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ink/ink1.xml" ContentType="application/inkml+xml"/>
  <Override PartName="/ppt/ink/ink2.xml" ContentType="application/inkml+xml"/>
  <Override PartName="/ppt/notesSlides/notesSlide16.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8.xml" ContentType="application/vnd.openxmlformats-officedocument.drawingml.chart+xml"/>
  <Override PartName="/ppt/notesSlides/notesSlide29.xml" ContentType="application/vnd.openxmlformats-officedocument.presentationml.notesSlide+xml"/>
  <Override PartName="/ppt/charts/chart9.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77"/>
  </p:notesMasterIdLst>
  <p:sldIdLst>
    <p:sldId id="256" r:id="rId5"/>
    <p:sldId id="257" r:id="rId6"/>
    <p:sldId id="337" r:id="rId7"/>
    <p:sldId id="2147483641" r:id="rId8"/>
    <p:sldId id="2147483640" r:id="rId9"/>
    <p:sldId id="258" r:id="rId10"/>
    <p:sldId id="338" r:id="rId11"/>
    <p:sldId id="259" r:id="rId12"/>
    <p:sldId id="260" r:id="rId13"/>
    <p:sldId id="261" r:id="rId14"/>
    <p:sldId id="341" r:id="rId15"/>
    <p:sldId id="342" r:id="rId16"/>
    <p:sldId id="2147483629" r:id="rId17"/>
    <p:sldId id="269" r:id="rId18"/>
    <p:sldId id="275" r:id="rId19"/>
    <p:sldId id="2147483643" r:id="rId20"/>
    <p:sldId id="2147483630" r:id="rId21"/>
    <p:sldId id="268" r:id="rId22"/>
    <p:sldId id="2147483631" r:id="rId23"/>
    <p:sldId id="2147483632" r:id="rId24"/>
    <p:sldId id="298" r:id="rId25"/>
    <p:sldId id="302" r:id="rId26"/>
    <p:sldId id="290" r:id="rId27"/>
    <p:sldId id="280" r:id="rId28"/>
    <p:sldId id="265" r:id="rId29"/>
    <p:sldId id="278" r:id="rId30"/>
    <p:sldId id="2147483620" r:id="rId31"/>
    <p:sldId id="2147483639" r:id="rId32"/>
    <p:sldId id="2147483633" r:id="rId33"/>
    <p:sldId id="267" r:id="rId34"/>
    <p:sldId id="2147483644" r:id="rId35"/>
    <p:sldId id="270" r:id="rId36"/>
    <p:sldId id="2147483621" r:id="rId37"/>
    <p:sldId id="2147483619" r:id="rId38"/>
    <p:sldId id="2147483634" r:id="rId39"/>
    <p:sldId id="2147483635" r:id="rId40"/>
    <p:sldId id="310" r:id="rId41"/>
    <p:sldId id="276" r:id="rId42"/>
    <p:sldId id="300" r:id="rId43"/>
    <p:sldId id="304" r:id="rId44"/>
    <p:sldId id="323" r:id="rId45"/>
    <p:sldId id="324" r:id="rId46"/>
    <p:sldId id="331" r:id="rId47"/>
    <p:sldId id="2147482328" r:id="rId48"/>
    <p:sldId id="315" r:id="rId49"/>
    <p:sldId id="2147482386" r:id="rId50"/>
    <p:sldId id="433" r:id="rId51"/>
    <p:sldId id="437" r:id="rId52"/>
    <p:sldId id="2147482387" r:id="rId53"/>
    <p:sldId id="2147473836" r:id="rId54"/>
    <p:sldId id="2147473837" r:id="rId55"/>
    <p:sldId id="2147473838" r:id="rId56"/>
    <p:sldId id="2147473839" r:id="rId57"/>
    <p:sldId id="2146848250" r:id="rId58"/>
    <p:sldId id="381" r:id="rId59"/>
    <p:sldId id="2147482377" r:id="rId60"/>
    <p:sldId id="365" r:id="rId61"/>
    <p:sldId id="2146848266" r:id="rId62"/>
    <p:sldId id="325" r:id="rId63"/>
    <p:sldId id="2147482385" r:id="rId64"/>
    <p:sldId id="2147482380" r:id="rId65"/>
    <p:sldId id="386" r:id="rId66"/>
    <p:sldId id="2146848249" r:id="rId67"/>
    <p:sldId id="2147482325" r:id="rId68"/>
    <p:sldId id="2147482298" r:id="rId69"/>
    <p:sldId id="2147375385" r:id="rId70"/>
    <p:sldId id="2147375387" r:id="rId71"/>
    <p:sldId id="2147375384" r:id="rId72"/>
    <p:sldId id="2147375388" r:id="rId73"/>
    <p:sldId id="2147375404" r:id="rId74"/>
    <p:sldId id="2147375386" r:id="rId75"/>
    <p:sldId id="2147483642" r:id="rId7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1192ACF3-78BF-7D44-B887-C106A7CF2542}">
          <p14:sldIdLst>
            <p14:sldId id="256"/>
            <p14:sldId id="257"/>
            <p14:sldId id="337"/>
            <p14:sldId id="2147483641"/>
            <p14:sldId id="2147483640"/>
            <p14:sldId id="258"/>
            <p14:sldId id="338"/>
            <p14:sldId id="259"/>
            <p14:sldId id="260"/>
            <p14:sldId id="261"/>
          </p14:sldIdLst>
        </p14:section>
        <p14:section name="PATHOPHYSIOLOGY" id="{4A510B3F-2C35-D043-AF9E-53E0979992F3}">
          <p14:sldIdLst>
            <p14:sldId id="341"/>
            <p14:sldId id="342"/>
            <p14:sldId id="2147483629"/>
            <p14:sldId id="269"/>
            <p14:sldId id="275"/>
            <p14:sldId id="2147483643"/>
          </p14:sldIdLst>
        </p14:section>
        <p14:section name="Adherence" id="{EA23CB48-A045-4A27-8E99-DD7DB0778334}">
          <p14:sldIdLst>
            <p14:sldId id="2147483630"/>
            <p14:sldId id="268"/>
            <p14:sldId id="2147483631"/>
            <p14:sldId id="2147483632"/>
          </p14:sldIdLst>
        </p14:section>
        <p14:section name="Solutions" id="{4F7F91D1-9107-41AD-8440-311E80DA7D39}">
          <p14:sldIdLst>
            <p14:sldId id="298"/>
            <p14:sldId id="302"/>
            <p14:sldId id="290"/>
            <p14:sldId id="280"/>
            <p14:sldId id="265"/>
            <p14:sldId id="278"/>
            <p14:sldId id="2147483620"/>
            <p14:sldId id="2147483639"/>
            <p14:sldId id="2147483633"/>
            <p14:sldId id="267"/>
            <p14:sldId id="2147483644"/>
          </p14:sldIdLst>
        </p14:section>
        <p14:section name="HTN" id="{8C9A179E-1A18-4BE8-BDC4-146A8700FF4C}">
          <p14:sldIdLst>
            <p14:sldId id="270"/>
            <p14:sldId id="2147483621"/>
            <p14:sldId id="2147483619"/>
            <p14:sldId id="2147483634"/>
            <p14:sldId id="2147483635"/>
          </p14:sldIdLst>
        </p14:section>
        <p14:section name="HTN &amp; Hyperlipidaemia" id="{E53B187C-5C8C-4957-8660-612F1C5BE950}">
          <p14:sldIdLst>
            <p14:sldId id="310"/>
            <p14:sldId id="276"/>
            <p14:sldId id="300"/>
            <p14:sldId id="304"/>
            <p14:sldId id="323"/>
            <p14:sldId id="324"/>
            <p14:sldId id="331"/>
          </p14:sldIdLst>
        </p14:section>
        <p14:section name="HTN + Elevated HR" id="{2B07A5BD-28DB-4342-B2EE-47E6D54CA159}">
          <p14:sldIdLst>
            <p14:sldId id="2147482328"/>
            <p14:sldId id="315"/>
            <p14:sldId id="2147482386"/>
            <p14:sldId id="433"/>
            <p14:sldId id="437"/>
            <p14:sldId id="2147482387"/>
            <p14:sldId id="2147473836"/>
            <p14:sldId id="2147473837"/>
            <p14:sldId id="2147473838"/>
            <p14:sldId id="2147473839"/>
            <p14:sldId id="2146848250"/>
            <p14:sldId id="381"/>
            <p14:sldId id="2147482377"/>
            <p14:sldId id="365"/>
            <p14:sldId id="2146848266"/>
            <p14:sldId id="325"/>
            <p14:sldId id="2147482385"/>
            <p14:sldId id="2147482380"/>
            <p14:sldId id="386"/>
            <p14:sldId id="2146848249"/>
            <p14:sldId id="2147482325"/>
          </p14:sldIdLst>
        </p14:section>
        <p14:section name="Diabetes" id="{61AB4B65-B3AD-4BD8-84E1-BBB98DE65832}">
          <p14:sldIdLst/>
        </p14:section>
        <p14:section name="CVeD" id="{3247F19A-E4AB-4965-B8A3-4746DB52C2D7}">
          <p14:sldIdLst>
            <p14:sldId id="2147482298"/>
            <p14:sldId id="2147375385"/>
            <p14:sldId id="2147375387"/>
            <p14:sldId id="2147375384"/>
            <p14:sldId id="2147375388"/>
            <p14:sldId id="2147375404"/>
            <p14:sldId id="2147375386"/>
            <p14:sldId id="2147483642"/>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4F8FE"/>
    <a:srgbClr val="F5F5F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6102" autoAdjust="0"/>
    <p:restoredTop sz="72063" autoAdjust="0"/>
  </p:normalViewPr>
  <p:slideViewPr>
    <p:cSldViewPr snapToGrid="0">
      <p:cViewPr varScale="1">
        <p:scale>
          <a:sx n="59" d="100"/>
          <a:sy n="59" d="100"/>
        </p:scale>
        <p:origin x="648" y="62"/>
      </p:cViewPr>
      <p:guideLst/>
    </p:cSldViewPr>
  </p:slideViewPr>
  <p:notesTextViewPr>
    <p:cViewPr>
      <p:scale>
        <a:sx n="66" d="100"/>
        <a:sy n="66"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viewProps" Target="viewProps.xml"/><Relationship Id="rId5" Type="http://schemas.openxmlformats.org/officeDocument/2006/relationships/slide" Target="slides/slide1.xml"/><Relationship Id="rId61" Type="http://schemas.openxmlformats.org/officeDocument/2006/relationships/slide" Target="slides/slide57.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986703052366775"/>
          <c:y val="2.6709101193884224E-2"/>
          <c:w val="0.62131983946547353"/>
          <c:h val="0.93197991045887996"/>
        </c:manualLayout>
      </c:layout>
      <c:doughnutChart>
        <c:varyColors val="1"/>
        <c:ser>
          <c:idx val="0"/>
          <c:order val="0"/>
          <c:tx>
            <c:strRef>
              <c:f>Sheet1!$B$1</c:f>
              <c:strCache>
                <c:ptCount val="1"/>
                <c:pt idx="0">
                  <c:v>Sales</c:v>
                </c:pt>
              </c:strCache>
            </c:strRef>
          </c:tx>
          <c:spPr>
            <a:ln>
              <a:noFill/>
            </a:ln>
            <a:scene3d>
              <a:camera prst="orthographicFront"/>
              <a:lightRig rig="brightRoom" dir="t"/>
            </a:scene3d>
            <a:sp3d prstMaterial="flat">
              <a:contourClr>
                <a:srgbClr val="000000"/>
              </a:contourClr>
            </a:sp3d>
          </c:spPr>
          <c:dPt>
            <c:idx val="0"/>
            <c:bubble3D val="0"/>
            <c:spPr>
              <a:solidFill>
                <a:srgbClr val="EA5C47"/>
              </a:solidFill>
              <a:ln>
                <a:noFill/>
              </a:ln>
              <a:effectLst/>
              <a:scene3d>
                <a:camera prst="orthographicFront"/>
                <a:lightRig rig="brightRoom" dir="t"/>
              </a:scene3d>
              <a:sp3d prstMaterial="flat">
                <a:contourClr>
                  <a:srgbClr val="000000"/>
                </a:contourClr>
              </a:sp3d>
            </c:spPr>
            <c:extLst>
              <c:ext xmlns:c16="http://schemas.microsoft.com/office/drawing/2014/chart" uri="{C3380CC4-5D6E-409C-BE32-E72D297353CC}">
                <c16:uniqueId val="{00000001-1F3D-8346-A911-2F355B3014DF}"/>
              </c:ext>
            </c:extLst>
          </c:dPt>
          <c:dPt>
            <c:idx val="1"/>
            <c:bubble3D val="0"/>
            <c:spPr>
              <a:solidFill>
                <a:srgbClr val="F2F2F2"/>
              </a:solidFill>
              <a:ln>
                <a:noFill/>
              </a:ln>
              <a:effectLst/>
              <a:scene3d>
                <a:camera prst="orthographicFront"/>
                <a:lightRig rig="brightRoom" dir="t"/>
              </a:scene3d>
              <a:sp3d prstMaterial="flat">
                <a:contourClr>
                  <a:srgbClr val="000000"/>
                </a:contourClr>
              </a:sp3d>
            </c:spPr>
            <c:extLst>
              <c:ext xmlns:c16="http://schemas.microsoft.com/office/drawing/2014/chart" uri="{C3380CC4-5D6E-409C-BE32-E72D297353CC}">
                <c16:uniqueId val="{00000003-1F3D-8346-A911-2F355B3014DF}"/>
              </c:ext>
            </c:extLst>
          </c:dPt>
          <c:dPt>
            <c:idx val="2"/>
            <c:bubble3D val="0"/>
            <c:spPr>
              <a:solidFill>
                <a:schemeClr val="accent3"/>
              </a:solidFill>
              <a:ln>
                <a:noFill/>
              </a:ln>
              <a:effectLst/>
              <a:scene3d>
                <a:camera prst="orthographicFront"/>
                <a:lightRig rig="brightRoom" dir="t"/>
              </a:scene3d>
              <a:sp3d prstMaterial="flat">
                <a:contourClr>
                  <a:srgbClr val="000000"/>
                </a:contourClr>
              </a:sp3d>
            </c:spPr>
            <c:extLst>
              <c:ext xmlns:c16="http://schemas.microsoft.com/office/drawing/2014/chart" uri="{C3380CC4-5D6E-409C-BE32-E72D297353CC}">
                <c16:uniqueId val="{00000005-1F3D-8346-A911-2F355B3014DF}"/>
              </c:ext>
            </c:extLst>
          </c:dPt>
          <c:dPt>
            <c:idx val="3"/>
            <c:bubble3D val="0"/>
            <c:spPr>
              <a:solidFill>
                <a:schemeClr val="accent4"/>
              </a:solidFill>
              <a:ln>
                <a:noFill/>
              </a:ln>
              <a:effectLst/>
              <a:scene3d>
                <a:camera prst="orthographicFront"/>
                <a:lightRig rig="brightRoom" dir="t"/>
              </a:scene3d>
              <a:sp3d prstMaterial="flat">
                <a:contourClr>
                  <a:srgbClr val="000000"/>
                </a:contourClr>
              </a:sp3d>
            </c:spPr>
            <c:extLst>
              <c:ext xmlns:c16="http://schemas.microsoft.com/office/drawing/2014/chart" uri="{C3380CC4-5D6E-409C-BE32-E72D297353CC}">
                <c16:uniqueId val="{00000007-1F3D-8346-A911-2F355B3014DF}"/>
              </c:ext>
            </c:extLst>
          </c:dPt>
          <c:dLbls>
            <c:delete val="1"/>
          </c:dLbls>
          <c:cat>
            <c:strRef>
              <c:f>Sheet1!$A$2:$A$5</c:f>
              <c:strCache>
                <c:ptCount val="1"/>
                <c:pt idx="0">
                  <c:v>1st Qtr</c:v>
                </c:pt>
              </c:strCache>
            </c:strRef>
          </c:cat>
          <c:val>
            <c:numRef>
              <c:f>Sheet1!$B$2:$B$5</c:f>
              <c:numCache>
                <c:formatCode>General</c:formatCode>
                <c:ptCount val="4"/>
                <c:pt idx="0">
                  <c:v>30</c:v>
                </c:pt>
                <c:pt idx="1">
                  <c:v>70</c:v>
                </c:pt>
              </c:numCache>
            </c:numRef>
          </c:val>
          <c:extLst>
            <c:ext xmlns:c16="http://schemas.microsoft.com/office/drawing/2014/chart" uri="{C3380CC4-5D6E-409C-BE32-E72D297353CC}">
              <c16:uniqueId val="{00000008-1F3D-8346-A911-2F355B3014DF}"/>
            </c:ext>
          </c:extLst>
        </c:ser>
        <c:dLbls>
          <c:showLegendKey val="0"/>
          <c:showVal val="0"/>
          <c:showCatName val="0"/>
          <c:showSerName val="0"/>
          <c:showPercent val="1"/>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800"/>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Feuil1!$B$1</c:f>
              <c:strCache>
                <c:ptCount val="1"/>
                <c:pt idx="0">
                  <c:v>% of CAD</c:v>
                </c:pt>
              </c:strCache>
            </c:strRef>
          </c:tx>
          <c:spPr>
            <a:solidFill>
              <a:srgbClr val="FF5050"/>
            </a:solidFill>
          </c:spPr>
          <c:dPt>
            <c:idx val="0"/>
            <c:bubble3D val="0"/>
            <c:spPr>
              <a:solidFill>
                <a:srgbClr val="EA5C47"/>
              </a:solidFill>
            </c:spPr>
            <c:extLst>
              <c:ext xmlns:c16="http://schemas.microsoft.com/office/drawing/2014/chart" uri="{C3380CC4-5D6E-409C-BE32-E72D297353CC}">
                <c16:uniqueId val="{00000001-0DE9-D540-81F8-A998D0D73507}"/>
              </c:ext>
            </c:extLst>
          </c:dPt>
          <c:dPt>
            <c:idx val="1"/>
            <c:bubble3D val="0"/>
            <c:spPr>
              <a:solidFill>
                <a:srgbClr val="242269"/>
              </a:solidFill>
            </c:spPr>
            <c:extLst>
              <c:ext xmlns:c16="http://schemas.microsoft.com/office/drawing/2014/chart" uri="{C3380CC4-5D6E-409C-BE32-E72D297353CC}">
                <c16:uniqueId val="{00000003-0DE9-D540-81F8-A998D0D73507}"/>
              </c:ext>
            </c:extLst>
          </c:dPt>
          <c:cat>
            <c:strRef>
              <c:f>Feuil1!$A$2:$A$3</c:f>
              <c:strCache>
                <c:ptCount val="2"/>
                <c:pt idx="0">
                  <c:v>Hypertension</c:v>
                </c:pt>
                <c:pt idx="1">
                  <c:v>NO HT</c:v>
                </c:pt>
              </c:strCache>
            </c:strRef>
          </c:cat>
          <c:val>
            <c:numRef>
              <c:f>Feuil1!$B$2:$B$3</c:f>
              <c:numCache>
                <c:formatCode>0%</c:formatCode>
                <c:ptCount val="2"/>
                <c:pt idx="0">
                  <c:v>0.6</c:v>
                </c:pt>
                <c:pt idx="1">
                  <c:v>0.4</c:v>
                </c:pt>
              </c:numCache>
            </c:numRef>
          </c:val>
          <c:extLst>
            <c:ext xmlns:c16="http://schemas.microsoft.com/office/drawing/2014/chart" uri="{C3380CC4-5D6E-409C-BE32-E72D297353CC}">
              <c16:uniqueId val="{00000004-0DE9-D540-81F8-A998D0D73507}"/>
            </c:ext>
          </c:extLst>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7422596979592647E-3"/>
          <c:y val="9.7704067116530444E-2"/>
          <c:w val="0.89283514332244807"/>
          <c:h val="0.73999528879645915"/>
        </c:manualLayout>
      </c:layout>
      <c:doughnutChart>
        <c:varyColors val="1"/>
        <c:ser>
          <c:idx val="0"/>
          <c:order val="0"/>
          <c:tx>
            <c:strRef>
              <c:f>Feuil1!$B$1</c:f>
              <c:strCache>
                <c:ptCount val="1"/>
                <c:pt idx="0">
                  <c:v>% of CAD</c:v>
                </c:pt>
              </c:strCache>
            </c:strRef>
          </c:tx>
          <c:spPr>
            <a:solidFill>
              <a:srgbClr val="FF5050"/>
            </a:solidFill>
          </c:spPr>
          <c:dPt>
            <c:idx val="0"/>
            <c:bubble3D val="0"/>
            <c:spPr>
              <a:solidFill>
                <a:srgbClr val="EA5C47"/>
              </a:solidFill>
            </c:spPr>
            <c:extLst>
              <c:ext xmlns:c16="http://schemas.microsoft.com/office/drawing/2014/chart" uri="{C3380CC4-5D6E-409C-BE32-E72D297353CC}">
                <c16:uniqueId val="{00000001-BB62-004A-984F-7E1C193B033C}"/>
              </c:ext>
            </c:extLst>
          </c:dPt>
          <c:dPt>
            <c:idx val="1"/>
            <c:bubble3D val="0"/>
            <c:spPr>
              <a:solidFill>
                <a:srgbClr val="242269"/>
              </a:solidFill>
            </c:spPr>
            <c:extLst>
              <c:ext xmlns:c16="http://schemas.microsoft.com/office/drawing/2014/chart" uri="{C3380CC4-5D6E-409C-BE32-E72D297353CC}">
                <c16:uniqueId val="{00000003-BB62-004A-984F-7E1C193B033C}"/>
              </c:ext>
            </c:extLst>
          </c:dPt>
          <c:dPt>
            <c:idx val="2"/>
            <c:bubble3D val="0"/>
            <c:spPr>
              <a:solidFill>
                <a:schemeClr val="bg1">
                  <a:lumMod val="95000"/>
                </a:schemeClr>
              </a:solidFill>
            </c:spPr>
            <c:extLst>
              <c:ext xmlns:c16="http://schemas.microsoft.com/office/drawing/2014/chart" uri="{C3380CC4-5D6E-409C-BE32-E72D297353CC}">
                <c16:uniqueId val="{00000005-BB62-004A-984F-7E1C193B033C}"/>
              </c:ext>
            </c:extLst>
          </c:dPt>
          <c:cat>
            <c:strRef>
              <c:f>Feuil1!$A$2:$A$4</c:f>
              <c:strCache>
                <c:ptCount val="3"/>
                <c:pt idx="0">
                  <c:v>Revasc</c:v>
                </c:pt>
                <c:pt idx="1">
                  <c:v>?</c:v>
                </c:pt>
                <c:pt idx="2">
                  <c:v>No revasc</c:v>
                </c:pt>
              </c:strCache>
            </c:strRef>
          </c:cat>
          <c:val>
            <c:numRef>
              <c:f>Feuil1!$B$2:$B$4</c:f>
              <c:numCache>
                <c:formatCode>0%</c:formatCode>
                <c:ptCount val="3"/>
                <c:pt idx="0">
                  <c:v>0.6</c:v>
                </c:pt>
                <c:pt idx="1">
                  <c:v>0.1</c:v>
                </c:pt>
                <c:pt idx="2">
                  <c:v>0.3</c:v>
                </c:pt>
              </c:numCache>
            </c:numRef>
          </c:val>
          <c:extLst>
            <c:ext xmlns:c16="http://schemas.microsoft.com/office/drawing/2014/chart" uri="{C3380CC4-5D6E-409C-BE32-E72D297353CC}">
              <c16:uniqueId val="{00000006-BB62-004A-984F-7E1C193B033C}"/>
            </c:ext>
          </c:extLst>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Feuil1!$B$1</c:f>
              <c:strCache>
                <c:ptCount val="1"/>
                <c:pt idx="0">
                  <c:v>% of CAD</c:v>
                </c:pt>
              </c:strCache>
            </c:strRef>
          </c:tx>
          <c:spPr>
            <a:solidFill>
              <a:srgbClr val="FF5050"/>
            </a:solidFill>
          </c:spPr>
          <c:explosion val="1"/>
          <c:dPt>
            <c:idx val="0"/>
            <c:bubble3D val="0"/>
            <c:spPr>
              <a:solidFill>
                <a:srgbClr val="EA5C47"/>
              </a:solidFill>
            </c:spPr>
            <c:extLst>
              <c:ext xmlns:c16="http://schemas.microsoft.com/office/drawing/2014/chart" uri="{C3380CC4-5D6E-409C-BE32-E72D297353CC}">
                <c16:uniqueId val="{00000001-3A18-0341-B1C3-2FF14B5D87CD}"/>
              </c:ext>
            </c:extLst>
          </c:dPt>
          <c:dPt>
            <c:idx val="1"/>
            <c:bubble3D val="0"/>
            <c:spPr>
              <a:solidFill>
                <a:schemeClr val="bg1">
                  <a:lumMod val="95000"/>
                </a:schemeClr>
              </a:solidFill>
            </c:spPr>
            <c:extLst>
              <c:ext xmlns:c16="http://schemas.microsoft.com/office/drawing/2014/chart" uri="{C3380CC4-5D6E-409C-BE32-E72D297353CC}">
                <c16:uniqueId val="{00000003-3A18-0341-B1C3-2FF14B5D87CD}"/>
              </c:ext>
            </c:extLst>
          </c:dPt>
          <c:cat>
            <c:strRef>
              <c:f>Feuil1!$A$2:$A$3</c:f>
              <c:strCache>
                <c:ptCount val="2"/>
                <c:pt idx="0">
                  <c:v>Hypertension</c:v>
                </c:pt>
                <c:pt idx="1">
                  <c:v>NO HT</c:v>
                </c:pt>
              </c:strCache>
            </c:strRef>
          </c:cat>
          <c:val>
            <c:numRef>
              <c:f>Feuil1!$B$2:$B$3</c:f>
              <c:numCache>
                <c:formatCode>0%</c:formatCode>
                <c:ptCount val="2"/>
                <c:pt idx="0">
                  <c:v>0.71</c:v>
                </c:pt>
                <c:pt idx="1">
                  <c:v>0.28999999999999998</c:v>
                </c:pt>
              </c:numCache>
            </c:numRef>
          </c:val>
          <c:extLst>
            <c:ext xmlns:c16="http://schemas.microsoft.com/office/drawing/2014/chart" uri="{C3380CC4-5D6E-409C-BE32-E72D297353CC}">
              <c16:uniqueId val="{00000004-3A18-0341-B1C3-2FF14B5D87CD}"/>
            </c:ext>
          </c:extLst>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Feuil1!$B$1</c:f>
              <c:strCache>
                <c:ptCount val="1"/>
                <c:pt idx="0">
                  <c:v>% of CAD</c:v>
                </c:pt>
              </c:strCache>
            </c:strRef>
          </c:tx>
          <c:spPr>
            <a:solidFill>
              <a:srgbClr val="FF5050"/>
            </a:solidFill>
          </c:spPr>
          <c:dPt>
            <c:idx val="0"/>
            <c:bubble3D val="0"/>
            <c:spPr>
              <a:solidFill>
                <a:srgbClr val="EA5C47"/>
              </a:solidFill>
            </c:spPr>
            <c:extLst>
              <c:ext xmlns:c16="http://schemas.microsoft.com/office/drawing/2014/chart" uri="{C3380CC4-5D6E-409C-BE32-E72D297353CC}">
                <c16:uniqueId val="{00000001-B231-6940-A7CB-0C2B321CA7BE}"/>
              </c:ext>
            </c:extLst>
          </c:dPt>
          <c:dPt>
            <c:idx val="1"/>
            <c:bubble3D val="0"/>
            <c:spPr>
              <a:solidFill>
                <a:schemeClr val="bg1">
                  <a:lumMod val="95000"/>
                </a:schemeClr>
              </a:solidFill>
            </c:spPr>
            <c:extLst>
              <c:ext xmlns:c16="http://schemas.microsoft.com/office/drawing/2014/chart" uri="{C3380CC4-5D6E-409C-BE32-E72D297353CC}">
                <c16:uniqueId val="{00000003-B231-6940-A7CB-0C2B321CA7BE}"/>
              </c:ext>
            </c:extLst>
          </c:dPt>
          <c:cat>
            <c:strRef>
              <c:f>Feuil1!$A$2:$A$3</c:f>
              <c:strCache>
                <c:ptCount val="2"/>
                <c:pt idx="0">
                  <c:v>Hypertension</c:v>
                </c:pt>
                <c:pt idx="1">
                  <c:v>NO HT</c:v>
                </c:pt>
              </c:strCache>
            </c:strRef>
          </c:cat>
          <c:val>
            <c:numRef>
              <c:f>Feuil1!$B$2:$B$3</c:f>
              <c:numCache>
                <c:formatCode>0%</c:formatCode>
                <c:ptCount val="2"/>
                <c:pt idx="0">
                  <c:v>0.6</c:v>
                </c:pt>
                <c:pt idx="1">
                  <c:v>0.4</c:v>
                </c:pt>
              </c:numCache>
            </c:numRef>
          </c:val>
          <c:extLst>
            <c:ext xmlns:c16="http://schemas.microsoft.com/office/drawing/2014/chart" uri="{C3380CC4-5D6E-409C-BE32-E72D297353CC}">
              <c16:uniqueId val="{00000004-B231-6940-A7CB-0C2B321CA7BE}"/>
            </c:ext>
          </c:extLst>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664129986497405E-2"/>
          <c:y val="2.816554404359228E-2"/>
          <c:w val="0.94394515912159682"/>
          <c:h val="0.94366891191281543"/>
        </c:manualLayout>
      </c:layout>
      <c:barChart>
        <c:barDir val="bar"/>
        <c:grouping val="stacked"/>
        <c:varyColors val="0"/>
        <c:ser>
          <c:idx val="0"/>
          <c:order val="0"/>
          <c:tx>
            <c:strRef>
              <c:f>Sheet1!$B$1</c:f>
              <c:strCache>
                <c:ptCount val="1"/>
                <c:pt idx="0">
                  <c:v>Colorless</c:v>
                </c:pt>
              </c:strCache>
            </c:strRef>
          </c:tx>
          <c:spPr>
            <a:solidFill>
              <a:schemeClr val="bg1"/>
            </a:solidFill>
            <a:ln>
              <a:solidFill>
                <a:srgbClr val="134792"/>
              </a:solidFill>
            </a:ln>
          </c:spPr>
          <c:invertIfNegative val="0"/>
          <c:dPt>
            <c:idx val="0"/>
            <c:invertIfNegative val="0"/>
            <c:bubble3D val="0"/>
            <c:spPr>
              <a:solidFill>
                <a:schemeClr val="bg1"/>
              </a:solidFill>
              <a:ln>
                <a:solidFill>
                  <a:srgbClr val="FF0000"/>
                </a:solidFill>
              </a:ln>
            </c:spPr>
            <c:extLst>
              <c:ext xmlns:c16="http://schemas.microsoft.com/office/drawing/2014/chart" uri="{C3380CC4-5D6E-409C-BE32-E72D297353CC}">
                <c16:uniqueId val="{00000001-CC59-EF4D-AB05-C60C7B7401A1}"/>
              </c:ext>
            </c:extLst>
          </c:dPt>
          <c:dPt>
            <c:idx val="1"/>
            <c:invertIfNegative val="0"/>
            <c:bubble3D val="0"/>
            <c:spPr>
              <a:solidFill>
                <a:schemeClr val="bg1"/>
              </a:solidFill>
              <a:ln>
                <a:solidFill>
                  <a:srgbClr val="FFC82E"/>
                </a:solidFill>
              </a:ln>
            </c:spPr>
            <c:extLst>
              <c:ext xmlns:c16="http://schemas.microsoft.com/office/drawing/2014/chart" uri="{C3380CC4-5D6E-409C-BE32-E72D297353CC}">
                <c16:uniqueId val="{00000003-CC59-EF4D-AB05-C60C7B7401A1}"/>
              </c:ext>
            </c:extLst>
          </c:dPt>
          <c:dPt>
            <c:idx val="2"/>
            <c:invertIfNegative val="0"/>
            <c:bubble3D val="0"/>
            <c:spPr>
              <a:solidFill>
                <a:schemeClr val="bg1"/>
              </a:solidFill>
              <a:ln>
                <a:solidFill>
                  <a:srgbClr val="48A67F"/>
                </a:solidFill>
              </a:ln>
            </c:spPr>
            <c:extLst>
              <c:ext xmlns:c16="http://schemas.microsoft.com/office/drawing/2014/chart" uri="{C3380CC4-5D6E-409C-BE32-E72D297353CC}">
                <c16:uniqueId val="{00000005-CC59-EF4D-AB05-C60C7B7401A1}"/>
              </c:ext>
            </c:extLst>
          </c:dPt>
          <c:dPt>
            <c:idx val="3"/>
            <c:invertIfNegative val="0"/>
            <c:bubble3D val="0"/>
            <c:spPr>
              <a:solidFill>
                <a:schemeClr val="bg1"/>
              </a:solidFill>
              <a:ln>
                <a:solidFill>
                  <a:srgbClr val="EB9438"/>
                </a:solidFill>
              </a:ln>
            </c:spPr>
            <c:extLst>
              <c:ext xmlns:c16="http://schemas.microsoft.com/office/drawing/2014/chart" uri="{C3380CC4-5D6E-409C-BE32-E72D297353CC}">
                <c16:uniqueId val="{00000007-CC59-EF4D-AB05-C60C7B7401A1}"/>
              </c:ext>
            </c:extLst>
          </c:dPt>
          <c:dPt>
            <c:idx val="4"/>
            <c:invertIfNegative val="0"/>
            <c:bubble3D val="0"/>
            <c:spPr>
              <a:solidFill>
                <a:schemeClr val="bg1"/>
              </a:solidFill>
              <a:ln>
                <a:solidFill>
                  <a:srgbClr val="DE2E2E"/>
                </a:solidFill>
              </a:ln>
            </c:spPr>
            <c:extLst>
              <c:ext xmlns:c16="http://schemas.microsoft.com/office/drawing/2014/chart" uri="{C3380CC4-5D6E-409C-BE32-E72D297353CC}">
                <c16:uniqueId val="{00000009-CC59-EF4D-AB05-C60C7B7401A1}"/>
              </c:ext>
            </c:extLst>
          </c:dPt>
          <c:cat>
            <c:strRef>
              <c:f>Sheet1!$A$2:$A$6</c:f>
              <c:strCache>
                <c:ptCount val="5"/>
                <c:pt idx="0">
                  <c:v>Heart failure</c:v>
                </c:pt>
                <c:pt idx="1">
                  <c:v>Dyslipidemia</c:v>
                </c:pt>
                <c:pt idx="2">
                  <c:v>Hypertension</c:v>
                </c:pt>
                <c:pt idx="3">
                  <c:v>Diabetes</c:v>
                </c:pt>
                <c:pt idx="4">
                  <c:v>Angina</c:v>
                </c:pt>
              </c:strCache>
            </c:strRef>
          </c:cat>
          <c:val>
            <c:numRef>
              <c:f>Sheet1!$B$2:$B$6</c:f>
              <c:numCache>
                <c:formatCode>General</c:formatCode>
                <c:ptCount val="5"/>
                <c:pt idx="0">
                  <c:v>42</c:v>
                </c:pt>
                <c:pt idx="1">
                  <c:v>54</c:v>
                </c:pt>
                <c:pt idx="2">
                  <c:v>50</c:v>
                </c:pt>
                <c:pt idx="3">
                  <c:v>54</c:v>
                </c:pt>
                <c:pt idx="4">
                  <c:v>57</c:v>
                </c:pt>
              </c:numCache>
            </c:numRef>
          </c:val>
          <c:extLst>
            <c:ext xmlns:c16="http://schemas.microsoft.com/office/drawing/2014/chart" uri="{C3380CC4-5D6E-409C-BE32-E72D297353CC}">
              <c16:uniqueId val="{0000000A-CC59-EF4D-AB05-C60C7B7401A1}"/>
            </c:ext>
          </c:extLst>
        </c:ser>
        <c:ser>
          <c:idx val="1"/>
          <c:order val="1"/>
          <c:tx>
            <c:strRef>
              <c:f>Sheet1!$C$1</c:f>
              <c:strCache>
                <c:ptCount val="1"/>
                <c:pt idx="0">
                  <c:v>Series 2</c:v>
                </c:pt>
              </c:strCache>
            </c:strRef>
          </c:tx>
          <c:spPr>
            <a:solidFill>
              <a:srgbClr val="134792"/>
            </a:solidFill>
          </c:spPr>
          <c:invertIfNegative val="0"/>
          <c:dPt>
            <c:idx val="0"/>
            <c:invertIfNegative val="0"/>
            <c:bubble3D val="0"/>
            <c:spPr>
              <a:solidFill>
                <a:srgbClr val="FF0000"/>
              </a:solidFill>
            </c:spPr>
            <c:extLst>
              <c:ext xmlns:c16="http://schemas.microsoft.com/office/drawing/2014/chart" uri="{C3380CC4-5D6E-409C-BE32-E72D297353CC}">
                <c16:uniqueId val="{0000000C-CC59-EF4D-AB05-C60C7B7401A1}"/>
              </c:ext>
            </c:extLst>
          </c:dPt>
          <c:dPt>
            <c:idx val="1"/>
            <c:invertIfNegative val="0"/>
            <c:bubble3D val="0"/>
            <c:spPr>
              <a:solidFill>
                <a:srgbClr val="FFC82E"/>
              </a:solidFill>
            </c:spPr>
            <c:extLst>
              <c:ext xmlns:c16="http://schemas.microsoft.com/office/drawing/2014/chart" uri="{C3380CC4-5D6E-409C-BE32-E72D297353CC}">
                <c16:uniqueId val="{0000000E-CC59-EF4D-AB05-C60C7B7401A1}"/>
              </c:ext>
            </c:extLst>
          </c:dPt>
          <c:dPt>
            <c:idx val="2"/>
            <c:invertIfNegative val="0"/>
            <c:bubble3D val="0"/>
            <c:spPr>
              <a:solidFill>
                <a:srgbClr val="48A67F"/>
              </a:solidFill>
            </c:spPr>
            <c:extLst>
              <c:ext xmlns:c16="http://schemas.microsoft.com/office/drawing/2014/chart" uri="{C3380CC4-5D6E-409C-BE32-E72D297353CC}">
                <c16:uniqueId val="{00000010-CC59-EF4D-AB05-C60C7B7401A1}"/>
              </c:ext>
            </c:extLst>
          </c:dPt>
          <c:dPt>
            <c:idx val="3"/>
            <c:invertIfNegative val="0"/>
            <c:bubble3D val="0"/>
            <c:spPr>
              <a:solidFill>
                <a:srgbClr val="EB9438"/>
              </a:solidFill>
            </c:spPr>
            <c:extLst>
              <c:ext xmlns:c16="http://schemas.microsoft.com/office/drawing/2014/chart" uri="{C3380CC4-5D6E-409C-BE32-E72D297353CC}">
                <c16:uniqueId val="{00000012-CC59-EF4D-AB05-C60C7B7401A1}"/>
              </c:ext>
            </c:extLst>
          </c:dPt>
          <c:dPt>
            <c:idx val="4"/>
            <c:invertIfNegative val="0"/>
            <c:bubble3D val="0"/>
            <c:spPr>
              <a:solidFill>
                <a:srgbClr val="DE2E2E"/>
              </a:solidFill>
            </c:spPr>
            <c:extLst>
              <c:ext xmlns:c16="http://schemas.microsoft.com/office/drawing/2014/chart" uri="{C3380CC4-5D6E-409C-BE32-E72D297353CC}">
                <c16:uniqueId val="{00000014-CC59-EF4D-AB05-C60C7B7401A1}"/>
              </c:ext>
            </c:extLst>
          </c:dPt>
          <c:cat>
            <c:strRef>
              <c:f>Sheet1!$A$2:$A$6</c:f>
              <c:strCache>
                <c:ptCount val="5"/>
                <c:pt idx="0">
                  <c:v>Heart failure</c:v>
                </c:pt>
                <c:pt idx="1">
                  <c:v>Dyslipidemia</c:v>
                </c:pt>
                <c:pt idx="2">
                  <c:v>Hypertension</c:v>
                </c:pt>
                <c:pt idx="3">
                  <c:v>Diabetes</c:v>
                </c:pt>
                <c:pt idx="4">
                  <c:v>Angina</c:v>
                </c:pt>
              </c:strCache>
            </c:strRef>
          </c:cat>
          <c:val>
            <c:numRef>
              <c:f>Sheet1!$C$2:$C$6</c:f>
              <c:numCache>
                <c:formatCode>General</c:formatCode>
                <c:ptCount val="5"/>
                <c:pt idx="0">
                  <c:v>58</c:v>
                </c:pt>
                <c:pt idx="1">
                  <c:v>46</c:v>
                </c:pt>
                <c:pt idx="2">
                  <c:v>50</c:v>
                </c:pt>
                <c:pt idx="3">
                  <c:v>46</c:v>
                </c:pt>
                <c:pt idx="4">
                  <c:v>43</c:v>
                </c:pt>
              </c:numCache>
            </c:numRef>
          </c:val>
          <c:extLst>
            <c:ext xmlns:c16="http://schemas.microsoft.com/office/drawing/2014/chart" uri="{C3380CC4-5D6E-409C-BE32-E72D297353CC}">
              <c16:uniqueId val="{00000015-CC59-EF4D-AB05-C60C7B7401A1}"/>
            </c:ext>
          </c:extLst>
        </c:ser>
        <c:dLbls>
          <c:showLegendKey val="0"/>
          <c:showVal val="0"/>
          <c:showCatName val="0"/>
          <c:showSerName val="0"/>
          <c:showPercent val="0"/>
          <c:showBubbleSize val="0"/>
        </c:dLbls>
        <c:gapWidth val="150"/>
        <c:overlap val="100"/>
        <c:axId val="102779520"/>
        <c:axId val="102781312"/>
      </c:barChart>
      <c:catAx>
        <c:axId val="102779520"/>
        <c:scaling>
          <c:orientation val="minMax"/>
        </c:scaling>
        <c:delete val="1"/>
        <c:axPos val="l"/>
        <c:numFmt formatCode="General" sourceLinked="0"/>
        <c:majorTickMark val="out"/>
        <c:minorTickMark val="none"/>
        <c:tickLblPos val="nextTo"/>
        <c:crossAx val="102781312"/>
        <c:crosses val="autoZero"/>
        <c:auto val="1"/>
        <c:lblAlgn val="ctr"/>
        <c:lblOffset val="100"/>
        <c:noMultiLvlLbl val="0"/>
      </c:catAx>
      <c:valAx>
        <c:axId val="102781312"/>
        <c:scaling>
          <c:orientation val="minMax"/>
        </c:scaling>
        <c:delete val="1"/>
        <c:axPos val="b"/>
        <c:majorGridlines>
          <c:spPr>
            <a:ln>
              <a:noFill/>
            </a:ln>
          </c:spPr>
        </c:majorGridlines>
        <c:numFmt formatCode="General" sourceLinked="1"/>
        <c:majorTickMark val="out"/>
        <c:minorTickMark val="none"/>
        <c:tickLblPos val="nextTo"/>
        <c:crossAx val="1027795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664129986497405E-2"/>
          <c:y val="2.816554404359228E-2"/>
          <c:w val="0.94394515912159682"/>
          <c:h val="0.94366891191281543"/>
        </c:manualLayout>
      </c:layout>
      <c:barChart>
        <c:barDir val="bar"/>
        <c:grouping val="stacked"/>
        <c:varyColors val="0"/>
        <c:ser>
          <c:idx val="0"/>
          <c:order val="0"/>
          <c:tx>
            <c:strRef>
              <c:f>Sheet1!$B$1</c:f>
              <c:strCache>
                <c:ptCount val="1"/>
                <c:pt idx="0">
                  <c:v>Series1</c:v>
                </c:pt>
              </c:strCache>
            </c:strRef>
          </c:tx>
          <c:spPr>
            <a:solidFill>
              <a:srgbClr val="FFC82E"/>
            </a:solidFill>
          </c:spPr>
          <c:invertIfNegative val="0"/>
          <c:dPt>
            <c:idx val="0"/>
            <c:invertIfNegative val="0"/>
            <c:bubble3D val="0"/>
            <c:spPr>
              <a:solidFill>
                <a:srgbClr val="FF0000"/>
              </a:solidFill>
              <a:ln>
                <a:solidFill>
                  <a:srgbClr val="FF0000"/>
                </a:solidFill>
              </a:ln>
            </c:spPr>
            <c:extLst>
              <c:ext xmlns:c16="http://schemas.microsoft.com/office/drawing/2014/chart" uri="{C3380CC4-5D6E-409C-BE32-E72D297353CC}">
                <c16:uniqueId val="{00000001-D6EF-C541-9E1D-83D5DFF3BD72}"/>
              </c:ext>
            </c:extLst>
          </c:dPt>
          <c:dPt>
            <c:idx val="2"/>
            <c:invertIfNegative val="0"/>
            <c:bubble3D val="0"/>
            <c:spPr>
              <a:solidFill>
                <a:srgbClr val="48A67F"/>
              </a:solidFill>
            </c:spPr>
            <c:extLst>
              <c:ext xmlns:c16="http://schemas.microsoft.com/office/drawing/2014/chart" uri="{C3380CC4-5D6E-409C-BE32-E72D297353CC}">
                <c16:uniqueId val="{00000003-D6EF-C541-9E1D-83D5DFF3BD72}"/>
              </c:ext>
            </c:extLst>
          </c:dPt>
          <c:dPt>
            <c:idx val="3"/>
            <c:invertIfNegative val="0"/>
            <c:bubble3D val="0"/>
            <c:spPr>
              <a:solidFill>
                <a:srgbClr val="EB9438"/>
              </a:solidFill>
            </c:spPr>
            <c:extLst>
              <c:ext xmlns:c16="http://schemas.microsoft.com/office/drawing/2014/chart" uri="{C3380CC4-5D6E-409C-BE32-E72D297353CC}">
                <c16:uniqueId val="{00000005-D6EF-C541-9E1D-83D5DFF3BD72}"/>
              </c:ext>
            </c:extLst>
          </c:dPt>
          <c:dPt>
            <c:idx val="4"/>
            <c:invertIfNegative val="0"/>
            <c:bubble3D val="0"/>
            <c:spPr>
              <a:solidFill>
                <a:srgbClr val="DE2E2E"/>
              </a:solidFill>
              <a:ln>
                <a:solidFill>
                  <a:srgbClr val="DE2E2E"/>
                </a:solidFill>
              </a:ln>
            </c:spPr>
            <c:extLst>
              <c:ext xmlns:c16="http://schemas.microsoft.com/office/drawing/2014/chart" uri="{C3380CC4-5D6E-409C-BE32-E72D297353CC}">
                <c16:uniqueId val="{00000007-D6EF-C541-9E1D-83D5DFF3BD72}"/>
              </c:ext>
            </c:extLst>
          </c:dPt>
          <c:cat>
            <c:strRef>
              <c:f>Sheet1!$A$2:$A$6</c:f>
              <c:strCache>
                <c:ptCount val="5"/>
                <c:pt idx="0">
                  <c:v>Heart Failure</c:v>
                </c:pt>
                <c:pt idx="1">
                  <c:v>Dyslipidemia</c:v>
                </c:pt>
                <c:pt idx="2">
                  <c:v>Hypertension</c:v>
                </c:pt>
                <c:pt idx="3">
                  <c:v>Diabetes</c:v>
                </c:pt>
                <c:pt idx="4">
                  <c:v>Angina</c:v>
                </c:pt>
              </c:strCache>
            </c:strRef>
          </c:cat>
          <c:val>
            <c:numRef>
              <c:f>Sheet1!$B$2:$B$6</c:f>
              <c:numCache>
                <c:formatCode>General</c:formatCode>
                <c:ptCount val="5"/>
                <c:pt idx="0">
                  <c:v>40</c:v>
                </c:pt>
                <c:pt idx="1">
                  <c:v>80</c:v>
                </c:pt>
                <c:pt idx="2">
                  <c:v>77</c:v>
                </c:pt>
                <c:pt idx="3">
                  <c:v>82</c:v>
                </c:pt>
                <c:pt idx="4">
                  <c:v>60</c:v>
                </c:pt>
              </c:numCache>
            </c:numRef>
          </c:val>
          <c:extLst>
            <c:ext xmlns:c16="http://schemas.microsoft.com/office/drawing/2014/chart" uri="{C3380CC4-5D6E-409C-BE32-E72D297353CC}">
              <c16:uniqueId val="{00000008-D6EF-C541-9E1D-83D5DFF3BD72}"/>
            </c:ext>
          </c:extLst>
        </c:ser>
        <c:ser>
          <c:idx val="1"/>
          <c:order val="1"/>
          <c:tx>
            <c:strRef>
              <c:f>Sheet1!$C$1</c:f>
              <c:strCache>
                <c:ptCount val="1"/>
                <c:pt idx="0">
                  <c:v>Colorless</c:v>
                </c:pt>
              </c:strCache>
            </c:strRef>
          </c:tx>
          <c:spPr>
            <a:solidFill>
              <a:schemeClr val="bg1"/>
            </a:solidFill>
            <a:ln>
              <a:solidFill>
                <a:srgbClr val="FFC82E"/>
              </a:solidFill>
            </a:ln>
          </c:spPr>
          <c:invertIfNegative val="0"/>
          <c:dPt>
            <c:idx val="0"/>
            <c:invertIfNegative val="0"/>
            <c:bubble3D val="0"/>
            <c:spPr>
              <a:solidFill>
                <a:schemeClr val="bg1"/>
              </a:solidFill>
              <a:ln>
                <a:solidFill>
                  <a:srgbClr val="FF0000"/>
                </a:solidFill>
              </a:ln>
            </c:spPr>
            <c:extLst>
              <c:ext xmlns:c16="http://schemas.microsoft.com/office/drawing/2014/chart" uri="{C3380CC4-5D6E-409C-BE32-E72D297353CC}">
                <c16:uniqueId val="{0000000A-D6EF-C541-9E1D-83D5DFF3BD72}"/>
              </c:ext>
            </c:extLst>
          </c:dPt>
          <c:dPt>
            <c:idx val="1"/>
            <c:invertIfNegative val="0"/>
            <c:bubble3D val="0"/>
            <c:extLst>
              <c:ext xmlns:c16="http://schemas.microsoft.com/office/drawing/2014/chart" uri="{C3380CC4-5D6E-409C-BE32-E72D297353CC}">
                <c16:uniqueId val="{0000000B-D6EF-C541-9E1D-83D5DFF3BD72}"/>
              </c:ext>
            </c:extLst>
          </c:dPt>
          <c:dPt>
            <c:idx val="2"/>
            <c:invertIfNegative val="0"/>
            <c:bubble3D val="0"/>
            <c:spPr>
              <a:solidFill>
                <a:schemeClr val="bg1"/>
              </a:solidFill>
              <a:ln>
                <a:solidFill>
                  <a:srgbClr val="48A67F"/>
                </a:solidFill>
              </a:ln>
            </c:spPr>
            <c:extLst>
              <c:ext xmlns:c16="http://schemas.microsoft.com/office/drawing/2014/chart" uri="{C3380CC4-5D6E-409C-BE32-E72D297353CC}">
                <c16:uniqueId val="{0000000D-D6EF-C541-9E1D-83D5DFF3BD72}"/>
              </c:ext>
            </c:extLst>
          </c:dPt>
          <c:dPt>
            <c:idx val="3"/>
            <c:invertIfNegative val="0"/>
            <c:bubble3D val="0"/>
            <c:spPr>
              <a:solidFill>
                <a:schemeClr val="bg1"/>
              </a:solidFill>
              <a:ln>
                <a:solidFill>
                  <a:srgbClr val="EB9438"/>
                </a:solidFill>
              </a:ln>
            </c:spPr>
            <c:extLst>
              <c:ext xmlns:c16="http://schemas.microsoft.com/office/drawing/2014/chart" uri="{C3380CC4-5D6E-409C-BE32-E72D297353CC}">
                <c16:uniqueId val="{0000000F-D6EF-C541-9E1D-83D5DFF3BD72}"/>
              </c:ext>
            </c:extLst>
          </c:dPt>
          <c:dPt>
            <c:idx val="4"/>
            <c:invertIfNegative val="0"/>
            <c:bubble3D val="0"/>
            <c:spPr>
              <a:solidFill>
                <a:schemeClr val="bg1"/>
              </a:solidFill>
              <a:ln>
                <a:solidFill>
                  <a:srgbClr val="DE2E2E"/>
                </a:solidFill>
              </a:ln>
            </c:spPr>
            <c:extLst>
              <c:ext xmlns:c16="http://schemas.microsoft.com/office/drawing/2014/chart" uri="{C3380CC4-5D6E-409C-BE32-E72D297353CC}">
                <c16:uniqueId val="{00000011-D6EF-C541-9E1D-83D5DFF3BD72}"/>
              </c:ext>
            </c:extLst>
          </c:dPt>
          <c:cat>
            <c:strRef>
              <c:f>Sheet1!$A$2:$A$6</c:f>
              <c:strCache>
                <c:ptCount val="5"/>
                <c:pt idx="0">
                  <c:v>Heart Failure</c:v>
                </c:pt>
                <c:pt idx="1">
                  <c:v>Dyslipidemia</c:v>
                </c:pt>
                <c:pt idx="2">
                  <c:v>Hypertension</c:v>
                </c:pt>
                <c:pt idx="3">
                  <c:v>Diabetes</c:v>
                </c:pt>
                <c:pt idx="4">
                  <c:v>Angina</c:v>
                </c:pt>
              </c:strCache>
            </c:strRef>
          </c:cat>
          <c:val>
            <c:numRef>
              <c:f>Sheet1!$C$2:$C$6</c:f>
              <c:numCache>
                <c:formatCode>General</c:formatCode>
                <c:ptCount val="5"/>
                <c:pt idx="0">
                  <c:v>60</c:v>
                </c:pt>
                <c:pt idx="1">
                  <c:v>20</c:v>
                </c:pt>
                <c:pt idx="2">
                  <c:v>23</c:v>
                </c:pt>
                <c:pt idx="3">
                  <c:v>18</c:v>
                </c:pt>
                <c:pt idx="4">
                  <c:v>40</c:v>
                </c:pt>
              </c:numCache>
            </c:numRef>
          </c:val>
          <c:extLst>
            <c:ext xmlns:c16="http://schemas.microsoft.com/office/drawing/2014/chart" uri="{C3380CC4-5D6E-409C-BE32-E72D297353CC}">
              <c16:uniqueId val="{00000012-D6EF-C541-9E1D-83D5DFF3BD72}"/>
            </c:ext>
          </c:extLst>
        </c:ser>
        <c:dLbls>
          <c:showLegendKey val="0"/>
          <c:showVal val="0"/>
          <c:showCatName val="0"/>
          <c:showSerName val="0"/>
          <c:showPercent val="0"/>
          <c:showBubbleSize val="0"/>
        </c:dLbls>
        <c:gapWidth val="150"/>
        <c:overlap val="100"/>
        <c:axId val="102779520"/>
        <c:axId val="102781312"/>
      </c:barChart>
      <c:catAx>
        <c:axId val="102779520"/>
        <c:scaling>
          <c:orientation val="minMax"/>
        </c:scaling>
        <c:delete val="1"/>
        <c:axPos val="l"/>
        <c:numFmt formatCode="General" sourceLinked="0"/>
        <c:majorTickMark val="out"/>
        <c:minorTickMark val="none"/>
        <c:tickLblPos val="nextTo"/>
        <c:crossAx val="102781312"/>
        <c:crosses val="autoZero"/>
        <c:auto val="1"/>
        <c:lblAlgn val="ctr"/>
        <c:lblOffset val="100"/>
        <c:noMultiLvlLbl val="0"/>
      </c:catAx>
      <c:valAx>
        <c:axId val="102781312"/>
        <c:scaling>
          <c:orientation val="minMax"/>
        </c:scaling>
        <c:delete val="1"/>
        <c:axPos val="b"/>
        <c:majorGridlines>
          <c:spPr>
            <a:ln>
              <a:noFill/>
            </a:ln>
          </c:spPr>
        </c:majorGridlines>
        <c:numFmt formatCode="General" sourceLinked="1"/>
        <c:majorTickMark val="out"/>
        <c:minorTickMark val="none"/>
        <c:tickLblPos val="nextTo"/>
        <c:crossAx val="1027795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9948676905684939E-4"/>
          <c:y val="5.1559263347706441E-2"/>
          <c:w val="0.96040689356511411"/>
          <c:h val="0.91274560597302234"/>
        </c:manualLayout>
      </c:layout>
      <c:barChart>
        <c:barDir val="col"/>
        <c:grouping val="stacked"/>
        <c:varyColors val="0"/>
        <c:ser>
          <c:idx val="0"/>
          <c:order val="0"/>
          <c:tx>
            <c:strRef>
              <c:f>Sheet1!$B$1</c:f>
              <c:strCache>
                <c:ptCount val="1"/>
                <c:pt idx="0">
                  <c:v>Patients needing an additional therapy (%)</c:v>
                </c:pt>
              </c:strCache>
            </c:strRef>
          </c:tx>
          <c:spPr>
            <a:solidFill>
              <a:schemeClr val="bg1">
                <a:lumMod val="65000"/>
              </a:schemeClr>
            </a:solidFill>
            <a:ln w="50800">
              <a:noFill/>
            </a:ln>
            <a:effectLst>
              <a:outerShdw blurRad="50800" dist="38100" dir="2700000" algn="tl" rotWithShape="0">
                <a:prstClr val="black">
                  <a:alpha val="40000"/>
                </a:prstClr>
              </a:outerShdw>
            </a:effectLst>
          </c:spPr>
          <c:invertIfNegative val="0"/>
          <c:dPt>
            <c:idx val="0"/>
            <c:invertIfNegative val="0"/>
            <c:bubble3D val="0"/>
            <c:extLst>
              <c:ext xmlns:c16="http://schemas.microsoft.com/office/drawing/2014/chart" uri="{C3380CC4-5D6E-409C-BE32-E72D297353CC}">
                <c16:uniqueId val="{00000000-2C49-EF4D-86A9-8126549A250B}"/>
              </c:ext>
            </c:extLst>
          </c:dPt>
          <c:dPt>
            <c:idx val="1"/>
            <c:invertIfNegative val="0"/>
            <c:bubble3D val="0"/>
            <c:extLst>
              <c:ext xmlns:c16="http://schemas.microsoft.com/office/drawing/2014/chart" uri="{C3380CC4-5D6E-409C-BE32-E72D297353CC}">
                <c16:uniqueId val="{00000002-2C49-EF4D-86A9-8126549A250B}"/>
              </c:ext>
            </c:extLst>
          </c:dPt>
          <c:dPt>
            <c:idx val="2"/>
            <c:invertIfNegative val="0"/>
            <c:bubble3D val="0"/>
            <c:extLst>
              <c:ext xmlns:c16="http://schemas.microsoft.com/office/drawing/2014/chart" uri="{C3380CC4-5D6E-409C-BE32-E72D297353CC}">
                <c16:uniqueId val="{00000004-2C49-EF4D-86A9-8126549A250B}"/>
              </c:ext>
            </c:extLst>
          </c:dPt>
          <c:dPt>
            <c:idx val="3"/>
            <c:invertIfNegative val="0"/>
            <c:bubble3D val="0"/>
            <c:extLst>
              <c:ext xmlns:c16="http://schemas.microsoft.com/office/drawing/2014/chart" uri="{C3380CC4-5D6E-409C-BE32-E72D297353CC}">
                <c16:uniqueId val="{00000006-2C49-EF4D-86A9-8126549A250B}"/>
              </c:ext>
            </c:extLst>
          </c:dPt>
          <c:cat>
            <c:strRef>
              <c:f>Sheet1!$A$2:$A$5</c:f>
              <c:strCache>
                <c:ptCount val="4"/>
                <c:pt idx="0">
                  <c:v>Category 1</c:v>
                </c:pt>
                <c:pt idx="1">
                  <c:v>Category 2</c:v>
                </c:pt>
                <c:pt idx="2">
                  <c:v>Category 3</c:v>
                </c:pt>
                <c:pt idx="3">
                  <c:v>Category 4</c:v>
                </c:pt>
              </c:strCache>
            </c:strRef>
          </c:cat>
          <c:val>
            <c:numRef>
              <c:f>Sheet1!$B$2:$B$5</c:f>
              <c:numCache>
                <c:formatCode>0.00%</c:formatCode>
                <c:ptCount val="4"/>
                <c:pt idx="0" formatCode="0%">
                  <c:v>0</c:v>
                </c:pt>
                <c:pt idx="1">
                  <c:v>4.3999999999999997E-2</c:v>
                </c:pt>
                <c:pt idx="2">
                  <c:v>6.5000000000000002E-2</c:v>
                </c:pt>
                <c:pt idx="3">
                  <c:v>9.8000000000000004E-2</c:v>
                </c:pt>
              </c:numCache>
            </c:numRef>
          </c:val>
          <c:extLst>
            <c:ext xmlns:c16="http://schemas.microsoft.com/office/drawing/2014/chart" uri="{C3380CC4-5D6E-409C-BE32-E72D297353CC}">
              <c16:uniqueId val="{00000007-2C49-EF4D-86A9-8126549A250B}"/>
            </c:ext>
          </c:extLst>
        </c:ser>
        <c:dLbls>
          <c:showLegendKey val="0"/>
          <c:showVal val="0"/>
          <c:showCatName val="0"/>
          <c:showSerName val="0"/>
          <c:showPercent val="0"/>
          <c:showBubbleSize val="0"/>
        </c:dLbls>
        <c:gapWidth val="80"/>
        <c:overlap val="100"/>
        <c:axId val="172143360"/>
        <c:axId val="172144896"/>
      </c:barChart>
      <c:catAx>
        <c:axId val="172143360"/>
        <c:scaling>
          <c:orientation val="minMax"/>
        </c:scaling>
        <c:delete val="1"/>
        <c:axPos val="b"/>
        <c:numFmt formatCode="General" sourceLinked="0"/>
        <c:majorTickMark val="out"/>
        <c:minorTickMark val="none"/>
        <c:tickLblPos val="nextTo"/>
        <c:crossAx val="172144896"/>
        <c:crosses val="autoZero"/>
        <c:auto val="1"/>
        <c:lblAlgn val="ctr"/>
        <c:lblOffset val="100"/>
        <c:noMultiLvlLbl val="0"/>
      </c:catAx>
      <c:valAx>
        <c:axId val="172144896"/>
        <c:scaling>
          <c:orientation val="minMax"/>
        </c:scaling>
        <c:delete val="1"/>
        <c:axPos val="l"/>
        <c:majorGridlines>
          <c:spPr>
            <a:ln>
              <a:noFill/>
            </a:ln>
          </c:spPr>
        </c:majorGridlines>
        <c:numFmt formatCode="0%" sourceLinked="1"/>
        <c:majorTickMark val="out"/>
        <c:minorTickMark val="none"/>
        <c:tickLblPos val="nextTo"/>
        <c:crossAx val="1721433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Série 1</c:v>
                </c:pt>
              </c:strCache>
            </c:strRef>
          </c:tx>
          <c:spPr>
            <a:solidFill>
              <a:srgbClr val="134792"/>
            </a:solidFill>
            <a:ln w="9525" cap="flat" cmpd="sng" algn="ctr">
              <a:solidFill>
                <a:schemeClr val="lt1">
                  <a:alpha val="50000"/>
                </a:schemeClr>
              </a:solidFill>
              <a:round/>
            </a:ln>
            <a:effectLst>
              <a:outerShdw blurRad="50800" dist="38100" dir="2700000" algn="tl" rotWithShape="0">
                <a:prstClr val="black">
                  <a:alpha val="40000"/>
                </a:prstClr>
              </a:outerShdw>
            </a:effectLst>
          </c:spPr>
          <c:invertIfNegative val="0"/>
          <c:dLbls>
            <c:dLbl>
              <c:idx val="0"/>
              <c:layout>
                <c:manualLayout>
                  <c:x val="-1.0883341986533245E-17"/>
                  <c:y val="0.15511534452638609"/>
                </c:manualLayout>
              </c:layout>
              <c:tx>
                <c:rich>
                  <a:bodyPr/>
                  <a:lstStyle/>
                  <a:p>
                    <a:fld id="{BC56B08E-9805-F145-9947-35AEA4AC77C5}" type="VALUE">
                      <a:rPr lang="en-US" b="1" smtClean="0">
                        <a:solidFill>
                          <a:schemeClr val="bg1"/>
                        </a:solidFill>
                      </a:rPr>
                      <a:pPr/>
                      <a:t>[VALUE]</a:t>
                    </a:fld>
                    <a:endParaRPr lang="en-ZA"/>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BC9-734F-A7EC-EA7C1AC646F1}"/>
                </c:ext>
              </c:extLst>
            </c:dLbl>
            <c:dLbl>
              <c:idx val="1"/>
              <c:layout>
                <c:manualLayout>
                  <c:x val="-1.1872873867449366E-3"/>
                  <c:y val="0.16213997095680224"/>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BC9-734F-A7EC-EA7C1AC646F1}"/>
                </c:ext>
              </c:extLst>
            </c:dLbl>
            <c:dLbl>
              <c:idx val="2"/>
              <c:layout>
                <c:manualLayout>
                  <c:x val="0"/>
                  <c:y val="0.14809099464517769"/>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BC9-734F-A7EC-EA7C1AC646F1}"/>
                </c:ext>
              </c:extLst>
            </c:dLbl>
            <c:dLbl>
              <c:idx val="3"/>
              <c:layout>
                <c:manualLayout>
                  <c:x val="0"/>
                  <c:y val="0.15862779601619809"/>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BC9-734F-A7EC-EA7C1AC646F1}"/>
                </c:ext>
              </c:extLst>
            </c:dLbl>
            <c:dLbl>
              <c:idx val="4"/>
              <c:layout>
                <c:manualLayout>
                  <c:x val="0"/>
                  <c:y val="0.1551156210755939"/>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BC9-734F-A7EC-EA7C1AC646F1}"/>
                </c:ext>
              </c:extLst>
            </c:dLbl>
            <c:dLbl>
              <c:idx val="5"/>
              <c:layout>
                <c:manualLayout>
                  <c:x val="0"/>
                  <c:y val="0.15862751946699011"/>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BC9-734F-A7EC-EA7C1AC646F1}"/>
                </c:ext>
              </c:extLst>
            </c:dLbl>
            <c:dLbl>
              <c:idx val="6"/>
              <c:layout>
                <c:manualLayout>
                  <c:x val="-8.7066735892265963E-17"/>
                  <c:y val="0.1480909946451778"/>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BC9-734F-A7EC-EA7C1AC646F1}"/>
                </c:ext>
              </c:extLst>
            </c:dLbl>
            <c:dLbl>
              <c:idx val="7"/>
              <c:layout>
                <c:manualLayout>
                  <c:x val="2.3745747734898732E-3"/>
                  <c:y val="0.1516031695857818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BC9-734F-A7EC-EA7C1AC646F1}"/>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lt1"/>
                    </a:solidFill>
                    <a:latin typeface="Century Gothic" panose="020B0502020202020204" pitchFamily="34" charset="0"/>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cat>
            <c:strRef>
              <c:f>Feuil1!$A$2:$A$9</c:f>
              <c:strCache>
                <c:ptCount val="8"/>
                <c:pt idx="0">
                  <c:v>EUROPA</c:v>
                </c:pt>
                <c:pt idx="1">
                  <c:v>PREAMI</c:v>
                </c:pt>
                <c:pt idx="2">
                  <c:v>PEP-chf</c:v>
                </c:pt>
                <c:pt idx="3">
                  <c:v>ADVANCE</c:v>
                </c:pt>
                <c:pt idx="4">
                  <c:v>HYVET</c:v>
                </c:pt>
                <c:pt idx="5">
                  <c:v>ASCOT</c:v>
                </c:pt>
                <c:pt idx="6">
                  <c:v>PROGRESS</c:v>
                </c:pt>
                <c:pt idx="7">
                  <c:v>ADVANCE CCB</c:v>
                </c:pt>
              </c:strCache>
            </c:strRef>
          </c:cat>
          <c:val>
            <c:numRef>
              <c:f>Feuil1!$B$2:$B$9</c:f>
              <c:numCache>
                <c:formatCode>0%</c:formatCode>
                <c:ptCount val="8"/>
                <c:pt idx="0">
                  <c:v>-0.22</c:v>
                </c:pt>
                <c:pt idx="1">
                  <c:v>-0.22</c:v>
                </c:pt>
                <c:pt idx="2">
                  <c:v>-0.31</c:v>
                </c:pt>
                <c:pt idx="3">
                  <c:v>-0.14000000000000001</c:v>
                </c:pt>
                <c:pt idx="4">
                  <c:v>-0.21</c:v>
                </c:pt>
                <c:pt idx="5">
                  <c:v>-0.24</c:v>
                </c:pt>
                <c:pt idx="6">
                  <c:v>-0.28000000000000003</c:v>
                </c:pt>
                <c:pt idx="7">
                  <c:v>-0.28000000000000003</c:v>
                </c:pt>
              </c:numCache>
            </c:numRef>
          </c:val>
          <c:extLst>
            <c:ext xmlns:c16="http://schemas.microsoft.com/office/drawing/2014/chart" uri="{C3380CC4-5D6E-409C-BE32-E72D297353CC}">
              <c16:uniqueId val="{00000000-DD7F-A945-9112-75D50914EC6F}"/>
            </c:ext>
          </c:extLst>
        </c:ser>
        <c:dLbls>
          <c:dLblPos val="inEnd"/>
          <c:showLegendKey val="0"/>
          <c:showVal val="1"/>
          <c:showCatName val="0"/>
          <c:showSerName val="0"/>
          <c:showPercent val="0"/>
          <c:showBubbleSize val="0"/>
        </c:dLbls>
        <c:gapWidth val="40"/>
        <c:overlap val="100"/>
        <c:axId val="1714519072"/>
        <c:axId val="1715022208"/>
      </c:barChart>
      <c:catAx>
        <c:axId val="1714519072"/>
        <c:scaling>
          <c:orientation val="minMax"/>
        </c:scaling>
        <c:delete val="1"/>
        <c:axPos val="b"/>
        <c:numFmt formatCode="General" sourceLinked="1"/>
        <c:majorTickMark val="none"/>
        <c:minorTickMark val="none"/>
        <c:tickLblPos val="nextTo"/>
        <c:crossAx val="1715022208"/>
        <c:crosses val="autoZero"/>
        <c:auto val="1"/>
        <c:lblAlgn val="ctr"/>
        <c:lblOffset val="100"/>
        <c:noMultiLvlLbl val="0"/>
      </c:catAx>
      <c:valAx>
        <c:axId val="1715022208"/>
        <c:scaling>
          <c:orientation val="minMax"/>
        </c:scaling>
        <c:delete val="1"/>
        <c:axPos val="l"/>
        <c:numFmt formatCode="0%" sourceLinked="1"/>
        <c:majorTickMark val="none"/>
        <c:minorTickMark val="none"/>
        <c:tickLblPos val="nextTo"/>
        <c:crossAx val="1714519072"/>
        <c:crosses val="autoZero"/>
        <c:crossBetween val="between"/>
      </c:valAx>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5">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defRPr sz="1197"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9-17T09:56:29.953"/>
    </inkml:context>
    <inkml:brush xml:id="br0">
      <inkml:brushProperty name="width" value="0.035" units="cm"/>
      <inkml:brushProperty name="height" value="0.035" units="cm"/>
    </inkml:brush>
  </inkml:definitions>
  <inkml:trace contextRef="#ctx0" brushRef="#br0">0 0 24575,'4'0'0,"-3"0"0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32"/>
    </inkml:context>
    <inkml:brush xml:id="br0">
      <inkml:brushProperty name="width" value="0.03528" units="cm"/>
      <inkml:brushProperty name="height" value="0.03528" units="cm"/>
      <inkml:brushProperty name="color" value="#DF5555"/>
    </inkml:brush>
  </inkml:definitions>
  <inkml:trace contextRef="#ctx0" brushRef="#br0">0 1 24575,'6'5'0,"0"-4"0,3 2 0,1 1 0,0 0 0,6 4 0,2-2 0,-2-2 0,2-2 0,-2 3 0,6-2 0,-2 1 0,8 3 0,7 1 0,7 1 0,4 0 0,3-1 0,-3-2 0,-10-1 0,-6-5 0,-6 4 0,-2-4 0,-2 2 0,3-2 0,2 2 0,-4-1 0,0 1 0,-1-2 0,-2 0 0,2 1 0,0 1 0,3 1 0,-2-1 0,-2 2 0,1-4 0,-8 1 0,-4-1 0,3 1 0,1 2 0,3-1 0,4 0 0,0 3 0,3-2 0,-6 1 0,-1-4 0,-2 2 0,-4-1 0,5 0 0,1 2 0,2 0 0,-1-1 0,-2 1 0,-2-2 0,-4-1 0,-4 0 0,1 0 0,0 0 0,-1 0 0,2 0 0,-2 0 0,-2 0 0,0 0 0,0 0 0,2 1 0,1-1 0,2 3 0,-1-3 0,4 0 0,-6 2 0,3-2 0,1 0 0,-3 1 0,0 2 0,2-3 0,-1 0 0,0 3 0,1-2 0,0 1 0,5 0 0,-1 0 0,-1 0 0,0 4 0,-1-6 0,-3 1 0,-1 0 0,0 1 0,-1 1 0,6 0 0,-2 2 0,8 1 0,-7-1 0,2 1 0,-3-2 0,0-2 0,-3-2 0,-1 5 0,-2-5 0,1 3 0,0-1 0,2 4 0,3 0 0,-1 0 0,4 2 0,-2-4 0,2 0 0,3-1 0,-3 3 0,0-1 0,-1-4 0,-3 2 0,-2 0 0,-4-3 0,2 1 0,3 3 0,0-2 0,2 2 0,1-1 0,0-1 0,1-2 0,-4 0 0,0 1 0,-1-1 0,3 2 0,-1-1 0,3 2 0,0-1 0,0-2 0,2 5 0,-2-4 0,4 2 0,-2 0 0,3-3 0,-2 4 0,-1-2 0,-4-2 0,-3 0 0,0 0 0,-1 1 0,2 3 0,4-3 0,-4 3 0,1 1 0,2-4 0,2 1 0,-2-1 0,1-1 0,-4 0 0,-4 0 0,5 3 0,-1-3 0,1 2 0,3 1 0,-3 0 0,2 1 0,1 0 0,0-2 0,1 0 0,-1-2 0,1 0 0,-1 0 0,-3 0 0,1 0 0,-2 4 0,-1-3 0,1 0 0,-2-1 0,1 4 0,4-4 0,0 0 0,2 0 0,-2 0 0,-3 0 0,2 0 0,-4 0 0,5 0 0,2 0 0,-2 0 0,-3 0 0,0 0 0,0 2 0,-2-2 0,3 3 0,2 0 0,1 0 0,-2-2 0,1-1 0,-1 2 0,-5-2 0,2 0 0,-3 3 0,1-2 0,1 0 0,6 4 0,-1 1 0,2 1 0,1-2 0,3 0 0,-4-2 0,-3 1 0,-4-2 0,0-2 0,2 4 0,0-2 0,4 4 0,-2 0 0,4-1 0,-5 0 0,1 0 0,3-4 0,-5 1 0,4-2 0,-1 0 0,-1 0 0,1 3 0,3-3 0,-4 3 0,2 0 0,-4 0 0,0-3 0,0 4 0,0-2 0,-1-2 0,4 2 0,-1 0 0,0-1 0,4 4 0,-2-4 0,0-1 0,-2 2 0,0 1 0,1-3 0,2 2 0,1 2 0,-2-4 0,0 0 0,0 0 0,-3 2 0,1 0 0,-1-1 0,-1 2 0,2 0 0,-2-2 0,3 4 0,-3-5 0,1 1 0,1 3 0,0-4 0,0 3 0,-1-1 0,2-2 0,-3 3 0,0-2 0,-2-1 0,-4 0 0,5 0 0,-3 1 0,3-1 0,1 2 0,0 0 0,2-2 0,-2 2 0,3-2 0,1 3 0,-1 2 0,1-3 0,4 2 0,-2-2 0,-2-1 0,3 4 0,-2-1 0,5 2 0,0 2 0,6 2 0,-3-6 0,2 2 0,-4-4 0,-4-2 0,-5 1 0,-1 1 0,3 2 0,-4 1 0,3-3 0,2 4 0,-2-5 0,1 4 0,-2-5 0,-4 0 0,0 0 0,-2 0 0,2 0 0,1 0 0,0 0 0,2 3 0,0-2 0,-3-1 0,4 2 0,-1 2 0,1 2 0,1-4 0,3 4 0,0-5 0,-1 5 0,0-6 0,-2 2 0,-4 2 0,3-1 0,2 3 0,1 0 0,2 1 0,-1-4 0,-2 0 0,-3-3 0,0 1 0,-5-1 0,3 4 0,0 1 0,3 2 0,0 1 0,1-2 0,-2-2 0,-3-2 0,-2 0 0,0 0 0,0-2 0,-2 1 0,2 1 0,2 1 0,-4-3 0,5 2 0,-4 1 0,3-2 0,0 5 0,1-1 0,2 1 0,-1-3 0,2-1 0,-2-2 0,-3 0 0,0 2 0,2-1 0,1 5 0,3-1 0,-3 1 0,4-1 0,-4-4 0,-2 4 0,2-4 0,0-1 0,0 5 0,2-4 0,0 0 0,0 2 0,0-3 0,0 2 0,-1-2 0,2 2 0,0 2 0,2 0 0,1-2 0,-2 2 0,2-4 0,1 0 0,-4 1 0,-1 0 0,2 3 0,1 0 0,0 0 0,1 0 0,-2-1 0,-2 0 0,-2-3 0,-1 3 0,0-3 0,1 5 0,-2 1 0,4-1 0,-2 1 0,-2-1 0,1-3 0,-4 0 0,2 0 0,-2-2 0,0 0 0,4 3 0,-5 0 0,4-3 0,-4 1 0,0-1 0,5 1 0,-4 0 0,5-1 0,2 5 0,4-4 0,-2 4 0,5-4 0,-4 1 0,1 1 0,3 2 0,0 0 0,2-3 0,0 3 0,1-4 0,-6-1 0,-3 0 0,-2-1 0,-1 1 0,-1 0 0,3 0 0,-2 0 0,-2 0 0,-3 1 0,3-1 0,-2 0 0,4 0 0,0 1 0,2-1 0,3 4 0,6-2 0,3 3 0,2-2 0,-2 1 0,-2-2 0,-2 1 0,-4-1 0,-3-2 0,-6 0 0,-2 0 0,4 3 0,1-2 0,-1 4 0,-2-4 0,1 1 0,-2 2 0,2 2 0,2-2 0,-1 4 0,-1-4 0,-3-2 0,2 2 0,2-3 0,-3 3 0,4-2 0,0 3 0,3 2 0,0 0 0,3-1 0,-8 0 0,0-6 0,-1 0 0,-1 0 0,1 0 0,-1 3 0,2-2 0,-2 1 0,3 3 0,0 0 0,1 1 0,2-2 0,-1 2 0,-1-2 0,-1-3 0,-1-1 0,2 0 0,4 0 0,-3 2 0,1 1 0,-1 1 0,3-3 0,-6 5 0,2-6 0,-1 1 0,-5-1 0,1 4 0,3-3 0,0-1 0,6 6 0,-2-1 0,3-1 0,-3-3 0,-2 0 0,-1-1 0,1 2 0,-2 1 0,1-3 0,0 3 0,-2 0 0,2-3 0,0 1 0,4 3 0,-3-4 0,4 0 0,-3 2 0,0-2 0,-1-2 0,-4 2 0,6 0 0,-4 0 0,3 0 0,-1 3 0,0-2 0,3 4 0,0-4 0,0 1 0,0 1 0,-4-3 0,1 0 0,-6 0 0,4 0 0,-4 3 0,2-1 0,2 3 0,-2 1 0,2-1 0,-1-1 0,1-1 0,1 0 0,3 1 0,-2 0 0,4 1 0,0 0 0,0-1 0,-4 0 0,5 0 0,-4-2 0,1 0 0,-2-2 0,0 5 0,2-4 0,1 0 0,-1 4 0,-1-5 0,3 1 0,-3 2 0,0-1 0,-2-2 0,-2 0 0,2 1 0,-2 1 0,-1-2 0,0 0 0,4 0 0,1 1 0,7-1 0,-1 3 0,3-2 0,-2-1 0,-4 2 0,0-2 0,-5 0 0,2 0 0,-3 0 0,2 0 0,0 0 0,3 0 0,-2 0 0,2 0 0,-2 0 0,1 0 0,-2 2 0,0-2 0,-1 0 0,0 0 0,0 4 0,2-3 0,2 5 0,3 1 0,1 0 0,0 0 0,-2-3 0,-3 0 0,-6-4 0,4 2 0,-6-2 0,4 0 0,2 5 0,-1 0 0,4 1 0,-2-3 0,-2 1 0,-1-3 0,0 3 0,2-4 0,0 0 0,-4 0 0,5 2 0,-1-1 0,1 5 0,3-1 0,0 1 0,0-2 0,-2 0 0,0-4 0,-3 2 0,1-2 0,-1 1 0,0-1 0,0 5 0,1-3 0,0 2 0,2 1 0,3-1 0,0-2 0,1 1 0,-2 0 0,0-1 0,0-1 0,0 4 0,-2 0 0,2-4 0,-2 0 0,0-1 0,-1 2 0,-1 0 0,4 0 0,-3 2 0,-1-4 0,3 0 0,-3 3 0,2-1 0,-1-2 0,-1 1 0,1 1 0,2 2 0,-3 1 0,2-3 0,0 2 0,3-2 0,-3 1 0,2-3 0,-5 2 0,-3 0 0,-2-2 0,4 2 0,-2 0 0,2 1 0,1 0 0,-1-1 0,-3-2 0,-1 0 0,2 3 0,1-2 0,1 3 0,1-2 0,-1 2 0,4-1 0,-1-2 0,-1 3 0,2-2 0,-3 1 0,-3-2 0,-2-1 0,4 1 0,-4-1 0,0 5 0,4-5 0,-4 0 0,3 0 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33"/>
    </inkml:context>
    <inkml:brush xml:id="br0">
      <inkml:brushProperty name="width" value="0.03528" units="cm"/>
      <inkml:brushProperty name="height" value="0.03528" units="cm"/>
      <inkml:brushProperty name="color" value="#7CB7D8"/>
    </inkml:brush>
  </inkml:definitions>
  <inkml:trace contextRef="#ctx0" brushRef="#br0">0 0 24575,'15'5'0,"2"-1"0,2-1 0,3-1 0,0 1 0,0 0 0,-2-1 0,-4-1 0,0-1 0,0 2 0,4-2 0,2 3 0,2-2 0,-6 1 0,-2-2 0,-3 0 0,-2 4 0,-1-4 0,2 1 0,7-1 0,0 0 0,-4 1 0,0-1 0,-5 0 0,-3 3 0,5-3 0,1 2 0,7 1 0,2-1 0,0 1 0,3 0 0,-4-2 0,4 1 0,-8-2 0,-2 3 0,-4-3 0,-1 0 0,6 0 0,2 5 0,3-5 0,2 3 0,-5-3 0,-2 2 0,-6-2 0,3 0 0,-1 0 0,5 0 0,2 2 0,-4 0 0,-2-2 0,-5 0 0,-2 0 0,1 0 0,-3 0 0,3 3 0,-1-3 0,4 0 0,5 2 0,4-1 0,-2-1 0,2 3 0,-6-2 0,-3-1 0,2 0 0,-3 2 0,4-2 0,6 2 0,0 0 0,2-1 0,-4-1 0,-5 0 0,-4 0 0,-2 1 0,2-1 0,6 5 0,5-4 0,5 3 0,5 0 0,-3-2 0,0-2 0,-2 2 0,-5-1 0,2 1 0,1-1 0,11 5 0,6 0 0,0 0 0,-2-4 0,-8 2 0,-12-4 0,-7 1 0,1-1 0,-5 0 0,7 0 0,3 0 0,5 1 0,5 1 0,-3 2 0,-4-4 0,-6 2 0,-7-2 0,1 0 0,0 0 0,5 1 0,7-1 0,4 1 0,0 2 0,-4-1 0,-8-1 0,-3-1 0,-3 0 0,2 0 0,6 5 0,5-4 0,9 5 0,-2-2 0,0-1 0,-10-3 0,-7 0 0,-3 0 0,0 0 0,4 0 0,6 0 0,3 1 0,2 1 0,0-2 0,-4 0 0,-4 2 0,-5-2 0,-4 0 0,2 0 0,2 0 0,8 2 0,0 0 0,5 0 0,-7-2 0,-4 0 0,-3 0 0,-2 0 0,2 0 0,3 0 0,8 0 0,0 4 0,6-4 0,-5 1 0,-8 0 0,-4-1 0,0 0 0,-2 0 0,6 0 0,6 0 0,6 2 0,4 1 0,4 0 0,-4-3 0,-4 0 0,-7 0 0,-7 0 0,-1 0 0,-1 0 0,6 2 0,4 0 0,9-1 0,2 3 0,5-2 0,-3 1 0,-6-1 0,-4-2 0,-1 0 0,-3 1 0,5 2 0,3-1 0,3 2 0,1-2 0,-2 1 0,-3-1 0,3-1 0,-6 3 0,-2-4 0,-5 0 0,-2 1 0,0 2 0,2-3 0,3 2 0,4-2 0,-3 1 0,2 0 0,3 3 0,-2-3 0,3-1 0,-2 1 0,1 0 0,-2-1 0,-2 0 0,-4 0 0,-3 0 0,0 3 0,0 0 0,6 2 0,4 1 0,-2-2 0,-2 2 0,-5-5 0,-2-1 0,-5 1 0,-4-1 0,0 0 0,6 4 0,-2-3 0,4 2 0,2 1 0,0 0 0,-1-1 0,-3 0 0,-1-3 0,-4 0 0,-1 0 0,4 0 0,0 3 0,3-1 0,5 1 0,-1-2 0,-3 2 0,-3-1 0,-3-2 0,-2 0 0,4 0 0,2 0 0,1 4 0,2-2 0,-3-2 0,2 3 0,-6-3 0,2 3 0,6 1 0,8 2 0,6 0 0,2 0 0,-13-3 0,-4 0 0,-3-3 0,-2 2 0,8 1 0,-1 0 0,-2 0 0,-3-3 0,-6 0 0,10 1 0,-1 0 0,1 2 0,-1-3 0,-5 2 0,2-2 0,-2 1 0,7 4 0,2-3 0,1-2 0,-2 4 0,-6-4 0,0 0 0,-2 2 0,2-2 0,4 1 0,-3 1 0,-2 1 0,-3-3 0,-2 0 0,2 0 0,0 1 0,4 1 0,2-1 0,0 4 0,-1-4 0,-2-1 0,-1 1 0,-2-1 0,0 4 0,4-3 0,2 0 0,2 4 0,2-1 0,-2-1 0,0 0 0,-3-3 0,-2 0 0,1 2 0,2 0 0,-1-1 0,2-1 0,-1 0 0,-4 0 0,4 0 0,-2 0 0,2 3 0,6-1 0,2 4 0,1-2 0,-4-3 0,-2-1 0,-4 0 0,1 0 0,0 0 0,2 3 0,-1 0 0,2-2 0,4 4 0,-4-4 0,-1 1 0,0 0 0,3-2 0,0 4 0,1-2 0,2 0 0,2 2 0,0 2 0,2-1 0,2-2 0,-2 3 0,2-1 0,-2-2 0,2 0 0,-6 2 0,-2-3 0,2 2 0,-4 0 0,2-3 0,-4 5 0,2-5 0,1 4 0,-4-5 0,1 1 0,0 3 0,0-4 0,4 3 0,-4-1 0,2 2 0,-3-3 0,2 3 0,1 0 0,-2-2 0,1 2 0,0-2 0,0 3 0,3 1 0,3-1 0,2 3 0,5 2 0,1-3 0,-3-2 0,-4-1 0,-6-4 0,-8 0 0,-1 0 0,0 0 0,7 2 0,-2 1 0,6 0 0,2-1 0,-1 2 0,-5-4 0,-6 0 0,-1 0 0,-2 2 0,6-2 0,5 1 0,2 4 0,4-5 0,-2 1 0,-3-1 0,-4 0 0,-5 0 0,6 2 0,-3 1 0,6-3 0,5 4 0,2 2 0,2-2 0,-2-2 0,-4 0 0,-8-2 0,-2 4 0,0-3 0,2 1 0,2 3 0,4-2 0,1 1 0,-5-2 0,-4-1 0,-1 1 0,1 1 0,8-1 0,0 3 0,0-3 0,1 3 0,-9-5 0,4 0 0,-9 0 0,3 3 0,6 0 0,1 2 0,0 0 0,1-2 0,-2 0 0,-2-3 0,-1 0 0,4 0 0,-2 3 0,2 0 0,-2 0 0,4 3 0,-4 0 0,-2-4 0,-1 0 0,2-2 0,-2 1 0,4-1 0,0 0 0,-3 0 0,2 0 0,-3 0 0,1 0 0,2 2 0,-2-2 0,2 3 0,-3-3 0,2 0 0,-2 0 0,2 0 0,0 0 0,0 2 0,1 1 0,0-2 0,-3-1 0,0 0 0,-2 0 0,7 2 0,-3 2 0,3-2 0,-3 1 0,-2 3 0,2-3 0,-2 1 0,5 0 0,0-2 0,-1-1 0,-4 0 0,3-1 0,-4 4 0,1-4 0,3 0 0,-6 2 0,7-2 0,-4 4 0,2-2 0,2 1 0,0 3 0,-2-5 0,2 5 0,-6-5 0,3 4 0,-2-5 0,1 1 0,-1 4 0,2-4 0,-1 2 0,2 3 0,2 0 0,-4-5 0,-3 2 0,2-3 0,-5 0 0,6 4 0,-2 0 0,4-1 0,-3 3 0,-1-3 0,1-1 0,-2 2 0,2-2 0,-1-2 0,0 0 0,1 0 0,0 4 0,0-2 0,0-2 0,3 2 0,0 1 0,-2-3 0,-2 1 0,1-1 0,-4 0 0,-1 2 0,4-2 0,-3 2 0,4 0 0,1 2 0,-2-1 0,0 0 0,-2-3 0,1 0 0,-1 2 0,0-1 0,3 4 0,-5-5 0,3 0 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34"/>
    </inkml:context>
    <inkml:brush xml:id="br0">
      <inkml:brushProperty name="width" value="0.03528" units="cm"/>
      <inkml:brushProperty name="height" value="0.03528" units="cm"/>
      <inkml:brushProperty name="color" value="#0098A1"/>
    </inkml:brush>
  </inkml:definitions>
  <inkml:trace contextRef="#ctx0" brushRef="#br0">0 0 24575,'8'1'0,"1"-1"0,-5 4 0,6-4 0,-1 0 0,2 1 0,1-1 0,0 1 0,4 1 0,-1-2 0,4 0 0,1 0 0,-2 4 0,2-4 0,-1 1 0,1-1 0,-2 3 0,-5-3 0,-3 0 0,-2 0 0,-1 0 0,0-3 0,3 3 0,-2 3 0,3-3 0,0 0 0,5 3 0,-6-3 0,0 0 0,-4 0 0,-2 0 0,1 0 0,1 0 0,6 0 0,1 2 0,1-1 0,-3 1 0,-2-2 0,-5 0 0,-2 0 0,3 0 0,-2 0 0,2 0 0,2 0 0,3 0 0,2 3 0,-3-3 0,-3 0 0,-1 0 0,1 0 0,-2 1 0,6 1 0,-2-2 0,6 4 0,3-3 0,-3-1 0,-3 1 0,-2-1 0,-2 0 0,-2 0 0,3 3 0,5-1 0,1-2 0,4 1 0,2 3 0,0-4 0,-8 2 0,-2-2 0,-4 0 0,-3 0 0,4 1 0,3-1 0,2 3 0,-2-2 0,4 4 0,-4-5 0,1 0 0,-4 0 0,-1 0 0,4 0 0,4 0 0,6 0 0,2 5 0,-4-5 0,-4 0 0,-4 1 0,0-1 0,-3 0 0,2 2 0,7 0 0,2 2 0,4-1 0,1 0 0,-8 0 0,-3-3 0,-5 0 0,-4 0 0,3 1 0,4 1 0,5-2 0,4 4 0,1-3 0,-2 0 0,-6-1 0,-5 0 0,-1 0 0,2 0 0,3 5 0,4-5 0,4 5 0,1-5 0,0 2 0,-4 0 0,-3-2 0,-6 0 0,3 0 0,2 2 0,1 0 0,5 1 0,-3-3 0,1 1 0,-4 1 0,1-2 0,-4-2 0,5 2 0,0 0 0,6 0 0,-2 0 0,2 2 0,-1 1 0,1-3 0,1 1 0,2 0 0,0 3 0,-1-3 0,2 0 0,-4 2 0,-1-3 0,-4 0 0,-1 0 0,-4 0 0,-3 0 0,4 0 0,3 0 0,1 0 0,4 2 0,0-2 0,-2 1 0,-2 0 0,-3-1 0,1 0 0,-3 0 0,-2 0 0,1 0 0,2 0 0,4 0 0,3 0 0,2 4 0,0-3 0,0 0 0,-3-1 0,-7 0 0,5 0 0,-4 0 0,5 2 0,4 2 0,3-2 0,2 0 0,1 3 0,-4-4 0,-6 1 0,-4-2 0,-6 0 0,1 3 0,0-2 0,6-1 0,6 6 0,5-5 0,-4 2 0,-2-3 0,-4 3 0,-8-3 0,-1 0 0,0 0 0,3 1 0,4 1 0,5-2 0,-2 2 0,-2 0 0,-3-2 0,-4 0 0,-3 0 0,3 0 0,1 0 0,1 2 0,2-2 0,-3 0 0,7 2 0,-3-2 0,1 0 0,3 0 0,0 0 0,0 4 0,4-4 0,0 2 0,2 0 0,0 1 0,-1-2 0,-2 1 0,2 0 0,-4 0 0,-2-1 0,-1 2 0,7-2 0,-1 1 0,3-1 0,0 3 0,-6-4 0,0 0 0,-2 1 0,-1-1 0,0 3 0,-1-1 0,3-2 0,0 0 0,-2 1 0,2 2 0,-1-1 0,0-2 0,0 0 0,2 3 0,-1-3 0,0 2 0,2-2 0,-3 1 0,1 1 0,-4 0 0,0-2 0,-1 1 0,1 2 0,2 0 0,7 2 0,0-3 0,3 4 0,-2-2 0,3-1 0,-2 2 0,-5-3 0,2 1 0,-7 3 0,2-5 0,-2 4 0,-4-4 0,3 4 0,-4-5 0,1 2 0,-2 1 0,7 3 0,2-1 0,5-1 0,1 1 0,-4-1 0,-4-3 0,-2 0 0,-5-1 0,-2 0 0,0 0 0,3 3 0,0-1 0,3-1 0,-2-1 0,-1 2 0,-2-2 0,0 0 0,-4 0 0,1 0 0,0 0 0,3 0 0,2 2 0,3-2 0,2 2 0,-2-2 0,0 0 0,-1 0 0,-3 0 0,-1 0 0,-4 0 0,4 1 0,3 2 0,0-2 0,4 4 0,2-3 0,0 2 0,0-4 0,-6 0 0,-2 2 0,-2-2 0,0 4 0,8-2 0,3 1 0,4 3 0,1-4 0,-1 1 0,-7-3 0,-6 0 0,-1 0 0,-5 0 0,6 0 0,-2 2 0,8 0 0,0-2 0,0 4 0,-5-3 0,1-1 0,-3 0 0,-3 1 0,2-1 0,2 0 0,0 0 0,1 4 0,2-4 0,2 2 0,0-1 0,2 1 0,-6 1 0,1-2 0,0 2 0,3-3 0,0 2 0,1 1 0,-1-2 0,1 0 0,-1 5 0,3-5 0,-7 4 0,1-4 0,-2 0 0,1-1 0,1 3 0,-2-3 0,-6 0 0,-10-3 0,6 2 0,8 1 0,6 0 0,11 0 0,-10 1 0,4 2 0,2 3 0,0-6 0,-3 4 0,-7-4 0,-3 0 0,0 4 0,1-3 0,-4-1 0,3 0 0,-1 3 0,5-3 0,-1 2 0,1-2 0,-1 0 0,-2 0 0,2 0 0,4 0 0,-1 5 0,0-5 0,-2 1 0,-3-1 0,2 0 0,-1 0 0,1 2 0,1 2 0,-2-4 0,-1 0 0,-2 2 0,2 0 0,7 0 0,1 3 0,6 0 0,-3 1 0,0-3 0,-6 0 0,-4-3 0,-2 0 0,1 2 0,2 1 0,7 0 0,-2 1 0,2 0 0,-2-2 0,-3-1 0,-3 0 0,1-1 0,5 5 0,2-2 0,4 1 0,0-1 0,-2 0 0,0-2 0,-3 1 0,-5-2 0,1 1 0,3 1 0,-1 1 0,2-2 0,-5 3 0,2-2 0,-1-1 0,4 4 0,-1-4 0,-1 2 0,0 1 0,-1-3 0,2 5 0,-2-4 0,4 1 0,-1 3 0,8-3 0,-2 0 0,-2 2 0,2-2 0,-7 1 0,-5-2 0,3 0 0,-1 1 0,3 0 0,3 3 0,-3-6 0,1 5 0,-6-5 0,1 0 0,-6 0 0,4 3 0,2-2 0,3 4 0,2-1 0,3 1 0,-6-5 0,0 1 0,-6-1 0,-4 0 0,6 1 0,0-1 0,3 3 0,6 0 0,-3-3 0,3 5 0,-4-4 0,1-1 0,0 3 0,0-1 0,3 2 0,-2-3 0,3 2 0,-3-2 0,-3-1 0,3 2 0,0-1 0,-1 4 0,3-4 0,-2 4 0,-3-4 0,1 0 0,-2 0 0,-3-1 0,-1 0 0,2 0 0,0 0 0,1 0 0,-2 0 0,2 0 0,-3 0 0,0 0 0,-3 4 0,2-4 0,0 0 0,0 1 0,1 0 0,2-1 0,1 5 0,2-2 0,-2-1 0,3 2 0,-6-3 0,3 0 0,-4-1 0,2 0 0,-2 0 0,-2 0 0,5 5 0,-1-5 0,-1 1 0,0-1 0,0 0 0,-5 0 0,2 0 0,0 0 0,2 0 0,4 2 0,-1 1 0,3-2 0,-5 0 0,1 2 0,-2-3 0,1 0 0,-5 0 0,2 0 0,1 2 0,3-2 0,2 1 0,2 2 0,-2-1 0,-3 0 0,1 0 0,-2-2 0,2 2 0,-1-1 0,-1 2 0,-2-3 0,3 0 0,-4 2 0,3-2 0,2 2 0,0 2 0,8-2 0,-6 2 0,3-2 0,-4-2 0,-5 0 0,2 0 0,-4 3 0,6-1 0,3 3 0,-1 1 0,2-2 0,-1-2 0,-5-1 0,-2 1 0,2-2 0,-3 3 0,3-3 0,-2 2 0,2 0 0,-2-2 0,0 0 0,1 2 0,0 0 0,0 1 0,1 0 0,2-1 0,-1-2 0,-5 1 0,3 0 0,2 3 0,1-2 0,-1-1 0,1-1 0,-6 3 0,0-3 0,4 0 0,-4 0 0,4 0 0,-4 0 0,0 0 0,4 2 0,-3-2 0,1 1 0,0 1 0,-2 1 0,4-2 0,-4-1 0,1 0 0,2 3 0,-1-1 0,-1-2 0,2 0 0,-2 0 0,-1 2 0,3-2 0,-2 3 0,-1-3 0,2 1 0,-2-5 0,0 4 0,-2-5 0</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35"/>
    </inkml:context>
    <inkml:brush xml:id="br0">
      <inkml:brushProperty name="width" value="0.03528" units="cm"/>
      <inkml:brushProperty name="height" value="0.03528" units="cm"/>
      <inkml:brushProperty name="color" value="#0077AF"/>
    </inkml:brush>
  </inkml:definitions>
  <inkml:trace contextRef="#ctx0" brushRef="#br0">0 0 24575,'40'1'0,"-19"-1"0,53 4 0,-53-3 0,28 2 0,-41-3 0,0 0 0,1 0 0,-1 0 0,5 0 0,-5 0 0,4 3 0,-4-3 0,4 0 0,-4 1 0,2-1 0,-3 0 0,2 0 0,-3 0 0,0 1 0,-1-1 0,3 0 0,-2 0 0,5 0 0,-4 0 0,1 0 0,-1 0 0,3 3 0,-4-3 0,-2 0 0,2 0 0,-1 0 0,1 0 0,-1 0 0,-1 3 0,2-3 0,0 0 0,-1 0 0,0 2 0,1-1 0,2-1 0,0 2 0,-2-2 0,1 3 0,-1-2 0,0 1 0,5-2 0,-5 0 0,4 0 0,1 4 0,-2-4 0,1 1 0,0-1 0,-5 1 0,1-1 0,1 3 0,3-1 0,1-1 0,3 1 0,-3 0 0,1-2 0,-2 2 0,4 2 0,-4-4 0,2 1 0,2 1 0,-2 1 0,3-3 0,-4 2 0,1 1 0,2-2 0,-2 1 0,6 0 0,-5-2 0,-2 2 0,0 0 0,-1-2 0,-1 0 0,1 0 0,2 0 0,2 3 0,0-1 0,0-1 0,0 2 0,-1-2 0,-3-1 0,1 2 0,3-2 0,1 0 0,8 0 0,-4 2 0,6 0 0,-7-2 0,2 0 0,-2 0 0,-4 0 0,6 1 0,-2-1 0,6 1 0,-2 3 0,0-3 0,-1 0 0,-2 3 0,-6-4 0,1 0 0,3 0 0,-1 0 0,2 0 0,0 0 0,-2 0 0,0 0 0,-2 0 0,-2 0 0,2 0 0,2 0 0,4 2 0,1 0 0,1 0 0,-4-2 0,-2 0 0,-1 0 0,-1 2 0,1-2 0,-2 0 0,6 0 0,1 3 0,4-3 0,1 1 0,-4-1 0,-4 2 0,-3-2 0,-5 0 0,2 0 0,2 0 0,4 3 0,3-3 0,1 2 0,0 2 0,-5-4 0,-2 0 0,-5 0 0,0 1 0,0-1 0,6 1 0,2 2 0,-2-3 0,2 0 0,-6 0 0,-1 0 0,0 0 0,0 2 0,4-1 0,4 0 0,2 4 0,3-4 0,-2 1 0,-7 0 0,1 0 0,-6 0 0,0-1 0,3 0 0,1 2 0,4 0 0,-2-3 0,5 5 0,-1-4 0,0-1 0,0 1 0,2 4 0,1-4 0,-2 2 0,2-3 0,-5 3 0,-2-2 0,1 1 0,-3-2 0,2 2 0,6 2 0,-2-4 0,7 6 0,-2-6 0,-2 2 0,-5-2 0,-4 2 0,-1-2 0,0 3 0,2 0 0,2-1 0,6 1 0,-1 1 0,-4-2 0,-3-2 0,-4 0 0,0 1 0,-3-1 0,2 4 0,3-4 0,1 6 0,0-5 0,3 4 0,-6-5 0,2 3 0,-4-1 0,4-1 0,-1 3 0,8 0 0,-1 0 0,3 1 0,-3-3 0,-5-2 0,2 0 0,-6 3 0,7-1 0,-4-1 0,3 2 0,0-1 0,1-1 0,-4 1 0,-2-1 0,-1-1 0,-2 2 0,3-2 0,-2 2 0,6 1 0,-5-3 0,2 3 0,-2-3 0,3 0 0,-4 2 0,5-2 0,-2 0 0,2 0 0,-1 0 0,0 1 0,-2-1 0,6 0 0,-1 0 0,0 5 0,1-5 0,-2 1 0,-6-1 0,2 0 0,0 1 0,0 1 0,2 1 0,-2-3 0,9 0 0,-2 1 0,4 0 0,-2-1 0,0 3 0,2-1 0,-1 2 0,2-4 0,-7 5 0,0-4 0,-3 1 0,-1-1 0,2 2 0,2-1 0,1 2 0,0-2 0,0-2 0,-5 5 0,-1-5 0,-7 1 0,4-1 0,1 0 0,2 0 0,0 2 0,-1 0 0,2 0 0,-1-2 0,-2 1 0,1 2 0,-3-3 0,2 0 0,-1 1 0,5-1 0,-1 5 0,8-5 0,-3 5 0,0-4 0,0 2 0,-3 0 0,-2-1 0,-3-2 0,2 3 0,-6-3 0,6 1 0,-4 1 0,2 1 0,0-3 0,1 2 0,-3-2 0,1 3 0,-3-3 0,3 0 0,-2 0 0,2 2 0,-3-2 0,4 1 0,-1-1 0,3 1 0,-1-1 0,-2 0 0,3 0 0,0 4 0,1-4 0,-2 0 0,3 0 0,2 0 0,-2 0 0,-2 1 0,0-1 0,0 1 0,-3-1 0,4 0 0,-1 0 0,1 0 0,0 0 0,-1 0 0,0 4 0,0-4 0,0 0 0,5 2 0,-2-2 0,1 3 0,3 0 0,-3 0 0,1-2 0,2 4 0,-2-4 0,3 4 0,-2-4 0,0 0 0,0 4 0,-2-4 0,1 2 0,0 1 0,-2 0 0,1-1 0,1 0 0,-3 2 0,0-4 0,-3 1 0,-2-2 0,0 0 0,-3 0 0,3 3 0,-1-1 0,1 3 0,2-4 0,2 0 0,-3 1 0,-2 1 0,1-3 0,-1 0 0,2 0 0,0 1 0,1 1 0,2-2 0,-5 2 0,2-2 0,0 0 0,-1 1 0,0-1 0,3 3 0,-3-1 0,2-2 0,1 0 0,-2 2 0,2 1 0,-1-3 0,-3 1 0,3 4 0,-3-5 0,5 3 0,-2-1 0,1 1 0,2-2 0,-3 3 0,-2-2 0,3 2 0,-4-3 0,5 4 0,-1-2 0,3 0 0,1-1 0,0 0 0,-2 0 0,1-2 0,-6 2 0,-1-2 0,4 3 0,-4-3 0,4 5 0,1-4 0,-2-1 0,3 1 0,-2 1 0,-4-2 0,2 3 0,0-3 0,-2 0 0,4 1 0,-6 0 0,5 2 0,-2-3 0,-1 0 0,3 0 0,1 2 0,-3-1 0,3 1 0,1-2 0,0 4 0,-1-3 0,0-1 0,-2 2 0,-1-2 0,-2 2 0,1 0 0,2-2 0,0 2 0,1-2 0,-2 2 0,-1-2 0,2 0 0,-1 4 0,1-3 0,-2 0 0,-1-1 0,0 4 0,-2-4 0,1 2 0,0-2 0,2 6 0,-1-6 0,2 4 0,0-2 0,0-1 0,-1 2 0,0-3 0,-1 4 0,1-2 0,2 1 0,3 0 0,-4-1 0,1 2 0,-1-4 0,0 0 0,-2 0 0,-1 1 0,0-1 0,2 1 0,3 1 0,-2-2 0,3 2 0,0 0 0,-3-2 0,1 2 0,-1-2 0,1 0 0,1 2 0,-1-1 0,-1 1 0,3-2 0,-4 0 0,4 0 0,-2 0 0,0 0 0,2 0 0,0 0 0,-4 0 0,3 3 0,0-3 0,-1 1 0,2-1 0,0 0 0,0 1 0,0-1 0,-3 4 0,1-4 0,-1 2 0,-1 2 0,4-1 0,2 2 0,-3-2 0,2-2 0,0 3 0,3-1 0,-5 2 0,-3-4 0,2 4 0,-1-3 0,0-1 0,2 5 0,0-4 0,1 2 0,-5-2 0,4 1 0,-4 0 0,0-1 0,-3 4 0,6 0 0,-1 0 0,2-1 0,3 0 0,-4-2 0,0 0 0,-4-3 0,0 1 0,1-1 0,-2 2 0,5-2 0,-4 0 0,1 0 0,-2 0 0,2 0 0,-1 0 0,2 0 0,-4 0 0,1 0 0,3 0 0,-6 0 0,4 0 0,2 0 0,-4 4 0,3-4 0,0 1 0,-2 0 0,0-1 0,-3 0 0,3 0 0,-2 0 0,5 3 0,-2-1 0,-2-2 0,0 1 0,0-1 0,-2 0 0,1-3 0,2-1 0,-3-1 0,2 3 0,-2 2 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36"/>
    </inkml:context>
    <inkml:brush xml:id="br0">
      <inkml:brushProperty name="width" value="0.03528" units="cm"/>
      <inkml:brushProperty name="height" value="0.03528" units="cm"/>
      <inkml:brushProperty name="color" value="#DF5555"/>
    </inkml:brush>
  </inkml:definitions>
  <inkml:trace contextRef="#ctx0" brushRef="#br0">1 1 24575,'15'5'0,"-2"-3"0,2 0 0,-1-2 0,1 0 0,1 4 0,2-3 0,3-1 0,3 3 0,-2 0 0,-1-1 0,-6-1 0,-5-1 0,-2 2 0,3-2 0,8 0 0,-2 3 0,4-2 0,-7 1 0,-5-2 0,-4 0 0,3 0 0,2 0 0,2 4 0,6-3 0,3 3 0,1-2 0,-5-1 0,-3-1 0,-4 0 0,-4 2 0,-2 0 0,3-2 0,10 6 0,7 0 0,5-1 0,0 0 0,-7-1 0,-7-4 0,-9 0 0,-5 0 0,3 3 0,4 0 0,4 1 0,0 0 0,-2-2 0,0-1 0,-4-1 0,-4 1 0,3 3 0,3-3 0,3 0 0,-1 3 0,0-4 0,-4 2 0,-5-2 0,3 0 0,-3 2 0,3-2 0,2 2 0,0-2 0,0 0 0,-1 2 0,-5-2 0,2 0 0,-1 0 0,2 0 0,5 1 0,3 2 0,3 2 0,-3-5 0,-4 1 0,-3-1 0,-2 0 0,2 0 0,1 0 0,2 1 0,5-1 0,-4 4 0,3-4 0,-3 0 0,-2 0 0,-1 0 0,1 0 0,0 0 0,5 2 0,8 1 0,1 0 0,-4-2 0,-4 3 0,-5-4 0,1 1 0,-1-1 0,7 1 0,2-1 0,0 0 0,2 2 0,-6-2 0,-4 2 0,-2 0 0,-2-2 0,2 0 0,2 0 0,0 2 0,6-2 0,6 0 0,3 1 0,-3 0 0,-2 2 0,-3-1 0,-3-1 0,2-1 0,4 6 0,6-5 0,6 8 0,-2-6 0,1 0 0,-10 1 0,-5-4 0,-4 2 0,2-2 0,6 0 0,6 2 0,6 3 0,-5-2 0,-2 0 0,-10-2 0,-4-1 0,-1 0 0,-4 0 0,5 0 0,6 0 0,6 2 0,2 0 0,-1 0 0,-4-1 0,3 2 0,-2-2 0,4 1 0,0 1 0,-5-1 0,-2-2 0,3 1 0,-2 4 0,5-1 0,7-2 0,-6 4 0,2-1 0,-10-2 0,-6-1 0,-2-2 0,-2 0 0,2 1 0,7 4 0,4-2 0,2 2 0,-5-4 0,-7-1 0,-3 0 0,-1 3 0,6 0 0,0 0 0,5-1 0,-4 2 0,-1-3 0,-8-1 0,3 0 0,0 0 0,5 5 0,8 1 0,10 1 0,-1 0 0,-4-3 0,-7-1 0,-10-1 0,-2-2 0,-4 0 0,0 0 0,5 1 0,1 1 0,7 4 0,3-1 0,6 2 0,-6-1 0,-1-5 0,-10 2 0,-1-2 0,-3-1 0,2 0 0,11 5 0,1 0 0,9 2 0,1-2 0,-2-2 0,-6 0 0,-7-3 0,-5 0 0,-2 1 0,7 3 0,6 0 0,-1 1 0,0-4 0,-5 3 0,-3-4 0,-6 0 0,3 0 0,-3 2 0,2-2 0,3 1 0,0 4 0,8 1 0,1 3 0,2-2 0,5 1 0,0-1 0,-2-2 0,-1-1 0,-12-2 0,-1-2 0,-6 0 0,4 3 0,-1-1 0,4-1 0,3 4 0,-2-2 0,0 0 0,-3-3 0,-2 0 0,1 0 0,0 0 0,2 1 0,4-1 0,1 4 0,7-4 0,-4 1 0,1-1 0,-1 3 0,-3-1 0,2-2 0,0 0 0,0 5 0,3-5 0,4 6 0,0-5 0,-2 3 0,-4-3 0,-4 1 0,-5-1 0,-3-1 0,3 0 0,1 0 0,4 4 0,6-2 0,0 3 0,0 0 0,-4 1 0,-5-6 0,-2 4 0,-3-2 0,2 0 0,5 1 0,1 2 0,5 2 0,4 0 0,6 3 0,6 4 0,-1-2 0,0 0 0,-7-5 0,-10-2 0,-2-5 0,-1 4 0,-2-4 0,5 4 0,1 0 0,1 1 0,-4 0 0,1-3 0,-3 2 0,-2-2 0,3 2 0,2-2 0,1 4 0,2-2 0,-4-2 0,1 3 0,-3 0 0,-1-3 0,2 3 0,1-3 0,-1 1 0,0 0 0,-2-3 0,0 2 0,2 1 0,-1-2 0,2-1 0,5 0 0,-1 2 0,-4-2 0,-1 1 0,-4-1 0,-4 2 0,3-2 0,0 0 0,5 4 0,1-2 0,3 3 0,1 1 0,-3-3 0,-2 0 0,-4 2 0,2-2 0,0 0 0,2 2 0,0-2 0,6 3 0,-3 0 0,-1 0 0,-5-1 0,-1 0 0,-4-5 0,0 5 0,3-2 0,5 3 0,-3-1 0,3 0 0,2 1 0,0-2 0,-6-2 0,0-2 0,-6 1 0,4 0 0,0 3 0,9 2 0,2 0 0,6 0 0,-6 0 0,-3-5 0,-5 2 0,-4-3 0,-3 0 0,5 2 0,0-2 0,2 1 0,9 4 0,0-5 0,8 0 0,-8 1 0,-5-1 0,-2 0 0,-6 0 0,1 0 0,5 0 0,4 1 0,2 1 0,6-2 0,-4 4 0,-3-2 0,-3-2 0,-7 1 0,1-1 0,1 5 0,6-1 0,7 1 0,1 4 0,0 1 0,4-2 0,-14-6 0,2 3 0,-8-5 0,-3 0 0,3 3 0,1-1 0,5 4 0,5 2 0,-3-1 0,-3-2 0,-5-2 0,0 0 0,4-1 0,0 1 0,0 2 0,-2-4 0,-4 4 0,3-4 0,4 5 0,-3-5 0,3 3 0,-2-2 0,1-2 0,1 1 0,-2-1 0,5 0 0,-2 0 0,5 0 0,-2 0 0,3 0 0,-2 0 0,2 2 0,-1-2 0,0 6 0,-2-1 0,3 3 0,-1 0 0,-1-2 0,2 3 0,-3-2 0,0 4 0,1-2 0,0 1 0,-1 2 0,-2-4 0,1 2 0,-6-4 0,2-2 0,-1 2 0,0-1 0,3 0 0,-5 0 0,4 1 0,-3-1 0,2-4 0,-4 2 0,6-3 0,-4 3 0,4-3 0,-2 1 0,0 1 0,-1 0 0,-1 3 0,1-2 0,-1 1 0,4 1 0,-2 0 0,-1-5 0,-1 3 0,2-2 0,-1-1 0,3 2 0,0 2 0,0 1 0,2 0 0,-2 1 0,0 0 0,2-4 0,-4 0 0,3-1 0,-3-1 0,1 0 0,1 0 0,0 0 0,0 3 0,-2 0 0,0-2 0,0 1 0,-4 1 0,2-3 0,3 1 0,-4 0 0,5 2 0,-2-3 0,0 2 0,0 1 0,-4-3 0,0 0 0,2 0 0,-4 3 0,5-1 0,-2 2 0,2 0 0,-2 0 0,1-1 0,-4-2 0,3 4 0,-2-4 0,2 0 0,0 3 0,0-3 0,-3-1 0,3 1 0,-1 4 0,0-4 0,3 2 0,-3 0 0,-2-2 0,3 1 0,-4-2 0,2 2 0,2 2 0,-4-4 0,3 2 0,-2 2 0,2-2 0,-2 0 0,0-2 0,-2 3 0,3-1 0,0 3 0,2-1 0,0-2 0,-3 0 0,3 0 0,-5 0 0,5-2 0,-3 0 0,4 0 0,2 1 0,2 2 0,0-3 0,0 0 0,-3 0 0,-2 0 0,1 0 0,2-3 0,-2 3 0,2 0 0,-1 0 0,0 0 0,-2-1 0,0 1 0,1 0 0,2 0 0,-1 1 0,2 2 0,1-1 0,-2-2 0,2 4 0,-4-3 0,-2-1 0,0 0 0,1 1 0,0 2 0,-1-2 0,0-1 0,1 0 0,0 2 0,-4-2 0,-1 0 0,4 2 0,0 0 0,0 4 0,0 0 0,3-4 0,-1-1 0,-6 2 0,2-1 0,1-1 0,-1 4 0,3 1 0,-1-1 0,2 1 0,0 0 0,2-5 0,-2 1 0,-3-2 0,-1 0 0,1 2 0,0 0 0,3 1 0,1 4 0,1-1 0,4 0 0,-1-4 0,2 2 0,-7-3 0,1 0 0,-2 5 0,3 1 0,2 2 0,-4-1 0,2-2 0,-4-2 0,-3-2 0,2 0 0,-1 1 0,1 2 0,-1 1 0,-2 0 0,2-2 0,0-1 0,-2-2 0,1-1 0,1 3 0,0-2 0,8 5 0,-4-5 0,0 5 0,-3-1 0,0-4 0,0 0 0,4 1 0,1 0 0,0 0 0,-2 0 0,-3-2 0,2 0 0,-3 0 0,4 1 0,-2-1 0,2 0 0,-3 1 0,-1-1 0,3 0 0,-2 3 0,-1-1 0,2-1 0,-3 1 0,0-2 0,1 3 0,-1-1 0,3-2 0,-2 5 0,-2-5 0,0 1 0,0 2 0,4-3 0,-4 4 0,2 2 0,-2-2 0,4 0 0,-4-3 0,0-1 0,1 1 0,0 1 0,2 1 0,-3-2 0,1 1 0,-1 0 0,0 0 0,1-1 0,1 2 0,-2-3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9-17T09:56:29.954"/>
    </inkml:context>
    <inkml:brush xml:id="br0">
      <inkml:brushProperty name="width" value="0.035" units="cm"/>
      <inkml:brushProperty name="height" value="0.035" units="cm"/>
    </inkml:brush>
  </inkml:definitions>
  <inkml:trace contextRef="#ctx0" brushRef="#br0">1 0 24575,'0'0'0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14"/>
    </inkml:context>
    <inkml:brush xml:id="br0">
      <inkml:brushProperty name="width" value="0.03528" units="cm"/>
      <inkml:brushProperty name="height" value="0.03528" units="cm"/>
      <inkml:brushProperty name="color" value="#7CB7D8"/>
    </inkml:brush>
  </inkml:definitions>
  <inkml:trace contextRef="#ctx0" brushRef="#br0">1 1 24575,'5'0'0,"0"1"0,-3-1 0,3 4 0,-1-4 0,6 0 0,0 2 0,2 0 0,0 2 0,-2-3 0,-6-1 0,1 0 0,-1 0 0,1 0 0,1 3 0,6 0 0,6 0 0,4-1 0,-4 2 0,1-2 0,-8-2 0,-3 0 0,-4 0 0,4 0 0,-2 4 0,6-3 0,8 5 0,-3-3 0,4-1 0,-7 0 0,-9-2 0,-1 0 0,-3 0 0,3 1 0,4 2 0,6 3 0,2-4 0,2 1 0,-3-2 0,5 3 0,-6-4 0,-1 2 0,4 0 0,2 1 0,-2 0 0,4 1 0,-2-2 0,-4 2 0,-1-3 0,-1 0 0,0 3 0,5-3 0,-3 0 0,4 3 0,-1 0 0,0 0 0,-4-1 0,0 0 0,-3 0 0,2-1 0,-6 2 0,2-3 0,-3 0 0,-2 2 0,-2-3 0,6 2 0,2 0 0,2 3 0,4-4 0,-5 1 0,-2 0 0,-3-2 0,-1 0 0,-4 2 0,4-2 0,1 3 0,5 1 0,4 1 0,1 3 0,6-2 0,-3 2 0,1-2 0,-10-1 0,2 1 0,-2-1 0,5 1 0,0 0 0,2 2 0,-2-2 0,1-1 0,-8-4 0,0 3 0,-2-3 0,4 5 0,2 0 0,2 2 0,2-2 0,1 1 0,-4-4 0,-5 2 0,-4-4 0,-2-1 0,3 5 0,4-1 0,3 4 0,6-2 0,-5 3 0,2-4 0,-5 0 0,-3-1 0,1-1 0,5 3 0,0 0 0,8 4 0,-2-4 0,2 2 0,0-3 0,-6 1 0,1 0 0,-2-1 0,2 3 0,2-4 0,3 3 0,-3-1 0,-1-1 0,-6-1 0,3 0 0,-7-2 0,-1 3 0,3-2 0,-2 2 0,3-2 0,4 2 0,2 0 0,4-4 0,-3 2 0,-4-3 0,-5 3 0,-8-3 0,5 0 0,-4 0 0,6 3 0,0 0 0,3 2 0,-4-5 0,0 0 0,-4 0 0,0 2 0,1-2 0,3 3 0,2-2 0,3 4 0,2 0 0,1-2 0,1 1 0,-3-1 0,2 1 0,-2-3 0,6 2 0,-8 0 0,0-3 0,-3 2 0,-5 1 0,3-3 0,-1 4 0,0-2 0,1 0 0,0 0 0,-3-2 0,2 1 0,-2-1 0,3 3 0,0 0 0,2 0 0,4 2 0,2 0 0,3-2 0,-1 1 0,2-3 0,-5 3 0,1 0 0,-5-2 0,4 3 0,0 0 0,-4-3 0,4-2 0,-4 1 0,0 3 0,-4-4 0,-2 0 0,-2 0 0,6 0 0,-5 1 0,6-1 0,-1 4 0,4-2 0,2-2 0,-5 1 0,2 1 0,1-1 0,0 5 0,-1 0 0,5 0 0,1 0 0,1 1 0,-2-1 0,-1-1 0,-5-3 0,0-2 0,-1 1 0,3-1 0,-1 3 0,1-1 0,-2-2 0,-1 0 0,-1 3 0,4 0 0,-1 0 0,2-2 0,-1 1 0,1-2 0,-2 0 0,1 2 0,-4-2 0,2 2 0,-2 4 0,1-4 0,-1 3 0,1-3 0,1 1 0,-1 0 0,2-3 0,-3 5 0,0-4 0,2 2 0,-1-1 0,-2-2 0,-4 3 0,0-2 0,1 0 0,0 5 0,0 3 0,3-1 0,0 0 0,1-4 0,-1-2 0,-1 2 0,1-4 0,-5 0 0,0 1 0,1 0 0,0 4 0,1-2 0,-2 1 0,3 1 0,-1-3 0,0 1 0,1-3 0,-3 2 0,1 2 0,4-2 0,-3 4 0,4-1 0,1-1 0,0 3 0,-2-3 0,0-1 0,-1 2 0,2-3 0,4 4 0,-2-3 0,2-2 0,-2-1 0,-2 2 0,0-2 0,-5 4 0,2-4 0,2 5 0,-3-4 0,3-1 0,-1 1 0,-2 2 0,4-1 0,-2-1 0,0 4 0,-1-4 0,1 0 0,3 1 0,-1 0 0,2 0 0,1 1 0,-2 2 0,1-1 0,-2 0 0,0 0 0,0-1 0,2 0 0,1 0 0,-2 2 0,1 1 0,-2 0 0,1-1 0,-1 2 0,3 0 0,-1-2 0,2 2 0,-4-1 0,4 1 0,-1 1 0,4 0 0,-2 2 0,3-4 0,1 2 0,1-3 0,-4 0 0,-2-3 0,1 4 0,-5 0 0,1-2 0,-5 2 0,2-4 0,-2 2 0,-2-2 0,6 2 0,1-4 0,0 1 0,-1 0 0,2-1 0,-2 0 0,0 3 0,0-3 0,-1 2 0,1 1 0,-2 1 0,3 0 0,3-2 0,3 7 0,0-5 0,2 1 0,0-2 0,-3-2 0,-1 5 0,-1-2 0,-6-2 0,1 4 0,1-2 0,0 2 0,-2-1 0,3 0 0,0 4 0,0-6 0,2 5 0,-1-2 0,3-2 0,1-1 0,-1 3 0,3-3 0,-1 5 0,2-4 0,1 2 0,0 4 0,-4-5 0,-8-4 0,0 4 0,1-4 0,8 1 0,-2 1 0,-1-3 0,-4 5 0,-1-4 0,3 5 0,-2-4 0,1 3 0,-2-2 0,0 1 0,-4-1 0,3 1 0,0 2 0,2-2 0,5 2 0,-2 0 0,-2-2 0,-2-2 0,-5-2 0,0 1 0,0 2 0,2 3 0,2-4 0,0 2 0,1-4 0,0 0 0,0 0 0,0 0 0,0 1 0,-2 4 0,5-4 0,3 2 0,-4 1 0,1-3 0,0 2 0,0-1 0,2-1 0,2-1 0,2 0 0,-1 3 0,-2-1 0,-6 0 0,0 2 0,-1 2 0,2-2 0,4-2 0,4 2 0,2 2 0,1-5 0,-2 1 0,-2 1 0,-6-3 0,-4 1 0,0 4 0,3-2 0,4 5 0,0-1 0,3 0 0,3-1 0,-2 0 0,-3-6 0,-1 3 0,-3-3 0,-2 4 0,0-1 0,0 3 0,-1-5 0,0 4 0,-2-2 0,2 1 0,3 2 0,-2-2 0,2 4 0,2-2 0,5 0 0,2 0 0,0-1 0,0-2 0,2 5 0,3 0 0,-2 4 0,-2 0 0,-5 0 0,-9-5 0,-1-4 0,6 1 0,8 0 0,12 4 0,-8 2 0,3 0 0,-10-2 0,1 3 0,4 0 0,-2-1 0,2 0 0,-5-4 0,-4 0 0,-5-4 0,-4-2 0,0 3 0,2 2 0,4 1 0,4 2 0,0-2 0,-2-2 0,-2-4 0,-3 1 0,-2 2 0,3 0 0,-2 2 0,3-3 0,-1-2 0,0 0 0,-2 0 0,-2 0 0,5 0 0,-1 4 0,3-2 0,3 2 0,3 1 0,1-1 0,0-1 0,-4-1 0,0 0 0,3 0 0,2-2 0,2 2 0,-2 2 0,-1-3 0,-3 2 0,-4 0 0,2 0 0,2 2 0,0-2 0,-1 0 0,3-1 0,-3-2 0,-3 0 0,-5 0 0,-1 1 0,4 1 0,0 4 0,5 0 0,4 4 0,-4-2 0,1 1 0,-2-4 0,3-1 0,-5-4 0,2 3 0,1 0 0,-3-3 0,-1 0 0,1 4 0,-3-3 0,1 4 0,4-3 0,-2 6 0,5-2 0,1-2 0,-3-1 0,2-2 0,0 2 0,-2-1 0,-1-1 0,1 4 0,-1 0 0,5-1 0,1 4 0,0-2 0,-1-4 0,-2 4 0,0-6 0,-4 2 0,1 1 0,-3-3 0,-1 1 0,0-1 0,-3 0 0,5 2 0,2 0 0,0 0 0,1-1 0,-4 3 0,-2-4 0,2 0 0,-6 3 0,2-1 0,1 0 0,2 2 0,-4 2 0,4-2 0,-1 5 0,2-2 0,0 0 0,0 1 0,-1-3 0,-2-3 0,0 2 0,0-2 0,0 2 0,1-1 0,1 2 0,1-2 0,0 3 0,2 0 0,-1 0 0,2-5 0,1 1 0,-3 0 0,2 2 0,-2-2 0,1 3 0,-3 1 0,1-4 0,-1 4 0,1-3 0,2 3 0,0-3 0,-1 2 0,-3-5 0,1 4 0,0-4 0,0 2 0,0-2 0,2 6 0,2-1 0,2 1 0,-1 3 0,1-4 0,-5 0 0,6-2 0,-4-2 0,2 1 0,-4 1 0,-2-3 0,-4 0 0,0 1 0,2 3 0,-2-1 0,3 2 0,-2-3 0,-1 3 0,0-4 0,0 0 0,0 4 0,0-1 0,0 2 0,1 0 0,-1 0 0,4-4 0,-4 0 0,0-2 0,1 2 0,0 0 0,2 0 0,-3-2 0,4 0 0,-1 0 0,0 0 0,0 0 0,-3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15"/>
    </inkml:context>
    <inkml:brush xml:id="br0">
      <inkml:brushProperty name="width" value="0.03528" units="cm"/>
      <inkml:brushProperty name="height" value="0.03528" units="cm"/>
      <inkml:brushProperty name="color" value="#0098A1"/>
    </inkml:brush>
  </inkml:definitions>
  <inkml:trace contextRef="#ctx0" brushRef="#br0">0 0 24575,'15'5'0,"3"-1"0,2 0 0,6 3 0,-1-2 0,2 1 0,-5-1 0,-6-5 0,0 1 0,-6 2 0,4-1 0,2 1 0,6 2 0,5 1 0,8 2 0,-7-7 0,2 3 0,-13-4 0,-2 0 0,0 4 0,-1-4 0,5 6 0,3 0 0,-1-1 0,-3-4 0,-7 3 0,-1-3 0,-5-1 0,0 0 0,3 5 0,2-3 0,3 2 0,-1-2 0,-1-1 0,-5 1 0,-3-2 0,-1 0 0,1 0 0,-1 0 0,4 3 0,3 0 0,-4-2 0,1-1 0,0 1 0,-5-1 0,3 0 0,-3 0 0,4 4 0,3-3 0,3 3 0,-1-2 0,0-1 0,-4-1 0,0 0 0,-4 0 0,0 0 0,0 0 0,2 1 0,1-1 0,0 0 0,0 0 0,1 0 0,-2 4 0,1-4 0,3 0 0,-2 2 0,4-2 0,-1 6 0,2-4 0,1-1 0,-7 0 0,7 2 0,-3-1 0,5-1 0,-4 4 0,6-4 0,-4 3 0,-3-2 0,2-1 0,-7 2 0,0-3 0,1 3 0,-1 0 0,6-3 0,-1 6 0,1-6 0,-3 2 0,-1-2 0,-1 0 0,-4 4 0,4-4 0,-1 1 0,2 2 0,2 0 0,-2 0 0,1-3 0,1 2 0,-1 1 0,-1 0 0,5 0 0,2 0 0,-3 0 0,0 2 0,-4-4 0,-1 2 0,-2-3 0,0 2 0,0-2 0,1 0 0,2 5 0,1-2 0,-1 0 0,-1 2 0,-3-5 0,1 0 0,-2 1 0,1-1 0,1 1 0,4 3 0,-3-2 0,7-1 0,-3 4 0,-2-4 0,-3-1 0,-1 3 0,-2-3 0,2 2 0,4-1 0,5 4 0,3 0 0,-3 1 0,-2-5 0,-4 3 0,-3-4 0,-1 0 0,4 1 0,0 0 0,6 4 0,4 0 0,0 1 0,-3-6 0,-2 5 0,-4-5 0,-3 0 0,2 1 0,1 2 0,7 2 0,0 0 0,3 1 0,-5-5 0,-3 1 0,-4 0 0,-2-2 0,1 2 0,7 3 0,0 0 0,0 0 0,-1-2 0,-2 1 0,-5-4 0,0 2 0,4 1 0,3 3 0,-1 1 0,1-1 0,1-4 0,-10 2 0,4-4 0,-4 0 0,3 0 0,0 2 0,3-1 0,-1 4 0,-1-5 0,-2 0 0,-2 1 0,1 1 0,3-1 0,5 5 0,-2-1 0,3-2 0,0 1 0,-4-2 0,0 0 0,2-2 0,-3 0 0,1 3 0,1-2 0,3 1 0,0 2 0,1-3 0,0 1 0,-2-2 0,-4 0 0,2 0 0,-2 1 0,3 1 0,-2-2 0,4 3 0,-1-2 0,0-1 0,1 2 0,-4-2 0,-2 0 0,-1 3 0,5-2 0,-2 0 0,5 4 0,-2-4 0,1-1 0,-5 0 0,0 0 0,-2 0 0,1 1 0,0 1 0,2 1 0,3 0 0,2 0 0,1 2 0,2-3 0,-3 1 0,-2-3 0,-3 0 0,0 1 0,-1 1 0,2 1 0,2 0 0,2 2 0,7-1 0,0-1 0,-2 1 0,-3-3 0,-4 2 0,-2-1 0,2-1 0,0 4 0,2-3 0,-3 4 0,1-3 0,0 2 0,-3-4 0,0 0 0,-6 1 0,2-2 0,0 3 0,3-2 0,0 3 0,2-1 0,-1-1 0,-1 2 0,3-3 0,-2-1 0,1 4 0,2-2 0,0 0 0,4-1 0,-2 0 0,4 4 0,-5-4 0,0 3 0,-3-3 0,1 0 0,-1 5 0,3-5 0,-1 4 0,-1-5 0,3 1 0,0-1 0,1 2 0,-5-2 0,-1 0 0,2 0 0,-6 0 0,4 0 0,2 0 0,0 1 0,0-1 0,0 0 0,-1 0 0,-2 0 0,-2 0 0,1 0 0,0 4 0,3 0 0,3 2 0,1 0 0,2 2 0,-1-3 0,0-1 0,-1 1 0,0-2 0,0 2 0,-2 1 0,2-3 0,-2 0 0,1 1 0,-4-3 0,-2 4 0,-2-5 0,-1 2 0,2 2 0,1-1 0,2 3 0,0 0 0,3-1 0,-2-1 0,-1-3 0,-2 4 0,0-5 0,-4 1 0,2 0 0,0 4 0,0-4 0,0 4 0,3-3 0,-2 1 0,-2-3 0,0 3 0,-1-1 0,1-2 0,3 6 0,0-3 0,0 2 0,-1 1 0,1-1 0,-4-1 0,4 1 0,2-2 0,1 3 0,-1-2 0,2-2 0,-3 0 0,-3-2 0,2 0 0,-4 3 0,4-3 0,-2 2 0,2 2 0,2-1 0,-1-1 0,0-2 0,-3 0 0,4 2 0,-2-2 0,0 0 0,2 0 0,-2 1 0,-2-1 0,2 3 0,-1-3 0,1 0 0,1 0 0,3 0 0,-6 2 0,4-2 0,-2 1 0,-3-1 0,-1 1 0,3 3 0,2 0 0,1 3 0,-1 0 0,3-1 0,-1-2 0,-1-1 0,-1 2 0,1-1 0,-1 0 0,-2-2 0,-1 0 0,4 2 0,-1 0 0,0-1 0,1-1 0,-2 3 0,1-4 0,0 2 0,1 1 0,-2 0 0,4 2 0,0-2 0,-1-2 0,2 3 0,0 0 0,-1 1 0,2 0 0,-1 0 0,4 2 0,2-2 0,1-1 0,-6 0 0,0-4 0,-5-1 0,0 6 0,1 0 0,1 1 0,4 2 0,1-2 0,0 0 0,1-1 0,-4-5 0,-3 0 0,0-1 0,1 5 0,-1-4 0,0 2 0,0-3 0,-1 3 0,-1-1 0,-2-2 0,2 1 0,2 2 0,-1 0 0,4-1 0,-4 2 0,0-4 0,1 1 0,-6-1 0,4 4 0,0 1 0,3 0 0,0 4 0,3-4 0,-4-2 0,0 1 0,-3-2 0,2-2 0,-3 3 0,3-2 0,0 5 0,-1 0 0,2-5 0,0 4 0,-1-3 0,1 2 0,2 1 0,-1 2 0,3 0 0,-3-2 0,-1 1 0,-2-5 0,4 5 0,-2-1 0,1 0 0,2 1 0,-2 0 0,0-5 0,-1 3 0,1-1 0,-3 0 0,6 3 0,0 0 0,2-2 0,-2 0 0,5 2 0,-2-1 0,3 1 0,-2-3 0,-2 2 0,-1-2 0,-5 2 0,2-1 0,-1 1 0,7 3 0,-2 1 0,4-1 0,0 1 0,0-3 0,-4 0 0,-3-5 0,0 0 0,1 3 0,0-3 0,0 2 0,-3 0 0,2-1 0,3 4 0,2-3 0,-4 1 0,4 0 0,-7-4 0,-1 4 0,1-2 0,2 3 0,0-4 0,0 2 0,1-3 0,-1 0 0,1 0 0,-3 0 0,-1 0 0,-3 0 0,1 1 0,-1-1 0,2 6 0,5-3 0,-4 1 0,2 1 0,-2-3 0,-1-2 0,-1 1 0,1 4 0,1 1 0,2 0 0,2 5 0,0-4 0,4 2 0,-3-3 0,-1 0 0,-3-5 0,1 0 0,-1 0 0,-2 3 0,1-2 0,2 3 0,-2-2 0,2 3 0,0-4 0,-2 4 0,2-4 0,0 2 0,0-4 0,1 5 0,5-4 0,-3 1 0,-7 1 0,2-3 0,-5 0 0,0 2 0,2 1 0,-2-1 0,0 0 0,1 0 0,-2-2 0,3 2 0,-2 1 0,-1 0 0,3 2 0,2 0 0,2 2 0,3-1 0,-1 0 0,1-4 0,-5 3 0,-3-5 0,0 2 0,-2 3 0,4 0 0,-1 1 0,3 2 0,0-3 0,3 1 0,-3-3 0,0-3 0,-2 3 0,-4-3 0,5 3 0,-2 1 0,7 0 0,0 1 0,0 1 0,-1-5 0,1 1 0,-4 0 0,-1-2 0,-1 0 0,-2 0 0,4 0 0,0 0 0,2 2 0,-2-1 0,0 2 0,-2-3 0,-2 0 0,3 1 0,0 2 0,1-3 0,-2 2 0,1 0 0,0-2 0,1 2 0,-2-2 0,1 5 0,3 0 0,6 1 0,-3 0 0,5-1 0,-2-5 0,-1 2 0,-4-2 0,0 0 0,-2 0 0,-3 3 0,0-3 0,1 1 0,-3-1 0,0 0 0,1 0 0,-1 0 0,2 0 0,-1 0 0,0 0 0,1 0 0,0 0 0,-2 1 0,2-1 0,2 4 0,-2-2 0,2 2 0,2-1 0,0-1 0,-2-2 0,1 0 0,0 0 0,0 3 0,2-1 0,-1 0 0,1 2 0,-3-1 0,2-2 0,-2 4 0,1-4 0,3-1 0,-3 4 0,-2-4 0,-1 1 0,0 0 0,-2 3 0,4-1 0,-2 0 0,3 0 0,0-1 0,-1-1 0,1-1 0,-2 0 0,-1 0 0,0 2 0,-1 2 0,2 2 0,2-2 0,-1 4 0,5 1 0,2-1 0,6 0 0,6-2 0,3 1 0,3-1 0,0 3 0,-5-2 0,-9-2 0,-3-2 0,-8 2 0,-2 0 0,-4-4 0,-4 5 0,-10-6 0,-14-5 0,14 4 0,2-5 0,28 6 0,1 3 0,4-3 0,-5 2 0,0-1 0,-2-1 0,-7 1 0,-2-1 0,-1 0 0,-1 0 0,2 0 0,-1 4 0,0-4 0,-4 0 0,0 1 0,5-1 0,-1 3 0,-2 0 0,1-2 0,-1 3 0,1-2 0,0 2 0,5 2 0,-6-1 0,2-3 0,-4-2 0,2 0 0,0 3 0,3 0 0,1-2 0,1 5 0,-1-4 0,2 2 0,-4-4 0,-2 2 0,-1-2 0,2 0 0,-1 2 0,3 3 0,3 2 0,-2-1 0,1-4 0,-1 1 0,-2 0 0,-3-1 0,4 1 0,1 0 0,2 0 0,-2 0 0,0-1 0,-2 0 0,-1 2 0,-3-2 0,5 1 0,-2 2 0,2-3 0,1 0 0,0 1 0,-4-3 0,0 1 0,0-1 0,0 1 0,0 2 0,-1-1 0,2-1 0,-1 4 0,1-5 0,-1 2 0,2 0 0,0 0 0,-1 2 0,1-3 0,2 4 0,-2-5 0,-2 1 0,2 0 0,-1 3 0,0-1 0,3 2 0,1-4 0,0 2 0,-1-1 0,3-2 0,-3 0 0,0 0 0,3 1 0,-5 1 0,3 2 0,-1-1 0,-1-1 0,-1 2 0,1-3 0,-2 0 0,1 4 0,0-4 0,-2 4 0,0-4 0,0-1 0,-2 4 0,0-4 0,0 1 0,0 4 0,0-5 0,0 5 0,1-4 0,0 2 0,1 0 0,-2-1 0,0-2 0,0 5 0,0-1 0,0-1 0,0-1 0,0 0 0,0-1 0,0 1 0,0 1 0,2-2 0,-1-1 0,1-1 0,-1-2 0,5 1 0,8 4 0,3 2 0,2 3 0,-6-3 0,-7-1 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16"/>
    </inkml:context>
    <inkml:brush xml:id="br0">
      <inkml:brushProperty name="width" value="0.03528" units="cm"/>
      <inkml:brushProperty name="height" value="0.03528" units="cm"/>
      <inkml:brushProperty name="color" value="#0077AF"/>
    </inkml:brush>
  </inkml:definitions>
  <inkml:trace contextRef="#ctx0" brushRef="#br0">1 0 24575,'8'1'0,"3"-1"0,-4 0 0,-1 0 0,2 0 0,-2 0 0,5 0 0,-3 0 0,2 0 0,-1 4 0,2-4 0,-2 0 0,-2 0 0,-1 0 0,4 0 0,-4 0 0,3 0 0,-1 0 0,-2 1 0,0-1 0,1 1 0,1-1 0,0 2 0,-3-2 0,4 0 0,-3 0 0,4 0 0,2 3 0,-1-1 0,2 1 0,-3 0 0,1 0 0,-4 2 0,3-2 0,-1-3 0,1 5 0,-2-5 0,1 4 0,3-2 0,-4-2 0,-2 0 0,0 1 0,-2-1 0,-2 2 0,2-2 0,-4 0 0,2 0 0,0 0 0,3 2 0,-2-2 0,-2 0 0,3 0 0,-1 0 0,-1 0 0,2 0 0,-2 0 0,2 0 0,-2 0 0,2 0 0,-2 0 0,1 0 0,1 2 0,1-2 0,0 0 0,-1 1 0,0-1 0,1 3 0,-1-3 0,0 0 0,3 0 0,-1 0 0,2 0 0,3 1 0,-5 1 0,3 1 0,-2-3 0,-2 0 0,1 2 0,-1 1 0,4-3 0,-4 0 0,1 1 0,0 1 0,0 0 0,-2-2 0,2 0 0,2 2 0,0 0 0,1-2 0,2 0 0,-2 0 0,-2 3 0,-1-3 0,-1 0 0,-1 0 0,1 2 0,-5-2 0,4 0 0,2 0 0,-3 1 0,2-1 0,0 0 0,0 0 0,-1 0 0,-2 0 0,2 0 0,0 3 0,2-3 0,0 1 0,0 1 0,-2-2 0,-1 0 0,0 0 0,-3 0 0,4 0 0,-2 0 0,2 0 0,0 2 0,3 0 0,2-2 0,-4 1 0,-1-1 0,-3 0 0,3 0 0,2 0 0,0 1 0,3 3 0,0-3 0,1-1 0,0 0 0,-2 1 0,-1 3 0,1-4 0,-1 0 0,-1 2 0,4 2 0,-6-4 0,2 0 0,-1 2 0,2-2 0,-3 1 0,3-1 0,-2 2 0,3-1 0,-2 1 0,6 1 0,-5-1 0,2 2 0,-3-2 0,2 1 0,4 0 0,1-2 0,0 4 0,-1-4 0,0 1 0,-6 0 0,-1 0 0,-3-2 0,1 2 0,1-2 0,0 2 0,5-2 0,-2 3 0,1-1 0,-2-1 0,-2-1 0,2 0 0,-5 0 0,2 0 0,0 0 0,2 0 0,1 2 0,0 1 0,2-2 0,-4-1 0,1 0 0,-4 1 0,4-1 0,0 3 0,1-1 0,2-2 0,0 1 0,-1 2 0,1-3 0,-4 0 0,0 0 0,-1 0 0,3 0 0,0 4 0,0-2 0,4 0 0,-6 0 0,6 0 0,-4-2 0,1 2 0,1 2 0,-1-4 0,0 0 0,0 1 0,-1 0 0,-1 1 0,1 1 0,2-2 0,1 1 0,1-2 0,0 4 0,-2-3 0,-1-1 0,2 3 0,-3-2 0,1 1 0,3-2 0,-5 3 0,3-1 0,-2-1 0,0 2 0,-2-1 0,1-1 0,1 4 0,1-5 0,3 5 0,-3-2 0,1-1 0,-2 2 0,3-2 0,-3 0 0,0 2 0,-1-4 0,0 1 0,-1 1 0,1-2 0,0 5 0,1-4 0,0 4 0,3-4 0,-3-1 0,1 3 0,-3-3 0,-2 2 0,2-2 0,0 2 0,-2 0 0,1-1 0,3-1 0,-1 5 0,4-4 0,0 4 0,1-4 0,-2 2 0,-2 0 0,0-3 0,4 2 0,-4 1 0,1-3 0,1 2 0,-1-1 0,3 2 0,-6-3 0,2 0 0,-2 0 0,-3 0 0,0 0 0,2 0 0,-1 0 0,2 3 0,-2-3 0,5 2 0,-5-2 0,4 0 0,-2 1 0,0 1 0,-1-1 0,3 4 0,1-5 0,-1 6 0,4 0 0,-1 0 0,3-1 0,-1 0 0,-1 0 0,-4-4 0,0 2 0,-3 0 0,0-1 0,1-2 0,2 3 0,2-2 0,0 4 0,-2-5 0,-2 1 0,-2-1 0,0 0 0,0 0 0,2 1 0,0-1 0,4 3 0,1-3 0,1 0 0,3 3 0,1-2 0,-4 3 0,2-3 0,4 0 0,-3 3 0,2-1 0,-1 2 0,0-4 0,2 2 0,-2-3 0,-2 5 0,1-4 0,-4 0 0,-3 3 0,2-3 0,-6-1 0,2 0 0,2 1 0,0 0 0,2 3 0,0-2 0,2 0 0,-4-2 0,-1 0 0,-2 3 0,-3-3 0,3 0 0,-1 1 0,3-1 0,0 2 0,-2 0 0,5 0 0,-1-1 0,3 1 0,1 1 0,3 1 0,-1-2 0,2 3 0,-3 0 0,0-4 0,0 5 0,-4-6 0,0 3 0,1-1 0,-3-2 0,-2 1 0,1 4 0,1-5 0,0 2 0,-2 1 0,1-2 0,-1 4 0,-1-5 0,2 3 0,0-1 0,1-1 0,-4 2 0,0-3 0,0 3 0,-1-2 0,1 1 0,-1 2 0,3-3 0,-2 4 0,-1-4 0,4 1 0,0 1 0,0-1 0,3 2 0,-1 0 0,0-3 0,1 2 0,0-1 0,0-1 0,2 2 0,1 0 0,4-2 0,-3-1 0,-1 1 0,-2-1 0,1 3 0,-4-3 0,0 0 0,1 2 0,1-1 0,-1 1 0,4-2 0,-3 3 0,-2-2 0,-1-1 0,-1 0 0,0 0 0,-4 0 0,4 0 0,-1 0 0,-1 1 0,3-1 0,0 2 0,1 0 0,3 0 0,-5-2 0,2 0 0,-1 2 0,-3-2 0,1 1 0,3 0 0,0-1 0,4 5 0,-4-4 0,-2-1 0,1 4 0,-5-4 0,2 0 0,1 1 0,-2-1 0,3 1 0,-2 0 0,-1 3 0,5-3 0,-2 3 0,0-2 0,7 2 0,-2 2 0,1 0 0,4 1 0,-3-2 0,2 2 0,-7-2 0,1-3 0,-3 2 0,1-2 0,1-1 0,-1 4 0,4-4 0,-5 4 0,3-5 0,-7 0 0,4 3 0,-3-3 0,-1 1 0,2-1 0,2 4 0,0-2 0,2-1 0,0 4 0,0-5 0,-1 1 0,0 0 0,-2 3 0,0-4 0,1 1 0,1 0 0,4 0 0,-3 2 0,1 0 0,2-3 0,-3 2 0,-3 1 0,0-3 0,1 0 0,-4 0 0,4 1 0,2-1 0,3 3 0,0-1 0,3 2 0,0-3 0,-2 4 0,-3-4 0,0-1 0,-3 0 0,1 1 0,0 3 0,0-3 0,1-1 0,1 1 0,-1 4 0,0-5 0,-2 0 0,-1 0 0,-2 1 0,-1-1 0,4 0 0,-3 1 0,2 2 0,2 0 0,1-1 0,1 4 0,1-3 0,-2-3 0,-1 4 0,1-2 0,-1-2 0,1 5 0,2-4 0,-2 3 0,-1-2 0,-1 0 0,-1 0 0,0-1 0,0 4 0,1-5 0,2 6 0,0-2 0,-1 0 0,3 1 0,-2-1 0,3 1 0,-3-3 0,-1 2 0,0-2 0,-3 0 0,1-2 0,-1 6 0,2-2 0,0 1 0,3 1 0,4 1 0,-2-1 0,2 0 0,0-4 0,-5 0 0,-3 2 0,0-2 0,0-1 0,-1 4 0,3-3 0,0 3 0,2-3 0,-1 4 0,0-3 0,-5 0 0,1-3 0,3 3 0,0 1 0,3 0 0,3 2 0,1-1 0,-3 0 0,2-1 0,-5-2 0,0 1 0,3 1 0,1-2 0,1 4 0,5 2 0,-2-3 0,2 1 0,-4-3 0,-1 2 0,0-3 0,0 3 0,-1-4 0,-1 3 0,-3-4 0,0 2 0,-1 1 0,1-2 0,1 2 0,-3-1 0,4-1 0,0 3 0,4-2 0,4 0 0,1 4 0,4-1 0,-5-3 0,0 4 0,-4-3 0,-2 3 0,-5-4 0,3-1 0,-2 2 0,1-1 0,2 2 0,0-4 0,-1 1 0,-4-1 0,0 1 0,-2-1 0,2 3 0,-4-3 0,0 2 0,4-1 0,0 1 0,3 3 0,-2-5 0,2 4 0,0-3 0,-3-1 0,-4 0 0,2 0 0,2 0 0,-4 0 0,4 4 0,1-4 0,1 2 0,0 1 0,1-2 0,-3 1 0,0-2 0,4 1 0,0 2 0,-4-1 0,1-2 0,0 3 0,-5-2 0,2-1 0,2 2 0,0 2 0,2 0 0,0-2 0,0 0 0,1 2 0,2-3 0,-1 2 0,-1 1 0,4-2 0,-1 3 0,1 3 0,0-2 0,-1 1 0,0-6 0,1 5 0,3-5 0,-1 3 0,5 0 0,-2-3 0,-6 0 0,-4-1 0,-1 0 0,0 2 0,-3 1 0,3-2 0,2 1 0,-3 1 0,-1-3 0,-1 0 0,3 0 0,0 1 0,0 3 0,2-1 0,2 4 0,1-3 0,-3 2 0,-2-6 0,-1 5 0,2-4 0,-2 4 0,2-2 0,-2 0 0,1 0 0,-2-3 0,-1 2 0,-2-1 0,5 0 0,-3 4 0,3-5 0,1 0 0,0 0 0,3 0 0,-4-3 0,-1 1 0,1 2 0,0 2 0,1-2 0,-4 3 0,6-2 0,-2 0 0,0-1 0,4 0 0,-4 0 0,3 0 0,-4 3 0,-3-3 0,-1 0 0,3 3 0,-3-1 0,3 3 0,-1-1 0,4 0 0,-1 0 0,-1-2 0,0 0 0,-4-2 0,-1 0 0,3 2 0,0 2 0,2 1 0,1-3 0,2 3 0,0-4 0,2-1 0,-2 2 0,2-1 0,-4 2 0,1 0 0,-2-3 0,-2 2 0,-1 2 0,3-2 0,-2 2 0,4-2 0,-3 0 0,2-2 0,-2 3 0,1-2 0,-1 0 0,1 5 0,-1-1 0,2 1 0,0 0 0,2 0 0,2 0 0,2-1 0,-4 0 0,4-3 0,-3 2 0,-2-2 0,-1-1 0,2-1 0,-4 0 0,4 0 0,1 0 0,-2 0 0,-1 0 0,-2 3 0,1-3 0,-4 2 0,3-2 0,1 1 0,-2-1 0,7 0 0,-2 2 0,-1 1 0,2-3 0,-1 0 0,0 4 0,0-2 0,2 2 0,-2-3 0,0-1 0,0 0 0,2 0 0,-3 0 0,1 0 0,-1 0 0,-1 0 0,0 0 0,-2 3 0,0-1 0,1-1 0,-2-1 0,1 1 0,0 3 0,-2-4 0,2 1 0,0-1 0,-1 3 0,2-1 0,-1 1 0,1-1 0,0 4 0,0-6 0,0 3 0,-1 0 0,2-2 0,-4 0 0,3 0 0,-1-1 0,-2 0 0,0 0 0,-1 4 0,1-4 0,-1 1 0,2 0 0,3 4 0,4-4 0,-3 1 0,0 0 0,-1-2 0,-4 0 0,4 2 0,-4-2 0,0 2 0,0-2 0,2 2 0,1-2 0,4 3 0,0-1 0,2-1 0,2-1 0,-2 0 0,-3 0 0,-2 0 0,-2 2 0,1 2 0,-1-2 0,4 2 0,-2 1 0,1-5 0,1 2 0,-4-1 0,-1-1 0,0 0 0,2 2 0,-5-2 0,2 0 0,0 0 0,1 0 0,3 0 0,2 2 0,0 0 0,2 0 0,-2-2 0,-2 2 0,0 1 0,1-3 0,-4 3 0,1-3 0,-2 2 0,2 1 0,-3-3 0,-1 1 0,5-1 0,-4 2 0,4-2 0,-3 0 0,0 0 0,3 2 0,0 0 0,2 0 0,-1 1 0,1-1 0,-1 2 0,0-3 0,0 1 0,-2 1 0,1-2 0,0 0 0,0-1 0,-5 0 0,1 3 0,1-1 0,-2-1 0,4 4 0,2-1 0,0 0 0,-2-2 0,1 3 0,0-3 0,1 1 0,-2-3 0,2 3 0,-2-2 0,-3 0 0,0-1 0,0 0 0,3 4 0,-3-3 0,3 3 0,2-1 0,-2 0 0,2 1 0,4 0 0,-4 1 0,2 1 0,-5-1 0,5 1 0,-3-2 0,-1 0 0,1-2 0,-2 2 0,2-3 0,-1 4 0,-1-5 0,1 3 0,-1 0 0,0-3 0,-1 2 0,2 0 0,-2-2 0,0 2 0,2 0 0,-2 0 0,3 1 0,0 1 0,3 1 0,-2-2 0,0 2 0,3-2 0,-3 2 0,-1-5 0,-3 3 0,1-3 0,-2 3 0,0-3 0,1 0 0,1 0 0,3 0 0,-4 2 0,0-2 0,2 0 0,-3 0 0,4 0 0,-3 0 0,2 0 0,-1 0 0,-2 0 0,2 1 0,2 0 0,-1-1 0,0 4 0,1-3 0,-3 0 0,1-1 0,-1 0 0,-2 4 0,3-4 0,0 0 0,0 0 0,0 1 0,-1-1 0,-2 1 0,2-1 0,2 1 0,0 2 0,-2-1 0,0-2 0,-2 1 0,4 1 0,-3-1 0,1 4 0,-1-5 0,-1 1 0,1 3 0,2-1 0,-2 2 0,0-4 0,2 2 0,-1 0 0,-1 0 0,3-1 0,-3 0 0,2-1 0,-1-1 0,-2 0 0,0 3 0,4 3 0,-4-1 0,4-2 0,-2-3 0,2 0 0,-4 4 0,0-3 0,0 3 0,0-1 0,2 1 0,1-2 0,-3 2 0,1-4 0,0 1 0,-1 0 0,0 3 0,2-2 0,-2 1 0,0-2 0,1 1 0,1 0 0,-1 0 0,2-2 0,-1 2 0,0-2 0,-1 0 0,0-2 0,5 2 0,-2-2 0,-2 2 0,2 0 0,-3 2 0,2 0 0,-1-2 0,1 0 0,-3 0 0,1 0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17"/>
    </inkml:context>
    <inkml:brush xml:id="br0">
      <inkml:brushProperty name="width" value="0.03528" units="cm"/>
      <inkml:brushProperty name="height" value="0.03528" units="cm"/>
      <inkml:brushProperty name="color" value="#DF5555"/>
    </inkml:brush>
  </inkml:definitions>
  <inkml:trace contextRef="#ctx0" brushRef="#br0">0 0 24575,'15'1'0,"1"3"0,4-2 0,-1 0 0,0 2 0,-7-3 0,1-1 0,-7 0 0,1 0 0,-1 0 0,3 3 0,0-3 0,1 0 0,-2 0 0,2 0 0,-3 0 0,1 0 0,-3 0 0,1 0 0,-2 3 0,2-3 0,1 0 0,3 0 0,-2 0 0,-1 0 0,1 0 0,-4 0 0,-2 0 0,1 0 0,-1 0 0,3 0 0,-2 2 0,6-2 0,-7 1 0,2-1 0,-2 0 0,2 2 0,-3-2 0,2 0 0,-2 0 0,3 0 0,0 0 0,-1 3 0,1-3 0,2 1 0,0 1 0,2-2 0,-1 0 0,-1 5 0,2-5 0,-3 0 0,-3 1 0,2-1 0,0 3 0,1-3 0,-1 2 0,0-2 0,1 1 0,1 1 0,0 0 0,-2-2 0,0 0 0,0 0 0,-2 0 0,2 2 0,1-2 0,-1 1 0,3 2 0,-1 0 0,6 0 0,0-1 0,-5 1 0,2-3 0,-5 0 0,1 0 0,-2 1 0,-2-1 0,3 2 0,0 0 0,2 0 0,1 0 0,-3-2 0,3 3 0,1-1 0,-5-2 0,2 1 0,-2-1 0,1 0 0,-2 3 0,4-2 0,2 1 0,-3-2 0,-1 2 0,-1 0 0,1-2 0,-3 0 0,3 1 0,-1 0 0,5 4 0,-3-4 0,2 3 0,-1 0 0,1-2 0,0 0 0,-3 1 0,-2-3 0,2 1 0,-1 1 0,2 1 0,3 3 0,2-4 0,-2 3 0,0-4 0,-3 0 0,0-1 0,-4 4 0,4-3 0,1 0 0,0 1 0,4 0 0,-4-2 0,0 2 0,-2-2 0,0 0 0,2 2 0,0-2 0,0 2 0,2-2 0,0 3 0,0-1 0,-2-1 0,1-1 0,0 0 0,-1 2 0,1-2 0,2 3 0,-3-2 0,1-1 0,-2 0 0,0 0 0,2 1 0,-1 2 0,6-1 0,-2-1 0,2-1 0,-2 3 0,-1-3 0,-4 0 0,-3 0 0,2 0 0,-2 4 0,6-2 0,2 4 0,0 0 0,-1-2 0,-4 2 0,3-4 0,-6 0 0,2-1 0,-2 3 0,2-2 0,0 1 0,0-1 0,-3-1 0,4 2 0,-3-1 0,2-2 0,0 4 0,-2-2 0,4-2 0,-3 0 0,-1 3 0,3-1 0,0-2 0,4 3 0,-1 0 0,4 2 0,-3-4 0,-2 4 0,-1-5 0,-4 1 0,2 0 0,2 0 0,-2-1 0,1 5 0,0-4 0,0 2 0,-2-1 0,-3-1 0,4-1 0,-2 0 0,0 0 0,0 0 0,-2 0 0,2 0 0,0 2 0,0-1 0,2 1 0,0 2 0,1 0 0,0 4 0,1-1 0,4 0 0,0 2 0,2-2 0,0 1 0,-2-2 0,-1 1 0,-3-2 0,0 1 0,3 1 0,1 1 0,-2 0 0,2-1 0,0 3 0,0-5 0,-4-1 0,3-1 0,-4-1 0,1 1 0,-2-2 0,0 0 0,1 3 0,2-3 0,0 0 0,-2 0 0,1-1 0,-2 4 0,0-4 0,-4 0 0,6 0 0,1 0 0,1 0 0,-1 0 0,1 0 0,-4 0 0,1 0 0,-2 0 0,1 1 0,-2 0 0,7 4 0,-2-2 0,3 2 0,-1 0 0,-4-2 0,-3-3 0,1 1 0,-2 1 0,3 3 0,0 1 0,4 0 0,1 3 0,-2-5 0,2 2 0,-2-2 0,2 0 0,-1 0 0,4 4 0,-3 0 0,1-2 0,0 0 0,-4-2 0,-2-3 0,0 2 0,2 0 0,-2 0 0,2 2 0,-1 0 0,1 1 0,0-4 0,-1 0 0,1 0 0,3 0 0,1-2 0,-3 3 0,1-2 0,-2 3 0,0-2 0,-4-2 0,2 4 0,0-3 0,1 0 0,0-1 0,1 1 0,0 3 0,1-3 0,1-1 0,-2 1 0,-1 2 0,0-3 0,-5 0 0,3 2 0,-1-2 0,4 3 0,1-2 0,2 3 0,-2-2 0,2-2 0,-3 2 0,-1-2 0,0 1 0,-1 2 0,2-1 0,4 2 0,2 0 0,3-2 0,2 2 0,3-2 0,0 1 0,-4 0 0,0-1 0,-5 2 0,0-1 0,0 2 0,2 1 0,0-2 0,1 2 0,1 0 0,1 1 0,-2-2 0,0 3 0,-1-4 0,-2 1 0,-1-3 0,-1 4 0,-2-5 0,-2 4 0,-4-2 0,1 0 0,2-1 0,-2 1 0,0 2 0,0-4 0,1 1 0,-2 1 0,0-3 0,-1 1 0,0 1 0,3-2 0,-3 4 0,2-2 0,-2 1 0,5 0 0,-1 1 0,-2-2 0,2 0 0,-4-2 0,3 2 0,-1-1 0,-2 1 0,4 1 0,2-1 0,-3 2 0,2-2 0,3 2 0,-2-4 0,4 2 0,-4-2 0,-2 0 0,1 0 0,0 0 0,-2 0 0,2 0 0,5 3 0,-6-3 0,2 2 0,3 2 0,-3-4 0,3 1 0,-1 1 0,6 0 0,-3 0 0,0 2 0,-2-4 0,-1 3 0,7-2 0,-5 5 0,5-2 0,-2 0 0,2-2 0,-1-2 0,-3 5 0,-1-5 0,-4 1 0,0-1 0,-1 1 0,1 4 0,3-1 0,1-1 0,-4 2 0,3-3 0,-2 2 0,3-2 0,-3 0 0,-2-2 0,-4 0 0,1 2 0,-1 2 0,3 0 0,-2 1 0,2 0 0,0-1 0,-2-1 0,2 0 0,-2-1 0,1 2 0,-2-2 0,3 4 0,-3-1 0,1 0 0,3 1 0,0 2 0,0-1 0,1 1 0,2-3 0,-3 1 0,-3-2 0,3 1 0,-1 1 0,2-1 0,0 0 0,2 1 0,-3-1 0,-2-3 0,0 0 0,2 3 0,0-2 0,1 2 0,1 0 0,2-1 0,-2-4 0,-2 5 0,0-4 0,-2 1 0,2 2 0,1 2 0,0 2 0,1-1 0,1-2 0,-2-1 0,1-2 0,-3-2 0,3 3 0,-3-2 0,2-1 0,-1 2 0,0-2 0,0 0 0,1 0 0,-2 0 0,5 0 0,-4 0 0,0 1 0,1 2 0,1-1 0,-1-2 0,-1 0 0,0 3 0,-2-2 0,0-1 0,0 2 0,1 2 0,-2-3 0,3 4 0,1 1 0,1-4 0,-3 2 0,4 0 0,-2-4 0,-2 4 0,-1-3 0,1-1 0,-4 3 0,4-1 0,-4 3 0,2 0 0,2 1 0,0-2 0,1 2 0,-1 0 0,1-4 0,-1 3 0,2-4 0,-2 1 0,-2 1 0,3 2 0,0-1 0,3 6 0,2-4 0,-2 5 0,1-5 0,-3 0 0,2 0 0,-1 1 0,-1 0 0,2 0 0,-2-1 0,0-2 0,-1 2 0,-1-5 0,-2 4 0,3 1 0,1 1 0,1 2 0,0-3 0,0-2 0,-1 1 0,1 1 0,1-1 0,1 5 0,-1-3 0,5 2 0,-3 0 0,2-2 0,-3-1 0,-2-3 0,-3 0 0,1 3 0,0-1 0,2 1 0,-1 1 0,3-1 0,-3 0 0,0-3 0,0 0 0,-1 0 0,0 0 0,3 3 0,-2 0 0,1 0 0,2 3 0,0-3 0,-3 0 0,-1-3 0,-1 2 0,2 0 0,-3 1 0,2-3 0,0 2 0,0 1 0,-1-2 0,0-2 0,2 1 0,-6-1 0,2-2 0,2 4 0,-4-3 0,2 4 0,0-3 0,3 3 0,-4 1 0,4-4 0,-2 0 0,1 4 0,2-5 0,-4 3 0,0-2 0,4 1 0,-3 2 0,2-1 0,1-2 0,1 4 0,2-3 0,1 1 0,-2 0 0,0-4 0,-2 5 0,4-5 0,-6 0 0,4 3 0,-2 0 0,1-2 0,0 3 0,-1-2 0,-1 2 0,1-1 0,2-2 0,-4 3 0,3-2 0,-1 0 0,0 0 0,-2-2 0,-3 1 0,2 2 0,0-1 0,5 4 0,-1 0 0,3-2 0,-3-3 0,1 1 0,-3 1 0,-3-2 0,2 0 0,2 5 0,-2 1 0,7 0 0,-2 1 0,1-2 0,-2-4 0,-4 2 0,2-2 0,-2-1 0,1 4 0,0-4 0,0 1 0,-2-1 0,3 2 0,-4-1 0,0-1 0,4 1 0,-3 2 0,3-3 0,2 4 0,1-3 0,-1 0 0,0-2 0,-3 4 0,3-2 0,-1 3 0,5-2 0,-2 2 0,0-2 0,0-3 0,-3 4 0,0-2 0,-1 2 0,-1-3 0,-1 3 0,3-2 0,-1-1 0,-2 1 0,0 0 0,-1-2 0,2 3 0,-1 2 0,6 1 0,-2 0 0,2 0 0,-1 0 0,2-1 0,-5 0 0,-2-3 0,1 4 0,0 0 0,0 1 0,-1 1 0,2-1 0,1 0 0,-1-1 0,2-3 0,-2 1 0,-1-4 0,-5 2 0,3 0 0,-1-2 0,-1 5 0,4-4 0,-3 1 0,2 1 0,0-2 0,-1-1 0,0 0 0,-2 0 0,2 0 0,-1 2 0,3 2 0,0-2 0,-1 2 0,2 0 0,4-1 0,-4 3 0,1-1 0,2 0 0,1-2 0,-3-1 0,-2-2 0,-1 0 0,0 0 0,-4-2 0,1 2 0,3 2 0,-4-1 0,5 2 0,-3-3 0,2 0 0,1 0 0,0 0 0,-3 0 0,3 2 0,0-1 0,-1 2 0,2 2 0,4 3 0,-4-1 0,3 0 0,0 0 0,-1-1 0,1-5 0,-5 4 0,1-4 0,2 5 0,0 1 0,3 2 0,1-2 0,-2 3 0,-1-7 0,0 0 0,-6-3 0,-2 2 0,5 1 0,0 0 0,-1 3 0,2 0 0,0 0 0,2-1 0,-6 1 0,4-5 0,-3 3 0,2 0 0,1 0 0,-1-1 0,1 0 0,-1 0 0,1-3 0,-1 1 0,0 4 0,1 0 0,0-1 0,0 2 0,2 0 0,0-2 0,-1-2 0,-1-2 0,-1 0 0,1 1 0,-2-1 0,0 3 0,1-1 0,-1 2 0,0-2 0,0 1 0,-2-2 0,3-1 0,1 1 0,2-1 0,-1 0 0,1 0 0,-2 1 0,1 3 0,1-4 0,0 1 0,1 0 0,1 1 0,-1-2 0,0 2 0,1-2 0,-2 4 0,-1-4 0,3 3 0,0-1 0,2 1 0,0 2 0,1-4 0,-3-1 0,-3 0 0,-1 0 0,-2 0 0,0 2 0,-1 1 0,2 0 0,0 2 0,0-1 0,1-3 0,-2-1 0,0 2 0,-2 0 0,2 0 0,-4-2 0,2 6 0,0-4 0,1 6 0,-1-1 0,3 0 0,-1 0 0,4 0 0,-2-1 0,0-2 0,-2 0 0,0-3 0,1 0 0,-3 4 0,3-2 0,-1 1 0,2 2 0,0-2 0,4-1 0,-3-2 0,1 3 0,-1-2 0,4-2 0,-3 0 0,-2 2 0,-1-2 0,1 2 0,0-2 0,-2 0 0,3 0 0,-2 4 0,0-2 0,4 3 0,-3-4 0,5 5 0,-2-2 0,2-1 0,0 0 0,-2-3 0,-2 2 0,2 0 0,-5 0 0,1 4 0,3-1 0,-2 2 0,2 1 0,3-2 0,0 1 0,1-1 0,-2-1 0,0-2 0,-4-2 0,-2 5 0,0-5 0,-1 6 0,5 0 0,-1-1 0,3 3 0,1-3 0,3 0 0,-1-4 0,-3 3 0,-2-2 0,-1 1 0,-2 0 0,1 2 0,-2 0 0,6 2 0,-2 1 0,6-2 0,-4-5 0,0 3 0,-2-5 0,-4 1 0,2 3 0,0-2 0,4 5 0,-2-2 0,-1 0 0,0-1 0,-5-2 0,2-1 0,-2-1 0,3 4 0,-3-2 0,1 0 0,-1 1 0,-2-2 0,0 3 0,3 0 0,-3 1 0,1 3 0,0-1 0,2-3 0,1 2 0,0 0 0,0-4 0,0 0 0,0-2 0,-2 3 0,-2-2 0,2-1 0,2 2 0,-1-2 0,0 3 0,-1-3 0,0 0 0,-1 0 0,2 0 0,-1 0 0,4 1 0,-2 1 0,-4 2 0,6 0 0,-3-2 0,-1 4 0,3-2 0,-1-1 0,-2 2 0,1-5 0,-1 5 0,3 0 0,-1-1 0,2 4 0,0-6 0,-1-1 0,-3 2 0,-1-1 0,1-1 0,-1 1 0,4 2 0,-2-2 0,2 1 0,-3-3 0,2 0 0,-4 2 0,0 1 0,0 2 0,0 1 0,0-5 0,2 1 0,-2 2 0,0-3 0,2 5 0,-2 1 0,0-2 0,0 0 0,0 0 0,0-3 0,0 3 0,0 0 0,0 1 0,0-5 0,3 0 0,-1 3 0,-1-4 0,2 0 0,-3 0 0,2 0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29"/>
    </inkml:context>
    <inkml:brush xml:id="br0">
      <inkml:brushProperty name="width" value="0.03528" units="cm"/>
      <inkml:brushProperty name="height" value="0.03528" units="cm"/>
      <inkml:brushProperty name="color" value="#7CB7D8"/>
    </inkml:brush>
  </inkml:definitions>
  <inkml:trace contextRef="#ctx0" brushRef="#br0">0 1 24575,'10'1'0,"1"3"0,3-4 0,4 1 0,4 0 0,-2 1 0,2-2 0,-2 3 0,-1-2 0,0 0 0,-1-1 0,0 3 0,3-3 0,4 3 0,-4-3 0,-1 2 0,-7-1 0,-1-1 0,1 2 0,2 1 0,8 0 0,4 2 0,3 1 0,0-5 0,-4 1 0,-4 0 0,-2-2 0,-7 0 0,2 0 0,1 2 0,-2-2 0,-2 1 0,-2-1 0,-4 0 0,1 0 0,0 0 0,-1 0 0,4 0 0,0 3 0,2-3 0,2 1 0,1-1 0,-6 2 0,-1-2 0,-2 0 0,4 3 0,-1-3 0,2 0 0,-1 0 0,1 2 0,0 1 0,1-3 0,-4 0 0,0 0 0,2 1 0,0-1 0,2 0 0,1 2 0,0 0 0,1-2 0,-3 2 0,0-2 0,0 2 0,4-2 0,1 3 0,3 0 0,-2-3 0,3 4 0,-6-4 0,0 2 0,-4-2 0,0 0 0,0 0 0,-2 0 0,6 4 0,2-3 0,3 0 0,-2 4 0,3-4 0,-4 3 0,-4-4 0,-5 0 0,1 2 0,-1 0 0,1 0 0,3 0 0,1 1 0,3 0 0,2 0 0,-2 3 0,2-5 0,-4 3 0,-7-4 0,0 0 0,1 3 0,2-2 0,2 4 0,4-4 0,-1 3 0,-2-2 0,-2 0 0,-3-1 0,2 0 0,0 2 0,4 2 0,2-1 0,2 2 0,0-2 0,1 0 0,0-2 0,-2 4 0,-3-6 0,3 2 0,-2 2 0,-2-4 0,0 1 0,-3 0 0,2 1 0,-2 1 0,4 0 0,1-1 0,2 1 0,-6-3 0,0 3 0,-4-3 0,0 1 0,0 1 0,3-2 0,8 3 0,2-1 0,-2 2 0,-1-2 0,-7-2 0,-2 0 0,1 0 0,-2 0 0,1 1 0,7 4 0,-1-5 0,7 3 0,0-1 0,1 1 0,-4-3 0,-3 2 0,-2-2 0,2 1 0,-1 2 0,0-1 0,5-2 0,-5 0 0,2 1 0,-3-1 0,-4 0 0,-1 0 0,0 1 0,3-1 0,5 4 0,2-2 0,0 2 0,6-1 0,-4 0 0,0 0 0,1-1 0,-2-1 0,-3 1 0,2 0 0,-1-2 0,-2 3 0,-2-3 0,-2 0 0,-1 0 0,-2 3 0,3-1 0,0-1 0,0-1 0,-1 0 0,4 0 0,1 1 0,2-1 0,-2 0 0,-1 4 0,2-3 0,1-1 0,2 3 0,5 0 0,-2-2 0,7 3 0,-2-2 0,0-1 0,1 2 0,-5-3 0,1 3 0,-4-1 0,2-1 0,-1 2 0,0 2 0,5-1 0,-4-3 0,-4 0 0,-4-1 0,-7 3 0,-1-3 0,-1 0 0,8 3 0,1-1 0,7 2 0,0-3 0,-6 3 0,-5-4 0,-5 0 0,-2 0 0,3 1 0,6 3 0,5 2 0,7-3 0,-1 0 0,-4-1 0,-4-2 0,-7 0 0,2 0 0,2 3 0,-2-3 0,1 1 0,0 1 0,-4 1 0,2-3 0,0 1 0,4 0 0,-2 2 0,5-1 0,-2-1 0,5 0 0,-7-1 0,-4 0 0,-15 0 0,4 0 0,-2 0 0,22 0 0,3 4 0,4-2 0,-2-2 0,-4 4 0,2-4 0,-8 0 0,-3 0 0,0 0 0,3 3 0,6 2 0,-1-1 0,3 2 0,2-1 0,-4-4 0,-1 1 0,-5 2 0,-4-4 0,0 0 0,-1 1 0,1 0 0,2 1 0,-3 1 0,-3-3 0,2 1 0,1 1 0,0-2 0,6 2 0,1 1 0,-2-3 0,0 3 0,-4-3 0,-3 2 0,-3-2 0,4 4 0,9 1 0,1 2 0,6-3 0,1 2 0,-6-3 0,1 2 0,-2 0 0,-4-4 0,2 5 0,1-2 0,0 0 0,1-1 0,-4 0 0,0-3 0,-5 2 0,0-2 0,2 2 0,-1-1 0,6 2 0,3 0 0,1-3 0,5 0 0,0 5 0,2-5 0,-4 0 0,2 4 0,-2 0 0,4-1 0,-1 3 0,-1-3 0,-1 0 0,2 2 0,-2-3 0,-1 1 0,-4 1 0,-1-3 0,-3 3 0,-3-2 0,-3 0 0,5-1 0,2 0 0,1 5 0,4 0 0,4 0 0,-2 0 0,-2-2 0,1 0 0,0 1 0,1 4 0,5-5 0,2 4 0,-6-2 0,0-4 0,-7-2 0,-7 4 0,1-2 0,3-2 0,-1 6 0,2-3 0,2 0 0,-5 0 0,-2-2 0,0-1 0,2 0 0,-3 0 0,0 0 0,0 0 0,-1 0 0,3 0 0,-1 2 0,3 0 0,-1 0 0,-2-1 0,-2 2 0,2-1 0,1-2 0,2 1 0,-2 4 0,2-4 0,0 1 0,0 1 0,-1 0 0,2-1 0,-3 2 0,3-4 0,-2 2 0,-3-1 0,2 1 0,-4-2 0,2 3 0,1-1 0,-1-2 0,3 5 0,1-4 0,-2-1 0,0 5 0,0-5 0,2 1 0,-4 0 0,3 1 0,2 1 0,1-2 0,1 0 0,2 2 0,-3-3 0,1 0 0,-4 3 0,0-1 0,2 1 0,3 0 0,-2-2 0,-2 1 0,1-2 0,-3 0 0,-1 0 0,3 0 0,-2 0 0,2 4 0,0-2 0,2 1 0,0 0 0,-5-3 0,-1 2 0,-1 0 0,1-2 0,2 2 0,2-2 0,1 0 0,0 2 0,-5-2 0,3 2 0,-4-2 0,0 1 0,-3-1 0,3 2 0,3 1 0,-2-3 0,1 0 0,-1 0 0,-1 0 0,-3 0 0,0 0 0,2 0 0,-2 0 0,6 2 0,-2 2 0,0 0 0,-2-2 0,-2-2 0,-1 0 0,-1 0 0,4 0 0,-3 0 0,-1-2 0,0-2 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30"/>
    </inkml:context>
    <inkml:brush xml:id="br0">
      <inkml:brushProperty name="width" value="0.03528" units="cm"/>
      <inkml:brushProperty name="height" value="0.03528" units="cm"/>
      <inkml:brushProperty name="color" value="#0098A1"/>
    </inkml:brush>
  </inkml:definitions>
  <inkml:trace contextRef="#ctx0" brushRef="#br0">1 1 24575,'8'0'0,"-1"0"0,-1 1 0,0-1 0,-1 0 0,0 0 0,-2 0 0,1 0 0,-1 0 0,3 0 0,0 0 0,2 0 0,4 4 0,2-4 0,-3 0 0,1 0 0,-3 0 0,-1 0 0,1 1 0,-1-1 0,3 1 0,1 1 0,1-2 0,1 0 0,-1 3 0,-1-3 0,-2 1 0,2-1 0,2 1 0,-1-1 0,2 3 0,0-3 0,-3 3 0,-1-3 0,-2 0 0,-3 0 0,3 2 0,-3-2 0,4 1 0,-1-1 0,4 2 0,1-2 0,2 3 0,0-2 0,-4 1 0,-1-2 0,-3 0 0,3 0 0,-5 0 0,5 0 0,3 0 0,-3 0 0,4 4 0,-4-3 0,1-1 0,2 0 0,-3 1 0,4 4 0,-2-5 0,1 0 0,-3 0 0,-4 0 0,0 1 0,1-1 0,2 0 0,2 2 0,1-2 0,0 2 0,0 0 0,-2-1 0,-2-1 0,2 3 0,-1-3 0,4 0 0,4 1 0,-2 1 0,0 1 0,0-3 0,-1 0 0,-2 0 0,3 0 0,-2 5 0,2-5 0,-1 0 0,0 3 0,-3-1 0,2-2 0,-2 2 0,3 0 0,2 1 0,3 0 0,2 1 0,4-2 0,-1 2 0,-9-3 0,-5-1 0,-1 0 0,-4 1 0,-2-1 0,1 4 0,6-3 0,-4-1 0,4 1 0,-1 3 0,4-4 0,-4 2 0,-2 0 0,2 0 0,-4-2 0,3 0 0,-2 2 0,0-1 0,2 1 0,-1-2 0,-1 0 0,2 1 0,1-1 0,0 2 0,-4 1 0,4-3 0,-3 0 0,0 0 0,1 0 0,-2 1 0,8 0 0,-2 3 0,5-3 0,-6 3 0,1-4 0,-2 2 0,-1-1 0,1 0 0,3 3 0,3-2 0,1 4 0,2-3 0,-1 1 0,-3-1 0,-3-3 0,0 2 0,3 2 0,-1-4 0,2 4 0,1-1 0,0 0 0,-4 0 0,-3-2 0,0 1 0,-1 2 0,1-2 0,-1 0 0,3 2 0,1-2 0,4 0 0,2 1 0,-3-2 0,2 1 0,-3-2 0,-3 2 0,1-2 0,-5 2 0,2-2 0,1 1 0,2-1 0,0 0 0,-4 3 0,3-2 0,-4-1 0,3 2 0,2-1 0,2 3 0,1-3 0,1 4 0,-2-5 0,-5 1 0,1-1 0,-3 3 0,2-3 0,-2 2 0,4-2 0,4 5 0,0-4 0,1 1 0,0 0 0,2 2 0,-4-2 0,3-1 0,1 0 0,4 3 0,-1-3 0,3 1 0,-4-2 0,1 3 0,-2-1 0,0-1 0,-2-1 0,0 3 0,0-1 0,-2-1 0,4-1 0,2 2 0,0-1 0,1 1 0,-1 0 0,-2 0 0,1-1 0,-6 2 0,2-1 0,-1-1 0,4-1 0,-3 5 0,2-4 0,-2 2 0,0 0 0,-3-2 0,-3 0 0,2 2 0,-5-3 0,5 0 0,-3 2 0,1-1 0,-1 2 0,1-3 0,2 3 0,3-1 0,1 1 0,-2-2 0,2-1 0,-4 3 0,0-1 0,1-2 0,-1 0 0,2 5 0,4-1 0,4 1 0,-2-1 0,3 1 0,-3-4 0,0 3 0,0-4 0,2 5 0,-3-4 0,-2 1 0,-4-1 0,0 2 0,-4-3 0,-2 2 0,3 1 0,-2-3 0,3 3 0,1 0 0,-2-3 0,-4 1 0,2-1 0,-3 0 0,-1 1 0,4 2 0,3 1 0,5-3 0,-3 3 0,-1-2 0,-5-2 0,-1 0 0,-1 0 0,-1 0 0,2 3 0,0 0 0,5-2 0,-1 1 0,-3 1 0,-1-3 0,-3 1 0,0 1 0,2 0 0,4 2 0,0-2 0,3 3 0,-2-4 0,-3-1 0,-3 2 0,-4-2 0,3 3 0,2-2 0,1 3 0,2-2 0,-2 2 0,2-4 0,-3 0 0,0 3 0,2-2 0,-1-1 0,2 4 0,-3-3 0,5-1 0,-5 0 0,-2 3 0,1-3 0,-1 0 0,-2 0 0,2 2 0,2 2 0,5-2 0,-1 3 0,-1-4 0,2 1 0,-8 0 0,2 0 0,-13-2 0,20 0 0,-14 0 0,21 0 0,-10 0 0,0 1 0,7 3 0,-6-3 0,2 3 0,-6-4 0,-2 0 0,4 0 0,0 2 0,7 2 0,2-2 0,-3 2 0,-6-4 0,1 2 0,-2-2 0,-3 0 0,5 0 0,-3 0 0,3 3 0,-3-3 0,2 0 0,2 0 0,-1 1 0,1 1 0,-1-2 0,0 0 0,-4 0 0,-1 0 0,-3 0 0,3 2 0,-2-2 0,7 0 0,3 2 0,1-1 0,0-1 0,-5 3 0,-4-3 0,0 0 0,-4 0 0,4 2 0,2 0 0,4 3 0,2-4 0,-1 5 0,2-3 0,-1 0 0,2 0 0,-3-2 0,0 1 0,-5 1 0,1-2 0,0 0 0,1 4 0,2-4 0,0 0 0,1 3 0,-2-2 0,1 0 0,-2 1 0,2-2 0,-1 0 0,4 4 0,1-4 0,2 2 0,-5-1 0,0 2 0,-3-2 0,0-2 0,0 4 0,2-2 0,1 3 0,0 1 0,4-3 0,-3 0 0,1 2 0,-1-3 0,0 2 0,-2-2 0,2 1 0,0 0 0,-1-2 0,-2-1 0,-2 2 0,0 1 0,-2-3 0,3 0 0,3 3 0,-1 0 0,4 0 0,2-1 0,-1 1 0,0 0 0,-1-3 0,-6 1 0,2 4 0,0-5 0,1 3 0,2-1 0,3 2 0,-3-3 0,3 3 0,-3-2 0,0 1 0,-2 0 0,-1-2 0,0 0 0,-3 3 0,1-3 0,3 0 0,-5 0 0,2-1 0,-2 4 0,0-3 0,-3-1 0,3 1 0,1-1 0,-1 0 0,2 2 0,2 1 0,-3-2 0,0-1 0,-1 0 0,2 0 0,-2 2 0,3-2 0,2 2 0,-1-2 0,0 0 0,2 4 0,-2-4 0,2 1 0,-2-1 0,-4 0 0,2 1 0,-2-1 0,-2 0 0,2 0 0,0 2 0,2 1 0,0-3 0,-1 1 0,0-1 0,-1 0 0,-1 0 0,2 2 0,1 1 0,-2-2 0,4-1 0,-4 1 0,0-1 0,0 3 0,-2-1 0,3-2 0,4 2 0,3 0 0,0 2 0,-3-2 0,-4-2 0,-1 0 0,0 0 0,-1 0 0,0 0 0,0 2 0,4-2 0,-1 1 0,-4-1 0,0 0 0,2 3 0,0-3 0,2 0 0,-2 2 0,4-2 0,-4 0 0,-4 0 0,0 0 0,-2 0 0,3 0 0,-1 0 0,4 0 0,1 2 0,-1-2 0,0 0 0,-2 3 0,-1-3 0,-2 0 0,4 1 0,0 1 0,2 0 0,0 0 0,-3 0 0,4-2 0,-2 2 0,0-2 0,-3 1 0,0-1 0,-1 0 0,-1 0 0,4 2 0,-3-2 0,2 3 0,2-3 0,-3 0 0,-3-3 0,1 3 0,-1-3 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5-05-11T14:12:33.831"/>
    </inkml:context>
    <inkml:brush xml:id="br0">
      <inkml:brushProperty name="width" value="0.03528" units="cm"/>
      <inkml:brushProperty name="height" value="0.03528" units="cm"/>
      <inkml:brushProperty name="color" value="#0077AF"/>
    </inkml:brush>
  </inkml:definitions>
  <inkml:trace contextRef="#ctx0" brushRef="#br0">1 1 24575,'79'6'0,"1"0"0,-17-1 0,-6-2 0,-9-1 0,-33-1 0,4-1 0,-13 0 0,-2 0 0,4 2 0,-3-2 0,0 0 0,0 0 0,0 0 0,1 0 0,-1 0 0,4 0 0,-2 0 0,2 0 0,-3 0 0,0 0 0,-1 0 0,0 0 0,-1 0 0,1 0 0,0 3 0,1-3 0,-6 0 0,4 0 0,0 0 0,1 1 0,3-1 0,2 2 0,-3-2 0,2 0 0,-3 0 0,0 0 0,0 0 0,-1 0 0,3 0 0,0 0 0,2 4 0,0-3 0,2-1 0,-3 0 0,1 1 0,0 2 0,5-1 0,-2-1 0,6 1 0,-4 0 0,-2-2 0,1 2 0,-7-1 0,2-1 0,0 3 0,2-3 0,-3 0 0,2 1 0,0 1 0,0 1 0,-1-3 0,-4 0 0,-2 0 0,2 0 0,5 0 0,-6 0 0,7 2 0,-4-2 0,0 0 0,0 3 0,-1-3 0,-2 0 0,-2 0 0,3 0 0,0 0 0,1 0 0,3 0 0,0 0 0,-1 0 0,-3 0 0,-1 1 0,0-1 0,-2 0 0,4 0 0,3 0 0,-2 2 0,3 0 0,-1-2 0,1 0 0,-4 0 0,3 0 0,-3 0 0,1 0 0,3 2 0,0 0 0,6-2 0,-2 0 0,0 3 0,-2-1 0,-4-2 0,0 0 0,-2 0 0,4 1 0,-2-1 0,6 3 0,-3-2 0,1-1 0,-3 2 0,-3-2 0,2 0 0,-3 2 0,2 0 0,3-1 0,0 0 0,3 3 0,2-3 0,-5 0 0,0 3 0,-4-4 0,-3 0 0,2 0 0,-1 0 0,0 2 0,6-2 0,-3 2 0,6 0 0,-1 0 0,2 1 0,-2-3 0,-2 3 0,2 0 0,-4-3 0,-2 0 0,0 1 0,2 0 0,0 3 0,2-3 0,8 3 0,-4-1 0,4-2 0,-6 4 0,0-4 0,-6-1 0,-2 0 0,1 2 0,4 0 0,-1 0 0,5-2 0,-2 3 0,0-2 0,-2-1 0,-3 3 0,-1-1 0,0-2 0,5 1 0,2 1 0,6 2 0,1 0 0,2-2 0,-1 2 0,-2-4 0,-2 0 0,-6 3 0,2-2 0,0 1 0,-4-2 0,2 2 0,4 0 0,-1 0 0,1 0 0,-3-2 0,0 0 0,0 4 0,1-4 0,1 2 0,-1 0 0,3 1 0,-2-2 0,-4-1 0,-1 2 0,-2-2 0,2 0 0,0 0 0,6 2 0,2 0 0,4-1 0,-4 3 0,-4-2 0,-3-2 0,-2 0 0,-1 1 0,3 1 0,6 0 0,3 2 0,4-1 0,-4 0 0,-2-1 0,-4-2 0,-4 0 0,1 0 0,1 0 0,-1 0 0,7 3 0,-1-1 0,-2-2 0,0 1 0,-3-1 0,-4 0 0,-2 0 0,1 0 0,1 0 0,4 0 0,2 2 0,4 0 0,-1-2 0,-5 0 0,-3 0 0,-1 1 0,3-1 0,1 3 0,3-1 0,7 0 0,2 3 0,-2-3 0,-4-2 0,-2 3 0,-8-3 0,1 0 0,1 2 0,3-1 0,4-1 0,0 3 0,-3-1 0,-1-1 0,-2-1 0,-1 2 0,2-2 0,-2 1 0,2-1 0,2 0 0,-2 0 0,1 2 0,0-2 0,-1 0 0,0 0 0,0 2 0,6 0 0,3-1 0,0 2 0,-2-1 0,-3-1 0,-7-1 0,2 0 0,-4 0 0,1 1 0,2 3 0,4-3 0,0 0 0,8 4 0,-5-4 0,2 0 0,-3 2 0,-4-1 0,1-1 0,0-1 0,2 3 0,1-3 0,3 3 0,3-1 0,-4-1 0,-2 2 0,-2-3 0,0 0 0,-2 3 0,0-1 0,4-2 0,-1 4 0,3-2 0,-1-2 0,-4 5 0,-2-4 0,-3-1 0,0 0 0,-2 0 0,2 0 0,2 2 0,3 0 0,0 0 0,-1-1 0,-3 2 0,1-2 0,-3-1 0,-3 1 0,2-1 0,2 4 0,1-4 0,1 2 0,-2 2 0,4-4 0,-1 3 0,0 0 0,1-3 0,-2 2 0,-1-2 0,-1 0 0,-2 3 0,2-3 0,-2 0 0,4 3 0,2 0 0,3-2 0,-1 3 0,1-2 0,-5 0 0,-2-2 0,0 0 0,2 5 0,2-4 0,2 3 0,3-1 0,0 2 0,-3-2 0,-2-2 0,-3-1 0,2 5 0,-3-4 0,8 4 0,2-4 0,2 5 0,-3-6 0,-1 1 0,-7-1 0,-3 0 0,-2 0 0,-2 1 0,4-1 0,-1 2 0,4 1 0,3 0 0,0-1 0,-2 0 0,-4-1 0,-1-1 0,0 0 0,-3 0 0,6 0 0,1 2 0,0 1 0,2-3 0,-2 4 0,1-2 0,1 1 0,3-1 0,1-1 0,3 4 0,0-2 0,4 0 0,-4-3 0,-6 1 0,-4-1 0,-6 2 0,6-2 0,-2 0 0,0 0 0,2 0 0,4 0 0,-4 0 0,0 0 0,-3 0 0,0 0 0,-2 0 0,2 0 0,2 0 0,1 0 0,5 0 0,-3 0 0,-2 0 0,1 2 0,-2-2 0,-1 0 0,2 0 0,4 0 0,-1 0 0,3 1 0,3 4 0,-3-5 0,2 0 0,-4 2 0,-2 1 0,0-3 0,2 3 0,-2 0 0,2-2 0,-3 1 0,0 0 0,-2-2 0,-3 0 0,3 1 0,1 1 0,-1-1 0,5-1 0,-1 3 0,-3-2 0,0 1 0,0-2 0,-1 2 0,1 0 0,5-1 0,3 5 0,1-1 0,0-3 0,-3 2 0,-2-4 0,-3 4 0,2-3 0,-3 2 0,5-1 0,-2-1 0,5 0 0,-5 1 0,1 1 0,0-3 0,-1 0 0,-3 1 0,3-1 0,-2 4 0,1-4 0,0 2 0,3-1 0,-2 1 0,1 1 0,0-2 0,-1 0 0,0 1 0,2 2 0,-2-4 0,3 3 0,-2-2 0,0 3 0,0-3 0,-1 0 0,-2-1 0,2 4 0,-2-3 0,1 0 0,4 0 0,-3 3 0,2-3 0,-1 0 0,-1 4 0,3-5 0,-1 3 0,-2-2 0,0-1 0,1 4 0,0-2 0,2 1 0,2 0 0,2 3 0,-1-4 0,2 2 0,-3 0 0,-1-1 0,2-1 0,-1 3 0,-2-1 0,2-2 0,-2-1 0,-1 2 0,0-1 0,-1-2 0,0 1 0,-3 1 0,2 1 0,2-3 0,-3 0 0,-1 3 0,-1-3 0,0 1 0,2-1 0,2 0 0,1 2 0,0 0 0,1 0 0,-1-2 0,-2 0 0,1 0 0,-4 0 0,1 1 0,0-1 0,0 3 0,2-1 0,-2-2 0,2 0 0,0 1 0,4 0 0,-2 3 0,-2-4 0,1 0 0,0 1 0,-1 0 0,-1 0 0,-2-1 0,5 0 0,-7 0 0,6 3 0,-5-3 0,3 2 0,1-1 0,7-1 0,-2 2 0,0 2 0,0-4 0,-1 3 0,-2-1 0,1-2 0,0 4 0,2-3 0,-2 4 0,-1-4 0,4 0 0,-5 3 0,0-3 0,-1-1 0,-2 1 0,-1 1 0,4 1 0,-6-2 0,1-1 0,-4 0 0,-1 0 0,4 1 0,-3-1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187C127-1731-6B4D-A8D1-7D00BA0C029C}" type="datetimeFigureOut">
              <a:rPr lang="en-US" smtClean="0"/>
              <a:t>4/19/2026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355F58-EDB5-C345-8D39-D94DFA13399D}" type="slidenum">
              <a:rPr lang="en-US" smtClean="0"/>
              <a:t>‹#›</a:t>
            </a:fld>
            <a:endParaRPr lang="en-US"/>
          </a:p>
        </p:txBody>
      </p:sp>
    </p:spTree>
    <p:extLst>
      <p:ext uri="{BB962C8B-B14F-4D97-AF65-F5344CB8AC3E}">
        <p14:creationId xmlns:p14="http://schemas.microsoft.com/office/powerpoint/2010/main" val="172790765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6355F58-EDB5-C345-8D39-D94DFA13399D}" type="slidenum">
              <a:rPr lang="en-US" smtClean="0"/>
              <a:t>2</a:t>
            </a:fld>
            <a:endParaRPr lang="en-US"/>
          </a:p>
        </p:txBody>
      </p:sp>
    </p:spTree>
    <p:extLst>
      <p:ext uri="{BB962C8B-B14F-4D97-AF65-F5344CB8AC3E}">
        <p14:creationId xmlns:p14="http://schemas.microsoft.com/office/powerpoint/2010/main" val="29844813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91B62B-DD97-1447-9FF6-F5D38E589781}"/>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2D98B2E5-7510-D339-E39D-0D4E548D3630}"/>
              </a:ext>
            </a:extLst>
          </p:cNvPr>
          <p:cNvSpPr>
            <a:spLocks noGrp="1" noRot="1" noChangeAspect="1"/>
          </p:cNvSpPr>
          <p:nvPr>
            <p:ph type="sldImg"/>
          </p:nvPr>
        </p:nvSpPr>
        <p:spPr/>
        <p:txBody>
          <a:bodyPr/>
          <a:lstStyle/>
          <a:p>
            <a:endParaRPr lang="fr-FR"/>
          </a:p>
        </p:txBody>
      </p:sp>
      <p:sp>
        <p:nvSpPr>
          <p:cNvPr id="3" name="Espace réservé des notes 2">
            <a:extLst>
              <a:ext uri="{FF2B5EF4-FFF2-40B4-BE49-F238E27FC236}">
                <a16:creationId xmlns:a16="http://schemas.microsoft.com/office/drawing/2014/main" id="{7B2A0FED-0553-37C9-0C53-C4BF00DDF0C2}"/>
              </a:ext>
            </a:extLst>
          </p:cNvPr>
          <p:cNvSpPr>
            <a:spLocks noGrp="1"/>
          </p:cNvSpPr>
          <p:nvPr>
            <p:ph type="body" idx="1"/>
          </p:nvPr>
        </p:nvSpPr>
        <p:spPr/>
        <p:txBody>
          <a:bodyPr/>
          <a:lstStyle/>
          <a:p>
            <a:r>
              <a:rPr lang="fr-FR" b="0" i="0" err="1">
                <a:latin typeface="Montserrat" pitchFamily="2" charset="77"/>
              </a:rPr>
              <a:t>Different</a:t>
            </a:r>
            <a:r>
              <a:rPr lang="fr-FR" b="0" i="0">
                <a:latin typeface="Montserrat" pitchFamily="2" charset="77"/>
              </a:rPr>
              <a:t> </a:t>
            </a:r>
            <a:r>
              <a:rPr lang="fr-FR" b="0" i="0" err="1">
                <a:latin typeface="Montserrat" pitchFamily="2" charset="77"/>
              </a:rPr>
              <a:t>risks</a:t>
            </a:r>
            <a:r>
              <a:rPr lang="fr-FR" b="0" i="0">
                <a:latin typeface="Montserrat" pitchFamily="2" charset="77"/>
              </a:rPr>
              <a:t> (</a:t>
            </a:r>
            <a:r>
              <a:rPr lang="fr-FR" b="0" i="0" err="1">
                <a:latin typeface="Montserrat" pitchFamily="2" charset="77"/>
              </a:rPr>
              <a:t>obesity</a:t>
            </a:r>
            <a:r>
              <a:rPr lang="fr-FR" b="0" i="0">
                <a:latin typeface="Montserrat" pitchFamily="2" charset="77"/>
              </a:rPr>
              <a:t>, hypertension, </a:t>
            </a:r>
            <a:r>
              <a:rPr lang="fr-FR" b="0" i="0" err="1">
                <a:latin typeface="Montserrat" pitchFamily="2" charset="77"/>
              </a:rPr>
              <a:t>diabetes</a:t>
            </a:r>
            <a:r>
              <a:rPr lang="fr-FR" b="0" i="0">
                <a:latin typeface="Montserrat" pitchFamily="2" charset="77"/>
              </a:rPr>
              <a:t>, </a:t>
            </a:r>
            <a:r>
              <a:rPr lang="fr-FR" b="0" i="0" err="1">
                <a:latin typeface="Montserrat" pitchFamily="2" charset="77"/>
              </a:rPr>
              <a:t>dyslipidemia</a:t>
            </a:r>
            <a:r>
              <a:rPr lang="fr-FR" b="0" i="0">
                <a:latin typeface="Montserrat" pitchFamily="2" charset="77"/>
              </a:rPr>
              <a:t>, inflammation), converge </a:t>
            </a:r>
            <a:r>
              <a:rPr lang="fr-FR" b="0" i="0" err="1">
                <a:latin typeface="Montserrat" pitchFamily="2" charset="77"/>
              </a:rPr>
              <a:t>toward</a:t>
            </a:r>
            <a:r>
              <a:rPr lang="fr-FR" b="0" i="0">
                <a:latin typeface="Montserrat" pitchFamily="2" charset="77"/>
              </a:rPr>
              <a:t> </a:t>
            </a:r>
            <a:r>
              <a:rPr lang="fr-FR" b="0" i="0" err="1">
                <a:latin typeface="Montserrat" pitchFamily="2" charset="77"/>
              </a:rPr>
              <a:t>several</a:t>
            </a:r>
            <a:r>
              <a:rPr lang="fr-FR" b="0" i="0">
                <a:latin typeface="Montserrat" pitchFamily="2" charset="77"/>
              </a:rPr>
              <a:t> </a:t>
            </a:r>
            <a:r>
              <a:rPr lang="fr-FR" b="0" i="0" err="1">
                <a:latin typeface="Montserrat" pitchFamily="2" charset="77"/>
              </a:rPr>
              <a:t>shared</a:t>
            </a:r>
            <a:r>
              <a:rPr lang="fr-FR" b="0" i="0">
                <a:latin typeface="Montserrat" pitchFamily="2" charset="77"/>
              </a:rPr>
              <a:t> </a:t>
            </a:r>
            <a:r>
              <a:rPr lang="fr-FR" b="0" i="0" err="1">
                <a:latin typeface="Montserrat" pitchFamily="2" charset="77"/>
              </a:rPr>
              <a:t>mechanisms</a:t>
            </a:r>
            <a:r>
              <a:rPr lang="fr-FR" b="0" i="0">
                <a:latin typeface="Montserrat" pitchFamily="2" charset="77"/>
              </a:rPr>
              <a:t>.</a:t>
            </a:r>
            <a:br>
              <a:rPr lang="fr-FR" b="0" i="0">
                <a:latin typeface="Montserrat" pitchFamily="2" charset="77"/>
              </a:rPr>
            </a:br>
            <a:r>
              <a:rPr lang="fr-FR" b="0" i="0" err="1">
                <a:latin typeface="Montserrat" pitchFamily="2" charset="77"/>
              </a:rPr>
              <a:t>Among</a:t>
            </a:r>
            <a:r>
              <a:rPr lang="fr-FR" b="0" i="0">
                <a:latin typeface="Montserrat" pitchFamily="2" charset="77"/>
              </a:rPr>
              <a:t> </a:t>
            </a:r>
            <a:r>
              <a:rPr lang="fr-FR" b="0" i="0" err="1">
                <a:latin typeface="Montserrat" pitchFamily="2" charset="77"/>
              </a:rPr>
              <a:t>them</a:t>
            </a:r>
            <a:r>
              <a:rPr lang="fr-FR" b="0" i="0">
                <a:latin typeface="Montserrat" pitchFamily="2" charset="77"/>
              </a:rPr>
              <a:t>, </a:t>
            </a:r>
            <a:r>
              <a:rPr lang="fr-FR" b="0" i="0" err="1">
                <a:latin typeface="Montserrat" pitchFamily="2" charset="77"/>
              </a:rPr>
              <a:t>endothelial</a:t>
            </a:r>
            <a:r>
              <a:rPr lang="fr-FR" b="0" i="0">
                <a:latin typeface="Montserrat" pitchFamily="2" charset="77"/>
              </a:rPr>
              <a:t> </a:t>
            </a:r>
            <a:r>
              <a:rPr lang="fr-FR" b="0" i="0" err="1">
                <a:latin typeface="Montserrat" pitchFamily="2" charset="77"/>
              </a:rPr>
              <a:t>dysfunction</a:t>
            </a:r>
            <a:r>
              <a:rPr lang="fr-FR" b="0" i="0">
                <a:latin typeface="Montserrat" pitchFamily="2" charset="77"/>
              </a:rPr>
              <a:t> stands out as a key driver, but </a:t>
            </a:r>
            <a:r>
              <a:rPr lang="fr-FR" b="0" i="0" err="1">
                <a:latin typeface="Montserrat" pitchFamily="2" charset="77"/>
              </a:rPr>
              <a:t>it</a:t>
            </a:r>
            <a:r>
              <a:rPr lang="fr-FR" b="0" i="0">
                <a:latin typeface="Montserrat" pitchFamily="2" charset="77"/>
              </a:rPr>
              <a:t> </a:t>
            </a:r>
            <a:r>
              <a:rPr lang="fr-FR" b="0" i="0" err="1">
                <a:latin typeface="Montserrat" pitchFamily="2" charset="77"/>
              </a:rPr>
              <a:t>acts</a:t>
            </a:r>
            <a:r>
              <a:rPr lang="fr-FR" b="0" i="0">
                <a:latin typeface="Montserrat" pitchFamily="2" charset="77"/>
              </a:rPr>
              <a:t> </a:t>
            </a:r>
            <a:r>
              <a:rPr lang="fr-FR" b="0" i="0" err="1">
                <a:latin typeface="Montserrat" pitchFamily="2" charset="77"/>
              </a:rPr>
              <a:t>together</a:t>
            </a:r>
            <a:r>
              <a:rPr lang="fr-FR" b="0" i="0">
                <a:latin typeface="Montserrat" pitchFamily="2" charset="77"/>
              </a:rPr>
              <a:t> </a:t>
            </a:r>
            <a:r>
              <a:rPr lang="fr-FR" b="0" i="0" err="1">
                <a:latin typeface="Montserrat" pitchFamily="2" charset="77"/>
              </a:rPr>
              <a:t>with</a:t>
            </a:r>
            <a:r>
              <a:rPr lang="fr-FR" b="0" i="0">
                <a:latin typeface="Montserrat" pitchFamily="2" charset="77"/>
              </a:rPr>
              <a:t> </a:t>
            </a:r>
            <a:r>
              <a:rPr lang="fr-FR" b="0" i="0" err="1">
                <a:latin typeface="Montserrat" pitchFamily="2" charset="77"/>
              </a:rPr>
              <a:t>vascular</a:t>
            </a:r>
            <a:r>
              <a:rPr lang="fr-FR" b="0" i="0">
                <a:latin typeface="Montserrat" pitchFamily="2" charset="77"/>
              </a:rPr>
              <a:t> inflammation, </a:t>
            </a:r>
            <a:r>
              <a:rPr lang="fr-FR" b="0" i="0" err="1">
                <a:latin typeface="Montserrat" pitchFamily="2" charset="77"/>
              </a:rPr>
              <a:t>arterial</a:t>
            </a:r>
            <a:r>
              <a:rPr lang="fr-FR" b="0" i="0">
                <a:latin typeface="Montserrat" pitchFamily="2" charset="77"/>
              </a:rPr>
              <a:t> </a:t>
            </a:r>
            <a:r>
              <a:rPr lang="fr-FR" b="0" i="0" err="1">
                <a:latin typeface="Montserrat" pitchFamily="2" charset="77"/>
              </a:rPr>
              <a:t>remodeling</a:t>
            </a:r>
            <a:r>
              <a:rPr lang="fr-FR" b="0" i="0">
                <a:latin typeface="Montserrat" pitchFamily="2" charset="77"/>
              </a:rPr>
              <a:t>, and </a:t>
            </a:r>
            <a:r>
              <a:rPr lang="fr-FR" b="0" i="0" err="1">
                <a:latin typeface="Montserrat" pitchFamily="2" charset="77"/>
              </a:rPr>
              <a:t>fibrosis</a:t>
            </a:r>
            <a:r>
              <a:rPr lang="fr-FR" b="0" i="0">
                <a:latin typeface="Montserrat" pitchFamily="2" charset="77"/>
              </a:rPr>
              <a:t>.</a:t>
            </a:r>
            <a:br>
              <a:rPr lang="fr-FR" b="0" i="0">
                <a:latin typeface="Montserrat" pitchFamily="2" charset="77"/>
              </a:rPr>
            </a:br>
            <a:r>
              <a:rPr lang="fr-FR" b="0" i="0" err="1">
                <a:latin typeface="Montserrat" pitchFamily="2" charset="77"/>
              </a:rPr>
              <a:t>These</a:t>
            </a:r>
            <a:r>
              <a:rPr lang="fr-FR" b="0" i="0">
                <a:latin typeface="Montserrat" pitchFamily="2" charset="77"/>
              </a:rPr>
              <a:t> </a:t>
            </a:r>
            <a:r>
              <a:rPr lang="fr-FR" b="0" i="0" err="1">
                <a:latin typeface="Montserrat" pitchFamily="2" charset="77"/>
              </a:rPr>
              <a:t>mechanisms</a:t>
            </a:r>
            <a:r>
              <a:rPr lang="fr-FR" b="0" i="0">
                <a:latin typeface="Montserrat" pitchFamily="2" charset="77"/>
              </a:rPr>
              <a:t> </a:t>
            </a:r>
            <a:r>
              <a:rPr lang="fr-FR" b="0" i="0" err="1">
                <a:latin typeface="Montserrat" pitchFamily="2" charset="77"/>
              </a:rPr>
              <a:t>ultimately</a:t>
            </a:r>
            <a:r>
              <a:rPr lang="fr-FR" b="0" i="0">
                <a:latin typeface="Montserrat" pitchFamily="2" charset="77"/>
              </a:rPr>
              <a:t> fuel </a:t>
            </a:r>
            <a:r>
              <a:rPr lang="fr-FR" b="0" i="0" err="1">
                <a:latin typeface="Montserrat" pitchFamily="2" charset="77"/>
              </a:rPr>
              <a:t>both</a:t>
            </a:r>
            <a:r>
              <a:rPr lang="fr-FR" b="0" i="0">
                <a:latin typeface="Montserrat" pitchFamily="2" charset="77"/>
              </a:rPr>
              <a:t> </a:t>
            </a:r>
            <a:r>
              <a:rPr lang="fr-FR" b="0" i="0" err="1">
                <a:latin typeface="Montserrat" pitchFamily="2" charset="77"/>
              </a:rPr>
              <a:t>microvascular</a:t>
            </a:r>
            <a:r>
              <a:rPr lang="fr-FR" b="0" i="0">
                <a:latin typeface="Montserrat" pitchFamily="2" charset="77"/>
              </a:rPr>
              <a:t> and </a:t>
            </a:r>
            <a:r>
              <a:rPr lang="fr-FR" b="0" i="0" err="1">
                <a:latin typeface="Montserrat" pitchFamily="2" charset="77"/>
              </a:rPr>
              <a:t>macrovascular</a:t>
            </a:r>
            <a:r>
              <a:rPr lang="fr-FR" b="0" i="0">
                <a:latin typeface="Montserrat" pitchFamily="2" charset="77"/>
              </a:rPr>
              <a:t> </a:t>
            </a:r>
            <a:r>
              <a:rPr lang="fr-FR" b="0" i="0" err="1">
                <a:latin typeface="Montserrat" pitchFamily="2" charset="77"/>
              </a:rPr>
              <a:t>disease</a:t>
            </a:r>
            <a:r>
              <a:rPr lang="fr-FR" b="0" i="0">
                <a:latin typeface="Montserrat" pitchFamily="2" charset="77"/>
              </a:rPr>
              <a:t>.</a:t>
            </a:r>
          </a:p>
          <a:p>
            <a:br>
              <a:rPr lang="fr-FR" b="0" i="0">
                <a:latin typeface="Montserrat" pitchFamily="2" charset="77"/>
              </a:rPr>
            </a:br>
            <a:r>
              <a:rPr lang="fr-FR" b="1" i="0">
                <a:latin typeface="Montserrat" pitchFamily="2" charset="77"/>
              </a:rPr>
              <a:t>Multiple </a:t>
            </a:r>
            <a:r>
              <a:rPr lang="fr-FR" b="1" i="0" err="1">
                <a:latin typeface="Montserrat" pitchFamily="2" charset="77"/>
              </a:rPr>
              <a:t>risks</a:t>
            </a:r>
            <a:r>
              <a:rPr lang="fr-FR" b="1" i="0">
                <a:latin typeface="Montserrat" pitchFamily="2" charset="77"/>
              </a:rPr>
              <a:t>, multiple </a:t>
            </a:r>
            <a:r>
              <a:rPr lang="fr-FR" b="1" i="0" err="1">
                <a:latin typeface="Montserrat" pitchFamily="2" charset="77"/>
              </a:rPr>
              <a:t>pathways</a:t>
            </a:r>
            <a:r>
              <a:rPr lang="fr-FR" b="1" i="0">
                <a:latin typeface="Montserrat" pitchFamily="2" charset="77"/>
              </a:rPr>
              <a:t>, </a:t>
            </a:r>
            <a:r>
              <a:rPr lang="fr-FR" b="1" i="0" err="1">
                <a:latin typeface="Montserrat" pitchFamily="2" charset="77"/>
              </a:rPr>
              <a:t>yet</a:t>
            </a:r>
            <a:r>
              <a:rPr lang="fr-FR" b="1" i="0">
                <a:latin typeface="Montserrat" pitchFamily="2" charset="77"/>
              </a:rPr>
              <a:t> </a:t>
            </a:r>
            <a:r>
              <a:rPr lang="fr-FR" b="1" i="0" err="1">
                <a:latin typeface="Montserrat" pitchFamily="2" charset="77"/>
              </a:rPr>
              <a:t>they</a:t>
            </a:r>
            <a:r>
              <a:rPr lang="fr-FR" b="1" i="0">
                <a:latin typeface="Montserrat" pitchFamily="2" charset="77"/>
              </a:rPr>
              <a:t> all lead to the </a:t>
            </a:r>
            <a:r>
              <a:rPr lang="fr-FR" b="1" i="0" err="1">
                <a:latin typeface="Montserrat" pitchFamily="2" charset="77"/>
              </a:rPr>
              <a:t>same</a:t>
            </a:r>
            <a:r>
              <a:rPr lang="fr-FR" b="1" i="0">
                <a:latin typeface="Montserrat" pitchFamily="2" charset="77"/>
              </a:rPr>
              <a:t> continuum of cardiometabolic and </a:t>
            </a:r>
            <a:r>
              <a:rPr lang="fr-FR" b="1" i="0" err="1">
                <a:latin typeface="Montserrat" pitchFamily="2" charset="77"/>
              </a:rPr>
              <a:t>venous</a:t>
            </a:r>
            <a:r>
              <a:rPr lang="fr-FR" b="1" i="0">
                <a:latin typeface="Montserrat" pitchFamily="2" charset="77"/>
              </a:rPr>
              <a:t> </a:t>
            </a:r>
            <a:r>
              <a:rPr lang="fr-FR" b="1" i="0" err="1">
                <a:latin typeface="Montserrat" pitchFamily="2" charset="77"/>
              </a:rPr>
              <a:t>disease</a:t>
            </a:r>
            <a:r>
              <a:rPr lang="fr-FR" b="1" i="0">
                <a:latin typeface="Montserrat" pitchFamily="2" charset="77"/>
              </a:rPr>
              <a:t>.</a:t>
            </a:r>
          </a:p>
          <a:p>
            <a:endParaRPr lang="fr-FR" b="0" i="0">
              <a:latin typeface="Montserrat" pitchFamily="2" charset="77"/>
            </a:endParaRPr>
          </a:p>
          <a:p>
            <a:br>
              <a:rPr lang="fr-FR" b="0" i="0">
                <a:latin typeface="Montserrat" pitchFamily="2" charset="77"/>
              </a:rPr>
            </a:br>
            <a:r>
              <a:rPr lang="fr-FR" b="0" i="1">
                <a:latin typeface="Montserrat" pitchFamily="2" charset="77"/>
              </a:rPr>
              <a:t>So if the </a:t>
            </a:r>
            <a:r>
              <a:rPr lang="fr-FR" b="0" i="1" err="1">
                <a:latin typeface="Montserrat" pitchFamily="2" charset="77"/>
              </a:rPr>
              <a:t>endothelium</a:t>
            </a:r>
            <a:r>
              <a:rPr lang="fr-FR" b="0" i="1">
                <a:latin typeface="Montserrat" pitchFamily="2" charset="77"/>
              </a:rPr>
              <a:t> </a:t>
            </a:r>
            <a:r>
              <a:rPr lang="fr-FR" b="0" i="1" err="1">
                <a:latin typeface="Montserrat" pitchFamily="2" charset="77"/>
              </a:rPr>
              <a:t>is</a:t>
            </a:r>
            <a:r>
              <a:rPr lang="fr-FR" b="0" i="1">
                <a:latin typeface="Montserrat" pitchFamily="2" charset="77"/>
              </a:rPr>
              <a:t> </a:t>
            </a:r>
            <a:r>
              <a:rPr lang="fr-FR" b="0" i="1" err="1">
                <a:latin typeface="Montserrat" pitchFamily="2" charset="77"/>
              </a:rPr>
              <a:t>such</a:t>
            </a:r>
            <a:r>
              <a:rPr lang="fr-FR" b="0" i="1">
                <a:latin typeface="Montserrat" pitchFamily="2" charset="77"/>
              </a:rPr>
              <a:t> a central </a:t>
            </a:r>
            <a:r>
              <a:rPr lang="fr-FR" b="0" i="1" err="1">
                <a:latin typeface="Montserrat" pitchFamily="2" charset="77"/>
              </a:rPr>
              <a:t>mechanism</a:t>
            </a:r>
            <a:r>
              <a:rPr lang="fr-FR" b="0" i="1">
                <a:latin typeface="Montserrat" pitchFamily="2" charset="77"/>
              </a:rPr>
              <a:t>, </a:t>
            </a:r>
            <a:r>
              <a:rPr lang="fr-FR" b="0" i="1" err="1">
                <a:latin typeface="Montserrat" pitchFamily="2" charset="77"/>
              </a:rPr>
              <a:t>let’s</a:t>
            </a:r>
            <a:r>
              <a:rPr lang="fr-FR" b="0" i="1">
                <a:latin typeface="Montserrat" pitchFamily="2" charset="77"/>
              </a:rPr>
              <a:t> look </a:t>
            </a:r>
            <a:r>
              <a:rPr lang="fr-FR" b="0" i="1" err="1">
                <a:latin typeface="Montserrat" pitchFamily="2" charset="77"/>
              </a:rPr>
              <a:t>closer</a:t>
            </a:r>
            <a:r>
              <a:rPr lang="fr-FR" b="0" i="1">
                <a:latin typeface="Montserrat" pitchFamily="2" charset="77"/>
              </a:rPr>
              <a:t> at </a:t>
            </a:r>
            <a:r>
              <a:rPr lang="fr-FR" b="0" i="1" err="1">
                <a:latin typeface="Montserrat" pitchFamily="2" charset="77"/>
              </a:rPr>
              <a:t>what</a:t>
            </a:r>
            <a:r>
              <a:rPr lang="fr-FR" b="0" i="1">
                <a:latin typeface="Montserrat" pitchFamily="2" charset="77"/>
              </a:rPr>
              <a:t> </a:t>
            </a:r>
            <a:r>
              <a:rPr lang="fr-FR" b="0" i="1" err="1">
                <a:latin typeface="Montserrat" pitchFamily="2" charset="77"/>
              </a:rPr>
              <a:t>endothelial</a:t>
            </a:r>
            <a:r>
              <a:rPr lang="fr-FR" b="0" i="1">
                <a:latin typeface="Montserrat" pitchFamily="2" charset="77"/>
              </a:rPr>
              <a:t> </a:t>
            </a:r>
            <a:r>
              <a:rPr lang="fr-FR" b="0" i="1" err="1">
                <a:latin typeface="Montserrat" pitchFamily="2" charset="77"/>
              </a:rPr>
              <a:t>cells</a:t>
            </a:r>
            <a:r>
              <a:rPr lang="fr-FR" b="0" i="1">
                <a:latin typeface="Montserrat" pitchFamily="2" charset="77"/>
              </a:rPr>
              <a:t> </a:t>
            </a:r>
            <a:r>
              <a:rPr lang="fr-FR" b="0" i="1" err="1">
                <a:latin typeface="Montserrat" pitchFamily="2" charset="77"/>
              </a:rPr>
              <a:t>actually</a:t>
            </a:r>
            <a:r>
              <a:rPr lang="fr-FR" b="0" i="1">
                <a:latin typeface="Montserrat" pitchFamily="2" charset="77"/>
              </a:rPr>
              <a:t> do in </a:t>
            </a:r>
            <a:r>
              <a:rPr lang="fr-FR" b="0" i="1" err="1">
                <a:latin typeface="Montserrat" pitchFamily="2" charset="77"/>
              </a:rPr>
              <a:t>maintaining</a:t>
            </a:r>
            <a:r>
              <a:rPr lang="fr-FR" b="0" i="1">
                <a:latin typeface="Montserrat" pitchFamily="2" charset="77"/>
              </a:rPr>
              <a:t> </a:t>
            </a:r>
            <a:r>
              <a:rPr lang="fr-FR" b="0" i="1" err="1">
                <a:latin typeface="Montserrat" pitchFamily="2" charset="77"/>
              </a:rPr>
              <a:t>vascular</a:t>
            </a:r>
            <a:r>
              <a:rPr lang="fr-FR" b="0" i="1">
                <a:latin typeface="Montserrat" pitchFamily="2" charset="77"/>
              </a:rPr>
              <a:t> </a:t>
            </a:r>
            <a:r>
              <a:rPr lang="fr-FR" b="0" i="1" err="1">
                <a:latin typeface="Montserrat" pitchFamily="2" charset="77"/>
              </a:rPr>
              <a:t>health</a:t>
            </a:r>
            <a:r>
              <a:rPr lang="fr-FR" b="0" i="1">
                <a:latin typeface="Montserrat" pitchFamily="2" charset="77"/>
              </a:rPr>
              <a:t>.</a:t>
            </a:r>
          </a:p>
        </p:txBody>
      </p:sp>
      <p:sp>
        <p:nvSpPr>
          <p:cNvPr id="4" name="Espace réservé du numéro de diapositive 3">
            <a:extLst>
              <a:ext uri="{FF2B5EF4-FFF2-40B4-BE49-F238E27FC236}">
                <a16:creationId xmlns:a16="http://schemas.microsoft.com/office/drawing/2014/main" id="{4DED672F-B977-215B-8BA7-861697ED919D}"/>
              </a:ext>
            </a:extLst>
          </p:cNvPr>
          <p:cNvSpPr>
            <a:spLocks noGrp="1"/>
          </p:cNvSpPr>
          <p:nvPr>
            <p:ph type="sldNum" sz="quarter" idx="5"/>
          </p:nvPr>
        </p:nvSpPr>
        <p:spPr/>
        <p:txBody>
          <a:bodyPr/>
          <a:lstStyle/>
          <a:p>
            <a:pPr lvl="0"/>
            <a:fld id="{D47423FE-CB9A-1C42-A629-795FBCD4F886}" type="slidenum">
              <a:rPr lang="fr-FR" smtClean="0"/>
              <a:t>12</a:t>
            </a:fld>
            <a:endParaRPr lang="fr-FR"/>
          </a:p>
        </p:txBody>
      </p:sp>
    </p:spTree>
    <p:extLst>
      <p:ext uri="{BB962C8B-B14F-4D97-AF65-F5344CB8AC3E}">
        <p14:creationId xmlns:p14="http://schemas.microsoft.com/office/powerpoint/2010/main" val="22495487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b="0" i="0" err="1">
                <a:latin typeface="Montserrat" pitchFamily="2" charset="77"/>
              </a:rPr>
              <a:t>When</a:t>
            </a:r>
            <a:r>
              <a:rPr lang="fr-FR" b="0" i="0">
                <a:latin typeface="Montserrat" pitchFamily="2" charset="77"/>
              </a:rPr>
              <a:t> the </a:t>
            </a:r>
            <a:r>
              <a:rPr lang="fr-FR" b="0" i="0" err="1">
                <a:latin typeface="Montserrat" pitchFamily="2" charset="77"/>
              </a:rPr>
              <a:t>endothelium</a:t>
            </a:r>
            <a:r>
              <a:rPr lang="fr-FR" b="0" i="0">
                <a:latin typeface="Montserrat" pitchFamily="2" charset="77"/>
              </a:rPr>
              <a:t> </a:t>
            </a:r>
            <a:r>
              <a:rPr lang="fr-FR" b="0" i="0" err="1">
                <a:latin typeface="Montserrat" pitchFamily="2" charset="77"/>
              </a:rPr>
              <a:t>is</a:t>
            </a:r>
            <a:r>
              <a:rPr lang="fr-FR" b="0" i="0">
                <a:latin typeface="Montserrat" pitchFamily="2" charset="77"/>
              </a:rPr>
              <a:t> </a:t>
            </a:r>
            <a:r>
              <a:rPr lang="fr-FR" b="0" i="0" err="1">
                <a:latin typeface="Montserrat" pitchFamily="2" charset="77"/>
              </a:rPr>
              <a:t>injured</a:t>
            </a:r>
            <a:r>
              <a:rPr lang="fr-FR" b="0" i="0">
                <a:latin typeface="Montserrat" pitchFamily="2" charset="77"/>
              </a:rPr>
              <a:t> </a:t>
            </a:r>
            <a:r>
              <a:rPr lang="fr-FR" b="0" i="0" err="1">
                <a:latin typeface="Montserrat" pitchFamily="2" charset="77"/>
              </a:rPr>
              <a:t>through</a:t>
            </a:r>
            <a:r>
              <a:rPr lang="fr-FR" b="0" i="0">
                <a:latin typeface="Montserrat" pitchFamily="2" charset="77"/>
              </a:rPr>
              <a:t> inflammation, </a:t>
            </a:r>
            <a:r>
              <a:rPr lang="fr-FR" b="0" i="0" err="1">
                <a:latin typeface="Montserrat" pitchFamily="2" charset="77"/>
              </a:rPr>
              <a:t>aging</a:t>
            </a:r>
            <a:r>
              <a:rPr lang="fr-FR" b="0" i="0">
                <a:latin typeface="Montserrat" pitchFamily="2" charset="77"/>
              </a:rPr>
              <a:t>, smoking, </a:t>
            </a:r>
            <a:r>
              <a:rPr lang="fr-FR" b="0" i="0" err="1">
                <a:latin typeface="Montserrat" pitchFamily="2" charset="77"/>
              </a:rPr>
              <a:t>diabetes</a:t>
            </a:r>
            <a:r>
              <a:rPr lang="fr-FR" b="0" i="0">
                <a:latin typeface="Montserrat" pitchFamily="2" charset="77"/>
              </a:rPr>
              <a:t>, </a:t>
            </a:r>
            <a:r>
              <a:rPr lang="fr-FR" b="0" i="0" err="1">
                <a:latin typeface="Montserrat" pitchFamily="2" charset="77"/>
              </a:rPr>
              <a:t>it</a:t>
            </a:r>
            <a:r>
              <a:rPr lang="fr-FR" b="0" i="0">
                <a:latin typeface="Montserrat" pitchFamily="2" charset="77"/>
              </a:rPr>
              <a:t> </a:t>
            </a:r>
            <a:r>
              <a:rPr lang="fr-FR" b="0" i="0" err="1">
                <a:latin typeface="Montserrat" pitchFamily="2" charset="77"/>
              </a:rPr>
              <a:t>becomes</a:t>
            </a:r>
            <a:r>
              <a:rPr lang="fr-FR" b="0" i="0">
                <a:latin typeface="Montserrat" pitchFamily="2" charset="77"/>
              </a:rPr>
              <a:t> </a:t>
            </a:r>
            <a:r>
              <a:rPr lang="fr-FR" b="0" i="0" err="1">
                <a:latin typeface="Montserrat" pitchFamily="2" charset="77"/>
              </a:rPr>
              <a:t>dysfunctional</a:t>
            </a:r>
            <a:r>
              <a:rPr lang="fr-FR" b="0" i="0">
                <a:latin typeface="Montserrat" pitchFamily="2" charset="77"/>
              </a:rPr>
              <a:t>.</a:t>
            </a:r>
            <a:br>
              <a:rPr lang="fr-FR" b="0" i="0">
                <a:latin typeface="Montserrat" pitchFamily="2" charset="77"/>
              </a:rPr>
            </a:br>
            <a:r>
              <a:rPr lang="fr-FR" b="0" i="0">
                <a:latin typeface="Montserrat" pitchFamily="2" charset="77"/>
              </a:rPr>
              <a:t>That </a:t>
            </a:r>
            <a:r>
              <a:rPr lang="fr-FR" b="0" i="0" err="1">
                <a:latin typeface="Montserrat" pitchFamily="2" charset="77"/>
              </a:rPr>
              <a:t>dysfunction</a:t>
            </a:r>
            <a:r>
              <a:rPr lang="fr-FR" b="0" i="0">
                <a:latin typeface="Montserrat" pitchFamily="2" charset="77"/>
              </a:rPr>
              <a:t> triggers </a:t>
            </a:r>
            <a:r>
              <a:rPr lang="fr-FR" b="0" i="0" err="1">
                <a:latin typeface="Montserrat" pitchFamily="2" charset="77"/>
              </a:rPr>
              <a:t>platelet</a:t>
            </a:r>
            <a:r>
              <a:rPr lang="fr-FR" b="0" i="0">
                <a:latin typeface="Montserrat" pitchFamily="2" charset="77"/>
              </a:rPr>
              <a:t> activation, </a:t>
            </a:r>
            <a:r>
              <a:rPr lang="fr-FR" b="0" i="0" err="1">
                <a:latin typeface="Montserrat" pitchFamily="2" charset="77"/>
              </a:rPr>
              <a:t>thrombosis</a:t>
            </a:r>
            <a:r>
              <a:rPr lang="fr-FR" b="0" i="0">
                <a:latin typeface="Montserrat" pitchFamily="2" charset="77"/>
              </a:rPr>
              <a:t>, </a:t>
            </a:r>
            <a:r>
              <a:rPr lang="fr-FR" b="0" i="0" err="1">
                <a:latin typeface="Montserrat" pitchFamily="2" charset="77"/>
              </a:rPr>
              <a:t>abnormal</a:t>
            </a:r>
            <a:r>
              <a:rPr lang="fr-FR" b="0" i="0">
                <a:latin typeface="Montserrat" pitchFamily="2" charset="77"/>
              </a:rPr>
              <a:t> </a:t>
            </a:r>
            <a:r>
              <a:rPr lang="fr-FR" b="0" i="0" err="1">
                <a:latin typeface="Montserrat" pitchFamily="2" charset="77"/>
              </a:rPr>
              <a:t>vascular</a:t>
            </a:r>
            <a:r>
              <a:rPr lang="fr-FR" b="0" i="0">
                <a:latin typeface="Montserrat" pitchFamily="2" charset="77"/>
              </a:rPr>
              <a:t> </a:t>
            </a:r>
            <a:r>
              <a:rPr lang="fr-FR" b="0" i="0" err="1">
                <a:latin typeface="Montserrat" pitchFamily="2" charset="77"/>
              </a:rPr>
              <a:t>tone</a:t>
            </a:r>
            <a:r>
              <a:rPr lang="fr-FR" b="0" i="0">
                <a:latin typeface="Montserrat" pitchFamily="2" charset="77"/>
              </a:rPr>
              <a:t>, </a:t>
            </a:r>
            <a:r>
              <a:rPr lang="fr-FR" b="0" i="0" err="1">
                <a:latin typeface="Montserrat" pitchFamily="2" charset="77"/>
              </a:rPr>
              <a:t>increased</a:t>
            </a:r>
            <a:r>
              <a:rPr lang="fr-FR" b="0" i="0">
                <a:latin typeface="Montserrat" pitchFamily="2" charset="77"/>
              </a:rPr>
              <a:t> </a:t>
            </a:r>
            <a:r>
              <a:rPr lang="fr-FR" b="0" i="0" err="1">
                <a:latin typeface="Montserrat" pitchFamily="2" charset="77"/>
              </a:rPr>
              <a:t>permeability</a:t>
            </a:r>
            <a:r>
              <a:rPr lang="fr-FR" b="0" i="0">
                <a:latin typeface="Montserrat" pitchFamily="2" charset="77"/>
              </a:rPr>
              <a:t>, and </a:t>
            </a:r>
            <a:r>
              <a:rPr lang="fr-FR" b="0" i="0" err="1">
                <a:latin typeface="Montserrat" pitchFamily="2" charset="77"/>
              </a:rPr>
              <a:t>chronic</a:t>
            </a:r>
            <a:r>
              <a:rPr lang="fr-FR" b="0" i="0">
                <a:latin typeface="Montserrat" pitchFamily="2" charset="77"/>
              </a:rPr>
              <a:t> inflammation.</a:t>
            </a:r>
            <a:br>
              <a:rPr lang="fr-FR" b="0" i="0">
                <a:latin typeface="Montserrat" pitchFamily="2" charset="77"/>
              </a:rPr>
            </a:br>
            <a:r>
              <a:rPr lang="fr-FR" b="0" i="0">
                <a:latin typeface="Montserrat" pitchFamily="2" charset="77"/>
              </a:rPr>
              <a:t>The </a:t>
            </a:r>
            <a:r>
              <a:rPr lang="fr-FR" b="0" i="0" err="1">
                <a:latin typeface="Montserrat" pitchFamily="2" charset="77"/>
              </a:rPr>
              <a:t>clinical</a:t>
            </a:r>
            <a:r>
              <a:rPr lang="fr-FR" b="0" i="0">
                <a:latin typeface="Montserrat" pitchFamily="2" charset="77"/>
              </a:rPr>
              <a:t> impact </a:t>
            </a:r>
            <a:r>
              <a:rPr lang="fr-FR" b="0" i="0" err="1">
                <a:latin typeface="Montserrat" pitchFamily="2" charset="77"/>
              </a:rPr>
              <a:t>is</a:t>
            </a:r>
            <a:r>
              <a:rPr lang="fr-FR" b="0" i="0">
                <a:latin typeface="Montserrat" pitchFamily="2" charset="77"/>
              </a:rPr>
              <a:t> </a:t>
            </a:r>
            <a:r>
              <a:rPr lang="fr-FR" b="0" i="0" err="1">
                <a:latin typeface="Montserrat" pitchFamily="2" charset="77"/>
              </a:rPr>
              <a:t>huge</a:t>
            </a:r>
            <a:r>
              <a:rPr lang="fr-FR" b="0" i="0">
                <a:latin typeface="Montserrat" pitchFamily="2" charset="77"/>
              </a:rPr>
              <a:t>: </a:t>
            </a:r>
            <a:r>
              <a:rPr lang="fr-FR" b="0" i="0" err="1">
                <a:latin typeface="Montserrat" pitchFamily="2" charset="77"/>
              </a:rPr>
              <a:t>cardiovascular</a:t>
            </a:r>
            <a:r>
              <a:rPr lang="fr-FR" b="0" i="0">
                <a:latin typeface="Montserrat" pitchFamily="2" charset="77"/>
              </a:rPr>
              <a:t> </a:t>
            </a:r>
            <a:r>
              <a:rPr lang="fr-FR" b="0" i="0" err="1">
                <a:latin typeface="Montserrat" pitchFamily="2" charset="77"/>
              </a:rPr>
              <a:t>disease</a:t>
            </a:r>
            <a:r>
              <a:rPr lang="fr-FR" b="0" i="0">
                <a:latin typeface="Montserrat" pitchFamily="2" charset="77"/>
              </a:rPr>
              <a:t>, </a:t>
            </a:r>
            <a:r>
              <a:rPr lang="fr-FR" b="0" i="0" err="1">
                <a:latin typeface="Montserrat" pitchFamily="2" charset="77"/>
              </a:rPr>
              <a:t>heart</a:t>
            </a:r>
            <a:r>
              <a:rPr lang="fr-FR" b="0" i="0">
                <a:latin typeface="Montserrat" pitchFamily="2" charset="77"/>
              </a:rPr>
              <a:t> </a:t>
            </a:r>
            <a:r>
              <a:rPr lang="fr-FR" b="0" i="0" err="1">
                <a:latin typeface="Montserrat" pitchFamily="2" charset="77"/>
              </a:rPr>
              <a:t>failure</a:t>
            </a:r>
            <a:r>
              <a:rPr lang="fr-FR" b="0" i="0">
                <a:latin typeface="Montserrat" pitchFamily="2" charset="77"/>
              </a:rPr>
              <a:t>, </a:t>
            </a:r>
            <a:r>
              <a:rPr lang="fr-FR" b="0" i="0" err="1">
                <a:latin typeface="Montserrat" pitchFamily="2" charset="77"/>
              </a:rPr>
              <a:t>peripheral</a:t>
            </a:r>
            <a:r>
              <a:rPr lang="fr-FR" b="0" i="0">
                <a:latin typeface="Montserrat" pitchFamily="2" charset="77"/>
              </a:rPr>
              <a:t> </a:t>
            </a:r>
            <a:r>
              <a:rPr lang="fr-FR" b="0" i="0" err="1">
                <a:latin typeface="Montserrat" pitchFamily="2" charset="77"/>
              </a:rPr>
              <a:t>artery</a:t>
            </a:r>
            <a:r>
              <a:rPr lang="fr-FR" b="0" i="0">
                <a:latin typeface="Montserrat" pitchFamily="2" charset="77"/>
              </a:rPr>
              <a:t> </a:t>
            </a:r>
            <a:r>
              <a:rPr lang="fr-FR" b="0" i="0" err="1">
                <a:latin typeface="Montserrat" pitchFamily="2" charset="77"/>
              </a:rPr>
              <a:t>disease</a:t>
            </a:r>
            <a:r>
              <a:rPr lang="fr-FR" b="0" i="0">
                <a:latin typeface="Montserrat" pitchFamily="2" charset="77"/>
              </a:rPr>
              <a:t>, and </a:t>
            </a:r>
            <a:r>
              <a:rPr lang="fr-FR" b="0" i="0" err="1">
                <a:latin typeface="Montserrat" pitchFamily="2" charset="77"/>
              </a:rPr>
              <a:t>even</a:t>
            </a:r>
            <a:r>
              <a:rPr lang="fr-FR" b="0" i="0">
                <a:latin typeface="Montserrat" pitchFamily="2" charset="77"/>
              </a:rPr>
              <a:t> </a:t>
            </a:r>
            <a:r>
              <a:rPr lang="fr-FR" b="0" i="0" err="1">
                <a:latin typeface="Montserrat" pitchFamily="2" charset="77"/>
              </a:rPr>
              <a:t>chronic</a:t>
            </a:r>
            <a:r>
              <a:rPr lang="fr-FR" b="0" i="0">
                <a:latin typeface="Montserrat" pitchFamily="2" charset="77"/>
              </a:rPr>
              <a:t> </a:t>
            </a:r>
            <a:r>
              <a:rPr lang="fr-FR" b="0" i="0" err="1">
                <a:latin typeface="Montserrat" pitchFamily="2" charset="77"/>
              </a:rPr>
              <a:t>venous</a:t>
            </a:r>
            <a:r>
              <a:rPr lang="fr-FR" b="0" i="0">
                <a:latin typeface="Montserrat" pitchFamily="2" charset="77"/>
              </a:rPr>
              <a:t> </a:t>
            </a:r>
            <a:r>
              <a:rPr lang="fr-FR" b="0" i="0" err="1">
                <a:latin typeface="Montserrat" pitchFamily="2" charset="77"/>
              </a:rPr>
              <a:t>disease</a:t>
            </a:r>
            <a:r>
              <a:rPr lang="fr-FR" b="0" i="0">
                <a:latin typeface="Montserrat" pitchFamily="2" charset="77"/>
              </a:rPr>
              <a:t>.</a:t>
            </a:r>
            <a:br>
              <a:rPr lang="fr-FR" b="0" i="0">
                <a:latin typeface="Montserrat" pitchFamily="2" charset="77"/>
              </a:rPr>
            </a:br>
            <a:endParaRPr lang="fr-FR" b="0" i="0">
              <a:latin typeface="Montserrat" pitchFamily="2" charset="77"/>
            </a:endParaRPr>
          </a:p>
          <a:p>
            <a:r>
              <a:rPr lang="fr-FR" b="1" i="0" err="1">
                <a:latin typeface="Montserrat" pitchFamily="2" charset="77"/>
              </a:rPr>
              <a:t>Endothelial</a:t>
            </a:r>
            <a:r>
              <a:rPr lang="fr-FR" b="1" i="0">
                <a:latin typeface="Montserrat" pitchFamily="2" charset="77"/>
              </a:rPr>
              <a:t> </a:t>
            </a:r>
            <a:r>
              <a:rPr lang="fr-FR" b="1" i="0" err="1">
                <a:latin typeface="Montserrat" pitchFamily="2" charset="77"/>
              </a:rPr>
              <a:t>dysfunction</a:t>
            </a:r>
            <a:r>
              <a:rPr lang="fr-FR" b="1" i="0">
                <a:latin typeface="Montserrat" pitchFamily="2" charset="77"/>
              </a:rPr>
              <a:t> and inflammation are the </a:t>
            </a:r>
            <a:r>
              <a:rPr lang="fr-FR" b="1" i="0" err="1">
                <a:latin typeface="Montserrat" pitchFamily="2" charset="77"/>
              </a:rPr>
              <a:t>early</a:t>
            </a:r>
            <a:r>
              <a:rPr lang="fr-FR" b="1" i="0">
                <a:latin typeface="Montserrat" pitchFamily="2" charset="77"/>
              </a:rPr>
              <a:t> </a:t>
            </a:r>
            <a:r>
              <a:rPr lang="fr-FR" b="1" i="0" err="1">
                <a:latin typeface="Montserrat" pitchFamily="2" charset="77"/>
              </a:rPr>
              <a:t>common</a:t>
            </a:r>
            <a:r>
              <a:rPr lang="fr-FR" b="1" i="0">
                <a:latin typeface="Montserrat" pitchFamily="2" charset="77"/>
              </a:rPr>
              <a:t> </a:t>
            </a:r>
            <a:r>
              <a:rPr lang="fr-FR" b="1" i="0" err="1">
                <a:latin typeface="Montserrat" pitchFamily="2" charset="77"/>
              </a:rPr>
              <a:t>denominators</a:t>
            </a:r>
            <a:r>
              <a:rPr lang="fr-FR" b="1" i="0">
                <a:latin typeface="Montserrat" pitchFamily="2" charset="77"/>
              </a:rPr>
              <a:t> of </a:t>
            </a:r>
            <a:r>
              <a:rPr lang="fr-FR" b="1" i="0" err="1">
                <a:latin typeface="Montserrat" pitchFamily="2" charset="77"/>
              </a:rPr>
              <a:t>both</a:t>
            </a:r>
            <a:r>
              <a:rPr lang="fr-FR" b="1" i="0">
                <a:latin typeface="Montserrat" pitchFamily="2" charset="77"/>
              </a:rPr>
              <a:t> CVD and </a:t>
            </a:r>
            <a:r>
              <a:rPr lang="fr-FR" b="1" i="0" err="1">
                <a:latin typeface="Montserrat" pitchFamily="2" charset="77"/>
              </a:rPr>
              <a:t>venous</a:t>
            </a:r>
            <a:r>
              <a:rPr lang="fr-FR" b="1" i="0">
                <a:latin typeface="Montserrat" pitchFamily="2" charset="77"/>
              </a:rPr>
              <a:t> </a:t>
            </a:r>
            <a:r>
              <a:rPr lang="fr-FR" b="1" i="0" err="1">
                <a:latin typeface="Montserrat" pitchFamily="2" charset="77"/>
              </a:rPr>
              <a:t>disease</a:t>
            </a:r>
            <a:r>
              <a:rPr lang="fr-FR" b="1" i="0">
                <a:latin typeface="Montserrat" pitchFamily="2" charset="77"/>
              </a:rPr>
              <a:t>.</a:t>
            </a:r>
          </a:p>
          <a:p>
            <a:endParaRPr lang="fr-FR" b="0" i="0">
              <a:latin typeface="Montserrat" pitchFamily="2" charset="77"/>
            </a:endParaRPr>
          </a:p>
          <a:p>
            <a:br>
              <a:rPr lang="fr-FR" b="0" i="0">
                <a:latin typeface="Montserrat" pitchFamily="2" charset="77"/>
              </a:rPr>
            </a:br>
            <a:r>
              <a:rPr lang="fr-FR" b="0" i="1">
                <a:latin typeface="Montserrat" pitchFamily="2" charset="77"/>
              </a:rPr>
              <a:t>And </a:t>
            </a:r>
            <a:r>
              <a:rPr lang="fr-FR" b="0" i="1" err="1">
                <a:latin typeface="Montserrat" pitchFamily="2" charset="77"/>
              </a:rPr>
              <a:t>this</a:t>
            </a:r>
            <a:r>
              <a:rPr lang="fr-FR" b="0" i="1">
                <a:latin typeface="Montserrat" pitchFamily="2" charset="77"/>
              </a:rPr>
              <a:t> </a:t>
            </a:r>
            <a:r>
              <a:rPr lang="fr-FR" b="0" i="1" err="1">
                <a:latin typeface="Montserrat" pitchFamily="2" charset="77"/>
              </a:rPr>
              <a:t>dysfunction</a:t>
            </a:r>
            <a:r>
              <a:rPr lang="fr-FR" b="0" i="1">
                <a:latin typeface="Montserrat" pitchFamily="2" charset="77"/>
              </a:rPr>
              <a:t> </a:t>
            </a:r>
            <a:r>
              <a:rPr lang="fr-FR" b="0" i="1" err="1">
                <a:latin typeface="Montserrat" pitchFamily="2" charset="77"/>
              </a:rPr>
              <a:t>doesn’t</a:t>
            </a:r>
            <a:r>
              <a:rPr lang="fr-FR" b="0" i="1">
                <a:latin typeface="Montserrat" pitchFamily="2" charset="77"/>
              </a:rPr>
              <a:t> stop at the </a:t>
            </a:r>
            <a:r>
              <a:rPr lang="fr-FR" b="0" i="1" err="1">
                <a:latin typeface="Montserrat" pitchFamily="2" charset="77"/>
              </a:rPr>
              <a:t>heart</a:t>
            </a:r>
            <a:r>
              <a:rPr lang="fr-FR" b="0" i="1">
                <a:latin typeface="Montserrat" pitchFamily="2" charset="77"/>
              </a:rPr>
              <a:t> and </a:t>
            </a:r>
            <a:r>
              <a:rPr lang="fr-FR" b="0" i="1" err="1">
                <a:latin typeface="Montserrat" pitchFamily="2" charset="77"/>
              </a:rPr>
              <a:t>vessels</a:t>
            </a:r>
            <a:r>
              <a:rPr lang="fr-FR" b="0" i="1">
                <a:latin typeface="Montserrat" pitchFamily="2" charset="77"/>
              </a:rPr>
              <a:t>, </a:t>
            </a:r>
            <a:r>
              <a:rPr lang="fr-FR" b="0" i="1" err="1">
                <a:latin typeface="Montserrat" pitchFamily="2" charset="77"/>
              </a:rPr>
              <a:t>it</a:t>
            </a:r>
            <a:r>
              <a:rPr lang="fr-FR" b="0" i="1">
                <a:latin typeface="Montserrat" pitchFamily="2" charset="77"/>
              </a:rPr>
              <a:t> </a:t>
            </a:r>
            <a:r>
              <a:rPr lang="fr-FR" b="0" i="1" err="1">
                <a:latin typeface="Montserrat" pitchFamily="2" charset="77"/>
              </a:rPr>
              <a:t>also</a:t>
            </a:r>
            <a:r>
              <a:rPr lang="fr-FR" b="0" i="1">
                <a:latin typeface="Montserrat" pitchFamily="2" charset="77"/>
              </a:rPr>
              <a:t> </a:t>
            </a:r>
            <a:r>
              <a:rPr lang="fr-FR" b="0" i="1" err="1">
                <a:latin typeface="Montserrat" pitchFamily="2" charset="77"/>
              </a:rPr>
              <a:t>connects</a:t>
            </a:r>
            <a:r>
              <a:rPr lang="fr-FR" b="0" i="1">
                <a:latin typeface="Montserrat" pitchFamily="2" charset="77"/>
              </a:rPr>
              <a:t> to the </a:t>
            </a:r>
            <a:r>
              <a:rPr lang="fr-FR" b="0" i="1" err="1">
                <a:latin typeface="Montserrat" pitchFamily="2" charset="77"/>
              </a:rPr>
              <a:t>kidney</a:t>
            </a:r>
            <a:r>
              <a:rPr lang="fr-FR" b="0" i="1">
                <a:latin typeface="Montserrat" pitchFamily="2" charset="77"/>
              </a:rPr>
              <a:t>. </a:t>
            </a: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13</a:t>
            </a:fld>
            <a:endParaRPr lang="fr-FR"/>
          </a:p>
        </p:txBody>
      </p:sp>
    </p:spTree>
    <p:extLst>
      <p:ext uri="{BB962C8B-B14F-4D97-AF65-F5344CB8AC3E}">
        <p14:creationId xmlns:p14="http://schemas.microsoft.com/office/powerpoint/2010/main" val="41980946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b="0" i="1" dirty="0">
                <a:latin typeface="Montserrat" pitchFamily="2" charset="77"/>
              </a:rPr>
              <a:t>Look at the cardio-renal axis.</a:t>
            </a:r>
          </a:p>
          <a:p>
            <a:endParaRPr lang="fr-FR" b="0" i="1" dirty="0">
              <a:latin typeface="Montserrat" pitchFamily="2" charset="77"/>
            </a:endParaRPr>
          </a:p>
          <a:p>
            <a:r>
              <a:rPr lang="fr-FR" b="0" i="0" dirty="0">
                <a:latin typeface="Montserrat" pitchFamily="2" charset="77"/>
              </a:rPr>
              <a:t>The vicious circle of diabetes : inflammation and vascular stress impair both cardiac and renal function.</a:t>
            </a:r>
            <a:br>
              <a:rPr lang="fr-FR" b="0" i="0" dirty="0">
                <a:latin typeface="Montserrat" pitchFamily="2" charset="77"/>
              </a:rPr>
            </a:br>
            <a:r>
              <a:rPr lang="fr-FR" b="0" i="0" dirty="0">
                <a:latin typeface="Montserrat" pitchFamily="2" charset="77"/>
              </a:rPr>
              <a:t>Once kidney function declines, it accelerates heart failure, and vice versa, a true cardio-renal interplay.</a:t>
            </a:r>
          </a:p>
          <a:p>
            <a:endParaRPr lang="fr-FR" b="0" i="0" dirty="0">
              <a:latin typeface="Montserrat" pitchFamily="2" charset="77"/>
            </a:endParaRPr>
          </a:p>
          <a:p>
            <a:r>
              <a:rPr lang="fr-FR" b="1" dirty="0">
                <a:solidFill>
                  <a:schemeClr val="bg1"/>
                </a:solidFill>
                <a:latin typeface="Montserrat" pitchFamily="2" charset="77"/>
              </a:rPr>
              <a:t>T2D disrupts both cardiac and renal function through shared inflammatory and vascular pathways, increasing overall cardiometabolic burden.</a:t>
            </a:r>
          </a:p>
          <a:p>
            <a:endParaRPr lang="fr-FR" b="0" i="0" dirty="0">
              <a:latin typeface="Montserrat" pitchFamily="2" charset="77"/>
            </a:endParaRPr>
          </a:p>
          <a:p>
            <a:br>
              <a:rPr lang="fr-FR" b="0" i="0" dirty="0">
                <a:latin typeface="Montserrat" pitchFamily="2" charset="77"/>
              </a:rPr>
            </a:br>
            <a:r>
              <a:rPr lang="fr-FR" b="0" i="1" dirty="0">
                <a:latin typeface="Montserrat" pitchFamily="2" charset="77"/>
              </a:rPr>
              <a:t>So how exactly does endothelial injury drive disease progression over time? </a:t>
            </a:r>
            <a:endParaRPr lang="fr-FR" sz="1200" b="0" i="1" u="none" dirty="0">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14</a:t>
            </a:fld>
            <a:endParaRPr lang="fr-FR"/>
          </a:p>
        </p:txBody>
      </p:sp>
    </p:spTree>
    <p:extLst>
      <p:ext uri="{BB962C8B-B14F-4D97-AF65-F5344CB8AC3E}">
        <p14:creationId xmlns:p14="http://schemas.microsoft.com/office/powerpoint/2010/main" val="34978030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b="0" err="1">
                <a:latin typeface="Montserrat" pitchFamily="2" charset="77"/>
              </a:rPr>
              <a:t>Now</a:t>
            </a:r>
            <a:r>
              <a:rPr lang="fr-FR" b="0">
                <a:latin typeface="Montserrat" pitchFamily="2" charset="77"/>
              </a:rPr>
              <a:t> </a:t>
            </a:r>
            <a:r>
              <a:rPr lang="fr-FR" b="0" err="1">
                <a:latin typeface="Montserrat" pitchFamily="2" charset="77"/>
              </a:rPr>
              <a:t>that</a:t>
            </a:r>
            <a:r>
              <a:rPr lang="fr-FR" b="0">
                <a:latin typeface="Montserrat" pitchFamily="2" charset="77"/>
              </a:rPr>
              <a:t> </a:t>
            </a:r>
            <a:r>
              <a:rPr lang="fr-FR" b="0" err="1">
                <a:latin typeface="Montserrat" pitchFamily="2" charset="77"/>
              </a:rPr>
              <a:t>we’ve</a:t>
            </a:r>
            <a:r>
              <a:rPr lang="fr-FR" b="0">
                <a:latin typeface="Montserrat" pitchFamily="2" charset="77"/>
              </a:rPr>
              <a:t> </a:t>
            </a:r>
            <a:r>
              <a:rPr lang="fr-FR" b="0" err="1">
                <a:latin typeface="Montserrat" pitchFamily="2" charset="77"/>
              </a:rPr>
              <a:t>seen</a:t>
            </a:r>
            <a:r>
              <a:rPr lang="fr-FR" b="0">
                <a:latin typeface="Montserrat" pitchFamily="2" charset="77"/>
              </a:rPr>
              <a:t> the reality of </a:t>
            </a:r>
            <a:r>
              <a:rPr lang="fr-FR" b="0" err="1">
                <a:latin typeface="Montserrat" pitchFamily="2" charset="77"/>
              </a:rPr>
              <a:t>multimorbidity</a:t>
            </a:r>
            <a:r>
              <a:rPr lang="fr-FR" b="0">
                <a:latin typeface="Montserrat" pitchFamily="2" charset="77"/>
              </a:rPr>
              <a:t>, </a:t>
            </a:r>
            <a:r>
              <a:rPr lang="fr-FR" b="0" err="1">
                <a:latin typeface="Montserrat" pitchFamily="2" charset="77"/>
              </a:rPr>
              <a:t>let’s</a:t>
            </a:r>
            <a:r>
              <a:rPr lang="fr-FR" b="0">
                <a:latin typeface="Montserrat" pitchFamily="2" charset="77"/>
              </a:rPr>
              <a:t> go </a:t>
            </a:r>
            <a:r>
              <a:rPr lang="fr-FR" b="0" err="1">
                <a:latin typeface="Montserrat" pitchFamily="2" charset="77"/>
              </a:rPr>
              <a:t>deeper</a:t>
            </a:r>
            <a:r>
              <a:rPr lang="fr-FR" b="0">
                <a:latin typeface="Montserrat" pitchFamily="2" charset="77"/>
              </a:rPr>
              <a:t>.</a:t>
            </a:r>
          </a:p>
          <a:p>
            <a:br>
              <a:rPr lang="fr-FR" b="0">
                <a:latin typeface="Montserrat" pitchFamily="2" charset="77"/>
              </a:rPr>
            </a:br>
            <a:r>
              <a:rPr lang="fr-FR" b="0" err="1">
                <a:latin typeface="Montserrat" pitchFamily="2" charset="77"/>
              </a:rPr>
              <a:t>Why</a:t>
            </a:r>
            <a:r>
              <a:rPr lang="fr-FR" b="0">
                <a:latin typeface="Montserrat" pitchFamily="2" charset="77"/>
              </a:rPr>
              <a:t> do </a:t>
            </a:r>
            <a:r>
              <a:rPr lang="fr-FR" b="0" err="1">
                <a:latin typeface="Montserrat" pitchFamily="2" charset="77"/>
              </a:rPr>
              <a:t>these</a:t>
            </a:r>
            <a:r>
              <a:rPr lang="fr-FR" b="0">
                <a:latin typeface="Montserrat" pitchFamily="2" charset="77"/>
              </a:rPr>
              <a:t> </a:t>
            </a:r>
            <a:r>
              <a:rPr lang="fr-FR" b="0" err="1">
                <a:latin typeface="Montserrat" pitchFamily="2" charset="77"/>
              </a:rPr>
              <a:t>diseases</a:t>
            </a:r>
            <a:r>
              <a:rPr lang="fr-FR" b="0">
                <a:latin typeface="Montserrat" pitchFamily="2" charset="77"/>
              </a:rPr>
              <a:t> cluster? </a:t>
            </a:r>
            <a:r>
              <a:rPr lang="fr-FR" b="0" err="1">
                <a:latin typeface="Montserrat" pitchFamily="2" charset="77"/>
              </a:rPr>
              <a:t>Why</a:t>
            </a:r>
            <a:r>
              <a:rPr lang="fr-FR" b="0">
                <a:latin typeface="Montserrat" pitchFamily="2" charset="77"/>
              </a:rPr>
              <a:t> do </a:t>
            </a:r>
            <a:r>
              <a:rPr lang="fr-FR" b="0" err="1">
                <a:latin typeface="Montserrat" pitchFamily="2" charset="77"/>
              </a:rPr>
              <a:t>they</a:t>
            </a:r>
            <a:r>
              <a:rPr lang="fr-FR" b="0">
                <a:latin typeface="Montserrat" pitchFamily="2" charset="77"/>
              </a:rPr>
              <a:t> </a:t>
            </a:r>
            <a:r>
              <a:rPr lang="fr-FR" b="0" err="1">
                <a:latin typeface="Montserrat" pitchFamily="2" charset="77"/>
              </a:rPr>
              <a:t>progress</a:t>
            </a:r>
            <a:r>
              <a:rPr lang="fr-FR" b="0">
                <a:latin typeface="Montserrat" pitchFamily="2" charset="77"/>
              </a:rPr>
              <a:t> hand in hand?</a:t>
            </a:r>
            <a:br>
              <a:rPr lang="fr-FR" b="0">
                <a:latin typeface="Montserrat" pitchFamily="2" charset="77"/>
              </a:rPr>
            </a:br>
            <a:r>
              <a:rPr lang="fr-FR" b="0">
                <a:latin typeface="Montserrat" pitchFamily="2" charset="77"/>
              </a:rPr>
              <a:t>The </a:t>
            </a:r>
            <a:r>
              <a:rPr lang="fr-FR" b="0" err="1">
                <a:latin typeface="Montserrat" pitchFamily="2" charset="77"/>
              </a:rPr>
              <a:t>answer</a:t>
            </a:r>
            <a:r>
              <a:rPr lang="fr-FR" b="0">
                <a:latin typeface="Montserrat" pitchFamily="2" charset="77"/>
              </a:rPr>
              <a:t> lies in </a:t>
            </a:r>
            <a:r>
              <a:rPr lang="fr-FR" b="0" err="1">
                <a:latin typeface="Montserrat" pitchFamily="2" charset="77"/>
              </a:rPr>
              <a:t>their</a:t>
            </a:r>
            <a:r>
              <a:rPr lang="fr-FR" b="0">
                <a:latin typeface="Montserrat" pitchFamily="2" charset="77"/>
              </a:rPr>
              <a:t> </a:t>
            </a:r>
            <a:r>
              <a:rPr lang="fr-FR" b="0" err="1">
                <a:latin typeface="Montserrat" pitchFamily="2" charset="77"/>
              </a:rPr>
              <a:t>shared</a:t>
            </a:r>
            <a:r>
              <a:rPr lang="fr-FR" b="0">
                <a:latin typeface="Montserrat" pitchFamily="2" charset="77"/>
              </a:rPr>
              <a:t> </a:t>
            </a:r>
            <a:r>
              <a:rPr lang="fr-FR" b="0" err="1">
                <a:latin typeface="Montserrat" pitchFamily="2" charset="77"/>
              </a:rPr>
              <a:t>biological</a:t>
            </a:r>
            <a:r>
              <a:rPr lang="fr-FR" b="0">
                <a:latin typeface="Montserrat" pitchFamily="2" charset="77"/>
              </a:rPr>
              <a:t> </a:t>
            </a:r>
            <a:r>
              <a:rPr lang="fr-FR" b="0" err="1">
                <a:latin typeface="Montserrat" pitchFamily="2" charset="77"/>
              </a:rPr>
              <a:t>pathways</a:t>
            </a:r>
            <a:r>
              <a:rPr lang="fr-FR" b="0">
                <a:latin typeface="Montserrat" pitchFamily="2" charset="77"/>
              </a:rPr>
              <a:t>, and at the </a:t>
            </a:r>
            <a:r>
              <a:rPr lang="fr-FR" b="0" err="1">
                <a:latin typeface="Montserrat" pitchFamily="2" charset="77"/>
              </a:rPr>
              <a:t>heart</a:t>
            </a:r>
            <a:r>
              <a:rPr lang="fr-FR" b="0">
                <a:latin typeface="Montserrat" pitchFamily="2" charset="77"/>
              </a:rPr>
              <a:t> of </a:t>
            </a:r>
            <a:r>
              <a:rPr lang="fr-FR" b="0" err="1">
                <a:latin typeface="Montserrat" pitchFamily="2" charset="77"/>
              </a:rPr>
              <a:t>it</a:t>
            </a:r>
            <a:r>
              <a:rPr lang="fr-FR" b="0">
                <a:latin typeface="Montserrat" pitchFamily="2" charset="77"/>
              </a:rPr>
              <a:t> all: the </a:t>
            </a:r>
            <a:r>
              <a:rPr lang="fr-FR" b="0" err="1">
                <a:latin typeface="Montserrat" pitchFamily="2" charset="77"/>
              </a:rPr>
              <a:t>endothelium</a:t>
            </a:r>
            <a:r>
              <a:rPr lang="fr-FR" b="0">
                <a:latin typeface="Montserrat" pitchFamily="2" charset="77"/>
              </a:rPr>
              <a:t>.</a:t>
            </a: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16</a:t>
            </a:fld>
            <a:endParaRPr lang="fr-FR"/>
          </a:p>
        </p:txBody>
      </p:sp>
    </p:spTree>
    <p:extLst>
      <p:ext uri="{BB962C8B-B14F-4D97-AF65-F5344CB8AC3E}">
        <p14:creationId xmlns:p14="http://schemas.microsoft.com/office/powerpoint/2010/main" val="38014242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i="0">
                <a:latin typeface="Montserrat" pitchFamily="2" charset="77"/>
              </a:rPr>
              <a:t>As </a:t>
            </a:r>
            <a:r>
              <a:rPr lang="fr-FR" i="0" err="1">
                <a:latin typeface="Montserrat" pitchFamily="2" charset="77"/>
              </a:rPr>
              <a:t>we</a:t>
            </a:r>
            <a:r>
              <a:rPr lang="fr-FR" i="0">
                <a:latin typeface="Montserrat" pitchFamily="2" charset="77"/>
              </a:rPr>
              <a:t> can </a:t>
            </a:r>
            <a:r>
              <a:rPr lang="fr-FR" i="0" err="1">
                <a:latin typeface="Montserrat" pitchFamily="2" charset="77"/>
              </a:rPr>
              <a:t>see</a:t>
            </a:r>
            <a:r>
              <a:rPr lang="fr-FR" i="0">
                <a:latin typeface="Montserrat" pitchFamily="2" charset="77"/>
              </a:rPr>
              <a:t>, </a:t>
            </a:r>
            <a:r>
              <a:rPr lang="fr-FR" i="0" err="1">
                <a:latin typeface="Montserrat" pitchFamily="2" charset="77"/>
              </a:rPr>
              <a:t>even</a:t>
            </a:r>
            <a:r>
              <a:rPr lang="fr-FR" i="0">
                <a:latin typeface="Montserrat" pitchFamily="2" charset="77"/>
              </a:rPr>
              <a:t> </a:t>
            </a:r>
            <a:r>
              <a:rPr lang="fr-FR" i="0" err="1">
                <a:latin typeface="Montserrat" pitchFamily="2" charset="77"/>
              </a:rPr>
              <a:t>under</a:t>
            </a:r>
            <a:r>
              <a:rPr lang="fr-FR" i="0">
                <a:latin typeface="Montserrat" pitchFamily="2" charset="77"/>
              </a:rPr>
              <a:t> </a:t>
            </a:r>
            <a:r>
              <a:rPr lang="fr-FR" i="0" err="1">
                <a:latin typeface="Montserrat" pitchFamily="2" charset="77"/>
              </a:rPr>
              <a:t>ideal</a:t>
            </a:r>
            <a:r>
              <a:rPr lang="fr-FR" i="0">
                <a:latin typeface="Montserrat" pitchFamily="2" charset="77"/>
              </a:rPr>
              <a:t> conditions, </a:t>
            </a:r>
            <a:r>
              <a:rPr lang="fr-FR" i="0" err="1">
                <a:latin typeface="Montserrat" pitchFamily="2" charset="77"/>
              </a:rPr>
              <a:t>with</a:t>
            </a:r>
            <a:r>
              <a:rPr lang="fr-FR" i="0">
                <a:latin typeface="Montserrat" pitchFamily="2" charset="77"/>
              </a:rPr>
              <a:t> close follow-up and </a:t>
            </a:r>
            <a:r>
              <a:rPr lang="fr-FR" i="0" err="1">
                <a:latin typeface="Montserrat" pitchFamily="2" charset="77"/>
              </a:rPr>
              <a:t>motivated</a:t>
            </a:r>
            <a:r>
              <a:rPr lang="fr-FR" i="0">
                <a:latin typeface="Montserrat" pitchFamily="2" charset="77"/>
              </a:rPr>
              <a:t> patients, </a:t>
            </a:r>
            <a:r>
              <a:rPr lang="fr-FR" b="1" err="1">
                <a:solidFill>
                  <a:schemeClr val="bg1"/>
                </a:solidFill>
                <a:latin typeface="Century Gothic" panose="020B0502020202020204" pitchFamily="34" charset="0"/>
              </a:rPr>
              <a:t>maintaining</a:t>
            </a:r>
            <a:r>
              <a:rPr lang="fr-FR" b="1">
                <a:solidFill>
                  <a:schemeClr val="bg1"/>
                </a:solidFill>
                <a:latin typeface="Century Gothic" panose="020B0502020202020204" pitchFamily="34" charset="0"/>
              </a:rPr>
              <a:t> </a:t>
            </a:r>
            <a:r>
              <a:rPr lang="fr-FR" b="1" err="1">
                <a:solidFill>
                  <a:schemeClr val="bg1"/>
                </a:solidFill>
                <a:latin typeface="Century Gothic" panose="020B0502020202020204" pitchFamily="34" charset="0"/>
              </a:rPr>
              <a:t>adherence</a:t>
            </a:r>
            <a:r>
              <a:rPr lang="fr-FR" b="1">
                <a:solidFill>
                  <a:schemeClr val="bg1"/>
                </a:solidFill>
                <a:latin typeface="Century Gothic" panose="020B0502020202020204" pitchFamily="34" charset="0"/>
              </a:rPr>
              <a:t> </a:t>
            </a:r>
            <a:r>
              <a:rPr lang="fr-FR" b="1" err="1">
                <a:solidFill>
                  <a:schemeClr val="bg1"/>
                </a:solidFill>
                <a:latin typeface="Century Gothic" panose="020B0502020202020204" pitchFamily="34" charset="0"/>
              </a:rPr>
              <a:t>is</a:t>
            </a:r>
            <a:r>
              <a:rPr lang="fr-FR" b="1">
                <a:solidFill>
                  <a:schemeClr val="bg1"/>
                </a:solidFill>
                <a:latin typeface="Century Gothic" panose="020B0502020202020204" pitchFamily="34" charset="0"/>
              </a:rPr>
              <a:t> </a:t>
            </a:r>
            <a:r>
              <a:rPr lang="fr-FR" b="1" err="1">
                <a:solidFill>
                  <a:schemeClr val="bg1"/>
                </a:solidFill>
                <a:latin typeface="Century Gothic" panose="020B0502020202020204" pitchFamily="34" charset="0"/>
              </a:rPr>
              <a:t>difficult</a:t>
            </a:r>
            <a:endParaRPr lang="fr-FR" b="1">
              <a:solidFill>
                <a:schemeClr val="bg1"/>
              </a:solidFill>
              <a:latin typeface="Century Gothic" panose="020B0502020202020204" pitchFamily="34" charset="0"/>
            </a:endParaRPr>
          </a:p>
          <a:p>
            <a:r>
              <a:rPr lang="fr-FR" i="0">
                <a:latin typeface="Montserrat" pitchFamily="2" charset="77"/>
              </a:rPr>
              <a:t>If </a:t>
            </a:r>
            <a:r>
              <a:rPr lang="fr-FR" i="0" err="1">
                <a:latin typeface="Montserrat" pitchFamily="2" charset="77"/>
              </a:rPr>
              <a:t>we</a:t>
            </a:r>
            <a:r>
              <a:rPr lang="fr-FR" i="0">
                <a:latin typeface="Montserrat" pitchFamily="2" charset="77"/>
              </a:rPr>
              <a:t> </a:t>
            </a:r>
            <a:r>
              <a:rPr lang="fr-FR" i="0" err="1">
                <a:latin typeface="Montserrat" pitchFamily="2" charset="77"/>
              </a:rPr>
              <a:t>cannot</a:t>
            </a:r>
            <a:r>
              <a:rPr lang="fr-FR" i="0">
                <a:latin typeface="Montserrat" pitchFamily="2" charset="77"/>
              </a:rPr>
              <a:t> </a:t>
            </a:r>
            <a:r>
              <a:rPr lang="fr-FR" i="0" err="1">
                <a:latin typeface="Montserrat" pitchFamily="2" charset="77"/>
              </a:rPr>
              <a:t>fully</a:t>
            </a:r>
            <a:r>
              <a:rPr lang="fr-FR" i="0">
                <a:latin typeface="Montserrat" pitchFamily="2" charset="77"/>
              </a:rPr>
              <a:t> </a:t>
            </a:r>
            <a:r>
              <a:rPr lang="fr-FR" i="0" err="1">
                <a:latin typeface="Montserrat" pitchFamily="2" charset="77"/>
              </a:rPr>
              <a:t>secure</a:t>
            </a:r>
            <a:r>
              <a:rPr lang="fr-FR" i="0">
                <a:latin typeface="Montserrat" pitchFamily="2" charset="77"/>
              </a:rPr>
              <a:t> </a:t>
            </a:r>
            <a:r>
              <a:rPr lang="fr-FR" i="0" err="1">
                <a:latin typeface="Montserrat" pitchFamily="2" charset="77"/>
              </a:rPr>
              <a:t>adherence</a:t>
            </a:r>
            <a:r>
              <a:rPr lang="fr-FR" i="0">
                <a:latin typeface="Montserrat" pitchFamily="2" charset="77"/>
              </a:rPr>
              <a:t> and control in </a:t>
            </a:r>
            <a:r>
              <a:rPr lang="fr-FR" i="0" err="1">
                <a:latin typeface="Montserrat" pitchFamily="2" charset="77"/>
              </a:rPr>
              <a:t>clinical</a:t>
            </a:r>
            <a:r>
              <a:rPr lang="fr-FR" i="0">
                <a:latin typeface="Montserrat" pitchFamily="2" charset="77"/>
              </a:rPr>
              <a:t> trials, </a:t>
            </a:r>
            <a:r>
              <a:rPr lang="fr-FR" i="0" err="1">
                <a:latin typeface="Montserrat" pitchFamily="2" charset="77"/>
              </a:rPr>
              <a:t>it’s</a:t>
            </a:r>
            <a:r>
              <a:rPr lang="fr-FR" i="0">
                <a:latin typeface="Montserrat" pitchFamily="2" charset="77"/>
              </a:rPr>
              <a:t> no surprise </a:t>
            </a:r>
            <a:r>
              <a:rPr lang="fr-FR" i="0" err="1">
                <a:latin typeface="Montserrat" pitchFamily="2" charset="77"/>
              </a:rPr>
              <a:t>that</a:t>
            </a:r>
            <a:r>
              <a:rPr lang="fr-FR" i="0">
                <a:latin typeface="Montserrat" pitchFamily="2" charset="77"/>
              </a:rPr>
              <a:t> real-world </a:t>
            </a:r>
            <a:r>
              <a:rPr lang="fr-FR" i="0" err="1">
                <a:latin typeface="Montserrat" pitchFamily="2" charset="77"/>
              </a:rPr>
              <a:t>outcomes</a:t>
            </a:r>
            <a:r>
              <a:rPr lang="fr-FR" i="0">
                <a:latin typeface="Montserrat" pitchFamily="2" charset="77"/>
              </a:rPr>
              <a:t> are </a:t>
            </a:r>
            <a:r>
              <a:rPr lang="fr-FR" i="0" err="1">
                <a:latin typeface="Montserrat" pitchFamily="2" charset="77"/>
              </a:rPr>
              <a:t>even</a:t>
            </a:r>
            <a:r>
              <a:rPr lang="fr-FR" i="0">
                <a:latin typeface="Montserrat" pitchFamily="2" charset="77"/>
              </a:rPr>
              <a:t> </a:t>
            </a:r>
            <a:r>
              <a:rPr lang="fr-FR" i="0" err="1">
                <a:latin typeface="Montserrat" pitchFamily="2" charset="77"/>
              </a:rPr>
              <a:t>worse</a:t>
            </a:r>
            <a:r>
              <a:rPr lang="fr-FR" i="0">
                <a:latin typeface="Montserrat" pitchFamily="2" charset="77"/>
              </a:rPr>
              <a:t>.</a:t>
            </a:r>
            <a:br>
              <a:rPr lang="fr-FR" i="0">
                <a:latin typeface="Montserrat" pitchFamily="2" charset="77"/>
              </a:rPr>
            </a:br>
            <a:endParaRPr lang="fr-FR" i="0">
              <a:latin typeface="Montserrat" pitchFamily="2" charset="77"/>
            </a:endParaRPr>
          </a:p>
          <a:p>
            <a:br>
              <a:rPr lang="fr-FR">
                <a:latin typeface="Montserrat" pitchFamily="2" charset="77"/>
              </a:rPr>
            </a:br>
            <a:r>
              <a:rPr lang="fr-FR" i="1">
                <a:latin typeface="Montserrat" pitchFamily="2" charset="77"/>
              </a:rPr>
              <a:t>So how </a:t>
            </a:r>
            <a:r>
              <a:rPr lang="fr-FR" i="1" err="1">
                <a:latin typeface="Montserrat" pitchFamily="2" charset="77"/>
              </a:rPr>
              <a:t>does</a:t>
            </a:r>
            <a:r>
              <a:rPr lang="fr-FR" i="1">
                <a:latin typeface="Montserrat" pitchFamily="2" charset="77"/>
              </a:rPr>
              <a:t> </a:t>
            </a:r>
            <a:r>
              <a:rPr lang="fr-FR" i="1" err="1">
                <a:latin typeface="Montserrat" pitchFamily="2" charset="77"/>
              </a:rPr>
              <a:t>this</a:t>
            </a:r>
            <a:r>
              <a:rPr lang="fr-FR" i="1">
                <a:latin typeface="Montserrat" pitchFamily="2" charset="77"/>
              </a:rPr>
              <a:t> </a:t>
            </a:r>
            <a:r>
              <a:rPr lang="fr-FR" i="1" err="1">
                <a:latin typeface="Montserrat" pitchFamily="2" charset="77"/>
              </a:rPr>
              <a:t>play</a:t>
            </a:r>
            <a:r>
              <a:rPr lang="fr-FR" i="1">
                <a:latin typeface="Montserrat" pitchFamily="2" charset="77"/>
              </a:rPr>
              <a:t> out </a:t>
            </a:r>
            <a:r>
              <a:rPr lang="fr-FR" i="1" err="1">
                <a:latin typeface="Montserrat" pitchFamily="2" charset="77"/>
              </a:rPr>
              <a:t>across</a:t>
            </a:r>
            <a:r>
              <a:rPr lang="fr-FR" i="1">
                <a:latin typeface="Montserrat" pitchFamily="2" charset="77"/>
              </a:rPr>
              <a:t> </a:t>
            </a:r>
            <a:r>
              <a:rPr lang="fr-FR" i="1" err="1">
                <a:latin typeface="Montserrat" pitchFamily="2" charset="77"/>
              </a:rPr>
              <a:t>different</a:t>
            </a:r>
            <a:r>
              <a:rPr lang="fr-FR" i="1">
                <a:latin typeface="Montserrat" pitchFamily="2" charset="77"/>
              </a:rPr>
              <a:t> cardiometabolic </a:t>
            </a:r>
            <a:r>
              <a:rPr lang="fr-FR" i="1" err="1">
                <a:latin typeface="Montserrat" pitchFamily="2" charset="77"/>
              </a:rPr>
              <a:t>diseases</a:t>
            </a:r>
            <a:r>
              <a:rPr lang="fr-FR" i="1">
                <a:latin typeface="Montserrat" pitchFamily="2" charset="77"/>
              </a:rPr>
              <a:t>? </a:t>
            </a:r>
            <a:endParaRPr lang="fr-FR">
              <a:effectLst/>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17</a:t>
            </a:fld>
            <a:endParaRPr lang="fr-FR"/>
          </a:p>
        </p:txBody>
      </p:sp>
    </p:spTree>
    <p:extLst>
      <p:ext uri="{BB962C8B-B14F-4D97-AF65-F5344CB8AC3E}">
        <p14:creationId xmlns:p14="http://schemas.microsoft.com/office/powerpoint/2010/main" val="372274159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9FA734-9ABF-6FE4-8694-FE1B4CD3AB9D}"/>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F266E73A-300E-3685-C8C6-59CEC7E1E56B}"/>
              </a:ext>
            </a:extLst>
          </p:cNvPr>
          <p:cNvSpPr>
            <a:spLocks noGrp="1" noRot="1" noChangeAspect="1"/>
          </p:cNvSpPr>
          <p:nvPr>
            <p:ph type="sldImg"/>
          </p:nvPr>
        </p:nvSpPr>
        <p:spPr/>
        <p:txBody>
          <a:bodyPr/>
          <a:lstStyle/>
          <a:p>
            <a:endParaRPr lang="fr-FR"/>
          </a:p>
        </p:txBody>
      </p:sp>
      <p:sp>
        <p:nvSpPr>
          <p:cNvPr id="3" name="Espace réservé des notes 2">
            <a:extLst>
              <a:ext uri="{FF2B5EF4-FFF2-40B4-BE49-F238E27FC236}">
                <a16:creationId xmlns:a16="http://schemas.microsoft.com/office/drawing/2014/main" id="{FFD9924F-4E71-7C4D-FC96-731EC104FFAB}"/>
              </a:ext>
            </a:extLst>
          </p:cNvPr>
          <p:cNvSpPr>
            <a:spLocks noGrp="1"/>
          </p:cNvSpPr>
          <p:nvPr>
            <p:ph type="body" idx="1"/>
          </p:nvPr>
        </p:nvSpPr>
        <p:spPr/>
        <p:txBody>
          <a:bodyPr/>
          <a:lstStyle/>
          <a:p>
            <a:r>
              <a:rPr lang="fr-FR" b="0" i="0">
                <a:latin typeface="Montserrat" pitchFamily="2" charset="77"/>
              </a:rPr>
              <a:t>The REACH </a:t>
            </a:r>
            <a:r>
              <a:rPr lang="fr-FR" b="0" i="0" err="1">
                <a:latin typeface="Montserrat" pitchFamily="2" charset="77"/>
              </a:rPr>
              <a:t>registry</a:t>
            </a:r>
            <a:r>
              <a:rPr lang="fr-FR" b="0" i="0">
                <a:latin typeface="Montserrat" pitchFamily="2" charset="77"/>
              </a:rPr>
              <a:t> </a:t>
            </a:r>
            <a:r>
              <a:rPr lang="fr-FR" b="0" i="0" err="1">
                <a:latin typeface="Montserrat" pitchFamily="2" charset="77"/>
              </a:rPr>
              <a:t>makes</a:t>
            </a:r>
            <a:r>
              <a:rPr lang="fr-FR" b="0" i="0">
                <a:latin typeface="Montserrat" pitchFamily="2" charset="77"/>
              </a:rPr>
              <a:t> </a:t>
            </a:r>
            <a:r>
              <a:rPr lang="fr-FR" b="0" i="0" err="1">
                <a:latin typeface="Montserrat" pitchFamily="2" charset="77"/>
              </a:rPr>
              <a:t>it</a:t>
            </a:r>
            <a:r>
              <a:rPr lang="fr-FR" b="0" i="0">
                <a:latin typeface="Montserrat" pitchFamily="2" charset="77"/>
              </a:rPr>
              <a:t> tangible: non-</a:t>
            </a:r>
            <a:r>
              <a:rPr lang="fr-FR" b="0" i="0" err="1">
                <a:latin typeface="Montserrat" pitchFamily="2" charset="77"/>
              </a:rPr>
              <a:t>adherence</a:t>
            </a:r>
            <a:r>
              <a:rPr lang="fr-FR" b="0" i="0">
                <a:latin typeface="Montserrat" pitchFamily="2" charset="77"/>
              </a:rPr>
              <a:t> </a:t>
            </a:r>
            <a:r>
              <a:rPr lang="fr-FR" b="0" i="0" err="1">
                <a:latin typeface="Montserrat" pitchFamily="2" charset="77"/>
              </a:rPr>
              <a:t>increased</a:t>
            </a:r>
            <a:r>
              <a:rPr lang="fr-FR" b="0" i="0">
                <a:latin typeface="Montserrat" pitchFamily="2" charset="77"/>
              </a:rPr>
              <a:t> the </a:t>
            </a:r>
            <a:r>
              <a:rPr lang="fr-FR" b="0" i="0" err="1">
                <a:latin typeface="Montserrat" pitchFamily="2" charset="77"/>
              </a:rPr>
              <a:t>risk</a:t>
            </a:r>
            <a:r>
              <a:rPr lang="fr-FR" b="0" i="0">
                <a:latin typeface="Montserrat" pitchFamily="2" charset="77"/>
              </a:rPr>
              <a:t> of </a:t>
            </a:r>
            <a:r>
              <a:rPr lang="fr-FR" b="0" i="0" err="1">
                <a:latin typeface="Montserrat" pitchFamily="2" charset="77"/>
              </a:rPr>
              <a:t>cardiovascular</a:t>
            </a:r>
            <a:r>
              <a:rPr lang="fr-FR" b="0" i="0">
                <a:latin typeface="Montserrat" pitchFamily="2" charset="77"/>
              </a:rPr>
              <a:t> </a:t>
            </a:r>
            <a:r>
              <a:rPr lang="fr-FR" b="0" i="0" err="1">
                <a:latin typeface="Montserrat" pitchFamily="2" charset="77"/>
              </a:rPr>
              <a:t>death</a:t>
            </a:r>
            <a:r>
              <a:rPr lang="fr-FR" b="0" i="0">
                <a:latin typeface="Montserrat" pitchFamily="2" charset="77"/>
              </a:rPr>
              <a:t>, </a:t>
            </a:r>
            <a:r>
              <a:rPr lang="fr-FR" b="0" i="0" err="1">
                <a:latin typeface="Montserrat" pitchFamily="2" charset="77"/>
              </a:rPr>
              <a:t>myocardial</a:t>
            </a:r>
            <a:r>
              <a:rPr lang="fr-FR" b="0" i="0">
                <a:latin typeface="Montserrat" pitchFamily="2" charset="77"/>
              </a:rPr>
              <a:t> </a:t>
            </a:r>
            <a:r>
              <a:rPr lang="fr-FR" b="0" i="0" err="1">
                <a:latin typeface="Montserrat" pitchFamily="2" charset="77"/>
              </a:rPr>
              <a:t>infarction</a:t>
            </a:r>
            <a:r>
              <a:rPr lang="fr-FR" b="0" i="0">
                <a:latin typeface="Montserrat" pitchFamily="2" charset="77"/>
              </a:rPr>
              <a:t>, or stroke </a:t>
            </a:r>
            <a:r>
              <a:rPr lang="fr-FR" b="0" i="0" err="1">
                <a:latin typeface="Montserrat" pitchFamily="2" charset="77"/>
              </a:rPr>
              <a:t>from</a:t>
            </a:r>
            <a:r>
              <a:rPr lang="fr-FR" b="0" i="0">
                <a:latin typeface="Montserrat" pitchFamily="2" charset="77"/>
              </a:rPr>
              <a:t> by 18%.</a:t>
            </a:r>
            <a:br>
              <a:rPr lang="fr-FR" b="0" i="0">
                <a:latin typeface="Montserrat" pitchFamily="2" charset="77"/>
              </a:rPr>
            </a:br>
            <a:r>
              <a:rPr lang="fr-FR" b="0" i="0">
                <a:latin typeface="Montserrat" pitchFamily="2" charset="77"/>
              </a:rPr>
              <a:t>In </a:t>
            </a:r>
            <a:r>
              <a:rPr lang="fr-FR" b="0" i="0" err="1">
                <a:latin typeface="Montserrat" pitchFamily="2" charset="77"/>
              </a:rPr>
              <a:t>heart</a:t>
            </a:r>
            <a:r>
              <a:rPr lang="fr-FR" b="0" i="0">
                <a:latin typeface="Montserrat" pitchFamily="2" charset="77"/>
              </a:rPr>
              <a:t> </a:t>
            </a:r>
            <a:r>
              <a:rPr lang="fr-FR" b="0" i="0" err="1">
                <a:latin typeface="Montserrat" pitchFamily="2" charset="77"/>
              </a:rPr>
              <a:t>failure</a:t>
            </a:r>
            <a:r>
              <a:rPr lang="fr-FR" b="0" i="0">
                <a:latin typeface="Montserrat" pitchFamily="2" charset="77"/>
              </a:rPr>
              <a:t>, </a:t>
            </a:r>
            <a:r>
              <a:rPr lang="fr-FR" b="0" i="0" err="1">
                <a:latin typeface="Montserrat" pitchFamily="2" charset="77"/>
              </a:rPr>
              <a:t>only</a:t>
            </a:r>
            <a:r>
              <a:rPr lang="fr-FR" b="0" i="0">
                <a:latin typeface="Montserrat" pitchFamily="2" charset="77"/>
              </a:rPr>
              <a:t> 10% of patients </a:t>
            </a:r>
            <a:r>
              <a:rPr lang="fr-FR" b="0" i="0" err="1">
                <a:latin typeface="Montserrat" pitchFamily="2" charset="77"/>
              </a:rPr>
              <a:t>adhere</a:t>
            </a:r>
            <a:r>
              <a:rPr lang="fr-FR" b="0" i="0">
                <a:latin typeface="Montserrat" pitchFamily="2" charset="77"/>
              </a:rPr>
              <a:t> to </a:t>
            </a:r>
            <a:r>
              <a:rPr lang="fr-FR" b="0" i="0" err="1">
                <a:latin typeface="Montserrat" pitchFamily="2" charset="77"/>
              </a:rPr>
              <a:t>therapy</a:t>
            </a:r>
            <a:r>
              <a:rPr lang="fr-FR" b="0" i="0">
                <a:latin typeface="Montserrat" pitchFamily="2" charset="77"/>
              </a:rPr>
              <a:t>, and up to 64% of </a:t>
            </a:r>
            <a:r>
              <a:rPr lang="fr-FR" b="0" i="0" err="1">
                <a:latin typeface="Montserrat" pitchFamily="2" charset="77"/>
              </a:rPr>
              <a:t>readmissions</a:t>
            </a:r>
            <a:r>
              <a:rPr lang="fr-FR" b="0" i="0">
                <a:latin typeface="Montserrat" pitchFamily="2" charset="77"/>
              </a:rPr>
              <a:t> are </a:t>
            </a:r>
            <a:r>
              <a:rPr lang="fr-FR" b="0" i="0" err="1">
                <a:latin typeface="Montserrat" pitchFamily="2" charset="77"/>
              </a:rPr>
              <a:t>linked</a:t>
            </a:r>
            <a:r>
              <a:rPr lang="fr-FR" b="0" i="0">
                <a:latin typeface="Montserrat" pitchFamily="2" charset="77"/>
              </a:rPr>
              <a:t> to </a:t>
            </a:r>
            <a:r>
              <a:rPr lang="fr-FR" b="0" i="0" err="1">
                <a:latin typeface="Montserrat" pitchFamily="2" charset="77"/>
              </a:rPr>
              <a:t>poor</a:t>
            </a:r>
            <a:r>
              <a:rPr lang="fr-FR" b="0" i="0">
                <a:latin typeface="Montserrat" pitchFamily="2" charset="77"/>
              </a:rPr>
              <a:t> </a:t>
            </a:r>
            <a:r>
              <a:rPr lang="fr-FR" b="0" i="0" err="1">
                <a:latin typeface="Montserrat" pitchFamily="2" charset="77"/>
              </a:rPr>
              <a:t>adherence</a:t>
            </a:r>
            <a:r>
              <a:rPr lang="fr-FR" b="0" i="0">
                <a:latin typeface="Montserrat" pitchFamily="2" charset="77"/>
              </a:rPr>
              <a:t> and </a:t>
            </a:r>
            <a:r>
              <a:rPr lang="fr-FR" b="0" i="0" err="1">
                <a:latin typeface="Montserrat" pitchFamily="2" charset="77"/>
              </a:rPr>
              <a:t>poor</a:t>
            </a:r>
            <a:r>
              <a:rPr lang="fr-FR" b="0" i="0">
                <a:latin typeface="Montserrat" pitchFamily="2" charset="77"/>
              </a:rPr>
              <a:t> control.</a:t>
            </a:r>
            <a:br>
              <a:rPr lang="fr-FR" b="0" i="0">
                <a:latin typeface="Montserrat" pitchFamily="2" charset="77"/>
              </a:rPr>
            </a:br>
            <a:r>
              <a:rPr lang="fr-FR" b="0" i="0" err="1">
                <a:latin typeface="Montserrat" pitchFamily="2" charset="77"/>
              </a:rPr>
              <a:t>Economically</a:t>
            </a:r>
            <a:r>
              <a:rPr lang="fr-FR" b="0" i="0">
                <a:latin typeface="Montserrat" pitchFamily="2" charset="77"/>
              </a:rPr>
              <a:t>, </a:t>
            </a:r>
            <a:r>
              <a:rPr lang="fr-FR" b="0" i="0" err="1">
                <a:latin typeface="Montserrat" pitchFamily="2" charset="77"/>
              </a:rPr>
              <a:t>this</a:t>
            </a:r>
            <a:r>
              <a:rPr lang="fr-FR" b="0" i="0">
                <a:latin typeface="Montserrat" pitchFamily="2" charset="77"/>
              </a:rPr>
              <a:t> </a:t>
            </a:r>
            <a:r>
              <a:rPr lang="fr-FR" b="0" i="0" err="1">
                <a:latin typeface="Montserrat" pitchFamily="2" charset="77"/>
              </a:rPr>
              <a:t>crisis</a:t>
            </a:r>
            <a:r>
              <a:rPr lang="fr-FR" b="0" i="0">
                <a:latin typeface="Montserrat" pitchFamily="2" charset="77"/>
              </a:rPr>
              <a:t> </a:t>
            </a:r>
            <a:r>
              <a:rPr lang="fr-FR" b="0" i="0" err="1">
                <a:latin typeface="Montserrat" pitchFamily="2" charset="77"/>
              </a:rPr>
              <a:t>costs</a:t>
            </a:r>
            <a:r>
              <a:rPr lang="fr-FR" b="0" i="0">
                <a:latin typeface="Montserrat" pitchFamily="2" charset="77"/>
              </a:rPr>
              <a:t> </a:t>
            </a:r>
            <a:r>
              <a:rPr lang="fr-FR" b="0" i="0" err="1">
                <a:latin typeface="Montserrat" pitchFamily="2" charset="77"/>
              </a:rPr>
              <a:t>nearly</a:t>
            </a:r>
            <a:r>
              <a:rPr lang="fr-FR" b="0" i="0">
                <a:latin typeface="Montserrat" pitchFamily="2" charset="77"/>
              </a:rPr>
              <a:t> 100 billion dollars per </a:t>
            </a:r>
            <a:r>
              <a:rPr lang="fr-FR" b="0" i="0" err="1">
                <a:latin typeface="Montserrat" pitchFamily="2" charset="77"/>
              </a:rPr>
              <a:t>year</a:t>
            </a:r>
            <a:r>
              <a:rPr lang="fr-FR" b="0" i="0">
                <a:latin typeface="Montserrat" pitchFamily="2" charset="77"/>
              </a:rPr>
              <a:t> in </a:t>
            </a:r>
            <a:r>
              <a:rPr lang="fr-FR" b="0" i="0" err="1">
                <a:latin typeface="Montserrat" pitchFamily="2" charset="77"/>
              </a:rPr>
              <a:t>preventable</a:t>
            </a:r>
            <a:r>
              <a:rPr lang="fr-FR" b="0" i="0">
                <a:latin typeface="Montserrat" pitchFamily="2" charset="77"/>
              </a:rPr>
              <a:t> </a:t>
            </a:r>
            <a:r>
              <a:rPr lang="fr-FR" b="0" i="0" err="1">
                <a:latin typeface="Montserrat" pitchFamily="2" charset="77"/>
              </a:rPr>
              <a:t>expenses</a:t>
            </a:r>
            <a:r>
              <a:rPr lang="fr-FR" b="0" i="0">
                <a:latin typeface="Montserrat" pitchFamily="2" charset="77"/>
              </a:rPr>
              <a:t> </a:t>
            </a:r>
            <a:r>
              <a:rPr lang="fr-FR" b="0" i="0" err="1">
                <a:latin typeface="Montserrat" pitchFamily="2" charset="77"/>
              </a:rPr>
              <a:t>across</a:t>
            </a:r>
            <a:r>
              <a:rPr lang="fr-FR" b="0" i="0">
                <a:latin typeface="Montserrat" pitchFamily="2" charset="77"/>
              </a:rPr>
              <a:t> the US and Europe.</a:t>
            </a:r>
          </a:p>
          <a:p>
            <a:br>
              <a:rPr lang="fr-FR" i="0">
                <a:latin typeface="Montserrat" pitchFamily="2" charset="77"/>
              </a:rPr>
            </a:br>
            <a:r>
              <a:rPr lang="fr-FR" b="1" i="0">
                <a:latin typeface="Montserrat" pitchFamily="2" charset="77"/>
              </a:rPr>
              <a:t>Non-</a:t>
            </a:r>
            <a:r>
              <a:rPr lang="fr-FR" b="1" i="0" err="1">
                <a:latin typeface="Montserrat" pitchFamily="2" charset="77"/>
              </a:rPr>
              <a:t>adherence</a:t>
            </a:r>
            <a:r>
              <a:rPr lang="fr-FR" b="1" i="0">
                <a:latin typeface="Montserrat" pitchFamily="2" charset="77"/>
              </a:rPr>
              <a:t> and </a:t>
            </a:r>
            <a:r>
              <a:rPr lang="fr-FR" b="1" i="0" err="1">
                <a:latin typeface="Montserrat" pitchFamily="2" charset="77"/>
              </a:rPr>
              <a:t>lack</a:t>
            </a:r>
            <a:r>
              <a:rPr lang="fr-FR" b="1" i="0">
                <a:latin typeface="Montserrat" pitchFamily="2" charset="77"/>
              </a:rPr>
              <a:t> of control drive </a:t>
            </a:r>
            <a:r>
              <a:rPr lang="fr-FR" b="1" i="0" err="1">
                <a:latin typeface="Montserrat" pitchFamily="2" charset="77"/>
              </a:rPr>
              <a:t>disease</a:t>
            </a:r>
            <a:r>
              <a:rPr lang="fr-FR" b="1" i="0">
                <a:latin typeface="Montserrat" pitchFamily="2" charset="77"/>
              </a:rPr>
              <a:t> progression, </a:t>
            </a:r>
            <a:r>
              <a:rPr lang="fr-FR" b="1" i="0" err="1">
                <a:latin typeface="Montserrat" pitchFamily="2" charset="77"/>
              </a:rPr>
              <a:t>hospitalizations</a:t>
            </a:r>
            <a:r>
              <a:rPr lang="fr-FR" b="1" i="0">
                <a:latin typeface="Montserrat" pitchFamily="2" charset="77"/>
              </a:rPr>
              <a:t>, </a:t>
            </a:r>
            <a:r>
              <a:rPr lang="fr-FR" b="1" i="0" err="1">
                <a:latin typeface="Montserrat" pitchFamily="2" charset="77"/>
              </a:rPr>
              <a:t>higher</a:t>
            </a:r>
            <a:r>
              <a:rPr lang="fr-FR" b="1" i="0">
                <a:latin typeface="Montserrat" pitchFamily="2" charset="77"/>
              </a:rPr>
              <a:t> </a:t>
            </a:r>
            <a:r>
              <a:rPr lang="fr-FR" b="1" i="0" err="1">
                <a:latin typeface="Montserrat" pitchFamily="2" charset="77"/>
              </a:rPr>
              <a:t>costs</a:t>
            </a:r>
            <a:r>
              <a:rPr lang="fr-FR" b="1" i="0">
                <a:latin typeface="Montserrat" pitchFamily="2" charset="77"/>
              </a:rPr>
              <a:t>, and </a:t>
            </a:r>
            <a:r>
              <a:rPr lang="fr-FR" b="1" i="0" err="1">
                <a:latin typeface="Montserrat" pitchFamily="2" charset="77"/>
              </a:rPr>
              <a:t>mortality</a:t>
            </a:r>
            <a:r>
              <a:rPr lang="fr-FR" i="0">
                <a:latin typeface="Montserrat" pitchFamily="2" charset="77"/>
              </a:rPr>
              <a:t>.</a:t>
            </a:r>
          </a:p>
          <a:p>
            <a:endParaRPr lang="fr-FR" i="0">
              <a:latin typeface="Montserrat" pitchFamily="2" charset="77"/>
            </a:endParaRPr>
          </a:p>
          <a:p>
            <a:br>
              <a:rPr lang="fr-FR" i="0">
                <a:latin typeface="Montserrat" pitchFamily="2" charset="77"/>
              </a:rPr>
            </a:br>
            <a:r>
              <a:rPr lang="fr-FR" i="1">
                <a:latin typeface="Montserrat" pitchFamily="2" charset="77"/>
              </a:rPr>
              <a:t>So </a:t>
            </a:r>
            <a:r>
              <a:rPr lang="fr-FR" i="1" err="1">
                <a:latin typeface="Montserrat" pitchFamily="2" charset="77"/>
              </a:rPr>
              <a:t>what</a:t>
            </a:r>
            <a:r>
              <a:rPr lang="fr-FR" i="1">
                <a:latin typeface="Montserrat" pitchFamily="2" charset="77"/>
              </a:rPr>
              <a:t> </a:t>
            </a:r>
            <a:r>
              <a:rPr lang="fr-FR" i="1" err="1">
                <a:latin typeface="Montserrat" pitchFamily="2" charset="77"/>
              </a:rPr>
              <a:t>happens</a:t>
            </a:r>
            <a:r>
              <a:rPr lang="fr-FR" i="1">
                <a:latin typeface="Montserrat" pitchFamily="2" charset="77"/>
              </a:rPr>
              <a:t> </a:t>
            </a:r>
            <a:r>
              <a:rPr lang="fr-FR" i="1" err="1">
                <a:latin typeface="Montserrat" pitchFamily="2" charset="77"/>
              </a:rPr>
              <a:t>when</a:t>
            </a:r>
            <a:r>
              <a:rPr lang="fr-FR" i="1">
                <a:latin typeface="Montserrat" pitchFamily="2" charset="77"/>
              </a:rPr>
              <a:t> conditions </a:t>
            </a:r>
            <a:r>
              <a:rPr lang="fr-FR" i="1" err="1">
                <a:latin typeface="Montserrat" pitchFamily="2" charset="77"/>
              </a:rPr>
              <a:t>remain</a:t>
            </a:r>
            <a:r>
              <a:rPr lang="fr-FR" i="1">
                <a:latin typeface="Montserrat" pitchFamily="2" charset="77"/>
              </a:rPr>
              <a:t> </a:t>
            </a:r>
            <a:r>
              <a:rPr lang="fr-FR" i="1" err="1">
                <a:latin typeface="Montserrat" pitchFamily="2" charset="77"/>
              </a:rPr>
              <a:t>uncontrolled</a:t>
            </a:r>
            <a:r>
              <a:rPr lang="fr-FR" i="1">
                <a:latin typeface="Montserrat" pitchFamily="2" charset="77"/>
              </a:rPr>
              <a:t>? </a:t>
            </a:r>
            <a:endParaRPr lang="fr-FR" sz="1200" b="0" i="0" u="none" strike="noStrike" kern="1200" cap="none" spc="0" baseline="0">
              <a:solidFill>
                <a:schemeClr val="bg1"/>
              </a:solidFill>
              <a:effectLst/>
              <a:uFillTx/>
              <a:latin typeface="Montserrat" pitchFamily="2" charset="77"/>
            </a:endParaRPr>
          </a:p>
        </p:txBody>
      </p:sp>
      <p:sp>
        <p:nvSpPr>
          <p:cNvPr id="4" name="Espace réservé du numéro de diapositive 3">
            <a:extLst>
              <a:ext uri="{FF2B5EF4-FFF2-40B4-BE49-F238E27FC236}">
                <a16:creationId xmlns:a16="http://schemas.microsoft.com/office/drawing/2014/main" id="{6386E926-BCBF-8792-C33F-C6128C720A0C}"/>
              </a:ext>
            </a:extLst>
          </p:cNvPr>
          <p:cNvSpPr>
            <a:spLocks noGrp="1"/>
          </p:cNvSpPr>
          <p:nvPr>
            <p:ph type="sldNum" sz="quarter" idx="5"/>
          </p:nvPr>
        </p:nvSpPr>
        <p:spPr/>
        <p:txBody>
          <a:bodyPr/>
          <a:lstStyle/>
          <a:p>
            <a:fld id="{BDF6F4B8-5AFD-9F46-84DD-14C73144F123}" type="slidenum">
              <a:rPr lang="fr-FR" smtClean="0"/>
              <a:t>18</a:t>
            </a:fld>
            <a:endParaRPr lang="fr-FR"/>
          </a:p>
        </p:txBody>
      </p:sp>
    </p:spTree>
    <p:extLst>
      <p:ext uri="{BB962C8B-B14F-4D97-AF65-F5344CB8AC3E}">
        <p14:creationId xmlns:p14="http://schemas.microsoft.com/office/powerpoint/2010/main" val="9634335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i="0" err="1">
                <a:latin typeface="Montserrat" pitchFamily="2" charset="77"/>
              </a:rPr>
              <a:t>Well</a:t>
            </a:r>
            <a:r>
              <a:rPr lang="fr-FR" i="0">
                <a:latin typeface="Montserrat" pitchFamily="2" charset="77"/>
              </a:rPr>
              <a:t>, </a:t>
            </a:r>
            <a:r>
              <a:rPr lang="fr-FR" i="0" err="1">
                <a:latin typeface="Montserrat" pitchFamily="2" charset="77"/>
              </a:rPr>
              <a:t>here</a:t>
            </a:r>
            <a:r>
              <a:rPr lang="fr-FR" i="0">
                <a:latin typeface="Montserrat" pitchFamily="2" charset="77"/>
              </a:rPr>
              <a:t> are </a:t>
            </a:r>
            <a:r>
              <a:rPr lang="fr-FR" i="0" err="1">
                <a:latin typeface="Montserrat" pitchFamily="2" charset="77"/>
              </a:rPr>
              <a:t>some</a:t>
            </a:r>
            <a:r>
              <a:rPr lang="fr-FR" i="0">
                <a:latin typeface="Montserrat" pitchFamily="2" charset="77"/>
              </a:rPr>
              <a:t> data </a:t>
            </a:r>
            <a:r>
              <a:rPr lang="fr-FR" i="0" err="1">
                <a:latin typeface="Montserrat" pitchFamily="2" charset="77"/>
              </a:rPr>
              <a:t>across</a:t>
            </a:r>
            <a:r>
              <a:rPr lang="fr-FR" i="0">
                <a:latin typeface="Montserrat" pitchFamily="2" charset="77"/>
              </a:rPr>
              <a:t> conditions: </a:t>
            </a:r>
            <a:r>
              <a:rPr lang="fr-FR" i="0" err="1">
                <a:latin typeface="Montserrat" pitchFamily="2" charset="77"/>
              </a:rPr>
              <a:t>Angina</a:t>
            </a:r>
            <a:r>
              <a:rPr lang="fr-FR" i="0">
                <a:latin typeface="Montserrat" pitchFamily="2" charset="77"/>
              </a:rPr>
              <a:t>, </a:t>
            </a:r>
            <a:r>
              <a:rPr lang="fr-FR" i="0" err="1">
                <a:latin typeface="Montserrat" pitchFamily="2" charset="77"/>
              </a:rPr>
              <a:t>diabetes</a:t>
            </a:r>
            <a:r>
              <a:rPr lang="fr-FR" i="0">
                <a:latin typeface="Montserrat" pitchFamily="2" charset="77"/>
              </a:rPr>
              <a:t>, hypertension, </a:t>
            </a:r>
            <a:r>
              <a:rPr lang="fr-FR" i="0" err="1">
                <a:latin typeface="Montserrat" pitchFamily="2" charset="77"/>
              </a:rPr>
              <a:t>dyslipidemia</a:t>
            </a:r>
            <a:r>
              <a:rPr lang="fr-FR" i="0">
                <a:latin typeface="Montserrat" pitchFamily="2" charset="77"/>
              </a:rPr>
              <a:t>, and </a:t>
            </a:r>
            <a:r>
              <a:rPr lang="fr-FR" i="0" err="1">
                <a:latin typeface="Montserrat" pitchFamily="2" charset="77"/>
              </a:rPr>
              <a:t>heart</a:t>
            </a:r>
            <a:r>
              <a:rPr lang="fr-FR" i="0">
                <a:latin typeface="Montserrat" pitchFamily="2" charset="77"/>
              </a:rPr>
              <a:t> </a:t>
            </a:r>
            <a:r>
              <a:rPr lang="fr-FR" i="0" err="1">
                <a:latin typeface="Montserrat" pitchFamily="2" charset="77"/>
              </a:rPr>
              <a:t>failure</a:t>
            </a:r>
            <a:r>
              <a:rPr lang="fr-FR" i="0">
                <a:latin typeface="Montserrat" pitchFamily="2" charset="77"/>
              </a:rPr>
              <a:t>.</a:t>
            </a:r>
          </a:p>
          <a:p>
            <a:r>
              <a:rPr lang="fr-FR" i="0">
                <a:latin typeface="Montserrat" pitchFamily="2" charset="77"/>
              </a:rPr>
              <a:t>The pattern </a:t>
            </a:r>
            <a:r>
              <a:rPr lang="fr-FR" i="0" err="1">
                <a:latin typeface="Montserrat" pitchFamily="2" charset="77"/>
              </a:rPr>
              <a:t>is</a:t>
            </a:r>
            <a:r>
              <a:rPr lang="fr-FR" i="0">
                <a:latin typeface="Montserrat" pitchFamily="2" charset="77"/>
              </a:rPr>
              <a:t> consistent: </a:t>
            </a:r>
            <a:r>
              <a:rPr lang="fr-FR" b="1" i="0">
                <a:latin typeface="Montserrat" pitchFamily="2" charset="77"/>
              </a:rPr>
              <a:t>about </a:t>
            </a:r>
            <a:r>
              <a:rPr lang="fr-FR" b="1" i="0" err="1">
                <a:latin typeface="Montserrat" pitchFamily="2" charset="77"/>
              </a:rPr>
              <a:t>half</a:t>
            </a:r>
            <a:r>
              <a:rPr lang="fr-FR" b="1" i="0">
                <a:latin typeface="Montserrat" pitchFamily="2" charset="77"/>
              </a:rPr>
              <a:t> of patients are non-</a:t>
            </a:r>
            <a:r>
              <a:rPr lang="fr-FR" b="1" i="0" err="1">
                <a:latin typeface="Montserrat" pitchFamily="2" charset="77"/>
              </a:rPr>
              <a:t>adherent</a:t>
            </a:r>
            <a:r>
              <a:rPr lang="fr-FR" b="1" i="0">
                <a:latin typeface="Montserrat" pitchFamily="2" charset="77"/>
              </a:rPr>
              <a:t>, and more </a:t>
            </a:r>
            <a:r>
              <a:rPr lang="fr-FR" b="1" i="0" err="1">
                <a:latin typeface="Montserrat" pitchFamily="2" charset="77"/>
              </a:rPr>
              <a:t>than</a:t>
            </a:r>
            <a:r>
              <a:rPr lang="fr-FR" b="1" i="0">
                <a:latin typeface="Montserrat" pitchFamily="2" charset="77"/>
              </a:rPr>
              <a:t> </a:t>
            </a:r>
            <a:r>
              <a:rPr lang="fr-FR" b="1" i="0" err="1">
                <a:latin typeface="Montserrat" pitchFamily="2" charset="77"/>
              </a:rPr>
              <a:t>half</a:t>
            </a:r>
            <a:r>
              <a:rPr lang="fr-FR" b="1" i="0">
                <a:latin typeface="Montserrat" pitchFamily="2" charset="77"/>
              </a:rPr>
              <a:t> are not </a:t>
            </a:r>
            <a:r>
              <a:rPr lang="fr-FR" b="1" i="0" err="1">
                <a:latin typeface="Montserrat" pitchFamily="2" charset="77"/>
              </a:rPr>
              <a:t>controlled</a:t>
            </a:r>
            <a:r>
              <a:rPr lang="fr-FR" i="0">
                <a:latin typeface="Montserrat" pitchFamily="2" charset="77"/>
              </a:rPr>
              <a:t>.</a:t>
            </a:r>
            <a:br>
              <a:rPr lang="fr-FR" i="0">
                <a:latin typeface="Montserrat" pitchFamily="2" charset="77"/>
              </a:rPr>
            </a:br>
            <a:r>
              <a:rPr lang="fr-FR" i="0" err="1">
                <a:latin typeface="Montserrat" pitchFamily="2" charset="77"/>
              </a:rPr>
              <a:t>Which</a:t>
            </a:r>
            <a:r>
              <a:rPr lang="fr-FR" i="0">
                <a:latin typeface="Montserrat" pitchFamily="2" charset="77"/>
              </a:rPr>
              <a:t> </a:t>
            </a:r>
            <a:r>
              <a:rPr lang="fr-FR" i="0" err="1">
                <a:latin typeface="Montserrat" pitchFamily="2" charset="77"/>
              </a:rPr>
              <a:t>means</a:t>
            </a:r>
            <a:r>
              <a:rPr lang="fr-FR" i="0">
                <a:latin typeface="Montserrat" pitchFamily="2" charset="77"/>
              </a:rPr>
              <a:t> </a:t>
            </a:r>
            <a:r>
              <a:rPr lang="fr-FR" i="0" err="1">
                <a:latin typeface="Montserrat" pitchFamily="2" charset="77"/>
              </a:rPr>
              <a:t>that</a:t>
            </a:r>
            <a:r>
              <a:rPr lang="fr-FR" i="0">
                <a:latin typeface="Montserrat" pitchFamily="2" charset="77"/>
              </a:rPr>
              <a:t> millions of patients </a:t>
            </a:r>
            <a:r>
              <a:rPr lang="fr-FR" i="0" err="1">
                <a:latin typeface="Montserrat" pitchFamily="2" charset="77"/>
              </a:rPr>
              <a:t>remain</a:t>
            </a:r>
            <a:r>
              <a:rPr lang="fr-FR" i="0">
                <a:latin typeface="Montserrat" pitchFamily="2" charset="77"/>
              </a:rPr>
              <a:t> at </a:t>
            </a:r>
            <a:r>
              <a:rPr lang="fr-FR" i="0" err="1">
                <a:latin typeface="Montserrat" pitchFamily="2" charset="77"/>
              </a:rPr>
              <a:t>risk</a:t>
            </a:r>
            <a:r>
              <a:rPr lang="fr-FR" i="0">
                <a:latin typeface="Montserrat" pitchFamily="2" charset="77"/>
              </a:rPr>
              <a:t>, </a:t>
            </a:r>
            <a:r>
              <a:rPr lang="fr-FR" i="0" err="1">
                <a:latin typeface="Montserrat" pitchFamily="2" charset="77"/>
              </a:rPr>
              <a:t>despite</a:t>
            </a:r>
            <a:r>
              <a:rPr lang="fr-FR" i="0">
                <a:latin typeface="Montserrat" pitchFamily="2" charset="77"/>
              </a:rPr>
              <a:t> </a:t>
            </a:r>
            <a:r>
              <a:rPr lang="fr-FR" i="0" err="1">
                <a:latin typeface="Montserrat" pitchFamily="2" charset="77"/>
              </a:rPr>
              <a:t>treatment</a:t>
            </a:r>
            <a:r>
              <a:rPr lang="fr-FR" i="0">
                <a:latin typeface="Montserrat" pitchFamily="2" charset="77"/>
              </a:rPr>
              <a:t> </a:t>
            </a:r>
            <a:r>
              <a:rPr lang="fr-FR" i="0" err="1">
                <a:latin typeface="Montserrat" pitchFamily="2" charset="77"/>
              </a:rPr>
              <a:t>being</a:t>
            </a:r>
            <a:r>
              <a:rPr lang="fr-FR" i="0">
                <a:latin typeface="Montserrat" pitchFamily="2" charset="77"/>
              </a:rPr>
              <a:t> </a:t>
            </a:r>
            <a:r>
              <a:rPr lang="fr-FR" i="0" err="1">
                <a:latin typeface="Montserrat" pitchFamily="2" charset="77"/>
              </a:rPr>
              <a:t>available</a:t>
            </a:r>
            <a:r>
              <a:rPr lang="fr-FR" i="0">
                <a:latin typeface="Montserrat" pitchFamily="2" charset="77"/>
              </a:rPr>
              <a:t>.</a:t>
            </a:r>
          </a:p>
          <a:p>
            <a:br>
              <a:rPr lang="fr-FR" i="0">
                <a:latin typeface="Montserrat" pitchFamily="2" charset="77"/>
              </a:rPr>
            </a:br>
            <a:r>
              <a:rPr lang="fr-FR" b="1" i="0" err="1">
                <a:latin typeface="Montserrat" pitchFamily="2" charset="77"/>
              </a:rPr>
              <a:t>These</a:t>
            </a:r>
            <a:r>
              <a:rPr lang="fr-FR" b="1" i="0">
                <a:latin typeface="Montserrat" pitchFamily="2" charset="77"/>
              </a:rPr>
              <a:t> are not </a:t>
            </a:r>
            <a:r>
              <a:rPr lang="fr-FR" b="1" i="0" err="1">
                <a:latin typeface="Montserrat" pitchFamily="2" charset="77"/>
              </a:rPr>
              <a:t>just</a:t>
            </a:r>
            <a:r>
              <a:rPr lang="fr-FR" b="1" i="0">
                <a:latin typeface="Montserrat" pitchFamily="2" charset="77"/>
              </a:rPr>
              <a:t> </a:t>
            </a:r>
            <a:r>
              <a:rPr lang="fr-FR" b="1" i="0" err="1">
                <a:latin typeface="Montserrat" pitchFamily="2" charset="77"/>
              </a:rPr>
              <a:t>statistics</a:t>
            </a:r>
            <a:r>
              <a:rPr lang="fr-FR" b="1" i="0">
                <a:latin typeface="Montserrat" pitchFamily="2" charset="77"/>
              </a:rPr>
              <a:t>, </a:t>
            </a:r>
            <a:r>
              <a:rPr lang="fr-FR" b="1" i="0" err="1">
                <a:latin typeface="Montserrat" pitchFamily="2" charset="77"/>
              </a:rPr>
              <a:t>it’s</a:t>
            </a:r>
            <a:r>
              <a:rPr lang="fr-FR" b="1" i="0">
                <a:latin typeface="Montserrat" pitchFamily="2" charset="77"/>
              </a:rPr>
              <a:t> a </a:t>
            </a:r>
            <a:r>
              <a:rPr lang="fr-FR" b="1" i="0" err="1">
                <a:latin typeface="Montserrat" pitchFamily="2" charset="77"/>
              </a:rPr>
              <a:t>systemic</a:t>
            </a:r>
            <a:r>
              <a:rPr lang="fr-FR" b="1" i="0">
                <a:latin typeface="Montserrat" pitchFamily="2" charset="77"/>
              </a:rPr>
              <a:t> </a:t>
            </a:r>
            <a:r>
              <a:rPr lang="fr-FR" b="1" i="0" err="1">
                <a:latin typeface="Montserrat" pitchFamily="2" charset="77"/>
              </a:rPr>
              <a:t>failure</a:t>
            </a:r>
            <a:r>
              <a:rPr lang="fr-FR" b="1" i="0">
                <a:latin typeface="Montserrat" pitchFamily="2" charset="77"/>
              </a:rPr>
              <a:t> of </a:t>
            </a:r>
            <a:r>
              <a:rPr lang="fr-FR" b="1" i="0" err="1">
                <a:latin typeface="Montserrat" pitchFamily="2" charset="77"/>
              </a:rPr>
              <a:t>disease</a:t>
            </a:r>
            <a:r>
              <a:rPr lang="fr-FR" b="1" i="0">
                <a:latin typeface="Montserrat" pitchFamily="2" charset="77"/>
              </a:rPr>
              <a:t> control</a:t>
            </a:r>
            <a:r>
              <a:rPr lang="fr-FR" i="0">
                <a:latin typeface="Montserrat" pitchFamily="2" charset="77"/>
              </a:rPr>
              <a:t>.</a:t>
            </a:r>
          </a:p>
          <a:p>
            <a:endParaRPr lang="fr-FR" i="0">
              <a:latin typeface="Montserrat" pitchFamily="2" charset="77"/>
            </a:endParaRPr>
          </a:p>
          <a:p>
            <a:endParaRPr lang="fr-FR" i="0">
              <a:latin typeface="Montserrat" pitchFamily="2" charset="77"/>
            </a:endParaRPr>
          </a:p>
          <a:p>
            <a:r>
              <a:rPr lang="fr-FR" i="1">
                <a:latin typeface="Montserrat" pitchFamily="2" charset="77"/>
              </a:rPr>
              <a:t>And</a:t>
            </a:r>
            <a:r>
              <a:rPr lang="fr-FR" i="0">
                <a:latin typeface="Montserrat" pitchFamily="2" charset="77"/>
              </a:rPr>
              <a:t> </a:t>
            </a:r>
            <a:r>
              <a:rPr lang="fr-FR" i="1" err="1">
                <a:latin typeface="Montserrat" pitchFamily="2" charset="77"/>
              </a:rPr>
              <a:t>this</a:t>
            </a:r>
            <a:r>
              <a:rPr lang="fr-FR" i="1">
                <a:latin typeface="Montserrat" pitchFamily="2" charset="77"/>
              </a:rPr>
              <a:t> </a:t>
            </a:r>
            <a:r>
              <a:rPr lang="fr-FR" i="1" err="1">
                <a:latin typeface="Montserrat" pitchFamily="2" charset="77"/>
              </a:rPr>
              <a:t>failure</a:t>
            </a:r>
            <a:r>
              <a:rPr lang="fr-FR" i="1">
                <a:latin typeface="Montserrat" pitchFamily="2" charset="77"/>
              </a:rPr>
              <a:t> </a:t>
            </a:r>
            <a:r>
              <a:rPr lang="fr-FR" i="1" err="1">
                <a:latin typeface="Montserrat" pitchFamily="2" charset="77"/>
              </a:rPr>
              <a:t>is</a:t>
            </a:r>
            <a:r>
              <a:rPr lang="fr-FR" i="1">
                <a:latin typeface="Montserrat" pitchFamily="2" charset="77"/>
              </a:rPr>
              <a:t> not abstract. It translates </a:t>
            </a:r>
            <a:r>
              <a:rPr lang="fr-FR" i="1" err="1">
                <a:latin typeface="Montserrat" pitchFamily="2" charset="77"/>
              </a:rPr>
              <a:t>into</a:t>
            </a:r>
            <a:r>
              <a:rPr lang="fr-FR" i="1">
                <a:latin typeface="Montserrat" pitchFamily="2" charset="77"/>
              </a:rPr>
              <a:t> </a:t>
            </a:r>
            <a:r>
              <a:rPr lang="fr-FR" i="1" err="1">
                <a:latin typeface="Montserrat" pitchFamily="2" charset="77"/>
              </a:rPr>
              <a:t>very</a:t>
            </a:r>
            <a:r>
              <a:rPr lang="fr-FR" i="1">
                <a:latin typeface="Montserrat" pitchFamily="2" charset="77"/>
              </a:rPr>
              <a:t> visible </a:t>
            </a:r>
            <a:r>
              <a:rPr lang="fr-FR" i="1" err="1">
                <a:latin typeface="Montserrat" pitchFamily="2" charset="77"/>
              </a:rPr>
              <a:t>clinical</a:t>
            </a:r>
            <a:r>
              <a:rPr lang="fr-FR" i="1">
                <a:latin typeface="Montserrat" pitchFamily="2" charset="77"/>
              </a:rPr>
              <a:t> </a:t>
            </a:r>
            <a:r>
              <a:rPr lang="fr-FR" i="1" err="1">
                <a:latin typeface="Montserrat" pitchFamily="2" charset="77"/>
              </a:rPr>
              <a:t>consequences</a:t>
            </a:r>
            <a:r>
              <a:rPr lang="fr-FR" i="1">
                <a:latin typeface="Montserrat" pitchFamily="2" charset="77"/>
              </a:rPr>
              <a:t>.</a:t>
            </a:r>
          </a:p>
          <a:p>
            <a:endParaRPr lang="fr-FR" sz="1200" b="0" i="1" u="none" strike="noStrike" kern="1200" cap="none" spc="0" baseline="0">
              <a:solidFill>
                <a:srgbClr val="000000"/>
              </a:solidFill>
              <a:uFillTx/>
              <a:latin typeface="Montserrat" pitchFamily="2" charset="77"/>
            </a:endParaRPr>
          </a:p>
          <a:p>
            <a:br>
              <a:rPr lang="fr-FR" sz="1200" b="0" i="1" u="none" strike="noStrike" kern="1200" cap="none" spc="0" baseline="0">
                <a:solidFill>
                  <a:srgbClr val="000000"/>
                </a:solidFill>
                <a:uFillTx/>
                <a:latin typeface="Montserrat" pitchFamily="2" charset="77"/>
              </a:rPr>
            </a:br>
            <a:br>
              <a:rPr lang="fr-FR" i="1">
                <a:latin typeface="Montserrat" pitchFamily="2" charset="77"/>
              </a:rPr>
            </a:br>
            <a:endParaRPr lang="fr-FR" sz="1200" b="0" i="0" u="none" strike="noStrike" kern="1200" cap="none" spc="0" baseline="0">
              <a:solidFill>
                <a:srgbClr val="000000"/>
              </a:solidFill>
              <a:effectLst/>
              <a:uFillTx/>
              <a:latin typeface="Century Gothic" panose="020B0502020202020204" pitchFamily="34" charset="0"/>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19</a:t>
            </a:fld>
            <a:endParaRPr lang="fr-FR"/>
          </a:p>
        </p:txBody>
      </p:sp>
    </p:spTree>
    <p:extLst>
      <p:ext uri="{BB962C8B-B14F-4D97-AF65-F5344CB8AC3E}">
        <p14:creationId xmlns:p14="http://schemas.microsoft.com/office/powerpoint/2010/main" val="26409567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i="1">
                <a:latin typeface="Montserrat" pitchFamily="2" charset="77"/>
              </a:rPr>
              <a:t>The </a:t>
            </a:r>
            <a:r>
              <a:rPr lang="fr-FR" i="1" err="1">
                <a:latin typeface="Montserrat" pitchFamily="2" charset="77"/>
              </a:rPr>
              <a:t>consequences</a:t>
            </a:r>
            <a:r>
              <a:rPr lang="fr-FR" i="1">
                <a:latin typeface="Montserrat" pitchFamily="2" charset="77"/>
              </a:rPr>
              <a:t> are </a:t>
            </a:r>
            <a:r>
              <a:rPr lang="fr-FR" i="1" err="1">
                <a:latin typeface="Montserrat" pitchFamily="2" charset="77"/>
              </a:rPr>
              <a:t>severe</a:t>
            </a:r>
            <a:r>
              <a:rPr lang="fr-FR" i="1">
                <a:latin typeface="Montserrat" pitchFamily="2" charset="77"/>
              </a:rPr>
              <a:t>.</a:t>
            </a:r>
          </a:p>
          <a:p>
            <a:br>
              <a:rPr lang="fr-FR" i="0">
                <a:latin typeface="Montserrat" pitchFamily="2" charset="77"/>
              </a:rPr>
            </a:br>
            <a:r>
              <a:rPr lang="fr-FR" b="0" i="0">
                <a:latin typeface="Montserrat" pitchFamily="2" charset="77"/>
              </a:rPr>
              <a:t>In hypertension, </a:t>
            </a:r>
            <a:r>
              <a:rPr lang="fr-FR" b="0" i="0" err="1">
                <a:latin typeface="Montserrat" pitchFamily="2" charset="77"/>
              </a:rPr>
              <a:t>every</a:t>
            </a:r>
            <a:r>
              <a:rPr lang="fr-FR" b="0" i="0">
                <a:latin typeface="Montserrat" pitchFamily="2" charset="77"/>
              </a:rPr>
              <a:t> 1 </a:t>
            </a:r>
            <a:r>
              <a:rPr lang="fr-FR" b="0" i="0" err="1">
                <a:latin typeface="Montserrat" pitchFamily="2" charset="77"/>
              </a:rPr>
              <a:t>mmHg</a:t>
            </a:r>
            <a:r>
              <a:rPr lang="fr-FR" b="0" i="0">
                <a:latin typeface="Montserrat" pitchFamily="2" charset="77"/>
              </a:rPr>
              <a:t> </a:t>
            </a:r>
            <a:r>
              <a:rPr lang="fr-FR" b="0" i="0" err="1">
                <a:latin typeface="Montserrat" pitchFamily="2" charset="77"/>
              </a:rPr>
              <a:t>increase</a:t>
            </a:r>
            <a:r>
              <a:rPr lang="fr-FR" b="0" i="0">
                <a:latin typeface="Montserrat" pitchFamily="2" charset="77"/>
              </a:rPr>
              <a:t> in </a:t>
            </a:r>
            <a:r>
              <a:rPr lang="fr-FR" b="0" i="0" err="1">
                <a:latin typeface="Montserrat" pitchFamily="2" charset="77"/>
              </a:rPr>
              <a:t>blood</a:t>
            </a:r>
            <a:r>
              <a:rPr lang="fr-FR" b="0" i="0">
                <a:latin typeface="Montserrat" pitchFamily="2" charset="77"/>
              </a:rPr>
              <a:t> pressure </a:t>
            </a:r>
            <a:r>
              <a:rPr lang="fr-FR" b="0" i="0" err="1">
                <a:latin typeface="Montserrat" pitchFamily="2" charset="77"/>
              </a:rPr>
              <a:t>adds</a:t>
            </a:r>
            <a:r>
              <a:rPr lang="fr-FR" b="0" i="0">
                <a:latin typeface="Montserrat" pitchFamily="2" charset="77"/>
              </a:rPr>
              <a:t> </a:t>
            </a:r>
            <a:r>
              <a:rPr lang="fr-FR" b="0" i="0" err="1">
                <a:latin typeface="Montserrat" pitchFamily="2" charset="77"/>
              </a:rPr>
              <a:t>risk</a:t>
            </a:r>
            <a:r>
              <a:rPr lang="fr-FR" b="0" i="0">
                <a:latin typeface="Montserrat" pitchFamily="2" charset="77"/>
              </a:rPr>
              <a:t>. </a:t>
            </a:r>
          </a:p>
          <a:p>
            <a:r>
              <a:rPr lang="fr-FR" b="0" i="0">
                <a:latin typeface="Montserrat" pitchFamily="2" charset="77"/>
              </a:rPr>
              <a:t>In </a:t>
            </a:r>
            <a:r>
              <a:rPr lang="fr-FR" b="0" i="0" err="1">
                <a:latin typeface="Montserrat" pitchFamily="2" charset="77"/>
              </a:rPr>
              <a:t>diabetes</a:t>
            </a:r>
            <a:r>
              <a:rPr lang="fr-FR" b="0" i="0">
                <a:latin typeface="Montserrat" pitchFamily="2" charset="77"/>
              </a:rPr>
              <a:t>, over 20% of </a:t>
            </a:r>
            <a:r>
              <a:rPr lang="fr-FR" b="0" i="0" err="1">
                <a:latin typeface="Montserrat" pitchFamily="2" charset="77"/>
              </a:rPr>
              <a:t>deaths</a:t>
            </a:r>
            <a:r>
              <a:rPr lang="fr-FR" b="0" i="0">
                <a:latin typeface="Montserrat" pitchFamily="2" charset="77"/>
              </a:rPr>
              <a:t> are </a:t>
            </a:r>
            <a:r>
              <a:rPr lang="fr-FR" b="0" i="0" err="1">
                <a:latin typeface="Montserrat" pitchFamily="2" charset="77"/>
              </a:rPr>
              <a:t>linked</a:t>
            </a:r>
            <a:r>
              <a:rPr lang="fr-FR" b="0" i="0">
                <a:latin typeface="Montserrat" pitchFamily="2" charset="77"/>
              </a:rPr>
              <a:t> to </a:t>
            </a:r>
            <a:r>
              <a:rPr lang="fr-FR" b="0" i="0" err="1">
                <a:latin typeface="Montserrat" pitchFamily="2" charset="77"/>
              </a:rPr>
              <a:t>poor</a:t>
            </a:r>
            <a:r>
              <a:rPr lang="fr-FR" b="0" i="0">
                <a:latin typeface="Montserrat" pitchFamily="2" charset="77"/>
              </a:rPr>
              <a:t> control. </a:t>
            </a:r>
          </a:p>
          <a:p>
            <a:r>
              <a:rPr lang="fr-FR" b="0" i="0">
                <a:latin typeface="Montserrat" pitchFamily="2" charset="77"/>
              </a:rPr>
              <a:t>In </a:t>
            </a:r>
            <a:r>
              <a:rPr lang="fr-FR" b="0" i="0" err="1">
                <a:latin typeface="Montserrat" pitchFamily="2" charset="77"/>
              </a:rPr>
              <a:t>dyslipidemia</a:t>
            </a:r>
            <a:r>
              <a:rPr lang="fr-FR" b="0" i="0">
                <a:latin typeface="Montserrat" pitchFamily="2" charset="77"/>
              </a:rPr>
              <a:t>, </a:t>
            </a:r>
            <a:r>
              <a:rPr lang="fr-FR" b="0" i="0" err="1">
                <a:latin typeface="Montserrat" pitchFamily="2" charset="77"/>
              </a:rPr>
              <a:t>less</a:t>
            </a:r>
            <a:r>
              <a:rPr lang="fr-FR" b="0" i="0">
                <a:latin typeface="Montserrat" pitchFamily="2" charset="77"/>
              </a:rPr>
              <a:t> </a:t>
            </a:r>
            <a:r>
              <a:rPr lang="fr-FR" b="0" i="0" err="1">
                <a:latin typeface="Montserrat" pitchFamily="2" charset="77"/>
              </a:rPr>
              <a:t>than</a:t>
            </a:r>
            <a:r>
              <a:rPr lang="fr-FR" b="0" i="0">
                <a:latin typeface="Montserrat" pitchFamily="2" charset="77"/>
              </a:rPr>
              <a:t> 10% of high-</a:t>
            </a:r>
            <a:r>
              <a:rPr lang="fr-FR" b="0" i="0" err="1">
                <a:latin typeface="Montserrat" pitchFamily="2" charset="77"/>
              </a:rPr>
              <a:t>risk</a:t>
            </a:r>
            <a:r>
              <a:rPr lang="fr-FR" b="0" i="0">
                <a:latin typeface="Montserrat" pitchFamily="2" charset="77"/>
              </a:rPr>
              <a:t> patients </a:t>
            </a:r>
            <a:r>
              <a:rPr lang="fr-FR" b="0" i="0" err="1">
                <a:latin typeface="Montserrat" pitchFamily="2" charset="77"/>
              </a:rPr>
              <a:t>reach</a:t>
            </a:r>
            <a:r>
              <a:rPr lang="fr-FR" b="0" i="0">
                <a:latin typeface="Montserrat" pitchFamily="2" charset="77"/>
              </a:rPr>
              <a:t> LDL </a:t>
            </a:r>
            <a:r>
              <a:rPr lang="fr-FR" b="0" i="0" err="1">
                <a:latin typeface="Montserrat" pitchFamily="2" charset="77"/>
              </a:rPr>
              <a:t>targets</a:t>
            </a:r>
            <a:r>
              <a:rPr lang="fr-FR" b="0" i="0">
                <a:latin typeface="Montserrat" pitchFamily="2" charset="77"/>
              </a:rPr>
              <a:t>.</a:t>
            </a:r>
            <a:br>
              <a:rPr lang="fr-FR" b="0" i="0">
                <a:latin typeface="Montserrat" pitchFamily="2" charset="77"/>
              </a:rPr>
            </a:br>
            <a:r>
              <a:rPr lang="fr-FR" b="0" i="0">
                <a:latin typeface="Montserrat" pitchFamily="2" charset="77"/>
              </a:rPr>
              <a:t>And in </a:t>
            </a:r>
            <a:r>
              <a:rPr lang="fr-FR" b="0" i="0" err="1">
                <a:latin typeface="Montserrat" pitchFamily="2" charset="77"/>
              </a:rPr>
              <a:t>chronic</a:t>
            </a:r>
            <a:r>
              <a:rPr lang="fr-FR" b="0" i="0">
                <a:latin typeface="Montserrat" pitchFamily="2" charset="77"/>
              </a:rPr>
              <a:t> </a:t>
            </a:r>
            <a:r>
              <a:rPr lang="fr-FR" b="0" i="0" err="1">
                <a:latin typeface="Montserrat" pitchFamily="2" charset="77"/>
              </a:rPr>
              <a:t>venous</a:t>
            </a:r>
            <a:r>
              <a:rPr lang="fr-FR" b="0" i="0">
                <a:latin typeface="Montserrat" pitchFamily="2" charset="77"/>
              </a:rPr>
              <a:t> </a:t>
            </a:r>
            <a:r>
              <a:rPr lang="fr-FR" b="0" i="0" err="1">
                <a:latin typeface="Montserrat" pitchFamily="2" charset="77"/>
              </a:rPr>
              <a:t>disease</a:t>
            </a:r>
            <a:r>
              <a:rPr lang="fr-FR" b="0" i="0">
                <a:latin typeface="Montserrat" pitchFamily="2" charset="77"/>
              </a:rPr>
              <a:t>, </a:t>
            </a:r>
            <a:r>
              <a:rPr lang="fr-FR" b="0" i="0" err="1">
                <a:latin typeface="Montserrat" pitchFamily="2" charset="77"/>
              </a:rPr>
              <a:t>advanced</a:t>
            </a:r>
            <a:r>
              <a:rPr lang="fr-FR" b="0" i="0">
                <a:latin typeface="Montserrat" pitchFamily="2" charset="77"/>
              </a:rPr>
              <a:t> stages </a:t>
            </a:r>
            <a:r>
              <a:rPr lang="fr-FR" b="0" i="0" err="1">
                <a:latin typeface="Montserrat" pitchFamily="2" charset="77"/>
              </a:rPr>
              <a:t>increase</a:t>
            </a:r>
            <a:r>
              <a:rPr lang="fr-FR" b="0" i="0">
                <a:latin typeface="Montserrat" pitchFamily="2" charset="77"/>
              </a:rPr>
              <a:t> </a:t>
            </a:r>
            <a:r>
              <a:rPr lang="fr-FR" b="0" i="0" err="1">
                <a:latin typeface="Montserrat" pitchFamily="2" charset="77"/>
              </a:rPr>
              <a:t>mortality</a:t>
            </a:r>
            <a:r>
              <a:rPr lang="fr-FR" b="0" i="0">
                <a:latin typeface="Montserrat" pitchFamily="2" charset="77"/>
              </a:rPr>
              <a:t> </a:t>
            </a:r>
            <a:r>
              <a:rPr lang="fr-FR" b="0" i="0" err="1">
                <a:latin typeface="Montserrat" pitchFamily="2" charset="77"/>
              </a:rPr>
              <a:t>risk</a:t>
            </a:r>
            <a:r>
              <a:rPr lang="fr-FR" b="0" i="0">
                <a:latin typeface="Montserrat" pitchFamily="2" charset="77"/>
              </a:rPr>
              <a:t> by more </a:t>
            </a:r>
            <a:r>
              <a:rPr lang="fr-FR" b="0" i="0" err="1">
                <a:latin typeface="Montserrat" pitchFamily="2" charset="77"/>
              </a:rPr>
              <a:t>than</a:t>
            </a:r>
            <a:r>
              <a:rPr lang="fr-FR" b="0" i="0">
                <a:latin typeface="Montserrat" pitchFamily="2" charset="77"/>
              </a:rPr>
              <a:t> 70%.</a:t>
            </a:r>
          </a:p>
          <a:p>
            <a:br>
              <a:rPr lang="fr-FR" i="0">
                <a:latin typeface="Montserrat" pitchFamily="2" charset="77"/>
              </a:rPr>
            </a:br>
            <a:r>
              <a:rPr lang="fr-FR" b="1" i="0" err="1">
                <a:latin typeface="Montserrat" pitchFamily="2" charset="77"/>
              </a:rPr>
              <a:t>Uncontrolled</a:t>
            </a:r>
            <a:r>
              <a:rPr lang="fr-FR" b="1" i="0">
                <a:latin typeface="Montserrat" pitchFamily="2" charset="77"/>
              </a:rPr>
              <a:t> cardiometabolic conditions lead to complications, </a:t>
            </a:r>
            <a:r>
              <a:rPr lang="fr-FR" b="1" i="0" err="1">
                <a:latin typeface="Montserrat" pitchFamily="2" charset="77"/>
              </a:rPr>
              <a:t>disability</a:t>
            </a:r>
            <a:r>
              <a:rPr lang="fr-FR" b="1" i="0">
                <a:latin typeface="Montserrat" pitchFamily="2" charset="77"/>
              </a:rPr>
              <a:t>, and </a:t>
            </a:r>
            <a:r>
              <a:rPr lang="fr-FR" b="1" i="0" err="1">
                <a:latin typeface="Montserrat" pitchFamily="2" charset="77"/>
              </a:rPr>
              <a:t>death</a:t>
            </a:r>
            <a:r>
              <a:rPr lang="fr-FR" b="1" i="0">
                <a:latin typeface="Montserrat" pitchFamily="2" charset="77"/>
              </a:rPr>
              <a:t>. </a:t>
            </a:r>
          </a:p>
          <a:p>
            <a:r>
              <a:rPr lang="fr-FR" b="1" i="0">
                <a:latin typeface="Montserrat" pitchFamily="2" charset="77"/>
              </a:rPr>
              <a:t>Poor control </a:t>
            </a:r>
            <a:r>
              <a:rPr lang="fr-FR" b="1" i="0" err="1">
                <a:latin typeface="Montserrat" pitchFamily="2" charset="77"/>
              </a:rPr>
              <a:t>remains</a:t>
            </a:r>
            <a:r>
              <a:rPr lang="fr-FR" b="1" i="0">
                <a:latin typeface="Montserrat" pitchFamily="2" charset="77"/>
              </a:rPr>
              <a:t> the </a:t>
            </a:r>
            <a:r>
              <a:rPr lang="fr-FR" b="1" i="0" err="1">
                <a:latin typeface="Montserrat" pitchFamily="2" charset="77"/>
              </a:rPr>
              <a:t>rule</a:t>
            </a:r>
            <a:r>
              <a:rPr lang="fr-FR" b="1" i="0">
                <a:latin typeface="Montserrat" pitchFamily="2" charset="77"/>
              </a:rPr>
              <a:t>, not the exception</a:t>
            </a:r>
            <a:r>
              <a:rPr lang="fr-FR" i="0">
                <a:latin typeface="Montserrat" pitchFamily="2" charset="77"/>
              </a:rPr>
              <a:t>.</a:t>
            </a:r>
          </a:p>
          <a:p>
            <a:endParaRPr lang="fr-FR" i="1">
              <a:latin typeface="Montserrat" pitchFamily="2" charset="77"/>
            </a:endParaRPr>
          </a:p>
          <a:p>
            <a:endParaRPr lang="fr-FR" i="1">
              <a:latin typeface="Montserrat" pitchFamily="2" charset="77"/>
            </a:endParaRPr>
          </a:p>
          <a:p>
            <a:r>
              <a:rPr lang="fr-FR" i="1">
                <a:latin typeface="Montserrat" pitchFamily="2" charset="77"/>
              </a:rPr>
              <a:t>But </a:t>
            </a:r>
            <a:r>
              <a:rPr lang="fr-FR" i="1" err="1">
                <a:latin typeface="Montserrat" pitchFamily="2" charset="77"/>
              </a:rPr>
              <a:t>why</a:t>
            </a:r>
            <a:r>
              <a:rPr lang="fr-FR" i="1">
                <a:latin typeface="Montserrat" pitchFamily="2" charset="77"/>
              </a:rPr>
              <a:t> are </a:t>
            </a:r>
            <a:r>
              <a:rPr lang="fr-FR" i="1" err="1">
                <a:latin typeface="Montserrat" pitchFamily="2" charset="77"/>
              </a:rPr>
              <a:t>adherence</a:t>
            </a:r>
            <a:r>
              <a:rPr lang="fr-FR" i="1">
                <a:latin typeface="Montserrat" pitchFamily="2" charset="77"/>
              </a:rPr>
              <a:t> and control </a:t>
            </a:r>
            <a:r>
              <a:rPr lang="fr-FR" i="1" err="1">
                <a:latin typeface="Montserrat" pitchFamily="2" charset="77"/>
              </a:rPr>
              <a:t>so</a:t>
            </a:r>
            <a:r>
              <a:rPr lang="fr-FR" i="1">
                <a:latin typeface="Montserrat" pitchFamily="2" charset="77"/>
              </a:rPr>
              <a:t> </a:t>
            </a:r>
            <a:r>
              <a:rPr lang="fr-FR" i="1" err="1">
                <a:latin typeface="Montserrat" pitchFamily="2" charset="77"/>
              </a:rPr>
              <a:t>poor</a:t>
            </a:r>
            <a:r>
              <a:rPr lang="fr-FR" i="1">
                <a:latin typeface="Montserrat" pitchFamily="2" charset="77"/>
              </a:rPr>
              <a:t>? </a:t>
            </a:r>
          </a:p>
          <a:p>
            <a:endParaRPr lang="fr-FR">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20</a:t>
            </a:fld>
            <a:endParaRPr lang="fr-FR"/>
          </a:p>
        </p:txBody>
      </p:sp>
    </p:spTree>
    <p:extLst>
      <p:ext uri="{BB962C8B-B14F-4D97-AF65-F5344CB8AC3E}">
        <p14:creationId xmlns:p14="http://schemas.microsoft.com/office/powerpoint/2010/main" val="3364314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a:latin typeface="Montserrat" pitchFamily="2" charset="77"/>
              </a:rPr>
              <a:t>Solutions must </a:t>
            </a:r>
            <a:r>
              <a:rPr lang="fr-FR" err="1">
                <a:latin typeface="Montserrat" pitchFamily="2" charset="77"/>
              </a:rPr>
              <a:t>act</a:t>
            </a:r>
            <a:r>
              <a:rPr lang="fr-FR">
                <a:latin typeface="Montserrat" pitchFamily="2" charset="77"/>
              </a:rPr>
              <a:t> at all </a:t>
            </a:r>
            <a:r>
              <a:rPr lang="fr-FR" err="1">
                <a:latin typeface="Montserrat" pitchFamily="2" charset="77"/>
              </a:rPr>
              <a:t>levels</a:t>
            </a:r>
            <a:r>
              <a:rPr lang="fr-FR">
                <a:latin typeface="Montserrat" pitchFamily="2" charset="77"/>
              </a:rPr>
              <a:t>: </a:t>
            </a:r>
            <a:r>
              <a:rPr lang="fr-FR" b="1">
                <a:latin typeface="Montserrat" pitchFamily="2" charset="77"/>
              </a:rPr>
              <a:t>patient, </a:t>
            </a:r>
            <a:r>
              <a:rPr lang="fr-FR" b="1" err="1">
                <a:latin typeface="Montserrat" pitchFamily="2" charset="77"/>
              </a:rPr>
              <a:t>treatment</a:t>
            </a:r>
            <a:r>
              <a:rPr lang="fr-FR" b="1">
                <a:latin typeface="Montserrat" pitchFamily="2" charset="77"/>
              </a:rPr>
              <a:t>, system</a:t>
            </a:r>
            <a:r>
              <a:rPr lang="fr-FR">
                <a:latin typeface="Montserrat" pitchFamily="2" charset="77"/>
              </a:rPr>
              <a:t>. </a:t>
            </a:r>
          </a:p>
          <a:p>
            <a:r>
              <a:rPr lang="fr-FR" err="1">
                <a:latin typeface="Montserrat" pitchFamily="2" charset="77"/>
              </a:rPr>
              <a:t>target</a:t>
            </a:r>
            <a:r>
              <a:rPr lang="fr-FR">
                <a:latin typeface="Montserrat" pitchFamily="2" charset="77"/>
              </a:rPr>
              <a:t> </a:t>
            </a:r>
            <a:r>
              <a:rPr lang="fr-FR" err="1">
                <a:latin typeface="Montserrat" pitchFamily="2" charset="77"/>
              </a:rPr>
              <a:t>sustainable</a:t>
            </a:r>
            <a:r>
              <a:rPr lang="fr-FR">
                <a:latin typeface="Montserrat" pitchFamily="2" charset="77"/>
              </a:rPr>
              <a:t> control: </a:t>
            </a:r>
            <a:r>
              <a:rPr lang="fr-FR" b="1">
                <a:latin typeface="Montserrat" pitchFamily="2" charset="77"/>
              </a:rPr>
              <a:t>Digital, </a:t>
            </a:r>
            <a:r>
              <a:rPr lang="fr-FR" b="1" err="1">
                <a:latin typeface="Montserrat" pitchFamily="2" charset="77"/>
              </a:rPr>
              <a:t>education</a:t>
            </a:r>
            <a:r>
              <a:rPr lang="fr-FR" b="1">
                <a:latin typeface="Montserrat" pitchFamily="2" charset="77"/>
              </a:rPr>
              <a:t>, </a:t>
            </a:r>
            <a:r>
              <a:rPr lang="fr-FR" b="1" err="1">
                <a:latin typeface="Montserrat" pitchFamily="2" charset="77"/>
              </a:rPr>
              <a:t>simpler</a:t>
            </a:r>
            <a:r>
              <a:rPr lang="fr-FR" b="1">
                <a:latin typeface="Montserrat" pitchFamily="2" charset="77"/>
              </a:rPr>
              <a:t> </a:t>
            </a:r>
            <a:r>
              <a:rPr lang="fr-FR" b="1" err="1">
                <a:latin typeface="Montserrat" pitchFamily="2" charset="77"/>
              </a:rPr>
              <a:t>regimens</a:t>
            </a:r>
            <a:r>
              <a:rPr lang="fr-FR">
                <a:latin typeface="Montserrat" pitchFamily="2" charset="77"/>
              </a:rPr>
              <a:t> are key.</a:t>
            </a:r>
          </a:p>
          <a:p>
            <a:endParaRPr lang="fr-FR">
              <a:latin typeface="Montserrat" pitchFamily="2" charset="77"/>
            </a:endParaRPr>
          </a:p>
          <a:p>
            <a:endParaRPr lang="fr-FR">
              <a:latin typeface="Montserrat" pitchFamily="2" charset="77"/>
            </a:endParaRPr>
          </a:p>
          <a:p>
            <a:r>
              <a:rPr lang="fr-FR" i="1">
                <a:latin typeface="Montserrat" pitchFamily="2" charset="77"/>
              </a:rPr>
              <a:t>First </a:t>
            </a:r>
            <a:r>
              <a:rPr lang="fr-FR" i="1" err="1">
                <a:latin typeface="Montserrat" pitchFamily="2" charset="77"/>
              </a:rPr>
              <a:t>step</a:t>
            </a:r>
            <a:r>
              <a:rPr lang="fr-FR" i="1">
                <a:latin typeface="Montserrat" pitchFamily="2" charset="77"/>
              </a:rPr>
              <a:t>: </a:t>
            </a:r>
            <a:r>
              <a:rPr lang="fr-FR" i="1" err="1">
                <a:latin typeface="Montserrat" pitchFamily="2" charset="77"/>
              </a:rPr>
              <a:t>see</a:t>
            </a:r>
            <a:r>
              <a:rPr lang="fr-FR" i="1">
                <a:latin typeface="Montserrat" pitchFamily="2" charset="77"/>
              </a:rPr>
              <a:t> patients as </a:t>
            </a:r>
            <a:r>
              <a:rPr lang="fr-FR" i="1" err="1">
                <a:latin typeface="Montserrat" pitchFamily="2" charset="77"/>
              </a:rPr>
              <a:t>partners</a:t>
            </a:r>
            <a:r>
              <a:rPr lang="fr-FR" i="1">
                <a:latin typeface="Montserrat" pitchFamily="2" charset="77"/>
              </a:rPr>
              <a:t>, not obstacles.</a:t>
            </a:r>
            <a:endParaRPr lang="fr-FR">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21</a:t>
            </a:fld>
            <a:endParaRPr lang="fr-FR"/>
          </a:p>
        </p:txBody>
      </p:sp>
    </p:spTree>
    <p:extLst>
      <p:ext uri="{BB962C8B-B14F-4D97-AF65-F5344CB8AC3E}">
        <p14:creationId xmlns:p14="http://schemas.microsoft.com/office/powerpoint/2010/main" val="281206421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10F329-7202-E596-A1E9-505E0E572734}"/>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C5CD6322-3D6A-B43D-BAC2-83391C104CC8}"/>
              </a:ext>
            </a:extLst>
          </p:cNvPr>
          <p:cNvSpPr>
            <a:spLocks noGrp="1" noRot="1" noChangeAspect="1"/>
          </p:cNvSpPr>
          <p:nvPr>
            <p:ph type="sldImg"/>
          </p:nvPr>
        </p:nvSpPr>
        <p:spPr/>
        <p:txBody>
          <a:bodyPr/>
          <a:lstStyle/>
          <a:p>
            <a:endParaRPr lang="fr-FR"/>
          </a:p>
        </p:txBody>
      </p:sp>
      <p:sp>
        <p:nvSpPr>
          <p:cNvPr id="3" name="Espace réservé des notes 2">
            <a:extLst>
              <a:ext uri="{FF2B5EF4-FFF2-40B4-BE49-F238E27FC236}">
                <a16:creationId xmlns:a16="http://schemas.microsoft.com/office/drawing/2014/main" id="{53B20F3C-104C-E72E-8BB1-A1F1D2C72AF0}"/>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b="0">
                <a:latin typeface="Montserrat" pitchFamily="2" charset="77"/>
              </a:rPr>
              <a:t>Patients are part of the solution. </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a:latin typeface="Montserrat" pitchFamily="2" charset="77"/>
              </a:rPr>
              <a:t>By </a:t>
            </a:r>
            <a:r>
              <a:rPr lang="fr-FR" b="0" err="1">
                <a:latin typeface="Montserrat" pitchFamily="2" charset="77"/>
              </a:rPr>
              <a:t>involving</a:t>
            </a:r>
            <a:r>
              <a:rPr lang="fr-FR" b="0">
                <a:latin typeface="Montserrat" pitchFamily="2" charset="77"/>
              </a:rPr>
              <a:t> </a:t>
            </a:r>
            <a:r>
              <a:rPr lang="fr-FR" b="0" err="1">
                <a:latin typeface="Montserrat" pitchFamily="2" charset="77"/>
              </a:rPr>
              <a:t>them</a:t>
            </a:r>
            <a:r>
              <a:rPr lang="fr-FR" b="0">
                <a:latin typeface="Montserrat" pitchFamily="2" charset="77"/>
              </a:rPr>
              <a:t> as active </a:t>
            </a:r>
            <a:r>
              <a:rPr lang="fr-FR" b="0" err="1">
                <a:latin typeface="Montserrat" pitchFamily="2" charset="77"/>
              </a:rPr>
              <a:t>partners</a:t>
            </a:r>
            <a:r>
              <a:rPr lang="fr-FR" b="0">
                <a:latin typeface="Montserrat" pitchFamily="2" charset="77"/>
              </a:rPr>
              <a:t>, </a:t>
            </a:r>
            <a:r>
              <a:rPr lang="fr-FR" b="0" err="1">
                <a:latin typeface="Montserrat" pitchFamily="2" charset="77"/>
              </a:rPr>
              <a:t>we</a:t>
            </a:r>
            <a:r>
              <a:rPr lang="fr-FR" b="0">
                <a:latin typeface="Montserrat" pitchFamily="2" charset="77"/>
              </a:rPr>
              <a:t> </a:t>
            </a:r>
            <a:r>
              <a:rPr lang="fr-FR" b="0" err="1">
                <a:latin typeface="Montserrat" pitchFamily="2" charset="77"/>
              </a:rPr>
              <a:t>improve</a:t>
            </a:r>
            <a:r>
              <a:rPr lang="fr-FR" b="0">
                <a:latin typeface="Montserrat" pitchFamily="2" charset="77"/>
              </a:rPr>
              <a:t> </a:t>
            </a:r>
            <a:r>
              <a:rPr lang="fr-FR" b="0" err="1">
                <a:latin typeface="Montserrat" pitchFamily="2" charset="77"/>
              </a:rPr>
              <a:t>adherence</a:t>
            </a:r>
            <a:r>
              <a:rPr lang="fr-FR" b="0">
                <a:latin typeface="Montserrat" pitchFamily="2" charset="77"/>
              </a:rPr>
              <a:t> and </a:t>
            </a:r>
            <a:r>
              <a:rPr lang="fr-FR" b="0" err="1">
                <a:latin typeface="Montserrat" pitchFamily="2" charset="77"/>
              </a:rPr>
              <a:t>outcomes</a:t>
            </a:r>
            <a:r>
              <a:rPr lang="fr-FR" b="0">
                <a:latin typeface="Montserrat" pitchFamily="2" charset="77"/>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0" err="1">
                <a:latin typeface="Montserrat" pitchFamily="2" charset="77"/>
              </a:rPr>
              <a:t>motivational</a:t>
            </a:r>
            <a:r>
              <a:rPr lang="fr-FR" b="0">
                <a:latin typeface="Montserrat" pitchFamily="2" charset="77"/>
              </a:rPr>
              <a:t> support, </a:t>
            </a:r>
            <a:r>
              <a:rPr lang="fr-FR" b="0" err="1">
                <a:latin typeface="Montserrat" pitchFamily="2" charset="77"/>
              </a:rPr>
              <a:t>Shared</a:t>
            </a:r>
            <a:r>
              <a:rPr lang="fr-FR" b="0">
                <a:latin typeface="Montserrat" pitchFamily="2" charset="77"/>
              </a:rPr>
              <a:t> </a:t>
            </a:r>
            <a:r>
              <a:rPr lang="fr-FR" b="0" err="1">
                <a:latin typeface="Montserrat" pitchFamily="2" charset="77"/>
              </a:rPr>
              <a:t>decision-making</a:t>
            </a:r>
            <a:r>
              <a:rPr lang="fr-FR" b="0">
                <a:latin typeface="Montserrat" pitchFamily="2" charset="77"/>
              </a:rPr>
              <a:t>,, and team-</a:t>
            </a:r>
            <a:r>
              <a:rPr lang="fr-FR" b="0" err="1">
                <a:latin typeface="Montserrat" pitchFamily="2" charset="77"/>
              </a:rPr>
              <a:t>based</a:t>
            </a:r>
            <a:r>
              <a:rPr lang="fr-FR" b="0">
                <a:latin typeface="Montserrat" pitchFamily="2" charset="77"/>
              </a:rPr>
              <a:t> care all drive </a:t>
            </a:r>
            <a:r>
              <a:rPr lang="fr-FR" b="0" err="1">
                <a:latin typeface="Montserrat" pitchFamily="2" charset="77"/>
              </a:rPr>
              <a:t>sustained</a:t>
            </a:r>
            <a:r>
              <a:rPr lang="fr-FR" b="0">
                <a:latin typeface="Montserrat" pitchFamily="2" charset="77"/>
              </a:rPr>
              <a:t> </a:t>
            </a:r>
            <a:r>
              <a:rPr lang="fr-FR" b="0" err="1">
                <a:latin typeface="Montserrat" pitchFamily="2" charset="77"/>
              </a:rPr>
              <a:t>behavior</a:t>
            </a:r>
            <a:r>
              <a:rPr lang="fr-FR" b="0">
                <a:latin typeface="Montserrat" pitchFamily="2" charset="77"/>
              </a:rPr>
              <a:t> change.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b="1">
              <a:latin typeface="Montserrat" pitchFamily="2" charset="77"/>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b="1" err="1">
                <a:latin typeface="Montserrat" pitchFamily="2" charset="77"/>
              </a:rPr>
              <a:t>Empowerment</a:t>
            </a:r>
            <a:r>
              <a:rPr lang="fr-FR" b="1">
                <a:latin typeface="Montserrat" pitchFamily="2" charset="77"/>
              </a:rPr>
              <a:t> </a:t>
            </a:r>
            <a:r>
              <a:rPr lang="fr-FR" b="1" err="1">
                <a:latin typeface="Montserrat" pitchFamily="2" charset="77"/>
              </a:rPr>
              <a:t>is</a:t>
            </a:r>
            <a:r>
              <a:rPr lang="fr-FR" b="1">
                <a:latin typeface="Montserrat" pitchFamily="2" charset="77"/>
              </a:rPr>
              <a:t> the </a:t>
            </a:r>
            <a:r>
              <a:rPr lang="fr-FR" b="1" err="1">
                <a:latin typeface="Montserrat" pitchFamily="2" charset="77"/>
              </a:rPr>
              <a:t>foundation</a:t>
            </a:r>
            <a:r>
              <a:rPr lang="fr-FR" b="1">
                <a:latin typeface="Montserrat" pitchFamily="2" charset="77"/>
              </a:rPr>
              <a:t> of long-</a:t>
            </a:r>
            <a:r>
              <a:rPr lang="fr-FR" b="1" err="1">
                <a:latin typeface="Montserrat" pitchFamily="2" charset="77"/>
              </a:rPr>
              <a:t>term</a:t>
            </a:r>
            <a:r>
              <a:rPr lang="fr-FR" b="1">
                <a:latin typeface="Montserrat" pitchFamily="2" charset="77"/>
              </a:rPr>
              <a:t> control</a:t>
            </a:r>
            <a:r>
              <a:rPr lang="fr-FR">
                <a:latin typeface="Montserrat" pitchFamily="2" charset="77"/>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i="1">
              <a:latin typeface="Montserrat" pitchFamily="2" charset="77"/>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fr-FR" i="1">
              <a:latin typeface="Montserrat" pitchFamily="2" charset="77"/>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i="1">
                <a:latin typeface="Montserrat" pitchFamily="2" charset="77"/>
              </a:rPr>
              <a:t>But </a:t>
            </a:r>
            <a:r>
              <a:rPr lang="fr-FR" i="1" err="1">
                <a:latin typeface="Montserrat" pitchFamily="2" charset="77"/>
              </a:rPr>
              <a:t>beyond</a:t>
            </a:r>
            <a:r>
              <a:rPr lang="fr-FR" i="1">
                <a:latin typeface="Montserrat" pitchFamily="2" charset="77"/>
              </a:rPr>
              <a:t> </a:t>
            </a:r>
            <a:r>
              <a:rPr lang="fr-FR" i="1" err="1">
                <a:latin typeface="Montserrat" pitchFamily="2" charset="77"/>
              </a:rPr>
              <a:t>empowerment</a:t>
            </a:r>
            <a:r>
              <a:rPr lang="fr-FR" i="1">
                <a:latin typeface="Montserrat" pitchFamily="2" charset="77"/>
              </a:rPr>
              <a:t>, </a:t>
            </a:r>
            <a:r>
              <a:rPr lang="fr-FR" i="1" err="1">
                <a:latin typeface="Montserrat" pitchFamily="2" charset="77"/>
              </a:rPr>
              <a:t>we</a:t>
            </a:r>
            <a:r>
              <a:rPr lang="fr-FR" i="1">
                <a:latin typeface="Montserrat" pitchFamily="2" charset="77"/>
              </a:rPr>
              <a:t> must not </a:t>
            </a:r>
            <a:r>
              <a:rPr lang="fr-FR" i="1" err="1">
                <a:latin typeface="Montserrat" pitchFamily="2" charset="77"/>
              </a:rPr>
              <a:t>forget</a:t>
            </a:r>
            <a:r>
              <a:rPr lang="fr-FR" i="1">
                <a:latin typeface="Montserrat" pitchFamily="2" charset="77"/>
              </a:rPr>
              <a:t> the basics: lifestyle.</a:t>
            </a:r>
            <a:endParaRPr lang="fr-FR">
              <a:effectLst/>
              <a:latin typeface="Montserrat" pitchFamily="2" charset="77"/>
            </a:endParaRPr>
          </a:p>
        </p:txBody>
      </p:sp>
      <p:sp>
        <p:nvSpPr>
          <p:cNvPr id="4" name="Espace réservé du numéro de diapositive 3">
            <a:extLst>
              <a:ext uri="{FF2B5EF4-FFF2-40B4-BE49-F238E27FC236}">
                <a16:creationId xmlns:a16="http://schemas.microsoft.com/office/drawing/2014/main" id="{A00A0A86-214D-5A53-CADC-A2778182C6E5}"/>
              </a:ext>
            </a:extLst>
          </p:cNvPr>
          <p:cNvSpPr>
            <a:spLocks noGrp="1"/>
          </p:cNvSpPr>
          <p:nvPr>
            <p:ph type="sldNum" sz="quarter" idx="5"/>
          </p:nvPr>
        </p:nvSpPr>
        <p:spPr/>
        <p:txBody>
          <a:bodyPr/>
          <a:lstStyle/>
          <a:p>
            <a:fld id="{BDF6F4B8-5AFD-9F46-84DD-14C73144F123}" type="slidenum">
              <a:rPr lang="fr-FR" smtClean="0"/>
              <a:t>22</a:t>
            </a:fld>
            <a:endParaRPr lang="fr-FR"/>
          </a:p>
        </p:txBody>
      </p:sp>
    </p:spTree>
    <p:extLst>
      <p:ext uri="{BB962C8B-B14F-4D97-AF65-F5344CB8AC3E}">
        <p14:creationId xmlns:p14="http://schemas.microsoft.com/office/powerpoint/2010/main" val="33726433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ZA" sz="1400" dirty="0"/>
              <a:t>Well be covering some key aspects of multimorbidity in cardiovascular care :</a:t>
            </a:r>
          </a:p>
          <a:p>
            <a:endParaRPr lang="en-ZA" sz="1400" dirty="0"/>
          </a:p>
          <a:p>
            <a:r>
              <a:rPr lang="en-ZA" sz="1400" dirty="0"/>
              <a:t>Well start with some important definitions, and then move into the shared pathophysiology – particularly the role of endothelial dysfunction</a:t>
            </a:r>
          </a:p>
          <a:p>
            <a:endParaRPr lang="en-ZA" sz="1400" dirty="0"/>
          </a:p>
          <a:p>
            <a:r>
              <a:rPr lang="en-ZA" sz="1400" dirty="0"/>
              <a:t>Ill address adherence, which remains a barrier to effective </a:t>
            </a:r>
            <a:r>
              <a:rPr lang="en-ZA" sz="1400" dirty="0" err="1"/>
              <a:t>controlell</a:t>
            </a:r>
            <a:r>
              <a:rPr lang="en-ZA" sz="1400" dirty="0"/>
              <a:t> then focus on practical, evidence based solutions – particularly in HPT and its frequent overlap with dyslipidaemia and tachycardia</a:t>
            </a:r>
          </a:p>
          <a:p>
            <a:endParaRPr lang="en-ZA" sz="1400" dirty="0"/>
          </a:p>
          <a:p>
            <a:r>
              <a:rPr lang="en-ZA" sz="1400" dirty="0"/>
              <a:t>Finally Ill emphasise why a patient-centric, simplified approach is </a:t>
            </a:r>
            <a:r>
              <a:rPr lang="en-ZA" sz="1400" dirty="0" err="1"/>
              <a:t>essenmtial</a:t>
            </a:r>
            <a:r>
              <a:rPr lang="en-ZA" sz="1400" dirty="0"/>
              <a:t> to improving long term outcomes</a:t>
            </a:r>
          </a:p>
          <a:p>
            <a:endParaRPr lang="en-ZA" dirty="0"/>
          </a:p>
        </p:txBody>
      </p:sp>
      <p:sp>
        <p:nvSpPr>
          <p:cNvPr id="4" name="Slide Number Placeholder 3"/>
          <p:cNvSpPr>
            <a:spLocks noGrp="1"/>
          </p:cNvSpPr>
          <p:nvPr>
            <p:ph type="sldNum" sz="quarter" idx="5"/>
          </p:nvPr>
        </p:nvSpPr>
        <p:spPr/>
        <p:txBody>
          <a:bodyPr/>
          <a:lstStyle/>
          <a:p>
            <a:fld id="{16355F58-EDB5-C345-8D39-D94DFA13399D}" type="slidenum">
              <a:rPr lang="en-US" smtClean="0"/>
              <a:t>4</a:t>
            </a:fld>
            <a:endParaRPr lang="en-US"/>
          </a:p>
        </p:txBody>
      </p:sp>
    </p:spTree>
    <p:extLst>
      <p:ext uri="{BB962C8B-B14F-4D97-AF65-F5344CB8AC3E}">
        <p14:creationId xmlns:p14="http://schemas.microsoft.com/office/powerpoint/2010/main" val="57766828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a:latin typeface="Montserrat" pitchFamily="2" charset="77"/>
              </a:rPr>
              <a:t>The </a:t>
            </a:r>
            <a:r>
              <a:rPr lang="fr-FR" err="1">
                <a:latin typeface="Montserrat" pitchFamily="2" charset="77"/>
              </a:rPr>
              <a:t>AHA’s</a:t>
            </a:r>
            <a:r>
              <a:rPr lang="fr-FR">
                <a:latin typeface="Montserrat" pitchFamily="2" charset="77"/>
              </a:rPr>
              <a:t> </a:t>
            </a:r>
            <a:r>
              <a:rPr lang="fr-FR" b="1" err="1">
                <a:latin typeface="Montserrat" pitchFamily="2" charset="77"/>
              </a:rPr>
              <a:t>Life’s</a:t>
            </a:r>
            <a:r>
              <a:rPr lang="fr-FR" b="1">
                <a:latin typeface="Montserrat" pitchFamily="2" charset="77"/>
              </a:rPr>
              <a:t> Essential 8</a:t>
            </a:r>
            <a:r>
              <a:rPr lang="fr-FR">
                <a:latin typeface="Montserrat" pitchFamily="2" charset="77"/>
              </a:rPr>
              <a:t> </a:t>
            </a:r>
            <a:r>
              <a:rPr lang="fr-FR" err="1">
                <a:latin typeface="Montserrat" pitchFamily="2" charset="77"/>
              </a:rPr>
              <a:t>provides</a:t>
            </a:r>
            <a:r>
              <a:rPr lang="fr-FR">
                <a:latin typeface="Montserrat" pitchFamily="2" charset="77"/>
              </a:rPr>
              <a:t> the </a:t>
            </a:r>
            <a:r>
              <a:rPr lang="fr-FR" err="1">
                <a:latin typeface="Montserrat" pitchFamily="2" charset="77"/>
              </a:rPr>
              <a:t>foundation</a:t>
            </a:r>
            <a:r>
              <a:rPr lang="fr-FR">
                <a:latin typeface="Montserrat" pitchFamily="2" charset="77"/>
              </a:rPr>
              <a:t> of </a:t>
            </a:r>
            <a:r>
              <a:rPr lang="fr-FR" err="1">
                <a:latin typeface="Montserrat" pitchFamily="2" charset="77"/>
              </a:rPr>
              <a:t>cardiovascular</a:t>
            </a:r>
            <a:r>
              <a:rPr lang="fr-FR">
                <a:latin typeface="Montserrat" pitchFamily="2" charset="77"/>
              </a:rPr>
              <a:t> </a:t>
            </a:r>
            <a:r>
              <a:rPr lang="fr-FR" err="1">
                <a:latin typeface="Montserrat" pitchFamily="2" charset="77"/>
              </a:rPr>
              <a:t>health</a:t>
            </a:r>
            <a:r>
              <a:rPr lang="fr-FR">
                <a:latin typeface="Montserrat" pitchFamily="2" charset="77"/>
              </a:rPr>
              <a:t>: </a:t>
            </a:r>
          </a:p>
          <a:p>
            <a:r>
              <a:rPr lang="fr-FR" err="1">
                <a:latin typeface="Montserrat" pitchFamily="2" charset="77"/>
              </a:rPr>
              <a:t>eat</a:t>
            </a:r>
            <a:r>
              <a:rPr lang="fr-FR">
                <a:latin typeface="Montserrat" pitchFamily="2" charset="77"/>
              </a:rPr>
              <a:t> </a:t>
            </a:r>
            <a:r>
              <a:rPr lang="fr-FR" err="1">
                <a:latin typeface="Montserrat" pitchFamily="2" charset="77"/>
              </a:rPr>
              <a:t>better</a:t>
            </a:r>
            <a:r>
              <a:rPr lang="fr-FR">
                <a:latin typeface="Montserrat" pitchFamily="2" charset="77"/>
              </a:rPr>
              <a:t>, </a:t>
            </a:r>
          </a:p>
          <a:p>
            <a:r>
              <a:rPr lang="fr-FR" err="1">
                <a:latin typeface="Montserrat" pitchFamily="2" charset="77"/>
              </a:rPr>
              <a:t>be</a:t>
            </a:r>
            <a:r>
              <a:rPr lang="fr-FR">
                <a:latin typeface="Montserrat" pitchFamily="2" charset="77"/>
              </a:rPr>
              <a:t> more active, </a:t>
            </a:r>
          </a:p>
          <a:p>
            <a:r>
              <a:rPr lang="fr-FR">
                <a:latin typeface="Montserrat" pitchFamily="2" charset="77"/>
              </a:rPr>
              <a:t>manage </a:t>
            </a:r>
            <a:r>
              <a:rPr lang="fr-FR" err="1">
                <a:latin typeface="Montserrat" pitchFamily="2" charset="77"/>
              </a:rPr>
              <a:t>blood</a:t>
            </a:r>
            <a:r>
              <a:rPr lang="fr-FR">
                <a:latin typeface="Montserrat" pitchFamily="2" charset="77"/>
              </a:rPr>
              <a:t> </a:t>
            </a:r>
            <a:r>
              <a:rPr lang="fr-FR" err="1">
                <a:latin typeface="Montserrat" pitchFamily="2" charset="77"/>
              </a:rPr>
              <a:t>sugar</a:t>
            </a:r>
            <a:r>
              <a:rPr lang="fr-FR">
                <a:latin typeface="Montserrat" pitchFamily="2" charset="77"/>
              </a:rPr>
              <a:t>, </a:t>
            </a:r>
          </a:p>
          <a:p>
            <a:r>
              <a:rPr lang="fr-FR">
                <a:latin typeface="Montserrat" pitchFamily="2" charset="77"/>
              </a:rPr>
              <a:t>control </a:t>
            </a:r>
            <a:r>
              <a:rPr lang="fr-FR" err="1">
                <a:latin typeface="Montserrat" pitchFamily="2" charset="77"/>
              </a:rPr>
              <a:t>weight</a:t>
            </a:r>
            <a:r>
              <a:rPr lang="fr-FR">
                <a:latin typeface="Montserrat" pitchFamily="2" charset="77"/>
              </a:rPr>
              <a:t>, </a:t>
            </a:r>
          </a:p>
          <a:p>
            <a:r>
              <a:rPr lang="fr-FR">
                <a:latin typeface="Montserrat" pitchFamily="2" charset="77"/>
              </a:rPr>
              <a:t>manage </a:t>
            </a:r>
            <a:r>
              <a:rPr lang="fr-FR" err="1">
                <a:latin typeface="Montserrat" pitchFamily="2" charset="77"/>
              </a:rPr>
              <a:t>cholesterol</a:t>
            </a:r>
            <a:r>
              <a:rPr lang="fr-FR">
                <a:latin typeface="Montserrat" pitchFamily="2" charset="77"/>
              </a:rPr>
              <a:t>, </a:t>
            </a:r>
          </a:p>
          <a:p>
            <a:r>
              <a:rPr lang="fr-FR" err="1">
                <a:latin typeface="Montserrat" pitchFamily="2" charset="77"/>
              </a:rPr>
              <a:t>improve</a:t>
            </a:r>
            <a:r>
              <a:rPr lang="fr-FR">
                <a:latin typeface="Montserrat" pitchFamily="2" charset="77"/>
              </a:rPr>
              <a:t> </a:t>
            </a:r>
            <a:r>
              <a:rPr lang="fr-FR" err="1">
                <a:latin typeface="Montserrat" pitchFamily="2" charset="77"/>
              </a:rPr>
              <a:t>sleep</a:t>
            </a:r>
            <a:r>
              <a:rPr lang="fr-FR">
                <a:latin typeface="Montserrat" pitchFamily="2" charset="77"/>
              </a:rPr>
              <a:t>, </a:t>
            </a:r>
          </a:p>
          <a:p>
            <a:r>
              <a:rPr lang="fr-FR" err="1">
                <a:latin typeface="Montserrat" pitchFamily="2" charset="77"/>
              </a:rPr>
              <a:t>quit</a:t>
            </a:r>
            <a:r>
              <a:rPr lang="fr-FR">
                <a:latin typeface="Montserrat" pitchFamily="2" charset="77"/>
              </a:rPr>
              <a:t> </a:t>
            </a:r>
            <a:r>
              <a:rPr lang="fr-FR" err="1">
                <a:latin typeface="Montserrat" pitchFamily="2" charset="77"/>
              </a:rPr>
              <a:t>tobacco</a:t>
            </a:r>
            <a:r>
              <a:rPr lang="fr-FR">
                <a:latin typeface="Montserrat" pitchFamily="2" charset="77"/>
              </a:rPr>
              <a:t>, </a:t>
            </a:r>
          </a:p>
          <a:p>
            <a:r>
              <a:rPr lang="fr-FR">
                <a:latin typeface="Montserrat" pitchFamily="2" charset="77"/>
              </a:rPr>
              <a:t>and control </a:t>
            </a:r>
            <a:r>
              <a:rPr lang="fr-FR" err="1">
                <a:latin typeface="Montserrat" pitchFamily="2" charset="77"/>
              </a:rPr>
              <a:t>blood</a:t>
            </a:r>
            <a:r>
              <a:rPr lang="fr-FR">
                <a:latin typeface="Montserrat" pitchFamily="2" charset="77"/>
              </a:rPr>
              <a:t> pressure. </a:t>
            </a:r>
          </a:p>
          <a:p>
            <a:r>
              <a:rPr lang="fr-FR" err="1">
                <a:latin typeface="Montserrat" pitchFamily="2" charset="77"/>
              </a:rPr>
              <a:t>These</a:t>
            </a:r>
            <a:r>
              <a:rPr lang="fr-FR">
                <a:latin typeface="Montserrat" pitchFamily="2" charset="77"/>
              </a:rPr>
              <a:t> are </a:t>
            </a:r>
            <a:r>
              <a:rPr lang="fr-FR" err="1">
                <a:latin typeface="Montserrat" pitchFamily="2" charset="77"/>
              </a:rPr>
              <a:t>universal</a:t>
            </a:r>
            <a:r>
              <a:rPr lang="fr-FR">
                <a:latin typeface="Montserrat" pitchFamily="2" charset="77"/>
              </a:rPr>
              <a:t>, simple </a:t>
            </a:r>
            <a:r>
              <a:rPr lang="fr-FR" err="1">
                <a:latin typeface="Montserrat" pitchFamily="2" charset="77"/>
              </a:rPr>
              <a:t>measures</a:t>
            </a:r>
            <a:r>
              <a:rPr lang="fr-FR">
                <a:latin typeface="Montserrat" pitchFamily="2" charset="77"/>
              </a:rPr>
              <a:t>, </a:t>
            </a:r>
            <a:r>
              <a:rPr lang="fr-FR" err="1">
                <a:latin typeface="Montserrat" pitchFamily="2" charset="77"/>
              </a:rPr>
              <a:t>yet</a:t>
            </a:r>
            <a:r>
              <a:rPr lang="fr-FR">
                <a:latin typeface="Montserrat" pitchFamily="2" charset="77"/>
              </a:rPr>
              <a:t> </a:t>
            </a:r>
            <a:r>
              <a:rPr lang="fr-FR" err="1">
                <a:latin typeface="Montserrat" pitchFamily="2" charset="77"/>
              </a:rPr>
              <a:t>often</a:t>
            </a:r>
            <a:r>
              <a:rPr lang="fr-FR">
                <a:latin typeface="Montserrat" pitchFamily="2" charset="77"/>
              </a:rPr>
              <a:t> </a:t>
            </a:r>
            <a:r>
              <a:rPr lang="fr-FR" err="1">
                <a:latin typeface="Montserrat" pitchFamily="2" charset="77"/>
              </a:rPr>
              <a:t>neglected</a:t>
            </a:r>
            <a:r>
              <a:rPr lang="fr-FR">
                <a:latin typeface="Montserrat" pitchFamily="2" charset="77"/>
              </a:rPr>
              <a:t>. </a:t>
            </a:r>
          </a:p>
          <a:p>
            <a:endParaRPr lang="fr-FR" b="1">
              <a:latin typeface="Montserrat" pitchFamily="2" charset="77"/>
            </a:endParaRPr>
          </a:p>
          <a:p>
            <a:r>
              <a:rPr lang="fr-FR" b="1">
                <a:latin typeface="Montserrat" pitchFamily="2" charset="77"/>
              </a:rPr>
              <a:t>Lifestyle interventions </a:t>
            </a:r>
            <a:r>
              <a:rPr lang="fr-FR" b="1" err="1">
                <a:latin typeface="Montserrat" pitchFamily="2" charset="77"/>
              </a:rPr>
              <a:t>remain</a:t>
            </a:r>
            <a:r>
              <a:rPr lang="fr-FR" b="1">
                <a:latin typeface="Montserrat" pitchFamily="2" charset="77"/>
              </a:rPr>
              <a:t> the </a:t>
            </a:r>
            <a:r>
              <a:rPr lang="fr-FR" b="1" err="1">
                <a:latin typeface="Montserrat" pitchFamily="2" charset="77"/>
              </a:rPr>
              <a:t>common</a:t>
            </a:r>
            <a:r>
              <a:rPr lang="fr-FR" b="1">
                <a:latin typeface="Montserrat" pitchFamily="2" charset="77"/>
              </a:rPr>
              <a:t> </a:t>
            </a:r>
            <a:r>
              <a:rPr lang="fr-FR" b="1" err="1">
                <a:latin typeface="Montserrat" pitchFamily="2" charset="77"/>
              </a:rPr>
              <a:t>ground</a:t>
            </a:r>
            <a:r>
              <a:rPr lang="fr-FR" b="1">
                <a:latin typeface="Montserrat" pitchFamily="2" charset="77"/>
              </a:rPr>
              <a:t> for all care teams</a:t>
            </a:r>
            <a:r>
              <a:rPr lang="fr-FR">
                <a:latin typeface="Montserrat" pitchFamily="2" charset="77"/>
              </a:rPr>
              <a:t>.</a:t>
            </a:r>
          </a:p>
          <a:p>
            <a:endParaRPr lang="fr-FR">
              <a:latin typeface="Montserrat" pitchFamily="2" charset="77"/>
            </a:endParaRPr>
          </a:p>
          <a:p>
            <a:endParaRPr lang="fr-FR">
              <a:latin typeface="Montserrat" pitchFamily="2" charset="77"/>
            </a:endParaRPr>
          </a:p>
          <a:p>
            <a:r>
              <a:rPr lang="fr-FR" i="1">
                <a:latin typeface="Montserrat" pitchFamily="2" charset="77"/>
              </a:rPr>
              <a:t>but </a:t>
            </a:r>
            <a:r>
              <a:rPr lang="fr-FR" i="1" err="1">
                <a:latin typeface="Montserrat" pitchFamily="2" charset="77"/>
              </a:rPr>
              <a:t>it’s</a:t>
            </a:r>
            <a:r>
              <a:rPr lang="fr-FR" i="1">
                <a:latin typeface="Montserrat" pitchFamily="2" charset="77"/>
              </a:rPr>
              <a:t> not </a:t>
            </a:r>
            <a:r>
              <a:rPr lang="fr-FR" i="1" err="1">
                <a:latin typeface="Montserrat" pitchFamily="2" charset="77"/>
              </a:rPr>
              <a:t>enough</a:t>
            </a:r>
            <a:r>
              <a:rPr lang="fr-FR" i="1">
                <a:latin typeface="Montserrat" pitchFamily="2" charset="77"/>
              </a:rPr>
              <a:t>. </a:t>
            </a:r>
            <a:r>
              <a:rPr lang="fr-FR" i="1" err="1">
                <a:latin typeface="Montserrat" pitchFamily="2" charset="77"/>
              </a:rPr>
              <a:t>We</a:t>
            </a:r>
            <a:r>
              <a:rPr lang="fr-FR" i="1">
                <a:latin typeface="Montserrat" pitchFamily="2" charset="77"/>
              </a:rPr>
              <a:t> </a:t>
            </a:r>
            <a:r>
              <a:rPr lang="fr-FR" i="1" err="1">
                <a:latin typeface="Montserrat" pitchFamily="2" charset="77"/>
              </a:rPr>
              <a:t>need</a:t>
            </a:r>
            <a:r>
              <a:rPr lang="fr-FR" i="1">
                <a:latin typeface="Montserrat" pitchFamily="2" charset="77"/>
              </a:rPr>
              <a:t> </a:t>
            </a:r>
            <a:r>
              <a:rPr lang="fr-FR" i="1" err="1">
                <a:latin typeface="Montserrat" pitchFamily="2" charset="77"/>
              </a:rPr>
              <a:t>pharmacological</a:t>
            </a:r>
            <a:r>
              <a:rPr lang="fr-FR" i="1">
                <a:latin typeface="Montserrat" pitchFamily="2" charset="77"/>
              </a:rPr>
              <a:t> </a:t>
            </a:r>
            <a:r>
              <a:rPr lang="fr-FR" i="1" err="1">
                <a:latin typeface="Montserrat" pitchFamily="2" charset="77"/>
              </a:rPr>
              <a:t>strategies</a:t>
            </a:r>
            <a:r>
              <a:rPr lang="fr-FR" i="1">
                <a:latin typeface="Montserrat" pitchFamily="2" charset="77"/>
              </a:rPr>
              <a:t> </a:t>
            </a:r>
            <a:r>
              <a:rPr lang="fr-FR" i="1" err="1">
                <a:latin typeface="Montserrat" pitchFamily="2" charset="77"/>
              </a:rPr>
              <a:t>too</a:t>
            </a:r>
            <a:r>
              <a:rPr lang="fr-FR" i="1">
                <a:latin typeface="Montserrat" pitchFamily="2" charset="77"/>
              </a:rPr>
              <a:t>.</a:t>
            </a:r>
            <a:endParaRPr lang="fr-FR">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23</a:t>
            </a:fld>
            <a:endParaRPr lang="fr-FR"/>
          </a:p>
        </p:txBody>
      </p:sp>
    </p:spTree>
    <p:extLst>
      <p:ext uri="{BB962C8B-B14F-4D97-AF65-F5344CB8AC3E}">
        <p14:creationId xmlns:p14="http://schemas.microsoft.com/office/powerpoint/2010/main" val="144157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b="0" err="1">
                <a:latin typeface="Montserrat" pitchFamily="2" charset="77"/>
              </a:rPr>
              <a:t>Multimorbid</a:t>
            </a:r>
            <a:r>
              <a:rPr lang="fr-FR" b="0">
                <a:latin typeface="Montserrat" pitchFamily="2" charset="77"/>
              </a:rPr>
              <a:t> patients </a:t>
            </a:r>
            <a:r>
              <a:rPr lang="fr-FR" b="0" err="1">
                <a:latin typeface="Montserrat" pitchFamily="2" charset="77"/>
              </a:rPr>
              <a:t>require</a:t>
            </a:r>
            <a:r>
              <a:rPr lang="fr-FR" b="0">
                <a:latin typeface="Montserrat" pitchFamily="2" charset="77"/>
              </a:rPr>
              <a:t> </a:t>
            </a:r>
            <a:r>
              <a:rPr lang="fr-FR" b="0" err="1">
                <a:latin typeface="Montserrat" pitchFamily="2" charset="77"/>
              </a:rPr>
              <a:t>multidisciplinary</a:t>
            </a:r>
            <a:r>
              <a:rPr lang="fr-FR" b="0">
                <a:latin typeface="Montserrat" pitchFamily="2" charset="77"/>
              </a:rPr>
              <a:t> care and combination </a:t>
            </a:r>
            <a:r>
              <a:rPr lang="fr-FR" b="0" err="1">
                <a:latin typeface="Montserrat" pitchFamily="2" charset="77"/>
              </a:rPr>
              <a:t>pharmacotherapy</a:t>
            </a:r>
            <a:r>
              <a:rPr lang="fr-FR" b="0">
                <a:latin typeface="Montserrat" pitchFamily="2" charset="77"/>
              </a:rPr>
              <a:t>. </a:t>
            </a:r>
          </a:p>
          <a:p>
            <a:r>
              <a:rPr lang="fr-FR" b="0">
                <a:latin typeface="Montserrat" pitchFamily="2" charset="77"/>
              </a:rPr>
              <a:t>Conditions </a:t>
            </a:r>
            <a:r>
              <a:rPr lang="fr-FR" b="0" err="1">
                <a:latin typeface="Montserrat" pitchFamily="2" charset="77"/>
              </a:rPr>
              <a:t>overlap</a:t>
            </a:r>
            <a:r>
              <a:rPr lang="fr-FR" b="0">
                <a:latin typeface="Montserrat" pitchFamily="2" charset="77"/>
              </a:rPr>
              <a:t>, </a:t>
            </a:r>
            <a:r>
              <a:rPr lang="fr-FR" b="0" err="1">
                <a:latin typeface="Montserrat" pitchFamily="2" charset="77"/>
              </a:rPr>
              <a:t>mechanisms</a:t>
            </a:r>
            <a:r>
              <a:rPr lang="fr-FR" b="0">
                <a:latin typeface="Montserrat" pitchFamily="2" charset="77"/>
              </a:rPr>
              <a:t> </a:t>
            </a:r>
            <a:r>
              <a:rPr lang="fr-FR" b="0" err="1">
                <a:latin typeface="Montserrat" pitchFamily="2" charset="77"/>
              </a:rPr>
              <a:t>overlap</a:t>
            </a:r>
            <a:r>
              <a:rPr lang="fr-FR" b="0">
                <a:latin typeface="Montserrat" pitchFamily="2" charset="77"/>
              </a:rPr>
              <a:t>, </a:t>
            </a:r>
            <a:r>
              <a:rPr lang="fr-FR" b="0" err="1">
                <a:latin typeface="Montserrat" pitchFamily="2" charset="77"/>
              </a:rPr>
              <a:t>then</a:t>
            </a:r>
            <a:r>
              <a:rPr lang="fr-FR" b="0">
                <a:latin typeface="Montserrat" pitchFamily="2" charset="77"/>
              </a:rPr>
              <a:t> </a:t>
            </a:r>
            <a:r>
              <a:rPr lang="fr-FR" b="0" err="1">
                <a:latin typeface="Montserrat" pitchFamily="2" charset="77"/>
              </a:rPr>
              <a:t>treatment</a:t>
            </a:r>
            <a:r>
              <a:rPr lang="fr-FR" b="0">
                <a:latin typeface="Montserrat" pitchFamily="2" charset="77"/>
              </a:rPr>
              <a:t> must </a:t>
            </a:r>
            <a:r>
              <a:rPr lang="fr-FR" b="0" err="1">
                <a:latin typeface="Montserrat" pitchFamily="2" charset="77"/>
              </a:rPr>
              <a:t>also</a:t>
            </a:r>
            <a:r>
              <a:rPr lang="fr-FR" b="0">
                <a:latin typeface="Montserrat" pitchFamily="2" charset="77"/>
              </a:rPr>
              <a:t> </a:t>
            </a:r>
            <a:r>
              <a:rPr lang="fr-FR" b="0" err="1">
                <a:latin typeface="Montserrat" pitchFamily="2" charset="77"/>
              </a:rPr>
              <a:t>overlap</a:t>
            </a:r>
            <a:r>
              <a:rPr lang="fr-FR" b="0">
                <a:latin typeface="Montserrat" pitchFamily="2" charset="77"/>
              </a:rPr>
              <a:t>. </a:t>
            </a:r>
          </a:p>
          <a:p>
            <a:r>
              <a:rPr lang="fr-FR" b="0" err="1">
                <a:latin typeface="Montserrat" pitchFamily="2" charset="77"/>
              </a:rPr>
              <a:t>Fixed</a:t>
            </a:r>
            <a:r>
              <a:rPr lang="fr-FR" b="0">
                <a:latin typeface="Montserrat" pitchFamily="2" charset="77"/>
              </a:rPr>
              <a:t>-dose combinations and </a:t>
            </a:r>
            <a:r>
              <a:rPr lang="fr-FR" b="0" err="1">
                <a:latin typeface="Montserrat" pitchFamily="2" charset="77"/>
              </a:rPr>
              <a:t>polypills</a:t>
            </a:r>
            <a:r>
              <a:rPr lang="fr-FR" b="0">
                <a:latin typeface="Montserrat" pitchFamily="2" charset="77"/>
              </a:rPr>
              <a:t> </a:t>
            </a:r>
            <a:r>
              <a:rPr lang="fr-FR" b="0" err="1">
                <a:latin typeface="Montserrat" pitchFamily="2" charset="77"/>
              </a:rPr>
              <a:t>simplify</a:t>
            </a:r>
            <a:r>
              <a:rPr lang="fr-FR" b="0">
                <a:latin typeface="Montserrat" pitchFamily="2" charset="77"/>
              </a:rPr>
              <a:t> </a:t>
            </a:r>
            <a:r>
              <a:rPr lang="fr-FR" b="0" err="1">
                <a:latin typeface="Montserrat" pitchFamily="2" charset="77"/>
              </a:rPr>
              <a:t>therapy</a:t>
            </a:r>
            <a:r>
              <a:rPr lang="fr-FR" b="0">
                <a:latin typeface="Montserrat" pitchFamily="2" charset="77"/>
              </a:rPr>
              <a:t>, </a:t>
            </a:r>
            <a:r>
              <a:rPr lang="fr-FR" b="0" err="1">
                <a:latin typeface="Montserrat" pitchFamily="2" charset="77"/>
              </a:rPr>
              <a:t>improve</a:t>
            </a:r>
            <a:r>
              <a:rPr lang="fr-FR" b="0">
                <a:latin typeface="Montserrat" pitchFamily="2" charset="77"/>
              </a:rPr>
              <a:t> </a:t>
            </a:r>
            <a:r>
              <a:rPr lang="fr-FR" b="0" err="1">
                <a:latin typeface="Montserrat" pitchFamily="2" charset="77"/>
              </a:rPr>
              <a:t>adherence</a:t>
            </a:r>
            <a:r>
              <a:rPr lang="fr-FR" b="0">
                <a:latin typeface="Montserrat" pitchFamily="2" charset="77"/>
              </a:rPr>
              <a:t>, and </a:t>
            </a:r>
            <a:r>
              <a:rPr lang="fr-FR" b="0" err="1">
                <a:latin typeface="Montserrat" pitchFamily="2" charset="77"/>
              </a:rPr>
              <a:t>reduce</a:t>
            </a:r>
            <a:r>
              <a:rPr lang="fr-FR" b="0">
                <a:latin typeface="Montserrat" pitchFamily="2" charset="77"/>
              </a:rPr>
              <a:t> </a:t>
            </a:r>
            <a:r>
              <a:rPr lang="fr-FR" b="0" err="1">
                <a:latin typeface="Montserrat" pitchFamily="2" charset="77"/>
              </a:rPr>
              <a:t>morbidity</a:t>
            </a:r>
            <a:r>
              <a:rPr lang="fr-FR" b="0">
                <a:latin typeface="Montserrat" pitchFamily="2" charset="77"/>
              </a:rPr>
              <a:t> and </a:t>
            </a:r>
            <a:r>
              <a:rPr lang="fr-FR" b="0" err="1">
                <a:latin typeface="Montserrat" pitchFamily="2" charset="77"/>
              </a:rPr>
              <a:t>mortality</a:t>
            </a:r>
            <a:r>
              <a:rPr lang="fr-FR" b="0">
                <a:latin typeface="Montserrat" pitchFamily="2" charset="77"/>
              </a:rPr>
              <a:t>. </a:t>
            </a:r>
          </a:p>
          <a:p>
            <a:endParaRPr lang="fr-FR">
              <a:latin typeface="Montserrat" pitchFamily="2" charset="77"/>
            </a:endParaRPr>
          </a:p>
          <a:p>
            <a:r>
              <a:rPr lang="fr-FR" b="1">
                <a:latin typeface="Montserrat" pitchFamily="2" charset="77"/>
              </a:rPr>
              <a:t>A </a:t>
            </a:r>
            <a:r>
              <a:rPr lang="fr-FR" b="1" err="1">
                <a:latin typeface="Montserrat" pitchFamily="2" charset="77"/>
              </a:rPr>
              <a:t>comprehensive</a:t>
            </a:r>
            <a:r>
              <a:rPr lang="fr-FR" b="1">
                <a:latin typeface="Montserrat" pitchFamily="2" charset="77"/>
              </a:rPr>
              <a:t>, </a:t>
            </a:r>
            <a:r>
              <a:rPr lang="fr-FR" b="1" err="1">
                <a:latin typeface="Montserrat" pitchFamily="2" charset="77"/>
              </a:rPr>
              <a:t>combined</a:t>
            </a:r>
            <a:r>
              <a:rPr lang="fr-FR" b="1">
                <a:latin typeface="Montserrat" pitchFamily="2" charset="77"/>
              </a:rPr>
              <a:t> </a:t>
            </a:r>
            <a:r>
              <a:rPr lang="fr-FR" b="1" err="1">
                <a:latin typeface="Montserrat" pitchFamily="2" charset="77"/>
              </a:rPr>
              <a:t>approach</a:t>
            </a:r>
            <a:r>
              <a:rPr lang="fr-FR" b="1">
                <a:latin typeface="Montserrat" pitchFamily="2" charset="77"/>
              </a:rPr>
              <a:t> </a:t>
            </a:r>
            <a:r>
              <a:rPr lang="fr-FR" b="1" err="1">
                <a:latin typeface="Montserrat" pitchFamily="2" charset="77"/>
              </a:rPr>
              <a:t>improves</a:t>
            </a:r>
            <a:r>
              <a:rPr lang="fr-FR" b="1">
                <a:latin typeface="Montserrat" pitchFamily="2" charset="77"/>
              </a:rPr>
              <a:t> </a:t>
            </a:r>
            <a:r>
              <a:rPr lang="fr-FR" b="1" err="1">
                <a:latin typeface="Montserrat" pitchFamily="2" charset="77"/>
              </a:rPr>
              <a:t>outcomes</a:t>
            </a:r>
            <a:r>
              <a:rPr lang="fr-FR" b="1">
                <a:latin typeface="Montserrat" pitchFamily="2" charset="77"/>
              </a:rPr>
              <a:t> and </a:t>
            </a:r>
            <a:r>
              <a:rPr lang="fr-FR" b="1" err="1">
                <a:latin typeface="Montserrat" pitchFamily="2" charset="77"/>
              </a:rPr>
              <a:t>quality</a:t>
            </a:r>
            <a:r>
              <a:rPr lang="fr-FR" b="1">
                <a:latin typeface="Montserrat" pitchFamily="2" charset="77"/>
              </a:rPr>
              <a:t> of life</a:t>
            </a:r>
          </a:p>
          <a:p>
            <a:endParaRPr lang="fr-FR" b="1">
              <a:latin typeface="Montserrat" pitchFamily="2" charset="77"/>
            </a:endParaRPr>
          </a:p>
          <a:p>
            <a:endParaRPr lang="fr-FR" b="1">
              <a:latin typeface="Montserrat" pitchFamily="2" charset="77"/>
            </a:endParaRPr>
          </a:p>
          <a:p>
            <a:r>
              <a:rPr lang="fr-FR" i="1">
                <a:latin typeface="Montserrat" pitchFamily="2" charset="77"/>
              </a:rPr>
              <a:t>But for </a:t>
            </a:r>
            <a:r>
              <a:rPr lang="fr-FR" i="1" err="1">
                <a:latin typeface="Montserrat" pitchFamily="2" charset="77"/>
              </a:rPr>
              <a:t>this</a:t>
            </a:r>
            <a:r>
              <a:rPr lang="fr-FR" i="1">
                <a:latin typeface="Montserrat" pitchFamily="2" charset="77"/>
              </a:rPr>
              <a:t>, </a:t>
            </a:r>
            <a:r>
              <a:rPr lang="fr-FR" i="1" err="1">
                <a:latin typeface="Montserrat" pitchFamily="2" charset="77"/>
              </a:rPr>
              <a:t>we</a:t>
            </a:r>
            <a:r>
              <a:rPr lang="fr-FR" i="1">
                <a:latin typeface="Montserrat" pitchFamily="2" charset="77"/>
              </a:rPr>
              <a:t> </a:t>
            </a:r>
            <a:r>
              <a:rPr lang="fr-FR" i="1" err="1">
                <a:latin typeface="Montserrat" pitchFamily="2" charset="77"/>
              </a:rPr>
              <a:t>need</a:t>
            </a:r>
            <a:r>
              <a:rPr lang="fr-FR" i="1">
                <a:latin typeface="Montserrat" pitchFamily="2" charset="77"/>
              </a:rPr>
              <a:t> to move </a:t>
            </a:r>
            <a:r>
              <a:rPr lang="fr-FR" i="1" err="1">
                <a:latin typeface="Montserrat" pitchFamily="2" charset="77"/>
              </a:rPr>
              <a:t>beyond</a:t>
            </a:r>
            <a:r>
              <a:rPr lang="fr-FR" i="1">
                <a:latin typeface="Montserrat" pitchFamily="2" charset="77"/>
              </a:rPr>
              <a:t> </a:t>
            </a:r>
            <a:r>
              <a:rPr lang="fr-FR" i="1" err="1">
                <a:latin typeface="Montserrat" pitchFamily="2" charset="77"/>
              </a:rPr>
              <a:t>siloed</a:t>
            </a:r>
            <a:r>
              <a:rPr lang="fr-FR" i="1">
                <a:latin typeface="Montserrat" pitchFamily="2" charset="77"/>
              </a:rPr>
              <a:t> care </a:t>
            </a:r>
            <a:r>
              <a:rPr lang="fr-FR" i="1" err="1">
                <a:latin typeface="Montserrat" pitchFamily="2" charset="77"/>
              </a:rPr>
              <a:t>models</a:t>
            </a:r>
            <a:r>
              <a:rPr lang="fr-FR" i="1">
                <a:latin typeface="Montserrat" pitchFamily="2" charset="77"/>
              </a:rPr>
              <a:t>.</a:t>
            </a:r>
            <a:endParaRPr lang="fr-FR">
              <a:effectLst/>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24</a:t>
            </a:fld>
            <a:endParaRPr lang="fr-FR"/>
          </a:p>
        </p:txBody>
      </p:sp>
    </p:spTree>
    <p:extLst>
      <p:ext uri="{BB962C8B-B14F-4D97-AF65-F5344CB8AC3E}">
        <p14:creationId xmlns:p14="http://schemas.microsoft.com/office/powerpoint/2010/main" val="342461281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b="0" i="0" err="1">
                <a:latin typeface="Montserrat" pitchFamily="2" charset="77"/>
              </a:rPr>
              <a:t>Traditional</a:t>
            </a:r>
            <a:r>
              <a:rPr lang="fr-FR" b="0" i="0">
                <a:latin typeface="Montserrat" pitchFamily="2" charset="77"/>
              </a:rPr>
              <a:t> care </a:t>
            </a:r>
            <a:r>
              <a:rPr lang="fr-FR" b="0" i="0" err="1">
                <a:latin typeface="Montserrat" pitchFamily="2" charset="77"/>
              </a:rPr>
              <a:t>approach</a:t>
            </a:r>
            <a:r>
              <a:rPr lang="fr-FR" b="0" i="0">
                <a:latin typeface="Montserrat" pitchFamily="2" charset="77"/>
              </a:rPr>
              <a:t> </a:t>
            </a:r>
            <a:r>
              <a:rPr lang="fr-FR" b="0" i="0" err="1">
                <a:latin typeface="Montserrat" pitchFamily="2" charset="77"/>
              </a:rPr>
              <a:t>is</a:t>
            </a:r>
            <a:r>
              <a:rPr lang="fr-FR" b="0" i="0">
                <a:latin typeface="Montserrat" pitchFamily="2" charset="77"/>
              </a:rPr>
              <a:t> </a:t>
            </a:r>
            <a:r>
              <a:rPr lang="fr-FR" b="0" i="0" err="1">
                <a:latin typeface="Montserrat" pitchFamily="2" charset="77"/>
              </a:rPr>
              <a:t>fragmented</a:t>
            </a:r>
            <a:r>
              <a:rPr lang="fr-FR" b="0" i="0">
                <a:latin typeface="Montserrat" pitchFamily="2" charset="77"/>
              </a:rPr>
              <a:t>: guidelines in silos, </a:t>
            </a:r>
            <a:r>
              <a:rPr lang="fr-FR" b="0" i="0" err="1">
                <a:latin typeface="Montserrat" pitchFamily="2" charset="77"/>
              </a:rPr>
              <a:t>reactive</a:t>
            </a:r>
            <a:r>
              <a:rPr lang="fr-FR" b="0" i="0">
                <a:latin typeface="Montserrat" pitchFamily="2" charset="77"/>
              </a:rPr>
              <a:t> interventions, </a:t>
            </a:r>
            <a:r>
              <a:rPr lang="fr-FR" b="0" i="0" err="1">
                <a:latin typeface="Montserrat" pitchFamily="2" charset="77"/>
              </a:rPr>
              <a:t>missed</a:t>
            </a:r>
            <a:r>
              <a:rPr lang="fr-FR" b="0" i="0">
                <a:latin typeface="Montserrat" pitchFamily="2" charset="77"/>
              </a:rPr>
              <a:t> </a:t>
            </a:r>
            <a:r>
              <a:rPr lang="fr-FR" b="0" i="0" err="1">
                <a:latin typeface="Montserrat" pitchFamily="2" charset="77"/>
              </a:rPr>
              <a:t>opportunities</a:t>
            </a:r>
            <a:r>
              <a:rPr lang="fr-FR" b="0" i="0">
                <a:latin typeface="Montserrat" pitchFamily="2" charset="77"/>
              </a:rPr>
              <a:t>. </a:t>
            </a:r>
          </a:p>
          <a:p>
            <a:r>
              <a:rPr lang="fr-FR" b="0" i="0">
                <a:latin typeface="Montserrat" pitchFamily="2" charset="77"/>
              </a:rPr>
              <a:t>The future model </a:t>
            </a:r>
            <a:r>
              <a:rPr lang="fr-FR" b="0" i="0" err="1">
                <a:latin typeface="Montserrat" pitchFamily="2" charset="77"/>
              </a:rPr>
              <a:t>is</a:t>
            </a:r>
            <a:r>
              <a:rPr lang="fr-FR" b="0" i="0">
                <a:latin typeface="Montserrat" pitchFamily="2" charset="77"/>
              </a:rPr>
              <a:t> </a:t>
            </a:r>
          </a:p>
          <a:p>
            <a:pPr marL="171450" indent="-171450">
              <a:buFontTx/>
              <a:buChar char="-"/>
            </a:pPr>
            <a:r>
              <a:rPr lang="fr-FR" b="0" i="0" err="1">
                <a:latin typeface="Montserrat" pitchFamily="2" charset="77"/>
              </a:rPr>
              <a:t>coordinated</a:t>
            </a:r>
            <a:r>
              <a:rPr lang="fr-FR" b="0" i="0">
                <a:latin typeface="Montserrat" pitchFamily="2" charset="77"/>
              </a:rPr>
              <a:t> cardiometabolic </a:t>
            </a:r>
            <a:r>
              <a:rPr lang="fr-FR" b="0" i="0" err="1">
                <a:latin typeface="Montserrat" pitchFamily="2" charset="77"/>
              </a:rPr>
              <a:t>medicine</a:t>
            </a:r>
            <a:r>
              <a:rPr lang="fr-FR" b="0" i="0">
                <a:latin typeface="Montserrat" pitchFamily="2" charset="77"/>
              </a:rPr>
              <a:t>: </a:t>
            </a:r>
          </a:p>
          <a:p>
            <a:pPr marL="171450" indent="-171450">
              <a:buFontTx/>
              <a:buChar char="-"/>
            </a:pPr>
            <a:r>
              <a:rPr lang="fr-FR" b="0" i="0" err="1">
                <a:latin typeface="Montserrat" pitchFamily="2" charset="77"/>
              </a:rPr>
              <a:t>interdisciplinary</a:t>
            </a:r>
            <a:r>
              <a:rPr lang="fr-FR" b="0" i="0">
                <a:latin typeface="Montserrat" pitchFamily="2" charset="77"/>
              </a:rPr>
              <a:t> teams, </a:t>
            </a:r>
          </a:p>
          <a:p>
            <a:pPr marL="171450" indent="-171450">
              <a:buFontTx/>
              <a:buChar char="-"/>
            </a:pPr>
            <a:r>
              <a:rPr lang="fr-FR" b="0" i="0" err="1">
                <a:latin typeface="Montserrat" pitchFamily="2" charset="77"/>
              </a:rPr>
              <a:t>risk</a:t>
            </a:r>
            <a:r>
              <a:rPr lang="fr-FR" b="0" i="0">
                <a:latin typeface="Montserrat" pitchFamily="2" charset="77"/>
              </a:rPr>
              <a:t>-factor </a:t>
            </a:r>
            <a:r>
              <a:rPr lang="fr-FR" b="0" i="0" err="1">
                <a:latin typeface="Montserrat" pitchFamily="2" charset="77"/>
              </a:rPr>
              <a:t>prevention</a:t>
            </a:r>
            <a:r>
              <a:rPr lang="fr-FR" b="0" i="0">
                <a:latin typeface="Montserrat" pitchFamily="2" charset="77"/>
              </a:rPr>
              <a:t>, </a:t>
            </a:r>
          </a:p>
          <a:p>
            <a:pPr marL="171450" indent="-171450">
              <a:buFontTx/>
              <a:buChar char="-"/>
            </a:pPr>
            <a:r>
              <a:rPr lang="fr-FR" b="0" i="0" err="1">
                <a:latin typeface="Montserrat" pitchFamily="2" charset="77"/>
              </a:rPr>
              <a:t>precision</a:t>
            </a:r>
            <a:r>
              <a:rPr lang="fr-FR" b="0" i="0">
                <a:latin typeface="Montserrat" pitchFamily="2" charset="77"/>
              </a:rPr>
              <a:t> care. </a:t>
            </a:r>
          </a:p>
          <a:p>
            <a:endParaRPr lang="fr-FR" i="0">
              <a:latin typeface="Montserrat" pitchFamily="2" charset="77"/>
            </a:endParaRPr>
          </a:p>
          <a:p>
            <a:r>
              <a:rPr lang="fr-FR" b="1" i="0" err="1">
                <a:latin typeface="Montserrat" pitchFamily="2" charset="77"/>
              </a:rPr>
              <a:t>Complex</a:t>
            </a:r>
            <a:r>
              <a:rPr lang="fr-FR" b="1" i="0">
                <a:latin typeface="Montserrat" pitchFamily="2" charset="77"/>
              </a:rPr>
              <a:t> patients </a:t>
            </a:r>
            <a:r>
              <a:rPr lang="fr-FR" b="1" i="0" err="1">
                <a:latin typeface="Montserrat" pitchFamily="2" charset="77"/>
              </a:rPr>
              <a:t>need</a:t>
            </a:r>
            <a:r>
              <a:rPr lang="fr-FR" b="1" i="0">
                <a:latin typeface="Montserrat" pitchFamily="2" charset="77"/>
              </a:rPr>
              <a:t> </a:t>
            </a:r>
            <a:r>
              <a:rPr lang="fr-FR" b="1" i="0" err="1">
                <a:latin typeface="Montserrat" pitchFamily="2" charset="77"/>
              </a:rPr>
              <a:t>coordinated</a:t>
            </a:r>
            <a:r>
              <a:rPr lang="fr-FR" b="1" i="0">
                <a:latin typeface="Montserrat" pitchFamily="2" charset="77"/>
              </a:rPr>
              <a:t>, not </a:t>
            </a:r>
            <a:r>
              <a:rPr lang="fr-FR" b="1" i="0" err="1">
                <a:latin typeface="Montserrat" pitchFamily="2" charset="77"/>
              </a:rPr>
              <a:t>fragmented</a:t>
            </a:r>
            <a:r>
              <a:rPr lang="fr-FR" b="1" i="0">
                <a:latin typeface="Montserrat" pitchFamily="2" charset="77"/>
              </a:rPr>
              <a:t>, care</a:t>
            </a:r>
            <a:r>
              <a:rPr lang="fr-FR" i="0">
                <a:latin typeface="Montserrat" pitchFamily="2" charset="77"/>
              </a:rPr>
              <a:t>.</a:t>
            </a:r>
          </a:p>
          <a:p>
            <a:endParaRPr lang="fr-FR" i="0">
              <a:latin typeface="Montserrat" pitchFamily="2" charset="77"/>
            </a:endParaRPr>
          </a:p>
          <a:p>
            <a:endParaRPr lang="fr-FR" i="0">
              <a:latin typeface="Montserrat" pitchFamily="2" charset="77"/>
            </a:endParaRPr>
          </a:p>
          <a:p>
            <a:r>
              <a:rPr lang="fr-FR" i="1">
                <a:latin typeface="Montserrat" pitchFamily="2" charset="77"/>
              </a:rPr>
              <a:t>And </a:t>
            </a:r>
            <a:r>
              <a:rPr lang="fr-FR" i="1" err="1">
                <a:latin typeface="Montserrat" pitchFamily="2" charset="77"/>
              </a:rPr>
              <a:t>this</a:t>
            </a:r>
            <a:r>
              <a:rPr lang="fr-FR" i="1">
                <a:latin typeface="Montserrat" pitchFamily="2" charset="77"/>
              </a:rPr>
              <a:t> </a:t>
            </a:r>
            <a:r>
              <a:rPr lang="fr-FR" i="1" err="1">
                <a:latin typeface="Montserrat" pitchFamily="2" charset="77"/>
              </a:rPr>
              <a:t>also</a:t>
            </a:r>
            <a:r>
              <a:rPr lang="fr-FR" i="1">
                <a:latin typeface="Montserrat" pitchFamily="2" charset="77"/>
              </a:rPr>
              <a:t> </a:t>
            </a:r>
            <a:r>
              <a:rPr lang="fr-FR" i="1" err="1">
                <a:latin typeface="Montserrat" pitchFamily="2" charset="77"/>
              </a:rPr>
              <a:t>applies</a:t>
            </a:r>
            <a:r>
              <a:rPr lang="fr-FR" i="1">
                <a:latin typeface="Montserrat" pitchFamily="2" charset="77"/>
              </a:rPr>
              <a:t> to guidelines, </a:t>
            </a:r>
            <a:r>
              <a:rPr lang="fr-FR" i="1" err="1">
                <a:latin typeface="Montserrat" pitchFamily="2" charset="77"/>
              </a:rPr>
              <a:t>which</a:t>
            </a:r>
            <a:r>
              <a:rPr lang="fr-FR" i="1">
                <a:latin typeface="Montserrat" pitchFamily="2" charset="77"/>
              </a:rPr>
              <a:t> are </a:t>
            </a:r>
            <a:r>
              <a:rPr lang="fr-FR" i="1" err="1">
                <a:latin typeface="Montserrat" pitchFamily="2" charset="77"/>
              </a:rPr>
              <a:t>often</a:t>
            </a:r>
            <a:r>
              <a:rPr lang="fr-FR" i="1">
                <a:latin typeface="Montserrat" pitchFamily="2" charset="77"/>
              </a:rPr>
              <a:t> </a:t>
            </a:r>
            <a:r>
              <a:rPr lang="fr-FR" i="1" err="1">
                <a:latin typeface="Montserrat" pitchFamily="2" charset="77"/>
              </a:rPr>
              <a:t>written</a:t>
            </a:r>
            <a:r>
              <a:rPr lang="fr-FR" i="1">
                <a:latin typeface="Montserrat" pitchFamily="2" charset="77"/>
              </a:rPr>
              <a:t> for single </a:t>
            </a:r>
            <a:r>
              <a:rPr lang="fr-FR" i="1" err="1">
                <a:latin typeface="Montserrat" pitchFamily="2" charset="77"/>
              </a:rPr>
              <a:t>diseases</a:t>
            </a:r>
            <a:r>
              <a:rPr lang="fr-FR" i="1">
                <a:latin typeface="Montserrat" pitchFamily="2" charset="77"/>
              </a:rPr>
              <a:t>.</a:t>
            </a:r>
            <a:endParaRPr lang="fr-FR" i="1">
              <a:effectLst/>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25</a:t>
            </a:fld>
            <a:endParaRPr lang="fr-FR"/>
          </a:p>
        </p:txBody>
      </p:sp>
    </p:spTree>
    <p:extLst>
      <p:ext uri="{BB962C8B-B14F-4D97-AF65-F5344CB8AC3E}">
        <p14:creationId xmlns:p14="http://schemas.microsoft.com/office/powerpoint/2010/main" val="8964110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C5F995-D612-5011-E9F8-B70F56AD4C8D}"/>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3BFDF3A7-727E-920E-13B6-86D3078658E8}"/>
              </a:ext>
            </a:extLst>
          </p:cNvPr>
          <p:cNvSpPr>
            <a:spLocks noGrp="1" noRot="1" noChangeAspect="1"/>
          </p:cNvSpPr>
          <p:nvPr>
            <p:ph type="sldImg"/>
          </p:nvPr>
        </p:nvSpPr>
        <p:spPr/>
        <p:txBody>
          <a:bodyPr/>
          <a:lstStyle/>
          <a:p>
            <a:endParaRPr lang="fr-FR"/>
          </a:p>
        </p:txBody>
      </p:sp>
      <p:sp>
        <p:nvSpPr>
          <p:cNvPr id="3" name="Espace réservé des notes 2">
            <a:extLst>
              <a:ext uri="{FF2B5EF4-FFF2-40B4-BE49-F238E27FC236}">
                <a16:creationId xmlns:a16="http://schemas.microsoft.com/office/drawing/2014/main" id="{A503D288-A758-71CC-ADD0-82AAF4F4DE7F}"/>
              </a:ext>
            </a:extLst>
          </p:cNvPr>
          <p:cNvSpPr>
            <a:spLocks noGrp="1"/>
          </p:cNvSpPr>
          <p:nvPr>
            <p:ph type="body" idx="1"/>
          </p:nvPr>
        </p:nvSpPr>
        <p:spPr/>
        <p:txBody>
          <a:bodyPr/>
          <a:lstStyle/>
          <a:p>
            <a:pPr marL="0" indent="0">
              <a:buFont typeface="+mj-lt"/>
              <a:buNone/>
            </a:pPr>
            <a:r>
              <a:rPr lang="fr-FR">
                <a:latin typeface="Montserrat" pitchFamily="2" charset="77"/>
              </a:rPr>
              <a:t>And the limitation of </a:t>
            </a:r>
            <a:r>
              <a:rPr lang="fr-FR" err="1">
                <a:latin typeface="Montserrat" pitchFamily="2" charset="77"/>
              </a:rPr>
              <a:t>current</a:t>
            </a:r>
            <a:r>
              <a:rPr lang="fr-FR">
                <a:latin typeface="Montserrat" pitchFamily="2" charset="77"/>
              </a:rPr>
              <a:t> </a:t>
            </a:r>
            <a:r>
              <a:rPr lang="fr-FR" err="1">
                <a:latin typeface="Montserrat" pitchFamily="2" charset="77"/>
              </a:rPr>
              <a:t>clinical</a:t>
            </a:r>
            <a:r>
              <a:rPr lang="fr-FR">
                <a:latin typeface="Montserrat" pitchFamily="2" charset="77"/>
              </a:rPr>
              <a:t> guidelines </a:t>
            </a:r>
            <a:r>
              <a:rPr lang="fr-FR" err="1">
                <a:latin typeface="Montserrat" pitchFamily="2" charset="77"/>
              </a:rPr>
              <a:t>is</a:t>
            </a:r>
            <a:r>
              <a:rPr lang="fr-FR">
                <a:latin typeface="Montserrat" pitchFamily="2" charset="77"/>
              </a:rPr>
              <a:t> </a:t>
            </a:r>
            <a:r>
              <a:rPr lang="fr-FR" err="1">
                <a:latin typeface="Montserrat" pitchFamily="2" charset="77"/>
              </a:rPr>
              <a:t>they</a:t>
            </a:r>
            <a:r>
              <a:rPr lang="fr-FR">
                <a:latin typeface="Montserrat" pitchFamily="2" charset="77"/>
              </a:rPr>
              <a:t> </a:t>
            </a:r>
            <a:r>
              <a:rPr lang="fr-FR" err="1">
                <a:latin typeface="Montserrat" pitchFamily="2" charset="77"/>
              </a:rPr>
              <a:t>don’t</a:t>
            </a:r>
            <a:r>
              <a:rPr lang="fr-FR">
                <a:latin typeface="Montserrat" pitchFamily="2" charset="77"/>
              </a:rPr>
              <a:t> match </a:t>
            </a:r>
            <a:r>
              <a:rPr lang="fr-FR" err="1">
                <a:latin typeface="Montserrat" pitchFamily="2" charset="77"/>
              </a:rPr>
              <a:t>multimorbidity</a:t>
            </a:r>
            <a:r>
              <a:rPr lang="fr-FR">
                <a:latin typeface="Montserrat" pitchFamily="2" charset="77"/>
              </a:rPr>
              <a:t>. </a:t>
            </a:r>
          </a:p>
          <a:p>
            <a:pPr marL="0" indent="0">
              <a:buFont typeface="+mj-lt"/>
              <a:buNone/>
            </a:pPr>
            <a:r>
              <a:rPr lang="fr-FR" err="1">
                <a:latin typeface="Montserrat" pitchFamily="2" charset="77"/>
              </a:rPr>
              <a:t>Combining</a:t>
            </a:r>
            <a:r>
              <a:rPr lang="fr-FR">
                <a:latin typeface="Montserrat" pitchFamily="2" charset="77"/>
              </a:rPr>
              <a:t> </a:t>
            </a:r>
            <a:r>
              <a:rPr lang="fr-FR" err="1">
                <a:latin typeface="Montserrat" pitchFamily="2" charset="77"/>
              </a:rPr>
              <a:t>them</a:t>
            </a:r>
            <a:r>
              <a:rPr lang="fr-FR">
                <a:latin typeface="Montserrat" pitchFamily="2" charset="77"/>
              </a:rPr>
              <a:t> </a:t>
            </a:r>
            <a:r>
              <a:rPr lang="fr-FR" err="1">
                <a:latin typeface="Montserrat" pitchFamily="2" charset="77"/>
              </a:rPr>
              <a:t>often</a:t>
            </a:r>
            <a:r>
              <a:rPr lang="fr-FR">
                <a:latin typeface="Montserrat" pitchFamily="2" charset="77"/>
              </a:rPr>
              <a:t> </a:t>
            </a:r>
            <a:r>
              <a:rPr lang="fr-FR" err="1">
                <a:latin typeface="Montserrat" pitchFamily="2" charset="77"/>
              </a:rPr>
              <a:t>creates</a:t>
            </a:r>
            <a:r>
              <a:rPr lang="fr-FR">
                <a:latin typeface="Montserrat" pitchFamily="2" charset="77"/>
              </a:rPr>
              <a:t> </a:t>
            </a:r>
            <a:r>
              <a:rPr lang="fr-FR" err="1">
                <a:latin typeface="Montserrat" pitchFamily="2" charset="77"/>
              </a:rPr>
              <a:t>conflicting</a:t>
            </a:r>
            <a:r>
              <a:rPr lang="fr-FR">
                <a:latin typeface="Montserrat" pitchFamily="2" charset="77"/>
              </a:rPr>
              <a:t> or </a:t>
            </a:r>
            <a:r>
              <a:rPr lang="fr-FR" err="1">
                <a:latin typeface="Montserrat" pitchFamily="2" charset="77"/>
              </a:rPr>
              <a:t>burdensome</a:t>
            </a:r>
            <a:r>
              <a:rPr lang="fr-FR">
                <a:latin typeface="Montserrat" pitchFamily="2" charset="77"/>
              </a:rPr>
              <a:t> </a:t>
            </a:r>
            <a:r>
              <a:rPr lang="fr-FR" err="1">
                <a:latin typeface="Montserrat" pitchFamily="2" charset="77"/>
              </a:rPr>
              <a:t>regimens</a:t>
            </a:r>
            <a:r>
              <a:rPr lang="fr-FR">
                <a:latin typeface="Montserrat" pitchFamily="2" charset="77"/>
              </a:rPr>
              <a:t>. </a:t>
            </a:r>
          </a:p>
          <a:p>
            <a:pPr marL="0" indent="0">
              <a:buFont typeface="+mj-lt"/>
              <a:buNone/>
            </a:pPr>
            <a:endParaRPr lang="fr-FR">
              <a:latin typeface="Montserrat" pitchFamily="2" charset="77"/>
            </a:endParaRPr>
          </a:p>
          <a:p>
            <a:pPr marL="0" indent="0">
              <a:buFont typeface="+mj-lt"/>
              <a:buNone/>
            </a:pPr>
            <a:r>
              <a:rPr lang="fr-FR" b="0" err="1">
                <a:latin typeface="Montserrat" pitchFamily="2" charset="77"/>
              </a:rPr>
              <a:t>What’s</a:t>
            </a:r>
            <a:r>
              <a:rPr lang="fr-FR" b="0">
                <a:latin typeface="Montserrat" pitchFamily="2" charset="77"/>
              </a:rPr>
              <a:t> </a:t>
            </a:r>
            <a:r>
              <a:rPr lang="fr-FR" b="0" err="1">
                <a:latin typeface="Montserrat" pitchFamily="2" charset="77"/>
              </a:rPr>
              <a:t>needed</a:t>
            </a:r>
            <a:r>
              <a:rPr lang="fr-FR" b="0">
                <a:latin typeface="Montserrat" pitchFamily="2" charset="77"/>
              </a:rPr>
              <a:t> </a:t>
            </a:r>
            <a:r>
              <a:rPr lang="fr-FR" b="0" err="1">
                <a:latin typeface="Montserrat" pitchFamily="2" charset="77"/>
              </a:rPr>
              <a:t>is</a:t>
            </a:r>
            <a:r>
              <a:rPr lang="fr-FR" b="0">
                <a:latin typeface="Montserrat" pitchFamily="2" charset="77"/>
              </a:rPr>
              <a:t> </a:t>
            </a:r>
            <a:r>
              <a:rPr lang="fr-FR" b="0" err="1">
                <a:latin typeface="Montserrat" pitchFamily="2" charset="77"/>
              </a:rPr>
              <a:t>integrated</a:t>
            </a:r>
            <a:r>
              <a:rPr lang="fr-FR" b="0">
                <a:latin typeface="Montserrat" pitchFamily="2" charset="77"/>
              </a:rPr>
              <a:t> care </a:t>
            </a:r>
            <a:r>
              <a:rPr lang="fr-FR" b="0" err="1">
                <a:latin typeface="Montserrat" pitchFamily="2" charset="77"/>
              </a:rPr>
              <a:t>pathways</a:t>
            </a:r>
            <a:r>
              <a:rPr lang="fr-FR" b="0">
                <a:latin typeface="Montserrat" pitchFamily="2" charset="77"/>
              </a:rPr>
              <a:t>. </a:t>
            </a:r>
          </a:p>
          <a:p>
            <a:pPr marL="0" indent="0">
              <a:buFont typeface="+mj-lt"/>
              <a:buNone/>
            </a:pPr>
            <a:endParaRPr lang="fr-FR">
              <a:latin typeface="Montserrat" pitchFamily="2" charset="77"/>
            </a:endParaRPr>
          </a:p>
          <a:p>
            <a:pPr marL="0" indent="0">
              <a:buFont typeface="+mj-lt"/>
              <a:buNone/>
            </a:pPr>
            <a:r>
              <a:rPr lang="fr-FR" b="1" err="1">
                <a:latin typeface="Montserrat" pitchFamily="2" charset="77"/>
              </a:rPr>
              <a:t>We</a:t>
            </a:r>
            <a:r>
              <a:rPr lang="fr-FR">
                <a:latin typeface="Montserrat" pitchFamily="2" charset="77"/>
              </a:rPr>
              <a:t> </a:t>
            </a:r>
            <a:r>
              <a:rPr lang="fr-FR" b="1">
                <a:latin typeface="Montserrat" pitchFamily="2" charset="77"/>
              </a:rPr>
              <a:t>must move </a:t>
            </a:r>
            <a:r>
              <a:rPr lang="fr-FR" b="1" err="1">
                <a:latin typeface="Montserrat" pitchFamily="2" charset="77"/>
              </a:rPr>
              <a:t>from</a:t>
            </a:r>
            <a:r>
              <a:rPr lang="fr-FR" b="1">
                <a:latin typeface="Montserrat" pitchFamily="2" charset="77"/>
              </a:rPr>
              <a:t> </a:t>
            </a:r>
            <a:r>
              <a:rPr lang="fr-FR" b="1" err="1">
                <a:latin typeface="Montserrat" pitchFamily="2" charset="77"/>
              </a:rPr>
              <a:t>siloed</a:t>
            </a:r>
            <a:r>
              <a:rPr lang="fr-FR" b="1">
                <a:latin typeface="Montserrat" pitchFamily="2" charset="77"/>
              </a:rPr>
              <a:t> guidelines to </a:t>
            </a:r>
            <a:r>
              <a:rPr lang="fr-FR" b="1" err="1">
                <a:latin typeface="Montserrat" pitchFamily="2" charset="77"/>
              </a:rPr>
              <a:t>integrated</a:t>
            </a:r>
            <a:r>
              <a:rPr lang="fr-FR" b="1">
                <a:latin typeface="Montserrat" pitchFamily="2" charset="77"/>
              </a:rPr>
              <a:t> patient </a:t>
            </a:r>
            <a:r>
              <a:rPr lang="fr-FR" b="1" err="1">
                <a:latin typeface="Montserrat" pitchFamily="2" charset="77"/>
              </a:rPr>
              <a:t>journeys</a:t>
            </a:r>
            <a:r>
              <a:rPr lang="fr-FR">
                <a:latin typeface="Montserrat" pitchFamily="2" charset="77"/>
              </a:rPr>
              <a:t>.</a:t>
            </a:r>
          </a:p>
          <a:p>
            <a:pPr marL="0" indent="0">
              <a:buFont typeface="+mj-lt"/>
              <a:buNone/>
            </a:pPr>
            <a:endParaRPr lang="fr-FR">
              <a:latin typeface="Montserrat" pitchFamily="2" charset="77"/>
            </a:endParaRPr>
          </a:p>
          <a:p>
            <a:pPr marL="0" indent="0">
              <a:buFont typeface="+mj-lt"/>
              <a:buNone/>
            </a:pPr>
            <a:endParaRPr lang="fr-FR">
              <a:latin typeface="Montserrat" pitchFamily="2" charset="77"/>
            </a:endParaRPr>
          </a:p>
          <a:p>
            <a:pPr marL="0" indent="0">
              <a:buFont typeface="+mj-lt"/>
              <a:buNone/>
            </a:pPr>
            <a:r>
              <a:rPr lang="fr-FR" i="1">
                <a:latin typeface="Montserrat" pitchFamily="2" charset="77"/>
              </a:rPr>
              <a:t>And to </a:t>
            </a:r>
            <a:r>
              <a:rPr lang="fr-FR" i="1" err="1">
                <a:latin typeface="Montserrat" pitchFamily="2" charset="77"/>
              </a:rPr>
              <a:t>succeed</a:t>
            </a:r>
            <a:r>
              <a:rPr lang="fr-FR" i="1">
                <a:latin typeface="Montserrat" pitchFamily="2" charset="77"/>
              </a:rPr>
              <a:t>, </a:t>
            </a:r>
            <a:r>
              <a:rPr lang="fr-FR" i="1" err="1">
                <a:latin typeface="Montserrat" pitchFamily="2" charset="77"/>
              </a:rPr>
              <a:t>we</a:t>
            </a:r>
            <a:r>
              <a:rPr lang="fr-FR" i="1">
                <a:latin typeface="Montserrat" pitchFamily="2" charset="77"/>
              </a:rPr>
              <a:t> </a:t>
            </a:r>
            <a:r>
              <a:rPr lang="fr-FR" i="1" err="1">
                <a:latin typeface="Montserrat" pitchFamily="2" charset="77"/>
              </a:rPr>
              <a:t>need</a:t>
            </a:r>
            <a:r>
              <a:rPr lang="fr-FR" i="1">
                <a:latin typeface="Montserrat" pitchFamily="2" charset="77"/>
              </a:rPr>
              <a:t> </a:t>
            </a:r>
            <a:r>
              <a:rPr lang="fr-FR" i="1" err="1">
                <a:latin typeface="Montserrat" pitchFamily="2" charset="77"/>
              </a:rPr>
              <a:t>simpler</a:t>
            </a:r>
            <a:r>
              <a:rPr lang="fr-FR" i="1">
                <a:latin typeface="Montserrat" pitchFamily="2" charset="77"/>
              </a:rPr>
              <a:t> </a:t>
            </a:r>
            <a:r>
              <a:rPr lang="fr-FR" i="1" err="1">
                <a:latin typeface="Montserrat" pitchFamily="2" charset="77"/>
              </a:rPr>
              <a:t>tools</a:t>
            </a:r>
            <a:r>
              <a:rPr lang="fr-FR" i="1">
                <a:latin typeface="Montserrat" pitchFamily="2" charset="77"/>
              </a:rPr>
              <a:t> for </a:t>
            </a:r>
            <a:r>
              <a:rPr lang="fr-FR" i="1" err="1">
                <a:latin typeface="Montserrat" pitchFamily="2" charset="77"/>
              </a:rPr>
              <a:t>both</a:t>
            </a:r>
            <a:r>
              <a:rPr lang="fr-FR" i="1">
                <a:latin typeface="Montserrat" pitchFamily="2" charset="77"/>
              </a:rPr>
              <a:t> patients and </a:t>
            </a:r>
            <a:r>
              <a:rPr lang="fr-FR" i="1" err="1">
                <a:latin typeface="Montserrat" pitchFamily="2" charset="77"/>
              </a:rPr>
              <a:t>doctors</a:t>
            </a:r>
            <a:r>
              <a:rPr lang="fr-FR" i="1">
                <a:latin typeface="Montserrat" pitchFamily="2" charset="77"/>
              </a:rPr>
              <a:t>, like single-</a:t>
            </a:r>
            <a:r>
              <a:rPr lang="fr-FR" i="1" err="1">
                <a:latin typeface="Montserrat" pitchFamily="2" charset="77"/>
              </a:rPr>
              <a:t>pill</a:t>
            </a:r>
            <a:r>
              <a:rPr lang="fr-FR" i="1">
                <a:latin typeface="Montserrat" pitchFamily="2" charset="77"/>
              </a:rPr>
              <a:t> combinations.</a:t>
            </a:r>
            <a:endParaRPr lang="fr-FR">
              <a:effectLst/>
              <a:latin typeface="Montserrat" pitchFamily="2" charset="77"/>
            </a:endParaRPr>
          </a:p>
        </p:txBody>
      </p:sp>
      <p:sp>
        <p:nvSpPr>
          <p:cNvPr id="4" name="Espace réservé du numéro de diapositive 3">
            <a:extLst>
              <a:ext uri="{FF2B5EF4-FFF2-40B4-BE49-F238E27FC236}">
                <a16:creationId xmlns:a16="http://schemas.microsoft.com/office/drawing/2014/main" id="{9F3B4B51-EA97-66B1-35D2-BDF5EBB6F629}"/>
              </a:ext>
            </a:extLst>
          </p:cNvPr>
          <p:cNvSpPr>
            <a:spLocks noGrp="1"/>
          </p:cNvSpPr>
          <p:nvPr>
            <p:ph type="sldNum" sz="quarter" idx="5"/>
          </p:nvPr>
        </p:nvSpPr>
        <p:spPr/>
        <p:txBody>
          <a:bodyPr/>
          <a:lstStyle/>
          <a:p>
            <a:pPr lvl="0"/>
            <a:fld id="{D47423FE-CB9A-1C42-A629-795FBCD4F886}" type="slidenum">
              <a:rPr lang="fr-FR" smtClean="0"/>
              <a:t>26</a:t>
            </a:fld>
            <a:endParaRPr lang="fr-FR"/>
          </a:p>
        </p:txBody>
      </p:sp>
    </p:spTree>
    <p:extLst>
      <p:ext uri="{BB962C8B-B14F-4D97-AF65-F5344CB8AC3E}">
        <p14:creationId xmlns:p14="http://schemas.microsoft.com/office/powerpoint/2010/main" val="34365734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E266D5-B5E1-5668-E7D1-6DAA4EED6F3E}"/>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B2B6AB21-44C6-FFBC-2082-AD6466CFABA7}"/>
              </a:ext>
            </a:extLst>
          </p:cNvPr>
          <p:cNvSpPr>
            <a:spLocks noGrp="1" noRot="1" noChangeAspect="1"/>
          </p:cNvSpPr>
          <p:nvPr>
            <p:ph type="sldImg"/>
          </p:nvPr>
        </p:nvSpPr>
        <p:spPr/>
        <p:txBody>
          <a:bodyPr/>
          <a:lstStyle/>
          <a:p>
            <a:endParaRPr lang="fr-FR"/>
          </a:p>
        </p:txBody>
      </p:sp>
      <p:sp>
        <p:nvSpPr>
          <p:cNvPr id="3" name="Espace réservé des notes 2">
            <a:extLst>
              <a:ext uri="{FF2B5EF4-FFF2-40B4-BE49-F238E27FC236}">
                <a16:creationId xmlns:a16="http://schemas.microsoft.com/office/drawing/2014/main" id="{A0A4F223-E80E-7A71-7C55-9616EA79688B}"/>
              </a:ext>
            </a:extLst>
          </p:cNvPr>
          <p:cNvSpPr>
            <a:spLocks noGrp="1"/>
          </p:cNvSpPr>
          <p:nvPr>
            <p:ph type="body" idx="1"/>
          </p:nvPr>
        </p:nvSpPr>
        <p:spPr/>
        <p:txBody>
          <a:bodyPr/>
          <a:lstStyle/>
          <a:p>
            <a:r>
              <a:rPr lang="fr-FR" b="0">
                <a:latin typeface="Montserrat" pitchFamily="2" charset="77"/>
              </a:rPr>
              <a:t>By </a:t>
            </a:r>
            <a:r>
              <a:rPr lang="fr-FR" b="0" err="1">
                <a:latin typeface="Montserrat" pitchFamily="2" charset="77"/>
              </a:rPr>
              <a:t>reducing</a:t>
            </a:r>
            <a:r>
              <a:rPr lang="fr-FR" b="0">
                <a:latin typeface="Montserrat" pitchFamily="2" charset="77"/>
              </a:rPr>
              <a:t> </a:t>
            </a:r>
            <a:r>
              <a:rPr lang="fr-FR" b="0" err="1">
                <a:latin typeface="Montserrat" pitchFamily="2" charset="77"/>
              </a:rPr>
              <a:t>pill</a:t>
            </a:r>
            <a:r>
              <a:rPr lang="fr-FR" b="0">
                <a:latin typeface="Montserrat" pitchFamily="2" charset="77"/>
              </a:rPr>
              <a:t> </a:t>
            </a:r>
            <a:r>
              <a:rPr lang="fr-FR" b="0" err="1">
                <a:latin typeface="Montserrat" pitchFamily="2" charset="77"/>
              </a:rPr>
              <a:t>burden</a:t>
            </a:r>
            <a:r>
              <a:rPr lang="fr-FR" b="0">
                <a:latin typeface="Montserrat" pitchFamily="2" charset="77"/>
              </a:rPr>
              <a:t>, </a:t>
            </a:r>
            <a:r>
              <a:rPr lang="fr-FR" b="0" err="1">
                <a:latin typeface="Montserrat" pitchFamily="2" charset="77"/>
              </a:rPr>
              <a:t>improving</a:t>
            </a:r>
            <a:r>
              <a:rPr lang="fr-FR" b="0">
                <a:latin typeface="Montserrat" pitchFamily="2" charset="77"/>
              </a:rPr>
              <a:t> </a:t>
            </a:r>
            <a:r>
              <a:rPr lang="fr-FR" b="0" err="1">
                <a:latin typeface="Montserrat" pitchFamily="2" charset="77"/>
              </a:rPr>
              <a:t>adherence</a:t>
            </a:r>
            <a:r>
              <a:rPr lang="fr-FR" b="0">
                <a:latin typeface="Montserrat" pitchFamily="2" charset="77"/>
              </a:rPr>
              <a:t>, and </a:t>
            </a:r>
            <a:r>
              <a:rPr lang="fr-FR" b="0" err="1">
                <a:latin typeface="Montserrat" pitchFamily="2" charset="77"/>
              </a:rPr>
              <a:t>aligning</a:t>
            </a:r>
            <a:r>
              <a:rPr lang="fr-FR" b="0">
                <a:latin typeface="Montserrat" pitchFamily="2" charset="77"/>
              </a:rPr>
              <a:t> </a:t>
            </a:r>
            <a:r>
              <a:rPr lang="fr-FR" b="0" err="1">
                <a:latin typeface="Montserrat" pitchFamily="2" charset="77"/>
              </a:rPr>
              <a:t>with</a:t>
            </a:r>
            <a:r>
              <a:rPr lang="fr-FR" b="0">
                <a:latin typeface="Montserrat" pitchFamily="2" charset="77"/>
              </a:rPr>
              <a:t> guidelines, </a:t>
            </a:r>
            <a:r>
              <a:rPr lang="fr-FR" b="0" err="1">
                <a:latin typeface="Montserrat" pitchFamily="2" charset="77"/>
              </a:rPr>
              <a:t>SPCs</a:t>
            </a:r>
            <a:r>
              <a:rPr lang="fr-FR" b="0">
                <a:latin typeface="Montserrat" pitchFamily="2" charset="77"/>
              </a:rPr>
              <a:t> </a:t>
            </a:r>
            <a:r>
              <a:rPr lang="fr-FR" b="0" err="1">
                <a:latin typeface="Montserrat" pitchFamily="2" charset="77"/>
              </a:rPr>
              <a:t>make</a:t>
            </a:r>
            <a:r>
              <a:rPr lang="fr-FR" b="0">
                <a:latin typeface="Montserrat" pitchFamily="2" charset="77"/>
              </a:rPr>
              <a:t> </a:t>
            </a:r>
            <a:r>
              <a:rPr lang="fr-FR" b="0" err="1">
                <a:latin typeface="Montserrat" pitchFamily="2" charset="77"/>
              </a:rPr>
              <a:t>treatment</a:t>
            </a:r>
            <a:r>
              <a:rPr lang="fr-FR" b="0">
                <a:latin typeface="Montserrat" pitchFamily="2" charset="77"/>
              </a:rPr>
              <a:t> </a:t>
            </a:r>
            <a:r>
              <a:rPr lang="fr-FR" b="0" err="1">
                <a:latin typeface="Montserrat" pitchFamily="2" charset="77"/>
              </a:rPr>
              <a:t>simpler</a:t>
            </a:r>
            <a:r>
              <a:rPr lang="fr-FR" b="0">
                <a:latin typeface="Montserrat" pitchFamily="2" charset="77"/>
              </a:rPr>
              <a:t>, more </a:t>
            </a:r>
            <a:r>
              <a:rPr lang="fr-FR" b="0" err="1">
                <a:latin typeface="Montserrat" pitchFamily="2" charset="77"/>
              </a:rPr>
              <a:t>tolerable</a:t>
            </a:r>
            <a:r>
              <a:rPr lang="fr-FR" b="0">
                <a:latin typeface="Montserrat" pitchFamily="2" charset="77"/>
              </a:rPr>
              <a:t>, and more effective. </a:t>
            </a:r>
            <a:r>
              <a:rPr lang="fr-FR" b="0" err="1">
                <a:latin typeface="Montserrat" pitchFamily="2" charset="77"/>
              </a:rPr>
              <a:t>Studies</a:t>
            </a:r>
            <a:r>
              <a:rPr lang="fr-FR" b="0">
                <a:latin typeface="Montserrat" pitchFamily="2" charset="77"/>
              </a:rPr>
              <a:t> </a:t>
            </a:r>
            <a:r>
              <a:rPr lang="fr-FR" b="0" err="1">
                <a:latin typeface="Montserrat" pitchFamily="2" charset="77"/>
              </a:rPr>
              <a:t>enhaced</a:t>
            </a:r>
            <a:r>
              <a:rPr lang="fr-FR" b="0">
                <a:latin typeface="Montserrat" pitchFamily="2" charset="77"/>
              </a:rPr>
              <a:t> </a:t>
            </a:r>
            <a:r>
              <a:rPr lang="fr-FR" b="0" err="1">
                <a:latin typeface="Montserrat" pitchFamily="2" charset="77"/>
              </a:rPr>
              <a:t>cardiovascular</a:t>
            </a:r>
            <a:r>
              <a:rPr lang="fr-FR" b="0">
                <a:latin typeface="Montserrat" pitchFamily="2" charset="77"/>
              </a:rPr>
              <a:t> </a:t>
            </a:r>
            <a:r>
              <a:rPr lang="fr-FR" b="0" err="1">
                <a:latin typeface="Montserrat" pitchFamily="2" charset="77"/>
              </a:rPr>
              <a:t>outcomes</a:t>
            </a:r>
            <a:r>
              <a:rPr lang="fr-FR" b="0">
                <a:latin typeface="Montserrat" pitchFamily="2" charset="77"/>
              </a:rPr>
              <a:t>.</a:t>
            </a:r>
          </a:p>
          <a:p>
            <a:endParaRPr lang="fr-FR" b="0">
              <a:latin typeface="Montserrat" pitchFamily="2" charset="77"/>
            </a:endParaRPr>
          </a:p>
          <a:p>
            <a:r>
              <a:rPr lang="fr-FR" b="1" err="1">
                <a:latin typeface="Montserrat" pitchFamily="2" charset="77"/>
              </a:rPr>
              <a:t>SPCs</a:t>
            </a:r>
            <a:r>
              <a:rPr lang="fr-FR" b="1">
                <a:latin typeface="Montserrat" pitchFamily="2" charset="77"/>
              </a:rPr>
              <a:t> </a:t>
            </a:r>
            <a:r>
              <a:rPr lang="fr-FR" b="1" err="1">
                <a:latin typeface="Montserrat" pitchFamily="2" charset="77"/>
              </a:rPr>
              <a:t>simplify</a:t>
            </a:r>
            <a:r>
              <a:rPr lang="fr-FR" b="1">
                <a:latin typeface="Montserrat" pitchFamily="2" charset="77"/>
              </a:rPr>
              <a:t> </a:t>
            </a:r>
            <a:r>
              <a:rPr lang="fr-FR" b="1" err="1">
                <a:latin typeface="Montserrat" pitchFamily="2" charset="77"/>
              </a:rPr>
              <a:t>medication</a:t>
            </a:r>
            <a:r>
              <a:rPr lang="fr-FR" b="1">
                <a:latin typeface="Montserrat" pitchFamily="2" charset="77"/>
              </a:rPr>
              <a:t> and </a:t>
            </a:r>
            <a:r>
              <a:rPr lang="fr-FR" b="1" err="1">
                <a:latin typeface="Montserrat" pitchFamily="2" charset="77"/>
              </a:rPr>
              <a:t>enhance</a:t>
            </a:r>
            <a:r>
              <a:rPr lang="fr-FR" b="1">
                <a:latin typeface="Montserrat" pitchFamily="2" charset="77"/>
              </a:rPr>
              <a:t> </a:t>
            </a:r>
            <a:r>
              <a:rPr lang="fr-FR" b="1" err="1">
                <a:latin typeface="Montserrat" pitchFamily="2" charset="77"/>
              </a:rPr>
              <a:t>adherence</a:t>
            </a:r>
            <a:r>
              <a:rPr lang="fr-FR" b="1">
                <a:latin typeface="Montserrat" pitchFamily="2" charset="77"/>
              </a:rPr>
              <a:t> and </a:t>
            </a:r>
            <a:r>
              <a:rPr lang="fr-FR" b="1" err="1">
                <a:latin typeface="Montserrat" pitchFamily="2" charset="77"/>
              </a:rPr>
              <a:t>results</a:t>
            </a:r>
            <a:r>
              <a:rPr lang="fr-FR">
                <a:latin typeface="Montserrat" pitchFamily="2" charset="77"/>
              </a:rPr>
              <a:t>.</a:t>
            </a:r>
          </a:p>
          <a:p>
            <a:endParaRPr lang="fr-FR" i="1">
              <a:latin typeface="Montserrat" pitchFamily="2" charset="77"/>
            </a:endParaRPr>
          </a:p>
          <a:p>
            <a:endParaRPr lang="fr-FR" i="1">
              <a:latin typeface="Montserrat" pitchFamily="2" charset="77"/>
            </a:endParaRPr>
          </a:p>
          <a:p>
            <a:r>
              <a:rPr lang="fr-FR" i="1">
                <a:latin typeface="Montserrat" pitchFamily="2" charset="77"/>
              </a:rPr>
              <a:t>And </a:t>
            </a:r>
            <a:r>
              <a:rPr lang="fr-FR" i="1" err="1">
                <a:latin typeface="Montserrat" pitchFamily="2" charset="77"/>
              </a:rPr>
              <a:t>these</a:t>
            </a:r>
            <a:r>
              <a:rPr lang="fr-FR" i="1">
                <a:latin typeface="Montserrat" pitchFamily="2" charset="77"/>
              </a:rPr>
              <a:t> solutions are </a:t>
            </a:r>
            <a:r>
              <a:rPr lang="fr-FR" i="1" err="1">
                <a:latin typeface="Montserrat" pitchFamily="2" charset="77"/>
              </a:rPr>
              <a:t>now</a:t>
            </a:r>
            <a:r>
              <a:rPr lang="fr-FR" i="1">
                <a:latin typeface="Montserrat" pitchFamily="2" charset="77"/>
              </a:rPr>
              <a:t> </a:t>
            </a:r>
            <a:r>
              <a:rPr lang="fr-FR" i="1" err="1">
                <a:latin typeface="Montserrat" pitchFamily="2" charset="77"/>
              </a:rPr>
              <a:t>increasingly</a:t>
            </a:r>
            <a:r>
              <a:rPr lang="fr-FR" i="1">
                <a:latin typeface="Montserrat" pitchFamily="2" charset="77"/>
              </a:rPr>
              <a:t> </a:t>
            </a:r>
            <a:r>
              <a:rPr lang="fr-FR" i="1" err="1">
                <a:latin typeface="Montserrat" pitchFamily="2" charset="77"/>
              </a:rPr>
              <a:t>recognized</a:t>
            </a:r>
            <a:r>
              <a:rPr lang="fr-FR" i="1">
                <a:latin typeface="Montserrat" pitchFamily="2" charset="77"/>
              </a:rPr>
              <a:t> in international guidelines</a:t>
            </a:r>
          </a:p>
          <a:p>
            <a:endParaRPr lang="fr-FR" sz="1200" i="0" kern="1200">
              <a:solidFill>
                <a:schemeClr val="tx1"/>
              </a:solidFill>
              <a:effectLst/>
              <a:latin typeface="Montserrat" pitchFamily="2" charset="77"/>
              <a:ea typeface="+mn-ea"/>
              <a:cs typeface="+mn-cs"/>
            </a:endParaRPr>
          </a:p>
        </p:txBody>
      </p:sp>
      <p:sp>
        <p:nvSpPr>
          <p:cNvPr id="4" name="Espace réservé du numéro de diapositive 3">
            <a:extLst>
              <a:ext uri="{FF2B5EF4-FFF2-40B4-BE49-F238E27FC236}">
                <a16:creationId xmlns:a16="http://schemas.microsoft.com/office/drawing/2014/main" id="{F90D9B23-56D2-74A3-66E9-FC10CA25A923}"/>
              </a:ext>
            </a:extLst>
          </p:cNvPr>
          <p:cNvSpPr>
            <a:spLocks noGrp="1"/>
          </p:cNvSpPr>
          <p:nvPr>
            <p:ph type="sldNum" sz="quarter" idx="5"/>
          </p:nvPr>
        </p:nvSpPr>
        <p:spPr/>
        <p:txBody>
          <a:bodyPr/>
          <a:lstStyle/>
          <a:p>
            <a:fld id="{BDF6F4B8-5AFD-9F46-84DD-14C73144F123}" type="slidenum">
              <a:rPr lang="fr-FR" smtClean="0"/>
              <a:t>27</a:t>
            </a:fld>
            <a:endParaRPr lang="fr-FR"/>
          </a:p>
        </p:txBody>
      </p:sp>
    </p:spTree>
    <p:extLst>
      <p:ext uri="{BB962C8B-B14F-4D97-AF65-F5344CB8AC3E}">
        <p14:creationId xmlns:p14="http://schemas.microsoft.com/office/powerpoint/2010/main" val="366672969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pPr marL="0" indent="0">
              <a:buFontTx/>
              <a:buNone/>
            </a:pPr>
            <a:r>
              <a:rPr lang="fr-FR" dirty="0">
                <a:latin typeface="Montserrat" pitchFamily="2" charset="77"/>
              </a:rPr>
              <a:t>International societies now recommend </a:t>
            </a:r>
            <a:r>
              <a:rPr lang="fr-FR" b="1" dirty="0">
                <a:latin typeface="Montserrat" pitchFamily="2" charset="77"/>
              </a:rPr>
              <a:t>SPCs and digital tools</a:t>
            </a:r>
            <a:r>
              <a:rPr lang="fr-FR" dirty="0">
                <a:latin typeface="Montserrat" pitchFamily="2" charset="77"/>
              </a:rPr>
              <a:t> as part of adherence strategies. </a:t>
            </a:r>
          </a:p>
          <a:p>
            <a:pPr marL="0" indent="0">
              <a:buFontTx/>
              <a:buNone/>
            </a:pPr>
            <a:r>
              <a:rPr lang="fr-FR" dirty="0">
                <a:latin typeface="Montserrat" pitchFamily="2" charset="77"/>
              </a:rPr>
              <a:t>This marks a true paradigm shift in chronic disease management. </a:t>
            </a:r>
          </a:p>
          <a:p>
            <a:pPr marL="0" indent="0">
              <a:buFontTx/>
              <a:buNone/>
            </a:pPr>
            <a:endParaRPr lang="fr-FR" dirty="0">
              <a:latin typeface="Montserrat" pitchFamily="2" charset="77"/>
            </a:endParaRPr>
          </a:p>
          <a:p>
            <a:pPr marL="0" indent="0">
              <a:buFontTx/>
              <a:buNone/>
            </a:pPr>
            <a:endParaRPr lang="fr-FR" dirty="0">
              <a:latin typeface="Montserrat" pitchFamily="2" charset="77"/>
            </a:endParaRPr>
          </a:p>
          <a:p>
            <a:pPr marL="0" indent="0">
              <a:buFontTx/>
              <a:buNone/>
            </a:pPr>
            <a:r>
              <a:rPr lang="fr-FR" i="1" dirty="0">
                <a:latin typeface="Montserrat" pitchFamily="2" charset="77"/>
              </a:rPr>
              <a:t>Let’s see the evidence behind digital tools</a:t>
            </a:r>
          </a:p>
          <a:p>
            <a:pPr marL="0" indent="0">
              <a:buFontTx/>
              <a:buNone/>
            </a:pPr>
            <a:endParaRPr lang="fr-FR" i="1" dirty="0">
              <a:latin typeface="Montserrat" pitchFamily="2" charset="77"/>
            </a:endParaRPr>
          </a:p>
          <a:p>
            <a:pPr marL="0" indent="0">
              <a:buFontTx/>
              <a:buNone/>
            </a:pPr>
            <a:endParaRPr lang="fr-FR" dirty="0">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29</a:t>
            </a:fld>
            <a:endParaRPr lang="fr-FR"/>
          </a:p>
        </p:txBody>
      </p:sp>
    </p:spTree>
    <p:extLst>
      <p:ext uri="{BB962C8B-B14F-4D97-AF65-F5344CB8AC3E}">
        <p14:creationId xmlns:p14="http://schemas.microsoft.com/office/powerpoint/2010/main" val="21045230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a:latin typeface="Montserrat" pitchFamily="2" charset="77"/>
              </a:rPr>
              <a:t>Meta-analyses </a:t>
            </a:r>
            <a:r>
              <a:rPr lang="fr-FR" err="1">
                <a:latin typeface="Montserrat" pitchFamily="2" charset="77"/>
              </a:rPr>
              <a:t>confirm</a:t>
            </a:r>
            <a:r>
              <a:rPr lang="fr-FR">
                <a:latin typeface="Montserrat" pitchFamily="2" charset="77"/>
              </a:rPr>
              <a:t> </a:t>
            </a:r>
            <a:r>
              <a:rPr lang="fr-FR" err="1">
                <a:latin typeface="Montserrat" pitchFamily="2" charset="77"/>
              </a:rPr>
              <a:t>that</a:t>
            </a:r>
            <a:r>
              <a:rPr lang="fr-FR">
                <a:latin typeface="Montserrat" pitchFamily="2" charset="77"/>
              </a:rPr>
              <a:t> </a:t>
            </a:r>
            <a:r>
              <a:rPr lang="fr-FR" b="1">
                <a:latin typeface="Montserrat" pitchFamily="2" charset="77"/>
              </a:rPr>
              <a:t>digital </a:t>
            </a:r>
            <a:r>
              <a:rPr lang="fr-FR" b="1" err="1">
                <a:latin typeface="Montserrat" pitchFamily="2" charset="77"/>
              </a:rPr>
              <a:t>health</a:t>
            </a:r>
            <a:r>
              <a:rPr lang="fr-FR" b="1">
                <a:latin typeface="Montserrat" pitchFamily="2" charset="77"/>
              </a:rPr>
              <a:t> </a:t>
            </a:r>
            <a:r>
              <a:rPr lang="fr-FR" b="1" err="1">
                <a:latin typeface="Montserrat" pitchFamily="2" charset="77"/>
              </a:rPr>
              <a:t>tools</a:t>
            </a:r>
            <a:r>
              <a:rPr lang="fr-FR" b="1">
                <a:latin typeface="Montserrat" pitchFamily="2" charset="77"/>
              </a:rPr>
              <a:t> </a:t>
            </a:r>
            <a:r>
              <a:rPr lang="fr-FR" b="1" err="1">
                <a:latin typeface="Montserrat" pitchFamily="2" charset="77"/>
              </a:rPr>
              <a:t>improve</a:t>
            </a:r>
            <a:r>
              <a:rPr lang="fr-FR" b="1">
                <a:latin typeface="Montserrat" pitchFamily="2" charset="77"/>
              </a:rPr>
              <a:t> </a:t>
            </a:r>
            <a:r>
              <a:rPr lang="fr-FR" b="1" err="1">
                <a:latin typeface="Montserrat" pitchFamily="2" charset="77"/>
              </a:rPr>
              <a:t>adherence</a:t>
            </a:r>
            <a:r>
              <a:rPr lang="fr-FR">
                <a:latin typeface="Montserrat" pitchFamily="2" charset="77"/>
              </a:rPr>
              <a:t> </a:t>
            </a:r>
            <a:r>
              <a:rPr lang="fr-FR" err="1">
                <a:latin typeface="Montserrat" pitchFamily="2" charset="77"/>
              </a:rPr>
              <a:t>across</a:t>
            </a:r>
            <a:r>
              <a:rPr lang="fr-FR">
                <a:latin typeface="Montserrat" pitchFamily="2" charset="77"/>
              </a:rPr>
              <a:t> multiple </a:t>
            </a:r>
            <a:r>
              <a:rPr lang="fr-FR" err="1">
                <a:latin typeface="Montserrat" pitchFamily="2" charset="77"/>
              </a:rPr>
              <a:t>chronic</a:t>
            </a:r>
            <a:r>
              <a:rPr lang="fr-FR">
                <a:latin typeface="Montserrat" pitchFamily="2" charset="77"/>
              </a:rPr>
              <a:t> conditions. </a:t>
            </a:r>
          </a:p>
          <a:p>
            <a:r>
              <a:rPr lang="fr-FR">
                <a:latin typeface="Montserrat" pitchFamily="2" charset="77"/>
              </a:rPr>
              <a:t>Mobile apps in </a:t>
            </a:r>
            <a:r>
              <a:rPr lang="fr-FR" err="1">
                <a:latin typeface="Montserrat" pitchFamily="2" charset="77"/>
              </a:rPr>
              <a:t>particular</a:t>
            </a:r>
            <a:r>
              <a:rPr lang="fr-FR">
                <a:latin typeface="Montserrat" pitchFamily="2" charset="77"/>
              </a:rPr>
              <a:t> are effective, scalable, and </a:t>
            </a:r>
            <a:r>
              <a:rPr lang="fr-FR" err="1">
                <a:latin typeface="Montserrat" pitchFamily="2" charset="77"/>
              </a:rPr>
              <a:t>well</a:t>
            </a:r>
            <a:r>
              <a:rPr lang="fr-FR">
                <a:latin typeface="Montserrat" pitchFamily="2" charset="77"/>
              </a:rPr>
              <a:t> </a:t>
            </a:r>
            <a:r>
              <a:rPr lang="fr-FR" err="1">
                <a:latin typeface="Montserrat" pitchFamily="2" charset="77"/>
              </a:rPr>
              <a:t>accepted</a:t>
            </a:r>
            <a:r>
              <a:rPr lang="fr-FR">
                <a:latin typeface="Montserrat" pitchFamily="2" charset="77"/>
              </a:rPr>
              <a:t> by patients. </a:t>
            </a:r>
          </a:p>
          <a:p>
            <a:endParaRPr lang="fr-FR">
              <a:latin typeface="Montserrat" pitchFamily="2" charset="77"/>
            </a:endParaRPr>
          </a:p>
          <a:p>
            <a:r>
              <a:rPr lang="fr-FR" b="1">
                <a:latin typeface="Montserrat" pitchFamily="2" charset="77"/>
              </a:rPr>
              <a:t>Digital </a:t>
            </a:r>
            <a:r>
              <a:rPr lang="fr-FR" b="1" err="1">
                <a:latin typeface="Montserrat" pitchFamily="2" charset="77"/>
              </a:rPr>
              <a:t>health</a:t>
            </a:r>
            <a:r>
              <a:rPr lang="fr-FR" b="1">
                <a:latin typeface="Montserrat" pitchFamily="2" charset="77"/>
              </a:rPr>
              <a:t> </a:t>
            </a:r>
            <a:r>
              <a:rPr lang="fr-FR" b="1" err="1">
                <a:latin typeface="Montserrat" pitchFamily="2" charset="77"/>
              </a:rPr>
              <a:t>is</a:t>
            </a:r>
            <a:r>
              <a:rPr lang="fr-FR" b="1">
                <a:latin typeface="Montserrat" pitchFamily="2" charset="77"/>
              </a:rPr>
              <a:t> not a gadget, </a:t>
            </a:r>
            <a:r>
              <a:rPr lang="fr-FR" b="1" err="1">
                <a:latin typeface="Montserrat" pitchFamily="2" charset="77"/>
              </a:rPr>
              <a:t>it</a:t>
            </a:r>
            <a:r>
              <a:rPr lang="fr-FR" b="1">
                <a:latin typeface="Montserrat" pitchFamily="2" charset="77"/>
              </a:rPr>
              <a:t> </a:t>
            </a:r>
            <a:r>
              <a:rPr lang="fr-FR" b="1" err="1">
                <a:latin typeface="Montserrat" pitchFamily="2" charset="77"/>
              </a:rPr>
              <a:t>is</a:t>
            </a:r>
            <a:r>
              <a:rPr lang="fr-FR" b="1">
                <a:latin typeface="Montserrat" pitchFamily="2" charset="77"/>
              </a:rPr>
              <a:t> an </a:t>
            </a:r>
            <a:r>
              <a:rPr lang="fr-FR" b="1" err="1">
                <a:latin typeface="Montserrat" pitchFamily="2" charset="77"/>
              </a:rPr>
              <a:t>evidence-based</a:t>
            </a:r>
            <a:r>
              <a:rPr lang="fr-FR" b="1">
                <a:latin typeface="Montserrat" pitchFamily="2" charset="77"/>
              </a:rPr>
              <a:t> solution</a:t>
            </a:r>
            <a:r>
              <a:rPr lang="fr-FR">
                <a:latin typeface="Montserrat" pitchFamily="2" charset="77"/>
              </a:rPr>
              <a:t>.</a:t>
            </a:r>
          </a:p>
          <a:p>
            <a:endParaRPr lang="fr-FR" i="1">
              <a:latin typeface="Montserrat" pitchFamily="2" charset="77"/>
            </a:endParaRPr>
          </a:p>
          <a:p>
            <a:endParaRPr lang="fr-FR" i="1">
              <a:latin typeface="Montserrat" pitchFamily="2" charset="77"/>
            </a:endParaRPr>
          </a:p>
          <a:p>
            <a:r>
              <a:rPr lang="fr-FR" i="1">
                <a:latin typeface="Montserrat" pitchFamily="2" charset="77"/>
              </a:rPr>
              <a:t>And digital </a:t>
            </a:r>
            <a:r>
              <a:rPr lang="fr-FR" i="1" err="1">
                <a:latin typeface="Montserrat" pitchFamily="2" charset="77"/>
              </a:rPr>
              <a:t>is</a:t>
            </a:r>
            <a:r>
              <a:rPr lang="fr-FR" i="1">
                <a:latin typeface="Montserrat" pitchFamily="2" charset="77"/>
              </a:rPr>
              <a:t> </a:t>
            </a:r>
            <a:r>
              <a:rPr lang="fr-FR" i="1" err="1">
                <a:latin typeface="Montserrat" pitchFamily="2" charset="77"/>
              </a:rPr>
              <a:t>only</a:t>
            </a:r>
            <a:r>
              <a:rPr lang="fr-FR" i="1">
                <a:latin typeface="Montserrat" pitchFamily="2" charset="77"/>
              </a:rPr>
              <a:t> one </a:t>
            </a:r>
            <a:r>
              <a:rPr lang="fr-FR" i="1" err="1">
                <a:latin typeface="Montserrat" pitchFamily="2" charset="77"/>
              </a:rPr>
              <a:t>side</a:t>
            </a:r>
            <a:r>
              <a:rPr lang="fr-FR" i="1">
                <a:latin typeface="Montserrat" pitchFamily="2" charset="77"/>
              </a:rPr>
              <a:t>. Education </a:t>
            </a:r>
            <a:r>
              <a:rPr lang="fr-FR" i="1" err="1">
                <a:latin typeface="Montserrat" pitchFamily="2" charset="77"/>
              </a:rPr>
              <a:t>remains</a:t>
            </a:r>
            <a:r>
              <a:rPr lang="fr-FR" i="1">
                <a:latin typeface="Montserrat" pitchFamily="2" charset="77"/>
              </a:rPr>
              <a:t> the </a:t>
            </a:r>
            <a:r>
              <a:rPr lang="fr-FR" i="1" err="1">
                <a:latin typeface="Montserrat" pitchFamily="2" charset="77"/>
              </a:rPr>
              <a:t>other</a:t>
            </a:r>
            <a:r>
              <a:rPr lang="fr-FR" i="1">
                <a:latin typeface="Montserrat" pitchFamily="2" charset="77"/>
              </a:rPr>
              <a:t> </a:t>
            </a:r>
            <a:r>
              <a:rPr lang="fr-FR" i="1" err="1">
                <a:latin typeface="Montserrat" pitchFamily="2" charset="77"/>
              </a:rPr>
              <a:t>cornerstone</a:t>
            </a:r>
            <a:r>
              <a:rPr lang="fr-FR" i="1">
                <a:latin typeface="Montserrat" pitchFamily="2" charset="77"/>
              </a:rPr>
              <a:t>.</a:t>
            </a:r>
            <a:endParaRPr lang="fr-FR">
              <a:effectLst/>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30</a:t>
            </a:fld>
            <a:endParaRPr lang="fr-FR"/>
          </a:p>
        </p:txBody>
      </p:sp>
    </p:spTree>
    <p:extLst>
      <p:ext uri="{BB962C8B-B14F-4D97-AF65-F5344CB8AC3E}">
        <p14:creationId xmlns:p14="http://schemas.microsoft.com/office/powerpoint/2010/main" val="15790859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C0E4CC-9FE4-9DA3-0ABC-5F99083007F9}"/>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883A40F6-77EC-5A3E-99B9-2EF068C49856}"/>
              </a:ext>
            </a:extLst>
          </p:cNvPr>
          <p:cNvSpPr>
            <a:spLocks noGrp="1" noRot="1" noChangeAspect="1"/>
          </p:cNvSpPr>
          <p:nvPr>
            <p:ph type="sldImg"/>
          </p:nvPr>
        </p:nvSpPr>
        <p:spPr/>
        <p:txBody>
          <a:bodyPr/>
          <a:lstStyle/>
          <a:p>
            <a:endParaRPr lang="fr-FR"/>
          </a:p>
        </p:txBody>
      </p:sp>
      <p:sp>
        <p:nvSpPr>
          <p:cNvPr id="3" name="Espace réservé des notes 2">
            <a:extLst>
              <a:ext uri="{FF2B5EF4-FFF2-40B4-BE49-F238E27FC236}">
                <a16:creationId xmlns:a16="http://schemas.microsoft.com/office/drawing/2014/main" id="{18F04975-25E7-631A-ECEE-9032DF8F6A97}"/>
              </a:ext>
            </a:extLst>
          </p:cNvPr>
          <p:cNvSpPr>
            <a:spLocks noGrp="1"/>
          </p:cNvSpPr>
          <p:nvPr>
            <p:ph type="body" idx="1"/>
          </p:nvPr>
        </p:nvSpPr>
        <p:spPr/>
        <p:txBody>
          <a:bodyPr/>
          <a:lstStyle/>
          <a:p>
            <a:r>
              <a:rPr lang="fr-FR" b="0" i="0" err="1">
                <a:latin typeface="Montserrat" pitchFamily="2" charset="77"/>
              </a:rPr>
              <a:t>Here</a:t>
            </a:r>
            <a:r>
              <a:rPr lang="fr-FR" b="0" i="0">
                <a:latin typeface="Montserrat" pitchFamily="2" charset="77"/>
              </a:rPr>
              <a:t> are the impacts of </a:t>
            </a:r>
            <a:r>
              <a:rPr lang="fr-FR" b="0" i="0" err="1">
                <a:latin typeface="Montserrat" pitchFamily="2" charset="77"/>
              </a:rPr>
              <a:t>perindopril-based</a:t>
            </a:r>
            <a:r>
              <a:rPr lang="fr-FR" b="0" i="0">
                <a:latin typeface="Montserrat" pitchFamily="2" charset="77"/>
              </a:rPr>
              <a:t> single-</a:t>
            </a:r>
            <a:r>
              <a:rPr lang="fr-FR" b="0" i="0" err="1">
                <a:latin typeface="Montserrat" pitchFamily="2" charset="77"/>
              </a:rPr>
              <a:t>pill</a:t>
            </a:r>
            <a:r>
              <a:rPr lang="fr-FR" b="0" i="0">
                <a:latin typeface="Montserrat" pitchFamily="2" charset="77"/>
              </a:rPr>
              <a:t> combinations </a:t>
            </a:r>
            <a:r>
              <a:rPr lang="fr-FR" b="0" i="0" err="1">
                <a:latin typeface="Montserrat" pitchFamily="2" charset="77"/>
              </a:rPr>
              <a:t>across</a:t>
            </a:r>
            <a:r>
              <a:rPr lang="fr-FR" b="0" i="0">
                <a:latin typeface="Montserrat" pitchFamily="2" charset="77"/>
              </a:rPr>
              <a:t> conditions:</a:t>
            </a:r>
          </a:p>
          <a:p>
            <a:br>
              <a:rPr lang="fr-FR" b="0" i="1">
                <a:latin typeface="Montserrat" pitchFamily="2" charset="77"/>
              </a:rPr>
            </a:br>
            <a:r>
              <a:rPr lang="fr-FR" b="0" i="1" err="1">
                <a:latin typeface="Montserrat" pitchFamily="2" charset="77"/>
              </a:rPr>
              <a:t>They</a:t>
            </a:r>
            <a:r>
              <a:rPr lang="fr-FR" b="0" i="1">
                <a:latin typeface="Montserrat" pitchFamily="2" charset="77"/>
              </a:rPr>
              <a:t> </a:t>
            </a:r>
            <a:r>
              <a:rPr lang="fr-FR" b="0" i="1" err="1">
                <a:latin typeface="Montserrat" pitchFamily="2" charset="77"/>
              </a:rPr>
              <a:t>significantly</a:t>
            </a:r>
            <a:r>
              <a:rPr lang="fr-FR" b="0" i="1">
                <a:latin typeface="Montserrat" pitchFamily="2" charset="77"/>
              </a:rPr>
              <a:t> </a:t>
            </a:r>
            <a:r>
              <a:rPr lang="fr-FR" b="0" i="1" err="1">
                <a:latin typeface="Montserrat" pitchFamily="2" charset="77"/>
              </a:rPr>
              <a:t>reduce</a:t>
            </a:r>
            <a:r>
              <a:rPr lang="fr-FR" b="0" i="1">
                <a:latin typeface="Montserrat" pitchFamily="2" charset="77"/>
              </a:rPr>
              <a:t> BP, on </a:t>
            </a:r>
            <a:r>
              <a:rPr lang="fr-FR" b="0" i="1" err="1">
                <a:latin typeface="Montserrat" pitchFamily="2" charset="77"/>
              </a:rPr>
              <a:t>average</a:t>
            </a:r>
            <a:r>
              <a:rPr lang="fr-FR" b="0" i="1">
                <a:latin typeface="Montserrat" pitchFamily="2" charset="77"/>
              </a:rPr>
              <a:t> –28/–14 </a:t>
            </a:r>
            <a:r>
              <a:rPr lang="fr-FR" b="0" i="1" err="1">
                <a:latin typeface="Montserrat" pitchFamily="2" charset="77"/>
              </a:rPr>
              <a:t>mmHg</a:t>
            </a:r>
            <a:r>
              <a:rPr lang="fr-FR" b="0" i="1">
                <a:latin typeface="Montserrat" pitchFamily="2" charset="77"/>
              </a:rPr>
              <a:t>, </a:t>
            </a:r>
            <a:r>
              <a:rPr lang="fr-FR" b="0" i="1" err="1">
                <a:latin typeface="Montserrat" pitchFamily="2" charset="77"/>
              </a:rPr>
              <a:t>with</a:t>
            </a:r>
            <a:r>
              <a:rPr lang="fr-FR" b="0" i="1">
                <a:latin typeface="Montserrat" pitchFamily="2" charset="77"/>
              </a:rPr>
              <a:t> &gt;70% of patients </a:t>
            </a:r>
            <a:r>
              <a:rPr lang="fr-FR" b="0" i="1" err="1">
                <a:latin typeface="Montserrat" pitchFamily="2" charset="77"/>
              </a:rPr>
              <a:t>reaching</a:t>
            </a:r>
            <a:r>
              <a:rPr lang="fr-FR" b="0" i="1">
                <a:latin typeface="Montserrat" pitchFamily="2" charset="77"/>
              </a:rPr>
              <a:t> </a:t>
            </a:r>
            <a:r>
              <a:rPr lang="fr-FR" b="0" i="1" err="1">
                <a:latin typeface="Montserrat" pitchFamily="2" charset="77"/>
              </a:rPr>
              <a:t>targets</a:t>
            </a:r>
            <a:r>
              <a:rPr lang="fr-FR" b="0" i="1">
                <a:latin typeface="Montserrat" pitchFamily="2" charset="77"/>
              </a:rPr>
              <a:t>.</a:t>
            </a:r>
            <a:br>
              <a:rPr lang="fr-FR" b="0" i="1">
                <a:latin typeface="Montserrat" pitchFamily="2" charset="77"/>
              </a:rPr>
            </a:br>
            <a:r>
              <a:rPr lang="fr-FR" b="0" i="1">
                <a:latin typeface="Montserrat" pitchFamily="2" charset="77"/>
              </a:rPr>
              <a:t>Trials </a:t>
            </a:r>
            <a:r>
              <a:rPr lang="fr-FR" b="0" i="1" err="1">
                <a:latin typeface="Montserrat" pitchFamily="2" charset="77"/>
              </a:rPr>
              <a:t>confirm</a:t>
            </a:r>
            <a:r>
              <a:rPr lang="fr-FR" b="0" i="1">
                <a:latin typeface="Montserrat" pitchFamily="2" charset="77"/>
              </a:rPr>
              <a:t> consistent </a:t>
            </a:r>
            <a:r>
              <a:rPr lang="fr-FR" b="0" i="1" err="1">
                <a:latin typeface="Montserrat" pitchFamily="2" charset="77"/>
              </a:rPr>
              <a:t>benefits</a:t>
            </a:r>
            <a:r>
              <a:rPr lang="fr-FR" b="0" i="1">
                <a:latin typeface="Montserrat" pitchFamily="2" charset="77"/>
              </a:rPr>
              <a:t>: </a:t>
            </a:r>
          </a:p>
          <a:p>
            <a:pPr marL="171450" indent="-171450">
              <a:buFontTx/>
              <a:buChar char="-"/>
            </a:pPr>
            <a:r>
              <a:rPr lang="fr-FR" b="0" i="1">
                <a:latin typeface="Montserrat" pitchFamily="2" charset="77"/>
              </a:rPr>
              <a:t>EUROPA (–20% MACE), </a:t>
            </a:r>
          </a:p>
          <a:p>
            <a:pPr marL="171450" indent="-171450">
              <a:buFontTx/>
              <a:buChar char="-"/>
            </a:pPr>
            <a:r>
              <a:rPr lang="fr-FR" b="0" i="1">
                <a:latin typeface="Montserrat" pitchFamily="2" charset="77"/>
              </a:rPr>
              <a:t>PROGRESS (–43% stroke, –35% </a:t>
            </a:r>
            <a:r>
              <a:rPr lang="fr-FR">
                <a:solidFill>
                  <a:srgbClr val="242269"/>
                </a:solidFill>
                <a:latin typeface="Century Gothic" panose="020B0502020202020204" pitchFamily="34" charset="0"/>
              </a:rPr>
              <a:t>major </a:t>
            </a:r>
            <a:r>
              <a:rPr lang="fr-FR" err="1">
                <a:solidFill>
                  <a:srgbClr val="242269"/>
                </a:solidFill>
                <a:latin typeface="Century Gothic" panose="020B0502020202020204" pitchFamily="34" charset="0"/>
              </a:rPr>
              <a:t>coronary</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events</a:t>
            </a:r>
            <a:r>
              <a:rPr lang="fr-FR">
                <a:solidFill>
                  <a:srgbClr val="242269"/>
                </a:solidFill>
                <a:latin typeface="Century Gothic" panose="020B0502020202020204" pitchFamily="34" charset="0"/>
              </a:rPr>
              <a:t> post-stroke</a:t>
            </a:r>
            <a:r>
              <a:rPr lang="fr-FR" b="0" i="1">
                <a:latin typeface="Montserrat" pitchFamily="2" charset="77"/>
              </a:rPr>
              <a:t>, –34% </a:t>
            </a:r>
            <a:r>
              <a:rPr lang="fr-FR" b="0" i="1" err="1">
                <a:latin typeface="Montserrat" pitchFamily="2" charset="77"/>
              </a:rPr>
              <a:t>heart</a:t>
            </a:r>
            <a:r>
              <a:rPr lang="fr-FR" b="0" i="1">
                <a:latin typeface="Montserrat" pitchFamily="2" charset="77"/>
              </a:rPr>
              <a:t> </a:t>
            </a:r>
            <a:r>
              <a:rPr lang="fr-FR" b="0" i="1" err="1">
                <a:latin typeface="Montserrat" pitchFamily="2" charset="77"/>
              </a:rPr>
              <a:t>failure</a:t>
            </a:r>
            <a:r>
              <a:rPr lang="fr-FR" b="0" i="1">
                <a:latin typeface="Montserrat" pitchFamily="2" charset="77"/>
              </a:rPr>
              <a:t>), </a:t>
            </a:r>
          </a:p>
          <a:p>
            <a:pPr marL="171450" indent="-171450">
              <a:buFontTx/>
              <a:buChar char="-"/>
            </a:pPr>
            <a:r>
              <a:rPr lang="fr-FR" b="0" i="1">
                <a:latin typeface="Montserrat" pitchFamily="2" charset="77"/>
              </a:rPr>
              <a:t>ASCOT-BPLA (–16% CV </a:t>
            </a:r>
            <a:r>
              <a:rPr lang="fr-FR" b="0" i="1" err="1">
                <a:latin typeface="Montserrat" pitchFamily="2" charset="77"/>
              </a:rPr>
              <a:t>events</a:t>
            </a:r>
            <a:r>
              <a:rPr lang="fr-FR" b="0" i="1">
                <a:latin typeface="Montserrat" pitchFamily="2" charset="77"/>
              </a:rPr>
              <a:t>, –22% stroke, –11% </a:t>
            </a:r>
            <a:r>
              <a:rPr lang="fr-FR" b="0" i="1" err="1">
                <a:latin typeface="Montserrat" pitchFamily="2" charset="77"/>
              </a:rPr>
              <a:t>mortality</a:t>
            </a:r>
            <a:r>
              <a:rPr lang="fr-FR" b="0" i="1">
                <a:latin typeface="Montserrat" pitchFamily="2" charset="77"/>
              </a:rPr>
              <a:t>).</a:t>
            </a:r>
          </a:p>
          <a:p>
            <a:pPr marL="171450" indent="-171450">
              <a:buFontTx/>
              <a:buChar char="-"/>
            </a:pPr>
            <a:r>
              <a:rPr lang="fr-FR" b="0" i="1">
                <a:latin typeface="Montserrat" pitchFamily="2" charset="77"/>
              </a:rPr>
              <a:t>In </a:t>
            </a:r>
            <a:r>
              <a:rPr lang="fr-FR" b="0" i="1" err="1">
                <a:latin typeface="Montserrat" pitchFamily="2" charset="77"/>
              </a:rPr>
              <a:t>diabetes</a:t>
            </a:r>
            <a:r>
              <a:rPr lang="fr-FR" b="0" i="1">
                <a:latin typeface="Montserrat" pitchFamily="2" charset="77"/>
              </a:rPr>
              <a:t>, </a:t>
            </a:r>
            <a:r>
              <a:rPr lang="fr-FR" b="0" i="1" err="1">
                <a:latin typeface="Montserrat" pitchFamily="2" charset="77"/>
              </a:rPr>
              <a:t>adding</a:t>
            </a:r>
            <a:r>
              <a:rPr lang="fr-FR" b="0" i="1">
                <a:latin typeface="Montserrat" pitchFamily="2" charset="77"/>
              </a:rPr>
              <a:t> PER/IND </a:t>
            </a:r>
            <a:r>
              <a:rPr lang="fr-FR" b="0" i="1" err="1">
                <a:latin typeface="Montserrat" pitchFamily="2" charset="77"/>
              </a:rPr>
              <a:t>lowered</a:t>
            </a:r>
            <a:r>
              <a:rPr lang="fr-FR" b="0" i="1">
                <a:latin typeface="Montserrat" pitchFamily="2" charset="77"/>
              </a:rPr>
              <a:t> all-cause </a:t>
            </a:r>
            <a:r>
              <a:rPr lang="fr-FR" b="0" i="1" err="1">
                <a:latin typeface="Montserrat" pitchFamily="2" charset="77"/>
              </a:rPr>
              <a:t>mortality</a:t>
            </a:r>
            <a:r>
              <a:rPr lang="fr-FR" b="0" i="1">
                <a:latin typeface="Montserrat" pitchFamily="2" charset="77"/>
              </a:rPr>
              <a:t> by 28%.</a:t>
            </a:r>
          </a:p>
          <a:p>
            <a:pPr marL="171450" indent="-171450">
              <a:buFontTx/>
              <a:buChar char="-"/>
            </a:pPr>
            <a:endParaRPr lang="fr-FR" i="1">
              <a:latin typeface="Montserrat" pitchFamily="2" charset="77"/>
            </a:endParaRPr>
          </a:p>
          <a:p>
            <a:pPr marL="0" indent="0">
              <a:buFontTx/>
              <a:buNone/>
            </a:pPr>
            <a:r>
              <a:rPr lang="fr-FR" b="1" i="1" err="1">
                <a:latin typeface="Montserrat" pitchFamily="2" charset="77"/>
              </a:rPr>
              <a:t>Perindopril-based</a:t>
            </a:r>
            <a:r>
              <a:rPr lang="fr-FR" b="1" i="1">
                <a:latin typeface="Montserrat" pitchFamily="2" charset="77"/>
              </a:rPr>
              <a:t> </a:t>
            </a:r>
            <a:r>
              <a:rPr lang="fr-FR" b="1" i="1" err="1">
                <a:latin typeface="Montserrat" pitchFamily="2" charset="77"/>
              </a:rPr>
              <a:t>SPCs</a:t>
            </a:r>
            <a:r>
              <a:rPr lang="fr-FR" b="1" i="1">
                <a:latin typeface="Montserrat" pitchFamily="2" charset="77"/>
              </a:rPr>
              <a:t> </a:t>
            </a:r>
            <a:r>
              <a:rPr lang="fr-FR" b="1" i="1" err="1">
                <a:latin typeface="Montserrat" pitchFamily="2" charset="77"/>
              </a:rPr>
              <a:t>lower</a:t>
            </a:r>
            <a:r>
              <a:rPr lang="fr-FR" b="1" i="1">
                <a:latin typeface="Montserrat" pitchFamily="2" charset="77"/>
              </a:rPr>
              <a:t> BP, </a:t>
            </a:r>
            <a:r>
              <a:rPr lang="fr-FR" b="1" i="1" err="1">
                <a:latin typeface="Montserrat" pitchFamily="2" charset="77"/>
              </a:rPr>
              <a:t>reduce</a:t>
            </a:r>
            <a:r>
              <a:rPr lang="fr-FR" b="1" i="1">
                <a:latin typeface="Montserrat" pitchFamily="2" charset="77"/>
              </a:rPr>
              <a:t> </a:t>
            </a:r>
            <a:r>
              <a:rPr lang="fr-FR" b="1" i="1" err="1">
                <a:latin typeface="Montserrat" pitchFamily="2" charset="77"/>
              </a:rPr>
              <a:t>events</a:t>
            </a:r>
            <a:r>
              <a:rPr lang="fr-FR" b="1" i="1">
                <a:latin typeface="Montserrat" pitchFamily="2" charset="77"/>
              </a:rPr>
              <a:t>, and </a:t>
            </a:r>
            <a:r>
              <a:rPr lang="fr-FR" b="1" i="1" err="1">
                <a:latin typeface="Montserrat" pitchFamily="2" charset="77"/>
              </a:rPr>
              <a:t>improve</a:t>
            </a:r>
            <a:r>
              <a:rPr lang="fr-FR" b="1" i="1">
                <a:latin typeface="Montserrat" pitchFamily="2" charset="77"/>
              </a:rPr>
              <a:t> </a:t>
            </a:r>
            <a:r>
              <a:rPr lang="fr-FR" b="1" i="1" err="1">
                <a:latin typeface="Montserrat" pitchFamily="2" charset="77"/>
              </a:rPr>
              <a:t>survival</a:t>
            </a:r>
            <a:r>
              <a:rPr lang="fr-FR" b="1" i="1">
                <a:latin typeface="Montserrat" pitchFamily="2" charset="77"/>
              </a:rPr>
              <a:t> </a:t>
            </a:r>
            <a:r>
              <a:rPr lang="fr-FR" b="1" i="1" err="1">
                <a:latin typeface="Montserrat" pitchFamily="2" charset="77"/>
              </a:rPr>
              <a:t>across</a:t>
            </a:r>
            <a:r>
              <a:rPr lang="fr-FR" b="1" i="1">
                <a:latin typeface="Montserrat" pitchFamily="2" charset="77"/>
              </a:rPr>
              <a:t> high-</a:t>
            </a:r>
            <a:r>
              <a:rPr lang="fr-FR" b="1" i="1" err="1">
                <a:latin typeface="Montserrat" pitchFamily="2" charset="77"/>
              </a:rPr>
              <a:t>risk</a:t>
            </a:r>
            <a:r>
              <a:rPr lang="fr-FR" b="1" i="1">
                <a:latin typeface="Montserrat" pitchFamily="2" charset="77"/>
              </a:rPr>
              <a:t> groups</a:t>
            </a:r>
            <a:r>
              <a:rPr lang="fr-FR" i="1">
                <a:latin typeface="Montserrat" pitchFamily="2" charset="77"/>
              </a:rPr>
              <a:t>.</a:t>
            </a:r>
          </a:p>
          <a:p>
            <a:pPr marL="0" indent="0">
              <a:buFontTx/>
              <a:buNone/>
            </a:pPr>
            <a:endParaRPr lang="fr-FR">
              <a:latin typeface="Montserrat" pitchFamily="2" charset="77"/>
            </a:endParaRPr>
          </a:p>
          <a:p>
            <a:pPr marL="0" indent="0">
              <a:buFontTx/>
              <a:buNone/>
            </a:pPr>
            <a:endParaRPr lang="fr-FR">
              <a:latin typeface="Montserrat" pitchFamily="2" charset="77"/>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i="1">
                <a:latin typeface="Montserrat" pitchFamily="2" charset="77"/>
              </a:rPr>
              <a:t>But the </a:t>
            </a:r>
            <a:r>
              <a:rPr lang="fr-FR" i="1" err="1">
                <a:latin typeface="Montserrat" pitchFamily="2" charset="77"/>
              </a:rPr>
              <a:t>benefit</a:t>
            </a:r>
            <a:r>
              <a:rPr lang="fr-FR" i="1">
                <a:latin typeface="Montserrat" pitchFamily="2" charset="77"/>
              </a:rPr>
              <a:t> </a:t>
            </a:r>
            <a:r>
              <a:rPr lang="fr-FR" i="1" err="1">
                <a:latin typeface="Montserrat" pitchFamily="2" charset="77"/>
              </a:rPr>
              <a:t>is</a:t>
            </a:r>
            <a:r>
              <a:rPr lang="fr-FR" i="1">
                <a:latin typeface="Montserrat" pitchFamily="2" charset="77"/>
              </a:rPr>
              <a:t> not </a:t>
            </a:r>
            <a:r>
              <a:rPr lang="fr-FR" i="1" err="1">
                <a:latin typeface="Montserrat" pitchFamily="2" charset="77"/>
              </a:rPr>
              <a:t>only</a:t>
            </a:r>
            <a:r>
              <a:rPr lang="fr-FR" i="1">
                <a:latin typeface="Montserrat" pitchFamily="2" charset="77"/>
              </a:rPr>
              <a:t> </a:t>
            </a:r>
            <a:r>
              <a:rPr lang="fr-FR" i="1" err="1">
                <a:latin typeface="Montserrat" pitchFamily="2" charset="77"/>
              </a:rPr>
              <a:t>strong</a:t>
            </a:r>
            <a:r>
              <a:rPr lang="fr-FR" i="1">
                <a:latin typeface="Montserrat" pitchFamily="2" charset="77"/>
              </a:rPr>
              <a:t>, </a:t>
            </a:r>
            <a:r>
              <a:rPr lang="fr-FR" i="1" err="1">
                <a:latin typeface="Montserrat" pitchFamily="2" charset="77"/>
              </a:rPr>
              <a:t>it’s</a:t>
            </a:r>
            <a:r>
              <a:rPr lang="fr-FR" i="1">
                <a:latin typeface="Montserrat" pitchFamily="2" charset="77"/>
              </a:rPr>
              <a:t> </a:t>
            </a:r>
            <a:r>
              <a:rPr lang="fr-FR" i="1" err="1">
                <a:latin typeface="Montserrat" pitchFamily="2" charset="77"/>
              </a:rPr>
              <a:t>also</a:t>
            </a:r>
            <a:r>
              <a:rPr lang="fr-FR" i="1">
                <a:latin typeface="Montserrat" pitchFamily="2" charset="77"/>
              </a:rPr>
              <a:t> durable over time.</a:t>
            </a:r>
            <a:endParaRPr lang="fr-FR" b="0" i="1">
              <a:latin typeface="Montserrat" pitchFamily="2" charset="77"/>
            </a:endParaRPr>
          </a:p>
          <a:p>
            <a:endParaRPr lang="fr-FR" i="1">
              <a:latin typeface="Montserrat" pitchFamily="2" charset="77"/>
            </a:endParaRPr>
          </a:p>
        </p:txBody>
      </p:sp>
      <p:sp>
        <p:nvSpPr>
          <p:cNvPr id="4" name="Espace réservé du numéro de diapositive 3">
            <a:extLst>
              <a:ext uri="{FF2B5EF4-FFF2-40B4-BE49-F238E27FC236}">
                <a16:creationId xmlns:a16="http://schemas.microsoft.com/office/drawing/2014/main" id="{6B100BF0-5110-9E3F-07B6-EA7A4F541358}"/>
              </a:ext>
            </a:extLst>
          </p:cNvPr>
          <p:cNvSpPr>
            <a:spLocks noGrp="1"/>
          </p:cNvSpPr>
          <p:nvPr>
            <p:ph type="sldNum" sz="quarter" idx="5"/>
          </p:nvPr>
        </p:nvSpPr>
        <p:spPr/>
        <p:txBody>
          <a:bodyPr/>
          <a:lstStyle/>
          <a:p>
            <a:fld id="{BDF6F4B8-5AFD-9F46-84DD-14C73144F123}" type="slidenum">
              <a:rPr lang="fr-FR" smtClean="0"/>
              <a:t>32</a:t>
            </a:fld>
            <a:endParaRPr lang="fr-FR"/>
          </a:p>
        </p:txBody>
      </p:sp>
    </p:spTree>
    <p:extLst>
      <p:ext uri="{BB962C8B-B14F-4D97-AF65-F5344CB8AC3E}">
        <p14:creationId xmlns:p14="http://schemas.microsoft.com/office/powerpoint/2010/main" val="5304208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b="0" i="0">
                <a:latin typeface="Montserrat" pitchFamily="2" charset="77"/>
              </a:rPr>
              <a:t>Over 8 </a:t>
            </a:r>
            <a:r>
              <a:rPr lang="fr-FR" b="0" i="0" err="1">
                <a:latin typeface="Montserrat" pitchFamily="2" charset="77"/>
              </a:rPr>
              <a:t>years</a:t>
            </a:r>
            <a:r>
              <a:rPr lang="fr-FR" b="0" i="0">
                <a:latin typeface="Montserrat" pitchFamily="2" charset="77"/>
              </a:rPr>
              <a:t> of follow-up, 69% of patients </a:t>
            </a:r>
            <a:r>
              <a:rPr lang="fr-FR" b="0" i="0" err="1">
                <a:latin typeface="Montserrat" pitchFamily="2" charset="77"/>
              </a:rPr>
              <a:t>stayed</a:t>
            </a:r>
            <a:r>
              <a:rPr lang="fr-FR" b="0" i="0">
                <a:latin typeface="Montserrat" pitchFamily="2" charset="77"/>
              </a:rPr>
              <a:t> </a:t>
            </a:r>
            <a:r>
              <a:rPr lang="fr-FR" b="0" i="0" err="1">
                <a:latin typeface="Montserrat" pitchFamily="2" charset="77"/>
              </a:rPr>
              <a:t>controlled</a:t>
            </a:r>
            <a:r>
              <a:rPr lang="fr-FR" b="0" i="0">
                <a:latin typeface="Montserrat" pitchFamily="2" charset="77"/>
              </a:rPr>
              <a:t>, </a:t>
            </a:r>
            <a:r>
              <a:rPr lang="fr-FR" b="0" i="0" err="1">
                <a:latin typeface="Montserrat" pitchFamily="2" charset="77"/>
              </a:rPr>
              <a:t>with</a:t>
            </a:r>
            <a:r>
              <a:rPr lang="fr-FR" b="0" i="0">
                <a:latin typeface="Montserrat" pitchFamily="2" charset="77"/>
              </a:rPr>
              <a:t> no </a:t>
            </a:r>
            <a:r>
              <a:rPr lang="fr-FR" b="0" i="0" err="1">
                <a:latin typeface="Montserrat" pitchFamily="2" charset="77"/>
              </a:rPr>
              <a:t>need</a:t>
            </a:r>
            <a:r>
              <a:rPr lang="fr-FR" b="0" i="0">
                <a:latin typeface="Montserrat" pitchFamily="2" charset="77"/>
              </a:rPr>
              <a:t> for </a:t>
            </a:r>
            <a:r>
              <a:rPr lang="fr-FR" b="0" i="0" err="1">
                <a:latin typeface="Montserrat" pitchFamily="2" charset="77"/>
              </a:rPr>
              <a:t>additional</a:t>
            </a:r>
            <a:r>
              <a:rPr lang="fr-FR" b="0" i="0">
                <a:latin typeface="Montserrat" pitchFamily="2" charset="77"/>
              </a:rPr>
              <a:t> </a:t>
            </a:r>
            <a:r>
              <a:rPr lang="fr-FR" b="0" i="0" err="1">
                <a:latin typeface="Montserrat" pitchFamily="2" charset="77"/>
              </a:rPr>
              <a:t>therapy</a:t>
            </a:r>
            <a:r>
              <a:rPr lang="fr-FR" b="0" i="0">
                <a:latin typeface="Montserrat" pitchFamily="2" charset="77"/>
              </a:rPr>
              <a:t>.</a:t>
            </a:r>
            <a:br>
              <a:rPr lang="fr-FR" b="0" i="0">
                <a:latin typeface="Montserrat" pitchFamily="2" charset="77"/>
              </a:rPr>
            </a:br>
            <a:r>
              <a:rPr lang="fr-FR" b="0" i="0" err="1">
                <a:latin typeface="Montserrat" pitchFamily="2" charset="77"/>
              </a:rPr>
              <a:t>Other</a:t>
            </a:r>
            <a:r>
              <a:rPr lang="fr-FR" b="0" i="0">
                <a:latin typeface="Montserrat" pitchFamily="2" charset="77"/>
              </a:rPr>
              <a:t> </a:t>
            </a:r>
            <a:r>
              <a:rPr lang="fr-FR" b="0" i="0" err="1">
                <a:latin typeface="Montserrat" pitchFamily="2" charset="77"/>
              </a:rPr>
              <a:t>regimens</a:t>
            </a:r>
            <a:r>
              <a:rPr lang="fr-FR" b="0" i="0">
                <a:latin typeface="Montserrat" pitchFamily="2" charset="77"/>
              </a:rPr>
              <a:t> </a:t>
            </a:r>
            <a:r>
              <a:rPr lang="fr-FR" b="0" i="0" err="1">
                <a:latin typeface="Montserrat" pitchFamily="2" charset="77"/>
              </a:rPr>
              <a:t>required</a:t>
            </a:r>
            <a:r>
              <a:rPr lang="fr-FR" b="0" i="0">
                <a:latin typeface="Montserrat" pitchFamily="2" charset="77"/>
              </a:rPr>
              <a:t> more </a:t>
            </a:r>
            <a:r>
              <a:rPr lang="fr-FR" b="0" i="0" err="1">
                <a:latin typeface="Montserrat" pitchFamily="2" charset="77"/>
              </a:rPr>
              <a:t>add-ons</a:t>
            </a:r>
            <a:r>
              <a:rPr lang="fr-FR" b="0" i="0">
                <a:latin typeface="Montserrat" pitchFamily="2" charset="77"/>
              </a:rPr>
              <a:t>, but </a:t>
            </a:r>
            <a:r>
              <a:rPr lang="fr-FR" b="0" i="0" err="1">
                <a:latin typeface="Montserrat" pitchFamily="2" charset="77"/>
              </a:rPr>
              <a:t>this</a:t>
            </a:r>
            <a:r>
              <a:rPr lang="fr-FR" b="0" i="0">
                <a:latin typeface="Montserrat" pitchFamily="2" charset="77"/>
              </a:rPr>
              <a:t> triple combination </a:t>
            </a:r>
            <a:r>
              <a:rPr lang="fr-FR" b="0" i="0" err="1">
                <a:latin typeface="Montserrat" pitchFamily="2" charset="77"/>
              </a:rPr>
              <a:t>maintained</a:t>
            </a:r>
            <a:r>
              <a:rPr lang="fr-FR" b="0" i="0">
                <a:latin typeface="Montserrat" pitchFamily="2" charset="77"/>
              </a:rPr>
              <a:t> </a:t>
            </a:r>
            <a:r>
              <a:rPr lang="fr-FR" b="0" i="0" err="1">
                <a:latin typeface="Montserrat" pitchFamily="2" charset="77"/>
              </a:rPr>
              <a:t>stability</a:t>
            </a:r>
            <a:r>
              <a:rPr lang="fr-FR" b="0" i="0">
                <a:latin typeface="Montserrat" pitchFamily="2" charset="77"/>
              </a:rPr>
              <a:t>.</a:t>
            </a:r>
            <a:br>
              <a:rPr lang="fr-FR" b="0" i="0">
                <a:latin typeface="Montserrat" pitchFamily="2" charset="77"/>
              </a:rPr>
            </a:br>
            <a:endParaRPr lang="fr-FR" b="0" i="0">
              <a:latin typeface="Montserrat" pitchFamily="2" charset="77"/>
            </a:endParaRPr>
          </a:p>
          <a:p>
            <a:r>
              <a:rPr lang="fr-FR" b="1" i="0">
                <a:latin typeface="Montserrat" pitchFamily="2" charset="77"/>
              </a:rPr>
              <a:t>PER/IND/AMLO </a:t>
            </a:r>
            <a:r>
              <a:rPr lang="fr-FR" b="1" i="0" err="1">
                <a:latin typeface="Montserrat" pitchFamily="2" charset="77"/>
              </a:rPr>
              <a:t>ensures</a:t>
            </a:r>
            <a:r>
              <a:rPr lang="fr-FR" b="1" i="0">
                <a:latin typeface="Montserrat" pitchFamily="2" charset="77"/>
              </a:rPr>
              <a:t> long-</a:t>
            </a:r>
            <a:r>
              <a:rPr lang="fr-FR" b="1" i="0" err="1">
                <a:latin typeface="Montserrat" pitchFamily="2" charset="77"/>
              </a:rPr>
              <a:t>term</a:t>
            </a:r>
            <a:r>
              <a:rPr lang="fr-FR" b="1" i="0">
                <a:latin typeface="Montserrat" pitchFamily="2" charset="77"/>
              </a:rPr>
              <a:t> BP control.</a:t>
            </a:r>
          </a:p>
          <a:p>
            <a:endParaRPr lang="fr-FR" b="0" i="0">
              <a:latin typeface="Montserrat" pitchFamily="2" charset="77"/>
            </a:endParaRPr>
          </a:p>
          <a:p>
            <a:endParaRPr lang="fr-FR" b="0" i="0">
              <a:latin typeface="Montserrat" pitchFamily="2" charset="77"/>
            </a:endParaRPr>
          </a:p>
          <a:p>
            <a:r>
              <a:rPr lang="fr-FR" b="0" i="1">
                <a:latin typeface="Montserrat" pitchFamily="2" charset="77"/>
              </a:rPr>
              <a:t>And </a:t>
            </a:r>
            <a:r>
              <a:rPr lang="fr-FR" b="0" i="1" err="1">
                <a:latin typeface="Montserrat" pitchFamily="2" charset="77"/>
              </a:rPr>
              <a:t>when</a:t>
            </a:r>
            <a:r>
              <a:rPr lang="fr-FR" b="0" i="1">
                <a:latin typeface="Montserrat" pitchFamily="2" charset="77"/>
              </a:rPr>
              <a:t> </a:t>
            </a:r>
            <a:r>
              <a:rPr lang="fr-FR" b="0" i="1" err="1">
                <a:latin typeface="Montserrat" pitchFamily="2" charset="77"/>
              </a:rPr>
              <a:t>we</a:t>
            </a:r>
            <a:r>
              <a:rPr lang="fr-FR" b="0" i="1">
                <a:latin typeface="Montserrat" pitchFamily="2" charset="77"/>
              </a:rPr>
              <a:t> </a:t>
            </a:r>
            <a:r>
              <a:rPr lang="fr-FR" b="0" i="1" err="1">
                <a:latin typeface="Montserrat" pitchFamily="2" charset="77"/>
              </a:rPr>
              <a:t>extend</a:t>
            </a:r>
            <a:r>
              <a:rPr lang="fr-FR" b="0" i="1">
                <a:latin typeface="Montserrat" pitchFamily="2" charset="77"/>
              </a:rPr>
              <a:t> the </a:t>
            </a:r>
            <a:r>
              <a:rPr lang="fr-FR" b="0" i="1" err="1">
                <a:latin typeface="Montserrat" pitchFamily="2" charset="77"/>
              </a:rPr>
              <a:t>view</a:t>
            </a:r>
            <a:r>
              <a:rPr lang="fr-FR" b="0" i="1">
                <a:latin typeface="Montserrat" pitchFamily="2" charset="77"/>
              </a:rPr>
              <a:t> to major </a:t>
            </a:r>
            <a:r>
              <a:rPr lang="fr-FR" b="0" i="1" err="1">
                <a:latin typeface="Montserrat" pitchFamily="2" charset="77"/>
              </a:rPr>
              <a:t>cardiovascular</a:t>
            </a:r>
            <a:r>
              <a:rPr lang="fr-FR" b="0" i="1">
                <a:latin typeface="Montserrat" pitchFamily="2" charset="77"/>
              </a:rPr>
              <a:t> </a:t>
            </a:r>
            <a:r>
              <a:rPr lang="fr-FR" b="0" i="1" err="1">
                <a:latin typeface="Montserrat" pitchFamily="2" charset="77"/>
              </a:rPr>
              <a:t>outcomes</a:t>
            </a:r>
            <a:r>
              <a:rPr lang="fr-FR" b="0" i="1">
                <a:latin typeface="Montserrat" pitchFamily="2" charset="77"/>
              </a:rPr>
              <a:t>, the </a:t>
            </a:r>
            <a:r>
              <a:rPr lang="fr-FR" b="0" i="1" err="1">
                <a:latin typeface="Montserrat" pitchFamily="2" charset="77"/>
              </a:rPr>
              <a:t>evidence</a:t>
            </a:r>
            <a:r>
              <a:rPr lang="fr-FR" b="0" i="1">
                <a:latin typeface="Montserrat" pitchFamily="2" charset="77"/>
              </a:rPr>
              <a:t> </a:t>
            </a:r>
            <a:r>
              <a:rPr lang="fr-FR" b="0" i="1" err="1">
                <a:latin typeface="Montserrat" pitchFamily="2" charset="77"/>
              </a:rPr>
              <a:t>is</a:t>
            </a:r>
            <a:r>
              <a:rPr lang="fr-FR" b="0" i="1">
                <a:latin typeface="Montserrat" pitchFamily="2" charset="77"/>
              </a:rPr>
              <a:t> </a:t>
            </a:r>
            <a:r>
              <a:rPr lang="fr-FR" b="0" i="1" err="1">
                <a:latin typeface="Montserrat" pitchFamily="2" charset="77"/>
              </a:rPr>
              <a:t>even</a:t>
            </a:r>
            <a:r>
              <a:rPr lang="fr-FR" b="0" i="1">
                <a:latin typeface="Montserrat" pitchFamily="2" charset="77"/>
              </a:rPr>
              <a:t> </a:t>
            </a:r>
            <a:r>
              <a:rPr lang="fr-FR" b="0" i="1" err="1">
                <a:latin typeface="Montserrat" pitchFamily="2" charset="77"/>
              </a:rPr>
              <a:t>broader</a:t>
            </a:r>
            <a:r>
              <a:rPr lang="fr-FR" b="0" i="1">
                <a:latin typeface="Montserrat" pitchFamily="2" charset="77"/>
              </a:rPr>
              <a:t>.</a:t>
            </a:r>
          </a:p>
          <a:p>
            <a:pPr marL="0" indent="0">
              <a:buFontTx/>
              <a:buNone/>
            </a:pPr>
            <a:endParaRPr lang="fr-FR" b="0" i="0">
              <a:latin typeface="Montserrat" pitchFamily="2" charset="77"/>
            </a:endParaRPr>
          </a:p>
          <a:p>
            <a:endParaRPr lang="fr-FR">
              <a:effectLst/>
              <a:latin typeface="Century Gothic" panose="020B0502020202020204" pitchFamily="34" charset="0"/>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33</a:t>
            </a:fld>
            <a:endParaRPr lang="fr-FR"/>
          </a:p>
        </p:txBody>
      </p:sp>
    </p:spTree>
    <p:extLst>
      <p:ext uri="{BB962C8B-B14F-4D97-AF65-F5344CB8AC3E}">
        <p14:creationId xmlns:p14="http://schemas.microsoft.com/office/powerpoint/2010/main" val="170963508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968BE0-3144-BEEE-0FF6-4FF7D10E4A15}"/>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62A375F4-B65E-AA36-9F9D-1AF4D303214D}"/>
              </a:ext>
            </a:extLst>
          </p:cNvPr>
          <p:cNvSpPr>
            <a:spLocks noGrp="1" noRot="1" noChangeAspect="1"/>
          </p:cNvSpPr>
          <p:nvPr>
            <p:ph type="sldImg"/>
          </p:nvPr>
        </p:nvSpPr>
        <p:spPr/>
        <p:txBody>
          <a:bodyPr/>
          <a:lstStyle/>
          <a:p>
            <a:endParaRPr lang="fr-FR"/>
          </a:p>
        </p:txBody>
      </p:sp>
      <p:sp>
        <p:nvSpPr>
          <p:cNvPr id="3" name="Espace réservé des notes 2">
            <a:extLst>
              <a:ext uri="{FF2B5EF4-FFF2-40B4-BE49-F238E27FC236}">
                <a16:creationId xmlns:a16="http://schemas.microsoft.com/office/drawing/2014/main" id="{93B8E3AC-3420-95F9-F3D8-954679C9D4AC}"/>
              </a:ext>
            </a:extLst>
          </p:cNvPr>
          <p:cNvSpPr>
            <a:spLocks noGrp="1"/>
          </p:cNvSpPr>
          <p:nvPr>
            <p:ph type="body" idx="1"/>
          </p:nvPr>
        </p:nvSpPr>
        <p:spPr/>
        <p:txBody>
          <a:bodyPr/>
          <a:lstStyle/>
          <a:p>
            <a:r>
              <a:rPr lang="fr-FR" i="0" err="1">
                <a:latin typeface="Montserrat" pitchFamily="2" charset="77"/>
              </a:rPr>
              <a:t>Across</a:t>
            </a:r>
            <a:r>
              <a:rPr lang="fr-FR" i="0">
                <a:latin typeface="Montserrat" pitchFamily="2" charset="77"/>
              </a:rPr>
              <a:t> multiple trials </a:t>
            </a:r>
            <a:r>
              <a:rPr lang="fr-FR" i="0" err="1">
                <a:latin typeface="Montserrat" pitchFamily="2" charset="77"/>
              </a:rPr>
              <a:t>with</a:t>
            </a:r>
            <a:r>
              <a:rPr lang="fr-FR" i="0">
                <a:latin typeface="Montserrat" pitchFamily="2" charset="77"/>
              </a:rPr>
              <a:t> over </a:t>
            </a:r>
            <a:r>
              <a:rPr lang="fr-FR" b="1" i="0">
                <a:latin typeface="Montserrat" pitchFamily="2" charset="77"/>
              </a:rPr>
              <a:t>60,000 patients</a:t>
            </a:r>
            <a:r>
              <a:rPr lang="fr-FR" i="0">
                <a:latin typeface="Montserrat" pitchFamily="2" charset="77"/>
              </a:rPr>
              <a:t>, </a:t>
            </a:r>
            <a:r>
              <a:rPr lang="fr-FR" i="0" err="1">
                <a:latin typeface="Montserrat" pitchFamily="2" charset="77"/>
              </a:rPr>
              <a:t>perindopril-based</a:t>
            </a:r>
            <a:r>
              <a:rPr lang="fr-FR" i="0">
                <a:latin typeface="Montserrat" pitchFamily="2" charset="77"/>
              </a:rPr>
              <a:t> </a:t>
            </a:r>
            <a:r>
              <a:rPr lang="fr-FR" i="0" err="1">
                <a:latin typeface="Montserrat" pitchFamily="2" charset="77"/>
              </a:rPr>
              <a:t>regimens</a:t>
            </a:r>
            <a:r>
              <a:rPr lang="fr-FR" i="0">
                <a:latin typeface="Montserrat" pitchFamily="2" charset="77"/>
              </a:rPr>
              <a:t> </a:t>
            </a:r>
            <a:r>
              <a:rPr lang="fr-FR" i="0" err="1">
                <a:latin typeface="Montserrat" pitchFamily="2" charset="77"/>
              </a:rPr>
              <a:t>consistently</a:t>
            </a:r>
            <a:r>
              <a:rPr lang="fr-FR" i="0">
                <a:latin typeface="Montserrat" pitchFamily="2" charset="77"/>
              </a:rPr>
              <a:t> </a:t>
            </a:r>
            <a:r>
              <a:rPr lang="fr-FR" i="0" err="1">
                <a:latin typeface="Montserrat" pitchFamily="2" charset="77"/>
              </a:rPr>
              <a:t>reduced</a:t>
            </a:r>
            <a:r>
              <a:rPr lang="fr-FR" i="0">
                <a:latin typeface="Montserrat" pitchFamily="2" charset="77"/>
              </a:rPr>
              <a:t> </a:t>
            </a:r>
            <a:r>
              <a:rPr lang="fr-FR" i="0" err="1">
                <a:latin typeface="Montserrat" pitchFamily="2" charset="77"/>
              </a:rPr>
              <a:t>risk</a:t>
            </a:r>
            <a:r>
              <a:rPr lang="fr-FR" i="0">
                <a:latin typeface="Montserrat" pitchFamily="2" charset="77"/>
              </a:rPr>
              <a:t>.</a:t>
            </a:r>
            <a:br>
              <a:rPr lang="fr-FR" i="0">
                <a:latin typeface="Montserrat" pitchFamily="2" charset="77"/>
              </a:rPr>
            </a:br>
            <a:r>
              <a:rPr lang="fr-FR" i="0" err="1">
                <a:latin typeface="Montserrat" pitchFamily="2" charset="77"/>
              </a:rPr>
              <a:t>We</a:t>
            </a:r>
            <a:r>
              <a:rPr lang="fr-FR" i="0">
                <a:latin typeface="Montserrat" pitchFamily="2" charset="77"/>
              </a:rPr>
              <a:t> </a:t>
            </a:r>
            <a:r>
              <a:rPr lang="fr-FR" i="0" err="1">
                <a:latin typeface="Montserrat" pitchFamily="2" charset="77"/>
              </a:rPr>
              <a:t>see</a:t>
            </a:r>
            <a:r>
              <a:rPr lang="fr-FR" i="0">
                <a:latin typeface="Montserrat" pitchFamily="2" charset="77"/>
              </a:rPr>
              <a:t> </a:t>
            </a:r>
            <a:r>
              <a:rPr lang="fr-FR" i="0" err="1">
                <a:latin typeface="Montserrat" pitchFamily="2" charset="77"/>
              </a:rPr>
              <a:t>reductions</a:t>
            </a:r>
            <a:r>
              <a:rPr lang="fr-FR" i="0">
                <a:latin typeface="Montserrat" pitchFamily="2" charset="77"/>
              </a:rPr>
              <a:t> in </a:t>
            </a:r>
            <a:r>
              <a:rPr lang="fr-FR" i="0" err="1">
                <a:latin typeface="Montserrat" pitchFamily="2" charset="77"/>
              </a:rPr>
              <a:t>coronary</a:t>
            </a:r>
            <a:r>
              <a:rPr lang="fr-FR" i="0">
                <a:latin typeface="Montserrat" pitchFamily="2" charset="77"/>
              </a:rPr>
              <a:t> </a:t>
            </a:r>
            <a:r>
              <a:rPr lang="fr-FR" i="0" err="1">
                <a:latin typeface="Montserrat" pitchFamily="2" charset="77"/>
              </a:rPr>
              <a:t>disease</a:t>
            </a:r>
            <a:r>
              <a:rPr lang="fr-FR" i="0">
                <a:latin typeface="Montserrat" pitchFamily="2" charset="77"/>
              </a:rPr>
              <a:t>, stroke, and </a:t>
            </a:r>
            <a:r>
              <a:rPr lang="fr-FR" i="0" err="1">
                <a:latin typeface="Montserrat" pitchFamily="2" charset="77"/>
              </a:rPr>
              <a:t>both</a:t>
            </a:r>
            <a:r>
              <a:rPr lang="fr-FR" i="0">
                <a:latin typeface="Montserrat" pitchFamily="2" charset="77"/>
              </a:rPr>
              <a:t> CV and all-cause </a:t>
            </a:r>
            <a:r>
              <a:rPr lang="fr-FR" i="0" err="1">
                <a:latin typeface="Montserrat" pitchFamily="2" charset="77"/>
              </a:rPr>
              <a:t>mortality</a:t>
            </a:r>
            <a:r>
              <a:rPr lang="fr-FR" i="0">
                <a:latin typeface="Montserrat" pitchFamily="2" charset="77"/>
              </a:rPr>
              <a:t>.</a:t>
            </a:r>
            <a:br>
              <a:rPr lang="fr-FR" i="0">
                <a:latin typeface="Montserrat" pitchFamily="2" charset="77"/>
              </a:rPr>
            </a:br>
            <a:endParaRPr lang="fr-FR" i="0">
              <a:latin typeface="Montserrat" pitchFamily="2" charset="77"/>
            </a:endParaRPr>
          </a:p>
          <a:p>
            <a:r>
              <a:rPr lang="fr-FR" b="0" i="0">
                <a:latin typeface="Montserrat" pitchFamily="2" charset="77"/>
              </a:rPr>
              <a:t>For </a:t>
            </a:r>
            <a:r>
              <a:rPr lang="fr-FR" b="0" i="0" err="1">
                <a:latin typeface="Montserrat" pitchFamily="2" charset="77"/>
              </a:rPr>
              <a:t>example</a:t>
            </a:r>
            <a:r>
              <a:rPr lang="fr-FR" b="0" i="0">
                <a:latin typeface="Montserrat" pitchFamily="2" charset="77"/>
              </a:rPr>
              <a:t>: in PROGRESS, 28% </a:t>
            </a:r>
            <a:r>
              <a:rPr lang="fr-FR" b="0" i="0" err="1">
                <a:latin typeface="Montserrat" pitchFamily="2" charset="77"/>
              </a:rPr>
              <a:t>reducation</a:t>
            </a:r>
            <a:r>
              <a:rPr lang="fr-FR" b="0" i="0">
                <a:latin typeface="Montserrat" pitchFamily="2" charset="77"/>
              </a:rPr>
              <a:t> in stroke, in ADVANCE, 28% </a:t>
            </a:r>
            <a:r>
              <a:rPr lang="fr-FR" b="0" i="0" err="1">
                <a:latin typeface="Montserrat" pitchFamily="2" charset="77"/>
              </a:rPr>
              <a:t>reducation</a:t>
            </a:r>
            <a:r>
              <a:rPr lang="fr-FR" b="0" i="0">
                <a:latin typeface="Montserrat" pitchFamily="2" charset="77"/>
              </a:rPr>
              <a:t> in Total </a:t>
            </a:r>
            <a:r>
              <a:rPr lang="fr-FR" b="0" i="0" err="1">
                <a:latin typeface="Montserrat" pitchFamily="2" charset="77"/>
              </a:rPr>
              <a:t>mortality</a:t>
            </a:r>
            <a:r>
              <a:rPr lang="fr-FR" b="0" i="0">
                <a:latin typeface="Montserrat" pitchFamily="2" charset="77"/>
              </a:rPr>
              <a:t>.</a:t>
            </a:r>
            <a:br>
              <a:rPr lang="fr-FR" i="0">
                <a:latin typeface="Montserrat" pitchFamily="2" charset="77"/>
              </a:rPr>
            </a:br>
            <a:endParaRPr lang="fr-FR" i="0">
              <a:latin typeface="Montserrat" pitchFamily="2" charset="77"/>
            </a:endParaRPr>
          </a:p>
          <a:p>
            <a:endParaRPr lang="fr-FR" i="0">
              <a:latin typeface="Montserrat" pitchFamily="2" charset="77"/>
            </a:endParaRPr>
          </a:p>
          <a:p>
            <a:r>
              <a:rPr lang="fr-FR" i="1">
                <a:latin typeface="Montserrat" pitchFamily="2" charset="77"/>
              </a:rPr>
              <a:t>And </a:t>
            </a:r>
            <a:r>
              <a:rPr lang="fr-FR" i="1" err="1">
                <a:latin typeface="Montserrat" pitchFamily="2" charset="77"/>
              </a:rPr>
              <a:t>beyond</a:t>
            </a:r>
            <a:r>
              <a:rPr lang="fr-FR" i="1">
                <a:latin typeface="Montserrat" pitchFamily="2" charset="77"/>
              </a:rPr>
              <a:t> trial </a:t>
            </a:r>
            <a:r>
              <a:rPr lang="fr-FR" i="1" err="1">
                <a:latin typeface="Montserrat" pitchFamily="2" charset="77"/>
              </a:rPr>
              <a:t>efficacy</a:t>
            </a:r>
            <a:r>
              <a:rPr lang="fr-FR" i="1">
                <a:latin typeface="Montserrat" pitchFamily="2" charset="77"/>
              </a:rPr>
              <a:t>, </a:t>
            </a:r>
            <a:r>
              <a:rPr lang="fr-FR" i="1" err="1">
                <a:latin typeface="Montserrat" pitchFamily="2" charset="77"/>
              </a:rPr>
              <a:t>we</a:t>
            </a:r>
            <a:r>
              <a:rPr lang="fr-FR" i="1">
                <a:latin typeface="Montserrat" pitchFamily="2" charset="77"/>
              </a:rPr>
              <a:t> </a:t>
            </a:r>
            <a:r>
              <a:rPr lang="fr-FR" i="1" err="1">
                <a:latin typeface="Montserrat" pitchFamily="2" charset="77"/>
              </a:rPr>
              <a:t>also</a:t>
            </a:r>
            <a:r>
              <a:rPr lang="fr-FR" i="1">
                <a:latin typeface="Montserrat" pitchFamily="2" charset="77"/>
              </a:rPr>
              <a:t> </a:t>
            </a:r>
            <a:r>
              <a:rPr lang="fr-FR" i="1" err="1">
                <a:latin typeface="Montserrat" pitchFamily="2" charset="77"/>
              </a:rPr>
              <a:t>see</a:t>
            </a:r>
            <a:r>
              <a:rPr lang="fr-FR" i="1">
                <a:latin typeface="Montserrat" pitchFamily="2" charset="77"/>
              </a:rPr>
              <a:t> real-world value.</a:t>
            </a:r>
          </a:p>
          <a:p>
            <a:pPr marL="0" indent="0">
              <a:buFontTx/>
              <a:buNone/>
            </a:pPr>
            <a:endParaRPr lang="fr-FR" b="0" i="0">
              <a:latin typeface="Montserrat" pitchFamily="2" charset="77"/>
            </a:endParaRPr>
          </a:p>
        </p:txBody>
      </p:sp>
      <p:sp>
        <p:nvSpPr>
          <p:cNvPr id="4" name="Espace réservé du numéro de diapositive 3">
            <a:extLst>
              <a:ext uri="{FF2B5EF4-FFF2-40B4-BE49-F238E27FC236}">
                <a16:creationId xmlns:a16="http://schemas.microsoft.com/office/drawing/2014/main" id="{5E8372A6-101A-970C-6768-30DCC102000F}"/>
              </a:ext>
            </a:extLst>
          </p:cNvPr>
          <p:cNvSpPr>
            <a:spLocks noGrp="1"/>
          </p:cNvSpPr>
          <p:nvPr>
            <p:ph type="sldNum" sz="quarter" idx="5"/>
          </p:nvPr>
        </p:nvSpPr>
        <p:spPr/>
        <p:txBody>
          <a:bodyPr/>
          <a:lstStyle/>
          <a:p>
            <a:pPr lvl="0"/>
            <a:fld id="{D47423FE-CB9A-1C42-A629-795FBCD4F886}" type="slidenum">
              <a:rPr lang="fr-FR" smtClean="0"/>
              <a:t>34</a:t>
            </a:fld>
            <a:endParaRPr lang="fr-FR"/>
          </a:p>
        </p:txBody>
      </p:sp>
    </p:spTree>
    <p:extLst>
      <p:ext uri="{BB962C8B-B14F-4D97-AF65-F5344CB8AC3E}">
        <p14:creationId xmlns:p14="http://schemas.microsoft.com/office/powerpoint/2010/main" val="1267725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CA" sz="1200" b="0" i="0" dirty="0">
                <a:solidFill>
                  <a:srgbClr val="212121"/>
                </a:solidFill>
                <a:effectLst/>
                <a:latin typeface="+mn-lt"/>
              </a:rPr>
              <a:t>The </a:t>
            </a:r>
            <a:r>
              <a:rPr lang="en-US" sz="1200" b="0" i="0" dirty="0">
                <a:solidFill>
                  <a:srgbClr val="111111"/>
                </a:solidFill>
                <a:effectLst/>
                <a:latin typeface="+mn-lt"/>
              </a:rPr>
              <a:t>terms “comorbidity” and “multimorbidity” are related but are not the same. </a:t>
            </a:r>
          </a:p>
          <a:p>
            <a:pPr marL="171450" indent="-171450">
              <a:buFont typeface="Arial" panose="020B0604020202020204" pitchFamily="34" charset="0"/>
              <a:buChar char="•"/>
            </a:pPr>
            <a:r>
              <a:rPr lang="en-US" sz="1200" b="0" i="0" dirty="0">
                <a:solidFill>
                  <a:srgbClr val="111111"/>
                </a:solidFill>
                <a:effectLst/>
                <a:latin typeface="+mn-lt"/>
              </a:rPr>
              <a:t>While both terms focus on the occurrence of multiple chronic conditions, comorbidity refers to the combined effects of additional conditions in reference to an index condition – one condition is prioritized. </a:t>
            </a:r>
          </a:p>
          <a:p>
            <a:pPr marL="171450" indent="-171450">
              <a:buFont typeface="Arial" panose="020B0604020202020204" pitchFamily="34" charset="0"/>
              <a:buChar char="•"/>
            </a:pPr>
            <a:r>
              <a:rPr lang="en-US" sz="1200" b="0" i="0" u="none" strike="noStrike" baseline="0" dirty="0">
                <a:latin typeface="+mn-lt"/>
              </a:rPr>
              <a:t>Most health care is designed to treat </a:t>
            </a:r>
            <a:r>
              <a:rPr lang="en-CA" sz="1200" b="0" i="0" u="none" strike="noStrike" baseline="0" dirty="0">
                <a:latin typeface="+mn-lt"/>
              </a:rPr>
              <a:t>individual conditions. </a:t>
            </a:r>
          </a:p>
          <a:p>
            <a:pPr marL="171450" indent="-171450">
              <a:buFont typeface="Arial" panose="020B0604020202020204" pitchFamily="34" charset="0"/>
              <a:buChar char="•"/>
            </a:pPr>
            <a:r>
              <a:rPr lang="en-CA" sz="1200" b="0" i="0" u="none" strike="noStrike" baseline="0" dirty="0">
                <a:latin typeface="+mn-lt"/>
              </a:rPr>
              <a:t>The result is fragmented, siloed care and greater treatment burden on the patient.</a:t>
            </a:r>
            <a:endParaRPr lang="en-US" sz="1200" b="0" i="0" dirty="0">
              <a:solidFill>
                <a:srgbClr val="111111"/>
              </a:solidFill>
              <a:effectLst/>
              <a:latin typeface="+mn-lt"/>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dirty="0">
                <a:solidFill>
                  <a:srgbClr val="111111"/>
                </a:solidFill>
                <a:effectLst/>
                <a:latin typeface="+mn-lt"/>
              </a:rPr>
              <a:t>In contrast, multimorbidity does not routinely place priority to one single condition, leading to more comprehensive care that is more patient-centric.</a:t>
            </a:r>
            <a:endParaRPr lang="en-US" sz="1200" b="1" i="0" dirty="0">
              <a:solidFill>
                <a:srgbClr val="111111"/>
              </a:solidFill>
              <a:effectLst/>
              <a:latin typeface="+mn-lt"/>
            </a:endParaRPr>
          </a:p>
          <a:p>
            <a:pPr marL="0" indent="0" algn="l">
              <a:buFont typeface="Arial" panose="020B0604020202020204" pitchFamily="34" charset="0"/>
              <a:buNone/>
            </a:pPr>
            <a:endParaRPr lang="en-CA" sz="1200" b="1" i="0" u="none" strike="noStrike" baseline="0" dirty="0">
              <a:latin typeface="+mn-lt"/>
            </a:endParaRPr>
          </a:p>
          <a:p>
            <a:endParaRPr lang="en-ZA" dirty="0"/>
          </a:p>
        </p:txBody>
      </p:sp>
      <p:sp>
        <p:nvSpPr>
          <p:cNvPr id="4" name="Slide Number Placeholder 3"/>
          <p:cNvSpPr>
            <a:spLocks noGrp="1"/>
          </p:cNvSpPr>
          <p:nvPr>
            <p:ph type="sldNum" sz="quarter" idx="5"/>
          </p:nvPr>
        </p:nvSpPr>
        <p:spPr/>
        <p:txBody>
          <a:bodyPr/>
          <a:lstStyle/>
          <a:p>
            <a:fld id="{16355F58-EDB5-C345-8D39-D94DFA13399D}" type="slidenum">
              <a:rPr lang="en-US" smtClean="0"/>
              <a:t>5</a:t>
            </a:fld>
            <a:endParaRPr lang="en-US"/>
          </a:p>
        </p:txBody>
      </p:sp>
    </p:spTree>
    <p:extLst>
      <p:ext uri="{BB962C8B-B14F-4D97-AF65-F5344CB8AC3E}">
        <p14:creationId xmlns:p14="http://schemas.microsoft.com/office/powerpoint/2010/main" val="112058371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pPr marL="0" indent="0">
              <a:buFontTx/>
              <a:buNone/>
            </a:pPr>
            <a:r>
              <a:rPr lang="fr-FR" b="0" i="0" err="1">
                <a:latin typeface="Montserrat" pitchFamily="2" charset="77"/>
              </a:rPr>
              <a:t>Compared</a:t>
            </a:r>
            <a:r>
              <a:rPr lang="fr-FR" b="0" i="0">
                <a:latin typeface="Montserrat" pitchFamily="2" charset="77"/>
              </a:rPr>
              <a:t> to free-</a:t>
            </a:r>
            <a:r>
              <a:rPr lang="fr-FR" b="0" i="0" err="1">
                <a:latin typeface="Montserrat" pitchFamily="2" charset="77"/>
              </a:rPr>
              <a:t>pill</a:t>
            </a:r>
            <a:r>
              <a:rPr lang="fr-FR" b="0" i="0">
                <a:latin typeface="Montserrat" pitchFamily="2" charset="77"/>
              </a:rPr>
              <a:t> </a:t>
            </a:r>
            <a:r>
              <a:rPr lang="fr-FR" b="0" i="0" err="1">
                <a:latin typeface="Montserrat" pitchFamily="2" charset="77"/>
              </a:rPr>
              <a:t>therapy</a:t>
            </a:r>
            <a:r>
              <a:rPr lang="fr-FR" b="0" i="0">
                <a:latin typeface="Montserrat" pitchFamily="2" charset="77"/>
              </a:rPr>
              <a:t>, </a:t>
            </a:r>
            <a:r>
              <a:rPr lang="fr-FR" b="0" i="0" err="1">
                <a:latin typeface="Montserrat" pitchFamily="2" charset="77"/>
              </a:rPr>
              <a:t>SPCs</a:t>
            </a:r>
            <a:r>
              <a:rPr lang="fr-FR" b="0" i="0">
                <a:latin typeface="Montserrat" pitchFamily="2" charset="77"/>
              </a:rPr>
              <a:t> </a:t>
            </a:r>
            <a:r>
              <a:rPr lang="fr-FR" b="0" i="0" err="1">
                <a:latin typeface="Montserrat" pitchFamily="2" charset="77"/>
              </a:rPr>
              <a:t>nearly</a:t>
            </a:r>
            <a:r>
              <a:rPr lang="fr-FR" b="0" i="0">
                <a:latin typeface="Montserrat" pitchFamily="2" charset="77"/>
              </a:rPr>
              <a:t> </a:t>
            </a:r>
            <a:r>
              <a:rPr lang="fr-FR" b="0" i="0" err="1">
                <a:latin typeface="Montserrat" pitchFamily="2" charset="77"/>
              </a:rPr>
              <a:t>doubled</a:t>
            </a:r>
            <a:r>
              <a:rPr lang="fr-FR" b="0" i="0">
                <a:latin typeface="Montserrat" pitchFamily="2" charset="77"/>
              </a:rPr>
              <a:t> </a:t>
            </a:r>
            <a:r>
              <a:rPr lang="fr-FR" b="0" i="0" err="1">
                <a:latin typeface="Montserrat" pitchFamily="2" charset="77"/>
              </a:rPr>
              <a:t>adherence</a:t>
            </a:r>
            <a:r>
              <a:rPr lang="fr-FR" b="0" i="0">
                <a:latin typeface="Montserrat" pitchFamily="2" charset="77"/>
              </a:rPr>
              <a:t> and </a:t>
            </a:r>
            <a:r>
              <a:rPr lang="fr-FR" b="0" i="0" err="1">
                <a:latin typeface="Montserrat" pitchFamily="2" charset="77"/>
              </a:rPr>
              <a:t>cut</a:t>
            </a:r>
            <a:r>
              <a:rPr lang="fr-FR" b="0" i="0">
                <a:latin typeface="Montserrat" pitchFamily="2" charset="77"/>
              </a:rPr>
              <a:t> </a:t>
            </a:r>
            <a:r>
              <a:rPr lang="fr-FR" b="0" i="0" err="1">
                <a:latin typeface="Montserrat" pitchFamily="2" charset="77"/>
              </a:rPr>
              <a:t>risks</a:t>
            </a:r>
            <a:r>
              <a:rPr lang="fr-FR" b="0" i="0">
                <a:latin typeface="Montserrat" pitchFamily="2" charset="77"/>
              </a:rPr>
              <a:t>: –22% </a:t>
            </a:r>
            <a:r>
              <a:rPr lang="fr-FR" b="0" i="0" err="1">
                <a:latin typeface="Montserrat" pitchFamily="2" charset="77"/>
              </a:rPr>
              <a:t>mortality</a:t>
            </a:r>
            <a:r>
              <a:rPr lang="fr-FR" b="0" i="0">
                <a:latin typeface="Montserrat" pitchFamily="2" charset="77"/>
              </a:rPr>
              <a:t> + CV </a:t>
            </a:r>
            <a:r>
              <a:rPr lang="fr-FR" b="0" i="0" err="1">
                <a:latin typeface="Montserrat" pitchFamily="2" charset="77"/>
              </a:rPr>
              <a:t>events</a:t>
            </a:r>
            <a:r>
              <a:rPr lang="fr-FR" b="0" i="0">
                <a:latin typeface="Montserrat" pitchFamily="2" charset="77"/>
              </a:rPr>
              <a:t>, –21% all CV </a:t>
            </a:r>
            <a:r>
              <a:rPr lang="fr-FR" b="0" i="0" err="1">
                <a:latin typeface="Montserrat" pitchFamily="2" charset="77"/>
              </a:rPr>
              <a:t>events</a:t>
            </a:r>
            <a:r>
              <a:rPr lang="fr-FR" b="0" i="0">
                <a:latin typeface="Montserrat" pitchFamily="2" charset="77"/>
              </a:rPr>
              <a:t>, –23% all-cause </a:t>
            </a:r>
            <a:r>
              <a:rPr lang="fr-FR" b="0" i="0" err="1">
                <a:latin typeface="Montserrat" pitchFamily="2" charset="77"/>
              </a:rPr>
              <a:t>mortality</a:t>
            </a:r>
            <a:r>
              <a:rPr lang="fr-FR" b="0" i="0">
                <a:latin typeface="Montserrat" pitchFamily="2" charset="77"/>
              </a:rPr>
              <a:t>.</a:t>
            </a:r>
            <a:br>
              <a:rPr lang="fr-FR" b="0" i="0">
                <a:latin typeface="Montserrat" pitchFamily="2" charset="77"/>
              </a:rPr>
            </a:br>
            <a:r>
              <a:rPr lang="fr-FR" b="0" i="0" err="1">
                <a:latin typeface="Montserrat" pitchFamily="2" charset="77"/>
              </a:rPr>
              <a:t>Economically</a:t>
            </a:r>
            <a:r>
              <a:rPr lang="fr-FR" b="0" i="0">
                <a:latin typeface="Montserrat" pitchFamily="2" charset="77"/>
              </a:rPr>
              <a:t>, </a:t>
            </a:r>
            <a:r>
              <a:rPr lang="fr-FR" b="0" i="0" err="1">
                <a:latin typeface="Montserrat" pitchFamily="2" charset="77"/>
              </a:rPr>
              <a:t>mean</a:t>
            </a:r>
            <a:r>
              <a:rPr lang="fr-FR" b="0" i="0">
                <a:latin typeface="Montserrat" pitchFamily="2" charset="77"/>
              </a:rPr>
              <a:t> </a:t>
            </a:r>
            <a:r>
              <a:rPr lang="fr-FR" b="0" i="0" err="1">
                <a:latin typeface="Montserrat" pitchFamily="2" charset="77"/>
              </a:rPr>
              <a:t>annual</a:t>
            </a:r>
            <a:r>
              <a:rPr lang="fr-FR" b="0" i="0">
                <a:latin typeface="Montserrat" pitchFamily="2" charset="77"/>
              </a:rPr>
              <a:t> </a:t>
            </a:r>
            <a:r>
              <a:rPr lang="fr-FR" b="0" i="0" err="1">
                <a:latin typeface="Montserrat" pitchFamily="2" charset="77"/>
              </a:rPr>
              <a:t>cost</a:t>
            </a:r>
            <a:r>
              <a:rPr lang="fr-FR" b="0" i="0">
                <a:latin typeface="Montserrat" pitchFamily="2" charset="77"/>
              </a:rPr>
              <a:t> </a:t>
            </a:r>
            <a:r>
              <a:rPr lang="fr-FR" b="0" i="0" err="1">
                <a:latin typeface="Montserrat" pitchFamily="2" charset="77"/>
              </a:rPr>
              <a:t>was</a:t>
            </a:r>
            <a:r>
              <a:rPr lang="fr-FR" b="0" i="0">
                <a:latin typeface="Montserrat" pitchFamily="2" charset="77"/>
              </a:rPr>
              <a:t> €2,077 </a:t>
            </a:r>
            <a:r>
              <a:rPr lang="fr-FR" b="0" i="0" err="1">
                <a:latin typeface="Montserrat" pitchFamily="2" charset="77"/>
              </a:rPr>
              <a:t>with</a:t>
            </a:r>
            <a:r>
              <a:rPr lang="fr-FR" b="0" i="0">
                <a:latin typeface="Montserrat" pitchFamily="2" charset="77"/>
              </a:rPr>
              <a:t> SPC vs €2,892 </a:t>
            </a:r>
            <a:r>
              <a:rPr lang="fr-FR" b="0" i="0" err="1">
                <a:latin typeface="Montserrat" pitchFamily="2" charset="77"/>
              </a:rPr>
              <a:t>with</a:t>
            </a:r>
            <a:r>
              <a:rPr lang="fr-FR" b="0" i="0">
                <a:latin typeface="Montserrat" pitchFamily="2" charset="77"/>
              </a:rPr>
              <a:t> free combos.</a:t>
            </a:r>
          </a:p>
          <a:p>
            <a:pPr marL="0" marR="0" lvl="0" indent="0" algn="l" defTabSz="914400" rtl="0" eaLnBrk="1" fontAlgn="auto" latinLnBrk="0" hangingPunct="1">
              <a:lnSpc>
                <a:spcPct val="100000"/>
              </a:lnSpc>
              <a:spcBef>
                <a:spcPts val="0"/>
              </a:spcBef>
              <a:spcAft>
                <a:spcPts val="0"/>
              </a:spcAft>
              <a:buClrTx/>
              <a:buSzTx/>
              <a:buFontTx/>
              <a:buNone/>
              <a:tabLst/>
              <a:defRPr/>
            </a:pPr>
            <a:r>
              <a:rPr lang="fr-FR" err="1">
                <a:solidFill>
                  <a:schemeClr val="bg1"/>
                </a:solidFill>
                <a:latin typeface="Montserrat" pitchFamily="2" charset="77"/>
              </a:rPr>
              <a:t>Perindopril</a:t>
            </a:r>
            <a:r>
              <a:rPr lang="fr-FR">
                <a:solidFill>
                  <a:schemeClr val="bg1"/>
                </a:solidFill>
                <a:latin typeface="Montserrat" pitchFamily="2" charset="77"/>
              </a:rPr>
              <a:t>-SPC </a:t>
            </a:r>
            <a:r>
              <a:rPr lang="fr-FR" err="1">
                <a:solidFill>
                  <a:schemeClr val="bg1"/>
                </a:solidFill>
                <a:latin typeface="Montserrat" pitchFamily="2" charset="77"/>
              </a:rPr>
              <a:t>regimens</a:t>
            </a:r>
            <a:r>
              <a:rPr lang="fr-FR">
                <a:solidFill>
                  <a:schemeClr val="bg1"/>
                </a:solidFill>
                <a:latin typeface="Montserrat" pitchFamily="2" charset="77"/>
              </a:rPr>
              <a:t> </a:t>
            </a:r>
            <a:r>
              <a:rPr lang="fr-FR" err="1">
                <a:solidFill>
                  <a:schemeClr val="bg1"/>
                </a:solidFill>
                <a:latin typeface="Montserrat" pitchFamily="2" charset="77"/>
              </a:rPr>
              <a:t>improve</a:t>
            </a:r>
            <a:r>
              <a:rPr lang="fr-FR">
                <a:solidFill>
                  <a:schemeClr val="bg1"/>
                </a:solidFill>
                <a:latin typeface="Montserrat" pitchFamily="2" charset="77"/>
              </a:rPr>
              <a:t> </a:t>
            </a:r>
            <a:r>
              <a:rPr lang="fr-FR" err="1">
                <a:solidFill>
                  <a:schemeClr val="bg1"/>
                </a:solidFill>
                <a:latin typeface="Montserrat" pitchFamily="2" charset="77"/>
              </a:rPr>
              <a:t>adherence</a:t>
            </a:r>
            <a:r>
              <a:rPr lang="fr-FR">
                <a:solidFill>
                  <a:schemeClr val="bg1"/>
                </a:solidFill>
                <a:latin typeface="Montserrat" pitchFamily="2" charset="77"/>
              </a:rPr>
              <a:t>, </a:t>
            </a:r>
            <a:r>
              <a:rPr lang="fr-FR" err="1">
                <a:solidFill>
                  <a:schemeClr val="bg1"/>
                </a:solidFill>
                <a:latin typeface="Montserrat" pitchFamily="2" charset="77"/>
              </a:rPr>
              <a:t>reduce</a:t>
            </a:r>
            <a:r>
              <a:rPr lang="fr-FR">
                <a:solidFill>
                  <a:schemeClr val="bg1"/>
                </a:solidFill>
                <a:latin typeface="Montserrat" pitchFamily="2" charset="77"/>
              </a:rPr>
              <a:t> </a:t>
            </a:r>
            <a:r>
              <a:rPr lang="fr-FR" err="1">
                <a:solidFill>
                  <a:schemeClr val="bg1"/>
                </a:solidFill>
                <a:latin typeface="Montserrat" pitchFamily="2" charset="77"/>
              </a:rPr>
              <a:t>clinical</a:t>
            </a:r>
            <a:r>
              <a:rPr lang="fr-FR">
                <a:solidFill>
                  <a:schemeClr val="bg1"/>
                </a:solidFill>
                <a:latin typeface="Montserrat" pitchFamily="2" charset="77"/>
              </a:rPr>
              <a:t> </a:t>
            </a:r>
            <a:r>
              <a:rPr lang="fr-FR" err="1">
                <a:solidFill>
                  <a:schemeClr val="bg1"/>
                </a:solidFill>
                <a:latin typeface="Montserrat" pitchFamily="2" charset="77"/>
              </a:rPr>
              <a:t>risk</a:t>
            </a:r>
            <a:r>
              <a:rPr lang="fr-FR">
                <a:solidFill>
                  <a:schemeClr val="bg1"/>
                </a:solidFill>
                <a:latin typeface="Montserrat" pitchFamily="2" charset="77"/>
              </a:rPr>
              <a:t>, and </a:t>
            </a:r>
            <a:r>
              <a:rPr lang="fr-FR" err="1">
                <a:solidFill>
                  <a:schemeClr val="bg1"/>
                </a:solidFill>
                <a:latin typeface="Montserrat" pitchFamily="2" charset="77"/>
              </a:rPr>
              <a:t>lower</a:t>
            </a:r>
            <a:r>
              <a:rPr lang="fr-FR">
                <a:solidFill>
                  <a:schemeClr val="bg1"/>
                </a:solidFill>
                <a:latin typeface="Montserrat" pitchFamily="2" charset="77"/>
              </a:rPr>
              <a:t> </a:t>
            </a:r>
            <a:r>
              <a:rPr lang="fr-FR" err="1">
                <a:solidFill>
                  <a:schemeClr val="bg1"/>
                </a:solidFill>
                <a:latin typeface="Montserrat" pitchFamily="2" charset="77"/>
              </a:rPr>
              <a:t>healthcare</a:t>
            </a:r>
            <a:r>
              <a:rPr lang="fr-FR">
                <a:solidFill>
                  <a:schemeClr val="bg1"/>
                </a:solidFill>
                <a:latin typeface="Montserrat" pitchFamily="2" charset="77"/>
              </a:rPr>
              <a:t> </a:t>
            </a:r>
            <a:r>
              <a:rPr lang="fr-FR" err="1">
                <a:solidFill>
                  <a:schemeClr val="bg1"/>
                </a:solidFill>
                <a:latin typeface="Montserrat" pitchFamily="2" charset="77"/>
              </a:rPr>
              <a:t>costs</a:t>
            </a:r>
            <a:r>
              <a:rPr lang="fr-FR">
                <a:solidFill>
                  <a:schemeClr val="bg1"/>
                </a:solidFill>
                <a:latin typeface="Montserrat" pitchFamily="2" charset="77"/>
              </a:rPr>
              <a:t> </a:t>
            </a:r>
            <a:r>
              <a:rPr lang="fr-FR" err="1">
                <a:solidFill>
                  <a:schemeClr val="bg1"/>
                </a:solidFill>
                <a:latin typeface="Montserrat" pitchFamily="2" charset="77"/>
              </a:rPr>
              <a:t>supporting</a:t>
            </a:r>
            <a:r>
              <a:rPr lang="fr-FR">
                <a:solidFill>
                  <a:schemeClr val="bg1"/>
                </a:solidFill>
                <a:latin typeface="Montserrat" pitchFamily="2" charset="77"/>
              </a:rPr>
              <a:t> </a:t>
            </a:r>
            <a:r>
              <a:rPr lang="fr-FR" err="1">
                <a:solidFill>
                  <a:schemeClr val="bg1"/>
                </a:solidFill>
                <a:latin typeface="Montserrat" pitchFamily="2" charset="77"/>
              </a:rPr>
              <a:t>better</a:t>
            </a:r>
            <a:r>
              <a:rPr lang="fr-FR">
                <a:solidFill>
                  <a:schemeClr val="bg1"/>
                </a:solidFill>
                <a:latin typeface="Montserrat" pitchFamily="2" charset="77"/>
              </a:rPr>
              <a:t> </a:t>
            </a:r>
            <a:r>
              <a:rPr lang="fr-FR" err="1">
                <a:solidFill>
                  <a:schemeClr val="bg1"/>
                </a:solidFill>
                <a:latin typeface="Montserrat" pitchFamily="2" charset="77"/>
              </a:rPr>
              <a:t>outcomes</a:t>
            </a:r>
            <a:r>
              <a:rPr lang="fr-FR">
                <a:solidFill>
                  <a:schemeClr val="bg1"/>
                </a:solidFill>
                <a:latin typeface="Montserrat" pitchFamily="2" charset="77"/>
              </a:rPr>
              <a:t> for </a:t>
            </a:r>
            <a:r>
              <a:rPr lang="fr-FR" err="1">
                <a:solidFill>
                  <a:schemeClr val="bg1"/>
                </a:solidFill>
                <a:latin typeface="Montserrat" pitchFamily="2" charset="77"/>
              </a:rPr>
              <a:t>both</a:t>
            </a:r>
            <a:r>
              <a:rPr lang="fr-FR">
                <a:solidFill>
                  <a:schemeClr val="bg1"/>
                </a:solidFill>
                <a:latin typeface="Montserrat" pitchFamily="2" charset="77"/>
              </a:rPr>
              <a:t> patients and </a:t>
            </a:r>
            <a:r>
              <a:rPr lang="fr-FR" err="1">
                <a:solidFill>
                  <a:schemeClr val="bg1"/>
                </a:solidFill>
                <a:latin typeface="Montserrat" pitchFamily="2" charset="77"/>
              </a:rPr>
              <a:t>healthcare</a:t>
            </a:r>
            <a:r>
              <a:rPr lang="fr-FR">
                <a:solidFill>
                  <a:schemeClr val="bg1"/>
                </a:solidFill>
                <a:latin typeface="Montserrat" pitchFamily="2" charset="77"/>
              </a:rPr>
              <a:t> </a:t>
            </a:r>
            <a:r>
              <a:rPr lang="fr-FR" err="1">
                <a:solidFill>
                  <a:schemeClr val="bg1"/>
                </a:solidFill>
                <a:latin typeface="Montserrat" pitchFamily="2" charset="77"/>
              </a:rPr>
              <a:t>systems</a:t>
            </a:r>
            <a:r>
              <a:rPr lang="fr-FR">
                <a:solidFill>
                  <a:schemeClr val="bg1"/>
                </a:solidFill>
                <a:latin typeface="Montserrat" pitchFamily="2" charset="77"/>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b="0" i="0">
              <a:solidFill>
                <a:schemeClr val="bg1"/>
              </a:solidFill>
              <a:latin typeface="Montserrat" pitchFamily="2" charset="77"/>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fr-FR" b="0" i="0">
              <a:solidFill>
                <a:schemeClr val="bg1"/>
              </a:solidFill>
              <a:latin typeface="Montserrat" pitchFamily="2" charset="77"/>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i="1" err="1">
                <a:latin typeface="Montserrat" pitchFamily="2" charset="77"/>
              </a:rPr>
              <a:t>Finally</a:t>
            </a:r>
            <a:r>
              <a:rPr lang="fr-FR" i="1">
                <a:latin typeface="Montserrat" pitchFamily="2" charset="77"/>
              </a:rPr>
              <a:t>, large </a:t>
            </a:r>
            <a:r>
              <a:rPr lang="fr-FR" i="1" err="1">
                <a:latin typeface="Montserrat" pitchFamily="2" charset="77"/>
              </a:rPr>
              <a:t>database</a:t>
            </a:r>
            <a:r>
              <a:rPr lang="fr-FR" i="1">
                <a:latin typeface="Montserrat" pitchFamily="2" charset="77"/>
              </a:rPr>
              <a:t> </a:t>
            </a:r>
            <a:r>
              <a:rPr lang="fr-FR" i="1" err="1">
                <a:latin typeface="Montserrat" pitchFamily="2" charset="77"/>
              </a:rPr>
              <a:t>studies</a:t>
            </a:r>
            <a:r>
              <a:rPr lang="fr-FR" i="1">
                <a:latin typeface="Montserrat" pitchFamily="2" charset="77"/>
              </a:rPr>
              <a:t> </a:t>
            </a:r>
            <a:r>
              <a:rPr lang="fr-FR" i="1" err="1">
                <a:latin typeface="Montserrat" pitchFamily="2" charset="77"/>
              </a:rPr>
              <a:t>confirm</a:t>
            </a:r>
            <a:r>
              <a:rPr lang="fr-FR" i="1">
                <a:latin typeface="Montserrat" pitchFamily="2" charset="77"/>
              </a:rPr>
              <a:t> the </a:t>
            </a:r>
            <a:r>
              <a:rPr lang="fr-FR" i="1" err="1">
                <a:latin typeface="Montserrat" pitchFamily="2" charset="77"/>
              </a:rPr>
              <a:t>same</a:t>
            </a:r>
            <a:r>
              <a:rPr lang="fr-FR" i="1">
                <a:latin typeface="Montserrat" pitchFamily="2" charset="77"/>
              </a:rPr>
              <a:t> insights.</a:t>
            </a:r>
            <a:endParaRPr lang="fr-FR" b="0" i="1">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35</a:t>
            </a:fld>
            <a:endParaRPr lang="fr-FR"/>
          </a:p>
        </p:txBody>
      </p:sp>
    </p:spTree>
    <p:extLst>
      <p:ext uri="{BB962C8B-B14F-4D97-AF65-F5344CB8AC3E}">
        <p14:creationId xmlns:p14="http://schemas.microsoft.com/office/powerpoint/2010/main" val="204583945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b="0" i="0">
                <a:latin typeface="Montserrat" pitchFamily="2" charset="77"/>
              </a:rPr>
              <a:t>This </a:t>
            </a:r>
            <a:r>
              <a:rPr lang="fr-FR" b="0" i="0" err="1">
                <a:latin typeface="Montserrat" pitchFamily="2" charset="77"/>
              </a:rPr>
              <a:t>retrospective</a:t>
            </a:r>
            <a:r>
              <a:rPr lang="fr-FR" b="0" i="0">
                <a:latin typeface="Montserrat" pitchFamily="2" charset="77"/>
              </a:rPr>
              <a:t> </a:t>
            </a:r>
            <a:r>
              <a:rPr lang="fr-FR" b="0" i="0" err="1">
                <a:latin typeface="Montserrat" pitchFamily="2" charset="77"/>
              </a:rPr>
              <a:t>analysis</a:t>
            </a:r>
            <a:r>
              <a:rPr lang="fr-FR" b="0" i="0">
                <a:latin typeface="Montserrat" pitchFamily="2" charset="77"/>
              </a:rPr>
              <a:t> </a:t>
            </a:r>
            <a:r>
              <a:rPr lang="fr-FR" b="0" i="0" err="1">
                <a:latin typeface="Montserrat" pitchFamily="2" charset="77"/>
              </a:rPr>
              <a:t>compared</a:t>
            </a:r>
            <a:r>
              <a:rPr lang="fr-FR" b="0" i="0">
                <a:latin typeface="Montserrat" pitchFamily="2" charset="77"/>
              </a:rPr>
              <a:t> </a:t>
            </a:r>
            <a:r>
              <a:rPr lang="fr-FR" b="0" i="0" err="1">
                <a:latin typeface="Montserrat" pitchFamily="2" charset="77"/>
              </a:rPr>
              <a:t>SPCs</a:t>
            </a:r>
            <a:r>
              <a:rPr lang="fr-FR" b="0" i="0">
                <a:latin typeface="Montserrat" pitchFamily="2" charset="77"/>
              </a:rPr>
              <a:t> to free-</a:t>
            </a:r>
            <a:r>
              <a:rPr lang="fr-FR" b="0" i="0" err="1">
                <a:latin typeface="Montserrat" pitchFamily="2" charset="77"/>
              </a:rPr>
              <a:t>pill</a:t>
            </a:r>
            <a:r>
              <a:rPr lang="fr-FR" b="0" i="0">
                <a:latin typeface="Montserrat" pitchFamily="2" charset="77"/>
              </a:rPr>
              <a:t> </a:t>
            </a:r>
            <a:r>
              <a:rPr lang="fr-FR" b="0" i="0" err="1">
                <a:latin typeface="Montserrat" pitchFamily="2" charset="77"/>
              </a:rPr>
              <a:t>therapy</a:t>
            </a:r>
            <a:r>
              <a:rPr lang="fr-FR" b="0" i="0">
                <a:latin typeface="Montserrat" pitchFamily="2" charset="77"/>
              </a:rPr>
              <a:t>.</a:t>
            </a:r>
          </a:p>
          <a:p>
            <a:r>
              <a:rPr lang="fr-FR" b="0" i="0" err="1">
                <a:latin typeface="Montserrat" pitchFamily="2" charset="77"/>
              </a:rPr>
              <a:t>Results</a:t>
            </a:r>
            <a:r>
              <a:rPr lang="fr-FR" b="0" i="0">
                <a:latin typeface="Montserrat" pitchFamily="2" charset="77"/>
              </a:rPr>
              <a:t>: </a:t>
            </a:r>
            <a:r>
              <a:rPr lang="fr-FR" b="0" i="0" err="1">
                <a:latin typeface="Montserrat" pitchFamily="2" charset="77"/>
              </a:rPr>
              <a:t>adherence</a:t>
            </a:r>
            <a:r>
              <a:rPr lang="fr-FR" b="0" i="0">
                <a:latin typeface="Montserrat" pitchFamily="2" charset="77"/>
              </a:rPr>
              <a:t> </a:t>
            </a:r>
            <a:r>
              <a:rPr lang="fr-FR" b="0" i="0" err="1">
                <a:latin typeface="Montserrat" pitchFamily="2" charset="77"/>
              </a:rPr>
              <a:t>was</a:t>
            </a:r>
            <a:r>
              <a:rPr lang="fr-FR" b="0" i="0">
                <a:latin typeface="Montserrat" pitchFamily="2" charset="77"/>
              </a:rPr>
              <a:t> </a:t>
            </a:r>
            <a:r>
              <a:rPr lang="fr-FR" b="0" i="0" err="1">
                <a:latin typeface="Montserrat" pitchFamily="2" charset="77"/>
              </a:rPr>
              <a:t>much</a:t>
            </a:r>
            <a:r>
              <a:rPr lang="fr-FR" b="0" i="0">
                <a:latin typeface="Montserrat" pitchFamily="2" charset="77"/>
              </a:rPr>
              <a:t> </a:t>
            </a:r>
            <a:r>
              <a:rPr lang="fr-FR" b="0" i="0" err="1">
                <a:latin typeface="Montserrat" pitchFamily="2" charset="77"/>
              </a:rPr>
              <a:t>higher</a:t>
            </a:r>
            <a:r>
              <a:rPr lang="fr-FR" b="0" i="0">
                <a:latin typeface="Montserrat" pitchFamily="2" charset="77"/>
              </a:rPr>
              <a:t> </a:t>
            </a:r>
            <a:r>
              <a:rPr lang="fr-FR" b="0" i="0" err="1">
                <a:latin typeface="Montserrat" pitchFamily="2" charset="77"/>
              </a:rPr>
              <a:t>with</a:t>
            </a:r>
            <a:r>
              <a:rPr lang="fr-FR" b="0" i="0">
                <a:latin typeface="Montserrat" pitchFamily="2" charset="77"/>
              </a:rPr>
              <a:t> </a:t>
            </a:r>
            <a:r>
              <a:rPr lang="fr-FR" b="0" i="0" err="1">
                <a:latin typeface="Montserrat" pitchFamily="2" charset="77"/>
              </a:rPr>
              <a:t>SPCs</a:t>
            </a:r>
            <a:r>
              <a:rPr lang="fr-FR" b="0" i="0">
                <a:latin typeface="Montserrat" pitchFamily="2" charset="77"/>
              </a:rPr>
              <a:t> (~60% </a:t>
            </a:r>
            <a:r>
              <a:rPr lang="fr-FR" b="0" i="0" err="1">
                <a:latin typeface="Montserrat" pitchFamily="2" charset="77"/>
              </a:rPr>
              <a:t>adherent</a:t>
            </a:r>
            <a:r>
              <a:rPr lang="fr-FR" b="0" i="0">
                <a:latin typeface="Montserrat" pitchFamily="2" charset="77"/>
              </a:rPr>
              <a:t> vs ~27% </a:t>
            </a:r>
            <a:r>
              <a:rPr lang="fr-FR" b="0" i="0" err="1">
                <a:latin typeface="Montserrat" pitchFamily="2" charset="77"/>
              </a:rPr>
              <a:t>with</a:t>
            </a:r>
            <a:r>
              <a:rPr lang="fr-FR" b="0" i="0">
                <a:latin typeface="Montserrat" pitchFamily="2" charset="77"/>
              </a:rPr>
              <a:t> free combos).</a:t>
            </a:r>
            <a:br>
              <a:rPr lang="fr-FR" b="0" i="0">
                <a:latin typeface="Montserrat" pitchFamily="2" charset="77"/>
              </a:rPr>
            </a:br>
            <a:r>
              <a:rPr lang="fr-FR" b="0" i="0">
                <a:latin typeface="Montserrat" pitchFamily="2" charset="77"/>
              </a:rPr>
              <a:t>Event rates </a:t>
            </a:r>
            <a:r>
              <a:rPr lang="fr-FR" b="0" i="0" err="1">
                <a:latin typeface="Montserrat" pitchFamily="2" charset="77"/>
              </a:rPr>
              <a:t>were</a:t>
            </a:r>
            <a:r>
              <a:rPr lang="fr-FR" b="0" i="0">
                <a:latin typeface="Montserrat" pitchFamily="2" charset="77"/>
              </a:rPr>
              <a:t> </a:t>
            </a:r>
            <a:r>
              <a:rPr lang="fr-FR" b="0" i="0" err="1">
                <a:latin typeface="Montserrat" pitchFamily="2" charset="77"/>
              </a:rPr>
              <a:t>also</a:t>
            </a:r>
            <a:r>
              <a:rPr lang="fr-FR" b="0" i="0">
                <a:latin typeface="Montserrat" pitchFamily="2" charset="77"/>
              </a:rPr>
              <a:t> </a:t>
            </a:r>
            <a:r>
              <a:rPr lang="fr-FR" b="0" i="0" err="1">
                <a:latin typeface="Montserrat" pitchFamily="2" charset="77"/>
              </a:rPr>
              <a:t>lower</a:t>
            </a:r>
            <a:r>
              <a:rPr lang="fr-FR" b="0" i="0">
                <a:latin typeface="Montserrat" pitchFamily="2" charset="77"/>
              </a:rPr>
              <a:t>: </a:t>
            </a:r>
            <a:r>
              <a:rPr lang="fr-FR" b="0" i="0" err="1">
                <a:latin typeface="Montserrat" pitchFamily="2" charset="77"/>
              </a:rPr>
              <a:t>fewer</a:t>
            </a:r>
            <a:r>
              <a:rPr lang="fr-FR" b="0" i="0">
                <a:latin typeface="Montserrat" pitchFamily="2" charset="77"/>
              </a:rPr>
              <a:t> CV </a:t>
            </a:r>
            <a:r>
              <a:rPr lang="fr-FR" b="0" i="0" err="1">
                <a:latin typeface="Montserrat" pitchFamily="2" charset="77"/>
              </a:rPr>
              <a:t>events</a:t>
            </a:r>
            <a:r>
              <a:rPr lang="fr-FR" b="0" i="0">
                <a:latin typeface="Montserrat" pitchFamily="2" charset="77"/>
              </a:rPr>
              <a:t>, </a:t>
            </a:r>
            <a:r>
              <a:rPr lang="fr-FR" b="0" i="0" err="1">
                <a:latin typeface="Montserrat" pitchFamily="2" charset="77"/>
              </a:rPr>
              <a:t>lower</a:t>
            </a:r>
            <a:r>
              <a:rPr lang="fr-FR" b="0" i="0">
                <a:latin typeface="Montserrat" pitchFamily="2" charset="77"/>
              </a:rPr>
              <a:t> </a:t>
            </a:r>
            <a:r>
              <a:rPr lang="fr-FR" b="0" i="0" err="1">
                <a:latin typeface="Montserrat" pitchFamily="2" charset="77"/>
              </a:rPr>
              <a:t>mortality</a:t>
            </a:r>
            <a:r>
              <a:rPr lang="fr-FR" b="0" i="0">
                <a:latin typeface="Montserrat" pitchFamily="2" charset="77"/>
              </a:rPr>
              <a:t>.</a:t>
            </a:r>
          </a:p>
          <a:p>
            <a:br>
              <a:rPr lang="fr-FR" b="0" i="0">
                <a:latin typeface="Montserrat" pitchFamily="2" charset="77"/>
              </a:rPr>
            </a:br>
            <a:r>
              <a:rPr lang="fr-FR" b="0" i="0">
                <a:latin typeface="Montserrat" pitchFamily="2" charset="77"/>
              </a:rPr>
              <a:t>the PER/IND/AMLO SPC </a:t>
            </a:r>
            <a:r>
              <a:rPr lang="fr-FR" b="0" i="0" err="1">
                <a:latin typeface="Montserrat" pitchFamily="2" charset="77"/>
              </a:rPr>
              <a:t>outperforms</a:t>
            </a:r>
            <a:r>
              <a:rPr lang="fr-FR" b="0" i="0">
                <a:latin typeface="Montserrat" pitchFamily="2" charset="77"/>
              </a:rPr>
              <a:t> free-</a:t>
            </a:r>
            <a:r>
              <a:rPr lang="fr-FR" b="0" i="0" err="1">
                <a:latin typeface="Montserrat" pitchFamily="2" charset="77"/>
              </a:rPr>
              <a:t>pill</a:t>
            </a:r>
            <a:r>
              <a:rPr lang="fr-FR" b="0" i="0">
                <a:latin typeface="Montserrat" pitchFamily="2" charset="77"/>
              </a:rPr>
              <a:t> </a:t>
            </a:r>
            <a:r>
              <a:rPr lang="fr-FR" b="0" i="0" err="1">
                <a:latin typeface="Montserrat" pitchFamily="2" charset="77"/>
              </a:rPr>
              <a:t>therapy</a:t>
            </a:r>
            <a:r>
              <a:rPr lang="fr-FR" b="0" i="0">
                <a:latin typeface="Montserrat" pitchFamily="2" charset="77"/>
              </a:rPr>
              <a:t>, </a:t>
            </a:r>
            <a:r>
              <a:rPr lang="fr-FR" b="0" i="0" err="1">
                <a:latin typeface="Montserrat" pitchFamily="2" charset="77"/>
              </a:rPr>
              <a:t>higher</a:t>
            </a:r>
            <a:r>
              <a:rPr lang="fr-FR" b="0" i="0">
                <a:latin typeface="Montserrat" pitchFamily="2" charset="77"/>
              </a:rPr>
              <a:t> </a:t>
            </a:r>
            <a:r>
              <a:rPr lang="fr-FR" b="0" i="0" err="1">
                <a:latin typeface="Montserrat" pitchFamily="2" charset="77"/>
              </a:rPr>
              <a:t>adherence</a:t>
            </a:r>
            <a:r>
              <a:rPr lang="fr-FR" b="0" i="0">
                <a:latin typeface="Montserrat" pitchFamily="2" charset="77"/>
              </a:rPr>
              <a:t>, </a:t>
            </a:r>
            <a:r>
              <a:rPr lang="fr-FR" b="0" i="0" err="1">
                <a:latin typeface="Montserrat" pitchFamily="2" charset="77"/>
              </a:rPr>
              <a:t>fewer</a:t>
            </a:r>
            <a:r>
              <a:rPr lang="fr-FR" b="0" i="0">
                <a:latin typeface="Montserrat" pitchFamily="2" charset="77"/>
              </a:rPr>
              <a:t> CV </a:t>
            </a:r>
            <a:r>
              <a:rPr lang="fr-FR" b="0" i="0" err="1">
                <a:latin typeface="Montserrat" pitchFamily="2" charset="77"/>
              </a:rPr>
              <a:t>events</a:t>
            </a:r>
            <a:r>
              <a:rPr lang="fr-FR" b="0" i="0">
                <a:latin typeface="Montserrat" pitchFamily="2" charset="77"/>
              </a:rPr>
              <a:t>, </a:t>
            </a:r>
            <a:r>
              <a:rPr lang="fr-FR" b="0" i="0" err="1">
                <a:latin typeface="Montserrat" pitchFamily="2" charset="77"/>
              </a:rPr>
              <a:t>lower</a:t>
            </a:r>
            <a:r>
              <a:rPr lang="fr-FR" b="0" i="0">
                <a:latin typeface="Montserrat" pitchFamily="2" charset="77"/>
              </a:rPr>
              <a:t> </a:t>
            </a:r>
            <a:r>
              <a:rPr lang="fr-FR" b="0" i="0" err="1">
                <a:latin typeface="Montserrat" pitchFamily="2" charset="77"/>
              </a:rPr>
              <a:t>death</a:t>
            </a:r>
            <a:r>
              <a:rPr lang="fr-FR" b="0" i="0">
                <a:latin typeface="Montserrat" pitchFamily="2" charset="77"/>
              </a:rPr>
              <a:t> rates.</a:t>
            </a:r>
          </a:p>
          <a:p>
            <a:br>
              <a:rPr lang="fr-FR" b="0" i="0">
                <a:latin typeface="Montserrat" pitchFamily="2" charset="77"/>
              </a:rPr>
            </a:br>
            <a:r>
              <a:rPr lang="fr-FR" b="1" i="0" err="1">
                <a:latin typeface="Montserrat" pitchFamily="2" charset="77"/>
              </a:rPr>
              <a:t>Perindopril-based</a:t>
            </a:r>
            <a:r>
              <a:rPr lang="fr-FR" b="1" i="0">
                <a:latin typeface="Montserrat" pitchFamily="2" charset="77"/>
              </a:rPr>
              <a:t> </a:t>
            </a:r>
            <a:r>
              <a:rPr lang="fr-FR" b="1" i="0" err="1">
                <a:latin typeface="Montserrat" pitchFamily="2" charset="77"/>
              </a:rPr>
              <a:t>SPCs</a:t>
            </a:r>
            <a:r>
              <a:rPr lang="fr-FR" b="1" i="0">
                <a:latin typeface="Montserrat" pitchFamily="2" charset="77"/>
              </a:rPr>
              <a:t> </a:t>
            </a:r>
            <a:r>
              <a:rPr lang="fr-FR" b="1" i="0" err="1">
                <a:latin typeface="Montserrat" pitchFamily="2" charset="77"/>
              </a:rPr>
              <a:t>prove</a:t>
            </a:r>
            <a:r>
              <a:rPr lang="fr-FR" b="1" i="0">
                <a:latin typeface="Montserrat" pitchFamily="2" charset="77"/>
              </a:rPr>
              <a:t> the point: </a:t>
            </a:r>
            <a:r>
              <a:rPr lang="fr-FR" b="1" i="0" err="1">
                <a:latin typeface="Montserrat" pitchFamily="2" charset="77"/>
              </a:rPr>
              <a:t>simpler</a:t>
            </a:r>
            <a:r>
              <a:rPr lang="fr-FR" b="1" i="0">
                <a:latin typeface="Montserrat" pitchFamily="2" charset="77"/>
              </a:rPr>
              <a:t> </a:t>
            </a:r>
            <a:r>
              <a:rPr lang="fr-FR" b="1" i="0" err="1">
                <a:latin typeface="Montserrat" pitchFamily="2" charset="77"/>
              </a:rPr>
              <a:t>treatment</a:t>
            </a:r>
            <a:r>
              <a:rPr lang="fr-FR" b="1" i="0">
                <a:latin typeface="Montserrat" pitchFamily="2" charset="77"/>
              </a:rPr>
              <a:t> </a:t>
            </a:r>
            <a:r>
              <a:rPr lang="fr-FR" b="1" i="0" err="1">
                <a:latin typeface="Montserrat" pitchFamily="2" charset="77"/>
              </a:rPr>
              <a:t>means</a:t>
            </a:r>
            <a:r>
              <a:rPr lang="fr-FR" b="1" i="0">
                <a:latin typeface="Montserrat" pitchFamily="2" charset="77"/>
              </a:rPr>
              <a:t> </a:t>
            </a:r>
            <a:r>
              <a:rPr lang="fr-FR" b="1" i="0" err="1">
                <a:latin typeface="Montserrat" pitchFamily="2" charset="77"/>
              </a:rPr>
              <a:t>better</a:t>
            </a:r>
            <a:r>
              <a:rPr lang="fr-FR" b="1" i="0">
                <a:latin typeface="Montserrat" pitchFamily="2" charset="77"/>
              </a:rPr>
              <a:t> </a:t>
            </a:r>
            <a:r>
              <a:rPr lang="fr-FR" b="1" i="0" err="1">
                <a:latin typeface="Montserrat" pitchFamily="2" charset="77"/>
              </a:rPr>
              <a:t>adherence</a:t>
            </a:r>
            <a:r>
              <a:rPr lang="fr-FR" b="1" i="0">
                <a:latin typeface="Montserrat" pitchFamily="2" charset="77"/>
              </a:rPr>
              <a:t>, </a:t>
            </a:r>
            <a:r>
              <a:rPr lang="fr-FR" b="1" i="0" err="1">
                <a:latin typeface="Montserrat" pitchFamily="2" charset="77"/>
              </a:rPr>
              <a:t>better</a:t>
            </a:r>
            <a:r>
              <a:rPr lang="fr-FR" b="1" i="0">
                <a:latin typeface="Montserrat" pitchFamily="2" charset="77"/>
              </a:rPr>
              <a:t> control, and </a:t>
            </a:r>
            <a:r>
              <a:rPr lang="fr-FR" b="1" i="0" err="1">
                <a:latin typeface="Montserrat" pitchFamily="2" charset="77"/>
              </a:rPr>
              <a:t>better</a:t>
            </a:r>
            <a:r>
              <a:rPr lang="fr-FR" b="1" i="0">
                <a:latin typeface="Montserrat" pitchFamily="2" charset="77"/>
              </a:rPr>
              <a:t> </a:t>
            </a:r>
            <a:r>
              <a:rPr lang="fr-FR" b="1" i="0" err="1">
                <a:latin typeface="Montserrat" pitchFamily="2" charset="77"/>
              </a:rPr>
              <a:t>outcomes</a:t>
            </a:r>
            <a:r>
              <a:rPr lang="fr-FR" b="1" i="0">
                <a:latin typeface="Montserrat" pitchFamily="2" charset="77"/>
              </a:rPr>
              <a:t>. </a:t>
            </a:r>
          </a:p>
          <a:p>
            <a:endParaRPr lang="fr-FR" b="1" i="0">
              <a:latin typeface="Montserrat" pitchFamily="2" charset="77"/>
            </a:endParaRPr>
          </a:p>
          <a:p>
            <a:endParaRPr lang="fr-FR" b="0" i="0">
              <a:latin typeface="Montserrat" pitchFamily="2" charset="77"/>
            </a:endParaRPr>
          </a:p>
          <a:p>
            <a:r>
              <a:rPr lang="fr-FR" b="0" i="1" err="1">
                <a:latin typeface="Montserrat" pitchFamily="2" charset="77"/>
              </a:rPr>
              <a:t>Let’s</a:t>
            </a:r>
            <a:r>
              <a:rPr lang="fr-FR" b="0" i="1">
                <a:latin typeface="Montserrat" pitchFamily="2" charset="77"/>
              </a:rPr>
              <a:t> </a:t>
            </a:r>
            <a:r>
              <a:rPr lang="fr-FR" b="0" i="1" err="1">
                <a:latin typeface="Montserrat" pitchFamily="2" charset="77"/>
              </a:rPr>
              <a:t>now</a:t>
            </a:r>
            <a:r>
              <a:rPr lang="fr-FR" b="0" i="1">
                <a:latin typeface="Montserrat" pitchFamily="2" charset="77"/>
              </a:rPr>
              <a:t> </a:t>
            </a:r>
            <a:r>
              <a:rPr lang="fr-FR" b="0" i="1" err="1">
                <a:latin typeface="Montserrat" pitchFamily="2" charset="77"/>
              </a:rPr>
              <a:t>turn</a:t>
            </a:r>
            <a:r>
              <a:rPr lang="fr-FR" b="0" i="1">
                <a:latin typeface="Montserrat" pitchFamily="2" charset="77"/>
              </a:rPr>
              <a:t> to </a:t>
            </a:r>
            <a:r>
              <a:rPr lang="fr-FR" b="0" i="1" err="1">
                <a:latin typeface="Montserrat" pitchFamily="2" charset="77"/>
              </a:rPr>
              <a:t>diabetes</a:t>
            </a:r>
            <a:r>
              <a:rPr lang="fr-FR" b="0" i="1">
                <a:latin typeface="Montserrat" pitchFamily="2" charset="77"/>
              </a:rPr>
              <a:t> care, </a:t>
            </a:r>
            <a:r>
              <a:rPr lang="fr-FR" b="0" i="1" err="1">
                <a:latin typeface="Montserrat" pitchFamily="2" charset="77"/>
              </a:rPr>
              <a:t>with</a:t>
            </a:r>
            <a:r>
              <a:rPr lang="fr-FR" b="0" i="1">
                <a:latin typeface="Montserrat" pitchFamily="2" charset="77"/>
              </a:rPr>
              <a:t> </a:t>
            </a:r>
            <a:r>
              <a:rPr lang="fr-FR" b="0" i="1" err="1">
                <a:latin typeface="Montserrat" pitchFamily="2" charset="77"/>
              </a:rPr>
              <a:t>gliclazide</a:t>
            </a:r>
            <a:r>
              <a:rPr lang="fr-FR" b="0" i="1">
                <a:latin typeface="Montserrat" pitchFamily="2" charset="77"/>
              </a:rPr>
              <a:t>.</a:t>
            </a:r>
          </a:p>
          <a:p>
            <a:endParaRPr lang="fr-FR" b="0" i="1">
              <a:latin typeface="Montserrat" pitchFamily="2" charset="77"/>
            </a:endParaRP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36</a:t>
            </a:fld>
            <a:endParaRPr lang="fr-FR"/>
          </a:p>
        </p:txBody>
      </p:sp>
    </p:spTree>
    <p:extLst>
      <p:ext uri="{BB962C8B-B14F-4D97-AF65-F5344CB8AC3E}">
        <p14:creationId xmlns:p14="http://schemas.microsoft.com/office/powerpoint/2010/main" val="241334805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Speaker Notes</a:t>
            </a:r>
          </a:p>
          <a:p>
            <a:pPr marL="181240" indent="-181240">
              <a:buFont typeface="Arial" panose="020B0604020202020204" pitchFamily="34" charset="0"/>
              <a:buChar char="•"/>
            </a:pPr>
            <a:r>
              <a:rPr lang="en-GB"/>
              <a:t>Study population: N = 883,982</a:t>
            </a:r>
          </a:p>
          <a:p>
            <a:pPr marL="181240" indent="-181240">
              <a:buFont typeface="Arial" panose="020B0604020202020204" pitchFamily="34" charset="0"/>
              <a:buChar char="•"/>
            </a:pPr>
            <a:r>
              <a:rPr lang="en-GB"/>
              <a:t>73.9% patients with hypertension</a:t>
            </a:r>
          </a:p>
          <a:p>
            <a:pPr marL="181240" indent="-181240">
              <a:buFont typeface="Arial" panose="020B0604020202020204" pitchFamily="34" charset="0"/>
              <a:buChar char="•"/>
            </a:pPr>
            <a:r>
              <a:rPr lang="en-GB"/>
              <a:t>54.1% patients with hyperlipidaemia</a:t>
            </a:r>
          </a:p>
          <a:p>
            <a:pPr marL="181240" indent="-181240">
              <a:buFont typeface="Arial" panose="020B0604020202020204" pitchFamily="34" charset="0"/>
              <a:buChar char="•"/>
            </a:pPr>
            <a:r>
              <a:rPr lang="en-GB"/>
              <a:t>The most common combination: hypertension and hyperlipidaemia</a:t>
            </a:r>
          </a:p>
          <a:p>
            <a:pPr marL="181240" indent="-181240">
              <a:buFont typeface="Arial" panose="020B0604020202020204" pitchFamily="34" charset="0"/>
              <a:buChar char="•"/>
            </a:pPr>
            <a:r>
              <a:rPr lang="en-GB"/>
              <a:t>For both conditions, prevalence increased rapidly from age 20 up to 70</a:t>
            </a:r>
          </a:p>
          <a:p>
            <a:endParaRPr lang="en-GB"/>
          </a:p>
          <a:p>
            <a:r>
              <a:rPr lang="en-GB" b="1"/>
              <a:t>Reference</a:t>
            </a:r>
          </a:p>
          <a:p>
            <a:r>
              <a:rPr lang="en-GB"/>
              <a:t>Davis JW, Chung R, Juarez DT. Prevalence of comorbid conditions with aging among patients with diabetes and cardiovascular disease. </a:t>
            </a:r>
            <a:r>
              <a:rPr lang="en-GB" i="1"/>
              <a:t>Hawaii Med J </a:t>
            </a:r>
            <a:r>
              <a:rPr lang="en-GB"/>
              <a:t>2011;70(10):209-13.</a:t>
            </a:r>
            <a:endParaRPr lang="en-GB" b="1"/>
          </a:p>
          <a:p>
            <a:endParaRPr lang="en-US"/>
          </a:p>
        </p:txBody>
      </p:sp>
      <p:sp>
        <p:nvSpPr>
          <p:cNvPr id="4" name="Slide Number Placeholder 3"/>
          <p:cNvSpPr>
            <a:spLocks noGrp="1"/>
          </p:cNvSpPr>
          <p:nvPr>
            <p:ph type="sldNum" sz="quarter" idx="5"/>
          </p:nvPr>
        </p:nvSpPr>
        <p:spPr/>
        <p:txBody>
          <a:bodyPr/>
          <a:lstStyle/>
          <a:p>
            <a:fld id="{16355F58-EDB5-C345-8D39-D94DFA13399D}" type="slidenum">
              <a:rPr lang="en-US" smtClean="0"/>
              <a:t>38</a:t>
            </a:fld>
            <a:endParaRPr lang="en-US"/>
          </a:p>
        </p:txBody>
      </p:sp>
    </p:spTree>
    <p:extLst>
      <p:ext uri="{BB962C8B-B14F-4D97-AF65-F5344CB8AC3E}">
        <p14:creationId xmlns:p14="http://schemas.microsoft.com/office/powerpoint/2010/main" val="136043053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t>Speaker Notes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a:solidFill>
                  <a:srgbClr val="212121"/>
                </a:solidFill>
              </a:rPr>
              <a:t>S</a:t>
            </a:r>
            <a:r>
              <a:rPr lang="en-GB" b="0" i="0">
                <a:solidFill>
                  <a:srgbClr val="212121"/>
                </a:solidFill>
                <a:effectLst/>
              </a:rPr>
              <a:t>ingle risk factors increase the total CVD risk two- to threefold, but the coexistence of hypertension, diabetes, </a:t>
            </a:r>
            <a:r>
              <a:rPr lang="en-GB" b="0" i="0" err="1">
                <a:solidFill>
                  <a:srgbClr val="212121"/>
                </a:solidFill>
                <a:effectLst/>
              </a:rPr>
              <a:t>dyslipidemia</a:t>
            </a:r>
            <a:r>
              <a:rPr lang="en-GB" b="0" i="0">
                <a:solidFill>
                  <a:srgbClr val="212121"/>
                </a:solidFill>
                <a:effectLst/>
              </a:rPr>
              <a:t>, and smoking in the same individual leads to a &gt;20-fold increase in CVD risk compared to patients with only hypertension.</a:t>
            </a:r>
          </a:p>
          <a:p>
            <a:endParaRPr lang="en-US" b="1"/>
          </a:p>
          <a:p>
            <a:r>
              <a:rPr lang="en-US" b="1"/>
              <a:t>References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a:t>Borghi C, et al. </a:t>
            </a:r>
            <a:r>
              <a:rPr lang="en-US" b="0" i="0" u="none" strike="noStrike" baseline="0"/>
              <a:t>Hypertension and Dyslipidemia Combined Therapeutic Approaches. </a:t>
            </a:r>
            <a:r>
              <a:rPr lang="en-US" i="1"/>
              <a:t>High Blood Pressure &amp; Cardiovascular Prevention</a:t>
            </a:r>
            <a:r>
              <a:rPr lang="en-US"/>
              <a:t>. 2022;29:221-230.</a:t>
            </a:r>
            <a:endParaRPr lang="en-GB"/>
          </a:p>
          <a:p>
            <a:pPr marL="171450" indent="-171450">
              <a:buFont typeface="Arial" panose="020B0604020202020204" pitchFamily="34" charset="0"/>
              <a:buChar char="•"/>
            </a:pPr>
            <a:endParaRPr lang="en-CA"/>
          </a:p>
          <a:p>
            <a:endParaRPr lang="en-US"/>
          </a:p>
        </p:txBody>
      </p:sp>
      <p:sp>
        <p:nvSpPr>
          <p:cNvPr id="4" name="Slide Number Placeholder 3"/>
          <p:cNvSpPr>
            <a:spLocks noGrp="1"/>
          </p:cNvSpPr>
          <p:nvPr>
            <p:ph type="sldNum" sz="quarter" idx="5"/>
          </p:nvPr>
        </p:nvSpPr>
        <p:spPr/>
        <p:txBody>
          <a:bodyPr/>
          <a:lstStyle/>
          <a:p>
            <a:fld id="{16355F58-EDB5-C345-8D39-D94DFA13399D}" type="slidenum">
              <a:rPr lang="en-US" smtClean="0"/>
              <a:t>39</a:t>
            </a:fld>
            <a:endParaRPr lang="en-US"/>
          </a:p>
        </p:txBody>
      </p:sp>
    </p:spTree>
    <p:extLst>
      <p:ext uri="{BB962C8B-B14F-4D97-AF65-F5344CB8AC3E}">
        <p14:creationId xmlns:p14="http://schemas.microsoft.com/office/powerpoint/2010/main" val="22871104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Speaker Notes</a:t>
            </a:r>
          </a:p>
          <a:p>
            <a:pPr marL="181240" indent="-181240">
              <a:buFont typeface="Arial" panose="020B0604020202020204" pitchFamily="34" charset="0"/>
              <a:buChar char="•"/>
            </a:pPr>
            <a:r>
              <a:rPr lang="en-GB" sz="1100"/>
              <a:t>Used a combination of cohort and randomised controlled trial evidence to estimate the effectiveness of high-risk strategies, based on the identification of high-risk factors or high absolute risk, and strategies based on population-wide reductions in cholesterol and BP.</a:t>
            </a:r>
          </a:p>
          <a:p>
            <a:pPr marL="181240" indent="-181240">
              <a:buFont typeface="Arial" panose="020B0604020202020204" pitchFamily="34" charset="0"/>
              <a:buChar char="•"/>
            </a:pPr>
            <a:r>
              <a:rPr lang="en-GB" b="0"/>
              <a:t>Taking regression dilution bias into account, 10% reductions in long-term mean blood cholesterol and BP could have reduced major CVD by 45%.</a:t>
            </a:r>
          </a:p>
          <a:p>
            <a:pPr marL="181240" indent="-181240">
              <a:buFont typeface="Arial" panose="020B0604020202020204" pitchFamily="34" charset="0"/>
              <a:buChar char="•"/>
            </a:pPr>
            <a:r>
              <a:rPr lang="en-GB" b="0"/>
              <a:t>In a systematic review, adverse events, such as cough, myalgias, or dyspepsia, were higher among patients prescribed polypills compared to controls (31% vs 27%) (relative risk 1.160, although these were largely expected from greater exposure to cholesterol and BP–lowering drugs (Bahiru et al.).</a:t>
            </a:r>
          </a:p>
          <a:p>
            <a:pPr marL="181240" indent="-181240">
              <a:buFont typeface="Arial" panose="020B0604020202020204" pitchFamily="34" charset="0"/>
              <a:buChar char="•"/>
            </a:pPr>
            <a:endParaRPr lang="en-GB" b="0"/>
          </a:p>
          <a:p>
            <a:r>
              <a:rPr lang="en-GB" b="1"/>
              <a:t>References</a:t>
            </a:r>
          </a:p>
          <a:p>
            <a:pPr marL="241653" indent="-241653" defTabSz="966612">
              <a:defRPr/>
            </a:pPr>
            <a:r>
              <a:rPr lang="en-GB" b="0"/>
              <a:t>Bahiru E, </a:t>
            </a:r>
            <a:r>
              <a:rPr lang="en-GB"/>
              <a:t>de Cates AN, Farr MR, Jarvis MC, Palla M, Rees K, Ebrahim S, Huffman MD.</a:t>
            </a:r>
            <a:r>
              <a:rPr lang="en-GB" b="0"/>
              <a:t> Fixed-dose combination therapy for the prevention of atherosclerotic cardiovascular diseases. </a:t>
            </a:r>
            <a:r>
              <a:rPr lang="en-GB" b="0" i="1"/>
              <a:t>Cochrane Database </a:t>
            </a:r>
            <a:r>
              <a:rPr lang="en-GB" b="0" i="1" err="1"/>
              <a:t>Syst</a:t>
            </a:r>
            <a:r>
              <a:rPr lang="en-GB" b="0" i="1"/>
              <a:t> Rev</a:t>
            </a:r>
            <a:r>
              <a:rPr lang="en-GB" b="0"/>
              <a:t> 2017;3:CD009868.</a:t>
            </a:r>
          </a:p>
          <a:p>
            <a:pPr marL="241653" indent="-241653" defTabSz="966612">
              <a:defRPr/>
            </a:pPr>
            <a:r>
              <a:rPr lang="en-GB"/>
              <a:t>Emberson J, Whincup P, Morris R, Walker M, Ebrahim S. Evaluating the impact of population and high-risk strategies for the primary prevention of cardiovascular disease. </a:t>
            </a:r>
            <a:r>
              <a:rPr lang="en-GB" i="1" err="1"/>
              <a:t>Eur</a:t>
            </a:r>
            <a:r>
              <a:rPr lang="en-GB" i="1"/>
              <a:t> Heart J </a:t>
            </a:r>
            <a:r>
              <a:rPr lang="en-GB"/>
              <a:t>2004;25:484-91. </a:t>
            </a:r>
          </a:p>
          <a:p>
            <a:endParaRPr lang="en-GB" b="0"/>
          </a:p>
          <a:p>
            <a:endParaRPr lang="en-US"/>
          </a:p>
        </p:txBody>
      </p:sp>
      <p:sp>
        <p:nvSpPr>
          <p:cNvPr id="4" name="Slide Number Placeholder 3"/>
          <p:cNvSpPr>
            <a:spLocks noGrp="1"/>
          </p:cNvSpPr>
          <p:nvPr>
            <p:ph type="sldNum" sz="quarter" idx="5"/>
          </p:nvPr>
        </p:nvSpPr>
        <p:spPr/>
        <p:txBody>
          <a:bodyPr/>
          <a:lstStyle/>
          <a:p>
            <a:fld id="{16355F58-EDB5-C345-8D39-D94DFA13399D}" type="slidenum">
              <a:rPr lang="en-US" smtClean="0"/>
              <a:t>40</a:t>
            </a:fld>
            <a:endParaRPr lang="en-US"/>
          </a:p>
        </p:txBody>
      </p:sp>
    </p:spTree>
    <p:extLst>
      <p:ext uri="{BB962C8B-B14F-4D97-AF65-F5344CB8AC3E}">
        <p14:creationId xmlns:p14="http://schemas.microsoft.com/office/powerpoint/2010/main" val="21199927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ASCOT was a prospective, randomized, multicenter, open-label trial with a blinded end point (PROBE study) that used a double-blind, 2×2 factorial design (Figure 1). The primary end point was the combined incidence of nonfatal myocardial infarction and fatal CHD. In ASCOT-BPLA, the </a:t>
            </a:r>
            <a:r>
              <a:rPr lang="en-US" err="1"/>
              <a:t>amlodipine±perindopril</a:t>
            </a:r>
            <a:r>
              <a:rPr lang="en-US"/>
              <a:t> regimen was compared with the </a:t>
            </a:r>
            <a:r>
              <a:rPr lang="en-US" err="1"/>
              <a:t>atenolol±thiazide</a:t>
            </a:r>
            <a:r>
              <a:rPr lang="en-US"/>
              <a:t> diuretic regimen in 19 342 hypertensive patients (aged 40 to 79 years, with untreated baseline BP=160/100 mm Hg or =140/90 mm Hg after treatment with 1 or more drugs, with no history of CHD, and with at least three other cardiovascular risk factors).</a:t>
            </a:r>
          </a:p>
          <a:p>
            <a:r>
              <a:rPr lang="en-US"/>
              <a:t>In ASCOT-LLA, </a:t>
            </a:r>
            <a:r>
              <a:rPr lang="en-US" err="1"/>
              <a:t>atorvastatin+an</a:t>
            </a:r>
            <a:r>
              <a:rPr lang="en-US"/>
              <a:t> antihypertensive regimen (</a:t>
            </a:r>
            <a:r>
              <a:rPr lang="en-US" err="1"/>
              <a:t>amlodipine±perindopril</a:t>
            </a:r>
            <a:r>
              <a:rPr lang="en-US"/>
              <a:t> or </a:t>
            </a:r>
            <a:r>
              <a:rPr lang="en-US" err="1"/>
              <a:t>atenolol±thiazide</a:t>
            </a:r>
            <a:r>
              <a:rPr lang="en-US"/>
              <a:t> diuretic) was compared with </a:t>
            </a:r>
            <a:r>
              <a:rPr lang="en-US" err="1"/>
              <a:t>placebo+an</a:t>
            </a:r>
            <a:r>
              <a:rPr lang="en-US"/>
              <a:t> antihypertensive regimen in 10 305 patients who were eligible for ASCOT-BPLA, had a total cholesterol Log-rank procedure and Cox’s proportional hazard concentration =6.5 mmol/L, and were not taking ratios were used to calculate confidence intervals (CIs). statins or fibrate at the time of enrollment. Data were Cumulative incidence curves were generated using the analyzed using the intention-to-treat (ITT) principle. Kaplan-Meier method.</a:t>
            </a:r>
          </a:p>
          <a:p>
            <a:endParaRPr lang="en-US"/>
          </a:p>
          <a:p>
            <a:endParaRPr lang="en-US"/>
          </a:p>
        </p:txBody>
      </p:sp>
      <p:sp>
        <p:nvSpPr>
          <p:cNvPr id="4" name="Slide Number Placeholder 3"/>
          <p:cNvSpPr>
            <a:spLocks noGrp="1"/>
          </p:cNvSpPr>
          <p:nvPr>
            <p:ph type="sldNum" sz="quarter" idx="5"/>
          </p:nvPr>
        </p:nvSpPr>
        <p:spPr/>
        <p:txBody>
          <a:bodyPr/>
          <a:lstStyle/>
          <a:p>
            <a:fld id="{16355F58-EDB5-C345-8D39-D94DFA13399D}" type="slidenum">
              <a:rPr lang="en-US" smtClean="0"/>
              <a:t>41</a:t>
            </a:fld>
            <a:endParaRPr lang="en-US"/>
          </a:p>
        </p:txBody>
      </p:sp>
    </p:spTree>
    <p:extLst>
      <p:ext uri="{BB962C8B-B14F-4D97-AF65-F5344CB8AC3E}">
        <p14:creationId xmlns:p14="http://schemas.microsoft.com/office/powerpoint/2010/main" val="32206342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dirty="0"/>
          </a:p>
        </p:txBody>
      </p:sp>
      <p:sp>
        <p:nvSpPr>
          <p:cNvPr id="4" name="Slide Number Placeholder 3"/>
          <p:cNvSpPr>
            <a:spLocks noGrp="1"/>
          </p:cNvSpPr>
          <p:nvPr>
            <p:ph type="sldNum" sz="quarter" idx="5"/>
          </p:nvPr>
        </p:nvSpPr>
        <p:spPr/>
        <p:txBody>
          <a:bodyPr/>
          <a:lstStyle/>
          <a:p>
            <a:fld id="{16355F58-EDB5-C345-8D39-D94DFA13399D}" type="slidenum">
              <a:rPr lang="en-US" smtClean="0"/>
              <a:t>44</a:t>
            </a:fld>
            <a:endParaRPr lang="en-US"/>
          </a:p>
        </p:txBody>
      </p:sp>
    </p:spTree>
    <p:extLst>
      <p:ext uri="{BB962C8B-B14F-4D97-AF65-F5344CB8AC3E}">
        <p14:creationId xmlns:p14="http://schemas.microsoft.com/office/powerpoint/2010/main" val="2876334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4E19E9-BFBE-4274-926D-18BFDC51AA73}" type="slidenum">
              <a:rPr kumimoji="0" lang="fr-FR"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fr-FR"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18938349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0D41C1A0-039C-CA42-A6F0-368738EAF432}"/>
              </a:ext>
            </a:extLst>
          </p:cNvPr>
          <p:cNvSpPr>
            <a:spLocks noGrp="1"/>
          </p:cNvSpPr>
          <p:nvPr>
            <p:ph type="body" idx="1"/>
          </p:nvPr>
        </p:nvSpPr>
        <p:spPr/>
        <p:txBody>
          <a:bodyPr/>
          <a:lstStyle/>
          <a:p>
            <a:endParaRPr lang="en-GB"/>
          </a:p>
        </p:txBody>
      </p:sp>
    </p:spTree>
    <p:extLst>
      <p:ext uri="{BB962C8B-B14F-4D97-AF65-F5344CB8AC3E}">
        <p14:creationId xmlns:p14="http://schemas.microsoft.com/office/powerpoint/2010/main" val="136430087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a:t>1. </a:t>
            </a:r>
            <a:r>
              <a:rPr lang="en-US"/>
              <a:t>Overall, the results show a 5% reduction in all-cause mortality during a 4-year follow-up period associated with the class of RAAS inhibitors. This mortality reduction was found when compared with placebo, as well as in comparison with other BP-lowering drugs. However, in a stratified analysis according to the class of drug, it was shown that the observed overall all-cause mortality reduction was almost completely a result of the beneficial effect of the class of ACE inhibitors (10% relative reduction in all-cause mortality), whereas the ARBs showed a neutral treatment effect.</a:t>
            </a:r>
          </a:p>
          <a:p>
            <a:endParaRPr lang="fr-FR"/>
          </a:p>
          <a:p>
            <a:r>
              <a:rPr lang="fr-FR"/>
              <a:t>3. </a:t>
            </a:r>
            <a:r>
              <a:rPr lang="en-US"/>
              <a:t>treatment with ACEI was associated with reduced 5-year mortality (adjusted hazard ratio [HR] 0.70, 95% confidence interval [CI] 0.58 to 0.83, p &lt;0.001.</a:t>
            </a:r>
          </a:p>
        </p:txBody>
      </p:sp>
      <p:sp>
        <p:nvSpPr>
          <p:cNvPr id="4" name="Espace réservé du numéro de diapositive 3"/>
          <p:cNvSpPr>
            <a:spLocks noGrp="1"/>
          </p:cNvSpPr>
          <p:nvPr>
            <p:ph type="sldNum" sz="quarter" idx="5"/>
          </p:nvPr>
        </p:nvSpPr>
        <p:spPr/>
        <p:txBody>
          <a:bodyPr/>
          <a:lstStyle/>
          <a:p>
            <a:fld id="{F3750529-CB4A-40A8-9DBE-36098B3A1A6D}" type="slidenum">
              <a:rPr lang="en-US" smtClean="0"/>
              <a:pPr/>
              <a:t>54</a:t>
            </a:fld>
            <a:endParaRPr lang="en-US"/>
          </a:p>
        </p:txBody>
      </p:sp>
    </p:spTree>
    <p:extLst>
      <p:ext uri="{BB962C8B-B14F-4D97-AF65-F5344CB8AC3E}">
        <p14:creationId xmlns:p14="http://schemas.microsoft.com/office/powerpoint/2010/main" val="37294128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sz="1200" b="1" i="0" dirty="0">
                <a:solidFill>
                  <a:srgbClr val="212121"/>
                </a:solidFill>
                <a:effectLst/>
                <a:latin typeface="+mn-lt"/>
              </a:rPr>
              <a:t>Speakers Notes</a:t>
            </a:r>
          </a:p>
          <a:p>
            <a:pPr marL="0" indent="0" algn="l">
              <a:buFont typeface="Arial" panose="020B0604020202020204" pitchFamily="34" charset="0"/>
              <a:buNone/>
            </a:pPr>
            <a:r>
              <a:rPr lang="en-CA" sz="1200" b="1" i="0" u="none" strike="noStrike" baseline="0" dirty="0">
                <a:latin typeface="+mn-lt"/>
              </a:rPr>
              <a:t>Reference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Harrison C, et al. Comorbidity versus multimorbidity: Why it matters. </a:t>
            </a:r>
            <a:r>
              <a:rPr lang="en-US" i="1" dirty="0"/>
              <a:t>J </a:t>
            </a:r>
            <a:r>
              <a:rPr lang="en-US" i="1" dirty="0" err="1"/>
              <a:t>Multimorb</a:t>
            </a:r>
            <a:r>
              <a:rPr lang="en-US" i="1" dirty="0"/>
              <a:t> </a:t>
            </a:r>
            <a:r>
              <a:rPr lang="en-US" i="1" dirty="0" err="1"/>
              <a:t>Comorb</a:t>
            </a:r>
            <a:r>
              <a:rPr lang="en-US" i="1" dirty="0"/>
              <a:t>. </a:t>
            </a:r>
            <a:r>
              <a:rPr lang="en-US" dirty="0"/>
              <a:t>2021 Mar 2:11:2633556521993993.</a:t>
            </a:r>
          </a:p>
          <a:p>
            <a:pPr marL="0" indent="0" algn="l">
              <a:buFont typeface="Arial" panose="020B0604020202020204" pitchFamily="34" charset="0"/>
              <a:buNone/>
            </a:pPr>
            <a:endParaRPr lang="en-CA" sz="1200" b="0" i="0" u="none" strike="noStrike" baseline="0" dirty="0">
              <a:latin typeface="+mn-lt"/>
            </a:endParaRPr>
          </a:p>
          <a:p>
            <a:pPr algn="l"/>
            <a:endParaRPr lang="en-CA" sz="1200" b="0" i="0" u="none" strike="noStrike" baseline="0" dirty="0">
              <a:solidFill>
                <a:srgbClr val="111111"/>
              </a:solidFill>
              <a:effectLst/>
              <a:latin typeface="+mn-lt"/>
            </a:endParaRPr>
          </a:p>
          <a:p>
            <a:pPr algn="l"/>
            <a:endParaRPr lang="en-US" sz="1200" b="0" i="0" dirty="0">
              <a:solidFill>
                <a:srgbClr val="111111"/>
              </a:solidFill>
              <a:effectLst/>
              <a:latin typeface="+mn-lt"/>
            </a:endParaRPr>
          </a:p>
          <a:p>
            <a:endParaRPr lang="en-US" dirty="0"/>
          </a:p>
        </p:txBody>
      </p:sp>
      <p:sp>
        <p:nvSpPr>
          <p:cNvPr id="4" name="Slide Number Placeholder 3"/>
          <p:cNvSpPr>
            <a:spLocks noGrp="1"/>
          </p:cNvSpPr>
          <p:nvPr>
            <p:ph type="sldNum" sz="quarter" idx="5"/>
          </p:nvPr>
        </p:nvSpPr>
        <p:spPr/>
        <p:txBody>
          <a:bodyPr/>
          <a:lstStyle/>
          <a:p>
            <a:fld id="{16355F58-EDB5-C345-8D39-D94DFA13399D}" type="slidenum">
              <a:rPr lang="en-US" smtClean="0"/>
              <a:t>6</a:t>
            </a:fld>
            <a:endParaRPr lang="en-US"/>
          </a:p>
        </p:txBody>
      </p:sp>
    </p:spTree>
    <p:extLst>
      <p:ext uri="{BB962C8B-B14F-4D97-AF65-F5344CB8AC3E}">
        <p14:creationId xmlns:p14="http://schemas.microsoft.com/office/powerpoint/2010/main" val="2021585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B923BA-BCE7-457D-B8AE-5D4579190709}" type="slidenum">
              <a:rPr kumimoji="0" lang="en-ZA"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ZA"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5641176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BE"/>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929885F-493E-4809-B1EA-472DC512E80E}"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3409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A0CA78-7BCC-CB1D-A602-A8BF2FDE2304}"/>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C13071C4-9F24-08D4-11FE-B3171D7AE08C}"/>
              </a:ext>
            </a:extLst>
          </p:cNvPr>
          <p:cNvSpPr>
            <a:spLocks noGrp="1" noRot="1" noChangeAspect="1"/>
          </p:cNvSpPr>
          <p:nvPr>
            <p:ph type="sldImg"/>
          </p:nvPr>
        </p:nvSpPr>
        <p:spPr/>
        <p:txBody>
          <a:bodyPr/>
          <a:lstStyle/>
          <a:p>
            <a:endParaRPr lang="fr-FR"/>
          </a:p>
        </p:txBody>
      </p:sp>
      <p:sp>
        <p:nvSpPr>
          <p:cNvPr id="3" name="Espace réservé des notes 2">
            <a:extLst>
              <a:ext uri="{FF2B5EF4-FFF2-40B4-BE49-F238E27FC236}">
                <a16:creationId xmlns:a16="http://schemas.microsoft.com/office/drawing/2014/main" id="{4BC1C2CE-6A55-7257-4437-1736A1E80ED7}"/>
              </a:ext>
            </a:extLst>
          </p:cNvPr>
          <p:cNvSpPr>
            <a:spLocks noGrp="1"/>
          </p:cNvSpPr>
          <p:nvPr>
            <p:ph type="body" idx="1"/>
          </p:nvPr>
        </p:nvSpPr>
        <p:spPr/>
        <p:txBody>
          <a:bodyPr/>
          <a:lstStyle/>
          <a:p>
            <a:r>
              <a:rPr lang="fr-FR" b="0">
                <a:latin typeface="Century Gothic" panose="020B0502020202020204" pitchFamily="34" charset="0"/>
              </a:rPr>
              <a:t>Cardiometabolic and </a:t>
            </a:r>
            <a:r>
              <a:rPr lang="fr-FR" b="0" err="1">
                <a:latin typeface="Century Gothic" panose="020B0502020202020204" pitchFamily="34" charset="0"/>
              </a:rPr>
              <a:t>venous</a:t>
            </a:r>
            <a:r>
              <a:rPr lang="fr-FR" b="0">
                <a:latin typeface="Century Gothic" panose="020B0502020202020204" pitchFamily="34" charset="0"/>
              </a:rPr>
              <a:t> </a:t>
            </a:r>
            <a:r>
              <a:rPr lang="fr-FR" b="0" err="1">
                <a:latin typeface="Century Gothic" panose="020B0502020202020204" pitchFamily="34" charset="0"/>
              </a:rPr>
              <a:t>diseases</a:t>
            </a:r>
            <a:r>
              <a:rPr lang="fr-FR" b="0">
                <a:latin typeface="Century Gothic" panose="020B0502020202020204" pitchFamily="34" charset="0"/>
              </a:rPr>
              <a:t> are not </a:t>
            </a:r>
            <a:r>
              <a:rPr lang="fr-FR" b="0" err="1">
                <a:latin typeface="Century Gothic" panose="020B0502020202020204" pitchFamily="34" charset="0"/>
              </a:rPr>
              <a:t>isolated</a:t>
            </a:r>
            <a:r>
              <a:rPr lang="fr-FR" b="0">
                <a:latin typeface="Century Gothic" panose="020B0502020202020204" pitchFamily="34" charset="0"/>
              </a:rPr>
              <a:t>, </a:t>
            </a:r>
            <a:r>
              <a:rPr lang="fr-FR" b="0" err="1">
                <a:latin typeface="Century Gothic" panose="020B0502020202020204" pitchFamily="34" charset="0"/>
              </a:rPr>
              <a:t>they</a:t>
            </a:r>
            <a:r>
              <a:rPr lang="fr-FR" b="0">
                <a:latin typeface="Century Gothic" panose="020B0502020202020204" pitchFamily="34" charset="0"/>
              </a:rPr>
              <a:t> </a:t>
            </a:r>
            <a:r>
              <a:rPr lang="fr-FR" b="0" err="1">
                <a:latin typeface="Century Gothic" panose="020B0502020202020204" pitchFamily="34" charset="0"/>
              </a:rPr>
              <a:t>evolve</a:t>
            </a:r>
            <a:r>
              <a:rPr lang="fr-FR" b="0">
                <a:latin typeface="Century Gothic" panose="020B0502020202020204" pitchFamily="34" charset="0"/>
              </a:rPr>
              <a:t> </a:t>
            </a:r>
            <a:r>
              <a:rPr lang="fr-FR" b="0" err="1">
                <a:latin typeface="Century Gothic" panose="020B0502020202020204" pitchFamily="34" charset="0"/>
              </a:rPr>
              <a:t>along</a:t>
            </a:r>
            <a:r>
              <a:rPr lang="fr-FR" b="0">
                <a:latin typeface="Century Gothic" panose="020B0502020202020204" pitchFamily="34" charset="0"/>
              </a:rPr>
              <a:t> a continuum of </a:t>
            </a:r>
            <a:r>
              <a:rPr lang="fr-FR" b="0" err="1">
                <a:latin typeface="Century Gothic" panose="020B0502020202020204" pitchFamily="34" charset="0"/>
              </a:rPr>
              <a:t>interrelated</a:t>
            </a:r>
            <a:r>
              <a:rPr lang="fr-FR" b="0">
                <a:latin typeface="Century Gothic" panose="020B0502020202020204" pitchFamily="34" charset="0"/>
              </a:rPr>
              <a:t> </a:t>
            </a:r>
            <a:r>
              <a:rPr lang="fr-FR" b="0" err="1">
                <a:latin typeface="Century Gothic" panose="020B0502020202020204" pitchFamily="34" charset="0"/>
              </a:rPr>
              <a:t>mechanisms</a:t>
            </a:r>
            <a:r>
              <a:rPr lang="fr-FR" b="0">
                <a:latin typeface="Century Gothic" panose="020B0502020202020204" pitchFamily="34" charset="0"/>
              </a:rPr>
              <a:t>, </a:t>
            </a:r>
            <a:r>
              <a:rPr lang="fr-FR" b="0" err="1">
                <a:latin typeface="Century Gothic" panose="020B0502020202020204" pitchFamily="34" charset="0"/>
              </a:rPr>
              <a:t>with</a:t>
            </a:r>
            <a:r>
              <a:rPr lang="fr-FR" b="0">
                <a:latin typeface="Century Gothic" panose="020B0502020202020204" pitchFamily="34" charset="0"/>
              </a:rPr>
              <a:t> </a:t>
            </a:r>
            <a:r>
              <a:rPr lang="fr-FR" b="0" err="1">
                <a:latin typeface="Century Gothic" panose="020B0502020202020204" pitchFamily="34" charset="0"/>
              </a:rPr>
              <a:t>endothelial</a:t>
            </a:r>
            <a:r>
              <a:rPr lang="fr-FR" b="0">
                <a:latin typeface="Century Gothic" panose="020B0502020202020204" pitchFamily="34" charset="0"/>
              </a:rPr>
              <a:t> </a:t>
            </a:r>
            <a:r>
              <a:rPr lang="fr-FR" b="0" err="1">
                <a:latin typeface="Century Gothic" panose="020B0502020202020204" pitchFamily="34" charset="0"/>
              </a:rPr>
              <a:t>dysfunction</a:t>
            </a:r>
            <a:r>
              <a:rPr lang="fr-FR" b="0">
                <a:latin typeface="Century Gothic" panose="020B0502020202020204" pitchFamily="34" charset="0"/>
              </a:rPr>
              <a:t> as a </a:t>
            </a:r>
            <a:r>
              <a:rPr lang="fr-FR" b="0" err="1">
                <a:latin typeface="Century Gothic" panose="020B0502020202020204" pitchFamily="34" charset="0"/>
              </a:rPr>
              <a:t>common</a:t>
            </a:r>
            <a:r>
              <a:rPr lang="fr-FR" b="0">
                <a:latin typeface="Century Gothic" panose="020B0502020202020204" pitchFamily="34" charset="0"/>
              </a:rPr>
              <a:t> </a:t>
            </a:r>
            <a:r>
              <a:rPr lang="fr-FR" b="0" err="1">
                <a:latin typeface="Century Gothic" panose="020B0502020202020204" pitchFamily="34" charset="0"/>
              </a:rPr>
              <a:t>gateway</a:t>
            </a:r>
            <a:r>
              <a:rPr lang="fr-FR" b="0">
                <a:latin typeface="Century Gothic" panose="020B0502020202020204" pitchFamily="34" charset="0"/>
              </a:rPr>
              <a:t>.</a:t>
            </a:r>
            <a:br>
              <a:rPr lang="fr-FR" b="0">
                <a:latin typeface="Century Gothic" panose="020B0502020202020204" pitchFamily="34" charset="0"/>
              </a:rPr>
            </a:br>
            <a:r>
              <a:rPr lang="fr-FR" b="0" err="1">
                <a:latin typeface="Century Gothic" panose="020B0502020202020204" pitchFamily="34" charset="0"/>
              </a:rPr>
              <a:t>Yet</a:t>
            </a:r>
            <a:r>
              <a:rPr lang="fr-FR" b="0">
                <a:latin typeface="Century Gothic" panose="020B0502020202020204" pitchFamily="34" charset="0"/>
              </a:rPr>
              <a:t> </a:t>
            </a:r>
            <a:r>
              <a:rPr lang="fr-FR" b="0" err="1">
                <a:latin typeface="Century Gothic" panose="020B0502020202020204" pitchFamily="34" charset="0"/>
              </a:rPr>
              <a:t>despite</a:t>
            </a:r>
            <a:r>
              <a:rPr lang="fr-FR" b="0">
                <a:latin typeface="Century Gothic" panose="020B0502020202020204" pitchFamily="34" charset="0"/>
              </a:rPr>
              <a:t> </a:t>
            </a:r>
            <a:r>
              <a:rPr lang="fr-FR" b="0" err="1">
                <a:latin typeface="Century Gothic" panose="020B0502020202020204" pitchFamily="34" charset="0"/>
              </a:rPr>
              <a:t>this</a:t>
            </a:r>
            <a:r>
              <a:rPr lang="fr-FR" b="0">
                <a:latin typeface="Century Gothic" panose="020B0502020202020204" pitchFamily="34" charset="0"/>
              </a:rPr>
              <a:t> </a:t>
            </a:r>
            <a:r>
              <a:rPr lang="fr-FR" b="0" err="1">
                <a:latin typeface="Century Gothic" panose="020B0502020202020204" pitchFamily="34" charset="0"/>
              </a:rPr>
              <a:t>burden</a:t>
            </a:r>
            <a:r>
              <a:rPr lang="fr-FR" b="0">
                <a:latin typeface="Century Gothic" panose="020B0502020202020204" pitchFamily="34" charset="0"/>
              </a:rPr>
              <a:t> of </a:t>
            </a:r>
            <a:r>
              <a:rPr lang="fr-FR" b="0" err="1">
                <a:latin typeface="Century Gothic" panose="020B0502020202020204" pitchFamily="34" charset="0"/>
              </a:rPr>
              <a:t>multimorbidity</a:t>
            </a:r>
            <a:r>
              <a:rPr lang="fr-FR" b="0">
                <a:latin typeface="Century Gothic" panose="020B0502020202020204" pitchFamily="34" charset="0"/>
              </a:rPr>
              <a:t>, up to 50% of patients </a:t>
            </a:r>
            <a:r>
              <a:rPr lang="fr-FR" b="0" err="1">
                <a:latin typeface="Century Gothic" panose="020B0502020202020204" pitchFamily="34" charset="0"/>
              </a:rPr>
              <a:t>remain</a:t>
            </a:r>
            <a:r>
              <a:rPr lang="fr-FR" b="0">
                <a:latin typeface="Century Gothic" panose="020B0502020202020204" pitchFamily="34" charset="0"/>
              </a:rPr>
              <a:t> non-</a:t>
            </a:r>
            <a:r>
              <a:rPr lang="fr-FR" b="0" err="1">
                <a:latin typeface="Century Gothic" panose="020B0502020202020204" pitchFamily="34" charset="0"/>
              </a:rPr>
              <a:t>adherent</a:t>
            </a:r>
            <a:r>
              <a:rPr lang="fr-FR" b="0">
                <a:latin typeface="Century Gothic" panose="020B0502020202020204" pitchFamily="34" charset="0"/>
              </a:rPr>
              <a:t>, and 45 to 70% are not </a:t>
            </a:r>
            <a:r>
              <a:rPr lang="fr-FR" b="0" err="1">
                <a:latin typeface="Century Gothic" panose="020B0502020202020204" pitchFamily="34" charset="0"/>
              </a:rPr>
              <a:t>controlled</a:t>
            </a:r>
            <a:r>
              <a:rPr lang="fr-FR" b="0">
                <a:latin typeface="Century Gothic" panose="020B0502020202020204" pitchFamily="34" charset="0"/>
              </a:rPr>
              <a:t>.</a:t>
            </a:r>
            <a:br>
              <a:rPr lang="fr-FR" b="0">
                <a:latin typeface="Century Gothic" panose="020B0502020202020204" pitchFamily="34" charset="0"/>
              </a:rPr>
            </a:br>
            <a:r>
              <a:rPr lang="fr-FR" b="0">
                <a:latin typeface="Century Gothic" panose="020B0502020202020204" pitchFamily="34" charset="0"/>
              </a:rPr>
              <a:t>The </a:t>
            </a:r>
            <a:r>
              <a:rPr lang="fr-FR" b="0" err="1">
                <a:latin typeface="Century Gothic" panose="020B0502020202020204" pitchFamily="34" charset="0"/>
              </a:rPr>
              <a:t>consequences</a:t>
            </a:r>
            <a:r>
              <a:rPr lang="fr-FR" b="0">
                <a:latin typeface="Century Gothic" panose="020B0502020202020204" pitchFamily="34" charset="0"/>
              </a:rPr>
              <a:t> are </a:t>
            </a:r>
            <a:r>
              <a:rPr lang="fr-FR" b="0" err="1">
                <a:latin typeface="Century Gothic" panose="020B0502020202020204" pitchFamily="34" charset="0"/>
              </a:rPr>
              <a:t>obvious</a:t>
            </a:r>
            <a:r>
              <a:rPr lang="fr-FR" b="0">
                <a:latin typeface="Century Gothic" panose="020B0502020202020204" pitchFamily="34" charset="0"/>
              </a:rPr>
              <a:t>: more </a:t>
            </a:r>
            <a:r>
              <a:rPr lang="fr-FR" b="0" err="1">
                <a:latin typeface="Century Gothic" panose="020B0502020202020204" pitchFamily="34" charset="0"/>
              </a:rPr>
              <a:t>cardiovascular</a:t>
            </a:r>
            <a:r>
              <a:rPr lang="fr-FR" b="0">
                <a:latin typeface="Century Gothic" panose="020B0502020202020204" pitchFamily="34" charset="0"/>
              </a:rPr>
              <a:t> </a:t>
            </a:r>
            <a:r>
              <a:rPr lang="fr-FR" b="0" err="1">
                <a:latin typeface="Century Gothic" panose="020B0502020202020204" pitchFamily="34" charset="0"/>
              </a:rPr>
              <a:t>events</a:t>
            </a:r>
            <a:r>
              <a:rPr lang="fr-FR" b="0">
                <a:latin typeface="Century Gothic" panose="020B0502020202020204" pitchFamily="34" charset="0"/>
              </a:rPr>
              <a:t>, </a:t>
            </a:r>
            <a:r>
              <a:rPr lang="fr-FR" b="0" err="1">
                <a:latin typeface="Century Gothic" panose="020B0502020202020204" pitchFamily="34" charset="0"/>
              </a:rPr>
              <a:t>higher</a:t>
            </a:r>
            <a:r>
              <a:rPr lang="fr-FR" b="0">
                <a:latin typeface="Century Gothic" panose="020B0502020202020204" pitchFamily="34" charset="0"/>
              </a:rPr>
              <a:t> </a:t>
            </a:r>
            <a:r>
              <a:rPr lang="fr-FR" b="0" err="1">
                <a:latin typeface="Century Gothic" panose="020B0502020202020204" pitchFamily="34" charset="0"/>
              </a:rPr>
              <a:t>mortality</a:t>
            </a:r>
            <a:r>
              <a:rPr lang="fr-FR" b="0">
                <a:latin typeface="Century Gothic" panose="020B0502020202020204" pitchFamily="34" charset="0"/>
              </a:rPr>
              <a:t>, and of course, </a:t>
            </a:r>
            <a:r>
              <a:rPr lang="fr-FR" b="0" err="1">
                <a:latin typeface="Century Gothic" panose="020B0502020202020204" pitchFamily="34" charset="0"/>
              </a:rPr>
              <a:t>reduced</a:t>
            </a:r>
            <a:r>
              <a:rPr lang="fr-FR" b="0">
                <a:latin typeface="Century Gothic" panose="020B0502020202020204" pitchFamily="34" charset="0"/>
              </a:rPr>
              <a:t> </a:t>
            </a:r>
            <a:r>
              <a:rPr lang="fr-FR" b="0" err="1">
                <a:latin typeface="Century Gothic" panose="020B0502020202020204" pitchFamily="34" charset="0"/>
              </a:rPr>
              <a:t>quality</a:t>
            </a:r>
            <a:r>
              <a:rPr lang="fr-FR" b="0">
                <a:latin typeface="Century Gothic" panose="020B0502020202020204" pitchFamily="34" charset="0"/>
              </a:rPr>
              <a:t> of life.</a:t>
            </a:r>
            <a:br>
              <a:rPr lang="fr-FR" b="0">
                <a:latin typeface="Century Gothic" panose="020B0502020202020204" pitchFamily="34" charset="0"/>
              </a:rPr>
            </a:br>
            <a:r>
              <a:rPr lang="fr-FR" b="0">
                <a:latin typeface="Century Gothic" panose="020B0502020202020204" pitchFamily="34" charset="0"/>
              </a:rPr>
              <a:t>This </a:t>
            </a:r>
            <a:r>
              <a:rPr lang="fr-FR" b="0" err="1">
                <a:latin typeface="Century Gothic" panose="020B0502020202020204" pitchFamily="34" charset="0"/>
              </a:rPr>
              <a:t>is</a:t>
            </a:r>
            <a:r>
              <a:rPr lang="fr-FR" b="0">
                <a:latin typeface="Century Gothic" panose="020B0502020202020204" pitchFamily="34" charset="0"/>
              </a:rPr>
              <a:t> </a:t>
            </a:r>
            <a:r>
              <a:rPr lang="fr-FR" b="0" err="1">
                <a:latin typeface="Century Gothic" panose="020B0502020202020204" pitchFamily="34" charset="0"/>
              </a:rPr>
              <a:t>why</a:t>
            </a:r>
            <a:r>
              <a:rPr lang="fr-FR" b="0">
                <a:latin typeface="Century Gothic" panose="020B0502020202020204" pitchFamily="34" charset="0"/>
              </a:rPr>
              <a:t> </a:t>
            </a:r>
            <a:r>
              <a:rPr lang="fr-FR" b="0" err="1">
                <a:latin typeface="Century Gothic" panose="020B0502020202020204" pitchFamily="34" charset="0"/>
              </a:rPr>
              <a:t>current</a:t>
            </a:r>
            <a:r>
              <a:rPr lang="fr-FR" b="0">
                <a:latin typeface="Century Gothic" panose="020B0502020202020204" pitchFamily="34" charset="0"/>
              </a:rPr>
              <a:t> </a:t>
            </a:r>
            <a:r>
              <a:rPr lang="fr-FR" b="0" err="1">
                <a:latin typeface="Century Gothic" panose="020B0502020202020204" pitchFamily="34" charset="0"/>
              </a:rPr>
              <a:t>fragmented</a:t>
            </a:r>
            <a:r>
              <a:rPr lang="fr-FR" b="0">
                <a:latin typeface="Century Gothic" panose="020B0502020202020204" pitchFamily="34" charset="0"/>
              </a:rPr>
              <a:t> </a:t>
            </a:r>
            <a:r>
              <a:rPr lang="fr-FR" b="0" err="1">
                <a:latin typeface="Century Gothic" panose="020B0502020202020204" pitchFamily="34" charset="0"/>
              </a:rPr>
              <a:t>strategies</a:t>
            </a:r>
            <a:r>
              <a:rPr lang="fr-FR" b="0">
                <a:latin typeface="Century Gothic" panose="020B0502020202020204" pitchFamily="34" charset="0"/>
              </a:rPr>
              <a:t> </a:t>
            </a:r>
            <a:r>
              <a:rPr lang="fr-FR" b="0" err="1">
                <a:latin typeface="Century Gothic" panose="020B0502020202020204" pitchFamily="34" charset="0"/>
              </a:rPr>
              <a:t>so</a:t>
            </a:r>
            <a:r>
              <a:rPr lang="fr-FR" b="0">
                <a:latin typeface="Century Gothic" panose="020B0502020202020204" pitchFamily="34" charset="0"/>
              </a:rPr>
              <a:t> </a:t>
            </a:r>
            <a:r>
              <a:rPr lang="fr-FR" b="0" err="1">
                <a:latin typeface="Century Gothic" panose="020B0502020202020204" pitchFamily="34" charset="0"/>
              </a:rPr>
              <a:t>often</a:t>
            </a:r>
            <a:r>
              <a:rPr lang="fr-FR" b="0">
                <a:latin typeface="Century Gothic" panose="020B0502020202020204" pitchFamily="34" charset="0"/>
              </a:rPr>
              <a:t> </a:t>
            </a:r>
            <a:r>
              <a:rPr lang="fr-FR" b="0" err="1">
                <a:latin typeface="Century Gothic" panose="020B0502020202020204" pitchFamily="34" charset="0"/>
              </a:rPr>
              <a:t>fall</a:t>
            </a:r>
            <a:r>
              <a:rPr lang="fr-FR" b="0">
                <a:latin typeface="Century Gothic" panose="020B0502020202020204" pitchFamily="34" charset="0"/>
              </a:rPr>
              <a:t> short.</a:t>
            </a:r>
          </a:p>
        </p:txBody>
      </p:sp>
      <p:sp>
        <p:nvSpPr>
          <p:cNvPr id="4" name="Espace réservé du numéro de diapositive 3">
            <a:extLst>
              <a:ext uri="{FF2B5EF4-FFF2-40B4-BE49-F238E27FC236}">
                <a16:creationId xmlns:a16="http://schemas.microsoft.com/office/drawing/2014/main" id="{00B05A8E-21B9-9FF0-CD26-C0DC837B88B2}"/>
              </a:ext>
            </a:extLst>
          </p:cNvPr>
          <p:cNvSpPr>
            <a:spLocks noGrp="1"/>
          </p:cNvSpPr>
          <p:nvPr>
            <p:ph type="sldNum" sz="quarter" idx="5"/>
          </p:nvPr>
        </p:nvSpPr>
        <p:spPr/>
        <p:txBody>
          <a:bodyPr/>
          <a:lstStyle/>
          <a:p>
            <a:pPr lvl="0"/>
            <a:fld id="{D47423FE-CB9A-1C42-A629-795FBCD4F886}" type="slidenum">
              <a:rPr lang="fr-FR" smtClean="0"/>
              <a:t>7</a:t>
            </a:fld>
            <a:endParaRPr lang="fr-FR"/>
          </a:p>
        </p:txBody>
      </p:sp>
    </p:spTree>
    <p:extLst>
      <p:ext uri="{BB962C8B-B14F-4D97-AF65-F5344CB8AC3E}">
        <p14:creationId xmlns:p14="http://schemas.microsoft.com/office/powerpoint/2010/main" val="18317571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b="1">
                <a:latin typeface="+mn-lt"/>
              </a:rPr>
              <a:t>Speaker Notes</a:t>
            </a:r>
          </a:p>
          <a:p>
            <a:pPr marL="171450" indent="-171450">
              <a:buFont typeface="Arial" panose="020B0604020202020204" pitchFamily="34" charset="0"/>
              <a:buChar char="•"/>
            </a:pPr>
            <a:r>
              <a:rPr lang="en-CA" sz="1200" b="0" i="0" u="none" strike="noStrike" baseline="0">
                <a:latin typeface="+mn-lt"/>
              </a:rPr>
              <a:t>Most clinical practice guidelines ignore other morbidities. </a:t>
            </a:r>
          </a:p>
          <a:p>
            <a:pPr marL="171450" indent="-171450">
              <a:buFont typeface="Arial" panose="020B0604020202020204" pitchFamily="34" charset="0"/>
              <a:buChar char="•"/>
            </a:pPr>
            <a:r>
              <a:rPr lang="en-CA" sz="1200" b="0" i="0" u="none" strike="noStrike" baseline="0">
                <a:solidFill>
                  <a:srgbClr val="212121"/>
                </a:solidFill>
                <a:effectLst/>
                <a:latin typeface="+mn-lt"/>
              </a:rPr>
              <a:t>However, In real-life, chronic conditions rarely exist in isolation.</a:t>
            </a:r>
          </a:p>
          <a:p>
            <a:pPr marL="171450" indent="-171450">
              <a:buFont typeface="Arial" panose="020B0604020202020204" pitchFamily="34" charset="0"/>
              <a:buChar char="•"/>
            </a:pPr>
            <a:r>
              <a:rPr lang="en-CA" sz="1200" b="0" i="0" u="none" strike="noStrike" baseline="0">
                <a:solidFill>
                  <a:srgbClr val="212121"/>
                </a:solidFill>
                <a:effectLst/>
                <a:latin typeface="+mn-lt"/>
              </a:rPr>
              <a:t>Figure shows the percentage of co-occurrence of 10 common conditions seen in primary care. </a:t>
            </a:r>
          </a:p>
          <a:p>
            <a:pPr marL="171450" indent="-171450">
              <a:buFont typeface="Arial" panose="020B0604020202020204" pitchFamily="34" charset="0"/>
              <a:buChar char="•"/>
            </a:pPr>
            <a:r>
              <a:rPr lang="en-CA" sz="1200" b="0" i="0" u="none" strike="noStrike" baseline="0">
                <a:solidFill>
                  <a:srgbClr val="212121"/>
                </a:solidFill>
                <a:effectLst/>
                <a:latin typeface="+mn-lt"/>
              </a:rPr>
              <a:t>Numbers within the circles represent the percentage of patients with the row condition who also have the column condition.</a:t>
            </a:r>
          </a:p>
          <a:p>
            <a:pPr marL="628650" lvl="1" indent="-171450">
              <a:buFont typeface="Arial" panose="020B0604020202020204" pitchFamily="34" charset="0"/>
              <a:buChar char="•"/>
            </a:pPr>
            <a:r>
              <a:rPr lang="en-CA" sz="1200" b="0" i="0" u="none" strike="noStrike" baseline="0">
                <a:solidFill>
                  <a:srgbClr val="212121"/>
                </a:solidFill>
                <a:effectLst/>
                <a:latin typeface="+mn-lt"/>
              </a:rPr>
              <a:t>e.g., 52% of patients with coronary heart disease also have hypertension; 18% of hypertensive patients also have coronary heart disease.</a:t>
            </a:r>
            <a:endParaRPr lang="en-CA" b="1">
              <a:latin typeface="+mn-lt"/>
            </a:endParaRPr>
          </a:p>
          <a:p>
            <a:endParaRPr lang="en-CA" b="1">
              <a:latin typeface="+mn-lt"/>
            </a:endParaRPr>
          </a:p>
          <a:p>
            <a:r>
              <a:rPr lang="en-CA" b="1">
                <a:latin typeface="+mn-lt"/>
              </a:rPr>
              <a:t>Reference:</a:t>
            </a:r>
          </a:p>
          <a:p>
            <a:r>
              <a:rPr lang="en-CA" b="0" i="0">
                <a:solidFill>
                  <a:srgbClr val="212121"/>
                </a:solidFill>
                <a:effectLst/>
                <a:latin typeface="+mn-lt"/>
              </a:rPr>
              <a:t>Guthrie B, Payne K, Alderson P, McMurdo ME, Mercer SW. Adapting clinical guidelines to take account of multimorbidity. </a:t>
            </a:r>
            <a:r>
              <a:rPr lang="en-CA" b="0" i="1">
                <a:solidFill>
                  <a:srgbClr val="212121"/>
                </a:solidFill>
                <a:effectLst/>
                <a:latin typeface="+mn-lt"/>
              </a:rPr>
              <a:t>BMJ. </a:t>
            </a:r>
            <a:r>
              <a:rPr lang="en-CA" b="0" i="0">
                <a:solidFill>
                  <a:srgbClr val="212121"/>
                </a:solidFill>
                <a:effectLst/>
                <a:latin typeface="+mn-lt"/>
              </a:rPr>
              <a:t>2012 Oct 4;345:e6341. </a:t>
            </a:r>
          </a:p>
          <a:p>
            <a:endParaRPr lang="en-US"/>
          </a:p>
        </p:txBody>
      </p:sp>
      <p:sp>
        <p:nvSpPr>
          <p:cNvPr id="4" name="Slide Number Placeholder 3"/>
          <p:cNvSpPr>
            <a:spLocks noGrp="1"/>
          </p:cNvSpPr>
          <p:nvPr>
            <p:ph type="sldNum" sz="quarter" idx="5"/>
          </p:nvPr>
        </p:nvSpPr>
        <p:spPr/>
        <p:txBody>
          <a:bodyPr/>
          <a:lstStyle/>
          <a:p>
            <a:fld id="{16355F58-EDB5-C345-8D39-D94DFA13399D}" type="slidenum">
              <a:rPr lang="en-US" smtClean="0"/>
              <a:t>8</a:t>
            </a:fld>
            <a:endParaRPr lang="en-US"/>
          </a:p>
        </p:txBody>
      </p:sp>
    </p:spTree>
    <p:extLst>
      <p:ext uri="{BB962C8B-B14F-4D97-AF65-F5344CB8AC3E}">
        <p14:creationId xmlns:p14="http://schemas.microsoft.com/office/powerpoint/2010/main" val="41586434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b="1">
                <a:latin typeface="+mn-lt"/>
              </a:rPr>
              <a:t>Speaker Notes: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a:solidFill>
                  <a:srgbClr val="212121"/>
                </a:solidFill>
                <a:effectLst/>
                <a:latin typeface="+mn-lt"/>
              </a:rPr>
              <a:t>Analyzed data from 126 peer-reviewed studies that included nearly 15.4 million people (32.1% were male) with a weighted mean age of 56.94 years (standard deviation of 10.84 years) from 54 countries around the world.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a:solidFill>
                  <a:srgbClr val="212121"/>
                </a:solidFill>
                <a:effectLst/>
                <a:latin typeface="+mn-lt"/>
              </a:rPr>
              <a:t>The overall global prevalence of multimorbidity was 37.2% (95% CI = 34.9-39.4%). South America (45.7%, 95% CI = 39.0-52.5) had the highest prevalence of multimorbidity, followed by North America (43.1%, 95% CI = 32.3-53.8%), Europe (39.2%, 95% CI = 33.2-45.2%), and Asia (35%, 95% CI = 31.4-38.5%).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a:solidFill>
                  <a:srgbClr val="212121"/>
                </a:solidFill>
                <a:effectLst/>
                <a:latin typeface="+mn-lt"/>
              </a:rPr>
              <a:t>The subgroup study highlights that multimorbidity is more prevalent in females (39.4%, 95% CI = 36.4-42.4%) than males (32.8%, 95% CI = 30.0-35.6%).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a:solidFill>
                  <a:srgbClr val="212121"/>
                </a:solidFill>
                <a:effectLst/>
                <a:latin typeface="+mn-lt"/>
              </a:rPr>
              <a:t>More than half of the adult population worldwide above 60 years of age had multimorbid conditions (51.0%, 95% CI = 44.1-58.0%).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a:solidFill>
                  <a:srgbClr val="212121"/>
                </a:solidFill>
                <a:effectLst/>
                <a:latin typeface="+mn-lt"/>
              </a:rPr>
              <a:t>Multimorbidity has become increasingly prevalent in the last two decades, while the prevalence appears to have stayed stable in the recent decade among adults globally.</a:t>
            </a:r>
            <a:endParaRPr lang="en-CA">
              <a:latin typeface="+mn-lt"/>
            </a:endParaRPr>
          </a:p>
          <a:p>
            <a:endParaRPr lang="en-CA" b="1">
              <a:latin typeface="+mn-lt"/>
            </a:endParaRPr>
          </a:p>
          <a:p>
            <a:r>
              <a:rPr lang="en-CA" b="1">
                <a:latin typeface="+mn-lt"/>
              </a:rPr>
              <a:t>Reference</a:t>
            </a:r>
          </a:p>
          <a:p>
            <a:r>
              <a:rPr lang="en-CA" b="0" i="0">
                <a:solidFill>
                  <a:srgbClr val="212121"/>
                </a:solidFill>
                <a:effectLst/>
                <a:latin typeface="+mn-lt"/>
              </a:rPr>
              <a:t>Chowdhury SR, Chandra Das D, Sunna TC, Beyene J, Hossain A. Global and regional prevalence of multimorbidity in the adult population in community settings: a systematic review and meta-analysis. </a:t>
            </a:r>
            <a:r>
              <a:rPr lang="en-CA" b="0" i="1">
                <a:solidFill>
                  <a:srgbClr val="212121"/>
                </a:solidFill>
                <a:effectLst/>
                <a:latin typeface="+mn-lt"/>
              </a:rPr>
              <a:t>E Clinical Medicine. </a:t>
            </a:r>
            <a:r>
              <a:rPr lang="en-CA" b="0" i="0">
                <a:solidFill>
                  <a:srgbClr val="212121"/>
                </a:solidFill>
                <a:effectLst/>
                <a:latin typeface="+mn-lt"/>
              </a:rPr>
              <a:t>2023 Feb 16;57:101860.</a:t>
            </a:r>
          </a:p>
          <a:p>
            <a:endParaRPr lang="en-US"/>
          </a:p>
        </p:txBody>
      </p:sp>
      <p:sp>
        <p:nvSpPr>
          <p:cNvPr id="4" name="Slide Number Placeholder 3"/>
          <p:cNvSpPr>
            <a:spLocks noGrp="1"/>
          </p:cNvSpPr>
          <p:nvPr>
            <p:ph type="sldNum" sz="quarter" idx="5"/>
          </p:nvPr>
        </p:nvSpPr>
        <p:spPr/>
        <p:txBody>
          <a:bodyPr/>
          <a:lstStyle/>
          <a:p>
            <a:fld id="{16355F58-EDB5-C345-8D39-D94DFA13399D}" type="slidenum">
              <a:rPr lang="en-US" smtClean="0"/>
              <a:t>9</a:t>
            </a:fld>
            <a:endParaRPr lang="en-US"/>
          </a:p>
        </p:txBody>
      </p:sp>
    </p:spTree>
    <p:extLst>
      <p:ext uri="{BB962C8B-B14F-4D97-AF65-F5344CB8AC3E}">
        <p14:creationId xmlns:p14="http://schemas.microsoft.com/office/powerpoint/2010/main" val="30166107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sz="1200" b="1">
                <a:solidFill>
                  <a:schemeClr val="tx1"/>
                </a:solidFill>
                <a:latin typeface="+mn-lt"/>
              </a:rPr>
              <a:t>Speaker Notes: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a:solidFill>
                  <a:schemeClr val="tx1"/>
                </a:solidFill>
                <a:effectLst/>
                <a:latin typeface="+mn-lt"/>
              </a:rPr>
              <a:t>Systematic review and meta-analysis on the prevalence of multimorbidity in high, low-, and middle-income countries (HICs and LMICs).</a:t>
            </a:r>
            <a:endParaRPr lang="en-CA" sz="1200" b="0" i="0" u="none" baseline="0">
              <a:solidFill>
                <a:schemeClr val="tx1"/>
              </a:solidFill>
              <a:effectLst/>
              <a:latin typeface="+mn-lt"/>
            </a:endParaRPr>
          </a:p>
          <a:p>
            <a:pPr marL="171450" indent="-171450">
              <a:buFont typeface="Arial" panose="020B0604020202020204" pitchFamily="34" charset="0"/>
              <a:buChar char="•"/>
            </a:pPr>
            <a:r>
              <a:rPr lang="en-CA" sz="1200" b="0" i="0" u="none" baseline="0">
                <a:solidFill>
                  <a:schemeClr val="tx1"/>
                </a:solidFill>
                <a:effectLst/>
                <a:latin typeface="+mn-lt"/>
              </a:rPr>
              <a:t>Included data from 37 studies from HICs (number of studies): Australia (5), Canada (4),  Spain (4), Germany (3), Portugal (3), United Kingdom(3), Hong Kong (3), Singapore (2), United States (2), Cyprus (1), Czech Republic (1), Denmark(1), Estonia (1), Finland(1), France (1), Hungary (1), Latvia (1), Poland (1), Ireland (1), South Korea (1), Netherlands, Sweden (1), and Switzerland (1). Note: Some studies included more than 1 country.</a:t>
            </a:r>
          </a:p>
          <a:p>
            <a:pPr marL="171450" indent="-171450">
              <a:buFont typeface="Arial" panose="020B0604020202020204" pitchFamily="34" charset="0"/>
              <a:buChar char="•"/>
            </a:pPr>
            <a:r>
              <a:rPr lang="en-CA" sz="1200" b="0" i="0">
                <a:solidFill>
                  <a:schemeClr val="tx1"/>
                </a:solidFill>
                <a:effectLst/>
                <a:latin typeface="+mn-lt"/>
              </a:rPr>
              <a:t>And 35 studies in LMICs: Brazil (10), China (9), India (8), South Africa (3), Bangladesh (2), Burkina Faso (2), Ghana (2), Pakistan (2), Bosnia and Herzegovina (1), Columbia (1), Dominican Republic (1), Egypt (1), Georgia (1), Iran (1), Kazakhstan (1), Kenya (1), Kosovo (1), Laos (1), Malaysia (1), Mauritius (1), Mexico (1), Morocco (1), Myanmar (1), Namibia (1), Nepal (1), Paraguay (1), the Philippines (1), Russia (1), Serbia (1), Sri Lanka (1), Ukraine (1), Uruguay (1), Vietnam (1). </a:t>
            </a:r>
            <a:r>
              <a:rPr lang="en-CA" sz="1200" b="0" i="0" u="none" baseline="0">
                <a:solidFill>
                  <a:schemeClr val="tx1"/>
                </a:solidFill>
                <a:effectLst/>
                <a:latin typeface="+mn-lt"/>
              </a:rPr>
              <a:t>Note: Some studies included more than 1 country.</a:t>
            </a:r>
            <a:endParaRPr lang="en-CA" sz="1200" b="0" i="0">
              <a:solidFill>
                <a:schemeClr val="tx1"/>
              </a:solidFill>
              <a:effectLst/>
              <a:latin typeface="+mn-lt"/>
            </a:endParaRPr>
          </a:p>
          <a:p>
            <a:pPr marL="171450" indent="-171450">
              <a:buFont typeface="Arial" panose="020B0604020202020204" pitchFamily="34" charset="0"/>
              <a:buChar char="•"/>
            </a:pPr>
            <a:r>
              <a:rPr lang="en-US" sz="1200" b="0" i="0">
                <a:solidFill>
                  <a:schemeClr val="tx1"/>
                </a:solidFill>
                <a:effectLst/>
                <a:latin typeface="+mn-lt"/>
              </a:rPr>
              <a:t>The total number of participants across 72 studies was 1,180,111 (men: 47.5%; women: 52.5%) over a period of 25 years, from 1992 to 2017. </a:t>
            </a:r>
          </a:p>
          <a:p>
            <a:pPr marL="171450" indent="-171450">
              <a:buFont typeface="Arial" panose="020B0604020202020204" pitchFamily="34" charset="0"/>
              <a:buChar char="•"/>
            </a:pPr>
            <a:r>
              <a:rPr lang="en-US" sz="1200" b="0" i="0">
                <a:solidFill>
                  <a:schemeClr val="tx1"/>
                </a:solidFill>
                <a:effectLst/>
                <a:latin typeface="+mn-lt"/>
              </a:rPr>
              <a:t>Most of them (63 studies) were cross-sectional design; 7 were longitudinal in design.</a:t>
            </a:r>
          </a:p>
          <a:p>
            <a:pPr marL="171450" indent="-171450">
              <a:buFont typeface="Arial" panose="020B0604020202020204" pitchFamily="34" charset="0"/>
              <a:buChar char="•"/>
            </a:pPr>
            <a:r>
              <a:rPr lang="en-US" sz="1200" b="0" i="0">
                <a:solidFill>
                  <a:schemeClr val="tx1"/>
                </a:solidFill>
                <a:effectLst/>
                <a:latin typeface="+mn-lt"/>
              </a:rPr>
              <a:t>Disease count was the most common measure of multimorbidity, based on self-reported data.</a:t>
            </a:r>
          </a:p>
          <a:p>
            <a:endParaRPr lang="en-CA" sz="1200">
              <a:solidFill>
                <a:schemeClr val="tx1"/>
              </a:solidFill>
              <a:latin typeface="+mn-lt"/>
            </a:endParaRPr>
          </a:p>
          <a:p>
            <a:r>
              <a:rPr lang="en-CA" sz="1200" b="1" i="0">
                <a:solidFill>
                  <a:schemeClr val="tx1"/>
                </a:solidFill>
                <a:effectLst/>
                <a:latin typeface="+mn-lt"/>
              </a:rPr>
              <a:t>Reference: </a:t>
            </a:r>
          </a:p>
          <a:p>
            <a:pPr marL="228600" indent="-228600">
              <a:buAutoNum type="arabicPeriod"/>
            </a:pPr>
            <a:r>
              <a:rPr lang="en-CA" sz="1200" b="0" i="0">
                <a:solidFill>
                  <a:schemeClr val="tx1"/>
                </a:solidFill>
                <a:effectLst/>
                <a:latin typeface="+mn-lt"/>
              </a:rPr>
              <a:t>Nguyen H, </a:t>
            </a:r>
            <a:r>
              <a:rPr lang="en-CA" sz="1200" b="0" i="0" err="1">
                <a:solidFill>
                  <a:schemeClr val="tx1"/>
                </a:solidFill>
                <a:effectLst/>
                <a:latin typeface="+mn-lt"/>
              </a:rPr>
              <a:t>Manolova</a:t>
            </a:r>
            <a:r>
              <a:rPr lang="en-CA" sz="1200" b="0" i="0">
                <a:solidFill>
                  <a:schemeClr val="tx1"/>
                </a:solidFill>
                <a:effectLst/>
                <a:latin typeface="+mn-lt"/>
              </a:rPr>
              <a:t> G, </a:t>
            </a:r>
            <a:r>
              <a:rPr lang="en-CA" sz="1200" b="0" i="0" err="1">
                <a:solidFill>
                  <a:schemeClr val="tx1"/>
                </a:solidFill>
                <a:effectLst/>
                <a:latin typeface="+mn-lt"/>
              </a:rPr>
              <a:t>Daskalopoulou</a:t>
            </a:r>
            <a:r>
              <a:rPr lang="en-CA" sz="1200" b="0" i="0">
                <a:solidFill>
                  <a:schemeClr val="tx1"/>
                </a:solidFill>
                <a:effectLst/>
                <a:latin typeface="+mn-lt"/>
              </a:rPr>
              <a:t> C, </a:t>
            </a:r>
            <a:r>
              <a:rPr lang="en-CA" sz="1200" b="0" i="0" err="1">
                <a:solidFill>
                  <a:schemeClr val="tx1"/>
                </a:solidFill>
                <a:effectLst/>
                <a:latin typeface="+mn-lt"/>
              </a:rPr>
              <a:t>Vitoratou</a:t>
            </a:r>
            <a:r>
              <a:rPr lang="en-CA" sz="1200" b="0" i="0">
                <a:solidFill>
                  <a:schemeClr val="tx1"/>
                </a:solidFill>
                <a:effectLst/>
                <a:latin typeface="+mn-lt"/>
              </a:rPr>
              <a:t> S, Prince M, Prina AM. Prevalence of multimorbidity in community settings: A systematic review and meta-analysis of observational studies. </a:t>
            </a:r>
            <a:r>
              <a:rPr lang="en-CA" sz="1200" b="0" i="1">
                <a:solidFill>
                  <a:schemeClr val="tx1"/>
                </a:solidFill>
                <a:effectLst/>
                <a:latin typeface="+mn-lt"/>
              </a:rPr>
              <a:t>J </a:t>
            </a:r>
            <a:r>
              <a:rPr lang="en-CA" sz="1200" b="0" i="1" err="1">
                <a:solidFill>
                  <a:schemeClr val="tx1"/>
                </a:solidFill>
                <a:effectLst/>
                <a:latin typeface="+mn-lt"/>
              </a:rPr>
              <a:t>Comorb</a:t>
            </a:r>
            <a:r>
              <a:rPr lang="en-CA" sz="1200" b="0" i="0">
                <a:solidFill>
                  <a:schemeClr val="tx1"/>
                </a:solidFill>
                <a:effectLst/>
                <a:latin typeface="+mn-lt"/>
              </a:rPr>
              <a:t>. 2019 Aug 22;9:2235042X19870934.</a:t>
            </a:r>
          </a:p>
          <a:p>
            <a:pPr marL="228600" indent="-228600">
              <a:buAutoNum type="arabicPeriod"/>
            </a:pPr>
            <a:r>
              <a:rPr lang="en-CA" sz="1200" b="0" i="0">
                <a:solidFill>
                  <a:schemeClr val="tx1"/>
                </a:solidFill>
                <a:effectLst/>
                <a:latin typeface="+mn-lt"/>
              </a:rPr>
              <a:t>Country Classification. https://</a:t>
            </a:r>
            <a:r>
              <a:rPr lang="en-CA" sz="1200" b="0" i="0" err="1">
                <a:solidFill>
                  <a:schemeClr val="tx1"/>
                </a:solidFill>
                <a:effectLst/>
                <a:latin typeface="+mn-lt"/>
              </a:rPr>
              <a:t>www.un.org</a:t>
            </a:r>
            <a:r>
              <a:rPr lang="en-CA" sz="1200" b="0" i="0">
                <a:solidFill>
                  <a:schemeClr val="tx1"/>
                </a:solidFill>
                <a:effectLst/>
                <a:latin typeface="+mn-lt"/>
              </a:rPr>
              <a:t>/</a:t>
            </a:r>
            <a:r>
              <a:rPr lang="en-CA" sz="1200" b="0" i="0" err="1">
                <a:solidFill>
                  <a:schemeClr val="tx1"/>
                </a:solidFill>
                <a:effectLst/>
                <a:latin typeface="+mn-lt"/>
              </a:rPr>
              <a:t>en</a:t>
            </a:r>
            <a:r>
              <a:rPr lang="en-CA" sz="1200" b="0" i="0">
                <a:solidFill>
                  <a:schemeClr val="tx1"/>
                </a:solidFill>
                <a:effectLst/>
                <a:latin typeface="+mn-lt"/>
              </a:rPr>
              <a:t>/development/</a:t>
            </a:r>
            <a:r>
              <a:rPr lang="en-CA" sz="1200" b="0" i="0" err="1">
                <a:solidFill>
                  <a:schemeClr val="tx1"/>
                </a:solidFill>
                <a:effectLst/>
                <a:latin typeface="+mn-lt"/>
              </a:rPr>
              <a:t>desa</a:t>
            </a:r>
            <a:r>
              <a:rPr lang="en-CA" sz="1200" b="0" i="0">
                <a:solidFill>
                  <a:schemeClr val="tx1"/>
                </a:solidFill>
                <a:effectLst/>
                <a:latin typeface="+mn-lt"/>
              </a:rPr>
              <a:t>/policy/</a:t>
            </a:r>
            <a:r>
              <a:rPr lang="en-CA" sz="1200" b="0" i="0" err="1">
                <a:solidFill>
                  <a:schemeClr val="tx1"/>
                </a:solidFill>
                <a:effectLst/>
                <a:latin typeface="+mn-lt"/>
              </a:rPr>
              <a:t>wesp</a:t>
            </a:r>
            <a:r>
              <a:rPr lang="en-CA" sz="1200" b="0" i="0">
                <a:solidFill>
                  <a:schemeClr val="tx1"/>
                </a:solidFill>
                <a:effectLst/>
                <a:latin typeface="+mn-lt"/>
              </a:rPr>
              <a:t>/</a:t>
            </a:r>
            <a:r>
              <a:rPr lang="en-CA" sz="1200" b="0" i="0" err="1">
                <a:solidFill>
                  <a:schemeClr val="tx1"/>
                </a:solidFill>
                <a:effectLst/>
                <a:latin typeface="+mn-lt"/>
              </a:rPr>
              <a:t>wesp_current</a:t>
            </a:r>
            <a:r>
              <a:rPr lang="en-CA" sz="1200" b="0" i="0">
                <a:solidFill>
                  <a:schemeClr val="tx1"/>
                </a:solidFill>
                <a:effectLst/>
                <a:latin typeface="+mn-lt"/>
              </a:rPr>
              <a:t>/2014wesp_country_classification.pdf</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CA" sz="120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CA" sz="1200">
                <a:solidFill>
                  <a:schemeClr val="tx1"/>
                </a:solidFill>
                <a:latin typeface="+mn-lt"/>
              </a:rPr>
              <a:t>Flag bitmap images downloaded at </a:t>
            </a:r>
            <a:r>
              <a:rPr lang="en-CA" sz="1200" b="1" i="0">
                <a:solidFill>
                  <a:schemeClr val="tx1"/>
                </a:solidFill>
                <a:effectLst/>
                <a:latin typeface="+mn-lt"/>
              </a:rPr>
              <a:t>https://</a:t>
            </a:r>
            <a:r>
              <a:rPr lang="en-CA" sz="1200" b="1" i="0" err="1">
                <a:solidFill>
                  <a:schemeClr val="tx1"/>
                </a:solidFill>
                <a:effectLst/>
                <a:latin typeface="+mn-lt"/>
              </a:rPr>
              <a:t>flagpedia.net</a:t>
            </a:r>
            <a:r>
              <a:rPr lang="en-CA" sz="1200" b="1" i="0">
                <a:solidFill>
                  <a:schemeClr val="tx1"/>
                </a:solidFill>
                <a:effectLst/>
                <a:latin typeface="+mn-lt"/>
              </a:rPr>
              <a:t> </a:t>
            </a:r>
          </a:p>
          <a:p>
            <a:endParaRPr lang="en-CA" sz="1200">
              <a:latin typeface="+mn-lt"/>
            </a:endParaRPr>
          </a:p>
          <a:p>
            <a:endParaRPr lang="en-US"/>
          </a:p>
        </p:txBody>
      </p:sp>
      <p:sp>
        <p:nvSpPr>
          <p:cNvPr id="4" name="Slide Number Placeholder 3"/>
          <p:cNvSpPr>
            <a:spLocks noGrp="1"/>
          </p:cNvSpPr>
          <p:nvPr>
            <p:ph type="sldNum" sz="quarter" idx="5"/>
          </p:nvPr>
        </p:nvSpPr>
        <p:spPr/>
        <p:txBody>
          <a:bodyPr/>
          <a:lstStyle/>
          <a:p>
            <a:fld id="{16355F58-EDB5-C345-8D39-D94DFA13399D}" type="slidenum">
              <a:rPr lang="en-US" smtClean="0"/>
              <a:t>10</a:t>
            </a:fld>
            <a:endParaRPr lang="en-US"/>
          </a:p>
        </p:txBody>
      </p:sp>
    </p:spTree>
    <p:extLst>
      <p:ext uri="{BB962C8B-B14F-4D97-AF65-F5344CB8AC3E}">
        <p14:creationId xmlns:p14="http://schemas.microsoft.com/office/powerpoint/2010/main" val="40012394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fr-FR"/>
          </a:p>
        </p:txBody>
      </p:sp>
      <p:sp>
        <p:nvSpPr>
          <p:cNvPr id="3" name="Espace réservé des notes 2"/>
          <p:cNvSpPr>
            <a:spLocks noGrp="1"/>
          </p:cNvSpPr>
          <p:nvPr>
            <p:ph type="body" idx="1"/>
          </p:nvPr>
        </p:nvSpPr>
        <p:spPr/>
        <p:txBody>
          <a:bodyPr/>
          <a:lstStyle/>
          <a:p>
            <a:r>
              <a:rPr lang="fr-FR" b="0" err="1">
                <a:latin typeface="Montserrat" pitchFamily="2" charset="77"/>
              </a:rPr>
              <a:t>Now</a:t>
            </a:r>
            <a:r>
              <a:rPr lang="fr-FR" b="0">
                <a:latin typeface="Montserrat" pitchFamily="2" charset="77"/>
              </a:rPr>
              <a:t> </a:t>
            </a:r>
            <a:r>
              <a:rPr lang="fr-FR" b="0" err="1">
                <a:latin typeface="Montserrat" pitchFamily="2" charset="77"/>
              </a:rPr>
              <a:t>that</a:t>
            </a:r>
            <a:r>
              <a:rPr lang="fr-FR" b="0">
                <a:latin typeface="Montserrat" pitchFamily="2" charset="77"/>
              </a:rPr>
              <a:t> </a:t>
            </a:r>
            <a:r>
              <a:rPr lang="fr-FR" b="0" err="1">
                <a:latin typeface="Montserrat" pitchFamily="2" charset="77"/>
              </a:rPr>
              <a:t>we’ve</a:t>
            </a:r>
            <a:r>
              <a:rPr lang="fr-FR" b="0">
                <a:latin typeface="Montserrat" pitchFamily="2" charset="77"/>
              </a:rPr>
              <a:t> </a:t>
            </a:r>
            <a:r>
              <a:rPr lang="fr-FR" b="0" err="1">
                <a:latin typeface="Montserrat" pitchFamily="2" charset="77"/>
              </a:rPr>
              <a:t>seen</a:t>
            </a:r>
            <a:r>
              <a:rPr lang="fr-FR" b="0">
                <a:latin typeface="Montserrat" pitchFamily="2" charset="77"/>
              </a:rPr>
              <a:t> the reality of </a:t>
            </a:r>
            <a:r>
              <a:rPr lang="fr-FR" b="0" err="1">
                <a:latin typeface="Montserrat" pitchFamily="2" charset="77"/>
              </a:rPr>
              <a:t>multimorbidity</a:t>
            </a:r>
            <a:r>
              <a:rPr lang="fr-FR" b="0">
                <a:latin typeface="Montserrat" pitchFamily="2" charset="77"/>
              </a:rPr>
              <a:t>, </a:t>
            </a:r>
            <a:r>
              <a:rPr lang="fr-FR" b="0" err="1">
                <a:latin typeface="Montserrat" pitchFamily="2" charset="77"/>
              </a:rPr>
              <a:t>let’s</a:t>
            </a:r>
            <a:r>
              <a:rPr lang="fr-FR" b="0">
                <a:latin typeface="Montserrat" pitchFamily="2" charset="77"/>
              </a:rPr>
              <a:t> go </a:t>
            </a:r>
            <a:r>
              <a:rPr lang="fr-FR" b="0" err="1">
                <a:latin typeface="Montserrat" pitchFamily="2" charset="77"/>
              </a:rPr>
              <a:t>deeper</a:t>
            </a:r>
            <a:r>
              <a:rPr lang="fr-FR" b="0">
                <a:latin typeface="Montserrat" pitchFamily="2" charset="77"/>
              </a:rPr>
              <a:t>.</a:t>
            </a:r>
          </a:p>
          <a:p>
            <a:br>
              <a:rPr lang="fr-FR" b="0">
                <a:latin typeface="Montserrat" pitchFamily="2" charset="77"/>
              </a:rPr>
            </a:br>
            <a:r>
              <a:rPr lang="fr-FR" b="0" err="1">
                <a:latin typeface="Montserrat" pitchFamily="2" charset="77"/>
              </a:rPr>
              <a:t>Why</a:t>
            </a:r>
            <a:r>
              <a:rPr lang="fr-FR" b="0">
                <a:latin typeface="Montserrat" pitchFamily="2" charset="77"/>
              </a:rPr>
              <a:t> do </a:t>
            </a:r>
            <a:r>
              <a:rPr lang="fr-FR" b="0" err="1">
                <a:latin typeface="Montserrat" pitchFamily="2" charset="77"/>
              </a:rPr>
              <a:t>these</a:t>
            </a:r>
            <a:r>
              <a:rPr lang="fr-FR" b="0">
                <a:latin typeface="Montserrat" pitchFamily="2" charset="77"/>
              </a:rPr>
              <a:t> </a:t>
            </a:r>
            <a:r>
              <a:rPr lang="fr-FR" b="0" err="1">
                <a:latin typeface="Montserrat" pitchFamily="2" charset="77"/>
              </a:rPr>
              <a:t>diseases</a:t>
            </a:r>
            <a:r>
              <a:rPr lang="fr-FR" b="0">
                <a:latin typeface="Montserrat" pitchFamily="2" charset="77"/>
              </a:rPr>
              <a:t> cluster? </a:t>
            </a:r>
            <a:r>
              <a:rPr lang="fr-FR" b="0" err="1">
                <a:latin typeface="Montserrat" pitchFamily="2" charset="77"/>
              </a:rPr>
              <a:t>Why</a:t>
            </a:r>
            <a:r>
              <a:rPr lang="fr-FR" b="0">
                <a:latin typeface="Montserrat" pitchFamily="2" charset="77"/>
              </a:rPr>
              <a:t> do </a:t>
            </a:r>
            <a:r>
              <a:rPr lang="fr-FR" b="0" err="1">
                <a:latin typeface="Montserrat" pitchFamily="2" charset="77"/>
              </a:rPr>
              <a:t>they</a:t>
            </a:r>
            <a:r>
              <a:rPr lang="fr-FR" b="0">
                <a:latin typeface="Montserrat" pitchFamily="2" charset="77"/>
              </a:rPr>
              <a:t> </a:t>
            </a:r>
            <a:r>
              <a:rPr lang="fr-FR" b="0" err="1">
                <a:latin typeface="Montserrat" pitchFamily="2" charset="77"/>
              </a:rPr>
              <a:t>progress</a:t>
            </a:r>
            <a:r>
              <a:rPr lang="fr-FR" b="0">
                <a:latin typeface="Montserrat" pitchFamily="2" charset="77"/>
              </a:rPr>
              <a:t> hand in hand?</a:t>
            </a:r>
            <a:br>
              <a:rPr lang="fr-FR" b="0">
                <a:latin typeface="Montserrat" pitchFamily="2" charset="77"/>
              </a:rPr>
            </a:br>
            <a:r>
              <a:rPr lang="fr-FR" b="0">
                <a:latin typeface="Montserrat" pitchFamily="2" charset="77"/>
              </a:rPr>
              <a:t>The </a:t>
            </a:r>
            <a:r>
              <a:rPr lang="fr-FR" b="0" err="1">
                <a:latin typeface="Montserrat" pitchFamily="2" charset="77"/>
              </a:rPr>
              <a:t>answer</a:t>
            </a:r>
            <a:r>
              <a:rPr lang="fr-FR" b="0">
                <a:latin typeface="Montserrat" pitchFamily="2" charset="77"/>
              </a:rPr>
              <a:t> lies in </a:t>
            </a:r>
            <a:r>
              <a:rPr lang="fr-FR" b="0" err="1">
                <a:latin typeface="Montserrat" pitchFamily="2" charset="77"/>
              </a:rPr>
              <a:t>their</a:t>
            </a:r>
            <a:r>
              <a:rPr lang="fr-FR" b="0">
                <a:latin typeface="Montserrat" pitchFamily="2" charset="77"/>
              </a:rPr>
              <a:t> </a:t>
            </a:r>
            <a:r>
              <a:rPr lang="fr-FR" b="0" err="1">
                <a:latin typeface="Montserrat" pitchFamily="2" charset="77"/>
              </a:rPr>
              <a:t>shared</a:t>
            </a:r>
            <a:r>
              <a:rPr lang="fr-FR" b="0">
                <a:latin typeface="Montserrat" pitchFamily="2" charset="77"/>
              </a:rPr>
              <a:t> </a:t>
            </a:r>
            <a:r>
              <a:rPr lang="fr-FR" b="0" err="1">
                <a:latin typeface="Montserrat" pitchFamily="2" charset="77"/>
              </a:rPr>
              <a:t>biological</a:t>
            </a:r>
            <a:r>
              <a:rPr lang="fr-FR" b="0">
                <a:latin typeface="Montserrat" pitchFamily="2" charset="77"/>
              </a:rPr>
              <a:t> </a:t>
            </a:r>
            <a:r>
              <a:rPr lang="fr-FR" b="0" err="1">
                <a:latin typeface="Montserrat" pitchFamily="2" charset="77"/>
              </a:rPr>
              <a:t>pathways</a:t>
            </a:r>
            <a:r>
              <a:rPr lang="fr-FR" b="0">
                <a:latin typeface="Montserrat" pitchFamily="2" charset="77"/>
              </a:rPr>
              <a:t>, and at the </a:t>
            </a:r>
            <a:r>
              <a:rPr lang="fr-FR" b="0" err="1">
                <a:latin typeface="Montserrat" pitchFamily="2" charset="77"/>
              </a:rPr>
              <a:t>heart</a:t>
            </a:r>
            <a:r>
              <a:rPr lang="fr-FR" b="0">
                <a:latin typeface="Montserrat" pitchFamily="2" charset="77"/>
              </a:rPr>
              <a:t> of </a:t>
            </a:r>
            <a:r>
              <a:rPr lang="fr-FR" b="0" err="1">
                <a:latin typeface="Montserrat" pitchFamily="2" charset="77"/>
              </a:rPr>
              <a:t>it</a:t>
            </a:r>
            <a:r>
              <a:rPr lang="fr-FR" b="0">
                <a:latin typeface="Montserrat" pitchFamily="2" charset="77"/>
              </a:rPr>
              <a:t> all: the </a:t>
            </a:r>
            <a:r>
              <a:rPr lang="fr-FR" b="0" err="1">
                <a:latin typeface="Montserrat" pitchFamily="2" charset="77"/>
              </a:rPr>
              <a:t>endothelium</a:t>
            </a:r>
            <a:r>
              <a:rPr lang="fr-FR" b="0">
                <a:latin typeface="Montserrat" pitchFamily="2" charset="77"/>
              </a:rPr>
              <a:t>.</a:t>
            </a:r>
          </a:p>
        </p:txBody>
      </p:sp>
      <p:sp>
        <p:nvSpPr>
          <p:cNvPr id="4" name="Espace réservé du numéro de diapositive 3"/>
          <p:cNvSpPr>
            <a:spLocks noGrp="1"/>
          </p:cNvSpPr>
          <p:nvPr>
            <p:ph type="sldNum" sz="quarter" idx="5"/>
          </p:nvPr>
        </p:nvSpPr>
        <p:spPr/>
        <p:txBody>
          <a:bodyPr/>
          <a:lstStyle/>
          <a:p>
            <a:pPr lvl="0"/>
            <a:fld id="{D47423FE-CB9A-1C42-A629-795FBCD4F886}" type="slidenum">
              <a:rPr lang="fr-FR" smtClean="0"/>
              <a:t>11</a:t>
            </a:fld>
            <a:endParaRPr lang="fr-FR"/>
          </a:p>
        </p:txBody>
      </p:sp>
    </p:spTree>
    <p:extLst>
      <p:ext uri="{BB962C8B-B14F-4D97-AF65-F5344CB8AC3E}">
        <p14:creationId xmlns:p14="http://schemas.microsoft.com/office/powerpoint/2010/main" val="245348574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emf"/><Relationship Id="rId4"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5EF6BFB-2580-8CB5-FB4F-AAECA2DB45BB}"/>
              </a:ext>
            </a:extLst>
          </p:cNvPr>
          <p:cNvSpPr/>
          <p:nvPr userDrawn="1"/>
        </p:nvSpPr>
        <p:spPr>
          <a:xfrm>
            <a:off x="0" y="0"/>
            <a:ext cx="12192000" cy="6858000"/>
          </a:xfrm>
          <a:prstGeom prst="rect">
            <a:avLst/>
          </a:prstGeom>
          <a:solidFill>
            <a:srgbClr val="242269"/>
          </a:solidFill>
          <a:ln w="12700" cap="flat" cmpd="sng" algn="ctr">
            <a:solidFill>
              <a:srgbClr val="242269">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Century Gothic" panose="020F0302020204030204"/>
              <a:ea typeface="+mn-ea"/>
              <a:cs typeface="+mn-cs"/>
            </a:endParaRPr>
          </a:p>
        </p:txBody>
      </p:sp>
      <p:pic>
        <p:nvPicPr>
          <p:cNvPr id="8" name="Picture 7">
            <a:extLst>
              <a:ext uri="{FF2B5EF4-FFF2-40B4-BE49-F238E27FC236}">
                <a16:creationId xmlns:a16="http://schemas.microsoft.com/office/drawing/2014/main" id="{1670F9DA-A30C-6BAB-80C3-883E1E06BCBC}"/>
              </a:ext>
            </a:extLst>
          </p:cNvPr>
          <p:cNvPicPr>
            <a:picLocks noChangeAspect="1"/>
          </p:cNvPicPr>
          <p:nvPr userDrawn="1"/>
        </p:nvPicPr>
        <p:blipFill>
          <a:blip r:embed="rId2">
            <a:alphaModFix amt="61000"/>
          </a:blip>
          <a:srcRect l="7448" t="7488" b="7488"/>
          <a:stretch/>
        </p:blipFill>
        <p:spPr>
          <a:xfrm>
            <a:off x="0" y="0"/>
            <a:ext cx="7532438" cy="6858000"/>
          </a:xfrm>
          <a:prstGeom prst="rect">
            <a:avLst/>
          </a:prstGeom>
        </p:spPr>
      </p:pic>
    </p:spTree>
    <p:extLst>
      <p:ext uri="{BB962C8B-B14F-4D97-AF65-F5344CB8AC3E}">
        <p14:creationId xmlns:p14="http://schemas.microsoft.com/office/powerpoint/2010/main" val="24978473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82A273-F38C-0813-30C7-6A3FB3D23E1A}"/>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4CE48C7E-D087-DB76-5D55-A2E27573BF19}"/>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379877A1-8656-03D5-E433-8E3E70CD43DC}"/>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B2B79458-395A-EC55-1058-1B868CABBA5C}"/>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6" name="Footer Placeholder 5">
            <a:extLst>
              <a:ext uri="{FF2B5EF4-FFF2-40B4-BE49-F238E27FC236}">
                <a16:creationId xmlns:a16="http://schemas.microsoft.com/office/drawing/2014/main" id="{68BD79E1-0358-9720-760E-30670908BBF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703A60E-2438-31FE-4285-0D43D34129B5}"/>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14023712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4ECD90-6423-5A65-EBD4-7F8A47ED27EC}"/>
              </a:ext>
            </a:extLst>
          </p:cNvPr>
          <p:cNvSpPr>
            <a:spLocks noGrp="1"/>
          </p:cNvSpPr>
          <p:nvPr>
            <p:ph type="title"/>
          </p:nvPr>
        </p:nvSpPr>
        <p:spPr>
          <a:xfrm>
            <a:off x="839788" y="365125"/>
            <a:ext cx="105156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A35F6131-F908-D236-EAB9-D765259D57A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E23ACD22-E651-8EFF-FC45-C26C4E1C7DF1}"/>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BC29959C-C4A1-7827-DC49-161B2D7D38D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D45BCFCA-8C1B-72D4-700C-CC9B3D97471A}"/>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C8D01756-7254-B9B3-139B-46455E889B68}"/>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8" name="Footer Placeholder 7">
            <a:extLst>
              <a:ext uri="{FF2B5EF4-FFF2-40B4-BE49-F238E27FC236}">
                <a16:creationId xmlns:a16="http://schemas.microsoft.com/office/drawing/2014/main" id="{C1BD0012-923A-2571-ED5A-3CC5F2DD70B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ACCE607-574B-C8D3-FB60-9F564622547D}"/>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350432963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D8419B-DC33-6EB0-5D43-10E3947030FD}"/>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9DE91989-6C42-A462-FAD4-491290BC94ED}"/>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4" name="Footer Placeholder 3">
            <a:extLst>
              <a:ext uri="{FF2B5EF4-FFF2-40B4-BE49-F238E27FC236}">
                <a16:creationId xmlns:a16="http://schemas.microsoft.com/office/drawing/2014/main" id="{D4441317-C69C-094B-350C-57A2478D177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BC354732-89BB-F62A-1568-88E9766FDC59}"/>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123106967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828D084-019A-521C-037B-58D252D4AA3D}"/>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3" name="Footer Placeholder 2">
            <a:extLst>
              <a:ext uri="{FF2B5EF4-FFF2-40B4-BE49-F238E27FC236}">
                <a16:creationId xmlns:a16="http://schemas.microsoft.com/office/drawing/2014/main" id="{4A41D49D-98EF-66BF-B612-D72CB165D14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84666417-987B-E49A-E54A-19D19A8F6742}"/>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27339370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89D888-108B-AAB1-C865-EE72D4E66202}"/>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BD30D048-9911-1423-F812-493ECBD6E79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3B14D9C7-E2CF-7142-716A-1B94F84BE2B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123784E2-5131-33BD-171C-46D630338558}"/>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6" name="Footer Placeholder 5">
            <a:extLst>
              <a:ext uri="{FF2B5EF4-FFF2-40B4-BE49-F238E27FC236}">
                <a16:creationId xmlns:a16="http://schemas.microsoft.com/office/drawing/2014/main" id="{C94A7095-CD9D-9F0B-11AB-764026F0453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2459F25-E431-1FAE-5CA1-7F1DBC252F8C}"/>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175364453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9D548C-2DB2-9EA6-8FBE-69655D98C9F9}"/>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6D715E08-D8C0-B442-710D-8F17B4F20EB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F4B1A90-98DC-D436-6654-26F540D72CF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33CB7D3F-227D-9CDD-FD70-695A67F3A301}"/>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6" name="Footer Placeholder 5">
            <a:extLst>
              <a:ext uri="{FF2B5EF4-FFF2-40B4-BE49-F238E27FC236}">
                <a16:creationId xmlns:a16="http://schemas.microsoft.com/office/drawing/2014/main" id="{122ED1BF-BB7B-E6C8-8141-817C1427F83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E9F3E29-902C-C4E4-6FEF-CD9AC513CF07}"/>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363619904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FCD9A3-A959-80E4-9AC7-B22F347308CB}"/>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5D23FA0E-B179-27AC-0E71-D20ACFBB159B}"/>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BA26EB1-2951-73A5-1008-51C90413127D}"/>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5" name="Footer Placeholder 4">
            <a:extLst>
              <a:ext uri="{FF2B5EF4-FFF2-40B4-BE49-F238E27FC236}">
                <a16:creationId xmlns:a16="http://schemas.microsoft.com/office/drawing/2014/main" id="{A3A4D876-1C1C-7E7E-175C-F9AEAA9834F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6D91311-D08E-14A4-5C16-F832A65E5673}"/>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16163307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DFFDCEF-CC05-A3F6-4EC4-3449304B6BCD}"/>
              </a:ext>
            </a:extLst>
          </p:cNvPr>
          <p:cNvSpPr>
            <a:spLocks noGrp="1"/>
          </p:cNvSpPr>
          <p:nvPr>
            <p:ph type="title" orient="vert"/>
          </p:nvPr>
        </p:nvSpPr>
        <p:spPr>
          <a:xfrm>
            <a:off x="8724900" y="365125"/>
            <a:ext cx="2628900" cy="5811838"/>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86467A78-2F70-BD9D-A859-D65832BAE178}"/>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20BEDC2A-E2D1-54FB-70C8-3F02C43FA9D3}"/>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5" name="Footer Placeholder 4">
            <a:extLst>
              <a:ext uri="{FF2B5EF4-FFF2-40B4-BE49-F238E27FC236}">
                <a16:creationId xmlns:a16="http://schemas.microsoft.com/office/drawing/2014/main" id="{C525A38F-0CD2-F8CC-4F6E-3A891EB3198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4802311-F647-C769-6FDF-F1B6C128AE31}"/>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3137616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8_Titre et contenu">
    <p:bg>
      <p:bgPr>
        <a:solidFill>
          <a:srgbClr val="FFFFFF"/>
        </a:solidFill>
        <a:effectLst/>
      </p:bgPr>
    </p:bg>
    <p:spTree>
      <p:nvGrpSpPr>
        <p:cNvPr id="1" name=""/>
        <p:cNvGrpSpPr/>
        <p:nvPr/>
      </p:nvGrpSpPr>
      <p:grpSpPr>
        <a:xfrm>
          <a:off x="0" y="0"/>
          <a:ext cx="0" cy="0"/>
          <a:chOff x="0" y="0"/>
          <a:chExt cx="0" cy="0"/>
        </a:xfrm>
      </p:grpSpPr>
      <p:pic>
        <p:nvPicPr>
          <p:cNvPr id="2" name="Image 1" descr="Une image contenant blanc, Rectangle, capture d’écran, noir et blanc&#10;&#10;Description générée automatiquement">
            <a:extLst>
              <a:ext uri="{FF2B5EF4-FFF2-40B4-BE49-F238E27FC236}">
                <a16:creationId xmlns:a16="http://schemas.microsoft.com/office/drawing/2014/main" id="{29A4FFB3-B19F-38EB-566C-15ECBA2CA01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202963" cy="6016181"/>
          </a:xfrm>
          <a:prstGeom prst="rect">
            <a:avLst/>
          </a:prstGeom>
        </p:spPr>
      </p:pic>
      <p:sp>
        <p:nvSpPr>
          <p:cNvPr id="3" name="Content Placeholder 2">
            <a:extLst>
              <a:ext uri="{FF2B5EF4-FFF2-40B4-BE49-F238E27FC236}">
                <a16:creationId xmlns:a16="http://schemas.microsoft.com/office/drawing/2014/main" id="{895057C1-F9F6-428F-3DED-DBD207DD953E}"/>
              </a:ext>
            </a:extLst>
          </p:cNvPr>
          <p:cNvSpPr>
            <a:spLocks noGrp="1"/>
          </p:cNvSpPr>
          <p:nvPr>
            <p:ph idx="1"/>
          </p:nvPr>
        </p:nvSpPr>
        <p:spPr>
          <a:xfrm>
            <a:off x="473373" y="1825627"/>
            <a:ext cx="11245255" cy="4239414"/>
          </a:xfrm>
          <a:prstGeom prst="rect">
            <a:avLst/>
          </a:prstGeom>
        </p:spPr>
        <p:txBody>
          <a:bodyPr>
            <a:normAutofit/>
          </a:bodyPr>
          <a:lstStyle>
            <a:lvl1pPr>
              <a:defRPr sz="1800">
                <a:latin typeface="Century Gothic" panose="020B0502020202020204" pitchFamily="34" charset="0"/>
              </a:defRPr>
            </a:lvl1pPr>
            <a:lvl2pPr>
              <a:defRPr sz="1600">
                <a:latin typeface="Century Gothic" panose="020B0502020202020204" pitchFamily="34" charset="0"/>
              </a:defRPr>
            </a:lvl2pPr>
            <a:lvl3pPr>
              <a:defRPr sz="1400">
                <a:latin typeface="Century Gothic" panose="020B0502020202020204" pitchFamily="34" charset="0"/>
              </a:defRPr>
            </a:lvl3pPr>
            <a:lvl4pPr>
              <a:defRPr sz="1200">
                <a:latin typeface="Century Gothic" panose="020B0502020202020204" pitchFamily="34" charset="0"/>
              </a:defRPr>
            </a:lvl4pPr>
            <a:lvl5pPr>
              <a:defRPr sz="1200">
                <a:latin typeface="Century Gothic" panose="020B0502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Image 6">
            <a:extLst>
              <a:ext uri="{FF2B5EF4-FFF2-40B4-BE49-F238E27FC236}">
                <a16:creationId xmlns:a16="http://schemas.microsoft.com/office/drawing/2014/main" id="{C99EE977-4B91-AAFB-15E9-E4FAB6DA6D6D}"/>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037158" y="6138000"/>
            <a:ext cx="2154842" cy="720000"/>
          </a:xfrm>
          <a:prstGeom prst="rect">
            <a:avLst/>
          </a:prstGeom>
          <a:noFill/>
          <a:ln cap="flat">
            <a:noFill/>
          </a:ln>
        </p:spPr>
      </p:pic>
      <p:pic>
        <p:nvPicPr>
          <p:cNvPr id="5" name="Image 4">
            <a:extLst>
              <a:ext uri="{FF2B5EF4-FFF2-40B4-BE49-F238E27FC236}">
                <a16:creationId xmlns:a16="http://schemas.microsoft.com/office/drawing/2014/main" id="{9128F2E6-B9A5-473F-9A43-8607A0D80166}"/>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a:xfrm>
            <a:off x="0" y="6030000"/>
            <a:ext cx="1498351" cy="828000"/>
          </a:xfrm>
          <a:prstGeom prst="rect">
            <a:avLst/>
          </a:prstGeom>
        </p:spPr>
      </p:pic>
      <p:pic>
        <p:nvPicPr>
          <p:cNvPr id="6" name="Image 5">
            <a:extLst>
              <a:ext uri="{FF2B5EF4-FFF2-40B4-BE49-F238E27FC236}">
                <a16:creationId xmlns:a16="http://schemas.microsoft.com/office/drawing/2014/main" id="{54BEEC32-16C2-118D-B250-30119454F0B3}"/>
              </a:ext>
            </a:extLst>
          </p:cNvPr>
          <p:cNvPicPr>
            <a:picLocks noChangeAspect="1"/>
          </p:cNvPicPr>
          <p:nvPr userDrawn="1"/>
        </p:nvPicPr>
        <p:blipFill>
          <a:blip r:embed="rId5"/>
          <a:stretch>
            <a:fillRect/>
          </a:stretch>
        </p:blipFill>
        <p:spPr>
          <a:xfrm>
            <a:off x="-10964" y="546660"/>
            <a:ext cx="12202964" cy="249508"/>
          </a:xfrm>
          <a:prstGeom prst="rect">
            <a:avLst/>
          </a:prstGeom>
        </p:spPr>
      </p:pic>
      <p:sp>
        <p:nvSpPr>
          <p:cNvPr id="7" name="Titre 23">
            <a:extLst>
              <a:ext uri="{FF2B5EF4-FFF2-40B4-BE49-F238E27FC236}">
                <a16:creationId xmlns:a16="http://schemas.microsoft.com/office/drawing/2014/main" id="{798261A8-3A0A-CEF1-0912-87CA707DC89B}"/>
              </a:ext>
            </a:extLst>
          </p:cNvPr>
          <p:cNvSpPr>
            <a:spLocks noGrp="1"/>
          </p:cNvSpPr>
          <p:nvPr>
            <p:ph type="title"/>
          </p:nvPr>
        </p:nvSpPr>
        <p:spPr>
          <a:xfrm>
            <a:off x="2375999" y="329978"/>
            <a:ext cx="7126964" cy="778666"/>
          </a:xfrm>
          <a:solidFill>
            <a:srgbClr val="F2F2F2"/>
          </a:solidFill>
          <a:ln>
            <a:noFill/>
          </a:ln>
        </p:spPr>
        <p:txBody>
          <a:bodyPr anchor="ctr"/>
          <a:lstStyle>
            <a:lvl1pPr algn="ctr">
              <a:defRPr sz="2600"/>
            </a:lvl1pPr>
          </a:lstStyle>
          <a:p>
            <a:r>
              <a:rPr lang="fr-FR"/>
              <a:t>Modifiez le style du titre</a:t>
            </a:r>
          </a:p>
        </p:txBody>
      </p:sp>
    </p:spTree>
    <p:extLst>
      <p:ext uri="{BB962C8B-B14F-4D97-AF65-F5344CB8AC3E}">
        <p14:creationId xmlns:p14="http://schemas.microsoft.com/office/powerpoint/2010/main" val="2836169186"/>
      </p:ext>
    </p:extLst>
  </p:cSld>
  <p:clrMapOvr>
    <a:masterClrMapping/>
  </p:clrMapOvr>
  <p:hf sldNum="0"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userDrawn="1">
  <p:cSld name="1_contenu">
    <p:spTree>
      <p:nvGrpSpPr>
        <p:cNvPr id="1" name=""/>
        <p:cNvGrpSpPr/>
        <p:nvPr/>
      </p:nvGrpSpPr>
      <p:grpSpPr>
        <a:xfrm>
          <a:off x="0" y="0"/>
          <a:ext cx="0" cy="0"/>
          <a:chOff x="0" y="0"/>
          <a:chExt cx="0" cy="0"/>
        </a:xfrm>
      </p:grpSpPr>
      <p:sp>
        <p:nvSpPr>
          <p:cNvPr id="24" name="Espace réservé du texte 3">
            <a:extLst>
              <a:ext uri="{FF2B5EF4-FFF2-40B4-BE49-F238E27FC236}">
                <a16:creationId xmlns:a16="http://schemas.microsoft.com/office/drawing/2014/main" id="{283D6FC7-258C-48EE-816D-4605DC698984}"/>
              </a:ext>
            </a:extLst>
          </p:cNvPr>
          <p:cNvSpPr>
            <a:spLocks noGrp="1"/>
          </p:cNvSpPr>
          <p:nvPr>
            <p:ph type="body" sz="quarter" idx="14" hasCustomPrompt="1"/>
          </p:nvPr>
        </p:nvSpPr>
        <p:spPr>
          <a:xfrm>
            <a:off x="522404" y="3228411"/>
            <a:ext cx="5490836" cy="276999"/>
          </a:xfrm>
          <a:prstGeom prst="rect">
            <a:avLst/>
          </a:prstGeom>
          <a:solidFill>
            <a:schemeClr val="bg1"/>
          </a:solidFill>
          <a:ln w="254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fr-FR" sz="1800"/>
            </a:lvl1pPr>
          </a:lstStyle>
          <a:p>
            <a:pPr marL="0" lvl="0" algn="ctr"/>
            <a:r>
              <a:rPr lang="fr-FR"/>
              <a:t> </a:t>
            </a:r>
          </a:p>
        </p:txBody>
      </p:sp>
      <p:sp>
        <p:nvSpPr>
          <p:cNvPr id="25" name="Espace réservé du texte 3">
            <a:extLst>
              <a:ext uri="{FF2B5EF4-FFF2-40B4-BE49-F238E27FC236}">
                <a16:creationId xmlns:a16="http://schemas.microsoft.com/office/drawing/2014/main" id="{A4F2A386-E90F-4801-9D8A-C0E3B1CF83F4}"/>
              </a:ext>
            </a:extLst>
          </p:cNvPr>
          <p:cNvSpPr>
            <a:spLocks noGrp="1"/>
          </p:cNvSpPr>
          <p:nvPr>
            <p:ph type="body" sz="quarter" idx="15" hasCustomPrompt="1"/>
          </p:nvPr>
        </p:nvSpPr>
        <p:spPr>
          <a:xfrm>
            <a:off x="6135972" y="3228411"/>
            <a:ext cx="5490836" cy="276999"/>
          </a:xfrm>
          <a:prstGeom prst="rect">
            <a:avLst/>
          </a:prstGeom>
          <a:solidFill>
            <a:schemeClr val="bg1"/>
          </a:solidFill>
          <a:ln w="254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fr-FR" sz="1800"/>
            </a:lvl1pPr>
          </a:lstStyle>
          <a:p>
            <a:pPr marL="0" lvl="0" algn="ctr"/>
            <a:r>
              <a:rPr lang="fr-FR"/>
              <a:t> </a:t>
            </a:r>
          </a:p>
        </p:txBody>
      </p:sp>
      <p:sp>
        <p:nvSpPr>
          <p:cNvPr id="13" name="Slide Number Placeholder 12">
            <a:extLst>
              <a:ext uri="{FF2B5EF4-FFF2-40B4-BE49-F238E27FC236}">
                <a16:creationId xmlns:a16="http://schemas.microsoft.com/office/drawing/2014/main" id="{55DC0D35-2E2F-4627-ED0F-EF3E73C327D6}"/>
              </a:ext>
            </a:extLst>
          </p:cNvPr>
          <p:cNvSpPr>
            <a:spLocks noGrp="1"/>
          </p:cNvSpPr>
          <p:nvPr>
            <p:ph type="sldNum" sz="quarter" idx="12"/>
          </p:nvPr>
        </p:nvSpPr>
        <p:spPr>
          <a:xfrm>
            <a:off x="11726855" y="6557254"/>
            <a:ext cx="361701" cy="123111"/>
          </a:xfrm>
          <a:prstGeom prst="rect">
            <a:avLst/>
          </a:prstGeom>
        </p:spPr>
        <p:txBody>
          <a:bodyPr anchor="ctr"/>
          <a:lstStyle>
            <a:lvl1pPr algn="ctr">
              <a:defRPr lang="fr-FR" sz="800" kern="1200" smtClean="0">
                <a:solidFill>
                  <a:schemeClr val="bg1"/>
                </a:solidFill>
                <a:latin typeface="Montserrat" panose="00000500000000000000" pitchFamily="2" charset="0"/>
                <a:ea typeface="+mn-ea"/>
                <a:cs typeface="+mn-cs"/>
              </a:defRPr>
            </a:lvl1pPr>
          </a:lstStyle>
          <a:p>
            <a:fld id="{72E0708C-8EE2-4F13-9819-89D73D8CE5C0}" type="slidenum">
              <a:rPr lang="fr-FR" smtClean="0"/>
              <a:pPr/>
              <a:t>‹#›</a:t>
            </a:fld>
            <a:endParaRPr lang="fr-FR"/>
          </a:p>
        </p:txBody>
      </p:sp>
      <p:sp>
        <p:nvSpPr>
          <p:cNvPr id="2" name="Titre 1">
            <a:extLst>
              <a:ext uri="{FF2B5EF4-FFF2-40B4-BE49-F238E27FC236}">
                <a16:creationId xmlns:a16="http://schemas.microsoft.com/office/drawing/2014/main" id="{58D43F87-07C9-43A9-8EF8-77B2BDABDF27}"/>
              </a:ext>
            </a:extLst>
          </p:cNvPr>
          <p:cNvSpPr>
            <a:spLocks noGrp="1"/>
          </p:cNvSpPr>
          <p:nvPr>
            <p:ph type="title"/>
          </p:nvPr>
        </p:nvSpPr>
        <p:spPr>
          <a:xfrm>
            <a:off x="474863" y="369342"/>
            <a:ext cx="11151945" cy="400110"/>
          </a:xfrm>
        </p:spPr>
        <p:txBody>
          <a:bodyPr vert="horz" wrap="square" lIns="0" tIns="0" rIns="0" bIns="0" rtlCol="0" anchor="ctr">
            <a:spAutoFit/>
          </a:bodyPr>
          <a:lstStyle>
            <a:lvl1pPr>
              <a:defRPr lang="fr-FR" sz="2600" b="1" cap="all">
                <a:gradFill>
                  <a:gsLst>
                    <a:gs pos="0">
                      <a:srgbClr val="0B4887"/>
                    </a:gs>
                    <a:gs pos="80000">
                      <a:srgbClr val="027C8B"/>
                    </a:gs>
                    <a:gs pos="100000">
                      <a:srgbClr val="027C8B"/>
                    </a:gs>
                  </a:gsLst>
                  <a:path path="circle">
                    <a:fillToRect l="100000" t="100000"/>
                  </a:path>
                </a:gradFill>
                <a:latin typeface="Montserrat" panose="00000500000000000000" pitchFamily="2" charset="0"/>
              </a:defRPr>
            </a:lvl1pPr>
          </a:lstStyle>
          <a:p>
            <a:pPr marL="0" lvl="0"/>
            <a:r>
              <a:rPr lang="fr-FR"/>
              <a:t>Modifiez le style du titre</a:t>
            </a:r>
          </a:p>
        </p:txBody>
      </p:sp>
      <p:sp>
        <p:nvSpPr>
          <p:cNvPr id="18" name="Espace réservé du texte 3">
            <a:extLst>
              <a:ext uri="{FF2B5EF4-FFF2-40B4-BE49-F238E27FC236}">
                <a16:creationId xmlns:a16="http://schemas.microsoft.com/office/drawing/2014/main" id="{FB909D89-386A-4703-85C5-CA28DD4947E2}"/>
              </a:ext>
            </a:extLst>
          </p:cNvPr>
          <p:cNvSpPr>
            <a:spLocks noGrp="1"/>
          </p:cNvSpPr>
          <p:nvPr>
            <p:ph type="body" sz="quarter" idx="13" hasCustomPrompt="1"/>
          </p:nvPr>
        </p:nvSpPr>
        <p:spPr>
          <a:xfrm>
            <a:off x="-290060" y="266848"/>
            <a:ext cx="574884" cy="574884"/>
          </a:xfrm>
          <a:prstGeom prst="ellipse">
            <a:avLst/>
          </a:prstGeom>
          <a:solidFill>
            <a:srgbClr val="027C8B"/>
          </a:solidFill>
          <a:ln w="0">
            <a:solidFill>
              <a:schemeClr val="accent1">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lvl1pPr marL="0" indent="0">
              <a:buNone/>
              <a:defRPr lang="fr-FR" sz="100" smtClean="0">
                <a:noFill/>
              </a:defRPr>
            </a:lvl1pPr>
            <a:lvl2pPr>
              <a:defRPr lang="fr-FR" sz="1800" smtClean="0">
                <a:solidFill>
                  <a:schemeClr val="lt1"/>
                </a:solidFill>
              </a:defRPr>
            </a:lvl2pPr>
            <a:lvl3pPr>
              <a:defRPr lang="fr-FR" sz="1800" smtClean="0">
                <a:solidFill>
                  <a:schemeClr val="lt1"/>
                </a:solidFill>
              </a:defRPr>
            </a:lvl3pPr>
            <a:lvl4pPr>
              <a:defRPr lang="fr-FR" smtClean="0">
                <a:solidFill>
                  <a:schemeClr val="lt1"/>
                </a:solidFill>
              </a:defRPr>
            </a:lvl4pPr>
            <a:lvl5pPr>
              <a:defRPr lang="fr-FR">
                <a:solidFill>
                  <a:schemeClr val="lt1"/>
                </a:solidFill>
              </a:defRPr>
            </a:lvl5pPr>
          </a:lstStyle>
          <a:p>
            <a:pPr marL="0" lvl="0" algn="ctr"/>
            <a:r>
              <a:rPr lang="fr-FR"/>
              <a:t> </a:t>
            </a:r>
          </a:p>
        </p:txBody>
      </p:sp>
      <p:sp>
        <p:nvSpPr>
          <p:cNvPr id="6" name="Espace réservé du texte 5">
            <a:extLst>
              <a:ext uri="{FF2B5EF4-FFF2-40B4-BE49-F238E27FC236}">
                <a16:creationId xmlns:a16="http://schemas.microsoft.com/office/drawing/2014/main" id="{3005166D-D0C6-436E-8229-0326FFEF2C17}"/>
              </a:ext>
            </a:extLst>
          </p:cNvPr>
          <p:cNvSpPr>
            <a:spLocks noGrp="1"/>
          </p:cNvSpPr>
          <p:nvPr>
            <p:ph type="body" sz="quarter" idx="16"/>
          </p:nvPr>
        </p:nvSpPr>
        <p:spPr>
          <a:xfrm>
            <a:off x="732732" y="1749355"/>
            <a:ext cx="5135174" cy="1887953"/>
          </a:xfrm>
        </p:spPr>
        <p:txBody>
          <a:bodyPr vert="horz" wrap="square" lIns="0" tIns="0" rIns="0" bIns="0" rtlCol="0" anchor="t">
            <a:spAutoFit/>
          </a:bodyPr>
          <a:lstStyle>
            <a:lvl1pPr marL="0" indent="0">
              <a:lnSpc>
                <a:spcPct val="120000"/>
              </a:lnSpc>
              <a:spcBef>
                <a:spcPts val="1200"/>
              </a:spcBef>
              <a:buNone/>
              <a:defRPr lang="fr-FR" sz="1400" b="0" kern="1200" baseline="0" smtClean="0">
                <a:solidFill>
                  <a:schemeClr val="tx1"/>
                </a:solidFill>
                <a:latin typeface="Montserrat" panose="00000500000000000000" pitchFamily="2" charset="0"/>
                <a:ea typeface="+mj-ea"/>
                <a:cs typeface="Arial" pitchFamily="34" charset="0"/>
              </a:defRPr>
            </a:lvl1pPr>
            <a:lvl2pPr>
              <a:lnSpc>
                <a:spcPct val="120000"/>
              </a:lnSpc>
              <a:spcBef>
                <a:spcPts val="1200"/>
              </a:spcBef>
              <a:defRPr lang="fr-FR" sz="1400" b="0" kern="1200" baseline="0" smtClean="0">
                <a:solidFill>
                  <a:schemeClr val="tx1"/>
                </a:solidFill>
                <a:latin typeface="Montserrat" panose="00000500000000000000" pitchFamily="2" charset="0"/>
                <a:ea typeface="+mj-ea"/>
                <a:cs typeface="Arial" pitchFamily="34" charset="0"/>
              </a:defRPr>
            </a:lvl2pPr>
            <a:lvl3pPr>
              <a:lnSpc>
                <a:spcPct val="120000"/>
              </a:lnSpc>
              <a:spcBef>
                <a:spcPts val="1200"/>
              </a:spcBef>
              <a:defRPr lang="fr-FR" sz="1400" b="0" kern="1200" baseline="0" smtClean="0">
                <a:solidFill>
                  <a:schemeClr val="tx1"/>
                </a:solidFill>
                <a:latin typeface="Montserrat" panose="00000500000000000000" pitchFamily="2" charset="0"/>
                <a:ea typeface="+mj-ea"/>
                <a:cs typeface="Arial" pitchFamily="34" charset="0"/>
              </a:defRPr>
            </a:lvl3pPr>
            <a:lvl4pPr>
              <a:lnSpc>
                <a:spcPct val="120000"/>
              </a:lnSpc>
              <a:spcBef>
                <a:spcPts val="1200"/>
              </a:spcBef>
              <a:defRPr lang="fr-FR" sz="1400" b="0" kern="1200" baseline="0" smtClean="0">
                <a:solidFill>
                  <a:schemeClr val="tx1"/>
                </a:solidFill>
                <a:latin typeface="Montserrat" panose="00000500000000000000" pitchFamily="2" charset="0"/>
                <a:ea typeface="+mj-ea"/>
                <a:cs typeface="Arial" pitchFamily="34" charset="0"/>
              </a:defRPr>
            </a:lvl4pPr>
            <a:lvl5pPr>
              <a:lnSpc>
                <a:spcPct val="120000"/>
              </a:lnSpc>
              <a:spcBef>
                <a:spcPts val="1200"/>
              </a:spcBef>
              <a:defRPr lang="fr-FR" sz="1400" b="0" kern="1200" baseline="0">
                <a:solidFill>
                  <a:schemeClr val="tx1"/>
                </a:solidFill>
                <a:latin typeface="Montserrat" panose="00000500000000000000" pitchFamily="2" charset="0"/>
                <a:ea typeface="+mj-ea"/>
                <a:cs typeface="Arial" pitchFamily="34" charset="0"/>
              </a:defRPr>
            </a:lvl5pPr>
          </a:lstStyle>
          <a:p>
            <a:pPr marL="57153" lvl="0" indent="-285764">
              <a:lnSpc>
                <a:spcPct val="120000"/>
              </a:lnSpc>
              <a:spcBef>
                <a:spcPts val="200"/>
              </a:spcBef>
            </a:pPr>
            <a:r>
              <a:rPr lang="fr-FR"/>
              <a:t>Cliquez pour modifier les styles du texte du masque</a:t>
            </a:r>
          </a:p>
          <a:p>
            <a:pPr marL="457223" lvl="1"/>
            <a:r>
              <a:rPr lang="fr-FR"/>
              <a:t>Deuxième niveau</a:t>
            </a:r>
          </a:p>
          <a:p>
            <a:pPr marL="914446" lvl="2"/>
            <a:r>
              <a:rPr lang="fr-FR"/>
              <a:t>Troisième niveau</a:t>
            </a:r>
          </a:p>
          <a:p>
            <a:pPr marL="1371669" lvl="3"/>
            <a:r>
              <a:rPr lang="fr-FR"/>
              <a:t>Quatrième niveau</a:t>
            </a:r>
          </a:p>
          <a:p>
            <a:pPr marL="1828891" lvl="4"/>
            <a:r>
              <a:rPr lang="fr-FR"/>
              <a:t>Cinquième niveau</a:t>
            </a:r>
          </a:p>
        </p:txBody>
      </p:sp>
      <p:sp>
        <p:nvSpPr>
          <p:cNvPr id="26" name="Espace réservé du texte 5">
            <a:extLst>
              <a:ext uri="{FF2B5EF4-FFF2-40B4-BE49-F238E27FC236}">
                <a16:creationId xmlns:a16="http://schemas.microsoft.com/office/drawing/2014/main" id="{570D3DB5-289A-455A-9AD9-01D2D6134049}"/>
              </a:ext>
            </a:extLst>
          </p:cNvPr>
          <p:cNvSpPr>
            <a:spLocks noGrp="1"/>
          </p:cNvSpPr>
          <p:nvPr>
            <p:ph type="body" sz="quarter" idx="17"/>
          </p:nvPr>
        </p:nvSpPr>
        <p:spPr>
          <a:xfrm>
            <a:off x="6297854" y="1749355"/>
            <a:ext cx="5135174" cy="1887953"/>
          </a:xfrm>
        </p:spPr>
        <p:txBody>
          <a:bodyPr vert="horz" wrap="square" lIns="0" tIns="0" rIns="0" bIns="0" rtlCol="0" anchor="t">
            <a:spAutoFit/>
          </a:bodyPr>
          <a:lstStyle>
            <a:lvl1pPr>
              <a:lnSpc>
                <a:spcPct val="120000"/>
              </a:lnSpc>
              <a:spcBef>
                <a:spcPts val="1200"/>
              </a:spcBef>
              <a:defRPr lang="fr-FR" sz="1400" b="0" kern="1200" baseline="0" smtClean="0">
                <a:solidFill>
                  <a:schemeClr val="tx1"/>
                </a:solidFill>
                <a:latin typeface="Montserrat" panose="00000500000000000000" pitchFamily="2" charset="0"/>
                <a:ea typeface="+mj-ea"/>
                <a:cs typeface="Arial" pitchFamily="34" charset="0"/>
              </a:defRPr>
            </a:lvl1pPr>
            <a:lvl2pPr>
              <a:lnSpc>
                <a:spcPct val="120000"/>
              </a:lnSpc>
              <a:spcBef>
                <a:spcPts val="1200"/>
              </a:spcBef>
              <a:defRPr lang="fr-FR" sz="1400" b="0" kern="1200" baseline="0" smtClean="0">
                <a:solidFill>
                  <a:schemeClr val="tx1"/>
                </a:solidFill>
                <a:latin typeface="Montserrat" panose="00000500000000000000" pitchFamily="2" charset="0"/>
                <a:ea typeface="+mj-ea"/>
                <a:cs typeface="Arial" pitchFamily="34" charset="0"/>
              </a:defRPr>
            </a:lvl2pPr>
            <a:lvl3pPr>
              <a:lnSpc>
                <a:spcPct val="120000"/>
              </a:lnSpc>
              <a:spcBef>
                <a:spcPts val="1200"/>
              </a:spcBef>
              <a:defRPr lang="fr-FR" sz="1400" b="0" kern="1200" baseline="0" smtClean="0">
                <a:solidFill>
                  <a:schemeClr val="tx1"/>
                </a:solidFill>
                <a:latin typeface="Montserrat" panose="00000500000000000000" pitchFamily="2" charset="0"/>
                <a:ea typeface="+mj-ea"/>
                <a:cs typeface="Arial" pitchFamily="34" charset="0"/>
              </a:defRPr>
            </a:lvl3pPr>
            <a:lvl4pPr>
              <a:lnSpc>
                <a:spcPct val="120000"/>
              </a:lnSpc>
              <a:spcBef>
                <a:spcPts val="1200"/>
              </a:spcBef>
              <a:defRPr lang="fr-FR" sz="1400" b="0" kern="1200" baseline="0" smtClean="0">
                <a:solidFill>
                  <a:schemeClr val="tx1"/>
                </a:solidFill>
                <a:latin typeface="Montserrat" panose="00000500000000000000" pitchFamily="2" charset="0"/>
                <a:ea typeface="+mj-ea"/>
                <a:cs typeface="Arial" pitchFamily="34" charset="0"/>
              </a:defRPr>
            </a:lvl4pPr>
            <a:lvl5pPr>
              <a:lnSpc>
                <a:spcPct val="120000"/>
              </a:lnSpc>
              <a:spcBef>
                <a:spcPts val="1200"/>
              </a:spcBef>
              <a:defRPr lang="fr-FR" sz="1400" b="0" kern="1200" baseline="0">
                <a:solidFill>
                  <a:schemeClr val="tx1"/>
                </a:solidFill>
                <a:latin typeface="Montserrat" panose="00000500000000000000" pitchFamily="2" charset="0"/>
                <a:ea typeface="+mj-ea"/>
                <a:cs typeface="Arial" pitchFamily="34" charset="0"/>
              </a:defRPr>
            </a:lvl5pPr>
          </a:lstStyle>
          <a:p>
            <a:pPr marL="0" lvl="0">
              <a:lnSpc>
                <a:spcPct val="120000"/>
              </a:lnSpc>
              <a:spcBef>
                <a:spcPts val="200"/>
              </a:spcBef>
              <a:buNone/>
            </a:pPr>
            <a:r>
              <a:rPr lang="fr-FR"/>
              <a:t>Cliquez pour modifier les styles du texte du masque</a:t>
            </a:r>
          </a:p>
          <a:p>
            <a:pPr marL="457223" lvl="1"/>
            <a:r>
              <a:rPr lang="fr-FR"/>
              <a:t>Deuxième niveau</a:t>
            </a:r>
          </a:p>
          <a:p>
            <a:pPr marL="914446" lvl="2"/>
            <a:r>
              <a:rPr lang="fr-FR"/>
              <a:t>Troisième niveau</a:t>
            </a:r>
          </a:p>
          <a:p>
            <a:pPr marL="1371669" lvl="3"/>
            <a:r>
              <a:rPr lang="fr-FR"/>
              <a:t>Quatrième niveau</a:t>
            </a:r>
          </a:p>
          <a:p>
            <a:pPr marL="1828891" lvl="4"/>
            <a:r>
              <a:rPr lang="fr-FR"/>
              <a:t>Cinquième niveau</a:t>
            </a:r>
          </a:p>
        </p:txBody>
      </p:sp>
      <p:sp>
        <p:nvSpPr>
          <p:cNvPr id="12" name="Espace réservé du pied de page 7">
            <a:extLst>
              <a:ext uri="{FF2B5EF4-FFF2-40B4-BE49-F238E27FC236}">
                <a16:creationId xmlns:a16="http://schemas.microsoft.com/office/drawing/2014/main" id="{BB1299CC-9DA5-475F-89E6-1A3CECBAE84F}"/>
              </a:ext>
            </a:extLst>
          </p:cNvPr>
          <p:cNvSpPr>
            <a:spLocks noGrp="1"/>
          </p:cNvSpPr>
          <p:nvPr>
            <p:ph type="ftr" sz="quarter" idx="3"/>
          </p:nvPr>
        </p:nvSpPr>
        <p:spPr>
          <a:xfrm>
            <a:off x="1049934" y="6605964"/>
            <a:ext cx="9410421" cy="107722"/>
          </a:xfrm>
          <a:prstGeom prst="rect">
            <a:avLst/>
          </a:prstGeom>
        </p:spPr>
        <p:txBody>
          <a:bodyPr vert="horz" lIns="0" tIns="0" rIns="0" bIns="0" rtlCol="0" anchor="ctr"/>
          <a:lstStyle>
            <a:lvl1pPr algn="l">
              <a:defRPr lang="fr-FR" sz="700" b="0" kern="1200" baseline="0">
                <a:solidFill>
                  <a:schemeClr val="bg1">
                    <a:lumMod val="95000"/>
                  </a:schemeClr>
                </a:solidFill>
                <a:latin typeface="+mn-lt"/>
                <a:ea typeface="Roboto" panose="02000000000000000000" pitchFamily="2" charset="0"/>
                <a:cs typeface="Arial" pitchFamily="34" charset="0"/>
              </a:defRPr>
            </a:lvl1pPr>
          </a:lstStyle>
          <a:p>
            <a:endParaRPr lang="fr-FR"/>
          </a:p>
        </p:txBody>
      </p:sp>
    </p:spTree>
    <p:extLst>
      <p:ext uri="{BB962C8B-B14F-4D97-AF65-F5344CB8AC3E}">
        <p14:creationId xmlns:p14="http://schemas.microsoft.com/office/powerpoint/2010/main" val="41881778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A0BC1C3-BE4F-BCD5-3DBB-1DD801403F8A}"/>
              </a:ext>
            </a:extLst>
          </p:cNvPr>
          <p:cNvSpPr/>
          <p:nvPr userDrawn="1"/>
        </p:nvSpPr>
        <p:spPr>
          <a:xfrm>
            <a:off x="0" y="0"/>
            <a:ext cx="12192000" cy="6858000"/>
          </a:xfrm>
          <a:prstGeom prst="rect">
            <a:avLst/>
          </a:prstGeom>
          <a:solidFill>
            <a:srgbClr val="242269"/>
          </a:solidFill>
          <a:ln w="12700" cap="flat" cmpd="sng" algn="ctr">
            <a:solidFill>
              <a:srgbClr val="242269">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Century Gothic" panose="020F0302020204030204"/>
              <a:ea typeface="+mn-ea"/>
              <a:cs typeface="+mn-cs"/>
            </a:endParaRPr>
          </a:p>
        </p:txBody>
      </p:sp>
      <p:pic>
        <p:nvPicPr>
          <p:cNvPr id="3" name="Picture 2">
            <a:extLst>
              <a:ext uri="{FF2B5EF4-FFF2-40B4-BE49-F238E27FC236}">
                <a16:creationId xmlns:a16="http://schemas.microsoft.com/office/drawing/2014/main" id="{345054EF-A452-A532-675C-E2E1B9ADA142}"/>
              </a:ext>
            </a:extLst>
          </p:cNvPr>
          <p:cNvPicPr>
            <a:picLocks noChangeAspect="1"/>
          </p:cNvPicPr>
          <p:nvPr userDrawn="1"/>
        </p:nvPicPr>
        <p:blipFill>
          <a:blip r:embed="rId2">
            <a:alphaModFix amt="61000"/>
          </a:blip>
          <a:srcRect l="-2223" t="7488" r="50460" b="7488"/>
          <a:stretch/>
        </p:blipFill>
        <p:spPr>
          <a:xfrm>
            <a:off x="7979229" y="0"/>
            <a:ext cx="4212772" cy="6858000"/>
          </a:xfrm>
          <a:prstGeom prst="rect">
            <a:avLst/>
          </a:prstGeom>
        </p:spPr>
      </p:pic>
    </p:spTree>
    <p:extLst>
      <p:ext uri="{BB962C8B-B14F-4D97-AF65-F5344CB8AC3E}">
        <p14:creationId xmlns:p14="http://schemas.microsoft.com/office/powerpoint/2010/main" val="80915040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userDrawn="1">
  <p:cSld name="Normal - small titl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480001" y="1750489"/>
            <a:ext cx="11232000" cy="1384995"/>
          </a:xfrm>
        </p:spPr>
        <p:txBody>
          <a:bodyPr/>
          <a:lstStyle>
            <a:lvl1pPr>
              <a:buClr>
                <a:schemeClr val="accent1"/>
              </a:buClr>
              <a:defRPr lang="en-US" dirty="0" smtClean="0"/>
            </a:lvl1pPr>
            <a:lvl2pPr>
              <a:buClr>
                <a:schemeClr val="accent1"/>
              </a:buClr>
              <a:defRPr lang="en-US" dirty="0" smtClean="0"/>
            </a:lvl2pPr>
            <a:lvl3pPr>
              <a:buClr>
                <a:schemeClr val="accent1"/>
              </a:buClr>
              <a:defRPr lang="en-US" dirty="0" smtClean="0"/>
            </a:lvl3pPr>
            <a:lvl4pPr>
              <a:buClr>
                <a:schemeClr val="accent1"/>
              </a:buClr>
              <a:defRPr lang="en-US" dirty="0" smtClean="0"/>
            </a:lvl4pPr>
            <a:lvl5pPr>
              <a:buClr>
                <a:schemeClr val="accent1"/>
              </a:buClr>
              <a:defRPr lang="en-GB"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 name="Title 1"/>
          <p:cNvSpPr>
            <a:spLocks noGrp="1"/>
          </p:cNvSpPr>
          <p:nvPr>
            <p:ph type="title"/>
          </p:nvPr>
        </p:nvSpPr>
        <p:spPr>
          <a:xfrm>
            <a:off x="205104" y="51180"/>
            <a:ext cx="11781790" cy="553998"/>
          </a:xfrm>
        </p:spPr>
        <p:txBody>
          <a:bodyPr/>
          <a:lstStyle/>
          <a:p>
            <a:r>
              <a:rPr lang="en-US"/>
              <a:t>Click to edit Master title style</a:t>
            </a:r>
            <a:endParaRPr lang="en-GB"/>
          </a:p>
        </p:txBody>
      </p:sp>
      <p:sp>
        <p:nvSpPr>
          <p:cNvPr id="4" name="Text Placeholder 7"/>
          <p:cNvSpPr>
            <a:spLocks noGrp="1"/>
          </p:cNvSpPr>
          <p:nvPr>
            <p:ph type="body" sz="quarter" idx="18" hasCustomPrompt="1"/>
          </p:nvPr>
        </p:nvSpPr>
        <p:spPr>
          <a:xfrm>
            <a:off x="478368" y="6322423"/>
            <a:ext cx="10494433" cy="117008"/>
          </a:xfrm>
          <a:noFill/>
          <a:ln w="9525">
            <a:noFill/>
            <a:miter lim="800000"/>
            <a:headEnd/>
            <a:tailEnd/>
          </a:ln>
        </p:spPr>
        <p:txBody>
          <a:bodyPr vert="horz" wrap="square" lIns="0" tIns="0" rIns="0" bIns="0" numCol="1" anchor="b" anchorCtr="0" compatLnSpc="1">
            <a:prstTxWarp prst="textNoShape">
              <a:avLst/>
            </a:prstTxWarp>
            <a:noAutofit/>
          </a:bodyPr>
          <a:lstStyle>
            <a:lvl1pPr>
              <a:defRPr lang="en-GB" sz="800" b="0" dirty="0">
                <a:solidFill>
                  <a:srgbClr val="1C1C1C"/>
                </a:solidFill>
                <a:ea typeface="ヒラギノ角ゴ Pro W3" pitchFamily="122" charset="-128"/>
              </a:defRPr>
            </a:lvl1pPr>
          </a:lstStyle>
          <a:p>
            <a:pPr lvl="0" defTabSz="609598" eaLnBrk="0" fontAlgn="base" hangingPunct="0">
              <a:spcBef>
                <a:spcPct val="0"/>
              </a:spcBef>
              <a:spcAft>
                <a:spcPct val="0"/>
              </a:spcAft>
              <a:buClrTx/>
            </a:pPr>
            <a:r>
              <a:rPr lang="en-US"/>
              <a:t>Click to add references</a:t>
            </a:r>
            <a:endParaRPr lang="en-GB"/>
          </a:p>
        </p:txBody>
      </p:sp>
    </p:spTree>
    <p:extLst>
      <p:ext uri="{BB962C8B-B14F-4D97-AF65-F5344CB8AC3E}">
        <p14:creationId xmlns:p14="http://schemas.microsoft.com/office/powerpoint/2010/main" val="16539736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itle">
  <p:cSld name="8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288DA2-E8C8-7A8C-2D9B-3625D95804A5}"/>
              </a:ext>
            </a:extLst>
          </p:cNvPr>
          <p:cNvSpPr>
            <a:spLocks noGrp="1"/>
          </p:cNvSpPr>
          <p:nvPr>
            <p:ph type="ctrTitle"/>
          </p:nvPr>
        </p:nvSpPr>
        <p:spPr>
          <a:xfrm>
            <a:off x="1524000" y="2894939"/>
            <a:ext cx="9144000" cy="615553"/>
          </a:xfrm>
        </p:spPr>
        <p:txBody>
          <a:bodyPr anchor="b"/>
          <a:lstStyle>
            <a:lvl1pPr algn="ctr">
              <a:defRPr sz="4000"/>
            </a:lvl1pPr>
          </a:lstStyle>
          <a:p>
            <a:r>
              <a:rPr lang="en-US"/>
              <a:t>Click to edit Master title style</a:t>
            </a:r>
            <a:endParaRPr lang="en-ZA"/>
          </a:p>
        </p:txBody>
      </p:sp>
      <p:sp>
        <p:nvSpPr>
          <p:cNvPr id="3" name="Subtitle 2">
            <a:extLst>
              <a:ext uri="{FF2B5EF4-FFF2-40B4-BE49-F238E27FC236}">
                <a16:creationId xmlns:a16="http://schemas.microsoft.com/office/drawing/2014/main" id="{156B03C4-D40C-9278-45FA-C0956D2CE6BE}"/>
              </a:ext>
            </a:extLst>
          </p:cNvPr>
          <p:cNvSpPr>
            <a:spLocks noGrp="1"/>
          </p:cNvSpPr>
          <p:nvPr>
            <p:ph type="subTitle" idx="1"/>
          </p:nvPr>
        </p:nvSpPr>
        <p:spPr>
          <a:xfrm>
            <a:off x="1524000" y="3602567"/>
            <a:ext cx="9144000" cy="246221"/>
          </a:xfrm>
        </p:spPr>
        <p:txBody>
          <a:bodyPr/>
          <a:lstStyle>
            <a:lvl1pPr marL="0" indent="0" algn="ctr">
              <a:buNone/>
              <a:defRPr sz="1600"/>
            </a:lvl1pPr>
            <a:lvl2pPr marL="304815" indent="0" algn="ctr">
              <a:buNone/>
              <a:defRPr sz="1333"/>
            </a:lvl2pPr>
            <a:lvl3pPr marL="609630" indent="0" algn="ctr">
              <a:buNone/>
              <a:defRPr sz="1200"/>
            </a:lvl3pPr>
            <a:lvl4pPr marL="914446" indent="0" algn="ctr">
              <a:buNone/>
              <a:defRPr sz="1067"/>
            </a:lvl4pPr>
            <a:lvl5pPr marL="1219261" indent="0" algn="ctr">
              <a:buNone/>
              <a:defRPr sz="1067"/>
            </a:lvl5pPr>
            <a:lvl6pPr marL="1524076" indent="0" algn="ctr">
              <a:buNone/>
              <a:defRPr sz="1067"/>
            </a:lvl6pPr>
            <a:lvl7pPr marL="1828891" indent="0" algn="ctr">
              <a:buNone/>
              <a:defRPr sz="1067"/>
            </a:lvl7pPr>
            <a:lvl8pPr marL="2133707" indent="0" algn="ctr">
              <a:buNone/>
              <a:defRPr sz="1067"/>
            </a:lvl8pPr>
            <a:lvl9pPr marL="2438522" indent="0" algn="ctr">
              <a:buNone/>
              <a:defRPr sz="1067"/>
            </a:lvl9pPr>
          </a:lstStyle>
          <a:p>
            <a:r>
              <a:rPr lang="en-US"/>
              <a:t>Click to edit Master subtitle style</a:t>
            </a:r>
            <a:endParaRPr lang="en-ZA"/>
          </a:p>
        </p:txBody>
      </p:sp>
      <p:sp>
        <p:nvSpPr>
          <p:cNvPr id="4" name="Date Placeholder 3">
            <a:extLst>
              <a:ext uri="{FF2B5EF4-FFF2-40B4-BE49-F238E27FC236}">
                <a16:creationId xmlns:a16="http://schemas.microsoft.com/office/drawing/2014/main" id="{0F6A9734-D142-7202-A079-4A346AAFC945}"/>
              </a:ext>
            </a:extLst>
          </p:cNvPr>
          <p:cNvSpPr>
            <a:spLocks noGrp="1"/>
          </p:cNvSpPr>
          <p:nvPr>
            <p:ph type="dt" sz="half" idx="10"/>
          </p:nvPr>
        </p:nvSpPr>
        <p:spPr>
          <a:xfrm>
            <a:off x="609600" y="6377940"/>
            <a:ext cx="2804160" cy="276999"/>
          </a:xfrm>
        </p:spPr>
        <p:txBody>
          <a:bodyPr/>
          <a:lstStyle/>
          <a:p>
            <a:fld id="{82754478-F967-4BF7-84B4-1532EECFAEEF}" type="datetimeFigureOut">
              <a:rPr lang="en-ZA" smtClean="0"/>
              <a:t>2026/04/19</a:t>
            </a:fld>
            <a:endParaRPr lang="en-ZA"/>
          </a:p>
        </p:txBody>
      </p:sp>
      <p:sp>
        <p:nvSpPr>
          <p:cNvPr id="5" name="Footer Placeholder 4">
            <a:extLst>
              <a:ext uri="{FF2B5EF4-FFF2-40B4-BE49-F238E27FC236}">
                <a16:creationId xmlns:a16="http://schemas.microsoft.com/office/drawing/2014/main" id="{10EEF9A6-D686-E173-8E7C-A0FACFA419AB}"/>
              </a:ext>
            </a:extLst>
          </p:cNvPr>
          <p:cNvSpPr>
            <a:spLocks noGrp="1"/>
          </p:cNvSpPr>
          <p:nvPr>
            <p:ph type="ftr" sz="quarter" idx="11"/>
          </p:nvPr>
        </p:nvSpPr>
        <p:spPr>
          <a:xfrm>
            <a:off x="4145280" y="6377940"/>
            <a:ext cx="3901440" cy="276999"/>
          </a:xfrm>
        </p:spPr>
        <p:txBody>
          <a:bodyPr/>
          <a:lstStyle/>
          <a:p>
            <a:endParaRPr lang="en-ZA"/>
          </a:p>
        </p:txBody>
      </p:sp>
      <p:sp>
        <p:nvSpPr>
          <p:cNvPr id="6" name="Slide Number Placeholder 5">
            <a:extLst>
              <a:ext uri="{FF2B5EF4-FFF2-40B4-BE49-F238E27FC236}">
                <a16:creationId xmlns:a16="http://schemas.microsoft.com/office/drawing/2014/main" id="{53AFF265-96C3-50A6-598F-30FE8EFCD604}"/>
              </a:ext>
            </a:extLst>
          </p:cNvPr>
          <p:cNvSpPr>
            <a:spLocks noGrp="1"/>
          </p:cNvSpPr>
          <p:nvPr>
            <p:ph type="sldNum" sz="quarter" idx="12"/>
          </p:nvPr>
        </p:nvSpPr>
        <p:spPr>
          <a:xfrm>
            <a:off x="8778240" y="6377940"/>
            <a:ext cx="2804160" cy="276999"/>
          </a:xfrm>
        </p:spPr>
        <p:txBody>
          <a:bodyPr/>
          <a:lstStyle/>
          <a:p>
            <a:fld id="{98DF9D12-F638-4E77-AA23-0C2088C7B72F}" type="slidenum">
              <a:rPr lang="en-ZA" smtClean="0"/>
              <a:t>‹#›</a:t>
            </a:fld>
            <a:endParaRPr lang="en-ZA"/>
          </a:p>
        </p:txBody>
      </p:sp>
    </p:spTree>
    <p:extLst>
      <p:ext uri="{BB962C8B-B14F-4D97-AF65-F5344CB8AC3E}">
        <p14:creationId xmlns:p14="http://schemas.microsoft.com/office/powerpoint/2010/main" val="41251940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userDrawn="1">
  <p:cSld name="6_Titre et contenu">
    <p:spTree>
      <p:nvGrpSpPr>
        <p:cNvPr id="1" name=""/>
        <p:cNvGrpSpPr/>
        <p:nvPr/>
      </p:nvGrpSpPr>
      <p:grpSpPr>
        <a:xfrm>
          <a:off x="0" y="0"/>
          <a:ext cx="0" cy="0"/>
          <a:chOff x="0" y="0"/>
          <a:chExt cx="0" cy="0"/>
        </a:xfrm>
      </p:grpSpPr>
      <p:sp>
        <p:nvSpPr>
          <p:cNvPr id="7" name="Espace réservé du numéro de diapositive 5"/>
          <p:cNvSpPr>
            <a:spLocks noGrp="1"/>
          </p:cNvSpPr>
          <p:nvPr>
            <p:ph type="sldNum" sz="quarter" idx="11"/>
          </p:nvPr>
        </p:nvSpPr>
        <p:spPr>
          <a:xfrm>
            <a:off x="8610600" y="6356351"/>
            <a:ext cx="2743200" cy="276999"/>
          </a:xfrm>
          <a:prstGeom prst="rect">
            <a:avLst/>
          </a:prstGeom>
        </p:spPr>
        <p:txBody>
          <a:bodyPr/>
          <a:lstStyle>
            <a:lvl1pPr>
              <a:defRPr/>
            </a:lvl1pPr>
          </a:lstStyle>
          <a:p>
            <a:fld id="{57532980-A4CE-425F-BFA0-EB6E6378A72A}" type="slidenum">
              <a:rPr lang="fr-FR" altLang="fr-FR"/>
              <a:pPr/>
              <a:t>‹#›</a:t>
            </a:fld>
            <a:endParaRPr lang="fr-FR" altLang="fr-FR"/>
          </a:p>
        </p:txBody>
      </p:sp>
      <p:sp>
        <p:nvSpPr>
          <p:cNvPr id="2" name="Titre 1"/>
          <p:cNvSpPr>
            <a:spLocks noGrp="1"/>
          </p:cNvSpPr>
          <p:nvPr>
            <p:ph type="title"/>
          </p:nvPr>
        </p:nvSpPr>
        <p:spPr>
          <a:xfrm>
            <a:off x="205104" y="51180"/>
            <a:ext cx="11781790" cy="553998"/>
          </a:xfrm>
        </p:spPr>
        <p:txBody>
          <a:bodyPr/>
          <a:lstStyle/>
          <a:p>
            <a:r>
              <a:rPr lang="fr-FR"/>
              <a:t>Modifiez le style du titre</a:t>
            </a:r>
          </a:p>
        </p:txBody>
      </p:sp>
    </p:spTree>
    <p:extLst>
      <p:ext uri="{BB962C8B-B14F-4D97-AF65-F5344CB8AC3E}">
        <p14:creationId xmlns:p14="http://schemas.microsoft.com/office/powerpoint/2010/main" val="35891929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userDrawn="1">
  <p:cSld name="2_Two Content">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duotone>
              <a:prstClr val="black"/>
              <a:srgbClr val="007774">
                <a:tint val="45000"/>
                <a:satMod val="400000"/>
              </a:srgbClr>
            </a:duotone>
            <a:alphaModFix amt="85000"/>
            <a:extLst>
              <a:ext uri="{28A0092B-C50C-407E-A947-70E740481C1C}">
                <a14:useLocalDpi xmlns:a14="http://schemas.microsoft.com/office/drawing/2010/main"/>
              </a:ext>
            </a:extLst>
          </a:blip>
          <a:stretch>
            <a:fillRect/>
          </a:stretch>
        </p:blipFill>
        <p:spPr>
          <a:xfrm>
            <a:off x="1" y="-8406"/>
            <a:ext cx="12191993" cy="1132355"/>
          </a:xfrm>
          <a:prstGeom prst="rect">
            <a:avLst/>
          </a:prstGeom>
        </p:spPr>
      </p:pic>
      <p:sp>
        <p:nvSpPr>
          <p:cNvPr id="2" name="Title 1"/>
          <p:cNvSpPr>
            <a:spLocks noGrp="1"/>
          </p:cNvSpPr>
          <p:nvPr>
            <p:ph type="title" hasCustomPrompt="1"/>
          </p:nvPr>
        </p:nvSpPr>
        <p:spPr>
          <a:xfrm>
            <a:off x="435032" y="134867"/>
            <a:ext cx="10972800" cy="906462"/>
          </a:xfrm>
          <a:prstGeom prst="rect">
            <a:avLst/>
          </a:prstGeom>
        </p:spPr>
        <p:txBody>
          <a:bodyPr/>
          <a:lstStyle>
            <a:lvl1pPr algn="l">
              <a:defRPr sz="4000">
                <a:solidFill>
                  <a:schemeClr val="tx1"/>
                </a:solidFill>
                <a:latin typeface="Arial" panose="020B0604020202020204" pitchFamily="34" charset="0"/>
                <a:cs typeface="Arial" panose="020B0604020202020204" pitchFamily="34" charset="0"/>
              </a:defRPr>
            </a:lvl1pPr>
          </a:lstStyle>
          <a:p>
            <a:r>
              <a:rPr lang="en-US"/>
              <a:t>CLICK TO EDIT MASTER TITLE</a:t>
            </a:r>
          </a:p>
        </p:txBody>
      </p:sp>
    </p:spTree>
    <p:extLst>
      <p:ext uri="{BB962C8B-B14F-4D97-AF65-F5344CB8AC3E}">
        <p14:creationId xmlns:p14="http://schemas.microsoft.com/office/powerpoint/2010/main" val="6773879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accent3">
            <a:lumMod val="75000"/>
          </a:schemeClr>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45054EF-A452-A532-675C-E2E1B9ADA142}"/>
              </a:ext>
            </a:extLst>
          </p:cNvPr>
          <p:cNvPicPr>
            <a:picLocks noChangeAspect="1"/>
          </p:cNvPicPr>
          <p:nvPr userDrawn="1"/>
        </p:nvPicPr>
        <p:blipFill>
          <a:blip r:embed="rId2">
            <a:alphaModFix/>
          </a:blip>
          <a:srcRect l="-2560" t="-1468" r="65628" b="16444"/>
          <a:stretch/>
        </p:blipFill>
        <p:spPr>
          <a:xfrm rot="10800000">
            <a:off x="0" y="0"/>
            <a:ext cx="3005764" cy="6858000"/>
          </a:xfrm>
          <a:prstGeom prst="rect">
            <a:avLst/>
          </a:prstGeom>
        </p:spPr>
      </p:pic>
    </p:spTree>
    <p:extLst>
      <p:ext uri="{BB962C8B-B14F-4D97-AF65-F5344CB8AC3E}">
        <p14:creationId xmlns:p14="http://schemas.microsoft.com/office/powerpoint/2010/main" val="31698869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8" name="Forme libre 10">
            <a:extLst>
              <a:ext uri="{FF2B5EF4-FFF2-40B4-BE49-F238E27FC236}">
                <a16:creationId xmlns:a16="http://schemas.microsoft.com/office/drawing/2014/main" id="{808F3C54-450B-1A3A-111F-34CEF542C30D}"/>
              </a:ext>
            </a:extLst>
          </p:cNvPr>
          <p:cNvSpPr/>
          <p:nvPr userDrawn="1"/>
        </p:nvSpPr>
        <p:spPr>
          <a:xfrm>
            <a:off x="1" y="-1"/>
            <a:ext cx="3692324" cy="3670157"/>
          </a:xfrm>
          <a:custGeom>
            <a:avLst/>
            <a:gdLst>
              <a:gd name="connsiteX0" fmla="*/ 3533858 w 5494236"/>
              <a:gd name="connsiteY0" fmla="*/ 0 h 5461251"/>
              <a:gd name="connsiteX1" fmla="*/ 5492795 w 5494236"/>
              <a:gd name="connsiteY1" fmla="*/ 0 h 5461251"/>
              <a:gd name="connsiteX2" fmla="*/ 5494236 w 5494236"/>
              <a:gd name="connsiteY2" fmla="*/ 56984 h 5461251"/>
              <a:gd name="connsiteX3" fmla="*/ 89969 w 5494236"/>
              <a:gd name="connsiteY3" fmla="*/ 5461251 h 5461251"/>
              <a:gd name="connsiteX4" fmla="*/ 0 w 5494236"/>
              <a:gd name="connsiteY4" fmla="*/ 5458976 h 5461251"/>
              <a:gd name="connsiteX5" fmla="*/ 0 w 5494236"/>
              <a:gd name="connsiteY5" fmla="*/ 3500039 h 5461251"/>
              <a:gd name="connsiteX6" fmla="*/ 89970 w 5494236"/>
              <a:gd name="connsiteY6" fmla="*/ 3502314 h 5461251"/>
              <a:gd name="connsiteX7" fmla="*/ 3535299 w 5494236"/>
              <a:gd name="connsiteY7" fmla="*/ 56985 h 546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94236" h="5461251">
                <a:moveTo>
                  <a:pt x="3533858" y="0"/>
                </a:moveTo>
                <a:lnTo>
                  <a:pt x="5492795" y="0"/>
                </a:lnTo>
                <a:lnTo>
                  <a:pt x="5494236" y="56984"/>
                </a:lnTo>
                <a:cubicBezTo>
                  <a:pt x="5494236" y="3041678"/>
                  <a:pt x="3074663" y="5461251"/>
                  <a:pt x="89969" y="5461251"/>
                </a:cubicBezTo>
                <a:lnTo>
                  <a:pt x="0" y="5458976"/>
                </a:lnTo>
                <a:lnTo>
                  <a:pt x="0" y="3500039"/>
                </a:lnTo>
                <a:lnTo>
                  <a:pt x="89970" y="3502314"/>
                </a:lnTo>
                <a:cubicBezTo>
                  <a:pt x="1992773" y="3502314"/>
                  <a:pt x="3535299" y="1959788"/>
                  <a:pt x="3535299" y="56985"/>
                </a:cubicBezTo>
                <a:close/>
              </a:path>
            </a:pathLst>
          </a:custGeom>
          <a:solidFill>
            <a:srgbClr val="F4F8FE">
              <a:alpha val="9201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EE58CDED-4A4F-DFCB-B1E1-194D278D5540}"/>
              </a:ext>
            </a:extLst>
          </p:cNvPr>
          <p:cNvSpPr/>
          <p:nvPr userDrawn="1"/>
        </p:nvSpPr>
        <p:spPr>
          <a:xfrm>
            <a:off x="0" y="6240051"/>
            <a:ext cx="12192000" cy="617949"/>
          </a:xfrm>
          <a:prstGeom prst="rect">
            <a:avLst/>
          </a:prstGeom>
          <a:solidFill>
            <a:srgbClr val="F3F7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 </a:t>
            </a:r>
          </a:p>
        </p:txBody>
      </p:sp>
      <p:pic>
        <p:nvPicPr>
          <p:cNvPr id="10" name="Picture 9">
            <a:extLst>
              <a:ext uri="{FF2B5EF4-FFF2-40B4-BE49-F238E27FC236}">
                <a16:creationId xmlns:a16="http://schemas.microsoft.com/office/drawing/2014/main" id="{068892E4-B75A-EBBC-8212-5038B0059211}"/>
              </a:ext>
            </a:extLst>
          </p:cNvPr>
          <p:cNvPicPr>
            <a:picLocks noChangeAspect="1"/>
          </p:cNvPicPr>
          <p:nvPr userDrawn="1"/>
        </p:nvPicPr>
        <p:blipFill>
          <a:blip r:embed="rId2">
            <a:alphaModFix amt="7000"/>
          </a:blip>
          <a:srcRect l="-2224" t="-5052" r="44753" b="33907"/>
          <a:stretch/>
        </p:blipFill>
        <p:spPr>
          <a:xfrm>
            <a:off x="9777200" y="3895344"/>
            <a:ext cx="2414799" cy="2962656"/>
          </a:xfrm>
          <a:prstGeom prst="rect">
            <a:avLst/>
          </a:prstGeom>
        </p:spPr>
      </p:pic>
    </p:spTree>
    <p:extLst>
      <p:ext uri="{BB962C8B-B14F-4D97-AF65-F5344CB8AC3E}">
        <p14:creationId xmlns:p14="http://schemas.microsoft.com/office/powerpoint/2010/main" val="12688277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8" name="Forme libre 10">
            <a:extLst>
              <a:ext uri="{FF2B5EF4-FFF2-40B4-BE49-F238E27FC236}">
                <a16:creationId xmlns:a16="http://schemas.microsoft.com/office/drawing/2014/main" id="{808F3C54-450B-1A3A-111F-34CEF542C30D}"/>
              </a:ext>
            </a:extLst>
          </p:cNvPr>
          <p:cNvSpPr/>
          <p:nvPr userDrawn="1"/>
        </p:nvSpPr>
        <p:spPr>
          <a:xfrm>
            <a:off x="1" y="-1"/>
            <a:ext cx="3692324" cy="3670157"/>
          </a:xfrm>
          <a:custGeom>
            <a:avLst/>
            <a:gdLst>
              <a:gd name="connsiteX0" fmla="*/ 3533858 w 5494236"/>
              <a:gd name="connsiteY0" fmla="*/ 0 h 5461251"/>
              <a:gd name="connsiteX1" fmla="*/ 5492795 w 5494236"/>
              <a:gd name="connsiteY1" fmla="*/ 0 h 5461251"/>
              <a:gd name="connsiteX2" fmla="*/ 5494236 w 5494236"/>
              <a:gd name="connsiteY2" fmla="*/ 56984 h 5461251"/>
              <a:gd name="connsiteX3" fmla="*/ 89969 w 5494236"/>
              <a:gd name="connsiteY3" fmla="*/ 5461251 h 5461251"/>
              <a:gd name="connsiteX4" fmla="*/ 0 w 5494236"/>
              <a:gd name="connsiteY4" fmla="*/ 5458976 h 5461251"/>
              <a:gd name="connsiteX5" fmla="*/ 0 w 5494236"/>
              <a:gd name="connsiteY5" fmla="*/ 3500039 h 5461251"/>
              <a:gd name="connsiteX6" fmla="*/ 89970 w 5494236"/>
              <a:gd name="connsiteY6" fmla="*/ 3502314 h 5461251"/>
              <a:gd name="connsiteX7" fmla="*/ 3535299 w 5494236"/>
              <a:gd name="connsiteY7" fmla="*/ 56985 h 546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94236" h="5461251">
                <a:moveTo>
                  <a:pt x="3533858" y="0"/>
                </a:moveTo>
                <a:lnTo>
                  <a:pt x="5492795" y="0"/>
                </a:lnTo>
                <a:lnTo>
                  <a:pt x="5494236" y="56984"/>
                </a:lnTo>
                <a:cubicBezTo>
                  <a:pt x="5494236" y="3041678"/>
                  <a:pt x="3074663" y="5461251"/>
                  <a:pt x="89969" y="5461251"/>
                </a:cubicBezTo>
                <a:lnTo>
                  <a:pt x="0" y="5458976"/>
                </a:lnTo>
                <a:lnTo>
                  <a:pt x="0" y="3500039"/>
                </a:lnTo>
                <a:lnTo>
                  <a:pt x="89970" y="3502314"/>
                </a:lnTo>
                <a:cubicBezTo>
                  <a:pt x="1992773" y="3502314"/>
                  <a:pt x="3535299" y="1959788"/>
                  <a:pt x="3535299" y="56985"/>
                </a:cubicBezTo>
                <a:close/>
              </a:path>
            </a:pathLst>
          </a:custGeom>
          <a:solidFill>
            <a:srgbClr val="F4F8FE">
              <a:alpha val="9201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EE58CDED-4A4F-DFCB-B1E1-194D278D5540}"/>
              </a:ext>
            </a:extLst>
          </p:cNvPr>
          <p:cNvSpPr/>
          <p:nvPr userDrawn="1"/>
        </p:nvSpPr>
        <p:spPr>
          <a:xfrm>
            <a:off x="0" y="6240051"/>
            <a:ext cx="12192000" cy="617949"/>
          </a:xfrm>
          <a:prstGeom prst="rect">
            <a:avLst/>
          </a:prstGeom>
          <a:solidFill>
            <a:srgbClr val="F3F7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 </a:t>
            </a:r>
          </a:p>
        </p:txBody>
      </p:sp>
    </p:spTree>
    <p:extLst>
      <p:ext uri="{BB962C8B-B14F-4D97-AF65-F5344CB8AC3E}">
        <p14:creationId xmlns:p14="http://schemas.microsoft.com/office/powerpoint/2010/main" val="33276791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0375C246-85A3-E441-CDDC-A04B3B560F11}"/>
              </a:ext>
            </a:extLst>
          </p:cNvPr>
          <p:cNvSpPr txBox="1">
            <a:spLocks/>
          </p:cNvSpPr>
          <p:nvPr userDrawn="1"/>
        </p:nvSpPr>
        <p:spPr>
          <a:xfrm>
            <a:off x="11621678" y="6279767"/>
            <a:ext cx="380214" cy="578233"/>
          </a:xfrm>
          <a:prstGeom prst="rect">
            <a:avLst/>
          </a:prstGeom>
        </p:spPr>
        <p:txBody>
          <a:bodyPr vert="horz" lIns="0" tIns="0" rIns="0" bIns="0" rtlCol="0" anchor="ctr"/>
          <a:lstStyle>
            <a:defPPr>
              <a:defRPr lang="fr-FR"/>
            </a:defPPr>
            <a:lvl1pPr marL="0" algn="l" defTabSz="914400" rtl="0" eaLnBrk="1" latinLnBrk="0" hangingPunct="1">
              <a:defRPr sz="1200" b="1" i="0" kern="1200">
                <a:solidFill>
                  <a:schemeClr val="accent1"/>
                </a:solidFill>
                <a:latin typeface="Century Gothic" panose="020B0502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400" b="0" i="0" u="none" strike="noStrike" kern="1200" cap="none" spc="0" normalizeH="0" baseline="0" noProof="0" smtClean="0">
                <a:ln>
                  <a:noFill/>
                </a:ln>
                <a:solidFill>
                  <a:schemeClr val="bg1"/>
                </a:solidFill>
                <a:effectLst/>
                <a:uLnTx/>
                <a:uFillTx/>
                <a:latin typeface="Century Gothic" panose="020B0502020202020204"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chemeClr val="bg1"/>
              </a:solidFill>
              <a:effectLst/>
              <a:uLnTx/>
              <a:uFillTx/>
              <a:latin typeface="Century Gothic" panose="020B0502020202020204" pitchFamily="34" charset="0"/>
              <a:ea typeface="+mn-ea"/>
              <a:cs typeface="+mn-cs"/>
            </a:endParaRPr>
          </a:p>
        </p:txBody>
      </p:sp>
      <p:sp>
        <p:nvSpPr>
          <p:cNvPr id="12" name="Rectangle 11">
            <a:extLst>
              <a:ext uri="{FF2B5EF4-FFF2-40B4-BE49-F238E27FC236}">
                <a16:creationId xmlns:a16="http://schemas.microsoft.com/office/drawing/2014/main" id="{2651D5B2-A073-8451-3BC3-D06CC4C4E286}"/>
              </a:ext>
            </a:extLst>
          </p:cNvPr>
          <p:cNvSpPr/>
          <p:nvPr userDrawn="1"/>
        </p:nvSpPr>
        <p:spPr>
          <a:xfrm>
            <a:off x="0" y="6240051"/>
            <a:ext cx="12192000" cy="617949"/>
          </a:xfrm>
          <a:prstGeom prst="rect">
            <a:avLst/>
          </a:prstGeom>
          <a:solidFill>
            <a:srgbClr val="F3F7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 </a:t>
            </a:r>
          </a:p>
        </p:txBody>
      </p:sp>
      <p:pic>
        <p:nvPicPr>
          <p:cNvPr id="11" name="Picture 10">
            <a:extLst>
              <a:ext uri="{FF2B5EF4-FFF2-40B4-BE49-F238E27FC236}">
                <a16:creationId xmlns:a16="http://schemas.microsoft.com/office/drawing/2014/main" id="{0FAE3EC5-F405-1E76-BB00-71CA85322010}"/>
              </a:ext>
            </a:extLst>
          </p:cNvPr>
          <p:cNvPicPr>
            <a:picLocks noChangeAspect="1"/>
          </p:cNvPicPr>
          <p:nvPr userDrawn="1"/>
        </p:nvPicPr>
        <p:blipFill>
          <a:blip r:embed="rId2">
            <a:alphaModFix amt="7000"/>
          </a:blip>
          <a:srcRect l="-2224" t="-5052" r="44753" b="33907"/>
          <a:stretch/>
        </p:blipFill>
        <p:spPr>
          <a:xfrm>
            <a:off x="9777200" y="3895344"/>
            <a:ext cx="2414799" cy="2962656"/>
          </a:xfrm>
          <a:prstGeom prst="rect">
            <a:avLst/>
          </a:prstGeom>
        </p:spPr>
      </p:pic>
    </p:spTree>
    <p:extLst>
      <p:ext uri="{BB962C8B-B14F-4D97-AF65-F5344CB8AC3E}">
        <p14:creationId xmlns:p14="http://schemas.microsoft.com/office/powerpoint/2010/main" val="39704483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0375C246-85A3-E441-CDDC-A04B3B560F11}"/>
              </a:ext>
            </a:extLst>
          </p:cNvPr>
          <p:cNvSpPr txBox="1">
            <a:spLocks/>
          </p:cNvSpPr>
          <p:nvPr userDrawn="1"/>
        </p:nvSpPr>
        <p:spPr>
          <a:xfrm>
            <a:off x="11621678" y="6279767"/>
            <a:ext cx="380214" cy="578233"/>
          </a:xfrm>
          <a:prstGeom prst="rect">
            <a:avLst/>
          </a:prstGeom>
        </p:spPr>
        <p:txBody>
          <a:bodyPr vert="horz" lIns="0" tIns="0" rIns="0" bIns="0" rtlCol="0" anchor="ctr"/>
          <a:lstStyle>
            <a:defPPr>
              <a:defRPr lang="fr-FR"/>
            </a:defPPr>
            <a:lvl1pPr marL="0" algn="l" defTabSz="914400" rtl="0" eaLnBrk="1" latinLnBrk="0" hangingPunct="1">
              <a:defRPr sz="1200" b="1" i="0" kern="1200">
                <a:solidFill>
                  <a:schemeClr val="accent1"/>
                </a:solidFill>
                <a:latin typeface="Century Gothic" panose="020B0502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400" b="0" i="0" u="none" strike="noStrike" kern="1200" cap="none" spc="0" normalizeH="0" baseline="0" noProof="0" smtClean="0">
                <a:ln>
                  <a:noFill/>
                </a:ln>
                <a:solidFill>
                  <a:schemeClr val="bg1"/>
                </a:solidFill>
                <a:effectLst/>
                <a:uLnTx/>
                <a:uFillTx/>
                <a:latin typeface="Century Gothic" panose="020B0502020202020204"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chemeClr val="bg1"/>
              </a:solidFill>
              <a:effectLst/>
              <a:uLnTx/>
              <a:uFillTx/>
              <a:latin typeface="Century Gothic" panose="020B0502020202020204" pitchFamily="34" charset="0"/>
              <a:ea typeface="+mn-ea"/>
              <a:cs typeface="+mn-cs"/>
            </a:endParaRPr>
          </a:p>
        </p:txBody>
      </p:sp>
      <p:sp>
        <p:nvSpPr>
          <p:cNvPr id="12" name="Rectangle 11">
            <a:extLst>
              <a:ext uri="{FF2B5EF4-FFF2-40B4-BE49-F238E27FC236}">
                <a16:creationId xmlns:a16="http://schemas.microsoft.com/office/drawing/2014/main" id="{2651D5B2-A073-8451-3BC3-D06CC4C4E286}"/>
              </a:ext>
            </a:extLst>
          </p:cNvPr>
          <p:cNvSpPr/>
          <p:nvPr userDrawn="1"/>
        </p:nvSpPr>
        <p:spPr>
          <a:xfrm>
            <a:off x="0" y="6240051"/>
            <a:ext cx="12192000" cy="617949"/>
          </a:xfrm>
          <a:prstGeom prst="rect">
            <a:avLst/>
          </a:prstGeom>
          <a:solidFill>
            <a:srgbClr val="F3F7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a:t> </a:t>
            </a:r>
          </a:p>
        </p:txBody>
      </p:sp>
      <p:pic>
        <p:nvPicPr>
          <p:cNvPr id="11" name="Picture 10">
            <a:extLst>
              <a:ext uri="{FF2B5EF4-FFF2-40B4-BE49-F238E27FC236}">
                <a16:creationId xmlns:a16="http://schemas.microsoft.com/office/drawing/2014/main" id="{0FAE3EC5-F405-1E76-BB00-71CA85322010}"/>
              </a:ext>
            </a:extLst>
          </p:cNvPr>
          <p:cNvPicPr>
            <a:picLocks noChangeAspect="1"/>
          </p:cNvPicPr>
          <p:nvPr userDrawn="1"/>
        </p:nvPicPr>
        <p:blipFill>
          <a:blip r:embed="rId2">
            <a:alphaModFix amt="7000"/>
          </a:blip>
          <a:srcRect l="-2224" t="-5052" r="44753" b="33907"/>
          <a:stretch/>
        </p:blipFill>
        <p:spPr>
          <a:xfrm rot="16200000">
            <a:off x="9503273" y="-273928"/>
            <a:ext cx="2414799" cy="2962656"/>
          </a:xfrm>
          <a:prstGeom prst="rect">
            <a:avLst/>
          </a:prstGeom>
        </p:spPr>
      </p:pic>
    </p:spTree>
    <p:extLst>
      <p:ext uri="{BB962C8B-B14F-4D97-AF65-F5344CB8AC3E}">
        <p14:creationId xmlns:p14="http://schemas.microsoft.com/office/powerpoint/2010/main" val="6222317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61FA8F-B772-C242-8E01-939687172780}"/>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61661695-5F48-5795-BDBC-A28DB1FC35AA}"/>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813A64A-CA92-F0B7-BFDF-EBD3FCAC17E2}"/>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5" name="Footer Placeholder 4">
            <a:extLst>
              <a:ext uri="{FF2B5EF4-FFF2-40B4-BE49-F238E27FC236}">
                <a16:creationId xmlns:a16="http://schemas.microsoft.com/office/drawing/2014/main" id="{280DDE8B-2F40-082B-DDCD-86630750653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61437A6-81AF-00A9-BE8F-FD8260659AC3}"/>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5206948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1B1E4F-9ABC-4659-F78A-87E076A4B085}"/>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2C17CA96-DA05-0114-0B16-64F9A074D760}"/>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7EE7DEE4-CB9A-B4FE-E692-17E7E4454960}"/>
              </a:ext>
            </a:extLst>
          </p:cNvPr>
          <p:cNvSpPr>
            <a:spLocks noGrp="1"/>
          </p:cNvSpPr>
          <p:nvPr>
            <p:ph type="dt" sz="half" idx="10"/>
          </p:nvPr>
        </p:nvSpPr>
        <p:spPr/>
        <p:txBody>
          <a:bodyPr/>
          <a:lstStyle/>
          <a:p>
            <a:fld id="{53922688-0F53-EF40-8C6E-AD269FE8056B}" type="datetimeFigureOut">
              <a:rPr lang="en-US" smtClean="0"/>
              <a:t>4/19/2026</a:t>
            </a:fld>
            <a:endParaRPr lang="en-US"/>
          </a:p>
        </p:txBody>
      </p:sp>
      <p:sp>
        <p:nvSpPr>
          <p:cNvPr id="5" name="Footer Placeholder 4">
            <a:extLst>
              <a:ext uri="{FF2B5EF4-FFF2-40B4-BE49-F238E27FC236}">
                <a16:creationId xmlns:a16="http://schemas.microsoft.com/office/drawing/2014/main" id="{34F3E565-FDD3-D22A-38E8-40B13E2214C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786F300-6549-0E80-C5D0-75222067EC38}"/>
              </a:ext>
            </a:extLst>
          </p:cNvPr>
          <p:cNvSpPr>
            <a:spLocks noGrp="1"/>
          </p:cNvSpPr>
          <p:nvPr>
            <p:ph type="sldNum" sz="quarter" idx="12"/>
          </p:nvPr>
        </p:nvSpPr>
        <p:spPr/>
        <p:txBody>
          <a:bodyPr/>
          <a:lstStyle/>
          <a:p>
            <a:fld id="{A13535A4-22F8-E34D-A4F2-1415B3F1A12B}" type="slidenum">
              <a:rPr lang="en-US" smtClean="0"/>
              <a:t>‹#›</a:t>
            </a:fld>
            <a:endParaRPr lang="en-US"/>
          </a:p>
        </p:txBody>
      </p:sp>
    </p:spTree>
    <p:extLst>
      <p:ext uri="{BB962C8B-B14F-4D97-AF65-F5344CB8AC3E}">
        <p14:creationId xmlns:p14="http://schemas.microsoft.com/office/powerpoint/2010/main" val="251239839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EB35631-EAA7-29EE-1408-DA140B3ED64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CCD08EAA-EDE9-6D89-19ED-3E76D4C285D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017E4741-922E-DF1F-4498-4FDCE02286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53922688-0F53-EF40-8C6E-AD269FE8056B}" type="datetimeFigureOut">
              <a:rPr lang="en-US" smtClean="0"/>
              <a:t>4/19/2026</a:t>
            </a:fld>
            <a:endParaRPr lang="en-US"/>
          </a:p>
        </p:txBody>
      </p:sp>
      <p:sp>
        <p:nvSpPr>
          <p:cNvPr id="5" name="Footer Placeholder 4">
            <a:extLst>
              <a:ext uri="{FF2B5EF4-FFF2-40B4-BE49-F238E27FC236}">
                <a16:creationId xmlns:a16="http://schemas.microsoft.com/office/drawing/2014/main" id="{560DB32E-3EEC-227F-8C7C-A56BE936CB8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1CAE7271-022C-0EDE-531B-29C78C883F0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A13535A4-22F8-E34D-A4F2-1415B3F1A12B}" type="slidenum">
              <a:rPr lang="en-US" smtClean="0"/>
              <a:t>‹#›</a:t>
            </a:fld>
            <a:endParaRPr lang="en-US"/>
          </a:p>
        </p:txBody>
      </p:sp>
    </p:spTree>
    <p:extLst>
      <p:ext uri="{BB962C8B-B14F-4D97-AF65-F5344CB8AC3E}">
        <p14:creationId xmlns:p14="http://schemas.microsoft.com/office/powerpoint/2010/main" val="755289488"/>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64" r:id="rId3"/>
    <p:sldLayoutId id="2147483661" r:id="rId4"/>
    <p:sldLayoutId id="2147483663" r:id="rId5"/>
    <p:sldLayoutId id="2147483662" r:id="rId6"/>
    <p:sldLayoutId id="2147483665" r:id="rId7"/>
    <p:sldLayoutId id="2147483650" r:id="rId8"/>
    <p:sldLayoutId id="2147483651" r:id="rId9"/>
    <p:sldLayoutId id="2147483652" r:id="rId10"/>
    <p:sldLayoutId id="2147483653" r:id="rId11"/>
    <p:sldLayoutId id="2147483654" r:id="rId12"/>
    <p:sldLayoutId id="2147483655" r:id="rId13"/>
    <p:sldLayoutId id="2147483656" r:id="rId14"/>
    <p:sldLayoutId id="2147483657" r:id="rId15"/>
    <p:sldLayoutId id="2147483658" r:id="rId16"/>
    <p:sldLayoutId id="2147483659" r:id="rId17"/>
    <p:sldLayoutId id="2147483666" r:id="rId18"/>
    <p:sldLayoutId id="2147483668" r:id="rId19"/>
    <p:sldLayoutId id="2147483669" r:id="rId20"/>
    <p:sldLayoutId id="2147483670" r:id="rId21"/>
    <p:sldLayoutId id="2147483671" r:id="rId22"/>
    <p:sldLayoutId id="2147483672" r:id="rId2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3" Type="http://schemas.openxmlformats.org/officeDocument/2006/relationships/image" Target="../media/image25.png"/><Relationship Id="rId18" Type="http://schemas.openxmlformats.org/officeDocument/2006/relationships/image" Target="../media/image30.png"/><Relationship Id="rId26" Type="http://schemas.openxmlformats.org/officeDocument/2006/relationships/image" Target="../media/image38.png"/><Relationship Id="rId39" Type="http://schemas.openxmlformats.org/officeDocument/2006/relationships/image" Target="../media/image51.png"/><Relationship Id="rId21" Type="http://schemas.openxmlformats.org/officeDocument/2006/relationships/image" Target="../media/image33.png"/><Relationship Id="rId34" Type="http://schemas.openxmlformats.org/officeDocument/2006/relationships/image" Target="../media/image46.png"/><Relationship Id="rId42" Type="http://schemas.openxmlformats.org/officeDocument/2006/relationships/image" Target="../media/image54.png"/><Relationship Id="rId47" Type="http://schemas.openxmlformats.org/officeDocument/2006/relationships/image" Target="../media/image59.png"/><Relationship Id="rId50" Type="http://schemas.openxmlformats.org/officeDocument/2006/relationships/image" Target="../media/image62.png"/><Relationship Id="rId55" Type="http://schemas.openxmlformats.org/officeDocument/2006/relationships/image" Target="../media/image67.png"/><Relationship Id="rId7" Type="http://schemas.openxmlformats.org/officeDocument/2006/relationships/image" Target="../media/image19.png"/><Relationship Id="rId2" Type="http://schemas.openxmlformats.org/officeDocument/2006/relationships/notesSlide" Target="../notesSlides/notesSlide8.xml"/><Relationship Id="rId16" Type="http://schemas.openxmlformats.org/officeDocument/2006/relationships/image" Target="../media/image28.png"/><Relationship Id="rId29" Type="http://schemas.openxmlformats.org/officeDocument/2006/relationships/image" Target="../media/image41.png"/><Relationship Id="rId11" Type="http://schemas.openxmlformats.org/officeDocument/2006/relationships/image" Target="../media/image23.png"/><Relationship Id="rId24" Type="http://schemas.openxmlformats.org/officeDocument/2006/relationships/image" Target="../media/image36.png"/><Relationship Id="rId32" Type="http://schemas.openxmlformats.org/officeDocument/2006/relationships/image" Target="../media/image44.png"/><Relationship Id="rId37" Type="http://schemas.openxmlformats.org/officeDocument/2006/relationships/image" Target="../media/image49.png"/><Relationship Id="rId40" Type="http://schemas.openxmlformats.org/officeDocument/2006/relationships/image" Target="../media/image52.png"/><Relationship Id="rId45" Type="http://schemas.openxmlformats.org/officeDocument/2006/relationships/image" Target="../media/image57.png"/><Relationship Id="rId53" Type="http://schemas.openxmlformats.org/officeDocument/2006/relationships/image" Target="../media/image65.png"/><Relationship Id="rId58" Type="http://schemas.openxmlformats.org/officeDocument/2006/relationships/image" Target="../media/image70.png"/><Relationship Id="rId5" Type="http://schemas.openxmlformats.org/officeDocument/2006/relationships/image" Target="../media/image17.png"/><Relationship Id="rId19" Type="http://schemas.openxmlformats.org/officeDocument/2006/relationships/image" Target="../media/image31.png"/><Relationship Id="rId4" Type="http://schemas.openxmlformats.org/officeDocument/2006/relationships/hyperlink" Target="https://www.un.org/en/development/desa/policy/wesp/wesp_current/2014wesp_country_classification.pdf" TargetMode="External"/><Relationship Id="rId9" Type="http://schemas.openxmlformats.org/officeDocument/2006/relationships/image" Target="../media/image21.png"/><Relationship Id="rId14" Type="http://schemas.openxmlformats.org/officeDocument/2006/relationships/image" Target="../media/image26.png"/><Relationship Id="rId22" Type="http://schemas.openxmlformats.org/officeDocument/2006/relationships/image" Target="../media/image34.png"/><Relationship Id="rId27" Type="http://schemas.openxmlformats.org/officeDocument/2006/relationships/image" Target="../media/image39.png"/><Relationship Id="rId30" Type="http://schemas.openxmlformats.org/officeDocument/2006/relationships/image" Target="../media/image42.png"/><Relationship Id="rId35" Type="http://schemas.openxmlformats.org/officeDocument/2006/relationships/image" Target="../media/image47.png"/><Relationship Id="rId43" Type="http://schemas.openxmlformats.org/officeDocument/2006/relationships/image" Target="../media/image55.png"/><Relationship Id="rId48" Type="http://schemas.openxmlformats.org/officeDocument/2006/relationships/image" Target="../media/image60.png"/><Relationship Id="rId56" Type="http://schemas.openxmlformats.org/officeDocument/2006/relationships/image" Target="../media/image68.png"/><Relationship Id="rId8" Type="http://schemas.openxmlformats.org/officeDocument/2006/relationships/image" Target="../media/image20.png"/><Relationship Id="rId51" Type="http://schemas.openxmlformats.org/officeDocument/2006/relationships/image" Target="../media/image63.png"/><Relationship Id="rId3" Type="http://schemas.openxmlformats.org/officeDocument/2006/relationships/image" Target="../media/image16.png"/><Relationship Id="rId12" Type="http://schemas.openxmlformats.org/officeDocument/2006/relationships/image" Target="../media/image24.png"/><Relationship Id="rId17" Type="http://schemas.openxmlformats.org/officeDocument/2006/relationships/image" Target="../media/image29.png"/><Relationship Id="rId25" Type="http://schemas.openxmlformats.org/officeDocument/2006/relationships/image" Target="../media/image37.png"/><Relationship Id="rId33" Type="http://schemas.openxmlformats.org/officeDocument/2006/relationships/image" Target="../media/image45.png"/><Relationship Id="rId38" Type="http://schemas.openxmlformats.org/officeDocument/2006/relationships/image" Target="../media/image50.png"/><Relationship Id="rId46" Type="http://schemas.openxmlformats.org/officeDocument/2006/relationships/image" Target="../media/image58.png"/><Relationship Id="rId59" Type="http://schemas.openxmlformats.org/officeDocument/2006/relationships/image" Target="../media/image71.png"/><Relationship Id="rId20" Type="http://schemas.openxmlformats.org/officeDocument/2006/relationships/image" Target="../media/image32.png"/><Relationship Id="rId41" Type="http://schemas.openxmlformats.org/officeDocument/2006/relationships/image" Target="../media/image53.png"/><Relationship Id="rId54" Type="http://schemas.openxmlformats.org/officeDocument/2006/relationships/image" Target="../media/image66.png"/><Relationship Id="rId1" Type="http://schemas.openxmlformats.org/officeDocument/2006/relationships/slideLayout" Target="../slideLayouts/slideLayout4.xml"/><Relationship Id="rId6" Type="http://schemas.openxmlformats.org/officeDocument/2006/relationships/image" Target="../media/image18.png"/><Relationship Id="rId15" Type="http://schemas.openxmlformats.org/officeDocument/2006/relationships/image" Target="../media/image27.png"/><Relationship Id="rId23" Type="http://schemas.openxmlformats.org/officeDocument/2006/relationships/image" Target="../media/image35.png"/><Relationship Id="rId28" Type="http://schemas.openxmlformats.org/officeDocument/2006/relationships/image" Target="../media/image40.png"/><Relationship Id="rId36" Type="http://schemas.openxmlformats.org/officeDocument/2006/relationships/image" Target="../media/image48.png"/><Relationship Id="rId49" Type="http://schemas.openxmlformats.org/officeDocument/2006/relationships/image" Target="../media/image61.png"/><Relationship Id="rId57" Type="http://schemas.openxmlformats.org/officeDocument/2006/relationships/image" Target="../media/image69.png"/><Relationship Id="rId10" Type="http://schemas.openxmlformats.org/officeDocument/2006/relationships/image" Target="../media/image22.png"/><Relationship Id="rId31" Type="http://schemas.openxmlformats.org/officeDocument/2006/relationships/image" Target="../media/image43.png"/><Relationship Id="rId44" Type="http://schemas.openxmlformats.org/officeDocument/2006/relationships/image" Target="../media/image56.png"/><Relationship Id="rId52" Type="http://schemas.openxmlformats.org/officeDocument/2006/relationships/image" Target="../media/image64.png"/><Relationship Id="rId60" Type="http://schemas.openxmlformats.org/officeDocument/2006/relationships/image" Target="../media/image72.png"/></Relationships>
</file>

<file path=ppt/slides/_rels/slide11.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78.jpeg"/><Relationship Id="rId2" Type="http://schemas.openxmlformats.org/officeDocument/2006/relationships/notesSlide" Target="../notesSlides/notesSlide11.xml"/><Relationship Id="rId1" Type="http://schemas.openxmlformats.org/officeDocument/2006/relationships/slideLayout" Target="../slideLayouts/slideLayout5.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jpeg"/></Relationships>
</file>

<file path=ppt/slides/_rels/slide1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8" Type="http://schemas.openxmlformats.org/officeDocument/2006/relationships/image" Target="../media/image82.png"/><Relationship Id="rId13" Type="http://schemas.microsoft.com/office/2007/relationships/hdphoto" Target="../media/hdphoto1.wdp"/><Relationship Id="rId3" Type="http://schemas.openxmlformats.org/officeDocument/2006/relationships/chart" Target="../charts/chart2.xml"/><Relationship Id="rId7" Type="http://schemas.openxmlformats.org/officeDocument/2006/relationships/chart" Target="../charts/chart4.xml"/><Relationship Id="rId12" Type="http://schemas.openxmlformats.org/officeDocument/2006/relationships/image" Target="../media/image85.png"/><Relationship Id="rId2" Type="http://schemas.openxmlformats.org/officeDocument/2006/relationships/chart" Target="../charts/chart1.xml"/><Relationship Id="rId1" Type="http://schemas.openxmlformats.org/officeDocument/2006/relationships/slideLayout" Target="../slideLayouts/slideLayout4.xml"/><Relationship Id="rId6" Type="http://schemas.openxmlformats.org/officeDocument/2006/relationships/image" Target="../media/image81.png"/><Relationship Id="rId11" Type="http://schemas.openxmlformats.org/officeDocument/2006/relationships/chart" Target="../charts/chart5.xml"/><Relationship Id="rId5" Type="http://schemas.openxmlformats.org/officeDocument/2006/relationships/chart" Target="../charts/chart3.xml"/><Relationship Id="rId10" Type="http://schemas.openxmlformats.org/officeDocument/2006/relationships/image" Target="../media/image84.png"/><Relationship Id="rId4" Type="http://schemas.openxmlformats.org/officeDocument/2006/relationships/image" Target="../media/image80.png"/><Relationship Id="rId9" Type="http://schemas.openxmlformats.org/officeDocument/2006/relationships/image" Target="../media/image83.emf"/></Relationships>
</file>

<file path=ppt/slides/_rels/slide1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87.png"/><Relationship Id="rId7" Type="http://schemas.openxmlformats.org/officeDocument/2006/relationships/customXml" Target="../ink/ink2.xml"/><Relationship Id="rId2" Type="http://schemas.openxmlformats.org/officeDocument/2006/relationships/notesSlide" Target="../notesSlides/notesSlide15.xml"/><Relationship Id="rId1" Type="http://schemas.openxmlformats.org/officeDocument/2006/relationships/slideLayout" Target="../slideLayouts/slideLayout8.xml"/><Relationship Id="rId6" Type="http://schemas.openxmlformats.org/officeDocument/2006/relationships/image" Target="../media/image73.png"/><Relationship Id="rId5" Type="http://schemas.openxmlformats.org/officeDocument/2006/relationships/customXml" Target="../ink/ink1.xml"/><Relationship Id="rId4" Type="http://schemas.openxmlformats.org/officeDocument/2006/relationships/image" Target="../media/image88.svg"/></Relationships>
</file>

<file path=ppt/slides/_rels/slide1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6.xml"/><Relationship Id="rId1" Type="http://schemas.openxmlformats.org/officeDocument/2006/relationships/slideLayout" Target="../slideLayouts/slideLayout5.xml"/><Relationship Id="rId5" Type="http://schemas.openxmlformats.org/officeDocument/2006/relationships/image" Target="../media/image89.png"/><Relationship Id="rId4" Type="http://schemas.openxmlformats.org/officeDocument/2006/relationships/chart" Target="../charts/char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3.png"/><Relationship Id="rId2" Type="http://schemas.openxmlformats.org/officeDocument/2006/relationships/notesSlide" Target="../notesSlides/notesSlide17.xml"/><Relationship Id="rId1" Type="http://schemas.openxmlformats.org/officeDocument/2006/relationships/slideLayout" Target="../slideLayouts/slideLayout8.xml"/><Relationship Id="rId6" Type="http://schemas.microsoft.com/office/2007/relationships/hdphoto" Target="../media/hdphoto2.wdp"/><Relationship Id="rId5" Type="http://schemas.openxmlformats.org/officeDocument/2006/relationships/image" Target="../media/image92.png"/><Relationship Id="rId4" Type="http://schemas.openxmlformats.org/officeDocument/2006/relationships/image" Target="../media/image91.png"/></Relationships>
</file>

<file path=ppt/slides/_rels/slide2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8" Type="http://schemas.openxmlformats.org/officeDocument/2006/relationships/image" Target="../media/image102.png"/><Relationship Id="rId13" Type="http://schemas.openxmlformats.org/officeDocument/2006/relationships/image" Target="../media/image107.svg"/><Relationship Id="rId18" Type="http://schemas.openxmlformats.org/officeDocument/2006/relationships/image" Target="../media/image112.png"/><Relationship Id="rId3" Type="http://schemas.openxmlformats.org/officeDocument/2006/relationships/image" Target="../media/image97.jpeg"/><Relationship Id="rId21" Type="http://schemas.openxmlformats.org/officeDocument/2006/relationships/image" Target="../media/image115.svg"/><Relationship Id="rId7" Type="http://schemas.openxmlformats.org/officeDocument/2006/relationships/image" Target="../media/image101.png"/><Relationship Id="rId12" Type="http://schemas.openxmlformats.org/officeDocument/2006/relationships/image" Target="../media/image106.png"/><Relationship Id="rId17" Type="http://schemas.openxmlformats.org/officeDocument/2006/relationships/image" Target="../media/image111.svg"/><Relationship Id="rId2" Type="http://schemas.openxmlformats.org/officeDocument/2006/relationships/notesSlide" Target="../notesSlides/notesSlide22.xml"/><Relationship Id="rId16" Type="http://schemas.openxmlformats.org/officeDocument/2006/relationships/image" Target="../media/image110.png"/><Relationship Id="rId20" Type="http://schemas.openxmlformats.org/officeDocument/2006/relationships/image" Target="../media/image114.png"/><Relationship Id="rId1" Type="http://schemas.openxmlformats.org/officeDocument/2006/relationships/slideLayout" Target="../slideLayouts/slideLayout8.xml"/><Relationship Id="rId6" Type="http://schemas.openxmlformats.org/officeDocument/2006/relationships/image" Target="../media/image100.png"/><Relationship Id="rId11" Type="http://schemas.openxmlformats.org/officeDocument/2006/relationships/image" Target="../media/image105.svg"/><Relationship Id="rId5" Type="http://schemas.openxmlformats.org/officeDocument/2006/relationships/image" Target="../media/image99.png"/><Relationship Id="rId15" Type="http://schemas.openxmlformats.org/officeDocument/2006/relationships/image" Target="../media/image109.svg"/><Relationship Id="rId10" Type="http://schemas.openxmlformats.org/officeDocument/2006/relationships/image" Target="../media/image104.png"/><Relationship Id="rId19" Type="http://schemas.openxmlformats.org/officeDocument/2006/relationships/image" Target="../media/image113.svg"/><Relationship Id="rId4" Type="http://schemas.openxmlformats.org/officeDocument/2006/relationships/image" Target="../media/image98.png"/><Relationship Id="rId9" Type="http://schemas.openxmlformats.org/officeDocument/2006/relationships/image" Target="../media/image103.png"/><Relationship Id="rId14" Type="http://schemas.openxmlformats.org/officeDocument/2006/relationships/image" Target="../media/image108.png"/></Relationships>
</file>

<file path=ppt/slides/_rels/slide2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emf"/><Relationship Id="rId1" Type="http://schemas.openxmlformats.org/officeDocument/2006/relationships/slideLayout" Target="../slideLayouts/slideLayout4.xml"/><Relationship Id="rId4" Type="http://schemas.openxmlformats.org/officeDocument/2006/relationships/hyperlink" Target="https://www.tctmd.com/news/polypills-added-list-whos-essential-medicines" TargetMode="External"/></Relationships>
</file>

<file path=ppt/slides/_rels/slide29.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image" Target="../media/image119.png"/><Relationship Id="rId7" Type="http://schemas.openxmlformats.org/officeDocument/2006/relationships/image" Target="../media/image123.png"/><Relationship Id="rId2" Type="http://schemas.openxmlformats.org/officeDocument/2006/relationships/notesSlide" Target="../notesSlides/notesSlide25.xml"/><Relationship Id="rId1" Type="http://schemas.openxmlformats.org/officeDocument/2006/relationships/slideLayout" Target="../slideLayouts/slideLayout5.xml"/><Relationship Id="rId6" Type="http://schemas.openxmlformats.org/officeDocument/2006/relationships/image" Target="../media/image122.png"/><Relationship Id="rId11" Type="http://schemas.openxmlformats.org/officeDocument/2006/relationships/image" Target="../media/image127.png"/><Relationship Id="rId5" Type="http://schemas.openxmlformats.org/officeDocument/2006/relationships/image" Target="../media/image121.png"/><Relationship Id="rId10" Type="http://schemas.openxmlformats.org/officeDocument/2006/relationships/image" Target="../media/image126.png"/><Relationship Id="rId4" Type="http://schemas.openxmlformats.org/officeDocument/2006/relationships/image" Target="../media/image120.png"/><Relationship Id="rId9" Type="http://schemas.openxmlformats.org/officeDocument/2006/relationships/image" Target="../media/image12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8.xml"/><Relationship Id="rId1" Type="http://schemas.openxmlformats.org/officeDocument/2006/relationships/slideLayout" Target="../slideLayouts/slideLayout8.xml"/><Relationship Id="rId4" Type="http://schemas.openxmlformats.org/officeDocument/2006/relationships/image" Target="../media/image129.png"/></Relationships>
</file>

<file path=ppt/slides/_rels/slide34.xml.rels><?xml version="1.0" encoding="UTF-8" standalone="yes"?>
<Relationships xmlns="http://schemas.openxmlformats.org/package/2006/relationships"><Relationship Id="rId8" Type="http://schemas.openxmlformats.org/officeDocument/2006/relationships/image" Target="../media/image134.png"/><Relationship Id="rId3" Type="http://schemas.openxmlformats.org/officeDocument/2006/relationships/chart" Target="../charts/chart9.xml"/><Relationship Id="rId7" Type="http://schemas.openxmlformats.org/officeDocument/2006/relationships/image" Target="../media/image133.png"/><Relationship Id="rId2" Type="http://schemas.openxmlformats.org/officeDocument/2006/relationships/notesSlide" Target="../notesSlides/notesSlide29.xml"/><Relationship Id="rId1" Type="http://schemas.openxmlformats.org/officeDocument/2006/relationships/slideLayout" Target="../slideLayouts/slideLayout8.xml"/><Relationship Id="rId6" Type="http://schemas.openxmlformats.org/officeDocument/2006/relationships/image" Target="../media/image132.png"/><Relationship Id="rId5" Type="http://schemas.openxmlformats.org/officeDocument/2006/relationships/image" Target="../media/image131.png"/><Relationship Id="rId10" Type="http://schemas.openxmlformats.org/officeDocument/2006/relationships/image" Target="../media/image136.png"/><Relationship Id="rId4" Type="http://schemas.openxmlformats.org/officeDocument/2006/relationships/image" Target="../media/image130.jpeg"/><Relationship Id="rId9" Type="http://schemas.openxmlformats.org/officeDocument/2006/relationships/image" Target="../media/image135.png"/></Relationships>
</file>

<file path=ppt/slides/_rels/slide35.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117.emf"/><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33.xml"/><Relationship Id="rId1" Type="http://schemas.openxmlformats.org/officeDocument/2006/relationships/slideLayout" Target="../slideLayouts/slideLayout4.xml"/><Relationship Id="rId4" Type="http://schemas.openxmlformats.org/officeDocument/2006/relationships/image" Target="../media/image139.sv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34.xml"/><Relationship Id="rId1" Type="http://schemas.openxmlformats.org/officeDocument/2006/relationships/slideLayout" Target="../slideLayouts/slideLayout4.xml"/><Relationship Id="rId5" Type="http://schemas.openxmlformats.org/officeDocument/2006/relationships/image" Target="../media/image142.emf"/><Relationship Id="rId4" Type="http://schemas.openxmlformats.org/officeDocument/2006/relationships/image" Target="../media/image141.png"/></Relationships>
</file>

<file path=ppt/slides/_rels/slide41.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35.xml"/><Relationship Id="rId1" Type="http://schemas.openxmlformats.org/officeDocument/2006/relationships/slideLayout" Target="../slideLayouts/slideLayout4.xml"/><Relationship Id="rId4" Type="http://schemas.openxmlformats.org/officeDocument/2006/relationships/image" Target="../media/image84.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png"/><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8" Type="http://schemas.openxmlformats.org/officeDocument/2006/relationships/customXml" Target="../ink/ink6.xml"/><Relationship Id="rId13" Type="http://schemas.openxmlformats.org/officeDocument/2006/relationships/image" Target="../media/image1610.png"/><Relationship Id="rId18" Type="http://schemas.openxmlformats.org/officeDocument/2006/relationships/customXml" Target="../ink/ink11.xml"/><Relationship Id="rId3" Type="http://schemas.openxmlformats.org/officeDocument/2006/relationships/image" Target="../media/image156.png"/><Relationship Id="rId21" Type="http://schemas.openxmlformats.org/officeDocument/2006/relationships/image" Target="../media/image165.png"/><Relationship Id="rId7" Type="http://schemas.openxmlformats.org/officeDocument/2006/relationships/image" Target="../media/image1580.png"/><Relationship Id="rId12" Type="http://schemas.openxmlformats.org/officeDocument/2006/relationships/customXml" Target="../ink/ink8.xml"/><Relationship Id="rId17" Type="http://schemas.openxmlformats.org/officeDocument/2006/relationships/image" Target="../media/image1630.png"/><Relationship Id="rId25" Type="http://schemas.openxmlformats.org/officeDocument/2006/relationships/image" Target="../media/image167.png"/><Relationship Id="rId2" Type="http://schemas.openxmlformats.org/officeDocument/2006/relationships/customXml" Target="../ink/ink3.xml"/><Relationship Id="rId16" Type="http://schemas.openxmlformats.org/officeDocument/2006/relationships/customXml" Target="../ink/ink10.xml"/><Relationship Id="rId20" Type="http://schemas.openxmlformats.org/officeDocument/2006/relationships/customXml" Target="../ink/ink12.xml"/><Relationship Id="rId1" Type="http://schemas.openxmlformats.org/officeDocument/2006/relationships/slideLayout" Target="../slideLayouts/slideLayout13.xml"/><Relationship Id="rId6" Type="http://schemas.openxmlformats.org/officeDocument/2006/relationships/customXml" Target="../ink/ink5.xml"/><Relationship Id="rId11" Type="http://schemas.openxmlformats.org/officeDocument/2006/relationships/image" Target="../media/image1600.png"/><Relationship Id="rId24" Type="http://schemas.openxmlformats.org/officeDocument/2006/relationships/customXml" Target="../ink/ink14.xml"/><Relationship Id="rId5" Type="http://schemas.openxmlformats.org/officeDocument/2006/relationships/image" Target="../media/image1570.png"/><Relationship Id="rId15" Type="http://schemas.openxmlformats.org/officeDocument/2006/relationships/image" Target="../media/image162.png"/><Relationship Id="rId23" Type="http://schemas.openxmlformats.org/officeDocument/2006/relationships/image" Target="../media/image166.png"/><Relationship Id="rId10" Type="http://schemas.openxmlformats.org/officeDocument/2006/relationships/customXml" Target="../ink/ink7.xml"/><Relationship Id="rId19" Type="http://schemas.openxmlformats.org/officeDocument/2006/relationships/image" Target="../media/image1640.png"/><Relationship Id="rId4" Type="http://schemas.openxmlformats.org/officeDocument/2006/relationships/customXml" Target="../ink/ink4.xml"/><Relationship Id="rId9" Type="http://schemas.openxmlformats.org/officeDocument/2006/relationships/image" Target="../media/image1590.png"/><Relationship Id="rId14" Type="http://schemas.openxmlformats.org/officeDocument/2006/relationships/customXml" Target="../ink/ink9.xml"/><Relationship Id="rId22" Type="http://schemas.openxmlformats.org/officeDocument/2006/relationships/customXml" Target="../ink/ink13.xml"/></Relationships>
</file>

<file path=ppt/slides/_rels/slide4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image" Target="../media/image146.png"/><Relationship Id="rId1" Type="http://schemas.openxmlformats.org/officeDocument/2006/relationships/slideLayout" Target="../slideLayouts/slideLayout20.xml"/><Relationship Id="rId4" Type="http://schemas.openxmlformats.org/officeDocument/2006/relationships/image" Target="../media/image148.svg"/></Relationships>
</file>

<file path=ppt/slides/_rels/slide48.xml.rels><?xml version="1.0" encoding="UTF-8" standalone="yes"?>
<Relationships xmlns="http://schemas.openxmlformats.org/package/2006/relationships"><Relationship Id="rId8" Type="http://schemas.openxmlformats.org/officeDocument/2006/relationships/hyperlink" Target="https://pubmed.ncbi.nlm.nih.gov/27567408/" TargetMode="External"/><Relationship Id="rId3" Type="http://schemas.openxmlformats.org/officeDocument/2006/relationships/image" Target="../media/image149.png"/><Relationship Id="rId7" Type="http://schemas.openxmlformats.org/officeDocument/2006/relationships/image" Target="../media/image152.svg"/><Relationship Id="rId2" Type="http://schemas.openxmlformats.org/officeDocument/2006/relationships/image" Target="../media/image146.png"/><Relationship Id="rId1" Type="http://schemas.openxmlformats.org/officeDocument/2006/relationships/slideLayout" Target="../slideLayouts/slideLayout20.xml"/><Relationship Id="rId6" Type="http://schemas.openxmlformats.org/officeDocument/2006/relationships/image" Target="../media/image151.png"/><Relationship Id="rId5" Type="http://schemas.openxmlformats.org/officeDocument/2006/relationships/hyperlink" Target="https://pubmed.ncbi.nlm.nih.gov/30165516/" TargetMode="External"/><Relationship Id="rId4" Type="http://schemas.openxmlformats.org/officeDocument/2006/relationships/image" Target="../media/image150.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37.xml"/><Relationship Id="rId1" Type="http://schemas.openxmlformats.org/officeDocument/2006/relationships/slideLayout" Target="../slideLayouts/slideLayout22.xml"/><Relationship Id="rId4" Type="http://schemas.openxmlformats.org/officeDocument/2006/relationships/image" Target="../media/image155.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openxmlformats.org/officeDocument/2006/relationships/hyperlink" Target="https://doi.org/10.1093/eurheartj/ehs075" TargetMode="External"/><Relationship Id="rId7" Type="http://schemas.openxmlformats.org/officeDocument/2006/relationships/hyperlink" Target="https://doi.org/10.1016/j.amjcard.2014.03.055" TargetMode="External"/><Relationship Id="rId2" Type="http://schemas.openxmlformats.org/officeDocument/2006/relationships/notesSlide" Target="../notesSlides/notesSlide39.xml"/><Relationship Id="rId1" Type="http://schemas.openxmlformats.org/officeDocument/2006/relationships/slideLayout" Target="../slideLayouts/slideLayout19.xml"/><Relationship Id="rId6" Type="http://schemas.openxmlformats.org/officeDocument/2006/relationships/hyperlink" Target="https://doi.org/10.1016/j.jacc.2012.10.011" TargetMode="External"/><Relationship Id="rId5" Type="http://schemas.openxmlformats.org/officeDocument/2006/relationships/image" Target="../media/image152.svg"/><Relationship Id="rId4" Type="http://schemas.openxmlformats.org/officeDocument/2006/relationships/image" Target="../media/image151.png"/></Relationships>
</file>

<file path=ppt/slides/_rels/slide55.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7.png"/><Relationship Id="rId1" Type="http://schemas.openxmlformats.org/officeDocument/2006/relationships/slideLayout" Target="../slideLayouts/slideLayout1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7.xml.rels><?xml version="1.0" encoding="UTF-8" standalone="yes"?>
<Relationships xmlns="http://schemas.openxmlformats.org/package/2006/relationships"><Relationship Id="rId3" Type="http://schemas.openxmlformats.org/officeDocument/2006/relationships/hyperlink" Target="https://pubmed.ncbi.nlm.nih.gov/11527140/" TargetMode="External"/><Relationship Id="rId2" Type="http://schemas.openxmlformats.org/officeDocument/2006/relationships/image" Target="../media/image159.png"/><Relationship Id="rId1" Type="http://schemas.openxmlformats.org/officeDocument/2006/relationships/slideLayout" Target="../slideLayouts/slideLayout19.xml"/><Relationship Id="rId5" Type="http://schemas.openxmlformats.org/officeDocument/2006/relationships/image" Target="../media/image152.svg"/><Relationship Id="rId4" Type="http://schemas.openxmlformats.org/officeDocument/2006/relationships/image" Target="../media/image151.png"/></Relationships>
</file>

<file path=ppt/slides/_rels/slide5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png"/><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63.png"/><Relationship Id="rId1" Type="http://schemas.openxmlformats.org/officeDocument/2006/relationships/slideLayout" Target="../slideLayouts/slideLayout19.xml"/><Relationship Id="rId5" Type="http://schemas.openxmlformats.org/officeDocument/2006/relationships/image" Target="../media/image169.png"/><Relationship Id="rId4" Type="http://schemas.openxmlformats.org/officeDocument/2006/relationships/image" Target="../media/image168.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image" Target="../media/image8.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8.xml"/></Relationships>
</file>

<file path=ppt/slides/_rels/slide6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hyperlink" Target="https://doi.org/10.2165/00044011-200828110-00001" TargetMode="External"/><Relationship Id="rId1" Type="http://schemas.openxmlformats.org/officeDocument/2006/relationships/slideLayout" Target="../slideLayouts/slideLayout19.xml"/><Relationship Id="rId4" Type="http://schemas.openxmlformats.org/officeDocument/2006/relationships/image" Target="../media/image152.svg"/></Relationships>
</file>

<file path=ppt/slides/_rels/slide6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65.xml.rels><?xml version="1.0" encoding="UTF-8" standalone="yes"?>
<Relationships xmlns="http://schemas.openxmlformats.org/package/2006/relationships"><Relationship Id="rId2" Type="http://schemas.openxmlformats.org/officeDocument/2006/relationships/image" Target="../media/image172.png"/><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2" Type="http://schemas.openxmlformats.org/officeDocument/2006/relationships/hyperlink" Target="https://pubmed.ncbi.nlm.nih.gov/23547611/" TargetMode="Externa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hyperlink" Target="https://blog.cureatr.com/10-strategies-improve-patient-compliance-with-medication.%20Last%20accessed%20February%202024" TargetMode="Externa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hyperlink" Target="https://pubmed.ncbi.nlm.nih.gov/19528344/" TargetMode="Externa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hyperlink" Target="https://pubmed.ncbi.nlm.nih.gov/30380928/" TargetMode="External"/><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70.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hyperlink" Target="https://ijcscardiol.org/article/the-role-of-digital-technology-and-new-strategies-in-engagement-and-adherence-among-patients-with-cardiometabolic-disease/" TargetMode="External"/><Relationship Id="rId1" Type="http://schemas.openxmlformats.org/officeDocument/2006/relationships/slideLayout" Target="../slideLayouts/slideLayout4.xml"/><Relationship Id="rId6" Type="http://schemas.openxmlformats.org/officeDocument/2006/relationships/image" Target="../media/image177.svg"/><Relationship Id="rId5" Type="http://schemas.openxmlformats.org/officeDocument/2006/relationships/image" Target="../media/image176.png"/><Relationship Id="rId4" Type="http://schemas.openxmlformats.org/officeDocument/2006/relationships/image" Target="../media/image175.svg"/></Relationships>
</file>

<file path=ppt/slides/_rels/slide71.xml.rels><?xml version="1.0" encoding="UTF-8" standalone="yes"?>
<Relationships xmlns="http://schemas.openxmlformats.org/package/2006/relationships"><Relationship Id="rId2" Type="http://schemas.openxmlformats.org/officeDocument/2006/relationships/hyperlink" Target="https://www.myamericannurse.com/medication-adherence-in-underserved-populations/" TargetMode="Externa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14.png"/></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1CFA480-1B87-DC8E-AD66-B67B698EECC1}"/>
              </a:ext>
            </a:extLst>
          </p:cNvPr>
          <p:cNvSpPr/>
          <p:nvPr/>
        </p:nvSpPr>
        <p:spPr>
          <a:xfrm>
            <a:off x="7197779" y="-823561"/>
            <a:ext cx="574159" cy="563526"/>
          </a:xfrm>
          <a:prstGeom prst="rect">
            <a:avLst/>
          </a:prstGeom>
          <a:solidFill>
            <a:srgbClr val="242269"/>
          </a:solidFill>
          <a:ln w="12700" cap="flat" cmpd="sng" algn="ctr">
            <a:no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1" name="Rectangle 20">
            <a:extLst>
              <a:ext uri="{FF2B5EF4-FFF2-40B4-BE49-F238E27FC236}">
                <a16:creationId xmlns:a16="http://schemas.microsoft.com/office/drawing/2014/main" id="{5D3F4BD1-959E-E7DE-E8AC-77363B8B1196}"/>
              </a:ext>
            </a:extLst>
          </p:cNvPr>
          <p:cNvSpPr/>
          <p:nvPr/>
        </p:nvSpPr>
        <p:spPr>
          <a:xfrm>
            <a:off x="7963323" y="-823561"/>
            <a:ext cx="574159" cy="563526"/>
          </a:xfrm>
          <a:prstGeom prst="rect">
            <a:avLst/>
          </a:prstGeom>
          <a:solidFill>
            <a:srgbClr val="323C8E"/>
          </a:solidFill>
          <a:ln w="12700" cap="flat" cmpd="sng" algn="ctr">
            <a:no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2" name="Rectangle 21">
            <a:extLst>
              <a:ext uri="{FF2B5EF4-FFF2-40B4-BE49-F238E27FC236}">
                <a16:creationId xmlns:a16="http://schemas.microsoft.com/office/drawing/2014/main" id="{64BE248C-8FF0-C714-6EA6-8A6AA18043FE}"/>
              </a:ext>
            </a:extLst>
          </p:cNvPr>
          <p:cNvSpPr/>
          <p:nvPr/>
        </p:nvSpPr>
        <p:spPr>
          <a:xfrm>
            <a:off x="9494411" y="-823561"/>
            <a:ext cx="574159" cy="563526"/>
          </a:xfrm>
          <a:prstGeom prst="rect">
            <a:avLst/>
          </a:prstGeom>
          <a:solidFill>
            <a:srgbClr val="EA5C47"/>
          </a:solidFill>
          <a:ln w="12700" cap="flat" cmpd="sng" algn="ctr">
            <a:no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3" name="Rectangle 22">
            <a:extLst>
              <a:ext uri="{FF2B5EF4-FFF2-40B4-BE49-F238E27FC236}">
                <a16:creationId xmlns:a16="http://schemas.microsoft.com/office/drawing/2014/main" id="{BD7871A4-BB63-33F2-9E1F-65D032615D34}"/>
              </a:ext>
            </a:extLst>
          </p:cNvPr>
          <p:cNvSpPr/>
          <p:nvPr/>
        </p:nvSpPr>
        <p:spPr>
          <a:xfrm>
            <a:off x="10212108" y="-823561"/>
            <a:ext cx="574159" cy="563526"/>
          </a:xfrm>
          <a:prstGeom prst="rect">
            <a:avLst/>
          </a:prstGeom>
          <a:solidFill>
            <a:srgbClr val="FBC31E"/>
          </a:solidFill>
          <a:ln w="12700" cap="flat" cmpd="sng" algn="ctr">
            <a:no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4" name="Rectangle 23">
            <a:extLst>
              <a:ext uri="{FF2B5EF4-FFF2-40B4-BE49-F238E27FC236}">
                <a16:creationId xmlns:a16="http://schemas.microsoft.com/office/drawing/2014/main" id="{7F6B98C6-B30E-861D-84A0-94B7C43FF1CE}"/>
              </a:ext>
            </a:extLst>
          </p:cNvPr>
          <p:cNvSpPr/>
          <p:nvPr/>
        </p:nvSpPr>
        <p:spPr>
          <a:xfrm>
            <a:off x="10929805" y="-823561"/>
            <a:ext cx="574159" cy="563526"/>
          </a:xfrm>
          <a:prstGeom prst="rect">
            <a:avLst/>
          </a:prstGeom>
          <a:solidFill>
            <a:srgbClr val="FFD579"/>
          </a:solidFill>
          <a:ln w="12700" cap="flat" cmpd="sng" algn="ctr">
            <a:no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5" name="Rectangle 24">
            <a:extLst>
              <a:ext uri="{FF2B5EF4-FFF2-40B4-BE49-F238E27FC236}">
                <a16:creationId xmlns:a16="http://schemas.microsoft.com/office/drawing/2014/main" id="{ACF99581-0357-524F-D371-8C38B3D14646}"/>
              </a:ext>
            </a:extLst>
          </p:cNvPr>
          <p:cNvSpPr/>
          <p:nvPr/>
        </p:nvSpPr>
        <p:spPr>
          <a:xfrm>
            <a:off x="8728867" y="-823561"/>
            <a:ext cx="574159" cy="563526"/>
          </a:xfrm>
          <a:prstGeom prst="rect">
            <a:avLst/>
          </a:prstGeom>
          <a:solidFill>
            <a:srgbClr val="D3DEF2">
              <a:lumMod val="50000"/>
            </a:srgbClr>
          </a:solidFill>
          <a:ln w="12700" cap="flat" cmpd="sng" algn="ctr">
            <a:no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9" name="Titre 1">
            <a:extLst>
              <a:ext uri="{FF2B5EF4-FFF2-40B4-BE49-F238E27FC236}">
                <a16:creationId xmlns:a16="http://schemas.microsoft.com/office/drawing/2014/main" id="{C8E2D7C1-BE31-F1FC-CA2C-E7D5A49CB51B}"/>
              </a:ext>
            </a:extLst>
          </p:cNvPr>
          <p:cNvSpPr txBox="1">
            <a:spLocks/>
          </p:cNvSpPr>
          <p:nvPr/>
        </p:nvSpPr>
        <p:spPr>
          <a:xfrm>
            <a:off x="1258206" y="1729310"/>
            <a:ext cx="9792085" cy="3399379"/>
          </a:xfrm>
          <a:prstGeom prst="rect">
            <a:avLst/>
          </a:prstGeom>
        </p:spPr>
        <p:txBody>
          <a:bodyPr vert="horz" lIns="0" tIns="0" rIns="0" bIns="0" rtlCol="0" anchor="t" anchorCtr="0">
            <a:noAutofit/>
          </a:bodyPr>
          <a:lstStyle>
            <a:lvl1pPr algn="l" defTabSz="914400" rtl="0" eaLnBrk="1" latinLnBrk="0" hangingPunct="1">
              <a:lnSpc>
                <a:spcPts val="5200"/>
              </a:lnSpc>
              <a:spcBef>
                <a:spcPct val="0"/>
              </a:spcBef>
              <a:buNone/>
              <a:defRPr sz="4100" b="1" i="0" kern="1200">
                <a:solidFill>
                  <a:schemeClr val="bg1"/>
                </a:solidFill>
                <a:latin typeface="Century Gothic" panose="020B0502020202020204" pitchFamily="34" charset="0"/>
                <a:ea typeface="+mj-ea"/>
                <a:cs typeface="+mj-cs"/>
              </a:defRPr>
            </a:lvl1pPr>
          </a:lstStyle>
          <a:p>
            <a:pPr marL="0" marR="0" lvl="0" indent="0" algn="ctr" defTabSz="914400" rtl="0" eaLnBrk="1" fontAlgn="auto" latinLnBrk="0" hangingPunct="1">
              <a:lnSpc>
                <a:spcPts val="5200"/>
              </a:lnSpc>
              <a:spcBef>
                <a:spcPct val="0"/>
              </a:spcBef>
              <a:spcAft>
                <a:spcPts val="0"/>
              </a:spcAft>
              <a:buClrTx/>
              <a:buSzTx/>
              <a:buFontTx/>
              <a:buNone/>
              <a:tabLst/>
              <a:defRPr/>
            </a:pPr>
            <a:r>
              <a:rPr kumimoji="0" lang="en-US" sz="41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rPr>
              <a:t>Magnifying Multimorbidity:</a:t>
            </a:r>
          </a:p>
          <a:p>
            <a:pPr marL="0" marR="0" lvl="0" indent="0" algn="ctr" defTabSz="914400" rtl="0" eaLnBrk="1" fontAlgn="auto" latinLnBrk="0" hangingPunct="1">
              <a:lnSpc>
                <a:spcPts val="5200"/>
              </a:lnSpc>
              <a:spcBef>
                <a:spcPct val="0"/>
              </a:spcBef>
              <a:spcAft>
                <a:spcPts val="0"/>
              </a:spcAft>
              <a:buClrTx/>
              <a:buSzTx/>
              <a:buFontTx/>
              <a:buNone/>
              <a:tabLst/>
              <a:defRPr/>
            </a:pPr>
            <a:r>
              <a:rPr kumimoji="0" lang="en-US" sz="41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rPr>
              <a:t>A holistic approach to cardiometabolic care</a:t>
            </a:r>
          </a:p>
        </p:txBody>
      </p:sp>
    </p:spTree>
    <p:extLst>
      <p:ext uri="{BB962C8B-B14F-4D97-AF65-F5344CB8AC3E}">
        <p14:creationId xmlns:p14="http://schemas.microsoft.com/office/powerpoint/2010/main" val="225338595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E029F084-BFF7-FE95-FD33-60EE713B28B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480149" y="2068190"/>
            <a:ext cx="2180126" cy="2180126"/>
          </a:xfrm>
          <a:prstGeom prst="rect">
            <a:avLst/>
          </a:prstGeom>
        </p:spPr>
      </p:pic>
      <p:sp>
        <p:nvSpPr>
          <p:cNvPr id="76" name="Title 1">
            <a:extLst>
              <a:ext uri="{FF2B5EF4-FFF2-40B4-BE49-F238E27FC236}">
                <a16:creationId xmlns:a16="http://schemas.microsoft.com/office/drawing/2014/main" id="{2188243A-985B-060A-6608-AD69BA9F1312}"/>
              </a:ext>
            </a:extLst>
          </p:cNvPr>
          <p:cNvSpPr txBox="1">
            <a:spLocks/>
          </p:cNvSpPr>
          <p:nvPr/>
        </p:nvSpPr>
        <p:spPr>
          <a:xfrm>
            <a:off x="462664" y="387906"/>
            <a:ext cx="9079160" cy="834156"/>
          </a:xfrm>
          <a:prstGeom prst="rect">
            <a:avLst/>
          </a:prstGeom>
        </p:spPr>
        <p:txBody>
          <a:bodyPr vert="horz" lIns="0" tIns="0" rIns="0" bIns="0" rtlCol="0" anchor="t" anchorCtr="0">
            <a:no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3200"/>
              </a:lnSpc>
              <a:spcBef>
                <a:spcPct val="0"/>
              </a:spcBef>
              <a:spcAft>
                <a:spcPts val="0"/>
              </a:spcAft>
              <a:buClrTx/>
              <a:buSzTx/>
              <a:buFontTx/>
              <a:buNone/>
              <a:tabLst/>
              <a:defRPr/>
            </a:pPr>
            <a:r>
              <a:rPr kumimoji="0" lang="en-CA" sz="28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rPr>
              <a:t>Prevalence of multimorbidity </a:t>
            </a:r>
            <a:r>
              <a:rPr kumimoji="0" lang="en-CA" sz="2800" b="1" i="0" u="none" strike="noStrike" kern="1200" cap="none" spc="0" normalizeH="0" baseline="0" noProof="0">
                <a:ln>
                  <a:noFill/>
                </a:ln>
                <a:solidFill>
                  <a:srgbClr val="242269"/>
                </a:solidFill>
                <a:effectLst/>
                <a:uLnTx/>
                <a:uFillTx/>
                <a:latin typeface="Century Gothic" panose="020B0502020202020204" pitchFamily="34" charset="0"/>
                <a:ea typeface="+mj-ea"/>
                <a:cs typeface="+mj-cs"/>
              </a:rPr>
              <a:t>in high-, middle-, and </a:t>
            </a:r>
            <a:br>
              <a:rPr kumimoji="0" lang="en-CA" sz="2800" b="1" i="0" u="none" strike="noStrike" kern="1200" cap="none" spc="0" normalizeH="0" baseline="0" noProof="0">
                <a:ln>
                  <a:noFill/>
                </a:ln>
                <a:solidFill>
                  <a:srgbClr val="242269"/>
                </a:solidFill>
                <a:effectLst/>
                <a:uLnTx/>
                <a:uFillTx/>
                <a:latin typeface="Century Gothic" panose="020B0502020202020204" pitchFamily="34" charset="0"/>
                <a:ea typeface="+mj-ea"/>
                <a:cs typeface="+mj-cs"/>
              </a:rPr>
            </a:br>
            <a:r>
              <a:rPr kumimoji="0" lang="en-CA" sz="2800" b="1" i="0" u="none" strike="noStrike" kern="1200" cap="none" spc="0" normalizeH="0" baseline="0" noProof="0">
                <a:ln>
                  <a:noFill/>
                </a:ln>
                <a:solidFill>
                  <a:srgbClr val="242269"/>
                </a:solidFill>
                <a:effectLst/>
                <a:uLnTx/>
                <a:uFillTx/>
                <a:latin typeface="Century Gothic" panose="020B0502020202020204" pitchFamily="34" charset="0"/>
                <a:ea typeface="+mj-ea"/>
                <a:cs typeface="+mj-cs"/>
              </a:rPr>
              <a:t>low-income countries varies</a:t>
            </a:r>
          </a:p>
        </p:txBody>
      </p:sp>
      <p:sp>
        <p:nvSpPr>
          <p:cNvPr id="77" name="Footer Placeholder 4">
            <a:extLst>
              <a:ext uri="{FF2B5EF4-FFF2-40B4-BE49-F238E27FC236}">
                <a16:creationId xmlns:a16="http://schemas.microsoft.com/office/drawing/2014/main" id="{5FBFC4D3-55EE-5540-0521-4D712DD63907}"/>
              </a:ext>
            </a:extLst>
          </p:cNvPr>
          <p:cNvSpPr txBox="1">
            <a:spLocks/>
          </p:cNvSpPr>
          <p:nvPr/>
        </p:nvSpPr>
        <p:spPr>
          <a:xfrm>
            <a:off x="424544" y="6271203"/>
            <a:ext cx="9916886" cy="561225"/>
          </a:xfrm>
          <a:prstGeom prst="rect">
            <a:avLst/>
          </a:prstGeom>
        </p:spPr>
        <p:txBody>
          <a:bodyPr vert="horz" lIns="0" tIns="0" rIns="0" bIns="0" rtlCol="0" anchor="ctr"/>
          <a:lstStyle>
            <a:defPPr>
              <a:defRPr lang="fr-FR"/>
            </a:defPPr>
            <a:lvl1pPr marL="0" algn="l" defTabSz="914400" rtl="0" eaLnBrk="1" latinLnBrk="0" hangingPunct="1">
              <a:defRPr sz="1300" b="1" i="0" kern="1200">
                <a:solidFill>
                  <a:schemeClr val="accent1"/>
                </a:solidFill>
                <a:latin typeface="Century Gothic" panose="020B0502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CI, confidence interval.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1. Nguyen H, et al. </a:t>
            </a:r>
            <a:r>
              <a:rPr kumimoji="0" lang="en-US"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J Comorb. 2019 Aug 22;9:2235042X19870934; 2. Country Classification. </a:t>
            </a:r>
            <a:r>
              <a:rPr kumimoji="0" lang="en-US"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hlinkClick r:id="rId4">
                  <a:extLst>
                    <a:ext uri="{A12FA001-AC4F-418D-AE19-62706E023703}">
                      <ahyp:hlinkClr xmlns:ahyp="http://schemas.microsoft.com/office/drawing/2018/hyperlinkcolor" val="tx"/>
                    </a:ext>
                  </a:extLst>
                </a:hlinkClick>
              </a:rPr>
              <a:t>https://www.un.org/en/development/desa/policy/wesp/wesp_current/2014wesp_country_classification.pdf</a:t>
            </a:r>
            <a:r>
              <a:rPr kumimoji="0" lang="en-US"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 Accessed Jan 2024.</a:t>
            </a:r>
            <a:endParaRPr kumimoji="0" lang="en-GB"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endParaRPr>
          </a:p>
        </p:txBody>
      </p:sp>
      <p:grpSp>
        <p:nvGrpSpPr>
          <p:cNvPr id="78" name="Group 77">
            <a:extLst>
              <a:ext uri="{FF2B5EF4-FFF2-40B4-BE49-F238E27FC236}">
                <a16:creationId xmlns:a16="http://schemas.microsoft.com/office/drawing/2014/main" id="{08267BE9-C0EB-8972-9019-C53E6F4FE101}"/>
              </a:ext>
            </a:extLst>
          </p:cNvPr>
          <p:cNvGrpSpPr/>
          <p:nvPr/>
        </p:nvGrpSpPr>
        <p:grpSpPr>
          <a:xfrm>
            <a:off x="5191870" y="1964447"/>
            <a:ext cx="3896993" cy="2846739"/>
            <a:chOff x="7075807" y="2211444"/>
            <a:chExt cx="3896993" cy="2846739"/>
          </a:xfrm>
        </p:grpSpPr>
        <p:pic>
          <p:nvPicPr>
            <p:cNvPr id="79" name="Picture 78" descr="A red circle on a green background&#10;&#10;Description automatically generated">
              <a:extLst>
                <a:ext uri="{FF2B5EF4-FFF2-40B4-BE49-F238E27FC236}">
                  <a16:creationId xmlns:a16="http://schemas.microsoft.com/office/drawing/2014/main" id="{78595879-237B-B998-957D-0F411CD4D7FC}"/>
                </a:ext>
              </a:extLst>
            </p:cNvPr>
            <p:cNvPicPr preferRelativeResize="0">
              <a:picLocks/>
            </p:cNvPicPr>
            <p:nvPr/>
          </p:nvPicPr>
          <p:blipFill>
            <a:blip r:embed="rId5" cstate="email">
              <a:extLst>
                <a:ext uri="{28A0092B-C50C-407E-A947-70E740481C1C}">
                  <a14:useLocalDpi xmlns:a14="http://schemas.microsoft.com/office/drawing/2010/main"/>
                </a:ext>
              </a:extLst>
            </a:blip>
            <a:stretch>
              <a:fillRect/>
            </a:stretch>
          </p:blipFill>
          <p:spPr>
            <a:xfrm>
              <a:off x="7075807" y="2254676"/>
              <a:ext cx="540000" cy="360000"/>
            </a:xfrm>
            <a:prstGeom prst="rect">
              <a:avLst/>
            </a:prstGeom>
            <a:ln w="3175">
              <a:solidFill>
                <a:srgbClr val="242269"/>
              </a:solidFill>
            </a:ln>
          </p:spPr>
        </p:pic>
        <p:pic>
          <p:nvPicPr>
            <p:cNvPr id="80" name="Picture 79" descr="A blue and yellow flag with white stars&#10;&#10;Description automatically generated">
              <a:extLst>
                <a:ext uri="{FF2B5EF4-FFF2-40B4-BE49-F238E27FC236}">
                  <a16:creationId xmlns:a16="http://schemas.microsoft.com/office/drawing/2014/main" id="{56BDE41A-F90C-4AFD-1E13-A4E6470D7055}"/>
                </a:ext>
              </a:extLst>
            </p:cNvPr>
            <p:cNvPicPr preferRelativeResize="0">
              <a:picLocks/>
            </p:cNvPicPr>
            <p:nvPr/>
          </p:nvPicPr>
          <p:blipFill>
            <a:blip r:embed="rId6" cstate="email">
              <a:extLst>
                <a:ext uri="{28A0092B-C50C-407E-A947-70E740481C1C}">
                  <a14:useLocalDpi xmlns:a14="http://schemas.microsoft.com/office/drawing/2010/main"/>
                </a:ext>
              </a:extLst>
            </a:blip>
            <a:stretch>
              <a:fillRect/>
            </a:stretch>
          </p:blipFill>
          <p:spPr>
            <a:xfrm>
              <a:off x="7744712" y="2246028"/>
              <a:ext cx="540000" cy="360000"/>
            </a:xfrm>
            <a:prstGeom prst="rect">
              <a:avLst/>
            </a:prstGeom>
            <a:ln w="3175">
              <a:solidFill>
                <a:srgbClr val="242269"/>
              </a:solidFill>
            </a:ln>
          </p:spPr>
        </p:pic>
        <p:pic>
          <p:nvPicPr>
            <p:cNvPr id="81" name="Picture 80" descr="A flag of brazil with a blue circle and white stars&#10;&#10;Description automatically generated">
              <a:extLst>
                <a:ext uri="{FF2B5EF4-FFF2-40B4-BE49-F238E27FC236}">
                  <a16:creationId xmlns:a16="http://schemas.microsoft.com/office/drawing/2014/main" id="{6E75877A-32A2-571A-A4C4-01F2F9904417}"/>
                </a:ext>
              </a:extLst>
            </p:cNvPr>
            <p:cNvPicPr preferRelativeResize="0">
              <a:picLocks/>
            </p:cNvPicPr>
            <p:nvPr/>
          </p:nvPicPr>
          <p:blipFill>
            <a:blip r:embed="rId7" cstate="email">
              <a:extLst>
                <a:ext uri="{28A0092B-C50C-407E-A947-70E740481C1C}">
                  <a14:useLocalDpi xmlns:a14="http://schemas.microsoft.com/office/drawing/2010/main"/>
                </a:ext>
              </a:extLst>
            </a:blip>
            <a:stretch>
              <a:fillRect/>
            </a:stretch>
          </p:blipFill>
          <p:spPr>
            <a:xfrm>
              <a:off x="8413617" y="2237382"/>
              <a:ext cx="540000" cy="360000"/>
            </a:xfrm>
            <a:prstGeom prst="rect">
              <a:avLst/>
            </a:prstGeom>
            <a:ln w="3175">
              <a:solidFill>
                <a:srgbClr val="242269"/>
              </a:solidFill>
            </a:ln>
          </p:spPr>
        </p:pic>
        <p:pic>
          <p:nvPicPr>
            <p:cNvPr id="82" name="Picture 81" descr="A red green and yellow flag with a star&#10;&#10;Description automatically generated">
              <a:extLst>
                <a:ext uri="{FF2B5EF4-FFF2-40B4-BE49-F238E27FC236}">
                  <a16:creationId xmlns:a16="http://schemas.microsoft.com/office/drawing/2014/main" id="{B9045AC6-F2AE-9F7C-F5B9-C492CE03200A}"/>
                </a:ext>
              </a:extLst>
            </p:cNvPr>
            <p:cNvPicPr preferRelativeResize="0">
              <a:picLocks/>
            </p:cNvPicPr>
            <p:nvPr/>
          </p:nvPicPr>
          <p:blipFill>
            <a:blip r:embed="rId8" cstate="email">
              <a:extLst>
                <a:ext uri="{28A0092B-C50C-407E-A947-70E740481C1C}">
                  <a14:useLocalDpi xmlns:a14="http://schemas.microsoft.com/office/drawing/2010/main"/>
                </a:ext>
              </a:extLst>
            </a:blip>
            <a:stretch>
              <a:fillRect/>
            </a:stretch>
          </p:blipFill>
          <p:spPr>
            <a:xfrm>
              <a:off x="9082522" y="2220090"/>
              <a:ext cx="540000" cy="360000"/>
            </a:xfrm>
            <a:prstGeom prst="rect">
              <a:avLst/>
            </a:prstGeom>
            <a:ln w="3175">
              <a:solidFill>
                <a:srgbClr val="242269"/>
              </a:solidFill>
            </a:ln>
          </p:spPr>
        </p:pic>
        <p:pic>
          <p:nvPicPr>
            <p:cNvPr id="83" name="Picture 82" descr="A flag with a star&#10;&#10;Description automatically generated">
              <a:extLst>
                <a:ext uri="{FF2B5EF4-FFF2-40B4-BE49-F238E27FC236}">
                  <a16:creationId xmlns:a16="http://schemas.microsoft.com/office/drawing/2014/main" id="{6A120F9E-61F2-C178-0492-135B9C707081}"/>
                </a:ext>
              </a:extLst>
            </p:cNvPr>
            <p:cNvPicPr preferRelativeResize="0">
              <a:picLocks/>
            </p:cNvPicPr>
            <p:nvPr/>
          </p:nvPicPr>
          <p:blipFill>
            <a:blip r:embed="rId9" cstate="email">
              <a:extLst>
                <a:ext uri="{28A0092B-C50C-407E-A947-70E740481C1C}">
                  <a14:useLocalDpi xmlns:a14="http://schemas.microsoft.com/office/drawing/2010/main"/>
                </a:ext>
              </a:extLst>
            </a:blip>
            <a:stretch>
              <a:fillRect/>
            </a:stretch>
          </p:blipFill>
          <p:spPr>
            <a:xfrm>
              <a:off x="9751427" y="2228736"/>
              <a:ext cx="540000" cy="360000"/>
            </a:xfrm>
            <a:prstGeom prst="rect">
              <a:avLst/>
            </a:prstGeom>
            <a:ln w="3175">
              <a:solidFill>
                <a:srgbClr val="242269"/>
              </a:solidFill>
            </a:ln>
          </p:spPr>
        </p:pic>
        <p:pic>
          <p:nvPicPr>
            <p:cNvPr id="84" name="Picture 83" descr="A red blue and yellow flag&#10;&#10;Description automatically generated">
              <a:extLst>
                <a:ext uri="{FF2B5EF4-FFF2-40B4-BE49-F238E27FC236}">
                  <a16:creationId xmlns:a16="http://schemas.microsoft.com/office/drawing/2014/main" id="{D54196F4-6F88-5539-7C07-60E580047670}"/>
                </a:ext>
              </a:extLst>
            </p:cNvPr>
            <p:cNvPicPr preferRelativeResize="0">
              <a:picLocks/>
            </p:cNvPicPr>
            <p:nvPr/>
          </p:nvPicPr>
          <p:blipFill>
            <a:blip r:embed="rId10" cstate="email">
              <a:extLst>
                <a:ext uri="{28A0092B-C50C-407E-A947-70E740481C1C}">
                  <a14:useLocalDpi xmlns:a14="http://schemas.microsoft.com/office/drawing/2010/main"/>
                </a:ext>
              </a:extLst>
            </a:blip>
            <a:stretch>
              <a:fillRect/>
            </a:stretch>
          </p:blipFill>
          <p:spPr>
            <a:xfrm>
              <a:off x="10420332" y="2211444"/>
              <a:ext cx="540000" cy="360000"/>
            </a:xfrm>
            <a:prstGeom prst="rect">
              <a:avLst/>
            </a:prstGeom>
            <a:ln w="3175">
              <a:solidFill>
                <a:srgbClr val="242269"/>
              </a:solidFill>
            </a:ln>
          </p:spPr>
        </p:pic>
        <p:pic>
          <p:nvPicPr>
            <p:cNvPr id="85" name="Picture 84" descr="A flag with a red white and blue cross&#10;&#10;Description automatically generated">
              <a:extLst>
                <a:ext uri="{FF2B5EF4-FFF2-40B4-BE49-F238E27FC236}">
                  <a16:creationId xmlns:a16="http://schemas.microsoft.com/office/drawing/2014/main" id="{B8DFC398-C2A4-47B5-5CA9-605D2ACF53C4}"/>
                </a:ext>
              </a:extLst>
            </p:cNvPr>
            <p:cNvPicPr preferRelativeResize="0">
              <a:picLocks/>
            </p:cNvPicPr>
            <p:nvPr/>
          </p:nvPicPr>
          <p:blipFill>
            <a:blip r:embed="rId11" cstate="email">
              <a:extLst>
                <a:ext uri="{28A0092B-C50C-407E-A947-70E740481C1C}">
                  <a14:useLocalDpi xmlns:a14="http://schemas.microsoft.com/office/drawing/2010/main"/>
                </a:ext>
              </a:extLst>
            </a:blip>
            <a:stretch>
              <a:fillRect/>
            </a:stretch>
          </p:blipFill>
          <p:spPr>
            <a:xfrm>
              <a:off x="7075807" y="2728686"/>
              <a:ext cx="540000" cy="360000"/>
            </a:xfrm>
            <a:prstGeom prst="rect">
              <a:avLst/>
            </a:prstGeom>
            <a:ln w="3175">
              <a:solidFill>
                <a:srgbClr val="242269"/>
              </a:solidFill>
            </a:ln>
          </p:spPr>
        </p:pic>
        <p:pic>
          <p:nvPicPr>
            <p:cNvPr id="86" name="Picture 85" descr="A red white and black flag&#10;&#10;Description automatically generated">
              <a:extLst>
                <a:ext uri="{FF2B5EF4-FFF2-40B4-BE49-F238E27FC236}">
                  <a16:creationId xmlns:a16="http://schemas.microsoft.com/office/drawing/2014/main" id="{4CEC8A90-BFEB-C1F0-F606-5B251C37E517}"/>
                </a:ext>
              </a:extLst>
            </p:cNvPr>
            <p:cNvPicPr preferRelativeResize="0">
              <a:picLocks/>
            </p:cNvPicPr>
            <p:nvPr/>
          </p:nvPicPr>
          <p:blipFill>
            <a:blip r:embed="rId12" cstate="email">
              <a:extLst>
                <a:ext uri="{28A0092B-C50C-407E-A947-70E740481C1C}">
                  <a14:useLocalDpi xmlns:a14="http://schemas.microsoft.com/office/drawing/2010/main"/>
                </a:ext>
              </a:extLst>
            </a:blip>
            <a:stretch>
              <a:fillRect/>
            </a:stretch>
          </p:blipFill>
          <p:spPr>
            <a:xfrm>
              <a:off x="7747206" y="2736224"/>
              <a:ext cx="540000" cy="360000"/>
            </a:xfrm>
            <a:prstGeom prst="rect">
              <a:avLst/>
            </a:prstGeom>
            <a:ln w="3175">
              <a:solidFill>
                <a:srgbClr val="242269"/>
              </a:solidFill>
            </a:ln>
          </p:spPr>
        </p:pic>
        <p:pic>
          <p:nvPicPr>
            <p:cNvPr id="87" name="Picture 86" descr="A red and white flag with a cross&#10;&#10;Description automatically generated">
              <a:extLst>
                <a:ext uri="{FF2B5EF4-FFF2-40B4-BE49-F238E27FC236}">
                  <a16:creationId xmlns:a16="http://schemas.microsoft.com/office/drawing/2014/main" id="{89CA0CE4-F570-4B66-8ECC-01C970444FE9}"/>
                </a:ext>
              </a:extLst>
            </p:cNvPr>
            <p:cNvPicPr preferRelativeResize="0">
              <a:picLocks/>
            </p:cNvPicPr>
            <p:nvPr/>
          </p:nvPicPr>
          <p:blipFill>
            <a:blip r:embed="rId13" cstate="email">
              <a:extLst>
                <a:ext uri="{28A0092B-C50C-407E-A947-70E740481C1C}">
                  <a14:useLocalDpi xmlns:a14="http://schemas.microsoft.com/office/drawing/2010/main"/>
                </a:ext>
              </a:extLst>
            </a:blip>
            <a:stretch>
              <a:fillRect/>
            </a:stretch>
          </p:blipFill>
          <p:spPr>
            <a:xfrm>
              <a:off x="8418605" y="2743761"/>
              <a:ext cx="540000" cy="360000"/>
            </a:xfrm>
            <a:prstGeom prst="rect">
              <a:avLst/>
            </a:prstGeom>
            <a:ln w="3175">
              <a:solidFill>
                <a:srgbClr val="242269"/>
              </a:solidFill>
            </a:ln>
          </p:spPr>
        </p:pic>
        <p:pic>
          <p:nvPicPr>
            <p:cNvPr id="88" name="Picture 87" descr="A flag with a black star&#10;&#10;Description automatically generated">
              <a:extLst>
                <a:ext uri="{FF2B5EF4-FFF2-40B4-BE49-F238E27FC236}">
                  <a16:creationId xmlns:a16="http://schemas.microsoft.com/office/drawing/2014/main" id="{BEECAECC-864B-CB81-F532-0056A9C631C9}"/>
                </a:ext>
              </a:extLst>
            </p:cNvPr>
            <p:cNvPicPr preferRelativeResize="0">
              <a:picLocks/>
            </p:cNvPicPr>
            <p:nvPr/>
          </p:nvPicPr>
          <p:blipFill>
            <a:blip r:embed="rId14" cstate="email">
              <a:extLst>
                <a:ext uri="{28A0092B-C50C-407E-A947-70E740481C1C}">
                  <a14:useLocalDpi xmlns:a14="http://schemas.microsoft.com/office/drawing/2010/main"/>
                </a:ext>
              </a:extLst>
            </a:blip>
            <a:stretch>
              <a:fillRect/>
            </a:stretch>
          </p:blipFill>
          <p:spPr>
            <a:xfrm>
              <a:off x="9090004" y="2721148"/>
              <a:ext cx="540000" cy="360000"/>
            </a:xfrm>
            <a:prstGeom prst="rect">
              <a:avLst/>
            </a:prstGeom>
            <a:ln w="3175">
              <a:solidFill>
                <a:srgbClr val="242269"/>
              </a:solidFill>
            </a:ln>
          </p:spPr>
        </p:pic>
        <p:pic>
          <p:nvPicPr>
            <p:cNvPr id="89" name="Picture 88" descr="A flag with a circle in the center&#10;&#10;Description automatically generated">
              <a:extLst>
                <a:ext uri="{FF2B5EF4-FFF2-40B4-BE49-F238E27FC236}">
                  <a16:creationId xmlns:a16="http://schemas.microsoft.com/office/drawing/2014/main" id="{17714870-4E8A-6D71-DB52-8AC404517DA9}"/>
                </a:ext>
              </a:extLst>
            </p:cNvPr>
            <p:cNvPicPr preferRelativeResize="0">
              <a:picLocks/>
            </p:cNvPicPr>
            <p:nvPr/>
          </p:nvPicPr>
          <p:blipFill>
            <a:blip r:embed="rId15" cstate="email">
              <a:extLst>
                <a:ext uri="{28A0092B-C50C-407E-A947-70E740481C1C}">
                  <a14:useLocalDpi xmlns:a14="http://schemas.microsoft.com/office/drawing/2010/main"/>
                </a:ext>
              </a:extLst>
            </a:blip>
            <a:stretch>
              <a:fillRect/>
            </a:stretch>
          </p:blipFill>
          <p:spPr>
            <a:xfrm>
              <a:off x="9761403" y="2713610"/>
              <a:ext cx="540000" cy="360000"/>
            </a:xfrm>
            <a:prstGeom prst="rect">
              <a:avLst/>
            </a:prstGeom>
            <a:ln w="3175">
              <a:solidFill>
                <a:srgbClr val="242269"/>
              </a:solidFill>
            </a:ln>
          </p:spPr>
        </p:pic>
        <p:pic>
          <p:nvPicPr>
            <p:cNvPr id="90" name="Picture 89" descr="A flag with a red white and green border&#10;&#10;Description automatically generated">
              <a:extLst>
                <a:ext uri="{FF2B5EF4-FFF2-40B4-BE49-F238E27FC236}">
                  <a16:creationId xmlns:a16="http://schemas.microsoft.com/office/drawing/2014/main" id="{5777C69D-64EF-79C3-AB51-CD5C8A3DCAD6}"/>
                </a:ext>
              </a:extLst>
            </p:cNvPr>
            <p:cNvPicPr preferRelativeResize="0">
              <a:picLocks/>
            </p:cNvPicPr>
            <p:nvPr/>
          </p:nvPicPr>
          <p:blipFill>
            <a:blip r:embed="rId16" cstate="email">
              <a:extLst>
                <a:ext uri="{28A0092B-C50C-407E-A947-70E740481C1C}">
                  <a14:useLocalDpi xmlns:a14="http://schemas.microsoft.com/office/drawing/2010/main"/>
                </a:ext>
              </a:extLst>
            </a:blip>
            <a:stretch>
              <a:fillRect/>
            </a:stretch>
          </p:blipFill>
          <p:spPr>
            <a:xfrm>
              <a:off x="10432800" y="2706072"/>
              <a:ext cx="540000" cy="360000"/>
            </a:xfrm>
            <a:prstGeom prst="rect">
              <a:avLst/>
            </a:prstGeom>
            <a:ln w="3175">
              <a:solidFill>
                <a:srgbClr val="242269"/>
              </a:solidFill>
            </a:ln>
          </p:spPr>
        </p:pic>
        <p:pic>
          <p:nvPicPr>
            <p:cNvPr id="91" name="Picture 90" descr="A flag with a sun and a bird&#10;&#10;Description automatically generated">
              <a:extLst>
                <a:ext uri="{FF2B5EF4-FFF2-40B4-BE49-F238E27FC236}">
                  <a16:creationId xmlns:a16="http://schemas.microsoft.com/office/drawing/2014/main" id="{78397428-F6BF-A2F8-272F-BD5BBA121194}"/>
                </a:ext>
              </a:extLst>
            </p:cNvPr>
            <p:cNvPicPr preferRelativeResize="0">
              <a:picLocks/>
            </p:cNvPicPr>
            <p:nvPr/>
          </p:nvPicPr>
          <p:blipFill>
            <a:blip r:embed="rId17" cstate="email">
              <a:extLst>
                <a:ext uri="{28A0092B-C50C-407E-A947-70E740481C1C}">
                  <a14:useLocalDpi xmlns:a14="http://schemas.microsoft.com/office/drawing/2010/main"/>
                </a:ext>
              </a:extLst>
            </a:blip>
            <a:stretch>
              <a:fillRect/>
            </a:stretch>
          </p:blipFill>
          <p:spPr>
            <a:xfrm>
              <a:off x="7075807" y="3232516"/>
              <a:ext cx="540000" cy="360000"/>
            </a:xfrm>
            <a:prstGeom prst="rect">
              <a:avLst/>
            </a:prstGeom>
            <a:ln w="3175">
              <a:solidFill>
                <a:srgbClr val="242269"/>
              </a:solidFill>
            </a:ln>
          </p:spPr>
        </p:pic>
        <p:pic>
          <p:nvPicPr>
            <p:cNvPr id="92" name="Picture 91" descr="A red white and black flag&#10;&#10;Description automatically generated">
              <a:extLst>
                <a:ext uri="{FF2B5EF4-FFF2-40B4-BE49-F238E27FC236}">
                  <a16:creationId xmlns:a16="http://schemas.microsoft.com/office/drawing/2014/main" id="{94DB7B4D-226D-65D9-39BA-1D8BA3C352BC}"/>
                </a:ext>
              </a:extLst>
            </p:cNvPr>
            <p:cNvPicPr preferRelativeResize="0">
              <a:picLocks/>
            </p:cNvPicPr>
            <p:nvPr/>
          </p:nvPicPr>
          <p:blipFill>
            <a:blip r:embed="rId18" cstate="email">
              <a:extLst>
                <a:ext uri="{28A0092B-C50C-407E-A947-70E740481C1C}">
                  <a14:useLocalDpi xmlns:a14="http://schemas.microsoft.com/office/drawing/2010/main"/>
                </a:ext>
              </a:extLst>
            </a:blip>
            <a:stretch>
              <a:fillRect/>
            </a:stretch>
          </p:blipFill>
          <p:spPr>
            <a:xfrm>
              <a:off x="7744712" y="3239782"/>
              <a:ext cx="540000" cy="360000"/>
            </a:xfrm>
            <a:prstGeom prst="rect">
              <a:avLst/>
            </a:prstGeom>
            <a:ln w="3175">
              <a:solidFill>
                <a:srgbClr val="242269"/>
              </a:solidFill>
            </a:ln>
          </p:spPr>
        </p:pic>
        <p:pic>
          <p:nvPicPr>
            <p:cNvPr id="93" name="Picture 92" descr="A blue flag with white stars and a yellow outline on it&#10;&#10;Description automatically generated">
              <a:extLst>
                <a:ext uri="{FF2B5EF4-FFF2-40B4-BE49-F238E27FC236}">
                  <a16:creationId xmlns:a16="http://schemas.microsoft.com/office/drawing/2014/main" id="{7577C353-1E73-0B5D-A8BE-1D326926CE90}"/>
                </a:ext>
              </a:extLst>
            </p:cNvPr>
            <p:cNvPicPr preferRelativeResize="0">
              <a:picLocks/>
            </p:cNvPicPr>
            <p:nvPr/>
          </p:nvPicPr>
          <p:blipFill>
            <a:blip r:embed="rId19" cstate="email">
              <a:extLst>
                <a:ext uri="{28A0092B-C50C-407E-A947-70E740481C1C}">
                  <a14:useLocalDpi xmlns:a14="http://schemas.microsoft.com/office/drawing/2010/main"/>
                </a:ext>
              </a:extLst>
            </a:blip>
            <a:stretch>
              <a:fillRect/>
            </a:stretch>
          </p:blipFill>
          <p:spPr>
            <a:xfrm>
              <a:off x="8413617" y="3247046"/>
              <a:ext cx="540000" cy="360000"/>
            </a:xfrm>
            <a:prstGeom prst="rect">
              <a:avLst/>
            </a:prstGeom>
            <a:ln w="3175">
              <a:solidFill>
                <a:srgbClr val="242269"/>
              </a:solidFill>
            </a:ln>
          </p:spPr>
        </p:pic>
        <p:pic>
          <p:nvPicPr>
            <p:cNvPr id="94" name="Picture 93" descr="A red blue and white flag with a white circle&#10;&#10;Description automatically generated">
              <a:extLst>
                <a:ext uri="{FF2B5EF4-FFF2-40B4-BE49-F238E27FC236}">
                  <a16:creationId xmlns:a16="http://schemas.microsoft.com/office/drawing/2014/main" id="{19429432-961F-6B8B-3AC2-1732CD54EE90}"/>
                </a:ext>
              </a:extLst>
            </p:cNvPr>
            <p:cNvPicPr preferRelativeResize="0">
              <a:picLocks/>
            </p:cNvPicPr>
            <p:nvPr/>
          </p:nvPicPr>
          <p:blipFill>
            <a:blip r:embed="rId20" cstate="email">
              <a:extLst>
                <a:ext uri="{28A0092B-C50C-407E-A947-70E740481C1C}">
                  <a14:useLocalDpi xmlns:a14="http://schemas.microsoft.com/office/drawing/2010/main"/>
                </a:ext>
              </a:extLst>
            </a:blip>
            <a:stretch>
              <a:fillRect/>
            </a:stretch>
          </p:blipFill>
          <p:spPr>
            <a:xfrm>
              <a:off x="9082522" y="3225250"/>
              <a:ext cx="540000" cy="360000"/>
            </a:xfrm>
            <a:prstGeom prst="rect">
              <a:avLst/>
            </a:prstGeom>
            <a:ln w="3175">
              <a:solidFill>
                <a:srgbClr val="242269"/>
              </a:solidFill>
            </a:ln>
          </p:spPr>
        </p:pic>
        <p:pic>
          <p:nvPicPr>
            <p:cNvPr id="95" name="Picture 94" descr="A flag with a yellow star and a crescent moon&#10;&#10;Description automatically generated">
              <a:extLst>
                <a:ext uri="{FF2B5EF4-FFF2-40B4-BE49-F238E27FC236}">
                  <a16:creationId xmlns:a16="http://schemas.microsoft.com/office/drawing/2014/main" id="{A88FDF62-A84C-FFD5-3E97-FF8B86AD5A45}"/>
                </a:ext>
              </a:extLst>
            </p:cNvPr>
            <p:cNvPicPr preferRelativeResize="0">
              <a:picLocks/>
            </p:cNvPicPr>
            <p:nvPr/>
          </p:nvPicPr>
          <p:blipFill>
            <a:blip r:embed="rId21" cstate="email">
              <a:extLst>
                <a:ext uri="{28A0092B-C50C-407E-A947-70E740481C1C}">
                  <a14:useLocalDpi xmlns:a14="http://schemas.microsoft.com/office/drawing/2010/main"/>
                </a:ext>
              </a:extLst>
            </a:blip>
            <a:stretch>
              <a:fillRect/>
            </a:stretch>
          </p:blipFill>
          <p:spPr>
            <a:xfrm>
              <a:off x="9751427" y="3217984"/>
              <a:ext cx="540000" cy="360000"/>
            </a:xfrm>
            <a:prstGeom prst="rect">
              <a:avLst/>
            </a:prstGeom>
            <a:ln w="3175">
              <a:solidFill>
                <a:srgbClr val="242269"/>
              </a:solidFill>
            </a:ln>
          </p:spPr>
        </p:pic>
        <p:pic>
          <p:nvPicPr>
            <p:cNvPr id="96" name="Picture 95" descr="A flag with different colors&#10;&#10;Description automatically generated">
              <a:extLst>
                <a:ext uri="{FF2B5EF4-FFF2-40B4-BE49-F238E27FC236}">
                  <a16:creationId xmlns:a16="http://schemas.microsoft.com/office/drawing/2014/main" id="{8A336F31-BC5C-BFC8-7A98-92715CE2780B}"/>
                </a:ext>
              </a:extLst>
            </p:cNvPr>
            <p:cNvPicPr preferRelativeResize="0">
              <a:picLocks/>
            </p:cNvPicPr>
            <p:nvPr/>
          </p:nvPicPr>
          <p:blipFill>
            <a:blip r:embed="rId22" cstate="email">
              <a:extLst>
                <a:ext uri="{28A0092B-C50C-407E-A947-70E740481C1C}">
                  <a14:useLocalDpi xmlns:a14="http://schemas.microsoft.com/office/drawing/2010/main"/>
                </a:ext>
              </a:extLst>
            </a:blip>
            <a:stretch>
              <a:fillRect/>
            </a:stretch>
          </p:blipFill>
          <p:spPr>
            <a:xfrm>
              <a:off x="10420332" y="3210718"/>
              <a:ext cx="540000" cy="360000"/>
            </a:xfrm>
            <a:prstGeom prst="rect">
              <a:avLst/>
            </a:prstGeom>
            <a:ln w="3175">
              <a:solidFill>
                <a:srgbClr val="242269"/>
              </a:solidFill>
            </a:ln>
          </p:spPr>
        </p:pic>
        <p:pic>
          <p:nvPicPr>
            <p:cNvPr id="97" name="Picture 96" descr="A flag with a bird and a snake&#10;&#10;Description automatically generated">
              <a:extLst>
                <a:ext uri="{FF2B5EF4-FFF2-40B4-BE49-F238E27FC236}">
                  <a16:creationId xmlns:a16="http://schemas.microsoft.com/office/drawing/2014/main" id="{9FE2DE32-EF67-F8E5-B6CE-3661CAC021AC}"/>
                </a:ext>
              </a:extLst>
            </p:cNvPr>
            <p:cNvPicPr preferRelativeResize="0">
              <a:picLocks/>
            </p:cNvPicPr>
            <p:nvPr/>
          </p:nvPicPr>
          <p:blipFill>
            <a:blip r:embed="rId23" cstate="email">
              <a:extLst>
                <a:ext uri="{28A0092B-C50C-407E-A947-70E740481C1C}">
                  <a14:useLocalDpi xmlns:a14="http://schemas.microsoft.com/office/drawing/2010/main"/>
                </a:ext>
              </a:extLst>
            </a:blip>
            <a:stretch>
              <a:fillRect/>
            </a:stretch>
          </p:blipFill>
          <p:spPr>
            <a:xfrm>
              <a:off x="7090028" y="3729034"/>
              <a:ext cx="540000" cy="360000"/>
            </a:xfrm>
            <a:prstGeom prst="rect">
              <a:avLst/>
            </a:prstGeom>
            <a:ln w="3175">
              <a:solidFill>
                <a:srgbClr val="242269"/>
              </a:solidFill>
            </a:ln>
          </p:spPr>
        </p:pic>
        <p:pic>
          <p:nvPicPr>
            <p:cNvPr id="98" name="Picture 97" descr="A red flag with a green star&#10;&#10;Description automatically generated">
              <a:extLst>
                <a:ext uri="{FF2B5EF4-FFF2-40B4-BE49-F238E27FC236}">
                  <a16:creationId xmlns:a16="http://schemas.microsoft.com/office/drawing/2014/main" id="{F5989C4C-6455-3A4B-578A-0C5303472AA3}"/>
                </a:ext>
              </a:extLst>
            </p:cNvPr>
            <p:cNvPicPr preferRelativeResize="0">
              <a:picLocks/>
            </p:cNvPicPr>
            <p:nvPr/>
          </p:nvPicPr>
          <p:blipFill>
            <a:blip r:embed="rId24" cstate="email">
              <a:extLst>
                <a:ext uri="{28A0092B-C50C-407E-A947-70E740481C1C}">
                  <a14:useLocalDpi xmlns:a14="http://schemas.microsoft.com/office/drawing/2010/main"/>
                </a:ext>
              </a:extLst>
            </a:blip>
            <a:stretch>
              <a:fillRect/>
            </a:stretch>
          </p:blipFill>
          <p:spPr>
            <a:xfrm>
              <a:off x="7753512" y="3705382"/>
              <a:ext cx="540000" cy="360000"/>
            </a:xfrm>
            <a:prstGeom prst="rect">
              <a:avLst/>
            </a:prstGeom>
            <a:ln w="3175">
              <a:solidFill>
                <a:srgbClr val="242269"/>
              </a:solidFill>
            </a:ln>
          </p:spPr>
        </p:pic>
        <p:pic>
          <p:nvPicPr>
            <p:cNvPr id="99" name="Picture 98" descr="A flag with a white star&#10;&#10;Description automatically generated">
              <a:extLst>
                <a:ext uri="{FF2B5EF4-FFF2-40B4-BE49-F238E27FC236}">
                  <a16:creationId xmlns:a16="http://schemas.microsoft.com/office/drawing/2014/main" id="{65AD93C4-26B0-0551-3929-61A1FB3E2537}"/>
                </a:ext>
              </a:extLst>
            </p:cNvPr>
            <p:cNvPicPr preferRelativeResize="0">
              <a:picLocks/>
            </p:cNvPicPr>
            <p:nvPr/>
          </p:nvPicPr>
          <p:blipFill>
            <a:blip r:embed="rId25" cstate="email">
              <a:extLst>
                <a:ext uri="{28A0092B-C50C-407E-A947-70E740481C1C}">
                  <a14:useLocalDpi xmlns:a14="http://schemas.microsoft.com/office/drawing/2010/main"/>
                </a:ext>
              </a:extLst>
            </a:blip>
            <a:stretch>
              <a:fillRect/>
            </a:stretch>
          </p:blipFill>
          <p:spPr>
            <a:xfrm>
              <a:off x="8416996" y="3717208"/>
              <a:ext cx="540000" cy="360000"/>
            </a:xfrm>
            <a:prstGeom prst="rect">
              <a:avLst/>
            </a:prstGeom>
            <a:ln w="3175">
              <a:solidFill>
                <a:srgbClr val="242269"/>
              </a:solidFill>
            </a:ln>
          </p:spPr>
        </p:pic>
        <p:pic>
          <p:nvPicPr>
            <p:cNvPr id="100" name="Picture 99" descr="A flag with a sun and a red strip&#10;&#10;Description automatically generated">
              <a:extLst>
                <a:ext uri="{FF2B5EF4-FFF2-40B4-BE49-F238E27FC236}">
                  <a16:creationId xmlns:a16="http://schemas.microsoft.com/office/drawing/2014/main" id="{259C6A41-6ED3-2F69-A3EE-DE37BD7B5737}"/>
                </a:ext>
              </a:extLst>
            </p:cNvPr>
            <p:cNvPicPr preferRelativeResize="0">
              <a:picLocks/>
            </p:cNvPicPr>
            <p:nvPr/>
          </p:nvPicPr>
          <p:blipFill>
            <a:blip r:embed="rId26" cstate="email">
              <a:extLst>
                <a:ext uri="{28A0092B-C50C-407E-A947-70E740481C1C}">
                  <a14:useLocalDpi xmlns:a14="http://schemas.microsoft.com/office/drawing/2010/main"/>
                </a:ext>
              </a:extLst>
            </a:blip>
            <a:stretch>
              <a:fillRect/>
            </a:stretch>
          </p:blipFill>
          <p:spPr>
            <a:xfrm>
              <a:off x="9080480" y="3740862"/>
              <a:ext cx="540000" cy="360000"/>
            </a:xfrm>
            <a:prstGeom prst="rect">
              <a:avLst/>
            </a:prstGeom>
            <a:ln w="3175">
              <a:solidFill>
                <a:srgbClr val="242269"/>
              </a:solidFill>
            </a:ln>
          </p:spPr>
        </p:pic>
        <p:pic>
          <p:nvPicPr>
            <p:cNvPr id="101" name="Picture 100" descr="A red and blue flag with a white star and a white flower&#10;&#10;Description automatically generated">
              <a:extLst>
                <a:ext uri="{FF2B5EF4-FFF2-40B4-BE49-F238E27FC236}">
                  <a16:creationId xmlns:a16="http://schemas.microsoft.com/office/drawing/2014/main" id="{A7BC2E0B-7565-6AA6-1FB5-FD54695171E2}"/>
                </a:ext>
              </a:extLst>
            </p:cNvPr>
            <p:cNvPicPr preferRelativeResize="0">
              <a:picLocks/>
            </p:cNvPicPr>
            <p:nvPr/>
          </p:nvPicPr>
          <p:blipFill>
            <a:blip r:embed="rId27" cstate="email">
              <a:extLst>
                <a:ext uri="{28A0092B-C50C-407E-A947-70E740481C1C}">
                  <a14:useLocalDpi xmlns:a14="http://schemas.microsoft.com/office/drawing/2010/main"/>
                </a:ext>
              </a:extLst>
            </a:blip>
            <a:stretch>
              <a:fillRect/>
            </a:stretch>
          </p:blipFill>
          <p:spPr>
            <a:xfrm>
              <a:off x="9743964" y="3693556"/>
              <a:ext cx="540000" cy="360000"/>
            </a:xfrm>
            <a:prstGeom prst="rect">
              <a:avLst/>
            </a:prstGeom>
            <a:ln w="3175">
              <a:solidFill>
                <a:srgbClr val="242269"/>
              </a:solidFill>
            </a:ln>
          </p:spPr>
        </p:pic>
        <p:pic>
          <p:nvPicPr>
            <p:cNvPr id="102" name="Picture 101" descr="A green and white flag with a crescent moon and a star&#10;&#10;Description automatically generated">
              <a:extLst>
                <a:ext uri="{FF2B5EF4-FFF2-40B4-BE49-F238E27FC236}">
                  <a16:creationId xmlns:a16="http://schemas.microsoft.com/office/drawing/2014/main" id="{951EF3EB-A5C2-474B-E5F1-E152D3474115}"/>
                </a:ext>
              </a:extLst>
            </p:cNvPr>
            <p:cNvPicPr preferRelativeResize="0">
              <a:picLocks/>
            </p:cNvPicPr>
            <p:nvPr/>
          </p:nvPicPr>
          <p:blipFill>
            <a:blip r:embed="rId28" cstate="email">
              <a:extLst>
                <a:ext uri="{28A0092B-C50C-407E-A947-70E740481C1C}">
                  <a14:useLocalDpi xmlns:a14="http://schemas.microsoft.com/office/drawing/2010/main"/>
                </a:ext>
              </a:extLst>
            </a:blip>
            <a:stretch>
              <a:fillRect/>
            </a:stretch>
          </p:blipFill>
          <p:spPr>
            <a:xfrm>
              <a:off x="10407450" y="3681730"/>
              <a:ext cx="540000" cy="360000"/>
            </a:xfrm>
            <a:prstGeom prst="rect">
              <a:avLst/>
            </a:prstGeom>
            <a:ln w="3175">
              <a:solidFill>
                <a:srgbClr val="242269"/>
              </a:solidFill>
            </a:ln>
          </p:spPr>
        </p:pic>
        <p:pic>
          <p:nvPicPr>
            <p:cNvPr id="103" name="Picture 102" descr="A flag of philippines with a red white and blue triangle and a yellow star&#10;&#10;Description automatically generated">
              <a:extLst>
                <a:ext uri="{FF2B5EF4-FFF2-40B4-BE49-F238E27FC236}">
                  <a16:creationId xmlns:a16="http://schemas.microsoft.com/office/drawing/2014/main" id="{5D25138A-A995-EA1E-8EF6-CEA954295601}"/>
                </a:ext>
              </a:extLst>
            </p:cNvPr>
            <p:cNvPicPr preferRelativeResize="0">
              <a:picLocks/>
            </p:cNvPicPr>
            <p:nvPr/>
          </p:nvPicPr>
          <p:blipFill>
            <a:blip r:embed="rId29" cstate="email">
              <a:extLst>
                <a:ext uri="{28A0092B-C50C-407E-A947-70E740481C1C}">
                  <a14:useLocalDpi xmlns:a14="http://schemas.microsoft.com/office/drawing/2010/main"/>
                </a:ext>
              </a:extLst>
            </a:blip>
            <a:stretch>
              <a:fillRect/>
            </a:stretch>
          </p:blipFill>
          <p:spPr>
            <a:xfrm>
              <a:off x="7742136" y="4201888"/>
              <a:ext cx="540000" cy="360000"/>
            </a:xfrm>
            <a:prstGeom prst="rect">
              <a:avLst/>
            </a:prstGeom>
            <a:ln w="3175">
              <a:solidFill>
                <a:srgbClr val="242269"/>
              </a:solidFill>
            </a:ln>
          </p:spPr>
        </p:pic>
        <p:pic>
          <p:nvPicPr>
            <p:cNvPr id="104" name="Picture 103">
              <a:extLst>
                <a:ext uri="{FF2B5EF4-FFF2-40B4-BE49-F238E27FC236}">
                  <a16:creationId xmlns:a16="http://schemas.microsoft.com/office/drawing/2014/main" id="{F94388BC-576B-7961-5D15-C34712AAD2D7}"/>
                </a:ext>
              </a:extLst>
            </p:cNvPr>
            <p:cNvPicPr preferRelativeResize="0">
              <a:picLocks/>
            </p:cNvPicPr>
            <p:nvPr/>
          </p:nvPicPr>
          <p:blipFill>
            <a:blip r:embed="rId30" cstate="email">
              <a:extLst>
                <a:ext uri="{28A0092B-C50C-407E-A947-70E740481C1C}">
                  <a14:useLocalDpi xmlns:a14="http://schemas.microsoft.com/office/drawing/2010/main"/>
                </a:ext>
              </a:extLst>
            </a:blip>
            <a:stretch>
              <a:fillRect/>
            </a:stretch>
          </p:blipFill>
          <p:spPr>
            <a:xfrm>
              <a:off x="8408465" y="4192657"/>
              <a:ext cx="540000" cy="360071"/>
            </a:xfrm>
            <a:prstGeom prst="rect">
              <a:avLst/>
            </a:prstGeom>
            <a:ln w="3175">
              <a:solidFill>
                <a:srgbClr val="242269"/>
              </a:solidFill>
            </a:ln>
          </p:spPr>
        </p:pic>
        <p:pic>
          <p:nvPicPr>
            <p:cNvPr id="105" name="Picture 104" descr="A flag with a crown and a coat of arms&#10;&#10;Description automatically generated">
              <a:extLst>
                <a:ext uri="{FF2B5EF4-FFF2-40B4-BE49-F238E27FC236}">
                  <a16:creationId xmlns:a16="http://schemas.microsoft.com/office/drawing/2014/main" id="{EB893CFF-5222-C8E2-146B-2550DFA0C59A}"/>
                </a:ext>
              </a:extLst>
            </p:cNvPr>
            <p:cNvPicPr preferRelativeResize="0">
              <a:picLocks/>
            </p:cNvPicPr>
            <p:nvPr/>
          </p:nvPicPr>
          <p:blipFill>
            <a:blip r:embed="rId31" cstate="email">
              <a:extLst>
                <a:ext uri="{28A0092B-C50C-407E-A947-70E740481C1C}">
                  <a14:useLocalDpi xmlns:a14="http://schemas.microsoft.com/office/drawing/2010/main"/>
                </a:ext>
              </a:extLst>
            </a:blip>
            <a:stretch>
              <a:fillRect/>
            </a:stretch>
          </p:blipFill>
          <p:spPr>
            <a:xfrm>
              <a:off x="9074794" y="4220208"/>
              <a:ext cx="540000" cy="360000"/>
            </a:xfrm>
            <a:prstGeom prst="rect">
              <a:avLst/>
            </a:prstGeom>
            <a:ln w="3175">
              <a:solidFill>
                <a:srgbClr val="242269"/>
              </a:solidFill>
            </a:ln>
          </p:spPr>
        </p:pic>
        <p:pic>
          <p:nvPicPr>
            <p:cNvPr id="106" name="Picture 105" descr="A flag of south africa&#10;&#10;Description automatically generated">
              <a:extLst>
                <a:ext uri="{FF2B5EF4-FFF2-40B4-BE49-F238E27FC236}">
                  <a16:creationId xmlns:a16="http://schemas.microsoft.com/office/drawing/2014/main" id="{B517F264-1EE5-96CD-A6A0-F410CBD9C2F5}"/>
                </a:ext>
              </a:extLst>
            </p:cNvPr>
            <p:cNvPicPr preferRelativeResize="0">
              <a:picLocks/>
            </p:cNvPicPr>
            <p:nvPr/>
          </p:nvPicPr>
          <p:blipFill>
            <a:blip r:embed="rId32" cstate="email">
              <a:extLst>
                <a:ext uri="{28A0092B-C50C-407E-A947-70E740481C1C}">
                  <a14:useLocalDpi xmlns:a14="http://schemas.microsoft.com/office/drawing/2010/main"/>
                </a:ext>
              </a:extLst>
            </a:blip>
            <a:stretch>
              <a:fillRect/>
            </a:stretch>
          </p:blipFill>
          <p:spPr>
            <a:xfrm>
              <a:off x="9741123" y="4238528"/>
              <a:ext cx="540000" cy="360071"/>
            </a:xfrm>
            <a:prstGeom prst="rect">
              <a:avLst/>
            </a:prstGeom>
            <a:ln w="3175">
              <a:solidFill>
                <a:srgbClr val="242269"/>
              </a:solidFill>
            </a:ln>
          </p:spPr>
        </p:pic>
        <p:pic>
          <p:nvPicPr>
            <p:cNvPr id="107" name="Picture 106" descr="A yellow lion with a sword and leaf&#10;&#10;Description automatically generated">
              <a:extLst>
                <a:ext uri="{FF2B5EF4-FFF2-40B4-BE49-F238E27FC236}">
                  <a16:creationId xmlns:a16="http://schemas.microsoft.com/office/drawing/2014/main" id="{E437FFB6-55D3-5020-C9F2-30B48483CECA}"/>
                </a:ext>
              </a:extLst>
            </p:cNvPr>
            <p:cNvPicPr preferRelativeResize="0">
              <a:picLocks/>
            </p:cNvPicPr>
            <p:nvPr/>
          </p:nvPicPr>
          <p:blipFill>
            <a:blip r:embed="rId33" cstate="email">
              <a:extLst>
                <a:ext uri="{28A0092B-C50C-407E-A947-70E740481C1C}">
                  <a14:useLocalDpi xmlns:a14="http://schemas.microsoft.com/office/drawing/2010/main"/>
                </a:ext>
              </a:extLst>
            </a:blip>
            <a:stretch>
              <a:fillRect/>
            </a:stretch>
          </p:blipFill>
          <p:spPr>
            <a:xfrm>
              <a:off x="10407450" y="4229368"/>
              <a:ext cx="540000" cy="360000"/>
            </a:xfrm>
            <a:prstGeom prst="rect">
              <a:avLst/>
            </a:prstGeom>
            <a:ln w="3175">
              <a:solidFill>
                <a:srgbClr val="242269"/>
              </a:solidFill>
            </a:ln>
          </p:spPr>
        </p:pic>
        <p:pic>
          <p:nvPicPr>
            <p:cNvPr id="108" name="Picture 107" descr="A blue and yellow flag&#10;&#10;Description automatically generated">
              <a:extLst>
                <a:ext uri="{FF2B5EF4-FFF2-40B4-BE49-F238E27FC236}">
                  <a16:creationId xmlns:a16="http://schemas.microsoft.com/office/drawing/2014/main" id="{FB9E8F57-083A-790E-938D-B26CDF0DE9AF}"/>
                </a:ext>
              </a:extLst>
            </p:cNvPr>
            <p:cNvPicPr preferRelativeResize="0">
              <a:picLocks/>
            </p:cNvPicPr>
            <p:nvPr/>
          </p:nvPicPr>
          <p:blipFill>
            <a:blip r:embed="rId34" cstate="email">
              <a:extLst>
                <a:ext uri="{28A0092B-C50C-407E-A947-70E740481C1C}">
                  <a14:useLocalDpi xmlns:a14="http://schemas.microsoft.com/office/drawing/2010/main"/>
                </a:ext>
              </a:extLst>
            </a:blip>
            <a:stretch>
              <a:fillRect/>
            </a:stretch>
          </p:blipFill>
          <p:spPr>
            <a:xfrm>
              <a:off x="8033805" y="4695092"/>
              <a:ext cx="540000" cy="360071"/>
            </a:xfrm>
            <a:prstGeom prst="rect">
              <a:avLst/>
            </a:prstGeom>
            <a:ln w="3175">
              <a:solidFill>
                <a:srgbClr val="242269"/>
              </a:solidFill>
            </a:ln>
          </p:spPr>
        </p:pic>
        <p:pic>
          <p:nvPicPr>
            <p:cNvPr id="109" name="Picture 108" descr="A blue and white flag with a sun&#10;&#10;Description automatically generated">
              <a:extLst>
                <a:ext uri="{FF2B5EF4-FFF2-40B4-BE49-F238E27FC236}">
                  <a16:creationId xmlns:a16="http://schemas.microsoft.com/office/drawing/2014/main" id="{734F6331-B0D8-AA03-0DC0-5112787254E1}"/>
                </a:ext>
              </a:extLst>
            </p:cNvPr>
            <p:cNvPicPr preferRelativeResize="0">
              <a:picLocks/>
            </p:cNvPicPr>
            <p:nvPr/>
          </p:nvPicPr>
          <p:blipFill>
            <a:blip r:embed="rId35" cstate="email">
              <a:extLst>
                <a:ext uri="{28A0092B-C50C-407E-A947-70E740481C1C}">
                  <a14:useLocalDpi xmlns:a14="http://schemas.microsoft.com/office/drawing/2010/main"/>
                </a:ext>
              </a:extLst>
            </a:blip>
            <a:stretch>
              <a:fillRect/>
            </a:stretch>
          </p:blipFill>
          <p:spPr>
            <a:xfrm>
              <a:off x="8750473" y="4698112"/>
              <a:ext cx="540000" cy="360071"/>
            </a:xfrm>
            <a:prstGeom prst="rect">
              <a:avLst/>
            </a:prstGeom>
            <a:ln w="3175">
              <a:solidFill>
                <a:srgbClr val="242269"/>
              </a:solidFill>
            </a:ln>
          </p:spPr>
        </p:pic>
        <p:pic>
          <p:nvPicPr>
            <p:cNvPr id="110" name="Picture 109" descr="A yellow star on a red background&#10;&#10;Description automatically generated">
              <a:extLst>
                <a:ext uri="{FF2B5EF4-FFF2-40B4-BE49-F238E27FC236}">
                  <a16:creationId xmlns:a16="http://schemas.microsoft.com/office/drawing/2014/main" id="{679FBA18-11AD-5234-FF25-FCCAC09ECC68}"/>
                </a:ext>
              </a:extLst>
            </p:cNvPr>
            <p:cNvPicPr preferRelativeResize="0">
              <a:picLocks/>
            </p:cNvPicPr>
            <p:nvPr/>
          </p:nvPicPr>
          <p:blipFill>
            <a:blip r:embed="rId36" cstate="email">
              <a:extLst>
                <a:ext uri="{28A0092B-C50C-407E-A947-70E740481C1C}">
                  <a14:useLocalDpi xmlns:a14="http://schemas.microsoft.com/office/drawing/2010/main"/>
                </a:ext>
              </a:extLst>
            </a:blip>
            <a:stretch>
              <a:fillRect/>
            </a:stretch>
          </p:blipFill>
          <p:spPr>
            <a:xfrm>
              <a:off x="9467142" y="4696637"/>
              <a:ext cx="540000" cy="360000"/>
            </a:xfrm>
            <a:prstGeom prst="rect">
              <a:avLst/>
            </a:prstGeom>
            <a:ln w="3175">
              <a:solidFill>
                <a:srgbClr val="242269"/>
              </a:solidFill>
            </a:ln>
          </p:spPr>
        </p:pic>
        <p:pic>
          <p:nvPicPr>
            <p:cNvPr id="111" name="Picture 110" descr="A red white and blue flag&#10;&#10;Description automatically generated">
              <a:extLst>
                <a:ext uri="{FF2B5EF4-FFF2-40B4-BE49-F238E27FC236}">
                  <a16:creationId xmlns:a16="http://schemas.microsoft.com/office/drawing/2014/main" id="{D6A140FB-FB16-C10E-E252-5AE550AD3CF9}"/>
                </a:ext>
              </a:extLst>
            </p:cNvPr>
            <p:cNvPicPr preferRelativeResize="0">
              <a:picLocks/>
            </p:cNvPicPr>
            <p:nvPr/>
          </p:nvPicPr>
          <p:blipFill>
            <a:blip r:embed="rId37" cstate="email">
              <a:extLst>
                <a:ext uri="{28A0092B-C50C-407E-A947-70E740481C1C}">
                  <a14:useLocalDpi xmlns:a14="http://schemas.microsoft.com/office/drawing/2010/main"/>
                </a:ext>
              </a:extLst>
            </a:blip>
            <a:stretch>
              <a:fillRect/>
            </a:stretch>
          </p:blipFill>
          <p:spPr>
            <a:xfrm>
              <a:off x="7075807" y="4211048"/>
              <a:ext cx="540000" cy="360000"/>
            </a:xfrm>
            <a:prstGeom prst="rect">
              <a:avLst/>
            </a:prstGeom>
            <a:ln w="3175">
              <a:solidFill>
                <a:srgbClr val="242269"/>
              </a:solidFill>
            </a:ln>
          </p:spPr>
        </p:pic>
      </p:grpSp>
      <p:grpSp>
        <p:nvGrpSpPr>
          <p:cNvPr id="112" name="Group 111">
            <a:extLst>
              <a:ext uri="{FF2B5EF4-FFF2-40B4-BE49-F238E27FC236}">
                <a16:creationId xmlns:a16="http://schemas.microsoft.com/office/drawing/2014/main" id="{E8F5A3E3-F9C6-4280-CDB9-DB0B164631E9}"/>
              </a:ext>
            </a:extLst>
          </p:cNvPr>
          <p:cNvGrpSpPr/>
          <p:nvPr/>
        </p:nvGrpSpPr>
        <p:grpSpPr>
          <a:xfrm>
            <a:off x="1158164" y="2014071"/>
            <a:ext cx="3193336" cy="2470273"/>
            <a:chOff x="838200" y="2246028"/>
            <a:chExt cx="3193336" cy="2470273"/>
          </a:xfrm>
        </p:grpSpPr>
        <p:grpSp>
          <p:nvGrpSpPr>
            <p:cNvPr id="113" name="Group 112">
              <a:extLst>
                <a:ext uri="{FF2B5EF4-FFF2-40B4-BE49-F238E27FC236}">
                  <a16:creationId xmlns:a16="http://schemas.microsoft.com/office/drawing/2014/main" id="{9EEC71F1-A872-2115-1F42-AAE59832A706}"/>
                </a:ext>
              </a:extLst>
            </p:cNvPr>
            <p:cNvGrpSpPr/>
            <p:nvPr/>
          </p:nvGrpSpPr>
          <p:grpSpPr>
            <a:xfrm>
              <a:off x="838200" y="2256411"/>
              <a:ext cx="3193336" cy="2459890"/>
              <a:chOff x="838200" y="2256411"/>
              <a:chExt cx="3193336" cy="2459890"/>
            </a:xfrm>
          </p:grpSpPr>
          <p:pic>
            <p:nvPicPr>
              <p:cNvPr id="115" name="Picture 114" descr="A flag with stars in the middle&#10;&#10;Description automatically generated">
                <a:extLst>
                  <a:ext uri="{FF2B5EF4-FFF2-40B4-BE49-F238E27FC236}">
                    <a16:creationId xmlns:a16="http://schemas.microsoft.com/office/drawing/2014/main" id="{F6B367FC-A319-1E3C-942E-A89CB3246287}"/>
                  </a:ext>
                </a:extLst>
              </p:cNvPr>
              <p:cNvPicPr preferRelativeResize="0">
                <a:picLocks/>
              </p:cNvPicPr>
              <p:nvPr/>
            </p:nvPicPr>
            <p:blipFill>
              <a:blip r:embed="rId38" cstate="email">
                <a:extLst>
                  <a:ext uri="{28A0092B-C50C-407E-A947-70E740481C1C}">
                    <a14:useLocalDpi xmlns:a14="http://schemas.microsoft.com/office/drawing/2010/main"/>
                  </a:ext>
                </a:extLst>
              </a:blip>
              <a:stretch>
                <a:fillRect/>
              </a:stretch>
            </p:blipFill>
            <p:spPr>
              <a:xfrm>
                <a:off x="838200" y="2260784"/>
                <a:ext cx="540000" cy="360000"/>
              </a:xfrm>
              <a:prstGeom prst="rect">
                <a:avLst/>
              </a:prstGeom>
              <a:ln w="3175">
                <a:solidFill>
                  <a:srgbClr val="242269"/>
                </a:solidFill>
              </a:ln>
            </p:spPr>
          </p:pic>
          <p:grpSp>
            <p:nvGrpSpPr>
              <p:cNvPr id="116" name="Group 115">
                <a:extLst>
                  <a:ext uri="{FF2B5EF4-FFF2-40B4-BE49-F238E27FC236}">
                    <a16:creationId xmlns:a16="http://schemas.microsoft.com/office/drawing/2014/main" id="{783F567A-84D2-96B3-1C09-D9C7E3F541DE}"/>
                  </a:ext>
                </a:extLst>
              </p:cNvPr>
              <p:cNvGrpSpPr/>
              <p:nvPr/>
            </p:nvGrpSpPr>
            <p:grpSpPr>
              <a:xfrm>
                <a:off x="838200" y="2781208"/>
                <a:ext cx="3193336" cy="1935093"/>
                <a:chOff x="838200" y="2781208"/>
                <a:chExt cx="3193336" cy="1935093"/>
              </a:xfrm>
            </p:grpSpPr>
            <p:pic>
              <p:nvPicPr>
                <p:cNvPr id="120" name="Picture 119" descr="A blue and black flag&#10;&#10;Description automatically generated">
                  <a:extLst>
                    <a:ext uri="{FF2B5EF4-FFF2-40B4-BE49-F238E27FC236}">
                      <a16:creationId xmlns:a16="http://schemas.microsoft.com/office/drawing/2014/main" id="{F2BB8FDA-5906-FBBB-26F5-FB16918D9BEC}"/>
                    </a:ext>
                  </a:extLst>
                </p:cNvPr>
                <p:cNvPicPr preferRelativeResize="0">
                  <a:picLocks/>
                </p:cNvPicPr>
                <p:nvPr/>
              </p:nvPicPr>
              <p:blipFill>
                <a:blip r:embed="rId39" cstate="email">
                  <a:extLst>
                    <a:ext uri="{28A0092B-C50C-407E-A947-70E740481C1C}">
                      <a14:useLocalDpi xmlns:a14="http://schemas.microsoft.com/office/drawing/2010/main"/>
                    </a:ext>
                  </a:extLst>
                </a:blip>
                <a:stretch>
                  <a:fillRect/>
                </a:stretch>
              </p:blipFill>
              <p:spPr>
                <a:xfrm>
                  <a:off x="847187" y="2782314"/>
                  <a:ext cx="540000" cy="360000"/>
                </a:xfrm>
                <a:prstGeom prst="rect">
                  <a:avLst/>
                </a:prstGeom>
                <a:ln w="3175">
                  <a:solidFill>
                    <a:srgbClr val="242269"/>
                  </a:solidFill>
                </a:ln>
              </p:spPr>
            </p:pic>
            <p:pic>
              <p:nvPicPr>
                <p:cNvPr id="121" name="Picture 120" descr="A blue cross on a white background&#10;&#10;Description automatically generated">
                  <a:extLst>
                    <a:ext uri="{FF2B5EF4-FFF2-40B4-BE49-F238E27FC236}">
                      <a16:creationId xmlns:a16="http://schemas.microsoft.com/office/drawing/2014/main" id="{2FBA58F7-F9C3-E30C-B0B7-586D326880C7}"/>
                    </a:ext>
                  </a:extLst>
                </p:cNvPr>
                <p:cNvPicPr preferRelativeResize="0">
                  <a:picLocks/>
                </p:cNvPicPr>
                <p:nvPr/>
              </p:nvPicPr>
              <p:blipFill>
                <a:blip r:embed="rId40" cstate="email">
                  <a:extLst>
                    <a:ext uri="{28A0092B-C50C-407E-A947-70E740481C1C}">
                      <a14:useLocalDpi xmlns:a14="http://schemas.microsoft.com/office/drawing/2010/main"/>
                    </a:ext>
                  </a:extLst>
                </a:blip>
                <a:stretch>
                  <a:fillRect/>
                </a:stretch>
              </p:blipFill>
              <p:spPr>
                <a:xfrm>
                  <a:off x="1508300" y="2787390"/>
                  <a:ext cx="540000" cy="360000"/>
                </a:xfrm>
                <a:prstGeom prst="rect">
                  <a:avLst/>
                </a:prstGeom>
                <a:ln w="3175">
                  <a:solidFill>
                    <a:srgbClr val="242269"/>
                  </a:solidFill>
                </a:ln>
              </p:spPr>
            </p:pic>
            <p:pic>
              <p:nvPicPr>
                <p:cNvPr id="122" name="Picture 121" descr="A red white and blue flag&#10;&#10;Description automatically generated">
                  <a:extLst>
                    <a:ext uri="{FF2B5EF4-FFF2-40B4-BE49-F238E27FC236}">
                      <a16:creationId xmlns:a16="http://schemas.microsoft.com/office/drawing/2014/main" id="{D7E9EBE4-7F1C-048C-4429-77704976E84C}"/>
                    </a:ext>
                  </a:extLst>
                </p:cNvPr>
                <p:cNvPicPr>
                  <a:picLocks noChangeAspect="1"/>
                </p:cNvPicPr>
                <p:nvPr/>
              </p:nvPicPr>
              <p:blipFill>
                <a:blip r:embed="rId41" cstate="email">
                  <a:extLst>
                    <a:ext uri="{28A0092B-C50C-407E-A947-70E740481C1C}">
                      <a14:useLocalDpi xmlns:a14="http://schemas.microsoft.com/office/drawing/2010/main"/>
                    </a:ext>
                  </a:extLst>
                </a:blip>
                <a:stretch>
                  <a:fillRect/>
                </a:stretch>
              </p:blipFill>
              <p:spPr>
                <a:xfrm>
                  <a:off x="2169413" y="2781761"/>
                  <a:ext cx="539895" cy="360000"/>
                </a:xfrm>
                <a:prstGeom prst="rect">
                  <a:avLst/>
                </a:prstGeom>
                <a:ln w="3175">
                  <a:solidFill>
                    <a:srgbClr val="242269"/>
                  </a:solidFill>
                </a:ln>
              </p:spPr>
            </p:pic>
            <p:pic>
              <p:nvPicPr>
                <p:cNvPr id="123" name="Picture 122" descr="A flag of germany with red yellow and black stripes&#10;&#10;Description automatically generated">
                  <a:extLst>
                    <a:ext uri="{FF2B5EF4-FFF2-40B4-BE49-F238E27FC236}">
                      <a16:creationId xmlns:a16="http://schemas.microsoft.com/office/drawing/2014/main" id="{A608FD4E-AFE6-2D11-D017-C1D8C10BA5C1}"/>
                    </a:ext>
                  </a:extLst>
                </p:cNvPr>
                <p:cNvPicPr preferRelativeResize="0">
                  <a:picLocks/>
                </p:cNvPicPr>
                <p:nvPr/>
              </p:nvPicPr>
              <p:blipFill>
                <a:blip r:embed="rId42" cstate="email">
                  <a:extLst>
                    <a:ext uri="{28A0092B-C50C-407E-A947-70E740481C1C}">
                      <a14:useLocalDpi xmlns:a14="http://schemas.microsoft.com/office/drawing/2010/main"/>
                    </a:ext>
                  </a:extLst>
                </a:blip>
                <a:stretch>
                  <a:fillRect/>
                </a:stretch>
              </p:blipFill>
              <p:spPr>
                <a:xfrm>
                  <a:off x="2830421" y="2787943"/>
                  <a:ext cx="540000" cy="360000"/>
                </a:xfrm>
                <a:prstGeom prst="rect">
                  <a:avLst/>
                </a:prstGeom>
                <a:ln w="3175">
                  <a:solidFill>
                    <a:srgbClr val="242269"/>
                  </a:solidFill>
                </a:ln>
              </p:spPr>
            </p:pic>
            <p:pic>
              <p:nvPicPr>
                <p:cNvPr id="124" name="Picture 123" descr="A red flag with white flower&#10;&#10;Description automatically generated">
                  <a:extLst>
                    <a:ext uri="{FF2B5EF4-FFF2-40B4-BE49-F238E27FC236}">
                      <a16:creationId xmlns:a16="http://schemas.microsoft.com/office/drawing/2014/main" id="{69BA1F55-7066-1E98-F86B-88323E9431DA}"/>
                    </a:ext>
                  </a:extLst>
                </p:cNvPr>
                <p:cNvPicPr preferRelativeResize="0">
                  <a:picLocks/>
                </p:cNvPicPr>
                <p:nvPr/>
              </p:nvPicPr>
              <p:blipFill>
                <a:blip r:embed="rId43" cstate="email">
                  <a:extLst>
                    <a:ext uri="{28A0092B-C50C-407E-A947-70E740481C1C}">
                      <a14:useLocalDpi xmlns:a14="http://schemas.microsoft.com/office/drawing/2010/main"/>
                    </a:ext>
                  </a:extLst>
                </a:blip>
                <a:stretch>
                  <a:fillRect/>
                </a:stretch>
              </p:blipFill>
              <p:spPr>
                <a:xfrm>
                  <a:off x="3491536" y="2781208"/>
                  <a:ext cx="540000" cy="360000"/>
                </a:xfrm>
                <a:prstGeom prst="rect">
                  <a:avLst/>
                </a:prstGeom>
                <a:ln w="3175">
                  <a:solidFill>
                    <a:srgbClr val="242269"/>
                  </a:solidFill>
                </a:ln>
              </p:spPr>
            </p:pic>
            <p:pic>
              <p:nvPicPr>
                <p:cNvPr id="125" name="Picture 124" descr="A red white and green flag&#10;&#10;Description automatically generated">
                  <a:extLst>
                    <a:ext uri="{FF2B5EF4-FFF2-40B4-BE49-F238E27FC236}">
                      <a16:creationId xmlns:a16="http://schemas.microsoft.com/office/drawing/2014/main" id="{37D47222-C7B5-E3E5-FEA9-7363F7BD52D8}"/>
                    </a:ext>
                  </a:extLst>
                </p:cNvPr>
                <p:cNvPicPr preferRelativeResize="0">
                  <a:picLocks/>
                </p:cNvPicPr>
                <p:nvPr/>
              </p:nvPicPr>
              <p:blipFill>
                <a:blip r:embed="rId44" cstate="email">
                  <a:extLst>
                    <a:ext uri="{28A0092B-C50C-407E-A947-70E740481C1C}">
                      <a14:useLocalDpi xmlns:a14="http://schemas.microsoft.com/office/drawing/2010/main"/>
                    </a:ext>
                  </a:extLst>
                </a:blip>
                <a:stretch>
                  <a:fillRect/>
                </a:stretch>
              </p:blipFill>
              <p:spPr>
                <a:xfrm>
                  <a:off x="847187" y="3303844"/>
                  <a:ext cx="540000" cy="360000"/>
                </a:xfrm>
                <a:prstGeom prst="rect">
                  <a:avLst/>
                </a:prstGeom>
                <a:ln w="3175">
                  <a:solidFill>
                    <a:srgbClr val="242269"/>
                  </a:solidFill>
                </a:ln>
              </p:spPr>
            </p:pic>
            <p:pic>
              <p:nvPicPr>
                <p:cNvPr id="126" name="Picture 125" descr="A flag of ireland with green white and orange stripes&#10;&#10;Description automatically generated">
                  <a:extLst>
                    <a:ext uri="{FF2B5EF4-FFF2-40B4-BE49-F238E27FC236}">
                      <a16:creationId xmlns:a16="http://schemas.microsoft.com/office/drawing/2014/main" id="{61AE614E-3484-72FC-1129-6F9E4E575A01}"/>
                    </a:ext>
                  </a:extLst>
                </p:cNvPr>
                <p:cNvPicPr preferRelativeResize="0">
                  <a:picLocks/>
                </p:cNvPicPr>
                <p:nvPr/>
              </p:nvPicPr>
              <p:blipFill>
                <a:blip r:embed="rId45" cstate="email">
                  <a:extLst>
                    <a:ext uri="{28A0092B-C50C-407E-A947-70E740481C1C}">
                      <a14:useLocalDpi xmlns:a14="http://schemas.microsoft.com/office/drawing/2010/main"/>
                    </a:ext>
                  </a:extLst>
                </a:blip>
                <a:stretch>
                  <a:fillRect/>
                </a:stretch>
              </p:blipFill>
              <p:spPr>
                <a:xfrm>
                  <a:off x="1508274" y="3311810"/>
                  <a:ext cx="540000" cy="360000"/>
                </a:xfrm>
                <a:prstGeom prst="rect">
                  <a:avLst/>
                </a:prstGeom>
                <a:ln w="3175">
                  <a:solidFill>
                    <a:srgbClr val="242269"/>
                  </a:solidFill>
                </a:ln>
              </p:spPr>
            </p:pic>
            <p:pic>
              <p:nvPicPr>
                <p:cNvPr id="127" name="Picture 126" descr="A red and white flag&#10;&#10;Description automatically generated">
                  <a:extLst>
                    <a:ext uri="{FF2B5EF4-FFF2-40B4-BE49-F238E27FC236}">
                      <a16:creationId xmlns:a16="http://schemas.microsoft.com/office/drawing/2014/main" id="{12370987-6E8C-1DC6-35C3-C3B9D86AB7F2}"/>
                    </a:ext>
                  </a:extLst>
                </p:cNvPr>
                <p:cNvPicPr preferRelativeResize="0">
                  <a:picLocks/>
                </p:cNvPicPr>
                <p:nvPr/>
              </p:nvPicPr>
              <p:blipFill>
                <a:blip r:embed="rId46" cstate="email">
                  <a:extLst>
                    <a:ext uri="{28A0092B-C50C-407E-A947-70E740481C1C}">
                      <a14:useLocalDpi xmlns:a14="http://schemas.microsoft.com/office/drawing/2010/main"/>
                    </a:ext>
                  </a:extLst>
                </a:blip>
                <a:stretch>
                  <a:fillRect/>
                </a:stretch>
              </p:blipFill>
              <p:spPr>
                <a:xfrm>
                  <a:off x="2169361" y="3304924"/>
                  <a:ext cx="540000" cy="360000"/>
                </a:xfrm>
                <a:prstGeom prst="rect">
                  <a:avLst/>
                </a:prstGeom>
                <a:ln w="3175">
                  <a:solidFill>
                    <a:srgbClr val="242269"/>
                  </a:solidFill>
                </a:ln>
              </p:spPr>
            </p:pic>
            <p:pic>
              <p:nvPicPr>
                <p:cNvPr id="128" name="Picture 127" descr="A red white and blue flag&#10;&#10;Description automatically generated">
                  <a:extLst>
                    <a:ext uri="{FF2B5EF4-FFF2-40B4-BE49-F238E27FC236}">
                      <a16:creationId xmlns:a16="http://schemas.microsoft.com/office/drawing/2014/main" id="{697F2B8F-52E8-A03B-3FB5-8FC429E74C18}"/>
                    </a:ext>
                  </a:extLst>
                </p:cNvPr>
                <p:cNvPicPr preferRelativeResize="0">
                  <a:picLocks/>
                </p:cNvPicPr>
                <p:nvPr/>
              </p:nvPicPr>
              <p:blipFill>
                <a:blip r:embed="rId47" cstate="email">
                  <a:extLst>
                    <a:ext uri="{28A0092B-C50C-407E-A947-70E740481C1C}">
                      <a14:useLocalDpi xmlns:a14="http://schemas.microsoft.com/office/drawing/2010/main"/>
                    </a:ext>
                  </a:extLst>
                </a:blip>
                <a:stretch>
                  <a:fillRect/>
                </a:stretch>
              </p:blipFill>
              <p:spPr>
                <a:xfrm>
                  <a:off x="2830448" y="3310729"/>
                  <a:ext cx="540000" cy="360000"/>
                </a:xfrm>
                <a:prstGeom prst="rect">
                  <a:avLst/>
                </a:prstGeom>
                <a:ln w="3175">
                  <a:solidFill>
                    <a:srgbClr val="242269"/>
                  </a:solidFill>
                </a:ln>
              </p:spPr>
            </p:pic>
            <p:pic>
              <p:nvPicPr>
                <p:cNvPr id="129" name="Picture 128" descr="A red and white flag&#10;&#10;Description automatically generated">
                  <a:extLst>
                    <a:ext uri="{FF2B5EF4-FFF2-40B4-BE49-F238E27FC236}">
                      <a16:creationId xmlns:a16="http://schemas.microsoft.com/office/drawing/2014/main" id="{17CAAAAB-6657-C426-B26B-9975E95B9684}"/>
                    </a:ext>
                  </a:extLst>
                </p:cNvPr>
                <p:cNvPicPr preferRelativeResize="0">
                  <a:picLocks/>
                </p:cNvPicPr>
                <p:nvPr/>
              </p:nvPicPr>
              <p:blipFill>
                <a:blip r:embed="rId48" cstate="email">
                  <a:extLst>
                    <a:ext uri="{28A0092B-C50C-407E-A947-70E740481C1C}">
                      <a14:useLocalDpi xmlns:a14="http://schemas.microsoft.com/office/drawing/2010/main"/>
                    </a:ext>
                  </a:extLst>
                </a:blip>
                <a:stretch>
                  <a:fillRect/>
                </a:stretch>
              </p:blipFill>
              <p:spPr>
                <a:xfrm>
                  <a:off x="3491536" y="3306005"/>
                  <a:ext cx="540000" cy="360000"/>
                </a:xfrm>
                <a:prstGeom prst="rect">
                  <a:avLst/>
                </a:prstGeom>
                <a:ln w="3175">
                  <a:solidFill>
                    <a:srgbClr val="242269"/>
                  </a:solidFill>
                </a:ln>
              </p:spPr>
            </p:pic>
            <p:grpSp>
              <p:nvGrpSpPr>
                <p:cNvPr id="130" name="Group 129">
                  <a:extLst>
                    <a:ext uri="{FF2B5EF4-FFF2-40B4-BE49-F238E27FC236}">
                      <a16:creationId xmlns:a16="http://schemas.microsoft.com/office/drawing/2014/main" id="{4066984E-1BEE-CF4F-13FB-5DF43152356E}"/>
                    </a:ext>
                  </a:extLst>
                </p:cNvPr>
                <p:cNvGrpSpPr/>
                <p:nvPr/>
              </p:nvGrpSpPr>
              <p:grpSpPr>
                <a:xfrm>
                  <a:off x="838200" y="3825374"/>
                  <a:ext cx="3193336" cy="890927"/>
                  <a:chOff x="838200" y="3825374"/>
                  <a:chExt cx="3193336" cy="890927"/>
                </a:xfrm>
              </p:grpSpPr>
              <p:pic>
                <p:nvPicPr>
                  <p:cNvPr id="131" name="Picture 130" descr="A flag with a red green and yellow circle with a red and blue emblem&#10;&#10;Description automatically generated">
                    <a:extLst>
                      <a:ext uri="{FF2B5EF4-FFF2-40B4-BE49-F238E27FC236}">
                        <a16:creationId xmlns:a16="http://schemas.microsoft.com/office/drawing/2014/main" id="{C7B49628-7D74-3800-AF20-8A02772FB1D1}"/>
                      </a:ext>
                    </a:extLst>
                  </p:cNvPr>
                  <p:cNvPicPr preferRelativeResize="0">
                    <a:picLocks/>
                  </p:cNvPicPr>
                  <p:nvPr/>
                </p:nvPicPr>
                <p:blipFill>
                  <a:blip r:embed="rId49" cstate="email">
                    <a:extLst>
                      <a:ext uri="{28A0092B-C50C-407E-A947-70E740481C1C}">
                        <a14:useLocalDpi xmlns:a14="http://schemas.microsoft.com/office/drawing/2010/main"/>
                      </a:ext>
                    </a:extLst>
                  </a:blip>
                  <a:stretch>
                    <a:fillRect/>
                  </a:stretch>
                </p:blipFill>
                <p:spPr>
                  <a:xfrm>
                    <a:off x="838200" y="3825374"/>
                    <a:ext cx="540000" cy="360000"/>
                  </a:xfrm>
                  <a:prstGeom prst="rect">
                    <a:avLst/>
                  </a:prstGeom>
                  <a:ln w="3175">
                    <a:solidFill>
                      <a:srgbClr val="242269"/>
                    </a:solidFill>
                  </a:ln>
                </p:spPr>
              </p:pic>
              <p:pic>
                <p:nvPicPr>
                  <p:cNvPr id="132" name="Picture 131" descr="A red and white flag with a crescent moon and stars&#10;&#10;Description automatically generated">
                    <a:extLst>
                      <a:ext uri="{FF2B5EF4-FFF2-40B4-BE49-F238E27FC236}">
                        <a16:creationId xmlns:a16="http://schemas.microsoft.com/office/drawing/2014/main" id="{DC799AD9-37AB-3231-432D-110AA5E783CF}"/>
                      </a:ext>
                    </a:extLst>
                  </p:cNvPr>
                  <p:cNvPicPr preferRelativeResize="0">
                    <a:picLocks/>
                  </p:cNvPicPr>
                  <p:nvPr/>
                </p:nvPicPr>
                <p:blipFill>
                  <a:blip r:embed="rId50" cstate="email">
                    <a:extLst>
                      <a:ext uri="{28A0092B-C50C-407E-A947-70E740481C1C}">
                        <a14:useLocalDpi xmlns:a14="http://schemas.microsoft.com/office/drawing/2010/main"/>
                      </a:ext>
                    </a:extLst>
                  </a:blip>
                  <a:stretch>
                    <a:fillRect/>
                  </a:stretch>
                </p:blipFill>
                <p:spPr>
                  <a:xfrm>
                    <a:off x="1501534" y="3836231"/>
                    <a:ext cx="540000" cy="360000"/>
                  </a:xfrm>
                  <a:prstGeom prst="rect">
                    <a:avLst/>
                  </a:prstGeom>
                  <a:ln w="3175">
                    <a:solidFill>
                      <a:srgbClr val="242269"/>
                    </a:solidFill>
                  </a:ln>
                </p:spPr>
              </p:pic>
              <p:pic>
                <p:nvPicPr>
                  <p:cNvPr id="133" name="Picture 132" descr="A flag with a red circle and black rectangles&#10;&#10;Description automatically generated">
                    <a:extLst>
                      <a:ext uri="{FF2B5EF4-FFF2-40B4-BE49-F238E27FC236}">
                        <a16:creationId xmlns:a16="http://schemas.microsoft.com/office/drawing/2014/main" id="{BE7FE47C-B556-FDC4-4288-118373F371EA}"/>
                      </a:ext>
                    </a:extLst>
                  </p:cNvPr>
                  <p:cNvPicPr preferRelativeResize="0">
                    <a:picLocks/>
                  </p:cNvPicPr>
                  <p:nvPr/>
                </p:nvPicPr>
                <p:blipFill>
                  <a:blip r:embed="rId51" cstate="email">
                    <a:extLst>
                      <a:ext uri="{28A0092B-C50C-407E-A947-70E740481C1C}">
                        <a14:useLocalDpi xmlns:a14="http://schemas.microsoft.com/office/drawing/2010/main"/>
                      </a:ext>
                    </a:extLst>
                  </a:blip>
                  <a:stretch>
                    <a:fillRect/>
                  </a:stretch>
                </p:blipFill>
                <p:spPr>
                  <a:xfrm>
                    <a:off x="2164868" y="3828088"/>
                    <a:ext cx="540000" cy="360000"/>
                  </a:xfrm>
                  <a:prstGeom prst="rect">
                    <a:avLst/>
                  </a:prstGeom>
                  <a:ln w="3175">
                    <a:solidFill>
                      <a:srgbClr val="242269"/>
                    </a:solidFill>
                  </a:ln>
                </p:spPr>
              </p:pic>
              <p:pic>
                <p:nvPicPr>
                  <p:cNvPr id="134" name="Picture 133" descr="A flag with a red and yellow stripe&#10;&#10;Description automatically generated">
                    <a:extLst>
                      <a:ext uri="{FF2B5EF4-FFF2-40B4-BE49-F238E27FC236}">
                        <a16:creationId xmlns:a16="http://schemas.microsoft.com/office/drawing/2014/main" id="{45CC834B-FAE2-AD21-5ED4-459BA3A8BD8E}"/>
                      </a:ext>
                    </a:extLst>
                  </p:cNvPr>
                  <p:cNvPicPr preferRelativeResize="0">
                    <a:picLocks/>
                  </p:cNvPicPr>
                  <p:nvPr/>
                </p:nvPicPr>
                <p:blipFill>
                  <a:blip r:embed="rId52" cstate="email">
                    <a:extLst>
                      <a:ext uri="{28A0092B-C50C-407E-A947-70E740481C1C}">
                        <a14:useLocalDpi xmlns:a14="http://schemas.microsoft.com/office/drawing/2010/main"/>
                      </a:ext>
                    </a:extLst>
                  </a:blip>
                  <a:stretch>
                    <a:fillRect/>
                  </a:stretch>
                </p:blipFill>
                <p:spPr>
                  <a:xfrm>
                    <a:off x="2828202" y="3833516"/>
                    <a:ext cx="540000" cy="360000"/>
                  </a:xfrm>
                  <a:prstGeom prst="rect">
                    <a:avLst/>
                  </a:prstGeom>
                  <a:ln w="3175">
                    <a:solidFill>
                      <a:srgbClr val="242269"/>
                    </a:solidFill>
                  </a:ln>
                </p:spPr>
              </p:pic>
              <p:pic>
                <p:nvPicPr>
                  <p:cNvPr id="135" name="Picture 134" descr="A blue and yellow flag&#10;&#10;Description automatically generated">
                    <a:extLst>
                      <a:ext uri="{FF2B5EF4-FFF2-40B4-BE49-F238E27FC236}">
                        <a16:creationId xmlns:a16="http://schemas.microsoft.com/office/drawing/2014/main" id="{BB23D3DB-1D41-09B6-7078-52186917C183}"/>
                      </a:ext>
                    </a:extLst>
                  </p:cNvPr>
                  <p:cNvPicPr preferRelativeResize="0">
                    <a:picLocks/>
                  </p:cNvPicPr>
                  <p:nvPr/>
                </p:nvPicPr>
                <p:blipFill>
                  <a:blip r:embed="rId53" cstate="email">
                    <a:extLst>
                      <a:ext uri="{28A0092B-C50C-407E-A947-70E740481C1C}">
                        <a14:useLocalDpi xmlns:a14="http://schemas.microsoft.com/office/drawing/2010/main"/>
                      </a:ext>
                    </a:extLst>
                  </a:blip>
                  <a:stretch>
                    <a:fillRect/>
                  </a:stretch>
                </p:blipFill>
                <p:spPr>
                  <a:xfrm>
                    <a:off x="3491536" y="3830802"/>
                    <a:ext cx="540000" cy="360000"/>
                  </a:xfrm>
                  <a:prstGeom prst="rect">
                    <a:avLst/>
                  </a:prstGeom>
                  <a:ln w="3175">
                    <a:solidFill>
                      <a:srgbClr val="242269"/>
                    </a:solidFill>
                  </a:ln>
                </p:spPr>
              </p:pic>
              <p:grpSp>
                <p:nvGrpSpPr>
                  <p:cNvPr id="136" name="Group 135">
                    <a:extLst>
                      <a:ext uri="{FF2B5EF4-FFF2-40B4-BE49-F238E27FC236}">
                        <a16:creationId xmlns:a16="http://schemas.microsoft.com/office/drawing/2014/main" id="{3B45A9D7-BAA5-4B28-57D5-E3B74F5B7833}"/>
                      </a:ext>
                    </a:extLst>
                  </p:cNvPr>
                  <p:cNvGrpSpPr/>
                  <p:nvPr/>
                </p:nvGrpSpPr>
                <p:grpSpPr>
                  <a:xfrm>
                    <a:off x="1600522" y="4356301"/>
                    <a:ext cx="1644346" cy="360000"/>
                    <a:chOff x="1600522" y="4356301"/>
                    <a:chExt cx="1644346" cy="360000"/>
                  </a:xfrm>
                </p:grpSpPr>
                <p:pic>
                  <p:nvPicPr>
                    <p:cNvPr id="137" name="Picture 136" descr="A red and white flag with a white cross&#10;&#10;Description automatically generated">
                      <a:extLst>
                        <a:ext uri="{FF2B5EF4-FFF2-40B4-BE49-F238E27FC236}">
                          <a16:creationId xmlns:a16="http://schemas.microsoft.com/office/drawing/2014/main" id="{3825A452-6AF3-CAD9-93F1-E5587D177B84}"/>
                        </a:ext>
                      </a:extLst>
                    </p:cNvPr>
                    <p:cNvPicPr>
                      <a:picLocks noChangeAspect="1"/>
                    </p:cNvPicPr>
                    <p:nvPr/>
                  </p:nvPicPr>
                  <p:blipFill>
                    <a:blip r:embed="rId54" cstate="email">
                      <a:extLst>
                        <a:ext uri="{28A0092B-C50C-407E-A947-70E740481C1C}">
                          <a14:useLocalDpi xmlns:a14="http://schemas.microsoft.com/office/drawing/2010/main"/>
                        </a:ext>
                      </a:extLst>
                    </a:blip>
                    <a:stretch>
                      <a:fillRect/>
                    </a:stretch>
                  </p:blipFill>
                  <p:spPr>
                    <a:xfrm>
                      <a:off x="1600522" y="4356301"/>
                      <a:ext cx="360000" cy="360000"/>
                    </a:xfrm>
                    <a:prstGeom prst="rect">
                      <a:avLst/>
                    </a:prstGeom>
                    <a:ln w="3175">
                      <a:solidFill>
                        <a:srgbClr val="242269"/>
                      </a:solidFill>
                    </a:ln>
                  </p:spPr>
                </p:pic>
                <p:pic>
                  <p:nvPicPr>
                    <p:cNvPr id="138" name="Picture 137" descr="A flag with a cross with Great Britain in the background&#10;&#10;Description automatically generated">
                      <a:extLst>
                        <a:ext uri="{FF2B5EF4-FFF2-40B4-BE49-F238E27FC236}">
                          <a16:creationId xmlns:a16="http://schemas.microsoft.com/office/drawing/2014/main" id="{F35067F4-F8CD-54FE-2702-AC6F50601A3A}"/>
                        </a:ext>
                      </a:extLst>
                    </p:cNvPr>
                    <p:cNvPicPr preferRelativeResize="0">
                      <a:picLocks/>
                    </p:cNvPicPr>
                    <p:nvPr/>
                  </p:nvPicPr>
                  <p:blipFill>
                    <a:blip r:embed="rId55" cstate="email">
                      <a:extLst>
                        <a:ext uri="{28A0092B-C50C-407E-A947-70E740481C1C}">
                          <a14:useLocalDpi xmlns:a14="http://schemas.microsoft.com/office/drawing/2010/main"/>
                        </a:ext>
                      </a:extLst>
                    </a:blip>
                    <a:stretch>
                      <a:fillRect/>
                    </a:stretch>
                  </p:blipFill>
                  <p:spPr>
                    <a:xfrm>
                      <a:off x="2062695" y="4356301"/>
                      <a:ext cx="540000" cy="360000"/>
                    </a:xfrm>
                    <a:prstGeom prst="rect">
                      <a:avLst/>
                    </a:prstGeom>
                    <a:ln w="3175">
                      <a:solidFill>
                        <a:srgbClr val="242269"/>
                      </a:solidFill>
                    </a:ln>
                  </p:spPr>
                </p:pic>
                <p:pic>
                  <p:nvPicPr>
                    <p:cNvPr id="139" name="Picture 138" descr="A flag with stars and stripes&#10;&#10;Description automatically generated">
                      <a:extLst>
                        <a:ext uri="{FF2B5EF4-FFF2-40B4-BE49-F238E27FC236}">
                          <a16:creationId xmlns:a16="http://schemas.microsoft.com/office/drawing/2014/main" id="{62D0118F-5F0C-2584-08A7-000CC598BA95}"/>
                        </a:ext>
                      </a:extLst>
                    </p:cNvPr>
                    <p:cNvPicPr preferRelativeResize="0">
                      <a:picLocks/>
                    </p:cNvPicPr>
                    <p:nvPr/>
                  </p:nvPicPr>
                  <p:blipFill>
                    <a:blip r:embed="rId56" cstate="email">
                      <a:extLst>
                        <a:ext uri="{28A0092B-C50C-407E-A947-70E740481C1C}">
                          <a14:useLocalDpi xmlns:a14="http://schemas.microsoft.com/office/drawing/2010/main"/>
                        </a:ext>
                      </a:extLst>
                    </a:blip>
                    <a:stretch>
                      <a:fillRect/>
                    </a:stretch>
                  </p:blipFill>
                  <p:spPr>
                    <a:xfrm>
                      <a:off x="2704868" y="4356301"/>
                      <a:ext cx="540000" cy="360000"/>
                    </a:xfrm>
                    <a:prstGeom prst="rect">
                      <a:avLst/>
                    </a:prstGeom>
                    <a:ln w="3175">
                      <a:solidFill>
                        <a:srgbClr val="242269"/>
                      </a:solidFill>
                    </a:ln>
                  </p:spPr>
                </p:pic>
              </p:grpSp>
            </p:grpSp>
          </p:grpSp>
          <p:pic>
            <p:nvPicPr>
              <p:cNvPr id="117" name="Picture 116" descr="A flag with a flag and a flag with a flag and a flag with a flag and a flag with a flag and a flag with a flag and a flag with a flag and a flag with&#10;&#10;Description automatically generated">
                <a:extLst>
                  <a:ext uri="{FF2B5EF4-FFF2-40B4-BE49-F238E27FC236}">
                    <a16:creationId xmlns:a16="http://schemas.microsoft.com/office/drawing/2014/main" id="{C0F336B3-6514-49DA-B3BC-B516AA9E4510}"/>
                  </a:ext>
                </a:extLst>
              </p:cNvPr>
              <p:cNvPicPr preferRelativeResize="0">
                <a:picLocks/>
              </p:cNvPicPr>
              <p:nvPr/>
            </p:nvPicPr>
            <p:blipFill>
              <a:blip r:embed="rId57" cstate="email">
                <a:extLst>
                  <a:ext uri="{28A0092B-C50C-407E-A947-70E740481C1C}">
                    <a14:useLocalDpi xmlns:a14="http://schemas.microsoft.com/office/drawing/2010/main"/>
                  </a:ext>
                </a:extLst>
              </a:blip>
              <a:stretch>
                <a:fillRect/>
              </a:stretch>
            </p:blipFill>
            <p:spPr>
              <a:xfrm>
                <a:off x="2164868" y="2258598"/>
                <a:ext cx="540000" cy="360000"/>
              </a:xfrm>
              <a:prstGeom prst="rect">
                <a:avLst/>
              </a:prstGeom>
              <a:ln w="3175">
                <a:solidFill>
                  <a:srgbClr val="242269"/>
                </a:solidFill>
              </a:ln>
            </p:spPr>
          </p:pic>
          <p:pic>
            <p:nvPicPr>
              <p:cNvPr id="118" name="Picture 117" descr="A red white and blue flag&#10;&#10;Description automatically generated">
                <a:extLst>
                  <a:ext uri="{FF2B5EF4-FFF2-40B4-BE49-F238E27FC236}">
                    <a16:creationId xmlns:a16="http://schemas.microsoft.com/office/drawing/2014/main" id="{6BE1FDA9-AA57-7B93-9288-595A5E49F30F}"/>
                  </a:ext>
                </a:extLst>
              </p:cNvPr>
              <p:cNvPicPr preferRelativeResize="0">
                <a:picLocks/>
              </p:cNvPicPr>
              <p:nvPr/>
            </p:nvPicPr>
            <p:blipFill>
              <a:blip r:embed="rId58" cstate="email">
                <a:extLst>
                  <a:ext uri="{28A0092B-C50C-407E-A947-70E740481C1C}">
                    <a14:useLocalDpi xmlns:a14="http://schemas.microsoft.com/office/drawing/2010/main"/>
                  </a:ext>
                </a:extLst>
              </a:blip>
              <a:stretch>
                <a:fillRect/>
              </a:stretch>
            </p:blipFill>
            <p:spPr>
              <a:xfrm>
                <a:off x="2828202" y="2265157"/>
                <a:ext cx="540000" cy="360000"/>
              </a:xfrm>
              <a:prstGeom prst="rect">
                <a:avLst/>
              </a:prstGeom>
              <a:ln w="3175">
                <a:solidFill>
                  <a:srgbClr val="242269"/>
                </a:solidFill>
              </a:ln>
            </p:spPr>
          </p:pic>
          <p:pic>
            <p:nvPicPr>
              <p:cNvPr id="119" name="Picture 118" descr="A red and white flag&#10;&#10;Description automatically generated">
                <a:extLst>
                  <a:ext uri="{FF2B5EF4-FFF2-40B4-BE49-F238E27FC236}">
                    <a16:creationId xmlns:a16="http://schemas.microsoft.com/office/drawing/2014/main" id="{B948D12F-6B19-3BA4-10E2-FE1F77C07CF6}"/>
                  </a:ext>
                </a:extLst>
              </p:cNvPr>
              <p:cNvPicPr preferRelativeResize="0">
                <a:picLocks/>
              </p:cNvPicPr>
              <p:nvPr/>
            </p:nvPicPr>
            <p:blipFill>
              <a:blip r:embed="rId59" cstate="email">
                <a:extLst>
                  <a:ext uri="{28A0092B-C50C-407E-A947-70E740481C1C}">
                    <a14:useLocalDpi xmlns:a14="http://schemas.microsoft.com/office/drawing/2010/main"/>
                  </a:ext>
                </a:extLst>
              </a:blip>
              <a:stretch>
                <a:fillRect/>
              </a:stretch>
            </p:blipFill>
            <p:spPr>
              <a:xfrm>
                <a:off x="3491536" y="2256411"/>
                <a:ext cx="540000" cy="360000"/>
              </a:xfrm>
              <a:prstGeom prst="rect">
                <a:avLst/>
              </a:prstGeom>
              <a:ln w="3175">
                <a:solidFill>
                  <a:srgbClr val="242269"/>
                </a:solidFill>
              </a:ln>
            </p:spPr>
          </p:pic>
        </p:grpSp>
        <p:pic>
          <p:nvPicPr>
            <p:cNvPr id="114" name="Picture 113" descr="A red maple leaf on a white background&#10;&#10;Description automatically generated">
              <a:extLst>
                <a:ext uri="{FF2B5EF4-FFF2-40B4-BE49-F238E27FC236}">
                  <a16:creationId xmlns:a16="http://schemas.microsoft.com/office/drawing/2014/main" id="{B2110E6B-1DF1-8DF8-EED6-74555ACDCC1D}"/>
                </a:ext>
              </a:extLst>
            </p:cNvPr>
            <p:cNvPicPr preferRelativeResize="0">
              <a:picLocks/>
            </p:cNvPicPr>
            <p:nvPr/>
          </p:nvPicPr>
          <p:blipFill>
            <a:blip r:embed="rId60" cstate="email">
              <a:extLst>
                <a:ext uri="{28A0092B-C50C-407E-A947-70E740481C1C}">
                  <a14:useLocalDpi xmlns:a14="http://schemas.microsoft.com/office/drawing/2010/main"/>
                </a:ext>
              </a:extLst>
            </a:blip>
            <a:stretch>
              <a:fillRect/>
            </a:stretch>
          </p:blipFill>
          <p:spPr>
            <a:xfrm>
              <a:off x="1490392" y="2246028"/>
              <a:ext cx="540000" cy="360000"/>
            </a:xfrm>
            <a:prstGeom prst="rect">
              <a:avLst/>
            </a:prstGeom>
            <a:ln w="3175">
              <a:solidFill>
                <a:srgbClr val="242269"/>
              </a:solidFill>
            </a:ln>
          </p:spPr>
        </p:pic>
      </p:grpSp>
      <p:sp>
        <p:nvSpPr>
          <p:cNvPr id="140" name="TextBox 139">
            <a:extLst>
              <a:ext uri="{FF2B5EF4-FFF2-40B4-BE49-F238E27FC236}">
                <a16:creationId xmlns:a16="http://schemas.microsoft.com/office/drawing/2014/main" id="{34B6FCD7-661B-9F17-3B30-96DAC13F219D}"/>
              </a:ext>
            </a:extLst>
          </p:cNvPr>
          <p:cNvSpPr txBox="1"/>
          <p:nvPr/>
        </p:nvSpPr>
        <p:spPr>
          <a:xfrm>
            <a:off x="1175491" y="1452448"/>
            <a:ext cx="3176010" cy="369332"/>
          </a:xfrm>
          <a:prstGeom prst="rect">
            <a:avLst/>
          </a:prstGeom>
          <a:noFill/>
        </p:spPr>
        <p:txBody>
          <a:bodyPr wrap="square" rtlCol="0">
            <a:spAutoFit/>
          </a:bodyPr>
          <a:lstStyle/>
          <a:p>
            <a:pPr algn="ctr"/>
            <a:r>
              <a:rPr lang="en-CA" b="1">
                <a:solidFill>
                  <a:srgbClr val="242269"/>
                </a:solidFill>
                <a:latin typeface="Century Gothic" panose="020F0302020204030204"/>
              </a:rPr>
              <a:t>High income countries:</a:t>
            </a:r>
          </a:p>
        </p:txBody>
      </p:sp>
      <p:sp>
        <p:nvSpPr>
          <p:cNvPr id="141" name="TextBox 140">
            <a:extLst>
              <a:ext uri="{FF2B5EF4-FFF2-40B4-BE49-F238E27FC236}">
                <a16:creationId xmlns:a16="http://schemas.microsoft.com/office/drawing/2014/main" id="{324A9AC1-136F-6102-603C-1E72781438D2}"/>
              </a:ext>
            </a:extLst>
          </p:cNvPr>
          <p:cNvSpPr txBox="1"/>
          <p:nvPr/>
        </p:nvSpPr>
        <p:spPr>
          <a:xfrm>
            <a:off x="5002244" y="1452448"/>
            <a:ext cx="4268583" cy="369332"/>
          </a:xfrm>
          <a:prstGeom prst="rect">
            <a:avLst/>
          </a:prstGeom>
          <a:noFill/>
        </p:spPr>
        <p:txBody>
          <a:bodyPr wrap="square" rtlCol="0">
            <a:spAutoFit/>
          </a:bodyPr>
          <a:lstStyle/>
          <a:p>
            <a:pPr algn="ctr"/>
            <a:r>
              <a:rPr lang="en-CA" b="1">
                <a:solidFill>
                  <a:srgbClr val="242269"/>
                </a:solidFill>
                <a:latin typeface="Century Gothic" panose="020F0302020204030204"/>
              </a:rPr>
              <a:t>Low- and middle-income countries:</a:t>
            </a:r>
          </a:p>
        </p:txBody>
      </p:sp>
      <p:sp>
        <p:nvSpPr>
          <p:cNvPr id="142" name="TextBox 141">
            <a:extLst>
              <a:ext uri="{FF2B5EF4-FFF2-40B4-BE49-F238E27FC236}">
                <a16:creationId xmlns:a16="http://schemas.microsoft.com/office/drawing/2014/main" id="{E767D8D8-0796-E414-9D04-DF8C0CC6421D}"/>
              </a:ext>
            </a:extLst>
          </p:cNvPr>
          <p:cNvSpPr txBox="1"/>
          <p:nvPr/>
        </p:nvSpPr>
        <p:spPr>
          <a:xfrm>
            <a:off x="1520935" y="4910738"/>
            <a:ext cx="2222083" cy="954107"/>
          </a:xfrm>
          <a:prstGeom prst="rect">
            <a:avLst/>
          </a:prstGeom>
          <a:noFill/>
        </p:spPr>
        <p:txBody>
          <a:bodyPr wrap="none" rtlCol="0">
            <a:spAutoFit/>
          </a:bodyPr>
          <a:lstStyle/>
          <a:p>
            <a:pPr algn="ctr"/>
            <a:r>
              <a:rPr lang="en-CA" sz="4000" b="1">
                <a:solidFill>
                  <a:srgbClr val="EA5C47"/>
                </a:solidFill>
                <a:latin typeface="Century Gothic" panose="020F0302020204030204"/>
              </a:rPr>
              <a:t>37.9%</a:t>
            </a:r>
          </a:p>
          <a:p>
            <a:pPr algn="ctr"/>
            <a:r>
              <a:rPr lang="en-CA" sz="1600">
                <a:solidFill>
                  <a:srgbClr val="242269"/>
                </a:solidFill>
                <a:latin typeface="Century Gothic" panose="020F0302020204030204"/>
              </a:rPr>
              <a:t>95% CI: 32.5 to 43.3%</a:t>
            </a:r>
          </a:p>
        </p:txBody>
      </p:sp>
      <p:sp>
        <p:nvSpPr>
          <p:cNvPr id="143" name="TextBox 142">
            <a:extLst>
              <a:ext uri="{FF2B5EF4-FFF2-40B4-BE49-F238E27FC236}">
                <a16:creationId xmlns:a16="http://schemas.microsoft.com/office/drawing/2014/main" id="{BF3573A2-6D07-D2C2-88C8-573B7F6703D6}"/>
              </a:ext>
            </a:extLst>
          </p:cNvPr>
          <p:cNvSpPr txBox="1"/>
          <p:nvPr/>
        </p:nvSpPr>
        <p:spPr>
          <a:xfrm>
            <a:off x="6108568" y="4910738"/>
            <a:ext cx="2222083" cy="954107"/>
          </a:xfrm>
          <a:prstGeom prst="rect">
            <a:avLst/>
          </a:prstGeom>
          <a:noFill/>
        </p:spPr>
        <p:txBody>
          <a:bodyPr wrap="none" rtlCol="0">
            <a:spAutoFit/>
          </a:bodyPr>
          <a:lstStyle/>
          <a:p>
            <a:pPr algn="ctr"/>
            <a:r>
              <a:rPr lang="en-CA" sz="4000" b="1">
                <a:solidFill>
                  <a:srgbClr val="EA5C47"/>
                </a:solidFill>
                <a:latin typeface="Century Gothic" panose="020F0302020204030204"/>
              </a:rPr>
              <a:t>29.7%</a:t>
            </a:r>
          </a:p>
          <a:p>
            <a:pPr algn="ctr"/>
            <a:r>
              <a:rPr lang="en-CA" sz="1600">
                <a:solidFill>
                  <a:srgbClr val="242269"/>
                </a:solidFill>
                <a:latin typeface="Century Gothic" panose="020F0302020204030204"/>
              </a:rPr>
              <a:t>95% CI: 26.4 to 33.0%</a:t>
            </a:r>
          </a:p>
        </p:txBody>
      </p:sp>
      <p:sp>
        <p:nvSpPr>
          <p:cNvPr id="144" name="TextBox 143">
            <a:extLst>
              <a:ext uri="{FF2B5EF4-FFF2-40B4-BE49-F238E27FC236}">
                <a16:creationId xmlns:a16="http://schemas.microsoft.com/office/drawing/2014/main" id="{95440252-62DB-E709-0316-3FCD6C7EC9EC}"/>
              </a:ext>
            </a:extLst>
          </p:cNvPr>
          <p:cNvSpPr txBox="1"/>
          <p:nvPr/>
        </p:nvSpPr>
        <p:spPr>
          <a:xfrm>
            <a:off x="9715945" y="2485855"/>
            <a:ext cx="1686393" cy="984885"/>
          </a:xfrm>
          <a:prstGeom prst="rect">
            <a:avLst/>
          </a:prstGeom>
          <a:noFill/>
        </p:spPr>
        <p:txBody>
          <a:bodyPr wrap="square" rtlCol="0">
            <a:spAutoFit/>
          </a:bodyPr>
          <a:lstStyle/>
          <a:p>
            <a:pPr algn="ctr"/>
            <a:r>
              <a:rPr lang="en-CA" b="1">
                <a:solidFill>
                  <a:srgbClr val="242269"/>
                </a:solidFill>
                <a:latin typeface="Century Gothic" panose="020F0302020204030204"/>
              </a:rPr>
              <a:t>Overall:</a:t>
            </a:r>
          </a:p>
          <a:p>
            <a:pPr algn="ctr"/>
            <a:r>
              <a:rPr lang="en-CA" sz="4000" b="1">
                <a:solidFill>
                  <a:srgbClr val="EA5C47"/>
                </a:solidFill>
                <a:latin typeface="Century Gothic" panose="020B0502020202020204" pitchFamily="34" charset="0"/>
              </a:rPr>
              <a:t>33.1%</a:t>
            </a:r>
          </a:p>
        </p:txBody>
      </p:sp>
      <p:sp>
        <p:nvSpPr>
          <p:cNvPr id="145" name="TextBox 144">
            <a:extLst>
              <a:ext uri="{FF2B5EF4-FFF2-40B4-BE49-F238E27FC236}">
                <a16:creationId xmlns:a16="http://schemas.microsoft.com/office/drawing/2014/main" id="{8AF41BEF-30AF-0E2A-6D7D-94F06E328925}"/>
              </a:ext>
            </a:extLst>
          </p:cNvPr>
          <p:cNvSpPr txBox="1"/>
          <p:nvPr/>
        </p:nvSpPr>
        <p:spPr>
          <a:xfrm>
            <a:off x="9715945" y="3368975"/>
            <a:ext cx="1686393" cy="523220"/>
          </a:xfrm>
          <a:prstGeom prst="rect">
            <a:avLst/>
          </a:prstGeom>
          <a:noFill/>
        </p:spPr>
        <p:txBody>
          <a:bodyPr wrap="square">
            <a:spAutoFit/>
          </a:bodyPr>
          <a:lstStyle/>
          <a:p>
            <a:pPr algn="ctr"/>
            <a:r>
              <a:rPr lang="en-CA" sz="1400">
                <a:solidFill>
                  <a:srgbClr val="242269"/>
                </a:solidFill>
                <a:latin typeface="Century Gothic" panose="020F0302020204030204"/>
              </a:rPr>
              <a:t>95% CI: </a:t>
            </a:r>
          </a:p>
          <a:p>
            <a:pPr algn="ctr"/>
            <a:r>
              <a:rPr lang="en-CA" sz="1400">
                <a:solidFill>
                  <a:srgbClr val="242269"/>
                </a:solidFill>
                <a:latin typeface="Century Gothic" panose="020F0302020204030204"/>
              </a:rPr>
              <a:t>30.0 to 36.3%</a:t>
            </a:r>
          </a:p>
        </p:txBody>
      </p:sp>
      <p:cxnSp>
        <p:nvCxnSpPr>
          <p:cNvPr id="146" name="Straight Connector 145">
            <a:extLst>
              <a:ext uri="{FF2B5EF4-FFF2-40B4-BE49-F238E27FC236}">
                <a16:creationId xmlns:a16="http://schemas.microsoft.com/office/drawing/2014/main" id="{0C87097A-00A1-3CD5-D00F-87034395122E}"/>
              </a:ext>
            </a:extLst>
          </p:cNvPr>
          <p:cNvCxnSpPr>
            <a:cxnSpLocks/>
          </p:cNvCxnSpPr>
          <p:nvPr/>
        </p:nvCxnSpPr>
        <p:spPr>
          <a:xfrm>
            <a:off x="4767943" y="1547276"/>
            <a:ext cx="0" cy="4317569"/>
          </a:xfrm>
          <a:prstGeom prst="line">
            <a:avLst/>
          </a:prstGeom>
          <a:noFill/>
          <a:ln w="6350" cap="flat" cmpd="sng" algn="ctr">
            <a:solidFill>
              <a:srgbClr val="242269"/>
            </a:solidFill>
            <a:prstDash val="solid"/>
            <a:miter lim="800000"/>
          </a:ln>
          <a:effectLst/>
        </p:spPr>
      </p:cxnSp>
    </p:spTree>
    <p:extLst>
      <p:ext uri="{BB962C8B-B14F-4D97-AF65-F5344CB8AC3E}">
        <p14:creationId xmlns:p14="http://schemas.microsoft.com/office/powerpoint/2010/main" val="16410063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CCA46B-B480-0D85-734E-BEF9800F670A}"/>
            </a:ext>
          </a:extLst>
        </p:cNvPr>
        <p:cNvGrpSpPr/>
        <p:nvPr/>
      </p:nvGrpSpPr>
      <p:grpSpPr>
        <a:xfrm>
          <a:off x="0" y="0"/>
          <a:ext cx="0" cy="0"/>
          <a:chOff x="0" y="0"/>
          <a:chExt cx="0" cy="0"/>
        </a:xfrm>
      </p:grpSpPr>
      <p:pic>
        <p:nvPicPr>
          <p:cNvPr id="2" name="Espace réservé pour une image  5">
            <a:extLst>
              <a:ext uri="{FF2B5EF4-FFF2-40B4-BE49-F238E27FC236}">
                <a16:creationId xmlns:a16="http://schemas.microsoft.com/office/drawing/2014/main" id="{929847A1-314A-DA7C-3E72-FC125B1318B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0" y="1025525"/>
            <a:ext cx="11526838" cy="4627130"/>
          </a:xfrm>
          <a:custGeom>
            <a:avLst/>
            <a:gdLst>
              <a:gd name="connsiteX0" fmla="*/ 0 w 11526838"/>
              <a:gd name="connsiteY0" fmla="*/ 0 h 4627130"/>
              <a:gd name="connsiteX1" fmla="*/ 10994132 w 11526838"/>
              <a:gd name="connsiteY1" fmla="*/ 0 h 4627130"/>
              <a:gd name="connsiteX2" fmla="*/ 11099231 w 11526838"/>
              <a:gd name="connsiteY2" fmla="*/ 10595 h 4627130"/>
              <a:gd name="connsiteX3" fmla="*/ 11516097 w 11526838"/>
              <a:gd name="connsiteY3" fmla="*/ 427462 h 4627130"/>
              <a:gd name="connsiteX4" fmla="*/ 11526838 w 11526838"/>
              <a:gd name="connsiteY4" fmla="*/ 534009 h 4627130"/>
              <a:gd name="connsiteX5" fmla="*/ 11526838 w 11526838"/>
              <a:gd name="connsiteY5" fmla="*/ 4092832 h 4627130"/>
              <a:gd name="connsiteX6" fmla="*/ 11516097 w 11526838"/>
              <a:gd name="connsiteY6" fmla="*/ 4199380 h 4627130"/>
              <a:gd name="connsiteX7" fmla="*/ 10991265 w 11526838"/>
              <a:gd name="connsiteY7" fmla="*/ 4627130 h 4627130"/>
              <a:gd name="connsiteX8" fmla="*/ 0 w 11526838"/>
              <a:gd name="connsiteY8" fmla="*/ 4627130 h 462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6838" h="4627130">
                <a:moveTo>
                  <a:pt x="0" y="0"/>
                </a:moveTo>
                <a:lnTo>
                  <a:pt x="10994132" y="0"/>
                </a:lnTo>
                <a:lnTo>
                  <a:pt x="11099231" y="10595"/>
                </a:lnTo>
                <a:cubicBezTo>
                  <a:pt x="11308474" y="53412"/>
                  <a:pt x="11473280" y="218219"/>
                  <a:pt x="11516097" y="427462"/>
                </a:cubicBezTo>
                <a:lnTo>
                  <a:pt x="11526838" y="534009"/>
                </a:lnTo>
                <a:lnTo>
                  <a:pt x="11526838" y="4092832"/>
                </a:lnTo>
                <a:lnTo>
                  <a:pt x="11516097" y="4199380"/>
                </a:lnTo>
                <a:cubicBezTo>
                  <a:pt x="11466144" y="4443497"/>
                  <a:pt x="11250150" y="4627130"/>
                  <a:pt x="10991265" y="4627130"/>
                </a:cubicBezTo>
                <a:lnTo>
                  <a:pt x="0" y="4627130"/>
                </a:lnTo>
                <a:close/>
              </a:path>
            </a:pathLst>
          </a:custGeom>
          <a:gradFill>
            <a:gsLst>
              <a:gs pos="15000">
                <a:srgbClr val="000000">
                  <a:alpha val="34459"/>
                </a:srgbClr>
              </a:gs>
              <a:gs pos="84000">
                <a:srgbClr val="000000">
                  <a:alpha val="67498"/>
                </a:srgbClr>
              </a:gs>
            </a:gsLst>
            <a:lin ang="5400000" scaled="1"/>
          </a:gradFill>
        </p:spPr>
      </p:pic>
      <p:sp>
        <p:nvSpPr>
          <p:cNvPr id="3" name="Rectangle : avec coins arrondis en haut 2">
            <a:extLst>
              <a:ext uri="{FF2B5EF4-FFF2-40B4-BE49-F238E27FC236}">
                <a16:creationId xmlns:a16="http://schemas.microsoft.com/office/drawing/2014/main" id="{D9C89B98-9574-F69A-2FBD-4D5ADC34342F}"/>
              </a:ext>
            </a:extLst>
          </p:cNvPr>
          <p:cNvSpPr/>
          <p:nvPr/>
        </p:nvSpPr>
        <p:spPr>
          <a:xfrm rot="5400000">
            <a:off x="3449852" y="-2424328"/>
            <a:ext cx="4627131" cy="11526838"/>
          </a:xfrm>
          <a:prstGeom prst="round2SameRect">
            <a:avLst>
              <a:gd name="adj1" fmla="val 11379"/>
              <a:gd name="adj2" fmla="val 0"/>
            </a:avLst>
          </a:prstGeom>
          <a:gradFill>
            <a:gsLst>
              <a:gs pos="15000">
                <a:srgbClr val="000000">
                  <a:alpha val="34459"/>
                </a:srgbClr>
              </a:gs>
              <a:gs pos="84000">
                <a:srgbClr val="000000">
                  <a:alpha val="67498"/>
                </a:srgb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Titre 2">
            <a:extLst>
              <a:ext uri="{FF2B5EF4-FFF2-40B4-BE49-F238E27FC236}">
                <a16:creationId xmlns:a16="http://schemas.microsoft.com/office/drawing/2014/main" id="{20773D32-5E37-B38A-510C-C5AEB5EC8E28}"/>
              </a:ext>
            </a:extLst>
          </p:cNvPr>
          <p:cNvSpPr txBox="1">
            <a:spLocks/>
          </p:cNvSpPr>
          <p:nvPr/>
        </p:nvSpPr>
        <p:spPr>
          <a:xfrm>
            <a:off x="1193798" y="1629713"/>
            <a:ext cx="5180875" cy="1333504"/>
          </a:xfrm>
          <a:prstGeom prst="rect">
            <a:avLst/>
          </a:prstGeom>
        </p:spPr>
        <p:txBody>
          <a:bodyPr/>
          <a:lstStyle>
            <a:lvl1pPr marL="0" marR="0" lvl="0" indent="0" algn="l" defTabSz="914400" rtl="0" fontAlgn="auto" hangingPunct="1">
              <a:lnSpc>
                <a:spcPts val="3200"/>
              </a:lnSpc>
              <a:spcBef>
                <a:spcPts val="0"/>
              </a:spcBef>
              <a:spcAft>
                <a:spcPts val="0"/>
              </a:spcAft>
              <a:buNone/>
              <a:tabLst/>
              <a:defRPr lang="fr-FR" sz="3200" b="1" i="0" u="none" strike="noStrike" kern="1200" cap="none" spc="0" baseline="0">
                <a:solidFill>
                  <a:srgbClr val="002060"/>
                </a:solidFill>
                <a:uFillTx/>
                <a:latin typeface="Century Gothic" pitchFamily="34"/>
              </a:defRPr>
            </a:lvl1pPr>
          </a:lstStyle>
          <a:p>
            <a:r>
              <a:rPr lang="fr-FR">
                <a:solidFill>
                  <a:schemeClr val="bg1"/>
                </a:solidFill>
                <a:latin typeface="Century Gothic" panose="020B0502020202020204" pitchFamily="34" charset="0"/>
              </a:rPr>
              <a:t>Common Roots &amp; </a:t>
            </a:r>
            <a:r>
              <a:rPr lang="fr-FR" err="1">
                <a:solidFill>
                  <a:schemeClr val="bg1"/>
                </a:solidFill>
                <a:latin typeface="Century Gothic" panose="020B0502020202020204" pitchFamily="34" charset="0"/>
              </a:rPr>
              <a:t>Shared</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Pathways</a:t>
            </a:r>
            <a:r>
              <a:rPr lang="fr-FR">
                <a:solidFill>
                  <a:schemeClr val="bg1"/>
                </a:solidFill>
                <a:latin typeface="Century Gothic" panose="020B0502020202020204" pitchFamily="34" charset="0"/>
              </a:rPr>
              <a:t> of CMVD*</a:t>
            </a:r>
            <a:endParaRPr lang="en-GB" sz="1200">
              <a:solidFill>
                <a:srgbClr val="FFFFFF"/>
              </a:solidFill>
              <a:latin typeface="Century Gothic" panose="020B0502020202020204" pitchFamily="34" charset="0"/>
            </a:endParaRPr>
          </a:p>
        </p:txBody>
      </p:sp>
      <p:sp>
        <p:nvSpPr>
          <p:cNvPr id="5" name="Espace réservé du contenu 3">
            <a:extLst>
              <a:ext uri="{FF2B5EF4-FFF2-40B4-BE49-F238E27FC236}">
                <a16:creationId xmlns:a16="http://schemas.microsoft.com/office/drawing/2014/main" id="{80534AF2-810A-9A50-8870-06CEF3090F89}"/>
              </a:ext>
            </a:extLst>
          </p:cNvPr>
          <p:cNvSpPr txBox="1">
            <a:spLocks/>
          </p:cNvSpPr>
          <p:nvPr/>
        </p:nvSpPr>
        <p:spPr>
          <a:xfrm>
            <a:off x="1193800" y="3782869"/>
            <a:ext cx="5180873" cy="1333505"/>
          </a:xfrm>
          <a:prstGeom prst="rect">
            <a:avLst/>
          </a:prstGeom>
        </p:spPr>
        <p:txBody>
          <a:bodyPr/>
          <a:lstStyle>
            <a:lvl1pPr marL="215999" marR="0" lvl="0" indent="-215999" algn="l" defTabSz="914400" rtl="0" fontAlgn="auto" hangingPunct="1">
              <a:lnSpc>
                <a:spcPct val="100000"/>
              </a:lnSpc>
              <a:spcBef>
                <a:spcPts val="600"/>
              </a:spcBef>
              <a:spcAft>
                <a:spcPts val="0"/>
              </a:spcAft>
              <a:buSzPct val="90000"/>
              <a:buFont typeface="Arial" pitchFamily="34"/>
              <a:buChar char="•"/>
              <a:tabLst/>
              <a:defRPr lang="fr-FR" sz="2000" b="0" i="0" u="none" strike="noStrike" kern="1200" cap="none" spc="0" baseline="0">
                <a:solidFill>
                  <a:srgbClr val="242269"/>
                </a:solidFill>
                <a:uFillTx/>
                <a:latin typeface="Century Gothic" pitchFamily="34"/>
              </a:defRPr>
            </a:lvl1pPr>
            <a:lvl2pPr marL="395999" marR="0" lvl="1" indent="-179999" algn="l" defTabSz="914400" rtl="0" fontAlgn="auto" hangingPunct="1">
              <a:lnSpc>
                <a:spcPct val="100000"/>
              </a:lnSpc>
              <a:spcBef>
                <a:spcPts val="400"/>
              </a:spcBef>
              <a:spcAft>
                <a:spcPts val="0"/>
              </a:spcAft>
              <a:buSzPct val="120000"/>
              <a:buFont typeface="Police système"/>
              <a:buChar char="-"/>
              <a:tabLst/>
              <a:defRPr lang="fr-FR" sz="1800" b="0" i="0" u="none" strike="noStrike" kern="1200" cap="none" spc="0" baseline="0">
                <a:solidFill>
                  <a:srgbClr val="242269"/>
                </a:solidFill>
                <a:uFillTx/>
                <a:latin typeface="Century Gothic" pitchFamily="34"/>
              </a:defRPr>
            </a:lvl2pPr>
            <a:lvl3pPr marL="575998" marR="0" lvl="2" indent="-179999" algn="l" defTabSz="914400" rtl="0" fontAlgn="auto" hangingPunct="1">
              <a:lnSpc>
                <a:spcPts val="2200"/>
              </a:lnSpc>
              <a:spcBef>
                <a:spcPts val="0"/>
              </a:spcBef>
              <a:spcAft>
                <a:spcPts val="0"/>
              </a:spcAft>
              <a:buSzPct val="90000"/>
              <a:buFont typeface="Arial" pitchFamily="34"/>
              <a:buChar char="•"/>
              <a:tabLst/>
              <a:defRPr lang="fr-FR" sz="1600" b="0" i="0" u="none" strike="noStrike" kern="1200" cap="none" spc="0" baseline="0">
                <a:solidFill>
                  <a:srgbClr val="242269"/>
                </a:solidFill>
                <a:uFillTx/>
                <a:latin typeface="Century Gothic" pitchFamily="34"/>
              </a:defRPr>
            </a:lvl3pPr>
            <a:lvl4pPr marL="719998" marR="0" lvl="3" indent="-143999" algn="l" defTabSz="914400" rtl="0" fontAlgn="auto" hangingPunct="1">
              <a:lnSpc>
                <a:spcPts val="2000"/>
              </a:lnSpc>
              <a:spcBef>
                <a:spcPts val="0"/>
              </a:spcBef>
              <a:spcAft>
                <a:spcPts val="0"/>
              </a:spcAft>
              <a:buSzPct val="120000"/>
              <a:buFont typeface="Police système"/>
              <a:buChar char="-"/>
              <a:tabLst/>
              <a:defRPr lang="fr-FR" sz="1400" b="0" i="0" u="none" strike="noStrike" kern="1200" cap="none" spc="0" baseline="0">
                <a:solidFill>
                  <a:srgbClr val="242269"/>
                </a:solidFill>
                <a:uFillTx/>
                <a:latin typeface="Century Gothic" pitchFamily="34"/>
              </a:defRPr>
            </a:lvl4pPr>
            <a:lvl5pPr marL="719998" marR="0" lvl="4" indent="0" algn="l" defTabSz="914400" rtl="0" fontAlgn="auto" hangingPunct="1">
              <a:lnSpc>
                <a:spcPts val="2000"/>
              </a:lnSpc>
              <a:spcBef>
                <a:spcPts val="0"/>
              </a:spcBef>
              <a:spcAft>
                <a:spcPts val="0"/>
              </a:spcAft>
              <a:buNone/>
              <a:tabLst/>
              <a:defRPr lang="fr-FR" sz="1200" b="0" i="0" u="none" strike="noStrike" kern="1200" cap="none" spc="0" baseline="0">
                <a:solidFill>
                  <a:srgbClr val="242269"/>
                </a:solidFill>
                <a:uFillTx/>
                <a:latin typeface="Century Gothic" pitchFamily="34"/>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lang="fr-FR" dirty="0" err="1">
                <a:solidFill>
                  <a:schemeClr val="bg1"/>
                </a:solidFill>
                <a:latin typeface="Century Gothic" panose="020B0502020202020204" pitchFamily="34" charset="0"/>
              </a:rPr>
              <a:t>Cardiovascular</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metabolic</a:t>
            </a:r>
            <a:r>
              <a:rPr lang="fr-FR" dirty="0">
                <a:solidFill>
                  <a:schemeClr val="bg1"/>
                </a:solidFill>
                <a:latin typeface="Century Gothic" panose="020B0502020202020204" pitchFamily="34" charset="0"/>
              </a:rPr>
              <a:t> and </a:t>
            </a:r>
            <a:r>
              <a:rPr lang="fr-FR" dirty="0" err="1">
                <a:solidFill>
                  <a:schemeClr val="bg1"/>
                </a:solidFill>
                <a:latin typeface="Century Gothic" panose="020B0502020202020204" pitchFamily="34" charset="0"/>
              </a:rPr>
              <a:t>venous</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diseases</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share</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overlapping</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mechanisms</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with</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endothelial</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dysfunction</a:t>
            </a:r>
            <a:r>
              <a:rPr lang="fr-FR" dirty="0">
                <a:solidFill>
                  <a:schemeClr val="bg1"/>
                </a:solidFill>
                <a:latin typeface="Century Gothic" panose="020B0502020202020204" pitchFamily="34" charset="0"/>
              </a:rPr>
              <a:t> at the </a:t>
            </a:r>
            <a:r>
              <a:rPr lang="fr-FR" dirty="0" err="1">
                <a:solidFill>
                  <a:schemeClr val="bg1"/>
                </a:solidFill>
                <a:latin typeface="Century Gothic" panose="020B0502020202020204" pitchFamily="34" charset="0"/>
              </a:rPr>
              <a:t>core</a:t>
            </a:r>
            <a:r>
              <a:rPr lang="fr-FR" dirty="0">
                <a:solidFill>
                  <a:schemeClr val="bg1"/>
                </a:solidFill>
                <a:latin typeface="Century Gothic" panose="020B0502020202020204" pitchFamily="34" charset="0"/>
              </a:rPr>
              <a:t>.</a:t>
            </a:r>
            <a:endParaRPr lang="en-GB" kern="0" dirty="0">
              <a:solidFill>
                <a:schemeClr val="bg1"/>
              </a:solidFill>
              <a:latin typeface="Century Gothic" panose="020B0502020202020204" pitchFamily="34" charset="0"/>
              <a:ea typeface="Roboto"/>
            </a:endParaRPr>
          </a:p>
        </p:txBody>
      </p:sp>
      <p:sp>
        <p:nvSpPr>
          <p:cNvPr id="6" name="ZoneTexte 5">
            <a:extLst>
              <a:ext uri="{FF2B5EF4-FFF2-40B4-BE49-F238E27FC236}">
                <a16:creationId xmlns:a16="http://schemas.microsoft.com/office/drawing/2014/main" id="{0F80F4E8-3B4C-8690-AC21-854691E2A914}"/>
              </a:ext>
            </a:extLst>
          </p:cNvPr>
          <p:cNvSpPr txBox="1"/>
          <p:nvPr/>
        </p:nvSpPr>
        <p:spPr>
          <a:xfrm>
            <a:off x="972127" y="5652655"/>
            <a:ext cx="6098240" cy="369332"/>
          </a:xfrm>
          <a:prstGeom prst="rect">
            <a:avLst/>
          </a:prstGeom>
          <a:noFill/>
        </p:spPr>
        <p:txBody>
          <a:bodyPr wrap="square">
            <a:spAutoFit/>
          </a:bodyPr>
          <a:lstStyle/>
          <a:p>
            <a:r>
              <a:rPr lang="fr-FR">
                <a:solidFill>
                  <a:srgbClr val="002060"/>
                </a:solidFill>
              </a:rPr>
              <a:t>* Cardiometabolic and </a:t>
            </a:r>
            <a:r>
              <a:rPr lang="fr-FR" err="1">
                <a:solidFill>
                  <a:srgbClr val="002060"/>
                </a:solidFill>
              </a:rPr>
              <a:t>Venous</a:t>
            </a:r>
            <a:r>
              <a:rPr lang="fr-FR">
                <a:solidFill>
                  <a:srgbClr val="002060"/>
                </a:solidFill>
              </a:rPr>
              <a:t> </a:t>
            </a:r>
            <a:r>
              <a:rPr lang="fr-FR" err="1">
                <a:solidFill>
                  <a:srgbClr val="002060"/>
                </a:solidFill>
              </a:rPr>
              <a:t>Diseases</a:t>
            </a:r>
            <a:endParaRPr lang="fr-FR">
              <a:solidFill>
                <a:srgbClr val="002060"/>
              </a:solidFill>
            </a:endParaRPr>
          </a:p>
        </p:txBody>
      </p:sp>
    </p:spTree>
    <p:extLst>
      <p:ext uri="{BB962C8B-B14F-4D97-AF65-F5344CB8AC3E}">
        <p14:creationId xmlns:p14="http://schemas.microsoft.com/office/powerpoint/2010/main" val="143569026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85BCB9-71EB-F7C0-8C0D-7D7B03EF15B9}"/>
            </a:ext>
          </a:extLst>
        </p:cNvPr>
        <p:cNvGrpSpPr/>
        <p:nvPr/>
      </p:nvGrpSpPr>
      <p:grpSpPr>
        <a:xfrm>
          <a:off x="0" y="0"/>
          <a:ext cx="0" cy="0"/>
          <a:chOff x="0" y="0"/>
          <a:chExt cx="0" cy="0"/>
        </a:xfrm>
      </p:grpSpPr>
      <p:grpSp>
        <p:nvGrpSpPr>
          <p:cNvPr id="80" name="Groupe 79">
            <a:extLst>
              <a:ext uri="{FF2B5EF4-FFF2-40B4-BE49-F238E27FC236}">
                <a16:creationId xmlns:a16="http://schemas.microsoft.com/office/drawing/2014/main" id="{39C69C0E-A7E8-17C0-10CA-0F7EDB279AC4}"/>
              </a:ext>
            </a:extLst>
          </p:cNvPr>
          <p:cNvGrpSpPr/>
          <p:nvPr/>
        </p:nvGrpSpPr>
        <p:grpSpPr>
          <a:xfrm>
            <a:off x="235387" y="1488717"/>
            <a:ext cx="11721226" cy="3378275"/>
            <a:chOff x="473372" y="1599301"/>
            <a:chExt cx="11721226" cy="3378275"/>
          </a:xfrm>
        </p:grpSpPr>
        <p:sp>
          <p:nvSpPr>
            <p:cNvPr id="23" name="Rectangle : coins arrondis 22">
              <a:extLst>
                <a:ext uri="{FF2B5EF4-FFF2-40B4-BE49-F238E27FC236}">
                  <a16:creationId xmlns:a16="http://schemas.microsoft.com/office/drawing/2014/main" id="{F4822B9F-EE9A-9D1A-DABB-7550E8C7BA38}"/>
                </a:ext>
              </a:extLst>
            </p:cNvPr>
            <p:cNvSpPr/>
            <p:nvPr/>
          </p:nvSpPr>
          <p:spPr>
            <a:xfrm rot="16200000">
              <a:off x="36085" y="2036588"/>
              <a:ext cx="3378275" cy="2503701"/>
            </a:xfrm>
            <a:prstGeom prst="roundRect">
              <a:avLst/>
            </a:prstGeom>
            <a:solidFill>
              <a:srgbClr val="6F99C6"/>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3200"/>
            </a:p>
          </p:txBody>
        </p:sp>
        <p:sp>
          <p:nvSpPr>
            <p:cNvPr id="6" name="Rectangle 5">
              <a:extLst>
                <a:ext uri="{FF2B5EF4-FFF2-40B4-BE49-F238E27FC236}">
                  <a16:creationId xmlns:a16="http://schemas.microsoft.com/office/drawing/2014/main" id="{88393714-8AAA-20B8-FE5A-EB7574539E6F}"/>
                </a:ext>
              </a:extLst>
            </p:cNvPr>
            <p:cNvSpPr/>
            <p:nvPr/>
          </p:nvSpPr>
          <p:spPr>
            <a:xfrm>
              <a:off x="703711" y="2318698"/>
              <a:ext cx="1243106" cy="447518"/>
            </a:xfrm>
            <a:prstGeom prst="rect">
              <a:avLst/>
            </a:prstGeom>
            <a:solidFill>
              <a:srgbClr val="F3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err="1">
                  <a:solidFill>
                    <a:srgbClr val="242269"/>
                  </a:solidFill>
                  <a:latin typeface="Century Gothic" panose="020B0502020202020204" pitchFamily="34" charset="0"/>
                </a:rPr>
                <a:t>Insulin</a:t>
              </a:r>
              <a:r>
                <a:rPr lang="fr-FR" sz="1200" b="1">
                  <a:solidFill>
                    <a:srgbClr val="242269"/>
                  </a:solidFill>
                  <a:latin typeface="Century Gothic" panose="020B0502020202020204" pitchFamily="34" charset="0"/>
                </a:rPr>
                <a:t> </a:t>
              </a:r>
            </a:p>
            <a:p>
              <a:pPr algn="ctr"/>
              <a:r>
                <a:rPr lang="fr-FR" sz="1200" b="1" err="1">
                  <a:solidFill>
                    <a:srgbClr val="242269"/>
                  </a:solidFill>
                  <a:latin typeface="Century Gothic" panose="020B0502020202020204" pitchFamily="34" charset="0"/>
                </a:rPr>
                <a:t>resistance</a:t>
              </a:r>
              <a:endParaRPr lang="fr-FR" sz="1200" b="1">
                <a:solidFill>
                  <a:srgbClr val="242269"/>
                </a:solidFill>
                <a:latin typeface="Century Gothic" panose="020B0502020202020204" pitchFamily="34" charset="0"/>
              </a:endParaRPr>
            </a:p>
          </p:txBody>
        </p:sp>
        <p:sp>
          <p:nvSpPr>
            <p:cNvPr id="10" name="Rectangle 9">
              <a:extLst>
                <a:ext uri="{FF2B5EF4-FFF2-40B4-BE49-F238E27FC236}">
                  <a16:creationId xmlns:a16="http://schemas.microsoft.com/office/drawing/2014/main" id="{2E5F6E41-2CEF-A81C-C592-4DD9CE3B9E6B}"/>
                </a:ext>
              </a:extLst>
            </p:cNvPr>
            <p:cNvSpPr/>
            <p:nvPr/>
          </p:nvSpPr>
          <p:spPr>
            <a:xfrm>
              <a:off x="703711" y="2960720"/>
              <a:ext cx="1243106" cy="447518"/>
            </a:xfrm>
            <a:prstGeom prst="rect">
              <a:avLst/>
            </a:prstGeom>
            <a:solidFill>
              <a:srgbClr val="F3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err="1">
                  <a:solidFill>
                    <a:srgbClr val="242269"/>
                  </a:solidFill>
                  <a:latin typeface="Century Gothic" panose="020B0502020202020204" pitchFamily="34" charset="0"/>
                </a:rPr>
                <a:t>Dyslipidemia</a:t>
              </a:r>
              <a:endParaRPr lang="fr-FR" sz="1200" b="1">
                <a:solidFill>
                  <a:srgbClr val="242269"/>
                </a:solidFill>
                <a:latin typeface="Century Gothic" panose="020B0502020202020204" pitchFamily="34" charset="0"/>
              </a:endParaRPr>
            </a:p>
          </p:txBody>
        </p:sp>
        <p:sp>
          <p:nvSpPr>
            <p:cNvPr id="11" name="Rectangle 10">
              <a:extLst>
                <a:ext uri="{FF2B5EF4-FFF2-40B4-BE49-F238E27FC236}">
                  <a16:creationId xmlns:a16="http://schemas.microsoft.com/office/drawing/2014/main" id="{79861196-43D4-02AD-A273-95CF52E64C20}"/>
                </a:ext>
              </a:extLst>
            </p:cNvPr>
            <p:cNvSpPr/>
            <p:nvPr/>
          </p:nvSpPr>
          <p:spPr>
            <a:xfrm>
              <a:off x="703711" y="3602743"/>
              <a:ext cx="1243106" cy="447518"/>
            </a:xfrm>
            <a:prstGeom prst="rect">
              <a:avLst/>
            </a:prstGeom>
            <a:solidFill>
              <a:srgbClr val="F3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err="1">
                  <a:solidFill>
                    <a:srgbClr val="242269"/>
                  </a:solidFill>
                  <a:latin typeface="Century Gothic" panose="020B0502020202020204" pitchFamily="34" charset="0"/>
                </a:rPr>
                <a:t>Genes</a:t>
              </a:r>
              <a:endParaRPr lang="fr-FR" sz="1200" b="1">
                <a:solidFill>
                  <a:srgbClr val="242269"/>
                </a:solidFill>
                <a:latin typeface="Century Gothic" panose="020B0502020202020204" pitchFamily="34" charset="0"/>
              </a:endParaRPr>
            </a:p>
          </p:txBody>
        </p:sp>
        <p:sp>
          <p:nvSpPr>
            <p:cNvPr id="12" name="Rectangle 11">
              <a:extLst>
                <a:ext uri="{FF2B5EF4-FFF2-40B4-BE49-F238E27FC236}">
                  <a16:creationId xmlns:a16="http://schemas.microsoft.com/office/drawing/2014/main" id="{C6CD4D56-79E5-FC90-0C33-B7C94CE66589}"/>
                </a:ext>
              </a:extLst>
            </p:cNvPr>
            <p:cNvSpPr/>
            <p:nvPr/>
          </p:nvSpPr>
          <p:spPr>
            <a:xfrm>
              <a:off x="703711" y="4244766"/>
              <a:ext cx="1243106" cy="447518"/>
            </a:xfrm>
            <a:prstGeom prst="rect">
              <a:avLst/>
            </a:prstGeom>
            <a:solidFill>
              <a:srgbClr val="F3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err="1">
                  <a:solidFill>
                    <a:srgbClr val="242269"/>
                  </a:solidFill>
                  <a:latin typeface="Century Gothic" panose="020B0502020202020204" pitchFamily="34" charset="0"/>
                </a:rPr>
                <a:t>Obesity</a:t>
              </a:r>
              <a:endParaRPr lang="fr-FR" sz="1200" b="1">
                <a:solidFill>
                  <a:srgbClr val="242269"/>
                </a:solidFill>
                <a:latin typeface="Century Gothic" panose="020B0502020202020204" pitchFamily="34" charset="0"/>
              </a:endParaRPr>
            </a:p>
          </p:txBody>
        </p:sp>
        <p:sp>
          <p:nvSpPr>
            <p:cNvPr id="13" name="Rectangle 12">
              <a:extLst>
                <a:ext uri="{FF2B5EF4-FFF2-40B4-BE49-F238E27FC236}">
                  <a16:creationId xmlns:a16="http://schemas.microsoft.com/office/drawing/2014/main" id="{4FF001C8-5372-BE09-5E43-63B134F8D366}"/>
                </a:ext>
              </a:extLst>
            </p:cNvPr>
            <p:cNvSpPr/>
            <p:nvPr/>
          </p:nvSpPr>
          <p:spPr>
            <a:xfrm>
              <a:off x="3683123" y="3761963"/>
              <a:ext cx="1268258" cy="426261"/>
            </a:xfrm>
            <a:prstGeom prst="rect">
              <a:avLst/>
            </a:prstGeom>
            <a:solidFill>
              <a:srgbClr val="48A67F"/>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b="1">
                  <a:solidFill>
                    <a:schemeClr val="bg1"/>
                  </a:solidFill>
                  <a:latin typeface="Century Gothic" panose="020B0502020202020204" pitchFamily="34" charset="0"/>
                </a:rPr>
                <a:t>Hypertension</a:t>
              </a:r>
              <a:endParaRPr lang="fr-FR" sz="1050" b="1">
                <a:solidFill>
                  <a:schemeClr val="bg1"/>
                </a:solidFill>
                <a:latin typeface="Century Gothic" panose="020B0502020202020204" pitchFamily="34" charset="0"/>
              </a:endParaRPr>
            </a:p>
          </p:txBody>
        </p:sp>
        <p:sp>
          <p:nvSpPr>
            <p:cNvPr id="14" name="Rectangle 13">
              <a:extLst>
                <a:ext uri="{FF2B5EF4-FFF2-40B4-BE49-F238E27FC236}">
                  <a16:creationId xmlns:a16="http://schemas.microsoft.com/office/drawing/2014/main" id="{C971F8F1-2F42-7480-E0E3-6DB5C52E5E04}"/>
                </a:ext>
              </a:extLst>
            </p:cNvPr>
            <p:cNvSpPr/>
            <p:nvPr/>
          </p:nvSpPr>
          <p:spPr>
            <a:xfrm>
              <a:off x="3683123" y="2502357"/>
              <a:ext cx="1268258" cy="426261"/>
            </a:xfrm>
            <a:prstGeom prst="rect">
              <a:avLst/>
            </a:prstGeom>
            <a:solidFill>
              <a:srgbClr val="EB9438"/>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err="1">
                  <a:solidFill>
                    <a:schemeClr val="bg1"/>
                  </a:solidFill>
                  <a:latin typeface="Century Gothic" panose="020B0502020202020204" pitchFamily="34" charset="0"/>
                </a:rPr>
                <a:t>Diabetes</a:t>
              </a:r>
              <a:endParaRPr lang="fr-FR" sz="1200" b="1">
                <a:solidFill>
                  <a:schemeClr val="bg1"/>
                </a:solidFill>
                <a:latin typeface="Century Gothic" panose="020B0502020202020204" pitchFamily="34" charset="0"/>
              </a:endParaRPr>
            </a:p>
          </p:txBody>
        </p:sp>
        <p:sp>
          <p:nvSpPr>
            <p:cNvPr id="16" name="Rectangle 15">
              <a:extLst>
                <a:ext uri="{FF2B5EF4-FFF2-40B4-BE49-F238E27FC236}">
                  <a16:creationId xmlns:a16="http://schemas.microsoft.com/office/drawing/2014/main" id="{1CBE80C6-3E24-BB54-55E3-829009864B47}"/>
                </a:ext>
              </a:extLst>
            </p:cNvPr>
            <p:cNvSpPr/>
            <p:nvPr/>
          </p:nvSpPr>
          <p:spPr>
            <a:xfrm>
              <a:off x="6438813" y="1941902"/>
              <a:ext cx="1268258" cy="426261"/>
            </a:xfrm>
            <a:prstGeom prst="rect">
              <a:avLst/>
            </a:prstGeom>
            <a:gradFill flip="none" rotWithShape="1">
              <a:gsLst>
                <a:gs pos="0">
                  <a:schemeClr val="bg1">
                    <a:lumMod val="50000"/>
                    <a:tint val="66000"/>
                    <a:satMod val="160000"/>
                  </a:schemeClr>
                </a:gs>
                <a:gs pos="50000">
                  <a:schemeClr val="bg1">
                    <a:lumMod val="50000"/>
                    <a:tint val="44500"/>
                    <a:satMod val="160000"/>
                  </a:schemeClr>
                </a:gs>
                <a:gs pos="100000">
                  <a:schemeClr val="bg1">
                    <a:lumMod val="50000"/>
                    <a:tint val="23500"/>
                    <a:satMod val="160000"/>
                  </a:schemeClr>
                </a:gs>
              </a:gsLst>
              <a:lin ang="0" scaled="1"/>
              <a:tileRect/>
            </a:gra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err="1">
                  <a:solidFill>
                    <a:srgbClr val="56535A"/>
                  </a:solidFill>
                  <a:latin typeface="Century Gothic" panose="020B0502020202020204" pitchFamily="34" charset="0"/>
                </a:rPr>
                <a:t>Atherosclerosis</a:t>
              </a:r>
              <a:endParaRPr lang="fr-FR" sz="1100" b="1">
                <a:solidFill>
                  <a:srgbClr val="56535A"/>
                </a:solidFill>
                <a:latin typeface="Century Gothic" panose="020B0502020202020204" pitchFamily="34" charset="0"/>
              </a:endParaRPr>
            </a:p>
          </p:txBody>
        </p:sp>
        <p:sp>
          <p:nvSpPr>
            <p:cNvPr id="17" name="Rectangle 16">
              <a:extLst>
                <a:ext uri="{FF2B5EF4-FFF2-40B4-BE49-F238E27FC236}">
                  <a16:creationId xmlns:a16="http://schemas.microsoft.com/office/drawing/2014/main" id="{741BB094-6BC7-19EF-3BA5-6B448467ECF7}"/>
                </a:ext>
              </a:extLst>
            </p:cNvPr>
            <p:cNvSpPr/>
            <p:nvPr/>
          </p:nvSpPr>
          <p:spPr>
            <a:xfrm>
              <a:off x="6438813" y="2551602"/>
              <a:ext cx="1268258" cy="426261"/>
            </a:xfrm>
            <a:prstGeom prst="rect">
              <a:avLst/>
            </a:prstGeom>
            <a:gradFill flip="none" rotWithShape="1">
              <a:gsLst>
                <a:gs pos="0">
                  <a:schemeClr val="bg1">
                    <a:lumMod val="50000"/>
                    <a:tint val="66000"/>
                    <a:satMod val="160000"/>
                  </a:schemeClr>
                </a:gs>
                <a:gs pos="50000">
                  <a:schemeClr val="bg1">
                    <a:lumMod val="50000"/>
                    <a:tint val="44500"/>
                    <a:satMod val="160000"/>
                  </a:schemeClr>
                </a:gs>
                <a:gs pos="100000">
                  <a:schemeClr val="bg1">
                    <a:lumMod val="50000"/>
                    <a:tint val="23500"/>
                    <a:satMod val="160000"/>
                  </a:schemeClr>
                </a:gs>
              </a:gsLst>
              <a:lin ang="0" scaled="1"/>
              <a:tileRect/>
            </a:gra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err="1">
                  <a:solidFill>
                    <a:srgbClr val="56535A"/>
                  </a:solidFill>
                  <a:latin typeface="Century Gothic" panose="020B0502020202020204" pitchFamily="34" charset="0"/>
                </a:rPr>
                <a:t>Endothelial</a:t>
              </a:r>
              <a:br>
                <a:rPr lang="fr-FR" sz="1100" b="1">
                  <a:solidFill>
                    <a:srgbClr val="56535A"/>
                  </a:solidFill>
                  <a:latin typeface="Century Gothic" panose="020B0502020202020204" pitchFamily="34" charset="0"/>
                </a:rPr>
              </a:br>
              <a:r>
                <a:rPr lang="fr-FR" sz="1100" b="1" err="1">
                  <a:solidFill>
                    <a:srgbClr val="56535A"/>
                  </a:solidFill>
                  <a:latin typeface="Century Gothic" panose="020B0502020202020204" pitchFamily="34" charset="0"/>
                </a:rPr>
                <a:t>dysfunction</a:t>
              </a:r>
              <a:endParaRPr lang="fr-FR" sz="1100" b="1">
                <a:solidFill>
                  <a:srgbClr val="56535A"/>
                </a:solidFill>
                <a:latin typeface="Century Gothic" panose="020B0502020202020204" pitchFamily="34" charset="0"/>
              </a:endParaRPr>
            </a:p>
          </p:txBody>
        </p:sp>
        <p:sp>
          <p:nvSpPr>
            <p:cNvPr id="18" name="Rectangle 17">
              <a:extLst>
                <a:ext uri="{FF2B5EF4-FFF2-40B4-BE49-F238E27FC236}">
                  <a16:creationId xmlns:a16="http://schemas.microsoft.com/office/drawing/2014/main" id="{A2C515FC-6388-57CB-E028-2A46487F26E6}"/>
                </a:ext>
              </a:extLst>
            </p:cNvPr>
            <p:cNvSpPr/>
            <p:nvPr/>
          </p:nvSpPr>
          <p:spPr>
            <a:xfrm>
              <a:off x="6438813" y="3190542"/>
              <a:ext cx="1268258" cy="426261"/>
            </a:xfrm>
            <a:prstGeom prst="rect">
              <a:avLst/>
            </a:prstGeom>
            <a:gradFill flip="none" rotWithShape="1">
              <a:gsLst>
                <a:gs pos="0">
                  <a:schemeClr val="bg1">
                    <a:lumMod val="50000"/>
                    <a:tint val="66000"/>
                    <a:satMod val="160000"/>
                  </a:schemeClr>
                </a:gs>
                <a:gs pos="50000">
                  <a:schemeClr val="bg1">
                    <a:lumMod val="50000"/>
                    <a:tint val="44500"/>
                    <a:satMod val="160000"/>
                  </a:schemeClr>
                </a:gs>
                <a:gs pos="100000">
                  <a:schemeClr val="bg1">
                    <a:lumMod val="50000"/>
                    <a:tint val="23500"/>
                    <a:satMod val="160000"/>
                  </a:schemeClr>
                </a:gs>
              </a:gsLst>
              <a:lin ang="0" scaled="1"/>
              <a:tileRect/>
            </a:gra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err="1">
                  <a:solidFill>
                    <a:srgbClr val="56535A"/>
                  </a:solidFill>
                  <a:latin typeface="Century Gothic" panose="020B0502020202020204" pitchFamily="34" charset="0"/>
                </a:rPr>
                <a:t>Vascular</a:t>
              </a:r>
              <a:endParaRPr lang="fr-FR" sz="1100" b="1">
                <a:solidFill>
                  <a:srgbClr val="56535A"/>
                </a:solidFill>
                <a:latin typeface="Century Gothic" panose="020B0502020202020204" pitchFamily="34" charset="0"/>
              </a:endParaRPr>
            </a:p>
            <a:p>
              <a:pPr algn="ctr"/>
              <a:r>
                <a:rPr lang="fr-FR" sz="1100" b="1">
                  <a:solidFill>
                    <a:srgbClr val="56535A"/>
                  </a:solidFill>
                  <a:latin typeface="Century Gothic" panose="020B0502020202020204" pitchFamily="34" charset="0"/>
                </a:rPr>
                <a:t>inflammation</a:t>
              </a:r>
            </a:p>
          </p:txBody>
        </p:sp>
        <p:sp>
          <p:nvSpPr>
            <p:cNvPr id="19" name="Rectangle 18">
              <a:extLst>
                <a:ext uri="{FF2B5EF4-FFF2-40B4-BE49-F238E27FC236}">
                  <a16:creationId xmlns:a16="http://schemas.microsoft.com/office/drawing/2014/main" id="{725FC696-BEDC-DC6F-6E96-E56A0717B416}"/>
                </a:ext>
              </a:extLst>
            </p:cNvPr>
            <p:cNvSpPr/>
            <p:nvPr/>
          </p:nvSpPr>
          <p:spPr>
            <a:xfrm>
              <a:off x="6438813" y="3787823"/>
              <a:ext cx="1268258" cy="426261"/>
            </a:xfrm>
            <a:prstGeom prst="rect">
              <a:avLst/>
            </a:prstGeom>
            <a:gradFill flip="none" rotWithShape="1">
              <a:gsLst>
                <a:gs pos="0">
                  <a:schemeClr val="bg1">
                    <a:lumMod val="50000"/>
                    <a:tint val="66000"/>
                    <a:satMod val="160000"/>
                  </a:schemeClr>
                </a:gs>
                <a:gs pos="50000">
                  <a:schemeClr val="bg1">
                    <a:lumMod val="50000"/>
                    <a:tint val="44500"/>
                    <a:satMod val="160000"/>
                  </a:schemeClr>
                </a:gs>
                <a:gs pos="100000">
                  <a:schemeClr val="bg1">
                    <a:lumMod val="50000"/>
                    <a:tint val="23500"/>
                    <a:satMod val="160000"/>
                  </a:schemeClr>
                </a:gs>
              </a:gsLst>
              <a:lin ang="0" scaled="1"/>
              <a:tileRect/>
            </a:gra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err="1">
                  <a:solidFill>
                    <a:srgbClr val="56535A"/>
                  </a:solidFill>
                  <a:latin typeface="Century Gothic" panose="020B0502020202020204" pitchFamily="34" charset="0"/>
                </a:rPr>
                <a:t>Vascular</a:t>
              </a:r>
              <a:r>
                <a:rPr lang="fr-FR" sz="1100" b="1">
                  <a:solidFill>
                    <a:srgbClr val="56535A"/>
                  </a:solidFill>
                  <a:latin typeface="Century Gothic" panose="020B0502020202020204" pitchFamily="34" charset="0"/>
                </a:rPr>
                <a:t> </a:t>
              </a:r>
            </a:p>
            <a:p>
              <a:pPr algn="ctr"/>
              <a:r>
                <a:rPr lang="fr-FR" sz="1100" b="1" err="1">
                  <a:solidFill>
                    <a:srgbClr val="56535A"/>
                  </a:solidFill>
                  <a:latin typeface="Century Gothic" panose="020B0502020202020204" pitchFamily="34" charset="0"/>
                </a:rPr>
                <a:t>fibrosis</a:t>
              </a:r>
              <a:endParaRPr lang="fr-FR" sz="1100" b="1">
                <a:solidFill>
                  <a:srgbClr val="56535A"/>
                </a:solidFill>
                <a:latin typeface="Century Gothic" panose="020B0502020202020204" pitchFamily="34" charset="0"/>
              </a:endParaRPr>
            </a:p>
          </p:txBody>
        </p:sp>
        <p:sp>
          <p:nvSpPr>
            <p:cNvPr id="20" name="Rectangle 19">
              <a:extLst>
                <a:ext uri="{FF2B5EF4-FFF2-40B4-BE49-F238E27FC236}">
                  <a16:creationId xmlns:a16="http://schemas.microsoft.com/office/drawing/2014/main" id="{90379FC1-4B54-E93A-53C1-5865D5449F1E}"/>
                </a:ext>
              </a:extLst>
            </p:cNvPr>
            <p:cNvSpPr/>
            <p:nvPr/>
          </p:nvSpPr>
          <p:spPr>
            <a:xfrm>
              <a:off x="6438813" y="4400413"/>
              <a:ext cx="1268258" cy="426261"/>
            </a:xfrm>
            <a:prstGeom prst="rect">
              <a:avLst/>
            </a:prstGeom>
            <a:gradFill flip="none" rotWithShape="1">
              <a:gsLst>
                <a:gs pos="0">
                  <a:schemeClr val="bg1">
                    <a:lumMod val="50000"/>
                    <a:tint val="66000"/>
                    <a:satMod val="160000"/>
                  </a:schemeClr>
                </a:gs>
                <a:gs pos="50000">
                  <a:schemeClr val="bg1">
                    <a:lumMod val="50000"/>
                    <a:tint val="44500"/>
                    <a:satMod val="160000"/>
                  </a:schemeClr>
                </a:gs>
                <a:gs pos="100000">
                  <a:schemeClr val="bg1">
                    <a:lumMod val="50000"/>
                    <a:tint val="23500"/>
                    <a:satMod val="160000"/>
                  </a:schemeClr>
                </a:gs>
              </a:gsLst>
              <a:lin ang="0" scaled="1"/>
              <a:tileRect/>
            </a:gra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err="1">
                  <a:solidFill>
                    <a:srgbClr val="56535A"/>
                  </a:solidFill>
                  <a:latin typeface="Century Gothic" panose="020B0502020202020204" pitchFamily="34" charset="0"/>
                </a:rPr>
                <a:t>Arterial</a:t>
              </a:r>
              <a:endParaRPr lang="fr-FR" sz="1100" b="1">
                <a:solidFill>
                  <a:srgbClr val="56535A"/>
                </a:solidFill>
                <a:latin typeface="Century Gothic" panose="020B0502020202020204" pitchFamily="34" charset="0"/>
              </a:endParaRPr>
            </a:p>
            <a:p>
              <a:pPr algn="ctr"/>
              <a:r>
                <a:rPr lang="fr-FR" sz="1100" b="1" err="1">
                  <a:solidFill>
                    <a:srgbClr val="56535A"/>
                  </a:solidFill>
                  <a:latin typeface="Century Gothic" panose="020B0502020202020204" pitchFamily="34" charset="0"/>
                </a:rPr>
                <a:t>remodeling</a:t>
              </a:r>
              <a:endParaRPr lang="fr-FR" sz="1100" b="1">
                <a:solidFill>
                  <a:srgbClr val="56535A"/>
                </a:solidFill>
                <a:latin typeface="Century Gothic" panose="020B0502020202020204" pitchFamily="34" charset="0"/>
              </a:endParaRPr>
            </a:p>
          </p:txBody>
        </p:sp>
        <p:sp>
          <p:nvSpPr>
            <p:cNvPr id="21" name="Rectangle 20">
              <a:extLst>
                <a:ext uri="{FF2B5EF4-FFF2-40B4-BE49-F238E27FC236}">
                  <a16:creationId xmlns:a16="http://schemas.microsoft.com/office/drawing/2014/main" id="{CEDD2A65-6000-FE92-482E-0F14EFA8842A}"/>
                </a:ext>
              </a:extLst>
            </p:cNvPr>
            <p:cNvSpPr/>
            <p:nvPr/>
          </p:nvSpPr>
          <p:spPr>
            <a:xfrm>
              <a:off x="8653382" y="1941902"/>
              <a:ext cx="1339302" cy="426261"/>
            </a:xfrm>
            <a:prstGeom prst="rect">
              <a:avLst/>
            </a:prstGeom>
            <a:solidFill>
              <a:srgbClr val="DE2D2D">
                <a:alpha val="50196"/>
              </a:srgb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err="1">
                  <a:solidFill>
                    <a:schemeClr val="bg1"/>
                  </a:solidFill>
                  <a:latin typeface="Century Gothic" panose="020B0502020202020204" pitchFamily="34" charset="0"/>
                </a:rPr>
                <a:t>Macrovascular</a:t>
              </a:r>
              <a:endParaRPr lang="fr-FR" sz="1100" b="1">
                <a:solidFill>
                  <a:schemeClr val="bg1"/>
                </a:solidFill>
                <a:latin typeface="Century Gothic" panose="020B0502020202020204" pitchFamily="34" charset="0"/>
              </a:endParaRPr>
            </a:p>
            <a:p>
              <a:pPr algn="ctr"/>
              <a:r>
                <a:rPr lang="fr-FR" sz="1100" b="1" err="1">
                  <a:solidFill>
                    <a:schemeClr val="bg1"/>
                  </a:solidFill>
                  <a:latin typeface="Century Gothic" panose="020B0502020202020204" pitchFamily="34" charset="0"/>
                </a:rPr>
                <a:t>disease</a:t>
              </a:r>
              <a:endParaRPr lang="fr-FR" sz="1100" b="1">
                <a:solidFill>
                  <a:schemeClr val="bg1"/>
                </a:solidFill>
                <a:latin typeface="Century Gothic" panose="020B0502020202020204" pitchFamily="34" charset="0"/>
              </a:endParaRPr>
            </a:p>
          </p:txBody>
        </p:sp>
        <p:sp>
          <p:nvSpPr>
            <p:cNvPr id="22" name="Rectangle 21">
              <a:extLst>
                <a:ext uri="{FF2B5EF4-FFF2-40B4-BE49-F238E27FC236}">
                  <a16:creationId xmlns:a16="http://schemas.microsoft.com/office/drawing/2014/main" id="{EBABB81A-B160-74A2-04DB-EA3118255AEC}"/>
                </a:ext>
              </a:extLst>
            </p:cNvPr>
            <p:cNvSpPr/>
            <p:nvPr/>
          </p:nvSpPr>
          <p:spPr>
            <a:xfrm>
              <a:off x="8662612" y="4400413"/>
              <a:ext cx="1339302" cy="426261"/>
            </a:xfrm>
            <a:prstGeom prst="rect">
              <a:avLst/>
            </a:prstGeom>
            <a:solidFill>
              <a:srgbClr val="DE2D2D">
                <a:alpha val="50196"/>
              </a:srgb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100" b="1" err="1">
                  <a:solidFill>
                    <a:schemeClr val="bg1"/>
                  </a:solidFill>
                  <a:latin typeface="Century Gothic" panose="020B0502020202020204" pitchFamily="34" charset="0"/>
                </a:rPr>
                <a:t>Microvascular</a:t>
              </a:r>
              <a:endParaRPr lang="fr-FR" sz="1100" b="1">
                <a:solidFill>
                  <a:schemeClr val="bg1"/>
                </a:solidFill>
                <a:latin typeface="Century Gothic" panose="020B0502020202020204" pitchFamily="34" charset="0"/>
              </a:endParaRPr>
            </a:p>
            <a:p>
              <a:pPr algn="ctr"/>
              <a:r>
                <a:rPr lang="fr-FR" sz="1100" b="1" err="1">
                  <a:solidFill>
                    <a:schemeClr val="bg1"/>
                  </a:solidFill>
                  <a:latin typeface="Century Gothic" panose="020B0502020202020204" pitchFamily="34" charset="0"/>
                </a:rPr>
                <a:t>disease</a:t>
              </a:r>
              <a:endParaRPr lang="fr-FR" sz="1100" b="1">
                <a:solidFill>
                  <a:schemeClr val="bg1"/>
                </a:solidFill>
                <a:latin typeface="Century Gothic" panose="020B0502020202020204" pitchFamily="34" charset="0"/>
              </a:endParaRPr>
            </a:p>
          </p:txBody>
        </p:sp>
        <p:sp>
          <p:nvSpPr>
            <p:cNvPr id="24" name="Flèche courbée vers le bas 23">
              <a:extLst>
                <a:ext uri="{FF2B5EF4-FFF2-40B4-BE49-F238E27FC236}">
                  <a16:creationId xmlns:a16="http://schemas.microsoft.com/office/drawing/2014/main" id="{F20365BD-5FFB-1A63-4B55-5F7B5C1AFEA2}"/>
                </a:ext>
              </a:extLst>
            </p:cNvPr>
            <p:cNvSpPr/>
            <p:nvPr/>
          </p:nvSpPr>
          <p:spPr>
            <a:xfrm rot="16200000">
              <a:off x="2416174" y="2917423"/>
              <a:ext cx="1576003" cy="745864"/>
            </a:xfrm>
            <a:prstGeom prst="curvedDownArrow">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3200">
                <a:solidFill>
                  <a:schemeClr val="tx1"/>
                </a:solidFill>
              </a:endParaRPr>
            </a:p>
          </p:txBody>
        </p:sp>
        <p:sp>
          <p:nvSpPr>
            <p:cNvPr id="25" name="Flèche courbée vers le bas 24">
              <a:extLst>
                <a:ext uri="{FF2B5EF4-FFF2-40B4-BE49-F238E27FC236}">
                  <a16:creationId xmlns:a16="http://schemas.microsoft.com/office/drawing/2014/main" id="{5A7FE41E-DBB2-5093-025C-C67DF86C4ACB}"/>
                </a:ext>
              </a:extLst>
            </p:cNvPr>
            <p:cNvSpPr/>
            <p:nvPr/>
          </p:nvSpPr>
          <p:spPr>
            <a:xfrm rot="5400000">
              <a:off x="4587394" y="2972357"/>
              <a:ext cx="1685869" cy="745864"/>
            </a:xfrm>
            <a:prstGeom prst="curvedDownArrow">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3200">
                <a:solidFill>
                  <a:schemeClr val="tx1"/>
                </a:solidFill>
              </a:endParaRPr>
            </a:p>
          </p:txBody>
        </p:sp>
        <p:sp>
          <p:nvSpPr>
            <p:cNvPr id="26" name="Flèche vers la droite 25">
              <a:extLst>
                <a:ext uri="{FF2B5EF4-FFF2-40B4-BE49-F238E27FC236}">
                  <a16:creationId xmlns:a16="http://schemas.microsoft.com/office/drawing/2014/main" id="{2818BDF4-B696-5BAB-9403-DBD82C5654AF}"/>
                </a:ext>
              </a:extLst>
            </p:cNvPr>
            <p:cNvSpPr/>
            <p:nvPr/>
          </p:nvSpPr>
          <p:spPr>
            <a:xfrm>
              <a:off x="5738719" y="3129599"/>
              <a:ext cx="497242" cy="248621"/>
            </a:xfrm>
            <a:prstGeom prst="rightArrow">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3200">
                <a:solidFill>
                  <a:schemeClr val="tx1"/>
                </a:solidFill>
              </a:endParaRPr>
            </a:p>
          </p:txBody>
        </p:sp>
        <p:sp>
          <p:nvSpPr>
            <p:cNvPr id="27" name="Flèche vers la droite 26">
              <a:extLst>
                <a:ext uri="{FF2B5EF4-FFF2-40B4-BE49-F238E27FC236}">
                  <a16:creationId xmlns:a16="http://schemas.microsoft.com/office/drawing/2014/main" id="{60EAC8B8-55DA-2EA9-7B74-0777E22EF2D8}"/>
                </a:ext>
              </a:extLst>
            </p:cNvPr>
            <p:cNvSpPr/>
            <p:nvPr/>
          </p:nvSpPr>
          <p:spPr>
            <a:xfrm rot="999967">
              <a:off x="2022195" y="2503796"/>
              <a:ext cx="982268" cy="248621"/>
            </a:xfrm>
            <a:prstGeom prst="rightArrow">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3200">
                <a:solidFill>
                  <a:schemeClr val="tx1"/>
                </a:solidFill>
              </a:endParaRPr>
            </a:p>
          </p:txBody>
        </p:sp>
        <p:sp>
          <p:nvSpPr>
            <p:cNvPr id="28" name="Flèche vers la droite 27">
              <a:extLst>
                <a:ext uri="{FF2B5EF4-FFF2-40B4-BE49-F238E27FC236}">
                  <a16:creationId xmlns:a16="http://schemas.microsoft.com/office/drawing/2014/main" id="{5FF1A23F-7306-8AA0-1DEE-9FCD394ACF28}"/>
                </a:ext>
              </a:extLst>
            </p:cNvPr>
            <p:cNvSpPr/>
            <p:nvPr/>
          </p:nvSpPr>
          <p:spPr>
            <a:xfrm>
              <a:off x="2040549" y="3066485"/>
              <a:ext cx="768498" cy="248621"/>
            </a:xfrm>
            <a:prstGeom prst="rightArrow">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3200">
                <a:solidFill>
                  <a:schemeClr val="tx1"/>
                </a:solidFill>
              </a:endParaRPr>
            </a:p>
          </p:txBody>
        </p:sp>
        <p:sp>
          <p:nvSpPr>
            <p:cNvPr id="29" name="Flèche vers la droite 28">
              <a:extLst>
                <a:ext uri="{FF2B5EF4-FFF2-40B4-BE49-F238E27FC236}">
                  <a16:creationId xmlns:a16="http://schemas.microsoft.com/office/drawing/2014/main" id="{E688E95E-734B-CA26-386E-BBBE14607A50}"/>
                </a:ext>
              </a:extLst>
            </p:cNvPr>
            <p:cNvSpPr/>
            <p:nvPr/>
          </p:nvSpPr>
          <p:spPr>
            <a:xfrm rot="20575610">
              <a:off x="2022676" y="3634734"/>
              <a:ext cx="819645" cy="248621"/>
            </a:xfrm>
            <a:prstGeom prst="rightArrow">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3200">
                <a:solidFill>
                  <a:schemeClr val="tx1"/>
                </a:solidFill>
              </a:endParaRPr>
            </a:p>
          </p:txBody>
        </p:sp>
        <p:sp>
          <p:nvSpPr>
            <p:cNvPr id="30" name="Flèche vers la droite 29">
              <a:extLst>
                <a:ext uri="{FF2B5EF4-FFF2-40B4-BE49-F238E27FC236}">
                  <a16:creationId xmlns:a16="http://schemas.microsoft.com/office/drawing/2014/main" id="{EF0D720A-2C8B-700E-8619-444B1447566A}"/>
                </a:ext>
              </a:extLst>
            </p:cNvPr>
            <p:cNvSpPr/>
            <p:nvPr/>
          </p:nvSpPr>
          <p:spPr>
            <a:xfrm rot="20297031">
              <a:off x="2008767" y="4121563"/>
              <a:ext cx="1099059" cy="248621"/>
            </a:xfrm>
            <a:prstGeom prst="rightArrow">
              <a:avLst/>
            </a:prstGeom>
            <a:solidFill>
              <a:schemeClr val="tx2">
                <a:lumMod val="10000"/>
                <a:lumOff val="90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3200">
                <a:solidFill>
                  <a:schemeClr val="tx1"/>
                </a:solidFill>
              </a:endParaRPr>
            </a:p>
          </p:txBody>
        </p:sp>
        <p:sp>
          <p:nvSpPr>
            <p:cNvPr id="31" name="Rectangle 30">
              <a:extLst>
                <a:ext uri="{FF2B5EF4-FFF2-40B4-BE49-F238E27FC236}">
                  <a16:creationId xmlns:a16="http://schemas.microsoft.com/office/drawing/2014/main" id="{6506694D-1FF9-5A3F-FFCF-652A758ACE6B}"/>
                </a:ext>
              </a:extLst>
            </p:cNvPr>
            <p:cNvSpPr/>
            <p:nvPr/>
          </p:nvSpPr>
          <p:spPr>
            <a:xfrm>
              <a:off x="9725408" y="3172753"/>
              <a:ext cx="2469190" cy="426261"/>
            </a:xfrm>
            <a:prstGeom prst="rect">
              <a:avLst/>
            </a:prstGeom>
            <a:solidFill>
              <a:srgbClr val="DE2D2D"/>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err="1">
                  <a:solidFill>
                    <a:schemeClr val="bg1"/>
                  </a:solidFill>
                  <a:latin typeface="Century Gothic" panose="020B0502020202020204" pitchFamily="34" charset="0"/>
                </a:rPr>
                <a:t>Cardiovascular</a:t>
              </a:r>
              <a:r>
                <a:rPr lang="fr-FR" sz="1400" b="1">
                  <a:solidFill>
                    <a:schemeClr val="bg1"/>
                  </a:solidFill>
                  <a:latin typeface="Century Gothic" panose="020B0502020202020204" pitchFamily="34" charset="0"/>
                </a:rPr>
                <a:t> </a:t>
              </a:r>
              <a:r>
                <a:rPr lang="fr-FR" sz="1400" b="1" err="1">
                  <a:solidFill>
                    <a:schemeClr val="bg1"/>
                  </a:solidFill>
                  <a:latin typeface="Century Gothic" panose="020B0502020202020204" pitchFamily="34" charset="0"/>
                </a:rPr>
                <a:t>disease</a:t>
              </a:r>
              <a:endParaRPr lang="fr-FR" sz="1400" b="1">
                <a:solidFill>
                  <a:schemeClr val="bg1"/>
                </a:solidFill>
                <a:latin typeface="Century Gothic" panose="020B0502020202020204" pitchFamily="34" charset="0"/>
              </a:endParaRPr>
            </a:p>
          </p:txBody>
        </p:sp>
        <p:cxnSp>
          <p:nvCxnSpPr>
            <p:cNvPr id="42" name="Connecteur droit 41">
              <a:extLst>
                <a:ext uri="{FF2B5EF4-FFF2-40B4-BE49-F238E27FC236}">
                  <a16:creationId xmlns:a16="http://schemas.microsoft.com/office/drawing/2014/main" id="{86C08040-0C6F-D825-B5EB-E91F6CB9CA81}"/>
                </a:ext>
              </a:extLst>
            </p:cNvPr>
            <p:cNvCxnSpPr>
              <a:cxnSpLocks/>
            </p:cNvCxnSpPr>
            <p:nvPr/>
          </p:nvCxnSpPr>
          <p:spPr>
            <a:xfrm flipV="1">
              <a:off x="7697842" y="2770619"/>
              <a:ext cx="497242"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43" name="Connecteur droit 42">
              <a:extLst>
                <a:ext uri="{FF2B5EF4-FFF2-40B4-BE49-F238E27FC236}">
                  <a16:creationId xmlns:a16="http://schemas.microsoft.com/office/drawing/2014/main" id="{B4B03AA2-1C9E-EFE1-E95A-99FBFE38518B}"/>
                </a:ext>
              </a:extLst>
            </p:cNvPr>
            <p:cNvCxnSpPr>
              <a:cxnSpLocks/>
            </p:cNvCxnSpPr>
            <p:nvPr/>
          </p:nvCxnSpPr>
          <p:spPr>
            <a:xfrm>
              <a:off x="7697842" y="3391614"/>
              <a:ext cx="497242"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45" name="Connecteur droit 44">
              <a:extLst>
                <a:ext uri="{FF2B5EF4-FFF2-40B4-BE49-F238E27FC236}">
                  <a16:creationId xmlns:a16="http://schemas.microsoft.com/office/drawing/2014/main" id="{9CAC8D72-42A9-4377-0443-49667D5D15A7}"/>
                </a:ext>
              </a:extLst>
            </p:cNvPr>
            <p:cNvCxnSpPr>
              <a:cxnSpLocks/>
            </p:cNvCxnSpPr>
            <p:nvPr/>
          </p:nvCxnSpPr>
          <p:spPr>
            <a:xfrm>
              <a:off x="7697842" y="4009137"/>
              <a:ext cx="497242"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46" name="Connecteur droit 45">
              <a:extLst>
                <a:ext uri="{FF2B5EF4-FFF2-40B4-BE49-F238E27FC236}">
                  <a16:creationId xmlns:a16="http://schemas.microsoft.com/office/drawing/2014/main" id="{4D7285E0-6845-63D7-7C78-2B9A06F651E9}"/>
                </a:ext>
              </a:extLst>
            </p:cNvPr>
            <p:cNvCxnSpPr>
              <a:cxnSpLocks/>
              <a:stCxn id="20" idx="3"/>
            </p:cNvCxnSpPr>
            <p:nvPr/>
          </p:nvCxnSpPr>
          <p:spPr>
            <a:xfrm>
              <a:off x="7707071" y="4613543"/>
              <a:ext cx="497242" cy="20892"/>
            </a:xfrm>
            <a:prstGeom prst="line">
              <a:avLst/>
            </a:prstGeom>
          </p:spPr>
          <p:style>
            <a:lnRef idx="2">
              <a:schemeClr val="accent1"/>
            </a:lnRef>
            <a:fillRef idx="0">
              <a:schemeClr val="accent1"/>
            </a:fillRef>
            <a:effectRef idx="1">
              <a:schemeClr val="accent1"/>
            </a:effectRef>
            <a:fontRef idx="minor">
              <a:schemeClr val="tx1"/>
            </a:fontRef>
          </p:style>
        </p:cxnSp>
        <p:cxnSp>
          <p:nvCxnSpPr>
            <p:cNvPr id="53" name="Connecteur droit 52">
              <a:extLst>
                <a:ext uri="{FF2B5EF4-FFF2-40B4-BE49-F238E27FC236}">
                  <a16:creationId xmlns:a16="http://schemas.microsoft.com/office/drawing/2014/main" id="{F2033F2B-EE7B-D9FB-7528-16F2741CDAB3}"/>
                </a:ext>
              </a:extLst>
            </p:cNvPr>
            <p:cNvCxnSpPr/>
            <p:nvPr/>
          </p:nvCxnSpPr>
          <p:spPr>
            <a:xfrm>
              <a:off x="8204314" y="2764732"/>
              <a:ext cx="0" cy="1869704"/>
            </a:xfrm>
            <a:prstGeom prst="line">
              <a:avLst/>
            </a:prstGeom>
          </p:spPr>
          <p:style>
            <a:lnRef idx="2">
              <a:schemeClr val="accent1"/>
            </a:lnRef>
            <a:fillRef idx="0">
              <a:schemeClr val="accent1"/>
            </a:fillRef>
            <a:effectRef idx="1">
              <a:schemeClr val="accent1"/>
            </a:effectRef>
            <a:fontRef idx="minor">
              <a:schemeClr val="tx1"/>
            </a:fontRef>
          </p:style>
        </p:cxnSp>
        <p:cxnSp>
          <p:nvCxnSpPr>
            <p:cNvPr id="58" name="Connecteur en angle 57">
              <a:extLst>
                <a:ext uri="{FF2B5EF4-FFF2-40B4-BE49-F238E27FC236}">
                  <a16:creationId xmlns:a16="http://schemas.microsoft.com/office/drawing/2014/main" id="{4375630E-D007-E624-A15D-3D12C5839EEF}"/>
                </a:ext>
              </a:extLst>
            </p:cNvPr>
            <p:cNvCxnSpPr>
              <a:cxnSpLocks/>
              <a:endCxn id="21" idx="2"/>
            </p:cNvCxnSpPr>
            <p:nvPr/>
          </p:nvCxnSpPr>
          <p:spPr>
            <a:xfrm flipV="1">
              <a:off x="8204313" y="2368163"/>
              <a:ext cx="1118720" cy="816316"/>
            </a:xfrm>
            <a:prstGeom prst="bentConnector2">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9" name="Connecteur en angle 58">
              <a:extLst>
                <a:ext uri="{FF2B5EF4-FFF2-40B4-BE49-F238E27FC236}">
                  <a16:creationId xmlns:a16="http://schemas.microsoft.com/office/drawing/2014/main" id="{00D7947F-87F3-2641-F1E6-D02A4FFED954}"/>
                </a:ext>
              </a:extLst>
            </p:cNvPr>
            <p:cNvCxnSpPr>
              <a:cxnSpLocks/>
              <a:endCxn id="22" idx="0"/>
            </p:cNvCxnSpPr>
            <p:nvPr/>
          </p:nvCxnSpPr>
          <p:spPr>
            <a:xfrm>
              <a:off x="8195084" y="3805366"/>
              <a:ext cx="1137179" cy="595047"/>
            </a:xfrm>
            <a:prstGeom prst="bentConnector2">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4" name="Connecteur droit avec flèche 63">
              <a:extLst>
                <a:ext uri="{FF2B5EF4-FFF2-40B4-BE49-F238E27FC236}">
                  <a16:creationId xmlns:a16="http://schemas.microsoft.com/office/drawing/2014/main" id="{F14B995E-8500-617B-5203-D77B1AC284E5}"/>
                </a:ext>
              </a:extLst>
            </p:cNvPr>
            <p:cNvCxnSpPr>
              <a:stCxn id="16" idx="3"/>
              <a:endCxn id="21" idx="1"/>
            </p:cNvCxnSpPr>
            <p:nvPr/>
          </p:nvCxnSpPr>
          <p:spPr>
            <a:xfrm>
              <a:off x="7707071" y="2155033"/>
              <a:ext cx="94631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69" name="Connecteur en angle 68">
              <a:extLst>
                <a:ext uri="{FF2B5EF4-FFF2-40B4-BE49-F238E27FC236}">
                  <a16:creationId xmlns:a16="http://schemas.microsoft.com/office/drawing/2014/main" id="{B99E70FF-58B0-DD88-0F9D-0BF57A445AE9}"/>
                </a:ext>
              </a:extLst>
            </p:cNvPr>
            <p:cNvCxnSpPr>
              <a:stCxn id="21" idx="3"/>
              <a:endCxn id="31" idx="0"/>
            </p:cNvCxnSpPr>
            <p:nvPr/>
          </p:nvCxnSpPr>
          <p:spPr>
            <a:xfrm>
              <a:off x="9992684" y="2155033"/>
              <a:ext cx="967319" cy="1017720"/>
            </a:xfrm>
            <a:prstGeom prst="bentConnector2">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71" name="Connecteur en angle 70">
              <a:extLst>
                <a:ext uri="{FF2B5EF4-FFF2-40B4-BE49-F238E27FC236}">
                  <a16:creationId xmlns:a16="http://schemas.microsoft.com/office/drawing/2014/main" id="{368EF21A-34BF-2D0D-919F-962ED8C25F20}"/>
                </a:ext>
              </a:extLst>
            </p:cNvPr>
            <p:cNvCxnSpPr>
              <a:stCxn id="22" idx="3"/>
              <a:endCxn id="31" idx="2"/>
            </p:cNvCxnSpPr>
            <p:nvPr/>
          </p:nvCxnSpPr>
          <p:spPr>
            <a:xfrm flipV="1">
              <a:off x="10001914" y="3599014"/>
              <a:ext cx="958089" cy="1014530"/>
            </a:xfrm>
            <a:prstGeom prst="bentConnector2">
              <a:avLst/>
            </a:prstGeom>
            <a:ln>
              <a:tailEnd type="triangle"/>
            </a:ln>
          </p:spPr>
          <p:style>
            <a:lnRef idx="2">
              <a:schemeClr val="accent1"/>
            </a:lnRef>
            <a:fillRef idx="0">
              <a:schemeClr val="accent1"/>
            </a:fillRef>
            <a:effectRef idx="1">
              <a:schemeClr val="accent1"/>
            </a:effectRef>
            <a:fontRef idx="minor">
              <a:schemeClr val="tx1"/>
            </a:fontRef>
          </p:style>
        </p:cxnSp>
        <p:sp>
          <p:nvSpPr>
            <p:cNvPr id="72" name="ZoneTexte 71">
              <a:extLst>
                <a:ext uri="{FF2B5EF4-FFF2-40B4-BE49-F238E27FC236}">
                  <a16:creationId xmlns:a16="http://schemas.microsoft.com/office/drawing/2014/main" id="{36ADBB71-C24A-AE49-6734-F1B059D4E35C}"/>
                </a:ext>
              </a:extLst>
            </p:cNvPr>
            <p:cNvSpPr txBox="1"/>
            <p:nvPr/>
          </p:nvSpPr>
          <p:spPr>
            <a:xfrm>
              <a:off x="630121" y="1782409"/>
              <a:ext cx="2228495" cy="338554"/>
            </a:xfrm>
            <a:prstGeom prst="rect">
              <a:avLst/>
            </a:prstGeom>
            <a:noFill/>
          </p:spPr>
          <p:txBody>
            <a:bodyPr wrap="none" rtlCol="0">
              <a:spAutoFit/>
            </a:bodyPr>
            <a:lstStyle/>
            <a:p>
              <a:r>
                <a:rPr lang="fr-FR" sz="1600" b="1">
                  <a:solidFill>
                    <a:schemeClr val="bg1"/>
                  </a:solidFill>
                  <a:latin typeface="Century Gothic" panose="020B0502020202020204" pitchFamily="34" charset="0"/>
                </a:rPr>
                <a:t>Common </a:t>
              </a:r>
              <a:r>
                <a:rPr lang="fr-FR" sz="1600" b="1" err="1">
                  <a:solidFill>
                    <a:schemeClr val="bg1"/>
                  </a:solidFill>
                  <a:latin typeface="Century Gothic" panose="020B0502020202020204" pitchFamily="34" charset="0"/>
                </a:rPr>
                <a:t>risk</a:t>
              </a:r>
              <a:r>
                <a:rPr lang="fr-FR" sz="1600" b="1">
                  <a:solidFill>
                    <a:schemeClr val="bg1"/>
                  </a:solidFill>
                  <a:latin typeface="Century Gothic" panose="020B0502020202020204" pitchFamily="34" charset="0"/>
                </a:rPr>
                <a:t> </a:t>
              </a:r>
              <a:r>
                <a:rPr lang="fr-FR" sz="1600" b="1" err="1">
                  <a:solidFill>
                    <a:schemeClr val="bg1"/>
                  </a:solidFill>
                  <a:latin typeface="Century Gothic" panose="020B0502020202020204" pitchFamily="34" charset="0"/>
                </a:rPr>
                <a:t>factors</a:t>
              </a:r>
              <a:endParaRPr lang="fr-FR" sz="1600" b="1">
                <a:solidFill>
                  <a:schemeClr val="bg1"/>
                </a:solidFill>
                <a:latin typeface="Century Gothic" panose="020B0502020202020204" pitchFamily="34" charset="0"/>
              </a:endParaRPr>
            </a:p>
          </p:txBody>
        </p:sp>
      </p:grpSp>
      <p:sp>
        <p:nvSpPr>
          <p:cNvPr id="74" name="Titre 2">
            <a:extLst>
              <a:ext uri="{FF2B5EF4-FFF2-40B4-BE49-F238E27FC236}">
                <a16:creationId xmlns:a16="http://schemas.microsoft.com/office/drawing/2014/main" id="{55CF3CD3-2292-267A-64CD-5E98A365FA8B}"/>
              </a:ext>
            </a:extLst>
          </p:cNvPr>
          <p:cNvSpPr>
            <a:spLocks noGrp="1"/>
          </p:cNvSpPr>
          <p:nvPr>
            <p:ph type="title" idx="4294967295"/>
          </p:nvPr>
        </p:nvSpPr>
        <p:spPr>
          <a:xfrm>
            <a:off x="392136" y="216406"/>
            <a:ext cx="11375756" cy="777875"/>
          </a:xfrm>
        </p:spPr>
        <p:txBody>
          <a:bodyPr anchor="ctr">
            <a:noAutofit/>
          </a:bodyPr>
          <a:lstStyle/>
          <a:p>
            <a:r>
              <a:rPr lang="fr-FR" sz="2800" b="1">
                <a:latin typeface="Century Gothic" panose="020B0502020202020204" pitchFamily="34" charset="0"/>
              </a:rPr>
              <a:t>MULTIPLE RISK FACTORS, ONE COMMON PATH</a:t>
            </a:r>
            <a:r>
              <a:rPr lang="en-GB" sz="2800" b="1" baseline="30000">
                <a:solidFill>
                  <a:srgbClr val="242269"/>
                </a:solidFill>
                <a:latin typeface="Century Gothic" panose="020B0502020202020204" pitchFamily="34" charset="0"/>
                <a:cs typeface="Poppins" panose="00000500000000000000" pitchFamily="2" charset="0"/>
              </a:rPr>
              <a:t>12</a:t>
            </a:r>
            <a:endParaRPr lang="fr-FR" sz="2800" b="1" baseline="30000">
              <a:solidFill>
                <a:srgbClr val="242269"/>
              </a:solidFill>
              <a:latin typeface="Century Gothic" panose="020B0502020202020204" pitchFamily="34" charset="0"/>
            </a:endParaRPr>
          </a:p>
        </p:txBody>
      </p:sp>
      <p:sp>
        <p:nvSpPr>
          <p:cNvPr id="75" name="Rectangle : coins arrondis 74">
            <a:extLst>
              <a:ext uri="{FF2B5EF4-FFF2-40B4-BE49-F238E27FC236}">
                <a16:creationId xmlns:a16="http://schemas.microsoft.com/office/drawing/2014/main" id="{180389D4-471F-F200-F075-9B23B514E5E8}"/>
              </a:ext>
            </a:extLst>
          </p:cNvPr>
          <p:cNvSpPr/>
          <p:nvPr/>
        </p:nvSpPr>
        <p:spPr>
          <a:xfrm>
            <a:off x="2017600" y="5446890"/>
            <a:ext cx="8156800" cy="940500"/>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solidFill>
                  <a:schemeClr val="bg1"/>
                </a:solidFill>
                <a:latin typeface="Century Gothic" panose="020B0502020202020204" pitchFamily="34" charset="0"/>
              </a:rPr>
              <a:t>Cardiometabolic conditions arise </a:t>
            </a:r>
            <a:r>
              <a:rPr lang="fr-FR" err="1">
                <a:solidFill>
                  <a:schemeClr val="bg1"/>
                </a:solidFill>
                <a:latin typeface="Century Gothic" panose="020B0502020202020204" pitchFamily="34" charset="0"/>
              </a:rPr>
              <a:t>from</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coexisting</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metabolic</a:t>
            </a:r>
            <a:r>
              <a:rPr lang="fr-FR">
                <a:solidFill>
                  <a:schemeClr val="bg1"/>
                </a:solidFill>
                <a:latin typeface="Century Gothic" panose="020B0502020202020204" pitchFamily="34" charset="0"/>
              </a:rPr>
              <a:t> and </a:t>
            </a:r>
            <a:r>
              <a:rPr lang="fr-FR" err="1">
                <a:solidFill>
                  <a:schemeClr val="bg1"/>
                </a:solidFill>
                <a:latin typeface="Century Gothic" panose="020B0502020202020204" pitchFamily="34" charset="0"/>
              </a:rPr>
              <a:t>vascular</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risk</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factors</a:t>
            </a:r>
            <a:r>
              <a:rPr lang="fr-FR">
                <a:solidFill>
                  <a:schemeClr val="bg1"/>
                </a:solidFill>
                <a:latin typeface="Century Gothic" panose="020B0502020202020204" pitchFamily="34" charset="0"/>
              </a:rPr>
              <a:t>.</a:t>
            </a:r>
            <a:endParaRPr lang="en-US">
              <a:solidFill>
                <a:schemeClr val="bg1"/>
              </a:solidFill>
              <a:latin typeface="Century Gothic" panose="020B0502020202020204" pitchFamily="34" charset="0"/>
            </a:endParaRPr>
          </a:p>
        </p:txBody>
      </p:sp>
      <p:sp>
        <p:nvSpPr>
          <p:cNvPr id="2" name="ZoneTexte 1">
            <a:extLst>
              <a:ext uri="{FF2B5EF4-FFF2-40B4-BE49-F238E27FC236}">
                <a16:creationId xmlns:a16="http://schemas.microsoft.com/office/drawing/2014/main" id="{833B3F2A-C7C7-B39C-92C4-839C688A61D1}"/>
              </a:ext>
            </a:extLst>
          </p:cNvPr>
          <p:cNvSpPr txBox="1"/>
          <p:nvPr/>
        </p:nvSpPr>
        <p:spPr>
          <a:xfrm>
            <a:off x="9487423" y="5095260"/>
            <a:ext cx="2563522" cy="276999"/>
          </a:xfrm>
          <a:prstGeom prst="rect">
            <a:avLst/>
          </a:prstGeom>
          <a:noFill/>
        </p:spPr>
        <p:txBody>
          <a:bodyPr wrap="none" rtlCol="0">
            <a:spAutoFit/>
          </a:bodyPr>
          <a:lstStyle/>
          <a:p>
            <a:r>
              <a:rPr lang="en-US" sz="1200">
                <a:solidFill>
                  <a:schemeClr val="tx2"/>
                </a:solidFill>
                <a:latin typeface="Century Gothic" panose="020B0502020202020204" pitchFamily="34" charset="0"/>
              </a:rPr>
              <a:t>Adapted from Petrie et al. 2018 </a:t>
            </a:r>
          </a:p>
        </p:txBody>
      </p:sp>
    </p:spTree>
    <p:extLst>
      <p:ext uri="{BB962C8B-B14F-4D97-AF65-F5344CB8AC3E}">
        <p14:creationId xmlns:p14="http://schemas.microsoft.com/office/powerpoint/2010/main" val="37219975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AEA55066-20DC-ACAD-008C-3896BFF91A83}"/>
              </a:ext>
            </a:extLst>
          </p:cNvPr>
          <p:cNvSpPr>
            <a:spLocks noGrp="1"/>
          </p:cNvSpPr>
          <p:nvPr>
            <p:ph type="title" idx="4294967295"/>
          </p:nvPr>
        </p:nvSpPr>
        <p:spPr>
          <a:xfrm>
            <a:off x="0" y="330200"/>
            <a:ext cx="11533138" cy="777875"/>
          </a:xfrm>
        </p:spPr>
        <p:txBody>
          <a:bodyPr>
            <a:noAutofit/>
          </a:bodyPr>
          <a:lstStyle/>
          <a:p>
            <a:r>
              <a:rPr lang="fr-FR" sz="2800" b="1">
                <a:latin typeface="Century Gothic" panose="020B0502020202020204" pitchFamily="34" charset="0"/>
              </a:rPr>
              <a:t>ENDOTHELIAL DYSFUNCTION: THE CONVERGING PATHWAY OF CARDIOMETABOLIC AND VENOUS DISEASES</a:t>
            </a:r>
            <a:r>
              <a:rPr lang="fr-FR" sz="2800" b="1" baseline="30000">
                <a:latin typeface="Century Gothic" panose="020B0502020202020204" pitchFamily="34" charset="0"/>
              </a:rPr>
              <a:t>14-15</a:t>
            </a:r>
            <a:endParaRPr lang="fr-FR" sz="2800" b="1">
              <a:latin typeface="Century Gothic" panose="020B0502020202020204" pitchFamily="34" charset="0"/>
            </a:endParaRPr>
          </a:p>
        </p:txBody>
      </p:sp>
      <p:grpSp>
        <p:nvGrpSpPr>
          <p:cNvPr id="4680" name="Groupe 4679">
            <a:extLst>
              <a:ext uri="{FF2B5EF4-FFF2-40B4-BE49-F238E27FC236}">
                <a16:creationId xmlns:a16="http://schemas.microsoft.com/office/drawing/2014/main" id="{BC100966-6039-E73A-4362-081E95CC4780}"/>
              </a:ext>
            </a:extLst>
          </p:cNvPr>
          <p:cNvGrpSpPr/>
          <p:nvPr/>
        </p:nvGrpSpPr>
        <p:grpSpPr>
          <a:xfrm>
            <a:off x="377402" y="1454881"/>
            <a:ext cx="5473256" cy="3127058"/>
            <a:chOff x="130355" y="2361866"/>
            <a:chExt cx="5473256" cy="3127058"/>
          </a:xfrm>
        </p:grpSpPr>
        <p:sp>
          <p:nvSpPr>
            <p:cNvPr id="4681" name="Rectangle: Rounded Corners 60">
              <a:extLst>
                <a:ext uri="{FF2B5EF4-FFF2-40B4-BE49-F238E27FC236}">
                  <a16:creationId xmlns:a16="http://schemas.microsoft.com/office/drawing/2014/main" id="{BE25D6C0-3F00-AC2A-B7A9-4F367572DB67}"/>
                </a:ext>
              </a:extLst>
            </p:cNvPr>
            <p:cNvSpPr/>
            <p:nvPr/>
          </p:nvSpPr>
          <p:spPr>
            <a:xfrm>
              <a:off x="130355" y="2361866"/>
              <a:ext cx="5473256" cy="3127058"/>
            </a:xfrm>
            <a:prstGeom prst="roundRect">
              <a:avLst>
                <a:gd name="adj" fmla="val 6479"/>
              </a:avLst>
            </a:prstGeom>
            <a:solidFill>
              <a:schemeClr val="bg1"/>
            </a:solidFill>
            <a:ln w="3175">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grpSp>
          <p:nvGrpSpPr>
            <p:cNvPr id="4682" name="Groupe 4681">
              <a:extLst>
                <a:ext uri="{FF2B5EF4-FFF2-40B4-BE49-F238E27FC236}">
                  <a16:creationId xmlns:a16="http://schemas.microsoft.com/office/drawing/2014/main" id="{5AD6624F-635C-4F96-F7E6-063F05129CD4}"/>
                </a:ext>
              </a:extLst>
            </p:cNvPr>
            <p:cNvGrpSpPr/>
            <p:nvPr/>
          </p:nvGrpSpPr>
          <p:grpSpPr>
            <a:xfrm>
              <a:off x="281550" y="2598378"/>
              <a:ext cx="5201246" cy="2617728"/>
              <a:chOff x="129804" y="1919427"/>
              <a:chExt cx="5201246" cy="2617728"/>
            </a:xfrm>
          </p:grpSpPr>
          <p:grpSp>
            <p:nvGrpSpPr>
              <p:cNvPr id="4683" name="Groupe 4682">
                <a:extLst>
                  <a:ext uri="{FF2B5EF4-FFF2-40B4-BE49-F238E27FC236}">
                    <a16:creationId xmlns:a16="http://schemas.microsoft.com/office/drawing/2014/main" id="{F0BC617B-5326-7251-A741-C814223CC7D2}"/>
                  </a:ext>
                </a:extLst>
              </p:cNvPr>
              <p:cNvGrpSpPr/>
              <p:nvPr/>
            </p:nvGrpSpPr>
            <p:grpSpPr>
              <a:xfrm>
                <a:off x="129804" y="1919427"/>
                <a:ext cx="2470285" cy="2617728"/>
                <a:chOff x="2209800" y="1036569"/>
                <a:chExt cx="3522401" cy="3732641"/>
              </a:xfrm>
            </p:grpSpPr>
            <p:pic>
              <p:nvPicPr>
                <p:cNvPr id="4688" name="Image 4687">
                  <a:extLst>
                    <a:ext uri="{FF2B5EF4-FFF2-40B4-BE49-F238E27FC236}">
                      <a16:creationId xmlns:a16="http://schemas.microsoft.com/office/drawing/2014/main" id="{C87F2C11-BD56-7A47-589C-796AC3ADA6A7}"/>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2209800" y="1036569"/>
                  <a:ext cx="3324726" cy="3732641"/>
                </a:xfrm>
                <a:prstGeom prst="rect">
                  <a:avLst/>
                </a:prstGeom>
              </p:spPr>
            </p:pic>
            <p:pic>
              <p:nvPicPr>
                <p:cNvPr id="4689" name="Image 4688">
                  <a:extLst>
                    <a:ext uri="{FF2B5EF4-FFF2-40B4-BE49-F238E27FC236}">
                      <a16:creationId xmlns:a16="http://schemas.microsoft.com/office/drawing/2014/main" id="{EB3961ED-B20A-E0A1-582D-0FDA34F8F3BD}"/>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4792623" y="3591474"/>
                  <a:ext cx="648000" cy="648000"/>
                </a:xfrm>
                <a:custGeom>
                  <a:avLst/>
                  <a:gdLst>
                    <a:gd name="connsiteX0" fmla="*/ 324000 w 648000"/>
                    <a:gd name="connsiteY0" fmla="*/ 0 h 648000"/>
                    <a:gd name="connsiteX1" fmla="*/ 648000 w 648000"/>
                    <a:gd name="connsiteY1" fmla="*/ 324000 h 648000"/>
                    <a:gd name="connsiteX2" fmla="*/ 324000 w 648000"/>
                    <a:gd name="connsiteY2" fmla="*/ 648000 h 648000"/>
                    <a:gd name="connsiteX3" fmla="*/ 0 w 648000"/>
                    <a:gd name="connsiteY3" fmla="*/ 324000 h 648000"/>
                    <a:gd name="connsiteX4" fmla="*/ 324000 w 648000"/>
                    <a:gd name="connsiteY4" fmla="*/ 0 h 64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00" h="648000">
                      <a:moveTo>
                        <a:pt x="324000" y="0"/>
                      </a:moveTo>
                      <a:cubicBezTo>
                        <a:pt x="502940" y="0"/>
                        <a:pt x="648000" y="145060"/>
                        <a:pt x="648000" y="324000"/>
                      </a:cubicBezTo>
                      <a:cubicBezTo>
                        <a:pt x="648000" y="502940"/>
                        <a:pt x="502940" y="648000"/>
                        <a:pt x="324000" y="648000"/>
                      </a:cubicBezTo>
                      <a:cubicBezTo>
                        <a:pt x="145060" y="648000"/>
                        <a:pt x="0" y="502940"/>
                        <a:pt x="0" y="324000"/>
                      </a:cubicBezTo>
                      <a:cubicBezTo>
                        <a:pt x="0" y="145060"/>
                        <a:pt x="145060" y="0"/>
                        <a:pt x="324000" y="0"/>
                      </a:cubicBezTo>
                      <a:close/>
                    </a:path>
                  </a:pathLst>
                </a:custGeom>
              </p:spPr>
            </p:pic>
            <p:pic>
              <p:nvPicPr>
                <p:cNvPr id="4690" name="Image 4689">
                  <a:extLst>
                    <a:ext uri="{FF2B5EF4-FFF2-40B4-BE49-F238E27FC236}">
                      <a16:creationId xmlns:a16="http://schemas.microsoft.com/office/drawing/2014/main" id="{2040A8BA-A5D7-5C7D-B266-07B49EEF8E73}"/>
                    </a:ext>
                  </a:extLst>
                </p:cNvPr>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5012201" y="2899974"/>
                  <a:ext cx="720000" cy="720000"/>
                </a:xfrm>
                <a:custGeom>
                  <a:avLst/>
                  <a:gdLst>
                    <a:gd name="connsiteX0" fmla="*/ 324000 w 648000"/>
                    <a:gd name="connsiteY0" fmla="*/ 0 h 648000"/>
                    <a:gd name="connsiteX1" fmla="*/ 648000 w 648000"/>
                    <a:gd name="connsiteY1" fmla="*/ 324000 h 648000"/>
                    <a:gd name="connsiteX2" fmla="*/ 324000 w 648000"/>
                    <a:gd name="connsiteY2" fmla="*/ 648000 h 648000"/>
                    <a:gd name="connsiteX3" fmla="*/ 0 w 648000"/>
                    <a:gd name="connsiteY3" fmla="*/ 324000 h 648000"/>
                    <a:gd name="connsiteX4" fmla="*/ 324000 w 648000"/>
                    <a:gd name="connsiteY4" fmla="*/ 0 h 64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00" h="648000">
                      <a:moveTo>
                        <a:pt x="324000" y="0"/>
                      </a:moveTo>
                      <a:cubicBezTo>
                        <a:pt x="502940" y="0"/>
                        <a:pt x="648000" y="145060"/>
                        <a:pt x="648000" y="324000"/>
                      </a:cubicBezTo>
                      <a:cubicBezTo>
                        <a:pt x="648000" y="502940"/>
                        <a:pt x="502940" y="648000"/>
                        <a:pt x="324000" y="648000"/>
                      </a:cubicBezTo>
                      <a:cubicBezTo>
                        <a:pt x="145060" y="648000"/>
                        <a:pt x="0" y="502940"/>
                        <a:pt x="0" y="324000"/>
                      </a:cubicBezTo>
                      <a:cubicBezTo>
                        <a:pt x="0" y="145060"/>
                        <a:pt x="145060" y="0"/>
                        <a:pt x="324000" y="0"/>
                      </a:cubicBezTo>
                      <a:close/>
                    </a:path>
                  </a:pathLst>
                </a:custGeom>
              </p:spPr>
            </p:pic>
            <p:pic>
              <p:nvPicPr>
                <p:cNvPr id="4691" name="Image 4690">
                  <a:extLst>
                    <a:ext uri="{FF2B5EF4-FFF2-40B4-BE49-F238E27FC236}">
                      <a16:creationId xmlns:a16="http://schemas.microsoft.com/office/drawing/2014/main" id="{7D71430B-CD78-48BC-1207-D6B8D1E6A440}"/>
                    </a:ext>
                  </a:extLst>
                </p:cNvPr>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5044532" y="2283392"/>
                  <a:ext cx="684000" cy="684000"/>
                </a:xfrm>
                <a:custGeom>
                  <a:avLst/>
                  <a:gdLst>
                    <a:gd name="connsiteX0" fmla="*/ 324000 w 648000"/>
                    <a:gd name="connsiteY0" fmla="*/ 0 h 648000"/>
                    <a:gd name="connsiteX1" fmla="*/ 648000 w 648000"/>
                    <a:gd name="connsiteY1" fmla="*/ 324000 h 648000"/>
                    <a:gd name="connsiteX2" fmla="*/ 324000 w 648000"/>
                    <a:gd name="connsiteY2" fmla="*/ 648000 h 648000"/>
                    <a:gd name="connsiteX3" fmla="*/ 0 w 648000"/>
                    <a:gd name="connsiteY3" fmla="*/ 324000 h 648000"/>
                    <a:gd name="connsiteX4" fmla="*/ 324000 w 648000"/>
                    <a:gd name="connsiteY4" fmla="*/ 0 h 64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00" h="648000">
                      <a:moveTo>
                        <a:pt x="324000" y="0"/>
                      </a:moveTo>
                      <a:cubicBezTo>
                        <a:pt x="502940" y="0"/>
                        <a:pt x="648000" y="145060"/>
                        <a:pt x="648000" y="324000"/>
                      </a:cubicBezTo>
                      <a:cubicBezTo>
                        <a:pt x="648000" y="502940"/>
                        <a:pt x="502940" y="648000"/>
                        <a:pt x="324000" y="648000"/>
                      </a:cubicBezTo>
                      <a:cubicBezTo>
                        <a:pt x="145060" y="648000"/>
                        <a:pt x="0" y="502940"/>
                        <a:pt x="0" y="324000"/>
                      </a:cubicBezTo>
                      <a:cubicBezTo>
                        <a:pt x="0" y="145060"/>
                        <a:pt x="145060" y="0"/>
                        <a:pt x="324000" y="0"/>
                      </a:cubicBezTo>
                      <a:close/>
                    </a:path>
                  </a:pathLst>
                </a:custGeom>
              </p:spPr>
            </p:pic>
            <p:pic>
              <p:nvPicPr>
                <p:cNvPr id="4692" name="Image 4691">
                  <a:extLst>
                    <a:ext uri="{FF2B5EF4-FFF2-40B4-BE49-F238E27FC236}">
                      <a16:creationId xmlns:a16="http://schemas.microsoft.com/office/drawing/2014/main" id="{52B1C312-0A89-C2C2-714E-14783B414203}"/>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4933101" y="1655379"/>
                  <a:ext cx="648000" cy="648000"/>
                </a:xfrm>
                <a:custGeom>
                  <a:avLst/>
                  <a:gdLst>
                    <a:gd name="connsiteX0" fmla="*/ 324000 w 648000"/>
                    <a:gd name="connsiteY0" fmla="*/ 0 h 648000"/>
                    <a:gd name="connsiteX1" fmla="*/ 648000 w 648000"/>
                    <a:gd name="connsiteY1" fmla="*/ 324000 h 648000"/>
                    <a:gd name="connsiteX2" fmla="*/ 324000 w 648000"/>
                    <a:gd name="connsiteY2" fmla="*/ 648000 h 648000"/>
                    <a:gd name="connsiteX3" fmla="*/ 0 w 648000"/>
                    <a:gd name="connsiteY3" fmla="*/ 324000 h 648000"/>
                    <a:gd name="connsiteX4" fmla="*/ 324000 w 648000"/>
                    <a:gd name="connsiteY4" fmla="*/ 0 h 64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00" h="648000">
                      <a:moveTo>
                        <a:pt x="324000" y="0"/>
                      </a:moveTo>
                      <a:cubicBezTo>
                        <a:pt x="502940" y="0"/>
                        <a:pt x="648000" y="145060"/>
                        <a:pt x="648000" y="324000"/>
                      </a:cubicBezTo>
                      <a:cubicBezTo>
                        <a:pt x="648000" y="502940"/>
                        <a:pt x="502940" y="648000"/>
                        <a:pt x="324000" y="648000"/>
                      </a:cubicBezTo>
                      <a:cubicBezTo>
                        <a:pt x="145060" y="648000"/>
                        <a:pt x="0" y="502940"/>
                        <a:pt x="0" y="324000"/>
                      </a:cubicBezTo>
                      <a:cubicBezTo>
                        <a:pt x="0" y="145060"/>
                        <a:pt x="145060" y="0"/>
                        <a:pt x="324000" y="0"/>
                      </a:cubicBezTo>
                      <a:close/>
                    </a:path>
                  </a:pathLst>
                </a:custGeom>
              </p:spPr>
            </p:pic>
          </p:grpSp>
          <p:sp>
            <p:nvSpPr>
              <p:cNvPr id="4684" name="Rectangle 4683">
                <a:extLst>
                  <a:ext uri="{FF2B5EF4-FFF2-40B4-BE49-F238E27FC236}">
                    <a16:creationId xmlns:a16="http://schemas.microsoft.com/office/drawing/2014/main" id="{8E454056-2B2F-662A-4430-D6A6E6B0EDD1}"/>
                  </a:ext>
                </a:extLst>
              </p:cNvPr>
              <p:cNvSpPr/>
              <p:nvPr/>
            </p:nvSpPr>
            <p:spPr>
              <a:xfrm>
                <a:off x="2582275" y="2266752"/>
                <a:ext cx="2000631" cy="37821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err="1">
                    <a:solidFill>
                      <a:srgbClr val="242269"/>
                    </a:solidFill>
                    <a:latin typeface="Century Gothic" panose="020B0502020202020204" pitchFamily="34" charset="0"/>
                  </a:rPr>
                  <a:t>Platelet</a:t>
                </a:r>
                <a:r>
                  <a:rPr lang="fr-FR" sz="1200" b="1">
                    <a:solidFill>
                      <a:srgbClr val="242269"/>
                    </a:solidFill>
                    <a:latin typeface="Century Gothic" panose="020B0502020202020204" pitchFamily="34" charset="0"/>
                  </a:rPr>
                  <a:t> activation, </a:t>
                </a:r>
              </a:p>
              <a:p>
                <a:r>
                  <a:rPr lang="fr-FR" sz="1200" b="1" err="1">
                    <a:solidFill>
                      <a:srgbClr val="242269"/>
                    </a:solidFill>
                    <a:latin typeface="Century Gothic" panose="020B0502020202020204" pitchFamily="34" charset="0"/>
                  </a:rPr>
                  <a:t>fibrinolysis</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thrombosis</a:t>
                </a:r>
                <a:endParaRPr lang="fr-FR" sz="1200" b="1">
                  <a:solidFill>
                    <a:srgbClr val="242269"/>
                  </a:solidFill>
                  <a:latin typeface="Century Gothic" panose="020B0502020202020204" pitchFamily="34" charset="0"/>
                </a:endParaRPr>
              </a:p>
            </p:txBody>
          </p:sp>
          <p:sp>
            <p:nvSpPr>
              <p:cNvPr id="4685" name="Rectangle 4684">
                <a:extLst>
                  <a:ext uri="{FF2B5EF4-FFF2-40B4-BE49-F238E27FC236}">
                    <a16:creationId xmlns:a16="http://schemas.microsoft.com/office/drawing/2014/main" id="{96BA0B47-1525-EEC2-C22E-B575C6392F55}"/>
                  </a:ext>
                </a:extLst>
              </p:cNvPr>
              <p:cNvSpPr/>
              <p:nvPr/>
            </p:nvSpPr>
            <p:spPr>
              <a:xfrm>
                <a:off x="2724567" y="2811211"/>
                <a:ext cx="2606483" cy="37821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rgbClr val="242269"/>
                    </a:solidFill>
                    <a:latin typeface="Century Gothic" panose="020B0502020202020204" pitchFamily="34" charset="0"/>
                  </a:rPr>
                  <a:t>Perfusion, </a:t>
                </a:r>
                <a:r>
                  <a:rPr lang="fr-FR" sz="1200" b="1" err="1">
                    <a:solidFill>
                      <a:srgbClr val="242269"/>
                    </a:solidFill>
                    <a:latin typeface="Century Gothic" panose="020B0502020202020204" pitchFamily="34" charset="0"/>
                  </a:rPr>
                  <a:t>vascular</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permeability</a:t>
                </a:r>
                <a:r>
                  <a:rPr lang="fr-FR" sz="1200" b="1">
                    <a:solidFill>
                      <a:srgbClr val="242269"/>
                    </a:solidFill>
                    <a:latin typeface="Century Gothic" panose="020B0502020202020204" pitchFamily="34" charset="0"/>
                  </a:rPr>
                  <a:t>, </a:t>
                </a:r>
              </a:p>
              <a:p>
                <a:r>
                  <a:rPr lang="fr-FR" sz="1200" b="1" err="1">
                    <a:solidFill>
                      <a:srgbClr val="242269"/>
                    </a:solidFill>
                    <a:latin typeface="Century Gothic" panose="020B0502020202020204" pitchFamily="34" charset="0"/>
                  </a:rPr>
                  <a:t>vascular</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tone</a:t>
                </a:r>
                <a:endParaRPr lang="fr-FR" sz="1200" b="1">
                  <a:solidFill>
                    <a:srgbClr val="242269"/>
                  </a:solidFill>
                  <a:latin typeface="Century Gothic" panose="020B0502020202020204" pitchFamily="34" charset="0"/>
                </a:endParaRPr>
              </a:p>
            </p:txBody>
          </p:sp>
          <p:sp>
            <p:nvSpPr>
              <p:cNvPr id="4686" name="Rectangle 4685">
                <a:extLst>
                  <a:ext uri="{FF2B5EF4-FFF2-40B4-BE49-F238E27FC236}">
                    <a16:creationId xmlns:a16="http://schemas.microsoft.com/office/drawing/2014/main" id="{FB6C6D30-84A9-B2ED-7752-65457B6FC470}"/>
                  </a:ext>
                </a:extLst>
              </p:cNvPr>
              <p:cNvSpPr/>
              <p:nvPr/>
            </p:nvSpPr>
            <p:spPr>
              <a:xfrm>
                <a:off x="2730049" y="3305765"/>
                <a:ext cx="2476311" cy="39829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a:solidFill>
                      <a:srgbClr val="242269"/>
                    </a:solidFill>
                    <a:latin typeface="Century Gothic" panose="020B0502020202020204" pitchFamily="34" charset="0"/>
                  </a:rPr>
                  <a:t>Traffic of </a:t>
                </a:r>
                <a:r>
                  <a:rPr lang="fr-FR" sz="1200" b="1" err="1">
                    <a:solidFill>
                      <a:srgbClr val="242269"/>
                    </a:solidFill>
                    <a:latin typeface="Century Gothic" panose="020B0502020202020204" pitchFamily="34" charset="0"/>
                  </a:rPr>
                  <a:t>cells</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barrier</a:t>
                </a:r>
                <a:r>
                  <a:rPr lang="fr-FR" sz="1200" b="1">
                    <a:solidFill>
                      <a:srgbClr val="242269"/>
                    </a:solidFill>
                    <a:latin typeface="Century Gothic" panose="020B0502020202020204" pitchFamily="34" charset="0"/>
                  </a:rPr>
                  <a:t>, </a:t>
                </a:r>
              </a:p>
              <a:p>
                <a:r>
                  <a:rPr lang="fr-FR" sz="1200" b="1">
                    <a:solidFill>
                      <a:srgbClr val="242269"/>
                    </a:solidFill>
                    <a:latin typeface="Century Gothic" panose="020B0502020202020204" pitchFamily="34" charset="0"/>
                  </a:rPr>
                  <a:t>inflammation, </a:t>
                </a:r>
                <a:r>
                  <a:rPr lang="fr-FR" sz="1200" b="1" err="1">
                    <a:solidFill>
                      <a:srgbClr val="242269"/>
                    </a:solidFill>
                    <a:latin typeface="Century Gothic" panose="020B0502020202020204" pitchFamily="34" charset="0"/>
                  </a:rPr>
                  <a:t>metabolism</a:t>
                </a:r>
                <a:endParaRPr lang="fr-FR" sz="1200" b="1">
                  <a:solidFill>
                    <a:srgbClr val="242269"/>
                  </a:solidFill>
                  <a:latin typeface="Century Gothic" panose="020B0502020202020204" pitchFamily="34" charset="0"/>
                </a:endParaRPr>
              </a:p>
            </p:txBody>
          </p:sp>
          <p:sp>
            <p:nvSpPr>
              <p:cNvPr id="4687" name="Rectangle 4686">
                <a:extLst>
                  <a:ext uri="{FF2B5EF4-FFF2-40B4-BE49-F238E27FC236}">
                    <a16:creationId xmlns:a16="http://schemas.microsoft.com/office/drawing/2014/main" id="{C7E9B870-A99D-8A70-1FF4-D362A0AF0EB8}"/>
                  </a:ext>
                </a:extLst>
              </p:cNvPr>
              <p:cNvSpPr/>
              <p:nvPr/>
            </p:nvSpPr>
            <p:spPr>
              <a:xfrm>
                <a:off x="2483463" y="3820400"/>
                <a:ext cx="2711022" cy="37821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200" b="1" err="1">
                    <a:solidFill>
                      <a:srgbClr val="242269"/>
                    </a:solidFill>
                    <a:latin typeface="Century Gothic" panose="020B0502020202020204" pitchFamily="34" charset="0"/>
                  </a:rPr>
                  <a:t>Vasculogenegis</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angiogenesis</a:t>
                </a:r>
                <a:r>
                  <a:rPr lang="fr-FR" sz="1200" b="1">
                    <a:solidFill>
                      <a:srgbClr val="242269"/>
                    </a:solidFill>
                    <a:latin typeface="Century Gothic" panose="020B0502020202020204" pitchFamily="34" charset="0"/>
                  </a:rPr>
                  <a:t>, </a:t>
                </a:r>
              </a:p>
              <a:p>
                <a:r>
                  <a:rPr lang="fr-FR" sz="1200" b="1">
                    <a:solidFill>
                      <a:srgbClr val="242269"/>
                    </a:solidFill>
                    <a:latin typeface="Century Gothic" panose="020B0502020202020204" pitchFamily="34" charset="0"/>
                  </a:rPr>
                  <a:t>SMC </a:t>
                </a:r>
                <a:r>
                  <a:rPr lang="fr-FR" sz="1200" b="1" err="1">
                    <a:solidFill>
                      <a:srgbClr val="242269"/>
                    </a:solidFill>
                    <a:latin typeface="Century Gothic" panose="020B0502020202020204" pitchFamily="34" charset="0"/>
                  </a:rPr>
                  <a:t>proliferation</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aging</a:t>
                </a:r>
                <a:endParaRPr lang="fr-FR" sz="1200" b="1">
                  <a:solidFill>
                    <a:srgbClr val="242269"/>
                  </a:solidFill>
                  <a:latin typeface="Century Gothic" panose="020B0502020202020204" pitchFamily="34" charset="0"/>
                </a:endParaRPr>
              </a:p>
            </p:txBody>
          </p:sp>
        </p:grpSp>
      </p:grpSp>
      <p:grpSp>
        <p:nvGrpSpPr>
          <p:cNvPr id="9354" name="Groupe 9353">
            <a:extLst>
              <a:ext uri="{FF2B5EF4-FFF2-40B4-BE49-F238E27FC236}">
                <a16:creationId xmlns:a16="http://schemas.microsoft.com/office/drawing/2014/main" id="{0133C89B-2FCD-F22D-11AC-2E8EB9EBBC5E}"/>
              </a:ext>
            </a:extLst>
          </p:cNvPr>
          <p:cNvGrpSpPr/>
          <p:nvPr/>
        </p:nvGrpSpPr>
        <p:grpSpPr>
          <a:xfrm>
            <a:off x="6888725" y="1198008"/>
            <a:ext cx="4644413" cy="4858788"/>
            <a:chOff x="6526153" y="824293"/>
            <a:chExt cx="5473256" cy="5725888"/>
          </a:xfrm>
        </p:grpSpPr>
        <p:sp>
          <p:nvSpPr>
            <p:cNvPr id="4679" name="Rectangle: Rounded Corners 60">
              <a:extLst>
                <a:ext uri="{FF2B5EF4-FFF2-40B4-BE49-F238E27FC236}">
                  <a16:creationId xmlns:a16="http://schemas.microsoft.com/office/drawing/2014/main" id="{C18FC13D-7EB4-121E-1E20-5B8F6E76F575}"/>
                </a:ext>
              </a:extLst>
            </p:cNvPr>
            <p:cNvSpPr/>
            <p:nvPr/>
          </p:nvSpPr>
          <p:spPr>
            <a:xfrm>
              <a:off x="6526153" y="824293"/>
              <a:ext cx="5473256" cy="5725888"/>
            </a:xfrm>
            <a:prstGeom prst="roundRect">
              <a:avLst>
                <a:gd name="adj" fmla="val 6479"/>
              </a:avLst>
            </a:prstGeom>
            <a:solidFill>
              <a:schemeClr val="bg1"/>
            </a:solidFill>
            <a:ln w="3175">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grpSp>
          <p:nvGrpSpPr>
            <p:cNvPr id="4693" name="Groupe 4692">
              <a:extLst>
                <a:ext uri="{FF2B5EF4-FFF2-40B4-BE49-F238E27FC236}">
                  <a16:creationId xmlns:a16="http://schemas.microsoft.com/office/drawing/2014/main" id="{8F484BA4-92C8-CC91-FE9F-F037D2B4A300}"/>
                </a:ext>
              </a:extLst>
            </p:cNvPr>
            <p:cNvGrpSpPr/>
            <p:nvPr/>
          </p:nvGrpSpPr>
          <p:grpSpPr>
            <a:xfrm>
              <a:off x="6555072" y="1086485"/>
              <a:ext cx="5355378" cy="4975239"/>
              <a:chOff x="6619076" y="1625072"/>
              <a:chExt cx="5355378" cy="4975239"/>
            </a:xfrm>
          </p:grpSpPr>
          <p:sp>
            <p:nvSpPr>
              <p:cNvPr id="4694" name="Ellipse 4693">
                <a:extLst>
                  <a:ext uri="{FF2B5EF4-FFF2-40B4-BE49-F238E27FC236}">
                    <a16:creationId xmlns:a16="http://schemas.microsoft.com/office/drawing/2014/main" id="{6D6CA15A-3377-6A6F-17C9-4F81BA547086}"/>
                  </a:ext>
                </a:extLst>
              </p:cNvPr>
              <p:cNvSpPr>
                <a:spLocks noChangeAspect="1"/>
              </p:cNvSpPr>
              <p:nvPr/>
            </p:nvSpPr>
            <p:spPr>
              <a:xfrm>
                <a:off x="6619839" y="1625072"/>
                <a:ext cx="3960000" cy="3960000"/>
              </a:xfrm>
              <a:prstGeom prst="ellipse">
                <a:avLst/>
              </a:prstGeom>
              <a:solidFill>
                <a:srgbClr val="7030A0">
                  <a:alpha val="2509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p>
            </p:txBody>
          </p:sp>
          <p:sp>
            <p:nvSpPr>
              <p:cNvPr id="4695" name="Ellipse 4694">
                <a:extLst>
                  <a:ext uri="{FF2B5EF4-FFF2-40B4-BE49-F238E27FC236}">
                    <a16:creationId xmlns:a16="http://schemas.microsoft.com/office/drawing/2014/main" id="{5919F078-82BC-963F-8A0E-171FACEEA6C6}"/>
                  </a:ext>
                </a:extLst>
              </p:cNvPr>
              <p:cNvSpPr>
                <a:spLocks noChangeAspect="1"/>
              </p:cNvSpPr>
              <p:nvPr/>
            </p:nvSpPr>
            <p:spPr>
              <a:xfrm>
                <a:off x="8014454" y="2590181"/>
                <a:ext cx="3960000" cy="3960000"/>
              </a:xfrm>
              <a:prstGeom prst="ellipse">
                <a:avLst/>
              </a:prstGeom>
              <a:solidFill>
                <a:srgbClr val="C00000">
                  <a:alpha val="2509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p>
            </p:txBody>
          </p:sp>
          <p:sp>
            <p:nvSpPr>
              <p:cNvPr id="4696" name="ZoneTexte 4695">
                <a:extLst>
                  <a:ext uri="{FF2B5EF4-FFF2-40B4-BE49-F238E27FC236}">
                    <a16:creationId xmlns:a16="http://schemas.microsoft.com/office/drawing/2014/main" id="{34C12F78-377E-D2C3-6130-0B2BB1E07E59}"/>
                  </a:ext>
                </a:extLst>
              </p:cNvPr>
              <p:cNvSpPr txBox="1"/>
              <p:nvPr/>
            </p:nvSpPr>
            <p:spPr>
              <a:xfrm>
                <a:off x="9180058" y="5176704"/>
                <a:ext cx="2765997" cy="1423607"/>
              </a:xfrm>
              <a:prstGeom prst="rect">
                <a:avLst/>
              </a:prstGeom>
              <a:noFill/>
            </p:spPr>
            <p:txBody>
              <a:bodyPr wrap="square">
                <a:spAutoFit/>
              </a:bodyPr>
              <a:lstStyle/>
              <a:p>
                <a:pPr algn="ctr">
                  <a:spcBef>
                    <a:spcPts val="300"/>
                  </a:spcBef>
                  <a:spcAft>
                    <a:spcPts val="300"/>
                  </a:spcAft>
                  <a:buNone/>
                </a:pPr>
                <a:r>
                  <a:rPr lang="fr-FR" sz="1050" b="1" err="1">
                    <a:solidFill>
                      <a:srgbClr val="DE2E2E"/>
                    </a:solidFill>
                    <a:effectLst/>
                    <a:latin typeface="Century Gothic" panose="020B0502020202020204" pitchFamily="34" charset="0"/>
                  </a:rPr>
                  <a:t>Cardiovascular</a:t>
                </a:r>
                <a:r>
                  <a:rPr lang="fr-FR" sz="1050" b="1">
                    <a:solidFill>
                      <a:srgbClr val="DE2E2E"/>
                    </a:solidFill>
                    <a:effectLst/>
                    <a:latin typeface="Century Gothic" panose="020B0502020202020204" pitchFamily="34" charset="0"/>
                  </a:rPr>
                  <a:t> </a:t>
                </a:r>
                <a:r>
                  <a:rPr lang="fr-FR" sz="1050" b="1" err="1">
                    <a:solidFill>
                      <a:srgbClr val="DE2E2E"/>
                    </a:solidFill>
                    <a:effectLst/>
                    <a:latin typeface="Century Gothic" panose="020B0502020202020204" pitchFamily="34" charset="0"/>
                  </a:rPr>
                  <a:t>Disease</a:t>
                </a:r>
                <a:endParaRPr lang="fr-FR" sz="1050" b="1">
                  <a:solidFill>
                    <a:srgbClr val="DE2E2E"/>
                  </a:solidFill>
                  <a:effectLst/>
                  <a:latin typeface="Century Gothic" panose="020B0502020202020204" pitchFamily="34" charset="0"/>
                </a:endParaRPr>
              </a:p>
              <a:p>
                <a:pPr algn="ctr">
                  <a:spcBef>
                    <a:spcPts val="300"/>
                  </a:spcBef>
                  <a:spcAft>
                    <a:spcPts val="300"/>
                  </a:spcAft>
                </a:pPr>
                <a:r>
                  <a:rPr lang="fr-FR" sz="1000" err="1">
                    <a:solidFill>
                      <a:srgbClr val="242269"/>
                    </a:solidFill>
                    <a:latin typeface="Century Gothic" panose="020B0502020202020204" pitchFamily="34" charset="0"/>
                  </a:rPr>
                  <a:t>Coronary</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artery</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diseases</a:t>
                </a:r>
                <a:endParaRPr lang="fr-FR" sz="1000">
                  <a:solidFill>
                    <a:srgbClr val="242269"/>
                  </a:solidFill>
                  <a:latin typeface="Century Gothic" panose="020B0502020202020204" pitchFamily="34" charset="0"/>
                </a:endParaRPr>
              </a:p>
              <a:p>
                <a:pPr algn="ctr">
                  <a:spcBef>
                    <a:spcPts val="300"/>
                  </a:spcBef>
                  <a:spcAft>
                    <a:spcPts val="300"/>
                  </a:spcAft>
                  <a:buNone/>
                </a:pPr>
                <a:r>
                  <a:rPr lang="fr-FR" sz="1000" err="1">
                    <a:solidFill>
                      <a:srgbClr val="242269"/>
                    </a:solidFill>
                    <a:effectLst/>
                    <a:latin typeface="Century Gothic" panose="020B0502020202020204" pitchFamily="34" charset="0"/>
                  </a:rPr>
                  <a:t>Mortality</a:t>
                </a:r>
                <a:endParaRPr lang="fr-FR" sz="1000">
                  <a:solidFill>
                    <a:srgbClr val="242269"/>
                  </a:solidFill>
                  <a:effectLst/>
                  <a:latin typeface="Century Gothic" panose="020B0502020202020204" pitchFamily="34" charset="0"/>
                </a:endParaRPr>
              </a:p>
              <a:p>
                <a:pPr algn="ctr">
                  <a:spcBef>
                    <a:spcPts val="300"/>
                  </a:spcBef>
                  <a:spcAft>
                    <a:spcPts val="300"/>
                  </a:spcAft>
                  <a:buNone/>
                </a:pPr>
                <a:r>
                  <a:rPr lang="fr-FR" sz="1000" err="1">
                    <a:solidFill>
                      <a:srgbClr val="242269"/>
                    </a:solidFill>
                    <a:effectLst/>
                    <a:latin typeface="Century Gothic" panose="020B0502020202020204" pitchFamily="34" charset="0"/>
                  </a:rPr>
                  <a:t>Heart</a:t>
                </a:r>
                <a:r>
                  <a:rPr lang="fr-FR" sz="1000">
                    <a:solidFill>
                      <a:srgbClr val="242269"/>
                    </a:solidFill>
                    <a:effectLst/>
                    <a:latin typeface="Century Gothic" panose="020B0502020202020204" pitchFamily="34" charset="0"/>
                  </a:rPr>
                  <a:t> Failure</a:t>
                </a:r>
              </a:p>
              <a:p>
                <a:pPr algn="ctr">
                  <a:spcBef>
                    <a:spcPts val="300"/>
                  </a:spcBef>
                  <a:spcAft>
                    <a:spcPts val="300"/>
                  </a:spcAft>
                </a:pPr>
                <a:r>
                  <a:rPr lang="fr-FR" sz="1000" err="1">
                    <a:solidFill>
                      <a:srgbClr val="242269"/>
                    </a:solidFill>
                    <a:effectLst/>
                    <a:latin typeface="Century Gothic" panose="020B0502020202020204" pitchFamily="34" charset="0"/>
                  </a:rPr>
                  <a:t>Peripheral</a:t>
                </a:r>
                <a:r>
                  <a:rPr lang="fr-FR" sz="1000">
                    <a:solidFill>
                      <a:srgbClr val="242269"/>
                    </a:solidFill>
                    <a:effectLst/>
                    <a:latin typeface="Century Gothic" panose="020B0502020202020204" pitchFamily="34" charset="0"/>
                  </a:rPr>
                  <a:t> </a:t>
                </a:r>
                <a:r>
                  <a:rPr lang="fr-FR" sz="1000" err="1">
                    <a:solidFill>
                      <a:srgbClr val="242269"/>
                    </a:solidFill>
                    <a:effectLst/>
                    <a:latin typeface="Century Gothic" panose="020B0502020202020204" pitchFamily="34" charset="0"/>
                  </a:rPr>
                  <a:t>Artery</a:t>
                </a:r>
                <a:r>
                  <a:rPr lang="fr-FR" sz="1000">
                    <a:solidFill>
                      <a:srgbClr val="242269"/>
                    </a:solidFill>
                    <a:effectLst/>
                    <a:latin typeface="Century Gothic" panose="020B0502020202020204" pitchFamily="34" charset="0"/>
                  </a:rPr>
                  <a:t> </a:t>
                </a:r>
                <a:r>
                  <a:rPr lang="fr-FR" sz="1000" err="1">
                    <a:solidFill>
                      <a:srgbClr val="242269"/>
                    </a:solidFill>
                    <a:effectLst/>
                    <a:latin typeface="Century Gothic" panose="020B0502020202020204" pitchFamily="34" charset="0"/>
                  </a:rPr>
                  <a:t>Disease</a:t>
                </a:r>
                <a:endParaRPr lang="fr-FR" sz="1000">
                  <a:solidFill>
                    <a:srgbClr val="242269"/>
                  </a:solidFill>
                  <a:effectLst/>
                  <a:latin typeface="Century Gothic" panose="020B0502020202020204" pitchFamily="34" charset="0"/>
                </a:endParaRPr>
              </a:p>
            </p:txBody>
          </p:sp>
          <p:sp>
            <p:nvSpPr>
              <p:cNvPr id="4697" name="ZoneTexte 4696">
                <a:extLst>
                  <a:ext uri="{FF2B5EF4-FFF2-40B4-BE49-F238E27FC236}">
                    <a16:creationId xmlns:a16="http://schemas.microsoft.com/office/drawing/2014/main" id="{2A37CB73-7292-B101-ED2B-20EBDEC7E97D}"/>
                  </a:ext>
                </a:extLst>
              </p:cNvPr>
              <p:cNvSpPr txBox="1"/>
              <p:nvPr/>
            </p:nvSpPr>
            <p:spPr>
              <a:xfrm>
                <a:off x="6619076" y="1836437"/>
                <a:ext cx="2697273" cy="1704701"/>
              </a:xfrm>
              <a:prstGeom prst="rect">
                <a:avLst/>
              </a:prstGeom>
              <a:noFill/>
            </p:spPr>
            <p:txBody>
              <a:bodyPr wrap="square">
                <a:spAutoFit/>
              </a:bodyPr>
              <a:lstStyle/>
              <a:p>
                <a:pPr algn="ctr">
                  <a:spcBef>
                    <a:spcPts val="300"/>
                  </a:spcBef>
                  <a:spcAft>
                    <a:spcPts val="300"/>
                  </a:spcAft>
                  <a:buNone/>
                </a:pPr>
                <a:r>
                  <a:rPr lang="fr-FR" sz="1050" b="1" err="1">
                    <a:solidFill>
                      <a:srgbClr val="9B7DCD"/>
                    </a:solidFill>
                    <a:effectLst/>
                    <a:latin typeface="Century Gothic" panose="020B0502020202020204" pitchFamily="34" charset="0"/>
                  </a:rPr>
                  <a:t>Chronic</a:t>
                </a:r>
                <a:r>
                  <a:rPr lang="fr-FR" sz="1050" b="1">
                    <a:solidFill>
                      <a:srgbClr val="9B7DCD"/>
                    </a:solidFill>
                    <a:effectLst/>
                    <a:latin typeface="Century Gothic" panose="020B0502020202020204" pitchFamily="34" charset="0"/>
                  </a:rPr>
                  <a:t> </a:t>
                </a:r>
                <a:r>
                  <a:rPr lang="fr-FR" sz="1050" b="1" err="1">
                    <a:solidFill>
                      <a:srgbClr val="9B7DCD"/>
                    </a:solidFill>
                    <a:effectLst/>
                    <a:latin typeface="Century Gothic" panose="020B0502020202020204" pitchFamily="34" charset="0"/>
                  </a:rPr>
                  <a:t>Venous</a:t>
                </a:r>
                <a:r>
                  <a:rPr lang="fr-FR" sz="1050" b="1">
                    <a:solidFill>
                      <a:srgbClr val="9B7DCD"/>
                    </a:solidFill>
                    <a:effectLst/>
                    <a:latin typeface="Century Gothic" panose="020B0502020202020204" pitchFamily="34" charset="0"/>
                  </a:rPr>
                  <a:t> </a:t>
                </a:r>
                <a:r>
                  <a:rPr lang="fr-FR" sz="1050" b="1" err="1">
                    <a:solidFill>
                      <a:srgbClr val="9B7DCD"/>
                    </a:solidFill>
                    <a:effectLst/>
                    <a:latin typeface="Century Gothic" panose="020B0502020202020204" pitchFamily="34" charset="0"/>
                  </a:rPr>
                  <a:t>Disease</a:t>
                </a:r>
                <a:endParaRPr lang="fr-FR" sz="1050" b="1">
                  <a:solidFill>
                    <a:srgbClr val="9B7DCD"/>
                  </a:solidFill>
                  <a:effectLst/>
                  <a:latin typeface="Century Gothic" panose="020B0502020202020204" pitchFamily="34" charset="0"/>
                </a:endParaRPr>
              </a:p>
              <a:p>
                <a:pPr algn="ctr">
                  <a:spcBef>
                    <a:spcPts val="300"/>
                  </a:spcBef>
                  <a:spcAft>
                    <a:spcPts val="300"/>
                  </a:spcAft>
                  <a:buNone/>
                </a:pPr>
                <a:r>
                  <a:rPr lang="fr-FR" sz="1000" err="1">
                    <a:solidFill>
                      <a:srgbClr val="242269"/>
                    </a:solidFill>
                    <a:effectLst/>
                    <a:latin typeface="Century Gothic" panose="020B0502020202020204" pitchFamily="34" charset="0"/>
                  </a:rPr>
                  <a:t>Telangiectasia</a:t>
                </a:r>
                <a:endParaRPr lang="fr-FR" sz="1000">
                  <a:solidFill>
                    <a:srgbClr val="242269"/>
                  </a:solidFill>
                  <a:effectLst/>
                  <a:latin typeface="Century Gothic" panose="020B0502020202020204" pitchFamily="34" charset="0"/>
                </a:endParaRPr>
              </a:p>
              <a:p>
                <a:pPr algn="ctr">
                  <a:spcBef>
                    <a:spcPts val="300"/>
                  </a:spcBef>
                  <a:spcAft>
                    <a:spcPts val="300"/>
                  </a:spcAft>
                </a:pPr>
                <a:r>
                  <a:rPr lang="fr-FR" sz="1000" err="1">
                    <a:solidFill>
                      <a:srgbClr val="242269"/>
                    </a:solidFill>
                    <a:latin typeface="Century Gothic" panose="020B0502020202020204" pitchFamily="34" charset="0"/>
                  </a:rPr>
                  <a:t>Varicose</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vein</a:t>
                </a:r>
                <a:endParaRPr lang="fr-FR" sz="1000">
                  <a:solidFill>
                    <a:srgbClr val="242269"/>
                  </a:solidFill>
                  <a:latin typeface="Century Gothic" panose="020B0502020202020204" pitchFamily="34" charset="0"/>
                </a:endParaRPr>
              </a:p>
              <a:p>
                <a:pPr algn="ctr">
                  <a:spcBef>
                    <a:spcPts val="300"/>
                  </a:spcBef>
                  <a:spcAft>
                    <a:spcPts val="300"/>
                  </a:spcAft>
                  <a:buNone/>
                </a:pPr>
                <a:r>
                  <a:rPr lang="fr-FR" sz="1000" err="1">
                    <a:solidFill>
                      <a:srgbClr val="242269"/>
                    </a:solidFill>
                    <a:effectLst/>
                    <a:latin typeface="Century Gothic" panose="020B0502020202020204" pitchFamily="34" charset="0"/>
                  </a:rPr>
                  <a:t>Edema</a:t>
                </a:r>
                <a:endParaRPr lang="fr-FR" sz="1000">
                  <a:solidFill>
                    <a:srgbClr val="242269"/>
                  </a:solidFill>
                  <a:effectLst/>
                  <a:latin typeface="Century Gothic" panose="020B0502020202020204" pitchFamily="34" charset="0"/>
                </a:endParaRPr>
              </a:p>
              <a:p>
                <a:pPr algn="ctr">
                  <a:spcBef>
                    <a:spcPts val="300"/>
                  </a:spcBef>
                  <a:spcAft>
                    <a:spcPts val="300"/>
                  </a:spcAft>
                  <a:buNone/>
                </a:pPr>
                <a:r>
                  <a:rPr lang="fr-FR" sz="1000">
                    <a:solidFill>
                      <a:srgbClr val="242269"/>
                    </a:solidFill>
                    <a:effectLst/>
                    <a:latin typeface="Century Gothic" panose="020B0502020202020204" pitchFamily="34" charset="0"/>
                  </a:rPr>
                  <a:t>Hyperpigmentation</a:t>
                </a:r>
              </a:p>
              <a:p>
                <a:pPr algn="ctr">
                  <a:spcBef>
                    <a:spcPts val="300"/>
                  </a:spcBef>
                  <a:spcAft>
                    <a:spcPts val="300"/>
                  </a:spcAft>
                </a:pPr>
                <a:r>
                  <a:rPr lang="fr-FR" sz="1000" err="1">
                    <a:solidFill>
                      <a:srgbClr val="242269"/>
                    </a:solidFill>
                    <a:effectLst/>
                    <a:latin typeface="Century Gothic" panose="020B0502020202020204" pitchFamily="34" charset="0"/>
                  </a:rPr>
                  <a:t>Ulcers</a:t>
                </a:r>
                <a:endParaRPr lang="fr-FR" sz="1000">
                  <a:solidFill>
                    <a:srgbClr val="242269"/>
                  </a:solidFill>
                  <a:effectLst/>
                  <a:latin typeface="Century Gothic" panose="020B0502020202020204" pitchFamily="34" charset="0"/>
                </a:endParaRPr>
              </a:p>
            </p:txBody>
          </p:sp>
          <p:sp>
            <p:nvSpPr>
              <p:cNvPr id="4698" name="ZoneTexte 4697">
                <a:extLst>
                  <a:ext uri="{FF2B5EF4-FFF2-40B4-BE49-F238E27FC236}">
                    <a16:creationId xmlns:a16="http://schemas.microsoft.com/office/drawing/2014/main" id="{77339601-3A81-C54C-0A2D-635F64CAE21A}"/>
                  </a:ext>
                </a:extLst>
              </p:cNvPr>
              <p:cNvSpPr txBox="1"/>
              <p:nvPr/>
            </p:nvSpPr>
            <p:spPr>
              <a:xfrm>
                <a:off x="8830909" y="2717127"/>
                <a:ext cx="1822206" cy="1650296"/>
              </a:xfrm>
              <a:prstGeom prst="rect">
                <a:avLst/>
              </a:prstGeom>
              <a:noFill/>
            </p:spPr>
            <p:txBody>
              <a:bodyPr wrap="square">
                <a:spAutoFit/>
              </a:bodyPr>
              <a:lstStyle/>
              <a:p>
                <a:pPr algn="ctr">
                  <a:spcBef>
                    <a:spcPts val="300"/>
                  </a:spcBef>
                  <a:spcAft>
                    <a:spcPts val="300"/>
                  </a:spcAft>
                  <a:buNone/>
                </a:pPr>
                <a:r>
                  <a:rPr lang="fr-FR" sz="1000" b="1" err="1">
                    <a:solidFill>
                      <a:srgbClr val="1A65DA"/>
                    </a:solidFill>
                    <a:effectLst/>
                    <a:latin typeface="Century Gothic" panose="020B0502020202020204" pitchFamily="34" charset="0"/>
                  </a:rPr>
                  <a:t>Shared</a:t>
                </a:r>
                <a:r>
                  <a:rPr lang="fr-FR" sz="1000" b="1">
                    <a:solidFill>
                      <a:srgbClr val="1A65DA"/>
                    </a:solidFill>
                    <a:effectLst/>
                    <a:latin typeface="Century Gothic" panose="020B0502020202020204" pitchFamily="34" charset="0"/>
                  </a:rPr>
                  <a:t> Risk </a:t>
                </a:r>
                <a:r>
                  <a:rPr lang="fr-FR" sz="1000" b="1" err="1">
                    <a:solidFill>
                      <a:srgbClr val="1A65DA"/>
                    </a:solidFill>
                    <a:effectLst/>
                    <a:latin typeface="Century Gothic" panose="020B0502020202020204" pitchFamily="34" charset="0"/>
                  </a:rPr>
                  <a:t>Factors</a:t>
                </a:r>
                <a:endParaRPr lang="fr-FR" sz="1000" b="1">
                  <a:solidFill>
                    <a:srgbClr val="1A65DA"/>
                  </a:solidFill>
                  <a:effectLst/>
                  <a:latin typeface="Century Gothic" panose="020B0502020202020204" pitchFamily="34" charset="0"/>
                </a:endParaRPr>
              </a:p>
              <a:p>
                <a:pPr algn="ctr">
                  <a:spcBef>
                    <a:spcPts val="300"/>
                  </a:spcBef>
                  <a:spcAft>
                    <a:spcPts val="300"/>
                  </a:spcAft>
                  <a:buNone/>
                </a:pPr>
                <a:r>
                  <a:rPr lang="fr-FR" sz="1000" err="1">
                    <a:solidFill>
                      <a:srgbClr val="242269"/>
                    </a:solidFill>
                    <a:effectLst/>
                    <a:latin typeface="Century Gothic" panose="020B0502020202020204" pitchFamily="34" charset="0"/>
                  </a:rPr>
                  <a:t>Obesity</a:t>
                </a:r>
                <a:endParaRPr lang="fr-FR" sz="1000">
                  <a:solidFill>
                    <a:srgbClr val="242269"/>
                  </a:solidFill>
                  <a:effectLst/>
                  <a:latin typeface="Century Gothic" panose="020B0502020202020204" pitchFamily="34" charset="0"/>
                </a:endParaRPr>
              </a:p>
              <a:p>
                <a:pPr algn="ctr">
                  <a:spcBef>
                    <a:spcPts val="300"/>
                  </a:spcBef>
                  <a:spcAft>
                    <a:spcPts val="300"/>
                  </a:spcAft>
                </a:pPr>
                <a:r>
                  <a:rPr lang="fr-FR" sz="1000" err="1">
                    <a:solidFill>
                      <a:srgbClr val="242269"/>
                    </a:solidFill>
                    <a:latin typeface="Century Gothic" panose="020B0502020202020204" pitchFamily="34" charset="0"/>
                  </a:rPr>
                  <a:t>Hypercholesterolemia</a:t>
                </a:r>
                <a:endParaRPr lang="fr-FR" sz="1000">
                  <a:solidFill>
                    <a:srgbClr val="242269"/>
                  </a:solidFill>
                  <a:effectLst/>
                  <a:latin typeface="Century Gothic" panose="020B0502020202020204" pitchFamily="34" charset="0"/>
                </a:endParaRPr>
              </a:p>
              <a:p>
                <a:pPr algn="ctr">
                  <a:spcBef>
                    <a:spcPts val="300"/>
                  </a:spcBef>
                  <a:spcAft>
                    <a:spcPts val="300"/>
                  </a:spcAft>
                  <a:buNone/>
                </a:pPr>
                <a:r>
                  <a:rPr lang="fr-FR" sz="1000" err="1">
                    <a:solidFill>
                      <a:srgbClr val="242269"/>
                    </a:solidFill>
                    <a:effectLst/>
                    <a:latin typeface="Century Gothic" panose="020B0502020202020204" pitchFamily="34" charset="0"/>
                  </a:rPr>
                  <a:t>Aging</a:t>
                </a:r>
                <a:endParaRPr lang="fr-FR" sz="1000">
                  <a:solidFill>
                    <a:srgbClr val="242269"/>
                  </a:solidFill>
                  <a:effectLst/>
                  <a:latin typeface="Century Gothic" panose="020B0502020202020204" pitchFamily="34" charset="0"/>
                </a:endParaRPr>
              </a:p>
              <a:p>
                <a:pPr algn="ctr">
                  <a:spcBef>
                    <a:spcPts val="300"/>
                  </a:spcBef>
                  <a:spcAft>
                    <a:spcPts val="300"/>
                  </a:spcAft>
                  <a:buNone/>
                </a:pPr>
                <a:r>
                  <a:rPr lang="fr-FR" sz="1000">
                    <a:solidFill>
                      <a:srgbClr val="242269"/>
                    </a:solidFill>
                    <a:effectLst/>
                    <a:latin typeface="Century Gothic" panose="020B0502020202020204" pitchFamily="34" charset="0"/>
                  </a:rPr>
                  <a:t>Smoking</a:t>
                </a:r>
              </a:p>
              <a:p>
                <a:pPr algn="ctr">
                  <a:spcBef>
                    <a:spcPts val="300"/>
                  </a:spcBef>
                  <a:spcAft>
                    <a:spcPts val="300"/>
                  </a:spcAft>
                </a:pPr>
                <a:r>
                  <a:rPr lang="fr-FR" sz="1000" err="1">
                    <a:solidFill>
                      <a:srgbClr val="242269"/>
                    </a:solidFill>
                    <a:effectLst/>
                    <a:latin typeface="Century Gothic" panose="020B0502020202020204" pitchFamily="34" charset="0"/>
                  </a:rPr>
                  <a:t>Diabetes</a:t>
                </a:r>
                <a:r>
                  <a:rPr lang="fr-FR" sz="1000">
                    <a:solidFill>
                      <a:srgbClr val="242269"/>
                    </a:solidFill>
                    <a:effectLst/>
                    <a:latin typeface="Century Gothic" panose="020B0502020202020204" pitchFamily="34" charset="0"/>
                  </a:rPr>
                  <a:t> </a:t>
                </a:r>
                <a:r>
                  <a:rPr lang="fr-FR" sz="1000" err="1">
                    <a:solidFill>
                      <a:srgbClr val="242269"/>
                    </a:solidFill>
                    <a:effectLst/>
                    <a:latin typeface="Century Gothic" panose="020B0502020202020204" pitchFamily="34" charset="0"/>
                  </a:rPr>
                  <a:t>Mellitus</a:t>
                </a:r>
                <a:endParaRPr lang="fr-FR" sz="1000">
                  <a:solidFill>
                    <a:srgbClr val="242269"/>
                  </a:solidFill>
                  <a:effectLst/>
                  <a:latin typeface="Century Gothic" panose="020B0502020202020204" pitchFamily="34" charset="0"/>
                </a:endParaRPr>
              </a:p>
            </p:txBody>
          </p:sp>
          <p:sp>
            <p:nvSpPr>
              <p:cNvPr id="4699" name="ZoneTexte 4698">
                <a:extLst>
                  <a:ext uri="{FF2B5EF4-FFF2-40B4-BE49-F238E27FC236}">
                    <a16:creationId xmlns:a16="http://schemas.microsoft.com/office/drawing/2014/main" id="{8AB7ADB0-2EF9-F142-B377-60B1F3A02F77}"/>
                  </a:ext>
                </a:extLst>
              </p:cNvPr>
              <p:cNvSpPr txBox="1"/>
              <p:nvPr/>
            </p:nvSpPr>
            <p:spPr>
              <a:xfrm>
                <a:off x="8014454" y="4309343"/>
                <a:ext cx="2054805" cy="1142512"/>
              </a:xfrm>
              <a:prstGeom prst="rect">
                <a:avLst/>
              </a:prstGeom>
              <a:noFill/>
            </p:spPr>
            <p:txBody>
              <a:bodyPr wrap="square">
                <a:spAutoFit/>
              </a:bodyPr>
              <a:lstStyle/>
              <a:p>
                <a:pPr algn="ctr">
                  <a:spcBef>
                    <a:spcPts val="300"/>
                  </a:spcBef>
                  <a:spcAft>
                    <a:spcPts val="300"/>
                  </a:spcAft>
                  <a:buNone/>
                </a:pPr>
                <a:r>
                  <a:rPr lang="fr-FR" sz="1000" b="1" err="1">
                    <a:solidFill>
                      <a:srgbClr val="1A65DA"/>
                    </a:solidFill>
                    <a:effectLst/>
                    <a:latin typeface="Century Gothic" panose="020B0502020202020204" pitchFamily="34" charset="0"/>
                  </a:rPr>
                  <a:t>Shared</a:t>
                </a:r>
                <a:r>
                  <a:rPr lang="fr-FR" sz="1000" b="1">
                    <a:solidFill>
                      <a:srgbClr val="1A65DA"/>
                    </a:solidFill>
                    <a:effectLst/>
                    <a:latin typeface="Century Gothic" panose="020B0502020202020204" pitchFamily="34" charset="0"/>
                  </a:rPr>
                  <a:t> </a:t>
                </a:r>
                <a:r>
                  <a:rPr lang="fr-FR" sz="1000" b="1" err="1">
                    <a:solidFill>
                      <a:srgbClr val="1A65DA"/>
                    </a:solidFill>
                    <a:effectLst/>
                    <a:latin typeface="Century Gothic" panose="020B0502020202020204" pitchFamily="34" charset="0"/>
                  </a:rPr>
                  <a:t>Pathophysiology</a:t>
                </a:r>
                <a:endParaRPr lang="fr-FR" sz="1000" b="1">
                  <a:solidFill>
                    <a:srgbClr val="1A65DA"/>
                  </a:solidFill>
                  <a:effectLst/>
                  <a:latin typeface="Century Gothic" panose="020B0502020202020204" pitchFamily="34" charset="0"/>
                </a:endParaRPr>
              </a:p>
              <a:p>
                <a:pPr algn="ctr">
                  <a:spcBef>
                    <a:spcPts val="300"/>
                  </a:spcBef>
                  <a:spcAft>
                    <a:spcPts val="300"/>
                  </a:spcAft>
                  <a:buNone/>
                </a:pPr>
                <a:r>
                  <a:rPr lang="fr-FR" sz="1000" err="1">
                    <a:solidFill>
                      <a:srgbClr val="242269"/>
                    </a:solidFill>
                    <a:effectLst/>
                    <a:latin typeface="Century Gothic" panose="020B0502020202020204" pitchFamily="34" charset="0"/>
                  </a:rPr>
                  <a:t>Endothelial</a:t>
                </a:r>
                <a:r>
                  <a:rPr lang="fr-FR" sz="1000">
                    <a:solidFill>
                      <a:srgbClr val="242269"/>
                    </a:solidFill>
                    <a:effectLst/>
                    <a:latin typeface="Century Gothic" panose="020B0502020202020204" pitchFamily="34" charset="0"/>
                  </a:rPr>
                  <a:t> </a:t>
                </a:r>
                <a:r>
                  <a:rPr lang="fr-FR" sz="1000" err="1">
                    <a:solidFill>
                      <a:srgbClr val="242269"/>
                    </a:solidFill>
                    <a:effectLst/>
                    <a:latin typeface="Century Gothic" panose="020B0502020202020204" pitchFamily="34" charset="0"/>
                  </a:rPr>
                  <a:t>Dysfunction</a:t>
                </a:r>
                <a:endParaRPr lang="fr-FR" sz="1000">
                  <a:solidFill>
                    <a:srgbClr val="242269"/>
                  </a:solidFill>
                  <a:effectLst/>
                  <a:latin typeface="Century Gothic" panose="020B0502020202020204" pitchFamily="34" charset="0"/>
                </a:endParaRPr>
              </a:p>
              <a:p>
                <a:pPr algn="ctr">
                  <a:spcBef>
                    <a:spcPts val="300"/>
                  </a:spcBef>
                  <a:spcAft>
                    <a:spcPts val="300"/>
                  </a:spcAft>
                  <a:buNone/>
                </a:pPr>
                <a:r>
                  <a:rPr lang="fr-FR" sz="1000">
                    <a:solidFill>
                      <a:srgbClr val="242269"/>
                    </a:solidFill>
                    <a:effectLst/>
                    <a:latin typeface="Century Gothic" panose="020B0502020202020204" pitchFamily="34" charset="0"/>
                  </a:rPr>
                  <a:t>Inflammation</a:t>
                </a:r>
              </a:p>
              <a:p>
                <a:pPr algn="ctr">
                  <a:spcBef>
                    <a:spcPts val="300"/>
                  </a:spcBef>
                  <a:spcAft>
                    <a:spcPts val="300"/>
                  </a:spcAft>
                </a:pPr>
                <a:r>
                  <a:rPr lang="fr-FR" sz="1000" err="1">
                    <a:solidFill>
                      <a:srgbClr val="242269"/>
                    </a:solidFill>
                    <a:effectLst/>
                    <a:latin typeface="Century Gothic" panose="020B0502020202020204" pitchFamily="34" charset="0"/>
                  </a:rPr>
                  <a:t>Thrombosis</a:t>
                </a:r>
                <a:endParaRPr lang="fr-FR" sz="1000">
                  <a:solidFill>
                    <a:srgbClr val="242269"/>
                  </a:solidFill>
                  <a:effectLst/>
                  <a:latin typeface="Century Gothic" panose="020B0502020202020204" pitchFamily="34" charset="0"/>
                </a:endParaRPr>
              </a:p>
            </p:txBody>
          </p:sp>
          <p:grpSp>
            <p:nvGrpSpPr>
              <p:cNvPr id="4700" name="Group 3">
                <a:extLst>
                  <a:ext uri="{FF2B5EF4-FFF2-40B4-BE49-F238E27FC236}">
                    <a16:creationId xmlns:a16="http://schemas.microsoft.com/office/drawing/2014/main" id="{6C8B27A4-4783-F41A-55D3-B98F2F9985A2}"/>
                  </a:ext>
                </a:extLst>
              </p:cNvPr>
              <p:cNvGrpSpPr>
                <a:grpSpLocks noChangeAspect="1"/>
              </p:cNvGrpSpPr>
              <p:nvPr/>
            </p:nvGrpSpPr>
            <p:grpSpPr bwMode="auto">
              <a:xfrm>
                <a:off x="10444908" y="4087114"/>
                <a:ext cx="1079092" cy="1080000"/>
                <a:chOff x="2990" y="989"/>
                <a:chExt cx="2376" cy="2378"/>
              </a:xfrm>
            </p:grpSpPr>
            <p:sp>
              <p:nvSpPr>
                <p:cNvPr id="9231" name="Freeform 4">
                  <a:extLst>
                    <a:ext uri="{FF2B5EF4-FFF2-40B4-BE49-F238E27FC236}">
                      <a16:creationId xmlns:a16="http://schemas.microsoft.com/office/drawing/2014/main" id="{6E62C2AF-5FD6-1769-4054-E2D76EE6E057}"/>
                    </a:ext>
                  </a:extLst>
                </p:cNvPr>
                <p:cNvSpPr>
                  <a:spLocks/>
                </p:cNvSpPr>
                <p:nvPr/>
              </p:nvSpPr>
              <p:spPr bwMode="auto">
                <a:xfrm>
                  <a:off x="4083" y="3232"/>
                  <a:ext cx="315" cy="115"/>
                </a:xfrm>
                <a:custGeom>
                  <a:avLst/>
                  <a:gdLst>
                    <a:gd name="T0" fmla="*/ 645 w 126"/>
                    <a:gd name="T1" fmla="*/ 158 h 46"/>
                    <a:gd name="T2" fmla="*/ 20 w 126"/>
                    <a:gd name="T3" fmla="*/ 0 h 46"/>
                    <a:gd name="T4" fmla="*/ 20 w 126"/>
                    <a:gd name="T5" fmla="*/ 488 h 46"/>
                    <a:gd name="T6" fmla="*/ 20 w 126"/>
                    <a:gd name="T7" fmla="*/ 550 h 46"/>
                    <a:gd name="T8" fmla="*/ 988 w 126"/>
                    <a:gd name="T9" fmla="*/ 720 h 46"/>
                    <a:gd name="T10" fmla="*/ 1938 w 126"/>
                    <a:gd name="T11" fmla="*/ 563 h 46"/>
                    <a:gd name="T12" fmla="*/ 1970 w 126"/>
                    <a:gd name="T13" fmla="*/ 520 h 46"/>
                    <a:gd name="T14" fmla="*/ 1970 w 126"/>
                    <a:gd name="T15" fmla="*/ 345 h 46"/>
                    <a:gd name="T16" fmla="*/ 645 w 126"/>
                    <a:gd name="T17" fmla="*/ 158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46">
                      <a:moveTo>
                        <a:pt x="41" y="10"/>
                      </a:moveTo>
                      <a:cubicBezTo>
                        <a:pt x="27" y="7"/>
                        <a:pt x="14" y="3"/>
                        <a:pt x="1" y="0"/>
                      </a:cubicBezTo>
                      <a:cubicBezTo>
                        <a:pt x="1" y="31"/>
                        <a:pt x="1" y="31"/>
                        <a:pt x="1" y="31"/>
                      </a:cubicBezTo>
                      <a:cubicBezTo>
                        <a:pt x="0" y="31"/>
                        <a:pt x="0" y="34"/>
                        <a:pt x="1" y="35"/>
                      </a:cubicBezTo>
                      <a:cubicBezTo>
                        <a:pt x="6" y="41"/>
                        <a:pt x="32" y="46"/>
                        <a:pt x="63" y="46"/>
                      </a:cubicBezTo>
                      <a:cubicBezTo>
                        <a:pt x="92" y="46"/>
                        <a:pt x="116" y="42"/>
                        <a:pt x="124" y="36"/>
                      </a:cubicBezTo>
                      <a:cubicBezTo>
                        <a:pt x="125" y="35"/>
                        <a:pt x="126" y="33"/>
                        <a:pt x="126" y="33"/>
                      </a:cubicBezTo>
                      <a:cubicBezTo>
                        <a:pt x="126" y="22"/>
                        <a:pt x="126" y="22"/>
                        <a:pt x="126" y="22"/>
                      </a:cubicBezTo>
                      <a:cubicBezTo>
                        <a:pt x="101" y="21"/>
                        <a:pt x="74" y="17"/>
                        <a:pt x="41" y="10"/>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32" name="Freeform 5">
                  <a:extLst>
                    <a:ext uri="{FF2B5EF4-FFF2-40B4-BE49-F238E27FC236}">
                      <a16:creationId xmlns:a16="http://schemas.microsoft.com/office/drawing/2014/main" id="{EC329E2A-B779-02DB-2E06-7D60B2880009}"/>
                    </a:ext>
                  </a:extLst>
                </p:cNvPr>
                <p:cNvSpPr>
                  <a:spLocks/>
                </p:cNvSpPr>
                <p:nvPr/>
              </p:nvSpPr>
              <p:spPr bwMode="auto">
                <a:xfrm>
                  <a:off x="4155" y="3257"/>
                  <a:ext cx="243" cy="80"/>
                </a:xfrm>
                <a:custGeom>
                  <a:avLst/>
                  <a:gdLst>
                    <a:gd name="T0" fmla="*/ 95 w 97"/>
                    <a:gd name="T1" fmla="*/ 50 h 32"/>
                    <a:gd name="T2" fmla="*/ 501 w 97"/>
                    <a:gd name="T3" fmla="*/ 300 h 32"/>
                    <a:gd name="T4" fmla="*/ 646 w 97"/>
                    <a:gd name="T5" fmla="*/ 438 h 32"/>
                    <a:gd name="T6" fmla="*/ 867 w 97"/>
                    <a:gd name="T7" fmla="*/ 438 h 32"/>
                    <a:gd name="T8" fmla="*/ 1506 w 97"/>
                    <a:gd name="T9" fmla="*/ 238 h 32"/>
                    <a:gd name="T10" fmla="*/ 847 w 97"/>
                    <a:gd name="T11" fmla="*/ 158 h 32"/>
                    <a:gd name="T12" fmla="*/ 0 w 97"/>
                    <a:gd name="T13" fmla="*/ 20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 h="32">
                      <a:moveTo>
                        <a:pt x="6" y="3"/>
                      </a:moveTo>
                      <a:cubicBezTo>
                        <a:pt x="16" y="6"/>
                        <a:pt x="26" y="12"/>
                        <a:pt x="32" y="19"/>
                      </a:cubicBezTo>
                      <a:cubicBezTo>
                        <a:pt x="35" y="22"/>
                        <a:pt x="37" y="26"/>
                        <a:pt x="41" y="28"/>
                      </a:cubicBezTo>
                      <a:cubicBezTo>
                        <a:pt x="43" y="29"/>
                        <a:pt x="52" y="28"/>
                        <a:pt x="55" y="28"/>
                      </a:cubicBezTo>
                      <a:cubicBezTo>
                        <a:pt x="66" y="28"/>
                        <a:pt x="97" y="32"/>
                        <a:pt x="96" y="15"/>
                      </a:cubicBezTo>
                      <a:cubicBezTo>
                        <a:pt x="82" y="15"/>
                        <a:pt x="68" y="12"/>
                        <a:pt x="54" y="10"/>
                      </a:cubicBezTo>
                      <a:cubicBezTo>
                        <a:pt x="37" y="7"/>
                        <a:pt x="17" y="0"/>
                        <a:pt x="0" y="1"/>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33" name="Freeform 6">
                  <a:extLst>
                    <a:ext uri="{FF2B5EF4-FFF2-40B4-BE49-F238E27FC236}">
                      <a16:creationId xmlns:a16="http://schemas.microsoft.com/office/drawing/2014/main" id="{9EBB4DAF-CC24-CCD8-7CB0-3788FF004B19}"/>
                    </a:ext>
                  </a:extLst>
                </p:cNvPr>
                <p:cNvSpPr>
                  <a:spLocks/>
                </p:cNvSpPr>
                <p:nvPr/>
              </p:nvSpPr>
              <p:spPr bwMode="auto">
                <a:xfrm>
                  <a:off x="4083" y="3232"/>
                  <a:ext cx="315" cy="115"/>
                </a:xfrm>
                <a:custGeom>
                  <a:avLst/>
                  <a:gdLst>
                    <a:gd name="T0" fmla="*/ 645 w 126"/>
                    <a:gd name="T1" fmla="*/ 158 h 46"/>
                    <a:gd name="T2" fmla="*/ 20 w 126"/>
                    <a:gd name="T3" fmla="*/ 0 h 46"/>
                    <a:gd name="T4" fmla="*/ 20 w 126"/>
                    <a:gd name="T5" fmla="*/ 488 h 46"/>
                    <a:gd name="T6" fmla="*/ 20 w 126"/>
                    <a:gd name="T7" fmla="*/ 550 h 46"/>
                    <a:gd name="T8" fmla="*/ 988 w 126"/>
                    <a:gd name="T9" fmla="*/ 720 h 46"/>
                    <a:gd name="T10" fmla="*/ 1938 w 126"/>
                    <a:gd name="T11" fmla="*/ 563 h 46"/>
                    <a:gd name="T12" fmla="*/ 1970 w 126"/>
                    <a:gd name="T13" fmla="*/ 520 h 46"/>
                    <a:gd name="T14" fmla="*/ 1970 w 126"/>
                    <a:gd name="T15" fmla="*/ 345 h 46"/>
                    <a:gd name="T16" fmla="*/ 645 w 126"/>
                    <a:gd name="T17" fmla="*/ 158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46">
                      <a:moveTo>
                        <a:pt x="41" y="10"/>
                      </a:moveTo>
                      <a:cubicBezTo>
                        <a:pt x="27" y="7"/>
                        <a:pt x="14" y="3"/>
                        <a:pt x="1" y="0"/>
                      </a:cubicBezTo>
                      <a:cubicBezTo>
                        <a:pt x="1" y="31"/>
                        <a:pt x="1" y="31"/>
                        <a:pt x="1" y="31"/>
                      </a:cubicBezTo>
                      <a:cubicBezTo>
                        <a:pt x="0" y="31"/>
                        <a:pt x="0" y="34"/>
                        <a:pt x="1" y="35"/>
                      </a:cubicBezTo>
                      <a:cubicBezTo>
                        <a:pt x="6" y="41"/>
                        <a:pt x="32" y="46"/>
                        <a:pt x="63" y="46"/>
                      </a:cubicBezTo>
                      <a:cubicBezTo>
                        <a:pt x="92" y="46"/>
                        <a:pt x="116" y="42"/>
                        <a:pt x="124" y="36"/>
                      </a:cubicBezTo>
                      <a:cubicBezTo>
                        <a:pt x="125" y="35"/>
                        <a:pt x="126" y="33"/>
                        <a:pt x="126" y="33"/>
                      </a:cubicBezTo>
                      <a:cubicBezTo>
                        <a:pt x="126" y="22"/>
                        <a:pt x="126" y="22"/>
                        <a:pt x="126" y="22"/>
                      </a:cubicBezTo>
                      <a:cubicBezTo>
                        <a:pt x="101" y="21"/>
                        <a:pt x="74" y="17"/>
                        <a:pt x="41" y="10"/>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34" name="Freeform 7">
                  <a:extLst>
                    <a:ext uri="{FF2B5EF4-FFF2-40B4-BE49-F238E27FC236}">
                      <a16:creationId xmlns:a16="http://schemas.microsoft.com/office/drawing/2014/main" id="{B2B0BAFE-D004-C3F1-31CD-6F0813D62274}"/>
                    </a:ext>
                  </a:extLst>
                </p:cNvPr>
                <p:cNvSpPr>
                  <a:spLocks/>
                </p:cNvSpPr>
                <p:nvPr/>
              </p:nvSpPr>
              <p:spPr bwMode="auto">
                <a:xfrm>
                  <a:off x="3535" y="1829"/>
                  <a:ext cx="38" cy="50"/>
                </a:xfrm>
                <a:custGeom>
                  <a:avLst/>
                  <a:gdLst>
                    <a:gd name="T0" fmla="*/ 117 w 15"/>
                    <a:gd name="T1" fmla="*/ 33 h 20"/>
                    <a:gd name="T2" fmla="*/ 51 w 15"/>
                    <a:gd name="T3" fmla="*/ 220 h 20"/>
                    <a:gd name="T4" fmla="*/ 213 w 15"/>
                    <a:gd name="T5" fmla="*/ 113 h 20"/>
                    <a:gd name="T6" fmla="*/ 0 60000 65536"/>
                    <a:gd name="T7" fmla="*/ 0 60000 65536"/>
                    <a:gd name="T8" fmla="*/ 0 60000 65536"/>
                  </a:gdLst>
                  <a:ahLst/>
                  <a:cxnLst>
                    <a:cxn ang="T6">
                      <a:pos x="T0" y="T1"/>
                    </a:cxn>
                    <a:cxn ang="T7">
                      <a:pos x="T2" y="T3"/>
                    </a:cxn>
                    <a:cxn ang="T8">
                      <a:pos x="T4" y="T5"/>
                    </a:cxn>
                  </a:cxnLst>
                  <a:rect l="0" t="0" r="r" b="b"/>
                  <a:pathLst>
                    <a:path w="15" h="20">
                      <a:moveTo>
                        <a:pt x="7" y="2"/>
                      </a:moveTo>
                      <a:cubicBezTo>
                        <a:pt x="0" y="0"/>
                        <a:pt x="1" y="12"/>
                        <a:pt x="3" y="14"/>
                      </a:cubicBezTo>
                      <a:cubicBezTo>
                        <a:pt x="9" y="20"/>
                        <a:pt x="15" y="13"/>
                        <a:pt x="13" y="7"/>
                      </a:cubicBezTo>
                    </a:path>
                  </a:pathLst>
                </a:custGeom>
                <a:solidFill>
                  <a:srgbClr val="8ABD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35" name="Freeform 8">
                  <a:extLst>
                    <a:ext uri="{FF2B5EF4-FFF2-40B4-BE49-F238E27FC236}">
                      <a16:creationId xmlns:a16="http://schemas.microsoft.com/office/drawing/2014/main" id="{75FB1F49-94DE-D680-C107-98E799630670}"/>
                    </a:ext>
                  </a:extLst>
                </p:cNvPr>
                <p:cNvSpPr>
                  <a:spLocks/>
                </p:cNvSpPr>
                <p:nvPr/>
              </p:nvSpPr>
              <p:spPr bwMode="auto">
                <a:xfrm>
                  <a:off x="3225" y="2817"/>
                  <a:ext cx="325" cy="502"/>
                </a:xfrm>
                <a:custGeom>
                  <a:avLst/>
                  <a:gdLst>
                    <a:gd name="T0" fmla="*/ 875 w 130"/>
                    <a:gd name="T1" fmla="*/ 779 h 201"/>
                    <a:gd name="T2" fmla="*/ 875 w 130"/>
                    <a:gd name="T3" fmla="*/ 779 h 201"/>
                    <a:gd name="T4" fmla="*/ 0 w 130"/>
                    <a:gd name="T5" fmla="*/ 0 h 201"/>
                    <a:gd name="T6" fmla="*/ 113 w 130"/>
                    <a:gd name="T7" fmla="*/ 937 h 201"/>
                    <a:gd name="T8" fmla="*/ 145 w 130"/>
                    <a:gd name="T9" fmla="*/ 2900 h 201"/>
                    <a:gd name="T10" fmla="*/ 145 w 130"/>
                    <a:gd name="T11" fmla="*/ 2900 h 201"/>
                    <a:gd name="T12" fmla="*/ 145 w 130"/>
                    <a:gd name="T13" fmla="*/ 2912 h 201"/>
                    <a:gd name="T14" fmla="*/ 1083 w 130"/>
                    <a:gd name="T15" fmla="*/ 3132 h 201"/>
                    <a:gd name="T16" fmla="*/ 2033 w 130"/>
                    <a:gd name="T17" fmla="*/ 2912 h 201"/>
                    <a:gd name="T18" fmla="*/ 2033 w 130"/>
                    <a:gd name="T19" fmla="*/ 2900 h 201"/>
                    <a:gd name="T20" fmla="*/ 2033 w 130"/>
                    <a:gd name="T21" fmla="*/ 2900 h 201"/>
                    <a:gd name="T22" fmla="*/ 2033 w 130"/>
                    <a:gd name="T23" fmla="*/ 1591 h 201"/>
                    <a:gd name="T24" fmla="*/ 1863 w 130"/>
                    <a:gd name="T25" fmla="*/ 1508 h 201"/>
                    <a:gd name="T26" fmla="*/ 875 w 130"/>
                    <a:gd name="T27" fmla="*/ 779 h 20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0" h="201">
                      <a:moveTo>
                        <a:pt x="56" y="50"/>
                      </a:moveTo>
                      <a:cubicBezTo>
                        <a:pt x="56" y="50"/>
                        <a:pt x="56" y="50"/>
                        <a:pt x="56" y="50"/>
                      </a:cubicBezTo>
                      <a:cubicBezTo>
                        <a:pt x="34" y="56"/>
                        <a:pt x="15" y="35"/>
                        <a:pt x="0" y="0"/>
                      </a:cubicBezTo>
                      <a:cubicBezTo>
                        <a:pt x="4" y="22"/>
                        <a:pt x="7" y="43"/>
                        <a:pt x="7" y="60"/>
                      </a:cubicBezTo>
                      <a:cubicBezTo>
                        <a:pt x="6" y="122"/>
                        <a:pt x="8" y="147"/>
                        <a:pt x="9" y="186"/>
                      </a:cubicBezTo>
                      <a:cubicBezTo>
                        <a:pt x="9" y="186"/>
                        <a:pt x="9" y="186"/>
                        <a:pt x="9" y="186"/>
                      </a:cubicBezTo>
                      <a:cubicBezTo>
                        <a:pt x="9" y="187"/>
                        <a:pt x="9" y="187"/>
                        <a:pt x="9" y="187"/>
                      </a:cubicBezTo>
                      <a:cubicBezTo>
                        <a:pt x="9" y="195"/>
                        <a:pt x="36" y="201"/>
                        <a:pt x="69" y="201"/>
                      </a:cubicBezTo>
                      <a:cubicBezTo>
                        <a:pt x="103" y="201"/>
                        <a:pt x="130" y="195"/>
                        <a:pt x="130" y="187"/>
                      </a:cubicBezTo>
                      <a:cubicBezTo>
                        <a:pt x="130" y="187"/>
                        <a:pt x="130" y="187"/>
                        <a:pt x="130" y="186"/>
                      </a:cubicBezTo>
                      <a:cubicBezTo>
                        <a:pt x="130" y="186"/>
                        <a:pt x="130" y="186"/>
                        <a:pt x="130" y="186"/>
                      </a:cubicBezTo>
                      <a:cubicBezTo>
                        <a:pt x="130" y="102"/>
                        <a:pt x="130" y="102"/>
                        <a:pt x="130" y="102"/>
                      </a:cubicBezTo>
                      <a:cubicBezTo>
                        <a:pt x="126" y="100"/>
                        <a:pt x="123" y="98"/>
                        <a:pt x="119" y="97"/>
                      </a:cubicBezTo>
                      <a:cubicBezTo>
                        <a:pt x="99" y="88"/>
                        <a:pt x="77" y="72"/>
                        <a:pt x="56" y="50"/>
                      </a:cubicBezTo>
                    </a:path>
                  </a:pathLst>
                </a:custGeom>
                <a:solidFill>
                  <a:srgbClr val="AF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36" name="Freeform 9">
                  <a:extLst>
                    <a:ext uri="{FF2B5EF4-FFF2-40B4-BE49-F238E27FC236}">
                      <a16:creationId xmlns:a16="http://schemas.microsoft.com/office/drawing/2014/main" id="{9969E002-2347-66D6-106E-B62F372DA8C4}"/>
                    </a:ext>
                  </a:extLst>
                </p:cNvPr>
                <p:cNvSpPr>
                  <a:spLocks/>
                </p:cNvSpPr>
                <p:nvPr/>
              </p:nvSpPr>
              <p:spPr bwMode="auto">
                <a:xfrm>
                  <a:off x="3243" y="2842"/>
                  <a:ext cx="310" cy="475"/>
                </a:xfrm>
                <a:custGeom>
                  <a:avLst/>
                  <a:gdLst>
                    <a:gd name="T0" fmla="*/ 1875 w 124"/>
                    <a:gd name="T1" fmla="*/ 1458 h 190"/>
                    <a:gd name="T2" fmla="*/ 1813 w 124"/>
                    <a:gd name="T3" fmla="*/ 2750 h 190"/>
                    <a:gd name="T4" fmla="*/ 625 w 124"/>
                    <a:gd name="T5" fmla="*/ 2833 h 190"/>
                    <a:gd name="T6" fmla="*/ 1550 w 124"/>
                    <a:gd name="T7" fmla="*/ 2375 h 190"/>
                    <a:gd name="T8" fmla="*/ 1345 w 124"/>
                    <a:gd name="T9" fmla="*/ 1533 h 190"/>
                    <a:gd name="T10" fmla="*/ 0 w 124"/>
                    <a:gd name="T11" fmla="*/ 0 h 190"/>
                    <a:gd name="T12" fmla="*/ 1050 w 124"/>
                    <a:gd name="T13" fmla="*/ 908 h 190"/>
                    <a:gd name="T14" fmla="*/ 1875 w 124"/>
                    <a:gd name="T15" fmla="*/ 1458 h 1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4" h="190">
                      <a:moveTo>
                        <a:pt x="120" y="93"/>
                      </a:moveTo>
                      <a:cubicBezTo>
                        <a:pt x="118" y="112"/>
                        <a:pt x="124" y="165"/>
                        <a:pt x="116" y="176"/>
                      </a:cubicBezTo>
                      <a:cubicBezTo>
                        <a:pt x="107" y="190"/>
                        <a:pt x="55" y="185"/>
                        <a:pt x="40" y="181"/>
                      </a:cubicBezTo>
                      <a:cubicBezTo>
                        <a:pt x="58" y="184"/>
                        <a:pt x="91" y="168"/>
                        <a:pt x="99" y="152"/>
                      </a:cubicBezTo>
                      <a:cubicBezTo>
                        <a:pt x="110" y="132"/>
                        <a:pt x="99" y="113"/>
                        <a:pt x="86" y="98"/>
                      </a:cubicBezTo>
                      <a:cubicBezTo>
                        <a:pt x="65" y="74"/>
                        <a:pt x="6" y="37"/>
                        <a:pt x="0" y="0"/>
                      </a:cubicBezTo>
                      <a:cubicBezTo>
                        <a:pt x="12" y="18"/>
                        <a:pt x="52" y="44"/>
                        <a:pt x="67" y="58"/>
                      </a:cubicBezTo>
                      <a:cubicBezTo>
                        <a:pt x="80" y="71"/>
                        <a:pt x="100" y="95"/>
                        <a:pt x="120" y="93"/>
                      </a:cubicBezTo>
                    </a:path>
                  </a:pathLst>
                </a:custGeom>
                <a:solidFill>
                  <a:srgbClr val="8ABD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37" name="Freeform 10">
                  <a:extLst>
                    <a:ext uri="{FF2B5EF4-FFF2-40B4-BE49-F238E27FC236}">
                      <a16:creationId xmlns:a16="http://schemas.microsoft.com/office/drawing/2014/main" id="{C2E1898B-8AAE-EA90-7A1B-EA70DD9845C5}"/>
                    </a:ext>
                  </a:extLst>
                </p:cNvPr>
                <p:cNvSpPr>
                  <a:spLocks noEditPoints="1"/>
                </p:cNvSpPr>
                <p:nvPr/>
              </p:nvSpPr>
              <p:spPr bwMode="auto">
                <a:xfrm>
                  <a:off x="4505" y="1729"/>
                  <a:ext cx="238" cy="333"/>
                </a:xfrm>
                <a:custGeom>
                  <a:avLst/>
                  <a:gdLst>
                    <a:gd name="T0" fmla="*/ 879 w 95"/>
                    <a:gd name="T1" fmla="*/ 0 h 133"/>
                    <a:gd name="T2" fmla="*/ 0 w 95"/>
                    <a:gd name="T3" fmla="*/ 238 h 133"/>
                    <a:gd name="T4" fmla="*/ 551 w 95"/>
                    <a:gd name="T5" fmla="*/ 784 h 133"/>
                    <a:gd name="T6" fmla="*/ 1005 w 95"/>
                    <a:gd name="T7" fmla="*/ 501 h 133"/>
                    <a:gd name="T8" fmla="*/ 879 w 95"/>
                    <a:gd name="T9" fmla="*/ 0 h 133"/>
                    <a:gd name="T10" fmla="*/ 1147 w 95"/>
                    <a:gd name="T11" fmla="*/ 751 h 133"/>
                    <a:gd name="T12" fmla="*/ 616 w 95"/>
                    <a:gd name="T13" fmla="*/ 879 h 133"/>
                    <a:gd name="T14" fmla="*/ 784 w 95"/>
                    <a:gd name="T15" fmla="*/ 1304 h 133"/>
                    <a:gd name="T16" fmla="*/ 972 w 95"/>
                    <a:gd name="T17" fmla="*/ 2088 h 133"/>
                    <a:gd name="T18" fmla="*/ 972 w 95"/>
                    <a:gd name="T19" fmla="*/ 2088 h 133"/>
                    <a:gd name="T20" fmla="*/ 1305 w 95"/>
                    <a:gd name="T21" fmla="*/ 1304 h 133"/>
                    <a:gd name="T22" fmla="*/ 1147 w 95"/>
                    <a:gd name="T23" fmla="*/ 751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5" h="133">
                      <a:moveTo>
                        <a:pt x="56" y="0"/>
                      </a:moveTo>
                      <a:cubicBezTo>
                        <a:pt x="56" y="0"/>
                        <a:pt x="20" y="2"/>
                        <a:pt x="0" y="15"/>
                      </a:cubicBezTo>
                      <a:cubicBezTo>
                        <a:pt x="10" y="21"/>
                        <a:pt x="24" y="34"/>
                        <a:pt x="35" y="50"/>
                      </a:cubicBezTo>
                      <a:cubicBezTo>
                        <a:pt x="39" y="45"/>
                        <a:pt x="49" y="40"/>
                        <a:pt x="64" y="32"/>
                      </a:cubicBezTo>
                      <a:cubicBezTo>
                        <a:pt x="70" y="26"/>
                        <a:pt x="70" y="6"/>
                        <a:pt x="56" y="0"/>
                      </a:cubicBezTo>
                      <a:moveTo>
                        <a:pt x="73" y="48"/>
                      </a:moveTo>
                      <a:cubicBezTo>
                        <a:pt x="65" y="48"/>
                        <a:pt x="59" y="49"/>
                        <a:pt x="39" y="56"/>
                      </a:cubicBezTo>
                      <a:cubicBezTo>
                        <a:pt x="44" y="64"/>
                        <a:pt x="48" y="73"/>
                        <a:pt x="50" y="83"/>
                      </a:cubicBezTo>
                      <a:cubicBezTo>
                        <a:pt x="56" y="107"/>
                        <a:pt x="55" y="114"/>
                        <a:pt x="62" y="133"/>
                      </a:cubicBezTo>
                      <a:cubicBezTo>
                        <a:pt x="62" y="133"/>
                        <a:pt x="62" y="133"/>
                        <a:pt x="62" y="133"/>
                      </a:cubicBezTo>
                      <a:cubicBezTo>
                        <a:pt x="57" y="111"/>
                        <a:pt x="72" y="89"/>
                        <a:pt x="83" y="83"/>
                      </a:cubicBezTo>
                      <a:cubicBezTo>
                        <a:pt x="95" y="75"/>
                        <a:pt x="85" y="49"/>
                        <a:pt x="73" y="48"/>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38" name="Freeform 11">
                  <a:extLst>
                    <a:ext uri="{FF2B5EF4-FFF2-40B4-BE49-F238E27FC236}">
                      <a16:creationId xmlns:a16="http://schemas.microsoft.com/office/drawing/2014/main" id="{E294F720-7CC5-C18F-C6B8-1E2AA59F66B3}"/>
                    </a:ext>
                  </a:extLst>
                </p:cNvPr>
                <p:cNvSpPr>
                  <a:spLocks/>
                </p:cNvSpPr>
                <p:nvPr/>
              </p:nvSpPr>
              <p:spPr bwMode="auto">
                <a:xfrm>
                  <a:off x="3795" y="1397"/>
                  <a:ext cx="815" cy="807"/>
                </a:xfrm>
                <a:custGeom>
                  <a:avLst/>
                  <a:gdLst>
                    <a:gd name="T0" fmla="*/ 1813 w 326"/>
                    <a:gd name="T1" fmla="*/ 3633 h 323"/>
                    <a:gd name="T2" fmla="*/ 2083 w 326"/>
                    <a:gd name="T3" fmla="*/ 2821 h 323"/>
                    <a:gd name="T4" fmla="*/ 4813 w 326"/>
                    <a:gd name="T5" fmla="*/ 1499 h 323"/>
                    <a:gd name="T6" fmla="*/ 4875 w 326"/>
                    <a:gd name="T7" fmla="*/ 904 h 323"/>
                    <a:gd name="T8" fmla="*/ 4063 w 326"/>
                    <a:gd name="T9" fmla="*/ 824 h 323"/>
                    <a:gd name="T10" fmla="*/ 4875 w 326"/>
                    <a:gd name="T11" fmla="*/ 750 h 323"/>
                    <a:gd name="T12" fmla="*/ 4895 w 326"/>
                    <a:gd name="T13" fmla="*/ 75 h 323"/>
                    <a:gd name="T14" fmla="*/ 2145 w 326"/>
                    <a:gd name="T15" fmla="*/ 62 h 323"/>
                    <a:gd name="T16" fmla="*/ 1458 w 326"/>
                    <a:gd name="T17" fmla="*/ 92 h 323"/>
                    <a:gd name="T18" fmla="*/ 1458 w 326"/>
                    <a:gd name="T19" fmla="*/ 92 h 323"/>
                    <a:gd name="T20" fmla="*/ 1458 w 326"/>
                    <a:gd name="T21" fmla="*/ 92 h 323"/>
                    <a:gd name="T22" fmla="*/ 925 w 326"/>
                    <a:gd name="T23" fmla="*/ 12 h 323"/>
                    <a:gd name="T24" fmla="*/ 908 w 326"/>
                    <a:gd name="T25" fmla="*/ 12 h 323"/>
                    <a:gd name="T26" fmla="*/ 520 w 326"/>
                    <a:gd name="T27" fmla="*/ 1542 h 323"/>
                    <a:gd name="T28" fmla="*/ 550 w 326"/>
                    <a:gd name="T29" fmla="*/ 1562 h 323"/>
                    <a:gd name="T30" fmla="*/ 613 w 326"/>
                    <a:gd name="T31" fmla="*/ 1916 h 323"/>
                    <a:gd name="T32" fmla="*/ 613 w 326"/>
                    <a:gd name="T33" fmla="*/ 1916 h 323"/>
                    <a:gd name="T34" fmla="*/ 613 w 326"/>
                    <a:gd name="T35" fmla="*/ 1916 h 323"/>
                    <a:gd name="T36" fmla="*/ 395 w 326"/>
                    <a:gd name="T37" fmla="*/ 2508 h 323"/>
                    <a:gd name="T38" fmla="*/ 33 w 326"/>
                    <a:gd name="T39" fmla="*/ 4462 h 323"/>
                    <a:gd name="T40" fmla="*/ 0 w 326"/>
                    <a:gd name="T41" fmla="*/ 5037 h 3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6" h="323">
                      <a:moveTo>
                        <a:pt x="116" y="233"/>
                      </a:moveTo>
                      <a:cubicBezTo>
                        <a:pt x="120" y="214"/>
                        <a:pt x="126" y="199"/>
                        <a:pt x="133" y="181"/>
                      </a:cubicBezTo>
                      <a:cubicBezTo>
                        <a:pt x="172" y="62"/>
                        <a:pt x="256" y="98"/>
                        <a:pt x="308" y="96"/>
                      </a:cubicBezTo>
                      <a:cubicBezTo>
                        <a:pt x="321" y="93"/>
                        <a:pt x="323" y="61"/>
                        <a:pt x="312" y="58"/>
                      </a:cubicBezTo>
                      <a:cubicBezTo>
                        <a:pt x="312" y="58"/>
                        <a:pt x="301" y="55"/>
                        <a:pt x="260" y="53"/>
                      </a:cubicBezTo>
                      <a:cubicBezTo>
                        <a:pt x="260" y="53"/>
                        <a:pt x="288" y="49"/>
                        <a:pt x="312" y="48"/>
                      </a:cubicBezTo>
                      <a:cubicBezTo>
                        <a:pt x="325" y="45"/>
                        <a:pt x="326" y="10"/>
                        <a:pt x="313" y="5"/>
                      </a:cubicBezTo>
                      <a:cubicBezTo>
                        <a:pt x="263" y="5"/>
                        <a:pt x="189" y="0"/>
                        <a:pt x="137" y="4"/>
                      </a:cubicBezTo>
                      <a:cubicBezTo>
                        <a:pt x="119" y="5"/>
                        <a:pt x="105" y="6"/>
                        <a:pt x="93" y="6"/>
                      </a:cubicBezTo>
                      <a:cubicBezTo>
                        <a:pt x="93" y="6"/>
                        <a:pt x="93" y="6"/>
                        <a:pt x="93" y="6"/>
                      </a:cubicBezTo>
                      <a:cubicBezTo>
                        <a:pt x="93" y="6"/>
                        <a:pt x="93" y="6"/>
                        <a:pt x="93" y="6"/>
                      </a:cubicBezTo>
                      <a:cubicBezTo>
                        <a:pt x="77" y="6"/>
                        <a:pt x="67" y="4"/>
                        <a:pt x="59" y="1"/>
                      </a:cubicBezTo>
                      <a:cubicBezTo>
                        <a:pt x="58" y="1"/>
                        <a:pt x="58" y="1"/>
                        <a:pt x="58" y="1"/>
                      </a:cubicBezTo>
                      <a:cubicBezTo>
                        <a:pt x="38" y="10"/>
                        <a:pt x="19" y="38"/>
                        <a:pt x="33" y="99"/>
                      </a:cubicBezTo>
                      <a:cubicBezTo>
                        <a:pt x="35" y="100"/>
                        <a:pt x="35" y="100"/>
                        <a:pt x="35" y="100"/>
                      </a:cubicBezTo>
                      <a:cubicBezTo>
                        <a:pt x="40" y="103"/>
                        <a:pt x="42" y="109"/>
                        <a:pt x="39" y="123"/>
                      </a:cubicBezTo>
                      <a:cubicBezTo>
                        <a:pt x="39" y="123"/>
                        <a:pt x="39" y="123"/>
                        <a:pt x="39" y="123"/>
                      </a:cubicBezTo>
                      <a:cubicBezTo>
                        <a:pt x="39" y="123"/>
                        <a:pt x="39" y="123"/>
                        <a:pt x="39" y="123"/>
                      </a:cubicBezTo>
                      <a:cubicBezTo>
                        <a:pt x="37" y="132"/>
                        <a:pt x="33" y="144"/>
                        <a:pt x="25" y="161"/>
                      </a:cubicBezTo>
                      <a:cubicBezTo>
                        <a:pt x="7" y="202"/>
                        <a:pt x="0" y="248"/>
                        <a:pt x="2" y="286"/>
                      </a:cubicBezTo>
                      <a:cubicBezTo>
                        <a:pt x="2" y="286"/>
                        <a:pt x="2" y="314"/>
                        <a:pt x="0" y="323"/>
                      </a:cubicBezTo>
                    </a:path>
                  </a:pathLst>
                </a:custGeom>
                <a:solidFill>
                  <a:srgbClr val="AF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39" name="Freeform 12">
                  <a:extLst>
                    <a:ext uri="{FF2B5EF4-FFF2-40B4-BE49-F238E27FC236}">
                      <a16:creationId xmlns:a16="http://schemas.microsoft.com/office/drawing/2014/main" id="{B6B7BBA4-0717-AF0C-F3EE-6E6368DEA9FC}"/>
                    </a:ext>
                  </a:extLst>
                </p:cNvPr>
                <p:cNvSpPr>
                  <a:spLocks/>
                </p:cNvSpPr>
                <p:nvPr/>
              </p:nvSpPr>
              <p:spPr bwMode="auto">
                <a:xfrm>
                  <a:off x="3798" y="1732"/>
                  <a:ext cx="375" cy="425"/>
                </a:xfrm>
                <a:custGeom>
                  <a:avLst/>
                  <a:gdLst>
                    <a:gd name="T0" fmla="*/ 658 w 150"/>
                    <a:gd name="T1" fmla="*/ 1083 h 170"/>
                    <a:gd name="T2" fmla="*/ 1345 w 150"/>
                    <a:gd name="T3" fmla="*/ 1145 h 170"/>
                    <a:gd name="T4" fmla="*/ 1613 w 150"/>
                    <a:gd name="T5" fmla="*/ 1300 h 170"/>
                    <a:gd name="T6" fmla="*/ 1800 w 150"/>
                    <a:gd name="T7" fmla="*/ 1395 h 170"/>
                    <a:gd name="T8" fmla="*/ 1875 w 150"/>
                    <a:gd name="T9" fmla="*/ 1083 h 170"/>
                    <a:gd name="T10" fmla="*/ 2033 w 150"/>
                    <a:gd name="T11" fmla="*/ 708 h 170"/>
                    <a:gd name="T12" fmla="*/ 2345 w 150"/>
                    <a:gd name="T13" fmla="*/ 0 h 170"/>
                    <a:gd name="T14" fmla="*/ 1500 w 150"/>
                    <a:gd name="T15" fmla="*/ 783 h 170"/>
                    <a:gd name="T16" fmla="*/ 408 w 150"/>
                    <a:gd name="T17" fmla="*/ 1020 h 170"/>
                    <a:gd name="T18" fmla="*/ 95 w 150"/>
                    <a:gd name="T19" fmla="*/ 1645 h 170"/>
                    <a:gd name="T20" fmla="*/ 83 w 150"/>
                    <a:gd name="T21" fmla="*/ 2125 h 170"/>
                    <a:gd name="T22" fmla="*/ 83 w 150"/>
                    <a:gd name="T23" fmla="*/ 2658 h 170"/>
                    <a:gd name="T24" fmla="*/ 175 w 150"/>
                    <a:gd name="T25" fmla="*/ 2145 h 170"/>
                    <a:gd name="T26" fmla="*/ 238 w 150"/>
                    <a:gd name="T27" fmla="*/ 1833 h 170"/>
                    <a:gd name="T28" fmla="*/ 270 w 150"/>
                    <a:gd name="T29" fmla="*/ 1425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0" h="170">
                      <a:moveTo>
                        <a:pt x="42" y="69"/>
                      </a:moveTo>
                      <a:cubicBezTo>
                        <a:pt x="57" y="65"/>
                        <a:pt x="72" y="66"/>
                        <a:pt x="86" y="73"/>
                      </a:cubicBezTo>
                      <a:cubicBezTo>
                        <a:pt x="92" y="75"/>
                        <a:pt x="98" y="79"/>
                        <a:pt x="103" y="83"/>
                      </a:cubicBezTo>
                      <a:cubicBezTo>
                        <a:pt x="107" y="87"/>
                        <a:pt x="110" y="95"/>
                        <a:pt x="115" y="89"/>
                      </a:cubicBezTo>
                      <a:cubicBezTo>
                        <a:pt x="117" y="87"/>
                        <a:pt x="119" y="73"/>
                        <a:pt x="120" y="69"/>
                      </a:cubicBezTo>
                      <a:cubicBezTo>
                        <a:pt x="123" y="61"/>
                        <a:pt x="127" y="53"/>
                        <a:pt x="130" y="45"/>
                      </a:cubicBezTo>
                      <a:cubicBezTo>
                        <a:pt x="136" y="30"/>
                        <a:pt x="146" y="15"/>
                        <a:pt x="150" y="0"/>
                      </a:cubicBezTo>
                      <a:cubicBezTo>
                        <a:pt x="132" y="21"/>
                        <a:pt x="127" y="45"/>
                        <a:pt x="96" y="50"/>
                      </a:cubicBezTo>
                      <a:cubicBezTo>
                        <a:pt x="72" y="53"/>
                        <a:pt x="46" y="50"/>
                        <a:pt x="26" y="65"/>
                      </a:cubicBezTo>
                      <a:cubicBezTo>
                        <a:pt x="14" y="74"/>
                        <a:pt x="8" y="90"/>
                        <a:pt x="6" y="105"/>
                      </a:cubicBezTo>
                      <a:cubicBezTo>
                        <a:pt x="5" y="115"/>
                        <a:pt x="5" y="126"/>
                        <a:pt x="5" y="136"/>
                      </a:cubicBezTo>
                      <a:cubicBezTo>
                        <a:pt x="4" y="145"/>
                        <a:pt x="0" y="161"/>
                        <a:pt x="5" y="170"/>
                      </a:cubicBezTo>
                      <a:cubicBezTo>
                        <a:pt x="10" y="159"/>
                        <a:pt x="10" y="149"/>
                        <a:pt x="11" y="137"/>
                      </a:cubicBezTo>
                      <a:cubicBezTo>
                        <a:pt x="12" y="130"/>
                        <a:pt x="14" y="124"/>
                        <a:pt x="15" y="117"/>
                      </a:cubicBezTo>
                      <a:cubicBezTo>
                        <a:pt x="16" y="109"/>
                        <a:pt x="15" y="100"/>
                        <a:pt x="17" y="91"/>
                      </a:cubicBezTo>
                    </a:path>
                  </a:pathLst>
                </a:custGeom>
                <a:solidFill>
                  <a:srgbClr val="8ABD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0" name="Freeform 13">
                  <a:extLst>
                    <a:ext uri="{FF2B5EF4-FFF2-40B4-BE49-F238E27FC236}">
                      <a16:creationId xmlns:a16="http://schemas.microsoft.com/office/drawing/2014/main" id="{A51C4641-0662-7326-40AE-5B301E7DC620}"/>
                    </a:ext>
                  </a:extLst>
                </p:cNvPr>
                <p:cNvSpPr>
                  <a:spLocks/>
                </p:cNvSpPr>
                <p:nvPr/>
              </p:nvSpPr>
              <p:spPr bwMode="auto">
                <a:xfrm>
                  <a:off x="3175" y="1272"/>
                  <a:ext cx="380" cy="652"/>
                </a:xfrm>
                <a:custGeom>
                  <a:avLst/>
                  <a:gdLst>
                    <a:gd name="T0" fmla="*/ 0 w 152"/>
                    <a:gd name="T1" fmla="*/ 4069 h 261"/>
                    <a:gd name="T2" fmla="*/ 425 w 152"/>
                    <a:gd name="T3" fmla="*/ 3507 h 261"/>
                    <a:gd name="T4" fmla="*/ 988 w 152"/>
                    <a:gd name="T5" fmla="*/ 3228 h 261"/>
                    <a:gd name="T6" fmla="*/ 1595 w 152"/>
                    <a:gd name="T7" fmla="*/ 3215 h 261"/>
                    <a:gd name="T8" fmla="*/ 2050 w 152"/>
                    <a:gd name="T9" fmla="*/ 3320 h 261"/>
                    <a:gd name="T10" fmla="*/ 2125 w 152"/>
                    <a:gd name="T11" fmla="*/ 3382 h 261"/>
                    <a:gd name="T12" fmla="*/ 2158 w 152"/>
                    <a:gd name="T13" fmla="*/ 3400 h 261"/>
                    <a:gd name="T14" fmla="*/ 2208 w 152"/>
                    <a:gd name="T15" fmla="*/ 3445 h 261"/>
                    <a:gd name="T16" fmla="*/ 2220 w 152"/>
                    <a:gd name="T17" fmla="*/ 3462 h 261"/>
                    <a:gd name="T18" fmla="*/ 2270 w 152"/>
                    <a:gd name="T19" fmla="*/ 3507 h 261"/>
                    <a:gd name="T20" fmla="*/ 2283 w 152"/>
                    <a:gd name="T21" fmla="*/ 3525 h 261"/>
                    <a:gd name="T22" fmla="*/ 2333 w 152"/>
                    <a:gd name="T23" fmla="*/ 3600 h 261"/>
                    <a:gd name="T24" fmla="*/ 2375 w 152"/>
                    <a:gd name="T25" fmla="*/ 3525 h 261"/>
                    <a:gd name="T26" fmla="*/ 2220 w 152"/>
                    <a:gd name="T27" fmla="*/ 530 h 261"/>
                    <a:gd name="T28" fmla="*/ 2208 w 152"/>
                    <a:gd name="T29" fmla="*/ 42 h 261"/>
                    <a:gd name="T30" fmla="*/ 1313 w 152"/>
                    <a:gd name="T31" fmla="*/ 217 h 261"/>
                    <a:gd name="T32" fmla="*/ 425 w 152"/>
                    <a:gd name="T33" fmla="*/ 0 h 261"/>
                    <a:gd name="T34" fmla="*/ 408 w 152"/>
                    <a:gd name="T35" fmla="*/ 62 h 261"/>
                    <a:gd name="T36" fmla="*/ 375 w 152"/>
                    <a:gd name="T37" fmla="*/ 480 h 261"/>
                    <a:gd name="T38" fmla="*/ 395 w 152"/>
                    <a:gd name="T39" fmla="*/ 2446 h 261"/>
                    <a:gd name="T40" fmla="*/ 0 w 152"/>
                    <a:gd name="T41" fmla="*/ 4069 h 2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2" h="261">
                      <a:moveTo>
                        <a:pt x="0" y="261"/>
                      </a:moveTo>
                      <a:cubicBezTo>
                        <a:pt x="9" y="242"/>
                        <a:pt x="20" y="234"/>
                        <a:pt x="27" y="225"/>
                      </a:cubicBezTo>
                      <a:cubicBezTo>
                        <a:pt x="37" y="215"/>
                        <a:pt x="51" y="207"/>
                        <a:pt x="63" y="207"/>
                      </a:cubicBezTo>
                      <a:cubicBezTo>
                        <a:pt x="76" y="207"/>
                        <a:pt x="94" y="204"/>
                        <a:pt x="102" y="206"/>
                      </a:cubicBezTo>
                      <a:cubicBezTo>
                        <a:pt x="110" y="208"/>
                        <a:pt x="124" y="208"/>
                        <a:pt x="131" y="213"/>
                      </a:cubicBezTo>
                      <a:cubicBezTo>
                        <a:pt x="133" y="214"/>
                        <a:pt x="135" y="216"/>
                        <a:pt x="136" y="217"/>
                      </a:cubicBezTo>
                      <a:cubicBezTo>
                        <a:pt x="137" y="217"/>
                        <a:pt x="137" y="218"/>
                        <a:pt x="138" y="218"/>
                      </a:cubicBezTo>
                      <a:cubicBezTo>
                        <a:pt x="139" y="219"/>
                        <a:pt x="140" y="220"/>
                        <a:pt x="141" y="221"/>
                      </a:cubicBezTo>
                      <a:cubicBezTo>
                        <a:pt x="141" y="221"/>
                        <a:pt x="142" y="222"/>
                        <a:pt x="142" y="222"/>
                      </a:cubicBezTo>
                      <a:cubicBezTo>
                        <a:pt x="143" y="223"/>
                        <a:pt x="144" y="224"/>
                        <a:pt x="145" y="225"/>
                      </a:cubicBezTo>
                      <a:cubicBezTo>
                        <a:pt x="145" y="225"/>
                        <a:pt x="146" y="226"/>
                        <a:pt x="146" y="226"/>
                      </a:cubicBezTo>
                      <a:cubicBezTo>
                        <a:pt x="147" y="228"/>
                        <a:pt x="148" y="229"/>
                        <a:pt x="149" y="231"/>
                      </a:cubicBezTo>
                      <a:cubicBezTo>
                        <a:pt x="152" y="226"/>
                        <a:pt x="152" y="226"/>
                        <a:pt x="152" y="226"/>
                      </a:cubicBezTo>
                      <a:cubicBezTo>
                        <a:pt x="146" y="210"/>
                        <a:pt x="143" y="100"/>
                        <a:pt x="142" y="34"/>
                      </a:cubicBezTo>
                      <a:cubicBezTo>
                        <a:pt x="141" y="14"/>
                        <a:pt x="141" y="10"/>
                        <a:pt x="141" y="3"/>
                      </a:cubicBezTo>
                      <a:cubicBezTo>
                        <a:pt x="136" y="9"/>
                        <a:pt x="113" y="14"/>
                        <a:pt x="84" y="14"/>
                      </a:cubicBezTo>
                      <a:cubicBezTo>
                        <a:pt x="52" y="14"/>
                        <a:pt x="27" y="8"/>
                        <a:pt x="27" y="0"/>
                      </a:cubicBezTo>
                      <a:cubicBezTo>
                        <a:pt x="27" y="0"/>
                        <a:pt x="26" y="2"/>
                        <a:pt x="26" y="4"/>
                      </a:cubicBezTo>
                      <a:cubicBezTo>
                        <a:pt x="25" y="13"/>
                        <a:pt x="25" y="15"/>
                        <a:pt x="24" y="31"/>
                      </a:cubicBezTo>
                      <a:cubicBezTo>
                        <a:pt x="23" y="68"/>
                        <a:pt x="24" y="117"/>
                        <a:pt x="25" y="157"/>
                      </a:cubicBezTo>
                      <a:cubicBezTo>
                        <a:pt x="26" y="186"/>
                        <a:pt x="18" y="222"/>
                        <a:pt x="0" y="261"/>
                      </a:cubicBezTo>
                    </a:path>
                  </a:pathLst>
                </a:custGeom>
                <a:solidFill>
                  <a:srgbClr val="AF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1" name="Freeform 14">
                  <a:extLst>
                    <a:ext uri="{FF2B5EF4-FFF2-40B4-BE49-F238E27FC236}">
                      <a16:creationId xmlns:a16="http://schemas.microsoft.com/office/drawing/2014/main" id="{7B182FE0-2E44-5CEA-499F-71037D6C1C79}"/>
                    </a:ext>
                  </a:extLst>
                </p:cNvPr>
                <p:cNvSpPr>
                  <a:spLocks/>
                </p:cNvSpPr>
                <p:nvPr/>
              </p:nvSpPr>
              <p:spPr bwMode="auto">
                <a:xfrm>
                  <a:off x="3025" y="1834"/>
                  <a:ext cx="185" cy="103"/>
                </a:xfrm>
                <a:custGeom>
                  <a:avLst/>
                  <a:gdLst>
                    <a:gd name="T0" fmla="*/ 188 w 74"/>
                    <a:gd name="T1" fmla="*/ 20 h 41"/>
                    <a:gd name="T2" fmla="*/ 238 w 74"/>
                    <a:gd name="T3" fmla="*/ 631 h 41"/>
                    <a:gd name="T4" fmla="*/ 908 w 74"/>
                    <a:gd name="T5" fmla="*/ 651 h 41"/>
                    <a:gd name="T6" fmla="*/ 958 w 74"/>
                    <a:gd name="T7" fmla="*/ 555 h 41"/>
                    <a:gd name="T8" fmla="*/ 938 w 74"/>
                    <a:gd name="T9" fmla="*/ 568 h 41"/>
                    <a:gd name="T10" fmla="*/ 1158 w 74"/>
                    <a:gd name="T11" fmla="*/ 0 h 41"/>
                    <a:gd name="T12" fmla="*/ 188 w 74"/>
                    <a:gd name="T13" fmla="*/ 2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4" h="41">
                      <a:moveTo>
                        <a:pt x="12" y="1"/>
                      </a:moveTo>
                      <a:cubicBezTo>
                        <a:pt x="1" y="7"/>
                        <a:pt x="0" y="37"/>
                        <a:pt x="15" y="40"/>
                      </a:cubicBezTo>
                      <a:cubicBezTo>
                        <a:pt x="23" y="41"/>
                        <a:pt x="42" y="41"/>
                        <a:pt x="58" y="41"/>
                      </a:cubicBezTo>
                      <a:cubicBezTo>
                        <a:pt x="59" y="39"/>
                        <a:pt x="60" y="37"/>
                        <a:pt x="61" y="35"/>
                      </a:cubicBezTo>
                      <a:cubicBezTo>
                        <a:pt x="61" y="36"/>
                        <a:pt x="61" y="36"/>
                        <a:pt x="60" y="36"/>
                      </a:cubicBezTo>
                      <a:cubicBezTo>
                        <a:pt x="66" y="24"/>
                        <a:pt x="70" y="12"/>
                        <a:pt x="74" y="0"/>
                      </a:cubicBezTo>
                      <a:cubicBezTo>
                        <a:pt x="51" y="0"/>
                        <a:pt x="23" y="0"/>
                        <a:pt x="12" y="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2" name="Freeform 15">
                  <a:extLst>
                    <a:ext uri="{FF2B5EF4-FFF2-40B4-BE49-F238E27FC236}">
                      <a16:creationId xmlns:a16="http://schemas.microsoft.com/office/drawing/2014/main" id="{13EAAB71-51B0-B70B-9468-0234E369B575}"/>
                    </a:ext>
                  </a:extLst>
                </p:cNvPr>
                <p:cNvSpPr>
                  <a:spLocks/>
                </p:cNvSpPr>
                <p:nvPr/>
              </p:nvSpPr>
              <p:spPr bwMode="auto">
                <a:xfrm>
                  <a:off x="3353" y="1297"/>
                  <a:ext cx="77" cy="2"/>
                </a:xfrm>
                <a:custGeom>
                  <a:avLst/>
                  <a:gdLst>
                    <a:gd name="T0" fmla="*/ 0 w 31"/>
                    <a:gd name="T1" fmla="*/ 0 h 1"/>
                    <a:gd name="T2" fmla="*/ 474 w 31"/>
                    <a:gd name="T3" fmla="*/ 0 h 1"/>
                    <a:gd name="T4" fmla="*/ 0 60000 65536"/>
                    <a:gd name="T5" fmla="*/ 0 60000 65536"/>
                  </a:gdLst>
                  <a:ahLst/>
                  <a:cxnLst>
                    <a:cxn ang="T4">
                      <a:pos x="T0" y="T1"/>
                    </a:cxn>
                    <a:cxn ang="T5">
                      <a:pos x="T2" y="T3"/>
                    </a:cxn>
                  </a:cxnLst>
                  <a:rect l="0" t="0" r="r" b="b"/>
                  <a:pathLst>
                    <a:path w="31" h="1">
                      <a:moveTo>
                        <a:pt x="0" y="0"/>
                      </a:moveTo>
                      <a:cubicBezTo>
                        <a:pt x="5" y="1"/>
                        <a:pt x="26" y="1"/>
                        <a:pt x="31" y="0"/>
                      </a:cubicBezTo>
                    </a:path>
                  </a:pathLst>
                </a:custGeom>
                <a:solidFill>
                  <a:srgbClr val="ECC6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3" name="Freeform 16">
                  <a:extLst>
                    <a:ext uri="{FF2B5EF4-FFF2-40B4-BE49-F238E27FC236}">
                      <a16:creationId xmlns:a16="http://schemas.microsoft.com/office/drawing/2014/main" id="{020A2E8E-404E-DC25-3565-4B794B2B1AC8}"/>
                    </a:ext>
                  </a:extLst>
                </p:cNvPr>
                <p:cNvSpPr>
                  <a:spLocks/>
                </p:cNvSpPr>
                <p:nvPr/>
              </p:nvSpPr>
              <p:spPr bwMode="auto">
                <a:xfrm>
                  <a:off x="3258" y="1937"/>
                  <a:ext cx="1045" cy="1092"/>
                </a:xfrm>
                <a:custGeom>
                  <a:avLst/>
                  <a:gdLst>
                    <a:gd name="T0" fmla="*/ 4875 w 418"/>
                    <a:gd name="T1" fmla="*/ 2404 h 437"/>
                    <a:gd name="T2" fmla="*/ 5125 w 418"/>
                    <a:gd name="T3" fmla="*/ 3871 h 437"/>
                    <a:gd name="T4" fmla="*/ 5675 w 418"/>
                    <a:gd name="T5" fmla="*/ 5133 h 437"/>
                    <a:gd name="T6" fmla="*/ 6095 w 418"/>
                    <a:gd name="T7" fmla="*/ 5882 h 437"/>
                    <a:gd name="T8" fmla="*/ 6458 w 418"/>
                    <a:gd name="T9" fmla="*/ 6382 h 437"/>
                    <a:gd name="T10" fmla="*/ 6238 w 418"/>
                    <a:gd name="T11" fmla="*/ 6694 h 437"/>
                    <a:gd name="T12" fmla="*/ 5533 w 418"/>
                    <a:gd name="T13" fmla="*/ 6432 h 437"/>
                    <a:gd name="T14" fmla="*/ 5270 w 418"/>
                    <a:gd name="T15" fmla="*/ 6195 h 437"/>
                    <a:gd name="T16" fmla="*/ 4845 w 418"/>
                    <a:gd name="T17" fmla="*/ 6287 h 437"/>
                    <a:gd name="T18" fmla="*/ 4583 w 418"/>
                    <a:gd name="T19" fmla="*/ 6007 h 437"/>
                    <a:gd name="T20" fmla="*/ 4083 w 418"/>
                    <a:gd name="T21" fmla="*/ 5820 h 437"/>
                    <a:gd name="T22" fmla="*/ 3813 w 418"/>
                    <a:gd name="T23" fmla="*/ 5308 h 437"/>
                    <a:gd name="T24" fmla="*/ 3395 w 418"/>
                    <a:gd name="T25" fmla="*/ 5103 h 437"/>
                    <a:gd name="T26" fmla="*/ 3083 w 418"/>
                    <a:gd name="T27" fmla="*/ 4995 h 437"/>
                    <a:gd name="T28" fmla="*/ 2675 w 418"/>
                    <a:gd name="T29" fmla="*/ 4665 h 437"/>
                    <a:gd name="T30" fmla="*/ 2438 w 418"/>
                    <a:gd name="T31" fmla="*/ 4433 h 437"/>
                    <a:gd name="T32" fmla="*/ 2175 w 418"/>
                    <a:gd name="T33" fmla="*/ 3966 h 437"/>
                    <a:gd name="T34" fmla="*/ 1938 w 418"/>
                    <a:gd name="T35" fmla="*/ 3558 h 437"/>
                    <a:gd name="T36" fmla="*/ 1845 w 418"/>
                    <a:gd name="T37" fmla="*/ 3134 h 437"/>
                    <a:gd name="T38" fmla="*/ 2125 w 418"/>
                    <a:gd name="T39" fmla="*/ 3041 h 437"/>
                    <a:gd name="T40" fmla="*/ 958 w 418"/>
                    <a:gd name="T41" fmla="*/ 3154 h 437"/>
                    <a:gd name="T42" fmla="*/ 583 w 418"/>
                    <a:gd name="T43" fmla="*/ 2821 h 437"/>
                    <a:gd name="T44" fmla="*/ 300 w 418"/>
                    <a:gd name="T45" fmla="*/ 2291 h 437"/>
                    <a:gd name="T46" fmla="*/ 113 w 418"/>
                    <a:gd name="T47" fmla="*/ 1904 h 437"/>
                    <a:gd name="T48" fmla="*/ 50 w 418"/>
                    <a:gd name="T49" fmla="*/ 1449 h 437"/>
                    <a:gd name="T50" fmla="*/ 363 w 418"/>
                    <a:gd name="T51" fmla="*/ 812 h 437"/>
                    <a:gd name="T52" fmla="*/ 1238 w 418"/>
                    <a:gd name="T53" fmla="*/ 575 h 437"/>
                    <a:gd name="T54" fmla="*/ 1813 w 418"/>
                    <a:gd name="T55" fmla="*/ 687 h 437"/>
                    <a:gd name="T56" fmla="*/ 2520 w 418"/>
                    <a:gd name="T57" fmla="*/ 1542 h 437"/>
                    <a:gd name="T58" fmla="*/ 2970 w 418"/>
                    <a:gd name="T59" fmla="*/ 1999 h 437"/>
                    <a:gd name="T60" fmla="*/ 3363 w 418"/>
                    <a:gd name="T61" fmla="*/ 3216 h 437"/>
                    <a:gd name="T62" fmla="*/ 3375 w 418"/>
                    <a:gd name="T63" fmla="*/ 2012 h 437"/>
                    <a:gd name="T64" fmla="*/ 3395 w 418"/>
                    <a:gd name="T65" fmla="*/ 1854 h 437"/>
                    <a:gd name="T66" fmla="*/ 3675 w 418"/>
                    <a:gd name="T67" fmla="*/ 1404 h 437"/>
                    <a:gd name="T68" fmla="*/ 4158 w 418"/>
                    <a:gd name="T69" fmla="*/ 887 h 437"/>
                    <a:gd name="T70" fmla="*/ 3800 w 418"/>
                    <a:gd name="T71" fmla="*/ 950 h 437"/>
                    <a:gd name="T72" fmla="*/ 3800 w 418"/>
                    <a:gd name="T73" fmla="*/ 625 h 437"/>
                    <a:gd name="T74" fmla="*/ 4470 w 418"/>
                    <a:gd name="T75" fmla="*/ 30 h 437"/>
                    <a:gd name="T76" fmla="*/ 4895 w 418"/>
                    <a:gd name="T77" fmla="*/ 655 h 437"/>
                    <a:gd name="T78" fmla="*/ 4895 w 418"/>
                    <a:gd name="T79" fmla="*/ 1062 h 437"/>
                    <a:gd name="T80" fmla="*/ 4488 w 418"/>
                    <a:gd name="T81" fmla="*/ 917 h 43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8" h="437">
                      <a:moveTo>
                        <a:pt x="311" y="87"/>
                      </a:moveTo>
                      <a:cubicBezTo>
                        <a:pt x="312" y="104"/>
                        <a:pt x="306" y="139"/>
                        <a:pt x="312" y="154"/>
                      </a:cubicBezTo>
                      <a:cubicBezTo>
                        <a:pt x="319" y="168"/>
                        <a:pt x="319" y="178"/>
                        <a:pt x="322" y="189"/>
                      </a:cubicBezTo>
                      <a:cubicBezTo>
                        <a:pt x="325" y="201"/>
                        <a:pt x="322" y="234"/>
                        <a:pt x="328" y="248"/>
                      </a:cubicBezTo>
                      <a:cubicBezTo>
                        <a:pt x="334" y="263"/>
                        <a:pt x="336" y="271"/>
                        <a:pt x="340" y="278"/>
                      </a:cubicBezTo>
                      <a:cubicBezTo>
                        <a:pt x="345" y="286"/>
                        <a:pt x="353" y="316"/>
                        <a:pt x="363" y="329"/>
                      </a:cubicBezTo>
                      <a:cubicBezTo>
                        <a:pt x="374" y="341"/>
                        <a:pt x="374" y="351"/>
                        <a:pt x="381" y="358"/>
                      </a:cubicBezTo>
                      <a:cubicBezTo>
                        <a:pt x="388" y="365"/>
                        <a:pt x="385" y="371"/>
                        <a:pt x="390" y="377"/>
                      </a:cubicBezTo>
                      <a:cubicBezTo>
                        <a:pt x="395" y="383"/>
                        <a:pt x="399" y="384"/>
                        <a:pt x="403" y="389"/>
                      </a:cubicBezTo>
                      <a:cubicBezTo>
                        <a:pt x="407" y="394"/>
                        <a:pt x="416" y="402"/>
                        <a:pt x="413" y="409"/>
                      </a:cubicBezTo>
                      <a:cubicBezTo>
                        <a:pt x="410" y="416"/>
                        <a:pt x="418" y="433"/>
                        <a:pt x="413" y="435"/>
                      </a:cubicBezTo>
                      <a:cubicBezTo>
                        <a:pt x="408" y="437"/>
                        <a:pt x="409" y="432"/>
                        <a:pt x="399" y="429"/>
                      </a:cubicBezTo>
                      <a:cubicBezTo>
                        <a:pt x="388" y="427"/>
                        <a:pt x="378" y="421"/>
                        <a:pt x="373" y="423"/>
                      </a:cubicBezTo>
                      <a:cubicBezTo>
                        <a:pt x="367" y="425"/>
                        <a:pt x="353" y="419"/>
                        <a:pt x="354" y="412"/>
                      </a:cubicBezTo>
                      <a:cubicBezTo>
                        <a:pt x="355" y="405"/>
                        <a:pt x="350" y="402"/>
                        <a:pt x="350" y="402"/>
                      </a:cubicBezTo>
                      <a:cubicBezTo>
                        <a:pt x="350" y="402"/>
                        <a:pt x="340" y="397"/>
                        <a:pt x="337" y="397"/>
                      </a:cubicBezTo>
                      <a:cubicBezTo>
                        <a:pt x="334" y="397"/>
                        <a:pt x="330" y="394"/>
                        <a:pt x="324" y="396"/>
                      </a:cubicBezTo>
                      <a:cubicBezTo>
                        <a:pt x="318" y="398"/>
                        <a:pt x="313" y="404"/>
                        <a:pt x="310" y="403"/>
                      </a:cubicBezTo>
                      <a:cubicBezTo>
                        <a:pt x="307" y="402"/>
                        <a:pt x="303" y="401"/>
                        <a:pt x="300" y="398"/>
                      </a:cubicBezTo>
                      <a:cubicBezTo>
                        <a:pt x="297" y="394"/>
                        <a:pt x="300" y="390"/>
                        <a:pt x="293" y="385"/>
                      </a:cubicBezTo>
                      <a:cubicBezTo>
                        <a:pt x="285" y="380"/>
                        <a:pt x="293" y="372"/>
                        <a:pt x="281" y="374"/>
                      </a:cubicBezTo>
                      <a:cubicBezTo>
                        <a:pt x="270" y="376"/>
                        <a:pt x="271" y="383"/>
                        <a:pt x="261" y="373"/>
                      </a:cubicBezTo>
                      <a:cubicBezTo>
                        <a:pt x="252" y="364"/>
                        <a:pt x="252" y="357"/>
                        <a:pt x="249" y="354"/>
                      </a:cubicBezTo>
                      <a:cubicBezTo>
                        <a:pt x="246" y="351"/>
                        <a:pt x="249" y="344"/>
                        <a:pt x="244" y="340"/>
                      </a:cubicBezTo>
                      <a:cubicBezTo>
                        <a:pt x="239" y="337"/>
                        <a:pt x="239" y="329"/>
                        <a:pt x="232" y="329"/>
                      </a:cubicBezTo>
                      <a:cubicBezTo>
                        <a:pt x="226" y="329"/>
                        <a:pt x="217" y="327"/>
                        <a:pt x="217" y="327"/>
                      </a:cubicBezTo>
                      <a:cubicBezTo>
                        <a:pt x="217" y="327"/>
                        <a:pt x="218" y="328"/>
                        <a:pt x="207" y="324"/>
                      </a:cubicBezTo>
                      <a:cubicBezTo>
                        <a:pt x="197" y="320"/>
                        <a:pt x="202" y="332"/>
                        <a:pt x="197" y="320"/>
                      </a:cubicBezTo>
                      <a:cubicBezTo>
                        <a:pt x="192" y="308"/>
                        <a:pt x="195" y="298"/>
                        <a:pt x="187" y="298"/>
                      </a:cubicBezTo>
                      <a:cubicBezTo>
                        <a:pt x="178" y="298"/>
                        <a:pt x="171" y="299"/>
                        <a:pt x="171" y="299"/>
                      </a:cubicBezTo>
                      <a:cubicBezTo>
                        <a:pt x="160" y="294"/>
                        <a:pt x="160" y="294"/>
                        <a:pt x="160" y="294"/>
                      </a:cubicBezTo>
                      <a:cubicBezTo>
                        <a:pt x="160" y="294"/>
                        <a:pt x="159" y="289"/>
                        <a:pt x="156" y="284"/>
                      </a:cubicBezTo>
                      <a:cubicBezTo>
                        <a:pt x="152" y="279"/>
                        <a:pt x="157" y="277"/>
                        <a:pt x="151" y="270"/>
                      </a:cubicBezTo>
                      <a:cubicBezTo>
                        <a:pt x="146" y="262"/>
                        <a:pt x="146" y="259"/>
                        <a:pt x="139" y="254"/>
                      </a:cubicBezTo>
                      <a:cubicBezTo>
                        <a:pt x="132" y="249"/>
                        <a:pt x="133" y="243"/>
                        <a:pt x="130" y="240"/>
                      </a:cubicBezTo>
                      <a:cubicBezTo>
                        <a:pt x="126" y="237"/>
                        <a:pt x="128" y="233"/>
                        <a:pt x="124" y="228"/>
                      </a:cubicBezTo>
                      <a:cubicBezTo>
                        <a:pt x="123" y="225"/>
                        <a:pt x="111" y="217"/>
                        <a:pt x="108" y="210"/>
                      </a:cubicBezTo>
                      <a:cubicBezTo>
                        <a:pt x="105" y="204"/>
                        <a:pt x="111" y="199"/>
                        <a:pt x="118" y="201"/>
                      </a:cubicBezTo>
                      <a:cubicBezTo>
                        <a:pt x="142" y="201"/>
                        <a:pt x="164" y="220"/>
                        <a:pt x="183" y="228"/>
                      </a:cubicBezTo>
                      <a:cubicBezTo>
                        <a:pt x="183" y="228"/>
                        <a:pt x="167" y="213"/>
                        <a:pt x="136" y="195"/>
                      </a:cubicBezTo>
                      <a:cubicBezTo>
                        <a:pt x="101" y="177"/>
                        <a:pt x="86" y="206"/>
                        <a:pt x="76" y="204"/>
                      </a:cubicBezTo>
                      <a:cubicBezTo>
                        <a:pt x="68" y="206"/>
                        <a:pt x="67" y="203"/>
                        <a:pt x="61" y="202"/>
                      </a:cubicBezTo>
                      <a:cubicBezTo>
                        <a:pt x="55" y="201"/>
                        <a:pt x="55" y="194"/>
                        <a:pt x="50" y="192"/>
                      </a:cubicBezTo>
                      <a:cubicBezTo>
                        <a:pt x="44" y="190"/>
                        <a:pt x="43" y="188"/>
                        <a:pt x="37" y="181"/>
                      </a:cubicBezTo>
                      <a:cubicBezTo>
                        <a:pt x="31" y="173"/>
                        <a:pt x="26" y="164"/>
                        <a:pt x="22" y="157"/>
                      </a:cubicBezTo>
                      <a:cubicBezTo>
                        <a:pt x="17" y="151"/>
                        <a:pt x="21" y="153"/>
                        <a:pt x="19" y="147"/>
                      </a:cubicBezTo>
                      <a:cubicBezTo>
                        <a:pt x="16" y="141"/>
                        <a:pt x="17" y="141"/>
                        <a:pt x="13" y="135"/>
                      </a:cubicBezTo>
                      <a:cubicBezTo>
                        <a:pt x="9" y="129"/>
                        <a:pt x="7" y="129"/>
                        <a:pt x="7" y="122"/>
                      </a:cubicBezTo>
                      <a:cubicBezTo>
                        <a:pt x="7" y="114"/>
                        <a:pt x="10" y="116"/>
                        <a:pt x="5" y="109"/>
                      </a:cubicBezTo>
                      <a:cubicBezTo>
                        <a:pt x="0" y="102"/>
                        <a:pt x="3" y="98"/>
                        <a:pt x="3" y="93"/>
                      </a:cubicBezTo>
                      <a:cubicBezTo>
                        <a:pt x="3" y="87"/>
                        <a:pt x="1" y="84"/>
                        <a:pt x="1" y="76"/>
                      </a:cubicBezTo>
                      <a:cubicBezTo>
                        <a:pt x="4" y="66"/>
                        <a:pt x="13" y="57"/>
                        <a:pt x="23" y="52"/>
                      </a:cubicBezTo>
                      <a:cubicBezTo>
                        <a:pt x="29" y="48"/>
                        <a:pt x="46" y="45"/>
                        <a:pt x="54" y="43"/>
                      </a:cubicBezTo>
                      <a:cubicBezTo>
                        <a:pt x="63" y="41"/>
                        <a:pt x="69" y="38"/>
                        <a:pt x="79" y="37"/>
                      </a:cubicBezTo>
                      <a:cubicBezTo>
                        <a:pt x="84" y="37"/>
                        <a:pt x="88" y="40"/>
                        <a:pt x="95" y="41"/>
                      </a:cubicBezTo>
                      <a:cubicBezTo>
                        <a:pt x="102" y="43"/>
                        <a:pt x="112" y="42"/>
                        <a:pt x="116" y="44"/>
                      </a:cubicBezTo>
                      <a:cubicBezTo>
                        <a:pt x="136" y="52"/>
                        <a:pt x="137" y="77"/>
                        <a:pt x="151" y="90"/>
                      </a:cubicBezTo>
                      <a:cubicBezTo>
                        <a:pt x="154" y="93"/>
                        <a:pt x="158" y="95"/>
                        <a:pt x="161" y="99"/>
                      </a:cubicBezTo>
                      <a:cubicBezTo>
                        <a:pt x="164" y="103"/>
                        <a:pt x="164" y="108"/>
                        <a:pt x="167" y="112"/>
                      </a:cubicBezTo>
                      <a:cubicBezTo>
                        <a:pt x="173" y="119"/>
                        <a:pt x="192" y="118"/>
                        <a:pt x="190" y="128"/>
                      </a:cubicBezTo>
                      <a:cubicBezTo>
                        <a:pt x="193" y="139"/>
                        <a:pt x="185" y="154"/>
                        <a:pt x="193" y="176"/>
                      </a:cubicBezTo>
                      <a:cubicBezTo>
                        <a:pt x="201" y="197"/>
                        <a:pt x="215" y="206"/>
                        <a:pt x="215" y="206"/>
                      </a:cubicBezTo>
                      <a:cubicBezTo>
                        <a:pt x="206" y="181"/>
                        <a:pt x="193" y="167"/>
                        <a:pt x="204" y="152"/>
                      </a:cubicBezTo>
                      <a:cubicBezTo>
                        <a:pt x="216" y="136"/>
                        <a:pt x="212" y="138"/>
                        <a:pt x="216" y="129"/>
                      </a:cubicBezTo>
                      <a:cubicBezTo>
                        <a:pt x="215" y="131"/>
                        <a:pt x="215" y="131"/>
                        <a:pt x="215" y="131"/>
                      </a:cubicBezTo>
                      <a:cubicBezTo>
                        <a:pt x="215" y="128"/>
                        <a:pt x="215" y="121"/>
                        <a:pt x="217" y="119"/>
                      </a:cubicBezTo>
                      <a:cubicBezTo>
                        <a:pt x="220" y="115"/>
                        <a:pt x="225" y="115"/>
                        <a:pt x="228" y="111"/>
                      </a:cubicBezTo>
                      <a:cubicBezTo>
                        <a:pt x="233" y="104"/>
                        <a:pt x="228" y="96"/>
                        <a:pt x="235" y="90"/>
                      </a:cubicBezTo>
                      <a:cubicBezTo>
                        <a:pt x="234" y="91"/>
                        <a:pt x="234" y="91"/>
                        <a:pt x="234" y="91"/>
                      </a:cubicBezTo>
                      <a:cubicBezTo>
                        <a:pt x="247" y="85"/>
                        <a:pt x="266" y="66"/>
                        <a:pt x="266" y="57"/>
                      </a:cubicBezTo>
                      <a:cubicBezTo>
                        <a:pt x="258" y="71"/>
                        <a:pt x="247" y="72"/>
                        <a:pt x="242" y="67"/>
                      </a:cubicBezTo>
                      <a:cubicBezTo>
                        <a:pt x="239" y="66"/>
                        <a:pt x="243" y="61"/>
                        <a:pt x="243" y="61"/>
                      </a:cubicBezTo>
                      <a:cubicBezTo>
                        <a:pt x="241" y="58"/>
                        <a:pt x="246" y="55"/>
                        <a:pt x="245" y="52"/>
                      </a:cubicBezTo>
                      <a:cubicBezTo>
                        <a:pt x="244" y="49"/>
                        <a:pt x="244" y="45"/>
                        <a:pt x="243" y="40"/>
                      </a:cubicBezTo>
                      <a:cubicBezTo>
                        <a:pt x="245" y="28"/>
                        <a:pt x="247" y="12"/>
                        <a:pt x="249" y="7"/>
                      </a:cubicBezTo>
                      <a:cubicBezTo>
                        <a:pt x="258" y="1"/>
                        <a:pt x="272" y="0"/>
                        <a:pt x="286" y="2"/>
                      </a:cubicBezTo>
                      <a:cubicBezTo>
                        <a:pt x="299" y="5"/>
                        <a:pt x="309" y="10"/>
                        <a:pt x="315" y="18"/>
                      </a:cubicBezTo>
                      <a:cubicBezTo>
                        <a:pt x="315" y="24"/>
                        <a:pt x="314" y="32"/>
                        <a:pt x="313" y="42"/>
                      </a:cubicBezTo>
                      <a:cubicBezTo>
                        <a:pt x="311" y="45"/>
                        <a:pt x="315" y="50"/>
                        <a:pt x="313" y="55"/>
                      </a:cubicBezTo>
                      <a:cubicBezTo>
                        <a:pt x="311" y="60"/>
                        <a:pt x="314" y="60"/>
                        <a:pt x="313" y="68"/>
                      </a:cubicBezTo>
                      <a:cubicBezTo>
                        <a:pt x="312" y="77"/>
                        <a:pt x="315" y="76"/>
                        <a:pt x="310" y="75"/>
                      </a:cubicBezTo>
                      <a:cubicBezTo>
                        <a:pt x="300" y="75"/>
                        <a:pt x="292" y="72"/>
                        <a:pt x="287" y="59"/>
                      </a:cubicBezTo>
                      <a:cubicBezTo>
                        <a:pt x="286" y="72"/>
                        <a:pt x="295" y="84"/>
                        <a:pt x="311" y="87"/>
                      </a:cubicBezTo>
                    </a:path>
                  </a:pathLst>
                </a:custGeom>
                <a:solidFill>
                  <a:srgbClr val="B00A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4" name="Freeform 17">
                  <a:extLst>
                    <a:ext uri="{FF2B5EF4-FFF2-40B4-BE49-F238E27FC236}">
                      <a16:creationId xmlns:a16="http://schemas.microsoft.com/office/drawing/2014/main" id="{5D6364E8-81C3-648B-B888-344A623B8695}"/>
                    </a:ext>
                  </a:extLst>
                </p:cNvPr>
                <p:cNvSpPr>
                  <a:spLocks/>
                </p:cNvSpPr>
                <p:nvPr/>
              </p:nvSpPr>
              <p:spPr bwMode="auto">
                <a:xfrm>
                  <a:off x="3403" y="2082"/>
                  <a:ext cx="787" cy="815"/>
                </a:xfrm>
                <a:custGeom>
                  <a:avLst/>
                  <a:gdLst>
                    <a:gd name="T0" fmla="*/ 592 w 315"/>
                    <a:gd name="T1" fmla="*/ 1970 h 326"/>
                    <a:gd name="T2" fmla="*/ 167 w 315"/>
                    <a:gd name="T3" fmla="*/ 1250 h 326"/>
                    <a:gd name="T4" fmla="*/ 105 w 315"/>
                    <a:gd name="T5" fmla="*/ 675 h 326"/>
                    <a:gd name="T6" fmla="*/ 1092 w 315"/>
                    <a:gd name="T7" fmla="*/ 583 h 326"/>
                    <a:gd name="T8" fmla="*/ 1229 w 315"/>
                    <a:gd name="T9" fmla="*/ 813 h 326"/>
                    <a:gd name="T10" fmla="*/ 1542 w 315"/>
                    <a:gd name="T11" fmla="*/ 1000 h 326"/>
                    <a:gd name="T12" fmla="*/ 1874 w 315"/>
                    <a:gd name="T13" fmla="*/ 1520 h 326"/>
                    <a:gd name="T14" fmla="*/ 2383 w 315"/>
                    <a:gd name="T15" fmla="*/ 2238 h 326"/>
                    <a:gd name="T16" fmla="*/ 2508 w 315"/>
                    <a:gd name="T17" fmla="*/ 1313 h 326"/>
                    <a:gd name="T18" fmla="*/ 3071 w 315"/>
                    <a:gd name="T19" fmla="*/ 458 h 326"/>
                    <a:gd name="T20" fmla="*/ 3183 w 315"/>
                    <a:gd name="T21" fmla="*/ 95 h 326"/>
                    <a:gd name="T22" fmla="*/ 3558 w 315"/>
                    <a:gd name="T23" fmla="*/ 113 h 326"/>
                    <a:gd name="T24" fmla="*/ 3683 w 315"/>
                    <a:gd name="T25" fmla="*/ 300 h 326"/>
                    <a:gd name="T26" fmla="*/ 3870 w 315"/>
                    <a:gd name="T27" fmla="*/ 375 h 326"/>
                    <a:gd name="T28" fmla="*/ 4037 w 315"/>
                    <a:gd name="T29" fmla="*/ 688 h 326"/>
                    <a:gd name="T30" fmla="*/ 3790 w 315"/>
                    <a:gd name="T31" fmla="*/ 363 h 326"/>
                    <a:gd name="T32" fmla="*/ 3683 w 315"/>
                    <a:gd name="T33" fmla="*/ 1063 h 326"/>
                    <a:gd name="T34" fmla="*/ 3903 w 315"/>
                    <a:gd name="T35" fmla="*/ 2188 h 326"/>
                    <a:gd name="T36" fmla="*/ 3945 w 315"/>
                    <a:gd name="T37" fmla="*/ 3175 h 326"/>
                    <a:gd name="T38" fmla="*/ 4412 w 315"/>
                    <a:gd name="T39" fmla="*/ 4270 h 326"/>
                    <a:gd name="T40" fmla="*/ 4724 w 315"/>
                    <a:gd name="T41" fmla="*/ 4708 h 326"/>
                    <a:gd name="T42" fmla="*/ 4724 w 315"/>
                    <a:gd name="T43" fmla="*/ 5000 h 326"/>
                    <a:gd name="T44" fmla="*/ 4007 w 315"/>
                    <a:gd name="T45" fmla="*/ 4750 h 326"/>
                    <a:gd name="T46" fmla="*/ 3228 w 315"/>
                    <a:gd name="T47" fmla="*/ 4333 h 326"/>
                    <a:gd name="T48" fmla="*/ 2916 w 315"/>
                    <a:gd name="T49" fmla="*/ 3925 h 326"/>
                    <a:gd name="T50" fmla="*/ 2496 w 315"/>
                    <a:gd name="T51" fmla="*/ 3720 h 326"/>
                    <a:gd name="T52" fmla="*/ 2403 w 315"/>
                    <a:gd name="T53" fmla="*/ 3533 h 326"/>
                    <a:gd name="T54" fmla="*/ 2154 w 315"/>
                    <a:gd name="T55" fmla="*/ 3425 h 326"/>
                    <a:gd name="T56" fmla="*/ 1886 w 315"/>
                    <a:gd name="T57" fmla="*/ 3283 h 326"/>
                    <a:gd name="T58" fmla="*/ 1624 w 315"/>
                    <a:gd name="T59" fmla="*/ 3188 h 326"/>
                    <a:gd name="T60" fmla="*/ 1529 w 315"/>
                    <a:gd name="T61" fmla="*/ 2813 h 326"/>
                    <a:gd name="T62" fmla="*/ 1824 w 315"/>
                    <a:gd name="T63" fmla="*/ 2658 h 326"/>
                    <a:gd name="T64" fmla="*/ 812 w 315"/>
                    <a:gd name="T65" fmla="*/ 2125 h 3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15" h="326">
                      <a:moveTo>
                        <a:pt x="38" y="126"/>
                      </a:moveTo>
                      <a:cubicBezTo>
                        <a:pt x="22" y="119"/>
                        <a:pt x="17" y="95"/>
                        <a:pt x="11" y="80"/>
                      </a:cubicBezTo>
                      <a:cubicBezTo>
                        <a:pt x="7" y="67"/>
                        <a:pt x="0" y="56"/>
                        <a:pt x="7" y="43"/>
                      </a:cubicBezTo>
                      <a:cubicBezTo>
                        <a:pt x="18" y="25"/>
                        <a:pt x="57" y="22"/>
                        <a:pt x="70" y="37"/>
                      </a:cubicBezTo>
                      <a:cubicBezTo>
                        <a:pt x="74" y="41"/>
                        <a:pt x="75" y="48"/>
                        <a:pt x="79" y="52"/>
                      </a:cubicBezTo>
                      <a:cubicBezTo>
                        <a:pt x="84" y="57"/>
                        <a:pt x="93" y="59"/>
                        <a:pt x="99" y="64"/>
                      </a:cubicBezTo>
                      <a:cubicBezTo>
                        <a:pt x="109" y="72"/>
                        <a:pt x="116" y="85"/>
                        <a:pt x="120" y="97"/>
                      </a:cubicBezTo>
                      <a:cubicBezTo>
                        <a:pt x="126" y="117"/>
                        <a:pt x="135" y="132"/>
                        <a:pt x="153" y="143"/>
                      </a:cubicBezTo>
                      <a:cubicBezTo>
                        <a:pt x="145" y="127"/>
                        <a:pt x="148" y="97"/>
                        <a:pt x="161" y="84"/>
                      </a:cubicBezTo>
                      <a:cubicBezTo>
                        <a:pt x="177" y="69"/>
                        <a:pt x="192" y="51"/>
                        <a:pt x="197" y="29"/>
                      </a:cubicBezTo>
                      <a:cubicBezTo>
                        <a:pt x="199" y="21"/>
                        <a:pt x="197" y="12"/>
                        <a:pt x="204" y="6"/>
                      </a:cubicBezTo>
                      <a:cubicBezTo>
                        <a:pt x="210" y="1"/>
                        <a:pt x="223" y="0"/>
                        <a:pt x="228" y="7"/>
                      </a:cubicBezTo>
                      <a:cubicBezTo>
                        <a:pt x="232" y="11"/>
                        <a:pt x="231" y="15"/>
                        <a:pt x="236" y="19"/>
                      </a:cubicBezTo>
                      <a:cubicBezTo>
                        <a:pt x="239" y="21"/>
                        <a:pt x="245" y="22"/>
                        <a:pt x="248" y="24"/>
                      </a:cubicBezTo>
                      <a:cubicBezTo>
                        <a:pt x="258" y="28"/>
                        <a:pt x="260" y="32"/>
                        <a:pt x="259" y="44"/>
                      </a:cubicBezTo>
                      <a:cubicBezTo>
                        <a:pt x="257" y="31"/>
                        <a:pt x="251" y="30"/>
                        <a:pt x="243" y="23"/>
                      </a:cubicBezTo>
                      <a:cubicBezTo>
                        <a:pt x="248" y="39"/>
                        <a:pt x="237" y="53"/>
                        <a:pt x="236" y="68"/>
                      </a:cubicBezTo>
                      <a:cubicBezTo>
                        <a:pt x="234" y="92"/>
                        <a:pt x="246" y="117"/>
                        <a:pt x="250" y="140"/>
                      </a:cubicBezTo>
                      <a:cubicBezTo>
                        <a:pt x="253" y="161"/>
                        <a:pt x="247" y="182"/>
                        <a:pt x="253" y="203"/>
                      </a:cubicBezTo>
                      <a:cubicBezTo>
                        <a:pt x="260" y="226"/>
                        <a:pt x="270" y="253"/>
                        <a:pt x="283" y="273"/>
                      </a:cubicBezTo>
                      <a:cubicBezTo>
                        <a:pt x="290" y="283"/>
                        <a:pt x="298" y="291"/>
                        <a:pt x="303" y="301"/>
                      </a:cubicBezTo>
                      <a:cubicBezTo>
                        <a:pt x="308" y="310"/>
                        <a:pt x="315" y="317"/>
                        <a:pt x="303" y="320"/>
                      </a:cubicBezTo>
                      <a:cubicBezTo>
                        <a:pt x="284" y="326"/>
                        <a:pt x="275" y="306"/>
                        <a:pt x="257" y="304"/>
                      </a:cubicBezTo>
                      <a:cubicBezTo>
                        <a:pt x="237" y="302"/>
                        <a:pt x="217" y="295"/>
                        <a:pt x="207" y="277"/>
                      </a:cubicBezTo>
                      <a:cubicBezTo>
                        <a:pt x="201" y="266"/>
                        <a:pt x="198" y="257"/>
                        <a:pt x="187" y="251"/>
                      </a:cubicBezTo>
                      <a:cubicBezTo>
                        <a:pt x="177" y="246"/>
                        <a:pt x="165" y="246"/>
                        <a:pt x="160" y="238"/>
                      </a:cubicBezTo>
                      <a:cubicBezTo>
                        <a:pt x="158" y="234"/>
                        <a:pt x="158" y="230"/>
                        <a:pt x="154" y="226"/>
                      </a:cubicBezTo>
                      <a:cubicBezTo>
                        <a:pt x="149" y="222"/>
                        <a:pt x="143" y="221"/>
                        <a:pt x="138" y="219"/>
                      </a:cubicBezTo>
                      <a:cubicBezTo>
                        <a:pt x="133" y="216"/>
                        <a:pt x="127" y="212"/>
                        <a:pt x="121" y="210"/>
                      </a:cubicBezTo>
                      <a:cubicBezTo>
                        <a:pt x="116" y="208"/>
                        <a:pt x="109" y="208"/>
                        <a:pt x="104" y="204"/>
                      </a:cubicBezTo>
                      <a:cubicBezTo>
                        <a:pt x="99" y="200"/>
                        <a:pt x="94" y="185"/>
                        <a:pt x="98" y="180"/>
                      </a:cubicBezTo>
                      <a:cubicBezTo>
                        <a:pt x="102" y="174"/>
                        <a:pt x="113" y="176"/>
                        <a:pt x="117" y="170"/>
                      </a:cubicBezTo>
                      <a:cubicBezTo>
                        <a:pt x="97" y="155"/>
                        <a:pt x="82" y="131"/>
                        <a:pt x="52" y="136"/>
                      </a:cubicBezTo>
                    </a:path>
                  </a:pathLst>
                </a:custGeom>
                <a:solidFill>
                  <a:srgbClr val="BC32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5" name="Freeform 18">
                  <a:extLst>
                    <a:ext uri="{FF2B5EF4-FFF2-40B4-BE49-F238E27FC236}">
                      <a16:creationId xmlns:a16="http://schemas.microsoft.com/office/drawing/2014/main" id="{761B25D9-6386-BE81-1189-2B2B8D6EAC48}"/>
                    </a:ext>
                  </a:extLst>
                </p:cNvPr>
                <p:cNvSpPr>
                  <a:spLocks/>
                </p:cNvSpPr>
                <p:nvPr/>
              </p:nvSpPr>
              <p:spPr bwMode="auto">
                <a:xfrm>
                  <a:off x="2990" y="1954"/>
                  <a:ext cx="173" cy="113"/>
                </a:xfrm>
                <a:custGeom>
                  <a:avLst/>
                  <a:gdLst>
                    <a:gd name="T0" fmla="*/ 943 w 69"/>
                    <a:gd name="T1" fmla="*/ 713 h 45"/>
                    <a:gd name="T2" fmla="*/ 1088 w 69"/>
                    <a:gd name="T3" fmla="*/ 20 h 45"/>
                    <a:gd name="T4" fmla="*/ 221 w 69"/>
                    <a:gd name="T5" fmla="*/ 33 h 45"/>
                    <a:gd name="T6" fmla="*/ 301 w 69"/>
                    <a:gd name="T7" fmla="*/ 681 h 45"/>
                    <a:gd name="T8" fmla="*/ 943 w 69"/>
                    <a:gd name="T9" fmla="*/ 7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45">
                      <a:moveTo>
                        <a:pt x="60" y="45"/>
                      </a:moveTo>
                      <a:cubicBezTo>
                        <a:pt x="62" y="27"/>
                        <a:pt x="65" y="12"/>
                        <a:pt x="69" y="1"/>
                      </a:cubicBezTo>
                      <a:cubicBezTo>
                        <a:pt x="49" y="0"/>
                        <a:pt x="22" y="1"/>
                        <a:pt x="14" y="2"/>
                      </a:cubicBezTo>
                      <a:cubicBezTo>
                        <a:pt x="6" y="3"/>
                        <a:pt x="0" y="39"/>
                        <a:pt x="19" y="43"/>
                      </a:cubicBezTo>
                      <a:cubicBezTo>
                        <a:pt x="29" y="45"/>
                        <a:pt x="44" y="45"/>
                        <a:pt x="60" y="45"/>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6" name="Freeform 19">
                  <a:extLst>
                    <a:ext uri="{FF2B5EF4-FFF2-40B4-BE49-F238E27FC236}">
                      <a16:creationId xmlns:a16="http://schemas.microsoft.com/office/drawing/2014/main" id="{627499FE-1B7D-5222-F439-03959F9F4BA9}"/>
                    </a:ext>
                  </a:extLst>
                </p:cNvPr>
                <p:cNvSpPr>
                  <a:spLocks/>
                </p:cNvSpPr>
                <p:nvPr/>
              </p:nvSpPr>
              <p:spPr bwMode="auto">
                <a:xfrm>
                  <a:off x="3065" y="1472"/>
                  <a:ext cx="120" cy="60"/>
                </a:xfrm>
                <a:custGeom>
                  <a:avLst/>
                  <a:gdLst>
                    <a:gd name="T0" fmla="*/ 750 w 48"/>
                    <a:gd name="T1" fmla="*/ 0 h 24"/>
                    <a:gd name="T2" fmla="*/ 158 w 48"/>
                    <a:gd name="T3" fmla="*/ 63 h 24"/>
                    <a:gd name="T4" fmla="*/ 0 w 48"/>
                    <a:gd name="T5" fmla="*/ 375 h 24"/>
                    <a:gd name="T6" fmla="*/ 0 60000 65536"/>
                    <a:gd name="T7" fmla="*/ 0 60000 65536"/>
                    <a:gd name="T8" fmla="*/ 0 60000 65536"/>
                  </a:gdLst>
                  <a:ahLst/>
                  <a:cxnLst>
                    <a:cxn ang="T6">
                      <a:pos x="T0" y="T1"/>
                    </a:cxn>
                    <a:cxn ang="T7">
                      <a:pos x="T2" y="T3"/>
                    </a:cxn>
                    <a:cxn ang="T8">
                      <a:pos x="T4" y="T5"/>
                    </a:cxn>
                  </a:cxnLst>
                  <a:rect l="0" t="0" r="r" b="b"/>
                  <a:pathLst>
                    <a:path w="48" h="24">
                      <a:moveTo>
                        <a:pt x="48" y="0"/>
                      </a:moveTo>
                      <a:cubicBezTo>
                        <a:pt x="34" y="0"/>
                        <a:pt x="17" y="4"/>
                        <a:pt x="10" y="4"/>
                      </a:cubicBezTo>
                      <a:cubicBezTo>
                        <a:pt x="4" y="6"/>
                        <a:pt x="0" y="15"/>
                        <a:pt x="0" y="24"/>
                      </a:cubicBezTo>
                    </a:path>
                  </a:pathLst>
                </a:custGeom>
                <a:solidFill>
                  <a:srgbClr val="ECC6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7" name="Freeform 20">
                  <a:extLst>
                    <a:ext uri="{FF2B5EF4-FFF2-40B4-BE49-F238E27FC236}">
                      <a16:creationId xmlns:a16="http://schemas.microsoft.com/office/drawing/2014/main" id="{DB08726B-730C-735D-B1C6-CCF1108BDCAB}"/>
                    </a:ext>
                  </a:extLst>
                </p:cNvPr>
                <p:cNvSpPr>
                  <a:spLocks/>
                </p:cNvSpPr>
                <p:nvPr/>
              </p:nvSpPr>
              <p:spPr bwMode="auto">
                <a:xfrm>
                  <a:off x="3083" y="1364"/>
                  <a:ext cx="152" cy="53"/>
                </a:xfrm>
                <a:custGeom>
                  <a:avLst/>
                  <a:gdLst>
                    <a:gd name="T0" fmla="*/ 944 w 61"/>
                    <a:gd name="T1" fmla="*/ 179 h 21"/>
                    <a:gd name="T2" fmla="*/ 249 w 61"/>
                    <a:gd name="T3" fmla="*/ 0 h 21"/>
                    <a:gd name="T4" fmla="*/ 0 w 61"/>
                    <a:gd name="T5" fmla="*/ 338 h 21"/>
                    <a:gd name="T6" fmla="*/ 0 60000 65536"/>
                    <a:gd name="T7" fmla="*/ 0 60000 65536"/>
                    <a:gd name="T8" fmla="*/ 0 60000 65536"/>
                  </a:gdLst>
                  <a:ahLst/>
                  <a:cxnLst>
                    <a:cxn ang="T6">
                      <a:pos x="T0" y="T1"/>
                    </a:cxn>
                    <a:cxn ang="T7">
                      <a:pos x="T2" y="T3"/>
                    </a:cxn>
                    <a:cxn ang="T8">
                      <a:pos x="T4" y="T5"/>
                    </a:cxn>
                  </a:cxnLst>
                  <a:rect l="0" t="0" r="r" b="b"/>
                  <a:pathLst>
                    <a:path w="61" h="21">
                      <a:moveTo>
                        <a:pt x="61" y="11"/>
                      </a:moveTo>
                      <a:cubicBezTo>
                        <a:pt x="40" y="7"/>
                        <a:pt x="23" y="3"/>
                        <a:pt x="16" y="0"/>
                      </a:cubicBezTo>
                      <a:cubicBezTo>
                        <a:pt x="7" y="1"/>
                        <a:pt x="0" y="11"/>
                        <a:pt x="0" y="21"/>
                      </a:cubicBezTo>
                    </a:path>
                  </a:pathLst>
                </a:custGeom>
                <a:solidFill>
                  <a:srgbClr val="ECC6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8" name="Freeform 21">
                  <a:extLst>
                    <a:ext uri="{FF2B5EF4-FFF2-40B4-BE49-F238E27FC236}">
                      <a16:creationId xmlns:a16="http://schemas.microsoft.com/office/drawing/2014/main" id="{9827343A-D53F-6799-686B-8519FCDA760F}"/>
                    </a:ext>
                  </a:extLst>
                </p:cNvPr>
                <p:cNvSpPr>
                  <a:spLocks/>
                </p:cNvSpPr>
                <p:nvPr/>
              </p:nvSpPr>
              <p:spPr bwMode="auto">
                <a:xfrm>
                  <a:off x="3053" y="1354"/>
                  <a:ext cx="182" cy="218"/>
                </a:xfrm>
                <a:custGeom>
                  <a:avLst/>
                  <a:gdLst>
                    <a:gd name="T0" fmla="*/ 1132 w 73"/>
                    <a:gd name="T1" fmla="*/ 175 h 87"/>
                    <a:gd name="T2" fmla="*/ 436 w 73"/>
                    <a:gd name="T3" fmla="*/ 0 h 87"/>
                    <a:gd name="T4" fmla="*/ 249 w 73"/>
                    <a:gd name="T5" fmla="*/ 566 h 87"/>
                    <a:gd name="T6" fmla="*/ 820 w 73"/>
                    <a:gd name="T7" fmla="*/ 722 h 87"/>
                    <a:gd name="T8" fmla="*/ 217 w 73"/>
                    <a:gd name="T9" fmla="*/ 742 h 87"/>
                    <a:gd name="T10" fmla="*/ 262 w 73"/>
                    <a:gd name="T11" fmla="*/ 1338 h 87"/>
                    <a:gd name="T12" fmla="*/ 1132 w 73"/>
                    <a:gd name="T13" fmla="*/ 1368 h 87"/>
                    <a:gd name="T14" fmla="*/ 1132 w 73"/>
                    <a:gd name="T15" fmla="*/ 175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3" h="87">
                      <a:moveTo>
                        <a:pt x="73" y="11"/>
                      </a:moveTo>
                      <a:cubicBezTo>
                        <a:pt x="52" y="7"/>
                        <a:pt x="35" y="3"/>
                        <a:pt x="28" y="0"/>
                      </a:cubicBezTo>
                      <a:cubicBezTo>
                        <a:pt x="13" y="2"/>
                        <a:pt x="6" y="26"/>
                        <a:pt x="16" y="36"/>
                      </a:cubicBezTo>
                      <a:cubicBezTo>
                        <a:pt x="27" y="39"/>
                        <a:pt x="53" y="46"/>
                        <a:pt x="53" y="46"/>
                      </a:cubicBezTo>
                      <a:cubicBezTo>
                        <a:pt x="38" y="46"/>
                        <a:pt x="22" y="47"/>
                        <a:pt x="14" y="47"/>
                      </a:cubicBezTo>
                      <a:cubicBezTo>
                        <a:pt x="2" y="51"/>
                        <a:pt x="0" y="82"/>
                        <a:pt x="17" y="85"/>
                      </a:cubicBezTo>
                      <a:cubicBezTo>
                        <a:pt x="34" y="86"/>
                        <a:pt x="56" y="87"/>
                        <a:pt x="73" y="87"/>
                      </a:cubicBezTo>
                      <a:cubicBezTo>
                        <a:pt x="73" y="61"/>
                        <a:pt x="72" y="35"/>
                        <a:pt x="73" y="11"/>
                      </a:cubicBezTo>
                    </a:path>
                  </a:pathLst>
                </a:custGeom>
                <a:solidFill>
                  <a:srgbClr val="AFD0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49" name="Freeform 22">
                  <a:extLst>
                    <a:ext uri="{FF2B5EF4-FFF2-40B4-BE49-F238E27FC236}">
                      <a16:creationId xmlns:a16="http://schemas.microsoft.com/office/drawing/2014/main" id="{97D7CB8C-DAD5-393D-C4A9-4A362EA54A1C}"/>
                    </a:ext>
                  </a:extLst>
                </p:cNvPr>
                <p:cNvSpPr>
                  <a:spLocks/>
                </p:cNvSpPr>
                <p:nvPr/>
              </p:nvSpPr>
              <p:spPr bwMode="auto">
                <a:xfrm>
                  <a:off x="3528" y="989"/>
                  <a:ext cx="817" cy="1213"/>
                </a:xfrm>
                <a:custGeom>
                  <a:avLst/>
                  <a:gdLst>
                    <a:gd name="T0" fmla="*/ 4028 w 327"/>
                    <a:gd name="T1" fmla="*/ 1113 h 485"/>
                    <a:gd name="T2" fmla="*/ 3745 w 327"/>
                    <a:gd name="T3" fmla="*/ 895 h 485"/>
                    <a:gd name="T4" fmla="*/ 3778 w 327"/>
                    <a:gd name="T5" fmla="*/ 550 h 485"/>
                    <a:gd name="T6" fmla="*/ 3258 w 327"/>
                    <a:gd name="T7" fmla="*/ 333 h 485"/>
                    <a:gd name="T8" fmla="*/ 3058 w 327"/>
                    <a:gd name="T9" fmla="*/ 613 h 485"/>
                    <a:gd name="T10" fmla="*/ 3028 w 327"/>
                    <a:gd name="T11" fmla="*/ 188 h 485"/>
                    <a:gd name="T12" fmla="*/ 2508 w 327"/>
                    <a:gd name="T13" fmla="*/ 158 h 485"/>
                    <a:gd name="T14" fmla="*/ 2104 w 327"/>
                    <a:gd name="T15" fmla="*/ 770 h 485"/>
                    <a:gd name="T16" fmla="*/ 1936 w 327"/>
                    <a:gd name="T17" fmla="*/ 408 h 485"/>
                    <a:gd name="T18" fmla="*/ 1374 w 327"/>
                    <a:gd name="T19" fmla="*/ 533 h 485"/>
                    <a:gd name="T20" fmla="*/ 1279 w 327"/>
                    <a:gd name="T21" fmla="*/ 1050 h 485"/>
                    <a:gd name="T22" fmla="*/ 1187 w 327"/>
                    <a:gd name="T23" fmla="*/ 1188 h 485"/>
                    <a:gd name="T24" fmla="*/ 42 w 327"/>
                    <a:gd name="T25" fmla="*/ 3554 h 485"/>
                    <a:gd name="T26" fmla="*/ 187 w 327"/>
                    <a:gd name="T27" fmla="*/ 5460 h 485"/>
                    <a:gd name="T28" fmla="*/ 187 w 327"/>
                    <a:gd name="T29" fmla="*/ 5460 h 485"/>
                    <a:gd name="T30" fmla="*/ 625 w 327"/>
                    <a:gd name="T31" fmla="*/ 6130 h 485"/>
                    <a:gd name="T32" fmla="*/ 687 w 327"/>
                    <a:gd name="T33" fmla="*/ 6880 h 485"/>
                    <a:gd name="T34" fmla="*/ 637 w 327"/>
                    <a:gd name="T35" fmla="*/ 6838 h 485"/>
                    <a:gd name="T36" fmla="*/ 1666 w 327"/>
                    <a:gd name="T37" fmla="*/ 7506 h 485"/>
                    <a:gd name="T38" fmla="*/ 1699 w 327"/>
                    <a:gd name="T39" fmla="*/ 7476 h 485"/>
                    <a:gd name="T40" fmla="*/ 1699 w 327"/>
                    <a:gd name="T41" fmla="*/ 6775 h 485"/>
                    <a:gd name="T42" fmla="*/ 2059 w 327"/>
                    <a:gd name="T43" fmla="*/ 5067 h 485"/>
                    <a:gd name="T44" fmla="*/ 2279 w 327"/>
                    <a:gd name="T45" fmla="*/ 4472 h 485"/>
                    <a:gd name="T46" fmla="*/ 2279 w 327"/>
                    <a:gd name="T47" fmla="*/ 4472 h 485"/>
                    <a:gd name="T48" fmla="*/ 2279 w 327"/>
                    <a:gd name="T49" fmla="*/ 4472 h 485"/>
                    <a:gd name="T50" fmla="*/ 2216 w 327"/>
                    <a:gd name="T51" fmla="*/ 4117 h 485"/>
                    <a:gd name="T52" fmla="*/ 2184 w 327"/>
                    <a:gd name="T53" fmla="*/ 4097 h 485"/>
                    <a:gd name="T54" fmla="*/ 2571 w 327"/>
                    <a:gd name="T55" fmla="*/ 2564 h 485"/>
                    <a:gd name="T56" fmla="*/ 2591 w 327"/>
                    <a:gd name="T57" fmla="*/ 2564 h 485"/>
                    <a:gd name="T58" fmla="*/ 3121 w 327"/>
                    <a:gd name="T59" fmla="*/ 2646 h 485"/>
                    <a:gd name="T60" fmla="*/ 3121 w 327"/>
                    <a:gd name="T61" fmla="*/ 2646 h 485"/>
                    <a:gd name="T62" fmla="*/ 3121 w 327"/>
                    <a:gd name="T63" fmla="*/ 2646 h 485"/>
                    <a:gd name="T64" fmla="*/ 3808 w 327"/>
                    <a:gd name="T65" fmla="*/ 2614 h 485"/>
                    <a:gd name="T66" fmla="*/ 5099 w 327"/>
                    <a:gd name="T67" fmla="*/ 2596 h 485"/>
                    <a:gd name="T68" fmla="*/ 4028 w 327"/>
                    <a:gd name="T69" fmla="*/ 1113 h 4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27" h="485">
                      <a:moveTo>
                        <a:pt x="258" y="71"/>
                      </a:moveTo>
                      <a:cubicBezTo>
                        <a:pt x="254" y="68"/>
                        <a:pt x="241" y="59"/>
                        <a:pt x="240" y="57"/>
                      </a:cubicBezTo>
                      <a:cubicBezTo>
                        <a:pt x="238" y="54"/>
                        <a:pt x="237" y="48"/>
                        <a:pt x="242" y="35"/>
                      </a:cubicBezTo>
                      <a:cubicBezTo>
                        <a:pt x="247" y="19"/>
                        <a:pt x="220" y="3"/>
                        <a:pt x="209" y="21"/>
                      </a:cubicBezTo>
                      <a:cubicBezTo>
                        <a:pt x="206" y="25"/>
                        <a:pt x="204" y="28"/>
                        <a:pt x="196" y="39"/>
                      </a:cubicBezTo>
                      <a:cubicBezTo>
                        <a:pt x="196" y="39"/>
                        <a:pt x="197" y="16"/>
                        <a:pt x="194" y="12"/>
                      </a:cubicBezTo>
                      <a:cubicBezTo>
                        <a:pt x="185" y="0"/>
                        <a:pt x="166" y="4"/>
                        <a:pt x="161" y="10"/>
                      </a:cubicBezTo>
                      <a:cubicBezTo>
                        <a:pt x="155" y="17"/>
                        <a:pt x="159" y="47"/>
                        <a:pt x="135" y="49"/>
                      </a:cubicBezTo>
                      <a:cubicBezTo>
                        <a:pt x="122" y="48"/>
                        <a:pt x="124" y="35"/>
                        <a:pt x="124" y="26"/>
                      </a:cubicBezTo>
                      <a:cubicBezTo>
                        <a:pt x="125" y="17"/>
                        <a:pt x="91" y="16"/>
                        <a:pt x="88" y="34"/>
                      </a:cubicBezTo>
                      <a:cubicBezTo>
                        <a:pt x="87" y="45"/>
                        <a:pt x="85" y="56"/>
                        <a:pt x="82" y="67"/>
                      </a:cubicBezTo>
                      <a:cubicBezTo>
                        <a:pt x="81" y="69"/>
                        <a:pt x="77" y="75"/>
                        <a:pt x="76" y="76"/>
                      </a:cubicBezTo>
                      <a:cubicBezTo>
                        <a:pt x="9" y="129"/>
                        <a:pt x="3" y="166"/>
                        <a:pt x="3" y="227"/>
                      </a:cubicBezTo>
                      <a:cubicBezTo>
                        <a:pt x="3" y="252"/>
                        <a:pt x="0" y="302"/>
                        <a:pt x="12" y="349"/>
                      </a:cubicBezTo>
                      <a:cubicBezTo>
                        <a:pt x="12" y="349"/>
                        <a:pt x="12" y="349"/>
                        <a:pt x="12" y="349"/>
                      </a:cubicBezTo>
                      <a:cubicBezTo>
                        <a:pt x="21" y="362"/>
                        <a:pt x="28" y="377"/>
                        <a:pt x="40" y="392"/>
                      </a:cubicBezTo>
                      <a:cubicBezTo>
                        <a:pt x="48" y="402"/>
                        <a:pt x="48" y="420"/>
                        <a:pt x="44" y="440"/>
                      </a:cubicBezTo>
                      <a:cubicBezTo>
                        <a:pt x="43" y="439"/>
                        <a:pt x="42" y="438"/>
                        <a:pt x="41" y="437"/>
                      </a:cubicBezTo>
                      <a:cubicBezTo>
                        <a:pt x="62" y="462"/>
                        <a:pt x="95" y="485"/>
                        <a:pt x="107" y="480"/>
                      </a:cubicBezTo>
                      <a:cubicBezTo>
                        <a:pt x="108" y="479"/>
                        <a:pt x="108" y="479"/>
                        <a:pt x="109" y="478"/>
                      </a:cubicBezTo>
                      <a:cubicBezTo>
                        <a:pt x="109" y="433"/>
                        <a:pt x="109" y="433"/>
                        <a:pt x="109" y="433"/>
                      </a:cubicBezTo>
                      <a:cubicBezTo>
                        <a:pt x="109" y="399"/>
                        <a:pt x="117" y="360"/>
                        <a:pt x="132" y="324"/>
                      </a:cubicBezTo>
                      <a:cubicBezTo>
                        <a:pt x="140" y="307"/>
                        <a:pt x="144" y="295"/>
                        <a:pt x="146" y="286"/>
                      </a:cubicBezTo>
                      <a:cubicBezTo>
                        <a:pt x="146" y="286"/>
                        <a:pt x="146" y="286"/>
                        <a:pt x="146" y="286"/>
                      </a:cubicBezTo>
                      <a:cubicBezTo>
                        <a:pt x="146" y="286"/>
                        <a:pt x="146" y="286"/>
                        <a:pt x="146" y="286"/>
                      </a:cubicBezTo>
                      <a:cubicBezTo>
                        <a:pt x="149" y="272"/>
                        <a:pt x="147" y="266"/>
                        <a:pt x="142" y="263"/>
                      </a:cubicBezTo>
                      <a:cubicBezTo>
                        <a:pt x="140" y="262"/>
                        <a:pt x="140" y="262"/>
                        <a:pt x="140" y="262"/>
                      </a:cubicBezTo>
                      <a:cubicBezTo>
                        <a:pt x="126" y="201"/>
                        <a:pt x="145" y="173"/>
                        <a:pt x="165" y="164"/>
                      </a:cubicBezTo>
                      <a:cubicBezTo>
                        <a:pt x="166" y="164"/>
                        <a:pt x="166" y="164"/>
                        <a:pt x="166" y="164"/>
                      </a:cubicBezTo>
                      <a:cubicBezTo>
                        <a:pt x="174" y="167"/>
                        <a:pt x="184" y="169"/>
                        <a:pt x="200" y="169"/>
                      </a:cubicBezTo>
                      <a:cubicBezTo>
                        <a:pt x="200" y="169"/>
                        <a:pt x="200" y="169"/>
                        <a:pt x="200" y="169"/>
                      </a:cubicBezTo>
                      <a:cubicBezTo>
                        <a:pt x="200" y="169"/>
                        <a:pt x="200" y="169"/>
                        <a:pt x="200" y="169"/>
                      </a:cubicBezTo>
                      <a:cubicBezTo>
                        <a:pt x="212" y="169"/>
                        <a:pt x="226" y="168"/>
                        <a:pt x="244" y="167"/>
                      </a:cubicBezTo>
                      <a:cubicBezTo>
                        <a:pt x="268" y="165"/>
                        <a:pt x="298" y="166"/>
                        <a:pt x="327" y="166"/>
                      </a:cubicBezTo>
                      <a:cubicBezTo>
                        <a:pt x="315" y="126"/>
                        <a:pt x="293" y="92"/>
                        <a:pt x="258" y="7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50" name="Freeform 23">
                  <a:extLst>
                    <a:ext uri="{FF2B5EF4-FFF2-40B4-BE49-F238E27FC236}">
                      <a16:creationId xmlns:a16="http://schemas.microsoft.com/office/drawing/2014/main" id="{941AD5C5-54CF-2248-CAD9-1122BC03BE4A}"/>
                    </a:ext>
                  </a:extLst>
                </p:cNvPr>
                <p:cNvSpPr>
                  <a:spLocks/>
                </p:cNvSpPr>
                <p:nvPr/>
              </p:nvSpPr>
              <p:spPr bwMode="auto">
                <a:xfrm>
                  <a:off x="4223" y="1629"/>
                  <a:ext cx="145" cy="75"/>
                </a:xfrm>
                <a:custGeom>
                  <a:avLst/>
                  <a:gdLst>
                    <a:gd name="T0" fmla="*/ 83 w 58"/>
                    <a:gd name="T1" fmla="*/ 363 h 30"/>
                    <a:gd name="T2" fmla="*/ 875 w 58"/>
                    <a:gd name="T3" fmla="*/ 470 h 30"/>
                    <a:gd name="T4" fmla="*/ 908 w 58"/>
                    <a:gd name="T5" fmla="*/ 0 h 30"/>
                    <a:gd name="T6" fmla="*/ 0 w 58"/>
                    <a:gd name="T7" fmla="*/ 363 h 30"/>
                    <a:gd name="T8" fmla="*/ 83 w 58"/>
                    <a:gd name="T9" fmla="*/ 363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30">
                      <a:moveTo>
                        <a:pt x="5" y="23"/>
                      </a:moveTo>
                      <a:cubicBezTo>
                        <a:pt x="21" y="24"/>
                        <a:pt x="38" y="26"/>
                        <a:pt x="56" y="30"/>
                      </a:cubicBezTo>
                      <a:cubicBezTo>
                        <a:pt x="57" y="20"/>
                        <a:pt x="58" y="10"/>
                        <a:pt x="58" y="0"/>
                      </a:cubicBezTo>
                      <a:cubicBezTo>
                        <a:pt x="38" y="2"/>
                        <a:pt x="18" y="7"/>
                        <a:pt x="0" y="23"/>
                      </a:cubicBezTo>
                      <a:lnTo>
                        <a:pt x="5" y="23"/>
                      </a:lnTo>
                      <a:close/>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51" name="Freeform 24">
                  <a:extLst>
                    <a:ext uri="{FF2B5EF4-FFF2-40B4-BE49-F238E27FC236}">
                      <a16:creationId xmlns:a16="http://schemas.microsoft.com/office/drawing/2014/main" id="{F1C22002-FA39-9EB1-47E8-EA70FEA21814}"/>
                    </a:ext>
                  </a:extLst>
                </p:cNvPr>
                <p:cNvSpPr>
                  <a:spLocks noEditPoints="1"/>
                </p:cNvSpPr>
                <p:nvPr/>
              </p:nvSpPr>
              <p:spPr bwMode="auto">
                <a:xfrm>
                  <a:off x="3218" y="1747"/>
                  <a:ext cx="2148" cy="1542"/>
                </a:xfrm>
                <a:custGeom>
                  <a:avLst/>
                  <a:gdLst>
                    <a:gd name="T0" fmla="*/ 6084 w 859"/>
                    <a:gd name="T1" fmla="*/ 7787 h 617"/>
                    <a:gd name="T2" fmla="*/ 5521 w 859"/>
                    <a:gd name="T3" fmla="*/ 7383 h 617"/>
                    <a:gd name="T4" fmla="*/ 4939 w 859"/>
                    <a:gd name="T5" fmla="*/ 7403 h 617"/>
                    <a:gd name="T6" fmla="*/ 4334 w 859"/>
                    <a:gd name="T7" fmla="*/ 7008 h 617"/>
                    <a:gd name="T8" fmla="*/ 3876 w 859"/>
                    <a:gd name="T9" fmla="*/ 6320 h 617"/>
                    <a:gd name="T10" fmla="*/ 3333 w 859"/>
                    <a:gd name="T11" fmla="*/ 6183 h 617"/>
                    <a:gd name="T12" fmla="*/ 2751 w 859"/>
                    <a:gd name="T13" fmla="*/ 5778 h 617"/>
                    <a:gd name="T14" fmla="*/ 2426 w 859"/>
                    <a:gd name="T15" fmla="*/ 5153 h 617"/>
                    <a:gd name="T16" fmla="*/ 1938 w 859"/>
                    <a:gd name="T17" fmla="*/ 4466 h 617"/>
                    <a:gd name="T18" fmla="*/ 2376 w 859"/>
                    <a:gd name="T19" fmla="*/ 4229 h 617"/>
                    <a:gd name="T20" fmla="*/ 1033 w 859"/>
                    <a:gd name="T21" fmla="*/ 4184 h 617"/>
                    <a:gd name="T22" fmla="*/ 550 w 859"/>
                    <a:gd name="T23" fmla="*/ 3479 h 617"/>
                    <a:gd name="T24" fmla="*/ 333 w 859"/>
                    <a:gd name="T25" fmla="*/ 2887 h 617"/>
                    <a:gd name="T26" fmla="*/ 613 w 859"/>
                    <a:gd name="T27" fmla="*/ 1999 h 617"/>
                    <a:gd name="T28" fmla="*/ 1738 w 859"/>
                    <a:gd name="T29" fmla="*/ 1824 h 617"/>
                    <a:gd name="T30" fmla="*/ 2771 w 859"/>
                    <a:gd name="T31" fmla="*/ 2729 h 617"/>
                    <a:gd name="T32" fmla="*/ 3271 w 859"/>
                    <a:gd name="T33" fmla="*/ 3934 h 617"/>
                    <a:gd name="T34" fmla="*/ 3626 w 859"/>
                    <a:gd name="T35" fmla="*/ 3199 h 617"/>
                    <a:gd name="T36" fmla="*/ 3813 w 859"/>
                    <a:gd name="T37" fmla="*/ 2917 h 617"/>
                    <a:gd name="T38" fmla="*/ 4033 w 859"/>
                    <a:gd name="T39" fmla="*/ 2229 h 617"/>
                    <a:gd name="T40" fmla="*/ 4051 w 859"/>
                    <a:gd name="T41" fmla="*/ 1812 h 617"/>
                    <a:gd name="T42" fmla="*/ 5176 w 859"/>
                    <a:gd name="T43" fmla="*/ 1467 h 617"/>
                    <a:gd name="T44" fmla="*/ 5146 w 859"/>
                    <a:gd name="T45" fmla="*/ 2249 h 617"/>
                    <a:gd name="T46" fmla="*/ 5114 w 859"/>
                    <a:gd name="T47" fmla="*/ 2542 h 617"/>
                    <a:gd name="T48" fmla="*/ 5379 w 859"/>
                    <a:gd name="T49" fmla="*/ 5058 h 617"/>
                    <a:gd name="T50" fmla="*/ 6209 w 859"/>
                    <a:gd name="T51" fmla="*/ 6778 h 617"/>
                    <a:gd name="T52" fmla="*/ 6709 w 859"/>
                    <a:gd name="T53" fmla="*/ 7570 h 617"/>
                    <a:gd name="T54" fmla="*/ 9772 w 859"/>
                    <a:gd name="T55" fmla="*/ 3062 h 617"/>
                    <a:gd name="T56" fmla="*/ 7679 w 859"/>
                    <a:gd name="T57" fmla="*/ 312 h 617"/>
                    <a:gd name="T58" fmla="*/ 5929 w 859"/>
                    <a:gd name="T59" fmla="*/ 92 h 617"/>
                    <a:gd name="T60" fmla="*/ 6334 w 859"/>
                    <a:gd name="T61" fmla="*/ 450 h 617"/>
                    <a:gd name="T62" fmla="*/ 7004 w 859"/>
                    <a:gd name="T63" fmla="*/ 575 h 617"/>
                    <a:gd name="T64" fmla="*/ 7817 w 859"/>
                    <a:gd name="T65" fmla="*/ 825 h 617"/>
                    <a:gd name="T66" fmla="*/ 8272 w 859"/>
                    <a:gd name="T67" fmla="*/ 1824 h 617"/>
                    <a:gd name="T68" fmla="*/ 7942 w 859"/>
                    <a:gd name="T69" fmla="*/ 2749 h 617"/>
                    <a:gd name="T70" fmla="*/ 8304 w 859"/>
                    <a:gd name="T71" fmla="*/ 2979 h 617"/>
                    <a:gd name="T72" fmla="*/ 8347 w 859"/>
                    <a:gd name="T73" fmla="*/ 4029 h 617"/>
                    <a:gd name="T74" fmla="*/ 8442 w 859"/>
                    <a:gd name="T75" fmla="*/ 4841 h 617"/>
                    <a:gd name="T76" fmla="*/ 8084 w 859"/>
                    <a:gd name="T77" fmla="*/ 5121 h 617"/>
                    <a:gd name="T78" fmla="*/ 8472 w 859"/>
                    <a:gd name="T79" fmla="*/ 5841 h 617"/>
                    <a:gd name="T80" fmla="*/ 8209 w 859"/>
                    <a:gd name="T81" fmla="*/ 5728 h 617"/>
                    <a:gd name="T82" fmla="*/ 8242 w 859"/>
                    <a:gd name="T83" fmla="*/ 6633 h 617"/>
                    <a:gd name="T84" fmla="*/ 7429 w 859"/>
                    <a:gd name="T85" fmla="*/ 6915 h 617"/>
                    <a:gd name="T86" fmla="*/ 6772 w 859"/>
                    <a:gd name="T87" fmla="*/ 5746 h 617"/>
                    <a:gd name="T88" fmla="*/ 6284 w 859"/>
                    <a:gd name="T89" fmla="*/ 4529 h 617"/>
                    <a:gd name="T90" fmla="*/ 5396 w 859"/>
                    <a:gd name="T91" fmla="*/ 2529 h 617"/>
                    <a:gd name="T92" fmla="*/ 5396 w 859"/>
                    <a:gd name="T93" fmla="*/ 2342 h 617"/>
                    <a:gd name="T94" fmla="*/ 4771 w 859"/>
                    <a:gd name="T95" fmla="*/ 1000 h 617"/>
                    <a:gd name="T96" fmla="*/ 3846 w 859"/>
                    <a:gd name="T97" fmla="*/ 1842 h 617"/>
                    <a:gd name="T98" fmla="*/ 2426 w 859"/>
                    <a:gd name="T99" fmla="*/ 1887 h 617"/>
                    <a:gd name="T100" fmla="*/ 33 w 859"/>
                    <a:gd name="T101" fmla="*/ 2387 h 617"/>
                    <a:gd name="T102" fmla="*/ 5754 w 859"/>
                    <a:gd name="T103" fmla="*/ 8412 h 6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59" h="617">
                      <a:moveTo>
                        <a:pt x="429" y="511"/>
                      </a:moveTo>
                      <a:cubicBezTo>
                        <a:pt x="424" y="513"/>
                        <a:pt x="425" y="508"/>
                        <a:pt x="415" y="505"/>
                      </a:cubicBezTo>
                      <a:cubicBezTo>
                        <a:pt x="404" y="503"/>
                        <a:pt x="394" y="497"/>
                        <a:pt x="389" y="499"/>
                      </a:cubicBezTo>
                      <a:cubicBezTo>
                        <a:pt x="383" y="501"/>
                        <a:pt x="369" y="495"/>
                        <a:pt x="370" y="488"/>
                      </a:cubicBezTo>
                      <a:cubicBezTo>
                        <a:pt x="371" y="481"/>
                        <a:pt x="366" y="478"/>
                        <a:pt x="366" y="478"/>
                      </a:cubicBezTo>
                      <a:cubicBezTo>
                        <a:pt x="366" y="478"/>
                        <a:pt x="356" y="473"/>
                        <a:pt x="353" y="473"/>
                      </a:cubicBezTo>
                      <a:cubicBezTo>
                        <a:pt x="350" y="473"/>
                        <a:pt x="346" y="470"/>
                        <a:pt x="340" y="472"/>
                      </a:cubicBezTo>
                      <a:cubicBezTo>
                        <a:pt x="334" y="474"/>
                        <a:pt x="329" y="480"/>
                        <a:pt x="326" y="479"/>
                      </a:cubicBezTo>
                      <a:cubicBezTo>
                        <a:pt x="323" y="478"/>
                        <a:pt x="319" y="477"/>
                        <a:pt x="316" y="474"/>
                      </a:cubicBezTo>
                      <a:cubicBezTo>
                        <a:pt x="313" y="470"/>
                        <a:pt x="316" y="466"/>
                        <a:pt x="309" y="461"/>
                      </a:cubicBezTo>
                      <a:cubicBezTo>
                        <a:pt x="301" y="456"/>
                        <a:pt x="309" y="448"/>
                        <a:pt x="297" y="450"/>
                      </a:cubicBezTo>
                      <a:cubicBezTo>
                        <a:pt x="286" y="452"/>
                        <a:pt x="287" y="459"/>
                        <a:pt x="277" y="449"/>
                      </a:cubicBezTo>
                      <a:cubicBezTo>
                        <a:pt x="268" y="440"/>
                        <a:pt x="268" y="433"/>
                        <a:pt x="265" y="430"/>
                      </a:cubicBezTo>
                      <a:cubicBezTo>
                        <a:pt x="262" y="427"/>
                        <a:pt x="265" y="420"/>
                        <a:pt x="260" y="416"/>
                      </a:cubicBezTo>
                      <a:cubicBezTo>
                        <a:pt x="255" y="413"/>
                        <a:pt x="255" y="405"/>
                        <a:pt x="248" y="405"/>
                      </a:cubicBezTo>
                      <a:cubicBezTo>
                        <a:pt x="242" y="405"/>
                        <a:pt x="233" y="403"/>
                        <a:pt x="233" y="403"/>
                      </a:cubicBezTo>
                      <a:cubicBezTo>
                        <a:pt x="233" y="403"/>
                        <a:pt x="234" y="404"/>
                        <a:pt x="223" y="400"/>
                      </a:cubicBezTo>
                      <a:cubicBezTo>
                        <a:pt x="213" y="396"/>
                        <a:pt x="218" y="408"/>
                        <a:pt x="213" y="396"/>
                      </a:cubicBezTo>
                      <a:cubicBezTo>
                        <a:pt x="208" y="384"/>
                        <a:pt x="211" y="374"/>
                        <a:pt x="203" y="374"/>
                      </a:cubicBezTo>
                      <a:cubicBezTo>
                        <a:pt x="194" y="374"/>
                        <a:pt x="187" y="375"/>
                        <a:pt x="187" y="375"/>
                      </a:cubicBezTo>
                      <a:cubicBezTo>
                        <a:pt x="176" y="370"/>
                        <a:pt x="176" y="370"/>
                        <a:pt x="176" y="370"/>
                      </a:cubicBezTo>
                      <a:cubicBezTo>
                        <a:pt x="176" y="370"/>
                        <a:pt x="175" y="365"/>
                        <a:pt x="172" y="360"/>
                      </a:cubicBezTo>
                      <a:cubicBezTo>
                        <a:pt x="168" y="355"/>
                        <a:pt x="173" y="353"/>
                        <a:pt x="167" y="346"/>
                      </a:cubicBezTo>
                      <a:cubicBezTo>
                        <a:pt x="162" y="338"/>
                        <a:pt x="162" y="335"/>
                        <a:pt x="155" y="330"/>
                      </a:cubicBezTo>
                      <a:cubicBezTo>
                        <a:pt x="148" y="325"/>
                        <a:pt x="149" y="319"/>
                        <a:pt x="146" y="316"/>
                      </a:cubicBezTo>
                      <a:cubicBezTo>
                        <a:pt x="142" y="313"/>
                        <a:pt x="144" y="309"/>
                        <a:pt x="140" y="304"/>
                      </a:cubicBezTo>
                      <a:cubicBezTo>
                        <a:pt x="139" y="301"/>
                        <a:pt x="127" y="293"/>
                        <a:pt x="124" y="286"/>
                      </a:cubicBezTo>
                      <a:cubicBezTo>
                        <a:pt x="121" y="280"/>
                        <a:pt x="127" y="275"/>
                        <a:pt x="134" y="277"/>
                      </a:cubicBezTo>
                      <a:cubicBezTo>
                        <a:pt x="158" y="277"/>
                        <a:pt x="180" y="296"/>
                        <a:pt x="199" y="304"/>
                      </a:cubicBezTo>
                      <a:cubicBezTo>
                        <a:pt x="199" y="304"/>
                        <a:pt x="183" y="289"/>
                        <a:pt x="152" y="271"/>
                      </a:cubicBezTo>
                      <a:cubicBezTo>
                        <a:pt x="117" y="253"/>
                        <a:pt x="102" y="282"/>
                        <a:pt x="92" y="280"/>
                      </a:cubicBezTo>
                      <a:cubicBezTo>
                        <a:pt x="84" y="282"/>
                        <a:pt x="83" y="279"/>
                        <a:pt x="77" y="278"/>
                      </a:cubicBezTo>
                      <a:cubicBezTo>
                        <a:pt x="71" y="277"/>
                        <a:pt x="71" y="270"/>
                        <a:pt x="66" y="268"/>
                      </a:cubicBezTo>
                      <a:cubicBezTo>
                        <a:pt x="60" y="266"/>
                        <a:pt x="59" y="264"/>
                        <a:pt x="53" y="257"/>
                      </a:cubicBezTo>
                      <a:cubicBezTo>
                        <a:pt x="47" y="249"/>
                        <a:pt x="42" y="240"/>
                        <a:pt x="38" y="233"/>
                      </a:cubicBezTo>
                      <a:cubicBezTo>
                        <a:pt x="33" y="227"/>
                        <a:pt x="37" y="229"/>
                        <a:pt x="35" y="223"/>
                      </a:cubicBezTo>
                      <a:cubicBezTo>
                        <a:pt x="32" y="217"/>
                        <a:pt x="33" y="217"/>
                        <a:pt x="29" y="211"/>
                      </a:cubicBezTo>
                      <a:cubicBezTo>
                        <a:pt x="25" y="205"/>
                        <a:pt x="23" y="205"/>
                        <a:pt x="23" y="198"/>
                      </a:cubicBezTo>
                      <a:cubicBezTo>
                        <a:pt x="23" y="190"/>
                        <a:pt x="26" y="192"/>
                        <a:pt x="21" y="185"/>
                      </a:cubicBezTo>
                      <a:cubicBezTo>
                        <a:pt x="16" y="178"/>
                        <a:pt x="19" y="174"/>
                        <a:pt x="19" y="169"/>
                      </a:cubicBezTo>
                      <a:cubicBezTo>
                        <a:pt x="19" y="163"/>
                        <a:pt x="17" y="160"/>
                        <a:pt x="17" y="152"/>
                      </a:cubicBezTo>
                      <a:cubicBezTo>
                        <a:pt x="20" y="142"/>
                        <a:pt x="29" y="133"/>
                        <a:pt x="39" y="128"/>
                      </a:cubicBezTo>
                      <a:cubicBezTo>
                        <a:pt x="45" y="124"/>
                        <a:pt x="62" y="121"/>
                        <a:pt x="70" y="119"/>
                      </a:cubicBezTo>
                      <a:cubicBezTo>
                        <a:pt x="79" y="117"/>
                        <a:pt x="85" y="114"/>
                        <a:pt x="95" y="113"/>
                      </a:cubicBezTo>
                      <a:cubicBezTo>
                        <a:pt x="100" y="113"/>
                        <a:pt x="104" y="116"/>
                        <a:pt x="111" y="117"/>
                      </a:cubicBezTo>
                      <a:cubicBezTo>
                        <a:pt x="118" y="119"/>
                        <a:pt x="128" y="118"/>
                        <a:pt x="132" y="120"/>
                      </a:cubicBezTo>
                      <a:cubicBezTo>
                        <a:pt x="152" y="128"/>
                        <a:pt x="153" y="153"/>
                        <a:pt x="167" y="166"/>
                      </a:cubicBezTo>
                      <a:cubicBezTo>
                        <a:pt x="170" y="169"/>
                        <a:pt x="174" y="171"/>
                        <a:pt x="177" y="175"/>
                      </a:cubicBezTo>
                      <a:cubicBezTo>
                        <a:pt x="180" y="179"/>
                        <a:pt x="180" y="184"/>
                        <a:pt x="183" y="188"/>
                      </a:cubicBezTo>
                      <a:cubicBezTo>
                        <a:pt x="189" y="195"/>
                        <a:pt x="208" y="194"/>
                        <a:pt x="206" y="204"/>
                      </a:cubicBezTo>
                      <a:cubicBezTo>
                        <a:pt x="209" y="215"/>
                        <a:pt x="201" y="230"/>
                        <a:pt x="209" y="252"/>
                      </a:cubicBezTo>
                      <a:cubicBezTo>
                        <a:pt x="217" y="273"/>
                        <a:pt x="231" y="282"/>
                        <a:pt x="231" y="282"/>
                      </a:cubicBezTo>
                      <a:cubicBezTo>
                        <a:pt x="222" y="257"/>
                        <a:pt x="209" y="243"/>
                        <a:pt x="220" y="228"/>
                      </a:cubicBezTo>
                      <a:cubicBezTo>
                        <a:pt x="232" y="212"/>
                        <a:pt x="228" y="214"/>
                        <a:pt x="232" y="205"/>
                      </a:cubicBezTo>
                      <a:cubicBezTo>
                        <a:pt x="231" y="207"/>
                        <a:pt x="231" y="207"/>
                        <a:pt x="231" y="207"/>
                      </a:cubicBezTo>
                      <a:cubicBezTo>
                        <a:pt x="231" y="204"/>
                        <a:pt x="231" y="197"/>
                        <a:pt x="233" y="195"/>
                      </a:cubicBezTo>
                      <a:cubicBezTo>
                        <a:pt x="236" y="191"/>
                        <a:pt x="241" y="191"/>
                        <a:pt x="244" y="187"/>
                      </a:cubicBezTo>
                      <a:cubicBezTo>
                        <a:pt x="249" y="180"/>
                        <a:pt x="245" y="173"/>
                        <a:pt x="251" y="166"/>
                      </a:cubicBezTo>
                      <a:cubicBezTo>
                        <a:pt x="263" y="160"/>
                        <a:pt x="282" y="142"/>
                        <a:pt x="282" y="133"/>
                      </a:cubicBezTo>
                      <a:cubicBezTo>
                        <a:pt x="274" y="147"/>
                        <a:pt x="263" y="148"/>
                        <a:pt x="258" y="143"/>
                      </a:cubicBezTo>
                      <a:cubicBezTo>
                        <a:pt x="255" y="142"/>
                        <a:pt x="259" y="137"/>
                        <a:pt x="259" y="137"/>
                      </a:cubicBezTo>
                      <a:cubicBezTo>
                        <a:pt x="257" y="134"/>
                        <a:pt x="262" y="131"/>
                        <a:pt x="261" y="128"/>
                      </a:cubicBezTo>
                      <a:cubicBezTo>
                        <a:pt x="260" y="125"/>
                        <a:pt x="260" y="121"/>
                        <a:pt x="259" y="116"/>
                      </a:cubicBezTo>
                      <a:cubicBezTo>
                        <a:pt x="261" y="104"/>
                        <a:pt x="263" y="88"/>
                        <a:pt x="265" y="83"/>
                      </a:cubicBezTo>
                      <a:cubicBezTo>
                        <a:pt x="274" y="77"/>
                        <a:pt x="288" y="76"/>
                        <a:pt x="302" y="78"/>
                      </a:cubicBezTo>
                      <a:cubicBezTo>
                        <a:pt x="315" y="81"/>
                        <a:pt x="325" y="86"/>
                        <a:pt x="331" y="94"/>
                      </a:cubicBezTo>
                      <a:cubicBezTo>
                        <a:pt x="331" y="100"/>
                        <a:pt x="330" y="108"/>
                        <a:pt x="329" y="118"/>
                      </a:cubicBezTo>
                      <a:cubicBezTo>
                        <a:pt x="327" y="121"/>
                        <a:pt x="331" y="126"/>
                        <a:pt x="329" y="131"/>
                      </a:cubicBezTo>
                      <a:cubicBezTo>
                        <a:pt x="327" y="136"/>
                        <a:pt x="330" y="136"/>
                        <a:pt x="329" y="144"/>
                      </a:cubicBezTo>
                      <a:cubicBezTo>
                        <a:pt x="328" y="153"/>
                        <a:pt x="331" y="152"/>
                        <a:pt x="326" y="151"/>
                      </a:cubicBezTo>
                      <a:cubicBezTo>
                        <a:pt x="316" y="151"/>
                        <a:pt x="308" y="148"/>
                        <a:pt x="303" y="135"/>
                      </a:cubicBezTo>
                      <a:cubicBezTo>
                        <a:pt x="302" y="148"/>
                        <a:pt x="311" y="160"/>
                        <a:pt x="327" y="163"/>
                      </a:cubicBezTo>
                      <a:cubicBezTo>
                        <a:pt x="328" y="180"/>
                        <a:pt x="322" y="215"/>
                        <a:pt x="328" y="230"/>
                      </a:cubicBezTo>
                      <a:cubicBezTo>
                        <a:pt x="335" y="244"/>
                        <a:pt x="335" y="254"/>
                        <a:pt x="338" y="265"/>
                      </a:cubicBezTo>
                      <a:cubicBezTo>
                        <a:pt x="341" y="277"/>
                        <a:pt x="338" y="310"/>
                        <a:pt x="344" y="324"/>
                      </a:cubicBezTo>
                      <a:cubicBezTo>
                        <a:pt x="350" y="339"/>
                        <a:pt x="352" y="347"/>
                        <a:pt x="356" y="354"/>
                      </a:cubicBezTo>
                      <a:cubicBezTo>
                        <a:pt x="361" y="362"/>
                        <a:pt x="369" y="392"/>
                        <a:pt x="379" y="405"/>
                      </a:cubicBezTo>
                      <a:cubicBezTo>
                        <a:pt x="390" y="417"/>
                        <a:pt x="390" y="427"/>
                        <a:pt x="397" y="434"/>
                      </a:cubicBezTo>
                      <a:cubicBezTo>
                        <a:pt x="404" y="441"/>
                        <a:pt x="401" y="447"/>
                        <a:pt x="406" y="453"/>
                      </a:cubicBezTo>
                      <a:cubicBezTo>
                        <a:pt x="411" y="459"/>
                        <a:pt x="415" y="460"/>
                        <a:pt x="419" y="465"/>
                      </a:cubicBezTo>
                      <a:cubicBezTo>
                        <a:pt x="423" y="470"/>
                        <a:pt x="432" y="478"/>
                        <a:pt x="429" y="485"/>
                      </a:cubicBezTo>
                      <a:cubicBezTo>
                        <a:pt x="426" y="492"/>
                        <a:pt x="434" y="509"/>
                        <a:pt x="429" y="511"/>
                      </a:cubicBezTo>
                      <a:moveTo>
                        <a:pt x="734" y="332"/>
                      </a:moveTo>
                      <a:cubicBezTo>
                        <a:pt x="717" y="285"/>
                        <a:pt x="651" y="222"/>
                        <a:pt x="625" y="196"/>
                      </a:cubicBezTo>
                      <a:cubicBezTo>
                        <a:pt x="608" y="179"/>
                        <a:pt x="555" y="155"/>
                        <a:pt x="556" y="150"/>
                      </a:cubicBezTo>
                      <a:cubicBezTo>
                        <a:pt x="557" y="147"/>
                        <a:pt x="557" y="147"/>
                        <a:pt x="557" y="147"/>
                      </a:cubicBezTo>
                      <a:cubicBezTo>
                        <a:pt x="569" y="88"/>
                        <a:pt x="547" y="45"/>
                        <a:pt x="491" y="20"/>
                      </a:cubicBezTo>
                      <a:cubicBezTo>
                        <a:pt x="450" y="2"/>
                        <a:pt x="411" y="0"/>
                        <a:pt x="380" y="3"/>
                      </a:cubicBezTo>
                      <a:cubicBezTo>
                        <a:pt x="380" y="3"/>
                        <a:pt x="380" y="3"/>
                        <a:pt x="380" y="3"/>
                      </a:cubicBezTo>
                      <a:cubicBezTo>
                        <a:pt x="380" y="4"/>
                        <a:pt x="379" y="5"/>
                        <a:pt x="379" y="6"/>
                      </a:cubicBezTo>
                      <a:cubicBezTo>
                        <a:pt x="374" y="14"/>
                        <a:pt x="370" y="24"/>
                        <a:pt x="365" y="36"/>
                      </a:cubicBezTo>
                      <a:cubicBezTo>
                        <a:pt x="373" y="34"/>
                        <a:pt x="381" y="32"/>
                        <a:pt x="384" y="32"/>
                      </a:cubicBezTo>
                      <a:cubicBezTo>
                        <a:pt x="390" y="32"/>
                        <a:pt x="400" y="30"/>
                        <a:pt x="405" y="29"/>
                      </a:cubicBezTo>
                      <a:cubicBezTo>
                        <a:pt x="410" y="28"/>
                        <a:pt x="418" y="30"/>
                        <a:pt x="424" y="30"/>
                      </a:cubicBezTo>
                      <a:cubicBezTo>
                        <a:pt x="430" y="30"/>
                        <a:pt x="432" y="33"/>
                        <a:pt x="435" y="33"/>
                      </a:cubicBezTo>
                      <a:cubicBezTo>
                        <a:pt x="438" y="33"/>
                        <a:pt x="445" y="36"/>
                        <a:pt x="448" y="37"/>
                      </a:cubicBezTo>
                      <a:cubicBezTo>
                        <a:pt x="451" y="38"/>
                        <a:pt x="462" y="38"/>
                        <a:pt x="469" y="40"/>
                      </a:cubicBezTo>
                      <a:cubicBezTo>
                        <a:pt x="475" y="42"/>
                        <a:pt x="479" y="45"/>
                        <a:pt x="485" y="45"/>
                      </a:cubicBezTo>
                      <a:cubicBezTo>
                        <a:pt x="491" y="45"/>
                        <a:pt x="492" y="49"/>
                        <a:pt x="500" y="53"/>
                      </a:cubicBezTo>
                      <a:cubicBezTo>
                        <a:pt x="507" y="57"/>
                        <a:pt x="507" y="63"/>
                        <a:pt x="511" y="66"/>
                      </a:cubicBezTo>
                      <a:cubicBezTo>
                        <a:pt x="515" y="69"/>
                        <a:pt x="527" y="94"/>
                        <a:pt x="527" y="102"/>
                      </a:cubicBezTo>
                      <a:cubicBezTo>
                        <a:pt x="527" y="109"/>
                        <a:pt x="530" y="110"/>
                        <a:pt x="529" y="117"/>
                      </a:cubicBezTo>
                      <a:cubicBezTo>
                        <a:pt x="528" y="124"/>
                        <a:pt x="529" y="139"/>
                        <a:pt x="505" y="157"/>
                      </a:cubicBezTo>
                      <a:cubicBezTo>
                        <a:pt x="481" y="174"/>
                        <a:pt x="489" y="216"/>
                        <a:pt x="501" y="235"/>
                      </a:cubicBezTo>
                      <a:cubicBezTo>
                        <a:pt x="486" y="199"/>
                        <a:pt x="505" y="177"/>
                        <a:pt x="508" y="176"/>
                      </a:cubicBezTo>
                      <a:cubicBezTo>
                        <a:pt x="511" y="175"/>
                        <a:pt x="515" y="172"/>
                        <a:pt x="518" y="172"/>
                      </a:cubicBezTo>
                      <a:cubicBezTo>
                        <a:pt x="521" y="172"/>
                        <a:pt x="527" y="177"/>
                        <a:pt x="527" y="177"/>
                      </a:cubicBezTo>
                      <a:cubicBezTo>
                        <a:pt x="527" y="177"/>
                        <a:pt x="529" y="185"/>
                        <a:pt x="531" y="191"/>
                      </a:cubicBezTo>
                      <a:cubicBezTo>
                        <a:pt x="533" y="197"/>
                        <a:pt x="530" y="221"/>
                        <a:pt x="531" y="227"/>
                      </a:cubicBezTo>
                      <a:cubicBezTo>
                        <a:pt x="532" y="232"/>
                        <a:pt x="528" y="239"/>
                        <a:pt x="533" y="245"/>
                      </a:cubicBezTo>
                      <a:cubicBezTo>
                        <a:pt x="538" y="251"/>
                        <a:pt x="532" y="254"/>
                        <a:pt x="534" y="258"/>
                      </a:cubicBezTo>
                      <a:cubicBezTo>
                        <a:pt x="536" y="261"/>
                        <a:pt x="536" y="266"/>
                        <a:pt x="536" y="271"/>
                      </a:cubicBezTo>
                      <a:cubicBezTo>
                        <a:pt x="536" y="276"/>
                        <a:pt x="532" y="283"/>
                        <a:pt x="539" y="293"/>
                      </a:cubicBezTo>
                      <a:cubicBezTo>
                        <a:pt x="546" y="304"/>
                        <a:pt x="538" y="302"/>
                        <a:pt x="540" y="310"/>
                      </a:cubicBezTo>
                      <a:cubicBezTo>
                        <a:pt x="542" y="318"/>
                        <a:pt x="537" y="319"/>
                        <a:pt x="537" y="319"/>
                      </a:cubicBezTo>
                      <a:cubicBezTo>
                        <a:pt x="537" y="319"/>
                        <a:pt x="530" y="322"/>
                        <a:pt x="525" y="317"/>
                      </a:cubicBezTo>
                      <a:cubicBezTo>
                        <a:pt x="519" y="311"/>
                        <a:pt x="518" y="323"/>
                        <a:pt x="517" y="328"/>
                      </a:cubicBezTo>
                      <a:cubicBezTo>
                        <a:pt x="516" y="333"/>
                        <a:pt x="520" y="333"/>
                        <a:pt x="531" y="342"/>
                      </a:cubicBezTo>
                      <a:cubicBezTo>
                        <a:pt x="541" y="351"/>
                        <a:pt x="533" y="347"/>
                        <a:pt x="537" y="356"/>
                      </a:cubicBezTo>
                      <a:cubicBezTo>
                        <a:pt x="541" y="366"/>
                        <a:pt x="541" y="365"/>
                        <a:pt x="542" y="374"/>
                      </a:cubicBezTo>
                      <a:cubicBezTo>
                        <a:pt x="543" y="382"/>
                        <a:pt x="541" y="382"/>
                        <a:pt x="539" y="384"/>
                      </a:cubicBezTo>
                      <a:cubicBezTo>
                        <a:pt x="537" y="387"/>
                        <a:pt x="536" y="388"/>
                        <a:pt x="532" y="383"/>
                      </a:cubicBezTo>
                      <a:cubicBezTo>
                        <a:pt x="528" y="379"/>
                        <a:pt x="531" y="374"/>
                        <a:pt x="525" y="367"/>
                      </a:cubicBezTo>
                      <a:cubicBezTo>
                        <a:pt x="518" y="360"/>
                        <a:pt x="520" y="371"/>
                        <a:pt x="517" y="378"/>
                      </a:cubicBezTo>
                      <a:cubicBezTo>
                        <a:pt x="514" y="384"/>
                        <a:pt x="520" y="390"/>
                        <a:pt x="525" y="403"/>
                      </a:cubicBezTo>
                      <a:cubicBezTo>
                        <a:pt x="529" y="415"/>
                        <a:pt x="526" y="415"/>
                        <a:pt x="527" y="425"/>
                      </a:cubicBezTo>
                      <a:cubicBezTo>
                        <a:pt x="528" y="435"/>
                        <a:pt x="524" y="438"/>
                        <a:pt x="520" y="444"/>
                      </a:cubicBezTo>
                      <a:cubicBezTo>
                        <a:pt x="517" y="451"/>
                        <a:pt x="513" y="453"/>
                        <a:pt x="504" y="455"/>
                      </a:cubicBezTo>
                      <a:cubicBezTo>
                        <a:pt x="493" y="456"/>
                        <a:pt x="478" y="451"/>
                        <a:pt x="475" y="443"/>
                      </a:cubicBezTo>
                      <a:cubicBezTo>
                        <a:pt x="472" y="434"/>
                        <a:pt x="472" y="441"/>
                        <a:pt x="463" y="427"/>
                      </a:cubicBezTo>
                      <a:cubicBezTo>
                        <a:pt x="455" y="413"/>
                        <a:pt x="453" y="418"/>
                        <a:pt x="449" y="406"/>
                      </a:cubicBezTo>
                      <a:cubicBezTo>
                        <a:pt x="445" y="393"/>
                        <a:pt x="442" y="379"/>
                        <a:pt x="433" y="368"/>
                      </a:cubicBezTo>
                      <a:cubicBezTo>
                        <a:pt x="425" y="357"/>
                        <a:pt x="426" y="356"/>
                        <a:pt x="423" y="347"/>
                      </a:cubicBezTo>
                      <a:cubicBezTo>
                        <a:pt x="420" y="337"/>
                        <a:pt x="419" y="332"/>
                        <a:pt x="410" y="317"/>
                      </a:cubicBezTo>
                      <a:cubicBezTo>
                        <a:pt x="402" y="301"/>
                        <a:pt x="405" y="302"/>
                        <a:pt x="402" y="290"/>
                      </a:cubicBezTo>
                      <a:cubicBezTo>
                        <a:pt x="399" y="277"/>
                        <a:pt x="379" y="255"/>
                        <a:pt x="378" y="241"/>
                      </a:cubicBezTo>
                      <a:cubicBezTo>
                        <a:pt x="377" y="228"/>
                        <a:pt x="371" y="232"/>
                        <a:pt x="367" y="214"/>
                      </a:cubicBezTo>
                      <a:cubicBezTo>
                        <a:pt x="363" y="196"/>
                        <a:pt x="343" y="185"/>
                        <a:pt x="345" y="162"/>
                      </a:cubicBezTo>
                      <a:cubicBezTo>
                        <a:pt x="358" y="158"/>
                        <a:pt x="367" y="147"/>
                        <a:pt x="367" y="131"/>
                      </a:cubicBezTo>
                      <a:cubicBezTo>
                        <a:pt x="365" y="145"/>
                        <a:pt x="356" y="149"/>
                        <a:pt x="345" y="150"/>
                      </a:cubicBezTo>
                      <a:cubicBezTo>
                        <a:pt x="345" y="150"/>
                        <a:pt x="345" y="150"/>
                        <a:pt x="345" y="150"/>
                      </a:cubicBezTo>
                      <a:cubicBezTo>
                        <a:pt x="343" y="129"/>
                        <a:pt x="345" y="104"/>
                        <a:pt x="347" y="93"/>
                      </a:cubicBezTo>
                      <a:cubicBezTo>
                        <a:pt x="348" y="92"/>
                        <a:pt x="347" y="90"/>
                        <a:pt x="346" y="88"/>
                      </a:cubicBezTo>
                      <a:cubicBezTo>
                        <a:pt x="338" y="76"/>
                        <a:pt x="323" y="67"/>
                        <a:pt x="305" y="64"/>
                      </a:cubicBezTo>
                      <a:cubicBezTo>
                        <a:pt x="286" y="61"/>
                        <a:pt x="267" y="63"/>
                        <a:pt x="254" y="72"/>
                      </a:cubicBezTo>
                      <a:cubicBezTo>
                        <a:pt x="253" y="72"/>
                        <a:pt x="253" y="73"/>
                        <a:pt x="252" y="74"/>
                      </a:cubicBezTo>
                      <a:cubicBezTo>
                        <a:pt x="248" y="80"/>
                        <a:pt x="249" y="95"/>
                        <a:pt x="246" y="118"/>
                      </a:cubicBezTo>
                      <a:cubicBezTo>
                        <a:pt x="244" y="137"/>
                        <a:pt x="245" y="169"/>
                        <a:pt x="231" y="177"/>
                      </a:cubicBezTo>
                      <a:cubicBezTo>
                        <a:pt x="217" y="183"/>
                        <a:pt x="176" y="151"/>
                        <a:pt x="156" y="122"/>
                      </a:cubicBezTo>
                      <a:cubicBezTo>
                        <a:pt x="156" y="122"/>
                        <a:pt x="156" y="121"/>
                        <a:pt x="155" y="121"/>
                      </a:cubicBezTo>
                      <a:cubicBezTo>
                        <a:pt x="131" y="97"/>
                        <a:pt x="92" y="96"/>
                        <a:pt x="63" y="103"/>
                      </a:cubicBezTo>
                      <a:cubicBezTo>
                        <a:pt x="31" y="111"/>
                        <a:pt x="7" y="130"/>
                        <a:pt x="2" y="152"/>
                      </a:cubicBezTo>
                      <a:cubicBezTo>
                        <a:pt x="2" y="152"/>
                        <a:pt x="2" y="152"/>
                        <a:pt x="2" y="153"/>
                      </a:cubicBezTo>
                      <a:cubicBezTo>
                        <a:pt x="0" y="193"/>
                        <a:pt x="32" y="284"/>
                        <a:pt x="69" y="306"/>
                      </a:cubicBezTo>
                      <a:cubicBezTo>
                        <a:pt x="101" y="326"/>
                        <a:pt x="104" y="330"/>
                        <a:pt x="119" y="359"/>
                      </a:cubicBezTo>
                      <a:cubicBezTo>
                        <a:pt x="137" y="394"/>
                        <a:pt x="222" y="503"/>
                        <a:pt x="368" y="539"/>
                      </a:cubicBezTo>
                      <a:cubicBezTo>
                        <a:pt x="515" y="575"/>
                        <a:pt x="627" y="617"/>
                        <a:pt x="651" y="604"/>
                      </a:cubicBezTo>
                      <a:cubicBezTo>
                        <a:pt x="651" y="604"/>
                        <a:pt x="859" y="523"/>
                        <a:pt x="734" y="332"/>
                      </a:cubicBezTo>
                    </a:path>
                  </a:pathLst>
                </a:custGeom>
                <a:solidFill>
                  <a:srgbClr val="F2C5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52" name="Freeform 25">
                  <a:extLst>
                    <a:ext uri="{FF2B5EF4-FFF2-40B4-BE49-F238E27FC236}">
                      <a16:creationId xmlns:a16="http://schemas.microsoft.com/office/drawing/2014/main" id="{30159FA7-E71D-57F8-4E8B-3B2062C08196}"/>
                    </a:ext>
                  </a:extLst>
                </p:cNvPr>
                <p:cNvSpPr>
                  <a:spLocks/>
                </p:cNvSpPr>
                <p:nvPr/>
              </p:nvSpPr>
              <p:spPr bwMode="auto">
                <a:xfrm>
                  <a:off x="3223" y="1907"/>
                  <a:ext cx="860" cy="307"/>
                </a:xfrm>
                <a:custGeom>
                  <a:avLst/>
                  <a:gdLst>
                    <a:gd name="T0" fmla="*/ 5375 w 344"/>
                    <a:gd name="T1" fmla="*/ 374 h 123"/>
                    <a:gd name="T2" fmla="*/ 4720 w 344"/>
                    <a:gd name="T3" fmla="*/ 62 h 123"/>
                    <a:gd name="T4" fmla="*/ 3938 w 344"/>
                    <a:gd name="T5" fmla="*/ 167 h 123"/>
                    <a:gd name="T6" fmla="*/ 3908 w 344"/>
                    <a:gd name="T7" fmla="*/ 200 h 123"/>
                    <a:gd name="T8" fmla="*/ 3845 w 344"/>
                    <a:gd name="T9" fmla="*/ 884 h 123"/>
                    <a:gd name="T10" fmla="*/ 3563 w 344"/>
                    <a:gd name="T11" fmla="*/ 1807 h 123"/>
                    <a:gd name="T12" fmla="*/ 2408 w 344"/>
                    <a:gd name="T13" fmla="*/ 966 h 123"/>
                    <a:gd name="T14" fmla="*/ 2395 w 344"/>
                    <a:gd name="T15" fmla="*/ 946 h 123"/>
                    <a:gd name="T16" fmla="*/ 958 w 344"/>
                    <a:gd name="T17" fmla="*/ 666 h 123"/>
                    <a:gd name="T18" fmla="*/ 0 w 344"/>
                    <a:gd name="T19" fmla="*/ 1415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4" h="123">
                      <a:moveTo>
                        <a:pt x="344" y="24"/>
                      </a:moveTo>
                      <a:cubicBezTo>
                        <a:pt x="336" y="12"/>
                        <a:pt x="320" y="7"/>
                        <a:pt x="302" y="4"/>
                      </a:cubicBezTo>
                      <a:cubicBezTo>
                        <a:pt x="284" y="0"/>
                        <a:pt x="265" y="3"/>
                        <a:pt x="252" y="11"/>
                      </a:cubicBezTo>
                      <a:cubicBezTo>
                        <a:pt x="251" y="12"/>
                        <a:pt x="250" y="13"/>
                        <a:pt x="250" y="13"/>
                      </a:cubicBezTo>
                      <a:cubicBezTo>
                        <a:pt x="246" y="19"/>
                        <a:pt x="249" y="33"/>
                        <a:pt x="246" y="57"/>
                      </a:cubicBezTo>
                      <a:cubicBezTo>
                        <a:pt x="243" y="76"/>
                        <a:pt x="248" y="105"/>
                        <a:pt x="228" y="116"/>
                      </a:cubicBezTo>
                      <a:cubicBezTo>
                        <a:pt x="215" y="123"/>
                        <a:pt x="173" y="91"/>
                        <a:pt x="154" y="62"/>
                      </a:cubicBezTo>
                      <a:cubicBezTo>
                        <a:pt x="154" y="61"/>
                        <a:pt x="153" y="61"/>
                        <a:pt x="153" y="61"/>
                      </a:cubicBezTo>
                      <a:cubicBezTo>
                        <a:pt x="129" y="36"/>
                        <a:pt x="90" y="35"/>
                        <a:pt x="61" y="43"/>
                      </a:cubicBezTo>
                      <a:cubicBezTo>
                        <a:pt x="28" y="51"/>
                        <a:pt x="4" y="70"/>
                        <a:pt x="0" y="91"/>
                      </a:cubicBezTo>
                    </a:path>
                  </a:pathLst>
                </a:custGeom>
                <a:noFill/>
                <a:ln w="15875" cap="flat">
                  <a:solidFill>
                    <a:srgbClr val="E68E9B"/>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53" name="Freeform 26">
                  <a:extLst>
                    <a:ext uri="{FF2B5EF4-FFF2-40B4-BE49-F238E27FC236}">
                      <a16:creationId xmlns:a16="http://schemas.microsoft.com/office/drawing/2014/main" id="{12FB2F79-3837-FF24-DA2B-99AA7CF90308}"/>
                    </a:ext>
                  </a:extLst>
                </p:cNvPr>
                <p:cNvSpPr>
                  <a:spLocks/>
                </p:cNvSpPr>
                <p:nvPr/>
              </p:nvSpPr>
              <p:spPr bwMode="auto">
                <a:xfrm>
                  <a:off x="4068" y="2164"/>
                  <a:ext cx="390" cy="768"/>
                </a:xfrm>
                <a:custGeom>
                  <a:avLst/>
                  <a:gdLst>
                    <a:gd name="T0" fmla="*/ 113 w 156"/>
                    <a:gd name="T1" fmla="*/ 533 h 307"/>
                    <a:gd name="T2" fmla="*/ 188 w 156"/>
                    <a:gd name="T3" fmla="*/ 783 h 307"/>
                    <a:gd name="T4" fmla="*/ 300 w 156"/>
                    <a:gd name="T5" fmla="*/ 1033 h 307"/>
                    <a:gd name="T6" fmla="*/ 363 w 156"/>
                    <a:gd name="T7" fmla="*/ 1188 h 307"/>
                    <a:gd name="T8" fmla="*/ 563 w 156"/>
                    <a:gd name="T9" fmla="*/ 1646 h 307"/>
                    <a:gd name="T10" fmla="*/ 738 w 156"/>
                    <a:gd name="T11" fmla="*/ 1959 h 307"/>
                    <a:gd name="T12" fmla="*/ 770 w 156"/>
                    <a:gd name="T13" fmla="*/ 2096 h 307"/>
                    <a:gd name="T14" fmla="*/ 875 w 156"/>
                    <a:gd name="T15" fmla="*/ 2397 h 307"/>
                    <a:gd name="T16" fmla="*/ 1050 w 156"/>
                    <a:gd name="T17" fmla="*/ 2804 h 307"/>
                    <a:gd name="T18" fmla="*/ 1063 w 156"/>
                    <a:gd name="T19" fmla="*/ 2847 h 307"/>
                    <a:gd name="T20" fmla="*/ 1083 w 156"/>
                    <a:gd name="T21" fmla="*/ 2929 h 307"/>
                    <a:gd name="T22" fmla="*/ 1238 w 156"/>
                    <a:gd name="T23" fmla="*/ 3210 h 307"/>
                    <a:gd name="T24" fmla="*/ 1425 w 156"/>
                    <a:gd name="T25" fmla="*/ 3660 h 307"/>
                    <a:gd name="T26" fmla="*/ 1470 w 156"/>
                    <a:gd name="T27" fmla="*/ 3785 h 307"/>
                    <a:gd name="T28" fmla="*/ 1583 w 156"/>
                    <a:gd name="T29" fmla="*/ 3975 h 307"/>
                    <a:gd name="T30" fmla="*/ 1708 w 156"/>
                    <a:gd name="T31" fmla="*/ 4118 h 307"/>
                    <a:gd name="T32" fmla="*/ 1833 w 156"/>
                    <a:gd name="T33" fmla="*/ 4288 h 307"/>
                    <a:gd name="T34" fmla="*/ 1875 w 156"/>
                    <a:gd name="T35" fmla="*/ 4350 h 307"/>
                    <a:gd name="T36" fmla="*/ 2438 w 156"/>
                    <a:gd name="T37" fmla="*/ 4806 h 307"/>
                    <a:gd name="T38" fmla="*/ 1958 w 156"/>
                    <a:gd name="T39" fmla="*/ 4338 h 307"/>
                    <a:gd name="T40" fmla="*/ 1875 w 156"/>
                    <a:gd name="T41" fmla="*/ 4225 h 307"/>
                    <a:gd name="T42" fmla="*/ 1770 w 156"/>
                    <a:gd name="T43" fmla="*/ 4088 h 307"/>
                    <a:gd name="T44" fmla="*/ 1625 w 156"/>
                    <a:gd name="T45" fmla="*/ 3913 h 307"/>
                    <a:gd name="T46" fmla="*/ 1550 w 156"/>
                    <a:gd name="T47" fmla="*/ 3755 h 307"/>
                    <a:gd name="T48" fmla="*/ 1500 w 156"/>
                    <a:gd name="T49" fmla="*/ 3630 h 307"/>
                    <a:gd name="T50" fmla="*/ 1300 w 156"/>
                    <a:gd name="T51" fmla="*/ 3147 h 307"/>
                    <a:gd name="T52" fmla="*/ 1158 w 156"/>
                    <a:gd name="T53" fmla="*/ 2909 h 307"/>
                    <a:gd name="T54" fmla="*/ 1145 w 156"/>
                    <a:gd name="T55" fmla="*/ 2834 h 307"/>
                    <a:gd name="T56" fmla="*/ 1125 w 156"/>
                    <a:gd name="T57" fmla="*/ 2784 h 307"/>
                    <a:gd name="T58" fmla="*/ 938 w 156"/>
                    <a:gd name="T59" fmla="*/ 2367 h 307"/>
                    <a:gd name="T60" fmla="*/ 845 w 156"/>
                    <a:gd name="T61" fmla="*/ 2084 h 307"/>
                    <a:gd name="T62" fmla="*/ 813 w 156"/>
                    <a:gd name="T63" fmla="*/ 1941 h 307"/>
                    <a:gd name="T64" fmla="*/ 645 w 156"/>
                    <a:gd name="T65" fmla="*/ 1596 h 307"/>
                    <a:gd name="T66" fmla="*/ 438 w 156"/>
                    <a:gd name="T67" fmla="*/ 1188 h 307"/>
                    <a:gd name="T68" fmla="*/ 363 w 156"/>
                    <a:gd name="T69" fmla="*/ 988 h 307"/>
                    <a:gd name="T70" fmla="*/ 270 w 156"/>
                    <a:gd name="T71" fmla="*/ 750 h 307"/>
                    <a:gd name="T72" fmla="*/ 188 w 156"/>
                    <a:gd name="T73" fmla="*/ 500 h 307"/>
                    <a:gd name="T74" fmla="*/ 33 w 156"/>
                    <a:gd name="T75" fmla="*/ 0 h 307"/>
                    <a:gd name="T76" fmla="*/ 113 w 156"/>
                    <a:gd name="T77" fmla="*/ 533 h 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6" h="307">
                      <a:moveTo>
                        <a:pt x="7" y="34"/>
                      </a:moveTo>
                      <a:cubicBezTo>
                        <a:pt x="9" y="39"/>
                        <a:pt x="10" y="44"/>
                        <a:pt x="12" y="50"/>
                      </a:cubicBezTo>
                      <a:cubicBezTo>
                        <a:pt x="14" y="60"/>
                        <a:pt x="17" y="63"/>
                        <a:pt x="19" y="66"/>
                      </a:cubicBezTo>
                      <a:cubicBezTo>
                        <a:pt x="21" y="69"/>
                        <a:pt x="23" y="70"/>
                        <a:pt x="23" y="76"/>
                      </a:cubicBezTo>
                      <a:cubicBezTo>
                        <a:pt x="24" y="84"/>
                        <a:pt x="30" y="95"/>
                        <a:pt x="36" y="105"/>
                      </a:cubicBezTo>
                      <a:cubicBezTo>
                        <a:pt x="41" y="113"/>
                        <a:pt x="46" y="120"/>
                        <a:pt x="47" y="125"/>
                      </a:cubicBezTo>
                      <a:cubicBezTo>
                        <a:pt x="49" y="134"/>
                        <a:pt x="49" y="134"/>
                        <a:pt x="49" y="134"/>
                      </a:cubicBezTo>
                      <a:cubicBezTo>
                        <a:pt x="49" y="139"/>
                        <a:pt x="50" y="142"/>
                        <a:pt x="56" y="153"/>
                      </a:cubicBezTo>
                      <a:cubicBezTo>
                        <a:pt x="63" y="166"/>
                        <a:pt x="64" y="172"/>
                        <a:pt x="67" y="179"/>
                      </a:cubicBezTo>
                      <a:cubicBezTo>
                        <a:pt x="68" y="182"/>
                        <a:pt x="68" y="182"/>
                        <a:pt x="68" y="182"/>
                      </a:cubicBezTo>
                      <a:cubicBezTo>
                        <a:pt x="69" y="187"/>
                        <a:pt x="69" y="187"/>
                        <a:pt x="69" y="187"/>
                      </a:cubicBezTo>
                      <a:cubicBezTo>
                        <a:pt x="71" y="193"/>
                        <a:pt x="72" y="196"/>
                        <a:pt x="79" y="205"/>
                      </a:cubicBezTo>
                      <a:cubicBezTo>
                        <a:pt x="85" y="213"/>
                        <a:pt x="88" y="223"/>
                        <a:pt x="91" y="234"/>
                      </a:cubicBezTo>
                      <a:cubicBezTo>
                        <a:pt x="94" y="242"/>
                        <a:pt x="94" y="242"/>
                        <a:pt x="94" y="242"/>
                      </a:cubicBezTo>
                      <a:cubicBezTo>
                        <a:pt x="96" y="249"/>
                        <a:pt x="98" y="251"/>
                        <a:pt x="101" y="254"/>
                      </a:cubicBezTo>
                      <a:cubicBezTo>
                        <a:pt x="103" y="255"/>
                        <a:pt x="105" y="258"/>
                        <a:pt x="109" y="263"/>
                      </a:cubicBezTo>
                      <a:cubicBezTo>
                        <a:pt x="113" y="271"/>
                        <a:pt x="115" y="273"/>
                        <a:pt x="117" y="274"/>
                      </a:cubicBezTo>
                      <a:cubicBezTo>
                        <a:pt x="118" y="275"/>
                        <a:pt x="119" y="275"/>
                        <a:pt x="120" y="278"/>
                      </a:cubicBezTo>
                      <a:cubicBezTo>
                        <a:pt x="124" y="289"/>
                        <a:pt x="149" y="305"/>
                        <a:pt x="156" y="307"/>
                      </a:cubicBezTo>
                      <a:cubicBezTo>
                        <a:pt x="146" y="303"/>
                        <a:pt x="127" y="283"/>
                        <a:pt x="125" y="277"/>
                      </a:cubicBezTo>
                      <a:cubicBezTo>
                        <a:pt x="123" y="272"/>
                        <a:pt x="122" y="271"/>
                        <a:pt x="120" y="270"/>
                      </a:cubicBezTo>
                      <a:cubicBezTo>
                        <a:pt x="119" y="269"/>
                        <a:pt x="117" y="267"/>
                        <a:pt x="113" y="261"/>
                      </a:cubicBezTo>
                      <a:cubicBezTo>
                        <a:pt x="109" y="254"/>
                        <a:pt x="106" y="252"/>
                        <a:pt x="104" y="250"/>
                      </a:cubicBezTo>
                      <a:cubicBezTo>
                        <a:pt x="102" y="248"/>
                        <a:pt x="101" y="246"/>
                        <a:pt x="99" y="240"/>
                      </a:cubicBezTo>
                      <a:cubicBezTo>
                        <a:pt x="96" y="232"/>
                        <a:pt x="96" y="232"/>
                        <a:pt x="96" y="232"/>
                      </a:cubicBezTo>
                      <a:cubicBezTo>
                        <a:pt x="93" y="221"/>
                        <a:pt x="89" y="210"/>
                        <a:pt x="83" y="201"/>
                      </a:cubicBezTo>
                      <a:cubicBezTo>
                        <a:pt x="76" y="193"/>
                        <a:pt x="76" y="191"/>
                        <a:pt x="74" y="186"/>
                      </a:cubicBezTo>
                      <a:cubicBezTo>
                        <a:pt x="73" y="181"/>
                        <a:pt x="73" y="181"/>
                        <a:pt x="73" y="181"/>
                      </a:cubicBezTo>
                      <a:cubicBezTo>
                        <a:pt x="72" y="178"/>
                        <a:pt x="72" y="178"/>
                        <a:pt x="72" y="178"/>
                      </a:cubicBezTo>
                      <a:cubicBezTo>
                        <a:pt x="69" y="170"/>
                        <a:pt x="67" y="164"/>
                        <a:pt x="60" y="151"/>
                      </a:cubicBezTo>
                      <a:cubicBezTo>
                        <a:pt x="55" y="140"/>
                        <a:pt x="54" y="138"/>
                        <a:pt x="54" y="133"/>
                      </a:cubicBezTo>
                      <a:cubicBezTo>
                        <a:pt x="52" y="124"/>
                        <a:pt x="52" y="124"/>
                        <a:pt x="52" y="124"/>
                      </a:cubicBezTo>
                      <a:cubicBezTo>
                        <a:pt x="50" y="118"/>
                        <a:pt x="46" y="110"/>
                        <a:pt x="41" y="102"/>
                      </a:cubicBezTo>
                      <a:cubicBezTo>
                        <a:pt x="35" y="93"/>
                        <a:pt x="29" y="83"/>
                        <a:pt x="28" y="76"/>
                      </a:cubicBezTo>
                      <a:cubicBezTo>
                        <a:pt x="28" y="69"/>
                        <a:pt x="25" y="66"/>
                        <a:pt x="23" y="63"/>
                      </a:cubicBezTo>
                      <a:cubicBezTo>
                        <a:pt x="21" y="60"/>
                        <a:pt x="19" y="57"/>
                        <a:pt x="17" y="48"/>
                      </a:cubicBezTo>
                      <a:cubicBezTo>
                        <a:pt x="15" y="42"/>
                        <a:pt x="13" y="37"/>
                        <a:pt x="12" y="32"/>
                      </a:cubicBezTo>
                      <a:cubicBezTo>
                        <a:pt x="8" y="23"/>
                        <a:pt x="0" y="15"/>
                        <a:pt x="2" y="0"/>
                      </a:cubicBezTo>
                      <a:cubicBezTo>
                        <a:pt x="0" y="16"/>
                        <a:pt x="3" y="25"/>
                        <a:pt x="7"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54" name="Freeform 27">
                  <a:extLst>
                    <a:ext uri="{FF2B5EF4-FFF2-40B4-BE49-F238E27FC236}">
                      <a16:creationId xmlns:a16="http://schemas.microsoft.com/office/drawing/2014/main" id="{6B5524A6-DD6E-292E-3E31-88E00B99DD3E}"/>
                    </a:ext>
                  </a:extLst>
                </p:cNvPr>
                <p:cNvSpPr>
                  <a:spLocks/>
                </p:cNvSpPr>
                <p:nvPr/>
              </p:nvSpPr>
              <p:spPr bwMode="auto">
                <a:xfrm>
                  <a:off x="4068" y="2157"/>
                  <a:ext cx="402" cy="770"/>
                </a:xfrm>
                <a:custGeom>
                  <a:avLst/>
                  <a:gdLst>
                    <a:gd name="T0" fmla="*/ 155 w 161"/>
                    <a:gd name="T1" fmla="*/ 500 h 308"/>
                    <a:gd name="T2" fmla="*/ 280 w 161"/>
                    <a:gd name="T3" fmla="*/ 783 h 308"/>
                    <a:gd name="T4" fmla="*/ 387 w 161"/>
                    <a:gd name="T5" fmla="*/ 1050 h 308"/>
                    <a:gd name="T6" fmla="*/ 449 w 161"/>
                    <a:gd name="T7" fmla="*/ 1208 h 308"/>
                    <a:gd name="T8" fmla="*/ 667 w 161"/>
                    <a:gd name="T9" fmla="*/ 1658 h 308"/>
                    <a:gd name="T10" fmla="*/ 824 w 161"/>
                    <a:gd name="T11" fmla="*/ 1970 h 308"/>
                    <a:gd name="T12" fmla="*/ 854 w 161"/>
                    <a:gd name="T13" fmla="*/ 2095 h 308"/>
                    <a:gd name="T14" fmla="*/ 966 w 161"/>
                    <a:gd name="T15" fmla="*/ 2395 h 308"/>
                    <a:gd name="T16" fmla="*/ 1134 w 161"/>
                    <a:gd name="T17" fmla="*/ 2813 h 308"/>
                    <a:gd name="T18" fmla="*/ 1154 w 161"/>
                    <a:gd name="T19" fmla="*/ 2863 h 308"/>
                    <a:gd name="T20" fmla="*/ 1166 w 161"/>
                    <a:gd name="T21" fmla="*/ 2938 h 308"/>
                    <a:gd name="T22" fmla="*/ 1321 w 161"/>
                    <a:gd name="T23" fmla="*/ 3208 h 308"/>
                    <a:gd name="T24" fmla="*/ 1508 w 161"/>
                    <a:gd name="T25" fmla="*/ 3658 h 308"/>
                    <a:gd name="T26" fmla="*/ 1558 w 161"/>
                    <a:gd name="T27" fmla="*/ 3783 h 308"/>
                    <a:gd name="T28" fmla="*/ 1665 w 161"/>
                    <a:gd name="T29" fmla="*/ 3970 h 308"/>
                    <a:gd name="T30" fmla="*/ 1790 w 161"/>
                    <a:gd name="T31" fmla="*/ 4125 h 308"/>
                    <a:gd name="T32" fmla="*/ 1915 w 161"/>
                    <a:gd name="T33" fmla="*/ 4283 h 308"/>
                    <a:gd name="T34" fmla="*/ 1965 w 161"/>
                    <a:gd name="T35" fmla="*/ 4363 h 308"/>
                    <a:gd name="T36" fmla="*/ 2507 w 161"/>
                    <a:gd name="T37" fmla="*/ 4813 h 308"/>
                    <a:gd name="T38" fmla="*/ 2037 w 161"/>
                    <a:gd name="T39" fmla="*/ 4333 h 308"/>
                    <a:gd name="T40" fmla="*/ 1965 w 161"/>
                    <a:gd name="T41" fmla="*/ 4220 h 308"/>
                    <a:gd name="T42" fmla="*/ 1853 w 161"/>
                    <a:gd name="T43" fmla="*/ 4083 h 308"/>
                    <a:gd name="T44" fmla="*/ 1715 w 161"/>
                    <a:gd name="T45" fmla="*/ 3925 h 308"/>
                    <a:gd name="T46" fmla="*/ 1633 w 161"/>
                    <a:gd name="T47" fmla="*/ 3770 h 308"/>
                    <a:gd name="T48" fmla="*/ 1591 w 161"/>
                    <a:gd name="T49" fmla="*/ 3645 h 308"/>
                    <a:gd name="T50" fmla="*/ 1383 w 161"/>
                    <a:gd name="T51" fmla="*/ 3158 h 308"/>
                    <a:gd name="T52" fmla="*/ 1246 w 161"/>
                    <a:gd name="T53" fmla="*/ 2925 h 308"/>
                    <a:gd name="T54" fmla="*/ 1228 w 161"/>
                    <a:gd name="T55" fmla="*/ 2845 h 308"/>
                    <a:gd name="T56" fmla="*/ 1216 w 161"/>
                    <a:gd name="T57" fmla="*/ 2783 h 308"/>
                    <a:gd name="T58" fmla="*/ 1029 w 161"/>
                    <a:gd name="T59" fmla="*/ 2363 h 308"/>
                    <a:gd name="T60" fmla="*/ 936 w 161"/>
                    <a:gd name="T61" fmla="*/ 2095 h 308"/>
                    <a:gd name="T62" fmla="*/ 904 w 161"/>
                    <a:gd name="T63" fmla="*/ 1958 h 308"/>
                    <a:gd name="T64" fmla="*/ 729 w 161"/>
                    <a:gd name="T65" fmla="*/ 1613 h 308"/>
                    <a:gd name="T66" fmla="*/ 529 w 161"/>
                    <a:gd name="T67" fmla="*/ 1208 h 308"/>
                    <a:gd name="T68" fmla="*/ 449 w 161"/>
                    <a:gd name="T69" fmla="*/ 1000 h 308"/>
                    <a:gd name="T70" fmla="*/ 355 w 161"/>
                    <a:gd name="T71" fmla="*/ 770 h 308"/>
                    <a:gd name="T72" fmla="*/ 230 w 161"/>
                    <a:gd name="T73" fmla="*/ 470 h 308"/>
                    <a:gd name="T74" fmla="*/ 30 w 161"/>
                    <a:gd name="T75" fmla="*/ 0 h 308"/>
                    <a:gd name="T76" fmla="*/ 155 w 161"/>
                    <a:gd name="T77" fmla="*/ 500 h 30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61" h="308">
                      <a:moveTo>
                        <a:pt x="10" y="32"/>
                      </a:moveTo>
                      <a:cubicBezTo>
                        <a:pt x="13" y="38"/>
                        <a:pt x="16" y="43"/>
                        <a:pt x="18" y="50"/>
                      </a:cubicBezTo>
                      <a:cubicBezTo>
                        <a:pt x="20" y="60"/>
                        <a:pt x="23" y="64"/>
                        <a:pt x="25" y="67"/>
                      </a:cubicBezTo>
                      <a:cubicBezTo>
                        <a:pt x="27" y="69"/>
                        <a:pt x="29" y="71"/>
                        <a:pt x="29" y="77"/>
                      </a:cubicBezTo>
                      <a:cubicBezTo>
                        <a:pt x="30" y="85"/>
                        <a:pt x="36" y="95"/>
                        <a:pt x="43" y="106"/>
                      </a:cubicBezTo>
                      <a:cubicBezTo>
                        <a:pt x="47" y="113"/>
                        <a:pt x="52" y="121"/>
                        <a:pt x="53" y="126"/>
                      </a:cubicBezTo>
                      <a:cubicBezTo>
                        <a:pt x="55" y="134"/>
                        <a:pt x="55" y="134"/>
                        <a:pt x="55" y="134"/>
                      </a:cubicBezTo>
                      <a:cubicBezTo>
                        <a:pt x="55" y="139"/>
                        <a:pt x="56" y="143"/>
                        <a:pt x="62" y="153"/>
                      </a:cubicBezTo>
                      <a:cubicBezTo>
                        <a:pt x="69" y="167"/>
                        <a:pt x="70" y="172"/>
                        <a:pt x="73" y="180"/>
                      </a:cubicBezTo>
                      <a:cubicBezTo>
                        <a:pt x="74" y="183"/>
                        <a:pt x="74" y="183"/>
                        <a:pt x="74" y="183"/>
                      </a:cubicBezTo>
                      <a:cubicBezTo>
                        <a:pt x="75" y="188"/>
                        <a:pt x="75" y="188"/>
                        <a:pt x="75" y="188"/>
                      </a:cubicBezTo>
                      <a:cubicBezTo>
                        <a:pt x="77" y="194"/>
                        <a:pt x="78" y="196"/>
                        <a:pt x="85" y="205"/>
                      </a:cubicBezTo>
                      <a:cubicBezTo>
                        <a:pt x="91" y="213"/>
                        <a:pt x="94" y="224"/>
                        <a:pt x="97" y="234"/>
                      </a:cubicBezTo>
                      <a:cubicBezTo>
                        <a:pt x="100" y="242"/>
                        <a:pt x="100" y="242"/>
                        <a:pt x="100" y="242"/>
                      </a:cubicBezTo>
                      <a:cubicBezTo>
                        <a:pt x="102" y="249"/>
                        <a:pt x="104" y="251"/>
                        <a:pt x="107" y="254"/>
                      </a:cubicBezTo>
                      <a:cubicBezTo>
                        <a:pt x="109" y="256"/>
                        <a:pt x="111" y="258"/>
                        <a:pt x="115" y="264"/>
                      </a:cubicBezTo>
                      <a:cubicBezTo>
                        <a:pt x="119" y="271"/>
                        <a:pt x="122" y="273"/>
                        <a:pt x="123" y="274"/>
                      </a:cubicBezTo>
                      <a:cubicBezTo>
                        <a:pt x="124" y="275"/>
                        <a:pt x="125" y="275"/>
                        <a:pt x="126" y="279"/>
                      </a:cubicBezTo>
                      <a:cubicBezTo>
                        <a:pt x="129" y="289"/>
                        <a:pt x="144" y="299"/>
                        <a:pt x="161" y="308"/>
                      </a:cubicBezTo>
                      <a:cubicBezTo>
                        <a:pt x="151" y="303"/>
                        <a:pt x="133" y="284"/>
                        <a:pt x="131" y="277"/>
                      </a:cubicBezTo>
                      <a:cubicBezTo>
                        <a:pt x="129" y="273"/>
                        <a:pt x="128" y="272"/>
                        <a:pt x="126" y="270"/>
                      </a:cubicBezTo>
                      <a:cubicBezTo>
                        <a:pt x="125" y="269"/>
                        <a:pt x="123" y="268"/>
                        <a:pt x="119" y="261"/>
                      </a:cubicBezTo>
                      <a:cubicBezTo>
                        <a:pt x="115" y="255"/>
                        <a:pt x="112" y="253"/>
                        <a:pt x="110" y="251"/>
                      </a:cubicBezTo>
                      <a:cubicBezTo>
                        <a:pt x="108" y="248"/>
                        <a:pt x="107" y="247"/>
                        <a:pt x="105" y="241"/>
                      </a:cubicBezTo>
                      <a:cubicBezTo>
                        <a:pt x="102" y="233"/>
                        <a:pt x="102" y="233"/>
                        <a:pt x="102" y="233"/>
                      </a:cubicBezTo>
                      <a:cubicBezTo>
                        <a:pt x="99" y="222"/>
                        <a:pt x="96" y="211"/>
                        <a:pt x="89" y="202"/>
                      </a:cubicBezTo>
                      <a:cubicBezTo>
                        <a:pt x="82" y="194"/>
                        <a:pt x="82" y="192"/>
                        <a:pt x="80" y="187"/>
                      </a:cubicBezTo>
                      <a:cubicBezTo>
                        <a:pt x="79" y="182"/>
                        <a:pt x="79" y="182"/>
                        <a:pt x="79" y="182"/>
                      </a:cubicBezTo>
                      <a:cubicBezTo>
                        <a:pt x="78" y="178"/>
                        <a:pt x="78" y="178"/>
                        <a:pt x="78" y="178"/>
                      </a:cubicBezTo>
                      <a:cubicBezTo>
                        <a:pt x="75" y="170"/>
                        <a:pt x="73" y="165"/>
                        <a:pt x="66" y="151"/>
                      </a:cubicBezTo>
                      <a:cubicBezTo>
                        <a:pt x="61" y="141"/>
                        <a:pt x="60" y="138"/>
                        <a:pt x="60" y="134"/>
                      </a:cubicBezTo>
                      <a:cubicBezTo>
                        <a:pt x="58" y="125"/>
                        <a:pt x="58" y="125"/>
                        <a:pt x="58" y="125"/>
                      </a:cubicBezTo>
                      <a:cubicBezTo>
                        <a:pt x="56" y="119"/>
                        <a:pt x="52" y="111"/>
                        <a:pt x="47" y="103"/>
                      </a:cubicBezTo>
                      <a:cubicBezTo>
                        <a:pt x="41" y="93"/>
                        <a:pt x="35" y="83"/>
                        <a:pt x="34" y="77"/>
                      </a:cubicBezTo>
                      <a:cubicBezTo>
                        <a:pt x="34" y="69"/>
                        <a:pt x="31" y="66"/>
                        <a:pt x="29" y="64"/>
                      </a:cubicBezTo>
                      <a:cubicBezTo>
                        <a:pt x="27" y="61"/>
                        <a:pt x="25" y="58"/>
                        <a:pt x="23" y="49"/>
                      </a:cubicBezTo>
                      <a:cubicBezTo>
                        <a:pt x="21" y="42"/>
                        <a:pt x="18" y="36"/>
                        <a:pt x="15" y="30"/>
                      </a:cubicBezTo>
                      <a:cubicBezTo>
                        <a:pt x="10" y="21"/>
                        <a:pt x="0" y="13"/>
                        <a:pt x="2" y="0"/>
                      </a:cubicBezTo>
                      <a:cubicBezTo>
                        <a:pt x="0" y="14"/>
                        <a:pt x="5" y="23"/>
                        <a:pt x="10" y="32"/>
                      </a:cubicBezTo>
                    </a:path>
                  </a:pathLst>
                </a:custGeom>
                <a:solidFill>
                  <a:srgbClr val="E68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55" name="Freeform 28">
                  <a:extLst>
                    <a:ext uri="{FF2B5EF4-FFF2-40B4-BE49-F238E27FC236}">
                      <a16:creationId xmlns:a16="http://schemas.microsoft.com/office/drawing/2014/main" id="{51AC5E3D-7B1D-39A7-E887-0E086CAA9341}"/>
                    </a:ext>
                  </a:extLst>
                </p:cNvPr>
                <p:cNvSpPr>
                  <a:spLocks/>
                </p:cNvSpPr>
                <p:nvPr/>
              </p:nvSpPr>
              <p:spPr bwMode="auto">
                <a:xfrm>
                  <a:off x="3783" y="1712"/>
                  <a:ext cx="102" cy="465"/>
                </a:xfrm>
                <a:custGeom>
                  <a:avLst/>
                  <a:gdLst>
                    <a:gd name="T0" fmla="*/ 62 w 41"/>
                    <a:gd name="T1" fmla="*/ 2908 h 186"/>
                    <a:gd name="T2" fmla="*/ 0 w 41"/>
                    <a:gd name="T3" fmla="*/ 2063 h 186"/>
                    <a:gd name="T4" fmla="*/ 371 w 41"/>
                    <a:gd name="T5" fmla="*/ 488 h 186"/>
                    <a:gd name="T6" fmla="*/ 632 w 41"/>
                    <a:gd name="T7" fmla="*/ 0 h 1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 h="186">
                      <a:moveTo>
                        <a:pt x="4" y="186"/>
                      </a:moveTo>
                      <a:cubicBezTo>
                        <a:pt x="0" y="132"/>
                        <a:pt x="0" y="132"/>
                        <a:pt x="0" y="132"/>
                      </a:cubicBezTo>
                      <a:cubicBezTo>
                        <a:pt x="2" y="91"/>
                        <a:pt x="9" y="67"/>
                        <a:pt x="24" y="31"/>
                      </a:cubicBezTo>
                      <a:cubicBezTo>
                        <a:pt x="32" y="14"/>
                        <a:pt x="39" y="9"/>
                        <a:pt x="41" y="0"/>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56" name="Freeform 29">
                  <a:extLst>
                    <a:ext uri="{FF2B5EF4-FFF2-40B4-BE49-F238E27FC236}">
                      <a16:creationId xmlns:a16="http://schemas.microsoft.com/office/drawing/2014/main" id="{168671D8-8357-D3A4-370C-549E13FE9909}"/>
                    </a:ext>
                  </a:extLst>
                </p:cNvPr>
                <p:cNvSpPr>
                  <a:spLocks/>
                </p:cNvSpPr>
                <p:nvPr/>
              </p:nvSpPr>
              <p:spPr bwMode="auto">
                <a:xfrm>
                  <a:off x="3820" y="1407"/>
                  <a:ext cx="98" cy="232"/>
                </a:xfrm>
                <a:custGeom>
                  <a:avLst/>
                  <a:gdLst>
                    <a:gd name="T0" fmla="*/ 284 w 39"/>
                    <a:gd name="T1" fmla="*/ 1444 h 93"/>
                    <a:gd name="T2" fmla="*/ 618 w 39"/>
                    <a:gd name="T3" fmla="*/ 0 h 93"/>
                    <a:gd name="T4" fmla="*/ 0 60000 65536"/>
                    <a:gd name="T5" fmla="*/ 0 60000 65536"/>
                  </a:gdLst>
                  <a:ahLst/>
                  <a:cxnLst>
                    <a:cxn ang="T4">
                      <a:pos x="T0" y="T1"/>
                    </a:cxn>
                    <a:cxn ang="T5">
                      <a:pos x="T2" y="T3"/>
                    </a:cxn>
                  </a:cxnLst>
                  <a:rect l="0" t="0" r="r" b="b"/>
                  <a:pathLst>
                    <a:path w="39" h="93">
                      <a:moveTo>
                        <a:pt x="18" y="93"/>
                      </a:moveTo>
                      <a:cubicBezTo>
                        <a:pt x="0" y="29"/>
                        <a:pt x="19" y="10"/>
                        <a:pt x="39" y="0"/>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57" name="Freeform 30">
                  <a:extLst>
                    <a:ext uri="{FF2B5EF4-FFF2-40B4-BE49-F238E27FC236}">
                      <a16:creationId xmlns:a16="http://schemas.microsoft.com/office/drawing/2014/main" id="{AE828899-C128-2A1D-D4E6-BA92765BEB36}"/>
                    </a:ext>
                  </a:extLst>
                </p:cNvPr>
                <p:cNvSpPr>
                  <a:spLocks/>
                </p:cNvSpPr>
                <p:nvPr/>
              </p:nvSpPr>
              <p:spPr bwMode="auto">
                <a:xfrm>
                  <a:off x="3833" y="1407"/>
                  <a:ext cx="90" cy="240"/>
                </a:xfrm>
                <a:custGeom>
                  <a:avLst/>
                  <a:gdLst>
                    <a:gd name="T0" fmla="*/ 250 w 36"/>
                    <a:gd name="T1" fmla="*/ 1500 h 96"/>
                    <a:gd name="T2" fmla="*/ 220 w 36"/>
                    <a:gd name="T3" fmla="*/ 1488 h 96"/>
                    <a:gd name="T4" fmla="*/ 563 w 36"/>
                    <a:gd name="T5" fmla="*/ 0 h 96"/>
                    <a:gd name="T6" fmla="*/ 0 60000 65536"/>
                    <a:gd name="T7" fmla="*/ 0 60000 65536"/>
                    <a:gd name="T8" fmla="*/ 0 60000 65536"/>
                  </a:gdLst>
                  <a:ahLst/>
                  <a:cxnLst>
                    <a:cxn ang="T6">
                      <a:pos x="T0" y="T1"/>
                    </a:cxn>
                    <a:cxn ang="T7">
                      <a:pos x="T2" y="T3"/>
                    </a:cxn>
                    <a:cxn ang="T8">
                      <a:pos x="T4" y="T5"/>
                    </a:cxn>
                  </a:cxnLst>
                  <a:rect l="0" t="0" r="r" b="b"/>
                  <a:pathLst>
                    <a:path w="36" h="96">
                      <a:moveTo>
                        <a:pt x="16" y="96"/>
                      </a:moveTo>
                      <a:cubicBezTo>
                        <a:pt x="14" y="95"/>
                        <a:pt x="14" y="95"/>
                        <a:pt x="14" y="95"/>
                      </a:cubicBezTo>
                      <a:cubicBezTo>
                        <a:pt x="0" y="34"/>
                        <a:pt x="16" y="9"/>
                        <a:pt x="36" y="0"/>
                      </a:cubicBezTo>
                    </a:path>
                  </a:pathLst>
                </a:custGeom>
                <a:noFill/>
                <a:ln w="15875" cap="flat">
                  <a:solidFill>
                    <a:srgbClr val="DC27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58" name="Freeform 31">
                  <a:extLst>
                    <a:ext uri="{FF2B5EF4-FFF2-40B4-BE49-F238E27FC236}">
                      <a16:creationId xmlns:a16="http://schemas.microsoft.com/office/drawing/2014/main" id="{06545272-4C36-A6AC-14E1-E8B413B71597}"/>
                    </a:ext>
                  </a:extLst>
                </p:cNvPr>
                <p:cNvSpPr>
                  <a:spLocks/>
                </p:cNvSpPr>
                <p:nvPr/>
              </p:nvSpPr>
              <p:spPr bwMode="auto">
                <a:xfrm>
                  <a:off x="3785" y="1704"/>
                  <a:ext cx="98" cy="483"/>
                </a:xfrm>
                <a:custGeom>
                  <a:avLst/>
                  <a:gdLst>
                    <a:gd name="T0" fmla="*/ 0 w 39"/>
                    <a:gd name="T1" fmla="*/ 3026 h 193"/>
                    <a:gd name="T2" fmla="*/ 33 w 39"/>
                    <a:gd name="T3" fmla="*/ 3006 h 193"/>
                    <a:gd name="T4" fmla="*/ 33 w 39"/>
                    <a:gd name="T5" fmla="*/ 2305 h 193"/>
                    <a:gd name="T6" fmla="*/ 397 w 39"/>
                    <a:gd name="T7" fmla="*/ 596 h 193"/>
                    <a:gd name="T8" fmla="*/ 618 w 39"/>
                    <a:gd name="T9" fmla="*/ 0 h 193"/>
                    <a:gd name="T10" fmla="*/ 618 w 39"/>
                    <a:gd name="T11" fmla="*/ 0 h 193"/>
                    <a:gd name="T12" fmla="*/ 618 w 39"/>
                    <a:gd name="T13" fmla="*/ 0 h 1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193">
                      <a:moveTo>
                        <a:pt x="0" y="193"/>
                      </a:moveTo>
                      <a:cubicBezTo>
                        <a:pt x="1" y="193"/>
                        <a:pt x="1" y="192"/>
                        <a:pt x="2" y="192"/>
                      </a:cubicBezTo>
                      <a:cubicBezTo>
                        <a:pt x="2" y="147"/>
                        <a:pt x="2" y="147"/>
                        <a:pt x="2" y="147"/>
                      </a:cubicBezTo>
                      <a:cubicBezTo>
                        <a:pt x="2" y="113"/>
                        <a:pt x="10" y="73"/>
                        <a:pt x="25" y="38"/>
                      </a:cubicBezTo>
                      <a:cubicBezTo>
                        <a:pt x="33" y="21"/>
                        <a:pt x="37" y="9"/>
                        <a:pt x="39" y="0"/>
                      </a:cubicBezTo>
                      <a:cubicBezTo>
                        <a:pt x="39" y="0"/>
                        <a:pt x="39" y="0"/>
                        <a:pt x="39" y="0"/>
                      </a:cubicBezTo>
                      <a:cubicBezTo>
                        <a:pt x="39" y="0"/>
                        <a:pt x="39" y="0"/>
                        <a:pt x="39" y="0"/>
                      </a:cubicBezTo>
                    </a:path>
                  </a:pathLst>
                </a:custGeom>
                <a:noFill/>
                <a:ln w="15875" cap="flat">
                  <a:solidFill>
                    <a:srgbClr val="DC27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59" name="Freeform 32">
                  <a:extLst>
                    <a:ext uri="{FF2B5EF4-FFF2-40B4-BE49-F238E27FC236}">
                      <a16:creationId xmlns:a16="http://schemas.microsoft.com/office/drawing/2014/main" id="{07B38254-8BDB-BBCB-D8F2-CA11645D8712}"/>
                    </a:ext>
                  </a:extLst>
                </p:cNvPr>
                <p:cNvSpPr>
                  <a:spLocks/>
                </p:cNvSpPr>
                <p:nvPr/>
              </p:nvSpPr>
              <p:spPr bwMode="auto">
                <a:xfrm>
                  <a:off x="3853" y="1397"/>
                  <a:ext cx="90" cy="257"/>
                </a:xfrm>
                <a:custGeom>
                  <a:avLst/>
                  <a:gdLst>
                    <a:gd name="T0" fmla="*/ 563 w 36"/>
                    <a:gd name="T1" fmla="*/ 0 h 103"/>
                    <a:gd name="T2" fmla="*/ 208 w 36"/>
                    <a:gd name="T3" fmla="*/ 1599 h 103"/>
                    <a:gd name="T4" fmla="*/ 0 60000 65536"/>
                    <a:gd name="T5" fmla="*/ 0 60000 65536"/>
                  </a:gdLst>
                  <a:ahLst/>
                  <a:cxnLst>
                    <a:cxn ang="T4">
                      <a:pos x="T0" y="T1"/>
                    </a:cxn>
                    <a:cxn ang="T5">
                      <a:pos x="T2" y="T3"/>
                    </a:cxn>
                  </a:cxnLst>
                  <a:rect l="0" t="0" r="r" b="b"/>
                  <a:pathLst>
                    <a:path w="36" h="103">
                      <a:moveTo>
                        <a:pt x="36" y="0"/>
                      </a:moveTo>
                      <a:cubicBezTo>
                        <a:pt x="16" y="9"/>
                        <a:pt x="0" y="41"/>
                        <a:pt x="13" y="103"/>
                      </a:cubicBezTo>
                    </a:path>
                  </a:pathLst>
                </a:custGeom>
                <a:noFill/>
                <a:ln w="15875" cap="flat">
                  <a:solidFill>
                    <a:srgbClr val="309ED5"/>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60" name="Freeform 33">
                  <a:extLst>
                    <a:ext uri="{FF2B5EF4-FFF2-40B4-BE49-F238E27FC236}">
                      <a16:creationId xmlns:a16="http://schemas.microsoft.com/office/drawing/2014/main" id="{01C67FE5-B597-8961-FDD2-7EA8D494E8F2}"/>
                    </a:ext>
                  </a:extLst>
                </p:cNvPr>
                <p:cNvSpPr>
                  <a:spLocks/>
                </p:cNvSpPr>
                <p:nvPr/>
              </p:nvSpPr>
              <p:spPr bwMode="auto">
                <a:xfrm>
                  <a:off x="3365" y="2757"/>
                  <a:ext cx="93" cy="180"/>
                </a:xfrm>
                <a:custGeom>
                  <a:avLst/>
                  <a:gdLst>
                    <a:gd name="T0" fmla="*/ 397 w 37"/>
                    <a:gd name="T1" fmla="*/ 0 h 72"/>
                    <a:gd name="T2" fmla="*/ 493 w 37"/>
                    <a:gd name="T3" fmla="*/ 613 h 72"/>
                    <a:gd name="T4" fmla="*/ 0 w 37"/>
                    <a:gd name="T5" fmla="*/ 1125 h 72"/>
                    <a:gd name="T6" fmla="*/ 0 60000 65536"/>
                    <a:gd name="T7" fmla="*/ 0 60000 65536"/>
                    <a:gd name="T8" fmla="*/ 0 60000 65536"/>
                  </a:gdLst>
                  <a:ahLst/>
                  <a:cxnLst>
                    <a:cxn ang="T6">
                      <a:pos x="T0" y="T1"/>
                    </a:cxn>
                    <a:cxn ang="T7">
                      <a:pos x="T2" y="T3"/>
                    </a:cxn>
                    <a:cxn ang="T8">
                      <a:pos x="T4" y="T5"/>
                    </a:cxn>
                  </a:cxnLst>
                  <a:rect l="0" t="0" r="r" b="b"/>
                  <a:pathLst>
                    <a:path w="37" h="72">
                      <a:moveTo>
                        <a:pt x="25" y="0"/>
                      </a:moveTo>
                      <a:cubicBezTo>
                        <a:pt x="31" y="6"/>
                        <a:pt x="37" y="25"/>
                        <a:pt x="31" y="39"/>
                      </a:cubicBezTo>
                      <a:cubicBezTo>
                        <a:pt x="24" y="53"/>
                        <a:pt x="18" y="67"/>
                        <a:pt x="0" y="72"/>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61" name="Freeform 34">
                  <a:extLst>
                    <a:ext uri="{FF2B5EF4-FFF2-40B4-BE49-F238E27FC236}">
                      <a16:creationId xmlns:a16="http://schemas.microsoft.com/office/drawing/2014/main" id="{50C98B7F-18F3-234E-2553-DAC4D4DAF3C8}"/>
                    </a:ext>
                  </a:extLst>
                </p:cNvPr>
                <p:cNvSpPr>
                  <a:spLocks/>
                </p:cNvSpPr>
                <p:nvPr/>
              </p:nvSpPr>
              <p:spPr bwMode="auto">
                <a:xfrm>
                  <a:off x="3365" y="2764"/>
                  <a:ext cx="100" cy="173"/>
                </a:xfrm>
                <a:custGeom>
                  <a:avLst/>
                  <a:gdLst>
                    <a:gd name="T0" fmla="*/ 438 w 40"/>
                    <a:gd name="T1" fmla="*/ 0 h 69"/>
                    <a:gd name="T2" fmla="*/ 533 w 40"/>
                    <a:gd name="T3" fmla="*/ 554 h 69"/>
                    <a:gd name="T4" fmla="*/ 0 w 40"/>
                    <a:gd name="T5" fmla="*/ 1088 h 69"/>
                    <a:gd name="T6" fmla="*/ 0 60000 65536"/>
                    <a:gd name="T7" fmla="*/ 0 60000 65536"/>
                    <a:gd name="T8" fmla="*/ 0 60000 65536"/>
                  </a:gdLst>
                  <a:ahLst/>
                  <a:cxnLst>
                    <a:cxn ang="T6">
                      <a:pos x="T0" y="T1"/>
                    </a:cxn>
                    <a:cxn ang="T7">
                      <a:pos x="T2" y="T3"/>
                    </a:cxn>
                    <a:cxn ang="T8">
                      <a:pos x="T4" y="T5"/>
                    </a:cxn>
                  </a:cxnLst>
                  <a:rect l="0" t="0" r="r" b="b"/>
                  <a:pathLst>
                    <a:path w="40" h="69">
                      <a:moveTo>
                        <a:pt x="28" y="0"/>
                      </a:moveTo>
                      <a:cubicBezTo>
                        <a:pt x="34" y="6"/>
                        <a:pt x="40" y="21"/>
                        <a:pt x="34" y="35"/>
                      </a:cubicBezTo>
                      <a:cubicBezTo>
                        <a:pt x="27" y="49"/>
                        <a:pt x="18" y="64"/>
                        <a:pt x="0" y="69"/>
                      </a:cubicBezTo>
                    </a:path>
                  </a:pathLst>
                </a:custGeom>
                <a:noFill/>
                <a:ln w="15875" cap="rnd">
                  <a:solidFill>
                    <a:srgbClr val="F3BAA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62" name="Freeform 35">
                  <a:extLst>
                    <a:ext uri="{FF2B5EF4-FFF2-40B4-BE49-F238E27FC236}">
                      <a16:creationId xmlns:a16="http://schemas.microsoft.com/office/drawing/2014/main" id="{386F8C4F-6DD9-CCFA-99F7-0A9B44821849}"/>
                    </a:ext>
                  </a:extLst>
                </p:cNvPr>
                <p:cNvSpPr>
                  <a:spLocks/>
                </p:cNvSpPr>
                <p:nvPr/>
              </p:nvSpPr>
              <p:spPr bwMode="auto">
                <a:xfrm>
                  <a:off x="3210" y="2704"/>
                  <a:ext cx="340" cy="370"/>
                </a:xfrm>
                <a:custGeom>
                  <a:avLst/>
                  <a:gdLst>
                    <a:gd name="T0" fmla="*/ 2125 w 136"/>
                    <a:gd name="T1" fmla="*/ 2313 h 148"/>
                    <a:gd name="T2" fmla="*/ 1895 w 136"/>
                    <a:gd name="T3" fmla="*/ 2270 h 148"/>
                    <a:gd name="T4" fmla="*/ 0 w 136"/>
                    <a:gd name="T5" fmla="*/ 0 h 148"/>
                    <a:gd name="T6" fmla="*/ 0 60000 65536"/>
                    <a:gd name="T7" fmla="*/ 0 60000 65536"/>
                    <a:gd name="T8" fmla="*/ 0 60000 65536"/>
                  </a:gdLst>
                  <a:ahLst/>
                  <a:cxnLst>
                    <a:cxn ang="T6">
                      <a:pos x="T0" y="T1"/>
                    </a:cxn>
                    <a:cxn ang="T7">
                      <a:pos x="T2" y="T3"/>
                    </a:cxn>
                    <a:cxn ang="T8">
                      <a:pos x="T4" y="T5"/>
                    </a:cxn>
                  </a:cxnLst>
                  <a:rect l="0" t="0" r="r" b="b"/>
                  <a:pathLst>
                    <a:path w="136" h="148">
                      <a:moveTo>
                        <a:pt x="136" y="148"/>
                      </a:moveTo>
                      <a:cubicBezTo>
                        <a:pt x="132" y="147"/>
                        <a:pt x="125" y="146"/>
                        <a:pt x="121" y="145"/>
                      </a:cubicBezTo>
                      <a:cubicBezTo>
                        <a:pt x="79" y="125"/>
                        <a:pt x="32" y="75"/>
                        <a:pt x="0" y="0"/>
                      </a:cubicBezTo>
                    </a:path>
                  </a:pathLst>
                </a:custGeom>
                <a:noFill/>
                <a:ln w="15875" cap="flat">
                  <a:solidFill>
                    <a:srgbClr val="309ED5"/>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63" name="Freeform 36">
                  <a:extLst>
                    <a:ext uri="{FF2B5EF4-FFF2-40B4-BE49-F238E27FC236}">
                      <a16:creationId xmlns:a16="http://schemas.microsoft.com/office/drawing/2014/main" id="{472EE313-436E-0B4E-A737-B400CB2A62AD}"/>
                    </a:ext>
                  </a:extLst>
                </p:cNvPr>
                <p:cNvSpPr>
                  <a:spLocks/>
                </p:cNvSpPr>
                <p:nvPr/>
              </p:nvSpPr>
              <p:spPr bwMode="auto">
                <a:xfrm>
                  <a:off x="3795" y="1362"/>
                  <a:ext cx="233" cy="342"/>
                </a:xfrm>
                <a:custGeom>
                  <a:avLst/>
                  <a:gdLst>
                    <a:gd name="T0" fmla="*/ 616 w 93"/>
                    <a:gd name="T1" fmla="*/ 2132 h 137"/>
                    <a:gd name="T2" fmla="*/ 1401 w 93"/>
                    <a:gd name="T3" fmla="*/ 262 h 137"/>
                    <a:gd name="T4" fmla="*/ 1463 w 93"/>
                    <a:gd name="T5" fmla="*/ 312 h 137"/>
                    <a:gd name="T6" fmla="*/ 0 60000 65536"/>
                    <a:gd name="T7" fmla="*/ 0 60000 65536"/>
                    <a:gd name="T8" fmla="*/ 0 60000 65536"/>
                  </a:gdLst>
                  <a:ahLst/>
                  <a:cxnLst>
                    <a:cxn ang="T6">
                      <a:pos x="T0" y="T1"/>
                    </a:cxn>
                    <a:cxn ang="T7">
                      <a:pos x="T2" y="T3"/>
                    </a:cxn>
                    <a:cxn ang="T8">
                      <a:pos x="T4" y="T5"/>
                    </a:cxn>
                  </a:cxnLst>
                  <a:rect l="0" t="0" r="r" b="b"/>
                  <a:pathLst>
                    <a:path w="93" h="137">
                      <a:moveTo>
                        <a:pt x="39" y="137"/>
                      </a:moveTo>
                      <a:cubicBezTo>
                        <a:pt x="0" y="15"/>
                        <a:pt x="74" y="0"/>
                        <a:pt x="89" y="17"/>
                      </a:cubicBezTo>
                      <a:cubicBezTo>
                        <a:pt x="93" y="19"/>
                        <a:pt x="93" y="20"/>
                        <a:pt x="93" y="20"/>
                      </a:cubicBezTo>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264" name="Oval 37">
                  <a:extLst>
                    <a:ext uri="{FF2B5EF4-FFF2-40B4-BE49-F238E27FC236}">
                      <a16:creationId xmlns:a16="http://schemas.microsoft.com/office/drawing/2014/main" id="{B776E724-28E4-355F-374A-03110E221687}"/>
                    </a:ext>
                  </a:extLst>
                </p:cNvPr>
                <p:cNvSpPr>
                  <a:spLocks noChangeArrowheads="1"/>
                </p:cNvSpPr>
                <p:nvPr/>
              </p:nvSpPr>
              <p:spPr bwMode="auto">
                <a:xfrm>
                  <a:off x="3243" y="1239"/>
                  <a:ext cx="287" cy="68"/>
                </a:xfrm>
                <a:prstGeom prst="ellipse">
                  <a:avLst/>
                </a:prstGeom>
                <a:solidFill>
                  <a:srgbClr val="DCE9F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9265" name="Oval 38">
                  <a:extLst>
                    <a:ext uri="{FF2B5EF4-FFF2-40B4-BE49-F238E27FC236}">
                      <a16:creationId xmlns:a16="http://schemas.microsoft.com/office/drawing/2014/main" id="{2F7E5A76-7163-B4C1-CD79-7A6FE7546CCE}"/>
                    </a:ext>
                  </a:extLst>
                </p:cNvPr>
                <p:cNvSpPr>
                  <a:spLocks noChangeArrowheads="1"/>
                </p:cNvSpPr>
                <p:nvPr/>
              </p:nvSpPr>
              <p:spPr bwMode="auto">
                <a:xfrm>
                  <a:off x="3293" y="1257"/>
                  <a:ext cx="187" cy="32"/>
                </a:xfrm>
                <a:prstGeom prst="ellipse">
                  <a:avLst/>
                </a:prstGeom>
                <a:solidFill>
                  <a:srgbClr val="3F94C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9266" name="Freeform 39">
                  <a:extLst>
                    <a:ext uri="{FF2B5EF4-FFF2-40B4-BE49-F238E27FC236}">
                      <a16:creationId xmlns:a16="http://schemas.microsoft.com/office/drawing/2014/main" id="{46E87D22-21EC-BD67-21F7-F80810ECDEFE}"/>
                    </a:ext>
                  </a:extLst>
                </p:cNvPr>
                <p:cNvSpPr>
                  <a:spLocks/>
                </p:cNvSpPr>
                <p:nvPr/>
              </p:nvSpPr>
              <p:spPr bwMode="auto">
                <a:xfrm>
                  <a:off x="3293" y="1257"/>
                  <a:ext cx="187" cy="25"/>
                </a:xfrm>
                <a:custGeom>
                  <a:avLst/>
                  <a:gdLst>
                    <a:gd name="T0" fmla="*/ 75 w 75"/>
                    <a:gd name="T1" fmla="*/ 158 h 10"/>
                    <a:gd name="T2" fmla="*/ 571 w 75"/>
                    <a:gd name="T3" fmla="*/ 113 h 10"/>
                    <a:gd name="T4" fmla="*/ 1070 w 75"/>
                    <a:gd name="T5" fmla="*/ 158 h 10"/>
                    <a:gd name="T6" fmla="*/ 1162 w 75"/>
                    <a:gd name="T7" fmla="*/ 95 h 10"/>
                    <a:gd name="T8" fmla="*/ 571 w 75"/>
                    <a:gd name="T9" fmla="*/ 0 h 10"/>
                    <a:gd name="T10" fmla="*/ 0 w 75"/>
                    <a:gd name="T11" fmla="*/ 95 h 10"/>
                    <a:gd name="T12" fmla="*/ 75 w 75"/>
                    <a:gd name="T13" fmla="*/ 158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10">
                      <a:moveTo>
                        <a:pt x="5" y="10"/>
                      </a:moveTo>
                      <a:cubicBezTo>
                        <a:pt x="12" y="8"/>
                        <a:pt x="24" y="7"/>
                        <a:pt x="37" y="7"/>
                      </a:cubicBezTo>
                      <a:cubicBezTo>
                        <a:pt x="51" y="7"/>
                        <a:pt x="62" y="8"/>
                        <a:pt x="69" y="10"/>
                      </a:cubicBezTo>
                      <a:cubicBezTo>
                        <a:pt x="72" y="9"/>
                        <a:pt x="75" y="8"/>
                        <a:pt x="75" y="6"/>
                      </a:cubicBezTo>
                      <a:cubicBezTo>
                        <a:pt x="75" y="3"/>
                        <a:pt x="58" y="0"/>
                        <a:pt x="37" y="0"/>
                      </a:cubicBezTo>
                      <a:cubicBezTo>
                        <a:pt x="16" y="0"/>
                        <a:pt x="0" y="3"/>
                        <a:pt x="0" y="6"/>
                      </a:cubicBezTo>
                      <a:cubicBezTo>
                        <a:pt x="0" y="8"/>
                        <a:pt x="2" y="9"/>
                        <a:pt x="5" y="10"/>
                      </a:cubicBezTo>
                    </a:path>
                  </a:pathLst>
                </a:custGeom>
                <a:solidFill>
                  <a:srgbClr val="74B3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67" name="Freeform 40">
                  <a:extLst>
                    <a:ext uri="{FF2B5EF4-FFF2-40B4-BE49-F238E27FC236}">
                      <a16:creationId xmlns:a16="http://schemas.microsoft.com/office/drawing/2014/main" id="{64C20DC0-2A20-9AE5-EEED-04247707F80E}"/>
                    </a:ext>
                  </a:extLst>
                </p:cNvPr>
                <p:cNvSpPr>
                  <a:spLocks/>
                </p:cNvSpPr>
                <p:nvPr/>
              </p:nvSpPr>
              <p:spPr bwMode="auto">
                <a:xfrm>
                  <a:off x="3365" y="1687"/>
                  <a:ext cx="1913" cy="1665"/>
                </a:xfrm>
                <a:custGeom>
                  <a:avLst/>
                  <a:gdLst>
                    <a:gd name="T0" fmla="*/ 11100 w 765"/>
                    <a:gd name="T1" fmla="*/ 6158 h 666"/>
                    <a:gd name="T2" fmla="*/ 8130 w 765"/>
                    <a:gd name="T3" fmla="*/ 2458 h 666"/>
                    <a:gd name="T4" fmla="*/ 8097 w 765"/>
                    <a:gd name="T5" fmla="*/ 2345 h 666"/>
                    <a:gd name="T6" fmla="*/ 8097 w 765"/>
                    <a:gd name="T7" fmla="*/ 2345 h 666"/>
                    <a:gd name="T8" fmla="*/ 7910 w 765"/>
                    <a:gd name="T9" fmla="*/ 1563 h 666"/>
                    <a:gd name="T10" fmla="*/ 7742 w 765"/>
                    <a:gd name="T11" fmla="*/ 1145 h 666"/>
                    <a:gd name="T12" fmla="*/ 7680 w 765"/>
                    <a:gd name="T13" fmla="*/ 1050 h 666"/>
                    <a:gd name="T14" fmla="*/ 7129 w 765"/>
                    <a:gd name="T15" fmla="*/ 500 h 666"/>
                    <a:gd name="T16" fmla="*/ 5441 w 765"/>
                    <a:gd name="T17" fmla="*/ 0 h 666"/>
                    <a:gd name="T18" fmla="*/ 5346 w 765"/>
                    <a:gd name="T19" fmla="*/ 20 h 666"/>
                    <a:gd name="T20" fmla="*/ 5034 w 765"/>
                    <a:gd name="T21" fmla="*/ 425 h 666"/>
                    <a:gd name="T22" fmla="*/ 5066 w 765"/>
                    <a:gd name="T23" fmla="*/ 425 h 666"/>
                    <a:gd name="T24" fmla="*/ 6754 w 765"/>
                    <a:gd name="T25" fmla="*/ 688 h 666"/>
                    <a:gd name="T26" fmla="*/ 7785 w 765"/>
                    <a:gd name="T27" fmla="*/ 2675 h 666"/>
                    <a:gd name="T28" fmla="*/ 7772 w 765"/>
                    <a:gd name="T29" fmla="*/ 2720 h 666"/>
                    <a:gd name="T30" fmla="*/ 9397 w 765"/>
                    <a:gd name="T31" fmla="*/ 4083 h 666"/>
                    <a:gd name="T32" fmla="*/ 11068 w 765"/>
                    <a:gd name="T33" fmla="*/ 6720 h 666"/>
                    <a:gd name="T34" fmla="*/ 9347 w 765"/>
                    <a:gd name="T35" fmla="*/ 9583 h 666"/>
                    <a:gd name="T36" fmla="*/ 4834 w 765"/>
                    <a:gd name="T37" fmla="*/ 8800 h 666"/>
                    <a:gd name="T38" fmla="*/ 938 w 765"/>
                    <a:gd name="T39" fmla="*/ 5988 h 666"/>
                    <a:gd name="T40" fmla="*/ 863 w 765"/>
                    <a:gd name="T41" fmla="*/ 5845 h 666"/>
                    <a:gd name="T42" fmla="*/ 863 w 765"/>
                    <a:gd name="T43" fmla="*/ 5863 h 666"/>
                    <a:gd name="T44" fmla="*/ 908 w 765"/>
                    <a:gd name="T45" fmla="*/ 6208 h 666"/>
                    <a:gd name="T46" fmla="*/ 908 w 765"/>
                    <a:gd name="T47" fmla="*/ 6270 h 666"/>
                    <a:gd name="T48" fmla="*/ 583 w 765"/>
                    <a:gd name="T49" fmla="*/ 6895 h 666"/>
                    <a:gd name="T50" fmla="*/ 563 w 765"/>
                    <a:gd name="T51" fmla="*/ 6875 h 666"/>
                    <a:gd name="T52" fmla="*/ 595 w 765"/>
                    <a:gd name="T53" fmla="*/ 7345 h 666"/>
                    <a:gd name="T54" fmla="*/ 550 w 765"/>
                    <a:gd name="T55" fmla="*/ 7425 h 666"/>
                    <a:gd name="T56" fmla="*/ 0 w 765"/>
                    <a:gd name="T57" fmla="*/ 7845 h 666"/>
                    <a:gd name="T58" fmla="*/ 988 w 765"/>
                    <a:gd name="T59" fmla="*/ 8583 h 666"/>
                    <a:gd name="T60" fmla="*/ 5129 w 765"/>
                    <a:gd name="T61" fmla="*/ 9813 h 666"/>
                    <a:gd name="T62" fmla="*/ 9305 w 765"/>
                    <a:gd name="T63" fmla="*/ 10063 h 666"/>
                    <a:gd name="T64" fmla="*/ 11100 w 765"/>
                    <a:gd name="T65" fmla="*/ 6158 h 6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65" h="666">
                      <a:moveTo>
                        <a:pt x="710" y="394"/>
                      </a:moveTo>
                      <a:cubicBezTo>
                        <a:pt x="679" y="300"/>
                        <a:pt x="520" y="157"/>
                        <a:pt x="520" y="157"/>
                      </a:cubicBezTo>
                      <a:cubicBezTo>
                        <a:pt x="519" y="155"/>
                        <a:pt x="518" y="152"/>
                        <a:pt x="518" y="150"/>
                      </a:cubicBezTo>
                      <a:cubicBezTo>
                        <a:pt x="518" y="150"/>
                        <a:pt x="518" y="150"/>
                        <a:pt x="518" y="150"/>
                      </a:cubicBezTo>
                      <a:cubicBezTo>
                        <a:pt x="511" y="131"/>
                        <a:pt x="512" y="124"/>
                        <a:pt x="506" y="100"/>
                      </a:cubicBezTo>
                      <a:cubicBezTo>
                        <a:pt x="504" y="90"/>
                        <a:pt x="500" y="81"/>
                        <a:pt x="495" y="73"/>
                      </a:cubicBezTo>
                      <a:cubicBezTo>
                        <a:pt x="493" y="70"/>
                        <a:pt x="492" y="68"/>
                        <a:pt x="491" y="67"/>
                      </a:cubicBezTo>
                      <a:cubicBezTo>
                        <a:pt x="480" y="51"/>
                        <a:pt x="466" y="38"/>
                        <a:pt x="456" y="32"/>
                      </a:cubicBezTo>
                      <a:cubicBezTo>
                        <a:pt x="424" y="8"/>
                        <a:pt x="381" y="3"/>
                        <a:pt x="348" y="0"/>
                      </a:cubicBezTo>
                      <a:cubicBezTo>
                        <a:pt x="342" y="1"/>
                        <a:pt x="342" y="1"/>
                        <a:pt x="342" y="1"/>
                      </a:cubicBezTo>
                      <a:cubicBezTo>
                        <a:pt x="335" y="8"/>
                        <a:pt x="328" y="16"/>
                        <a:pt x="322" y="27"/>
                      </a:cubicBezTo>
                      <a:cubicBezTo>
                        <a:pt x="324" y="27"/>
                        <a:pt x="324" y="27"/>
                        <a:pt x="324" y="27"/>
                      </a:cubicBezTo>
                      <a:cubicBezTo>
                        <a:pt x="355" y="24"/>
                        <a:pt x="393" y="26"/>
                        <a:pt x="432" y="44"/>
                      </a:cubicBezTo>
                      <a:cubicBezTo>
                        <a:pt x="488" y="69"/>
                        <a:pt x="510" y="112"/>
                        <a:pt x="498" y="171"/>
                      </a:cubicBezTo>
                      <a:cubicBezTo>
                        <a:pt x="497" y="174"/>
                        <a:pt x="497" y="174"/>
                        <a:pt x="497" y="174"/>
                      </a:cubicBezTo>
                      <a:cubicBezTo>
                        <a:pt x="496" y="179"/>
                        <a:pt x="553" y="203"/>
                        <a:pt x="601" y="261"/>
                      </a:cubicBezTo>
                      <a:cubicBezTo>
                        <a:pt x="659" y="333"/>
                        <a:pt x="699" y="381"/>
                        <a:pt x="708" y="430"/>
                      </a:cubicBezTo>
                      <a:cubicBezTo>
                        <a:pt x="726" y="525"/>
                        <a:pt x="692" y="576"/>
                        <a:pt x="598" y="613"/>
                      </a:cubicBezTo>
                      <a:cubicBezTo>
                        <a:pt x="547" y="633"/>
                        <a:pt x="456" y="599"/>
                        <a:pt x="309" y="563"/>
                      </a:cubicBezTo>
                      <a:cubicBezTo>
                        <a:pt x="163" y="527"/>
                        <a:pt x="78" y="418"/>
                        <a:pt x="60" y="383"/>
                      </a:cubicBezTo>
                      <a:cubicBezTo>
                        <a:pt x="58" y="379"/>
                        <a:pt x="57" y="377"/>
                        <a:pt x="55" y="374"/>
                      </a:cubicBezTo>
                      <a:cubicBezTo>
                        <a:pt x="55" y="374"/>
                        <a:pt x="55" y="374"/>
                        <a:pt x="55" y="375"/>
                      </a:cubicBezTo>
                      <a:cubicBezTo>
                        <a:pt x="57" y="380"/>
                        <a:pt x="58" y="388"/>
                        <a:pt x="58" y="397"/>
                      </a:cubicBezTo>
                      <a:cubicBezTo>
                        <a:pt x="58" y="401"/>
                        <a:pt x="58" y="401"/>
                        <a:pt x="58" y="401"/>
                      </a:cubicBezTo>
                      <a:cubicBezTo>
                        <a:pt x="55" y="423"/>
                        <a:pt x="43" y="439"/>
                        <a:pt x="37" y="441"/>
                      </a:cubicBezTo>
                      <a:cubicBezTo>
                        <a:pt x="36" y="440"/>
                        <a:pt x="36" y="440"/>
                        <a:pt x="36" y="440"/>
                      </a:cubicBezTo>
                      <a:cubicBezTo>
                        <a:pt x="42" y="448"/>
                        <a:pt x="45" y="459"/>
                        <a:pt x="38" y="470"/>
                      </a:cubicBezTo>
                      <a:cubicBezTo>
                        <a:pt x="35" y="475"/>
                        <a:pt x="35" y="475"/>
                        <a:pt x="35" y="475"/>
                      </a:cubicBezTo>
                      <a:cubicBezTo>
                        <a:pt x="26" y="489"/>
                        <a:pt x="15" y="499"/>
                        <a:pt x="0" y="502"/>
                      </a:cubicBezTo>
                      <a:cubicBezTo>
                        <a:pt x="21" y="524"/>
                        <a:pt x="43" y="540"/>
                        <a:pt x="63" y="549"/>
                      </a:cubicBezTo>
                      <a:cubicBezTo>
                        <a:pt x="130" y="579"/>
                        <a:pt x="222" y="603"/>
                        <a:pt x="328" y="628"/>
                      </a:cubicBezTo>
                      <a:cubicBezTo>
                        <a:pt x="434" y="652"/>
                        <a:pt x="547" y="666"/>
                        <a:pt x="595" y="644"/>
                      </a:cubicBezTo>
                      <a:cubicBezTo>
                        <a:pt x="668" y="611"/>
                        <a:pt x="765" y="549"/>
                        <a:pt x="710" y="394"/>
                      </a:cubicBezTo>
                    </a:path>
                  </a:pathLst>
                </a:custGeom>
                <a:solidFill>
                  <a:srgbClr val="F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68" name="Freeform 41">
                  <a:extLst>
                    <a:ext uri="{FF2B5EF4-FFF2-40B4-BE49-F238E27FC236}">
                      <a16:creationId xmlns:a16="http://schemas.microsoft.com/office/drawing/2014/main" id="{94E3A008-D9D2-1407-3143-B05E3B6328D3}"/>
                    </a:ext>
                  </a:extLst>
                </p:cNvPr>
                <p:cNvSpPr>
                  <a:spLocks noEditPoints="1"/>
                </p:cNvSpPr>
                <p:nvPr/>
              </p:nvSpPr>
              <p:spPr bwMode="auto">
                <a:xfrm>
                  <a:off x="3218" y="1797"/>
                  <a:ext cx="1933" cy="1472"/>
                </a:xfrm>
                <a:custGeom>
                  <a:avLst/>
                  <a:gdLst>
                    <a:gd name="T0" fmla="*/ 5129 w 773"/>
                    <a:gd name="T1" fmla="*/ 3279 h 589"/>
                    <a:gd name="T2" fmla="*/ 5379 w 773"/>
                    <a:gd name="T3" fmla="*/ 4746 h 589"/>
                    <a:gd name="T4" fmla="*/ 5929 w 773"/>
                    <a:gd name="T5" fmla="*/ 6008 h 589"/>
                    <a:gd name="T6" fmla="*/ 6347 w 773"/>
                    <a:gd name="T7" fmla="*/ 6758 h 589"/>
                    <a:gd name="T8" fmla="*/ 6709 w 773"/>
                    <a:gd name="T9" fmla="*/ 7153 h 589"/>
                    <a:gd name="T10" fmla="*/ 6554 w 773"/>
                    <a:gd name="T11" fmla="*/ 6820 h 589"/>
                    <a:gd name="T12" fmla="*/ 6209 w 773"/>
                    <a:gd name="T13" fmla="*/ 6340 h 589"/>
                    <a:gd name="T14" fmla="*/ 5566 w 773"/>
                    <a:gd name="T15" fmla="*/ 5091 h 589"/>
                    <a:gd name="T16" fmla="*/ 5284 w 773"/>
                    <a:gd name="T17" fmla="*/ 3696 h 589"/>
                    <a:gd name="T18" fmla="*/ 5096 w 773"/>
                    <a:gd name="T19" fmla="*/ 2874 h 589"/>
                    <a:gd name="T20" fmla="*/ 8305 w 773"/>
                    <a:gd name="T21" fmla="*/ 3091 h 589"/>
                    <a:gd name="T22" fmla="*/ 8305 w 773"/>
                    <a:gd name="T23" fmla="*/ 3104 h 589"/>
                    <a:gd name="T24" fmla="*/ 5429 w 773"/>
                    <a:gd name="T25" fmla="*/ 1075 h 589"/>
                    <a:gd name="T26" fmla="*/ 5429 w 773"/>
                    <a:gd name="T27" fmla="*/ 1137 h 589"/>
                    <a:gd name="T28" fmla="*/ 8242 w 773"/>
                    <a:gd name="T29" fmla="*/ 6195 h 589"/>
                    <a:gd name="T30" fmla="*/ 8242 w 773"/>
                    <a:gd name="T31" fmla="*/ 6290 h 589"/>
                    <a:gd name="T32" fmla="*/ 8442 w 773"/>
                    <a:gd name="T33" fmla="*/ 4496 h 589"/>
                    <a:gd name="T34" fmla="*/ 8430 w 773"/>
                    <a:gd name="T35" fmla="*/ 4259 h 589"/>
                    <a:gd name="T36" fmla="*/ 8430 w 773"/>
                    <a:gd name="T37" fmla="*/ 4134 h 589"/>
                    <a:gd name="T38" fmla="*/ 8430 w 773"/>
                    <a:gd name="T39" fmla="*/ 4259 h 589"/>
                    <a:gd name="T40" fmla="*/ 8380 w 773"/>
                    <a:gd name="T41" fmla="*/ 3821 h 589"/>
                    <a:gd name="T42" fmla="*/ 8367 w 773"/>
                    <a:gd name="T43" fmla="*/ 3624 h 589"/>
                    <a:gd name="T44" fmla="*/ 8335 w 773"/>
                    <a:gd name="T45" fmla="*/ 3511 h 589"/>
                    <a:gd name="T46" fmla="*/ 8335 w 773"/>
                    <a:gd name="T47" fmla="*/ 3386 h 589"/>
                    <a:gd name="T48" fmla="*/ 8335 w 773"/>
                    <a:gd name="T49" fmla="*/ 3511 h 589"/>
                    <a:gd name="T50" fmla="*/ 10275 w 773"/>
                    <a:gd name="T51" fmla="*/ 8757 h 589"/>
                    <a:gd name="T52" fmla="*/ 1863 w 773"/>
                    <a:gd name="T53" fmla="*/ 5166 h 589"/>
                    <a:gd name="T54" fmla="*/ 33 w 773"/>
                    <a:gd name="T55" fmla="*/ 2074 h 589"/>
                    <a:gd name="T56" fmla="*/ 1863 w 773"/>
                    <a:gd name="T57" fmla="*/ 5291 h 589"/>
                    <a:gd name="T58" fmla="*/ 10275 w 773"/>
                    <a:gd name="T59" fmla="*/ 8882 h 589"/>
                    <a:gd name="T60" fmla="*/ 8210 w 773"/>
                    <a:gd name="T61" fmla="*/ 5853 h 589"/>
                    <a:gd name="T62" fmla="*/ 8210 w 773"/>
                    <a:gd name="T63" fmla="*/ 5978 h 589"/>
                    <a:gd name="T64" fmla="*/ 8210 w 773"/>
                    <a:gd name="T65" fmla="*/ 5853 h 589"/>
                    <a:gd name="T66" fmla="*/ 8097 w 773"/>
                    <a:gd name="T67" fmla="*/ 4746 h 589"/>
                    <a:gd name="T68" fmla="*/ 8305 w 773"/>
                    <a:gd name="T69" fmla="*/ 5028 h 589"/>
                    <a:gd name="T70" fmla="*/ 8472 w 773"/>
                    <a:gd name="T71" fmla="*/ 5508 h 589"/>
                    <a:gd name="T72" fmla="*/ 8397 w 773"/>
                    <a:gd name="T73" fmla="*/ 5121 h 589"/>
                    <a:gd name="T74" fmla="*/ 363 w 773"/>
                    <a:gd name="T75" fmla="*/ 2717 h 589"/>
                    <a:gd name="T76" fmla="*/ 363 w 773"/>
                    <a:gd name="T77" fmla="*/ 2654 h 589"/>
                    <a:gd name="T78" fmla="*/ 6722 w 773"/>
                    <a:gd name="T79" fmla="*/ 7525 h 589"/>
                    <a:gd name="T80" fmla="*/ 6722 w 773"/>
                    <a:gd name="T81" fmla="*/ 7525 h 589"/>
                    <a:gd name="T82" fmla="*/ 6629 w 773"/>
                    <a:gd name="T83" fmla="*/ 155 h 589"/>
                    <a:gd name="T84" fmla="*/ 7004 w 773"/>
                    <a:gd name="T85" fmla="*/ 262 h 589"/>
                    <a:gd name="T86" fmla="*/ 7584 w 773"/>
                    <a:gd name="T87" fmla="*/ 387 h 589"/>
                    <a:gd name="T88" fmla="*/ 7992 w 773"/>
                    <a:gd name="T89" fmla="*/ 717 h 589"/>
                    <a:gd name="T90" fmla="*/ 8255 w 773"/>
                    <a:gd name="T91" fmla="*/ 1417 h 589"/>
                    <a:gd name="T92" fmla="*/ 8242 w 773"/>
                    <a:gd name="T93" fmla="*/ 1155 h 589"/>
                    <a:gd name="T94" fmla="*/ 7817 w 773"/>
                    <a:gd name="T95" fmla="*/ 387 h 589"/>
                    <a:gd name="T96" fmla="*/ 7334 w 773"/>
                    <a:gd name="T97" fmla="*/ 187 h 589"/>
                    <a:gd name="T98" fmla="*/ 6804 w 773"/>
                    <a:gd name="T99" fmla="*/ 75 h 589"/>
                    <a:gd name="T100" fmla="*/ 6334 w 773"/>
                    <a:gd name="T101" fmla="*/ 12 h 589"/>
                    <a:gd name="T102" fmla="*/ 5771 w 773"/>
                    <a:gd name="T103" fmla="*/ 105 h 589"/>
                    <a:gd name="T104" fmla="*/ 6004 w 773"/>
                    <a:gd name="T105" fmla="*/ 187 h 589"/>
                    <a:gd name="T106" fmla="*/ 5146 w 773"/>
                    <a:gd name="T107" fmla="*/ 1824 h 589"/>
                    <a:gd name="T108" fmla="*/ 5146 w 773"/>
                    <a:gd name="T109" fmla="*/ 1729 h 589"/>
                    <a:gd name="T110" fmla="*/ 5146 w 773"/>
                    <a:gd name="T111" fmla="*/ 1824 h 589"/>
                    <a:gd name="T112" fmla="*/ 5146 w 773"/>
                    <a:gd name="T113" fmla="*/ 1529 h 589"/>
                    <a:gd name="T114" fmla="*/ 5146 w 773"/>
                    <a:gd name="T115" fmla="*/ 1604 h 589"/>
                    <a:gd name="T116" fmla="*/ 3271 w 773"/>
                    <a:gd name="T117" fmla="*/ 3624 h 589"/>
                    <a:gd name="T118" fmla="*/ 3533 w 773"/>
                    <a:gd name="T119" fmla="*/ 3904 h 589"/>
                    <a:gd name="T120" fmla="*/ 3208 w 773"/>
                    <a:gd name="T121" fmla="*/ 3229 h 589"/>
                    <a:gd name="T122" fmla="*/ 300 w 773"/>
                    <a:gd name="T123" fmla="*/ 2374 h 589"/>
                    <a:gd name="T124" fmla="*/ 300 w 773"/>
                    <a:gd name="T125" fmla="*/ 2249 h 5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73" h="589">
                      <a:moveTo>
                        <a:pt x="326" y="184"/>
                      </a:moveTo>
                      <a:cubicBezTo>
                        <a:pt x="325" y="194"/>
                        <a:pt x="326" y="204"/>
                        <a:pt x="328" y="210"/>
                      </a:cubicBezTo>
                      <a:cubicBezTo>
                        <a:pt x="335" y="224"/>
                        <a:pt x="335" y="234"/>
                        <a:pt x="338" y="245"/>
                      </a:cubicBezTo>
                      <a:cubicBezTo>
                        <a:pt x="341" y="257"/>
                        <a:pt x="338" y="290"/>
                        <a:pt x="344" y="304"/>
                      </a:cubicBezTo>
                      <a:cubicBezTo>
                        <a:pt x="350" y="319"/>
                        <a:pt x="352" y="327"/>
                        <a:pt x="356" y="334"/>
                      </a:cubicBezTo>
                      <a:cubicBezTo>
                        <a:pt x="361" y="342"/>
                        <a:pt x="369" y="372"/>
                        <a:pt x="379" y="385"/>
                      </a:cubicBezTo>
                      <a:cubicBezTo>
                        <a:pt x="390" y="397"/>
                        <a:pt x="390" y="407"/>
                        <a:pt x="397" y="414"/>
                      </a:cubicBezTo>
                      <a:cubicBezTo>
                        <a:pt x="404" y="421"/>
                        <a:pt x="401" y="427"/>
                        <a:pt x="406" y="433"/>
                      </a:cubicBezTo>
                      <a:cubicBezTo>
                        <a:pt x="411" y="439"/>
                        <a:pt x="415" y="440"/>
                        <a:pt x="419" y="445"/>
                      </a:cubicBezTo>
                      <a:cubicBezTo>
                        <a:pt x="421" y="448"/>
                        <a:pt x="427" y="453"/>
                        <a:pt x="429" y="458"/>
                      </a:cubicBezTo>
                      <a:cubicBezTo>
                        <a:pt x="429" y="458"/>
                        <a:pt x="429" y="457"/>
                        <a:pt x="429" y="457"/>
                      </a:cubicBezTo>
                      <a:cubicBezTo>
                        <a:pt x="432" y="450"/>
                        <a:pt x="423" y="442"/>
                        <a:pt x="419" y="437"/>
                      </a:cubicBezTo>
                      <a:cubicBezTo>
                        <a:pt x="415" y="432"/>
                        <a:pt x="411" y="431"/>
                        <a:pt x="406" y="425"/>
                      </a:cubicBezTo>
                      <a:cubicBezTo>
                        <a:pt x="401" y="419"/>
                        <a:pt x="404" y="413"/>
                        <a:pt x="397" y="406"/>
                      </a:cubicBezTo>
                      <a:cubicBezTo>
                        <a:pt x="390" y="399"/>
                        <a:pt x="390" y="389"/>
                        <a:pt x="379" y="377"/>
                      </a:cubicBezTo>
                      <a:cubicBezTo>
                        <a:pt x="369" y="364"/>
                        <a:pt x="361" y="334"/>
                        <a:pt x="356" y="326"/>
                      </a:cubicBezTo>
                      <a:cubicBezTo>
                        <a:pt x="352" y="319"/>
                        <a:pt x="350" y="311"/>
                        <a:pt x="344" y="296"/>
                      </a:cubicBezTo>
                      <a:cubicBezTo>
                        <a:pt x="338" y="282"/>
                        <a:pt x="341" y="249"/>
                        <a:pt x="338" y="237"/>
                      </a:cubicBezTo>
                      <a:cubicBezTo>
                        <a:pt x="335" y="226"/>
                        <a:pt x="335" y="216"/>
                        <a:pt x="328" y="202"/>
                      </a:cubicBezTo>
                      <a:cubicBezTo>
                        <a:pt x="326" y="197"/>
                        <a:pt x="326" y="191"/>
                        <a:pt x="326" y="184"/>
                      </a:cubicBezTo>
                      <a:close/>
                      <a:moveTo>
                        <a:pt x="531" y="199"/>
                      </a:moveTo>
                      <a:cubicBezTo>
                        <a:pt x="531" y="198"/>
                        <a:pt x="531" y="198"/>
                        <a:pt x="531" y="198"/>
                      </a:cubicBezTo>
                      <a:cubicBezTo>
                        <a:pt x="531" y="201"/>
                        <a:pt x="531" y="203"/>
                        <a:pt x="531" y="205"/>
                      </a:cubicBezTo>
                      <a:cubicBezTo>
                        <a:pt x="531" y="203"/>
                        <a:pt x="531" y="201"/>
                        <a:pt x="531" y="199"/>
                      </a:cubicBezTo>
                      <a:close/>
                      <a:moveTo>
                        <a:pt x="347" y="73"/>
                      </a:moveTo>
                      <a:cubicBezTo>
                        <a:pt x="348" y="72"/>
                        <a:pt x="347" y="70"/>
                        <a:pt x="347" y="69"/>
                      </a:cubicBezTo>
                      <a:cubicBezTo>
                        <a:pt x="345" y="78"/>
                        <a:pt x="344" y="93"/>
                        <a:pt x="345" y="107"/>
                      </a:cubicBezTo>
                      <a:cubicBezTo>
                        <a:pt x="345" y="93"/>
                        <a:pt x="346" y="80"/>
                        <a:pt x="347" y="73"/>
                      </a:cubicBezTo>
                      <a:close/>
                      <a:moveTo>
                        <a:pt x="527" y="403"/>
                      </a:moveTo>
                      <a:cubicBezTo>
                        <a:pt x="527" y="402"/>
                        <a:pt x="527" y="400"/>
                        <a:pt x="527" y="397"/>
                      </a:cubicBezTo>
                      <a:cubicBezTo>
                        <a:pt x="527" y="397"/>
                        <a:pt x="527" y="397"/>
                        <a:pt x="527" y="397"/>
                      </a:cubicBezTo>
                      <a:cubicBezTo>
                        <a:pt x="526" y="399"/>
                        <a:pt x="526" y="401"/>
                        <a:pt x="527" y="403"/>
                      </a:cubicBezTo>
                      <a:close/>
                      <a:moveTo>
                        <a:pt x="541" y="284"/>
                      </a:moveTo>
                      <a:cubicBezTo>
                        <a:pt x="540" y="285"/>
                        <a:pt x="540" y="287"/>
                        <a:pt x="540" y="288"/>
                      </a:cubicBezTo>
                      <a:cubicBezTo>
                        <a:pt x="540" y="287"/>
                        <a:pt x="541" y="286"/>
                        <a:pt x="541" y="284"/>
                      </a:cubicBezTo>
                      <a:close/>
                      <a:moveTo>
                        <a:pt x="539" y="273"/>
                      </a:moveTo>
                      <a:cubicBezTo>
                        <a:pt x="540" y="274"/>
                        <a:pt x="540" y="275"/>
                        <a:pt x="541" y="276"/>
                      </a:cubicBezTo>
                      <a:cubicBezTo>
                        <a:pt x="542" y="274"/>
                        <a:pt x="544" y="272"/>
                        <a:pt x="539" y="265"/>
                      </a:cubicBezTo>
                      <a:cubicBezTo>
                        <a:pt x="537" y="262"/>
                        <a:pt x="536" y="259"/>
                        <a:pt x="535" y="257"/>
                      </a:cubicBezTo>
                      <a:cubicBezTo>
                        <a:pt x="534" y="261"/>
                        <a:pt x="534" y="266"/>
                        <a:pt x="539" y="273"/>
                      </a:cubicBezTo>
                      <a:close/>
                      <a:moveTo>
                        <a:pt x="534" y="238"/>
                      </a:moveTo>
                      <a:cubicBezTo>
                        <a:pt x="535" y="240"/>
                        <a:pt x="536" y="242"/>
                        <a:pt x="536" y="245"/>
                      </a:cubicBezTo>
                      <a:cubicBezTo>
                        <a:pt x="536" y="244"/>
                        <a:pt x="536" y="244"/>
                        <a:pt x="536" y="243"/>
                      </a:cubicBezTo>
                      <a:cubicBezTo>
                        <a:pt x="536" y="239"/>
                        <a:pt x="536" y="235"/>
                        <a:pt x="535" y="232"/>
                      </a:cubicBezTo>
                      <a:cubicBezTo>
                        <a:pt x="534" y="234"/>
                        <a:pt x="533" y="236"/>
                        <a:pt x="534" y="238"/>
                      </a:cubicBezTo>
                      <a:close/>
                      <a:moveTo>
                        <a:pt x="533" y="225"/>
                      </a:moveTo>
                      <a:cubicBezTo>
                        <a:pt x="533" y="225"/>
                        <a:pt x="534" y="226"/>
                        <a:pt x="534" y="226"/>
                      </a:cubicBezTo>
                      <a:cubicBezTo>
                        <a:pt x="535" y="224"/>
                        <a:pt x="536" y="221"/>
                        <a:pt x="533" y="217"/>
                      </a:cubicBezTo>
                      <a:cubicBezTo>
                        <a:pt x="532" y="216"/>
                        <a:pt x="531" y="214"/>
                        <a:pt x="531" y="213"/>
                      </a:cubicBezTo>
                      <a:cubicBezTo>
                        <a:pt x="530" y="217"/>
                        <a:pt x="529" y="221"/>
                        <a:pt x="533" y="225"/>
                      </a:cubicBezTo>
                      <a:close/>
                      <a:moveTo>
                        <a:pt x="772" y="427"/>
                      </a:moveTo>
                      <a:cubicBezTo>
                        <a:pt x="770" y="491"/>
                        <a:pt x="734" y="531"/>
                        <a:pt x="657" y="561"/>
                      </a:cubicBezTo>
                      <a:cubicBezTo>
                        <a:pt x="606" y="581"/>
                        <a:pt x="515" y="547"/>
                        <a:pt x="368" y="511"/>
                      </a:cubicBezTo>
                      <a:cubicBezTo>
                        <a:pt x="222" y="475"/>
                        <a:pt x="137" y="366"/>
                        <a:pt x="119" y="331"/>
                      </a:cubicBezTo>
                      <a:cubicBezTo>
                        <a:pt x="104" y="302"/>
                        <a:pt x="101" y="298"/>
                        <a:pt x="69" y="278"/>
                      </a:cubicBezTo>
                      <a:cubicBezTo>
                        <a:pt x="34" y="257"/>
                        <a:pt x="4" y="176"/>
                        <a:pt x="2" y="133"/>
                      </a:cubicBezTo>
                      <a:cubicBezTo>
                        <a:pt x="0" y="173"/>
                        <a:pt x="32" y="264"/>
                        <a:pt x="69" y="286"/>
                      </a:cubicBezTo>
                      <a:cubicBezTo>
                        <a:pt x="101" y="306"/>
                        <a:pt x="104" y="310"/>
                        <a:pt x="119" y="339"/>
                      </a:cubicBezTo>
                      <a:cubicBezTo>
                        <a:pt x="137" y="374"/>
                        <a:pt x="222" y="483"/>
                        <a:pt x="368" y="519"/>
                      </a:cubicBezTo>
                      <a:cubicBezTo>
                        <a:pt x="515" y="555"/>
                        <a:pt x="606" y="589"/>
                        <a:pt x="657" y="569"/>
                      </a:cubicBezTo>
                      <a:cubicBezTo>
                        <a:pt x="737" y="537"/>
                        <a:pt x="773" y="496"/>
                        <a:pt x="772" y="427"/>
                      </a:cubicBezTo>
                      <a:close/>
                      <a:moveTo>
                        <a:pt x="525" y="375"/>
                      </a:moveTo>
                      <a:cubicBezTo>
                        <a:pt x="522" y="367"/>
                        <a:pt x="519" y="362"/>
                        <a:pt x="517" y="358"/>
                      </a:cubicBezTo>
                      <a:cubicBezTo>
                        <a:pt x="514" y="364"/>
                        <a:pt x="520" y="370"/>
                        <a:pt x="525" y="383"/>
                      </a:cubicBezTo>
                      <a:cubicBezTo>
                        <a:pt x="526" y="386"/>
                        <a:pt x="526" y="388"/>
                        <a:pt x="527" y="390"/>
                      </a:cubicBezTo>
                      <a:cubicBezTo>
                        <a:pt x="527" y="386"/>
                        <a:pt x="527" y="384"/>
                        <a:pt x="525" y="375"/>
                      </a:cubicBezTo>
                      <a:close/>
                      <a:moveTo>
                        <a:pt x="531" y="314"/>
                      </a:moveTo>
                      <a:cubicBezTo>
                        <a:pt x="524" y="308"/>
                        <a:pt x="520" y="306"/>
                        <a:pt x="518" y="304"/>
                      </a:cubicBezTo>
                      <a:cubicBezTo>
                        <a:pt x="518" y="306"/>
                        <a:pt x="518" y="307"/>
                        <a:pt x="517" y="308"/>
                      </a:cubicBezTo>
                      <a:cubicBezTo>
                        <a:pt x="516" y="313"/>
                        <a:pt x="520" y="313"/>
                        <a:pt x="531" y="322"/>
                      </a:cubicBezTo>
                      <a:cubicBezTo>
                        <a:pt x="541" y="331"/>
                        <a:pt x="533" y="327"/>
                        <a:pt x="537" y="336"/>
                      </a:cubicBezTo>
                      <a:cubicBezTo>
                        <a:pt x="541" y="346"/>
                        <a:pt x="541" y="345"/>
                        <a:pt x="542" y="353"/>
                      </a:cubicBezTo>
                      <a:cubicBezTo>
                        <a:pt x="543" y="351"/>
                        <a:pt x="543" y="349"/>
                        <a:pt x="542" y="346"/>
                      </a:cubicBezTo>
                      <a:cubicBezTo>
                        <a:pt x="541" y="337"/>
                        <a:pt x="541" y="338"/>
                        <a:pt x="537" y="328"/>
                      </a:cubicBezTo>
                      <a:cubicBezTo>
                        <a:pt x="533" y="319"/>
                        <a:pt x="541" y="323"/>
                        <a:pt x="531" y="314"/>
                      </a:cubicBezTo>
                      <a:close/>
                      <a:moveTo>
                        <a:pt x="23" y="174"/>
                      </a:moveTo>
                      <a:cubicBezTo>
                        <a:pt x="24" y="171"/>
                        <a:pt x="24" y="170"/>
                        <a:pt x="23" y="168"/>
                      </a:cubicBezTo>
                      <a:cubicBezTo>
                        <a:pt x="23" y="169"/>
                        <a:pt x="23" y="169"/>
                        <a:pt x="23" y="170"/>
                      </a:cubicBezTo>
                      <a:cubicBezTo>
                        <a:pt x="23" y="171"/>
                        <a:pt x="23" y="173"/>
                        <a:pt x="23" y="174"/>
                      </a:cubicBezTo>
                      <a:close/>
                      <a:moveTo>
                        <a:pt x="430" y="482"/>
                      </a:moveTo>
                      <a:cubicBezTo>
                        <a:pt x="432" y="479"/>
                        <a:pt x="430" y="472"/>
                        <a:pt x="429" y="466"/>
                      </a:cubicBezTo>
                      <a:cubicBezTo>
                        <a:pt x="428" y="470"/>
                        <a:pt x="429" y="477"/>
                        <a:pt x="430" y="482"/>
                      </a:cubicBezTo>
                      <a:close/>
                      <a:moveTo>
                        <a:pt x="405" y="9"/>
                      </a:moveTo>
                      <a:cubicBezTo>
                        <a:pt x="410" y="8"/>
                        <a:pt x="418" y="10"/>
                        <a:pt x="424" y="10"/>
                      </a:cubicBezTo>
                      <a:cubicBezTo>
                        <a:pt x="430" y="10"/>
                        <a:pt x="432" y="13"/>
                        <a:pt x="435" y="13"/>
                      </a:cubicBezTo>
                      <a:cubicBezTo>
                        <a:pt x="438" y="13"/>
                        <a:pt x="445" y="16"/>
                        <a:pt x="448" y="17"/>
                      </a:cubicBezTo>
                      <a:cubicBezTo>
                        <a:pt x="451" y="18"/>
                        <a:pt x="462" y="18"/>
                        <a:pt x="469" y="20"/>
                      </a:cubicBezTo>
                      <a:cubicBezTo>
                        <a:pt x="475" y="22"/>
                        <a:pt x="479" y="25"/>
                        <a:pt x="485" y="25"/>
                      </a:cubicBezTo>
                      <a:cubicBezTo>
                        <a:pt x="491" y="25"/>
                        <a:pt x="492" y="29"/>
                        <a:pt x="500" y="33"/>
                      </a:cubicBezTo>
                      <a:cubicBezTo>
                        <a:pt x="507" y="37"/>
                        <a:pt x="507" y="43"/>
                        <a:pt x="511" y="46"/>
                      </a:cubicBezTo>
                      <a:cubicBezTo>
                        <a:pt x="515" y="49"/>
                        <a:pt x="527" y="74"/>
                        <a:pt x="527" y="82"/>
                      </a:cubicBezTo>
                      <a:cubicBezTo>
                        <a:pt x="527" y="86"/>
                        <a:pt x="528" y="89"/>
                        <a:pt x="528" y="91"/>
                      </a:cubicBezTo>
                      <a:cubicBezTo>
                        <a:pt x="529" y="90"/>
                        <a:pt x="529" y="90"/>
                        <a:pt x="529" y="89"/>
                      </a:cubicBezTo>
                      <a:cubicBezTo>
                        <a:pt x="530" y="82"/>
                        <a:pt x="527" y="81"/>
                        <a:pt x="527" y="74"/>
                      </a:cubicBezTo>
                      <a:cubicBezTo>
                        <a:pt x="527" y="66"/>
                        <a:pt x="515" y="41"/>
                        <a:pt x="511" y="38"/>
                      </a:cubicBezTo>
                      <a:cubicBezTo>
                        <a:pt x="507" y="35"/>
                        <a:pt x="507" y="29"/>
                        <a:pt x="500" y="25"/>
                      </a:cubicBezTo>
                      <a:cubicBezTo>
                        <a:pt x="492" y="21"/>
                        <a:pt x="491" y="17"/>
                        <a:pt x="485" y="17"/>
                      </a:cubicBezTo>
                      <a:cubicBezTo>
                        <a:pt x="479" y="17"/>
                        <a:pt x="475" y="14"/>
                        <a:pt x="469" y="12"/>
                      </a:cubicBezTo>
                      <a:cubicBezTo>
                        <a:pt x="462" y="10"/>
                        <a:pt x="451" y="10"/>
                        <a:pt x="448" y="9"/>
                      </a:cubicBezTo>
                      <a:cubicBezTo>
                        <a:pt x="445" y="8"/>
                        <a:pt x="438" y="5"/>
                        <a:pt x="435" y="5"/>
                      </a:cubicBezTo>
                      <a:cubicBezTo>
                        <a:pt x="432" y="5"/>
                        <a:pt x="430" y="2"/>
                        <a:pt x="424" y="2"/>
                      </a:cubicBezTo>
                      <a:cubicBezTo>
                        <a:pt x="418" y="2"/>
                        <a:pt x="410" y="0"/>
                        <a:pt x="405" y="1"/>
                      </a:cubicBezTo>
                      <a:cubicBezTo>
                        <a:pt x="400" y="2"/>
                        <a:pt x="390" y="4"/>
                        <a:pt x="384" y="4"/>
                      </a:cubicBezTo>
                      <a:cubicBezTo>
                        <a:pt x="382" y="4"/>
                        <a:pt x="375" y="5"/>
                        <a:pt x="369" y="7"/>
                      </a:cubicBezTo>
                      <a:cubicBezTo>
                        <a:pt x="368" y="10"/>
                        <a:pt x="367" y="13"/>
                        <a:pt x="365" y="16"/>
                      </a:cubicBezTo>
                      <a:cubicBezTo>
                        <a:pt x="373" y="14"/>
                        <a:pt x="381" y="12"/>
                        <a:pt x="384" y="12"/>
                      </a:cubicBezTo>
                      <a:cubicBezTo>
                        <a:pt x="390" y="12"/>
                        <a:pt x="400" y="10"/>
                        <a:pt x="405" y="9"/>
                      </a:cubicBezTo>
                      <a:close/>
                      <a:moveTo>
                        <a:pt x="329" y="117"/>
                      </a:moveTo>
                      <a:cubicBezTo>
                        <a:pt x="329" y="117"/>
                        <a:pt x="329" y="117"/>
                        <a:pt x="329" y="116"/>
                      </a:cubicBezTo>
                      <a:cubicBezTo>
                        <a:pt x="330" y="114"/>
                        <a:pt x="330" y="112"/>
                        <a:pt x="329" y="111"/>
                      </a:cubicBezTo>
                      <a:cubicBezTo>
                        <a:pt x="329" y="111"/>
                        <a:pt x="329" y="111"/>
                        <a:pt x="329" y="111"/>
                      </a:cubicBezTo>
                      <a:cubicBezTo>
                        <a:pt x="328" y="114"/>
                        <a:pt x="329" y="115"/>
                        <a:pt x="329" y="117"/>
                      </a:cubicBezTo>
                      <a:close/>
                      <a:moveTo>
                        <a:pt x="329" y="96"/>
                      </a:moveTo>
                      <a:cubicBezTo>
                        <a:pt x="329" y="97"/>
                        <a:pt x="329" y="97"/>
                        <a:pt x="329" y="98"/>
                      </a:cubicBezTo>
                      <a:cubicBezTo>
                        <a:pt x="328" y="99"/>
                        <a:pt x="329" y="101"/>
                        <a:pt x="329" y="103"/>
                      </a:cubicBezTo>
                      <a:cubicBezTo>
                        <a:pt x="329" y="103"/>
                        <a:pt x="329" y="103"/>
                        <a:pt x="329" y="103"/>
                      </a:cubicBezTo>
                      <a:cubicBezTo>
                        <a:pt x="330" y="100"/>
                        <a:pt x="330" y="98"/>
                        <a:pt x="329" y="96"/>
                      </a:cubicBezTo>
                      <a:close/>
                      <a:moveTo>
                        <a:pt x="209" y="232"/>
                      </a:moveTo>
                      <a:cubicBezTo>
                        <a:pt x="217" y="253"/>
                        <a:pt x="231" y="262"/>
                        <a:pt x="231" y="262"/>
                      </a:cubicBezTo>
                      <a:cubicBezTo>
                        <a:pt x="229" y="258"/>
                        <a:pt x="228" y="254"/>
                        <a:pt x="226" y="250"/>
                      </a:cubicBezTo>
                      <a:cubicBezTo>
                        <a:pt x="222" y="246"/>
                        <a:pt x="214" y="237"/>
                        <a:pt x="209" y="224"/>
                      </a:cubicBezTo>
                      <a:cubicBezTo>
                        <a:pt x="207" y="218"/>
                        <a:pt x="206" y="212"/>
                        <a:pt x="205" y="207"/>
                      </a:cubicBezTo>
                      <a:cubicBezTo>
                        <a:pt x="205" y="214"/>
                        <a:pt x="205" y="222"/>
                        <a:pt x="209" y="232"/>
                      </a:cubicBezTo>
                      <a:close/>
                      <a:moveTo>
                        <a:pt x="19" y="152"/>
                      </a:moveTo>
                      <a:cubicBezTo>
                        <a:pt x="19" y="151"/>
                        <a:pt x="19" y="150"/>
                        <a:pt x="19" y="149"/>
                      </a:cubicBezTo>
                      <a:cubicBezTo>
                        <a:pt x="19" y="147"/>
                        <a:pt x="19" y="145"/>
                        <a:pt x="19" y="144"/>
                      </a:cubicBezTo>
                      <a:cubicBezTo>
                        <a:pt x="18" y="147"/>
                        <a:pt x="18" y="149"/>
                        <a:pt x="19" y="152"/>
                      </a:cubicBezTo>
                      <a:close/>
                    </a:path>
                  </a:pathLst>
                </a:custGeom>
                <a:solidFill>
                  <a:srgbClr val="E68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69" name="Freeform 42">
                  <a:extLst>
                    <a:ext uri="{FF2B5EF4-FFF2-40B4-BE49-F238E27FC236}">
                      <a16:creationId xmlns:a16="http://schemas.microsoft.com/office/drawing/2014/main" id="{C654DC97-079F-FE7D-6C7D-1B6F0EB13C45}"/>
                    </a:ext>
                  </a:extLst>
                </p:cNvPr>
                <p:cNvSpPr>
                  <a:spLocks/>
                </p:cNvSpPr>
                <p:nvPr/>
              </p:nvSpPr>
              <p:spPr bwMode="auto">
                <a:xfrm>
                  <a:off x="4170" y="1687"/>
                  <a:ext cx="495" cy="450"/>
                </a:xfrm>
                <a:custGeom>
                  <a:avLst/>
                  <a:gdLst>
                    <a:gd name="T0" fmla="*/ 3063 w 198"/>
                    <a:gd name="T1" fmla="*/ 2345 h 180"/>
                    <a:gd name="T2" fmla="*/ 3063 w 198"/>
                    <a:gd name="T3" fmla="*/ 2345 h 180"/>
                    <a:gd name="T4" fmla="*/ 2875 w 198"/>
                    <a:gd name="T5" fmla="*/ 1563 h 180"/>
                    <a:gd name="T6" fmla="*/ 2708 w 198"/>
                    <a:gd name="T7" fmla="*/ 1145 h 180"/>
                    <a:gd name="T8" fmla="*/ 2645 w 198"/>
                    <a:gd name="T9" fmla="*/ 1050 h 180"/>
                    <a:gd name="T10" fmla="*/ 2095 w 198"/>
                    <a:gd name="T11" fmla="*/ 500 h 180"/>
                    <a:gd name="T12" fmla="*/ 408 w 198"/>
                    <a:gd name="T13" fmla="*/ 0 h 180"/>
                    <a:gd name="T14" fmla="*/ 313 w 198"/>
                    <a:gd name="T15" fmla="*/ 20 h 180"/>
                    <a:gd name="T16" fmla="*/ 0 w 198"/>
                    <a:gd name="T17" fmla="*/ 425 h 180"/>
                    <a:gd name="T18" fmla="*/ 33 w 198"/>
                    <a:gd name="T19" fmla="*/ 425 h 180"/>
                    <a:gd name="T20" fmla="*/ 1720 w 198"/>
                    <a:gd name="T21" fmla="*/ 688 h 180"/>
                    <a:gd name="T22" fmla="*/ 2750 w 198"/>
                    <a:gd name="T23" fmla="*/ 2675 h 180"/>
                    <a:gd name="T24" fmla="*/ 2738 w 198"/>
                    <a:gd name="T25" fmla="*/ 2720 h 180"/>
                    <a:gd name="T26" fmla="*/ 2750 w 198"/>
                    <a:gd name="T27" fmla="*/ 2813 h 180"/>
                    <a:gd name="T28" fmla="*/ 3063 w 198"/>
                    <a:gd name="T29" fmla="*/ 2345 h 1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8" h="180">
                      <a:moveTo>
                        <a:pt x="196" y="150"/>
                      </a:moveTo>
                      <a:cubicBezTo>
                        <a:pt x="196" y="150"/>
                        <a:pt x="196" y="150"/>
                        <a:pt x="196" y="150"/>
                      </a:cubicBezTo>
                      <a:cubicBezTo>
                        <a:pt x="189" y="131"/>
                        <a:pt x="190" y="124"/>
                        <a:pt x="184" y="100"/>
                      </a:cubicBezTo>
                      <a:cubicBezTo>
                        <a:pt x="182" y="90"/>
                        <a:pt x="178" y="81"/>
                        <a:pt x="173" y="73"/>
                      </a:cubicBezTo>
                      <a:cubicBezTo>
                        <a:pt x="171" y="70"/>
                        <a:pt x="170" y="68"/>
                        <a:pt x="169" y="67"/>
                      </a:cubicBezTo>
                      <a:cubicBezTo>
                        <a:pt x="158" y="51"/>
                        <a:pt x="144" y="38"/>
                        <a:pt x="134" y="32"/>
                      </a:cubicBezTo>
                      <a:cubicBezTo>
                        <a:pt x="102" y="8"/>
                        <a:pt x="59" y="3"/>
                        <a:pt x="26" y="0"/>
                      </a:cubicBezTo>
                      <a:cubicBezTo>
                        <a:pt x="20" y="1"/>
                        <a:pt x="20" y="1"/>
                        <a:pt x="20" y="1"/>
                      </a:cubicBezTo>
                      <a:cubicBezTo>
                        <a:pt x="13" y="8"/>
                        <a:pt x="6" y="16"/>
                        <a:pt x="0" y="27"/>
                      </a:cubicBezTo>
                      <a:cubicBezTo>
                        <a:pt x="2" y="27"/>
                        <a:pt x="2" y="27"/>
                        <a:pt x="2" y="27"/>
                      </a:cubicBezTo>
                      <a:cubicBezTo>
                        <a:pt x="33" y="24"/>
                        <a:pt x="71" y="26"/>
                        <a:pt x="110" y="44"/>
                      </a:cubicBezTo>
                      <a:cubicBezTo>
                        <a:pt x="166" y="69"/>
                        <a:pt x="188" y="112"/>
                        <a:pt x="176" y="171"/>
                      </a:cubicBezTo>
                      <a:cubicBezTo>
                        <a:pt x="175" y="174"/>
                        <a:pt x="175" y="174"/>
                        <a:pt x="175" y="174"/>
                      </a:cubicBezTo>
                      <a:cubicBezTo>
                        <a:pt x="175" y="175"/>
                        <a:pt x="175" y="177"/>
                        <a:pt x="176" y="180"/>
                      </a:cubicBezTo>
                      <a:cubicBezTo>
                        <a:pt x="187" y="177"/>
                        <a:pt x="198" y="160"/>
                        <a:pt x="196" y="150"/>
                      </a:cubicBezTo>
                    </a:path>
                  </a:pathLst>
                </a:custGeom>
                <a:solidFill>
                  <a:srgbClr val="CCB1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70" name="Freeform 43">
                  <a:extLst>
                    <a:ext uri="{FF2B5EF4-FFF2-40B4-BE49-F238E27FC236}">
                      <a16:creationId xmlns:a16="http://schemas.microsoft.com/office/drawing/2014/main" id="{99901B50-CAE4-8895-494F-8BFA86873CC2}"/>
                    </a:ext>
                  </a:extLst>
                </p:cNvPr>
                <p:cNvSpPr>
                  <a:spLocks/>
                </p:cNvSpPr>
                <p:nvPr/>
              </p:nvSpPr>
              <p:spPr bwMode="auto">
                <a:xfrm>
                  <a:off x="4170" y="1687"/>
                  <a:ext cx="495" cy="450"/>
                </a:xfrm>
                <a:custGeom>
                  <a:avLst/>
                  <a:gdLst>
                    <a:gd name="T0" fmla="*/ 3063 w 198"/>
                    <a:gd name="T1" fmla="*/ 2345 h 180"/>
                    <a:gd name="T2" fmla="*/ 3063 w 198"/>
                    <a:gd name="T3" fmla="*/ 2345 h 180"/>
                    <a:gd name="T4" fmla="*/ 2875 w 198"/>
                    <a:gd name="T5" fmla="*/ 1563 h 180"/>
                    <a:gd name="T6" fmla="*/ 2708 w 198"/>
                    <a:gd name="T7" fmla="*/ 1145 h 180"/>
                    <a:gd name="T8" fmla="*/ 2645 w 198"/>
                    <a:gd name="T9" fmla="*/ 1050 h 180"/>
                    <a:gd name="T10" fmla="*/ 2095 w 198"/>
                    <a:gd name="T11" fmla="*/ 500 h 180"/>
                    <a:gd name="T12" fmla="*/ 408 w 198"/>
                    <a:gd name="T13" fmla="*/ 0 h 180"/>
                    <a:gd name="T14" fmla="*/ 313 w 198"/>
                    <a:gd name="T15" fmla="*/ 20 h 180"/>
                    <a:gd name="T16" fmla="*/ 0 w 198"/>
                    <a:gd name="T17" fmla="*/ 425 h 180"/>
                    <a:gd name="T18" fmla="*/ 33 w 198"/>
                    <a:gd name="T19" fmla="*/ 425 h 180"/>
                    <a:gd name="T20" fmla="*/ 1720 w 198"/>
                    <a:gd name="T21" fmla="*/ 688 h 180"/>
                    <a:gd name="T22" fmla="*/ 2750 w 198"/>
                    <a:gd name="T23" fmla="*/ 2675 h 180"/>
                    <a:gd name="T24" fmla="*/ 2738 w 198"/>
                    <a:gd name="T25" fmla="*/ 2720 h 180"/>
                    <a:gd name="T26" fmla="*/ 2750 w 198"/>
                    <a:gd name="T27" fmla="*/ 2813 h 180"/>
                    <a:gd name="T28" fmla="*/ 3063 w 198"/>
                    <a:gd name="T29" fmla="*/ 2345 h 1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8" h="180">
                      <a:moveTo>
                        <a:pt x="196" y="150"/>
                      </a:moveTo>
                      <a:cubicBezTo>
                        <a:pt x="196" y="150"/>
                        <a:pt x="196" y="150"/>
                        <a:pt x="196" y="150"/>
                      </a:cubicBezTo>
                      <a:cubicBezTo>
                        <a:pt x="189" y="131"/>
                        <a:pt x="190" y="124"/>
                        <a:pt x="184" y="100"/>
                      </a:cubicBezTo>
                      <a:cubicBezTo>
                        <a:pt x="182" y="90"/>
                        <a:pt x="178" y="81"/>
                        <a:pt x="173" y="73"/>
                      </a:cubicBezTo>
                      <a:cubicBezTo>
                        <a:pt x="171" y="70"/>
                        <a:pt x="170" y="68"/>
                        <a:pt x="169" y="67"/>
                      </a:cubicBezTo>
                      <a:cubicBezTo>
                        <a:pt x="158" y="51"/>
                        <a:pt x="144" y="38"/>
                        <a:pt x="134" y="32"/>
                      </a:cubicBezTo>
                      <a:cubicBezTo>
                        <a:pt x="102" y="8"/>
                        <a:pt x="59" y="3"/>
                        <a:pt x="26" y="0"/>
                      </a:cubicBezTo>
                      <a:cubicBezTo>
                        <a:pt x="20" y="1"/>
                        <a:pt x="20" y="1"/>
                        <a:pt x="20" y="1"/>
                      </a:cubicBezTo>
                      <a:cubicBezTo>
                        <a:pt x="13" y="8"/>
                        <a:pt x="6" y="16"/>
                        <a:pt x="0" y="27"/>
                      </a:cubicBezTo>
                      <a:cubicBezTo>
                        <a:pt x="2" y="27"/>
                        <a:pt x="2" y="27"/>
                        <a:pt x="2" y="27"/>
                      </a:cubicBezTo>
                      <a:cubicBezTo>
                        <a:pt x="33" y="24"/>
                        <a:pt x="71" y="26"/>
                        <a:pt x="110" y="44"/>
                      </a:cubicBezTo>
                      <a:cubicBezTo>
                        <a:pt x="166" y="69"/>
                        <a:pt x="188" y="112"/>
                        <a:pt x="176" y="171"/>
                      </a:cubicBezTo>
                      <a:cubicBezTo>
                        <a:pt x="175" y="174"/>
                        <a:pt x="175" y="174"/>
                        <a:pt x="175" y="174"/>
                      </a:cubicBezTo>
                      <a:cubicBezTo>
                        <a:pt x="175" y="175"/>
                        <a:pt x="175" y="177"/>
                        <a:pt x="176" y="180"/>
                      </a:cubicBezTo>
                      <a:cubicBezTo>
                        <a:pt x="187" y="177"/>
                        <a:pt x="198" y="160"/>
                        <a:pt x="196" y="150"/>
                      </a:cubicBezTo>
                    </a:path>
                  </a:pathLst>
                </a:custGeom>
                <a:solidFill>
                  <a:srgbClr val="CCB1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71" name="Freeform 44">
                  <a:extLst>
                    <a:ext uri="{FF2B5EF4-FFF2-40B4-BE49-F238E27FC236}">
                      <a16:creationId xmlns:a16="http://schemas.microsoft.com/office/drawing/2014/main" id="{F6639AB3-7139-CF0D-9069-95FAC0C940BC}"/>
                    </a:ext>
                  </a:extLst>
                </p:cNvPr>
                <p:cNvSpPr>
                  <a:spLocks/>
                </p:cNvSpPr>
                <p:nvPr/>
              </p:nvSpPr>
              <p:spPr bwMode="auto">
                <a:xfrm>
                  <a:off x="3103" y="1782"/>
                  <a:ext cx="545" cy="1175"/>
                </a:xfrm>
                <a:custGeom>
                  <a:avLst/>
                  <a:gdLst>
                    <a:gd name="T0" fmla="*/ 2220 w 218"/>
                    <a:gd name="T1" fmla="*/ 6300 h 470"/>
                    <a:gd name="T2" fmla="*/ 2550 w 218"/>
                    <a:gd name="T3" fmla="*/ 5675 h 470"/>
                    <a:gd name="T4" fmla="*/ 2550 w 218"/>
                    <a:gd name="T5" fmla="*/ 5613 h 470"/>
                    <a:gd name="T6" fmla="*/ 2500 w 218"/>
                    <a:gd name="T7" fmla="*/ 5270 h 470"/>
                    <a:gd name="T8" fmla="*/ 2500 w 218"/>
                    <a:gd name="T9" fmla="*/ 5250 h 470"/>
                    <a:gd name="T10" fmla="*/ 1800 w 218"/>
                    <a:gd name="T11" fmla="*/ 4563 h 470"/>
                    <a:gd name="T12" fmla="*/ 750 w 218"/>
                    <a:gd name="T13" fmla="*/ 2175 h 470"/>
                    <a:gd name="T14" fmla="*/ 750 w 218"/>
                    <a:gd name="T15" fmla="*/ 2158 h 470"/>
                    <a:gd name="T16" fmla="*/ 1708 w 218"/>
                    <a:gd name="T17" fmla="*/ 1395 h 470"/>
                    <a:gd name="T18" fmla="*/ 3145 w 218"/>
                    <a:gd name="T19" fmla="*/ 1675 h 470"/>
                    <a:gd name="T20" fmla="*/ 3158 w 218"/>
                    <a:gd name="T21" fmla="*/ 1688 h 470"/>
                    <a:gd name="T22" fmla="*/ 3345 w 218"/>
                    <a:gd name="T23" fmla="*/ 1925 h 470"/>
                    <a:gd name="T24" fmla="*/ 3283 w 218"/>
                    <a:gd name="T25" fmla="*/ 1175 h 470"/>
                    <a:gd name="T26" fmla="*/ 2500 w 218"/>
                    <a:gd name="T27" fmla="*/ 145 h 470"/>
                    <a:gd name="T28" fmla="*/ 2050 w 218"/>
                    <a:gd name="T29" fmla="*/ 33 h 470"/>
                    <a:gd name="T30" fmla="*/ 1438 w 218"/>
                    <a:gd name="T31" fmla="*/ 50 h 470"/>
                    <a:gd name="T32" fmla="*/ 875 w 218"/>
                    <a:gd name="T33" fmla="*/ 333 h 470"/>
                    <a:gd name="T34" fmla="*/ 220 w 218"/>
                    <a:gd name="T35" fmla="*/ 1863 h 470"/>
                    <a:gd name="T36" fmla="*/ 0 w 218"/>
                    <a:gd name="T37" fmla="*/ 3458 h 470"/>
                    <a:gd name="T38" fmla="*/ 750 w 218"/>
                    <a:gd name="T39" fmla="*/ 6438 h 470"/>
                    <a:gd name="T40" fmla="*/ 1645 w 218"/>
                    <a:gd name="T41" fmla="*/ 7250 h 470"/>
                    <a:gd name="T42" fmla="*/ 2188 w 218"/>
                    <a:gd name="T43" fmla="*/ 6833 h 470"/>
                    <a:gd name="T44" fmla="*/ 2238 w 218"/>
                    <a:gd name="T45" fmla="*/ 6750 h 470"/>
                    <a:gd name="T46" fmla="*/ 2020 w 218"/>
                    <a:gd name="T47" fmla="*/ 6083 h 4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8" h="470">
                      <a:moveTo>
                        <a:pt x="142" y="403"/>
                      </a:moveTo>
                      <a:cubicBezTo>
                        <a:pt x="148" y="401"/>
                        <a:pt x="160" y="385"/>
                        <a:pt x="163" y="363"/>
                      </a:cubicBezTo>
                      <a:cubicBezTo>
                        <a:pt x="163" y="359"/>
                        <a:pt x="163" y="359"/>
                        <a:pt x="163" y="359"/>
                      </a:cubicBezTo>
                      <a:cubicBezTo>
                        <a:pt x="163" y="350"/>
                        <a:pt x="162" y="342"/>
                        <a:pt x="160" y="337"/>
                      </a:cubicBezTo>
                      <a:cubicBezTo>
                        <a:pt x="160" y="336"/>
                        <a:pt x="160" y="336"/>
                        <a:pt x="160" y="336"/>
                      </a:cubicBezTo>
                      <a:cubicBezTo>
                        <a:pt x="149" y="315"/>
                        <a:pt x="144" y="310"/>
                        <a:pt x="115" y="292"/>
                      </a:cubicBezTo>
                      <a:cubicBezTo>
                        <a:pt x="78" y="270"/>
                        <a:pt x="46" y="179"/>
                        <a:pt x="48" y="139"/>
                      </a:cubicBezTo>
                      <a:cubicBezTo>
                        <a:pt x="48" y="138"/>
                        <a:pt x="48" y="138"/>
                        <a:pt x="48" y="138"/>
                      </a:cubicBezTo>
                      <a:cubicBezTo>
                        <a:pt x="53" y="116"/>
                        <a:pt x="77" y="97"/>
                        <a:pt x="109" y="89"/>
                      </a:cubicBezTo>
                      <a:cubicBezTo>
                        <a:pt x="138" y="82"/>
                        <a:pt x="177" y="83"/>
                        <a:pt x="201" y="107"/>
                      </a:cubicBezTo>
                      <a:cubicBezTo>
                        <a:pt x="202" y="107"/>
                        <a:pt x="202" y="108"/>
                        <a:pt x="202" y="108"/>
                      </a:cubicBezTo>
                      <a:cubicBezTo>
                        <a:pt x="206" y="113"/>
                        <a:pt x="210" y="118"/>
                        <a:pt x="214" y="123"/>
                      </a:cubicBezTo>
                      <a:cubicBezTo>
                        <a:pt x="218" y="103"/>
                        <a:pt x="218" y="85"/>
                        <a:pt x="210" y="75"/>
                      </a:cubicBezTo>
                      <a:cubicBezTo>
                        <a:pt x="190" y="50"/>
                        <a:pt x="184" y="25"/>
                        <a:pt x="160" y="9"/>
                      </a:cubicBezTo>
                      <a:cubicBezTo>
                        <a:pt x="153" y="4"/>
                        <a:pt x="139" y="4"/>
                        <a:pt x="131" y="2"/>
                      </a:cubicBezTo>
                      <a:cubicBezTo>
                        <a:pt x="123" y="0"/>
                        <a:pt x="105" y="3"/>
                        <a:pt x="92" y="3"/>
                      </a:cubicBezTo>
                      <a:cubicBezTo>
                        <a:pt x="80" y="3"/>
                        <a:pt x="66" y="11"/>
                        <a:pt x="56" y="21"/>
                      </a:cubicBezTo>
                      <a:cubicBezTo>
                        <a:pt x="44" y="36"/>
                        <a:pt x="22" y="48"/>
                        <a:pt x="14" y="119"/>
                      </a:cubicBezTo>
                      <a:cubicBezTo>
                        <a:pt x="11" y="143"/>
                        <a:pt x="0" y="180"/>
                        <a:pt x="0" y="221"/>
                      </a:cubicBezTo>
                      <a:cubicBezTo>
                        <a:pt x="0" y="338"/>
                        <a:pt x="26" y="361"/>
                        <a:pt x="48" y="412"/>
                      </a:cubicBezTo>
                      <a:cubicBezTo>
                        <a:pt x="63" y="448"/>
                        <a:pt x="83" y="470"/>
                        <a:pt x="105" y="464"/>
                      </a:cubicBezTo>
                      <a:cubicBezTo>
                        <a:pt x="120" y="461"/>
                        <a:pt x="131" y="451"/>
                        <a:pt x="140" y="437"/>
                      </a:cubicBezTo>
                      <a:cubicBezTo>
                        <a:pt x="143" y="432"/>
                        <a:pt x="143" y="432"/>
                        <a:pt x="143" y="432"/>
                      </a:cubicBezTo>
                      <a:cubicBezTo>
                        <a:pt x="155" y="414"/>
                        <a:pt x="138" y="396"/>
                        <a:pt x="129" y="389"/>
                      </a:cubicBezTo>
                    </a:path>
                  </a:pathLst>
                </a:custGeom>
                <a:solidFill>
                  <a:srgbClr val="CCB1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72" name="Freeform 45">
                  <a:extLst>
                    <a:ext uri="{FF2B5EF4-FFF2-40B4-BE49-F238E27FC236}">
                      <a16:creationId xmlns:a16="http://schemas.microsoft.com/office/drawing/2014/main" id="{F6F2A76E-435E-8C99-13DA-4001DE8899E0}"/>
                    </a:ext>
                  </a:extLst>
                </p:cNvPr>
                <p:cNvSpPr>
                  <a:spLocks/>
                </p:cNvSpPr>
                <p:nvPr/>
              </p:nvSpPr>
              <p:spPr bwMode="auto">
                <a:xfrm>
                  <a:off x="3310" y="2029"/>
                  <a:ext cx="193" cy="118"/>
                </a:xfrm>
                <a:custGeom>
                  <a:avLst/>
                  <a:gdLst>
                    <a:gd name="T0" fmla="*/ 1100 w 77"/>
                    <a:gd name="T1" fmla="*/ 271 h 47"/>
                    <a:gd name="T2" fmla="*/ 1213 w 77"/>
                    <a:gd name="T3" fmla="*/ 83 h 47"/>
                    <a:gd name="T4" fmla="*/ 1163 w 77"/>
                    <a:gd name="T5" fmla="*/ 63 h 47"/>
                    <a:gd name="T6" fmla="*/ 910 w 77"/>
                    <a:gd name="T7" fmla="*/ 0 h 47"/>
                    <a:gd name="T8" fmla="*/ 521 w 77"/>
                    <a:gd name="T9" fmla="*/ 95 h 47"/>
                    <a:gd name="T10" fmla="*/ 33 w 77"/>
                    <a:gd name="T11" fmla="*/ 239 h 47"/>
                    <a:gd name="T12" fmla="*/ 20 w 77"/>
                    <a:gd name="T13" fmla="*/ 239 h 47"/>
                    <a:gd name="T14" fmla="*/ 0 w 77"/>
                    <a:gd name="T15" fmla="*/ 316 h 47"/>
                    <a:gd name="T16" fmla="*/ 1100 w 77"/>
                    <a:gd name="T17" fmla="*/ 27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7" h="47">
                      <a:moveTo>
                        <a:pt x="70" y="17"/>
                      </a:moveTo>
                      <a:cubicBezTo>
                        <a:pt x="73" y="12"/>
                        <a:pt x="76" y="8"/>
                        <a:pt x="77" y="5"/>
                      </a:cubicBezTo>
                      <a:cubicBezTo>
                        <a:pt x="76" y="4"/>
                        <a:pt x="75" y="4"/>
                        <a:pt x="74" y="4"/>
                      </a:cubicBezTo>
                      <a:cubicBezTo>
                        <a:pt x="67" y="3"/>
                        <a:pt x="63" y="0"/>
                        <a:pt x="58" y="0"/>
                      </a:cubicBezTo>
                      <a:cubicBezTo>
                        <a:pt x="48" y="1"/>
                        <a:pt x="42" y="4"/>
                        <a:pt x="33" y="6"/>
                      </a:cubicBezTo>
                      <a:cubicBezTo>
                        <a:pt x="25" y="8"/>
                        <a:pt x="9" y="11"/>
                        <a:pt x="2" y="15"/>
                      </a:cubicBezTo>
                      <a:cubicBezTo>
                        <a:pt x="2" y="15"/>
                        <a:pt x="1" y="15"/>
                        <a:pt x="1" y="15"/>
                      </a:cubicBezTo>
                      <a:cubicBezTo>
                        <a:pt x="0" y="20"/>
                        <a:pt x="0" y="20"/>
                        <a:pt x="0" y="20"/>
                      </a:cubicBezTo>
                      <a:cubicBezTo>
                        <a:pt x="13" y="47"/>
                        <a:pt x="55" y="35"/>
                        <a:pt x="70" y="17"/>
                      </a:cubicBezTo>
                    </a:path>
                  </a:pathLst>
                </a:custGeom>
                <a:solidFill>
                  <a:srgbClr val="9A1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73" name="Freeform 46">
                  <a:extLst>
                    <a:ext uri="{FF2B5EF4-FFF2-40B4-BE49-F238E27FC236}">
                      <a16:creationId xmlns:a16="http://schemas.microsoft.com/office/drawing/2014/main" id="{6FAC400D-AB10-5DCB-EC4E-FA94C5FCFC74}"/>
                    </a:ext>
                  </a:extLst>
                </p:cNvPr>
                <p:cNvSpPr>
                  <a:spLocks/>
                </p:cNvSpPr>
                <p:nvPr/>
              </p:nvSpPr>
              <p:spPr bwMode="auto">
                <a:xfrm>
                  <a:off x="3888" y="1937"/>
                  <a:ext cx="157" cy="60"/>
                </a:xfrm>
                <a:custGeom>
                  <a:avLst/>
                  <a:gdLst>
                    <a:gd name="T0" fmla="*/ 944 w 63"/>
                    <a:gd name="T1" fmla="*/ 300 h 24"/>
                    <a:gd name="T2" fmla="*/ 974 w 63"/>
                    <a:gd name="T3" fmla="*/ 270 h 24"/>
                    <a:gd name="T4" fmla="*/ 528 w 63"/>
                    <a:gd name="T5" fmla="*/ 33 h 24"/>
                    <a:gd name="T6" fmla="*/ 0 w 63"/>
                    <a:gd name="T7" fmla="*/ 83 h 24"/>
                    <a:gd name="T8" fmla="*/ 446 w 63"/>
                    <a:gd name="T9" fmla="*/ 313 h 24"/>
                    <a:gd name="T10" fmla="*/ 944 w 63"/>
                    <a:gd name="T11" fmla="*/ 30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 h="24">
                      <a:moveTo>
                        <a:pt x="61" y="19"/>
                      </a:moveTo>
                      <a:cubicBezTo>
                        <a:pt x="62" y="18"/>
                        <a:pt x="62" y="18"/>
                        <a:pt x="63" y="17"/>
                      </a:cubicBezTo>
                      <a:cubicBezTo>
                        <a:pt x="56" y="10"/>
                        <a:pt x="46" y="5"/>
                        <a:pt x="34" y="2"/>
                      </a:cubicBezTo>
                      <a:cubicBezTo>
                        <a:pt x="21" y="0"/>
                        <a:pt x="9" y="1"/>
                        <a:pt x="0" y="5"/>
                      </a:cubicBezTo>
                      <a:cubicBezTo>
                        <a:pt x="1" y="13"/>
                        <a:pt x="23" y="18"/>
                        <a:pt x="29" y="20"/>
                      </a:cubicBezTo>
                      <a:cubicBezTo>
                        <a:pt x="39" y="23"/>
                        <a:pt x="52" y="24"/>
                        <a:pt x="61" y="19"/>
                      </a:cubicBezTo>
                    </a:path>
                  </a:pathLst>
                </a:custGeom>
                <a:solidFill>
                  <a:srgbClr val="9A1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74" name="Freeform 47">
                  <a:extLst>
                    <a:ext uri="{FF2B5EF4-FFF2-40B4-BE49-F238E27FC236}">
                      <a16:creationId xmlns:a16="http://schemas.microsoft.com/office/drawing/2014/main" id="{9FD1F034-57C5-88A6-9B17-0440C116E227}"/>
                    </a:ext>
                  </a:extLst>
                </p:cNvPr>
                <p:cNvSpPr>
                  <a:spLocks/>
                </p:cNvSpPr>
                <p:nvPr/>
              </p:nvSpPr>
              <p:spPr bwMode="auto">
                <a:xfrm>
                  <a:off x="3830" y="1607"/>
                  <a:ext cx="105" cy="322"/>
                </a:xfrm>
                <a:custGeom>
                  <a:avLst/>
                  <a:gdLst>
                    <a:gd name="T0" fmla="*/ 500 w 42"/>
                    <a:gd name="T1" fmla="*/ 0 h 129"/>
                    <a:gd name="T2" fmla="*/ 345 w 42"/>
                    <a:gd name="T3" fmla="*/ 996 h 129"/>
                    <a:gd name="T4" fmla="*/ 0 w 42"/>
                    <a:gd name="T5" fmla="*/ 2007 h 129"/>
                    <a:gd name="T6" fmla="*/ 533 w 42"/>
                    <a:gd name="T7" fmla="*/ 729 h 129"/>
                    <a:gd name="T8" fmla="*/ 500 w 42"/>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29">
                      <a:moveTo>
                        <a:pt x="32" y="0"/>
                      </a:moveTo>
                      <a:cubicBezTo>
                        <a:pt x="40" y="15"/>
                        <a:pt x="33" y="36"/>
                        <a:pt x="22" y="64"/>
                      </a:cubicBezTo>
                      <a:cubicBezTo>
                        <a:pt x="12" y="88"/>
                        <a:pt x="1" y="118"/>
                        <a:pt x="0" y="129"/>
                      </a:cubicBezTo>
                      <a:cubicBezTo>
                        <a:pt x="10" y="94"/>
                        <a:pt x="29" y="67"/>
                        <a:pt x="34" y="47"/>
                      </a:cubicBezTo>
                      <a:cubicBezTo>
                        <a:pt x="39" y="28"/>
                        <a:pt x="42" y="11"/>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75" name="Line 48">
                  <a:extLst>
                    <a:ext uri="{FF2B5EF4-FFF2-40B4-BE49-F238E27FC236}">
                      <a16:creationId xmlns:a16="http://schemas.microsoft.com/office/drawing/2014/main" id="{C3B9B44B-903A-27E3-2F8B-F5F475B8C007}"/>
                    </a:ext>
                  </a:extLst>
                </p:cNvPr>
                <p:cNvSpPr>
                  <a:spLocks noChangeShapeType="1"/>
                </p:cNvSpPr>
                <p:nvPr/>
              </p:nvSpPr>
              <p:spPr bwMode="auto">
                <a:xfrm>
                  <a:off x="3870" y="1642"/>
                  <a:ext cx="13" cy="65"/>
                </a:xfrm>
                <a:prstGeom prst="line">
                  <a:avLst/>
                </a:prstGeom>
                <a:noFill/>
                <a:ln w="15875">
                  <a:solidFill>
                    <a:srgbClr val="DC2723"/>
                  </a:solidFill>
                  <a:miter lim="800000"/>
                  <a:headEnd/>
                  <a:tailEnd/>
                </a:ln>
                <a:extLst>
                  <a:ext uri="{909E8E84-426E-40DD-AFC4-6F175D3DCCD1}">
                    <a14:hiddenFill xmlns:a14="http://schemas.microsoft.com/office/drawing/2010/main">
                      <a:noFill/>
                    </a14:hiddenFill>
                  </a:ext>
                </a:extLst>
              </p:spPr>
              <p:txBody>
                <a:bodyPr/>
                <a:lstStyle/>
                <a:p>
                  <a:endParaRPr lang="en-US" sz="1400"/>
                </a:p>
              </p:txBody>
            </p:sp>
            <p:sp>
              <p:nvSpPr>
                <p:cNvPr id="9276" name="Freeform 49">
                  <a:extLst>
                    <a:ext uri="{FF2B5EF4-FFF2-40B4-BE49-F238E27FC236}">
                      <a16:creationId xmlns:a16="http://schemas.microsoft.com/office/drawing/2014/main" id="{2FBE0AFD-FF6F-98D8-20A9-FC3817FFBDAC}"/>
                    </a:ext>
                  </a:extLst>
                </p:cNvPr>
                <p:cNvSpPr>
                  <a:spLocks/>
                </p:cNvSpPr>
                <p:nvPr/>
              </p:nvSpPr>
              <p:spPr bwMode="auto">
                <a:xfrm>
                  <a:off x="3943" y="1382"/>
                  <a:ext cx="82" cy="35"/>
                </a:xfrm>
                <a:custGeom>
                  <a:avLst/>
                  <a:gdLst>
                    <a:gd name="T0" fmla="*/ 0 w 33"/>
                    <a:gd name="T1" fmla="*/ 95 h 14"/>
                    <a:gd name="T2" fmla="*/ 507 w 33"/>
                    <a:gd name="T3" fmla="*/ 175 h 14"/>
                    <a:gd name="T4" fmla="*/ 12 w 33"/>
                    <a:gd name="T5" fmla="*/ 95 h 14"/>
                    <a:gd name="T6" fmla="*/ 0 60000 65536"/>
                    <a:gd name="T7" fmla="*/ 0 60000 65536"/>
                    <a:gd name="T8" fmla="*/ 0 60000 65536"/>
                  </a:gdLst>
                  <a:ahLst/>
                  <a:cxnLst>
                    <a:cxn ang="T6">
                      <a:pos x="T0" y="T1"/>
                    </a:cxn>
                    <a:cxn ang="T7">
                      <a:pos x="T2" y="T3"/>
                    </a:cxn>
                    <a:cxn ang="T8">
                      <a:pos x="T4" y="T5"/>
                    </a:cxn>
                  </a:cxnLst>
                  <a:rect l="0" t="0" r="r" b="b"/>
                  <a:pathLst>
                    <a:path w="33" h="14">
                      <a:moveTo>
                        <a:pt x="0" y="6"/>
                      </a:moveTo>
                      <a:cubicBezTo>
                        <a:pt x="12" y="2"/>
                        <a:pt x="24" y="0"/>
                        <a:pt x="33" y="11"/>
                      </a:cubicBezTo>
                      <a:cubicBezTo>
                        <a:pt x="23" y="14"/>
                        <a:pt x="11" y="10"/>
                        <a:pt x="1"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77" name="Freeform 50">
                  <a:extLst>
                    <a:ext uri="{FF2B5EF4-FFF2-40B4-BE49-F238E27FC236}">
                      <a16:creationId xmlns:a16="http://schemas.microsoft.com/office/drawing/2014/main" id="{C0E89B05-F6F5-963C-47F0-5CBD4EBB6B4A}"/>
                    </a:ext>
                  </a:extLst>
                </p:cNvPr>
                <p:cNvSpPr>
                  <a:spLocks/>
                </p:cNvSpPr>
                <p:nvPr/>
              </p:nvSpPr>
              <p:spPr bwMode="auto">
                <a:xfrm>
                  <a:off x="3880" y="1647"/>
                  <a:ext cx="15" cy="47"/>
                </a:xfrm>
                <a:custGeom>
                  <a:avLst/>
                  <a:gdLst>
                    <a:gd name="T0" fmla="*/ 0 w 6"/>
                    <a:gd name="T1" fmla="*/ 12 h 19"/>
                    <a:gd name="T2" fmla="*/ 20 w 6"/>
                    <a:gd name="T3" fmla="*/ 104 h 19"/>
                    <a:gd name="T4" fmla="*/ 50 w 6"/>
                    <a:gd name="T5" fmla="*/ 183 h 19"/>
                    <a:gd name="T6" fmla="*/ 63 w 6"/>
                    <a:gd name="T7" fmla="*/ 287 h 19"/>
                    <a:gd name="T8" fmla="*/ 95 w 6"/>
                    <a:gd name="T9" fmla="*/ 215 h 19"/>
                    <a:gd name="T10" fmla="*/ 95 w 6"/>
                    <a:gd name="T11" fmla="*/ 121 h 19"/>
                    <a:gd name="T12" fmla="*/ 0 w 6"/>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9">
                      <a:moveTo>
                        <a:pt x="0" y="1"/>
                      </a:moveTo>
                      <a:cubicBezTo>
                        <a:pt x="1" y="2"/>
                        <a:pt x="1" y="5"/>
                        <a:pt x="1" y="7"/>
                      </a:cubicBezTo>
                      <a:cubicBezTo>
                        <a:pt x="2" y="9"/>
                        <a:pt x="2" y="10"/>
                        <a:pt x="3" y="12"/>
                      </a:cubicBezTo>
                      <a:cubicBezTo>
                        <a:pt x="3" y="14"/>
                        <a:pt x="3" y="17"/>
                        <a:pt x="4" y="19"/>
                      </a:cubicBezTo>
                      <a:cubicBezTo>
                        <a:pt x="5" y="18"/>
                        <a:pt x="5" y="16"/>
                        <a:pt x="6" y="14"/>
                      </a:cubicBezTo>
                      <a:cubicBezTo>
                        <a:pt x="6" y="12"/>
                        <a:pt x="6" y="10"/>
                        <a:pt x="6" y="8"/>
                      </a:cubicBezTo>
                      <a:cubicBezTo>
                        <a:pt x="5" y="4"/>
                        <a:pt x="3"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78" name="Freeform 51">
                  <a:extLst>
                    <a:ext uri="{FF2B5EF4-FFF2-40B4-BE49-F238E27FC236}">
                      <a16:creationId xmlns:a16="http://schemas.microsoft.com/office/drawing/2014/main" id="{C0A4F4FE-6F53-104D-ED5A-DEE326141DAB}"/>
                    </a:ext>
                  </a:extLst>
                </p:cNvPr>
                <p:cNvSpPr>
                  <a:spLocks/>
                </p:cNvSpPr>
                <p:nvPr/>
              </p:nvSpPr>
              <p:spPr bwMode="auto">
                <a:xfrm>
                  <a:off x="4030" y="2172"/>
                  <a:ext cx="283" cy="830"/>
                </a:xfrm>
                <a:custGeom>
                  <a:avLst/>
                  <a:gdLst>
                    <a:gd name="T0" fmla="*/ 95 w 113"/>
                    <a:gd name="T1" fmla="*/ 938 h 332"/>
                    <a:gd name="T2" fmla="*/ 208 w 113"/>
                    <a:gd name="T3" fmla="*/ 1313 h 332"/>
                    <a:gd name="T4" fmla="*/ 238 w 113"/>
                    <a:gd name="T5" fmla="*/ 1488 h 332"/>
                    <a:gd name="T6" fmla="*/ 270 w 113"/>
                    <a:gd name="T7" fmla="*/ 1833 h 332"/>
                    <a:gd name="T8" fmla="*/ 346 w 113"/>
                    <a:gd name="T9" fmla="*/ 2425 h 332"/>
                    <a:gd name="T10" fmla="*/ 438 w 113"/>
                    <a:gd name="T11" fmla="*/ 2658 h 332"/>
                    <a:gd name="T12" fmla="*/ 533 w 113"/>
                    <a:gd name="T13" fmla="*/ 2895 h 332"/>
                    <a:gd name="T14" fmla="*/ 614 w 113"/>
                    <a:gd name="T15" fmla="*/ 3095 h 332"/>
                    <a:gd name="T16" fmla="*/ 897 w 113"/>
                    <a:gd name="T17" fmla="*/ 3675 h 332"/>
                    <a:gd name="T18" fmla="*/ 1054 w 113"/>
                    <a:gd name="T19" fmla="*/ 3938 h 332"/>
                    <a:gd name="T20" fmla="*/ 1180 w 113"/>
                    <a:gd name="T21" fmla="*/ 4145 h 332"/>
                    <a:gd name="T22" fmla="*/ 1255 w 113"/>
                    <a:gd name="T23" fmla="*/ 4300 h 332"/>
                    <a:gd name="T24" fmla="*/ 1317 w 113"/>
                    <a:gd name="T25" fmla="*/ 4438 h 332"/>
                    <a:gd name="T26" fmla="*/ 1525 w 113"/>
                    <a:gd name="T27" fmla="*/ 4625 h 332"/>
                    <a:gd name="T28" fmla="*/ 1555 w 113"/>
                    <a:gd name="T29" fmla="*/ 4658 h 332"/>
                    <a:gd name="T30" fmla="*/ 1680 w 113"/>
                    <a:gd name="T31" fmla="*/ 4908 h 332"/>
                    <a:gd name="T32" fmla="*/ 1693 w 113"/>
                    <a:gd name="T33" fmla="*/ 5188 h 332"/>
                    <a:gd name="T34" fmla="*/ 1726 w 113"/>
                    <a:gd name="T35" fmla="*/ 4925 h 332"/>
                    <a:gd name="T36" fmla="*/ 1588 w 113"/>
                    <a:gd name="T37" fmla="*/ 4613 h 332"/>
                    <a:gd name="T38" fmla="*/ 1555 w 113"/>
                    <a:gd name="T39" fmla="*/ 4583 h 332"/>
                    <a:gd name="T40" fmla="*/ 1463 w 113"/>
                    <a:gd name="T41" fmla="*/ 4500 h 332"/>
                    <a:gd name="T42" fmla="*/ 1367 w 113"/>
                    <a:gd name="T43" fmla="*/ 4395 h 332"/>
                    <a:gd name="T44" fmla="*/ 1317 w 113"/>
                    <a:gd name="T45" fmla="*/ 4283 h 332"/>
                    <a:gd name="T46" fmla="*/ 1210 w 113"/>
                    <a:gd name="T47" fmla="*/ 4095 h 332"/>
                    <a:gd name="T48" fmla="*/ 1097 w 113"/>
                    <a:gd name="T49" fmla="*/ 3925 h 332"/>
                    <a:gd name="T50" fmla="*/ 942 w 113"/>
                    <a:gd name="T51" fmla="*/ 3645 h 332"/>
                    <a:gd name="T52" fmla="*/ 676 w 113"/>
                    <a:gd name="T53" fmla="*/ 3063 h 332"/>
                    <a:gd name="T54" fmla="*/ 584 w 113"/>
                    <a:gd name="T55" fmla="*/ 2863 h 332"/>
                    <a:gd name="T56" fmla="*/ 488 w 113"/>
                    <a:gd name="T57" fmla="*/ 2645 h 332"/>
                    <a:gd name="T58" fmla="*/ 396 w 113"/>
                    <a:gd name="T59" fmla="*/ 2395 h 332"/>
                    <a:gd name="T60" fmla="*/ 333 w 113"/>
                    <a:gd name="T61" fmla="*/ 1833 h 332"/>
                    <a:gd name="T62" fmla="*/ 301 w 113"/>
                    <a:gd name="T63" fmla="*/ 1470 h 332"/>
                    <a:gd name="T64" fmla="*/ 250 w 113"/>
                    <a:gd name="T65" fmla="*/ 1300 h 332"/>
                    <a:gd name="T66" fmla="*/ 145 w 113"/>
                    <a:gd name="T67" fmla="*/ 908 h 332"/>
                    <a:gd name="T68" fmla="*/ 63 w 113"/>
                    <a:gd name="T69" fmla="*/ 0 h 332"/>
                    <a:gd name="T70" fmla="*/ 95 w 113"/>
                    <a:gd name="T71" fmla="*/ 938 h 3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3" h="332">
                      <a:moveTo>
                        <a:pt x="6" y="60"/>
                      </a:moveTo>
                      <a:cubicBezTo>
                        <a:pt x="10" y="69"/>
                        <a:pt x="11" y="77"/>
                        <a:pt x="13" y="84"/>
                      </a:cubicBezTo>
                      <a:cubicBezTo>
                        <a:pt x="15" y="95"/>
                        <a:pt x="15" y="95"/>
                        <a:pt x="15" y="95"/>
                      </a:cubicBezTo>
                      <a:cubicBezTo>
                        <a:pt x="16" y="100"/>
                        <a:pt x="17" y="108"/>
                        <a:pt x="17" y="117"/>
                      </a:cubicBezTo>
                      <a:cubicBezTo>
                        <a:pt x="17" y="131"/>
                        <a:pt x="18" y="146"/>
                        <a:pt x="22" y="155"/>
                      </a:cubicBezTo>
                      <a:cubicBezTo>
                        <a:pt x="28" y="170"/>
                        <a:pt x="28" y="170"/>
                        <a:pt x="28" y="170"/>
                      </a:cubicBezTo>
                      <a:cubicBezTo>
                        <a:pt x="34" y="185"/>
                        <a:pt x="34" y="185"/>
                        <a:pt x="34" y="185"/>
                      </a:cubicBezTo>
                      <a:cubicBezTo>
                        <a:pt x="39" y="198"/>
                        <a:pt x="39" y="198"/>
                        <a:pt x="39" y="198"/>
                      </a:cubicBezTo>
                      <a:cubicBezTo>
                        <a:pt x="44" y="210"/>
                        <a:pt x="50" y="227"/>
                        <a:pt x="57" y="235"/>
                      </a:cubicBezTo>
                      <a:cubicBezTo>
                        <a:pt x="62" y="242"/>
                        <a:pt x="65" y="247"/>
                        <a:pt x="67" y="252"/>
                      </a:cubicBezTo>
                      <a:cubicBezTo>
                        <a:pt x="69" y="257"/>
                        <a:pt x="71" y="261"/>
                        <a:pt x="75" y="265"/>
                      </a:cubicBezTo>
                      <a:cubicBezTo>
                        <a:pt x="79" y="268"/>
                        <a:pt x="79" y="271"/>
                        <a:pt x="80" y="275"/>
                      </a:cubicBezTo>
                      <a:cubicBezTo>
                        <a:pt x="81" y="278"/>
                        <a:pt x="82" y="281"/>
                        <a:pt x="84" y="284"/>
                      </a:cubicBezTo>
                      <a:cubicBezTo>
                        <a:pt x="97" y="296"/>
                        <a:pt x="97" y="296"/>
                        <a:pt x="97" y="296"/>
                      </a:cubicBezTo>
                      <a:cubicBezTo>
                        <a:pt x="99" y="298"/>
                        <a:pt x="99" y="298"/>
                        <a:pt x="99" y="298"/>
                      </a:cubicBezTo>
                      <a:cubicBezTo>
                        <a:pt x="103" y="302"/>
                        <a:pt x="109" y="309"/>
                        <a:pt x="107" y="314"/>
                      </a:cubicBezTo>
                      <a:cubicBezTo>
                        <a:pt x="105" y="317"/>
                        <a:pt x="107" y="326"/>
                        <a:pt x="108" y="332"/>
                      </a:cubicBezTo>
                      <a:cubicBezTo>
                        <a:pt x="107" y="327"/>
                        <a:pt x="109" y="318"/>
                        <a:pt x="110" y="315"/>
                      </a:cubicBezTo>
                      <a:cubicBezTo>
                        <a:pt x="113" y="308"/>
                        <a:pt x="106" y="300"/>
                        <a:pt x="101" y="295"/>
                      </a:cubicBezTo>
                      <a:cubicBezTo>
                        <a:pt x="99" y="293"/>
                        <a:pt x="99" y="293"/>
                        <a:pt x="99" y="293"/>
                      </a:cubicBezTo>
                      <a:cubicBezTo>
                        <a:pt x="93" y="288"/>
                        <a:pt x="93" y="288"/>
                        <a:pt x="93" y="288"/>
                      </a:cubicBezTo>
                      <a:cubicBezTo>
                        <a:pt x="87" y="281"/>
                        <a:pt x="87" y="281"/>
                        <a:pt x="87" y="281"/>
                      </a:cubicBezTo>
                      <a:cubicBezTo>
                        <a:pt x="85" y="279"/>
                        <a:pt x="84" y="277"/>
                        <a:pt x="84" y="274"/>
                      </a:cubicBezTo>
                      <a:cubicBezTo>
                        <a:pt x="83" y="270"/>
                        <a:pt x="82" y="266"/>
                        <a:pt x="77" y="262"/>
                      </a:cubicBezTo>
                      <a:cubicBezTo>
                        <a:pt x="74" y="259"/>
                        <a:pt x="73" y="255"/>
                        <a:pt x="70" y="251"/>
                      </a:cubicBezTo>
                      <a:cubicBezTo>
                        <a:pt x="68" y="246"/>
                        <a:pt x="65" y="240"/>
                        <a:pt x="60" y="233"/>
                      </a:cubicBezTo>
                      <a:cubicBezTo>
                        <a:pt x="53" y="225"/>
                        <a:pt x="47" y="208"/>
                        <a:pt x="43" y="196"/>
                      </a:cubicBezTo>
                      <a:cubicBezTo>
                        <a:pt x="37" y="183"/>
                        <a:pt x="37" y="183"/>
                        <a:pt x="37" y="183"/>
                      </a:cubicBezTo>
                      <a:cubicBezTo>
                        <a:pt x="31" y="169"/>
                        <a:pt x="31" y="169"/>
                        <a:pt x="31" y="169"/>
                      </a:cubicBezTo>
                      <a:cubicBezTo>
                        <a:pt x="25" y="153"/>
                        <a:pt x="25" y="153"/>
                        <a:pt x="25" y="153"/>
                      </a:cubicBezTo>
                      <a:cubicBezTo>
                        <a:pt x="21" y="145"/>
                        <a:pt x="21" y="130"/>
                        <a:pt x="21" y="117"/>
                      </a:cubicBezTo>
                      <a:cubicBezTo>
                        <a:pt x="20" y="108"/>
                        <a:pt x="20" y="99"/>
                        <a:pt x="19" y="94"/>
                      </a:cubicBezTo>
                      <a:cubicBezTo>
                        <a:pt x="16" y="83"/>
                        <a:pt x="16" y="83"/>
                        <a:pt x="16" y="83"/>
                      </a:cubicBezTo>
                      <a:cubicBezTo>
                        <a:pt x="15" y="76"/>
                        <a:pt x="14" y="68"/>
                        <a:pt x="9" y="58"/>
                      </a:cubicBezTo>
                      <a:cubicBezTo>
                        <a:pt x="4" y="45"/>
                        <a:pt x="4" y="11"/>
                        <a:pt x="4" y="0"/>
                      </a:cubicBezTo>
                      <a:cubicBezTo>
                        <a:pt x="4" y="14"/>
                        <a:pt x="0" y="46"/>
                        <a:pt x="6" y="6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79" name="Freeform 52">
                  <a:extLst>
                    <a:ext uri="{FF2B5EF4-FFF2-40B4-BE49-F238E27FC236}">
                      <a16:creationId xmlns:a16="http://schemas.microsoft.com/office/drawing/2014/main" id="{C2D41E6B-9F64-A176-3EF3-313F33133A2B}"/>
                    </a:ext>
                  </a:extLst>
                </p:cNvPr>
                <p:cNvSpPr>
                  <a:spLocks/>
                </p:cNvSpPr>
                <p:nvPr/>
              </p:nvSpPr>
              <p:spPr bwMode="auto">
                <a:xfrm>
                  <a:off x="3950" y="1414"/>
                  <a:ext cx="540" cy="28"/>
                </a:xfrm>
                <a:custGeom>
                  <a:avLst/>
                  <a:gdLst>
                    <a:gd name="T0" fmla="*/ 175 w 216"/>
                    <a:gd name="T1" fmla="*/ 84 h 11"/>
                    <a:gd name="T2" fmla="*/ 1595 w 216"/>
                    <a:gd name="T3" fmla="*/ 33 h 11"/>
                    <a:gd name="T4" fmla="*/ 3375 w 216"/>
                    <a:gd name="T5" fmla="*/ 84 h 11"/>
                    <a:gd name="T6" fmla="*/ 1470 w 216"/>
                    <a:gd name="T7" fmla="*/ 150 h 11"/>
                    <a:gd name="T8" fmla="*/ 175 w 216"/>
                    <a:gd name="T9" fmla="*/ 84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 h="11">
                      <a:moveTo>
                        <a:pt x="11" y="5"/>
                      </a:moveTo>
                      <a:cubicBezTo>
                        <a:pt x="0" y="2"/>
                        <a:pt x="58" y="5"/>
                        <a:pt x="102" y="2"/>
                      </a:cubicBezTo>
                      <a:cubicBezTo>
                        <a:pt x="147" y="0"/>
                        <a:pt x="184" y="5"/>
                        <a:pt x="216" y="5"/>
                      </a:cubicBezTo>
                      <a:cubicBezTo>
                        <a:pt x="193" y="8"/>
                        <a:pt x="123" y="7"/>
                        <a:pt x="94" y="9"/>
                      </a:cubicBezTo>
                      <a:cubicBezTo>
                        <a:pt x="66" y="11"/>
                        <a:pt x="17" y="7"/>
                        <a:pt x="11"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0" name="Freeform 53">
                  <a:extLst>
                    <a:ext uri="{FF2B5EF4-FFF2-40B4-BE49-F238E27FC236}">
                      <a16:creationId xmlns:a16="http://schemas.microsoft.com/office/drawing/2014/main" id="{AC150E2C-B0FF-8960-0296-41886BE5CDE9}"/>
                    </a:ext>
                  </a:extLst>
                </p:cNvPr>
                <p:cNvSpPr>
                  <a:spLocks/>
                </p:cNvSpPr>
                <p:nvPr/>
              </p:nvSpPr>
              <p:spPr bwMode="auto">
                <a:xfrm>
                  <a:off x="3553" y="1147"/>
                  <a:ext cx="222" cy="472"/>
                </a:xfrm>
                <a:custGeom>
                  <a:avLst/>
                  <a:gdLst>
                    <a:gd name="T0" fmla="*/ 1369 w 89"/>
                    <a:gd name="T1" fmla="*/ 155 h 189"/>
                    <a:gd name="T2" fmla="*/ 1337 w 89"/>
                    <a:gd name="T3" fmla="*/ 167 h 189"/>
                    <a:gd name="T4" fmla="*/ 1182 w 89"/>
                    <a:gd name="T5" fmla="*/ 405 h 189"/>
                    <a:gd name="T6" fmla="*/ 62 w 89"/>
                    <a:gd name="T7" fmla="*/ 2944 h 189"/>
                    <a:gd name="T8" fmla="*/ 105 w 89"/>
                    <a:gd name="T9" fmla="*/ 2258 h 189"/>
                    <a:gd name="T10" fmla="*/ 634 w 89"/>
                    <a:gd name="T11" fmla="*/ 1011 h 189"/>
                    <a:gd name="T12" fmla="*/ 1257 w 89"/>
                    <a:gd name="T13" fmla="*/ 387 h 189"/>
                    <a:gd name="T14" fmla="*/ 1369 w 89"/>
                    <a:gd name="T15" fmla="*/ 155 h 1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9" h="189">
                      <a:moveTo>
                        <a:pt x="88" y="10"/>
                      </a:moveTo>
                      <a:cubicBezTo>
                        <a:pt x="89" y="0"/>
                        <a:pt x="89" y="2"/>
                        <a:pt x="86" y="11"/>
                      </a:cubicBezTo>
                      <a:cubicBezTo>
                        <a:pt x="84" y="16"/>
                        <a:pt x="81" y="21"/>
                        <a:pt x="76" y="26"/>
                      </a:cubicBezTo>
                      <a:cubicBezTo>
                        <a:pt x="63" y="38"/>
                        <a:pt x="0" y="68"/>
                        <a:pt x="4" y="189"/>
                      </a:cubicBezTo>
                      <a:cubicBezTo>
                        <a:pt x="4" y="175"/>
                        <a:pt x="5" y="159"/>
                        <a:pt x="7" y="145"/>
                      </a:cubicBezTo>
                      <a:cubicBezTo>
                        <a:pt x="13" y="110"/>
                        <a:pt x="27" y="82"/>
                        <a:pt x="41" y="65"/>
                      </a:cubicBezTo>
                      <a:cubicBezTo>
                        <a:pt x="62" y="42"/>
                        <a:pt x="75" y="35"/>
                        <a:pt x="81" y="25"/>
                      </a:cubicBezTo>
                      <a:cubicBezTo>
                        <a:pt x="83" y="21"/>
                        <a:pt x="87" y="15"/>
                        <a:pt x="88"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1" name="Freeform 54">
                  <a:extLst>
                    <a:ext uri="{FF2B5EF4-FFF2-40B4-BE49-F238E27FC236}">
                      <a16:creationId xmlns:a16="http://schemas.microsoft.com/office/drawing/2014/main" id="{FB9363F8-628B-1093-9310-6018B5354892}"/>
                    </a:ext>
                  </a:extLst>
                </p:cNvPr>
                <p:cNvSpPr>
                  <a:spLocks/>
                </p:cNvSpPr>
                <p:nvPr/>
              </p:nvSpPr>
              <p:spPr bwMode="auto">
                <a:xfrm>
                  <a:off x="3245" y="1372"/>
                  <a:ext cx="33" cy="430"/>
                </a:xfrm>
                <a:custGeom>
                  <a:avLst/>
                  <a:gdLst>
                    <a:gd name="T0" fmla="*/ 117 w 13"/>
                    <a:gd name="T1" fmla="*/ 0 h 172"/>
                    <a:gd name="T2" fmla="*/ 129 w 13"/>
                    <a:gd name="T3" fmla="*/ 1675 h 172"/>
                    <a:gd name="T4" fmla="*/ 0 w 13"/>
                    <a:gd name="T5" fmla="*/ 2688 h 172"/>
                    <a:gd name="T6" fmla="*/ 213 w 13"/>
                    <a:gd name="T7" fmla="*/ 1625 h 172"/>
                    <a:gd name="T8" fmla="*/ 117 w 13"/>
                    <a:gd name="T9" fmla="*/ 0 h 1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72">
                      <a:moveTo>
                        <a:pt x="7" y="0"/>
                      </a:moveTo>
                      <a:cubicBezTo>
                        <a:pt x="7" y="23"/>
                        <a:pt x="6" y="76"/>
                        <a:pt x="8" y="107"/>
                      </a:cubicBezTo>
                      <a:cubicBezTo>
                        <a:pt x="9" y="137"/>
                        <a:pt x="4" y="159"/>
                        <a:pt x="0" y="172"/>
                      </a:cubicBezTo>
                      <a:cubicBezTo>
                        <a:pt x="7" y="157"/>
                        <a:pt x="13" y="130"/>
                        <a:pt x="13" y="104"/>
                      </a:cubicBezTo>
                      <a:cubicBezTo>
                        <a:pt x="13" y="78"/>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2" name="Freeform 55">
                  <a:extLst>
                    <a:ext uri="{FF2B5EF4-FFF2-40B4-BE49-F238E27FC236}">
                      <a16:creationId xmlns:a16="http://schemas.microsoft.com/office/drawing/2014/main" id="{89E72558-7414-6BB9-8013-7A001F80AF5D}"/>
                    </a:ext>
                  </a:extLst>
                </p:cNvPr>
                <p:cNvSpPr>
                  <a:spLocks/>
                </p:cNvSpPr>
                <p:nvPr/>
              </p:nvSpPr>
              <p:spPr bwMode="auto">
                <a:xfrm>
                  <a:off x="4535" y="1744"/>
                  <a:ext cx="100" cy="25"/>
                </a:xfrm>
                <a:custGeom>
                  <a:avLst/>
                  <a:gdLst>
                    <a:gd name="T0" fmla="*/ 333 w 40"/>
                    <a:gd name="T1" fmla="*/ 63 h 10"/>
                    <a:gd name="T2" fmla="*/ 625 w 40"/>
                    <a:gd name="T3" fmla="*/ 0 h 10"/>
                    <a:gd name="T4" fmla="*/ 0 w 40"/>
                    <a:gd name="T5" fmla="*/ 158 h 10"/>
                    <a:gd name="T6" fmla="*/ 333 w 40"/>
                    <a:gd name="T7" fmla="*/ 63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10">
                      <a:moveTo>
                        <a:pt x="21" y="4"/>
                      </a:moveTo>
                      <a:cubicBezTo>
                        <a:pt x="30" y="2"/>
                        <a:pt x="38" y="1"/>
                        <a:pt x="40" y="0"/>
                      </a:cubicBezTo>
                      <a:cubicBezTo>
                        <a:pt x="35" y="0"/>
                        <a:pt x="8" y="5"/>
                        <a:pt x="0" y="10"/>
                      </a:cubicBezTo>
                      <a:cubicBezTo>
                        <a:pt x="5" y="9"/>
                        <a:pt x="13" y="6"/>
                        <a:pt x="21"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3" name="Freeform 56">
                  <a:extLst>
                    <a:ext uri="{FF2B5EF4-FFF2-40B4-BE49-F238E27FC236}">
                      <a16:creationId xmlns:a16="http://schemas.microsoft.com/office/drawing/2014/main" id="{DAFE513B-CA5B-7A01-2A92-053DBE73F9D3}"/>
                    </a:ext>
                  </a:extLst>
                </p:cNvPr>
                <p:cNvSpPr>
                  <a:spLocks/>
                </p:cNvSpPr>
                <p:nvPr/>
              </p:nvSpPr>
              <p:spPr bwMode="auto">
                <a:xfrm>
                  <a:off x="4625" y="1857"/>
                  <a:ext cx="78" cy="17"/>
                </a:xfrm>
                <a:custGeom>
                  <a:avLst/>
                  <a:gdLst>
                    <a:gd name="T0" fmla="*/ 0 w 31"/>
                    <a:gd name="T1" fmla="*/ 100 h 7"/>
                    <a:gd name="T2" fmla="*/ 413 w 31"/>
                    <a:gd name="T3" fmla="*/ 29 h 7"/>
                    <a:gd name="T4" fmla="*/ 493 w 31"/>
                    <a:gd name="T5" fmla="*/ 100 h 7"/>
                    <a:gd name="T6" fmla="*/ 304 w 31"/>
                    <a:gd name="T7" fmla="*/ 58 h 7"/>
                    <a:gd name="T8" fmla="*/ 0 w 31"/>
                    <a:gd name="T9" fmla="*/ 10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7">
                      <a:moveTo>
                        <a:pt x="0" y="7"/>
                      </a:moveTo>
                      <a:cubicBezTo>
                        <a:pt x="5" y="4"/>
                        <a:pt x="21" y="0"/>
                        <a:pt x="26" y="2"/>
                      </a:cubicBezTo>
                      <a:cubicBezTo>
                        <a:pt x="31" y="4"/>
                        <a:pt x="31" y="7"/>
                        <a:pt x="31" y="7"/>
                      </a:cubicBezTo>
                      <a:cubicBezTo>
                        <a:pt x="28" y="4"/>
                        <a:pt x="24" y="4"/>
                        <a:pt x="19" y="4"/>
                      </a:cubicBezTo>
                      <a:cubicBezTo>
                        <a:pt x="13" y="5"/>
                        <a:pt x="0" y="7"/>
                        <a:pt x="0"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4" name="Freeform 57">
                  <a:extLst>
                    <a:ext uri="{FF2B5EF4-FFF2-40B4-BE49-F238E27FC236}">
                      <a16:creationId xmlns:a16="http://schemas.microsoft.com/office/drawing/2014/main" id="{032DD666-4BF3-2E2E-694E-48ED0698900E}"/>
                    </a:ext>
                  </a:extLst>
                </p:cNvPr>
                <p:cNvSpPr>
                  <a:spLocks/>
                </p:cNvSpPr>
                <p:nvPr/>
              </p:nvSpPr>
              <p:spPr bwMode="auto">
                <a:xfrm>
                  <a:off x="3050" y="1847"/>
                  <a:ext cx="133" cy="35"/>
                </a:xfrm>
                <a:custGeom>
                  <a:avLst/>
                  <a:gdLst>
                    <a:gd name="T0" fmla="*/ 83 w 53"/>
                    <a:gd name="T1" fmla="*/ 83 h 14"/>
                    <a:gd name="T2" fmla="*/ 838 w 53"/>
                    <a:gd name="T3" fmla="*/ 0 h 14"/>
                    <a:gd name="T4" fmla="*/ 125 w 53"/>
                    <a:gd name="T5" fmla="*/ 0 h 14"/>
                    <a:gd name="T6" fmla="*/ 0 w 53"/>
                    <a:gd name="T7" fmla="*/ 220 h 14"/>
                    <a:gd name="T8" fmla="*/ 83 w 53"/>
                    <a:gd name="T9" fmla="*/ 83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14">
                      <a:moveTo>
                        <a:pt x="5" y="5"/>
                      </a:moveTo>
                      <a:cubicBezTo>
                        <a:pt x="8" y="2"/>
                        <a:pt x="46" y="1"/>
                        <a:pt x="53" y="0"/>
                      </a:cubicBezTo>
                      <a:cubicBezTo>
                        <a:pt x="53" y="0"/>
                        <a:pt x="16" y="0"/>
                        <a:pt x="8" y="0"/>
                      </a:cubicBezTo>
                      <a:cubicBezTo>
                        <a:pt x="0" y="1"/>
                        <a:pt x="0" y="8"/>
                        <a:pt x="0" y="14"/>
                      </a:cubicBezTo>
                      <a:cubicBezTo>
                        <a:pt x="1" y="11"/>
                        <a:pt x="4" y="6"/>
                        <a:pt x="5"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5" name="Freeform 58">
                  <a:extLst>
                    <a:ext uri="{FF2B5EF4-FFF2-40B4-BE49-F238E27FC236}">
                      <a16:creationId xmlns:a16="http://schemas.microsoft.com/office/drawing/2014/main" id="{28C6CD08-032C-266A-FDC7-4469FB50C7BB}"/>
                    </a:ext>
                  </a:extLst>
                </p:cNvPr>
                <p:cNvSpPr>
                  <a:spLocks/>
                </p:cNvSpPr>
                <p:nvPr/>
              </p:nvSpPr>
              <p:spPr bwMode="auto">
                <a:xfrm>
                  <a:off x="3100" y="1364"/>
                  <a:ext cx="80" cy="33"/>
                </a:xfrm>
                <a:custGeom>
                  <a:avLst/>
                  <a:gdLst>
                    <a:gd name="T0" fmla="*/ 125 w 32"/>
                    <a:gd name="T1" fmla="*/ 96 h 13"/>
                    <a:gd name="T2" fmla="*/ 500 w 32"/>
                    <a:gd name="T3" fmla="*/ 129 h 13"/>
                    <a:gd name="T4" fmla="*/ 188 w 32"/>
                    <a:gd name="T5" fmla="*/ 33 h 13"/>
                    <a:gd name="T6" fmla="*/ 0 w 32"/>
                    <a:gd name="T7" fmla="*/ 213 h 13"/>
                    <a:gd name="T8" fmla="*/ 125 w 32"/>
                    <a:gd name="T9" fmla="*/ 96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13">
                      <a:moveTo>
                        <a:pt x="8" y="6"/>
                      </a:moveTo>
                      <a:cubicBezTo>
                        <a:pt x="12" y="4"/>
                        <a:pt x="25" y="7"/>
                        <a:pt x="32" y="8"/>
                      </a:cubicBezTo>
                      <a:cubicBezTo>
                        <a:pt x="32" y="8"/>
                        <a:pt x="20" y="4"/>
                        <a:pt x="12" y="2"/>
                      </a:cubicBezTo>
                      <a:cubicBezTo>
                        <a:pt x="4" y="0"/>
                        <a:pt x="2" y="8"/>
                        <a:pt x="0" y="13"/>
                      </a:cubicBezTo>
                      <a:cubicBezTo>
                        <a:pt x="2" y="10"/>
                        <a:pt x="6" y="7"/>
                        <a:pt x="8"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6" name="Freeform 59">
                  <a:extLst>
                    <a:ext uri="{FF2B5EF4-FFF2-40B4-BE49-F238E27FC236}">
                      <a16:creationId xmlns:a16="http://schemas.microsoft.com/office/drawing/2014/main" id="{0C0DCCF1-8066-8AF4-21A0-8BDA639EB232}"/>
                    </a:ext>
                  </a:extLst>
                </p:cNvPr>
                <p:cNvSpPr>
                  <a:spLocks/>
                </p:cNvSpPr>
                <p:nvPr/>
              </p:nvSpPr>
              <p:spPr bwMode="auto">
                <a:xfrm>
                  <a:off x="3080" y="1479"/>
                  <a:ext cx="100" cy="35"/>
                </a:xfrm>
                <a:custGeom>
                  <a:avLst/>
                  <a:gdLst>
                    <a:gd name="T0" fmla="*/ 83 w 40"/>
                    <a:gd name="T1" fmla="*/ 83 h 14"/>
                    <a:gd name="T2" fmla="*/ 625 w 40"/>
                    <a:gd name="T3" fmla="*/ 0 h 14"/>
                    <a:gd name="T4" fmla="*/ 125 w 40"/>
                    <a:gd name="T5" fmla="*/ 0 h 14"/>
                    <a:gd name="T6" fmla="*/ 0 w 40"/>
                    <a:gd name="T7" fmla="*/ 220 h 14"/>
                    <a:gd name="T8" fmla="*/ 83 w 40"/>
                    <a:gd name="T9" fmla="*/ 83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4">
                      <a:moveTo>
                        <a:pt x="5" y="5"/>
                      </a:moveTo>
                      <a:cubicBezTo>
                        <a:pt x="8" y="2"/>
                        <a:pt x="33" y="1"/>
                        <a:pt x="40" y="0"/>
                      </a:cubicBezTo>
                      <a:cubicBezTo>
                        <a:pt x="40" y="0"/>
                        <a:pt x="16" y="0"/>
                        <a:pt x="8" y="0"/>
                      </a:cubicBezTo>
                      <a:cubicBezTo>
                        <a:pt x="0" y="0"/>
                        <a:pt x="0" y="8"/>
                        <a:pt x="0" y="14"/>
                      </a:cubicBezTo>
                      <a:cubicBezTo>
                        <a:pt x="1" y="10"/>
                        <a:pt x="4" y="6"/>
                        <a:pt x="5"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7" name="Freeform 60">
                  <a:extLst>
                    <a:ext uri="{FF2B5EF4-FFF2-40B4-BE49-F238E27FC236}">
                      <a16:creationId xmlns:a16="http://schemas.microsoft.com/office/drawing/2014/main" id="{0CC14030-377F-3D52-2BB8-E5FA715580A5}"/>
                    </a:ext>
                  </a:extLst>
                </p:cNvPr>
                <p:cNvSpPr>
                  <a:spLocks/>
                </p:cNvSpPr>
                <p:nvPr/>
              </p:nvSpPr>
              <p:spPr bwMode="auto">
                <a:xfrm>
                  <a:off x="3018" y="1967"/>
                  <a:ext cx="132" cy="35"/>
                </a:xfrm>
                <a:custGeom>
                  <a:avLst/>
                  <a:gdLst>
                    <a:gd name="T0" fmla="*/ 92 w 53"/>
                    <a:gd name="T1" fmla="*/ 83 h 14"/>
                    <a:gd name="T2" fmla="*/ 819 w 53"/>
                    <a:gd name="T3" fmla="*/ 20 h 14"/>
                    <a:gd name="T4" fmla="*/ 137 w 53"/>
                    <a:gd name="T5" fmla="*/ 20 h 14"/>
                    <a:gd name="T6" fmla="*/ 0 w 53"/>
                    <a:gd name="T7" fmla="*/ 220 h 14"/>
                    <a:gd name="T8" fmla="*/ 92 w 53"/>
                    <a:gd name="T9" fmla="*/ 83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14">
                      <a:moveTo>
                        <a:pt x="6" y="5"/>
                      </a:moveTo>
                      <a:cubicBezTo>
                        <a:pt x="9" y="2"/>
                        <a:pt x="46" y="1"/>
                        <a:pt x="53" y="1"/>
                      </a:cubicBezTo>
                      <a:cubicBezTo>
                        <a:pt x="53" y="1"/>
                        <a:pt x="16" y="0"/>
                        <a:pt x="9" y="1"/>
                      </a:cubicBezTo>
                      <a:cubicBezTo>
                        <a:pt x="1" y="1"/>
                        <a:pt x="1" y="8"/>
                        <a:pt x="0" y="14"/>
                      </a:cubicBezTo>
                      <a:cubicBezTo>
                        <a:pt x="1" y="11"/>
                        <a:pt x="4" y="7"/>
                        <a:pt x="6"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8" name="Freeform 61">
                  <a:extLst>
                    <a:ext uri="{FF2B5EF4-FFF2-40B4-BE49-F238E27FC236}">
                      <a16:creationId xmlns:a16="http://schemas.microsoft.com/office/drawing/2014/main" id="{C6EB0C2A-8E91-D406-C5FA-2CEDEEBF4E53}"/>
                    </a:ext>
                  </a:extLst>
                </p:cNvPr>
                <p:cNvSpPr>
                  <a:spLocks/>
                </p:cNvSpPr>
                <p:nvPr/>
              </p:nvSpPr>
              <p:spPr bwMode="auto">
                <a:xfrm>
                  <a:off x="3145" y="1819"/>
                  <a:ext cx="170" cy="355"/>
                </a:xfrm>
                <a:custGeom>
                  <a:avLst/>
                  <a:gdLst>
                    <a:gd name="T0" fmla="*/ 1063 w 68"/>
                    <a:gd name="T1" fmla="*/ 0 h 142"/>
                    <a:gd name="T2" fmla="*/ 720 w 68"/>
                    <a:gd name="T3" fmla="*/ 270 h 142"/>
                    <a:gd name="T4" fmla="*/ 488 w 68"/>
                    <a:gd name="T5" fmla="*/ 488 h 142"/>
                    <a:gd name="T6" fmla="*/ 300 w 68"/>
                    <a:gd name="T7" fmla="*/ 800 h 142"/>
                    <a:gd name="T8" fmla="*/ 188 w 68"/>
                    <a:gd name="T9" fmla="*/ 1158 h 142"/>
                    <a:gd name="T10" fmla="*/ 95 w 68"/>
                    <a:gd name="T11" fmla="*/ 1708 h 142"/>
                    <a:gd name="T12" fmla="*/ 0 w 68"/>
                    <a:gd name="T13" fmla="*/ 2220 h 142"/>
                    <a:gd name="T14" fmla="*/ 175 w 68"/>
                    <a:gd name="T15" fmla="*/ 1533 h 142"/>
                    <a:gd name="T16" fmla="*/ 300 w 68"/>
                    <a:gd name="T17" fmla="*/ 1033 h 142"/>
                    <a:gd name="T18" fmla="*/ 520 w 68"/>
                    <a:gd name="T19" fmla="*/ 563 h 142"/>
                    <a:gd name="T20" fmla="*/ 750 w 68"/>
                    <a:gd name="T21" fmla="*/ 313 h 142"/>
                    <a:gd name="T22" fmla="*/ 1063 w 68"/>
                    <a:gd name="T23" fmla="*/ 0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142">
                      <a:moveTo>
                        <a:pt x="68" y="0"/>
                      </a:moveTo>
                      <a:cubicBezTo>
                        <a:pt x="62" y="2"/>
                        <a:pt x="51" y="13"/>
                        <a:pt x="46" y="17"/>
                      </a:cubicBezTo>
                      <a:cubicBezTo>
                        <a:pt x="40" y="21"/>
                        <a:pt x="35" y="27"/>
                        <a:pt x="31" y="31"/>
                      </a:cubicBezTo>
                      <a:cubicBezTo>
                        <a:pt x="26" y="36"/>
                        <a:pt x="20" y="45"/>
                        <a:pt x="19" y="51"/>
                      </a:cubicBezTo>
                      <a:cubicBezTo>
                        <a:pt x="18" y="56"/>
                        <a:pt x="14" y="64"/>
                        <a:pt x="12" y="74"/>
                      </a:cubicBezTo>
                      <a:cubicBezTo>
                        <a:pt x="10" y="85"/>
                        <a:pt x="6" y="99"/>
                        <a:pt x="6" y="109"/>
                      </a:cubicBezTo>
                      <a:cubicBezTo>
                        <a:pt x="5" y="119"/>
                        <a:pt x="4" y="129"/>
                        <a:pt x="0" y="142"/>
                      </a:cubicBezTo>
                      <a:cubicBezTo>
                        <a:pt x="7" y="126"/>
                        <a:pt x="10" y="109"/>
                        <a:pt x="11" y="98"/>
                      </a:cubicBezTo>
                      <a:cubicBezTo>
                        <a:pt x="13" y="88"/>
                        <a:pt x="16" y="78"/>
                        <a:pt x="19" y="66"/>
                      </a:cubicBezTo>
                      <a:cubicBezTo>
                        <a:pt x="21" y="55"/>
                        <a:pt x="28" y="43"/>
                        <a:pt x="33" y="36"/>
                      </a:cubicBezTo>
                      <a:cubicBezTo>
                        <a:pt x="37" y="30"/>
                        <a:pt x="40" y="25"/>
                        <a:pt x="48" y="20"/>
                      </a:cubicBezTo>
                      <a:cubicBezTo>
                        <a:pt x="56" y="14"/>
                        <a:pt x="62" y="2"/>
                        <a:pt x="6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89" name="Freeform 62">
                  <a:extLst>
                    <a:ext uri="{FF2B5EF4-FFF2-40B4-BE49-F238E27FC236}">
                      <a16:creationId xmlns:a16="http://schemas.microsoft.com/office/drawing/2014/main" id="{12E2FDE0-0D14-8DEF-7B85-AC961CC2E22A}"/>
                    </a:ext>
                  </a:extLst>
                </p:cNvPr>
                <p:cNvSpPr>
                  <a:spLocks/>
                </p:cNvSpPr>
                <p:nvPr/>
              </p:nvSpPr>
              <p:spPr bwMode="auto">
                <a:xfrm>
                  <a:off x="3453" y="2527"/>
                  <a:ext cx="245" cy="300"/>
                </a:xfrm>
                <a:custGeom>
                  <a:avLst/>
                  <a:gdLst>
                    <a:gd name="T0" fmla="*/ 0 w 98"/>
                    <a:gd name="T1" fmla="*/ 0 h 120"/>
                    <a:gd name="T2" fmla="*/ 488 w 98"/>
                    <a:gd name="T3" fmla="*/ 583 h 120"/>
                    <a:gd name="T4" fmla="*/ 1533 w 98"/>
                    <a:gd name="T5" fmla="*/ 1875 h 120"/>
                    <a:gd name="T6" fmla="*/ 563 w 98"/>
                    <a:gd name="T7" fmla="*/ 583 h 120"/>
                    <a:gd name="T8" fmla="*/ 0 w 98"/>
                    <a:gd name="T9" fmla="*/ 0 h 1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8" h="120">
                      <a:moveTo>
                        <a:pt x="0" y="0"/>
                      </a:moveTo>
                      <a:cubicBezTo>
                        <a:pt x="16" y="11"/>
                        <a:pt x="20" y="14"/>
                        <a:pt x="31" y="37"/>
                      </a:cubicBezTo>
                      <a:cubicBezTo>
                        <a:pt x="42" y="60"/>
                        <a:pt x="75" y="101"/>
                        <a:pt x="98" y="120"/>
                      </a:cubicBezTo>
                      <a:cubicBezTo>
                        <a:pt x="85" y="108"/>
                        <a:pt x="43" y="57"/>
                        <a:pt x="36" y="37"/>
                      </a:cubicBezTo>
                      <a:cubicBezTo>
                        <a:pt x="29" y="14"/>
                        <a:pt x="10"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0" name="Freeform 63">
                  <a:extLst>
                    <a:ext uri="{FF2B5EF4-FFF2-40B4-BE49-F238E27FC236}">
                      <a16:creationId xmlns:a16="http://schemas.microsoft.com/office/drawing/2014/main" id="{EFBD2A70-8700-4E50-B479-5EFB6958B293}"/>
                    </a:ext>
                  </a:extLst>
                </p:cNvPr>
                <p:cNvSpPr>
                  <a:spLocks noEditPoints="1"/>
                </p:cNvSpPr>
                <p:nvPr/>
              </p:nvSpPr>
              <p:spPr bwMode="auto">
                <a:xfrm>
                  <a:off x="3260" y="1314"/>
                  <a:ext cx="295" cy="535"/>
                </a:xfrm>
                <a:custGeom>
                  <a:avLst/>
                  <a:gdLst>
                    <a:gd name="T0" fmla="*/ 1708 w 118"/>
                    <a:gd name="T1" fmla="*/ 1220 h 214"/>
                    <a:gd name="T2" fmla="*/ 1688 w 118"/>
                    <a:gd name="T3" fmla="*/ 1175 h 214"/>
                    <a:gd name="T4" fmla="*/ 1595 w 118"/>
                    <a:gd name="T5" fmla="*/ 533 h 214"/>
                    <a:gd name="T6" fmla="*/ 1500 w 118"/>
                    <a:gd name="T7" fmla="*/ 0 h 214"/>
                    <a:gd name="T8" fmla="*/ 1470 w 118"/>
                    <a:gd name="T9" fmla="*/ 363 h 214"/>
                    <a:gd name="T10" fmla="*/ 1470 w 118"/>
                    <a:gd name="T11" fmla="*/ 895 h 214"/>
                    <a:gd name="T12" fmla="*/ 1220 w 118"/>
                    <a:gd name="T13" fmla="*/ 2125 h 214"/>
                    <a:gd name="T14" fmla="*/ 908 w 118"/>
                    <a:gd name="T15" fmla="*/ 2583 h 214"/>
                    <a:gd name="T16" fmla="*/ 583 w 118"/>
                    <a:gd name="T17" fmla="*/ 2738 h 214"/>
                    <a:gd name="T18" fmla="*/ 63 w 118"/>
                    <a:gd name="T19" fmla="*/ 3083 h 214"/>
                    <a:gd name="T20" fmla="*/ 220 w 118"/>
                    <a:gd name="T21" fmla="*/ 3033 h 214"/>
                    <a:gd name="T22" fmla="*/ 458 w 118"/>
                    <a:gd name="T23" fmla="*/ 2970 h 214"/>
                    <a:gd name="T24" fmla="*/ 1063 w 118"/>
                    <a:gd name="T25" fmla="*/ 2958 h 214"/>
                    <a:gd name="T26" fmla="*/ 1520 w 118"/>
                    <a:gd name="T27" fmla="*/ 3063 h 214"/>
                    <a:gd name="T28" fmla="*/ 1595 w 118"/>
                    <a:gd name="T29" fmla="*/ 3125 h 214"/>
                    <a:gd name="T30" fmla="*/ 1625 w 118"/>
                    <a:gd name="T31" fmla="*/ 3145 h 214"/>
                    <a:gd name="T32" fmla="*/ 1675 w 118"/>
                    <a:gd name="T33" fmla="*/ 3188 h 214"/>
                    <a:gd name="T34" fmla="*/ 1688 w 118"/>
                    <a:gd name="T35" fmla="*/ 3208 h 214"/>
                    <a:gd name="T36" fmla="*/ 1738 w 118"/>
                    <a:gd name="T37" fmla="*/ 3250 h 214"/>
                    <a:gd name="T38" fmla="*/ 1750 w 118"/>
                    <a:gd name="T39" fmla="*/ 3270 h 214"/>
                    <a:gd name="T40" fmla="*/ 1800 w 118"/>
                    <a:gd name="T41" fmla="*/ 3345 h 214"/>
                    <a:gd name="T42" fmla="*/ 1845 w 118"/>
                    <a:gd name="T43" fmla="*/ 3270 h 214"/>
                    <a:gd name="T44" fmla="*/ 1708 w 118"/>
                    <a:gd name="T45" fmla="*/ 1220 h 214"/>
                    <a:gd name="T46" fmla="*/ 20 w 118"/>
                    <a:gd name="T47" fmla="*/ 3145 h 214"/>
                    <a:gd name="T48" fmla="*/ 50 w 118"/>
                    <a:gd name="T49" fmla="*/ 3113 h 214"/>
                    <a:gd name="T50" fmla="*/ 0 w 118"/>
                    <a:gd name="T51" fmla="*/ 3158 h 214"/>
                    <a:gd name="T52" fmla="*/ 20 w 118"/>
                    <a:gd name="T53" fmla="*/ 3145 h 214"/>
                    <a:gd name="T54" fmla="*/ 50 w 118"/>
                    <a:gd name="T55" fmla="*/ 3113 h 214"/>
                    <a:gd name="T56" fmla="*/ 63 w 118"/>
                    <a:gd name="T57" fmla="*/ 3083 h 214"/>
                    <a:gd name="T58" fmla="*/ 50 w 118"/>
                    <a:gd name="T59" fmla="*/ 3083 h 214"/>
                    <a:gd name="T60" fmla="*/ 50 w 118"/>
                    <a:gd name="T61" fmla="*/ 3113 h 21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8" h="214">
                      <a:moveTo>
                        <a:pt x="109" y="78"/>
                      </a:moveTo>
                      <a:cubicBezTo>
                        <a:pt x="109" y="77"/>
                        <a:pt x="109" y="76"/>
                        <a:pt x="108" y="75"/>
                      </a:cubicBezTo>
                      <a:cubicBezTo>
                        <a:pt x="105" y="61"/>
                        <a:pt x="103" y="48"/>
                        <a:pt x="102" y="34"/>
                      </a:cubicBezTo>
                      <a:cubicBezTo>
                        <a:pt x="101" y="24"/>
                        <a:pt x="100" y="9"/>
                        <a:pt x="96" y="0"/>
                      </a:cubicBezTo>
                      <a:cubicBezTo>
                        <a:pt x="93" y="5"/>
                        <a:pt x="94" y="16"/>
                        <a:pt x="94" y="23"/>
                      </a:cubicBezTo>
                      <a:cubicBezTo>
                        <a:pt x="94" y="34"/>
                        <a:pt x="94" y="45"/>
                        <a:pt x="94" y="57"/>
                      </a:cubicBezTo>
                      <a:cubicBezTo>
                        <a:pt x="94" y="85"/>
                        <a:pt x="90" y="111"/>
                        <a:pt x="78" y="136"/>
                      </a:cubicBezTo>
                      <a:cubicBezTo>
                        <a:pt x="74" y="147"/>
                        <a:pt x="68" y="159"/>
                        <a:pt x="58" y="165"/>
                      </a:cubicBezTo>
                      <a:cubicBezTo>
                        <a:pt x="52" y="169"/>
                        <a:pt x="44" y="172"/>
                        <a:pt x="37" y="175"/>
                      </a:cubicBezTo>
                      <a:cubicBezTo>
                        <a:pt x="27" y="181"/>
                        <a:pt x="13" y="187"/>
                        <a:pt x="4" y="197"/>
                      </a:cubicBezTo>
                      <a:cubicBezTo>
                        <a:pt x="7" y="196"/>
                        <a:pt x="11" y="195"/>
                        <a:pt x="14" y="194"/>
                      </a:cubicBezTo>
                      <a:cubicBezTo>
                        <a:pt x="19" y="192"/>
                        <a:pt x="24" y="190"/>
                        <a:pt x="29" y="190"/>
                      </a:cubicBezTo>
                      <a:cubicBezTo>
                        <a:pt x="42" y="190"/>
                        <a:pt x="60" y="187"/>
                        <a:pt x="68" y="189"/>
                      </a:cubicBezTo>
                      <a:cubicBezTo>
                        <a:pt x="76" y="191"/>
                        <a:pt x="90" y="191"/>
                        <a:pt x="97" y="196"/>
                      </a:cubicBezTo>
                      <a:cubicBezTo>
                        <a:pt x="99" y="197"/>
                        <a:pt x="101" y="199"/>
                        <a:pt x="102" y="200"/>
                      </a:cubicBezTo>
                      <a:cubicBezTo>
                        <a:pt x="103" y="200"/>
                        <a:pt x="103" y="201"/>
                        <a:pt x="104" y="201"/>
                      </a:cubicBezTo>
                      <a:cubicBezTo>
                        <a:pt x="105" y="202"/>
                        <a:pt x="106" y="203"/>
                        <a:pt x="107" y="204"/>
                      </a:cubicBezTo>
                      <a:cubicBezTo>
                        <a:pt x="107" y="204"/>
                        <a:pt x="108" y="205"/>
                        <a:pt x="108" y="205"/>
                      </a:cubicBezTo>
                      <a:cubicBezTo>
                        <a:pt x="109" y="206"/>
                        <a:pt x="110" y="207"/>
                        <a:pt x="111" y="208"/>
                      </a:cubicBezTo>
                      <a:cubicBezTo>
                        <a:pt x="111" y="208"/>
                        <a:pt x="112" y="209"/>
                        <a:pt x="112" y="209"/>
                      </a:cubicBezTo>
                      <a:cubicBezTo>
                        <a:pt x="113" y="211"/>
                        <a:pt x="114" y="212"/>
                        <a:pt x="115" y="214"/>
                      </a:cubicBezTo>
                      <a:cubicBezTo>
                        <a:pt x="118" y="209"/>
                        <a:pt x="118" y="209"/>
                        <a:pt x="118" y="209"/>
                      </a:cubicBezTo>
                      <a:cubicBezTo>
                        <a:pt x="114" y="198"/>
                        <a:pt x="111" y="136"/>
                        <a:pt x="109" y="78"/>
                      </a:cubicBezTo>
                      <a:moveTo>
                        <a:pt x="1" y="201"/>
                      </a:moveTo>
                      <a:cubicBezTo>
                        <a:pt x="3" y="199"/>
                        <a:pt x="3" y="199"/>
                        <a:pt x="3" y="199"/>
                      </a:cubicBezTo>
                      <a:cubicBezTo>
                        <a:pt x="2" y="200"/>
                        <a:pt x="1" y="201"/>
                        <a:pt x="0" y="202"/>
                      </a:cubicBezTo>
                      <a:cubicBezTo>
                        <a:pt x="1" y="202"/>
                        <a:pt x="1" y="201"/>
                        <a:pt x="1" y="201"/>
                      </a:cubicBezTo>
                      <a:moveTo>
                        <a:pt x="3" y="199"/>
                      </a:moveTo>
                      <a:cubicBezTo>
                        <a:pt x="3" y="198"/>
                        <a:pt x="4" y="198"/>
                        <a:pt x="4" y="197"/>
                      </a:cubicBezTo>
                      <a:cubicBezTo>
                        <a:pt x="4" y="197"/>
                        <a:pt x="4" y="197"/>
                        <a:pt x="3" y="197"/>
                      </a:cubicBezTo>
                      <a:lnTo>
                        <a:pt x="3" y="199"/>
                      </a:lnTo>
                      <a:close/>
                    </a:path>
                  </a:pathLst>
                </a:custGeom>
                <a:solidFill>
                  <a:srgbClr val="8ABD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1" name="Freeform 64">
                  <a:extLst>
                    <a:ext uri="{FF2B5EF4-FFF2-40B4-BE49-F238E27FC236}">
                      <a16:creationId xmlns:a16="http://schemas.microsoft.com/office/drawing/2014/main" id="{68AE7F11-56B8-2D0F-D367-B797FF0B09C5}"/>
                    </a:ext>
                  </a:extLst>
                </p:cNvPr>
                <p:cNvSpPr>
                  <a:spLocks/>
                </p:cNvSpPr>
                <p:nvPr/>
              </p:nvSpPr>
              <p:spPr bwMode="auto">
                <a:xfrm>
                  <a:off x="3093" y="1384"/>
                  <a:ext cx="147" cy="203"/>
                </a:xfrm>
                <a:custGeom>
                  <a:avLst/>
                  <a:gdLst>
                    <a:gd name="T0" fmla="*/ 695 w 59"/>
                    <a:gd name="T1" fmla="*/ 0 h 81"/>
                    <a:gd name="T2" fmla="*/ 603 w 59"/>
                    <a:gd name="T3" fmla="*/ 709 h 81"/>
                    <a:gd name="T4" fmla="*/ 0 w 59"/>
                    <a:gd name="T5" fmla="*/ 1088 h 81"/>
                    <a:gd name="T6" fmla="*/ 882 w 59"/>
                    <a:gd name="T7" fmla="*/ 1068 h 81"/>
                    <a:gd name="T8" fmla="*/ 870 w 59"/>
                    <a:gd name="T9" fmla="*/ 439 h 81"/>
                    <a:gd name="T10" fmla="*/ 820 w 59"/>
                    <a:gd name="T11" fmla="*/ 50 h 8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81">
                      <a:moveTo>
                        <a:pt x="45" y="0"/>
                      </a:moveTo>
                      <a:cubicBezTo>
                        <a:pt x="49" y="12"/>
                        <a:pt x="46" y="34"/>
                        <a:pt x="39" y="45"/>
                      </a:cubicBezTo>
                      <a:cubicBezTo>
                        <a:pt x="30" y="59"/>
                        <a:pt x="12" y="62"/>
                        <a:pt x="0" y="69"/>
                      </a:cubicBezTo>
                      <a:cubicBezTo>
                        <a:pt x="11" y="73"/>
                        <a:pt x="53" y="81"/>
                        <a:pt x="57" y="68"/>
                      </a:cubicBezTo>
                      <a:cubicBezTo>
                        <a:pt x="59" y="60"/>
                        <a:pt x="57" y="36"/>
                        <a:pt x="56" y="28"/>
                      </a:cubicBezTo>
                      <a:cubicBezTo>
                        <a:pt x="56" y="21"/>
                        <a:pt x="57" y="7"/>
                        <a:pt x="53" y="3"/>
                      </a:cubicBezTo>
                    </a:path>
                  </a:pathLst>
                </a:custGeom>
                <a:solidFill>
                  <a:srgbClr val="8ABD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2" name="Freeform 65">
                  <a:extLst>
                    <a:ext uri="{FF2B5EF4-FFF2-40B4-BE49-F238E27FC236}">
                      <a16:creationId xmlns:a16="http://schemas.microsoft.com/office/drawing/2014/main" id="{8D9D6E80-5327-0FB0-072B-CDC9ADD7FD02}"/>
                    </a:ext>
                  </a:extLst>
                </p:cNvPr>
                <p:cNvSpPr>
                  <a:spLocks/>
                </p:cNvSpPr>
                <p:nvPr/>
              </p:nvSpPr>
              <p:spPr bwMode="auto">
                <a:xfrm>
                  <a:off x="3215" y="1789"/>
                  <a:ext cx="428" cy="340"/>
                </a:xfrm>
                <a:custGeom>
                  <a:avLst/>
                  <a:gdLst>
                    <a:gd name="T0" fmla="*/ 2067 w 171"/>
                    <a:gd name="T1" fmla="*/ 1395 h 136"/>
                    <a:gd name="T2" fmla="*/ 2305 w 171"/>
                    <a:gd name="T3" fmla="*/ 1500 h 136"/>
                    <a:gd name="T4" fmla="*/ 2475 w 171"/>
                    <a:gd name="T5" fmla="*/ 1625 h 136"/>
                    <a:gd name="T6" fmla="*/ 2618 w 171"/>
                    <a:gd name="T7" fmla="*/ 1800 h 136"/>
                    <a:gd name="T8" fmla="*/ 2663 w 171"/>
                    <a:gd name="T9" fmla="*/ 1583 h 136"/>
                    <a:gd name="T10" fmla="*/ 2663 w 171"/>
                    <a:gd name="T11" fmla="*/ 1313 h 136"/>
                    <a:gd name="T12" fmla="*/ 2430 w 171"/>
                    <a:gd name="T13" fmla="*/ 938 h 136"/>
                    <a:gd name="T14" fmla="*/ 2275 w 171"/>
                    <a:gd name="T15" fmla="*/ 675 h 136"/>
                    <a:gd name="T16" fmla="*/ 2097 w 171"/>
                    <a:gd name="T17" fmla="*/ 375 h 136"/>
                    <a:gd name="T18" fmla="*/ 1897 w 171"/>
                    <a:gd name="T19" fmla="*/ 158 h 136"/>
                    <a:gd name="T20" fmla="*/ 1629 w 171"/>
                    <a:gd name="T21" fmla="*/ 33 h 136"/>
                    <a:gd name="T22" fmla="*/ 1880 w 171"/>
                    <a:gd name="T23" fmla="*/ 300 h 136"/>
                    <a:gd name="T24" fmla="*/ 1942 w 171"/>
                    <a:gd name="T25" fmla="*/ 720 h 136"/>
                    <a:gd name="T26" fmla="*/ 1597 w 171"/>
                    <a:gd name="T27" fmla="*/ 925 h 136"/>
                    <a:gd name="T28" fmla="*/ 1129 w 171"/>
                    <a:gd name="T29" fmla="*/ 1050 h 136"/>
                    <a:gd name="T30" fmla="*/ 238 w 171"/>
                    <a:gd name="T31" fmla="*/ 1500 h 136"/>
                    <a:gd name="T32" fmla="*/ 20 w 171"/>
                    <a:gd name="T33" fmla="*/ 2125 h 136"/>
                    <a:gd name="T34" fmla="*/ 95 w 171"/>
                    <a:gd name="T35" fmla="*/ 1958 h 136"/>
                    <a:gd name="T36" fmla="*/ 300 w 171"/>
                    <a:gd name="T37" fmla="*/ 1708 h 136"/>
                    <a:gd name="T38" fmla="*/ 771 w 171"/>
                    <a:gd name="T39" fmla="*/ 1425 h 136"/>
                    <a:gd name="T40" fmla="*/ 1367 w 171"/>
                    <a:gd name="T41" fmla="*/ 1283 h 136"/>
                    <a:gd name="T42" fmla="*/ 1597 w 171"/>
                    <a:gd name="T43" fmla="*/ 1283 h 136"/>
                    <a:gd name="T44" fmla="*/ 1742 w 171"/>
                    <a:gd name="T45" fmla="*/ 1283 h 136"/>
                    <a:gd name="T46" fmla="*/ 1910 w 171"/>
                    <a:gd name="T47" fmla="*/ 1313 h 1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1" h="136">
                      <a:moveTo>
                        <a:pt x="132" y="89"/>
                      </a:moveTo>
                      <a:cubicBezTo>
                        <a:pt x="136" y="90"/>
                        <a:pt x="144" y="93"/>
                        <a:pt x="147" y="96"/>
                      </a:cubicBezTo>
                      <a:cubicBezTo>
                        <a:pt x="150" y="99"/>
                        <a:pt x="155" y="100"/>
                        <a:pt x="158" y="104"/>
                      </a:cubicBezTo>
                      <a:cubicBezTo>
                        <a:pt x="161" y="107"/>
                        <a:pt x="164" y="112"/>
                        <a:pt x="167" y="115"/>
                      </a:cubicBezTo>
                      <a:cubicBezTo>
                        <a:pt x="171" y="114"/>
                        <a:pt x="170" y="105"/>
                        <a:pt x="170" y="101"/>
                      </a:cubicBezTo>
                      <a:cubicBezTo>
                        <a:pt x="171" y="96"/>
                        <a:pt x="171" y="90"/>
                        <a:pt x="170" y="84"/>
                      </a:cubicBezTo>
                      <a:cubicBezTo>
                        <a:pt x="168" y="74"/>
                        <a:pt x="160" y="68"/>
                        <a:pt x="155" y="60"/>
                      </a:cubicBezTo>
                      <a:cubicBezTo>
                        <a:pt x="152" y="54"/>
                        <a:pt x="148" y="49"/>
                        <a:pt x="145" y="43"/>
                      </a:cubicBezTo>
                      <a:cubicBezTo>
                        <a:pt x="141" y="36"/>
                        <a:pt x="139" y="30"/>
                        <a:pt x="134" y="24"/>
                      </a:cubicBezTo>
                      <a:cubicBezTo>
                        <a:pt x="130" y="19"/>
                        <a:pt x="125" y="15"/>
                        <a:pt x="121" y="10"/>
                      </a:cubicBezTo>
                      <a:cubicBezTo>
                        <a:pt x="117" y="7"/>
                        <a:pt x="110" y="0"/>
                        <a:pt x="104" y="2"/>
                      </a:cubicBezTo>
                      <a:cubicBezTo>
                        <a:pt x="110" y="6"/>
                        <a:pt x="115" y="13"/>
                        <a:pt x="120" y="19"/>
                      </a:cubicBezTo>
                      <a:cubicBezTo>
                        <a:pt x="125" y="26"/>
                        <a:pt x="127" y="38"/>
                        <a:pt x="124" y="46"/>
                      </a:cubicBezTo>
                      <a:cubicBezTo>
                        <a:pt x="121" y="54"/>
                        <a:pt x="109" y="56"/>
                        <a:pt x="102" y="59"/>
                      </a:cubicBezTo>
                      <a:cubicBezTo>
                        <a:pt x="92" y="62"/>
                        <a:pt x="82" y="64"/>
                        <a:pt x="72" y="67"/>
                      </a:cubicBezTo>
                      <a:cubicBezTo>
                        <a:pt x="52" y="72"/>
                        <a:pt x="28" y="80"/>
                        <a:pt x="15" y="96"/>
                      </a:cubicBezTo>
                      <a:cubicBezTo>
                        <a:pt x="5" y="107"/>
                        <a:pt x="0" y="122"/>
                        <a:pt x="1" y="136"/>
                      </a:cubicBezTo>
                      <a:cubicBezTo>
                        <a:pt x="1" y="132"/>
                        <a:pt x="4" y="129"/>
                        <a:pt x="6" y="125"/>
                      </a:cubicBezTo>
                      <a:cubicBezTo>
                        <a:pt x="10" y="119"/>
                        <a:pt x="14" y="114"/>
                        <a:pt x="19" y="109"/>
                      </a:cubicBezTo>
                      <a:cubicBezTo>
                        <a:pt x="28" y="101"/>
                        <a:pt x="39" y="96"/>
                        <a:pt x="49" y="91"/>
                      </a:cubicBezTo>
                      <a:cubicBezTo>
                        <a:pt x="60" y="86"/>
                        <a:pt x="75" y="83"/>
                        <a:pt x="87" y="82"/>
                      </a:cubicBezTo>
                      <a:cubicBezTo>
                        <a:pt x="92" y="81"/>
                        <a:pt x="96" y="81"/>
                        <a:pt x="102" y="82"/>
                      </a:cubicBezTo>
                      <a:cubicBezTo>
                        <a:pt x="105" y="82"/>
                        <a:pt x="108" y="82"/>
                        <a:pt x="111" y="82"/>
                      </a:cubicBezTo>
                      <a:cubicBezTo>
                        <a:pt x="115" y="83"/>
                        <a:pt x="119" y="85"/>
                        <a:pt x="122" y="84"/>
                      </a:cubicBezTo>
                    </a:path>
                  </a:pathLst>
                </a:custGeom>
                <a:solidFill>
                  <a:srgbClr val="B99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3" name="Freeform 66">
                  <a:extLst>
                    <a:ext uri="{FF2B5EF4-FFF2-40B4-BE49-F238E27FC236}">
                      <a16:creationId xmlns:a16="http://schemas.microsoft.com/office/drawing/2014/main" id="{440D88D7-1B58-00FD-93C5-ED37F31E57CC}"/>
                    </a:ext>
                  </a:extLst>
                </p:cNvPr>
                <p:cNvSpPr>
                  <a:spLocks/>
                </p:cNvSpPr>
                <p:nvPr/>
              </p:nvSpPr>
              <p:spPr bwMode="auto">
                <a:xfrm>
                  <a:off x="3263" y="2372"/>
                  <a:ext cx="247" cy="580"/>
                </a:xfrm>
                <a:custGeom>
                  <a:avLst/>
                  <a:gdLst>
                    <a:gd name="T0" fmla="*/ 1537 w 99"/>
                    <a:gd name="T1" fmla="*/ 1988 h 232"/>
                    <a:gd name="T2" fmla="*/ 1537 w 99"/>
                    <a:gd name="T3" fmla="*/ 1925 h 232"/>
                    <a:gd name="T4" fmla="*/ 1537 w 99"/>
                    <a:gd name="T5" fmla="*/ 1770 h 232"/>
                    <a:gd name="T6" fmla="*/ 1494 w 99"/>
                    <a:gd name="T7" fmla="*/ 1563 h 232"/>
                    <a:gd name="T8" fmla="*/ 1120 w 99"/>
                    <a:gd name="T9" fmla="*/ 1095 h 232"/>
                    <a:gd name="T10" fmla="*/ 916 w 99"/>
                    <a:gd name="T11" fmla="*/ 988 h 232"/>
                    <a:gd name="T12" fmla="*/ 604 w 99"/>
                    <a:gd name="T13" fmla="*/ 783 h 232"/>
                    <a:gd name="T14" fmla="*/ 621 w 99"/>
                    <a:gd name="T15" fmla="*/ 750 h 232"/>
                    <a:gd name="T16" fmla="*/ 137 w 99"/>
                    <a:gd name="T17" fmla="*/ 0 h 232"/>
                    <a:gd name="T18" fmla="*/ 342 w 99"/>
                    <a:gd name="T19" fmla="*/ 488 h 232"/>
                    <a:gd name="T20" fmla="*/ 791 w 99"/>
                    <a:gd name="T21" fmla="*/ 1188 h 232"/>
                    <a:gd name="T22" fmla="*/ 916 w 99"/>
                    <a:gd name="T23" fmla="*/ 2158 h 232"/>
                    <a:gd name="T24" fmla="*/ 716 w 99"/>
                    <a:gd name="T25" fmla="*/ 2488 h 232"/>
                    <a:gd name="T26" fmla="*/ 778 w 99"/>
                    <a:gd name="T27" fmla="*/ 2938 h 232"/>
                    <a:gd name="T28" fmla="*/ 0 w 99"/>
                    <a:gd name="T29" fmla="*/ 3238 h 232"/>
                    <a:gd name="T30" fmla="*/ 634 w 99"/>
                    <a:gd name="T31" fmla="*/ 3563 h 232"/>
                    <a:gd name="T32" fmla="*/ 1183 w 99"/>
                    <a:gd name="T33" fmla="*/ 3145 h 232"/>
                    <a:gd name="T34" fmla="*/ 1228 w 99"/>
                    <a:gd name="T35" fmla="*/ 3063 h 232"/>
                    <a:gd name="T36" fmla="*/ 1195 w 99"/>
                    <a:gd name="T37" fmla="*/ 2595 h 232"/>
                    <a:gd name="T38" fmla="*/ 1215 w 99"/>
                    <a:gd name="T39" fmla="*/ 2613 h 232"/>
                    <a:gd name="T40" fmla="*/ 1537 w 99"/>
                    <a:gd name="T41" fmla="*/ 1988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9" h="232">
                      <a:moveTo>
                        <a:pt x="99" y="127"/>
                      </a:moveTo>
                      <a:cubicBezTo>
                        <a:pt x="99" y="123"/>
                        <a:pt x="99" y="123"/>
                        <a:pt x="99" y="123"/>
                      </a:cubicBezTo>
                      <a:cubicBezTo>
                        <a:pt x="99" y="120"/>
                        <a:pt x="99" y="116"/>
                        <a:pt x="99" y="113"/>
                      </a:cubicBezTo>
                      <a:cubicBezTo>
                        <a:pt x="98" y="109"/>
                        <a:pt x="97" y="104"/>
                        <a:pt x="96" y="100"/>
                      </a:cubicBezTo>
                      <a:cubicBezTo>
                        <a:pt x="89" y="86"/>
                        <a:pt x="84" y="79"/>
                        <a:pt x="72" y="70"/>
                      </a:cubicBezTo>
                      <a:cubicBezTo>
                        <a:pt x="68" y="68"/>
                        <a:pt x="63" y="65"/>
                        <a:pt x="59" y="63"/>
                      </a:cubicBezTo>
                      <a:cubicBezTo>
                        <a:pt x="53" y="59"/>
                        <a:pt x="43" y="56"/>
                        <a:pt x="39" y="50"/>
                      </a:cubicBezTo>
                      <a:cubicBezTo>
                        <a:pt x="40" y="48"/>
                        <a:pt x="40" y="48"/>
                        <a:pt x="40" y="48"/>
                      </a:cubicBezTo>
                      <a:cubicBezTo>
                        <a:pt x="29" y="37"/>
                        <a:pt x="18" y="19"/>
                        <a:pt x="9" y="0"/>
                      </a:cubicBezTo>
                      <a:cubicBezTo>
                        <a:pt x="12" y="11"/>
                        <a:pt x="16" y="21"/>
                        <a:pt x="22" y="31"/>
                      </a:cubicBezTo>
                      <a:cubicBezTo>
                        <a:pt x="30" y="47"/>
                        <a:pt x="40" y="63"/>
                        <a:pt x="51" y="76"/>
                      </a:cubicBezTo>
                      <a:cubicBezTo>
                        <a:pt x="65" y="93"/>
                        <a:pt x="70" y="119"/>
                        <a:pt x="59" y="138"/>
                      </a:cubicBezTo>
                      <a:cubicBezTo>
                        <a:pt x="55" y="145"/>
                        <a:pt x="45" y="150"/>
                        <a:pt x="46" y="159"/>
                      </a:cubicBezTo>
                      <a:cubicBezTo>
                        <a:pt x="46" y="169"/>
                        <a:pt x="52" y="178"/>
                        <a:pt x="50" y="188"/>
                      </a:cubicBezTo>
                      <a:cubicBezTo>
                        <a:pt x="46" y="205"/>
                        <a:pt x="15" y="216"/>
                        <a:pt x="0" y="207"/>
                      </a:cubicBezTo>
                      <a:cubicBezTo>
                        <a:pt x="12" y="224"/>
                        <a:pt x="26" y="232"/>
                        <a:pt x="41" y="228"/>
                      </a:cubicBezTo>
                      <a:cubicBezTo>
                        <a:pt x="56" y="225"/>
                        <a:pt x="67" y="215"/>
                        <a:pt x="76" y="201"/>
                      </a:cubicBezTo>
                      <a:cubicBezTo>
                        <a:pt x="79" y="196"/>
                        <a:pt x="79" y="196"/>
                        <a:pt x="79" y="196"/>
                      </a:cubicBezTo>
                      <a:cubicBezTo>
                        <a:pt x="86" y="185"/>
                        <a:pt x="83" y="174"/>
                        <a:pt x="77" y="166"/>
                      </a:cubicBezTo>
                      <a:cubicBezTo>
                        <a:pt x="78" y="167"/>
                        <a:pt x="78" y="167"/>
                        <a:pt x="78" y="167"/>
                      </a:cubicBezTo>
                      <a:cubicBezTo>
                        <a:pt x="84" y="165"/>
                        <a:pt x="96" y="149"/>
                        <a:pt x="99" y="127"/>
                      </a:cubicBezTo>
                    </a:path>
                  </a:pathLst>
                </a:custGeom>
                <a:solidFill>
                  <a:srgbClr val="C1A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4" name="Freeform 67">
                  <a:extLst>
                    <a:ext uri="{FF2B5EF4-FFF2-40B4-BE49-F238E27FC236}">
                      <a16:creationId xmlns:a16="http://schemas.microsoft.com/office/drawing/2014/main" id="{1EEAEF19-627D-B3AF-151A-2DDA12C9DB12}"/>
                    </a:ext>
                  </a:extLst>
                </p:cNvPr>
                <p:cNvSpPr>
                  <a:spLocks noEditPoints="1"/>
                </p:cNvSpPr>
                <p:nvPr/>
              </p:nvSpPr>
              <p:spPr bwMode="auto">
                <a:xfrm>
                  <a:off x="3118" y="2547"/>
                  <a:ext cx="227" cy="372"/>
                </a:xfrm>
                <a:custGeom>
                  <a:avLst/>
                  <a:gdLst>
                    <a:gd name="T0" fmla="*/ 12 w 91"/>
                    <a:gd name="T1" fmla="*/ 12 h 149"/>
                    <a:gd name="T2" fmla="*/ 12 w 91"/>
                    <a:gd name="T3" fmla="*/ 0 h 149"/>
                    <a:gd name="T4" fmla="*/ 0 w 91"/>
                    <a:gd name="T5" fmla="*/ 0 h 149"/>
                    <a:gd name="T6" fmla="*/ 12 w 91"/>
                    <a:gd name="T7" fmla="*/ 12 h 149"/>
                    <a:gd name="T8" fmla="*/ 965 w 91"/>
                    <a:gd name="T9" fmla="*/ 1870 h 149"/>
                    <a:gd name="T10" fmla="*/ 808 w 91"/>
                    <a:gd name="T11" fmla="*/ 1478 h 149"/>
                    <a:gd name="T12" fmla="*/ 571 w 91"/>
                    <a:gd name="T13" fmla="*/ 1133 h 149"/>
                    <a:gd name="T14" fmla="*/ 217 w 91"/>
                    <a:gd name="T15" fmla="*/ 542 h 149"/>
                    <a:gd name="T16" fmla="*/ 62 w 91"/>
                    <a:gd name="T17" fmla="*/ 250 h 149"/>
                    <a:gd name="T18" fmla="*/ 654 w 91"/>
                    <a:gd name="T19" fmla="*/ 1653 h 149"/>
                    <a:gd name="T20" fmla="*/ 1040 w 91"/>
                    <a:gd name="T21" fmla="*/ 2287 h 149"/>
                    <a:gd name="T22" fmla="*/ 1412 w 91"/>
                    <a:gd name="T23" fmla="*/ 2182 h 149"/>
                    <a:gd name="T24" fmla="*/ 965 w 91"/>
                    <a:gd name="T25" fmla="*/ 1870 h 1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1" h="149">
                      <a:moveTo>
                        <a:pt x="1" y="1"/>
                      </a:moveTo>
                      <a:cubicBezTo>
                        <a:pt x="1" y="1"/>
                        <a:pt x="0" y="0"/>
                        <a:pt x="1" y="0"/>
                      </a:cubicBezTo>
                      <a:cubicBezTo>
                        <a:pt x="0" y="0"/>
                        <a:pt x="0" y="0"/>
                        <a:pt x="0" y="0"/>
                      </a:cubicBezTo>
                      <a:cubicBezTo>
                        <a:pt x="0" y="0"/>
                        <a:pt x="0" y="1"/>
                        <a:pt x="1" y="1"/>
                      </a:cubicBezTo>
                      <a:moveTo>
                        <a:pt x="62" y="120"/>
                      </a:moveTo>
                      <a:cubicBezTo>
                        <a:pt x="57" y="112"/>
                        <a:pt x="55" y="103"/>
                        <a:pt x="52" y="95"/>
                      </a:cubicBezTo>
                      <a:cubicBezTo>
                        <a:pt x="48" y="87"/>
                        <a:pt x="42" y="80"/>
                        <a:pt x="37" y="73"/>
                      </a:cubicBezTo>
                      <a:cubicBezTo>
                        <a:pt x="29" y="61"/>
                        <a:pt x="20" y="49"/>
                        <a:pt x="14" y="35"/>
                      </a:cubicBezTo>
                      <a:cubicBezTo>
                        <a:pt x="11" y="31"/>
                        <a:pt x="7" y="23"/>
                        <a:pt x="4" y="16"/>
                      </a:cubicBezTo>
                      <a:cubicBezTo>
                        <a:pt x="14" y="54"/>
                        <a:pt x="29" y="75"/>
                        <a:pt x="42" y="106"/>
                      </a:cubicBezTo>
                      <a:cubicBezTo>
                        <a:pt x="49" y="124"/>
                        <a:pt x="58" y="138"/>
                        <a:pt x="67" y="147"/>
                      </a:cubicBezTo>
                      <a:cubicBezTo>
                        <a:pt x="77" y="149"/>
                        <a:pt x="87" y="147"/>
                        <a:pt x="91" y="140"/>
                      </a:cubicBezTo>
                      <a:cubicBezTo>
                        <a:pt x="78" y="139"/>
                        <a:pt x="70" y="131"/>
                        <a:pt x="62" y="120"/>
                      </a:cubicBezTo>
                    </a:path>
                  </a:pathLst>
                </a:custGeom>
                <a:solidFill>
                  <a:srgbClr val="C1A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5" name="Freeform 68">
                  <a:extLst>
                    <a:ext uri="{FF2B5EF4-FFF2-40B4-BE49-F238E27FC236}">
                      <a16:creationId xmlns:a16="http://schemas.microsoft.com/office/drawing/2014/main" id="{6496ED9B-D36A-8C56-00BF-1940BE3BC9F8}"/>
                    </a:ext>
                  </a:extLst>
                </p:cNvPr>
                <p:cNvSpPr>
                  <a:spLocks/>
                </p:cNvSpPr>
                <p:nvPr/>
              </p:nvSpPr>
              <p:spPr bwMode="auto">
                <a:xfrm>
                  <a:off x="4170" y="1687"/>
                  <a:ext cx="123" cy="67"/>
                </a:xfrm>
                <a:custGeom>
                  <a:avLst/>
                  <a:gdLst>
                    <a:gd name="T0" fmla="*/ 776 w 49"/>
                    <a:gd name="T1" fmla="*/ 30 h 27"/>
                    <a:gd name="T2" fmla="*/ 409 w 49"/>
                    <a:gd name="T3" fmla="*/ 0 h 27"/>
                    <a:gd name="T4" fmla="*/ 316 w 49"/>
                    <a:gd name="T5" fmla="*/ 12 h 27"/>
                    <a:gd name="T6" fmla="*/ 0 w 49"/>
                    <a:gd name="T7" fmla="*/ 412 h 27"/>
                    <a:gd name="T8" fmla="*/ 33 w 49"/>
                    <a:gd name="T9" fmla="*/ 412 h 27"/>
                    <a:gd name="T10" fmla="*/ 126 w 49"/>
                    <a:gd name="T11" fmla="*/ 400 h 27"/>
                    <a:gd name="T12" fmla="*/ 188 w 49"/>
                    <a:gd name="T13" fmla="*/ 258 h 27"/>
                    <a:gd name="T14" fmla="*/ 663 w 49"/>
                    <a:gd name="T15" fmla="*/ 42 h 27"/>
                    <a:gd name="T16" fmla="*/ 776 w 49"/>
                    <a:gd name="T17" fmla="*/ 3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27">
                      <a:moveTo>
                        <a:pt x="49" y="2"/>
                      </a:moveTo>
                      <a:cubicBezTo>
                        <a:pt x="41" y="1"/>
                        <a:pt x="33" y="0"/>
                        <a:pt x="26" y="0"/>
                      </a:cubicBezTo>
                      <a:cubicBezTo>
                        <a:pt x="20" y="1"/>
                        <a:pt x="20" y="1"/>
                        <a:pt x="20" y="1"/>
                      </a:cubicBezTo>
                      <a:cubicBezTo>
                        <a:pt x="13" y="8"/>
                        <a:pt x="6" y="16"/>
                        <a:pt x="0" y="27"/>
                      </a:cubicBezTo>
                      <a:cubicBezTo>
                        <a:pt x="2" y="27"/>
                        <a:pt x="2" y="27"/>
                        <a:pt x="2" y="27"/>
                      </a:cubicBezTo>
                      <a:cubicBezTo>
                        <a:pt x="4" y="27"/>
                        <a:pt x="6" y="27"/>
                        <a:pt x="8" y="26"/>
                      </a:cubicBezTo>
                      <a:cubicBezTo>
                        <a:pt x="10" y="23"/>
                        <a:pt x="11" y="19"/>
                        <a:pt x="12" y="17"/>
                      </a:cubicBezTo>
                      <a:cubicBezTo>
                        <a:pt x="20" y="8"/>
                        <a:pt x="31" y="4"/>
                        <a:pt x="42" y="3"/>
                      </a:cubicBezTo>
                      <a:cubicBezTo>
                        <a:pt x="44" y="2"/>
                        <a:pt x="46" y="2"/>
                        <a:pt x="49" y="2"/>
                      </a:cubicBezTo>
                    </a:path>
                  </a:pathLst>
                </a:custGeom>
                <a:solidFill>
                  <a:srgbClr val="B99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6" name="Freeform 69">
                  <a:extLst>
                    <a:ext uri="{FF2B5EF4-FFF2-40B4-BE49-F238E27FC236}">
                      <a16:creationId xmlns:a16="http://schemas.microsoft.com/office/drawing/2014/main" id="{FF86F67B-129C-B704-17EE-0228807E92DE}"/>
                    </a:ext>
                  </a:extLst>
                </p:cNvPr>
                <p:cNvSpPr>
                  <a:spLocks/>
                </p:cNvSpPr>
                <p:nvPr/>
              </p:nvSpPr>
              <p:spPr bwMode="auto">
                <a:xfrm>
                  <a:off x="4445" y="1732"/>
                  <a:ext cx="220" cy="405"/>
                </a:xfrm>
                <a:custGeom>
                  <a:avLst/>
                  <a:gdLst>
                    <a:gd name="T0" fmla="*/ 1345 w 88"/>
                    <a:gd name="T1" fmla="*/ 2063 h 162"/>
                    <a:gd name="T2" fmla="*/ 1158 w 88"/>
                    <a:gd name="T3" fmla="*/ 1283 h 162"/>
                    <a:gd name="T4" fmla="*/ 988 w 88"/>
                    <a:gd name="T5" fmla="*/ 863 h 162"/>
                    <a:gd name="T6" fmla="*/ 925 w 88"/>
                    <a:gd name="T7" fmla="*/ 770 h 162"/>
                    <a:gd name="T8" fmla="*/ 375 w 88"/>
                    <a:gd name="T9" fmla="*/ 220 h 162"/>
                    <a:gd name="T10" fmla="*/ 0 w 88"/>
                    <a:gd name="T11" fmla="*/ 0 h 162"/>
                    <a:gd name="T12" fmla="*/ 238 w 88"/>
                    <a:gd name="T13" fmla="*/ 238 h 162"/>
                    <a:gd name="T14" fmla="*/ 488 w 88"/>
                    <a:gd name="T15" fmla="*/ 688 h 162"/>
                    <a:gd name="T16" fmla="*/ 1033 w 88"/>
                    <a:gd name="T17" fmla="*/ 2395 h 162"/>
                    <a:gd name="T18" fmla="*/ 1020 w 88"/>
                    <a:gd name="T19" fmla="*/ 2438 h 162"/>
                    <a:gd name="T20" fmla="*/ 1033 w 88"/>
                    <a:gd name="T21" fmla="*/ 2533 h 162"/>
                    <a:gd name="T22" fmla="*/ 1345 w 88"/>
                    <a:gd name="T23" fmla="*/ 2063 h 1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 h="162">
                      <a:moveTo>
                        <a:pt x="86" y="132"/>
                      </a:moveTo>
                      <a:cubicBezTo>
                        <a:pt x="79" y="113"/>
                        <a:pt x="80" y="106"/>
                        <a:pt x="74" y="82"/>
                      </a:cubicBezTo>
                      <a:cubicBezTo>
                        <a:pt x="72" y="72"/>
                        <a:pt x="68" y="63"/>
                        <a:pt x="63" y="55"/>
                      </a:cubicBezTo>
                      <a:cubicBezTo>
                        <a:pt x="61" y="52"/>
                        <a:pt x="60" y="50"/>
                        <a:pt x="59" y="49"/>
                      </a:cubicBezTo>
                      <a:cubicBezTo>
                        <a:pt x="48" y="33"/>
                        <a:pt x="34" y="20"/>
                        <a:pt x="24" y="14"/>
                      </a:cubicBezTo>
                      <a:cubicBezTo>
                        <a:pt x="17" y="8"/>
                        <a:pt x="8" y="3"/>
                        <a:pt x="0" y="0"/>
                      </a:cubicBezTo>
                      <a:cubicBezTo>
                        <a:pt x="5" y="4"/>
                        <a:pt x="10" y="9"/>
                        <a:pt x="15" y="15"/>
                      </a:cubicBezTo>
                      <a:cubicBezTo>
                        <a:pt x="20" y="22"/>
                        <a:pt x="27" y="33"/>
                        <a:pt x="31" y="44"/>
                      </a:cubicBezTo>
                      <a:cubicBezTo>
                        <a:pt x="64" y="70"/>
                        <a:pt x="76" y="106"/>
                        <a:pt x="66" y="153"/>
                      </a:cubicBezTo>
                      <a:cubicBezTo>
                        <a:pt x="65" y="156"/>
                        <a:pt x="65" y="156"/>
                        <a:pt x="65" y="156"/>
                      </a:cubicBezTo>
                      <a:cubicBezTo>
                        <a:pt x="65" y="157"/>
                        <a:pt x="65" y="159"/>
                        <a:pt x="66" y="162"/>
                      </a:cubicBezTo>
                      <a:cubicBezTo>
                        <a:pt x="77" y="159"/>
                        <a:pt x="88" y="142"/>
                        <a:pt x="86" y="132"/>
                      </a:cubicBezTo>
                      <a:close/>
                    </a:path>
                  </a:pathLst>
                </a:custGeom>
                <a:solidFill>
                  <a:srgbClr val="B992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7" name="Freeform 70">
                  <a:extLst>
                    <a:ext uri="{FF2B5EF4-FFF2-40B4-BE49-F238E27FC236}">
                      <a16:creationId xmlns:a16="http://schemas.microsoft.com/office/drawing/2014/main" id="{98786375-F683-205D-E920-993E13BDA39F}"/>
                    </a:ext>
                  </a:extLst>
                </p:cNvPr>
                <p:cNvSpPr>
                  <a:spLocks/>
                </p:cNvSpPr>
                <p:nvPr/>
              </p:nvSpPr>
              <p:spPr bwMode="auto">
                <a:xfrm>
                  <a:off x="3043" y="1844"/>
                  <a:ext cx="157" cy="90"/>
                </a:xfrm>
                <a:custGeom>
                  <a:avLst/>
                  <a:gdLst>
                    <a:gd name="T0" fmla="*/ 137 w 63"/>
                    <a:gd name="T1" fmla="*/ 550 h 36"/>
                    <a:gd name="T2" fmla="*/ 466 w 63"/>
                    <a:gd name="T3" fmla="*/ 533 h 36"/>
                    <a:gd name="T4" fmla="*/ 745 w 63"/>
                    <a:gd name="T5" fmla="*/ 550 h 36"/>
                    <a:gd name="T6" fmla="*/ 974 w 63"/>
                    <a:gd name="T7" fmla="*/ 0 h 36"/>
                    <a:gd name="T8" fmla="*/ 787 w 63"/>
                    <a:gd name="T9" fmla="*/ 250 h 36"/>
                    <a:gd name="T10" fmla="*/ 496 w 63"/>
                    <a:gd name="T11" fmla="*/ 425 h 36"/>
                    <a:gd name="T12" fmla="*/ 0 w 63"/>
                    <a:gd name="T13" fmla="*/ 438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36">
                      <a:moveTo>
                        <a:pt x="9" y="35"/>
                      </a:moveTo>
                      <a:cubicBezTo>
                        <a:pt x="16" y="35"/>
                        <a:pt x="23" y="34"/>
                        <a:pt x="30" y="34"/>
                      </a:cubicBezTo>
                      <a:cubicBezTo>
                        <a:pt x="36" y="34"/>
                        <a:pt x="42" y="36"/>
                        <a:pt x="48" y="35"/>
                      </a:cubicBezTo>
                      <a:cubicBezTo>
                        <a:pt x="57" y="33"/>
                        <a:pt x="62" y="8"/>
                        <a:pt x="63" y="0"/>
                      </a:cubicBezTo>
                      <a:cubicBezTo>
                        <a:pt x="59" y="1"/>
                        <a:pt x="54" y="12"/>
                        <a:pt x="51" y="16"/>
                      </a:cubicBezTo>
                      <a:cubicBezTo>
                        <a:pt x="46" y="23"/>
                        <a:pt x="42" y="26"/>
                        <a:pt x="32" y="27"/>
                      </a:cubicBezTo>
                      <a:cubicBezTo>
                        <a:pt x="22" y="28"/>
                        <a:pt x="10" y="33"/>
                        <a:pt x="0" y="28"/>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8" name="Freeform 71">
                  <a:extLst>
                    <a:ext uri="{FF2B5EF4-FFF2-40B4-BE49-F238E27FC236}">
                      <a16:creationId xmlns:a16="http://schemas.microsoft.com/office/drawing/2014/main" id="{275611C1-7B1F-9F3C-ED37-BAFC1FB77446}"/>
                    </a:ext>
                  </a:extLst>
                </p:cNvPr>
                <p:cNvSpPr>
                  <a:spLocks/>
                </p:cNvSpPr>
                <p:nvPr/>
              </p:nvSpPr>
              <p:spPr bwMode="auto">
                <a:xfrm>
                  <a:off x="3013" y="1972"/>
                  <a:ext cx="142" cy="97"/>
                </a:xfrm>
                <a:custGeom>
                  <a:avLst/>
                  <a:gdLst>
                    <a:gd name="T0" fmla="*/ 42 w 57"/>
                    <a:gd name="T1" fmla="*/ 495 h 39"/>
                    <a:gd name="T2" fmla="*/ 354 w 57"/>
                    <a:gd name="T3" fmla="*/ 570 h 39"/>
                    <a:gd name="T4" fmla="*/ 665 w 57"/>
                    <a:gd name="T5" fmla="*/ 570 h 39"/>
                    <a:gd name="T6" fmla="*/ 787 w 57"/>
                    <a:gd name="T7" fmla="*/ 341 h 39"/>
                    <a:gd name="T8" fmla="*/ 882 w 57"/>
                    <a:gd name="T9" fmla="*/ 0 h 39"/>
                    <a:gd name="T10" fmla="*/ 496 w 57"/>
                    <a:gd name="T11" fmla="*/ 403 h 39"/>
                    <a:gd name="T12" fmla="*/ 0 w 57"/>
                    <a:gd name="T13" fmla="*/ 371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 h="39">
                      <a:moveTo>
                        <a:pt x="3" y="32"/>
                      </a:moveTo>
                      <a:cubicBezTo>
                        <a:pt x="4" y="37"/>
                        <a:pt x="18" y="36"/>
                        <a:pt x="23" y="37"/>
                      </a:cubicBezTo>
                      <a:cubicBezTo>
                        <a:pt x="29" y="38"/>
                        <a:pt x="37" y="39"/>
                        <a:pt x="43" y="37"/>
                      </a:cubicBezTo>
                      <a:cubicBezTo>
                        <a:pt x="51" y="35"/>
                        <a:pt x="49" y="29"/>
                        <a:pt x="51" y="22"/>
                      </a:cubicBezTo>
                      <a:cubicBezTo>
                        <a:pt x="53" y="16"/>
                        <a:pt x="57" y="7"/>
                        <a:pt x="57" y="0"/>
                      </a:cubicBezTo>
                      <a:cubicBezTo>
                        <a:pt x="46" y="7"/>
                        <a:pt x="47" y="23"/>
                        <a:pt x="32" y="26"/>
                      </a:cubicBezTo>
                      <a:cubicBezTo>
                        <a:pt x="26" y="27"/>
                        <a:pt x="2" y="33"/>
                        <a:pt x="0" y="24"/>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99" name="Freeform 72">
                  <a:extLst>
                    <a:ext uri="{FF2B5EF4-FFF2-40B4-BE49-F238E27FC236}">
                      <a16:creationId xmlns:a16="http://schemas.microsoft.com/office/drawing/2014/main" id="{20318FAD-C9FE-D0F8-BA6B-6DBC81AD421C}"/>
                    </a:ext>
                  </a:extLst>
                </p:cNvPr>
                <p:cNvSpPr>
                  <a:spLocks/>
                </p:cNvSpPr>
                <p:nvPr/>
              </p:nvSpPr>
              <p:spPr bwMode="auto">
                <a:xfrm>
                  <a:off x="3643" y="2027"/>
                  <a:ext cx="157" cy="157"/>
                </a:xfrm>
                <a:custGeom>
                  <a:avLst/>
                  <a:gdLst>
                    <a:gd name="T0" fmla="*/ 30 w 63"/>
                    <a:gd name="T1" fmla="*/ 0 h 63"/>
                    <a:gd name="T2" fmla="*/ 466 w 63"/>
                    <a:gd name="T3" fmla="*/ 591 h 63"/>
                    <a:gd name="T4" fmla="*/ 778 w 63"/>
                    <a:gd name="T5" fmla="*/ 653 h 63"/>
                    <a:gd name="T6" fmla="*/ 912 w 63"/>
                    <a:gd name="T7" fmla="*/ 496 h 63"/>
                    <a:gd name="T8" fmla="*/ 912 w 63"/>
                    <a:gd name="T9" fmla="*/ 944 h 63"/>
                    <a:gd name="T10" fmla="*/ 758 w 63"/>
                    <a:gd name="T11" fmla="*/ 962 h 63"/>
                    <a:gd name="T12" fmla="*/ 591 w 63"/>
                    <a:gd name="T13" fmla="*/ 900 h 63"/>
                    <a:gd name="T14" fmla="*/ 0 w 63"/>
                    <a:gd name="T15" fmla="*/ 374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3" h="63">
                      <a:moveTo>
                        <a:pt x="2" y="0"/>
                      </a:moveTo>
                      <a:cubicBezTo>
                        <a:pt x="0" y="15"/>
                        <a:pt x="18" y="32"/>
                        <a:pt x="30" y="38"/>
                      </a:cubicBezTo>
                      <a:cubicBezTo>
                        <a:pt x="35" y="40"/>
                        <a:pt x="44" y="44"/>
                        <a:pt x="50" y="42"/>
                      </a:cubicBezTo>
                      <a:cubicBezTo>
                        <a:pt x="55" y="41"/>
                        <a:pt x="56" y="36"/>
                        <a:pt x="59" y="32"/>
                      </a:cubicBezTo>
                      <a:cubicBezTo>
                        <a:pt x="61" y="37"/>
                        <a:pt x="63" y="58"/>
                        <a:pt x="59" y="61"/>
                      </a:cubicBezTo>
                      <a:cubicBezTo>
                        <a:pt x="58" y="63"/>
                        <a:pt x="51" y="62"/>
                        <a:pt x="49" y="62"/>
                      </a:cubicBezTo>
                      <a:cubicBezTo>
                        <a:pt x="44" y="62"/>
                        <a:pt x="42" y="60"/>
                        <a:pt x="38" y="58"/>
                      </a:cubicBezTo>
                      <a:cubicBezTo>
                        <a:pt x="23" y="50"/>
                        <a:pt x="9" y="38"/>
                        <a:pt x="0" y="24"/>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0" name="Freeform 73">
                  <a:extLst>
                    <a:ext uri="{FF2B5EF4-FFF2-40B4-BE49-F238E27FC236}">
                      <a16:creationId xmlns:a16="http://schemas.microsoft.com/office/drawing/2014/main" id="{B88CB2F8-6E2F-3698-734F-E1EEF0755A99}"/>
                    </a:ext>
                  </a:extLst>
                </p:cNvPr>
                <p:cNvSpPr>
                  <a:spLocks/>
                </p:cNvSpPr>
                <p:nvPr/>
              </p:nvSpPr>
              <p:spPr bwMode="auto">
                <a:xfrm>
                  <a:off x="3548" y="1744"/>
                  <a:ext cx="130" cy="348"/>
                </a:xfrm>
                <a:custGeom>
                  <a:avLst/>
                  <a:gdLst>
                    <a:gd name="T0" fmla="*/ 0 w 52"/>
                    <a:gd name="T1" fmla="*/ 0 h 139"/>
                    <a:gd name="T2" fmla="*/ 208 w 52"/>
                    <a:gd name="T3" fmla="*/ 583 h 139"/>
                    <a:gd name="T4" fmla="*/ 438 w 52"/>
                    <a:gd name="T5" fmla="*/ 1034 h 139"/>
                    <a:gd name="T6" fmla="*/ 783 w 52"/>
                    <a:gd name="T7" fmla="*/ 1630 h 139"/>
                    <a:gd name="T8" fmla="*/ 750 w 52"/>
                    <a:gd name="T9" fmla="*/ 2181 h 139"/>
                    <a:gd name="T10" fmla="*/ 613 w 52"/>
                    <a:gd name="T11" fmla="*/ 2005 h 139"/>
                    <a:gd name="T12" fmla="*/ 595 w 52"/>
                    <a:gd name="T13" fmla="*/ 1680 h 139"/>
                    <a:gd name="T14" fmla="*/ 438 w 52"/>
                    <a:gd name="T15" fmla="*/ 1334 h 139"/>
                    <a:gd name="T16" fmla="*/ 188 w 52"/>
                    <a:gd name="T17" fmla="*/ 941 h 139"/>
                    <a:gd name="T18" fmla="*/ 83 w 52"/>
                    <a:gd name="T19" fmla="*/ 751 h 139"/>
                    <a:gd name="T20" fmla="*/ 20 w 52"/>
                    <a:gd name="T21" fmla="*/ 313 h 1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2" h="139">
                      <a:moveTo>
                        <a:pt x="0" y="0"/>
                      </a:moveTo>
                      <a:cubicBezTo>
                        <a:pt x="0" y="13"/>
                        <a:pt x="7" y="25"/>
                        <a:pt x="13" y="37"/>
                      </a:cubicBezTo>
                      <a:cubicBezTo>
                        <a:pt x="18" y="48"/>
                        <a:pt x="21" y="58"/>
                        <a:pt x="28" y="66"/>
                      </a:cubicBezTo>
                      <a:cubicBezTo>
                        <a:pt x="39" y="77"/>
                        <a:pt x="47" y="88"/>
                        <a:pt x="50" y="104"/>
                      </a:cubicBezTo>
                      <a:cubicBezTo>
                        <a:pt x="52" y="112"/>
                        <a:pt x="52" y="131"/>
                        <a:pt x="48" y="139"/>
                      </a:cubicBezTo>
                      <a:cubicBezTo>
                        <a:pt x="42" y="136"/>
                        <a:pt x="41" y="135"/>
                        <a:pt x="39" y="128"/>
                      </a:cubicBezTo>
                      <a:cubicBezTo>
                        <a:pt x="38" y="121"/>
                        <a:pt x="39" y="114"/>
                        <a:pt x="38" y="107"/>
                      </a:cubicBezTo>
                      <a:cubicBezTo>
                        <a:pt x="37" y="98"/>
                        <a:pt x="34" y="92"/>
                        <a:pt x="28" y="85"/>
                      </a:cubicBezTo>
                      <a:cubicBezTo>
                        <a:pt x="21" y="77"/>
                        <a:pt x="17" y="69"/>
                        <a:pt x="12" y="60"/>
                      </a:cubicBezTo>
                      <a:cubicBezTo>
                        <a:pt x="9" y="56"/>
                        <a:pt x="7" y="52"/>
                        <a:pt x="5" y="48"/>
                      </a:cubicBezTo>
                      <a:cubicBezTo>
                        <a:pt x="3" y="39"/>
                        <a:pt x="4" y="29"/>
                        <a:pt x="1" y="20"/>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1" name="Freeform 74">
                  <a:extLst>
                    <a:ext uri="{FF2B5EF4-FFF2-40B4-BE49-F238E27FC236}">
                      <a16:creationId xmlns:a16="http://schemas.microsoft.com/office/drawing/2014/main" id="{CAB8B70D-2309-7699-E003-A85D3797FA41}"/>
                    </a:ext>
                  </a:extLst>
                </p:cNvPr>
                <p:cNvSpPr>
                  <a:spLocks/>
                </p:cNvSpPr>
                <p:nvPr/>
              </p:nvSpPr>
              <p:spPr bwMode="auto">
                <a:xfrm>
                  <a:off x="4235" y="1624"/>
                  <a:ext cx="145" cy="60"/>
                </a:xfrm>
                <a:custGeom>
                  <a:avLst/>
                  <a:gdLst>
                    <a:gd name="T0" fmla="*/ 250 w 58"/>
                    <a:gd name="T1" fmla="*/ 375 h 24"/>
                    <a:gd name="T2" fmla="*/ 658 w 58"/>
                    <a:gd name="T3" fmla="*/ 220 h 24"/>
                    <a:gd name="T4" fmla="*/ 720 w 58"/>
                    <a:gd name="T5" fmla="*/ 50 h 24"/>
                    <a:gd name="T6" fmla="*/ 0 w 58"/>
                    <a:gd name="T7" fmla="*/ 333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24">
                      <a:moveTo>
                        <a:pt x="16" y="24"/>
                      </a:moveTo>
                      <a:cubicBezTo>
                        <a:pt x="22" y="24"/>
                        <a:pt x="34" y="17"/>
                        <a:pt x="42" y="14"/>
                      </a:cubicBezTo>
                      <a:cubicBezTo>
                        <a:pt x="49" y="13"/>
                        <a:pt x="58" y="6"/>
                        <a:pt x="46" y="3"/>
                      </a:cubicBezTo>
                      <a:cubicBezTo>
                        <a:pt x="35" y="0"/>
                        <a:pt x="6" y="11"/>
                        <a:pt x="0" y="21"/>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2" name="Freeform 75">
                  <a:extLst>
                    <a:ext uri="{FF2B5EF4-FFF2-40B4-BE49-F238E27FC236}">
                      <a16:creationId xmlns:a16="http://schemas.microsoft.com/office/drawing/2014/main" id="{B8515AB2-1D21-8E8E-70D7-6549BFFCD7EF}"/>
                    </a:ext>
                  </a:extLst>
                </p:cNvPr>
                <p:cNvSpPr>
                  <a:spLocks/>
                </p:cNvSpPr>
                <p:nvPr/>
              </p:nvSpPr>
              <p:spPr bwMode="auto">
                <a:xfrm>
                  <a:off x="4280" y="1659"/>
                  <a:ext cx="43" cy="35"/>
                </a:xfrm>
                <a:custGeom>
                  <a:avLst/>
                  <a:gdLst>
                    <a:gd name="T0" fmla="*/ 210 w 17"/>
                    <a:gd name="T1" fmla="*/ 0 h 14"/>
                    <a:gd name="T2" fmla="*/ 276 w 17"/>
                    <a:gd name="T3" fmla="*/ 188 h 14"/>
                    <a:gd name="T4" fmla="*/ 0 w 17"/>
                    <a:gd name="T5" fmla="*/ 145 h 14"/>
                    <a:gd name="T6" fmla="*/ 0 60000 65536"/>
                    <a:gd name="T7" fmla="*/ 0 60000 65536"/>
                    <a:gd name="T8" fmla="*/ 0 60000 65536"/>
                  </a:gdLst>
                  <a:ahLst/>
                  <a:cxnLst>
                    <a:cxn ang="T6">
                      <a:pos x="T0" y="T1"/>
                    </a:cxn>
                    <a:cxn ang="T7">
                      <a:pos x="T2" y="T3"/>
                    </a:cxn>
                    <a:cxn ang="T8">
                      <a:pos x="T4" y="T5"/>
                    </a:cxn>
                  </a:cxnLst>
                  <a:rect l="0" t="0" r="r" b="b"/>
                  <a:pathLst>
                    <a:path w="17" h="14">
                      <a:moveTo>
                        <a:pt x="13" y="0"/>
                      </a:moveTo>
                      <a:cubicBezTo>
                        <a:pt x="9" y="6"/>
                        <a:pt x="16" y="7"/>
                        <a:pt x="17" y="12"/>
                      </a:cubicBezTo>
                      <a:cubicBezTo>
                        <a:pt x="13" y="14"/>
                        <a:pt x="5" y="9"/>
                        <a:pt x="0" y="9"/>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3" name="Freeform 76">
                  <a:extLst>
                    <a:ext uri="{FF2B5EF4-FFF2-40B4-BE49-F238E27FC236}">
                      <a16:creationId xmlns:a16="http://schemas.microsoft.com/office/drawing/2014/main" id="{0F59E7E7-035C-6267-0F64-29182D2F28FC}"/>
                    </a:ext>
                  </a:extLst>
                </p:cNvPr>
                <p:cNvSpPr>
                  <a:spLocks/>
                </p:cNvSpPr>
                <p:nvPr/>
              </p:nvSpPr>
              <p:spPr bwMode="auto">
                <a:xfrm>
                  <a:off x="4533" y="1759"/>
                  <a:ext cx="135" cy="85"/>
                </a:xfrm>
                <a:custGeom>
                  <a:avLst/>
                  <a:gdLst>
                    <a:gd name="T0" fmla="*/ 0 w 54"/>
                    <a:gd name="T1" fmla="*/ 208 h 34"/>
                    <a:gd name="T2" fmla="*/ 208 w 54"/>
                    <a:gd name="T3" fmla="*/ 283 h 34"/>
                    <a:gd name="T4" fmla="*/ 470 w 54"/>
                    <a:gd name="T5" fmla="*/ 270 h 34"/>
                    <a:gd name="T6" fmla="*/ 783 w 54"/>
                    <a:gd name="T7" fmla="*/ 0 h 34"/>
                    <a:gd name="T8" fmla="*/ 363 w 54"/>
                    <a:gd name="T9" fmla="*/ 533 h 34"/>
                    <a:gd name="T10" fmla="*/ 175 w 54"/>
                    <a:gd name="T11" fmla="*/ 30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34">
                      <a:moveTo>
                        <a:pt x="0" y="13"/>
                      </a:moveTo>
                      <a:cubicBezTo>
                        <a:pt x="6" y="12"/>
                        <a:pt x="8" y="16"/>
                        <a:pt x="13" y="18"/>
                      </a:cubicBezTo>
                      <a:cubicBezTo>
                        <a:pt x="19" y="20"/>
                        <a:pt x="23" y="19"/>
                        <a:pt x="30" y="17"/>
                      </a:cubicBezTo>
                      <a:cubicBezTo>
                        <a:pt x="42" y="14"/>
                        <a:pt x="45" y="11"/>
                        <a:pt x="50" y="0"/>
                      </a:cubicBezTo>
                      <a:cubicBezTo>
                        <a:pt x="54" y="19"/>
                        <a:pt x="34" y="22"/>
                        <a:pt x="23" y="34"/>
                      </a:cubicBezTo>
                      <a:cubicBezTo>
                        <a:pt x="19" y="30"/>
                        <a:pt x="15" y="24"/>
                        <a:pt x="11" y="19"/>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4" name="Freeform 77">
                  <a:extLst>
                    <a:ext uri="{FF2B5EF4-FFF2-40B4-BE49-F238E27FC236}">
                      <a16:creationId xmlns:a16="http://schemas.microsoft.com/office/drawing/2014/main" id="{F36AA7CF-A544-8B6B-717D-70DDDDC41AFF}"/>
                    </a:ext>
                  </a:extLst>
                </p:cNvPr>
                <p:cNvSpPr>
                  <a:spLocks/>
                </p:cNvSpPr>
                <p:nvPr/>
              </p:nvSpPr>
              <p:spPr bwMode="auto">
                <a:xfrm>
                  <a:off x="4620" y="1882"/>
                  <a:ext cx="103" cy="140"/>
                </a:xfrm>
                <a:custGeom>
                  <a:avLst/>
                  <a:gdLst>
                    <a:gd name="T0" fmla="*/ 95 w 41"/>
                    <a:gd name="T1" fmla="*/ 283 h 56"/>
                    <a:gd name="T2" fmla="*/ 176 w 41"/>
                    <a:gd name="T3" fmla="*/ 875 h 56"/>
                    <a:gd name="T4" fmla="*/ 409 w 41"/>
                    <a:gd name="T5" fmla="*/ 363 h 56"/>
                    <a:gd name="T6" fmla="*/ 555 w 41"/>
                    <a:gd name="T7" fmla="*/ 0 h 56"/>
                    <a:gd name="T8" fmla="*/ 334 w 41"/>
                    <a:gd name="T9" fmla="*/ 238 h 56"/>
                    <a:gd name="T10" fmla="*/ 0 w 41"/>
                    <a:gd name="T11" fmla="*/ 63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56">
                      <a:moveTo>
                        <a:pt x="6" y="18"/>
                      </a:moveTo>
                      <a:cubicBezTo>
                        <a:pt x="7" y="30"/>
                        <a:pt x="10" y="43"/>
                        <a:pt x="11" y="56"/>
                      </a:cubicBezTo>
                      <a:cubicBezTo>
                        <a:pt x="14" y="44"/>
                        <a:pt x="18" y="33"/>
                        <a:pt x="26" y="23"/>
                      </a:cubicBezTo>
                      <a:cubicBezTo>
                        <a:pt x="32" y="15"/>
                        <a:pt x="41" y="12"/>
                        <a:pt x="35" y="0"/>
                      </a:cubicBezTo>
                      <a:cubicBezTo>
                        <a:pt x="38" y="10"/>
                        <a:pt x="30" y="14"/>
                        <a:pt x="21" y="15"/>
                      </a:cubicBezTo>
                      <a:cubicBezTo>
                        <a:pt x="10" y="15"/>
                        <a:pt x="10" y="6"/>
                        <a:pt x="0" y="4"/>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5" name="Freeform 78">
                  <a:extLst>
                    <a:ext uri="{FF2B5EF4-FFF2-40B4-BE49-F238E27FC236}">
                      <a16:creationId xmlns:a16="http://schemas.microsoft.com/office/drawing/2014/main" id="{4F79E67C-3AF8-A6A8-F6EA-4272C6A7295F}"/>
                    </a:ext>
                  </a:extLst>
                </p:cNvPr>
                <p:cNvSpPr>
                  <a:spLocks/>
                </p:cNvSpPr>
                <p:nvPr/>
              </p:nvSpPr>
              <p:spPr bwMode="auto">
                <a:xfrm>
                  <a:off x="3895" y="1239"/>
                  <a:ext cx="445" cy="180"/>
                </a:xfrm>
                <a:custGeom>
                  <a:avLst/>
                  <a:gdLst>
                    <a:gd name="T0" fmla="*/ 488 w 178"/>
                    <a:gd name="T1" fmla="*/ 875 h 72"/>
                    <a:gd name="T2" fmla="*/ 833 w 178"/>
                    <a:gd name="T3" fmla="*/ 1000 h 72"/>
                    <a:gd name="T4" fmla="*/ 1250 w 178"/>
                    <a:gd name="T5" fmla="*/ 1033 h 72"/>
                    <a:gd name="T6" fmla="*/ 2158 w 178"/>
                    <a:gd name="T7" fmla="*/ 1020 h 72"/>
                    <a:gd name="T8" fmla="*/ 2595 w 178"/>
                    <a:gd name="T9" fmla="*/ 1020 h 72"/>
                    <a:gd name="T10" fmla="*/ 2688 w 178"/>
                    <a:gd name="T11" fmla="*/ 750 h 72"/>
                    <a:gd name="T12" fmla="*/ 2220 w 178"/>
                    <a:gd name="T13" fmla="*/ 0 h 72"/>
                    <a:gd name="T14" fmla="*/ 2250 w 178"/>
                    <a:gd name="T15" fmla="*/ 720 h 72"/>
                    <a:gd name="T16" fmla="*/ 1408 w 178"/>
                    <a:gd name="T17" fmla="*/ 708 h 72"/>
                    <a:gd name="T18" fmla="*/ 533 w 178"/>
                    <a:gd name="T19" fmla="*/ 675 h 72"/>
                    <a:gd name="T20" fmla="*/ 0 w 178"/>
                    <a:gd name="T21" fmla="*/ 1125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8" h="72">
                      <a:moveTo>
                        <a:pt x="31" y="56"/>
                      </a:moveTo>
                      <a:cubicBezTo>
                        <a:pt x="42" y="56"/>
                        <a:pt x="43" y="60"/>
                        <a:pt x="53" y="64"/>
                      </a:cubicBezTo>
                      <a:cubicBezTo>
                        <a:pt x="61" y="69"/>
                        <a:pt x="71" y="66"/>
                        <a:pt x="80" y="66"/>
                      </a:cubicBezTo>
                      <a:cubicBezTo>
                        <a:pt x="99" y="65"/>
                        <a:pt x="119" y="65"/>
                        <a:pt x="138" y="65"/>
                      </a:cubicBezTo>
                      <a:cubicBezTo>
                        <a:pt x="147" y="65"/>
                        <a:pt x="157" y="66"/>
                        <a:pt x="166" y="65"/>
                      </a:cubicBezTo>
                      <a:cubicBezTo>
                        <a:pt x="178" y="64"/>
                        <a:pt x="176" y="58"/>
                        <a:pt x="172" y="48"/>
                      </a:cubicBezTo>
                      <a:cubicBezTo>
                        <a:pt x="166" y="34"/>
                        <a:pt x="155" y="10"/>
                        <a:pt x="142" y="0"/>
                      </a:cubicBezTo>
                      <a:cubicBezTo>
                        <a:pt x="143" y="16"/>
                        <a:pt x="166" y="33"/>
                        <a:pt x="144" y="46"/>
                      </a:cubicBezTo>
                      <a:cubicBezTo>
                        <a:pt x="127" y="56"/>
                        <a:pt x="107" y="49"/>
                        <a:pt x="90" y="45"/>
                      </a:cubicBezTo>
                      <a:cubicBezTo>
                        <a:pt x="72" y="41"/>
                        <a:pt x="52" y="36"/>
                        <a:pt x="34" y="43"/>
                      </a:cubicBezTo>
                      <a:cubicBezTo>
                        <a:pt x="22" y="47"/>
                        <a:pt x="1" y="57"/>
                        <a:pt x="0" y="72"/>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6" name="Freeform 79">
                  <a:extLst>
                    <a:ext uri="{FF2B5EF4-FFF2-40B4-BE49-F238E27FC236}">
                      <a16:creationId xmlns:a16="http://schemas.microsoft.com/office/drawing/2014/main" id="{B2CFDD5E-62BB-247A-7033-1D4CFE3E3063}"/>
                    </a:ext>
                  </a:extLst>
                </p:cNvPr>
                <p:cNvSpPr>
                  <a:spLocks/>
                </p:cNvSpPr>
                <p:nvPr/>
              </p:nvSpPr>
              <p:spPr bwMode="auto">
                <a:xfrm>
                  <a:off x="4038" y="1032"/>
                  <a:ext cx="85" cy="90"/>
                </a:xfrm>
                <a:custGeom>
                  <a:avLst/>
                  <a:gdLst>
                    <a:gd name="T0" fmla="*/ 395 w 34"/>
                    <a:gd name="T1" fmla="*/ 33 h 36"/>
                    <a:gd name="T2" fmla="*/ 438 w 34"/>
                    <a:gd name="T3" fmla="*/ 458 h 36"/>
                    <a:gd name="T4" fmla="*/ 283 w 34"/>
                    <a:gd name="T5" fmla="*/ 520 h 36"/>
                    <a:gd name="T6" fmla="*/ 0 w 34"/>
                    <a:gd name="T7" fmla="*/ 500 h 36"/>
                    <a:gd name="T8" fmla="*/ 333 w 34"/>
                    <a:gd name="T9" fmla="*/ 0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6">
                      <a:moveTo>
                        <a:pt x="25" y="2"/>
                      </a:moveTo>
                      <a:cubicBezTo>
                        <a:pt x="34" y="7"/>
                        <a:pt x="32" y="21"/>
                        <a:pt x="28" y="29"/>
                      </a:cubicBezTo>
                      <a:cubicBezTo>
                        <a:pt x="25" y="36"/>
                        <a:pt x="26" y="34"/>
                        <a:pt x="18" y="33"/>
                      </a:cubicBezTo>
                      <a:cubicBezTo>
                        <a:pt x="12" y="31"/>
                        <a:pt x="6" y="32"/>
                        <a:pt x="0" y="32"/>
                      </a:cubicBezTo>
                      <a:cubicBezTo>
                        <a:pt x="11" y="24"/>
                        <a:pt x="28" y="18"/>
                        <a:pt x="21" y="0"/>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7" name="Freeform 80">
                  <a:extLst>
                    <a:ext uri="{FF2B5EF4-FFF2-40B4-BE49-F238E27FC236}">
                      <a16:creationId xmlns:a16="http://schemas.microsoft.com/office/drawing/2014/main" id="{3140EA20-E8CB-5D98-21C9-99DB82D45A60}"/>
                    </a:ext>
                  </a:extLst>
                </p:cNvPr>
                <p:cNvSpPr>
                  <a:spLocks/>
                </p:cNvSpPr>
                <p:nvPr/>
              </p:nvSpPr>
              <p:spPr bwMode="auto">
                <a:xfrm>
                  <a:off x="3968" y="1007"/>
                  <a:ext cx="50" cy="95"/>
                </a:xfrm>
                <a:custGeom>
                  <a:avLst/>
                  <a:gdLst>
                    <a:gd name="T0" fmla="*/ 20 w 20"/>
                    <a:gd name="T1" fmla="*/ 50 h 38"/>
                    <a:gd name="T2" fmla="*/ 0 w 20"/>
                    <a:gd name="T3" fmla="*/ 595 h 38"/>
                    <a:gd name="T4" fmla="*/ 33 w 20"/>
                    <a:gd name="T5" fmla="*/ 20 h 38"/>
                    <a:gd name="T6" fmla="*/ 0 60000 65536"/>
                    <a:gd name="T7" fmla="*/ 0 60000 65536"/>
                    <a:gd name="T8" fmla="*/ 0 60000 65536"/>
                  </a:gdLst>
                  <a:ahLst/>
                  <a:cxnLst>
                    <a:cxn ang="T6">
                      <a:pos x="T0" y="T1"/>
                    </a:cxn>
                    <a:cxn ang="T7">
                      <a:pos x="T2" y="T3"/>
                    </a:cxn>
                    <a:cxn ang="T8">
                      <a:pos x="T4" y="T5"/>
                    </a:cxn>
                  </a:cxnLst>
                  <a:rect l="0" t="0" r="r" b="b"/>
                  <a:pathLst>
                    <a:path w="20" h="38">
                      <a:moveTo>
                        <a:pt x="1" y="3"/>
                      </a:moveTo>
                      <a:cubicBezTo>
                        <a:pt x="20" y="0"/>
                        <a:pt x="19" y="36"/>
                        <a:pt x="0" y="38"/>
                      </a:cubicBezTo>
                      <a:cubicBezTo>
                        <a:pt x="11" y="23"/>
                        <a:pt x="4" y="17"/>
                        <a:pt x="2" y="1"/>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8" name="Freeform 81">
                  <a:extLst>
                    <a:ext uri="{FF2B5EF4-FFF2-40B4-BE49-F238E27FC236}">
                      <a16:creationId xmlns:a16="http://schemas.microsoft.com/office/drawing/2014/main" id="{574202CE-9D0C-53DF-1FE4-65CD3029ED22}"/>
                    </a:ext>
                  </a:extLst>
                </p:cNvPr>
                <p:cNvSpPr>
                  <a:spLocks/>
                </p:cNvSpPr>
                <p:nvPr/>
              </p:nvSpPr>
              <p:spPr bwMode="auto">
                <a:xfrm>
                  <a:off x="3785" y="1042"/>
                  <a:ext cx="65" cy="82"/>
                </a:xfrm>
                <a:custGeom>
                  <a:avLst/>
                  <a:gdLst>
                    <a:gd name="T0" fmla="*/ 63 w 26"/>
                    <a:gd name="T1" fmla="*/ 62 h 33"/>
                    <a:gd name="T2" fmla="*/ 408 w 26"/>
                    <a:gd name="T3" fmla="*/ 475 h 33"/>
                    <a:gd name="T4" fmla="*/ 158 w 26"/>
                    <a:gd name="T5" fmla="*/ 462 h 33"/>
                    <a:gd name="T6" fmla="*/ 0 w 26"/>
                    <a:gd name="T7" fmla="*/ 62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33">
                      <a:moveTo>
                        <a:pt x="4" y="4"/>
                      </a:moveTo>
                      <a:cubicBezTo>
                        <a:pt x="17" y="0"/>
                        <a:pt x="14" y="26"/>
                        <a:pt x="26" y="31"/>
                      </a:cubicBezTo>
                      <a:cubicBezTo>
                        <a:pt x="22" y="33"/>
                        <a:pt x="15" y="30"/>
                        <a:pt x="10" y="30"/>
                      </a:cubicBezTo>
                      <a:cubicBezTo>
                        <a:pt x="8" y="17"/>
                        <a:pt x="11" y="12"/>
                        <a:pt x="0" y="4"/>
                      </a:cubicBezTo>
                    </a:path>
                  </a:pathLst>
                </a:custGeom>
                <a:solidFill>
                  <a:srgbClr val="D73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09" name="Freeform 82">
                  <a:extLst>
                    <a:ext uri="{FF2B5EF4-FFF2-40B4-BE49-F238E27FC236}">
                      <a16:creationId xmlns:a16="http://schemas.microsoft.com/office/drawing/2014/main" id="{25BDEF73-3E31-73D0-3227-E2CEC8EFD9C8}"/>
                    </a:ext>
                  </a:extLst>
                </p:cNvPr>
                <p:cNvSpPr>
                  <a:spLocks/>
                </p:cNvSpPr>
                <p:nvPr/>
              </p:nvSpPr>
              <p:spPr bwMode="auto">
                <a:xfrm>
                  <a:off x="3398" y="2664"/>
                  <a:ext cx="222" cy="360"/>
                </a:xfrm>
                <a:custGeom>
                  <a:avLst/>
                  <a:gdLst>
                    <a:gd name="T0" fmla="*/ 728 w 89"/>
                    <a:gd name="T1" fmla="*/ 83 h 144"/>
                    <a:gd name="T2" fmla="*/ 511 w 89"/>
                    <a:gd name="T3" fmla="*/ 688 h 144"/>
                    <a:gd name="T4" fmla="*/ 417 w 89"/>
                    <a:gd name="T5" fmla="*/ 1238 h 144"/>
                    <a:gd name="T6" fmla="*/ 249 w 89"/>
                    <a:gd name="T7" fmla="*/ 1550 h 144"/>
                    <a:gd name="T8" fmla="*/ 12 w 89"/>
                    <a:gd name="T9" fmla="*/ 1783 h 144"/>
                    <a:gd name="T10" fmla="*/ 716 w 89"/>
                    <a:gd name="T11" fmla="*/ 2250 h 144"/>
                    <a:gd name="T12" fmla="*/ 666 w 89"/>
                    <a:gd name="T13" fmla="*/ 1313 h 144"/>
                    <a:gd name="T14" fmla="*/ 871 w 89"/>
                    <a:gd name="T15" fmla="*/ 875 h 144"/>
                    <a:gd name="T16" fmla="*/ 1382 w 89"/>
                    <a:gd name="T17" fmla="*/ 988 h 144"/>
                    <a:gd name="T18" fmla="*/ 728 w 89"/>
                    <a:gd name="T19" fmla="*/ 0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9" h="144">
                      <a:moveTo>
                        <a:pt x="47" y="5"/>
                      </a:moveTo>
                      <a:cubicBezTo>
                        <a:pt x="49" y="20"/>
                        <a:pt x="37" y="31"/>
                        <a:pt x="33" y="44"/>
                      </a:cubicBezTo>
                      <a:cubicBezTo>
                        <a:pt x="30" y="53"/>
                        <a:pt x="33" y="67"/>
                        <a:pt x="27" y="79"/>
                      </a:cubicBezTo>
                      <a:cubicBezTo>
                        <a:pt x="24" y="86"/>
                        <a:pt x="21" y="94"/>
                        <a:pt x="16" y="99"/>
                      </a:cubicBezTo>
                      <a:cubicBezTo>
                        <a:pt x="10" y="105"/>
                        <a:pt x="0" y="106"/>
                        <a:pt x="1" y="114"/>
                      </a:cubicBezTo>
                      <a:cubicBezTo>
                        <a:pt x="2" y="127"/>
                        <a:pt x="36" y="141"/>
                        <a:pt x="46" y="144"/>
                      </a:cubicBezTo>
                      <a:cubicBezTo>
                        <a:pt x="23" y="122"/>
                        <a:pt x="29" y="108"/>
                        <a:pt x="43" y="84"/>
                      </a:cubicBezTo>
                      <a:cubicBezTo>
                        <a:pt x="46" y="78"/>
                        <a:pt x="50" y="59"/>
                        <a:pt x="56" y="56"/>
                      </a:cubicBezTo>
                      <a:cubicBezTo>
                        <a:pt x="63" y="52"/>
                        <a:pt x="82" y="61"/>
                        <a:pt x="89" y="63"/>
                      </a:cubicBezTo>
                      <a:cubicBezTo>
                        <a:pt x="88" y="39"/>
                        <a:pt x="47" y="23"/>
                        <a:pt x="47" y="0"/>
                      </a:cubicBezTo>
                    </a:path>
                  </a:pathLst>
                </a:custGeom>
                <a:solidFill>
                  <a:srgbClr val="F3CF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10" name="Freeform 83">
                  <a:extLst>
                    <a:ext uri="{FF2B5EF4-FFF2-40B4-BE49-F238E27FC236}">
                      <a16:creationId xmlns:a16="http://schemas.microsoft.com/office/drawing/2014/main" id="{1012161F-1C41-DB53-7B6A-FFBD1A9ACF3F}"/>
                    </a:ext>
                  </a:extLst>
                </p:cNvPr>
                <p:cNvSpPr>
                  <a:spLocks/>
                </p:cNvSpPr>
                <p:nvPr/>
              </p:nvSpPr>
              <p:spPr bwMode="auto">
                <a:xfrm>
                  <a:off x="3785" y="2957"/>
                  <a:ext cx="1078" cy="337"/>
                </a:xfrm>
                <a:custGeom>
                  <a:avLst/>
                  <a:gdLst>
                    <a:gd name="T0" fmla="*/ 0 w 431"/>
                    <a:gd name="T1" fmla="*/ 0 h 135"/>
                    <a:gd name="T2" fmla="*/ 6743 w 431"/>
                    <a:gd name="T3" fmla="*/ 1725 h 135"/>
                    <a:gd name="T4" fmla="*/ 0 w 431"/>
                    <a:gd name="T5" fmla="*/ 0 h 135"/>
                    <a:gd name="T6" fmla="*/ 0 60000 65536"/>
                    <a:gd name="T7" fmla="*/ 0 60000 65536"/>
                    <a:gd name="T8" fmla="*/ 0 60000 65536"/>
                  </a:gdLst>
                  <a:ahLst/>
                  <a:cxnLst>
                    <a:cxn ang="T6">
                      <a:pos x="T0" y="T1"/>
                    </a:cxn>
                    <a:cxn ang="T7">
                      <a:pos x="T2" y="T3"/>
                    </a:cxn>
                    <a:cxn ang="T8">
                      <a:pos x="T4" y="T5"/>
                    </a:cxn>
                  </a:cxnLst>
                  <a:rect l="0" t="0" r="r" b="b"/>
                  <a:pathLst>
                    <a:path w="431" h="135">
                      <a:moveTo>
                        <a:pt x="0" y="0"/>
                      </a:moveTo>
                      <a:cubicBezTo>
                        <a:pt x="31" y="21"/>
                        <a:pt x="304" y="135"/>
                        <a:pt x="431" y="111"/>
                      </a:cubicBezTo>
                      <a:cubicBezTo>
                        <a:pt x="389" y="124"/>
                        <a:pt x="238" y="126"/>
                        <a:pt x="0" y="0"/>
                      </a:cubicBezTo>
                    </a:path>
                  </a:pathLst>
                </a:custGeom>
                <a:solidFill>
                  <a:srgbClr val="FD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11" name="Freeform 84">
                  <a:extLst>
                    <a:ext uri="{FF2B5EF4-FFF2-40B4-BE49-F238E27FC236}">
                      <a16:creationId xmlns:a16="http://schemas.microsoft.com/office/drawing/2014/main" id="{A5A8841D-077F-A2CC-A6F8-D74DDB2A7A62}"/>
                    </a:ext>
                  </a:extLst>
                </p:cNvPr>
                <p:cNvSpPr>
                  <a:spLocks/>
                </p:cNvSpPr>
                <p:nvPr/>
              </p:nvSpPr>
              <p:spPr bwMode="auto">
                <a:xfrm>
                  <a:off x="4118" y="1542"/>
                  <a:ext cx="440" cy="295"/>
                </a:xfrm>
                <a:custGeom>
                  <a:avLst/>
                  <a:gdLst>
                    <a:gd name="T0" fmla="*/ 0 w 176"/>
                    <a:gd name="T1" fmla="*/ 1845 h 118"/>
                    <a:gd name="T2" fmla="*/ 2750 w 176"/>
                    <a:gd name="T3" fmla="*/ 613 h 118"/>
                    <a:gd name="T4" fmla="*/ 0 60000 65536"/>
                    <a:gd name="T5" fmla="*/ 0 60000 65536"/>
                  </a:gdLst>
                  <a:ahLst/>
                  <a:cxnLst>
                    <a:cxn ang="T4">
                      <a:pos x="T0" y="T1"/>
                    </a:cxn>
                    <a:cxn ang="T5">
                      <a:pos x="T2" y="T3"/>
                    </a:cxn>
                  </a:cxnLst>
                  <a:rect l="0" t="0" r="r" b="b"/>
                  <a:pathLst>
                    <a:path w="176" h="118">
                      <a:moveTo>
                        <a:pt x="0" y="118"/>
                      </a:moveTo>
                      <a:cubicBezTo>
                        <a:pt x="31" y="0"/>
                        <a:pt x="114" y="39"/>
                        <a:pt x="176" y="39"/>
                      </a:cubicBezTo>
                    </a:path>
                  </a:pathLst>
                </a:custGeom>
                <a:noFill/>
                <a:ln w="1587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12" name="Freeform 85">
                  <a:extLst>
                    <a:ext uri="{FF2B5EF4-FFF2-40B4-BE49-F238E27FC236}">
                      <a16:creationId xmlns:a16="http://schemas.microsoft.com/office/drawing/2014/main" id="{08DC99AB-412E-FB5B-BB5D-AB03388A993E}"/>
                    </a:ext>
                  </a:extLst>
                </p:cNvPr>
                <p:cNvSpPr>
                  <a:spLocks/>
                </p:cNvSpPr>
                <p:nvPr/>
              </p:nvSpPr>
              <p:spPr bwMode="auto">
                <a:xfrm>
                  <a:off x="4088" y="1539"/>
                  <a:ext cx="477" cy="423"/>
                </a:xfrm>
                <a:custGeom>
                  <a:avLst/>
                  <a:gdLst>
                    <a:gd name="T0" fmla="*/ 0 w 191"/>
                    <a:gd name="T1" fmla="*/ 2651 h 169"/>
                    <a:gd name="T2" fmla="*/ 200 w 191"/>
                    <a:gd name="T3" fmla="*/ 1835 h 169"/>
                    <a:gd name="T4" fmla="*/ 2974 w 191"/>
                    <a:gd name="T5" fmla="*/ 613 h 169"/>
                    <a:gd name="T6" fmla="*/ 0 60000 65536"/>
                    <a:gd name="T7" fmla="*/ 0 60000 65536"/>
                    <a:gd name="T8" fmla="*/ 0 60000 65536"/>
                  </a:gdLst>
                  <a:ahLst/>
                  <a:cxnLst>
                    <a:cxn ang="T6">
                      <a:pos x="T0" y="T1"/>
                    </a:cxn>
                    <a:cxn ang="T7">
                      <a:pos x="T2" y="T3"/>
                    </a:cxn>
                    <a:cxn ang="T8">
                      <a:pos x="T4" y="T5"/>
                    </a:cxn>
                  </a:cxnLst>
                  <a:rect l="0" t="0" r="r" b="b"/>
                  <a:pathLst>
                    <a:path w="191" h="169">
                      <a:moveTo>
                        <a:pt x="0" y="169"/>
                      </a:moveTo>
                      <a:cubicBezTo>
                        <a:pt x="3" y="150"/>
                        <a:pt x="6" y="135"/>
                        <a:pt x="13" y="117"/>
                      </a:cubicBezTo>
                      <a:cubicBezTo>
                        <a:pt x="53" y="0"/>
                        <a:pt x="139" y="41"/>
                        <a:pt x="191" y="39"/>
                      </a:cubicBezTo>
                    </a:path>
                  </a:pathLst>
                </a:custGeom>
                <a:noFill/>
                <a:ln w="15875" cap="flat">
                  <a:solidFill>
                    <a:srgbClr val="309ED5"/>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13" name="Line 86">
                  <a:extLst>
                    <a:ext uri="{FF2B5EF4-FFF2-40B4-BE49-F238E27FC236}">
                      <a16:creationId xmlns:a16="http://schemas.microsoft.com/office/drawing/2014/main" id="{6E2FA6EE-C325-A8E5-2F05-0BDBC1028DA4}"/>
                    </a:ext>
                  </a:extLst>
                </p:cNvPr>
                <p:cNvSpPr>
                  <a:spLocks noChangeShapeType="1"/>
                </p:cNvSpPr>
                <p:nvPr/>
              </p:nvSpPr>
              <p:spPr bwMode="auto">
                <a:xfrm>
                  <a:off x="3225" y="2122"/>
                  <a:ext cx="35" cy="10"/>
                </a:xfrm>
                <a:prstGeom prst="line">
                  <a:avLst/>
                </a:prstGeom>
                <a:noFill/>
                <a:ln w="7938" cap="rnd">
                  <a:solidFill>
                    <a:srgbClr val="58585A"/>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9314" name="Line 87">
                  <a:extLst>
                    <a:ext uri="{FF2B5EF4-FFF2-40B4-BE49-F238E27FC236}">
                      <a16:creationId xmlns:a16="http://schemas.microsoft.com/office/drawing/2014/main" id="{7FF503AC-A58D-78F0-16AA-8AAADBF9D837}"/>
                    </a:ext>
                  </a:extLst>
                </p:cNvPr>
                <p:cNvSpPr>
                  <a:spLocks noChangeShapeType="1"/>
                </p:cNvSpPr>
                <p:nvPr/>
              </p:nvSpPr>
              <p:spPr bwMode="auto">
                <a:xfrm flipV="1">
                  <a:off x="3570" y="2034"/>
                  <a:ext cx="20" cy="30"/>
                </a:xfrm>
                <a:prstGeom prst="line">
                  <a:avLst/>
                </a:prstGeom>
                <a:noFill/>
                <a:ln w="7938" cap="rnd">
                  <a:solidFill>
                    <a:srgbClr val="58585A"/>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9315" name="Freeform 88">
                  <a:extLst>
                    <a:ext uri="{FF2B5EF4-FFF2-40B4-BE49-F238E27FC236}">
                      <a16:creationId xmlns:a16="http://schemas.microsoft.com/office/drawing/2014/main" id="{FC4C197F-E0DE-D321-A7BE-8AACEEB4EE2E}"/>
                    </a:ext>
                  </a:extLst>
                </p:cNvPr>
                <p:cNvSpPr>
                  <a:spLocks/>
                </p:cNvSpPr>
                <p:nvPr/>
              </p:nvSpPr>
              <p:spPr bwMode="auto">
                <a:xfrm>
                  <a:off x="2990" y="1954"/>
                  <a:ext cx="173" cy="113"/>
                </a:xfrm>
                <a:custGeom>
                  <a:avLst/>
                  <a:gdLst>
                    <a:gd name="T0" fmla="*/ 943 w 69"/>
                    <a:gd name="T1" fmla="*/ 713 h 45"/>
                    <a:gd name="T2" fmla="*/ 1088 w 69"/>
                    <a:gd name="T3" fmla="*/ 20 h 45"/>
                    <a:gd name="T4" fmla="*/ 221 w 69"/>
                    <a:gd name="T5" fmla="*/ 33 h 45"/>
                    <a:gd name="T6" fmla="*/ 301 w 69"/>
                    <a:gd name="T7" fmla="*/ 681 h 45"/>
                    <a:gd name="T8" fmla="*/ 943 w 69"/>
                    <a:gd name="T9" fmla="*/ 713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45">
                      <a:moveTo>
                        <a:pt x="60" y="45"/>
                      </a:moveTo>
                      <a:cubicBezTo>
                        <a:pt x="62" y="27"/>
                        <a:pt x="65" y="12"/>
                        <a:pt x="69" y="1"/>
                      </a:cubicBezTo>
                      <a:cubicBezTo>
                        <a:pt x="49" y="0"/>
                        <a:pt x="22" y="1"/>
                        <a:pt x="14" y="2"/>
                      </a:cubicBezTo>
                      <a:cubicBezTo>
                        <a:pt x="6" y="3"/>
                        <a:pt x="0" y="39"/>
                        <a:pt x="19" y="43"/>
                      </a:cubicBezTo>
                      <a:cubicBezTo>
                        <a:pt x="29" y="45"/>
                        <a:pt x="44" y="45"/>
                        <a:pt x="60" y="45"/>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16" name="Freeform 89">
                  <a:extLst>
                    <a:ext uri="{FF2B5EF4-FFF2-40B4-BE49-F238E27FC236}">
                      <a16:creationId xmlns:a16="http://schemas.microsoft.com/office/drawing/2014/main" id="{AD2FB307-639F-19FC-2744-EBE65029AA8C}"/>
                    </a:ext>
                  </a:extLst>
                </p:cNvPr>
                <p:cNvSpPr>
                  <a:spLocks/>
                </p:cNvSpPr>
                <p:nvPr/>
              </p:nvSpPr>
              <p:spPr bwMode="auto">
                <a:xfrm>
                  <a:off x="3053" y="1354"/>
                  <a:ext cx="182" cy="218"/>
                </a:xfrm>
                <a:custGeom>
                  <a:avLst/>
                  <a:gdLst>
                    <a:gd name="T0" fmla="*/ 1132 w 73"/>
                    <a:gd name="T1" fmla="*/ 175 h 87"/>
                    <a:gd name="T2" fmla="*/ 436 w 73"/>
                    <a:gd name="T3" fmla="*/ 0 h 87"/>
                    <a:gd name="T4" fmla="*/ 249 w 73"/>
                    <a:gd name="T5" fmla="*/ 566 h 87"/>
                    <a:gd name="T6" fmla="*/ 820 w 73"/>
                    <a:gd name="T7" fmla="*/ 722 h 87"/>
                    <a:gd name="T8" fmla="*/ 217 w 73"/>
                    <a:gd name="T9" fmla="*/ 742 h 87"/>
                    <a:gd name="T10" fmla="*/ 262 w 73"/>
                    <a:gd name="T11" fmla="*/ 1338 h 87"/>
                    <a:gd name="T12" fmla="*/ 1132 w 73"/>
                    <a:gd name="T13" fmla="*/ 1368 h 87"/>
                    <a:gd name="T14" fmla="*/ 1132 w 73"/>
                    <a:gd name="T15" fmla="*/ 175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3" h="87">
                      <a:moveTo>
                        <a:pt x="73" y="11"/>
                      </a:moveTo>
                      <a:cubicBezTo>
                        <a:pt x="52" y="7"/>
                        <a:pt x="35" y="3"/>
                        <a:pt x="28" y="0"/>
                      </a:cubicBezTo>
                      <a:cubicBezTo>
                        <a:pt x="13" y="2"/>
                        <a:pt x="6" y="26"/>
                        <a:pt x="16" y="36"/>
                      </a:cubicBezTo>
                      <a:cubicBezTo>
                        <a:pt x="27" y="39"/>
                        <a:pt x="53" y="46"/>
                        <a:pt x="53" y="46"/>
                      </a:cubicBezTo>
                      <a:cubicBezTo>
                        <a:pt x="38" y="46"/>
                        <a:pt x="22" y="47"/>
                        <a:pt x="14" y="47"/>
                      </a:cubicBezTo>
                      <a:cubicBezTo>
                        <a:pt x="2" y="51"/>
                        <a:pt x="0" y="82"/>
                        <a:pt x="17" y="85"/>
                      </a:cubicBezTo>
                      <a:cubicBezTo>
                        <a:pt x="34" y="86"/>
                        <a:pt x="56" y="87"/>
                        <a:pt x="73" y="87"/>
                      </a:cubicBezTo>
                      <a:cubicBezTo>
                        <a:pt x="73" y="61"/>
                        <a:pt x="72" y="35"/>
                        <a:pt x="73" y="11"/>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17" name="Oval 90">
                  <a:extLst>
                    <a:ext uri="{FF2B5EF4-FFF2-40B4-BE49-F238E27FC236}">
                      <a16:creationId xmlns:a16="http://schemas.microsoft.com/office/drawing/2014/main" id="{9DFC2FB3-C297-938C-7E57-EA67E3E85A5D}"/>
                    </a:ext>
                  </a:extLst>
                </p:cNvPr>
                <p:cNvSpPr>
                  <a:spLocks noChangeArrowheads="1"/>
                </p:cNvSpPr>
                <p:nvPr/>
              </p:nvSpPr>
              <p:spPr bwMode="auto">
                <a:xfrm>
                  <a:off x="3243" y="1239"/>
                  <a:ext cx="287" cy="68"/>
                </a:xfrm>
                <a:prstGeom prst="ellipse">
                  <a:avLst/>
                </a:prstGeom>
                <a:noFill/>
                <a:ln w="7938" cap="rnd">
                  <a:solidFill>
                    <a:srgbClr val="58585A"/>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9318" name="Freeform 91">
                  <a:extLst>
                    <a:ext uri="{FF2B5EF4-FFF2-40B4-BE49-F238E27FC236}">
                      <a16:creationId xmlns:a16="http://schemas.microsoft.com/office/drawing/2014/main" id="{ACB6F1C4-5A78-DD4F-B1A0-FD2BF9EC8037}"/>
                    </a:ext>
                  </a:extLst>
                </p:cNvPr>
                <p:cNvSpPr>
                  <a:spLocks/>
                </p:cNvSpPr>
                <p:nvPr/>
              </p:nvSpPr>
              <p:spPr bwMode="auto">
                <a:xfrm>
                  <a:off x="3995" y="1084"/>
                  <a:ext cx="23" cy="15"/>
                </a:xfrm>
                <a:custGeom>
                  <a:avLst/>
                  <a:gdLst>
                    <a:gd name="T0" fmla="*/ 0 w 9"/>
                    <a:gd name="T1" fmla="*/ 95 h 6"/>
                    <a:gd name="T2" fmla="*/ 151 w 9"/>
                    <a:gd name="T3" fmla="*/ 0 h 6"/>
                    <a:gd name="T4" fmla="*/ 0 60000 65536"/>
                    <a:gd name="T5" fmla="*/ 0 60000 65536"/>
                  </a:gdLst>
                  <a:ahLst/>
                  <a:cxnLst>
                    <a:cxn ang="T4">
                      <a:pos x="T0" y="T1"/>
                    </a:cxn>
                    <a:cxn ang="T5">
                      <a:pos x="T2" y="T3"/>
                    </a:cxn>
                  </a:cxnLst>
                  <a:rect l="0" t="0" r="r" b="b"/>
                  <a:pathLst>
                    <a:path w="9" h="6">
                      <a:moveTo>
                        <a:pt x="0" y="6"/>
                      </a:moveTo>
                      <a:cubicBezTo>
                        <a:pt x="2" y="6"/>
                        <a:pt x="5" y="3"/>
                        <a:pt x="9" y="0"/>
                      </a:cubicBezTo>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19" name="Freeform 92">
                  <a:extLst>
                    <a:ext uri="{FF2B5EF4-FFF2-40B4-BE49-F238E27FC236}">
                      <a16:creationId xmlns:a16="http://schemas.microsoft.com/office/drawing/2014/main" id="{1E314C66-3E8B-7F24-59E2-54B3226CDB37}"/>
                    </a:ext>
                  </a:extLst>
                </p:cNvPr>
                <p:cNvSpPr>
                  <a:spLocks/>
                </p:cNvSpPr>
                <p:nvPr/>
              </p:nvSpPr>
              <p:spPr bwMode="auto">
                <a:xfrm>
                  <a:off x="3795" y="1397"/>
                  <a:ext cx="815" cy="715"/>
                </a:xfrm>
                <a:custGeom>
                  <a:avLst/>
                  <a:gdLst>
                    <a:gd name="T0" fmla="*/ 33 w 326"/>
                    <a:gd name="T1" fmla="*/ 4470 h 286"/>
                    <a:gd name="T2" fmla="*/ 395 w 326"/>
                    <a:gd name="T3" fmla="*/ 2520 h 286"/>
                    <a:gd name="T4" fmla="*/ 613 w 326"/>
                    <a:gd name="T5" fmla="*/ 1925 h 286"/>
                    <a:gd name="T6" fmla="*/ 613 w 326"/>
                    <a:gd name="T7" fmla="*/ 1925 h 286"/>
                    <a:gd name="T8" fmla="*/ 613 w 326"/>
                    <a:gd name="T9" fmla="*/ 1925 h 286"/>
                    <a:gd name="T10" fmla="*/ 550 w 326"/>
                    <a:gd name="T11" fmla="*/ 1563 h 286"/>
                    <a:gd name="T12" fmla="*/ 520 w 326"/>
                    <a:gd name="T13" fmla="*/ 1550 h 286"/>
                    <a:gd name="T14" fmla="*/ 908 w 326"/>
                    <a:gd name="T15" fmla="*/ 20 h 286"/>
                    <a:gd name="T16" fmla="*/ 925 w 326"/>
                    <a:gd name="T17" fmla="*/ 20 h 286"/>
                    <a:gd name="T18" fmla="*/ 1458 w 326"/>
                    <a:gd name="T19" fmla="*/ 95 h 286"/>
                    <a:gd name="T20" fmla="*/ 1458 w 326"/>
                    <a:gd name="T21" fmla="*/ 95 h 286"/>
                    <a:gd name="T22" fmla="*/ 2145 w 326"/>
                    <a:gd name="T23" fmla="*/ 63 h 286"/>
                    <a:gd name="T24" fmla="*/ 4895 w 326"/>
                    <a:gd name="T25" fmla="*/ 83 h 286"/>
                    <a:gd name="T26" fmla="*/ 4875 w 326"/>
                    <a:gd name="T27" fmla="*/ 750 h 286"/>
                    <a:gd name="T28" fmla="*/ 4063 w 326"/>
                    <a:gd name="T29" fmla="*/ 833 h 286"/>
                    <a:gd name="T30" fmla="*/ 4875 w 326"/>
                    <a:gd name="T31" fmla="*/ 908 h 286"/>
                    <a:gd name="T32" fmla="*/ 4813 w 326"/>
                    <a:gd name="T33" fmla="*/ 1500 h 286"/>
                    <a:gd name="T34" fmla="*/ 2083 w 326"/>
                    <a:gd name="T35" fmla="*/ 2833 h 286"/>
                    <a:gd name="T36" fmla="*/ 1813 w 326"/>
                    <a:gd name="T37" fmla="*/ 3645 h 2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6" h="286">
                      <a:moveTo>
                        <a:pt x="2" y="286"/>
                      </a:moveTo>
                      <a:cubicBezTo>
                        <a:pt x="0" y="248"/>
                        <a:pt x="7" y="202"/>
                        <a:pt x="25" y="161"/>
                      </a:cubicBezTo>
                      <a:cubicBezTo>
                        <a:pt x="33" y="144"/>
                        <a:pt x="37" y="132"/>
                        <a:pt x="39" y="123"/>
                      </a:cubicBezTo>
                      <a:cubicBezTo>
                        <a:pt x="39" y="123"/>
                        <a:pt x="39" y="123"/>
                        <a:pt x="39" y="123"/>
                      </a:cubicBezTo>
                      <a:cubicBezTo>
                        <a:pt x="39" y="123"/>
                        <a:pt x="39" y="123"/>
                        <a:pt x="39" y="123"/>
                      </a:cubicBezTo>
                      <a:cubicBezTo>
                        <a:pt x="42" y="109"/>
                        <a:pt x="40" y="103"/>
                        <a:pt x="35" y="100"/>
                      </a:cubicBezTo>
                      <a:cubicBezTo>
                        <a:pt x="33" y="99"/>
                        <a:pt x="33" y="99"/>
                        <a:pt x="33" y="99"/>
                      </a:cubicBezTo>
                      <a:cubicBezTo>
                        <a:pt x="19" y="38"/>
                        <a:pt x="38" y="10"/>
                        <a:pt x="58" y="1"/>
                      </a:cubicBezTo>
                      <a:cubicBezTo>
                        <a:pt x="59" y="1"/>
                        <a:pt x="59" y="1"/>
                        <a:pt x="59" y="1"/>
                      </a:cubicBezTo>
                      <a:cubicBezTo>
                        <a:pt x="67" y="4"/>
                        <a:pt x="77" y="6"/>
                        <a:pt x="93" y="6"/>
                      </a:cubicBezTo>
                      <a:cubicBezTo>
                        <a:pt x="93" y="6"/>
                        <a:pt x="93" y="6"/>
                        <a:pt x="93" y="6"/>
                      </a:cubicBezTo>
                      <a:cubicBezTo>
                        <a:pt x="105" y="6"/>
                        <a:pt x="119" y="5"/>
                        <a:pt x="137" y="4"/>
                      </a:cubicBezTo>
                      <a:cubicBezTo>
                        <a:pt x="189" y="0"/>
                        <a:pt x="263" y="5"/>
                        <a:pt x="313" y="5"/>
                      </a:cubicBezTo>
                      <a:cubicBezTo>
                        <a:pt x="326" y="10"/>
                        <a:pt x="325" y="45"/>
                        <a:pt x="312" y="48"/>
                      </a:cubicBezTo>
                      <a:cubicBezTo>
                        <a:pt x="288" y="49"/>
                        <a:pt x="260" y="53"/>
                        <a:pt x="260" y="53"/>
                      </a:cubicBezTo>
                      <a:cubicBezTo>
                        <a:pt x="301" y="55"/>
                        <a:pt x="312" y="58"/>
                        <a:pt x="312" y="58"/>
                      </a:cubicBezTo>
                      <a:cubicBezTo>
                        <a:pt x="323" y="61"/>
                        <a:pt x="321" y="93"/>
                        <a:pt x="308" y="96"/>
                      </a:cubicBezTo>
                      <a:cubicBezTo>
                        <a:pt x="256" y="98"/>
                        <a:pt x="172" y="62"/>
                        <a:pt x="133" y="181"/>
                      </a:cubicBezTo>
                      <a:cubicBezTo>
                        <a:pt x="126" y="199"/>
                        <a:pt x="120" y="214"/>
                        <a:pt x="116" y="233"/>
                      </a:cubicBezTo>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0" name="Freeform 93">
                  <a:extLst>
                    <a:ext uri="{FF2B5EF4-FFF2-40B4-BE49-F238E27FC236}">
                      <a16:creationId xmlns:a16="http://schemas.microsoft.com/office/drawing/2014/main" id="{5F157814-D572-D53E-DCAF-3194A7704A4C}"/>
                    </a:ext>
                  </a:extLst>
                </p:cNvPr>
                <p:cNvSpPr>
                  <a:spLocks/>
                </p:cNvSpPr>
                <p:nvPr/>
              </p:nvSpPr>
              <p:spPr bwMode="auto">
                <a:xfrm>
                  <a:off x="3940" y="1384"/>
                  <a:ext cx="88" cy="28"/>
                </a:xfrm>
                <a:custGeom>
                  <a:avLst/>
                  <a:gdLst>
                    <a:gd name="T0" fmla="*/ 20 w 35"/>
                    <a:gd name="T1" fmla="*/ 97 h 11"/>
                    <a:gd name="T2" fmla="*/ 556 w 35"/>
                    <a:gd name="T3" fmla="*/ 181 h 11"/>
                    <a:gd name="T4" fmla="*/ 493 w 35"/>
                    <a:gd name="T5" fmla="*/ 130 h 11"/>
                    <a:gd name="T6" fmla="*/ 0 w 35"/>
                    <a:gd name="T7" fmla="*/ 97 h 11"/>
                    <a:gd name="T8" fmla="*/ 20 w 35"/>
                    <a:gd name="T9" fmla="*/ 97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11">
                      <a:moveTo>
                        <a:pt x="1" y="6"/>
                      </a:moveTo>
                      <a:cubicBezTo>
                        <a:pt x="9" y="9"/>
                        <a:pt x="19" y="11"/>
                        <a:pt x="35" y="11"/>
                      </a:cubicBezTo>
                      <a:cubicBezTo>
                        <a:pt x="35" y="11"/>
                        <a:pt x="34" y="10"/>
                        <a:pt x="31" y="8"/>
                      </a:cubicBezTo>
                      <a:cubicBezTo>
                        <a:pt x="26" y="2"/>
                        <a:pt x="13" y="0"/>
                        <a:pt x="0" y="6"/>
                      </a:cubicBezTo>
                      <a:lnTo>
                        <a:pt x="1" y="6"/>
                      </a:ln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1" name="Freeform 94">
                  <a:extLst>
                    <a:ext uri="{FF2B5EF4-FFF2-40B4-BE49-F238E27FC236}">
                      <a16:creationId xmlns:a16="http://schemas.microsoft.com/office/drawing/2014/main" id="{631CBC3F-BF8E-F146-B264-BA7E9A0DD4E8}"/>
                    </a:ext>
                  </a:extLst>
                </p:cNvPr>
                <p:cNvSpPr>
                  <a:spLocks/>
                </p:cNvSpPr>
                <p:nvPr/>
              </p:nvSpPr>
              <p:spPr bwMode="auto">
                <a:xfrm>
                  <a:off x="4223" y="1629"/>
                  <a:ext cx="145" cy="75"/>
                </a:xfrm>
                <a:custGeom>
                  <a:avLst/>
                  <a:gdLst>
                    <a:gd name="T0" fmla="*/ 83 w 58"/>
                    <a:gd name="T1" fmla="*/ 363 h 30"/>
                    <a:gd name="T2" fmla="*/ 875 w 58"/>
                    <a:gd name="T3" fmla="*/ 470 h 30"/>
                    <a:gd name="T4" fmla="*/ 908 w 58"/>
                    <a:gd name="T5" fmla="*/ 0 h 30"/>
                    <a:gd name="T6" fmla="*/ 0 w 58"/>
                    <a:gd name="T7" fmla="*/ 363 h 30"/>
                    <a:gd name="T8" fmla="*/ 83 w 58"/>
                    <a:gd name="T9" fmla="*/ 363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30">
                      <a:moveTo>
                        <a:pt x="5" y="23"/>
                      </a:moveTo>
                      <a:cubicBezTo>
                        <a:pt x="21" y="24"/>
                        <a:pt x="38" y="26"/>
                        <a:pt x="56" y="30"/>
                      </a:cubicBezTo>
                      <a:cubicBezTo>
                        <a:pt x="57" y="20"/>
                        <a:pt x="58" y="10"/>
                        <a:pt x="58" y="0"/>
                      </a:cubicBezTo>
                      <a:cubicBezTo>
                        <a:pt x="38" y="2"/>
                        <a:pt x="18" y="7"/>
                        <a:pt x="0" y="23"/>
                      </a:cubicBezTo>
                      <a:lnTo>
                        <a:pt x="5" y="23"/>
                      </a:ln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2" name="Freeform 95">
                  <a:extLst>
                    <a:ext uri="{FF2B5EF4-FFF2-40B4-BE49-F238E27FC236}">
                      <a16:creationId xmlns:a16="http://schemas.microsoft.com/office/drawing/2014/main" id="{FB178817-0658-A762-FE44-2B90C6A4B4B9}"/>
                    </a:ext>
                  </a:extLst>
                </p:cNvPr>
                <p:cNvSpPr>
                  <a:spLocks/>
                </p:cNvSpPr>
                <p:nvPr/>
              </p:nvSpPr>
              <p:spPr bwMode="auto">
                <a:xfrm>
                  <a:off x="3103" y="1782"/>
                  <a:ext cx="545" cy="1175"/>
                </a:xfrm>
                <a:custGeom>
                  <a:avLst/>
                  <a:gdLst>
                    <a:gd name="T0" fmla="*/ 2220 w 218"/>
                    <a:gd name="T1" fmla="*/ 6300 h 470"/>
                    <a:gd name="T2" fmla="*/ 2550 w 218"/>
                    <a:gd name="T3" fmla="*/ 5675 h 470"/>
                    <a:gd name="T4" fmla="*/ 2550 w 218"/>
                    <a:gd name="T5" fmla="*/ 5613 h 470"/>
                    <a:gd name="T6" fmla="*/ 2500 w 218"/>
                    <a:gd name="T7" fmla="*/ 5270 h 470"/>
                    <a:gd name="T8" fmla="*/ 2500 w 218"/>
                    <a:gd name="T9" fmla="*/ 5250 h 470"/>
                    <a:gd name="T10" fmla="*/ 1800 w 218"/>
                    <a:gd name="T11" fmla="*/ 4563 h 470"/>
                    <a:gd name="T12" fmla="*/ 750 w 218"/>
                    <a:gd name="T13" fmla="*/ 2175 h 470"/>
                    <a:gd name="T14" fmla="*/ 750 w 218"/>
                    <a:gd name="T15" fmla="*/ 2158 h 470"/>
                    <a:gd name="T16" fmla="*/ 1708 w 218"/>
                    <a:gd name="T17" fmla="*/ 1395 h 470"/>
                    <a:gd name="T18" fmla="*/ 3145 w 218"/>
                    <a:gd name="T19" fmla="*/ 1675 h 470"/>
                    <a:gd name="T20" fmla="*/ 3158 w 218"/>
                    <a:gd name="T21" fmla="*/ 1688 h 470"/>
                    <a:gd name="T22" fmla="*/ 3345 w 218"/>
                    <a:gd name="T23" fmla="*/ 1925 h 470"/>
                    <a:gd name="T24" fmla="*/ 3283 w 218"/>
                    <a:gd name="T25" fmla="*/ 1175 h 470"/>
                    <a:gd name="T26" fmla="*/ 2500 w 218"/>
                    <a:gd name="T27" fmla="*/ 145 h 470"/>
                    <a:gd name="T28" fmla="*/ 2050 w 218"/>
                    <a:gd name="T29" fmla="*/ 33 h 470"/>
                    <a:gd name="T30" fmla="*/ 1438 w 218"/>
                    <a:gd name="T31" fmla="*/ 50 h 470"/>
                    <a:gd name="T32" fmla="*/ 875 w 218"/>
                    <a:gd name="T33" fmla="*/ 333 h 470"/>
                    <a:gd name="T34" fmla="*/ 220 w 218"/>
                    <a:gd name="T35" fmla="*/ 1863 h 470"/>
                    <a:gd name="T36" fmla="*/ 0 w 218"/>
                    <a:gd name="T37" fmla="*/ 3458 h 470"/>
                    <a:gd name="T38" fmla="*/ 750 w 218"/>
                    <a:gd name="T39" fmla="*/ 6438 h 470"/>
                    <a:gd name="T40" fmla="*/ 1645 w 218"/>
                    <a:gd name="T41" fmla="*/ 7250 h 470"/>
                    <a:gd name="T42" fmla="*/ 2188 w 218"/>
                    <a:gd name="T43" fmla="*/ 6833 h 470"/>
                    <a:gd name="T44" fmla="*/ 2238 w 218"/>
                    <a:gd name="T45" fmla="*/ 6750 h 470"/>
                    <a:gd name="T46" fmla="*/ 2020 w 218"/>
                    <a:gd name="T47" fmla="*/ 6083 h 4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8" h="470">
                      <a:moveTo>
                        <a:pt x="142" y="403"/>
                      </a:moveTo>
                      <a:cubicBezTo>
                        <a:pt x="148" y="401"/>
                        <a:pt x="160" y="385"/>
                        <a:pt x="163" y="363"/>
                      </a:cubicBezTo>
                      <a:cubicBezTo>
                        <a:pt x="163" y="359"/>
                        <a:pt x="163" y="359"/>
                        <a:pt x="163" y="359"/>
                      </a:cubicBezTo>
                      <a:cubicBezTo>
                        <a:pt x="163" y="350"/>
                        <a:pt x="162" y="342"/>
                        <a:pt x="160" y="337"/>
                      </a:cubicBezTo>
                      <a:cubicBezTo>
                        <a:pt x="160" y="336"/>
                        <a:pt x="160" y="336"/>
                        <a:pt x="160" y="336"/>
                      </a:cubicBezTo>
                      <a:cubicBezTo>
                        <a:pt x="149" y="315"/>
                        <a:pt x="144" y="310"/>
                        <a:pt x="115" y="292"/>
                      </a:cubicBezTo>
                      <a:cubicBezTo>
                        <a:pt x="78" y="270"/>
                        <a:pt x="46" y="179"/>
                        <a:pt x="48" y="139"/>
                      </a:cubicBezTo>
                      <a:cubicBezTo>
                        <a:pt x="48" y="138"/>
                        <a:pt x="48" y="138"/>
                        <a:pt x="48" y="138"/>
                      </a:cubicBezTo>
                      <a:cubicBezTo>
                        <a:pt x="53" y="116"/>
                        <a:pt x="77" y="97"/>
                        <a:pt x="109" y="89"/>
                      </a:cubicBezTo>
                      <a:cubicBezTo>
                        <a:pt x="138" y="82"/>
                        <a:pt x="177" y="83"/>
                        <a:pt x="201" y="107"/>
                      </a:cubicBezTo>
                      <a:cubicBezTo>
                        <a:pt x="202" y="107"/>
                        <a:pt x="202" y="108"/>
                        <a:pt x="202" y="108"/>
                      </a:cubicBezTo>
                      <a:cubicBezTo>
                        <a:pt x="206" y="113"/>
                        <a:pt x="210" y="118"/>
                        <a:pt x="214" y="123"/>
                      </a:cubicBezTo>
                      <a:cubicBezTo>
                        <a:pt x="218" y="103"/>
                        <a:pt x="218" y="85"/>
                        <a:pt x="210" y="75"/>
                      </a:cubicBezTo>
                      <a:cubicBezTo>
                        <a:pt x="190" y="50"/>
                        <a:pt x="184" y="25"/>
                        <a:pt x="160" y="9"/>
                      </a:cubicBezTo>
                      <a:cubicBezTo>
                        <a:pt x="153" y="4"/>
                        <a:pt x="139" y="4"/>
                        <a:pt x="131" y="2"/>
                      </a:cubicBezTo>
                      <a:cubicBezTo>
                        <a:pt x="123" y="0"/>
                        <a:pt x="105" y="3"/>
                        <a:pt x="92" y="3"/>
                      </a:cubicBezTo>
                      <a:cubicBezTo>
                        <a:pt x="80" y="3"/>
                        <a:pt x="66" y="11"/>
                        <a:pt x="56" y="21"/>
                      </a:cubicBezTo>
                      <a:cubicBezTo>
                        <a:pt x="44" y="36"/>
                        <a:pt x="22" y="48"/>
                        <a:pt x="14" y="119"/>
                      </a:cubicBezTo>
                      <a:cubicBezTo>
                        <a:pt x="11" y="143"/>
                        <a:pt x="0" y="180"/>
                        <a:pt x="0" y="221"/>
                      </a:cubicBezTo>
                      <a:cubicBezTo>
                        <a:pt x="0" y="338"/>
                        <a:pt x="26" y="361"/>
                        <a:pt x="48" y="412"/>
                      </a:cubicBezTo>
                      <a:cubicBezTo>
                        <a:pt x="63" y="448"/>
                        <a:pt x="83" y="470"/>
                        <a:pt x="105" y="464"/>
                      </a:cubicBezTo>
                      <a:cubicBezTo>
                        <a:pt x="120" y="461"/>
                        <a:pt x="131" y="451"/>
                        <a:pt x="140" y="437"/>
                      </a:cubicBezTo>
                      <a:cubicBezTo>
                        <a:pt x="143" y="432"/>
                        <a:pt x="143" y="432"/>
                        <a:pt x="143" y="432"/>
                      </a:cubicBezTo>
                      <a:cubicBezTo>
                        <a:pt x="155" y="414"/>
                        <a:pt x="138" y="396"/>
                        <a:pt x="129" y="389"/>
                      </a:cubicBezTo>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3" name="Freeform 96">
                  <a:extLst>
                    <a:ext uri="{FF2B5EF4-FFF2-40B4-BE49-F238E27FC236}">
                      <a16:creationId xmlns:a16="http://schemas.microsoft.com/office/drawing/2014/main" id="{748EB1CD-A252-1D3E-4EAF-73420010B546}"/>
                    </a:ext>
                  </a:extLst>
                </p:cNvPr>
                <p:cNvSpPr>
                  <a:spLocks/>
                </p:cNvSpPr>
                <p:nvPr/>
              </p:nvSpPr>
              <p:spPr bwMode="auto">
                <a:xfrm>
                  <a:off x="3225" y="2817"/>
                  <a:ext cx="325" cy="502"/>
                </a:xfrm>
                <a:custGeom>
                  <a:avLst/>
                  <a:gdLst>
                    <a:gd name="T0" fmla="*/ 875 w 130"/>
                    <a:gd name="T1" fmla="*/ 779 h 201"/>
                    <a:gd name="T2" fmla="*/ 875 w 130"/>
                    <a:gd name="T3" fmla="*/ 779 h 201"/>
                    <a:gd name="T4" fmla="*/ 0 w 130"/>
                    <a:gd name="T5" fmla="*/ 0 h 201"/>
                    <a:gd name="T6" fmla="*/ 113 w 130"/>
                    <a:gd name="T7" fmla="*/ 937 h 201"/>
                    <a:gd name="T8" fmla="*/ 145 w 130"/>
                    <a:gd name="T9" fmla="*/ 2900 h 201"/>
                    <a:gd name="T10" fmla="*/ 145 w 130"/>
                    <a:gd name="T11" fmla="*/ 2900 h 201"/>
                    <a:gd name="T12" fmla="*/ 145 w 130"/>
                    <a:gd name="T13" fmla="*/ 2912 h 201"/>
                    <a:gd name="T14" fmla="*/ 1083 w 130"/>
                    <a:gd name="T15" fmla="*/ 3132 h 201"/>
                    <a:gd name="T16" fmla="*/ 2033 w 130"/>
                    <a:gd name="T17" fmla="*/ 2912 h 201"/>
                    <a:gd name="T18" fmla="*/ 2033 w 130"/>
                    <a:gd name="T19" fmla="*/ 2900 h 201"/>
                    <a:gd name="T20" fmla="*/ 2033 w 130"/>
                    <a:gd name="T21" fmla="*/ 2900 h 201"/>
                    <a:gd name="T22" fmla="*/ 2033 w 130"/>
                    <a:gd name="T23" fmla="*/ 1591 h 201"/>
                    <a:gd name="T24" fmla="*/ 1863 w 130"/>
                    <a:gd name="T25" fmla="*/ 1508 h 201"/>
                    <a:gd name="T26" fmla="*/ 875 w 130"/>
                    <a:gd name="T27" fmla="*/ 779 h 20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0" h="201">
                      <a:moveTo>
                        <a:pt x="56" y="50"/>
                      </a:moveTo>
                      <a:cubicBezTo>
                        <a:pt x="56" y="50"/>
                        <a:pt x="56" y="50"/>
                        <a:pt x="56" y="50"/>
                      </a:cubicBezTo>
                      <a:cubicBezTo>
                        <a:pt x="34" y="56"/>
                        <a:pt x="15" y="35"/>
                        <a:pt x="0" y="0"/>
                      </a:cubicBezTo>
                      <a:cubicBezTo>
                        <a:pt x="4" y="22"/>
                        <a:pt x="7" y="43"/>
                        <a:pt x="7" y="60"/>
                      </a:cubicBezTo>
                      <a:cubicBezTo>
                        <a:pt x="6" y="122"/>
                        <a:pt x="8" y="147"/>
                        <a:pt x="9" y="186"/>
                      </a:cubicBezTo>
                      <a:cubicBezTo>
                        <a:pt x="9" y="186"/>
                        <a:pt x="9" y="186"/>
                        <a:pt x="9" y="186"/>
                      </a:cubicBezTo>
                      <a:cubicBezTo>
                        <a:pt x="9" y="187"/>
                        <a:pt x="9" y="187"/>
                        <a:pt x="9" y="187"/>
                      </a:cubicBezTo>
                      <a:cubicBezTo>
                        <a:pt x="9" y="195"/>
                        <a:pt x="36" y="201"/>
                        <a:pt x="69" y="201"/>
                      </a:cubicBezTo>
                      <a:cubicBezTo>
                        <a:pt x="103" y="201"/>
                        <a:pt x="130" y="195"/>
                        <a:pt x="130" y="187"/>
                      </a:cubicBezTo>
                      <a:cubicBezTo>
                        <a:pt x="130" y="187"/>
                        <a:pt x="130" y="187"/>
                        <a:pt x="130" y="186"/>
                      </a:cubicBezTo>
                      <a:cubicBezTo>
                        <a:pt x="130" y="186"/>
                        <a:pt x="130" y="186"/>
                        <a:pt x="130" y="186"/>
                      </a:cubicBezTo>
                      <a:cubicBezTo>
                        <a:pt x="130" y="102"/>
                        <a:pt x="130" y="102"/>
                        <a:pt x="130" y="102"/>
                      </a:cubicBezTo>
                      <a:cubicBezTo>
                        <a:pt x="126" y="100"/>
                        <a:pt x="123" y="98"/>
                        <a:pt x="119" y="97"/>
                      </a:cubicBezTo>
                      <a:cubicBezTo>
                        <a:pt x="99" y="88"/>
                        <a:pt x="77" y="72"/>
                        <a:pt x="56" y="50"/>
                      </a:cubicBezTo>
                      <a:close/>
                    </a:path>
                  </a:pathLst>
                </a:custGeom>
                <a:noFill/>
                <a:ln w="7938" cap="rnd">
                  <a:solidFill>
                    <a:srgbClr val="58585A"/>
                  </a:solidFill>
                  <a:prstDash val="solid"/>
                  <a:bevel/>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4" name="Freeform 97">
                  <a:extLst>
                    <a:ext uri="{FF2B5EF4-FFF2-40B4-BE49-F238E27FC236}">
                      <a16:creationId xmlns:a16="http://schemas.microsoft.com/office/drawing/2014/main" id="{E37993B2-DC07-46AA-B486-7629A0D6E636}"/>
                    </a:ext>
                  </a:extLst>
                </p:cNvPr>
                <p:cNvSpPr>
                  <a:spLocks/>
                </p:cNvSpPr>
                <p:nvPr/>
              </p:nvSpPr>
              <p:spPr bwMode="auto">
                <a:xfrm>
                  <a:off x="3528" y="989"/>
                  <a:ext cx="817" cy="1213"/>
                </a:xfrm>
                <a:custGeom>
                  <a:avLst/>
                  <a:gdLst>
                    <a:gd name="T0" fmla="*/ 4028 w 327"/>
                    <a:gd name="T1" fmla="*/ 1113 h 485"/>
                    <a:gd name="T2" fmla="*/ 3745 w 327"/>
                    <a:gd name="T3" fmla="*/ 895 h 485"/>
                    <a:gd name="T4" fmla="*/ 3778 w 327"/>
                    <a:gd name="T5" fmla="*/ 550 h 485"/>
                    <a:gd name="T6" fmla="*/ 3258 w 327"/>
                    <a:gd name="T7" fmla="*/ 333 h 485"/>
                    <a:gd name="T8" fmla="*/ 3058 w 327"/>
                    <a:gd name="T9" fmla="*/ 613 h 485"/>
                    <a:gd name="T10" fmla="*/ 3028 w 327"/>
                    <a:gd name="T11" fmla="*/ 188 h 485"/>
                    <a:gd name="T12" fmla="*/ 2508 w 327"/>
                    <a:gd name="T13" fmla="*/ 158 h 485"/>
                    <a:gd name="T14" fmla="*/ 2104 w 327"/>
                    <a:gd name="T15" fmla="*/ 770 h 485"/>
                    <a:gd name="T16" fmla="*/ 1936 w 327"/>
                    <a:gd name="T17" fmla="*/ 408 h 485"/>
                    <a:gd name="T18" fmla="*/ 1374 w 327"/>
                    <a:gd name="T19" fmla="*/ 533 h 485"/>
                    <a:gd name="T20" fmla="*/ 1279 w 327"/>
                    <a:gd name="T21" fmla="*/ 1050 h 485"/>
                    <a:gd name="T22" fmla="*/ 1187 w 327"/>
                    <a:gd name="T23" fmla="*/ 1188 h 485"/>
                    <a:gd name="T24" fmla="*/ 42 w 327"/>
                    <a:gd name="T25" fmla="*/ 3554 h 485"/>
                    <a:gd name="T26" fmla="*/ 187 w 327"/>
                    <a:gd name="T27" fmla="*/ 5460 h 485"/>
                    <a:gd name="T28" fmla="*/ 187 w 327"/>
                    <a:gd name="T29" fmla="*/ 5460 h 485"/>
                    <a:gd name="T30" fmla="*/ 625 w 327"/>
                    <a:gd name="T31" fmla="*/ 6130 h 485"/>
                    <a:gd name="T32" fmla="*/ 687 w 327"/>
                    <a:gd name="T33" fmla="*/ 6880 h 485"/>
                    <a:gd name="T34" fmla="*/ 637 w 327"/>
                    <a:gd name="T35" fmla="*/ 6838 h 485"/>
                    <a:gd name="T36" fmla="*/ 1666 w 327"/>
                    <a:gd name="T37" fmla="*/ 7506 h 485"/>
                    <a:gd name="T38" fmla="*/ 1699 w 327"/>
                    <a:gd name="T39" fmla="*/ 7476 h 485"/>
                    <a:gd name="T40" fmla="*/ 1699 w 327"/>
                    <a:gd name="T41" fmla="*/ 6775 h 485"/>
                    <a:gd name="T42" fmla="*/ 2059 w 327"/>
                    <a:gd name="T43" fmla="*/ 5067 h 485"/>
                    <a:gd name="T44" fmla="*/ 2279 w 327"/>
                    <a:gd name="T45" fmla="*/ 4472 h 485"/>
                    <a:gd name="T46" fmla="*/ 2279 w 327"/>
                    <a:gd name="T47" fmla="*/ 4472 h 485"/>
                    <a:gd name="T48" fmla="*/ 2279 w 327"/>
                    <a:gd name="T49" fmla="*/ 4472 h 485"/>
                    <a:gd name="T50" fmla="*/ 2216 w 327"/>
                    <a:gd name="T51" fmla="*/ 4117 h 485"/>
                    <a:gd name="T52" fmla="*/ 2184 w 327"/>
                    <a:gd name="T53" fmla="*/ 4097 h 485"/>
                    <a:gd name="T54" fmla="*/ 2571 w 327"/>
                    <a:gd name="T55" fmla="*/ 2564 h 485"/>
                    <a:gd name="T56" fmla="*/ 2591 w 327"/>
                    <a:gd name="T57" fmla="*/ 2564 h 485"/>
                    <a:gd name="T58" fmla="*/ 3121 w 327"/>
                    <a:gd name="T59" fmla="*/ 2646 h 485"/>
                    <a:gd name="T60" fmla="*/ 3121 w 327"/>
                    <a:gd name="T61" fmla="*/ 2646 h 485"/>
                    <a:gd name="T62" fmla="*/ 3808 w 327"/>
                    <a:gd name="T63" fmla="*/ 2614 h 485"/>
                    <a:gd name="T64" fmla="*/ 5099 w 327"/>
                    <a:gd name="T65" fmla="*/ 2596 h 485"/>
                    <a:gd name="T66" fmla="*/ 4028 w 327"/>
                    <a:gd name="T67" fmla="*/ 1113 h 4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7" h="485">
                      <a:moveTo>
                        <a:pt x="258" y="71"/>
                      </a:moveTo>
                      <a:cubicBezTo>
                        <a:pt x="254" y="68"/>
                        <a:pt x="241" y="59"/>
                        <a:pt x="240" y="57"/>
                      </a:cubicBezTo>
                      <a:cubicBezTo>
                        <a:pt x="238" y="54"/>
                        <a:pt x="237" y="48"/>
                        <a:pt x="242" y="35"/>
                      </a:cubicBezTo>
                      <a:cubicBezTo>
                        <a:pt x="247" y="19"/>
                        <a:pt x="220" y="3"/>
                        <a:pt x="209" y="21"/>
                      </a:cubicBezTo>
                      <a:cubicBezTo>
                        <a:pt x="206" y="25"/>
                        <a:pt x="204" y="28"/>
                        <a:pt x="196" y="39"/>
                      </a:cubicBezTo>
                      <a:cubicBezTo>
                        <a:pt x="196" y="39"/>
                        <a:pt x="197" y="16"/>
                        <a:pt x="194" y="12"/>
                      </a:cubicBezTo>
                      <a:cubicBezTo>
                        <a:pt x="185" y="0"/>
                        <a:pt x="166" y="4"/>
                        <a:pt x="161" y="10"/>
                      </a:cubicBezTo>
                      <a:cubicBezTo>
                        <a:pt x="155" y="17"/>
                        <a:pt x="159" y="47"/>
                        <a:pt x="135" y="49"/>
                      </a:cubicBezTo>
                      <a:cubicBezTo>
                        <a:pt x="122" y="48"/>
                        <a:pt x="124" y="35"/>
                        <a:pt x="124" y="26"/>
                      </a:cubicBezTo>
                      <a:cubicBezTo>
                        <a:pt x="125" y="17"/>
                        <a:pt x="91" y="16"/>
                        <a:pt x="88" y="34"/>
                      </a:cubicBezTo>
                      <a:cubicBezTo>
                        <a:pt x="87" y="45"/>
                        <a:pt x="85" y="56"/>
                        <a:pt x="82" y="67"/>
                      </a:cubicBezTo>
                      <a:cubicBezTo>
                        <a:pt x="81" y="69"/>
                        <a:pt x="77" y="75"/>
                        <a:pt x="76" y="76"/>
                      </a:cubicBezTo>
                      <a:cubicBezTo>
                        <a:pt x="9" y="129"/>
                        <a:pt x="3" y="166"/>
                        <a:pt x="3" y="227"/>
                      </a:cubicBezTo>
                      <a:cubicBezTo>
                        <a:pt x="3" y="252"/>
                        <a:pt x="0" y="302"/>
                        <a:pt x="12" y="349"/>
                      </a:cubicBezTo>
                      <a:cubicBezTo>
                        <a:pt x="12" y="349"/>
                        <a:pt x="12" y="349"/>
                        <a:pt x="12" y="349"/>
                      </a:cubicBezTo>
                      <a:cubicBezTo>
                        <a:pt x="21" y="362"/>
                        <a:pt x="28" y="377"/>
                        <a:pt x="40" y="392"/>
                      </a:cubicBezTo>
                      <a:cubicBezTo>
                        <a:pt x="48" y="402"/>
                        <a:pt x="48" y="420"/>
                        <a:pt x="44" y="440"/>
                      </a:cubicBezTo>
                      <a:cubicBezTo>
                        <a:pt x="43" y="439"/>
                        <a:pt x="42" y="438"/>
                        <a:pt x="41" y="437"/>
                      </a:cubicBezTo>
                      <a:cubicBezTo>
                        <a:pt x="62" y="462"/>
                        <a:pt x="95" y="485"/>
                        <a:pt x="107" y="480"/>
                      </a:cubicBezTo>
                      <a:cubicBezTo>
                        <a:pt x="108" y="479"/>
                        <a:pt x="108" y="479"/>
                        <a:pt x="109" y="478"/>
                      </a:cubicBezTo>
                      <a:cubicBezTo>
                        <a:pt x="109" y="433"/>
                        <a:pt x="109" y="433"/>
                        <a:pt x="109" y="433"/>
                      </a:cubicBezTo>
                      <a:cubicBezTo>
                        <a:pt x="109" y="399"/>
                        <a:pt x="117" y="360"/>
                        <a:pt x="132" y="324"/>
                      </a:cubicBezTo>
                      <a:cubicBezTo>
                        <a:pt x="140" y="307"/>
                        <a:pt x="144" y="295"/>
                        <a:pt x="146" y="286"/>
                      </a:cubicBezTo>
                      <a:cubicBezTo>
                        <a:pt x="146" y="286"/>
                        <a:pt x="146" y="286"/>
                        <a:pt x="146" y="286"/>
                      </a:cubicBezTo>
                      <a:cubicBezTo>
                        <a:pt x="146" y="286"/>
                        <a:pt x="146" y="286"/>
                        <a:pt x="146" y="286"/>
                      </a:cubicBezTo>
                      <a:cubicBezTo>
                        <a:pt x="149" y="272"/>
                        <a:pt x="147" y="266"/>
                        <a:pt x="142" y="263"/>
                      </a:cubicBezTo>
                      <a:cubicBezTo>
                        <a:pt x="140" y="262"/>
                        <a:pt x="140" y="262"/>
                        <a:pt x="140" y="262"/>
                      </a:cubicBezTo>
                      <a:cubicBezTo>
                        <a:pt x="126" y="201"/>
                        <a:pt x="145" y="173"/>
                        <a:pt x="165" y="164"/>
                      </a:cubicBezTo>
                      <a:cubicBezTo>
                        <a:pt x="166" y="164"/>
                        <a:pt x="166" y="164"/>
                        <a:pt x="166" y="164"/>
                      </a:cubicBezTo>
                      <a:cubicBezTo>
                        <a:pt x="174" y="167"/>
                        <a:pt x="184" y="169"/>
                        <a:pt x="200" y="169"/>
                      </a:cubicBezTo>
                      <a:cubicBezTo>
                        <a:pt x="200" y="169"/>
                        <a:pt x="200" y="169"/>
                        <a:pt x="200" y="169"/>
                      </a:cubicBezTo>
                      <a:cubicBezTo>
                        <a:pt x="212" y="169"/>
                        <a:pt x="226" y="168"/>
                        <a:pt x="244" y="167"/>
                      </a:cubicBezTo>
                      <a:cubicBezTo>
                        <a:pt x="268" y="165"/>
                        <a:pt x="298" y="166"/>
                        <a:pt x="327" y="166"/>
                      </a:cubicBezTo>
                      <a:cubicBezTo>
                        <a:pt x="315" y="126"/>
                        <a:pt x="293" y="92"/>
                        <a:pt x="258" y="71"/>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5" name="Freeform 98">
                  <a:extLst>
                    <a:ext uri="{FF2B5EF4-FFF2-40B4-BE49-F238E27FC236}">
                      <a16:creationId xmlns:a16="http://schemas.microsoft.com/office/drawing/2014/main" id="{BAC74ABC-203B-28DF-9154-1E91D04857CF}"/>
                    </a:ext>
                  </a:extLst>
                </p:cNvPr>
                <p:cNvSpPr>
                  <a:spLocks/>
                </p:cNvSpPr>
                <p:nvPr/>
              </p:nvSpPr>
              <p:spPr bwMode="auto">
                <a:xfrm>
                  <a:off x="3175" y="1272"/>
                  <a:ext cx="380" cy="652"/>
                </a:xfrm>
                <a:custGeom>
                  <a:avLst/>
                  <a:gdLst>
                    <a:gd name="T0" fmla="*/ 0 w 152"/>
                    <a:gd name="T1" fmla="*/ 4069 h 261"/>
                    <a:gd name="T2" fmla="*/ 425 w 152"/>
                    <a:gd name="T3" fmla="*/ 3507 h 261"/>
                    <a:gd name="T4" fmla="*/ 988 w 152"/>
                    <a:gd name="T5" fmla="*/ 3228 h 261"/>
                    <a:gd name="T6" fmla="*/ 1595 w 152"/>
                    <a:gd name="T7" fmla="*/ 3215 h 261"/>
                    <a:gd name="T8" fmla="*/ 2050 w 152"/>
                    <a:gd name="T9" fmla="*/ 3320 h 261"/>
                    <a:gd name="T10" fmla="*/ 2125 w 152"/>
                    <a:gd name="T11" fmla="*/ 3382 h 261"/>
                    <a:gd name="T12" fmla="*/ 2158 w 152"/>
                    <a:gd name="T13" fmla="*/ 3400 h 261"/>
                    <a:gd name="T14" fmla="*/ 2208 w 152"/>
                    <a:gd name="T15" fmla="*/ 3445 h 261"/>
                    <a:gd name="T16" fmla="*/ 2220 w 152"/>
                    <a:gd name="T17" fmla="*/ 3462 h 261"/>
                    <a:gd name="T18" fmla="*/ 2270 w 152"/>
                    <a:gd name="T19" fmla="*/ 3507 h 261"/>
                    <a:gd name="T20" fmla="*/ 2283 w 152"/>
                    <a:gd name="T21" fmla="*/ 3525 h 261"/>
                    <a:gd name="T22" fmla="*/ 2333 w 152"/>
                    <a:gd name="T23" fmla="*/ 3600 h 261"/>
                    <a:gd name="T24" fmla="*/ 2375 w 152"/>
                    <a:gd name="T25" fmla="*/ 3525 h 261"/>
                    <a:gd name="T26" fmla="*/ 2220 w 152"/>
                    <a:gd name="T27" fmla="*/ 530 h 261"/>
                    <a:gd name="T28" fmla="*/ 2208 w 152"/>
                    <a:gd name="T29" fmla="*/ 42 h 261"/>
                    <a:gd name="T30" fmla="*/ 1313 w 152"/>
                    <a:gd name="T31" fmla="*/ 217 h 261"/>
                    <a:gd name="T32" fmla="*/ 425 w 152"/>
                    <a:gd name="T33" fmla="*/ 0 h 261"/>
                    <a:gd name="T34" fmla="*/ 408 w 152"/>
                    <a:gd name="T35" fmla="*/ 62 h 261"/>
                    <a:gd name="T36" fmla="*/ 375 w 152"/>
                    <a:gd name="T37" fmla="*/ 480 h 261"/>
                    <a:gd name="T38" fmla="*/ 395 w 152"/>
                    <a:gd name="T39" fmla="*/ 2446 h 261"/>
                    <a:gd name="T40" fmla="*/ 0 w 152"/>
                    <a:gd name="T41" fmla="*/ 4069 h 2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2" h="261">
                      <a:moveTo>
                        <a:pt x="0" y="261"/>
                      </a:moveTo>
                      <a:cubicBezTo>
                        <a:pt x="9" y="242"/>
                        <a:pt x="20" y="234"/>
                        <a:pt x="27" y="225"/>
                      </a:cubicBezTo>
                      <a:cubicBezTo>
                        <a:pt x="37" y="215"/>
                        <a:pt x="51" y="207"/>
                        <a:pt x="63" y="207"/>
                      </a:cubicBezTo>
                      <a:cubicBezTo>
                        <a:pt x="76" y="207"/>
                        <a:pt x="94" y="204"/>
                        <a:pt x="102" y="206"/>
                      </a:cubicBezTo>
                      <a:cubicBezTo>
                        <a:pt x="110" y="208"/>
                        <a:pt x="124" y="208"/>
                        <a:pt x="131" y="213"/>
                      </a:cubicBezTo>
                      <a:cubicBezTo>
                        <a:pt x="133" y="214"/>
                        <a:pt x="135" y="216"/>
                        <a:pt x="136" y="217"/>
                      </a:cubicBezTo>
                      <a:cubicBezTo>
                        <a:pt x="137" y="217"/>
                        <a:pt x="137" y="218"/>
                        <a:pt x="138" y="218"/>
                      </a:cubicBezTo>
                      <a:cubicBezTo>
                        <a:pt x="139" y="219"/>
                        <a:pt x="140" y="220"/>
                        <a:pt x="141" y="221"/>
                      </a:cubicBezTo>
                      <a:cubicBezTo>
                        <a:pt x="141" y="221"/>
                        <a:pt x="142" y="222"/>
                        <a:pt x="142" y="222"/>
                      </a:cubicBezTo>
                      <a:cubicBezTo>
                        <a:pt x="143" y="223"/>
                        <a:pt x="144" y="224"/>
                        <a:pt x="145" y="225"/>
                      </a:cubicBezTo>
                      <a:cubicBezTo>
                        <a:pt x="145" y="225"/>
                        <a:pt x="146" y="226"/>
                        <a:pt x="146" y="226"/>
                      </a:cubicBezTo>
                      <a:cubicBezTo>
                        <a:pt x="147" y="228"/>
                        <a:pt x="148" y="229"/>
                        <a:pt x="149" y="231"/>
                      </a:cubicBezTo>
                      <a:cubicBezTo>
                        <a:pt x="152" y="226"/>
                        <a:pt x="152" y="226"/>
                        <a:pt x="152" y="226"/>
                      </a:cubicBezTo>
                      <a:cubicBezTo>
                        <a:pt x="146" y="210"/>
                        <a:pt x="143" y="100"/>
                        <a:pt x="142" y="34"/>
                      </a:cubicBezTo>
                      <a:cubicBezTo>
                        <a:pt x="141" y="14"/>
                        <a:pt x="141" y="10"/>
                        <a:pt x="141" y="3"/>
                      </a:cubicBezTo>
                      <a:cubicBezTo>
                        <a:pt x="136" y="9"/>
                        <a:pt x="113" y="14"/>
                        <a:pt x="84" y="14"/>
                      </a:cubicBezTo>
                      <a:cubicBezTo>
                        <a:pt x="52" y="14"/>
                        <a:pt x="27" y="8"/>
                        <a:pt x="27" y="0"/>
                      </a:cubicBezTo>
                      <a:cubicBezTo>
                        <a:pt x="27" y="0"/>
                        <a:pt x="26" y="2"/>
                        <a:pt x="26" y="4"/>
                      </a:cubicBezTo>
                      <a:cubicBezTo>
                        <a:pt x="25" y="13"/>
                        <a:pt x="25" y="15"/>
                        <a:pt x="24" y="31"/>
                      </a:cubicBezTo>
                      <a:cubicBezTo>
                        <a:pt x="23" y="68"/>
                        <a:pt x="24" y="117"/>
                        <a:pt x="25" y="157"/>
                      </a:cubicBezTo>
                      <a:cubicBezTo>
                        <a:pt x="26" y="186"/>
                        <a:pt x="18" y="222"/>
                        <a:pt x="0" y="261"/>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6" name="Freeform 99">
                  <a:extLst>
                    <a:ext uri="{FF2B5EF4-FFF2-40B4-BE49-F238E27FC236}">
                      <a16:creationId xmlns:a16="http://schemas.microsoft.com/office/drawing/2014/main" id="{C8E13430-CFC0-4826-7595-0482C49D5D81}"/>
                    </a:ext>
                  </a:extLst>
                </p:cNvPr>
                <p:cNvSpPr>
                  <a:spLocks/>
                </p:cNvSpPr>
                <p:nvPr/>
              </p:nvSpPr>
              <p:spPr bwMode="auto">
                <a:xfrm>
                  <a:off x="3170" y="1937"/>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7" name="Freeform 100">
                  <a:extLst>
                    <a:ext uri="{FF2B5EF4-FFF2-40B4-BE49-F238E27FC236}">
                      <a16:creationId xmlns:a16="http://schemas.microsoft.com/office/drawing/2014/main" id="{0F9481D5-6AA3-1973-1493-0D58D1B4DAC2}"/>
                    </a:ext>
                  </a:extLst>
                </p:cNvPr>
                <p:cNvSpPr>
                  <a:spLocks/>
                </p:cNvSpPr>
                <p:nvPr/>
              </p:nvSpPr>
              <p:spPr bwMode="auto">
                <a:xfrm>
                  <a:off x="3875" y="1637"/>
                  <a:ext cx="25" cy="67"/>
                </a:xfrm>
                <a:custGeom>
                  <a:avLst/>
                  <a:gdLst>
                    <a:gd name="T0" fmla="*/ 113 w 10"/>
                    <a:gd name="T1" fmla="*/ 412 h 27"/>
                    <a:gd name="T2" fmla="*/ 113 w 10"/>
                    <a:gd name="T3" fmla="*/ 412 h 27"/>
                    <a:gd name="T4" fmla="*/ 50 w 10"/>
                    <a:gd name="T5" fmla="*/ 62 h 27"/>
                    <a:gd name="T6" fmla="*/ 20 w 10"/>
                    <a:gd name="T7" fmla="*/ 42 h 27"/>
                    <a:gd name="T8" fmla="*/ 113 w 10"/>
                    <a:gd name="T9" fmla="*/ 412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27">
                      <a:moveTo>
                        <a:pt x="7" y="27"/>
                      </a:moveTo>
                      <a:cubicBezTo>
                        <a:pt x="7" y="27"/>
                        <a:pt x="7" y="27"/>
                        <a:pt x="7" y="27"/>
                      </a:cubicBezTo>
                      <a:cubicBezTo>
                        <a:pt x="10" y="13"/>
                        <a:pt x="8" y="7"/>
                        <a:pt x="3" y="4"/>
                      </a:cubicBezTo>
                      <a:cubicBezTo>
                        <a:pt x="1" y="3"/>
                        <a:pt x="1" y="3"/>
                        <a:pt x="1" y="3"/>
                      </a:cubicBezTo>
                      <a:cubicBezTo>
                        <a:pt x="0" y="0"/>
                        <a:pt x="3" y="15"/>
                        <a:pt x="7" y="27"/>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8" name="Freeform 101">
                  <a:extLst>
                    <a:ext uri="{FF2B5EF4-FFF2-40B4-BE49-F238E27FC236}">
                      <a16:creationId xmlns:a16="http://schemas.microsoft.com/office/drawing/2014/main" id="{7734B101-B4AF-1D4D-31F7-3370BDF9A1DF}"/>
                    </a:ext>
                  </a:extLst>
                </p:cNvPr>
                <p:cNvSpPr>
                  <a:spLocks/>
                </p:cNvSpPr>
                <p:nvPr/>
              </p:nvSpPr>
              <p:spPr bwMode="auto">
                <a:xfrm>
                  <a:off x="3890" y="1624"/>
                  <a:ext cx="13" cy="73"/>
                </a:xfrm>
                <a:custGeom>
                  <a:avLst/>
                  <a:gdLst>
                    <a:gd name="T0" fmla="*/ 0 w 5"/>
                    <a:gd name="T1" fmla="*/ 0 h 29"/>
                    <a:gd name="T2" fmla="*/ 34 w 5"/>
                    <a:gd name="T3" fmla="*/ 463 h 29"/>
                    <a:gd name="T4" fmla="*/ 0 60000 65536"/>
                    <a:gd name="T5" fmla="*/ 0 60000 65536"/>
                  </a:gdLst>
                  <a:ahLst/>
                  <a:cxnLst>
                    <a:cxn ang="T4">
                      <a:pos x="T0" y="T1"/>
                    </a:cxn>
                    <a:cxn ang="T5">
                      <a:pos x="T2" y="T3"/>
                    </a:cxn>
                  </a:cxnLst>
                  <a:rect l="0" t="0" r="r" b="b"/>
                  <a:pathLst>
                    <a:path w="5" h="29">
                      <a:moveTo>
                        <a:pt x="0" y="0"/>
                      </a:moveTo>
                      <a:cubicBezTo>
                        <a:pt x="4" y="4"/>
                        <a:pt x="5" y="19"/>
                        <a:pt x="2" y="29"/>
                      </a:cubicBezTo>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29" name="Freeform 102">
                  <a:extLst>
                    <a:ext uri="{FF2B5EF4-FFF2-40B4-BE49-F238E27FC236}">
                      <a16:creationId xmlns:a16="http://schemas.microsoft.com/office/drawing/2014/main" id="{96A06E46-0C5C-0337-DCED-4EA02CB1C367}"/>
                    </a:ext>
                  </a:extLst>
                </p:cNvPr>
                <p:cNvSpPr>
                  <a:spLocks/>
                </p:cNvSpPr>
                <p:nvPr/>
              </p:nvSpPr>
              <p:spPr bwMode="auto">
                <a:xfrm>
                  <a:off x="3025" y="1834"/>
                  <a:ext cx="185" cy="103"/>
                </a:xfrm>
                <a:custGeom>
                  <a:avLst/>
                  <a:gdLst>
                    <a:gd name="T0" fmla="*/ 188 w 74"/>
                    <a:gd name="T1" fmla="*/ 20 h 41"/>
                    <a:gd name="T2" fmla="*/ 238 w 74"/>
                    <a:gd name="T3" fmla="*/ 631 h 41"/>
                    <a:gd name="T4" fmla="*/ 908 w 74"/>
                    <a:gd name="T5" fmla="*/ 651 h 41"/>
                    <a:gd name="T6" fmla="*/ 958 w 74"/>
                    <a:gd name="T7" fmla="*/ 555 h 41"/>
                    <a:gd name="T8" fmla="*/ 938 w 74"/>
                    <a:gd name="T9" fmla="*/ 568 h 41"/>
                    <a:gd name="T10" fmla="*/ 1158 w 74"/>
                    <a:gd name="T11" fmla="*/ 0 h 41"/>
                    <a:gd name="T12" fmla="*/ 188 w 74"/>
                    <a:gd name="T13" fmla="*/ 2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4" h="41">
                      <a:moveTo>
                        <a:pt x="12" y="1"/>
                      </a:moveTo>
                      <a:cubicBezTo>
                        <a:pt x="1" y="7"/>
                        <a:pt x="0" y="37"/>
                        <a:pt x="15" y="40"/>
                      </a:cubicBezTo>
                      <a:cubicBezTo>
                        <a:pt x="23" y="41"/>
                        <a:pt x="42" y="41"/>
                        <a:pt x="58" y="41"/>
                      </a:cubicBezTo>
                      <a:cubicBezTo>
                        <a:pt x="59" y="39"/>
                        <a:pt x="60" y="37"/>
                        <a:pt x="61" y="35"/>
                      </a:cubicBezTo>
                      <a:cubicBezTo>
                        <a:pt x="61" y="36"/>
                        <a:pt x="61" y="36"/>
                        <a:pt x="60" y="36"/>
                      </a:cubicBezTo>
                      <a:cubicBezTo>
                        <a:pt x="66" y="24"/>
                        <a:pt x="70" y="12"/>
                        <a:pt x="74" y="0"/>
                      </a:cubicBezTo>
                      <a:cubicBezTo>
                        <a:pt x="51" y="0"/>
                        <a:pt x="23" y="0"/>
                        <a:pt x="12" y="1"/>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30" name="Freeform 103">
                  <a:extLst>
                    <a:ext uri="{FF2B5EF4-FFF2-40B4-BE49-F238E27FC236}">
                      <a16:creationId xmlns:a16="http://schemas.microsoft.com/office/drawing/2014/main" id="{C7DF30F3-8220-30AC-250C-BDD061792120}"/>
                    </a:ext>
                  </a:extLst>
                </p:cNvPr>
                <p:cNvSpPr>
                  <a:spLocks noEditPoints="1"/>
                </p:cNvSpPr>
                <p:nvPr/>
              </p:nvSpPr>
              <p:spPr bwMode="auto">
                <a:xfrm>
                  <a:off x="4505" y="1729"/>
                  <a:ext cx="238" cy="333"/>
                </a:xfrm>
                <a:custGeom>
                  <a:avLst/>
                  <a:gdLst>
                    <a:gd name="T0" fmla="*/ 879 w 95"/>
                    <a:gd name="T1" fmla="*/ 0 h 133"/>
                    <a:gd name="T2" fmla="*/ 0 w 95"/>
                    <a:gd name="T3" fmla="*/ 238 h 133"/>
                    <a:gd name="T4" fmla="*/ 551 w 95"/>
                    <a:gd name="T5" fmla="*/ 784 h 133"/>
                    <a:gd name="T6" fmla="*/ 1005 w 95"/>
                    <a:gd name="T7" fmla="*/ 501 h 133"/>
                    <a:gd name="T8" fmla="*/ 879 w 95"/>
                    <a:gd name="T9" fmla="*/ 0 h 133"/>
                    <a:gd name="T10" fmla="*/ 1147 w 95"/>
                    <a:gd name="T11" fmla="*/ 751 h 133"/>
                    <a:gd name="T12" fmla="*/ 616 w 95"/>
                    <a:gd name="T13" fmla="*/ 879 h 133"/>
                    <a:gd name="T14" fmla="*/ 784 w 95"/>
                    <a:gd name="T15" fmla="*/ 1304 h 133"/>
                    <a:gd name="T16" fmla="*/ 972 w 95"/>
                    <a:gd name="T17" fmla="*/ 2088 h 133"/>
                    <a:gd name="T18" fmla="*/ 972 w 95"/>
                    <a:gd name="T19" fmla="*/ 2088 h 133"/>
                    <a:gd name="T20" fmla="*/ 1305 w 95"/>
                    <a:gd name="T21" fmla="*/ 1304 h 133"/>
                    <a:gd name="T22" fmla="*/ 1147 w 95"/>
                    <a:gd name="T23" fmla="*/ 751 h 1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5" h="133">
                      <a:moveTo>
                        <a:pt x="56" y="0"/>
                      </a:moveTo>
                      <a:cubicBezTo>
                        <a:pt x="56" y="0"/>
                        <a:pt x="20" y="2"/>
                        <a:pt x="0" y="15"/>
                      </a:cubicBezTo>
                      <a:cubicBezTo>
                        <a:pt x="10" y="21"/>
                        <a:pt x="24" y="34"/>
                        <a:pt x="35" y="50"/>
                      </a:cubicBezTo>
                      <a:cubicBezTo>
                        <a:pt x="39" y="45"/>
                        <a:pt x="49" y="40"/>
                        <a:pt x="64" y="32"/>
                      </a:cubicBezTo>
                      <a:cubicBezTo>
                        <a:pt x="70" y="26"/>
                        <a:pt x="70" y="6"/>
                        <a:pt x="56" y="0"/>
                      </a:cubicBezTo>
                      <a:close/>
                      <a:moveTo>
                        <a:pt x="73" y="48"/>
                      </a:moveTo>
                      <a:cubicBezTo>
                        <a:pt x="65" y="48"/>
                        <a:pt x="59" y="49"/>
                        <a:pt x="39" y="56"/>
                      </a:cubicBezTo>
                      <a:cubicBezTo>
                        <a:pt x="44" y="64"/>
                        <a:pt x="48" y="73"/>
                        <a:pt x="50" y="83"/>
                      </a:cubicBezTo>
                      <a:cubicBezTo>
                        <a:pt x="56" y="107"/>
                        <a:pt x="55" y="114"/>
                        <a:pt x="62" y="133"/>
                      </a:cubicBezTo>
                      <a:cubicBezTo>
                        <a:pt x="62" y="133"/>
                        <a:pt x="62" y="133"/>
                        <a:pt x="62" y="133"/>
                      </a:cubicBezTo>
                      <a:cubicBezTo>
                        <a:pt x="57" y="111"/>
                        <a:pt x="72" y="89"/>
                        <a:pt x="83" y="83"/>
                      </a:cubicBezTo>
                      <a:cubicBezTo>
                        <a:pt x="95" y="75"/>
                        <a:pt x="85" y="49"/>
                        <a:pt x="73" y="48"/>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31" name="Freeform 104">
                  <a:extLst>
                    <a:ext uri="{FF2B5EF4-FFF2-40B4-BE49-F238E27FC236}">
                      <a16:creationId xmlns:a16="http://schemas.microsoft.com/office/drawing/2014/main" id="{2DDF0F8A-2C9C-39C7-FA98-DDBDC1736464}"/>
                    </a:ext>
                  </a:extLst>
                </p:cNvPr>
                <p:cNvSpPr>
                  <a:spLocks/>
                </p:cNvSpPr>
                <p:nvPr/>
              </p:nvSpPr>
              <p:spPr bwMode="auto">
                <a:xfrm>
                  <a:off x="4170" y="1687"/>
                  <a:ext cx="495" cy="450"/>
                </a:xfrm>
                <a:custGeom>
                  <a:avLst/>
                  <a:gdLst>
                    <a:gd name="T0" fmla="*/ 3063 w 198"/>
                    <a:gd name="T1" fmla="*/ 2345 h 180"/>
                    <a:gd name="T2" fmla="*/ 3063 w 198"/>
                    <a:gd name="T3" fmla="*/ 2345 h 180"/>
                    <a:gd name="T4" fmla="*/ 2875 w 198"/>
                    <a:gd name="T5" fmla="*/ 1563 h 180"/>
                    <a:gd name="T6" fmla="*/ 2708 w 198"/>
                    <a:gd name="T7" fmla="*/ 1145 h 180"/>
                    <a:gd name="T8" fmla="*/ 2645 w 198"/>
                    <a:gd name="T9" fmla="*/ 1050 h 180"/>
                    <a:gd name="T10" fmla="*/ 2095 w 198"/>
                    <a:gd name="T11" fmla="*/ 500 h 180"/>
                    <a:gd name="T12" fmla="*/ 408 w 198"/>
                    <a:gd name="T13" fmla="*/ 0 h 180"/>
                    <a:gd name="T14" fmla="*/ 313 w 198"/>
                    <a:gd name="T15" fmla="*/ 20 h 180"/>
                    <a:gd name="T16" fmla="*/ 0 w 198"/>
                    <a:gd name="T17" fmla="*/ 425 h 180"/>
                    <a:gd name="T18" fmla="*/ 33 w 198"/>
                    <a:gd name="T19" fmla="*/ 425 h 180"/>
                    <a:gd name="T20" fmla="*/ 1720 w 198"/>
                    <a:gd name="T21" fmla="*/ 688 h 180"/>
                    <a:gd name="T22" fmla="*/ 2750 w 198"/>
                    <a:gd name="T23" fmla="*/ 2675 h 180"/>
                    <a:gd name="T24" fmla="*/ 2738 w 198"/>
                    <a:gd name="T25" fmla="*/ 2720 h 180"/>
                    <a:gd name="T26" fmla="*/ 2750 w 198"/>
                    <a:gd name="T27" fmla="*/ 2813 h 180"/>
                    <a:gd name="T28" fmla="*/ 3063 w 198"/>
                    <a:gd name="T29" fmla="*/ 2345 h 1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8" h="180">
                      <a:moveTo>
                        <a:pt x="196" y="150"/>
                      </a:moveTo>
                      <a:cubicBezTo>
                        <a:pt x="196" y="150"/>
                        <a:pt x="196" y="150"/>
                        <a:pt x="196" y="150"/>
                      </a:cubicBezTo>
                      <a:cubicBezTo>
                        <a:pt x="189" y="131"/>
                        <a:pt x="190" y="124"/>
                        <a:pt x="184" y="100"/>
                      </a:cubicBezTo>
                      <a:cubicBezTo>
                        <a:pt x="182" y="90"/>
                        <a:pt x="178" y="81"/>
                        <a:pt x="173" y="73"/>
                      </a:cubicBezTo>
                      <a:cubicBezTo>
                        <a:pt x="171" y="70"/>
                        <a:pt x="170" y="68"/>
                        <a:pt x="169" y="67"/>
                      </a:cubicBezTo>
                      <a:cubicBezTo>
                        <a:pt x="158" y="51"/>
                        <a:pt x="144" y="38"/>
                        <a:pt x="134" y="32"/>
                      </a:cubicBezTo>
                      <a:cubicBezTo>
                        <a:pt x="102" y="8"/>
                        <a:pt x="59" y="3"/>
                        <a:pt x="26" y="0"/>
                      </a:cubicBezTo>
                      <a:cubicBezTo>
                        <a:pt x="20" y="1"/>
                        <a:pt x="20" y="1"/>
                        <a:pt x="20" y="1"/>
                      </a:cubicBezTo>
                      <a:cubicBezTo>
                        <a:pt x="13" y="8"/>
                        <a:pt x="6" y="16"/>
                        <a:pt x="0" y="27"/>
                      </a:cubicBezTo>
                      <a:cubicBezTo>
                        <a:pt x="2" y="27"/>
                        <a:pt x="2" y="27"/>
                        <a:pt x="2" y="27"/>
                      </a:cubicBezTo>
                      <a:cubicBezTo>
                        <a:pt x="33" y="24"/>
                        <a:pt x="71" y="26"/>
                        <a:pt x="110" y="44"/>
                      </a:cubicBezTo>
                      <a:cubicBezTo>
                        <a:pt x="166" y="69"/>
                        <a:pt x="188" y="112"/>
                        <a:pt x="176" y="171"/>
                      </a:cubicBezTo>
                      <a:cubicBezTo>
                        <a:pt x="175" y="174"/>
                        <a:pt x="175" y="174"/>
                        <a:pt x="175" y="174"/>
                      </a:cubicBezTo>
                      <a:cubicBezTo>
                        <a:pt x="175" y="175"/>
                        <a:pt x="175" y="177"/>
                        <a:pt x="176" y="180"/>
                      </a:cubicBezTo>
                      <a:cubicBezTo>
                        <a:pt x="187" y="177"/>
                        <a:pt x="198" y="160"/>
                        <a:pt x="196" y="150"/>
                      </a:cubicBezTo>
                      <a:close/>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32" name="Oval 105">
                  <a:extLst>
                    <a:ext uri="{FF2B5EF4-FFF2-40B4-BE49-F238E27FC236}">
                      <a16:creationId xmlns:a16="http://schemas.microsoft.com/office/drawing/2014/main" id="{0CC31468-EA7F-6EFE-9F77-FD52DD53293A}"/>
                    </a:ext>
                  </a:extLst>
                </p:cNvPr>
                <p:cNvSpPr>
                  <a:spLocks noChangeArrowheads="1"/>
                </p:cNvSpPr>
                <p:nvPr/>
              </p:nvSpPr>
              <p:spPr bwMode="auto">
                <a:xfrm>
                  <a:off x="3293" y="1257"/>
                  <a:ext cx="187" cy="32"/>
                </a:xfrm>
                <a:prstGeom prst="ellipse">
                  <a:avLst/>
                </a:prstGeom>
                <a:noFill/>
                <a:ln w="7938" cap="rnd">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9333" name="Freeform 106">
                  <a:extLst>
                    <a:ext uri="{FF2B5EF4-FFF2-40B4-BE49-F238E27FC236}">
                      <a16:creationId xmlns:a16="http://schemas.microsoft.com/office/drawing/2014/main" id="{20FE4D5E-59BE-A71C-73ED-DA3CAD6D5769}"/>
                    </a:ext>
                  </a:extLst>
                </p:cNvPr>
                <p:cNvSpPr>
                  <a:spLocks/>
                </p:cNvSpPr>
                <p:nvPr/>
              </p:nvSpPr>
              <p:spPr bwMode="auto">
                <a:xfrm>
                  <a:off x="3338" y="2072"/>
                  <a:ext cx="150" cy="82"/>
                </a:xfrm>
                <a:custGeom>
                  <a:avLst/>
                  <a:gdLst>
                    <a:gd name="T0" fmla="*/ 0 w 60"/>
                    <a:gd name="T1" fmla="*/ 216 h 33"/>
                    <a:gd name="T2" fmla="*/ 938 w 60"/>
                    <a:gd name="T3" fmla="*/ 0 h 33"/>
                    <a:gd name="T4" fmla="*/ 0 w 60"/>
                    <a:gd name="T5" fmla="*/ 216 h 33"/>
                    <a:gd name="T6" fmla="*/ 0 60000 65536"/>
                    <a:gd name="T7" fmla="*/ 0 60000 65536"/>
                    <a:gd name="T8" fmla="*/ 0 60000 65536"/>
                  </a:gdLst>
                  <a:ahLst/>
                  <a:cxnLst>
                    <a:cxn ang="T6">
                      <a:pos x="T0" y="T1"/>
                    </a:cxn>
                    <a:cxn ang="T7">
                      <a:pos x="T2" y="T3"/>
                    </a:cxn>
                    <a:cxn ang="T8">
                      <a:pos x="T4" y="T5"/>
                    </a:cxn>
                  </a:cxnLst>
                  <a:rect l="0" t="0" r="r" b="b"/>
                  <a:pathLst>
                    <a:path w="60" h="33">
                      <a:moveTo>
                        <a:pt x="0" y="14"/>
                      </a:moveTo>
                      <a:cubicBezTo>
                        <a:pt x="9" y="21"/>
                        <a:pt x="42" y="21"/>
                        <a:pt x="60" y="0"/>
                      </a:cubicBezTo>
                      <a:cubicBezTo>
                        <a:pt x="54" y="9"/>
                        <a:pt x="27" y="33"/>
                        <a:pt x="0" y="1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34" name="Freeform 107">
                  <a:extLst>
                    <a:ext uri="{FF2B5EF4-FFF2-40B4-BE49-F238E27FC236}">
                      <a16:creationId xmlns:a16="http://schemas.microsoft.com/office/drawing/2014/main" id="{7D0FDBDB-F7F7-CDB5-8112-D275EC8B7F77}"/>
                    </a:ext>
                  </a:extLst>
                </p:cNvPr>
                <p:cNvSpPr>
                  <a:spLocks/>
                </p:cNvSpPr>
                <p:nvPr/>
              </p:nvSpPr>
              <p:spPr bwMode="auto">
                <a:xfrm>
                  <a:off x="3908" y="1967"/>
                  <a:ext cx="117" cy="32"/>
                </a:xfrm>
                <a:custGeom>
                  <a:avLst/>
                  <a:gdLst>
                    <a:gd name="T0" fmla="*/ 0 w 47"/>
                    <a:gd name="T1" fmla="*/ 0 h 13"/>
                    <a:gd name="T2" fmla="*/ 724 w 47"/>
                    <a:gd name="T3" fmla="*/ 133 h 13"/>
                    <a:gd name="T4" fmla="*/ 0 w 47"/>
                    <a:gd name="T5" fmla="*/ 0 h 13"/>
                    <a:gd name="T6" fmla="*/ 0 60000 65536"/>
                    <a:gd name="T7" fmla="*/ 0 60000 65536"/>
                    <a:gd name="T8" fmla="*/ 0 60000 65536"/>
                  </a:gdLst>
                  <a:ahLst/>
                  <a:cxnLst>
                    <a:cxn ang="T6">
                      <a:pos x="T0" y="T1"/>
                    </a:cxn>
                    <a:cxn ang="T7">
                      <a:pos x="T2" y="T3"/>
                    </a:cxn>
                    <a:cxn ang="T8">
                      <a:pos x="T4" y="T5"/>
                    </a:cxn>
                  </a:cxnLst>
                  <a:rect l="0" t="0" r="r" b="b"/>
                  <a:pathLst>
                    <a:path w="47" h="13">
                      <a:moveTo>
                        <a:pt x="0" y="0"/>
                      </a:moveTo>
                      <a:cubicBezTo>
                        <a:pt x="6" y="5"/>
                        <a:pt x="28" y="13"/>
                        <a:pt x="47" y="9"/>
                      </a:cubicBezTo>
                      <a:cubicBezTo>
                        <a:pt x="34" y="13"/>
                        <a:pt x="13" y="13"/>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35" name="Freeform 108">
                  <a:extLst>
                    <a:ext uri="{FF2B5EF4-FFF2-40B4-BE49-F238E27FC236}">
                      <a16:creationId xmlns:a16="http://schemas.microsoft.com/office/drawing/2014/main" id="{B4A2B3F8-562D-3FAE-53FF-BEA2D732FE55}"/>
                    </a:ext>
                  </a:extLst>
                </p:cNvPr>
                <p:cNvSpPr>
                  <a:spLocks/>
                </p:cNvSpPr>
                <p:nvPr/>
              </p:nvSpPr>
              <p:spPr bwMode="auto">
                <a:xfrm>
                  <a:off x="3258" y="1937"/>
                  <a:ext cx="1045" cy="1092"/>
                </a:xfrm>
                <a:custGeom>
                  <a:avLst/>
                  <a:gdLst>
                    <a:gd name="T0" fmla="*/ 4875 w 418"/>
                    <a:gd name="T1" fmla="*/ 2404 h 437"/>
                    <a:gd name="T2" fmla="*/ 5125 w 418"/>
                    <a:gd name="T3" fmla="*/ 3871 h 437"/>
                    <a:gd name="T4" fmla="*/ 5675 w 418"/>
                    <a:gd name="T5" fmla="*/ 5133 h 437"/>
                    <a:gd name="T6" fmla="*/ 6095 w 418"/>
                    <a:gd name="T7" fmla="*/ 5882 h 437"/>
                    <a:gd name="T8" fmla="*/ 6458 w 418"/>
                    <a:gd name="T9" fmla="*/ 6382 h 437"/>
                    <a:gd name="T10" fmla="*/ 6238 w 418"/>
                    <a:gd name="T11" fmla="*/ 6694 h 437"/>
                    <a:gd name="T12" fmla="*/ 5533 w 418"/>
                    <a:gd name="T13" fmla="*/ 6432 h 437"/>
                    <a:gd name="T14" fmla="*/ 5270 w 418"/>
                    <a:gd name="T15" fmla="*/ 6195 h 437"/>
                    <a:gd name="T16" fmla="*/ 4845 w 418"/>
                    <a:gd name="T17" fmla="*/ 6287 h 437"/>
                    <a:gd name="T18" fmla="*/ 4583 w 418"/>
                    <a:gd name="T19" fmla="*/ 6007 h 437"/>
                    <a:gd name="T20" fmla="*/ 4083 w 418"/>
                    <a:gd name="T21" fmla="*/ 5820 h 437"/>
                    <a:gd name="T22" fmla="*/ 3813 w 418"/>
                    <a:gd name="T23" fmla="*/ 5308 h 437"/>
                    <a:gd name="T24" fmla="*/ 3395 w 418"/>
                    <a:gd name="T25" fmla="*/ 5103 h 437"/>
                    <a:gd name="T26" fmla="*/ 3083 w 418"/>
                    <a:gd name="T27" fmla="*/ 4995 h 437"/>
                    <a:gd name="T28" fmla="*/ 2675 w 418"/>
                    <a:gd name="T29" fmla="*/ 4665 h 437"/>
                    <a:gd name="T30" fmla="*/ 2438 w 418"/>
                    <a:gd name="T31" fmla="*/ 4433 h 437"/>
                    <a:gd name="T32" fmla="*/ 2175 w 418"/>
                    <a:gd name="T33" fmla="*/ 3966 h 437"/>
                    <a:gd name="T34" fmla="*/ 1938 w 418"/>
                    <a:gd name="T35" fmla="*/ 3558 h 437"/>
                    <a:gd name="T36" fmla="*/ 1845 w 418"/>
                    <a:gd name="T37" fmla="*/ 3134 h 437"/>
                    <a:gd name="T38" fmla="*/ 2125 w 418"/>
                    <a:gd name="T39" fmla="*/ 3041 h 437"/>
                    <a:gd name="T40" fmla="*/ 958 w 418"/>
                    <a:gd name="T41" fmla="*/ 3154 h 437"/>
                    <a:gd name="T42" fmla="*/ 583 w 418"/>
                    <a:gd name="T43" fmla="*/ 2821 h 437"/>
                    <a:gd name="T44" fmla="*/ 300 w 418"/>
                    <a:gd name="T45" fmla="*/ 2291 h 437"/>
                    <a:gd name="T46" fmla="*/ 113 w 418"/>
                    <a:gd name="T47" fmla="*/ 1904 h 437"/>
                    <a:gd name="T48" fmla="*/ 50 w 418"/>
                    <a:gd name="T49" fmla="*/ 1449 h 437"/>
                    <a:gd name="T50" fmla="*/ 363 w 418"/>
                    <a:gd name="T51" fmla="*/ 812 h 437"/>
                    <a:gd name="T52" fmla="*/ 1238 w 418"/>
                    <a:gd name="T53" fmla="*/ 575 h 437"/>
                    <a:gd name="T54" fmla="*/ 1813 w 418"/>
                    <a:gd name="T55" fmla="*/ 687 h 437"/>
                    <a:gd name="T56" fmla="*/ 2520 w 418"/>
                    <a:gd name="T57" fmla="*/ 1542 h 437"/>
                    <a:gd name="T58" fmla="*/ 2970 w 418"/>
                    <a:gd name="T59" fmla="*/ 1999 h 437"/>
                    <a:gd name="T60" fmla="*/ 3363 w 418"/>
                    <a:gd name="T61" fmla="*/ 3216 h 437"/>
                    <a:gd name="T62" fmla="*/ 3375 w 418"/>
                    <a:gd name="T63" fmla="*/ 2012 h 437"/>
                    <a:gd name="T64" fmla="*/ 3395 w 418"/>
                    <a:gd name="T65" fmla="*/ 1854 h 437"/>
                    <a:gd name="T66" fmla="*/ 3675 w 418"/>
                    <a:gd name="T67" fmla="*/ 1404 h 437"/>
                    <a:gd name="T68" fmla="*/ 4158 w 418"/>
                    <a:gd name="T69" fmla="*/ 887 h 437"/>
                    <a:gd name="T70" fmla="*/ 3800 w 418"/>
                    <a:gd name="T71" fmla="*/ 950 h 437"/>
                    <a:gd name="T72" fmla="*/ 3800 w 418"/>
                    <a:gd name="T73" fmla="*/ 625 h 437"/>
                    <a:gd name="T74" fmla="*/ 4470 w 418"/>
                    <a:gd name="T75" fmla="*/ 30 h 437"/>
                    <a:gd name="T76" fmla="*/ 4895 w 418"/>
                    <a:gd name="T77" fmla="*/ 655 h 437"/>
                    <a:gd name="T78" fmla="*/ 4895 w 418"/>
                    <a:gd name="T79" fmla="*/ 1062 h 437"/>
                    <a:gd name="T80" fmla="*/ 4488 w 418"/>
                    <a:gd name="T81" fmla="*/ 917 h 43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8" h="437">
                      <a:moveTo>
                        <a:pt x="311" y="87"/>
                      </a:moveTo>
                      <a:cubicBezTo>
                        <a:pt x="312" y="104"/>
                        <a:pt x="306" y="139"/>
                        <a:pt x="312" y="154"/>
                      </a:cubicBezTo>
                      <a:cubicBezTo>
                        <a:pt x="319" y="168"/>
                        <a:pt x="319" y="178"/>
                        <a:pt x="322" y="189"/>
                      </a:cubicBezTo>
                      <a:cubicBezTo>
                        <a:pt x="325" y="201"/>
                        <a:pt x="322" y="234"/>
                        <a:pt x="328" y="248"/>
                      </a:cubicBezTo>
                      <a:cubicBezTo>
                        <a:pt x="334" y="263"/>
                        <a:pt x="336" y="271"/>
                        <a:pt x="340" y="278"/>
                      </a:cubicBezTo>
                      <a:cubicBezTo>
                        <a:pt x="345" y="286"/>
                        <a:pt x="353" y="316"/>
                        <a:pt x="363" y="329"/>
                      </a:cubicBezTo>
                      <a:cubicBezTo>
                        <a:pt x="374" y="341"/>
                        <a:pt x="374" y="351"/>
                        <a:pt x="381" y="358"/>
                      </a:cubicBezTo>
                      <a:cubicBezTo>
                        <a:pt x="388" y="365"/>
                        <a:pt x="385" y="371"/>
                        <a:pt x="390" y="377"/>
                      </a:cubicBezTo>
                      <a:cubicBezTo>
                        <a:pt x="395" y="383"/>
                        <a:pt x="399" y="384"/>
                        <a:pt x="403" y="389"/>
                      </a:cubicBezTo>
                      <a:cubicBezTo>
                        <a:pt x="407" y="394"/>
                        <a:pt x="416" y="402"/>
                        <a:pt x="413" y="409"/>
                      </a:cubicBezTo>
                      <a:cubicBezTo>
                        <a:pt x="410" y="416"/>
                        <a:pt x="418" y="433"/>
                        <a:pt x="413" y="435"/>
                      </a:cubicBezTo>
                      <a:cubicBezTo>
                        <a:pt x="408" y="437"/>
                        <a:pt x="409" y="432"/>
                        <a:pt x="399" y="429"/>
                      </a:cubicBezTo>
                      <a:cubicBezTo>
                        <a:pt x="388" y="427"/>
                        <a:pt x="378" y="421"/>
                        <a:pt x="373" y="423"/>
                      </a:cubicBezTo>
                      <a:cubicBezTo>
                        <a:pt x="367" y="425"/>
                        <a:pt x="353" y="419"/>
                        <a:pt x="354" y="412"/>
                      </a:cubicBezTo>
                      <a:cubicBezTo>
                        <a:pt x="355" y="405"/>
                        <a:pt x="350" y="402"/>
                        <a:pt x="350" y="402"/>
                      </a:cubicBezTo>
                      <a:cubicBezTo>
                        <a:pt x="350" y="402"/>
                        <a:pt x="340" y="397"/>
                        <a:pt x="337" y="397"/>
                      </a:cubicBezTo>
                      <a:cubicBezTo>
                        <a:pt x="334" y="397"/>
                        <a:pt x="330" y="394"/>
                        <a:pt x="324" y="396"/>
                      </a:cubicBezTo>
                      <a:cubicBezTo>
                        <a:pt x="318" y="398"/>
                        <a:pt x="313" y="404"/>
                        <a:pt x="310" y="403"/>
                      </a:cubicBezTo>
                      <a:cubicBezTo>
                        <a:pt x="307" y="402"/>
                        <a:pt x="303" y="401"/>
                        <a:pt x="300" y="398"/>
                      </a:cubicBezTo>
                      <a:cubicBezTo>
                        <a:pt x="297" y="394"/>
                        <a:pt x="300" y="390"/>
                        <a:pt x="293" y="385"/>
                      </a:cubicBezTo>
                      <a:cubicBezTo>
                        <a:pt x="285" y="380"/>
                        <a:pt x="293" y="372"/>
                        <a:pt x="281" y="374"/>
                      </a:cubicBezTo>
                      <a:cubicBezTo>
                        <a:pt x="270" y="376"/>
                        <a:pt x="271" y="383"/>
                        <a:pt x="261" y="373"/>
                      </a:cubicBezTo>
                      <a:cubicBezTo>
                        <a:pt x="252" y="364"/>
                        <a:pt x="252" y="357"/>
                        <a:pt x="249" y="354"/>
                      </a:cubicBezTo>
                      <a:cubicBezTo>
                        <a:pt x="246" y="351"/>
                        <a:pt x="249" y="344"/>
                        <a:pt x="244" y="340"/>
                      </a:cubicBezTo>
                      <a:cubicBezTo>
                        <a:pt x="239" y="337"/>
                        <a:pt x="239" y="329"/>
                        <a:pt x="232" y="329"/>
                      </a:cubicBezTo>
                      <a:cubicBezTo>
                        <a:pt x="226" y="329"/>
                        <a:pt x="217" y="327"/>
                        <a:pt x="217" y="327"/>
                      </a:cubicBezTo>
                      <a:cubicBezTo>
                        <a:pt x="217" y="327"/>
                        <a:pt x="218" y="328"/>
                        <a:pt x="207" y="324"/>
                      </a:cubicBezTo>
                      <a:cubicBezTo>
                        <a:pt x="197" y="320"/>
                        <a:pt x="202" y="332"/>
                        <a:pt x="197" y="320"/>
                      </a:cubicBezTo>
                      <a:cubicBezTo>
                        <a:pt x="192" y="308"/>
                        <a:pt x="195" y="298"/>
                        <a:pt x="187" y="298"/>
                      </a:cubicBezTo>
                      <a:cubicBezTo>
                        <a:pt x="178" y="298"/>
                        <a:pt x="171" y="299"/>
                        <a:pt x="171" y="299"/>
                      </a:cubicBezTo>
                      <a:cubicBezTo>
                        <a:pt x="160" y="294"/>
                        <a:pt x="160" y="294"/>
                        <a:pt x="160" y="294"/>
                      </a:cubicBezTo>
                      <a:cubicBezTo>
                        <a:pt x="160" y="294"/>
                        <a:pt x="159" y="289"/>
                        <a:pt x="156" y="284"/>
                      </a:cubicBezTo>
                      <a:cubicBezTo>
                        <a:pt x="152" y="279"/>
                        <a:pt x="157" y="277"/>
                        <a:pt x="151" y="270"/>
                      </a:cubicBezTo>
                      <a:cubicBezTo>
                        <a:pt x="146" y="262"/>
                        <a:pt x="146" y="259"/>
                        <a:pt x="139" y="254"/>
                      </a:cubicBezTo>
                      <a:cubicBezTo>
                        <a:pt x="132" y="249"/>
                        <a:pt x="133" y="243"/>
                        <a:pt x="130" y="240"/>
                      </a:cubicBezTo>
                      <a:cubicBezTo>
                        <a:pt x="126" y="237"/>
                        <a:pt x="128" y="233"/>
                        <a:pt x="124" y="228"/>
                      </a:cubicBezTo>
                      <a:cubicBezTo>
                        <a:pt x="123" y="225"/>
                        <a:pt x="111" y="217"/>
                        <a:pt x="108" y="210"/>
                      </a:cubicBezTo>
                      <a:cubicBezTo>
                        <a:pt x="105" y="204"/>
                        <a:pt x="111" y="199"/>
                        <a:pt x="118" y="201"/>
                      </a:cubicBezTo>
                      <a:cubicBezTo>
                        <a:pt x="142" y="201"/>
                        <a:pt x="164" y="220"/>
                        <a:pt x="183" y="228"/>
                      </a:cubicBezTo>
                      <a:cubicBezTo>
                        <a:pt x="183" y="228"/>
                        <a:pt x="167" y="213"/>
                        <a:pt x="136" y="195"/>
                      </a:cubicBezTo>
                      <a:cubicBezTo>
                        <a:pt x="101" y="177"/>
                        <a:pt x="86" y="206"/>
                        <a:pt x="76" y="204"/>
                      </a:cubicBezTo>
                      <a:cubicBezTo>
                        <a:pt x="68" y="206"/>
                        <a:pt x="67" y="203"/>
                        <a:pt x="61" y="202"/>
                      </a:cubicBezTo>
                      <a:cubicBezTo>
                        <a:pt x="55" y="201"/>
                        <a:pt x="55" y="194"/>
                        <a:pt x="50" y="192"/>
                      </a:cubicBezTo>
                      <a:cubicBezTo>
                        <a:pt x="44" y="190"/>
                        <a:pt x="43" y="188"/>
                        <a:pt x="37" y="181"/>
                      </a:cubicBezTo>
                      <a:cubicBezTo>
                        <a:pt x="31" y="173"/>
                        <a:pt x="26" y="164"/>
                        <a:pt x="22" y="157"/>
                      </a:cubicBezTo>
                      <a:cubicBezTo>
                        <a:pt x="17" y="151"/>
                        <a:pt x="21" y="153"/>
                        <a:pt x="19" y="147"/>
                      </a:cubicBezTo>
                      <a:cubicBezTo>
                        <a:pt x="16" y="141"/>
                        <a:pt x="17" y="141"/>
                        <a:pt x="13" y="135"/>
                      </a:cubicBezTo>
                      <a:cubicBezTo>
                        <a:pt x="9" y="129"/>
                        <a:pt x="7" y="129"/>
                        <a:pt x="7" y="122"/>
                      </a:cubicBezTo>
                      <a:cubicBezTo>
                        <a:pt x="7" y="114"/>
                        <a:pt x="10" y="116"/>
                        <a:pt x="5" y="109"/>
                      </a:cubicBezTo>
                      <a:cubicBezTo>
                        <a:pt x="0" y="102"/>
                        <a:pt x="3" y="98"/>
                        <a:pt x="3" y="93"/>
                      </a:cubicBezTo>
                      <a:cubicBezTo>
                        <a:pt x="3" y="87"/>
                        <a:pt x="1" y="84"/>
                        <a:pt x="1" y="76"/>
                      </a:cubicBezTo>
                      <a:cubicBezTo>
                        <a:pt x="4" y="66"/>
                        <a:pt x="13" y="57"/>
                        <a:pt x="23" y="52"/>
                      </a:cubicBezTo>
                      <a:cubicBezTo>
                        <a:pt x="29" y="48"/>
                        <a:pt x="46" y="45"/>
                        <a:pt x="54" y="43"/>
                      </a:cubicBezTo>
                      <a:cubicBezTo>
                        <a:pt x="63" y="41"/>
                        <a:pt x="69" y="38"/>
                        <a:pt x="79" y="37"/>
                      </a:cubicBezTo>
                      <a:cubicBezTo>
                        <a:pt x="84" y="37"/>
                        <a:pt x="88" y="40"/>
                        <a:pt x="95" y="41"/>
                      </a:cubicBezTo>
                      <a:cubicBezTo>
                        <a:pt x="102" y="43"/>
                        <a:pt x="112" y="42"/>
                        <a:pt x="116" y="44"/>
                      </a:cubicBezTo>
                      <a:cubicBezTo>
                        <a:pt x="136" y="52"/>
                        <a:pt x="137" y="77"/>
                        <a:pt x="151" y="90"/>
                      </a:cubicBezTo>
                      <a:cubicBezTo>
                        <a:pt x="154" y="93"/>
                        <a:pt x="158" y="95"/>
                        <a:pt x="161" y="99"/>
                      </a:cubicBezTo>
                      <a:cubicBezTo>
                        <a:pt x="164" y="103"/>
                        <a:pt x="164" y="108"/>
                        <a:pt x="167" y="112"/>
                      </a:cubicBezTo>
                      <a:cubicBezTo>
                        <a:pt x="173" y="119"/>
                        <a:pt x="192" y="118"/>
                        <a:pt x="190" y="128"/>
                      </a:cubicBezTo>
                      <a:cubicBezTo>
                        <a:pt x="193" y="139"/>
                        <a:pt x="185" y="154"/>
                        <a:pt x="193" y="176"/>
                      </a:cubicBezTo>
                      <a:cubicBezTo>
                        <a:pt x="201" y="197"/>
                        <a:pt x="215" y="206"/>
                        <a:pt x="215" y="206"/>
                      </a:cubicBezTo>
                      <a:cubicBezTo>
                        <a:pt x="206" y="181"/>
                        <a:pt x="193" y="167"/>
                        <a:pt x="204" y="152"/>
                      </a:cubicBezTo>
                      <a:cubicBezTo>
                        <a:pt x="216" y="136"/>
                        <a:pt x="212" y="138"/>
                        <a:pt x="216" y="129"/>
                      </a:cubicBezTo>
                      <a:cubicBezTo>
                        <a:pt x="215" y="131"/>
                        <a:pt x="215" y="131"/>
                        <a:pt x="215" y="131"/>
                      </a:cubicBezTo>
                      <a:cubicBezTo>
                        <a:pt x="215" y="128"/>
                        <a:pt x="215" y="121"/>
                        <a:pt x="217" y="119"/>
                      </a:cubicBezTo>
                      <a:cubicBezTo>
                        <a:pt x="220" y="115"/>
                        <a:pt x="225" y="115"/>
                        <a:pt x="228" y="111"/>
                      </a:cubicBezTo>
                      <a:cubicBezTo>
                        <a:pt x="233" y="104"/>
                        <a:pt x="228" y="96"/>
                        <a:pt x="235" y="90"/>
                      </a:cubicBezTo>
                      <a:cubicBezTo>
                        <a:pt x="234" y="91"/>
                        <a:pt x="234" y="91"/>
                        <a:pt x="234" y="91"/>
                      </a:cubicBezTo>
                      <a:cubicBezTo>
                        <a:pt x="247" y="85"/>
                        <a:pt x="266" y="66"/>
                        <a:pt x="266" y="57"/>
                      </a:cubicBezTo>
                      <a:cubicBezTo>
                        <a:pt x="258" y="71"/>
                        <a:pt x="247" y="72"/>
                        <a:pt x="242" y="67"/>
                      </a:cubicBezTo>
                      <a:cubicBezTo>
                        <a:pt x="239" y="66"/>
                        <a:pt x="243" y="61"/>
                        <a:pt x="243" y="61"/>
                      </a:cubicBezTo>
                      <a:cubicBezTo>
                        <a:pt x="241" y="58"/>
                        <a:pt x="246" y="55"/>
                        <a:pt x="245" y="52"/>
                      </a:cubicBezTo>
                      <a:cubicBezTo>
                        <a:pt x="244" y="49"/>
                        <a:pt x="244" y="45"/>
                        <a:pt x="243" y="40"/>
                      </a:cubicBezTo>
                      <a:cubicBezTo>
                        <a:pt x="245" y="28"/>
                        <a:pt x="247" y="12"/>
                        <a:pt x="249" y="7"/>
                      </a:cubicBezTo>
                      <a:cubicBezTo>
                        <a:pt x="258" y="1"/>
                        <a:pt x="272" y="0"/>
                        <a:pt x="286" y="2"/>
                      </a:cubicBezTo>
                      <a:cubicBezTo>
                        <a:pt x="299" y="5"/>
                        <a:pt x="309" y="10"/>
                        <a:pt x="315" y="18"/>
                      </a:cubicBezTo>
                      <a:cubicBezTo>
                        <a:pt x="315" y="24"/>
                        <a:pt x="314" y="32"/>
                        <a:pt x="313" y="42"/>
                      </a:cubicBezTo>
                      <a:cubicBezTo>
                        <a:pt x="311" y="45"/>
                        <a:pt x="315" y="50"/>
                        <a:pt x="313" y="55"/>
                      </a:cubicBezTo>
                      <a:cubicBezTo>
                        <a:pt x="311" y="60"/>
                        <a:pt x="314" y="60"/>
                        <a:pt x="313" y="68"/>
                      </a:cubicBezTo>
                      <a:cubicBezTo>
                        <a:pt x="312" y="77"/>
                        <a:pt x="315" y="76"/>
                        <a:pt x="310" y="75"/>
                      </a:cubicBezTo>
                      <a:cubicBezTo>
                        <a:pt x="300" y="75"/>
                        <a:pt x="292" y="72"/>
                        <a:pt x="287" y="59"/>
                      </a:cubicBezTo>
                      <a:cubicBezTo>
                        <a:pt x="286" y="72"/>
                        <a:pt x="295" y="84"/>
                        <a:pt x="311" y="87"/>
                      </a:cubicBezTo>
                      <a:close/>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36" name="Freeform 109">
                  <a:extLst>
                    <a:ext uri="{FF2B5EF4-FFF2-40B4-BE49-F238E27FC236}">
                      <a16:creationId xmlns:a16="http://schemas.microsoft.com/office/drawing/2014/main" id="{AACBBBF3-BC4B-D0C2-5AB2-D85987CFE947}"/>
                    </a:ext>
                  </a:extLst>
                </p:cNvPr>
                <p:cNvSpPr>
                  <a:spLocks/>
                </p:cNvSpPr>
                <p:nvPr/>
              </p:nvSpPr>
              <p:spPr bwMode="auto">
                <a:xfrm>
                  <a:off x="3795" y="1899"/>
                  <a:ext cx="288" cy="290"/>
                </a:xfrm>
                <a:custGeom>
                  <a:avLst/>
                  <a:gdLst>
                    <a:gd name="T0" fmla="*/ 1806 w 115"/>
                    <a:gd name="T1" fmla="*/ 425 h 116"/>
                    <a:gd name="T2" fmla="*/ 1160 w 115"/>
                    <a:gd name="T3" fmla="*/ 50 h 116"/>
                    <a:gd name="T4" fmla="*/ 363 w 115"/>
                    <a:gd name="T5" fmla="*/ 175 h 116"/>
                    <a:gd name="T6" fmla="*/ 333 w 115"/>
                    <a:gd name="T7" fmla="*/ 208 h 116"/>
                    <a:gd name="T8" fmla="*/ 238 w 115"/>
                    <a:gd name="T9" fmla="*/ 895 h 116"/>
                    <a:gd name="T10" fmla="*/ 0 w 115"/>
                    <a:gd name="T11" fmla="*/ 1813 h 1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5" h="116">
                      <a:moveTo>
                        <a:pt x="115" y="27"/>
                      </a:moveTo>
                      <a:cubicBezTo>
                        <a:pt x="107" y="15"/>
                        <a:pt x="92" y="6"/>
                        <a:pt x="74" y="3"/>
                      </a:cubicBezTo>
                      <a:cubicBezTo>
                        <a:pt x="55" y="0"/>
                        <a:pt x="36" y="2"/>
                        <a:pt x="23" y="11"/>
                      </a:cubicBezTo>
                      <a:cubicBezTo>
                        <a:pt x="22" y="11"/>
                        <a:pt x="22" y="12"/>
                        <a:pt x="21" y="13"/>
                      </a:cubicBezTo>
                      <a:cubicBezTo>
                        <a:pt x="17" y="19"/>
                        <a:pt x="18" y="34"/>
                        <a:pt x="15" y="57"/>
                      </a:cubicBezTo>
                      <a:cubicBezTo>
                        <a:pt x="13" y="76"/>
                        <a:pt x="14" y="108"/>
                        <a:pt x="0" y="116"/>
                      </a:cubicBezTo>
                    </a:path>
                  </a:pathLst>
                </a:custGeom>
                <a:noFill/>
                <a:ln w="7938"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37" name="Freeform 110">
                  <a:extLst>
                    <a:ext uri="{FF2B5EF4-FFF2-40B4-BE49-F238E27FC236}">
                      <a16:creationId xmlns:a16="http://schemas.microsoft.com/office/drawing/2014/main" id="{F54F9EEC-E846-D662-C248-7E03ECB8E3FD}"/>
                    </a:ext>
                  </a:extLst>
                </p:cNvPr>
                <p:cNvSpPr>
                  <a:spLocks/>
                </p:cNvSpPr>
                <p:nvPr/>
              </p:nvSpPr>
              <p:spPr bwMode="auto">
                <a:xfrm>
                  <a:off x="4075" y="1817"/>
                  <a:ext cx="1008" cy="1337"/>
                </a:xfrm>
                <a:custGeom>
                  <a:avLst/>
                  <a:gdLst>
                    <a:gd name="T0" fmla="*/ 6276 w 403"/>
                    <a:gd name="T1" fmla="*/ 6290 h 535"/>
                    <a:gd name="T2" fmla="*/ 5743 w 403"/>
                    <a:gd name="T3" fmla="*/ 4746 h 535"/>
                    <a:gd name="T4" fmla="*/ 4710 w 403"/>
                    <a:gd name="T5" fmla="*/ 3541 h 535"/>
                    <a:gd name="T6" fmla="*/ 3754 w 403"/>
                    <a:gd name="T7" fmla="*/ 2699 h 535"/>
                    <a:gd name="T8" fmla="*/ 2929 w 403"/>
                    <a:gd name="T9" fmla="*/ 2199 h 535"/>
                    <a:gd name="T10" fmla="*/ 2584 w 403"/>
                    <a:gd name="T11" fmla="*/ 2312 h 535"/>
                    <a:gd name="T12" fmla="*/ 2471 w 403"/>
                    <a:gd name="T13" fmla="*/ 3229 h 535"/>
                    <a:gd name="T14" fmla="*/ 2534 w 403"/>
                    <a:gd name="T15" fmla="*/ 2012 h 535"/>
                    <a:gd name="T16" fmla="*/ 2909 w 403"/>
                    <a:gd name="T17" fmla="*/ 1387 h 535"/>
                    <a:gd name="T18" fmla="*/ 2879 w 403"/>
                    <a:gd name="T19" fmla="*/ 1155 h 535"/>
                    <a:gd name="T20" fmla="*/ 2629 w 403"/>
                    <a:gd name="T21" fmla="*/ 592 h 535"/>
                    <a:gd name="T22" fmla="*/ 2459 w 403"/>
                    <a:gd name="T23" fmla="*/ 387 h 535"/>
                    <a:gd name="T24" fmla="*/ 2221 w 403"/>
                    <a:gd name="T25" fmla="*/ 262 h 535"/>
                    <a:gd name="T26" fmla="*/ 1971 w 403"/>
                    <a:gd name="T27" fmla="*/ 187 h 535"/>
                    <a:gd name="T28" fmla="*/ 1646 w 403"/>
                    <a:gd name="T29" fmla="*/ 137 h 535"/>
                    <a:gd name="T30" fmla="*/ 1438 w 403"/>
                    <a:gd name="T31" fmla="*/ 75 h 535"/>
                    <a:gd name="T32" fmla="*/ 1271 w 403"/>
                    <a:gd name="T33" fmla="*/ 30 h 535"/>
                    <a:gd name="T34" fmla="*/ 970 w 403"/>
                    <a:gd name="T35" fmla="*/ 12 h 535"/>
                    <a:gd name="T36" fmla="*/ 645 w 403"/>
                    <a:gd name="T37" fmla="*/ 62 h 535"/>
                    <a:gd name="T38" fmla="*/ 345 w 403"/>
                    <a:gd name="T39" fmla="*/ 125 h 535"/>
                    <a:gd name="T40" fmla="*/ 50 w 403"/>
                    <a:gd name="T41" fmla="*/ 937 h 535"/>
                    <a:gd name="T42" fmla="*/ 63 w 403"/>
                    <a:gd name="T43" fmla="*/ 1012 h 535"/>
                    <a:gd name="T44" fmla="*/ 33 w 403"/>
                    <a:gd name="T45" fmla="*/ 1904 h 535"/>
                    <a:gd name="T46" fmla="*/ 33 w 403"/>
                    <a:gd name="T47" fmla="*/ 1904 h 535"/>
                    <a:gd name="T48" fmla="*/ 375 w 403"/>
                    <a:gd name="T49" fmla="*/ 1604 h 535"/>
                    <a:gd name="T50" fmla="*/ 33 w 403"/>
                    <a:gd name="T51" fmla="*/ 2092 h 535"/>
                    <a:gd name="T52" fmla="*/ 375 w 403"/>
                    <a:gd name="T53" fmla="*/ 2904 h 535"/>
                    <a:gd name="T54" fmla="*/ 550 w 403"/>
                    <a:gd name="T55" fmla="*/ 3324 h 535"/>
                    <a:gd name="T56" fmla="*/ 925 w 403"/>
                    <a:gd name="T57" fmla="*/ 4091 h 535"/>
                    <a:gd name="T58" fmla="*/ 1051 w 403"/>
                    <a:gd name="T59" fmla="*/ 4508 h 535"/>
                    <a:gd name="T60" fmla="*/ 1251 w 403"/>
                    <a:gd name="T61" fmla="*/ 4978 h 535"/>
                    <a:gd name="T62" fmla="*/ 1408 w 403"/>
                    <a:gd name="T63" fmla="*/ 5308 h 535"/>
                    <a:gd name="T64" fmla="*/ 1658 w 403"/>
                    <a:gd name="T65" fmla="*/ 5903 h 535"/>
                    <a:gd name="T66" fmla="*/ 1876 w 403"/>
                    <a:gd name="T67" fmla="*/ 6228 h 535"/>
                    <a:gd name="T68" fmla="*/ 2064 w 403"/>
                    <a:gd name="T69" fmla="*/ 6478 h 535"/>
                    <a:gd name="T70" fmla="*/ 2146 w 403"/>
                    <a:gd name="T71" fmla="*/ 6570 h 535"/>
                    <a:gd name="T72" fmla="*/ 2754 w 403"/>
                    <a:gd name="T73" fmla="*/ 7100 h 535"/>
                    <a:gd name="T74" fmla="*/ 3772 w 403"/>
                    <a:gd name="T75" fmla="*/ 7820 h 535"/>
                    <a:gd name="T76" fmla="*/ 4785 w 403"/>
                    <a:gd name="T77" fmla="*/ 8224 h 535"/>
                    <a:gd name="T78" fmla="*/ 6038 w 403"/>
                    <a:gd name="T79" fmla="*/ 7445 h 535"/>
                    <a:gd name="T80" fmla="*/ 6276 w 403"/>
                    <a:gd name="T81" fmla="*/ 6290 h 5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3" h="535">
                      <a:moveTo>
                        <a:pt x="401" y="403"/>
                      </a:moveTo>
                      <a:cubicBezTo>
                        <a:pt x="403" y="374"/>
                        <a:pt x="383" y="329"/>
                        <a:pt x="367" y="304"/>
                      </a:cubicBezTo>
                      <a:cubicBezTo>
                        <a:pt x="349" y="276"/>
                        <a:pt x="325" y="249"/>
                        <a:pt x="301" y="227"/>
                      </a:cubicBezTo>
                      <a:cubicBezTo>
                        <a:pt x="281" y="208"/>
                        <a:pt x="257" y="195"/>
                        <a:pt x="240" y="173"/>
                      </a:cubicBezTo>
                      <a:cubicBezTo>
                        <a:pt x="227" y="157"/>
                        <a:pt x="210" y="139"/>
                        <a:pt x="187" y="141"/>
                      </a:cubicBezTo>
                      <a:cubicBezTo>
                        <a:pt x="183" y="142"/>
                        <a:pt x="175" y="143"/>
                        <a:pt x="165" y="148"/>
                      </a:cubicBezTo>
                      <a:cubicBezTo>
                        <a:pt x="162" y="150"/>
                        <a:pt x="143" y="171"/>
                        <a:pt x="158" y="207"/>
                      </a:cubicBezTo>
                      <a:cubicBezTo>
                        <a:pt x="146" y="188"/>
                        <a:pt x="138" y="146"/>
                        <a:pt x="162" y="129"/>
                      </a:cubicBezTo>
                      <a:cubicBezTo>
                        <a:pt x="186" y="111"/>
                        <a:pt x="185" y="96"/>
                        <a:pt x="186" y="89"/>
                      </a:cubicBezTo>
                      <a:cubicBezTo>
                        <a:pt x="187" y="82"/>
                        <a:pt x="184" y="81"/>
                        <a:pt x="184" y="74"/>
                      </a:cubicBezTo>
                      <a:cubicBezTo>
                        <a:pt x="184" y="66"/>
                        <a:pt x="172" y="41"/>
                        <a:pt x="168" y="38"/>
                      </a:cubicBezTo>
                      <a:cubicBezTo>
                        <a:pt x="164" y="35"/>
                        <a:pt x="164" y="29"/>
                        <a:pt x="157" y="25"/>
                      </a:cubicBezTo>
                      <a:cubicBezTo>
                        <a:pt x="149" y="21"/>
                        <a:pt x="148" y="17"/>
                        <a:pt x="142" y="17"/>
                      </a:cubicBezTo>
                      <a:cubicBezTo>
                        <a:pt x="136" y="17"/>
                        <a:pt x="132" y="14"/>
                        <a:pt x="126" y="12"/>
                      </a:cubicBezTo>
                      <a:cubicBezTo>
                        <a:pt x="119" y="10"/>
                        <a:pt x="108" y="10"/>
                        <a:pt x="105" y="9"/>
                      </a:cubicBezTo>
                      <a:cubicBezTo>
                        <a:pt x="102" y="8"/>
                        <a:pt x="95" y="5"/>
                        <a:pt x="92" y="5"/>
                      </a:cubicBezTo>
                      <a:cubicBezTo>
                        <a:pt x="89" y="5"/>
                        <a:pt x="87" y="2"/>
                        <a:pt x="81" y="2"/>
                      </a:cubicBezTo>
                      <a:cubicBezTo>
                        <a:pt x="75" y="2"/>
                        <a:pt x="67" y="0"/>
                        <a:pt x="62" y="1"/>
                      </a:cubicBezTo>
                      <a:cubicBezTo>
                        <a:pt x="57" y="2"/>
                        <a:pt x="47" y="4"/>
                        <a:pt x="41" y="4"/>
                      </a:cubicBezTo>
                      <a:cubicBezTo>
                        <a:pt x="38" y="4"/>
                        <a:pt x="30" y="6"/>
                        <a:pt x="22" y="8"/>
                      </a:cubicBezTo>
                      <a:cubicBezTo>
                        <a:pt x="3" y="60"/>
                        <a:pt x="3" y="60"/>
                        <a:pt x="3" y="60"/>
                      </a:cubicBezTo>
                      <a:cubicBezTo>
                        <a:pt x="4" y="62"/>
                        <a:pt x="5" y="64"/>
                        <a:pt x="4" y="65"/>
                      </a:cubicBezTo>
                      <a:cubicBezTo>
                        <a:pt x="2" y="76"/>
                        <a:pt x="0" y="101"/>
                        <a:pt x="2" y="122"/>
                      </a:cubicBezTo>
                      <a:cubicBezTo>
                        <a:pt x="2" y="122"/>
                        <a:pt x="2" y="122"/>
                        <a:pt x="2" y="122"/>
                      </a:cubicBezTo>
                      <a:cubicBezTo>
                        <a:pt x="13" y="121"/>
                        <a:pt x="22" y="117"/>
                        <a:pt x="24" y="103"/>
                      </a:cubicBezTo>
                      <a:cubicBezTo>
                        <a:pt x="24" y="119"/>
                        <a:pt x="15" y="130"/>
                        <a:pt x="2" y="134"/>
                      </a:cubicBezTo>
                      <a:cubicBezTo>
                        <a:pt x="0" y="157"/>
                        <a:pt x="20" y="168"/>
                        <a:pt x="24" y="186"/>
                      </a:cubicBezTo>
                      <a:cubicBezTo>
                        <a:pt x="28" y="204"/>
                        <a:pt x="34" y="200"/>
                        <a:pt x="35" y="213"/>
                      </a:cubicBezTo>
                      <a:cubicBezTo>
                        <a:pt x="36" y="227"/>
                        <a:pt x="56" y="249"/>
                        <a:pt x="59" y="262"/>
                      </a:cubicBezTo>
                      <a:cubicBezTo>
                        <a:pt x="62" y="274"/>
                        <a:pt x="59" y="273"/>
                        <a:pt x="67" y="289"/>
                      </a:cubicBezTo>
                      <a:cubicBezTo>
                        <a:pt x="76" y="304"/>
                        <a:pt x="77" y="309"/>
                        <a:pt x="80" y="319"/>
                      </a:cubicBezTo>
                      <a:cubicBezTo>
                        <a:pt x="83" y="328"/>
                        <a:pt x="82" y="329"/>
                        <a:pt x="90" y="340"/>
                      </a:cubicBezTo>
                      <a:cubicBezTo>
                        <a:pt x="99" y="351"/>
                        <a:pt x="102" y="365"/>
                        <a:pt x="106" y="378"/>
                      </a:cubicBezTo>
                      <a:cubicBezTo>
                        <a:pt x="110" y="390"/>
                        <a:pt x="112" y="385"/>
                        <a:pt x="120" y="399"/>
                      </a:cubicBezTo>
                      <a:cubicBezTo>
                        <a:pt x="129" y="413"/>
                        <a:pt x="129" y="406"/>
                        <a:pt x="132" y="415"/>
                      </a:cubicBezTo>
                      <a:cubicBezTo>
                        <a:pt x="133" y="417"/>
                        <a:pt x="135" y="419"/>
                        <a:pt x="137" y="421"/>
                      </a:cubicBezTo>
                      <a:cubicBezTo>
                        <a:pt x="144" y="435"/>
                        <a:pt x="166" y="447"/>
                        <a:pt x="176" y="455"/>
                      </a:cubicBezTo>
                      <a:cubicBezTo>
                        <a:pt x="196" y="473"/>
                        <a:pt x="220" y="484"/>
                        <a:pt x="241" y="501"/>
                      </a:cubicBezTo>
                      <a:cubicBezTo>
                        <a:pt x="258" y="515"/>
                        <a:pt x="283" y="535"/>
                        <a:pt x="306" y="527"/>
                      </a:cubicBezTo>
                      <a:cubicBezTo>
                        <a:pt x="329" y="519"/>
                        <a:pt x="370" y="525"/>
                        <a:pt x="386" y="477"/>
                      </a:cubicBezTo>
                      <a:cubicBezTo>
                        <a:pt x="393" y="458"/>
                        <a:pt x="400" y="421"/>
                        <a:pt x="401" y="403"/>
                      </a:cubicBezTo>
                      <a:close/>
                    </a:path>
                  </a:pathLst>
                </a:custGeom>
                <a:solidFill>
                  <a:srgbClr val="B00A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38" name="Freeform 111">
                  <a:extLst>
                    <a:ext uri="{FF2B5EF4-FFF2-40B4-BE49-F238E27FC236}">
                      <a16:creationId xmlns:a16="http://schemas.microsoft.com/office/drawing/2014/main" id="{83704A97-6FB3-C4C9-2823-26A9E6D5ECD7}"/>
                    </a:ext>
                  </a:extLst>
                </p:cNvPr>
                <p:cNvSpPr>
                  <a:spLocks/>
                </p:cNvSpPr>
                <p:nvPr/>
              </p:nvSpPr>
              <p:spPr bwMode="auto">
                <a:xfrm>
                  <a:off x="4378" y="1862"/>
                  <a:ext cx="67" cy="87"/>
                </a:xfrm>
                <a:custGeom>
                  <a:avLst/>
                  <a:gdLst>
                    <a:gd name="T0" fmla="*/ 136 w 27"/>
                    <a:gd name="T1" fmla="*/ 92 h 35"/>
                    <a:gd name="T2" fmla="*/ 74 w 27"/>
                    <a:gd name="T3" fmla="*/ 259 h 35"/>
                    <a:gd name="T4" fmla="*/ 290 w 27"/>
                    <a:gd name="T5" fmla="*/ 524 h 35"/>
                    <a:gd name="T6" fmla="*/ 370 w 27"/>
                    <a:gd name="T7" fmla="*/ 321 h 35"/>
                    <a:gd name="T8" fmla="*/ 136 w 27"/>
                    <a:gd name="T9" fmla="*/ 92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35">
                      <a:moveTo>
                        <a:pt x="9" y="6"/>
                      </a:moveTo>
                      <a:cubicBezTo>
                        <a:pt x="0" y="0"/>
                        <a:pt x="3" y="12"/>
                        <a:pt x="5" y="17"/>
                      </a:cubicBezTo>
                      <a:cubicBezTo>
                        <a:pt x="7" y="22"/>
                        <a:pt x="13" y="34"/>
                        <a:pt x="19" y="34"/>
                      </a:cubicBezTo>
                      <a:cubicBezTo>
                        <a:pt x="27" y="35"/>
                        <a:pt x="26" y="26"/>
                        <a:pt x="24" y="21"/>
                      </a:cubicBezTo>
                      <a:cubicBezTo>
                        <a:pt x="22" y="14"/>
                        <a:pt x="16" y="9"/>
                        <a:pt x="9" y="6"/>
                      </a:cubicBezTo>
                    </a:path>
                  </a:pathLst>
                </a:custGeom>
                <a:solidFill>
                  <a:srgbClr val="9A1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39" name="Freeform 112">
                  <a:extLst>
                    <a:ext uri="{FF2B5EF4-FFF2-40B4-BE49-F238E27FC236}">
                      <a16:creationId xmlns:a16="http://schemas.microsoft.com/office/drawing/2014/main" id="{C0168D81-5C47-CBB9-287B-90A2200BFBCF}"/>
                    </a:ext>
                  </a:extLst>
                </p:cNvPr>
                <p:cNvSpPr>
                  <a:spLocks/>
                </p:cNvSpPr>
                <p:nvPr/>
              </p:nvSpPr>
              <p:spPr bwMode="auto">
                <a:xfrm>
                  <a:off x="4428" y="1962"/>
                  <a:ext cx="80" cy="77"/>
                </a:xfrm>
                <a:custGeom>
                  <a:avLst/>
                  <a:gdLst>
                    <a:gd name="T0" fmla="*/ 270 w 32"/>
                    <a:gd name="T1" fmla="*/ 92 h 31"/>
                    <a:gd name="T2" fmla="*/ 345 w 32"/>
                    <a:gd name="T3" fmla="*/ 445 h 31"/>
                    <a:gd name="T4" fmla="*/ 488 w 32"/>
                    <a:gd name="T5" fmla="*/ 291 h 31"/>
                    <a:gd name="T6" fmla="*/ 283 w 32"/>
                    <a:gd name="T7" fmla="*/ 62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31">
                      <a:moveTo>
                        <a:pt x="17" y="6"/>
                      </a:moveTo>
                      <a:cubicBezTo>
                        <a:pt x="0" y="0"/>
                        <a:pt x="13" y="27"/>
                        <a:pt x="22" y="29"/>
                      </a:cubicBezTo>
                      <a:cubicBezTo>
                        <a:pt x="30" y="31"/>
                        <a:pt x="32" y="26"/>
                        <a:pt x="31" y="19"/>
                      </a:cubicBezTo>
                      <a:cubicBezTo>
                        <a:pt x="29" y="12"/>
                        <a:pt x="24" y="8"/>
                        <a:pt x="18" y="4"/>
                      </a:cubicBezTo>
                    </a:path>
                  </a:pathLst>
                </a:custGeom>
                <a:solidFill>
                  <a:srgbClr val="9A1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40" name="Freeform 113">
                  <a:extLst>
                    <a:ext uri="{FF2B5EF4-FFF2-40B4-BE49-F238E27FC236}">
                      <a16:creationId xmlns:a16="http://schemas.microsoft.com/office/drawing/2014/main" id="{910EEE1B-6F78-FEF6-0688-5B184C96E0C7}"/>
                    </a:ext>
                  </a:extLst>
                </p:cNvPr>
                <p:cNvSpPr>
                  <a:spLocks/>
                </p:cNvSpPr>
                <p:nvPr/>
              </p:nvSpPr>
              <p:spPr bwMode="auto">
                <a:xfrm>
                  <a:off x="4090" y="1939"/>
                  <a:ext cx="235" cy="398"/>
                </a:xfrm>
                <a:custGeom>
                  <a:avLst/>
                  <a:gdLst>
                    <a:gd name="T0" fmla="*/ 1345 w 94"/>
                    <a:gd name="T1" fmla="*/ 1680 h 159"/>
                    <a:gd name="T2" fmla="*/ 625 w 94"/>
                    <a:gd name="T3" fmla="*/ 501 h 159"/>
                    <a:gd name="T4" fmla="*/ 33 w 94"/>
                    <a:gd name="T5" fmla="*/ 0 h 159"/>
                    <a:gd name="T6" fmla="*/ 0 w 94"/>
                    <a:gd name="T7" fmla="*/ 175 h 159"/>
                    <a:gd name="T8" fmla="*/ 708 w 94"/>
                    <a:gd name="T9" fmla="*/ 834 h 159"/>
                    <a:gd name="T10" fmla="*/ 363 w 94"/>
                    <a:gd name="T11" fmla="*/ 834 h 159"/>
                    <a:gd name="T12" fmla="*/ 783 w 94"/>
                    <a:gd name="T13" fmla="*/ 1084 h 159"/>
                    <a:gd name="T14" fmla="*/ 1300 w 94"/>
                    <a:gd name="T15" fmla="*/ 1772 h 159"/>
                    <a:gd name="T16" fmla="*/ 1438 w 94"/>
                    <a:gd name="T17" fmla="*/ 2380 h 159"/>
                    <a:gd name="T18" fmla="*/ 1458 w 94"/>
                    <a:gd name="T19" fmla="*/ 2350 h 159"/>
                    <a:gd name="T20" fmla="*/ 1345 w 94"/>
                    <a:gd name="T21" fmla="*/ 1680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4" h="159">
                      <a:moveTo>
                        <a:pt x="86" y="107"/>
                      </a:moveTo>
                      <a:cubicBezTo>
                        <a:pt x="83" y="77"/>
                        <a:pt x="52" y="40"/>
                        <a:pt x="40" y="32"/>
                      </a:cubicBezTo>
                      <a:cubicBezTo>
                        <a:pt x="28" y="25"/>
                        <a:pt x="17" y="17"/>
                        <a:pt x="2" y="0"/>
                      </a:cubicBezTo>
                      <a:cubicBezTo>
                        <a:pt x="1" y="4"/>
                        <a:pt x="0" y="7"/>
                        <a:pt x="0" y="11"/>
                      </a:cubicBezTo>
                      <a:cubicBezTo>
                        <a:pt x="12" y="25"/>
                        <a:pt x="50" y="44"/>
                        <a:pt x="45" y="53"/>
                      </a:cubicBezTo>
                      <a:cubicBezTo>
                        <a:pt x="39" y="62"/>
                        <a:pt x="27" y="59"/>
                        <a:pt x="23" y="53"/>
                      </a:cubicBezTo>
                      <a:cubicBezTo>
                        <a:pt x="31" y="65"/>
                        <a:pt x="33" y="66"/>
                        <a:pt x="50" y="69"/>
                      </a:cubicBezTo>
                      <a:cubicBezTo>
                        <a:pt x="67" y="72"/>
                        <a:pt x="79" y="96"/>
                        <a:pt x="83" y="113"/>
                      </a:cubicBezTo>
                      <a:cubicBezTo>
                        <a:pt x="87" y="125"/>
                        <a:pt x="92" y="152"/>
                        <a:pt x="92" y="152"/>
                      </a:cubicBezTo>
                      <a:cubicBezTo>
                        <a:pt x="92" y="152"/>
                        <a:pt x="94" y="159"/>
                        <a:pt x="93" y="150"/>
                      </a:cubicBezTo>
                      <a:cubicBezTo>
                        <a:pt x="90" y="137"/>
                        <a:pt x="88" y="124"/>
                        <a:pt x="86" y="107"/>
                      </a:cubicBezTo>
                    </a:path>
                  </a:pathLst>
                </a:custGeom>
                <a:solidFill>
                  <a:srgbClr val="F2C5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41" name="Freeform 114">
                  <a:extLst>
                    <a:ext uri="{FF2B5EF4-FFF2-40B4-BE49-F238E27FC236}">
                      <a16:creationId xmlns:a16="http://schemas.microsoft.com/office/drawing/2014/main" id="{033844E2-ECFB-F69B-DE85-D2557C51AA22}"/>
                    </a:ext>
                  </a:extLst>
                </p:cNvPr>
                <p:cNvSpPr>
                  <a:spLocks/>
                </p:cNvSpPr>
                <p:nvPr/>
              </p:nvSpPr>
              <p:spPr bwMode="auto">
                <a:xfrm>
                  <a:off x="4090" y="1939"/>
                  <a:ext cx="235" cy="398"/>
                </a:xfrm>
                <a:custGeom>
                  <a:avLst/>
                  <a:gdLst>
                    <a:gd name="T0" fmla="*/ 1345 w 94"/>
                    <a:gd name="T1" fmla="*/ 1680 h 159"/>
                    <a:gd name="T2" fmla="*/ 625 w 94"/>
                    <a:gd name="T3" fmla="*/ 501 h 159"/>
                    <a:gd name="T4" fmla="*/ 33 w 94"/>
                    <a:gd name="T5" fmla="*/ 0 h 159"/>
                    <a:gd name="T6" fmla="*/ 0 w 94"/>
                    <a:gd name="T7" fmla="*/ 175 h 159"/>
                    <a:gd name="T8" fmla="*/ 708 w 94"/>
                    <a:gd name="T9" fmla="*/ 834 h 159"/>
                    <a:gd name="T10" fmla="*/ 363 w 94"/>
                    <a:gd name="T11" fmla="*/ 834 h 159"/>
                    <a:gd name="T12" fmla="*/ 783 w 94"/>
                    <a:gd name="T13" fmla="*/ 1084 h 159"/>
                    <a:gd name="T14" fmla="*/ 1300 w 94"/>
                    <a:gd name="T15" fmla="*/ 1772 h 159"/>
                    <a:gd name="T16" fmla="*/ 1438 w 94"/>
                    <a:gd name="T17" fmla="*/ 2380 h 159"/>
                    <a:gd name="T18" fmla="*/ 1458 w 94"/>
                    <a:gd name="T19" fmla="*/ 2350 h 159"/>
                    <a:gd name="T20" fmla="*/ 1345 w 94"/>
                    <a:gd name="T21" fmla="*/ 1680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4" h="159">
                      <a:moveTo>
                        <a:pt x="86" y="107"/>
                      </a:moveTo>
                      <a:cubicBezTo>
                        <a:pt x="83" y="77"/>
                        <a:pt x="52" y="40"/>
                        <a:pt x="40" y="32"/>
                      </a:cubicBezTo>
                      <a:cubicBezTo>
                        <a:pt x="28" y="25"/>
                        <a:pt x="17" y="17"/>
                        <a:pt x="2" y="0"/>
                      </a:cubicBezTo>
                      <a:cubicBezTo>
                        <a:pt x="1" y="4"/>
                        <a:pt x="0" y="7"/>
                        <a:pt x="0" y="11"/>
                      </a:cubicBezTo>
                      <a:cubicBezTo>
                        <a:pt x="12" y="25"/>
                        <a:pt x="50" y="44"/>
                        <a:pt x="45" y="53"/>
                      </a:cubicBezTo>
                      <a:cubicBezTo>
                        <a:pt x="39" y="62"/>
                        <a:pt x="27" y="59"/>
                        <a:pt x="23" y="53"/>
                      </a:cubicBezTo>
                      <a:cubicBezTo>
                        <a:pt x="31" y="65"/>
                        <a:pt x="33" y="66"/>
                        <a:pt x="50" y="69"/>
                      </a:cubicBezTo>
                      <a:cubicBezTo>
                        <a:pt x="67" y="72"/>
                        <a:pt x="79" y="96"/>
                        <a:pt x="83" y="113"/>
                      </a:cubicBezTo>
                      <a:cubicBezTo>
                        <a:pt x="87" y="125"/>
                        <a:pt x="92" y="152"/>
                        <a:pt x="92" y="152"/>
                      </a:cubicBezTo>
                      <a:cubicBezTo>
                        <a:pt x="92" y="152"/>
                        <a:pt x="94" y="159"/>
                        <a:pt x="93" y="150"/>
                      </a:cubicBezTo>
                      <a:cubicBezTo>
                        <a:pt x="90" y="137"/>
                        <a:pt x="88" y="124"/>
                        <a:pt x="86" y="107"/>
                      </a:cubicBezTo>
                      <a:close/>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42" name="Freeform 115">
                  <a:extLst>
                    <a:ext uri="{FF2B5EF4-FFF2-40B4-BE49-F238E27FC236}">
                      <a16:creationId xmlns:a16="http://schemas.microsoft.com/office/drawing/2014/main" id="{6F5C2F24-7634-591B-E9C0-7DF3774BCC3F}"/>
                    </a:ext>
                  </a:extLst>
                </p:cNvPr>
                <p:cNvSpPr>
                  <a:spLocks/>
                </p:cNvSpPr>
                <p:nvPr/>
              </p:nvSpPr>
              <p:spPr bwMode="auto">
                <a:xfrm>
                  <a:off x="4455" y="1969"/>
                  <a:ext cx="50" cy="60"/>
                </a:xfrm>
                <a:custGeom>
                  <a:avLst/>
                  <a:gdLst>
                    <a:gd name="T0" fmla="*/ 0 w 20"/>
                    <a:gd name="T1" fmla="*/ 33 h 24"/>
                    <a:gd name="T2" fmla="*/ 0 w 20"/>
                    <a:gd name="T3" fmla="*/ 33 h 24"/>
                    <a:gd name="T4" fmla="*/ 283 w 20"/>
                    <a:gd name="T5" fmla="*/ 270 h 24"/>
                    <a:gd name="T6" fmla="*/ 300 w 20"/>
                    <a:gd name="T7" fmla="*/ 375 h 24"/>
                    <a:gd name="T8" fmla="*/ 300 w 20"/>
                    <a:gd name="T9" fmla="*/ 238 h 24"/>
                    <a:gd name="T10" fmla="*/ 0 w 20"/>
                    <a:gd name="T11" fmla="*/ 33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4">
                      <a:moveTo>
                        <a:pt x="0" y="2"/>
                      </a:moveTo>
                      <a:cubicBezTo>
                        <a:pt x="0" y="2"/>
                        <a:pt x="0" y="2"/>
                        <a:pt x="0" y="2"/>
                      </a:cubicBezTo>
                      <a:cubicBezTo>
                        <a:pt x="6" y="0"/>
                        <a:pt x="14" y="7"/>
                        <a:pt x="18" y="17"/>
                      </a:cubicBezTo>
                      <a:cubicBezTo>
                        <a:pt x="19" y="20"/>
                        <a:pt x="19" y="22"/>
                        <a:pt x="19" y="24"/>
                      </a:cubicBezTo>
                      <a:cubicBezTo>
                        <a:pt x="19" y="22"/>
                        <a:pt x="20" y="19"/>
                        <a:pt x="19" y="15"/>
                      </a:cubicBezTo>
                      <a:cubicBezTo>
                        <a:pt x="15" y="3"/>
                        <a:pt x="7" y="0"/>
                        <a:pt x="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43" name="Freeform 116">
                  <a:extLst>
                    <a:ext uri="{FF2B5EF4-FFF2-40B4-BE49-F238E27FC236}">
                      <a16:creationId xmlns:a16="http://schemas.microsoft.com/office/drawing/2014/main" id="{5454AA4B-770E-255B-48E5-85C4A8DCF2B5}"/>
                    </a:ext>
                  </a:extLst>
                </p:cNvPr>
                <p:cNvSpPr>
                  <a:spLocks/>
                </p:cNvSpPr>
                <p:nvPr/>
              </p:nvSpPr>
              <p:spPr bwMode="auto">
                <a:xfrm>
                  <a:off x="4398" y="1874"/>
                  <a:ext cx="45" cy="58"/>
                </a:xfrm>
                <a:custGeom>
                  <a:avLst/>
                  <a:gdLst>
                    <a:gd name="T0" fmla="*/ 0 w 18"/>
                    <a:gd name="T1" fmla="*/ 0 h 23"/>
                    <a:gd name="T2" fmla="*/ 145 w 18"/>
                    <a:gd name="T3" fmla="*/ 126 h 23"/>
                    <a:gd name="T4" fmla="*/ 283 w 18"/>
                    <a:gd name="T5" fmla="*/ 368 h 23"/>
                    <a:gd name="T6" fmla="*/ 175 w 18"/>
                    <a:gd name="T7" fmla="*/ 96 h 23"/>
                    <a:gd name="T8" fmla="*/ 0 w 18"/>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3">
                      <a:moveTo>
                        <a:pt x="0" y="0"/>
                      </a:moveTo>
                      <a:cubicBezTo>
                        <a:pt x="3" y="2"/>
                        <a:pt x="6" y="5"/>
                        <a:pt x="9" y="8"/>
                      </a:cubicBezTo>
                      <a:cubicBezTo>
                        <a:pt x="14" y="12"/>
                        <a:pt x="17" y="18"/>
                        <a:pt x="18" y="23"/>
                      </a:cubicBezTo>
                      <a:cubicBezTo>
                        <a:pt x="17" y="17"/>
                        <a:pt x="16" y="11"/>
                        <a:pt x="11" y="6"/>
                      </a:cubicBezTo>
                      <a:cubicBezTo>
                        <a:pt x="8" y="3"/>
                        <a:pt x="3"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44" name="Freeform 117">
                  <a:extLst>
                    <a:ext uri="{FF2B5EF4-FFF2-40B4-BE49-F238E27FC236}">
                      <a16:creationId xmlns:a16="http://schemas.microsoft.com/office/drawing/2014/main" id="{0717351E-19BF-1D4A-012F-3E24F597F676}"/>
                    </a:ext>
                  </a:extLst>
                </p:cNvPr>
                <p:cNvSpPr>
                  <a:spLocks/>
                </p:cNvSpPr>
                <p:nvPr/>
              </p:nvSpPr>
              <p:spPr bwMode="auto">
                <a:xfrm>
                  <a:off x="4138" y="1884"/>
                  <a:ext cx="838" cy="1163"/>
                </a:xfrm>
                <a:custGeom>
                  <a:avLst/>
                  <a:gdLst>
                    <a:gd name="T0" fmla="*/ 595 w 335"/>
                    <a:gd name="T1" fmla="*/ 533 h 465"/>
                    <a:gd name="T2" fmla="*/ 1689 w 335"/>
                    <a:gd name="T3" fmla="*/ 613 h 465"/>
                    <a:gd name="T4" fmla="*/ 1834 w 335"/>
                    <a:gd name="T5" fmla="*/ 1738 h 465"/>
                    <a:gd name="T6" fmla="*/ 1971 w 335"/>
                    <a:gd name="T7" fmla="*/ 3004 h 465"/>
                    <a:gd name="T8" fmla="*/ 2491 w 335"/>
                    <a:gd name="T9" fmla="*/ 3209 h 465"/>
                    <a:gd name="T10" fmla="*/ 3535 w 335"/>
                    <a:gd name="T11" fmla="*/ 3504 h 465"/>
                    <a:gd name="T12" fmla="*/ 4005 w 335"/>
                    <a:gd name="T13" fmla="*/ 4117 h 465"/>
                    <a:gd name="T14" fmla="*/ 4588 w 335"/>
                    <a:gd name="T15" fmla="*/ 4960 h 465"/>
                    <a:gd name="T16" fmla="*/ 5181 w 335"/>
                    <a:gd name="T17" fmla="*/ 6568 h 465"/>
                    <a:gd name="T18" fmla="*/ 3972 w 335"/>
                    <a:gd name="T19" fmla="*/ 6975 h 465"/>
                    <a:gd name="T20" fmla="*/ 3442 w 335"/>
                    <a:gd name="T21" fmla="*/ 6400 h 465"/>
                    <a:gd name="T22" fmla="*/ 2897 w 335"/>
                    <a:gd name="T23" fmla="*/ 5868 h 465"/>
                    <a:gd name="T24" fmla="*/ 1333 w 335"/>
                    <a:gd name="T25" fmla="*/ 4429 h 465"/>
                    <a:gd name="T26" fmla="*/ 720 w 335"/>
                    <a:gd name="T27" fmla="*/ 3492 h 465"/>
                    <a:gd name="T28" fmla="*/ 363 w 335"/>
                    <a:gd name="T29" fmla="*/ 2676 h 465"/>
                    <a:gd name="T30" fmla="*/ 270 w 335"/>
                    <a:gd name="T31" fmla="*/ 1958 h 465"/>
                    <a:gd name="T32" fmla="*/ 1126 w 335"/>
                    <a:gd name="T33" fmla="*/ 2864 h 465"/>
                    <a:gd name="T34" fmla="*/ 1083 w 335"/>
                    <a:gd name="T35" fmla="*/ 1458 h 465"/>
                    <a:gd name="T36" fmla="*/ 896 w 335"/>
                    <a:gd name="T37" fmla="*/ 833 h 465"/>
                    <a:gd name="T38" fmla="*/ 583 w 335"/>
                    <a:gd name="T39" fmla="*/ 550 h 4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5" h="465">
                      <a:moveTo>
                        <a:pt x="38" y="34"/>
                      </a:moveTo>
                      <a:cubicBezTo>
                        <a:pt x="41" y="0"/>
                        <a:pt x="95" y="23"/>
                        <a:pt x="108" y="39"/>
                      </a:cubicBezTo>
                      <a:cubicBezTo>
                        <a:pt x="124" y="58"/>
                        <a:pt x="121" y="89"/>
                        <a:pt x="117" y="111"/>
                      </a:cubicBezTo>
                      <a:cubicBezTo>
                        <a:pt x="112" y="138"/>
                        <a:pt x="115" y="166"/>
                        <a:pt x="126" y="192"/>
                      </a:cubicBezTo>
                      <a:cubicBezTo>
                        <a:pt x="132" y="207"/>
                        <a:pt x="145" y="207"/>
                        <a:pt x="159" y="205"/>
                      </a:cubicBezTo>
                      <a:cubicBezTo>
                        <a:pt x="183" y="201"/>
                        <a:pt x="207" y="207"/>
                        <a:pt x="226" y="224"/>
                      </a:cubicBezTo>
                      <a:cubicBezTo>
                        <a:pt x="239" y="234"/>
                        <a:pt x="247" y="250"/>
                        <a:pt x="256" y="263"/>
                      </a:cubicBezTo>
                      <a:cubicBezTo>
                        <a:pt x="268" y="282"/>
                        <a:pt x="282" y="298"/>
                        <a:pt x="293" y="317"/>
                      </a:cubicBezTo>
                      <a:cubicBezTo>
                        <a:pt x="312" y="348"/>
                        <a:pt x="328" y="383"/>
                        <a:pt x="331" y="420"/>
                      </a:cubicBezTo>
                      <a:cubicBezTo>
                        <a:pt x="335" y="463"/>
                        <a:pt x="282" y="465"/>
                        <a:pt x="254" y="446"/>
                      </a:cubicBezTo>
                      <a:cubicBezTo>
                        <a:pt x="240" y="437"/>
                        <a:pt x="231" y="422"/>
                        <a:pt x="220" y="409"/>
                      </a:cubicBezTo>
                      <a:cubicBezTo>
                        <a:pt x="210" y="397"/>
                        <a:pt x="197" y="386"/>
                        <a:pt x="185" y="375"/>
                      </a:cubicBezTo>
                      <a:cubicBezTo>
                        <a:pt x="150" y="344"/>
                        <a:pt x="103" y="329"/>
                        <a:pt x="85" y="283"/>
                      </a:cubicBezTo>
                      <a:cubicBezTo>
                        <a:pt x="76" y="261"/>
                        <a:pt x="58" y="244"/>
                        <a:pt x="46" y="223"/>
                      </a:cubicBezTo>
                      <a:cubicBezTo>
                        <a:pt x="35" y="207"/>
                        <a:pt x="32" y="188"/>
                        <a:pt x="23" y="171"/>
                      </a:cubicBezTo>
                      <a:cubicBezTo>
                        <a:pt x="17" y="162"/>
                        <a:pt x="0" y="133"/>
                        <a:pt x="17" y="125"/>
                      </a:cubicBezTo>
                      <a:cubicBezTo>
                        <a:pt x="39" y="114"/>
                        <a:pt x="50" y="180"/>
                        <a:pt x="72" y="183"/>
                      </a:cubicBezTo>
                      <a:cubicBezTo>
                        <a:pt x="84" y="157"/>
                        <a:pt x="80" y="118"/>
                        <a:pt x="69" y="93"/>
                      </a:cubicBezTo>
                      <a:cubicBezTo>
                        <a:pt x="65" y="83"/>
                        <a:pt x="65" y="60"/>
                        <a:pt x="57" y="53"/>
                      </a:cubicBezTo>
                      <a:cubicBezTo>
                        <a:pt x="50" y="45"/>
                        <a:pt x="38" y="50"/>
                        <a:pt x="37" y="35"/>
                      </a:cubicBezTo>
                    </a:path>
                  </a:pathLst>
                </a:custGeom>
                <a:solidFill>
                  <a:srgbClr val="BC32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45" name="Freeform 118">
                  <a:extLst>
                    <a:ext uri="{FF2B5EF4-FFF2-40B4-BE49-F238E27FC236}">
                      <a16:creationId xmlns:a16="http://schemas.microsoft.com/office/drawing/2014/main" id="{B73C79DB-F1E0-8949-B0B2-7770AC80D242}"/>
                    </a:ext>
                  </a:extLst>
                </p:cNvPr>
                <p:cNvSpPr>
                  <a:spLocks/>
                </p:cNvSpPr>
                <p:nvPr/>
              </p:nvSpPr>
              <p:spPr bwMode="auto">
                <a:xfrm>
                  <a:off x="4508" y="2122"/>
                  <a:ext cx="352" cy="287"/>
                </a:xfrm>
                <a:custGeom>
                  <a:avLst/>
                  <a:gdLst>
                    <a:gd name="T0" fmla="*/ 0 w 141"/>
                    <a:gd name="T1" fmla="*/ 292 h 115"/>
                    <a:gd name="T2" fmla="*/ 916 w 141"/>
                    <a:gd name="T3" fmla="*/ 574 h 115"/>
                    <a:gd name="T4" fmla="*/ 2194 w 141"/>
                    <a:gd name="T5" fmla="*/ 1787 h 115"/>
                    <a:gd name="T6" fmla="*/ 1353 w 141"/>
                    <a:gd name="T7" fmla="*/ 996 h 115"/>
                    <a:gd name="T8" fmla="*/ 0 w 141"/>
                    <a:gd name="T9" fmla="*/ 292 h 1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1" h="115">
                      <a:moveTo>
                        <a:pt x="0" y="19"/>
                      </a:moveTo>
                      <a:cubicBezTo>
                        <a:pt x="0" y="19"/>
                        <a:pt x="38" y="7"/>
                        <a:pt x="59" y="37"/>
                      </a:cubicBezTo>
                      <a:cubicBezTo>
                        <a:pt x="80" y="67"/>
                        <a:pt x="122" y="93"/>
                        <a:pt x="141" y="115"/>
                      </a:cubicBezTo>
                      <a:cubicBezTo>
                        <a:pt x="141" y="115"/>
                        <a:pt x="103" y="75"/>
                        <a:pt x="87" y="64"/>
                      </a:cubicBezTo>
                      <a:cubicBezTo>
                        <a:pt x="72" y="52"/>
                        <a:pt x="50" y="0"/>
                        <a:pt x="0"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46" name="Freeform 119">
                  <a:extLst>
                    <a:ext uri="{FF2B5EF4-FFF2-40B4-BE49-F238E27FC236}">
                      <a16:creationId xmlns:a16="http://schemas.microsoft.com/office/drawing/2014/main" id="{E88EFD9F-1C00-97DF-A9C0-93C4F86F9FF2}"/>
                    </a:ext>
                  </a:extLst>
                </p:cNvPr>
                <p:cNvSpPr>
                  <a:spLocks/>
                </p:cNvSpPr>
                <p:nvPr/>
              </p:nvSpPr>
              <p:spPr bwMode="auto">
                <a:xfrm>
                  <a:off x="4630" y="3044"/>
                  <a:ext cx="233" cy="120"/>
                </a:xfrm>
                <a:custGeom>
                  <a:avLst/>
                  <a:gdLst>
                    <a:gd name="T0" fmla="*/ 1463 w 93"/>
                    <a:gd name="T1" fmla="*/ 583 h 48"/>
                    <a:gd name="T2" fmla="*/ 879 w 93"/>
                    <a:gd name="T3" fmla="*/ 595 h 48"/>
                    <a:gd name="T4" fmla="*/ 458 w 93"/>
                    <a:gd name="T5" fmla="*/ 333 h 48"/>
                    <a:gd name="T6" fmla="*/ 0 w 93"/>
                    <a:gd name="T7" fmla="*/ 0 h 48"/>
                    <a:gd name="T8" fmla="*/ 283 w 93"/>
                    <a:gd name="T9" fmla="*/ 250 h 48"/>
                    <a:gd name="T10" fmla="*/ 659 w 93"/>
                    <a:gd name="T11" fmla="*/ 533 h 48"/>
                    <a:gd name="T12" fmla="*/ 1463 w 93"/>
                    <a:gd name="T13" fmla="*/ 583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3" h="48">
                      <a:moveTo>
                        <a:pt x="93" y="37"/>
                      </a:moveTo>
                      <a:cubicBezTo>
                        <a:pt x="93" y="37"/>
                        <a:pt x="68" y="45"/>
                        <a:pt x="56" y="38"/>
                      </a:cubicBezTo>
                      <a:cubicBezTo>
                        <a:pt x="45" y="31"/>
                        <a:pt x="37" y="29"/>
                        <a:pt x="29" y="21"/>
                      </a:cubicBezTo>
                      <a:cubicBezTo>
                        <a:pt x="21" y="14"/>
                        <a:pt x="5" y="1"/>
                        <a:pt x="0" y="0"/>
                      </a:cubicBezTo>
                      <a:cubicBezTo>
                        <a:pt x="0" y="0"/>
                        <a:pt x="10" y="7"/>
                        <a:pt x="18" y="16"/>
                      </a:cubicBezTo>
                      <a:cubicBezTo>
                        <a:pt x="25" y="25"/>
                        <a:pt x="31" y="30"/>
                        <a:pt x="42" y="34"/>
                      </a:cubicBezTo>
                      <a:cubicBezTo>
                        <a:pt x="52" y="39"/>
                        <a:pt x="67" y="48"/>
                        <a:pt x="93"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47" name="Freeform 120">
                  <a:extLst>
                    <a:ext uri="{FF2B5EF4-FFF2-40B4-BE49-F238E27FC236}">
                      <a16:creationId xmlns:a16="http://schemas.microsoft.com/office/drawing/2014/main" id="{9DF14483-8330-8887-6889-57A2C76BDB84}"/>
                    </a:ext>
                  </a:extLst>
                </p:cNvPr>
                <p:cNvSpPr>
                  <a:spLocks/>
                </p:cNvSpPr>
                <p:nvPr/>
              </p:nvSpPr>
              <p:spPr bwMode="auto">
                <a:xfrm>
                  <a:off x="4075" y="1817"/>
                  <a:ext cx="1008" cy="1337"/>
                </a:xfrm>
                <a:custGeom>
                  <a:avLst/>
                  <a:gdLst>
                    <a:gd name="T0" fmla="*/ 6276 w 403"/>
                    <a:gd name="T1" fmla="*/ 6290 h 535"/>
                    <a:gd name="T2" fmla="*/ 5743 w 403"/>
                    <a:gd name="T3" fmla="*/ 4746 h 535"/>
                    <a:gd name="T4" fmla="*/ 4710 w 403"/>
                    <a:gd name="T5" fmla="*/ 3541 h 535"/>
                    <a:gd name="T6" fmla="*/ 3754 w 403"/>
                    <a:gd name="T7" fmla="*/ 2699 h 535"/>
                    <a:gd name="T8" fmla="*/ 2929 w 403"/>
                    <a:gd name="T9" fmla="*/ 2199 h 535"/>
                    <a:gd name="T10" fmla="*/ 2584 w 403"/>
                    <a:gd name="T11" fmla="*/ 2312 h 535"/>
                    <a:gd name="T12" fmla="*/ 2471 w 403"/>
                    <a:gd name="T13" fmla="*/ 3229 h 535"/>
                    <a:gd name="T14" fmla="*/ 2534 w 403"/>
                    <a:gd name="T15" fmla="*/ 2012 h 535"/>
                    <a:gd name="T16" fmla="*/ 2909 w 403"/>
                    <a:gd name="T17" fmla="*/ 1387 h 535"/>
                    <a:gd name="T18" fmla="*/ 2879 w 403"/>
                    <a:gd name="T19" fmla="*/ 1155 h 535"/>
                    <a:gd name="T20" fmla="*/ 2629 w 403"/>
                    <a:gd name="T21" fmla="*/ 592 h 535"/>
                    <a:gd name="T22" fmla="*/ 2459 w 403"/>
                    <a:gd name="T23" fmla="*/ 387 h 535"/>
                    <a:gd name="T24" fmla="*/ 2221 w 403"/>
                    <a:gd name="T25" fmla="*/ 262 h 535"/>
                    <a:gd name="T26" fmla="*/ 1971 w 403"/>
                    <a:gd name="T27" fmla="*/ 187 h 535"/>
                    <a:gd name="T28" fmla="*/ 1646 w 403"/>
                    <a:gd name="T29" fmla="*/ 137 h 535"/>
                    <a:gd name="T30" fmla="*/ 1438 w 403"/>
                    <a:gd name="T31" fmla="*/ 75 h 535"/>
                    <a:gd name="T32" fmla="*/ 1271 w 403"/>
                    <a:gd name="T33" fmla="*/ 30 h 535"/>
                    <a:gd name="T34" fmla="*/ 970 w 403"/>
                    <a:gd name="T35" fmla="*/ 12 h 535"/>
                    <a:gd name="T36" fmla="*/ 645 w 403"/>
                    <a:gd name="T37" fmla="*/ 62 h 535"/>
                    <a:gd name="T38" fmla="*/ 345 w 403"/>
                    <a:gd name="T39" fmla="*/ 125 h 535"/>
                    <a:gd name="T40" fmla="*/ 50 w 403"/>
                    <a:gd name="T41" fmla="*/ 937 h 535"/>
                    <a:gd name="T42" fmla="*/ 63 w 403"/>
                    <a:gd name="T43" fmla="*/ 1012 h 535"/>
                    <a:gd name="T44" fmla="*/ 33 w 403"/>
                    <a:gd name="T45" fmla="*/ 1904 h 535"/>
                    <a:gd name="T46" fmla="*/ 33 w 403"/>
                    <a:gd name="T47" fmla="*/ 1904 h 535"/>
                    <a:gd name="T48" fmla="*/ 375 w 403"/>
                    <a:gd name="T49" fmla="*/ 1604 h 535"/>
                    <a:gd name="T50" fmla="*/ 33 w 403"/>
                    <a:gd name="T51" fmla="*/ 2092 h 535"/>
                    <a:gd name="T52" fmla="*/ 375 w 403"/>
                    <a:gd name="T53" fmla="*/ 2904 h 535"/>
                    <a:gd name="T54" fmla="*/ 550 w 403"/>
                    <a:gd name="T55" fmla="*/ 3324 h 535"/>
                    <a:gd name="T56" fmla="*/ 925 w 403"/>
                    <a:gd name="T57" fmla="*/ 4091 h 535"/>
                    <a:gd name="T58" fmla="*/ 1051 w 403"/>
                    <a:gd name="T59" fmla="*/ 4508 h 535"/>
                    <a:gd name="T60" fmla="*/ 1251 w 403"/>
                    <a:gd name="T61" fmla="*/ 4978 h 535"/>
                    <a:gd name="T62" fmla="*/ 1408 w 403"/>
                    <a:gd name="T63" fmla="*/ 5308 h 535"/>
                    <a:gd name="T64" fmla="*/ 1658 w 403"/>
                    <a:gd name="T65" fmla="*/ 5903 h 535"/>
                    <a:gd name="T66" fmla="*/ 1876 w 403"/>
                    <a:gd name="T67" fmla="*/ 6228 h 535"/>
                    <a:gd name="T68" fmla="*/ 2064 w 403"/>
                    <a:gd name="T69" fmla="*/ 6478 h 535"/>
                    <a:gd name="T70" fmla="*/ 2146 w 403"/>
                    <a:gd name="T71" fmla="*/ 6570 h 535"/>
                    <a:gd name="T72" fmla="*/ 2754 w 403"/>
                    <a:gd name="T73" fmla="*/ 7100 h 535"/>
                    <a:gd name="T74" fmla="*/ 3772 w 403"/>
                    <a:gd name="T75" fmla="*/ 7820 h 535"/>
                    <a:gd name="T76" fmla="*/ 4785 w 403"/>
                    <a:gd name="T77" fmla="*/ 8224 h 535"/>
                    <a:gd name="T78" fmla="*/ 6038 w 403"/>
                    <a:gd name="T79" fmla="*/ 7445 h 535"/>
                    <a:gd name="T80" fmla="*/ 6276 w 403"/>
                    <a:gd name="T81" fmla="*/ 6290 h 53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3" h="535">
                      <a:moveTo>
                        <a:pt x="401" y="403"/>
                      </a:moveTo>
                      <a:cubicBezTo>
                        <a:pt x="403" y="374"/>
                        <a:pt x="383" y="329"/>
                        <a:pt x="367" y="304"/>
                      </a:cubicBezTo>
                      <a:cubicBezTo>
                        <a:pt x="349" y="276"/>
                        <a:pt x="325" y="249"/>
                        <a:pt x="301" y="227"/>
                      </a:cubicBezTo>
                      <a:cubicBezTo>
                        <a:pt x="281" y="208"/>
                        <a:pt x="257" y="195"/>
                        <a:pt x="240" y="173"/>
                      </a:cubicBezTo>
                      <a:cubicBezTo>
                        <a:pt x="227" y="157"/>
                        <a:pt x="210" y="139"/>
                        <a:pt x="187" y="141"/>
                      </a:cubicBezTo>
                      <a:cubicBezTo>
                        <a:pt x="183" y="142"/>
                        <a:pt x="175" y="143"/>
                        <a:pt x="165" y="148"/>
                      </a:cubicBezTo>
                      <a:cubicBezTo>
                        <a:pt x="162" y="150"/>
                        <a:pt x="143" y="171"/>
                        <a:pt x="158" y="207"/>
                      </a:cubicBezTo>
                      <a:cubicBezTo>
                        <a:pt x="146" y="188"/>
                        <a:pt x="138" y="146"/>
                        <a:pt x="162" y="129"/>
                      </a:cubicBezTo>
                      <a:cubicBezTo>
                        <a:pt x="186" y="111"/>
                        <a:pt x="185" y="96"/>
                        <a:pt x="186" y="89"/>
                      </a:cubicBezTo>
                      <a:cubicBezTo>
                        <a:pt x="187" y="82"/>
                        <a:pt x="184" y="81"/>
                        <a:pt x="184" y="74"/>
                      </a:cubicBezTo>
                      <a:cubicBezTo>
                        <a:pt x="184" y="66"/>
                        <a:pt x="172" y="41"/>
                        <a:pt x="168" y="38"/>
                      </a:cubicBezTo>
                      <a:cubicBezTo>
                        <a:pt x="164" y="35"/>
                        <a:pt x="164" y="29"/>
                        <a:pt x="157" y="25"/>
                      </a:cubicBezTo>
                      <a:cubicBezTo>
                        <a:pt x="149" y="21"/>
                        <a:pt x="148" y="17"/>
                        <a:pt x="142" y="17"/>
                      </a:cubicBezTo>
                      <a:cubicBezTo>
                        <a:pt x="136" y="17"/>
                        <a:pt x="132" y="14"/>
                        <a:pt x="126" y="12"/>
                      </a:cubicBezTo>
                      <a:cubicBezTo>
                        <a:pt x="119" y="10"/>
                        <a:pt x="108" y="10"/>
                        <a:pt x="105" y="9"/>
                      </a:cubicBezTo>
                      <a:cubicBezTo>
                        <a:pt x="102" y="8"/>
                        <a:pt x="95" y="5"/>
                        <a:pt x="92" y="5"/>
                      </a:cubicBezTo>
                      <a:cubicBezTo>
                        <a:pt x="89" y="5"/>
                        <a:pt x="87" y="2"/>
                        <a:pt x="81" y="2"/>
                      </a:cubicBezTo>
                      <a:cubicBezTo>
                        <a:pt x="75" y="2"/>
                        <a:pt x="67" y="0"/>
                        <a:pt x="62" y="1"/>
                      </a:cubicBezTo>
                      <a:cubicBezTo>
                        <a:pt x="57" y="2"/>
                        <a:pt x="47" y="4"/>
                        <a:pt x="41" y="4"/>
                      </a:cubicBezTo>
                      <a:cubicBezTo>
                        <a:pt x="38" y="4"/>
                        <a:pt x="30" y="6"/>
                        <a:pt x="22" y="8"/>
                      </a:cubicBezTo>
                      <a:cubicBezTo>
                        <a:pt x="3" y="60"/>
                        <a:pt x="3" y="60"/>
                        <a:pt x="3" y="60"/>
                      </a:cubicBezTo>
                      <a:cubicBezTo>
                        <a:pt x="4" y="62"/>
                        <a:pt x="5" y="64"/>
                        <a:pt x="4" y="65"/>
                      </a:cubicBezTo>
                      <a:cubicBezTo>
                        <a:pt x="2" y="76"/>
                        <a:pt x="0" y="101"/>
                        <a:pt x="2" y="122"/>
                      </a:cubicBezTo>
                      <a:cubicBezTo>
                        <a:pt x="2" y="122"/>
                        <a:pt x="2" y="122"/>
                        <a:pt x="2" y="122"/>
                      </a:cubicBezTo>
                      <a:cubicBezTo>
                        <a:pt x="13" y="121"/>
                        <a:pt x="22" y="117"/>
                        <a:pt x="24" y="103"/>
                      </a:cubicBezTo>
                      <a:cubicBezTo>
                        <a:pt x="24" y="119"/>
                        <a:pt x="15" y="130"/>
                        <a:pt x="2" y="134"/>
                      </a:cubicBezTo>
                      <a:cubicBezTo>
                        <a:pt x="0" y="157"/>
                        <a:pt x="20" y="168"/>
                        <a:pt x="24" y="186"/>
                      </a:cubicBezTo>
                      <a:cubicBezTo>
                        <a:pt x="28" y="204"/>
                        <a:pt x="34" y="200"/>
                        <a:pt x="35" y="213"/>
                      </a:cubicBezTo>
                      <a:cubicBezTo>
                        <a:pt x="36" y="227"/>
                        <a:pt x="56" y="249"/>
                        <a:pt x="59" y="262"/>
                      </a:cubicBezTo>
                      <a:cubicBezTo>
                        <a:pt x="62" y="274"/>
                        <a:pt x="59" y="273"/>
                        <a:pt x="67" y="289"/>
                      </a:cubicBezTo>
                      <a:cubicBezTo>
                        <a:pt x="76" y="304"/>
                        <a:pt x="77" y="309"/>
                        <a:pt x="80" y="319"/>
                      </a:cubicBezTo>
                      <a:cubicBezTo>
                        <a:pt x="83" y="328"/>
                        <a:pt x="82" y="329"/>
                        <a:pt x="90" y="340"/>
                      </a:cubicBezTo>
                      <a:cubicBezTo>
                        <a:pt x="99" y="351"/>
                        <a:pt x="102" y="365"/>
                        <a:pt x="106" y="378"/>
                      </a:cubicBezTo>
                      <a:cubicBezTo>
                        <a:pt x="110" y="390"/>
                        <a:pt x="112" y="385"/>
                        <a:pt x="120" y="399"/>
                      </a:cubicBezTo>
                      <a:cubicBezTo>
                        <a:pt x="129" y="413"/>
                        <a:pt x="129" y="406"/>
                        <a:pt x="132" y="415"/>
                      </a:cubicBezTo>
                      <a:cubicBezTo>
                        <a:pt x="133" y="417"/>
                        <a:pt x="135" y="419"/>
                        <a:pt x="137" y="421"/>
                      </a:cubicBezTo>
                      <a:cubicBezTo>
                        <a:pt x="144" y="435"/>
                        <a:pt x="166" y="447"/>
                        <a:pt x="176" y="455"/>
                      </a:cubicBezTo>
                      <a:cubicBezTo>
                        <a:pt x="196" y="473"/>
                        <a:pt x="220" y="484"/>
                        <a:pt x="241" y="501"/>
                      </a:cubicBezTo>
                      <a:cubicBezTo>
                        <a:pt x="258" y="515"/>
                        <a:pt x="283" y="535"/>
                        <a:pt x="306" y="527"/>
                      </a:cubicBezTo>
                      <a:cubicBezTo>
                        <a:pt x="329" y="519"/>
                        <a:pt x="370" y="525"/>
                        <a:pt x="386" y="477"/>
                      </a:cubicBezTo>
                      <a:cubicBezTo>
                        <a:pt x="393" y="458"/>
                        <a:pt x="400" y="421"/>
                        <a:pt x="401" y="403"/>
                      </a:cubicBezTo>
                      <a:close/>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48" name="Freeform 121">
                  <a:extLst>
                    <a:ext uri="{FF2B5EF4-FFF2-40B4-BE49-F238E27FC236}">
                      <a16:creationId xmlns:a16="http://schemas.microsoft.com/office/drawing/2014/main" id="{431F4F36-C7BD-3A5F-6EC2-7C7182AF2D97}"/>
                    </a:ext>
                  </a:extLst>
                </p:cNvPr>
                <p:cNvSpPr>
                  <a:spLocks/>
                </p:cNvSpPr>
                <p:nvPr/>
              </p:nvSpPr>
              <p:spPr bwMode="auto">
                <a:xfrm>
                  <a:off x="3365" y="2134"/>
                  <a:ext cx="1913" cy="1218"/>
                </a:xfrm>
                <a:custGeom>
                  <a:avLst/>
                  <a:gdLst>
                    <a:gd name="T0" fmla="*/ 7847 w 765"/>
                    <a:gd name="T1" fmla="*/ 0 h 487"/>
                    <a:gd name="T2" fmla="*/ 9397 w 765"/>
                    <a:gd name="T3" fmla="*/ 1283 h 487"/>
                    <a:gd name="T4" fmla="*/ 11068 w 765"/>
                    <a:gd name="T5" fmla="*/ 3929 h 487"/>
                    <a:gd name="T6" fmla="*/ 9347 w 765"/>
                    <a:gd name="T7" fmla="*/ 6788 h 487"/>
                    <a:gd name="T8" fmla="*/ 4834 w 765"/>
                    <a:gd name="T9" fmla="*/ 6005 h 487"/>
                    <a:gd name="T10" fmla="*/ 938 w 765"/>
                    <a:gd name="T11" fmla="*/ 3191 h 487"/>
                    <a:gd name="T12" fmla="*/ 863 w 765"/>
                    <a:gd name="T13" fmla="*/ 3054 h 487"/>
                    <a:gd name="T14" fmla="*/ 863 w 765"/>
                    <a:gd name="T15" fmla="*/ 3066 h 487"/>
                    <a:gd name="T16" fmla="*/ 908 w 765"/>
                    <a:gd name="T17" fmla="*/ 3409 h 487"/>
                    <a:gd name="T18" fmla="*/ 908 w 765"/>
                    <a:gd name="T19" fmla="*/ 3471 h 487"/>
                    <a:gd name="T20" fmla="*/ 583 w 765"/>
                    <a:gd name="T21" fmla="*/ 4097 h 487"/>
                    <a:gd name="T22" fmla="*/ 563 w 765"/>
                    <a:gd name="T23" fmla="*/ 4084 h 487"/>
                    <a:gd name="T24" fmla="*/ 595 w 765"/>
                    <a:gd name="T25" fmla="*/ 4554 h 487"/>
                    <a:gd name="T26" fmla="*/ 550 w 765"/>
                    <a:gd name="T27" fmla="*/ 4629 h 487"/>
                    <a:gd name="T28" fmla="*/ 0 w 765"/>
                    <a:gd name="T29" fmla="*/ 5055 h 487"/>
                    <a:gd name="T30" fmla="*/ 988 w 765"/>
                    <a:gd name="T31" fmla="*/ 5785 h 487"/>
                    <a:gd name="T32" fmla="*/ 5129 w 765"/>
                    <a:gd name="T33" fmla="*/ 7025 h 487"/>
                    <a:gd name="T34" fmla="*/ 9305 w 765"/>
                    <a:gd name="T35" fmla="*/ 7275 h 487"/>
                    <a:gd name="T36" fmla="*/ 11100 w 765"/>
                    <a:gd name="T37" fmla="*/ 3366 h 4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65" h="487">
                      <a:moveTo>
                        <a:pt x="502" y="0"/>
                      </a:moveTo>
                      <a:cubicBezTo>
                        <a:pt x="517" y="10"/>
                        <a:pt x="562" y="35"/>
                        <a:pt x="601" y="82"/>
                      </a:cubicBezTo>
                      <a:cubicBezTo>
                        <a:pt x="659" y="154"/>
                        <a:pt x="699" y="202"/>
                        <a:pt x="708" y="251"/>
                      </a:cubicBezTo>
                      <a:cubicBezTo>
                        <a:pt x="726" y="346"/>
                        <a:pt x="692" y="397"/>
                        <a:pt x="598" y="434"/>
                      </a:cubicBezTo>
                      <a:cubicBezTo>
                        <a:pt x="547" y="454"/>
                        <a:pt x="456" y="420"/>
                        <a:pt x="309" y="384"/>
                      </a:cubicBezTo>
                      <a:cubicBezTo>
                        <a:pt x="163" y="348"/>
                        <a:pt x="78" y="239"/>
                        <a:pt x="60" y="204"/>
                      </a:cubicBezTo>
                      <a:cubicBezTo>
                        <a:pt x="58" y="200"/>
                        <a:pt x="57" y="198"/>
                        <a:pt x="55" y="195"/>
                      </a:cubicBezTo>
                      <a:cubicBezTo>
                        <a:pt x="55" y="195"/>
                        <a:pt x="55" y="195"/>
                        <a:pt x="55" y="196"/>
                      </a:cubicBezTo>
                      <a:cubicBezTo>
                        <a:pt x="57" y="201"/>
                        <a:pt x="58" y="209"/>
                        <a:pt x="58" y="218"/>
                      </a:cubicBezTo>
                      <a:cubicBezTo>
                        <a:pt x="58" y="222"/>
                        <a:pt x="58" y="222"/>
                        <a:pt x="58" y="222"/>
                      </a:cubicBezTo>
                      <a:cubicBezTo>
                        <a:pt x="55" y="244"/>
                        <a:pt x="43" y="260"/>
                        <a:pt x="37" y="262"/>
                      </a:cubicBezTo>
                      <a:cubicBezTo>
                        <a:pt x="36" y="261"/>
                        <a:pt x="36" y="261"/>
                        <a:pt x="36" y="261"/>
                      </a:cubicBezTo>
                      <a:cubicBezTo>
                        <a:pt x="42" y="269"/>
                        <a:pt x="45" y="280"/>
                        <a:pt x="38" y="291"/>
                      </a:cubicBezTo>
                      <a:cubicBezTo>
                        <a:pt x="35" y="296"/>
                        <a:pt x="35" y="296"/>
                        <a:pt x="35" y="296"/>
                      </a:cubicBezTo>
                      <a:cubicBezTo>
                        <a:pt x="26" y="310"/>
                        <a:pt x="15" y="320"/>
                        <a:pt x="0" y="323"/>
                      </a:cubicBezTo>
                      <a:cubicBezTo>
                        <a:pt x="21" y="345"/>
                        <a:pt x="43" y="361"/>
                        <a:pt x="63" y="370"/>
                      </a:cubicBezTo>
                      <a:cubicBezTo>
                        <a:pt x="130" y="400"/>
                        <a:pt x="222" y="424"/>
                        <a:pt x="328" y="449"/>
                      </a:cubicBezTo>
                      <a:cubicBezTo>
                        <a:pt x="434" y="473"/>
                        <a:pt x="547" y="487"/>
                        <a:pt x="595" y="465"/>
                      </a:cubicBezTo>
                      <a:cubicBezTo>
                        <a:pt x="668" y="432"/>
                        <a:pt x="765" y="370"/>
                        <a:pt x="710" y="215"/>
                      </a:cubicBezTo>
                    </a:path>
                  </a:pathLst>
                </a:custGeom>
                <a:noFill/>
                <a:ln w="7938" cap="rnd">
                  <a:solidFill>
                    <a:srgbClr val="58585A"/>
                  </a:solidFill>
                  <a:prstDash val="solid"/>
                  <a:bevel/>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49" name="Freeform 122">
                  <a:extLst>
                    <a:ext uri="{FF2B5EF4-FFF2-40B4-BE49-F238E27FC236}">
                      <a16:creationId xmlns:a16="http://schemas.microsoft.com/office/drawing/2014/main" id="{2FB67345-911F-1A22-69B2-85BD8F27AB77}"/>
                    </a:ext>
                  </a:extLst>
                </p:cNvPr>
                <p:cNvSpPr>
                  <a:spLocks/>
                </p:cNvSpPr>
                <p:nvPr/>
              </p:nvSpPr>
              <p:spPr bwMode="auto">
                <a:xfrm>
                  <a:off x="4170" y="1687"/>
                  <a:ext cx="971" cy="985"/>
                </a:xfrm>
                <a:custGeom>
                  <a:avLst/>
                  <a:gdLst>
                    <a:gd name="T0" fmla="*/ 6081 w 388"/>
                    <a:gd name="T1" fmla="*/ 6158 h 394"/>
                    <a:gd name="T2" fmla="*/ 3106 w 388"/>
                    <a:gd name="T3" fmla="*/ 2458 h 394"/>
                    <a:gd name="T4" fmla="*/ 3076 w 388"/>
                    <a:gd name="T5" fmla="*/ 2345 h 394"/>
                    <a:gd name="T6" fmla="*/ 3076 w 388"/>
                    <a:gd name="T7" fmla="*/ 2345 h 394"/>
                    <a:gd name="T8" fmla="*/ 2880 w 388"/>
                    <a:gd name="T9" fmla="*/ 1563 h 394"/>
                    <a:gd name="T10" fmla="*/ 2713 w 388"/>
                    <a:gd name="T11" fmla="*/ 1145 h 394"/>
                    <a:gd name="T12" fmla="*/ 2650 w 388"/>
                    <a:gd name="T13" fmla="*/ 1050 h 394"/>
                    <a:gd name="T14" fmla="*/ 2097 w 388"/>
                    <a:gd name="T15" fmla="*/ 500 h 394"/>
                    <a:gd name="T16" fmla="*/ 408 w 388"/>
                    <a:gd name="T17" fmla="*/ 0 h 394"/>
                    <a:gd name="T18" fmla="*/ 313 w 388"/>
                    <a:gd name="T19" fmla="*/ 20 h 394"/>
                    <a:gd name="T20" fmla="*/ 0 w 388"/>
                    <a:gd name="T21" fmla="*/ 425 h 394"/>
                    <a:gd name="T22" fmla="*/ 33 w 388"/>
                    <a:gd name="T23" fmla="*/ 425 h 394"/>
                    <a:gd name="T24" fmla="*/ 1722 w 388"/>
                    <a:gd name="T25" fmla="*/ 688 h 394"/>
                    <a:gd name="T26" fmla="*/ 2755 w 388"/>
                    <a:gd name="T27" fmla="*/ 2675 h 394"/>
                    <a:gd name="T28" fmla="*/ 2743 w 388"/>
                    <a:gd name="T29" fmla="*/ 2720 h 3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8" h="394">
                      <a:moveTo>
                        <a:pt x="388" y="394"/>
                      </a:moveTo>
                      <a:cubicBezTo>
                        <a:pt x="357" y="300"/>
                        <a:pt x="198" y="157"/>
                        <a:pt x="198" y="157"/>
                      </a:cubicBezTo>
                      <a:cubicBezTo>
                        <a:pt x="197" y="155"/>
                        <a:pt x="196" y="152"/>
                        <a:pt x="196" y="150"/>
                      </a:cubicBezTo>
                      <a:cubicBezTo>
                        <a:pt x="196" y="150"/>
                        <a:pt x="196" y="150"/>
                        <a:pt x="196" y="150"/>
                      </a:cubicBezTo>
                      <a:cubicBezTo>
                        <a:pt x="189" y="131"/>
                        <a:pt x="190" y="124"/>
                        <a:pt x="184" y="100"/>
                      </a:cubicBezTo>
                      <a:cubicBezTo>
                        <a:pt x="182" y="90"/>
                        <a:pt x="178" y="81"/>
                        <a:pt x="173" y="73"/>
                      </a:cubicBezTo>
                      <a:cubicBezTo>
                        <a:pt x="171" y="70"/>
                        <a:pt x="170" y="68"/>
                        <a:pt x="169" y="67"/>
                      </a:cubicBezTo>
                      <a:cubicBezTo>
                        <a:pt x="158" y="51"/>
                        <a:pt x="144" y="38"/>
                        <a:pt x="134" y="32"/>
                      </a:cubicBezTo>
                      <a:cubicBezTo>
                        <a:pt x="102" y="8"/>
                        <a:pt x="59" y="3"/>
                        <a:pt x="26" y="0"/>
                      </a:cubicBezTo>
                      <a:cubicBezTo>
                        <a:pt x="20" y="1"/>
                        <a:pt x="20" y="1"/>
                        <a:pt x="20" y="1"/>
                      </a:cubicBezTo>
                      <a:cubicBezTo>
                        <a:pt x="13" y="8"/>
                        <a:pt x="6" y="16"/>
                        <a:pt x="0" y="27"/>
                      </a:cubicBezTo>
                      <a:cubicBezTo>
                        <a:pt x="2" y="27"/>
                        <a:pt x="2" y="27"/>
                        <a:pt x="2" y="27"/>
                      </a:cubicBezTo>
                      <a:cubicBezTo>
                        <a:pt x="33" y="24"/>
                        <a:pt x="71" y="26"/>
                        <a:pt x="110" y="44"/>
                      </a:cubicBezTo>
                      <a:cubicBezTo>
                        <a:pt x="166" y="69"/>
                        <a:pt x="188" y="112"/>
                        <a:pt x="176" y="171"/>
                      </a:cubicBezTo>
                      <a:cubicBezTo>
                        <a:pt x="175" y="174"/>
                        <a:pt x="175" y="174"/>
                        <a:pt x="175" y="174"/>
                      </a:cubicBezTo>
                    </a:path>
                  </a:pathLst>
                </a:custGeom>
                <a:noFill/>
                <a:ln w="7938" cap="rnd">
                  <a:solidFill>
                    <a:srgbClr val="58585A"/>
                  </a:solidFill>
                  <a:prstDash val="solid"/>
                  <a:bevel/>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9350" name="Freeform 123">
                  <a:extLst>
                    <a:ext uri="{FF2B5EF4-FFF2-40B4-BE49-F238E27FC236}">
                      <a16:creationId xmlns:a16="http://schemas.microsoft.com/office/drawing/2014/main" id="{C17E1F2F-F0F5-1EF6-F7BD-72A31AD96294}"/>
                    </a:ext>
                  </a:extLst>
                </p:cNvPr>
                <p:cNvSpPr>
                  <a:spLocks/>
                </p:cNvSpPr>
                <p:nvPr/>
              </p:nvSpPr>
              <p:spPr bwMode="auto">
                <a:xfrm>
                  <a:off x="3943" y="3187"/>
                  <a:ext cx="990" cy="180"/>
                </a:xfrm>
                <a:custGeom>
                  <a:avLst/>
                  <a:gdLst>
                    <a:gd name="T0" fmla="*/ 6188 w 396"/>
                    <a:gd name="T1" fmla="*/ 313 h 72"/>
                    <a:gd name="T2" fmla="*/ 4675 w 396"/>
                    <a:gd name="T3" fmla="*/ 783 h 72"/>
                    <a:gd name="T4" fmla="*/ 0 w 396"/>
                    <a:gd name="T5" fmla="*/ 0 h 72"/>
                    <a:gd name="T6" fmla="*/ 6188 w 396"/>
                    <a:gd name="T7" fmla="*/ 313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6" h="72">
                      <a:moveTo>
                        <a:pt x="396" y="20"/>
                      </a:moveTo>
                      <a:cubicBezTo>
                        <a:pt x="396" y="20"/>
                        <a:pt x="378" y="47"/>
                        <a:pt x="299" y="50"/>
                      </a:cubicBezTo>
                      <a:cubicBezTo>
                        <a:pt x="221" y="53"/>
                        <a:pt x="25" y="12"/>
                        <a:pt x="0" y="0"/>
                      </a:cubicBezTo>
                      <a:cubicBezTo>
                        <a:pt x="0" y="0"/>
                        <a:pt x="301" y="72"/>
                        <a:pt x="396" y="20"/>
                      </a:cubicBezTo>
                      <a:close/>
                    </a:path>
                  </a:pathLst>
                </a:custGeom>
                <a:solidFill>
                  <a:srgbClr val="F3CF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351" name="Freeform 124">
                  <a:extLst>
                    <a:ext uri="{FF2B5EF4-FFF2-40B4-BE49-F238E27FC236}">
                      <a16:creationId xmlns:a16="http://schemas.microsoft.com/office/drawing/2014/main" id="{AB7C683E-F578-DB39-FD13-18C38E2F5696}"/>
                    </a:ext>
                  </a:extLst>
                </p:cNvPr>
                <p:cNvSpPr>
                  <a:spLocks/>
                </p:cNvSpPr>
                <p:nvPr/>
              </p:nvSpPr>
              <p:spPr bwMode="auto">
                <a:xfrm>
                  <a:off x="4638" y="2082"/>
                  <a:ext cx="125" cy="137"/>
                </a:xfrm>
                <a:custGeom>
                  <a:avLst/>
                  <a:gdLst>
                    <a:gd name="T0" fmla="*/ 175 w 50"/>
                    <a:gd name="T1" fmla="*/ 12 h 55"/>
                    <a:gd name="T2" fmla="*/ 63 w 50"/>
                    <a:gd name="T3" fmla="*/ 262 h 55"/>
                    <a:gd name="T4" fmla="*/ 33 w 50"/>
                    <a:gd name="T5" fmla="*/ 354 h 55"/>
                    <a:gd name="T6" fmla="*/ 188 w 50"/>
                    <a:gd name="T7" fmla="*/ 433 h 55"/>
                    <a:gd name="T8" fmla="*/ 783 w 50"/>
                    <a:gd name="T9" fmla="*/ 849 h 55"/>
                    <a:gd name="T10" fmla="*/ 313 w 50"/>
                    <a:gd name="T11" fmla="*/ 416 h 55"/>
                    <a:gd name="T12" fmla="*/ 158 w 50"/>
                    <a:gd name="T13" fmla="*/ 0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5">
                      <a:moveTo>
                        <a:pt x="11" y="1"/>
                      </a:moveTo>
                      <a:cubicBezTo>
                        <a:pt x="11" y="8"/>
                        <a:pt x="7" y="12"/>
                        <a:pt x="4" y="17"/>
                      </a:cubicBezTo>
                      <a:cubicBezTo>
                        <a:pt x="1" y="20"/>
                        <a:pt x="0" y="21"/>
                        <a:pt x="2" y="23"/>
                      </a:cubicBezTo>
                      <a:cubicBezTo>
                        <a:pt x="4" y="25"/>
                        <a:pt x="9" y="27"/>
                        <a:pt x="12" y="28"/>
                      </a:cubicBezTo>
                      <a:cubicBezTo>
                        <a:pt x="25" y="35"/>
                        <a:pt x="39" y="43"/>
                        <a:pt x="50" y="55"/>
                      </a:cubicBezTo>
                      <a:cubicBezTo>
                        <a:pt x="39" y="46"/>
                        <a:pt x="31" y="35"/>
                        <a:pt x="20" y="27"/>
                      </a:cubicBezTo>
                      <a:cubicBezTo>
                        <a:pt x="12" y="21"/>
                        <a:pt x="12" y="10"/>
                        <a:pt x="10" y="0"/>
                      </a:cubicBezTo>
                    </a:path>
                  </a:pathLst>
                </a:custGeom>
                <a:solidFill>
                  <a:srgbClr val="F3CF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grpSp>
          <p:grpSp>
            <p:nvGrpSpPr>
              <p:cNvPr id="4701" name="Group 8582">
                <a:extLst>
                  <a:ext uri="{FF2B5EF4-FFF2-40B4-BE49-F238E27FC236}">
                    <a16:creationId xmlns:a16="http://schemas.microsoft.com/office/drawing/2014/main" id="{3BAFA50D-6694-5CE0-BC13-F484815EB58D}"/>
                  </a:ext>
                </a:extLst>
              </p:cNvPr>
              <p:cNvGrpSpPr>
                <a:grpSpLocks noChangeAspect="1"/>
              </p:cNvGrpSpPr>
              <p:nvPr/>
            </p:nvGrpSpPr>
            <p:grpSpPr bwMode="auto">
              <a:xfrm>
                <a:off x="7173274" y="3608711"/>
                <a:ext cx="480930" cy="936000"/>
                <a:chOff x="3769" y="1007"/>
                <a:chExt cx="1283" cy="2497"/>
              </a:xfrm>
            </p:grpSpPr>
            <p:sp>
              <p:nvSpPr>
                <p:cNvPr id="4702" name="Freeform 8583">
                  <a:extLst>
                    <a:ext uri="{FF2B5EF4-FFF2-40B4-BE49-F238E27FC236}">
                      <a16:creationId xmlns:a16="http://schemas.microsoft.com/office/drawing/2014/main" id="{4E8E23DC-1161-CF4C-A1AD-8DF79A322FCB}"/>
                    </a:ext>
                  </a:extLst>
                </p:cNvPr>
                <p:cNvSpPr>
                  <a:spLocks/>
                </p:cNvSpPr>
                <p:nvPr/>
              </p:nvSpPr>
              <p:spPr bwMode="auto">
                <a:xfrm>
                  <a:off x="3842" y="1092"/>
                  <a:ext cx="1130" cy="2411"/>
                </a:xfrm>
                <a:custGeom>
                  <a:avLst/>
                  <a:gdLst>
                    <a:gd name="T0" fmla="*/ 69 w 1368"/>
                    <a:gd name="T1" fmla="*/ 1356 h 2921"/>
                    <a:gd name="T2" fmla="*/ 57 w 1368"/>
                    <a:gd name="T3" fmla="*/ 1087 h 2921"/>
                    <a:gd name="T4" fmla="*/ 139 w 1368"/>
                    <a:gd name="T5" fmla="*/ 881 h 2921"/>
                    <a:gd name="T6" fmla="*/ 86 w 1368"/>
                    <a:gd name="T7" fmla="*/ 802 h 2921"/>
                    <a:gd name="T8" fmla="*/ 36 w 1368"/>
                    <a:gd name="T9" fmla="*/ 623 h 2921"/>
                    <a:gd name="T10" fmla="*/ 93 w 1368"/>
                    <a:gd name="T11" fmla="*/ 508 h 2921"/>
                    <a:gd name="T12" fmla="*/ 118 w 1368"/>
                    <a:gd name="T13" fmla="*/ 252 h 2921"/>
                    <a:gd name="T14" fmla="*/ 116 w 1368"/>
                    <a:gd name="T15" fmla="*/ 132 h 2921"/>
                    <a:gd name="T16" fmla="*/ 324 w 1368"/>
                    <a:gd name="T17" fmla="*/ 0 h 2921"/>
                    <a:gd name="T18" fmla="*/ 525 w 1368"/>
                    <a:gd name="T19" fmla="*/ 132 h 2921"/>
                    <a:gd name="T20" fmla="*/ 526 w 1368"/>
                    <a:gd name="T21" fmla="*/ 238 h 2921"/>
                    <a:gd name="T22" fmla="*/ 537 w 1368"/>
                    <a:gd name="T23" fmla="*/ 472 h 2921"/>
                    <a:gd name="T24" fmla="*/ 601 w 1368"/>
                    <a:gd name="T25" fmla="*/ 626 h 2921"/>
                    <a:gd name="T26" fmla="*/ 599 w 1368"/>
                    <a:gd name="T27" fmla="*/ 803 h 2921"/>
                    <a:gd name="T28" fmla="*/ 509 w 1368"/>
                    <a:gd name="T29" fmla="*/ 894 h 2921"/>
                    <a:gd name="T30" fmla="*/ 590 w 1368"/>
                    <a:gd name="T31" fmla="*/ 1113 h 2921"/>
                    <a:gd name="T32" fmla="*/ 582 w 1368"/>
                    <a:gd name="T33" fmla="*/ 1356 h 2921"/>
                    <a:gd name="T34" fmla="*/ 69 w 1368"/>
                    <a:gd name="T35" fmla="*/ 1356 h 29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68" h="2921">
                      <a:moveTo>
                        <a:pt x="147" y="2921"/>
                      </a:moveTo>
                      <a:cubicBezTo>
                        <a:pt x="122" y="2342"/>
                        <a:pt x="122" y="2342"/>
                        <a:pt x="122" y="2342"/>
                      </a:cubicBezTo>
                      <a:cubicBezTo>
                        <a:pt x="298" y="1897"/>
                        <a:pt x="298" y="1897"/>
                        <a:pt x="298" y="1897"/>
                      </a:cubicBezTo>
                      <a:cubicBezTo>
                        <a:pt x="298" y="1897"/>
                        <a:pt x="264" y="1776"/>
                        <a:pt x="184" y="1729"/>
                      </a:cubicBezTo>
                      <a:cubicBezTo>
                        <a:pt x="139" y="1703"/>
                        <a:pt x="0" y="1736"/>
                        <a:pt x="78" y="1342"/>
                      </a:cubicBezTo>
                      <a:cubicBezTo>
                        <a:pt x="87" y="1294"/>
                        <a:pt x="133" y="1167"/>
                        <a:pt x="200" y="1094"/>
                      </a:cubicBezTo>
                      <a:cubicBezTo>
                        <a:pt x="266" y="1022"/>
                        <a:pt x="256" y="761"/>
                        <a:pt x="254" y="541"/>
                      </a:cubicBezTo>
                      <a:cubicBezTo>
                        <a:pt x="251" y="322"/>
                        <a:pt x="250" y="285"/>
                        <a:pt x="250" y="285"/>
                      </a:cubicBezTo>
                      <a:cubicBezTo>
                        <a:pt x="250" y="177"/>
                        <a:pt x="352" y="0"/>
                        <a:pt x="696" y="0"/>
                      </a:cubicBezTo>
                      <a:cubicBezTo>
                        <a:pt x="1027" y="0"/>
                        <a:pt x="1128" y="173"/>
                        <a:pt x="1128" y="285"/>
                      </a:cubicBezTo>
                      <a:cubicBezTo>
                        <a:pt x="1128" y="285"/>
                        <a:pt x="1133" y="293"/>
                        <a:pt x="1130" y="513"/>
                      </a:cubicBezTo>
                      <a:cubicBezTo>
                        <a:pt x="1128" y="732"/>
                        <a:pt x="1088" y="945"/>
                        <a:pt x="1154" y="1017"/>
                      </a:cubicBezTo>
                      <a:cubicBezTo>
                        <a:pt x="1221" y="1089"/>
                        <a:pt x="1281" y="1300"/>
                        <a:pt x="1290" y="1348"/>
                      </a:cubicBezTo>
                      <a:cubicBezTo>
                        <a:pt x="1368" y="1742"/>
                        <a:pt x="1338" y="1714"/>
                        <a:pt x="1287" y="1730"/>
                      </a:cubicBezTo>
                      <a:cubicBezTo>
                        <a:pt x="1138" y="1774"/>
                        <a:pt x="1093" y="1926"/>
                        <a:pt x="1093" y="1926"/>
                      </a:cubicBezTo>
                      <a:cubicBezTo>
                        <a:pt x="1266" y="2398"/>
                        <a:pt x="1266" y="2398"/>
                        <a:pt x="1266" y="2398"/>
                      </a:cubicBezTo>
                      <a:cubicBezTo>
                        <a:pt x="1250" y="2921"/>
                        <a:pt x="1250" y="2921"/>
                        <a:pt x="1250" y="2921"/>
                      </a:cubicBezTo>
                      <a:cubicBezTo>
                        <a:pt x="147" y="2921"/>
                        <a:pt x="147" y="2921"/>
                        <a:pt x="147" y="2921"/>
                      </a:cubicBezTo>
                    </a:path>
                  </a:pathLst>
                </a:custGeom>
                <a:solidFill>
                  <a:srgbClr val="A749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03" name="Freeform 8584">
                  <a:extLst>
                    <a:ext uri="{FF2B5EF4-FFF2-40B4-BE49-F238E27FC236}">
                      <a16:creationId xmlns:a16="http://schemas.microsoft.com/office/drawing/2014/main" id="{2E488978-C1AB-0CC4-2FF2-78FBC33B0DB0}"/>
                    </a:ext>
                  </a:extLst>
                </p:cNvPr>
                <p:cNvSpPr>
                  <a:spLocks/>
                </p:cNvSpPr>
                <p:nvPr/>
              </p:nvSpPr>
              <p:spPr bwMode="auto">
                <a:xfrm>
                  <a:off x="3893" y="1866"/>
                  <a:ext cx="494" cy="662"/>
                </a:xfrm>
                <a:custGeom>
                  <a:avLst/>
                  <a:gdLst>
                    <a:gd name="T0" fmla="*/ 188 w 598"/>
                    <a:gd name="T1" fmla="*/ 10 h 803"/>
                    <a:gd name="T2" fmla="*/ 168 w 598"/>
                    <a:gd name="T3" fmla="*/ 0 h 803"/>
                    <a:gd name="T4" fmla="*/ 143 w 598"/>
                    <a:gd name="T5" fmla="*/ 17 h 803"/>
                    <a:gd name="T6" fmla="*/ 105 w 598"/>
                    <a:gd name="T7" fmla="*/ 64 h 803"/>
                    <a:gd name="T8" fmla="*/ 84 w 598"/>
                    <a:gd name="T9" fmla="*/ 115 h 803"/>
                    <a:gd name="T10" fmla="*/ 44 w 598"/>
                    <a:gd name="T11" fmla="*/ 159 h 803"/>
                    <a:gd name="T12" fmla="*/ 49 w 598"/>
                    <a:gd name="T13" fmla="*/ 180 h 803"/>
                    <a:gd name="T14" fmla="*/ 31 w 598"/>
                    <a:gd name="T15" fmla="*/ 203 h 803"/>
                    <a:gd name="T16" fmla="*/ 3 w 598"/>
                    <a:gd name="T17" fmla="*/ 264 h 803"/>
                    <a:gd name="T18" fmla="*/ 28 w 598"/>
                    <a:gd name="T19" fmla="*/ 322 h 803"/>
                    <a:gd name="T20" fmla="*/ 76 w 598"/>
                    <a:gd name="T21" fmla="*/ 362 h 803"/>
                    <a:gd name="T22" fmla="*/ 151 w 598"/>
                    <a:gd name="T23" fmla="*/ 348 h 803"/>
                    <a:gd name="T24" fmla="*/ 212 w 598"/>
                    <a:gd name="T25" fmla="*/ 319 h 803"/>
                    <a:gd name="T26" fmla="*/ 241 w 598"/>
                    <a:gd name="T27" fmla="*/ 250 h 803"/>
                    <a:gd name="T28" fmla="*/ 254 w 598"/>
                    <a:gd name="T29" fmla="*/ 205 h 803"/>
                    <a:gd name="T30" fmla="*/ 261 w 598"/>
                    <a:gd name="T31" fmla="*/ 181 h 803"/>
                    <a:gd name="T32" fmla="*/ 245 w 598"/>
                    <a:gd name="T33" fmla="*/ 186 h 803"/>
                    <a:gd name="T34" fmla="*/ 226 w 598"/>
                    <a:gd name="T35" fmla="*/ 190 h 803"/>
                    <a:gd name="T36" fmla="*/ 249 w 598"/>
                    <a:gd name="T37" fmla="*/ 162 h 803"/>
                    <a:gd name="T38" fmla="*/ 271 w 598"/>
                    <a:gd name="T39" fmla="*/ 114 h 803"/>
                    <a:gd name="T40" fmla="*/ 267 w 598"/>
                    <a:gd name="T41" fmla="*/ 68 h 803"/>
                    <a:gd name="T42" fmla="*/ 245 w 598"/>
                    <a:gd name="T43" fmla="*/ 40 h 803"/>
                    <a:gd name="T44" fmla="*/ 227 w 598"/>
                    <a:gd name="T45" fmla="*/ 14 h 803"/>
                    <a:gd name="T46" fmla="*/ 196 w 598"/>
                    <a:gd name="T47" fmla="*/ 4 h 803"/>
                    <a:gd name="T48" fmla="*/ 188 w 598"/>
                    <a:gd name="T49" fmla="*/ 10 h 80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8" h="803">
                      <a:moveTo>
                        <a:pt x="404" y="21"/>
                      </a:moveTo>
                      <a:cubicBezTo>
                        <a:pt x="388" y="10"/>
                        <a:pt x="383" y="0"/>
                        <a:pt x="361" y="0"/>
                      </a:cubicBezTo>
                      <a:cubicBezTo>
                        <a:pt x="333" y="0"/>
                        <a:pt x="319" y="22"/>
                        <a:pt x="307" y="38"/>
                      </a:cubicBezTo>
                      <a:cubicBezTo>
                        <a:pt x="282" y="73"/>
                        <a:pt x="251" y="105"/>
                        <a:pt x="226" y="140"/>
                      </a:cubicBezTo>
                      <a:cubicBezTo>
                        <a:pt x="203" y="174"/>
                        <a:pt x="203" y="214"/>
                        <a:pt x="181" y="249"/>
                      </a:cubicBezTo>
                      <a:cubicBezTo>
                        <a:pt x="160" y="283"/>
                        <a:pt x="101" y="305"/>
                        <a:pt x="93" y="344"/>
                      </a:cubicBezTo>
                      <a:cubicBezTo>
                        <a:pt x="90" y="361"/>
                        <a:pt x="106" y="375"/>
                        <a:pt x="104" y="391"/>
                      </a:cubicBezTo>
                      <a:cubicBezTo>
                        <a:pt x="102" y="408"/>
                        <a:pt x="79" y="424"/>
                        <a:pt x="68" y="438"/>
                      </a:cubicBezTo>
                      <a:cubicBezTo>
                        <a:pt x="34" y="482"/>
                        <a:pt x="13" y="520"/>
                        <a:pt x="7" y="571"/>
                      </a:cubicBezTo>
                      <a:cubicBezTo>
                        <a:pt x="0" y="621"/>
                        <a:pt x="22" y="660"/>
                        <a:pt x="61" y="698"/>
                      </a:cubicBezTo>
                      <a:cubicBezTo>
                        <a:pt x="96" y="733"/>
                        <a:pt x="108" y="766"/>
                        <a:pt x="162" y="784"/>
                      </a:cubicBezTo>
                      <a:cubicBezTo>
                        <a:pt x="218" y="803"/>
                        <a:pt x="273" y="769"/>
                        <a:pt x="323" y="753"/>
                      </a:cubicBezTo>
                      <a:cubicBezTo>
                        <a:pt x="373" y="736"/>
                        <a:pt x="423" y="727"/>
                        <a:pt x="455" y="690"/>
                      </a:cubicBezTo>
                      <a:cubicBezTo>
                        <a:pt x="492" y="647"/>
                        <a:pt x="513" y="592"/>
                        <a:pt x="517" y="541"/>
                      </a:cubicBezTo>
                      <a:cubicBezTo>
                        <a:pt x="520" y="504"/>
                        <a:pt x="522" y="475"/>
                        <a:pt x="547" y="444"/>
                      </a:cubicBezTo>
                      <a:cubicBezTo>
                        <a:pt x="556" y="432"/>
                        <a:pt x="589" y="401"/>
                        <a:pt x="559" y="392"/>
                      </a:cubicBezTo>
                      <a:cubicBezTo>
                        <a:pt x="550" y="389"/>
                        <a:pt x="538" y="396"/>
                        <a:pt x="526" y="403"/>
                      </a:cubicBezTo>
                      <a:cubicBezTo>
                        <a:pt x="512" y="410"/>
                        <a:pt x="497" y="418"/>
                        <a:pt x="485" y="411"/>
                      </a:cubicBezTo>
                      <a:cubicBezTo>
                        <a:pt x="449" y="391"/>
                        <a:pt x="524" y="360"/>
                        <a:pt x="536" y="351"/>
                      </a:cubicBezTo>
                      <a:cubicBezTo>
                        <a:pt x="572" y="325"/>
                        <a:pt x="570" y="281"/>
                        <a:pt x="582" y="246"/>
                      </a:cubicBezTo>
                      <a:cubicBezTo>
                        <a:pt x="594" y="211"/>
                        <a:pt x="598" y="179"/>
                        <a:pt x="572" y="148"/>
                      </a:cubicBezTo>
                      <a:cubicBezTo>
                        <a:pt x="554" y="126"/>
                        <a:pt x="536" y="111"/>
                        <a:pt x="525" y="86"/>
                      </a:cubicBezTo>
                      <a:cubicBezTo>
                        <a:pt x="516" y="67"/>
                        <a:pt x="509" y="44"/>
                        <a:pt x="488" y="31"/>
                      </a:cubicBezTo>
                      <a:cubicBezTo>
                        <a:pt x="469" y="19"/>
                        <a:pt x="434" y="21"/>
                        <a:pt x="420" y="8"/>
                      </a:cubicBezTo>
                      <a:cubicBezTo>
                        <a:pt x="404" y="21"/>
                        <a:pt x="404" y="21"/>
                        <a:pt x="404" y="21"/>
                      </a:cubicBezTo>
                    </a:path>
                  </a:pathLst>
                </a:custGeom>
                <a:solidFill>
                  <a:srgbClr val="A03B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04" name="Freeform 8585">
                  <a:extLst>
                    <a:ext uri="{FF2B5EF4-FFF2-40B4-BE49-F238E27FC236}">
                      <a16:creationId xmlns:a16="http://schemas.microsoft.com/office/drawing/2014/main" id="{A85F80CC-5229-2415-91A2-CA19C9D385A0}"/>
                    </a:ext>
                  </a:extLst>
                </p:cNvPr>
                <p:cNvSpPr>
                  <a:spLocks noEditPoints="1"/>
                </p:cNvSpPr>
                <p:nvPr/>
              </p:nvSpPr>
              <p:spPr bwMode="auto">
                <a:xfrm>
                  <a:off x="3974" y="2079"/>
                  <a:ext cx="337" cy="420"/>
                </a:xfrm>
                <a:custGeom>
                  <a:avLst/>
                  <a:gdLst>
                    <a:gd name="T0" fmla="*/ 12 w 408"/>
                    <a:gd name="T1" fmla="*/ 170 h 508"/>
                    <a:gd name="T2" fmla="*/ 67 w 408"/>
                    <a:gd name="T3" fmla="*/ 163 h 508"/>
                    <a:gd name="T4" fmla="*/ 73 w 408"/>
                    <a:gd name="T5" fmla="*/ 149 h 508"/>
                    <a:gd name="T6" fmla="*/ 66 w 408"/>
                    <a:gd name="T7" fmla="*/ 148 h 508"/>
                    <a:gd name="T8" fmla="*/ 55 w 408"/>
                    <a:gd name="T9" fmla="*/ 156 h 508"/>
                    <a:gd name="T10" fmla="*/ 50 w 408"/>
                    <a:gd name="T11" fmla="*/ 155 h 508"/>
                    <a:gd name="T12" fmla="*/ 49 w 408"/>
                    <a:gd name="T13" fmla="*/ 142 h 508"/>
                    <a:gd name="T14" fmla="*/ 53 w 408"/>
                    <a:gd name="T15" fmla="*/ 136 h 508"/>
                    <a:gd name="T16" fmla="*/ 47 w 408"/>
                    <a:gd name="T17" fmla="*/ 136 h 508"/>
                    <a:gd name="T18" fmla="*/ 39 w 408"/>
                    <a:gd name="T19" fmla="*/ 131 h 508"/>
                    <a:gd name="T20" fmla="*/ 44 w 408"/>
                    <a:gd name="T21" fmla="*/ 116 h 508"/>
                    <a:gd name="T22" fmla="*/ 38 w 408"/>
                    <a:gd name="T23" fmla="*/ 116 h 508"/>
                    <a:gd name="T24" fmla="*/ 41 w 408"/>
                    <a:gd name="T25" fmla="*/ 119 h 508"/>
                    <a:gd name="T26" fmla="*/ 53 w 408"/>
                    <a:gd name="T27" fmla="*/ 93 h 508"/>
                    <a:gd name="T28" fmla="*/ 57 w 408"/>
                    <a:gd name="T29" fmla="*/ 132 h 508"/>
                    <a:gd name="T30" fmla="*/ 79 w 408"/>
                    <a:gd name="T31" fmla="*/ 108 h 508"/>
                    <a:gd name="T32" fmla="*/ 78 w 408"/>
                    <a:gd name="T33" fmla="*/ 123 h 508"/>
                    <a:gd name="T34" fmla="*/ 74 w 408"/>
                    <a:gd name="T35" fmla="*/ 125 h 508"/>
                    <a:gd name="T36" fmla="*/ 71 w 408"/>
                    <a:gd name="T37" fmla="*/ 125 h 508"/>
                    <a:gd name="T38" fmla="*/ 64 w 408"/>
                    <a:gd name="T39" fmla="*/ 116 h 508"/>
                    <a:gd name="T40" fmla="*/ 69 w 408"/>
                    <a:gd name="T41" fmla="*/ 106 h 508"/>
                    <a:gd name="T42" fmla="*/ 96 w 408"/>
                    <a:gd name="T43" fmla="*/ 212 h 508"/>
                    <a:gd name="T44" fmla="*/ 86 w 408"/>
                    <a:gd name="T45" fmla="*/ 230 h 508"/>
                    <a:gd name="T46" fmla="*/ 83 w 408"/>
                    <a:gd name="T47" fmla="*/ 231 h 508"/>
                    <a:gd name="T48" fmla="*/ 77 w 408"/>
                    <a:gd name="T49" fmla="*/ 229 h 508"/>
                    <a:gd name="T50" fmla="*/ 83 w 408"/>
                    <a:gd name="T51" fmla="*/ 213 h 508"/>
                    <a:gd name="T52" fmla="*/ 89 w 408"/>
                    <a:gd name="T53" fmla="*/ 210 h 508"/>
                    <a:gd name="T54" fmla="*/ 71 w 408"/>
                    <a:gd name="T55" fmla="*/ 223 h 508"/>
                    <a:gd name="T56" fmla="*/ 96 w 408"/>
                    <a:gd name="T57" fmla="*/ 10 h 508"/>
                    <a:gd name="T58" fmla="*/ 34 w 408"/>
                    <a:gd name="T59" fmla="*/ 80 h 508"/>
                    <a:gd name="T60" fmla="*/ 31 w 408"/>
                    <a:gd name="T61" fmla="*/ 80 h 508"/>
                    <a:gd name="T62" fmla="*/ 112 w 408"/>
                    <a:gd name="T63" fmla="*/ 165 h 508"/>
                    <a:gd name="T64" fmla="*/ 109 w 408"/>
                    <a:gd name="T65" fmla="*/ 174 h 508"/>
                    <a:gd name="T66" fmla="*/ 104 w 408"/>
                    <a:gd name="T67" fmla="*/ 176 h 508"/>
                    <a:gd name="T68" fmla="*/ 101 w 408"/>
                    <a:gd name="T69" fmla="*/ 175 h 508"/>
                    <a:gd name="T70" fmla="*/ 93 w 408"/>
                    <a:gd name="T71" fmla="*/ 179 h 508"/>
                    <a:gd name="T72" fmla="*/ 88 w 408"/>
                    <a:gd name="T73" fmla="*/ 182 h 508"/>
                    <a:gd name="T74" fmla="*/ 91 w 408"/>
                    <a:gd name="T75" fmla="*/ 200 h 508"/>
                    <a:gd name="T76" fmla="*/ 84 w 408"/>
                    <a:gd name="T77" fmla="*/ 182 h 508"/>
                    <a:gd name="T78" fmla="*/ 74 w 408"/>
                    <a:gd name="T79" fmla="*/ 175 h 508"/>
                    <a:gd name="T80" fmla="*/ 55 w 408"/>
                    <a:gd name="T81" fmla="*/ 190 h 508"/>
                    <a:gd name="T82" fmla="*/ 50 w 408"/>
                    <a:gd name="T83" fmla="*/ 193 h 508"/>
                    <a:gd name="T84" fmla="*/ 48 w 408"/>
                    <a:gd name="T85" fmla="*/ 193 h 508"/>
                    <a:gd name="T86" fmla="*/ 41 w 408"/>
                    <a:gd name="T87" fmla="*/ 188 h 508"/>
                    <a:gd name="T88" fmla="*/ 44 w 408"/>
                    <a:gd name="T89" fmla="*/ 174 h 508"/>
                    <a:gd name="T90" fmla="*/ 31 w 408"/>
                    <a:gd name="T91" fmla="*/ 180 h 508"/>
                    <a:gd name="T92" fmla="*/ 27 w 408"/>
                    <a:gd name="T93" fmla="*/ 181 h 508"/>
                    <a:gd name="T94" fmla="*/ 22 w 408"/>
                    <a:gd name="T95" fmla="*/ 184 h 508"/>
                    <a:gd name="T96" fmla="*/ 45 w 408"/>
                    <a:gd name="T97" fmla="*/ 217 h 508"/>
                    <a:gd name="T98" fmla="*/ 41 w 408"/>
                    <a:gd name="T99" fmla="*/ 220 h 508"/>
                    <a:gd name="T100" fmla="*/ 112 w 408"/>
                    <a:gd name="T101" fmla="*/ 93 h 508"/>
                    <a:gd name="T102" fmla="*/ 108 w 408"/>
                    <a:gd name="T103" fmla="*/ 96 h 508"/>
                    <a:gd name="T104" fmla="*/ 104 w 408"/>
                    <a:gd name="T105" fmla="*/ 97 h 508"/>
                    <a:gd name="T106" fmla="*/ 101 w 408"/>
                    <a:gd name="T107" fmla="*/ 97 h 508"/>
                    <a:gd name="T108" fmla="*/ 98 w 408"/>
                    <a:gd name="T109" fmla="*/ 97 h 508"/>
                    <a:gd name="T110" fmla="*/ 94 w 408"/>
                    <a:gd name="T111" fmla="*/ 98 h 508"/>
                    <a:gd name="T112" fmla="*/ 92 w 408"/>
                    <a:gd name="T113" fmla="*/ 97 h 508"/>
                    <a:gd name="T114" fmla="*/ 86 w 408"/>
                    <a:gd name="T115" fmla="*/ 86 h 508"/>
                    <a:gd name="T116" fmla="*/ 56 w 408"/>
                    <a:gd name="T117" fmla="*/ 83 h 508"/>
                    <a:gd name="T118" fmla="*/ 49 w 408"/>
                    <a:gd name="T119" fmla="*/ 72 h 508"/>
                    <a:gd name="T120" fmla="*/ 54 w 408"/>
                    <a:gd name="T121" fmla="*/ 64 h 508"/>
                    <a:gd name="T122" fmla="*/ 148 w 408"/>
                    <a:gd name="T123" fmla="*/ 54 h 50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08" h="508">
                      <a:moveTo>
                        <a:pt x="186" y="390"/>
                      </a:moveTo>
                      <a:cubicBezTo>
                        <a:pt x="186" y="390"/>
                        <a:pt x="185" y="390"/>
                        <a:pt x="184" y="391"/>
                      </a:cubicBezTo>
                      <a:cubicBezTo>
                        <a:pt x="185" y="391"/>
                        <a:pt x="185" y="391"/>
                        <a:pt x="185" y="391"/>
                      </a:cubicBezTo>
                      <a:cubicBezTo>
                        <a:pt x="186" y="391"/>
                        <a:pt x="187" y="391"/>
                        <a:pt x="187" y="391"/>
                      </a:cubicBezTo>
                      <a:cubicBezTo>
                        <a:pt x="187" y="391"/>
                        <a:pt x="187" y="391"/>
                        <a:pt x="187" y="391"/>
                      </a:cubicBezTo>
                      <a:cubicBezTo>
                        <a:pt x="187" y="391"/>
                        <a:pt x="187" y="391"/>
                        <a:pt x="187" y="391"/>
                      </a:cubicBezTo>
                      <a:cubicBezTo>
                        <a:pt x="187" y="391"/>
                        <a:pt x="187" y="391"/>
                        <a:pt x="187" y="391"/>
                      </a:cubicBezTo>
                      <a:cubicBezTo>
                        <a:pt x="187" y="391"/>
                        <a:pt x="187" y="391"/>
                        <a:pt x="187" y="391"/>
                      </a:cubicBezTo>
                      <a:cubicBezTo>
                        <a:pt x="187" y="391"/>
                        <a:pt x="187" y="391"/>
                        <a:pt x="187" y="391"/>
                      </a:cubicBezTo>
                      <a:cubicBezTo>
                        <a:pt x="187" y="391"/>
                        <a:pt x="187" y="391"/>
                        <a:pt x="187" y="391"/>
                      </a:cubicBezTo>
                      <a:cubicBezTo>
                        <a:pt x="187" y="390"/>
                        <a:pt x="187" y="390"/>
                        <a:pt x="187" y="390"/>
                      </a:cubicBezTo>
                      <a:cubicBezTo>
                        <a:pt x="187" y="390"/>
                        <a:pt x="187" y="390"/>
                        <a:pt x="187" y="390"/>
                      </a:cubicBezTo>
                      <a:cubicBezTo>
                        <a:pt x="187" y="390"/>
                        <a:pt x="187" y="390"/>
                        <a:pt x="187" y="390"/>
                      </a:cubicBezTo>
                      <a:cubicBezTo>
                        <a:pt x="187" y="390"/>
                        <a:pt x="187" y="390"/>
                        <a:pt x="187" y="390"/>
                      </a:cubicBezTo>
                      <a:cubicBezTo>
                        <a:pt x="187" y="390"/>
                        <a:pt x="187" y="390"/>
                        <a:pt x="187" y="390"/>
                      </a:cubicBezTo>
                      <a:cubicBezTo>
                        <a:pt x="187" y="390"/>
                        <a:pt x="187" y="390"/>
                        <a:pt x="187" y="390"/>
                      </a:cubicBezTo>
                      <a:cubicBezTo>
                        <a:pt x="187" y="390"/>
                        <a:pt x="187" y="390"/>
                        <a:pt x="187" y="390"/>
                      </a:cubicBezTo>
                      <a:cubicBezTo>
                        <a:pt x="187" y="390"/>
                        <a:pt x="187" y="390"/>
                        <a:pt x="186" y="390"/>
                      </a:cubicBezTo>
                      <a:moveTo>
                        <a:pt x="202" y="343"/>
                      </a:moveTo>
                      <a:cubicBezTo>
                        <a:pt x="201" y="343"/>
                        <a:pt x="201" y="343"/>
                        <a:pt x="201" y="343"/>
                      </a:cubicBezTo>
                      <a:cubicBezTo>
                        <a:pt x="201" y="343"/>
                        <a:pt x="201" y="343"/>
                        <a:pt x="202" y="343"/>
                      </a:cubicBezTo>
                      <a:cubicBezTo>
                        <a:pt x="202" y="343"/>
                        <a:pt x="202" y="343"/>
                        <a:pt x="202" y="343"/>
                      </a:cubicBezTo>
                      <a:moveTo>
                        <a:pt x="23" y="336"/>
                      </a:moveTo>
                      <a:cubicBezTo>
                        <a:pt x="5" y="371"/>
                        <a:pt x="0" y="403"/>
                        <a:pt x="28" y="440"/>
                      </a:cubicBezTo>
                      <a:cubicBezTo>
                        <a:pt x="46" y="465"/>
                        <a:pt x="71" y="487"/>
                        <a:pt x="101" y="498"/>
                      </a:cubicBezTo>
                      <a:cubicBezTo>
                        <a:pt x="72" y="482"/>
                        <a:pt x="47" y="457"/>
                        <a:pt x="33" y="429"/>
                      </a:cubicBezTo>
                      <a:cubicBezTo>
                        <a:pt x="23" y="407"/>
                        <a:pt x="25" y="386"/>
                        <a:pt x="25" y="364"/>
                      </a:cubicBezTo>
                      <a:cubicBezTo>
                        <a:pt x="25" y="354"/>
                        <a:pt x="24" y="345"/>
                        <a:pt x="23" y="336"/>
                      </a:cubicBezTo>
                      <a:moveTo>
                        <a:pt x="122" y="284"/>
                      </a:moveTo>
                      <a:cubicBezTo>
                        <a:pt x="122" y="284"/>
                        <a:pt x="122" y="284"/>
                        <a:pt x="122" y="284"/>
                      </a:cubicBezTo>
                      <a:cubicBezTo>
                        <a:pt x="121" y="284"/>
                        <a:pt x="121" y="285"/>
                        <a:pt x="120" y="286"/>
                      </a:cubicBezTo>
                      <a:cubicBezTo>
                        <a:pt x="120" y="286"/>
                        <a:pt x="120" y="286"/>
                        <a:pt x="120" y="286"/>
                      </a:cubicBezTo>
                      <a:cubicBezTo>
                        <a:pt x="120" y="286"/>
                        <a:pt x="120" y="286"/>
                        <a:pt x="120" y="287"/>
                      </a:cubicBezTo>
                      <a:cubicBezTo>
                        <a:pt x="121" y="286"/>
                        <a:pt x="121" y="284"/>
                        <a:pt x="122" y="284"/>
                      </a:cubicBezTo>
                      <a:cubicBezTo>
                        <a:pt x="122" y="284"/>
                        <a:pt x="122" y="284"/>
                        <a:pt x="122" y="284"/>
                      </a:cubicBezTo>
                      <a:cubicBezTo>
                        <a:pt x="122" y="284"/>
                        <a:pt x="122" y="284"/>
                        <a:pt x="122" y="284"/>
                      </a:cubicBezTo>
                      <a:cubicBezTo>
                        <a:pt x="122" y="284"/>
                        <a:pt x="122" y="284"/>
                        <a:pt x="122" y="284"/>
                      </a:cubicBezTo>
                      <a:cubicBezTo>
                        <a:pt x="122" y="284"/>
                        <a:pt x="122" y="284"/>
                        <a:pt x="122" y="284"/>
                      </a:cubicBezTo>
                      <a:moveTo>
                        <a:pt x="53" y="252"/>
                      </a:moveTo>
                      <a:cubicBezTo>
                        <a:pt x="54" y="268"/>
                        <a:pt x="51" y="281"/>
                        <a:pt x="45" y="294"/>
                      </a:cubicBezTo>
                      <a:cubicBezTo>
                        <a:pt x="46" y="294"/>
                        <a:pt x="47" y="295"/>
                        <a:pt x="47" y="296"/>
                      </a:cubicBezTo>
                      <a:cubicBezTo>
                        <a:pt x="48" y="298"/>
                        <a:pt x="52" y="298"/>
                        <a:pt x="52" y="300"/>
                      </a:cubicBezTo>
                      <a:cubicBezTo>
                        <a:pt x="52" y="304"/>
                        <a:pt x="56" y="304"/>
                        <a:pt x="56" y="307"/>
                      </a:cubicBezTo>
                      <a:cubicBezTo>
                        <a:pt x="55" y="308"/>
                        <a:pt x="57" y="310"/>
                        <a:pt x="57" y="312"/>
                      </a:cubicBezTo>
                      <a:cubicBezTo>
                        <a:pt x="58" y="312"/>
                        <a:pt x="58" y="312"/>
                        <a:pt x="58" y="312"/>
                      </a:cubicBezTo>
                      <a:cubicBezTo>
                        <a:pt x="58" y="312"/>
                        <a:pt x="58" y="312"/>
                        <a:pt x="59" y="312"/>
                      </a:cubicBezTo>
                      <a:cubicBezTo>
                        <a:pt x="59" y="312"/>
                        <a:pt x="59" y="312"/>
                        <a:pt x="59" y="312"/>
                      </a:cubicBezTo>
                      <a:cubicBezTo>
                        <a:pt x="60" y="312"/>
                        <a:pt x="61" y="312"/>
                        <a:pt x="61" y="313"/>
                      </a:cubicBezTo>
                      <a:cubicBezTo>
                        <a:pt x="62" y="316"/>
                        <a:pt x="66" y="315"/>
                        <a:pt x="67" y="318"/>
                      </a:cubicBezTo>
                      <a:cubicBezTo>
                        <a:pt x="67" y="321"/>
                        <a:pt x="71" y="321"/>
                        <a:pt x="71" y="324"/>
                      </a:cubicBezTo>
                      <a:cubicBezTo>
                        <a:pt x="71" y="326"/>
                        <a:pt x="75" y="330"/>
                        <a:pt x="74" y="333"/>
                      </a:cubicBezTo>
                      <a:cubicBezTo>
                        <a:pt x="74" y="334"/>
                        <a:pt x="74" y="335"/>
                        <a:pt x="74" y="335"/>
                      </a:cubicBezTo>
                      <a:cubicBezTo>
                        <a:pt x="91" y="342"/>
                        <a:pt x="104" y="339"/>
                        <a:pt x="121" y="344"/>
                      </a:cubicBezTo>
                      <a:cubicBezTo>
                        <a:pt x="131" y="347"/>
                        <a:pt x="138" y="348"/>
                        <a:pt x="144" y="348"/>
                      </a:cubicBezTo>
                      <a:cubicBezTo>
                        <a:pt x="157" y="348"/>
                        <a:pt x="161" y="341"/>
                        <a:pt x="162" y="322"/>
                      </a:cubicBezTo>
                      <a:cubicBezTo>
                        <a:pt x="162" y="320"/>
                        <a:pt x="162" y="318"/>
                        <a:pt x="162" y="317"/>
                      </a:cubicBezTo>
                      <a:cubicBezTo>
                        <a:pt x="162" y="317"/>
                        <a:pt x="162" y="317"/>
                        <a:pt x="161" y="317"/>
                      </a:cubicBezTo>
                      <a:cubicBezTo>
                        <a:pt x="161" y="317"/>
                        <a:pt x="161" y="317"/>
                        <a:pt x="161" y="317"/>
                      </a:cubicBezTo>
                      <a:cubicBezTo>
                        <a:pt x="161" y="317"/>
                        <a:pt x="161" y="317"/>
                        <a:pt x="161" y="317"/>
                      </a:cubicBezTo>
                      <a:cubicBezTo>
                        <a:pt x="161" y="317"/>
                        <a:pt x="161" y="317"/>
                        <a:pt x="161" y="317"/>
                      </a:cubicBezTo>
                      <a:cubicBezTo>
                        <a:pt x="161" y="317"/>
                        <a:pt x="161" y="317"/>
                        <a:pt x="161" y="317"/>
                      </a:cubicBezTo>
                      <a:cubicBezTo>
                        <a:pt x="161" y="317"/>
                        <a:pt x="160" y="317"/>
                        <a:pt x="160" y="317"/>
                      </a:cubicBezTo>
                      <a:cubicBezTo>
                        <a:pt x="160" y="317"/>
                        <a:pt x="160" y="317"/>
                        <a:pt x="160" y="317"/>
                      </a:cubicBezTo>
                      <a:cubicBezTo>
                        <a:pt x="160" y="317"/>
                        <a:pt x="160" y="317"/>
                        <a:pt x="160" y="317"/>
                      </a:cubicBezTo>
                      <a:cubicBezTo>
                        <a:pt x="160" y="317"/>
                        <a:pt x="160" y="317"/>
                        <a:pt x="160" y="317"/>
                      </a:cubicBezTo>
                      <a:cubicBezTo>
                        <a:pt x="160" y="317"/>
                        <a:pt x="160" y="317"/>
                        <a:pt x="160" y="317"/>
                      </a:cubicBezTo>
                      <a:cubicBezTo>
                        <a:pt x="160" y="317"/>
                        <a:pt x="160" y="317"/>
                        <a:pt x="159" y="317"/>
                      </a:cubicBezTo>
                      <a:cubicBezTo>
                        <a:pt x="159" y="317"/>
                        <a:pt x="159" y="317"/>
                        <a:pt x="159" y="317"/>
                      </a:cubicBezTo>
                      <a:cubicBezTo>
                        <a:pt x="159" y="317"/>
                        <a:pt x="159" y="317"/>
                        <a:pt x="159" y="317"/>
                      </a:cubicBezTo>
                      <a:cubicBezTo>
                        <a:pt x="159" y="317"/>
                        <a:pt x="158" y="318"/>
                        <a:pt x="158" y="318"/>
                      </a:cubicBezTo>
                      <a:cubicBezTo>
                        <a:pt x="158" y="318"/>
                        <a:pt x="158" y="318"/>
                        <a:pt x="158" y="318"/>
                      </a:cubicBezTo>
                      <a:cubicBezTo>
                        <a:pt x="158" y="318"/>
                        <a:pt x="158" y="318"/>
                        <a:pt x="158" y="318"/>
                      </a:cubicBezTo>
                      <a:cubicBezTo>
                        <a:pt x="158" y="318"/>
                        <a:pt x="158" y="318"/>
                        <a:pt x="158" y="318"/>
                      </a:cubicBezTo>
                      <a:cubicBezTo>
                        <a:pt x="158" y="318"/>
                        <a:pt x="158" y="318"/>
                        <a:pt x="158" y="318"/>
                      </a:cubicBezTo>
                      <a:cubicBezTo>
                        <a:pt x="158" y="318"/>
                        <a:pt x="158" y="318"/>
                        <a:pt x="158" y="318"/>
                      </a:cubicBezTo>
                      <a:cubicBezTo>
                        <a:pt x="158" y="318"/>
                        <a:pt x="158" y="318"/>
                        <a:pt x="158" y="318"/>
                      </a:cubicBezTo>
                      <a:cubicBezTo>
                        <a:pt x="157" y="318"/>
                        <a:pt x="156" y="319"/>
                        <a:pt x="155" y="319"/>
                      </a:cubicBezTo>
                      <a:cubicBezTo>
                        <a:pt x="155" y="319"/>
                        <a:pt x="155" y="319"/>
                        <a:pt x="155" y="319"/>
                      </a:cubicBezTo>
                      <a:cubicBezTo>
                        <a:pt x="155" y="319"/>
                        <a:pt x="155" y="319"/>
                        <a:pt x="155" y="319"/>
                      </a:cubicBezTo>
                      <a:cubicBezTo>
                        <a:pt x="155" y="319"/>
                        <a:pt x="155" y="319"/>
                        <a:pt x="155" y="319"/>
                      </a:cubicBezTo>
                      <a:cubicBezTo>
                        <a:pt x="155" y="319"/>
                        <a:pt x="155" y="319"/>
                        <a:pt x="155" y="319"/>
                      </a:cubicBezTo>
                      <a:cubicBezTo>
                        <a:pt x="155" y="319"/>
                        <a:pt x="155" y="319"/>
                        <a:pt x="154" y="319"/>
                      </a:cubicBezTo>
                      <a:cubicBezTo>
                        <a:pt x="154" y="319"/>
                        <a:pt x="154" y="319"/>
                        <a:pt x="154" y="319"/>
                      </a:cubicBezTo>
                      <a:cubicBezTo>
                        <a:pt x="154" y="319"/>
                        <a:pt x="154" y="318"/>
                        <a:pt x="154" y="318"/>
                      </a:cubicBezTo>
                      <a:cubicBezTo>
                        <a:pt x="153" y="318"/>
                        <a:pt x="153" y="319"/>
                        <a:pt x="152" y="319"/>
                      </a:cubicBezTo>
                      <a:cubicBezTo>
                        <a:pt x="152" y="319"/>
                        <a:pt x="151" y="319"/>
                        <a:pt x="150" y="319"/>
                      </a:cubicBezTo>
                      <a:cubicBezTo>
                        <a:pt x="150" y="319"/>
                        <a:pt x="150" y="319"/>
                        <a:pt x="149" y="319"/>
                      </a:cubicBezTo>
                      <a:cubicBezTo>
                        <a:pt x="149" y="319"/>
                        <a:pt x="149" y="319"/>
                        <a:pt x="149" y="319"/>
                      </a:cubicBezTo>
                      <a:cubicBezTo>
                        <a:pt x="149" y="319"/>
                        <a:pt x="149" y="319"/>
                        <a:pt x="149" y="319"/>
                      </a:cubicBezTo>
                      <a:cubicBezTo>
                        <a:pt x="149" y="319"/>
                        <a:pt x="149" y="319"/>
                        <a:pt x="149" y="319"/>
                      </a:cubicBezTo>
                      <a:cubicBezTo>
                        <a:pt x="149" y="319"/>
                        <a:pt x="149" y="319"/>
                        <a:pt x="149" y="319"/>
                      </a:cubicBezTo>
                      <a:cubicBezTo>
                        <a:pt x="149" y="319"/>
                        <a:pt x="149" y="319"/>
                        <a:pt x="148" y="319"/>
                      </a:cubicBezTo>
                      <a:cubicBezTo>
                        <a:pt x="148" y="319"/>
                        <a:pt x="148" y="319"/>
                        <a:pt x="148" y="319"/>
                      </a:cubicBezTo>
                      <a:cubicBezTo>
                        <a:pt x="148" y="319"/>
                        <a:pt x="148" y="319"/>
                        <a:pt x="148" y="319"/>
                      </a:cubicBezTo>
                      <a:cubicBezTo>
                        <a:pt x="148" y="319"/>
                        <a:pt x="148" y="319"/>
                        <a:pt x="147" y="319"/>
                      </a:cubicBezTo>
                      <a:cubicBezTo>
                        <a:pt x="147" y="319"/>
                        <a:pt x="147" y="319"/>
                        <a:pt x="147" y="319"/>
                      </a:cubicBezTo>
                      <a:cubicBezTo>
                        <a:pt x="147" y="319"/>
                        <a:pt x="147" y="319"/>
                        <a:pt x="147" y="319"/>
                      </a:cubicBezTo>
                      <a:cubicBezTo>
                        <a:pt x="147" y="319"/>
                        <a:pt x="147" y="319"/>
                        <a:pt x="146" y="319"/>
                      </a:cubicBezTo>
                      <a:cubicBezTo>
                        <a:pt x="146" y="319"/>
                        <a:pt x="146" y="319"/>
                        <a:pt x="146" y="319"/>
                      </a:cubicBezTo>
                      <a:cubicBezTo>
                        <a:pt x="146" y="319"/>
                        <a:pt x="146" y="319"/>
                        <a:pt x="146" y="319"/>
                      </a:cubicBezTo>
                      <a:cubicBezTo>
                        <a:pt x="146" y="319"/>
                        <a:pt x="146" y="319"/>
                        <a:pt x="146" y="319"/>
                      </a:cubicBezTo>
                      <a:cubicBezTo>
                        <a:pt x="145" y="319"/>
                        <a:pt x="145" y="319"/>
                        <a:pt x="145" y="319"/>
                      </a:cubicBezTo>
                      <a:cubicBezTo>
                        <a:pt x="145" y="319"/>
                        <a:pt x="145" y="319"/>
                        <a:pt x="144" y="319"/>
                      </a:cubicBezTo>
                      <a:cubicBezTo>
                        <a:pt x="144" y="319"/>
                        <a:pt x="144" y="319"/>
                        <a:pt x="144" y="319"/>
                      </a:cubicBezTo>
                      <a:cubicBezTo>
                        <a:pt x="144" y="319"/>
                        <a:pt x="144" y="319"/>
                        <a:pt x="144" y="319"/>
                      </a:cubicBezTo>
                      <a:cubicBezTo>
                        <a:pt x="144" y="319"/>
                        <a:pt x="144" y="319"/>
                        <a:pt x="144" y="319"/>
                      </a:cubicBezTo>
                      <a:cubicBezTo>
                        <a:pt x="144" y="319"/>
                        <a:pt x="144" y="319"/>
                        <a:pt x="144" y="319"/>
                      </a:cubicBezTo>
                      <a:cubicBezTo>
                        <a:pt x="143" y="319"/>
                        <a:pt x="143" y="319"/>
                        <a:pt x="142" y="318"/>
                      </a:cubicBezTo>
                      <a:cubicBezTo>
                        <a:pt x="142" y="319"/>
                        <a:pt x="141" y="319"/>
                        <a:pt x="141" y="319"/>
                      </a:cubicBezTo>
                      <a:cubicBezTo>
                        <a:pt x="139" y="320"/>
                        <a:pt x="140" y="324"/>
                        <a:pt x="137" y="324"/>
                      </a:cubicBezTo>
                      <a:cubicBezTo>
                        <a:pt x="135" y="325"/>
                        <a:pt x="135" y="328"/>
                        <a:pt x="133" y="328"/>
                      </a:cubicBezTo>
                      <a:cubicBezTo>
                        <a:pt x="133" y="328"/>
                        <a:pt x="133" y="328"/>
                        <a:pt x="133" y="328"/>
                      </a:cubicBezTo>
                      <a:cubicBezTo>
                        <a:pt x="133" y="328"/>
                        <a:pt x="133" y="328"/>
                        <a:pt x="133" y="328"/>
                      </a:cubicBezTo>
                      <a:cubicBezTo>
                        <a:pt x="133" y="328"/>
                        <a:pt x="132" y="328"/>
                        <a:pt x="132" y="328"/>
                      </a:cubicBezTo>
                      <a:cubicBezTo>
                        <a:pt x="132" y="328"/>
                        <a:pt x="132" y="328"/>
                        <a:pt x="132" y="328"/>
                      </a:cubicBezTo>
                      <a:cubicBezTo>
                        <a:pt x="132" y="328"/>
                        <a:pt x="132" y="328"/>
                        <a:pt x="132" y="328"/>
                      </a:cubicBezTo>
                      <a:cubicBezTo>
                        <a:pt x="132" y="328"/>
                        <a:pt x="132" y="328"/>
                        <a:pt x="132" y="328"/>
                      </a:cubicBezTo>
                      <a:cubicBezTo>
                        <a:pt x="131" y="329"/>
                        <a:pt x="130" y="332"/>
                        <a:pt x="129" y="332"/>
                      </a:cubicBezTo>
                      <a:cubicBezTo>
                        <a:pt x="128" y="332"/>
                        <a:pt x="128" y="331"/>
                        <a:pt x="128" y="331"/>
                      </a:cubicBezTo>
                      <a:cubicBezTo>
                        <a:pt x="128" y="331"/>
                        <a:pt x="128" y="331"/>
                        <a:pt x="128" y="331"/>
                      </a:cubicBezTo>
                      <a:cubicBezTo>
                        <a:pt x="128" y="331"/>
                        <a:pt x="128" y="331"/>
                        <a:pt x="128" y="331"/>
                      </a:cubicBezTo>
                      <a:cubicBezTo>
                        <a:pt x="128" y="331"/>
                        <a:pt x="128" y="331"/>
                        <a:pt x="128" y="331"/>
                      </a:cubicBezTo>
                      <a:cubicBezTo>
                        <a:pt x="128" y="331"/>
                        <a:pt x="128" y="331"/>
                        <a:pt x="128" y="331"/>
                      </a:cubicBezTo>
                      <a:cubicBezTo>
                        <a:pt x="128" y="331"/>
                        <a:pt x="128" y="331"/>
                        <a:pt x="128" y="331"/>
                      </a:cubicBezTo>
                      <a:cubicBezTo>
                        <a:pt x="127" y="331"/>
                        <a:pt x="126" y="332"/>
                        <a:pt x="125" y="333"/>
                      </a:cubicBezTo>
                      <a:cubicBezTo>
                        <a:pt x="124" y="333"/>
                        <a:pt x="123" y="334"/>
                        <a:pt x="122" y="334"/>
                      </a:cubicBezTo>
                      <a:cubicBezTo>
                        <a:pt x="122" y="334"/>
                        <a:pt x="122" y="334"/>
                        <a:pt x="122" y="334"/>
                      </a:cubicBezTo>
                      <a:cubicBezTo>
                        <a:pt x="122" y="334"/>
                        <a:pt x="122" y="334"/>
                        <a:pt x="122" y="334"/>
                      </a:cubicBezTo>
                      <a:cubicBezTo>
                        <a:pt x="121" y="334"/>
                        <a:pt x="121" y="334"/>
                        <a:pt x="121" y="334"/>
                      </a:cubicBezTo>
                      <a:cubicBezTo>
                        <a:pt x="121" y="334"/>
                        <a:pt x="121" y="334"/>
                        <a:pt x="121" y="334"/>
                      </a:cubicBezTo>
                      <a:cubicBezTo>
                        <a:pt x="121" y="334"/>
                        <a:pt x="121" y="334"/>
                        <a:pt x="121" y="334"/>
                      </a:cubicBezTo>
                      <a:cubicBezTo>
                        <a:pt x="120" y="334"/>
                        <a:pt x="120" y="334"/>
                        <a:pt x="120" y="334"/>
                      </a:cubicBezTo>
                      <a:cubicBezTo>
                        <a:pt x="120" y="334"/>
                        <a:pt x="120" y="334"/>
                        <a:pt x="119" y="334"/>
                      </a:cubicBezTo>
                      <a:cubicBezTo>
                        <a:pt x="119" y="334"/>
                        <a:pt x="119" y="334"/>
                        <a:pt x="119" y="334"/>
                      </a:cubicBezTo>
                      <a:cubicBezTo>
                        <a:pt x="119" y="334"/>
                        <a:pt x="119" y="334"/>
                        <a:pt x="119" y="334"/>
                      </a:cubicBezTo>
                      <a:cubicBezTo>
                        <a:pt x="119" y="334"/>
                        <a:pt x="119" y="334"/>
                        <a:pt x="119" y="334"/>
                      </a:cubicBezTo>
                      <a:cubicBezTo>
                        <a:pt x="118" y="335"/>
                        <a:pt x="118" y="335"/>
                        <a:pt x="117" y="335"/>
                      </a:cubicBezTo>
                      <a:cubicBezTo>
                        <a:pt x="117" y="335"/>
                        <a:pt x="117" y="335"/>
                        <a:pt x="117" y="335"/>
                      </a:cubicBezTo>
                      <a:cubicBezTo>
                        <a:pt x="117" y="335"/>
                        <a:pt x="117" y="335"/>
                        <a:pt x="117" y="335"/>
                      </a:cubicBezTo>
                      <a:cubicBezTo>
                        <a:pt x="117" y="335"/>
                        <a:pt x="117" y="335"/>
                        <a:pt x="117" y="335"/>
                      </a:cubicBezTo>
                      <a:cubicBezTo>
                        <a:pt x="117" y="335"/>
                        <a:pt x="117" y="335"/>
                        <a:pt x="117" y="335"/>
                      </a:cubicBezTo>
                      <a:cubicBezTo>
                        <a:pt x="117" y="335"/>
                        <a:pt x="116" y="335"/>
                        <a:pt x="116" y="334"/>
                      </a:cubicBezTo>
                      <a:cubicBezTo>
                        <a:pt x="116" y="334"/>
                        <a:pt x="115" y="334"/>
                        <a:pt x="115" y="334"/>
                      </a:cubicBezTo>
                      <a:cubicBezTo>
                        <a:pt x="114" y="334"/>
                        <a:pt x="114" y="334"/>
                        <a:pt x="113" y="334"/>
                      </a:cubicBezTo>
                      <a:cubicBezTo>
                        <a:pt x="112" y="334"/>
                        <a:pt x="112" y="334"/>
                        <a:pt x="111" y="334"/>
                      </a:cubicBezTo>
                      <a:cubicBezTo>
                        <a:pt x="111" y="334"/>
                        <a:pt x="111" y="334"/>
                        <a:pt x="111" y="334"/>
                      </a:cubicBezTo>
                      <a:cubicBezTo>
                        <a:pt x="111" y="334"/>
                        <a:pt x="111" y="334"/>
                        <a:pt x="111" y="334"/>
                      </a:cubicBezTo>
                      <a:cubicBezTo>
                        <a:pt x="111" y="334"/>
                        <a:pt x="111" y="334"/>
                        <a:pt x="111" y="334"/>
                      </a:cubicBezTo>
                      <a:cubicBezTo>
                        <a:pt x="111" y="334"/>
                        <a:pt x="111" y="334"/>
                        <a:pt x="111" y="334"/>
                      </a:cubicBezTo>
                      <a:cubicBezTo>
                        <a:pt x="111" y="334"/>
                        <a:pt x="111" y="334"/>
                        <a:pt x="111" y="334"/>
                      </a:cubicBezTo>
                      <a:cubicBezTo>
                        <a:pt x="110" y="334"/>
                        <a:pt x="109" y="334"/>
                        <a:pt x="109" y="333"/>
                      </a:cubicBezTo>
                      <a:cubicBezTo>
                        <a:pt x="109" y="333"/>
                        <a:pt x="109" y="333"/>
                        <a:pt x="109" y="333"/>
                      </a:cubicBezTo>
                      <a:cubicBezTo>
                        <a:pt x="109" y="333"/>
                        <a:pt x="109" y="333"/>
                        <a:pt x="109" y="333"/>
                      </a:cubicBezTo>
                      <a:cubicBezTo>
                        <a:pt x="109" y="333"/>
                        <a:pt x="109" y="333"/>
                        <a:pt x="109" y="333"/>
                      </a:cubicBezTo>
                      <a:cubicBezTo>
                        <a:pt x="109" y="333"/>
                        <a:pt x="109" y="333"/>
                        <a:pt x="109" y="333"/>
                      </a:cubicBezTo>
                      <a:cubicBezTo>
                        <a:pt x="109" y="333"/>
                        <a:pt x="109" y="332"/>
                        <a:pt x="108" y="332"/>
                      </a:cubicBezTo>
                      <a:cubicBezTo>
                        <a:pt x="108" y="332"/>
                        <a:pt x="108" y="332"/>
                        <a:pt x="107" y="332"/>
                      </a:cubicBezTo>
                      <a:cubicBezTo>
                        <a:pt x="107" y="332"/>
                        <a:pt x="107" y="332"/>
                        <a:pt x="107" y="332"/>
                      </a:cubicBezTo>
                      <a:cubicBezTo>
                        <a:pt x="107" y="332"/>
                        <a:pt x="107" y="332"/>
                        <a:pt x="107" y="332"/>
                      </a:cubicBezTo>
                      <a:cubicBezTo>
                        <a:pt x="107" y="332"/>
                        <a:pt x="107" y="332"/>
                        <a:pt x="107" y="332"/>
                      </a:cubicBezTo>
                      <a:cubicBezTo>
                        <a:pt x="107" y="332"/>
                        <a:pt x="107" y="332"/>
                        <a:pt x="107" y="332"/>
                      </a:cubicBezTo>
                      <a:cubicBezTo>
                        <a:pt x="106" y="332"/>
                        <a:pt x="106" y="332"/>
                        <a:pt x="106" y="332"/>
                      </a:cubicBezTo>
                      <a:cubicBezTo>
                        <a:pt x="106" y="332"/>
                        <a:pt x="106" y="332"/>
                        <a:pt x="106" y="332"/>
                      </a:cubicBezTo>
                      <a:cubicBezTo>
                        <a:pt x="106" y="332"/>
                        <a:pt x="106" y="332"/>
                        <a:pt x="106" y="332"/>
                      </a:cubicBezTo>
                      <a:cubicBezTo>
                        <a:pt x="105" y="332"/>
                        <a:pt x="105" y="332"/>
                        <a:pt x="105" y="331"/>
                      </a:cubicBezTo>
                      <a:cubicBezTo>
                        <a:pt x="105" y="331"/>
                        <a:pt x="105" y="331"/>
                        <a:pt x="105" y="331"/>
                      </a:cubicBezTo>
                      <a:cubicBezTo>
                        <a:pt x="105" y="331"/>
                        <a:pt x="105" y="330"/>
                        <a:pt x="105" y="330"/>
                      </a:cubicBezTo>
                      <a:cubicBezTo>
                        <a:pt x="105" y="330"/>
                        <a:pt x="105" y="330"/>
                        <a:pt x="105" y="330"/>
                      </a:cubicBezTo>
                      <a:cubicBezTo>
                        <a:pt x="105" y="330"/>
                        <a:pt x="105" y="330"/>
                        <a:pt x="105" y="330"/>
                      </a:cubicBezTo>
                      <a:cubicBezTo>
                        <a:pt x="105" y="329"/>
                        <a:pt x="103" y="330"/>
                        <a:pt x="103" y="328"/>
                      </a:cubicBezTo>
                      <a:cubicBezTo>
                        <a:pt x="103" y="328"/>
                        <a:pt x="103" y="328"/>
                        <a:pt x="103" y="328"/>
                      </a:cubicBezTo>
                      <a:cubicBezTo>
                        <a:pt x="103" y="328"/>
                        <a:pt x="103" y="328"/>
                        <a:pt x="103" y="328"/>
                      </a:cubicBezTo>
                      <a:cubicBezTo>
                        <a:pt x="103" y="327"/>
                        <a:pt x="103" y="327"/>
                        <a:pt x="103" y="327"/>
                      </a:cubicBezTo>
                      <a:cubicBezTo>
                        <a:pt x="103" y="326"/>
                        <a:pt x="101" y="326"/>
                        <a:pt x="101" y="325"/>
                      </a:cubicBezTo>
                      <a:cubicBezTo>
                        <a:pt x="101" y="325"/>
                        <a:pt x="101" y="325"/>
                        <a:pt x="101" y="325"/>
                      </a:cubicBezTo>
                      <a:cubicBezTo>
                        <a:pt x="101" y="325"/>
                        <a:pt x="101" y="325"/>
                        <a:pt x="101" y="324"/>
                      </a:cubicBezTo>
                      <a:cubicBezTo>
                        <a:pt x="101" y="324"/>
                        <a:pt x="101" y="324"/>
                        <a:pt x="101" y="324"/>
                      </a:cubicBezTo>
                      <a:cubicBezTo>
                        <a:pt x="101" y="323"/>
                        <a:pt x="100" y="322"/>
                        <a:pt x="100" y="321"/>
                      </a:cubicBezTo>
                      <a:cubicBezTo>
                        <a:pt x="100" y="321"/>
                        <a:pt x="100" y="321"/>
                        <a:pt x="100" y="321"/>
                      </a:cubicBezTo>
                      <a:cubicBezTo>
                        <a:pt x="100" y="320"/>
                        <a:pt x="100" y="320"/>
                        <a:pt x="100" y="319"/>
                      </a:cubicBezTo>
                      <a:cubicBezTo>
                        <a:pt x="100" y="319"/>
                        <a:pt x="100" y="319"/>
                        <a:pt x="100" y="319"/>
                      </a:cubicBezTo>
                      <a:cubicBezTo>
                        <a:pt x="100" y="318"/>
                        <a:pt x="100" y="317"/>
                        <a:pt x="100" y="316"/>
                      </a:cubicBezTo>
                      <a:cubicBezTo>
                        <a:pt x="100" y="316"/>
                        <a:pt x="100" y="316"/>
                        <a:pt x="100" y="316"/>
                      </a:cubicBezTo>
                      <a:cubicBezTo>
                        <a:pt x="100" y="316"/>
                        <a:pt x="100" y="315"/>
                        <a:pt x="100" y="314"/>
                      </a:cubicBezTo>
                      <a:cubicBezTo>
                        <a:pt x="101" y="314"/>
                        <a:pt x="101" y="313"/>
                        <a:pt x="101" y="313"/>
                      </a:cubicBezTo>
                      <a:cubicBezTo>
                        <a:pt x="101" y="312"/>
                        <a:pt x="101" y="312"/>
                        <a:pt x="101" y="311"/>
                      </a:cubicBezTo>
                      <a:cubicBezTo>
                        <a:pt x="101" y="311"/>
                        <a:pt x="101" y="311"/>
                        <a:pt x="101" y="311"/>
                      </a:cubicBezTo>
                      <a:cubicBezTo>
                        <a:pt x="101" y="310"/>
                        <a:pt x="101" y="309"/>
                        <a:pt x="102" y="309"/>
                      </a:cubicBezTo>
                      <a:cubicBezTo>
                        <a:pt x="103" y="307"/>
                        <a:pt x="103" y="305"/>
                        <a:pt x="105" y="303"/>
                      </a:cubicBezTo>
                      <a:cubicBezTo>
                        <a:pt x="105" y="302"/>
                        <a:pt x="105" y="302"/>
                        <a:pt x="106" y="301"/>
                      </a:cubicBezTo>
                      <a:cubicBezTo>
                        <a:pt x="106" y="301"/>
                        <a:pt x="106" y="301"/>
                        <a:pt x="106" y="301"/>
                      </a:cubicBezTo>
                      <a:cubicBezTo>
                        <a:pt x="106" y="300"/>
                        <a:pt x="107" y="299"/>
                        <a:pt x="108" y="299"/>
                      </a:cubicBezTo>
                      <a:cubicBezTo>
                        <a:pt x="108" y="299"/>
                        <a:pt x="108" y="299"/>
                        <a:pt x="108" y="299"/>
                      </a:cubicBezTo>
                      <a:cubicBezTo>
                        <a:pt x="109" y="298"/>
                        <a:pt x="110" y="297"/>
                        <a:pt x="110" y="297"/>
                      </a:cubicBezTo>
                      <a:cubicBezTo>
                        <a:pt x="112" y="295"/>
                        <a:pt x="112" y="293"/>
                        <a:pt x="114" y="293"/>
                      </a:cubicBezTo>
                      <a:cubicBezTo>
                        <a:pt x="114" y="293"/>
                        <a:pt x="114" y="293"/>
                        <a:pt x="114" y="293"/>
                      </a:cubicBezTo>
                      <a:cubicBezTo>
                        <a:pt x="114" y="293"/>
                        <a:pt x="114" y="293"/>
                        <a:pt x="114" y="293"/>
                      </a:cubicBezTo>
                      <a:cubicBezTo>
                        <a:pt x="114" y="293"/>
                        <a:pt x="114" y="293"/>
                        <a:pt x="114" y="293"/>
                      </a:cubicBezTo>
                      <a:cubicBezTo>
                        <a:pt x="114" y="293"/>
                        <a:pt x="114" y="293"/>
                        <a:pt x="114" y="293"/>
                      </a:cubicBezTo>
                      <a:cubicBezTo>
                        <a:pt x="114" y="293"/>
                        <a:pt x="114" y="293"/>
                        <a:pt x="114" y="293"/>
                      </a:cubicBezTo>
                      <a:cubicBezTo>
                        <a:pt x="114" y="293"/>
                        <a:pt x="114" y="293"/>
                        <a:pt x="114" y="293"/>
                      </a:cubicBezTo>
                      <a:cubicBezTo>
                        <a:pt x="114" y="293"/>
                        <a:pt x="114" y="293"/>
                        <a:pt x="114" y="293"/>
                      </a:cubicBezTo>
                      <a:cubicBezTo>
                        <a:pt x="114" y="293"/>
                        <a:pt x="114" y="293"/>
                        <a:pt x="114" y="293"/>
                      </a:cubicBezTo>
                      <a:cubicBezTo>
                        <a:pt x="114" y="292"/>
                        <a:pt x="114" y="291"/>
                        <a:pt x="115" y="291"/>
                      </a:cubicBezTo>
                      <a:cubicBezTo>
                        <a:pt x="117" y="290"/>
                        <a:pt x="117" y="289"/>
                        <a:pt x="117" y="288"/>
                      </a:cubicBezTo>
                      <a:cubicBezTo>
                        <a:pt x="116" y="288"/>
                        <a:pt x="116" y="289"/>
                        <a:pt x="115" y="289"/>
                      </a:cubicBezTo>
                      <a:cubicBezTo>
                        <a:pt x="115" y="289"/>
                        <a:pt x="115" y="289"/>
                        <a:pt x="115" y="289"/>
                      </a:cubicBezTo>
                      <a:cubicBezTo>
                        <a:pt x="115" y="289"/>
                        <a:pt x="115" y="289"/>
                        <a:pt x="115" y="289"/>
                      </a:cubicBezTo>
                      <a:cubicBezTo>
                        <a:pt x="115" y="290"/>
                        <a:pt x="114" y="291"/>
                        <a:pt x="113" y="291"/>
                      </a:cubicBezTo>
                      <a:cubicBezTo>
                        <a:pt x="113" y="291"/>
                        <a:pt x="113" y="291"/>
                        <a:pt x="113" y="291"/>
                      </a:cubicBezTo>
                      <a:cubicBezTo>
                        <a:pt x="113" y="291"/>
                        <a:pt x="113" y="291"/>
                        <a:pt x="113" y="291"/>
                      </a:cubicBezTo>
                      <a:cubicBezTo>
                        <a:pt x="113" y="291"/>
                        <a:pt x="113" y="291"/>
                        <a:pt x="113" y="291"/>
                      </a:cubicBezTo>
                      <a:cubicBezTo>
                        <a:pt x="113" y="291"/>
                        <a:pt x="113" y="291"/>
                        <a:pt x="113" y="291"/>
                      </a:cubicBezTo>
                      <a:cubicBezTo>
                        <a:pt x="113" y="291"/>
                        <a:pt x="112" y="291"/>
                        <a:pt x="112" y="291"/>
                      </a:cubicBezTo>
                      <a:cubicBezTo>
                        <a:pt x="112" y="291"/>
                        <a:pt x="112" y="291"/>
                        <a:pt x="112" y="291"/>
                      </a:cubicBezTo>
                      <a:cubicBezTo>
                        <a:pt x="112" y="291"/>
                        <a:pt x="112" y="291"/>
                        <a:pt x="112" y="291"/>
                      </a:cubicBezTo>
                      <a:cubicBezTo>
                        <a:pt x="112" y="290"/>
                        <a:pt x="112" y="290"/>
                        <a:pt x="111" y="290"/>
                      </a:cubicBezTo>
                      <a:cubicBezTo>
                        <a:pt x="111" y="290"/>
                        <a:pt x="111" y="290"/>
                        <a:pt x="111" y="290"/>
                      </a:cubicBezTo>
                      <a:cubicBezTo>
                        <a:pt x="110" y="290"/>
                        <a:pt x="110" y="291"/>
                        <a:pt x="109" y="291"/>
                      </a:cubicBezTo>
                      <a:cubicBezTo>
                        <a:pt x="108" y="292"/>
                        <a:pt x="107" y="292"/>
                        <a:pt x="106" y="292"/>
                      </a:cubicBezTo>
                      <a:cubicBezTo>
                        <a:pt x="106" y="292"/>
                        <a:pt x="106" y="292"/>
                        <a:pt x="106" y="292"/>
                      </a:cubicBezTo>
                      <a:cubicBezTo>
                        <a:pt x="105" y="292"/>
                        <a:pt x="105" y="292"/>
                        <a:pt x="104" y="292"/>
                      </a:cubicBezTo>
                      <a:cubicBezTo>
                        <a:pt x="104" y="292"/>
                        <a:pt x="104" y="292"/>
                        <a:pt x="104" y="292"/>
                      </a:cubicBezTo>
                      <a:cubicBezTo>
                        <a:pt x="104" y="292"/>
                        <a:pt x="104" y="292"/>
                        <a:pt x="104" y="292"/>
                      </a:cubicBezTo>
                      <a:cubicBezTo>
                        <a:pt x="104" y="292"/>
                        <a:pt x="104" y="292"/>
                        <a:pt x="104" y="292"/>
                      </a:cubicBezTo>
                      <a:cubicBezTo>
                        <a:pt x="104" y="292"/>
                        <a:pt x="104" y="292"/>
                        <a:pt x="104" y="292"/>
                      </a:cubicBezTo>
                      <a:cubicBezTo>
                        <a:pt x="104" y="292"/>
                        <a:pt x="104" y="292"/>
                        <a:pt x="104" y="292"/>
                      </a:cubicBezTo>
                      <a:cubicBezTo>
                        <a:pt x="104" y="292"/>
                        <a:pt x="104" y="292"/>
                        <a:pt x="104" y="292"/>
                      </a:cubicBezTo>
                      <a:cubicBezTo>
                        <a:pt x="104" y="292"/>
                        <a:pt x="103" y="292"/>
                        <a:pt x="103" y="292"/>
                      </a:cubicBezTo>
                      <a:cubicBezTo>
                        <a:pt x="103" y="292"/>
                        <a:pt x="103" y="292"/>
                        <a:pt x="102" y="292"/>
                      </a:cubicBezTo>
                      <a:cubicBezTo>
                        <a:pt x="102" y="292"/>
                        <a:pt x="102" y="292"/>
                        <a:pt x="102" y="292"/>
                      </a:cubicBezTo>
                      <a:cubicBezTo>
                        <a:pt x="102" y="292"/>
                        <a:pt x="102" y="292"/>
                        <a:pt x="102" y="292"/>
                      </a:cubicBezTo>
                      <a:cubicBezTo>
                        <a:pt x="102" y="292"/>
                        <a:pt x="102" y="292"/>
                        <a:pt x="102" y="292"/>
                      </a:cubicBezTo>
                      <a:cubicBezTo>
                        <a:pt x="102" y="292"/>
                        <a:pt x="102" y="292"/>
                        <a:pt x="102" y="292"/>
                      </a:cubicBezTo>
                      <a:cubicBezTo>
                        <a:pt x="102" y="292"/>
                        <a:pt x="102" y="292"/>
                        <a:pt x="102" y="292"/>
                      </a:cubicBezTo>
                      <a:cubicBezTo>
                        <a:pt x="102" y="292"/>
                        <a:pt x="102" y="292"/>
                        <a:pt x="102" y="292"/>
                      </a:cubicBezTo>
                      <a:cubicBezTo>
                        <a:pt x="102" y="292"/>
                        <a:pt x="102" y="292"/>
                        <a:pt x="102" y="292"/>
                      </a:cubicBezTo>
                      <a:cubicBezTo>
                        <a:pt x="102" y="292"/>
                        <a:pt x="102" y="292"/>
                        <a:pt x="102" y="292"/>
                      </a:cubicBezTo>
                      <a:cubicBezTo>
                        <a:pt x="102" y="292"/>
                        <a:pt x="102" y="292"/>
                        <a:pt x="102" y="292"/>
                      </a:cubicBezTo>
                      <a:cubicBezTo>
                        <a:pt x="102" y="292"/>
                        <a:pt x="101" y="292"/>
                        <a:pt x="101" y="292"/>
                      </a:cubicBezTo>
                      <a:cubicBezTo>
                        <a:pt x="101" y="292"/>
                        <a:pt x="101" y="292"/>
                        <a:pt x="100" y="292"/>
                      </a:cubicBezTo>
                      <a:cubicBezTo>
                        <a:pt x="100" y="292"/>
                        <a:pt x="100" y="292"/>
                        <a:pt x="100" y="292"/>
                      </a:cubicBezTo>
                      <a:cubicBezTo>
                        <a:pt x="100" y="292"/>
                        <a:pt x="100" y="292"/>
                        <a:pt x="100" y="292"/>
                      </a:cubicBezTo>
                      <a:cubicBezTo>
                        <a:pt x="100" y="292"/>
                        <a:pt x="100" y="292"/>
                        <a:pt x="100" y="292"/>
                      </a:cubicBezTo>
                      <a:cubicBezTo>
                        <a:pt x="100" y="292"/>
                        <a:pt x="100" y="292"/>
                        <a:pt x="100" y="292"/>
                      </a:cubicBezTo>
                      <a:cubicBezTo>
                        <a:pt x="100" y="292"/>
                        <a:pt x="99" y="292"/>
                        <a:pt x="99" y="291"/>
                      </a:cubicBezTo>
                      <a:cubicBezTo>
                        <a:pt x="99" y="291"/>
                        <a:pt x="99" y="291"/>
                        <a:pt x="99" y="291"/>
                      </a:cubicBezTo>
                      <a:cubicBezTo>
                        <a:pt x="99" y="291"/>
                        <a:pt x="99" y="291"/>
                        <a:pt x="99" y="291"/>
                      </a:cubicBezTo>
                      <a:cubicBezTo>
                        <a:pt x="99" y="291"/>
                        <a:pt x="98" y="291"/>
                        <a:pt x="98" y="291"/>
                      </a:cubicBezTo>
                      <a:cubicBezTo>
                        <a:pt x="98" y="291"/>
                        <a:pt x="98" y="291"/>
                        <a:pt x="98" y="291"/>
                      </a:cubicBezTo>
                      <a:cubicBezTo>
                        <a:pt x="98" y="291"/>
                        <a:pt x="98" y="291"/>
                        <a:pt x="98" y="291"/>
                      </a:cubicBezTo>
                      <a:cubicBezTo>
                        <a:pt x="98" y="291"/>
                        <a:pt x="98" y="291"/>
                        <a:pt x="98" y="291"/>
                      </a:cubicBezTo>
                      <a:cubicBezTo>
                        <a:pt x="97" y="291"/>
                        <a:pt x="97" y="291"/>
                        <a:pt x="97" y="291"/>
                      </a:cubicBezTo>
                      <a:cubicBezTo>
                        <a:pt x="97" y="291"/>
                        <a:pt x="97" y="291"/>
                        <a:pt x="97" y="291"/>
                      </a:cubicBezTo>
                      <a:cubicBezTo>
                        <a:pt x="97" y="291"/>
                        <a:pt x="97" y="291"/>
                        <a:pt x="97" y="291"/>
                      </a:cubicBezTo>
                      <a:cubicBezTo>
                        <a:pt x="97" y="291"/>
                        <a:pt x="97" y="291"/>
                        <a:pt x="97" y="291"/>
                      </a:cubicBezTo>
                      <a:cubicBezTo>
                        <a:pt x="97" y="291"/>
                        <a:pt x="96" y="291"/>
                        <a:pt x="96" y="291"/>
                      </a:cubicBezTo>
                      <a:cubicBezTo>
                        <a:pt x="96" y="291"/>
                        <a:pt x="96" y="291"/>
                        <a:pt x="96" y="291"/>
                      </a:cubicBezTo>
                      <a:cubicBezTo>
                        <a:pt x="96" y="291"/>
                        <a:pt x="96" y="291"/>
                        <a:pt x="96" y="291"/>
                      </a:cubicBezTo>
                      <a:cubicBezTo>
                        <a:pt x="96" y="291"/>
                        <a:pt x="96" y="291"/>
                        <a:pt x="96" y="291"/>
                      </a:cubicBezTo>
                      <a:cubicBezTo>
                        <a:pt x="96" y="291"/>
                        <a:pt x="96" y="291"/>
                        <a:pt x="96" y="291"/>
                      </a:cubicBezTo>
                      <a:cubicBezTo>
                        <a:pt x="95" y="291"/>
                        <a:pt x="95" y="291"/>
                        <a:pt x="95" y="290"/>
                      </a:cubicBezTo>
                      <a:cubicBezTo>
                        <a:pt x="95" y="290"/>
                        <a:pt x="95" y="290"/>
                        <a:pt x="95" y="290"/>
                      </a:cubicBezTo>
                      <a:cubicBezTo>
                        <a:pt x="95" y="290"/>
                        <a:pt x="95" y="290"/>
                        <a:pt x="95" y="290"/>
                      </a:cubicBezTo>
                      <a:cubicBezTo>
                        <a:pt x="94" y="288"/>
                        <a:pt x="91" y="290"/>
                        <a:pt x="91" y="288"/>
                      </a:cubicBezTo>
                      <a:cubicBezTo>
                        <a:pt x="91" y="286"/>
                        <a:pt x="87" y="287"/>
                        <a:pt x="87" y="284"/>
                      </a:cubicBezTo>
                      <a:cubicBezTo>
                        <a:pt x="87" y="283"/>
                        <a:pt x="84" y="283"/>
                        <a:pt x="84" y="281"/>
                      </a:cubicBezTo>
                      <a:cubicBezTo>
                        <a:pt x="84" y="281"/>
                        <a:pt x="84" y="281"/>
                        <a:pt x="84" y="281"/>
                      </a:cubicBezTo>
                      <a:cubicBezTo>
                        <a:pt x="84" y="280"/>
                        <a:pt x="84" y="280"/>
                        <a:pt x="84" y="280"/>
                      </a:cubicBezTo>
                      <a:cubicBezTo>
                        <a:pt x="84" y="280"/>
                        <a:pt x="84" y="280"/>
                        <a:pt x="84" y="280"/>
                      </a:cubicBezTo>
                      <a:cubicBezTo>
                        <a:pt x="84" y="279"/>
                        <a:pt x="81" y="278"/>
                        <a:pt x="81" y="276"/>
                      </a:cubicBezTo>
                      <a:cubicBezTo>
                        <a:pt x="81" y="276"/>
                        <a:pt x="81" y="276"/>
                        <a:pt x="81" y="276"/>
                      </a:cubicBezTo>
                      <a:cubicBezTo>
                        <a:pt x="81" y="276"/>
                        <a:pt x="81" y="276"/>
                        <a:pt x="82" y="276"/>
                      </a:cubicBezTo>
                      <a:cubicBezTo>
                        <a:pt x="67" y="271"/>
                        <a:pt x="58" y="262"/>
                        <a:pt x="53" y="252"/>
                      </a:cubicBezTo>
                      <a:moveTo>
                        <a:pt x="103" y="240"/>
                      </a:moveTo>
                      <a:cubicBezTo>
                        <a:pt x="103" y="240"/>
                        <a:pt x="103" y="240"/>
                        <a:pt x="103" y="240"/>
                      </a:cubicBezTo>
                      <a:cubicBezTo>
                        <a:pt x="103" y="240"/>
                        <a:pt x="102" y="240"/>
                        <a:pt x="102" y="240"/>
                      </a:cubicBezTo>
                      <a:cubicBezTo>
                        <a:pt x="102" y="241"/>
                        <a:pt x="102" y="242"/>
                        <a:pt x="101" y="242"/>
                      </a:cubicBezTo>
                      <a:cubicBezTo>
                        <a:pt x="101" y="243"/>
                        <a:pt x="101" y="243"/>
                        <a:pt x="101" y="243"/>
                      </a:cubicBezTo>
                      <a:cubicBezTo>
                        <a:pt x="100" y="244"/>
                        <a:pt x="100" y="244"/>
                        <a:pt x="99" y="244"/>
                      </a:cubicBezTo>
                      <a:cubicBezTo>
                        <a:pt x="99" y="244"/>
                        <a:pt x="99" y="244"/>
                        <a:pt x="99" y="244"/>
                      </a:cubicBezTo>
                      <a:cubicBezTo>
                        <a:pt x="99" y="244"/>
                        <a:pt x="99" y="244"/>
                        <a:pt x="99" y="244"/>
                      </a:cubicBezTo>
                      <a:cubicBezTo>
                        <a:pt x="99" y="244"/>
                        <a:pt x="99" y="244"/>
                        <a:pt x="99" y="244"/>
                      </a:cubicBezTo>
                      <a:cubicBezTo>
                        <a:pt x="99" y="244"/>
                        <a:pt x="99" y="244"/>
                        <a:pt x="99" y="244"/>
                      </a:cubicBezTo>
                      <a:cubicBezTo>
                        <a:pt x="99" y="244"/>
                        <a:pt x="99" y="244"/>
                        <a:pt x="98" y="244"/>
                      </a:cubicBezTo>
                      <a:cubicBezTo>
                        <a:pt x="98" y="244"/>
                        <a:pt x="98" y="244"/>
                        <a:pt x="98" y="244"/>
                      </a:cubicBezTo>
                      <a:cubicBezTo>
                        <a:pt x="98" y="244"/>
                        <a:pt x="97" y="245"/>
                        <a:pt x="97" y="246"/>
                      </a:cubicBezTo>
                      <a:cubicBezTo>
                        <a:pt x="97" y="246"/>
                        <a:pt x="97" y="246"/>
                        <a:pt x="97" y="246"/>
                      </a:cubicBezTo>
                      <a:cubicBezTo>
                        <a:pt x="97" y="246"/>
                        <a:pt x="97" y="246"/>
                        <a:pt x="97" y="246"/>
                      </a:cubicBezTo>
                      <a:cubicBezTo>
                        <a:pt x="97" y="246"/>
                        <a:pt x="97" y="246"/>
                        <a:pt x="97" y="246"/>
                      </a:cubicBezTo>
                      <a:cubicBezTo>
                        <a:pt x="96" y="246"/>
                        <a:pt x="96" y="247"/>
                        <a:pt x="95" y="247"/>
                      </a:cubicBezTo>
                      <a:cubicBezTo>
                        <a:pt x="95" y="247"/>
                        <a:pt x="95" y="247"/>
                        <a:pt x="95" y="247"/>
                      </a:cubicBezTo>
                      <a:cubicBezTo>
                        <a:pt x="95" y="247"/>
                        <a:pt x="95" y="247"/>
                        <a:pt x="95" y="247"/>
                      </a:cubicBezTo>
                      <a:cubicBezTo>
                        <a:pt x="95" y="247"/>
                        <a:pt x="95" y="247"/>
                        <a:pt x="95" y="247"/>
                      </a:cubicBezTo>
                      <a:cubicBezTo>
                        <a:pt x="95" y="247"/>
                        <a:pt x="95" y="247"/>
                        <a:pt x="95" y="247"/>
                      </a:cubicBezTo>
                      <a:cubicBezTo>
                        <a:pt x="95" y="247"/>
                        <a:pt x="94" y="247"/>
                        <a:pt x="94" y="247"/>
                      </a:cubicBezTo>
                      <a:cubicBezTo>
                        <a:pt x="94" y="247"/>
                        <a:pt x="94" y="247"/>
                        <a:pt x="94" y="247"/>
                      </a:cubicBezTo>
                      <a:cubicBezTo>
                        <a:pt x="94" y="247"/>
                        <a:pt x="94" y="247"/>
                        <a:pt x="94" y="247"/>
                      </a:cubicBezTo>
                      <a:cubicBezTo>
                        <a:pt x="94" y="247"/>
                        <a:pt x="94" y="247"/>
                        <a:pt x="93" y="247"/>
                      </a:cubicBezTo>
                      <a:cubicBezTo>
                        <a:pt x="93" y="247"/>
                        <a:pt x="93" y="247"/>
                        <a:pt x="93" y="247"/>
                      </a:cubicBezTo>
                      <a:cubicBezTo>
                        <a:pt x="93" y="247"/>
                        <a:pt x="93" y="247"/>
                        <a:pt x="93" y="247"/>
                      </a:cubicBezTo>
                      <a:cubicBezTo>
                        <a:pt x="93" y="247"/>
                        <a:pt x="93" y="247"/>
                        <a:pt x="93" y="247"/>
                      </a:cubicBezTo>
                      <a:cubicBezTo>
                        <a:pt x="93" y="247"/>
                        <a:pt x="93" y="247"/>
                        <a:pt x="93" y="247"/>
                      </a:cubicBezTo>
                      <a:cubicBezTo>
                        <a:pt x="93" y="247"/>
                        <a:pt x="93" y="247"/>
                        <a:pt x="93" y="247"/>
                      </a:cubicBezTo>
                      <a:cubicBezTo>
                        <a:pt x="92" y="247"/>
                        <a:pt x="92" y="247"/>
                        <a:pt x="91" y="248"/>
                      </a:cubicBezTo>
                      <a:cubicBezTo>
                        <a:pt x="90" y="248"/>
                        <a:pt x="89" y="249"/>
                        <a:pt x="88" y="249"/>
                      </a:cubicBezTo>
                      <a:cubicBezTo>
                        <a:pt x="88" y="249"/>
                        <a:pt x="88" y="249"/>
                        <a:pt x="88" y="249"/>
                      </a:cubicBezTo>
                      <a:cubicBezTo>
                        <a:pt x="87" y="249"/>
                        <a:pt x="87" y="248"/>
                        <a:pt x="87" y="248"/>
                      </a:cubicBezTo>
                      <a:cubicBezTo>
                        <a:pt x="87" y="248"/>
                        <a:pt x="87" y="248"/>
                        <a:pt x="87" y="248"/>
                      </a:cubicBezTo>
                      <a:cubicBezTo>
                        <a:pt x="87" y="248"/>
                        <a:pt x="87" y="248"/>
                        <a:pt x="87" y="248"/>
                      </a:cubicBezTo>
                      <a:cubicBezTo>
                        <a:pt x="86" y="248"/>
                        <a:pt x="86" y="248"/>
                        <a:pt x="86" y="248"/>
                      </a:cubicBezTo>
                      <a:cubicBezTo>
                        <a:pt x="86" y="248"/>
                        <a:pt x="86" y="248"/>
                        <a:pt x="86" y="248"/>
                      </a:cubicBezTo>
                      <a:cubicBezTo>
                        <a:pt x="85" y="248"/>
                        <a:pt x="85" y="248"/>
                        <a:pt x="84" y="248"/>
                      </a:cubicBezTo>
                      <a:cubicBezTo>
                        <a:pt x="84" y="248"/>
                        <a:pt x="83" y="249"/>
                        <a:pt x="83" y="249"/>
                      </a:cubicBezTo>
                      <a:cubicBezTo>
                        <a:pt x="83" y="249"/>
                        <a:pt x="83" y="249"/>
                        <a:pt x="83" y="249"/>
                      </a:cubicBezTo>
                      <a:cubicBezTo>
                        <a:pt x="83" y="249"/>
                        <a:pt x="83" y="249"/>
                        <a:pt x="83" y="249"/>
                      </a:cubicBezTo>
                      <a:cubicBezTo>
                        <a:pt x="83" y="249"/>
                        <a:pt x="83" y="249"/>
                        <a:pt x="83" y="249"/>
                      </a:cubicBezTo>
                      <a:cubicBezTo>
                        <a:pt x="83" y="249"/>
                        <a:pt x="83" y="249"/>
                        <a:pt x="83" y="249"/>
                      </a:cubicBezTo>
                      <a:cubicBezTo>
                        <a:pt x="83" y="249"/>
                        <a:pt x="83" y="249"/>
                        <a:pt x="83" y="249"/>
                      </a:cubicBezTo>
                      <a:cubicBezTo>
                        <a:pt x="82" y="249"/>
                        <a:pt x="82" y="248"/>
                        <a:pt x="82" y="248"/>
                      </a:cubicBezTo>
                      <a:cubicBezTo>
                        <a:pt x="82" y="248"/>
                        <a:pt x="82" y="248"/>
                        <a:pt x="82" y="248"/>
                      </a:cubicBezTo>
                      <a:cubicBezTo>
                        <a:pt x="82" y="248"/>
                        <a:pt x="82" y="247"/>
                        <a:pt x="82" y="247"/>
                      </a:cubicBezTo>
                      <a:cubicBezTo>
                        <a:pt x="82" y="247"/>
                        <a:pt x="82" y="247"/>
                        <a:pt x="82" y="247"/>
                      </a:cubicBezTo>
                      <a:cubicBezTo>
                        <a:pt x="82" y="247"/>
                        <a:pt x="82" y="247"/>
                        <a:pt x="82" y="247"/>
                      </a:cubicBezTo>
                      <a:cubicBezTo>
                        <a:pt x="81" y="247"/>
                        <a:pt x="81" y="247"/>
                        <a:pt x="81" y="247"/>
                      </a:cubicBezTo>
                      <a:cubicBezTo>
                        <a:pt x="81" y="247"/>
                        <a:pt x="81" y="247"/>
                        <a:pt x="81" y="247"/>
                      </a:cubicBezTo>
                      <a:cubicBezTo>
                        <a:pt x="81" y="247"/>
                        <a:pt x="81" y="247"/>
                        <a:pt x="81" y="247"/>
                      </a:cubicBezTo>
                      <a:cubicBezTo>
                        <a:pt x="81" y="247"/>
                        <a:pt x="80" y="247"/>
                        <a:pt x="80" y="247"/>
                      </a:cubicBezTo>
                      <a:cubicBezTo>
                        <a:pt x="80" y="247"/>
                        <a:pt x="80" y="247"/>
                        <a:pt x="80" y="247"/>
                      </a:cubicBezTo>
                      <a:cubicBezTo>
                        <a:pt x="80" y="247"/>
                        <a:pt x="80" y="247"/>
                        <a:pt x="80" y="247"/>
                      </a:cubicBezTo>
                      <a:cubicBezTo>
                        <a:pt x="80" y="247"/>
                        <a:pt x="80" y="247"/>
                        <a:pt x="80" y="247"/>
                      </a:cubicBezTo>
                      <a:cubicBezTo>
                        <a:pt x="80" y="247"/>
                        <a:pt x="80" y="247"/>
                        <a:pt x="80" y="247"/>
                      </a:cubicBezTo>
                      <a:cubicBezTo>
                        <a:pt x="80" y="247"/>
                        <a:pt x="80" y="247"/>
                        <a:pt x="80" y="247"/>
                      </a:cubicBezTo>
                      <a:cubicBezTo>
                        <a:pt x="80" y="247"/>
                        <a:pt x="80" y="247"/>
                        <a:pt x="79" y="247"/>
                      </a:cubicBezTo>
                      <a:cubicBezTo>
                        <a:pt x="79" y="247"/>
                        <a:pt x="79" y="247"/>
                        <a:pt x="79" y="247"/>
                      </a:cubicBezTo>
                      <a:cubicBezTo>
                        <a:pt x="79" y="247"/>
                        <a:pt x="79" y="247"/>
                        <a:pt x="79" y="247"/>
                      </a:cubicBezTo>
                      <a:cubicBezTo>
                        <a:pt x="79" y="247"/>
                        <a:pt x="79" y="247"/>
                        <a:pt x="79" y="247"/>
                      </a:cubicBezTo>
                      <a:cubicBezTo>
                        <a:pt x="79" y="247"/>
                        <a:pt x="79" y="247"/>
                        <a:pt x="79" y="247"/>
                      </a:cubicBezTo>
                      <a:cubicBezTo>
                        <a:pt x="79" y="247"/>
                        <a:pt x="79" y="247"/>
                        <a:pt x="79" y="247"/>
                      </a:cubicBezTo>
                      <a:cubicBezTo>
                        <a:pt x="78" y="247"/>
                        <a:pt x="78" y="247"/>
                        <a:pt x="78" y="246"/>
                      </a:cubicBezTo>
                      <a:cubicBezTo>
                        <a:pt x="78" y="246"/>
                        <a:pt x="78" y="246"/>
                        <a:pt x="78" y="246"/>
                      </a:cubicBezTo>
                      <a:cubicBezTo>
                        <a:pt x="78" y="246"/>
                        <a:pt x="78" y="246"/>
                        <a:pt x="78" y="246"/>
                      </a:cubicBezTo>
                      <a:cubicBezTo>
                        <a:pt x="77" y="245"/>
                        <a:pt x="74" y="246"/>
                        <a:pt x="74" y="244"/>
                      </a:cubicBezTo>
                      <a:cubicBezTo>
                        <a:pt x="74" y="243"/>
                        <a:pt x="72" y="243"/>
                        <a:pt x="71" y="242"/>
                      </a:cubicBezTo>
                      <a:cubicBezTo>
                        <a:pt x="71" y="242"/>
                        <a:pt x="71" y="243"/>
                        <a:pt x="71" y="244"/>
                      </a:cubicBezTo>
                      <a:cubicBezTo>
                        <a:pt x="72" y="246"/>
                        <a:pt x="80" y="251"/>
                        <a:pt x="88" y="254"/>
                      </a:cubicBezTo>
                      <a:cubicBezTo>
                        <a:pt x="88" y="254"/>
                        <a:pt x="88" y="254"/>
                        <a:pt x="88" y="254"/>
                      </a:cubicBezTo>
                      <a:cubicBezTo>
                        <a:pt x="88" y="254"/>
                        <a:pt x="88" y="254"/>
                        <a:pt x="88" y="254"/>
                      </a:cubicBezTo>
                      <a:cubicBezTo>
                        <a:pt x="88" y="254"/>
                        <a:pt x="88" y="254"/>
                        <a:pt x="88" y="254"/>
                      </a:cubicBezTo>
                      <a:cubicBezTo>
                        <a:pt x="88" y="254"/>
                        <a:pt x="88" y="254"/>
                        <a:pt x="88" y="254"/>
                      </a:cubicBezTo>
                      <a:cubicBezTo>
                        <a:pt x="88" y="254"/>
                        <a:pt x="88" y="254"/>
                        <a:pt x="88" y="254"/>
                      </a:cubicBezTo>
                      <a:cubicBezTo>
                        <a:pt x="90" y="253"/>
                        <a:pt x="90" y="251"/>
                        <a:pt x="92" y="251"/>
                      </a:cubicBezTo>
                      <a:cubicBezTo>
                        <a:pt x="92" y="251"/>
                        <a:pt x="92" y="251"/>
                        <a:pt x="92" y="251"/>
                      </a:cubicBezTo>
                      <a:cubicBezTo>
                        <a:pt x="92" y="251"/>
                        <a:pt x="92" y="251"/>
                        <a:pt x="92" y="251"/>
                      </a:cubicBezTo>
                      <a:cubicBezTo>
                        <a:pt x="92" y="251"/>
                        <a:pt x="92" y="251"/>
                        <a:pt x="92" y="251"/>
                      </a:cubicBezTo>
                      <a:cubicBezTo>
                        <a:pt x="92" y="251"/>
                        <a:pt x="92" y="251"/>
                        <a:pt x="92" y="251"/>
                      </a:cubicBezTo>
                      <a:cubicBezTo>
                        <a:pt x="92" y="251"/>
                        <a:pt x="92" y="251"/>
                        <a:pt x="92" y="251"/>
                      </a:cubicBezTo>
                      <a:cubicBezTo>
                        <a:pt x="92" y="251"/>
                        <a:pt x="92" y="251"/>
                        <a:pt x="92" y="251"/>
                      </a:cubicBezTo>
                      <a:cubicBezTo>
                        <a:pt x="92" y="251"/>
                        <a:pt x="92" y="251"/>
                        <a:pt x="92" y="251"/>
                      </a:cubicBezTo>
                      <a:cubicBezTo>
                        <a:pt x="93" y="251"/>
                        <a:pt x="93" y="251"/>
                        <a:pt x="93" y="251"/>
                      </a:cubicBezTo>
                      <a:cubicBezTo>
                        <a:pt x="93" y="251"/>
                        <a:pt x="93" y="251"/>
                        <a:pt x="93" y="251"/>
                      </a:cubicBezTo>
                      <a:cubicBezTo>
                        <a:pt x="93" y="251"/>
                        <a:pt x="93" y="250"/>
                        <a:pt x="94" y="250"/>
                      </a:cubicBezTo>
                      <a:cubicBezTo>
                        <a:pt x="94" y="250"/>
                        <a:pt x="94" y="250"/>
                        <a:pt x="94" y="250"/>
                      </a:cubicBezTo>
                      <a:cubicBezTo>
                        <a:pt x="94" y="250"/>
                        <a:pt x="95" y="250"/>
                        <a:pt x="95" y="249"/>
                      </a:cubicBezTo>
                      <a:cubicBezTo>
                        <a:pt x="96" y="249"/>
                        <a:pt x="96" y="248"/>
                        <a:pt x="97" y="248"/>
                      </a:cubicBezTo>
                      <a:cubicBezTo>
                        <a:pt x="97" y="248"/>
                        <a:pt x="97" y="248"/>
                        <a:pt x="97" y="248"/>
                      </a:cubicBezTo>
                      <a:cubicBezTo>
                        <a:pt x="98" y="249"/>
                        <a:pt x="98" y="249"/>
                        <a:pt x="99" y="249"/>
                      </a:cubicBezTo>
                      <a:cubicBezTo>
                        <a:pt x="99" y="249"/>
                        <a:pt x="99" y="249"/>
                        <a:pt x="99" y="249"/>
                      </a:cubicBezTo>
                      <a:cubicBezTo>
                        <a:pt x="100" y="247"/>
                        <a:pt x="101" y="246"/>
                        <a:pt x="102" y="244"/>
                      </a:cubicBezTo>
                      <a:cubicBezTo>
                        <a:pt x="104" y="241"/>
                        <a:pt x="104" y="241"/>
                        <a:pt x="104" y="241"/>
                      </a:cubicBezTo>
                      <a:cubicBezTo>
                        <a:pt x="104" y="241"/>
                        <a:pt x="103" y="240"/>
                        <a:pt x="103" y="240"/>
                      </a:cubicBezTo>
                      <a:cubicBezTo>
                        <a:pt x="103" y="240"/>
                        <a:pt x="103" y="240"/>
                        <a:pt x="103" y="240"/>
                      </a:cubicBezTo>
                      <a:cubicBezTo>
                        <a:pt x="103" y="240"/>
                        <a:pt x="103" y="240"/>
                        <a:pt x="103" y="240"/>
                      </a:cubicBezTo>
                      <a:moveTo>
                        <a:pt x="83" y="204"/>
                      </a:moveTo>
                      <a:cubicBezTo>
                        <a:pt x="83" y="205"/>
                        <a:pt x="83" y="205"/>
                        <a:pt x="83" y="205"/>
                      </a:cubicBezTo>
                      <a:cubicBezTo>
                        <a:pt x="83" y="205"/>
                        <a:pt x="83" y="205"/>
                        <a:pt x="83" y="204"/>
                      </a:cubicBezTo>
                      <a:moveTo>
                        <a:pt x="120" y="199"/>
                      </a:moveTo>
                      <a:cubicBezTo>
                        <a:pt x="117" y="199"/>
                        <a:pt x="115" y="199"/>
                        <a:pt x="112" y="200"/>
                      </a:cubicBezTo>
                      <a:cubicBezTo>
                        <a:pt x="101" y="200"/>
                        <a:pt x="93" y="201"/>
                        <a:pt x="86" y="203"/>
                      </a:cubicBezTo>
                      <a:cubicBezTo>
                        <a:pt x="86" y="203"/>
                        <a:pt x="86" y="204"/>
                        <a:pt x="87" y="204"/>
                      </a:cubicBezTo>
                      <a:cubicBezTo>
                        <a:pt x="87" y="204"/>
                        <a:pt x="88" y="204"/>
                        <a:pt x="89" y="204"/>
                      </a:cubicBezTo>
                      <a:cubicBezTo>
                        <a:pt x="89" y="204"/>
                        <a:pt x="90" y="204"/>
                        <a:pt x="90" y="204"/>
                      </a:cubicBezTo>
                      <a:cubicBezTo>
                        <a:pt x="90" y="204"/>
                        <a:pt x="91" y="204"/>
                        <a:pt x="91" y="204"/>
                      </a:cubicBezTo>
                      <a:cubicBezTo>
                        <a:pt x="91" y="204"/>
                        <a:pt x="92" y="204"/>
                        <a:pt x="92" y="204"/>
                      </a:cubicBezTo>
                      <a:cubicBezTo>
                        <a:pt x="94" y="207"/>
                        <a:pt x="98" y="205"/>
                        <a:pt x="98" y="207"/>
                      </a:cubicBezTo>
                      <a:cubicBezTo>
                        <a:pt x="99" y="210"/>
                        <a:pt x="103" y="209"/>
                        <a:pt x="103" y="212"/>
                      </a:cubicBezTo>
                      <a:cubicBezTo>
                        <a:pt x="103" y="215"/>
                        <a:pt x="107" y="215"/>
                        <a:pt x="107" y="218"/>
                      </a:cubicBezTo>
                      <a:cubicBezTo>
                        <a:pt x="106" y="220"/>
                        <a:pt x="110" y="223"/>
                        <a:pt x="108" y="226"/>
                      </a:cubicBezTo>
                      <a:cubicBezTo>
                        <a:pt x="108" y="227"/>
                        <a:pt x="108" y="228"/>
                        <a:pt x="109" y="230"/>
                      </a:cubicBezTo>
                      <a:cubicBezTo>
                        <a:pt x="118" y="230"/>
                        <a:pt x="125" y="245"/>
                        <a:pt x="127" y="253"/>
                      </a:cubicBezTo>
                      <a:cubicBezTo>
                        <a:pt x="128" y="257"/>
                        <a:pt x="128" y="261"/>
                        <a:pt x="127" y="265"/>
                      </a:cubicBezTo>
                      <a:cubicBezTo>
                        <a:pt x="128" y="267"/>
                        <a:pt x="129" y="268"/>
                        <a:pt x="128" y="270"/>
                      </a:cubicBezTo>
                      <a:cubicBezTo>
                        <a:pt x="126" y="271"/>
                        <a:pt x="129" y="274"/>
                        <a:pt x="127" y="275"/>
                      </a:cubicBezTo>
                      <a:cubicBezTo>
                        <a:pt x="125" y="276"/>
                        <a:pt x="127" y="279"/>
                        <a:pt x="125" y="280"/>
                      </a:cubicBezTo>
                      <a:cubicBezTo>
                        <a:pt x="125" y="280"/>
                        <a:pt x="125" y="280"/>
                        <a:pt x="124" y="280"/>
                      </a:cubicBezTo>
                      <a:cubicBezTo>
                        <a:pt x="124" y="280"/>
                        <a:pt x="124" y="280"/>
                        <a:pt x="124" y="280"/>
                      </a:cubicBezTo>
                      <a:cubicBezTo>
                        <a:pt x="124" y="280"/>
                        <a:pt x="124" y="280"/>
                        <a:pt x="124" y="280"/>
                      </a:cubicBezTo>
                      <a:cubicBezTo>
                        <a:pt x="124" y="280"/>
                        <a:pt x="124" y="280"/>
                        <a:pt x="124" y="280"/>
                      </a:cubicBezTo>
                      <a:cubicBezTo>
                        <a:pt x="124" y="280"/>
                        <a:pt x="124" y="280"/>
                        <a:pt x="124" y="280"/>
                      </a:cubicBezTo>
                      <a:cubicBezTo>
                        <a:pt x="124" y="280"/>
                        <a:pt x="124" y="280"/>
                        <a:pt x="124" y="280"/>
                      </a:cubicBezTo>
                      <a:cubicBezTo>
                        <a:pt x="124" y="280"/>
                        <a:pt x="124" y="280"/>
                        <a:pt x="124" y="280"/>
                      </a:cubicBezTo>
                      <a:cubicBezTo>
                        <a:pt x="124" y="280"/>
                        <a:pt x="124" y="280"/>
                        <a:pt x="124" y="280"/>
                      </a:cubicBezTo>
                      <a:cubicBezTo>
                        <a:pt x="124" y="281"/>
                        <a:pt x="124" y="283"/>
                        <a:pt x="123" y="284"/>
                      </a:cubicBezTo>
                      <a:cubicBezTo>
                        <a:pt x="123" y="284"/>
                        <a:pt x="123" y="284"/>
                        <a:pt x="123" y="284"/>
                      </a:cubicBezTo>
                      <a:cubicBezTo>
                        <a:pt x="123" y="284"/>
                        <a:pt x="124" y="284"/>
                        <a:pt x="124" y="284"/>
                      </a:cubicBezTo>
                      <a:cubicBezTo>
                        <a:pt x="125" y="284"/>
                        <a:pt x="126" y="283"/>
                        <a:pt x="127" y="283"/>
                      </a:cubicBezTo>
                      <a:cubicBezTo>
                        <a:pt x="128" y="282"/>
                        <a:pt x="129" y="282"/>
                        <a:pt x="129" y="282"/>
                      </a:cubicBezTo>
                      <a:cubicBezTo>
                        <a:pt x="130" y="282"/>
                        <a:pt x="130" y="282"/>
                        <a:pt x="131" y="282"/>
                      </a:cubicBezTo>
                      <a:cubicBezTo>
                        <a:pt x="131" y="282"/>
                        <a:pt x="132" y="282"/>
                        <a:pt x="133" y="282"/>
                      </a:cubicBezTo>
                      <a:cubicBezTo>
                        <a:pt x="134" y="282"/>
                        <a:pt x="135" y="282"/>
                        <a:pt x="135" y="282"/>
                      </a:cubicBezTo>
                      <a:cubicBezTo>
                        <a:pt x="136" y="282"/>
                        <a:pt x="137" y="282"/>
                        <a:pt x="138" y="282"/>
                      </a:cubicBezTo>
                      <a:cubicBezTo>
                        <a:pt x="138" y="282"/>
                        <a:pt x="139" y="282"/>
                        <a:pt x="139" y="282"/>
                      </a:cubicBezTo>
                      <a:cubicBezTo>
                        <a:pt x="142" y="283"/>
                        <a:pt x="147" y="282"/>
                        <a:pt x="150" y="284"/>
                      </a:cubicBezTo>
                      <a:cubicBezTo>
                        <a:pt x="152" y="286"/>
                        <a:pt x="156" y="285"/>
                        <a:pt x="157" y="287"/>
                      </a:cubicBezTo>
                      <a:cubicBezTo>
                        <a:pt x="157" y="288"/>
                        <a:pt x="161" y="288"/>
                        <a:pt x="162" y="290"/>
                      </a:cubicBezTo>
                      <a:cubicBezTo>
                        <a:pt x="162" y="290"/>
                        <a:pt x="162" y="291"/>
                        <a:pt x="162" y="291"/>
                      </a:cubicBezTo>
                      <a:cubicBezTo>
                        <a:pt x="162" y="291"/>
                        <a:pt x="162" y="291"/>
                        <a:pt x="162" y="291"/>
                      </a:cubicBezTo>
                      <a:cubicBezTo>
                        <a:pt x="162" y="291"/>
                        <a:pt x="162" y="291"/>
                        <a:pt x="162" y="291"/>
                      </a:cubicBezTo>
                      <a:cubicBezTo>
                        <a:pt x="162" y="291"/>
                        <a:pt x="162" y="291"/>
                        <a:pt x="162" y="291"/>
                      </a:cubicBezTo>
                      <a:cubicBezTo>
                        <a:pt x="163" y="292"/>
                        <a:pt x="166" y="293"/>
                        <a:pt x="166" y="293"/>
                      </a:cubicBezTo>
                      <a:cubicBezTo>
                        <a:pt x="166" y="294"/>
                        <a:pt x="166" y="294"/>
                        <a:pt x="166" y="294"/>
                      </a:cubicBezTo>
                      <a:cubicBezTo>
                        <a:pt x="166" y="294"/>
                        <a:pt x="166" y="294"/>
                        <a:pt x="166" y="294"/>
                      </a:cubicBezTo>
                      <a:cubicBezTo>
                        <a:pt x="165" y="294"/>
                        <a:pt x="165" y="294"/>
                        <a:pt x="165" y="294"/>
                      </a:cubicBezTo>
                      <a:cubicBezTo>
                        <a:pt x="165" y="295"/>
                        <a:pt x="169" y="297"/>
                        <a:pt x="169" y="299"/>
                      </a:cubicBezTo>
                      <a:cubicBezTo>
                        <a:pt x="169" y="299"/>
                        <a:pt x="169" y="299"/>
                        <a:pt x="169" y="299"/>
                      </a:cubicBezTo>
                      <a:cubicBezTo>
                        <a:pt x="169" y="299"/>
                        <a:pt x="169" y="299"/>
                        <a:pt x="169" y="299"/>
                      </a:cubicBezTo>
                      <a:cubicBezTo>
                        <a:pt x="169" y="299"/>
                        <a:pt x="169" y="299"/>
                        <a:pt x="169" y="300"/>
                      </a:cubicBezTo>
                      <a:cubicBezTo>
                        <a:pt x="169" y="300"/>
                        <a:pt x="170" y="301"/>
                        <a:pt x="171" y="302"/>
                      </a:cubicBezTo>
                      <a:cubicBezTo>
                        <a:pt x="177" y="295"/>
                        <a:pt x="184" y="290"/>
                        <a:pt x="187" y="280"/>
                      </a:cubicBezTo>
                      <a:cubicBezTo>
                        <a:pt x="191" y="265"/>
                        <a:pt x="186" y="246"/>
                        <a:pt x="175" y="234"/>
                      </a:cubicBezTo>
                      <a:cubicBezTo>
                        <a:pt x="172" y="231"/>
                        <a:pt x="168" y="229"/>
                        <a:pt x="165" y="226"/>
                      </a:cubicBezTo>
                      <a:cubicBezTo>
                        <a:pt x="165" y="229"/>
                        <a:pt x="169" y="228"/>
                        <a:pt x="169" y="231"/>
                      </a:cubicBezTo>
                      <a:cubicBezTo>
                        <a:pt x="169" y="234"/>
                        <a:pt x="173" y="234"/>
                        <a:pt x="172" y="237"/>
                      </a:cubicBezTo>
                      <a:cubicBezTo>
                        <a:pt x="172" y="239"/>
                        <a:pt x="175" y="242"/>
                        <a:pt x="174" y="245"/>
                      </a:cubicBezTo>
                      <a:cubicBezTo>
                        <a:pt x="173" y="247"/>
                        <a:pt x="176" y="249"/>
                        <a:pt x="174" y="251"/>
                      </a:cubicBezTo>
                      <a:cubicBezTo>
                        <a:pt x="173" y="251"/>
                        <a:pt x="174" y="254"/>
                        <a:pt x="173" y="255"/>
                      </a:cubicBezTo>
                      <a:cubicBezTo>
                        <a:pt x="172" y="255"/>
                        <a:pt x="172" y="255"/>
                        <a:pt x="172" y="256"/>
                      </a:cubicBezTo>
                      <a:cubicBezTo>
                        <a:pt x="172" y="256"/>
                        <a:pt x="172" y="256"/>
                        <a:pt x="172" y="256"/>
                      </a:cubicBezTo>
                      <a:cubicBezTo>
                        <a:pt x="172" y="256"/>
                        <a:pt x="172" y="256"/>
                        <a:pt x="172" y="256"/>
                      </a:cubicBezTo>
                      <a:cubicBezTo>
                        <a:pt x="172" y="256"/>
                        <a:pt x="172" y="256"/>
                        <a:pt x="172" y="256"/>
                      </a:cubicBezTo>
                      <a:cubicBezTo>
                        <a:pt x="172" y="256"/>
                        <a:pt x="172" y="256"/>
                        <a:pt x="172" y="256"/>
                      </a:cubicBezTo>
                      <a:cubicBezTo>
                        <a:pt x="172" y="256"/>
                        <a:pt x="172" y="256"/>
                        <a:pt x="172" y="256"/>
                      </a:cubicBezTo>
                      <a:cubicBezTo>
                        <a:pt x="172" y="256"/>
                        <a:pt x="172" y="256"/>
                        <a:pt x="172" y="256"/>
                      </a:cubicBezTo>
                      <a:cubicBezTo>
                        <a:pt x="172" y="256"/>
                        <a:pt x="172" y="256"/>
                        <a:pt x="172" y="256"/>
                      </a:cubicBezTo>
                      <a:cubicBezTo>
                        <a:pt x="172" y="257"/>
                        <a:pt x="172" y="259"/>
                        <a:pt x="171" y="259"/>
                      </a:cubicBezTo>
                      <a:cubicBezTo>
                        <a:pt x="171" y="259"/>
                        <a:pt x="171" y="259"/>
                        <a:pt x="171" y="259"/>
                      </a:cubicBezTo>
                      <a:cubicBezTo>
                        <a:pt x="171" y="259"/>
                        <a:pt x="171" y="259"/>
                        <a:pt x="171" y="259"/>
                      </a:cubicBezTo>
                      <a:cubicBezTo>
                        <a:pt x="171" y="259"/>
                        <a:pt x="171" y="259"/>
                        <a:pt x="171" y="259"/>
                      </a:cubicBezTo>
                      <a:cubicBezTo>
                        <a:pt x="171" y="259"/>
                        <a:pt x="171" y="259"/>
                        <a:pt x="171" y="259"/>
                      </a:cubicBezTo>
                      <a:cubicBezTo>
                        <a:pt x="170" y="259"/>
                        <a:pt x="170" y="259"/>
                        <a:pt x="170" y="259"/>
                      </a:cubicBezTo>
                      <a:cubicBezTo>
                        <a:pt x="170" y="259"/>
                        <a:pt x="170" y="259"/>
                        <a:pt x="170" y="259"/>
                      </a:cubicBezTo>
                      <a:cubicBezTo>
                        <a:pt x="170" y="259"/>
                        <a:pt x="170" y="259"/>
                        <a:pt x="170" y="259"/>
                      </a:cubicBezTo>
                      <a:cubicBezTo>
                        <a:pt x="170" y="259"/>
                        <a:pt x="169" y="260"/>
                        <a:pt x="169" y="261"/>
                      </a:cubicBezTo>
                      <a:cubicBezTo>
                        <a:pt x="169" y="261"/>
                        <a:pt x="169" y="261"/>
                        <a:pt x="169" y="261"/>
                      </a:cubicBezTo>
                      <a:cubicBezTo>
                        <a:pt x="169" y="261"/>
                        <a:pt x="169" y="261"/>
                        <a:pt x="169" y="261"/>
                      </a:cubicBezTo>
                      <a:cubicBezTo>
                        <a:pt x="169" y="262"/>
                        <a:pt x="168" y="264"/>
                        <a:pt x="167" y="264"/>
                      </a:cubicBezTo>
                      <a:cubicBezTo>
                        <a:pt x="167" y="264"/>
                        <a:pt x="167" y="264"/>
                        <a:pt x="167" y="264"/>
                      </a:cubicBezTo>
                      <a:cubicBezTo>
                        <a:pt x="167" y="264"/>
                        <a:pt x="167" y="264"/>
                        <a:pt x="167" y="264"/>
                      </a:cubicBezTo>
                      <a:cubicBezTo>
                        <a:pt x="167" y="264"/>
                        <a:pt x="167" y="264"/>
                        <a:pt x="167" y="264"/>
                      </a:cubicBezTo>
                      <a:cubicBezTo>
                        <a:pt x="167" y="264"/>
                        <a:pt x="167" y="264"/>
                        <a:pt x="167" y="264"/>
                      </a:cubicBezTo>
                      <a:cubicBezTo>
                        <a:pt x="167" y="264"/>
                        <a:pt x="167" y="264"/>
                        <a:pt x="167" y="264"/>
                      </a:cubicBezTo>
                      <a:cubicBezTo>
                        <a:pt x="167" y="264"/>
                        <a:pt x="167" y="264"/>
                        <a:pt x="167" y="264"/>
                      </a:cubicBezTo>
                      <a:cubicBezTo>
                        <a:pt x="167" y="264"/>
                        <a:pt x="167" y="263"/>
                        <a:pt x="167" y="263"/>
                      </a:cubicBezTo>
                      <a:cubicBezTo>
                        <a:pt x="167" y="263"/>
                        <a:pt x="167" y="263"/>
                        <a:pt x="167" y="263"/>
                      </a:cubicBezTo>
                      <a:cubicBezTo>
                        <a:pt x="167" y="263"/>
                        <a:pt x="167" y="263"/>
                        <a:pt x="167" y="263"/>
                      </a:cubicBezTo>
                      <a:cubicBezTo>
                        <a:pt x="167" y="263"/>
                        <a:pt x="167" y="263"/>
                        <a:pt x="167" y="263"/>
                      </a:cubicBezTo>
                      <a:cubicBezTo>
                        <a:pt x="166" y="264"/>
                        <a:pt x="166" y="264"/>
                        <a:pt x="165" y="265"/>
                      </a:cubicBezTo>
                      <a:cubicBezTo>
                        <a:pt x="165" y="265"/>
                        <a:pt x="165" y="265"/>
                        <a:pt x="165" y="265"/>
                      </a:cubicBezTo>
                      <a:cubicBezTo>
                        <a:pt x="165" y="266"/>
                        <a:pt x="164" y="266"/>
                        <a:pt x="164" y="266"/>
                      </a:cubicBezTo>
                      <a:cubicBezTo>
                        <a:pt x="164" y="266"/>
                        <a:pt x="164" y="266"/>
                        <a:pt x="164" y="266"/>
                      </a:cubicBezTo>
                      <a:cubicBezTo>
                        <a:pt x="164" y="266"/>
                        <a:pt x="164" y="266"/>
                        <a:pt x="164" y="266"/>
                      </a:cubicBezTo>
                      <a:cubicBezTo>
                        <a:pt x="164" y="266"/>
                        <a:pt x="164" y="266"/>
                        <a:pt x="164" y="266"/>
                      </a:cubicBezTo>
                      <a:cubicBezTo>
                        <a:pt x="164" y="266"/>
                        <a:pt x="164" y="266"/>
                        <a:pt x="164" y="266"/>
                      </a:cubicBezTo>
                      <a:cubicBezTo>
                        <a:pt x="164" y="266"/>
                        <a:pt x="163" y="266"/>
                        <a:pt x="163" y="266"/>
                      </a:cubicBezTo>
                      <a:cubicBezTo>
                        <a:pt x="163" y="266"/>
                        <a:pt x="163" y="266"/>
                        <a:pt x="163" y="266"/>
                      </a:cubicBezTo>
                      <a:cubicBezTo>
                        <a:pt x="163" y="266"/>
                        <a:pt x="163" y="266"/>
                        <a:pt x="163" y="266"/>
                      </a:cubicBezTo>
                      <a:cubicBezTo>
                        <a:pt x="163" y="266"/>
                        <a:pt x="163" y="266"/>
                        <a:pt x="163" y="266"/>
                      </a:cubicBezTo>
                      <a:cubicBezTo>
                        <a:pt x="163" y="266"/>
                        <a:pt x="163" y="266"/>
                        <a:pt x="163" y="266"/>
                      </a:cubicBezTo>
                      <a:cubicBezTo>
                        <a:pt x="163" y="266"/>
                        <a:pt x="163" y="266"/>
                        <a:pt x="163" y="266"/>
                      </a:cubicBezTo>
                      <a:cubicBezTo>
                        <a:pt x="163" y="266"/>
                        <a:pt x="163" y="266"/>
                        <a:pt x="163" y="266"/>
                      </a:cubicBezTo>
                      <a:cubicBezTo>
                        <a:pt x="163" y="266"/>
                        <a:pt x="163" y="266"/>
                        <a:pt x="163" y="266"/>
                      </a:cubicBezTo>
                      <a:cubicBezTo>
                        <a:pt x="163" y="266"/>
                        <a:pt x="163" y="266"/>
                        <a:pt x="163" y="266"/>
                      </a:cubicBezTo>
                      <a:cubicBezTo>
                        <a:pt x="163" y="266"/>
                        <a:pt x="163" y="266"/>
                        <a:pt x="163" y="266"/>
                      </a:cubicBezTo>
                      <a:cubicBezTo>
                        <a:pt x="163" y="266"/>
                        <a:pt x="163" y="266"/>
                        <a:pt x="162" y="266"/>
                      </a:cubicBezTo>
                      <a:cubicBezTo>
                        <a:pt x="162" y="266"/>
                        <a:pt x="161" y="267"/>
                        <a:pt x="160" y="267"/>
                      </a:cubicBezTo>
                      <a:cubicBezTo>
                        <a:pt x="160" y="267"/>
                        <a:pt x="160" y="267"/>
                        <a:pt x="160" y="267"/>
                      </a:cubicBezTo>
                      <a:cubicBezTo>
                        <a:pt x="160" y="267"/>
                        <a:pt x="160" y="267"/>
                        <a:pt x="160" y="267"/>
                      </a:cubicBezTo>
                      <a:cubicBezTo>
                        <a:pt x="160" y="268"/>
                        <a:pt x="159" y="268"/>
                        <a:pt x="158" y="268"/>
                      </a:cubicBezTo>
                      <a:cubicBezTo>
                        <a:pt x="158" y="268"/>
                        <a:pt x="158" y="268"/>
                        <a:pt x="158" y="268"/>
                      </a:cubicBezTo>
                      <a:cubicBezTo>
                        <a:pt x="158" y="268"/>
                        <a:pt x="158" y="268"/>
                        <a:pt x="158" y="268"/>
                      </a:cubicBezTo>
                      <a:cubicBezTo>
                        <a:pt x="158" y="268"/>
                        <a:pt x="158" y="268"/>
                        <a:pt x="158" y="268"/>
                      </a:cubicBezTo>
                      <a:cubicBezTo>
                        <a:pt x="158" y="268"/>
                        <a:pt x="158" y="268"/>
                        <a:pt x="158" y="268"/>
                      </a:cubicBezTo>
                      <a:cubicBezTo>
                        <a:pt x="158" y="268"/>
                        <a:pt x="158" y="268"/>
                        <a:pt x="157" y="268"/>
                      </a:cubicBezTo>
                      <a:cubicBezTo>
                        <a:pt x="157" y="268"/>
                        <a:pt x="157" y="268"/>
                        <a:pt x="157" y="268"/>
                      </a:cubicBezTo>
                      <a:cubicBezTo>
                        <a:pt x="157" y="268"/>
                        <a:pt x="157" y="268"/>
                        <a:pt x="157" y="268"/>
                      </a:cubicBezTo>
                      <a:cubicBezTo>
                        <a:pt x="157" y="268"/>
                        <a:pt x="157" y="268"/>
                        <a:pt x="157" y="268"/>
                      </a:cubicBezTo>
                      <a:cubicBezTo>
                        <a:pt x="157" y="268"/>
                        <a:pt x="157" y="268"/>
                        <a:pt x="157" y="268"/>
                      </a:cubicBezTo>
                      <a:cubicBezTo>
                        <a:pt x="157" y="267"/>
                        <a:pt x="157" y="267"/>
                        <a:pt x="156" y="267"/>
                      </a:cubicBezTo>
                      <a:cubicBezTo>
                        <a:pt x="156" y="267"/>
                        <a:pt x="156" y="267"/>
                        <a:pt x="156" y="267"/>
                      </a:cubicBezTo>
                      <a:cubicBezTo>
                        <a:pt x="156" y="267"/>
                        <a:pt x="156" y="267"/>
                        <a:pt x="156" y="267"/>
                      </a:cubicBezTo>
                      <a:cubicBezTo>
                        <a:pt x="156" y="267"/>
                        <a:pt x="156" y="268"/>
                        <a:pt x="155" y="268"/>
                      </a:cubicBezTo>
                      <a:cubicBezTo>
                        <a:pt x="155" y="268"/>
                        <a:pt x="155" y="268"/>
                        <a:pt x="155" y="268"/>
                      </a:cubicBezTo>
                      <a:cubicBezTo>
                        <a:pt x="155" y="268"/>
                        <a:pt x="155" y="268"/>
                        <a:pt x="155" y="268"/>
                      </a:cubicBezTo>
                      <a:cubicBezTo>
                        <a:pt x="155" y="268"/>
                        <a:pt x="155" y="268"/>
                        <a:pt x="155" y="268"/>
                      </a:cubicBezTo>
                      <a:cubicBezTo>
                        <a:pt x="155" y="268"/>
                        <a:pt x="155" y="268"/>
                        <a:pt x="155" y="268"/>
                      </a:cubicBezTo>
                      <a:cubicBezTo>
                        <a:pt x="155" y="268"/>
                        <a:pt x="154" y="268"/>
                        <a:pt x="154" y="268"/>
                      </a:cubicBezTo>
                      <a:cubicBezTo>
                        <a:pt x="154" y="268"/>
                        <a:pt x="154" y="268"/>
                        <a:pt x="154" y="268"/>
                      </a:cubicBezTo>
                      <a:cubicBezTo>
                        <a:pt x="154" y="268"/>
                        <a:pt x="154" y="268"/>
                        <a:pt x="154" y="268"/>
                      </a:cubicBezTo>
                      <a:cubicBezTo>
                        <a:pt x="154" y="268"/>
                        <a:pt x="154" y="268"/>
                        <a:pt x="154" y="268"/>
                      </a:cubicBezTo>
                      <a:cubicBezTo>
                        <a:pt x="154" y="268"/>
                        <a:pt x="154" y="268"/>
                        <a:pt x="154" y="268"/>
                      </a:cubicBezTo>
                      <a:cubicBezTo>
                        <a:pt x="153" y="268"/>
                        <a:pt x="153" y="268"/>
                        <a:pt x="153" y="267"/>
                      </a:cubicBezTo>
                      <a:cubicBezTo>
                        <a:pt x="153" y="267"/>
                        <a:pt x="153" y="267"/>
                        <a:pt x="153" y="267"/>
                      </a:cubicBezTo>
                      <a:cubicBezTo>
                        <a:pt x="153" y="267"/>
                        <a:pt x="153" y="267"/>
                        <a:pt x="153" y="267"/>
                      </a:cubicBezTo>
                      <a:cubicBezTo>
                        <a:pt x="153" y="267"/>
                        <a:pt x="152" y="267"/>
                        <a:pt x="152" y="267"/>
                      </a:cubicBezTo>
                      <a:cubicBezTo>
                        <a:pt x="152" y="267"/>
                        <a:pt x="152" y="267"/>
                        <a:pt x="152" y="267"/>
                      </a:cubicBezTo>
                      <a:cubicBezTo>
                        <a:pt x="152" y="267"/>
                        <a:pt x="152" y="267"/>
                        <a:pt x="152" y="267"/>
                      </a:cubicBezTo>
                      <a:cubicBezTo>
                        <a:pt x="152" y="267"/>
                        <a:pt x="152" y="267"/>
                        <a:pt x="152" y="267"/>
                      </a:cubicBezTo>
                      <a:cubicBezTo>
                        <a:pt x="152" y="267"/>
                        <a:pt x="152" y="267"/>
                        <a:pt x="152" y="267"/>
                      </a:cubicBezTo>
                      <a:cubicBezTo>
                        <a:pt x="152" y="267"/>
                        <a:pt x="151" y="267"/>
                        <a:pt x="151" y="267"/>
                      </a:cubicBezTo>
                      <a:cubicBezTo>
                        <a:pt x="151" y="267"/>
                        <a:pt x="151" y="267"/>
                        <a:pt x="151" y="267"/>
                      </a:cubicBezTo>
                      <a:cubicBezTo>
                        <a:pt x="151" y="267"/>
                        <a:pt x="151" y="267"/>
                        <a:pt x="151" y="267"/>
                      </a:cubicBezTo>
                      <a:cubicBezTo>
                        <a:pt x="151" y="267"/>
                        <a:pt x="151" y="267"/>
                        <a:pt x="151" y="267"/>
                      </a:cubicBezTo>
                      <a:cubicBezTo>
                        <a:pt x="151" y="267"/>
                        <a:pt x="151" y="267"/>
                        <a:pt x="151" y="267"/>
                      </a:cubicBezTo>
                      <a:cubicBezTo>
                        <a:pt x="151" y="267"/>
                        <a:pt x="151" y="267"/>
                        <a:pt x="151" y="267"/>
                      </a:cubicBezTo>
                      <a:cubicBezTo>
                        <a:pt x="151" y="267"/>
                        <a:pt x="151" y="267"/>
                        <a:pt x="151" y="267"/>
                      </a:cubicBezTo>
                      <a:cubicBezTo>
                        <a:pt x="151" y="267"/>
                        <a:pt x="151" y="267"/>
                        <a:pt x="151" y="267"/>
                      </a:cubicBezTo>
                      <a:cubicBezTo>
                        <a:pt x="150" y="267"/>
                        <a:pt x="150" y="267"/>
                        <a:pt x="149" y="266"/>
                      </a:cubicBezTo>
                      <a:cubicBezTo>
                        <a:pt x="149" y="266"/>
                        <a:pt x="149" y="266"/>
                        <a:pt x="149" y="266"/>
                      </a:cubicBezTo>
                      <a:cubicBezTo>
                        <a:pt x="149" y="266"/>
                        <a:pt x="149" y="266"/>
                        <a:pt x="149" y="266"/>
                      </a:cubicBezTo>
                      <a:cubicBezTo>
                        <a:pt x="149" y="265"/>
                        <a:pt x="147" y="266"/>
                        <a:pt x="146" y="264"/>
                      </a:cubicBezTo>
                      <a:cubicBezTo>
                        <a:pt x="146" y="262"/>
                        <a:pt x="143" y="263"/>
                        <a:pt x="143" y="261"/>
                      </a:cubicBezTo>
                      <a:cubicBezTo>
                        <a:pt x="143" y="259"/>
                        <a:pt x="141" y="259"/>
                        <a:pt x="141" y="257"/>
                      </a:cubicBezTo>
                      <a:cubicBezTo>
                        <a:pt x="141" y="257"/>
                        <a:pt x="141" y="257"/>
                        <a:pt x="141" y="257"/>
                      </a:cubicBezTo>
                      <a:cubicBezTo>
                        <a:pt x="141" y="257"/>
                        <a:pt x="141" y="257"/>
                        <a:pt x="141" y="257"/>
                      </a:cubicBezTo>
                      <a:cubicBezTo>
                        <a:pt x="141" y="257"/>
                        <a:pt x="141" y="257"/>
                        <a:pt x="141" y="257"/>
                      </a:cubicBezTo>
                      <a:cubicBezTo>
                        <a:pt x="141" y="255"/>
                        <a:pt x="138" y="254"/>
                        <a:pt x="138" y="253"/>
                      </a:cubicBezTo>
                      <a:cubicBezTo>
                        <a:pt x="138" y="253"/>
                        <a:pt x="138" y="253"/>
                        <a:pt x="138" y="253"/>
                      </a:cubicBezTo>
                      <a:cubicBezTo>
                        <a:pt x="138" y="252"/>
                        <a:pt x="139" y="252"/>
                        <a:pt x="139" y="252"/>
                      </a:cubicBezTo>
                      <a:cubicBezTo>
                        <a:pt x="139" y="251"/>
                        <a:pt x="139" y="251"/>
                        <a:pt x="139" y="251"/>
                      </a:cubicBezTo>
                      <a:cubicBezTo>
                        <a:pt x="139" y="250"/>
                        <a:pt x="138" y="248"/>
                        <a:pt x="138" y="247"/>
                      </a:cubicBezTo>
                      <a:cubicBezTo>
                        <a:pt x="138" y="247"/>
                        <a:pt x="138" y="247"/>
                        <a:pt x="138" y="247"/>
                      </a:cubicBezTo>
                      <a:cubicBezTo>
                        <a:pt x="138" y="247"/>
                        <a:pt x="138" y="246"/>
                        <a:pt x="138" y="246"/>
                      </a:cubicBezTo>
                      <a:cubicBezTo>
                        <a:pt x="138" y="246"/>
                        <a:pt x="138" y="245"/>
                        <a:pt x="138" y="244"/>
                      </a:cubicBezTo>
                      <a:cubicBezTo>
                        <a:pt x="138" y="244"/>
                        <a:pt x="138" y="244"/>
                        <a:pt x="138" y="245"/>
                      </a:cubicBezTo>
                      <a:cubicBezTo>
                        <a:pt x="138" y="244"/>
                        <a:pt x="138" y="243"/>
                        <a:pt x="138" y="243"/>
                      </a:cubicBezTo>
                      <a:cubicBezTo>
                        <a:pt x="138" y="242"/>
                        <a:pt x="138" y="242"/>
                        <a:pt x="138" y="242"/>
                      </a:cubicBezTo>
                      <a:cubicBezTo>
                        <a:pt x="139" y="241"/>
                        <a:pt x="139" y="239"/>
                        <a:pt x="139" y="238"/>
                      </a:cubicBezTo>
                      <a:cubicBezTo>
                        <a:pt x="139" y="238"/>
                        <a:pt x="139" y="237"/>
                        <a:pt x="139" y="237"/>
                      </a:cubicBezTo>
                      <a:cubicBezTo>
                        <a:pt x="139" y="236"/>
                        <a:pt x="139" y="235"/>
                        <a:pt x="140" y="235"/>
                      </a:cubicBezTo>
                      <a:cubicBezTo>
                        <a:pt x="141" y="234"/>
                        <a:pt x="141" y="231"/>
                        <a:pt x="142" y="231"/>
                      </a:cubicBezTo>
                      <a:cubicBezTo>
                        <a:pt x="142" y="231"/>
                        <a:pt x="142" y="231"/>
                        <a:pt x="142" y="231"/>
                      </a:cubicBezTo>
                      <a:cubicBezTo>
                        <a:pt x="142" y="231"/>
                        <a:pt x="142" y="231"/>
                        <a:pt x="142" y="231"/>
                      </a:cubicBezTo>
                      <a:cubicBezTo>
                        <a:pt x="142" y="231"/>
                        <a:pt x="142" y="231"/>
                        <a:pt x="142" y="231"/>
                      </a:cubicBezTo>
                      <a:cubicBezTo>
                        <a:pt x="142" y="231"/>
                        <a:pt x="142" y="231"/>
                        <a:pt x="142" y="231"/>
                      </a:cubicBezTo>
                      <a:cubicBezTo>
                        <a:pt x="142" y="231"/>
                        <a:pt x="142" y="231"/>
                        <a:pt x="142" y="231"/>
                      </a:cubicBezTo>
                      <a:cubicBezTo>
                        <a:pt x="142" y="231"/>
                        <a:pt x="142" y="231"/>
                        <a:pt x="142" y="231"/>
                      </a:cubicBezTo>
                      <a:cubicBezTo>
                        <a:pt x="142" y="231"/>
                        <a:pt x="142" y="231"/>
                        <a:pt x="142" y="231"/>
                      </a:cubicBezTo>
                      <a:cubicBezTo>
                        <a:pt x="143" y="230"/>
                        <a:pt x="143" y="230"/>
                        <a:pt x="143" y="230"/>
                      </a:cubicBezTo>
                      <a:cubicBezTo>
                        <a:pt x="143" y="230"/>
                        <a:pt x="143" y="230"/>
                        <a:pt x="143" y="230"/>
                      </a:cubicBezTo>
                      <a:cubicBezTo>
                        <a:pt x="143" y="230"/>
                        <a:pt x="143" y="230"/>
                        <a:pt x="143" y="230"/>
                      </a:cubicBezTo>
                      <a:cubicBezTo>
                        <a:pt x="144" y="229"/>
                        <a:pt x="144" y="227"/>
                        <a:pt x="146" y="227"/>
                      </a:cubicBezTo>
                      <a:cubicBezTo>
                        <a:pt x="146" y="227"/>
                        <a:pt x="146" y="227"/>
                        <a:pt x="146" y="227"/>
                      </a:cubicBezTo>
                      <a:cubicBezTo>
                        <a:pt x="146" y="227"/>
                        <a:pt x="146" y="227"/>
                        <a:pt x="146" y="227"/>
                      </a:cubicBezTo>
                      <a:cubicBezTo>
                        <a:pt x="146" y="227"/>
                        <a:pt x="146" y="227"/>
                        <a:pt x="146" y="227"/>
                      </a:cubicBezTo>
                      <a:cubicBezTo>
                        <a:pt x="146" y="227"/>
                        <a:pt x="146" y="227"/>
                        <a:pt x="146" y="227"/>
                      </a:cubicBezTo>
                      <a:cubicBezTo>
                        <a:pt x="146" y="227"/>
                        <a:pt x="146" y="227"/>
                        <a:pt x="146" y="227"/>
                      </a:cubicBezTo>
                      <a:cubicBezTo>
                        <a:pt x="146" y="227"/>
                        <a:pt x="146" y="227"/>
                        <a:pt x="146" y="227"/>
                      </a:cubicBezTo>
                      <a:cubicBezTo>
                        <a:pt x="146" y="227"/>
                        <a:pt x="146" y="227"/>
                        <a:pt x="146" y="227"/>
                      </a:cubicBezTo>
                      <a:cubicBezTo>
                        <a:pt x="146" y="227"/>
                        <a:pt x="147" y="226"/>
                        <a:pt x="147" y="226"/>
                      </a:cubicBezTo>
                      <a:cubicBezTo>
                        <a:pt x="147" y="226"/>
                        <a:pt x="147" y="226"/>
                        <a:pt x="147" y="226"/>
                      </a:cubicBezTo>
                      <a:cubicBezTo>
                        <a:pt x="147" y="226"/>
                        <a:pt x="147" y="226"/>
                        <a:pt x="148" y="226"/>
                      </a:cubicBezTo>
                      <a:cubicBezTo>
                        <a:pt x="148" y="225"/>
                        <a:pt x="149" y="224"/>
                        <a:pt x="149" y="224"/>
                      </a:cubicBezTo>
                      <a:cubicBezTo>
                        <a:pt x="149" y="224"/>
                        <a:pt x="149" y="224"/>
                        <a:pt x="150" y="224"/>
                      </a:cubicBezTo>
                      <a:cubicBezTo>
                        <a:pt x="150" y="225"/>
                        <a:pt x="150" y="225"/>
                        <a:pt x="151" y="225"/>
                      </a:cubicBezTo>
                      <a:cubicBezTo>
                        <a:pt x="151" y="225"/>
                        <a:pt x="152" y="224"/>
                        <a:pt x="153" y="224"/>
                      </a:cubicBezTo>
                      <a:cubicBezTo>
                        <a:pt x="153" y="223"/>
                        <a:pt x="154" y="223"/>
                        <a:pt x="154" y="223"/>
                      </a:cubicBezTo>
                      <a:cubicBezTo>
                        <a:pt x="154" y="223"/>
                        <a:pt x="155" y="223"/>
                        <a:pt x="155" y="223"/>
                      </a:cubicBezTo>
                      <a:cubicBezTo>
                        <a:pt x="155" y="224"/>
                        <a:pt x="156" y="224"/>
                        <a:pt x="156" y="224"/>
                      </a:cubicBezTo>
                      <a:cubicBezTo>
                        <a:pt x="157" y="224"/>
                        <a:pt x="157" y="224"/>
                        <a:pt x="158" y="224"/>
                      </a:cubicBezTo>
                      <a:cubicBezTo>
                        <a:pt x="158" y="224"/>
                        <a:pt x="158" y="223"/>
                        <a:pt x="159" y="223"/>
                      </a:cubicBezTo>
                      <a:cubicBezTo>
                        <a:pt x="159" y="223"/>
                        <a:pt x="159" y="224"/>
                        <a:pt x="159" y="224"/>
                      </a:cubicBezTo>
                      <a:cubicBezTo>
                        <a:pt x="160" y="225"/>
                        <a:pt x="162" y="225"/>
                        <a:pt x="163" y="225"/>
                      </a:cubicBezTo>
                      <a:cubicBezTo>
                        <a:pt x="159" y="223"/>
                        <a:pt x="155" y="221"/>
                        <a:pt x="152" y="219"/>
                      </a:cubicBezTo>
                      <a:cubicBezTo>
                        <a:pt x="146" y="214"/>
                        <a:pt x="142" y="207"/>
                        <a:pt x="135" y="203"/>
                      </a:cubicBezTo>
                      <a:cubicBezTo>
                        <a:pt x="129" y="200"/>
                        <a:pt x="125" y="199"/>
                        <a:pt x="120" y="199"/>
                      </a:cubicBezTo>
                      <a:moveTo>
                        <a:pt x="194" y="449"/>
                      </a:moveTo>
                      <a:cubicBezTo>
                        <a:pt x="194" y="449"/>
                        <a:pt x="194" y="449"/>
                        <a:pt x="195" y="449"/>
                      </a:cubicBezTo>
                      <a:cubicBezTo>
                        <a:pt x="195" y="449"/>
                        <a:pt x="196" y="449"/>
                        <a:pt x="196" y="449"/>
                      </a:cubicBezTo>
                      <a:cubicBezTo>
                        <a:pt x="197" y="449"/>
                        <a:pt x="197" y="449"/>
                        <a:pt x="197" y="449"/>
                      </a:cubicBezTo>
                      <a:cubicBezTo>
                        <a:pt x="198" y="450"/>
                        <a:pt x="198" y="450"/>
                        <a:pt x="199" y="450"/>
                      </a:cubicBezTo>
                      <a:cubicBezTo>
                        <a:pt x="200" y="450"/>
                        <a:pt x="200" y="450"/>
                        <a:pt x="200" y="450"/>
                      </a:cubicBezTo>
                      <a:cubicBezTo>
                        <a:pt x="201" y="450"/>
                        <a:pt x="201" y="450"/>
                        <a:pt x="201" y="450"/>
                      </a:cubicBezTo>
                      <a:cubicBezTo>
                        <a:pt x="202" y="450"/>
                        <a:pt x="202" y="450"/>
                        <a:pt x="202" y="451"/>
                      </a:cubicBezTo>
                      <a:cubicBezTo>
                        <a:pt x="203" y="454"/>
                        <a:pt x="206" y="452"/>
                        <a:pt x="206" y="454"/>
                      </a:cubicBezTo>
                      <a:cubicBezTo>
                        <a:pt x="205" y="457"/>
                        <a:pt x="209" y="456"/>
                        <a:pt x="208" y="459"/>
                      </a:cubicBezTo>
                      <a:cubicBezTo>
                        <a:pt x="206" y="461"/>
                        <a:pt x="210" y="463"/>
                        <a:pt x="208" y="465"/>
                      </a:cubicBezTo>
                      <a:cubicBezTo>
                        <a:pt x="206" y="468"/>
                        <a:pt x="208" y="470"/>
                        <a:pt x="206" y="472"/>
                      </a:cubicBezTo>
                      <a:cubicBezTo>
                        <a:pt x="204" y="473"/>
                        <a:pt x="204" y="478"/>
                        <a:pt x="201" y="480"/>
                      </a:cubicBezTo>
                      <a:cubicBezTo>
                        <a:pt x="199" y="481"/>
                        <a:pt x="199" y="485"/>
                        <a:pt x="197" y="485"/>
                      </a:cubicBezTo>
                      <a:cubicBezTo>
                        <a:pt x="197" y="485"/>
                        <a:pt x="197" y="485"/>
                        <a:pt x="197" y="485"/>
                      </a:cubicBezTo>
                      <a:cubicBezTo>
                        <a:pt x="197" y="485"/>
                        <a:pt x="197" y="485"/>
                        <a:pt x="197" y="485"/>
                      </a:cubicBezTo>
                      <a:cubicBezTo>
                        <a:pt x="196" y="485"/>
                        <a:pt x="195" y="485"/>
                        <a:pt x="195" y="486"/>
                      </a:cubicBezTo>
                      <a:cubicBezTo>
                        <a:pt x="194" y="487"/>
                        <a:pt x="193" y="488"/>
                        <a:pt x="192" y="488"/>
                      </a:cubicBezTo>
                      <a:cubicBezTo>
                        <a:pt x="192" y="488"/>
                        <a:pt x="192" y="488"/>
                        <a:pt x="192" y="488"/>
                      </a:cubicBezTo>
                      <a:cubicBezTo>
                        <a:pt x="192" y="488"/>
                        <a:pt x="192" y="488"/>
                        <a:pt x="192" y="488"/>
                      </a:cubicBezTo>
                      <a:cubicBezTo>
                        <a:pt x="192" y="488"/>
                        <a:pt x="192" y="488"/>
                        <a:pt x="192" y="488"/>
                      </a:cubicBezTo>
                      <a:cubicBezTo>
                        <a:pt x="192" y="488"/>
                        <a:pt x="192" y="488"/>
                        <a:pt x="192" y="488"/>
                      </a:cubicBezTo>
                      <a:cubicBezTo>
                        <a:pt x="192" y="488"/>
                        <a:pt x="192" y="488"/>
                        <a:pt x="192" y="488"/>
                      </a:cubicBezTo>
                      <a:cubicBezTo>
                        <a:pt x="192" y="488"/>
                        <a:pt x="192" y="488"/>
                        <a:pt x="192" y="488"/>
                      </a:cubicBezTo>
                      <a:cubicBezTo>
                        <a:pt x="190" y="489"/>
                        <a:pt x="189" y="491"/>
                        <a:pt x="188" y="491"/>
                      </a:cubicBezTo>
                      <a:cubicBezTo>
                        <a:pt x="188" y="491"/>
                        <a:pt x="188" y="491"/>
                        <a:pt x="187" y="491"/>
                      </a:cubicBezTo>
                      <a:cubicBezTo>
                        <a:pt x="187" y="491"/>
                        <a:pt x="187" y="491"/>
                        <a:pt x="187" y="491"/>
                      </a:cubicBezTo>
                      <a:cubicBezTo>
                        <a:pt x="187" y="491"/>
                        <a:pt x="187" y="491"/>
                        <a:pt x="187" y="491"/>
                      </a:cubicBezTo>
                      <a:cubicBezTo>
                        <a:pt x="187" y="491"/>
                        <a:pt x="187" y="491"/>
                        <a:pt x="187" y="491"/>
                      </a:cubicBezTo>
                      <a:cubicBezTo>
                        <a:pt x="187" y="491"/>
                        <a:pt x="187" y="491"/>
                        <a:pt x="187" y="491"/>
                      </a:cubicBezTo>
                      <a:cubicBezTo>
                        <a:pt x="187" y="491"/>
                        <a:pt x="187" y="491"/>
                        <a:pt x="187" y="491"/>
                      </a:cubicBezTo>
                      <a:cubicBezTo>
                        <a:pt x="187" y="491"/>
                        <a:pt x="187" y="491"/>
                        <a:pt x="187" y="491"/>
                      </a:cubicBezTo>
                      <a:cubicBezTo>
                        <a:pt x="187" y="490"/>
                        <a:pt x="187" y="490"/>
                        <a:pt x="187" y="490"/>
                      </a:cubicBezTo>
                      <a:cubicBezTo>
                        <a:pt x="186" y="490"/>
                        <a:pt x="185" y="491"/>
                        <a:pt x="184" y="492"/>
                      </a:cubicBezTo>
                      <a:cubicBezTo>
                        <a:pt x="184" y="492"/>
                        <a:pt x="184" y="492"/>
                        <a:pt x="184" y="492"/>
                      </a:cubicBezTo>
                      <a:cubicBezTo>
                        <a:pt x="184" y="492"/>
                        <a:pt x="184" y="492"/>
                        <a:pt x="184" y="492"/>
                      </a:cubicBezTo>
                      <a:cubicBezTo>
                        <a:pt x="184" y="492"/>
                        <a:pt x="184" y="492"/>
                        <a:pt x="184" y="492"/>
                      </a:cubicBezTo>
                      <a:cubicBezTo>
                        <a:pt x="184" y="492"/>
                        <a:pt x="184" y="492"/>
                        <a:pt x="184" y="492"/>
                      </a:cubicBezTo>
                      <a:cubicBezTo>
                        <a:pt x="184" y="492"/>
                        <a:pt x="184" y="492"/>
                        <a:pt x="184" y="492"/>
                      </a:cubicBezTo>
                      <a:cubicBezTo>
                        <a:pt x="184" y="492"/>
                        <a:pt x="184" y="492"/>
                        <a:pt x="184" y="492"/>
                      </a:cubicBezTo>
                      <a:cubicBezTo>
                        <a:pt x="184" y="492"/>
                        <a:pt x="184" y="492"/>
                        <a:pt x="184" y="492"/>
                      </a:cubicBezTo>
                      <a:cubicBezTo>
                        <a:pt x="184" y="492"/>
                        <a:pt x="184" y="492"/>
                        <a:pt x="184" y="492"/>
                      </a:cubicBezTo>
                      <a:cubicBezTo>
                        <a:pt x="183" y="493"/>
                        <a:pt x="183" y="493"/>
                        <a:pt x="182" y="493"/>
                      </a:cubicBezTo>
                      <a:cubicBezTo>
                        <a:pt x="182" y="493"/>
                        <a:pt x="182" y="493"/>
                        <a:pt x="182" y="493"/>
                      </a:cubicBezTo>
                      <a:cubicBezTo>
                        <a:pt x="182" y="493"/>
                        <a:pt x="182" y="493"/>
                        <a:pt x="182" y="493"/>
                      </a:cubicBezTo>
                      <a:cubicBezTo>
                        <a:pt x="182" y="493"/>
                        <a:pt x="182" y="493"/>
                        <a:pt x="182" y="493"/>
                      </a:cubicBezTo>
                      <a:cubicBezTo>
                        <a:pt x="182" y="493"/>
                        <a:pt x="182" y="493"/>
                        <a:pt x="182" y="493"/>
                      </a:cubicBezTo>
                      <a:cubicBezTo>
                        <a:pt x="182" y="493"/>
                        <a:pt x="181" y="493"/>
                        <a:pt x="181" y="493"/>
                      </a:cubicBezTo>
                      <a:cubicBezTo>
                        <a:pt x="181" y="493"/>
                        <a:pt x="181" y="493"/>
                        <a:pt x="181" y="493"/>
                      </a:cubicBezTo>
                      <a:cubicBezTo>
                        <a:pt x="181" y="493"/>
                        <a:pt x="181" y="493"/>
                        <a:pt x="181" y="493"/>
                      </a:cubicBezTo>
                      <a:cubicBezTo>
                        <a:pt x="181" y="493"/>
                        <a:pt x="181" y="493"/>
                        <a:pt x="181" y="493"/>
                      </a:cubicBezTo>
                      <a:cubicBezTo>
                        <a:pt x="181" y="493"/>
                        <a:pt x="181" y="493"/>
                        <a:pt x="181" y="493"/>
                      </a:cubicBezTo>
                      <a:cubicBezTo>
                        <a:pt x="181" y="493"/>
                        <a:pt x="181" y="493"/>
                        <a:pt x="181" y="493"/>
                      </a:cubicBezTo>
                      <a:cubicBezTo>
                        <a:pt x="181" y="493"/>
                        <a:pt x="181" y="493"/>
                        <a:pt x="181" y="493"/>
                      </a:cubicBezTo>
                      <a:cubicBezTo>
                        <a:pt x="181" y="492"/>
                        <a:pt x="181" y="492"/>
                        <a:pt x="181" y="492"/>
                      </a:cubicBezTo>
                      <a:cubicBezTo>
                        <a:pt x="181" y="492"/>
                        <a:pt x="181" y="492"/>
                        <a:pt x="181" y="492"/>
                      </a:cubicBezTo>
                      <a:cubicBezTo>
                        <a:pt x="181" y="492"/>
                        <a:pt x="181" y="492"/>
                        <a:pt x="180" y="492"/>
                      </a:cubicBezTo>
                      <a:cubicBezTo>
                        <a:pt x="180" y="492"/>
                        <a:pt x="180" y="493"/>
                        <a:pt x="180" y="493"/>
                      </a:cubicBezTo>
                      <a:cubicBezTo>
                        <a:pt x="180" y="493"/>
                        <a:pt x="180" y="493"/>
                        <a:pt x="180" y="493"/>
                      </a:cubicBezTo>
                      <a:cubicBezTo>
                        <a:pt x="180" y="493"/>
                        <a:pt x="180" y="493"/>
                        <a:pt x="180" y="493"/>
                      </a:cubicBezTo>
                      <a:cubicBezTo>
                        <a:pt x="180" y="493"/>
                        <a:pt x="180" y="493"/>
                        <a:pt x="180" y="493"/>
                      </a:cubicBezTo>
                      <a:cubicBezTo>
                        <a:pt x="180" y="493"/>
                        <a:pt x="179" y="493"/>
                        <a:pt x="179" y="493"/>
                      </a:cubicBezTo>
                      <a:cubicBezTo>
                        <a:pt x="179" y="493"/>
                        <a:pt x="179" y="493"/>
                        <a:pt x="179" y="493"/>
                      </a:cubicBezTo>
                      <a:cubicBezTo>
                        <a:pt x="179" y="493"/>
                        <a:pt x="179" y="493"/>
                        <a:pt x="179" y="493"/>
                      </a:cubicBezTo>
                      <a:cubicBezTo>
                        <a:pt x="179" y="493"/>
                        <a:pt x="179" y="493"/>
                        <a:pt x="179" y="493"/>
                      </a:cubicBezTo>
                      <a:cubicBezTo>
                        <a:pt x="179" y="493"/>
                        <a:pt x="179" y="493"/>
                        <a:pt x="179" y="493"/>
                      </a:cubicBezTo>
                      <a:cubicBezTo>
                        <a:pt x="178" y="493"/>
                        <a:pt x="178" y="494"/>
                        <a:pt x="177" y="494"/>
                      </a:cubicBezTo>
                      <a:cubicBezTo>
                        <a:pt x="177" y="494"/>
                        <a:pt x="177" y="494"/>
                        <a:pt x="177" y="494"/>
                      </a:cubicBezTo>
                      <a:cubicBezTo>
                        <a:pt x="177" y="494"/>
                        <a:pt x="177" y="494"/>
                        <a:pt x="177" y="494"/>
                      </a:cubicBezTo>
                      <a:cubicBezTo>
                        <a:pt x="177" y="494"/>
                        <a:pt x="177" y="494"/>
                        <a:pt x="177" y="494"/>
                      </a:cubicBezTo>
                      <a:cubicBezTo>
                        <a:pt x="177" y="494"/>
                        <a:pt x="177" y="494"/>
                        <a:pt x="177" y="494"/>
                      </a:cubicBezTo>
                      <a:cubicBezTo>
                        <a:pt x="177" y="494"/>
                        <a:pt x="177" y="494"/>
                        <a:pt x="177" y="494"/>
                      </a:cubicBezTo>
                      <a:cubicBezTo>
                        <a:pt x="177" y="494"/>
                        <a:pt x="177" y="494"/>
                        <a:pt x="177" y="494"/>
                      </a:cubicBezTo>
                      <a:cubicBezTo>
                        <a:pt x="176" y="494"/>
                        <a:pt x="176" y="494"/>
                        <a:pt x="176" y="493"/>
                      </a:cubicBezTo>
                      <a:cubicBezTo>
                        <a:pt x="176" y="493"/>
                        <a:pt x="176" y="493"/>
                        <a:pt x="176" y="493"/>
                      </a:cubicBezTo>
                      <a:cubicBezTo>
                        <a:pt x="176" y="493"/>
                        <a:pt x="176" y="493"/>
                        <a:pt x="176" y="493"/>
                      </a:cubicBezTo>
                      <a:cubicBezTo>
                        <a:pt x="176" y="492"/>
                        <a:pt x="175" y="492"/>
                        <a:pt x="175" y="492"/>
                      </a:cubicBezTo>
                      <a:cubicBezTo>
                        <a:pt x="175" y="492"/>
                        <a:pt x="175" y="492"/>
                        <a:pt x="175" y="492"/>
                      </a:cubicBezTo>
                      <a:cubicBezTo>
                        <a:pt x="175" y="492"/>
                        <a:pt x="175" y="492"/>
                        <a:pt x="175" y="492"/>
                      </a:cubicBezTo>
                      <a:cubicBezTo>
                        <a:pt x="174" y="492"/>
                        <a:pt x="174" y="492"/>
                        <a:pt x="173" y="492"/>
                      </a:cubicBezTo>
                      <a:cubicBezTo>
                        <a:pt x="173" y="492"/>
                        <a:pt x="173" y="492"/>
                        <a:pt x="173" y="492"/>
                      </a:cubicBezTo>
                      <a:cubicBezTo>
                        <a:pt x="173" y="492"/>
                        <a:pt x="173" y="493"/>
                        <a:pt x="173" y="493"/>
                      </a:cubicBezTo>
                      <a:cubicBezTo>
                        <a:pt x="172" y="493"/>
                        <a:pt x="172" y="493"/>
                        <a:pt x="172" y="493"/>
                      </a:cubicBezTo>
                      <a:cubicBezTo>
                        <a:pt x="172" y="493"/>
                        <a:pt x="172" y="493"/>
                        <a:pt x="172" y="493"/>
                      </a:cubicBezTo>
                      <a:cubicBezTo>
                        <a:pt x="172" y="493"/>
                        <a:pt x="172" y="493"/>
                        <a:pt x="172" y="493"/>
                      </a:cubicBezTo>
                      <a:cubicBezTo>
                        <a:pt x="172" y="493"/>
                        <a:pt x="172" y="493"/>
                        <a:pt x="172" y="493"/>
                      </a:cubicBezTo>
                      <a:cubicBezTo>
                        <a:pt x="172" y="493"/>
                        <a:pt x="172" y="493"/>
                        <a:pt x="172" y="493"/>
                      </a:cubicBezTo>
                      <a:cubicBezTo>
                        <a:pt x="171" y="493"/>
                        <a:pt x="170" y="492"/>
                        <a:pt x="170" y="491"/>
                      </a:cubicBezTo>
                      <a:cubicBezTo>
                        <a:pt x="170" y="490"/>
                        <a:pt x="166" y="491"/>
                        <a:pt x="166" y="490"/>
                      </a:cubicBezTo>
                      <a:cubicBezTo>
                        <a:pt x="166" y="490"/>
                        <a:pt x="166" y="490"/>
                        <a:pt x="166" y="490"/>
                      </a:cubicBezTo>
                      <a:cubicBezTo>
                        <a:pt x="166" y="489"/>
                        <a:pt x="167" y="489"/>
                        <a:pt x="167" y="489"/>
                      </a:cubicBezTo>
                      <a:cubicBezTo>
                        <a:pt x="167" y="489"/>
                        <a:pt x="167" y="488"/>
                        <a:pt x="167" y="488"/>
                      </a:cubicBezTo>
                      <a:cubicBezTo>
                        <a:pt x="167" y="487"/>
                        <a:pt x="165" y="488"/>
                        <a:pt x="165" y="486"/>
                      </a:cubicBezTo>
                      <a:cubicBezTo>
                        <a:pt x="165" y="486"/>
                        <a:pt x="165" y="486"/>
                        <a:pt x="165" y="486"/>
                      </a:cubicBezTo>
                      <a:cubicBezTo>
                        <a:pt x="165" y="486"/>
                        <a:pt x="165" y="486"/>
                        <a:pt x="165" y="486"/>
                      </a:cubicBezTo>
                      <a:cubicBezTo>
                        <a:pt x="165" y="486"/>
                        <a:pt x="165" y="486"/>
                        <a:pt x="165" y="485"/>
                      </a:cubicBezTo>
                      <a:cubicBezTo>
                        <a:pt x="165" y="485"/>
                        <a:pt x="164" y="484"/>
                        <a:pt x="164" y="484"/>
                      </a:cubicBezTo>
                      <a:cubicBezTo>
                        <a:pt x="164" y="484"/>
                        <a:pt x="164" y="484"/>
                        <a:pt x="164" y="484"/>
                      </a:cubicBezTo>
                      <a:cubicBezTo>
                        <a:pt x="164" y="483"/>
                        <a:pt x="164" y="483"/>
                        <a:pt x="164" y="483"/>
                      </a:cubicBezTo>
                      <a:cubicBezTo>
                        <a:pt x="164" y="482"/>
                        <a:pt x="164" y="482"/>
                        <a:pt x="164" y="482"/>
                      </a:cubicBezTo>
                      <a:cubicBezTo>
                        <a:pt x="164" y="481"/>
                        <a:pt x="164" y="480"/>
                        <a:pt x="164" y="479"/>
                      </a:cubicBezTo>
                      <a:cubicBezTo>
                        <a:pt x="164" y="479"/>
                        <a:pt x="164" y="479"/>
                        <a:pt x="164" y="479"/>
                      </a:cubicBezTo>
                      <a:cubicBezTo>
                        <a:pt x="164" y="479"/>
                        <a:pt x="164" y="478"/>
                        <a:pt x="164" y="478"/>
                      </a:cubicBezTo>
                      <a:cubicBezTo>
                        <a:pt x="164" y="478"/>
                        <a:pt x="164" y="477"/>
                        <a:pt x="164" y="477"/>
                      </a:cubicBezTo>
                      <a:cubicBezTo>
                        <a:pt x="164" y="476"/>
                        <a:pt x="164" y="476"/>
                        <a:pt x="164" y="475"/>
                      </a:cubicBezTo>
                      <a:cubicBezTo>
                        <a:pt x="164" y="475"/>
                        <a:pt x="164" y="475"/>
                        <a:pt x="164" y="475"/>
                      </a:cubicBezTo>
                      <a:cubicBezTo>
                        <a:pt x="164" y="475"/>
                        <a:pt x="164" y="474"/>
                        <a:pt x="165" y="473"/>
                      </a:cubicBezTo>
                      <a:cubicBezTo>
                        <a:pt x="166" y="472"/>
                        <a:pt x="165" y="469"/>
                        <a:pt x="167" y="468"/>
                      </a:cubicBezTo>
                      <a:cubicBezTo>
                        <a:pt x="169" y="467"/>
                        <a:pt x="169" y="464"/>
                        <a:pt x="171" y="462"/>
                      </a:cubicBezTo>
                      <a:cubicBezTo>
                        <a:pt x="171" y="462"/>
                        <a:pt x="172" y="462"/>
                        <a:pt x="172" y="461"/>
                      </a:cubicBezTo>
                      <a:cubicBezTo>
                        <a:pt x="173" y="460"/>
                        <a:pt x="173" y="459"/>
                        <a:pt x="174" y="458"/>
                      </a:cubicBezTo>
                      <a:cubicBezTo>
                        <a:pt x="174" y="458"/>
                        <a:pt x="174" y="458"/>
                        <a:pt x="174" y="458"/>
                      </a:cubicBezTo>
                      <a:cubicBezTo>
                        <a:pt x="175" y="458"/>
                        <a:pt x="175" y="458"/>
                        <a:pt x="175" y="458"/>
                      </a:cubicBezTo>
                      <a:cubicBezTo>
                        <a:pt x="175" y="458"/>
                        <a:pt x="175" y="458"/>
                        <a:pt x="175" y="458"/>
                      </a:cubicBezTo>
                      <a:cubicBezTo>
                        <a:pt x="176" y="458"/>
                        <a:pt x="177" y="457"/>
                        <a:pt x="178" y="456"/>
                      </a:cubicBezTo>
                      <a:cubicBezTo>
                        <a:pt x="178" y="456"/>
                        <a:pt x="178" y="456"/>
                        <a:pt x="178" y="456"/>
                      </a:cubicBezTo>
                      <a:cubicBezTo>
                        <a:pt x="178" y="456"/>
                        <a:pt x="178" y="456"/>
                        <a:pt x="178" y="456"/>
                      </a:cubicBezTo>
                      <a:cubicBezTo>
                        <a:pt x="179" y="455"/>
                        <a:pt x="180" y="453"/>
                        <a:pt x="181" y="453"/>
                      </a:cubicBezTo>
                      <a:cubicBezTo>
                        <a:pt x="181" y="453"/>
                        <a:pt x="181" y="453"/>
                        <a:pt x="181" y="453"/>
                      </a:cubicBezTo>
                      <a:cubicBezTo>
                        <a:pt x="181" y="453"/>
                        <a:pt x="181" y="453"/>
                        <a:pt x="181" y="453"/>
                      </a:cubicBezTo>
                      <a:cubicBezTo>
                        <a:pt x="181" y="453"/>
                        <a:pt x="181" y="453"/>
                        <a:pt x="181" y="453"/>
                      </a:cubicBezTo>
                      <a:cubicBezTo>
                        <a:pt x="181" y="453"/>
                        <a:pt x="181" y="453"/>
                        <a:pt x="181" y="453"/>
                      </a:cubicBezTo>
                      <a:cubicBezTo>
                        <a:pt x="181" y="453"/>
                        <a:pt x="181" y="453"/>
                        <a:pt x="181" y="453"/>
                      </a:cubicBezTo>
                      <a:cubicBezTo>
                        <a:pt x="181" y="453"/>
                        <a:pt x="181" y="453"/>
                        <a:pt x="181" y="453"/>
                      </a:cubicBezTo>
                      <a:cubicBezTo>
                        <a:pt x="181" y="453"/>
                        <a:pt x="181" y="453"/>
                        <a:pt x="181" y="453"/>
                      </a:cubicBezTo>
                      <a:cubicBezTo>
                        <a:pt x="181" y="453"/>
                        <a:pt x="181" y="453"/>
                        <a:pt x="181" y="453"/>
                      </a:cubicBezTo>
                      <a:cubicBezTo>
                        <a:pt x="182" y="453"/>
                        <a:pt x="183" y="453"/>
                        <a:pt x="184" y="452"/>
                      </a:cubicBezTo>
                      <a:cubicBezTo>
                        <a:pt x="184" y="452"/>
                        <a:pt x="185" y="451"/>
                        <a:pt x="186" y="451"/>
                      </a:cubicBezTo>
                      <a:cubicBezTo>
                        <a:pt x="186" y="451"/>
                        <a:pt x="186" y="451"/>
                        <a:pt x="186" y="451"/>
                      </a:cubicBezTo>
                      <a:cubicBezTo>
                        <a:pt x="186" y="451"/>
                        <a:pt x="186" y="451"/>
                        <a:pt x="186" y="451"/>
                      </a:cubicBezTo>
                      <a:cubicBezTo>
                        <a:pt x="186" y="451"/>
                        <a:pt x="186" y="451"/>
                        <a:pt x="186" y="451"/>
                      </a:cubicBezTo>
                      <a:cubicBezTo>
                        <a:pt x="186" y="451"/>
                        <a:pt x="186" y="451"/>
                        <a:pt x="186" y="451"/>
                      </a:cubicBezTo>
                      <a:cubicBezTo>
                        <a:pt x="186" y="451"/>
                        <a:pt x="186" y="451"/>
                        <a:pt x="186" y="451"/>
                      </a:cubicBezTo>
                      <a:cubicBezTo>
                        <a:pt x="186" y="451"/>
                        <a:pt x="186" y="451"/>
                        <a:pt x="186" y="451"/>
                      </a:cubicBezTo>
                      <a:cubicBezTo>
                        <a:pt x="186" y="451"/>
                        <a:pt x="186" y="451"/>
                        <a:pt x="186" y="451"/>
                      </a:cubicBezTo>
                      <a:cubicBezTo>
                        <a:pt x="187" y="451"/>
                        <a:pt x="187" y="451"/>
                        <a:pt x="187" y="451"/>
                      </a:cubicBezTo>
                      <a:cubicBezTo>
                        <a:pt x="187" y="451"/>
                        <a:pt x="187" y="451"/>
                        <a:pt x="187" y="451"/>
                      </a:cubicBezTo>
                      <a:cubicBezTo>
                        <a:pt x="188" y="451"/>
                        <a:pt x="189" y="450"/>
                        <a:pt x="189" y="450"/>
                      </a:cubicBezTo>
                      <a:cubicBezTo>
                        <a:pt x="190" y="449"/>
                        <a:pt x="191" y="449"/>
                        <a:pt x="191" y="449"/>
                      </a:cubicBezTo>
                      <a:cubicBezTo>
                        <a:pt x="191" y="449"/>
                        <a:pt x="191" y="449"/>
                        <a:pt x="191" y="449"/>
                      </a:cubicBezTo>
                      <a:cubicBezTo>
                        <a:pt x="191" y="449"/>
                        <a:pt x="191" y="449"/>
                        <a:pt x="191" y="449"/>
                      </a:cubicBezTo>
                      <a:cubicBezTo>
                        <a:pt x="191" y="449"/>
                        <a:pt x="191" y="449"/>
                        <a:pt x="191" y="449"/>
                      </a:cubicBezTo>
                      <a:cubicBezTo>
                        <a:pt x="192" y="449"/>
                        <a:pt x="192" y="449"/>
                        <a:pt x="192" y="449"/>
                      </a:cubicBezTo>
                      <a:cubicBezTo>
                        <a:pt x="192" y="449"/>
                        <a:pt x="192" y="449"/>
                        <a:pt x="192" y="449"/>
                      </a:cubicBezTo>
                      <a:cubicBezTo>
                        <a:pt x="192" y="449"/>
                        <a:pt x="192" y="449"/>
                        <a:pt x="192" y="449"/>
                      </a:cubicBezTo>
                      <a:cubicBezTo>
                        <a:pt x="192" y="449"/>
                        <a:pt x="192" y="449"/>
                        <a:pt x="192" y="449"/>
                      </a:cubicBezTo>
                      <a:cubicBezTo>
                        <a:pt x="193" y="449"/>
                        <a:pt x="193" y="449"/>
                        <a:pt x="193" y="449"/>
                      </a:cubicBezTo>
                      <a:cubicBezTo>
                        <a:pt x="193" y="449"/>
                        <a:pt x="193" y="449"/>
                        <a:pt x="194" y="449"/>
                      </a:cubicBezTo>
                      <a:cubicBezTo>
                        <a:pt x="194" y="449"/>
                        <a:pt x="194" y="449"/>
                        <a:pt x="194" y="449"/>
                      </a:cubicBezTo>
                      <a:moveTo>
                        <a:pt x="149" y="433"/>
                      </a:moveTo>
                      <a:cubicBezTo>
                        <a:pt x="150" y="433"/>
                        <a:pt x="150" y="433"/>
                        <a:pt x="151" y="433"/>
                      </a:cubicBezTo>
                      <a:cubicBezTo>
                        <a:pt x="151" y="433"/>
                        <a:pt x="152" y="432"/>
                        <a:pt x="152" y="432"/>
                      </a:cubicBezTo>
                      <a:cubicBezTo>
                        <a:pt x="153" y="432"/>
                        <a:pt x="153" y="432"/>
                        <a:pt x="153" y="433"/>
                      </a:cubicBezTo>
                      <a:cubicBezTo>
                        <a:pt x="154" y="434"/>
                        <a:pt x="154" y="434"/>
                        <a:pt x="155" y="434"/>
                      </a:cubicBezTo>
                      <a:cubicBezTo>
                        <a:pt x="155" y="434"/>
                        <a:pt x="155" y="434"/>
                        <a:pt x="156" y="434"/>
                      </a:cubicBezTo>
                      <a:cubicBezTo>
                        <a:pt x="156" y="434"/>
                        <a:pt x="156" y="433"/>
                        <a:pt x="156" y="433"/>
                      </a:cubicBezTo>
                      <a:cubicBezTo>
                        <a:pt x="157" y="433"/>
                        <a:pt x="157" y="434"/>
                        <a:pt x="157" y="434"/>
                      </a:cubicBezTo>
                      <a:cubicBezTo>
                        <a:pt x="158" y="437"/>
                        <a:pt x="161" y="435"/>
                        <a:pt x="161" y="438"/>
                      </a:cubicBezTo>
                      <a:cubicBezTo>
                        <a:pt x="161" y="440"/>
                        <a:pt x="165" y="441"/>
                        <a:pt x="164" y="443"/>
                      </a:cubicBezTo>
                      <a:cubicBezTo>
                        <a:pt x="164" y="446"/>
                        <a:pt x="167" y="447"/>
                        <a:pt x="166" y="450"/>
                      </a:cubicBezTo>
                      <a:cubicBezTo>
                        <a:pt x="165" y="452"/>
                        <a:pt x="167" y="456"/>
                        <a:pt x="165" y="459"/>
                      </a:cubicBezTo>
                      <a:cubicBezTo>
                        <a:pt x="164" y="460"/>
                        <a:pt x="166" y="464"/>
                        <a:pt x="164" y="465"/>
                      </a:cubicBezTo>
                      <a:cubicBezTo>
                        <a:pt x="162" y="465"/>
                        <a:pt x="163" y="469"/>
                        <a:pt x="161" y="469"/>
                      </a:cubicBezTo>
                      <a:cubicBezTo>
                        <a:pt x="160" y="470"/>
                        <a:pt x="160" y="473"/>
                        <a:pt x="159" y="473"/>
                      </a:cubicBezTo>
                      <a:cubicBezTo>
                        <a:pt x="159" y="473"/>
                        <a:pt x="159" y="473"/>
                        <a:pt x="159" y="473"/>
                      </a:cubicBezTo>
                      <a:cubicBezTo>
                        <a:pt x="158" y="473"/>
                        <a:pt x="158" y="473"/>
                        <a:pt x="158" y="473"/>
                      </a:cubicBezTo>
                      <a:cubicBezTo>
                        <a:pt x="158" y="473"/>
                        <a:pt x="157" y="474"/>
                        <a:pt x="157" y="475"/>
                      </a:cubicBezTo>
                      <a:cubicBezTo>
                        <a:pt x="156" y="476"/>
                        <a:pt x="155" y="477"/>
                        <a:pt x="155" y="477"/>
                      </a:cubicBezTo>
                      <a:cubicBezTo>
                        <a:pt x="154" y="477"/>
                        <a:pt x="154" y="477"/>
                        <a:pt x="154" y="477"/>
                      </a:cubicBezTo>
                      <a:cubicBezTo>
                        <a:pt x="154" y="477"/>
                        <a:pt x="154" y="477"/>
                        <a:pt x="154" y="477"/>
                      </a:cubicBezTo>
                      <a:cubicBezTo>
                        <a:pt x="153" y="477"/>
                        <a:pt x="153" y="478"/>
                        <a:pt x="152" y="479"/>
                      </a:cubicBezTo>
                      <a:cubicBezTo>
                        <a:pt x="152" y="479"/>
                        <a:pt x="151" y="480"/>
                        <a:pt x="151" y="480"/>
                      </a:cubicBezTo>
                      <a:cubicBezTo>
                        <a:pt x="150" y="480"/>
                        <a:pt x="150" y="480"/>
                        <a:pt x="150" y="479"/>
                      </a:cubicBezTo>
                      <a:cubicBezTo>
                        <a:pt x="150" y="479"/>
                        <a:pt x="149" y="479"/>
                        <a:pt x="149" y="479"/>
                      </a:cubicBezTo>
                      <a:cubicBezTo>
                        <a:pt x="149" y="479"/>
                        <a:pt x="148" y="480"/>
                        <a:pt x="147" y="480"/>
                      </a:cubicBezTo>
                      <a:cubicBezTo>
                        <a:pt x="147" y="480"/>
                        <a:pt x="146" y="481"/>
                        <a:pt x="145" y="481"/>
                      </a:cubicBezTo>
                      <a:cubicBezTo>
                        <a:pt x="145" y="481"/>
                        <a:pt x="144" y="481"/>
                        <a:pt x="144" y="480"/>
                      </a:cubicBezTo>
                      <a:cubicBezTo>
                        <a:pt x="144" y="480"/>
                        <a:pt x="144" y="480"/>
                        <a:pt x="143" y="480"/>
                      </a:cubicBezTo>
                      <a:cubicBezTo>
                        <a:pt x="143" y="480"/>
                        <a:pt x="142" y="480"/>
                        <a:pt x="142" y="480"/>
                      </a:cubicBezTo>
                      <a:cubicBezTo>
                        <a:pt x="142" y="480"/>
                        <a:pt x="141" y="480"/>
                        <a:pt x="141" y="480"/>
                      </a:cubicBezTo>
                      <a:cubicBezTo>
                        <a:pt x="140" y="480"/>
                        <a:pt x="140" y="480"/>
                        <a:pt x="140" y="479"/>
                      </a:cubicBezTo>
                      <a:cubicBezTo>
                        <a:pt x="140" y="477"/>
                        <a:pt x="137" y="479"/>
                        <a:pt x="137" y="477"/>
                      </a:cubicBezTo>
                      <a:cubicBezTo>
                        <a:pt x="137" y="475"/>
                        <a:pt x="135" y="477"/>
                        <a:pt x="135" y="474"/>
                      </a:cubicBezTo>
                      <a:cubicBezTo>
                        <a:pt x="135" y="473"/>
                        <a:pt x="132" y="473"/>
                        <a:pt x="133" y="470"/>
                      </a:cubicBezTo>
                      <a:cubicBezTo>
                        <a:pt x="133" y="469"/>
                        <a:pt x="131" y="468"/>
                        <a:pt x="131" y="466"/>
                      </a:cubicBezTo>
                      <a:cubicBezTo>
                        <a:pt x="132" y="464"/>
                        <a:pt x="129" y="463"/>
                        <a:pt x="131" y="460"/>
                      </a:cubicBezTo>
                      <a:cubicBezTo>
                        <a:pt x="132" y="459"/>
                        <a:pt x="130" y="456"/>
                        <a:pt x="132" y="454"/>
                      </a:cubicBezTo>
                      <a:cubicBezTo>
                        <a:pt x="132" y="453"/>
                        <a:pt x="132" y="450"/>
                        <a:pt x="133" y="449"/>
                      </a:cubicBezTo>
                      <a:cubicBezTo>
                        <a:pt x="135" y="447"/>
                        <a:pt x="134" y="443"/>
                        <a:pt x="136" y="443"/>
                      </a:cubicBezTo>
                      <a:cubicBezTo>
                        <a:pt x="138" y="442"/>
                        <a:pt x="138" y="439"/>
                        <a:pt x="139" y="439"/>
                      </a:cubicBezTo>
                      <a:cubicBezTo>
                        <a:pt x="141" y="438"/>
                        <a:pt x="142" y="435"/>
                        <a:pt x="143" y="435"/>
                      </a:cubicBezTo>
                      <a:cubicBezTo>
                        <a:pt x="144" y="435"/>
                        <a:pt x="144" y="435"/>
                        <a:pt x="144" y="435"/>
                      </a:cubicBezTo>
                      <a:cubicBezTo>
                        <a:pt x="144" y="435"/>
                        <a:pt x="144" y="435"/>
                        <a:pt x="144" y="435"/>
                      </a:cubicBezTo>
                      <a:cubicBezTo>
                        <a:pt x="145" y="435"/>
                        <a:pt x="145" y="434"/>
                        <a:pt x="146" y="434"/>
                      </a:cubicBezTo>
                      <a:cubicBezTo>
                        <a:pt x="146" y="433"/>
                        <a:pt x="147" y="433"/>
                        <a:pt x="147" y="433"/>
                      </a:cubicBezTo>
                      <a:cubicBezTo>
                        <a:pt x="148" y="433"/>
                        <a:pt x="148" y="433"/>
                        <a:pt x="148" y="433"/>
                      </a:cubicBezTo>
                      <a:cubicBezTo>
                        <a:pt x="148" y="433"/>
                        <a:pt x="149" y="433"/>
                        <a:pt x="149" y="433"/>
                      </a:cubicBezTo>
                      <a:moveTo>
                        <a:pt x="207" y="22"/>
                      </a:moveTo>
                      <a:cubicBezTo>
                        <a:pt x="208" y="43"/>
                        <a:pt x="208" y="65"/>
                        <a:pt x="196" y="84"/>
                      </a:cubicBezTo>
                      <a:cubicBezTo>
                        <a:pt x="176" y="115"/>
                        <a:pt x="131" y="125"/>
                        <a:pt x="95" y="143"/>
                      </a:cubicBezTo>
                      <a:cubicBezTo>
                        <a:pt x="95" y="144"/>
                        <a:pt x="95" y="144"/>
                        <a:pt x="95" y="145"/>
                      </a:cubicBezTo>
                      <a:cubicBezTo>
                        <a:pt x="92" y="148"/>
                        <a:pt x="95" y="150"/>
                        <a:pt x="93" y="151"/>
                      </a:cubicBezTo>
                      <a:cubicBezTo>
                        <a:pt x="91" y="153"/>
                        <a:pt x="92" y="157"/>
                        <a:pt x="89" y="159"/>
                      </a:cubicBezTo>
                      <a:cubicBezTo>
                        <a:pt x="87" y="160"/>
                        <a:pt x="87" y="164"/>
                        <a:pt x="85" y="164"/>
                      </a:cubicBezTo>
                      <a:cubicBezTo>
                        <a:pt x="84" y="164"/>
                        <a:pt x="83" y="167"/>
                        <a:pt x="81" y="167"/>
                      </a:cubicBezTo>
                      <a:cubicBezTo>
                        <a:pt x="81" y="167"/>
                        <a:pt x="81" y="167"/>
                        <a:pt x="81" y="167"/>
                      </a:cubicBezTo>
                      <a:cubicBezTo>
                        <a:pt x="81" y="167"/>
                        <a:pt x="81" y="167"/>
                        <a:pt x="81" y="167"/>
                      </a:cubicBezTo>
                      <a:cubicBezTo>
                        <a:pt x="81" y="167"/>
                        <a:pt x="80" y="167"/>
                        <a:pt x="80" y="167"/>
                      </a:cubicBezTo>
                      <a:cubicBezTo>
                        <a:pt x="80" y="167"/>
                        <a:pt x="80" y="167"/>
                        <a:pt x="80" y="167"/>
                      </a:cubicBezTo>
                      <a:cubicBezTo>
                        <a:pt x="80" y="167"/>
                        <a:pt x="80" y="167"/>
                        <a:pt x="80" y="167"/>
                      </a:cubicBezTo>
                      <a:cubicBezTo>
                        <a:pt x="80" y="167"/>
                        <a:pt x="80" y="167"/>
                        <a:pt x="80" y="167"/>
                      </a:cubicBezTo>
                      <a:cubicBezTo>
                        <a:pt x="79" y="168"/>
                        <a:pt x="78" y="169"/>
                        <a:pt x="77" y="169"/>
                      </a:cubicBezTo>
                      <a:cubicBezTo>
                        <a:pt x="77" y="169"/>
                        <a:pt x="77" y="169"/>
                        <a:pt x="77" y="169"/>
                      </a:cubicBezTo>
                      <a:cubicBezTo>
                        <a:pt x="77" y="169"/>
                        <a:pt x="77" y="169"/>
                        <a:pt x="77" y="169"/>
                      </a:cubicBezTo>
                      <a:cubicBezTo>
                        <a:pt x="77" y="169"/>
                        <a:pt x="77" y="169"/>
                        <a:pt x="77" y="169"/>
                      </a:cubicBezTo>
                      <a:cubicBezTo>
                        <a:pt x="77" y="169"/>
                        <a:pt x="77" y="169"/>
                        <a:pt x="77" y="169"/>
                      </a:cubicBezTo>
                      <a:cubicBezTo>
                        <a:pt x="77" y="169"/>
                        <a:pt x="77" y="169"/>
                        <a:pt x="77" y="169"/>
                      </a:cubicBezTo>
                      <a:cubicBezTo>
                        <a:pt x="77" y="169"/>
                        <a:pt x="77" y="169"/>
                        <a:pt x="77" y="169"/>
                      </a:cubicBezTo>
                      <a:cubicBezTo>
                        <a:pt x="77" y="169"/>
                        <a:pt x="76" y="169"/>
                        <a:pt x="76" y="169"/>
                      </a:cubicBezTo>
                      <a:cubicBezTo>
                        <a:pt x="76" y="169"/>
                        <a:pt x="76" y="169"/>
                        <a:pt x="76" y="169"/>
                      </a:cubicBezTo>
                      <a:cubicBezTo>
                        <a:pt x="76" y="169"/>
                        <a:pt x="76" y="169"/>
                        <a:pt x="76" y="169"/>
                      </a:cubicBezTo>
                      <a:cubicBezTo>
                        <a:pt x="76" y="169"/>
                        <a:pt x="76" y="169"/>
                        <a:pt x="76" y="169"/>
                      </a:cubicBezTo>
                      <a:cubicBezTo>
                        <a:pt x="76" y="169"/>
                        <a:pt x="76" y="169"/>
                        <a:pt x="76" y="169"/>
                      </a:cubicBezTo>
                      <a:cubicBezTo>
                        <a:pt x="76" y="169"/>
                        <a:pt x="76" y="169"/>
                        <a:pt x="76" y="169"/>
                      </a:cubicBezTo>
                      <a:cubicBezTo>
                        <a:pt x="76" y="169"/>
                        <a:pt x="75" y="170"/>
                        <a:pt x="74" y="170"/>
                      </a:cubicBezTo>
                      <a:cubicBezTo>
                        <a:pt x="74" y="170"/>
                        <a:pt x="74" y="170"/>
                        <a:pt x="74" y="171"/>
                      </a:cubicBezTo>
                      <a:cubicBezTo>
                        <a:pt x="74" y="171"/>
                        <a:pt x="74" y="171"/>
                        <a:pt x="74" y="171"/>
                      </a:cubicBezTo>
                      <a:cubicBezTo>
                        <a:pt x="73" y="171"/>
                        <a:pt x="73" y="171"/>
                        <a:pt x="73" y="171"/>
                      </a:cubicBezTo>
                      <a:cubicBezTo>
                        <a:pt x="73" y="171"/>
                        <a:pt x="73" y="171"/>
                        <a:pt x="73" y="171"/>
                      </a:cubicBezTo>
                      <a:cubicBezTo>
                        <a:pt x="73" y="171"/>
                        <a:pt x="73" y="171"/>
                        <a:pt x="73" y="171"/>
                      </a:cubicBezTo>
                      <a:cubicBezTo>
                        <a:pt x="73" y="171"/>
                        <a:pt x="72" y="171"/>
                        <a:pt x="72" y="172"/>
                      </a:cubicBezTo>
                      <a:cubicBezTo>
                        <a:pt x="72" y="172"/>
                        <a:pt x="72" y="172"/>
                        <a:pt x="72" y="172"/>
                      </a:cubicBezTo>
                      <a:cubicBezTo>
                        <a:pt x="72" y="172"/>
                        <a:pt x="72" y="172"/>
                        <a:pt x="72" y="172"/>
                      </a:cubicBezTo>
                      <a:cubicBezTo>
                        <a:pt x="72" y="172"/>
                        <a:pt x="72" y="172"/>
                        <a:pt x="72" y="172"/>
                      </a:cubicBezTo>
                      <a:cubicBezTo>
                        <a:pt x="72" y="172"/>
                        <a:pt x="72" y="172"/>
                        <a:pt x="72" y="172"/>
                      </a:cubicBezTo>
                      <a:cubicBezTo>
                        <a:pt x="71" y="172"/>
                        <a:pt x="71" y="171"/>
                        <a:pt x="71" y="171"/>
                      </a:cubicBezTo>
                      <a:cubicBezTo>
                        <a:pt x="71" y="171"/>
                        <a:pt x="71" y="171"/>
                        <a:pt x="71" y="171"/>
                      </a:cubicBezTo>
                      <a:cubicBezTo>
                        <a:pt x="71" y="171"/>
                        <a:pt x="71" y="171"/>
                        <a:pt x="71" y="171"/>
                      </a:cubicBezTo>
                      <a:cubicBezTo>
                        <a:pt x="71" y="171"/>
                        <a:pt x="71" y="171"/>
                        <a:pt x="70" y="171"/>
                      </a:cubicBezTo>
                      <a:cubicBezTo>
                        <a:pt x="70" y="171"/>
                        <a:pt x="70" y="171"/>
                        <a:pt x="70" y="171"/>
                      </a:cubicBezTo>
                      <a:cubicBezTo>
                        <a:pt x="70" y="171"/>
                        <a:pt x="70" y="171"/>
                        <a:pt x="70" y="171"/>
                      </a:cubicBezTo>
                      <a:cubicBezTo>
                        <a:pt x="70" y="171"/>
                        <a:pt x="69" y="171"/>
                        <a:pt x="69" y="172"/>
                      </a:cubicBezTo>
                      <a:cubicBezTo>
                        <a:pt x="69" y="172"/>
                        <a:pt x="69" y="172"/>
                        <a:pt x="69" y="172"/>
                      </a:cubicBezTo>
                      <a:cubicBezTo>
                        <a:pt x="69" y="172"/>
                        <a:pt x="69" y="172"/>
                        <a:pt x="69" y="172"/>
                      </a:cubicBezTo>
                      <a:cubicBezTo>
                        <a:pt x="69" y="172"/>
                        <a:pt x="69" y="172"/>
                        <a:pt x="69" y="172"/>
                      </a:cubicBezTo>
                      <a:cubicBezTo>
                        <a:pt x="69" y="172"/>
                        <a:pt x="69" y="172"/>
                        <a:pt x="69" y="172"/>
                      </a:cubicBezTo>
                      <a:cubicBezTo>
                        <a:pt x="69" y="172"/>
                        <a:pt x="69" y="172"/>
                        <a:pt x="69" y="172"/>
                      </a:cubicBezTo>
                      <a:cubicBezTo>
                        <a:pt x="69" y="172"/>
                        <a:pt x="69" y="172"/>
                        <a:pt x="69" y="172"/>
                      </a:cubicBezTo>
                      <a:cubicBezTo>
                        <a:pt x="68" y="172"/>
                        <a:pt x="68" y="172"/>
                        <a:pt x="67" y="172"/>
                      </a:cubicBezTo>
                      <a:cubicBezTo>
                        <a:pt x="67" y="172"/>
                        <a:pt x="67" y="172"/>
                        <a:pt x="67" y="172"/>
                      </a:cubicBezTo>
                      <a:cubicBezTo>
                        <a:pt x="67" y="172"/>
                        <a:pt x="67" y="172"/>
                        <a:pt x="67" y="172"/>
                      </a:cubicBezTo>
                      <a:cubicBezTo>
                        <a:pt x="67" y="172"/>
                        <a:pt x="67" y="172"/>
                        <a:pt x="67" y="172"/>
                      </a:cubicBezTo>
                      <a:cubicBezTo>
                        <a:pt x="67" y="172"/>
                        <a:pt x="67" y="172"/>
                        <a:pt x="67" y="172"/>
                      </a:cubicBezTo>
                      <a:cubicBezTo>
                        <a:pt x="67" y="172"/>
                        <a:pt x="66" y="172"/>
                        <a:pt x="66" y="172"/>
                      </a:cubicBezTo>
                      <a:cubicBezTo>
                        <a:pt x="66" y="172"/>
                        <a:pt x="66" y="172"/>
                        <a:pt x="66" y="172"/>
                      </a:cubicBezTo>
                      <a:cubicBezTo>
                        <a:pt x="66" y="172"/>
                        <a:pt x="66" y="172"/>
                        <a:pt x="66" y="172"/>
                      </a:cubicBezTo>
                      <a:cubicBezTo>
                        <a:pt x="66" y="172"/>
                        <a:pt x="66" y="172"/>
                        <a:pt x="66" y="172"/>
                      </a:cubicBezTo>
                      <a:cubicBezTo>
                        <a:pt x="66" y="172"/>
                        <a:pt x="66" y="172"/>
                        <a:pt x="66" y="172"/>
                      </a:cubicBezTo>
                      <a:cubicBezTo>
                        <a:pt x="66" y="172"/>
                        <a:pt x="66" y="172"/>
                        <a:pt x="66" y="172"/>
                      </a:cubicBezTo>
                      <a:cubicBezTo>
                        <a:pt x="66" y="172"/>
                        <a:pt x="66" y="172"/>
                        <a:pt x="66" y="172"/>
                      </a:cubicBezTo>
                      <a:cubicBezTo>
                        <a:pt x="66" y="171"/>
                        <a:pt x="66" y="171"/>
                        <a:pt x="66" y="171"/>
                      </a:cubicBezTo>
                      <a:cubicBezTo>
                        <a:pt x="67" y="179"/>
                        <a:pt x="69" y="187"/>
                        <a:pt x="70" y="194"/>
                      </a:cubicBezTo>
                      <a:cubicBezTo>
                        <a:pt x="78" y="187"/>
                        <a:pt x="88" y="181"/>
                        <a:pt x="100" y="181"/>
                      </a:cubicBezTo>
                      <a:cubicBezTo>
                        <a:pt x="104" y="181"/>
                        <a:pt x="109" y="182"/>
                        <a:pt x="114" y="183"/>
                      </a:cubicBezTo>
                      <a:cubicBezTo>
                        <a:pt x="124" y="186"/>
                        <a:pt x="133" y="192"/>
                        <a:pt x="142" y="195"/>
                      </a:cubicBezTo>
                      <a:cubicBezTo>
                        <a:pt x="154" y="199"/>
                        <a:pt x="167" y="200"/>
                        <a:pt x="177" y="205"/>
                      </a:cubicBezTo>
                      <a:cubicBezTo>
                        <a:pt x="196" y="215"/>
                        <a:pt x="220" y="235"/>
                        <a:pt x="218" y="254"/>
                      </a:cubicBezTo>
                      <a:cubicBezTo>
                        <a:pt x="215" y="273"/>
                        <a:pt x="210" y="280"/>
                        <a:pt x="216" y="300"/>
                      </a:cubicBezTo>
                      <a:cubicBezTo>
                        <a:pt x="218" y="308"/>
                        <a:pt x="221" y="317"/>
                        <a:pt x="219" y="325"/>
                      </a:cubicBezTo>
                      <a:cubicBezTo>
                        <a:pt x="220" y="325"/>
                        <a:pt x="220" y="325"/>
                        <a:pt x="220" y="325"/>
                      </a:cubicBezTo>
                      <a:cubicBezTo>
                        <a:pt x="221" y="325"/>
                        <a:pt x="221" y="325"/>
                        <a:pt x="222" y="325"/>
                      </a:cubicBezTo>
                      <a:cubicBezTo>
                        <a:pt x="222" y="325"/>
                        <a:pt x="222" y="325"/>
                        <a:pt x="223" y="325"/>
                      </a:cubicBezTo>
                      <a:cubicBezTo>
                        <a:pt x="224" y="328"/>
                        <a:pt x="228" y="325"/>
                        <a:pt x="229" y="328"/>
                      </a:cubicBezTo>
                      <a:cubicBezTo>
                        <a:pt x="230" y="332"/>
                        <a:pt x="233" y="330"/>
                        <a:pt x="234" y="333"/>
                      </a:cubicBezTo>
                      <a:cubicBezTo>
                        <a:pt x="234" y="336"/>
                        <a:pt x="239" y="338"/>
                        <a:pt x="238" y="342"/>
                      </a:cubicBezTo>
                      <a:cubicBezTo>
                        <a:pt x="238" y="344"/>
                        <a:pt x="242" y="346"/>
                        <a:pt x="240" y="348"/>
                      </a:cubicBezTo>
                      <a:cubicBezTo>
                        <a:pt x="239" y="349"/>
                        <a:pt x="242" y="352"/>
                        <a:pt x="240" y="354"/>
                      </a:cubicBezTo>
                      <a:cubicBezTo>
                        <a:pt x="240" y="354"/>
                        <a:pt x="240" y="354"/>
                        <a:pt x="240" y="354"/>
                      </a:cubicBezTo>
                      <a:cubicBezTo>
                        <a:pt x="240" y="354"/>
                        <a:pt x="240" y="354"/>
                        <a:pt x="240" y="354"/>
                      </a:cubicBezTo>
                      <a:cubicBezTo>
                        <a:pt x="240" y="354"/>
                        <a:pt x="240" y="354"/>
                        <a:pt x="240" y="354"/>
                      </a:cubicBezTo>
                      <a:cubicBezTo>
                        <a:pt x="240" y="354"/>
                        <a:pt x="240" y="354"/>
                        <a:pt x="240" y="354"/>
                      </a:cubicBezTo>
                      <a:cubicBezTo>
                        <a:pt x="240" y="354"/>
                        <a:pt x="240" y="354"/>
                        <a:pt x="240" y="354"/>
                      </a:cubicBezTo>
                      <a:cubicBezTo>
                        <a:pt x="240" y="354"/>
                        <a:pt x="240" y="354"/>
                        <a:pt x="240" y="354"/>
                      </a:cubicBezTo>
                      <a:cubicBezTo>
                        <a:pt x="240" y="354"/>
                        <a:pt x="240" y="354"/>
                        <a:pt x="240" y="354"/>
                      </a:cubicBezTo>
                      <a:cubicBezTo>
                        <a:pt x="240" y="354"/>
                        <a:pt x="240" y="354"/>
                        <a:pt x="240" y="354"/>
                      </a:cubicBezTo>
                      <a:cubicBezTo>
                        <a:pt x="240" y="355"/>
                        <a:pt x="240" y="355"/>
                        <a:pt x="240" y="355"/>
                      </a:cubicBezTo>
                      <a:cubicBezTo>
                        <a:pt x="240" y="356"/>
                        <a:pt x="241" y="357"/>
                        <a:pt x="241" y="358"/>
                      </a:cubicBezTo>
                      <a:cubicBezTo>
                        <a:pt x="241" y="359"/>
                        <a:pt x="241" y="359"/>
                        <a:pt x="240" y="359"/>
                      </a:cubicBezTo>
                      <a:cubicBezTo>
                        <a:pt x="240" y="359"/>
                        <a:pt x="240" y="359"/>
                        <a:pt x="240" y="359"/>
                      </a:cubicBezTo>
                      <a:cubicBezTo>
                        <a:pt x="239" y="359"/>
                        <a:pt x="239" y="360"/>
                        <a:pt x="239" y="362"/>
                      </a:cubicBezTo>
                      <a:cubicBezTo>
                        <a:pt x="239" y="362"/>
                        <a:pt x="239" y="363"/>
                        <a:pt x="239" y="363"/>
                      </a:cubicBezTo>
                      <a:cubicBezTo>
                        <a:pt x="239" y="363"/>
                        <a:pt x="239" y="363"/>
                        <a:pt x="239" y="363"/>
                      </a:cubicBezTo>
                      <a:cubicBezTo>
                        <a:pt x="239" y="365"/>
                        <a:pt x="239" y="366"/>
                        <a:pt x="238" y="366"/>
                      </a:cubicBezTo>
                      <a:cubicBezTo>
                        <a:pt x="238" y="366"/>
                        <a:pt x="238" y="366"/>
                        <a:pt x="238" y="366"/>
                      </a:cubicBezTo>
                      <a:cubicBezTo>
                        <a:pt x="238" y="366"/>
                        <a:pt x="238" y="366"/>
                        <a:pt x="238" y="366"/>
                      </a:cubicBezTo>
                      <a:cubicBezTo>
                        <a:pt x="238" y="366"/>
                        <a:pt x="238" y="366"/>
                        <a:pt x="237" y="366"/>
                      </a:cubicBezTo>
                      <a:cubicBezTo>
                        <a:pt x="237" y="367"/>
                        <a:pt x="237" y="371"/>
                        <a:pt x="235" y="371"/>
                      </a:cubicBezTo>
                      <a:cubicBezTo>
                        <a:pt x="235" y="371"/>
                        <a:pt x="235" y="371"/>
                        <a:pt x="235" y="371"/>
                      </a:cubicBezTo>
                      <a:cubicBezTo>
                        <a:pt x="235" y="371"/>
                        <a:pt x="235" y="371"/>
                        <a:pt x="235" y="371"/>
                      </a:cubicBezTo>
                      <a:cubicBezTo>
                        <a:pt x="235" y="371"/>
                        <a:pt x="235" y="371"/>
                        <a:pt x="235" y="371"/>
                      </a:cubicBezTo>
                      <a:cubicBezTo>
                        <a:pt x="235" y="371"/>
                        <a:pt x="235" y="371"/>
                        <a:pt x="235" y="371"/>
                      </a:cubicBezTo>
                      <a:cubicBezTo>
                        <a:pt x="235" y="371"/>
                        <a:pt x="235" y="371"/>
                        <a:pt x="235" y="371"/>
                      </a:cubicBezTo>
                      <a:cubicBezTo>
                        <a:pt x="235" y="371"/>
                        <a:pt x="235" y="371"/>
                        <a:pt x="235" y="371"/>
                      </a:cubicBezTo>
                      <a:cubicBezTo>
                        <a:pt x="235" y="371"/>
                        <a:pt x="235" y="371"/>
                        <a:pt x="235" y="371"/>
                      </a:cubicBezTo>
                      <a:cubicBezTo>
                        <a:pt x="235" y="371"/>
                        <a:pt x="235" y="371"/>
                        <a:pt x="235" y="371"/>
                      </a:cubicBezTo>
                      <a:cubicBezTo>
                        <a:pt x="235" y="371"/>
                        <a:pt x="235" y="371"/>
                        <a:pt x="235" y="371"/>
                      </a:cubicBezTo>
                      <a:cubicBezTo>
                        <a:pt x="235" y="371"/>
                        <a:pt x="235" y="371"/>
                        <a:pt x="235" y="371"/>
                      </a:cubicBezTo>
                      <a:cubicBezTo>
                        <a:pt x="235" y="371"/>
                        <a:pt x="235" y="371"/>
                        <a:pt x="235" y="371"/>
                      </a:cubicBezTo>
                      <a:cubicBezTo>
                        <a:pt x="235" y="371"/>
                        <a:pt x="235" y="371"/>
                        <a:pt x="235" y="371"/>
                      </a:cubicBezTo>
                      <a:cubicBezTo>
                        <a:pt x="235" y="371"/>
                        <a:pt x="234" y="371"/>
                        <a:pt x="234" y="371"/>
                      </a:cubicBezTo>
                      <a:cubicBezTo>
                        <a:pt x="234" y="372"/>
                        <a:pt x="233" y="372"/>
                        <a:pt x="233" y="373"/>
                      </a:cubicBezTo>
                      <a:cubicBezTo>
                        <a:pt x="232" y="374"/>
                        <a:pt x="232" y="375"/>
                        <a:pt x="232" y="375"/>
                      </a:cubicBezTo>
                      <a:cubicBezTo>
                        <a:pt x="231" y="375"/>
                        <a:pt x="231" y="376"/>
                        <a:pt x="231" y="376"/>
                      </a:cubicBezTo>
                      <a:cubicBezTo>
                        <a:pt x="230" y="376"/>
                        <a:pt x="230" y="376"/>
                        <a:pt x="230" y="376"/>
                      </a:cubicBezTo>
                      <a:cubicBezTo>
                        <a:pt x="230" y="376"/>
                        <a:pt x="230" y="376"/>
                        <a:pt x="230" y="376"/>
                      </a:cubicBezTo>
                      <a:cubicBezTo>
                        <a:pt x="230" y="376"/>
                        <a:pt x="230" y="376"/>
                        <a:pt x="230" y="376"/>
                      </a:cubicBezTo>
                      <a:cubicBezTo>
                        <a:pt x="230" y="376"/>
                        <a:pt x="230" y="376"/>
                        <a:pt x="230" y="376"/>
                      </a:cubicBezTo>
                      <a:cubicBezTo>
                        <a:pt x="230" y="376"/>
                        <a:pt x="230" y="375"/>
                        <a:pt x="230" y="375"/>
                      </a:cubicBezTo>
                      <a:cubicBezTo>
                        <a:pt x="230" y="375"/>
                        <a:pt x="230" y="375"/>
                        <a:pt x="230" y="375"/>
                      </a:cubicBezTo>
                      <a:cubicBezTo>
                        <a:pt x="230" y="375"/>
                        <a:pt x="229" y="375"/>
                        <a:pt x="229" y="375"/>
                      </a:cubicBezTo>
                      <a:cubicBezTo>
                        <a:pt x="229" y="375"/>
                        <a:pt x="228" y="376"/>
                        <a:pt x="228" y="377"/>
                      </a:cubicBezTo>
                      <a:cubicBezTo>
                        <a:pt x="227" y="377"/>
                        <a:pt x="227" y="378"/>
                        <a:pt x="226" y="378"/>
                      </a:cubicBezTo>
                      <a:cubicBezTo>
                        <a:pt x="226" y="378"/>
                        <a:pt x="226" y="378"/>
                        <a:pt x="226" y="377"/>
                      </a:cubicBezTo>
                      <a:cubicBezTo>
                        <a:pt x="226" y="377"/>
                        <a:pt x="226" y="377"/>
                        <a:pt x="226" y="377"/>
                      </a:cubicBezTo>
                      <a:cubicBezTo>
                        <a:pt x="226" y="377"/>
                        <a:pt x="225" y="377"/>
                        <a:pt x="225" y="377"/>
                      </a:cubicBezTo>
                      <a:cubicBezTo>
                        <a:pt x="225" y="377"/>
                        <a:pt x="225" y="377"/>
                        <a:pt x="225" y="377"/>
                      </a:cubicBezTo>
                      <a:cubicBezTo>
                        <a:pt x="225" y="377"/>
                        <a:pt x="225" y="377"/>
                        <a:pt x="225" y="377"/>
                      </a:cubicBezTo>
                      <a:cubicBezTo>
                        <a:pt x="225" y="377"/>
                        <a:pt x="225" y="377"/>
                        <a:pt x="225" y="377"/>
                      </a:cubicBezTo>
                      <a:cubicBezTo>
                        <a:pt x="225" y="377"/>
                        <a:pt x="225" y="377"/>
                        <a:pt x="225" y="377"/>
                      </a:cubicBezTo>
                      <a:cubicBezTo>
                        <a:pt x="225" y="377"/>
                        <a:pt x="225" y="377"/>
                        <a:pt x="225" y="377"/>
                      </a:cubicBezTo>
                      <a:cubicBezTo>
                        <a:pt x="225" y="377"/>
                        <a:pt x="225" y="377"/>
                        <a:pt x="225" y="377"/>
                      </a:cubicBezTo>
                      <a:cubicBezTo>
                        <a:pt x="225" y="377"/>
                        <a:pt x="224" y="377"/>
                        <a:pt x="224" y="377"/>
                      </a:cubicBezTo>
                      <a:cubicBezTo>
                        <a:pt x="224" y="377"/>
                        <a:pt x="224" y="377"/>
                        <a:pt x="224" y="377"/>
                      </a:cubicBezTo>
                      <a:cubicBezTo>
                        <a:pt x="224" y="377"/>
                        <a:pt x="224" y="377"/>
                        <a:pt x="224" y="377"/>
                      </a:cubicBezTo>
                      <a:cubicBezTo>
                        <a:pt x="224" y="377"/>
                        <a:pt x="224" y="377"/>
                        <a:pt x="224" y="377"/>
                      </a:cubicBezTo>
                      <a:cubicBezTo>
                        <a:pt x="224" y="377"/>
                        <a:pt x="224" y="377"/>
                        <a:pt x="224" y="377"/>
                      </a:cubicBezTo>
                      <a:cubicBezTo>
                        <a:pt x="223" y="377"/>
                        <a:pt x="223" y="378"/>
                        <a:pt x="223" y="378"/>
                      </a:cubicBezTo>
                      <a:cubicBezTo>
                        <a:pt x="223" y="378"/>
                        <a:pt x="223" y="378"/>
                        <a:pt x="223" y="378"/>
                      </a:cubicBezTo>
                      <a:cubicBezTo>
                        <a:pt x="223" y="378"/>
                        <a:pt x="223" y="378"/>
                        <a:pt x="223" y="378"/>
                      </a:cubicBezTo>
                      <a:cubicBezTo>
                        <a:pt x="223" y="378"/>
                        <a:pt x="223" y="378"/>
                        <a:pt x="223" y="378"/>
                      </a:cubicBezTo>
                      <a:cubicBezTo>
                        <a:pt x="223" y="378"/>
                        <a:pt x="223" y="378"/>
                        <a:pt x="223" y="378"/>
                      </a:cubicBezTo>
                      <a:cubicBezTo>
                        <a:pt x="222" y="378"/>
                        <a:pt x="222" y="378"/>
                        <a:pt x="222" y="377"/>
                      </a:cubicBezTo>
                      <a:cubicBezTo>
                        <a:pt x="222" y="377"/>
                        <a:pt x="222" y="377"/>
                        <a:pt x="222" y="377"/>
                      </a:cubicBezTo>
                      <a:cubicBezTo>
                        <a:pt x="222" y="377"/>
                        <a:pt x="222" y="377"/>
                        <a:pt x="222" y="377"/>
                      </a:cubicBezTo>
                      <a:cubicBezTo>
                        <a:pt x="222" y="377"/>
                        <a:pt x="222" y="377"/>
                        <a:pt x="222" y="377"/>
                      </a:cubicBezTo>
                      <a:cubicBezTo>
                        <a:pt x="222" y="377"/>
                        <a:pt x="222" y="377"/>
                        <a:pt x="222" y="377"/>
                      </a:cubicBezTo>
                      <a:cubicBezTo>
                        <a:pt x="221" y="377"/>
                        <a:pt x="221" y="377"/>
                        <a:pt x="221" y="377"/>
                      </a:cubicBezTo>
                      <a:cubicBezTo>
                        <a:pt x="221" y="377"/>
                        <a:pt x="220" y="377"/>
                        <a:pt x="220" y="377"/>
                      </a:cubicBezTo>
                      <a:cubicBezTo>
                        <a:pt x="220" y="377"/>
                        <a:pt x="219" y="377"/>
                        <a:pt x="219" y="377"/>
                      </a:cubicBezTo>
                      <a:cubicBezTo>
                        <a:pt x="219" y="377"/>
                        <a:pt x="218" y="377"/>
                        <a:pt x="218" y="377"/>
                      </a:cubicBezTo>
                      <a:cubicBezTo>
                        <a:pt x="218" y="377"/>
                        <a:pt x="218" y="377"/>
                        <a:pt x="218" y="377"/>
                      </a:cubicBezTo>
                      <a:cubicBezTo>
                        <a:pt x="218" y="377"/>
                        <a:pt x="218" y="377"/>
                        <a:pt x="218" y="377"/>
                      </a:cubicBezTo>
                      <a:cubicBezTo>
                        <a:pt x="218" y="376"/>
                        <a:pt x="218" y="376"/>
                        <a:pt x="218" y="376"/>
                      </a:cubicBezTo>
                      <a:cubicBezTo>
                        <a:pt x="218" y="376"/>
                        <a:pt x="218" y="376"/>
                        <a:pt x="218" y="376"/>
                      </a:cubicBezTo>
                      <a:cubicBezTo>
                        <a:pt x="218" y="376"/>
                        <a:pt x="218" y="376"/>
                        <a:pt x="218" y="376"/>
                      </a:cubicBezTo>
                      <a:cubicBezTo>
                        <a:pt x="218" y="376"/>
                        <a:pt x="218" y="376"/>
                        <a:pt x="218" y="376"/>
                      </a:cubicBezTo>
                      <a:cubicBezTo>
                        <a:pt x="218" y="376"/>
                        <a:pt x="218" y="376"/>
                        <a:pt x="217" y="376"/>
                      </a:cubicBezTo>
                      <a:cubicBezTo>
                        <a:pt x="217" y="376"/>
                        <a:pt x="217" y="376"/>
                        <a:pt x="217" y="376"/>
                      </a:cubicBezTo>
                      <a:cubicBezTo>
                        <a:pt x="217" y="376"/>
                        <a:pt x="217" y="376"/>
                        <a:pt x="217" y="376"/>
                      </a:cubicBezTo>
                      <a:cubicBezTo>
                        <a:pt x="217" y="376"/>
                        <a:pt x="217" y="376"/>
                        <a:pt x="217" y="376"/>
                      </a:cubicBezTo>
                      <a:cubicBezTo>
                        <a:pt x="217" y="376"/>
                        <a:pt x="217" y="376"/>
                        <a:pt x="217" y="376"/>
                      </a:cubicBezTo>
                      <a:cubicBezTo>
                        <a:pt x="217" y="375"/>
                        <a:pt x="217" y="375"/>
                        <a:pt x="216" y="375"/>
                      </a:cubicBezTo>
                      <a:cubicBezTo>
                        <a:pt x="216" y="375"/>
                        <a:pt x="216" y="375"/>
                        <a:pt x="216" y="375"/>
                      </a:cubicBezTo>
                      <a:cubicBezTo>
                        <a:pt x="216" y="375"/>
                        <a:pt x="216" y="375"/>
                        <a:pt x="216" y="375"/>
                      </a:cubicBezTo>
                      <a:cubicBezTo>
                        <a:pt x="216" y="375"/>
                        <a:pt x="216" y="375"/>
                        <a:pt x="216" y="375"/>
                      </a:cubicBezTo>
                      <a:cubicBezTo>
                        <a:pt x="216" y="375"/>
                        <a:pt x="216" y="375"/>
                        <a:pt x="216" y="375"/>
                      </a:cubicBezTo>
                      <a:cubicBezTo>
                        <a:pt x="215" y="375"/>
                        <a:pt x="214" y="375"/>
                        <a:pt x="214" y="374"/>
                      </a:cubicBezTo>
                      <a:cubicBezTo>
                        <a:pt x="214" y="374"/>
                        <a:pt x="214" y="374"/>
                        <a:pt x="214" y="374"/>
                      </a:cubicBezTo>
                      <a:cubicBezTo>
                        <a:pt x="214" y="374"/>
                        <a:pt x="214" y="374"/>
                        <a:pt x="214" y="374"/>
                      </a:cubicBezTo>
                      <a:cubicBezTo>
                        <a:pt x="214" y="374"/>
                        <a:pt x="214" y="374"/>
                        <a:pt x="214" y="374"/>
                      </a:cubicBezTo>
                      <a:cubicBezTo>
                        <a:pt x="213" y="372"/>
                        <a:pt x="211" y="374"/>
                        <a:pt x="210" y="371"/>
                      </a:cubicBezTo>
                      <a:cubicBezTo>
                        <a:pt x="210" y="371"/>
                        <a:pt x="210" y="371"/>
                        <a:pt x="210" y="371"/>
                      </a:cubicBezTo>
                      <a:cubicBezTo>
                        <a:pt x="210" y="371"/>
                        <a:pt x="209" y="371"/>
                        <a:pt x="209" y="371"/>
                      </a:cubicBezTo>
                      <a:cubicBezTo>
                        <a:pt x="208" y="373"/>
                        <a:pt x="209" y="376"/>
                        <a:pt x="206" y="377"/>
                      </a:cubicBezTo>
                      <a:cubicBezTo>
                        <a:pt x="205" y="377"/>
                        <a:pt x="205" y="381"/>
                        <a:pt x="203" y="381"/>
                      </a:cubicBezTo>
                      <a:cubicBezTo>
                        <a:pt x="203" y="382"/>
                        <a:pt x="202" y="382"/>
                        <a:pt x="202" y="382"/>
                      </a:cubicBezTo>
                      <a:cubicBezTo>
                        <a:pt x="202" y="382"/>
                        <a:pt x="202" y="382"/>
                        <a:pt x="202" y="382"/>
                      </a:cubicBezTo>
                      <a:cubicBezTo>
                        <a:pt x="202" y="382"/>
                        <a:pt x="202" y="382"/>
                        <a:pt x="202" y="382"/>
                      </a:cubicBezTo>
                      <a:cubicBezTo>
                        <a:pt x="202" y="382"/>
                        <a:pt x="202" y="382"/>
                        <a:pt x="202" y="382"/>
                      </a:cubicBezTo>
                      <a:cubicBezTo>
                        <a:pt x="202" y="382"/>
                        <a:pt x="202" y="382"/>
                        <a:pt x="202" y="382"/>
                      </a:cubicBezTo>
                      <a:cubicBezTo>
                        <a:pt x="202" y="382"/>
                        <a:pt x="202" y="382"/>
                        <a:pt x="202" y="382"/>
                      </a:cubicBezTo>
                      <a:cubicBezTo>
                        <a:pt x="202" y="382"/>
                        <a:pt x="202" y="382"/>
                        <a:pt x="202" y="382"/>
                      </a:cubicBezTo>
                      <a:cubicBezTo>
                        <a:pt x="202" y="382"/>
                        <a:pt x="202" y="382"/>
                        <a:pt x="202" y="382"/>
                      </a:cubicBezTo>
                      <a:cubicBezTo>
                        <a:pt x="201" y="383"/>
                        <a:pt x="200" y="385"/>
                        <a:pt x="199" y="385"/>
                      </a:cubicBezTo>
                      <a:cubicBezTo>
                        <a:pt x="199" y="385"/>
                        <a:pt x="199" y="385"/>
                        <a:pt x="199" y="385"/>
                      </a:cubicBezTo>
                      <a:cubicBezTo>
                        <a:pt x="199" y="385"/>
                        <a:pt x="199" y="385"/>
                        <a:pt x="199" y="385"/>
                      </a:cubicBezTo>
                      <a:cubicBezTo>
                        <a:pt x="199" y="385"/>
                        <a:pt x="199" y="385"/>
                        <a:pt x="199" y="385"/>
                      </a:cubicBezTo>
                      <a:cubicBezTo>
                        <a:pt x="199" y="385"/>
                        <a:pt x="199" y="385"/>
                        <a:pt x="199" y="385"/>
                      </a:cubicBezTo>
                      <a:cubicBezTo>
                        <a:pt x="199" y="385"/>
                        <a:pt x="198" y="385"/>
                        <a:pt x="198" y="385"/>
                      </a:cubicBezTo>
                      <a:cubicBezTo>
                        <a:pt x="198" y="385"/>
                        <a:pt x="198" y="385"/>
                        <a:pt x="198" y="385"/>
                      </a:cubicBezTo>
                      <a:cubicBezTo>
                        <a:pt x="198" y="385"/>
                        <a:pt x="198" y="385"/>
                        <a:pt x="198" y="385"/>
                      </a:cubicBezTo>
                      <a:cubicBezTo>
                        <a:pt x="198" y="385"/>
                        <a:pt x="197" y="386"/>
                        <a:pt x="196" y="387"/>
                      </a:cubicBezTo>
                      <a:cubicBezTo>
                        <a:pt x="196" y="387"/>
                        <a:pt x="196" y="387"/>
                        <a:pt x="196" y="387"/>
                      </a:cubicBezTo>
                      <a:cubicBezTo>
                        <a:pt x="196" y="387"/>
                        <a:pt x="196" y="387"/>
                        <a:pt x="196" y="387"/>
                      </a:cubicBezTo>
                      <a:cubicBezTo>
                        <a:pt x="196" y="387"/>
                        <a:pt x="196" y="387"/>
                        <a:pt x="196" y="387"/>
                      </a:cubicBezTo>
                      <a:cubicBezTo>
                        <a:pt x="196" y="387"/>
                        <a:pt x="196" y="387"/>
                        <a:pt x="196" y="387"/>
                      </a:cubicBezTo>
                      <a:cubicBezTo>
                        <a:pt x="196" y="387"/>
                        <a:pt x="196" y="387"/>
                        <a:pt x="196" y="387"/>
                      </a:cubicBezTo>
                      <a:cubicBezTo>
                        <a:pt x="196" y="387"/>
                        <a:pt x="196" y="387"/>
                        <a:pt x="196" y="387"/>
                      </a:cubicBezTo>
                      <a:cubicBezTo>
                        <a:pt x="195" y="388"/>
                        <a:pt x="194" y="389"/>
                        <a:pt x="193" y="389"/>
                      </a:cubicBezTo>
                      <a:cubicBezTo>
                        <a:pt x="193" y="389"/>
                        <a:pt x="193" y="389"/>
                        <a:pt x="193" y="389"/>
                      </a:cubicBezTo>
                      <a:cubicBezTo>
                        <a:pt x="193" y="389"/>
                        <a:pt x="193" y="389"/>
                        <a:pt x="193" y="389"/>
                      </a:cubicBezTo>
                      <a:cubicBezTo>
                        <a:pt x="193" y="389"/>
                        <a:pt x="193" y="389"/>
                        <a:pt x="193" y="389"/>
                      </a:cubicBezTo>
                      <a:cubicBezTo>
                        <a:pt x="193" y="389"/>
                        <a:pt x="193" y="389"/>
                        <a:pt x="193" y="389"/>
                      </a:cubicBezTo>
                      <a:cubicBezTo>
                        <a:pt x="193" y="389"/>
                        <a:pt x="193" y="389"/>
                        <a:pt x="193" y="389"/>
                      </a:cubicBezTo>
                      <a:cubicBezTo>
                        <a:pt x="193" y="389"/>
                        <a:pt x="193" y="389"/>
                        <a:pt x="193" y="389"/>
                      </a:cubicBezTo>
                      <a:cubicBezTo>
                        <a:pt x="193" y="389"/>
                        <a:pt x="193" y="389"/>
                        <a:pt x="193" y="389"/>
                      </a:cubicBezTo>
                      <a:cubicBezTo>
                        <a:pt x="193" y="389"/>
                        <a:pt x="193" y="389"/>
                        <a:pt x="193" y="389"/>
                      </a:cubicBezTo>
                      <a:cubicBezTo>
                        <a:pt x="193" y="389"/>
                        <a:pt x="193" y="389"/>
                        <a:pt x="193" y="389"/>
                      </a:cubicBezTo>
                      <a:cubicBezTo>
                        <a:pt x="193" y="389"/>
                        <a:pt x="193" y="389"/>
                        <a:pt x="192" y="389"/>
                      </a:cubicBezTo>
                      <a:cubicBezTo>
                        <a:pt x="192" y="389"/>
                        <a:pt x="192" y="389"/>
                        <a:pt x="192" y="389"/>
                      </a:cubicBezTo>
                      <a:cubicBezTo>
                        <a:pt x="192" y="389"/>
                        <a:pt x="191" y="389"/>
                        <a:pt x="190" y="390"/>
                      </a:cubicBezTo>
                      <a:cubicBezTo>
                        <a:pt x="190" y="390"/>
                        <a:pt x="190" y="390"/>
                        <a:pt x="190" y="390"/>
                      </a:cubicBezTo>
                      <a:cubicBezTo>
                        <a:pt x="190" y="390"/>
                        <a:pt x="190" y="390"/>
                        <a:pt x="190" y="390"/>
                      </a:cubicBezTo>
                      <a:cubicBezTo>
                        <a:pt x="190" y="390"/>
                        <a:pt x="190" y="390"/>
                        <a:pt x="190" y="390"/>
                      </a:cubicBezTo>
                      <a:cubicBezTo>
                        <a:pt x="190" y="390"/>
                        <a:pt x="190" y="390"/>
                        <a:pt x="190" y="391"/>
                      </a:cubicBezTo>
                      <a:cubicBezTo>
                        <a:pt x="190" y="391"/>
                        <a:pt x="190" y="391"/>
                        <a:pt x="190" y="391"/>
                      </a:cubicBezTo>
                      <a:cubicBezTo>
                        <a:pt x="193" y="394"/>
                        <a:pt x="196" y="392"/>
                        <a:pt x="197" y="394"/>
                      </a:cubicBezTo>
                      <a:cubicBezTo>
                        <a:pt x="199" y="396"/>
                        <a:pt x="204" y="396"/>
                        <a:pt x="205" y="399"/>
                      </a:cubicBezTo>
                      <a:cubicBezTo>
                        <a:pt x="206" y="400"/>
                        <a:pt x="210" y="401"/>
                        <a:pt x="210" y="403"/>
                      </a:cubicBezTo>
                      <a:cubicBezTo>
                        <a:pt x="209" y="404"/>
                        <a:pt x="213" y="405"/>
                        <a:pt x="212" y="407"/>
                      </a:cubicBezTo>
                      <a:cubicBezTo>
                        <a:pt x="212" y="408"/>
                        <a:pt x="216" y="411"/>
                        <a:pt x="214" y="411"/>
                      </a:cubicBezTo>
                      <a:cubicBezTo>
                        <a:pt x="213" y="412"/>
                        <a:pt x="217" y="416"/>
                        <a:pt x="215" y="416"/>
                      </a:cubicBezTo>
                      <a:cubicBezTo>
                        <a:pt x="214" y="417"/>
                        <a:pt x="217" y="420"/>
                        <a:pt x="214" y="421"/>
                      </a:cubicBezTo>
                      <a:cubicBezTo>
                        <a:pt x="212" y="421"/>
                        <a:pt x="214" y="425"/>
                        <a:pt x="211" y="425"/>
                      </a:cubicBezTo>
                      <a:cubicBezTo>
                        <a:pt x="211" y="425"/>
                        <a:pt x="211" y="425"/>
                        <a:pt x="211" y="425"/>
                      </a:cubicBezTo>
                      <a:cubicBezTo>
                        <a:pt x="211" y="425"/>
                        <a:pt x="211" y="425"/>
                        <a:pt x="211" y="425"/>
                      </a:cubicBezTo>
                      <a:cubicBezTo>
                        <a:pt x="210" y="425"/>
                        <a:pt x="210" y="426"/>
                        <a:pt x="210" y="426"/>
                      </a:cubicBezTo>
                      <a:cubicBezTo>
                        <a:pt x="210" y="427"/>
                        <a:pt x="209" y="428"/>
                        <a:pt x="209" y="428"/>
                      </a:cubicBezTo>
                      <a:cubicBezTo>
                        <a:pt x="208" y="428"/>
                        <a:pt x="208" y="428"/>
                        <a:pt x="208" y="427"/>
                      </a:cubicBezTo>
                      <a:cubicBezTo>
                        <a:pt x="207" y="427"/>
                        <a:pt x="207" y="427"/>
                        <a:pt x="207" y="427"/>
                      </a:cubicBezTo>
                      <a:cubicBezTo>
                        <a:pt x="207" y="427"/>
                        <a:pt x="206" y="427"/>
                        <a:pt x="206" y="428"/>
                      </a:cubicBezTo>
                      <a:cubicBezTo>
                        <a:pt x="206" y="428"/>
                        <a:pt x="205" y="429"/>
                        <a:pt x="205" y="429"/>
                      </a:cubicBezTo>
                      <a:cubicBezTo>
                        <a:pt x="205" y="429"/>
                        <a:pt x="204" y="428"/>
                        <a:pt x="204" y="428"/>
                      </a:cubicBezTo>
                      <a:cubicBezTo>
                        <a:pt x="204" y="428"/>
                        <a:pt x="204" y="428"/>
                        <a:pt x="203" y="428"/>
                      </a:cubicBezTo>
                      <a:cubicBezTo>
                        <a:pt x="203" y="428"/>
                        <a:pt x="203" y="428"/>
                        <a:pt x="203" y="429"/>
                      </a:cubicBezTo>
                      <a:cubicBezTo>
                        <a:pt x="202" y="429"/>
                        <a:pt x="202" y="429"/>
                        <a:pt x="201" y="429"/>
                      </a:cubicBezTo>
                      <a:cubicBezTo>
                        <a:pt x="201" y="429"/>
                        <a:pt x="201" y="429"/>
                        <a:pt x="200" y="429"/>
                      </a:cubicBezTo>
                      <a:cubicBezTo>
                        <a:pt x="200" y="428"/>
                        <a:pt x="199" y="428"/>
                        <a:pt x="199" y="428"/>
                      </a:cubicBezTo>
                      <a:cubicBezTo>
                        <a:pt x="199" y="428"/>
                        <a:pt x="198" y="428"/>
                        <a:pt x="198" y="428"/>
                      </a:cubicBezTo>
                      <a:cubicBezTo>
                        <a:pt x="198" y="428"/>
                        <a:pt x="197" y="429"/>
                        <a:pt x="197" y="429"/>
                      </a:cubicBezTo>
                      <a:cubicBezTo>
                        <a:pt x="196" y="429"/>
                        <a:pt x="196" y="428"/>
                        <a:pt x="195" y="428"/>
                      </a:cubicBezTo>
                      <a:cubicBezTo>
                        <a:pt x="195" y="428"/>
                        <a:pt x="194" y="428"/>
                        <a:pt x="193" y="428"/>
                      </a:cubicBezTo>
                      <a:cubicBezTo>
                        <a:pt x="193" y="428"/>
                        <a:pt x="193" y="428"/>
                        <a:pt x="193" y="428"/>
                      </a:cubicBezTo>
                      <a:cubicBezTo>
                        <a:pt x="193" y="428"/>
                        <a:pt x="193" y="428"/>
                        <a:pt x="193" y="428"/>
                      </a:cubicBezTo>
                      <a:cubicBezTo>
                        <a:pt x="192" y="428"/>
                        <a:pt x="191" y="427"/>
                        <a:pt x="190" y="427"/>
                      </a:cubicBezTo>
                      <a:cubicBezTo>
                        <a:pt x="189" y="425"/>
                        <a:pt x="186" y="426"/>
                        <a:pt x="185" y="424"/>
                      </a:cubicBezTo>
                      <a:cubicBezTo>
                        <a:pt x="184" y="422"/>
                        <a:pt x="181" y="422"/>
                        <a:pt x="180" y="420"/>
                      </a:cubicBezTo>
                      <a:cubicBezTo>
                        <a:pt x="179" y="419"/>
                        <a:pt x="176" y="418"/>
                        <a:pt x="176" y="417"/>
                      </a:cubicBezTo>
                      <a:cubicBezTo>
                        <a:pt x="176" y="414"/>
                        <a:pt x="171" y="413"/>
                        <a:pt x="172" y="411"/>
                      </a:cubicBezTo>
                      <a:cubicBezTo>
                        <a:pt x="173" y="410"/>
                        <a:pt x="170" y="408"/>
                        <a:pt x="170" y="407"/>
                      </a:cubicBezTo>
                      <a:cubicBezTo>
                        <a:pt x="171" y="405"/>
                        <a:pt x="168" y="403"/>
                        <a:pt x="170" y="401"/>
                      </a:cubicBezTo>
                      <a:cubicBezTo>
                        <a:pt x="171" y="401"/>
                        <a:pt x="169" y="398"/>
                        <a:pt x="171" y="398"/>
                      </a:cubicBezTo>
                      <a:cubicBezTo>
                        <a:pt x="174" y="397"/>
                        <a:pt x="172" y="394"/>
                        <a:pt x="174" y="394"/>
                      </a:cubicBezTo>
                      <a:cubicBezTo>
                        <a:pt x="174" y="394"/>
                        <a:pt x="174" y="394"/>
                        <a:pt x="174" y="394"/>
                      </a:cubicBezTo>
                      <a:cubicBezTo>
                        <a:pt x="174" y="394"/>
                        <a:pt x="174" y="394"/>
                        <a:pt x="174" y="394"/>
                      </a:cubicBezTo>
                      <a:cubicBezTo>
                        <a:pt x="175" y="394"/>
                        <a:pt x="176" y="393"/>
                        <a:pt x="176" y="393"/>
                      </a:cubicBezTo>
                      <a:cubicBezTo>
                        <a:pt x="176" y="392"/>
                        <a:pt x="177" y="392"/>
                        <a:pt x="177" y="392"/>
                      </a:cubicBezTo>
                      <a:cubicBezTo>
                        <a:pt x="177" y="392"/>
                        <a:pt x="177" y="392"/>
                        <a:pt x="177" y="392"/>
                      </a:cubicBezTo>
                      <a:cubicBezTo>
                        <a:pt x="178" y="392"/>
                        <a:pt x="178" y="392"/>
                        <a:pt x="179" y="392"/>
                      </a:cubicBezTo>
                      <a:cubicBezTo>
                        <a:pt x="180" y="392"/>
                        <a:pt x="180" y="391"/>
                        <a:pt x="181" y="391"/>
                      </a:cubicBezTo>
                      <a:cubicBezTo>
                        <a:pt x="181" y="391"/>
                        <a:pt x="180" y="391"/>
                        <a:pt x="180" y="390"/>
                      </a:cubicBezTo>
                      <a:cubicBezTo>
                        <a:pt x="180" y="390"/>
                        <a:pt x="180" y="390"/>
                        <a:pt x="180" y="390"/>
                      </a:cubicBezTo>
                      <a:cubicBezTo>
                        <a:pt x="180" y="390"/>
                        <a:pt x="180" y="390"/>
                        <a:pt x="180" y="390"/>
                      </a:cubicBezTo>
                      <a:cubicBezTo>
                        <a:pt x="180" y="390"/>
                        <a:pt x="180" y="390"/>
                        <a:pt x="180" y="390"/>
                      </a:cubicBezTo>
                      <a:cubicBezTo>
                        <a:pt x="180" y="390"/>
                        <a:pt x="180" y="390"/>
                        <a:pt x="180" y="390"/>
                      </a:cubicBezTo>
                      <a:cubicBezTo>
                        <a:pt x="180" y="390"/>
                        <a:pt x="180" y="390"/>
                        <a:pt x="180" y="390"/>
                      </a:cubicBezTo>
                      <a:cubicBezTo>
                        <a:pt x="180" y="390"/>
                        <a:pt x="180" y="390"/>
                        <a:pt x="180" y="390"/>
                      </a:cubicBezTo>
                      <a:cubicBezTo>
                        <a:pt x="180" y="390"/>
                        <a:pt x="180" y="390"/>
                        <a:pt x="180" y="390"/>
                      </a:cubicBezTo>
                      <a:cubicBezTo>
                        <a:pt x="180" y="390"/>
                        <a:pt x="180" y="390"/>
                        <a:pt x="180" y="390"/>
                      </a:cubicBezTo>
                      <a:cubicBezTo>
                        <a:pt x="180" y="390"/>
                        <a:pt x="180" y="390"/>
                        <a:pt x="179" y="390"/>
                      </a:cubicBezTo>
                      <a:cubicBezTo>
                        <a:pt x="179" y="390"/>
                        <a:pt x="179" y="390"/>
                        <a:pt x="178" y="390"/>
                      </a:cubicBezTo>
                      <a:cubicBezTo>
                        <a:pt x="178" y="390"/>
                        <a:pt x="177" y="390"/>
                        <a:pt x="177" y="390"/>
                      </a:cubicBezTo>
                      <a:cubicBezTo>
                        <a:pt x="176" y="390"/>
                        <a:pt x="176" y="390"/>
                        <a:pt x="176" y="389"/>
                      </a:cubicBezTo>
                      <a:cubicBezTo>
                        <a:pt x="176" y="389"/>
                        <a:pt x="176" y="389"/>
                        <a:pt x="176" y="389"/>
                      </a:cubicBezTo>
                      <a:cubicBezTo>
                        <a:pt x="176" y="389"/>
                        <a:pt x="176" y="389"/>
                        <a:pt x="176" y="389"/>
                      </a:cubicBezTo>
                      <a:cubicBezTo>
                        <a:pt x="176" y="389"/>
                        <a:pt x="176" y="389"/>
                        <a:pt x="176" y="389"/>
                      </a:cubicBezTo>
                      <a:cubicBezTo>
                        <a:pt x="176" y="389"/>
                        <a:pt x="176" y="389"/>
                        <a:pt x="176" y="389"/>
                      </a:cubicBezTo>
                      <a:cubicBezTo>
                        <a:pt x="176" y="389"/>
                        <a:pt x="176" y="389"/>
                        <a:pt x="176" y="389"/>
                      </a:cubicBezTo>
                      <a:cubicBezTo>
                        <a:pt x="176" y="389"/>
                        <a:pt x="176" y="389"/>
                        <a:pt x="176" y="388"/>
                      </a:cubicBezTo>
                      <a:cubicBezTo>
                        <a:pt x="176" y="387"/>
                        <a:pt x="173" y="388"/>
                        <a:pt x="173" y="387"/>
                      </a:cubicBezTo>
                      <a:cubicBezTo>
                        <a:pt x="173" y="387"/>
                        <a:pt x="173" y="387"/>
                        <a:pt x="173" y="387"/>
                      </a:cubicBezTo>
                      <a:cubicBezTo>
                        <a:pt x="173" y="386"/>
                        <a:pt x="173" y="386"/>
                        <a:pt x="173" y="386"/>
                      </a:cubicBezTo>
                      <a:cubicBezTo>
                        <a:pt x="173" y="386"/>
                        <a:pt x="173" y="386"/>
                        <a:pt x="173" y="386"/>
                      </a:cubicBezTo>
                      <a:cubicBezTo>
                        <a:pt x="173" y="385"/>
                        <a:pt x="171" y="386"/>
                        <a:pt x="171" y="384"/>
                      </a:cubicBezTo>
                      <a:cubicBezTo>
                        <a:pt x="171" y="384"/>
                        <a:pt x="171" y="384"/>
                        <a:pt x="171" y="384"/>
                      </a:cubicBezTo>
                      <a:cubicBezTo>
                        <a:pt x="171" y="384"/>
                        <a:pt x="171" y="384"/>
                        <a:pt x="171" y="383"/>
                      </a:cubicBezTo>
                      <a:cubicBezTo>
                        <a:pt x="171" y="383"/>
                        <a:pt x="171" y="383"/>
                        <a:pt x="171" y="383"/>
                      </a:cubicBezTo>
                      <a:cubicBezTo>
                        <a:pt x="171" y="382"/>
                        <a:pt x="169" y="381"/>
                        <a:pt x="169" y="379"/>
                      </a:cubicBezTo>
                      <a:cubicBezTo>
                        <a:pt x="169" y="379"/>
                        <a:pt x="169" y="379"/>
                        <a:pt x="169" y="379"/>
                      </a:cubicBezTo>
                      <a:cubicBezTo>
                        <a:pt x="169" y="379"/>
                        <a:pt x="169" y="379"/>
                        <a:pt x="169" y="379"/>
                      </a:cubicBezTo>
                      <a:cubicBezTo>
                        <a:pt x="169" y="379"/>
                        <a:pt x="169" y="378"/>
                        <a:pt x="169" y="378"/>
                      </a:cubicBezTo>
                      <a:cubicBezTo>
                        <a:pt x="169" y="377"/>
                        <a:pt x="168" y="376"/>
                        <a:pt x="168" y="375"/>
                      </a:cubicBezTo>
                      <a:cubicBezTo>
                        <a:pt x="168" y="375"/>
                        <a:pt x="168" y="375"/>
                        <a:pt x="168" y="375"/>
                      </a:cubicBezTo>
                      <a:cubicBezTo>
                        <a:pt x="168" y="375"/>
                        <a:pt x="168" y="375"/>
                        <a:pt x="168" y="374"/>
                      </a:cubicBezTo>
                      <a:cubicBezTo>
                        <a:pt x="166" y="375"/>
                        <a:pt x="162" y="375"/>
                        <a:pt x="158" y="375"/>
                      </a:cubicBezTo>
                      <a:cubicBezTo>
                        <a:pt x="158" y="375"/>
                        <a:pt x="158" y="375"/>
                        <a:pt x="158" y="375"/>
                      </a:cubicBezTo>
                      <a:cubicBezTo>
                        <a:pt x="152" y="375"/>
                        <a:pt x="147" y="371"/>
                        <a:pt x="140" y="371"/>
                      </a:cubicBezTo>
                      <a:cubicBezTo>
                        <a:pt x="140" y="371"/>
                        <a:pt x="140" y="371"/>
                        <a:pt x="140" y="371"/>
                      </a:cubicBezTo>
                      <a:cubicBezTo>
                        <a:pt x="133" y="371"/>
                        <a:pt x="128" y="373"/>
                        <a:pt x="122" y="374"/>
                      </a:cubicBezTo>
                      <a:cubicBezTo>
                        <a:pt x="120" y="374"/>
                        <a:pt x="119" y="374"/>
                        <a:pt x="117" y="374"/>
                      </a:cubicBezTo>
                      <a:cubicBezTo>
                        <a:pt x="119" y="375"/>
                        <a:pt x="121" y="375"/>
                        <a:pt x="121" y="377"/>
                      </a:cubicBezTo>
                      <a:cubicBezTo>
                        <a:pt x="121" y="380"/>
                        <a:pt x="125" y="381"/>
                        <a:pt x="124" y="383"/>
                      </a:cubicBezTo>
                      <a:cubicBezTo>
                        <a:pt x="124" y="385"/>
                        <a:pt x="127" y="389"/>
                        <a:pt x="126" y="391"/>
                      </a:cubicBezTo>
                      <a:cubicBezTo>
                        <a:pt x="125" y="393"/>
                        <a:pt x="127" y="396"/>
                        <a:pt x="125" y="397"/>
                      </a:cubicBezTo>
                      <a:cubicBezTo>
                        <a:pt x="124" y="397"/>
                        <a:pt x="125" y="400"/>
                        <a:pt x="123" y="401"/>
                      </a:cubicBezTo>
                      <a:cubicBezTo>
                        <a:pt x="123" y="401"/>
                        <a:pt x="123" y="401"/>
                        <a:pt x="123" y="402"/>
                      </a:cubicBezTo>
                      <a:cubicBezTo>
                        <a:pt x="123" y="402"/>
                        <a:pt x="123" y="402"/>
                        <a:pt x="123" y="402"/>
                      </a:cubicBezTo>
                      <a:cubicBezTo>
                        <a:pt x="123" y="402"/>
                        <a:pt x="123" y="402"/>
                        <a:pt x="123" y="402"/>
                      </a:cubicBezTo>
                      <a:cubicBezTo>
                        <a:pt x="123" y="402"/>
                        <a:pt x="123" y="402"/>
                        <a:pt x="123" y="402"/>
                      </a:cubicBezTo>
                      <a:cubicBezTo>
                        <a:pt x="123" y="402"/>
                        <a:pt x="123" y="402"/>
                        <a:pt x="123" y="402"/>
                      </a:cubicBezTo>
                      <a:cubicBezTo>
                        <a:pt x="123" y="402"/>
                        <a:pt x="123" y="402"/>
                        <a:pt x="123" y="402"/>
                      </a:cubicBezTo>
                      <a:cubicBezTo>
                        <a:pt x="123" y="402"/>
                        <a:pt x="123" y="402"/>
                        <a:pt x="123" y="402"/>
                      </a:cubicBezTo>
                      <a:cubicBezTo>
                        <a:pt x="123" y="402"/>
                        <a:pt x="123" y="402"/>
                        <a:pt x="123" y="402"/>
                      </a:cubicBezTo>
                      <a:cubicBezTo>
                        <a:pt x="122" y="403"/>
                        <a:pt x="123" y="405"/>
                        <a:pt x="121" y="405"/>
                      </a:cubicBezTo>
                      <a:cubicBezTo>
                        <a:pt x="121" y="405"/>
                        <a:pt x="121" y="405"/>
                        <a:pt x="121" y="405"/>
                      </a:cubicBezTo>
                      <a:cubicBezTo>
                        <a:pt x="121" y="405"/>
                        <a:pt x="121" y="405"/>
                        <a:pt x="121" y="405"/>
                      </a:cubicBezTo>
                      <a:cubicBezTo>
                        <a:pt x="121" y="405"/>
                        <a:pt x="121" y="405"/>
                        <a:pt x="121" y="405"/>
                      </a:cubicBezTo>
                      <a:cubicBezTo>
                        <a:pt x="121" y="405"/>
                        <a:pt x="121" y="405"/>
                        <a:pt x="121" y="405"/>
                      </a:cubicBezTo>
                      <a:cubicBezTo>
                        <a:pt x="121" y="405"/>
                        <a:pt x="121" y="405"/>
                        <a:pt x="121" y="405"/>
                      </a:cubicBezTo>
                      <a:cubicBezTo>
                        <a:pt x="121" y="405"/>
                        <a:pt x="121" y="405"/>
                        <a:pt x="121" y="405"/>
                      </a:cubicBezTo>
                      <a:cubicBezTo>
                        <a:pt x="121" y="405"/>
                        <a:pt x="121" y="405"/>
                        <a:pt x="121" y="405"/>
                      </a:cubicBezTo>
                      <a:cubicBezTo>
                        <a:pt x="120" y="405"/>
                        <a:pt x="120" y="406"/>
                        <a:pt x="119" y="407"/>
                      </a:cubicBezTo>
                      <a:cubicBezTo>
                        <a:pt x="119" y="407"/>
                        <a:pt x="119" y="407"/>
                        <a:pt x="119" y="407"/>
                      </a:cubicBezTo>
                      <a:cubicBezTo>
                        <a:pt x="119" y="407"/>
                        <a:pt x="119" y="407"/>
                        <a:pt x="119" y="407"/>
                      </a:cubicBezTo>
                      <a:cubicBezTo>
                        <a:pt x="119" y="408"/>
                        <a:pt x="118" y="410"/>
                        <a:pt x="117" y="410"/>
                      </a:cubicBezTo>
                      <a:cubicBezTo>
                        <a:pt x="117" y="410"/>
                        <a:pt x="117" y="410"/>
                        <a:pt x="117" y="410"/>
                      </a:cubicBezTo>
                      <a:cubicBezTo>
                        <a:pt x="117" y="410"/>
                        <a:pt x="117" y="410"/>
                        <a:pt x="117" y="410"/>
                      </a:cubicBezTo>
                      <a:cubicBezTo>
                        <a:pt x="117" y="410"/>
                        <a:pt x="117" y="410"/>
                        <a:pt x="117" y="410"/>
                      </a:cubicBezTo>
                      <a:cubicBezTo>
                        <a:pt x="117" y="410"/>
                        <a:pt x="117" y="409"/>
                        <a:pt x="117" y="409"/>
                      </a:cubicBezTo>
                      <a:cubicBezTo>
                        <a:pt x="117" y="409"/>
                        <a:pt x="117" y="409"/>
                        <a:pt x="117" y="409"/>
                      </a:cubicBezTo>
                      <a:cubicBezTo>
                        <a:pt x="117" y="409"/>
                        <a:pt x="117" y="409"/>
                        <a:pt x="117" y="409"/>
                      </a:cubicBezTo>
                      <a:cubicBezTo>
                        <a:pt x="117" y="409"/>
                        <a:pt x="117" y="409"/>
                        <a:pt x="117" y="409"/>
                      </a:cubicBezTo>
                      <a:cubicBezTo>
                        <a:pt x="117" y="409"/>
                        <a:pt x="117" y="409"/>
                        <a:pt x="117" y="409"/>
                      </a:cubicBezTo>
                      <a:cubicBezTo>
                        <a:pt x="116" y="409"/>
                        <a:pt x="115" y="410"/>
                        <a:pt x="115" y="411"/>
                      </a:cubicBezTo>
                      <a:cubicBezTo>
                        <a:pt x="115" y="411"/>
                        <a:pt x="115" y="411"/>
                        <a:pt x="115" y="411"/>
                      </a:cubicBezTo>
                      <a:cubicBezTo>
                        <a:pt x="114" y="412"/>
                        <a:pt x="114" y="412"/>
                        <a:pt x="113" y="412"/>
                      </a:cubicBezTo>
                      <a:cubicBezTo>
                        <a:pt x="113" y="412"/>
                        <a:pt x="113" y="412"/>
                        <a:pt x="113" y="412"/>
                      </a:cubicBezTo>
                      <a:cubicBezTo>
                        <a:pt x="113" y="412"/>
                        <a:pt x="113" y="412"/>
                        <a:pt x="113" y="412"/>
                      </a:cubicBezTo>
                      <a:cubicBezTo>
                        <a:pt x="113" y="412"/>
                        <a:pt x="113" y="412"/>
                        <a:pt x="113" y="412"/>
                      </a:cubicBezTo>
                      <a:cubicBezTo>
                        <a:pt x="113" y="412"/>
                        <a:pt x="113" y="412"/>
                        <a:pt x="113" y="412"/>
                      </a:cubicBezTo>
                      <a:cubicBezTo>
                        <a:pt x="113" y="412"/>
                        <a:pt x="113" y="412"/>
                        <a:pt x="112" y="412"/>
                      </a:cubicBezTo>
                      <a:cubicBezTo>
                        <a:pt x="112" y="412"/>
                        <a:pt x="112" y="412"/>
                        <a:pt x="112" y="412"/>
                      </a:cubicBezTo>
                      <a:cubicBezTo>
                        <a:pt x="112" y="412"/>
                        <a:pt x="112" y="412"/>
                        <a:pt x="112" y="412"/>
                      </a:cubicBezTo>
                      <a:cubicBezTo>
                        <a:pt x="112" y="412"/>
                        <a:pt x="112" y="412"/>
                        <a:pt x="112" y="412"/>
                      </a:cubicBezTo>
                      <a:cubicBezTo>
                        <a:pt x="112" y="412"/>
                        <a:pt x="112" y="412"/>
                        <a:pt x="112" y="412"/>
                      </a:cubicBezTo>
                      <a:cubicBezTo>
                        <a:pt x="111" y="412"/>
                        <a:pt x="110" y="412"/>
                        <a:pt x="109" y="413"/>
                      </a:cubicBezTo>
                      <a:cubicBezTo>
                        <a:pt x="109" y="413"/>
                        <a:pt x="109" y="413"/>
                        <a:pt x="109" y="413"/>
                      </a:cubicBezTo>
                      <a:cubicBezTo>
                        <a:pt x="109" y="413"/>
                        <a:pt x="109" y="413"/>
                        <a:pt x="109" y="413"/>
                      </a:cubicBezTo>
                      <a:cubicBezTo>
                        <a:pt x="109" y="413"/>
                        <a:pt x="109" y="413"/>
                        <a:pt x="109" y="413"/>
                      </a:cubicBezTo>
                      <a:cubicBezTo>
                        <a:pt x="109" y="413"/>
                        <a:pt x="109" y="413"/>
                        <a:pt x="109" y="413"/>
                      </a:cubicBezTo>
                      <a:cubicBezTo>
                        <a:pt x="109" y="413"/>
                        <a:pt x="108" y="414"/>
                        <a:pt x="107" y="414"/>
                      </a:cubicBezTo>
                      <a:cubicBezTo>
                        <a:pt x="107" y="414"/>
                        <a:pt x="107" y="414"/>
                        <a:pt x="107" y="414"/>
                      </a:cubicBezTo>
                      <a:cubicBezTo>
                        <a:pt x="107" y="414"/>
                        <a:pt x="107" y="414"/>
                        <a:pt x="107" y="414"/>
                      </a:cubicBezTo>
                      <a:cubicBezTo>
                        <a:pt x="107" y="414"/>
                        <a:pt x="107" y="414"/>
                        <a:pt x="107" y="414"/>
                      </a:cubicBezTo>
                      <a:cubicBezTo>
                        <a:pt x="107" y="414"/>
                        <a:pt x="107" y="414"/>
                        <a:pt x="107" y="414"/>
                      </a:cubicBezTo>
                      <a:cubicBezTo>
                        <a:pt x="107" y="414"/>
                        <a:pt x="106" y="414"/>
                        <a:pt x="106" y="413"/>
                      </a:cubicBezTo>
                      <a:cubicBezTo>
                        <a:pt x="106" y="413"/>
                        <a:pt x="106" y="413"/>
                        <a:pt x="106" y="413"/>
                      </a:cubicBezTo>
                      <a:cubicBezTo>
                        <a:pt x="106" y="413"/>
                        <a:pt x="106" y="413"/>
                        <a:pt x="106" y="413"/>
                      </a:cubicBezTo>
                      <a:cubicBezTo>
                        <a:pt x="106" y="413"/>
                        <a:pt x="106" y="413"/>
                        <a:pt x="106" y="413"/>
                      </a:cubicBezTo>
                      <a:cubicBezTo>
                        <a:pt x="106" y="413"/>
                        <a:pt x="106" y="413"/>
                        <a:pt x="106" y="413"/>
                      </a:cubicBezTo>
                      <a:cubicBezTo>
                        <a:pt x="106" y="413"/>
                        <a:pt x="106" y="413"/>
                        <a:pt x="106" y="413"/>
                      </a:cubicBezTo>
                      <a:cubicBezTo>
                        <a:pt x="106" y="413"/>
                        <a:pt x="106" y="413"/>
                        <a:pt x="106" y="413"/>
                      </a:cubicBezTo>
                      <a:cubicBezTo>
                        <a:pt x="105" y="413"/>
                        <a:pt x="105" y="413"/>
                        <a:pt x="105" y="413"/>
                      </a:cubicBezTo>
                      <a:cubicBezTo>
                        <a:pt x="105" y="413"/>
                        <a:pt x="105" y="413"/>
                        <a:pt x="105" y="413"/>
                      </a:cubicBezTo>
                      <a:cubicBezTo>
                        <a:pt x="105" y="413"/>
                        <a:pt x="105" y="413"/>
                        <a:pt x="105" y="413"/>
                      </a:cubicBezTo>
                      <a:cubicBezTo>
                        <a:pt x="105" y="413"/>
                        <a:pt x="104" y="413"/>
                        <a:pt x="104" y="413"/>
                      </a:cubicBezTo>
                      <a:cubicBezTo>
                        <a:pt x="104" y="413"/>
                        <a:pt x="104" y="413"/>
                        <a:pt x="104" y="413"/>
                      </a:cubicBezTo>
                      <a:cubicBezTo>
                        <a:pt x="104" y="413"/>
                        <a:pt x="104" y="413"/>
                        <a:pt x="104" y="413"/>
                      </a:cubicBezTo>
                      <a:cubicBezTo>
                        <a:pt x="104" y="413"/>
                        <a:pt x="104" y="413"/>
                        <a:pt x="104" y="413"/>
                      </a:cubicBezTo>
                      <a:cubicBezTo>
                        <a:pt x="104" y="413"/>
                        <a:pt x="104" y="413"/>
                        <a:pt x="104" y="413"/>
                      </a:cubicBezTo>
                      <a:cubicBezTo>
                        <a:pt x="104" y="413"/>
                        <a:pt x="104" y="413"/>
                        <a:pt x="104" y="413"/>
                      </a:cubicBezTo>
                      <a:cubicBezTo>
                        <a:pt x="104" y="413"/>
                        <a:pt x="104" y="413"/>
                        <a:pt x="104" y="413"/>
                      </a:cubicBezTo>
                      <a:cubicBezTo>
                        <a:pt x="104" y="413"/>
                        <a:pt x="104" y="413"/>
                        <a:pt x="103" y="413"/>
                      </a:cubicBezTo>
                      <a:cubicBezTo>
                        <a:pt x="103" y="413"/>
                        <a:pt x="103" y="413"/>
                        <a:pt x="103" y="413"/>
                      </a:cubicBezTo>
                      <a:cubicBezTo>
                        <a:pt x="103" y="413"/>
                        <a:pt x="103" y="413"/>
                        <a:pt x="103" y="414"/>
                      </a:cubicBezTo>
                      <a:cubicBezTo>
                        <a:pt x="103" y="414"/>
                        <a:pt x="103" y="414"/>
                        <a:pt x="103" y="414"/>
                      </a:cubicBezTo>
                      <a:cubicBezTo>
                        <a:pt x="103" y="414"/>
                        <a:pt x="103" y="414"/>
                        <a:pt x="102" y="414"/>
                      </a:cubicBezTo>
                      <a:cubicBezTo>
                        <a:pt x="102" y="414"/>
                        <a:pt x="102" y="414"/>
                        <a:pt x="102" y="414"/>
                      </a:cubicBezTo>
                      <a:cubicBezTo>
                        <a:pt x="102" y="414"/>
                        <a:pt x="102" y="414"/>
                        <a:pt x="102" y="414"/>
                      </a:cubicBezTo>
                      <a:cubicBezTo>
                        <a:pt x="102" y="414"/>
                        <a:pt x="102" y="414"/>
                        <a:pt x="102" y="414"/>
                      </a:cubicBezTo>
                      <a:cubicBezTo>
                        <a:pt x="102" y="414"/>
                        <a:pt x="102" y="414"/>
                        <a:pt x="102" y="414"/>
                      </a:cubicBezTo>
                      <a:cubicBezTo>
                        <a:pt x="102" y="414"/>
                        <a:pt x="101" y="414"/>
                        <a:pt x="101" y="413"/>
                      </a:cubicBezTo>
                      <a:cubicBezTo>
                        <a:pt x="101" y="413"/>
                        <a:pt x="101" y="413"/>
                        <a:pt x="101" y="413"/>
                      </a:cubicBezTo>
                      <a:cubicBezTo>
                        <a:pt x="101" y="413"/>
                        <a:pt x="101" y="413"/>
                        <a:pt x="101" y="413"/>
                      </a:cubicBezTo>
                      <a:cubicBezTo>
                        <a:pt x="101" y="412"/>
                        <a:pt x="101" y="412"/>
                        <a:pt x="100" y="412"/>
                      </a:cubicBezTo>
                      <a:cubicBezTo>
                        <a:pt x="100" y="412"/>
                        <a:pt x="100" y="412"/>
                        <a:pt x="100" y="412"/>
                      </a:cubicBezTo>
                      <a:cubicBezTo>
                        <a:pt x="100" y="412"/>
                        <a:pt x="100" y="412"/>
                        <a:pt x="100" y="412"/>
                      </a:cubicBezTo>
                      <a:cubicBezTo>
                        <a:pt x="100" y="412"/>
                        <a:pt x="100" y="412"/>
                        <a:pt x="100" y="412"/>
                      </a:cubicBezTo>
                      <a:cubicBezTo>
                        <a:pt x="100" y="412"/>
                        <a:pt x="100" y="412"/>
                        <a:pt x="100" y="412"/>
                      </a:cubicBezTo>
                      <a:cubicBezTo>
                        <a:pt x="100" y="412"/>
                        <a:pt x="99" y="412"/>
                        <a:pt x="99" y="412"/>
                      </a:cubicBezTo>
                      <a:cubicBezTo>
                        <a:pt x="99" y="412"/>
                        <a:pt x="99" y="412"/>
                        <a:pt x="99" y="412"/>
                      </a:cubicBezTo>
                      <a:cubicBezTo>
                        <a:pt x="99" y="412"/>
                        <a:pt x="99" y="412"/>
                        <a:pt x="99" y="412"/>
                      </a:cubicBezTo>
                      <a:cubicBezTo>
                        <a:pt x="99" y="412"/>
                        <a:pt x="99" y="412"/>
                        <a:pt x="99" y="412"/>
                      </a:cubicBezTo>
                      <a:cubicBezTo>
                        <a:pt x="99" y="412"/>
                        <a:pt x="99" y="412"/>
                        <a:pt x="99" y="412"/>
                      </a:cubicBezTo>
                      <a:cubicBezTo>
                        <a:pt x="99" y="412"/>
                        <a:pt x="99" y="412"/>
                        <a:pt x="99" y="412"/>
                      </a:cubicBezTo>
                      <a:cubicBezTo>
                        <a:pt x="99" y="412"/>
                        <a:pt x="99" y="412"/>
                        <a:pt x="99" y="412"/>
                      </a:cubicBezTo>
                      <a:cubicBezTo>
                        <a:pt x="99" y="412"/>
                        <a:pt x="99" y="412"/>
                        <a:pt x="99" y="412"/>
                      </a:cubicBezTo>
                      <a:cubicBezTo>
                        <a:pt x="98" y="412"/>
                        <a:pt x="98" y="412"/>
                        <a:pt x="97" y="411"/>
                      </a:cubicBezTo>
                      <a:cubicBezTo>
                        <a:pt x="97" y="411"/>
                        <a:pt x="97" y="411"/>
                        <a:pt x="97" y="411"/>
                      </a:cubicBezTo>
                      <a:cubicBezTo>
                        <a:pt x="97" y="411"/>
                        <a:pt x="97" y="411"/>
                        <a:pt x="97" y="411"/>
                      </a:cubicBezTo>
                      <a:cubicBezTo>
                        <a:pt x="97" y="410"/>
                        <a:pt x="94" y="411"/>
                        <a:pt x="94" y="409"/>
                      </a:cubicBezTo>
                      <a:cubicBezTo>
                        <a:pt x="94" y="407"/>
                        <a:pt x="91" y="408"/>
                        <a:pt x="91" y="406"/>
                      </a:cubicBezTo>
                      <a:cubicBezTo>
                        <a:pt x="90" y="404"/>
                        <a:pt x="88" y="404"/>
                        <a:pt x="88" y="402"/>
                      </a:cubicBezTo>
                      <a:cubicBezTo>
                        <a:pt x="88" y="402"/>
                        <a:pt x="88" y="402"/>
                        <a:pt x="88" y="402"/>
                      </a:cubicBezTo>
                      <a:cubicBezTo>
                        <a:pt x="88" y="402"/>
                        <a:pt x="88" y="402"/>
                        <a:pt x="88" y="402"/>
                      </a:cubicBezTo>
                      <a:cubicBezTo>
                        <a:pt x="88" y="402"/>
                        <a:pt x="88" y="402"/>
                        <a:pt x="88" y="402"/>
                      </a:cubicBezTo>
                      <a:cubicBezTo>
                        <a:pt x="88" y="400"/>
                        <a:pt x="86" y="399"/>
                        <a:pt x="86" y="398"/>
                      </a:cubicBezTo>
                      <a:cubicBezTo>
                        <a:pt x="86" y="398"/>
                        <a:pt x="86" y="398"/>
                        <a:pt x="86" y="398"/>
                      </a:cubicBezTo>
                      <a:cubicBezTo>
                        <a:pt x="86" y="397"/>
                        <a:pt x="86" y="397"/>
                        <a:pt x="86" y="397"/>
                      </a:cubicBezTo>
                      <a:cubicBezTo>
                        <a:pt x="86" y="396"/>
                        <a:pt x="86" y="396"/>
                        <a:pt x="86" y="396"/>
                      </a:cubicBezTo>
                      <a:cubicBezTo>
                        <a:pt x="86" y="395"/>
                        <a:pt x="85" y="393"/>
                        <a:pt x="85" y="392"/>
                      </a:cubicBezTo>
                      <a:cubicBezTo>
                        <a:pt x="85" y="392"/>
                        <a:pt x="85" y="392"/>
                        <a:pt x="85" y="392"/>
                      </a:cubicBezTo>
                      <a:cubicBezTo>
                        <a:pt x="85" y="392"/>
                        <a:pt x="86" y="391"/>
                        <a:pt x="86" y="391"/>
                      </a:cubicBezTo>
                      <a:cubicBezTo>
                        <a:pt x="86" y="391"/>
                        <a:pt x="86" y="390"/>
                        <a:pt x="86" y="389"/>
                      </a:cubicBezTo>
                      <a:cubicBezTo>
                        <a:pt x="86" y="389"/>
                        <a:pt x="86" y="389"/>
                        <a:pt x="86" y="389"/>
                      </a:cubicBezTo>
                      <a:cubicBezTo>
                        <a:pt x="86" y="389"/>
                        <a:pt x="86" y="388"/>
                        <a:pt x="86" y="388"/>
                      </a:cubicBezTo>
                      <a:cubicBezTo>
                        <a:pt x="86" y="387"/>
                        <a:pt x="86" y="387"/>
                        <a:pt x="86" y="387"/>
                      </a:cubicBezTo>
                      <a:cubicBezTo>
                        <a:pt x="88" y="384"/>
                        <a:pt x="86" y="381"/>
                        <a:pt x="88" y="380"/>
                      </a:cubicBezTo>
                      <a:cubicBezTo>
                        <a:pt x="90" y="379"/>
                        <a:pt x="90" y="376"/>
                        <a:pt x="91" y="376"/>
                      </a:cubicBezTo>
                      <a:cubicBezTo>
                        <a:pt x="91" y="376"/>
                        <a:pt x="91" y="376"/>
                        <a:pt x="91" y="376"/>
                      </a:cubicBezTo>
                      <a:cubicBezTo>
                        <a:pt x="91" y="376"/>
                        <a:pt x="91" y="376"/>
                        <a:pt x="91" y="376"/>
                      </a:cubicBezTo>
                      <a:cubicBezTo>
                        <a:pt x="91" y="376"/>
                        <a:pt x="91" y="376"/>
                        <a:pt x="91" y="376"/>
                      </a:cubicBezTo>
                      <a:cubicBezTo>
                        <a:pt x="91" y="376"/>
                        <a:pt x="91" y="376"/>
                        <a:pt x="91" y="376"/>
                      </a:cubicBezTo>
                      <a:cubicBezTo>
                        <a:pt x="91" y="376"/>
                        <a:pt x="91" y="376"/>
                        <a:pt x="91" y="376"/>
                      </a:cubicBezTo>
                      <a:cubicBezTo>
                        <a:pt x="91" y="376"/>
                        <a:pt x="91" y="376"/>
                        <a:pt x="91" y="376"/>
                      </a:cubicBezTo>
                      <a:cubicBezTo>
                        <a:pt x="91" y="376"/>
                        <a:pt x="91" y="376"/>
                        <a:pt x="92" y="376"/>
                      </a:cubicBezTo>
                      <a:cubicBezTo>
                        <a:pt x="92" y="376"/>
                        <a:pt x="92" y="376"/>
                        <a:pt x="92" y="375"/>
                      </a:cubicBezTo>
                      <a:cubicBezTo>
                        <a:pt x="92" y="375"/>
                        <a:pt x="92" y="375"/>
                        <a:pt x="92" y="375"/>
                      </a:cubicBezTo>
                      <a:cubicBezTo>
                        <a:pt x="92" y="375"/>
                        <a:pt x="92" y="375"/>
                        <a:pt x="92" y="375"/>
                      </a:cubicBezTo>
                      <a:cubicBezTo>
                        <a:pt x="93" y="375"/>
                        <a:pt x="93" y="373"/>
                        <a:pt x="94" y="373"/>
                      </a:cubicBezTo>
                      <a:cubicBezTo>
                        <a:pt x="88" y="372"/>
                        <a:pt x="81" y="370"/>
                        <a:pt x="75" y="368"/>
                      </a:cubicBezTo>
                      <a:cubicBezTo>
                        <a:pt x="75" y="368"/>
                        <a:pt x="75" y="368"/>
                        <a:pt x="75" y="369"/>
                      </a:cubicBezTo>
                      <a:cubicBezTo>
                        <a:pt x="75" y="370"/>
                        <a:pt x="77" y="372"/>
                        <a:pt x="77" y="373"/>
                      </a:cubicBezTo>
                      <a:cubicBezTo>
                        <a:pt x="77" y="373"/>
                        <a:pt x="77" y="373"/>
                        <a:pt x="77" y="373"/>
                      </a:cubicBezTo>
                      <a:cubicBezTo>
                        <a:pt x="77" y="374"/>
                        <a:pt x="77" y="374"/>
                        <a:pt x="76" y="374"/>
                      </a:cubicBezTo>
                      <a:cubicBezTo>
                        <a:pt x="76" y="374"/>
                        <a:pt x="75" y="374"/>
                        <a:pt x="75" y="375"/>
                      </a:cubicBezTo>
                      <a:cubicBezTo>
                        <a:pt x="75" y="376"/>
                        <a:pt x="76" y="377"/>
                        <a:pt x="76" y="377"/>
                      </a:cubicBezTo>
                      <a:cubicBezTo>
                        <a:pt x="76" y="377"/>
                        <a:pt x="76" y="377"/>
                        <a:pt x="76" y="377"/>
                      </a:cubicBezTo>
                      <a:cubicBezTo>
                        <a:pt x="76" y="378"/>
                        <a:pt x="76" y="379"/>
                        <a:pt x="74" y="379"/>
                      </a:cubicBezTo>
                      <a:cubicBezTo>
                        <a:pt x="74" y="379"/>
                        <a:pt x="74" y="379"/>
                        <a:pt x="74" y="379"/>
                      </a:cubicBezTo>
                      <a:cubicBezTo>
                        <a:pt x="72" y="380"/>
                        <a:pt x="73" y="383"/>
                        <a:pt x="71" y="383"/>
                      </a:cubicBezTo>
                      <a:cubicBezTo>
                        <a:pt x="71" y="383"/>
                        <a:pt x="71" y="383"/>
                        <a:pt x="71" y="383"/>
                      </a:cubicBezTo>
                      <a:cubicBezTo>
                        <a:pt x="71" y="383"/>
                        <a:pt x="71" y="383"/>
                        <a:pt x="71" y="383"/>
                      </a:cubicBezTo>
                      <a:cubicBezTo>
                        <a:pt x="71" y="383"/>
                        <a:pt x="71" y="383"/>
                        <a:pt x="71" y="383"/>
                      </a:cubicBezTo>
                      <a:cubicBezTo>
                        <a:pt x="71" y="383"/>
                        <a:pt x="71" y="383"/>
                        <a:pt x="71" y="383"/>
                      </a:cubicBezTo>
                      <a:cubicBezTo>
                        <a:pt x="71" y="383"/>
                        <a:pt x="70" y="383"/>
                        <a:pt x="70" y="383"/>
                      </a:cubicBezTo>
                      <a:cubicBezTo>
                        <a:pt x="70" y="383"/>
                        <a:pt x="70" y="383"/>
                        <a:pt x="70" y="383"/>
                      </a:cubicBezTo>
                      <a:cubicBezTo>
                        <a:pt x="70" y="383"/>
                        <a:pt x="70" y="383"/>
                        <a:pt x="70" y="383"/>
                      </a:cubicBezTo>
                      <a:cubicBezTo>
                        <a:pt x="70" y="383"/>
                        <a:pt x="70" y="383"/>
                        <a:pt x="70" y="383"/>
                      </a:cubicBezTo>
                      <a:cubicBezTo>
                        <a:pt x="70" y="383"/>
                        <a:pt x="70" y="383"/>
                        <a:pt x="70" y="383"/>
                      </a:cubicBezTo>
                      <a:cubicBezTo>
                        <a:pt x="70" y="383"/>
                        <a:pt x="70" y="383"/>
                        <a:pt x="70" y="383"/>
                      </a:cubicBezTo>
                      <a:cubicBezTo>
                        <a:pt x="69" y="383"/>
                        <a:pt x="69" y="384"/>
                        <a:pt x="69" y="385"/>
                      </a:cubicBezTo>
                      <a:cubicBezTo>
                        <a:pt x="69" y="385"/>
                        <a:pt x="69" y="385"/>
                        <a:pt x="69" y="385"/>
                      </a:cubicBezTo>
                      <a:cubicBezTo>
                        <a:pt x="69" y="385"/>
                        <a:pt x="69" y="385"/>
                        <a:pt x="69" y="385"/>
                      </a:cubicBezTo>
                      <a:cubicBezTo>
                        <a:pt x="68" y="385"/>
                        <a:pt x="68" y="386"/>
                        <a:pt x="67" y="386"/>
                      </a:cubicBezTo>
                      <a:cubicBezTo>
                        <a:pt x="67" y="386"/>
                        <a:pt x="67" y="386"/>
                        <a:pt x="67" y="386"/>
                      </a:cubicBezTo>
                      <a:cubicBezTo>
                        <a:pt x="67" y="386"/>
                        <a:pt x="67" y="386"/>
                        <a:pt x="67" y="386"/>
                      </a:cubicBezTo>
                      <a:cubicBezTo>
                        <a:pt x="67" y="386"/>
                        <a:pt x="67" y="386"/>
                        <a:pt x="67" y="386"/>
                      </a:cubicBezTo>
                      <a:cubicBezTo>
                        <a:pt x="67" y="386"/>
                        <a:pt x="67" y="386"/>
                        <a:pt x="67" y="386"/>
                      </a:cubicBezTo>
                      <a:cubicBezTo>
                        <a:pt x="67" y="386"/>
                        <a:pt x="67" y="386"/>
                        <a:pt x="66" y="385"/>
                      </a:cubicBezTo>
                      <a:cubicBezTo>
                        <a:pt x="66" y="385"/>
                        <a:pt x="66" y="385"/>
                        <a:pt x="66" y="385"/>
                      </a:cubicBezTo>
                      <a:cubicBezTo>
                        <a:pt x="66" y="385"/>
                        <a:pt x="66" y="385"/>
                        <a:pt x="66" y="385"/>
                      </a:cubicBezTo>
                      <a:cubicBezTo>
                        <a:pt x="66" y="385"/>
                        <a:pt x="66" y="385"/>
                        <a:pt x="66" y="385"/>
                      </a:cubicBezTo>
                      <a:cubicBezTo>
                        <a:pt x="66" y="385"/>
                        <a:pt x="66" y="385"/>
                        <a:pt x="66" y="385"/>
                      </a:cubicBezTo>
                      <a:cubicBezTo>
                        <a:pt x="66" y="385"/>
                        <a:pt x="66" y="385"/>
                        <a:pt x="66" y="385"/>
                      </a:cubicBezTo>
                      <a:cubicBezTo>
                        <a:pt x="66" y="385"/>
                        <a:pt x="66" y="385"/>
                        <a:pt x="66" y="385"/>
                      </a:cubicBezTo>
                      <a:cubicBezTo>
                        <a:pt x="66" y="385"/>
                        <a:pt x="66" y="385"/>
                        <a:pt x="66" y="385"/>
                      </a:cubicBezTo>
                      <a:cubicBezTo>
                        <a:pt x="66" y="385"/>
                        <a:pt x="65" y="385"/>
                        <a:pt x="65" y="385"/>
                      </a:cubicBezTo>
                      <a:cubicBezTo>
                        <a:pt x="65" y="385"/>
                        <a:pt x="65" y="385"/>
                        <a:pt x="64" y="386"/>
                      </a:cubicBezTo>
                      <a:cubicBezTo>
                        <a:pt x="64" y="386"/>
                        <a:pt x="63" y="387"/>
                        <a:pt x="63" y="387"/>
                      </a:cubicBezTo>
                      <a:cubicBezTo>
                        <a:pt x="63" y="387"/>
                        <a:pt x="63" y="387"/>
                        <a:pt x="63" y="387"/>
                      </a:cubicBezTo>
                      <a:cubicBezTo>
                        <a:pt x="63" y="387"/>
                        <a:pt x="63" y="387"/>
                        <a:pt x="63" y="387"/>
                      </a:cubicBezTo>
                      <a:cubicBezTo>
                        <a:pt x="63" y="387"/>
                        <a:pt x="62" y="386"/>
                        <a:pt x="62" y="386"/>
                      </a:cubicBezTo>
                      <a:cubicBezTo>
                        <a:pt x="62" y="386"/>
                        <a:pt x="62" y="386"/>
                        <a:pt x="62" y="386"/>
                      </a:cubicBezTo>
                      <a:cubicBezTo>
                        <a:pt x="62" y="386"/>
                        <a:pt x="62" y="386"/>
                        <a:pt x="62" y="386"/>
                      </a:cubicBezTo>
                      <a:cubicBezTo>
                        <a:pt x="62" y="386"/>
                        <a:pt x="62" y="386"/>
                        <a:pt x="62" y="386"/>
                      </a:cubicBezTo>
                      <a:cubicBezTo>
                        <a:pt x="62" y="386"/>
                        <a:pt x="62" y="386"/>
                        <a:pt x="62" y="386"/>
                      </a:cubicBezTo>
                      <a:cubicBezTo>
                        <a:pt x="62" y="386"/>
                        <a:pt x="62" y="386"/>
                        <a:pt x="62" y="386"/>
                      </a:cubicBezTo>
                      <a:cubicBezTo>
                        <a:pt x="62" y="386"/>
                        <a:pt x="62" y="386"/>
                        <a:pt x="62" y="386"/>
                      </a:cubicBezTo>
                      <a:cubicBezTo>
                        <a:pt x="62" y="386"/>
                        <a:pt x="62" y="386"/>
                        <a:pt x="62" y="386"/>
                      </a:cubicBezTo>
                      <a:cubicBezTo>
                        <a:pt x="62" y="386"/>
                        <a:pt x="61" y="386"/>
                        <a:pt x="61" y="386"/>
                      </a:cubicBezTo>
                      <a:cubicBezTo>
                        <a:pt x="61" y="386"/>
                        <a:pt x="61" y="386"/>
                        <a:pt x="61" y="386"/>
                      </a:cubicBezTo>
                      <a:cubicBezTo>
                        <a:pt x="61" y="386"/>
                        <a:pt x="60" y="386"/>
                        <a:pt x="60" y="386"/>
                      </a:cubicBezTo>
                      <a:cubicBezTo>
                        <a:pt x="60" y="387"/>
                        <a:pt x="59" y="387"/>
                        <a:pt x="59" y="387"/>
                      </a:cubicBezTo>
                      <a:cubicBezTo>
                        <a:pt x="59" y="387"/>
                        <a:pt x="59" y="387"/>
                        <a:pt x="59" y="387"/>
                      </a:cubicBezTo>
                      <a:cubicBezTo>
                        <a:pt x="59" y="387"/>
                        <a:pt x="59" y="387"/>
                        <a:pt x="59" y="387"/>
                      </a:cubicBezTo>
                      <a:cubicBezTo>
                        <a:pt x="59" y="387"/>
                        <a:pt x="59" y="387"/>
                        <a:pt x="59" y="387"/>
                      </a:cubicBezTo>
                      <a:cubicBezTo>
                        <a:pt x="59" y="387"/>
                        <a:pt x="59" y="387"/>
                        <a:pt x="59" y="387"/>
                      </a:cubicBezTo>
                      <a:cubicBezTo>
                        <a:pt x="59" y="387"/>
                        <a:pt x="59" y="387"/>
                        <a:pt x="59" y="387"/>
                      </a:cubicBezTo>
                      <a:cubicBezTo>
                        <a:pt x="59" y="387"/>
                        <a:pt x="59" y="387"/>
                        <a:pt x="59" y="387"/>
                      </a:cubicBezTo>
                      <a:cubicBezTo>
                        <a:pt x="59" y="387"/>
                        <a:pt x="59" y="387"/>
                        <a:pt x="59" y="387"/>
                      </a:cubicBezTo>
                      <a:cubicBezTo>
                        <a:pt x="58" y="387"/>
                        <a:pt x="58" y="386"/>
                        <a:pt x="58" y="386"/>
                      </a:cubicBezTo>
                      <a:cubicBezTo>
                        <a:pt x="58" y="386"/>
                        <a:pt x="58" y="386"/>
                        <a:pt x="58" y="386"/>
                      </a:cubicBezTo>
                      <a:cubicBezTo>
                        <a:pt x="58" y="386"/>
                        <a:pt x="58" y="386"/>
                        <a:pt x="58" y="386"/>
                      </a:cubicBezTo>
                      <a:cubicBezTo>
                        <a:pt x="58" y="386"/>
                        <a:pt x="58" y="386"/>
                        <a:pt x="58" y="386"/>
                      </a:cubicBezTo>
                      <a:cubicBezTo>
                        <a:pt x="58" y="386"/>
                        <a:pt x="58" y="386"/>
                        <a:pt x="58" y="386"/>
                      </a:cubicBezTo>
                      <a:cubicBezTo>
                        <a:pt x="58" y="386"/>
                        <a:pt x="58" y="386"/>
                        <a:pt x="58" y="386"/>
                      </a:cubicBezTo>
                      <a:cubicBezTo>
                        <a:pt x="58" y="386"/>
                        <a:pt x="57" y="386"/>
                        <a:pt x="57" y="386"/>
                      </a:cubicBezTo>
                      <a:cubicBezTo>
                        <a:pt x="57" y="386"/>
                        <a:pt x="57" y="386"/>
                        <a:pt x="56" y="386"/>
                      </a:cubicBezTo>
                      <a:cubicBezTo>
                        <a:pt x="56" y="386"/>
                        <a:pt x="55" y="386"/>
                        <a:pt x="55" y="386"/>
                      </a:cubicBezTo>
                      <a:cubicBezTo>
                        <a:pt x="55" y="386"/>
                        <a:pt x="55" y="386"/>
                        <a:pt x="55" y="386"/>
                      </a:cubicBezTo>
                      <a:cubicBezTo>
                        <a:pt x="55" y="386"/>
                        <a:pt x="54" y="386"/>
                        <a:pt x="54" y="386"/>
                      </a:cubicBezTo>
                      <a:cubicBezTo>
                        <a:pt x="54" y="386"/>
                        <a:pt x="54" y="386"/>
                        <a:pt x="54" y="386"/>
                      </a:cubicBezTo>
                      <a:cubicBezTo>
                        <a:pt x="54" y="386"/>
                        <a:pt x="54" y="386"/>
                        <a:pt x="54" y="386"/>
                      </a:cubicBezTo>
                      <a:cubicBezTo>
                        <a:pt x="54" y="386"/>
                        <a:pt x="54" y="386"/>
                        <a:pt x="54" y="386"/>
                      </a:cubicBezTo>
                      <a:cubicBezTo>
                        <a:pt x="54" y="386"/>
                        <a:pt x="54" y="386"/>
                        <a:pt x="54" y="386"/>
                      </a:cubicBezTo>
                      <a:cubicBezTo>
                        <a:pt x="53" y="386"/>
                        <a:pt x="53" y="386"/>
                        <a:pt x="52" y="385"/>
                      </a:cubicBezTo>
                      <a:cubicBezTo>
                        <a:pt x="52" y="385"/>
                        <a:pt x="52" y="385"/>
                        <a:pt x="52" y="385"/>
                      </a:cubicBezTo>
                      <a:cubicBezTo>
                        <a:pt x="52" y="385"/>
                        <a:pt x="52" y="385"/>
                        <a:pt x="52" y="385"/>
                      </a:cubicBezTo>
                      <a:cubicBezTo>
                        <a:pt x="51" y="384"/>
                        <a:pt x="49" y="385"/>
                        <a:pt x="47" y="384"/>
                      </a:cubicBezTo>
                      <a:cubicBezTo>
                        <a:pt x="47" y="387"/>
                        <a:pt x="48" y="391"/>
                        <a:pt x="48" y="395"/>
                      </a:cubicBezTo>
                      <a:cubicBezTo>
                        <a:pt x="49" y="409"/>
                        <a:pt x="54" y="423"/>
                        <a:pt x="61" y="437"/>
                      </a:cubicBezTo>
                      <a:cubicBezTo>
                        <a:pt x="61" y="436"/>
                        <a:pt x="61" y="436"/>
                        <a:pt x="62" y="436"/>
                      </a:cubicBezTo>
                      <a:cubicBezTo>
                        <a:pt x="62" y="436"/>
                        <a:pt x="62" y="436"/>
                        <a:pt x="62" y="436"/>
                      </a:cubicBezTo>
                      <a:cubicBezTo>
                        <a:pt x="63" y="436"/>
                        <a:pt x="63" y="436"/>
                        <a:pt x="63" y="436"/>
                      </a:cubicBezTo>
                      <a:cubicBezTo>
                        <a:pt x="64" y="436"/>
                        <a:pt x="65" y="436"/>
                        <a:pt x="66" y="435"/>
                      </a:cubicBezTo>
                      <a:cubicBezTo>
                        <a:pt x="66" y="435"/>
                        <a:pt x="67" y="435"/>
                        <a:pt x="67" y="435"/>
                      </a:cubicBezTo>
                      <a:cubicBezTo>
                        <a:pt x="68" y="435"/>
                        <a:pt x="68" y="435"/>
                        <a:pt x="68" y="435"/>
                      </a:cubicBezTo>
                      <a:cubicBezTo>
                        <a:pt x="69" y="435"/>
                        <a:pt x="70" y="436"/>
                        <a:pt x="70" y="436"/>
                      </a:cubicBezTo>
                      <a:cubicBezTo>
                        <a:pt x="71" y="436"/>
                        <a:pt x="71" y="435"/>
                        <a:pt x="72" y="435"/>
                      </a:cubicBezTo>
                      <a:cubicBezTo>
                        <a:pt x="72" y="435"/>
                        <a:pt x="73" y="435"/>
                        <a:pt x="73" y="435"/>
                      </a:cubicBezTo>
                      <a:cubicBezTo>
                        <a:pt x="74" y="435"/>
                        <a:pt x="75" y="435"/>
                        <a:pt x="75" y="436"/>
                      </a:cubicBezTo>
                      <a:cubicBezTo>
                        <a:pt x="77" y="438"/>
                        <a:pt x="80" y="436"/>
                        <a:pt x="82" y="438"/>
                      </a:cubicBezTo>
                      <a:cubicBezTo>
                        <a:pt x="83" y="440"/>
                        <a:pt x="88" y="441"/>
                        <a:pt x="89" y="443"/>
                      </a:cubicBezTo>
                      <a:cubicBezTo>
                        <a:pt x="90" y="445"/>
                        <a:pt x="94" y="446"/>
                        <a:pt x="93" y="448"/>
                      </a:cubicBezTo>
                      <a:cubicBezTo>
                        <a:pt x="92" y="449"/>
                        <a:pt x="96" y="450"/>
                        <a:pt x="95" y="452"/>
                      </a:cubicBezTo>
                      <a:cubicBezTo>
                        <a:pt x="95" y="452"/>
                        <a:pt x="95" y="452"/>
                        <a:pt x="95" y="452"/>
                      </a:cubicBezTo>
                      <a:cubicBezTo>
                        <a:pt x="95" y="452"/>
                        <a:pt x="95" y="452"/>
                        <a:pt x="95" y="452"/>
                      </a:cubicBezTo>
                      <a:cubicBezTo>
                        <a:pt x="96" y="453"/>
                        <a:pt x="97" y="454"/>
                        <a:pt x="97" y="455"/>
                      </a:cubicBezTo>
                      <a:cubicBezTo>
                        <a:pt x="97" y="455"/>
                        <a:pt x="97" y="456"/>
                        <a:pt x="97" y="456"/>
                      </a:cubicBezTo>
                      <a:cubicBezTo>
                        <a:pt x="97" y="456"/>
                        <a:pt x="97" y="456"/>
                        <a:pt x="97" y="456"/>
                      </a:cubicBezTo>
                      <a:cubicBezTo>
                        <a:pt x="96" y="456"/>
                        <a:pt x="96" y="456"/>
                        <a:pt x="96" y="456"/>
                      </a:cubicBezTo>
                      <a:cubicBezTo>
                        <a:pt x="96" y="457"/>
                        <a:pt x="98" y="459"/>
                        <a:pt x="98" y="460"/>
                      </a:cubicBezTo>
                      <a:cubicBezTo>
                        <a:pt x="98" y="460"/>
                        <a:pt x="98" y="460"/>
                        <a:pt x="98" y="460"/>
                      </a:cubicBezTo>
                      <a:cubicBezTo>
                        <a:pt x="98" y="461"/>
                        <a:pt x="97" y="461"/>
                        <a:pt x="97" y="461"/>
                      </a:cubicBezTo>
                      <a:cubicBezTo>
                        <a:pt x="97" y="461"/>
                        <a:pt x="96" y="461"/>
                        <a:pt x="96" y="462"/>
                      </a:cubicBezTo>
                      <a:cubicBezTo>
                        <a:pt x="96" y="462"/>
                        <a:pt x="97" y="463"/>
                        <a:pt x="97" y="464"/>
                      </a:cubicBezTo>
                      <a:cubicBezTo>
                        <a:pt x="97" y="464"/>
                        <a:pt x="97" y="464"/>
                        <a:pt x="97" y="464"/>
                      </a:cubicBezTo>
                      <a:cubicBezTo>
                        <a:pt x="97" y="465"/>
                        <a:pt x="97" y="465"/>
                        <a:pt x="96" y="465"/>
                      </a:cubicBezTo>
                      <a:cubicBezTo>
                        <a:pt x="96" y="465"/>
                        <a:pt x="96" y="465"/>
                        <a:pt x="96" y="465"/>
                      </a:cubicBezTo>
                      <a:cubicBezTo>
                        <a:pt x="96" y="465"/>
                        <a:pt x="96" y="465"/>
                        <a:pt x="96" y="465"/>
                      </a:cubicBezTo>
                      <a:cubicBezTo>
                        <a:pt x="96" y="465"/>
                        <a:pt x="95" y="465"/>
                        <a:pt x="95" y="465"/>
                      </a:cubicBezTo>
                      <a:cubicBezTo>
                        <a:pt x="95" y="465"/>
                        <a:pt x="95" y="465"/>
                        <a:pt x="95" y="465"/>
                      </a:cubicBezTo>
                      <a:cubicBezTo>
                        <a:pt x="95" y="465"/>
                        <a:pt x="95" y="465"/>
                        <a:pt x="95" y="465"/>
                      </a:cubicBezTo>
                      <a:cubicBezTo>
                        <a:pt x="94" y="466"/>
                        <a:pt x="95" y="470"/>
                        <a:pt x="92" y="470"/>
                      </a:cubicBezTo>
                      <a:cubicBezTo>
                        <a:pt x="92" y="470"/>
                        <a:pt x="92" y="470"/>
                        <a:pt x="92" y="470"/>
                      </a:cubicBezTo>
                      <a:cubicBezTo>
                        <a:pt x="92" y="470"/>
                        <a:pt x="92" y="470"/>
                        <a:pt x="92" y="470"/>
                      </a:cubicBezTo>
                      <a:cubicBezTo>
                        <a:pt x="92" y="470"/>
                        <a:pt x="92" y="470"/>
                        <a:pt x="92" y="470"/>
                      </a:cubicBezTo>
                      <a:cubicBezTo>
                        <a:pt x="92" y="470"/>
                        <a:pt x="92" y="470"/>
                        <a:pt x="92" y="470"/>
                      </a:cubicBezTo>
                      <a:cubicBezTo>
                        <a:pt x="92" y="470"/>
                        <a:pt x="92" y="470"/>
                        <a:pt x="92" y="470"/>
                      </a:cubicBezTo>
                      <a:cubicBezTo>
                        <a:pt x="92" y="470"/>
                        <a:pt x="92" y="470"/>
                        <a:pt x="92" y="470"/>
                      </a:cubicBezTo>
                      <a:cubicBezTo>
                        <a:pt x="92" y="470"/>
                        <a:pt x="92" y="470"/>
                        <a:pt x="92" y="470"/>
                      </a:cubicBezTo>
                      <a:cubicBezTo>
                        <a:pt x="92" y="470"/>
                        <a:pt x="92" y="470"/>
                        <a:pt x="92" y="470"/>
                      </a:cubicBezTo>
                      <a:cubicBezTo>
                        <a:pt x="92" y="470"/>
                        <a:pt x="92" y="470"/>
                        <a:pt x="92" y="470"/>
                      </a:cubicBezTo>
                      <a:cubicBezTo>
                        <a:pt x="92" y="470"/>
                        <a:pt x="92" y="470"/>
                        <a:pt x="92" y="470"/>
                      </a:cubicBezTo>
                      <a:cubicBezTo>
                        <a:pt x="92" y="470"/>
                        <a:pt x="92" y="470"/>
                        <a:pt x="92" y="470"/>
                      </a:cubicBezTo>
                      <a:cubicBezTo>
                        <a:pt x="92" y="470"/>
                        <a:pt x="92" y="470"/>
                        <a:pt x="92" y="470"/>
                      </a:cubicBezTo>
                      <a:cubicBezTo>
                        <a:pt x="92" y="470"/>
                        <a:pt x="92" y="470"/>
                        <a:pt x="91" y="470"/>
                      </a:cubicBezTo>
                      <a:cubicBezTo>
                        <a:pt x="91" y="470"/>
                        <a:pt x="91" y="470"/>
                        <a:pt x="91" y="471"/>
                      </a:cubicBezTo>
                      <a:cubicBezTo>
                        <a:pt x="90" y="471"/>
                        <a:pt x="90" y="472"/>
                        <a:pt x="90" y="472"/>
                      </a:cubicBezTo>
                      <a:cubicBezTo>
                        <a:pt x="90" y="472"/>
                        <a:pt x="90" y="472"/>
                        <a:pt x="90" y="472"/>
                      </a:cubicBezTo>
                      <a:cubicBezTo>
                        <a:pt x="90" y="472"/>
                        <a:pt x="90" y="472"/>
                        <a:pt x="90" y="472"/>
                      </a:cubicBezTo>
                      <a:cubicBezTo>
                        <a:pt x="89" y="472"/>
                        <a:pt x="89" y="472"/>
                        <a:pt x="89" y="472"/>
                      </a:cubicBezTo>
                      <a:cubicBezTo>
                        <a:pt x="89" y="472"/>
                        <a:pt x="89" y="472"/>
                        <a:pt x="88" y="472"/>
                      </a:cubicBezTo>
                      <a:cubicBezTo>
                        <a:pt x="88" y="472"/>
                        <a:pt x="88" y="472"/>
                        <a:pt x="88" y="472"/>
                      </a:cubicBezTo>
                      <a:cubicBezTo>
                        <a:pt x="88" y="472"/>
                        <a:pt x="88" y="472"/>
                        <a:pt x="88" y="472"/>
                      </a:cubicBezTo>
                      <a:cubicBezTo>
                        <a:pt x="88" y="472"/>
                        <a:pt x="88" y="472"/>
                        <a:pt x="88" y="472"/>
                      </a:cubicBezTo>
                      <a:cubicBezTo>
                        <a:pt x="88" y="472"/>
                        <a:pt x="88" y="472"/>
                        <a:pt x="88" y="472"/>
                      </a:cubicBezTo>
                      <a:cubicBezTo>
                        <a:pt x="88" y="472"/>
                        <a:pt x="88" y="472"/>
                        <a:pt x="88" y="472"/>
                      </a:cubicBezTo>
                      <a:cubicBezTo>
                        <a:pt x="88" y="472"/>
                        <a:pt x="88" y="472"/>
                        <a:pt x="88" y="472"/>
                      </a:cubicBezTo>
                      <a:cubicBezTo>
                        <a:pt x="88" y="472"/>
                        <a:pt x="88" y="472"/>
                        <a:pt x="88" y="472"/>
                      </a:cubicBezTo>
                      <a:cubicBezTo>
                        <a:pt x="88" y="472"/>
                        <a:pt x="88" y="472"/>
                        <a:pt x="88" y="472"/>
                      </a:cubicBezTo>
                      <a:cubicBezTo>
                        <a:pt x="88" y="472"/>
                        <a:pt x="88" y="471"/>
                        <a:pt x="88" y="471"/>
                      </a:cubicBezTo>
                      <a:cubicBezTo>
                        <a:pt x="88" y="471"/>
                        <a:pt x="88" y="471"/>
                        <a:pt x="88" y="471"/>
                      </a:cubicBezTo>
                      <a:cubicBezTo>
                        <a:pt x="88" y="471"/>
                        <a:pt x="87" y="472"/>
                        <a:pt x="87" y="472"/>
                      </a:cubicBezTo>
                      <a:cubicBezTo>
                        <a:pt x="87" y="472"/>
                        <a:pt x="87" y="472"/>
                        <a:pt x="86" y="473"/>
                      </a:cubicBezTo>
                      <a:cubicBezTo>
                        <a:pt x="93" y="480"/>
                        <a:pt x="100" y="486"/>
                        <a:pt x="107" y="491"/>
                      </a:cubicBezTo>
                      <a:cubicBezTo>
                        <a:pt x="119" y="499"/>
                        <a:pt x="132" y="505"/>
                        <a:pt x="145" y="508"/>
                      </a:cubicBezTo>
                      <a:cubicBezTo>
                        <a:pt x="147" y="508"/>
                        <a:pt x="150" y="508"/>
                        <a:pt x="152" y="508"/>
                      </a:cubicBezTo>
                      <a:cubicBezTo>
                        <a:pt x="161" y="508"/>
                        <a:pt x="170" y="507"/>
                        <a:pt x="179" y="505"/>
                      </a:cubicBezTo>
                      <a:cubicBezTo>
                        <a:pt x="229" y="497"/>
                        <a:pt x="241" y="480"/>
                        <a:pt x="252" y="444"/>
                      </a:cubicBezTo>
                      <a:cubicBezTo>
                        <a:pt x="262" y="411"/>
                        <a:pt x="280" y="401"/>
                        <a:pt x="301" y="374"/>
                      </a:cubicBezTo>
                      <a:cubicBezTo>
                        <a:pt x="303" y="372"/>
                        <a:pt x="305" y="370"/>
                        <a:pt x="306" y="367"/>
                      </a:cubicBezTo>
                      <a:cubicBezTo>
                        <a:pt x="305" y="353"/>
                        <a:pt x="301" y="340"/>
                        <a:pt x="291" y="327"/>
                      </a:cubicBezTo>
                      <a:cubicBezTo>
                        <a:pt x="283" y="317"/>
                        <a:pt x="272" y="310"/>
                        <a:pt x="267" y="296"/>
                      </a:cubicBezTo>
                      <a:cubicBezTo>
                        <a:pt x="261" y="282"/>
                        <a:pt x="261" y="263"/>
                        <a:pt x="259" y="248"/>
                      </a:cubicBezTo>
                      <a:cubicBezTo>
                        <a:pt x="256" y="228"/>
                        <a:pt x="253" y="208"/>
                        <a:pt x="243" y="193"/>
                      </a:cubicBezTo>
                      <a:cubicBezTo>
                        <a:pt x="243" y="193"/>
                        <a:pt x="243" y="193"/>
                        <a:pt x="242" y="193"/>
                      </a:cubicBezTo>
                      <a:cubicBezTo>
                        <a:pt x="241" y="194"/>
                        <a:pt x="242" y="197"/>
                        <a:pt x="240" y="197"/>
                      </a:cubicBezTo>
                      <a:cubicBezTo>
                        <a:pt x="240" y="197"/>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39" y="199"/>
                        <a:pt x="239" y="201"/>
                        <a:pt x="238" y="201"/>
                      </a:cubicBezTo>
                      <a:cubicBezTo>
                        <a:pt x="238" y="201"/>
                        <a:pt x="238" y="201"/>
                        <a:pt x="238" y="201"/>
                      </a:cubicBezTo>
                      <a:cubicBezTo>
                        <a:pt x="238" y="201"/>
                        <a:pt x="238" y="201"/>
                        <a:pt x="238" y="201"/>
                      </a:cubicBezTo>
                      <a:cubicBezTo>
                        <a:pt x="238" y="201"/>
                        <a:pt x="238" y="201"/>
                        <a:pt x="238" y="201"/>
                      </a:cubicBezTo>
                      <a:cubicBezTo>
                        <a:pt x="238" y="201"/>
                        <a:pt x="238" y="201"/>
                        <a:pt x="238" y="201"/>
                      </a:cubicBezTo>
                      <a:cubicBezTo>
                        <a:pt x="238" y="201"/>
                        <a:pt x="238" y="201"/>
                        <a:pt x="237" y="201"/>
                      </a:cubicBezTo>
                      <a:cubicBezTo>
                        <a:pt x="237" y="201"/>
                        <a:pt x="237" y="201"/>
                        <a:pt x="237" y="202"/>
                      </a:cubicBezTo>
                      <a:cubicBezTo>
                        <a:pt x="237" y="202"/>
                        <a:pt x="237" y="202"/>
                        <a:pt x="237" y="202"/>
                      </a:cubicBezTo>
                      <a:cubicBezTo>
                        <a:pt x="237" y="202"/>
                        <a:pt x="237" y="202"/>
                        <a:pt x="237" y="202"/>
                      </a:cubicBezTo>
                      <a:cubicBezTo>
                        <a:pt x="236" y="202"/>
                        <a:pt x="236" y="203"/>
                        <a:pt x="236" y="203"/>
                      </a:cubicBezTo>
                      <a:cubicBezTo>
                        <a:pt x="236" y="203"/>
                        <a:pt x="235" y="204"/>
                        <a:pt x="235" y="204"/>
                      </a:cubicBezTo>
                      <a:cubicBezTo>
                        <a:pt x="235" y="205"/>
                        <a:pt x="234" y="205"/>
                        <a:pt x="234" y="205"/>
                      </a:cubicBezTo>
                      <a:cubicBezTo>
                        <a:pt x="234" y="205"/>
                        <a:pt x="234" y="205"/>
                        <a:pt x="234" y="205"/>
                      </a:cubicBezTo>
                      <a:cubicBezTo>
                        <a:pt x="234" y="205"/>
                        <a:pt x="234" y="205"/>
                        <a:pt x="234" y="205"/>
                      </a:cubicBezTo>
                      <a:cubicBezTo>
                        <a:pt x="234" y="205"/>
                        <a:pt x="234" y="205"/>
                        <a:pt x="234" y="205"/>
                      </a:cubicBezTo>
                      <a:cubicBezTo>
                        <a:pt x="234" y="205"/>
                        <a:pt x="233" y="205"/>
                        <a:pt x="233" y="205"/>
                      </a:cubicBezTo>
                      <a:cubicBezTo>
                        <a:pt x="233" y="205"/>
                        <a:pt x="233" y="205"/>
                        <a:pt x="233" y="205"/>
                      </a:cubicBezTo>
                      <a:cubicBezTo>
                        <a:pt x="233" y="205"/>
                        <a:pt x="233" y="205"/>
                        <a:pt x="233" y="205"/>
                      </a:cubicBezTo>
                      <a:cubicBezTo>
                        <a:pt x="233" y="205"/>
                        <a:pt x="233" y="205"/>
                        <a:pt x="233" y="205"/>
                      </a:cubicBezTo>
                      <a:cubicBezTo>
                        <a:pt x="233" y="205"/>
                        <a:pt x="233" y="205"/>
                        <a:pt x="233" y="205"/>
                      </a:cubicBezTo>
                      <a:cubicBezTo>
                        <a:pt x="233" y="205"/>
                        <a:pt x="233" y="205"/>
                        <a:pt x="233" y="205"/>
                      </a:cubicBezTo>
                      <a:cubicBezTo>
                        <a:pt x="233" y="205"/>
                        <a:pt x="233" y="205"/>
                        <a:pt x="233" y="205"/>
                      </a:cubicBezTo>
                      <a:cubicBezTo>
                        <a:pt x="232" y="205"/>
                        <a:pt x="232" y="206"/>
                        <a:pt x="232" y="206"/>
                      </a:cubicBezTo>
                      <a:cubicBezTo>
                        <a:pt x="231" y="207"/>
                        <a:pt x="231" y="208"/>
                        <a:pt x="230" y="208"/>
                      </a:cubicBezTo>
                      <a:cubicBezTo>
                        <a:pt x="230" y="208"/>
                        <a:pt x="230" y="208"/>
                        <a:pt x="230" y="208"/>
                      </a:cubicBezTo>
                      <a:cubicBezTo>
                        <a:pt x="230" y="208"/>
                        <a:pt x="230" y="208"/>
                        <a:pt x="230" y="208"/>
                      </a:cubicBezTo>
                      <a:cubicBezTo>
                        <a:pt x="230" y="208"/>
                        <a:pt x="230" y="208"/>
                        <a:pt x="230" y="208"/>
                      </a:cubicBezTo>
                      <a:cubicBezTo>
                        <a:pt x="230" y="208"/>
                        <a:pt x="229" y="208"/>
                        <a:pt x="229" y="207"/>
                      </a:cubicBezTo>
                      <a:cubicBezTo>
                        <a:pt x="229" y="207"/>
                        <a:pt x="229" y="207"/>
                        <a:pt x="229" y="207"/>
                      </a:cubicBezTo>
                      <a:cubicBezTo>
                        <a:pt x="229" y="207"/>
                        <a:pt x="229" y="207"/>
                        <a:pt x="229" y="207"/>
                      </a:cubicBezTo>
                      <a:cubicBezTo>
                        <a:pt x="229" y="207"/>
                        <a:pt x="229" y="207"/>
                        <a:pt x="228" y="207"/>
                      </a:cubicBezTo>
                      <a:cubicBezTo>
                        <a:pt x="228" y="207"/>
                        <a:pt x="228" y="207"/>
                        <a:pt x="228" y="207"/>
                      </a:cubicBezTo>
                      <a:cubicBezTo>
                        <a:pt x="228" y="207"/>
                        <a:pt x="228" y="207"/>
                        <a:pt x="228" y="207"/>
                      </a:cubicBezTo>
                      <a:cubicBezTo>
                        <a:pt x="228" y="207"/>
                        <a:pt x="227" y="207"/>
                        <a:pt x="227" y="208"/>
                      </a:cubicBezTo>
                      <a:cubicBezTo>
                        <a:pt x="227" y="208"/>
                        <a:pt x="227" y="208"/>
                        <a:pt x="227" y="208"/>
                      </a:cubicBezTo>
                      <a:cubicBezTo>
                        <a:pt x="227" y="208"/>
                        <a:pt x="226" y="208"/>
                        <a:pt x="226" y="208"/>
                      </a:cubicBezTo>
                      <a:cubicBezTo>
                        <a:pt x="226" y="208"/>
                        <a:pt x="226" y="208"/>
                        <a:pt x="226" y="208"/>
                      </a:cubicBezTo>
                      <a:cubicBezTo>
                        <a:pt x="226" y="208"/>
                        <a:pt x="226" y="208"/>
                        <a:pt x="226" y="208"/>
                      </a:cubicBezTo>
                      <a:cubicBezTo>
                        <a:pt x="226" y="208"/>
                        <a:pt x="226" y="208"/>
                        <a:pt x="226" y="208"/>
                      </a:cubicBezTo>
                      <a:cubicBezTo>
                        <a:pt x="226" y="208"/>
                        <a:pt x="226" y="208"/>
                        <a:pt x="226" y="208"/>
                      </a:cubicBezTo>
                      <a:cubicBezTo>
                        <a:pt x="225" y="208"/>
                        <a:pt x="225" y="209"/>
                        <a:pt x="224" y="209"/>
                      </a:cubicBezTo>
                      <a:cubicBezTo>
                        <a:pt x="224" y="209"/>
                        <a:pt x="224" y="209"/>
                        <a:pt x="224" y="209"/>
                      </a:cubicBezTo>
                      <a:cubicBezTo>
                        <a:pt x="224" y="209"/>
                        <a:pt x="224" y="209"/>
                        <a:pt x="224" y="209"/>
                      </a:cubicBezTo>
                      <a:cubicBezTo>
                        <a:pt x="224" y="209"/>
                        <a:pt x="224" y="209"/>
                        <a:pt x="224" y="209"/>
                      </a:cubicBezTo>
                      <a:cubicBezTo>
                        <a:pt x="224" y="209"/>
                        <a:pt x="224" y="209"/>
                        <a:pt x="224" y="209"/>
                      </a:cubicBezTo>
                      <a:cubicBezTo>
                        <a:pt x="224" y="209"/>
                        <a:pt x="223" y="209"/>
                        <a:pt x="223" y="208"/>
                      </a:cubicBezTo>
                      <a:cubicBezTo>
                        <a:pt x="223" y="208"/>
                        <a:pt x="223" y="208"/>
                        <a:pt x="223" y="208"/>
                      </a:cubicBezTo>
                      <a:cubicBezTo>
                        <a:pt x="223" y="208"/>
                        <a:pt x="223" y="208"/>
                        <a:pt x="223" y="208"/>
                      </a:cubicBezTo>
                      <a:cubicBezTo>
                        <a:pt x="223" y="208"/>
                        <a:pt x="223" y="208"/>
                        <a:pt x="223" y="208"/>
                      </a:cubicBezTo>
                      <a:cubicBezTo>
                        <a:pt x="223" y="208"/>
                        <a:pt x="223" y="208"/>
                        <a:pt x="223" y="208"/>
                      </a:cubicBezTo>
                      <a:cubicBezTo>
                        <a:pt x="223" y="208"/>
                        <a:pt x="222" y="208"/>
                        <a:pt x="222" y="208"/>
                      </a:cubicBezTo>
                      <a:cubicBezTo>
                        <a:pt x="222" y="208"/>
                        <a:pt x="222" y="208"/>
                        <a:pt x="222" y="208"/>
                      </a:cubicBezTo>
                      <a:cubicBezTo>
                        <a:pt x="222" y="208"/>
                        <a:pt x="222" y="208"/>
                        <a:pt x="222" y="208"/>
                      </a:cubicBezTo>
                      <a:cubicBezTo>
                        <a:pt x="222" y="208"/>
                        <a:pt x="222" y="208"/>
                        <a:pt x="221" y="208"/>
                      </a:cubicBezTo>
                      <a:cubicBezTo>
                        <a:pt x="221" y="208"/>
                        <a:pt x="221" y="208"/>
                        <a:pt x="221" y="208"/>
                      </a:cubicBezTo>
                      <a:cubicBezTo>
                        <a:pt x="221" y="208"/>
                        <a:pt x="221" y="208"/>
                        <a:pt x="221" y="208"/>
                      </a:cubicBezTo>
                      <a:cubicBezTo>
                        <a:pt x="221" y="208"/>
                        <a:pt x="221" y="208"/>
                        <a:pt x="221" y="208"/>
                      </a:cubicBezTo>
                      <a:cubicBezTo>
                        <a:pt x="221" y="208"/>
                        <a:pt x="221" y="208"/>
                        <a:pt x="221" y="208"/>
                      </a:cubicBezTo>
                      <a:cubicBezTo>
                        <a:pt x="221" y="208"/>
                        <a:pt x="221" y="208"/>
                        <a:pt x="221" y="208"/>
                      </a:cubicBezTo>
                      <a:cubicBezTo>
                        <a:pt x="221" y="208"/>
                        <a:pt x="221" y="208"/>
                        <a:pt x="221" y="208"/>
                      </a:cubicBezTo>
                      <a:cubicBezTo>
                        <a:pt x="221" y="208"/>
                        <a:pt x="221" y="208"/>
                        <a:pt x="221" y="208"/>
                      </a:cubicBezTo>
                      <a:cubicBezTo>
                        <a:pt x="221" y="208"/>
                        <a:pt x="221" y="208"/>
                        <a:pt x="221" y="208"/>
                      </a:cubicBezTo>
                      <a:cubicBezTo>
                        <a:pt x="220" y="208"/>
                        <a:pt x="220" y="208"/>
                        <a:pt x="220" y="208"/>
                      </a:cubicBezTo>
                      <a:cubicBezTo>
                        <a:pt x="220" y="208"/>
                        <a:pt x="220" y="208"/>
                        <a:pt x="220" y="208"/>
                      </a:cubicBezTo>
                      <a:cubicBezTo>
                        <a:pt x="220" y="208"/>
                        <a:pt x="220" y="208"/>
                        <a:pt x="220" y="208"/>
                      </a:cubicBezTo>
                      <a:cubicBezTo>
                        <a:pt x="220" y="208"/>
                        <a:pt x="220" y="208"/>
                        <a:pt x="220" y="208"/>
                      </a:cubicBezTo>
                      <a:cubicBezTo>
                        <a:pt x="220" y="208"/>
                        <a:pt x="220" y="208"/>
                        <a:pt x="220" y="208"/>
                      </a:cubicBezTo>
                      <a:cubicBezTo>
                        <a:pt x="219" y="208"/>
                        <a:pt x="219" y="208"/>
                        <a:pt x="219" y="207"/>
                      </a:cubicBezTo>
                      <a:cubicBezTo>
                        <a:pt x="219" y="207"/>
                        <a:pt x="219" y="207"/>
                        <a:pt x="219" y="207"/>
                      </a:cubicBezTo>
                      <a:cubicBezTo>
                        <a:pt x="219" y="207"/>
                        <a:pt x="219" y="207"/>
                        <a:pt x="219" y="207"/>
                      </a:cubicBezTo>
                      <a:cubicBezTo>
                        <a:pt x="219" y="207"/>
                        <a:pt x="218" y="207"/>
                        <a:pt x="218" y="207"/>
                      </a:cubicBezTo>
                      <a:cubicBezTo>
                        <a:pt x="218" y="207"/>
                        <a:pt x="218" y="207"/>
                        <a:pt x="218" y="207"/>
                      </a:cubicBezTo>
                      <a:cubicBezTo>
                        <a:pt x="218" y="207"/>
                        <a:pt x="218" y="207"/>
                        <a:pt x="218" y="207"/>
                      </a:cubicBezTo>
                      <a:cubicBezTo>
                        <a:pt x="218" y="207"/>
                        <a:pt x="218" y="207"/>
                        <a:pt x="218" y="207"/>
                      </a:cubicBezTo>
                      <a:cubicBezTo>
                        <a:pt x="218" y="207"/>
                        <a:pt x="218" y="207"/>
                        <a:pt x="218" y="207"/>
                      </a:cubicBezTo>
                      <a:cubicBezTo>
                        <a:pt x="217" y="207"/>
                        <a:pt x="217" y="207"/>
                        <a:pt x="217" y="207"/>
                      </a:cubicBezTo>
                      <a:cubicBezTo>
                        <a:pt x="217" y="207"/>
                        <a:pt x="217" y="207"/>
                        <a:pt x="217" y="207"/>
                      </a:cubicBezTo>
                      <a:cubicBezTo>
                        <a:pt x="217" y="207"/>
                        <a:pt x="217" y="207"/>
                        <a:pt x="217" y="207"/>
                      </a:cubicBezTo>
                      <a:cubicBezTo>
                        <a:pt x="217" y="207"/>
                        <a:pt x="217" y="207"/>
                        <a:pt x="217" y="207"/>
                      </a:cubicBezTo>
                      <a:cubicBezTo>
                        <a:pt x="217" y="207"/>
                        <a:pt x="217" y="207"/>
                        <a:pt x="217" y="207"/>
                      </a:cubicBezTo>
                      <a:cubicBezTo>
                        <a:pt x="217" y="207"/>
                        <a:pt x="217" y="207"/>
                        <a:pt x="217" y="207"/>
                      </a:cubicBezTo>
                      <a:cubicBezTo>
                        <a:pt x="217" y="207"/>
                        <a:pt x="217" y="207"/>
                        <a:pt x="217" y="207"/>
                      </a:cubicBezTo>
                      <a:cubicBezTo>
                        <a:pt x="217" y="207"/>
                        <a:pt x="217" y="207"/>
                        <a:pt x="217" y="207"/>
                      </a:cubicBezTo>
                      <a:cubicBezTo>
                        <a:pt x="216" y="207"/>
                        <a:pt x="216" y="206"/>
                        <a:pt x="216" y="205"/>
                      </a:cubicBezTo>
                      <a:cubicBezTo>
                        <a:pt x="216" y="205"/>
                        <a:pt x="215" y="205"/>
                        <a:pt x="215" y="205"/>
                      </a:cubicBezTo>
                      <a:cubicBezTo>
                        <a:pt x="215" y="205"/>
                        <a:pt x="214" y="206"/>
                        <a:pt x="214" y="206"/>
                      </a:cubicBezTo>
                      <a:cubicBezTo>
                        <a:pt x="214" y="206"/>
                        <a:pt x="214" y="206"/>
                        <a:pt x="214" y="206"/>
                      </a:cubicBezTo>
                      <a:cubicBezTo>
                        <a:pt x="214" y="206"/>
                        <a:pt x="214" y="206"/>
                        <a:pt x="214" y="206"/>
                      </a:cubicBezTo>
                      <a:cubicBezTo>
                        <a:pt x="214" y="206"/>
                        <a:pt x="214" y="206"/>
                        <a:pt x="214" y="206"/>
                      </a:cubicBezTo>
                      <a:cubicBezTo>
                        <a:pt x="214" y="206"/>
                        <a:pt x="214" y="206"/>
                        <a:pt x="214" y="206"/>
                      </a:cubicBezTo>
                      <a:cubicBezTo>
                        <a:pt x="214" y="206"/>
                        <a:pt x="214" y="206"/>
                        <a:pt x="214" y="206"/>
                      </a:cubicBezTo>
                      <a:cubicBezTo>
                        <a:pt x="214" y="206"/>
                        <a:pt x="214" y="206"/>
                        <a:pt x="213" y="206"/>
                      </a:cubicBezTo>
                      <a:cubicBezTo>
                        <a:pt x="213" y="206"/>
                        <a:pt x="213" y="206"/>
                        <a:pt x="213" y="206"/>
                      </a:cubicBezTo>
                      <a:cubicBezTo>
                        <a:pt x="213" y="206"/>
                        <a:pt x="213" y="206"/>
                        <a:pt x="213" y="206"/>
                      </a:cubicBezTo>
                      <a:cubicBezTo>
                        <a:pt x="213" y="206"/>
                        <a:pt x="213" y="206"/>
                        <a:pt x="213" y="206"/>
                      </a:cubicBezTo>
                      <a:cubicBezTo>
                        <a:pt x="213" y="206"/>
                        <a:pt x="213" y="206"/>
                        <a:pt x="213" y="206"/>
                      </a:cubicBezTo>
                      <a:cubicBezTo>
                        <a:pt x="213" y="206"/>
                        <a:pt x="213" y="206"/>
                        <a:pt x="213" y="206"/>
                      </a:cubicBezTo>
                      <a:cubicBezTo>
                        <a:pt x="213" y="206"/>
                        <a:pt x="213" y="206"/>
                        <a:pt x="213" y="206"/>
                      </a:cubicBezTo>
                      <a:cubicBezTo>
                        <a:pt x="213" y="206"/>
                        <a:pt x="212" y="206"/>
                        <a:pt x="212" y="207"/>
                      </a:cubicBezTo>
                      <a:cubicBezTo>
                        <a:pt x="212" y="207"/>
                        <a:pt x="212" y="207"/>
                        <a:pt x="212" y="207"/>
                      </a:cubicBezTo>
                      <a:cubicBezTo>
                        <a:pt x="211" y="207"/>
                        <a:pt x="211" y="207"/>
                        <a:pt x="211" y="207"/>
                      </a:cubicBezTo>
                      <a:cubicBezTo>
                        <a:pt x="211" y="207"/>
                        <a:pt x="211" y="207"/>
                        <a:pt x="211" y="207"/>
                      </a:cubicBezTo>
                      <a:cubicBezTo>
                        <a:pt x="211" y="207"/>
                        <a:pt x="211" y="207"/>
                        <a:pt x="211" y="207"/>
                      </a:cubicBezTo>
                      <a:cubicBezTo>
                        <a:pt x="211" y="207"/>
                        <a:pt x="211" y="207"/>
                        <a:pt x="211" y="207"/>
                      </a:cubicBezTo>
                      <a:cubicBezTo>
                        <a:pt x="211" y="207"/>
                        <a:pt x="211" y="207"/>
                        <a:pt x="211" y="207"/>
                      </a:cubicBezTo>
                      <a:cubicBezTo>
                        <a:pt x="211" y="208"/>
                        <a:pt x="210" y="208"/>
                        <a:pt x="210" y="208"/>
                      </a:cubicBezTo>
                      <a:cubicBezTo>
                        <a:pt x="210" y="208"/>
                        <a:pt x="210" y="208"/>
                        <a:pt x="210" y="208"/>
                      </a:cubicBezTo>
                      <a:cubicBezTo>
                        <a:pt x="210" y="208"/>
                        <a:pt x="210" y="208"/>
                        <a:pt x="210" y="208"/>
                      </a:cubicBezTo>
                      <a:cubicBezTo>
                        <a:pt x="210" y="208"/>
                        <a:pt x="210" y="208"/>
                        <a:pt x="210" y="208"/>
                      </a:cubicBezTo>
                      <a:cubicBezTo>
                        <a:pt x="210" y="208"/>
                        <a:pt x="209" y="208"/>
                        <a:pt x="209" y="208"/>
                      </a:cubicBezTo>
                      <a:cubicBezTo>
                        <a:pt x="209" y="208"/>
                        <a:pt x="209" y="208"/>
                        <a:pt x="209" y="208"/>
                      </a:cubicBezTo>
                      <a:cubicBezTo>
                        <a:pt x="209" y="208"/>
                        <a:pt x="209" y="208"/>
                        <a:pt x="209" y="208"/>
                      </a:cubicBezTo>
                      <a:cubicBezTo>
                        <a:pt x="209" y="208"/>
                        <a:pt x="209" y="208"/>
                        <a:pt x="209" y="208"/>
                      </a:cubicBezTo>
                      <a:cubicBezTo>
                        <a:pt x="209" y="208"/>
                        <a:pt x="209" y="208"/>
                        <a:pt x="209" y="208"/>
                      </a:cubicBezTo>
                      <a:cubicBezTo>
                        <a:pt x="209" y="208"/>
                        <a:pt x="209" y="208"/>
                        <a:pt x="209" y="208"/>
                      </a:cubicBezTo>
                      <a:cubicBezTo>
                        <a:pt x="209" y="208"/>
                        <a:pt x="209" y="208"/>
                        <a:pt x="209" y="208"/>
                      </a:cubicBezTo>
                      <a:cubicBezTo>
                        <a:pt x="209" y="208"/>
                        <a:pt x="209" y="208"/>
                        <a:pt x="209" y="208"/>
                      </a:cubicBezTo>
                      <a:cubicBezTo>
                        <a:pt x="208" y="208"/>
                        <a:pt x="208" y="208"/>
                        <a:pt x="208" y="208"/>
                      </a:cubicBezTo>
                      <a:cubicBezTo>
                        <a:pt x="208" y="208"/>
                        <a:pt x="208" y="208"/>
                        <a:pt x="208" y="208"/>
                      </a:cubicBezTo>
                      <a:cubicBezTo>
                        <a:pt x="208" y="208"/>
                        <a:pt x="208" y="208"/>
                        <a:pt x="208" y="208"/>
                      </a:cubicBezTo>
                      <a:cubicBezTo>
                        <a:pt x="207" y="208"/>
                        <a:pt x="207" y="208"/>
                        <a:pt x="206" y="209"/>
                      </a:cubicBezTo>
                      <a:cubicBezTo>
                        <a:pt x="206" y="209"/>
                        <a:pt x="206" y="209"/>
                        <a:pt x="206" y="209"/>
                      </a:cubicBezTo>
                      <a:cubicBezTo>
                        <a:pt x="206" y="209"/>
                        <a:pt x="206" y="209"/>
                        <a:pt x="206" y="209"/>
                      </a:cubicBezTo>
                      <a:cubicBezTo>
                        <a:pt x="205" y="209"/>
                        <a:pt x="204" y="210"/>
                        <a:pt x="203" y="210"/>
                      </a:cubicBezTo>
                      <a:cubicBezTo>
                        <a:pt x="203" y="210"/>
                        <a:pt x="203" y="210"/>
                        <a:pt x="202" y="210"/>
                      </a:cubicBezTo>
                      <a:cubicBezTo>
                        <a:pt x="202" y="210"/>
                        <a:pt x="202" y="210"/>
                        <a:pt x="202" y="210"/>
                      </a:cubicBezTo>
                      <a:cubicBezTo>
                        <a:pt x="202" y="210"/>
                        <a:pt x="202" y="209"/>
                        <a:pt x="202" y="209"/>
                      </a:cubicBezTo>
                      <a:cubicBezTo>
                        <a:pt x="202" y="209"/>
                        <a:pt x="202" y="209"/>
                        <a:pt x="202" y="209"/>
                      </a:cubicBezTo>
                      <a:cubicBezTo>
                        <a:pt x="202" y="209"/>
                        <a:pt x="202" y="209"/>
                        <a:pt x="202" y="209"/>
                      </a:cubicBezTo>
                      <a:cubicBezTo>
                        <a:pt x="202" y="209"/>
                        <a:pt x="202" y="209"/>
                        <a:pt x="202" y="209"/>
                      </a:cubicBezTo>
                      <a:cubicBezTo>
                        <a:pt x="202" y="209"/>
                        <a:pt x="202" y="209"/>
                        <a:pt x="202" y="209"/>
                      </a:cubicBezTo>
                      <a:cubicBezTo>
                        <a:pt x="202" y="209"/>
                        <a:pt x="202" y="209"/>
                        <a:pt x="202" y="209"/>
                      </a:cubicBezTo>
                      <a:cubicBezTo>
                        <a:pt x="202" y="209"/>
                        <a:pt x="202" y="209"/>
                        <a:pt x="202" y="209"/>
                      </a:cubicBezTo>
                      <a:cubicBezTo>
                        <a:pt x="202" y="209"/>
                        <a:pt x="202" y="209"/>
                        <a:pt x="202" y="209"/>
                      </a:cubicBezTo>
                      <a:cubicBezTo>
                        <a:pt x="202" y="209"/>
                        <a:pt x="202" y="209"/>
                        <a:pt x="202" y="209"/>
                      </a:cubicBezTo>
                      <a:cubicBezTo>
                        <a:pt x="202" y="209"/>
                        <a:pt x="202" y="209"/>
                        <a:pt x="202" y="209"/>
                      </a:cubicBezTo>
                      <a:cubicBezTo>
                        <a:pt x="201" y="209"/>
                        <a:pt x="201" y="209"/>
                        <a:pt x="201" y="209"/>
                      </a:cubicBezTo>
                      <a:cubicBezTo>
                        <a:pt x="201" y="209"/>
                        <a:pt x="201" y="209"/>
                        <a:pt x="201" y="209"/>
                      </a:cubicBezTo>
                      <a:cubicBezTo>
                        <a:pt x="201" y="209"/>
                        <a:pt x="201" y="209"/>
                        <a:pt x="201" y="209"/>
                      </a:cubicBezTo>
                      <a:cubicBezTo>
                        <a:pt x="201" y="209"/>
                        <a:pt x="201" y="209"/>
                        <a:pt x="200" y="209"/>
                      </a:cubicBezTo>
                      <a:cubicBezTo>
                        <a:pt x="200" y="209"/>
                        <a:pt x="200" y="209"/>
                        <a:pt x="200" y="209"/>
                      </a:cubicBezTo>
                      <a:cubicBezTo>
                        <a:pt x="200" y="209"/>
                        <a:pt x="200" y="209"/>
                        <a:pt x="200" y="209"/>
                      </a:cubicBezTo>
                      <a:cubicBezTo>
                        <a:pt x="200" y="209"/>
                        <a:pt x="200" y="209"/>
                        <a:pt x="199" y="209"/>
                      </a:cubicBezTo>
                      <a:cubicBezTo>
                        <a:pt x="199" y="209"/>
                        <a:pt x="199" y="209"/>
                        <a:pt x="199" y="209"/>
                      </a:cubicBezTo>
                      <a:cubicBezTo>
                        <a:pt x="199" y="209"/>
                        <a:pt x="199" y="209"/>
                        <a:pt x="199" y="209"/>
                      </a:cubicBezTo>
                      <a:cubicBezTo>
                        <a:pt x="199" y="209"/>
                        <a:pt x="199" y="209"/>
                        <a:pt x="199" y="209"/>
                      </a:cubicBezTo>
                      <a:cubicBezTo>
                        <a:pt x="199" y="209"/>
                        <a:pt x="199" y="209"/>
                        <a:pt x="199" y="209"/>
                      </a:cubicBezTo>
                      <a:cubicBezTo>
                        <a:pt x="199" y="209"/>
                        <a:pt x="199" y="209"/>
                        <a:pt x="199" y="209"/>
                      </a:cubicBezTo>
                      <a:cubicBezTo>
                        <a:pt x="199" y="209"/>
                        <a:pt x="199" y="209"/>
                        <a:pt x="199" y="209"/>
                      </a:cubicBezTo>
                      <a:cubicBezTo>
                        <a:pt x="199" y="209"/>
                        <a:pt x="199" y="209"/>
                        <a:pt x="199" y="209"/>
                      </a:cubicBezTo>
                      <a:cubicBezTo>
                        <a:pt x="198" y="209"/>
                        <a:pt x="198" y="209"/>
                        <a:pt x="198" y="209"/>
                      </a:cubicBezTo>
                      <a:cubicBezTo>
                        <a:pt x="198" y="209"/>
                        <a:pt x="198" y="209"/>
                        <a:pt x="198" y="209"/>
                      </a:cubicBezTo>
                      <a:cubicBezTo>
                        <a:pt x="198" y="209"/>
                        <a:pt x="198" y="209"/>
                        <a:pt x="198" y="209"/>
                      </a:cubicBezTo>
                      <a:cubicBezTo>
                        <a:pt x="198" y="209"/>
                        <a:pt x="198" y="209"/>
                        <a:pt x="198" y="209"/>
                      </a:cubicBezTo>
                      <a:cubicBezTo>
                        <a:pt x="198" y="209"/>
                        <a:pt x="198" y="209"/>
                        <a:pt x="198" y="209"/>
                      </a:cubicBezTo>
                      <a:cubicBezTo>
                        <a:pt x="198" y="209"/>
                        <a:pt x="197" y="209"/>
                        <a:pt x="197" y="208"/>
                      </a:cubicBezTo>
                      <a:cubicBezTo>
                        <a:pt x="197" y="207"/>
                        <a:pt x="196" y="207"/>
                        <a:pt x="196" y="207"/>
                      </a:cubicBezTo>
                      <a:cubicBezTo>
                        <a:pt x="196" y="207"/>
                        <a:pt x="196" y="207"/>
                        <a:pt x="196" y="207"/>
                      </a:cubicBezTo>
                      <a:cubicBezTo>
                        <a:pt x="196" y="207"/>
                        <a:pt x="196" y="207"/>
                        <a:pt x="196" y="207"/>
                      </a:cubicBezTo>
                      <a:cubicBezTo>
                        <a:pt x="196" y="207"/>
                        <a:pt x="196" y="207"/>
                        <a:pt x="196" y="207"/>
                      </a:cubicBezTo>
                      <a:cubicBezTo>
                        <a:pt x="196" y="207"/>
                        <a:pt x="196" y="207"/>
                        <a:pt x="195" y="207"/>
                      </a:cubicBezTo>
                      <a:cubicBezTo>
                        <a:pt x="195" y="207"/>
                        <a:pt x="195" y="207"/>
                        <a:pt x="195" y="207"/>
                      </a:cubicBezTo>
                      <a:cubicBezTo>
                        <a:pt x="195" y="207"/>
                        <a:pt x="195" y="207"/>
                        <a:pt x="195" y="207"/>
                      </a:cubicBezTo>
                      <a:cubicBezTo>
                        <a:pt x="195" y="207"/>
                        <a:pt x="195" y="207"/>
                        <a:pt x="195" y="207"/>
                      </a:cubicBezTo>
                      <a:cubicBezTo>
                        <a:pt x="195" y="207"/>
                        <a:pt x="195" y="207"/>
                        <a:pt x="195" y="207"/>
                      </a:cubicBezTo>
                      <a:cubicBezTo>
                        <a:pt x="195" y="207"/>
                        <a:pt x="195" y="207"/>
                        <a:pt x="195" y="207"/>
                      </a:cubicBezTo>
                      <a:cubicBezTo>
                        <a:pt x="195" y="207"/>
                        <a:pt x="195" y="207"/>
                        <a:pt x="195" y="207"/>
                      </a:cubicBezTo>
                      <a:cubicBezTo>
                        <a:pt x="194" y="207"/>
                        <a:pt x="194" y="207"/>
                        <a:pt x="193" y="206"/>
                      </a:cubicBezTo>
                      <a:cubicBezTo>
                        <a:pt x="193" y="205"/>
                        <a:pt x="190" y="206"/>
                        <a:pt x="190" y="204"/>
                      </a:cubicBezTo>
                      <a:cubicBezTo>
                        <a:pt x="190" y="204"/>
                        <a:pt x="190" y="204"/>
                        <a:pt x="190" y="204"/>
                      </a:cubicBezTo>
                      <a:cubicBezTo>
                        <a:pt x="190" y="204"/>
                        <a:pt x="190" y="204"/>
                        <a:pt x="190" y="203"/>
                      </a:cubicBezTo>
                      <a:cubicBezTo>
                        <a:pt x="190" y="203"/>
                        <a:pt x="190" y="203"/>
                        <a:pt x="190" y="203"/>
                      </a:cubicBezTo>
                      <a:cubicBezTo>
                        <a:pt x="190" y="202"/>
                        <a:pt x="187" y="202"/>
                        <a:pt x="187" y="199"/>
                      </a:cubicBezTo>
                      <a:cubicBezTo>
                        <a:pt x="187" y="199"/>
                        <a:pt x="187" y="199"/>
                        <a:pt x="187" y="199"/>
                      </a:cubicBezTo>
                      <a:cubicBezTo>
                        <a:pt x="187" y="199"/>
                        <a:pt x="187" y="199"/>
                        <a:pt x="187" y="199"/>
                      </a:cubicBezTo>
                      <a:cubicBezTo>
                        <a:pt x="187" y="198"/>
                        <a:pt x="185" y="197"/>
                        <a:pt x="185" y="195"/>
                      </a:cubicBezTo>
                      <a:cubicBezTo>
                        <a:pt x="185" y="195"/>
                        <a:pt x="185" y="195"/>
                        <a:pt x="185" y="195"/>
                      </a:cubicBezTo>
                      <a:cubicBezTo>
                        <a:pt x="185" y="195"/>
                        <a:pt x="185" y="195"/>
                        <a:pt x="185" y="195"/>
                      </a:cubicBezTo>
                      <a:cubicBezTo>
                        <a:pt x="185" y="194"/>
                        <a:pt x="185" y="194"/>
                        <a:pt x="185" y="194"/>
                      </a:cubicBezTo>
                      <a:cubicBezTo>
                        <a:pt x="185" y="193"/>
                        <a:pt x="184" y="192"/>
                        <a:pt x="184" y="190"/>
                      </a:cubicBezTo>
                      <a:cubicBezTo>
                        <a:pt x="184" y="190"/>
                        <a:pt x="184" y="190"/>
                        <a:pt x="184" y="190"/>
                      </a:cubicBezTo>
                      <a:cubicBezTo>
                        <a:pt x="184" y="190"/>
                        <a:pt x="184" y="189"/>
                        <a:pt x="184" y="189"/>
                      </a:cubicBezTo>
                      <a:cubicBezTo>
                        <a:pt x="184" y="189"/>
                        <a:pt x="184" y="188"/>
                        <a:pt x="184" y="188"/>
                      </a:cubicBezTo>
                      <a:cubicBezTo>
                        <a:pt x="184" y="187"/>
                        <a:pt x="184" y="185"/>
                        <a:pt x="184" y="184"/>
                      </a:cubicBezTo>
                      <a:cubicBezTo>
                        <a:pt x="184" y="184"/>
                        <a:pt x="184" y="184"/>
                        <a:pt x="184" y="184"/>
                      </a:cubicBezTo>
                      <a:cubicBezTo>
                        <a:pt x="184" y="184"/>
                        <a:pt x="184" y="183"/>
                        <a:pt x="184" y="183"/>
                      </a:cubicBezTo>
                      <a:cubicBezTo>
                        <a:pt x="184" y="182"/>
                        <a:pt x="185" y="181"/>
                        <a:pt x="185" y="181"/>
                      </a:cubicBezTo>
                      <a:cubicBezTo>
                        <a:pt x="185" y="181"/>
                        <a:pt x="185" y="181"/>
                        <a:pt x="185" y="181"/>
                      </a:cubicBezTo>
                      <a:cubicBezTo>
                        <a:pt x="185" y="180"/>
                        <a:pt x="184" y="178"/>
                        <a:pt x="185" y="178"/>
                      </a:cubicBezTo>
                      <a:cubicBezTo>
                        <a:pt x="188" y="175"/>
                        <a:pt x="186" y="171"/>
                        <a:pt x="188" y="170"/>
                      </a:cubicBezTo>
                      <a:cubicBezTo>
                        <a:pt x="189" y="170"/>
                        <a:pt x="190" y="169"/>
                        <a:pt x="190" y="168"/>
                      </a:cubicBezTo>
                      <a:cubicBezTo>
                        <a:pt x="189" y="168"/>
                        <a:pt x="188" y="168"/>
                        <a:pt x="186" y="168"/>
                      </a:cubicBezTo>
                      <a:cubicBezTo>
                        <a:pt x="181" y="168"/>
                        <a:pt x="175" y="169"/>
                        <a:pt x="170" y="171"/>
                      </a:cubicBezTo>
                      <a:cubicBezTo>
                        <a:pt x="161" y="174"/>
                        <a:pt x="152" y="185"/>
                        <a:pt x="142" y="187"/>
                      </a:cubicBezTo>
                      <a:cubicBezTo>
                        <a:pt x="140" y="187"/>
                        <a:pt x="139" y="187"/>
                        <a:pt x="137" y="187"/>
                      </a:cubicBezTo>
                      <a:cubicBezTo>
                        <a:pt x="129" y="187"/>
                        <a:pt x="125" y="183"/>
                        <a:pt x="125" y="177"/>
                      </a:cubicBezTo>
                      <a:cubicBezTo>
                        <a:pt x="124" y="177"/>
                        <a:pt x="124" y="177"/>
                        <a:pt x="124" y="177"/>
                      </a:cubicBezTo>
                      <a:cubicBezTo>
                        <a:pt x="124" y="177"/>
                        <a:pt x="124" y="177"/>
                        <a:pt x="123" y="177"/>
                      </a:cubicBezTo>
                      <a:cubicBezTo>
                        <a:pt x="123" y="177"/>
                        <a:pt x="123" y="177"/>
                        <a:pt x="123" y="177"/>
                      </a:cubicBezTo>
                      <a:cubicBezTo>
                        <a:pt x="123" y="177"/>
                        <a:pt x="123" y="177"/>
                        <a:pt x="123" y="177"/>
                      </a:cubicBezTo>
                      <a:cubicBezTo>
                        <a:pt x="123" y="177"/>
                        <a:pt x="123" y="177"/>
                        <a:pt x="123" y="177"/>
                      </a:cubicBezTo>
                      <a:cubicBezTo>
                        <a:pt x="123" y="177"/>
                        <a:pt x="123" y="177"/>
                        <a:pt x="123" y="177"/>
                      </a:cubicBezTo>
                      <a:cubicBezTo>
                        <a:pt x="123" y="177"/>
                        <a:pt x="122" y="177"/>
                        <a:pt x="122" y="177"/>
                      </a:cubicBezTo>
                      <a:cubicBezTo>
                        <a:pt x="122" y="177"/>
                        <a:pt x="122" y="177"/>
                        <a:pt x="122" y="177"/>
                      </a:cubicBezTo>
                      <a:cubicBezTo>
                        <a:pt x="122" y="177"/>
                        <a:pt x="122" y="177"/>
                        <a:pt x="122" y="177"/>
                      </a:cubicBezTo>
                      <a:cubicBezTo>
                        <a:pt x="122" y="177"/>
                        <a:pt x="122" y="177"/>
                        <a:pt x="122" y="177"/>
                      </a:cubicBezTo>
                      <a:cubicBezTo>
                        <a:pt x="122" y="177"/>
                        <a:pt x="122" y="177"/>
                        <a:pt x="122" y="177"/>
                      </a:cubicBezTo>
                      <a:cubicBezTo>
                        <a:pt x="121" y="177"/>
                        <a:pt x="121" y="177"/>
                        <a:pt x="121" y="176"/>
                      </a:cubicBezTo>
                      <a:cubicBezTo>
                        <a:pt x="121" y="176"/>
                        <a:pt x="120" y="176"/>
                        <a:pt x="120" y="176"/>
                      </a:cubicBezTo>
                      <a:cubicBezTo>
                        <a:pt x="120" y="176"/>
                        <a:pt x="120" y="176"/>
                        <a:pt x="120" y="176"/>
                      </a:cubicBezTo>
                      <a:cubicBezTo>
                        <a:pt x="120" y="176"/>
                        <a:pt x="120" y="176"/>
                        <a:pt x="120" y="176"/>
                      </a:cubicBezTo>
                      <a:cubicBezTo>
                        <a:pt x="120" y="176"/>
                        <a:pt x="119" y="176"/>
                        <a:pt x="119" y="176"/>
                      </a:cubicBezTo>
                      <a:cubicBezTo>
                        <a:pt x="119" y="176"/>
                        <a:pt x="119" y="176"/>
                        <a:pt x="119" y="176"/>
                      </a:cubicBezTo>
                      <a:cubicBezTo>
                        <a:pt x="119" y="176"/>
                        <a:pt x="119" y="176"/>
                        <a:pt x="119" y="176"/>
                      </a:cubicBezTo>
                      <a:cubicBezTo>
                        <a:pt x="119" y="176"/>
                        <a:pt x="119" y="176"/>
                        <a:pt x="118" y="176"/>
                      </a:cubicBezTo>
                      <a:cubicBezTo>
                        <a:pt x="118" y="176"/>
                        <a:pt x="118" y="176"/>
                        <a:pt x="118" y="176"/>
                      </a:cubicBezTo>
                      <a:cubicBezTo>
                        <a:pt x="118" y="176"/>
                        <a:pt x="118" y="176"/>
                        <a:pt x="118" y="176"/>
                      </a:cubicBezTo>
                      <a:cubicBezTo>
                        <a:pt x="118" y="176"/>
                        <a:pt x="118" y="176"/>
                        <a:pt x="118" y="176"/>
                      </a:cubicBezTo>
                      <a:cubicBezTo>
                        <a:pt x="118" y="176"/>
                        <a:pt x="118" y="176"/>
                        <a:pt x="118" y="176"/>
                      </a:cubicBezTo>
                      <a:cubicBezTo>
                        <a:pt x="118" y="176"/>
                        <a:pt x="117" y="176"/>
                        <a:pt x="117" y="175"/>
                      </a:cubicBezTo>
                      <a:cubicBezTo>
                        <a:pt x="117" y="175"/>
                        <a:pt x="117" y="175"/>
                        <a:pt x="117" y="175"/>
                      </a:cubicBezTo>
                      <a:cubicBezTo>
                        <a:pt x="117" y="175"/>
                        <a:pt x="117" y="175"/>
                        <a:pt x="117" y="175"/>
                      </a:cubicBezTo>
                      <a:cubicBezTo>
                        <a:pt x="116" y="173"/>
                        <a:pt x="113" y="175"/>
                        <a:pt x="113" y="173"/>
                      </a:cubicBezTo>
                      <a:cubicBezTo>
                        <a:pt x="113" y="171"/>
                        <a:pt x="110" y="172"/>
                        <a:pt x="110" y="169"/>
                      </a:cubicBezTo>
                      <a:cubicBezTo>
                        <a:pt x="109" y="168"/>
                        <a:pt x="107" y="168"/>
                        <a:pt x="107" y="166"/>
                      </a:cubicBezTo>
                      <a:cubicBezTo>
                        <a:pt x="107" y="166"/>
                        <a:pt x="107" y="166"/>
                        <a:pt x="107" y="166"/>
                      </a:cubicBezTo>
                      <a:cubicBezTo>
                        <a:pt x="107" y="165"/>
                        <a:pt x="107" y="165"/>
                        <a:pt x="107" y="165"/>
                      </a:cubicBezTo>
                      <a:cubicBezTo>
                        <a:pt x="107" y="165"/>
                        <a:pt x="107" y="165"/>
                        <a:pt x="107" y="165"/>
                      </a:cubicBezTo>
                      <a:cubicBezTo>
                        <a:pt x="107" y="164"/>
                        <a:pt x="105" y="163"/>
                        <a:pt x="105" y="161"/>
                      </a:cubicBezTo>
                      <a:cubicBezTo>
                        <a:pt x="105" y="161"/>
                        <a:pt x="105" y="161"/>
                        <a:pt x="105" y="161"/>
                      </a:cubicBezTo>
                      <a:cubicBezTo>
                        <a:pt x="105" y="161"/>
                        <a:pt x="105" y="161"/>
                        <a:pt x="105" y="160"/>
                      </a:cubicBezTo>
                      <a:cubicBezTo>
                        <a:pt x="105" y="160"/>
                        <a:pt x="105" y="160"/>
                        <a:pt x="105" y="160"/>
                      </a:cubicBezTo>
                      <a:cubicBezTo>
                        <a:pt x="105" y="158"/>
                        <a:pt x="104" y="157"/>
                        <a:pt x="104" y="156"/>
                      </a:cubicBezTo>
                      <a:cubicBezTo>
                        <a:pt x="104" y="156"/>
                        <a:pt x="104" y="156"/>
                        <a:pt x="104" y="156"/>
                      </a:cubicBezTo>
                      <a:cubicBezTo>
                        <a:pt x="104" y="155"/>
                        <a:pt x="104" y="155"/>
                        <a:pt x="104" y="155"/>
                      </a:cubicBezTo>
                      <a:cubicBezTo>
                        <a:pt x="104" y="155"/>
                        <a:pt x="104" y="155"/>
                        <a:pt x="104" y="155"/>
                      </a:cubicBezTo>
                      <a:cubicBezTo>
                        <a:pt x="104" y="155"/>
                        <a:pt x="104" y="154"/>
                        <a:pt x="104" y="154"/>
                      </a:cubicBezTo>
                      <a:cubicBezTo>
                        <a:pt x="104" y="154"/>
                        <a:pt x="104" y="154"/>
                        <a:pt x="104" y="154"/>
                      </a:cubicBezTo>
                      <a:cubicBezTo>
                        <a:pt x="104" y="154"/>
                        <a:pt x="104" y="154"/>
                        <a:pt x="104" y="154"/>
                      </a:cubicBezTo>
                      <a:cubicBezTo>
                        <a:pt x="104" y="154"/>
                        <a:pt x="104" y="153"/>
                        <a:pt x="104" y="153"/>
                      </a:cubicBezTo>
                      <a:cubicBezTo>
                        <a:pt x="104" y="153"/>
                        <a:pt x="104" y="153"/>
                        <a:pt x="104" y="153"/>
                      </a:cubicBezTo>
                      <a:cubicBezTo>
                        <a:pt x="104" y="152"/>
                        <a:pt x="104" y="152"/>
                        <a:pt x="104" y="151"/>
                      </a:cubicBezTo>
                      <a:cubicBezTo>
                        <a:pt x="104" y="151"/>
                        <a:pt x="104" y="151"/>
                        <a:pt x="105" y="150"/>
                      </a:cubicBezTo>
                      <a:cubicBezTo>
                        <a:pt x="107" y="148"/>
                        <a:pt x="105" y="144"/>
                        <a:pt x="107" y="144"/>
                      </a:cubicBezTo>
                      <a:cubicBezTo>
                        <a:pt x="109" y="143"/>
                        <a:pt x="108" y="140"/>
                        <a:pt x="110" y="140"/>
                      </a:cubicBezTo>
                      <a:cubicBezTo>
                        <a:pt x="110" y="140"/>
                        <a:pt x="110" y="140"/>
                        <a:pt x="110" y="140"/>
                      </a:cubicBezTo>
                      <a:cubicBezTo>
                        <a:pt x="110" y="139"/>
                        <a:pt x="110" y="139"/>
                        <a:pt x="110" y="139"/>
                      </a:cubicBezTo>
                      <a:cubicBezTo>
                        <a:pt x="110" y="139"/>
                        <a:pt x="110" y="139"/>
                        <a:pt x="110" y="139"/>
                      </a:cubicBezTo>
                      <a:cubicBezTo>
                        <a:pt x="110" y="139"/>
                        <a:pt x="110" y="139"/>
                        <a:pt x="110" y="139"/>
                      </a:cubicBezTo>
                      <a:cubicBezTo>
                        <a:pt x="110" y="139"/>
                        <a:pt x="110" y="139"/>
                        <a:pt x="110" y="139"/>
                      </a:cubicBezTo>
                      <a:cubicBezTo>
                        <a:pt x="111" y="139"/>
                        <a:pt x="111" y="139"/>
                        <a:pt x="111" y="139"/>
                      </a:cubicBezTo>
                      <a:cubicBezTo>
                        <a:pt x="113" y="138"/>
                        <a:pt x="112" y="136"/>
                        <a:pt x="115" y="136"/>
                      </a:cubicBezTo>
                      <a:cubicBezTo>
                        <a:pt x="115" y="136"/>
                        <a:pt x="115" y="136"/>
                        <a:pt x="115" y="136"/>
                      </a:cubicBezTo>
                      <a:cubicBezTo>
                        <a:pt x="115" y="136"/>
                        <a:pt x="115" y="136"/>
                        <a:pt x="115" y="136"/>
                      </a:cubicBezTo>
                      <a:cubicBezTo>
                        <a:pt x="115" y="136"/>
                        <a:pt x="115" y="136"/>
                        <a:pt x="115" y="136"/>
                      </a:cubicBezTo>
                      <a:cubicBezTo>
                        <a:pt x="115" y="136"/>
                        <a:pt x="115" y="136"/>
                        <a:pt x="115" y="136"/>
                      </a:cubicBezTo>
                      <a:cubicBezTo>
                        <a:pt x="115" y="136"/>
                        <a:pt x="115" y="136"/>
                        <a:pt x="115" y="136"/>
                      </a:cubicBezTo>
                      <a:cubicBezTo>
                        <a:pt x="115" y="136"/>
                        <a:pt x="115" y="136"/>
                        <a:pt x="115" y="136"/>
                      </a:cubicBezTo>
                      <a:cubicBezTo>
                        <a:pt x="115" y="136"/>
                        <a:pt x="115" y="136"/>
                        <a:pt x="115" y="136"/>
                      </a:cubicBezTo>
                      <a:cubicBezTo>
                        <a:pt x="115" y="136"/>
                        <a:pt x="115" y="136"/>
                        <a:pt x="115" y="136"/>
                      </a:cubicBezTo>
                      <a:cubicBezTo>
                        <a:pt x="115" y="136"/>
                        <a:pt x="115" y="136"/>
                        <a:pt x="115" y="136"/>
                      </a:cubicBezTo>
                      <a:cubicBezTo>
                        <a:pt x="115" y="136"/>
                        <a:pt x="115" y="136"/>
                        <a:pt x="115" y="136"/>
                      </a:cubicBezTo>
                      <a:cubicBezTo>
                        <a:pt x="115" y="136"/>
                        <a:pt x="115" y="136"/>
                        <a:pt x="115" y="136"/>
                      </a:cubicBezTo>
                      <a:cubicBezTo>
                        <a:pt x="115" y="136"/>
                        <a:pt x="116" y="135"/>
                        <a:pt x="116" y="135"/>
                      </a:cubicBezTo>
                      <a:cubicBezTo>
                        <a:pt x="116" y="135"/>
                        <a:pt x="116" y="135"/>
                        <a:pt x="116" y="135"/>
                      </a:cubicBezTo>
                      <a:cubicBezTo>
                        <a:pt x="116" y="135"/>
                        <a:pt x="117" y="135"/>
                        <a:pt x="117" y="134"/>
                      </a:cubicBezTo>
                      <a:cubicBezTo>
                        <a:pt x="118" y="134"/>
                        <a:pt x="118" y="133"/>
                        <a:pt x="119" y="133"/>
                      </a:cubicBezTo>
                      <a:cubicBezTo>
                        <a:pt x="119" y="133"/>
                        <a:pt x="119" y="133"/>
                        <a:pt x="119" y="133"/>
                      </a:cubicBezTo>
                      <a:cubicBezTo>
                        <a:pt x="120" y="134"/>
                        <a:pt x="120" y="134"/>
                        <a:pt x="121" y="134"/>
                      </a:cubicBezTo>
                      <a:cubicBezTo>
                        <a:pt x="121" y="134"/>
                        <a:pt x="122" y="133"/>
                        <a:pt x="123" y="133"/>
                      </a:cubicBezTo>
                      <a:cubicBezTo>
                        <a:pt x="124" y="133"/>
                        <a:pt x="124" y="132"/>
                        <a:pt x="125" y="132"/>
                      </a:cubicBezTo>
                      <a:cubicBezTo>
                        <a:pt x="125" y="132"/>
                        <a:pt x="125" y="132"/>
                        <a:pt x="126" y="132"/>
                      </a:cubicBezTo>
                      <a:cubicBezTo>
                        <a:pt x="126" y="133"/>
                        <a:pt x="127" y="133"/>
                        <a:pt x="128" y="133"/>
                      </a:cubicBezTo>
                      <a:cubicBezTo>
                        <a:pt x="128" y="133"/>
                        <a:pt x="129" y="133"/>
                        <a:pt x="129" y="133"/>
                      </a:cubicBezTo>
                      <a:cubicBezTo>
                        <a:pt x="130" y="133"/>
                        <a:pt x="130" y="133"/>
                        <a:pt x="130" y="133"/>
                      </a:cubicBezTo>
                      <a:cubicBezTo>
                        <a:pt x="131" y="133"/>
                        <a:pt x="131" y="133"/>
                        <a:pt x="131" y="133"/>
                      </a:cubicBezTo>
                      <a:cubicBezTo>
                        <a:pt x="133" y="136"/>
                        <a:pt x="137" y="134"/>
                        <a:pt x="137" y="136"/>
                      </a:cubicBezTo>
                      <a:cubicBezTo>
                        <a:pt x="138" y="139"/>
                        <a:pt x="143" y="138"/>
                        <a:pt x="142" y="140"/>
                      </a:cubicBezTo>
                      <a:cubicBezTo>
                        <a:pt x="142" y="141"/>
                        <a:pt x="143" y="142"/>
                        <a:pt x="143" y="142"/>
                      </a:cubicBezTo>
                      <a:cubicBezTo>
                        <a:pt x="148" y="138"/>
                        <a:pt x="153" y="134"/>
                        <a:pt x="158" y="132"/>
                      </a:cubicBezTo>
                      <a:cubicBezTo>
                        <a:pt x="165" y="130"/>
                        <a:pt x="172" y="129"/>
                        <a:pt x="180" y="129"/>
                      </a:cubicBezTo>
                      <a:cubicBezTo>
                        <a:pt x="197" y="129"/>
                        <a:pt x="214" y="136"/>
                        <a:pt x="227" y="147"/>
                      </a:cubicBezTo>
                      <a:cubicBezTo>
                        <a:pt x="232" y="148"/>
                        <a:pt x="236" y="149"/>
                        <a:pt x="240" y="152"/>
                      </a:cubicBezTo>
                      <a:cubicBezTo>
                        <a:pt x="256" y="163"/>
                        <a:pt x="265" y="184"/>
                        <a:pt x="273" y="199"/>
                      </a:cubicBezTo>
                      <a:cubicBezTo>
                        <a:pt x="264" y="192"/>
                        <a:pt x="256" y="179"/>
                        <a:pt x="247" y="169"/>
                      </a:cubicBezTo>
                      <a:cubicBezTo>
                        <a:pt x="247" y="170"/>
                        <a:pt x="248" y="171"/>
                        <a:pt x="248" y="172"/>
                      </a:cubicBezTo>
                      <a:cubicBezTo>
                        <a:pt x="259" y="192"/>
                        <a:pt x="274" y="214"/>
                        <a:pt x="278" y="235"/>
                      </a:cubicBezTo>
                      <a:cubicBezTo>
                        <a:pt x="283" y="262"/>
                        <a:pt x="281" y="278"/>
                        <a:pt x="297" y="303"/>
                      </a:cubicBezTo>
                      <a:cubicBezTo>
                        <a:pt x="306" y="316"/>
                        <a:pt x="312" y="329"/>
                        <a:pt x="316" y="343"/>
                      </a:cubicBezTo>
                      <a:cubicBezTo>
                        <a:pt x="326" y="294"/>
                        <a:pt x="285" y="242"/>
                        <a:pt x="287" y="192"/>
                      </a:cubicBezTo>
                      <a:cubicBezTo>
                        <a:pt x="288" y="161"/>
                        <a:pt x="301" y="140"/>
                        <a:pt x="321" y="119"/>
                      </a:cubicBezTo>
                      <a:cubicBezTo>
                        <a:pt x="321" y="118"/>
                        <a:pt x="320" y="117"/>
                        <a:pt x="319" y="115"/>
                      </a:cubicBezTo>
                      <a:cubicBezTo>
                        <a:pt x="312" y="108"/>
                        <a:pt x="306" y="97"/>
                        <a:pt x="299" y="88"/>
                      </a:cubicBezTo>
                      <a:cubicBezTo>
                        <a:pt x="294" y="95"/>
                        <a:pt x="288" y="100"/>
                        <a:pt x="277" y="100"/>
                      </a:cubicBezTo>
                      <a:cubicBezTo>
                        <a:pt x="272" y="100"/>
                        <a:pt x="267" y="99"/>
                        <a:pt x="260" y="96"/>
                      </a:cubicBezTo>
                      <a:cubicBezTo>
                        <a:pt x="224" y="85"/>
                        <a:pt x="234" y="54"/>
                        <a:pt x="228" y="28"/>
                      </a:cubicBezTo>
                      <a:cubicBezTo>
                        <a:pt x="221" y="25"/>
                        <a:pt x="214" y="24"/>
                        <a:pt x="207" y="22"/>
                      </a:cubicBezTo>
                      <a:moveTo>
                        <a:pt x="395" y="5"/>
                      </a:moveTo>
                      <a:cubicBezTo>
                        <a:pt x="392" y="11"/>
                        <a:pt x="389" y="17"/>
                        <a:pt x="384" y="21"/>
                      </a:cubicBezTo>
                      <a:cubicBezTo>
                        <a:pt x="370" y="31"/>
                        <a:pt x="351" y="25"/>
                        <a:pt x="334" y="32"/>
                      </a:cubicBezTo>
                      <a:cubicBezTo>
                        <a:pt x="319" y="39"/>
                        <a:pt x="313" y="56"/>
                        <a:pt x="308" y="70"/>
                      </a:cubicBezTo>
                      <a:cubicBezTo>
                        <a:pt x="311" y="73"/>
                        <a:pt x="314" y="77"/>
                        <a:pt x="317" y="83"/>
                      </a:cubicBezTo>
                      <a:cubicBezTo>
                        <a:pt x="322" y="93"/>
                        <a:pt x="324" y="101"/>
                        <a:pt x="332" y="108"/>
                      </a:cubicBezTo>
                      <a:cubicBezTo>
                        <a:pt x="338" y="102"/>
                        <a:pt x="345" y="96"/>
                        <a:pt x="351" y="90"/>
                      </a:cubicBezTo>
                      <a:cubicBezTo>
                        <a:pt x="379" y="65"/>
                        <a:pt x="408" y="34"/>
                        <a:pt x="395" y="5"/>
                      </a:cubicBezTo>
                      <a:moveTo>
                        <a:pt x="206" y="0"/>
                      </a:moveTo>
                      <a:cubicBezTo>
                        <a:pt x="206" y="0"/>
                        <a:pt x="206" y="0"/>
                        <a:pt x="206" y="0"/>
                      </a:cubicBezTo>
                      <a:cubicBezTo>
                        <a:pt x="208" y="1"/>
                        <a:pt x="209" y="2"/>
                        <a:pt x="211" y="3"/>
                      </a:cubicBezTo>
                      <a:cubicBezTo>
                        <a:pt x="209" y="2"/>
                        <a:pt x="208" y="1"/>
                        <a:pt x="206" y="0"/>
                      </a:cubicBezTo>
                    </a:path>
                  </a:pathLst>
                </a:custGeom>
                <a:solidFill>
                  <a:srgbClr val="9737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05" name="Freeform 8586">
                  <a:extLst>
                    <a:ext uri="{FF2B5EF4-FFF2-40B4-BE49-F238E27FC236}">
                      <a16:creationId xmlns:a16="http://schemas.microsoft.com/office/drawing/2014/main" id="{F8627697-62E5-110F-38BE-503CD91C0473}"/>
                    </a:ext>
                  </a:extLst>
                </p:cNvPr>
                <p:cNvSpPr>
                  <a:spLocks noEditPoints="1"/>
                </p:cNvSpPr>
                <p:nvPr/>
              </p:nvSpPr>
              <p:spPr bwMode="auto">
                <a:xfrm>
                  <a:off x="3985" y="1914"/>
                  <a:ext cx="281" cy="443"/>
                </a:xfrm>
                <a:custGeom>
                  <a:avLst/>
                  <a:gdLst>
                    <a:gd name="T0" fmla="*/ 5 w 341"/>
                    <a:gd name="T1" fmla="*/ 249 h 536"/>
                    <a:gd name="T2" fmla="*/ 18 w 341"/>
                    <a:gd name="T3" fmla="*/ 168 h 536"/>
                    <a:gd name="T4" fmla="*/ 18 w 341"/>
                    <a:gd name="T5" fmla="*/ 168 h 536"/>
                    <a:gd name="T6" fmla="*/ 17 w 341"/>
                    <a:gd name="T7" fmla="*/ 168 h 536"/>
                    <a:gd name="T8" fmla="*/ 17 w 341"/>
                    <a:gd name="T9" fmla="*/ 169 h 536"/>
                    <a:gd name="T10" fmla="*/ 17 w 341"/>
                    <a:gd name="T11" fmla="*/ 169 h 536"/>
                    <a:gd name="T12" fmla="*/ 17 w 341"/>
                    <a:gd name="T13" fmla="*/ 169 h 536"/>
                    <a:gd name="T14" fmla="*/ 17 w 341"/>
                    <a:gd name="T15" fmla="*/ 169 h 536"/>
                    <a:gd name="T16" fmla="*/ 16 w 341"/>
                    <a:gd name="T17" fmla="*/ 171 h 536"/>
                    <a:gd name="T18" fmla="*/ 16 w 341"/>
                    <a:gd name="T19" fmla="*/ 170 h 536"/>
                    <a:gd name="T20" fmla="*/ 15 w 341"/>
                    <a:gd name="T21" fmla="*/ 171 h 536"/>
                    <a:gd name="T22" fmla="*/ 14 w 341"/>
                    <a:gd name="T23" fmla="*/ 171 h 536"/>
                    <a:gd name="T24" fmla="*/ 2 w 341"/>
                    <a:gd name="T25" fmla="*/ 236 h 536"/>
                    <a:gd name="T26" fmla="*/ 4 w 341"/>
                    <a:gd name="T27" fmla="*/ 233 h 536"/>
                    <a:gd name="T28" fmla="*/ 6 w 341"/>
                    <a:gd name="T29" fmla="*/ 231 h 536"/>
                    <a:gd name="T30" fmla="*/ 6 w 341"/>
                    <a:gd name="T31" fmla="*/ 231 h 536"/>
                    <a:gd name="T32" fmla="*/ 7 w 341"/>
                    <a:gd name="T33" fmla="*/ 230 h 536"/>
                    <a:gd name="T34" fmla="*/ 17 w 341"/>
                    <a:gd name="T35" fmla="*/ 178 h 536"/>
                    <a:gd name="T36" fmla="*/ 21 w 341"/>
                    <a:gd name="T37" fmla="*/ 171 h 536"/>
                    <a:gd name="T38" fmla="*/ 20 w 341"/>
                    <a:gd name="T39" fmla="*/ 171 h 536"/>
                    <a:gd name="T40" fmla="*/ 20 w 341"/>
                    <a:gd name="T41" fmla="*/ 169 h 536"/>
                    <a:gd name="T42" fmla="*/ 20 w 341"/>
                    <a:gd name="T43" fmla="*/ 167 h 536"/>
                    <a:gd name="T44" fmla="*/ 19 w 341"/>
                    <a:gd name="T45" fmla="*/ 167 h 536"/>
                    <a:gd name="T46" fmla="*/ 25 w 341"/>
                    <a:gd name="T47" fmla="*/ 131 h 536"/>
                    <a:gd name="T48" fmla="*/ 17 w 341"/>
                    <a:gd name="T49" fmla="*/ 148 h 536"/>
                    <a:gd name="T50" fmla="*/ 55 w 341"/>
                    <a:gd name="T51" fmla="*/ 124 h 536"/>
                    <a:gd name="T52" fmla="*/ 25 w 341"/>
                    <a:gd name="T53" fmla="*/ 144 h 536"/>
                    <a:gd name="T54" fmla="*/ 21 w 341"/>
                    <a:gd name="T55" fmla="*/ 160 h 536"/>
                    <a:gd name="T56" fmla="*/ 22 w 341"/>
                    <a:gd name="T57" fmla="*/ 160 h 536"/>
                    <a:gd name="T58" fmla="*/ 24 w 341"/>
                    <a:gd name="T59" fmla="*/ 159 h 536"/>
                    <a:gd name="T60" fmla="*/ 42 w 341"/>
                    <a:gd name="T61" fmla="*/ 131 h 536"/>
                    <a:gd name="T62" fmla="*/ 46 w 341"/>
                    <a:gd name="T63" fmla="*/ 127 h 536"/>
                    <a:gd name="T64" fmla="*/ 46 w 341"/>
                    <a:gd name="T65" fmla="*/ 127 h 536"/>
                    <a:gd name="T66" fmla="*/ 46 w 341"/>
                    <a:gd name="T67" fmla="*/ 127 h 536"/>
                    <a:gd name="T68" fmla="*/ 44 w 341"/>
                    <a:gd name="T69" fmla="*/ 127 h 536"/>
                    <a:gd name="T70" fmla="*/ 44 w 341"/>
                    <a:gd name="T71" fmla="*/ 127 h 536"/>
                    <a:gd name="T72" fmla="*/ 44 w 341"/>
                    <a:gd name="T73" fmla="*/ 128 h 536"/>
                    <a:gd name="T74" fmla="*/ 44 w 341"/>
                    <a:gd name="T75" fmla="*/ 128 h 536"/>
                    <a:gd name="T76" fmla="*/ 43 w 341"/>
                    <a:gd name="T77" fmla="*/ 126 h 536"/>
                    <a:gd name="T78" fmla="*/ 42 w 341"/>
                    <a:gd name="T79" fmla="*/ 126 h 536"/>
                    <a:gd name="T80" fmla="*/ 40 w 341"/>
                    <a:gd name="T81" fmla="*/ 126 h 536"/>
                    <a:gd name="T82" fmla="*/ 36 w 341"/>
                    <a:gd name="T83" fmla="*/ 124 h 536"/>
                    <a:gd name="T84" fmla="*/ 56 w 341"/>
                    <a:gd name="T85" fmla="*/ 110 h 536"/>
                    <a:gd name="T86" fmla="*/ 56 w 341"/>
                    <a:gd name="T87" fmla="*/ 121 h 536"/>
                    <a:gd name="T88" fmla="*/ 56 w 341"/>
                    <a:gd name="T89" fmla="*/ 122 h 536"/>
                    <a:gd name="T90" fmla="*/ 56 w 341"/>
                    <a:gd name="T91" fmla="*/ 122 h 536"/>
                    <a:gd name="T92" fmla="*/ 75 w 341"/>
                    <a:gd name="T93" fmla="*/ 90 h 536"/>
                    <a:gd name="T94" fmla="*/ 119 w 341"/>
                    <a:gd name="T95" fmla="*/ 26 h 536"/>
                    <a:gd name="T96" fmla="*/ 147 w 341"/>
                    <a:gd name="T97" fmla="*/ 17 h 536"/>
                    <a:gd name="T98" fmla="*/ 148 w 341"/>
                    <a:gd name="T99" fmla="*/ 12 h 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41" h="536">
                      <a:moveTo>
                        <a:pt x="9" y="533"/>
                      </a:moveTo>
                      <a:cubicBezTo>
                        <a:pt x="10" y="534"/>
                        <a:pt x="10" y="535"/>
                        <a:pt x="10" y="536"/>
                      </a:cubicBezTo>
                      <a:cubicBezTo>
                        <a:pt x="10" y="535"/>
                        <a:pt x="10" y="535"/>
                        <a:pt x="10" y="534"/>
                      </a:cubicBezTo>
                      <a:cubicBezTo>
                        <a:pt x="10" y="534"/>
                        <a:pt x="10" y="534"/>
                        <a:pt x="10" y="534"/>
                      </a:cubicBezTo>
                      <a:cubicBezTo>
                        <a:pt x="10" y="533"/>
                        <a:pt x="10" y="533"/>
                        <a:pt x="9" y="533"/>
                      </a:cubicBezTo>
                      <a:moveTo>
                        <a:pt x="41" y="358"/>
                      </a:moveTo>
                      <a:cubicBezTo>
                        <a:pt x="41" y="358"/>
                        <a:pt x="41" y="358"/>
                        <a:pt x="41" y="358"/>
                      </a:cubicBezTo>
                      <a:cubicBezTo>
                        <a:pt x="41" y="358"/>
                        <a:pt x="40" y="359"/>
                        <a:pt x="40" y="360"/>
                      </a:cubicBezTo>
                      <a:cubicBezTo>
                        <a:pt x="40" y="360"/>
                        <a:pt x="40" y="360"/>
                        <a:pt x="40" y="360"/>
                      </a:cubicBezTo>
                      <a:cubicBezTo>
                        <a:pt x="40" y="360"/>
                        <a:pt x="40" y="360"/>
                        <a:pt x="40" y="360"/>
                      </a:cubicBezTo>
                      <a:cubicBezTo>
                        <a:pt x="40" y="360"/>
                        <a:pt x="40" y="360"/>
                        <a:pt x="40" y="360"/>
                      </a:cubicBezTo>
                      <a:cubicBezTo>
                        <a:pt x="40" y="360"/>
                        <a:pt x="40" y="360"/>
                        <a:pt x="40" y="360"/>
                      </a:cubicBezTo>
                      <a:cubicBezTo>
                        <a:pt x="40" y="360"/>
                        <a:pt x="40" y="360"/>
                        <a:pt x="40" y="360"/>
                      </a:cubicBezTo>
                      <a:cubicBezTo>
                        <a:pt x="40" y="360"/>
                        <a:pt x="40" y="360"/>
                        <a:pt x="40" y="360"/>
                      </a:cubicBezTo>
                      <a:cubicBezTo>
                        <a:pt x="40" y="360"/>
                        <a:pt x="40" y="360"/>
                        <a:pt x="40" y="360"/>
                      </a:cubicBezTo>
                      <a:cubicBezTo>
                        <a:pt x="39" y="360"/>
                        <a:pt x="39" y="360"/>
                        <a:pt x="39" y="360"/>
                      </a:cubicBezTo>
                      <a:cubicBezTo>
                        <a:pt x="39" y="360"/>
                        <a:pt x="39" y="360"/>
                        <a:pt x="39" y="360"/>
                      </a:cubicBezTo>
                      <a:cubicBezTo>
                        <a:pt x="39" y="360"/>
                        <a:pt x="39" y="360"/>
                        <a:pt x="39" y="360"/>
                      </a:cubicBezTo>
                      <a:cubicBezTo>
                        <a:pt x="39" y="361"/>
                        <a:pt x="39" y="362"/>
                        <a:pt x="38" y="362"/>
                      </a:cubicBezTo>
                      <a:cubicBezTo>
                        <a:pt x="38" y="362"/>
                        <a:pt x="38" y="362"/>
                        <a:pt x="38" y="362"/>
                      </a:cubicBezTo>
                      <a:cubicBezTo>
                        <a:pt x="38" y="362"/>
                        <a:pt x="38" y="362"/>
                        <a:pt x="38" y="362"/>
                      </a:cubicBezTo>
                      <a:cubicBezTo>
                        <a:pt x="38" y="362"/>
                        <a:pt x="38" y="362"/>
                        <a:pt x="38" y="362"/>
                      </a:cubicBezTo>
                      <a:cubicBezTo>
                        <a:pt x="38" y="362"/>
                        <a:pt x="38" y="362"/>
                        <a:pt x="38" y="362"/>
                      </a:cubicBezTo>
                      <a:cubicBezTo>
                        <a:pt x="38" y="362"/>
                        <a:pt x="38" y="362"/>
                        <a:pt x="38" y="362"/>
                      </a:cubicBezTo>
                      <a:cubicBezTo>
                        <a:pt x="38" y="362"/>
                        <a:pt x="38" y="362"/>
                        <a:pt x="38" y="362"/>
                      </a:cubicBezTo>
                      <a:cubicBezTo>
                        <a:pt x="38" y="362"/>
                        <a:pt x="38" y="362"/>
                        <a:pt x="38" y="362"/>
                      </a:cubicBezTo>
                      <a:cubicBezTo>
                        <a:pt x="38" y="362"/>
                        <a:pt x="38" y="362"/>
                        <a:pt x="38" y="362"/>
                      </a:cubicBezTo>
                      <a:cubicBezTo>
                        <a:pt x="38" y="362"/>
                        <a:pt x="38" y="362"/>
                        <a:pt x="38" y="362"/>
                      </a:cubicBezTo>
                      <a:cubicBezTo>
                        <a:pt x="38" y="362"/>
                        <a:pt x="38" y="362"/>
                        <a:pt x="38" y="362"/>
                      </a:cubicBezTo>
                      <a:cubicBezTo>
                        <a:pt x="38" y="362"/>
                        <a:pt x="38" y="362"/>
                        <a:pt x="38" y="362"/>
                      </a:cubicBezTo>
                      <a:cubicBezTo>
                        <a:pt x="37" y="362"/>
                        <a:pt x="37" y="362"/>
                        <a:pt x="37" y="362"/>
                      </a:cubicBezTo>
                      <a:cubicBezTo>
                        <a:pt x="37" y="362"/>
                        <a:pt x="37" y="363"/>
                        <a:pt x="36" y="363"/>
                      </a:cubicBezTo>
                      <a:cubicBezTo>
                        <a:pt x="36" y="363"/>
                        <a:pt x="36" y="363"/>
                        <a:pt x="36" y="363"/>
                      </a:cubicBezTo>
                      <a:cubicBezTo>
                        <a:pt x="36" y="364"/>
                        <a:pt x="36" y="364"/>
                        <a:pt x="35" y="365"/>
                      </a:cubicBezTo>
                      <a:cubicBezTo>
                        <a:pt x="35" y="365"/>
                        <a:pt x="35" y="365"/>
                        <a:pt x="35" y="365"/>
                      </a:cubicBezTo>
                      <a:cubicBezTo>
                        <a:pt x="35" y="365"/>
                        <a:pt x="35" y="365"/>
                        <a:pt x="35" y="365"/>
                      </a:cubicBezTo>
                      <a:cubicBezTo>
                        <a:pt x="35" y="365"/>
                        <a:pt x="35" y="365"/>
                        <a:pt x="35" y="365"/>
                      </a:cubicBezTo>
                      <a:cubicBezTo>
                        <a:pt x="35" y="365"/>
                        <a:pt x="35" y="365"/>
                        <a:pt x="35" y="365"/>
                      </a:cubicBezTo>
                      <a:cubicBezTo>
                        <a:pt x="35" y="365"/>
                        <a:pt x="35" y="364"/>
                        <a:pt x="35" y="364"/>
                      </a:cubicBezTo>
                      <a:cubicBezTo>
                        <a:pt x="35" y="364"/>
                        <a:pt x="35" y="364"/>
                        <a:pt x="35" y="364"/>
                      </a:cubicBezTo>
                      <a:cubicBezTo>
                        <a:pt x="35" y="364"/>
                        <a:pt x="35" y="364"/>
                        <a:pt x="35" y="364"/>
                      </a:cubicBezTo>
                      <a:cubicBezTo>
                        <a:pt x="34" y="364"/>
                        <a:pt x="34" y="364"/>
                        <a:pt x="34" y="364"/>
                      </a:cubicBezTo>
                      <a:cubicBezTo>
                        <a:pt x="34" y="364"/>
                        <a:pt x="34" y="364"/>
                        <a:pt x="34" y="364"/>
                      </a:cubicBezTo>
                      <a:cubicBezTo>
                        <a:pt x="34" y="364"/>
                        <a:pt x="33" y="364"/>
                        <a:pt x="33" y="365"/>
                      </a:cubicBezTo>
                      <a:cubicBezTo>
                        <a:pt x="33" y="365"/>
                        <a:pt x="33" y="365"/>
                        <a:pt x="33" y="365"/>
                      </a:cubicBezTo>
                      <a:cubicBezTo>
                        <a:pt x="33" y="365"/>
                        <a:pt x="33" y="365"/>
                        <a:pt x="33" y="365"/>
                      </a:cubicBezTo>
                      <a:cubicBezTo>
                        <a:pt x="32" y="365"/>
                        <a:pt x="31" y="366"/>
                        <a:pt x="31" y="366"/>
                      </a:cubicBezTo>
                      <a:cubicBezTo>
                        <a:pt x="31" y="366"/>
                        <a:pt x="31" y="366"/>
                        <a:pt x="31" y="366"/>
                      </a:cubicBezTo>
                      <a:cubicBezTo>
                        <a:pt x="30" y="380"/>
                        <a:pt x="29" y="394"/>
                        <a:pt x="21" y="410"/>
                      </a:cubicBezTo>
                      <a:cubicBezTo>
                        <a:pt x="10" y="431"/>
                        <a:pt x="0" y="452"/>
                        <a:pt x="2" y="478"/>
                      </a:cubicBezTo>
                      <a:cubicBezTo>
                        <a:pt x="2" y="487"/>
                        <a:pt x="4" y="496"/>
                        <a:pt x="5" y="506"/>
                      </a:cubicBezTo>
                      <a:cubicBezTo>
                        <a:pt x="5" y="505"/>
                        <a:pt x="5" y="505"/>
                        <a:pt x="6" y="505"/>
                      </a:cubicBezTo>
                      <a:cubicBezTo>
                        <a:pt x="6" y="505"/>
                        <a:pt x="7" y="504"/>
                        <a:pt x="7" y="504"/>
                      </a:cubicBezTo>
                      <a:cubicBezTo>
                        <a:pt x="6" y="502"/>
                        <a:pt x="5" y="499"/>
                        <a:pt x="6" y="495"/>
                      </a:cubicBezTo>
                      <a:cubicBezTo>
                        <a:pt x="7" y="497"/>
                        <a:pt x="8" y="498"/>
                        <a:pt x="9" y="500"/>
                      </a:cubicBezTo>
                      <a:cubicBezTo>
                        <a:pt x="9" y="500"/>
                        <a:pt x="9" y="500"/>
                        <a:pt x="9" y="500"/>
                      </a:cubicBezTo>
                      <a:cubicBezTo>
                        <a:pt x="10" y="498"/>
                        <a:pt x="10" y="496"/>
                        <a:pt x="12" y="496"/>
                      </a:cubicBezTo>
                      <a:cubicBezTo>
                        <a:pt x="12" y="496"/>
                        <a:pt x="12" y="496"/>
                        <a:pt x="12" y="496"/>
                      </a:cubicBezTo>
                      <a:cubicBezTo>
                        <a:pt x="12" y="496"/>
                        <a:pt x="12" y="496"/>
                        <a:pt x="12" y="496"/>
                      </a:cubicBezTo>
                      <a:cubicBezTo>
                        <a:pt x="12" y="496"/>
                        <a:pt x="12" y="496"/>
                        <a:pt x="12" y="496"/>
                      </a:cubicBezTo>
                      <a:cubicBezTo>
                        <a:pt x="12" y="496"/>
                        <a:pt x="12" y="496"/>
                        <a:pt x="12" y="496"/>
                      </a:cubicBezTo>
                      <a:cubicBezTo>
                        <a:pt x="12" y="496"/>
                        <a:pt x="12" y="496"/>
                        <a:pt x="12" y="496"/>
                      </a:cubicBezTo>
                      <a:cubicBezTo>
                        <a:pt x="12" y="496"/>
                        <a:pt x="12" y="496"/>
                        <a:pt x="12" y="496"/>
                      </a:cubicBezTo>
                      <a:cubicBezTo>
                        <a:pt x="12" y="496"/>
                        <a:pt x="12" y="496"/>
                        <a:pt x="12" y="496"/>
                      </a:cubicBezTo>
                      <a:cubicBezTo>
                        <a:pt x="13" y="496"/>
                        <a:pt x="13" y="496"/>
                        <a:pt x="14" y="495"/>
                      </a:cubicBezTo>
                      <a:cubicBezTo>
                        <a:pt x="14" y="495"/>
                        <a:pt x="14" y="495"/>
                        <a:pt x="14" y="495"/>
                      </a:cubicBezTo>
                      <a:cubicBezTo>
                        <a:pt x="14" y="495"/>
                        <a:pt x="14" y="495"/>
                        <a:pt x="14" y="495"/>
                      </a:cubicBezTo>
                      <a:cubicBezTo>
                        <a:pt x="15" y="494"/>
                        <a:pt x="15" y="494"/>
                        <a:pt x="16" y="493"/>
                      </a:cubicBezTo>
                      <a:cubicBezTo>
                        <a:pt x="17" y="480"/>
                        <a:pt x="21" y="465"/>
                        <a:pt x="28" y="455"/>
                      </a:cubicBezTo>
                      <a:cubicBezTo>
                        <a:pt x="31" y="451"/>
                        <a:pt x="34" y="448"/>
                        <a:pt x="37" y="445"/>
                      </a:cubicBezTo>
                      <a:cubicBezTo>
                        <a:pt x="36" y="441"/>
                        <a:pt x="36" y="437"/>
                        <a:pt x="36" y="432"/>
                      </a:cubicBezTo>
                      <a:cubicBezTo>
                        <a:pt x="31" y="414"/>
                        <a:pt x="26" y="399"/>
                        <a:pt x="36" y="381"/>
                      </a:cubicBezTo>
                      <a:cubicBezTo>
                        <a:pt x="38" y="377"/>
                        <a:pt x="41" y="373"/>
                        <a:pt x="44" y="369"/>
                      </a:cubicBezTo>
                      <a:cubicBezTo>
                        <a:pt x="44" y="369"/>
                        <a:pt x="44" y="369"/>
                        <a:pt x="44" y="369"/>
                      </a:cubicBezTo>
                      <a:cubicBezTo>
                        <a:pt x="44" y="369"/>
                        <a:pt x="44" y="369"/>
                        <a:pt x="44" y="369"/>
                      </a:cubicBezTo>
                      <a:cubicBezTo>
                        <a:pt x="44" y="369"/>
                        <a:pt x="44" y="368"/>
                        <a:pt x="45" y="368"/>
                      </a:cubicBezTo>
                      <a:cubicBezTo>
                        <a:pt x="45" y="368"/>
                        <a:pt x="45" y="368"/>
                        <a:pt x="45" y="368"/>
                      </a:cubicBezTo>
                      <a:cubicBezTo>
                        <a:pt x="45" y="367"/>
                        <a:pt x="43" y="367"/>
                        <a:pt x="43" y="366"/>
                      </a:cubicBezTo>
                      <a:cubicBezTo>
                        <a:pt x="43" y="366"/>
                        <a:pt x="43" y="366"/>
                        <a:pt x="43" y="366"/>
                      </a:cubicBezTo>
                      <a:cubicBezTo>
                        <a:pt x="43" y="366"/>
                        <a:pt x="43" y="366"/>
                        <a:pt x="43" y="365"/>
                      </a:cubicBezTo>
                      <a:cubicBezTo>
                        <a:pt x="43" y="365"/>
                        <a:pt x="43" y="365"/>
                        <a:pt x="43" y="365"/>
                      </a:cubicBezTo>
                      <a:cubicBezTo>
                        <a:pt x="43" y="364"/>
                        <a:pt x="41" y="364"/>
                        <a:pt x="42" y="363"/>
                      </a:cubicBezTo>
                      <a:cubicBezTo>
                        <a:pt x="42" y="363"/>
                        <a:pt x="42" y="363"/>
                        <a:pt x="42" y="363"/>
                      </a:cubicBezTo>
                      <a:cubicBezTo>
                        <a:pt x="42" y="363"/>
                        <a:pt x="42" y="363"/>
                        <a:pt x="42" y="362"/>
                      </a:cubicBezTo>
                      <a:cubicBezTo>
                        <a:pt x="42" y="362"/>
                        <a:pt x="42" y="362"/>
                        <a:pt x="42" y="362"/>
                      </a:cubicBezTo>
                      <a:cubicBezTo>
                        <a:pt x="42" y="361"/>
                        <a:pt x="41" y="360"/>
                        <a:pt x="41" y="359"/>
                      </a:cubicBezTo>
                      <a:cubicBezTo>
                        <a:pt x="41" y="359"/>
                        <a:pt x="41" y="359"/>
                        <a:pt x="41" y="359"/>
                      </a:cubicBezTo>
                      <a:cubicBezTo>
                        <a:pt x="41" y="359"/>
                        <a:pt x="41" y="359"/>
                        <a:pt x="42" y="358"/>
                      </a:cubicBezTo>
                      <a:cubicBezTo>
                        <a:pt x="42" y="358"/>
                        <a:pt x="42" y="358"/>
                        <a:pt x="42" y="358"/>
                      </a:cubicBezTo>
                      <a:cubicBezTo>
                        <a:pt x="42" y="358"/>
                        <a:pt x="42" y="358"/>
                        <a:pt x="42" y="358"/>
                      </a:cubicBezTo>
                      <a:cubicBezTo>
                        <a:pt x="41" y="358"/>
                        <a:pt x="41" y="358"/>
                        <a:pt x="41" y="358"/>
                      </a:cubicBezTo>
                      <a:cubicBezTo>
                        <a:pt x="41" y="358"/>
                        <a:pt x="41" y="358"/>
                        <a:pt x="41" y="358"/>
                      </a:cubicBezTo>
                      <a:cubicBezTo>
                        <a:pt x="41" y="358"/>
                        <a:pt x="41" y="358"/>
                        <a:pt x="41" y="358"/>
                      </a:cubicBezTo>
                      <a:cubicBezTo>
                        <a:pt x="41" y="358"/>
                        <a:pt x="41" y="358"/>
                        <a:pt x="41" y="358"/>
                      </a:cubicBezTo>
                      <a:moveTo>
                        <a:pt x="54" y="280"/>
                      </a:moveTo>
                      <a:cubicBezTo>
                        <a:pt x="53" y="280"/>
                        <a:pt x="53" y="280"/>
                        <a:pt x="53" y="280"/>
                      </a:cubicBezTo>
                      <a:cubicBezTo>
                        <a:pt x="44" y="291"/>
                        <a:pt x="39" y="304"/>
                        <a:pt x="36" y="318"/>
                      </a:cubicBezTo>
                      <a:cubicBezTo>
                        <a:pt x="36" y="318"/>
                        <a:pt x="36" y="319"/>
                        <a:pt x="36" y="319"/>
                      </a:cubicBezTo>
                      <a:cubicBezTo>
                        <a:pt x="37" y="319"/>
                        <a:pt x="37" y="318"/>
                        <a:pt x="38" y="318"/>
                      </a:cubicBezTo>
                      <a:cubicBezTo>
                        <a:pt x="38" y="318"/>
                        <a:pt x="39" y="317"/>
                        <a:pt x="39" y="317"/>
                      </a:cubicBezTo>
                      <a:cubicBezTo>
                        <a:pt x="44" y="309"/>
                        <a:pt x="48" y="301"/>
                        <a:pt x="50" y="291"/>
                      </a:cubicBezTo>
                      <a:cubicBezTo>
                        <a:pt x="51" y="287"/>
                        <a:pt x="52" y="284"/>
                        <a:pt x="54" y="280"/>
                      </a:cubicBezTo>
                      <a:moveTo>
                        <a:pt x="119" y="264"/>
                      </a:moveTo>
                      <a:cubicBezTo>
                        <a:pt x="119" y="264"/>
                        <a:pt x="119" y="264"/>
                        <a:pt x="119" y="265"/>
                      </a:cubicBezTo>
                      <a:cubicBezTo>
                        <a:pt x="119" y="264"/>
                        <a:pt x="119" y="264"/>
                        <a:pt x="119" y="264"/>
                      </a:cubicBezTo>
                      <a:moveTo>
                        <a:pt x="77" y="261"/>
                      </a:moveTo>
                      <a:cubicBezTo>
                        <a:pt x="70" y="265"/>
                        <a:pt x="64" y="270"/>
                        <a:pt x="58" y="275"/>
                      </a:cubicBezTo>
                      <a:cubicBezTo>
                        <a:pt x="56" y="287"/>
                        <a:pt x="61" y="297"/>
                        <a:pt x="54" y="309"/>
                      </a:cubicBezTo>
                      <a:cubicBezTo>
                        <a:pt x="52" y="315"/>
                        <a:pt x="49" y="320"/>
                        <a:pt x="46" y="324"/>
                      </a:cubicBezTo>
                      <a:cubicBezTo>
                        <a:pt x="47" y="325"/>
                        <a:pt x="48" y="326"/>
                        <a:pt x="47" y="327"/>
                      </a:cubicBezTo>
                      <a:cubicBezTo>
                        <a:pt x="46" y="331"/>
                        <a:pt x="49" y="332"/>
                        <a:pt x="48" y="334"/>
                      </a:cubicBezTo>
                      <a:cubicBezTo>
                        <a:pt x="47" y="336"/>
                        <a:pt x="49" y="341"/>
                        <a:pt x="47" y="343"/>
                      </a:cubicBezTo>
                      <a:cubicBezTo>
                        <a:pt x="47" y="343"/>
                        <a:pt x="47" y="344"/>
                        <a:pt x="47" y="344"/>
                      </a:cubicBezTo>
                      <a:cubicBezTo>
                        <a:pt x="47" y="344"/>
                        <a:pt x="47" y="344"/>
                        <a:pt x="47" y="344"/>
                      </a:cubicBezTo>
                      <a:cubicBezTo>
                        <a:pt x="48" y="343"/>
                        <a:pt x="48" y="343"/>
                        <a:pt x="48" y="342"/>
                      </a:cubicBezTo>
                      <a:cubicBezTo>
                        <a:pt x="48" y="342"/>
                        <a:pt x="48" y="342"/>
                        <a:pt x="48" y="342"/>
                      </a:cubicBezTo>
                      <a:cubicBezTo>
                        <a:pt x="49" y="342"/>
                        <a:pt x="49" y="340"/>
                        <a:pt x="50" y="340"/>
                      </a:cubicBezTo>
                      <a:cubicBezTo>
                        <a:pt x="50" y="340"/>
                        <a:pt x="50" y="340"/>
                        <a:pt x="50" y="340"/>
                      </a:cubicBezTo>
                      <a:cubicBezTo>
                        <a:pt x="50" y="340"/>
                        <a:pt x="50" y="340"/>
                        <a:pt x="50" y="340"/>
                      </a:cubicBezTo>
                      <a:cubicBezTo>
                        <a:pt x="50" y="340"/>
                        <a:pt x="51" y="340"/>
                        <a:pt x="51" y="340"/>
                      </a:cubicBezTo>
                      <a:cubicBezTo>
                        <a:pt x="51" y="340"/>
                        <a:pt x="51" y="340"/>
                        <a:pt x="51" y="340"/>
                      </a:cubicBezTo>
                      <a:cubicBezTo>
                        <a:pt x="51" y="340"/>
                        <a:pt x="51" y="340"/>
                        <a:pt x="51" y="340"/>
                      </a:cubicBezTo>
                      <a:cubicBezTo>
                        <a:pt x="51" y="340"/>
                        <a:pt x="52" y="340"/>
                        <a:pt x="52" y="339"/>
                      </a:cubicBezTo>
                      <a:cubicBezTo>
                        <a:pt x="55" y="315"/>
                        <a:pt x="67" y="292"/>
                        <a:pt x="91" y="279"/>
                      </a:cubicBezTo>
                      <a:cubicBezTo>
                        <a:pt x="94" y="277"/>
                        <a:pt x="98" y="275"/>
                        <a:pt x="102" y="273"/>
                      </a:cubicBezTo>
                      <a:cubicBezTo>
                        <a:pt x="102" y="273"/>
                        <a:pt x="102" y="273"/>
                        <a:pt x="102" y="273"/>
                      </a:cubicBezTo>
                      <a:cubicBezTo>
                        <a:pt x="101" y="273"/>
                        <a:pt x="101" y="273"/>
                        <a:pt x="101" y="273"/>
                      </a:cubicBezTo>
                      <a:cubicBezTo>
                        <a:pt x="101" y="273"/>
                        <a:pt x="100" y="273"/>
                        <a:pt x="100" y="272"/>
                      </a:cubicBezTo>
                      <a:cubicBezTo>
                        <a:pt x="100" y="272"/>
                        <a:pt x="100" y="272"/>
                        <a:pt x="100" y="272"/>
                      </a:cubicBezTo>
                      <a:cubicBezTo>
                        <a:pt x="100" y="272"/>
                        <a:pt x="100" y="272"/>
                        <a:pt x="100" y="272"/>
                      </a:cubicBezTo>
                      <a:cubicBezTo>
                        <a:pt x="100" y="272"/>
                        <a:pt x="100" y="272"/>
                        <a:pt x="100" y="272"/>
                      </a:cubicBezTo>
                      <a:cubicBezTo>
                        <a:pt x="100" y="272"/>
                        <a:pt x="100" y="272"/>
                        <a:pt x="100" y="272"/>
                      </a:cubicBezTo>
                      <a:cubicBezTo>
                        <a:pt x="100" y="272"/>
                        <a:pt x="100" y="272"/>
                        <a:pt x="100" y="272"/>
                      </a:cubicBezTo>
                      <a:cubicBezTo>
                        <a:pt x="100" y="272"/>
                        <a:pt x="100" y="272"/>
                        <a:pt x="100" y="272"/>
                      </a:cubicBezTo>
                      <a:cubicBezTo>
                        <a:pt x="99" y="272"/>
                        <a:pt x="99" y="272"/>
                        <a:pt x="99" y="272"/>
                      </a:cubicBezTo>
                      <a:cubicBezTo>
                        <a:pt x="99" y="272"/>
                        <a:pt x="99" y="272"/>
                        <a:pt x="99" y="272"/>
                      </a:cubicBezTo>
                      <a:cubicBezTo>
                        <a:pt x="99" y="272"/>
                        <a:pt x="99" y="272"/>
                        <a:pt x="99" y="272"/>
                      </a:cubicBezTo>
                      <a:cubicBezTo>
                        <a:pt x="99" y="272"/>
                        <a:pt x="98" y="272"/>
                        <a:pt x="98" y="272"/>
                      </a:cubicBezTo>
                      <a:cubicBezTo>
                        <a:pt x="98" y="272"/>
                        <a:pt x="98" y="272"/>
                        <a:pt x="97" y="272"/>
                      </a:cubicBezTo>
                      <a:cubicBezTo>
                        <a:pt x="97" y="272"/>
                        <a:pt x="97" y="272"/>
                        <a:pt x="97" y="272"/>
                      </a:cubicBezTo>
                      <a:cubicBezTo>
                        <a:pt x="97" y="272"/>
                        <a:pt x="97" y="272"/>
                        <a:pt x="97" y="272"/>
                      </a:cubicBezTo>
                      <a:cubicBezTo>
                        <a:pt x="97" y="272"/>
                        <a:pt x="97" y="272"/>
                        <a:pt x="97" y="272"/>
                      </a:cubicBezTo>
                      <a:cubicBezTo>
                        <a:pt x="97" y="272"/>
                        <a:pt x="97" y="272"/>
                        <a:pt x="97" y="272"/>
                      </a:cubicBezTo>
                      <a:cubicBezTo>
                        <a:pt x="97" y="272"/>
                        <a:pt x="97" y="272"/>
                        <a:pt x="97" y="272"/>
                      </a:cubicBezTo>
                      <a:cubicBezTo>
                        <a:pt x="97" y="272"/>
                        <a:pt x="97" y="272"/>
                        <a:pt x="97" y="272"/>
                      </a:cubicBezTo>
                      <a:cubicBezTo>
                        <a:pt x="97" y="272"/>
                        <a:pt x="97" y="272"/>
                        <a:pt x="97" y="272"/>
                      </a:cubicBezTo>
                      <a:cubicBezTo>
                        <a:pt x="97" y="272"/>
                        <a:pt x="97" y="272"/>
                        <a:pt x="97" y="272"/>
                      </a:cubicBezTo>
                      <a:cubicBezTo>
                        <a:pt x="97" y="272"/>
                        <a:pt x="97" y="272"/>
                        <a:pt x="97" y="273"/>
                      </a:cubicBezTo>
                      <a:cubicBezTo>
                        <a:pt x="96" y="273"/>
                        <a:pt x="96" y="273"/>
                        <a:pt x="95" y="273"/>
                      </a:cubicBezTo>
                      <a:cubicBezTo>
                        <a:pt x="95" y="273"/>
                        <a:pt x="95" y="273"/>
                        <a:pt x="95" y="273"/>
                      </a:cubicBezTo>
                      <a:cubicBezTo>
                        <a:pt x="95" y="273"/>
                        <a:pt x="95" y="273"/>
                        <a:pt x="95" y="273"/>
                      </a:cubicBezTo>
                      <a:cubicBezTo>
                        <a:pt x="95" y="273"/>
                        <a:pt x="95" y="273"/>
                        <a:pt x="95" y="273"/>
                      </a:cubicBezTo>
                      <a:cubicBezTo>
                        <a:pt x="95" y="273"/>
                        <a:pt x="95" y="273"/>
                        <a:pt x="95" y="273"/>
                      </a:cubicBezTo>
                      <a:cubicBezTo>
                        <a:pt x="94" y="273"/>
                        <a:pt x="94" y="273"/>
                        <a:pt x="94" y="272"/>
                      </a:cubicBezTo>
                      <a:cubicBezTo>
                        <a:pt x="94" y="271"/>
                        <a:pt x="93" y="271"/>
                        <a:pt x="93" y="271"/>
                      </a:cubicBezTo>
                      <a:cubicBezTo>
                        <a:pt x="93" y="271"/>
                        <a:pt x="93" y="271"/>
                        <a:pt x="92" y="271"/>
                      </a:cubicBezTo>
                      <a:cubicBezTo>
                        <a:pt x="92" y="271"/>
                        <a:pt x="92" y="271"/>
                        <a:pt x="92" y="271"/>
                      </a:cubicBezTo>
                      <a:cubicBezTo>
                        <a:pt x="91" y="271"/>
                        <a:pt x="91" y="271"/>
                        <a:pt x="91" y="271"/>
                      </a:cubicBezTo>
                      <a:cubicBezTo>
                        <a:pt x="91" y="271"/>
                        <a:pt x="91" y="271"/>
                        <a:pt x="91" y="271"/>
                      </a:cubicBezTo>
                      <a:cubicBezTo>
                        <a:pt x="91" y="271"/>
                        <a:pt x="91" y="271"/>
                        <a:pt x="91" y="271"/>
                      </a:cubicBezTo>
                      <a:cubicBezTo>
                        <a:pt x="90" y="271"/>
                        <a:pt x="90" y="271"/>
                        <a:pt x="90" y="271"/>
                      </a:cubicBezTo>
                      <a:cubicBezTo>
                        <a:pt x="89" y="271"/>
                        <a:pt x="89" y="271"/>
                        <a:pt x="89" y="270"/>
                      </a:cubicBezTo>
                      <a:cubicBezTo>
                        <a:pt x="89" y="270"/>
                        <a:pt x="89" y="270"/>
                        <a:pt x="89" y="270"/>
                      </a:cubicBezTo>
                      <a:cubicBezTo>
                        <a:pt x="89" y="270"/>
                        <a:pt x="89" y="270"/>
                        <a:pt x="89" y="270"/>
                      </a:cubicBezTo>
                      <a:cubicBezTo>
                        <a:pt x="89" y="270"/>
                        <a:pt x="89" y="270"/>
                        <a:pt x="89" y="270"/>
                      </a:cubicBezTo>
                      <a:cubicBezTo>
                        <a:pt x="89" y="270"/>
                        <a:pt x="89" y="270"/>
                        <a:pt x="89" y="270"/>
                      </a:cubicBezTo>
                      <a:cubicBezTo>
                        <a:pt x="88" y="269"/>
                        <a:pt x="85" y="270"/>
                        <a:pt x="85" y="268"/>
                      </a:cubicBezTo>
                      <a:cubicBezTo>
                        <a:pt x="84" y="266"/>
                        <a:pt x="80" y="267"/>
                        <a:pt x="80" y="265"/>
                      </a:cubicBezTo>
                      <a:cubicBezTo>
                        <a:pt x="80" y="263"/>
                        <a:pt x="77" y="263"/>
                        <a:pt x="77" y="261"/>
                      </a:cubicBezTo>
                      <a:moveTo>
                        <a:pt x="139" y="191"/>
                      </a:moveTo>
                      <a:cubicBezTo>
                        <a:pt x="132" y="206"/>
                        <a:pt x="125" y="221"/>
                        <a:pt x="115" y="233"/>
                      </a:cubicBezTo>
                      <a:cubicBezTo>
                        <a:pt x="117" y="234"/>
                        <a:pt x="120" y="234"/>
                        <a:pt x="120" y="236"/>
                      </a:cubicBezTo>
                      <a:cubicBezTo>
                        <a:pt x="120" y="239"/>
                        <a:pt x="125" y="239"/>
                        <a:pt x="124" y="242"/>
                      </a:cubicBezTo>
                      <a:cubicBezTo>
                        <a:pt x="123" y="244"/>
                        <a:pt x="128" y="248"/>
                        <a:pt x="126" y="250"/>
                      </a:cubicBezTo>
                      <a:cubicBezTo>
                        <a:pt x="125" y="252"/>
                        <a:pt x="128" y="255"/>
                        <a:pt x="125" y="256"/>
                      </a:cubicBezTo>
                      <a:cubicBezTo>
                        <a:pt x="123" y="256"/>
                        <a:pt x="126" y="259"/>
                        <a:pt x="123" y="260"/>
                      </a:cubicBezTo>
                      <a:cubicBezTo>
                        <a:pt x="123" y="260"/>
                        <a:pt x="123" y="260"/>
                        <a:pt x="122" y="261"/>
                      </a:cubicBezTo>
                      <a:cubicBezTo>
                        <a:pt x="123" y="261"/>
                        <a:pt x="123" y="261"/>
                        <a:pt x="123" y="261"/>
                      </a:cubicBezTo>
                      <a:cubicBezTo>
                        <a:pt x="123" y="261"/>
                        <a:pt x="123" y="261"/>
                        <a:pt x="123" y="261"/>
                      </a:cubicBezTo>
                      <a:cubicBezTo>
                        <a:pt x="123" y="261"/>
                        <a:pt x="123" y="261"/>
                        <a:pt x="123" y="261"/>
                      </a:cubicBezTo>
                      <a:cubicBezTo>
                        <a:pt x="123" y="261"/>
                        <a:pt x="123" y="261"/>
                        <a:pt x="123" y="261"/>
                      </a:cubicBezTo>
                      <a:cubicBezTo>
                        <a:pt x="123" y="261"/>
                        <a:pt x="123" y="261"/>
                        <a:pt x="123" y="261"/>
                      </a:cubicBezTo>
                      <a:cubicBezTo>
                        <a:pt x="123" y="261"/>
                        <a:pt x="123" y="261"/>
                        <a:pt x="123" y="261"/>
                      </a:cubicBezTo>
                      <a:cubicBezTo>
                        <a:pt x="123" y="261"/>
                        <a:pt x="123" y="261"/>
                        <a:pt x="123" y="261"/>
                      </a:cubicBezTo>
                      <a:cubicBezTo>
                        <a:pt x="122" y="261"/>
                        <a:pt x="122" y="262"/>
                        <a:pt x="122" y="263"/>
                      </a:cubicBezTo>
                      <a:cubicBezTo>
                        <a:pt x="133" y="257"/>
                        <a:pt x="144" y="250"/>
                        <a:pt x="152" y="239"/>
                      </a:cubicBezTo>
                      <a:cubicBezTo>
                        <a:pt x="160" y="226"/>
                        <a:pt x="163" y="212"/>
                        <a:pt x="167" y="199"/>
                      </a:cubicBezTo>
                      <a:cubicBezTo>
                        <a:pt x="166" y="197"/>
                        <a:pt x="165" y="195"/>
                        <a:pt x="164" y="193"/>
                      </a:cubicBezTo>
                      <a:cubicBezTo>
                        <a:pt x="156" y="192"/>
                        <a:pt x="147" y="192"/>
                        <a:pt x="139" y="191"/>
                      </a:cubicBezTo>
                      <a:moveTo>
                        <a:pt x="323" y="27"/>
                      </a:moveTo>
                      <a:cubicBezTo>
                        <a:pt x="308" y="37"/>
                        <a:pt x="287" y="42"/>
                        <a:pt x="271" y="48"/>
                      </a:cubicBezTo>
                      <a:cubicBezTo>
                        <a:pt x="268" y="50"/>
                        <a:pt x="264" y="52"/>
                        <a:pt x="260" y="54"/>
                      </a:cubicBezTo>
                      <a:cubicBezTo>
                        <a:pt x="263" y="55"/>
                        <a:pt x="265" y="56"/>
                        <a:pt x="268" y="58"/>
                      </a:cubicBezTo>
                      <a:cubicBezTo>
                        <a:pt x="286" y="59"/>
                        <a:pt x="286" y="59"/>
                        <a:pt x="286" y="59"/>
                      </a:cubicBezTo>
                      <a:cubicBezTo>
                        <a:pt x="293" y="57"/>
                        <a:pt x="300" y="54"/>
                        <a:pt x="305" y="50"/>
                      </a:cubicBezTo>
                      <a:cubicBezTo>
                        <a:pt x="308" y="45"/>
                        <a:pt x="313" y="40"/>
                        <a:pt x="318" y="35"/>
                      </a:cubicBezTo>
                      <a:cubicBezTo>
                        <a:pt x="320" y="33"/>
                        <a:pt x="322" y="30"/>
                        <a:pt x="323" y="27"/>
                      </a:cubicBezTo>
                      <a:moveTo>
                        <a:pt x="341" y="0"/>
                      </a:moveTo>
                      <a:cubicBezTo>
                        <a:pt x="331" y="0"/>
                        <a:pt x="331" y="0"/>
                        <a:pt x="331" y="0"/>
                      </a:cubicBezTo>
                      <a:cubicBezTo>
                        <a:pt x="331" y="10"/>
                        <a:pt x="328" y="19"/>
                        <a:pt x="323" y="27"/>
                      </a:cubicBezTo>
                      <a:cubicBezTo>
                        <a:pt x="333" y="21"/>
                        <a:pt x="340" y="12"/>
                        <a:pt x="341" y="0"/>
                      </a:cubicBezTo>
                    </a:path>
                  </a:pathLst>
                </a:custGeom>
                <a:solidFill>
                  <a:srgbClr val="AB4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06" name="Freeform 8587">
                  <a:extLst>
                    <a:ext uri="{FF2B5EF4-FFF2-40B4-BE49-F238E27FC236}">
                      <a16:creationId xmlns:a16="http://schemas.microsoft.com/office/drawing/2014/main" id="{9E3C38ED-5AF5-C6E8-F8B2-9349A997753F}"/>
                    </a:ext>
                  </a:extLst>
                </p:cNvPr>
                <p:cNvSpPr>
                  <a:spLocks/>
                </p:cNvSpPr>
                <p:nvPr/>
              </p:nvSpPr>
              <p:spPr bwMode="auto">
                <a:xfrm>
                  <a:off x="4109" y="2476"/>
                  <a:ext cx="93" cy="34"/>
                </a:xfrm>
                <a:custGeom>
                  <a:avLst/>
                  <a:gdLst>
                    <a:gd name="T0" fmla="*/ 50 w 112"/>
                    <a:gd name="T1" fmla="*/ 0 h 42"/>
                    <a:gd name="T2" fmla="*/ 39 w 112"/>
                    <a:gd name="T3" fmla="*/ 3 h 42"/>
                    <a:gd name="T4" fmla="*/ 9 w 112"/>
                    <a:gd name="T5" fmla="*/ 12 h 42"/>
                    <a:gd name="T6" fmla="*/ 0 w 112"/>
                    <a:gd name="T7" fmla="*/ 15 h 42"/>
                    <a:gd name="T8" fmla="*/ 27 w 112"/>
                    <a:gd name="T9" fmla="*/ 19 h 42"/>
                    <a:gd name="T10" fmla="*/ 35 w 112"/>
                    <a:gd name="T11" fmla="*/ 18 h 42"/>
                    <a:gd name="T12" fmla="*/ 47 w 112"/>
                    <a:gd name="T13" fmla="*/ 12 h 42"/>
                    <a:gd name="T14" fmla="*/ 48 w 112"/>
                    <a:gd name="T15" fmla="*/ 12 h 42"/>
                    <a:gd name="T16" fmla="*/ 49 w 112"/>
                    <a:gd name="T17" fmla="*/ 10 h 42"/>
                    <a:gd name="T18" fmla="*/ 51 w 112"/>
                    <a:gd name="T19" fmla="*/ 7 h 42"/>
                    <a:gd name="T20" fmla="*/ 51 w 112"/>
                    <a:gd name="T21" fmla="*/ 7 h 42"/>
                    <a:gd name="T22" fmla="*/ 51 w 112"/>
                    <a:gd name="T23" fmla="*/ 7 h 42"/>
                    <a:gd name="T24" fmla="*/ 52 w 112"/>
                    <a:gd name="T25" fmla="*/ 6 h 42"/>
                    <a:gd name="T26" fmla="*/ 53 w 112"/>
                    <a:gd name="T27" fmla="*/ 5 h 42"/>
                    <a:gd name="T28" fmla="*/ 53 w 112"/>
                    <a:gd name="T29" fmla="*/ 4 h 42"/>
                    <a:gd name="T30" fmla="*/ 52 w 112"/>
                    <a:gd name="T31" fmla="*/ 4 h 42"/>
                    <a:gd name="T32" fmla="*/ 52 w 112"/>
                    <a:gd name="T33" fmla="*/ 4 h 42"/>
                    <a:gd name="T34" fmla="*/ 52 w 112"/>
                    <a:gd name="T35" fmla="*/ 4 h 42"/>
                    <a:gd name="T36" fmla="*/ 52 w 112"/>
                    <a:gd name="T37" fmla="*/ 4 h 42"/>
                    <a:gd name="T38" fmla="*/ 52 w 112"/>
                    <a:gd name="T39" fmla="*/ 4 h 42"/>
                    <a:gd name="T40" fmla="*/ 52 w 112"/>
                    <a:gd name="T41" fmla="*/ 4 h 42"/>
                    <a:gd name="T42" fmla="*/ 52 w 112"/>
                    <a:gd name="T43" fmla="*/ 4 h 42"/>
                    <a:gd name="T44" fmla="*/ 52 w 112"/>
                    <a:gd name="T45" fmla="*/ 4 h 42"/>
                    <a:gd name="T46" fmla="*/ 52 w 112"/>
                    <a:gd name="T47" fmla="*/ 4 h 42"/>
                    <a:gd name="T48" fmla="*/ 52 w 112"/>
                    <a:gd name="T49" fmla="*/ 4 h 42"/>
                    <a:gd name="T50" fmla="*/ 52 w 112"/>
                    <a:gd name="T51" fmla="*/ 4 h 42"/>
                    <a:gd name="T52" fmla="*/ 52 w 112"/>
                    <a:gd name="T53" fmla="*/ 4 h 42"/>
                    <a:gd name="T54" fmla="*/ 52 w 112"/>
                    <a:gd name="T55" fmla="*/ 4 h 42"/>
                    <a:gd name="T56" fmla="*/ 52 w 112"/>
                    <a:gd name="T57" fmla="*/ 4 h 42"/>
                    <a:gd name="T58" fmla="*/ 51 w 112"/>
                    <a:gd name="T59" fmla="*/ 2 h 42"/>
                    <a:gd name="T60" fmla="*/ 51 w 112"/>
                    <a:gd name="T61" fmla="*/ 2 h 42"/>
                    <a:gd name="T62" fmla="*/ 51 w 112"/>
                    <a:gd name="T63" fmla="*/ 2 h 42"/>
                    <a:gd name="T64" fmla="*/ 51 w 112"/>
                    <a:gd name="T65" fmla="*/ 2 h 42"/>
                    <a:gd name="T66" fmla="*/ 51 w 112"/>
                    <a:gd name="T67" fmla="*/ 2 h 42"/>
                    <a:gd name="T68" fmla="*/ 50 w 112"/>
                    <a:gd name="T69" fmla="*/ 0 h 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2" h="42">
                      <a:moveTo>
                        <a:pt x="105" y="0"/>
                      </a:moveTo>
                      <a:cubicBezTo>
                        <a:pt x="97" y="3"/>
                        <a:pt x="90" y="5"/>
                        <a:pt x="82" y="7"/>
                      </a:cubicBezTo>
                      <a:cubicBezTo>
                        <a:pt x="63" y="19"/>
                        <a:pt x="42" y="27"/>
                        <a:pt x="19" y="30"/>
                      </a:cubicBezTo>
                      <a:cubicBezTo>
                        <a:pt x="13" y="32"/>
                        <a:pt x="6" y="35"/>
                        <a:pt x="0" y="37"/>
                      </a:cubicBezTo>
                      <a:cubicBezTo>
                        <a:pt x="17" y="38"/>
                        <a:pt x="37" y="42"/>
                        <a:pt x="55" y="42"/>
                      </a:cubicBezTo>
                      <a:cubicBezTo>
                        <a:pt x="61" y="42"/>
                        <a:pt x="67" y="42"/>
                        <a:pt x="73" y="41"/>
                      </a:cubicBezTo>
                      <a:cubicBezTo>
                        <a:pt x="84" y="39"/>
                        <a:pt x="93" y="34"/>
                        <a:pt x="100" y="28"/>
                      </a:cubicBezTo>
                      <a:cubicBezTo>
                        <a:pt x="100" y="28"/>
                        <a:pt x="101" y="27"/>
                        <a:pt x="101" y="27"/>
                      </a:cubicBezTo>
                      <a:cubicBezTo>
                        <a:pt x="102" y="25"/>
                        <a:pt x="101" y="24"/>
                        <a:pt x="103" y="22"/>
                      </a:cubicBezTo>
                      <a:cubicBezTo>
                        <a:pt x="105" y="21"/>
                        <a:pt x="105" y="19"/>
                        <a:pt x="106" y="17"/>
                      </a:cubicBezTo>
                      <a:cubicBezTo>
                        <a:pt x="107" y="17"/>
                        <a:pt x="107" y="16"/>
                        <a:pt x="107" y="16"/>
                      </a:cubicBezTo>
                      <a:cubicBezTo>
                        <a:pt x="107" y="16"/>
                        <a:pt x="107" y="16"/>
                        <a:pt x="107" y="16"/>
                      </a:cubicBezTo>
                      <a:cubicBezTo>
                        <a:pt x="108" y="15"/>
                        <a:pt x="108" y="14"/>
                        <a:pt x="109" y="13"/>
                      </a:cubicBezTo>
                      <a:cubicBezTo>
                        <a:pt x="110" y="13"/>
                        <a:pt x="111" y="12"/>
                        <a:pt x="112" y="11"/>
                      </a:cubicBezTo>
                      <a:cubicBezTo>
                        <a:pt x="112" y="11"/>
                        <a:pt x="112" y="10"/>
                        <a:pt x="112" y="10"/>
                      </a:cubicBezTo>
                      <a:cubicBezTo>
                        <a:pt x="112" y="10"/>
                        <a:pt x="112" y="9"/>
                        <a:pt x="111" y="9"/>
                      </a:cubicBezTo>
                      <a:cubicBezTo>
                        <a:pt x="111" y="9"/>
                        <a:pt x="111" y="9"/>
                        <a:pt x="111" y="9"/>
                      </a:cubicBezTo>
                      <a:cubicBezTo>
                        <a:pt x="111" y="9"/>
                        <a:pt x="111" y="9"/>
                        <a:pt x="111" y="9"/>
                      </a:cubicBezTo>
                      <a:cubicBezTo>
                        <a:pt x="111" y="9"/>
                        <a:pt x="111" y="9"/>
                        <a:pt x="111" y="9"/>
                      </a:cubicBezTo>
                      <a:cubicBezTo>
                        <a:pt x="111" y="9"/>
                        <a:pt x="111" y="9"/>
                        <a:pt x="111" y="9"/>
                      </a:cubicBezTo>
                      <a:cubicBezTo>
                        <a:pt x="111" y="9"/>
                        <a:pt x="111" y="9"/>
                        <a:pt x="111" y="10"/>
                      </a:cubicBezTo>
                      <a:cubicBezTo>
                        <a:pt x="111" y="10"/>
                        <a:pt x="110" y="10"/>
                        <a:pt x="110" y="10"/>
                      </a:cubicBezTo>
                      <a:cubicBezTo>
                        <a:pt x="110" y="10"/>
                        <a:pt x="110" y="10"/>
                        <a:pt x="110" y="10"/>
                      </a:cubicBezTo>
                      <a:cubicBezTo>
                        <a:pt x="110" y="10"/>
                        <a:pt x="110" y="10"/>
                        <a:pt x="110" y="10"/>
                      </a:cubicBezTo>
                      <a:cubicBezTo>
                        <a:pt x="110" y="10"/>
                        <a:pt x="110" y="10"/>
                        <a:pt x="110" y="10"/>
                      </a:cubicBezTo>
                      <a:cubicBezTo>
                        <a:pt x="110" y="10"/>
                        <a:pt x="110" y="10"/>
                        <a:pt x="110" y="10"/>
                      </a:cubicBezTo>
                      <a:cubicBezTo>
                        <a:pt x="110" y="10"/>
                        <a:pt x="110" y="9"/>
                        <a:pt x="110" y="9"/>
                      </a:cubicBezTo>
                      <a:cubicBezTo>
                        <a:pt x="110" y="9"/>
                        <a:pt x="110" y="9"/>
                        <a:pt x="110" y="9"/>
                      </a:cubicBezTo>
                      <a:cubicBezTo>
                        <a:pt x="110" y="9"/>
                        <a:pt x="110" y="9"/>
                        <a:pt x="110" y="9"/>
                      </a:cubicBezTo>
                      <a:cubicBezTo>
                        <a:pt x="109" y="7"/>
                        <a:pt x="108" y="9"/>
                        <a:pt x="108" y="6"/>
                      </a:cubicBezTo>
                      <a:cubicBezTo>
                        <a:pt x="108" y="6"/>
                        <a:pt x="108" y="6"/>
                        <a:pt x="108" y="6"/>
                      </a:cubicBezTo>
                      <a:cubicBezTo>
                        <a:pt x="108" y="6"/>
                        <a:pt x="108" y="6"/>
                        <a:pt x="108" y="6"/>
                      </a:cubicBezTo>
                      <a:cubicBezTo>
                        <a:pt x="108" y="6"/>
                        <a:pt x="108" y="6"/>
                        <a:pt x="108" y="6"/>
                      </a:cubicBezTo>
                      <a:cubicBezTo>
                        <a:pt x="108" y="5"/>
                        <a:pt x="106" y="5"/>
                        <a:pt x="106" y="3"/>
                      </a:cubicBezTo>
                      <a:cubicBezTo>
                        <a:pt x="106" y="2"/>
                        <a:pt x="105" y="1"/>
                        <a:pt x="105" y="0"/>
                      </a:cubicBezTo>
                    </a:path>
                  </a:pathLst>
                </a:custGeom>
                <a:solidFill>
                  <a:srgbClr val="B053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07" name="Freeform 8588">
                  <a:extLst>
                    <a:ext uri="{FF2B5EF4-FFF2-40B4-BE49-F238E27FC236}">
                      <a16:creationId xmlns:a16="http://schemas.microsoft.com/office/drawing/2014/main" id="{E7D60590-DC7C-881D-3ADB-EEEEE9672FF3}"/>
                    </a:ext>
                  </a:extLst>
                </p:cNvPr>
                <p:cNvSpPr>
                  <a:spLocks noEditPoints="1"/>
                </p:cNvSpPr>
                <p:nvPr/>
              </p:nvSpPr>
              <p:spPr bwMode="auto">
                <a:xfrm>
                  <a:off x="4057" y="2363"/>
                  <a:ext cx="184" cy="143"/>
                </a:xfrm>
                <a:custGeom>
                  <a:avLst/>
                  <a:gdLst>
                    <a:gd name="T0" fmla="*/ 29 w 222"/>
                    <a:gd name="T1" fmla="*/ 80 h 174"/>
                    <a:gd name="T2" fmla="*/ 38 w 222"/>
                    <a:gd name="T3" fmla="*/ 76 h 174"/>
                    <a:gd name="T4" fmla="*/ 21 w 222"/>
                    <a:gd name="T5" fmla="*/ 76 h 174"/>
                    <a:gd name="T6" fmla="*/ 78 w 222"/>
                    <a:gd name="T7" fmla="*/ 58 h 174"/>
                    <a:gd name="T8" fmla="*/ 79 w 222"/>
                    <a:gd name="T9" fmla="*/ 62 h 174"/>
                    <a:gd name="T10" fmla="*/ 79 w 222"/>
                    <a:gd name="T11" fmla="*/ 62 h 174"/>
                    <a:gd name="T12" fmla="*/ 79 w 222"/>
                    <a:gd name="T13" fmla="*/ 62 h 174"/>
                    <a:gd name="T14" fmla="*/ 78 w 222"/>
                    <a:gd name="T15" fmla="*/ 60 h 174"/>
                    <a:gd name="T16" fmla="*/ 78 w 222"/>
                    <a:gd name="T17" fmla="*/ 59 h 174"/>
                    <a:gd name="T18" fmla="*/ 88 w 222"/>
                    <a:gd name="T19" fmla="*/ 46 h 174"/>
                    <a:gd name="T20" fmla="*/ 88 w 222"/>
                    <a:gd name="T21" fmla="*/ 48 h 174"/>
                    <a:gd name="T22" fmla="*/ 90 w 222"/>
                    <a:gd name="T23" fmla="*/ 54 h 174"/>
                    <a:gd name="T24" fmla="*/ 94 w 222"/>
                    <a:gd name="T25" fmla="*/ 51 h 174"/>
                    <a:gd name="T26" fmla="*/ 93 w 222"/>
                    <a:gd name="T27" fmla="*/ 51 h 174"/>
                    <a:gd name="T28" fmla="*/ 93 w 222"/>
                    <a:gd name="T29" fmla="*/ 51 h 174"/>
                    <a:gd name="T30" fmla="*/ 92 w 222"/>
                    <a:gd name="T31" fmla="*/ 50 h 174"/>
                    <a:gd name="T32" fmla="*/ 92 w 222"/>
                    <a:gd name="T33" fmla="*/ 50 h 174"/>
                    <a:gd name="T34" fmla="*/ 92 w 222"/>
                    <a:gd name="T35" fmla="*/ 50 h 174"/>
                    <a:gd name="T36" fmla="*/ 92 w 222"/>
                    <a:gd name="T37" fmla="*/ 51 h 174"/>
                    <a:gd name="T38" fmla="*/ 91 w 222"/>
                    <a:gd name="T39" fmla="*/ 51 h 174"/>
                    <a:gd name="T40" fmla="*/ 91 w 222"/>
                    <a:gd name="T41" fmla="*/ 51 h 174"/>
                    <a:gd name="T42" fmla="*/ 91 w 222"/>
                    <a:gd name="T43" fmla="*/ 51 h 174"/>
                    <a:gd name="T44" fmla="*/ 91 w 222"/>
                    <a:gd name="T45" fmla="*/ 50 h 174"/>
                    <a:gd name="T46" fmla="*/ 90 w 222"/>
                    <a:gd name="T47" fmla="*/ 50 h 174"/>
                    <a:gd name="T48" fmla="*/ 90 w 222"/>
                    <a:gd name="T49" fmla="*/ 50 h 174"/>
                    <a:gd name="T50" fmla="*/ 90 w 222"/>
                    <a:gd name="T51" fmla="*/ 50 h 174"/>
                    <a:gd name="T52" fmla="*/ 90 w 222"/>
                    <a:gd name="T53" fmla="*/ 49 h 174"/>
                    <a:gd name="T54" fmla="*/ 90 w 222"/>
                    <a:gd name="T55" fmla="*/ 49 h 174"/>
                    <a:gd name="T56" fmla="*/ 90 w 222"/>
                    <a:gd name="T57" fmla="*/ 48 h 174"/>
                    <a:gd name="T58" fmla="*/ 90 w 222"/>
                    <a:gd name="T59" fmla="*/ 48 h 174"/>
                    <a:gd name="T60" fmla="*/ 89 w 222"/>
                    <a:gd name="T61" fmla="*/ 47 h 174"/>
                    <a:gd name="T62" fmla="*/ 89 w 222"/>
                    <a:gd name="T63" fmla="*/ 47 h 174"/>
                    <a:gd name="T64" fmla="*/ 89 w 222"/>
                    <a:gd name="T65" fmla="*/ 47 h 174"/>
                    <a:gd name="T66" fmla="*/ 102 w 222"/>
                    <a:gd name="T67" fmla="*/ 0 h 174"/>
                    <a:gd name="T68" fmla="*/ 94 w 222"/>
                    <a:gd name="T69" fmla="*/ 30 h 174"/>
                    <a:gd name="T70" fmla="*/ 94 w 222"/>
                    <a:gd name="T71" fmla="*/ 30 h 174"/>
                    <a:gd name="T72" fmla="*/ 94 w 222"/>
                    <a:gd name="T73" fmla="*/ 30 h 174"/>
                    <a:gd name="T74" fmla="*/ 95 w 222"/>
                    <a:gd name="T75" fmla="*/ 30 h 174"/>
                    <a:gd name="T76" fmla="*/ 95 w 222"/>
                    <a:gd name="T77" fmla="*/ 30 h 174"/>
                    <a:gd name="T78" fmla="*/ 95 w 222"/>
                    <a:gd name="T79" fmla="*/ 30 h 174"/>
                    <a:gd name="T80" fmla="*/ 97 w 222"/>
                    <a:gd name="T81" fmla="*/ 25 h 174"/>
                    <a:gd name="T82" fmla="*/ 99 w 222"/>
                    <a:gd name="T83" fmla="*/ 24 h 174"/>
                    <a:gd name="T84" fmla="*/ 99 w 222"/>
                    <a:gd name="T85" fmla="*/ 24 h 174"/>
                    <a:gd name="T86" fmla="*/ 99 w 222"/>
                    <a:gd name="T87" fmla="*/ 24 h 174"/>
                    <a:gd name="T88" fmla="*/ 99 w 222"/>
                    <a:gd name="T89" fmla="*/ 21 h 174"/>
                    <a:gd name="T90" fmla="*/ 99 w 222"/>
                    <a:gd name="T91" fmla="*/ 21 h 174"/>
                    <a:gd name="T92" fmla="*/ 99 w 222"/>
                    <a:gd name="T93" fmla="*/ 21 h 174"/>
                    <a:gd name="T94" fmla="*/ 99 w 222"/>
                    <a:gd name="T95" fmla="*/ 21 h 174"/>
                    <a:gd name="T96" fmla="*/ 99 w 222"/>
                    <a:gd name="T97" fmla="*/ 21 h 174"/>
                    <a:gd name="T98" fmla="*/ 100 w 222"/>
                    <a:gd name="T99" fmla="*/ 21 h 174"/>
                    <a:gd name="T100" fmla="*/ 101 w 222"/>
                    <a:gd name="T101" fmla="*/ 21 h 174"/>
                    <a:gd name="T102" fmla="*/ 102 w 222"/>
                    <a:gd name="T103" fmla="*/ 21 h 174"/>
                    <a:gd name="T104" fmla="*/ 102 w 222"/>
                    <a:gd name="T105" fmla="*/ 21 h 174"/>
                    <a:gd name="T106" fmla="*/ 104 w 222"/>
                    <a:gd name="T107" fmla="*/ 21 h 174"/>
                    <a:gd name="T108" fmla="*/ 105 w 222"/>
                    <a:gd name="T109" fmla="*/ 21 h 17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22" h="174">
                      <a:moveTo>
                        <a:pt x="0" y="155"/>
                      </a:moveTo>
                      <a:cubicBezTo>
                        <a:pt x="20" y="166"/>
                        <a:pt x="41" y="173"/>
                        <a:pt x="62" y="174"/>
                      </a:cubicBezTo>
                      <a:cubicBezTo>
                        <a:pt x="62" y="174"/>
                        <a:pt x="62" y="174"/>
                        <a:pt x="63" y="174"/>
                      </a:cubicBezTo>
                      <a:cubicBezTo>
                        <a:pt x="69" y="172"/>
                        <a:pt x="76" y="169"/>
                        <a:pt x="82" y="167"/>
                      </a:cubicBezTo>
                      <a:cubicBezTo>
                        <a:pt x="78" y="167"/>
                        <a:pt x="74" y="167"/>
                        <a:pt x="70" y="167"/>
                      </a:cubicBezTo>
                      <a:cubicBezTo>
                        <a:pt x="61" y="167"/>
                        <a:pt x="52" y="166"/>
                        <a:pt x="44" y="165"/>
                      </a:cubicBezTo>
                      <a:cubicBezTo>
                        <a:pt x="28" y="164"/>
                        <a:pt x="14" y="161"/>
                        <a:pt x="0" y="155"/>
                      </a:cubicBezTo>
                      <a:moveTo>
                        <a:pt x="167" y="127"/>
                      </a:moveTo>
                      <a:cubicBezTo>
                        <a:pt x="160" y="134"/>
                        <a:pt x="153" y="139"/>
                        <a:pt x="145" y="144"/>
                      </a:cubicBezTo>
                      <a:cubicBezTo>
                        <a:pt x="153" y="142"/>
                        <a:pt x="160" y="140"/>
                        <a:pt x="168" y="137"/>
                      </a:cubicBezTo>
                      <a:cubicBezTo>
                        <a:pt x="168" y="137"/>
                        <a:pt x="168" y="137"/>
                        <a:pt x="168" y="136"/>
                      </a:cubicBezTo>
                      <a:cubicBezTo>
                        <a:pt x="168" y="136"/>
                        <a:pt x="168" y="136"/>
                        <a:pt x="168" y="136"/>
                      </a:cubicBezTo>
                      <a:cubicBezTo>
                        <a:pt x="168" y="136"/>
                        <a:pt x="168" y="136"/>
                        <a:pt x="168" y="136"/>
                      </a:cubicBezTo>
                      <a:cubicBezTo>
                        <a:pt x="168" y="136"/>
                        <a:pt x="168" y="136"/>
                        <a:pt x="168" y="135"/>
                      </a:cubicBezTo>
                      <a:cubicBezTo>
                        <a:pt x="168" y="134"/>
                        <a:pt x="167" y="133"/>
                        <a:pt x="167" y="132"/>
                      </a:cubicBezTo>
                      <a:cubicBezTo>
                        <a:pt x="167" y="132"/>
                        <a:pt x="167" y="132"/>
                        <a:pt x="167" y="132"/>
                      </a:cubicBezTo>
                      <a:cubicBezTo>
                        <a:pt x="167" y="132"/>
                        <a:pt x="167" y="131"/>
                        <a:pt x="167" y="131"/>
                      </a:cubicBezTo>
                      <a:cubicBezTo>
                        <a:pt x="167" y="130"/>
                        <a:pt x="167" y="130"/>
                        <a:pt x="167" y="130"/>
                      </a:cubicBezTo>
                      <a:cubicBezTo>
                        <a:pt x="167" y="129"/>
                        <a:pt x="167" y="128"/>
                        <a:pt x="167" y="127"/>
                      </a:cubicBezTo>
                      <a:moveTo>
                        <a:pt x="187" y="101"/>
                      </a:moveTo>
                      <a:cubicBezTo>
                        <a:pt x="187" y="103"/>
                        <a:pt x="186" y="104"/>
                        <a:pt x="185" y="106"/>
                      </a:cubicBezTo>
                      <a:cubicBezTo>
                        <a:pt x="186" y="106"/>
                        <a:pt x="187" y="106"/>
                        <a:pt x="187" y="107"/>
                      </a:cubicBezTo>
                      <a:cubicBezTo>
                        <a:pt x="187" y="110"/>
                        <a:pt x="190" y="110"/>
                        <a:pt x="189" y="112"/>
                      </a:cubicBezTo>
                      <a:cubicBezTo>
                        <a:pt x="189" y="115"/>
                        <a:pt x="192" y="116"/>
                        <a:pt x="191" y="118"/>
                      </a:cubicBezTo>
                      <a:cubicBezTo>
                        <a:pt x="191" y="119"/>
                        <a:pt x="191" y="121"/>
                        <a:pt x="192" y="123"/>
                      </a:cubicBezTo>
                      <a:cubicBezTo>
                        <a:pt x="193" y="119"/>
                        <a:pt x="195" y="115"/>
                        <a:pt x="198" y="111"/>
                      </a:cubicBezTo>
                      <a:cubicBezTo>
                        <a:pt x="197" y="111"/>
                        <a:pt x="197" y="111"/>
                        <a:pt x="197" y="111"/>
                      </a:cubicBezTo>
                      <a:cubicBezTo>
                        <a:pt x="197" y="111"/>
                        <a:pt x="197" y="111"/>
                        <a:pt x="197" y="111"/>
                      </a:cubicBezTo>
                      <a:cubicBezTo>
                        <a:pt x="197" y="111"/>
                        <a:pt x="197" y="111"/>
                        <a:pt x="197" y="111"/>
                      </a:cubicBezTo>
                      <a:cubicBezTo>
                        <a:pt x="197" y="111"/>
                        <a:pt x="197" y="111"/>
                        <a:pt x="197" y="111"/>
                      </a:cubicBezTo>
                      <a:cubicBezTo>
                        <a:pt x="197" y="111"/>
                        <a:pt x="197" y="111"/>
                        <a:pt x="196" y="110"/>
                      </a:cubicBezTo>
                      <a:cubicBezTo>
                        <a:pt x="196" y="110"/>
                        <a:pt x="196" y="110"/>
                        <a:pt x="196" y="110"/>
                      </a:cubicBezTo>
                      <a:cubicBezTo>
                        <a:pt x="196" y="110"/>
                        <a:pt x="196" y="110"/>
                        <a:pt x="196" y="110"/>
                      </a:cubicBezTo>
                      <a:cubicBezTo>
                        <a:pt x="196" y="110"/>
                        <a:pt x="196" y="110"/>
                        <a:pt x="196" y="110"/>
                      </a:cubicBezTo>
                      <a:cubicBezTo>
                        <a:pt x="196" y="110"/>
                        <a:pt x="196" y="110"/>
                        <a:pt x="196" y="110"/>
                      </a:cubicBezTo>
                      <a:cubicBezTo>
                        <a:pt x="196" y="110"/>
                        <a:pt x="196" y="110"/>
                        <a:pt x="196" y="110"/>
                      </a:cubicBezTo>
                      <a:cubicBezTo>
                        <a:pt x="196" y="110"/>
                        <a:pt x="195" y="110"/>
                        <a:pt x="195" y="111"/>
                      </a:cubicBezTo>
                      <a:cubicBezTo>
                        <a:pt x="195" y="111"/>
                        <a:pt x="195" y="111"/>
                        <a:pt x="195" y="111"/>
                      </a:cubicBezTo>
                      <a:cubicBezTo>
                        <a:pt x="195" y="111"/>
                        <a:pt x="195" y="111"/>
                        <a:pt x="195" y="111"/>
                      </a:cubicBezTo>
                      <a:cubicBezTo>
                        <a:pt x="195" y="111"/>
                        <a:pt x="194" y="111"/>
                        <a:pt x="194" y="111"/>
                      </a:cubicBezTo>
                      <a:cubicBezTo>
                        <a:pt x="194" y="111"/>
                        <a:pt x="194" y="111"/>
                        <a:pt x="194" y="111"/>
                      </a:cubicBezTo>
                      <a:cubicBezTo>
                        <a:pt x="194" y="111"/>
                        <a:pt x="194" y="111"/>
                        <a:pt x="194" y="111"/>
                      </a:cubicBezTo>
                      <a:cubicBezTo>
                        <a:pt x="194" y="111"/>
                        <a:pt x="194" y="111"/>
                        <a:pt x="194" y="111"/>
                      </a:cubicBezTo>
                      <a:cubicBezTo>
                        <a:pt x="194" y="111"/>
                        <a:pt x="194" y="111"/>
                        <a:pt x="194" y="111"/>
                      </a:cubicBezTo>
                      <a:cubicBezTo>
                        <a:pt x="194" y="111"/>
                        <a:pt x="194" y="111"/>
                        <a:pt x="194" y="110"/>
                      </a:cubicBezTo>
                      <a:cubicBezTo>
                        <a:pt x="194" y="109"/>
                        <a:pt x="193" y="109"/>
                        <a:pt x="193" y="109"/>
                      </a:cubicBezTo>
                      <a:cubicBezTo>
                        <a:pt x="193" y="109"/>
                        <a:pt x="193" y="109"/>
                        <a:pt x="193" y="109"/>
                      </a:cubicBezTo>
                      <a:cubicBezTo>
                        <a:pt x="193" y="109"/>
                        <a:pt x="192" y="109"/>
                        <a:pt x="192" y="109"/>
                      </a:cubicBezTo>
                      <a:cubicBezTo>
                        <a:pt x="192" y="109"/>
                        <a:pt x="192" y="109"/>
                        <a:pt x="192" y="109"/>
                      </a:cubicBezTo>
                      <a:cubicBezTo>
                        <a:pt x="192" y="109"/>
                        <a:pt x="192" y="109"/>
                        <a:pt x="192" y="109"/>
                      </a:cubicBezTo>
                      <a:cubicBezTo>
                        <a:pt x="192" y="109"/>
                        <a:pt x="192" y="109"/>
                        <a:pt x="192" y="109"/>
                      </a:cubicBezTo>
                      <a:cubicBezTo>
                        <a:pt x="192" y="109"/>
                        <a:pt x="192" y="109"/>
                        <a:pt x="192" y="109"/>
                      </a:cubicBezTo>
                      <a:cubicBezTo>
                        <a:pt x="192" y="109"/>
                        <a:pt x="192" y="109"/>
                        <a:pt x="192" y="109"/>
                      </a:cubicBezTo>
                      <a:cubicBezTo>
                        <a:pt x="192" y="109"/>
                        <a:pt x="192" y="109"/>
                        <a:pt x="191" y="108"/>
                      </a:cubicBezTo>
                      <a:cubicBezTo>
                        <a:pt x="191" y="108"/>
                        <a:pt x="191" y="108"/>
                        <a:pt x="191" y="108"/>
                      </a:cubicBezTo>
                      <a:cubicBezTo>
                        <a:pt x="191" y="108"/>
                        <a:pt x="191" y="108"/>
                        <a:pt x="191" y="108"/>
                      </a:cubicBezTo>
                      <a:cubicBezTo>
                        <a:pt x="191" y="107"/>
                        <a:pt x="190" y="108"/>
                        <a:pt x="190" y="106"/>
                      </a:cubicBezTo>
                      <a:cubicBezTo>
                        <a:pt x="190" y="106"/>
                        <a:pt x="190" y="106"/>
                        <a:pt x="190" y="106"/>
                      </a:cubicBezTo>
                      <a:cubicBezTo>
                        <a:pt x="190" y="106"/>
                        <a:pt x="190" y="106"/>
                        <a:pt x="190" y="106"/>
                      </a:cubicBezTo>
                      <a:cubicBezTo>
                        <a:pt x="190" y="106"/>
                        <a:pt x="190" y="106"/>
                        <a:pt x="190" y="106"/>
                      </a:cubicBezTo>
                      <a:cubicBezTo>
                        <a:pt x="190" y="104"/>
                        <a:pt x="188" y="105"/>
                        <a:pt x="188" y="102"/>
                      </a:cubicBezTo>
                      <a:cubicBezTo>
                        <a:pt x="188" y="102"/>
                        <a:pt x="188" y="102"/>
                        <a:pt x="188" y="102"/>
                      </a:cubicBezTo>
                      <a:cubicBezTo>
                        <a:pt x="188" y="102"/>
                        <a:pt x="188" y="102"/>
                        <a:pt x="188" y="102"/>
                      </a:cubicBezTo>
                      <a:cubicBezTo>
                        <a:pt x="188" y="102"/>
                        <a:pt x="188" y="102"/>
                        <a:pt x="188" y="102"/>
                      </a:cubicBezTo>
                      <a:cubicBezTo>
                        <a:pt x="188" y="102"/>
                        <a:pt x="188" y="102"/>
                        <a:pt x="188" y="102"/>
                      </a:cubicBezTo>
                      <a:cubicBezTo>
                        <a:pt x="188" y="102"/>
                        <a:pt x="188" y="102"/>
                        <a:pt x="188" y="102"/>
                      </a:cubicBezTo>
                      <a:cubicBezTo>
                        <a:pt x="188" y="102"/>
                        <a:pt x="188" y="102"/>
                        <a:pt x="187" y="101"/>
                      </a:cubicBezTo>
                      <a:moveTo>
                        <a:pt x="215" y="0"/>
                      </a:moveTo>
                      <a:cubicBezTo>
                        <a:pt x="214" y="8"/>
                        <a:pt x="210" y="16"/>
                        <a:pt x="205" y="24"/>
                      </a:cubicBezTo>
                      <a:cubicBezTo>
                        <a:pt x="206" y="38"/>
                        <a:pt x="204" y="53"/>
                        <a:pt x="200" y="67"/>
                      </a:cubicBezTo>
                      <a:cubicBezTo>
                        <a:pt x="200" y="67"/>
                        <a:pt x="201" y="67"/>
                        <a:pt x="201" y="67"/>
                      </a:cubicBezTo>
                      <a:cubicBezTo>
                        <a:pt x="201" y="67"/>
                        <a:pt x="201" y="67"/>
                        <a:pt x="201" y="67"/>
                      </a:cubicBezTo>
                      <a:cubicBezTo>
                        <a:pt x="202" y="67"/>
                        <a:pt x="202" y="66"/>
                        <a:pt x="202" y="66"/>
                      </a:cubicBezTo>
                      <a:cubicBezTo>
                        <a:pt x="202" y="66"/>
                        <a:pt x="202" y="67"/>
                        <a:pt x="202" y="67"/>
                      </a:cubicBezTo>
                      <a:cubicBezTo>
                        <a:pt x="202" y="67"/>
                        <a:pt x="202" y="67"/>
                        <a:pt x="202" y="67"/>
                      </a:cubicBezTo>
                      <a:cubicBezTo>
                        <a:pt x="202" y="67"/>
                        <a:pt x="203" y="67"/>
                        <a:pt x="203" y="66"/>
                      </a:cubicBezTo>
                      <a:cubicBezTo>
                        <a:pt x="203" y="66"/>
                        <a:pt x="203" y="65"/>
                        <a:pt x="203" y="65"/>
                      </a:cubicBezTo>
                      <a:cubicBezTo>
                        <a:pt x="203" y="65"/>
                        <a:pt x="203" y="65"/>
                        <a:pt x="203" y="65"/>
                      </a:cubicBezTo>
                      <a:cubicBezTo>
                        <a:pt x="203" y="65"/>
                        <a:pt x="203" y="65"/>
                        <a:pt x="203" y="65"/>
                      </a:cubicBezTo>
                      <a:cubicBezTo>
                        <a:pt x="203" y="64"/>
                        <a:pt x="203" y="64"/>
                        <a:pt x="203" y="64"/>
                      </a:cubicBezTo>
                      <a:cubicBezTo>
                        <a:pt x="203" y="63"/>
                        <a:pt x="203" y="62"/>
                        <a:pt x="203" y="62"/>
                      </a:cubicBezTo>
                      <a:cubicBezTo>
                        <a:pt x="205" y="60"/>
                        <a:pt x="204" y="56"/>
                        <a:pt x="205" y="55"/>
                      </a:cubicBezTo>
                      <a:cubicBezTo>
                        <a:pt x="206" y="55"/>
                        <a:pt x="206" y="52"/>
                        <a:pt x="207" y="51"/>
                      </a:cubicBezTo>
                      <a:cubicBezTo>
                        <a:pt x="207" y="51"/>
                        <a:pt x="207" y="51"/>
                        <a:pt x="207" y="51"/>
                      </a:cubicBezTo>
                      <a:cubicBezTo>
                        <a:pt x="207" y="51"/>
                        <a:pt x="207" y="51"/>
                        <a:pt x="207" y="51"/>
                      </a:cubicBezTo>
                      <a:cubicBezTo>
                        <a:pt x="207" y="51"/>
                        <a:pt x="207" y="51"/>
                        <a:pt x="207" y="51"/>
                      </a:cubicBezTo>
                      <a:cubicBezTo>
                        <a:pt x="207" y="51"/>
                        <a:pt x="207" y="51"/>
                        <a:pt x="207" y="51"/>
                      </a:cubicBezTo>
                      <a:cubicBezTo>
                        <a:pt x="207" y="51"/>
                        <a:pt x="207" y="51"/>
                        <a:pt x="207" y="51"/>
                      </a:cubicBezTo>
                      <a:cubicBezTo>
                        <a:pt x="207" y="51"/>
                        <a:pt x="207" y="51"/>
                        <a:pt x="208" y="51"/>
                      </a:cubicBezTo>
                      <a:cubicBezTo>
                        <a:pt x="208" y="50"/>
                        <a:pt x="209" y="48"/>
                        <a:pt x="210" y="48"/>
                      </a:cubicBezTo>
                      <a:cubicBezTo>
                        <a:pt x="210" y="48"/>
                        <a:pt x="210" y="48"/>
                        <a:pt x="210" y="48"/>
                      </a:cubicBezTo>
                      <a:cubicBezTo>
                        <a:pt x="210" y="48"/>
                        <a:pt x="210" y="48"/>
                        <a:pt x="210" y="48"/>
                      </a:cubicBezTo>
                      <a:cubicBezTo>
                        <a:pt x="210" y="48"/>
                        <a:pt x="210" y="48"/>
                        <a:pt x="210" y="48"/>
                      </a:cubicBezTo>
                      <a:cubicBezTo>
                        <a:pt x="210" y="48"/>
                        <a:pt x="210" y="48"/>
                        <a:pt x="210" y="48"/>
                      </a:cubicBezTo>
                      <a:cubicBezTo>
                        <a:pt x="210" y="48"/>
                        <a:pt x="210" y="48"/>
                        <a:pt x="210" y="48"/>
                      </a:cubicBezTo>
                      <a:cubicBezTo>
                        <a:pt x="210" y="48"/>
                        <a:pt x="210" y="48"/>
                        <a:pt x="210" y="48"/>
                      </a:cubicBezTo>
                      <a:cubicBezTo>
                        <a:pt x="211" y="47"/>
                        <a:pt x="211" y="47"/>
                        <a:pt x="211" y="47"/>
                      </a:cubicBezTo>
                      <a:cubicBezTo>
                        <a:pt x="211" y="47"/>
                        <a:pt x="211" y="47"/>
                        <a:pt x="211" y="47"/>
                      </a:cubicBezTo>
                      <a:cubicBezTo>
                        <a:pt x="211" y="47"/>
                        <a:pt x="211" y="47"/>
                        <a:pt x="211" y="47"/>
                      </a:cubicBezTo>
                      <a:cubicBezTo>
                        <a:pt x="212" y="46"/>
                        <a:pt x="212" y="46"/>
                        <a:pt x="212" y="46"/>
                      </a:cubicBezTo>
                      <a:cubicBezTo>
                        <a:pt x="212" y="46"/>
                        <a:pt x="213" y="46"/>
                        <a:pt x="213" y="46"/>
                      </a:cubicBezTo>
                      <a:cubicBezTo>
                        <a:pt x="213" y="46"/>
                        <a:pt x="213" y="46"/>
                        <a:pt x="213" y="46"/>
                      </a:cubicBezTo>
                      <a:cubicBezTo>
                        <a:pt x="214" y="46"/>
                        <a:pt x="214" y="46"/>
                        <a:pt x="215" y="45"/>
                      </a:cubicBezTo>
                      <a:cubicBezTo>
                        <a:pt x="215" y="45"/>
                        <a:pt x="216" y="44"/>
                        <a:pt x="216" y="44"/>
                      </a:cubicBezTo>
                      <a:cubicBezTo>
                        <a:pt x="216" y="44"/>
                        <a:pt x="216" y="45"/>
                        <a:pt x="216" y="45"/>
                      </a:cubicBezTo>
                      <a:cubicBezTo>
                        <a:pt x="217" y="45"/>
                        <a:pt x="217" y="46"/>
                        <a:pt x="217" y="46"/>
                      </a:cubicBezTo>
                      <a:cubicBezTo>
                        <a:pt x="218" y="46"/>
                        <a:pt x="218" y="46"/>
                        <a:pt x="218" y="45"/>
                      </a:cubicBezTo>
                      <a:cubicBezTo>
                        <a:pt x="218" y="45"/>
                        <a:pt x="219" y="45"/>
                        <a:pt x="219" y="45"/>
                      </a:cubicBezTo>
                      <a:cubicBezTo>
                        <a:pt x="219" y="45"/>
                        <a:pt x="219" y="45"/>
                        <a:pt x="219" y="46"/>
                      </a:cubicBezTo>
                      <a:cubicBezTo>
                        <a:pt x="220" y="47"/>
                        <a:pt x="221" y="47"/>
                        <a:pt x="222" y="47"/>
                      </a:cubicBezTo>
                      <a:cubicBezTo>
                        <a:pt x="222" y="31"/>
                        <a:pt x="220" y="15"/>
                        <a:pt x="215" y="0"/>
                      </a:cubicBezTo>
                    </a:path>
                  </a:pathLst>
                </a:custGeom>
                <a:solidFill>
                  <a:srgbClr val="AB4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08" name="Freeform 8589">
                  <a:extLst>
                    <a:ext uri="{FF2B5EF4-FFF2-40B4-BE49-F238E27FC236}">
                      <a16:creationId xmlns:a16="http://schemas.microsoft.com/office/drawing/2014/main" id="{3EA70226-D2F5-5D97-7789-2AA52022CF34}"/>
                    </a:ext>
                  </a:extLst>
                </p:cNvPr>
                <p:cNvSpPr>
                  <a:spLocks noEditPoints="1"/>
                </p:cNvSpPr>
                <p:nvPr/>
              </p:nvSpPr>
              <p:spPr bwMode="auto">
                <a:xfrm>
                  <a:off x="3993" y="2186"/>
                  <a:ext cx="242" cy="313"/>
                </a:xfrm>
                <a:custGeom>
                  <a:avLst/>
                  <a:gdLst>
                    <a:gd name="T0" fmla="*/ 36 w 293"/>
                    <a:gd name="T1" fmla="*/ 172 h 379"/>
                    <a:gd name="T2" fmla="*/ 29 w 293"/>
                    <a:gd name="T3" fmla="*/ 160 h 379"/>
                    <a:gd name="T4" fmla="*/ 28 w 293"/>
                    <a:gd name="T5" fmla="*/ 159 h 379"/>
                    <a:gd name="T6" fmla="*/ 28 w 293"/>
                    <a:gd name="T7" fmla="*/ 160 h 379"/>
                    <a:gd name="T8" fmla="*/ 27 w 293"/>
                    <a:gd name="T9" fmla="*/ 160 h 379"/>
                    <a:gd name="T10" fmla="*/ 27 w 293"/>
                    <a:gd name="T11" fmla="*/ 160 h 379"/>
                    <a:gd name="T12" fmla="*/ 26 w 293"/>
                    <a:gd name="T13" fmla="*/ 159 h 379"/>
                    <a:gd name="T14" fmla="*/ 26 w 293"/>
                    <a:gd name="T15" fmla="*/ 160 h 379"/>
                    <a:gd name="T16" fmla="*/ 26 w 293"/>
                    <a:gd name="T17" fmla="*/ 160 h 379"/>
                    <a:gd name="T18" fmla="*/ 25 w 293"/>
                    <a:gd name="T19" fmla="*/ 159 h 379"/>
                    <a:gd name="T20" fmla="*/ 24 w 293"/>
                    <a:gd name="T21" fmla="*/ 159 h 379"/>
                    <a:gd name="T22" fmla="*/ 24 w 293"/>
                    <a:gd name="T23" fmla="*/ 159 h 379"/>
                    <a:gd name="T24" fmla="*/ 17 w 293"/>
                    <a:gd name="T25" fmla="*/ 156 h 379"/>
                    <a:gd name="T26" fmla="*/ 14 w 293"/>
                    <a:gd name="T27" fmla="*/ 152 h 379"/>
                    <a:gd name="T28" fmla="*/ 14 w 293"/>
                    <a:gd name="T29" fmla="*/ 149 h 379"/>
                    <a:gd name="T30" fmla="*/ 14 w 293"/>
                    <a:gd name="T31" fmla="*/ 145 h 379"/>
                    <a:gd name="T32" fmla="*/ 17 w 293"/>
                    <a:gd name="T33" fmla="*/ 143 h 379"/>
                    <a:gd name="T34" fmla="*/ 6 w 293"/>
                    <a:gd name="T35" fmla="*/ 115 h 379"/>
                    <a:gd name="T36" fmla="*/ 2 w 293"/>
                    <a:gd name="T37" fmla="*/ 109 h 379"/>
                    <a:gd name="T38" fmla="*/ 2 w 293"/>
                    <a:gd name="T39" fmla="*/ 105 h 379"/>
                    <a:gd name="T40" fmla="*/ 5 w 293"/>
                    <a:gd name="T41" fmla="*/ 100 h 379"/>
                    <a:gd name="T42" fmla="*/ 6 w 293"/>
                    <a:gd name="T43" fmla="*/ 100 h 379"/>
                    <a:gd name="T44" fmla="*/ 5 w 293"/>
                    <a:gd name="T45" fmla="*/ 99 h 379"/>
                    <a:gd name="T46" fmla="*/ 5 w 293"/>
                    <a:gd name="T47" fmla="*/ 99 h 379"/>
                    <a:gd name="T48" fmla="*/ 4 w 293"/>
                    <a:gd name="T49" fmla="*/ 99 h 379"/>
                    <a:gd name="T50" fmla="*/ 2 w 293"/>
                    <a:gd name="T51" fmla="*/ 97 h 379"/>
                    <a:gd name="T52" fmla="*/ 18 w 293"/>
                    <a:gd name="T53" fmla="*/ 33 h 379"/>
                    <a:gd name="T54" fmla="*/ 17 w 293"/>
                    <a:gd name="T55" fmla="*/ 20 h 379"/>
                    <a:gd name="T56" fmla="*/ 57 w 293"/>
                    <a:gd name="T57" fmla="*/ 17 h 379"/>
                    <a:gd name="T58" fmla="*/ 55 w 293"/>
                    <a:gd name="T59" fmla="*/ 18 h 379"/>
                    <a:gd name="T60" fmla="*/ 55 w 293"/>
                    <a:gd name="T61" fmla="*/ 20 h 379"/>
                    <a:gd name="T62" fmla="*/ 53 w 293"/>
                    <a:gd name="T63" fmla="*/ 21 h 379"/>
                    <a:gd name="T64" fmla="*/ 53 w 293"/>
                    <a:gd name="T65" fmla="*/ 21 h 379"/>
                    <a:gd name="T66" fmla="*/ 52 w 293"/>
                    <a:gd name="T67" fmla="*/ 21 h 379"/>
                    <a:gd name="T68" fmla="*/ 51 w 293"/>
                    <a:gd name="T69" fmla="*/ 21 h 379"/>
                    <a:gd name="T70" fmla="*/ 50 w 293"/>
                    <a:gd name="T71" fmla="*/ 21 h 379"/>
                    <a:gd name="T72" fmla="*/ 48 w 293"/>
                    <a:gd name="T73" fmla="*/ 22 h 379"/>
                    <a:gd name="T74" fmla="*/ 47 w 293"/>
                    <a:gd name="T75" fmla="*/ 22 h 379"/>
                    <a:gd name="T76" fmla="*/ 78 w 293"/>
                    <a:gd name="T77" fmla="*/ 17 h 379"/>
                    <a:gd name="T78" fmla="*/ 79 w 293"/>
                    <a:gd name="T79" fmla="*/ 17 h 379"/>
                    <a:gd name="T80" fmla="*/ 80 w 293"/>
                    <a:gd name="T81" fmla="*/ 15 h 379"/>
                    <a:gd name="T82" fmla="*/ 81 w 293"/>
                    <a:gd name="T83" fmla="*/ 15 h 379"/>
                    <a:gd name="T84" fmla="*/ 82 w 293"/>
                    <a:gd name="T85" fmla="*/ 15 h 379"/>
                    <a:gd name="T86" fmla="*/ 84 w 293"/>
                    <a:gd name="T87" fmla="*/ 14 h 379"/>
                    <a:gd name="T88" fmla="*/ 88 w 293"/>
                    <a:gd name="T89" fmla="*/ 14 h 379"/>
                    <a:gd name="T90" fmla="*/ 93 w 293"/>
                    <a:gd name="T91" fmla="*/ 17 h 379"/>
                    <a:gd name="T92" fmla="*/ 93 w 293"/>
                    <a:gd name="T93" fmla="*/ 17 h 379"/>
                    <a:gd name="T94" fmla="*/ 97 w 293"/>
                    <a:gd name="T95" fmla="*/ 17 h 379"/>
                    <a:gd name="T96" fmla="*/ 102 w 293"/>
                    <a:gd name="T97" fmla="*/ 23 h 379"/>
                    <a:gd name="T98" fmla="*/ 125 w 293"/>
                    <a:gd name="T99" fmla="*/ 92 h 379"/>
                    <a:gd name="T100" fmla="*/ 105 w 293"/>
                    <a:gd name="T101" fmla="*/ 21 h 379"/>
                    <a:gd name="T102" fmla="*/ 64 w 293"/>
                    <a:gd name="T103" fmla="*/ 2 h 379"/>
                    <a:gd name="T104" fmla="*/ 65 w 293"/>
                    <a:gd name="T105" fmla="*/ 9 h 379"/>
                    <a:gd name="T106" fmla="*/ 95 w 293"/>
                    <a:gd name="T107" fmla="*/ 8 h 3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3" h="379">
                      <a:moveTo>
                        <a:pt x="0" y="205"/>
                      </a:moveTo>
                      <a:cubicBezTo>
                        <a:pt x="0" y="206"/>
                        <a:pt x="0" y="206"/>
                        <a:pt x="0" y="207"/>
                      </a:cubicBezTo>
                      <a:cubicBezTo>
                        <a:pt x="1" y="216"/>
                        <a:pt x="2" y="225"/>
                        <a:pt x="2" y="235"/>
                      </a:cubicBezTo>
                      <a:cubicBezTo>
                        <a:pt x="2" y="257"/>
                        <a:pt x="0" y="278"/>
                        <a:pt x="10" y="300"/>
                      </a:cubicBezTo>
                      <a:cubicBezTo>
                        <a:pt x="24" y="328"/>
                        <a:pt x="49" y="353"/>
                        <a:pt x="78" y="369"/>
                      </a:cubicBezTo>
                      <a:cubicBezTo>
                        <a:pt x="92" y="375"/>
                        <a:pt x="106" y="378"/>
                        <a:pt x="122" y="379"/>
                      </a:cubicBezTo>
                      <a:cubicBezTo>
                        <a:pt x="109" y="376"/>
                        <a:pt x="96" y="370"/>
                        <a:pt x="84" y="362"/>
                      </a:cubicBezTo>
                      <a:cubicBezTo>
                        <a:pt x="77" y="357"/>
                        <a:pt x="70" y="351"/>
                        <a:pt x="63" y="344"/>
                      </a:cubicBezTo>
                      <a:cubicBezTo>
                        <a:pt x="63" y="344"/>
                        <a:pt x="63" y="344"/>
                        <a:pt x="63" y="344"/>
                      </a:cubicBezTo>
                      <a:cubicBezTo>
                        <a:pt x="62" y="344"/>
                        <a:pt x="62" y="344"/>
                        <a:pt x="62" y="344"/>
                      </a:cubicBezTo>
                      <a:cubicBezTo>
                        <a:pt x="62" y="344"/>
                        <a:pt x="62" y="344"/>
                        <a:pt x="62" y="344"/>
                      </a:cubicBezTo>
                      <a:cubicBezTo>
                        <a:pt x="62" y="344"/>
                        <a:pt x="62" y="344"/>
                        <a:pt x="62" y="344"/>
                      </a:cubicBezTo>
                      <a:cubicBezTo>
                        <a:pt x="62" y="344"/>
                        <a:pt x="62" y="344"/>
                        <a:pt x="62" y="344"/>
                      </a:cubicBezTo>
                      <a:cubicBezTo>
                        <a:pt x="62" y="343"/>
                        <a:pt x="61" y="343"/>
                        <a:pt x="61" y="343"/>
                      </a:cubicBezTo>
                      <a:cubicBezTo>
                        <a:pt x="61" y="343"/>
                        <a:pt x="61" y="343"/>
                        <a:pt x="61" y="343"/>
                      </a:cubicBezTo>
                      <a:cubicBezTo>
                        <a:pt x="61" y="343"/>
                        <a:pt x="61" y="343"/>
                        <a:pt x="61" y="343"/>
                      </a:cubicBezTo>
                      <a:cubicBezTo>
                        <a:pt x="61" y="343"/>
                        <a:pt x="61" y="344"/>
                        <a:pt x="60" y="344"/>
                      </a:cubicBezTo>
                      <a:cubicBezTo>
                        <a:pt x="60" y="344"/>
                        <a:pt x="60" y="344"/>
                        <a:pt x="60" y="344"/>
                      </a:cubicBezTo>
                      <a:cubicBezTo>
                        <a:pt x="60" y="344"/>
                        <a:pt x="60" y="344"/>
                        <a:pt x="60" y="344"/>
                      </a:cubicBezTo>
                      <a:cubicBezTo>
                        <a:pt x="60" y="344"/>
                        <a:pt x="60" y="344"/>
                        <a:pt x="60" y="344"/>
                      </a:cubicBezTo>
                      <a:cubicBezTo>
                        <a:pt x="60" y="344"/>
                        <a:pt x="60" y="344"/>
                        <a:pt x="60" y="344"/>
                      </a:cubicBezTo>
                      <a:cubicBezTo>
                        <a:pt x="60" y="344"/>
                        <a:pt x="60" y="344"/>
                        <a:pt x="59" y="344"/>
                      </a:cubicBezTo>
                      <a:cubicBezTo>
                        <a:pt x="59" y="344"/>
                        <a:pt x="59" y="344"/>
                        <a:pt x="59" y="344"/>
                      </a:cubicBezTo>
                      <a:cubicBezTo>
                        <a:pt x="59" y="344"/>
                        <a:pt x="59" y="344"/>
                        <a:pt x="59" y="344"/>
                      </a:cubicBezTo>
                      <a:cubicBezTo>
                        <a:pt x="59" y="344"/>
                        <a:pt x="59" y="344"/>
                        <a:pt x="59" y="344"/>
                      </a:cubicBezTo>
                      <a:cubicBezTo>
                        <a:pt x="59" y="344"/>
                        <a:pt x="59" y="344"/>
                        <a:pt x="59" y="344"/>
                      </a:cubicBezTo>
                      <a:cubicBezTo>
                        <a:pt x="59" y="344"/>
                        <a:pt x="58" y="344"/>
                        <a:pt x="58" y="344"/>
                      </a:cubicBezTo>
                      <a:cubicBezTo>
                        <a:pt x="58" y="344"/>
                        <a:pt x="58" y="344"/>
                        <a:pt x="58" y="344"/>
                      </a:cubicBezTo>
                      <a:cubicBezTo>
                        <a:pt x="58" y="344"/>
                        <a:pt x="58" y="344"/>
                        <a:pt x="58" y="344"/>
                      </a:cubicBezTo>
                      <a:cubicBezTo>
                        <a:pt x="58" y="344"/>
                        <a:pt x="58" y="344"/>
                        <a:pt x="58" y="344"/>
                      </a:cubicBezTo>
                      <a:cubicBezTo>
                        <a:pt x="58" y="344"/>
                        <a:pt x="58" y="344"/>
                        <a:pt x="58" y="344"/>
                      </a:cubicBezTo>
                      <a:cubicBezTo>
                        <a:pt x="58" y="344"/>
                        <a:pt x="58" y="344"/>
                        <a:pt x="58" y="344"/>
                      </a:cubicBezTo>
                      <a:cubicBezTo>
                        <a:pt x="58" y="344"/>
                        <a:pt x="58" y="344"/>
                        <a:pt x="58" y="344"/>
                      </a:cubicBezTo>
                      <a:cubicBezTo>
                        <a:pt x="58" y="344"/>
                        <a:pt x="57" y="343"/>
                        <a:pt x="57" y="343"/>
                      </a:cubicBezTo>
                      <a:cubicBezTo>
                        <a:pt x="57" y="343"/>
                        <a:pt x="57" y="343"/>
                        <a:pt x="57" y="343"/>
                      </a:cubicBezTo>
                      <a:cubicBezTo>
                        <a:pt x="57" y="343"/>
                        <a:pt x="57" y="343"/>
                        <a:pt x="57" y="343"/>
                      </a:cubicBezTo>
                      <a:cubicBezTo>
                        <a:pt x="57" y="343"/>
                        <a:pt x="56" y="343"/>
                        <a:pt x="56" y="344"/>
                      </a:cubicBezTo>
                      <a:cubicBezTo>
                        <a:pt x="56" y="344"/>
                        <a:pt x="56" y="344"/>
                        <a:pt x="56" y="344"/>
                      </a:cubicBezTo>
                      <a:cubicBezTo>
                        <a:pt x="56" y="344"/>
                        <a:pt x="56" y="344"/>
                        <a:pt x="56" y="344"/>
                      </a:cubicBezTo>
                      <a:cubicBezTo>
                        <a:pt x="56" y="344"/>
                        <a:pt x="56" y="344"/>
                        <a:pt x="56" y="344"/>
                      </a:cubicBezTo>
                      <a:cubicBezTo>
                        <a:pt x="56" y="344"/>
                        <a:pt x="56" y="344"/>
                        <a:pt x="56" y="344"/>
                      </a:cubicBezTo>
                      <a:cubicBezTo>
                        <a:pt x="55" y="344"/>
                        <a:pt x="55" y="344"/>
                        <a:pt x="55" y="344"/>
                      </a:cubicBezTo>
                      <a:cubicBezTo>
                        <a:pt x="55" y="344"/>
                        <a:pt x="55" y="344"/>
                        <a:pt x="55" y="344"/>
                      </a:cubicBezTo>
                      <a:cubicBezTo>
                        <a:pt x="55" y="344"/>
                        <a:pt x="55" y="344"/>
                        <a:pt x="55" y="344"/>
                      </a:cubicBezTo>
                      <a:cubicBezTo>
                        <a:pt x="55" y="344"/>
                        <a:pt x="55" y="344"/>
                        <a:pt x="55" y="344"/>
                      </a:cubicBezTo>
                      <a:cubicBezTo>
                        <a:pt x="55" y="344"/>
                        <a:pt x="55" y="344"/>
                        <a:pt x="55" y="344"/>
                      </a:cubicBezTo>
                      <a:cubicBezTo>
                        <a:pt x="54" y="344"/>
                        <a:pt x="54" y="344"/>
                        <a:pt x="53" y="343"/>
                      </a:cubicBezTo>
                      <a:cubicBezTo>
                        <a:pt x="53" y="343"/>
                        <a:pt x="53" y="343"/>
                        <a:pt x="53" y="343"/>
                      </a:cubicBezTo>
                      <a:cubicBezTo>
                        <a:pt x="53" y="343"/>
                        <a:pt x="53" y="343"/>
                        <a:pt x="53" y="343"/>
                      </a:cubicBezTo>
                      <a:cubicBezTo>
                        <a:pt x="53" y="343"/>
                        <a:pt x="53" y="343"/>
                        <a:pt x="53" y="343"/>
                      </a:cubicBezTo>
                      <a:cubicBezTo>
                        <a:pt x="53" y="343"/>
                        <a:pt x="53" y="343"/>
                        <a:pt x="53" y="343"/>
                      </a:cubicBezTo>
                      <a:cubicBezTo>
                        <a:pt x="53" y="343"/>
                        <a:pt x="53" y="343"/>
                        <a:pt x="53" y="343"/>
                      </a:cubicBezTo>
                      <a:cubicBezTo>
                        <a:pt x="53" y="343"/>
                        <a:pt x="53" y="343"/>
                        <a:pt x="53" y="343"/>
                      </a:cubicBezTo>
                      <a:cubicBezTo>
                        <a:pt x="52" y="343"/>
                        <a:pt x="52" y="343"/>
                        <a:pt x="51" y="343"/>
                      </a:cubicBezTo>
                      <a:cubicBezTo>
                        <a:pt x="51" y="343"/>
                        <a:pt x="51" y="343"/>
                        <a:pt x="51" y="343"/>
                      </a:cubicBezTo>
                      <a:cubicBezTo>
                        <a:pt x="51" y="343"/>
                        <a:pt x="51" y="343"/>
                        <a:pt x="51" y="343"/>
                      </a:cubicBezTo>
                      <a:cubicBezTo>
                        <a:pt x="51" y="343"/>
                        <a:pt x="51" y="343"/>
                        <a:pt x="51" y="343"/>
                      </a:cubicBezTo>
                      <a:cubicBezTo>
                        <a:pt x="51" y="343"/>
                        <a:pt x="51" y="343"/>
                        <a:pt x="51" y="343"/>
                      </a:cubicBezTo>
                      <a:cubicBezTo>
                        <a:pt x="51" y="343"/>
                        <a:pt x="51" y="343"/>
                        <a:pt x="51" y="343"/>
                      </a:cubicBezTo>
                      <a:cubicBezTo>
                        <a:pt x="51" y="343"/>
                        <a:pt x="51" y="343"/>
                        <a:pt x="51" y="343"/>
                      </a:cubicBezTo>
                      <a:cubicBezTo>
                        <a:pt x="50" y="343"/>
                        <a:pt x="49" y="343"/>
                        <a:pt x="48" y="342"/>
                      </a:cubicBezTo>
                      <a:cubicBezTo>
                        <a:pt x="48" y="342"/>
                        <a:pt x="48" y="342"/>
                        <a:pt x="48" y="342"/>
                      </a:cubicBezTo>
                      <a:cubicBezTo>
                        <a:pt x="48" y="342"/>
                        <a:pt x="48" y="342"/>
                        <a:pt x="48" y="342"/>
                      </a:cubicBezTo>
                      <a:cubicBezTo>
                        <a:pt x="47" y="340"/>
                        <a:pt x="44" y="341"/>
                        <a:pt x="43" y="339"/>
                      </a:cubicBezTo>
                      <a:cubicBezTo>
                        <a:pt x="42" y="338"/>
                        <a:pt x="39" y="337"/>
                        <a:pt x="38" y="335"/>
                      </a:cubicBezTo>
                      <a:cubicBezTo>
                        <a:pt x="38" y="335"/>
                        <a:pt x="38" y="335"/>
                        <a:pt x="38" y="335"/>
                      </a:cubicBezTo>
                      <a:cubicBezTo>
                        <a:pt x="38" y="335"/>
                        <a:pt x="38" y="335"/>
                        <a:pt x="37" y="334"/>
                      </a:cubicBezTo>
                      <a:cubicBezTo>
                        <a:pt x="37" y="334"/>
                        <a:pt x="37" y="334"/>
                        <a:pt x="37" y="334"/>
                      </a:cubicBezTo>
                      <a:cubicBezTo>
                        <a:pt x="36" y="334"/>
                        <a:pt x="35" y="333"/>
                        <a:pt x="35" y="332"/>
                      </a:cubicBezTo>
                      <a:cubicBezTo>
                        <a:pt x="35" y="330"/>
                        <a:pt x="32" y="328"/>
                        <a:pt x="32" y="327"/>
                      </a:cubicBezTo>
                      <a:cubicBezTo>
                        <a:pt x="32" y="327"/>
                        <a:pt x="32" y="326"/>
                        <a:pt x="32" y="326"/>
                      </a:cubicBezTo>
                      <a:cubicBezTo>
                        <a:pt x="32" y="326"/>
                        <a:pt x="32" y="326"/>
                        <a:pt x="32" y="326"/>
                      </a:cubicBezTo>
                      <a:cubicBezTo>
                        <a:pt x="32" y="325"/>
                        <a:pt x="30" y="323"/>
                        <a:pt x="30" y="322"/>
                      </a:cubicBezTo>
                      <a:cubicBezTo>
                        <a:pt x="30" y="322"/>
                        <a:pt x="30" y="322"/>
                        <a:pt x="31" y="322"/>
                      </a:cubicBezTo>
                      <a:cubicBezTo>
                        <a:pt x="31" y="322"/>
                        <a:pt x="31" y="321"/>
                        <a:pt x="31" y="321"/>
                      </a:cubicBezTo>
                      <a:cubicBezTo>
                        <a:pt x="31" y="320"/>
                        <a:pt x="30" y="319"/>
                        <a:pt x="30" y="318"/>
                      </a:cubicBezTo>
                      <a:cubicBezTo>
                        <a:pt x="30" y="317"/>
                        <a:pt x="30" y="317"/>
                        <a:pt x="31" y="317"/>
                      </a:cubicBezTo>
                      <a:cubicBezTo>
                        <a:pt x="31" y="317"/>
                        <a:pt x="31" y="316"/>
                        <a:pt x="31" y="316"/>
                      </a:cubicBezTo>
                      <a:cubicBezTo>
                        <a:pt x="31" y="316"/>
                        <a:pt x="31" y="316"/>
                        <a:pt x="31" y="316"/>
                      </a:cubicBezTo>
                      <a:cubicBezTo>
                        <a:pt x="31" y="315"/>
                        <a:pt x="31" y="313"/>
                        <a:pt x="32" y="313"/>
                      </a:cubicBezTo>
                      <a:cubicBezTo>
                        <a:pt x="35" y="312"/>
                        <a:pt x="33" y="309"/>
                        <a:pt x="35" y="309"/>
                      </a:cubicBezTo>
                      <a:cubicBezTo>
                        <a:pt x="35" y="309"/>
                        <a:pt x="35" y="309"/>
                        <a:pt x="35" y="309"/>
                      </a:cubicBezTo>
                      <a:cubicBezTo>
                        <a:pt x="35" y="309"/>
                        <a:pt x="36" y="309"/>
                        <a:pt x="36" y="309"/>
                      </a:cubicBezTo>
                      <a:cubicBezTo>
                        <a:pt x="37" y="309"/>
                        <a:pt x="37" y="309"/>
                        <a:pt x="38" y="308"/>
                      </a:cubicBezTo>
                      <a:cubicBezTo>
                        <a:pt x="38" y="308"/>
                        <a:pt x="38" y="308"/>
                        <a:pt x="38" y="308"/>
                      </a:cubicBezTo>
                      <a:cubicBezTo>
                        <a:pt x="31" y="294"/>
                        <a:pt x="26" y="280"/>
                        <a:pt x="25" y="266"/>
                      </a:cubicBezTo>
                      <a:cubicBezTo>
                        <a:pt x="25" y="262"/>
                        <a:pt x="24" y="258"/>
                        <a:pt x="24" y="255"/>
                      </a:cubicBezTo>
                      <a:cubicBezTo>
                        <a:pt x="24" y="254"/>
                        <a:pt x="24" y="254"/>
                        <a:pt x="23" y="254"/>
                      </a:cubicBezTo>
                      <a:cubicBezTo>
                        <a:pt x="22" y="252"/>
                        <a:pt x="19" y="253"/>
                        <a:pt x="18" y="250"/>
                      </a:cubicBezTo>
                      <a:cubicBezTo>
                        <a:pt x="17" y="249"/>
                        <a:pt x="14" y="248"/>
                        <a:pt x="13" y="246"/>
                      </a:cubicBezTo>
                      <a:cubicBezTo>
                        <a:pt x="13" y="246"/>
                        <a:pt x="13" y="246"/>
                        <a:pt x="13" y="246"/>
                      </a:cubicBezTo>
                      <a:cubicBezTo>
                        <a:pt x="12" y="245"/>
                        <a:pt x="12" y="245"/>
                        <a:pt x="11" y="244"/>
                      </a:cubicBezTo>
                      <a:cubicBezTo>
                        <a:pt x="10" y="243"/>
                        <a:pt x="9" y="243"/>
                        <a:pt x="9" y="242"/>
                      </a:cubicBezTo>
                      <a:cubicBezTo>
                        <a:pt x="9" y="239"/>
                        <a:pt x="5" y="237"/>
                        <a:pt x="5" y="235"/>
                      </a:cubicBezTo>
                      <a:cubicBezTo>
                        <a:pt x="5" y="235"/>
                        <a:pt x="5" y="235"/>
                        <a:pt x="6" y="235"/>
                      </a:cubicBezTo>
                      <a:cubicBezTo>
                        <a:pt x="6" y="235"/>
                        <a:pt x="6" y="234"/>
                        <a:pt x="6" y="234"/>
                      </a:cubicBezTo>
                      <a:cubicBezTo>
                        <a:pt x="6" y="233"/>
                        <a:pt x="4" y="231"/>
                        <a:pt x="4" y="230"/>
                      </a:cubicBezTo>
                      <a:cubicBezTo>
                        <a:pt x="4" y="230"/>
                        <a:pt x="4" y="230"/>
                        <a:pt x="4" y="230"/>
                      </a:cubicBezTo>
                      <a:cubicBezTo>
                        <a:pt x="5" y="229"/>
                        <a:pt x="5" y="229"/>
                        <a:pt x="5" y="229"/>
                      </a:cubicBezTo>
                      <a:cubicBezTo>
                        <a:pt x="5" y="227"/>
                        <a:pt x="4" y="226"/>
                        <a:pt x="4" y="225"/>
                      </a:cubicBezTo>
                      <a:cubicBezTo>
                        <a:pt x="4" y="225"/>
                        <a:pt x="4" y="224"/>
                        <a:pt x="5" y="224"/>
                      </a:cubicBezTo>
                      <a:cubicBezTo>
                        <a:pt x="5" y="224"/>
                        <a:pt x="5" y="223"/>
                        <a:pt x="5" y="223"/>
                      </a:cubicBezTo>
                      <a:cubicBezTo>
                        <a:pt x="5" y="223"/>
                        <a:pt x="5" y="223"/>
                        <a:pt x="5" y="223"/>
                      </a:cubicBezTo>
                      <a:cubicBezTo>
                        <a:pt x="5" y="222"/>
                        <a:pt x="5" y="220"/>
                        <a:pt x="6" y="220"/>
                      </a:cubicBezTo>
                      <a:cubicBezTo>
                        <a:pt x="9" y="219"/>
                        <a:pt x="8" y="216"/>
                        <a:pt x="10" y="216"/>
                      </a:cubicBezTo>
                      <a:cubicBezTo>
                        <a:pt x="10" y="216"/>
                        <a:pt x="10" y="216"/>
                        <a:pt x="10" y="216"/>
                      </a:cubicBezTo>
                      <a:cubicBezTo>
                        <a:pt x="10" y="216"/>
                        <a:pt x="11" y="216"/>
                        <a:pt x="11" y="216"/>
                      </a:cubicBezTo>
                      <a:cubicBezTo>
                        <a:pt x="11" y="216"/>
                        <a:pt x="11" y="216"/>
                        <a:pt x="12" y="216"/>
                      </a:cubicBezTo>
                      <a:cubicBezTo>
                        <a:pt x="12" y="216"/>
                        <a:pt x="12" y="215"/>
                        <a:pt x="12" y="215"/>
                      </a:cubicBezTo>
                      <a:cubicBezTo>
                        <a:pt x="12" y="215"/>
                        <a:pt x="12" y="215"/>
                        <a:pt x="12" y="215"/>
                      </a:cubicBezTo>
                      <a:cubicBezTo>
                        <a:pt x="12" y="215"/>
                        <a:pt x="12" y="215"/>
                        <a:pt x="12" y="215"/>
                      </a:cubicBezTo>
                      <a:cubicBezTo>
                        <a:pt x="12" y="214"/>
                        <a:pt x="12" y="214"/>
                        <a:pt x="12" y="214"/>
                      </a:cubicBezTo>
                      <a:cubicBezTo>
                        <a:pt x="12" y="213"/>
                        <a:pt x="11" y="213"/>
                        <a:pt x="11" y="212"/>
                      </a:cubicBezTo>
                      <a:cubicBezTo>
                        <a:pt x="11" y="212"/>
                        <a:pt x="11" y="212"/>
                        <a:pt x="11" y="212"/>
                      </a:cubicBezTo>
                      <a:cubicBezTo>
                        <a:pt x="11" y="212"/>
                        <a:pt x="11" y="212"/>
                        <a:pt x="11" y="212"/>
                      </a:cubicBezTo>
                      <a:cubicBezTo>
                        <a:pt x="11" y="212"/>
                        <a:pt x="11" y="212"/>
                        <a:pt x="11" y="212"/>
                      </a:cubicBezTo>
                      <a:cubicBezTo>
                        <a:pt x="10" y="212"/>
                        <a:pt x="10" y="212"/>
                        <a:pt x="10" y="212"/>
                      </a:cubicBezTo>
                      <a:cubicBezTo>
                        <a:pt x="10" y="212"/>
                        <a:pt x="10" y="212"/>
                        <a:pt x="10" y="212"/>
                      </a:cubicBezTo>
                      <a:cubicBezTo>
                        <a:pt x="10" y="212"/>
                        <a:pt x="10" y="212"/>
                        <a:pt x="10" y="212"/>
                      </a:cubicBezTo>
                      <a:cubicBezTo>
                        <a:pt x="10" y="212"/>
                        <a:pt x="10" y="212"/>
                        <a:pt x="10" y="212"/>
                      </a:cubicBezTo>
                      <a:cubicBezTo>
                        <a:pt x="9" y="212"/>
                        <a:pt x="9" y="212"/>
                        <a:pt x="9" y="212"/>
                      </a:cubicBezTo>
                      <a:cubicBezTo>
                        <a:pt x="9" y="212"/>
                        <a:pt x="9" y="212"/>
                        <a:pt x="9" y="212"/>
                      </a:cubicBezTo>
                      <a:cubicBezTo>
                        <a:pt x="9" y="212"/>
                        <a:pt x="9" y="212"/>
                        <a:pt x="9" y="212"/>
                      </a:cubicBezTo>
                      <a:cubicBezTo>
                        <a:pt x="9" y="212"/>
                        <a:pt x="9" y="212"/>
                        <a:pt x="9" y="212"/>
                      </a:cubicBezTo>
                      <a:cubicBezTo>
                        <a:pt x="9" y="212"/>
                        <a:pt x="9" y="212"/>
                        <a:pt x="9" y="212"/>
                      </a:cubicBezTo>
                      <a:cubicBezTo>
                        <a:pt x="9" y="212"/>
                        <a:pt x="9" y="212"/>
                        <a:pt x="9" y="212"/>
                      </a:cubicBezTo>
                      <a:cubicBezTo>
                        <a:pt x="8" y="212"/>
                        <a:pt x="8" y="212"/>
                        <a:pt x="8" y="211"/>
                      </a:cubicBezTo>
                      <a:cubicBezTo>
                        <a:pt x="8" y="211"/>
                        <a:pt x="8" y="211"/>
                        <a:pt x="8" y="211"/>
                      </a:cubicBezTo>
                      <a:cubicBezTo>
                        <a:pt x="8" y="211"/>
                        <a:pt x="8" y="211"/>
                        <a:pt x="8" y="211"/>
                      </a:cubicBezTo>
                      <a:cubicBezTo>
                        <a:pt x="7" y="209"/>
                        <a:pt x="4" y="211"/>
                        <a:pt x="4" y="209"/>
                      </a:cubicBezTo>
                      <a:cubicBezTo>
                        <a:pt x="4" y="207"/>
                        <a:pt x="1" y="207"/>
                        <a:pt x="0" y="205"/>
                      </a:cubicBezTo>
                      <a:moveTo>
                        <a:pt x="34" y="40"/>
                      </a:moveTo>
                      <a:cubicBezTo>
                        <a:pt x="31" y="44"/>
                        <a:pt x="28" y="48"/>
                        <a:pt x="26" y="52"/>
                      </a:cubicBezTo>
                      <a:cubicBezTo>
                        <a:pt x="16" y="70"/>
                        <a:pt x="21" y="85"/>
                        <a:pt x="26" y="103"/>
                      </a:cubicBezTo>
                      <a:cubicBezTo>
                        <a:pt x="27" y="92"/>
                        <a:pt x="31" y="81"/>
                        <a:pt x="40" y="72"/>
                      </a:cubicBezTo>
                      <a:cubicBezTo>
                        <a:pt x="42" y="69"/>
                        <a:pt x="44" y="67"/>
                        <a:pt x="47" y="65"/>
                      </a:cubicBezTo>
                      <a:cubicBezTo>
                        <a:pt x="46" y="58"/>
                        <a:pt x="44" y="50"/>
                        <a:pt x="43" y="42"/>
                      </a:cubicBezTo>
                      <a:cubicBezTo>
                        <a:pt x="43" y="42"/>
                        <a:pt x="42" y="42"/>
                        <a:pt x="42" y="42"/>
                      </a:cubicBezTo>
                      <a:cubicBezTo>
                        <a:pt x="42" y="42"/>
                        <a:pt x="41" y="42"/>
                        <a:pt x="41" y="42"/>
                      </a:cubicBezTo>
                      <a:cubicBezTo>
                        <a:pt x="40" y="42"/>
                        <a:pt x="40" y="42"/>
                        <a:pt x="39" y="42"/>
                      </a:cubicBezTo>
                      <a:cubicBezTo>
                        <a:pt x="38" y="42"/>
                        <a:pt x="38" y="42"/>
                        <a:pt x="38" y="41"/>
                      </a:cubicBezTo>
                      <a:cubicBezTo>
                        <a:pt x="37" y="40"/>
                        <a:pt x="35" y="41"/>
                        <a:pt x="34" y="40"/>
                      </a:cubicBezTo>
                      <a:moveTo>
                        <a:pt x="195" y="25"/>
                      </a:moveTo>
                      <a:cubicBezTo>
                        <a:pt x="185" y="25"/>
                        <a:pt x="168" y="29"/>
                        <a:pt x="159" y="30"/>
                      </a:cubicBezTo>
                      <a:cubicBezTo>
                        <a:pt x="148" y="31"/>
                        <a:pt x="134" y="39"/>
                        <a:pt x="122" y="39"/>
                      </a:cubicBezTo>
                      <a:cubicBezTo>
                        <a:pt x="122" y="39"/>
                        <a:pt x="121" y="39"/>
                        <a:pt x="121" y="39"/>
                      </a:cubicBezTo>
                      <a:cubicBezTo>
                        <a:pt x="120" y="40"/>
                        <a:pt x="120" y="40"/>
                        <a:pt x="120" y="40"/>
                      </a:cubicBezTo>
                      <a:cubicBezTo>
                        <a:pt x="120" y="40"/>
                        <a:pt x="120" y="40"/>
                        <a:pt x="119" y="40"/>
                      </a:cubicBezTo>
                      <a:cubicBezTo>
                        <a:pt x="119" y="40"/>
                        <a:pt x="119" y="40"/>
                        <a:pt x="119" y="40"/>
                      </a:cubicBezTo>
                      <a:cubicBezTo>
                        <a:pt x="119" y="40"/>
                        <a:pt x="119" y="40"/>
                        <a:pt x="119" y="40"/>
                      </a:cubicBezTo>
                      <a:cubicBezTo>
                        <a:pt x="119" y="40"/>
                        <a:pt x="119" y="40"/>
                        <a:pt x="119" y="40"/>
                      </a:cubicBezTo>
                      <a:cubicBezTo>
                        <a:pt x="119" y="40"/>
                        <a:pt x="119" y="40"/>
                        <a:pt x="119" y="40"/>
                      </a:cubicBezTo>
                      <a:cubicBezTo>
                        <a:pt x="119" y="40"/>
                        <a:pt x="119" y="40"/>
                        <a:pt x="119" y="40"/>
                      </a:cubicBezTo>
                      <a:cubicBezTo>
                        <a:pt x="118" y="40"/>
                        <a:pt x="118" y="41"/>
                        <a:pt x="117" y="42"/>
                      </a:cubicBezTo>
                      <a:cubicBezTo>
                        <a:pt x="117" y="42"/>
                        <a:pt x="117" y="42"/>
                        <a:pt x="117" y="42"/>
                      </a:cubicBezTo>
                      <a:cubicBezTo>
                        <a:pt x="117" y="43"/>
                        <a:pt x="116" y="44"/>
                        <a:pt x="115" y="44"/>
                      </a:cubicBezTo>
                      <a:cubicBezTo>
                        <a:pt x="115" y="44"/>
                        <a:pt x="115" y="44"/>
                        <a:pt x="115" y="44"/>
                      </a:cubicBezTo>
                      <a:cubicBezTo>
                        <a:pt x="115" y="44"/>
                        <a:pt x="115" y="44"/>
                        <a:pt x="115" y="44"/>
                      </a:cubicBezTo>
                      <a:cubicBezTo>
                        <a:pt x="115" y="44"/>
                        <a:pt x="115" y="44"/>
                        <a:pt x="115" y="44"/>
                      </a:cubicBezTo>
                      <a:cubicBezTo>
                        <a:pt x="115" y="44"/>
                        <a:pt x="115" y="44"/>
                        <a:pt x="115" y="44"/>
                      </a:cubicBezTo>
                      <a:cubicBezTo>
                        <a:pt x="115" y="44"/>
                        <a:pt x="115" y="44"/>
                        <a:pt x="115" y="44"/>
                      </a:cubicBezTo>
                      <a:cubicBezTo>
                        <a:pt x="115" y="44"/>
                        <a:pt x="115" y="44"/>
                        <a:pt x="115" y="44"/>
                      </a:cubicBezTo>
                      <a:cubicBezTo>
                        <a:pt x="115" y="44"/>
                        <a:pt x="115" y="44"/>
                        <a:pt x="115" y="44"/>
                      </a:cubicBezTo>
                      <a:cubicBezTo>
                        <a:pt x="115" y="44"/>
                        <a:pt x="115" y="44"/>
                        <a:pt x="115" y="44"/>
                      </a:cubicBezTo>
                      <a:cubicBezTo>
                        <a:pt x="114" y="44"/>
                        <a:pt x="113" y="45"/>
                        <a:pt x="113" y="45"/>
                      </a:cubicBezTo>
                      <a:cubicBezTo>
                        <a:pt x="113" y="45"/>
                        <a:pt x="113" y="45"/>
                        <a:pt x="113" y="45"/>
                      </a:cubicBezTo>
                      <a:cubicBezTo>
                        <a:pt x="113" y="45"/>
                        <a:pt x="113" y="45"/>
                        <a:pt x="113" y="45"/>
                      </a:cubicBezTo>
                      <a:cubicBezTo>
                        <a:pt x="112" y="46"/>
                        <a:pt x="112" y="47"/>
                        <a:pt x="111" y="47"/>
                      </a:cubicBezTo>
                      <a:cubicBezTo>
                        <a:pt x="111" y="47"/>
                        <a:pt x="111" y="47"/>
                        <a:pt x="111" y="47"/>
                      </a:cubicBezTo>
                      <a:cubicBezTo>
                        <a:pt x="111" y="47"/>
                        <a:pt x="111" y="47"/>
                        <a:pt x="111" y="47"/>
                      </a:cubicBezTo>
                      <a:cubicBezTo>
                        <a:pt x="111" y="47"/>
                        <a:pt x="111" y="47"/>
                        <a:pt x="111" y="47"/>
                      </a:cubicBezTo>
                      <a:cubicBezTo>
                        <a:pt x="111" y="47"/>
                        <a:pt x="111" y="47"/>
                        <a:pt x="111" y="47"/>
                      </a:cubicBezTo>
                      <a:cubicBezTo>
                        <a:pt x="111" y="47"/>
                        <a:pt x="110" y="47"/>
                        <a:pt x="110" y="47"/>
                      </a:cubicBezTo>
                      <a:cubicBezTo>
                        <a:pt x="110" y="47"/>
                        <a:pt x="110" y="47"/>
                        <a:pt x="110" y="47"/>
                      </a:cubicBezTo>
                      <a:cubicBezTo>
                        <a:pt x="110" y="47"/>
                        <a:pt x="110" y="47"/>
                        <a:pt x="110" y="47"/>
                      </a:cubicBezTo>
                      <a:cubicBezTo>
                        <a:pt x="110" y="47"/>
                        <a:pt x="110" y="47"/>
                        <a:pt x="110" y="47"/>
                      </a:cubicBezTo>
                      <a:cubicBezTo>
                        <a:pt x="110" y="47"/>
                        <a:pt x="110" y="47"/>
                        <a:pt x="110" y="47"/>
                      </a:cubicBezTo>
                      <a:cubicBezTo>
                        <a:pt x="110" y="46"/>
                        <a:pt x="110" y="46"/>
                        <a:pt x="109" y="46"/>
                      </a:cubicBezTo>
                      <a:cubicBezTo>
                        <a:pt x="109" y="46"/>
                        <a:pt x="109" y="46"/>
                        <a:pt x="109" y="46"/>
                      </a:cubicBezTo>
                      <a:cubicBezTo>
                        <a:pt x="109" y="46"/>
                        <a:pt x="108" y="47"/>
                        <a:pt x="107" y="47"/>
                      </a:cubicBezTo>
                      <a:cubicBezTo>
                        <a:pt x="106" y="48"/>
                        <a:pt x="105" y="48"/>
                        <a:pt x="104" y="48"/>
                      </a:cubicBezTo>
                      <a:cubicBezTo>
                        <a:pt x="104" y="48"/>
                        <a:pt x="104" y="48"/>
                        <a:pt x="104" y="48"/>
                      </a:cubicBezTo>
                      <a:cubicBezTo>
                        <a:pt x="104" y="48"/>
                        <a:pt x="103" y="48"/>
                        <a:pt x="103" y="48"/>
                      </a:cubicBezTo>
                      <a:cubicBezTo>
                        <a:pt x="103" y="48"/>
                        <a:pt x="103" y="48"/>
                        <a:pt x="103" y="48"/>
                      </a:cubicBezTo>
                      <a:cubicBezTo>
                        <a:pt x="103" y="48"/>
                        <a:pt x="103" y="48"/>
                        <a:pt x="103" y="48"/>
                      </a:cubicBezTo>
                      <a:cubicBezTo>
                        <a:pt x="103" y="48"/>
                        <a:pt x="103" y="48"/>
                        <a:pt x="103" y="48"/>
                      </a:cubicBezTo>
                      <a:cubicBezTo>
                        <a:pt x="103" y="48"/>
                        <a:pt x="103" y="48"/>
                        <a:pt x="103" y="48"/>
                      </a:cubicBezTo>
                      <a:cubicBezTo>
                        <a:pt x="103" y="48"/>
                        <a:pt x="103" y="48"/>
                        <a:pt x="103" y="48"/>
                      </a:cubicBezTo>
                      <a:cubicBezTo>
                        <a:pt x="102" y="48"/>
                        <a:pt x="102" y="48"/>
                        <a:pt x="102" y="48"/>
                      </a:cubicBezTo>
                      <a:cubicBezTo>
                        <a:pt x="102" y="48"/>
                        <a:pt x="102" y="48"/>
                        <a:pt x="102" y="48"/>
                      </a:cubicBezTo>
                      <a:cubicBezTo>
                        <a:pt x="102" y="54"/>
                        <a:pt x="106" y="58"/>
                        <a:pt x="114" y="58"/>
                      </a:cubicBezTo>
                      <a:cubicBezTo>
                        <a:pt x="116" y="58"/>
                        <a:pt x="117" y="58"/>
                        <a:pt x="119" y="58"/>
                      </a:cubicBezTo>
                      <a:cubicBezTo>
                        <a:pt x="129" y="56"/>
                        <a:pt x="138" y="45"/>
                        <a:pt x="147" y="42"/>
                      </a:cubicBezTo>
                      <a:cubicBezTo>
                        <a:pt x="152" y="40"/>
                        <a:pt x="158" y="39"/>
                        <a:pt x="163" y="39"/>
                      </a:cubicBezTo>
                      <a:cubicBezTo>
                        <a:pt x="165" y="39"/>
                        <a:pt x="166" y="39"/>
                        <a:pt x="167" y="39"/>
                      </a:cubicBezTo>
                      <a:cubicBezTo>
                        <a:pt x="167" y="38"/>
                        <a:pt x="168" y="37"/>
                        <a:pt x="169" y="37"/>
                      </a:cubicBezTo>
                      <a:cubicBezTo>
                        <a:pt x="169" y="37"/>
                        <a:pt x="169" y="37"/>
                        <a:pt x="169" y="37"/>
                      </a:cubicBezTo>
                      <a:cubicBezTo>
                        <a:pt x="169" y="37"/>
                        <a:pt x="169" y="37"/>
                        <a:pt x="169" y="37"/>
                      </a:cubicBezTo>
                      <a:cubicBezTo>
                        <a:pt x="169" y="37"/>
                        <a:pt x="169" y="37"/>
                        <a:pt x="169" y="37"/>
                      </a:cubicBezTo>
                      <a:cubicBezTo>
                        <a:pt x="169" y="37"/>
                        <a:pt x="169" y="37"/>
                        <a:pt x="169" y="37"/>
                      </a:cubicBezTo>
                      <a:cubicBezTo>
                        <a:pt x="169" y="37"/>
                        <a:pt x="169" y="37"/>
                        <a:pt x="169" y="37"/>
                      </a:cubicBezTo>
                      <a:cubicBezTo>
                        <a:pt x="169" y="37"/>
                        <a:pt x="169" y="37"/>
                        <a:pt x="169" y="37"/>
                      </a:cubicBezTo>
                      <a:cubicBezTo>
                        <a:pt x="169" y="37"/>
                        <a:pt x="169" y="37"/>
                        <a:pt x="169" y="37"/>
                      </a:cubicBezTo>
                      <a:cubicBezTo>
                        <a:pt x="170" y="37"/>
                        <a:pt x="170" y="37"/>
                        <a:pt x="170" y="36"/>
                      </a:cubicBezTo>
                      <a:cubicBezTo>
                        <a:pt x="171" y="35"/>
                        <a:pt x="172" y="33"/>
                        <a:pt x="173" y="33"/>
                      </a:cubicBezTo>
                      <a:cubicBezTo>
                        <a:pt x="173" y="33"/>
                        <a:pt x="173" y="33"/>
                        <a:pt x="173" y="33"/>
                      </a:cubicBezTo>
                      <a:cubicBezTo>
                        <a:pt x="173" y="33"/>
                        <a:pt x="173" y="33"/>
                        <a:pt x="173" y="33"/>
                      </a:cubicBezTo>
                      <a:cubicBezTo>
                        <a:pt x="173" y="33"/>
                        <a:pt x="173" y="33"/>
                        <a:pt x="173" y="33"/>
                      </a:cubicBezTo>
                      <a:cubicBezTo>
                        <a:pt x="173" y="33"/>
                        <a:pt x="173" y="33"/>
                        <a:pt x="173" y="33"/>
                      </a:cubicBezTo>
                      <a:cubicBezTo>
                        <a:pt x="173" y="33"/>
                        <a:pt x="174" y="33"/>
                        <a:pt x="174" y="33"/>
                      </a:cubicBezTo>
                      <a:cubicBezTo>
                        <a:pt x="174" y="33"/>
                        <a:pt x="174" y="33"/>
                        <a:pt x="174" y="33"/>
                      </a:cubicBezTo>
                      <a:cubicBezTo>
                        <a:pt x="174" y="33"/>
                        <a:pt x="174" y="33"/>
                        <a:pt x="174" y="33"/>
                      </a:cubicBezTo>
                      <a:cubicBezTo>
                        <a:pt x="174" y="33"/>
                        <a:pt x="174" y="33"/>
                        <a:pt x="174" y="33"/>
                      </a:cubicBezTo>
                      <a:cubicBezTo>
                        <a:pt x="174" y="33"/>
                        <a:pt x="174" y="33"/>
                        <a:pt x="174" y="33"/>
                      </a:cubicBezTo>
                      <a:cubicBezTo>
                        <a:pt x="174" y="33"/>
                        <a:pt x="175" y="33"/>
                        <a:pt x="175" y="33"/>
                      </a:cubicBezTo>
                      <a:cubicBezTo>
                        <a:pt x="175" y="33"/>
                        <a:pt x="176" y="32"/>
                        <a:pt x="176" y="32"/>
                      </a:cubicBezTo>
                      <a:cubicBezTo>
                        <a:pt x="177" y="31"/>
                        <a:pt x="177" y="31"/>
                        <a:pt x="178" y="31"/>
                      </a:cubicBezTo>
                      <a:cubicBezTo>
                        <a:pt x="178" y="31"/>
                        <a:pt x="178" y="31"/>
                        <a:pt x="178" y="31"/>
                      </a:cubicBezTo>
                      <a:cubicBezTo>
                        <a:pt x="179" y="31"/>
                        <a:pt x="179" y="31"/>
                        <a:pt x="180" y="31"/>
                      </a:cubicBezTo>
                      <a:cubicBezTo>
                        <a:pt x="180" y="31"/>
                        <a:pt x="181" y="31"/>
                        <a:pt x="182" y="31"/>
                      </a:cubicBezTo>
                      <a:cubicBezTo>
                        <a:pt x="182" y="30"/>
                        <a:pt x="183" y="30"/>
                        <a:pt x="184" y="30"/>
                      </a:cubicBezTo>
                      <a:cubicBezTo>
                        <a:pt x="184" y="30"/>
                        <a:pt x="184" y="30"/>
                        <a:pt x="184" y="30"/>
                      </a:cubicBezTo>
                      <a:cubicBezTo>
                        <a:pt x="185" y="31"/>
                        <a:pt x="186" y="31"/>
                        <a:pt x="186" y="31"/>
                      </a:cubicBezTo>
                      <a:cubicBezTo>
                        <a:pt x="187" y="31"/>
                        <a:pt x="187" y="31"/>
                        <a:pt x="187" y="31"/>
                      </a:cubicBezTo>
                      <a:cubicBezTo>
                        <a:pt x="188" y="31"/>
                        <a:pt x="188" y="31"/>
                        <a:pt x="188" y="31"/>
                      </a:cubicBezTo>
                      <a:cubicBezTo>
                        <a:pt x="189" y="31"/>
                        <a:pt x="189" y="31"/>
                        <a:pt x="189" y="32"/>
                      </a:cubicBezTo>
                      <a:cubicBezTo>
                        <a:pt x="191" y="35"/>
                        <a:pt x="195" y="33"/>
                        <a:pt x="195" y="35"/>
                      </a:cubicBezTo>
                      <a:cubicBezTo>
                        <a:pt x="195" y="36"/>
                        <a:pt x="195" y="37"/>
                        <a:pt x="196" y="37"/>
                      </a:cubicBezTo>
                      <a:cubicBezTo>
                        <a:pt x="196" y="37"/>
                        <a:pt x="196" y="37"/>
                        <a:pt x="196" y="37"/>
                      </a:cubicBezTo>
                      <a:cubicBezTo>
                        <a:pt x="196" y="37"/>
                        <a:pt x="196" y="37"/>
                        <a:pt x="197" y="37"/>
                      </a:cubicBezTo>
                      <a:cubicBezTo>
                        <a:pt x="197" y="37"/>
                        <a:pt x="197" y="37"/>
                        <a:pt x="197" y="37"/>
                      </a:cubicBezTo>
                      <a:cubicBezTo>
                        <a:pt x="197" y="37"/>
                        <a:pt x="197" y="36"/>
                        <a:pt x="197" y="36"/>
                      </a:cubicBezTo>
                      <a:cubicBezTo>
                        <a:pt x="198" y="36"/>
                        <a:pt x="199" y="35"/>
                        <a:pt x="199" y="35"/>
                      </a:cubicBezTo>
                      <a:cubicBezTo>
                        <a:pt x="199" y="35"/>
                        <a:pt x="199" y="35"/>
                        <a:pt x="200" y="35"/>
                      </a:cubicBezTo>
                      <a:cubicBezTo>
                        <a:pt x="200" y="36"/>
                        <a:pt x="200" y="36"/>
                        <a:pt x="201" y="36"/>
                      </a:cubicBezTo>
                      <a:cubicBezTo>
                        <a:pt x="201" y="36"/>
                        <a:pt x="202" y="35"/>
                        <a:pt x="203" y="35"/>
                      </a:cubicBezTo>
                      <a:cubicBezTo>
                        <a:pt x="203" y="35"/>
                        <a:pt x="204" y="35"/>
                        <a:pt x="204" y="35"/>
                      </a:cubicBezTo>
                      <a:cubicBezTo>
                        <a:pt x="205" y="35"/>
                        <a:pt x="205" y="35"/>
                        <a:pt x="205" y="35"/>
                      </a:cubicBezTo>
                      <a:cubicBezTo>
                        <a:pt x="206" y="36"/>
                        <a:pt x="206" y="36"/>
                        <a:pt x="207" y="36"/>
                      </a:cubicBezTo>
                      <a:cubicBezTo>
                        <a:pt x="207" y="36"/>
                        <a:pt x="207" y="36"/>
                        <a:pt x="208" y="36"/>
                      </a:cubicBezTo>
                      <a:cubicBezTo>
                        <a:pt x="208" y="36"/>
                        <a:pt x="208" y="35"/>
                        <a:pt x="209" y="35"/>
                      </a:cubicBezTo>
                      <a:cubicBezTo>
                        <a:pt x="209" y="35"/>
                        <a:pt x="209" y="36"/>
                        <a:pt x="209" y="36"/>
                      </a:cubicBezTo>
                      <a:cubicBezTo>
                        <a:pt x="211" y="39"/>
                        <a:pt x="214" y="37"/>
                        <a:pt x="214" y="39"/>
                      </a:cubicBezTo>
                      <a:cubicBezTo>
                        <a:pt x="214" y="42"/>
                        <a:pt x="218" y="42"/>
                        <a:pt x="218" y="44"/>
                      </a:cubicBezTo>
                      <a:cubicBezTo>
                        <a:pt x="217" y="47"/>
                        <a:pt x="221" y="48"/>
                        <a:pt x="220" y="50"/>
                      </a:cubicBezTo>
                      <a:cubicBezTo>
                        <a:pt x="219" y="52"/>
                        <a:pt x="222" y="56"/>
                        <a:pt x="221" y="59"/>
                      </a:cubicBezTo>
                      <a:cubicBezTo>
                        <a:pt x="220" y="60"/>
                        <a:pt x="221" y="62"/>
                        <a:pt x="220" y="64"/>
                      </a:cubicBezTo>
                      <a:cubicBezTo>
                        <a:pt x="230" y="79"/>
                        <a:pt x="233" y="99"/>
                        <a:pt x="236" y="119"/>
                      </a:cubicBezTo>
                      <a:cubicBezTo>
                        <a:pt x="238" y="134"/>
                        <a:pt x="238" y="153"/>
                        <a:pt x="244" y="167"/>
                      </a:cubicBezTo>
                      <a:cubicBezTo>
                        <a:pt x="249" y="181"/>
                        <a:pt x="260" y="188"/>
                        <a:pt x="268" y="198"/>
                      </a:cubicBezTo>
                      <a:cubicBezTo>
                        <a:pt x="278" y="211"/>
                        <a:pt x="282" y="224"/>
                        <a:pt x="283" y="238"/>
                      </a:cubicBezTo>
                      <a:cubicBezTo>
                        <a:pt x="288" y="230"/>
                        <a:pt x="292" y="222"/>
                        <a:pt x="293" y="214"/>
                      </a:cubicBezTo>
                      <a:cubicBezTo>
                        <a:pt x="289" y="200"/>
                        <a:pt x="283" y="187"/>
                        <a:pt x="274" y="174"/>
                      </a:cubicBezTo>
                      <a:cubicBezTo>
                        <a:pt x="258" y="149"/>
                        <a:pt x="260" y="133"/>
                        <a:pt x="255" y="106"/>
                      </a:cubicBezTo>
                      <a:cubicBezTo>
                        <a:pt x="251" y="85"/>
                        <a:pt x="236" y="63"/>
                        <a:pt x="225" y="43"/>
                      </a:cubicBezTo>
                      <a:cubicBezTo>
                        <a:pt x="225" y="42"/>
                        <a:pt x="224" y="41"/>
                        <a:pt x="224" y="40"/>
                      </a:cubicBezTo>
                      <a:cubicBezTo>
                        <a:pt x="216" y="33"/>
                        <a:pt x="208" y="26"/>
                        <a:pt x="198" y="25"/>
                      </a:cubicBezTo>
                      <a:cubicBezTo>
                        <a:pt x="197" y="25"/>
                        <a:pt x="196" y="25"/>
                        <a:pt x="195" y="25"/>
                      </a:cubicBezTo>
                      <a:moveTo>
                        <a:pt x="157" y="0"/>
                      </a:moveTo>
                      <a:cubicBezTo>
                        <a:pt x="149" y="0"/>
                        <a:pt x="142" y="1"/>
                        <a:pt x="135" y="3"/>
                      </a:cubicBezTo>
                      <a:cubicBezTo>
                        <a:pt x="130" y="5"/>
                        <a:pt x="125" y="9"/>
                        <a:pt x="120" y="13"/>
                      </a:cubicBezTo>
                      <a:cubicBezTo>
                        <a:pt x="121" y="15"/>
                        <a:pt x="123" y="16"/>
                        <a:pt x="123" y="17"/>
                      </a:cubicBezTo>
                      <a:cubicBezTo>
                        <a:pt x="122" y="20"/>
                        <a:pt x="126" y="23"/>
                        <a:pt x="124" y="26"/>
                      </a:cubicBezTo>
                      <a:cubicBezTo>
                        <a:pt x="124" y="26"/>
                        <a:pt x="124" y="26"/>
                        <a:pt x="124" y="26"/>
                      </a:cubicBezTo>
                      <a:cubicBezTo>
                        <a:pt x="129" y="22"/>
                        <a:pt x="135" y="19"/>
                        <a:pt x="140" y="19"/>
                      </a:cubicBezTo>
                      <a:cubicBezTo>
                        <a:pt x="143" y="19"/>
                        <a:pt x="146" y="21"/>
                        <a:pt x="148" y="24"/>
                      </a:cubicBezTo>
                      <a:cubicBezTo>
                        <a:pt x="155" y="20"/>
                        <a:pt x="155" y="20"/>
                        <a:pt x="155" y="20"/>
                      </a:cubicBezTo>
                      <a:cubicBezTo>
                        <a:pt x="156" y="23"/>
                        <a:pt x="158" y="22"/>
                        <a:pt x="159" y="25"/>
                      </a:cubicBezTo>
                      <a:cubicBezTo>
                        <a:pt x="171" y="21"/>
                        <a:pt x="184" y="17"/>
                        <a:pt x="196" y="17"/>
                      </a:cubicBezTo>
                      <a:cubicBezTo>
                        <a:pt x="199" y="17"/>
                        <a:pt x="202" y="17"/>
                        <a:pt x="204" y="18"/>
                      </a:cubicBezTo>
                      <a:cubicBezTo>
                        <a:pt x="191" y="7"/>
                        <a:pt x="174" y="0"/>
                        <a:pt x="157" y="0"/>
                      </a:cubicBezTo>
                    </a:path>
                  </a:pathLst>
                </a:custGeom>
                <a:solidFill>
                  <a:srgbClr val="A34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09" name="Freeform 8590">
                  <a:extLst>
                    <a:ext uri="{FF2B5EF4-FFF2-40B4-BE49-F238E27FC236}">
                      <a16:creationId xmlns:a16="http://schemas.microsoft.com/office/drawing/2014/main" id="{E32244AC-A906-106C-D5E1-38E433A70F5A}"/>
                    </a:ext>
                  </a:extLst>
                </p:cNvPr>
                <p:cNvSpPr>
                  <a:spLocks/>
                </p:cNvSpPr>
                <p:nvPr/>
              </p:nvSpPr>
              <p:spPr bwMode="auto">
                <a:xfrm>
                  <a:off x="4015" y="2281"/>
                  <a:ext cx="3" cy="6"/>
                </a:xfrm>
                <a:custGeom>
                  <a:avLst/>
                  <a:gdLst>
                    <a:gd name="T0" fmla="*/ 2 w 3"/>
                    <a:gd name="T1" fmla="*/ 0 h 8"/>
                    <a:gd name="T2" fmla="*/ 0 w 3"/>
                    <a:gd name="T3" fmla="*/ 1 h 8"/>
                    <a:gd name="T4" fmla="*/ 3 w 3"/>
                    <a:gd name="T5" fmla="*/ 3 h 8"/>
                    <a:gd name="T6" fmla="*/ 2 w 3"/>
                    <a:gd name="T7" fmla="*/ 2 h 8"/>
                    <a:gd name="T8" fmla="*/ 2 w 3"/>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8">
                      <a:moveTo>
                        <a:pt x="2" y="0"/>
                      </a:moveTo>
                      <a:cubicBezTo>
                        <a:pt x="1" y="0"/>
                        <a:pt x="1" y="1"/>
                        <a:pt x="0" y="1"/>
                      </a:cubicBezTo>
                      <a:cubicBezTo>
                        <a:pt x="1" y="4"/>
                        <a:pt x="2" y="6"/>
                        <a:pt x="3" y="8"/>
                      </a:cubicBezTo>
                      <a:cubicBezTo>
                        <a:pt x="3" y="6"/>
                        <a:pt x="2" y="4"/>
                        <a:pt x="2" y="2"/>
                      </a:cubicBezTo>
                      <a:cubicBezTo>
                        <a:pt x="2" y="1"/>
                        <a:pt x="2" y="1"/>
                        <a:pt x="2" y="0"/>
                      </a:cubicBezTo>
                    </a:path>
                  </a:pathLst>
                </a:custGeom>
                <a:solidFill>
                  <a:srgbClr val="AB4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0" name="Freeform 8591">
                  <a:extLst>
                    <a:ext uri="{FF2B5EF4-FFF2-40B4-BE49-F238E27FC236}">
                      <a16:creationId xmlns:a16="http://schemas.microsoft.com/office/drawing/2014/main" id="{B070B699-6DD7-260C-92C0-19DFFDD46725}"/>
                    </a:ext>
                  </a:extLst>
                </p:cNvPr>
                <p:cNvSpPr>
                  <a:spLocks noEditPoints="1"/>
                </p:cNvSpPr>
                <p:nvPr/>
              </p:nvSpPr>
              <p:spPr bwMode="auto">
                <a:xfrm>
                  <a:off x="4017" y="2229"/>
                  <a:ext cx="140" cy="160"/>
                </a:xfrm>
                <a:custGeom>
                  <a:avLst/>
                  <a:gdLst>
                    <a:gd name="T0" fmla="*/ 14 w 169"/>
                    <a:gd name="T1" fmla="*/ 44 h 194"/>
                    <a:gd name="T2" fmla="*/ 14 w 169"/>
                    <a:gd name="T3" fmla="*/ 40 h 194"/>
                    <a:gd name="T4" fmla="*/ 14 w 169"/>
                    <a:gd name="T5" fmla="*/ 40 h 194"/>
                    <a:gd name="T6" fmla="*/ 14 w 169"/>
                    <a:gd name="T7" fmla="*/ 39 h 194"/>
                    <a:gd name="T8" fmla="*/ 26 w 169"/>
                    <a:gd name="T9" fmla="*/ 26 h 194"/>
                    <a:gd name="T10" fmla="*/ 25 w 169"/>
                    <a:gd name="T11" fmla="*/ 26 h 194"/>
                    <a:gd name="T12" fmla="*/ 24 w 169"/>
                    <a:gd name="T13" fmla="*/ 27 h 194"/>
                    <a:gd name="T14" fmla="*/ 24 w 169"/>
                    <a:gd name="T15" fmla="*/ 27 h 194"/>
                    <a:gd name="T16" fmla="*/ 31 w 169"/>
                    <a:gd name="T17" fmla="*/ 33 h 194"/>
                    <a:gd name="T18" fmla="*/ 27 w 169"/>
                    <a:gd name="T19" fmla="*/ 22 h 194"/>
                    <a:gd name="T20" fmla="*/ 65 w 169"/>
                    <a:gd name="T21" fmla="*/ 68 h 194"/>
                    <a:gd name="T22" fmla="*/ 31 w 169"/>
                    <a:gd name="T23" fmla="*/ 80 h 194"/>
                    <a:gd name="T24" fmla="*/ 67 w 169"/>
                    <a:gd name="T25" fmla="*/ 64 h 194"/>
                    <a:gd name="T26" fmla="*/ 9 w 169"/>
                    <a:gd name="T27" fmla="*/ 14 h 194"/>
                    <a:gd name="T28" fmla="*/ 10 w 169"/>
                    <a:gd name="T29" fmla="*/ 13 h 194"/>
                    <a:gd name="T30" fmla="*/ 58 w 169"/>
                    <a:gd name="T31" fmla="*/ 16 h 194"/>
                    <a:gd name="T32" fmla="*/ 47 w 169"/>
                    <a:gd name="T33" fmla="*/ 17 h 194"/>
                    <a:gd name="T34" fmla="*/ 64 w 169"/>
                    <a:gd name="T35" fmla="*/ 46 h 194"/>
                    <a:gd name="T36" fmla="*/ 56 w 169"/>
                    <a:gd name="T37" fmla="*/ 57 h 194"/>
                    <a:gd name="T38" fmla="*/ 55 w 169"/>
                    <a:gd name="T39" fmla="*/ 59 h 194"/>
                    <a:gd name="T40" fmla="*/ 55 w 169"/>
                    <a:gd name="T41" fmla="*/ 61 h 194"/>
                    <a:gd name="T42" fmla="*/ 54 w 169"/>
                    <a:gd name="T43" fmla="*/ 61 h 194"/>
                    <a:gd name="T44" fmla="*/ 54 w 169"/>
                    <a:gd name="T45" fmla="*/ 61 h 194"/>
                    <a:gd name="T46" fmla="*/ 54 w 169"/>
                    <a:gd name="T47" fmla="*/ 62 h 194"/>
                    <a:gd name="T48" fmla="*/ 53 w 169"/>
                    <a:gd name="T49" fmla="*/ 63 h 194"/>
                    <a:gd name="T50" fmla="*/ 53 w 169"/>
                    <a:gd name="T51" fmla="*/ 63 h 194"/>
                    <a:gd name="T52" fmla="*/ 51 w 169"/>
                    <a:gd name="T53" fmla="*/ 65 h 194"/>
                    <a:gd name="T54" fmla="*/ 10 w 169"/>
                    <a:gd name="T55" fmla="*/ 76 h 194"/>
                    <a:gd name="T56" fmla="*/ 10 w 169"/>
                    <a:gd name="T57" fmla="*/ 76 h 194"/>
                    <a:gd name="T58" fmla="*/ 10 w 169"/>
                    <a:gd name="T59" fmla="*/ 78 h 194"/>
                    <a:gd name="T60" fmla="*/ 10 w 169"/>
                    <a:gd name="T61" fmla="*/ 78 h 194"/>
                    <a:gd name="T62" fmla="*/ 8 w 169"/>
                    <a:gd name="T63" fmla="*/ 79 h 194"/>
                    <a:gd name="T64" fmla="*/ 10 w 169"/>
                    <a:gd name="T65" fmla="*/ 85 h 194"/>
                    <a:gd name="T66" fmla="*/ 20 w 169"/>
                    <a:gd name="T67" fmla="*/ 88 h 194"/>
                    <a:gd name="T68" fmla="*/ 21 w 169"/>
                    <a:gd name="T69" fmla="*/ 88 h 194"/>
                    <a:gd name="T70" fmla="*/ 21 w 169"/>
                    <a:gd name="T71" fmla="*/ 88 h 194"/>
                    <a:gd name="T72" fmla="*/ 22 w 169"/>
                    <a:gd name="T73" fmla="*/ 87 h 194"/>
                    <a:gd name="T74" fmla="*/ 25 w 169"/>
                    <a:gd name="T75" fmla="*/ 87 h 194"/>
                    <a:gd name="T76" fmla="*/ 27 w 169"/>
                    <a:gd name="T77" fmla="*/ 87 h 194"/>
                    <a:gd name="T78" fmla="*/ 41 w 169"/>
                    <a:gd name="T79" fmla="*/ 87 h 194"/>
                    <a:gd name="T80" fmla="*/ 55 w 169"/>
                    <a:gd name="T81" fmla="*/ 88 h 194"/>
                    <a:gd name="T82" fmla="*/ 56 w 169"/>
                    <a:gd name="T83" fmla="*/ 83 h 194"/>
                    <a:gd name="T84" fmla="*/ 59 w 169"/>
                    <a:gd name="T85" fmla="*/ 78 h 194"/>
                    <a:gd name="T86" fmla="*/ 65 w 169"/>
                    <a:gd name="T87" fmla="*/ 76 h 194"/>
                    <a:gd name="T88" fmla="*/ 65 w 169"/>
                    <a:gd name="T89" fmla="*/ 76 h 194"/>
                    <a:gd name="T90" fmla="*/ 66 w 169"/>
                    <a:gd name="T91" fmla="*/ 75 h 194"/>
                    <a:gd name="T92" fmla="*/ 70 w 169"/>
                    <a:gd name="T93" fmla="*/ 75 h 194"/>
                    <a:gd name="T94" fmla="*/ 71 w 169"/>
                    <a:gd name="T95" fmla="*/ 72 h 194"/>
                    <a:gd name="T96" fmla="*/ 75 w 169"/>
                    <a:gd name="T97" fmla="*/ 68 h 194"/>
                    <a:gd name="T98" fmla="*/ 78 w 169"/>
                    <a:gd name="T99" fmla="*/ 67 h 194"/>
                    <a:gd name="T100" fmla="*/ 59 w 169"/>
                    <a:gd name="T101" fmla="*/ 11 h 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9" h="194">
                      <a:moveTo>
                        <a:pt x="6" y="57"/>
                      </a:moveTo>
                      <a:cubicBezTo>
                        <a:pt x="4" y="59"/>
                        <a:pt x="2" y="61"/>
                        <a:pt x="0" y="63"/>
                      </a:cubicBezTo>
                      <a:cubicBezTo>
                        <a:pt x="0" y="64"/>
                        <a:pt x="0" y="64"/>
                        <a:pt x="0" y="65"/>
                      </a:cubicBezTo>
                      <a:cubicBezTo>
                        <a:pt x="0" y="67"/>
                        <a:pt x="1" y="69"/>
                        <a:pt x="1" y="71"/>
                      </a:cubicBezTo>
                      <a:cubicBezTo>
                        <a:pt x="6" y="81"/>
                        <a:pt x="15" y="90"/>
                        <a:pt x="30" y="95"/>
                      </a:cubicBezTo>
                      <a:cubicBezTo>
                        <a:pt x="30" y="95"/>
                        <a:pt x="30" y="95"/>
                        <a:pt x="30" y="94"/>
                      </a:cubicBezTo>
                      <a:cubicBezTo>
                        <a:pt x="30" y="94"/>
                        <a:pt x="30" y="94"/>
                        <a:pt x="30" y="94"/>
                      </a:cubicBezTo>
                      <a:cubicBezTo>
                        <a:pt x="30" y="92"/>
                        <a:pt x="29" y="91"/>
                        <a:pt x="29" y="90"/>
                      </a:cubicBezTo>
                      <a:cubicBezTo>
                        <a:pt x="29" y="90"/>
                        <a:pt x="29" y="90"/>
                        <a:pt x="29" y="90"/>
                      </a:cubicBezTo>
                      <a:cubicBezTo>
                        <a:pt x="29" y="89"/>
                        <a:pt x="29" y="89"/>
                        <a:pt x="29" y="89"/>
                      </a:cubicBezTo>
                      <a:cubicBezTo>
                        <a:pt x="29" y="89"/>
                        <a:pt x="29" y="89"/>
                        <a:pt x="29" y="89"/>
                      </a:cubicBezTo>
                      <a:cubicBezTo>
                        <a:pt x="29" y="89"/>
                        <a:pt x="29" y="89"/>
                        <a:pt x="29" y="89"/>
                      </a:cubicBezTo>
                      <a:cubicBezTo>
                        <a:pt x="29" y="89"/>
                        <a:pt x="29" y="89"/>
                        <a:pt x="29" y="89"/>
                      </a:cubicBezTo>
                      <a:cubicBezTo>
                        <a:pt x="29" y="89"/>
                        <a:pt x="29" y="89"/>
                        <a:pt x="29" y="89"/>
                      </a:cubicBezTo>
                      <a:cubicBezTo>
                        <a:pt x="29" y="89"/>
                        <a:pt x="29" y="89"/>
                        <a:pt x="29" y="89"/>
                      </a:cubicBezTo>
                      <a:cubicBezTo>
                        <a:pt x="29" y="89"/>
                        <a:pt x="29" y="89"/>
                        <a:pt x="29" y="89"/>
                      </a:cubicBezTo>
                      <a:cubicBezTo>
                        <a:pt x="29" y="88"/>
                        <a:pt x="29" y="88"/>
                        <a:pt x="29" y="87"/>
                      </a:cubicBezTo>
                      <a:cubicBezTo>
                        <a:pt x="29" y="87"/>
                        <a:pt x="29" y="87"/>
                        <a:pt x="29" y="87"/>
                      </a:cubicBezTo>
                      <a:cubicBezTo>
                        <a:pt x="29" y="87"/>
                        <a:pt x="29" y="86"/>
                        <a:pt x="29" y="85"/>
                      </a:cubicBezTo>
                      <a:cubicBezTo>
                        <a:pt x="29" y="85"/>
                        <a:pt x="29" y="85"/>
                        <a:pt x="29" y="84"/>
                      </a:cubicBezTo>
                      <a:cubicBezTo>
                        <a:pt x="30" y="84"/>
                        <a:pt x="30" y="84"/>
                        <a:pt x="30" y="83"/>
                      </a:cubicBezTo>
                      <a:cubicBezTo>
                        <a:pt x="17" y="80"/>
                        <a:pt x="6" y="71"/>
                        <a:pt x="6" y="57"/>
                      </a:cubicBezTo>
                      <a:moveTo>
                        <a:pt x="57" y="49"/>
                      </a:moveTo>
                      <a:cubicBezTo>
                        <a:pt x="57" y="49"/>
                        <a:pt x="57" y="50"/>
                        <a:pt x="56" y="51"/>
                      </a:cubicBezTo>
                      <a:cubicBezTo>
                        <a:pt x="54" y="51"/>
                        <a:pt x="56" y="54"/>
                        <a:pt x="54" y="55"/>
                      </a:cubicBezTo>
                      <a:cubicBezTo>
                        <a:pt x="54" y="55"/>
                        <a:pt x="53" y="55"/>
                        <a:pt x="53" y="56"/>
                      </a:cubicBezTo>
                      <a:cubicBezTo>
                        <a:pt x="53" y="56"/>
                        <a:pt x="53" y="56"/>
                        <a:pt x="53" y="56"/>
                      </a:cubicBezTo>
                      <a:cubicBezTo>
                        <a:pt x="53" y="56"/>
                        <a:pt x="53" y="56"/>
                        <a:pt x="53" y="56"/>
                      </a:cubicBezTo>
                      <a:cubicBezTo>
                        <a:pt x="53" y="56"/>
                        <a:pt x="53" y="56"/>
                        <a:pt x="53" y="56"/>
                      </a:cubicBezTo>
                      <a:cubicBezTo>
                        <a:pt x="53" y="56"/>
                        <a:pt x="53" y="56"/>
                        <a:pt x="53" y="56"/>
                      </a:cubicBezTo>
                      <a:cubicBezTo>
                        <a:pt x="53" y="56"/>
                        <a:pt x="53" y="56"/>
                        <a:pt x="53" y="56"/>
                      </a:cubicBezTo>
                      <a:cubicBezTo>
                        <a:pt x="53" y="56"/>
                        <a:pt x="53" y="56"/>
                        <a:pt x="53" y="56"/>
                      </a:cubicBezTo>
                      <a:cubicBezTo>
                        <a:pt x="53" y="56"/>
                        <a:pt x="53" y="56"/>
                        <a:pt x="53" y="56"/>
                      </a:cubicBezTo>
                      <a:cubicBezTo>
                        <a:pt x="53" y="57"/>
                        <a:pt x="53" y="59"/>
                        <a:pt x="52" y="59"/>
                      </a:cubicBezTo>
                      <a:cubicBezTo>
                        <a:pt x="52" y="59"/>
                        <a:pt x="51" y="59"/>
                        <a:pt x="51" y="59"/>
                      </a:cubicBezTo>
                      <a:cubicBezTo>
                        <a:pt x="51" y="59"/>
                        <a:pt x="51" y="59"/>
                        <a:pt x="51" y="59"/>
                      </a:cubicBezTo>
                      <a:cubicBezTo>
                        <a:pt x="51" y="59"/>
                        <a:pt x="51" y="59"/>
                        <a:pt x="51" y="59"/>
                      </a:cubicBezTo>
                      <a:cubicBezTo>
                        <a:pt x="51" y="59"/>
                        <a:pt x="51" y="59"/>
                        <a:pt x="51" y="59"/>
                      </a:cubicBezTo>
                      <a:cubicBezTo>
                        <a:pt x="51" y="59"/>
                        <a:pt x="51" y="59"/>
                        <a:pt x="51" y="59"/>
                      </a:cubicBezTo>
                      <a:cubicBezTo>
                        <a:pt x="51" y="59"/>
                        <a:pt x="51" y="59"/>
                        <a:pt x="51" y="59"/>
                      </a:cubicBezTo>
                      <a:cubicBezTo>
                        <a:pt x="51" y="59"/>
                        <a:pt x="51" y="59"/>
                        <a:pt x="51" y="59"/>
                      </a:cubicBezTo>
                      <a:cubicBezTo>
                        <a:pt x="51" y="59"/>
                        <a:pt x="52" y="60"/>
                        <a:pt x="52" y="60"/>
                      </a:cubicBezTo>
                      <a:cubicBezTo>
                        <a:pt x="54" y="57"/>
                        <a:pt x="54" y="57"/>
                        <a:pt x="54" y="57"/>
                      </a:cubicBezTo>
                      <a:cubicBezTo>
                        <a:pt x="60" y="60"/>
                        <a:pt x="60" y="64"/>
                        <a:pt x="58" y="67"/>
                      </a:cubicBezTo>
                      <a:cubicBezTo>
                        <a:pt x="60" y="70"/>
                        <a:pt x="64" y="68"/>
                        <a:pt x="65" y="70"/>
                      </a:cubicBezTo>
                      <a:cubicBezTo>
                        <a:pt x="65" y="73"/>
                        <a:pt x="70" y="72"/>
                        <a:pt x="70" y="74"/>
                      </a:cubicBezTo>
                      <a:cubicBezTo>
                        <a:pt x="70" y="78"/>
                        <a:pt x="75" y="78"/>
                        <a:pt x="74" y="80"/>
                      </a:cubicBezTo>
                      <a:cubicBezTo>
                        <a:pt x="74" y="81"/>
                        <a:pt x="74" y="83"/>
                        <a:pt x="75" y="84"/>
                      </a:cubicBezTo>
                      <a:cubicBezTo>
                        <a:pt x="76" y="80"/>
                        <a:pt x="76" y="76"/>
                        <a:pt x="75" y="72"/>
                      </a:cubicBezTo>
                      <a:cubicBezTo>
                        <a:pt x="73" y="64"/>
                        <a:pt x="66" y="49"/>
                        <a:pt x="57" y="49"/>
                      </a:cubicBezTo>
                      <a:moveTo>
                        <a:pt x="142" y="137"/>
                      </a:moveTo>
                      <a:cubicBezTo>
                        <a:pt x="141" y="136"/>
                        <a:pt x="141" y="135"/>
                        <a:pt x="140" y="134"/>
                      </a:cubicBezTo>
                      <a:cubicBezTo>
                        <a:pt x="152" y="119"/>
                        <a:pt x="152" y="119"/>
                        <a:pt x="152" y="119"/>
                      </a:cubicBezTo>
                      <a:cubicBezTo>
                        <a:pt x="148" y="125"/>
                        <a:pt x="145" y="131"/>
                        <a:pt x="142" y="137"/>
                      </a:cubicBezTo>
                      <a:cubicBezTo>
                        <a:pt x="144" y="141"/>
                        <a:pt x="141" y="144"/>
                        <a:pt x="136" y="147"/>
                      </a:cubicBezTo>
                      <a:cubicBezTo>
                        <a:pt x="130" y="158"/>
                        <a:pt x="122" y="169"/>
                        <a:pt x="109" y="176"/>
                      </a:cubicBezTo>
                      <a:cubicBezTo>
                        <a:pt x="105" y="179"/>
                        <a:pt x="96" y="180"/>
                        <a:pt x="87" y="180"/>
                      </a:cubicBezTo>
                      <a:cubicBezTo>
                        <a:pt x="68" y="180"/>
                        <a:pt x="45" y="176"/>
                        <a:pt x="35" y="170"/>
                      </a:cubicBezTo>
                      <a:cubicBezTo>
                        <a:pt x="38" y="169"/>
                        <a:pt x="41" y="169"/>
                        <a:pt x="43" y="169"/>
                      </a:cubicBezTo>
                      <a:cubicBezTo>
                        <a:pt x="52" y="169"/>
                        <a:pt x="60" y="171"/>
                        <a:pt x="68" y="173"/>
                      </a:cubicBezTo>
                      <a:cubicBezTo>
                        <a:pt x="76" y="175"/>
                        <a:pt x="83" y="177"/>
                        <a:pt x="90" y="177"/>
                      </a:cubicBezTo>
                      <a:cubicBezTo>
                        <a:pt x="94" y="177"/>
                        <a:pt x="98" y="176"/>
                        <a:pt x="102" y="175"/>
                      </a:cubicBezTo>
                      <a:cubicBezTo>
                        <a:pt x="110" y="171"/>
                        <a:pt x="117" y="159"/>
                        <a:pt x="125" y="153"/>
                      </a:cubicBezTo>
                      <a:cubicBezTo>
                        <a:pt x="128" y="151"/>
                        <a:pt x="132" y="149"/>
                        <a:pt x="136" y="147"/>
                      </a:cubicBezTo>
                      <a:cubicBezTo>
                        <a:pt x="138" y="144"/>
                        <a:pt x="140" y="140"/>
                        <a:pt x="142" y="137"/>
                      </a:cubicBezTo>
                      <a:moveTo>
                        <a:pt x="48" y="0"/>
                      </a:moveTo>
                      <a:cubicBezTo>
                        <a:pt x="36" y="0"/>
                        <a:pt x="26" y="6"/>
                        <a:pt x="18" y="13"/>
                      </a:cubicBezTo>
                      <a:cubicBezTo>
                        <a:pt x="18" y="19"/>
                        <a:pt x="19" y="25"/>
                        <a:pt x="18" y="30"/>
                      </a:cubicBezTo>
                      <a:cubicBezTo>
                        <a:pt x="18"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29"/>
                        <a:pt x="20" y="29"/>
                        <a:pt x="20" y="29"/>
                      </a:cubicBezTo>
                      <a:cubicBezTo>
                        <a:pt x="21" y="28"/>
                        <a:pt x="21" y="26"/>
                        <a:pt x="23" y="26"/>
                      </a:cubicBezTo>
                      <a:cubicBezTo>
                        <a:pt x="23" y="26"/>
                        <a:pt x="23" y="26"/>
                        <a:pt x="23" y="26"/>
                      </a:cubicBezTo>
                      <a:cubicBezTo>
                        <a:pt x="32" y="16"/>
                        <a:pt x="34" y="17"/>
                        <a:pt x="48" y="16"/>
                      </a:cubicBezTo>
                      <a:cubicBezTo>
                        <a:pt x="51" y="15"/>
                        <a:pt x="55" y="15"/>
                        <a:pt x="58" y="15"/>
                      </a:cubicBezTo>
                      <a:cubicBezTo>
                        <a:pt x="81" y="15"/>
                        <a:pt x="104" y="22"/>
                        <a:pt x="122" y="34"/>
                      </a:cubicBezTo>
                      <a:cubicBezTo>
                        <a:pt x="149" y="53"/>
                        <a:pt x="137" y="71"/>
                        <a:pt x="144" y="95"/>
                      </a:cubicBezTo>
                      <a:cubicBezTo>
                        <a:pt x="135" y="77"/>
                        <a:pt x="132" y="51"/>
                        <a:pt x="113" y="37"/>
                      </a:cubicBezTo>
                      <a:cubicBezTo>
                        <a:pt x="107" y="32"/>
                        <a:pt x="96" y="28"/>
                        <a:pt x="89" y="24"/>
                      </a:cubicBezTo>
                      <a:cubicBezTo>
                        <a:pt x="87" y="23"/>
                        <a:pt x="85" y="22"/>
                        <a:pt x="83" y="22"/>
                      </a:cubicBezTo>
                      <a:cubicBezTo>
                        <a:pt x="90" y="26"/>
                        <a:pt x="94" y="33"/>
                        <a:pt x="100" y="38"/>
                      </a:cubicBezTo>
                      <a:cubicBezTo>
                        <a:pt x="103" y="40"/>
                        <a:pt x="107" y="42"/>
                        <a:pt x="111" y="44"/>
                      </a:cubicBezTo>
                      <a:cubicBezTo>
                        <a:pt x="112" y="44"/>
                        <a:pt x="112" y="44"/>
                        <a:pt x="113" y="45"/>
                      </a:cubicBezTo>
                      <a:cubicBezTo>
                        <a:pt x="113" y="45"/>
                        <a:pt x="113" y="45"/>
                        <a:pt x="113" y="45"/>
                      </a:cubicBezTo>
                      <a:cubicBezTo>
                        <a:pt x="116" y="48"/>
                        <a:pt x="120" y="50"/>
                        <a:pt x="123" y="53"/>
                      </a:cubicBezTo>
                      <a:cubicBezTo>
                        <a:pt x="134" y="65"/>
                        <a:pt x="139" y="84"/>
                        <a:pt x="135" y="99"/>
                      </a:cubicBezTo>
                      <a:cubicBezTo>
                        <a:pt x="132" y="109"/>
                        <a:pt x="125" y="114"/>
                        <a:pt x="119" y="121"/>
                      </a:cubicBezTo>
                      <a:cubicBezTo>
                        <a:pt x="119" y="121"/>
                        <a:pt x="119" y="121"/>
                        <a:pt x="119" y="122"/>
                      </a:cubicBezTo>
                      <a:cubicBezTo>
                        <a:pt x="119" y="122"/>
                        <a:pt x="119" y="122"/>
                        <a:pt x="119" y="122"/>
                      </a:cubicBezTo>
                      <a:cubicBezTo>
                        <a:pt x="119" y="122"/>
                        <a:pt x="119" y="122"/>
                        <a:pt x="119" y="123"/>
                      </a:cubicBezTo>
                      <a:cubicBezTo>
                        <a:pt x="118" y="123"/>
                        <a:pt x="118" y="123"/>
                        <a:pt x="118" y="124"/>
                      </a:cubicBezTo>
                      <a:cubicBezTo>
                        <a:pt x="118" y="125"/>
                        <a:pt x="119" y="126"/>
                        <a:pt x="119" y="127"/>
                      </a:cubicBezTo>
                      <a:cubicBezTo>
                        <a:pt x="119" y="127"/>
                        <a:pt x="119" y="127"/>
                        <a:pt x="119" y="127"/>
                      </a:cubicBezTo>
                      <a:cubicBezTo>
                        <a:pt x="119" y="128"/>
                        <a:pt x="119" y="128"/>
                        <a:pt x="117" y="129"/>
                      </a:cubicBezTo>
                      <a:cubicBezTo>
                        <a:pt x="117" y="129"/>
                        <a:pt x="117" y="129"/>
                        <a:pt x="117" y="129"/>
                      </a:cubicBezTo>
                      <a:cubicBezTo>
                        <a:pt x="117" y="129"/>
                        <a:pt x="117" y="129"/>
                        <a:pt x="117" y="129"/>
                      </a:cubicBezTo>
                      <a:cubicBezTo>
                        <a:pt x="117" y="129"/>
                        <a:pt x="117" y="129"/>
                        <a:pt x="117" y="129"/>
                      </a:cubicBezTo>
                      <a:cubicBezTo>
                        <a:pt x="117" y="129"/>
                        <a:pt x="117" y="129"/>
                        <a:pt x="117" y="130"/>
                      </a:cubicBezTo>
                      <a:cubicBezTo>
                        <a:pt x="117" y="130"/>
                        <a:pt x="117" y="131"/>
                        <a:pt x="117" y="131"/>
                      </a:cubicBezTo>
                      <a:cubicBezTo>
                        <a:pt x="117" y="132"/>
                        <a:pt x="117" y="132"/>
                        <a:pt x="116" y="132"/>
                      </a:cubicBezTo>
                      <a:cubicBezTo>
                        <a:pt x="116" y="132"/>
                        <a:pt x="116" y="132"/>
                        <a:pt x="116" y="132"/>
                      </a:cubicBezTo>
                      <a:cubicBezTo>
                        <a:pt x="116" y="132"/>
                        <a:pt x="116" y="132"/>
                        <a:pt x="116" y="132"/>
                      </a:cubicBezTo>
                      <a:cubicBezTo>
                        <a:pt x="116" y="132"/>
                        <a:pt x="116" y="132"/>
                        <a:pt x="116" y="132"/>
                      </a:cubicBezTo>
                      <a:cubicBezTo>
                        <a:pt x="116" y="132"/>
                        <a:pt x="116" y="132"/>
                        <a:pt x="116" y="132"/>
                      </a:cubicBezTo>
                      <a:cubicBezTo>
                        <a:pt x="116" y="132"/>
                        <a:pt x="115" y="132"/>
                        <a:pt x="115" y="132"/>
                      </a:cubicBezTo>
                      <a:cubicBezTo>
                        <a:pt x="115" y="132"/>
                        <a:pt x="115" y="132"/>
                        <a:pt x="115" y="132"/>
                      </a:cubicBezTo>
                      <a:cubicBezTo>
                        <a:pt x="115" y="132"/>
                        <a:pt x="115" y="132"/>
                        <a:pt x="115" y="132"/>
                      </a:cubicBezTo>
                      <a:cubicBezTo>
                        <a:pt x="115" y="132"/>
                        <a:pt x="115" y="132"/>
                        <a:pt x="115" y="132"/>
                      </a:cubicBezTo>
                      <a:cubicBezTo>
                        <a:pt x="115" y="132"/>
                        <a:pt x="115" y="132"/>
                        <a:pt x="115" y="132"/>
                      </a:cubicBezTo>
                      <a:cubicBezTo>
                        <a:pt x="115" y="132"/>
                        <a:pt x="115" y="132"/>
                        <a:pt x="115" y="132"/>
                      </a:cubicBezTo>
                      <a:cubicBezTo>
                        <a:pt x="115" y="132"/>
                        <a:pt x="115" y="132"/>
                        <a:pt x="115" y="132"/>
                      </a:cubicBezTo>
                      <a:cubicBezTo>
                        <a:pt x="115" y="132"/>
                        <a:pt x="115" y="132"/>
                        <a:pt x="115" y="132"/>
                      </a:cubicBezTo>
                      <a:cubicBezTo>
                        <a:pt x="115" y="132"/>
                        <a:pt x="115" y="132"/>
                        <a:pt x="115" y="132"/>
                      </a:cubicBezTo>
                      <a:cubicBezTo>
                        <a:pt x="115" y="132"/>
                        <a:pt x="115" y="132"/>
                        <a:pt x="115" y="132"/>
                      </a:cubicBezTo>
                      <a:cubicBezTo>
                        <a:pt x="114" y="132"/>
                        <a:pt x="114" y="133"/>
                        <a:pt x="114" y="133"/>
                      </a:cubicBezTo>
                      <a:cubicBezTo>
                        <a:pt x="114" y="133"/>
                        <a:pt x="114" y="133"/>
                        <a:pt x="114" y="133"/>
                      </a:cubicBezTo>
                      <a:cubicBezTo>
                        <a:pt x="114" y="133"/>
                        <a:pt x="114" y="133"/>
                        <a:pt x="114" y="133"/>
                      </a:cubicBezTo>
                      <a:cubicBezTo>
                        <a:pt x="113" y="134"/>
                        <a:pt x="113" y="135"/>
                        <a:pt x="112" y="135"/>
                      </a:cubicBezTo>
                      <a:cubicBezTo>
                        <a:pt x="112" y="135"/>
                        <a:pt x="112" y="135"/>
                        <a:pt x="112" y="135"/>
                      </a:cubicBezTo>
                      <a:cubicBezTo>
                        <a:pt x="112" y="135"/>
                        <a:pt x="112" y="135"/>
                        <a:pt x="112" y="135"/>
                      </a:cubicBezTo>
                      <a:cubicBezTo>
                        <a:pt x="112" y="135"/>
                        <a:pt x="112" y="135"/>
                        <a:pt x="112" y="135"/>
                      </a:cubicBezTo>
                      <a:cubicBezTo>
                        <a:pt x="112" y="135"/>
                        <a:pt x="112" y="135"/>
                        <a:pt x="112" y="135"/>
                      </a:cubicBezTo>
                      <a:cubicBezTo>
                        <a:pt x="112" y="135"/>
                        <a:pt x="112" y="135"/>
                        <a:pt x="112" y="135"/>
                      </a:cubicBezTo>
                      <a:cubicBezTo>
                        <a:pt x="112" y="135"/>
                        <a:pt x="112" y="135"/>
                        <a:pt x="112" y="135"/>
                      </a:cubicBezTo>
                      <a:cubicBezTo>
                        <a:pt x="112" y="135"/>
                        <a:pt x="112" y="135"/>
                        <a:pt x="112" y="135"/>
                      </a:cubicBezTo>
                      <a:cubicBezTo>
                        <a:pt x="112" y="135"/>
                        <a:pt x="112" y="135"/>
                        <a:pt x="112" y="135"/>
                      </a:cubicBezTo>
                      <a:cubicBezTo>
                        <a:pt x="112" y="135"/>
                        <a:pt x="112" y="135"/>
                        <a:pt x="112" y="135"/>
                      </a:cubicBezTo>
                      <a:cubicBezTo>
                        <a:pt x="111" y="135"/>
                        <a:pt x="111" y="135"/>
                        <a:pt x="110" y="135"/>
                      </a:cubicBezTo>
                      <a:cubicBezTo>
                        <a:pt x="110" y="135"/>
                        <a:pt x="110" y="135"/>
                        <a:pt x="110" y="136"/>
                      </a:cubicBezTo>
                      <a:cubicBezTo>
                        <a:pt x="110" y="136"/>
                        <a:pt x="110" y="136"/>
                        <a:pt x="110" y="136"/>
                      </a:cubicBezTo>
                      <a:cubicBezTo>
                        <a:pt x="110" y="137"/>
                        <a:pt x="110" y="139"/>
                        <a:pt x="110" y="141"/>
                      </a:cubicBezTo>
                      <a:cubicBezTo>
                        <a:pt x="109" y="160"/>
                        <a:pt x="105" y="167"/>
                        <a:pt x="92" y="167"/>
                      </a:cubicBezTo>
                      <a:cubicBezTo>
                        <a:pt x="86" y="167"/>
                        <a:pt x="79" y="166"/>
                        <a:pt x="69" y="163"/>
                      </a:cubicBezTo>
                      <a:cubicBezTo>
                        <a:pt x="52" y="158"/>
                        <a:pt x="39" y="161"/>
                        <a:pt x="22" y="154"/>
                      </a:cubicBezTo>
                      <a:cubicBezTo>
                        <a:pt x="23" y="156"/>
                        <a:pt x="24" y="157"/>
                        <a:pt x="22" y="158"/>
                      </a:cubicBezTo>
                      <a:cubicBezTo>
                        <a:pt x="21" y="159"/>
                        <a:pt x="23" y="162"/>
                        <a:pt x="21" y="163"/>
                      </a:cubicBezTo>
                      <a:cubicBezTo>
                        <a:pt x="21" y="164"/>
                        <a:pt x="21" y="164"/>
                        <a:pt x="21" y="164"/>
                      </a:cubicBezTo>
                      <a:cubicBezTo>
                        <a:pt x="21" y="164"/>
                        <a:pt x="21" y="164"/>
                        <a:pt x="21" y="164"/>
                      </a:cubicBezTo>
                      <a:cubicBezTo>
                        <a:pt x="21" y="164"/>
                        <a:pt x="21" y="164"/>
                        <a:pt x="21" y="164"/>
                      </a:cubicBezTo>
                      <a:cubicBezTo>
                        <a:pt x="21" y="164"/>
                        <a:pt x="21" y="164"/>
                        <a:pt x="21" y="164"/>
                      </a:cubicBezTo>
                      <a:cubicBezTo>
                        <a:pt x="21" y="164"/>
                        <a:pt x="21" y="164"/>
                        <a:pt x="21" y="164"/>
                      </a:cubicBezTo>
                      <a:cubicBezTo>
                        <a:pt x="21" y="164"/>
                        <a:pt x="21" y="164"/>
                        <a:pt x="21" y="164"/>
                      </a:cubicBezTo>
                      <a:cubicBezTo>
                        <a:pt x="21" y="164"/>
                        <a:pt x="21" y="164"/>
                        <a:pt x="21" y="164"/>
                      </a:cubicBezTo>
                      <a:cubicBezTo>
                        <a:pt x="21" y="164"/>
                        <a:pt x="21" y="164"/>
                        <a:pt x="21" y="164"/>
                      </a:cubicBezTo>
                      <a:cubicBezTo>
                        <a:pt x="21" y="165"/>
                        <a:pt x="21" y="168"/>
                        <a:pt x="20" y="168"/>
                      </a:cubicBezTo>
                      <a:cubicBezTo>
                        <a:pt x="20" y="168"/>
                        <a:pt x="20" y="168"/>
                        <a:pt x="20" y="168"/>
                      </a:cubicBezTo>
                      <a:cubicBezTo>
                        <a:pt x="20" y="168"/>
                        <a:pt x="20" y="168"/>
                        <a:pt x="20" y="168"/>
                      </a:cubicBezTo>
                      <a:cubicBezTo>
                        <a:pt x="20" y="168"/>
                        <a:pt x="20" y="168"/>
                        <a:pt x="20" y="168"/>
                      </a:cubicBezTo>
                      <a:cubicBezTo>
                        <a:pt x="20" y="168"/>
                        <a:pt x="20" y="168"/>
                        <a:pt x="20" y="168"/>
                      </a:cubicBezTo>
                      <a:cubicBezTo>
                        <a:pt x="20" y="168"/>
                        <a:pt x="20" y="168"/>
                        <a:pt x="20" y="168"/>
                      </a:cubicBezTo>
                      <a:cubicBezTo>
                        <a:pt x="20" y="168"/>
                        <a:pt x="20" y="168"/>
                        <a:pt x="20" y="168"/>
                      </a:cubicBezTo>
                      <a:cubicBezTo>
                        <a:pt x="20" y="168"/>
                        <a:pt x="20" y="168"/>
                        <a:pt x="19" y="168"/>
                      </a:cubicBezTo>
                      <a:cubicBezTo>
                        <a:pt x="19" y="168"/>
                        <a:pt x="18" y="169"/>
                        <a:pt x="18" y="170"/>
                      </a:cubicBezTo>
                      <a:cubicBezTo>
                        <a:pt x="18" y="171"/>
                        <a:pt x="18" y="171"/>
                        <a:pt x="18" y="171"/>
                      </a:cubicBezTo>
                      <a:cubicBezTo>
                        <a:pt x="18" y="171"/>
                        <a:pt x="18" y="171"/>
                        <a:pt x="18" y="171"/>
                      </a:cubicBezTo>
                      <a:cubicBezTo>
                        <a:pt x="18" y="171"/>
                        <a:pt x="18" y="171"/>
                        <a:pt x="18" y="171"/>
                      </a:cubicBezTo>
                      <a:cubicBezTo>
                        <a:pt x="18" y="172"/>
                        <a:pt x="18" y="173"/>
                        <a:pt x="17" y="173"/>
                      </a:cubicBezTo>
                      <a:cubicBezTo>
                        <a:pt x="18" y="175"/>
                        <a:pt x="21" y="176"/>
                        <a:pt x="20" y="177"/>
                      </a:cubicBezTo>
                      <a:cubicBezTo>
                        <a:pt x="19" y="179"/>
                        <a:pt x="23" y="180"/>
                        <a:pt x="22" y="182"/>
                      </a:cubicBezTo>
                      <a:cubicBezTo>
                        <a:pt x="22" y="182"/>
                        <a:pt x="22" y="183"/>
                        <a:pt x="22" y="183"/>
                      </a:cubicBezTo>
                      <a:cubicBezTo>
                        <a:pt x="22" y="183"/>
                        <a:pt x="22" y="183"/>
                        <a:pt x="22" y="183"/>
                      </a:cubicBezTo>
                      <a:cubicBezTo>
                        <a:pt x="23" y="184"/>
                        <a:pt x="24" y="185"/>
                        <a:pt x="24" y="186"/>
                      </a:cubicBezTo>
                      <a:cubicBezTo>
                        <a:pt x="24" y="187"/>
                        <a:pt x="24" y="187"/>
                        <a:pt x="24" y="187"/>
                      </a:cubicBezTo>
                      <a:cubicBezTo>
                        <a:pt x="24" y="187"/>
                        <a:pt x="24" y="187"/>
                        <a:pt x="24" y="187"/>
                      </a:cubicBezTo>
                      <a:cubicBezTo>
                        <a:pt x="24" y="187"/>
                        <a:pt x="24" y="187"/>
                        <a:pt x="23" y="187"/>
                      </a:cubicBezTo>
                      <a:cubicBezTo>
                        <a:pt x="29" y="189"/>
                        <a:pt x="36" y="191"/>
                        <a:pt x="42" y="192"/>
                      </a:cubicBezTo>
                      <a:cubicBezTo>
                        <a:pt x="42" y="191"/>
                        <a:pt x="43" y="191"/>
                        <a:pt x="43" y="191"/>
                      </a:cubicBezTo>
                      <a:cubicBezTo>
                        <a:pt x="43" y="191"/>
                        <a:pt x="43" y="191"/>
                        <a:pt x="43" y="191"/>
                      </a:cubicBezTo>
                      <a:cubicBezTo>
                        <a:pt x="43" y="191"/>
                        <a:pt x="43" y="191"/>
                        <a:pt x="43" y="191"/>
                      </a:cubicBezTo>
                      <a:cubicBezTo>
                        <a:pt x="43" y="191"/>
                        <a:pt x="43" y="191"/>
                        <a:pt x="43" y="191"/>
                      </a:cubicBezTo>
                      <a:cubicBezTo>
                        <a:pt x="43" y="191"/>
                        <a:pt x="43" y="191"/>
                        <a:pt x="43" y="191"/>
                      </a:cubicBezTo>
                      <a:cubicBezTo>
                        <a:pt x="43" y="191"/>
                        <a:pt x="43" y="191"/>
                        <a:pt x="43" y="191"/>
                      </a:cubicBezTo>
                      <a:cubicBezTo>
                        <a:pt x="43" y="191"/>
                        <a:pt x="43" y="191"/>
                        <a:pt x="43" y="191"/>
                      </a:cubicBezTo>
                      <a:cubicBezTo>
                        <a:pt x="43" y="191"/>
                        <a:pt x="43" y="191"/>
                        <a:pt x="43" y="191"/>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4" y="191"/>
                        <a:pt x="45" y="191"/>
                      </a:cubicBezTo>
                      <a:cubicBezTo>
                        <a:pt x="45" y="191"/>
                        <a:pt x="45" y="191"/>
                        <a:pt x="45" y="191"/>
                      </a:cubicBezTo>
                      <a:cubicBezTo>
                        <a:pt x="45" y="190"/>
                        <a:pt x="45" y="190"/>
                        <a:pt x="45" y="190"/>
                      </a:cubicBezTo>
                      <a:cubicBezTo>
                        <a:pt x="46" y="189"/>
                        <a:pt x="47" y="189"/>
                        <a:pt x="47" y="189"/>
                      </a:cubicBezTo>
                      <a:cubicBezTo>
                        <a:pt x="47" y="189"/>
                        <a:pt x="48" y="189"/>
                        <a:pt x="48" y="189"/>
                      </a:cubicBezTo>
                      <a:cubicBezTo>
                        <a:pt x="48" y="189"/>
                        <a:pt x="49" y="189"/>
                        <a:pt x="49" y="189"/>
                      </a:cubicBezTo>
                      <a:cubicBezTo>
                        <a:pt x="50" y="189"/>
                        <a:pt x="50" y="189"/>
                        <a:pt x="51" y="188"/>
                      </a:cubicBezTo>
                      <a:cubicBezTo>
                        <a:pt x="52" y="188"/>
                        <a:pt x="52" y="188"/>
                        <a:pt x="53" y="188"/>
                      </a:cubicBezTo>
                      <a:cubicBezTo>
                        <a:pt x="53" y="188"/>
                        <a:pt x="53" y="188"/>
                        <a:pt x="54" y="188"/>
                      </a:cubicBezTo>
                      <a:cubicBezTo>
                        <a:pt x="54" y="188"/>
                        <a:pt x="55" y="189"/>
                        <a:pt x="55" y="189"/>
                      </a:cubicBezTo>
                      <a:cubicBezTo>
                        <a:pt x="56" y="189"/>
                        <a:pt x="56" y="189"/>
                        <a:pt x="57" y="188"/>
                      </a:cubicBezTo>
                      <a:cubicBezTo>
                        <a:pt x="57" y="188"/>
                        <a:pt x="57" y="188"/>
                        <a:pt x="58" y="188"/>
                      </a:cubicBezTo>
                      <a:cubicBezTo>
                        <a:pt x="58" y="188"/>
                        <a:pt x="58" y="188"/>
                        <a:pt x="58" y="189"/>
                      </a:cubicBezTo>
                      <a:cubicBezTo>
                        <a:pt x="60" y="191"/>
                        <a:pt x="64" y="189"/>
                        <a:pt x="64" y="191"/>
                      </a:cubicBezTo>
                      <a:cubicBezTo>
                        <a:pt x="64" y="192"/>
                        <a:pt x="65" y="193"/>
                        <a:pt x="65" y="193"/>
                      </a:cubicBezTo>
                      <a:cubicBezTo>
                        <a:pt x="67" y="193"/>
                        <a:pt x="68" y="193"/>
                        <a:pt x="70" y="193"/>
                      </a:cubicBezTo>
                      <a:cubicBezTo>
                        <a:pt x="76" y="192"/>
                        <a:pt x="81" y="190"/>
                        <a:pt x="88" y="190"/>
                      </a:cubicBezTo>
                      <a:cubicBezTo>
                        <a:pt x="88" y="190"/>
                        <a:pt x="88" y="190"/>
                        <a:pt x="88" y="190"/>
                      </a:cubicBezTo>
                      <a:cubicBezTo>
                        <a:pt x="95" y="190"/>
                        <a:pt x="100" y="194"/>
                        <a:pt x="106" y="194"/>
                      </a:cubicBezTo>
                      <a:cubicBezTo>
                        <a:pt x="106" y="194"/>
                        <a:pt x="106" y="194"/>
                        <a:pt x="106" y="194"/>
                      </a:cubicBezTo>
                      <a:cubicBezTo>
                        <a:pt x="110" y="194"/>
                        <a:pt x="114" y="194"/>
                        <a:pt x="116" y="193"/>
                      </a:cubicBezTo>
                      <a:cubicBezTo>
                        <a:pt x="116" y="193"/>
                        <a:pt x="116" y="193"/>
                        <a:pt x="116" y="193"/>
                      </a:cubicBezTo>
                      <a:cubicBezTo>
                        <a:pt x="117" y="192"/>
                        <a:pt x="117" y="192"/>
                        <a:pt x="117" y="192"/>
                      </a:cubicBezTo>
                      <a:cubicBezTo>
                        <a:pt x="117" y="191"/>
                        <a:pt x="116" y="190"/>
                        <a:pt x="116" y="189"/>
                      </a:cubicBezTo>
                      <a:cubicBezTo>
                        <a:pt x="116" y="189"/>
                        <a:pt x="116" y="189"/>
                        <a:pt x="116" y="189"/>
                      </a:cubicBezTo>
                      <a:cubicBezTo>
                        <a:pt x="116" y="188"/>
                        <a:pt x="116" y="188"/>
                        <a:pt x="117" y="187"/>
                      </a:cubicBezTo>
                      <a:cubicBezTo>
                        <a:pt x="118" y="185"/>
                        <a:pt x="117" y="183"/>
                        <a:pt x="119" y="181"/>
                      </a:cubicBezTo>
                      <a:cubicBezTo>
                        <a:pt x="119" y="181"/>
                        <a:pt x="119" y="181"/>
                        <a:pt x="119" y="181"/>
                      </a:cubicBezTo>
                      <a:cubicBezTo>
                        <a:pt x="119" y="181"/>
                        <a:pt x="119" y="181"/>
                        <a:pt x="119" y="181"/>
                      </a:cubicBezTo>
                      <a:cubicBezTo>
                        <a:pt x="119" y="180"/>
                        <a:pt x="119" y="179"/>
                        <a:pt x="119" y="179"/>
                      </a:cubicBezTo>
                      <a:cubicBezTo>
                        <a:pt x="119" y="179"/>
                        <a:pt x="119" y="179"/>
                        <a:pt x="119" y="179"/>
                      </a:cubicBezTo>
                      <a:cubicBezTo>
                        <a:pt x="120" y="178"/>
                        <a:pt x="120" y="176"/>
                        <a:pt x="121" y="176"/>
                      </a:cubicBezTo>
                      <a:cubicBezTo>
                        <a:pt x="124" y="174"/>
                        <a:pt x="124" y="169"/>
                        <a:pt x="126" y="169"/>
                      </a:cubicBezTo>
                      <a:cubicBezTo>
                        <a:pt x="128" y="169"/>
                        <a:pt x="129" y="166"/>
                        <a:pt x="130" y="165"/>
                      </a:cubicBezTo>
                      <a:cubicBezTo>
                        <a:pt x="130" y="165"/>
                        <a:pt x="130" y="165"/>
                        <a:pt x="130" y="165"/>
                      </a:cubicBezTo>
                      <a:cubicBezTo>
                        <a:pt x="131" y="165"/>
                        <a:pt x="132" y="165"/>
                        <a:pt x="133" y="164"/>
                      </a:cubicBezTo>
                      <a:cubicBezTo>
                        <a:pt x="134" y="163"/>
                        <a:pt x="135" y="162"/>
                        <a:pt x="136" y="162"/>
                      </a:cubicBezTo>
                      <a:cubicBezTo>
                        <a:pt x="136" y="162"/>
                        <a:pt x="136" y="162"/>
                        <a:pt x="136" y="162"/>
                      </a:cubicBezTo>
                      <a:cubicBezTo>
                        <a:pt x="136" y="162"/>
                        <a:pt x="136" y="162"/>
                        <a:pt x="136" y="162"/>
                      </a:cubicBezTo>
                      <a:cubicBezTo>
                        <a:pt x="136" y="162"/>
                        <a:pt x="136" y="162"/>
                        <a:pt x="136" y="162"/>
                      </a:cubicBezTo>
                      <a:cubicBezTo>
                        <a:pt x="136" y="162"/>
                        <a:pt x="136" y="162"/>
                        <a:pt x="136" y="162"/>
                      </a:cubicBezTo>
                      <a:cubicBezTo>
                        <a:pt x="136" y="162"/>
                        <a:pt x="136" y="162"/>
                        <a:pt x="137" y="162"/>
                      </a:cubicBezTo>
                      <a:cubicBezTo>
                        <a:pt x="137" y="162"/>
                        <a:pt x="137" y="162"/>
                        <a:pt x="137" y="162"/>
                      </a:cubicBezTo>
                      <a:cubicBezTo>
                        <a:pt x="137" y="162"/>
                        <a:pt x="137" y="162"/>
                        <a:pt x="137" y="162"/>
                      </a:cubicBezTo>
                      <a:cubicBezTo>
                        <a:pt x="137" y="162"/>
                        <a:pt x="138" y="162"/>
                        <a:pt x="138" y="162"/>
                      </a:cubicBezTo>
                      <a:cubicBezTo>
                        <a:pt x="138" y="162"/>
                        <a:pt x="138" y="162"/>
                        <a:pt x="138" y="162"/>
                      </a:cubicBezTo>
                      <a:cubicBezTo>
                        <a:pt x="138" y="162"/>
                        <a:pt x="139" y="162"/>
                        <a:pt x="139" y="161"/>
                      </a:cubicBezTo>
                      <a:cubicBezTo>
                        <a:pt x="140" y="161"/>
                        <a:pt x="140" y="161"/>
                        <a:pt x="141" y="161"/>
                      </a:cubicBezTo>
                      <a:cubicBezTo>
                        <a:pt x="141" y="161"/>
                        <a:pt x="141" y="161"/>
                        <a:pt x="142" y="161"/>
                      </a:cubicBezTo>
                      <a:cubicBezTo>
                        <a:pt x="142" y="161"/>
                        <a:pt x="143" y="161"/>
                        <a:pt x="143" y="161"/>
                      </a:cubicBezTo>
                      <a:cubicBezTo>
                        <a:pt x="144" y="161"/>
                        <a:pt x="144" y="161"/>
                        <a:pt x="145" y="161"/>
                      </a:cubicBezTo>
                      <a:cubicBezTo>
                        <a:pt x="146" y="161"/>
                        <a:pt x="146" y="161"/>
                        <a:pt x="147" y="161"/>
                      </a:cubicBezTo>
                      <a:cubicBezTo>
                        <a:pt x="147" y="161"/>
                        <a:pt x="147" y="161"/>
                        <a:pt x="148" y="161"/>
                      </a:cubicBezTo>
                      <a:cubicBezTo>
                        <a:pt x="148" y="162"/>
                        <a:pt x="149" y="162"/>
                        <a:pt x="149" y="162"/>
                      </a:cubicBezTo>
                      <a:cubicBezTo>
                        <a:pt x="149" y="162"/>
                        <a:pt x="149" y="162"/>
                        <a:pt x="150" y="162"/>
                      </a:cubicBezTo>
                      <a:cubicBezTo>
                        <a:pt x="150" y="162"/>
                        <a:pt x="150" y="162"/>
                        <a:pt x="150" y="162"/>
                      </a:cubicBezTo>
                      <a:cubicBezTo>
                        <a:pt x="150" y="161"/>
                        <a:pt x="150" y="161"/>
                        <a:pt x="150" y="160"/>
                      </a:cubicBezTo>
                      <a:cubicBezTo>
                        <a:pt x="152" y="158"/>
                        <a:pt x="150" y="155"/>
                        <a:pt x="152" y="154"/>
                      </a:cubicBezTo>
                      <a:cubicBezTo>
                        <a:pt x="153" y="154"/>
                        <a:pt x="153" y="153"/>
                        <a:pt x="153" y="153"/>
                      </a:cubicBezTo>
                      <a:cubicBezTo>
                        <a:pt x="153" y="153"/>
                        <a:pt x="153" y="153"/>
                        <a:pt x="153" y="153"/>
                      </a:cubicBezTo>
                      <a:cubicBezTo>
                        <a:pt x="154" y="151"/>
                        <a:pt x="154" y="149"/>
                        <a:pt x="155" y="149"/>
                      </a:cubicBezTo>
                      <a:cubicBezTo>
                        <a:pt x="155" y="149"/>
                        <a:pt x="155" y="149"/>
                        <a:pt x="155" y="149"/>
                      </a:cubicBezTo>
                      <a:cubicBezTo>
                        <a:pt x="158" y="149"/>
                        <a:pt x="158" y="145"/>
                        <a:pt x="159" y="145"/>
                      </a:cubicBezTo>
                      <a:cubicBezTo>
                        <a:pt x="160" y="145"/>
                        <a:pt x="160" y="145"/>
                        <a:pt x="160" y="146"/>
                      </a:cubicBezTo>
                      <a:cubicBezTo>
                        <a:pt x="160" y="146"/>
                        <a:pt x="161" y="146"/>
                        <a:pt x="161" y="146"/>
                      </a:cubicBezTo>
                      <a:cubicBezTo>
                        <a:pt x="162" y="146"/>
                        <a:pt x="162" y="145"/>
                        <a:pt x="163" y="145"/>
                      </a:cubicBezTo>
                      <a:cubicBezTo>
                        <a:pt x="163" y="144"/>
                        <a:pt x="163" y="144"/>
                        <a:pt x="164" y="144"/>
                      </a:cubicBezTo>
                      <a:cubicBezTo>
                        <a:pt x="164" y="144"/>
                        <a:pt x="164" y="144"/>
                        <a:pt x="164" y="144"/>
                      </a:cubicBezTo>
                      <a:cubicBezTo>
                        <a:pt x="165" y="144"/>
                        <a:pt x="166" y="145"/>
                        <a:pt x="166" y="145"/>
                      </a:cubicBezTo>
                      <a:cubicBezTo>
                        <a:pt x="167" y="145"/>
                        <a:pt x="167" y="144"/>
                        <a:pt x="167" y="144"/>
                      </a:cubicBezTo>
                      <a:cubicBezTo>
                        <a:pt x="169" y="136"/>
                        <a:pt x="166" y="127"/>
                        <a:pt x="164" y="119"/>
                      </a:cubicBezTo>
                      <a:cubicBezTo>
                        <a:pt x="158" y="99"/>
                        <a:pt x="163" y="92"/>
                        <a:pt x="166" y="73"/>
                      </a:cubicBezTo>
                      <a:cubicBezTo>
                        <a:pt x="168" y="54"/>
                        <a:pt x="144" y="34"/>
                        <a:pt x="125" y="24"/>
                      </a:cubicBezTo>
                      <a:cubicBezTo>
                        <a:pt x="115" y="19"/>
                        <a:pt x="102" y="18"/>
                        <a:pt x="90" y="14"/>
                      </a:cubicBezTo>
                      <a:cubicBezTo>
                        <a:pt x="81" y="11"/>
                        <a:pt x="72" y="5"/>
                        <a:pt x="62" y="2"/>
                      </a:cubicBezTo>
                      <a:cubicBezTo>
                        <a:pt x="57" y="1"/>
                        <a:pt x="52" y="0"/>
                        <a:pt x="48" y="0"/>
                      </a:cubicBezTo>
                    </a:path>
                  </a:pathLst>
                </a:custGeom>
                <a:solidFill>
                  <a:srgbClr val="A34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1" name="Freeform 8592">
                  <a:extLst>
                    <a:ext uri="{FF2B5EF4-FFF2-40B4-BE49-F238E27FC236}">
                      <a16:creationId xmlns:a16="http://schemas.microsoft.com/office/drawing/2014/main" id="{60F24156-6AF5-63FD-3F5F-AD7AF0E2A8F9}"/>
                    </a:ext>
                  </a:extLst>
                </p:cNvPr>
                <p:cNvSpPr>
                  <a:spLocks noEditPoints="1"/>
                </p:cNvSpPr>
                <p:nvPr/>
              </p:nvSpPr>
              <p:spPr bwMode="auto">
                <a:xfrm>
                  <a:off x="3989" y="2271"/>
                  <a:ext cx="28" cy="59"/>
                </a:xfrm>
                <a:custGeom>
                  <a:avLst/>
                  <a:gdLst>
                    <a:gd name="T0" fmla="*/ 1 w 34"/>
                    <a:gd name="T1" fmla="*/ 29 h 72"/>
                    <a:gd name="T2" fmla="*/ 2 w 34"/>
                    <a:gd name="T3" fmla="*/ 32 h 72"/>
                    <a:gd name="T4" fmla="*/ 2 w 34"/>
                    <a:gd name="T5" fmla="*/ 31 h 72"/>
                    <a:gd name="T6" fmla="*/ 2 w 34"/>
                    <a:gd name="T7" fmla="*/ 31 h 72"/>
                    <a:gd name="T8" fmla="*/ 2 w 34"/>
                    <a:gd name="T9" fmla="*/ 31 h 72"/>
                    <a:gd name="T10" fmla="*/ 2 w 34"/>
                    <a:gd name="T11" fmla="*/ 31 h 72"/>
                    <a:gd name="T12" fmla="*/ 2 w 34"/>
                    <a:gd name="T13" fmla="*/ 31 h 72"/>
                    <a:gd name="T14" fmla="*/ 2 w 34"/>
                    <a:gd name="T15" fmla="*/ 31 h 72"/>
                    <a:gd name="T16" fmla="*/ 2 w 34"/>
                    <a:gd name="T17" fmla="*/ 31 h 72"/>
                    <a:gd name="T18" fmla="*/ 1 w 34"/>
                    <a:gd name="T19" fmla="*/ 29 h 72"/>
                    <a:gd name="T20" fmla="*/ 14 w 34"/>
                    <a:gd name="T21" fmla="*/ 0 h 72"/>
                    <a:gd name="T22" fmla="*/ 14 w 34"/>
                    <a:gd name="T23" fmla="*/ 6 h 72"/>
                    <a:gd name="T24" fmla="*/ 16 w 34"/>
                    <a:gd name="T25" fmla="*/ 6 h 72"/>
                    <a:gd name="T26" fmla="*/ 14 w 34"/>
                    <a:gd name="T27" fmla="*/ 0 h 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72">
                      <a:moveTo>
                        <a:pt x="1" y="63"/>
                      </a:moveTo>
                      <a:cubicBezTo>
                        <a:pt x="0" y="67"/>
                        <a:pt x="1" y="70"/>
                        <a:pt x="2" y="72"/>
                      </a:cubicBezTo>
                      <a:cubicBezTo>
                        <a:pt x="2" y="71"/>
                        <a:pt x="2" y="69"/>
                        <a:pt x="3" y="68"/>
                      </a:cubicBezTo>
                      <a:cubicBezTo>
                        <a:pt x="3" y="68"/>
                        <a:pt x="3" y="68"/>
                        <a:pt x="3" y="68"/>
                      </a:cubicBezTo>
                      <a:cubicBezTo>
                        <a:pt x="3" y="68"/>
                        <a:pt x="3" y="68"/>
                        <a:pt x="3" y="68"/>
                      </a:cubicBezTo>
                      <a:cubicBezTo>
                        <a:pt x="3" y="68"/>
                        <a:pt x="3" y="68"/>
                        <a:pt x="3" y="68"/>
                      </a:cubicBezTo>
                      <a:cubicBezTo>
                        <a:pt x="3" y="68"/>
                        <a:pt x="3" y="68"/>
                        <a:pt x="3" y="68"/>
                      </a:cubicBezTo>
                      <a:cubicBezTo>
                        <a:pt x="3" y="68"/>
                        <a:pt x="3" y="68"/>
                        <a:pt x="3" y="68"/>
                      </a:cubicBezTo>
                      <a:cubicBezTo>
                        <a:pt x="4" y="68"/>
                        <a:pt x="4" y="68"/>
                        <a:pt x="4" y="68"/>
                      </a:cubicBezTo>
                      <a:cubicBezTo>
                        <a:pt x="3" y="66"/>
                        <a:pt x="2" y="65"/>
                        <a:pt x="1" y="63"/>
                      </a:cubicBezTo>
                      <a:moveTo>
                        <a:pt x="31" y="0"/>
                      </a:moveTo>
                      <a:cubicBezTo>
                        <a:pt x="31" y="5"/>
                        <a:pt x="31" y="9"/>
                        <a:pt x="32" y="13"/>
                      </a:cubicBezTo>
                      <a:cubicBezTo>
                        <a:pt x="33" y="13"/>
                        <a:pt x="33" y="12"/>
                        <a:pt x="34" y="12"/>
                      </a:cubicBezTo>
                      <a:cubicBezTo>
                        <a:pt x="33" y="8"/>
                        <a:pt x="32" y="4"/>
                        <a:pt x="31" y="0"/>
                      </a:cubicBezTo>
                    </a:path>
                  </a:pathLst>
                </a:custGeom>
                <a:solidFill>
                  <a:srgbClr val="B45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2" name="Freeform 8593">
                  <a:extLst>
                    <a:ext uri="{FF2B5EF4-FFF2-40B4-BE49-F238E27FC236}">
                      <a16:creationId xmlns:a16="http://schemas.microsoft.com/office/drawing/2014/main" id="{CD0A4C06-8E92-800E-3A44-4EFA6FAFA837}"/>
                    </a:ext>
                  </a:extLst>
                </p:cNvPr>
                <p:cNvSpPr>
                  <a:spLocks/>
                </p:cNvSpPr>
                <p:nvPr/>
              </p:nvSpPr>
              <p:spPr bwMode="auto">
                <a:xfrm>
                  <a:off x="4014" y="2240"/>
                  <a:ext cx="19" cy="41"/>
                </a:xfrm>
                <a:custGeom>
                  <a:avLst/>
                  <a:gdLst>
                    <a:gd name="T0" fmla="*/ 12 w 22"/>
                    <a:gd name="T1" fmla="*/ 0 h 50"/>
                    <a:gd name="T2" fmla="*/ 8 w 22"/>
                    <a:gd name="T3" fmla="*/ 3 h 50"/>
                    <a:gd name="T4" fmla="*/ 0 w 22"/>
                    <a:gd name="T5" fmla="*/ 17 h 50"/>
                    <a:gd name="T6" fmla="*/ 3 w 22"/>
                    <a:gd name="T7" fmla="*/ 23 h 50"/>
                    <a:gd name="T8" fmla="*/ 5 w 22"/>
                    <a:gd name="T9" fmla="*/ 21 h 50"/>
                    <a:gd name="T10" fmla="*/ 5 w 22"/>
                    <a:gd name="T11" fmla="*/ 18 h 50"/>
                    <a:gd name="T12" fmla="*/ 10 w 22"/>
                    <a:gd name="T13" fmla="*/ 11 h 50"/>
                    <a:gd name="T14" fmla="*/ 10 w 22"/>
                    <a:gd name="T15" fmla="*/ 9 h 50"/>
                    <a:gd name="T16" fmla="*/ 12 w 22"/>
                    <a:gd name="T17" fmla="*/ 7 h 50"/>
                    <a:gd name="T18" fmla="*/ 12 w 22"/>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50">
                      <a:moveTo>
                        <a:pt x="21" y="0"/>
                      </a:moveTo>
                      <a:cubicBezTo>
                        <a:pt x="18" y="2"/>
                        <a:pt x="16" y="4"/>
                        <a:pt x="14" y="7"/>
                      </a:cubicBezTo>
                      <a:cubicBezTo>
                        <a:pt x="5" y="16"/>
                        <a:pt x="1" y="27"/>
                        <a:pt x="0" y="38"/>
                      </a:cubicBezTo>
                      <a:cubicBezTo>
                        <a:pt x="1" y="42"/>
                        <a:pt x="2" y="46"/>
                        <a:pt x="3" y="50"/>
                      </a:cubicBezTo>
                      <a:cubicBezTo>
                        <a:pt x="5" y="48"/>
                        <a:pt x="7" y="46"/>
                        <a:pt x="9" y="44"/>
                      </a:cubicBezTo>
                      <a:cubicBezTo>
                        <a:pt x="9" y="43"/>
                        <a:pt x="9" y="41"/>
                        <a:pt x="9" y="40"/>
                      </a:cubicBezTo>
                      <a:cubicBezTo>
                        <a:pt x="10" y="34"/>
                        <a:pt x="13" y="28"/>
                        <a:pt x="18" y="23"/>
                      </a:cubicBezTo>
                      <a:cubicBezTo>
                        <a:pt x="18" y="22"/>
                        <a:pt x="18" y="21"/>
                        <a:pt x="19" y="21"/>
                      </a:cubicBezTo>
                      <a:cubicBezTo>
                        <a:pt x="20" y="20"/>
                        <a:pt x="20" y="18"/>
                        <a:pt x="21" y="17"/>
                      </a:cubicBezTo>
                      <a:cubicBezTo>
                        <a:pt x="22" y="12"/>
                        <a:pt x="21" y="6"/>
                        <a:pt x="21" y="0"/>
                      </a:cubicBezTo>
                    </a:path>
                  </a:pathLst>
                </a:custGeom>
                <a:solidFill>
                  <a:srgbClr val="AD4E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3" name="Freeform 8594">
                  <a:extLst>
                    <a:ext uri="{FF2B5EF4-FFF2-40B4-BE49-F238E27FC236}">
                      <a16:creationId xmlns:a16="http://schemas.microsoft.com/office/drawing/2014/main" id="{592C505D-DF2A-194D-E9DE-9F16572C9C22}"/>
                    </a:ext>
                  </a:extLst>
                </p:cNvPr>
                <p:cNvSpPr>
                  <a:spLocks/>
                </p:cNvSpPr>
                <p:nvPr/>
              </p:nvSpPr>
              <p:spPr bwMode="auto">
                <a:xfrm>
                  <a:off x="4025" y="2268"/>
                  <a:ext cx="22" cy="26"/>
                </a:xfrm>
                <a:custGeom>
                  <a:avLst/>
                  <a:gdLst>
                    <a:gd name="T0" fmla="*/ 3 w 26"/>
                    <a:gd name="T1" fmla="*/ 0 h 31"/>
                    <a:gd name="T2" fmla="*/ 1 w 26"/>
                    <a:gd name="T3" fmla="*/ 3 h 31"/>
                    <a:gd name="T4" fmla="*/ 11 w 26"/>
                    <a:gd name="T5" fmla="*/ 15 h 31"/>
                    <a:gd name="T6" fmla="*/ 12 w 26"/>
                    <a:gd name="T7" fmla="*/ 15 h 31"/>
                    <a:gd name="T8" fmla="*/ 13 w 26"/>
                    <a:gd name="T9" fmla="*/ 13 h 31"/>
                    <a:gd name="T10" fmla="*/ 13 w 26"/>
                    <a:gd name="T11" fmla="*/ 13 h 31"/>
                    <a:gd name="T12" fmla="*/ 14 w 26"/>
                    <a:gd name="T13" fmla="*/ 13 h 31"/>
                    <a:gd name="T14" fmla="*/ 5 w 26"/>
                    <a:gd name="T15" fmla="*/ 8 h 31"/>
                    <a:gd name="T16" fmla="*/ 5 w 26"/>
                    <a:gd name="T17" fmla="*/ 7 h 31"/>
                    <a:gd name="T18" fmla="*/ 4 w 26"/>
                    <a:gd name="T19" fmla="*/ 6 h 31"/>
                    <a:gd name="T20" fmla="*/ 3 w 26"/>
                    <a:gd name="T21" fmla="*/ 4 h 31"/>
                    <a:gd name="T22" fmla="*/ 3 w 26"/>
                    <a:gd name="T23" fmla="*/ 4 h 31"/>
                    <a:gd name="T24" fmla="*/ 3 w 26"/>
                    <a:gd name="T25" fmla="*/ 4 h 31"/>
                    <a:gd name="T26" fmla="*/ 3 w 26"/>
                    <a:gd name="T27" fmla="*/ 3 h 31"/>
                    <a:gd name="T28" fmla="*/ 3 w 26"/>
                    <a:gd name="T29" fmla="*/ 3 h 31"/>
                    <a:gd name="T30" fmla="*/ 3 w 26"/>
                    <a:gd name="T31" fmla="*/ 3 h 31"/>
                    <a:gd name="T32" fmla="*/ 3 w 26"/>
                    <a:gd name="T33" fmla="*/ 3 h 31"/>
                    <a:gd name="T34" fmla="*/ 3 w 26"/>
                    <a:gd name="T35" fmla="*/ 2 h 31"/>
                    <a:gd name="T36" fmla="*/ 3 w 26"/>
                    <a:gd name="T37" fmla="*/ 0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31">
                      <a:moveTo>
                        <a:pt x="3" y="0"/>
                      </a:moveTo>
                      <a:cubicBezTo>
                        <a:pt x="3" y="1"/>
                        <a:pt x="2" y="2"/>
                        <a:pt x="1" y="3"/>
                      </a:cubicBezTo>
                      <a:cubicBezTo>
                        <a:pt x="0" y="14"/>
                        <a:pt x="8" y="25"/>
                        <a:pt x="21" y="31"/>
                      </a:cubicBezTo>
                      <a:cubicBezTo>
                        <a:pt x="21" y="30"/>
                        <a:pt x="21" y="30"/>
                        <a:pt x="22" y="30"/>
                      </a:cubicBezTo>
                      <a:cubicBezTo>
                        <a:pt x="24" y="29"/>
                        <a:pt x="24" y="26"/>
                        <a:pt x="25" y="26"/>
                      </a:cubicBezTo>
                      <a:cubicBezTo>
                        <a:pt x="25" y="26"/>
                        <a:pt x="25" y="26"/>
                        <a:pt x="25" y="26"/>
                      </a:cubicBezTo>
                      <a:cubicBezTo>
                        <a:pt x="25" y="25"/>
                        <a:pt x="25" y="25"/>
                        <a:pt x="26" y="25"/>
                      </a:cubicBezTo>
                      <a:cubicBezTo>
                        <a:pt x="18" y="22"/>
                        <a:pt x="10" y="17"/>
                        <a:pt x="9" y="15"/>
                      </a:cubicBezTo>
                      <a:cubicBezTo>
                        <a:pt x="9" y="14"/>
                        <a:pt x="9" y="13"/>
                        <a:pt x="9" y="13"/>
                      </a:cubicBezTo>
                      <a:cubicBezTo>
                        <a:pt x="9" y="12"/>
                        <a:pt x="8" y="12"/>
                        <a:pt x="8" y="12"/>
                      </a:cubicBezTo>
                      <a:cubicBezTo>
                        <a:pt x="8" y="10"/>
                        <a:pt x="6" y="10"/>
                        <a:pt x="6" y="8"/>
                      </a:cubicBezTo>
                      <a:cubicBezTo>
                        <a:pt x="6" y="8"/>
                        <a:pt x="6" y="8"/>
                        <a:pt x="6" y="8"/>
                      </a:cubicBezTo>
                      <a:cubicBezTo>
                        <a:pt x="6" y="8"/>
                        <a:pt x="6" y="8"/>
                        <a:pt x="6" y="8"/>
                      </a:cubicBezTo>
                      <a:cubicBezTo>
                        <a:pt x="6" y="7"/>
                        <a:pt x="6" y="7"/>
                        <a:pt x="6" y="7"/>
                      </a:cubicBezTo>
                      <a:cubicBezTo>
                        <a:pt x="6" y="6"/>
                        <a:pt x="3" y="5"/>
                        <a:pt x="3" y="4"/>
                      </a:cubicBezTo>
                      <a:cubicBezTo>
                        <a:pt x="3" y="4"/>
                        <a:pt x="3" y="4"/>
                        <a:pt x="3" y="4"/>
                      </a:cubicBezTo>
                      <a:cubicBezTo>
                        <a:pt x="3" y="3"/>
                        <a:pt x="4" y="3"/>
                        <a:pt x="4" y="3"/>
                      </a:cubicBezTo>
                      <a:cubicBezTo>
                        <a:pt x="4" y="2"/>
                        <a:pt x="4" y="2"/>
                        <a:pt x="4" y="2"/>
                      </a:cubicBezTo>
                      <a:cubicBezTo>
                        <a:pt x="4" y="1"/>
                        <a:pt x="4" y="0"/>
                        <a:pt x="3" y="0"/>
                      </a:cubicBezTo>
                    </a:path>
                  </a:pathLst>
                </a:custGeom>
                <a:solidFill>
                  <a:srgbClr val="A34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4" name="Freeform 8595">
                  <a:extLst>
                    <a:ext uri="{FF2B5EF4-FFF2-40B4-BE49-F238E27FC236}">
                      <a16:creationId xmlns:a16="http://schemas.microsoft.com/office/drawing/2014/main" id="{323AC74F-D9A0-A1E8-6EBA-10CD09A0CE19}"/>
                    </a:ext>
                  </a:extLst>
                </p:cNvPr>
                <p:cNvSpPr>
                  <a:spLocks/>
                </p:cNvSpPr>
                <p:nvPr/>
              </p:nvSpPr>
              <p:spPr bwMode="auto">
                <a:xfrm>
                  <a:off x="4026" y="2264"/>
                  <a:ext cx="2" cy="7"/>
                </a:xfrm>
                <a:custGeom>
                  <a:avLst/>
                  <a:gdLst>
                    <a:gd name="T0" fmla="*/ 2 w 2"/>
                    <a:gd name="T1" fmla="*/ 0 h 8"/>
                    <a:gd name="T2" fmla="*/ 0 w 2"/>
                    <a:gd name="T3" fmla="*/ 4 h 8"/>
                    <a:gd name="T4" fmla="*/ 2 w 2"/>
                    <a:gd name="T5" fmla="*/ 4 h 8"/>
                    <a:gd name="T6" fmla="*/ 2 w 2"/>
                    <a:gd name="T7" fmla="*/ 3 h 8"/>
                    <a:gd name="T8" fmla="*/ 2 w 2"/>
                    <a:gd name="T9" fmla="*/ 3 h 8"/>
                    <a:gd name="T10" fmla="*/ 2 w 2"/>
                    <a:gd name="T11" fmla="*/ 2 h 8"/>
                    <a:gd name="T12" fmla="*/ 2 w 2"/>
                    <a:gd name="T13" fmla="*/ 2 h 8"/>
                    <a:gd name="T14" fmla="*/ 2 w 2"/>
                    <a:gd name="T15" fmla="*/ 2 h 8"/>
                    <a:gd name="T16" fmla="*/ 2 w 2"/>
                    <a:gd name="T17" fmla="*/ 0 h 8"/>
                    <a:gd name="T18" fmla="*/ 2 w 2"/>
                    <a:gd name="T19" fmla="*/ 0 h 8"/>
                    <a:gd name="T20" fmla="*/ 2 w 2"/>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8">
                      <a:moveTo>
                        <a:pt x="2" y="0"/>
                      </a:moveTo>
                      <a:cubicBezTo>
                        <a:pt x="1" y="3"/>
                        <a:pt x="0" y="5"/>
                        <a:pt x="0" y="8"/>
                      </a:cubicBezTo>
                      <a:cubicBezTo>
                        <a:pt x="1" y="7"/>
                        <a:pt x="2" y="6"/>
                        <a:pt x="2" y="5"/>
                      </a:cubicBezTo>
                      <a:cubicBezTo>
                        <a:pt x="2" y="4"/>
                        <a:pt x="2" y="4"/>
                        <a:pt x="2" y="3"/>
                      </a:cubicBezTo>
                      <a:cubicBezTo>
                        <a:pt x="2" y="3"/>
                        <a:pt x="2" y="3"/>
                        <a:pt x="2" y="3"/>
                      </a:cubicBezTo>
                      <a:cubicBezTo>
                        <a:pt x="2" y="3"/>
                        <a:pt x="2" y="2"/>
                        <a:pt x="2" y="2"/>
                      </a:cubicBezTo>
                      <a:cubicBezTo>
                        <a:pt x="2" y="2"/>
                        <a:pt x="2" y="2"/>
                        <a:pt x="2" y="2"/>
                      </a:cubicBezTo>
                      <a:cubicBezTo>
                        <a:pt x="2" y="2"/>
                        <a:pt x="2" y="2"/>
                        <a:pt x="2" y="2"/>
                      </a:cubicBezTo>
                      <a:cubicBezTo>
                        <a:pt x="2" y="1"/>
                        <a:pt x="2" y="1"/>
                        <a:pt x="2" y="0"/>
                      </a:cubicBezTo>
                      <a:cubicBezTo>
                        <a:pt x="2" y="0"/>
                        <a:pt x="2" y="0"/>
                        <a:pt x="2" y="0"/>
                      </a:cubicBezTo>
                      <a:cubicBezTo>
                        <a:pt x="2" y="0"/>
                        <a:pt x="2" y="0"/>
                        <a:pt x="2" y="0"/>
                      </a:cubicBezTo>
                    </a:path>
                  </a:pathLst>
                </a:custGeom>
                <a:solidFill>
                  <a:srgbClr val="AD4E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5" name="Freeform 8596">
                  <a:extLst>
                    <a:ext uri="{FF2B5EF4-FFF2-40B4-BE49-F238E27FC236}">
                      <a16:creationId xmlns:a16="http://schemas.microsoft.com/office/drawing/2014/main" id="{E78A9543-F6C4-4FE9-A188-990F533247D6}"/>
                    </a:ext>
                  </a:extLst>
                </p:cNvPr>
                <p:cNvSpPr>
                  <a:spLocks noEditPoints="1"/>
                </p:cNvSpPr>
                <p:nvPr/>
              </p:nvSpPr>
              <p:spPr bwMode="auto">
                <a:xfrm>
                  <a:off x="4123" y="1890"/>
                  <a:ext cx="190" cy="509"/>
                </a:xfrm>
                <a:custGeom>
                  <a:avLst/>
                  <a:gdLst>
                    <a:gd name="T0" fmla="*/ 76 w 230"/>
                    <a:gd name="T1" fmla="*/ 164 h 617"/>
                    <a:gd name="T2" fmla="*/ 78 w 230"/>
                    <a:gd name="T3" fmla="*/ 175 h 617"/>
                    <a:gd name="T4" fmla="*/ 99 w 230"/>
                    <a:gd name="T5" fmla="*/ 206 h 617"/>
                    <a:gd name="T6" fmla="*/ 100 w 230"/>
                    <a:gd name="T7" fmla="*/ 220 h 617"/>
                    <a:gd name="T8" fmla="*/ 83 w 230"/>
                    <a:gd name="T9" fmla="*/ 185 h 617"/>
                    <a:gd name="T10" fmla="*/ 71 w 230"/>
                    <a:gd name="T11" fmla="*/ 157 h 617"/>
                    <a:gd name="T12" fmla="*/ 74 w 230"/>
                    <a:gd name="T13" fmla="*/ 181 h 617"/>
                    <a:gd name="T14" fmla="*/ 79 w 230"/>
                    <a:gd name="T15" fmla="*/ 202 h 617"/>
                    <a:gd name="T16" fmla="*/ 87 w 230"/>
                    <a:gd name="T17" fmla="*/ 197 h 617"/>
                    <a:gd name="T18" fmla="*/ 83 w 230"/>
                    <a:gd name="T19" fmla="*/ 282 h 617"/>
                    <a:gd name="T20" fmla="*/ 82 w 230"/>
                    <a:gd name="T21" fmla="*/ 285 h 617"/>
                    <a:gd name="T22" fmla="*/ 83 w 230"/>
                    <a:gd name="T23" fmla="*/ 283 h 617"/>
                    <a:gd name="T24" fmla="*/ 102 w 230"/>
                    <a:gd name="T25" fmla="*/ 250 h 617"/>
                    <a:gd name="T26" fmla="*/ 102 w 230"/>
                    <a:gd name="T27" fmla="*/ 247 h 617"/>
                    <a:gd name="T28" fmla="*/ 102 w 230"/>
                    <a:gd name="T29" fmla="*/ 247 h 617"/>
                    <a:gd name="T30" fmla="*/ 102 w 230"/>
                    <a:gd name="T31" fmla="*/ 246 h 617"/>
                    <a:gd name="T32" fmla="*/ 102 w 230"/>
                    <a:gd name="T33" fmla="*/ 245 h 617"/>
                    <a:gd name="T34" fmla="*/ 102 w 230"/>
                    <a:gd name="T35" fmla="*/ 243 h 617"/>
                    <a:gd name="T36" fmla="*/ 102 w 230"/>
                    <a:gd name="T37" fmla="*/ 243 h 617"/>
                    <a:gd name="T38" fmla="*/ 103 w 230"/>
                    <a:gd name="T39" fmla="*/ 239 h 617"/>
                    <a:gd name="T40" fmla="*/ 105 w 230"/>
                    <a:gd name="T41" fmla="*/ 235 h 617"/>
                    <a:gd name="T42" fmla="*/ 106 w 230"/>
                    <a:gd name="T43" fmla="*/ 233 h 617"/>
                    <a:gd name="T44" fmla="*/ 107 w 230"/>
                    <a:gd name="T45" fmla="*/ 219 h 617"/>
                    <a:gd name="T46" fmla="*/ 71 w 230"/>
                    <a:gd name="T47" fmla="*/ 158 h 617"/>
                    <a:gd name="T48" fmla="*/ 1 w 230"/>
                    <a:gd name="T49" fmla="*/ 104 h 617"/>
                    <a:gd name="T50" fmla="*/ 2 w 230"/>
                    <a:gd name="T51" fmla="*/ 111 h 617"/>
                    <a:gd name="T52" fmla="*/ 12 w 230"/>
                    <a:gd name="T53" fmla="*/ 107 h 617"/>
                    <a:gd name="T54" fmla="*/ 1 w 230"/>
                    <a:gd name="T55" fmla="*/ 104 h 617"/>
                    <a:gd name="T56" fmla="*/ 40 w 230"/>
                    <a:gd name="T57" fmla="*/ 20 h 617"/>
                    <a:gd name="T58" fmla="*/ 40 w 230"/>
                    <a:gd name="T59" fmla="*/ 37 h 617"/>
                    <a:gd name="T60" fmla="*/ 47 w 230"/>
                    <a:gd name="T61" fmla="*/ 11 h 617"/>
                    <a:gd name="T62" fmla="*/ 60 w 230"/>
                    <a:gd name="T63" fmla="*/ 0 h 6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0" h="617">
                      <a:moveTo>
                        <a:pt x="167" y="378"/>
                      </a:moveTo>
                      <a:cubicBezTo>
                        <a:pt x="163" y="371"/>
                        <a:pt x="161" y="364"/>
                        <a:pt x="162" y="354"/>
                      </a:cubicBezTo>
                      <a:cubicBezTo>
                        <a:pt x="163" y="366"/>
                        <a:pt x="163" y="366"/>
                        <a:pt x="163" y="366"/>
                      </a:cubicBezTo>
                      <a:cubicBezTo>
                        <a:pt x="165" y="370"/>
                        <a:pt x="166" y="374"/>
                        <a:pt x="167" y="378"/>
                      </a:cubicBezTo>
                      <a:cubicBezTo>
                        <a:pt x="173" y="386"/>
                        <a:pt x="182" y="393"/>
                        <a:pt x="190" y="402"/>
                      </a:cubicBezTo>
                      <a:cubicBezTo>
                        <a:pt x="202" y="413"/>
                        <a:pt x="207" y="431"/>
                        <a:pt x="213" y="445"/>
                      </a:cubicBezTo>
                      <a:cubicBezTo>
                        <a:pt x="226" y="473"/>
                        <a:pt x="226" y="513"/>
                        <a:pt x="208" y="540"/>
                      </a:cubicBezTo>
                      <a:cubicBezTo>
                        <a:pt x="211" y="518"/>
                        <a:pt x="218" y="499"/>
                        <a:pt x="214" y="476"/>
                      </a:cubicBezTo>
                      <a:cubicBezTo>
                        <a:pt x="210" y="459"/>
                        <a:pt x="208" y="443"/>
                        <a:pt x="200" y="427"/>
                      </a:cubicBezTo>
                      <a:cubicBezTo>
                        <a:pt x="195" y="416"/>
                        <a:pt x="188" y="411"/>
                        <a:pt x="179" y="400"/>
                      </a:cubicBezTo>
                      <a:cubicBezTo>
                        <a:pt x="173" y="393"/>
                        <a:pt x="170" y="385"/>
                        <a:pt x="167" y="378"/>
                      </a:cubicBezTo>
                      <a:moveTo>
                        <a:pt x="152" y="338"/>
                      </a:moveTo>
                      <a:cubicBezTo>
                        <a:pt x="148" y="342"/>
                        <a:pt x="145" y="345"/>
                        <a:pt x="141" y="349"/>
                      </a:cubicBezTo>
                      <a:cubicBezTo>
                        <a:pt x="152" y="363"/>
                        <a:pt x="152" y="376"/>
                        <a:pt x="158" y="392"/>
                      </a:cubicBezTo>
                      <a:cubicBezTo>
                        <a:pt x="162" y="400"/>
                        <a:pt x="175" y="407"/>
                        <a:pt x="176" y="417"/>
                      </a:cubicBezTo>
                      <a:cubicBezTo>
                        <a:pt x="177" y="425"/>
                        <a:pt x="173" y="429"/>
                        <a:pt x="170" y="436"/>
                      </a:cubicBezTo>
                      <a:cubicBezTo>
                        <a:pt x="163" y="456"/>
                        <a:pt x="175" y="467"/>
                        <a:pt x="178" y="486"/>
                      </a:cubicBezTo>
                      <a:cubicBezTo>
                        <a:pt x="178" y="474"/>
                        <a:pt x="177" y="433"/>
                        <a:pt x="186" y="427"/>
                      </a:cubicBezTo>
                      <a:cubicBezTo>
                        <a:pt x="209" y="455"/>
                        <a:pt x="218" y="500"/>
                        <a:pt x="207" y="534"/>
                      </a:cubicBezTo>
                      <a:cubicBezTo>
                        <a:pt x="199" y="557"/>
                        <a:pt x="193" y="586"/>
                        <a:pt x="178" y="608"/>
                      </a:cubicBezTo>
                      <a:cubicBezTo>
                        <a:pt x="178" y="608"/>
                        <a:pt x="178" y="609"/>
                        <a:pt x="178" y="609"/>
                      </a:cubicBezTo>
                      <a:cubicBezTo>
                        <a:pt x="176" y="612"/>
                        <a:pt x="178" y="613"/>
                        <a:pt x="176" y="615"/>
                      </a:cubicBezTo>
                      <a:cubicBezTo>
                        <a:pt x="176" y="616"/>
                        <a:pt x="175" y="617"/>
                        <a:pt x="175" y="617"/>
                      </a:cubicBezTo>
                      <a:cubicBezTo>
                        <a:pt x="176" y="615"/>
                        <a:pt x="178" y="613"/>
                        <a:pt x="179" y="611"/>
                      </a:cubicBezTo>
                      <a:cubicBezTo>
                        <a:pt x="184" y="605"/>
                        <a:pt x="188" y="600"/>
                        <a:pt x="193" y="595"/>
                      </a:cubicBezTo>
                      <a:cubicBezTo>
                        <a:pt x="203" y="576"/>
                        <a:pt x="211" y="554"/>
                        <a:pt x="219" y="540"/>
                      </a:cubicBezTo>
                      <a:cubicBezTo>
                        <a:pt x="219" y="538"/>
                        <a:pt x="220" y="537"/>
                        <a:pt x="221" y="536"/>
                      </a:cubicBezTo>
                      <a:cubicBezTo>
                        <a:pt x="220" y="535"/>
                        <a:pt x="220" y="535"/>
                        <a:pt x="220" y="534"/>
                      </a:cubicBezTo>
                      <a:cubicBezTo>
                        <a:pt x="220" y="534"/>
                        <a:pt x="220" y="534"/>
                        <a:pt x="220" y="534"/>
                      </a:cubicBezTo>
                      <a:cubicBezTo>
                        <a:pt x="220" y="534"/>
                        <a:pt x="220" y="533"/>
                        <a:pt x="220" y="533"/>
                      </a:cubicBezTo>
                      <a:cubicBezTo>
                        <a:pt x="220" y="533"/>
                        <a:pt x="220" y="533"/>
                        <a:pt x="220" y="533"/>
                      </a:cubicBezTo>
                      <a:cubicBezTo>
                        <a:pt x="220" y="532"/>
                        <a:pt x="219" y="531"/>
                        <a:pt x="219" y="530"/>
                      </a:cubicBezTo>
                      <a:cubicBezTo>
                        <a:pt x="219" y="530"/>
                        <a:pt x="219" y="530"/>
                        <a:pt x="219" y="530"/>
                      </a:cubicBezTo>
                      <a:cubicBezTo>
                        <a:pt x="219" y="530"/>
                        <a:pt x="219" y="529"/>
                        <a:pt x="219" y="529"/>
                      </a:cubicBezTo>
                      <a:cubicBezTo>
                        <a:pt x="219" y="529"/>
                        <a:pt x="219" y="528"/>
                        <a:pt x="219" y="528"/>
                      </a:cubicBezTo>
                      <a:cubicBezTo>
                        <a:pt x="219" y="527"/>
                        <a:pt x="219" y="526"/>
                        <a:pt x="219" y="525"/>
                      </a:cubicBezTo>
                      <a:cubicBezTo>
                        <a:pt x="219" y="525"/>
                        <a:pt x="219" y="525"/>
                        <a:pt x="219" y="525"/>
                      </a:cubicBezTo>
                      <a:cubicBezTo>
                        <a:pt x="219" y="525"/>
                        <a:pt x="219" y="524"/>
                        <a:pt x="219" y="524"/>
                      </a:cubicBezTo>
                      <a:cubicBezTo>
                        <a:pt x="220" y="522"/>
                        <a:pt x="219" y="520"/>
                        <a:pt x="221" y="518"/>
                      </a:cubicBezTo>
                      <a:cubicBezTo>
                        <a:pt x="221" y="518"/>
                        <a:pt x="221" y="518"/>
                        <a:pt x="221" y="518"/>
                      </a:cubicBezTo>
                      <a:cubicBezTo>
                        <a:pt x="221" y="517"/>
                        <a:pt x="221" y="514"/>
                        <a:pt x="222" y="513"/>
                      </a:cubicBezTo>
                      <a:cubicBezTo>
                        <a:pt x="224" y="512"/>
                        <a:pt x="224" y="508"/>
                        <a:pt x="225" y="507"/>
                      </a:cubicBezTo>
                      <a:cubicBezTo>
                        <a:pt x="227" y="507"/>
                        <a:pt x="227" y="504"/>
                        <a:pt x="228" y="503"/>
                      </a:cubicBezTo>
                      <a:cubicBezTo>
                        <a:pt x="228" y="503"/>
                        <a:pt x="228" y="503"/>
                        <a:pt x="228" y="503"/>
                      </a:cubicBezTo>
                      <a:cubicBezTo>
                        <a:pt x="229" y="503"/>
                        <a:pt x="229" y="503"/>
                        <a:pt x="229" y="503"/>
                      </a:cubicBezTo>
                      <a:cubicBezTo>
                        <a:pt x="230" y="493"/>
                        <a:pt x="230" y="482"/>
                        <a:pt x="229" y="471"/>
                      </a:cubicBezTo>
                      <a:cubicBezTo>
                        <a:pt x="227" y="428"/>
                        <a:pt x="190" y="404"/>
                        <a:pt x="173" y="368"/>
                      </a:cubicBezTo>
                      <a:cubicBezTo>
                        <a:pt x="167" y="355"/>
                        <a:pt x="163" y="349"/>
                        <a:pt x="153" y="339"/>
                      </a:cubicBezTo>
                      <a:cubicBezTo>
                        <a:pt x="152" y="339"/>
                        <a:pt x="152" y="339"/>
                        <a:pt x="152" y="338"/>
                      </a:cubicBezTo>
                      <a:moveTo>
                        <a:pt x="1" y="224"/>
                      </a:moveTo>
                      <a:cubicBezTo>
                        <a:pt x="1" y="226"/>
                        <a:pt x="0" y="227"/>
                        <a:pt x="0" y="229"/>
                      </a:cubicBezTo>
                      <a:cubicBezTo>
                        <a:pt x="2" y="232"/>
                        <a:pt x="4" y="235"/>
                        <a:pt x="6" y="238"/>
                      </a:cubicBezTo>
                      <a:cubicBezTo>
                        <a:pt x="11" y="245"/>
                        <a:pt x="19" y="249"/>
                        <a:pt x="27" y="252"/>
                      </a:cubicBezTo>
                      <a:cubicBezTo>
                        <a:pt x="27" y="244"/>
                        <a:pt x="27" y="237"/>
                        <a:pt x="26" y="230"/>
                      </a:cubicBezTo>
                      <a:cubicBezTo>
                        <a:pt x="26" y="230"/>
                        <a:pt x="26" y="230"/>
                        <a:pt x="26" y="230"/>
                      </a:cubicBezTo>
                      <a:cubicBezTo>
                        <a:pt x="19" y="227"/>
                        <a:pt x="10" y="225"/>
                        <a:pt x="1" y="224"/>
                      </a:cubicBezTo>
                      <a:moveTo>
                        <a:pt x="128" y="0"/>
                      </a:moveTo>
                      <a:cubicBezTo>
                        <a:pt x="112" y="16"/>
                        <a:pt x="89" y="18"/>
                        <a:pt x="87" y="42"/>
                      </a:cubicBezTo>
                      <a:cubicBezTo>
                        <a:pt x="86" y="53"/>
                        <a:pt x="85" y="68"/>
                        <a:pt x="79" y="79"/>
                      </a:cubicBezTo>
                      <a:cubicBezTo>
                        <a:pt x="82" y="80"/>
                        <a:pt x="84" y="80"/>
                        <a:pt x="86" y="81"/>
                      </a:cubicBezTo>
                      <a:cubicBezTo>
                        <a:pt x="90" y="74"/>
                        <a:pt x="88" y="67"/>
                        <a:pt x="87" y="57"/>
                      </a:cubicBezTo>
                      <a:cubicBezTo>
                        <a:pt x="87" y="46"/>
                        <a:pt x="93" y="32"/>
                        <a:pt x="100" y="24"/>
                      </a:cubicBezTo>
                      <a:cubicBezTo>
                        <a:pt x="108" y="13"/>
                        <a:pt x="124" y="10"/>
                        <a:pt x="130" y="2"/>
                      </a:cubicBezTo>
                      <a:cubicBezTo>
                        <a:pt x="130" y="1"/>
                        <a:pt x="130" y="0"/>
                        <a:pt x="128" y="0"/>
                      </a:cubicBezTo>
                    </a:path>
                  </a:pathLst>
                </a:custGeom>
                <a:solidFill>
                  <a:srgbClr val="AF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6" name="Freeform 8597">
                  <a:extLst>
                    <a:ext uri="{FF2B5EF4-FFF2-40B4-BE49-F238E27FC236}">
                      <a16:creationId xmlns:a16="http://schemas.microsoft.com/office/drawing/2014/main" id="{3CF882FA-16AE-EC98-C1AB-0662D02CD2F2}"/>
                    </a:ext>
                  </a:extLst>
                </p:cNvPr>
                <p:cNvSpPr>
                  <a:spLocks noEditPoints="1"/>
                </p:cNvSpPr>
                <p:nvPr/>
              </p:nvSpPr>
              <p:spPr bwMode="auto">
                <a:xfrm>
                  <a:off x="4144" y="2079"/>
                  <a:ext cx="104" cy="99"/>
                </a:xfrm>
                <a:custGeom>
                  <a:avLst/>
                  <a:gdLst>
                    <a:gd name="T0" fmla="*/ 47 w 126"/>
                    <a:gd name="T1" fmla="*/ 33 h 119"/>
                    <a:gd name="T2" fmla="*/ 44 w 126"/>
                    <a:gd name="T3" fmla="*/ 42 h 119"/>
                    <a:gd name="T4" fmla="*/ 53 w 126"/>
                    <a:gd name="T5" fmla="*/ 56 h 119"/>
                    <a:gd name="T6" fmla="*/ 53 w 126"/>
                    <a:gd name="T7" fmla="*/ 57 h 119"/>
                    <a:gd name="T8" fmla="*/ 59 w 126"/>
                    <a:gd name="T9" fmla="*/ 52 h 119"/>
                    <a:gd name="T10" fmla="*/ 52 w 126"/>
                    <a:gd name="T11" fmla="*/ 39 h 119"/>
                    <a:gd name="T12" fmla="*/ 47 w 126"/>
                    <a:gd name="T13" fmla="*/ 33 h 119"/>
                    <a:gd name="T14" fmla="*/ 0 w 126"/>
                    <a:gd name="T15" fmla="*/ 0 h 119"/>
                    <a:gd name="T16" fmla="*/ 1 w 126"/>
                    <a:gd name="T17" fmla="*/ 10 h 119"/>
                    <a:gd name="T18" fmla="*/ 10 w 126"/>
                    <a:gd name="T19" fmla="*/ 13 h 119"/>
                    <a:gd name="T20" fmla="*/ 4 w 126"/>
                    <a:gd name="T21" fmla="*/ 2 h 119"/>
                    <a:gd name="T22" fmla="*/ 2 w 126"/>
                    <a:gd name="T23" fmla="*/ 2 h 119"/>
                    <a:gd name="T24" fmla="*/ 0 w 126"/>
                    <a:gd name="T25" fmla="*/ 0 h 1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6" h="119">
                      <a:moveTo>
                        <a:pt x="102" y="70"/>
                      </a:moveTo>
                      <a:cubicBezTo>
                        <a:pt x="99" y="77"/>
                        <a:pt x="97" y="83"/>
                        <a:pt x="93" y="88"/>
                      </a:cubicBezTo>
                      <a:cubicBezTo>
                        <a:pt x="100" y="97"/>
                        <a:pt x="106" y="108"/>
                        <a:pt x="113" y="115"/>
                      </a:cubicBezTo>
                      <a:cubicBezTo>
                        <a:pt x="114" y="117"/>
                        <a:pt x="115" y="118"/>
                        <a:pt x="115" y="119"/>
                      </a:cubicBezTo>
                      <a:cubicBezTo>
                        <a:pt x="119" y="115"/>
                        <a:pt x="122" y="112"/>
                        <a:pt x="126" y="108"/>
                      </a:cubicBezTo>
                      <a:cubicBezTo>
                        <a:pt x="118" y="101"/>
                        <a:pt x="116" y="93"/>
                        <a:pt x="111" y="83"/>
                      </a:cubicBezTo>
                      <a:cubicBezTo>
                        <a:pt x="108" y="77"/>
                        <a:pt x="105" y="73"/>
                        <a:pt x="102" y="70"/>
                      </a:cubicBezTo>
                      <a:moveTo>
                        <a:pt x="0" y="0"/>
                      </a:moveTo>
                      <a:cubicBezTo>
                        <a:pt x="1" y="7"/>
                        <a:pt x="1" y="14"/>
                        <a:pt x="1" y="22"/>
                      </a:cubicBezTo>
                      <a:cubicBezTo>
                        <a:pt x="8" y="24"/>
                        <a:pt x="15" y="25"/>
                        <a:pt x="22" y="28"/>
                      </a:cubicBezTo>
                      <a:cubicBezTo>
                        <a:pt x="20" y="19"/>
                        <a:pt x="16" y="11"/>
                        <a:pt x="8" y="5"/>
                      </a:cubicBezTo>
                      <a:cubicBezTo>
                        <a:pt x="7" y="4"/>
                        <a:pt x="6" y="3"/>
                        <a:pt x="5" y="3"/>
                      </a:cubicBezTo>
                      <a:cubicBezTo>
                        <a:pt x="3" y="2"/>
                        <a:pt x="2" y="1"/>
                        <a:pt x="0" y="0"/>
                      </a:cubicBezTo>
                    </a:path>
                  </a:pathLst>
                </a:custGeom>
                <a:solidFill>
                  <a:srgbClr val="A94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7" name="Freeform 8598">
                  <a:extLst>
                    <a:ext uri="{FF2B5EF4-FFF2-40B4-BE49-F238E27FC236}">
                      <a16:creationId xmlns:a16="http://schemas.microsoft.com/office/drawing/2014/main" id="{776837E6-AFCD-C575-A57F-8A3922C7C41A}"/>
                    </a:ext>
                  </a:extLst>
                </p:cNvPr>
                <p:cNvSpPr>
                  <a:spLocks/>
                </p:cNvSpPr>
                <p:nvPr/>
              </p:nvSpPr>
              <p:spPr bwMode="auto">
                <a:xfrm>
                  <a:off x="4120" y="2074"/>
                  <a:ext cx="4" cy="5"/>
                </a:xfrm>
                <a:custGeom>
                  <a:avLst/>
                  <a:gdLst>
                    <a:gd name="T0" fmla="*/ 0 w 4"/>
                    <a:gd name="T1" fmla="*/ 0 h 6"/>
                    <a:gd name="T2" fmla="*/ 3 w 4"/>
                    <a:gd name="T3" fmla="*/ 3 h 6"/>
                    <a:gd name="T4" fmla="*/ 4 w 4"/>
                    <a:gd name="T5" fmla="*/ 1 h 6"/>
                    <a:gd name="T6" fmla="*/ 0 w 4"/>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
                      <a:moveTo>
                        <a:pt x="0" y="0"/>
                      </a:moveTo>
                      <a:cubicBezTo>
                        <a:pt x="1" y="2"/>
                        <a:pt x="2" y="4"/>
                        <a:pt x="3" y="6"/>
                      </a:cubicBezTo>
                      <a:cubicBezTo>
                        <a:pt x="3" y="4"/>
                        <a:pt x="4" y="3"/>
                        <a:pt x="4" y="1"/>
                      </a:cubicBezTo>
                      <a:cubicBezTo>
                        <a:pt x="3" y="1"/>
                        <a:pt x="1" y="1"/>
                        <a:pt x="0" y="0"/>
                      </a:cubicBezTo>
                    </a:path>
                  </a:pathLst>
                </a:custGeom>
                <a:solidFill>
                  <a:srgbClr val="B857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8" name="Freeform 8599">
                  <a:extLst>
                    <a:ext uri="{FF2B5EF4-FFF2-40B4-BE49-F238E27FC236}">
                      <a16:creationId xmlns:a16="http://schemas.microsoft.com/office/drawing/2014/main" id="{4E0A4DF6-FD40-2670-470C-5C7D680B8651}"/>
                    </a:ext>
                  </a:extLst>
                </p:cNvPr>
                <p:cNvSpPr>
                  <a:spLocks/>
                </p:cNvSpPr>
                <p:nvPr/>
              </p:nvSpPr>
              <p:spPr bwMode="auto">
                <a:xfrm>
                  <a:off x="4229" y="1890"/>
                  <a:ext cx="1" cy="2"/>
                </a:xfrm>
                <a:custGeom>
                  <a:avLst/>
                  <a:gdLst>
                    <a:gd name="T0" fmla="*/ 1 w 1"/>
                    <a:gd name="T1" fmla="*/ 0 h 2"/>
                    <a:gd name="T2" fmla="*/ 1 w 1"/>
                    <a:gd name="T3" fmla="*/ 1 h 2"/>
                    <a:gd name="T4" fmla="*/ 1 w 1"/>
                    <a:gd name="T5" fmla="*/ 2 h 2"/>
                    <a:gd name="T6" fmla="*/ 1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1" y="1"/>
                        <a:pt x="1" y="1"/>
                        <a:pt x="1" y="1"/>
                      </a:cubicBezTo>
                      <a:cubicBezTo>
                        <a:pt x="0" y="1"/>
                        <a:pt x="0" y="2"/>
                        <a:pt x="1" y="2"/>
                      </a:cubicBezTo>
                      <a:cubicBezTo>
                        <a:pt x="1" y="0"/>
                        <a:pt x="1" y="0"/>
                        <a:pt x="1" y="0"/>
                      </a:cubicBezTo>
                    </a:path>
                  </a:pathLst>
                </a:custGeom>
                <a:solidFill>
                  <a:srgbClr val="AF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19" name="Freeform 8600">
                  <a:extLst>
                    <a:ext uri="{FF2B5EF4-FFF2-40B4-BE49-F238E27FC236}">
                      <a16:creationId xmlns:a16="http://schemas.microsoft.com/office/drawing/2014/main" id="{450F116F-D4F7-307C-E9F5-37805A0B4F52}"/>
                    </a:ext>
                  </a:extLst>
                </p:cNvPr>
                <p:cNvSpPr>
                  <a:spLocks noEditPoints="1"/>
                </p:cNvSpPr>
                <p:nvPr/>
              </p:nvSpPr>
              <p:spPr bwMode="auto">
                <a:xfrm>
                  <a:off x="4042" y="2242"/>
                  <a:ext cx="43" cy="43"/>
                </a:xfrm>
                <a:custGeom>
                  <a:avLst/>
                  <a:gdLst>
                    <a:gd name="T0" fmla="*/ 10 w 53"/>
                    <a:gd name="T1" fmla="*/ 21 h 52"/>
                    <a:gd name="T2" fmla="*/ 9 w 53"/>
                    <a:gd name="T3" fmla="*/ 22 h 52"/>
                    <a:gd name="T4" fmla="*/ 7 w 53"/>
                    <a:gd name="T5" fmla="*/ 25 h 52"/>
                    <a:gd name="T6" fmla="*/ 8 w 53"/>
                    <a:gd name="T7" fmla="*/ 24 h 52"/>
                    <a:gd name="T8" fmla="*/ 9 w 53"/>
                    <a:gd name="T9" fmla="*/ 23 h 52"/>
                    <a:gd name="T10" fmla="*/ 10 w 53"/>
                    <a:gd name="T11" fmla="*/ 23 h 52"/>
                    <a:gd name="T12" fmla="*/ 10 w 53"/>
                    <a:gd name="T13" fmla="*/ 24 h 52"/>
                    <a:gd name="T14" fmla="*/ 11 w 53"/>
                    <a:gd name="T15" fmla="*/ 24 h 52"/>
                    <a:gd name="T16" fmla="*/ 12 w 53"/>
                    <a:gd name="T17" fmla="*/ 24 h 52"/>
                    <a:gd name="T18" fmla="*/ 10 w 53"/>
                    <a:gd name="T19" fmla="*/ 21 h 52"/>
                    <a:gd name="T20" fmla="*/ 11 w 53"/>
                    <a:gd name="T21" fmla="*/ 0 h 52"/>
                    <a:gd name="T22" fmla="*/ 1 w 53"/>
                    <a:gd name="T23" fmla="*/ 2 h 52"/>
                    <a:gd name="T24" fmla="*/ 0 w 53"/>
                    <a:gd name="T25" fmla="*/ 4 h 52"/>
                    <a:gd name="T26" fmla="*/ 1 w 53"/>
                    <a:gd name="T27" fmla="*/ 4 h 52"/>
                    <a:gd name="T28" fmla="*/ 1 w 53"/>
                    <a:gd name="T29" fmla="*/ 3 h 52"/>
                    <a:gd name="T30" fmla="*/ 2 w 53"/>
                    <a:gd name="T31" fmla="*/ 3 h 52"/>
                    <a:gd name="T32" fmla="*/ 2 w 53"/>
                    <a:gd name="T33" fmla="*/ 2 h 52"/>
                    <a:gd name="T34" fmla="*/ 2 w 53"/>
                    <a:gd name="T35" fmla="*/ 2 h 52"/>
                    <a:gd name="T36" fmla="*/ 12 w 53"/>
                    <a:gd name="T37" fmla="*/ 2 h 52"/>
                    <a:gd name="T38" fmla="*/ 16 w 53"/>
                    <a:gd name="T39" fmla="*/ 2 h 52"/>
                    <a:gd name="T40" fmla="*/ 23 w 53"/>
                    <a:gd name="T41" fmla="*/ 2 h 52"/>
                    <a:gd name="T42" fmla="*/ 21 w 53"/>
                    <a:gd name="T43" fmla="*/ 2 h 52"/>
                    <a:gd name="T44" fmla="*/ 11 w 53"/>
                    <a:gd name="T45" fmla="*/ 0 h 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3" h="52">
                      <a:moveTo>
                        <a:pt x="22" y="44"/>
                      </a:moveTo>
                      <a:cubicBezTo>
                        <a:pt x="20" y="47"/>
                        <a:pt x="20" y="47"/>
                        <a:pt x="20" y="47"/>
                      </a:cubicBezTo>
                      <a:cubicBezTo>
                        <a:pt x="19" y="49"/>
                        <a:pt x="18" y="50"/>
                        <a:pt x="17" y="52"/>
                      </a:cubicBezTo>
                      <a:cubicBezTo>
                        <a:pt x="18" y="52"/>
                        <a:pt x="19" y="51"/>
                        <a:pt x="19" y="51"/>
                      </a:cubicBezTo>
                      <a:cubicBezTo>
                        <a:pt x="20" y="51"/>
                        <a:pt x="21" y="50"/>
                        <a:pt x="21" y="50"/>
                      </a:cubicBezTo>
                      <a:cubicBezTo>
                        <a:pt x="22" y="50"/>
                        <a:pt x="22" y="50"/>
                        <a:pt x="22" y="50"/>
                      </a:cubicBezTo>
                      <a:cubicBezTo>
                        <a:pt x="23" y="51"/>
                        <a:pt x="24" y="51"/>
                        <a:pt x="24" y="51"/>
                      </a:cubicBezTo>
                      <a:cubicBezTo>
                        <a:pt x="25" y="51"/>
                        <a:pt x="25" y="51"/>
                        <a:pt x="26" y="51"/>
                      </a:cubicBezTo>
                      <a:cubicBezTo>
                        <a:pt x="26" y="51"/>
                        <a:pt x="27" y="51"/>
                        <a:pt x="27" y="51"/>
                      </a:cubicBezTo>
                      <a:cubicBezTo>
                        <a:pt x="26" y="49"/>
                        <a:pt x="24" y="46"/>
                        <a:pt x="22" y="44"/>
                      </a:cubicBezTo>
                      <a:moveTo>
                        <a:pt x="26" y="0"/>
                      </a:moveTo>
                      <a:cubicBezTo>
                        <a:pt x="15" y="0"/>
                        <a:pt x="4" y="2"/>
                        <a:pt x="1" y="6"/>
                      </a:cubicBezTo>
                      <a:cubicBezTo>
                        <a:pt x="0" y="7"/>
                        <a:pt x="0" y="7"/>
                        <a:pt x="0" y="8"/>
                      </a:cubicBezTo>
                      <a:cubicBezTo>
                        <a:pt x="0" y="8"/>
                        <a:pt x="0" y="8"/>
                        <a:pt x="1" y="8"/>
                      </a:cubicBezTo>
                      <a:cubicBezTo>
                        <a:pt x="1" y="8"/>
                        <a:pt x="1" y="8"/>
                        <a:pt x="1" y="7"/>
                      </a:cubicBezTo>
                      <a:cubicBezTo>
                        <a:pt x="1" y="7"/>
                        <a:pt x="2" y="7"/>
                        <a:pt x="2" y="7"/>
                      </a:cubicBezTo>
                      <a:cubicBezTo>
                        <a:pt x="3" y="7"/>
                        <a:pt x="3" y="6"/>
                        <a:pt x="4" y="6"/>
                      </a:cubicBezTo>
                      <a:cubicBezTo>
                        <a:pt x="4" y="6"/>
                        <a:pt x="4" y="6"/>
                        <a:pt x="4" y="6"/>
                      </a:cubicBezTo>
                      <a:cubicBezTo>
                        <a:pt x="11" y="4"/>
                        <a:pt x="19" y="3"/>
                        <a:pt x="30" y="3"/>
                      </a:cubicBezTo>
                      <a:cubicBezTo>
                        <a:pt x="33" y="2"/>
                        <a:pt x="35" y="2"/>
                        <a:pt x="38" y="2"/>
                      </a:cubicBezTo>
                      <a:cubicBezTo>
                        <a:pt x="43" y="2"/>
                        <a:pt x="47" y="3"/>
                        <a:pt x="53" y="6"/>
                      </a:cubicBezTo>
                      <a:cubicBezTo>
                        <a:pt x="52" y="5"/>
                        <a:pt x="50" y="4"/>
                        <a:pt x="49" y="3"/>
                      </a:cubicBezTo>
                      <a:cubicBezTo>
                        <a:pt x="44" y="1"/>
                        <a:pt x="35" y="0"/>
                        <a:pt x="26" y="0"/>
                      </a:cubicBezTo>
                    </a:path>
                  </a:pathLst>
                </a:custGeom>
                <a:solidFill>
                  <a:srgbClr val="BD54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0" name="Freeform 8601">
                  <a:extLst>
                    <a:ext uri="{FF2B5EF4-FFF2-40B4-BE49-F238E27FC236}">
                      <a16:creationId xmlns:a16="http://schemas.microsoft.com/office/drawing/2014/main" id="{8C9F3CDB-F339-D4B6-2056-784EA5711EDF}"/>
                    </a:ext>
                  </a:extLst>
                </p:cNvPr>
                <p:cNvSpPr>
                  <a:spLocks noEditPoints="1"/>
                </p:cNvSpPr>
                <p:nvPr/>
              </p:nvSpPr>
              <p:spPr bwMode="auto">
                <a:xfrm>
                  <a:off x="4022" y="2241"/>
                  <a:ext cx="118" cy="66"/>
                </a:xfrm>
                <a:custGeom>
                  <a:avLst/>
                  <a:gdLst>
                    <a:gd name="T0" fmla="*/ 2 w 143"/>
                    <a:gd name="T1" fmla="*/ 17 h 80"/>
                    <a:gd name="T2" fmla="*/ 0 w 143"/>
                    <a:gd name="T3" fmla="*/ 20 h 80"/>
                    <a:gd name="T4" fmla="*/ 12 w 143"/>
                    <a:gd name="T5" fmla="*/ 31 h 80"/>
                    <a:gd name="T6" fmla="*/ 12 w 143"/>
                    <a:gd name="T7" fmla="*/ 30 h 80"/>
                    <a:gd name="T8" fmla="*/ 2 w 143"/>
                    <a:gd name="T9" fmla="*/ 17 h 80"/>
                    <a:gd name="T10" fmla="*/ 24 w 143"/>
                    <a:gd name="T11" fmla="*/ 0 h 80"/>
                    <a:gd name="T12" fmla="*/ 20 w 143"/>
                    <a:gd name="T13" fmla="*/ 1 h 80"/>
                    <a:gd name="T14" fmla="*/ 8 w 143"/>
                    <a:gd name="T15" fmla="*/ 5 h 80"/>
                    <a:gd name="T16" fmla="*/ 8 w 143"/>
                    <a:gd name="T17" fmla="*/ 5 h 80"/>
                    <a:gd name="T18" fmla="*/ 8 w 143"/>
                    <a:gd name="T19" fmla="*/ 5 h 80"/>
                    <a:gd name="T20" fmla="*/ 8 w 143"/>
                    <a:gd name="T21" fmla="*/ 5 h 80"/>
                    <a:gd name="T22" fmla="*/ 8 w 143"/>
                    <a:gd name="T23" fmla="*/ 5 h 80"/>
                    <a:gd name="T24" fmla="*/ 8 w 143"/>
                    <a:gd name="T25" fmla="*/ 5 h 80"/>
                    <a:gd name="T26" fmla="*/ 8 w 143"/>
                    <a:gd name="T27" fmla="*/ 5 h 80"/>
                    <a:gd name="T28" fmla="*/ 8 w 143"/>
                    <a:gd name="T29" fmla="*/ 5 h 80"/>
                    <a:gd name="T30" fmla="*/ 9 w 143"/>
                    <a:gd name="T31" fmla="*/ 5 h 80"/>
                    <a:gd name="T32" fmla="*/ 9 w 143"/>
                    <a:gd name="T33" fmla="*/ 5 h 80"/>
                    <a:gd name="T34" fmla="*/ 10 w 143"/>
                    <a:gd name="T35" fmla="*/ 5 h 80"/>
                    <a:gd name="T36" fmla="*/ 10 w 143"/>
                    <a:gd name="T37" fmla="*/ 4 h 80"/>
                    <a:gd name="T38" fmla="*/ 10 w 143"/>
                    <a:gd name="T39" fmla="*/ 4 h 80"/>
                    <a:gd name="T40" fmla="*/ 11 w 143"/>
                    <a:gd name="T41" fmla="*/ 4 h 80"/>
                    <a:gd name="T42" fmla="*/ 12 w 143"/>
                    <a:gd name="T43" fmla="*/ 4 h 80"/>
                    <a:gd name="T44" fmla="*/ 12 w 143"/>
                    <a:gd name="T45" fmla="*/ 3 h 80"/>
                    <a:gd name="T46" fmla="*/ 23 w 143"/>
                    <a:gd name="T47" fmla="*/ 1 h 80"/>
                    <a:gd name="T48" fmla="*/ 34 w 143"/>
                    <a:gd name="T49" fmla="*/ 2 h 80"/>
                    <a:gd name="T50" fmla="*/ 36 w 143"/>
                    <a:gd name="T51" fmla="*/ 3 h 80"/>
                    <a:gd name="T52" fmla="*/ 38 w 143"/>
                    <a:gd name="T53" fmla="*/ 4 h 80"/>
                    <a:gd name="T54" fmla="*/ 50 w 143"/>
                    <a:gd name="T55" fmla="*/ 10 h 80"/>
                    <a:gd name="T56" fmla="*/ 64 w 143"/>
                    <a:gd name="T57" fmla="*/ 37 h 80"/>
                    <a:gd name="T58" fmla="*/ 54 w 143"/>
                    <a:gd name="T59" fmla="*/ 9 h 80"/>
                    <a:gd name="T60" fmla="*/ 24 w 143"/>
                    <a:gd name="T61" fmla="*/ 0 h 8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3" h="80">
                      <a:moveTo>
                        <a:pt x="5" y="36"/>
                      </a:moveTo>
                      <a:cubicBezTo>
                        <a:pt x="4" y="38"/>
                        <a:pt x="2" y="40"/>
                        <a:pt x="0" y="42"/>
                      </a:cubicBezTo>
                      <a:cubicBezTo>
                        <a:pt x="0" y="56"/>
                        <a:pt x="11" y="65"/>
                        <a:pt x="24" y="68"/>
                      </a:cubicBezTo>
                      <a:cubicBezTo>
                        <a:pt x="25" y="67"/>
                        <a:pt x="25" y="65"/>
                        <a:pt x="25" y="64"/>
                      </a:cubicBezTo>
                      <a:cubicBezTo>
                        <a:pt x="12" y="58"/>
                        <a:pt x="4" y="47"/>
                        <a:pt x="5" y="36"/>
                      </a:cubicBezTo>
                      <a:moveTo>
                        <a:pt x="52" y="0"/>
                      </a:moveTo>
                      <a:cubicBezTo>
                        <a:pt x="49" y="0"/>
                        <a:pt x="45" y="0"/>
                        <a:pt x="42" y="1"/>
                      </a:cubicBezTo>
                      <a:cubicBezTo>
                        <a:pt x="28" y="2"/>
                        <a:pt x="26" y="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8" y="11"/>
                        <a:pt x="18" y="11"/>
                      </a:cubicBezTo>
                      <a:cubicBezTo>
                        <a:pt x="18" y="11"/>
                        <a:pt x="18" y="11"/>
                        <a:pt x="18" y="11"/>
                      </a:cubicBezTo>
                      <a:cubicBezTo>
                        <a:pt x="18" y="11"/>
                        <a:pt x="18" y="11"/>
                        <a:pt x="18" y="11"/>
                      </a:cubicBezTo>
                      <a:cubicBezTo>
                        <a:pt x="18" y="11"/>
                        <a:pt x="19" y="11"/>
                        <a:pt x="19" y="10"/>
                      </a:cubicBezTo>
                      <a:cubicBezTo>
                        <a:pt x="19" y="10"/>
                        <a:pt x="19" y="10"/>
                        <a:pt x="19" y="10"/>
                      </a:cubicBezTo>
                      <a:cubicBezTo>
                        <a:pt x="19" y="10"/>
                        <a:pt x="20" y="10"/>
                        <a:pt x="20" y="10"/>
                      </a:cubicBezTo>
                      <a:cubicBezTo>
                        <a:pt x="20" y="9"/>
                        <a:pt x="21" y="9"/>
                        <a:pt x="22" y="9"/>
                      </a:cubicBezTo>
                      <a:cubicBezTo>
                        <a:pt x="22" y="9"/>
                        <a:pt x="22" y="9"/>
                        <a:pt x="22" y="9"/>
                      </a:cubicBezTo>
                      <a:cubicBezTo>
                        <a:pt x="23" y="9"/>
                        <a:pt x="23" y="9"/>
                        <a:pt x="23" y="9"/>
                      </a:cubicBezTo>
                      <a:cubicBezTo>
                        <a:pt x="23" y="9"/>
                        <a:pt x="23" y="9"/>
                        <a:pt x="24" y="9"/>
                      </a:cubicBezTo>
                      <a:cubicBezTo>
                        <a:pt x="24" y="8"/>
                        <a:pt x="24" y="8"/>
                        <a:pt x="25" y="7"/>
                      </a:cubicBezTo>
                      <a:cubicBezTo>
                        <a:pt x="28" y="3"/>
                        <a:pt x="39" y="1"/>
                        <a:pt x="50" y="1"/>
                      </a:cubicBezTo>
                      <a:cubicBezTo>
                        <a:pt x="59" y="1"/>
                        <a:pt x="68" y="2"/>
                        <a:pt x="73" y="4"/>
                      </a:cubicBezTo>
                      <a:cubicBezTo>
                        <a:pt x="74" y="5"/>
                        <a:pt x="76" y="6"/>
                        <a:pt x="77" y="7"/>
                      </a:cubicBezTo>
                      <a:cubicBezTo>
                        <a:pt x="79" y="7"/>
                        <a:pt x="81" y="8"/>
                        <a:pt x="83" y="9"/>
                      </a:cubicBezTo>
                      <a:cubicBezTo>
                        <a:pt x="90" y="13"/>
                        <a:pt x="101" y="17"/>
                        <a:pt x="107" y="22"/>
                      </a:cubicBezTo>
                      <a:cubicBezTo>
                        <a:pt x="126" y="36"/>
                        <a:pt x="129" y="62"/>
                        <a:pt x="138" y="80"/>
                      </a:cubicBezTo>
                      <a:cubicBezTo>
                        <a:pt x="131" y="56"/>
                        <a:pt x="143" y="38"/>
                        <a:pt x="116" y="19"/>
                      </a:cubicBezTo>
                      <a:cubicBezTo>
                        <a:pt x="98" y="7"/>
                        <a:pt x="75" y="0"/>
                        <a:pt x="52" y="0"/>
                      </a:cubicBezTo>
                    </a:path>
                  </a:pathLst>
                </a:custGeom>
                <a:solidFill>
                  <a:srgbClr val="C35C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1" name="Freeform 8602">
                  <a:extLst>
                    <a:ext uri="{FF2B5EF4-FFF2-40B4-BE49-F238E27FC236}">
                      <a16:creationId xmlns:a16="http://schemas.microsoft.com/office/drawing/2014/main" id="{D9047D01-73E2-BCE8-8914-C483AA244F3C}"/>
                    </a:ext>
                  </a:extLst>
                </p:cNvPr>
                <p:cNvSpPr>
                  <a:spLocks/>
                </p:cNvSpPr>
                <p:nvPr/>
              </p:nvSpPr>
              <p:spPr bwMode="auto">
                <a:xfrm>
                  <a:off x="4022" y="2259"/>
                  <a:ext cx="7" cy="17"/>
                </a:xfrm>
                <a:custGeom>
                  <a:avLst/>
                  <a:gdLst>
                    <a:gd name="T0" fmla="*/ 3 w 9"/>
                    <a:gd name="T1" fmla="*/ 0 h 21"/>
                    <a:gd name="T2" fmla="*/ 0 w 9"/>
                    <a:gd name="T3" fmla="*/ 7 h 21"/>
                    <a:gd name="T4" fmla="*/ 0 w 9"/>
                    <a:gd name="T5" fmla="*/ 9 h 21"/>
                    <a:gd name="T6" fmla="*/ 2 w 9"/>
                    <a:gd name="T7" fmla="*/ 6 h 21"/>
                    <a:gd name="T8" fmla="*/ 2 w 9"/>
                    <a:gd name="T9" fmla="*/ 3 h 21"/>
                    <a:gd name="T10" fmla="*/ 2 w 9"/>
                    <a:gd name="T11" fmla="*/ 2 h 21"/>
                    <a:gd name="T12" fmla="*/ 2 w 9"/>
                    <a:gd name="T13" fmla="*/ 2 h 21"/>
                    <a:gd name="T14" fmla="*/ 3 w 9"/>
                    <a:gd name="T15" fmla="*/ 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21">
                      <a:moveTo>
                        <a:pt x="9" y="0"/>
                      </a:moveTo>
                      <a:cubicBezTo>
                        <a:pt x="4" y="5"/>
                        <a:pt x="1" y="11"/>
                        <a:pt x="0" y="17"/>
                      </a:cubicBezTo>
                      <a:cubicBezTo>
                        <a:pt x="0" y="18"/>
                        <a:pt x="0" y="20"/>
                        <a:pt x="0" y="21"/>
                      </a:cubicBezTo>
                      <a:cubicBezTo>
                        <a:pt x="2" y="19"/>
                        <a:pt x="4" y="17"/>
                        <a:pt x="5" y="15"/>
                      </a:cubicBezTo>
                      <a:cubicBezTo>
                        <a:pt x="5" y="12"/>
                        <a:pt x="6" y="10"/>
                        <a:pt x="7" y="7"/>
                      </a:cubicBezTo>
                      <a:cubicBezTo>
                        <a:pt x="7" y="7"/>
                        <a:pt x="7" y="6"/>
                        <a:pt x="7" y="6"/>
                      </a:cubicBezTo>
                      <a:cubicBezTo>
                        <a:pt x="7" y="5"/>
                        <a:pt x="7" y="5"/>
                        <a:pt x="7" y="4"/>
                      </a:cubicBezTo>
                      <a:cubicBezTo>
                        <a:pt x="9" y="3"/>
                        <a:pt x="9" y="1"/>
                        <a:pt x="9" y="0"/>
                      </a:cubicBezTo>
                    </a:path>
                  </a:pathLst>
                </a:custGeom>
                <a:solidFill>
                  <a:srgbClr val="C962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2" name="Freeform 8603">
                  <a:extLst>
                    <a:ext uri="{FF2B5EF4-FFF2-40B4-BE49-F238E27FC236}">
                      <a16:creationId xmlns:a16="http://schemas.microsoft.com/office/drawing/2014/main" id="{F8118280-AF93-9468-691E-994B6C1F5143}"/>
                    </a:ext>
                  </a:extLst>
                </p:cNvPr>
                <p:cNvSpPr>
                  <a:spLocks/>
                </p:cNvSpPr>
                <p:nvPr/>
              </p:nvSpPr>
              <p:spPr bwMode="auto">
                <a:xfrm>
                  <a:off x="4060" y="2276"/>
                  <a:ext cx="6" cy="8"/>
                </a:xfrm>
                <a:custGeom>
                  <a:avLst/>
                  <a:gdLst>
                    <a:gd name="T0" fmla="*/ 2 w 8"/>
                    <a:gd name="T1" fmla="*/ 0 h 10"/>
                    <a:gd name="T2" fmla="*/ 0 w 8"/>
                    <a:gd name="T3" fmla="*/ 2 h 10"/>
                    <a:gd name="T4" fmla="*/ 2 w 8"/>
                    <a:gd name="T5" fmla="*/ 4 h 10"/>
                    <a:gd name="T6" fmla="*/ 2 w 8"/>
                    <a:gd name="T7" fmla="*/ 4 h 10"/>
                    <a:gd name="T8" fmla="*/ 2 w 8"/>
                    <a:gd name="T9" fmla="*/ 4 h 10"/>
                    <a:gd name="T10" fmla="*/ 2 w 8"/>
                    <a:gd name="T11" fmla="*/ 4 h 10"/>
                    <a:gd name="T12" fmla="*/ 2 w 8"/>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10">
                      <a:moveTo>
                        <a:pt x="2" y="0"/>
                      </a:moveTo>
                      <a:cubicBezTo>
                        <a:pt x="0" y="3"/>
                        <a:pt x="0" y="3"/>
                        <a:pt x="0" y="3"/>
                      </a:cubicBezTo>
                      <a:cubicBezTo>
                        <a:pt x="2" y="5"/>
                        <a:pt x="4" y="8"/>
                        <a:pt x="5" y="10"/>
                      </a:cubicBezTo>
                      <a:cubicBezTo>
                        <a:pt x="5" y="10"/>
                        <a:pt x="5" y="10"/>
                        <a:pt x="5" y="10"/>
                      </a:cubicBezTo>
                      <a:cubicBezTo>
                        <a:pt x="5" y="10"/>
                        <a:pt x="6" y="10"/>
                        <a:pt x="6" y="10"/>
                      </a:cubicBezTo>
                      <a:cubicBezTo>
                        <a:pt x="6" y="10"/>
                        <a:pt x="6" y="10"/>
                        <a:pt x="6" y="10"/>
                      </a:cubicBezTo>
                      <a:cubicBezTo>
                        <a:pt x="8" y="7"/>
                        <a:pt x="8" y="3"/>
                        <a:pt x="2" y="0"/>
                      </a:cubicBezTo>
                    </a:path>
                  </a:pathLst>
                </a:custGeom>
                <a:solidFill>
                  <a:srgbClr val="C35C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3" name="Freeform 8604">
                  <a:extLst>
                    <a:ext uri="{FF2B5EF4-FFF2-40B4-BE49-F238E27FC236}">
                      <a16:creationId xmlns:a16="http://schemas.microsoft.com/office/drawing/2014/main" id="{A6348D41-4292-39A4-AEC9-183A2AD2DD58}"/>
                    </a:ext>
                  </a:extLst>
                </p:cNvPr>
                <p:cNvSpPr>
                  <a:spLocks noEditPoints="1"/>
                </p:cNvSpPr>
                <p:nvPr/>
              </p:nvSpPr>
              <p:spPr bwMode="auto">
                <a:xfrm>
                  <a:off x="4046" y="2327"/>
                  <a:ext cx="97" cy="50"/>
                </a:xfrm>
                <a:custGeom>
                  <a:avLst/>
                  <a:gdLst>
                    <a:gd name="T0" fmla="*/ 48 w 117"/>
                    <a:gd name="T1" fmla="*/ 13 h 61"/>
                    <a:gd name="T2" fmla="*/ 42 w 117"/>
                    <a:gd name="T3" fmla="*/ 16 h 61"/>
                    <a:gd name="T4" fmla="*/ 32 w 117"/>
                    <a:gd name="T5" fmla="*/ 25 h 61"/>
                    <a:gd name="T6" fmla="*/ 27 w 117"/>
                    <a:gd name="T7" fmla="*/ 26 h 61"/>
                    <a:gd name="T8" fmla="*/ 15 w 117"/>
                    <a:gd name="T9" fmla="*/ 25 h 61"/>
                    <a:gd name="T10" fmla="*/ 4 w 117"/>
                    <a:gd name="T11" fmla="*/ 23 h 61"/>
                    <a:gd name="T12" fmla="*/ 0 w 117"/>
                    <a:gd name="T13" fmla="*/ 23 h 61"/>
                    <a:gd name="T14" fmla="*/ 25 w 117"/>
                    <a:gd name="T15" fmla="*/ 28 h 61"/>
                    <a:gd name="T16" fmla="*/ 35 w 117"/>
                    <a:gd name="T17" fmla="*/ 26 h 61"/>
                    <a:gd name="T18" fmla="*/ 48 w 117"/>
                    <a:gd name="T19" fmla="*/ 13 h 61"/>
                    <a:gd name="T20" fmla="*/ 51 w 117"/>
                    <a:gd name="T21" fmla="*/ 8 h 61"/>
                    <a:gd name="T22" fmla="*/ 48 w 117"/>
                    <a:gd name="T23" fmla="*/ 13 h 61"/>
                    <a:gd name="T24" fmla="*/ 51 w 117"/>
                    <a:gd name="T25" fmla="*/ 8 h 61"/>
                    <a:gd name="T26" fmla="*/ 55 w 117"/>
                    <a:gd name="T27" fmla="*/ 0 h 61"/>
                    <a:gd name="T28" fmla="*/ 50 w 117"/>
                    <a:gd name="T29" fmla="*/ 7 h 61"/>
                    <a:gd name="T30" fmla="*/ 51 w 117"/>
                    <a:gd name="T31" fmla="*/ 8 h 61"/>
                    <a:gd name="T32" fmla="*/ 55 w 117"/>
                    <a:gd name="T33" fmla="*/ 0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7" h="61">
                      <a:moveTo>
                        <a:pt x="101" y="28"/>
                      </a:moveTo>
                      <a:cubicBezTo>
                        <a:pt x="97" y="30"/>
                        <a:pt x="93" y="32"/>
                        <a:pt x="90" y="34"/>
                      </a:cubicBezTo>
                      <a:cubicBezTo>
                        <a:pt x="82" y="40"/>
                        <a:pt x="75" y="52"/>
                        <a:pt x="67" y="56"/>
                      </a:cubicBezTo>
                      <a:cubicBezTo>
                        <a:pt x="63" y="57"/>
                        <a:pt x="59" y="58"/>
                        <a:pt x="55" y="58"/>
                      </a:cubicBezTo>
                      <a:cubicBezTo>
                        <a:pt x="48" y="58"/>
                        <a:pt x="41" y="56"/>
                        <a:pt x="33" y="54"/>
                      </a:cubicBezTo>
                      <a:cubicBezTo>
                        <a:pt x="25" y="52"/>
                        <a:pt x="17" y="50"/>
                        <a:pt x="8" y="50"/>
                      </a:cubicBezTo>
                      <a:cubicBezTo>
                        <a:pt x="6" y="50"/>
                        <a:pt x="3" y="50"/>
                        <a:pt x="0" y="51"/>
                      </a:cubicBezTo>
                      <a:cubicBezTo>
                        <a:pt x="10" y="57"/>
                        <a:pt x="33" y="61"/>
                        <a:pt x="52" y="61"/>
                      </a:cubicBezTo>
                      <a:cubicBezTo>
                        <a:pt x="61" y="61"/>
                        <a:pt x="70" y="60"/>
                        <a:pt x="74" y="57"/>
                      </a:cubicBezTo>
                      <a:cubicBezTo>
                        <a:pt x="87" y="50"/>
                        <a:pt x="95" y="39"/>
                        <a:pt x="101" y="28"/>
                      </a:cubicBezTo>
                      <a:moveTo>
                        <a:pt x="107" y="18"/>
                      </a:moveTo>
                      <a:cubicBezTo>
                        <a:pt x="105" y="21"/>
                        <a:pt x="103" y="25"/>
                        <a:pt x="101" y="28"/>
                      </a:cubicBezTo>
                      <a:cubicBezTo>
                        <a:pt x="106" y="25"/>
                        <a:pt x="109" y="22"/>
                        <a:pt x="107" y="18"/>
                      </a:cubicBezTo>
                      <a:moveTo>
                        <a:pt x="117" y="0"/>
                      </a:moveTo>
                      <a:cubicBezTo>
                        <a:pt x="105" y="15"/>
                        <a:pt x="105" y="15"/>
                        <a:pt x="105" y="15"/>
                      </a:cubicBezTo>
                      <a:cubicBezTo>
                        <a:pt x="106" y="16"/>
                        <a:pt x="106" y="17"/>
                        <a:pt x="107" y="18"/>
                      </a:cubicBezTo>
                      <a:cubicBezTo>
                        <a:pt x="110" y="12"/>
                        <a:pt x="113" y="6"/>
                        <a:pt x="117" y="0"/>
                      </a:cubicBezTo>
                    </a:path>
                  </a:pathLst>
                </a:custGeom>
                <a:solidFill>
                  <a:srgbClr val="C35C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4" name="Freeform 8605">
                  <a:extLst>
                    <a:ext uri="{FF2B5EF4-FFF2-40B4-BE49-F238E27FC236}">
                      <a16:creationId xmlns:a16="http://schemas.microsoft.com/office/drawing/2014/main" id="{ACC9CD7E-FFB4-AA4A-EBCE-4F1AA9FDEAEA}"/>
                    </a:ext>
                  </a:extLst>
                </p:cNvPr>
                <p:cNvSpPr>
                  <a:spLocks noEditPoints="1"/>
                </p:cNvSpPr>
                <p:nvPr/>
              </p:nvSpPr>
              <p:spPr bwMode="auto">
                <a:xfrm>
                  <a:off x="4256" y="2182"/>
                  <a:ext cx="53" cy="153"/>
                </a:xfrm>
                <a:custGeom>
                  <a:avLst/>
                  <a:gdLst>
                    <a:gd name="T0" fmla="*/ 2 w 65"/>
                    <a:gd name="T1" fmla="*/ 11 h 186"/>
                    <a:gd name="T2" fmla="*/ 8 w 65"/>
                    <a:gd name="T3" fmla="*/ 21 h 186"/>
                    <a:gd name="T4" fmla="*/ 17 w 65"/>
                    <a:gd name="T5" fmla="*/ 33 h 186"/>
                    <a:gd name="T6" fmla="*/ 24 w 65"/>
                    <a:gd name="T7" fmla="*/ 55 h 186"/>
                    <a:gd name="T8" fmla="*/ 20 w 65"/>
                    <a:gd name="T9" fmla="*/ 86 h 186"/>
                    <a:gd name="T10" fmla="*/ 23 w 65"/>
                    <a:gd name="T11" fmla="*/ 42 h 186"/>
                    <a:gd name="T12" fmla="*/ 13 w 65"/>
                    <a:gd name="T13" fmla="*/ 21 h 186"/>
                    <a:gd name="T14" fmla="*/ 2 w 65"/>
                    <a:gd name="T15" fmla="*/ 11 h 186"/>
                    <a:gd name="T16" fmla="*/ 1 w 65"/>
                    <a:gd name="T17" fmla="*/ 0 h 186"/>
                    <a:gd name="T18" fmla="*/ 2 w 65"/>
                    <a:gd name="T19" fmla="*/ 11 h 186"/>
                    <a:gd name="T20" fmla="*/ 2 w 65"/>
                    <a:gd name="T21" fmla="*/ 6 h 186"/>
                    <a:gd name="T22" fmla="*/ 1 w 65"/>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186">
                      <a:moveTo>
                        <a:pt x="6" y="24"/>
                      </a:moveTo>
                      <a:cubicBezTo>
                        <a:pt x="9" y="31"/>
                        <a:pt x="12" y="39"/>
                        <a:pt x="18" y="46"/>
                      </a:cubicBezTo>
                      <a:cubicBezTo>
                        <a:pt x="27" y="57"/>
                        <a:pt x="34" y="62"/>
                        <a:pt x="39" y="73"/>
                      </a:cubicBezTo>
                      <a:cubicBezTo>
                        <a:pt x="47" y="89"/>
                        <a:pt x="49" y="105"/>
                        <a:pt x="53" y="122"/>
                      </a:cubicBezTo>
                      <a:cubicBezTo>
                        <a:pt x="57" y="145"/>
                        <a:pt x="50" y="164"/>
                        <a:pt x="47" y="186"/>
                      </a:cubicBezTo>
                      <a:cubicBezTo>
                        <a:pt x="65" y="159"/>
                        <a:pt x="65" y="119"/>
                        <a:pt x="52" y="91"/>
                      </a:cubicBezTo>
                      <a:cubicBezTo>
                        <a:pt x="46" y="77"/>
                        <a:pt x="41" y="59"/>
                        <a:pt x="29" y="48"/>
                      </a:cubicBezTo>
                      <a:cubicBezTo>
                        <a:pt x="21" y="39"/>
                        <a:pt x="12" y="32"/>
                        <a:pt x="6" y="24"/>
                      </a:cubicBezTo>
                      <a:moveTo>
                        <a:pt x="1" y="0"/>
                      </a:moveTo>
                      <a:cubicBezTo>
                        <a:pt x="0" y="10"/>
                        <a:pt x="2" y="17"/>
                        <a:pt x="6" y="24"/>
                      </a:cubicBezTo>
                      <a:cubicBezTo>
                        <a:pt x="5" y="20"/>
                        <a:pt x="4" y="16"/>
                        <a:pt x="2" y="12"/>
                      </a:cubicBezTo>
                      <a:cubicBezTo>
                        <a:pt x="1" y="0"/>
                        <a:pt x="1" y="0"/>
                        <a:pt x="1" y="0"/>
                      </a:cubicBezTo>
                    </a:path>
                  </a:pathLst>
                </a:custGeom>
                <a:solidFill>
                  <a:srgbClr val="CA62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5" name="Freeform 8606">
                  <a:extLst>
                    <a:ext uri="{FF2B5EF4-FFF2-40B4-BE49-F238E27FC236}">
                      <a16:creationId xmlns:a16="http://schemas.microsoft.com/office/drawing/2014/main" id="{938C9C0F-D932-1124-6BDC-4D196CF5FADE}"/>
                    </a:ext>
                  </a:extLst>
                </p:cNvPr>
                <p:cNvSpPr>
                  <a:spLocks/>
                </p:cNvSpPr>
                <p:nvPr/>
              </p:nvSpPr>
              <p:spPr bwMode="auto">
                <a:xfrm>
                  <a:off x="4050" y="1186"/>
                  <a:ext cx="91" cy="231"/>
                </a:xfrm>
                <a:custGeom>
                  <a:avLst/>
                  <a:gdLst>
                    <a:gd name="T0" fmla="*/ 51 w 110"/>
                    <a:gd name="T1" fmla="*/ 0 h 279"/>
                    <a:gd name="T2" fmla="*/ 5 w 110"/>
                    <a:gd name="T3" fmla="*/ 87 h 279"/>
                    <a:gd name="T4" fmla="*/ 13 w 110"/>
                    <a:gd name="T5" fmla="*/ 131 h 279"/>
                    <a:gd name="T6" fmla="*/ 10 w 110"/>
                    <a:gd name="T7" fmla="*/ 86 h 279"/>
                    <a:gd name="T8" fmla="*/ 51 w 110"/>
                    <a:gd name="T9" fmla="*/ 0 h 2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279">
                      <a:moveTo>
                        <a:pt x="110" y="0"/>
                      </a:moveTo>
                      <a:cubicBezTo>
                        <a:pt x="110" y="0"/>
                        <a:pt x="0" y="90"/>
                        <a:pt x="11" y="185"/>
                      </a:cubicBezTo>
                      <a:cubicBezTo>
                        <a:pt x="28" y="279"/>
                        <a:pt x="28" y="279"/>
                        <a:pt x="28" y="279"/>
                      </a:cubicBezTo>
                      <a:cubicBezTo>
                        <a:pt x="28" y="279"/>
                        <a:pt x="19" y="197"/>
                        <a:pt x="20" y="183"/>
                      </a:cubicBezTo>
                      <a:cubicBezTo>
                        <a:pt x="22" y="167"/>
                        <a:pt x="1" y="124"/>
                        <a:pt x="1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6" name="Freeform 8607">
                  <a:extLst>
                    <a:ext uri="{FF2B5EF4-FFF2-40B4-BE49-F238E27FC236}">
                      <a16:creationId xmlns:a16="http://schemas.microsoft.com/office/drawing/2014/main" id="{11410D69-0237-45E0-D30E-7605145E4921}"/>
                    </a:ext>
                  </a:extLst>
                </p:cNvPr>
                <p:cNvSpPr>
                  <a:spLocks noEditPoints="1"/>
                </p:cNvSpPr>
                <p:nvPr/>
              </p:nvSpPr>
              <p:spPr bwMode="auto">
                <a:xfrm>
                  <a:off x="4058" y="1954"/>
                  <a:ext cx="245" cy="130"/>
                </a:xfrm>
                <a:custGeom>
                  <a:avLst/>
                  <a:gdLst>
                    <a:gd name="T0" fmla="*/ 40 w 296"/>
                    <a:gd name="T1" fmla="*/ 61 h 157"/>
                    <a:gd name="T2" fmla="*/ 49 w 296"/>
                    <a:gd name="T3" fmla="*/ 71 h 157"/>
                    <a:gd name="T4" fmla="*/ 93 w 296"/>
                    <a:gd name="T5" fmla="*/ 5 h 157"/>
                    <a:gd name="T6" fmla="*/ 80 w 296"/>
                    <a:gd name="T7" fmla="*/ 31 h 157"/>
                    <a:gd name="T8" fmla="*/ 137 w 296"/>
                    <a:gd name="T9" fmla="*/ 74 h 157"/>
                    <a:gd name="T10" fmla="*/ 129 w 296"/>
                    <a:gd name="T11" fmla="*/ 41 h 157"/>
                    <a:gd name="T12" fmla="*/ 128 w 296"/>
                    <a:gd name="T13" fmla="*/ 42 h 157"/>
                    <a:gd name="T14" fmla="*/ 127 w 296"/>
                    <a:gd name="T15" fmla="*/ 42 h 157"/>
                    <a:gd name="T16" fmla="*/ 127 w 296"/>
                    <a:gd name="T17" fmla="*/ 42 h 157"/>
                    <a:gd name="T18" fmla="*/ 127 w 296"/>
                    <a:gd name="T19" fmla="*/ 42 h 157"/>
                    <a:gd name="T20" fmla="*/ 127 w 296"/>
                    <a:gd name="T21" fmla="*/ 43 h 157"/>
                    <a:gd name="T22" fmla="*/ 127 w 296"/>
                    <a:gd name="T23" fmla="*/ 44 h 157"/>
                    <a:gd name="T24" fmla="*/ 127 w 296"/>
                    <a:gd name="T25" fmla="*/ 44 h 157"/>
                    <a:gd name="T26" fmla="*/ 127 w 296"/>
                    <a:gd name="T27" fmla="*/ 44 h 157"/>
                    <a:gd name="T28" fmla="*/ 127 w 296"/>
                    <a:gd name="T29" fmla="*/ 44 h 157"/>
                    <a:gd name="T30" fmla="*/ 126 w 296"/>
                    <a:gd name="T31" fmla="*/ 44 h 157"/>
                    <a:gd name="T32" fmla="*/ 126 w 296"/>
                    <a:gd name="T33" fmla="*/ 44 h 157"/>
                    <a:gd name="T34" fmla="*/ 126 w 296"/>
                    <a:gd name="T35" fmla="*/ 44 h 157"/>
                    <a:gd name="T36" fmla="*/ 124 w 296"/>
                    <a:gd name="T37" fmla="*/ 45 h 157"/>
                    <a:gd name="T38" fmla="*/ 123 w 296"/>
                    <a:gd name="T39" fmla="*/ 45 h 157"/>
                    <a:gd name="T40" fmla="*/ 123 w 296"/>
                    <a:gd name="T41" fmla="*/ 45 h 157"/>
                    <a:gd name="T42" fmla="*/ 123 w 296"/>
                    <a:gd name="T43" fmla="*/ 45 h 157"/>
                    <a:gd name="T44" fmla="*/ 123 w 296"/>
                    <a:gd name="T45" fmla="*/ 45 h 157"/>
                    <a:gd name="T46" fmla="*/ 122 w 296"/>
                    <a:gd name="T47" fmla="*/ 45 h 157"/>
                    <a:gd name="T48" fmla="*/ 122 w 296"/>
                    <a:gd name="T49" fmla="*/ 45 h 157"/>
                    <a:gd name="T50" fmla="*/ 122 w 296"/>
                    <a:gd name="T51" fmla="*/ 45 h 157"/>
                    <a:gd name="T52" fmla="*/ 121 w 296"/>
                    <a:gd name="T53" fmla="*/ 44 h 157"/>
                    <a:gd name="T54" fmla="*/ 121 w 296"/>
                    <a:gd name="T55" fmla="*/ 44 h 157"/>
                    <a:gd name="T56" fmla="*/ 120 w 296"/>
                    <a:gd name="T57" fmla="*/ 44 h 157"/>
                    <a:gd name="T58" fmla="*/ 120 w 296"/>
                    <a:gd name="T59" fmla="*/ 44 h 157"/>
                    <a:gd name="T60" fmla="*/ 120 w 296"/>
                    <a:gd name="T61" fmla="*/ 44 h 157"/>
                    <a:gd name="T62" fmla="*/ 120 w 296"/>
                    <a:gd name="T63" fmla="*/ 44 h 157"/>
                    <a:gd name="T64" fmla="*/ 119 w 296"/>
                    <a:gd name="T65" fmla="*/ 43 h 157"/>
                    <a:gd name="T66" fmla="*/ 118 w 296"/>
                    <a:gd name="T67" fmla="*/ 42 h 157"/>
                    <a:gd name="T68" fmla="*/ 115 w 296"/>
                    <a:gd name="T69" fmla="*/ 39 h 157"/>
                    <a:gd name="T70" fmla="*/ 113 w 296"/>
                    <a:gd name="T71" fmla="*/ 37 h 157"/>
                    <a:gd name="T72" fmla="*/ 114 w 296"/>
                    <a:gd name="T73" fmla="*/ 36 h 157"/>
                    <a:gd name="T74" fmla="*/ 113 w 296"/>
                    <a:gd name="T75" fmla="*/ 34 h 157"/>
                    <a:gd name="T76" fmla="*/ 113 w 296"/>
                    <a:gd name="T77" fmla="*/ 32 h 157"/>
                    <a:gd name="T78" fmla="*/ 116 w 296"/>
                    <a:gd name="T79" fmla="*/ 29 h 157"/>
                    <a:gd name="T80" fmla="*/ 93 w 296"/>
                    <a:gd name="T81" fmla="*/ 5 h 157"/>
                    <a:gd name="T82" fmla="*/ 55 w 296"/>
                    <a:gd name="T83" fmla="*/ 15 h 157"/>
                    <a:gd name="T84" fmla="*/ 40 w 296"/>
                    <a:gd name="T85" fmla="*/ 36 h 157"/>
                    <a:gd name="T86" fmla="*/ 81 w 296"/>
                    <a:gd name="T87" fmla="*/ 2 h 157"/>
                    <a:gd name="T88" fmla="*/ 31 w 296"/>
                    <a:gd name="T89" fmla="*/ 26 h 157"/>
                    <a:gd name="T90" fmla="*/ 23 w 296"/>
                    <a:gd name="T91" fmla="*/ 67 h 157"/>
                    <a:gd name="T92" fmla="*/ 39 w 296"/>
                    <a:gd name="T93" fmla="*/ 29 h 157"/>
                    <a:gd name="T94" fmla="*/ 71 w 296"/>
                    <a:gd name="T95" fmla="*/ 5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96" h="157">
                      <a:moveTo>
                        <a:pt x="116" y="99"/>
                      </a:moveTo>
                      <a:cubicBezTo>
                        <a:pt x="107" y="103"/>
                        <a:pt x="98" y="109"/>
                        <a:pt x="91" y="119"/>
                      </a:cubicBezTo>
                      <a:cubicBezTo>
                        <a:pt x="89" y="122"/>
                        <a:pt x="86" y="126"/>
                        <a:pt x="85" y="130"/>
                      </a:cubicBezTo>
                      <a:cubicBezTo>
                        <a:pt x="85" y="132"/>
                        <a:pt x="86" y="134"/>
                        <a:pt x="87" y="136"/>
                      </a:cubicBezTo>
                      <a:cubicBezTo>
                        <a:pt x="91" y="147"/>
                        <a:pt x="96" y="149"/>
                        <a:pt x="104" y="152"/>
                      </a:cubicBezTo>
                      <a:cubicBezTo>
                        <a:pt x="104" y="152"/>
                        <a:pt x="104" y="152"/>
                        <a:pt x="104" y="152"/>
                      </a:cubicBezTo>
                      <a:cubicBezTo>
                        <a:pt x="104" y="136"/>
                        <a:pt x="106" y="119"/>
                        <a:pt x="113" y="104"/>
                      </a:cubicBezTo>
                      <a:cubicBezTo>
                        <a:pt x="114" y="102"/>
                        <a:pt x="115" y="101"/>
                        <a:pt x="116" y="99"/>
                      </a:cubicBezTo>
                      <a:moveTo>
                        <a:pt x="197" y="11"/>
                      </a:moveTo>
                      <a:cubicBezTo>
                        <a:pt x="189" y="14"/>
                        <a:pt x="182" y="16"/>
                        <a:pt x="177" y="21"/>
                      </a:cubicBezTo>
                      <a:cubicBezTo>
                        <a:pt x="165" y="34"/>
                        <a:pt x="175" y="53"/>
                        <a:pt x="169" y="68"/>
                      </a:cubicBezTo>
                      <a:cubicBezTo>
                        <a:pt x="169" y="68"/>
                        <a:pt x="169" y="68"/>
                        <a:pt x="170" y="68"/>
                      </a:cubicBezTo>
                      <a:cubicBezTo>
                        <a:pt x="209" y="68"/>
                        <a:pt x="252" y="99"/>
                        <a:pt x="264" y="135"/>
                      </a:cubicBezTo>
                      <a:cubicBezTo>
                        <a:pt x="275" y="135"/>
                        <a:pt x="275" y="135"/>
                        <a:pt x="275" y="135"/>
                      </a:cubicBezTo>
                      <a:cubicBezTo>
                        <a:pt x="284" y="142"/>
                        <a:pt x="289" y="149"/>
                        <a:pt x="293" y="157"/>
                      </a:cubicBezTo>
                      <a:cubicBezTo>
                        <a:pt x="296" y="146"/>
                        <a:pt x="296" y="134"/>
                        <a:pt x="294" y="125"/>
                      </a:cubicBezTo>
                      <a:cubicBezTo>
                        <a:pt x="292" y="112"/>
                        <a:pt x="282" y="106"/>
                        <a:pt x="282" y="93"/>
                      </a:cubicBezTo>
                      <a:cubicBezTo>
                        <a:pt x="280" y="91"/>
                        <a:pt x="277" y="89"/>
                        <a:pt x="275" y="87"/>
                      </a:cubicBezTo>
                      <a:cubicBezTo>
                        <a:pt x="275" y="87"/>
                        <a:pt x="275" y="88"/>
                        <a:pt x="275" y="88"/>
                      </a:cubicBezTo>
                      <a:cubicBezTo>
                        <a:pt x="274" y="89"/>
                        <a:pt x="274" y="89"/>
                        <a:pt x="274" y="89"/>
                      </a:cubicBezTo>
                      <a:cubicBezTo>
                        <a:pt x="274" y="90"/>
                        <a:pt x="273" y="90"/>
                        <a:pt x="273" y="90"/>
                      </a:cubicBezTo>
                      <a:cubicBezTo>
                        <a:pt x="273" y="90"/>
                        <a:pt x="273" y="90"/>
                        <a:pt x="273" y="90"/>
                      </a:cubicBezTo>
                      <a:cubicBezTo>
                        <a:pt x="273" y="90"/>
                        <a:pt x="272" y="90"/>
                        <a:pt x="272" y="90"/>
                      </a:cubicBezTo>
                      <a:cubicBezTo>
                        <a:pt x="272" y="90"/>
                        <a:pt x="272" y="90"/>
                        <a:pt x="272" y="90"/>
                      </a:cubicBezTo>
                      <a:cubicBezTo>
                        <a:pt x="272" y="90"/>
                        <a:pt x="272" y="90"/>
                        <a:pt x="272" y="90"/>
                      </a:cubicBezTo>
                      <a:cubicBezTo>
                        <a:pt x="272" y="90"/>
                        <a:pt x="272" y="90"/>
                        <a:pt x="272" y="90"/>
                      </a:cubicBezTo>
                      <a:cubicBezTo>
                        <a:pt x="272" y="90"/>
                        <a:pt x="272" y="90"/>
                        <a:pt x="272" y="90"/>
                      </a:cubicBezTo>
                      <a:cubicBezTo>
                        <a:pt x="272" y="90"/>
                        <a:pt x="272" y="90"/>
                        <a:pt x="272" y="90"/>
                      </a:cubicBezTo>
                      <a:cubicBezTo>
                        <a:pt x="272" y="90"/>
                        <a:pt x="272" y="90"/>
                        <a:pt x="272" y="90"/>
                      </a:cubicBezTo>
                      <a:cubicBezTo>
                        <a:pt x="272" y="90"/>
                        <a:pt x="272" y="90"/>
                        <a:pt x="272" y="90"/>
                      </a:cubicBezTo>
                      <a:cubicBezTo>
                        <a:pt x="272" y="90"/>
                        <a:pt x="272" y="90"/>
                        <a:pt x="272" y="90"/>
                      </a:cubicBezTo>
                      <a:cubicBezTo>
                        <a:pt x="272" y="90"/>
                        <a:pt x="271" y="91"/>
                        <a:pt x="271" y="92"/>
                      </a:cubicBezTo>
                      <a:cubicBezTo>
                        <a:pt x="271" y="92"/>
                        <a:pt x="271" y="92"/>
                        <a:pt x="271" y="92"/>
                      </a:cubicBezTo>
                      <a:cubicBezTo>
                        <a:pt x="270" y="92"/>
                        <a:pt x="270" y="93"/>
                        <a:pt x="269" y="93"/>
                      </a:cubicBezTo>
                      <a:cubicBezTo>
                        <a:pt x="269" y="93"/>
                        <a:pt x="269" y="93"/>
                        <a:pt x="269" y="93"/>
                      </a:cubicBezTo>
                      <a:cubicBezTo>
                        <a:pt x="269" y="93"/>
                        <a:pt x="269" y="93"/>
                        <a:pt x="269" y="93"/>
                      </a:cubicBezTo>
                      <a:cubicBezTo>
                        <a:pt x="269" y="93"/>
                        <a:pt x="269" y="93"/>
                        <a:pt x="269" y="93"/>
                      </a:cubicBezTo>
                      <a:cubicBezTo>
                        <a:pt x="269" y="93"/>
                        <a:pt x="269" y="93"/>
                        <a:pt x="269" y="93"/>
                      </a:cubicBezTo>
                      <a:cubicBezTo>
                        <a:pt x="269" y="93"/>
                        <a:pt x="269" y="93"/>
                        <a:pt x="269" y="93"/>
                      </a:cubicBezTo>
                      <a:cubicBezTo>
                        <a:pt x="269" y="93"/>
                        <a:pt x="269" y="93"/>
                        <a:pt x="269" y="93"/>
                      </a:cubicBezTo>
                      <a:cubicBezTo>
                        <a:pt x="269" y="93"/>
                        <a:pt x="269" y="93"/>
                        <a:pt x="269" y="93"/>
                      </a:cubicBezTo>
                      <a:cubicBezTo>
                        <a:pt x="269" y="93"/>
                        <a:pt x="269" y="93"/>
                        <a:pt x="269" y="93"/>
                      </a:cubicBezTo>
                      <a:cubicBezTo>
                        <a:pt x="269" y="93"/>
                        <a:pt x="269" y="93"/>
                        <a:pt x="269" y="93"/>
                      </a:cubicBezTo>
                      <a:cubicBezTo>
                        <a:pt x="269" y="93"/>
                        <a:pt x="269" y="93"/>
                        <a:pt x="269" y="93"/>
                      </a:cubicBezTo>
                      <a:cubicBezTo>
                        <a:pt x="269" y="93"/>
                        <a:pt x="269" y="93"/>
                        <a:pt x="269" y="93"/>
                      </a:cubicBezTo>
                      <a:cubicBezTo>
                        <a:pt x="269" y="93"/>
                        <a:pt x="268" y="93"/>
                        <a:pt x="268" y="93"/>
                      </a:cubicBezTo>
                      <a:cubicBezTo>
                        <a:pt x="268" y="93"/>
                        <a:pt x="268" y="93"/>
                        <a:pt x="268" y="93"/>
                      </a:cubicBezTo>
                      <a:cubicBezTo>
                        <a:pt x="268" y="93"/>
                        <a:pt x="268" y="93"/>
                        <a:pt x="268" y="93"/>
                      </a:cubicBezTo>
                      <a:cubicBezTo>
                        <a:pt x="268" y="93"/>
                        <a:pt x="268" y="93"/>
                        <a:pt x="268" y="93"/>
                      </a:cubicBezTo>
                      <a:cubicBezTo>
                        <a:pt x="268" y="93"/>
                        <a:pt x="268" y="93"/>
                        <a:pt x="268" y="93"/>
                      </a:cubicBezTo>
                      <a:cubicBezTo>
                        <a:pt x="268" y="93"/>
                        <a:pt x="268" y="93"/>
                        <a:pt x="268" y="93"/>
                      </a:cubicBezTo>
                      <a:cubicBezTo>
                        <a:pt x="268" y="93"/>
                        <a:pt x="268" y="93"/>
                        <a:pt x="268" y="93"/>
                      </a:cubicBezTo>
                      <a:cubicBezTo>
                        <a:pt x="268" y="93"/>
                        <a:pt x="268" y="93"/>
                        <a:pt x="268" y="93"/>
                      </a:cubicBezTo>
                      <a:cubicBezTo>
                        <a:pt x="268" y="93"/>
                        <a:pt x="268" y="93"/>
                        <a:pt x="268" y="93"/>
                      </a:cubicBezTo>
                      <a:cubicBezTo>
                        <a:pt x="268" y="93"/>
                        <a:pt x="268" y="93"/>
                        <a:pt x="268" y="93"/>
                      </a:cubicBezTo>
                      <a:cubicBezTo>
                        <a:pt x="268" y="93"/>
                        <a:pt x="268" y="93"/>
                        <a:pt x="268" y="93"/>
                      </a:cubicBezTo>
                      <a:cubicBezTo>
                        <a:pt x="267" y="93"/>
                        <a:pt x="266" y="93"/>
                        <a:pt x="265" y="94"/>
                      </a:cubicBezTo>
                      <a:cubicBezTo>
                        <a:pt x="265" y="94"/>
                        <a:pt x="265" y="94"/>
                        <a:pt x="265" y="94"/>
                      </a:cubicBezTo>
                      <a:cubicBezTo>
                        <a:pt x="264" y="94"/>
                        <a:pt x="264" y="95"/>
                        <a:pt x="263" y="95"/>
                      </a:cubicBezTo>
                      <a:cubicBezTo>
                        <a:pt x="263" y="95"/>
                        <a:pt x="262" y="94"/>
                        <a:pt x="262" y="94"/>
                      </a:cubicBezTo>
                      <a:cubicBezTo>
                        <a:pt x="262" y="94"/>
                        <a:pt x="262" y="94"/>
                        <a:pt x="262" y="94"/>
                      </a:cubicBezTo>
                      <a:cubicBezTo>
                        <a:pt x="262" y="94"/>
                        <a:pt x="262" y="94"/>
                        <a:pt x="262" y="94"/>
                      </a:cubicBezTo>
                      <a:cubicBezTo>
                        <a:pt x="262" y="94"/>
                        <a:pt x="262" y="94"/>
                        <a:pt x="262" y="94"/>
                      </a:cubicBezTo>
                      <a:cubicBezTo>
                        <a:pt x="262" y="94"/>
                        <a:pt x="262" y="94"/>
                        <a:pt x="262" y="94"/>
                      </a:cubicBezTo>
                      <a:cubicBezTo>
                        <a:pt x="262" y="94"/>
                        <a:pt x="262" y="94"/>
                        <a:pt x="262" y="94"/>
                      </a:cubicBezTo>
                      <a:cubicBezTo>
                        <a:pt x="262" y="94"/>
                        <a:pt x="262" y="94"/>
                        <a:pt x="262" y="94"/>
                      </a:cubicBezTo>
                      <a:cubicBezTo>
                        <a:pt x="262" y="94"/>
                        <a:pt x="262" y="94"/>
                        <a:pt x="262" y="94"/>
                      </a:cubicBezTo>
                      <a:cubicBezTo>
                        <a:pt x="262" y="94"/>
                        <a:pt x="261" y="94"/>
                        <a:pt x="261" y="94"/>
                      </a:cubicBezTo>
                      <a:cubicBezTo>
                        <a:pt x="261" y="94"/>
                        <a:pt x="261" y="94"/>
                        <a:pt x="261" y="94"/>
                      </a:cubicBezTo>
                      <a:cubicBezTo>
                        <a:pt x="261" y="94"/>
                        <a:pt x="261" y="94"/>
                        <a:pt x="261" y="94"/>
                      </a:cubicBezTo>
                      <a:cubicBezTo>
                        <a:pt x="261" y="94"/>
                        <a:pt x="261" y="94"/>
                        <a:pt x="260" y="94"/>
                      </a:cubicBezTo>
                      <a:cubicBezTo>
                        <a:pt x="260" y="94"/>
                        <a:pt x="260" y="94"/>
                        <a:pt x="260" y="94"/>
                      </a:cubicBezTo>
                      <a:cubicBezTo>
                        <a:pt x="260" y="94"/>
                        <a:pt x="260" y="94"/>
                        <a:pt x="260" y="94"/>
                      </a:cubicBezTo>
                      <a:cubicBezTo>
                        <a:pt x="260" y="94"/>
                        <a:pt x="260" y="94"/>
                        <a:pt x="260" y="94"/>
                      </a:cubicBezTo>
                      <a:cubicBezTo>
                        <a:pt x="260" y="94"/>
                        <a:pt x="260" y="94"/>
                        <a:pt x="260" y="94"/>
                      </a:cubicBezTo>
                      <a:cubicBezTo>
                        <a:pt x="259" y="94"/>
                        <a:pt x="259" y="95"/>
                        <a:pt x="259" y="95"/>
                      </a:cubicBezTo>
                      <a:cubicBezTo>
                        <a:pt x="259" y="95"/>
                        <a:pt x="259" y="95"/>
                        <a:pt x="258" y="95"/>
                      </a:cubicBezTo>
                      <a:cubicBezTo>
                        <a:pt x="258" y="95"/>
                        <a:pt x="258" y="95"/>
                        <a:pt x="258" y="95"/>
                      </a:cubicBezTo>
                      <a:cubicBezTo>
                        <a:pt x="258" y="95"/>
                        <a:pt x="258" y="95"/>
                        <a:pt x="258" y="95"/>
                      </a:cubicBezTo>
                      <a:cubicBezTo>
                        <a:pt x="258" y="95"/>
                        <a:pt x="258" y="95"/>
                        <a:pt x="258" y="95"/>
                      </a:cubicBezTo>
                      <a:cubicBezTo>
                        <a:pt x="258" y="95"/>
                        <a:pt x="258" y="94"/>
                        <a:pt x="257" y="93"/>
                      </a:cubicBezTo>
                      <a:cubicBezTo>
                        <a:pt x="257" y="93"/>
                        <a:pt x="257" y="93"/>
                        <a:pt x="257" y="93"/>
                      </a:cubicBezTo>
                      <a:cubicBezTo>
                        <a:pt x="257" y="93"/>
                        <a:pt x="257" y="93"/>
                        <a:pt x="257" y="93"/>
                      </a:cubicBezTo>
                      <a:cubicBezTo>
                        <a:pt x="257" y="93"/>
                        <a:pt x="257" y="93"/>
                        <a:pt x="257" y="93"/>
                      </a:cubicBezTo>
                      <a:cubicBezTo>
                        <a:pt x="257" y="93"/>
                        <a:pt x="257" y="93"/>
                        <a:pt x="257" y="93"/>
                      </a:cubicBezTo>
                      <a:cubicBezTo>
                        <a:pt x="257" y="93"/>
                        <a:pt x="257" y="93"/>
                        <a:pt x="257" y="93"/>
                      </a:cubicBezTo>
                      <a:cubicBezTo>
                        <a:pt x="256" y="93"/>
                        <a:pt x="256" y="93"/>
                        <a:pt x="256" y="93"/>
                      </a:cubicBezTo>
                      <a:cubicBezTo>
                        <a:pt x="256" y="93"/>
                        <a:pt x="256" y="93"/>
                        <a:pt x="256" y="93"/>
                      </a:cubicBezTo>
                      <a:cubicBezTo>
                        <a:pt x="256" y="93"/>
                        <a:pt x="256" y="93"/>
                        <a:pt x="256" y="93"/>
                      </a:cubicBezTo>
                      <a:cubicBezTo>
                        <a:pt x="256" y="93"/>
                        <a:pt x="256" y="93"/>
                        <a:pt x="256" y="93"/>
                      </a:cubicBezTo>
                      <a:cubicBezTo>
                        <a:pt x="256" y="93"/>
                        <a:pt x="256" y="93"/>
                        <a:pt x="256" y="93"/>
                      </a:cubicBezTo>
                      <a:cubicBezTo>
                        <a:pt x="256" y="93"/>
                        <a:pt x="256" y="93"/>
                        <a:pt x="256" y="93"/>
                      </a:cubicBezTo>
                      <a:cubicBezTo>
                        <a:pt x="256" y="93"/>
                        <a:pt x="256" y="93"/>
                        <a:pt x="256" y="93"/>
                      </a:cubicBezTo>
                      <a:cubicBezTo>
                        <a:pt x="255" y="93"/>
                        <a:pt x="255" y="93"/>
                        <a:pt x="255" y="93"/>
                      </a:cubicBezTo>
                      <a:cubicBezTo>
                        <a:pt x="255" y="93"/>
                        <a:pt x="255" y="93"/>
                        <a:pt x="255" y="93"/>
                      </a:cubicBezTo>
                      <a:cubicBezTo>
                        <a:pt x="255" y="93"/>
                        <a:pt x="255" y="93"/>
                        <a:pt x="255" y="93"/>
                      </a:cubicBezTo>
                      <a:cubicBezTo>
                        <a:pt x="255" y="93"/>
                        <a:pt x="255" y="93"/>
                        <a:pt x="255" y="93"/>
                      </a:cubicBezTo>
                      <a:cubicBezTo>
                        <a:pt x="255" y="93"/>
                        <a:pt x="255" y="93"/>
                        <a:pt x="255" y="93"/>
                      </a:cubicBezTo>
                      <a:cubicBezTo>
                        <a:pt x="255" y="93"/>
                        <a:pt x="254" y="93"/>
                        <a:pt x="254" y="92"/>
                      </a:cubicBezTo>
                      <a:cubicBezTo>
                        <a:pt x="254" y="92"/>
                        <a:pt x="254" y="92"/>
                        <a:pt x="254" y="92"/>
                      </a:cubicBezTo>
                      <a:cubicBezTo>
                        <a:pt x="254" y="92"/>
                        <a:pt x="254" y="92"/>
                        <a:pt x="254" y="92"/>
                      </a:cubicBezTo>
                      <a:cubicBezTo>
                        <a:pt x="254" y="91"/>
                        <a:pt x="251" y="92"/>
                        <a:pt x="251" y="90"/>
                      </a:cubicBezTo>
                      <a:cubicBezTo>
                        <a:pt x="251" y="88"/>
                        <a:pt x="248" y="89"/>
                        <a:pt x="248" y="87"/>
                      </a:cubicBezTo>
                      <a:cubicBezTo>
                        <a:pt x="247" y="85"/>
                        <a:pt x="245" y="85"/>
                        <a:pt x="245" y="83"/>
                      </a:cubicBezTo>
                      <a:cubicBezTo>
                        <a:pt x="245" y="83"/>
                        <a:pt x="245" y="83"/>
                        <a:pt x="245" y="83"/>
                      </a:cubicBezTo>
                      <a:cubicBezTo>
                        <a:pt x="245" y="83"/>
                        <a:pt x="245" y="83"/>
                        <a:pt x="245" y="82"/>
                      </a:cubicBezTo>
                      <a:cubicBezTo>
                        <a:pt x="245" y="82"/>
                        <a:pt x="245" y="82"/>
                        <a:pt x="245" y="82"/>
                      </a:cubicBezTo>
                      <a:cubicBezTo>
                        <a:pt x="245" y="81"/>
                        <a:pt x="243" y="80"/>
                        <a:pt x="243" y="78"/>
                      </a:cubicBezTo>
                      <a:cubicBezTo>
                        <a:pt x="243" y="78"/>
                        <a:pt x="243" y="78"/>
                        <a:pt x="243" y="78"/>
                      </a:cubicBezTo>
                      <a:cubicBezTo>
                        <a:pt x="243" y="78"/>
                        <a:pt x="243" y="78"/>
                        <a:pt x="244" y="77"/>
                      </a:cubicBezTo>
                      <a:cubicBezTo>
                        <a:pt x="244" y="77"/>
                        <a:pt x="244" y="77"/>
                        <a:pt x="244" y="77"/>
                      </a:cubicBezTo>
                      <a:cubicBezTo>
                        <a:pt x="244" y="76"/>
                        <a:pt x="243" y="74"/>
                        <a:pt x="243" y="73"/>
                      </a:cubicBezTo>
                      <a:cubicBezTo>
                        <a:pt x="243" y="73"/>
                        <a:pt x="243" y="73"/>
                        <a:pt x="243" y="73"/>
                      </a:cubicBezTo>
                      <a:cubicBezTo>
                        <a:pt x="243" y="72"/>
                        <a:pt x="243" y="72"/>
                        <a:pt x="243" y="72"/>
                      </a:cubicBezTo>
                      <a:cubicBezTo>
                        <a:pt x="243" y="71"/>
                        <a:pt x="243" y="71"/>
                        <a:pt x="243" y="70"/>
                      </a:cubicBezTo>
                      <a:cubicBezTo>
                        <a:pt x="243" y="70"/>
                        <a:pt x="243" y="70"/>
                        <a:pt x="243" y="70"/>
                      </a:cubicBezTo>
                      <a:cubicBezTo>
                        <a:pt x="243" y="70"/>
                        <a:pt x="243" y="69"/>
                        <a:pt x="243" y="69"/>
                      </a:cubicBezTo>
                      <a:cubicBezTo>
                        <a:pt x="243" y="68"/>
                        <a:pt x="243" y="68"/>
                        <a:pt x="243" y="67"/>
                      </a:cubicBezTo>
                      <a:cubicBezTo>
                        <a:pt x="245" y="65"/>
                        <a:pt x="244" y="62"/>
                        <a:pt x="245" y="61"/>
                      </a:cubicBezTo>
                      <a:cubicBezTo>
                        <a:pt x="246" y="61"/>
                        <a:pt x="246" y="61"/>
                        <a:pt x="246" y="61"/>
                      </a:cubicBezTo>
                      <a:cubicBezTo>
                        <a:pt x="228" y="44"/>
                        <a:pt x="215" y="31"/>
                        <a:pt x="212" y="25"/>
                      </a:cubicBezTo>
                      <a:cubicBezTo>
                        <a:pt x="210" y="21"/>
                        <a:pt x="209" y="17"/>
                        <a:pt x="211" y="12"/>
                      </a:cubicBezTo>
                      <a:cubicBezTo>
                        <a:pt x="197" y="11"/>
                        <a:pt x="197" y="11"/>
                        <a:pt x="197" y="11"/>
                      </a:cubicBezTo>
                      <a:moveTo>
                        <a:pt x="164" y="3"/>
                      </a:moveTo>
                      <a:cubicBezTo>
                        <a:pt x="163" y="6"/>
                        <a:pt x="160" y="10"/>
                        <a:pt x="155" y="13"/>
                      </a:cubicBezTo>
                      <a:cubicBezTo>
                        <a:pt x="144" y="21"/>
                        <a:pt x="128" y="22"/>
                        <a:pt x="119" y="33"/>
                      </a:cubicBezTo>
                      <a:cubicBezTo>
                        <a:pt x="114" y="38"/>
                        <a:pt x="113" y="46"/>
                        <a:pt x="108" y="50"/>
                      </a:cubicBezTo>
                      <a:cubicBezTo>
                        <a:pt x="104" y="54"/>
                        <a:pt x="97" y="51"/>
                        <a:pt x="92" y="57"/>
                      </a:cubicBezTo>
                      <a:cubicBezTo>
                        <a:pt x="86" y="62"/>
                        <a:pt x="85" y="69"/>
                        <a:pt x="85" y="76"/>
                      </a:cubicBezTo>
                      <a:cubicBezTo>
                        <a:pt x="98" y="66"/>
                        <a:pt x="113" y="66"/>
                        <a:pt x="126" y="58"/>
                      </a:cubicBezTo>
                      <a:cubicBezTo>
                        <a:pt x="139" y="51"/>
                        <a:pt x="139" y="37"/>
                        <a:pt x="148" y="25"/>
                      </a:cubicBezTo>
                      <a:cubicBezTo>
                        <a:pt x="155" y="17"/>
                        <a:pt x="162" y="11"/>
                        <a:pt x="171" y="6"/>
                      </a:cubicBezTo>
                      <a:cubicBezTo>
                        <a:pt x="169" y="5"/>
                        <a:pt x="167" y="4"/>
                        <a:pt x="164" y="3"/>
                      </a:cubicBezTo>
                      <a:moveTo>
                        <a:pt x="143" y="0"/>
                      </a:moveTo>
                      <a:cubicBezTo>
                        <a:pt x="106" y="0"/>
                        <a:pt x="71" y="28"/>
                        <a:pt x="67" y="57"/>
                      </a:cubicBezTo>
                      <a:cubicBezTo>
                        <a:pt x="65" y="77"/>
                        <a:pt x="79" y="84"/>
                        <a:pt x="59" y="98"/>
                      </a:cubicBezTo>
                      <a:cubicBezTo>
                        <a:pt x="45" y="108"/>
                        <a:pt x="0" y="97"/>
                        <a:pt x="6" y="125"/>
                      </a:cubicBezTo>
                      <a:cubicBezTo>
                        <a:pt x="9" y="137"/>
                        <a:pt x="28" y="140"/>
                        <a:pt x="50" y="143"/>
                      </a:cubicBezTo>
                      <a:cubicBezTo>
                        <a:pt x="53" y="134"/>
                        <a:pt x="57" y="125"/>
                        <a:pt x="61" y="116"/>
                      </a:cubicBezTo>
                      <a:cubicBezTo>
                        <a:pt x="65" y="107"/>
                        <a:pt x="69" y="96"/>
                        <a:pt x="76" y="87"/>
                      </a:cubicBezTo>
                      <a:cubicBezTo>
                        <a:pt x="74" y="79"/>
                        <a:pt x="72" y="73"/>
                        <a:pt x="83" y="61"/>
                      </a:cubicBezTo>
                      <a:cubicBezTo>
                        <a:pt x="87" y="57"/>
                        <a:pt x="96" y="53"/>
                        <a:pt x="99" y="47"/>
                      </a:cubicBezTo>
                      <a:cubicBezTo>
                        <a:pt x="102" y="42"/>
                        <a:pt x="100" y="35"/>
                        <a:pt x="104" y="30"/>
                      </a:cubicBezTo>
                      <a:cubicBezTo>
                        <a:pt x="115" y="14"/>
                        <a:pt x="140" y="23"/>
                        <a:pt x="152" y="10"/>
                      </a:cubicBezTo>
                      <a:cubicBezTo>
                        <a:pt x="154" y="7"/>
                        <a:pt x="156" y="5"/>
                        <a:pt x="157" y="1"/>
                      </a:cubicBezTo>
                      <a:cubicBezTo>
                        <a:pt x="153" y="0"/>
                        <a:pt x="148" y="0"/>
                        <a:pt x="143"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7" name="Freeform 8608">
                  <a:extLst>
                    <a:ext uri="{FF2B5EF4-FFF2-40B4-BE49-F238E27FC236}">
                      <a16:creationId xmlns:a16="http://schemas.microsoft.com/office/drawing/2014/main" id="{B31358D0-A730-88E1-8C5A-B61B1C26EBDD}"/>
                    </a:ext>
                  </a:extLst>
                </p:cNvPr>
                <p:cNvSpPr>
                  <a:spLocks noEditPoints="1"/>
                </p:cNvSpPr>
                <p:nvPr/>
              </p:nvSpPr>
              <p:spPr bwMode="auto">
                <a:xfrm>
                  <a:off x="4144" y="2010"/>
                  <a:ext cx="156" cy="152"/>
                </a:xfrm>
                <a:custGeom>
                  <a:avLst/>
                  <a:gdLst>
                    <a:gd name="T0" fmla="*/ 33 w 189"/>
                    <a:gd name="T1" fmla="*/ 86 h 184"/>
                    <a:gd name="T2" fmla="*/ 22 w 189"/>
                    <a:gd name="T3" fmla="*/ 67 h 184"/>
                    <a:gd name="T4" fmla="*/ 31 w 189"/>
                    <a:gd name="T5" fmla="*/ 0 h 184"/>
                    <a:gd name="T6" fmla="*/ 26 w 189"/>
                    <a:gd name="T7" fmla="*/ 5 h 184"/>
                    <a:gd name="T8" fmla="*/ 27 w 189"/>
                    <a:gd name="T9" fmla="*/ 6 h 184"/>
                    <a:gd name="T10" fmla="*/ 28 w 189"/>
                    <a:gd name="T11" fmla="*/ 10 h 184"/>
                    <a:gd name="T12" fmla="*/ 24 w 189"/>
                    <a:gd name="T13" fmla="*/ 21 h 184"/>
                    <a:gd name="T14" fmla="*/ 22 w 189"/>
                    <a:gd name="T15" fmla="*/ 21 h 184"/>
                    <a:gd name="T16" fmla="*/ 22 w 189"/>
                    <a:gd name="T17" fmla="*/ 21 h 184"/>
                    <a:gd name="T18" fmla="*/ 22 w 189"/>
                    <a:gd name="T19" fmla="*/ 21 h 184"/>
                    <a:gd name="T20" fmla="*/ 21 w 189"/>
                    <a:gd name="T21" fmla="*/ 23 h 184"/>
                    <a:gd name="T22" fmla="*/ 21 w 189"/>
                    <a:gd name="T23" fmla="*/ 24 h 184"/>
                    <a:gd name="T24" fmla="*/ 21 w 189"/>
                    <a:gd name="T25" fmla="*/ 24 h 184"/>
                    <a:gd name="T26" fmla="*/ 20 w 189"/>
                    <a:gd name="T27" fmla="*/ 25 h 184"/>
                    <a:gd name="T28" fmla="*/ 19 w 189"/>
                    <a:gd name="T29" fmla="*/ 26 h 184"/>
                    <a:gd name="T30" fmla="*/ 19 w 189"/>
                    <a:gd name="T31" fmla="*/ 25 h 184"/>
                    <a:gd name="T32" fmla="*/ 19 w 189"/>
                    <a:gd name="T33" fmla="*/ 25 h 184"/>
                    <a:gd name="T34" fmla="*/ 19 w 189"/>
                    <a:gd name="T35" fmla="*/ 25 h 184"/>
                    <a:gd name="T36" fmla="*/ 18 w 189"/>
                    <a:gd name="T37" fmla="*/ 26 h 184"/>
                    <a:gd name="T38" fmla="*/ 17 w 189"/>
                    <a:gd name="T39" fmla="*/ 26 h 184"/>
                    <a:gd name="T40" fmla="*/ 17 w 189"/>
                    <a:gd name="T41" fmla="*/ 26 h 184"/>
                    <a:gd name="T42" fmla="*/ 17 w 189"/>
                    <a:gd name="T43" fmla="*/ 26 h 184"/>
                    <a:gd name="T44" fmla="*/ 17 w 189"/>
                    <a:gd name="T45" fmla="*/ 26 h 184"/>
                    <a:gd name="T46" fmla="*/ 17 w 189"/>
                    <a:gd name="T47" fmla="*/ 26 h 184"/>
                    <a:gd name="T48" fmla="*/ 17 w 189"/>
                    <a:gd name="T49" fmla="*/ 26 h 184"/>
                    <a:gd name="T50" fmla="*/ 17 w 189"/>
                    <a:gd name="T51" fmla="*/ 26 h 184"/>
                    <a:gd name="T52" fmla="*/ 17 w 189"/>
                    <a:gd name="T53" fmla="*/ 26 h 184"/>
                    <a:gd name="T54" fmla="*/ 16 w 189"/>
                    <a:gd name="T55" fmla="*/ 26 h 184"/>
                    <a:gd name="T56" fmla="*/ 15 w 189"/>
                    <a:gd name="T57" fmla="*/ 26 h 184"/>
                    <a:gd name="T58" fmla="*/ 15 w 189"/>
                    <a:gd name="T59" fmla="*/ 26 h 184"/>
                    <a:gd name="T60" fmla="*/ 14 w 189"/>
                    <a:gd name="T61" fmla="*/ 26 h 184"/>
                    <a:gd name="T62" fmla="*/ 14 w 189"/>
                    <a:gd name="T63" fmla="*/ 26 h 184"/>
                    <a:gd name="T64" fmla="*/ 14 w 189"/>
                    <a:gd name="T65" fmla="*/ 26 h 184"/>
                    <a:gd name="T66" fmla="*/ 14 w 189"/>
                    <a:gd name="T67" fmla="*/ 26 h 184"/>
                    <a:gd name="T68" fmla="*/ 14 w 189"/>
                    <a:gd name="T69" fmla="*/ 25 h 184"/>
                    <a:gd name="T70" fmla="*/ 14 w 189"/>
                    <a:gd name="T71" fmla="*/ 25 h 184"/>
                    <a:gd name="T72" fmla="*/ 14 w 189"/>
                    <a:gd name="T73" fmla="*/ 25 h 184"/>
                    <a:gd name="T74" fmla="*/ 13 w 189"/>
                    <a:gd name="T75" fmla="*/ 22 h 184"/>
                    <a:gd name="T76" fmla="*/ 13 w 189"/>
                    <a:gd name="T77" fmla="*/ 22 h 184"/>
                    <a:gd name="T78" fmla="*/ 13 w 189"/>
                    <a:gd name="T79" fmla="*/ 21 h 184"/>
                    <a:gd name="T80" fmla="*/ 13 w 189"/>
                    <a:gd name="T81" fmla="*/ 20 h 184"/>
                    <a:gd name="T82" fmla="*/ 15 w 189"/>
                    <a:gd name="T83" fmla="*/ 14 h 184"/>
                    <a:gd name="T84" fmla="*/ 16 w 189"/>
                    <a:gd name="T85" fmla="*/ 12 h 184"/>
                    <a:gd name="T86" fmla="*/ 17 w 189"/>
                    <a:gd name="T87" fmla="*/ 10 h 184"/>
                    <a:gd name="T88" fmla="*/ 0 w 189"/>
                    <a:gd name="T89" fmla="*/ 39 h 184"/>
                    <a:gd name="T90" fmla="*/ 12 w 189"/>
                    <a:gd name="T91" fmla="*/ 49 h 184"/>
                    <a:gd name="T92" fmla="*/ 47 w 189"/>
                    <a:gd name="T93" fmla="*/ 72 h 184"/>
                    <a:gd name="T94" fmla="*/ 87 w 189"/>
                    <a:gd name="T95" fmla="*/ 41 h 184"/>
                    <a:gd name="T96" fmla="*/ 31 w 189"/>
                    <a:gd name="T97" fmla="*/ 0 h 1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89" h="184">
                      <a:moveTo>
                        <a:pt x="22" y="112"/>
                      </a:moveTo>
                      <a:cubicBezTo>
                        <a:pt x="28" y="138"/>
                        <a:pt x="18" y="169"/>
                        <a:pt x="54" y="180"/>
                      </a:cubicBezTo>
                      <a:cubicBezTo>
                        <a:pt x="61" y="183"/>
                        <a:pt x="66" y="184"/>
                        <a:pt x="71" y="184"/>
                      </a:cubicBezTo>
                      <a:cubicBezTo>
                        <a:pt x="82" y="184"/>
                        <a:pt x="88" y="179"/>
                        <a:pt x="93" y="172"/>
                      </a:cubicBezTo>
                      <a:cubicBezTo>
                        <a:pt x="89" y="166"/>
                        <a:pt x="85" y="161"/>
                        <a:pt x="80" y="157"/>
                      </a:cubicBezTo>
                      <a:cubicBezTo>
                        <a:pt x="70" y="151"/>
                        <a:pt x="56" y="152"/>
                        <a:pt x="48" y="144"/>
                      </a:cubicBezTo>
                      <a:cubicBezTo>
                        <a:pt x="42" y="138"/>
                        <a:pt x="44" y="131"/>
                        <a:pt x="39" y="125"/>
                      </a:cubicBezTo>
                      <a:cubicBezTo>
                        <a:pt x="35" y="118"/>
                        <a:pt x="29" y="115"/>
                        <a:pt x="22" y="112"/>
                      </a:cubicBezTo>
                      <a:moveTo>
                        <a:pt x="66" y="0"/>
                      </a:moveTo>
                      <a:cubicBezTo>
                        <a:pt x="65" y="0"/>
                        <a:pt x="65" y="0"/>
                        <a:pt x="65" y="0"/>
                      </a:cubicBezTo>
                      <a:cubicBezTo>
                        <a:pt x="63" y="3"/>
                        <a:pt x="61" y="6"/>
                        <a:pt x="58" y="9"/>
                      </a:cubicBezTo>
                      <a:cubicBezTo>
                        <a:pt x="58" y="10"/>
                        <a:pt x="57" y="10"/>
                        <a:pt x="56" y="11"/>
                      </a:cubicBezTo>
                      <a:cubicBezTo>
                        <a:pt x="56" y="12"/>
                        <a:pt x="56" y="12"/>
                        <a:pt x="57" y="12"/>
                      </a:cubicBezTo>
                      <a:cubicBezTo>
                        <a:pt x="57" y="12"/>
                        <a:pt x="57" y="12"/>
                        <a:pt x="57" y="12"/>
                      </a:cubicBezTo>
                      <a:cubicBezTo>
                        <a:pt x="57" y="12"/>
                        <a:pt x="58" y="12"/>
                        <a:pt x="58" y="12"/>
                      </a:cubicBezTo>
                      <a:cubicBezTo>
                        <a:pt x="58" y="12"/>
                        <a:pt x="58" y="12"/>
                        <a:pt x="58" y="13"/>
                      </a:cubicBezTo>
                      <a:cubicBezTo>
                        <a:pt x="58" y="16"/>
                        <a:pt x="61" y="14"/>
                        <a:pt x="60" y="17"/>
                      </a:cubicBezTo>
                      <a:cubicBezTo>
                        <a:pt x="59" y="19"/>
                        <a:pt x="62" y="20"/>
                        <a:pt x="60" y="22"/>
                      </a:cubicBezTo>
                      <a:cubicBezTo>
                        <a:pt x="59" y="25"/>
                        <a:pt x="61" y="27"/>
                        <a:pt x="59" y="29"/>
                      </a:cubicBezTo>
                      <a:cubicBezTo>
                        <a:pt x="58" y="31"/>
                        <a:pt x="58" y="35"/>
                        <a:pt x="56" y="37"/>
                      </a:cubicBezTo>
                      <a:cubicBezTo>
                        <a:pt x="54" y="39"/>
                        <a:pt x="54" y="42"/>
                        <a:pt x="52" y="43"/>
                      </a:cubicBezTo>
                      <a:cubicBezTo>
                        <a:pt x="51" y="43"/>
                        <a:pt x="51" y="46"/>
                        <a:pt x="49" y="47"/>
                      </a:cubicBezTo>
                      <a:cubicBezTo>
                        <a:pt x="49" y="47"/>
                        <a:pt x="49" y="47"/>
                        <a:pt x="49" y="47"/>
                      </a:cubicBezTo>
                      <a:cubicBezTo>
                        <a:pt x="49" y="47"/>
                        <a:pt x="49" y="47"/>
                        <a:pt x="49" y="47"/>
                      </a:cubicBezTo>
                      <a:cubicBezTo>
                        <a:pt x="49" y="47"/>
                        <a:pt x="49" y="47"/>
                        <a:pt x="49" y="47"/>
                      </a:cubicBezTo>
                      <a:cubicBezTo>
                        <a:pt x="49" y="47"/>
                        <a:pt x="49" y="47"/>
                        <a:pt x="49" y="47"/>
                      </a:cubicBezTo>
                      <a:cubicBezTo>
                        <a:pt x="49" y="47"/>
                        <a:pt x="49" y="47"/>
                        <a:pt x="49" y="47"/>
                      </a:cubicBezTo>
                      <a:cubicBezTo>
                        <a:pt x="49" y="47"/>
                        <a:pt x="49" y="47"/>
                        <a:pt x="49" y="47"/>
                      </a:cubicBezTo>
                      <a:cubicBezTo>
                        <a:pt x="49" y="47"/>
                        <a:pt x="49" y="47"/>
                        <a:pt x="49" y="47"/>
                      </a:cubicBezTo>
                      <a:cubicBezTo>
                        <a:pt x="49" y="47"/>
                        <a:pt x="49" y="47"/>
                        <a:pt x="49" y="47"/>
                      </a:cubicBezTo>
                      <a:cubicBezTo>
                        <a:pt x="48" y="48"/>
                        <a:pt x="47" y="50"/>
                        <a:pt x="46" y="50"/>
                      </a:cubicBezTo>
                      <a:cubicBezTo>
                        <a:pt x="46" y="50"/>
                        <a:pt x="46" y="50"/>
                        <a:pt x="46" y="50"/>
                      </a:cubicBezTo>
                      <a:cubicBezTo>
                        <a:pt x="46" y="50"/>
                        <a:pt x="46" y="50"/>
                        <a:pt x="46" y="50"/>
                      </a:cubicBezTo>
                      <a:cubicBezTo>
                        <a:pt x="46" y="50"/>
                        <a:pt x="46" y="50"/>
                        <a:pt x="46" y="50"/>
                      </a:cubicBezTo>
                      <a:cubicBezTo>
                        <a:pt x="46" y="50"/>
                        <a:pt x="46" y="50"/>
                        <a:pt x="45" y="50"/>
                      </a:cubicBezTo>
                      <a:cubicBezTo>
                        <a:pt x="45" y="50"/>
                        <a:pt x="45" y="50"/>
                        <a:pt x="45" y="51"/>
                      </a:cubicBezTo>
                      <a:cubicBezTo>
                        <a:pt x="45" y="51"/>
                        <a:pt x="45" y="51"/>
                        <a:pt x="45" y="51"/>
                      </a:cubicBezTo>
                      <a:cubicBezTo>
                        <a:pt x="45" y="51"/>
                        <a:pt x="45" y="51"/>
                        <a:pt x="45" y="51"/>
                      </a:cubicBezTo>
                      <a:cubicBezTo>
                        <a:pt x="45" y="51"/>
                        <a:pt x="45" y="51"/>
                        <a:pt x="45" y="51"/>
                      </a:cubicBezTo>
                      <a:cubicBezTo>
                        <a:pt x="45" y="51"/>
                        <a:pt x="45" y="51"/>
                        <a:pt x="45" y="51"/>
                      </a:cubicBezTo>
                      <a:cubicBezTo>
                        <a:pt x="44" y="51"/>
                        <a:pt x="44" y="51"/>
                        <a:pt x="44" y="52"/>
                      </a:cubicBezTo>
                      <a:cubicBezTo>
                        <a:pt x="43" y="52"/>
                        <a:pt x="43" y="53"/>
                        <a:pt x="43" y="53"/>
                      </a:cubicBezTo>
                      <a:cubicBezTo>
                        <a:pt x="42" y="53"/>
                        <a:pt x="42" y="54"/>
                        <a:pt x="41" y="54"/>
                      </a:cubicBezTo>
                      <a:cubicBezTo>
                        <a:pt x="41" y="54"/>
                        <a:pt x="41" y="54"/>
                        <a:pt x="41" y="54"/>
                      </a:cubicBezTo>
                      <a:cubicBezTo>
                        <a:pt x="41" y="54"/>
                        <a:pt x="41" y="54"/>
                        <a:pt x="41" y="54"/>
                      </a:cubicBezTo>
                      <a:cubicBezTo>
                        <a:pt x="41" y="54"/>
                        <a:pt x="41" y="54"/>
                        <a:pt x="41" y="54"/>
                      </a:cubicBezTo>
                      <a:cubicBezTo>
                        <a:pt x="41" y="54"/>
                        <a:pt x="41" y="54"/>
                        <a:pt x="41" y="53"/>
                      </a:cubicBezTo>
                      <a:cubicBezTo>
                        <a:pt x="41" y="53"/>
                        <a:pt x="41" y="53"/>
                        <a:pt x="41" y="53"/>
                      </a:cubicBezTo>
                      <a:cubicBezTo>
                        <a:pt x="41" y="53"/>
                        <a:pt x="41" y="53"/>
                        <a:pt x="41" y="53"/>
                      </a:cubicBezTo>
                      <a:cubicBezTo>
                        <a:pt x="41" y="53"/>
                        <a:pt x="41" y="53"/>
                        <a:pt x="41" y="53"/>
                      </a:cubicBezTo>
                      <a:cubicBezTo>
                        <a:pt x="41" y="53"/>
                        <a:pt x="41" y="53"/>
                        <a:pt x="41" y="53"/>
                      </a:cubicBezTo>
                      <a:cubicBezTo>
                        <a:pt x="41" y="53"/>
                        <a:pt x="41" y="53"/>
                        <a:pt x="41" y="53"/>
                      </a:cubicBezTo>
                      <a:cubicBezTo>
                        <a:pt x="41" y="53"/>
                        <a:pt x="41" y="53"/>
                        <a:pt x="41" y="53"/>
                      </a:cubicBezTo>
                      <a:cubicBezTo>
                        <a:pt x="41" y="53"/>
                        <a:pt x="41" y="53"/>
                        <a:pt x="41" y="53"/>
                      </a:cubicBezTo>
                      <a:cubicBezTo>
                        <a:pt x="41" y="54"/>
                        <a:pt x="40" y="54"/>
                        <a:pt x="40" y="54"/>
                      </a:cubicBezTo>
                      <a:cubicBezTo>
                        <a:pt x="40" y="54"/>
                        <a:pt x="40" y="54"/>
                        <a:pt x="40" y="54"/>
                      </a:cubicBezTo>
                      <a:cubicBezTo>
                        <a:pt x="40" y="54"/>
                        <a:pt x="40" y="54"/>
                        <a:pt x="40" y="54"/>
                      </a:cubicBezTo>
                      <a:cubicBezTo>
                        <a:pt x="40" y="54"/>
                        <a:pt x="40" y="54"/>
                        <a:pt x="40" y="54"/>
                      </a:cubicBezTo>
                      <a:cubicBezTo>
                        <a:pt x="40" y="54"/>
                        <a:pt x="40" y="54"/>
                        <a:pt x="40" y="54"/>
                      </a:cubicBezTo>
                      <a:cubicBezTo>
                        <a:pt x="40" y="54"/>
                        <a:pt x="40" y="54"/>
                        <a:pt x="39" y="54"/>
                      </a:cubicBezTo>
                      <a:cubicBezTo>
                        <a:pt x="39" y="54"/>
                        <a:pt x="39" y="54"/>
                        <a:pt x="39" y="54"/>
                      </a:cubicBezTo>
                      <a:cubicBezTo>
                        <a:pt x="39" y="54"/>
                        <a:pt x="39" y="54"/>
                        <a:pt x="39" y="54"/>
                      </a:cubicBezTo>
                      <a:cubicBezTo>
                        <a:pt x="39" y="54"/>
                        <a:pt x="39" y="54"/>
                        <a:pt x="39" y="54"/>
                      </a:cubicBezTo>
                      <a:cubicBezTo>
                        <a:pt x="39" y="55"/>
                        <a:pt x="39" y="55"/>
                        <a:pt x="39" y="55"/>
                      </a:cubicBezTo>
                      <a:cubicBezTo>
                        <a:pt x="39" y="55"/>
                        <a:pt x="39" y="55"/>
                        <a:pt x="39" y="55"/>
                      </a:cubicBezTo>
                      <a:cubicBezTo>
                        <a:pt x="39" y="55"/>
                        <a:pt x="38" y="55"/>
                        <a:pt x="38" y="55"/>
                      </a:cubicBezTo>
                      <a:cubicBezTo>
                        <a:pt x="38" y="55"/>
                        <a:pt x="38" y="55"/>
                        <a:pt x="38" y="55"/>
                      </a:cubicBezTo>
                      <a:cubicBezTo>
                        <a:pt x="38" y="55"/>
                        <a:pt x="38" y="55"/>
                        <a:pt x="38" y="55"/>
                      </a:cubicBezTo>
                      <a:cubicBezTo>
                        <a:pt x="38" y="55"/>
                        <a:pt x="38" y="55"/>
                        <a:pt x="38" y="55"/>
                      </a:cubicBezTo>
                      <a:cubicBezTo>
                        <a:pt x="38" y="55"/>
                        <a:pt x="38" y="55"/>
                        <a:pt x="38" y="55"/>
                      </a:cubicBezTo>
                      <a:cubicBezTo>
                        <a:pt x="38" y="55"/>
                        <a:pt x="37" y="55"/>
                        <a:pt x="37" y="55"/>
                      </a:cubicBezTo>
                      <a:cubicBezTo>
                        <a:pt x="37" y="55"/>
                        <a:pt x="37" y="55"/>
                        <a:pt x="37" y="55"/>
                      </a:cubicBezTo>
                      <a:cubicBezTo>
                        <a:pt x="37" y="55"/>
                        <a:pt x="37" y="55"/>
                        <a:pt x="37" y="55"/>
                      </a:cubicBezTo>
                      <a:cubicBezTo>
                        <a:pt x="37" y="55"/>
                        <a:pt x="37" y="55"/>
                        <a:pt x="37" y="55"/>
                      </a:cubicBezTo>
                      <a:cubicBezTo>
                        <a:pt x="37" y="55"/>
                        <a:pt x="37" y="55"/>
                        <a:pt x="37" y="55"/>
                      </a:cubicBezTo>
                      <a:cubicBezTo>
                        <a:pt x="37" y="55"/>
                        <a:pt x="37" y="55"/>
                        <a:pt x="37" y="55"/>
                      </a:cubicBezTo>
                      <a:cubicBezTo>
                        <a:pt x="37" y="55"/>
                        <a:pt x="37" y="55"/>
                        <a:pt x="37" y="55"/>
                      </a:cubicBezTo>
                      <a:cubicBezTo>
                        <a:pt x="37" y="55"/>
                        <a:pt x="37" y="55"/>
                        <a:pt x="37" y="55"/>
                      </a:cubicBezTo>
                      <a:cubicBezTo>
                        <a:pt x="37" y="55"/>
                        <a:pt x="37" y="55"/>
                        <a:pt x="37" y="55"/>
                      </a:cubicBezTo>
                      <a:cubicBezTo>
                        <a:pt x="37" y="55"/>
                        <a:pt x="37" y="55"/>
                        <a:pt x="37" y="55"/>
                      </a:cubicBezTo>
                      <a:cubicBezTo>
                        <a:pt x="37" y="55"/>
                        <a:pt x="37" y="55"/>
                        <a:pt x="37" y="55"/>
                      </a:cubicBezTo>
                      <a:cubicBezTo>
                        <a:pt x="36" y="55"/>
                        <a:pt x="36" y="55"/>
                        <a:pt x="35" y="55"/>
                      </a:cubicBezTo>
                      <a:cubicBezTo>
                        <a:pt x="35" y="55"/>
                        <a:pt x="34" y="56"/>
                        <a:pt x="34" y="56"/>
                      </a:cubicBezTo>
                      <a:cubicBezTo>
                        <a:pt x="34" y="56"/>
                        <a:pt x="34" y="56"/>
                        <a:pt x="34" y="56"/>
                      </a:cubicBezTo>
                      <a:cubicBezTo>
                        <a:pt x="34" y="56"/>
                        <a:pt x="34" y="56"/>
                        <a:pt x="34" y="56"/>
                      </a:cubicBezTo>
                      <a:cubicBezTo>
                        <a:pt x="33" y="56"/>
                        <a:pt x="33" y="56"/>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4"/>
                        <a:pt x="32" y="54"/>
                      </a:cubicBezTo>
                      <a:cubicBezTo>
                        <a:pt x="32" y="54"/>
                        <a:pt x="32" y="54"/>
                        <a:pt x="32" y="54"/>
                      </a:cubicBezTo>
                      <a:cubicBezTo>
                        <a:pt x="32" y="54"/>
                        <a:pt x="32" y="54"/>
                        <a:pt x="32" y="54"/>
                      </a:cubicBezTo>
                      <a:cubicBezTo>
                        <a:pt x="32" y="54"/>
                        <a:pt x="32" y="54"/>
                        <a:pt x="32" y="55"/>
                      </a:cubicBezTo>
                      <a:cubicBezTo>
                        <a:pt x="32" y="55"/>
                        <a:pt x="32"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0" y="55"/>
                        <a:pt x="30" y="54"/>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29" y="53"/>
                        <a:pt x="29" y="52"/>
                      </a:cubicBezTo>
                      <a:cubicBezTo>
                        <a:pt x="29" y="52"/>
                        <a:pt x="29" y="52"/>
                        <a:pt x="29" y="52"/>
                      </a:cubicBezTo>
                      <a:cubicBezTo>
                        <a:pt x="29" y="52"/>
                        <a:pt x="29" y="51"/>
                        <a:pt x="29" y="51"/>
                      </a:cubicBezTo>
                      <a:cubicBezTo>
                        <a:pt x="29" y="51"/>
                        <a:pt x="29" y="51"/>
                        <a:pt x="29" y="51"/>
                      </a:cubicBezTo>
                      <a:cubicBezTo>
                        <a:pt x="29" y="50"/>
                        <a:pt x="28" y="50"/>
                        <a:pt x="28" y="49"/>
                      </a:cubicBezTo>
                      <a:cubicBezTo>
                        <a:pt x="28" y="49"/>
                        <a:pt x="28" y="49"/>
                        <a:pt x="28" y="49"/>
                      </a:cubicBezTo>
                      <a:cubicBezTo>
                        <a:pt x="28" y="49"/>
                        <a:pt x="28" y="49"/>
                        <a:pt x="28" y="48"/>
                      </a:cubicBezTo>
                      <a:cubicBezTo>
                        <a:pt x="28" y="48"/>
                        <a:pt x="28" y="48"/>
                        <a:pt x="28" y="48"/>
                      </a:cubicBezTo>
                      <a:cubicBezTo>
                        <a:pt x="28" y="47"/>
                        <a:pt x="28" y="46"/>
                        <a:pt x="28" y="45"/>
                      </a:cubicBezTo>
                      <a:cubicBezTo>
                        <a:pt x="28" y="45"/>
                        <a:pt x="28" y="45"/>
                        <a:pt x="28" y="45"/>
                      </a:cubicBezTo>
                      <a:cubicBezTo>
                        <a:pt x="28" y="45"/>
                        <a:pt x="28" y="45"/>
                        <a:pt x="28" y="44"/>
                      </a:cubicBezTo>
                      <a:cubicBezTo>
                        <a:pt x="28" y="44"/>
                        <a:pt x="28" y="44"/>
                        <a:pt x="28" y="43"/>
                      </a:cubicBezTo>
                      <a:cubicBezTo>
                        <a:pt x="28" y="43"/>
                        <a:pt x="28" y="42"/>
                        <a:pt x="28" y="42"/>
                      </a:cubicBezTo>
                      <a:cubicBezTo>
                        <a:pt x="28" y="42"/>
                        <a:pt x="28" y="42"/>
                        <a:pt x="28" y="42"/>
                      </a:cubicBezTo>
                      <a:cubicBezTo>
                        <a:pt x="28" y="41"/>
                        <a:pt x="28" y="41"/>
                        <a:pt x="29" y="40"/>
                      </a:cubicBezTo>
                      <a:cubicBezTo>
                        <a:pt x="30" y="38"/>
                        <a:pt x="28" y="36"/>
                        <a:pt x="30" y="34"/>
                      </a:cubicBezTo>
                      <a:cubicBezTo>
                        <a:pt x="31" y="33"/>
                        <a:pt x="31" y="31"/>
                        <a:pt x="33" y="29"/>
                      </a:cubicBezTo>
                      <a:cubicBezTo>
                        <a:pt x="33" y="29"/>
                        <a:pt x="33" y="29"/>
                        <a:pt x="33" y="29"/>
                      </a:cubicBezTo>
                      <a:cubicBezTo>
                        <a:pt x="33" y="29"/>
                        <a:pt x="33" y="28"/>
                        <a:pt x="33" y="28"/>
                      </a:cubicBezTo>
                      <a:cubicBezTo>
                        <a:pt x="33" y="28"/>
                        <a:pt x="33" y="27"/>
                        <a:pt x="34" y="27"/>
                      </a:cubicBezTo>
                      <a:cubicBezTo>
                        <a:pt x="34" y="27"/>
                        <a:pt x="34" y="27"/>
                        <a:pt x="34" y="27"/>
                      </a:cubicBezTo>
                      <a:cubicBezTo>
                        <a:pt x="34" y="26"/>
                        <a:pt x="35" y="25"/>
                        <a:pt x="35" y="24"/>
                      </a:cubicBezTo>
                      <a:cubicBezTo>
                        <a:pt x="36" y="24"/>
                        <a:pt x="37" y="22"/>
                        <a:pt x="38" y="21"/>
                      </a:cubicBezTo>
                      <a:cubicBezTo>
                        <a:pt x="29" y="25"/>
                        <a:pt x="20" y="27"/>
                        <a:pt x="12" y="31"/>
                      </a:cubicBezTo>
                      <a:cubicBezTo>
                        <a:pt x="11" y="33"/>
                        <a:pt x="10" y="34"/>
                        <a:pt x="9" y="36"/>
                      </a:cubicBezTo>
                      <a:cubicBezTo>
                        <a:pt x="2" y="51"/>
                        <a:pt x="0" y="68"/>
                        <a:pt x="0" y="84"/>
                      </a:cubicBezTo>
                      <a:cubicBezTo>
                        <a:pt x="2" y="85"/>
                        <a:pt x="3" y="86"/>
                        <a:pt x="5" y="87"/>
                      </a:cubicBezTo>
                      <a:cubicBezTo>
                        <a:pt x="6" y="87"/>
                        <a:pt x="7" y="88"/>
                        <a:pt x="8" y="89"/>
                      </a:cubicBezTo>
                      <a:cubicBezTo>
                        <a:pt x="15" y="93"/>
                        <a:pt x="19" y="99"/>
                        <a:pt x="25" y="104"/>
                      </a:cubicBezTo>
                      <a:cubicBezTo>
                        <a:pt x="32" y="109"/>
                        <a:pt x="37" y="109"/>
                        <a:pt x="43" y="113"/>
                      </a:cubicBezTo>
                      <a:cubicBezTo>
                        <a:pt x="55" y="120"/>
                        <a:pt x="63" y="132"/>
                        <a:pt x="75" y="139"/>
                      </a:cubicBezTo>
                      <a:cubicBezTo>
                        <a:pt x="85" y="144"/>
                        <a:pt x="94" y="147"/>
                        <a:pt x="102" y="154"/>
                      </a:cubicBezTo>
                      <a:cubicBezTo>
                        <a:pt x="107" y="140"/>
                        <a:pt x="113" y="123"/>
                        <a:pt x="128" y="116"/>
                      </a:cubicBezTo>
                      <a:cubicBezTo>
                        <a:pt x="145" y="109"/>
                        <a:pt x="164" y="115"/>
                        <a:pt x="178" y="105"/>
                      </a:cubicBezTo>
                      <a:cubicBezTo>
                        <a:pt x="183" y="101"/>
                        <a:pt x="186" y="95"/>
                        <a:pt x="189" y="89"/>
                      </a:cubicBezTo>
                      <a:cubicBezTo>
                        <a:pt x="185" y="81"/>
                        <a:pt x="180" y="74"/>
                        <a:pt x="171" y="67"/>
                      </a:cubicBezTo>
                      <a:cubicBezTo>
                        <a:pt x="160" y="67"/>
                        <a:pt x="160" y="67"/>
                        <a:pt x="160" y="67"/>
                      </a:cubicBezTo>
                      <a:cubicBezTo>
                        <a:pt x="148" y="31"/>
                        <a:pt x="105" y="0"/>
                        <a:pt x="66" y="0"/>
                      </a:cubicBezTo>
                    </a:path>
                  </a:pathLst>
                </a:custGeom>
                <a:solidFill>
                  <a:srgbClr val="A141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8" name="Freeform 8609">
                  <a:extLst>
                    <a:ext uri="{FF2B5EF4-FFF2-40B4-BE49-F238E27FC236}">
                      <a16:creationId xmlns:a16="http://schemas.microsoft.com/office/drawing/2014/main" id="{7459E955-A4E6-B2A8-DF1F-E8A02DC979B0}"/>
                    </a:ext>
                  </a:extLst>
                </p:cNvPr>
                <p:cNvSpPr>
                  <a:spLocks noEditPoints="1"/>
                </p:cNvSpPr>
                <p:nvPr/>
              </p:nvSpPr>
              <p:spPr bwMode="auto">
                <a:xfrm>
                  <a:off x="4100" y="1959"/>
                  <a:ext cx="121" cy="115"/>
                </a:xfrm>
                <a:custGeom>
                  <a:avLst/>
                  <a:gdLst>
                    <a:gd name="T0" fmla="*/ 12 w 147"/>
                    <a:gd name="T1" fmla="*/ 38 h 139"/>
                    <a:gd name="T2" fmla="*/ 5 w 147"/>
                    <a:gd name="T3" fmla="*/ 51 h 139"/>
                    <a:gd name="T4" fmla="*/ 0 w 147"/>
                    <a:gd name="T5" fmla="*/ 64 h 139"/>
                    <a:gd name="T6" fmla="*/ 12 w 147"/>
                    <a:gd name="T7" fmla="*/ 65 h 139"/>
                    <a:gd name="T8" fmla="*/ 9 w 147"/>
                    <a:gd name="T9" fmla="*/ 57 h 139"/>
                    <a:gd name="T10" fmla="*/ 12 w 147"/>
                    <a:gd name="T11" fmla="*/ 45 h 139"/>
                    <a:gd name="T12" fmla="*/ 12 w 147"/>
                    <a:gd name="T13" fmla="*/ 38 h 139"/>
                    <a:gd name="T14" fmla="*/ 55 w 147"/>
                    <a:gd name="T15" fmla="*/ 0 h 139"/>
                    <a:gd name="T16" fmla="*/ 45 w 147"/>
                    <a:gd name="T17" fmla="*/ 9 h 139"/>
                    <a:gd name="T18" fmla="*/ 35 w 147"/>
                    <a:gd name="T19" fmla="*/ 25 h 139"/>
                    <a:gd name="T20" fmla="*/ 16 w 147"/>
                    <a:gd name="T21" fmla="*/ 33 h 139"/>
                    <a:gd name="T22" fmla="*/ 17 w 147"/>
                    <a:gd name="T23" fmla="*/ 40 h 139"/>
                    <a:gd name="T24" fmla="*/ 16 w 147"/>
                    <a:gd name="T25" fmla="*/ 58 h 139"/>
                    <a:gd name="T26" fmla="*/ 19 w 147"/>
                    <a:gd name="T27" fmla="*/ 53 h 139"/>
                    <a:gd name="T28" fmla="*/ 30 w 147"/>
                    <a:gd name="T29" fmla="*/ 44 h 139"/>
                    <a:gd name="T30" fmla="*/ 55 w 147"/>
                    <a:gd name="T31" fmla="*/ 29 h 139"/>
                    <a:gd name="T32" fmla="*/ 58 w 147"/>
                    <a:gd name="T33" fmla="*/ 7 h 139"/>
                    <a:gd name="T34" fmla="*/ 67 w 147"/>
                    <a:gd name="T35" fmla="*/ 2 h 139"/>
                    <a:gd name="T36" fmla="*/ 59 w 147"/>
                    <a:gd name="T37" fmla="*/ 2 h 139"/>
                    <a:gd name="T38" fmla="*/ 55 w 147"/>
                    <a:gd name="T39" fmla="*/ 0 h 13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7" h="139">
                      <a:moveTo>
                        <a:pt x="26" y="81"/>
                      </a:moveTo>
                      <a:cubicBezTo>
                        <a:pt x="19" y="90"/>
                        <a:pt x="15" y="101"/>
                        <a:pt x="11" y="110"/>
                      </a:cubicBezTo>
                      <a:cubicBezTo>
                        <a:pt x="7" y="119"/>
                        <a:pt x="3" y="128"/>
                        <a:pt x="0" y="137"/>
                      </a:cubicBezTo>
                      <a:cubicBezTo>
                        <a:pt x="8" y="138"/>
                        <a:pt x="17" y="138"/>
                        <a:pt x="25" y="139"/>
                      </a:cubicBezTo>
                      <a:cubicBezTo>
                        <a:pt x="22" y="133"/>
                        <a:pt x="19" y="127"/>
                        <a:pt x="19" y="122"/>
                      </a:cubicBezTo>
                      <a:cubicBezTo>
                        <a:pt x="18" y="112"/>
                        <a:pt x="26" y="104"/>
                        <a:pt x="26" y="95"/>
                      </a:cubicBezTo>
                      <a:cubicBezTo>
                        <a:pt x="27" y="90"/>
                        <a:pt x="26" y="85"/>
                        <a:pt x="26" y="81"/>
                      </a:cubicBezTo>
                      <a:moveTo>
                        <a:pt x="121" y="0"/>
                      </a:moveTo>
                      <a:cubicBezTo>
                        <a:pt x="112" y="5"/>
                        <a:pt x="105" y="11"/>
                        <a:pt x="98" y="19"/>
                      </a:cubicBezTo>
                      <a:cubicBezTo>
                        <a:pt x="89" y="31"/>
                        <a:pt x="89" y="45"/>
                        <a:pt x="76" y="52"/>
                      </a:cubicBezTo>
                      <a:cubicBezTo>
                        <a:pt x="63" y="60"/>
                        <a:pt x="48" y="60"/>
                        <a:pt x="35" y="70"/>
                      </a:cubicBezTo>
                      <a:cubicBezTo>
                        <a:pt x="35" y="75"/>
                        <a:pt x="36" y="80"/>
                        <a:pt x="36" y="85"/>
                      </a:cubicBezTo>
                      <a:cubicBezTo>
                        <a:pt x="34" y="99"/>
                        <a:pt x="31" y="111"/>
                        <a:pt x="35" y="124"/>
                      </a:cubicBezTo>
                      <a:cubicBezTo>
                        <a:pt x="36" y="120"/>
                        <a:pt x="39" y="116"/>
                        <a:pt x="41" y="113"/>
                      </a:cubicBezTo>
                      <a:cubicBezTo>
                        <a:pt x="48" y="103"/>
                        <a:pt x="57" y="97"/>
                        <a:pt x="66" y="93"/>
                      </a:cubicBezTo>
                      <a:cubicBezTo>
                        <a:pt x="79" y="71"/>
                        <a:pt x="98" y="62"/>
                        <a:pt x="119" y="62"/>
                      </a:cubicBezTo>
                      <a:cubicBezTo>
                        <a:pt x="125" y="47"/>
                        <a:pt x="115" y="28"/>
                        <a:pt x="127" y="15"/>
                      </a:cubicBezTo>
                      <a:cubicBezTo>
                        <a:pt x="132" y="10"/>
                        <a:pt x="139" y="8"/>
                        <a:pt x="147" y="5"/>
                      </a:cubicBezTo>
                      <a:cubicBezTo>
                        <a:pt x="129" y="4"/>
                        <a:pt x="129" y="4"/>
                        <a:pt x="129" y="4"/>
                      </a:cubicBezTo>
                      <a:cubicBezTo>
                        <a:pt x="126" y="2"/>
                        <a:pt x="124" y="1"/>
                        <a:pt x="121" y="0"/>
                      </a:cubicBezTo>
                    </a:path>
                  </a:pathLst>
                </a:custGeom>
                <a:solidFill>
                  <a:srgbClr val="B150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29" name="Freeform 8610">
                  <a:extLst>
                    <a:ext uri="{FF2B5EF4-FFF2-40B4-BE49-F238E27FC236}">
                      <a16:creationId xmlns:a16="http://schemas.microsoft.com/office/drawing/2014/main" id="{96561619-915A-4E0A-04FC-2E3A281B5FFE}"/>
                    </a:ext>
                  </a:extLst>
                </p:cNvPr>
                <p:cNvSpPr>
                  <a:spLocks/>
                </p:cNvSpPr>
                <p:nvPr/>
              </p:nvSpPr>
              <p:spPr bwMode="auto">
                <a:xfrm>
                  <a:off x="4154" y="2010"/>
                  <a:ext cx="44" cy="26"/>
                </a:xfrm>
                <a:custGeom>
                  <a:avLst/>
                  <a:gdLst>
                    <a:gd name="T0" fmla="*/ 26 w 53"/>
                    <a:gd name="T1" fmla="*/ 0 h 31"/>
                    <a:gd name="T2" fmla="*/ 0 w 53"/>
                    <a:gd name="T3" fmla="*/ 15 h 31"/>
                    <a:gd name="T4" fmla="*/ 12 w 53"/>
                    <a:gd name="T5" fmla="*/ 11 h 31"/>
                    <a:gd name="T6" fmla="*/ 13 w 53"/>
                    <a:gd name="T7" fmla="*/ 9 h 31"/>
                    <a:gd name="T8" fmla="*/ 15 w 53"/>
                    <a:gd name="T9" fmla="*/ 8 h 31"/>
                    <a:gd name="T10" fmla="*/ 15 w 53"/>
                    <a:gd name="T11" fmla="*/ 8 h 31"/>
                    <a:gd name="T12" fmla="*/ 16 w 53"/>
                    <a:gd name="T13" fmla="*/ 7 h 31"/>
                    <a:gd name="T14" fmla="*/ 17 w 53"/>
                    <a:gd name="T15" fmla="*/ 6 h 31"/>
                    <a:gd name="T16" fmla="*/ 17 w 53"/>
                    <a:gd name="T17" fmla="*/ 6 h 31"/>
                    <a:gd name="T18" fmla="*/ 17 w 53"/>
                    <a:gd name="T19" fmla="*/ 6 h 31"/>
                    <a:gd name="T20" fmla="*/ 17 w 53"/>
                    <a:gd name="T21" fmla="*/ 6 h 31"/>
                    <a:gd name="T22" fmla="*/ 17 w 53"/>
                    <a:gd name="T23" fmla="*/ 6 h 31"/>
                    <a:gd name="T24" fmla="*/ 17 w 53"/>
                    <a:gd name="T25" fmla="*/ 6 h 31"/>
                    <a:gd name="T26" fmla="*/ 17 w 53"/>
                    <a:gd name="T27" fmla="*/ 6 h 31"/>
                    <a:gd name="T28" fmla="*/ 17 w 53"/>
                    <a:gd name="T29" fmla="*/ 6 h 31"/>
                    <a:gd name="T30" fmla="*/ 17 w 53"/>
                    <a:gd name="T31" fmla="*/ 6 h 31"/>
                    <a:gd name="T32" fmla="*/ 17 w 53"/>
                    <a:gd name="T33" fmla="*/ 6 h 31"/>
                    <a:gd name="T34" fmla="*/ 18 w 53"/>
                    <a:gd name="T35" fmla="*/ 6 h 31"/>
                    <a:gd name="T36" fmla="*/ 18 w 53"/>
                    <a:gd name="T37" fmla="*/ 6 h 31"/>
                    <a:gd name="T38" fmla="*/ 18 w 53"/>
                    <a:gd name="T39" fmla="*/ 6 h 31"/>
                    <a:gd name="T40" fmla="*/ 18 w 53"/>
                    <a:gd name="T41" fmla="*/ 5 h 31"/>
                    <a:gd name="T42" fmla="*/ 18 w 53"/>
                    <a:gd name="T43" fmla="*/ 6 h 31"/>
                    <a:gd name="T44" fmla="*/ 19 w 53"/>
                    <a:gd name="T45" fmla="*/ 6 h 31"/>
                    <a:gd name="T46" fmla="*/ 20 w 53"/>
                    <a:gd name="T47" fmla="*/ 6 h 31"/>
                    <a:gd name="T48" fmla="*/ 21 w 53"/>
                    <a:gd name="T49" fmla="*/ 5 h 31"/>
                    <a:gd name="T50" fmla="*/ 22 w 53"/>
                    <a:gd name="T51" fmla="*/ 6 h 31"/>
                    <a:gd name="T52" fmla="*/ 22 w 53"/>
                    <a:gd name="T53" fmla="*/ 6 h 31"/>
                    <a:gd name="T54" fmla="*/ 22 w 53"/>
                    <a:gd name="T55" fmla="*/ 5 h 31"/>
                    <a:gd name="T56" fmla="*/ 26 w 53"/>
                    <a:gd name="T57" fmla="*/ 0 h 3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3" h="31">
                      <a:moveTo>
                        <a:pt x="53" y="0"/>
                      </a:moveTo>
                      <a:cubicBezTo>
                        <a:pt x="32" y="0"/>
                        <a:pt x="13" y="9"/>
                        <a:pt x="0" y="31"/>
                      </a:cubicBezTo>
                      <a:cubicBezTo>
                        <a:pt x="8" y="27"/>
                        <a:pt x="17" y="25"/>
                        <a:pt x="26" y="21"/>
                      </a:cubicBezTo>
                      <a:cubicBezTo>
                        <a:pt x="26" y="20"/>
                        <a:pt x="27" y="18"/>
                        <a:pt x="28" y="18"/>
                      </a:cubicBezTo>
                      <a:cubicBezTo>
                        <a:pt x="29" y="18"/>
                        <a:pt x="31" y="15"/>
                        <a:pt x="32" y="15"/>
                      </a:cubicBezTo>
                      <a:cubicBezTo>
                        <a:pt x="32" y="15"/>
                        <a:pt x="32" y="15"/>
                        <a:pt x="32" y="15"/>
                      </a:cubicBezTo>
                      <a:cubicBezTo>
                        <a:pt x="33" y="15"/>
                        <a:pt x="33" y="14"/>
                        <a:pt x="34" y="13"/>
                      </a:cubicBezTo>
                      <a:cubicBezTo>
                        <a:pt x="35" y="12"/>
                        <a:pt x="35"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7" y="12"/>
                        <a:pt x="37" y="12"/>
                        <a:pt x="37" y="12"/>
                      </a:cubicBezTo>
                      <a:cubicBezTo>
                        <a:pt x="37" y="12"/>
                        <a:pt x="37" y="12"/>
                        <a:pt x="37" y="12"/>
                      </a:cubicBezTo>
                      <a:cubicBezTo>
                        <a:pt x="37" y="12"/>
                        <a:pt x="38" y="11"/>
                        <a:pt x="38" y="11"/>
                      </a:cubicBezTo>
                      <a:cubicBezTo>
                        <a:pt x="39" y="11"/>
                        <a:pt x="39" y="10"/>
                        <a:pt x="39" y="10"/>
                      </a:cubicBezTo>
                      <a:cubicBezTo>
                        <a:pt x="40" y="10"/>
                        <a:pt x="40" y="11"/>
                        <a:pt x="40" y="11"/>
                      </a:cubicBezTo>
                      <a:cubicBezTo>
                        <a:pt x="40" y="11"/>
                        <a:pt x="40" y="11"/>
                        <a:pt x="41" y="11"/>
                      </a:cubicBezTo>
                      <a:cubicBezTo>
                        <a:pt x="41" y="11"/>
                        <a:pt x="42" y="11"/>
                        <a:pt x="42" y="11"/>
                      </a:cubicBezTo>
                      <a:cubicBezTo>
                        <a:pt x="42" y="11"/>
                        <a:pt x="43" y="10"/>
                        <a:pt x="43" y="10"/>
                      </a:cubicBezTo>
                      <a:cubicBezTo>
                        <a:pt x="43" y="10"/>
                        <a:pt x="44" y="11"/>
                        <a:pt x="44" y="11"/>
                      </a:cubicBezTo>
                      <a:cubicBezTo>
                        <a:pt x="44" y="11"/>
                        <a:pt x="44" y="11"/>
                        <a:pt x="44" y="11"/>
                      </a:cubicBezTo>
                      <a:cubicBezTo>
                        <a:pt x="45" y="10"/>
                        <a:pt x="46" y="10"/>
                        <a:pt x="46" y="9"/>
                      </a:cubicBezTo>
                      <a:cubicBezTo>
                        <a:pt x="49" y="6"/>
                        <a:pt x="51" y="3"/>
                        <a:pt x="53" y="0"/>
                      </a:cubicBezTo>
                    </a:path>
                  </a:pathLst>
                </a:custGeom>
                <a:solidFill>
                  <a:srgbClr val="AB4C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0" name="Freeform 8611">
                  <a:extLst>
                    <a:ext uri="{FF2B5EF4-FFF2-40B4-BE49-F238E27FC236}">
                      <a16:creationId xmlns:a16="http://schemas.microsoft.com/office/drawing/2014/main" id="{58B9B2CC-585C-6073-0FBE-F6630B7A81AC}"/>
                    </a:ext>
                  </a:extLst>
                </p:cNvPr>
                <p:cNvSpPr>
                  <a:spLocks noEditPoints="1"/>
                </p:cNvSpPr>
                <p:nvPr/>
              </p:nvSpPr>
              <p:spPr bwMode="auto">
                <a:xfrm>
                  <a:off x="4118" y="1955"/>
                  <a:ext cx="76" cy="124"/>
                </a:xfrm>
                <a:custGeom>
                  <a:avLst/>
                  <a:gdLst>
                    <a:gd name="T0" fmla="*/ 6 w 92"/>
                    <a:gd name="T1" fmla="*/ 58 h 151"/>
                    <a:gd name="T2" fmla="*/ 3 w 92"/>
                    <a:gd name="T3" fmla="*/ 66 h 151"/>
                    <a:gd name="T4" fmla="*/ 14 w 92"/>
                    <a:gd name="T5" fmla="*/ 69 h 151"/>
                    <a:gd name="T6" fmla="*/ 7 w 92"/>
                    <a:gd name="T7" fmla="*/ 62 h 151"/>
                    <a:gd name="T8" fmla="*/ 6 w 92"/>
                    <a:gd name="T9" fmla="*/ 58 h 151"/>
                    <a:gd name="T10" fmla="*/ 40 w 92"/>
                    <a:gd name="T11" fmla="*/ 0 h 151"/>
                    <a:gd name="T12" fmla="*/ 37 w 92"/>
                    <a:gd name="T13" fmla="*/ 4 h 151"/>
                    <a:gd name="T14" fmla="*/ 14 w 92"/>
                    <a:gd name="T15" fmla="*/ 13 h 151"/>
                    <a:gd name="T16" fmla="*/ 12 w 92"/>
                    <a:gd name="T17" fmla="*/ 21 h 151"/>
                    <a:gd name="T18" fmla="*/ 5 w 92"/>
                    <a:gd name="T19" fmla="*/ 27 h 151"/>
                    <a:gd name="T20" fmla="*/ 2 w 92"/>
                    <a:gd name="T21" fmla="*/ 39 h 151"/>
                    <a:gd name="T22" fmla="*/ 6 w 92"/>
                    <a:gd name="T23" fmla="*/ 34 h 151"/>
                    <a:gd name="T24" fmla="*/ 6 w 92"/>
                    <a:gd name="T25" fmla="*/ 34 h 151"/>
                    <a:gd name="T26" fmla="*/ 10 w 92"/>
                    <a:gd name="T27" fmla="*/ 25 h 151"/>
                    <a:gd name="T28" fmla="*/ 17 w 92"/>
                    <a:gd name="T29" fmla="*/ 22 h 151"/>
                    <a:gd name="T30" fmla="*/ 21 w 92"/>
                    <a:gd name="T31" fmla="*/ 14 h 151"/>
                    <a:gd name="T32" fmla="*/ 39 w 92"/>
                    <a:gd name="T33" fmla="*/ 6 h 151"/>
                    <a:gd name="T34" fmla="*/ 43 w 92"/>
                    <a:gd name="T35" fmla="*/ 2 h 151"/>
                    <a:gd name="T36" fmla="*/ 40 w 92"/>
                    <a:gd name="T37" fmla="*/ 0 h 1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2" h="151">
                      <a:moveTo>
                        <a:pt x="13" y="129"/>
                      </a:moveTo>
                      <a:cubicBezTo>
                        <a:pt x="10" y="134"/>
                        <a:pt x="9" y="140"/>
                        <a:pt x="7" y="145"/>
                      </a:cubicBezTo>
                      <a:cubicBezTo>
                        <a:pt x="16" y="146"/>
                        <a:pt x="25" y="148"/>
                        <a:pt x="32" y="151"/>
                      </a:cubicBezTo>
                      <a:cubicBezTo>
                        <a:pt x="24" y="148"/>
                        <a:pt x="19" y="146"/>
                        <a:pt x="15" y="135"/>
                      </a:cubicBezTo>
                      <a:cubicBezTo>
                        <a:pt x="14" y="133"/>
                        <a:pt x="13" y="131"/>
                        <a:pt x="13" y="129"/>
                      </a:cubicBezTo>
                      <a:moveTo>
                        <a:pt x="85" y="0"/>
                      </a:moveTo>
                      <a:cubicBezTo>
                        <a:pt x="84" y="4"/>
                        <a:pt x="82" y="6"/>
                        <a:pt x="80" y="9"/>
                      </a:cubicBezTo>
                      <a:cubicBezTo>
                        <a:pt x="68" y="22"/>
                        <a:pt x="43" y="13"/>
                        <a:pt x="32" y="29"/>
                      </a:cubicBezTo>
                      <a:cubicBezTo>
                        <a:pt x="28" y="34"/>
                        <a:pt x="30" y="41"/>
                        <a:pt x="27" y="46"/>
                      </a:cubicBezTo>
                      <a:cubicBezTo>
                        <a:pt x="24" y="52"/>
                        <a:pt x="15" y="56"/>
                        <a:pt x="11" y="60"/>
                      </a:cubicBezTo>
                      <a:cubicBezTo>
                        <a:pt x="0" y="72"/>
                        <a:pt x="2" y="78"/>
                        <a:pt x="4" y="86"/>
                      </a:cubicBezTo>
                      <a:cubicBezTo>
                        <a:pt x="6" y="83"/>
                        <a:pt x="9" y="79"/>
                        <a:pt x="12" y="76"/>
                      </a:cubicBezTo>
                      <a:cubicBezTo>
                        <a:pt x="12" y="76"/>
                        <a:pt x="13" y="76"/>
                        <a:pt x="13" y="75"/>
                      </a:cubicBezTo>
                      <a:cubicBezTo>
                        <a:pt x="13" y="68"/>
                        <a:pt x="14" y="61"/>
                        <a:pt x="20" y="56"/>
                      </a:cubicBezTo>
                      <a:cubicBezTo>
                        <a:pt x="25" y="50"/>
                        <a:pt x="32" y="53"/>
                        <a:pt x="36" y="49"/>
                      </a:cubicBezTo>
                      <a:cubicBezTo>
                        <a:pt x="41" y="45"/>
                        <a:pt x="42" y="37"/>
                        <a:pt x="47" y="32"/>
                      </a:cubicBezTo>
                      <a:cubicBezTo>
                        <a:pt x="56" y="21"/>
                        <a:pt x="72" y="20"/>
                        <a:pt x="83" y="12"/>
                      </a:cubicBezTo>
                      <a:cubicBezTo>
                        <a:pt x="88" y="9"/>
                        <a:pt x="91" y="5"/>
                        <a:pt x="92" y="2"/>
                      </a:cubicBezTo>
                      <a:cubicBezTo>
                        <a:pt x="90" y="1"/>
                        <a:pt x="88" y="1"/>
                        <a:pt x="85"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1" name="Freeform 8612">
                  <a:extLst>
                    <a:ext uri="{FF2B5EF4-FFF2-40B4-BE49-F238E27FC236}">
                      <a16:creationId xmlns:a16="http://schemas.microsoft.com/office/drawing/2014/main" id="{3BD8D076-4CE2-AB56-7B5C-8505CC08ACA9}"/>
                    </a:ext>
                  </a:extLst>
                </p:cNvPr>
                <p:cNvSpPr>
                  <a:spLocks/>
                </p:cNvSpPr>
                <p:nvPr/>
              </p:nvSpPr>
              <p:spPr bwMode="auto">
                <a:xfrm>
                  <a:off x="4148" y="2082"/>
                  <a:ext cx="80" cy="70"/>
                </a:xfrm>
                <a:custGeom>
                  <a:avLst/>
                  <a:gdLst>
                    <a:gd name="T0" fmla="*/ 0 w 97"/>
                    <a:gd name="T1" fmla="*/ 0 h 85"/>
                    <a:gd name="T2" fmla="*/ 2 w 97"/>
                    <a:gd name="T3" fmla="*/ 2 h 85"/>
                    <a:gd name="T4" fmla="*/ 8 w 97"/>
                    <a:gd name="T5" fmla="*/ 12 h 85"/>
                    <a:gd name="T6" fmla="*/ 16 w 97"/>
                    <a:gd name="T7" fmla="*/ 17 h 85"/>
                    <a:gd name="T8" fmla="*/ 20 w 97"/>
                    <a:gd name="T9" fmla="*/ 26 h 85"/>
                    <a:gd name="T10" fmla="*/ 35 w 97"/>
                    <a:gd name="T11" fmla="*/ 33 h 85"/>
                    <a:gd name="T12" fmla="*/ 40 w 97"/>
                    <a:gd name="T13" fmla="*/ 40 h 85"/>
                    <a:gd name="T14" fmla="*/ 45 w 97"/>
                    <a:gd name="T15" fmla="*/ 30 h 85"/>
                    <a:gd name="T16" fmla="*/ 33 w 97"/>
                    <a:gd name="T17" fmla="*/ 24 h 85"/>
                    <a:gd name="T18" fmla="*/ 17 w 97"/>
                    <a:gd name="T19" fmla="*/ 12 h 85"/>
                    <a:gd name="T20" fmla="*/ 9 w 97"/>
                    <a:gd name="T21" fmla="*/ 8 h 85"/>
                    <a:gd name="T22" fmla="*/ 2 w 97"/>
                    <a:gd name="T23" fmla="*/ 2 h 85"/>
                    <a:gd name="T24" fmla="*/ 0 w 97"/>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7" h="85">
                      <a:moveTo>
                        <a:pt x="0" y="0"/>
                      </a:moveTo>
                      <a:cubicBezTo>
                        <a:pt x="1" y="0"/>
                        <a:pt x="2" y="1"/>
                        <a:pt x="3" y="2"/>
                      </a:cubicBezTo>
                      <a:cubicBezTo>
                        <a:pt x="11" y="8"/>
                        <a:pt x="15" y="16"/>
                        <a:pt x="17" y="25"/>
                      </a:cubicBezTo>
                      <a:cubicBezTo>
                        <a:pt x="24" y="28"/>
                        <a:pt x="30" y="31"/>
                        <a:pt x="34" y="38"/>
                      </a:cubicBezTo>
                      <a:cubicBezTo>
                        <a:pt x="39" y="44"/>
                        <a:pt x="37" y="51"/>
                        <a:pt x="43" y="57"/>
                      </a:cubicBezTo>
                      <a:cubicBezTo>
                        <a:pt x="51" y="65"/>
                        <a:pt x="65" y="64"/>
                        <a:pt x="75" y="70"/>
                      </a:cubicBezTo>
                      <a:cubicBezTo>
                        <a:pt x="80" y="74"/>
                        <a:pt x="84" y="79"/>
                        <a:pt x="88" y="85"/>
                      </a:cubicBezTo>
                      <a:cubicBezTo>
                        <a:pt x="92" y="80"/>
                        <a:pt x="94" y="74"/>
                        <a:pt x="97" y="67"/>
                      </a:cubicBezTo>
                      <a:cubicBezTo>
                        <a:pt x="89" y="60"/>
                        <a:pt x="80" y="57"/>
                        <a:pt x="70" y="52"/>
                      </a:cubicBezTo>
                      <a:cubicBezTo>
                        <a:pt x="58" y="45"/>
                        <a:pt x="50" y="33"/>
                        <a:pt x="38" y="26"/>
                      </a:cubicBezTo>
                      <a:cubicBezTo>
                        <a:pt x="32" y="22"/>
                        <a:pt x="27" y="22"/>
                        <a:pt x="20" y="17"/>
                      </a:cubicBezTo>
                      <a:cubicBezTo>
                        <a:pt x="14" y="12"/>
                        <a:pt x="10" y="6"/>
                        <a:pt x="3" y="2"/>
                      </a:cubicBezTo>
                      <a:cubicBezTo>
                        <a:pt x="2" y="1"/>
                        <a:pt x="1" y="0"/>
                        <a:pt x="0" y="0"/>
                      </a:cubicBezTo>
                    </a:path>
                  </a:pathLst>
                </a:custGeom>
                <a:solidFill>
                  <a:srgbClr val="B053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2" name="Freeform 8613">
                  <a:extLst>
                    <a:ext uri="{FF2B5EF4-FFF2-40B4-BE49-F238E27FC236}">
                      <a16:creationId xmlns:a16="http://schemas.microsoft.com/office/drawing/2014/main" id="{28BA544E-C583-126D-059C-6D1ACC3EBBEA}"/>
                    </a:ext>
                  </a:extLst>
                </p:cNvPr>
                <p:cNvSpPr>
                  <a:spLocks/>
                </p:cNvSpPr>
                <p:nvPr/>
              </p:nvSpPr>
              <p:spPr bwMode="auto">
                <a:xfrm>
                  <a:off x="4114" y="2017"/>
                  <a:ext cx="15" cy="57"/>
                </a:xfrm>
                <a:custGeom>
                  <a:avLst/>
                  <a:gdLst>
                    <a:gd name="T0" fmla="*/ 8 w 18"/>
                    <a:gd name="T1" fmla="*/ 0 h 70"/>
                    <a:gd name="T2" fmla="*/ 8 w 18"/>
                    <a:gd name="T3" fmla="*/ 1 h 70"/>
                    <a:gd name="T4" fmla="*/ 4 w 18"/>
                    <a:gd name="T5" fmla="*/ 5 h 70"/>
                    <a:gd name="T6" fmla="*/ 4 w 18"/>
                    <a:gd name="T7" fmla="*/ 11 h 70"/>
                    <a:gd name="T8" fmla="*/ 1 w 18"/>
                    <a:gd name="T9" fmla="*/ 23 h 70"/>
                    <a:gd name="T10" fmla="*/ 3 w 18"/>
                    <a:gd name="T11" fmla="*/ 30 h 70"/>
                    <a:gd name="T12" fmla="*/ 6 w 18"/>
                    <a:gd name="T13" fmla="*/ 30 h 70"/>
                    <a:gd name="T14" fmla="*/ 8 w 18"/>
                    <a:gd name="T15" fmla="*/ 24 h 70"/>
                    <a:gd name="T16" fmla="*/ 9 w 18"/>
                    <a:gd name="T17" fmla="*/ 7 h 70"/>
                    <a:gd name="T18" fmla="*/ 8 w 18"/>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70">
                      <a:moveTo>
                        <a:pt x="17" y="0"/>
                      </a:moveTo>
                      <a:cubicBezTo>
                        <a:pt x="17" y="1"/>
                        <a:pt x="16" y="1"/>
                        <a:pt x="16" y="1"/>
                      </a:cubicBezTo>
                      <a:cubicBezTo>
                        <a:pt x="13" y="4"/>
                        <a:pt x="10" y="8"/>
                        <a:pt x="8" y="11"/>
                      </a:cubicBezTo>
                      <a:cubicBezTo>
                        <a:pt x="8" y="15"/>
                        <a:pt x="9" y="20"/>
                        <a:pt x="8" y="25"/>
                      </a:cubicBezTo>
                      <a:cubicBezTo>
                        <a:pt x="8" y="34"/>
                        <a:pt x="0" y="42"/>
                        <a:pt x="1" y="52"/>
                      </a:cubicBezTo>
                      <a:cubicBezTo>
                        <a:pt x="1" y="57"/>
                        <a:pt x="4" y="63"/>
                        <a:pt x="7" y="69"/>
                      </a:cubicBezTo>
                      <a:cubicBezTo>
                        <a:pt x="8" y="70"/>
                        <a:pt x="10" y="70"/>
                        <a:pt x="11" y="70"/>
                      </a:cubicBezTo>
                      <a:cubicBezTo>
                        <a:pt x="13" y="65"/>
                        <a:pt x="14" y="59"/>
                        <a:pt x="17" y="54"/>
                      </a:cubicBezTo>
                      <a:cubicBezTo>
                        <a:pt x="13" y="41"/>
                        <a:pt x="16" y="29"/>
                        <a:pt x="18" y="15"/>
                      </a:cubicBezTo>
                      <a:cubicBezTo>
                        <a:pt x="18" y="10"/>
                        <a:pt x="17" y="5"/>
                        <a:pt x="17" y="0"/>
                      </a:cubicBezTo>
                    </a:path>
                  </a:pathLst>
                </a:custGeom>
                <a:solidFill>
                  <a:srgbClr val="BD5F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3" name="Freeform 8614">
                  <a:extLst>
                    <a:ext uri="{FF2B5EF4-FFF2-40B4-BE49-F238E27FC236}">
                      <a16:creationId xmlns:a16="http://schemas.microsoft.com/office/drawing/2014/main" id="{F0544856-7542-EA08-73F9-5B3EC47D00EB}"/>
                    </a:ext>
                  </a:extLst>
                </p:cNvPr>
                <p:cNvSpPr>
                  <a:spLocks/>
                </p:cNvSpPr>
                <p:nvPr/>
              </p:nvSpPr>
              <p:spPr bwMode="auto">
                <a:xfrm>
                  <a:off x="4139" y="1592"/>
                  <a:ext cx="57" cy="171"/>
                </a:xfrm>
                <a:custGeom>
                  <a:avLst/>
                  <a:gdLst>
                    <a:gd name="T0" fmla="*/ 14 w 69"/>
                    <a:gd name="T1" fmla="*/ 0 h 208"/>
                    <a:gd name="T2" fmla="*/ 10 w 69"/>
                    <a:gd name="T3" fmla="*/ 41 h 208"/>
                    <a:gd name="T4" fmla="*/ 2 w 69"/>
                    <a:gd name="T5" fmla="*/ 49 h 208"/>
                    <a:gd name="T6" fmla="*/ 10 w 69"/>
                    <a:gd name="T7" fmla="*/ 61 h 208"/>
                    <a:gd name="T8" fmla="*/ 6 w 69"/>
                    <a:gd name="T9" fmla="*/ 83 h 208"/>
                    <a:gd name="T10" fmla="*/ 10 w 69"/>
                    <a:gd name="T11" fmla="*/ 95 h 208"/>
                    <a:gd name="T12" fmla="*/ 12 w 69"/>
                    <a:gd name="T13" fmla="*/ 91 h 208"/>
                    <a:gd name="T14" fmla="*/ 26 w 69"/>
                    <a:gd name="T15" fmla="*/ 55 h 208"/>
                    <a:gd name="T16" fmla="*/ 15 w 69"/>
                    <a:gd name="T17" fmla="*/ 7 h 208"/>
                    <a:gd name="T18" fmla="*/ 14 w 69"/>
                    <a:gd name="T19" fmla="*/ 0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9" h="208">
                      <a:moveTo>
                        <a:pt x="30" y="0"/>
                      </a:moveTo>
                      <a:cubicBezTo>
                        <a:pt x="0" y="1"/>
                        <a:pt x="29" y="77"/>
                        <a:pt x="22" y="90"/>
                      </a:cubicBezTo>
                      <a:cubicBezTo>
                        <a:pt x="19" y="97"/>
                        <a:pt x="8" y="98"/>
                        <a:pt x="6" y="106"/>
                      </a:cubicBezTo>
                      <a:cubicBezTo>
                        <a:pt x="4" y="117"/>
                        <a:pt x="15" y="123"/>
                        <a:pt x="20" y="132"/>
                      </a:cubicBezTo>
                      <a:cubicBezTo>
                        <a:pt x="32" y="155"/>
                        <a:pt x="15" y="161"/>
                        <a:pt x="13" y="183"/>
                      </a:cubicBezTo>
                      <a:cubicBezTo>
                        <a:pt x="11" y="196"/>
                        <a:pt x="14" y="204"/>
                        <a:pt x="20" y="208"/>
                      </a:cubicBezTo>
                      <a:cubicBezTo>
                        <a:pt x="21" y="205"/>
                        <a:pt x="22" y="203"/>
                        <a:pt x="24" y="200"/>
                      </a:cubicBezTo>
                      <a:cubicBezTo>
                        <a:pt x="44" y="169"/>
                        <a:pt x="69" y="161"/>
                        <a:pt x="55" y="122"/>
                      </a:cubicBezTo>
                      <a:cubicBezTo>
                        <a:pt x="42" y="85"/>
                        <a:pt x="38" y="57"/>
                        <a:pt x="33" y="16"/>
                      </a:cubicBezTo>
                      <a:cubicBezTo>
                        <a:pt x="33" y="11"/>
                        <a:pt x="32" y="5"/>
                        <a:pt x="30" y="0"/>
                      </a:cubicBezTo>
                    </a:path>
                  </a:pathLst>
                </a:custGeom>
                <a:solidFill>
                  <a:srgbClr val="AE52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4" name="Freeform 8615">
                  <a:extLst>
                    <a:ext uri="{FF2B5EF4-FFF2-40B4-BE49-F238E27FC236}">
                      <a16:creationId xmlns:a16="http://schemas.microsoft.com/office/drawing/2014/main" id="{6E4FB161-B8E9-75B4-917D-8859E4A5159B}"/>
                    </a:ext>
                  </a:extLst>
                </p:cNvPr>
                <p:cNvSpPr>
                  <a:spLocks/>
                </p:cNvSpPr>
                <p:nvPr/>
              </p:nvSpPr>
              <p:spPr bwMode="auto">
                <a:xfrm>
                  <a:off x="3997" y="2305"/>
                  <a:ext cx="831" cy="1199"/>
                </a:xfrm>
                <a:custGeom>
                  <a:avLst/>
                  <a:gdLst>
                    <a:gd name="T0" fmla="*/ 233 w 1005"/>
                    <a:gd name="T1" fmla="*/ 2 h 1453"/>
                    <a:gd name="T2" fmla="*/ 160 w 1005"/>
                    <a:gd name="T3" fmla="*/ 125 h 1453"/>
                    <a:gd name="T4" fmla="*/ 122 w 1005"/>
                    <a:gd name="T5" fmla="*/ 171 h 1453"/>
                    <a:gd name="T6" fmla="*/ 88 w 1005"/>
                    <a:gd name="T7" fmla="*/ 247 h 1453"/>
                    <a:gd name="T8" fmla="*/ 64 w 1005"/>
                    <a:gd name="T9" fmla="*/ 303 h 1453"/>
                    <a:gd name="T10" fmla="*/ 54 w 1005"/>
                    <a:gd name="T11" fmla="*/ 400 h 1453"/>
                    <a:gd name="T12" fmla="*/ 31 w 1005"/>
                    <a:gd name="T13" fmla="*/ 490 h 1453"/>
                    <a:gd name="T14" fmla="*/ 7 w 1005"/>
                    <a:gd name="T15" fmla="*/ 639 h 1453"/>
                    <a:gd name="T16" fmla="*/ 141 w 1005"/>
                    <a:gd name="T17" fmla="*/ 672 h 1453"/>
                    <a:gd name="T18" fmla="*/ 278 w 1005"/>
                    <a:gd name="T19" fmla="*/ 672 h 1453"/>
                    <a:gd name="T20" fmla="*/ 302 w 1005"/>
                    <a:gd name="T21" fmla="*/ 673 h 1453"/>
                    <a:gd name="T22" fmla="*/ 447 w 1005"/>
                    <a:gd name="T23" fmla="*/ 649 h 1453"/>
                    <a:gd name="T24" fmla="*/ 426 w 1005"/>
                    <a:gd name="T25" fmla="*/ 510 h 1453"/>
                    <a:gd name="T26" fmla="*/ 421 w 1005"/>
                    <a:gd name="T27" fmla="*/ 300 h 1453"/>
                    <a:gd name="T28" fmla="*/ 397 w 1005"/>
                    <a:gd name="T29" fmla="*/ 239 h 1453"/>
                    <a:gd name="T30" fmla="*/ 387 w 1005"/>
                    <a:gd name="T31" fmla="*/ 166 h 1453"/>
                    <a:gd name="T32" fmla="*/ 301 w 1005"/>
                    <a:gd name="T33" fmla="*/ 101 h 1453"/>
                    <a:gd name="T34" fmla="*/ 233 w 1005"/>
                    <a:gd name="T35" fmla="*/ 2 h 14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5" h="1453">
                      <a:moveTo>
                        <a:pt x="499" y="5"/>
                      </a:moveTo>
                      <a:cubicBezTo>
                        <a:pt x="427" y="0"/>
                        <a:pt x="382" y="228"/>
                        <a:pt x="343" y="269"/>
                      </a:cubicBezTo>
                      <a:cubicBezTo>
                        <a:pt x="276" y="338"/>
                        <a:pt x="319" y="310"/>
                        <a:pt x="262" y="369"/>
                      </a:cubicBezTo>
                      <a:cubicBezTo>
                        <a:pt x="216" y="417"/>
                        <a:pt x="173" y="479"/>
                        <a:pt x="187" y="532"/>
                      </a:cubicBezTo>
                      <a:cubicBezTo>
                        <a:pt x="202" y="594"/>
                        <a:pt x="140" y="593"/>
                        <a:pt x="136" y="653"/>
                      </a:cubicBezTo>
                      <a:cubicBezTo>
                        <a:pt x="131" y="742"/>
                        <a:pt x="151" y="780"/>
                        <a:pt x="116" y="863"/>
                      </a:cubicBezTo>
                      <a:cubicBezTo>
                        <a:pt x="92" y="919"/>
                        <a:pt x="72" y="997"/>
                        <a:pt x="68" y="1057"/>
                      </a:cubicBezTo>
                      <a:cubicBezTo>
                        <a:pt x="65" y="1109"/>
                        <a:pt x="0" y="1328"/>
                        <a:pt x="15" y="1378"/>
                      </a:cubicBezTo>
                      <a:cubicBezTo>
                        <a:pt x="27" y="1417"/>
                        <a:pt x="253" y="1441"/>
                        <a:pt x="301" y="1449"/>
                      </a:cubicBezTo>
                      <a:cubicBezTo>
                        <a:pt x="594" y="1449"/>
                        <a:pt x="594" y="1449"/>
                        <a:pt x="594" y="1449"/>
                      </a:cubicBezTo>
                      <a:cubicBezTo>
                        <a:pt x="607" y="1449"/>
                        <a:pt x="624" y="1450"/>
                        <a:pt x="645" y="1450"/>
                      </a:cubicBezTo>
                      <a:cubicBezTo>
                        <a:pt x="747" y="1451"/>
                        <a:pt x="920" y="1453"/>
                        <a:pt x="956" y="1398"/>
                      </a:cubicBezTo>
                      <a:cubicBezTo>
                        <a:pt x="1005" y="1323"/>
                        <a:pt x="902" y="1180"/>
                        <a:pt x="911" y="1100"/>
                      </a:cubicBezTo>
                      <a:cubicBezTo>
                        <a:pt x="927" y="954"/>
                        <a:pt x="900" y="796"/>
                        <a:pt x="901" y="648"/>
                      </a:cubicBezTo>
                      <a:cubicBezTo>
                        <a:pt x="901" y="599"/>
                        <a:pt x="844" y="566"/>
                        <a:pt x="850" y="517"/>
                      </a:cubicBezTo>
                      <a:cubicBezTo>
                        <a:pt x="857" y="465"/>
                        <a:pt x="878" y="401"/>
                        <a:pt x="827" y="359"/>
                      </a:cubicBezTo>
                      <a:cubicBezTo>
                        <a:pt x="767" y="310"/>
                        <a:pt x="681" y="280"/>
                        <a:pt x="643" y="217"/>
                      </a:cubicBezTo>
                      <a:cubicBezTo>
                        <a:pt x="616" y="172"/>
                        <a:pt x="552" y="23"/>
                        <a:pt x="499" y="5"/>
                      </a:cubicBezTo>
                    </a:path>
                  </a:pathLst>
                </a:custGeom>
                <a:solidFill>
                  <a:srgbClr val="A03B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5" name="Freeform 8616">
                  <a:extLst>
                    <a:ext uri="{FF2B5EF4-FFF2-40B4-BE49-F238E27FC236}">
                      <a16:creationId xmlns:a16="http://schemas.microsoft.com/office/drawing/2014/main" id="{259173DF-EFFD-FC42-2CAD-D7DD3833DAD5}"/>
                    </a:ext>
                  </a:extLst>
                </p:cNvPr>
                <p:cNvSpPr>
                  <a:spLocks/>
                </p:cNvSpPr>
                <p:nvPr/>
              </p:nvSpPr>
              <p:spPr bwMode="auto">
                <a:xfrm>
                  <a:off x="4162" y="2201"/>
                  <a:ext cx="38" cy="43"/>
                </a:xfrm>
                <a:custGeom>
                  <a:avLst/>
                  <a:gdLst>
                    <a:gd name="T0" fmla="*/ 0 w 46"/>
                    <a:gd name="T1" fmla="*/ 0 h 52"/>
                    <a:gd name="T2" fmla="*/ 10 w 46"/>
                    <a:gd name="T3" fmla="*/ 10 h 52"/>
                    <a:gd name="T4" fmla="*/ 21 w 46"/>
                    <a:gd name="T5" fmla="*/ 25 h 52"/>
                    <a:gd name="T6" fmla="*/ 6 w 46"/>
                    <a:gd name="T7" fmla="*/ 2 h 52"/>
                    <a:gd name="T8" fmla="*/ 0 w 46"/>
                    <a:gd name="T9" fmla="*/ 0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52">
                      <a:moveTo>
                        <a:pt x="0" y="0"/>
                      </a:moveTo>
                      <a:cubicBezTo>
                        <a:pt x="8" y="6"/>
                        <a:pt x="15" y="14"/>
                        <a:pt x="20" y="22"/>
                      </a:cubicBezTo>
                      <a:cubicBezTo>
                        <a:pt x="29" y="32"/>
                        <a:pt x="37" y="45"/>
                        <a:pt x="46" y="52"/>
                      </a:cubicBezTo>
                      <a:cubicBezTo>
                        <a:pt x="38" y="37"/>
                        <a:pt x="29" y="16"/>
                        <a:pt x="13" y="5"/>
                      </a:cubicBezTo>
                      <a:cubicBezTo>
                        <a:pt x="9" y="2"/>
                        <a:pt x="5" y="1"/>
                        <a:pt x="0" y="0"/>
                      </a:cubicBezTo>
                    </a:path>
                  </a:pathLst>
                </a:custGeom>
                <a:solidFill>
                  <a:srgbClr val="C65C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6" name="Freeform 8617">
                  <a:extLst>
                    <a:ext uri="{FF2B5EF4-FFF2-40B4-BE49-F238E27FC236}">
                      <a16:creationId xmlns:a16="http://schemas.microsoft.com/office/drawing/2014/main" id="{D3154717-60E3-04AC-0CB1-099D83D6E856}"/>
                    </a:ext>
                  </a:extLst>
                </p:cNvPr>
                <p:cNvSpPr>
                  <a:spLocks/>
                </p:cNvSpPr>
                <p:nvPr/>
              </p:nvSpPr>
              <p:spPr bwMode="auto">
                <a:xfrm>
                  <a:off x="4093" y="2200"/>
                  <a:ext cx="85" cy="19"/>
                </a:xfrm>
                <a:custGeom>
                  <a:avLst/>
                  <a:gdLst>
                    <a:gd name="T0" fmla="*/ 35 w 103"/>
                    <a:gd name="T1" fmla="*/ 0 h 23"/>
                    <a:gd name="T2" fmla="*/ 17 w 103"/>
                    <a:gd name="T3" fmla="*/ 4 h 23"/>
                    <a:gd name="T4" fmla="*/ 16 w 103"/>
                    <a:gd name="T5" fmla="*/ 2 h 23"/>
                    <a:gd name="T6" fmla="*/ 12 w 103"/>
                    <a:gd name="T7" fmla="*/ 3 h 23"/>
                    <a:gd name="T8" fmla="*/ 9 w 103"/>
                    <a:gd name="T9" fmla="*/ 2 h 23"/>
                    <a:gd name="T10" fmla="*/ 2 w 103"/>
                    <a:gd name="T11" fmla="*/ 4 h 23"/>
                    <a:gd name="T12" fmla="*/ 2 w 103"/>
                    <a:gd name="T13" fmla="*/ 7 h 23"/>
                    <a:gd name="T14" fmla="*/ 1 w 103"/>
                    <a:gd name="T15" fmla="*/ 9 h 23"/>
                    <a:gd name="T16" fmla="*/ 1 w 103"/>
                    <a:gd name="T17" fmla="*/ 9 h 23"/>
                    <a:gd name="T18" fmla="*/ 1 w 103"/>
                    <a:gd name="T19" fmla="*/ 9 h 23"/>
                    <a:gd name="T20" fmla="*/ 1 w 103"/>
                    <a:gd name="T21" fmla="*/ 9 h 23"/>
                    <a:gd name="T22" fmla="*/ 1 w 103"/>
                    <a:gd name="T23" fmla="*/ 9 h 23"/>
                    <a:gd name="T24" fmla="*/ 1 w 103"/>
                    <a:gd name="T25" fmla="*/ 9 h 23"/>
                    <a:gd name="T26" fmla="*/ 1 w 103"/>
                    <a:gd name="T27" fmla="*/ 9 h 23"/>
                    <a:gd name="T28" fmla="*/ 1 w 103"/>
                    <a:gd name="T29" fmla="*/ 9 h 23"/>
                    <a:gd name="T30" fmla="*/ 1 w 103"/>
                    <a:gd name="T31" fmla="*/ 9 h 23"/>
                    <a:gd name="T32" fmla="*/ 0 w 103"/>
                    <a:gd name="T33" fmla="*/ 10 h 23"/>
                    <a:gd name="T34" fmla="*/ 1 w 103"/>
                    <a:gd name="T35" fmla="*/ 10 h 23"/>
                    <a:gd name="T36" fmla="*/ 17 w 103"/>
                    <a:gd name="T37" fmla="*/ 6 h 23"/>
                    <a:gd name="T38" fmla="*/ 34 w 103"/>
                    <a:gd name="T39" fmla="*/ 4 h 23"/>
                    <a:gd name="T40" fmla="*/ 36 w 103"/>
                    <a:gd name="T41" fmla="*/ 4 h 23"/>
                    <a:gd name="T42" fmla="*/ 48 w 103"/>
                    <a:gd name="T43" fmla="*/ 11 h 23"/>
                    <a:gd name="T44" fmla="*/ 38 w 103"/>
                    <a:gd name="T45" fmla="*/ 1 h 23"/>
                    <a:gd name="T46" fmla="*/ 35 w 103"/>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3" h="23">
                      <a:moveTo>
                        <a:pt x="75" y="0"/>
                      </a:moveTo>
                      <a:cubicBezTo>
                        <a:pt x="63" y="0"/>
                        <a:pt x="50" y="4"/>
                        <a:pt x="38" y="8"/>
                      </a:cubicBezTo>
                      <a:cubicBezTo>
                        <a:pt x="37" y="5"/>
                        <a:pt x="35" y="6"/>
                        <a:pt x="34" y="3"/>
                      </a:cubicBezTo>
                      <a:cubicBezTo>
                        <a:pt x="27" y="7"/>
                        <a:pt x="27" y="7"/>
                        <a:pt x="27" y="7"/>
                      </a:cubicBezTo>
                      <a:cubicBezTo>
                        <a:pt x="25" y="4"/>
                        <a:pt x="22" y="2"/>
                        <a:pt x="19" y="2"/>
                      </a:cubicBezTo>
                      <a:cubicBezTo>
                        <a:pt x="14" y="2"/>
                        <a:pt x="8" y="5"/>
                        <a:pt x="3" y="9"/>
                      </a:cubicBezTo>
                      <a:cubicBezTo>
                        <a:pt x="3" y="11"/>
                        <a:pt x="5" y="13"/>
                        <a:pt x="3" y="14"/>
                      </a:cubicBezTo>
                      <a:cubicBezTo>
                        <a:pt x="1" y="15"/>
                        <a:pt x="3"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20"/>
                        <a:pt x="0" y="21"/>
                        <a:pt x="0" y="22"/>
                      </a:cubicBezTo>
                      <a:cubicBezTo>
                        <a:pt x="0" y="22"/>
                        <a:pt x="1" y="22"/>
                        <a:pt x="1" y="22"/>
                      </a:cubicBezTo>
                      <a:cubicBezTo>
                        <a:pt x="13" y="22"/>
                        <a:pt x="27" y="14"/>
                        <a:pt x="38" y="13"/>
                      </a:cubicBezTo>
                      <a:cubicBezTo>
                        <a:pt x="47" y="12"/>
                        <a:pt x="64" y="8"/>
                        <a:pt x="74" y="8"/>
                      </a:cubicBezTo>
                      <a:cubicBezTo>
                        <a:pt x="75" y="8"/>
                        <a:pt x="76" y="8"/>
                        <a:pt x="77" y="8"/>
                      </a:cubicBezTo>
                      <a:cubicBezTo>
                        <a:pt x="87" y="9"/>
                        <a:pt x="95" y="16"/>
                        <a:pt x="103" y="23"/>
                      </a:cubicBezTo>
                      <a:cubicBezTo>
                        <a:pt x="98" y="15"/>
                        <a:pt x="91" y="7"/>
                        <a:pt x="83" y="1"/>
                      </a:cubicBezTo>
                      <a:cubicBezTo>
                        <a:pt x="81" y="0"/>
                        <a:pt x="78" y="0"/>
                        <a:pt x="75" y="0"/>
                      </a:cubicBezTo>
                    </a:path>
                  </a:pathLst>
                </a:custGeom>
                <a:solidFill>
                  <a:srgbClr val="CB62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7" name="Freeform 8618">
                  <a:extLst>
                    <a:ext uri="{FF2B5EF4-FFF2-40B4-BE49-F238E27FC236}">
                      <a16:creationId xmlns:a16="http://schemas.microsoft.com/office/drawing/2014/main" id="{78B52510-1749-EF29-E89F-6FD0A9E16D1C}"/>
                    </a:ext>
                  </a:extLst>
                </p:cNvPr>
                <p:cNvSpPr>
                  <a:spLocks/>
                </p:cNvSpPr>
                <p:nvPr/>
              </p:nvSpPr>
              <p:spPr bwMode="auto">
                <a:xfrm>
                  <a:off x="4095" y="1330"/>
                  <a:ext cx="663" cy="771"/>
                </a:xfrm>
                <a:custGeom>
                  <a:avLst/>
                  <a:gdLst>
                    <a:gd name="T0" fmla="*/ 92 w 802"/>
                    <a:gd name="T1" fmla="*/ 15 h 934"/>
                    <a:gd name="T2" fmla="*/ 0 w 802"/>
                    <a:gd name="T3" fmla="*/ 8 h 934"/>
                    <a:gd name="T4" fmla="*/ 24 w 802"/>
                    <a:gd name="T5" fmla="*/ 40 h 934"/>
                    <a:gd name="T6" fmla="*/ 31 w 802"/>
                    <a:gd name="T7" fmla="*/ 38 h 934"/>
                    <a:gd name="T8" fmla="*/ 41 w 802"/>
                    <a:gd name="T9" fmla="*/ 37 h 934"/>
                    <a:gd name="T10" fmla="*/ 50 w 802"/>
                    <a:gd name="T11" fmla="*/ 59 h 934"/>
                    <a:gd name="T12" fmla="*/ 26 w 802"/>
                    <a:gd name="T13" fmla="*/ 102 h 934"/>
                    <a:gd name="T14" fmla="*/ 41 w 802"/>
                    <a:gd name="T15" fmla="*/ 154 h 934"/>
                    <a:gd name="T16" fmla="*/ 50 w 802"/>
                    <a:gd name="T17" fmla="*/ 204 h 934"/>
                    <a:gd name="T18" fmla="*/ 36 w 802"/>
                    <a:gd name="T19" fmla="*/ 240 h 934"/>
                    <a:gd name="T20" fmla="*/ 53 w 802"/>
                    <a:gd name="T21" fmla="*/ 273 h 934"/>
                    <a:gd name="T22" fmla="*/ 83 w 802"/>
                    <a:gd name="T23" fmla="*/ 305 h 934"/>
                    <a:gd name="T24" fmla="*/ 113 w 802"/>
                    <a:gd name="T25" fmla="*/ 337 h 934"/>
                    <a:gd name="T26" fmla="*/ 126 w 802"/>
                    <a:gd name="T27" fmla="*/ 353 h 934"/>
                    <a:gd name="T28" fmla="*/ 140 w 802"/>
                    <a:gd name="T29" fmla="*/ 365 h 934"/>
                    <a:gd name="T30" fmla="*/ 139 w 802"/>
                    <a:gd name="T31" fmla="*/ 400 h 934"/>
                    <a:gd name="T32" fmla="*/ 134 w 802"/>
                    <a:gd name="T33" fmla="*/ 416 h 934"/>
                    <a:gd name="T34" fmla="*/ 152 w 802"/>
                    <a:gd name="T35" fmla="*/ 415 h 934"/>
                    <a:gd name="T36" fmla="*/ 164 w 802"/>
                    <a:gd name="T37" fmla="*/ 412 h 934"/>
                    <a:gd name="T38" fmla="*/ 184 w 802"/>
                    <a:gd name="T39" fmla="*/ 425 h 934"/>
                    <a:gd name="T40" fmla="*/ 236 w 802"/>
                    <a:gd name="T41" fmla="*/ 419 h 934"/>
                    <a:gd name="T42" fmla="*/ 262 w 802"/>
                    <a:gd name="T43" fmla="*/ 419 h 934"/>
                    <a:gd name="T44" fmla="*/ 299 w 802"/>
                    <a:gd name="T45" fmla="*/ 408 h 934"/>
                    <a:gd name="T46" fmla="*/ 290 w 802"/>
                    <a:gd name="T47" fmla="*/ 355 h 934"/>
                    <a:gd name="T48" fmla="*/ 325 w 802"/>
                    <a:gd name="T49" fmla="*/ 308 h 934"/>
                    <a:gd name="T50" fmla="*/ 347 w 802"/>
                    <a:gd name="T51" fmla="*/ 256 h 934"/>
                    <a:gd name="T52" fmla="*/ 363 w 802"/>
                    <a:gd name="T53" fmla="*/ 215 h 934"/>
                    <a:gd name="T54" fmla="*/ 351 w 802"/>
                    <a:gd name="T55" fmla="*/ 156 h 934"/>
                    <a:gd name="T56" fmla="*/ 356 w 802"/>
                    <a:gd name="T57" fmla="*/ 95 h 934"/>
                    <a:gd name="T58" fmla="*/ 346 w 802"/>
                    <a:gd name="T59" fmla="*/ 33 h 934"/>
                    <a:gd name="T60" fmla="*/ 333 w 802"/>
                    <a:gd name="T61" fmla="*/ 14 h 934"/>
                    <a:gd name="T62" fmla="*/ 270 w 802"/>
                    <a:gd name="T63" fmla="*/ 2 h 934"/>
                    <a:gd name="T64" fmla="*/ 207 w 802"/>
                    <a:gd name="T65" fmla="*/ 16 h 934"/>
                    <a:gd name="T66" fmla="*/ 96 w 802"/>
                    <a:gd name="T67" fmla="*/ 17 h 934"/>
                    <a:gd name="T68" fmla="*/ 89 w 802"/>
                    <a:gd name="T69" fmla="*/ 17 h 934"/>
                    <a:gd name="T70" fmla="*/ 92 w 802"/>
                    <a:gd name="T71" fmla="*/ 15 h 9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02" h="934">
                      <a:moveTo>
                        <a:pt x="196" y="33"/>
                      </a:moveTo>
                      <a:cubicBezTo>
                        <a:pt x="150" y="40"/>
                        <a:pt x="51" y="22"/>
                        <a:pt x="0" y="18"/>
                      </a:cubicBezTo>
                      <a:cubicBezTo>
                        <a:pt x="44" y="22"/>
                        <a:pt x="53" y="49"/>
                        <a:pt x="51" y="86"/>
                      </a:cubicBezTo>
                      <a:cubicBezTo>
                        <a:pt x="50" y="95"/>
                        <a:pt x="59" y="88"/>
                        <a:pt x="67" y="82"/>
                      </a:cubicBezTo>
                      <a:cubicBezTo>
                        <a:pt x="76" y="76"/>
                        <a:pt x="85" y="69"/>
                        <a:pt x="86" y="79"/>
                      </a:cubicBezTo>
                      <a:cubicBezTo>
                        <a:pt x="87" y="94"/>
                        <a:pt x="106" y="108"/>
                        <a:pt x="105" y="126"/>
                      </a:cubicBezTo>
                      <a:cubicBezTo>
                        <a:pt x="102" y="159"/>
                        <a:pt x="57" y="185"/>
                        <a:pt x="54" y="219"/>
                      </a:cubicBezTo>
                      <a:cubicBezTo>
                        <a:pt x="50" y="256"/>
                        <a:pt x="83" y="296"/>
                        <a:pt x="86" y="333"/>
                      </a:cubicBezTo>
                      <a:cubicBezTo>
                        <a:pt x="91" y="374"/>
                        <a:pt x="95" y="402"/>
                        <a:pt x="108" y="439"/>
                      </a:cubicBezTo>
                      <a:cubicBezTo>
                        <a:pt x="122" y="478"/>
                        <a:pt x="97" y="486"/>
                        <a:pt x="77" y="517"/>
                      </a:cubicBezTo>
                      <a:cubicBezTo>
                        <a:pt x="51" y="557"/>
                        <a:pt x="75" y="564"/>
                        <a:pt x="114" y="589"/>
                      </a:cubicBezTo>
                      <a:cubicBezTo>
                        <a:pt x="144" y="608"/>
                        <a:pt x="159" y="632"/>
                        <a:pt x="178" y="658"/>
                      </a:cubicBezTo>
                      <a:cubicBezTo>
                        <a:pt x="196" y="683"/>
                        <a:pt x="221" y="701"/>
                        <a:pt x="243" y="725"/>
                      </a:cubicBezTo>
                      <a:cubicBezTo>
                        <a:pt x="253" y="737"/>
                        <a:pt x="259" y="747"/>
                        <a:pt x="270" y="759"/>
                      </a:cubicBezTo>
                      <a:cubicBezTo>
                        <a:pt x="282" y="770"/>
                        <a:pt x="295" y="771"/>
                        <a:pt x="299" y="786"/>
                      </a:cubicBezTo>
                      <a:cubicBezTo>
                        <a:pt x="308" y="813"/>
                        <a:pt x="276" y="834"/>
                        <a:pt x="298" y="861"/>
                      </a:cubicBezTo>
                      <a:cubicBezTo>
                        <a:pt x="283" y="866"/>
                        <a:pt x="271" y="886"/>
                        <a:pt x="287" y="897"/>
                      </a:cubicBezTo>
                      <a:cubicBezTo>
                        <a:pt x="301" y="907"/>
                        <a:pt x="313" y="900"/>
                        <a:pt x="325" y="894"/>
                      </a:cubicBezTo>
                      <a:cubicBezTo>
                        <a:pt x="333" y="890"/>
                        <a:pt x="342" y="886"/>
                        <a:pt x="350" y="887"/>
                      </a:cubicBezTo>
                      <a:cubicBezTo>
                        <a:pt x="385" y="889"/>
                        <a:pt x="369" y="906"/>
                        <a:pt x="392" y="916"/>
                      </a:cubicBezTo>
                      <a:cubicBezTo>
                        <a:pt x="432" y="934"/>
                        <a:pt x="467" y="908"/>
                        <a:pt x="507" y="901"/>
                      </a:cubicBezTo>
                      <a:cubicBezTo>
                        <a:pt x="523" y="898"/>
                        <a:pt x="542" y="900"/>
                        <a:pt x="562" y="902"/>
                      </a:cubicBezTo>
                      <a:cubicBezTo>
                        <a:pt x="599" y="906"/>
                        <a:pt x="636" y="910"/>
                        <a:pt x="641" y="879"/>
                      </a:cubicBezTo>
                      <a:cubicBezTo>
                        <a:pt x="648" y="842"/>
                        <a:pt x="603" y="806"/>
                        <a:pt x="622" y="765"/>
                      </a:cubicBezTo>
                      <a:cubicBezTo>
                        <a:pt x="638" y="729"/>
                        <a:pt x="680" y="702"/>
                        <a:pt x="696" y="664"/>
                      </a:cubicBezTo>
                      <a:cubicBezTo>
                        <a:pt x="711" y="628"/>
                        <a:pt x="714" y="585"/>
                        <a:pt x="743" y="553"/>
                      </a:cubicBezTo>
                      <a:cubicBezTo>
                        <a:pt x="774" y="520"/>
                        <a:pt x="786" y="511"/>
                        <a:pt x="776" y="463"/>
                      </a:cubicBezTo>
                      <a:cubicBezTo>
                        <a:pt x="766" y="418"/>
                        <a:pt x="749" y="383"/>
                        <a:pt x="752" y="335"/>
                      </a:cubicBezTo>
                      <a:cubicBezTo>
                        <a:pt x="755" y="291"/>
                        <a:pt x="757" y="246"/>
                        <a:pt x="762" y="203"/>
                      </a:cubicBezTo>
                      <a:cubicBezTo>
                        <a:pt x="767" y="155"/>
                        <a:pt x="747" y="116"/>
                        <a:pt x="742" y="70"/>
                      </a:cubicBezTo>
                      <a:cubicBezTo>
                        <a:pt x="738" y="25"/>
                        <a:pt x="802" y="35"/>
                        <a:pt x="713" y="30"/>
                      </a:cubicBezTo>
                      <a:cubicBezTo>
                        <a:pt x="663" y="27"/>
                        <a:pt x="634" y="11"/>
                        <a:pt x="580" y="5"/>
                      </a:cubicBezTo>
                      <a:cubicBezTo>
                        <a:pt x="539" y="0"/>
                        <a:pt x="485" y="34"/>
                        <a:pt x="441" y="34"/>
                      </a:cubicBezTo>
                      <a:cubicBezTo>
                        <a:pt x="361" y="34"/>
                        <a:pt x="280" y="27"/>
                        <a:pt x="204" y="37"/>
                      </a:cubicBezTo>
                      <a:cubicBezTo>
                        <a:pt x="200" y="37"/>
                        <a:pt x="196" y="37"/>
                        <a:pt x="191" y="38"/>
                      </a:cubicBezTo>
                      <a:cubicBezTo>
                        <a:pt x="196" y="33"/>
                        <a:pt x="196" y="33"/>
                        <a:pt x="196" y="33"/>
                      </a:cubicBezTo>
                    </a:path>
                  </a:pathLst>
                </a:custGeom>
                <a:solidFill>
                  <a:srgbClr val="A03B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8" name="Freeform 8619">
                  <a:extLst>
                    <a:ext uri="{FF2B5EF4-FFF2-40B4-BE49-F238E27FC236}">
                      <a16:creationId xmlns:a16="http://schemas.microsoft.com/office/drawing/2014/main" id="{44C20C24-99C0-F1DC-753E-3071EEF9D5A8}"/>
                    </a:ext>
                  </a:extLst>
                </p:cNvPr>
                <p:cNvSpPr>
                  <a:spLocks/>
                </p:cNvSpPr>
                <p:nvPr/>
              </p:nvSpPr>
              <p:spPr bwMode="auto">
                <a:xfrm>
                  <a:off x="4115" y="1326"/>
                  <a:ext cx="609" cy="764"/>
                </a:xfrm>
                <a:custGeom>
                  <a:avLst/>
                  <a:gdLst>
                    <a:gd name="T0" fmla="*/ 59 w 737"/>
                    <a:gd name="T1" fmla="*/ 7 h 926"/>
                    <a:gd name="T2" fmla="*/ 47 w 737"/>
                    <a:gd name="T3" fmla="*/ 72 h 926"/>
                    <a:gd name="T4" fmla="*/ 77 w 737"/>
                    <a:gd name="T5" fmla="*/ 145 h 926"/>
                    <a:gd name="T6" fmla="*/ 93 w 737"/>
                    <a:gd name="T7" fmla="*/ 224 h 926"/>
                    <a:gd name="T8" fmla="*/ 92 w 737"/>
                    <a:gd name="T9" fmla="*/ 248 h 926"/>
                    <a:gd name="T10" fmla="*/ 106 w 737"/>
                    <a:gd name="T11" fmla="*/ 281 h 926"/>
                    <a:gd name="T12" fmla="*/ 102 w 737"/>
                    <a:gd name="T13" fmla="*/ 325 h 926"/>
                    <a:gd name="T14" fmla="*/ 67 w 737"/>
                    <a:gd name="T15" fmla="*/ 364 h 926"/>
                    <a:gd name="T16" fmla="*/ 133 w 737"/>
                    <a:gd name="T17" fmla="*/ 422 h 926"/>
                    <a:gd name="T18" fmla="*/ 164 w 737"/>
                    <a:gd name="T19" fmla="*/ 387 h 926"/>
                    <a:gd name="T20" fmla="*/ 250 w 737"/>
                    <a:gd name="T21" fmla="*/ 372 h 926"/>
                    <a:gd name="T22" fmla="*/ 258 w 737"/>
                    <a:gd name="T23" fmla="*/ 328 h 926"/>
                    <a:gd name="T24" fmla="*/ 300 w 737"/>
                    <a:gd name="T25" fmla="*/ 281 h 926"/>
                    <a:gd name="T26" fmla="*/ 303 w 737"/>
                    <a:gd name="T27" fmla="*/ 234 h 926"/>
                    <a:gd name="T28" fmla="*/ 273 w 737"/>
                    <a:gd name="T29" fmla="*/ 194 h 926"/>
                    <a:gd name="T30" fmla="*/ 297 w 737"/>
                    <a:gd name="T31" fmla="*/ 87 h 926"/>
                    <a:gd name="T32" fmla="*/ 334 w 737"/>
                    <a:gd name="T33" fmla="*/ 44 h 926"/>
                    <a:gd name="T34" fmla="*/ 251 w 737"/>
                    <a:gd name="T35" fmla="*/ 7 h 926"/>
                    <a:gd name="T36" fmla="*/ 146 w 737"/>
                    <a:gd name="T37" fmla="*/ 6 h 926"/>
                    <a:gd name="T38" fmla="*/ 64 w 737"/>
                    <a:gd name="T39" fmla="*/ 8 h 926"/>
                    <a:gd name="T40" fmla="*/ 59 w 737"/>
                    <a:gd name="T41" fmla="*/ 7 h 9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37" h="926">
                      <a:moveTo>
                        <a:pt x="126" y="14"/>
                      </a:moveTo>
                      <a:cubicBezTo>
                        <a:pt x="0" y="4"/>
                        <a:pt x="99" y="114"/>
                        <a:pt x="102" y="155"/>
                      </a:cubicBezTo>
                      <a:cubicBezTo>
                        <a:pt x="106" y="214"/>
                        <a:pt x="168" y="250"/>
                        <a:pt x="165" y="313"/>
                      </a:cubicBezTo>
                      <a:cubicBezTo>
                        <a:pt x="162" y="374"/>
                        <a:pt x="181" y="424"/>
                        <a:pt x="201" y="481"/>
                      </a:cubicBezTo>
                      <a:cubicBezTo>
                        <a:pt x="210" y="509"/>
                        <a:pt x="198" y="515"/>
                        <a:pt x="196" y="537"/>
                      </a:cubicBezTo>
                      <a:cubicBezTo>
                        <a:pt x="193" y="570"/>
                        <a:pt x="208" y="578"/>
                        <a:pt x="228" y="607"/>
                      </a:cubicBezTo>
                      <a:cubicBezTo>
                        <a:pt x="253" y="644"/>
                        <a:pt x="248" y="670"/>
                        <a:pt x="218" y="702"/>
                      </a:cubicBezTo>
                      <a:cubicBezTo>
                        <a:pt x="202" y="719"/>
                        <a:pt x="128" y="760"/>
                        <a:pt x="143" y="786"/>
                      </a:cubicBezTo>
                      <a:cubicBezTo>
                        <a:pt x="153" y="804"/>
                        <a:pt x="261" y="899"/>
                        <a:pt x="286" y="909"/>
                      </a:cubicBezTo>
                      <a:cubicBezTo>
                        <a:pt x="325" y="926"/>
                        <a:pt x="306" y="841"/>
                        <a:pt x="351" y="836"/>
                      </a:cubicBezTo>
                      <a:cubicBezTo>
                        <a:pt x="417" y="828"/>
                        <a:pt x="478" y="845"/>
                        <a:pt x="535" y="804"/>
                      </a:cubicBezTo>
                      <a:cubicBezTo>
                        <a:pt x="567" y="782"/>
                        <a:pt x="542" y="739"/>
                        <a:pt x="554" y="708"/>
                      </a:cubicBezTo>
                      <a:cubicBezTo>
                        <a:pt x="567" y="670"/>
                        <a:pt x="619" y="641"/>
                        <a:pt x="643" y="606"/>
                      </a:cubicBezTo>
                      <a:cubicBezTo>
                        <a:pt x="665" y="575"/>
                        <a:pt x="678" y="537"/>
                        <a:pt x="650" y="506"/>
                      </a:cubicBezTo>
                      <a:cubicBezTo>
                        <a:pt x="621" y="473"/>
                        <a:pt x="585" y="466"/>
                        <a:pt x="584" y="419"/>
                      </a:cubicBezTo>
                      <a:cubicBezTo>
                        <a:pt x="584" y="340"/>
                        <a:pt x="667" y="269"/>
                        <a:pt x="638" y="187"/>
                      </a:cubicBezTo>
                      <a:cubicBezTo>
                        <a:pt x="623" y="146"/>
                        <a:pt x="737" y="134"/>
                        <a:pt x="717" y="93"/>
                      </a:cubicBezTo>
                      <a:cubicBezTo>
                        <a:pt x="708" y="73"/>
                        <a:pt x="524" y="32"/>
                        <a:pt x="539" y="14"/>
                      </a:cubicBezTo>
                      <a:cubicBezTo>
                        <a:pt x="509" y="0"/>
                        <a:pt x="414" y="6"/>
                        <a:pt x="313" y="12"/>
                      </a:cubicBezTo>
                      <a:cubicBezTo>
                        <a:pt x="252" y="16"/>
                        <a:pt x="189" y="19"/>
                        <a:pt x="137" y="18"/>
                      </a:cubicBezTo>
                      <a:cubicBezTo>
                        <a:pt x="126" y="14"/>
                        <a:pt x="126" y="14"/>
                        <a:pt x="126" y="14"/>
                      </a:cubicBezTo>
                    </a:path>
                  </a:pathLst>
                </a:custGeom>
                <a:solidFill>
                  <a:srgbClr val="9436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39" name="Freeform 8620">
                  <a:extLst>
                    <a:ext uri="{FF2B5EF4-FFF2-40B4-BE49-F238E27FC236}">
                      <a16:creationId xmlns:a16="http://schemas.microsoft.com/office/drawing/2014/main" id="{D8654390-2701-D8CE-72D4-57BB47782859}"/>
                    </a:ext>
                  </a:extLst>
                </p:cNvPr>
                <p:cNvSpPr>
                  <a:spLocks noEditPoints="1"/>
                </p:cNvSpPr>
                <p:nvPr/>
              </p:nvSpPr>
              <p:spPr bwMode="auto">
                <a:xfrm>
                  <a:off x="4147" y="2529"/>
                  <a:ext cx="425" cy="541"/>
                </a:xfrm>
                <a:custGeom>
                  <a:avLst/>
                  <a:gdLst>
                    <a:gd name="T0" fmla="*/ 231 w 514"/>
                    <a:gd name="T1" fmla="*/ 266 h 655"/>
                    <a:gd name="T2" fmla="*/ 105 w 514"/>
                    <a:gd name="T3" fmla="*/ 147 h 655"/>
                    <a:gd name="T4" fmla="*/ 108 w 514"/>
                    <a:gd name="T5" fmla="*/ 147 h 655"/>
                    <a:gd name="T6" fmla="*/ 109 w 514"/>
                    <a:gd name="T7" fmla="*/ 149 h 655"/>
                    <a:gd name="T8" fmla="*/ 112 w 514"/>
                    <a:gd name="T9" fmla="*/ 157 h 655"/>
                    <a:gd name="T10" fmla="*/ 108 w 514"/>
                    <a:gd name="T11" fmla="*/ 165 h 655"/>
                    <a:gd name="T12" fmla="*/ 106 w 514"/>
                    <a:gd name="T13" fmla="*/ 167 h 655"/>
                    <a:gd name="T14" fmla="*/ 105 w 514"/>
                    <a:gd name="T15" fmla="*/ 167 h 655"/>
                    <a:gd name="T16" fmla="*/ 103 w 514"/>
                    <a:gd name="T17" fmla="*/ 167 h 655"/>
                    <a:gd name="T18" fmla="*/ 103 w 514"/>
                    <a:gd name="T19" fmla="*/ 167 h 655"/>
                    <a:gd name="T20" fmla="*/ 101 w 514"/>
                    <a:gd name="T21" fmla="*/ 167 h 655"/>
                    <a:gd name="T22" fmla="*/ 99 w 514"/>
                    <a:gd name="T23" fmla="*/ 167 h 655"/>
                    <a:gd name="T24" fmla="*/ 98 w 514"/>
                    <a:gd name="T25" fmla="*/ 165 h 655"/>
                    <a:gd name="T26" fmla="*/ 97 w 514"/>
                    <a:gd name="T27" fmla="*/ 165 h 655"/>
                    <a:gd name="T28" fmla="*/ 96 w 514"/>
                    <a:gd name="T29" fmla="*/ 164 h 655"/>
                    <a:gd name="T30" fmla="*/ 94 w 514"/>
                    <a:gd name="T31" fmla="*/ 162 h 655"/>
                    <a:gd name="T32" fmla="*/ 98 w 514"/>
                    <a:gd name="T33" fmla="*/ 148 h 655"/>
                    <a:gd name="T34" fmla="*/ 141 w 514"/>
                    <a:gd name="T35" fmla="*/ 125 h 655"/>
                    <a:gd name="T36" fmla="*/ 88 w 514"/>
                    <a:gd name="T37" fmla="*/ 178 h 655"/>
                    <a:gd name="T38" fmla="*/ 7 w 514"/>
                    <a:gd name="T39" fmla="*/ 235 h 655"/>
                    <a:gd name="T40" fmla="*/ 13 w 514"/>
                    <a:gd name="T41" fmla="*/ 235 h 655"/>
                    <a:gd name="T42" fmla="*/ 14 w 514"/>
                    <a:gd name="T43" fmla="*/ 236 h 655"/>
                    <a:gd name="T44" fmla="*/ 17 w 514"/>
                    <a:gd name="T45" fmla="*/ 240 h 655"/>
                    <a:gd name="T46" fmla="*/ 17 w 514"/>
                    <a:gd name="T47" fmla="*/ 248 h 655"/>
                    <a:gd name="T48" fmla="*/ 13 w 514"/>
                    <a:gd name="T49" fmla="*/ 254 h 655"/>
                    <a:gd name="T50" fmla="*/ 12 w 514"/>
                    <a:gd name="T51" fmla="*/ 255 h 655"/>
                    <a:gd name="T52" fmla="*/ 11 w 514"/>
                    <a:gd name="T53" fmla="*/ 255 h 655"/>
                    <a:gd name="T54" fmla="*/ 8 w 514"/>
                    <a:gd name="T55" fmla="*/ 255 h 655"/>
                    <a:gd name="T56" fmla="*/ 32 w 514"/>
                    <a:gd name="T57" fmla="*/ 259 h 655"/>
                    <a:gd name="T58" fmla="*/ 152 w 514"/>
                    <a:gd name="T59" fmla="*/ 292 h 655"/>
                    <a:gd name="T60" fmla="*/ 194 w 514"/>
                    <a:gd name="T61" fmla="*/ 212 h 655"/>
                    <a:gd name="T62" fmla="*/ 208 w 514"/>
                    <a:gd name="T63" fmla="*/ 154 h 655"/>
                    <a:gd name="T64" fmla="*/ 165 w 514"/>
                    <a:gd name="T65" fmla="*/ 143 h 655"/>
                    <a:gd name="T66" fmla="*/ 231 w 514"/>
                    <a:gd name="T67" fmla="*/ 56 h 655"/>
                    <a:gd name="T68" fmla="*/ 223 w 514"/>
                    <a:gd name="T69" fmla="*/ 70 h 655"/>
                    <a:gd name="T70" fmla="*/ 172 w 514"/>
                    <a:gd name="T71" fmla="*/ 99 h 655"/>
                    <a:gd name="T72" fmla="*/ 69 w 514"/>
                    <a:gd name="T73" fmla="*/ 57 h 655"/>
                    <a:gd name="T74" fmla="*/ 80 w 514"/>
                    <a:gd name="T75" fmla="*/ 65 h 655"/>
                    <a:gd name="T76" fmla="*/ 82 w 514"/>
                    <a:gd name="T77" fmla="*/ 65 h 655"/>
                    <a:gd name="T78" fmla="*/ 83 w 514"/>
                    <a:gd name="T79" fmla="*/ 64 h 655"/>
                    <a:gd name="T80" fmla="*/ 85 w 514"/>
                    <a:gd name="T81" fmla="*/ 64 h 655"/>
                    <a:gd name="T82" fmla="*/ 76 w 514"/>
                    <a:gd name="T83" fmla="*/ 37 h 655"/>
                    <a:gd name="T84" fmla="*/ 122 w 514"/>
                    <a:gd name="T85" fmla="*/ 12 h 655"/>
                    <a:gd name="T86" fmla="*/ 128 w 514"/>
                    <a:gd name="T87" fmla="*/ 13 h 655"/>
                    <a:gd name="T88" fmla="*/ 130 w 514"/>
                    <a:gd name="T89" fmla="*/ 14 h 655"/>
                    <a:gd name="T90" fmla="*/ 132 w 514"/>
                    <a:gd name="T91" fmla="*/ 21 h 655"/>
                    <a:gd name="T92" fmla="*/ 132 w 514"/>
                    <a:gd name="T93" fmla="*/ 25 h 655"/>
                    <a:gd name="T94" fmla="*/ 127 w 514"/>
                    <a:gd name="T95" fmla="*/ 31 h 655"/>
                    <a:gd name="T96" fmla="*/ 126 w 514"/>
                    <a:gd name="T97" fmla="*/ 31 h 655"/>
                    <a:gd name="T98" fmla="*/ 125 w 514"/>
                    <a:gd name="T99" fmla="*/ 32 h 655"/>
                    <a:gd name="T100" fmla="*/ 123 w 514"/>
                    <a:gd name="T101" fmla="*/ 32 h 655"/>
                    <a:gd name="T102" fmla="*/ 121 w 514"/>
                    <a:gd name="T103" fmla="*/ 31 h 655"/>
                    <a:gd name="T104" fmla="*/ 121 w 514"/>
                    <a:gd name="T105" fmla="*/ 31 h 655"/>
                    <a:gd name="T106" fmla="*/ 118 w 514"/>
                    <a:gd name="T107" fmla="*/ 31 h 655"/>
                    <a:gd name="T108" fmla="*/ 117 w 514"/>
                    <a:gd name="T109" fmla="*/ 30 h 655"/>
                    <a:gd name="T110" fmla="*/ 117 w 514"/>
                    <a:gd name="T111" fmla="*/ 28 h 655"/>
                    <a:gd name="T112" fmla="*/ 115 w 514"/>
                    <a:gd name="T113" fmla="*/ 25 h 655"/>
                    <a:gd name="T114" fmla="*/ 84 w 514"/>
                    <a:gd name="T115" fmla="*/ 12 h 655"/>
                    <a:gd name="T116" fmla="*/ 93 w 514"/>
                    <a:gd name="T117" fmla="*/ 82 h 655"/>
                    <a:gd name="T118" fmla="*/ 156 w 514"/>
                    <a:gd name="T119" fmla="*/ 39 h 6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4" h="655">
                      <a:moveTo>
                        <a:pt x="491" y="576"/>
                      </a:moveTo>
                      <a:cubicBezTo>
                        <a:pt x="485" y="578"/>
                        <a:pt x="480" y="580"/>
                        <a:pt x="479" y="586"/>
                      </a:cubicBezTo>
                      <a:cubicBezTo>
                        <a:pt x="478" y="591"/>
                        <a:pt x="480" y="592"/>
                        <a:pt x="484" y="593"/>
                      </a:cubicBezTo>
                      <a:cubicBezTo>
                        <a:pt x="485" y="588"/>
                        <a:pt x="488" y="582"/>
                        <a:pt x="491" y="576"/>
                      </a:cubicBezTo>
                      <a:moveTo>
                        <a:pt x="491" y="462"/>
                      </a:moveTo>
                      <a:cubicBezTo>
                        <a:pt x="477" y="475"/>
                        <a:pt x="466" y="489"/>
                        <a:pt x="472" y="508"/>
                      </a:cubicBezTo>
                      <a:cubicBezTo>
                        <a:pt x="478" y="524"/>
                        <a:pt x="492" y="526"/>
                        <a:pt x="483" y="545"/>
                      </a:cubicBezTo>
                      <a:cubicBezTo>
                        <a:pt x="481" y="549"/>
                        <a:pt x="469" y="567"/>
                        <a:pt x="475" y="572"/>
                      </a:cubicBezTo>
                      <a:cubicBezTo>
                        <a:pt x="475" y="572"/>
                        <a:pt x="477" y="572"/>
                        <a:pt x="480" y="572"/>
                      </a:cubicBezTo>
                      <a:cubicBezTo>
                        <a:pt x="485" y="572"/>
                        <a:pt x="491" y="572"/>
                        <a:pt x="494" y="572"/>
                      </a:cubicBezTo>
                      <a:cubicBezTo>
                        <a:pt x="494" y="571"/>
                        <a:pt x="494" y="571"/>
                        <a:pt x="495" y="571"/>
                      </a:cubicBezTo>
                      <a:cubicBezTo>
                        <a:pt x="497" y="568"/>
                        <a:pt x="500" y="565"/>
                        <a:pt x="503" y="562"/>
                      </a:cubicBezTo>
                      <a:cubicBezTo>
                        <a:pt x="502" y="554"/>
                        <a:pt x="502" y="545"/>
                        <a:pt x="503" y="537"/>
                      </a:cubicBezTo>
                      <a:cubicBezTo>
                        <a:pt x="506" y="513"/>
                        <a:pt x="514" y="492"/>
                        <a:pt x="496" y="467"/>
                      </a:cubicBezTo>
                      <a:cubicBezTo>
                        <a:pt x="494" y="465"/>
                        <a:pt x="493" y="463"/>
                        <a:pt x="491" y="462"/>
                      </a:cubicBezTo>
                      <a:moveTo>
                        <a:pt x="218" y="315"/>
                      </a:moveTo>
                      <a:cubicBezTo>
                        <a:pt x="219" y="315"/>
                        <a:pt x="219" y="315"/>
                        <a:pt x="220" y="314"/>
                      </a:cubicBezTo>
                      <a:cubicBezTo>
                        <a:pt x="220" y="314"/>
                        <a:pt x="221" y="314"/>
                        <a:pt x="221" y="314"/>
                      </a:cubicBezTo>
                      <a:cubicBezTo>
                        <a:pt x="221" y="314"/>
                        <a:pt x="222" y="314"/>
                        <a:pt x="223" y="315"/>
                      </a:cubicBezTo>
                      <a:cubicBezTo>
                        <a:pt x="223" y="315"/>
                        <a:pt x="224" y="315"/>
                        <a:pt x="225" y="315"/>
                      </a:cubicBezTo>
                      <a:cubicBezTo>
                        <a:pt x="225" y="315"/>
                        <a:pt x="226" y="315"/>
                        <a:pt x="226" y="315"/>
                      </a:cubicBezTo>
                      <a:cubicBezTo>
                        <a:pt x="226" y="315"/>
                        <a:pt x="226" y="315"/>
                        <a:pt x="227" y="315"/>
                      </a:cubicBezTo>
                      <a:cubicBezTo>
                        <a:pt x="227" y="315"/>
                        <a:pt x="228" y="316"/>
                        <a:pt x="228" y="316"/>
                      </a:cubicBezTo>
                      <a:cubicBezTo>
                        <a:pt x="229" y="316"/>
                        <a:pt x="229" y="317"/>
                        <a:pt x="229" y="317"/>
                      </a:cubicBezTo>
                      <a:cubicBezTo>
                        <a:pt x="229" y="317"/>
                        <a:pt x="229" y="317"/>
                        <a:pt x="229" y="317"/>
                      </a:cubicBezTo>
                      <a:cubicBezTo>
                        <a:pt x="230" y="317"/>
                        <a:pt x="230" y="317"/>
                        <a:pt x="230" y="317"/>
                      </a:cubicBezTo>
                      <a:cubicBezTo>
                        <a:pt x="230" y="317"/>
                        <a:pt x="231" y="317"/>
                        <a:pt x="231" y="317"/>
                      </a:cubicBezTo>
                      <a:cubicBezTo>
                        <a:pt x="231" y="317"/>
                        <a:pt x="231" y="317"/>
                        <a:pt x="231" y="317"/>
                      </a:cubicBezTo>
                      <a:cubicBezTo>
                        <a:pt x="231" y="317"/>
                        <a:pt x="231" y="317"/>
                        <a:pt x="231" y="317"/>
                      </a:cubicBezTo>
                      <a:cubicBezTo>
                        <a:pt x="231" y="317"/>
                        <a:pt x="231" y="317"/>
                        <a:pt x="231" y="317"/>
                      </a:cubicBezTo>
                      <a:cubicBezTo>
                        <a:pt x="231" y="317"/>
                        <a:pt x="231" y="317"/>
                        <a:pt x="231" y="317"/>
                      </a:cubicBezTo>
                      <a:cubicBezTo>
                        <a:pt x="231" y="317"/>
                        <a:pt x="231" y="317"/>
                        <a:pt x="231" y="317"/>
                      </a:cubicBezTo>
                      <a:cubicBezTo>
                        <a:pt x="231" y="317"/>
                        <a:pt x="231" y="317"/>
                        <a:pt x="231" y="317"/>
                      </a:cubicBezTo>
                      <a:cubicBezTo>
                        <a:pt x="233" y="317"/>
                        <a:pt x="233" y="320"/>
                        <a:pt x="234" y="321"/>
                      </a:cubicBezTo>
                      <a:cubicBezTo>
                        <a:pt x="234" y="321"/>
                        <a:pt x="234" y="321"/>
                        <a:pt x="234" y="321"/>
                      </a:cubicBezTo>
                      <a:cubicBezTo>
                        <a:pt x="234" y="321"/>
                        <a:pt x="234" y="321"/>
                        <a:pt x="234" y="321"/>
                      </a:cubicBezTo>
                      <a:cubicBezTo>
                        <a:pt x="234" y="321"/>
                        <a:pt x="234" y="321"/>
                        <a:pt x="235" y="321"/>
                      </a:cubicBezTo>
                      <a:cubicBezTo>
                        <a:pt x="235" y="321"/>
                        <a:pt x="235" y="321"/>
                        <a:pt x="235" y="321"/>
                      </a:cubicBezTo>
                      <a:cubicBezTo>
                        <a:pt x="235" y="321"/>
                        <a:pt x="235" y="321"/>
                        <a:pt x="235" y="321"/>
                      </a:cubicBezTo>
                      <a:cubicBezTo>
                        <a:pt x="235" y="321"/>
                        <a:pt x="235" y="321"/>
                        <a:pt x="235" y="321"/>
                      </a:cubicBezTo>
                      <a:cubicBezTo>
                        <a:pt x="237" y="322"/>
                        <a:pt x="236" y="325"/>
                        <a:pt x="238" y="325"/>
                      </a:cubicBezTo>
                      <a:cubicBezTo>
                        <a:pt x="240" y="326"/>
                        <a:pt x="238" y="330"/>
                        <a:pt x="240" y="332"/>
                      </a:cubicBezTo>
                      <a:cubicBezTo>
                        <a:pt x="241" y="332"/>
                        <a:pt x="241" y="333"/>
                        <a:pt x="241" y="333"/>
                      </a:cubicBezTo>
                      <a:cubicBezTo>
                        <a:pt x="241" y="334"/>
                        <a:pt x="241" y="334"/>
                        <a:pt x="241" y="335"/>
                      </a:cubicBezTo>
                      <a:cubicBezTo>
                        <a:pt x="241" y="335"/>
                        <a:pt x="241" y="335"/>
                        <a:pt x="241" y="335"/>
                      </a:cubicBezTo>
                      <a:cubicBezTo>
                        <a:pt x="241" y="335"/>
                        <a:pt x="241" y="335"/>
                        <a:pt x="241" y="336"/>
                      </a:cubicBezTo>
                      <a:cubicBezTo>
                        <a:pt x="241" y="336"/>
                        <a:pt x="241" y="336"/>
                        <a:pt x="241" y="336"/>
                      </a:cubicBezTo>
                      <a:cubicBezTo>
                        <a:pt x="241" y="336"/>
                        <a:pt x="241" y="336"/>
                        <a:pt x="241" y="336"/>
                      </a:cubicBezTo>
                      <a:cubicBezTo>
                        <a:pt x="241" y="337"/>
                        <a:pt x="241" y="337"/>
                        <a:pt x="241" y="337"/>
                      </a:cubicBezTo>
                      <a:cubicBezTo>
                        <a:pt x="241" y="337"/>
                        <a:pt x="241" y="337"/>
                        <a:pt x="241" y="337"/>
                      </a:cubicBezTo>
                      <a:cubicBezTo>
                        <a:pt x="241" y="339"/>
                        <a:pt x="240" y="340"/>
                        <a:pt x="240" y="341"/>
                      </a:cubicBezTo>
                      <a:cubicBezTo>
                        <a:pt x="240" y="342"/>
                        <a:pt x="240" y="342"/>
                        <a:pt x="240" y="342"/>
                      </a:cubicBezTo>
                      <a:cubicBezTo>
                        <a:pt x="240" y="342"/>
                        <a:pt x="240" y="343"/>
                        <a:pt x="240" y="343"/>
                      </a:cubicBezTo>
                      <a:cubicBezTo>
                        <a:pt x="240" y="343"/>
                        <a:pt x="240" y="343"/>
                        <a:pt x="240" y="343"/>
                      </a:cubicBezTo>
                      <a:cubicBezTo>
                        <a:pt x="240" y="345"/>
                        <a:pt x="238" y="346"/>
                        <a:pt x="238" y="347"/>
                      </a:cubicBezTo>
                      <a:cubicBezTo>
                        <a:pt x="238" y="347"/>
                        <a:pt x="238" y="347"/>
                        <a:pt x="238" y="347"/>
                      </a:cubicBezTo>
                      <a:cubicBezTo>
                        <a:pt x="238" y="347"/>
                        <a:pt x="238" y="347"/>
                        <a:pt x="238" y="347"/>
                      </a:cubicBezTo>
                      <a:cubicBezTo>
                        <a:pt x="238" y="347"/>
                        <a:pt x="238" y="347"/>
                        <a:pt x="238" y="347"/>
                      </a:cubicBezTo>
                      <a:cubicBezTo>
                        <a:pt x="238" y="350"/>
                        <a:pt x="236" y="350"/>
                        <a:pt x="236" y="351"/>
                      </a:cubicBezTo>
                      <a:cubicBezTo>
                        <a:pt x="235" y="353"/>
                        <a:pt x="232" y="353"/>
                        <a:pt x="232" y="355"/>
                      </a:cubicBezTo>
                      <a:cubicBezTo>
                        <a:pt x="232" y="357"/>
                        <a:pt x="229" y="355"/>
                        <a:pt x="229" y="357"/>
                      </a:cubicBezTo>
                      <a:cubicBezTo>
                        <a:pt x="228" y="357"/>
                        <a:pt x="228" y="358"/>
                        <a:pt x="227" y="358"/>
                      </a:cubicBezTo>
                      <a:cubicBezTo>
                        <a:pt x="227" y="358"/>
                        <a:pt x="227" y="358"/>
                        <a:pt x="227" y="358"/>
                      </a:cubicBezTo>
                      <a:cubicBezTo>
                        <a:pt x="227" y="358"/>
                        <a:pt x="227" y="358"/>
                        <a:pt x="227" y="358"/>
                      </a:cubicBezTo>
                      <a:cubicBezTo>
                        <a:pt x="227" y="358"/>
                        <a:pt x="227" y="358"/>
                        <a:pt x="227" y="358"/>
                      </a:cubicBezTo>
                      <a:cubicBezTo>
                        <a:pt x="227" y="358"/>
                        <a:pt x="227" y="358"/>
                        <a:pt x="227" y="358"/>
                      </a:cubicBezTo>
                      <a:cubicBezTo>
                        <a:pt x="227" y="358"/>
                        <a:pt x="227" y="358"/>
                        <a:pt x="227" y="358"/>
                      </a:cubicBezTo>
                      <a:cubicBezTo>
                        <a:pt x="227" y="358"/>
                        <a:pt x="227" y="358"/>
                        <a:pt x="227" y="358"/>
                      </a:cubicBezTo>
                      <a:cubicBezTo>
                        <a:pt x="227" y="358"/>
                        <a:pt x="227" y="358"/>
                        <a:pt x="227" y="358"/>
                      </a:cubicBezTo>
                      <a:cubicBezTo>
                        <a:pt x="227" y="358"/>
                        <a:pt x="227" y="358"/>
                        <a:pt x="226" y="358"/>
                      </a:cubicBezTo>
                      <a:cubicBezTo>
                        <a:pt x="226" y="358"/>
                        <a:pt x="226" y="358"/>
                        <a:pt x="226" y="358"/>
                      </a:cubicBezTo>
                      <a:cubicBezTo>
                        <a:pt x="226" y="358"/>
                        <a:pt x="226" y="357"/>
                        <a:pt x="226" y="357"/>
                      </a:cubicBezTo>
                      <a:cubicBezTo>
                        <a:pt x="226" y="357"/>
                        <a:pt x="226" y="357"/>
                        <a:pt x="226" y="357"/>
                      </a:cubicBezTo>
                      <a:cubicBezTo>
                        <a:pt x="226" y="357"/>
                        <a:pt x="226" y="357"/>
                        <a:pt x="226" y="357"/>
                      </a:cubicBezTo>
                      <a:cubicBezTo>
                        <a:pt x="226" y="357"/>
                        <a:pt x="226" y="357"/>
                        <a:pt x="226" y="357"/>
                      </a:cubicBezTo>
                      <a:cubicBezTo>
                        <a:pt x="226" y="357"/>
                        <a:pt x="226" y="357"/>
                        <a:pt x="226" y="357"/>
                      </a:cubicBezTo>
                      <a:cubicBezTo>
                        <a:pt x="225" y="357"/>
                        <a:pt x="225" y="358"/>
                        <a:pt x="225" y="358"/>
                      </a:cubicBezTo>
                      <a:cubicBezTo>
                        <a:pt x="225" y="358"/>
                        <a:pt x="225" y="358"/>
                        <a:pt x="225" y="358"/>
                      </a:cubicBezTo>
                      <a:cubicBezTo>
                        <a:pt x="225" y="358"/>
                        <a:pt x="225" y="358"/>
                        <a:pt x="225" y="358"/>
                      </a:cubicBezTo>
                      <a:cubicBezTo>
                        <a:pt x="225" y="359"/>
                        <a:pt x="224" y="359"/>
                        <a:pt x="224" y="359"/>
                      </a:cubicBezTo>
                      <a:cubicBezTo>
                        <a:pt x="224" y="359"/>
                        <a:pt x="224" y="359"/>
                        <a:pt x="224" y="359"/>
                      </a:cubicBezTo>
                      <a:cubicBezTo>
                        <a:pt x="224" y="359"/>
                        <a:pt x="224" y="359"/>
                        <a:pt x="224" y="359"/>
                      </a:cubicBezTo>
                      <a:cubicBezTo>
                        <a:pt x="224" y="359"/>
                        <a:pt x="224" y="359"/>
                        <a:pt x="224" y="359"/>
                      </a:cubicBezTo>
                      <a:cubicBezTo>
                        <a:pt x="224" y="359"/>
                        <a:pt x="224" y="359"/>
                        <a:pt x="224" y="359"/>
                      </a:cubicBezTo>
                      <a:cubicBezTo>
                        <a:pt x="224" y="359"/>
                        <a:pt x="224" y="359"/>
                        <a:pt x="224" y="359"/>
                      </a:cubicBezTo>
                      <a:cubicBezTo>
                        <a:pt x="224" y="359"/>
                        <a:pt x="224" y="359"/>
                        <a:pt x="224" y="359"/>
                      </a:cubicBezTo>
                      <a:cubicBezTo>
                        <a:pt x="224" y="359"/>
                        <a:pt x="224" y="359"/>
                        <a:pt x="224" y="359"/>
                      </a:cubicBezTo>
                      <a:cubicBezTo>
                        <a:pt x="223" y="359"/>
                        <a:pt x="223" y="359"/>
                        <a:pt x="222" y="359"/>
                      </a:cubicBezTo>
                      <a:cubicBezTo>
                        <a:pt x="222" y="359"/>
                        <a:pt x="221" y="358"/>
                        <a:pt x="221" y="358"/>
                      </a:cubicBezTo>
                      <a:cubicBezTo>
                        <a:pt x="221" y="358"/>
                        <a:pt x="221" y="358"/>
                        <a:pt x="221" y="358"/>
                      </a:cubicBezTo>
                      <a:cubicBezTo>
                        <a:pt x="220" y="358"/>
                        <a:pt x="220" y="358"/>
                        <a:pt x="220" y="359"/>
                      </a:cubicBezTo>
                      <a:cubicBezTo>
                        <a:pt x="220" y="359"/>
                        <a:pt x="220" y="359"/>
                        <a:pt x="220" y="359"/>
                      </a:cubicBezTo>
                      <a:cubicBezTo>
                        <a:pt x="220" y="359"/>
                        <a:pt x="220" y="359"/>
                        <a:pt x="220" y="359"/>
                      </a:cubicBezTo>
                      <a:cubicBezTo>
                        <a:pt x="220" y="359"/>
                        <a:pt x="220" y="359"/>
                        <a:pt x="220" y="359"/>
                      </a:cubicBezTo>
                      <a:cubicBezTo>
                        <a:pt x="220" y="359"/>
                        <a:pt x="220" y="359"/>
                        <a:pt x="220" y="359"/>
                      </a:cubicBezTo>
                      <a:cubicBezTo>
                        <a:pt x="220" y="359"/>
                        <a:pt x="220" y="359"/>
                        <a:pt x="220" y="359"/>
                      </a:cubicBezTo>
                      <a:cubicBezTo>
                        <a:pt x="220" y="359"/>
                        <a:pt x="220" y="359"/>
                        <a:pt x="220" y="359"/>
                      </a:cubicBezTo>
                      <a:cubicBezTo>
                        <a:pt x="220" y="359"/>
                        <a:pt x="220" y="359"/>
                        <a:pt x="220" y="359"/>
                      </a:cubicBezTo>
                      <a:cubicBezTo>
                        <a:pt x="220" y="359"/>
                        <a:pt x="220" y="359"/>
                        <a:pt x="220" y="359"/>
                      </a:cubicBezTo>
                      <a:cubicBezTo>
                        <a:pt x="220" y="359"/>
                        <a:pt x="220" y="359"/>
                        <a:pt x="220" y="359"/>
                      </a:cubicBezTo>
                      <a:cubicBezTo>
                        <a:pt x="220" y="359"/>
                        <a:pt x="220" y="359"/>
                        <a:pt x="220" y="359"/>
                      </a:cubicBezTo>
                      <a:cubicBezTo>
                        <a:pt x="219" y="359"/>
                        <a:pt x="219" y="359"/>
                        <a:pt x="219" y="359"/>
                      </a:cubicBezTo>
                      <a:cubicBezTo>
                        <a:pt x="219" y="359"/>
                        <a:pt x="219" y="359"/>
                        <a:pt x="219" y="359"/>
                      </a:cubicBezTo>
                      <a:cubicBezTo>
                        <a:pt x="219" y="359"/>
                        <a:pt x="219" y="359"/>
                        <a:pt x="219" y="359"/>
                      </a:cubicBezTo>
                      <a:cubicBezTo>
                        <a:pt x="219" y="359"/>
                        <a:pt x="219" y="359"/>
                        <a:pt x="219" y="359"/>
                      </a:cubicBezTo>
                      <a:cubicBezTo>
                        <a:pt x="219" y="359"/>
                        <a:pt x="219" y="359"/>
                        <a:pt x="219" y="359"/>
                      </a:cubicBezTo>
                      <a:cubicBezTo>
                        <a:pt x="219" y="359"/>
                        <a:pt x="219" y="359"/>
                        <a:pt x="219" y="359"/>
                      </a:cubicBezTo>
                      <a:cubicBezTo>
                        <a:pt x="218" y="359"/>
                        <a:pt x="217" y="359"/>
                        <a:pt x="216" y="358"/>
                      </a:cubicBezTo>
                      <a:cubicBezTo>
                        <a:pt x="216" y="358"/>
                        <a:pt x="216" y="358"/>
                        <a:pt x="216" y="358"/>
                      </a:cubicBezTo>
                      <a:cubicBezTo>
                        <a:pt x="216" y="358"/>
                        <a:pt x="216" y="358"/>
                        <a:pt x="216" y="358"/>
                      </a:cubicBezTo>
                      <a:cubicBezTo>
                        <a:pt x="216" y="358"/>
                        <a:pt x="216" y="358"/>
                        <a:pt x="216" y="358"/>
                      </a:cubicBezTo>
                      <a:cubicBezTo>
                        <a:pt x="215" y="358"/>
                        <a:pt x="215" y="357"/>
                        <a:pt x="214" y="357"/>
                      </a:cubicBezTo>
                      <a:cubicBezTo>
                        <a:pt x="214" y="357"/>
                        <a:pt x="214" y="357"/>
                        <a:pt x="214" y="357"/>
                      </a:cubicBezTo>
                      <a:cubicBezTo>
                        <a:pt x="214" y="357"/>
                        <a:pt x="214" y="357"/>
                        <a:pt x="214" y="357"/>
                      </a:cubicBezTo>
                      <a:cubicBezTo>
                        <a:pt x="214" y="357"/>
                        <a:pt x="213" y="357"/>
                        <a:pt x="213" y="357"/>
                      </a:cubicBezTo>
                      <a:cubicBezTo>
                        <a:pt x="213" y="357"/>
                        <a:pt x="213" y="357"/>
                        <a:pt x="213" y="357"/>
                      </a:cubicBezTo>
                      <a:cubicBezTo>
                        <a:pt x="213" y="357"/>
                        <a:pt x="213" y="357"/>
                        <a:pt x="213" y="357"/>
                      </a:cubicBezTo>
                      <a:cubicBezTo>
                        <a:pt x="213" y="358"/>
                        <a:pt x="213" y="358"/>
                        <a:pt x="212" y="358"/>
                      </a:cubicBezTo>
                      <a:cubicBezTo>
                        <a:pt x="212" y="358"/>
                        <a:pt x="212" y="358"/>
                        <a:pt x="212" y="358"/>
                      </a:cubicBezTo>
                      <a:cubicBezTo>
                        <a:pt x="212" y="358"/>
                        <a:pt x="212" y="358"/>
                        <a:pt x="212" y="358"/>
                      </a:cubicBezTo>
                      <a:cubicBezTo>
                        <a:pt x="212" y="358"/>
                        <a:pt x="212" y="358"/>
                        <a:pt x="212" y="358"/>
                      </a:cubicBezTo>
                      <a:cubicBezTo>
                        <a:pt x="212" y="358"/>
                        <a:pt x="212" y="358"/>
                        <a:pt x="212" y="358"/>
                      </a:cubicBezTo>
                      <a:cubicBezTo>
                        <a:pt x="212" y="358"/>
                        <a:pt x="211" y="357"/>
                        <a:pt x="211" y="356"/>
                      </a:cubicBezTo>
                      <a:cubicBezTo>
                        <a:pt x="211" y="356"/>
                        <a:pt x="211" y="356"/>
                        <a:pt x="211" y="356"/>
                      </a:cubicBezTo>
                      <a:cubicBezTo>
                        <a:pt x="211" y="356"/>
                        <a:pt x="211" y="356"/>
                        <a:pt x="211" y="356"/>
                      </a:cubicBezTo>
                      <a:cubicBezTo>
                        <a:pt x="211" y="356"/>
                        <a:pt x="211" y="356"/>
                        <a:pt x="211" y="356"/>
                      </a:cubicBezTo>
                      <a:cubicBezTo>
                        <a:pt x="211" y="356"/>
                        <a:pt x="211" y="356"/>
                        <a:pt x="211" y="356"/>
                      </a:cubicBezTo>
                      <a:cubicBezTo>
                        <a:pt x="210" y="356"/>
                        <a:pt x="210" y="356"/>
                        <a:pt x="210" y="356"/>
                      </a:cubicBezTo>
                      <a:cubicBezTo>
                        <a:pt x="210" y="356"/>
                        <a:pt x="210" y="356"/>
                        <a:pt x="210" y="356"/>
                      </a:cubicBezTo>
                      <a:cubicBezTo>
                        <a:pt x="210" y="356"/>
                        <a:pt x="209" y="355"/>
                        <a:pt x="209" y="355"/>
                      </a:cubicBezTo>
                      <a:cubicBezTo>
                        <a:pt x="209" y="355"/>
                        <a:pt x="209" y="355"/>
                        <a:pt x="209" y="355"/>
                      </a:cubicBezTo>
                      <a:cubicBezTo>
                        <a:pt x="209" y="355"/>
                        <a:pt x="209" y="355"/>
                        <a:pt x="209" y="355"/>
                      </a:cubicBezTo>
                      <a:cubicBezTo>
                        <a:pt x="209" y="355"/>
                        <a:pt x="209" y="355"/>
                        <a:pt x="209" y="355"/>
                      </a:cubicBezTo>
                      <a:cubicBezTo>
                        <a:pt x="209" y="355"/>
                        <a:pt x="209" y="355"/>
                        <a:pt x="209" y="355"/>
                      </a:cubicBezTo>
                      <a:cubicBezTo>
                        <a:pt x="209" y="355"/>
                        <a:pt x="209" y="355"/>
                        <a:pt x="209" y="355"/>
                      </a:cubicBezTo>
                      <a:cubicBezTo>
                        <a:pt x="209" y="355"/>
                        <a:pt x="209" y="355"/>
                        <a:pt x="209" y="355"/>
                      </a:cubicBezTo>
                      <a:cubicBezTo>
                        <a:pt x="209" y="355"/>
                        <a:pt x="209" y="355"/>
                        <a:pt x="209" y="355"/>
                      </a:cubicBezTo>
                      <a:cubicBezTo>
                        <a:pt x="209" y="355"/>
                        <a:pt x="209" y="355"/>
                        <a:pt x="209" y="355"/>
                      </a:cubicBezTo>
                      <a:cubicBezTo>
                        <a:pt x="208" y="355"/>
                        <a:pt x="208" y="355"/>
                        <a:pt x="208" y="355"/>
                      </a:cubicBezTo>
                      <a:cubicBezTo>
                        <a:pt x="208" y="355"/>
                        <a:pt x="208" y="355"/>
                        <a:pt x="208" y="355"/>
                      </a:cubicBezTo>
                      <a:cubicBezTo>
                        <a:pt x="207" y="355"/>
                        <a:pt x="207" y="354"/>
                        <a:pt x="206" y="353"/>
                      </a:cubicBezTo>
                      <a:cubicBezTo>
                        <a:pt x="206" y="353"/>
                        <a:pt x="206" y="353"/>
                        <a:pt x="206" y="353"/>
                      </a:cubicBezTo>
                      <a:cubicBezTo>
                        <a:pt x="206" y="352"/>
                        <a:pt x="205" y="351"/>
                        <a:pt x="204" y="351"/>
                      </a:cubicBezTo>
                      <a:cubicBezTo>
                        <a:pt x="204" y="351"/>
                        <a:pt x="204" y="351"/>
                        <a:pt x="204" y="351"/>
                      </a:cubicBezTo>
                      <a:cubicBezTo>
                        <a:pt x="204" y="351"/>
                        <a:pt x="204" y="351"/>
                        <a:pt x="204" y="351"/>
                      </a:cubicBezTo>
                      <a:cubicBezTo>
                        <a:pt x="204" y="351"/>
                        <a:pt x="204" y="351"/>
                        <a:pt x="204" y="351"/>
                      </a:cubicBezTo>
                      <a:cubicBezTo>
                        <a:pt x="204" y="351"/>
                        <a:pt x="204" y="351"/>
                        <a:pt x="204" y="351"/>
                      </a:cubicBezTo>
                      <a:cubicBezTo>
                        <a:pt x="204" y="351"/>
                        <a:pt x="204" y="351"/>
                        <a:pt x="204" y="351"/>
                      </a:cubicBezTo>
                      <a:cubicBezTo>
                        <a:pt x="204" y="351"/>
                        <a:pt x="204" y="351"/>
                        <a:pt x="204" y="351"/>
                      </a:cubicBezTo>
                      <a:cubicBezTo>
                        <a:pt x="204" y="351"/>
                        <a:pt x="204" y="351"/>
                        <a:pt x="204" y="351"/>
                      </a:cubicBezTo>
                      <a:cubicBezTo>
                        <a:pt x="204" y="351"/>
                        <a:pt x="204" y="351"/>
                        <a:pt x="204" y="351"/>
                      </a:cubicBezTo>
                      <a:cubicBezTo>
                        <a:pt x="204" y="351"/>
                        <a:pt x="204" y="351"/>
                        <a:pt x="204" y="351"/>
                      </a:cubicBezTo>
                      <a:cubicBezTo>
                        <a:pt x="204" y="351"/>
                        <a:pt x="204" y="351"/>
                        <a:pt x="204" y="351"/>
                      </a:cubicBezTo>
                      <a:cubicBezTo>
                        <a:pt x="204" y="351"/>
                        <a:pt x="204" y="351"/>
                        <a:pt x="204" y="351"/>
                      </a:cubicBezTo>
                      <a:cubicBezTo>
                        <a:pt x="203" y="351"/>
                        <a:pt x="203" y="349"/>
                        <a:pt x="202" y="347"/>
                      </a:cubicBezTo>
                      <a:cubicBezTo>
                        <a:pt x="202" y="347"/>
                        <a:pt x="202" y="347"/>
                        <a:pt x="202" y="347"/>
                      </a:cubicBezTo>
                      <a:cubicBezTo>
                        <a:pt x="202" y="347"/>
                        <a:pt x="202" y="347"/>
                        <a:pt x="202" y="347"/>
                      </a:cubicBezTo>
                      <a:cubicBezTo>
                        <a:pt x="202" y="347"/>
                        <a:pt x="202" y="347"/>
                        <a:pt x="202" y="347"/>
                      </a:cubicBezTo>
                      <a:cubicBezTo>
                        <a:pt x="202" y="347"/>
                        <a:pt x="202" y="347"/>
                        <a:pt x="202" y="347"/>
                      </a:cubicBezTo>
                      <a:cubicBezTo>
                        <a:pt x="202" y="347"/>
                        <a:pt x="202" y="347"/>
                        <a:pt x="202" y="347"/>
                      </a:cubicBezTo>
                      <a:cubicBezTo>
                        <a:pt x="202" y="347"/>
                        <a:pt x="202" y="347"/>
                        <a:pt x="202" y="347"/>
                      </a:cubicBezTo>
                      <a:cubicBezTo>
                        <a:pt x="202" y="347"/>
                        <a:pt x="202" y="347"/>
                        <a:pt x="202" y="347"/>
                      </a:cubicBezTo>
                      <a:cubicBezTo>
                        <a:pt x="202" y="347"/>
                        <a:pt x="202" y="347"/>
                        <a:pt x="202" y="347"/>
                      </a:cubicBezTo>
                      <a:cubicBezTo>
                        <a:pt x="202" y="347"/>
                        <a:pt x="202" y="347"/>
                        <a:pt x="202" y="347"/>
                      </a:cubicBezTo>
                      <a:cubicBezTo>
                        <a:pt x="202" y="347"/>
                        <a:pt x="202" y="347"/>
                        <a:pt x="202" y="347"/>
                      </a:cubicBezTo>
                      <a:cubicBezTo>
                        <a:pt x="200" y="346"/>
                        <a:pt x="201" y="343"/>
                        <a:pt x="200" y="342"/>
                      </a:cubicBezTo>
                      <a:cubicBezTo>
                        <a:pt x="198" y="341"/>
                        <a:pt x="200" y="338"/>
                        <a:pt x="199" y="336"/>
                      </a:cubicBezTo>
                      <a:cubicBezTo>
                        <a:pt x="198" y="334"/>
                        <a:pt x="202" y="330"/>
                        <a:pt x="201" y="328"/>
                      </a:cubicBezTo>
                      <a:cubicBezTo>
                        <a:pt x="200" y="326"/>
                        <a:pt x="205" y="325"/>
                        <a:pt x="204" y="322"/>
                      </a:cubicBezTo>
                      <a:cubicBezTo>
                        <a:pt x="204" y="320"/>
                        <a:pt x="209" y="320"/>
                        <a:pt x="209" y="318"/>
                      </a:cubicBezTo>
                      <a:cubicBezTo>
                        <a:pt x="210" y="315"/>
                        <a:pt x="213" y="318"/>
                        <a:pt x="215" y="315"/>
                      </a:cubicBezTo>
                      <a:cubicBezTo>
                        <a:pt x="215" y="315"/>
                        <a:pt x="216" y="314"/>
                        <a:pt x="216" y="314"/>
                      </a:cubicBezTo>
                      <a:cubicBezTo>
                        <a:pt x="216" y="314"/>
                        <a:pt x="217" y="315"/>
                        <a:pt x="217" y="315"/>
                      </a:cubicBezTo>
                      <a:cubicBezTo>
                        <a:pt x="217" y="315"/>
                        <a:pt x="218" y="315"/>
                        <a:pt x="218" y="315"/>
                      </a:cubicBezTo>
                      <a:moveTo>
                        <a:pt x="323" y="211"/>
                      </a:moveTo>
                      <a:cubicBezTo>
                        <a:pt x="323" y="211"/>
                        <a:pt x="322" y="211"/>
                        <a:pt x="322" y="211"/>
                      </a:cubicBezTo>
                      <a:cubicBezTo>
                        <a:pt x="321" y="248"/>
                        <a:pt x="293" y="284"/>
                        <a:pt x="284" y="320"/>
                      </a:cubicBezTo>
                      <a:cubicBezTo>
                        <a:pt x="283" y="329"/>
                        <a:pt x="282" y="338"/>
                        <a:pt x="282" y="349"/>
                      </a:cubicBezTo>
                      <a:cubicBezTo>
                        <a:pt x="281" y="339"/>
                        <a:pt x="282" y="330"/>
                        <a:pt x="284" y="320"/>
                      </a:cubicBezTo>
                      <a:cubicBezTo>
                        <a:pt x="287" y="303"/>
                        <a:pt x="292" y="289"/>
                        <a:pt x="300" y="269"/>
                      </a:cubicBezTo>
                      <a:cubicBezTo>
                        <a:pt x="303" y="259"/>
                        <a:pt x="313" y="235"/>
                        <a:pt x="305" y="224"/>
                      </a:cubicBezTo>
                      <a:cubicBezTo>
                        <a:pt x="298" y="216"/>
                        <a:pt x="294" y="213"/>
                        <a:pt x="290" y="213"/>
                      </a:cubicBezTo>
                      <a:cubicBezTo>
                        <a:pt x="281" y="213"/>
                        <a:pt x="277" y="229"/>
                        <a:pt x="270" y="236"/>
                      </a:cubicBezTo>
                      <a:cubicBezTo>
                        <a:pt x="262" y="243"/>
                        <a:pt x="243" y="253"/>
                        <a:pt x="230" y="253"/>
                      </a:cubicBezTo>
                      <a:cubicBezTo>
                        <a:pt x="230" y="253"/>
                        <a:pt x="230" y="253"/>
                        <a:pt x="230" y="253"/>
                      </a:cubicBezTo>
                      <a:cubicBezTo>
                        <a:pt x="230" y="255"/>
                        <a:pt x="229" y="257"/>
                        <a:pt x="229" y="259"/>
                      </a:cubicBezTo>
                      <a:cubicBezTo>
                        <a:pt x="250" y="270"/>
                        <a:pt x="265" y="279"/>
                        <a:pt x="264" y="287"/>
                      </a:cubicBezTo>
                      <a:cubicBezTo>
                        <a:pt x="262" y="295"/>
                        <a:pt x="232" y="303"/>
                        <a:pt x="207" y="313"/>
                      </a:cubicBezTo>
                      <a:cubicBezTo>
                        <a:pt x="197" y="334"/>
                        <a:pt x="189" y="355"/>
                        <a:pt x="189" y="374"/>
                      </a:cubicBezTo>
                      <a:cubicBezTo>
                        <a:pt x="189" y="377"/>
                        <a:pt x="189" y="379"/>
                        <a:pt x="189" y="381"/>
                      </a:cubicBezTo>
                      <a:cubicBezTo>
                        <a:pt x="197" y="389"/>
                        <a:pt x="206" y="397"/>
                        <a:pt x="213" y="405"/>
                      </a:cubicBezTo>
                      <a:cubicBezTo>
                        <a:pt x="205" y="405"/>
                        <a:pt x="196" y="405"/>
                        <a:pt x="188" y="406"/>
                      </a:cubicBezTo>
                      <a:cubicBezTo>
                        <a:pt x="187" y="437"/>
                        <a:pt x="180" y="457"/>
                        <a:pt x="148" y="457"/>
                      </a:cubicBezTo>
                      <a:cubicBezTo>
                        <a:pt x="142" y="457"/>
                        <a:pt x="135" y="456"/>
                        <a:pt x="126" y="454"/>
                      </a:cubicBezTo>
                      <a:cubicBezTo>
                        <a:pt x="121" y="453"/>
                        <a:pt x="115" y="453"/>
                        <a:pt x="109" y="453"/>
                      </a:cubicBezTo>
                      <a:cubicBezTo>
                        <a:pt x="101" y="453"/>
                        <a:pt x="93" y="454"/>
                        <a:pt x="85" y="454"/>
                      </a:cubicBezTo>
                      <a:cubicBezTo>
                        <a:pt x="77" y="455"/>
                        <a:pt x="68" y="456"/>
                        <a:pt x="60" y="456"/>
                      </a:cubicBezTo>
                      <a:cubicBezTo>
                        <a:pt x="44" y="456"/>
                        <a:pt x="29" y="453"/>
                        <a:pt x="17" y="441"/>
                      </a:cubicBezTo>
                      <a:cubicBezTo>
                        <a:pt x="6" y="450"/>
                        <a:pt x="0" y="461"/>
                        <a:pt x="1" y="473"/>
                      </a:cubicBezTo>
                      <a:cubicBezTo>
                        <a:pt x="2" y="483"/>
                        <a:pt x="9" y="494"/>
                        <a:pt x="15" y="504"/>
                      </a:cubicBezTo>
                      <a:cubicBezTo>
                        <a:pt x="15" y="504"/>
                        <a:pt x="15" y="504"/>
                        <a:pt x="15" y="504"/>
                      </a:cubicBezTo>
                      <a:cubicBezTo>
                        <a:pt x="15" y="504"/>
                        <a:pt x="16" y="504"/>
                        <a:pt x="16" y="505"/>
                      </a:cubicBezTo>
                      <a:cubicBezTo>
                        <a:pt x="16" y="505"/>
                        <a:pt x="17" y="505"/>
                        <a:pt x="17" y="505"/>
                      </a:cubicBezTo>
                      <a:cubicBezTo>
                        <a:pt x="18" y="505"/>
                        <a:pt x="19" y="505"/>
                        <a:pt x="19" y="504"/>
                      </a:cubicBezTo>
                      <a:cubicBezTo>
                        <a:pt x="19" y="504"/>
                        <a:pt x="20" y="504"/>
                        <a:pt x="20" y="504"/>
                      </a:cubicBezTo>
                      <a:cubicBezTo>
                        <a:pt x="21" y="504"/>
                        <a:pt x="21" y="504"/>
                        <a:pt x="22" y="505"/>
                      </a:cubicBezTo>
                      <a:cubicBezTo>
                        <a:pt x="23" y="505"/>
                        <a:pt x="23" y="505"/>
                        <a:pt x="24" y="505"/>
                      </a:cubicBezTo>
                      <a:cubicBezTo>
                        <a:pt x="25" y="505"/>
                        <a:pt x="25" y="505"/>
                        <a:pt x="25" y="505"/>
                      </a:cubicBezTo>
                      <a:cubicBezTo>
                        <a:pt x="25" y="505"/>
                        <a:pt x="26" y="505"/>
                        <a:pt x="26" y="505"/>
                      </a:cubicBezTo>
                      <a:cubicBezTo>
                        <a:pt x="26" y="505"/>
                        <a:pt x="27" y="506"/>
                        <a:pt x="28" y="506"/>
                      </a:cubicBezTo>
                      <a:cubicBezTo>
                        <a:pt x="28" y="506"/>
                        <a:pt x="28" y="507"/>
                        <a:pt x="28" y="507"/>
                      </a:cubicBezTo>
                      <a:cubicBezTo>
                        <a:pt x="28" y="507"/>
                        <a:pt x="28" y="507"/>
                        <a:pt x="28" y="507"/>
                      </a:cubicBezTo>
                      <a:cubicBezTo>
                        <a:pt x="29" y="507"/>
                        <a:pt x="29" y="507"/>
                        <a:pt x="30" y="507"/>
                      </a:cubicBezTo>
                      <a:cubicBezTo>
                        <a:pt x="30" y="507"/>
                        <a:pt x="30" y="507"/>
                        <a:pt x="30" y="507"/>
                      </a:cubicBezTo>
                      <a:cubicBezTo>
                        <a:pt x="30" y="507"/>
                        <a:pt x="30" y="507"/>
                        <a:pt x="30" y="507"/>
                      </a:cubicBezTo>
                      <a:cubicBezTo>
                        <a:pt x="30" y="507"/>
                        <a:pt x="30" y="507"/>
                        <a:pt x="30" y="507"/>
                      </a:cubicBezTo>
                      <a:cubicBezTo>
                        <a:pt x="30" y="507"/>
                        <a:pt x="30" y="507"/>
                        <a:pt x="30" y="507"/>
                      </a:cubicBezTo>
                      <a:cubicBezTo>
                        <a:pt x="30" y="507"/>
                        <a:pt x="30" y="507"/>
                        <a:pt x="30" y="507"/>
                      </a:cubicBezTo>
                      <a:cubicBezTo>
                        <a:pt x="30" y="507"/>
                        <a:pt x="30" y="507"/>
                        <a:pt x="30" y="507"/>
                      </a:cubicBezTo>
                      <a:cubicBezTo>
                        <a:pt x="30" y="507"/>
                        <a:pt x="30" y="507"/>
                        <a:pt x="30" y="507"/>
                      </a:cubicBezTo>
                      <a:cubicBezTo>
                        <a:pt x="32" y="507"/>
                        <a:pt x="32" y="509"/>
                        <a:pt x="33" y="511"/>
                      </a:cubicBezTo>
                      <a:cubicBezTo>
                        <a:pt x="33" y="511"/>
                        <a:pt x="34" y="511"/>
                        <a:pt x="34" y="511"/>
                      </a:cubicBezTo>
                      <a:cubicBezTo>
                        <a:pt x="34" y="511"/>
                        <a:pt x="34" y="511"/>
                        <a:pt x="34" y="511"/>
                      </a:cubicBezTo>
                      <a:cubicBezTo>
                        <a:pt x="34" y="511"/>
                        <a:pt x="34" y="511"/>
                        <a:pt x="34" y="511"/>
                      </a:cubicBezTo>
                      <a:cubicBezTo>
                        <a:pt x="34" y="511"/>
                        <a:pt x="34" y="511"/>
                        <a:pt x="34" y="511"/>
                      </a:cubicBezTo>
                      <a:cubicBezTo>
                        <a:pt x="34" y="511"/>
                        <a:pt x="34" y="511"/>
                        <a:pt x="34" y="511"/>
                      </a:cubicBezTo>
                      <a:cubicBezTo>
                        <a:pt x="34" y="511"/>
                        <a:pt x="34" y="511"/>
                        <a:pt x="34" y="511"/>
                      </a:cubicBezTo>
                      <a:cubicBezTo>
                        <a:pt x="34" y="511"/>
                        <a:pt x="34" y="511"/>
                        <a:pt x="34" y="511"/>
                      </a:cubicBezTo>
                      <a:cubicBezTo>
                        <a:pt x="34" y="511"/>
                        <a:pt x="34" y="511"/>
                        <a:pt x="34" y="511"/>
                      </a:cubicBezTo>
                      <a:cubicBezTo>
                        <a:pt x="36" y="512"/>
                        <a:pt x="35" y="515"/>
                        <a:pt x="37" y="515"/>
                      </a:cubicBezTo>
                      <a:cubicBezTo>
                        <a:pt x="39" y="516"/>
                        <a:pt x="37" y="520"/>
                        <a:pt x="40" y="522"/>
                      </a:cubicBezTo>
                      <a:cubicBezTo>
                        <a:pt x="40" y="522"/>
                        <a:pt x="40" y="523"/>
                        <a:pt x="40" y="523"/>
                      </a:cubicBezTo>
                      <a:cubicBezTo>
                        <a:pt x="40" y="524"/>
                        <a:pt x="40" y="524"/>
                        <a:pt x="40" y="525"/>
                      </a:cubicBezTo>
                      <a:cubicBezTo>
                        <a:pt x="40" y="525"/>
                        <a:pt x="40" y="525"/>
                        <a:pt x="40" y="525"/>
                      </a:cubicBezTo>
                      <a:cubicBezTo>
                        <a:pt x="40" y="525"/>
                        <a:pt x="40" y="526"/>
                        <a:pt x="40" y="526"/>
                      </a:cubicBezTo>
                      <a:cubicBezTo>
                        <a:pt x="40" y="526"/>
                        <a:pt x="40" y="526"/>
                        <a:pt x="40" y="526"/>
                      </a:cubicBezTo>
                      <a:cubicBezTo>
                        <a:pt x="40" y="526"/>
                        <a:pt x="40" y="526"/>
                        <a:pt x="40" y="526"/>
                      </a:cubicBezTo>
                      <a:cubicBezTo>
                        <a:pt x="40" y="527"/>
                        <a:pt x="40" y="527"/>
                        <a:pt x="40" y="527"/>
                      </a:cubicBezTo>
                      <a:cubicBezTo>
                        <a:pt x="40" y="527"/>
                        <a:pt x="40" y="527"/>
                        <a:pt x="40" y="527"/>
                      </a:cubicBezTo>
                      <a:cubicBezTo>
                        <a:pt x="40" y="529"/>
                        <a:pt x="39" y="530"/>
                        <a:pt x="39" y="531"/>
                      </a:cubicBezTo>
                      <a:cubicBezTo>
                        <a:pt x="39" y="531"/>
                        <a:pt x="39" y="532"/>
                        <a:pt x="39" y="532"/>
                      </a:cubicBezTo>
                      <a:cubicBezTo>
                        <a:pt x="39" y="532"/>
                        <a:pt x="40" y="533"/>
                        <a:pt x="40" y="533"/>
                      </a:cubicBezTo>
                      <a:cubicBezTo>
                        <a:pt x="40" y="533"/>
                        <a:pt x="40" y="533"/>
                        <a:pt x="40" y="533"/>
                      </a:cubicBezTo>
                      <a:cubicBezTo>
                        <a:pt x="40" y="535"/>
                        <a:pt x="37" y="535"/>
                        <a:pt x="37" y="537"/>
                      </a:cubicBezTo>
                      <a:cubicBezTo>
                        <a:pt x="37" y="537"/>
                        <a:pt x="37" y="537"/>
                        <a:pt x="37" y="537"/>
                      </a:cubicBezTo>
                      <a:cubicBezTo>
                        <a:pt x="37" y="537"/>
                        <a:pt x="37" y="537"/>
                        <a:pt x="37" y="537"/>
                      </a:cubicBezTo>
                      <a:cubicBezTo>
                        <a:pt x="37" y="537"/>
                        <a:pt x="37" y="537"/>
                        <a:pt x="37" y="537"/>
                      </a:cubicBezTo>
                      <a:cubicBezTo>
                        <a:pt x="37" y="539"/>
                        <a:pt x="35" y="539"/>
                        <a:pt x="35" y="541"/>
                      </a:cubicBezTo>
                      <a:cubicBezTo>
                        <a:pt x="34" y="543"/>
                        <a:pt x="31" y="543"/>
                        <a:pt x="31" y="544"/>
                      </a:cubicBezTo>
                      <a:cubicBezTo>
                        <a:pt x="31" y="547"/>
                        <a:pt x="28" y="545"/>
                        <a:pt x="28" y="546"/>
                      </a:cubicBezTo>
                      <a:cubicBezTo>
                        <a:pt x="28" y="546"/>
                        <a:pt x="28" y="546"/>
                        <a:pt x="28" y="547"/>
                      </a:cubicBezTo>
                      <a:cubicBezTo>
                        <a:pt x="28" y="547"/>
                        <a:pt x="27" y="547"/>
                        <a:pt x="26" y="547"/>
                      </a:cubicBezTo>
                      <a:cubicBezTo>
                        <a:pt x="26" y="547"/>
                        <a:pt x="26" y="547"/>
                        <a:pt x="26" y="547"/>
                      </a:cubicBezTo>
                      <a:cubicBezTo>
                        <a:pt x="26" y="547"/>
                        <a:pt x="26" y="547"/>
                        <a:pt x="26" y="547"/>
                      </a:cubicBezTo>
                      <a:cubicBezTo>
                        <a:pt x="26" y="547"/>
                        <a:pt x="26" y="547"/>
                        <a:pt x="26" y="547"/>
                      </a:cubicBezTo>
                      <a:cubicBezTo>
                        <a:pt x="26" y="547"/>
                        <a:pt x="26" y="547"/>
                        <a:pt x="26" y="547"/>
                      </a:cubicBezTo>
                      <a:cubicBezTo>
                        <a:pt x="25" y="547"/>
                        <a:pt x="25" y="547"/>
                        <a:pt x="25" y="547"/>
                      </a:cubicBezTo>
                      <a:cubicBezTo>
                        <a:pt x="25" y="547"/>
                        <a:pt x="25" y="547"/>
                        <a:pt x="25" y="547"/>
                      </a:cubicBezTo>
                      <a:cubicBezTo>
                        <a:pt x="25" y="547"/>
                        <a:pt x="25" y="547"/>
                        <a:pt x="25" y="547"/>
                      </a:cubicBezTo>
                      <a:cubicBezTo>
                        <a:pt x="25" y="547"/>
                        <a:pt x="24" y="547"/>
                        <a:pt x="24" y="548"/>
                      </a:cubicBezTo>
                      <a:cubicBezTo>
                        <a:pt x="24" y="548"/>
                        <a:pt x="24" y="548"/>
                        <a:pt x="24" y="548"/>
                      </a:cubicBezTo>
                      <a:cubicBezTo>
                        <a:pt x="24" y="548"/>
                        <a:pt x="24" y="548"/>
                        <a:pt x="24" y="548"/>
                      </a:cubicBezTo>
                      <a:cubicBezTo>
                        <a:pt x="24" y="548"/>
                        <a:pt x="24" y="548"/>
                        <a:pt x="24" y="548"/>
                      </a:cubicBezTo>
                      <a:cubicBezTo>
                        <a:pt x="24" y="548"/>
                        <a:pt x="24" y="548"/>
                        <a:pt x="24" y="548"/>
                      </a:cubicBezTo>
                      <a:cubicBezTo>
                        <a:pt x="24" y="548"/>
                        <a:pt x="24" y="548"/>
                        <a:pt x="24" y="548"/>
                      </a:cubicBezTo>
                      <a:cubicBezTo>
                        <a:pt x="24" y="548"/>
                        <a:pt x="24" y="548"/>
                        <a:pt x="24" y="548"/>
                      </a:cubicBezTo>
                      <a:cubicBezTo>
                        <a:pt x="24" y="548"/>
                        <a:pt x="24" y="548"/>
                        <a:pt x="24" y="548"/>
                      </a:cubicBezTo>
                      <a:cubicBezTo>
                        <a:pt x="24" y="548"/>
                        <a:pt x="24" y="548"/>
                        <a:pt x="24" y="548"/>
                      </a:cubicBezTo>
                      <a:cubicBezTo>
                        <a:pt x="24" y="548"/>
                        <a:pt x="24" y="548"/>
                        <a:pt x="24" y="548"/>
                      </a:cubicBezTo>
                      <a:cubicBezTo>
                        <a:pt x="24" y="549"/>
                        <a:pt x="23" y="549"/>
                        <a:pt x="23" y="549"/>
                      </a:cubicBezTo>
                      <a:cubicBezTo>
                        <a:pt x="23" y="549"/>
                        <a:pt x="23" y="549"/>
                        <a:pt x="23" y="549"/>
                      </a:cubicBezTo>
                      <a:cubicBezTo>
                        <a:pt x="23" y="549"/>
                        <a:pt x="23" y="549"/>
                        <a:pt x="23" y="549"/>
                      </a:cubicBezTo>
                      <a:cubicBezTo>
                        <a:pt x="22" y="549"/>
                        <a:pt x="22" y="549"/>
                        <a:pt x="21" y="549"/>
                      </a:cubicBezTo>
                      <a:cubicBezTo>
                        <a:pt x="21" y="548"/>
                        <a:pt x="20" y="548"/>
                        <a:pt x="20" y="548"/>
                      </a:cubicBezTo>
                      <a:cubicBezTo>
                        <a:pt x="20" y="548"/>
                        <a:pt x="19" y="548"/>
                        <a:pt x="19" y="548"/>
                      </a:cubicBezTo>
                      <a:cubicBezTo>
                        <a:pt x="19" y="548"/>
                        <a:pt x="19" y="548"/>
                        <a:pt x="19" y="548"/>
                      </a:cubicBezTo>
                      <a:cubicBezTo>
                        <a:pt x="19" y="548"/>
                        <a:pt x="19" y="548"/>
                        <a:pt x="19" y="548"/>
                      </a:cubicBezTo>
                      <a:cubicBezTo>
                        <a:pt x="19" y="548"/>
                        <a:pt x="19" y="548"/>
                        <a:pt x="19" y="548"/>
                      </a:cubicBezTo>
                      <a:cubicBezTo>
                        <a:pt x="19" y="549"/>
                        <a:pt x="18" y="549"/>
                        <a:pt x="18" y="549"/>
                      </a:cubicBezTo>
                      <a:cubicBezTo>
                        <a:pt x="18" y="549"/>
                        <a:pt x="18" y="549"/>
                        <a:pt x="18" y="549"/>
                      </a:cubicBezTo>
                      <a:cubicBezTo>
                        <a:pt x="18" y="549"/>
                        <a:pt x="18" y="549"/>
                        <a:pt x="18" y="549"/>
                      </a:cubicBezTo>
                      <a:cubicBezTo>
                        <a:pt x="18" y="549"/>
                        <a:pt x="18" y="549"/>
                        <a:pt x="18" y="549"/>
                      </a:cubicBezTo>
                      <a:cubicBezTo>
                        <a:pt x="18" y="549"/>
                        <a:pt x="18" y="549"/>
                        <a:pt x="18" y="549"/>
                      </a:cubicBezTo>
                      <a:cubicBezTo>
                        <a:pt x="17" y="549"/>
                        <a:pt x="16" y="549"/>
                        <a:pt x="15" y="548"/>
                      </a:cubicBezTo>
                      <a:cubicBezTo>
                        <a:pt x="15" y="548"/>
                        <a:pt x="15" y="548"/>
                        <a:pt x="15" y="548"/>
                      </a:cubicBezTo>
                      <a:cubicBezTo>
                        <a:pt x="15" y="548"/>
                        <a:pt x="15" y="548"/>
                        <a:pt x="15" y="548"/>
                      </a:cubicBezTo>
                      <a:cubicBezTo>
                        <a:pt x="15" y="548"/>
                        <a:pt x="15" y="548"/>
                        <a:pt x="15" y="548"/>
                      </a:cubicBezTo>
                      <a:cubicBezTo>
                        <a:pt x="13" y="550"/>
                        <a:pt x="11" y="552"/>
                        <a:pt x="8" y="554"/>
                      </a:cubicBezTo>
                      <a:cubicBezTo>
                        <a:pt x="26" y="555"/>
                        <a:pt x="42" y="559"/>
                        <a:pt x="58" y="566"/>
                      </a:cubicBezTo>
                      <a:cubicBezTo>
                        <a:pt x="69" y="557"/>
                        <a:pt x="69" y="557"/>
                        <a:pt x="69" y="557"/>
                      </a:cubicBezTo>
                      <a:cubicBezTo>
                        <a:pt x="74" y="556"/>
                        <a:pt x="80" y="556"/>
                        <a:pt x="85" y="556"/>
                      </a:cubicBezTo>
                      <a:cubicBezTo>
                        <a:pt x="127" y="556"/>
                        <a:pt x="146" y="580"/>
                        <a:pt x="159" y="603"/>
                      </a:cubicBezTo>
                      <a:cubicBezTo>
                        <a:pt x="160" y="603"/>
                        <a:pt x="162" y="603"/>
                        <a:pt x="163" y="603"/>
                      </a:cubicBezTo>
                      <a:cubicBezTo>
                        <a:pt x="200" y="599"/>
                        <a:pt x="224" y="597"/>
                        <a:pt x="242" y="597"/>
                      </a:cubicBezTo>
                      <a:cubicBezTo>
                        <a:pt x="244" y="597"/>
                        <a:pt x="246" y="597"/>
                        <a:pt x="248" y="597"/>
                      </a:cubicBezTo>
                      <a:cubicBezTo>
                        <a:pt x="251" y="590"/>
                        <a:pt x="252" y="582"/>
                        <a:pt x="257" y="574"/>
                      </a:cubicBezTo>
                      <a:cubicBezTo>
                        <a:pt x="266" y="557"/>
                        <a:pt x="276" y="556"/>
                        <a:pt x="296" y="546"/>
                      </a:cubicBezTo>
                      <a:cubicBezTo>
                        <a:pt x="302" y="543"/>
                        <a:pt x="302" y="543"/>
                        <a:pt x="302" y="543"/>
                      </a:cubicBezTo>
                      <a:cubicBezTo>
                        <a:pt x="293" y="561"/>
                        <a:pt x="275" y="579"/>
                        <a:pt x="267" y="599"/>
                      </a:cubicBezTo>
                      <a:cubicBezTo>
                        <a:pt x="286" y="603"/>
                        <a:pt x="299" y="612"/>
                        <a:pt x="324" y="628"/>
                      </a:cubicBezTo>
                      <a:cubicBezTo>
                        <a:pt x="349" y="644"/>
                        <a:pt x="367" y="655"/>
                        <a:pt x="390" y="655"/>
                      </a:cubicBezTo>
                      <a:cubicBezTo>
                        <a:pt x="394" y="655"/>
                        <a:pt x="399" y="654"/>
                        <a:pt x="403" y="654"/>
                      </a:cubicBezTo>
                      <a:cubicBezTo>
                        <a:pt x="412" y="635"/>
                        <a:pt x="436" y="622"/>
                        <a:pt x="477" y="616"/>
                      </a:cubicBezTo>
                      <a:cubicBezTo>
                        <a:pt x="475" y="609"/>
                        <a:pt x="471" y="603"/>
                        <a:pt x="463" y="597"/>
                      </a:cubicBezTo>
                      <a:cubicBezTo>
                        <a:pt x="457" y="592"/>
                        <a:pt x="448" y="590"/>
                        <a:pt x="446" y="584"/>
                      </a:cubicBezTo>
                      <a:cubicBezTo>
                        <a:pt x="445" y="581"/>
                        <a:pt x="452" y="572"/>
                        <a:pt x="453" y="570"/>
                      </a:cubicBezTo>
                      <a:cubicBezTo>
                        <a:pt x="457" y="561"/>
                        <a:pt x="461" y="552"/>
                        <a:pt x="462" y="543"/>
                      </a:cubicBezTo>
                      <a:cubicBezTo>
                        <a:pt x="465" y="520"/>
                        <a:pt x="453" y="491"/>
                        <a:pt x="433" y="474"/>
                      </a:cubicBezTo>
                      <a:cubicBezTo>
                        <a:pt x="426" y="468"/>
                        <a:pt x="412" y="463"/>
                        <a:pt x="409" y="454"/>
                      </a:cubicBezTo>
                      <a:cubicBezTo>
                        <a:pt x="411" y="455"/>
                        <a:pt x="413" y="456"/>
                        <a:pt x="415" y="457"/>
                      </a:cubicBezTo>
                      <a:cubicBezTo>
                        <a:pt x="422" y="459"/>
                        <a:pt x="422" y="459"/>
                        <a:pt x="422" y="459"/>
                      </a:cubicBezTo>
                      <a:cubicBezTo>
                        <a:pt x="432" y="460"/>
                        <a:pt x="431" y="469"/>
                        <a:pt x="439" y="472"/>
                      </a:cubicBezTo>
                      <a:cubicBezTo>
                        <a:pt x="441" y="473"/>
                        <a:pt x="443" y="473"/>
                        <a:pt x="446" y="473"/>
                      </a:cubicBezTo>
                      <a:cubicBezTo>
                        <a:pt x="451" y="473"/>
                        <a:pt x="456" y="472"/>
                        <a:pt x="459" y="471"/>
                      </a:cubicBezTo>
                      <a:cubicBezTo>
                        <a:pt x="468" y="469"/>
                        <a:pt x="476" y="462"/>
                        <a:pt x="484" y="456"/>
                      </a:cubicBezTo>
                      <a:cubicBezTo>
                        <a:pt x="478" y="452"/>
                        <a:pt x="472" y="449"/>
                        <a:pt x="466" y="446"/>
                      </a:cubicBezTo>
                      <a:cubicBezTo>
                        <a:pt x="458" y="444"/>
                        <a:pt x="450" y="441"/>
                        <a:pt x="444" y="435"/>
                      </a:cubicBezTo>
                      <a:cubicBezTo>
                        <a:pt x="416" y="421"/>
                        <a:pt x="388" y="408"/>
                        <a:pt x="389" y="393"/>
                      </a:cubicBezTo>
                      <a:cubicBezTo>
                        <a:pt x="390" y="375"/>
                        <a:pt x="433" y="361"/>
                        <a:pt x="457" y="344"/>
                      </a:cubicBezTo>
                      <a:cubicBezTo>
                        <a:pt x="452" y="339"/>
                        <a:pt x="447" y="334"/>
                        <a:pt x="444" y="329"/>
                      </a:cubicBezTo>
                      <a:cubicBezTo>
                        <a:pt x="431" y="313"/>
                        <a:pt x="430" y="300"/>
                        <a:pt x="432" y="281"/>
                      </a:cubicBezTo>
                      <a:cubicBezTo>
                        <a:pt x="442" y="288"/>
                        <a:pt x="451" y="292"/>
                        <a:pt x="459" y="292"/>
                      </a:cubicBezTo>
                      <a:cubicBezTo>
                        <a:pt x="450" y="281"/>
                        <a:pt x="440" y="271"/>
                        <a:pt x="437" y="260"/>
                      </a:cubicBezTo>
                      <a:cubicBezTo>
                        <a:pt x="435" y="251"/>
                        <a:pt x="436" y="241"/>
                        <a:pt x="439" y="230"/>
                      </a:cubicBezTo>
                      <a:cubicBezTo>
                        <a:pt x="434" y="234"/>
                        <a:pt x="429" y="237"/>
                        <a:pt x="427" y="243"/>
                      </a:cubicBezTo>
                      <a:cubicBezTo>
                        <a:pt x="416" y="263"/>
                        <a:pt x="428" y="294"/>
                        <a:pt x="425" y="317"/>
                      </a:cubicBezTo>
                      <a:cubicBezTo>
                        <a:pt x="422" y="334"/>
                        <a:pt x="418" y="354"/>
                        <a:pt x="407" y="370"/>
                      </a:cubicBezTo>
                      <a:cubicBezTo>
                        <a:pt x="397" y="365"/>
                        <a:pt x="393" y="351"/>
                        <a:pt x="398" y="344"/>
                      </a:cubicBezTo>
                      <a:cubicBezTo>
                        <a:pt x="397" y="344"/>
                        <a:pt x="397" y="344"/>
                        <a:pt x="396" y="344"/>
                      </a:cubicBezTo>
                      <a:cubicBezTo>
                        <a:pt x="382" y="344"/>
                        <a:pt x="357" y="320"/>
                        <a:pt x="354" y="308"/>
                      </a:cubicBezTo>
                      <a:cubicBezTo>
                        <a:pt x="348" y="293"/>
                        <a:pt x="359" y="274"/>
                        <a:pt x="367" y="260"/>
                      </a:cubicBezTo>
                      <a:cubicBezTo>
                        <a:pt x="367" y="258"/>
                        <a:pt x="368" y="257"/>
                        <a:pt x="370" y="255"/>
                      </a:cubicBezTo>
                      <a:cubicBezTo>
                        <a:pt x="364" y="250"/>
                        <a:pt x="360" y="244"/>
                        <a:pt x="354" y="236"/>
                      </a:cubicBezTo>
                      <a:cubicBezTo>
                        <a:pt x="345" y="225"/>
                        <a:pt x="344" y="211"/>
                        <a:pt x="323" y="211"/>
                      </a:cubicBezTo>
                      <a:moveTo>
                        <a:pt x="463" y="135"/>
                      </a:moveTo>
                      <a:cubicBezTo>
                        <a:pt x="460" y="136"/>
                        <a:pt x="458" y="137"/>
                        <a:pt x="455" y="138"/>
                      </a:cubicBezTo>
                      <a:cubicBezTo>
                        <a:pt x="457" y="142"/>
                        <a:pt x="459" y="146"/>
                        <a:pt x="460" y="151"/>
                      </a:cubicBezTo>
                      <a:cubicBezTo>
                        <a:pt x="461" y="146"/>
                        <a:pt x="462" y="141"/>
                        <a:pt x="463" y="135"/>
                      </a:cubicBezTo>
                      <a:moveTo>
                        <a:pt x="506" y="109"/>
                      </a:moveTo>
                      <a:cubicBezTo>
                        <a:pt x="503" y="112"/>
                        <a:pt x="498" y="116"/>
                        <a:pt x="493" y="120"/>
                      </a:cubicBezTo>
                      <a:cubicBezTo>
                        <a:pt x="483" y="126"/>
                        <a:pt x="474" y="131"/>
                        <a:pt x="466" y="134"/>
                      </a:cubicBezTo>
                      <a:cubicBezTo>
                        <a:pt x="465" y="141"/>
                        <a:pt x="463" y="149"/>
                        <a:pt x="462" y="156"/>
                      </a:cubicBezTo>
                      <a:cubicBezTo>
                        <a:pt x="463" y="156"/>
                        <a:pt x="465" y="155"/>
                        <a:pt x="465" y="154"/>
                      </a:cubicBezTo>
                      <a:cubicBezTo>
                        <a:pt x="466" y="152"/>
                        <a:pt x="469" y="154"/>
                        <a:pt x="471" y="151"/>
                      </a:cubicBezTo>
                      <a:cubicBezTo>
                        <a:pt x="471" y="151"/>
                        <a:pt x="472" y="151"/>
                        <a:pt x="472" y="151"/>
                      </a:cubicBezTo>
                      <a:cubicBezTo>
                        <a:pt x="472" y="151"/>
                        <a:pt x="473" y="151"/>
                        <a:pt x="473" y="151"/>
                      </a:cubicBezTo>
                      <a:cubicBezTo>
                        <a:pt x="473" y="151"/>
                        <a:pt x="474" y="151"/>
                        <a:pt x="474" y="151"/>
                      </a:cubicBezTo>
                      <a:cubicBezTo>
                        <a:pt x="475" y="151"/>
                        <a:pt x="476" y="151"/>
                        <a:pt x="476" y="151"/>
                      </a:cubicBezTo>
                      <a:cubicBezTo>
                        <a:pt x="476" y="150"/>
                        <a:pt x="477" y="150"/>
                        <a:pt x="477" y="150"/>
                      </a:cubicBezTo>
                      <a:cubicBezTo>
                        <a:pt x="478" y="150"/>
                        <a:pt x="478" y="151"/>
                        <a:pt x="479" y="151"/>
                      </a:cubicBezTo>
                      <a:cubicBezTo>
                        <a:pt x="480" y="151"/>
                        <a:pt x="480" y="152"/>
                        <a:pt x="481" y="152"/>
                      </a:cubicBezTo>
                      <a:cubicBezTo>
                        <a:pt x="482" y="152"/>
                        <a:pt x="482" y="152"/>
                        <a:pt x="482" y="152"/>
                      </a:cubicBezTo>
                      <a:cubicBezTo>
                        <a:pt x="482" y="151"/>
                        <a:pt x="483" y="151"/>
                        <a:pt x="483" y="151"/>
                      </a:cubicBezTo>
                      <a:cubicBezTo>
                        <a:pt x="483" y="151"/>
                        <a:pt x="484" y="150"/>
                        <a:pt x="485" y="149"/>
                      </a:cubicBezTo>
                      <a:cubicBezTo>
                        <a:pt x="496" y="133"/>
                        <a:pt x="506" y="125"/>
                        <a:pt x="508" y="115"/>
                      </a:cubicBezTo>
                      <a:cubicBezTo>
                        <a:pt x="507" y="113"/>
                        <a:pt x="507" y="111"/>
                        <a:pt x="506" y="109"/>
                      </a:cubicBezTo>
                      <a:moveTo>
                        <a:pt x="360" y="80"/>
                      </a:moveTo>
                      <a:cubicBezTo>
                        <a:pt x="341" y="96"/>
                        <a:pt x="317" y="107"/>
                        <a:pt x="313" y="132"/>
                      </a:cubicBezTo>
                      <a:cubicBezTo>
                        <a:pt x="310" y="146"/>
                        <a:pt x="317" y="173"/>
                        <a:pt x="325" y="185"/>
                      </a:cubicBezTo>
                      <a:cubicBezTo>
                        <a:pt x="335" y="201"/>
                        <a:pt x="351" y="197"/>
                        <a:pt x="367" y="213"/>
                      </a:cubicBezTo>
                      <a:cubicBezTo>
                        <a:pt x="378" y="224"/>
                        <a:pt x="377" y="235"/>
                        <a:pt x="377" y="247"/>
                      </a:cubicBezTo>
                      <a:cubicBezTo>
                        <a:pt x="385" y="239"/>
                        <a:pt x="395" y="231"/>
                        <a:pt x="399" y="222"/>
                      </a:cubicBezTo>
                      <a:cubicBezTo>
                        <a:pt x="403" y="210"/>
                        <a:pt x="394" y="195"/>
                        <a:pt x="396" y="181"/>
                      </a:cubicBezTo>
                      <a:cubicBezTo>
                        <a:pt x="398" y="163"/>
                        <a:pt x="408" y="153"/>
                        <a:pt x="398" y="137"/>
                      </a:cubicBezTo>
                      <a:cubicBezTo>
                        <a:pt x="390" y="123"/>
                        <a:pt x="380" y="124"/>
                        <a:pt x="378" y="106"/>
                      </a:cubicBezTo>
                      <a:cubicBezTo>
                        <a:pt x="378" y="105"/>
                        <a:pt x="378" y="103"/>
                        <a:pt x="379" y="102"/>
                      </a:cubicBezTo>
                      <a:cubicBezTo>
                        <a:pt x="378" y="102"/>
                        <a:pt x="378" y="101"/>
                        <a:pt x="378" y="101"/>
                      </a:cubicBezTo>
                      <a:cubicBezTo>
                        <a:pt x="373" y="93"/>
                        <a:pt x="367" y="87"/>
                        <a:pt x="360" y="80"/>
                      </a:cubicBezTo>
                      <a:moveTo>
                        <a:pt x="162" y="79"/>
                      </a:moveTo>
                      <a:cubicBezTo>
                        <a:pt x="157" y="90"/>
                        <a:pt x="152" y="105"/>
                        <a:pt x="146" y="123"/>
                      </a:cubicBezTo>
                      <a:cubicBezTo>
                        <a:pt x="152" y="130"/>
                        <a:pt x="157" y="138"/>
                        <a:pt x="162" y="145"/>
                      </a:cubicBezTo>
                      <a:cubicBezTo>
                        <a:pt x="162" y="145"/>
                        <a:pt x="162" y="145"/>
                        <a:pt x="162" y="145"/>
                      </a:cubicBezTo>
                      <a:cubicBezTo>
                        <a:pt x="163" y="144"/>
                        <a:pt x="164" y="144"/>
                        <a:pt x="165" y="144"/>
                      </a:cubicBezTo>
                      <a:cubicBezTo>
                        <a:pt x="165" y="144"/>
                        <a:pt x="165" y="144"/>
                        <a:pt x="166" y="143"/>
                      </a:cubicBezTo>
                      <a:cubicBezTo>
                        <a:pt x="168" y="143"/>
                        <a:pt x="169" y="142"/>
                        <a:pt x="170" y="141"/>
                      </a:cubicBezTo>
                      <a:cubicBezTo>
                        <a:pt x="170" y="141"/>
                        <a:pt x="170" y="141"/>
                        <a:pt x="170" y="141"/>
                      </a:cubicBezTo>
                      <a:cubicBezTo>
                        <a:pt x="170" y="141"/>
                        <a:pt x="170" y="141"/>
                        <a:pt x="170" y="141"/>
                      </a:cubicBezTo>
                      <a:cubicBezTo>
                        <a:pt x="171" y="141"/>
                        <a:pt x="171" y="140"/>
                        <a:pt x="172" y="140"/>
                      </a:cubicBezTo>
                      <a:cubicBezTo>
                        <a:pt x="172" y="140"/>
                        <a:pt x="172" y="140"/>
                        <a:pt x="172" y="140"/>
                      </a:cubicBezTo>
                      <a:cubicBezTo>
                        <a:pt x="172" y="140"/>
                        <a:pt x="172" y="140"/>
                        <a:pt x="172" y="140"/>
                      </a:cubicBezTo>
                      <a:cubicBezTo>
                        <a:pt x="172" y="140"/>
                        <a:pt x="172" y="140"/>
                        <a:pt x="172" y="140"/>
                      </a:cubicBezTo>
                      <a:cubicBezTo>
                        <a:pt x="172" y="140"/>
                        <a:pt x="172" y="140"/>
                        <a:pt x="172" y="140"/>
                      </a:cubicBezTo>
                      <a:cubicBezTo>
                        <a:pt x="172" y="140"/>
                        <a:pt x="172" y="140"/>
                        <a:pt x="173" y="140"/>
                      </a:cubicBezTo>
                      <a:cubicBezTo>
                        <a:pt x="173" y="140"/>
                        <a:pt x="173" y="140"/>
                        <a:pt x="173" y="140"/>
                      </a:cubicBezTo>
                      <a:cubicBezTo>
                        <a:pt x="173" y="140"/>
                        <a:pt x="173" y="140"/>
                        <a:pt x="173" y="140"/>
                      </a:cubicBezTo>
                      <a:cubicBezTo>
                        <a:pt x="173" y="140"/>
                        <a:pt x="173" y="141"/>
                        <a:pt x="173" y="141"/>
                      </a:cubicBezTo>
                      <a:cubicBezTo>
                        <a:pt x="173" y="141"/>
                        <a:pt x="173" y="141"/>
                        <a:pt x="173" y="141"/>
                      </a:cubicBezTo>
                      <a:cubicBezTo>
                        <a:pt x="173" y="141"/>
                        <a:pt x="173" y="141"/>
                        <a:pt x="173" y="141"/>
                      </a:cubicBezTo>
                      <a:cubicBezTo>
                        <a:pt x="174" y="141"/>
                        <a:pt x="174" y="140"/>
                        <a:pt x="175" y="140"/>
                      </a:cubicBezTo>
                      <a:cubicBezTo>
                        <a:pt x="175" y="140"/>
                        <a:pt x="175" y="140"/>
                        <a:pt x="175" y="140"/>
                      </a:cubicBezTo>
                      <a:cubicBezTo>
                        <a:pt x="175" y="140"/>
                        <a:pt x="175" y="140"/>
                        <a:pt x="175" y="140"/>
                      </a:cubicBezTo>
                      <a:cubicBezTo>
                        <a:pt x="175" y="140"/>
                        <a:pt x="175" y="140"/>
                        <a:pt x="175" y="140"/>
                      </a:cubicBezTo>
                      <a:cubicBezTo>
                        <a:pt x="175" y="140"/>
                        <a:pt x="175" y="140"/>
                        <a:pt x="175" y="140"/>
                      </a:cubicBezTo>
                      <a:cubicBezTo>
                        <a:pt x="175" y="140"/>
                        <a:pt x="176" y="140"/>
                        <a:pt x="176" y="140"/>
                      </a:cubicBezTo>
                      <a:cubicBezTo>
                        <a:pt x="176" y="140"/>
                        <a:pt x="176" y="140"/>
                        <a:pt x="176" y="140"/>
                      </a:cubicBezTo>
                      <a:cubicBezTo>
                        <a:pt x="176" y="140"/>
                        <a:pt x="176" y="140"/>
                        <a:pt x="176" y="140"/>
                      </a:cubicBezTo>
                      <a:cubicBezTo>
                        <a:pt x="176" y="140"/>
                        <a:pt x="176" y="140"/>
                        <a:pt x="176" y="140"/>
                      </a:cubicBezTo>
                      <a:cubicBezTo>
                        <a:pt x="177" y="139"/>
                        <a:pt x="177" y="139"/>
                        <a:pt x="177" y="139"/>
                      </a:cubicBezTo>
                      <a:cubicBezTo>
                        <a:pt x="177" y="139"/>
                        <a:pt x="177" y="139"/>
                        <a:pt x="177" y="139"/>
                      </a:cubicBezTo>
                      <a:cubicBezTo>
                        <a:pt x="177" y="139"/>
                        <a:pt x="177" y="139"/>
                        <a:pt x="177" y="139"/>
                      </a:cubicBezTo>
                      <a:cubicBezTo>
                        <a:pt x="177" y="139"/>
                        <a:pt x="177" y="139"/>
                        <a:pt x="177" y="139"/>
                      </a:cubicBezTo>
                      <a:cubicBezTo>
                        <a:pt x="177" y="139"/>
                        <a:pt x="177" y="139"/>
                        <a:pt x="177" y="139"/>
                      </a:cubicBezTo>
                      <a:cubicBezTo>
                        <a:pt x="178" y="139"/>
                        <a:pt x="178" y="139"/>
                        <a:pt x="178" y="139"/>
                      </a:cubicBezTo>
                      <a:cubicBezTo>
                        <a:pt x="178" y="139"/>
                        <a:pt x="178" y="139"/>
                        <a:pt x="178" y="139"/>
                      </a:cubicBezTo>
                      <a:cubicBezTo>
                        <a:pt x="178" y="139"/>
                        <a:pt x="178" y="139"/>
                        <a:pt x="178" y="139"/>
                      </a:cubicBezTo>
                      <a:cubicBezTo>
                        <a:pt x="178" y="139"/>
                        <a:pt x="179" y="139"/>
                        <a:pt x="179" y="139"/>
                      </a:cubicBezTo>
                      <a:cubicBezTo>
                        <a:pt x="179" y="139"/>
                        <a:pt x="179" y="139"/>
                        <a:pt x="179" y="139"/>
                      </a:cubicBezTo>
                      <a:cubicBezTo>
                        <a:pt x="179" y="139"/>
                        <a:pt x="179" y="139"/>
                        <a:pt x="179" y="139"/>
                      </a:cubicBezTo>
                      <a:cubicBezTo>
                        <a:pt x="180" y="139"/>
                        <a:pt x="180" y="139"/>
                        <a:pt x="181" y="139"/>
                      </a:cubicBezTo>
                      <a:cubicBezTo>
                        <a:pt x="181" y="139"/>
                        <a:pt x="181" y="139"/>
                        <a:pt x="181" y="139"/>
                      </a:cubicBezTo>
                      <a:cubicBezTo>
                        <a:pt x="181" y="139"/>
                        <a:pt x="181" y="139"/>
                        <a:pt x="181" y="139"/>
                      </a:cubicBezTo>
                      <a:cubicBezTo>
                        <a:pt x="181" y="139"/>
                        <a:pt x="181" y="139"/>
                        <a:pt x="181" y="139"/>
                      </a:cubicBezTo>
                      <a:cubicBezTo>
                        <a:pt x="181" y="139"/>
                        <a:pt x="181" y="139"/>
                        <a:pt x="181" y="139"/>
                      </a:cubicBezTo>
                      <a:cubicBezTo>
                        <a:pt x="181" y="139"/>
                        <a:pt x="181" y="139"/>
                        <a:pt x="181" y="139"/>
                      </a:cubicBezTo>
                      <a:cubicBezTo>
                        <a:pt x="181" y="139"/>
                        <a:pt x="181" y="139"/>
                        <a:pt x="181" y="139"/>
                      </a:cubicBezTo>
                      <a:cubicBezTo>
                        <a:pt x="181" y="139"/>
                        <a:pt x="181" y="139"/>
                        <a:pt x="181" y="139"/>
                      </a:cubicBezTo>
                      <a:cubicBezTo>
                        <a:pt x="181" y="139"/>
                        <a:pt x="181" y="139"/>
                        <a:pt x="181" y="139"/>
                      </a:cubicBezTo>
                      <a:cubicBezTo>
                        <a:pt x="182" y="139"/>
                        <a:pt x="182" y="139"/>
                        <a:pt x="182" y="139"/>
                      </a:cubicBezTo>
                      <a:cubicBezTo>
                        <a:pt x="181" y="133"/>
                        <a:pt x="180" y="128"/>
                        <a:pt x="178" y="123"/>
                      </a:cubicBezTo>
                      <a:cubicBezTo>
                        <a:pt x="174" y="108"/>
                        <a:pt x="168" y="93"/>
                        <a:pt x="162" y="79"/>
                      </a:cubicBezTo>
                      <a:moveTo>
                        <a:pt x="137" y="55"/>
                      </a:moveTo>
                      <a:cubicBezTo>
                        <a:pt x="125" y="69"/>
                        <a:pt x="124" y="83"/>
                        <a:pt x="129" y="95"/>
                      </a:cubicBezTo>
                      <a:cubicBezTo>
                        <a:pt x="132" y="83"/>
                        <a:pt x="135" y="69"/>
                        <a:pt x="137" y="55"/>
                      </a:cubicBezTo>
                      <a:moveTo>
                        <a:pt x="147" y="45"/>
                      </a:moveTo>
                      <a:cubicBezTo>
                        <a:pt x="145" y="46"/>
                        <a:pt x="144" y="48"/>
                        <a:pt x="143" y="49"/>
                      </a:cubicBezTo>
                      <a:cubicBezTo>
                        <a:pt x="139" y="68"/>
                        <a:pt x="135" y="86"/>
                        <a:pt x="132" y="102"/>
                      </a:cubicBezTo>
                      <a:cubicBezTo>
                        <a:pt x="134" y="105"/>
                        <a:pt x="136" y="109"/>
                        <a:pt x="138" y="112"/>
                      </a:cubicBezTo>
                      <a:cubicBezTo>
                        <a:pt x="143" y="88"/>
                        <a:pt x="148" y="67"/>
                        <a:pt x="151" y="53"/>
                      </a:cubicBezTo>
                      <a:cubicBezTo>
                        <a:pt x="150" y="51"/>
                        <a:pt x="148" y="48"/>
                        <a:pt x="147" y="45"/>
                      </a:cubicBezTo>
                      <a:moveTo>
                        <a:pt x="263" y="25"/>
                      </a:moveTo>
                      <a:cubicBezTo>
                        <a:pt x="263" y="25"/>
                        <a:pt x="264" y="25"/>
                        <a:pt x="265" y="24"/>
                      </a:cubicBezTo>
                      <a:cubicBezTo>
                        <a:pt x="265" y="24"/>
                        <a:pt x="265" y="24"/>
                        <a:pt x="265" y="24"/>
                      </a:cubicBezTo>
                      <a:cubicBezTo>
                        <a:pt x="266" y="24"/>
                        <a:pt x="266" y="24"/>
                        <a:pt x="267" y="25"/>
                      </a:cubicBezTo>
                      <a:cubicBezTo>
                        <a:pt x="268" y="25"/>
                        <a:pt x="268" y="26"/>
                        <a:pt x="269" y="26"/>
                      </a:cubicBezTo>
                      <a:cubicBezTo>
                        <a:pt x="270" y="26"/>
                        <a:pt x="270" y="26"/>
                        <a:pt x="270" y="25"/>
                      </a:cubicBezTo>
                      <a:cubicBezTo>
                        <a:pt x="271" y="25"/>
                        <a:pt x="271" y="25"/>
                        <a:pt x="271" y="25"/>
                      </a:cubicBezTo>
                      <a:cubicBezTo>
                        <a:pt x="271" y="25"/>
                        <a:pt x="272" y="26"/>
                        <a:pt x="273" y="26"/>
                      </a:cubicBezTo>
                      <a:cubicBezTo>
                        <a:pt x="273" y="27"/>
                        <a:pt x="273" y="27"/>
                        <a:pt x="273" y="27"/>
                      </a:cubicBezTo>
                      <a:cubicBezTo>
                        <a:pt x="273" y="27"/>
                        <a:pt x="273" y="27"/>
                        <a:pt x="273" y="27"/>
                      </a:cubicBezTo>
                      <a:cubicBezTo>
                        <a:pt x="274" y="27"/>
                        <a:pt x="274" y="28"/>
                        <a:pt x="275" y="28"/>
                      </a:cubicBezTo>
                      <a:cubicBezTo>
                        <a:pt x="275" y="28"/>
                        <a:pt x="275" y="28"/>
                        <a:pt x="275" y="27"/>
                      </a:cubicBezTo>
                      <a:cubicBezTo>
                        <a:pt x="275" y="27"/>
                        <a:pt x="275" y="27"/>
                        <a:pt x="275" y="27"/>
                      </a:cubicBezTo>
                      <a:cubicBezTo>
                        <a:pt x="275" y="27"/>
                        <a:pt x="275" y="27"/>
                        <a:pt x="275" y="27"/>
                      </a:cubicBezTo>
                      <a:cubicBezTo>
                        <a:pt x="275" y="27"/>
                        <a:pt x="275" y="27"/>
                        <a:pt x="275" y="27"/>
                      </a:cubicBezTo>
                      <a:cubicBezTo>
                        <a:pt x="275" y="27"/>
                        <a:pt x="275" y="27"/>
                        <a:pt x="275" y="27"/>
                      </a:cubicBezTo>
                      <a:cubicBezTo>
                        <a:pt x="275" y="27"/>
                        <a:pt x="275" y="27"/>
                        <a:pt x="275" y="27"/>
                      </a:cubicBezTo>
                      <a:cubicBezTo>
                        <a:pt x="275" y="27"/>
                        <a:pt x="275" y="27"/>
                        <a:pt x="275" y="27"/>
                      </a:cubicBezTo>
                      <a:cubicBezTo>
                        <a:pt x="277" y="27"/>
                        <a:pt x="277" y="30"/>
                        <a:pt x="278" y="31"/>
                      </a:cubicBezTo>
                      <a:cubicBezTo>
                        <a:pt x="278" y="31"/>
                        <a:pt x="278" y="31"/>
                        <a:pt x="278" y="31"/>
                      </a:cubicBezTo>
                      <a:cubicBezTo>
                        <a:pt x="278" y="31"/>
                        <a:pt x="278" y="31"/>
                        <a:pt x="278" y="31"/>
                      </a:cubicBezTo>
                      <a:cubicBezTo>
                        <a:pt x="278" y="31"/>
                        <a:pt x="278" y="31"/>
                        <a:pt x="279" y="31"/>
                      </a:cubicBezTo>
                      <a:cubicBezTo>
                        <a:pt x="279" y="31"/>
                        <a:pt x="279" y="31"/>
                        <a:pt x="279" y="31"/>
                      </a:cubicBezTo>
                      <a:cubicBezTo>
                        <a:pt x="279" y="31"/>
                        <a:pt x="279" y="31"/>
                        <a:pt x="279" y="31"/>
                      </a:cubicBezTo>
                      <a:cubicBezTo>
                        <a:pt x="279" y="31"/>
                        <a:pt x="279" y="31"/>
                        <a:pt x="279" y="31"/>
                      </a:cubicBezTo>
                      <a:cubicBezTo>
                        <a:pt x="279" y="31"/>
                        <a:pt x="279" y="31"/>
                        <a:pt x="279" y="31"/>
                      </a:cubicBezTo>
                      <a:cubicBezTo>
                        <a:pt x="279" y="31"/>
                        <a:pt x="279" y="31"/>
                        <a:pt x="279" y="31"/>
                      </a:cubicBezTo>
                      <a:cubicBezTo>
                        <a:pt x="281" y="32"/>
                        <a:pt x="280" y="35"/>
                        <a:pt x="282" y="36"/>
                      </a:cubicBezTo>
                      <a:cubicBezTo>
                        <a:pt x="284" y="36"/>
                        <a:pt x="282" y="40"/>
                        <a:pt x="284" y="42"/>
                      </a:cubicBezTo>
                      <a:cubicBezTo>
                        <a:pt x="284" y="42"/>
                        <a:pt x="285" y="43"/>
                        <a:pt x="285" y="43"/>
                      </a:cubicBezTo>
                      <a:cubicBezTo>
                        <a:pt x="285" y="44"/>
                        <a:pt x="284" y="44"/>
                        <a:pt x="284" y="45"/>
                      </a:cubicBezTo>
                      <a:cubicBezTo>
                        <a:pt x="284" y="45"/>
                        <a:pt x="284" y="45"/>
                        <a:pt x="284" y="45"/>
                      </a:cubicBezTo>
                      <a:cubicBezTo>
                        <a:pt x="284" y="45"/>
                        <a:pt x="284" y="46"/>
                        <a:pt x="284" y="46"/>
                      </a:cubicBezTo>
                      <a:cubicBezTo>
                        <a:pt x="284" y="46"/>
                        <a:pt x="284" y="46"/>
                        <a:pt x="285" y="47"/>
                      </a:cubicBezTo>
                      <a:cubicBezTo>
                        <a:pt x="285" y="47"/>
                        <a:pt x="285" y="47"/>
                        <a:pt x="285" y="47"/>
                      </a:cubicBezTo>
                      <a:cubicBezTo>
                        <a:pt x="285" y="47"/>
                        <a:pt x="285" y="47"/>
                        <a:pt x="285" y="48"/>
                      </a:cubicBezTo>
                      <a:cubicBezTo>
                        <a:pt x="285" y="48"/>
                        <a:pt x="285" y="48"/>
                        <a:pt x="285" y="48"/>
                      </a:cubicBezTo>
                      <a:cubicBezTo>
                        <a:pt x="285" y="49"/>
                        <a:pt x="284" y="50"/>
                        <a:pt x="284" y="51"/>
                      </a:cubicBezTo>
                      <a:cubicBezTo>
                        <a:pt x="284" y="52"/>
                        <a:pt x="284" y="52"/>
                        <a:pt x="284" y="52"/>
                      </a:cubicBezTo>
                      <a:cubicBezTo>
                        <a:pt x="284" y="53"/>
                        <a:pt x="284" y="53"/>
                        <a:pt x="284" y="53"/>
                      </a:cubicBezTo>
                      <a:cubicBezTo>
                        <a:pt x="284" y="53"/>
                        <a:pt x="284" y="53"/>
                        <a:pt x="284" y="53"/>
                      </a:cubicBezTo>
                      <a:cubicBezTo>
                        <a:pt x="284" y="55"/>
                        <a:pt x="282" y="56"/>
                        <a:pt x="282" y="57"/>
                      </a:cubicBezTo>
                      <a:cubicBezTo>
                        <a:pt x="282" y="57"/>
                        <a:pt x="282" y="57"/>
                        <a:pt x="282" y="57"/>
                      </a:cubicBezTo>
                      <a:cubicBezTo>
                        <a:pt x="282" y="57"/>
                        <a:pt x="282" y="57"/>
                        <a:pt x="282" y="58"/>
                      </a:cubicBezTo>
                      <a:cubicBezTo>
                        <a:pt x="282" y="58"/>
                        <a:pt x="282" y="58"/>
                        <a:pt x="282" y="58"/>
                      </a:cubicBezTo>
                      <a:cubicBezTo>
                        <a:pt x="282" y="60"/>
                        <a:pt x="280" y="60"/>
                        <a:pt x="280" y="61"/>
                      </a:cubicBezTo>
                      <a:cubicBezTo>
                        <a:pt x="279" y="64"/>
                        <a:pt x="276" y="63"/>
                        <a:pt x="276" y="65"/>
                      </a:cubicBezTo>
                      <a:cubicBezTo>
                        <a:pt x="276" y="67"/>
                        <a:pt x="273" y="65"/>
                        <a:pt x="273" y="67"/>
                      </a:cubicBezTo>
                      <a:cubicBezTo>
                        <a:pt x="273" y="67"/>
                        <a:pt x="273" y="67"/>
                        <a:pt x="273" y="67"/>
                      </a:cubicBezTo>
                      <a:cubicBezTo>
                        <a:pt x="273" y="67"/>
                        <a:pt x="273" y="67"/>
                        <a:pt x="273" y="67"/>
                      </a:cubicBezTo>
                      <a:cubicBezTo>
                        <a:pt x="273" y="68"/>
                        <a:pt x="272" y="68"/>
                        <a:pt x="272" y="68"/>
                      </a:cubicBezTo>
                      <a:cubicBezTo>
                        <a:pt x="272" y="68"/>
                        <a:pt x="272"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0" y="68"/>
                        <a:pt x="270" y="68"/>
                      </a:cubicBezTo>
                      <a:cubicBezTo>
                        <a:pt x="270" y="68"/>
                        <a:pt x="269" y="68"/>
                        <a:pt x="269" y="68"/>
                      </a:cubicBezTo>
                      <a:cubicBezTo>
                        <a:pt x="269" y="68"/>
                        <a:pt x="269" y="68"/>
                        <a:pt x="269" y="68"/>
                      </a:cubicBezTo>
                      <a:cubicBezTo>
                        <a:pt x="269" y="68"/>
                        <a:pt x="269" y="68"/>
                        <a:pt x="269" y="68"/>
                      </a:cubicBezTo>
                      <a:cubicBezTo>
                        <a:pt x="269" y="68"/>
                        <a:pt x="269" y="68"/>
                        <a:pt x="269" y="68"/>
                      </a:cubicBezTo>
                      <a:cubicBezTo>
                        <a:pt x="269" y="68"/>
                        <a:pt x="269" y="68"/>
                        <a:pt x="269" y="68"/>
                      </a:cubicBezTo>
                      <a:cubicBezTo>
                        <a:pt x="269" y="68"/>
                        <a:pt x="269" y="68"/>
                        <a:pt x="269" y="68"/>
                      </a:cubicBezTo>
                      <a:cubicBezTo>
                        <a:pt x="269" y="68"/>
                        <a:pt x="269" y="68"/>
                        <a:pt x="269" y="68"/>
                      </a:cubicBezTo>
                      <a:cubicBezTo>
                        <a:pt x="269" y="69"/>
                        <a:pt x="268" y="69"/>
                        <a:pt x="268" y="69"/>
                      </a:cubicBezTo>
                      <a:cubicBezTo>
                        <a:pt x="268" y="69"/>
                        <a:pt x="268" y="69"/>
                        <a:pt x="268" y="69"/>
                      </a:cubicBezTo>
                      <a:cubicBezTo>
                        <a:pt x="268" y="69"/>
                        <a:pt x="268" y="69"/>
                        <a:pt x="268" y="69"/>
                      </a:cubicBezTo>
                      <a:cubicBezTo>
                        <a:pt x="268" y="69"/>
                        <a:pt x="267" y="69"/>
                        <a:pt x="267" y="69"/>
                      </a:cubicBezTo>
                      <a:cubicBezTo>
                        <a:pt x="267" y="69"/>
                        <a:pt x="267" y="69"/>
                        <a:pt x="266" y="69"/>
                      </a:cubicBezTo>
                      <a:cubicBezTo>
                        <a:pt x="266" y="69"/>
                        <a:pt x="266" y="69"/>
                        <a:pt x="266" y="69"/>
                      </a:cubicBezTo>
                      <a:cubicBezTo>
                        <a:pt x="266" y="69"/>
                        <a:pt x="266" y="69"/>
                        <a:pt x="266" y="69"/>
                      </a:cubicBezTo>
                      <a:cubicBezTo>
                        <a:pt x="266" y="69"/>
                        <a:pt x="266" y="69"/>
                        <a:pt x="265" y="69"/>
                      </a:cubicBezTo>
                      <a:cubicBezTo>
                        <a:pt x="265" y="69"/>
                        <a:pt x="265" y="69"/>
                        <a:pt x="265" y="69"/>
                      </a:cubicBezTo>
                      <a:cubicBezTo>
                        <a:pt x="265" y="69"/>
                        <a:pt x="265" y="69"/>
                        <a:pt x="265" y="69"/>
                      </a:cubicBezTo>
                      <a:cubicBezTo>
                        <a:pt x="265" y="69"/>
                        <a:pt x="265" y="69"/>
                        <a:pt x="265" y="69"/>
                      </a:cubicBezTo>
                      <a:cubicBezTo>
                        <a:pt x="265" y="69"/>
                        <a:pt x="265" y="69"/>
                        <a:pt x="265" y="69"/>
                      </a:cubicBezTo>
                      <a:cubicBezTo>
                        <a:pt x="265" y="69"/>
                        <a:pt x="265" y="69"/>
                        <a:pt x="265" y="69"/>
                      </a:cubicBezTo>
                      <a:cubicBezTo>
                        <a:pt x="264" y="69"/>
                        <a:pt x="264" y="69"/>
                        <a:pt x="264" y="69"/>
                      </a:cubicBezTo>
                      <a:cubicBezTo>
                        <a:pt x="264" y="69"/>
                        <a:pt x="264" y="69"/>
                        <a:pt x="264" y="69"/>
                      </a:cubicBezTo>
                      <a:cubicBezTo>
                        <a:pt x="264" y="69"/>
                        <a:pt x="264" y="69"/>
                        <a:pt x="263" y="69"/>
                      </a:cubicBezTo>
                      <a:cubicBezTo>
                        <a:pt x="263" y="69"/>
                        <a:pt x="263" y="69"/>
                        <a:pt x="263" y="69"/>
                      </a:cubicBezTo>
                      <a:cubicBezTo>
                        <a:pt x="263" y="69"/>
                        <a:pt x="263" y="69"/>
                        <a:pt x="263" y="69"/>
                      </a:cubicBezTo>
                      <a:cubicBezTo>
                        <a:pt x="263" y="69"/>
                        <a:pt x="263" y="69"/>
                        <a:pt x="263" y="69"/>
                      </a:cubicBezTo>
                      <a:cubicBezTo>
                        <a:pt x="263" y="69"/>
                        <a:pt x="263" y="69"/>
                        <a:pt x="263" y="69"/>
                      </a:cubicBezTo>
                      <a:cubicBezTo>
                        <a:pt x="262" y="69"/>
                        <a:pt x="262" y="69"/>
                        <a:pt x="261" y="68"/>
                      </a:cubicBezTo>
                      <a:cubicBezTo>
                        <a:pt x="261" y="68"/>
                        <a:pt x="261" y="68"/>
                        <a:pt x="261" y="68"/>
                      </a:cubicBezTo>
                      <a:cubicBezTo>
                        <a:pt x="261" y="68"/>
                        <a:pt x="261" y="68"/>
                        <a:pt x="261" y="68"/>
                      </a:cubicBezTo>
                      <a:cubicBezTo>
                        <a:pt x="260" y="68"/>
                        <a:pt x="259" y="67"/>
                        <a:pt x="259" y="67"/>
                      </a:cubicBezTo>
                      <a:cubicBezTo>
                        <a:pt x="259" y="67"/>
                        <a:pt x="259" y="67"/>
                        <a:pt x="258" y="67"/>
                      </a:cubicBezTo>
                      <a:cubicBezTo>
                        <a:pt x="258" y="67"/>
                        <a:pt x="258" y="67"/>
                        <a:pt x="258" y="67"/>
                      </a:cubicBezTo>
                      <a:cubicBezTo>
                        <a:pt x="258" y="67"/>
                        <a:pt x="258" y="67"/>
                        <a:pt x="258" y="67"/>
                      </a:cubicBezTo>
                      <a:cubicBezTo>
                        <a:pt x="258" y="68"/>
                        <a:pt x="258" y="68"/>
                        <a:pt x="258" y="68"/>
                      </a:cubicBezTo>
                      <a:cubicBezTo>
                        <a:pt x="258" y="68"/>
                        <a:pt x="258" y="68"/>
                        <a:pt x="258" y="68"/>
                      </a:cubicBezTo>
                      <a:cubicBezTo>
                        <a:pt x="257" y="68"/>
                        <a:pt x="257" y="68"/>
                        <a:pt x="257" y="68"/>
                      </a:cubicBezTo>
                      <a:cubicBezTo>
                        <a:pt x="257" y="68"/>
                        <a:pt x="257" y="68"/>
                        <a:pt x="257" y="68"/>
                      </a:cubicBezTo>
                      <a:cubicBezTo>
                        <a:pt x="257" y="68"/>
                        <a:pt x="257" y="68"/>
                        <a:pt x="257" y="68"/>
                      </a:cubicBezTo>
                      <a:cubicBezTo>
                        <a:pt x="257" y="68"/>
                        <a:pt x="257" y="68"/>
                        <a:pt x="257" y="68"/>
                      </a:cubicBezTo>
                      <a:cubicBezTo>
                        <a:pt x="257" y="68"/>
                        <a:pt x="257" y="68"/>
                        <a:pt x="257" y="68"/>
                      </a:cubicBezTo>
                      <a:cubicBezTo>
                        <a:pt x="256" y="68"/>
                        <a:pt x="256" y="67"/>
                        <a:pt x="255" y="67"/>
                      </a:cubicBezTo>
                      <a:cubicBezTo>
                        <a:pt x="255" y="67"/>
                        <a:pt x="255" y="67"/>
                        <a:pt x="255" y="67"/>
                      </a:cubicBezTo>
                      <a:cubicBezTo>
                        <a:pt x="255" y="67"/>
                        <a:pt x="255" y="66"/>
                        <a:pt x="255" y="66"/>
                      </a:cubicBezTo>
                      <a:cubicBezTo>
                        <a:pt x="255" y="66"/>
                        <a:pt x="255" y="66"/>
                        <a:pt x="255" y="66"/>
                      </a:cubicBezTo>
                      <a:cubicBezTo>
                        <a:pt x="255" y="66"/>
                        <a:pt x="254" y="65"/>
                        <a:pt x="254" y="65"/>
                      </a:cubicBezTo>
                      <a:cubicBezTo>
                        <a:pt x="254" y="65"/>
                        <a:pt x="254" y="65"/>
                        <a:pt x="254" y="65"/>
                      </a:cubicBezTo>
                      <a:cubicBezTo>
                        <a:pt x="254" y="65"/>
                        <a:pt x="253" y="65"/>
                        <a:pt x="253" y="65"/>
                      </a:cubicBezTo>
                      <a:cubicBezTo>
                        <a:pt x="253" y="65"/>
                        <a:pt x="253" y="65"/>
                        <a:pt x="253" y="65"/>
                      </a:cubicBezTo>
                      <a:cubicBezTo>
                        <a:pt x="253" y="65"/>
                        <a:pt x="253" y="65"/>
                        <a:pt x="253" y="65"/>
                      </a:cubicBezTo>
                      <a:cubicBezTo>
                        <a:pt x="253" y="65"/>
                        <a:pt x="253" y="65"/>
                        <a:pt x="253" y="65"/>
                      </a:cubicBezTo>
                      <a:cubicBezTo>
                        <a:pt x="253" y="65"/>
                        <a:pt x="253" y="65"/>
                        <a:pt x="253" y="65"/>
                      </a:cubicBezTo>
                      <a:cubicBezTo>
                        <a:pt x="253" y="65"/>
                        <a:pt x="253" y="65"/>
                        <a:pt x="253" y="65"/>
                      </a:cubicBezTo>
                      <a:cubicBezTo>
                        <a:pt x="253" y="65"/>
                        <a:pt x="253" y="65"/>
                        <a:pt x="253" y="65"/>
                      </a:cubicBezTo>
                      <a:cubicBezTo>
                        <a:pt x="253" y="65"/>
                        <a:pt x="253" y="65"/>
                        <a:pt x="253" y="65"/>
                      </a:cubicBezTo>
                      <a:cubicBezTo>
                        <a:pt x="252" y="65"/>
                        <a:pt x="252" y="64"/>
                        <a:pt x="251" y="63"/>
                      </a:cubicBezTo>
                      <a:cubicBezTo>
                        <a:pt x="251" y="63"/>
                        <a:pt x="251" y="63"/>
                        <a:pt x="251" y="63"/>
                      </a:cubicBezTo>
                      <a:cubicBezTo>
                        <a:pt x="251" y="63"/>
                        <a:pt x="251" y="63"/>
                        <a:pt x="251" y="63"/>
                      </a:cubicBezTo>
                      <a:cubicBezTo>
                        <a:pt x="251" y="63"/>
                        <a:pt x="251" y="63"/>
                        <a:pt x="251" y="63"/>
                      </a:cubicBezTo>
                      <a:cubicBezTo>
                        <a:pt x="251" y="63"/>
                        <a:pt x="251" y="63"/>
                        <a:pt x="251" y="63"/>
                      </a:cubicBezTo>
                      <a:cubicBezTo>
                        <a:pt x="251" y="63"/>
                        <a:pt x="251" y="63"/>
                        <a:pt x="251" y="63"/>
                      </a:cubicBezTo>
                      <a:cubicBezTo>
                        <a:pt x="251" y="63"/>
                        <a:pt x="251" y="63"/>
                        <a:pt x="251" y="63"/>
                      </a:cubicBezTo>
                      <a:cubicBezTo>
                        <a:pt x="251" y="62"/>
                        <a:pt x="250" y="61"/>
                        <a:pt x="249" y="61"/>
                      </a:cubicBezTo>
                      <a:cubicBezTo>
                        <a:pt x="249" y="61"/>
                        <a:pt x="249" y="61"/>
                        <a:pt x="249" y="61"/>
                      </a:cubicBezTo>
                      <a:cubicBezTo>
                        <a:pt x="249" y="61"/>
                        <a:pt x="249" y="61"/>
                        <a:pt x="249" y="61"/>
                      </a:cubicBezTo>
                      <a:cubicBezTo>
                        <a:pt x="249" y="61"/>
                        <a:pt x="249" y="61"/>
                        <a:pt x="249" y="61"/>
                      </a:cubicBezTo>
                      <a:cubicBezTo>
                        <a:pt x="249" y="61"/>
                        <a:pt x="249" y="61"/>
                        <a:pt x="249" y="61"/>
                      </a:cubicBezTo>
                      <a:cubicBezTo>
                        <a:pt x="249" y="61"/>
                        <a:pt x="249" y="61"/>
                        <a:pt x="249" y="61"/>
                      </a:cubicBezTo>
                      <a:cubicBezTo>
                        <a:pt x="249" y="61"/>
                        <a:pt x="249" y="61"/>
                        <a:pt x="249" y="61"/>
                      </a:cubicBezTo>
                      <a:cubicBezTo>
                        <a:pt x="249" y="61"/>
                        <a:pt x="249" y="61"/>
                        <a:pt x="249" y="61"/>
                      </a:cubicBezTo>
                      <a:cubicBezTo>
                        <a:pt x="249" y="61"/>
                        <a:pt x="249" y="61"/>
                        <a:pt x="249" y="61"/>
                      </a:cubicBezTo>
                      <a:cubicBezTo>
                        <a:pt x="249" y="61"/>
                        <a:pt x="249" y="61"/>
                        <a:pt x="249" y="61"/>
                      </a:cubicBezTo>
                      <a:cubicBezTo>
                        <a:pt x="249" y="61"/>
                        <a:pt x="249" y="61"/>
                        <a:pt x="249" y="61"/>
                      </a:cubicBezTo>
                      <a:cubicBezTo>
                        <a:pt x="248" y="61"/>
                        <a:pt x="248" y="59"/>
                        <a:pt x="247" y="57"/>
                      </a:cubicBezTo>
                      <a:cubicBezTo>
                        <a:pt x="247" y="57"/>
                        <a:pt x="247" y="57"/>
                        <a:pt x="247" y="57"/>
                      </a:cubicBezTo>
                      <a:cubicBezTo>
                        <a:pt x="247" y="57"/>
                        <a:pt x="247" y="57"/>
                        <a:pt x="247" y="57"/>
                      </a:cubicBezTo>
                      <a:cubicBezTo>
                        <a:pt x="247" y="57"/>
                        <a:pt x="247" y="57"/>
                        <a:pt x="247" y="57"/>
                      </a:cubicBezTo>
                      <a:cubicBezTo>
                        <a:pt x="247" y="57"/>
                        <a:pt x="247" y="57"/>
                        <a:pt x="247" y="57"/>
                      </a:cubicBezTo>
                      <a:cubicBezTo>
                        <a:pt x="247" y="57"/>
                        <a:pt x="247" y="57"/>
                        <a:pt x="247" y="57"/>
                      </a:cubicBezTo>
                      <a:cubicBezTo>
                        <a:pt x="247" y="57"/>
                        <a:pt x="247" y="57"/>
                        <a:pt x="247" y="57"/>
                      </a:cubicBezTo>
                      <a:cubicBezTo>
                        <a:pt x="245" y="56"/>
                        <a:pt x="247" y="53"/>
                        <a:pt x="245" y="52"/>
                      </a:cubicBezTo>
                      <a:cubicBezTo>
                        <a:pt x="243" y="51"/>
                        <a:pt x="245" y="48"/>
                        <a:pt x="245" y="47"/>
                      </a:cubicBezTo>
                      <a:cubicBezTo>
                        <a:pt x="243" y="44"/>
                        <a:pt x="247" y="41"/>
                        <a:pt x="246" y="38"/>
                      </a:cubicBezTo>
                      <a:cubicBezTo>
                        <a:pt x="245" y="36"/>
                        <a:pt x="249" y="36"/>
                        <a:pt x="249" y="32"/>
                      </a:cubicBezTo>
                      <a:cubicBezTo>
                        <a:pt x="249" y="30"/>
                        <a:pt x="253" y="30"/>
                        <a:pt x="254" y="28"/>
                      </a:cubicBezTo>
                      <a:cubicBezTo>
                        <a:pt x="254" y="26"/>
                        <a:pt x="258" y="28"/>
                        <a:pt x="260" y="25"/>
                      </a:cubicBezTo>
                      <a:cubicBezTo>
                        <a:pt x="260" y="25"/>
                        <a:pt x="260" y="25"/>
                        <a:pt x="260" y="25"/>
                      </a:cubicBezTo>
                      <a:cubicBezTo>
                        <a:pt x="261" y="25"/>
                        <a:pt x="261" y="25"/>
                        <a:pt x="261" y="25"/>
                      </a:cubicBezTo>
                      <a:cubicBezTo>
                        <a:pt x="262" y="25"/>
                        <a:pt x="262" y="25"/>
                        <a:pt x="263" y="25"/>
                      </a:cubicBezTo>
                      <a:moveTo>
                        <a:pt x="296" y="0"/>
                      </a:moveTo>
                      <a:cubicBezTo>
                        <a:pt x="252" y="0"/>
                        <a:pt x="209" y="10"/>
                        <a:pt x="178" y="25"/>
                      </a:cubicBezTo>
                      <a:cubicBezTo>
                        <a:pt x="177" y="40"/>
                        <a:pt x="175" y="53"/>
                        <a:pt x="171" y="62"/>
                      </a:cubicBezTo>
                      <a:cubicBezTo>
                        <a:pt x="173" y="67"/>
                        <a:pt x="174" y="73"/>
                        <a:pt x="176" y="78"/>
                      </a:cubicBezTo>
                      <a:cubicBezTo>
                        <a:pt x="184" y="99"/>
                        <a:pt x="187" y="120"/>
                        <a:pt x="191" y="142"/>
                      </a:cubicBezTo>
                      <a:cubicBezTo>
                        <a:pt x="192" y="142"/>
                        <a:pt x="193" y="142"/>
                        <a:pt x="193" y="143"/>
                      </a:cubicBezTo>
                      <a:cubicBezTo>
                        <a:pt x="193" y="145"/>
                        <a:pt x="196" y="144"/>
                        <a:pt x="195" y="146"/>
                      </a:cubicBezTo>
                      <a:cubicBezTo>
                        <a:pt x="194" y="149"/>
                        <a:pt x="198" y="149"/>
                        <a:pt x="196" y="151"/>
                      </a:cubicBezTo>
                      <a:cubicBezTo>
                        <a:pt x="194" y="153"/>
                        <a:pt x="197" y="155"/>
                        <a:pt x="195" y="157"/>
                      </a:cubicBezTo>
                      <a:cubicBezTo>
                        <a:pt x="195" y="157"/>
                        <a:pt x="194" y="157"/>
                        <a:pt x="194" y="158"/>
                      </a:cubicBezTo>
                      <a:cubicBezTo>
                        <a:pt x="195" y="161"/>
                        <a:pt x="195" y="165"/>
                        <a:pt x="196" y="168"/>
                      </a:cubicBezTo>
                      <a:cubicBezTo>
                        <a:pt x="197" y="170"/>
                        <a:pt x="197" y="173"/>
                        <a:pt x="198" y="175"/>
                      </a:cubicBezTo>
                      <a:cubicBezTo>
                        <a:pt x="207" y="177"/>
                        <a:pt x="207" y="177"/>
                        <a:pt x="207" y="177"/>
                      </a:cubicBezTo>
                      <a:cubicBezTo>
                        <a:pt x="230" y="197"/>
                        <a:pt x="236" y="219"/>
                        <a:pt x="233" y="242"/>
                      </a:cubicBezTo>
                      <a:cubicBezTo>
                        <a:pt x="246" y="237"/>
                        <a:pt x="261" y="229"/>
                        <a:pt x="266" y="223"/>
                      </a:cubicBezTo>
                      <a:cubicBezTo>
                        <a:pt x="278" y="211"/>
                        <a:pt x="269" y="188"/>
                        <a:pt x="288" y="185"/>
                      </a:cubicBezTo>
                      <a:cubicBezTo>
                        <a:pt x="297" y="171"/>
                        <a:pt x="287" y="130"/>
                        <a:pt x="279" y="117"/>
                      </a:cubicBezTo>
                      <a:cubicBezTo>
                        <a:pt x="263" y="92"/>
                        <a:pt x="220" y="76"/>
                        <a:pt x="195" y="56"/>
                      </a:cubicBezTo>
                      <a:cubicBezTo>
                        <a:pt x="210" y="65"/>
                        <a:pt x="228" y="67"/>
                        <a:pt x="244" y="75"/>
                      </a:cubicBezTo>
                      <a:cubicBezTo>
                        <a:pt x="260" y="83"/>
                        <a:pt x="268" y="95"/>
                        <a:pt x="286" y="97"/>
                      </a:cubicBezTo>
                      <a:cubicBezTo>
                        <a:pt x="288" y="97"/>
                        <a:pt x="289" y="97"/>
                        <a:pt x="291" y="97"/>
                      </a:cubicBezTo>
                      <a:cubicBezTo>
                        <a:pt x="307" y="97"/>
                        <a:pt x="321" y="91"/>
                        <a:pt x="334" y="84"/>
                      </a:cubicBezTo>
                      <a:cubicBezTo>
                        <a:pt x="341" y="81"/>
                        <a:pt x="348" y="77"/>
                        <a:pt x="355" y="75"/>
                      </a:cubicBezTo>
                      <a:cubicBezTo>
                        <a:pt x="354" y="74"/>
                        <a:pt x="353" y="73"/>
                        <a:pt x="352" y="72"/>
                      </a:cubicBezTo>
                      <a:cubicBezTo>
                        <a:pt x="348" y="70"/>
                        <a:pt x="344" y="68"/>
                        <a:pt x="342" y="66"/>
                      </a:cubicBezTo>
                      <a:cubicBezTo>
                        <a:pt x="336" y="60"/>
                        <a:pt x="333" y="54"/>
                        <a:pt x="331" y="48"/>
                      </a:cubicBezTo>
                      <a:cubicBezTo>
                        <a:pt x="325" y="39"/>
                        <a:pt x="321" y="28"/>
                        <a:pt x="323" y="15"/>
                      </a:cubicBezTo>
                      <a:cubicBezTo>
                        <a:pt x="324" y="10"/>
                        <a:pt x="325" y="6"/>
                        <a:pt x="326" y="1"/>
                      </a:cubicBezTo>
                      <a:cubicBezTo>
                        <a:pt x="316" y="0"/>
                        <a:pt x="306" y="0"/>
                        <a:pt x="296"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0" name="Freeform 8621">
                  <a:extLst>
                    <a:ext uri="{FF2B5EF4-FFF2-40B4-BE49-F238E27FC236}">
                      <a16:creationId xmlns:a16="http://schemas.microsoft.com/office/drawing/2014/main" id="{324C1F92-26DA-B3A1-9AE0-266EFE9CF453}"/>
                    </a:ext>
                  </a:extLst>
                </p:cNvPr>
                <p:cNvSpPr>
                  <a:spLocks/>
                </p:cNvSpPr>
                <p:nvPr/>
              </p:nvSpPr>
              <p:spPr bwMode="auto">
                <a:xfrm>
                  <a:off x="4062" y="2996"/>
                  <a:ext cx="39" cy="60"/>
                </a:xfrm>
                <a:custGeom>
                  <a:avLst/>
                  <a:gdLst>
                    <a:gd name="T0" fmla="*/ 22 w 47"/>
                    <a:gd name="T1" fmla="*/ 0 h 73"/>
                    <a:gd name="T2" fmla="*/ 15 w 47"/>
                    <a:gd name="T3" fmla="*/ 3 h 73"/>
                    <a:gd name="T4" fmla="*/ 9 w 47"/>
                    <a:gd name="T5" fmla="*/ 33 h 73"/>
                    <a:gd name="T6" fmla="*/ 18 w 47"/>
                    <a:gd name="T7" fmla="*/ 12 h 73"/>
                    <a:gd name="T8" fmla="*/ 22 w 47"/>
                    <a:gd name="T9" fmla="*/ 0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73">
                      <a:moveTo>
                        <a:pt x="47" y="0"/>
                      </a:moveTo>
                      <a:cubicBezTo>
                        <a:pt x="42" y="2"/>
                        <a:pt x="37" y="5"/>
                        <a:pt x="33" y="7"/>
                      </a:cubicBezTo>
                      <a:cubicBezTo>
                        <a:pt x="0" y="28"/>
                        <a:pt x="4" y="50"/>
                        <a:pt x="19" y="73"/>
                      </a:cubicBezTo>
                      <a:cubicBezTo>
                        <a:pt x="25" y="56"/>
                        <a:pt x="31" y="40"/>
                        <a:pt x="37" y="26"/>
                      </a:cubicBezTo>
                      <a:cubicBezTo>
                        <a:pt x="41" y="17"/>
                        <a:pt x="44" y="8"/>
                        <a:pt x="47" y="0"/>
                      </a:cubicBezTo>
                    </a:path>
                  </a:pathLst>
                </a:custGeom>
                <a:solidFill>
                  <a:srgbClr val="AE52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1" name="Freeform 8622">
                  <a:extLst>
                    <a:ext uri="{FF2B5EF4-FFF2-40B4-BE49-F238E27FC236}">
                      <a16:creationId xmlns:a16="http://schemas.microsoft.com/office/drawing/2014/main" id="{3A5F536B-C44C-0268-3D4A-9B12E90C0BEF}"/>
                    </a:ext>
                  </a:extLst>
                </p:cNvPr>
                <p:cNvSpPr>
                  <a:spLocks noEditPoints="1"/>
                </p:cNvSpPr>
                <p:nvPr/>
              </p:nvSpPr>
              <p:spPr bwMode="auto">
                <a:xfrm>
                  <a:off x="4050" y="2987"/>
                  <a:ext cx="462" cy="471"/>
                </a:xfrm>
                <a:custGeom>
                  <a:avLst/>
                  <a:gdLst>
                    <a:gd name="T0" fmla="*/ 33 w 559"/>
                    <a:gd name="T1" fmla="*/ 137 h 571"/>
                    <a:gd name="T2" fmla="*/ 31 w 559"/>
                    <a:gd name="T3" fmla="*/ 139 h 571"/>
                    <a:gd name="T4" fmla="*/ 17 w 559"/>
                    <a:gd name="T5" fmla="*/ 192 h 571"/>
                    <a:gd name="T6" fmla="*/ 31 w 559"/>
                    <a:gd name="T7" fmla="*/ 204 h 571"/>
                    <a:gd name="T8" fmla="*/ 34 w 559"/>
                    <a:gd name="T9" fmla="*/ 148 h 571"/>
                    <a:gd name="T10" fmla="*/ 33 w 559"/>
                    <a:gd name="T11" fmla="*/ 137 h 571"/>
                    <a:gd name="T12" fmla="*/ 29 w 559"/>
                    <a:gd name="T13" fmla="*/ 52 h 571"/>
                    <a:gd name="T14" fmla="*/ 27 w 559"/>
                    <a:gd name="T15" fmla="*/ 52 h 571"/>
                    <a:gd name="T16" fmla="*/ 34 w 559"/>
                    <a:gd name="T17" fmla="*/ 58 h 571"/>
                    <a:gd name="T18" fmla="*/ 29 w 559"/>
                    <a:gd name="T19" fmla="*/ 52 h 571"/>
                    <a:gd name="T20" fmla="*/ 55 w 559"/>
                    <a:gd name="T21" fmla="*/ 0 h 571"/>
                    <a:gd name="T22" fmla="*/ 29 w 559"/>
                    <a:gd name="T23" fmla="*/ 5 h 571"/>
                    <a:gd name="T24" fmla="*/ 25 w 559"/>
                    <a:gd name="T25" fmla="*/ 17 h 571"/>
                    <a:gd name="T26" fmla="*/ 16 w 559"/>
                    <a:gd name="T27" fmla="*/ 39 h 571"/>
                    <a:gd name="T28" fmla="*/ 26 w 559"/>
                    <a:gd name="T29" fmla="*/ 49 h 571"/>
                    <a:gd name="T30" fmla="*/ 27 w 559"/>
                    <a:gd name="T31" fmla="*/ 52 h 571"/>
                    <a:gd name="T32" fmla="*/ 45 w 559"/>
                    <a:gd name="T33" fmla="*/ 20 h 571"/>
                    <a:gd name="T34" fmla="*/ 45 w 559"/>
                    <a:gd name="T35" fmla="*/ 17 h 571"/>
                    <a:gd name="T36" fmla="*/ 43 w 559"/>
                    <a:gd name="T37" fmla="*/ 13 h 571"/>
                    <a:gd name="T38" fmla="*/ 45 w 559"/>
                    <a:gd name="T39" fmla="*/ 13 h 571"/>
                    <a:gd name="T40" fmla="*/ 45 w 559"/>
                    <a:gd name="T41" fmla="*/ 17 h 571"/>
                    <a:gd name="T42" fmla="*/ 45 w 559"/>
                    <a:gd name="T43" fmla="*/ 20 h 571"/>
                    <a:gd name="T44" fmla="*/ 45 w 559"/>
                    <a:gd name="T45" fmla="*/ 40 h 571"/>
                    <a:gd name="T46" fmla="*/ 37 w 559"/>
                    <a:gd name="T47" fmla="*/ 52 h 571"/>
                    <a:gd name="T48" fmla="*/ 39 w 559"/>
                    <a:gd name="T49" fmla="*/ 85 h 571"/>
                    <a:gd name="T50" fmla="*/ 39 w 559"/>
                    <a:gd name="T51" fmla="*/ 95 h 571"/>
                    <a:gd name="T52" fmla="*/ 45 w 559"/>
                    <a:gd name="T53" fmla="*/ 103 h 571"/>
                    <a:gd name="T54" fmla="*/ 41 w 559"/>
                    <a:gd name="T55" fmla="*/ 132 h 571"/>
                    <a:gd name="T56" fmla="*/ 45 w 559"/>
                    <a:gd name="T57" fmla="*/ 146 h 571"/>
                    <a:gd name="T58" fmla="*/ 60 w 559"/>
                    <a:gd name="T59" fmla="*/ 142 h 571"/>
                    <a:gd name="T60" fmla="*/ 61 w 559"/>
                    <a:gd name="T61" fmla="*/ 142 h 571"/>
                    <a:gd name="T62" fmla="*/ 68 w 559"/>
                    <a:gd name="T63" fmla="*/ 143 h 571"/>
                    <a:gd name="T64" fmla="*/ 74 w 559"/>
                    <a:gd name="T65" fmla="*/ 144 h 571"/>
                    <a:gd name="T66" fmla="*/ 75 w 559"/>
                    <a:gd name="T67" fmla="*/ 144 h 571"/>
                    <a:gd name="T68" fmla="*/ 49 w 559"/>
                    <a:gd name="T69" fmla="*/ 156 h 571"/>
                    <a:gd name="T70" fmla="*/ 45 w 559"/>
                    <a:gd name="T71" fmla="*/ 185 h 571"/>
                    <a:gd name="T72" fmla="*/ 36 w 559"/>
                    <a:gd name="T73" fmla="*/ 208 h 571"/>
                    <a:gd name="T74" fmla="*/ 71 w 559"/>
                    <a:gd name="T75" fmla="*/ 243 h 571"/>
                    <a:gd name="T76" fmla="*/ 93 w 559"/>
                    <a:gd name="T77" fmla="*/ 261 h 571"/>
                    <a:gd name="T78" fmla="*/ 112 w 559"/>
                    <a:gd name="T79" fmla="*/ 260 h 571"/>
                    <a:gd name="T80" fmla="*/ 136 w 559"/>
                    <a:gd name="T81" fmla="*/ 258 h 571"/>
                    <a:gd name="T82" fmla="*/ 144 w 559"/>
                    <a:gd name="T83" fmla="*/ 258 h 571"/>
                    <a:gd name="T84" fmla="*/ 191 w 559"/>
                    <a:gd name="T85" fmla="*/ 265 h 571"/>
                    <a:gd name="T86" fmla="*/ 204 w 559"/>
                    <a:gd name="T87" fmla="*/ 263 h 571"/>
                    <a:gd name="T88" fmla="*/ 250 w 559"/>
                    <a:gd name="T89" fmla="*/ 238 h 571"/>
                    <a:gd name="T90" fmla="*/ 260 w 559"/>
                    <a:gd name="T91" fmla="*/ 205 h 571"/>
                    <a:gd name="T92" fmla="*/ 244 w 559"/>
                    <a:gd name="T93" fmla="*/ 181 h 571"/>
                    <a:gd name="T94" fmla="*/ 221 w 559"/>
                    <a:gd name="T95" fmla="*/ 175 h 571"/>
                    <a:gd name="T96" fmla="*/ 191 w 559"/>
                    <a:gd name="T97" fmla="*/ 198 h 571"/>
                    <a:gd name="T98" fmla="*/ 183 w 559"/>
                    <a:gd name="T99" fmla="*/ 216 h 571"/>
                    <a:gd name="T100" fmla="*/ 172 w 559"/>
                    <a:gd name="T101" fmla="*/ 242 h 571"/>
                    <a:gd name="T102" fmla="*/ 179 w 559"/>
                    <a:gd name="T103" fmla="*/ 191 h 571"/>
                    <a:gd name="T104" fmla="*/ 193 w 559"/>
                    <a:gd name="T105" fmla="*/ 178 h 571"/>
                    <a:gd name="T106" fmla="*/ 195 w 559"/>
                    <a:gd name="T107" fmla="*/ 173 h 571"/>
                    <a:gd name="T108" fmla="*/ 177 w 559"/>
                    <a:gd name="T109" fmla="*/ 167 h 571"/>
                    <a:gd name="T110" fmla="*/ 162 w 559"/>
                    <a:gd name="T111" fmla="*/ 104 h 571"/>
                    <a:gd name="T112" fmla="*/ 164 w 559"/>
                    <a:gd name="T113" fmla="*/ 73 h 571"/>
                    <a:gd name="T114" fmla="*/ 136 w 559"/>
                    <a:gd name="T115" fmla="*/ 40 h 571"/>
                    <a:gd name="T116" fmla="*/ 129 w 559"/>
                    <a:gd name="T117" fmla="*/ 22 h 571"/>
                    <a:gd name="T118" fmla="*/ 90 w 559"/>
                    <a:gd name="T119" fmla="*/ 26 h 571"/>
                    <a:gd name="T120" fmla="*/ 51 w 559"/>
                    <a:gd name="T121" fmla="*/ 12 h 571"/>
                    <a:gd name="T122" fmla="*/ 59 w 559"/>
                    <a:gd name="T123" fmla="*/ 0 h 571"/>
                    <a:gd name="T124" fmla="*/ 55 w 559"/>
                    <a:gd name="T125" fmla="*/ 0 h 5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9" h="571">
                      <a:moveTo>
                        <a:pt x="70" y="296"/>
                      </a:moveTo>
                      <a:cubicBezTo>
                        <a:pt x="69" y="297"/>
                        <a:pt x="68" y="298"/>
                        <a:pt x="66" y="299"/>
                      </a:cubicBezTo>
                      <a:cubicBezTo>
                        <a:pt x="13" y="333"/>
                        <a:pt x="0" y="375"/>
                        <a:pt x="38" y="415"/>
                      </a:cubicBezTo>
                      <a:cubicBezTo>
                        <a:pt x="47" y="425"/>
                        <a:pt x="58" y="433"/>
                        <a:pt x="68" y="441"/>
                      </a:cubicBezTo>
                      <a:cubicBezTo>
                        <a:pt x="84" y="402"/>
                        <a:pt x="72" y="360"/>
                        <a:pt x="73" y="320"/>
                      </a:cubicBezTo>
                      <a:cubicBezTo>
                        <a:pt x="73" y="312"/>
                        <a:pt x="72" y="304"/>
                        <a:pt x="70" y="296"/>
                      </a:cubicBezTo>
                      <a:moveTo>
                        <a:pt x="62" y="111"/>
                      </a:moveTo>
                      <a:cubicBezTo>
                        <a:pt x="61" y="111"/>
                        <a:pt x="60" y="111"/>
                        <a:pt x="58" y="111"/>
                      </a:cubicBezTo>
                      <a:cubicBezTo>
                        <a:pt x="64" y="117"/>
                        <a:pt x="69" y="121"/>
                        <a:pt x="73" y="125"/>
                      </a:cubicBezTo>
                      <a:cubicBezTo>
                        <a:pt x="73" y="118"/>
                        <a:pt x="71" y="111"/>
                        <a:pt x="62" y="111"/>
                      </a:cubicBezTo>
                      <a:moveTo>
                        <a:pt x="117" y="0"/>
                      </a:moveTo>
                      <a:cubicBezTo>
                        <a:pt x="98" y="0"/>
                        <a:pt x="78" y="4"/>
                        <a:pt x="62" y="11"/>
                      </a:cubicBezTo>
                      <a:cubicBezTo>
                        <a:pt x="59" y="19"/>
                        <a:pt x="56" y="28"/>
                        <a:pt x="52" y="37"/>
                      </a:cubicBezTo>
                      <a:cubicBezTo>
                        <a:pt x="46" y="51"/>
                        <a:pt x="40" y="67"/>
                        <a:pt x="34" y="84"/>
                      </a:cubicBezTo>
                      <a:cubicBezTo>
                        <a:pt x="40" y="92"/>
                        <a:pt x="47" y="99"/>
                        <a:pt x="54" y="107"/>
                      </a:cubicBezTo>
                      <a:cubicBezTo>
                        <a:pt x="55" y="109"/>
                        <a:pt x="57" y="110"/>
                        <a:pt x="58" y="111"/>
                      </a:cubicBezTo>
                      <a:cubicBezTo>
                        <a:pt x="82" y="103"/>
                        <a:pt x="100" y="68"/>
                        <a:pt x="98" y="43"/>
                      </a:cubicBezTo>
                      <a:cubicBezTo>
                        <a:pt x="98" y="41"/>
                        <a:pt x="97" y="40"/>
                        <a:pt x="97" y="38"/>
                      </a:cubicBezTo>
                      <a:cubicBezTo>
                        <a:pt x="96" y="34"/>
                        <a:pt x="95" y="31"/>
                        <a:pt x="92" y="28"/>
                      </a:cubicBezTo>
                      <a:cubicBezTo>
                        <a:pt x="96" y="29"/>
                        <a:pt x="96" y="29"/>
                        <a:pt x="96" y="29"/>
                      </a:cubicBezTo>
                      <a:cubicBezTo>
                        <a:pt x="96" y="32"/>
                        <a:pt x="97" y="35"/>
                        <a:pt x="97" y="38"/>
                      </a:cubicBezTo>
                      <a:cubicBezTo>
                        <a:pt x="98" y="40"/>
                        <a:pt x="98" y="41"/>
                        <a:pt x="98" y="43"/>
                      </a:cubicBezTo>
                      <a:cubicBezTo>
                        <a:pt x="101" y="58"/>
                        <a:pt x="104" y="73"/>
                        <a:pt x="96" y="85"/>
                      </a:cubicBezTo>
                      <a:cubicBezTo>
                        <a:pt x="89" y="96"/>
                        <a:pt x="81" y="98"/>
                        <a:pt x="81" y="111"/>
                      </a:cubicBezTo>
                      <a:cubicBezTo>
                        <a:pt x="81" y="134"/>
                        <a:pt x="83" y="159"/>
                        <a:pt x="84" y="183"/>
                      </a:cubicBezTo>
                      <a:cubicBezTo>
                        <a:pt x="85" y="190"/>
                        <a:pt x="84" y="197"/>
                        <a:pt x="83" y="204"/>
                      </a:cubicBezTo>
                      <a:cubicBezTo>
                        <a:pt x="86" y="209"/>
                        <a:pt x="91" y="215"/>
                        <a:pt x="98" y="223"/>
                      </a:cubicBezTo>
                      <a:cubicBezTo>
                        <a:pt x="124" y="254"/>
                        <a:pt x="115" y="266"/>
                        <a:pt x="87" y="285"/>
                      </a:cubicBezTo>
                      <a:cubicBezTo>
                        <a:pt x="90" y="296"/>
                        <a:pt x="92" y="307"/>
                        <a:pt x="96" y="317"/>
                      </a:cubicBezTo>
                      <a:cubicBezTo>
                        <a:pt x="108" y="316"/>
                        <a:pt x="116" y="308"/>
                        <a:pt x="127" y="307"/>
                      </a:cubicBezTo>
                      <a:cubicBezTo>
                        <a:pt x="128" y="307"/>
                        <a:pt x="129" y="307"/>
                        <a:pt x="131" y="307"/>
                      </a:cubicBezTo>
                      <a:cubicBezTo>
                        <a:pt x="136" y="307"/>
                        <a:pt x="140" y="308"/>
                        <a:pt x="145" y="309"/>
                      </a:cubicBezTo>
                      <a:cubicBezTo>
                        <a:pt x="149" y="310"/>
                        <a:pt x="154" y="311"/>
                        <a:pt x="159" y="311"/>
                      </a:cubicBezTo>
                      <a:cubicBezTo>
                        <a:pt x="159" y="311"/>
                        <a:pt x="160" y="311"/>
                        <a:pt x="161" y="311"/>
                      </a:cubicBezTo>
                      <a:cubicBezTo>
                        <a:pt x="142" y="315"/>
                        <a:pt x="114" y="322"/>
                        <a:pt x="104" y="337"/>
                      </a:cubicBezTo>
                      <a:cubicBezTo>
                        <a:pt x="94" y="353"/>
                        <a:pt x="100" y="381"/>
                        <a:pt x="95" y="399"/>
                      </a:cubicBezTo>
                      <a:cubicBezTo>
                        <a:pt x="91" y="416"/>
                        <a:pt x="83" y="432"/>
                        <a:pt x="78" y="448"/>
                      </a:cubicBezTo>
                      <a:cubicBezTo>
                        <a:pt x="112" y="471"/>
                        <a:pt x="146" y="490"/>
                        <a:pt x="153" y="525"/>
                      </a:cubicBezTo>
                      <a:cubicBezTo>
                        <a:pt x="159" y="557"/>
                        <a:pt x="174" y="565"/>
                        <a:pt x="198" y="565"/>
                      </a:cubicBezTo>
                      <a:cubicBezTo>
                        <a:pt x="209" y="565"/>
                        <a:pt x="223" y="563"/>
                        <a:pt x="238" y="561"/>
                      </a:cubicBezTo>
                      <a:cubicBezTo>
                        <a:pt x="253" y="560"/>
                        <a:pt x="270" y="558"/>
                        <a:pt x="290" y="558"/>
                      </a:cubicBezTo>
                      <a:cubicBezTo>
                        <a:pt x="296" y="558"/>
                        <a:pt x="302" y="558"/>
                        <a:pt x="309" y="558"/>
                      </a:cubicBezTo>
                      <a:cubicBezTo>
                        <a:pt x="346" y="561"/>
                        <a:pt x="374" y="571"/>
                        <a:pt x="408" y="571"/>
                      </a:cubicBezTo>
                      <a:cubicBezTo>
                        <a:pt x="418" y="571"/>
                        <a:pt x="427" y="570"/>
                        <a:pt x="438" y="568"/>
                      </a:cubicBezTo>
                      <a:cubicBezTo>
                        <a:pt x="494" y="558"/>
                        <a:pt x="523" y="541"/>
                        <a:pt x="537" y="513"/>
                      </a:cubicBezTo>
                      <a:cubicBezTo>
                        <a:pt x="547" y="492"/>
                        <a:pt x="559" y="468"/>
                        <a:pt x="558" y="444"/>
                      </a:cubicBezTo>
                      <a:cubicBezTo>
                        <a:pt x="533" y="430"/>
                        <a:pt x="517" y="411"/>
                        <a:pt x="523" y="390"/>
                      </a:cubicBezTo>
                      <a:cubicBezTo>
                        <a:pt x="507" y="381"/>
                        <a:pt x="490" y="378"/>
                        <a:pt x="473" y="377"/>
                      </a:cubicBezTo>
                      <a:cubicBezTo>
                        <a:pt x="425" y="387"/>
                        <a:pt x="428" y="392"/>
                        <a:pt x="408" y="428"/>
                      </a:cubicBezTo>
                      <a:cubicBezTo>
                        <a:pt x="398" y="444"/>
                        <a:pt x="393" y="449"/>
                        <a:pt x="391" y="467"/>
                      </a:cubicBezTo>
                      <a:cubicBezTo>
                        <a:pt x="388" y="489"/>
                        <a:pt x="396" y="507"/>
                        <a:pt x="369" y="521"/>
                      </a:cubicBezTo>
                      <a:cubicBezTo>
                        <a:pt x="385" y="486"/>
                        <a:pt x="368" y="444"/>
                        <a:pt x="384" y="411"/>
                      </a:cubicBezTo>
                      <a:cubicBezTo>
                        <a:pt x="391" y="398"/>
                        <a:pt x="405" y="396"/>
                        <a:pt x="414" y="385"/>
                      </a:cubicBezTo>
                      <a:cubicBezTo>
                        <a:pt x="416" y="381"/>
                        <a:pt x="418" y="378"/>
                        <a:pt x="419" y="375"/>
                      </a:cubicBezTo>
                      <a:cubicBezTo>
                        <a:pt x="404" y="373"/>
                        <a:pt x="391" y="369"/>
                        <a:pt x="379" y="360"/>
                      </a:cubicBezTo>
                      <a:cubicBezTo>
                        <a:pt x="340" y="333"/>
                        <a:pt x="354" y="261"/>
                        <a:pt x="347" y="226"/>
                      </a:cubicBezTo>
                      <a:cubicBezTo>
                        <a:pt x="342" y="203"/>
                        <a:pt x="357" y="180"/>
                        <a:pt x="350" y="159"/>
                      </a:cubicBezTo>
                      <a:cubicBezTo>
                        <a:pt x="342" y="134"/>
                        <a:pt x="304" y="111"/>
                        <a:pt x="292" y="85"/>
                      </a:cubicBezTo>
                      <a:cubicBezTo>
                        <a:pt x="287" y="75"/>
                        <a:pt x="283" y="62"/>
                        <a:pt x="277" y="49"/>
                      </a:cubicBezTo>
                      <a:cubicBezTo>
                        <a:pt x="250" y="52"/>
                        <a:pt x="221" y="55"/>
                        <a:pt x="194" y="55"/>
                      </a:cubicBezTo>
                      <a:cubicBezTo>
                        <a:pt x="152" y="55"/>
                        <a:pt x="116" y="48"/>
                        <a:pt x="110" y="25"/>
                      </a:cubicBezTo>
                      <a:cubicBezTo>
                        <a:pt x="108" y="17"/>
                        <a:pt x="117" y="9"/>
                        <a:pt x="126" y="0"/>
                      </a:cubicBezTo>
                      <a:cubicBezTo>
                        <a:pt x="123" y="0"/>
                        <a:pt x="120" y="0"/>
                        <a:pt x="117"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2" name="Freeform 8623">
                  <a:extLst>
                    <a:ext uri="{FF2B5EF4-FFF2-40B4-BE49-F238E27FC236}">
                      <a16:creationId xmlns:a16="http://schemas.microsoft.com/office/drawing/2014/main" id="{F4997FC5-6578-7C50-B391-6E0D31BECEDC}"/>
                    </a:ext>
                  </a:extLst>
                </p:cNvPr>
                <p:cNvSpPr>
                  <a:spLocks/>
                </p:cNvSpPr>
                <p:nvPr/>
              </p:nvSpPr>
              <p:spPr bwMode="auto">
                <a:xfrm>
                  <a:off x="4139" y="2987"/>
                  <a:ext cx="140" cy="45"/>
                </a:xfrm>
                <a:custGeom>
                  <a:avLst/>
                  <a:gdLst>
                    <a:gd name="T0" fmla="*/ 8 w 169"/>
                    <a:gd name="T1" fmla="*/ 0 h 55"/>
                    <a:gd name="T2" fmla="*/ 2 w 169"/>
                    <a:gd name="T3" fmla="*/ 11 h 55"/>
                    <a:gd name="T4" fmla="*/ 41 w 169"/>
                    <a:gd name="T5" fmla="*/ 25 h 55"/>
                    <a:gd name="T6" fmla="*/ 80 w 169"/>
                    <a:gd name="T7" fmla="*/ 22 h 55"/>
                    <a:gd name="T8" fmla="*/ 45 w 169"/>
                    <a:gd name="T9" fmla="*/ 2 h 55"/>
                    <a:gd name="T10" fmla="*/ 37 w 169"/>
                    <a:gd name="T11" fmla="*/ 2 h 55"/>
                    <a:gd name="T12" fmla="*/ 31 w 169"/>
                    <a:gd name="T13" fmla="*/ 6 h 55"/>
                    <a:gd name="T14" fmla="*/ 8 w 169"/>
                    <a:gd name="T15" fmla="*/ 0 h 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9" h="55">
                      <a:moveTo>
                        <a:pt x="18" y="0"/>
                      </a:moveTo>
                      <a:cubicBezTo>
                        <a:pt x="9" y="9"/>
                        <a:pt x="0" y="17"/>
                        <a:pt x="2" y="25"/>
                      </a:cubicBezTo>
                      <a:cubicBezTo>
                        <a:pt x="8" y="48"/>
                        <a:pt x="44" y="55"/>
                        <a:pt x="86" y="55"/>
                      </a:cubicBezTo>
                      <a:cubicBezTo>
                        <a:pt x="113" y="55"/>
                        <a:pt x="142" y="52"/>
                        <a:pt x="169" y="49"/>
                      </a:cubicBezTo>
                      <a:cubicBezTo>
                        <a:pt x="156" y="26"/>
                        <a:pt x="137" y="2"/>
                        <a:pt x="95" y="2"/>
                      </a:cubicBezTo>
                      <a:cubicBezTo>
                        <a:pt x="90" y="2"/>
                        <a:pt x="84" y="2"/>
                        <a:pt x="79" y="3"/>
                      </a:cubicBezTo>
                      <a:cubicBezTo>
                        <a:pt x="68" y="12"/>
                        <a:pt x="68" y="12"/>
                        <a:pt x="68" y="12"/>
                      </a:cubicBezTo>
                      <a:cubicBezTo>
                        <a:pt x="52" y="5"/>
                        <a:pt x="36" y="1"/>
                        <a:pt x="18"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3" name="Freeform 8624">
                  <a:extLst>
                    <a:ext uri="{FF2B5EF4-FFF2-40B4-BE49-F238E27FC236}">
                      <a16:creationId xmlns:a16="http://schemas.microsoft.com/office/drawing/2014/main" id="{75643DA7-6B78-6BA0-8C88-9AEFACC144BF}"/>
                    </a:ext>
                  </a:extLst>
                </p:cNvPr>
                <p:cNvSpPr>
                  <a:spLocks noEditPoints="1"/>
                </p:cNvSpPr>
                <p:nvPr/>
              </p:nvSpPr>
              <p:spPr bwMode="auto">
                <a:xfrm>
                  <a:off x="4746" y="2958"/>
                  <a:ext cx="31" cy="209"/>
                </a:xfrm>
                <a:custGeom>
                  <a:avLst/>
                  <a:gdLst>
                    <a:gd name="T0" fmla="*/ 5 w 38"/>
                    <a:gd name="T1" fmla="*/ 104 h 253"/>
                    <a:gd name="T2" fmla="*/ 4 w 38"/>
                    <a:gd name="T3" fmla="*/ 118 h 253"/>
                    <a:gd name="T4" fmla="*/ 5 w 38"/>
                    <a:gd name="T5" fmla="*/ 104 h 253"/>
                    <a:gd name="T6" fmla="*/ 3 w 38"/>
                    <a:gd name="T7" fmla="*/ 45 h 253"/>
                    <a:gd name="T8" fmla="*/ 5 w 38"/>
                    <a:gd name="T9" fmla="*/ 80 h 253"/>
                    <a:gd name="T10" fmla="*/ 3 w 38"/>
                    <a:gd name="T11" fmla="*/ 45 h 253"/>
                    <a:gd name="T12" fmla="*/ 0 w 38"/>
                    <a:gd name="T13" fmla="*/ 0 h 253"/>
                    <a:gd name="T14" fmla="*/ 2 w 38"/>
                    <a:gd name="T15" fmla="*/ 27 h 253"/>
                    <a:gd name="T16" fmla="*/ 0 w 38"/>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253">
                      <a:moveTo>
                        <a:pt x="10" y="223"/>
                      </a:moveTo>
                      <a:cubicBezTo>
                        <a:pt x="10" y="233"/>
                        <a:pt x="10" y="243"/>
                        <a:pt x="9" y="253"/>
                      </a:cubicBezTo>
                      <a:cubicBezTo>
                        <a:pt x="13" y="245"/>
                        <a:pt x="12" y="234"/>
                        <a:pt x="10" y="223"/>
                      </a:cubicBezTo>
                      <a:moveTo>
                        <a:pt x="7" y="98"/>
                      </a:moveTo>
                      <a:cubicBezTo>
                        <a:pt x="8" y="123"/>
                        <a:pt x="9" y="148"/>
                        <a:pt x="10" y="173"/>
                      </a:cubicBezTo>
                      <a:cubicBezTo>
                        <a:pt x="19" y="149"/>
                        <a:pt x="38" y="119"/>
                        <a:pt x="7" y="98"/>
                      </a:cubicBezTo>
                      <a:moveTo>
                        <a:pt x="0" y="0"/>
                      </a:moveTo>
                      <a:cubicBezTo>
                        <a:pt x="2" y="19"/>
                        <a:pt x="3" y="39"/>
                        <a:pt x="4" y="58"/>
                      </a:cubicBezTo>
                      <a:cubicBezTo>
                        <a:pt x="13" y="37"/>
                        <a:pt x="18" y="11"/>
                        <a:pt x="0" y="0"/>
                      </a:cubicBezTo>
                    </a:path>
                  </a:pathLst>
                </a:custGeom>
                <a:solidFill>
                  <a:srgbClr val="AE52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4" name="Freeform 8625">
                  <a:extLst>
                    <a:ext uri="{FF2B5EF4-FFF2-40B4-BE49-F238E27FC236}">
                      <a16:creationId xmlns:a16="http://schemas.microsoft.com/office/drawing/2014/main" id="{65ACF6DE-1246-0A8A-2EA1-226779A9D014}"/>
                    </a:ext>
                  </a:extLst>
                </p:cNvPr>
                <p:cNvSpPr>
                  <a:spLocks/>
                </p:cNvSpPr>
                <p:nvPr/>
              </p:nvSpPr>
              <p:spPr bwMode="auto">
                <a:xfrm>
                  <a:off x="4402" y="2954"/>
                  <a:ext cx="352" cy="417"/>
                </a:xfrm>
                <a:custGeom>
                  <a:avLst/>
                  <a:gdLst>
                    <a:gd name="T0" fmla="*/ 183 w 426"/>
                    <a:gd name="T1" fmla="*/ 0 h 505"/>
                    <a:gd name="T2" fmla="*/ 165 w 426"/>
                    <a:gd name="T3" fmla="*/ 2 h 505"/>
                    <a:gd name="T4" fmla="*/ 141 w 426"/>
                    <a:gd name="T5" fmla="*/ 14 h 505"/>
                    <a:gd name="T6" fmla="*/ 122 w 426"/>
                    <a:gd name="T7" fmla="*/ 7 h 505"/>
                    <a:gd name="T8" fmla="*/ 91 w 426"/>
                    <a:gd name="T9" fmla="*/ 21 h 505"/>
                    <a:gd name="T10" fmla="*/ 91 w 426"/>
                    <a:gd name="T11" fmla="*/ 26 h 505"/>
                    <a:gd name="T12" fmla="*/ 93 w 426"/>
                    <a:gd name="T13" fmla="*/ 26 h 505"/>
                    <a:gd name="T14" fmla="*/ 102 w 426"/>
                    <a:gd name="T15" fmla="*/ 27 h 505"/>
                    <a:gd name="T16" fmla="*/ 108 w 426"/>
                    <a:gd name="T17" fmla="*/ 30 h 505"/>
                    <a:gd name="T18" fmla="*/ 111 w 426"/>
                    <a:gd name="T19" fmla="*/ 30 h 505"/>
                    <a:gd name="T20" fmla="*/ 110 w 426"/>
                    <a:gd name="T21" fmla="*/ 30 h 505"/>
                    <a:gd name="T22" fmla="*/ 108 w 426"/>
                    <a:gd name="T23" fmla="*/ 30 h 505"/>
                    <a:gd name="T24" fmla="*/ 93 w 426"/>
                    <a:gd name="T25" fmla="*/ 28 h 505"/>
                    <a:gd name="T26" fmla="*/ 91 w 426"/>
                    <a:gd name="T27" fmla="*/ 28 h 505"/>
                    <a:gd name="T28" fmla="*/ 88 w 426"/>
                    <a:gd name="T29" fmla="*/ 40 h 505"/>
                    <a:gd name="T30" fmla="*/ 89 w 426"/>
                    <a:gd name="T31" fmla="*/ 49 h 505"/>
                    <a:gd name="T32" fmla="*/ 92 w 426"/>
                    <a:gd name="T33" fmla="*/ 61 h 505"/>
                    <a:gd name="T34" fmla="*/ 96 w 426"/>
                    <a:gd name="T35" fmla="*/ 63 h 505"/>
                    <a:gd name="T36" fmla="*/ 97 w 426"/>
                    <a:gd name="T37" fmla="*/ 63 h 505"/>
                    <a:gd name="T38" fmla="*/ 100 w 426"/>
                    <a:gd name="T39" fmla="*/ 62 h 505"/>
                    <a:gd name="T40" fmla="*/ 100 w 426"/>
                    <a:gd name="T41" fmla="*/ 62 h 505"/>
                    <a:gd name="T42" fmla="*/ 128 w 426"/>
                    <a:gd name="T43" fmla="*/ 74 h 505"/>
                    <a:gd name="T44" fmla="*/ 128 w 426"/>
                    <a:gd name="T45" fmla="*/ 74 h 505"/>
                    <a:gd name="T46" fmla="*/ 114 w 426"/>
                    <a:gd name="T47" fmla="*/ 71 h 505"/>
                    <a:gd name="T48" fmla="*/ 100 w 426"/>
                    <a:gd name="T49" fmla="*/ 68 h 505"/>
                    <a:gd name="T50" fmla="*/ 100 w 426"/>
                    <a:gd name="T51" fmla="*/ 68 h 505"/>
                    <a:gd name="T52" fmla="*/ 81 w 426"/>
                    <a:gd name="T53" fmla="*/ 79 h 505"/>
                    <a:gd name="T54" fmla="*/ 74 w 426"/>
                    <a:gd name="T55" fmla="*/ 84 h 505"/>
                    <a:gd name="T56" fmla="*/ 72 w 426"/>
                    <a:gd name="T57" fmla="*/ 85 h 505"/>
                    <a:gd name="T58" fmla="*/ 74 w 426"/>
                    <a:gd name="T59" fmla="*/ 84 h 505"/>
                    <a:gd name="T60" fmla="*/ 82 w 426"/>
                    <a:gd name="T61" fmla="*/ 63 h 505"/>
                    <a:gd name="T62" fmla="*/ 79 w 426"/>
                    <a:gd name="T63" fmla="*/ 50 h 505"/>
                    <a:gd name="T64" fmla="*/ 69 w 426"/>
                    <a:gd name="T65" fmla="*/ 57 h 505"/>
                    <a:gd name="T66" fmla="*/ 44 w 426"/>
                    <a:gd name="T67" fmla="*/ 64 h 505"/>
                    <a:gd name="T68" fmla="*/ 44 w 426"/>
                    <a:gd name="T69" fmla="*/ 80 h 505"/>
                    <a:gd name="T70" fmla="*/ 47 w 426"/>
                    <a:gd name="T71" fmla="*/ 123 h 505"/>
                    <a:gd name="T72" fmla="*/ 8 w 426"/>
                    <a:gd name="T73" fmla="*/ 142 h 505"/>
                    <a:gd name="T74" fmla="*/ 4 w 426"/>
                    <a:gd name="T75" fmla="*/ 163 h 505"/>
                    <a:gd name="T76" fmla="*/ 20 w 426"/>
                    <a:gd name="T77" fmla="*/ 189 h 505"/>
                    <a:gd name="T78" fmla="*/ 46 w 426"/>
                    <a:gd name="T79" fmla="*/ 196 h 505"/>
                    <a:gd name="T80" fmla="*/ 45 w 426"/>
                    <a:gd name="T81" fmla="*/ 199 h 505"/>
                    <a:gd name="T82" fmla="*/ 51 w 426"/>
                    <a:gd name="T83" fmla="*/ 205 h 505"/>
                    <a:gd name="T84" fmla="*/ 61 w 426"/>
                    <a:gd name="T85" fmla="*/ 225 h 505"/>
                    <a:gd name="T86" fmla="*/ 102 w 426"/>
                    <a:gd name="T87" fmla="*/ 235 h 505"/>
                    <a:gd name="T88" fmla="*/ 134 w 426"/>
                    <a:gd name="T89" fmla="*/ 218 h 505"/>
                    <a:gd name="T90" fmla="*/ 134 w 426"/>
                    <a:gd name="T91" fmla="*/ 192 h 505"/>
                    <a:gd name="T92" fmla="*/ 110 w 426"/>
                    <a:gd name="T93" fmla="*/ 178 h 505"/>
                    <a:gd name="T94" fmla="*/ 107 w 426"/>
                    <a:gd name="T95" fmla="*/ 140 h 505"/>
                    <a:gd name="T96" fmla="*/ 116 w 426"/>
                    <a:gd name="T97" fmla="*/ 134 h 505"/>
                    <a:gd name="T98" fmla="*/ 112 w 426"/>
                    <a:gd name="T99" fmla="*/ 119 h 505"/>
                    <a:gd name="T100" fmla="*/ 124 w 426"/>
                    <a:gd name="T101" fmla="*/ 116 h 505"/>
                    <a:gd name="T102" fmla="*/ 171 w 426"/>
                    <a:gd name="T103" fmla="*/ 130 h 505"/>
                    <a:gd name="T104" fmla="*/ 174 w 426"/>
                    <a:gd name="T105" fmla="*/ 130 h 505"/>
                    <a:gd name="T106" fmla="*/ 198 w 426"/>
                    <a:gd name="T107" fmla="*/ 120 h 505"/>
                    <a:gd name="T108" fmla="*/ 198 w 426"/>
                    <a:gd name="T109" fmla="*/ 106 h 505"/>
                    <a:gd name="T110" fmla="*/ 197 w 426"/>
                    <a:gd name="T111" fmla="*/ 88 h 505"/>
                    <a:gd name="T112" fmla="*/ 198 w 426"/>
                    <a:gd name="T113" fmla="*/ 83 h 505"/>
                    <a:gd name="T114" fmla="*/ 197 w 426"/>
                    <a:gd name="T115" fmla="*/ 48 h 505"/>
                    <a:gd name="T116" fmla="*/ 189 w 426"/>
                    <a:gd name="T117" fmla="*/ 44 h 505"/>
                    <a:gd name="T118" fmla="*/ 196 w 426"/>
                    <a:gd name="T119" fmla="*/ 30 h 505"/>
                    <a:gd name="T120" fmla="*/ 194 w 426"/>
                    <a:gd name="T121" fmla="*/ 2 h 505"/>
                    <a:gd name="T122" fmla="*/ 183 w 426"/>
                    <a:gd name="T123" fmla="*/ 0 h 5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6" h="505">
                      <a:moveTo>
                        <a:pt x="394" y="0"/>
                      </a:moveTo>
                      <a:cubicBezTo>
                        <a:pt x="384" y="0"/>
                        <a:pt x="371" y="2"/>
                        <a:pt x="355" y="6"/>
                      </a:cubicBezTo>
                      <a:cubicBezTo>
                        <a:pt x="304" y="31"/>
                        <a:pt x="304" y="31"/>
                        <a:pt x="304" y="31"/>
                      </a:cubicBezTo>
                      <a:cubicBezTo>
                        <a:pt x="291" y="19"/>
                        <a:pt x="277" y="15"/>
                        <a:pt x="263" y="15"/>
                      </a:cubicBezTo>
                      <a:cubicBezTo>
                        <a:pt x="238" y="15"/>
                        <a:pt x="212" y="29"/>
                        <a:pt x="195" y="47"/>
                      </a:cubicBezTo>
                      <a:cubicBezTo>
                        <a:pt x="195" y="50"/>
                        <a:pt x="195" y="53"/>
                        <a:pt x="195" y="56"/>
                      </a:cubicBezTo>
                      <a:cubicBezTo>
                        <a:pt x="196" y="56"/>
                        <a:pt x="197" y="56"/>
                        <a:pt x="198" y="56"/>
                      </a:cubicBezTo>
                      <a:cubicBezTo>
                        <a:pt x="205" y="56"/>
                        <a:pt x="213" y="57"/>
                        <a:pt x="220" y="59"/>
                      </a:cubicBezTo>
                      <a:cubicBezTo>
                        <a:pt x="225" y="60"/>
                        <a:pt x="230" y="62"/>
                        <a:pt x="234" y="63"/>
                      </a:cubicBezTo>
                      <a:cubicBezTo>
                        <a:pt x="235" y="63"/>
                        <a:pt x="236" y="63"/>
                        <a:pt x="237" y="63"/>
                      </a:cubicBezTo>
                      <a:cubicBezTo>
                        <a:pt x="237" y="63"/>
                        <a:pt x="236" y="63"/>
                        <a:pt x="236" y="63"/>
                      </a:cubicBezTo>
                      <a:cubicBezTo>
                        <a:pt x="235" y="63"/>
                        <a:pt x="235" y="63"/>
                        <a:pt x="234" y="63"/>
                      </a:cubicBezTo>
                      <a:cubicBezTo>
                        <a:pt x="226" y="62"/>
                        <a:pt x="211" y="60"/>
                        <a:pt x="198" y="60"/>
                      </a:cubicBezTo>
                      <a:cubicBezTo>
                        <a:pt x="197" y="60"/>
                        <a:pt x="196" y="60"/>
                        <a:pt x="195" y="60"/>
                      </a:cubicBezTo>
                      <a:cubicBezTo>
                        <a:pt x="195" y="69"/>
                        <a:pt x="194" y="78"/>
                        <a:pt x="190" y="86"/>
                      </a:cubicBezTo>
                      <a:cubicBezTo>
                        <a:pt x="194" y="92"/>
                        <a:pt x="192" y="97"/>
                        <a:pt x="192" y="105"/>
                      </a:cubicBezTo>
                      <a:cubicBezTo>
                        <a:pt x="192" y="111"/>
                        <a:pt x="189" y="127"/>
                        <a:pt x="196" y="132"/>
                      </a:cubicBezTo>
                      <a:cubicBezTo>
                        <a:pt x="199" y="134"/>
                        <a:pt x="201" y="134"/>
                        <a:pt x="204" y="134"/>
                      </a:cubicBezTo>
                      <a:cubicBezTo>
                        <a:pt x="205" y="134"/>
                        <a:pt x="207" y="134"/>
                        <a:pt x="208" y="134"/>
                      </a:cubicBezTo>
                      <a:cubicBezTo>
                        <a:pt x="210" y="134"/>
                        <a:pt x="212" y="133"/>
                        <a:pt x="214" y="133"/>
                      </a:cubicBezTo>
                      <a:cubicBezTo>
                        <a:pt x="214" y="133"/>
                        <a:pt x="214" y="133"/>
                        <a:pt x="215" y="133"/>
                      </a:cubicBezTo>
                      <a:cubicBezTo>
                        <a:pt x="239" y="134"/>
                        <a:pt x="259" y="147"/>
                        <a:pt x="275" y="160"/>
                      </a:cubicBezTo>
                      <a:cubicBezTo>
                        <a:pt x="275" y="160"/>
                        <a:pt x="275" y="160"/>
                        <a:pt x="274" y="160"/>
                      </a:cubicBezTo>
                      <a:cubicBezTo>
                        <a:pt x="265" y="160"/>
                        <a:pt x="255" y="156"/>
                        <a:pt x="245" y="152"/>
                      </a:cubicBezTo>
                      <a:cubicBezTo>
                        <a:pt x="235" y="149"/>
                        <a:pt x="225" y="145"/>
                        <a:pt x="215" y="145"/>
                      </a:cubicBezTo>
                      <a:cubicBezTo>
                        <a:pt x="215" y="145"/>
                        <a:pt x="214" y="145"/>
                        <a:pt x="214" y="145"/>
                      </a:cubicBezTo>
                      <a:cubicBezTo>
                        <a:pt x="197" y="146"/>
                        <a:pt x="185" y="163"/>
                        <a:pt x="174" y="171"/>
                      </a:cubicBezTo>
                      <a:cubicBezTo>
                        <a:pt x="169" y="175"/>
                        <a:pt x="164" y="179"/>
                        <a:pt x="158" y="181"/>
                      </a:cubicBezTo>
                      <a:cubicBezTo>
                        <a:pt x="157" y="182"/>
                        <a:pt x="156" y="182"/>
                        <a:pt x="154" y="183"/>
                      </a:cubicBezTo>
                      <a:cubicBezTo>
                        <a:pt x="156" y="182"/>
                        <a:pt x="157" y="182"/>
                        <a:pt x="158" y="181"/>
                      </a:cubicBezTo>
                      <a:cubicBezTo>
                        <a:pt x="177" y="172"/>
                        <a:pt x="180" y="149"/>
                        <a:pt x="175" y="134"/>
                      </a:cubicBezTo>
                      <a:cubicBezTo>
                        <a:pt x="172" y="126"/>
                        <a:pt x="172" y="117"/>
                        <a:pt x="170" y="108"/>
                      </a:cubicBezTo>
                      <a:cubicBezTo>
                        <a:pt x="164" y="113"/>
                        <a:pt x="156" y="117"/>
                        <a:pt x="146" y="122"/>
                      </a:cubicBezTo>
                      <a:cubicBezTo>
                        <a:pt x="125" y="131"/>
                        <a:pt x="109" y="136"/>
                        <a:pt x="95" y="139"/>
                      </a:cubicBezTo>
                      <a:cubicBezTo>
                        <a:pt x="90" y="148"/>
                        <a:pt x="90" y="160"/>
                        <a:pt x="94" y="172"/>
                      </a:cubicBezTo>
                      <a:cubicBezTo>
                        <a:pt x="108" y="215"/>
                        <a:pt x="159" y="233"/>
                        <a:pt x="100" y="265"/>
                      </a:cubicBezTo>
                      <a:cubicBezTo>
                        <a:pt x="69" y="281"/>
                        <a:pt x="39" y="290"/>
                        <a:pt x="17" y="305"/>
                      </a:cubicBezTo>
                      <a:cubicBezTo>
                        <a:pt x="18" y="319"/>
                        <a:pt x="11" y="335"/>
                        <a:pt x="8" y="350"/>
                      </a:cubicBezTo>
                      <a:cubicBezTo>
                        <a:pt x="0" y="384"/>
                        <a:pt x="17" y="389"/>
                        <a:pt x="42" y="406"/>
                      </a:cubicBezTo>
                      <a:cubicBezTo>
                        <a:pt x="58" y="413"/>
                        <a:pt x="78" y="418"/>
                        <a:pt x="99" y="422"/>
                      </a:cubicBezTo>
                      <a:cubicBezTo>
                        <a:pt x="98" y="424"/>
                        <a:pt x="97" y="426"/>
                        <a:pt x="97" y="429"/>
                      </a:cubicBezTo>
                      <a:cubicBezTo>
                        <a:pt x="101" y="431"/>
                        <a:pt x="106" y="435"/>
                        <a:pt x="110" y="439"/>
                      </a:cubicBezTo>
                      <a:cubicBezTo>
                        <a:pt x="125" y="453"/>
                        <a:pt x="131" y="468"/>
                        <a:pt x="132" y="483"/>
                      </a:cubicBezTo>
                      <a:cubicBezTo>
                        <a:pt x="156" y="497"/>
                        <a:pt x="189" y="505"/>
                        <a:pt x="218" y="505"/>
                      </a:cubicBezTo>
                      <a:cubicBezTo>
                        <a:pt x="251" y="505"/>
                        <a:pt x="279" y="495"/>
                        <a:pt x="287" y="470"/>
                      </a:cubicBezTo>
                      <a:cubicBezTo>
                        <a:pt x="292" y="454"/>
                        <a:pt x="297" y="428"/>
                        <a:pt x="287" y="413"/>
                      </a:cubicBezTo>
                      <a:cubicBezTo>
                        <a:pt x="276" y="396"/>
                        <a:pt x="249" y="394"/>
                        <a:pt x="236" y="382"/>
                      </a:cubicBezTo>
                      <a:cubicBezTo>
                        <a:pt x="209" y="358"/>
                        <a:pt x="217" y="329"/>
                        <a:pt x="229" y="302"/>
                      </a:cubicBezTo>
                      <a:cubicBezTo>
                        <a:pt x="230" y="298"/>
                        <a:pt x="244" y="295"/>
                        <a:pt x="247" y="287"/>
                      </a:cubicBezTo>
                      <a:cubicBezTo>
                        <a:pt x="250" y="279"/>
                        <a:pt x="232" y="263"/>
                        <a:pt x="242" y="256"/>
                      </a:cubicBezTo>
                      <a:cubicBezTo>
                        <a:pt x="249" y="252"/>
                        <a:pt x="257" y="250"/>
                        <a:pt x="265" y="250"/>
                      </a:cubicBezTo>
                      <a:cubicBezTo>
                        <a:pt x="297" y="250"/>
                        <a:pt x="338" y="277"/>
                        <a:pt x="366" y="278"/>
                      </a:cubicBezTo>
                      <a:cubicBezTo>
                        <a:pt x="369" y="278"/>
                        <a:pt x="372" y="278"/>
                        <a:pt x="374" y="278"/>
                      </a:cubicBezTo>
                      <a:cubicBezTo>
                        <a:pt x="406" y="278"/>
                        <a:pt x="420" y="270"/>
                        <a:pt x="425" y="258"/>
                      </a:cubicBezTo>
                      <a:cubicBezTo>
                        <a:pt x="426" y="248"/>
                        <a:pt x="426" y="238"/>
                        <a:pt x="426" y="228"/>
                      </a:cubicBezTo>
                      <a:cubicBezTo>
                        <a:pt x="424" y="214"/>
                        <a:pt x="420" y="200"/>
                        <a:pt x="422" y="189"/>
                      </a:cubicBezTo>
                      <a:cubicBezTo>
                        <a:pt x="423" y="186"/>
                        <a:pt x="424" y="182"/>
                        <a:pt x="426" y="178"/>
                      </a:cubicBezTo>
                      <a:cubicBezTo>
                        <a:pt x="425" y="153"/>
                        <a:pt x="424" y="128"/>
                        <a:pt x="423" y="103"/>
                      </a:cubicBezTo>
                      <a:cubicBezTo>
                        <a:pt x="418" y="100"/>
                        <a:pt x="413" y="97"/>
                        <a:pt x="406" y="94"/>
                      </a:cubicBezTo>
                      <a:cubicBezTo>
                        <a:pt x="409" y="89"/>
                        <a:pt x="415" y="77"/>
                        <a:pt x="420" y="63"/>
                      </a:cubicBezTo>
                      <a:cubicBezTo>
                        <a:pt x="419" y="44"/>
                        <a:pt x="418" y="24"/>
                        <a:pt x="416" y="5"/>
                      </a:cubicBezTo>
                      <a:cubicBezTo>
                        <a:pt x="411" y="2"/>
                        <a:pt x="404" y="0"/>
                        <a:pt x="394"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5" name="Freeform 8626">
                  <a:extLst>
                    <a:ext uri="{FF2B5EF4-FFF2-40B4-BE49-F238E27FC236}">
                      <a16:creationId xmlns:a16="http://schemas.microsoft.com/office/drawing/2014/main" id="{0ADA0DB9-0AAF-B173-29DB-F882FBDDD450}"/>
                    </a:ext>
                  </a:extLst>
                </p:cNvPr>
                <p:cNvSpPr>
                  <a:spLocks noEditPoints="1"/>
                </p:cNvSpPr>
                <p:nvPr/>
              </p:nvSpPr>
              <p:spPr bwMode="auto">
                <a:xfrm>
                  <a:off x="4481" y="2993"/>
                  <a:ext cx="82" cy="76"/>
                </a:xfrm>
                <a:custGeom>
                  <a:avLst/>
                  <a:gdLst>
                    <a:gd name="T0" fmla="*/ 34 w 100"/>
                    <a:gd name="T1" fmla="*/ 26 h 92"/>
                    <a:gd name="T2" fmla="*/ 0 w 100"/>
                    <a:gd name="T3" fmla="*/ 43 h 92"/>
                    <a:gd name="T4" fmla="*/ 23 w 100"/>
                    <a:gd name="T5" fmla="*/ 35 h 92"/>
                    <a:gd name="T6" fmla="*/ 34 w 100"/>
                    <a:gd name="T7" fmla="*/ 28 h 92"/>
                    <a:gd name="T8" fmla="*/ 34 w 100"/>
                    <a:gd name="T9" fmla="*/ 26 h 92"/>
                    <a:gd name="T10" fmla="*/ 45 w 100"/>
                    <a:gd name="T11" fmla="*/ 6 h 92"/>
                    <a:gd name="T12" fmla="*/ 39 w 100"/>
                    <a:gd name="T13" fmla="*/ 7 h 92"/>
                    <a:gd name="T14" fmla="*/ 36 w 100"/>
                    <a:gd name="T15" fmla="*/ 14 h 92"/>
                    <a:gd name="T16" fmla="*/ 40 w 100"/>
                    <a:gd name="T17" fmla="*/ 16 h 92"/>
                    <a:gd name="T18" fmla="*/ 43 w 100"/>
                    <a:gd name="T19" fmla="*/ 17 h 92"/>
                    <a:gd name="T20" fmla="*/ 45 w 100"/>
                    <a:gd name="T21" fmla="*/ 6 h 92"/>
                    <a:gd name="T22" fmla="*/ 45 w 100"/>
                    <a:gd name="T23" fmla="*/ 0 h 92"/>
                    <a:gd name="T24" fmla="*/ 41 w 100"/>
                    <a:gd name="T25" fmla="*/ 4 h 92"/>
                    <a:gd name="T26" fmla="*/ 45 w 100"/>
                    <a:gd name="T27" fmla="*/ 4 h 92"/>
                    <a:gd name="T28" fmla="*/ 45 w 100"/>
                    <a:gd name="T29" fmla="*/ 0 h 9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 h="92">
                      <a:moveTo>
                        <a:pt x="74" y="54"/>
                      </a:moveTo>
                      <a:cubicBezTo>
                        <a:pt x="33" y="60"/>
                        <a:pt x="9" y="73"/>
                        <a:pt x="0" y="92"/>
                      </a:cubicBezTo>
                      <a:cubicBezTo>
                        <a:pt x="14" y="89"/>
                        <a:pt x="30" y="84"/>
                        <a:pt x="51" y="75"/>
                      </a:cubicBezTo>
                      <a:cubicBezTo>
                        <a:pt x="61" y="70"/>
                        <a:pt x="69" y="66"/>
                        <a:pt x="75" y="61"/>
                      </a:cubicBezTo>
                      <a:cubicBezTo>
                        <a:pt x="75" y="59"/>
                        <a:pt x="75" y="57"/>
                        <a:pt x="74" y="54"/>
                      </a:cubicBezTo>
                      <a:moveTo>
                        <a:pt x="100" y="13"/>
                      </a:moveTo>
                      <a:cubicBezTo>
                        <a:pt x="96" y="13"/>
                        <a:pt x="92" y="13"/>
                        <a:pt x="88" y="14"/>
                      </a:cubicBezTo>
                      <a:cubicBezTo>
                        <a:pt x="85" y="20"/>
                        <a:pt x="82" y="26"/>
                        <a:pt x="81" y="31"/>
                      </a:cubicBezTo>
                      <a:cubicBezTo>
                        <a:pt x="83" y="32"/>
                        <a:pt x="86" y="32"/>
                        <a:pt x="89" y="34"/>
                      </a:cubicBezTo>
                      <a:cubicBezTo>
                        <a:pt x="91" y="36"/>
                        <a:pt x="93" y="38"/>
                        <a:pt x="95" y="39"/>
                      </a:cubicBezTo>
                      <a:cubicBezTo>
                        <a:pt x="99" y="31"/>
                        <a:pt x="100" y="22"/>
                        <a:pt x="100" y="13"/>
                      </a:cubicBezTo>
                      <a:moveTo>
                        <a:pt x="100" y="0"/>
                      </a:moveTo>
                      <a:cubicBezTo>
                        <a:pt x="97" y="3"/>
                        <a:pt x="94" y="6"/>
                        <a:pt x="92" y="9"/>
                      </a:cubicBezTo>
                      <a:cubicBezTo>
                        <a:pt x="95" y="9"/>
                        <a:pt x="97" y="9"/>
                        <a:pt x="100" y="9"/>
                      </a:cubicBezTo>
                      <a:cubicBezTo>
                        <a:pt x="100" y="6"/>
                        <a:pt x="100" y="3"/>
                        <a:pt x="10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6" name="Freeform 8627">
                  <a:extLst>
                    <a:ext uri="{FF2B5EF4-FFF2-40B4-BE49-F238E27FC236}">
                      <a16:creationId xmlns:a16="http://schemas.microsoft.com/office/drawing/2014/main" id="{B8D2395A-9010-F7E1-5CAE-1BB0D6A4A692}"/>
                    </a:ext>
                  </a:extLst>
                </p:cNvPr>
                <p:cNvSpPr>
                  <a:spLocks/>
                </p:cNvSpPr>
                <p:nvPr/>
              </p:nvSpPr>
              <p:spPr bwMode="auto">
                <a:xfrm>
                  <a:off x="4477" y="3308"/>
                  <a:ext cx="34" cy="45"/>
                </a:xfrm>
                <a:custGeom>
                  <a:avLst/>
                  <a:gdLst>
                    <a:gd name="T0" fmla="*/ 2 w 41"/>
                    <a:gd name="T1" fmla="*/ 0 h 54"/>
                    <a:gd name="T2" fmla="*/ 19 w 41"/>
                    <a:gd name="T3" fmla="*/ 27 h 54"/>
                    <a:gd name="T4" fmla="*/ 9 w 41"/>
                    <a:gd name="T5" fmla="*/ 5 h 54"/>
                    <a:gd name="T6" fmla="*/ 2 w 41"/>
                    <a:gd name="T7" fmla="*/ 0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 h="54">
                      <a:moveTo>
                        <a:pt x="6" y="0"/>
                      </a:moveTo>
                      <a:cubicBezTo>
                        <a:pt x="0" y="21"/>
                        <a:pt x="16" y="40"/>
                        <a:pt x="41" y="54"/>
                      </a:cubicBezTo>
                      <a:cubicBezTo>
                        <a:pt x="40" y="39"/>
                        <a:pt x="34" y="24"/>
                        <a:pt x="19" y="10"/>
                      </a:cubicBezTo>
                      <a:cubicBezTo>
                        <a:pt x="15" y="6"/>
                        <a:pt x="10" y="2"/>
                        <a:pt x="6"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7" name="Freeform 8628">
                  <a:extLst>
                    <a:ext uri="{FF2B5EF4-FFF2-40B4-BE49-F238E27FC236}">
                      <a16:creationId xmlns:a16="http://schemas.microsoft.com/office/drawing/2014/main" id="{2D995B03-490A-8865-FEC4-35527813FFEF}"/>
                    </a:ext>
                  </a:extLst>
                </p:cNvPr>
                <p:cNvSpPr>
                  <a:spLocks/>
                </p:cNvSpPr>
                <p:nvPr/>
              </p:nvSpPr>
              <p:spPr bwMode="auto">
                <a:xfrm>
                  <a:off x="4547" y="2891"/>
                  <a:ext cx="27" cy="20"/>
                </a:xfrm>
                <a:custGeom>
                  <a:avLst/>
                  <a:gdLst>
                    <a:gd name="T0" fmla="*/ 16 w 32"/>
                    <a:gd name="T1" fmla="*/ 0 h 24"/>
                    <a:gd name="T2" fmla="*/ 12 w 32"/>
                    <a:gd name="T3" fmla="*/ 3 h 24"/>
                    <a:gd name="T4" fmla="*/ 8 w 32"/>
                    <a:gd name="T5" fmla="*/ 3 h 24"/>
                    <a:gd name="T6" fmla="*/ 0 w 32"/>
                    <a:gd name="T7" fmla="*/ 9 h 24"/>
                    <a:gd name="T8" fmla="*/ 3 w 32"/>
                    <a:gd name="T9" fmla="*/ 12 h 24"/>
                    <a:gd name="T10" fmla="*/ 16 w 32"/>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24">
                      <a:moveTo>
                        <a:pt x="32" y="0"/>
                      </a:moveTo>
                      <a:cubicBezTo>
                        <a:pt x="29" y="1"/>
                        <a:pt x="27" y="2"/>
                        <a:pt x="24" y="3"/>
                      </a:cubicBezTo>
                      <a:cubicBezTo>
                        <a:pt x="22" y="4"/>
                        <a:pt x="19" y="5"/>
                        <a:pt x="16" y="5"/>
                      </a:cubicBezTo>
                      <a:cubicBezTo>
                        <a:pt x="11" y="9"/>
                        <a:pt x="5" y="13"/>
                        <a:pt x="0" y="18"/>
                      </a:cubicBezTo>
                      <a:cubicBezTo>
                        <a:pt x="2" y="20"/>
                        <a:pt x="5" y="22"/>
                        <a:pt x="7" y="24"/>
                      </a:cubicBezTo>
                      <a:cubicBezTo>
                        <a:pt x="15" y="16"/>
                        <a:pt x="24" y="8"/>
                        <a:pt x="32"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8" name="Freeform 8629">
                  <a:extLst>
                    <a:ext uri="{FF2B5EF4-FFF2-40B4-BE49-F238E27FC236}">
                      <a16:creationId xmlns:a16="http://schemas.microsoft.com/office/drawing/2014/main" id="{08B0B4F7-6F28-E324-BA4B-33AD7EC787EE}"/>
                    </a:ext>
                  </a:extLst>
                </p:cNvPr>
                <p:cNvSpPr>
                  <a:spLocks/>
                </p:cNvSpPr>
                <p:nvPr/>
              </p:nvSpPr>
              <p:spPr bwMode="auto">
                <a:xfrm>
                  <a:off x="4485" y="2904"/>
                  <a:ext cx="72" cy="134"/>
                </a:xfrm>
                <a:custGeom>
                  <a:avLst/>
                  <a:gdLst>
                    <a:gd name="T0" fmla="*/ 0 w 86"/>
                    <a:gd name="T1" fmla="*/ 0 h 162"/>
                    <a:gd name="T2" fmla="*/ 12 w 86"/>
                    <a:gd name="T3" fmla="*/ 10 h 162"/>
                    <a:gd name="T4" fmla="*/ 26 w 86"/>
                    <a:gd name="T5" fmla="*/ 41 h 162"/>
                    <a:gd name="T6" fmla="*/ 22 w 86"/>
                    <a:gd name="T7" fmla="*/ 54 h 162"/>
                    <a:gd name="T8" fmla="*/ 18 w 86"/>
                    <a:gd name="T9" fmla="*/ 61 h 162"/>
                    <a:gd name="T10" fmla="*/ 27 w 86"/>
                    <a:gd name="T11" fmla="*/ 67 h 162"/>
                    <a:gd name="T12" fmla="*/ 33 w 86"/>
                    <a:gd name="T13" fmla="*/ 76 h 162"/>
                    <a:gd name="T14" fmla="*/ 38 w 86"/>
                    <a:gd name="T15" fmla="*/ 75 h 162"/>
                    <a:gd name="T16" fmla="*/ 37 w 86"/>
                    <a:gd name="T17" fmla="*/ 65 h 162"/>
                    <a:gd name="T18" fmla="*/ 34 w 86"/>
                    <a:gd name="T19" fmla="*/ 61 h 162"/>
                    <a:gd name="T20" fmla="*/ 41 w 86"/>
                    <a:gd name="T21" fmla="*/ 57 h 162"/>
                    <a:gd name="T22" fmla="*/ 42 w 86"/>
                    <a:gd name="T23" fmla="*/ 55 h 162"/>
                    <a:gd name="T24" fmla="*/ 41 w 86"/>
                    <a:gd name="T25" fmla="*/ 55 h 162"/>
                    <a:gd name="T26" fmla="*/ 34 w 86"/>
                    <a:gd name="T27" fmla="*/ 55 h 162"/>
                    <a:gd name="T28" fmla="*/ 33 w 86"/>
                    <a:gd name="T29" fmla="*/ 55 h 162"/>
                    <a:gd name="T30" fmla="*/ 37 w 86"/>
                    <a:gd name="T31" fmla="*/ 42 h 162"/>
                    <a:gd name="T32" fmla="*/ 31 w 86"/>
                    <a:gd name="T33" fmla="*/ 26 h 162"/>
                    <a:gd name="T34" fmla="*/ 41 w 86"/>
                    <a:gd name="T35" fmla="*/ 4 h 162"/>
                    <a:gd name="T36" fmla="*/ 37 w 86"/>
                    <a:gd name="T37" fmla="*/ 2 h 162"/>
                    <a:gd name="T38" fmla="*/ 24 w 86"/>
                    <a:gd name="T39" fmla="*/ 8 h 162"/>
                    <a:gd name="T40" fmla="*/ 18 w 86"/>
                    <a:gd name="T41" fmla="*/ 9 h 162"/>
                    <a:gd name="T42" fmla="*/ 15 w 86"/>
                    <a:gd name="T43" fmla="*/ 8 h 162"/>
                    <a:gd name="T44" fmla="*/ 7 w 86"/>
                    <a:gd name="T45" fmla="*/ 2 h 162"/>
                    <a:gd name="T46" fmla="*/ 3 w 86"/>
                    <a:gd name="T47" fmla="*/ 2 h 162"/>
                    <a:gd name="T48" fmla="*/ 0 w 86"/>
                    <a:gd name="T49" fmla="*/ 0 h 1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6" h="162">
                      <a:moveTo>
                        <a:pt x="0" y="0"/>
                      </a:moveTo>
                      <a:cubicBezTo>
                        <a:pt x="3" y="9"/>
                        <a:pt x="17" y="14"/>
                        <a:pt x="24" y="20"/>
                      </a:cubicBezTo>
                      <a:cubicBezTo>
                        <a:pt x="44" y="37"/>
                        <a:pt x="56" y="66"/>
                        <a:pt x="53" y="89"/>
                      </a:cubicBezTo>
                      <a:cubicBezTo>
                        <a:pt x="52" y="98"/>
                        <a:pt x="48" y="107"/>
                        <a:pt x="44" y="116"/>
                      </a:cubicBezTo>
                      <a:cubicBezTo>
                        <a:pt x="43" y="118"/>
                        <a:pt x="36" y="127"/>
                        <a:pt x="37" y="130"/>
                      </a:cubicBezTo>
                      <a:cubicBezTo>
                        <a:pt x="39" y="136"/>
                        <a:pt x="48" y="138"/>
                        <a:pt x="54" y="143"/>
                      </a:cubicBezTo>
                      <a:cubicBezTo>
                        <a:pt x="62" y="149"/>
                        <a:pt x="66" y="155"/>
                        <a:pt x="68" y="162"/>
                      </a:cubicBezTo>
                      <a:cubicBezTo>
                        <a:pt x="71" y="162"/>
                        <a:pt x="74" y="162"/>
                        <a:pt x="78" y="161"/>
                      </a:cubicBezTo>
                      <a:cubicBezTo>
                        <a:pt x="73" y="155"/>
                        <a:pt x="72" y="147"/>
                        <a:pt x="75" y="139"/>
                      </a:cubicBezTo>
                      <a:cubicBezTo>
                        <a:pt x="71" y="138"/>
                        <a:pt x="69" y="137"/>
                        <a:pt x="70" y="132"/>
                      </a:cubicBezTo>
                      <a:cubicBezTo>
                        <a:pt x="71" y="126"/>
                        <a:pt x="76" y="124"/>
                        <a:pt x="82" y="122"/>
                      </a:cubicBezTo>
                      <a:cubicBezTo>
                        <a:pt x="84" y="121"/>
                        <a:pt x="85" y="119"/>
                        <a:pt x="86" y="117"/>
                      </a:cubicBezTo>
                      <a:cubicBezTo>
                        <a:pt x="85" y="117"/>
                        <a:pt x="85" y="117"/>
                        <a:pt x="85" y="118"/>
                      </a:cubicBezTo>
                      <a:cubicBezTo>
                        <a:pt x="82" y="118"/>
                        <a:pt x="76" y="118"/>
                        <a:pt x="71" y="118"/>
                      </a:cubicBezTo>
                      <a:cubicBezTo>
                        <a:pt x="68" y="118"/>
                        <a:pt x="66" y="118"/>
                        <a:pt x="66" y="118"/>
                      </a:cubicBezTo>
                      <a:cubicBezTo>
                        <a:pt x="60" y="113"/>
                        <a:pt x="72" y="95"/>
                        <a:pt x="74" y="91"/>
                      </a:cubicBezTo>
                      <a:cubicBezTo>
                        <a:pt x="83" y="72"/>
                        <a:pt x="69" y="70"/>
                        <a:pt x="63" y="54"/>
                      </a:cubicBezTo>
                      <a:cubicBezTo>
                        <a:pt x="57" y="35"/>
                        <a:pt x="68" y="21"/>
                        <a:pt x="82" y="8"/>
                      </a:cubicBezTo>
                      <a:cubicBezTo>
                        <a:pt x="80" y="6"/>
                        <a:pt x="77" y="4"/>
                        <a:pt x="75" y="2"/>
                      </a:cubicBezTo>
                      <a:cubicBezTo>
                        <a:pt x="67" y="8"/>
                        <a:pt x="59" y="15"/>
                        <a:pt x="50" y="17"/>
                      </a:cubicBezTo>
                      <a:cubicBezTo>
                        <a:pt x="47" y="18"/>
                        <a:pt x="42" y="19"/>
                        <a:pt x="37" y="19"/>
                      </a:cubicBezTo>
                      <a:cubicBezTo>
                        <a:pt x="34" y="19"/>
                        <a:pt x="32" y="19"/>
                        <a:pt x="30" y="18"/>
                      </a:cubicBezTo>
                      <a:cubicBezTo>
                        <a:pt x="22" y="15"/>
                        <a:pt x="23" y="6"/>
                        <a:pt x="13" y="5"/>
                      </a:cubicBezTo>
                      <a:cubicBezTo>
                        <a:pt x="6" y="3"/>
                        <a:pt x="6" y="3"/>
                        <a:pt x="6" y="3"/>
                      </a:cubicBezTo>
                      <a:cubicBezTo>
                        <a:pt x="4" y="2"/>
                        <a:pt x="2" y="1"/>
                        <a:pt x="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49" name="Freeform 8630">
                  <a:extLst>
                    <a:ext uri="{FF2B5EF4-FFF2-40B4-BE49-F238E27FC236}">
                      <a16:creationId xmlns:a16="http://schemas.microsoft.com/office/drawing/2014/main" id="{08C3FA79-666F-F594-BD18-07283C559034}"/>
                    </a:ext>
                  </a:extLst>
                </p:cNvPr>
                <p:cNvSpPr>
                  <a:spLocks noEditPoints="1"/>
                </p:cNvSpPr>
                <p:nvPr/>
              </p:nvSpPr>
              <p:spPr bwMode="auto">
                <a:xfrm>
                  <a:off x="4533" y="3001"/>
                  <a:ext cx="96" cy="103"/>
                </a:xfrm>
                <a:custGeom>
                  <a:avLst/>
                  <a:gdLst>
                    <a:gd name="T0" fmla="*/ 14 w 117"/>
                    <a:gd name="T1" fmla="*/ 14 h 125"/>
                    <a:gd name="T2" fmla="*/ 6 w 117"/>
                    <a:gd name="T3" fmla="*/ 24 h 125"/>
                    <a:gd name="T4" fmla="*/ 7 w 117"/>
                    <a:gd name="T5" fmla="*/ 36 h 125"/>
                    <a:gd name="T6" fmla="*/ 0 w 117"/>
                    <a:gd name="T7" fmla="*/ 58 h 125"/>
                    <a:gd name="T8" fmla="*/ 7 w 117"/>
                    <a:gd name="T9" fmla="*/ 53 h 125"/>
                    <a:gd name="T10" fmla="*/ 25 w 117"/>
                    <a:gd name="T11" fmla="*/ 40 h 125"/>
                    <a:gd name="T12" fmla="*/ 26 w 117"/>
                    <a:gd name="T13" fmla="*/ 40 h 125"/>
                    <a:gd name="T14" fmla="*/ 39 w 117"/>
                    <a:gd name="T15" fmla="*/ 44 h 125"/>
                    <a:gd name="T16" fmla="*/ 53 w 117"/>
                    <a:gd name="T17" fmla="*/ 49 h 125"/>
                    <a:gd name="T18" fmla="*/ 53 w 117"/>
                    <a:gd name="T19" fmla="*/ 49 h 125"/>
                    <a:gd name="T20" fmla="*/ 26 w 117"/>
                    <a:gd name="T21" fmla="*/ 35 h 125"/>
                    <a:gd name="T22" fmla="*/ 25 w 117"/>
                    <a:gd name="T23" fmla="*/ 35 h 125"/>
                    <a:gd name="T24" fmla="*/ 23 w 117"/>
                    <a:gd name="T25" fmla="*/ 36 h 125"/>
                    <a:gd name="T26" fmla="*/ 21 w 117"/>
                    <a:gd name="T27" fmla="*/ 36 h 125"/>
                    <a:gd name="T28" fmla="*/ 17 w 117"/>
                    <a:gd name="T29" fmla="*/ 35 h 125"/>
                    <a:gd name="T30" fmla="*/ 16 w 117"/>
                    <a:gd name="T31" fmla="*/ 22 h 125"/>
                    <a:gd name="T32" fmla="*/ 14 w 117"/>
                    <a:gd name="T33" fmla="*/ 14 h 125"/>
                    <a:gd name="T34" fmla="*/ 18 w 117"/>
                    <a:gd name="T35" fmla="*/ 0 h 125"/>
                    <a:gd name="T36" fmla="*/ 17 w 117"/>
                    <a:gd name="T37" fmla="*/ 0 h 125"/>
                    <a:gd name="T38" fmla="*/ 17 w 117"/>
                    <a:gd name="T39" fmla="*/ 2 h 125"/>
                    <a:gd name="T40" fmla="*/ 18 w 117"/>
                    <a:gd name="T41" fmla="*/ 2 h 125"/>
                    <a:gd name="T42" fmla="*/ 34 w 117"/>
                    <a:gd name="T43" fmla="*/ 3 h 125"/>
                    <a:gd name="T44" fmla="*/ 28 w 117"/>
                    <a:gd name="T45" fmla="*/ 2 h 125"/>
                    <a:gd name="T46" fmla="*/ 18 w 117"/>
                    <a:gd name="T47" fmla="*/ 0 h 1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7" h="125">
                      <a:moveTo>
                        <a:pt x="32" y="30"/>
                      </a:moveTo>
                      <a:cubicBezTo>
                        <a:pt x="28" y="38"/>
                        <a:pt x="22" y="45"/>
                        <a:pt x="12" y="52"/>
                      </a:cubicBezTo>
                      <a:cubicBezTo>
                        <a:pt x="14" y="61"/>
                        <a:pt x="14" y="70"/>
                        <a:pt x="17" y="78"/>
                      </a:cubicBezTo>
                      <a:cubicBezTo>
                        <a:pt x="22" y="93"/>
                        <a:pt x="19" y="116"/>
                        <a:pt x="0" y="125"/>
                      </a:cubicBezTo>
                      <a:cubicBezTo>
                        <a:pt x="6" y="123"/>
                        <a:pt x="11" y="119"/>
                        <a:pt x="16" y="115"/>
                      </a:cubicBezTo>
                      <a:cubicBezTo>
                        <a:pt x="27" y="107"/>
                        <a:pt x="39" y="90"/>
                        <a:pt x="56" y="89"/>
                      </a:cubicBezTo>
                      <a:cubicBezTo>
                        <a:pt x="56" y="89"/>
                        <a:pt x="57" y="89"/>
                        <a:pt x="57" y="89"/>
                      </a:cubicBezTo>
                      <a:cubicBezTo>
                        <a:pt x="67" y="89"/>
                        <a:pt x="77" y="93"/>
                        <a:pt x="87" y="96"/>
                      </a:cubicBezTo>
                      <a:cubicBezTo>
                        <a:pt x="97" y="100"/>
                        <a:pt x="107" y="104"/>
                        <a:pt x="116" y="104"/>
                      </a:cubicBezTo>
                      <a:cubicBezTo>
                        <a:pt x="117" y="104"/>
                        <a:pt x="117" y="104"/>
                        <a:pt x="117" y="104"/>
                      </a:cubicBezTo>
                      <a:cubicBezTo>
                        <a:pt x="101" y="91"/>
                        <a:pt x="81" y="78"/>
                        <a:pt x="57" y="77"/>
                      </a:cubicBezTo>
                      <a:cubicBezTo>
                        <a:pt x="56" y="77"/>
                        <a:pt x="56" y="77"/>
                        <a:pt x="56" y="77"/>
                      </a:cubicBezTo>
                      <a:cubicBezTo>
                        <a:pt x="54" y="77"/>
                        <a:pt x="52" y="78"/>
                        <a:pt x="50" y="78"/>
                      </a:cubicBezTo>
                      <a:cubicBezTo>
                        <a:pt x="49" y="78"/>
                        <a:pt x="47" y="78"/>
                        <a:pt x="46" y="78"/>
                      </a:cubicBezTo>
                      <a:cubicBezTo>
                        <a:pt x="43" y="78"/>
                        <a:pt x="41" y="78"/>
                        <a:pt x="38" y="76"/>
                      </a:cubicBezTo>
                      <a:cubicBezTo>
                        <a:pt x="31" y="71"/>
                        <a:pt x="34" y="55"/>
                        <a:pt x="34" y="49"/>
                      </a:cubicBezTo>
                      <a:cubicBezTo>
                        <a:pt x="34" y="41"/>
                        <a:pt x="36" y="36"/>
                        <a:pt x="32" y="30"/>
                      </a:cubicBezTo>
                      <a:moveTo>
                        <a:pt x="40" y="0"/>
                      </a:moveTo>
                      <a:cubicBezTo>
                        <a:pt x="39" y="0"/>
                        <a:pt x="38" y="0"/>
                        <a:pt x="37" y="0"/>
                      </a:cubicBezTo>
                      <a:cubicBezTo>
                        <a:pt x="37" y="1"/>
                        <a:pt x="37" y="3"/>
                        <a:pt x="37" y="4"/>
                      </a:cubicBezTo>
                      <a:cubicBezTo>
                        <a:pt x="38" y="4"/>
                        <a:pt x="39" y="4"/>
                        <a:pt x="40" y="4"/>
                      </a:cubicBezTo>
                      <a:cubicBezTo>
                        <a:pt x="53" y="4"/>
                        <a:pt x="68" y="6"/>
                        <a:pt x="76" y="7"/>
                      </a:cubicBezTo>
                      <a:cubicBezTo>
                        <a:pt x="72" y="6"/>
                        <a:pt x="67" y="4"/>
                        <a:pt x="62" y="3"/>
                      </a:cubicBezTo>
                      <a:cubicBezTo>
                        <a:pt x="55" y="1"/>
                        <a:pt x="47" y="0"/>
                        <a:pt x="4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0" name="Freeform 8631">
                  <a:extLst>
                    <a:ext uri="{FF2B5EF4-FFF2-40B4-BE49-F238E27FC236}">
                      <a16:creationId xmlns:a16="http://schemas.microsoft.com/office/drawing/2014/main" id="{C701AAAB-DCE2-5643-5B42-570F4CDF8BC4}"/>
                    </a:ext>
                  </a:extLst>
                </p:cNvPr>
                <p:cNvSpPr>
                  <a:spLocks noEditPoints="1"/>
                </p:cNvSpPr>
                <p:nvPr/>
              </p:nvSpPr>
              <p:spPr bwMode="auto">
                <a:xfrm>
                  <a:off x="4542" y="3001"/>
                  <a:ext cx="21" cy="42"/>
                </a:xfrm>
                <a:custGeom>
                  <a:avLst/>
                  <a:gdLst>
                    <a:gd name="T0" fmla="*/ 3 w 26"/>
                    <a:gd name="T1" fmla="*/ 10 h 52"/>
                    <a:gd name="T2" fmla="*/ 4 w 26"/>
                    <a:gd name="T3" fmla="*/ 19 h 52"/>
                    <a:gd name="T4" fmla="*/ 0 w 26"/>
                    <a:gd name="T5" fmla="*/ 19 h 52"/>
                    <a:gd name="T6" fmla="*/ 1 w 26"/>
                    <a:gd name="T7" fmla="*/ 22 h 52"/>
                    <a:gd name="T8" fmla="*/ 9 w 26"/>
                    <a:gd name="T9" fmla="*/ 12 h 52"/>
                    <a:gd name="T10" fmla="*/ 6 w 26"/>
                    <a:gd name="T11" fmla="*/ 11 h 52"/>
                    <a:gd name="T12" fmla="*/ 3 w 26"/>
                    <a:gd name="T13" fmla="*/ 10 h 52"/>
                    <a:gd name="T14" fmla="*/ 11 w 26"/>
                    <a:gd name="T15" fmla="*/ 0 h 52"/>
                    <a:gd name="T16" fmla="*/ 8 w 26"/>
                    <a:gd name="T17" fmla="*/ 0 h 52"/>
                    <a:gd name="T18" fmla="*/ 6 w 26"/>
                    <a:gd name="T19" fmla="*/ 2 h 52"/>
                    <a:gd name="T20" fmla="*/ 11 w 26"/>
                    <a:gd name="T21" fmla="*/ 2 h 52"/>
                    <a:gd name="T22" fmla="*/ 11 w 26"/>
                    <a:gd name="T23" fmla="*/ 0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52">
                      <a:moveTo>
                        <a:pt x="7" y="22"/>
                      </a:moveTo>
                      <a:cubicBezTo>
                        <a:pt x="4" y="30"/>
                        <a:pt x="5" y="38"/>
                        <a:pt x="10" y="44"/>
                      </a:cubicBezTo>
                      <a:cubicBezTo>
                        <a:pt x="6" y="45"/>
                        <a:pt x="3" y="45"/>
                        <a:pt x="0" y="45"/>
                      </a:cubicBezTo>
                      <a:cubicBezTo>
                        <a:pt x="1" y="48"/>
                        <a:pt x="1" y="50"/>
                        <a:pt x="1" y="52"/>
                      </a:cubicBezTo>
                      <a:cubicBezTo>
                        <a:pt x="11" y="45"/>
                        <a:pt x="17" y="38"/>
                        <a:pt x="21" y="30"/>
                      </a:cubicBezTo>
                      <a:cubicBezTo>
                        <a:pt x="19" y="29"/>
                        <a:pt x="17" y="27"/>
                        <a:pt x="15" y="25"/>
                      </a:cubicBezTo>
                      <a:cubicBezTo>
                        <a:pt x="12" y="23"/>
                        <a:pt x="9" y="23"/>
                        <a:pt x="7" y="22"/>
                      </a:cubicBezTo>
                      <a:moveTo>
                        <a:pt x="26" y="0"/>
                      </a:moveTo>
                      <a:cubicBezTo>
                        <a:pt x="23" y="0"/>
                        <a:pt x="21" y="0"/>
                        <a:pt x="18" y="0"/>
                      </a:cubicBezTo>
                      <a:cubicBezTo>
                        <a:pt x="17" y="2"/>
                        <a:pt x="16" y="4"/>
                        <a:pt x="14" y="5"/>
                      </a:cubicBezTo>
                      <a:cubicBezTo>
                        <a:pt x="18" y="4"/>
                        <a:pt x="22" y="4"/>
                        <a:pt x="26" y="4"/>
                      </a:cubicBezTo>
                      <a:cubicBezTo>
                        <a:pt x="26" y="3"/>
                        <a:pt x="26" y="1"/>
                        <a:pt x="26"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1" name="Freeform 8632">
                  <a:extLst>
                    <a:ext uri="{FF2B5EF4-FFF2-40B4-BE49-F238E27FC236}">
                      <a16:creationId xmlns:a16="http://schemas.microsoft.com/office/drawing/2014/main" id="{6C827A75-0467-A098-4D6C-B7B64DFF9B28}"/>
                    </a:ext>
                  </a:extLst>
                </p:cNvPr>
                <p:cNvSpPr>
                  <a:spLocks noEditPoints="1"/>
                </p:cNvSpPr>
                <p:nvPr/>
              </p:nvSpPr>
              <p:spPr bwMode="auto">
                <a:xfrm>
                  <a:off x="4529" y="3006"/>
                  <a:ext cx="69" cy="99"/>
                </a:xfrm>
                <a:custGeom>
                  <a:avLst/>
                  <a:gdLst>
                    <a:gd name="T0" fmla="*/ 2 w 83"/>
                    <a:gd name="T1" fmla="*/ 54 h 120"/>
                    <a:gd name="T2" fmla="*/ 0 w 83"/>
                    <a:gd name="T3" fmla="*/ 56 h 120"/>
                    <a:gd name="T4" fmla="*/ 2 w 83"/>
                    <a:gd name="T5" fmla="*/ 54 h 120"/>
                    <a:gd name="T6" fmla="*/ 39 w 83"/>
                    <a:gd name="T7" fmla="*/ 0 h 120"/>
                    <a:gd name="T8" fmla="*/ 39 w 83"/>
                    <a:gd name="T9" fmla="*/ 0 h 120"/>
                    <a:gd name="T10" fmla="*/ 39 w 83"/>
                    <a:gd name="T11" fmla="*/ 0 h 120"/>
                    <a:gd name="T12" fmla="*/ 39 w 83"/>
                    <a:gd name="T13" fmla="*/ 0 h 1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3" h="120">
                      <a:moveTo>
                        <a:pt x="4" y="118"/>
                      </a:moveTo>
                      <a:cubicBezTo>
                        <a:pt x="3" y="119"/>
                        <a:pt x="2" y="119"/>
                        <a:pt x="0" y="120"/>
                      </a:cubicBezTo>
                      <a:cubicBezTo>
                        <a:pt x="2" y="119"/>
                        <a:pt x="3" y="119"/>
                        <a:pt x="4" y="118"/>
                      </a:cubicBezTo>
                      <a:moveTo>
                        <a:pt x="80" y="0"/>
                      </a:moveTo>
                      <a:cubicBezTo>
                        <a:pt x="81" y="0"/>
                        <a:pt x="81" y="0"/>
                        <a:pt x="82" y="0"/>
                      </a:cubicBezTo>
                      <a:cubicBezTo>
                        <a:pt x="82" y="0"/>
                        <a:pt x="83" y="0"/>
                        <a:pt x="83" y="0"/>
                      </a:cubicBezTo>
                      <a:cubicBezTo>
                        <a:pt x="82" y="0"/>
                        <a:pt x="81" y="0"/>
                        <a:pt x="8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2" name="Freeform 8633">
                  <a:extLst>
                    <a:ext uri="{FF2B5EF4-FFF2-40B4-BE49-F238E27FC236}">
                      <a16:creationId xmlns:a16="http://schemas.microsoft.com/office/drawing/2014/main" id="{54B16B65-1738-11F2-4A3C-13DF8BB6D40A}"/>
                    </a:ext>
                  </a:extLst>
                </p:cNvPr>
                <p:cNvSpPr>
                  <a:spLocks noEditPoints="1"/>
                </p:cNvSpPr>
                <p:nvPr/>
              </p:nvSpPr>
              <p:spPr bwMode="auto">
                <a:xfrm>
                  <a:off x="4126" y="3010"/>
                  <a:ext cx="5" cy="12"/>
                </a:xfrm>
                <a:custGeom>
                  <a:avLst/>
                  <a:gdLst>
                    <a:gd name="T0" fmla="*/ 3 w 6"/>
                    <a:gd name="T1" fmla="*/ 4 h 15"/>
                    <a:gd name="T2" fmla="*/ 3 w 6"/>
                    <a:gd name="T3" fmla="*/ 6 h 15"/>
                    <a:gd name="T4" fmla="*/ 3 w 6"/>
                    <a:gd name="T5" fmla="*/ 4 h 15"/>
                    <a:gd name="T6" fmla="*/ 0 w 6"/>
                    <a:gd name="T7" fmla="*/ 0 h 15"/>
                    <a:gd name="T8" fmla="*/ 3 w 6"/>
                    <a:gd name="T9" fmla="*/ 4 h 15"/>
                    <a:gd name="T10" fmla="*/ 3 w 6"/>
                    <a:gd name="T11" fmla="*/ 1 h 15"/>
                    <a:gd name="T12" fmla="*/ 0 w 6"/>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5">
                      <a:moveTo>
                        <a:pt x="5" y="10"/>
                      </a:moveTo>
                      <a:cubicBezTo>
                        <a:pt x="5" y="12"/>
                        <a:pt x="6" y="13"/>
                        <a:pt x="6" y="15"/>
                      </a:cubicBezTo>
                      <a:cubicBezTo>
                        <a:pt x="6" y="13"/>
                        <a:pt x="6" y="12"/>
                        <a:pt x="5" y="10"/>
                      </a:cubicBezTo>
                      <a:moveTo>
                        <a:pt x="0" y="0"/>
                      </a:moveTo>
                      <a:cubicBezTo>
                        <a:pt x="3" y="3"/>
                        <a:pt x="4" y="6"/>
                        <a:pt x="5" y="10"/>
                      </a:cubicBezTo>
                      <a:cubicBezTo>
                        <a:pt x="5" y="7"/>
                        <a:pt x="4" y="4"/>
                        <a:pt x="4" y="1"/>
                      </a:cubicBezTo>
                      <a:cubicBezTo>
                        <a:pt x="0" y="0"/>
                        <a:pt x="0" y="0"/>
                        <a:pt x="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3" name="Freeform 8634">
                  <a:extLst>
                    <a:ext uri="{FF2B5EF4-FFF2-40B4-BE49-F238E27FC236}">
                      <a16:creationId xmlns:a16="http://schemas.microsoft.com/office/drawing/2014/main" id="{D40E543C-A5AD-BAFF-9B3A-D70EFE795150}"/>
                    </a:ext>
                  </a:extLst>
                </p:cNvPr>
                <p:cNvSpPr>
                  <a:spLocks noEditPoints="1"/>
                </p:cNvSpPr>
                <p:nvPr/>
              </p:nvSpPr>
              <p:spPr bwMode="auto">
                <a:xfrm>
                  <a:off x="4092" y="3078"/>
                  <a:ext cx="31" cy="379"/>
                </a:xfrm>
                <a:custGeom>
                  <a:avLst/>
                  <a:gdLst>
                    <a:gd name="T0" fmla="*/ 8 w 37"/>
                    <a:gd name="T1" fmla="*/ 154 h 459"/>
                    <a:gd name="T2" fmla="*/ 8 w 37"/>
                    <a:gd name="T3" fmla="*/ 155 h 459"/>
                    <a:gd name="T4" fmla="*/ 3 w 37"/>
                    <a:gd name="T5" fmla="*/ 188 h 459"/>
                    <a:gd name="T6" fmla="*/ 3 w 37"/>
                    <a:gd name="T7" fmla="*/ 213 h 459"/>
                    <a:gd name="T8" fmla="*/ 18 w 37"/>
                    <a:gd name="T9" fmla="*/ 196 h 459"/>
                    <a:gd name="T10" fmla="*/ 12 w 37"/>
                    <a:gd name="T11" fmla="*/ 170 h 459"/>
                    <a:gd name="T12" fmla="*/ 13 w 37"/>
                    <a:gd name="T13" fmla="*/ 157 h 459"/>
                    <a:gd name="T14" fmla="*/ 8 w 37"/>
                    <a:gd name="T15" fmla="*/ 154 h 459"/>
                    <a:gd name="T16" fmla="*/ 11 w 37"/>
                    <a:gd name="T17" fmla="*/ 7 h 459"/>
                    <a:gd name="T18" fmla="*/ 9 w 37"/>
                    <a:gd name="T19" fmla="*/ 14 h 459"/>
                    <a:gd name="T20" fmla="*/ 5 w 37"/>
                    <a:gd name="T21" fmla="*/ 21 h 459"/>
                    <a:gd name="T22" fmla="*/ 11 w 37"/>
                    <a:gd name="T23" fmla="*/ 34 h 459"/>
                    <a:gd name="T24" fmla="*/ 5 w 37"/>
                    <a:gd name="T25" fmla="*/ 65 h 459"/>
                    <a:gd name="T26" fmla="*/ 9 w 37"/>
                    <a:gd name="T27" fmla="*/ 86 h 459"/>
                    <a:gd name="T28" fmla="*/ 18 w 37"/>
                    <a:gd name="T29" fmla="*/ 81 h 459"/>
                    <a:gd name="T30" fmla="*/ 14 w 37"/>
                    <a:gd name="T31" fmla="*/ 64 h 459"/>
                    <a:gd name="T32" fmla="*/ 16 w 37"/>
                    <a:gd name="T33" fmla="*/ 44 h 459"/>
                    <a:gd name="T34" fmla="*/ 13 w 37"/>
                    <a:gd name="T35" fmla="*/ 21 h 459"/>
                    <a:gd name="T36" fmla="*/ 11 w 37"/>
                    <a:gd name="T37" fmla="*/ 7 h 459"/>
                    <a:gd name="T38" fmla="*/ 3 w 37"/>
                    <a:gd name="T39" fmla="*/ 0 h 459"/>
                    <a:gd name="T40" fmla="*/ 3 w 37"/>
                    <a:gd name="T41" fmla="*/ 1 h 459"/>
                    <a:gd name="T42" fmla="*/ 3 w 37"/>
                    <a:gd name="T43" fmla="*/ 0 h 459"/>
                    <a:gd name="T44" fmla="*/ 3 w 37"/>
                    <a:gd name="T45" fmla="*/ 0 h 4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7" h="459">
                      <a:moveTo>
                        <a:pt x="17" y="330"/>
                      </a:moveTo>
                      <a:cubicBezTo>
                        <a:pt x="17" y="331"/>
                        <a:pt x="16" y="333"/>
                        <a:pt x="15" y="334"/>
                      </a:cubicBezTo>
                      <a:cubicBezTo>
                        <a:pt x="3" y="360"/>
                        <a:pt x="0" y="376"/>
                        <a:pt x="5" y="404"/>
                      </a:cubicBezTo>
                      <a:cubicBezTo>
                        <a:pt x="8" y="422"/>
                        <a:pt x="3" y="441"/>
                        <a:pt x="6" y="459"/>
                      </a:cubicBezTo>
                      <a:cubicBezTo>
                        <a:pt x="17" y="448"/>
                        <a:pt x="18" y="429"/>
                        <a:pt x="37" y="420"/>
                      </a:cubicBezTo>
                      <a:cubicBezTo>
                        <a:pt x="18" y="410"/>
                        <a:pt x="24" y="380"/>
                        <a:pt x="24" y="364"/>
                      </a:cubicBezTo>
                      <a:cubicBezTo>
                        <a:pt x="23" y="354"/>
                        <a:pt x="25" y="346"/>
                        <a:pt x="27" y="337"/>
                      </a:cubicBezTo>
                      <a:cubicBezTo>
                        <a:pt x="24" y="335"/>
                        <a:pt x="21" y="332"/>
                        <a:pt x="17" y="330"/>
                      </a:cubicBezTo>
                      <a:moveTo>
                        <a:pt x="22" y="14"/>
                      </a:moveTo>
                      <a:cubicBezTo>
                        <a:pt x="21" y="20"/>
                        <a:pt x="19" y="25"/>
                        <a:pt x="18" y="29"/>
                      </a:cubicBezTo>
                      <a:cubicBezTo>
                        <a:pt x="15" y="35"/>
                        <a:pt x="10" y="38"/>
                        <a:pt x="10" y="44"/>
                      </a:cubicBezTo>
                      <a:cubicBezTo>
                        <a:pt x="10" y="52"/>
                        <a:pt x="20" y="64"/>
                        <a:pt x="21" y="73"/>
                      </a:cubicBezTo>
                      <a:cubicBezTo>
                        <a:pt x="24" y="97"/>
                        <a:pt x="6" y="116"/>
                        <a:pt x="10" y="140"/>
                      </a:cubicBezTo>
                      <a:cubicBezTo>
                        <a:pt x="13" y="155"/>
                        <a:pt x="17" y="170"/>
                        <a:pt x="19" y="185"/>
                      </a:cubicBezTo>
                      <a:cubicBezTo>
                        <a:pt x="26" y="181"/>
                        <a:pt x="31" y="178"/>
                        <a:pt x="36" y="174"/>
                      </a:cubicBezTo>
                      <a:cubicBezTo>
                        <a:pt x="34" y="162"/>
                        <a:pt x="32" y="150"/>
                        <a:pt x="29" y="139"/>
                      </a:cubicBezTo>
                      <a:cubicBezTo>
                        <a:pt x="24" y="123"/>
                        <a:pt x="29" y="108"/>
                        <a:pt x="32" y="93"/>
                      </a:cubicBezTo>
                      <a:cubicBezTo>
                        <a:pt x="19" y="76"/>
                        <a:pt x="20" y="70"/>
                        <a:pt x="27" y="44"/>
                      </a:cubicBezTo>
                      <a:cubicBezTo>
                        <a:pt x="31" y="27"/>
                        <a:pt x="29" y="21"/>
                        <a:pt x="22" y="14"/>
                      </a:cubicBezTo>
                      <a:moveTo>
                        <a:pt x="7" y="0"/>
                      </a:moveTo>
                      <a:cubicBezTo>
                        <a:pt x="7" y="0"/>
                        <a:pt x="6" y="1"/>
                        <a:pt x="6" y="1"/>
                      </a:cubicBezTo>
                      <a:cubicBezTo>
                        <a:pt x="6" y="1"/>
                        <a:pt x="7" y="1"/>
                        <a:pt x="7" y="0"/>
                      </a:cubicBezTo>
                      <a:cubicBezTo>
                        <a:pt x="7" y="0"/>
                        <a:pt x="7" y="0"/>
                        <a:pt x="7"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4" name="Freeform 8635">
                  <a:extLst>
                    <a:ext uri="{FF2B5EF4-FFF2-40B4-BE49-F238E27FC236}">
                      <a16:creationId xmlns:a16="http://schemas.microsoft.com/office/drawing/2014/main" id="{002DF7B3-F17B-7FC2-DFA7-308CFCE38F19}"/>
                    </a:ext>
                  </a:extLst>
                </p:cNvPr>
                <p:cNvSpPr>
                  <a:spLocks noEditPoints="1"/>
                </p:cNvSpPr>
                <p:nvPr/>
              </p:nvSpPr>
              <p:spPr bwMode="auto">
                <a:xfrm>
                  <a:off x="4098" y="3022"/>
                  <a:ext cx="85" cy="334"/>
                </a:xfrm>
                <a:custGeom>
                  <a:avLst/>
                  <a:gdLst>
                    <a:gd name="T0" fmla="*/ 14 w 103"/>
                    <a:gd name="T1" fmla="*/ 112 h 405"/>
                    <a:gd name="T2" fmla="*/ 6 w 103"/>
                    <a:gd name="T3" fmla="*/ 117 h 405"/>
                    <a:gd name="T4" fmla="*/ 7 w 103"/>
                    <a:gd name="T5" fmla="*/ 128 h 405"/>
                    <a:gd name="T6" fmla="*/ 5 w 103"/>
                    <a:gd name="T7" fmla="*/ 184 h 405"/>
                    <a:gd name="T8" fmla="*/ 10 w 103"/>
                    <a:gd name="T9" fmla="*/ 187 h 405"/>
                    <a:gd name="T10" fmla="*/ 17 w 103"/>
                    <a:gd name="T11" fmla="*/ 165 h 405"/>
                    <a:gd name="T12" fmla="*/ 21 w 103"/>
                    <a:gd name="T13" fmla="*/ 136 h 405"/>
                    <a:gd name="T14" fmla="*/ 48 w 103"/>
                    <a:gd name="T15" fmla="*/ 124 h 405"/>
                    <a:gd name="T16" fmla="*/ 46 w 103"/>
                    <a:gd name="T17" fmla="*/ 124 h 405"/>
                    <a:gd name="T18" fmla="*/ 40 w 103"/>
                    <a:gd name="T19" fmla="*/ 123 h 405"/>
                    <a:gd name="T20" fmla="*/ 34 w 103"/>
                    <a:gd name="T21" fmla="*/ 122 h 405"/>
                    <a:gd name="T22" fmla="*/ 32 w 103"/>
                    <a:gd name="T23" fmla="*/ 122 h 405"/>
                    <a:gd name="T24" fmla="*/ 17 w 103"/>
                    <a:gd name="T25" fmla="*/ 126 h 405"/>
                    <a:gd name="T26" fmla="*/ 14 w 103"/>
                    <a:gd name="T27" fmla="*/ 112 h 405"/>
                    <a:gd name="T28" fmla="*/ 18 w 103"/>
                    <a:gd name="T29" fmla="*/ 0 h 405"/>
                    <a:gd name="T30" fmla="*/ 0 w 103"/>
                    <a:gd name="T31" fmla="*/ 31 h 405"/>
                    <a:gd name="T32" fmla="*/ 0 w 103"/>
                    <a:gd name="T33" fmla="*/ 31 h 405"/>
                    <a:gd name="T34" fmla="*/ 2 w 103"/>
                    <a:gd name="T35" fmla="*/ 31 h 405"/>
                    <a:gd name="T36" fmla="*/ 7 w 103"/>
                    <a:gd name="T37" fmla="*/ 38 h 405"/>
                    <a:gd name="T38" fmla="*/ 10 w 103"/>
                    <a:gd name="T39" fmla="*/ 52 h 405"/>
                    <a:gd name="T40" fmla="*/ 12 w 103"/>
                    <a:gd name="T41" fmla="*/ 75 h 405"/>
                    <a:gd name="T42" fmla="*/ 12 w 103"/>
                    <a:gd name="T43" fmla="*/ 64 h 405"/>
                    <a:gd name="T44" fmla="*/ 11 w 103"/>
                    <a:gd name="T45" fmla="*/ 31 h 405"/>
                    <a:gd name="T46" fmla="*/ 17 w 103"/>
                    <a:gd name="T47" fmla="*/ 20 h 405"/>
                    <a:gd name="T48" fmla="*/ 18 w 103"/>
                    <a:gd name="T49" fmla="*/ 0 h 4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3" h="405">
                      <a:moveTo>
                        <a:pt x="29" y="242"/>
                      </a:moveTo>
                      <a:cubicBezTo>
                        <a:pt x="24" y="246"/>
                        <a:pt x="19" y="249"/>
                        <a:pt x="12" y="253"/>
                      </a:cubicBezTo>
                      <a:cubicBezTo>
                        <a:pt x="14" y="261"/>
                        <a:pt x="15" y="269"/>
                        <a:pt x="15" y="277"/>
                      </a:cubicBezTo>
                      <a:cubicBezTo>
                        <a:pt x="14" y="317"/>
                        <a:pt x="26" y="359"/>
                        <a:pt x="10" y="398"/>
                      </a:cubicBezTo>
                      <a:cubicBezTo>
                        <a:pt x="14" y="400"/>
                        <a:pt x="17" y="403"/>
                        <a:pt x="20" y="405"/>
                      </a:cubicBezTo>
                      <a:cubicBezTo>
                        <a:pt x="25" y="389"/>
                        <a:pt x="33" y="373"/>
                        <a:pt x="37" y="356"/>
                      </a:cubicBezTo>
                      <a:cubicBezTo>
                        <a:pt x="42" y="338"/>
                        <a:pt x="36" y="310"/>
                        <a:pt x="46" y="294"/>
                      </a:cubicBezTo>
                      <a:cubicBezTo>
                        <a:pt x="56" y="279"/>
                        <a:pt x="84" y="272"/>
                        <a:pt x="103" y="268"/>
                      </a:cubicBezTo>
                      <a:cubicBezTo>
                        <a:pt x="102" y="268"/>
                        <a:pt x="101" y="268"/>
                        <a:pt x="101" y="268"/>
                      </a:cubicBezTo>
                      <a:cubicBezTo>
                        <a:pt x="96" y="268"/>
                        <a:pt x="91" y="267"/>
                        <a:pt x="87" y="266"/>
                      </a:cubicBezTo>
                      <a:cubicBezTo>
                        <a:pt x="82" y="265"/>
                        <a:pt x="78" y="264"/>
                        <a:pt x="73" y="264"/>
                      </a:cubicBezTo>
                      <a:cubicBezTo>
                        <a:pt x="71" y="264"/>
                        <a:pt x="70" y="264"/>
                        <a:pt x="69" y="264"/>
                      </a:cubicBezTo>
                      <a:cubicBezTo>
                        <a:pt x="58" y="265"/>
                        <a:pt x="50" y="273"/>
                        <a:pt x="38" y="274"/>
                      </a:cubicBezTo>
                      <a:cubicBezTo>
                        <a:pt x="34" y="264"/>
                        <a:pt x="32" y="253"/>
                        <a:pt x="29" y="242"/>
                      </a:cubicBezTo>
                      <a:moveTo>
                        <a:pt x="40" y="0"/>
                      </a:moveTo>
                      <a:cubicBezTo>
                        <a:pt x="42" y="25"/>
                        <a:pt x="24" y="60"/>
                        <a:pt x="0" y="68"/>
                      </a:cubicBezTo>
                      <a:cubicBezTo>
                        <a:pt x="0" y="68"/>
                        <a:pt x="0" y="68"/>
                        <a:pt x="0" y="68"/>
                      </a:cubicBezTo>
                      <a:cubicBezTo>
                        <a:pt x="2" y="68"/>
                        <a:pt x="3" y="68"/>
                        <a:pt x="4" y="68"/>
                      </a:cubicBezTo>
                      <a:cubicBezTo>
                        <a:pt x="13" y="68"/>
                        <a:pt x="15" y="75"/>
                        <a:pt x="15" y="82"/>
                      </a:cubicBezTo>
                      <a:cubicBezTo>
                        <a:pt x="22" y="89"/>
                        <a:pt x="24" y="95"/>
                        <a:pt x="20" y="112"/>
                      </a:cubicBezTo>
                      <a:cubicBezTo>
                        <a:pt x="13" y="138"/>
                        <a:pt x="12" y="144"/>
                        <a:pt x="25" y="161"/>
                      </a:cubicBezTo>
                      <a:cubicBezTo>
                        <a:pt x="26" y="154"/>
                        <a:pt x="27" y="147"/>
                        <a:pt x="26" y="140"/>
                      </a:cubicBezTo>
                      <a:cubicBezTo>
                        <a:pt x="25" y="116"/>
                        <a:pt x="23" y="91"/>
                        <a:pt x="23" y="68"/>
                      </a:cubicBezTo>
                      <a:cubicBezTo>
                        <a:pt x="23" y="55"/>
                        <a:pt x="31" y="53"/>
                        <a:pt x="38" y="42"/>
                      </a:cubicBezTo>
                      <a:cubicBezTo>
                        <a:pt x="46" y="30"/>
                        <a:pt x="43" y="15"/>
                        <a:pt x="4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5" name="Freeform 8636">
                  <a:extLst>
                    <a:ext uri="{FF2B5EF4-FFF2-40B4-BE49-F238E27FC236}">
                      <a16:creationId xmlns:a16="http://schemas.microsoft.com/office/drawing/2014/main" id="{59E66C0B-1C3A-F5C1-8997-99C543748E36}"/>
                    </a:ext>
                  </a:extLst>
                </p:cNvPr>
                <p:cNvSpPr>
                  <a:spLocks/>
                </p:cNvSpPr>
                <p:nvPr/>
              </p:nvSpPr>
              <p:spPr bwMode="auto">
                <a:xfrm>
                  <a:off x="4095" y="3079"/>
                  <a:ext cx="2" cy="1"/>
                </a:xfrm>
                <a:custGeom>
                  <a:avLst/>
                  <a:gdLst>
                    <a:gd name="T0" fmla="*/ 2 w 2"/>
                    <a:gd name="T1" fmla="*/ 0 h 1"/>
                    <a:gd name="T2" fmla="*/ 0 w 2"/>
                    <a:gd name="T3" fmla="*/ 0 h 1"/>
                    <a:gd name="T4" fmla="*/ 2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2" y="0"/>
                      </a:moveTo>
                      <a:cubicBezTo>
                        <a:pt x="1" y="0"/>
                        <a:pt x="1" y="0"/>
                        <a:pt x="0" y="0"/>
                      </a:cubicBezTo>
                      <a:cubicBezTo>
                        <a:pt x="1" y="0"/>
                        <a:pt x="1" y="0"/>
                        <a:pt x="2"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6" name="Freeform 8637">
                  <a:extLst>
                    <a:ext uri="{FF2B5EF4-FFF2-40B4-BE49-F238E27FC236}">
                      <a16:creationId xmlns:a16="http://schemas.microsoft.com/office/drawing/2014/main" id="{B3DA0583-D7C6-87EB-E705-5CB7DE3976B3}"/>
                    </a:ext>
                  </a:extLst>
                </p:cNvPr>
                <p:cNvSpPr>
                  <a:spLocks/>
                </p:cNvSpPr>
                <p:nvPr/>
              </p:nvSpPr>
              <p:spPr bwMode="auto">
                <a:xfrm>
                  <a:off x="4243" y="1636"/>
                  <a:ext cx="23" cy="43"/>
                </a:xfrm>
                <a:custGeom>
                  <a:avLst/>
                  <a:gdLst>
                    <a:gd name="T0" fmla="*/ 7 w 28"/>
                    <a:gd name="T1" fmla="*/ 0 h 52"/>
                    <a:gd name="T2" fmla="*/ 13 w 28"/>
                    <a:gd name="T3" fmla="*/ 25 h 52"/>
                    <a:gd name="T4" fmla="*/ 7 w 28"/>
                    <a:gd name="T5" fmla="*/ 0 h 52"/>
                    <a:gd name="T6" fmla="*/ 0 60000 65536"/>
                    <a:gd name="T7" fmla="*/ 0 60000 65536"/>
                    <a:gd name="T8" fmla="*/ 0 60000 65536"/>
                  </a:gdLst>
                  <a:ahLst/>
                  <a:cxnLst>
                    <a:cxn ang="T6">
                      <a:pos x="T0" y="T1"/>
                    </a:cxn>
                    <a:cxn ang="T7">
                      <a:pos x="T2" y="T3"/>
                    </a:cxn>
                    <a:cxn ang="T8">
                      <a:pos x="T4" y="T5"/>
                    </a:cxn>
                  </a:cxnLst>
                  <a:rect l="0" t="0" r="r" b="b"/>
                  <a:pathLst>
                    <a:path w="28" h="52">
                      <a:moveTo>
                        <a:pt x="14" y="0"/>
                      </a:moveTo>
                      <a:cubicBezTo>
                        <a:pt x="0" y="25"/>
                        <a:pt x="9" y="40"/>
                        <a:pt x="28" y="52"/>
                      </a:cubicBezTo>
                      <a:cubicBezTo>
                        <a:pt x="22" y="35"/>
                        <a:pt x="17" y="18"/>
                        <a:pt x="14"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7" name="Freeform 8638">
                  <a:extLst>
                    <a:ext uri="{FF2B5EF4-FFF2-40B4-BE49-F238E27FC236}">
                      <a16:creationId xmlns:a16="http://schemas.microsoft.com/office/drawing/2014/main" id="{5F8501A3-C4F6-6501-0996-8FB0AE52A371}"/>
                    </a:ext>
                  </a:extLst>
                </p:cNvPr>
                <p:cNvSpPr>
                  <a:spLocks/>
                </p:cNvSpPr>
                <p:nvPr/>
              </p:nvSpPr>
              <p:spPr bwMode="auto">
                <a:xfrm>
                  <a:off x="4255" y="1584"/>
                  <a:ext cx="216" cy="150"/>
                </a:xfrm>
                <a:custGeom>
                  <a:avLst/>
                  <a:gdLst>
                    <a:gd name="T0" fmla="*/ 75 w 262"/>
                    <a:gd name="T1" fmla="*/ 0 h 182"/>
                    <a:gd name="T2" fmla="*/ 75 w 262"/>
                    <a:gd name="T3" fmla="*/ 1 h 182"/>
                    <a:gd name="T4" fmla="*/ 75 w 262"/>
                    <a:gd name="T5" fmla="*/ 1 h 182"/>
                    <a:gd name="T6" fmla="*/ 75 w 262"/>
                    <a:gd name="T7" fmla="*/ 1 h 182"/>
                    <a:gd name="T8" fmla="*/ 74 w 262"/>
                    <a:gd name="T9" fmla="*/ 1 h 182"/>
                    <a:gd name="T10" fmla="*/ 74 w 262"/>
                    <a:gd name="T11" fmla="*/ 2 h 182"/>
                    <a:gd name="T12" fmla="*/ 74 w 262"/>
                    <a:gd name="T13" fmla="*/ 2 h 182"/>
                    <a:gd name="T14" fmla="*/ 74 w 262"/>
                    <a:gd name="T15" fmla="*/ 2 h 182"/>
                    <a:gd name="T16" fmla="*/ 73 w 262"/>
                    <a:gd name="T17" fmla="*/ 2 h 182"/>
                    <a:gd name="T18" fmla="*/ 73 w 262"/>
                    <a:gd name="T19" fmla="*/ 2 h 182"/>
                    <a:gd name="T20" fmla="*/ 73 w 262"/>
                    <a:gd name="T21" fmla="*/ 2 h 182"/>
                    <a:gd name="T22" fmla="*/ 73 w 262"/>
                    <a:gd name="T23" fmla="*/ 2 h 182"/>
                    <a:gd name="T24" fmla="*/ 72 w 262"/>
                    <a:gd name="T25" fmla="*/ 2 h 182"/>
                    <a:gd name="T26" fmla="*/ 72 w 262"/>
                    <a:gd name="T27" fmla="*/ 2 h 182"/>
                    <a:gd name="T28" fmla="*/ 72 w 262"/>
                    <a:gd name="T29" fmla="*/ 2 h 182"/>
                    <a:gd name="T30" fmla="*/ 72 w 262"/>
                    <a:gd name="T31" fmla="*/ 2 h 182"/>
                    <a:gd name="T32" fmla="*/ 72 w 262"/>
                    <a:gd name="T33" fmla="*/ 2 h 182"/>
                    <a:gd name="T34" fmla="*/ 72 w 262"/>
                    <a:gd name="T35" fmla="*/ 2 h 182"/>
                    <a:gd name="T36" fmla="*/ 72 w 262"/>
                    <a:gd name="T37" fmla="*/ 2 h 182"/>
                    <a:gd name="T38" fmla="*/ 72 w 262"/>
                    <a:gd name="T39" fmla="*/ 2 h 182"/>
                    <a:gd name="T40" fmla="*/ 72 w 262"/>
                    <a:gd name="T41" fmla="*/ 2 h 182"/>
                    <a:gd name="T42" fmla="*/ 70 w 262"/>
                    <a:gd name="T43" fmla="*/ 2 h 182"/>
                    <a:gd name="T44" fmla="*/ 70 w 262"/>
                    <a:gd name="T45" fmla="*/ 2 h 182"/>
                    <a:gd name="T46" fmla="*/ 70 w 262"/>
                    <a:gd name="T47" fmla="*/ 2 h 182"/>
                    <a:gd name="T48" fmla="*/ 70 w 262"/>
                    <a:gd name="T49" fmla="*/ 2 h 182"/>
                    <a:gd name="T50" fmla="*/ 69 w 262"/>
                    <a:gd name="T51" fmla="*/ 1 h 182"/>
                    <a:gd name="T52" fmla="*/ 69 w 262"/>
                    <a:gd name="T53" fmla="*/ 1 h 182"/>
                    <a:gd name="T54" fmla="*/ 68 w 262"/>
                    <a:gd name="T55" fmla="*/ 2 h 182"/>
                    <a:gd name="T56" fmla="*/ 68 w 262"/>
                    <a:gd name="T57" fmla="*/ 2 h 182"/>
                    <a:gd name="T58" fmla="*/ 68 w 262"/>
                    <a:gd name="T59" fmla="*/ 2 h 182"/>
                    <a:gd name="T60" fmla="*/ 68 w 262"/>
                    <a:gd name="T61" fmla="*/ 2 h 182"/>
                    <a:gd name="T62" fmla="*/ 68 w 262"/>
                    <a:gd name="T63" fmla="*/ 2 h 182"/>
                    <a:gd name="T64" fmla="*/ 68 w 262"/>
                    <a:gd name="T65" fmla="*/ 2 h 182"/>
                    <a:gd name="T66" fmla="*/ 68 w 262"/>
                    <a:gd name="T67" fmla="*/ 10 h 182"/>
                    <a:gd name="T68" fmla="*/ 46 w 262"/>
                    <a:gd name="T69" fmla="*/ 45 h 182"/>
                    <a:gd name="T70" fmla="*/ 24 w 262"/>
                    <a:gd name="T71" fmla="*/ 46 h 182"/>
                    <a:gd name="T72" fmla="*/ 24 w 262"/>
                    <a:gd name="T73" fmla="*/ 9 h 182"/>
                    <a:gd name="T74" fmla="*/ 0 w 262"/>
                    <a:gd name="T75" fmla="*/ 29 h 182"/>
                    <a:gd name="T76" fmla="*/ 47 w 262"/>
                    <a:gd name="T77" fmla="*/ 72 h 182"/>
                    <a:gd name="T78" fmla="*/ 59 w 262"/>
                    <a:gd name="T79" fmla="*/ 73 h 182"/>
                    <a:gd name="T80" fmla="*/ 103 w 262"/>
                    <a:gd name="T81" fmla="*/ 84 h 182"/>
                    <a:gd name="T82" fmla="*/ 121 w 262"/>
                    <a:gd name="T83" fmla="*/ 61 h 182"/>
                    <a:gd name="T84" fmla="*/ 106 w 262"/>
                    <a:gd name="T85" fmla="*/ 40 h 182"/>
                    <a:gd name="T86" fmla="*/ 89 w 262"/>
                    <a:gd name="T87" fmla="*/ 39 h 182"/>
                    <a:gd name="T88" fmla="*/ 87 w 262"/>
                    <a:gd name="T89" fmla="*/ 5 h 18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62" h="182">
                      <a:moveTo>
                        <a:pt x="165" y="0"/>
                      </a:moveTo>
                      <a:cubicBezTo>
                        <a:pt x="164" y="0"/>
                        <a:pt x="163" y="0"/>
                        <a:pt x="163" y="0"/>
                      </a:cubicBezTo>
                      <a:cubicBezTo>
                        <a:pt x="163" y="1"/>
                        <a:pt x="163" y="1"/>
                        <a:pt x="163" y="1"/>
                      </a:cubicBezTo>
                      <a:cubicBezTo>
                        <a:pt x="163" y="1"/>
                        <a:pt x="163" y="1"/>
                        <a:pt x="163" y="1"/>
                      </a:cubicBezTo>
                      <a:cubicBezTo>
                        <a:pt x="163" y="1"/>
                        <a:pt x="163" y="1"/>
                        <a:pt x="163" y="1"/>
                      </a:cubicBezTo>
                      <a:cubicBezTo>
                        <a:pt x="163" y="1"/>
                        <a:pt x="162" y="1"/>
                        <a:pt x="162" y="1"/>
                      </a:cubicBezTo>
                      <a:cubicBezTo>
                        <a:pt x="162" y="1"/>
                        <a:pt x="162" y="1"/>
                        <a:pt x="162" y="1"/>
                      </a:cubicBezTo>
                      <a:cubicBezTo>
                        <a:pt x="162" y="1"/>
                        <a:pt x="162" y="1"/>
                        <a:pt x="162" y="1"/>
                      </a:cubicBezTo>
                      <a:cubicBezTo>
                        <a:pt x="161" y="1"/>
                        <a:pt x="161" y="1"/>
                        <a:pt x="161" y="1"/>
                      </a:cubicBezTo>
                      <a:cubicBezTo>
                        <a:pt x="161" y="1"/>
                        <a:pt x="161" y="1"/>
                        <a:pt x="160" y="1"/>
                      </a:cubicBezTo>
                      <a:cubicBezTo>
                        <a:pt x="160" y="1"/>
                        <a:pt x="160" y="2"/>
                        <a:pt x="160" y="2"/>
                      </a:cubicBezTo>
                      <a:cubicBezTo>
                        <a:pt x="160" y="2"/>
                        <a:pt x="160" y="2"/>
                        <a:pt x="160" y="2"/>
                      </a:cubicBezTo>
                      <a:cubicBezTo>
                        <a:pt x="160" y="2"/>
                        <a:pt x="160" y="2"/>
                        <a:pt x="160" y="2"/>
                      </a:cubicBezTo>
                      <a:cubicBezTo>
                        <a:pt x="160" y="2"/>
                        <a:pt x="160" y="2"/>
                        <a:pt x="160" y="2"/>
                      </a:cubicBezTo>
                      <a:cubicBezTo>
                        <a:pt x="160" y="2"/>
                        <a:pt x="160" y="2"/>
                        <a:pt x="160" y="2"/>
                      </a:cubicBezTo>
                      <a:cubicBezTo>
                        <a:pt x="160" y="2"/>
                        <a:pt x="160" y="2"/>
                        <a:pt x="160" y="2"/>
                      </a:cubicBezTo>
                      <a:cubicBezTo>
                        <a:pt x="160" y="2"/>
                        <a:pt x="160" y="2"/>
                        <a:pt x="160" y="2"/>
                      </a:cubicBezTo>
                      <a:cubicBezTo>
                        <a:pt x="159" y="3"/>
                        <a:pt x="159" y="3"/>
                        <a:pt x="159" y="3"/>
                      </a:cubicBezTo>
                      <a:cubicBezTo>
                        <a:pt x="159" y="3"/>
                        <a:pt x="159" y="3"/>
                        <a:pt x="159" y="3"/>
                      </a:cubicBezTo>
                      <a:cubicBezTo>
                        <a:pt x="159" y="3"/>
                        <a:pt x="159" y="3"/>
                        <a:pt x="159" y="3"/>
                      </a:cubicBezTo>
                      <a:cubicBezTo>
                        <a:pt x="159" y="3"/>
                        <a:pt x="159" y="3"/>
                        <a:pt x="159" y="3"/>
                      </a:cubicBezTo>
                      <a:cubicBezTo>
                        <a:pt x="159" y="3"/>
                        <a:pt x="158" y="3"/>
                        <a:pt x="158" y="3"/>
                      </a:cubicBezTo>
                      <a:cubicBezTo>
                        <a:pt x="158" y="3"/>
                        <a:pt x="158" y="3"/>
                        <a:pt x="158" y="3"/>
                      </a:cubicBezTo>
                      <a:cubicBezTo>
                        <a:pt x="158" y="3"/>
                        <a:pt x="158" y="3"/>
                        <a:pt x="158" y="3"/>
                      </a:cubicBezTo>
                      <a:cubicBezTo>
                        <a:pt x="157" y="3"/>
                        <a:pt x="157" y="3"/>
                        <a:pt x="157" y="3"/>
                      </a:cubicBezTo>
                      <a:cubicBezTo>
                        <a:pt x="157" y="3"/>
                        <a:pt x="157" y="3"/>
                        <a:pt x="157" y="3"/>
                      </a:cubicBezTo>
                      <a:cubicBezTo>
                        <a:pt x="157" y="3"/>
                        <a:pt x="157" y="3"/>
                        <a:pt x="157" y="3"/>
                      </a:cubicBezTo>
                      <a:cubicBezTo>
                        <a:pt x="157" y="3"/>
                        <a:pt x="157" y="3"/>
                        <a:pt x="157" y="3"/>
                      </a:cubicBezTo>
                      <a:cubicBezTo>
                        <a:pt x="157" y="3"/>
                        <a:pt x="157" y="3"/>
                        <a:pt x="157" y="3"/>
                      </a:cubicBezTo>
                      <a:cubicBezTo>
                        <a:pt x="157" y="3"/>
                        <a:pt x="157" y="3"/>
                        <a:pt x="157" y="3"/>
                      </a:cubicBezTo>
                      <a:cubicBezTo>
                        <a:pt x="157" y="3"/>
                        <a:pt x="157" y="3"/>
                        <a:pt x="157" y="3"/>
                      </a:cubicBezTo>
                      <a:cubicBezTo>
                        <a:pt x="157" y="3"/>
                        <a:pt x="156" y="3"/>
                        <a:pt x="156" y="2"/>
                      </a:cubicBezTo>
                      <a:cubicBezTo>
                        <a:pt x="156" y="2"/>
                        <a:pt x="156" y="2"/>
                        <a:pt x="156" y="2"/>
                      </a:cubicBezTo>
                      <a:cubicBezTo>
                        <a:pt x="156" y="2"/>
                        <a:pt x="156" y="2"/>
                        <a:pt x="156" y="2"/>
                      </a:cubicBezTo>
                      <a:cubicBezTo>
                        <a:pt x="156" y="2"/>
                        <a:pt x="155" y="3"/>
                        <a:pt x="155" y="3"/>
                      </a:cubicBezTo>
                      <a:cubicBezTo>
                        <a:pt x="155" y="3"/>
                        <a:pt x="155" y="3"/>
                        <a:pt x="155" y="3"/>
                      </a:cubicBezTo>
                      <a:cubicBezTo>
                        <a:pt x="155" y="3"/>
                        <a:pt x="155" y="3"/>
                        <a:pt x="155" y="3"/>
                      </a:cubicBezTo>
                      <a:cubicBezTo>
                        <a:pt x="155" y="3"/>
                        <a:pt x="154" y="3"/>
                        <a:pt x="154" y="3"/>
                      </a:cubicBezTo>
                      <a:cubicBezTo>
                        <a:pt x="154" y="3"/>
                        <a:pt x="154" y="3"/>
                        <a:pt x="154" y="3"/>
                      </a:cubicBezTo>
                      <a:cubicBezTo>
                        <a:pt x="154" y="3"/>
                        <a:pt x="154" y="3"/>
                        <a:pt x="154" y="3"/>
                      </a:cubicBezTo>
                      <a:cubicBezTo>
                        <a:pt x="154" y="3"/>
                        <a:pt x="154" y="3"/>
                        <a:pt x="154" y="3"/>
                      </a:cubicBezTo>
                      <a:cubicBezTo>
                        <a:pt x="154" y="3"/>
                        <a:pt x="154" y="3"/>
                        <a:pt x="154" y="3"/>
                      </a:cubicBezTo>
                      <a:cubicBezTo>
                        <a:pt x="153" y="3"/>
                        <a:pt x="153" y="3"/>
                        <a:pt x="152" y="3"/>
                      </a:cubicBezTo>
                      <a:cubicBezTo>
                        <a:pt x="152" y="3"/>
                        <a:pt x="152" y="3"/>
                        <a:pt x="152" y="2"/>
                      </a:cubicBezTo>
                      <a:cubicBezTo>
                        <a:pt x="152" y="2"/>
                        <a:pt x="152" y="2"/>
                        <a:pt x="152" y="2"/>
                      </a:cubicBezTo>
                      <a:cubicBezTo>
                        <a:pt x="152" y="2"/>
                        <a:pt x="152" y="2"/>
                        <a:pt x="152" y="2"/>
                      </a:cubicBezTo>
                      <a:cubicBezTo>
                        <a:pt x="152" y="2"/>
                        <a:pt x="152" y="2"/>
                        <a:pt x="152" y="2"/>
                      </a:cubicBezTo>
                      <a:cubicBezTo>
                        <a:pt x="152" y="2"/>
                        <a:pt x="152" y="2"/>
                        <a:pt x="152" y="2"/>
                      </a:cubicBezTo>
                      <a:cubicBezTo>
                        <a:pt x="152" y="2"/>
                        <a:pt x="152" y="2"/>
                        <a:pt x="152" y="2"/>
                      </a:cubicBezTo>
                      <a:cubicBezTo>
                        <a:pt x="152" y="2"/>
                        <a:pt x="152" y="2"/>
                        <a:pt x="152" y="2"/>
                      </a:cubicBezTo>
                      <a:cubicBezTo>
                        <a:pt x="152" y="2"/>
                        <a:pt x="152" y="2"/>
                        <a:pt x="152" y="2"/>
                      </a:cubicBezTo>
                      <a:cubicBezTo>
                        <a:pt x="151" y="2"/>
                        <a:pt x="150" y="1"/>
                        <a:pt x="150" y="1"/>
                      </a:cubicBezTo>
                      <a:cubicBezTo>
                        <a:pt x="150" y="1"/>
                        <a:pt x="150" y="1"/>
                        <a:pt x="150" y="1"/>
                      </a:cubicBezTo>
                      <a:cubicBezTo>
                        <a:pt x="150" y="1"/>
                        <a:pt x="150" y="1"/>
                        <a:pt x="150" y="1"/>
                      </a:cubicBezTo>
                      <a:cubicBezTo>
                        <a:pt x="149" y="1"/>
                        <a:pt x="149" y="1"/>
                        <a:pt x="149" y="2"/>
                      </a:cubicBezTo>
                      <a:cubicBezTo>
                        <a:pt x="149" y="2"/>
                        <a:pt x="149" y="2"/>
                        <a:pt x="149" y="2"/>
                      </a:cubicBezTo>
                      <a:cubicBezTo>
                        <a:pt x="149" y="2"/>
                        <a:pt x="149" y="2"/>
                        <a:pt x="149" y="2"/>
                      </a:cubicBezTo>
                      <a:cubicBezTo>
                        <a:pt x="149" y="2"/>
                        <a:pt x="149" y="2"/>
                        <a:pt x="149" y="2"/>
                      </a:cubicBezTo>
                      <a:cubicBezTo>
                        <a:pt x="149" y="2"/>
                        <a:pt x="149" y="2"/>
                        <a:pt x="149" y="2"/>
                      </a:cubicBezTo>
                      <a:cubicBezTo>
                        <a:pt x="149" y="2"/>
                        <a:pt x="149" y="2"/>
                        <a:pt x="149" y="2"/>
                      </a:cubicBezTo>
                      <a:cubicBezTo>
                        <a:pt x="149" y="2"/>
                        <a:pt x="149" y="2"/>
                        <a:pt x="149" y="2"/>
                      </a:cubicBezTo>
                      <a:cubicBezTo>
                        <a:pt x="149" y="2"/>
                        <a:pt x="148" y="2"/>
                        <a:pt x="148" y="2"/>
                      </a:cubicBezTo>
                      <a:cubicBezTo>
                        <a:pt x="148" y="2"/>
                        <a:pt x="148" y="2"/>
                        <a:pt x="148" y="2"/>
                      </a:cubicBezTo>
                      <a:cubicBezTo>
                        <a:pt x="148" y="2"/>
                        <a:pt x="148" y="2"/>
                        <a:pt x="148" y="2"/>
                      </a:cubicBezTo>
                      <a:cubicBezTo>
                        <a:pt x="148" y="2"/>
                        <a:pt x="148" y="2"/>
                        <a:pt x="148" y="2"/>
                      </a:cubicBezTo>
                      <a:cubicBezTo>
                        <a:pt x="148" y="2"/>
                        <a:pt x="148" y="2"/>
                        <a:pt x="148" y="2"/>
                      </a:cubicBezTo>
                      <a:cubicBezTo>
                        <a:pt x="148" y="2"/>
                        <a:pt x="147" y="1"/>
                        <a:pt x="147" y="1"/>
                      </a:cubicBezTo>
                      <a:cubicBezTo>
                        <a:pt x="148" y="8"/>
                        <a:pt x="147" y="15"/>
                        <a:pt x="145" y="22"/>
                      </a:cubicBezTo>
                      <a:cubicBezTo>
                        <a:pt x="138" y="44"/>
                        <a:pt x="109" y="50"/>
                        <a:pt x="100" y="66"/>
                      </a:cubicBezTo>
                      <a:cubicBezTo>
                        <a:pt x="89" y="84"/>
                        <a:pt x="105" y="81"/>
                        <a:pt x="100" y="97"/>
                      </a:cubicBezTo>
                      <a:cubicBezTo>
                        <a:pt x="94" y="115"/>
                        <a:pt x="86" y="125"/>
                        <a:pt x="77" y="125"/>
                      </a:cubicBezTo>
                      <a:cubicBezTo>
                        <a:pt x="68" y="125"/>
                        <a:pt x="59" y="117"/>
                        <a:pt x="51" y="100"/>
                      </a:cubicBezTo>
                      <a:cubicBezTo>
                        <a:pt x="37" y="72"/>
                        <a:pt x="40" y="42"/>
                        <a:pt x="51" y="22"/>
                      </a:cubicBezTo>
                      <a:cubicBezTo>
                        <a:pt x="51" y="21"/>
                        <a:pt x="51" y="21"/>
                        <a:pt x="52" y="20"/>
                      </a:cubicBezTo>
                      <a:cubicBezTo>
                        <a:pt x="31" y="31"/>
                        <a:pt x="13" y="45"/>
                        <a:pt x="5" y="55"/>
                      </a:cubicBezTo>
                      <a:cubicBezTo>
                        <a:pt x="3" y="58"/>
                        <a:pt x="2" y="61"/>
                        <a:pt x="0" y="63"/>
                      </a:cubicBezTo>
                      <a:cubicBezTo>
                        <a:pt x="3" y="81"/>
                        <a:pt x="8" y="98"/>
                        <a:pt x="14" y="115"/>
                      </a:cubicBezTo>
                      <a:cubicBezTo>
                        <a:pt x="38" y="130"/>
                        <a:pt x="78" y="140"/>
                        <a:pt x="102" y="156"/>
                      </a:cubicBezTo>
                      <a:cubicBezTo>
                        <a:pt x="104" y="158"/>
                        <a:pt x="107" y="160"/>
                        <a:pt x="109" y="162"/>
                      </a:cubicBezTo>
                      <a:cubicBezTo>
                        <a:pt x="115" y="159"/>
                        <a:pt x="122" y="158"/>
                        <a:pt x="129" y="158"/>
                      </a:cubicBezTo>
                      <a:cubicBezTo>
                        <a:pt x="135" y="158"/>
                        <a:pt x="142" y="159"/>
                        <a:pt x="148" y="162"/>
                      </a:cubicBezTo>
                      <a:cubicBezTo>
                        <a:pt x="223" y="182"/>
                        <a:pt x="223" y="182"/>
                        <a:pt x="223" y="182"/>
                      </a:cubicBezTo>
                      <a:cubicBezTo>
                        <a:pt x="224" y="182"/>
                        <a:pt x="226" y="181"/>
                        <a:pt x="227" y="181"/>
                      </a:cubicBezTo>
                      <a:cubicBezTo>
                        <a:pt x="231" y="159"/>
                        <a:pt x="227" y="136"/>
                        <a:pt x="262" y="132"/>
                      </a:cubicBezTo>
                      <a:cubicBezTo>
                        <a:pt x="260" y="128"/>
                        <a:pt x="260" y="123"/>
                        <a:pt x="261" y="117"/>
                      </a:cubicBezTo>
                      <a:cubicBezTo>
                        <a:pt x="256" y="105"/>
                        <a:pt x="244" y="96"/>
                        <a:pt x="231" y="87"/>
                      </a:cubicBezTo>
                      <a:cubicBezTo>
                        <a:pt x="225" y="86"/>
                        <a:pt x="218" y="85"/>
                        <a:pt x="209" y="82"/>
                      </a:cubicBezTo>
                      <a:cubicBezTo>
                        <a:pt x="193" y="84"/>
                        <a:pt x="193" y="84"/>
                        <a:pt x="193" y="84"/>
                      </a:cubicBezTo>
                      <a:cubicBezTo>
                        <a:pt x="193" y="60"/>
                        <a:pt x="188" y="37"/>
                        <a:pt x="196" y="15"/>
                      </a:cubicBezTo>
                      <a:cubicBezTo>
                        <a:pt x="195" y="14"/>
                        <a:pt x="193" y="12"/>
                        <a:pt x="191" y="11"/>
                      </a:cubicBezTo>
                      <a:cubicBezTo>
                        <a:pt x="186" y="7"/>
                        <a:pt x="175" y="2"/>
                        <a:pt x="165" y="0"/>
                      </a:cubicBezTo>
                    </a:path>
                  </a:pathLst>
                </a:custGeom>
                <a:solidFill>
                  <a:srgbClr val="9E40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8" name="Freeform 8639">
                  <a:extLst>
                    <a:ext uri="{FF2B5EF4-FFF2-40B4-BE49-F238E27FC236}">
                      <a16:creationId xmlns:a16="http://schemas.microsoft.com/office/drawing/2014/main" id="{B0FCE4A8-807C-A1FE-87FB-5C98A2E6F4F7}"/>
                    </a:ext>
                  </a:extLst>
                </p:cNvPr>
                <p:cNvSpPr>
                  <a:spLocks noEditPoints="1"/>
                </p:cNvSpPr>
                <p:nvPr/>
              </p:nvSpPr>
              <p:spPr bwMode="auto">
                <a:xfrm>
                  <a:off x="4568" y="1346"/>
                  <a:ext cx="52" cy="317"/>
                </a:xfrm>
                <a:custGeom>
                  <a:avLst/>
                  <a:gdLst>
                    <a:gd name="T0" fmla="*/ 21 w 63"/>
                    <a:gd name="T1" fmla="*/ 159 h 384"/>
                    <a:gd name="T2" fmla="*/ 17 w 63"/>
                    <a:gd name="T3" fmla="*/ 178 h 384"/>
                    <a:gd name="T4" fmla="*/ 21 w 63"/>
                    <a:gd name="T5" fmla="*/ 159 h 384"/>
                    <a:gd name="T6" fmla="*/ 5 w 63"/>
                    <a:gd name="T7" fmla="*/ 0 h 384"/>
                    <a:gd name="T8" fmla="*/ 0 w 63"/>
                    <a:gd name="T9" fmla="*/ 1 h 384"/>
                    <a:gd name="T10" fmla="*/ 29 w 63"/>
                    <a:gd name="T11" fmla="*/ 12 h 384"/>
                    <a:gd name="T12" fmla="*/ 17 w 63"/>
                    <a:gd name="T13" fmla="*/ 2 h 384"/>
                    <a:gd name="T14" fmla="*/ 5 w 63"/>
                    <a:gd name="T15" fmla="*/ 0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3" h="384">
                      <a:moveTo>
                        <a:pt x="46" y="343"/>
                      </a:moveTo>
                      <a:cubicBezTo>
                        <a:pt x="41" y="357"/>
                        <a:pt x="38" y="370"/>
                        <a:pt x="37" y="384"/>
                      </a:cubicBezTo>
                      <a:cubicBezTo>
                        <a:pt x="50" y="376"/>
                        <a:pt x="47" y="355"/>
                        <a:pt x="46" y="343"/>
                      </a:cubicBezTo>
                      <a:moveTo>
                        <a:pt x="10" y="0"/>
                      </a:moveTo>
                      <a:cubicBezTo>
                        <a:pt x="6" y="0"/>
                        <a:pt x="3" y="0"/>
                        <a:pt x="0" y="1"/>
                      </a:cubicBezTo>
                      <a:cubicBezTo>
                        <a:pt x="13" y="8"/>
                        <a:pt x="37" y="16"/>
                        <a:pt x="63" y="25"/>
                      </a:cubicBezTo>
                      <a:cubicBezTo>
                        <a:pt x="60" y="17"/>
                        <a:pt x="52" y="11"/>
                        <a:pt x="37" y="6"/>
                      </a:cubicBezTo>
                      <a:cubicBezTo>
                        <a:pt x="26" y="2"/>
                        <a:pt x="17" y="0"/>
                        <a:pt x="10" y="0"/>
                      </a:cubicBezTo>
                    </a:path>
                  </a:pathLst>
                </a:custGeom>
                <a:solidFill>
                  <a:srgbClr val="AC4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59" name="Freeform 8640">
                  <a:extLst>
                    <a:ext uri="{FF2B5EF4-FFF2-40B4-BE49-F238E27FC236}">
                      <a16:creationId xmlns:a16="http://schemas.microsoft.com/office/drawing/2014/main" id="{3086AD11-627B-388E-C385-0C02A0D0F8A0}"/>
                    </a:ext>
                  </a:extLst>
                </p:cNvPr>
                <p:cNvSpPr>
                  <a:spLocks noEditPoints="1"/>
                </p:cNvSpPr>
                <p:nvPr/>
              </p:nvSpPr>
              <p:spPr bwMode="auto">
                <a:xfrm>
                  <a:off x="4417" y="1347"/>
                  <a:ext cx="206" cy="319"/>
                </a:xfrm>
                <a:custGeom>
                  <a:avLst/>
                  <a:gdLst>
                    <a:gd name="T0" fmla="*/ 14 w 249"/>
                    <a:gd name="T1" fmla="*/ 123 h 386"/>
                    <a:gd name="T2" fmla="*/ 12 w 249"/>
                    <a:gd name="T3" fmla="*/ 126 h 386"/>
                    <a:gd name="T4" fmla="*/ 2 w 249"/>
                    <a:gd name="T5" fmla="*/ 136 h 386"/>
                    <a:gd name="T6" fmla="*/ 0 w 249"/>
                    <a:gd name="T7" fmla="*/ 141 h 386"/>
                    <a:gd name="T8" fmla="*/ 2 w 249"/>
                    <a:gd name="T9" fmla="*/ 155 h 386"/>
                    <a:gd name="T10" fmla="*/ 17 w 249"/>
                    <a:gd name="T11" fmla="*/ 174 h 386"/>
                    <a:gd name="T12" fmla="*/ 17 w 249"/>
                    <a:gd name="T13" fmla="*/ 174 h 386"/>
                    <a:gd name="T14" fmla="*/ 28 w 249"/>
                    <a:gd name="T15" fmla="*/ 168 h 386"/>
                    <a:gd name="T16" fmla="*/ 24 w 249"/>
                    <a:gd name="T17" fmla="*/ 162 h 386"/>
                    <a:gd name="T18" fmla="*/ 14 w 249"/>
                    <a:gd name="T19" fmla="*/ 123 h 386"/>
                    <a:gd name="T20" fmla="*/ 69 w 249"/>
                    <a:gd name="T21" fmla="*/ 24 h 386"/>
                    <a:gd name="T22" fmla="*/ 71 w 249"/>
                    <a:gd name="T23" fmla="*/ 33 h 386"/>
                    <a:gd name="T24" fmla="*/ 72 w 249"/>
                    <a:gd name="T25" fmla="*/ 25 h 386"/>
                    <a:gd name="T26" fmla="*/ 69 w 249"/>
                    <a:gd name="T27" fmla="*/ 24 h 386"/>
                    <a:gd name="T28" fmla="*/ 85 w 249"/>
                    <a:gd name="T29" fmla="*/ 0 h 386"/>
                    <a:gd name="T30" fmla="*/ 73 w 249"/>
                    <a:gd name="T31" fmla="*/ 15 h 386"/>
                    <a:gd name="T32" fmla="*/ 85 w 249"/>
                    <a:gd name="T33" fmla="*/ 20 h 386"/>
                    <a:gd name="T34" fmla="*/ 88 w 249"/>
                    <a:gd name="T35" fmla="*/ 21 h 386"/>
                    <a:gd name="T36" fmla="*/ 77 w 249"/>
                    <a:gd name="T37" fmla="*/ 25 h 386"/>
                    <a:gd name="T38" fmla="*/ 73 w 249"/>
                    <a:gd name="T39" fmla="*/ 25 h 386"/>
                    <a:gd name="T40" fmla="*/ 84 w 249"/>
                    <a:gd name="T41" fmla="*/ 34 h 386"/>
                    <a:gd name="T42" fmla="*/ 78 w 249"/>
                    <a:gd name="T43" fmla="*/ 57 h 386"/>
                    <a:gd name="T44" fmla="*/ 71 w 249"/>
                    <a:gd name="T45" fmla="*/ 33 h 386"/>
                    <a:gd name="T46" fmla="*/ 72 w 249"/>
                    <a:gd name="T47" fmla="*/ 41 h 386"/>
                    <a:gd name="T48" fmla="*/ 76 w 249"/>
                    <a:gd name="T49" fmla="*/ 63 h 386"/>
                    <a:gd name="T50" fmla="*/ 76 w 249"/>
                    <a:gd name="T51" fmla="*/ 64 h 386"/>
                    <a:gd name="T52" fmla="*/ 69 w 249"/>
                    <a:gd name="T53" fmla="*/ 89 h 386"/>
                    <a:gd name="T54" fmla="*/ 48 w 249"/>
                    <a:gd name="T55" fmla="*/ 96 h 386"/>
                    <a:gd name="T56" fmla="*/ 25 w 249"/>
                    <a:gd name="T57" fmla="*/ 111 h 386"/>
                    <a:gd name="T58" fmla="*/ 22 w 249"/>
                    <a:gd name="T59" fmla="*/ 112 h 386"/>
                    <a:gd name="T60" fmla="*/ 29 w 249"/>
                    <a:gd name="T61" fmla="*/ 112 h 386"/>
                    <a:gd name="T62" fmla="*/ 43 w 249"/>
                    <a:gd name="T63" fmla="*/ 114 h 386"/>
                    <a:gd name="T64" fmla="*/ 41 w 249"/>
                    <a:gd name="T65" fmla="*/ 110 h 386"/>
                    <a:gd name="T66" fmla="*/ 54 w 249"/>
                    <a:gd name="T67" fmla="*/ 136 h 386"/>
                    <a:gd name="T68" fmla="*/ 55 w 249"/>
                    <a:gd name="T69" fmla="*/ 138 h 386"/>
                    <a:gd name="T70" fmla="*/ 66 w 249"/>
                    <a:gd name="T71" fmla="*/ 135 h 386"/>
                    <a:gd name="T72" fmla="*/ 79 w 249"/>
                    <a:gd name="T73" fmla="*/ 158 h 386"/>
                    <a:gd name="T74" fmla="*/ 97 w 249"/>
                    <a:gd name="T75" fmla="*/ 180 h 386"/>
                    <a:gd name="T76" fmla="*/ 102 w 249"/>
                    <a:gd name="T77" fmla="*/ 179 h 386"/>
                    <a:gd name="T78" fmla="*/ 103 w 249"/>
                    <a:gd name="T79" fmla="*/ 179 h 386"/>
                    <a:gd name="T80" fmla="*/ 107 w 249"/>
                    <a:gd name="T81" fmla="*/ 160 h 386"/>
                    <a:gd name="T82" fmla="*/ 107 w 249"/>
                    <a:gd name="T83" fmla="*/ 160 h 386"/>
                    <a:gd name="T84" fmla="*/ 90 w 249"/>
                    <a:gd name="T85" fmla="*/ 112 h 386"/>
                    <a:gd name="T86" fmla="*/ 113 w 249"/>
                    <a:gd name="T87" fmla="*/ 60 h 386"/>
                    <a:gd name="T88" fmla="*/ 109 w 249"/>
                    <a:gd name="T89" fmla="*/ 39 h 386"/>
                    <a:gd name="T90" fmla="*/ 116 w 249"/>
                    <a:gd name="T91" fmla="*/ 21 h 386"/>
                    <a:gd name="T92" fmla="*/ 116 w 249"/>
                    <a:gd name="T93" fmla="*/ 12 h 386"/>
                    <a:gd name="T94" fmla="*/ 85 w 249"/>
                    <a:gd name="T95" fmla="*/ 0 h 38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9" h="386">
                      <a:moveTo>
                        <a:pt x="30" y="264"/>
                      </a:moveTo>
                      <a:cubicBezTo>
                        <a:pt x="29" y="266"/>
                        <a:pt x="27" y="268"/>
                        <a:pt x="25" y="270"/>
                      </a:cubicBezTo>
                      <a:cubicBezTo>
                        <a:pt x="18" y="278"/>
                        <a:pt x="11" y="283"/>
                        <a:pt x="5" y="292"/>
                      </a:cubicBezTo>
                      <a:cubicBezTo>
                        <a:pt x="3" y="295"/>
                        <a:pt x="1" y="298"/>
                        <a:pt x="0" y="302"/>
                      </a:cubicBezTo>
                      <a:cubicBezTo>
                        <a:pt x="12" y="312"/>
                        <a:pt x="3" y="315"/>
                        <a:pt x="3" y="333"/>
                      </a:cubicBezTo>
                      <a:cubicBezTo>
                        <a:pt x="3" y="350"/>
                        <a:pt x="19" y="362"/>
                        <a:pt x="35" y="374"/>
                      </a:cubicBezTo>
                      <a:cubicBezTo>
                        <a:pt x="36" y="374"/>
                        <a:pt x="36" y="374"/>
                        <a:pt x="36" y="374"/>
                      </a:cubicBezTo>
                      <a:cubicBezTo>
                        <a:pt x="47" y="374"/>
                        <a:pt x="54" y="369"/>
                        <a:pt x="59" y="361"/>
                      </a:cubicBezTo>
                      <a:cubicBezTo>
                        <a:pt x="56" y="357"/>
                        <a:pt x="53" y="353"/>
                        <a:pt x="51" y="347"/>
                      </a:cubicBezTo>
                      <a:cubicBezTo>
                        <a:pt x="42" y="328"/>
                        <a:pt x="26" y="289"/>
                        <a:pt x="30" y="264"/>
                      </a:cubicBezTo>
                      <a:moveTo>
                        <a:pt x="146" y="51"/>
                      </a:moveTo>
                      <a:cubicBezTo>
                        <a:pt x="149" y="58"/>
                        <a:pt x="151" y="65"/>
                        <a:pt x="152" y="71"/>
                      </a:cubicBezTo>
                      <a:cubicBezTo>
                        <a:pt x="152" y="64"/>
                        <a:pt x="152" y="58"/>
                        <a:pt x="153" y="52"/>
                      </a:cubicBezTo>
                      <a:cubicBezTo>
                        <a:pt x="151" y="52"/>
                        <a:pt x="149" y="51"/>
                        <a:pt x="146" y="51"/>
                      </a:cubicBezTo>
                      <a:moveTo>
                        <a:pt x="183" y="0"/>
                      </a:moveTo>
                      <a:cubicBezTo>
                        <a:pt x="168" y="3"/>
                        <a:pt x="159" y="16"/>
                        <a:pt x="155" y="33"/>
                      </a:cubicBezTo>
                      <a:cubicBezTo>
                        <a:pt x="182" y="42"/>
                        <a:pt x="182" y="42"/>
                        <a:pt x="182" y="42"/>
                      </a:cubicBezTo>
                      <a:cubicBezTo>
                        <a:pt x="185" y="43"/>
                        <a:pt x="186" y="44"/>
                        <a:pt x="187" y="45"/>
                      </a:cubicBezTo>
                      <a:cubicBezTo>
                        <a:pt x="184" y="50"/>
                        <a:pt x="175" y="52"/>
                        <a:pt x="163" y="52"/>
                      </a:cubicBezTo>
                      <a:cubicBezTo>
                        <a:pt x="161" y="52"/>
                        <a:pt x="158" y="52"/>
                        <a:pt x="155" y="52"/>
                      </a:cubicBezTo>
                      <a:cubicBezTo>
                        <a:pt x="164" y="58"/>
                        <a:pt x="175" y="64"/>
                        <a:pt x="178" y="73"/>
                      </a:cubicBezTo>
                      <a:cubicBezTo>
                        <a:pt x="183" y="87"/>
                        <a:pt x="173" y="105"/>
                        <a:pt x="167" y="121"/>
                      </a:cubicBezTo>
                      <a:cubicBezTo>
                        <a:pt x="163" y="107"/>
                        <a:pt x="158" y="91"/>
                        <a:pt x="152" y="71"/>
                      </a:cubicBezTo>
                      <a:cubicBezTo>
                        <a:pt x="153" y="77"/>
                        <a:pt x="153" y="83"/>
                        <a:pt x="154" y="89"/>
                      </a:cubicBezTo>
                      <a:cubicBezTo>
                        <a:pt x="156" y="105"/>
                        <a:pt x="159" y="120"/>
                        <a:pt x="162" y="134"/>
                      </a:cubicBezTo>
                      <a:cubicBezTo>
                        <a:pt x="162" y="134"/>
                        <a:pt x="162" y="134"/>
                        <a:pt x="162" y="135"/>
                      </a:cubicBezTo>
                      <a:cubicBezTo>
                        <a:pt x="156" y="158"/>
                        <a:pt x="175" y="178"/>
                        <a:pt x="148" y="191"/>
                      </a:cubicBezTo>
                      <a:cubicBezTo>
                        <a:pt x="135" y="197"/>
                        <a:pt x="117" y="199"/>
                        <a:pt x="103" y="205"/>
                      </a:cubicBezTo>
                      <a:cubicBezTo>
                        <a:pt x="86" y="212"/>
                        <a:pt x="65" y="225"/>
                        <a:pt x="52" y="237"/>
                      </a:cubicBezTo>
                      <a:cubicBezTo>
                        <a:pt x="51" y="238"/>
                        <a:pt x="49" y="239"/>
                        <a:pt x="48" y="241"/>
                      </a:cubicBezTo>
                      <a:cubicBezTo>
                        <a:pt x="52" y="239"/>
                        <a:pt x="56" y="239"/>
                        <a:pt x="62" y="239"/>
                      </a:cubicBezTo>
                      <a:cubicBezTo>
                        <a:pt x="70" y="239"/>
                        <a:pt x="80" y="240"/>
                        <a:pt x="92" y="244"/>
                      </a:cubicBezTo>
                      <a:cubicBezTo>
                        <a:pt x="87" y="236"/>
                        <a:pt x="87" y="236"/>
                        <a:pt x="87" y="236"/>
                      </a:cubicBezTo>
                      <a:cubicBezTo>
                        <a:pt x="127" y="242"/>
                        <a:pt x="124" y="269"/>
                        <a:pt x="116" y="293"/>
                      </a:cubicBezTo>
                      <a:cubicBezTo>
                        <a:pt x="117" y="295"/>
                        <a:pt x="117" y="296"/>
                        <a:pt x="118" y="297"/>
                      </a:cubicBezTo>
                      <a:cubicBezTo>
                        <a:pt x="128" y="291"/>
                        <a:pt x="135" y="288"/>
                        <a:pt x="141" y="288"/>
                      </a:cubicBezTo>
                      <a:cubicBezTo>
                        <a:pt x="159" y="288"/>
                        <a:pt x="161" y="316"/>
                        <a:pt x="168" y="337"/>
                      </a:cubicBezTo>
                      <a:cubicBezTo>
                        <a:pt x="173" y="350"/>
                        <a:pt x="181" y="386"/>
                        <a:pt x="205" y="386"/>
                      </a:cubicBezTo>
                      <a:cubicBezTo>
                        <a:pt x="209" y="386"/>
                        <a:pt x="213" y="386"/>
                        <a:pt x="217" y="384"/>
                      </a:cubicBezTo>
                      <a:cubicBezTo>
                        <a:pt x="218" y="383"/>
                        <a:pt x="219" y="383"/>
                        <a:pt x="220" y="383"/>
                      </a:cubicBezTo>
                      <a:cubicBezTo>
                        <a:pt x="221" y="369"/>
                        <a:pt x="224" y="356"/>
                        <a:pt x="229" y="342"/>
                      </a:cubicBezTo>
                      <a:cubicBezTo>
                        <a:pt x="229" y="342"/>
                        <a:pt x="229" y="341"/>
                        <a:pt x="229" y="341"/>
                      </a:cubicBezTo>
                      <a:cubicBezTo>
                        <a:pt x="225" y="304"/>
                        <a:pt x="197" y="272"/>
                        <a:pt x="193" y="238"/>
                      </a:cubicBezTo>
                      <a:cubicBezTo>
                        <a:pt x="187" y="195"/>
                        <a:pt x="244" y="174"/>
                        <a:pt x="242" y="130"/>
                      </a:cubicBezTo>
                      <a:cubicBezTo>
                        <a:pt x="241" y="113"/>
                        <a:pt x="232" y="102"/>
                        <a:pt x="235" y="83"/>
                      </a:cubicBezTo>
                      <a:cubicBezTo>
                        <a:pt x="237" y="70"/>
                        <a:pt x="245" y="58"/>
                        <a:pt x="247" y="45"/>
                      </a:cubicBezTo>
                      <a:cubicBezTo>
                        <a:pt x="249" y="37"/>
                        <a:pt x="249" y="30"/>
                        <a:pt x="246" y="24"/>
                      </a:cubicBezTo>
                      <a:cubicBezTo>
                        <a:pt x="220" y="15"/>
                        <a:pt x="196" y="7"/>
                        <a:pt x="183" y="0"/>
                      </a:cubicBezTo>
                    </a:path>
                  </a:pathLst>
                </a:custGeom>
                <a:solidFill>
                  <a:srgbClr val="A24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0" name="Freeform 8641">
                  <a:extLst>
                    <a:ext uri="{FF2B5EF4-FFF2-40B4-BE49-F238E27FC236}">
                      <a16:creationId xmlns:a16="http://schemas.microsoft.com/office/drawing/2014/main" id="{01D14560-4B95-5A40-FAB2-70D8D621C871}"/>
                    </a:ext>
                  </a:extLst>
                </p:cNvPr>
                <p:cNvSpPr>
                  <a:spLocks/>
                </p:cNvSpPr>
                <p:nvPr/>
              </p:nvSpPr>
              <p:spPr bwMode="auto">
                <a:xfrm>
                  <a:off x="4410" y="1597"/>
                  <a:ext cx="36" cy="59"/>
                </a:xfrm>
                <a:custGeom>
                  <a:avLst/>
                  <a:gdLst>
                    <a:gd name="T0" fmla="*/ 4 w 43"/>
                    <a:gd name="T1" fmla="*/ 0 h 72"/>
                    <a:gd name="T2" fmla="*/ 3 w 43"/>
                    <a:gd name="T3" fmla="*/ 32 h 72"/>
                    <a:gd name="T4" fmla="*/ 11 w 43"/>
                    <a:gd name="T5" fmla="*/ 30 h 72"/>
                    <a:gd name="T6" fmla="*/ 21 w 43"/>
                    <a:gd name="T7" fmla="*/ 32 h 72"/>
                    <a:gd name="T8" fmla="*/ 6 w 43"/>
                    <a:gd name="T9" fmla="*/ 13 h 72"/>
                    <a:gd name="T10" fmla="*/ 4 w 43"/>
                    <a:gd name="T11" fmla="*/ 0 h 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72">
                      <a:moveTo>
                        <a:pt x="8" y="0"/>
                      </a:moveTo>
                      <a:cubicBezTo>
                        <a:pt x="0" y="22"/>
                        <a:pt x="5" y="45"/>
                        <a:pt x="5" y="69"/>
                      </a:cubicBezTo>
                      <a:cubicBezTo>
                        <a:pt x="21" y="67"/>
                        <a:pt x="21" y="67"/>
                        <a:pt x="21" y="67"/>
                      </a:cubicBezTo>
                      <a:cubicBezTo>
                        <a:pt x="30" y="70"/>
                        <a:pt x="37" y="71"/>
                        <a:pt x="43" y="72"/>
                      </a:cubicBezTo>
                      <a:cubicBezTo>
                        <a:pt x="27" y="60"/>
                        <a:pt x="11" y="48"/>
                        <a:pt x="11" y="31"/>
                      </a:cubicBezTo>
                      <a:cubicBezTo>
                        <a:pt x="11" y="13"/>
                        <a:pt x="20" y="10"/>
                        <a:pt x="8" y="0"/>
                      </a:cubicBezTo>
                    </a:path>
                  </a:pathLst>
                </a:custGeom>
                <a:solidFill>
                  <a:srgbClr val="AA4D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1" name="Freeform 8642">
                  <a:extLst>
                    <a:ext uri="{FF2B5EF4-FFF2-40B4-BE49-F238E27FC236}">
                      <a16:creationId xmlns:a16="http://schemas.microsoft.com/office/drawing/2014/main" id="{5402D2BE-003F-6E5F-B15C-200C6F5BCDDD}"/>
                    </a:ext>
                  </a:extLst>
                </p:cNvPr>
                <p:cNvSpPr>
                  <a:spLocks noEditPoints="1"/>
                </p:cNvSpPr>
                <p:nvPr/>
              </p:nvSpPr>
              <p:spPr bwMode="auto">
                <a:xfrm>
                  <a:off x="4126" y="1131"/>
                  <a:ext cx="602" cy="192"/>
                </a:xfrm>
                <a:custGeom>
                  <a:avLst/>
                  <a:gdLst>
                    <a:gd name="T0" fmla="*/ 326 w 728"/>
                    <a:gd name="T1" fmla="*/ 95 h 232"/>
                    <a:gd name="T2" fmla="*/ 341 w 728"/>
                    <a:gd name="T3" fmla="*/ 98 h 232"/>
                    <a:gd name="T4" fmla="*/ 229 w 728"/>
                    <a:gd name="T5" fmla="*/ 0 h 232"/>
                    <a:gd name="T6" fmla="*/ 208 w 728"/>
                    <a:gd name="T7" fmla="*/ 13 h 232"/>
                    <a:gd name="T8" fmla="*/ 188 w 728"/>
                    <a:gd name="T9" fmla="*/ 17 h 232"/>
                    <a:gd name="T10" fmla="*/ 171 w 728"/>
                    <a:gd name="T11" fmla="*/ 15 h 232"/>
                    <a:gd name="T12" fmla="*/ 136 w 728"/>
                    <a:gd name="T13" fmla="*/ 25 h 232"/>
                    <a:gd name="T14" fmla="*/ 112 w 728"/>
                    <a:gd name="T15" fmla="*/ 17 h 232"/>
                    <a:gd name="T16" fmla="*/ 97 w 728"/>
                    <a:gd name="T17" fmla="*/ 18 h 232"/>
                    <a:gd name="T18" fmla="*/ 88 w 728"/>
                    <a:gd name="T19" fmla="*/ 25 h 232"/>
                    <a:gd name="T20" fmla="*/ 74 w 728"/>
                    <a:gd name="T21" fmla="*/ 26 h 232"/>
                    <a:gd name="T22" fmla="*/ 65 w 728"/>
                    <a:gd name="T23" fmla="*/ 26 h 232"/>
                    <a:gd name="T24" fmla="*/ 64 w 728"/>
                    <a:gd name="T25" fmla="*/ 30 h 232"/>
                    <a:gd name="T26" fmla="*/ 91 w 728"/>
                    <a:gd name="T27" fmla="*/ 38 h 232"/>
                    <a:gd name="T28" fmla="*/ 108 w 728"/>
                    <a:gd name="T29" fmla="*/ 41 h 232"/>
                    <a:gd name="T30" fmla="*/ 59 w 728"/>
                    <a:gd name="T31" fmla="*/ 70 h 232"/>
                    <a:gd name="T32" fmla="*/ 41 w 728"/>
                    <a:gd name="T33" fmla="*/ 67 h 232"/>
                    <a:gd name="T34" fmla="*/ 7 w 728"/>
                    <a:gd name="T35" fmla="*/ 70 h 232"/>
                    <a:gd name="T36" fmla="*/ 1 w 728"/>
                    <a:gd name="T37" fmla="*/ 92 h 232"/>
                    <a:gd name="T38" fmla="*/ 17 w 728"/>
                    <a:gd name="T39" fmla="*/ 91 h 232"/>
                    <a:gd name="T40" fmla="*/ 26 w 728"/>
                    <a:gd name="T41" fmla="*/ 89 h 232"/>
                    <a:gd name="T42" fmla="*/ 34 w 728"/>
                    <a:gd name="T43" fmla="*/ 100 h 232"/>
                    <a:gd name="T44" fmla="*/ 21 w 728"/>
                    <a:gd name="T45" fmla="*/ 99 h 232"/>
                    <a:gd name="T46" fmla="*/ 3 w 728"/>
                    <a:gd name="T47" fmla="*/ 100 h 232"/>
                    <a:gd name="T48" fmla="*/ 15 w 728"/>
                    <a:gd name="T49" fmla="*/ 109 h 232"/>
                    <a:gd name="T50" fmla="*/ 41 w 728"/>
                    <a:gd name="T51" fmla="*/ 102 h 232"/>
                    <a:gd name="T52" fmla="*/ 87 w 728"/>
                    <a:gd name="T53" fmla="*/ 102 h 232"/>
                    <a:gd name="T54" fmla="*/ 117 w 728"/>
                    <a:gd name="T55" fmla="*/ 105 h 232"/>
                    <a:gd name="T56" fmla="*/ 162 w 728"/>
                    <a:gd name="T57" fmla="*/ 94 h 232"/>
                    <a:gd name="T58" fmla="*/ 223 w 728"/>
                    <a:gd name="T59" fmla="*/ 98 h 232"/>
                    <a:gd name="T60" fmla="*/ 243 w 728"/>
                    <a:gd name="T61" fmla="*/ 96 h 232"/>
                    <a:gd name="T62" fmla="*/ 227 w 728"/>
                    <a:gd name="T63" fmla="*/ 84 h 232"/>
                    <a:gd name="T64" fmla="*/ 183 w 728"/>
                    <a:gd name="T65" fmla="*/ 78 h 232"/>
                    <a:gd name="T66" fmla="*/ 129 w 728"/>
                    <a:gd name="T67" fmla="*/ 80 h 232"/>
                    <a:gd name="T68" fmla="*/ 236 w 728"/>
                    <a:gd name="T69" fmla="*/ 46 h 232"/>
                    <a:gd name="T70" fmla="*/ 272 w 728"/>
                    <a:gd name="T71" fmla="*/ 26 h 232"/>
                    <a:gd name="T72" fmla="*/ 229 w 728"/>
                    <a:gd name="T73" fmla="*/ 0 h 2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8" h="232">
                      <a:moveTo>
                        <a:pt x="723" y="182"/>
                      </a:moveTo>
                      <a:cubicBezTo>
                        <a:pt x="717" y="194"/>
                        <a:pt x="709" y="200"/>
                        <a:pt x="696" y="203"/>
                      </a:cubicBezTo>
                      <a:cubicBezTo>
                        <a:pt x="705" y="205"/>
                        <a:pt x="715" y="208"/>
                        <a:pt x="724" y="208"/>
                      </a:cubicBezTo>
                      <a:cubicBezTo>
                        <a:pt x="725" y="208"/>
                        <a:pt x="726" y="208"/>
                        <a:pt x="728" y="207"/>
                      </a:cubicBezTo>
                      <a:cubicBezTo>
                        <a:pt x="728" y="199"/>
                        <a:pt x="726" y="190"/>
                        <a:pt x="723" y="182"/>
                      </a:cubicBezTo>
                      <a:moveTo>
                        <a:pt x="490" y="0"/>
                      </a:moveTo>
                      <a:cubicBezTo>
                        <a:pt x="506" y="7"/>
                        <a:pt x="514" y="16"/>
                        <a:pt x="489" y="23"/>
                      </a:cubicBezTo>
                      <a:cubicBezTo>
                        <a:pt x="476" y="27"/>
                        <a:pt x="461" y="25"/>
                        <a:pt x="446" y="28"/>
                      </a:cubicBezTo>
                      <a:cubicBezTo>
                        <a:pt x="430" y="31"/>
                        <a:pt x="418" y="35"/>
                        <a:pt x="400" y="35"/>
                      </a:cubicBezTo>
                      <a:cubicBezTo>
                        <a:pt x="400" y="35"/>
                        <a:pt x="400" y="35"/>
                        <a:pt x="400" y="35"/>
                      </a:cubicBezTo>
                      <a:cubicBezTo>
                        <a:pt x="392" y="35"/>
                        <a:pt x="385" y="34"/>
                        <a:pt x="380" y="34"/>
                      </a:cubicBezTo>
                      <a:cubicBezTo>
                        <a:pt x="374" y="33"/>
                        <a:pt x="370" y="33"/>
                        <a:pt x="365" y="33"/>
                      </a:cubicBezTo>
                      <a:cubicBezTo>
                        <a:pt x="358" y="33"/>
                        <a:pt x="350" y="34"/>
                        <a:pt x="339" y="39"/>
                      </a:cubicBezTo>
                      <a:cubicBezTo>
                        <a:pt x="324" y="46"/>
                        <a:pt x="306" y="53"/>
                        <a:pt x="289" y="53"/>
                      </a:cubicBezTo>
                      <a:cubicBezTo>
                        <a:pt x="287" y="53"/>
                        <a:pt x="286" y="53"/>
                        <a:pt x="284" y="53"/>
                      </a:cubicBezTo>
                      <a:cubicBezTo>
                        <a:pt x="267" y="52"/>
                        <a:pt x="257" y="38"/>
                        <a:pt x="240" y="35"/>
                      </a:cubicBezTo>
                      <a:cubicBezTo>
                        <a:pt x="237" y="34"/>
                        <a:pt x="233" y="34"/>
                        <a:pt x="229" y="34"/>
                      </a:cubicBezTo>
                      <a:cubicBezTo>
                        <a:pt x="221" y="34"/>
                        <a:pt x="214" y="35"/>
                        <a:pt x="206" y="37"/>
                      </a:cubicBezTo>
                      <a:cubicBezTo>
                        <a:pt x="205" y="37"/>
                        <a:pt x="203" y="37"/>
                        <a:pt x="202" y="37"/>
                      </a:cubicBezTo>
                      <a:cubicBezTo>
                        <a:pt x="198" y="43"/>
                        <a:pt x="194" y="48"/>
                        <a:pt x="188" y="52"/>
                      </a:cubicBezTo>
                      <a:cubicBezTo>
                        <a:pt x="182" y="55"/>
                        <a:pt x="177" y="56"/>
                        <a:pt x="172" y="56"/>
                      </a:cubicBezTo>
                      <a:cubicBezTo>
                        <a:pt x="168" y="56"/>
                        <a:pt x="164" y="55"/>
                        <a:pt x="159" y="55"/>
                      </a:cubicBezTo>
                      <a:cubicBezTo>
                        <a:pt x="155" y="54"/>
                        <a:pt x="151" y="53"/>
                        <a:pt x="147" y="53"/>
                      </a:cubicBezTo>
                      <a:cubicBezTo>
                        <a:pt x="144" y="53"/>
                        <a:pt x="142" y="54"/>
                        <a:pt x="140" y="54"/>
                      </a:cubicBezTo>
                      <a:cubicBezTo>
                        <a:pt x="132" y="56"/>
                        <a:pt x="124" y="60"/>
                        <a:pt x="115" y="65"/>
                      </a:cubicBezTo>
                      <a:cubicBezTo>
                        <a:pt x="123" y="64"/>
                        <a:pt x="129" y="63"/>
                        <a:pt x="135" y="63"/>
                      </a:cubicBezTo>
                      <a:cubicBezTo>
                        <a:pt x="135" y="63"/>
                        <a:pt x="136" y="63"/>
                        <a:pt x="136" y="63"/>
                      </a:cubicBezTo>
                      <a:cubicBezTo>
                        <a:pt x="155" y="63"/>
                        <a:pt x="176" y="78"/>
                        <a:pt x="195" y="82"/>
                      </a:cubicBezTo>
                      <a:cubicBezTo>
                        <a:pt x="204" y="84"/>
                        <a:pt x="214" y="83"/>
                        <a:pt x="223" y="84"/>
                      </a:cubicBezTo>
                      <a:cubicBezTo>
                        <a:pt x="230" y="89"/>
                        <a:pt x="230" y="89"/>
                        <a:pt x="230" y="89"/>
                      </a:cubicBezTo>
                      <a:cubicBezTo>
                        <a:pt x="232" y="136"/>
                        <a:pt x="176" y="149"/>
                        <a:pt x="136" y="149"/>
                      </a:cubicBezTo>
                      <a:cubicBezTo>
                        <a:pt x="132" y="149"/>
                        <a:pt x="129" y="149"/>
                        <a:pt x="126" y="149"/>
                      </a:cubicBezTo>
                      <a:cubicBezTo>
                        <a:pt x="114" y="148"/>
                        <a:pt x="104" y="142"/>
                        <a:pt x="91" y="142"/>
                      </a:cubicBezTo>
                      <a:cubicBezTo>
                        <a:pt x="91" y="142"/>
                        <a:pt x="91" y="142"/>
                        <a:pt x="90" y="142"/>
                      </a:cubicBezTo>
                      <a:cubicBezTo>
                        <a:pt x="74" y="142"/>
                        <a:pt x="58" y="146"/>
                        <a:pt x="43" y="148"/>
                      </a:cubicBezTo>
                      <a:cubicBezTo>
                        <a:pt x="38" y="149"/>
                        <a:pt x="27" y="150"/>
                        <a:pt x="15" y="150"/>
                      </a:cubicBezTo>
                      <a:cubicBezTo>
                        <a:pt x="9" y="157"/>
                        <a:pt x="5" y="164"/>
                        <a:pt x="3" y="171"/>
                      </a:cubicBezTo>
                      <a:cubicBezTo>
                        <a:pt x="1" y="180"/>
                        <a:pt x="0" y="188"/>
                        <a:pt x="1" y="196"/>
                      </a:cubicBezTo>
                      <a:cubicBezTo>
                        <a:pt x="7" y="193"/>
                        <a:pt x="11" y="191"/>
                        <a:pt x="17" y="191"/>
                      </a:cubicBezTo>
                      <a:cubicBezTo>
                        <a:pt x="21" y="191"/>
                        <a:pt x="27" y="192"/>
                        <a:pt x="35" y="194"/>
                      </a:cubicBezTo>
                      <a:cubicBezTo>
                        <a:pt x="56" y="191"/>
                        <a:pt x="56" y="191"/>
                        <a:pt x="56" y="191"/>
                      </a:cubicBezTo>
                      <a:cubicBezTo>
                        <a:pt x="57" y="191"/>
                        <a:pt x="57" y="191"/>
                        <a:pt x="57" y="191"/>
                      </a:cubicBezTo>
                      <a:cubicBezTo>
                        <a:pt x="68" y="191"/>
                        <a:pt x="92" y="200"/>
                        <a:pt x="86" y="211"/>
                      </a:cubicBezTo>
                      <a:cubicBezTo>
                        <a:pt x="84" y="213"/>
                        <a:pt x="80" y="214"/>
                        <a:pt x="74" y="214"/>
                      </a:cubicBezTo>
                      <a:cubicBezTo>
                        <a:pt x="66" y="214"/>
                        <a:pt x="56" y="212"/>
                        <a:pt x="53" y="212"/>
                      </a:cubicBezTo>
                      <a:cubicBezTo>
                        <a:pt x="50" y="212"/>
                        <a:pt x="47" y="212"/>
                        <a:pt x="44" y="212"/>
                      </a:cubicBezTo>
                      <a:cubicBezTo>
                        <a:pt x="33" y="212"/>
                        <a:pt x="21" y="213"/>
                        <a:pt x="9" y="214"/>
                      </a:cubicBezTo>
                      <a:cubicBezTo>
                        <a:pt x="8" y="214"/>
                        <a:pt x="8" y="214"/>
                        <a:pt x="7" y="214"/>
                      </a:cubicBezTo>
                      <a:cubicBezTo>
                        <a:pt x="12" y="225"/>
                        <a:pt x="22" y="232"/>
                        <a:pt x="32" y="232"/>
                      </a:cubicBezTo>
                      <a:cubicBezTo>
                        <a:pt x="32" y="232"/>
                        <a:pt x="32" y="232"/>
                        <a:pt x="32" y="232"/>
                      </a:cubicBezTo>
                      <a:cubicBezTo>
                        <a:pt x="51" y="231"/>
                        <a:pt x="68" y="217"/>
                        <a:pt x="87" y="217"/>
                      </a:cubicBezTo>
                      <a:cubicBezTo>
                        <a:pt x="88" y="217"/>
                        <a:pt x="88" y="217"/>
                        <a:pt x="89" y="217"/>
                      </a:cubicBezTo>
                      <a:cubicBezTo>
                        <a:pt x="108" y="218"/>
                        <a:pt x="128" y="220"/>
                        <a:pt x="147" y="220"/>
                      </a:cubicBezTo>
                      <a:cubicBezTo>
                        <a:pt x="159" y="220"/>
                        <a:pt x="172" y="219"/>
                        <a:pt x="185" y="217"/>
                      </a:cubicBezTo>
                      <a:cubicBezTo>
                        <a:pt x="188" y="217"/>
                        <a:pt x="192" y="216"/>
                        <a:pt x="195" y="216"/>
                      </a:cubicBezTo>
                      <a:cubicBezTo>
                        <a:pt x="214" y="216"/>
                        <a:pt x="231" y="223"/>
                        <a:pt x="250" y="225"/>
                      </a:cubicBezTo>
                      <a:cubicBezTo>
                        <a:pt x="253" y="225"/>
                        <a:pt x="257" y="225"/>
                        <a:pt x="260" y="225"/>
                      </a:cubicBezTo>
                      <a:cubicBezTo>
                        <a:pt x="291" y="225"/>
                        <a:pt x="317" y="213"/>
                        <a:pt x="347" y="201"/>
                      </a:cubicBezTo>
                      <a:cubicBezTo>
                        <a:pt x="363" y="195"/>
                        <a:pt x="379" y="193"/>
                        <a:pt x="395" y="193"/>
                      </a:cubicBezTo>
                      <a:cubicBezTo>
                        <a:pt x="421" y="193"/>
                        <a:pt x="448" y="200"/>
                        <a:pt x="476" y="207"/>
                      </a:cubicBezTo>
                      <a:cubicBezTo>
                        <a:pt x="483" y="209"/>
                        <a:pt x="490" y="211"/>
                        <a:pt x="497" y="211"/>
                      </a:cubicBezTo>
                      <a:cubicBezTo>
                        <a:pt x="505" y="211"/>
                        <a:pt x="513" y="209"/>
                        <a:pt x="520" y="204"/>
                      </a:cubicBezTo>
                      <a:cubicBezTo>
                        <a:pt x="523" y="203"/>
                        <a:pt x="525" y="201"/>
                        <a:pt x="527" y="198"/>
                      </a:cubicBezTo>
                      <a:cubicBezTo>
                        <a:pt x="513" y="195"/>
                        <a:pt x="500" y="189"/>
                        <a:pt x="487" y="180"/>
                      </a:cubicBezTo>
                      <a:cubicBezTo>
                        <a:pt x="468" y="168"/>
                        <a:pt x="443" y="161"/>
                        <a:pt x="419" y="161"/>
                      </a:cubicBezTo>
                      <a:cubicBezTo>
                        <a:pt x="409" y="161"/>
                        <a:pt x="400" y="162"/>
                        <a:pt x="391" y="164"/>
                      </a:cubicBezTo>
                      <a:cubicBezTo>
                        <a:pt x="377" y="167"/>
                        <a:pt x="334" y="188"/>
                        <a:pt x="304" y="188"/>
                      </a:cubicBezTo>
                      <a:cubicBezTo>
                        <a:pt x="290" y="188"/>
                        <a:pt x="280" y="183"/>
                        <a:pt x="276" y="170"/>
                      </a:cubicBezTo>
                      <a:cubicBezTo>
                        <a:pt x="266" y="125"/>
                        <a:pt x="387" y="115"/>
                        <a:pt x="411" y="113"/>
                      </a:cubicBezTo>
                      <a:cubicBezTo>
                        <a:pt x="444" y="110"/>
                        <a:pt x="475" y="108"/>
                        <a:pt x="507" y="97"/>
                      </a:cubicBezTo>
                      <a:cubicBezTo>
                        <a:pt x="529" y="89"/>
                        <a:pt x="546" y="73"/>
                        <a:pt x="567" y="63"/>
                      </a:cubicBezTo>
                      <a:cubicBezTo>
                        <a:pt x="572" y="60"/>
                        <a:pt x="577" y="59"/>
                        <a:pt x="582" y="57"/>
                      </a:cubicBezTo>
                      <a:cubicBezTo>
                        <a:pt x="557" y="40"/>
                        <a:pt x="533" y="20"/>
                        <a:pt x="506" y="6"/>
                      </a:cubicBezTo>
                      <a:cubicBezTo>
                        <a:pt x="501" y="4"/>
                        <a:pt x="496" y="2"/>
                        <a:pt x="490" y="0"/>
                      </a:cubicBezTo>
                    </a:path>
                  </a:pathLst>
                </a:custGeom>
                <a:solidFill>
                  <a:srgbClr val="B15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2" name="Freeform 8643">
                  <a:extLst>
                    <a:ext uri="{FF2B5EF4-FFF2-40B4-BE49-F238E27FC236}">
                      <a16:creationId xmlns:a16="http://schemas.microsoft.com/office/drawing/2014/main" id="{C9CF7D35-A136-CD04-9BB9-6CE2F618748C}"/>
                    </a:ext>
                  </a:extLst>
                </p:cNvPr>
                <p:cNvSpPr>
                  <a:spLocks/>
                </p:cNvSpPr>
                <p:nvPr/>
              </p:nvSpPr>
              <p:spPr bwMode="auto">
                <a:xfrm>
                  <a:off x="4244" y="1109"/>
                  <a:ext cx="287" cy="54"/>
                </a:xfrm>
                <a:custGeom>
                  <a:avLst/>
                  <a:gdLst>
                    <a:gd name="T0" fmla="*/ 69 w 347"/>
                    <a:gd name="T1" fmla="*/ 0 h 66"/>
                    <a:gd name="T2" fmla="*/ 64 w 347"/>
                    <a:gd name="T3" fmla="*/ 2 h 66"/>
                    <a:gd name="T4" fmla="*/ 57 w 347"/>
                    <a:gd name="T5" fmla="*/ 7 h 66"/>
                    <a:gd name="T6" fmla="*/ 18 w 347"/>
                    <a:gd name="T7" fmla="*/ 15 h 66"/>
                    <a:gd name="T8" fmla="*/ 2 w 347"/>
                    <a:gd name="T9" fmla="*/ 20 h 66"/>
                    <a:gd name="T10" fmla="*/ 18 w 347"/>
                    <a:gd name="T11" fmla="*/ 29 h 66"/>
                    <a:gd name="T12" fmla="*/ 18 w 347"/>
                    <a:gd name="T13" fmla="*/ 29 h 66"/>
                    <a:gd name="T14" fmla="*/ 28 w 347"/>
                    <a:gd name="T15" fmla="*/ 29 h 66"/>
                    <a:gd name="T16" fmla="*/ 34 w 347"/>
                    <a:gd name="T17" fmla="*/ 21 h 66"/>
                    <a:gd name="T18" fmla="*/ 55 w 347"/>
                    <a:gd name="T19" fmla="*/ 11 h 66"/>
                    <a:gd name="T20" fmla="*/ 77 w 347"/>
                    <a:gd name="T21" fmla="*/ 24 h 66"/>
                    <a:gd name="T22" fmla="*/ 74 w 347"/>
                    <a:gd name="T23" fmla="*/ 8 h 66"/>
                    <a:gd name="T24" fmla="*/ 74 w 347"/>
                    <a:gd name="T25" fmla="*/ 8 h 66"/>
                    <a:gd name="T26" fmla="*/ 88 w 347"/>
                    <a:gd name="T27" fmla="*/ 6 h 66"/>
                    <a:gd name="T28" fmla="*/ 101 w 347"/>
                    <a:gd name="T29" fmla="*/ 5 h 66"/>
                    <a:gd name="T30" fmla="*/ 114 w 347"/>
                    <a:gd name="T31" fmla="*/ 7 h 66"/>
                    <a:gd name="T32" fmla="*/ 134 w 347"/>
                    <a:gd name="T33" fmla="*/ 11 h 66"/>
                    <a:gd name="T34" fmla="*/ 141 w 347"/>
                    <a:gd name="T35" fmla="*/ 11 h 66"/>
                    <a:gd name="T36" fmla="*/ 149 w 347"/>
                    <a:gd name="T37" fmla="*/ 11 h 66"/>
                    <a:gd name="T38" fmla="*/ 162 w 347"/>
                    <a:gd name="T39" fmla="*/ 12 h 66"/>
                    <a:gd name="T40" fmla="*/ 141 w 347"/>
                    <a:gd name="T41" fmla="*/ 6 h 66"/>
                    <a:gd name="T42" fmla="*/ 87 w 347"/>
                    <a:gd name="T43" fmla="*/ 2 h 66"/>
                    <a:gd name="T44" fmla="*/ 84 w 347"/>
                    <a:gd name="T45" fmla="*/ 2 h 66"/>
                    <a:gd name="T46" fmla="*/ 86 w 347"/>
                    <a:gd name="T47" fmla="*/ 2 h 66"/>
                    <a:gd name="T48" fmla="*/ 69 w 347"/>
                    <a:gd name="T49" fmla="*/ 0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7" h="66">
                      <a:moveTo>
                        <a:pt x="147" y="0"/>
                      </a:moveTo>
                      <a:cubicBezTo>
                        <a:pt x="143" y="0"/>
                        <a:pt x="139" y="1"/>
                        <a:pt x="136" y="2"/>
                      </a:cubicBezTo>
                      <a:cubicBezTo>
                        <a:pt x="124" y="5"/>
                        <a:pt x="129" y="11"/>
                        <a:pt x="122" y="16"/>
                      </a:cubicBezTo>
                      <a:cubicBezTo>
                        <a:pt x="103" y="28"/>
                        <a:pt x="62" y="27"/>
                        <a:pt x="38" y="33"/>
                      </a:cubicBezTo>
                      <a:cubicBezTo>
                        <a:pt x="31" y="35"/>
                        <a:pt x="7" y="41"/>
                        <a:pt x="5" y="47"/>
                      </a:cubicBezTo>
                      <a:cubicBezTo>
                        <a:pt x="0" y="62"/>
                        <a:pt x="27" y="66"/>
                        <a:pt x="39" y="66"/>
                      </a:cubicBezTo>
                      <a:cubicBezTo>
                        <a:pt x="39" y="66"/>
                        <a:pt x="40" y="66"/>
                        <a:pt x="40" y="66"/>
                      </a:cubicBezTo>
                      <a:cubicBezTo>
                        <a:pt x="46" y="66"/>
                        <a:pt x="53" y="65"/>
                        <a:pt x="59" y="64"/>
                      </a:cubicBezTo>
                      <a:cubicBezTo>
                        <a:pt x="63" y="59"/>
                        <a:pt x="67" y="53"/>
                        <a:pt x="72" y="48"/>
                      </a:cubicBezTo>
                      <a:cubicBezTo>
                        <a:pt x="86" y="32"/>
                        <a:pt x="101" y="24"/>
                        <a:pt x="117" y="24"/>
                      </a:cubicBezTo>
                      <a:cubicBezTo>
                        <a:pt x="134" y="24"/>
                        <a:pt x="151" y="34"/>
                        <a:pt x="166" y="54"/>
                      </a:cubicBezTo>
                      <a:cubicBezTo>
                        <a:pt x="160" y="18"/>
                        <a:pt x="160" y="18"/>
                        <a:pt x="160" y="18"/>
                      </a:cubicBezTo>
                      <a:cubicBezTo>
                        <a:pt x="160" y="18"/>
                        <a:pt x="160" y="18"/>
                        <a:pt x="160" y="18"/>
                      </a:cubicBezTo>
                      <a:cubicBezTo>
                        <a:pt x="170" y="18"/>
                        <a:pt x="180" y="16"/>
                        <a:pt x="189" y="14"/>
                      </a:cubicBezTo>
                      <a:cubicBezTo>
                        <a:pt x="198" y="12"/>
                        <a:pt x="207" y="11"/>
                        <a:pt x="217" y="11"/>
                      </a:cubicBezTo>
                      <a:cubicBezTo>
                        <a:pt x="225" y="11"/>
                        <a:pt x="234" y="12"/>
                        <a:pt x="244" y="17"/>
                      </a:cubicBezTo>
                      <a:cubicBezTo>
                        <a:pt x="257" y="23"/>
                        <a:pt x="272" y="25"/>
                        <a:pt x="286" y="25"/>
                      </a:cubicBezTo>
                      <a:cubicBezTo>
                        <a:pt x="291" y="25"/>
                        <a:pt x="297" y="25"/>
                        <a:pt x="302" y="24"/>
                      </a:cubicBezTo>
                      <a:cubicBezTo>
                        <a:pt x="307" y="24"/>
                        <a:pt x="312" y="24"/>
                        <a:pt x="318" y="24"/>
                      </a:cubicBezTo>
                      <a:cubicBezTo>
                        <a:pt x="328" y="24"/>
                        <a:pt x="337" y="25"/>
                        <a:pt x="347" y="27"/>
                      </a:cubicBezTo>
                      <a:cubicBezTo>
                        <a:pt x="332" y="21"/>
                        <a:pt x="310" y="16"/>
                        <a:pt x="300" y="14"/>
                      </a:cubicBezTo>
                      <a:cubicBezTo>
                        <a:pt x="265" y="9"/>
                        <a:pt x="223" y="3"/>
                        <a:pt x="186" y="3"/>
                      </a:cubicBezTo>
                      <a:cubicBezTo>
                        <a:pt x="183" y="3"/>
                        <a:pt x="181" y="3"/>
                        <a:pt x="178" y="3"/>
                      </a:cubicBezTo>
                      <a:cubicBezTo>
                        <a:pt x="184" y="6"/>
                        <a:pt x="184" y="6"/>
                        <a:pt x="184" y="6"/>
                      </a:cubicBezTo>
                      <a:cubicBezTo>
                        <a:pt x="176" y="4"/>
                        <a:pt x="160" y="0"/>
                        <a:pt x="147" y="0"/>
                      </a:cubicBezTo>
                    </a:path>
                  </a:pathLst>
                </a:custGeom>
                <a:solidFill>
                  <a:srgbClr val="B15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3" name="Freeform 8644">
                  <a:extLst>
                    <a:ext uri="{FF2B5EF4-FFF2-40B4-BE49-F238E27FC236}">
                      <a16:creationId xmlns:a16="http://schemas.microsoft.com/office/drawing/2014/main" id="{43393EA9-ED20-8C1D-FFD1-CA33F063CE3F}"/>
                    </a:ext>
                  </a:extLst>
                </p:cNvPr>
                <p:cNvSpPr>
                  <a:spLocks/>
                </p:cNvSpPr>
                <p:nvPr/>
              </p:nvSpPr>
              <p:spPr bwMode="auto">
                <a:xfrm>
                  <a:off x="4293" y="1118"/>
                  <a:ext cx="258" cy="57"/>
                </a:xfrm>
                <a:custGeom>
                  <a:avLst/>
                  <a:gdLst>
                    <a:gd name="T0" fmla="*/ 74 w 312"/>
                    <a:gd name="T1" fmla="*/ 0 h 69"/>
                    <a:gd name="T2" fmla="*/ 61 w 312"/>
                    <a:gd name="T3" fmla="*/ 2 h 69"/>
                    <a:gd name="T4" fmla="*/ 47 w 312"/>
                    <a:gd name="T5" fmla="*/ 3 h 69"/>
                    <a:gd name="T6" fmla="*/ 47 w 312"/>
                    <a:gd name="T7" fmla="*/ 3 h 69"/>
                    <a:gd name="T8" fmla="*/ 50 w 312"/>
                    <a:gd name="T9" fmla="*/ 21 h 69"/>
                    <a:gd name="T10" fmla="*/ 27 w 312"/>
                    <a:gd name="T11" fmla="*/ 6 h 69"/>
                    <a:gd name="T12" fmla="*/ 6 w 312"/>
                    <a:gd name="T13" fmla="*/ 17 h 69"/>
                    <a:gd name="T14" fmla="*/ 0 w 312"/>
                    <a:gd name="T15" fmla="*/ 25 h 69"/>
                    <a:gd name="T16" fmla="*/ 2 w 312"/>
                    <a:gd name="T17" fmla="*/ 25 h 69"/>
                    <a:gd name="T18" fmla="*/ 12 w 312"/>
                    <a:gd name="T19" fmla="*/ 23 h 69"/>
                    <a:gd name="T20" fmla="*/ 18 w 312"/>
                    <a:gd name="T21" fmla="*/ 24 h 69"/>
                    <a:gd name="T22" fmla="*/ 38 w 312"/>
                    <a:gd name="T23" fmla="*/ 32 h 69"/>
                    <a:gd name="T24" fmla="*/ 41 w 312"/>
                    <a:gd name="T25" fmla="*/ 32 h 69"/>
                    <a:gd name="T26" fmla="*/ 64 w 312"/>
                    <a:gd name="T27" fmla="*/ 26 h 69"/>
                    <a:gd name="T28" fmla="*/ 77 w 312"/>
                    <a:gd name="T29" fmla="*/ 22 h 69"/>
                    <a:gd name="T30" fmla="*/ 84 w 312"/>
                    <a:gd name="T31" fmla="*/ 23 h 69"/>
                    <a:gd name="T32" fmla="*/ 93 w 312"/>
                    <a:gd name="T33" fmla="*/ 24 h 69"/>
                    <a:gd name="T34" fmla="*/ 93 w 312"/>
                    <a:gd name="T35" fmla="*/ 24 h 69"/>
                    <a:gd name="T36" fmla="*/ 114 w 312"/>
                    <a:gd name="T37" fmla="*/ 21 h 69"/>
                    <a:gd name="T38" fmla="*/ 134 w 312"/>
                    <a:gd name="T39" fmla="*/ 17 h 69"/>
                    <a:gd name="T40" fmla="*/ 135 w 312"/>
                    <a:gd name="T41" fmla="*/ 7 h 69"/>
                    <a:gd name="T42" fmla="*/ 121 w 312"/>
                    <a:gd name="T43" fmla="*/ 6 h 69"/>
                    <a:gd name="T44" fmla="*/ 113 w 312"/>
                    <a:gd name="T45" fmla="*/ 6 h 69"/>
                    <a:gd name="T46" fmla="*/ 106 w 312"/>
                    <a:gd name="T47" fmla="*/ 7 h 69"/>
                    <a:gd name="T48" fmla="*/ 87 w 312"/>
                    <a:gd name="T49" fmla="*/ 2 h 69"/>
                    <a:gd name="T50" fmla="*/ 74 w 312"/>
                    <a:gd name="T51" fmla="*/ 0 h 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2" h="69">
                      <a:moveTo>
                        <a:pt x="158" y="0"/>
                      </a:moveTo>
                      <a:cubicBezTo>
                        <a:pt x="148" y="0"/>
                        <a:pt x="139" y="1"/>
                        <a:pt x="130" y="3"/>
                      </a:cubicBezTo>
                      <a:cubicBezTo>
                        <a:pt x="121" y="5"/>
                        <a:pt x="111" y="7"/>
                        <a:pt x="101" y="7"/>
                      </a:cubicBezTo>
                      <a:cubicBezTo>
                        <a:pt x="101" y="7"/>
                        <a:pt x="101" y="7"/>
                        <a:pt x="101" y="7"/>
                      </a:cubicBezTo>
                      <a:cubicBezTo>
                        <a:pt x="107" y="43"/>
                        <a:pt x="107" y="43"/>
                        <a:pt x="107" y="43"/>
                      </a:cubicBezTo>
                      <a:cubicBezTo>
                        <a:pt x="92" y="23"/>
                        <a:pt x="75" y="13"/>
                        <a:pt x="58" y="13"/>
                      </a:cubicBezTo>
                      <a:cubicBezTo>
                        <a:pt x="42" y="13"/>
                        <a:pt x="27" y="21"/>
                        <a:pt x="13" y="37"/>
                      </a:cubicBezTo>
                      <a:cubicBezTo>
                        <a:pt x="8" y="42"/>
                        <a:pt x="4" y="48"/>
                        <a:pt x="0" y="53"/>
                      </a:cubicBezTo>
                      <a:cubicBezTo>
                        <a:pt x="1" y="53"/>
                        <a:pt x="3" y="53"/>
                        <a:pt x="4" y="53"/>
                      </a:cubicBezTo>
                      <a:cubicBezTo>
                        <a:pt x="12" y="51"/>
                        <a:pt x="19" y="50"/>
                        <a:pt x="27" y="50"/>
                      </a:cubicBezTo>
                      <a:cubicBezTo>
                        <a:pt x="31" y="50"/>
                        <a:pt x="35" y="50"/>
                        <a:pt x="38" y="51"/>
                      </a:cubicBezTo>
                      <a:cubicBezTo>
                        <a:pt x="55" y="54"/>
                        <a:pt x="65" y="68"/>
                        <a:pt x="82" y="69"/>
                      </a:cubicBezTo>
                      <a:cubicBezTo>
                        <a:pt x="84" y="69"/>
                        <a:pt x="85" y="69"/>
                        <a:pt x="87" y="69"/>
                      </a:cubicBezTo>
                      <a:cubicBezTo>
                        <a:pt x="104" y="69"/>
                        <a:pt x="122" y="62"/>
                        <a:pt x="137" y="55"/>
                      </a:cubicBezTo>
                      <a:cubicBezTo>
                        <a:pt x="148" y="50"/>
                        <a:pt x="156" y="49"/>
                        <a:pt x="163" y="49"/>
                      </a:cubicBezTo>
                      <a:cubicBezTo>
                        <a:pt x="168" y="49"/>
                        <a:pt x="172" y="49"/>
                        <a:pt x="178" y="50"/>
                      </a:cubicBezTo>
                      <a:cubicBezTo>
                        <a:pt x="183" y="50"/>
                        <a:pt x="190" y="51"/>
                        <a:pt x="198" y="51"/>
                      </a:cubicBezTo>
                      <a:cubicBezTo>
                        <a:pt x="198" y="51"/>
                        <a:pt x="198" y="51"/>
                        <a:pt x="198" y="51"/>
                      </a:cubicBezTo>
                      <a:cubicBezTo>
                        <a:pt x="216" y="51"/>
                        <a:pt x="228" y="47"/>
                        <a:pt x="244" y="44"/>
                      </a:cubicBezTo>
                      <a:cubicBezTo>
                        <a:pt x="259" y="41"/>
                        <a:pt x="274" y="43"/>
                        <a:pt x="287" y="39"/>
                      </a:cubicBezTo>
                      <a:cubicBezTo>
                        <a:pt x="312" y="32"/>
                        <a:pt x="304" y="23"/>
                        <a:pt x="288" y="16"/>
                      </a:cubicBezTo>
                      <a:cubicBezTo>
                        <a:pt x="278" y="14"/>
                        <a:pt x="269" y="13"/>
                        <a:pt x="259" y="13"/>
                      </a:cubicBezTo>
                      <a:cubicBezTo>
                        <a:pt x="253" y="13"/>
                        <a:pt x="248" y="13"/>
                        <a:pt x="243" y="13"/>
                      </a:cubicBezTo>
                      <a:cubicBezTo>
                        <a:pt x="238" y="14"/>
                        <a:pt x="232" y="14"/>
                        <a:pt x="227" y="14"/>
                      </a:cubicBezTo>
                      <a:cubicBezTo>
                        <a:pt x="213" y="14"/>
                        <a:pt x="198" y="12"/>
                        <a:pt x="185" y="6"/>
                      </a:cubicBezTo>
                      <a:cubicBezTo>
                        <a:pt x="175" y="1"/>
                        <a:pt x="166" y="0"/>
                        <a:pt x="158" y="0"/>
                      </a:cubicBezTo>
                    </a:path>
                  </a:pathLst>
                </a:custGeom>
                <a:solidFill>
                  <a:srgbClr val="B95D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4" name="Freeform 8645">
                  <a:extLst>
                    <a:ext uri="{FF2B5EF4-FFF2-40B4-BE49-F238E27FC236}">
                      <a16:creationId xmlns:a16="http://schemas.microsoft.com/office/drawing/2014/main" id="{739067D1-C17E-3B00-0996-A5EFDA352BC8}"/>
                    </a:ext>
                  </a:extLst>
                </p:cNvPr>
                <p:cNvSpPr>
                  <a:spLocks noEditPoints="1"/>
                </p:cNvSpPr>
                <p:nvPr/>
              </p:nvSpPr>
              <p:spPr bwMode="auto">
                <a:xfrm>
                  <a:off x="4362" y="1351"/>
                  <a:ext cx="183" cy="39"/>
                </a:xfrm>
                <a:custGeom>
                  <a:avLst/>
                  <a:gdLst>
                    <a:gd name="T0" fmla="*/ 101 w 222"/>
                    <a:gd name="T1" fmla="*/ 20 h 48"/>
                    <a:gd name="T2" fmla="*/ 101 w 222"/>
                    <a:gd name="T3" fmla="*/ 21 h 48"/>
                    <a:gd name="T4" fmla="*/ 102 w 222"/>
                    <a:gd name="T5" fmla="*/ 21 h 48"/>
                    <a:gd name="T6" fmla="*/ 101 w 222"/>
                    <a:gd name="T7" fmla="*/ 20 h 48"/>
                    <a:gd name="T8" fmla="*/ 51 w 222"/>
                    <a:gd name="T9" fmla="*/ 0 h 48"/>
                    <a:gd name="T10" fmla="*/ 33 w 222"/>
                    <a:gd name="T11" fmla="*/ 3 h 48"/>
                    <a:gd name="T12" fmla="*/ 17 w 222"/>
                    <a:gd name="T13" fmla="*/ 6 h 48"/>
                    <a:gd name="T14" fmla="*/ 0 w 222"/>
                    <a:gd name="T15" fmla="*/ 9 h 48"/>
                    <a:gd name="T16" fmla="*/ 2 w 222"/>
                    <a:gd name="T17" fmla="*/ 17 h 48"/>
                    <a:gd name="T18" fmla="*/ 27 w 222"/>
                    <a:gd name="T19" fmla="*/ 19 h 48"/>
                    <a:gd name="T20" fmla="*/ 54 w 222"/>
                    <a:gd name="T21" fmla="*/ 19 h 48"/>
                    <a:gd name="T22" fmla="*/ 72 w 222"/>
                    <a:gd name="T23" fmla="*/ 18 h 48"/>
                    <a:gd name="T24" fmla="*/ 72 w 222"/>
                    <a:gd name="T25" fmla="*/ 18 h 48"/>
                    <a:gd name="T26" fmla="*/ 99 w 222"/>
                    <a:gd name="T27" fmla="*/ 20 h 48"/>
                    <a:gd name="T28" fmla="*/ 96 w 222"/>
                    <a:gd name="T29" fmla="*/ 15 h 48"/>
                    <a:gd name="T30" fmla="*/ 101 w 222"/>
                    <a:gd name="T31" fmla="*/ 20 h 48"/>
                    <a:gd name="T32" fmla="*/ 102 w 222"/>
                    <a:gd name="T33" fmla="*/ 13 h 48"/>
                    <a:gd name="T34" fmla="*/ 96 w 222"/>
                    <a:gd name="T35" fmla="*/ 10 h 48"/>
                    <a:gd name="T36" fmla="*/ 51 w 222"/>
                    <a:gd name="T37" fmla="*/ 0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2" h="48">
                      <a:moveTo>
                        <a:pt x="220" y="46"/>
                      </a:moveTo>
                      <a:cubicBezTo>
                        <a:pt x="220" y="47"/>
                        <a:pt x="220" y="47"/>
                        <a:pt x="220" y="48"/>
                      </a:cubicBezTo>
                      <a:cubicBezTo>
                        <a:pt x="220" y="48"/>
                        <a:pt x="221" y="48"/>
                        <a:pt x="222" y="48"/>
                      </a:cubicBezTo>
                      <a:cubicBezTo>
                        <a:pt x="221" y="47"/>
                        <a:pt x="220" y="47"/>
                        <a:pt x="220" y="46"/>
                      </a:cubicBezTo>
                      <a:moveTo>
                        <a:pt x="110" y="0"/>
                      </a:moveTo>
                      <a:cubicBezTo>
                        <a:pt x="98" y="0"/>
                        <a:pt x="85" y="2"/>
                        <a:pt x="72" y="7"/>
                      </a:cubicBezTo>
                      <a:cubicBezTo>
                        <a:pt x="57" y="12"/>
                        <a:pt x="57" y="14"/>
                        <a:pt x="37" y="14"/>
                      </a:cubicBezTo>
                      <a:cubicBezTo>
                        <a:pt x="30" y="15"/>
                        <a:pt x="12" y="15"/>
                        <a:pt x="0" y="20"/>
                      </a:cubicBezTo>
                      <a:cubicBezTo>
                        <a:pt x="3" y="26"/>
                        <a:pt x="4" y="32"/>
                        <a:pt x="4" y="39"/>
                      </a:cubicBezTo>
                      <a:cubicBezTo>
                        <a:pt x="17" y="42"/>
                        <a:pt x="38" y="43"/>
                        <a:pt x="60" y="43"/>
                      </a:cubicBezTo>
                      <a:cubicBezTo>
                        <a:pt x="79" y="43"/>
                        <a:pt x="100" y="43"/>
                        <a:pt x="117" y="42"/>
                      </a:cubicBezTo>
                      <a:cubicBezTo>
                        <a:pt x="135" y="41"/>
                        <a:pt x="149" y="40"/>
                        <a:pt x="156" y="40"/>
                      </a:cubicBezTo>
                      <a:cubicBezTo>
                        <a:pt x="157" y="40"/>
                        <a:pt x="157" y="40"/>
                        <a:pt x="157" y="40"/>
                      </a:cubicBezTo>
                      <a:cubicBezTo>
                        <a:pt x="167" y="40"/>
                        <a:pt x="191" y="45"/>
                        <a:pt x="213" y="47"/>
                      </a:cubicBezTo>
                      <a:cubicBezTo>
                        <a:pt x="212" y="43"/>
                        <a:pt x="211" y="38"/>
                        <a:pt x="209" y="33"/>
                      </a:cubicBezTo>
                      <a:cubicBezTo>
                        <a:pt x="211" y="39"/>
                        <a:pt x="215" y="43"/>
                        <a:pt x="220" y="46"/>
                      </a:cubicBezTo>
                      <a:cubicBezTo>
                        <a:pt x="220" y="40"/>
                        <a:pt x="221" y="34"/>
                        <a:pt x="222" y="29"/>
                      </a:cubicBezTo>
                      <a:cubicBezTo>
                        <a:pt x="207" y="23"/>
                        <a:pt x="207" y="23"/>
                        <a:pt x="207" y="23"/>
                      </a:cubicBezTo>
                      <a:cubicBezTo>
                        <a:pt x="172" y="15"/>
                        <a:pt x="143" y="0"/>
                        <a:pt x="110" y="0"/>
                      </a:cubicBezTo>
                    </a:path>
                  </a:pathLst>
                </a:custGeom>
                <a:solidFill>
                  <a:srgbClr val="A24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5" name="Freeform 8646">
                  <a:extLst>
                    <a:ext uri="{FF2B5EF4-FFF2-40B4-BE49-F238E27FC236}">
                      <a16:creationId xmlns:a16="http://schemas.microsoft.com/office/drawing/2014/main" id="{DCFC14CB-2F61-8AB9-7D88-5EF3ADA96E7D}"/>
                    </a:ext>
                  </a:extLst>
                </p:cNvPr>
                <p:cNvSpPr>
                  <a:spLocks noEditPoints="1"/>
                </p:cNvSpPr>
                <p:nvPr/>
              </p:nvSpPr>
              <p:spPr bwMode="auto">
                <a:xfrm>
                  <a:off x="4534" y="1375"/>
                  <a:ext cx="37" cy="15"/>
                </a:xfrm>
                <a:custGeom>
                  <a:avLst/>
                  <a:gdLst>
                    <a:gd name="T0" fmla="*/ 0 w 45"/>
                    <a:gd name="T1" fmla="*/ 2 h 19"/>
                    <a:gd name="T2" fmla="*/ 2 w 45"/>
                    <a:gd name="T3" fmla="*/ 7 h 19"/>
                    <a:gd name="T4" fmla="*/ 5 w 45"/>
                    <a:gd name="T5" fmla="*/ 7 h 19"/>
                    <a:gd name="T6" fmla="*/ 5 w 45"/>
                    <a:gd name="T7" fmla="*/ 6 h 19"/>
                    <a:gd name="T8" fmla="*/ 0 w 45"/>
                    <a:gd name="T9" fmla="*/ 2 h 19"/>
                    <a:gd name="T10" fmla="*/ 6 w 45"/>
                    <a:gd name="T11" fmla="*/ 0 h 19"/>
                    <a:gd name="T12" fmla="*/ 5 w 45"/>
                    <a:gd name="T13" fmla="*/ 6 h 19"/>
                    <a:gd name="T14" fmla="*/ 6 w 45"/>
                    <a:gd name="T15" fmla="*/ 7 h 19"/>
                    <a:gd name="T16" fmla="*/ 10 w 45"/>
                    <a:gd name="T17" fmla="*/ 7 h 19"/>
                    <a:gd name="T18" fmla="*/ 21 w 45"/>
                    <a:gd name="T19" fmla="*/ 5 h 19"/>
                    <a:gd name="T20" fmla="*/ 18 w 45"/>
                    <a:gd name="T21" fmla="*/ 4 h 19"/>
                    <a:gd name="T22" fmla="*/ 6 w 45"/>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 h="19">
                      <a:moveTo>
                        <a:pt x="0" y="4"/>
                      </a:moveTo>
                      <a:cubicBezTo>
                        <a:pt x="2" y="9"/>
                        <a:pt x="3" y="14"/>
                        <a:pt x="4" y="18"/>
                      </a:cubicBezTo>
                      <a:cubicBezTo>
                        <a:pt x="7" y="18"/>
                        <a:pt x="9" y="19"/>
                        <a:pt x="11" y="19"/>
                      </a:cubicBezTo>
                      <a:cubicBezTo>
                        <a:pt x="11" y="18"/>
                        <a:pt x="11" y="18"/>
                        <a:pt x="11" y="17"/>
                      </a:cubicBezTo>
                      <a:cubicBezTo>
                        <a:pt x="6" y="14"/>
                        <a:pt x="2" y="10"/>
                        <a:pt x="0" y="4"/>
                      </a:cubicBezTo>
                      <a:moveTo>
                        <a:pt x="13" y="0"/>
                      </a:moveTo>
                      <a:cubicBezTo>
                        <a:pt x="12" y="5"/>
                        <a:pt x="11" y="11"/>
                        <a:pt x="11" y="17"/>
                      </a:cubicBezTo>
                      <a:cubicBezTo>
                        <a:pt x="11" y="18"/>
                        <a:pt x="12" y="18"/>
                        <a:pt x="13" y="19"/>
                      </a:cubicBezTo>
                      <a:cubicBezTo>
                        <a:pt x="16" y="19"/>
                        <a:pt x="19" y="19"/>
                        <a:pt x="21" y="19"/>
                      </a:cubicBezTo>
                      <a:cubicBezTo>
                        <a:pt x="33" y="19"/>
                        <a:pt x="42" y="17"/>
                        <a:pt x="45" y="12"/>
                      </a:cubicBezTo>
                      <a:cubicBezTo>
                        <a:pt x="44" y="11"/>
                        <a:pt x="43" y="10"/>
                        <a:pt x="40" y="9"/>
                      </a:cubicBezTo>
                      <a:cubicBezTo>
                        <a:pt x="13" y="0"/>
                        <a:pt x="13" y="0"/>
                        <a:pt x="13" y="0"/>
                      </a:cubicBezTo>
                    </a:path>
                  </a:pathLst>
                </a:custGeom>
                <a:solidFill>
                  <a:srgbClr val="AC4F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6" name="Freeform 8647">
                  <a:extLst>
                    <a:ext uri="{FF2B5EF4-FFF2-40B4-BE49-F238E27FC236}">
                      <a16:creationId xmlns:a16="http://schemas.microsoft.com/office/drawing/2014/main" id="{FEF6F628-078C-F16C-DF60-93CFFB253441}"/>
                    </a:ext>
                  </a:extLst>
                </p:cNvPr>
                <p:cNvSpPr>
                  <a:spLocks/>
                </p:cNvSpPr>
                <p:nvPr/>
              </p:nvSpPr>
              <p:spPr bwMode="auto">
                <a:xfrm>
                  <a:off x="4084" y="1293"/>
                  <a:ext cx="48" cy="16"/>
                </a:xfrm>
                <a:custGeom>
                  <a:avLst/>
                  <a:gdLst>
                    <a:gd name="T0" fmla="*/ 25 w 58"/>
                    <a:gd name="T1" fmla="*/ 0 h 20"/>
                    <a:gd name="T2" fmla="*/ 20 w 58"/>
                    <a:gd name="T3" fmla="*/ 2 h 20"/>
                    <a:gd name="T4" fmla="*/ 0 w 58"/>
                    <a:gd name="T5" fmla="*/ 7 h 20"/>
                    <a:gd name="T6" fmla="*/ 12 w 58"/>
                    <a:gd name="T7" fmla="*/ 8 h 20"/>
                    <a:gd name="T8" fmla="*/ 27 w 58"/>
                    <a:gd name="T9" fmla="*/ 7 h 20"/>
                    <a:gd name="T10" fmla="*/ 25 w 5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8" h="20">
                      <a:moveTo>
                        <a:pt x="52" y="0"/>
                      </a:moveTo>
                      <a:cubicBezTo>
                        <a:pt x="49" y="1"/>
                        <a:pt x="46" y="3"/>
                        <a:pt x="42" y="5"/>
                      </a:cubicBezTo>
                      <a:cubicBezTo>
                        <a:pt x="28" y="12"/>
                        <a:pt x="13" y="11"/>
                        <a:pt x="0" y="17"/>
                      </a:cubicBezTo>
                      <a:cubicBezTo>
                        <a:pt x="7" y="20"/>
                        <a:pt x="16" y="20"/>
                        <a:pt x="25" y="20"/>
                      </a:cubicBezTo>
                      <a:cubicBezTo>
                        <a:pt x="35" y="20"/>
                        <a:pt x="47" y="19"/>
                        <a:pt x="58" y="18"/>
                      </a:cubicBezTo>
                      <a:cubicBezTo>
                        <a:pt x="55" y="13"/>
                        <a:pt x="53" y="7"/>
                        <a:pt x="52" y="0"/>
                      </a:cubicBezTo>
                    </a:path>
                  </a:pathLst>
                </a:custGeom>
                <a:solidFill>
                  <a:srgbClr val="B15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7" name="Freeform 8648">
                  <a:extLst>
                    <a:ext uri="{FF2B5EF4-FFF2-40B4-BE49-F238E27FC236}">
                      <a16:creationId xmlns:a16="http://schemas.microsoft.com/office/drawing/2014/main" id="{6796FC20-1B31-635D-BB18-46A51352D445}"/>
                    </a:ext>
                  </a:extLst>
                </p:cNvPr>
                <p:cNvSpPr>
                  <a:spLocks/>
                </p:cNvSpPr>
                <p:nvPr/>
              </p:nvSpPr>
              <p:spPr bwMode="auto">
                <a:xfrm>
                  <a:off x="4127" y="1289"/>
                  <a:ext cx="75" cy="19"/>
                </a:xfrm>
                <a:custGeom>
                  <a:avLst/>
                  <a:gdLst>
                    <a:gd name="T0" fmla="*/ 26 w 91"/>
                    <a:gd name="T1" fmla="*/ 0 h 23"/>
                    <a:gd name="T2" fmla="*/ 25 w 91"/>
                    <a:gd name="T3" fmla="*/ 0 h 23"/>
                    <a:gd name="T4" fmla="*/ 16 w 91"/>
                    <a:gd name="T5" fmla="*/ 2 h 23"/>
                    <a:gd name="T6" fmla="*/ 7 w 91"/>
                    <a:gd name="T7" fmla="*/ 0 h 23"/>
                    <a:gd name="T8" fmla="*/ 0 w 91"/>
                    <a:gd name="T9" fmla="*/ 2 h 23"/>
                    <a:gd name="T10" fmla="*/ 2 w 91"/>
                    <a:gd name="T11" fmla="*/ 11 h 23"/>
                    <a:gd name="T12" fmla="*/ 4 w 91"/>
                    <a:gd name="T13" fmla="*/ 11 h 23"/>
                    <a:gd name="T14" fmla="*/ 20 w 91"/>
                    <a:gd name="T15" fmla="*/ 10 h 23"/>
                    <a:gd name="T16" fmla="*/ 24 w 91"/>
                    <a:gd name="T17" fmla="*/ 10 h 23"/>
                    <a:gd name="T18" fmla="*/ 33 w 91"/>
                    <a:gd name="T19" fmla="*/ 11 h 23"/>
                    <a:gd name="T20" fmla="*/ 40 w 91"/>
                    <a:gd name="T21" fmla="*/ 10 h 23"/>
                    <a:gd name="T22" fmla="*/ 26 w 91"/>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1" h="23">
                      <a:moveTo>
                        <a:pt x="56" y="0"/>
                      </a:moveTo>
                      <a:cubicBezTo>
                        <a:pt x="56" y="0"/>
                        <a:pt x="56" y="0"/>
                        <a:pt x="55" y="0"/>
                      </a:cubicBezTo>
                      <a:cubicBezTo>
                        <a:pt x="34" y="3"/>
                        <a:pt x="34" y="3"/>
                        <a:pt x="34" y="3"/>
                      </a:cubicBezTo>
                      <a:cubicBezTo>
                        <a:pt x="26" y="1"/>
                        <a:pt x="20" y="0"/>
                        <a:pt x="16" y="0"/>
                      </a:cubicBezTo>
                      <a:cubicBezTo>
                        <a:pt x="10" y="0"/>
                        <a:pt x="6" y="2"/>
                        <a:pt x="0" y="5"/>
                      </a:cubicBezTo>
                      <a:cubicBezTo>
                        <a:pt x="1" y="12"/>
                        <a:pt x="3" y="18"/>
                        <a:pt x="6" y="23"/>
                      </a:cubicBezTo>
                      <a:cubicBezTo>
                        <a:pt x="7" y="23"/>
                        <a:pt x="7" y="23"/>
                        <a:pt x="8" y="23"/>
                      </a:cubicBezTo>
                      <a:cubicBezTo>
                        <a:pt x="20" y="22"/>
                        <a:pt x="32" y="21"/>
                        <a:pt x="43" y="21"/>
                      </a:cubicBezTo>
                      <a:cubicBezTo>
                        <a:pt x="46" y="21"/>
                        <a:pt x="49" y="21"/>
                        <a:pt x="52" y="21"/>
                      </a:cubicBezTo>
                      <a:cubicBezTo>
                        <a:pt x="55" y="21"/>
                        <a:pt x="65" y="23"/>
                        <a:pt x="73" y="23"/>
                      </a:cubicBezTo>
                      <a:cubicBezTo>
                        <a:pt x="79" y="23"/>
                        <a:pt x="83" y="22"/>
                        <a:pt x="85" y="20"/>
                      </a:cubicBezTo>
                      <a:cubicBezTo>
                        <a:pt x="91" y="9"/>
                        <a:pt x="67" y="0"/>
                        <a:pt x="56" y="0"/>
                      </a:cubicBezTo>
                    </a:path>
                  </a:pathLst>
                </a:custGeom>
                <a:solidFill>
                  <a:srgbClr val="B95D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8" name="Freeform 8649">
                  <a:extLst>
                    <a:ext uri="{FF2B5EF4-FFF2-40B4-BE49-F238E27FC236}">
                      <a16:creationId xmlns:a16="http://schemas.microsoft.com/office/drawing/2014/main" id="{025587F9-2F51-CE73-A641-4B9674B74EA4}"/>
                    </a:ext>
                  </a:extLst>
                </p:cNvPr>
                <p:cNvSpPr>
                  <a:spLocks/>
                </p:cNvSpPr>
                <p:nvPr/>
              </p:nvSpPr>
              <p:spPr bwMode="auto">
                <a:xfrm>
                  <a:off x="4052" y="1326"/>
                  <a:ext cx="718" cy="3"/>
                </a:xfrm>
                <a:custGeom>
                  <a:avLst/>
                  <a:gdLst>
                    <a:gd name="T0" fmla="*/ 1 w 868"/>
                    <a:gd name="T1" fmla="*/ 2 h 4"/>
                    <a:gd name="T2" fmla="*/ 406 w 868"/>
                    <a:gd name="T3" fmla="*/ 2 h 4"/>
                    <a:gd name="T4" fmla="*/ 406 w 868"/>
                    <a:gd name="T5" fmla="*/ 2 h 4"/>
                    <a:gd name="T6" fmla="*/ 406 w 868"/>
                    <a:gd name="T7" fmla="*/ 0 h 4"/>
                    <a:gd name="T8" fmla="*/ 1 w 868"/>
                    <a:gd name="T9" fmla="*/ 0 h 4"/>
                    <a:gd name="T10" fmla="*/ 0 w 868"/>
                    <a:gd name="T11" fmla="*/ 2 h 4"/>
                    <a:gd name="T12" fmla="*/ 1 w 868"/>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8" h="4">
                      <a:moveTo>
                        <a:pt x="1" y="4"/>
                      </a:moveTo>
                      <a:cubicBezTo>
                        <a:pt x="867" y="4"/>
                        <a:pt x="867" y="4"/>
                        <a:pt x="867" y="4"/>
                      </a:cubicBezTo>
                      <a:cubicBezTo>
                        <a:pt x="868" y="4"/>
                        <a:pt x="868" y="3"/>
                        <a:pt x="868" y="2"/>
                      </a:cubicBezTo>
                      <a:cubicBezTo>
                        <a:pt x="868" y="1"/>
                        <a:pt x="868" y="0"/>
                        <a:pt x="867" y="0"/>
                      </a:cubicBezTo>
                      <a:cubicBezTo>
                        <a:pt x="1" y="0"/>
                        <a:pt x="1" y="0"/>
                        <a:pt x="1" y="0"/>
                      </a:cubicBezTo>
                      <a:cubicBezTo>
                        <a:pt x="0" y="0"/>
                        <a:pt x="0" y="1"/>
                        <a:pt x="0" y="2"/>
                      </a:cubicBezTo>
                      <a:cubicBezTo>
                        <a:pt x="0" y="3"/>
                        <a:pt x="0" y="4"/>
                        <a:pt x="1"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69" name="Freeform 8650">
                  <a:extLst>
                    <a:ext uri="{FF2B5EF4-FFF2-40B4-BE49-F238E27FC236}">
                      <a16:creationId xmlns:a16="http://schemas.microsoft.com/office/drawing/2014/main" id="{B3A43ABB-B73E-4F6F-776D-1932ACCAC7B3}"/>
                    </a:ext>
                  </a:extLst>
                </p:cNvPr>
                <p:cNvSpPr>
                  <a:spLocks/>
                </p:cNvSpPr>
                <p:nvPr/>
              </p:nvSpPr>
              <p:spPr bwMode="auto">
                <a:xfrm>
                  <a:off x="4466" y="1827"/>
                  <a:ext cx="495" cy="662"/>
                </a:xfrm>
                <a:custGeom>
                  <a:avLst/>
                  <a:gdLst>
                    <a:gd name="T0" fmla="*/ 91 w 599"/>
                    <a:gd name="T1" fmla="*/ 10 h 802"/>
                    <a:gd name="T2" fmla="*/ 112 w 599"/>
                    <a:gd name="T3" fmla="*/ 0 h 802"/>
                    <a:gd name="T4" fmla="*/ 136 w 599"/>
                    <a:gd name="T5" fmla="*/ 17 h 802"/>
                    <a:gd name="T6" fmla="*/ 174 w 599"/>
                    <a:gd name="T7" fmla="*/ 64 h 802"/>
                    <a:gd name="T8" fmla="*/ 195 w 599"/>
                    <a:gd name="T9" fmla="*/ 116 h 802"/>
                    <a:gd name="T10" fmla="*/ 236 w 599"/>
                    <a:gd name="T11" fmla="*/ 159 h 802"/>
                    <a:gd name="T12" fmla="*/ 231 w 599"/>
                    <a:gd name="T13" fmla="*/ 182 h 802"/>
                    <a:gd name="T14" fmla="*/ 248 w 599"/>
                    <a:gd name="T15" fmla="*/ 204 h 802"/>
                    <a:gd name="T16" fmla="*/ 276 w 599"/>
                    <a:gd name="T17" fmla="*/ 265 h 802"/>
                    <a:gd name="T18" fmla="*/ 251 w 599"/>
                    <a:gd name="T19" fmla="*/ 324 h 802"/>
                    <a:gd name="T20" fmla="*/ 203 w 599"/>
                    <a:gd name="T21" fmla="*/ 364 h 802"/>
                    <a:gd name="T22" fmla="*/ 128 w 599"/>
                    <a:gd name="T23" fmla="*/ 349 h 802"/>
                    <a:gd name="T24" fmla="*/ 67 w 599"/>
                    <a:gd name="T25" fmla="*/ 320 h 802"/>
                    <a:gd name="T26" fmla="*/ 38 w 599"/>
                    <a:gd name="T27" fmla="*/ 251 h 802"/>
                    <a:gd name="T28" fmla="*/ 25 w 599"/>
                    <a:gd name="T29" fmla="*/ 206 h 802"/>
                    <a:gd name="T30" fmla="*/ 18 w 599"/>
                    <a:gd name="T31" fmla="*/ 182 h 802"/>
                    <a:gd name="T32" fmla="*/ 34 w 599"/>
                    <a:gd name="T33" fmla="*/ 187 h 802"/>
                    <a:gd name="T34" fmla="*/ 53 w 599"/>
                    <a:gd name="T35" fmla="*/ 191 h 802"/>
                    <a:gd name="T36" fmla="*/ 30 w 599"/>
                    <a:gd name="T37" fmla="*/ 163 h 802"/>
                    <a:gd name="T38" fmla="*/ 8 w 599"/>
                    <a:gd name="T39" fmla="*/ 114 h 802"/>
                    <a:gd name="T40" fmla="*/ 12 w 599"/>
                    <a:gd name="T41" fmla="*/ 69 h 802"/>
                    <a:gd name="T42" fmla="*/ 34 w 599"/>
                    <a:gd name="T43" fmla="*/ 40 h 802"/>
                    <a:gd name="T44" fmla="*/ 52 w 599"/>
                    <a:gd name="T45" fmla="*/ 14 h 802"/>
                    <a:gd name="T46" fmla="*/ 83 w 599"/>
                    <a:gd name="T47" fmla="*/ 3 h 802"/>
                    <a:gd name="T48" fmla="*/ 91 w 599"/>
                    <a:gd name="T49" fmla="*/ 10 h 80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9" h="802">
                      <a:moveTo>
                        <a:pt x="195" y="20"/>
                      </a:moveTo>
                      <a:cubicBezTo>
                        <a:pt x="211" y="10"/>
                        <a:pt x="216" y="0"/>
                        <a:pt x="238" y="0"/>
                      </a:cubicBezTo>
                      <a:cubicBezTo>
                        <a:pt x="266" y="0"/>
                        <a:pt x="280" y="22"/>
                        <a:pt x="292" y="37"/>
                      </a:cubicBezTo>
                      <a:cubicBezTo>
                        <a:pt x="317" y="72"/>
                        <a:pt x="348" y="105"/>
                        <a:pt x="373" y="139"/>
                      </a:cubicBezTo>
                      <a:cubicBezTo>
                        <a:pt x="396" y="173"/>
                        <a:pt x="396" y="213"/>
                        <a:pt x="418" y="249"/>
                      </a:cubicBezTo>
                      <a:cubicBezTo>
                        <a:pt x="439" y="283"/>
                        <a:pt x="498" y="304"/>
                        <a:pt x="506" y="344"/>
                      </a:cubicBezTo>
                      <a:cubicBezTo>
                        <a:pt x="509" y="360"/>
                        <a:pt x="493" y="374"/>
                        <a:pt x="495" y="390"/>
                      </a:cubicBezTo>
                      <a:cubicBezTo>
                        <a:pt x="497" y="407"/>
                        <a:pt x="519" y="423"/>
                        <a:pt x="531" y="438"/>
                      </a:cubicBezTo>
                      <a:cubicBezTo>
                        <a:pt x="565" y="482"/>
                        <a:pt x="585" y="520"/>
                        <a:pt x="592" y="571"/>
                      </a:cubicBezTo>
                      <a:cubicBezTo>
                        <a:pt x="599" y="620"/>
                        <a:pt x="577" y="659"/>
                        <a:pt x="538" y="697"/>
                      </a:cubicBezTo>
                      <a:cubicBezTo>
                        <a:pt x="502" y="733"/>
                        <a:pt x="491" y="765"/>
                        <a:pt x="437" y="784"/>
                      </a:cubicBezTo>
                      <a:cubicBezTo>
                        <a:pt x="381" y="802"/>
                        <a:pt x="326" y="769"/>
                        <a:pt x="276" y="752"/>
                      </a:cubicBezTo>
                      <a:cubicBezTo>
                        <a:pt x="226" y="736"/>
                        <a:pt x="176" y="726"/>
                        <a:pt x="144" y="689"/>
                      </a:cubicBezTo>
                      <a:cubicBezTo>
                        <a:pt x="106" y="646"/>
                        <a:pt x="86" y="591"/>
                        <a:pt x="82" y="540"/>
                      </a:cubicBezTo>
                      <a:cubicBezTo>
                        <a:pt x="79" y="503"/>
                        <a:pt x="77" y="475"/>
                        <a:pt x="52" y="444"/>
                      </a:cubicBezTo>
                      <a:cubicBezTo>
                        <a:pt x="42" y="432"/>
                        <a:pt x="10" y="400"/>
                        <a:pt x="40" y="391"/>
                      </a:cubicBezTo>
                      <a:cubicBezTo>
                        <a:pt x="49" y="389"/>
                        <a:pt x="61" y="395"/>
                        <a:pt x="73" y="402"/>
                      </a:cubicBezTo>
                      <a:cubicBezTo>
                        <a:pt x="87" y="410"/>
                        <a:pt x="102" y="417"/>
                        <a:pt x="114" y="411"/>
                      </a:cubicBezTo>
                      <a:cubicBezTo>
                        <a:pt x="150" y="390"/>
                        <a:pt x="75" y="359"/>
                        <a:pt x="63" y="351"/>
                      </a:cubicBezTo>
                      <a:cubicBezTo>
                        <a:pt x="26" y="325"/>
                        <a:pt x="29" y="281"/>
                        <a:pt x="17" y="245"/>
                      </a:cubicBezTo>
                      <a:cubicBezTo>
                        <a:pt x="5" y="211"/>
                        <a:pt x="0" y="179"/>
                        <a:pt x="27" y="147"/>
                      </a:cubicBezTo>
                      <a:cubicBezTo>
                        <a:pt x="45" y="125"/>
                        <a:pt x="63" y="111"/>
                        <a:pt x="74" y="86"/>
                      </a:cubicBezTo>
                      <a:cubicBezTo>
                        <a:pt x="83" y="66"/>
                        <a:pt x="90" y="44"/>
                        <a:pt x="111" y="30"/>
                      </a:cubicBezTo>
                      <a:cubicBezTo>
                        <a:pt x="130" y="18"/>
                        <a:pt x="165" y="20"/>
                        <a:pt x="179" y="7"/>
                      </a:cubicBezTo>
                      <a:cubicBezTo>
                        <a:pt x="195" y="20"/>
                        <a:pt x="195" y="20"/>
                        <a:pt x="195" y="20"/>
                      </a:cubicBezTo>
                    </a:path>
                  </a:pathLst>
                </a:custGeom>
                <a:solidFill>
                  <a:srgbClr val="A03B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0" name="Freeform 8651">
                  <a:extLst>
                    <a:ext uri="{FF2B5EF4-FFF2-40B4-BE49-F238E27FC236}">
                      <a16:creationId xmlns:a16="http://schemas.microsoft.com/office/drawing/2014/main" id="{85D2406F-99C5-6B1B-66B4-71227638774A}"/>
                    </a:ext>
                  </a:extLst>
                </p:cNvPr>
                <p:cNvSpPr>
                  <a:spLocks noEditPoints="1"/>
                </p:cNvSpPr>
                <p:nvPr/>
              </p:nvSpPr>
              <p:spPr bwMode="auto">
                <a:xfrm>
                  <a:off x="4513" y="2112"/>
                  <a:ext cx="258" cy="380"/>
                </a:xfrm>
                <a:custGeom>
                  <a:avLst/>
                  <a:gdLst>
                    <a:gd name="T0" fmla="*/ 68 w 312"/>
                    <a:gd name="T1" fmla="*/ 192 h 461"/>
                    <a:gd name="T2" fmla="*/ 69 w 312"/>
                    <a:gd name="T3" fmla="*/ 191 h 461"/>
                    <a:gd name="T4" fmla="*/ 71 w 312"/>
                    <a:gd name="T5" fmla="*/ 187 h 461"/>
                    <a:gd name="T6" fmla="*/ 78 w 312"/>
                    <a:gd name="T7" fmla="*/ 184 h 461"/>
                    <a:gd name="T8" fmla="*/ 80 w 312"/>
                    <a:gd name="T9" fmla="*/ 184 h 461"/>
                    <a:gd name="T10" fmla="*/ 82 w 312"/>
                    <a:gd name="T11" fmla="*/ 184 h 461"/>
                    <a:gd name="T12" fmla="*/ 84 w 312"/>
                    <a:gd name="T13" fmla="*/ 184 h 461"/>
                    <a:gd name="T14" fmla="*/ 84 w 312"/>
                    <a:gd name="T15" fmla="*/ 185 h 461"/>
                    <a:gd name="T16" fmla="*/ 85 w 312"/>
                    <a:gd name="T17" fmla="*/ 188 h 461"/>
                    <a:gd name="T18" fmla="*/ 85 w 312"/>
                    <a:gd name="T19" fmla="*/ 188 h 461"/>
                    <a:gd name="T20" fmla="*/ 86 w 312"/>
                    <a:gd name="T21" fmla="*/ 189 h 461"/>
                    <a:gd name="T22" fmla="*/ 85 w 312"/>
                    <a:gd name="T23" fmla="*/ 190 h 461"/>
                    <a:gd name="T24" fmla="*/ 85 w 312"/>
                    <a:gd name="T25" fmla="*/ 193 h 461"/>
                    <a:gd name="T26" fmla="*/ 83 w 312"/>
                    <a:gd name="T27" fmla="*/ 196 h 461"/>
                    <a:gd name="T28" fmla="*/ 80 w 312"/>
                    <a:gd name="T29" fmla="*/ 199 h 461"/>
                    <a:gd name="T30" fmla="*/ 77 w 312"/>
                    <a:gd name="T31" fmla="*/ 199 h 461"/>
                    <a:gd name="T32" fmla="*/ 77 w 312"/>
                    <a:gd name="T33" fmla="*/ 200 h 461"/>
                    <a:gd name="T34" fmla="*/ 77 w 312"/>
                    <a:gd name="T35" fmla="*/ 200 h 461"/>
                    <a:gd name="T36" fmla="*/ 76 w 312"/>
                    <a:gd name="T37" fmla="*/ 200 h 461"/>
                    <a:gd name="T38" fmla="*/ 76 w 312"/>
                    <a:gd name="T39" fmla="*/ 200 h 461"/>
                    <a:gd name="T40" fmla="*/ 74 w 312"/>
                    <a:gd name="T41" fmla="*/ 201 h 461"/>
                    <a:gd name="T42" fmla="*/ 74 w 312"/>
                    <a:gd name="T43" fmla="*/ 201 h 461"/>
                    <a:gd name="T44" fmla="*/ 74 w 312"/>
                    <a:gd name="T45" fmla="*/ 201 h 461"/>
                    <a:gd name="T46" fmla="*/ 74 w 312"/>
                    <a:gd name="T47" fmla="*/ 201 h 461"/>
                    <a:gd name="T48" fmla="*/ 74 w 312"/>
                    <a:gd name="T49" fmla="*/ 201 h 461"/>
                    <a:gd name="T50" fmla="*/ 111 w 312"/>
                    <a:gd name="T51" fmla="*/ 213 h 461"/>
                    <a:gd name="T52" fmla="*/ 118 w 312"/>
                    <a:gd name="T53" fmla="*/ 195 h 461"/>
                    <a:gd name="T54" fmla="*/ 118 w 312"/>
                    <a:gd name="T55" fmla="*/ 196 h 461"/>
                    <a:gd name="T56" fmla="*/ 117 w 312"/>
                    <a:gd name="T57" fmla="*/ 197 h 461"/>
                    <a:gd name="T58" fmla="*/ 117 w 312"/>
                    <a:gd name="T59" fmla="*/ 199 h 461"/>
                    <a:gd name="T60" fmla="*/ 117 w 312"/>
                    <a:gd name="T61" fmla="*/ 199 h 461"/>
                    <a:gd name="T62" fmla="*/ 117 w 312"/>
                    <a:gd name="T63" fmla="*/ 199 h 461"/>
                    <a:gd name="T64" fmla="*/ 116 w 312"/>
                    <a:gd name="T65" fmla="*/ 199 h 461"/>
                    <a:gd name="T66" fmla="*/ 115 w 312"/>
                    <a:gd name="T67" fmla="*/ 199 h 461"/>
                    <a:gd name="T68" fmla="*/ 115 w 312"/>
                    <a:gd name="T69" fmla="*/ 200 h 461"/>
                    <a:gd name="T70" fmla="*/ 115 w 312"/>
                    <a:gd name="T71" fmla="*/ 200 h 461"/>
                    <a:gd name="T72" fmla="*/ 115 w 312"/>
                    <a:gd name="T73" fmla="*/ 200 h 461"/>
                    <a:gd name="T74" fmla="*/ 114 w 312"/>
                    <a:gd name="T75" fmla="*/ 200 h 461"/>
                    <a:gd name="T76" fmla="*/ 114 w 312"/>
                    <a:gd name="T77" fmla="*/ 200 h 461"/>
                    <a:gd name="T78" fmla="*/ 112 w 312"/>
                    <a:gd name="T79" fmla="*/ 199 h 461"/>
                    <a:gd name="T80" fmla="*/ 112 w 312"/>
                    <a:gd name="T81" fmla="*/ 200 h 461"/>
                    <a:gd name="T82" fmla="*/ 112 w 312"/>
                    <a:gd name="T83" fmla="*/ 200 h 461"/>
                    <a:gd name="T84" fmla="*/ 112 w 312"/>
                    <a:gd name="T85" fmla="*/ 200 h 461"/>
                    <a:gd name="T86" fmla="*/ 112 w 312"/>
                    <a:gd name="T87" fmla="*/ 199 h 461"/>
                    <a:gd name="T88" fmla="*/ 112 w 312"/>
                    <a:gd name="T89" fmla="*/ 199 h 461"/>
                    <a:gd name="T90" fmla="*/ 112 w 312"/>
                    <a:gd name="T91" fmla="*/ 199 h 461"/>
                    <a:gd name="T92" fmla="*/ 112 w 312"/>
                    <a:gd name="T93" fmla="*/ 199 h 461"/>
                    <a:gd name="T94" fmla="*/ 112 w 312"/>
                    <a:gd name="T95" fmla="*/ 199 h 461"/>
                    <a:gd name="T96" fmla="*/ 112 w 312"/>
                    <a:gd name="T97" fmla="*/ 199 h 461"/>
                    <a:gd name="T98" fmla="*/ 111 w 312"/>
                    <a:gd name="T99" fmla="*/ 199 h 461"/>
                    <a:gd name="T100" fmla="*/ 110 w 312"/>
                    <a:gd name="T101" fmla="*/ 199 h 461"/>
                    <a:gd name="T102" fmla="*/ 110 w 312"/>
                    <a:gd name="T103" fmla="*/ 199 h 461"/>
                    <a:gd name="T104" fmla="*/ 109 w 312"/>
                    <a:gd name="T105" fmla="*/ 199 h 461"/>
                    <a:gd name="T106" fmla="*/ 109 w 312"/>
                    <a:gd name="T107" fmla="*/ 197 h 461"/>
                    <a:gd name="T108" fmla="*/ 106 w 312"/>
                    <a:gd name="T109" fmla="*/ 191 h 461"/>
                    <a:gd name="T110" fmla="*/ 60 w 312"/>
                    <a:gd name="T111" fmla="*/ 173 h 461"/>
                    <a:gd name="T112" fmla="*/ 28 w 312"/>
                    <a:gd name="T113" fmla="*/ 30 h 461"/>
                    <a:gd name="T114" fmla="*/ 4 w 312"/>
                    <a:gd name="T115" fmla="*/ 6 h 461"/>
                    <a:gd name="T116" fmla="*/ 3 w 312"/>
                    <a:gd name="T117" fmla="*/ 2 h 4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12" h="461">
                      <a:moveTo>
                        <a:pt x="128" y="375"/>
                      </a:moveTo>
                      <a:cubicBezTo>
                        <a:pt x="132" y="381"/>
                        <a:pt x="135" y="388"/>
                        <a:pt x="138" y="397"/>
                      </a:cubicBezTo>
                      <a:cubicBezTo>
                        <a:pt x="140" y="404"/>
                        <a:pt x="142" y="411"/>
                        <a:pt x="145" y="416"/>
                      </a:cubicBezTo>
                      <a:cubicBezTo>
                        <a:pt x="145" y="416"/>
                        <a:pt x="145" y="416"/>
                        <a:pt x="145" y="416"/>
                      </a:cubicBezTo>
                      <a:cubicBezTo>
                        <a:pt x="146" y="415"/>
                        <a:pt x="146" y="415"/>
                        <a:pt x="146" y="414"/>
                      </a:cubicBezTo>
                      <a:cubicBezTo>
                        <a:pt x="146" y="414"/>
                        <a:pt x="146" y="414"/>
                        <a:pt x="146" y="414"/>
                      </a:cubicBezTo>
                      <a:cubicBezTo>
                        <a:pt x="146" y="414"/>
                        <a:pt x="146" y="414"/>
                        <a:pt x="146" y="414"/>
                      </a:cubicBezTo>
                      <a:cubicBezTo>
                        <a:pt x="146" y="412"/>
                        <a:pt x="149" y="411"/>
                        <a:pt x="149" y="410"/>
                      </a:cubicBezTo>
                      <a:cubicBezTo>
                        <a:pt x="148" y="408"/>
                        <a:pt x="152" y="407"/>
                        <a:pt x="152" y="405"/>
                      </a:cubicBezTo>
                      <a:cubicBezTo>
                        <a:pt x="153" y="403"/>
                        <a:pt x="158" y="402"/>
                        <a:pt x="159" y="400"/>
                      </a:cubicBezTo>
                      <a:cubicBezTo>
                        <a:pt x="161" y="398"/>
                        <a:pt x="163" y="400"/>
                        <a:pt x="165" y="398"/>
                      </a:cubicBezTo>
                      <a:cubicBezTo>
                        <a:pt x="166" y="397"/>
                        <a:pt x="166" y="397"/>
                        <a:pt x="167" y="397"/>
                      </a:cubicBezTo>
                      <a:cubicBezTo>
                        <a:pt x="167" y="397"/>
                        <a:pt x="168" y="397"/>
                        <a:pt x="168" y="397"/>
                      </a:cubicBezTo>
                      <a:cubicBezTo>
                        <a:pt x="169" y="398"/>
                        <a:pt x="169" y="398"/>
                        <a:pt x="170" y="398"/>
                      </a:cubicBezTo>
                      <a:cubicBezTo>
                        <a:pt x="170" y="398"/>
                        <a:pt x="171" y="398"/>
                        <a:pt x="171" y="397"/>
                      </a:cubicBezTo>
                      <a:cubicBezTo>
                        <a:pt x="172" y="397"/>
                        <a:pt x="172" y="397"/>
                        <a:pt x="172" y="397"/>
                      </a:cubicBezTo>
                      <a:cubicBezTo>
                        <a:pt x="173" y="397"/>
                        <a:pt x="173" y="397"/>
                        <a:pt x="174" y="398"/>
                      </a:cubicBezTo>
                      <a:cubicBezTo>
                        <a:pt x="174" y="398"/>
                        <a:pt x="175" y="398"/>
                        <a:pt x="175" y="398"/>
                      </a:cubicBezTo>
                      <a:cubicBezTo>
                        <a:pt x="176" y="398"/>
                        <a:pt x="176" y="398"/>
                        <a:pt x="176" y="398"/>
                      </a:cubicBezTo>
                      <a:cubicBezTo>
                        <a:pt x="177" y="398"/>
                        <a:pt x="177" y="398"/>
                        <a:pt x="177" y="398"/>
                      </a:cubicBezTo>
                      <a:cubicBezTo>
                        <a:pt x="177" y="398"/>
                        <a:pt x="177" y="399"/>
                        <a:pt x="178" y="399"/>
                      </a:cubicBezTo>
                      <a:cubicBezTo>
                        <a:pt x="178" y="400"/>
                        <a:pt x="178" y="400"/>
                        <a:pt x="179" y="400"/>
                      </a:cubicBezTo>
                      <a:cubicBezTo>
                        <a:pt x="180" y="400"/>
                        <a:pt x="180" y="400"/>
                        <a:pt x="180" y="400"/>
                      </a:cubicBezTo>
                      <a:cubicBezTo>
                        <a:pt x="180" y="400"/>
                        <a:pt x="180" y="400"/>
                        <a:pt x="180" y="400"/>
                      </a:cubicBezTo>
                      <a:cubicBezTo>
                        <a:pt x="182" y="400"/>
                        <a:pt x="180" y="404"/>
                        <a:pt x="182" y="404"/>
                      </a:cubicBezTo>
                      <a:cubicBezTo>
                        <a:pt x="183" y="404"/>
                        <a:pt x="183" y="406"/>
                        <a:pt x="183" y="407"/>
                      </a:cubicBezTo>
                      <a:cubicBezTo>
                        <a:pt x="183" y="407"/>
                        <a:pt x="183" y="407"/>
                        <a:pt x="183" y="407"/>
                      </a:cubicBezTo>
                      <a:cubicBezTo>
                        <a:pt x="183" y="407"/>
                        <a:pt x="183" y="407"/>
                        <a:pt x="183" y="407"/>
                      </a:cubicBezTo>
                      <a:cubicBezTo>
                        <a:pt x="183" y="408"/>
                        <a:pt x="183" y="408"/>
                        <a:pt x="183" y="408"/>
                      </a:cubicBezTo>
                      <a:cubicBezTo>
                        <a:pt x="183" y="408"/>
                        <a:pt x="183" y="408"/>
                        <a:pt x="183" y="408"/>
                      </a:cubicBezTo>
                      <a:cubicBezTo>
                        <a:pt x="183" y="408"/>
                        <a:pt x="183" y="408"/>
                        <a:pt x="183" y="408"/>
                      </a:cubicBezTo>
                      <a:cubicBezTo>
                        <a:pt x="183" y="408"/>
                        <a:pt x="183" y="408"/>
                        <a:pt x="183" y="408"/>
                      </a:cubicBezTo>
                      <a:cubicBezTo>
                        <a:pt x="184" y="408"/>
                        <a:pt x="184" y="409"/>
                        <a:pt x="184" y="409"/>
                      </a:cubicBezTo>
                      <a:cubicBezTo>
                        <a:pt x="184" y="410"/>
                        <a:pt x="183" y="411"/>
                        <a:pt x="183" y="412"/>
                      </a:cubicBezTo>
                      <a:cubicBezTo>
                        <a:pt x="183" y="413"/>
                        <a:pt x="183" y="413"/>
                        <a:pt x="183" y="413"/>
                      </a:cubicBezTo>
                      <a:cubicBezTo>
                        <a:pt x="183" y="413"/>
                        <a:pt x="183" y="413"/>
                        <a:pt x="183" y="413"/>
                      </a:cubicBezTo>
                      <a:cubicBezTo>
                        <a:pt x="183" y="414"/>
                        <a:pt x="181" y="416"/>
                        <a:pt x="181" y="417"/>
                      </a:cubicBezTo>
                      <a:cubicBezTo>
                        <a:pt x="181" y="417"/>
                        <a:pt x="181" y="417"/>
                        <a:pt x="182" y="417"/>
                      </a:cubicBezTo>
                      <a:cubicBezTo>
                        <a:pt x="182" y="417"/>
                        <a:pt x="182" y="418"/>
                        <a:pt x="182" y="418"/>
                      </a:cubicBezTo>
                      <a:cubicBezTo>
                        <a:pt x="182" y="419"/>
                        <a:pt x="178" y="421"/>
                        <a:pt x="178" y="423"/>
                      </a:cubicBezTo>
                      <a:cubicBezTo>
                        <a:pt x="178" y="424"/>
                        <a:pt x="177" y="425"/>
                        <a:pt x="176" y="425"/>
                      </a:cubicBezTo>
                      <a:cubicBezTo>
                        <a:pt x="176" y="425"/>
                        <a:pt x="176" y="425"/>
                        <a:pt x="176" y="425"/>
                      </a:cubicBezTo>
                      <a:cubicBezTo>
                        <a:pt x="176" y="426"/>
                        <a:pt x="175" y="426"/>
                        <a:pt x="175" y="427"/>
                      </a:cubicBezTo>
                      <a:cubicBezTo>
                        <a:pt x="175" y="427"/>
                        <a:pt x="175" y="427"/>
                        <a:pt x="175" y="427"/>
                      </a:cubicBezTo>
                      <a:cubicBezTo>
                        <a:pt x="174" y="428"/>
                        <a:pt x="171" y="429"/>
                        <a:pt x="171" y="430"/>
                      </a:cubicBezTo>
                      <a:cubicBezTo>
                        <a:pt x="170" y="432"/>
                        <a:pt x="167" y="431"/>
                        <a:pt x="166" y="433"/>
                      </a:cubicBezTo>
                      <a:cubicBezTo>
                        <a:pt x="166" y="433"/>
                        <a:pt x="166" y="433"/>
                        <a:pt x="166" y="433"/>
                      </a:cubicBezTo>
                      <a:cubicBezTo>
                        <a:pt x="166" y="433"/>
                        <a:pt x="166" y="433"/>
                        <a:pt x="166" y="433"/>
                      </a:cubicBezTo>
                      <a:cubicBezTo>
                        <a:pt x="166" y="433"/>
                        <a:pt x="166" y="433"/>
                        <a:pt x="166" y="433"/>
                      </a:cubicBezTo>
                      <a:cubicBezTo>
                        <a:pt x="166" y="433"/>
                        <a:pt x="166" y="433"/>
                        <a:pt x="166" y="433"/>
                      </a:cubicBezTo>
                      <a:cubicBezTo>
                        <a:pt x="165" y="433"/>
                        <a:pt x="165" y="433"/>
                        <a:pt x="165" y="434"/>
                      </a:cubicBezTo>
                      <a:cubicBezTo>
                        <a:pt x="165" y="434"/>
                        <a:pt x="164" y="434"/>
                        <a:pt x="164" y="434"/>
                      </a:cubicBezTo>
                      <a:cubicBezTo>
                        <a:pt x="164" y="434"/>
                        <a:pt x="164" y="434"/>
                        <a:pt x="164" y="434"/>
                      </a:cubicBezTo>
                      <a:cubicBezTo>
                        <a:pt x="164" y="434"/>
                        <a:pt x="164" y="434"/>
                        <a:pt x="164" y="434"/>
                      </a:cubicBezTo>
                      <a:cubicBezTo>
                        <a:pt x="164" y="434"/>
                        <a:pt x="164" y="434"/>
                        <a:pt x="163" y="434"/>
                      </a:cubicBezTo>
                      <a:cubicBezTo>
                        <a:pt x="163" y="434"/>
                        <a:pt x="163" y="434"/>
                        <a:pt x="163" y="434"/>
                      </a:cubicBezTo>
                      <a:cubicBezTo>
                        <a:pt x="163" y="434"/>
                        <a:pt x="163" y="434"/>
                        <a:pt x="162" y="434"/>
                      </a:cubicBezTo>
                      <a:cubicBezTo>
                        <a:pt x="162" y="434"/>
                        <a:pt x="162" y="434"/>
                        <a:pt x="162" y="434"/>
                      </a:cubicBezTo>
                      <a:cubicBezTo>
                        <a:pt x="162" y="434"/>
                        <a:pt x="162" y="434"/>
                        <a:pt x="162" y="434"/>
                      </a:cubicBezTo>
                      <a:cubicBezTo>
                        <a:pt x="162" y="434"/>
                        <a:pt x="162" y="434"/>
                        <a:pt x="162" y="434"/>
                      </a:cubicBezTo>
                      <a:cubicBezTo>
                        <a:pt x="162" y="434"/>
                        <a:pt x="162" y="434"/>
                        <a:pt x="162" y="434"/>
                      </a:cubicBezTo>
                      <a:cubicBezTo>
                        <a:pt x="162" y="434"/>
                        <a:pt x="162" y="434"/>
                        <a:pt x="162" y="434"/>
                      </a:cubicBezTo>
                      <a:cubicBezTo>
                        <a:pt x="161" y="435"/>
                        <a:pt x="161" y="435"/>
                        <a:pt x="160" y="435"/>
                      </a:cubicBezTo>
                      <a:cubicBezTo>
                        <a:pt x="160" y="435"/>
                        <a:pt x="160" y="435"/>
                        <a:pt x="160" y="435"/>
                      </a:cubicBezTo>
                      <a:cubicBezTo>
                        <a:pt x="160" y="435"/>
                        <a:pt x="160" y="435"/>
                        <a:pt x="160" y="435"/>
                      </a:cubicBezTo>
                      <a:cubicBezTo>
                        <a:pt x="160" y="435"/>
                        <a:pt x="160" y="435"/>
                        <a:pt x="160" y="435"/>
                      </a:cubicBezTo>
                      <a:cubicBezTo>
                        <a:pt x="160" y="435"/>
                        <a:pt x="160" y="435"/>
                        <a:pt x="160" y="435"/>
                      </a:cubicBezTo>
                      <a:cubicBezTo>
                        <a:pt x="160" y="435"/>
                        <a:pt x="160" y="435"/>
                        <a:pt x="159" y="435"/>
                      </a:cubicBezTo>
                      <a:cubicBezTo>
                        <a:pt x="159" y="435"/>
                        <a:pt x="159" y="435"/>
                        <a:pt x="159" y="435"/>
                      </a:cubicBezTo>
                      <a:cubicBezTo>
                        <a:pt x="159" y="434"/>
                        <a:pt x="159" y="434"/>
                        <a:pt x="158" y="434"/>
                      </a:cubicBezTo>
                      <a:cubicBezTo>
                        <a:pt x="158" y="434"/>
                        <a:pt x="158" y="434"/>
                        <a:pt x="157" y="435"/>
                      </a:cubicBezTo>
                      <a:cubicBezTo>
                        <a:pt x="157" y="435"/>
                        <a:pt x="157" y="435"/>
                        <a:pt x="157" y="435"/>
                      </a:cubicBezTo>
                      <a:cubicBezTo>
                        <a:pt x="157" y="435"/>
                        <a:pt x="157" y="435"/>
                        <a:pt x="157" y="435"/>
                      </a:cubicBezTo>
                      <a:cubicBezTo>
                        <a:pt x="157" y="435"/>
                        <a:pt x="157" y="435"/>
                        <a:pt x="157" y="435"/>
                      </a:cubicBezTo>
                      <a:cubicBezTo>
                        <a:pt x="157" y="435"/>
                        <a:pt x="157" y="435"/>
                        <a:pt x="157" y="435"/>
                      </a:cubicBezTo>
                      <a:cubicBezTo>
                        <a:pt x="157" y="435"/>
                        <a:pt x="157" y="435"/>
                        <a:pt x="157" y="435"/>
                      </a:cubicBezTo>
                      <a:cubicBezTo>
                        <a:pt x="168" y="446"/>
                        <a:pt x="184" y="454"/>
                        <a:pt x="211" y="458"/>
                      </a:cubicBezTo>
                      <a:cubicBezTo>
                        <a:pt x="220" y="460"/>
                        <a:pt x="229" y="461"/>
                        <a:pt x="237" y="461"/>
                      </a:cubicBezTo>
                      <a:cubicBezTo>
                        <a:pt x="265" y="461"/>
                        <a:pt x="290" y="453"/>
                        <a:pt x="312" y="440"/>
                      </a:cubicBezTo>
                      <a:cubicBezTo>
                        <a:pt x="292" y="435"/>
                        <a:pt x="272" y="427"/>
                        <a:pt x="253" y="420"/>
                      </a:cubicBezTo>
                      <a:cubicBezTo>
                        <a:pt x="253" y="421"/>
                        <a:pt x="253" y="421"/>
                        <a:pt x="253" y="422"/>
                      </a:cubicBezTo>
                      <a:cubicBezTo>
                        <a:pt x="253" y="422"/>
                        <a:pt x="253" y="423"/>
                        <a:pt x="253" y="423"/>
                      </a:cubicBezTo>
                      <a:cubicBezTo>
                        <a:pt x="253" y="423"/>
                        <a:pt x="253" y="424"/>
                        <a:pt x="253" y="424"/>
                      </a:cubicBezTo>
                      <a:cubicBezTo>
                        <a:pt x="253" y="424"/>
                        <a:pt x="253" y="424"/>
                        <a:pt x="253" y="424"/>
                      </a:cubicBezTo>
                      <a:cubicBezTo>
                        <a:pt x="253" y="425"/>
                        <a:pt x="252" y="425"/>
                        <a:pt x="252" y="426"/>
                      </a:cubicBezTo>
                      <a:cubicBezTo>
                        <a:pt x="252" y="426"/>
                        <a:pt x="252" y="426"/>
                        <a:pt x="252" y="426"/>
                      </a:cubicBezTo>
                      <a:cubicBezTo>
                        <a:pt x="252" y="426"/>
                        <a:pt x="252" y="427"/>
                        <a:pt x="252" y="427"/>
                      </a:cubicBezTo>
                      <a:cubicBezTo>
                        <a:pt x="252" y="427"/>
                        <a:pt x="252" y="427"/>
                        <a:pt x="252" y="427"/>
                      </a:cubicBezTo>
                      <a:cubicBezTo>
                        <a:pt x="252" y="428"/>
                        <a:pt x="251" y="428"/>
                        <a:pt x="251" y="429"/>
                      </a:cubicBezTo>
                      <a:cubicBezTo>
                        <a:pt x="251" y="429"/>
                        <a:pt x="251" y="429"/>
                        <a:pt x="251" y="429"/>
                      </a:cubicBezTo>
                      <a:cubicBezTo>
                        <a:pt x="251" y="429"/>
                        <a:pt x="251" y="430"/>
                        <a:pt x="251" y="430"/>
                      </a:cubicBezTo>
                      <a:cubicBezTo>
                        <a:pt x="251" y="430"/>
                        <a:pt x="251" y="430"/>
                        <a:pt x="251" y="430"/>
                      </a:cubicBezTo>
                      <a:cubicBezTo>
                        <a:pt x="251" y="431"/>
                        <a:pt x="249" y="430"/>
                        <a:pt x="249" y="432"/>
                      </a:cubicBezTo>
                      <a:cubicBezTo>
                        <a:pt x="249" y="432"/>
                        <a:pt x="249" y="432"/>
                        <a:pt x="249" y="432"/>
                      </a:cubicBezTo>
                      <a:cubicBezTo>
                        <a:pt x="249" y="433"/>
                        <a:pt x="248" y="433"/>
                        <a:pt x="248" y="433"/>
                      </a:cubicBezTo>
                      <a:cubicBezTo>
                        <a:pt x="248" y="433"/>
                        <a:pt x="248" y="433"/>
                        <a:pt x="248" y="433"/>
                      </a:cubicBezTo>
                      <a:cubicBezTo>
                        <a:pt x="248" y="433"/>
                        <a:pt x="248" y="433"/>
                        <a:pt x="248" y="433"/>
                      </a:cubicBezTo>
                      <a:cubicBezTo>
                        <a:pt x="247" y="433"/>
                        <a:pt x="247" y="433"/>
                        <a:pt x="247" y="433"/>
                      </a:cubicBezTo>
                      <a:cubicBezTo>
                        <a:pt x="247" y="433"/>
                        <a:pt x="247" y="433"/>
                        <a:pt x="247" y="433"/>
                      </a:cubicBezTo>
                      <a:cubicBezTo>
                        <a:pt x="247" y="433"/>
                        <a:pt x="246" y="433"/>
                        <a:pt x="246" y="433"/>
                      </a:cubicBezTo>
                      <a:cubicBezTo>
                        <a:pt x="246" y="433"/>
                        <a:pt x="246" y="433"/>
                        <a:pt x="246" y="433"/>
                      </a:cubicBezTo>
                      <a:cubicBezTo>
                        <a:pt x="246" y="433"/>
                        <a:pt x="246" y="433"/>
                        <a:pt x="246" y="433"/>
                      </a:cubicBezTo>
                      <a:cubicBezTo>
                        <a:pt x="246" y="433"/>
                        <a:pt x="245" y="433"/>
                        <a:pt x="245" y="434"/>
                      </a:cubicBezTo>
                      <a:cubicBezTo>
                        <a:pt x="245" y="434"/>
                        <a:pt x="245" y="434"/>
                        <a:pt x="245" y="434"/>
                      </a:cubicBezTo>
                      <a:cubicBezTo>
                        <a:pt x="245" y="434"/>
                        <a:pt x="245" y="434"/>
                        <a:pt x="245" y="434"/>
                      </a:cubicBezTo>
                      <a:cubicBezTo>
                        <a:pt x="245" y="434"/>
                        <a:pt x="245" y="434"/>
                        <a:pt x="245" y="434"/>
                      </a:cubicBezTo>
                      <a:cubicBezTo>
                        <a:pt x="245" y="434"/>
                        <a:pt x="245" y="434"/>
                        <a:pt x="245" y="434"/>
                      </a:cubicBezTo>
                      <a:cubicBezTo>
                        <a:pt x="245" y="434"/>
                        <a:pt x="245" y="434"/>
                        <a:pt x="245" y="434"/>
                      </a:cubicBezTo>
                      <a:cubicBezTo>
                        <a:pt x="245" y="434"/>
                        <a:pt x="245" y="434"/>
                        <a:pt x="245" y="434"/>
                      </a:cubicBezTo>
                      <a:cubicBezTo>
                        <a:pt x="245" y="434"/>
                        <a:pt x="245" y="434"/>
                        <a:pt x="245" y="434"/>
                      </a:cubicBezTo>
                      <a:cubicBezTo>
                        <a:pt x="245" y="434"/>
                        <a:pt x="245" y="434"/>
                        <a:pt x="245" y="434"/>
                      </a:cubicBezTo>
                      <a:cubicBezTo>
                        <a:pt x="245" y="434"/>
                        <a:pt x="245" y="434"/>
                        <a:pt x="245" y="434"/>
                      </a:cubicBezTo>
                      <a:cubicBezTo>
                        <a:pt x="245" y="434"/>
                        <a:pt x="244" y="434"/>
                        <a:pt x="244" y="434"/>
                      </a:cubicBezTo>
                      <a:cubicBezTo>
                        <a:pt x="244" y="434"/>
                        <a:pt x="244" y="434"/>
                        <a:pt x="244" y="434"/>
                      </a:cubicBezTo>
                      <a:cubicBezTo>
                        <a:pt x="244" y="434"/>
                        <a:pt x="244" y="434"/>
                        <a:pt x="244" y="434"/>
                      </a:cubicBezTo>
                      <a:cubicBezTo>
                        <a:pt x="244" y="434"/>
                        <a:pt x="244" y="434"/>
                        <a:pt x="244" y="434"/>
                      </a:cubicBezTo>
                      <a:cubicBezTo>
                        <a:pt x="244" y="434"/>
                        <a:pt x="244" y="434"/>
                        <a:pt x="244" y="434"/>
                      </a:cubicBezTo>
                      <a:cubicBezTo>
                        <a:pt x="244" y="434"/>
                        <a:pt x="244" y="434"/>
                        <a:pt x="243" y="434"/>
                      </a:cubicBezTo>
                      <a:cubicBezTo>
                        <a:pt x="243" y="434"/>
                        <a:pt x="243" y="433"/>
                        <a:pt x="242" y="433"/>
                      </a:cubicBezTo>
                      <a:cubicBezTo>
                        <a:pt x="242" y="433"/>
                        <a:pt x="242" y="433"/>
                        <a:pt x="242" y="433"/>
                      </a:cubicBezTo>
                      <a:cubicBezTo>
                        <a:pt x="242" y="433"/>
                        <a:pt x="242" y="433"/>
                        <a:pt x="242" y="433"/>
                      </a:cubicBezTo>
                      <a:cubicBezTo>
                        <a:pt x="242" y="433"/>
                        <a:pt x="242" y="434"/>
                        <a:pt x="242" y="434"/>
                      </a:cubicBezTo>
                      <a:cubicBezTo>
                        <a:pt x="242" y="434"/>
                        <a:pt x="242" y="434"/>
                        <a:pt x="242" y="434"/>
                      </a:cubicBezTo>
                      <a:cubicBezTo>
                        <a:pt x="242" y="434"/>
                        <a:pt x="242" y="434"/>
                        <a:pt x="242" y="434"/>
                      </a:cubicBezTo>
                      <a:cubicBezTo>
                        <a:pt x="242" y="434"/>
                        <a:pt x="242" y="434"/>
                        <a:pt x="242" y="434"/>
                      </a:cubicBezTo>
                      <a:cubicBezTo>
                        <a:pt x="242" y="434"/>
                        <a:pt x="242" y="434"/>
                        <a:pt x="242" y="434"/>
                      </a:cubicBezTo>
                      <a:cubicBezTo>
                        <a:pt x="242" y="434"/>
                        <a:pt x="242" y="434"/>
                        <a:pt x="242" y="434"/>
                      </a:cubicBezTo>
                      <a:cubicBezTo>
                        <a:pt x="242" y="434"/>
                        <a:pt x="242" y="434"/>
                        <a:pt x="242" y="434"/>
                      </a:cubicBezTo>
                      <a:cubicBezTo>
                        <a:pt x="242" y="434"/>
                        <a:pt x="242" y="434"/>
                        <a:pt x="242" y="434"/>
                      </a:cubicBezTo>
                      <a:cubicBezTo>
                        <a:pt x="242" y="434"/>
                        <a:pt x="242" y="434"/>
                        <a:pt x="241" y="434"/>
                      </a:cubicBezTo>
                      <a:cubicBezTo>
                        <a:pt x="241" y="434"/>
                        <a:pt x="241" y="433"/>
                        <a:pt x="240" y="433"/>
                      </a:cubicBezTo>
                      <a:cubicBezTo>
                        <a:pt x="240" y="433"/>
                        <a:pt x="240" y="433"/>
                        <a:pt x="240" y="433"/>
                      </a:cubicBezTo>
                      <a:cubicBezTo>
                        <a:pt x="240" y="433"/>
                        <a:pt x="240" y="433"/>
                        <a:pt x="240" y="433"/>
                      </a:cubicBezTo>
                      <a:cubicBezTo>
                        <a:pt x="240" y="433"/>
                        <a:pt x="240" y="433"/>
                        <a:pt x="240" y="433"/>
                      </a:cubicBezTo>
                      <a:cubicBezTo>
                        <a:pt x="240" y="433"/>
                        <a:pt x="240" y="433"/>
                        <a:pt x="240" y="433"/>
                      </a:cubicBezTo>
                      <a:cubicBezTo>
                        <a:pt x="240" y="433"/>
                        <a:pt x="240" y="433"/>
                        <a:pt x="240" y="433"/>
                      </a:cubicBezTo>
                      <a:cubicBezTo>
                        <a:pt x="240" y="432"/>
                        <a:pt x="240" y="432"/>
                        <a:pt x="240" y="432"/>
                      </a:cubicBezTo>
                      <a:cubicBezTo>
                        <a:pt x="239" y="432"/>
                        <a:pt x="239" y="432"/>
                        <a:pt x="239" y="432"/>
                      </a:cubicBezTo>
                      <a:cubicBezTo>
                        <a:pt x="239" y="432"/>
                        <a:pt x="239" y="432"/>
                        <a:pt x="239" y="432"/>
                      </a:cubicBezTo>
                      <a:cubicBezTo>
                        <a:pt x="239" y="432"/>
                        <a:pt x="239" y="432"/>
                        <a:pt x="239" y="432"/>
                      </a:cubicBezTo>
                      <a:cubicBezTo>
                        <a:pt x="238" y="432"/>
                        <a:pt x="238" y="432"/>
                        <a:pt x="238" y="432"/>
                      </a:cubicBezTo>
                      <a:cubicBezTo>
                        <a:pt x="238" y="432"/>
                        <a:pt x="238" y="432"/>
                        <a:pt x="238" y="432"/>
                      </a:cubicBezTo>
                      <a:cubicBezTo>
                        <a:pt x="238" y="432"/>
                        <a:pt x="238" y="432"/>
                        <a:pt x="238" y="432"/>
                      </a:cubicBezTo>
                      <a:cubicBezTo>
                        <a:pt x="238" y="432"/>
                        <a:pt x="238" y="432"/>
                        <a:pt x="238" y="432"/>
                      </a:cubicBezTo>
                      <a:cubicBezTo>
                        <a:pt x="238" y="432"/>
                        <a:pt x="238" y="432"/>
                        <a:pt x="238" y="432"/>
                      </a:cubicBezTo>
                      <a:cubicBezTo>
                        <a:pt x="238" y="432"/>
                        <a:pt x="238" y="432"/>
                        <a:pt x="238" y="432"/>
                      </a:cubicBezTo>
                      <a:cubicBezTo>
                        <a:pt x="238" y="432"/>
                        <a:pt x="238" y="432"/>
                        <a:pt x="238" y="432"/>
                      </a:cubicBezTo>
                      <a:cubicBezTo>
                        <a:pt x="238" y="432"/>
                        <a:pt x="238" y="432"/>
                        <a:pt x="237" y="432"/>
                      </a:cubicBezTo>
                      <a:cubicBezTo>
                        <a:pt x="237" y="432"/>
                        <a:pt x="237" y="432"/>
                        <a:pt x="237" y="432"/>
                      </a:cubicBezTo>
                      <a:cubicBezTo>
                        <a:pt x="237" y="432"/>
                        <a:pt x="237" y="432"/>
                        <a:pt x="237" y="432"/>
                      </a:cubicBezTo>
                      <a:cubicBezTo>
                        <a:pt x="237" y="432"/>
                        <a:pt x="237" y="432"/>
                        <a:pt x="237" y="432"/>
                      </a:cubicBezTo>
                      <a:cubicBezTo>
                        <a:pt x="237" y="431"/>
                        <a:pt x="236" y="430"/>
                        <a:pt x="236" y="430"/>
                      </a:cubicBezTo>
                      <a:cubicBezTo>
                        <a:pt x="236" y="430"/>
                        <a:pt x="236" y="430"/>
                        <a:pt x="236" y="430"/>
                      </a:cubicBezTo>
                      <a:cubicBezTo>
                        <a:pt x="236" y="430"/>
                        <a:pt x="236" y="430"/>
                        <a:pt x="236" y="430"/>
                      </a:cubicBezTo>
                      <a:cubicBezTo>
                        <a:pt x="236" y="430"/>
                        <a:pt x="236" y="430"/>
                        <a:pt x="236" y="430"/>
                      </a:cubicBezTo>
                      <a:cubicBezTo>
                        <a:pt x="236" y="430"/>
                        <a:pt x="236" y="430"/>
                        <a:pt x="236" y="430"/>
                      </a:cubicBezTo>
                      <a:cubicBezTo>
                        <a:pt x="236" y="430"/>
                        <a:pt x="235" y="430"/>
                        <a:pt x="235" y="430"/>
                      </a:cubicBezTo>
                      <a:cubicBezTo>
                        <a:pt x="235" y="430"/>
                        <a:pt x="235" y="430"/>
                        <a:pt x="235" y="430"/>
                      </a:cubicBezTo>
                      <a:cubicBezTo>
                        <a:pt x="235" y="430"/>
                        <a:pt x="235" y="430"/>
                        <a:pt x="235" y="430"/>
                      </a:cubicBezTo>
                      <a:cubicBezTo>
                        <a:pt x="235" y="430"/>
                        <a:pt x="234" y="429"/>
                        <a:pt x="234" y="428"/>
                      </a:cubicBezTo>
                      <a:cubicBezTo>
                        <a:pt x="233" y="427"/>
                        <a:pt x="233" y="427"/>
                        <a:pt x="233" y="427"/>
                      </a:cubicBezTo>
                      <a:cubicBezTo>
                        <a:pt x="233" y="427"/>
                        <a:pt x="233" y="427"/>
                        <a:pt x="233" y="427"/>
                      </a:cubicBezTo>
                      <a:cubicBezTo>
                        <a:pt x="233" y="427"/>
                        <a:pt x="233" y="427"/>
                        <a:pt x="233" y="427"/>
                      </a:cubicBezTo>
                      <a:cubicBezTo>
                        <a:pt x="231" y="427"/>
                        <a:pt x="231" y="423"/>
                        <a:pt x="230" y="422"/>
                      </a:cubicBezTo>
                      <a:cubicBezTo>
                        <a:pt x="228" y="421"/>
                        <a:pt x="228" y="416"/>
                        <a:pt x="227" y="414"/>
                      </a:cubicBezTo>
                      <a:cubicBezTo>
                        <a:pt x="226" y="413"/>
                        <a:pt x="227" y="411"/>
                        <a:pt x="226" y="410"/>
                      </a:cubicBezTo>
                      <a:cubicBezTo>
                        <a:pt x="224" y="409"/>
                        <a:pt x="222" y="408"/>
                        <a:pt x="220" y="407"/>
                      </a:cubicBezTo>
                      <a:cubicBezTo>
                        <a:pt x="188" y="397"/>
                        <a:pt x="156" y="389"/>
                        <a:pt x="128" y="375"/>
                      </a:cubicBezTo>
                      <a:moveTo>
                        <a:pt x="53" y="33"/>
                      </a:moveTo>
                      <a:cubicBezTo>
                        <a:pt x="50" y="39"/>
                        <a:pt x="48" y="45"/>
                        <a:pt x="46" y="51"/>
                      </a:cubicBezTo>
                      <a:cubicBezTo>
                        <a:pt x="51" y="55"/>
                        <a:pt x="56" y="60"/>
                        <a:pt x="60" y="64"/>
                      </a:cubicBezTo>
                      <a:cubicBezTo>
                        <a:pt x="74" y="55"/>
                        <a:pt x="67" y="44"/>
                        <a:pt x="53" y="33"/>
                      </a:cubicBezTo>
                      <a:moveTo>
                        <a:pt x="0" y="0"/>
                      </a:moveTo>
                      <a:cubicBezTo>
                        <a:pt x="3" y="5"/>
                        <a:pt x="6" y="9"/>
                        <a:pt x="9" y="13"/>
                      </a:cubicBezTo>
                      <a:cubicBezTo>
                        <a:pt x="10" y="13"/>
                        <a:pt x="11" y="12"/>
                        <a:pt x="10" y="10"/>
                      </a:cubicBezTo>
                      <a:cubicBezTo>
                        <a:pt x="10" y="9"/>
                        <a:pt x="10" y="9"/>
                        <a:pt x="11" y="8"/>
                      </a:cubicBezTo>
                      <a:cubicBezTo>
                        <a:pt x="9" y="7"/>
                        <a:pt x="8" y="6"/>
                        <a:pt x="7" y="6"/>
                      </a:cubicBezTo>
                      <a:cubicBezTo>
                        <a:pt x="4" y="4"/>
                        <a:pt x="2" y="2"/>
                        <a:pt x="0" y="0"/>
                      </a:cubicBezTo>
                    </a:path>
                  </a:pathLst>
                </a:custGeom>
                <a:solidFill>
                  <a:srgbClr val="9739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1" name="Freeform 8652">
                  <a:extLst>
                    <a:ext uri="{FF2B5EF4-FFF2-40B4-BE49-F238E27FC236}">
                      <a16:creationId xmlns:a16="http://schemas.microsoft.com/office/drawing/2014/main" id="{274B4785-CF1E-B523-54D1-CBE464271AA1}"/>
                    </a:ext>
                  </a:extLst>
                </p:cNvPr>
                <p:cNvSpPr>
                  <a:spLocks noEditPoints="1"/>
                </p:cNvSpPr>
                <p:nvPr/>
              </p:nvSpPr>
              <p:spPr bwMode="auto">
                <a:xfrm>
                  <a:off x="4501" y="2059"/>
                  <a:ext cx="314" cy="416"/>
                </a:xfrm>
                <a:custGeom>
                  <a:avLst/>
                  <a:gdLst>
                    <a:gd name="T0" fmla="*/ 107 w 380"/>
                    <a:gd name="T1" fmla="*/ 186 h 504"/>
                    <a:gd name="T2" fmla="*/ 161 w 380"/>
                    <a:gd name="T3" fmla="*/ 186 h 504"/>
                    <a:gd name="T4" fmla="*/ 127 w 380"/>
                    <a:gd name="T5" fmla="*/ 145 h 504"/>
                    <a:gd name="T6" fmla="*/ 88 w 380"/>
                    <a:gd name="T7" fmla="*/ 201 h 504"/>
                    <a:gd name="T8" fmla="*/ 82 w 380"/>
                    <a:gd name="T9" fmla="*/ 207 h 504"/>
                    <a:gd name="T10" fmla="*/ 80 w 380"/>
                    <a:gd name="T11" fmla="*/ 207 h 504"/>
                    <a:gd name="T12" fmla="*/ 77 w 380"/>
                    <a:gd name="T13" fmla="*/ 205 h 504"/>
                    <a:gd name="T14" fmla="*/ 80 w 380"/>
                    <a:gd name="T15" fmla="*/ 187 h 504"/>
                    <a:gd name="T16" fmla="*/ 117 w 380"/>
                    <a:gd name="T17" fmla="*/ 211 h 504"/>
                    <a:gd name="T18" fmla="*/ 119 w 380"/>
                    <a:gd name="T19" fmla="*/ 213 h 504"/>
                    <a:gd name="T20" fmla="*/ 125 w 380"/>
                    <a:gd name="T21" fmla="*/ 225 h 504"/>
                    <a:gd name="T22" fmla="*/ 169 w 380"/>
                    <a:gd name="T23" fmla="*/ 211 h 504"/>
                    <a:gd name="T24" fmla="*/ 174 w 380"/>
                    <a:gd name="T25" fmla="*/ 193 h 504"/>
                    <a:gd name="T26" fmla="*/ 174 w 380"/>
                    <a:gd name="T27" fmla="*/ 192 h 504"/>
                    <a:gd name="T28" fmla="*/ 170 w 380"/>
                    <a:gd name="T29" fmla="*/ 193 h 504"/>
                    <a:gd name="T30" fmla="*/ 169 w 380"/>
                    <a:gd name="T31" fmla="*/ 199 h 504"/>
                    <a:gd name="T32" fmla="*/ 164 w 380"/>
                    <a:gd name="T33" fmla="*/ 201 h 504"/>
                    <a:gd name="T34" fmla="*/ 161 w 380"/>
                    <a:gd name="T35" fmla="*/ 201 h 504"/>
                    <a:gd name="T36" fmla="*/ 159 w 380"/>
                    <a:gd name="T37" fmla="*/ 199 h 504"/>
                    <a:gd name="T38" fmla="*/ 151 w 380"/>
                    <a:gd name="T39" fmla="*/ 201 h 504"/>
                    <a:gd name="T40" fmla="*/ 151 w 380"/>
                    <a:gd name="T41" fmla="*/ 201 h 504"/>
                    <a:gd name="T42" fmla="*/ 155 w 380"/>
                    <a:gd name="T43" fmla="*/ 215 h 504"/>
                    <a:gd name="T44" fmla="*/ 149 w 380"/>
                    <a:gd name="T45" fmla="*/ 222 h 504"/>
                    <a:gd name="T46" fmla="*/ 147 w 380"/>
                    <a:gd name="T47" fmla="*/ 222 h 504"/>
                    <a:gd name="T48" fmla="*/ 145 w 380"/>
                    <a:gd name="T49" fmla="*/ 220 h 504"/>
                    <a:gd name="T50" fmla="*/ 144 w 380"/>
                    <a:gd name="T51" fmla="*/ 214 h 504"/>
                    <a:gd name="T52" fmla="*/ 143 w 380"/>
                    <a:gd name="T53" fmla="*/ 213 h 504"/>
                    <a:gd name="T54" fmla="*/ 112 w 380"/>
                    <a:gd name="T55" fmla="*/ 201 h 504"/>
                    <a:gd name="T56" fmla="*/ 76 w 380"/>
                    <a:gd name="T57" fmla="*/ 140 h 504"/>
                    <a:gd name="T58" fmla="*/ 73 w 380"/>
                    <a:gd name="T59" fmla="*/ 138 h 504"/>
                    <a:gd name="T60" fmla="*/ 164 w 380"/>
                    <a:gd name="T61" fmla="*/ 115 h 504"/>
                    <a:gd name="T62" fmla="*/ 155 w 380"/>
                    <a:gd name="T63" fmla="*/ 135 h 504"/>
                    <a:gd name="T64" fmla="*/ 145 w 380"/>
                    <a:gd name="T65" fmla="*/ 165 h 504"/>
                    <a:gd name="T66" fmla="*/ 142 w 380"/>
                    <a:gd name="T67" fmla="*/ 164 h 504"/>
                    <a:gd name="T68" fmla="*/ 140 w 380"/>
                    <a:gd name="T69" fmla="*/ 163 h 504"/>
                    <a:gd name="T70" fmla="*/ 136 w 380"/>
                    <a:gd name="T71" fmla="*/ 162 h 504"/>
                    <a:gd name="T72" fmla="*/ 133 w 380"/>
                    <a:gd name="T73" fmla="*/ 158 h 504"/>
                    <a:gd name="T74" fmla="*/ 138 w 380"/>
                    <a:gd name="T75" fmla="*/ 141 h 504"/>
                    <a:gd name="T76" fmla="*/ 141 w 380"/>
                    <a:gd name="T77" fmla="*/ 139 h 504"/>
                    <a:gd name="T78" fmla="*/ 138 w 380"/>
                    <a:gd name="T79" fmla="*/ 134 h 504"/>
                    <a:gd name="T80" fmla="*/ 104 w 380"/>
                    <a:gd name="T81" fmla="*/ 139 h 504"/>
                    <a:gd name="T82" fmla="*/ 98 w 380"/>
                    <a:gd name="T83" fmla="*/ 150 h 504"/>
                    <a:gd name="T84" fmla="*/ 96 w 380"/>
                    <a:gd name="T85" fmla="*/ 150 h 504"/>
                    <a:gd name="T86" fmla="*/ 92 w 380"/>
                    <a:gd name="T87" fmla="*/ 147 h 504"/>
                    <a:gd name="T88" fmla="*/ 102 w 380"/>
                    <a:gd name="T89" fmla="*/ 165 h 504"/>
                    <a:gd name="T90" fmla="*/ 112 w 380"/>
                    <a:gd name="T91" fmla="*/ 170 h 504"/>
                    <a:gd name="T92" fmla="*/ 117 w 380"/>
                    <a:gd name="T93" fmla="*/ 182 h 504"/>
                    <a:gd name="T94" fmla="*/ 164 w 380"/>
                    <a:gd name="T95" fmla="*/ 122 h 504"/>
                    <a:gd name="T96" fmla="*/ 66 w 380"/>
                    <a:gd name="T97" fmla="*/ 106 h 504"/>
                    <a:gd name="T98" fmla="*/ 141 w 380"/>
                    <a:gd name="T99" fmla="*/ 73 h 504"/>
                    <a:gd name="T100" fmla="*/ 145 w 380"/>
                    <a:gd name="T101" fmla="*/ 83 h 504"/>
                    <a:gd name="T102" fmla="*/ 138 w 380"/>
                    <a:gd name="T103" fmla="*/ 92 h 504"/>
                    <a:gd name="T104" fmla="*/ 136 w 380"/>
                    <a:gd name="T105" fmla="*/ 92 h 504"/>
                    <a:gd name="T106" fmla="*/ 133 w 380"/>
                    <a:gd name="T107" fmla="*/ 92 h 504"/>
                    <a:gd name="T108" fmla="*/ 129 w 380"/>
                    <a:gd name="T109" fmla="*/ 88 h 504"/>
                    <a:gd name="T110" fmla="*/ 83 w 380"/>
                    <a:gd name="T111" fmla="*/ 116 h 504"/>
                    <a:gd name="T112" fmla="*/ 77 w 380"/>
                    <a:gd name="T113" fmla="*/ 123 h 504"/>
                    <a:gd name="T114" fmla="*/ 80 w 380"/>
                    <a:gd name="T115" fmla="*/ 134 h 504"/>
                    <a:gd name="T116" fmla="*/ 96 w 380"/>
                    <a:gd name="T117" fmla="*/ 113 h 504"/>
                    <a:gd name="T118" fmla="*/ 153 w 380"/>
                    <a:gd name="T119" fmla="*/ 105 h 504"/>
                    <a:gd name="T120" fmla="*/ 21 w 380"/>
                    <a:gd name="T121" fmla="*/ 31 h 504"/>
                    <a:gd name="T122" fmla="*/ 20 w 380"/>
                    <a:gd name="T123" fmla="*/ 21 h 5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80" h="504">
                      <a:moveTo>
                        <a:pt x="229" y="401"/>
                      </a:moveTo>
                      <a:cubicBezTo>
                        <a:pt x="229" y="401"/>
                        <a:pt x="229" y="401"/>
                        <a:pt x="229" y="401"/>
                      </a:cubicBezTo>
                      <a:cubicBezTo>
                        <a:pt x="229" y="401"/>
                        <a:pt x="229" y="401"/>
                        <a:pt x="229" y="401"/>
                      </a:cubicBezTo>
                      <a:cubicBezTo>
                        <a:pt x="229" y="401"/>
                        <a:pt x="229" y="401"/>
                        <a:pt x="229" y="401"/>
                      </a:cubicBezTo>
                      <a:cubicBezTo>
                        <a:pt x="229" y="401"/>
                        <a:pt x="229" y="401"/>
                        <a:pt x="229" y="401"/>
                      </a:cubicBezTo>
                      <a:cubicBezTo>
                        <a:pt x="229" y="401"/>
                        <a:pt x="229" y="401"/>
                        <a:pt x="229" y="401"/>
                      </a:cubicBezTo>
                      <a:cubicBezTo>
                        <a:pt x="228" y="401"/>
                        <a:pt x="228" y="401"/>
                        <a:pt x="228" y="401"/>
                      </a:cubicBezTo>
                      <a:cubicBezTo>
                        <a:pt x="228" y="402"/>
                        <a:pt x="228" y="402"/>
                        <a:pt x="227" y="402"/>
                      </a:cubicBezTo>
                      <a:cubicBezTo>
                        <a:pt x="227" y="402"/>
                        <a:pt x="227" y="402"/>
                        <a:pt x="227" y="402"/>
                      </a:cubicBezTo>
                      <a:cubicBezTo>
                        <a:pt x="227" y="402"/>
                        <a:pt x="227" y="402"/>
                        <a:pt x="227" y="402"/>
                      </a:cubicBezTo>
                      <a:cubicBezTo>
                        <a:pt x="227" y="402"/>
                        <a:pt x="227" y="402"/>
                        <a:pt x="227" y="402"/>
                      </a:cubicBezTo>
                      <a:cubicBezTo>
                        <a:pt x="227" y="402"/>
                        <a:pt x="227" y="402"/>
                        <a:pt x="227" y="402"/>
                      </a:cubicBezTo>
                      <a:cubicBezTo>
                        <a:pt x="227" y="402"/>
                        <a:pt x="227" y="402"/>
                        <a:pt x="226" y="402"/>
                      </a:cubicBezTo>
                      <a:cubicBezTo>
                        <a:pt x="226" y="402"/>
                        <a:pt x="226" y="401"/>
                        <a:pt x="226" y="401"/>
                      </a:cubicBezTo>
                      <a:cubicBezTo>
                        <a:pt x="226" y="401"/>
                        <a:pt x="226" y="401"/>
                        <a:pt x="226" y="401"/>
                      </a:cubicBezTo>
                      <a:cubicBezTo>
                        <a:pt x="226" y="401"/>
                        <a:pt x="226" y="401"/>
                        <a:pt x="226" y="401"/>
                      </a:cubicBezTo>
                      <a:cubicBezTo>
                        <a:pt x="226" y="401"/>
                        <a:pt x="226" y="401"/>
                        <a:pt x="226" y="401"/>
                      </a:cubicBezTo>
                      <a:cubicBezTo>
                        <a:pt x="226" y="401"/>
                        <a:pt x="226" y="401"/>
                        <a:pt x="226" y="401"/>
                      </a:cubicBezTo>
                      <a:cubicBezTo>
                        <a:pt x="226" y="401"/>
                        <a:pt x="226" y="401"/>
                        <a:pt x="226" y="401"/>
                      </a:cubicBezTo>
                      <a:cubicBezTo>
                        <a:pt x="226" y="401"/>
                        <a:pt x="225" y="401"/>
                        <a:pt x="225" y="401"/>
                      </a:cubicBezTo>
                      <a:cubicBezTo>
                        <a:pt x="225" y="401"/>
                        <a:pt x="225" y="401"/>
                        <a:pt x="225" y="401"/>
                      </a:cubicBezTo>
                      <a:cubicBezTo>
                        <a:pt x="225" y="401"/>
                        <a:pt x="225" y="401"/>
                        <a:pt x="225" y="401"/>
                      </a:cubicBezTo>
                      <a:cubicBezTo>
                        <a:pt x="225" y="401"/>
                        <a:pt x="225" y="401"/>
                        <a:pt x="225" y="401"/>
                      </a:cubicBezTo>
                      <a:cubicBezTo>
                        <a:pt x="225" y="401"/>
                        <a:pt x="225" y="401"/>
                        <a:pt x="225" y="401"/>
                      </a:cubicBezTo>
                      <a:cubicBezTo>
                        <a:pt x="225" y="401"/>
                        <a:pt x="225" y="401"/>
                        <a:pt x="225" y="401"/>
                      </a:cubicBezTo>
                      <a:cubicBezTo>
                        <a:pt x="224" y="401"/>
                        <a:pt x="224" y="401"/>
                        <a:pt x="224" y="401"/>
                      </a:cubicBezTo>
                      <a:cubicBezTo>
                        <a:pt x="225" y="402"/>
                        <a:pt x="225" y="403"/>
                        <a:pt x="226" y="404"/>
                      </a:cubicBezTo>
                      <a:cubicBezTo>
                        <a:pt x="227" y="403"/>
                        <a:pt x="229" y="402"/>
                        <a:pt x="230" y="401"/>
                      </a:cubicBezTo>
                      <a:cubicBezTo>
                        <a:pt x="230" y="401"/>
                        <a:pt x="230" y="401"/>
                        <a:pt x="230" y="401"/>
                      </a:cubicBezTo>
                      <a:cubicBezTo>
                        <a:pt x="230" y="401"/>
                        <a:pt x="230" y="401"/>
                        <a:pt x="230" y="401"/>
                      </a:cubicBezTo>
                      <a:cubicBezTo>
                        <a:pt x="230" y="401"/>
                        <a:pt x="230" y="401"/>
                        <a:pt x="230" y="401"/>
                      </a:cubicBezTo>
                      <a:cubicBezTo>
                        <a:pt x="230" y="401"/>
                        <a:pt x="230" y="401"/>
                        <a:pt x="230" y="401"/>
                      </a:cubicBezTo>
                      <a:cubicBezTo>
                        <a:pt x="229" y="401"/>
                        <a:pt x="229" y="401"/>
                        <a:pt x="229" y="401"/>
                      </a:cubicBezTo>
                      <a:cubicBezTo>
                        <a:pt x="229" y="401"/>
                        <a:pt x="229" y="401"/>
                        <a:pt x="229" y="401"/>
                      </a:cubicBezTo>
                      <a:moveTo>
                        <a:pt x="358" y="368"/>
                      </a:moveTo>
                      <a:cubicBezTo>
                        <a:pt x="356" y="371"/>
                        <a:pt x="352" y="374"/>
                        <a:pt x="349" y="378"/>
                      </a:cubicBezTo>
                      <a:cubicBezTo>
                        <a:pt x="343" y="385"/>
                        <a:pt x="342" y="390"/>
                        <a:pt x="340" y="396"/>
                      </a:cubicBezTo>
                      <a:cubicBezTo>
                        <a:pt x="340" y="397"/>
                        <a:pt x="341" y="397"/>
                        <a:pt x="342" y="397"/>
                      </a:cubicBezTo>
                      <a:cubicBezTo>
                        <a:pt x="342" y="397"/>
                        <a:pt x="342" y="397"/>
                        <a:pt x="342" y="397"/>
                      </a:cubicBezTo>
                      <a:cubicBezTo>
                        <a:pt x="342" y="397"/>
                        <a:pt x="342" y="397"/>
                        <a:pt x="342" y="397"/>
                      </a:cubicBezTo>
                      <a:cubicBezTo>
                        <a:pt x="342" y="397"/>
                        <a:pt x="342" y="397"/>
                        <a:pt x="342" y="397"/>
                      </a:cubicBezTo>
                      <a:cubicBezTo>
                        <a:pt x="342" y="397"/>
                        <a:pt x="342" y="397"/>
                        <a:pt x="342" y="397"/>
                      </a:cubicBezTo>
                      <a:cubicBezTo>
                        <a:pt x="342" y="397"/>
                        <a:pt x="342" y="397"/>
                        <a:pt x="342" y="397"/>
                      </a:cubicBezTo>
                      <a:cubicBezTo>
                        <a:pt x="342" y="397"/>
                        <a:pt x="342" y="397"/>
                        <a:pt x="342" y="397"/>
                      </a:cubicBezTo>
                      <a:cubicBezTo>
                        <a:pt x="342" y="397"/>
                        <a:pt x="342" y="397"/>
                        <a:pt x="342" y="397"/>
                      </a:cubicBezTo>
                      <a:cubicBezTo>
                        <a:pt x="342" y="397"/>
                        <a:pt x="342" y="397"/>
                        <a:pt x="342" y="397"/>
                      </a:cubicBezTo>
                      <a:cubicBezTo>
                        <a:pt x="342" y="397"/>
                        <a:pt x="342" y="397"/>
                        <a:pt x="342" y="397"/>
                      </a:cubicBezTo>
                      <a:cubicBezTo>
                        <a:pt x="342" y="397"/>
                        <a:pt x="342" y="397"/>
                        <a:pt x="342" y="397"/>
                      </a:cubicBezTo>
                      <a:cubicBezTo>
                        <a:pt x="342" y="397"/>
                        <a:pt x="343" y="397"/>
                        <a:pt x="343" y="398"/>
                      </a:cubicBezTo>
                      <a:cubicBezTo>
                        <a:pt x="343" y="398"/>
                        <a:pt x="343" y="398"/>
                        <a:pt x="344" y="398"/>
                      </a:cubicBezTo>
                      <a:cubicBezTo>
                        <a:pt x="344" y="398"/>
                        <a:pt x="344" y="398"/>
                        <a:pt x="344" y="398"/>
                      </a:cubicBezTo>
                      <a:cubicBezTo>
                        <a:pt x="344" y="398"/>
                        <a:pt x="344" y="398"/>
                        <a:pt x="344" y="398"/>
                      </a:cubicBezTo>
                      <a:cubicBezTo>
                        <a:pt x="344" y="398"/>
                        <a:pt x="344" y="398"/>
                        <a:pt x="344" y="398"/>
                      </a:cubicBezTo>
                      <a:cubicBezTo>
                        <a:pt x="344" y="398"/>
                        <a:pt x="344" y="398"/>
                        <a:pt x="344" y="398"/>
                      </a:cubicBezTo>
                      <a:cubicBezTo>
                        <a:pt x="344" y="398"/>
                        <a:pt x="344" y="398"/>
                        <a:pt x="344" y="398"/>
                      </a:cubicBezTo>
                      <a:cubicBezTo>
                        <a:pt x="345" y="399"/>
                        <a:pt x="345" y="399"/>
                        <a:pt x="346" y="399"/>
                      </a:cubicBezTo>
                      <a:cubicBezTo>
                        <a:pt x="346" y="399"/>
                        <a:pt x="346" y="399"/>
                        <a:pt x="346" y="399"/>
                      </a:cubicBezTo>
                      <a:cubicBezTo>
                        <a:pt x="346" y="399"/>
                        <a:pt x="346" y="399"/>
                        <a:pt x="346" y="399"/>
                      </a:cubicBezTo>
                      <a:cubicBezTo>
                        <a:pt x="346" y="399"/>
                        <a:pt x="346" y="399"/>
                        <a:pt x="346" y="399"/>
                      </a:cubicBezTo>
                      <a:cubicBezTo>
                        <a:pt x="346" y="399"/>
                        <a:pt x="346" y="399"/>
                        <a:pt x="346" y="399"/>
                      </a:cubicBezTo>
                      <a:cubicBezTo>
                        <a:pt x="346" y="399"/>
                        <a:pt x="346" y="399"/>
                        <a:pt x="346" y="399"/>
                      </a:cubicBezTo>
                      <a:cubicBezTo>
                        <a:pt x="346" y="399"/>
                        <a:pt x="346" y="399"/>
                        <a:pt x="346" y="399"/>
                      </a:cubicBezTo>
                      <a:cubicBezTo>
                        <a:pt x="346" y="399"/>
                        <a:pt x="346" y="399"/>
                        <a:pt x="346" y="399"/>
                      </a:cubicBezTo>
                      <a:cubicBezTo>
                        <a:pt x="346" y="399"/>
                        <a:pt x="346" y="399"/>
                        <a:pt x="346" y="399"/>
                      </a:cubicBezTo>
                      <a:cubicBezTo>
                        <a:pt x="346" y="399"/>
                        <a:pt x="346" y="399"/>
                        <a:pt x="346" y="399"/>
                      </a:cubicBezTo>
                      <a:cubicBezTo>
                        <a:pt x="346" y="399"/>
                        <a:pt x="346" y="399"/>
                        <a:pt x="346" y="399"/>
                      </a:cubicBezTo>
                      <a:cubicBezTo>
                        <a:pt x="347" y="399"/>
                        <a:pt x="348" y="400"/>
                        <a:pt x="349" y="402"/>
                      </a:cubicBezTo>
                      <a:cubicBezTo>
                        <a:pt x="349" y="402"/>
                        <a:pt x="350" y="402"/>
                        <a:pt x="350" y="403"/>
                      </a:cubicBezTo>
                      <a:cubicBezTo>
                        <a:pt x="350" y="402"/>
                        <a:pt x="350" y="401"/>
                        <a:pt x="350" y="400"/>
                      </a:cubicBezTo>
                      <a:cubicBezTo>
                        <a:pt x="350" y="400"/>
                        <a:pt x="350" y="400"/>
                        <a:pt x="350" y="400"/>
                      </a:cubicBezTo>
                      <a:cubicBezTo>
                        <a:pt x="350" y="400"/>
                        <a:pt x="350" y="400"/>
                        <a:pt x="350" y="400"/>
                      </a:cubicBezTo>
                      <a:cubicBezTo>
                        <a:pt x="350" y="400"/>
                        <a:pt x="350" y="400"/>
                        <a:pt x="350" y="400"/>
                      </a:cubicBezTo>
                      <a:cubicBezTo>
                        <a:pt x="350" y="400"/>
                        <a:pt x="350" y="400"/>
                        <a:pt x="350" y="400"/>
                      </a:cubicBezTo>
                      <a:cubicBezTo>
                        <a:pt x="350" y="400"/>
                        <a:pt x="350" y="400"/>
                        <a:pt x="350" y="400"/>
                      </a:cubicBezTo>
                      <a:cubicBezTo>
                        <a:pt x="350" y="400"/>
                        <a:pt x="349" y="400"/>
                        <a:pt x="349" y="400"/>
                      </a:cubicBezTo>
                      <a:cubicBezTo>
                        <a:pt x="347" y="399"/>
                        <a:pt x="350" y="395"/>
                        <a:pt x="348" y="395"/>
                      </a:cubicBezTo>
                      <a:cubicBezTo>
                        <a:pt x="346" y="393"/>
                        <a:pt x="349" y="390"/>
                        <a:pt x="348" y="388"/>
                      </a:cubicBezTo>
                      <a:cubicBezTo>
                        <a:pt x="347" y="385"/>
                        <a:pt x="352" y="382"/>
                        <a:pt x="351" y="379"/>
                      </a:cubicBezTo>
                      <a:cubicBezTo>
                        <a:pt x="351" y="376"/>
                        <a:pt x="355" y="376"/>
                        <a:pt x="355" y="373"/>
                      </a:cubicBezTo>
                      <a:cubicBezTo>
                        <a:pt x="355" y="371"/>
                        <a:pt x="357" y="371"/>
                        <a:pt x="359" y="370"/>
                      </a:cubicBezTo>
                      <a:cubicBezTo>
                        <a:pt x="359" y="369"/>
                        <a:pt x="359" y="369"/>
                        <a:pt x="358" y="368"/>
                      </a:cubicBezTo>
                      <a:moveTo>
                        <a:pt x="272" y="307"/>
                      </a:moveTo>
                      <a:cubicBezTo>
                        <a:pt x="271" y="309"/>
                        <a:pt x="271" y="311"/>
                        <a:pt x="271" y="313"/>
                      </a:cubicBezTo>
                      <a:cubicBezTo>
                        <a:pt x="272" y="312"/>
                        <a:pt x="272" y="312"/>
                        <a:pt x="272" y="312"/>
                      </a:cubicBezTo>
                      <a:cubicBezTo>
                        <a:pt x="272" y="312"/>
                        <a:pt x="272" y="312"/>
                        <a:pt x="272" y="312"/>
                      </a:cubicBezTo>
                      <a:cubicBezTo>
                        <a:pt x="272" y="312"/>
                        <a:pt x="272" y="311"/>
                        <a:pt x="272" y="311"/>
                      </a:cubicBezTo>
                      <a:cubicBezTo>
                        <a:pt x="272" y="310"/>
                        <a:pt x="273" y="310"/>
                        <a:pt x="274" y="310"/>
                      </a:cubicBezTo>
                      <a:cubicBezTo>
                        <a:pt x="273" y="309"/>
                        <a:pt x="273" y="308"/>
                        <a:pt x="272" y="307"/>
                      </a:cubicBezTo>
                      <a:moveTo>
                        <a:pt x="176" y="403"/>
                      </a:moveTo>
                      <a:cubicBezTo>
                        <a:pt x="176" y="403"/>
                        <a:pt x="177" y="403"/>
                        <a:pt x="177" y="402"/>
                      </a:cubicBezTo>
                      <a:cubicBezTo>
                        <a:pt x="178" y="402"/>
                        <a:pt x="178" y="402"/>
                        <a:pt x="178" y="402"/>
                      </a:cubicBezTo>
                      <a:cubicBezTo>
                        <a:pt x="178" y="402"/>
                        <a:pt x="179" y="403"/>
                        <a:pt x="179" y="403"/>
                      </a:cubicBezTo>
                      <a:cubicBezTo>
                        <a:pt x="180" y="404"/>
                        <a:pt x="180" y="404"/>
                        <a:pt x="181" y="404"/>
                      </a:cubicBezTo>
                      <a:cubicBezTo>
                        <a:pt x="181" y="404"/>
                        <a:pt x="181" y="404"/>
                        <a:pt x="181" y="404"/>
                      </a:cubicBezTo>
                      <a:cubicBezTo>
                        <a:pt x="182" y="404"/>
                        <a:pt x="182" y="404"/>
                        <a:pt x="182" y="404"/>
                      </a:cubicBezTo>
                      <a:cubicBezTo>
                        <a:pt x="182" y="404"/>
                        <a:pt x="183" y="404"/>
                        <a:pt x="183" y="405"/>
                      </a:cubicBezTo>
                      <a:cubicBezTo>
                        <a:pt x="183" y="405"/>
                        <a:pt x="183" y="405"/>
                        <a:pt x="183" y="406"/>
                      </a:cubicBezTo>
                      <a:cubicBezTo>
                        <a:pt x="183" y="406"/>
                        <a:pt x="183" y="406"/>
                        <a:pt x="183" y="406"/>
                      </a:cubicBezTo>
                      <a:cubicBezTo>
                        <a:pt x="184" y="406"/>
                        <a:pt x="184" y="406"/>
                        <a:pt x="184" y="406"/>
                      </a:cubicBezTo>
                      <a:cubicBezTo>
                        <a:pt x="186" y="406"/>
                        <a:pt x="185" y="409"/>
                        <a:pt x="187" y="411"/>
                      </a:cubicBezTo>
                      <a:cubicBezTo>
                        <a:pt x="188" y="411"/>
                        <a:pt x="187" y="414"/>
                        <a:pt x="188" y="415"/>
                      </a:cubicBezTo>
                      <a:cubicBezTo>
                        <a:pt x="188" y="415"/>
                        <a:pt x="189" y="415"/>
                        <a:pt x="189" y="416"/>
                      </a:cubicBezTo>
                      <a:cubicBezTo>
                        <a:pt x="189" y="417"/>
                        <a:pt x="188" y="418"/>
                        <a:pt x="188" y="419"/>
                      </a:cubicBezTo>
                      <a:cubicBezTo>
                        <a:pt x="188" y="420"/>
                        <a:pt x="188" y="421"/>
                        <a:pt x="189" y="422"/>
                      </a:cubicBezTo>
                      <a:cubicBezTo>
                        <a:pt x="189" y="422"/>
                        <a:pt x="189" y="422"/>
                        <a:pt x="189" y="422"/>
                      </a:cubicBezTo>
                      <a:cubicBezTo>
                        <a:pt x="189" y="423"/>
                        <a:pt x="189" y="424"/>
                        <a:pt x="188" y="424"/>
                      </a:cubicBezTo>
                      <a:cubicBezTo>
                        <a:pt x="188" y="424"/>
                        <a:pt x="188" y="424"/>
                        <a:pt x="188" y="424"/>
                      </a:cubicBezTo>
                      <a:cubicBezTo>
                        <a:pt x="188" y="425"/>
                        <a:pt x="188" y="425"/>
                        <a:pt x="188" y="426"/>
                      </a:cubicBezTo>
                      <a:cubicBezTo>
                        <a:pt x="188" y="426"/>
                        <a:pt x="188" y="426"/>
                        <a:pt x="188" y="426"/>
                      </a:cubicBezTo>
                      <a:cubicBezTo>
                        <a:pt x="188" y="426"/>
                        <a:pt x="188" y="426"/>
                        <a:pt x="188" y="426"/>
                      </a:cubicBezTo>
                      <a:cubicBezTo>
                        <a:pt x="188" y="428"/>
                        <a:pt x="187" y="430"/>
                        <a:pt x="187" y="431"/>
                      </a:cubicBezTo>
                      <a:cubicBezTo>
                        <a:pt x="187" y="431"/>
                        <a:pt x="187" y="431"/>
                        <a:pt x="187" y="432"/>
                      </a:cubicBezTo>
                      <a:cubicBezTo>
                        <a:pt x="187" y="432"/>
                        <a:pt x="187" y="432"/>
                        <a:pt x="187" y="432"/>
                      </a:cubicBezTo>
                      <a:cubicBezTo>
                        <a:pt x="187" y="432"/>
                        <a:pt x="187" y="432"/>
                        <a:pt x="187" y="432"/>
                      </a:cubicBezTo>
                      <a:cubicBezTo>
                        <a:pt x="187" y="434"/>
                        <a:pt x="185" y="435"/>
                        <a:pt x="185" y="436"/>
                      </a:cubicBezTo>
                      <a:cubicBezTo>
                        <a:pt x="185" y="439"/>
                        <a:pt x="183" y="439"/>
                        <a:pt x="182" y="440"/>
                      </a:cubicBezTo>
                      <a:cubicBezTo>
                        <a:pt x="182" y="442"/>
                        <a:pt x="180" y="442"/>
                        <a:pt x="179" y="443"/>
                      </a:cubicBezTo>
                      <a:cubicBezTo>
                        <a:pt x="179" y="443"/>
                        <a:pt x="179" y="443"/>
                        <a:pt x="179" y="443"/>
                      </a:cubicBezTo>
                      <a:cubicBezTo>
                        <a:pt x="179" y="443"/>
                        <a:pt x="179" y="443"/>
                        <a:pt x="179" y="443"/>
                      </a:cubicBezTo>
                      <a:cubicBezTo>
                        <a:pt x="179" y="444"/>
                        <a:pt x="179" y="444"/>
                        <a:pt x="178" y="444"/>
                      </a:cubicBezTo>
                      <a:cubicBezTo>
                        <a:pt x="178" y="444"/>
                        <a:pt x="178" y="444"/>
                        <a:pt x="178" y="444"/>
                      </a:cubicBezTo>
                      <a:cubicBezTo>
                        <a:pt x="178" y="444"/>
                        <a:pt x="178" y="444"/>
                        <a:pt x="178" y="444"/>
                      </a:cubicBezTo>
                      <a:cubicBezTo>
                        <a:pt x="178" y="444"/>
                        <a:pt x="178" y="444"/>
                        <a:pt x="178" y="444"/>
                      </a:cubicBezTo>
                      <a:cubicBezTo>
                        <a:pt x="178" y="444"/>
                        <a:pt x="178" y="444"/>
                        <a:pt x="178" y="444"/>
                      </a:cubicBezTo>
                      <a:cubicBezTo>
                        <a:pt x="178" y="444"/>
                        <a:pt x="178" y="444"/>
                        <a:pt x="178" y="444"/>
                      </a:cubicBezTo>
                      <a:cubicBezTo>
                        <a:pt x="178" y="444"/>
                        <a:pt x="178" y="444"/>
                        <a:pt x="178" y="444"/>
                      </a:cubicBezTo>
                      <a:cubicBezTo>
                        <a:pt x="178" y="444"/>
                        <a:pt x="178" y="444"/>
                        <a:pt x="178" y="444"/>
                      </a:cubicBezTo>
                      <a:cubicBezTo>
                        <a:pt x="178" y="444"/>
                        <a:pt x="178" y="444"/>
                        <a:pt x="178" y="444"/>
                      </a:cubicBezTo>
                      <a:cubicBezTo>
                        <a:pt x="178" y="444"/>
                        <a:pt x="178" y="444"/>
                        <a:pt x="178" y="444"/>
                      </a:cubicBezTo>
                      <a:cubicBezTo>
                        <a:pt x="178" y="444"/>
                        <a:pt x="178" y="444"/>
                        <a:pt x="178" y="444"/>
                      </a:cubicBezTo>
                      <a:cubicBezTo>
                        <a:pt x="177" y="444"/>
                        <a:pt x="177" y="445"/>
                        <a:pt x="177" y="445"/>
                      </a:cubicBezTo>
                      <a:cubicBezTo>
                        <a:pt x="177" y="445"/>
                        <a:pt x="177" y="445"/>
                        <a:pt x="177" y="445"/>
                      </a:cubicBezTo>
                      <a:cubicBezTo>
                        <a:pt x="177" y="445"/>
                        <a:pt x="177" y="445"/>
                        <a:pt x="177" y="445"/>
                      </a:cubicBezTo>
                      <a:cubicBezTo>
                        <a:pt x="177" y="445"/>
                        <a:pt x="177" y="445"/>
                        <a:pt x="177" y="445"/>
                      </a:cubicBezTo>
                      <a:cubicBezTo>
                        <a:pt x="177" y="445"/>
                        <a:pt x="177" y="445"/>
                        <a:pt x="177" y="445"/>
                      </a:cubicBezTo>
                      <a:cubicBezTo>
                        <a:pt x="176" y="446"/>
                        <a:pt x="176" y="446"/>
                        <a:pt x="176" y="446"/>
                      </a:cubicBezTo>
                      <a:cubicBezTo>
                        <a:pt x="176" y="446"/>
                        <a:pt x="176" y="446"/>
                        <a:pt x="176" y="446"/>
                      </a:cubicBezTo>
                      <a:cubicBezTo>
                        <a:pt x="176" y="446"/>
                        <a:pt x="176" y="446"/>
                        <a:pt x="176" y="446"/>
                      </a:cubicBezTo>
                      <a:cubicBezTo>
                        <a:pt x="176" y="446"/>
                        <a:pt x="176" y="446"/>
                        <a:pt x="176" y="446"/>
                      </a:cubicBezTo>
                      <a:cubicBezTo>
                        <a:pt x="176" y="446"/>
                        <a:pt x="176" y="446"/>
                        <a:pt x="176" y="446"/>
                      </a:cubicBezTo>
                      <a:cubicBezTo>
                        <a:pt x="176" y="446"/>
                        <a:pt x="175" y="446"/>
                        <a:pt x="175" y="446"/>
                      </a:cubicBezTo>
                      <a:cubicBezTo>
                        <a:pt x="175" y="446"/>
                        <a:pt x="175" y="446"/>
                        <a:pt x="175" y="446"/>
                      </a:cubicBezTo>
                      <a:cubicBezTo>
                        <a:pt x="175" y="446"/>
                        <a:pt x="175" y="446"/>
                        <a:pt x="175" y="446"/>
                      </a:cubicBezTo>
                      <a:cubicBezTo>
                        <a:pt x="175" y="446"/>
                        <a:pt x="175" y="446"/>
                        <a:pt x="175" y="446"/>
                      </a:cubicBezTo>
                      <a:cubicBezTo>
                        <a:pt x="175" y="446"/>
                        <a:pt x="175" y="446"/>
                        <a:pt x="175" y="446"/>
                      </a:cubicBezTo>
                      <a:cubicBezTo>
                        <a:pt x="174" y="446"/>
                        <a:pt x="174" y="446"/>
                        <a:pt x="174" y="446"/>
                      </a:cubicBezTo>
                      <a:cubicBezTo>
                        <a:pt x="174" y="446"/>
                        <a:pt x="174" y="446"/>
                        <a:pt x="174" y="446"/>
                      </a:cubicBezTo>
                      <a:cubicBezTo>
                        <a:pt x="174" y="446"/>
                        <a:pt x="174" y="446"/>
                        <a:pt x="174" y="446"/>
                      </a:cubicBezTo>
                      <a:cubicBezTo>
                        <a:pt x="174" y="446"/>
                        <a:pt x="174" y="446"/>
                        <a:pt x="174" y="446"/>
                      </a:cubicBezTo>
                      <a:cubicBezTo>
                        <a:pt x="174" y="446"/>
                        <a:pt x="174" y="446"/>
                        <a:pt x="174" y="446"/>
                      </a:cubicBezTo>
                      <a:cubicBezTo>
                        <a:pt x="174" y="446"/>
                        <a:pt x="174" y="446"/>
                        <a:pt x="174" y="446"/>
                      </a:cubicBezTo>
                      <a:cubicBezTo>
                        <a:pt x="174" y="446"/>
                        <a:pt x="174" y="446"/>
                        <a:pt x="174" y="446"/>
                      </a:cubicBezTo>
                      <a:cubicBezTo>
                        <a:pt x="174" y="446"/>
                        <a:pt x="174" y="446"/>
                        <a:pt x="174" y="446"/>
                      </a:cubicBezTo>
                      <a:cubicBezTo>
                        <a:pt x="174" y="447"/>
                        <a:pt x="173" y="447"/>
                        <a:pt x="173" y="447"/>
                      </a:cubicBezTo>
                      <a:cubicBezTo>
                        <a:pt x="173" y="447"/>
                        <a:pt x="173" y="447"/>
                        <a:pt x="173" y="447"/>
                      </a:cubicBezTo>
                      <a:cubicBezTo>
                        <a:pt x="173" y="447"/>
                        <a:pt x="173" y="447"/>
                        <a:pt x="173" y="447"/>
                      </a:cubicBezTo>
                      <a:cubicBezTo>
                        <a:pt x="173" y="447"/>
                        <a:pt x="173" y="447"/>
                        <a:pt x="173" y="447"/>
                      </a:cubicBezTo>
                      <a:cubicBezTo>
                        <a:pt x="173" y="447"/>
                        <a:pt x="173" y="447"/>
                        <a:pt x="173" y="447"/>
                      </a:cubicBezTo>
                      <a:cubicBezTo>
                        <a:pt x="173" y="447"/>
                        <a:pt x="172" y="447"/>
                        <a:pt x="172" y="447"/>
                      </a:cubicBezTo>
                      <a:cubicBezTo>
                        <a:pt x="172" y="447"/>
                        <a:pt x="172" y="447"/>
                        <a:pt x="172" y="447"/>
                      </a:cubicBezTo>
                      <a:cubicBezTo>
                        <a:pt x="172" y="447"/>
                        <a:pt x="172" y="447"/>
                        <a:pt x="172" y="447"/>
                      </a:cubicBezTo>
                      <a:cubicBezTo>
                        <a:pt x="172" y="447"/>
                        <a:pt x="172" y="447"/>
                        <a:pt x="172" y="447"/>
                      </a:cubicBezTo>
                      <a:cubicBezTo>
                        <a:pt x="172" y="447"/>
                        <a:pt x="172" y="447"/>
                        <a:pt x="172" y="447"/>
                      </a:cubicBezTo>
                      <a:cubicBezTo>
                        <a:pt x="171" y="446"/>
                        <a:pt x="171" y="446"/>
                        <a:pt x="171" y="446"/>
                      </a:cubicBezTo>
                      <a:cubicBezTo>
                        <a:pt x="171" y="446"/>
                        <a:pt x="171" y="446"/>
                        <a:pt x="171" y="446"/>
                      </a:cubicBezTo>
                      <a:cubicBezTo>
                        <a:pt x="171" y="446"/>
                        <a:pt x="171" y="446"/>
                        <a:pt x="171" y="446"/>
                      </a:cubicBezTo>
                      <a:cubicBezTo>
                        <a:pt x="171" y="446"/>
                        <a:pt x="171" y="446"/>
                        <a:pt x="171" y="446"/>
                      </a:cubicBezTo>
                      <a:cubicBezTo>
                        <a:pt x="171" y="446"/>
                        <a:pt x="171" y="446"/>
                        <a:pt x="171" y="446"/>
                      </a:cubicBezTo>
                      <a:cubicBezTo>
                        <a:pt x="171" y="446"/>
                        <a:pt x="171" y="446"/>
                        <a:pt x="171" y="446"/>
                      </a:cubicBezTo>
                      <a:cubicBezTo>
                        <a:pt x="170" y="446"/>
                        <a:pt x="170" y="446"/>
                        <a:pt x="170" y="446"/>
                      </a:cubicBezTo>
                      <a:cubicBezTo>
                        <a:pt x="170" y="446"/>
                        <a:pt x="170" y="446"/>
                        <a:pt x="170" y="446"/>
                      </a:cubicBezTo>
                      <a:cubicBezTo>
                        <a:pt x="170" y="446"/>
                        <a:pt x="170" y="446"/>
                        <a:pt x="170" y="446"/>
                      </a:cubicBezTo>
                      <a:cubicBezTo>
                        <a:pt x="170" y="446"/>
                        <a:pt x="170" y="446"/>
                        <a:pt x="170" y="446"/>
                      </a:cubicBezTo>
                      <a:cubicBezTo>
                        <a:pt x="170" y="446"/>
                        <a:pt x="170" y="446"/>
                        <a:pt x="170" y="446"/>
                      </a:cubicBezTo>
                      <a:cubicBezTo>
                        <a:pt x="170" y="447"/>
                        <a:pt x="170" y="447"/>
                        <a:pt x="169" y="447"/>
                      </a:cubicBezTo>
                      <a:cubicBezTo>
                        <a:pt x="169" y="447"/>
                        <a:pt x="168" y="446"/>
                        <a:pt x="168" y="446"/>
                      </a:cubicBezTo>
                      <a:cubicBezTo>
                        <a:pt x="168" y="446"/>
                        <a:pt x="168" y="446"/>
                        <a:pt x="168" y="446"/>
                      </a:cubicBezTo>
                      <a:cubicBezTo>
                        <a:pt x="168" y="446"/>
                        <a:pt x="168" y="446"/>
                        <a:pt x="168" y="446"/>
                      </a:cubicBezTo>
                      <a:cubicBezTo>
                        <a:pt x="167" y="445"/>
                        <a:pt x="167" y="444"/>
                        <a:pt x="166" y="444"/>
                      </a:cubicBezTo>
                      <a:cubicBezTo>
                        <a:pt x="166" y="444"/>
                        <a:pt x="166" y="444"/>
                        <a:pt x="166" y="444"/>
                      </a:cubicBezTo>
                      <a:cubicBezTo>
                        <a:pt x="166" y="444"/>
                        <a:pt x="166" y="444"/>
                        <a:pt x="166" y="444"/>
                      </a:cubicBezTo>
                      <a:cubicBezTo>
                        <a:pt x="166" y="444"/>
                        <a:pt x="166" y="444"/>
                        <a:pt x="166" y="444"/>
                      </a:cubicBezTo>
                      <a:cubicBezTo>
                        <a:pt x="166" y="444"/>
                        <a:pt x="166" y="445"/>
                        <a:pt x="166" y="445"/>
                      </a:cubicBezTo>
                      <a:cubicBezTo>
                        <a:pt x="166" y="445"/>
                        <a:pt x="166" y="445"/>
                        <a:pt x="166" y="445"/>
                      </a:cubicBezTo>
                      <a:cubicBezTo>
                        <a:pt x="166" y="445"/>
                        <a:pt x="166" y="445"/>
                        <a:pt x="166" y="445"/>
                      </a:cubicBezTo>
                      <a:cubicBezTo>
                        <a:pt x="166" y="445"/>
                        <a:pt x="166" y="445"/>
                        <a:pt x="166" y="445"/>
                      </a:cubicBezTo>
                      <a:cubicBezTo>
                        <a:pt x="166" y="445"/>
                        <a:pt x="166" y="445"/>
                        <a:pt x="165" y="445"/>
                      </a:cubicBezTo>
                      <a:cubicBezTo>
                        <a:pt x="165" y="445"/>
                        <a:pt x="165" y="445"/>
                        <a:pt x="165" y="445"/>
                      </a:cubicBezTo>
                      <a:cubicBezTo>
                        <a:pt x="165" y="445"/>
                        <a:pt x="164" y="444"/>
                        <a:pt x="164" y="443"/>
                      </a:cubicBezTo>
                      <a:cubicBezTo>
                        <a:pt x="164" y="442"/>
                        <a:pt x="164" y="442"/>
                        <a:pt x="163" y="442"/>
                      </a:cubicBezTo>
                      <a:cubicBezTo>
                        <a:pt x="163" y="442"/>
                        <a:pt x="163" y="442"/>
                        <a:pt x="163" y="442"/>
                      </a:cubicBezTo>
                      <a:cubicBezTo>
                        <a:pt x="163" y="442"/>
                        <a:pt x="163" y="442"/>
                        <a:pt x="163" y="442"/>
                      </a:cubicBezTo>
                      <a:cubicBezTo>
                        <a:pt x="163" y="442"/>
                        <a:pt x="163" y="442"/>
                        <a:pt x="163" y="442"/>
                      </a:cubicBezTo>
                      <a:cubicBezTo>
                        <a:pt x="163" y="442"/>
                        <a:pt x="163" y="442"/>
                        <a:pt x="163" y="442"/>
                      </a:cubicBezTo>
                      <a:cubicBezTo>
                        <a:pt x="163" y="442"/>
                        <a:pt x="163" y="442"/>
                        <a:pt x="163" y="442"/>
                      </a:cubicBezTo>
                      <a:cubicBezTo>
                        <a:pt x="163" y="442"/>
                        <a:pt x="163" y="442"/>
                        <a:pt x="163" y="442"/>
                      </a:cubicBezTo>
                      <a:cubicBezTo>
                        <a:pt x="163" y="442"/>
                        <a:pt x="163" y="442"/>
                        <a:pt x="163" y="442"/>
                      </a:cubicBezTo>
                      <a:cubicBezTo>
                        <a:pt x="163" y="442"/>
                        <a:pt x="163" y="442"/>
                        <a:pt x="163" y="442"/>
                      </a:cubicBezTo>
                      <a:cubicBezTo>
                        <a:pt x="163" y="442"/>
                        <a:pt x="163" y="442"/>
                        <a:pt x="163" y="442"/>
                      </a:cubicBezTo>
                      <a:cubicBezTo>
                        <a:pt x="162" y="442"/>
                        <a:pt x="162" y="441"/>
                        <a:pt x="162" y="439"/>
                      </a:cubicBezTo>
                      <a:cubicBezTo>
                        <a:pt x="162" y="439"/>
                        <a:pt x="162" y="439"/>
                        <a:pt x="162" y="439"/>
                      </a:cubicBezTo>
                      <a:cubicBezTo>
                        <a:pt x="162" y="438"/>
                        <a:pt x="161" y="437"/>
                        <a:pt x="161" y="437"/>
                      </a:cubicBezTo>
                      <a:cubicBezTo>
                        <a:pt x="161" y="437"/>
                        <a:pt x="161" y="437"/>
                        <a:pt x="161" y="437"/>
                      </a:cubicBezTo>
                      <a:cubicBezTo>
                        <a:pt x="161" y="437"/>
                        <a:pt x="161" y="437"/>
                        <a:pt x="161" y="437"/>
                      </a:cubicBezTo>
                      <a:cubicBezTo>
                        <a:pt x="161" y="437"/>
                        <a:pt x="161" y="437"/>
                        <a:pt x="161" y="437"/>
                      </a:cubicBezTo>
                      <a:cubicBezTo>
                        <a:pt x="161" y="437"/>
                        <a:pt x="161" y="437"/>
                        <a:pt x="161" y="437"/>
                      </a:cubicBezTo>
                      <a:cubicBezTo>
                        <a:pt x="161" y="437"/>
                        <a:pt x="161" y="437"/>
                        <a:pt x="161" y="437"/>
                      </a:cubicBezTo>
                      <a:cubicBezTo>
                        <a:pt x="161" y="437"/>
                        <a:pt x="161" y="437"/>
                        <a:pt x="161" y="437"/>
                      </a:cubicBezTo>
                      <a:cubicBezTo>
                        <a:pt x="161" y="437"/>
                        <a:pt x="161" y="437"/>
                        <a:pt x="160" y="437"/>
                      </a:cubicBezTo>
                      <a:cubicBezTo>
                        <a:pt x="160" y="437"/>
                        <a:pt x="160" y="437"/>
                        <a:pt x="160" y="437"/>
                      </a:cubicBezTo>
                      <a:cubicBezTo>
                        <a:pt x="160" y="437"/>
                        <a:pt x="160" y="437"/>
                        <a:pt x="160" y="437"/>
                      </a:cubicBezTo>
                      <a:cubicBezTo>
                        <a:pt x="160" y="437"/>
                        <a:pt x="160" y="437"/>
                        <a:pt x="160" y="437"/>
                      </a:cubicBezTo>
                      <a:cubicBezTo>
                        <a:pt x="160" y="437"/>
                        <a:pt x="160" y="437"/>
                        <a:pt x="160" y="437"/>
                      </a:cubicBezTo>
                      <a:cubicBezTo>
                        <a:pt x="159" y="437"/>
                        <a:pt x="160" y="435"/>
                        <a:pt x="160" y="433"/>
                      </a:cubicBezTo>
                      <a:cubicBezTo>
                        <a:pt x="160" y="433"/>
                        <a:pt x="160" y="433"/>
                        <a:pt x="160" y="433"/>
                      </a:cubicBezTo>
                      <a:cubicBezTo>
                        <a:pt x="160" y="433"/>
                        <a:pt x="160" y="433"/>
                        <a:pt x="160" y="433"/>
                      </a:cubicBezTo>
                      <a:cubicBezTo>
                        <a:pt x="160" y="433"/>
                        <a:pt x="160" y="433"/>
                        <a:pt x="160" y="433"/>
                      </a:cubicBezTo>
                      <a:cubicBezTo>
                        <a:pt x="160" y="433"/>
                        <a:pt x="160" y="433"/>
                        <a:pt x="160" y="433"/>
                      </a:cubicBezTo>
                      <a:cubicBezTo>
                        <a:pt x="158" y="432"/>
                        <a:pt x="160" y="429"/>
                        <a:pt x="159" y="428"/>
                      </a:cubicBezTo>
                      <a:cubicBezTo>
                        <a:pt x="158" y="427"/>
                        <a:pt x="160" y="424"/>
                        <a:pt x="160" y="423"/>
                      </a:cubicBezTo>
                      <a:cubicBezTo>
                        <a:pt x="159" y="420"/>
                        <a:pt x="162" y="417"/>
                        <a:pt x="162" y="415"/>
                      </a:cubicBezTo>
                      <a:cubicBezTo>
                        <a:pt x="162" y="412"/>
                        <a:pt x="165" y="412"/>
                        <a:pt x="165" y="409"/>
                      </a:cubicBezTo>
                      <a:cubicBezTo>
                        <a:pt x="165" y="407"/>
                        <a:pt x="168" y="407"/>
                        <a:pt x="169" y="405"/>
                      </a:cubicBezTo>
                      <a:cubicBezTo>
                        <a:pt x="169" y="404"/>
                        <a:pt x="170" y="404"/>
                        <a:pt x="171" y="404"/>
                      </a:cubicBezTo>
                      <a:cubicBezTo>
                        <a:pt x="171" y="404"/>
                        <a:pt x="171" y="404"/>
                        <a:pt x="171" y="404"/>
                      </a:cubicBezTo>
                      <a:cubicBezTo>
                        <a:pt x="171" y="404"/>
                        <a:pt x="171" y="404"/>
                        <a:pt x="171" y="404"/>
                      </a:cubicBezTo>
                      <a:cubicBezTo>
                        <a:pt x="172" y="404"/>
                        <a:pt x="173" y="404"/>
                        <a:pt x="174" y="403"/>
                      </a:cubicBezTo>
                      <a:cubicBezTo>
                        <a:pt x="174" y="402"/>
                        <a:pt x="174" y="402"/>
                        <a:pt x="174" y="402"/>
                      </a:cubicBezTo>
                      <a:cubicBezTo>
                        <a:pt x="175" y="402"/>
                        <a:pt x="175" y="402"/>
                        <a:pt x="175" y="403"/>
                      </a:cubicBezTo>
                      <a:cubicBezTo>
                        <a:pt x="175" y="403"/>
                        <a:pt x="176" y="403"/>
                        <a:pt x="176" y="403"/>
                      </a:cubicBezTo>
                      <a:moveTo>
                        <a:pt x="152" y="294"/>
                      </a:moveTo>
                      <a:cubicBezTo>
                        <a:pt x="153" y="306"/>
                        <a:pt x="153" y="318"/>
                        <a:pt x="151" y="329"/>
                      </a:cubicBezTo>
                      <a:cubicBezTo>
                        <a:pt x="147" y="343"/>
                        <a:pt x="137" y="351"/>
                        <a:pt x="130" y="363"/>
                      </a:cubicBezTo>
                      <a:cubicBezTo>
                        <a:pt x="120" y="379"/>
                        <a:pt x="119" y="396"/>
                        <a:pt x="122" y="413"/>
                      </a:cubicBezTo>
                      <a:cubicBezTo>
                        <a:pt x="129" y="422"/>
                        <a:pt x="136" y="429"/>
                        <a:pt x="142" y="439"/>
                      </a:cubicBezTo>
                      <a:cubicBezTo>
                        <a:pt x="170" y="453"/>
                        <a:pt x="202" y="461"/>
                        <a:pt x="234" y="471"/>
                      </a:cubicBezTo>
                      <a:cubicBezTo>
                        <a:pt x="236" y="472"/>
                        <a:pt x="238" y="473"/>
                        <a:pt x="240" y="474"/>
                      </a:cubicBezTo>
                      <a:cubicBezTo>
                        <a:pt x="240" y="473"/>
                        <a:pt x="240" y="472"/>
                        <a:pt x="240" y="472"/>
                      </a:cubicBezTo>
                      <a:cubicBezTo>
                        <a:pt x="239" y="470"/>
                        <a:pt x="241" y="468"/>
                        <a:pt x="240" y="466"/>
                      </a:cubicBezTo>
                      <a:cubicBezTo>
                        <a:pt x="239" y="464"/>
                        <a:pt x="242" y="464"/>
                        <a:pt x="242" y="461"/>
                      </a:cubicBezTo>
                      <a:cubicBezTo>
                        <a:pt x="241" y="459"/>
                        <a:pt x="243" y="461"/>
                        <a:pt x="244" y="458"/>
                      </a:cubicBezTo>
                      <a:cubicBezTo>
                        <a:pt x="244" y="457"/>
                        <a:pt x="244" y="457"/>
                        <a:pt x="244" y="457"/>
                      </a:cubicBezTo>
                      <a:cubicBezTo>
                        <a:pt x="245" y="457"/>
                        <a:pt x="245" y="457"/>
                        <a:pt x="245" y="457"/>
                      </a:cubicBezTo>
                      <a:cubicBezTo>
                        <a:pt x="245" y="457"/>
                        <a:pt x="245" y="457"/>
                        <a:pt x="245" y="457"/>
                      </a:cubicBezTo>
                      <a:cubicBezTo>
                        <a:pt x="246" y="457"/>
                        <a:pt x="247" y="457"/>
                        <a:pt x="247" y="456"/>
                      </a:cubicBezTo>
                      <a:cubicBezTo>
                        <a:pt x="247" y="456"/>
                        <a:pt x="247" y="456"/>
                        <a:pt x="247" y="456"/>
                      </a:cubicBezTo>
                      <a:cubicBezTo>
                        <a:pt x="248" y="456"/>
                        <a:pt x="248" y="456"/>
                        <a:pt x="248" y="456"/>
                      </a:cubicBezTo>
                      <a:cubicBezTo>
                        <a:pt x="249" y="456"/>
                        <a:pt x="249" y="456"/>
                        <a:pt x="249" y="456"/>
                      </a:cubicBezTo>
                      <a:cubicBezTo>
                        <a:pt x="249" y="456"/>
                        <a:pt x="249" y="456"/>
                        <a:pt x="249" y="456"/>
                      </a:cubicBezTo>
                      <a:cubicBezTo>
                        <a:pt x="250" y="456"/>
                        <a:pt x="250" y="456"/>
                        <a:pt x="250" y="456"/>
                      </a:cubicBezTo>
                      <a:cubicBezTo>
                        <a:pt x="250" y="456"/>
                        <a:pt x="250" y="456"/>
                        <a:pt x="250" y="456"/>
                      </a:cubicBezTo>
                      <a:cubicBezTo>
                        <a:pt x="250" y="456"/>
                        <a:pt x="250" y="456"/>
                        <a:pt x="250" y="456"/>
                      </a:cubicBezTo>
                      <a:cubicBezTo>
                        <a:pt x="250" y="456"/>
                        <a:pt x="250" y="456"/>
                        <a:pt x="250" y="456"/>
                      </a:cubicBezTo>
                      <a:cubicBezTo>
                        <a:pt x="250" y="456"/>
                        <a:pt x="250" y="456"/>
                        <a:pt x="250" y="456"/>
                      </a:cubicBezTo>
                      <a:cubicBezTo>
                        <a:pt x="250" y="456"/>
                        <a:pt x="250" y="456"/>
                        <a:pt x="250" y="456"/>
                      </a:cubicBezTo>
                      <a:cubicBezTo>
                        <a:pt x="250" y="456"/>
                        <a:pt x="251" y="456"/>
                        <a:pt x="251" y="456"/>
                      </a:cubicBezTo>
                      <a:cubicBezTo>
                        <a:pt x="251" y="456"/>
                        <a:pt x="251" y="456"/>
                        <a:pt x="251" y="456"/>
                      </a:cubicBezTo>
                      <a:cubicBezTo>
                        <a:pt x="251" y="456"/>
                        <a:pt x="251" y="456"/>
                        <a:pt x="251" y="456"/>
                      </a:cubicBezTo>
                      <a:cubicBezTo>
                        <a:pt x="251" y="456"/>
                        <a:pt x="251" y="456"/>
                        <a:pt x="251" y="456"/>
                      </a:cubicBezTo>
                      <a:cubicBezTo>
                        <a:pt x="251" y="456"/>
                        <a:pt x="251" y="456"/>
                        <a:pt x="251" y="456"/>
                      </a:cubicBezTo>
                      <a:cubicBezTo>
                        <a:pt x="251" y="456"/>
                        <a:pt x="251" y="456"/>
                        <a:pt x="251" y="456"/>
                      </a:cubicBezTo>
                      <a:cubicBezTo>
                        <a:pt x="251" y="456"/>
                        <a:pt x="251" y="456"/>
                        <a:pt x="251" y="456"/>
                      </a:cubicBezTo>
                      <a:cubicBezTo>
                        <a:pt x="251" y="456"/>
                        <a:pt x="251" y="456"/>
                        <a:pt x="251" y="456"/>
                      </a:cubicBezTo>
                      <a:cubicBezTo>
                        <a:pt x="251" y="456"/>
                        <a:pt x="251" y="456"/>
                        <a:pt x="251" y="456"/>
                      </a:cubicBezTo>
                      <a:cubicBezTo>
                        <a:pt x="251" y="456"/>
                        <a:pt x="251" y="456"/>
                        <a:pt x="251" y="456"/>
                      </a:cubicBezTo>
                      <a:cubicBezTo>
                        <a:pt x="251" y="456"/>
                        <a:pt x="251" y="456"/>
                        <a:pt x="252" y="457"/>
                      </a:cubicBezTo>
                      <a:cubicBezTo>
                        <a:pt x="252" y="457"/>
                        <a:pt x="253" y="457"/>
                        <a:pt x="253" y="457"/>
                      </a:cubicBezTo>
                      <a:cubicBezTo>
                        <a:pt x="253" y="457"/>
                        <a:pt x="253" y="457"/>
                        <a:pt x="253" y="457"/>
                      </a:cubicBezTo>
                      <a:cubicBezTo>
                        <a:pt x="253" y="457"/>
                        <a:pt x="253" y="457"/>
                        <a:pt x="254" y="457"/>
                      </a:cubicBezTo>
                      <a:cubicBezTo>
                        <a:pt x="254" y="457"/>
                        <a:pt x="254" y="457"/>
                        <a:pt x="254" y="457"/>
                      </a:cubicBezTo>
                      <a:cubicBezTo>
                        <a:pt x="254" y="457"/>
                        <a:pt x="254" y="457"/>
                        <a:pt x="254" y="457"/>
                      </a:cubicBezTo>
                      <a:cubicBezTo>
                        <a:pt x="254" y="457"/>
                        <a:pt x="254" y="457"/>
                        <a:pt x="254" y="457"/>
                      </a:cubicBezTo>
                      <a:cubicBezTo>
                        <a:pt x="254" y="457"/>
                        <a:pt x="254" y="457"/>
                        <a:pt x="254" y="457"/>
                      </a:cubicBezTo>
                      <a:cubicBezTo>
                        <a:pt x="254" y="457"/>
                        <a:pt x="254" y="457"/>
                        <a:pt x="254" y="457"/>
                      </a:cubicBezTo>
                      <a:cubicBezTo>
                        <a:pt x="254" y="457"/>
                        <a:pt x="254" y="457"/>
                        <a:pt x="254" y="457"/>
                      </a:cubicBezTo>
                      <a:cubicBezTo>
                        <a:pt x="254" y="457"/>
                        <a:pt x="254" y="457"/>
                        <a:pt x="254" y="457"/>
                      </a:cubicBezTo>
                      <a:cubicBezTo>
                        <a:pt x="254" y="457"/>
                        <a:pt x="254" y="457"/>
                        <a:pt x="254" y="457"/>
                      </a:cubicBezTo>
                      <a:cubicBezTo>
                        <a:pt x="254" y="457"/>
                        <a:pt x="254" y="457"/>
                        <a:pt x="254" y="457"/>
                      </a:cubicBezTo>
                      <a:cubicBezTo>
                        <a:pt x="254" y="457"/>
                        <a:pt x="255" y="458"/>
                        <a:pt x="255" y="458"/>
                      </a:cubicBezTo>
                      <a:cubicBezTo>
                        <a:pt x="255" y="458"/>
                        <a:pt x="255" y="458"/>
                        <a:pt x="255" y="458"/>
                      </a:cubicBezTo>
                      <a:cubicBezTo>
                        <a:pt x="255" y="458"/>
                        <a:pt x="255" y="458"/>
                        <a:pt x="255" y="458"/>
                      </a:cubicBezTo>
                      <a:cubicBezTo>
                        <a:pt x="255" y="458"/>
                        <a:pt x="255" y="458"/>
                        <a:pt x="255" y="458"/>
                      </a:cubicBezTo>
                      <a:cubicBezTo>
                        <a:pt x="255" y="459"/>
                        <a:pt x="255" y="459"/>
                        <a:pt x="255" y="459"/>
                      </a:cubicBezTo>
                      <a:cubicBezTo>
                        <a:pt x="255" y="459"/>
                        <a:pt x="255" y="459"/>
                        <a:pt x="255" y="459"/>
                      </a:cubicBezTo>
                      <a:cubicBezTo>
                        <a:pt x="255" y="459"/>
                        <a:pt x="255" y="459"/>
                        <a:pt x="255" y="459"/>
                      </a:cubicBezTo>
                      <a:cubicBezTo>
                        <a:pt x="256" y="459"/>
                        <a:pt x="256" y="460"/>
                        <a:pt x="257" y="460"/>
                      </a:cubicBezTo>
                      <a:cubicBezTo>
                        <a:pt x="257" y="460"/>
                        <a:pt x="257" y="460"/>
                        <a:pt x="257" y="460"/>
                      </a:cubicBezTo>
                      <a:cubicBezTo>
                        <a:pt x="257" y="460"/>
                        <a:pt x="257" y="460"/>
                        <a:pt x="257" y="460"/>
                      </a:cubicBezTo>
                      <a:cubicBezTo>
                        <a:pt x="257" y="460"/>
                        <a:pt x="257" y="460"/>
                        <a:pt x="257" y="460"/>
                      </a:cubicBezTo>
                      <a:cubicBezTo>
                        <a:pt x="257" y="460"/>
                        <a:pt x="257" y="460"/>
                        <a:pt x="257" y="460"/>
                      </a:cubicBezTo>
                      <a:cubicBezTo>
                        <a:pt x="257" y="460"/>
                        <a:pt x="257" y="460"/>
                        <a:pt x="257" y="460"/>
                      </a:cubicBezTo>
                      <a:cubicBezTo>
                        <a:pt x="257" y="460"/>
                        <a:pt x="257" y="460"/>
                        <a:pt x="257" y="460"/>
                      </a:cubicBezTo>
                      <a:cubicBezTo>
                        <a:pt x="257" y="460"/>
                        <a:pt x="257" y="460"/>
                        <a:pt x="257" y="460"/>
                      </a:cubicBezTo>
                      <a:cubicBezTo>
                        <a:pt x="257" y="460"/>
                        <a:pt x="257" y="460"/>
                        <a:pt x="257" y="460"/>
                      </a:cubicBezTo>
                      <a:cubicBezTo>
                        <a:pt x="257" y="460"/>
                        <a:pt x="257" y="460"/>
                        <a:pt x="257" y="460"/>
                      </a:cubicBezTo>
                      <a:cubicBezTo>
                        <a:pt x="257" y="460"/>
                        <a:pt x="257" y="460"/>
                        <a:pt x="257" y="460"/>
                      </a:cubicBezTo>
                      <a:cubicBezTo>
                        <a:pt x="258" y="460"/>
                        <a:pt x="258" y="461"/>
                        <a:pt x="259" y="462"/>
                      </a:cubicBezTo>
                      <a:cubicBezTo>
                        <a:pt x="259" y="463"/>
                        <a:pt x="260" y="464"/>
                        <a:pt x="261" y="464"/>
                      </a:cubicBezTo>
                      <a:cubicBezTo>
                        <a:pt x="261" y="464"/>
                        <a:pt x="261" y="464"/>
                        <a:pt x="261" y="464"/>
                      </a:cubicBezTo>
                      <a:cubicBezTo>
                        <a:pt x="261" y="464"/>
                        <a:pt x="262" y="465"/>
                        <a:pt x="262" y="466"/>
                      </a:cubicBezTo>
                      <a:cubicBezTo>
                        <a:pt x="262" y="466"/>
                        <a:pt x="262" y="466"/>
                        <a:pt x="262" y="466"/>
                      </a:cubicBezTo>
                      <a:cubicBezTo>
                        <a:pt x="262" y="467"/>
                        <a:pt x="263" y="467"/>
                        <a:pt x="263" y="468"/>
                      </a:cubicBezTo>
                      <a:cubicBezTo>
                        <a:pt x="264" y="469"/>
                        <a:pt x="264" y="472"/>
                        <a:pt x="265" y="473"/>
                      </a:cubicBezTo>
                      <a:cubicBezTo>
                        <a:pt x="267" y="474"/>
                        <a:pt x="265" y="476"/>
                        <a:pt x="266" y="478"/>
                      </a:cubicBezTo>
                      <a:cubicBezTo>
                        <a:pt x="267" y="478"/>
                        <a:pt x="267" y="479"/>
                        <a:pt x="267" y="480"/>
                      </a:cubicBezTo>
                      <a:cubicBezTo>
                        <a:pt x="267" y="480"/>
                        <a:pt x="267" y="480"/>
                        <a:pt x="267" y="480"/>
                      </a:cubicBezTo>
                      <a:cubicBezTo>
                        <a:pt x="267" y="480"/>
                        <a:pt x="267" y="481"/>
                        <a:pt x="267" y="481"/>
                      </a:cubicBezTo>
                      <a:cubicBezTo>
                        <a:pt x="267" y="482"/>
                        <a:pt x="267" y="482"/>
                        <a:pt x="267" y="482"/>
                      </a:cubicBezTo>
                      <a:cubicBezTo>
                        <a:pt x="267" y="483"/>
                        <a:pt x="267" y="483"/>
                        <a:pt x="267" y="484"/>
                      </a:cubicBezTo>
                      <a:cubicBezTo>
                        <a:pt x="267" y="484"/>
                        <a:pt x="267" y="484"/>
                        <a:pt x="267" y="484"/>
                      </a:cubicBezTo>
                      <a:cubicBezTo>
                        <a:pt x="267" y="484"/>
                        <a:pt x="267" y="484"/>
                        <a:pt x="267" y="484"/>
                      </a:cubicBezTo>
                      <a:cubicBezTo>
                        <a:pt x="286" y="491"/>
                        <a:pt x="306" y="499"/>
                        <a:pt x="326" y="504"/>
                      </a:cubicBezTo>
                      <a:cubicBezTo>
                        <a:pt x="332" y="500"/>
                        <a:pt x="338" y="496"/>
                        <a:pt x="343" y="492"/>
                      </a:cubicBezTo>
                      <a:cubicBezTo>
                        <a:pt x="352" y="482"/>
                        <a:pt x="359" y="470"/>
                        <a:pt x="366" y="459"/>
                      </a:cubicBezTo>
                      <a:cubicBezTo>
                        <a:pt x="365" y="458"/>
                        <a:pt x="365" y="458"/>
                        <a:pt x="365" y="458"/>
                      </a:cubicBezTo>
                      <a:cubicBezTo>
                        <a:pt x="365" y="458"/>
                        <a:pt x="365" y="458"/>
                        <a:pt x="365" y="458"/>
                      </a:cubicBezTo>
                      <a:cubicBezTo>
                        <a:pt x="365" y="458"/>
                        <a:pt x="365" y="458"/>
                        <a:pt x="365" y="459"/>
                      </a:cubicBezTo>
                      <a:cubicBezTo>
                        <a:pt x="365" y="459"/>
                        <a:pt x="365" y="459"/>
                        <a:pt x="365" y="459"/>
                      </a:cubicBezTo>
                      <a:cubicBezTo>
                        <a:pt x="365" y="459"/>
                        <a:pt x="365" y="459"/>
                        <a:pt x="365" y="459"/>
                      </a:cubicBezTo>
                      <a:cubicBezTo>
                        <a:pt x="365" y="459"/>
                        <a:pt x="365" y="459"/>
                        <a:pt x="365" y="459"/>
                      </a:cubicBezTo>
                      <a:cubicBezTo>
                        <a:pt x="365" y="459"/>
                        <a:pt x="365" y="459"/>
                        <a:pt x="365" y="459"/>
                      </a:cubicBezTo>
                      <a:cubicBezTo>
                        <a:pt x="365" y="459"/>
                        <a:pt x="365" y="459"/>
                        <a:pt x="365" y="459"/>
                      </a:cubicBezTo>
                      <a:cubicBezTo>
                        <a:pt x="365" y="459"/>
                        <a:pt x="365" y="459"/>
                        <a:pt x="365" y="459"/>
                      </a:cubicBezTo>
                      <a:cubicBezTo>
                        <a:pt x="365" y="459"/>
                        <a:pt x="365" y="459"/>
                        <a:pt x="365" y="459"/>
                      </a:cubicBezTo>
                      <a:cubicBezTo>
                        <a:pt x="364" y="459"/>
                        <a:pt x="364" y="458"/>
                        <a:pt x="364" y="457"/>
                      </a:cubicBezTo>
                      <a:cubicBezTo>
                        <a:pt x="364" y="457"/>
                        <a:pt x="364" y="457"/>
                        <a:pt x="364" y="457"/>
                      </a:cubicBezTo>
                      <a:cubicBezTo>
                        <a:pt x="364" y="457"/>
                        <a:pt x="364" y="457"/>
                        <a:pt x="364" y="457"/>
                      </a:cubicBezTo>
                      <a:cubicBezTo>
                        <a:pt x="364" y="457"/>
                        <a:pt x="364" y="457"/>
                        <a:pt x="364" y="457"/>
                      </a:cubicBezTo>
                      <a:cubicBezTo>
                        <a:pt x="364" y="457"/>
                        <a:pt x="364" y="457"/>
                        <a:pt x="364" y="457"/>
                      </a:cubicBezTo>
                      <a:cubicBezTo>
                        <a:pt x="364" y="456"/>
                        <a:pt x="363" y="455"/>
                        <a:pt x="363" y="455"/>
                      </a:cubicBezTo>
                      <a:cubicBezTo>
                        <a:pt x="363" y="455"/>
                        <a:pt x="363" y="455"/>
                        <a:pt x="363" y="455"/>
                      </a:cubicBezTo>
                      <a:cubicBezTo>
                        <a:pt x="363" y="455"/>
                        <a:pt x="363" y="455"/>
                        <a:pt x="363" y="455"/>
                      </a:cubicBezTo>
                      <a:cubicBezTo>
                        <a:pt x="363" y="455"/>
                        <a:pt x="363" y="455"/>
                        <a:pt x="363" y="455"/>
                      </a:cubicBezTo>
                      <a:cubicBezTo>
                        <a:pt x="363" y="455"/>
                        <a:pt x="363" y="455"/>
                        <a:pt x="363" y="455"/>
                      </a:cubicBezTo>
                      <a:cubicBezTo>
                        <a:pt x="363" y="455"/>
                        <a:pt x="363" y="455"/>
                        <a:pt x="363" y="455"/>
                      </a:cubicBezTo>
                      <a:cubicBezTo>
                        <a:pt x="363" y="455"/>
                        <a:pt x="363" y="455"/>
                        <a:pt x="363" y="455"/>
                      </a:cubicBezTo>
                      <a:cubicBezTo>
                        <a:pt x="363" y="455"/>
                        <a:pt x="363" y="455"/>
                        <a:pt x="363" y="455"/>
                      </a:cubicBezTo>
                      <a:cubicBezTo>
                        <a:pt x="363" y="455"/>
                        <a:pt x="363" y="455"/>
                        <a:pt x="363" y="455"/>
                      </a:cubicBezTo>
                      <a:cubicBezTo>
                        <a:pt x="362" y="455"/>
                        <a:pt x="362" y="453"/>
                        <a:pt x="362" y="452"/>
                      </a:cubicBezTo>
                      <a:cubicBezTo>
                        <a:pt x="362" y="452"/>
                        <a:pt x="362" y="452"/>
                        <a:pt x="362" y="452"/>
                      </a:cubicBezTo>
                      <a:cubicBezTo>
                        <a:pt x="362" y="451"/>
                        <a:pt x="362" y="450"/>
                        <a:pt x="361" y="449"/>
                      </a:cubicBezTo>
                      <a:cubicBezTo>
                        <a:pt x="361" y="449"/>
                        <a:pt x="361" y="449"/>
                        <a:pt x="361" y="449"/>
                      </a:cubicBezTo>
                      <a:cubicBezTo>
                        <a:pt x="361" y="449"/>
                        <a:pt x="361" y="449"/>
                        <a:pt x="361" y="449"/>
                      </a:cubicBezTo>
                      <a:cubicBezTo>
                        <a:pt x="361" y="449"/>
                        <a:pt x="361" y="449"/>
                        <a:pt x="361" y="449"/>
                      </a:cubicBezTo>
                      <a:cubicBezTo>
                        <a:pt x="361" y="449"/>
                        <a:pt x="361" y="449"/>
                        <a:pt x="361" y="449"/>
                      </a:cubicBezTo>
                      <a:cubicBezTo>
                        <a:pt x="361" y="449"/>
                        <a:pt x="361" y="449"/>
                        <a:pt x="361" y="449"/>
                      </a:cubicBezTo>
                      <a:cubicBezTo>
                        <a:pt x="361" y="449"/>
                        <a:pt x="361" y="449"/>
                        <a:pt x="361" y="449"/>
                      </a:cubicBezTo>
                      <a:cubicBezTo>
                        <a:pt x="361" y="449"/>
                        <a:pt x="361" y="449"/>
                        <a:pt x="361" y="449"/>
                      </a:cubicBezTo>
                      <a:cubicBezTo>
                        <a:pt x="361" y="449"/>
                        <a:pt x="361" y="449"/>
                        <a:pt x="361" y="449"/>
                      </a:cubicBezTo>
                      <a:cubicBezTo>
                        <a:pt x="361" y="449"/>
                        <a:pt x="361" y="449"/>
                        <a:pt x="361" y="449"/>
                      </a:cubicBezTo>
                      <a:cubicBezTo>
                        <a:pt x="361" y="449"/>
                        <a:pt x="361" y="449"/>
                        <a:pt x="361" y="449"/>
                      </a:cubicBezTo>
                      <a:cubicBezTo>
                        <a:pt x="361" y="449"/>
                        <a:pt x="361" y="449"/>
                        <a:pt x="361" y="449"/>
                      </a:cubicBezTo>
                      <a:cubicBezTo>
                        <a:pt x="360" y="449"/>
                        <a:pt x="361" y="447"/>
                        <a:pt x="361" y="445"/>
                      </a:cubicBezTo>
                      <a:cubicBezTo>
                        <a:pt x="361" y="445"/>
                        <a:pt x="361" y="445"/>
                        <a:pt x="361" y="445"/>
                      </a:cubicBezTo>
                      <a:cubicBezTo>
                        <a:pt x="361" y="445"/>
                        <a:pt x="361" y="445"/>
                        <a:pt x="361" y="445"/>
                      </a:cubicBezTo>
                      <a:cubicBezTo>
                        <a:pt x="361" y="445"/>
                        <a:pt x="361" y="445"/>
                        <a:pt x="361" y="445"/>
                      </a:cubicBezTo>
                      <a:cubicBezTo>
                        <a:pt x="361" y="445"/>
                        <a:pt x="361" y="445"/>
                        <a:pt x="361" y="445"/>
                      </a:cubicBezTo>
                      <a:cubicBezTo>
                        <a:pt x="361" y="445"/>
                        <a:pt x="361" y="445"/>
                        <a:pt x="361" y="445"/>
                      </a:cubicBezTo>
                      <a:cubicBezTo>
                        <a:pt x="361" y="445"/>
                        <a:pt x="361" y="445"/>
                        <a:pt x="361" y="444"/>
                      </a:cubicBezTo>
                      <a:cubicBezTo>
                        <a:pt x="359" y="443"/>
                        <a:pt x="361" y="440"/>
                        <a:pt x="361" y="439"/>
                      </a:cubicBezTo>
                      <a:cubicBezTo>
                        <a:pt x="359" y="438"/>
                        <a:pt x="362" y="435"/>
                        <a:pt x="361" y="433"/>
                      </a:cubicBezTo>
                      <a:cubicBezTo>
                        <a:pt x="361" y="430"/>
                        <a:pt x="364" y="428"/>
                        <a:pt x="364" y="425"/>
                      </a:cubicBezTo>
                      <a:cubicBezTo>
                        <a:pt x="365" y="423"/>
                        <a:pt x="367" y="423"/>
                        <a:pt x="368" y="420"/>
                      </a:cubicBezTo>
                      <a:cubicBezTo>
                        <a:pt x="368" y="417"/>
                        <a:pt x="371" y="419"/>
                        <a:pt x="372" y="416"/>
                      </a:cubicBezTo>
                      <a:cubicBezTo>
                        <a:pt x="372" y="416"/>
                        <a:pt x="372" y="416"/>
                        <a:pt x="373" y="416"/>
                      </a:cubicBezTo>
                      <a:cubicBezTo>
                        <a:pt x="373" y="416"/>
                        <a:pt x="373" y="416"/>
                        <a:pt x="374" y="416"/>
                      </a:cubicBezTo>
                      <a:cubicBezTo>
                        <a:pt x="374" y="416"/>
                        <a:pt x="374" y="416"/>
                        <a:pt x="375" y="416"/>
                      </a:cubicBezTo>
                      <a:cubicBezTo>
                        <a:pt x="375" y="416"/>
                        <a:pt x="376" y="416"/>
                        <a:pt x="376" y="415"/>
                      </a:cubicBezTo>
                      <a:cubicBezTo>
                        <a:pt x="376" y="415"/>
                        <a:pt x="377" y="415"/>
                        <a:pt x="377" y="415"/>
                      </a:cubicBezTo>
                      <a:cubicBezTo>
                        <a:pt x="377" y="415"/>
                        <a:pt x="377" y="415"/>
                        <a:pt x="378" y="415"/>
                      </a:cubicBezTo>
                      <a:cubicBezTo>
                        <a:pt x="378" y="416"/>
                        <a:pt x="378" y="416"/>
                        <a:pt x="379" y="416"/>
                      </a:cubicBezTo>
                      <a:cubicBezTo>
                        <a:pt x="379" y="416"/>
                        <a:pt x="379" y="416"/>
                        <a:pt x="379" y="416"/>
                      </a:cubicBezTo>
                      <a:cubicBezTo>
                        <a:pt x="380" y="414"/>
                        <a:pt x="380" y="412"/>
                        <a:pt x="380" y="410"/>
                      </a:cubicBezTo>
                      <a:cubicBezTo>
                        <a:pt x="379" y="410"/>
                        <a:pt x="378" y="410"/>
                        <a:pt x="378" y="411"/>
                      </a:cubicBezTo>
                      <a:cubicBezTo>
                        <a:pt x="378" y="411"/>
                        <a:pt x="378" y="411"/>
                        <a:pt x="378" y="411"/>
                      </a:cubicBezTo>
                      <a:cubicBezTo>
                        <a:pt x="378" y="411"/>
                        <a:pt x="378" y="411"/>
                        <a:pt x="378" y="411"/>
                      </a:cubicBezTo>
                      <a:cubicBezTo>
                        <a:pt x="378" y="411"/>
                        <a:pt x="378" y="411"/>
                        <a:pt x="378" y="411"/>
                      </a:cubicBezTo>
                      <a:cubicBezTo>
                        <a:pt x="378" y="411"/>
                        <a:pt x="378" y="412"/>
                        <a:pt x="378" y="412"/>
                      </a:cubicBezTo>
                      <a:cubicBezTo>
                        <a:pt x="378" y="412"/>
                        <a:pt x="378" y="412"/>
                        <a:pt x="378" y="412"/>
                      </a:cubicBezTo>
                      <a:cubicBezTo>
                        <a:pt x="378" y="412"/>
                        <a:pt x="378" y="412"/>
                        <a:pt x="378" y="412"/>
                      </a:cubicBezTo>
                      <a:cubicBezTo>
                        <a:pt x="378" y="413"/>
                        <a:pt x="377" y="413"/>
                        <a:pt x="376" y="413"/>
                      </a:cubicBezTo>
                      <a:cubicBezTo>
                        <a:pt x="376" y="413"/>
                        <a:pt x="376" y="413"/>
                        <a:pt x="376" y="413"/>
                      </a:cubicBezTo>
                      <a:cubicBezTo>
                        <a:pt x="376" y="413"/>
                        <a:pt x="376" y="413"/>
                        <a:pt x="376" y="413"/>
                      </a:cubicBezTo>
                      <a:cubicBezTo>
                        <a:pt x="376" y="413"/>
                        <a:pt x="376" y="413"/>
                        <a:pt x="376" y="413"/>
                      </a:cubicBezTo>
                      <a:cubicBezTo>
                        <a:pt x="376" y="413"/>
                        <a:pt x="376" y="413"/>
                        <a:pt x="376" y="413"/>
                      </a:cubicBezTo>
                      <a:cubicBezTo>
                        <a:pt x="376" y="413"/>
                        <a:pt x="376" y="413"/>
                        <a:pt x="376" y="413"/>
                      </a:cubicBezTo>
                      <a:cubicBezTo>
                        <a:pt x="375" y="413"/>
                        <a:pt x="375" y="413"/>
                        <a:pt x="375" y="413"/>
                      </a:cubicBezTo>
                      <a:cubicBezTo>
                        <a:pt x="375" y="413"/>
                        <a:pt x="375" y="413"/>
                        <a:pt x="375" y="413"/>
                      </a:cubicBezTo>
                      <a:cubicBezTo>
                        <a:pt x="375" y="413"/>
                        <a:pt x="375" y="413"/>
                        <a:pt x="375" y="413"/>
                      </a:cubicBezTo>
                      <a:cubicBezTo>
                        <a:pt x="375" y="413"/>
                        <a:pt x="375" y="413"/>
                        <a:pt x="375" y="413"/>
                      </a:cubicBezTo>
                      <a:cubicBezTo>
                        <a:pt x="375" y="413"/>
                        <a:pt x="375" y="413"/>
                        <a:pt x="375" y="413"/>
                      </a:cubicBezTo>
                      <a:cubicBezTo>
                        <a:pt x="374" y="413"/>
                        <a:pt x="374" y="414"/>
                        <a:pt x="374" y="414"/>
                      </a:cubicBezTo>
                      <a:cubicBezTo>
                        <a:pt x="374" y="414"/>
                        <a:pt x="374" y="414"/>
                        <a:pt x="374" y="414"/>
                      </a:cubicBezTo>
                      <a:cubicBezTo>
                        <a:pt x="374" y="414"/>
                        <a:pt x="374" y="414"/>
                        <a:pt x="373" y="414"/>
                      </a:cubicBezTo>
                      <a:cubicBezTo>
                        <a:pt x="373" y="414"/>
                        <a:pt x="373" y="414"/>
                        <a:pt x="372" y="414"/>
                      </a:cubicBezTo>
                      <a:cubicBezTo>
                        <a:pt x="372" y="414"/>
                        <a:pt x="372" y="414"/>
                        <a:pt x="371" y="414"/>
                      </a:cubicBezTo>
                      <a:cubicBezTo>
                        <a:pt x="371" y="414"/>
                        <a:pt x="371" y="414"/>
                        <a:pt x="371" y="414"/>
                      </a:cubicBezTo>
                      <a:cubicBezTo>
                        <a:pt x="371" y="414"/>
                        <a:pt x="371" y="414"/>
                        <a:pt x="371" y="414"/>
                      </a:cubicBezTo>
                      <a:cubicBezTo>
                        <a:pt x="371" y="414"/>
                        <a:pt x="371" y="414"/>
                        <a:pt x="371" y="414"/>
                      </a:cubicBezTo>
                      <a:cubicBezTo>
                        <a:pt x="371" y="414"/>
                        <a:pt x="371" y="414"/>
                        <a:pt x="371" y="414"/>
                      </a:cubicBezTo>
                      <a:cubicBezTo>
                        <a:pt x="371" y="414"/>
                        <a:pt x="371" y="414"/>
                        <a:pt x="371" y="414"/>
                      </a:cubicBezTo>
                      <a:cubicBezTo>
                        <a:pt x="371" y="414"/>
                        <a:pt x="371" y="414"/>
                        <a:pt x="371" y="414"/>
                      </a:cubicBezTo>
                      <a:cubicBezTo>
                        <a:pt x="371" y="414"/>
                        <a:pt x="371" y="414"/>
                        <a:pt x="371" y="414"/>
                      </a:cubicBezTo>
                      <a:cubicBezTo>
                        <a:pt x="371" y="414"/>
                        <a:pt x="371" y="415"/>
                        <a:pt x="371" y="415"/>
                      </a:cubicBezTo>
                      <a:cubicBezTo>
                        <a:pt x="371" y="415"/>
                        <a:pt x="371" y="415"/>
                        <a:pt x="371" y="415"/>
                      </a:cubicBezTo>
                      <a:cubicBezTo>
                        <a:pt x="371" y="415"/>
                        <a:pt x="371" y="415"/>
                        <a:pt x="371" y="415"/>
                      </a:cubicBezTo>
                      <a:cubicBezTo>
                        <a:pt x="370" y="416"/>
                        <a:pt x="370" y="416"/>
                        <a:pt x="369" y="416"/>
                      </a:cubicBezTo>
                      <a:cubicBezTo>
                        <a:pt x="369" y="416"/>
                        <a:pt x="369" y="416"/>
                        <a:pt x="369" y="416"/>
                      </a:cubicBezTo>
                      <a:cubicBezTo>
                        <a:pt x="369" y="416"/>
                        <a:pt x="369" y="416"/>
                        <a:pt x="369" y="416"/>
                      </a:cubicBezTo>
                      <a:cubicBezTo>
                        <a:pt x="369" y="416"/>
                        <a:pt x="368" y="416"/>
                        <a:pt x="368" y="415"/>
                      </a:cubicBezTo>
                      <a:cubicBezTo>
                        <a:pt x="368" y="415"/>
                        <a:pt x="368" y="415"/>
                        <a:pt x="368" y="415"/>
                      </a:cubicBezTo>
                      <a:cubicBezTo>
                        <a:pt x="367" y="415"/>
                        <a:pt x="367" y="415"/>
                        <a:pt x="366" y="415"/>
                      </a:cubicBezTo>
                      <a:cubicBezTo>
                        <a:pt x="366" y="415"/>
                        <a:pt x="366" y="415"/>
                        <a:pt x="366" y="415"/>
                      </a:cubicBezTo>
                      <a:cubicBezTo>
                        <a:pt x="366" y="415"/>
                        <a:pt x="366" y="415"/>
                        <a:pt x="366" y="415"/>
                      </a:cubicBezTo>
                      <a:cubicBezTo>
                        <a:pt x="366" y="415"/>
                        <a:pt x="366" y="415"/>
                        <a:pt x="366" y="415"/>
                      </a:cubicBezTo>
                      <a:cubicBezTo>
                        <a:pt x="366" y="415"/>
                        <a:pt x="366" y="415"/>
                        <a:pt x="366" y="415"/>
                      </a:cubicBezTo>
                      <a:cubicBezTo>
                        <a:pt x="366" y="415"/>
                        <a:pt x="366" y="415"/>
                        <a:pt x="366" y="415"/>
                      </a:cubicBezTo>
                      <a:cubicBezTo>
                        <a:pt x="366" y="415"/>
                        <a:pt x="366" y="415"/>
                        <a:pt x="366" y="415"/>
                      </a:cubicBezTo>
                      <a:cubicBezTo>
                        <a:pt x="366" y="415"/>
                        <a:pt x="366" y="415"/>
                        <a:pt x="366" y="415"/>
                      </a:cubicBezTo>
                      <a:cubicBezTo>
                        <a:pt x="365" y="415"/>
                        <a:pt x="365" y="415"/>
                        <a:pt x="364" y="415"/>
                      </a:cubicBezTo>
                      <a:cubicBezTo>
                        <a:pt x="364" y="415"/>
                        <a:pt x="364" y="415"/>
                        <a:pt x="364" y="415"/>
                      </a:cubicBezTo>
                      <a:cubicBezTo>
                        <a:pt x="364" y="415"/>
                        <a:pt x="364" y="415"/>
                        <a:pt x="364" y="415"/>
                      </a:cubicBezTo>
                      <a:cubicBezTo>
                        <a:pt x="364" y="415"/>
                        <a:pt x="364" y="415"/>
                        <a:pt x="364" y="415"/>
                      </a:cubicBezTo>
                      <a:cubicBezTo>
                        <a:pt x="364" y="415"/>
                        <a:pt x="364" y="415"/>
                        <a:pt x="364" y="415"/>
                      </a:cubicBezTo>
                      <a:cubicBezTo>
                        <a:pt x="364" y="415"/>
                        <a:pt x="363" y="415"/>
                        <a:pt x="362" y="414"/>
                      </a:cubicBezTo>
                      <a:cubicBezTo>
                        <a:pt x="362" y="414"/>
                        <a:pt x="362" y="414"/>
                        <a:pt x="362" y="414"/>
                      </a:cubicBezTo>
                      <a:cubicBezTo>
                        <a:pt x="362" y="414"/>
                        <a:pt x="362" y="414"/>
                        <a:pt x="362" y="414"/>
                      </a:cubicBezTo>
                      <a:cubicBezTo>
                        <a:pt x="362" y="414"/>
                        <a:pt x="362" y="414"/>
                        <a:pt x="362" y="414"/>
                      </a:cubicBezTo>
                      <a:cubicBezTo>
                        <a:pt x="362" y="414"/>
                        <a:pt x="362" y="414"/>
                        <a:pt x="362" y="414"/>
                      </a:cubicBezTo>
                      <a:cubicBezTo>
                        <a:pt x="362" y="414"/>
                        <a:pt x="362" y="414"/>
                        <a:pt x="362" y="414"/>
                      </a:cubicBezTo>
                      <a:cubicBezTo>
                        <a:pt x="362" y="414"/>
                        <a:pt x="362" y="414"/>
                        <a:pt x="362" y="414"/>
                      </a:cubicBezTo>
                      <a:cubicBezTo>
                        <a:pt x="361" y="413"/>
                        <a:pt x="360" y="413"/>
                        <a:pt x="360" y="413"/>
                      </a:cubicBezTo>
                      <a:cubicBezTo>
                        <a:pt x="360" y="413"/>
                        <a:pt x="359" y="413"/>
                        <a:pt x="359" y="413"/>
                      </a:cubicBezTo>
                      <a:cubicBezTo>
                        <a:pt x="361" y="414"/>
                        <a:pt x="360" y="416"/>
                        <a:pt x="361" y="417"/>
                      </a:cubicBezTo>
                      <a:cubicBezTo>
                        <a:pt x="362" y="418"/>
                        <a:pt x="362" y="418"/>
                        <a:pt x="362" y="419"/>
                      </a:cubicBezTo>
                      <a:cubicBezTo>
                        <a:pt x="362" y="419"/>
                        <a:pt x="362" y="419"/>
                        <a:pt x="362" y="419"/>
                      </a:cubicBezTo>
                      <a:cubicBezTo>
                        <a:pt x="362" y="419"/>
                        <a:pt x="362" y="420"/>
                        <a:pt x="362" y="420"/>
                      </a:cubicBezTo>
                      <a:cubicBezTo>
                        <a:pt x="362" y="420"/>
                        <a:pt x="362" y="421"/>
                        <a:pt x="362" y="421"/>
                      </a:cubicBezTo>
                      <a:cubicBezTo>
                        <a:pt x="363" y="422"/>
                        <a:pt x="363" y="422"/>
                        <a:pt x="363" y="423"/>
                      </a:cubicBezTo>
                      <a:cubicBezTo>
                        <a:pt x="363" y="423"/>
                        <a:pt x="363" y="423"/>
                        <a:pt x="363" y="423"/>
                      </a:cubicBezTo>
                      <a:cubicBezTo>
                        <a:pt x="363" y="423"/>
                        <a:pt x="362" y="424"/>
                        <a:pt x="362" y="424"/>
                      </a:cubicBezTo>
                      <a:cubicBezTo>
                        <a:pt x="362" y="425"/>
                        <a:pt x="362" y="425"/>
                        <a:pt x="363" y="425"/>
                      </a:cubicBezTo>
                      <a:cubicBezTo>
                        <a:pt x="363" y="426"/>
                        <a:pt x="363" y="426"/>
                        <a:pt x="363" y="426"/>
                      </a:cubicBezTo>
                      <a:cubicBezTo>
                        <a:pt x="363" y="426"/>
                        <a:pt x="363" y="426"/>
                        <a:pt x="363" y="426"/>
                      </a:cubicBezTo>
                      <a:cubicBezTo>
                        <a:pt x="363" y="427"/>
                        <a:pt x="362" y="427"/>
                        <a:pt x="362" y="428"/>
                      </a:cubicBezTo>
                      <a:cubicBezTo>
                        <a:pt x="362" y="428"/>
                        <a:pt x="362" y="428"/>
                        <a:pt x="362" y="428"/>
                      </a:cubicBezTo>
                      <a:cubicBezTo>
                        <a:pt x="362" y="428"/>
                        <a:pt x="362" y="429"/>
                        <a:pt x="362" y="429"/>
                      </a:cubicBezTo>
                      <a:cubicBezTo>
                        <a:pt x="362" y="429"/>
                        <a:pt x="362" y="429"/>
                        <a:pt x="362" y="429"/>
                      </a:cubicBezTo>
                      <a:cubicBezTo>
                        <a:pt x="362" y="430"/>
                        <a:pt x="361" y="429"/>
                        <a:pt x="361" y="430"/>
                      </a:cubicBezTo>
                      <a:cubicBezTo>
                        <a:pt x="361" y="430"/>
                        <a:pt x="361" y="430"/>
                        <a:pt x="361" y="430"/>
                      </a:cubicBezTo>
                      <a:cubicBezTo>
                        <a:pt x="361" y="431"/>
                        <a:pt x="361" y="431"/>
                        <a:pt x="361" y="431"/>
                      </a:cubicBezTo>
                      <a:cubicBezTo>
                        <a:pt x="361" y="431"/>
                        <a:pt x="361" y="431"/>
                        <a:pt x="361" y="431"/>
                      </a:cubicBezTo>
                      <a:cubicBezTo>
                        <a:pt x="361" y="433"/>
                        <a:pt x="358" y="432"/>
                        <a:pt x="358" y="433"/>
                      </a:cubicBezTo>
                      <a:cubicBezTo>
                        <a:pt x="358" y="434"/>
                        <a:pt x="358" y="434"/>
                        <a:pt x="357" y="434"/>
                      </a:cubicBezTo>
                      <a:cubicBezTo>
                        <a:pt x="357" y="434"/>
                        <a:pt x="357" y="434"/>
                        <a:pt x="357" y="434"/>
                      </a:cubicBezTo>
                      <a:cubicBezTo>
                        <a:pt x="357" y="434"/>
                        <a:pt x="357" y="434"/>
                        <a:pt x="357" y="434"/>
                      </a:cubicBezTo>
                      <a:cubicBezTo>
                        <a:pt x="357" y="434"/>
                        <a:pt x="357" y="434"/>
                        <a:pt x="357" y="434"/>
                      </a:cubicBezTo>
                      <a:cubicBezTo>
                        <a:pt x="357" y="434"/>
                        <a:pt x="357" y="434"/>
                        <a:pt x="357" y="434"/>
                      </a:cubicBezTo>
                      <a:cubicBezTo>
                        <a:pt x="357" y="434"/>
                        <a:pt x="357" y="434"/>
                        <a:pt x="357" y="434"/>
                      </a:cubicBezTo>
                      <a:cubicBezTo>
                        <a:pt x="357" y="434"/>
                        <a:pt x="357" y="434"/>
                        <a:pt x="357" y="434"/>
                      </a:cubicBezTo>
                      <a:cubicBezTo>
                        <a:pt x="356" y="434"/>
                        <a:pt x="356" y="434"/>
                        <a:pt x="356" y="434"/>
                      </a:cubicBezTo>
                      <a:cubicBezTo>
                        <a:pt x="356" y="434"/>
                        <a:pt x="356" y="434"/>
                        <a:pt x="356" y="434"/>
                      </a:cubicBezTo>
                      <a:cubicBezTo>
                        <a:pt x="356" y="434"/>
                        <a:pt x="356" y="434"/>
                        <a:pt x="356" y="434"/>
                      </a:cubicBezTo>
                      <a:cubicBezTo>
                        <a:pt x="356" y="434"/>
                        <a:pt x="356" y="434"/>
                        <a:pt x="356" y="434"/>
                      </a:cubicBezTo>
                      <a:cubicBezTo>
                        <a:pt x="356" y="434"/>
                        <a:pt x="356" y="434"/>
                        <a:pt x="356" y="434"/>
                      </a:cubicBezTo>
                      <a:cubicBezTo>
                        <a:pt x="355" y="434"/>
                        <a:pt x="355" y="433"/>
                        <a:pt x="355" y="433"/>
                      </a:cubicBezTo>
                      <a:cubicBezTo>
                        <a:pt x="355" y="433"/>
                        <a:pt x="355" y="433"/>
                        <a:pt x="355" y="433"/>
                      </a:cubicBezTo>
                      <a:cubicBezTo>
                        <a:pt x="355" y="433"/>
                        <a:pt x="355" y="433"/>
                        <a:pt x="354" y="433"/>
                      </a:cubicBezTo>
                      <a:cubicBezTo>
                        <a:pt x="354" y="433"/>
                        <a:pt x="354" y="433"/>
                        <a:pt x="354" y="433"/>
                      </a:cubicBezTo>
                      <a:cubicBezTo>
                        <a:pt x="354" y="433"/>
                        <a:pt x="354" y="433"/>
                        <a:pt x="354" y="433"/>
                      </a:cubicBezTo>
                      <a:cubicBezTo>
                        <a:pt x="354" y="433"/>
                        <a:pt x="354" y="434"/>
                        <a:pt x="354" y="434"/>
                      </a:cubicBezTo>
                      <a:cubicBezTo>
                        <a:pt x="354" y="434"/>
                        <a:pt x="354" y="434"/>
                        <a:pt x="354" y="434"/>
                      </a:cubicBezTo>
                      <a:cubicBezTo>
                        <a:pt x="354" y="434"/>
                        <a:pt x="354" y="434"/>
                        <a:pt x="354" y="434"/>
                      </a:cubicBezTo>
                      <a:cubicBezTo>
                        <a:pt x="354" y="434"/>
                        <a:pt x="354" y="434"/>
                        <a:pt x="354" y="434"/>
                      </a:cubicBezTo>
                      <a:cubicBezTo>
                        <a:pt x="354" y="434"/>
                        <a:pt x="354" y="434"/>
                        <a:pt x="353" y="434"/>
                      </a:cubicBezTo>
                      <a:cubicBezTo>
                        <a:pt x="353" y="434"/>
                        <a:pt x="353" y="434"/>
                        <a:pt x="353" y="434"/>
                      </a:cubicBezTo>
                      <a:cubicBezTo>
                        <a:pt x="353" y="434"/>
                        <a:pt x="353" y="435"/>
                        <a:pt x="353" y="435"/>
                      </a:cubicBezTo>
                      <a:cubicBezTo>
                        <a:pt x="352" y="435"/>
                        <a:pt x="352" y="434"/>
                        <a:pt x="351" y="434"/>
                      </a:cubicBezTo>
                      <a:cubicBezTo>
                        <a:pt x="351" y="434"/>
                        <a:pt x="351" y="434"/>
                        <a:pt x="351" y="434"/>
                      </a:cubicBezTo>
                      <a:cubicBezTo>
                        <a:pt x="351" y="434"/>
                        <a:pt x="351" y="434"/>
                        <a:pt x="351" y="434"/>
                      </a:cubicBezTo>
                      <a:cubicBezTo>
                        <a:pt x="351" y="434"/>
                        <a:pt x="351" y="434"/>
                        <a:pt x="351" y="434"/>
                      </a:cubicBezTo>
                      <a:cubicBezTo>
                        <a:pt x="351" y="434"/>
                        <a:pt x="351" y="434"/>
                        <a:pt x="351" y="434"/>
                      </a:cubicBezTo>
                      <a:cubicBezTo>
                        <a:pt x="351" y="434"/>
                        <a:pt x="351" y="434"/>
                        <a:pt x="350" y="434"/>
                      </a:cubicBezTo>
                      <a:cubicBezTo>
                        <a:pt x="350" y="434"/>
                        <a:pt x="350" y="433"/>
                        <a:pt x="350" y="433"/>
                      </a:cubicBezTo>
                      <a:cubicBezTo>
                        <a:pt x="350" y="433"/>
                        <a:pt x="350" y="433"/>
                        <a:pt x="350" y="433"/>
                      </a:cubicBezTo>
                      <a:cubicBezTo>
                        <a:pt x="350" y="433"/>
                        <a:pt x="350" y="433"/>
                        <a:pt x="350" y="433"/>
                      </a:cubicBezTo>
                      <a:cubicBezTo>
                        <a:pt x="350" y="433"/>
                        <a:pt x="350" y="433"/>
                        <a:pt x="350" y="433"/>
                      </a:cubicBezTo>
                      <a:cubicBezTo>
                        <a:pt x="350" y="433"/>
                        <a:pt x="350" y="433"/>
                        <a:pt x="350" y="433"/>
                      </a:cubicBezTo>
                      <a:cubicBezTo>
                        <a:pt x="350" y="433"/>
                        <a:pt x="350" y="433"/>
                        <a:pt x="350" y="433"/>
                      </a:cubicBezTo>
                      <a:cubicBezTo>
                        <a:pt x="349" y="433"/>
                        <a:pt x="349" y="433"/>
                        <a:pt x="349" y="433"/>
                      </a:cubicBezTo>
                      <a:cubicBezTo>
                        <a:pt x="349" y="434"/>
                        <a:pt x="349" y="434"/>
                        <a:pt x="349" y="434"/>
                      </a:cubicBezTo>
                      <a:cubicBezTo>
                        <a:pt x="349" y="434"/>
                        <a:pt x="349" y="434"/>
                        <a:pt x="349" y="434"/>
                      </a:cubicBezTo>
                      <a:cubicBezTo>
                        <a:pt x="349" y="434"/>
                        <a:pt x="349" y="434"/>
                        <a:pt x="349" y="434"/>
                      </a:cubicBezTo>
                      <a:cubicBezTo>
                        <a:pt x="349" y="434"/>
                        <a:pt x="349" y="434"/>
                        <a:pt x="349" y="434"/>
                      </a:cubicBezTo>
                      <a:cubicBezTo>
                        <a:pt x="349" y="434"/>
                        <a:pt x="349" y="434"/>
                        <a:pt x="349" y="434"/>
                      </a:cubicBezTo>
                      <a:cubicBezTo>
                        <a:pt x="348" y="434"/>
                        <a:pt x="348" y="433"/>
                        <a:pt x="347" y="433"/>
                      </a:cubicBezTo>
                      <a:cubicBezTo>
                        <a:pt x="347" y="433"/>
                        <a:pt x="347" y="433"/>
                        <a:pt x="347" y="433"/>
                      </a:cubicBezTo>
                      <a:cubicBezTo>
                        <a:pt x="347" y="433"/>
                        <a:pt x="347" y="433"/>
                        <a:pt x="347" y="433"/>
                      </a:cubicBezTo>
                      <a:cubicBezTo>
                        <a:pt x="347" y="433"/>
                        <a:pt x="347" y="433"/>
                        <a:pt x="347" y="433"/>
                      </a:cubicBezTo>
                      <a:cubicBezTo>
                        <a:pt x="347" y="433"/>
                        <a:pt x="347" y="433"/>
                        <a:pt x="346" y="433"/>
                      </a:cubicBezTo>
                      <a:cubicBezTo>
                        <a:pt x="346" y="433"/>
                        <a:pt x="346" y="433"/>
                        <a:pt x="346" y="433"/>
                      </a:cubicBezTo>
                      <a:cubicBezTo>
                        <a:pt x="346" y="433"/>
                        <a:pt x="346" y="433"/>
                        <a:pt x="346" y="433"/>
                      </a:cubicBezTo>
                      <a:cubicBezTo>
                        <a:pt x="346" y="433"/>
                        <a:pt x="346" y="433"/>
                        <a:pt x="346" y="433"/>
                      </a:cubicBezTo>
                      <a:cubicBezTo>
                        <a:pt x="346" y="433"/>
                        <a:pt x="346" y="433"/>
                        <a:pt x="346" y="433"/>
                      </a:cubicBezTo>
                      <a:cubicBezTo>
                        <a:pt x="346" y="432"/>
                        <a:pt x="346" y="432"/>
                        <a:pt x="346" y="432"/>
                      </a:cubicBezTo>
                      <a:cubicBezTo>
                        <a:pt x="346" y="432"/>
                        <a:pt x="346" y="432"/>
                        <a:pt x="346" y="432"/>
                      </a:cubicBezTo>
                      <a:cubicBezTo>
                        <a:pt x="346" y="432"/>
                        <a:pt x="346" y="432"/>
                        <a:pt x="346" y="432"/>
                      </a:cubicBezTo>
                      <a:cubicBezTo>
                        <a:pt x="346" y="432"/>
                        <a:pt x="345" y="432"/>
                        <a:pt x="345" y="432"/>
                      </a:cubicBezTo>
                      <a:cubicBezTo>
                        <a:pt x="345" y="432"/>
                        <a:pt x="345" y="432"/>
                        <a:pt x="345" y="432"/>
                      </a:cubicBezTo>
                      <a:cubicBezTo>
                        <a:pt x="345" y="432"/>
                        <a:pt x="345" y="432"/>
                        <a:pt x="345" y="431"/>
                      </a:cubicBezTo>
                      <a:cubicBezTo>
                        <a:pt x="345" y="431"/>
                        <a:pt x="345" y="431"/>
                        <a:pt x="345" y="431"/>
                      </a:cubicBezTo>
                      <a:cubicBezTo>
                        <a:pt x="345" y="431"/>
                        <a:pt x="345" y="431"/>
                        <a:pt x="345" y="431"/>
                      </a:cubicBezTo>
                      <a:cubicBezTo>
                        <a:pt x="344" y="431"/>
                        <a:pt x="344" y="431"/>
                        <a:pt x="344" y="431"/>
                      </a:cubicBezTo>
                      <a:cubicBezTo>
                        <a:pt x="344" y="431"/>
                        <a:pt x="344" y="431"/>
                        <a:pt x="344" y="431"/>
                      </a:cubicBezTo>
                      <a:cubicBezTo>
                        <a:pt x="344" y="431"/>
                        <a:pt x="344" y="431"/>
                        <a:pt x="344" y="431"/>
                      </a:cubicBezTo>
                      <a:cubicBezTo>
                        <a:pt x="344" y="431"/>
                        <a:pt x="344" y="431"/>
                        <a:pt x="344" y="431"/>
                      </a:cubicBezTo>
                      <a:cubicBezTo>
                        <a:pt x="344" y="431"/>
                        <a:pt x="344" y="431"/>
                        <a:pt x="344" y="431"/>
                      </a:cubicBezTo>
                      <a:cubicBezTo>
                        <a:pt x="344" y="431"/>
                        <a:pt x="344" y="431"/>
                        <a:pt x="344" y="431"/>
                      </a:cubicBezTo>
                      <a:cubicBezTo>
                        <a:pt x="344" y="431"/>
                        <a:pt x="344" y="431"/>
                        <a:pt x="344" y="431"/>
                      </a:cubicBezTo>
                      <a:cubicBezTo>
                        <a:pt x="344" y="431"/>
                        <a:pt x="344" y="431"/>
                        <a:pt x="344" y="431"/>
                      </a:cubicBezTo>
                      <a:cubicBezTo>
                        <a:pt x="344" y="432"/>
                        <a:pt x="344" y="432"/>
                        <a:pt x="343" y="432"/>
                      </a:cubicBezTo>
                      <a:cubicBezTo>
                        <a:pt x="343" y="432"/>
                        <a:pt x="343" y="432"/>
                        <a:pt x="343" y="432"/>
                      </a:cubicBezTo>
                      <a:cubicBezTo>
                        <a:pt x="343" y="432"/>
                        <a:pt x="343" y="432"/>
                        <a:pt x="343" y="432"/>
                      </a:cubicBezTo>
                      <a:cubicBezTo>
                        <a:pt x="343" y="432"/>
                        <a:pt x="343" y="432"/>
                        <a:pt x="343" y="432"/>
                      </a:cubicBezTo>
                      <a:cubicBezTo>
                        <a:pt x="343" y="432"/>
                        <a:pt x="343" y="432"/>
                        <a:pt x="343" y="432"/>
                      </a:cubicBezTo>
                      <a:cubicBezTo>
                        <a:pt x="343" y="432"/>
                        <a:pt x="343" y="432"/>
                        <a:pt x="343" y="432"/>
                      </a:cubicBezTo>
                      <a:cubicBezTo>
                        <a:pt x="342" y="431"/>
                        <a:pt x="341" y="430"/>
                        <a:pt x="340" y="429"/>
                      </a:cubicBezTo>
                      <a:cubicBezTo>
                        <a:pt x="340" y="429"/>
                        <a:pt x="340" y="429"/>
                        <a:pt x="340" y="429"/>
                      </a:cubicBezTo>
                      <a:cubicBezTo>
                        <a:pt x="340" y="429"/>
                        <a:pt x="340" y="429"/>
                        <a:pt x="340" y="429"/>
                      </a:cubicBezTo>
                      <a:cubicBezTo>
                        <a:pt x="340" y="429"/>
                        <a:pt x="340" y="429"/>
                        <a:pt x="340" y="429"/>
                      </a:cubicBezTo>
                      <a:cubicBezTo>
                        <a:pt x="340" y="429"/>
                        <a:pt x="340" y="429"/>
                        <a:pt x="340" y="429"/>
                      </a:cubicBezTo>
                      <a:cubicBezTo>
                        <a:pt x="340" y="429"/>
                        <a:pt x="340" y="429"/>
                        <a:pt x="340" y="429"/>
                      </a:cubicBezTo>
                      <a:cubicBezTo>
                        <a:pt x="340" y="429"/>
                        <a:pt x="340" y="429"/>
                        <a:pt x="340" y="429"/>
                      </a:cubicBezTo>
                      <a:cubicBezTo>
                        <a:pt x="340" y="429"/>
                        <a:pt x="340" y="429"/>
                        <a:pt x="340" y="429"/>
                      </a:cubicBezTo>
                      <a:cubicBezTo>
                        <a:pt x="340" y="429"/>
                        <a:pt x="340" y="429"/>
                        <a:pt x="340" y="429"/>
                      </a:cubicBezTo>
                      <a:cubicBezTo>
                        <a:pt x="340" y="429"/>
                        <a:pt x="340" y="429"/>
                        <a:pt x="340" y="429"/>
                      </a:cubicBezTo>
                      <a:cubicBezTo>
                        <a:pt x="340" y="429"/>
                        <a:pt x="340" y="429"/>
                        <a:pt x="340" y="429"/>
                      </a:cubicBezTo>
                      <a:cubicBezTo>
                        <a:pt x="340" y="429"/>
                        <a:pt x="340" y="429"/>
                        <a:pt x="340" y="429"/>
                      </a:cubicBezTo>
                      <a:cubicBezTo>
                        <a:pt x="338" y="429"/>
                        <a:pt x="337" y="426"/>
                        <a:pt x="336" y="426"/>
                      </a:cubicBezTo>
                      <a:cubicBezTo>
                        <a:pt x="335" y="426"/>
                        <a:pt x="335" y="426"/>
                        <a:pt x="335" y="425"/>
                      </a:cubicBezTo>
                      <a:cubicBezTo>
                        <a:pt x="334" y="427"/>
                        <a:pt x="332" y="427"/>
                        <a:pt x="331" y="428"/>
                      </a:cubicBezTo>
                      <a:cubicBezTo>
                        <a:pt x="331" y="430"/>
                        <a:pt x="329" y="429"/>
                        <a:pt x="328" y="430"/>
                      </a:cubicBezTo>
                      <a:cubicBezTo>
                        <a:pt x="328" y="430"/>
                        <a:pt x="328" y="430"/>
                        <a:pt x="328" y="430"/>
                      </a:cubicBezTo>
                      <a:cubicBezTo>
                        <a:pt x="328" y="430"/>
                        <a:pt x="328" y="430"/>
                        <a:pt x="328" y="430"/>
                      </a:cubicBezTo>
                      <a:cubicBezTo>
                        <a:pt x="328" y="431"/>
                        <a:pt x="328" y="431"/>
                        <a:pt x="327" y="431"/>
                      </a:cubicBezTo>
                      <a:cubicBezTo>
                        <a:pt x="327" y="431"/>
                        <a:pt x="327" y="431"/>
                        <a:pt x="327" y="431"/>
                      </a:cubicBezTo>
                      <a:cubicBezTo>
                        <a:pt x="327" y="431"/>
                        <a:pt x="327" y="431"/>
                        <a:pt x="327" y="431"/>
                      </a:cubicBezTo>
                      <a:cubicBezTo>
                        <a:pt x="327" y="431"/>
                        <a:pt x="327" y="431"/>
                        <a:pt x="327" y="431"/>
                      </a:cubicBezTo>
                      <a:cubicBezTo>
                        <a:pt x="327" y="431"/>
                        <a:pt x="327" y="431"/>
                        <a:pt x="327" y="431"/>
                      </a:cubicBezTo>
                      <a:cubicBezTo>
                        <a:pt x="327" y="431"/>
                        <a:pt x="327" y="431"/>
                        <a:pt x="326" y="431"/>
                      </a:cubicBezTo>
                      <a:cubicBezTo>
                        <a:pt x="326" y="431"/>
                        <a:pt x="326" y="431"/>
                        <a:pt x="326" y="431"/>
                      </a:cubicBezTo>
                      <a:cubicBezTo>
                        <a:pt x="326" y="431"/>
                        <a:pt x="326" y="431"/>
                        <a:pt x="326" y="431"/>
                      </a:cubicBezTo>
                      <a:cubicBezTo>
                        <a:pt x="325" y="431"/>
                        <a:pt x="325" y="431"/>
                        <a:pt x="325" y="431"/>
                      </a:cubicBezTo>
                      <a:cubicBezTo>
                        <a:pt x="325" y="431"/>
                        <a:pt x="325" y="431"/>
                        <a:pt x="325" y="431"/>
                      </a:cubicBezTo>
                      <a:cubicBezTo>
                        <a:pt x="325" y="431"/>
                        <a:pt x="325" y="431"/>
                        <a:pt x="325" y="431"/>
                      </a:cubicBezTo>
                      <a:cubicBezTo>
                        <a:pt x="325" y="431"/>
                        <a:pt x="325" y="431"/>
                        <a:pt x="325" y="431"/>
                      </a:cubicBezTo>
                      <a:cubicBezTo>
                        <a:pt x="325" y="432"/>
                        <a:pt x="325" y="432"/>
                        <a:pt x="325" y="432"/>
                      </a:cubicBezTo>
                      <a:cubicBezTo>
                        <a:pt x="325" y="432"/>
                        <a:pt x="324" y="433"/>
                        <a:pt x="324" y="433"/>
                      </a:cubicBezTo>
                      <a:cubicBezTo>
                        <a:pt x="324" y="433"/>
                        <a:pt x="324" y="433"/>
                        <a:pt x="324" y="433"/>
                      </a:cubicBezTo>
                      <a:cubicBezTo>
                        <a:pt x="324" y="433"/>
                        <a:pt x="324" y="433"/>
                        <a:pt x="324" y="433"/>
                      </a:cubicBezTo>
                      <a:cubicBezTo>
                        <a:pt x="324" y="433"/>
                        <a:pt x="324" y="433"/>
                        <a:pt x="324" y="433"/>
                      </a:cubicBezTo>
                      <a:cubicBezTo>
                        <a:pt x="324" y="433"/>
                        <a:pt x="324" y="433"/>
                        <a:pt x="324" y="433"/>
                      </a:cubicBezTo>
                      <a:cubicBezTo>
                        <a:pt x="324" y="433"/>
                        <a:pt x="323" y="432"/>
                        <a:pt x="323" y="432"/>
                      </a:cubicBezTo>
                      <a:cubicBezTo>
                        <a:pt x="323" y="432"/>
                        <a:pt x="323" y="432"/>
                        <a:pt x="323" y="432"/>
                      </a:cubicBezTo>
                      <a:cubicBezTo>
                        <a:pt x="323" y="432"/>
                        <a:pt x="323" y="432"/>
                        <a:pt x="323" y="432"/>
                      </a:cubicBezTo>
                      <a:cubicBezTo>
                        <a:pt x="323" y="432"/>
                        <a:pt x="323" y="432"/>
                        <a:pt x="323" y="432"/>
                      </a:cubicBezTo>
                      <a:cubicBezTo>
                        <a:pt x="323" y="432"/>
                        <a:pt x="323" y="432"/>
                        <a:pt x="323" y="432"/>
                      </a:cubicBezTo>
                      <a:cubicBezTo>
                        <a:pt x="323" y="432"/>
                        <a:pt x="323" y="432"/>
                        <a:pt x="323" y="432"/>
                      </a:cubicBezTo>
                      <a:cubicBezTo>
                        <a:pt x="323" y="432"/>
                        <a:pt x="323" y="432"/>
                        <a:pt x="323" y="432"/>
                      </a:cubicBezTo>
                      <a:cubicBezTo>
                        <a:pt x="322" y="432"/>
                        <a:pt x="322" y="432"/>
                        <a:pt x="321" y="432"/>
                      </a:cubicBezTo>
                      <a:cubicBezTo>
                        <a:pt x="321" y="432"/>
                        <a:pt x="321" y="432"/>
                        <a:pt x="321" y="432"/>
                      </a:cubicBezTo>
                      <a:cubicBezTo>
                        <a:pt x="321" y="432"/>
                        <a:pt x="321" y="432"/>
                        <a:pt x="321" y="432"/>
                      </a:cubicBezTo>
                      <a:cubicBezTo>
                        <a:pt x="321" y="432"/>
                        <a:pt x="321" y="432"/>
                        <a:pt x="321" y="432"/>
                      </a:cubicBezTo>
                      <a:cubicBezTo>
                        <a:pt x="321" y="432"/>
                        <a:pt x="321" y="432"/>
                        <a:pt x="321" y="432"/>
                      </a:cubicBezTo>
                      <a:cubicBezTo>
                        <a:pt x="321" y="432"/>
                        <a:pt x="321" y="432"/>
                        <a:pt x="321" y="432"/>
                      </a:cubicBezTo>
                      <a:cubicBezTo>
                        <a:pt x="320" y="432"/>
                        <a:pt x="320" y="432"/>
                        <a:pt x="320" y="432"/>
                      </a:cubicBezTo>
                      <a:cubicBezTo>
                        <a:pt x="320" y="432"/>
                        <a:pt x="320" y="432"/>
                        <a:pt x="320" y="432"/>
                      </a:cubicBezTo>
                      <a:cubicBezTo>
                        <a:pt x="320" y="432"/>
                        <a:pt x="320" y="432"/>
                        <a:pt x="320" y="432"/>
                      </a:cubicBezTo>
                      <a:cubicBezTo>
                        <a:pt x="320" y="432"/>
                        <a:pt x="320" y="432"/>
                        <a:pt x="319" y="432"/>
                      </a:cubicBezTo>
                      <a:cubicBezTo>
                        <a:pt x="319" y="432"/>
                        <a:pt x="319" y="432"/>
                        <a:pt x="318" y="432"/>
                      </a:cubicBezTo>
                      <a:cubicBezTo>
                        <a:pt x="319" y="433"/>
                        <a:pt x="319" y="434"/>
                        <a:pt x="320" y="435"/>
                      </a:cubicBezTo>
                      <a:cubicBezTo>
                        <a:pt x="320" y="435"/>
                        <a:pt x="320" y="435"/>
                        <a:pt x="320" y="435"/>
                      </a:cubicBezTo>
                      <a:cubicBezTo>
                        <a:pt x="320" y="435"/>
                        <a:pt x="321" y="435"/>
                        <a:pt x="321" y="435"/>
                      </a:cubicBezTo>
                      <a:cubicBezTo>
                        <a:pt x="321" y="434"/>
                        <a:pt x="321" y="434"/>
                        <a:pt x="321" y="434"/>
                      </a:cubicBezTo>
                      <a:cubicBezTo>
                        <a:pt x="322" y="434"/>
                        <a:pt x="322" y="434"/>
                        <a:pt x="322" y="434"/>
                      </a:cubicBezTo>
                      <a:cubicBezTo>
                        <a:pt x="322" y="435"/>
                        <a:pt x="322" y="435"/>
                        <a:pt x="323" y="435"/>
                      </a:cubicBezTo>
                      <a:cubicBezTo>
                        <a:pt x="323" y="435"/>
                        <a:pt x="323" y="435"/>
                        <a:pt x="324" y="434"/>
                      </a:cubicBezTo>
                      <a:cubicBezTo>
                        <a:pt x="324" y="434"/>
                        <a:pt x="324" y="434"/>
                        <a:pt x="324" y="434"/>
                      </a:cubicBezTo>
                      <a:cubicBezTo>
                        <a:pt x="325" y="434"/>
                        <a:pt x="325" y="434"/>
                        <a:pt x="325" y="435"/>
                      </a:cubicBezTo>
                      <a:cubicBezTo>
                        <a:pt x="326" y="435"/>
                        <a:pt x="326" y="436"/>
                        <a:pt x="326" y="436"/>
                      </a:cubicBezTo>
                      <a:cubicBezTo>
                        <a:pt x="327" y="436"/>
                        <a:pt x="327" y="436"/>
                        <a:pt x="327" y="436"/>
                      </a:cubicBezTo>
                      <a:cubicBezTo>
                        <a:pt x="327" y="435"/>
                        <a:pt x="327" y="435"/>
                        <a:pt x="327" y="435"/>
                      </a:cubicBezTo>
                      <a:cubicBezTo>
                        <a:pt x="328" y="435"/>
                        <a:pt x="328" y="436"/>
                        <a:pt x="328" y="437"/>
                      </a:cubicBezTo>
                      <a:cubicBezTo>
                        <a:pt x="328" y="437"/>
                        <a:pt x="328" y="437"/>
                        <a:pt x="329" y="437"/>
                      </a:cubicBezTo>
                      <a:cubicBezTo>
                        <a:pt x="329" y="437"/>
                        <a:pt x="329" y="437"/>
                        <a:pt x="329" y="437"/>
                      </a:cubicBezTo>
                      <a:cubicBezTo>
                        <a:pt x="329" y="438"/>
                        <a:pt x="329" y="438"/>
                        <a:pt x="329" y="438"/>
                      </a:cubicBezTo>
                      <a:cubicBezTo>
                        <a:pt x="329" y="438"/>
                        <a:pt x="329" y="438"/>
                        <a:pt x="329" y="438"/>
                      </a:cubicBezTo>
                      <a:cubicBezTo>
                        <a:pt x="329" y="438"/>
                        <a:pt x="329" y="438"/>
                        <a:pt x="329" y="438"/>
                      </a:cubicBezTo>
                      <a:cubicBezTo>
                        <a:pt x="329" y="438"/>
                        <a:pt x="329" y="438"/>
                        <a:pt x="329" y="438"/>
                      </a:cubicBezTo>
                      <a:cubicBezTo>
                        <a:pt x="329" y="438"/>
                        <a:pt x="329" y="438"/>
                        <a:pt x="329" y="438"/>
                      </a:cubicBezTo>
                      <a:cubicBezTo>
                        <a:pt x="330" y="438"/>
                        <a:pt x="330" y="440"/>
                        <a:pt x="331" y="442"/>
                      </a:cubicBezTo>
                      <a:cubicBezTo>
                        <a:pt x="331" y="442"/>
                        <a:pt x="331" y="442"/>
                        <a:pt x="331" y="442"/>
                      </a:cubicBezTo>
                      <a:cubicBezTo>
                        <a:pt x="331" y="442"/>
                        <a:pt x="331" y="442"/>
                        <a:pt x="331" y="442"/>
                      </a:cubicBezTo>
                      <a:cubicBezTo>
                        <a:pt x="332" y="443"/>
                        <a:pt x="331" y="446"/>
                        <a:pt x="332" y="446"/>
                      </a:cubicBezTo>
                      <a:cubicBezTo>
                        <a:pt x="332" y="447"/>
                        <a:pt x="332" y="447"/>
                        <a:pt x="332" y="447"/>
                      </a:cubicBezTo>
                      <a:cubicBezTo>
                        <a:pt x="332" y="448"/>
                        <a:pt x="332" y="450"/>
                        <a:pt x="332" y="451"/>
                      </a:cubicBezTo>
                      <a:cubicBezTo>
                        <a:pt x="332" y="452"/>
                        <a:pt x="332" y="452"/>
                        <a:pt x="332" y="453"/>
                      </a:cubicBezTo>
                      <a:cubicBezTo>
                        <a:pt x="332" y="453"/>
                        <a:pt x="332" y="453"/>
                        <a:pt x="332" y="454"/>
                      </a:cubicBezTo>
                      <a:cubicBezTo>
                        <a:pt x="332" y="454"/>
                        <a:pt x="332" y="455"/>
                        <a:pt x="332" y="456"/>
                      </a:cubicBezTo>
                      <a:cubicBezTo>
                        <a:pt x="332" y="456"/>
                        <a:pt x="332" y="457"/>
                        <a:pt x="332" y="457"/>
                      </a:cubicBezTo>
                      <a:cubicBezTo>
                        <a:pt x="332" y="458"/>
                        <a:pt x="332" y="458"/>
                        <a:pt x="332" y="458"/>
                      </a:cubicBezTo>
                      <a:cubicBezTo>
                        <a:pt x="332" y="458"/>
                        <a:pt x="332" y="458"/>
                        <a:pt x="332" y="458"/>
                      </a:cubicBezTo>
                      <a:cubicBezTo>
                        <a:pt x="332" y="460"/>
                        <a:pt x="331" y="461"/>
                        <a:pt x="331" y="463"/>
                      </a:cubicBezTo>
                      <a:cubicBezTo>
                        <a:pt x="331" y="463"/>
                        <a:pt x="331" y="463"/>
                        <a:pt x="331" y="463"/>
                      </a:cubicBezTo>
                      <a:cubicBezTo>
                        <a:pt x="331" y="463"/>
                        <a:pt x="331" y="463"/>
                        <a:pt x="331" y="464"/>
                      </a:cubicBezTo>
                      <a:cubicBezTo>
                        <a:pt x="331" y="464"/>
                        <a:pt x="331" y="464"/>
                        <a:pt x="331" y="464"/>
                      </a:cubicBezTo>
                      <a:cubicBezTo>
                        <a:pt x="331" y="465"/>
                        <a:pt x="329" y="466"/>
                        <a:pt x="329" y="468"/>
                      </a:cubicBezTo>
                      <a:cubicBezTo>
                        <a:pt x="329" y="470"/>
                        <a:pt x="327" y="470"/>
                        <a:pt x="327" y="472"/>
                      </a:cubicBezTo>
                      <a:cubicBezTo>
                        <a:pt x="326" y="474"/>
                        <a:pt x="325" y="473"/>
                        <a:pt x="324" y="475"/>
                      </a:cubicBezTo>
                      <a:cubicBezTo>
                        <a:pt x="324" y="475"/>
                        <a:pt x="324" y="475"/>
                        <a:pt x="324" y="475"/>
                      </a:cubicBezTo>
                      <a:cubicBezTo>
                        <a:pt x="324" y="475"/>
                        <a:pt x="324" y="475"/>
                        <a:pt x="324" y="475"/>
                      </a:cubicBezTo>
                      <a:cubicBezTo>
                        <a:pt x="324" y="475"/>
                        <a:pt x="324" y="475"/>
                        <a:pt x="324" y="475"/>
                      </a:cubicBezTo>
                      <a:cubicBezTo>
                        <a:pt x="324" y="475"/>
                        <a:pt x="324" y="475"/>
                        <a:pt x="324" y="475"/>
                      </a:cubicBezTo>
                      <a:cubicBezTo>
                        <a:pt x="324" y="476"/>
                        <a:pt x="324" y="476"/>
                        <a:pt x="323" y="476"/>
                      </a:cubicBezTo>
                      <a:cubicBezTo>
                        <a:pt x="323" y="476"/>
                        <a:pt x="323" y="476"/>
                        <a:pt x="323" y="476"/>
                      </a:cubicBezTo>
                      <a:cubicBezTo>
                        <a:pt x="323" y="476"/>
                        <a:pt x="323" y="476"/>
                        <a:pt x="323" y="476"/>
                      </a:cubicBezTo>
                      <a:cubicBezTo>
                        <a:pt x="323" y="476"/>
                        <a:pt x="323" y="476"/>
                        <a:pt x="323" y="476"/>
                      </a:cubicBezTo>
                      <a:cubicBezTo>
                        <a:pt x="323" y="476"/>
                        <a:pt x="323" y="476"/>
                        <a:pt x="323" y="476"/>
                      </a:cubicBezTo>
                      <a:cubicBezTo>
                        <a:pt x="323" y="476"/>
                        <a:pt x="323" y="476"/>
                        <a:pt x="323" y="476"/>
                      </a:cubicBezTo>
                      <a:cubicBezTo>
                        <a:pt x="323" y="476"/>
                        <a:pt x="323" y="476"/>
                        <a:pt x="323" y="476"/>
                      </a:cubicBezTo>
                      <a:cubicBezTo>
                        <a:pt x="323" y="476"/>
                        <a:pt x="322" y="476"/>
                        <a:pt x="322" y="477"/>
                      </a:cubicBezTo>
                      <a:cubicBezTo>
                        <a:pt x="322" y="477"/>
                        <a:pt x="322" y="477"/>
                        <a:pt x="322" y="477"/>
                      </a:cubicBezTo>
                      <a:cubicBezTo>
                        <a:pt x="322" y="477"/>
                        <a:pt x="322" y="477"/>
                        <a:pt x="322" y="477"/>
                      </a:cubicBezTo>
                      <a:cubicBezTo>
                        <a:pt x="322" y="477"/>
                        <a:pt x="322" y="477"/>
                        <a:pt x="322" y="477"/>
                      </a:cubicBezTo>
                      <a:cubicBezTo>
                        <a:pt x="322" y="477"/>
                        <a:pt x="322" y="478"/>
                        <a:pt x="321" y="478"/>
                      </a:cubicBezTo>
                      <a:cubicBezTo>
                        <a:pt x="321" y="478"/>
                        <a:pt x="321" y="478"/>
                        <a:pt x="321" y="478"/>
                      </a:cubicBezTo>
                      <a:cubicBezTo>
                        <a:pt x="321" y="478"/>
                        <a:pt x="321" y="478"/>
                        <a:pt x="321" y="478"/>
                      </a:cubicBezTo>
                      <a:cubicBezTo>
                        <a:pt x="321" y="478"/>
                        <a:pt x="321" y="478"/>
                        <a:pt x="321" y="477"/>
                      </a:cubicBezTo>
                      <a:cubicBezTo>
                        <a:pt x="321" y="477"/>
                        <a:pt x="321" y="477"/>
                        <a:pt x="321" y="477"/>
                      </a:cubicBezTo>
                      <a:cubicBezTo>
                        <a:pt x="321" y="477"/>
                        <a:pt x="321" y="477"/>
                        <a:pt x="320" y="477"/>
                      </a:cubicBezTo>
                      <a:cubicBezTo>
                        <a:pt x="320" y="477"/>
                        <a:pt x="320" y="477"/>
                        <a:pt x="320" y="477"/>
                      </a:cubicBezTo>
                      <a:cubicBezTo>
                        <a:pt x="320" y="477"/>
                        <a:pt x="320" y="477"/>
                        <a:pt x="320" y="477"/>
                      </a:cubicBezTo>
                      <a:cubicBezTo>
                        <a:pt x="320" y="477"/>
                        <a:pt x="320" y="477"/>
                        <a:pt x="320" y="478"/>
                      </a:cubicBezTo>
                      <a:cubicBezTo>
                        <a:pt x="320" y="478"/>
                        <a:pt x="320" y="478"/>
                        <a:pt x="320" y="478"/>
                      </a:cubicBezTo>
                      <a:cubicBezTo>
                        <a:pt x="320" y="478"/>
                        <a:pt x="320" y="478"/>
                        <a:pt x="320" y="478"/>
                      </a:cubicBezTo>
                      <a:cubicBezTo>
                        <a:pt x="320" y="478"/>
                        <a:pt x="320" y="478"/>
                        <a:pt x="320" y="478"/>
                      </a:cubicBezTo>
                      <a:cubicBezTo>
                        <a:pt x="320" y="478"/>
                        <a:pt x="320" y="478"/>
                        <a:pt x="320" y="478"/>
                      </a:cubicBezTo>
                      <a:cubicBezTo>
                        <a:pt x="320" y="478"/>
                        <a:pt x="320" y="478"/>
                        <a:pt x="320" y="478"/>
                      </a:cubicBezTo>
                      <a:cubicBezTo>
                        <a:pt x="320" y="478"/>
                        <a:pt x="320" y="478"/>
                        <a:pt x="320" y="478"/>
                      </a:cubicBezTo>
                      <a:cubicBezTo>
                        <a:pt x="320" y="479"/>
                        <a:pt x="319" y="479"/>
                        <a:pt x="319" y="479"/>
                      </a:cubicBezTo>
                      <a:cubicBezTo>
                        <a:pt x="319" y="479"/>
                        <a:pt x="319" y="479"/>
                        <a:pt x="319" y="479"/>
                      </a:cubicBezTo>
                      <a:cubicBezTo>
                        <a:pt x="319" y="479"/>
                        <a:pt x="319" y="479"/>
                        <a:pt x="319" y="479"/>
                      </a:cubicBezTo>
                      <a:cubicBezTo>
                        <a:pt x="319" y="479"/>
                        <a:pt x="319" y="479"/>
                        <a:pt x="319" y="479"/>
                      </a:cubicBezTo>
                      <a:cubicBezTo>
                        <a:pt x="319" y="479"/>
                        <a:pt x="319" y="479"/>
                        <a:pt x="319" y="479"/>
                      </a:cubicBezTo>
                      <a:cubicBezTo>
                        <a:pt x="319" y="479"/>
                        <a:pt x="319" y="479"/>
                        <a:pt x="318" y="479"/>
                      </a:cubicBezTo>
                      <a:cubicBezTo>
                        <a:pt x="318" y="479"/>
                        <a:pt x="318" y="479"/>
                        <a:pt x="318" y="479"/>
                      </a:cubicBezTo>
                      <a:cubicBezTo>
                        <a:pt x="318" y="478"/>
                        <a:pt x="318"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8"/>
                        <a:pt x="317" y="478"/>
                        <a:pt x="317" y="478"/>
                      </a:cubicBezTo>
                      <a:cubicBezTo>
                        <a:pt x="317" y="479"/>
                        <a:pt x="316" y="479"/>
                        <a:pt x="316" y="479"/>
                      </a:cubicBezTo>
                      <a:cubicBezTo>
                        <a:pt x="316" y="479"/>
                        <a:pt x="316" y="479"/>
                        <a:pt x="316" y="479"/>
                      </a:cubicBezTo>
                      <a:cubicBezTo>
                        <a:pt x="316" y="479"/>
                        <a:pt x="316" y="479"/>
                        <a:pt x="316" y="479"/>
                      </a:cubicBezTo>
                      <a:cubicBezTo>
                        <a:pt x="316" y="479"/>
                        <a:pt x="315" y="478"/>
                        <a:pt x="315" y="478"/>
                      </a:cubicBezTo>
                      <a:cubicBezTo>
                        <a:pt x="315" y="478"/>
                        <a:pt x="315" y="478"/>
                        <a:pt x="315" y="478"/>
                      </a:cubicBezTo>
                      <a:cubicBezTo>
                        <a:pt x="315" y="477"/>
                        <a:pt x="315" y="477"/>
                        <a:pt x="315" y="477"/>
                      </a:cubicBezTo>
                      <a:cubicBezTo>
                        <a:pt x="315" y="477"/>
                        <a:pt x="315" y="477"/>
                        <a:pt x="315" y="477"/>
                      </a:cubicBezTo>
                      <a:cubicBezTo>
                        <a:pt x="315" y="477"/>
                        <a:pt x="315" y="477"/>
                        <a:pt x="315" y="477"/>
                      </a:cubicBezTo>
                      <a:cubicBezTo>
                        <a:pt x="315" y="477"/>
                        <a:pt x="315" y="477"/>
                        <a:pt x="315" y="477"/>
                      </a:cubicBezTo>
                      <a:cubicBezTo>
                        <a:pt x="315" y="477"/>
                        <a:pt x="314" y="476"/>
                        <a:pt x="314" y="476"/>
                      </a:cubicBezTo>
                      <a:cubicBezTo>
                        <a:pt x="314" y="476"/>
                        <a:pt x="314" y="476"/>
                        <a:pt x="314" y="476"/>
                      </a:cubicBezTo>
                      <a:cubicBezTo>
                        <a:pt x="314" y="476"/>
                        <a:pt x="314" y="476"/>
                        <a:pt x="314" y="476"/>
                      </a:cubicBezTo>
                      <a:cubicBezTo>
                        <a:pt x="314" y="476"/>
                        <a:pt x="314" y="476"/>
                        <a:pt x="313" y="476"/>
                      </a:cubicBezTo>
                      <a:cubicBezTo>
                        <a:pt x="313" y="476"/>
                        <a:pt x="313" y="476"/>
                        <a:pt x="313" y="476"/>
                      </a:cubicBezTo>
                      <a:cubicBezTo>
                        <a:pt x="313" y="476"/>
                        <a:pt x="313" y="476"/>
                        <a:pt x="313" y="476"/>
                      </a:cubicBezTo>
                      <a:cubicBezTo>
                        <a:pt x="313" y="477"/>
                        <a:pt x="313" y="477"/>
                        <a:pt x="313" y="477"/>
                      </a:cubicBezTo>
                      <a:cubicBezTo>
                        <a:pt x="313" y="477"/>
                        <a:pt x="313" y="477"/>
                        <a:pt x="313" y="477"/>
                      </a:cubicBezTo>
                      <a:cubicBezTo>
                        <a:pt x="313" y="477"/>
                        <a:pt x="313" y="477"/>
                        <a:pt x="313" y="477"/>
                      </a:cubicBezTo>
                      <a:cubicBezTo>
                        <a:pt x="313" y="477"/>
                        <a:pt x="313" y="477"/>
                        <a:pt x="313" y="477"/>
                      </a:cubicBezTo>
                      <a:cubicBezTo>
                        <a:pt x="313" y="477"/>
                        <a:pt x="313" y="477"/>
                        <a:pt x="313" y="477"/>
                      </a:cubicBezTo>
                      <a:cubicBezTo>
                        <a:pt x="313" y="477"/>
                        <a:pt x="313" y="477"/>
                        <a:pt x="313" y="477"/>
                      </a:cubicBezTo>
                      <a:cubicBezTo>
                        <a:pt x="313" y="477"/>
                        <a:pt x="313" y="477"/>
                        <a:pt x="313" y="477"/>
                      </a:cubicBezTo>
                      <a:cubicBezTo>
                        <a:pt x="313" y="477"/>
                        <a:pt x="313" y="477"/>
                        <a:pt x="313" y="477"/>
                      </a:cubicBezTo>
                      <a:cubicBezTo>
                        <a:pt x="313" y="477"/>
                        <a:pt x="312" y="476"/>
                        <a:pt x="312" y="475"/>
                      </a:cubicBezTo>
                      <a:cubicBezTo>
                        <a:pt x="312" y="475"/>
                        <a:pt x="312" y="474"/>
                        <a:pt x="312" y="474"/>
                      </a:cubicBezTo>
                      <a:cubicBezTo>
                        <a:pt x="312" y="474"/>
                        <a:pt x="312" y="474"/>
                        <a:pt x="312" y="474"/>
                      </a:cubicBezTo>
                      <a:cubicBezTo>
                        <a:pt x="312" y="474"/>
                        <a:pt x="312" y="474"/>
                        <a:pt x="312" y="474"/>
                      </a:cubicBezTo>
                      <a:cubicBezTo>
                        <a:pt x="312" y="474"/>
                        <a:pt x="312" y="474"/>
                        <a:pt x="311" y="474"/>
                      </a:cubicBezTo>
                      <a:cubicBezTo>
                        <a:pt x="311" y="474"/>
                        <a:pt x="311" y="474"/>
                        <a:pt x="311" y="474"/>
                      </a:cubicBezTo>
                      <a:cubicBezTo>
                        <a:pt x="311" y="474"/>
                        <a:pt x="311" y="474"/>
                        <a:pt x="311" y="474"/>
                      </a:cubicBezTo>
                      <a:cubicBezTo>
                        <a:pt x="311" y="474"/>
                        <a:pt x="311" y="474"/>
                        <a:pt x="311" y="474"/>
                      </a:cubicBezTo>
                      <a:cubicBezTo>
                        <a:pt x="311" y="474"/>
                        <a:pt x="311" y="474"/>
                        <a:pt x="311" y="474"/>
                      </a:cubicBezTo>
                      <a:cubicBezTo>
                        <a:pt x="311" y="474"/>
                        <a:pt x="311" y="474"/>
                        <a:pt x="311" y="474"/>
                      </a:cubicBezTo>
                      <a:cubicBezTo>
                        <a:pt x="311" y="474"/>
                        <a:pt x="311" y="474"/>
                        <a:pt x="311" y="474"/>
                      </a:cubicBezTo>
                      <a:cubicBezTo>
                        <a:pt x="311" y="474"/>
                        <a:pt x="311" y="474"/>
                        <a:pt x="311" y="474"/>
                      </a:cubicBezTo>
                      <a:cubicBezTo>
                        <a:pt x="311" y="474"/>
                        <a:pt x="311" y="474"/>
                        <a:pt x="311" y="474"/>
                      </a:cubicBezTo>
                      <a:cubicBezTo>
                        <a:pt x="311" y="474"/>
                        <a:pt x="311" y="474"/>
                        <a:pt x="311" y="474"/>
                      </a:cubicBezTo>
                      <a:cubicBezTo>
                        <a:pt x="311" y="474"/>
                        <a:pt x="310" y="473"/>
                        <a:pt x="310" y="472"/>
                      </a:cubicBezTo>
                      <a:cubicBezTo>
                        <a:pt x="310" y="470"/>
                        <a:pt x="310" y="469"/>
                        <a:pt x="310" y="469"/>
                      </a:cubicBezTo>
                      <a:cubicBezTo>
                        <a:pt x="310" y="469"/>
                        <a:pt x="310" y="469"/>
                        <a:pt x="310" y="469"/>
                      </a:cubicBezTo>
                      <a:cubicBezTo>
                        <a:pt x="310" y="469"/>
                        <a:pt x="310" y="469"/>
                        <a:pt x="309" y="469"/>
                      </a:cubicBezTo>
                      <a:cubicBezTo>
                        <a:pt x="309" y="469"/>
                        <a:pt x="309" y="469"/>
                        <a:pt x="309" y="469"/>
                      </a:cubicBezTo>
                      <a:cubicBezTo>
                        <a:pt x="309" y="469"/>
                        <a:pt x="309" y="469"/>
                        <a:pt x="309" y="469"/>
                      </a:cubicBezTo>
                      <a:cubicBezTo>
                        <a:pt x="309" y="469"/>
                        <a:pt x="309" y="469"/>
                        <a:pt x="309" y="469"/>
                      </a:cubicBezTo>
                      <a:cubicBezTo>
                        <a:pt x="309" y="469"/>
                        <a:pt x="309" y="469"/>
                        <a:pt x="309" y="469"/>
                      </a:cubicBezTo>
                      <a:cubicBezTo>
                        <a:pt x="309" y="469"/>
                        <a:pt x="309" y="469"/>
                        <a:pt x="309" y="469"/>
                      </a:cubicBezTo>
                      <a:cubicBezTo>
                        <a:pt x="309" y="469"/>
                        <a:pt x="309" y="469"/>
                        <a:pt x="309" y="469"/>
                      </a:cubicBezTo>
                      <a:cubicBezTo>
                        <a:pt x="309" y="469"/>
                        <a:pt x="309" y="469"/>
                        <a:pt x="309" y="469"/>
                      </a:cubicBezTo>
                      <a:cubicBezTo>
                        <a:pt x="309" y="469"/>
                        <a:pt x="309" y="469"/>
                        <a:pt x="309" y="469"/>
                      </a:cubicBezTo>
                      <a:cubicBezTo>
                        <a:pt x="309" y="469"/>
                        <a:pt x="309" y="469"/>
                        <a:pt x="309" y="469"/>
                      </a:cubicBezTo>
                      <a:cubicBezTo>
                        <a:pt x="309" y="469"/>
                        <a:pt x="309" y="469"/>
                        <a:pt x="309" y="469"/>
                      </a:cubicBezTo>
                      <a:cubicBezTo>
                        <a:pt x="309" y="469"/>
                        <a:pt x="309" y="469"/>
                        <a:pt x="309" y="469"/>
                      </a:cubicBezTo>
                      <a:cubicBezTo>
                        <a:pt x="309" y="469"/>
                        <a:pt x="309" y="467"/>
                        <a:pt x="309" y="466"/>
                      </a:cubicBezTo>
                      <a:cubicBezTo>
                        <a:pt x="309" y="466"/>
                        <a:pt x="309" y="466"/>
                        <a:pt x="309" y="466"/>
                      </a:cubicBezTo>
                      <a:cubicBezTo>
                        <a:pt x="309" y="466"/>
                        <a:pt x="309" y="466"/>
                        <a:pt x="309" y="466"/>
                      </a:cubicBezTo>
                      <a:cubicBezTo>
                        <a:pt x="309" y="466"/>
                        <a:pt x="309" y="466"/>
                        <a:pt x="309" y="466"/>
                      </a:cubicBezTo>
                      <a:cubicBezTo>
                        <a:pt x="309" y="465"/>
                        <a:pt x="309" y="465"/>
                        <a:pt x="309" y="465"/>
                      </a:cubicBezTo>
                      <a:cubicBezTo>
                        <a:pt x="308" y="464"/>
                        <a:pt x="309" y="461"/>
                        <a:pt x="308" y="461"/>
                      </a:cubicBezTo>
                      <a:cubicBezTo>
                        <a:pt x="308" y="460"/>
                        <a:pt x="308" y="460"/>
                        <a:pt x="308" y="459"/>
                      </a:cubicBezTo>
                      <a:cubicBezTo>
                        <a:pt x="308" y="459"/>
                        <a:pt x="308" y="459"/>
                        <a:pt x="308" y="459"/>
                      </a:cubicBezTo>
                      <a:cubicBezTo>
                        <a:pt x="308" y="459"/>
                        <a:pt x="308" y="459"/>
                        <a:pt x="308" y="459"/>
                      </a:cubicBezTo>
                      <a:cubicBezTo>
                        <a:pt x="308" y="459"/>
                        <a:pt x="308" y="459"/>
                        <a:pt x="308" y="459"/>
                      </a:cubicBezTo>
                      <a:cubicBezTo>
                        <a:pt x="308" y="459"/>
                        <a:pt x="308" y="459"/>
                        <a:pt x="308" y="459"/>
                      </a:cubicBezTo>
                      <a:cubicBezTo>
                        <a:pt x="308" y="458"/>
                        <a:pt x="307" y="458"/>
                        <a:pt x="307" y="458"/>
                      </a:cubicBezTo>
                      <a:cubicBezTo>
                        <a:pt x="307" y="458"/>
                        <a:pt x="307" y="458"/>
                        <a:pt x="307" y="458"/>
                      </a:cubicBezTo>
                      <a:cubicBezTo>
                        <a:pt x="307" y="458"/>
                        <a:pt x="307" y="458"/>
                        <a:pt x="307" y="458"/>
                      </a:cubicBezTo>
                      <a:cubicBezTo>
                        <a:pt x="307" y="458"/>
                        <a:pt x="307"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6" y="458"/>
                        <a:pt x="306" y="458"/>
                      </a:cubicBezTo>
                      <a:cubicBezTo>
                        <a:pt x="306" y="458"/>
                        <a:pt x="305" y="456"/>
                        <a:pt x="305" y="456"/>
                      </a:cubicBezTo>
                      <a:cubicBezTo>
                        <a:pt x="305" y="455"/>
                        <a:pt x="305" y="455"/>
                        <a:pt x="305" y="455"/>
                      </a:cubicBezTo>
                      <a:cubicBezTo>
                        <a:pt x="305" y="455"/>
                        <a:pt x="305" y="455"/>
                        <a:pt x="304" y="455"/>
                      </a:cubicBezTo>
                      <a:cubicBezTo>
                        <a:pt x="304" y="455"/>
                        <a:pt x="304" y="455"/>
                        <a:pt x="304" y="455"/>
                      </a:cubicBezTo>
                      <a:cubicBezTo>
                        <a:pt x="304" y="455"/>
                        <a:pt x="304" y="455"/>
                        <a:pt x="304" y="455"/>
                      </a:cubicBezTo>
                      <a:cubicBezTo>
                        <a:pt x="304" y="455"/>
                        <a:pt x="304" y="455"/>
                        <a:pt x="304" y="455"/>
                      </a:cubicBezTo>
                      <a:cubicBezTo>
                        <a:pt x="304" y="455"/>
                        <a:pt x="304" y="455"/>
                        <a:pt x="304" y="455"/>
                      </a:cubicBezTo>
                      <a:cubicBezTo>
                        <a:pt x="304" y="455"/>
                        <a:pt x="304" y="455"/>
                        <a:pt x="304" y="455"/>
                      </a:cubicBezTo>
                      <a:cubicBezTo>
                        <a:pt x="304" y="455"/>
                        <a:pt x="304" y="455"/>
                        <a:pt x="304" y="455"/>
                      </a:cubicBezTo>
                      <a:cubicBezTo>
                        <a:pt x="304" y="455"/>
                        <a:pt x="304" y="455"/>
                        <a:pt x="304" y="455"/>
                      </a:cubicBezTo>
                      <a:cubicBezTo>
                        <a:pt x="304" y="454"/>
                        <a:pt x="304" y="454"/>
                        <a:pt x="304" y="454"/>
                      </a:cubicBezTo>
                      <a:cubicBezTo>
                        <a:pt x="303" y="454"/>
                        <a:pt x="302" y="451"/>
                        <a:pt x="302" y="450"/>
                      </a:cubicBezTo>
                      <a:cubicBezTo>
                        <a:pt x="300" y="449"/>
                        <a:pt x="300" y="446"/>
                        <a:pt x="299" y="445"/>
                      </a:cubicBezTo>
                      <a:cubicBezTo>
                        <a:pt x="298" y="443"/>
                        <a:pt x="299" y="439"/>
                        <a:pt x="297" y="437"/>
                      </a:cubicBezTo>
                      <a:cubicBezTo>
                        <a:pt x="296" y="434"/>
                        <a:pt x="299" y="434"/>
                        <a:pt x="297" y="430"/>
                      </a:cubicBezTo>
                      <a:cubicBezTo>
                        <a:pt x="297" y="430"/>
                        <a:pt x="297" y="430"/>
                        <a:pt x="297" y="430"/>
                      </a:cubicBezTo>
                      <a:cubicBezTo>
                        <a:pt x="288" y="432"/>
                        <a:pt x="278" y="433"/>
                        <a:pt x="269" y="433"/>
                      </a:cubicBezTo>
                      <a:cubicBezTo>
                        <a:pt x="266" y="433"/>
                        <a:pt x="263" y="433"/>
                        <a:pt x="260" y="433"/>
                      </a:cubicBezTo>
                      <a:cubicBezTo>
                        <a:pt x="256" y="432"/>
                        <a:pt x="252" y="431"/>
                        <a:pt x="248" y="431"/>
                      </a:cubicBezTo>
                      <a:cubicBezTo>
                        <a:pt x="247" y="431"/>
                        <a:pt x="246" y="431"/>
                        <a:pt x="246" y="432"/>
                      </a:cubicBezTo>
                      <a:cubicBezTo>
                        <a:pt x="244" y="434"/>
                        <a:pt x="242" y="433"/>
                        <a:pt x="241" y="434"/>
                      </a:cubicBezTo>
                      <a:cubicBezTo>
                        <a:pt x="240" y="435"/>
                        <a:pt x="240" y="435"/>
                        <a:pt x="239" y="435"/>
                      </a:cubicBezTo>
                      <a:cubicBezTo>
                        <a:pt x="239" y="435"/>
                        <a:pt x="238" y="435"/>
                        <a:pt x="238" y="435"/>
                      </a:cubicBezTo>
                      <a:cubicBezTo>
                        <a:pt x="238" y="435"/>
                        <a:pt x="238" y="435"/>
                        <a:pt x="238" y="435"/>
                      </a:cubicBezTo>
                      <a:cubicBezTo>
                        <a:pt x="237" y="435"/>
                        <a:pt x="237" y="435"/>
                        <a:pt x="236" y="436"/>
                      </a:cubicBezTo>
                      <a:cubicBezTo>
                        <a:pt x="236" y="436"/>
                        <a:pt x="235" y="437"/>
                        <a:pt x="235" y="437"/>
                      </a:cubicBezTo>
                      <a:cubicBezTo>
                        <a:pt x="234" y="437"/>
                        <a:pt x="234" y="436"/>
                        <a:pt x="234" y="436"/>
                      </a:cubicBezTo>
                      <a:cubicBezTo>
                        <a:pt x="233" y="436"/>
                        <a:pt x="233" y="436"/>
                        <a:pt x="233" y="436"/>
                      </a:cubicBezTo>
                      <a:cubicBezTo>
                        <a:pt x="233" y="436"/>
                        <a:pt x="232" y="436"/>
                        <a:pt x="232" y="436"/>
                      </a:cubicBezTo>
                      <a:cubicBezTo>
                        <a:pt x="232" y="437"/>
                        <a:pt x="232" y="437"/>
                        <a:pt x="231" y="437"/>
                      </a:cubicBezTo>
                      <a:cubicBezTo>
                        <a:pt x="231" y="437"/>
                        <a:pt x="231" y="436"/>
                        <a:pt x="230" y="436"/>
                      </a:cubicBezTo>
                      <a:cubicBezTo>
                        <a:pt x="230" y="436"/>
                        <a:pt x="229" y="436"/>
                        <a:pt x="229" y="436"/>
                      </a:cubicBezTo>
                      <a:cubicBezTo>
                        <a:pt x="229" y="436"/>
                        <a:pt x="229" y="436"/>
                        <a:pt x="229" y="436"/>
                      </a:cubicBezTo>
                      <a:cubicBezTo>
                        <a:pt x="228" y="436"/>
                        <a:pt x="228" y="436"/>
                        <a:pt x="227" y="436"/>
                      </a:cubicBezTo>
                      <a:cubicBezTo>
                        <a:pt x="227" y="436"/>
                        <a:pt x="226" y="436"/>
                        <a:pt x="226" y="435"/>
                      </a:cubicBezTo>
                      <a:cubicBezTo>
                        <a:pt x="226" y="435"/>
                        <a:pt x="226" y="434"/>
                        <a:pt x="225" y="434"/>
                      </a:cubicBezTo>
                      <a:cubicBezTo>
                        <a:pt x="225" y="434"/>
                        <a:pt x="225" y="434"/>
                        <a:pt x="225" y="434"/>
                      </a:cubicBezTo>
                      <a:cubicBezTo>
                        <a:pt x="224" y="434"/>
                        <a:pt x="224" y="434"/>
                        <a:pt x="224" y="434"/>
                      </a:cubicBezTo>
                      <a:cubicBezTo>
                        <a:pt x="224" y="434"/>
                        <a:pt x="224" y="434"/>
                        <a:pt x="223" y="434"/>
                      </a:cubicBezTo>
                      <a:cubicBezTo>
                        <a:pt x="201" y="434"/>
                        <a:pt x="208" y="426"/>
                        <a:pt x="200" y="415"/>
                      </a:cubicBezTo>
                      <a:cubicBezTo>
                        <a:pt x="191" y="404"/>
                        <a:pt x="171" y="402"/>
                        <a:pt x="164" y="389"/>
                      </a:cubicBezTo>
                      <a:cubicBezTo>
                        <a:pt x="159" y="380"/>
                        <a:pt x="162" y="368"/>
                        <a:pt x="165" y="359"/>
                      </a:cubicBezTo>
                      <a:cubicBezTo>
                        <a:pt x="172" y="339"/>
                        <a:pt x="167" y="332"/>
                        <a:pt x="164" y="313"/>
                      </a:cubicBezTo>
                      <a:cubicBezTo>
                        <a:pt x="163" y="309"/>
                        <a:pt x="164" y="306"/>
                        <a:pt x="165" y="302"/>
                      </a:cubicBezTo>
                      <a:cubicBezTo>
                        <a:pt x="165" y="302"/>
                        <a:pt x="165" y="302"/>
                        <a:pt x="164" y="302"/>
                      </a:cubicBezTo>
                      <a:cubicBezTo>
                        <a:pt x="164" y="301"/>
                        <a:pt x="163" y="301"/>
                        <a:pt x="163" y="301"/>
                      </a:cubicBezTo>
                      <a:cubicBezTo>
                        <a:pt x="163" y="301"/>
                        <a:pt x="163" y="301"/>
                        <a:pt x="163" y="301"/>
                      </a:cubicBezTo>
                      <a:cubicBezTo>
                        <a:pt x="163" y="301"/>
                        <a:pt x="163" y="301"/>
                        <a:pt x="163" y="301"/>
                      </a:cubicBezTo>
                      <a:cubicBezTo>
                        <a:pt x="163" y="301"/>
                        <a:pt x="163" y="301"/>
                        <a:pt x="163" y="301"/>
                      </a:cubicBezTo>
                      <a:cubicBezTo>
                        <a:pt x="163" y="301"/>
                        <a:pt x="162" y="301"/>
                        <a:pt x="162" y="301"/>
                      </a:cubicBezTo>
                      <a:cubicBezTo>
                        <a:pt x="162" y="302"/>
                        <a:pt x="162" y="302"/>
                        <a:pt x="162" y="302"/>
                      </a:cubicBezTo>
                      <a:cubicBezTo>
                        <a:pt x="162" y="302"/>
                        <a:pt x="162" y="302"/>
                        <a:pt x="162" y="302"/>
                      </a:cubicBezTo>
                      <a:cubicBezTo>
                        <a:pt x="161" y="302"/>
                        <a:pt x="161" y="301"/>
                        <a:pt x="160" y="301"/>
                      </a:cubicBezTo>
                      <a:cubicBezTo>
                        <a:pt x="160" y="301"/>
                        <a:pt x="160" y="300"/>
                        <a:pt x="160" y="300"/>
                      </a:cubicBezTo>
                      <a:cubicBezTo>
                        <a:pt x="160"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9" y="300"/>
                      </a:cubicBezTo>
                      <a:cubicBezTo>
                        <a:pt x="159" y="300"/>
                        <a:pt x="159" y="300"/>
                        <a:pt x="158" y="300"/>
                      </a:cubicBezTo>
                      <a:cubicBezTo>
                        <a:pt x="158" y="300"/>
                        <a:pt x="158" y="300"/>
                        <a:pt x="158" y="300"/>
                      </a:cubicBezTo>
                      <a:cubicBezTo>
                        <a:pt x="158" y="300"/>
                        <a:pt x="158" y="300"/>
                        <a:pt x="158" y="300"/>
                      </a:cubicBezTo>
                      <a:cubicBezTo>
                        <a:pt x="158" y="300"/>
                        <a:pt x="157" y="299"/>
                        <a:pt x="157" y="298"/>
                      </a:cubicBezTo>
                      <a:cubicBezTo>
                        <a:pt x="157" y="298"/>
                        <a:pt x="157" y="298"/>
                        <a:pt x="157" y="298"/>
                      </a:cubicBezTo>
                      <a:cubicBezTo>
                        <a:pt x="157" y="298"/>
                        <a:pt x="157" y="298"/>
                        <a:pt x="157" y="298"/>
                      </a:cubicBezTo>
                      <a:cubicBezTo>
                        <a:pt x="157" y="298"/>
                        <a:pt x="157" y="298"/>
                        <a:pt x="156" y="298"/>
                      </a:cubicBezTo>
                      <a:cubicBezTo>
                        <a:pt x="156" y="298"/>
                        <a:pt x="156" y="298"/>
                        <a:pt x="156" y="298"/>
                      </a:cubicBezTo>
                      <a:cubicBezTo>
                        <a:pt x="156" y="298"/>
                        <a:pt x="156" y="298"/>
                        <a:pt x="156" y="298"/>
                      </a:cubicBezTo>
                      <a:cubicBezTo>
                        <a:pt x="156" y="298"/>
                        <a:pt x="156" y="298"/>
                        <a:pt x="156" y="297"/>
                      </a:cubicBezTo>
                      <a:cubicBezTo>
                        <a:pt x="156" y="297"/>
                        <a:pt x="156" y="297"/>
                        <a:pt x="156" y="297"/>
                      </a:cubicBezTo>
                      <a:cubicBezTo>
                        <a:pt x="156" y="297"/>
                        <a:pt x="156" y="297"/>
                        <a:pt x="156" y="297"/>
                      </a:cubicBezTo>
                      <a:cubicBezTo>
                        <a:pt x="156" y="297"/>
                        <a:pt x="156" y="297"/>
                        <a:pt x="156" y="297"/>
                      </a:cubicBezTo>
                      <a:cubicBezTo>
                        <a:pt x="155" y="297"/>
                        <a:pt x="155" y="297"/>
                        <a:pt x="155" y="297"/>
                      </a:cubicBezTo>
                      <a:cubicBezTo>
                        <a:pt x="155" y="297"/>
                        <a:pt x="155" y="297"/>
                        <a:pt x="155" y="297"/>
                      </a:cubicBezTo>
                      <a:cubicBezTo>
                        <a:pt x="155" y="297"/>
                        <a:pt x="155" y="297"/>
                        <a:pt x="155" y="297"/>
                      </a:cubicBezTo>
                      <a:cubicBezTo>
                        <a:pt x="155" y="297"/>
                        <a:pt x="155" y="297"/>
                        <a:pt x="155" y="297"/>
                      </a:cubicBezTo>
                      <a:cubicBezTo>
                        <a:pt x="155" y="297"/>
                        <a:pt x="155" y="297"/>
                        <a:pt x="155" y="297"/>
                      </a:cubicBezTo>
                      <a:cubicBezTo>
                        <a:pt x="155" y="297"/>
                        <a:pt x="155" y="296"/>
                        <a:pt x="155" y="296"/>
                      </a:cubicBezTo>
                      <a:cubicBezTo>
                        <a:pt x="155" y="296"/>
                        <a:pt x="155" y="296"/>
                        <a:pt x="155" y="296"/>
                      </a:cubicBezTo>
                      <a:cubicBezTo>
                        <a:pt x="155" y="296"/>
                        <a:pt x="155" y="297"/>
                        <a:pt x="155" y="297"/>
                      </a:cubicBezTo>
                      <a:cubicBezTo>
                        <a:pt x="155" y="297"/>
                        <a:pt x="155" y="297"/>
                        <a:pt x="155" y="297"/>
                      </a:cubicBezTo>
                      <a:cubicBezTo>
                        <a:pt x="155" y="297"/>
                        <a:pt x="155" y="297"/>
                        <a:pt x="155" y="297"/>
                      </a:cubicBezTo>
                      <a:cubicBezTo>
                        <a:pt x="155" y="297"/>
                        <a:pt x="155" y="297"/>
                        <a:pt x="154" y="297"/>
                      </a:cubicBezTo>
                      <a:cubicBezTo>
                        <a:pt x="154" y="297"/>
                        <a:pt x="154" y="297"/>
                        <a:pt x="154" y="297"/>
                      </a:cubicBezTo>
                      <a:cubicBezTo>
                        <a:pt x="154" y="297"/>
                        <a:pt x="154" y="297"/>
                        <a:pt x="154" y="297"/>
                      </a:cubicBezTo>
                      <a:cubicBezTo>
                        <a:pt x="154" y="297"/>
                        <a:pt x="154" y="297"/>
                        <a:pt x="154" y="297"/>
                      </a:cubicBezTo>
                      <a:cubicBezTo>
                        <a:pt x="154" y="297"/>
                        <a:pt x="154" y="297"/>
                        <a:pt x="154" y="297"/>
                      </a:cubicBezTo>
                      <a:cubicBezTo>
                        <a:pt x="154" y="297"/>
                        <a:pt x="154" y="297"/>
                        <a:pt x="154" y="297"/>
                      </a:cubicBezTo>
                      <a:cubicBezTo>
                        <a:pt x="154" y="297"/>
                        <a:pt x="154" y="297"/>
                        <a:pt x="154" y="297"/>
                      </a:cubicBezTo>
                      <a:cubicBezTo>
                        <a:pt x="154" y="297"/>
                        <a:pt x="154" y="297"/>
                        <a:pt x="154" y="297"/>
                      </a:cubicBezTo>
                      <a:cubicBezTo>
                        <a:pt x="154" y="297"/>
                        <a:pt x="153" y="296"/>
                        <a:pt x="153" y="295"/>
                      </a:cubicBezTo>
                      <a:cubicBezTo>
                        <a:pt x="153" y="295"/>
                        <a:pt x="153" y="295"/>
                        <a:pt x="153" y="295"/>
                      </a:cubicBezTo>
                      <a:cubicBezTo>
                        <a:pt x="153" y="295"/>
                        <a:pt x="153" y="295"/>
                        <a:pt x="153" y="295"/>
                      </a:cubicBezTo>
                      <a:cubicBezTo>
                        <a:pt x="153" y="294"/>
                        <a:pt x="153" y="294"/>
                        <a:pt x="152" y="294"/>
                      </a:cubicBezTo>
                      <a:cubicBezTo>
                        <a:pt x="152" y="294"/>
                        <a:pt x="152" y="294"/>
                        <a:pt x="152" y="294"/>
                      </a:cubicBezTo>
                      <a:cubicBezTo>
                        <a:pt x="152" y="294"/>
                        <a:pt x="152" y="294"/>
                        <a:pt x="152" y="294"/>
                      </a:cubicBezTo>
                      <a:moveTo>
                        <a:pt x="351" y="245"/>
                      </a:moveTo>
                      <a:cubicBezTo>
                        <a:pt x="351" y="245"/>
                        <a:pt x="351" y="245"/>
                        <a:pt x="351" y="245"/>
                      </a:cubicBezTo>
                      <a:cubicBezTo>
                        <a:pt x="351" y="246"/>
                        <a:pt x="351" y="247"/>
                        <a:pt x="351" y="248"/>
                      </a:cubicBezTo>
                      <a:cubicBezTo>
                        <a:pt x="351" y="248"/>
                        <a:pt x="352" y="248"/>
                        <a:pt x="352" y="248"/>
                      </a:cubicBezTo>
                      <a:cubicBezTo>
                        <a:pt x="352" y="250"/>
                        <a:pt x="351" y="251"/>
                        <a:pt x="351" y="252"/>
                      </a:cubicBezTo>
                      <a:cubicBezTo>
                        <a:pt x="351" y="252"/>
                        <a:pt x="351" y="253"/>
                        <a:pt x="351" y="253"/>
                      </a:cubicBezTo>
                      <a:cubicBezTo>
                        <a:pt x="351" y="253"/>
                        <a:pt x="351" y="253"/>
                        <a:pt x="351" y="253"/>
                      </a:cubicBezTo>
                      <a:cubicBezTo>
                        <a:pt x="351" y="253"/>
                        <a:pt x="351" y="253"/>
                        <a:pt x="351" y="253"/>
                      </a:cubicBezTo>
                      <a:cubicBezTo>
                        <a:pt x="351" y="253"/>
                        <a:pt x="351" y="253"/>
                        <a:pt x="351" y="253"/>
                      </a:cubicBezTo>
                      <a:cubicBezTo>
                        <a:pt x="351" y="255"/>
                        <a:pt x="348" y="257"/>
                        <a:pt x="348" y="258"/>
                      </a:cubicBezTo>
                      <a:cubicBezTo>
                        <a:pt x="348" y="258"/>
                        <a:pt x="348" y="259"/>
                        <a:pt x="348" y="259"/>
                      </a:cubicBezTo>
                      <a:cubicBezTo>
                        <a:pt x="348" y="259"/>
                        <a:pt x="348" y="259"/>
                        <a:pt x="348" y="259"/>
                      </a:cubicBezTo>
                      <a:cubicBezTo>
                        <a:pt x="348" y="259"/>
                        <a:pt x="348" y="259"/>
                        <a:pt x="348" y="259"/>
                      </a:cubicBezTo>
                      <a:cubicBezTo>
                        <a:pt x="348" y="261"/>
                        <a:pt x="346" y="262"/>
                        <a:pt x="345" y="264"/>
                      </a:cubicBezTo>
                      <a:cubicBezTo>
                        <a:pt x="345" y="267"/>
                        <a:pt x="342" y="266"/>
                        <a:pt x="342" y="268"/>
                      </a:cubicBezTo>
                      <a:cubicBezTo>
                        <a:pt x="341" y="270"/>
                        <a:pt x="338" y="269"/>
                        <a:pt x="337" y="271"/>
                      </a:cubicBezTo>
                      <a:cubicBezTo>
                        <a:pt x="337" y="271"/>
                        <a:pt x="337" y="271"/>
                        <a:pt x="337" y="271"/>
                      </a:cubicBezTo>
                      <a:cubicBezTo>
                        <a:pt x="337" y="271"/>
                        <a:pt x="337" y="271"/>
                        <a:pt x="337" y="271"/>
                      </a:cubicBezTo>
                      <a:cubicBezTo>
                        <a:pt x="337" y="271"/>
                        <a:pt x="337" y="272"/>
                        <a:pt x="337" y="272"/>
                      </a:cubicBezTo>
                      <a:cubicBezTo>
                        <a:pt x="337" y="273"/>
                        <a:pt x="336" y="274"/>
                        <a:pt x="336" y="276"/>
                      </a:cubicBezTo>
                      <a:cubicBezTo>
                        <a:pt x="336" y="277"/>
                        <a:pt x="336" y="277"/>
                        <a:pt x="337" y="278"/>
                      </a:cubicBezTo>
                      <a:cubicBezTo>
                        <a:pt x="337" y="278"/>
                        <a:pt x="337" y="279"/>
                        <a:pt x="337" y="279"/>
                      </a:cubicBezTo>
                      <a:cubicBezTo>
                        <a:pt x="337" y="280"/>
                        <a:pt x="337" y="280"/>
                        <a:pt x="336" y="281"/>
                      </a:cubicBezTo>
                      <a:cubicBezTo>
                        <a:pt x="336" y="281"/>
                        <a:pt x="336" y="281"/>
                        <a:pt x="336" y="281"/>
                      </a:cubicBezTo>
                      <a:cubicBezTo>
                        <a:pt x="336" y="282"/>
                        <a:pt x="336" y="282"/>
                        <a:pt x="336" y="282"/>
                      </a:cubicBezTo>
                      <a:cubicBezTo>
                        <a:pt x="336" y="282"/>
                        <a:pt x="336" y="283"/>
                        <a:pt x="336" y="283"/>
                      </a:cubicBezTo>
                      <a:cubicBezTo>
                        <a:pt x="336" y="283"/>
                        <a:pt x="336" y="283"/>
                        <a:pt x="336" y="283"/>
                      </a:cubicBezTo>
                      <a:cubicBezTo>
                        <a:pt x="336" y="283"/>
                        <a:pt x="336" y="283"/>
                        <a:pt x="336" y="283"/>
                      </a:cubicBezTo>
                      <a:cubicBezTo>
                        <a:pt x="336" y="283"/>
                        <a:pt x="336" y="283"/>
                        <a:pt x="336" y="283"/>
                      </a:cubicBezTo>
                      <a:cubicBezTo>
                        <a:pt x="336" y="283"/>
                        <a:pt x="336" y="283"/>
                        <a:pt x="336" y="283"/>
                      </a:cubicBezTo>
                      <a:cubicBezTo>
                        <a:pt x="336" y="286"/>
                        <a:pt x="334" y="287"/>
                        <a:pt x="334" y="289"/>
                      </a:cubicBezTo>
                      <a:cubicBezTo>
                        <a:pt x="334" y="289"/>
                        <a:pt x="334" y="289"/>
                        <a:pt x="334" y="289"/>
                      </a:cubicBezTo>
                      <a:cubicBezTo>
                        <a:pt x="334" y="289"/>
                        <a:pt x="334" y="290"/>
                        <a:pt x="334" y="290"/>
                      </a:cubicBezTo>
                      <a:cubicBezTo>
                        <a:pt x="334" y="290"/>
                        <a:pt x="334" y="290"/>
                        <a:pt x="334" y="290"/>
                      </a:cubicBezTo>
                      <a:cubicBezTo>
                        <a:pt x="334" y="291"/>
                        <a:pt x="333" y="291"/>
                        <a:pt x="333" y="292"/>
                      </a:cubicBezTo>
                      <a:cubicBezTo>
                        <a:pt x="333" y="303"/>
                        <a:pt x="329" y="313"/>
                        <a:pt x="321" y="322"/>
                      </a:cubicBezTo>
                      <a:cubicBezTo>
                        <a:pt x="321" y="322"/>
                        <a:pt x="321" y="322"/>
                        <a:pt x="321" y="322"/>
                      </a:cubicBezTo>
                      <a:cubicBezTo>
                        <a:pt x="323" y="322"/>
                        <a:pt x="323" y="325"/>
                        <a:pt x="326" y="325"/>
                      </a:cubicBezTo>
                      <a:cubicBezTo>
                        <a:pt x="327" y="325"/>
                        <a:pt x="326" y="328"/>
                        <a:pt x="328" y="329"/>
                      </a:cubicBezTo>
                      <a:cubicBezTo>
                        <a:pt x="330" y="329"/>
                        <a:pt x="328" y="332"/>
                        <a:pt x="330" y="334"/>
                      </a:cubicBezTo>
                      <a:cubicBezTo>
                        <a:pt x="331" y="334"/>
                        <a:pt x="330" y="335"/>
                        <a:pt x="330" y="336"/>
                      </a:cubicBezTo>
                      <a:cubicBezTo>
                        <a:pt x="330" y="337"/>
                        <a:pt x="330" y="337"/>
                        <a:pt x="330" y="337"/>
                      </a:cubicBezTo>
                      <a:cubicBezTo>
                        <a:pt x="330" y="337"/>
                        <a:pt x="330" y="338"/>
                        <a:pt x="330" y="338"/>
                      </a:cubicBezTo>
                      <a:cubicBezTo>
                        <a:pt x="330" y="338"/>
                        <a:pt x="330" y="338"/>
                        <a:pt x="330" y="338"/>
                      </a:cubicBezTo>
                      <a:cubicBezTo>
                        <a:pt x="330" y="338"/>
                        <a:pt x="330" y="338"/>
                        <a:pt x="330" y="338"/>
                      </a:cubicBezTo>
                      <a:cubicBezTo>
                        <a:pt x="330" y="340"/>
                        <a:pt x="328" y="340"/>
                        <a:pt x="328" y="342"/>
                      </a:cubicBezTo>
                      <a:cubicBezTo>
                        <a:pt x="328" y="342"/>
                        <a:pt x="328" y="342"/>
                        <a:pt x="328" y="343"/>
                      </a:cubicBezTo>
                      <a:cubicBezTo>
                        <a:pt x="328" y="343"/>
                        <a:pt x="328" y="343"/>
                        <a:pt x="328" y="343"/>
                      </a:cubicBezTo>
                      <a:cubicBezTo>
                        <a:pt x="328" y="344"/>
                        <a:pt x="326" y="345"/>
                        <a:pt x="326" y="346"/>
                      </a:cubicBezTo>
                      <a:cubicBezTo>
                        <a:pt x="326" y="346"/>
                        <a:pt x="326" y="346"/>
                        <a:pt x="326" y="346"/>
                      </a:cubicBezTo>
                      <a:cubicBezTo>
                        <a:pt x="326" y="346"/>
                        <a:pt x="326" y="346"/>
                        <a:pt x="326" y="346"/>
                      </a:cubicBezTo>
                      <a:cubicBezTo>
                        <a:pt x="326" y="348"/>
                        <a:pt x="322" y="348"/>
                        <a:pt x="321" y="350"/>
                      </a:cubicBezTo>
                      <a:cubicBezTo>
                        <a:pt x="321" y="351"/>
                        <a:pt x="320" y="351"/>
                        <a:pt x="319" y="352"/>
                      </a:cubicBezTo>
                      <a:cubicBezTo>
                        <a:pt x="319" y="352"/>
                        <a:pt x="319" y="352"/>
                        <a:pt x="319" y="352"/>
                      </a:cubicBezTo>
                      <a:cubicBezTo>
                        <a:pt x="319" y="352"/>
                        <a:pt x="318" y="352"/>
                        <a:pt x="318" y="352"/>
                      </a:cubicBezTo>
                      <a:cubicBezTo>
                        <a:pt x="318" y="352"/>
                        <a:pt x="318" y="352"/>
                        <a:pt x="318" y="352"/>
                      </a:cubicBezTo>
                      <a:cubicBezTo>
                        <a:pt x="316" y="354"/>
                        <a:pt x="314" y="353"/>
                        <a:pt x="313" y="354"/>
                      </a:cubicBezTo>
                      <a:cubicBezTo>
                        <a:pt x="313" y="354"/>
                        <a:pt x="313" y="354"/>
                        <a:pt x="313" y="354"/>
                      </a:cubicBezTo>
                      <a:cubicBezTo>
                        <a:pt x="313" y="354"/>
                        <a:pt x="313" y="354"/>
                        <a:pt x="313" y="354"/>
                      </a:cubicBezTo>
                      <a:cubicBezTo>
                        <a:pt x="312" y="354"/>
                        <a:pt x="312" y="355"/>
                        <a:pt x="311" y="355"/>
                      </a:cubicBezTo>
                      <a:cubicBezTo>
                        <a:pt x="311" y="355"/>
                        <a:pt x="311" y="355"/>
                        <a:pt x="311" y="355"/>
                      </a:cubicBezTo>
                      <a:cubicBezTo>
                        <a:pt x="311" y="355"/>
                        <a:pt x="311" y="355"/>
                        <a:pt x="311" y="355"/>
                      </a:cubicBezTo>
                      <a:cubicBezTo>
                        <a:pt x="311" y="355"/>
                        <a:pt x="311" y="355"/>
                        <a:pt x="311" y="355"/>
                      </a:cubicBezTo>
                      <a:cubicBezTo>
                        <a:pt x="311" y="355"/>
                        <a:pt x="311" y="355"/>
                        <a:pt x="311" y="355"/>
                      </a:cubicBezTo>
                      <a:cubicBezTo>
                        <a:pt x="311" y="355"/>
                        <a:pt x="310" y="355"/>
                        <a:pt x="310" y="354"/>
                      </a:cubicBezTo>
                      <a:cubicBezTo>
                        <a:pt x="310" y="354"/>
                        <a:pt x="310" y="354"/>
                        <a:pt x="310" y="354"/>
                      </a:cubicBezTo>
                      <a:cubicBezTo>
                        <a:pt x="310" y="354"/>
                        <a:pt x="310" y="354"/>
                        <a:pt x="310" y="354"/>
                      </a:cubicBezTo>
                      <a:cubicBezTo>
                        <a:pt x="310" y="354"/>
                        <a:pt x="310" y="354"/>
                        <a:pt x="310" y="354"/>
                      </a:cubicBezTo>
                      <a:cubicBezTo>
                        <a:pt x="310" y="354"/>
                        <a:pt x="310" y="354"/>
                        <a:pt x="310" y="354"/>
                      </a:cubicBezTo>
                      <a:cubicBezTo>
                        <a:pt x="309" y="354"/>
                        <a:pt x="309" y="354"/>
                        <a:pt x="309" y="354"/>
                      </a:cubicBezTo>
                      <a:cubicBezTo>
                        <a:pt x="309" y="354"/>
                        <a:pt x="309" y="354"/>
                        <a:pt x="309" y="354"/>
                      </a:cubicBezTo>
                      <a:cubicBezTo>
                        <a:pt x="309" y="354"/>
                        <a:pt x="309" y="354"/>
                        <a:pt x="309" y="354"/>
                      </a:cubicBezTo>
                      <a:cubicBezTo>
                        <a:pt x="308" y="354"/>
                        <a:pt x="308" y="354"/>
                        <a:pt x="308" y="354"/>
                      </a:cubicBezTo>
                      <a:cubicBezTo>
                        <a:pt x="308" y="354"/>
                        <a:pt x="308" y="354"/>
                        <a:pt x="308" y="354"/>
                      </a:cubicBezTo>
                      <a:cubicBezTo>
                        <a:pt x="308" y="354"/>
                        <a:pt x="308" y="354"/>
                        <a:pt x="308" y="354"/>
                      </a:cubicBezTo>
                      <a:cubicBezTo>
                        <a:pt x="308" y="354"/>
                        <a:pt x="308" y="354"/>
                        <a:pt x="308" y="354"/>
                      </a:cubicBezTo>
                      <a:cubicBezTo>
                        <a:pt x="308" y="354"/>
                        <a:pt x="308" y="354"/>
                        <a:pt x="308" y="354"/>
                      </a:cubicBezTo>
                      <a:cubicBezTo>
                        <a:pt x="307" y="355"/>
                        <a:pt x="307" y="355"/>
                        <a:pt x="307" y="355"/>
                      </a:cubicBezTo>
                      <a:cubicBezTo>
                        <a:pt x="307" y="355"/>
                        <a:pt x="307" y="355"/>
                        <a:pt x="307" y="355"/>
                      </a:cubicBezTo>
                      <a:cubicBezTo>
                        <a:pt x="307" y="355"/>
                        <a:pt x="307" y="355"/>
                        <a:pt x="307" y="355"/>
                      </a:cubicBezTo>
                      <a:cubicBezTo>
                        <a:pt x="307" y="355"/>
                        <a:pt x="307" y="355"/>
                        <a:pt x="307" y="355"/>
                      </a:cubicBezTo>
                      <a:cubicBezTo>
                        <a:pt x="307" y="355"/>
                        <a:pt x="307" y="355"/>
                        <a:pt x="307" y="355"/>
                      </a:cubicBezTo>
                      <a:cubicBezTo>
                        <a:pt x="306" y="355"/>
                        <a:pt x="306" y="354"/>
                        <a:pt x="305" y="354"/>
                      </a:cubicBezTo>
                      <a:cubicBezTo>
                        <a:pt x="305" y="354"/>
                        <a:pt x="305" y="354"/>
                        <a:pt x="305" y="354"/>
                      </a:cubicBezTo>
                      <a:cubicBezTo>
                        <a:pt x="305" y="354"/>
                        <a:pt x="305" y="354"/>
                        <a:pt x="305" y="354"/>
                      </a:cubicBezTo>
                      <a:cubicBezTo>
                        <a:pt x="305" y="354"/>
                        <a:pt x="305" y="354"/>
                        <a:pt x="305" y="354"/>
                      </a:cubicBezTo>
                      <a:cubicBezTo>
                        <a:pt x="305" y="354"/>
                        <a:pt x="305" y="354"/>
                        <a:pt x="305" y="354"/>
                      </a:cubicBezTo>
                      <a:cubicBezTo>
                        <a:pt x="305" y="354"/>
                        <a:pt x="305" y="354"/>
                        <a:pt x="305" y="354"/>
                      </a:cubicBezTo>
                      <a:cubicBezTo>
                        <a:pt x="305" y="354"/>
                        <a:pt x="305" y="354"/>
                        <a:pt x="305" y="354"/>
                      </a:cubicBezTo>
                      <a:cubicBezTo>
                        <a:pt x="305" y="354"/>
                        <a:pt x="304" y="354"/>
                        <a:pt x="304" y="354"/>
                      </a:cubicBezTo>
                      <a:cubicBezTo>
                        <a:pt x="304" y="354"/>
                        <a:pt x="304" y="354"/>
                        <a:pt x="304" y="354"/>
                      </a:cubicBezTo>
                      <a:cubicBezTo>
                        <a:pt x="304" y="354"/>
                        <a:pt x="304" y="354"/>
                        <a:pt x="304" y="354"/>
                      </a:cubicBezTo>
                      <a:cubicBezTo>
                        <a:pt x="304" y="354"/>
                        <a:pt x="304" y="354"/>
                        <a:pt x="303" y="354"/>
                      </a:cubicBezTo>
                      <a:cubicBezTo>
                        <a:pt x="303" y="354"/>
                        <a:pt x="303" y="354"/>
                        <a:pt x="303" y="354"/>
                      </a:cubicBezTo>
                      <a:cubicBezTo>
                        <a:pt x="303" y="354"/>
                        <a:pt x="303" y="354"/>
                        <a:pt x="303" y="354"/>
                      </a:cubicBezTo>
                      <a:cubicBezTo>
                        <a:pt x="303" y="354"/>
                        <a:pt x="303" y="354"/>
                        <a:pt x="303" y="354"/>
                      </a:cubicBezTo>
                      <a:cubicBezTo>
                        <a:pt x="303" y="354"/>
                        <a:pt x="303" y="354"/>
                        <a:pt x="303" y="354"/>
                      </a:cubicBezTo>
                      <a:cubicBezTo>
                        <a:pt x="303" y="354"/>
                        <a:pt x="303" y="354"/>
                        <a:pt x="303" y="354"/>
                      </a:cubicBezTo>
                      <a:cubicBezTo>
                        <a:pt x="303" y="354"/>
                        <a:pt x="303" y="354"/>
                        <a:pt x="303" y="354"/>
                      </a:cubicBezTo>
                      <a:cubicBezTo>
                        <a:pt x="303" y="354"/>
                        <a:pt x="303" y="354"/>
                        <a:pt x="303" y="354"/>
                      </a:cubicBezTo>
                      <a:cubicBezTo>
                        <a:pt x="302" y="354"/>
                        <a:pt x="302" y="354"/>
                        <a:pt x="301" y="353"/>
                      </a:cubicBezTo>
                      <a:cubicBezTo>
                        <a:pt x="301" y="353"/>
                        <a:pt x="301" y="353"/>
                        <a:pt x="301" y="353"/>
                      </a:cubicBezTo>
                      <a:cubicBezTo>
                        <a:pt x="301" y="353"/>
                        <a:pt x="301" y="353"/>
                        <a:pt x="301" y="353"/>
                      </a:cubicBezTo>
                      <a:cubicBezTo>
                        <a:pt x="301" y="353"/>
                        <a:pt x="301" y="353"/>
                        <a:pt x="301" y="353"/>
                      </a:cubicBezTo>
                      <a:cubicBezTo>
                        <a:pt x="301" y="353"/>
                        <a:pt x="301" y="353"/>
                        <a:pt x="301" y="353"/>
                      </a:cubicBezTo>
                      <a:cubicBezTo>
                        <a:pt x="300" y="353"/>
                        <a:pt x="300" y="352"/>
                        <a:pt x="300" y="352"/>
                      </a:cubicBezTo>
                      <a:cubicBezTo>
                        <a:pt x="300" y="352"/>
                        <a:pt x="299" y="352"/>
                        <a:pt x="299" y="352"/>
                      </a:cubicBezTo>
                      <a:cubicBezTo>
                        <a:pt x="299" y="352"/>
                        <a:pt x="299" y="352"/>
                        <a:pt x="299" y="352"/>
                      </a:cubicBezTo>
                      <a:cubicBezTo>
                        <a:pt x="299" y="352"/>
                        <a:pt x="299" y="352"/>
                        <a:pt x="299" y="352"/>
                      </a:cubicBezTo>
                      <a:cubicBezTo>
                        <a:pt x="299" y="352"/>
                        <a:pt x="299" y="352"/>
                        <a:pt x="299" y="352"/>
                      </a:cubicBezTo>
                      <a:cubicBezTo>
                        <a:pt x="299" y="352"/>
                        <a:pt x="299" y="352"/>
                        <a:pt x="299" y="352"/>
                      </a:cubicBezTo>
                      <a:cubicBezTo>
                        <a:pt x="299" y="352"/>
                        <a:pt x="299" y="352"/>
                        <a:pt x="299" y="352"/>
                      </a:cubicBezTo>
                      <a:cubicBezTo>
                        <a:pt x="299" y="352"/>
                        <a:pt x="299" y="352"/>
                        <a:pt x="299" y="352"/>
                      </a:cubicBezTo>
                      <a:cubicBezTo>
                        <a:pt x="299" y="352"/>
                        <a:pt x="299" y="352"/>
                        <a:pt x="299" y="352"/>
                      </a:cubicBezTo>
                      <a:cubicBezTo>
                        <a:pt x="299" y="353"/>
                        <a:pt x="299" y="353"/>
                        <a:pt x="299" y="353"/>
                      </a:cubicBezTo>
                      <a:cubicBezTo>
                        <a:pt x="299" y="353"/>
                        <a:pt x="299" y="353"/>
                        <a:pt x="299" y="353"/>
                      </a:cubicBezTo>
                      <a:cubicBezTo>
                        <a:pt x="299" y="353"/>
                        <a:pt x="299" y="353"/>
                        <a:pt x="299" y="353"/>
                      </a:cubicBezTo>
                      <a:cubicBezTo>
                        <a:pt x="299" y="353"/>
                        <a:pt x="299" y="353"/>
                        <a:pt x="299" y="353"/>
                      </a:cubicBezTo>
                      <a:cubicBezTo>
                        <a:pt x="299" y="353"/>
                        <a:pt x="299" y="353"/>
                        <a:pt x="298" y="353"/>
                      </a:cubicBezTo>
                      <a:cubicBezTo>
                        <a:pt x="298" y="353"/>
                        <a:pt x="298" y="353"/>
                        <a:pt x="298" y="353"/>
                      </a:cubicBezTo>
                      <a:cubicBezTo>
                        <a:pt x="298" y="353"/>
                        <a:pt x="298" y="353"/>
                        <a:pt x="298" y="353"/>
                      </a:cubicBezTo>
                      <a:cubicBezTo>
                        <a:pt x="298" y="353"/>
                        <a:pt x="297" y="352"/>
                        <a:pt x="297" y="352"/>
                      </a:cubicBezTo>
                      <a:cubicBezTo>
                        <a:pt x="297" y="352"/>
                        <a:pt x="297" y="352"/>
                        <a:pt x="297" y="352"/>
                      </a:cubicBezTo>
                      <a:cubicBezTo>
                        <a:pt x="297" y="351"/>
                        <a:pt x="297" y="351"/>
                        <a:pt x="296" y="351"/>
                      </a:cubicBezTo>
                      <a:cubicBezTo>
                        <a:pt x="296" y="351"/>
                        <a:pt x="296" y="351"/>
                        <a:pt x="296" y="351"/>
                      </a:cubicBezTo>
                      <a:cubicBezTo>
                        <a:pt x="296" y="351"/>
                        <a:pt x="296" y="351"/>
                        <a:pt x="296" y="351"/>
                      </a:cubicBezTo>
                      <a:cubicBezTo>
                        <a:pt x="296" y="351"/>
                        <a:pt x="296" y="351"/>
                        <a:pt x="296" y="351"/>
                      </a:cubicBezTo>
                      <a:cubicBezTo>
                        <a:pt x="296" y="351"/>
                        <a:pt x="296" y="351"/>
                        <a:pt x="296" y="351"/>
                      </a:cubicBezTo>
                      <a:cubicBezTo>
                        <a:pt x="296" y="351"/>
                        <a:pt x="296" y="351"/>
                        <a:pt x="296" y="351"/>
                      </a:cubicBezTo>
                      <a:cubicBezTo>
                        <a:pt x="296" y="351"/>
                        <a:pt x="296" y="351"/>
                        <a:pt x="296" y="351"/>
                      </a:cubicBezTo>
                      <a:cubicBezTo>
                        <a:pt x="296" y="351"/>
                        <a:pt x="296" y="351"/>
                        <a:pt x="296" y="351"/>
                      </a:cubicBezTo>
                      <a:cubicBezTo>
                        <a:pt x="296" y="351"/>
                        <a:pt x="296" y="351"/>
                        <a:pt x="296" y="351"/>
                      </a:cubicBezTo>
                      <a:cubicBezTo>
                        <a:pt x="296" y="351"/>
                        <a:pt x="296" y="351"/>
                        <a:pt x="296" y="351"/>
                      </a:cubicBezTo>
                      <a:cubicBezTo>
                        <a:pt x="296" y="351"/>
                        <a:pt x="296" y="351"/>
                        <a:pt x="296" y="351"/>
                      </a:cubicBezTo>
                      <a:cubicBezTo>
                        <a:pt x="295" y="351"/>
                        <a:pt x="295" y="350"/>
                        <a:pt x="295" y="350"/>
                      </a:cubicBezTo>
                      <a:cubicBezTo>
                        <a:pt x="295" y="350"/>
                        <a:pt x="295" y="350"/>
                        <a:pt x="295" y="350"/>
                      </a:cubicBezTo>
                      <a:cubicBezTo>
                        <a:pt x="294" y="350"/>
                        <a:pt x="294" y="350"/>
                        <a:pt x="294" y="350"/>
                      </a:cubicBezTo>
                      <a:cubicBezTo>
                        <a:pt x="294" y="350"/>
                        <a:pt x="294" y="350"/>
                        <a:pt x="294" y="350"/>
                      </a:cubicBezTo>
                      <a:cubicBezTo>
                        <a:pt x="294" y="350"/>
                        <a:pt x="294" y="350"/>
                        <a:pt x="294" y="350"/>
                      </a:cubicBezTo>
                      <a:cubicBezTo>
                        <a:pt x="294" y="349"/>
                        <a:pt x="294" y="348"/>
                        <a:pt x="294" y="348"/>
                      </a:cubicBezTo>
                      <a:cubicBezTo>
                        <a:pt x="294" y="348"/>
                        <a:pt x="294" y="348"/>
                        <a:pt x="294" y="348"/>
                      </a:cubicBezTo>
                      <a:cubicBezTo>
                        <a:pt x="294" y="348"/>
                        <a:pt x="294" y="348"/>
                        <a:pt x="294" y="348"/>
                      </a:cubicBezTo>
                      <a:cubicBezTo>
                        <a:pt x="293" y="348"/>
                        <a:pt x="293" y="348"/>
                        <a:pt x="293" y="348"/>
                      </a:cubicBezTo>
                      <a:cubicBezTo>
                        <a:pt x="293" y="348"/>
                        <a:pt x="293" y="348"/>
                        <a:pt x="293" y="348"/>
                      </a:cubicBezTo>
                      <a:cubicBezTo>
                        <a:pt x="293" y="348"/>
                        <a:pt x="293" y="348"/>
                        <a:pt x="293" y="348"/>
                      </a:cubicBezTo>
                      <a:cubicBezTo>
                        <a:pt x="293" y="348"/>
                        <a:pt x="293" y="348"/>
                        <a:pt x="293" y="348"/>
                      </a:cubicBezTo>
                      <a:cubicBezTo>
                        <a:pt x="293" y="348"/>
                        <a:pt x="293" y="348"/>
                        <a:pt x="293" y="348"/>
                      </a:cubicBezTo>
                      <a:cubicBezTo>
                        <a:pt x="293" y="348"/>
                        <a:pt x="293" y="348"/>
                        <a:pt x="293" y="348"/>
                      </a:cubicBezTo>
                      <a:cubicBezTo>
                        <a:pt x="293" y="348"/>
                        <a:pt x="293" y="348"/>
                        <a:pt x="293" y="348"/>
                      </a:cubicBezTo>
                      <a:cubicBezTo>
                        <a:pt x="293" y="348"/>
                        <a:pt x="293" y="348"/>
                        <a:pt x="293" y="348"/>
                      </a:cubicBezTo>
                      <a:cubicBezTo>
                        <a:pt x="291" y="348"/>
                        <a:pt x="292" y="346"/>
                        <a:pt x="291" y="345"/>
                      </a:cubicBezTo>
                      <a:cubicBezTo>
                        <a:pt x="291" y="345"/>
                        <a:pt x="291" y="345"/>
                        <a:pt x="291" y="345"/>
                      </a:cubicBezTo>
                      <a:cubicBezTo>
                        <a:pt x="291" y="345"/>
                        <a:pt x="291" y="345"/>
                        <a:pt x="291" y="345"/>
                      </a:cubicBezTo>
                      <a:cubicBezTo>
                        <a:pt x="291" y="345"/>
                        <a:pt x="291" y="345"/>
                        <a:pt x="291" y="345"/>
                      </a:cubicBezTo>
                      <a:cubicBezTo>
                        <a:pt x="291" y="345"/>
                        <a:pt x="291" y="345"/>
                        <a:pt x="291" y="345"/>
                      </a:cubicBezTo>
                      <a:cubicBezTo>
                        <a:pt x="291" y="345"/>
                        <a:pt x="291" y="345"/>
                        <a:pt x="291" y="345"/>
                      </a:cubicBezTo>
                      <a:cubicBezTo>
                        <a:pt x="290" y="345"/>
                        <a:pt x="290" y="344"/>
                        <a:pt x="290" y="343"/>
                      </a:cubicBezTo>
                      <a:cubicBezTo>
                        <a:pt x="290" y="343"/>
                        <a:pt x="290" y="343"/>
                        <a:pt x="290" y="343"/>
                      </a:cubicBezTo>
                      <a:cubicBezTo>
                        <a:pt x="290" y="342"/>
                        <a:pt x="290" y="341"/>
                        <a:pt x="290" y="341"/>
                      </a:cubicBezTo>
                      <a:cubicBezTo>
                        <a:pt x="290" y="340"/>
                        <a:pt x="290" y="340"/>
                        <a:pt x="289" y="339"/>
                      </a:cubicBezTo>
                      <a:cubicBezTo>
                        <a:pt x="289" y="339"/>
                        <a:pt x="289" y="339"/>
                        <a:pt x="289" y="339"/>
                      </a:cubicBezTo>
                      <a:cubicBezTo>
                        <a:pt x="289" y="339"/>
                        <a:pt x="289" y="339"/>
                        <a:pt x="289" y="339"/>
                      </a:cubicBezTo>
                      <a:cubicBezTo>
                        <a:pt x="289" y="339"/>
                        <a:pt x="289" y="339"/>
                        <a:pt x="289" y="339"/>
                      </a:cubicBezTo>
                      <a:cubicBezTo>
                        <a:pt x="289" y="339"/>
                        <a:pt x="288" y="339"/>
                        <a:pt x="288" y="339"/>
                      </a:cubicBezTo>
                      <a:cubicBezTo>
                        <a:pt x="288" y="339"/>
                        <a:pt x="288" y="339"/>
                        <a:pt x="288" y="339"/>
                      </a:cubicBezTo>
                      <a:cubicBezTo>
                        <a:pt x="288" y="339"/>
                        <a:pt x="288" y="339"/>
                        <a:pt x="288" y="339"/>
                      </a:cubicBezTo>
                      <a:cubicBezTo>
                        <a:pt x="288" y="339"/>
                        <a:pt x="288" y="339"/>
                        <a:pt x="287" y="339"/>
                      </a:cubicBezTo>
                      <a:cubicBezTo>
                        <a:pt x="287" y="339"/>
                        <a:pt x="287" y="339"/>
                        <a:pt x="287" y="339"/>
                      </a:cubicBezTo>
                      <a:cubicBezTo>
                        <a:pt x="287" y="339"/>
                        <a:pt x="287" y="339"/>
                        <a:pt x="287" y="339"/>
                      </a:cubicBezTo>
                      <a:cubicBezTo>
                        <a:pt x="287" y="339"/>
                        <a:pt x="287" y="339"/>
                        <a:pt x="286" y="339"/>
                      </a:cubicBezTo>
                      <a:cubicBezTo>
                        <a:pt x="286" y="339"/>
                        <a:pt x="286" y="339"/>
                        <a:pt x="286" y="339"/>
                      </a:cubicBezTo>
                      <a:cubicBezTo>
                        <a:pt x="286" y="339"/>
                        <a:pt x="286" y="339"/>
                        <a:pt x="286" y="339"/>
                      </a:cubicBezTo>
                      <a:cubicBezTo>
                        <a:pt x="286" y="339"/>
                        <a:pt x="286" y="339"/>
                        <a:pt x="286" y="339"/>
                      </a:cubicBezTo>
                      <a:cubicBezTo>
                        <a:pt x="286" y="339"/>
                        <a:pt x="286" y="339"/>
                        <a:pt x="286" y="339"/>
                      </a:cubicBezTo>
                      <a:cubicBezTo>
                        <a:pt x="286" y="339"/>
                        <a:pt x="286" y="339"/>
                        <a:pt x="285" y="339"/>
                      </a:cubicBezTo>
                      <a:cubicBezTo>
                        <a:pt x="285" y="339"/>
                        <a:pt x="285" y="339"/>
                        <a:pt x="285" y="339"/>
                      </a:cubicBezTo>
                      <a:cubicBezTo>
                        <a:pt x="285" y="339"/>
                        <a:pt x="285" y="339"/>
                        <a:pt x="285" y="339"/>
                      </a:cubicBezTo>
                      <a:cubicBezTo>
                        <a:pt x="285" y="339"/>
                        <a:pt x="285" y="339"/>
                        <a:pt x="285" y="339"/>
                      </a:cubicBezTo>
                      <a:cubicBezTo>
                        <a:pt x="285" y="339"/>
                        <a:pt x="285" y="339"/>
                        <a:pt x="285" y="339"/>
                      </a:cubicBezTo>
                      <a:cubicBezTo>
                        <a:pt x="285" y="339"/>
                        <a:pt x="284" y="339"/>
                        <a:pt x="284" y="339"/>
                      </a:cubicBezTo>
                      <a:cubicBezTo>
                        <a:pt x="284" y="339"/>
                        <a:pt x="284" y="339"/>
                        <a:pt x="284" y="339"/>
                      </a:cubicBezTo>
                      <a:cubicBezTo>
                        <a:pt x="284" y="339"/>
                        <a:pt x="284" y="339"/>
                        <a:pt x="284" y="339"/>
                      </a:cubicBezTo>
                      <a:cubicBezTo>
                        <a:pt x="284" y="339"/>
                        <a:pt x="284" y="339"/>
                        <a:pt x="284" y="339"/>
                      </a:cubicBezTo>
                      <a:cubicBezTo>
                        <a:pt x="284" y="339"/>
                        <a:pt x="284" y="339"/>
                        <a:pt x="284" y="339"/>
                      </a:cubicBezTo>
                      <a:cubicBezTo>
                        <a:pt x="284" y="339"/>
                        <a:pt x="284" y="339"/>
                        <a:pt x="284" y="339"/>
                      </a:cubicBezTo>
                      <a:cubicBezTo>
                        <a:pt x="284" y="339"/>
                        <a:pt x="284" y="339"/>
                        <a:pt x="283" y="339"/>
                      </a:cubicBezTo>
                      <a:cubicBezTo>
                        <a:pt x="283" y="339"/>
                        <a:pt x="283" y="339"/>
                        <a:pt x="283" y="339"/>
                      </a:cubicBezTo>
                      <a:cubicBezTo>
                        <a:pt x="281" y="339"/>
                        <a:pt x="280" y="339"/>
                        <a:pt x="278" y="339"/>
                      </a:cubicBezTo>
                      <a:cubicBezTo>
                        <a:pt x="260" y="339"/>
                        <a:pt x="251" y="328"/>
                        <a:pt x="254" y="312"/>
                      </a:cubicBezTo>
                      <a:cubicBezTo>
                        <a:pt x="256" y="304"/>
                        <a:pt x="263" y="289"/>
                        <a:pt x="273" y="289"/>
                      </a:cubicBezTo>
                      <a:cubicBezTo>
                        <a:pt x="276" y="289"/>
                        <a:pt x="280" y="291"/>
                        <a:pt x="283" y="295"/>
                      </a:cubicBezTo>
                      <a:cubicBezTo>
                        <a:pt x="281" y="295"/>
                        <a:pt x="281" y="295"/>
                        <a:pt x="281" y="295"/>
                      </a:cubicBezTo>
                      <a:cubicBezTo>
                        <a:pt x="281" y="297"/>
                        <a:pt x="279" y="298"/>
                        <a:pt x="278" y="300"/>
                      </a:cubicBezTo>
                      <a:cubicBezTo>
                        <a:pt x="279" y="301"/>
                        <a:pt x="280" y="303"/>
                        <a:pt x="281" y="305"/>
                      </a:cubicBezTo>
                      <a:cubicBezTo>
                        <a:pt x="283" y="304"/>
                        <a:pt x="286" y="305"/>
                        <a:pt x="288" y="304"/>
                      </a:cubicBezTo>
                      <a:cubicBezTo>
                        <a:pt x="288" y="304"/>
                        <a:pt x="288" y="303"/>
                        <a:pt x="289" y="303"/>
                      </a:cubicBezTo>
                      <a:cubicBezTo>
                        <a:pt x="289" y="303"/>
                        <a:pt x="290" y="304"/>
                        <a:pt x="290" y="304"/>
                      </a:cubicBezTo>
                      <a:cubicBezTo>
                        <a:pt x="291" y="304"/>
                        <a:pt x="292" y="304"/>
                        <a:pt x="292" y="304"/>
                      </a:cubicBezTo>
                      <a:cubicBezTo>
                        <a:pt x="293" y="304"/>
                        <a:pt x="293" y="304"/>
                        <a:pt x="294" y="304"/>
                      </a:cubicBezTo>
                      <a:cubicBezTo>
                        <a:pt x="294" y="304"/>
                        <a:pt x="294" y="304"/>
                        <a:pt x="295" y="304"/>
                      </a:cubicBezTo>
                      <a:cubicBezTo>
                        <a:pt x="295" y="304"/>
                        <a:pt x="296" y="304"/>
                        <a:pt x="297" y="305"/>
                      </a:cubicBezTo>
                      <a:cubicBezTo>
                        <a:pt x="297" y="306"/>
                        <a:pt x="298" y="306"/>
                        <a:pt x="299" y="306"/>
                      </a:cubicBezTo>
                      <a:cubicBezTo>
                        <a:pt x="299" y="306"/>
                        <a:pt x="299" y="306"/>
                        <a:pt x="300" y="306"/>
                      </a:cubicBezTo>
                      <a:cubicBezTo>
                        <a:pt x="300" y="306"/>
                        <a:pt x="300" y="306"/>
                        <a:pt x="300" y="306"/>
                      </a:cubicBezTo>
                      <a:cubicBezTo>
                        <a:pt x="301" y="306"/>
                        <a:pt x="301" y="308"/>
                        <a:pt x="303" y="309"/>
                      </a:cubicBezTo>
                      <a:cubicBezTo>
                        <a:pt x="306" y="307"/>
                        <a:pt x="308" y="305"/>
                        <a:pt x="309" y="304"/>
                      </a:cubicBezTo>
                      <a:cubicBezTo>
                        <a:pt x="309" y="304"/>
                        <a:pt x="309" y="304"/>
                        <a:pt x="309" y="304"/>
                      </a:cubicBezTo>
                      <a:cubicBezTo>
                        <a:pt x="309" y="304"/>
                        <a:pt x="309" y="304"/>
                        <a:pt x="309" y="304"/>
                      </a:cubicBezTo>
                      <a:cubicBezTo>
                        <a:pt x="309" y="304"/>
                        <a:pt x="309" y="304"/>
                        <a:pt x="309" y="304"/>
                      </a:cubicBezTo>
                      <a:cubicBezTo>
                        <a:pt x="308" y="304"/>
                        <a:pt x="307" y="303"/>
                        <a:pt x="307" y="303"/>
                      </a:cubicBezTo>
                      <a:cubicBezTo>
                        <a:pt x="306" y="302"/>
                        <a:pt x="305" y="301"/>
                        <a:pt x="305" y="301"/>
                      </a:cubicBezTo>
                      <a:cubicBezTo>
                        <a:pt x="305" y="301"/>
                        <a:pt x="305" y="301"/>
                        <a:pt x="305"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4" y="301"/>
                      </a:cubicBezTo>
                      <a:cubicBezTo>
                        <a:pt x="304" y="301"/>
                        <a:pt x="304" y="301"/>
                        <a:pt x="303" y="301"/>
                      </a:cubicBezTo>
                      <a:cubicBezTo>
                        <a:pt x="303" y="301"/>
                        <a:pt x="302" y="300"/>
                        <a:pt x="302" y="299"/>
                      </a:cubicBezTo>
                      <a:cubicBezTo>
                        <a:pt x="302" y="299"/>
                        <a:pt x="302" y="299"/>
                        <a:pt x="302" y="299"/>
                      </a:cubicBezTo>
                      <a:cubicBezTo>
                        <a:pt x="302" y="299"/>
                        <a:pt x="302" y="299"/>
                        <a:pt x="302" y="299"/>
                      </a:cubicBezTo>
                      <a:cubicBezTo>
                        <a:pt x="302" y="299"/>
                        <a:pt x="302" y="299"/>
                        <a:pt x="302" y="299"/>
                      </a:cubicBezTo>
                      <a:cubicBezTo>
                        <a:pt x="302" y="299"/>
                        <a:pt x="302" y="299"/>
                        <a:pt x="302" y="299"/>
                      </a:cubicBezTo>
                      <a:cubicBezTo>
                        <a:pt x="301" y="298"/>
                        <a:pt x="301" y="298"/>
                        <a:pt x="301" y="298"/>
                      </a:cubicBezTo>
                      <a:cubicBezTo>
                        <a:pt x="301" y="298"/>
                        <a:pt x="301" y="298"/>
                        <a:pt x="301" y="298"/>
                      </a:cubicBezTo>
                      <a:cubicBezTo>
                        <a:pt x="301" y="298"/>
                        <a:pt x="301" y="298"/>
                        <a:pt x="301" y="298"/>
                      </a:cubicBezTo>
                      <a:cubicBezTo>
                        <a:pt x="301" y="298"/>
                        <a:pt x="300" y="298"/>
                        <a:pt x="300" y="298"/>
                      </a:cubicBezTo>
                      <a:cubicBezTo>
                        <a:pt x="300" y="298"/>
                        <a:pt x="300" y="298"/>
                        <a:pt x="300" y="298"/>
                      </a:cubicBezTo>
                      <a:cubicBezTo>
                        <a:pt x="300" y="298"/>
                        <a:pt x="300" y="298"/>
                        <a:pt x="300" y="298"/>
                      </a:cubicBezTo>
                      <a:cubicBezTo>
                        <a:pt x="300" y="298"/>
                        <a:pt x="300" y="298"/>
                        <a:pt x="300" y="298"/>
                      </a:cubicBezTo>
                      <a:cubicBezTo>
                        <a:pt x="300" y="298"/>
                        <a:pt x="300" y="298"/>
                        <a:pt x="300" y="298"/>
                      </a:cubicBezTo>
                      <a:cubicBezTo>
                        <a:pt x="300" y="298"/>
                        <a:pt x="300" y="298"/>
                        <a:pt x="300" y="298"/>
                      </a:cubicBezTo>
                      <a:cubicBezTo>
                        <a:pt x="300" y="298"/>
                        <a:pt x="300" y="298"/>
                        <a:pt x="300" y="298"/>
                      </a:cubicBezTo>
                      <a:cubicBezTo>
                        <a:pt x="299" y="298"/>
                        <a:pt x="299" y="296"/>
                        <a:pt x="299" y="295"/>
                      </a:cubicBezTo>
                      <a:cubicBezTo>
                        <a:pt x="299" y="293"/>
                        <a:pt x="298" y="292"/>
                        <a:pt x="298" y="292"/>
                      </a:cubicBezTo>
                      <a:cubicBezTo>
                        <a:pt x="298" y="292"/>
                        <a:pt x="298" y="292"/>
                        <a:pt x="297" y="292"/>
                      </a:cubicBezTo>
                      <a:cubicBezTo>
                        <a:pt x="297" y="292"/>
                        <a:pt x="297" y="292"/>
                        <a:pt x="297" y="292"/>
                      </a:cubicBezTo>
                      <a:cubicBezTo>
                        <a:pt x="297" y="292"/>
                        <a:pt x="297" y="292"/>
                        <a:pt x="297" y="292"/>
                      </a:cubicBezTo>
                      <a:cubicBezTo>
                        <a:pt x="297" y="292"/>
                        <a:pt x="297" y="292"/>
                        <a:pt x="297" y="292"/>
                      </a:cubicBezTo>
                      <a:cubicBezTo>
                        <a:pt x="297" y="292"/>
                        <a:pt x="297" y="292"/>
                        <a:pt x="297" y="292"/>
                      </a:cubicBezTo>
                      <a:cubicBezTo>
                        <a:pt x="297" y="292"/>
                        <a:pt x="297" y="292"/>
                        <a:pt x="297" y="292"/>
                      </a:cubicBezTo>
                      <a:cubicBezTo>
                        <a:pt x="297" y="292"/>
                        <a:pt x="297" y="292"/>
                        <a:pt x="297" y="292"/>
                      </a:cubicBezTo>
                      <a:cubicBezTo>
                        <a:pt x="297" y="292"/>
                        <a:pt x="297" y="292"/>
                        <a:pt x="297" y="292"/>
                      </a:cubicBezTo>
                      <a:cubicBezTo>
                        <a:pt x="297" y="292"/>
                        <a:pt x="297" y="292"/>
                        <a:pt x="297" y="292"/>
                      </a:cubicBezTo>
                      <a:cubicBezTo>
                        <a:pt x="297" y="292"/>
                        <a:pt x="297" y="292"/>
                        <a:pt x="297" y="292"/>
                      </a:cubicBezTo>
                      <a:cubicBezTo>
                        <a:pt x="297" y="292"/>
                        <a:pt x="297" y="292"/>
                        <a:pt x="297" y="292"/>
                      </a:cubicBezTo>
                      <a:cubicBezTo>
                        <a:pt x="296" y="292"/>
                        <a:pt x="297" y="289"/>
                        <a:pt x="296" y="288"/>
                      </a:cubicBezTo>
                      <a:cubicBezTo>
                        <a:pt x="296" y="288"/>
                        <a:pt x="296" y="288"/>
                        <a:pt x="296" y="288"/>
                      </a:cubicBezTo>
                      <a:cubicBezTo>
                        <a:pt x="296" y="288"/>
                        <a:pt x="296" y="287"/>
                        <a:pt x="296" y="287"/>
                      </a:cubicBezTo>
                      <a:cubicBezTo>
                        <a:pt x="294" y="286"/>
                        <a:pt x="297" y="283"/>
                        <a:pt x="296" y="282"/>
                      </a:cubicBezTo>
                      <a:cubicBezTo>
                        <a:pt x="294" y="280"/>
                        <a:pt x="297" y="278"/>
                        <a:pt x="297" y="276"/>
                      </a:cubicBezTo>
                      <a:cubicBezTo>
                        <a:pt x="296" y="273"/>
                        <a:pt x="300" y="269"/>
                        <a:pt x="300" y="267"/>
                      </a:cubicBezTo>
                      <a:cubicBezTo>
                        <a:pt x="300" y="266"/>
                        <a:pt x="300" y="266"/>
                        <a:pt x="301" y="266"/>
                      </a:cubicBezTo>
                      <a:cubicBezTo>
                        <a:pt x="300" y="265"/>
                        <a:pt x="300" y="264"/>
                        <a:pt x="299" y="262"/>
                      </a:cubicBezTo>
                      <a:cubicBezTo>
                        <a:pt x="295" y="258"/>
                        <a:pt x="284" y="256"/>
                        <a:pt x="273" y="256"/>
                      </a:cubicBezTo>
                      <a:cubicBezTo>
                        <a:pt x="264" y="256"/>
                        <a:pt x="255" y="257"/>
                        <a:pt x="251" y="259"/>
                      </a:cubicBezTo>
                      <a:cubicBezTo>
                        <a:pt x="241" y="263"/>
                        <a:pt x="237" y="272"/>
                        <a:pt x="229" y="278"/>
                      </a:cubicBezTo>
                      <a:cubicBezTo>
                        <a:pt x="226" y="280"/>
                        <a:pt x="222" y="282"/>
                        <a:pt x="219" y="284"/>
                      </a:cubicBezTo>
                      <a:cubicBezTo>
                        <a:pt x="219" y="284"/>
                        <a:pt x="219" y="284"/>
                        <a:pt x="219" y="284"/>
                      </a:cubicBezTo>
                      <a:cubicBezTo>
                        <a:pt x="219" y="284"/>
                        <a:pt x="219" y="284"/>
                        <a:pt x="219" y="284"/>
                      </a:cubicBezTo>
                      <a:cubicBezTo>
                        <a:pt x="219" y="284"/>
                        <a:pt x="219" y="284"/>
                        <a:pt x="219" y="284"/>
                      </a:cubicBezTo>
                      <a:cubicBezTo>
                        <a:pt x="219" y="284"/>
                        <a:pt x="219" y="284"/>
                        <a:pt x="219" y="284"/>
                      </a:cubicBezTo>
                      <a:cubicBezTo>
                        <a:pt x="219" y="285"/>
                        <a:pt x="219" y="285"/>
                        <a:pt x="219" y="285"/>
                      </a:cubicBezTo>
                      <a:cubicBezTo>
                        <a:pt x="219" y="285"/>
                        <a:pt x="219" y="285"/>
                        <a:pt x="220" y="285"/>
                      </a:cubicBezTo>
                      <a:cubicBezTo>
                        <a:pt x="220" y="285"/>
                        <a:pt x="220" y="285"/>
                        <a:pt x="220" y="285"/>
                      </a:cubicBezTo>
                      <a:cubicBezTo>
                        <a:pt x="220" y="285"/>
                        <a:pt x="220" y="285"/>
                        <a:pt x="220" y="285"/>
                      </a:cubicBezTo>
                      <a:cubicBezTo>
                        <a:pt x="220" y="285"/>
                        <a:pt x="220" y="285"/>
                        <a:pt x="220" y="285"/>
                      </a:cubicBezTo>
                      <a:cubicBezTo>
                        <a:pt x="221" y="286"/>
                        <a:pt x="220" y="289"/>
                        <a:pt x="222" y="289"/>
                      </a:cubicBezTo>
                      <a:cubicBezTo>
                        <a:pt x="222" y="290"/>
                        <a:pt x="222" y="290"/>
                        <a:pt x="222" y="291"/>
                      </a:cubicBezTo>
                      <a:cubicBezTo>
                        <a:pt x="222" y="292"/>
                        <a:pt x="222" y="292"/>
                        <a:pt x="222" y="293"/>
                      </a:cubicBezTo>
                      <a:cubicBezTo>
                        <a:pt x="222" y="294"/>
                        <a:pt x="222" y="295"/>
                        <a:pt x="223" y="296"/>
                      </a:cubicBezTo>
                      <a:cubicBezTo>
                        <a:pt x="223" y="297"/>
                        <a:pt x="223" y="297"/>
                        <a:pt x="223" y="298"/>
                      </a:cubicBezTo>
                      <a:cubicBezTo>
                        <a:pt x="223" y="298"/>
                        <a:pt x="223" y="299"/>
                        <a:pt x="223" y="299"/>
                      </a:cubicBezTo>
                      <a:cubicBezTo>
                        <a:pt x="223" y="299"/>
                        <a:pt x="223" y="299"/>
                        <a:pt x="223" y="299"/>
                      </a:cubicBezTo>
                      <a:cubicBezTo>
                        <a:pt x="223" y="300"/>
                        <a:pt x="223" y="300"/>
                        <a:pt x="223" y="301"/>
                      </a:cubicBezTo>
                      <a:cubicBezTo>
                        <a:pt x="223" y="301"/>
                        <a:pt x="223" y="301"/>
                        <a:pt x="223" y="301"/>
                      </a:cubicBezTo>
                      <a:cubicBezTo>
                        <a:pt x="223" y="301"/>
                        <a:pt x="223" y="301"/>
                        <a:pt x="223" y="301"/>
                      </a:cubicBezTo>
                      <a:cubicBezTo>
                        <a:pt x="223" y="301"/>
                        <a:pt x="223" y="302"/>
                        <a:pt x="223" y="302"/>
                      </a:cubicBezTo>
                      <a:cubicBezTo>
                        <a:pt x="223" y="302"/>
                        <a:pt x="223" y="302"/>
                        <a:pt x="223" y="302"/>
                      </a:cubicBezTo>
                      <a:cubicBezTo>
                        <a:pt x="223" y="304"/>
                        <a:pt x="222" y="305"/>
                        <a:pt x="222" y="307"/>
                      </a:cubicBezTo>
                      <a:cubicBezTo>
                        <a:pt x="222" y="307"/>
                        <a:pt x="222" y="307"/>
                        <a:pt x="223" y="307"/>
                      </a:cubicBezTo>
                      <a:cubicBezTo>
                        <a:pt x="223" y="308"/>
                        <a:pt x="223" y="308"/>
                        <a:pt x="223" y="308"/>
                      </a:cubicBezTo>
                      <a:cubicBezTo>
                        <a:pt x="223" y="308"/>
                        <a:pt x="223" y="308"/>
                        <a:pt x="223" y="308"/>
                      </a:cubicBezTo>
                      <a:cubicBezTo>
                        <a:pt x="223" y="310"/>
                        <a:pt x="221" y="311"/>
                        <a:pt x="221" y="313"/>
                      </a:cubicBezTo>
                      <a:cubicBezTo>
                        <a:pt x="221" y="313"/>
                        <a:pt x="221" y="313"/>
                        <a:pt x="221" y="313"/>
                      </a:cubicBezTo>
                      <a:cubicBezTo>
                        <a:pt x="221" y="313"/>
                        <a:pt x="221" y="313"/>
                        <a:pt x="221" y="313"/>
                      </a:cubicBezTo>
                      <a:cubicBezTo>
                        <a:pt x="221" y="313"/>
                        <a:pt x="221" y="313"/>
                        <a:pt x="221" y="313"/>
                      </a:cubicBezTo>
                      <a:cubicBezTo>
                        <a:pt x="221" y="315"/>
                        <a:pt x="219" y="315"/>
                        <a:pt x="219" y="317"/>
                      </a:cubicBezTo>
                      <a:cubicBezTo>
                        <a:pt x="219" y="320"/>
                        <a:pt x="216" y="319"/>
                        <a:pt x="216" y="321"/>
                      </a:cubicBezTo>
                      <a:cubicBezTo>
                        <a:pt x="216" y="323"/>
                        <a:pt x="214" y="322"/>
                        <a:pt x="214" y="323"/>
                      </a:cubicBezTo>
                      <a:cubicBezTo>
                        <a:pt x="214" y="324"/>
                        <a:pt x="213" y="324"/>
                        <a:pt x="213" y="324"/>
                      </a:cubicBezTo>
                      <a:cubicBezTo>
                        <a:pt x="213" y="324"/>
                        <a:pt x="213" y="324"/>
                        <a:pt x="213" y="324"/>
                      </a:cubicBezTo>
                      <a:cubicBezTo>
                        <a:pt x="213" y="324"/>
                        <a:pt x="213" y="324"/>
                        <a:pt x="213" y="324"/>
                      </a:cubicBezTo>
                      <a:cubicBezTo>
                        <a:pt x="213" y="324"/>
                        <a:pt x="213" y="324"/>
                        <a:pt x="213" y="324"/>
                      </a:cubicBezTo>
                      <a:cubicBezTo>
                        <a:pt x="213" y="324"/>
                        <a:pt x="213" y="324"/>
                        <a:pt x="213" y="324"/>
                      </a:cubicBezTo>
                      <a:cubicBezTo>
                        <a:pt x="213" y="324"/>
                        <a:pt x="212" y="324"/>
                        <a:pt x="212" y="324"/>
                      </a:cubicBezTo>
                      <a:cubicBezTo>
                        <a:pt x="212" y="324"/>
                        <a:pt x="212" y="324"/>
                        <a:pt x="212" y="324"/>
                      </a:cubicBezTo>
                      <a:cubicBezTo>
                        <a:pt x="212" y="324"/>
                        <a:pt x="212" y="324"/>
                        <a:pt x="212" y="324"/>
                      </a:cubicBezTo>
                      <a:cubicBezTo>
                        <a:pt x="212" y="324"/>
                        <a:pt x="212" y="324"/>
                        <a:pt x="212" y="324"/>
                      </a:cubicBezTo>
                      <a:cubicBezTo>
                        <a:pt x="212" y="324"/>
                        <a:pt x="212" y="324"/>
                        <a:pt x="212" y="324"/>
                      </a:cubicBezTo>
                      <a:cubicBezTo>
                        <a:pt x="212" y="324"/>
                        <a:pt x="212" y="324"/>
                        <a:pt x="212" y="324"/>
                      </a:cubicBezTo>
                      <a:cubicBezTo>
                        <a:pt x="211" y="324"/>
                        <a:pt x="211" y="324"/>
                        <a:pt x="211" y="325"/>
                      </a:cubicBezTo>
                      <a:cubicBezTo>
                        <a:pt x="211" y="325"/>
                        <a:pt x="211" y="325"/>
                        <a:pt x="211" y="325"/>
                      </a:cubicBezTo>
                      <a:cubicBezTo>
                        <a:pt x="211" y="325"/>
                        <a:pt x="211" y="325"/>
                        <a:pt x="211" y="325"/>
                      </a:cubicBezTo>
                      <a:cubicBezTo>
                        <a:pt x="211" y="325"/>
                        <a:pt x="211" y="326"/>
                        <a:pt x="210" y="326"/>
                      </a:cubicBezTo>
                      <a:cubicBezTo>
                        <a:pt x="210" y="326"/>
                        <a:pt x="210" y="326"/>
                        <a:pt x="210" y="326"/>
                      </a:cubicBezTo>
                      <a:cubicBezTo>
                        <a:pt x="210" y="326"/>
                        <a:pt x="210" y="326"/>
                        <a:pt x="210" y="326"/>
                      </a:cubicBezTo>
                      <a:cubicBezTo>
                        <a:pt x="210" y="326"/>
                        <a:pt x="210" y="326"/>
                        <a:pt x="210" y="326"/>
                      </a:cubicBezTo>
                      <a:cubicBezTo>
                        <a:pt x="210" y="326"/>
                        <a:pt x="210" y="326"/>
                        <a:pt x="210" y="326"/>
                      </a:cubicBezTo>
                      <a:cubicBezTo>
                        <a:pt x="210" y="326"/>
                        <a:pt x="210" y="326"/>
                        <a:pt x="210" y="326"/>
                      </a:cubicBezTo>
                      <a:cubicBezTo>
                        <a:pt x="210" y="326"/>
                        <a:pt x="209" y="326"/>
                        <a:pt x="209" y="326"/>
                      </a:cubicBezTo>
                      <a:cubicBezTo>
                        <a:pt x="209" y="325"/>
                        <a:pt x="208" y="325"/>
                        <a:pt x="208" y="325"/>
                      </a:cubicBezTo>
                      <a:cubicBezTo>
                        <a:pt x="208" y="325"/>
                        <a:pt x="208" y="325"/>
                        <a:pt x="208" y="325"/>
                      </a:cubicBezTo>
                      <a:cubicBezTo>
                        <a:pt x="208" y="325"/>
                        <a:pt x="208" y="325"/>
                        <a:pt x="208" y="325"/>
                      </a:cubicBezTo>
                      <a:cubicBezTo>
                        <a:pt x="208" y="325"/>
                        <a:pt x="208" y="325"/>
                        <a:pt x="207" y="325"/>
                      </a:cubicBezTo>
                      <a:cubicBezTo>
                        <a:pt x="207" y="325"/>
                        <a:pt x="207" y="325"/>
                        <a:pt x="207" y="325"/>
                      </a:cubicBezTo>
                      <a:cubicBezTo>
                        <a:pt x="207" y="325"/>
                        <a:pt x="207" y="325"/>
                        <a:pt x="207" y="325"/>
                      </a:cubicBezTo>
                      <a:cubicBezTo>
                        <a:pt x="207" y="325"/>
                        <a:pt x="207" y="325"/>
                        <a:pt x="207" y="325"/>
                      </a:cubicBezTo>
                      <a:cubicBezTo>
                        <a:pt x="207" y="325"/>
                        <a:pt x="207" y="325"/>
                        <a:pt x="207" y="325"/>
                      </a:cubicBezTo>
                      <a:cubicBezTo>
                        <a:pt x="207" y="325"/>
                        <a:pt x="207" y="325"/>
                        <a:pt x="207" y="326"/>
                      </a:cubicBezTo>
                      <a:cubicBezTo>
                        <a:pt x="207" y="326"/>
                        <a:pt x="207" y="326"/>
                        <a:pt x="206" y="326"/>
                      </a:cubicBezTo>
                      <a:cubicBezTo>
                        <a:pt x="206" y="326"/>
                        <a:pt x="206" y="326"/>
                        <a:pt x="206" y="326"/>
                      </a:cubicBezTo>
                      <a:cubicBezTo>
                        <a:pt x="206" y="326"/>
                        <a:pt x="206" y="326"/>
                        <a:pt x="206" y="326"/>
                      </a:cubicBezTo>
                      <a:cubicBezTo>
                        <a:pt x="206" y="326"/>
                        <a:pt x="206" y="326"/>
                        <a:pt x="206" y="326"/>
                      </a:cubicBezTo>
                      <a:cubicBezTo>
                        <a:pt x="206" y="326"/>
                        <a:pt x="206" y="326"/>
                        <a:pt x="206" y="326"/>
                      </a:cubicBezTo>
                      <a:cubicBezTo>
                        <a:pt x="206" y="326"/>
                        <a:pt x="205" y="326"/>
                        <a:pt x="205" y="325"/>
                      </a:cubicBezTo>
                      <a:cubicBezTo>
                        <a:pt x="205" y="325"/>
                        <a:pt x="205" y="325"/>
                        <a:pt x="205" y="325"/>
                      </a:cubicBezTo>
                      <a:cubicBezTo>
                        <a:pt x="205" y="325"/>
                        <a:pt x="205" y="325"/>
                        <a:pt x="205" y="325"/>
                      </a:cubicBezTo>
                      <a:cubicBezTo>
                        <a:pt x="205" y="325"/>
                        <a:pt x="205" y="325"/>
                        <a:pt x="205" y="325"/>
                      </a:cubicBezTo>
                      <a:cubicBezTo>
                        <a:pt x="205" y="325"/>
                        <a:pt x="205" y="325"/>
                        <a:pt x="205" y="325"/>
                      </a:cubicBezTo>
                      <a:cubicBezTo>
                        <a:pt x="205" y="325"/>
                        <a:pt x="205" y="325"/>
                        <a:pt x="205" y="325"/>
                      </a:cubicBezTo>
                      <a:cubicBezTo>
                        <a:pt x="205" y="325"/>
                        <a:pt x="205" y="325"/>
                        <a:pt x="205" y="325"/>
                      </a:cubicBezTo>
                      <a:cubicBezTo>
                        <a:pt x="205" y="325"/>
                        <a:pt x="205" y="325"/>
                        <a:pt x="205" y="325"/>
                      </a:cubicBezTo>
                      <a:cubicBezTo>
                        <a:pt x="205" y="325"/>
                        <a:pt x="204" y="325"/>
                        <a:pt x="204" y="325"/>
                      </a:cubicBezTo>
                      <a:cubicBezTo>
                        <a:pt x="204" y="324"/>
                        <a:pt x="204" y="324"/>
                        <a:pt x="203" y="324"/>
                      </a:cubicBezTo>
                      <a:cubicBezTo>
                        <a:pt x="203" y="324"/>
                        <a:pt x="203" y="324"/>
                        <a:pt x="203" y="324"/>
                      </a:cubicBezTo>
                      <a:cubicBezTo>
                        <a:pt x="203" y="324"/>
                        <a:pt x="203" y="324"/>
                        <a:pt x="203" y="324"/>
                      </a:cubicBezTo>
                      <a:cubicBezTo>
                        <a:pt x="203" y="324"/>
                        <a:pt x="203" y="324"/>
                        <a:pt x="203" y="324"/>
                      </a:cubicBezTo>
                      <a:cubicBezTo>
                        <a:pt x="203" y="324"/>
                        <a:pt x="203" y="324"/>
                        <a:pt x="203" y="324"/>
                      </a:cubicBezTo>
                      <a:cubicBezTo>
                        <a:pt x="203" y="324"/>
                        <a:pt x="203" y="324"/>
                        <a:pt x="203" y="324"/>
                      </a:cubicBezTo>
                      <a:cubicBezTo>
                        <a:pt x="202" y="324"/>
                        <a:pt x="202" y="324"/>
                        <a:pt x="202" y="324"/>
                      </a:cubicBezTo>
                      <a:cubicBezTo>
                        <a:pt x="202" y="324"/>
                        <a:pt x="202" y="324"/>
                        <a:pt x="202" y="324"/>
                      </a:cubicBezTo>
                      <a:cubicBezTo>
                        <a:pt x="202" y="324"/>
                        <a:pt x="202" y="324"/>
                        <a:pt x="202" y="324"/>
                      </a:cubicBezTo>
                      <a:cubicBezTo>
                        <a:pt x="202" y="324"/>
                        <a:pt x="202" y="324"/>
                        <a:pt x="202" y="324"/>
                      </a:cubicBezTo>
                      <a:cubicBezTo>
                        <a:pt x="201" y="324"/>
                        <a:pt x="201" y="324"/>
                        <a:pt x="201" y="323"/>
                      </a:cubicBezTo>
                      <a:cubicBezTo>
                        <a:pt x="200" y="322"/>
                        <a:pt x="200" y="322"/>
                        <a:pt x="200" y="322"/>
                      </a:cubicBezTo>
                      <a:cubicBezTo>
                        <a:pt x="200" y="322"/>
                        <a:pt x="200" y="322"/>
                        <a:pt x="200" y="322"/>
                      </a:cubicBezTo>
                      <a:cubicBezTo>
                        <a:pt x="200" y="322"/>
                        <a:pt x="200" y="322"/>
                        <a:pt x="199" y="322"/>
                      </a:cubicBezTo>
                      <a:cubicBezTo>
                        <a:pt x="199" y="322"/>
                        <a:pt x="199" y="322"/>
                        <a:pt x="199" y="322"/>
                      </a:cubicBezTo>
                      <a:cubicBezTo>
                        <a:pt x="199" y="322"/>
                        <a:pt x="199" y="322"/>
                        <a:pt x="199" y="322"/>
                      </a:cubicBezTo>
                      <a:cubicBezTo>
                        <a:pt x="199" y="322"/>
                        <a:pt x="199" y="322"/>
                        <a:pt x="199" y="322"/>
                      </a:cubicBezTo>
                      <a:cubicBezTo>
                        <a:pt x="199" y="322"/>
                        <a:pt x="199" y="322"/>
                        <a:pt x="199" y="322"/>
                      </a:cubicBezTo>
                      <a:cubicBezTo>
                        <a:pt x="199" y="322"/>
                        <a:pt x="199" y="322"/>
                        <a:pt x="199" y="322"/>
                      </a:cubicBezTo>
                      <a:cubicBezTo>
                        <a:pt x="199" y="322"/>
                        <a:pt x="199" y="322"/>
                        <a:pt x="199" y="322"/>
                      </a:cubicBezTo>
                      <a:cubicBezTo>
                        <a:pt x="199" y="322"/>
                        <a:pt x="199" y="322"/>
                        <a:pt x="199" y="322"/>
                      </a:cubicBezTo>
                      <a:cubicBezTo>
                        <a:pt x="198" y="322"/>
                        <a:pt x="198" y="321"/>
                        <a:pt x="198" y="319"/>
                      </a:cubicBezTo>
                      <a:cubicBezTo>
                        <a:pt x="198" y="319"/>
                        <a:pt x="198" y="319"/>
                        <a:pt x="198" y="319"/>
                      </a:cubicBezTo>
                      <a:cubicBezTo>
                        <a:pt x="197" y="318"/>
                        <a:pt x="197" y="317"/>
                        <a:pt x="196" y="317"/>
                      </a:cubicBezTo>
                      <a:cubicBezTo>
                        <a:pt x="196" y="317"/>
                        <a:pt x="196" y="317"/>
                        <a:pt x="196" y="317"/>
                      </a:cubicBezTo>
                      <a:cubicBezTo>
                        <a:pt x="196" y="317"/>
                        <a:pt x="196" y="317"/>
                        <a:pt x="196" y="317"/>
                      </a:cubicBezTo>
                      <a:cubicBezTo>
                        <a:pt x="196" y="317"/>
                        <a:pt x="196" y="317"/>
                        <a:pt x="196" y="317"/>
                      </a:cubicBezTo>
                      <a:cubicBezTo>
                        <a:pt x="196" y="317"/>
                        <a:pt x="196" y="317"/>
                        <a:pt x="196" y="317"/>
                      </a:cubicBezTo>
                      <a:cubicBezTo>
                        <a:pt x="196" y="317"/>
                        <a:pt x="196" y="317"/>
                        <a:pt x="196" y="317"/>
                      </a:cubicBezTo>
                      <a:cubicBezTo>
                        <a:pt x="196" y="317"/>
                        <a:pt x="196" y="317"/>
                        <a:pt x="196" y="317"/>
                      </a:cubicBezTo>
                      <a:cubicBezTo>
                        <a:pt x="196" y="317"/>
                        <a:pt x="196" y="317"/>
                        <a:pt x="196" y="317"/>
                      </a:cubicBezTo>
                      <a:cubicBezTo>
                        <a:pt x="196" y="317"/>
                        <a:pt x="196" y="317"/>
                        <a:pt x="196" y="317"/>
                      </a:cubicBezTo>
                      <a:cubicBezTo>
                        <a:pt x="196" y="317"/>
                        <a:pt x="196" y="317"/>
                        <a:pt x="196" y="317"/>
                      </a:cubicBezTo>
                      <a:cubicBezTo>
                        <a:pt x="196" y="317"/>
                        <a:pt x="196" y="317"/>
                        <a:pt x="196" y="317"/>
                      </a:cubicBezTo>
                      <a:cubicBezTo>
                        <a:pt x="196" y="317"/>
                        <a:pt x="196" y="317"/>
                        <a:pt x="196" y="317"/>
                      </a:cubicBezTo>
                      <a:cubicBezTo>
                        <a:pt x="195" y="317"/>
                        <a:pt x="195" y="315"/>
                        <a:pt x="195" y="314"/>
                      </a:cubicBezTo>
                      <a:cubicBezTo>
                        <a:pt x="193" y="322"/>
                        <a:pt x="192" y="331"/>
                        <a:pt x="195" y="339"/>
                      </a:cubicBezTo>
                      <a:cubicBezTo>
                        <a:pt x="196" y="345"/>
                        <a:pt x="200" y="350"/>
                        <a:pt x="204" y="354"/>
                      </a:cubicBezTo>
                      <a:cubicBezTo>
                        <a:pt x="205" y="354"/>
                        <a:pt x="206" y="354"/>
                        <a:pt x="207" y="352"/>
                      </a:cubicBezTo>
                      <a:cubicBezTo>
                        <a:pt x="207" y="352"/>
                        <a:pt x="207" y="352"/>
                        <a:pt x="207" y="352"/>
                      </a:cubicBezTo>
                      <a:cubicBezTo>
                        <a:pt x="208" y="352"/>
                        <a:pt x="208" y="352"/>
                        <a:pt x="208" y="352"/>
                      </a:cubicBezTo>
                      <a:cubicBezTo>
                        <a:pt x="208" y="352"/>
                        <a:pt x="209" y="352"/>
                        <a:pt x="209" y="352"/>
                      </a:cubicBezTo>
                      <a:cubicBezTo>
                        <a:pt x="209" y="352"/>
                        <a:pt x="210" y="352"/>
                        <a:pt x="210" y="352"/>
                      </a:cubicBezTo>
                      <a:cubicBezTo>
                        <a:pt x="211" y="352"/>
                        <a:pt x="211" y="351"/>
                        <a:pt x="211" y="351"/>
                      </a:cubicBezTo>
                      <a:cubicBezTo>
                        <a:pt x="211" y="351"/>
                        <a:pt x="212" y="352"/>
                        <a:pt x="212" y="352"/>
                      </a:cubicBezTo>
                      <a:cubicBezTo>
                        <a:pt x="213" y="353"/>
                        <a:pt x="213" y="353"/>
                        <a:pt x="214" y="353"/>
                      </a:cubicBezTo>
                      <a:cubicBezTo>
                        <a:pt x="214" y="353"/>
                        <a:pt x="214" y="353"/>
                        <a:pt x="215" y="353"/>
                      </a:cubicBezTo>
                      <a:cubicBezTo>
                        <a:pt x="215" y="353"/>
                        <a:pt x="215" y="353"/>
                        <a:pt x="215" y="353"/>
                      </a:cubicBezTo>
                      <a:cubicBezTo>
                        <a:pt x="215" y="353"/>
                        <a:pt x="216" y="353"/>
                        <a:pt x="216" y="354"/>
                      </a:cubicBezTo>
                      <a:cubicBezTo>
                        <a:pt x="216" y="354"/>
                        <a:pt x="217" y="354"/>
                        <a:pt x="217" y="354"/>
                      </a:cubicBezTo>
                      <a:cubicBezTo>
                        <a:pt x="218" y="355"/>
                        <a:pt x="218" y="355"/>
                        <a:pt x="218" y="355"/>
                      </a:cubicBezTo>
                      <a:cubicBezTo>
                        <a:pt x="218" y="355"/>
                        <a:pt x="218" y="355"/>
                        <a:pt x="218" y="355"/>
                      </a:cubicBezTo>
                      <a:cubicBezTo>
                        <a:pt x="218" y="355"/>
                        <a:pt x="218" y="355"/>
                        <a:pt x="218" y="355"/>
                      </a:cubicBezTo>
                      <a:cubicBezTo>
                        <a:pt x="218" y="355"/>
                        <a:pt x="218" y="355"/>
                        <a:pt x="218" y="355"/>
                      </a:cubicBezTo>
                      <a:cubicBezTo>
                        <a:pt x="218" y="355"/>
                        <a:pt x="218" y="355"/>
                        <a:pt x="218" y="355"/>
                      </a:cubicBezTo>
                      <a:cubicBezTo>
                        <a:pt x="218" y="355"/>
                        <a:pt x="218" y="355"/>
                        <a:pt x="218" y="355"/>
                      </a:cubicBezTo>
                      <a:cubicBezTo>
                        <a:pt x="218" y="355"/>
                        <a:pt x="218" y="355"/>
                        <a:pt x="218" y="355"/>
                      </a:cubicBezTo>
                      <a:cubicBezTo>
                        <a:pt x="219" y="355"/>
                        <a:pt x="219" y="357"/>
                        <a:pt x="220" y="359"/>
                      </a:cubicBezTo>
                      <a:cubicBezTo>
                        <a:pt x="220" y="359"/>
                        <a:pt x="220" y="359"/>
                        <a:pt x="221" y="359"/>
                      </a:cubicBezTo>
                      <a:cubicBezTo>
                        <a:pt x="221" y="359"/>
                        <a:pt x="221" y="359"/>
                        <a:pt x="221" y="359"/>
                      </a:cubicBezTo>
                      <a:cubicBezTo>
                        <a:pt x="221" y="359"/>
                        <a:pt x="221" y="359"/>
                        <a:pt x="221" y="359"/>
                      </a:cubicBezTo>
                      <a:cubicBezTo>
                        <a:pt x="221" y="359"/>
                        <a:pt x="221" y="359"/>
                        <a:pt x="221" y="359"/>
                      </a:cubicBezTo>
                      <a:cubicBezTo>
                        <a:pt x="222" y="359"/>
                        <a:pt x="221" y="362"/>
                        <a:pt x="223" y="363"/>
                      </a:cubicBezTo>
                      <a:cubicBezTo>
                        <a:pt x="223" y="363"/>
                        <a:pt x="223" y="364"/>
                        <a:pt x="223" y="365"/>
                      </a:cubicBezTo>
                      <a:cubicBezTo>
                        <a:pt x="224" y="365"/>
                        <a:pt x="225" y="364"/>
                        <a:pt x="225" y="363"/>
                      </a:cubicBezTo>
                      <a:cubicBezTo>
                        <a:pt x="226" y="363"/>
                        <a:pt x="226" y="363"/>
                        <a:pt x="227" y="363"/>
                      </a:cubicBezTo>
                      <a:cubicBezTo>
                        <a:pt x="227" y="363"/>
                        <a:pt x="227" y="363"/>
                        <a:pt x="228" y="363"/>
                      </a:cubicBezTo>
                      <a:cubicBezTo>
                        <a:pt x="228" y="363"/>
                        <a:pt x="228" y="363"/>
                        <a:pt x="229" y="363"/>
                      </a:cubicBezTo>
                      <a:cubicBezTo>
                        <a:pt x="229" y="363"/>
                        <a:pt x="230" y="363"/>
                        <a:pt x="231" y="362"/>
                      </a:cubicBezTo>
                      <a:cubicBezTo>
                        <a:pt x="231" y="362"/>
                        <a:pt x="231" y="362"/>
                        <a:pt x="231" y="362"/>
                      </a:cubicBezTo>
                      <a:cubicBezTo>
                        <a:pt x="232" y="362"/>
                        <a:pt x="232" y="362"/>
                        <a:pt x="232" y="362"/>
                      </a:cubicBezTo>
                      <a:cubicBezTo>
                        <a:pt x="233" y="362"/>
                        <a:pt x="233" y="362"/>
                        <a:pt x="234" y="362"/>
                      </a:cubicBezTo>
                      <a:cubicBezTo>
                        <a:pt x="234" y="362"/>
                        <a:pt x="234" y="362"/>
                        <a:pt x="235" y="362"/>
                      </a:cubicBezTo>
                      <a:cubicBezTo>
                        <a:pt x="235" y="362"/>
                        <a:pt x="235" y="362"/>
                        <a:pt x="236" y="362"/>
                      </a:cubicBezTo>
                      <a:cubicBezTo>
                        <a:pt x="236" y="362"/>
                        <a:pt x="237" y="362"/>
                        <a:pt x="237" y="363"/>
                      </a:cubicBezTo>
                      <a:cubicBezTo>
                        <a:pt x="238" y="363"/>
                        <a:pt x="238" y="364"/>
                        <a:pt x="239" y="364"/>
                      </a:cubicBezTo>
                      <a:cubicBezTo>
                        <a:pt x="239" y="364"/>
                        <a:pt x="239" y="364"/>
                        <a:pt x="240" y="364"/>
                      </a:cubicBezTo>
                      <a:cubicBezTo>
                        <a:pt x="240" y="364"/>
                        <a:pt x="240" y="364"/>
                        <a:pt x="240" y="364"/>
                      </a:cubicBezTo>
                      <a:cubicBezTo>
                        <a:pt x="241" y="364"/>
                        <a:pt x="241" y="365"/>
                        <a:pt x="242" y="365"/>
                      </a:cubicBezTo>
                      <a:cubicBezTo>
                        <a:pt x="242" y="365"/>
                        <a:pt x="242" y="365"/>
                        <a:pt x="242" y="365"/>
                      </a:cubicBezTo>
                      <a:cubicBezTo>
                        <a:pt x="242" y="366"/>
                        <a:pt x="242" y="366"/>
                        <a:pt x="242" y="366"/>
                      </a:cubicBezTo>
                      <a:cubicBezTo>
                        <a:pt x="242" y="366"/>
                        <a:pt x="242" y="366"/>
                        <a:pt x="243" y="366"/>
                      </a:cubicBezTo>
                      <a:cubicBezTo>
                        <a:pt x="243" y="366"/>
                        <a:pt x="243" y="366"/>
                        <a:pt x="243" y="366"/>
                      </a:cubicBezTo>
                      <a:cubicBezTo>
                        <a:pt x="245" y="366"/>
                        <a:pt x="243" y="369"/>
                        <a:pt x="245" y="370"/>
                      </a:cubicBezTo>
                      <a:cubicBezTo>
                        <a:pt x="246" y="371"/>
                        <a:pt x="245" y="373"/>
                        <a:pt x="247" y="374"/>
                      </a:cubicBezTo>
                      <a:cubicBezTo>
                        <a:pt x="247" y="374"/>
                        <a:pt x="247" y="375"/>
                        <a:pt x="247" y="375"/>
                      </a:cubicBezTo>
                      <a:cubicBezTo>
                        <a:pt x="247" y="376"/>
                        <a:pt x="246" y="377"/>
                        <a:pt x="246" y="379"/>
                      </a:cubicBezTo>
                      <a:cubicBezTo>
                        <a:pt x="246" y="379"/>
                        <a:pt x="247" y="380"/>
                        <a:pt x="247" y="380"/>
                      </a:cubicBezTo>
                      <a:cubicBezTo>
                        <a:pt x="247" y="380"/>
                        <a:pt x="247" y="381"/>
                        <a:pt x="247" y="381"/>
                      </a:cubicBezTo>
                      <a:cubicBezTo>
                        <a:pt x="247" y="381"/>
                        <a:pt x="247" y="382"/>
                        <a:pt x="246" y="383"/>
                      </a:cubicBezTo>
                      <a:cubicBezTo>
                        <a:pt x="246" y="383"/>
                        <a:pt x="246" y="383"/>
                        <a:pt x="246" y="383"/>
                      </a:cubicBezTo>
                      <a:cubicBezTo>
                        <a:pt x="246" y="383"/>
                        <a:pt x="246" y="383"/>
                        <a:pt x="246" y="384"/>
                      </a:cubicBezTo>
                      <a:cubicBezTo>
                        <a:pt x="246" y="384"/>
                        <a:pt x="246" y="384"/>
                        <a:pt x="246" y="384"/>
                      </a:cubicBezTo>
                      <a:cubicBezTo>
                        <a:pt x="246" y="384"/>
                        <a:pt x="246" y="384"/>
                        <a:pt x="246" y="384"/>
                      </a:cubicBezTo>
                      <a:cubicBezTo>
                        <a:pt x="246" y="384"/>
                        <a:pt x="246" y="384"/>
                        <a:pt x="246" y="384"/>
                      </a:cubicBezTo>
                      <a:cubicBezTo>
                        <a:pt x="246" y="384"/>
                        <a:pt x="246" y="384"/>
                        <a:pt x="246" y="384"/>
                      </a:cubicBezTo>
                      <a:cubicBezTo>
                        <a:pt x="246" y="384"/>
                        <a:pt x="246" y="384"/>
                        <a:pt x="246" y="384"/>
                      </a:cubicBezTo>
                      <a:cubicBezTo>
                        <a:pt x="246" y="386"/>
                        <a:pt x="244" y="387"/>
                        <a:pt x="244" y="389"/>
                      </a:cubicBezTo>
                      <a:cubicBezTo>
                        <a:pt x="244" y="389"/>
                        <a:pt x="244" y="389"/>
                        <a:pt x="244" y="389"/>
                      </a:cubicBezTo>
                      <a:cubicBezTo>
                        <a:pt x="244" y="389"/>
                        <a:pt x="244" y="389"/>
                        <a:pt x="244" y="389"/>
                      </a:cubicBezTo>
                      <a:cubicBezTo>
                        <a:pt x="244" y="389"/>
                        <a:pt x="244" y="389"/>
                        <a:pt x="244" y="389"/>
                      </a:cubicBezTo>
                      <a:cubicBezTo>
                        <a:pt x="244" y="391"/>
                        <a:pt x="242" y="392"/>
                        <a:pt x="242" y="393"/>
                      </a:cubicBezTo>
                      <a:cubicBezTo>
                        <a:pt x="242" y="393"/>
                        <a:pt x="242" y="394"/>
                        <a:pt x="241" y="394"/>
                      </a:cubicBezTo>
                      <a:cubicBezTo>
                        <a:pt x="241" y="394"/>
                        <a:pt x="242" y="394"/>
                        <a:pt x="242" y="394"/>
                      </a:cubicBezTo>
                      <a:cubicBezTo>
                        <a:pt x="242" y="394"/>
                        <a:pt x="242" y="394"/>
                        <a:pt x="242" y="394"/>
                      </a:cubicBezTo>
                      <a:cubicBezTo>
                        <a:pt x="243" y="394"/>
                        <a:pt x="244" y="394"/>
                        <a:pt x="245" y="393"/>
                      </a:cubicBezTo>
                      <a:cubicBezTo>
                        <a:pt x="246" y="393"/>
                        <a:pt x="246" y="392"/>
                        <a:pt x="246" y="392"/>
                      </a:cubicBezTo>
                      <a:cubicBezTo>
                        <a:pt x="247" y="392"/>
                        <a:pt x="247" y="393"/>
                        <a:pt x="248" y="393"/>
                      </a:cubicBezTo>
                      <a:cubicBezTo>
                        <a:pt x="248" y="393"/>
                        <a:pt x="249" y="393"/>
                        <a:pt x="250" y="393"/>
                      </a:cubicBezTo>
                      <a:cubicBezTo>
                        <a:pt x="250" y="393"/>
                        <a:pt x="251" y="393"/>
                        <a:pt x="251" y="393"/>
                      </a:cubicBezTo>
                      <a:cubicBezTo>
                        <a:pt x="252" y="393"/>
                        <a:pt x="252" y="393"/>
                        <a:pt x="252" y="393"/>
                      </a:cubicBezTo>
                      <a:cubicBezTo>
                        <a:pt x="252" y="393"/>
                        <a:pt x="253" y="393"/>
                        <a:pt x="253" y="394"/>
                      </a:cubicBezTo>
                      <a:cubicBezTo>
                        <a:pt x="253" y="394"/>
                        <a:pt x="254" y="395"/>
                        <a:pt x="255" y="395"/>
                      </a:cubicBezTo>
                      <a:cubicBezTo>
                        <a:pt x="255" y="395"/>
                        <a:pt x="255" y="395"/>
                        <a:pt x="255" y="395"/>
                      </a:cubicBezTo>
                      <a:cubicBezTo>
                        <a:pt x="255" y="395"/>
                        <a:pt x="256" y="395"/>
                        <a:pt x="256" y="395"/>
                      </a:cubicBezTo>
                      <a:cubicBezTo>
                        <a:pt x="257" y="395"/>
                        <a:pt x="256" y="398"/>
                        <a:pt x="259" y="398"/>
                      </a:cubicBezTo>
                      <a:cubicBezTo>
                        <a:pt x="261" y="398"/>
                        <a:pt x="260" y="401"/>
                        <a:pt x="261" y="402"/>
                      </a:cubicBezTo>
                      <a:cubicBezTo>
                        <a:pt x="261" y="402"/>
                        <a:pt x="261" y="402"/>
                        <a:pt x="261" y="403"/>
                      </a:cubicBezTo>
                      <a:cubicBezTo>
                        <a:pt x="279" y="398"/>
                        <a:pt x="292" y="401"/>
                        <a:pt x="309" y="394"/>
                      </a:cubicBezTo>
                      <a:cubicBezTo>
                        <a:pt x="310" y="393"/>
                        <a:pt x="313" y="392"/>
                        <a:pt x="313" y="391"/>
                      </a:cubicBezTo>
                      <a:cubicBezTo>
                        <a:pt x="314" y="388"/>
                        <a:pt x="317" y="391"/>
                        <a:pt x="318" y="388"/>
                      </a:cubicBezTo>
                      <a:cubicBezTo>
                        <a:pt x="319" y="388"/>
                        <a:pt x="319" y="388"/>
                        <a:pt x="319" y="388"/>
                      </a:cubicBezTo>
                      <a:cubicBezTo>
                        <a:pt x="319" y="388"/>
                        <a:pt x="320" y="388"/>
                        <a:pt x="320" y="388"/>
                      </a:cubicBezTo>
                      <a:cubicBezTo>
                        <a:pt x="320" y="388"/>
                        <a:pt x="320" y="388"/>
                        <a:pt x="321" y="388"/>
                      </a:cubicBezTo>
                      <a:cubicBezTo>
                        <a:pt x="334" y="382"/>
                        <a:pt x="346" y="374"/>
                        <a:pt x="355" y="364"/>
                      </a:cubicBezTo>
                      <a:cubicBezTo>
                        <a:pt x="355" y="362"/>
                        <a:pt x="355" y="359"/>
                        <a:pt x="353" y="358"/>
                      </a:cubicBezTo>
                      <a:cubicBezTo>
                        <a:pt x="351" y="356"/>
                        <a:pt x="355" y="354"/>
                        <a:pt x="353" y="351"/>
                      </a:cubicBezTo>
                      <a:cubicBezTo>
                        <a:pt x="351" y="349"/>
                        <a:pt x="355" y="347"/>
                        <a:pt x="354" y="345"/>
                      </a:cubicBezTo>
                      <a:cubicBezTo>
                        <a:pt x="353" y="342"/>
                        <a:pt x="358" y="343"/>
                        <a:pt x="358" y="339"/>
                      </a:cubicBezTo>
                      <a:cubicBezTo>
                        <a:pt x="358" y="338"/>
                        <a:pt x="361" y="340"/>
                        <a:pt x="362" y="337"/>
                      </a:cubicBezTo>
                      <a:cubicBezTo>
                        <a:pt x="362" y="336"/>
                        <a:pt x="362" y="336"/>
                        <a:pt x="363" y="336"/>
                      </a:cubicBezTo>
                      <a:cubicBezTo>
                        <a:pt x="363" y="336"/>
                        <a:pt x="364" y="336"/>
                        <a:pt x="364" y="336"/>
                      </a:cubicBezTo>
                      <a:cubicBezTo>
                        <a:pt x="365" y="336"/>
                        <a:pt x="365" y="336"/>
                        <a:pt x="366" y="336"/>
                      </a:cubicBezTo>
                      <a:cubicBezTo>
                        <a:pt x="366" y="336"/>
                        <a:pt x="367" y="336"/>
                        <a:pt x="368" y="335"/>
                      </a:cubicBezTo>
                      <a:cubicBezTo>
                        <a:pt x="368" y="335"/>
                        <a:pt x="368" y="335"/>
                        <a:pt x="368" y="335"/>
                      </a:cubicBezTo>
                      <a:cubicBezTo>
                        <a:pt x="368" y="334"/>
                        <a:pt x="368" y="333"/>
                        <a:pt x="369" y="332"/>
                      </a:cubicBezTo>
                      <a:cubicBezTo>
                        <a:pt x="355" y="309"/>
                        <a:pt x="347" y="289"/>
                        <a:pt x="351" y="263"/>
                      </a:cubicBezTo>
                      <a:cubicBezTo>
                        <a:pt x="352" y="258"/>
                        <a:pt x="354" y="253"/>
                        <a:pt x="355" y="248"/>
                      </a:cubicBezTo>
                      <a:cubicBezTo>
                        <a:pt x="353" y="247"/>
                        <a:pt x="352" y="246"/>
                        <a:pt x="351" y="245"/>
                      </a:cubicBezTo>
                      <a:moveTo>
                        <a:pt x="95" y="59"/>
                      </a:moveTo>
                      <a:cubicBezTo>
                        <a:pt x="87" y="69"/>
                        <a:pt x="80" y="81"/>
                        <a:pt x="73" y="90"/>
                      </a:cubicBezTo>
                      <a:cubicBezTo>
                        <a:pt x="71" y="92"/>
                        <a:pt x="69" y="95"/>
                        <a:pt x="67" y="97"/>
                      </a:cubicBezTo>
                      <a:cubicBezTo>
                        <a:pt x="81" y="108"/>
                        <a:pt x="88" y="119"/>
                        <a:pt x="74" y="128"/>
                      </a:cubicBezTo>
                      <a:cubicBezTo>
                        <a:pt x="99" y="152"/>
                        <a:pt x="115" y="174"/>
                        <a:pt x="117" y="209"/>
                      </a:cubicBezTo>
                      <a:cubicBezTo>
                        <a:pt x="119" y="270"/>
                        <a:pt x="57" y="333"/>
                        <a:pt x="102" y="391"/>
                      </a:cubicBezTo>
                      <a:cubicBezTo>
                        <a:pt x="103" y="393"/>
                        <a:pt x="104" y="394"/>
                        <a:pt x="106" y="395"/>
                      </a:cubicBezTo>
                      <a:cubicBezTo>
                        <a:pt x="107" y="377"/>
                        <a:pt x="112" y="358"/>
                        <a:pt x="121" y="339"/>
                      </a:cubicBezTo>
                      <a:cubicBezTo>
                        <a:pt x="134" y="313"/>
                        <a:pt x="130" y="297"/>
                        <a:pt x="131" y="270"/>
                      </a:cubicBezTo>
                      <a:cubicBezTo>
                        <a:pt x="132" y="265"/>
                        <a:pt x="133" y="259"/>
                        <a:pt x="134" y="254"/>
                      </a:cubicBezTo>
                      <a:cubicBezTo>
                        <a:pt x="133" y="254"/>
                        <a:pt x="133" y="253"/>
                        <a:pt x="132" y="253"/>
                      </a:cubicBezTo>
                      <a:cubicBezTo>
                        <a:pt x="130" y="252"/>
                        <a:pt x="132" y="249"/>
                        <a:pt x="128" y="248"/>
                      </a:cubicBezTo>
                      <a:cubicBezTo>
                        <a:pt x="126" y="246"/>
                        <a:pt x="129" y="244"/>
                        <a:pt x="126" y="242"/>
                      </a:cubicBezTo>
                      <a:cubicBezTo>
                        <a:pt x="124" y="240"/>
                        <a:pt x="128" y="240"/>
                        <a:pt x="127" y="237"/>
                      </a:cubicBezTo>
                      <a:cubicBezTo>
                        <a:pt x="126" y="235"/>
                        <a:pt x="129" y="236"/>
                        <a:pt x="129" y="233"/>
                      </a:cubicBezTo>
                      <a:cubicBezTo>
                        <a:pt x="128" y="232"/>
                        <a:pt x="133" y="233"/>
                        <a:pt x="133" y="230"/>
                      </a:cubicBezTo>
                      <a:cubicBezTo>
                        <a:pt x="133" y="229"/>
                        <a:pt x="135" y="230"/>
                        <a:pt x="136" y="230"/>
                      </a:cubicBezTo>
                      <a:cubicBezTo>
                        <a:pt x="136" y="230"/>
                        <a:pt x="136" y="230"/>
                        <a:pt x="136" y="230"/>
                      </a:cubicBezTo>
                      <a:cubicBezTo>
                        <a:pt x="137" y="230"/>
                        <a:pt x="137" y="229"/>
                        <a:pt x="138" y="229"/>
                      </a:cubicBezTo>
                      <a:cubicBezTo>
                        <a:pt x="138" y="229"/>
                        <a:pt x="138" y="229"/>
                        <a:pt x="138" y="229"/>
                      </a:cubicBezTo>
                      <a:cubicBezTo>
                        <a:pt x="138" y="229"/>
                        <a:pt x="138" y="228"/>
                        <a:pt x="139" y="228"/>
                      </a:cubicBezTo>
                      <a:cubicBezTo>
                        <a:pt x="139" y="228"/>
                        <a:pt x="139" y="228"/>
                        <a:pt x="139" y="228"/>
                      </a:cubicBezTo>
                      <a:cubicBezTo>
                        <a:pt x="139" y="228"/>
                        <a:pt x="139" y="228"/>
                        <a:pt x="139" y="228"/>
                      </a:cubicBezTo>
                      <a:cubicBezTo>
                        <a:pt x="139" y="228"/>
                        <a:pt x="139" y="228"/>
                        <a:pt x="139" y="228"/>
                      </a:cubicBezTo>
                      <a:cubicBezTo>
                        <a:pt x="139" y="228"/>
                        <a:pt x="139" y="228"/>
                        <a:pt x="139" y="228"/>
                      </a:cubicBezTo>
                      <a:cubicBezTo>
                        <a:pt x="139" y="228"/>
                        <a:pt x="140" y="229"/>
                        <a:pt x="141" y="229"/>
                      </a:cubicBezTo>
                      <a:cubicBezTo>
                        <a:pt x="141" y="229"/>
                        <a:pt x="141" y="229"/>
                        <a:pt x="141" y="229"/>
                      </a:cubicBezTo>
                      <a:cubicBezTo>
                        <a:pt x="141" y="229"/>
                        <a:pt x="141" y="229"/>
                        <a:pt x="141" y="229"/>
                      </a:cubicBezTo>
                      <a:cubicBezTo>
                        <a:pt x="141" y="229"/>
                        <a:pt x="141" y="229"/>
                        <a:pt x="141" y="229"/>
                      </a:cubicBezTo>
                      <a:cubicBezTo>
                        <a:pt x="141" y="229"/>
                        <a:pt x="141" y="229"/>
                        <a:pt x="141" y="229"/>
                      </a:cubicBezTo>
                      <a:cubicBezTo>
                        <a:pt x="141" y="229"/>
                        <a:pt x="141" y="229"/>
                        <a:pt x="141" y="229"/>
                      </a:cubicBezTo>
                      <a:cubicBezTo>
                        <a:pt x="141" y="229"/>
                        <a:pt x="142" y="229"/>
                        <a:pt x="142" y="229"/>
                      </a:cubicBezTo>
                      <a:cubicBezTo>
                        <a:pt x="146" y="220"/>
                        <a:pt x="150" y="211"/>
                        <a:pt x="153" y="203"/>
                      </a:cubicBezTo>
                      <a:cubicBezTo>
                        <a:pt x="164" y="175"/>
                        <a:pt x="191" y="151"/>
                        <a:pt x="224" y="151"/>
                      </a:cubicBezTo>
                      <a:cubicBezTo>
                        <a:pt x="228" y="151"/>
                        <a:pt x="233" y="151"/>
                        <a:pt x="238" y="152"/>
                      </a:cubicBezTo>
                      <a:cubicBezTo>
                        <a:pt x="250" y="155"/>
                        <a:pt x="265" y="168"/>
                        <a:pt x="272" y="181"/>
                      </a:cubicBezTo>
                      <a:cubicBezTo>
                        <a:pt x="272" y="180"/>
                        <a:pt x="273" y="179"/>
                        <a:pt x="272" y="178"/>
                      </a:cubicBezTo>
                      <a:cubicBezTo>
                        <a:pt x="271" y="176"/>
                        <a:pt x="274" y="172"/>
                        <a:pt x="274" y="170"/>
                      </a:cubicBezTo>
                      <a:cubicBezTo>
                        <a:pt x="273" y="168"/>
                        <a:pt x="277" y="167"/>
                        <a:pt x="277" y="164"/>
                      </a:cubicBezTo>
                      <a:cubicBezTo>
                        <a:pt x="277" y="162"/>
                        <a:pt x="281" y="162"/>
                        <a:pt x="282" y="159"/>
                      </a:cubicBezTo>
                      <a:cubicBezTo>
                        <a:pt x="282" y="157"/>
                        <a:pt x="286" y="159"/>
                        <a:pt x="287" y="157"/>
                      </a:cubicBezTo>
                      <a:cubicBezTo>
                        <a:pt x="288" y="156"/>
                        <a:pt x="288" y="156"/>
                        <a:pt x="288" y="156"/>
                      </a:cubicBezTo>
                      <a:cubicBezTo>
                        <a:pt x="289" y="156"/>
                        <a:pt x="289" y="156"/>
                        <a:pt x="289" y="156"/>
                      </a:cubicBezTo>
                      <a:cubicBezTo>
                        <a:pt x="290" y="157"/>
                        <a:pt x="290" y="157"/>
                        <a:pt x="291" y="157"/>
                      </a:cubicBezTo>
                      <a:cubicBezTo>
                        <a:pt x="291" y="157"/>
                        <a:pt x="292" y="156"/>
                        <a:pt x="292" y="156"/>
                      </a:cubicBezTo>
                      <a:cubicBezTo>
                        <a:pt x="293" y="156"/>
                        <a:pt x="293" y="156"/>
                        <a:pt x="293" y="156"/>
                      </a:cubicBezTo>
                      <a:cubicBezTo>
                        <a:pt x="294" y="156"/>
                        <a:pt x="294" y="156"/>
                        <a:pt x="295" y="156"/>
                      </a:cubicBezTo>
                      <a:cubicBezTo>
                        <a:pt x="296" y="157"/>
                        <a:pt x="296" y="157"/>
                        <a:pt x="297" y="157"/>
                      </a:cubicBezTo>
                      <a:cubicBezTo>
                        <a:pt x="297" y="157"/>
                        <a:pt x="298" y="157"/>
                        <a:pt x="298" y="157"/>
                      </a:cubicBezTo>
                      <a:cubicBezTo>
                        <a:pt x="298" y="157"/>
                        <a:pt x="298" y="157"/>
                        <a:pt x="299" y="157"/>
                      </a:cubicBezTo>
                      <a:cubicBezTo>
                        <a:pt x="299" y="157"/>
                        <a:pt x="300" y="157"/>
                        <a:pt x="300" y="158"/>
                      </a:cubicBezTo>
                      <a:cubicBezTo>
                        <a:pt x="301" y="158"/>
                        <a:pt x="301" y="158"/>
                        <a:pt x="301" y="159"/>
                      </a:cubicBezTo>
                      <a:cubicBezTo>
                        <a:pt x="301" y="159"/>
                        <a:pt x="301" y="159"/>
                        <a:pt x="301" y="159"/>
                      </a:cubicBezTo>
                      <a:cubicBezTo>
                        <a:pt x="302" y="159"/>
                        <a:pt x="302" y="159"/>
                        <a:pt x="302" y="159"/>
                      </a:cubicBezTo>
                      <a:cubicBezTo>
                        <a:pt x="302" y="159"/>
                        <a:pt x="302" y="159"/>
                        <a:pt x="302" y="159"/>
                      </a:cubicBezTo>
                      <a:cubicBezTo>
                        <a:pt x="302" y="159"/>
                        <a:pt x="302" y="159"/>
                        <a:pt x="302" y="159"/>
                      </a:cubicBezTo>
                      <a:cubicBezTo>
                        <a:pt x="302" y="159"/>
                        <a:pt x="302" y="159"/>
                        <a:pt x="302" y="159"/>
                      </a:cubicBezTo>
                      <a:cubicBezTo>
                        <a:pt x="302" y="159"/>
                        <a:pt x="302" y="159"/>
                        <a:pt x="302" y="159"/>
                      </a:cubicBezTo>
                      <a:cubicBezTo>
                        <a:pt x="302" y="159"/>
                        <a:pt x="302" y="159"/>
                        <a:pt x="302" y="159"/>
                      </a:cubicBezTo>
                      <a:cubicBezTo>
                        <a:pt x="302" y="159"/>
                        <a:pt x="302" y="159"/>
                        <a:pt x="302" y="159"/>
                      </a:cubicBezTo>
                      <a:cubicBezTo>
                        <a:pt x="303" y="159"/>
                        <a:pt x="303" y="159"/>
                        <a:pt x="303" y="159"/>
                      </a:cubicBezTo>
                      <a:cubicBezTo>
                        <a:pt x="303" y="159"/>
                        <a:pt x="303" y="159"/>
                        <a:pt x="303" y="159"/>
                      </a:cubicBezTo>
                      <a:cubicBezTo>
                        <a:pt x="303" y="159"/>
                        <a:pt x="303" y="159"/>
                        <a:pt x="303" y="159"/>
                      </a:cubicBezTo>
                      <a:cubicBezTo>
                        <a:pt x="303" y="159"/>
                        <a:pt x="303" y="159"/>
                        <a:pt x="303" y="159"/>
                      </a:cubicBezTo>
                      <a:cubicBezTo>
                        <a:pt x="303" y="159"/>
                        <a:pt x="303" y="159"/>
                        <a:pt x="303" y="159"/>
                      </a:cubicBezTo>
                      <a:cubicBezTo>
                        <a:pt x="305" y="159"/>
                        <a:pt x="305" y="161"/>
                        <a:pt x="306" y="162"/>
                      </a:cubicBezTo>
                      <a:cubicBezTo>
                        <a:pt x="306" y="162"/>
                        <a:pt x="306" y="162"/>
                        <a:pt x="306" y="162"/>
                      </a:cubicBezTo>
                      <a:cubicBezTo>
                        <a:pt x="306" y="162"/>
                        <a:pt x="306" y="162"/>
                        <a:pt x="306" y="162"/>
                      </a:cubicBezTo>
                      <a:cubicBezTo>
                        <a:pt x="306" y="163"/>
                        <a:pt x="306" y="163"/>
                        <a:pt x="306" y="163"/>
                      </a:cubicBezTo>
                      <a:cubicBezTo>
                        <a:pt x="306" y="163"/>
                        <a:pt x="306" y="163"/>
                        <a:pt x="306" y="163"/>
                      </a:cubicBezTo>
                      <a:cubicBezTo>
                        <a:pt x="307" y="163"/>
                        <a:pt x="307" y="163"/>
                        <a:pt x="307" y="163"/>
                      </a:cubicBezTo>
                      <a:cubicBezTo>
                        <a:pt x="307" y="163"/>
                        <a:pt x="307" y="163"/>
                        <a:pt x="307" y="163"/>
                      </a:cubicBezTo>
                      <a:cubicBezTo>
                        <a:pt x="307" y="163"/>
                        <a:pt x="307" y="163"/>
                        <a:pt x="307" y="163"/>
                      </a:cubicBezTo>
                      <a:cubicBezTo>
                        <a:pt x="307" y="163"/>
                        <a:pt x="307" y="163"/>
                        <a:pt x="307" y="163"/>
                      </a:cubicBezTo>
                      <a:cubicBezTo>
                        <a:pt x="307" y="163"/>
                        <a:pt x="307" y="163"/>
                        <a:pt x="307" y="163"/>
                      </a:cubicBezTo>
                      <a:cubicBezTo>
                        <a:pt x="307" y="163"/>
                        <a:pt x="307" y="163"/>
                        <a:pt x="307" y="163"/>
                      </a:cubicBezTo>
                      <a:cubicBezTo>
                        <a:pt x="308" y="163"/>
                        <a:pt x="308" y="166"/>
                        <a:pt x="310" y="167"/>
                      </a:cubicBezTo>
                      <a:cubicBezTo>
                        <a:pt x="312" y="168"/>
                        <a:pt x="310" y="171"/>
                        <a:pt x="312" y="174"/>
                      </a:cubicBezTo>
                      <a:cubicBezTo>
                        <a:pt x="312" y="174"/>
                        <a:pt x="312" y="174"/>
                        <a:pt x="312" y="175"/>
                      </a:cubicBezTo>
                      <a:cubicBezTo>
                        <a:pt x="312" y="175"/>
                        <a:pt x="312" y="176"/>
                        <a:pt x="312" y="176"/>
                      </a:cubicBezTo>
                      <a:cubicBezTo>
                        <a:pt x="312" y="176"/>
                        <a:pt x="312" y="176"/>
                        <a:pt x="312" y="176"/>
                      </a:cubicBezTo>
                      <a:cubicBezTo>
                        <a:pt x="312" y="177"/>
                        <a:pt x="312" y="178"/>
                        <a:pt x="312" y="178"/>
                      </a:cubicBezTo>
                      <a:cubicBezTo>
                        <a:pt x="312" y="178"/>
                        <a:pt x="312" y="179"/>
                        <a:pt x="312" y="179"/>
                      </a:cubicBezTo>
                      <a:cubicBezTo>
                        <a:pt x="312" y="179"/>
                        <a:pt x="312" y="179"/>
                        <a:pt x="312" y="179"/>
                      </a:cubicBezTo>
                      <a:cubicBezTo>
                        <a:pt x="312" y="180"/>
                        <a:pt x="311" y="182"/>
                        <a:pt x="311" y="183"/>
                      </a:cubicBezTo>
                      <a:cubicBezTo>
                        <a:pt x="311" y="183"/>
                        <a:pt x="312" y="184"/>
                        <a:pt x="312" y="184"/>
                      </a:cubicBezTo>
                      <a:cubicBezTo>
                        <a:pt x="312" y="184"/>
                        <a:pt x="312" y="184"/>
                        <a:pt x="312" y="185"/>
                      </a:cubicBezTo>
                      <a:cubicBezTo>
                        <a:pt x="312" y="185"/>
                        <a:pt x="312" y="185"/>
                        <a:pt x="312" y="185"/>
                      </a:cubicBezTo>
                      <a:cubicBezTo>
                        <a:pt x="312" y="186"/>
                        <a:pt x="310" y="187"/>
                        <a:pt x="310" y="189"/>
                      </a:cubicBezTo>
                      <a:cubicBezTo>
                        <a:pt x="310" y="189"/>
                        <a:pt x="310" y="189"/>
                        <a:pt x="310" y="189"/>
                      </a:cubicBezTo>
                      <a:cubicBezTo>
                        <a:pt x="310" y="189"/>
                        <a:pt x="310" y="189"/>
                        <a:pt x="310" y="189"/>
                      </a:cubicBezTo>
                      <a:cubicBezTo>
                        <a:pt x="310" y="189"/>
                        <a:pt x="310" y="189"/>
                        <a:pt x="310" y="189"/>
                      </a:cubicBezTo>
                      <a:cubicBezTo>
                        <a:pt x="310" y="191"/>
                        <a:pt x="307" y="191"/>
                        <a:pt x="307" y="193"/>
                      </a:cubicBezTo>
                      <a:cubicBezTo>
                        <a:pt x="307" y="195"/>
                        <a:pt x="304" y="194"/>
                        <a:pt x="304" y="196"/>
                      </a:cubicBezTo>
                      <a:cubicBezTo>
                        <a:pt x="304" y="198"/>
                        <a:pt x="301" y="197"/>
                        <a:pt x="301" y="198"/>
                      </a:cubicBezTo>
                      <a:cubicBezTo>
                        <a:pt x="301" y="198"/>
                        <a:pt x="301" y="198"/>
                        <a:pt x="301" y="198"/>
                      </a:cubicBezTo>
                      <a:cubicBezTo>
                        <a:pt x="301" y="198"/>
                        <a:pt x="301" y="198"/>
                        <a:pt x="301" y="198"/>
                      </a:cubicBezTo>
                      <a:cubicBezTo>
                        <a:pt x="300" y="199"/>
                        <a:pt x="300" y="199"/>
                        <a:pt x="300" y="199"/>
                      </a:cubicBezTo>
                      <a:cubicBezTo>
                        <a:pt x="300" y="199"/>
                        <a:pt x="300" y="199"/>
                        <a:pt x="300" y="199"/>
                      </a:cubicBezTo>
                      <a:cubicBezTo>
                        <a:pt x="300" y="199"/>
                        <a:pt x="300" y="199"/>
                        <a:pt x="300" y="199"/>
                      </a:cubicBezTo>
                      <a:cubicBezTo>
                        <a:pt x="300" y="199"/>
                        <a:pt x="300" y="199"/>
                        <a:pt x="300" y="199"/>
                      </a:cubicBezTo>
                      <a:cubicBezTo>
                        <a:pt x="300" y="199"/>
                        <a:pt x="300" y="199"/>
                        <a:pt x="300" y="199"/>
                      </a:cubicBezTo>
                      <a:cubicBezTo>
                        <a:pt x="300" y="199"/>
                        <a:pt x="299" y="199"/>
                        <a:pt x="299" y="199"/>
                      </a:cubicBezTo>
                      <a:cubicBezTo>
                        <a:pt x="299" y="199"/>
                        <a:pt x="299" y="199"/>
                        <a:pt x="299" y="199"/>
                      </a:cubicBezTo>
                      <a:cubicBezTo>
                        <a:pt x="299" y="199"/>
                        <a:pt x="299" y="199"/>
                        <a:pt x="299" y="199"/>
                      </a:cubicBezTo>
                      <a:cubicBezTo>
                        <a:pt x="299" y="199"/>
                        <a:pt x="299" y="199"/>
                        <a:pt x="299" y="199"/>
                      </a:cubicBezTo>
                      <a:cubicBezTo>
                        <a:pt x="298" y="199"/>
                        <a:pt x="298" y="199"/>
                        <a:pt x="298" y="199"/>
                      </a:cubicBezTo>
                      <a:cubicBezTo>
                        <a:pt x="298" y="199"/>
                        <a:pt x="297" y="199"/>
                        <a:pt x="297" y="199"/>
                      </a:cubicBezTo>
                      <a:cubicBezTo>
                        <a:pt x="297" y="199"/>
                        <a:pt x="297" y="199"/>
                        <a:pt x="297" y="200"/>
                      </a:cubicBezTo>
                      <a:cubicBezTo>
                        <a:pt x="297" y="200"/>
                        <a:pt x="297" y="200"/>
                        <a:pt x="297" y="200"/>
                      </a:cubicBezTo>
                      <a:cubicBezTo>
                        <a:pt x="297" y="200"/>
                        <a:pt x="297" y="200"/>
                        <a:pt x="297" y="200"/>
                      </a:cubicBezTo>
                      <a:cubicBezTo>
                        <a:pt x="297" y="200"/>
                        <a:pt x="297" y="200"/>
                        <a:pt x="297" y="200"/>
                      </a:cubicBezTo>
                      <a:cubicBezTo>
                        <a:pt x="297" y="200"/>
                        <a:pt x="297" y="200"/>
                        <a:pt x="297" y="200"/>
                      </a:cubicBezTo>
                      <a:cubicBezTo>
                        <a:pt x="297" y="201"/>
                        <a:pt x="296" y="201"/>
                        <a:pt x="296" y="201"/>
                      </a:cubicBezTo>
                      <a:cubicBezTo>
                        <a:pt x="296" y="201"/>
                        <a:pt x="296" y="201"/>
                        <a:pt x="296" y="201"/>
                      </a:cubicBezTo>
                      <a:cubicBezTo>
                        <a:pt x="296" y="201"/>
                        <a:pt x="296" y="201"/>
                        <a:pt x="296" y="201"/>
                      </a:cubicBezTo>
                      <a:cubicBezTo>
                        <a:pt x="296" y="201"/>
                        <a:pt x="296" y="201"/>
                        <a:pt x="296" y="201"/>
                      </a:cubicBezTo>
                      <a:cubicBezTo>
                        <a:pt x="296" y="201"/>
                        <a:pt x="296" y="201"/>
                        <a:pt x="296" y="201"/>
                      </a:cubicBezTo>
                      <a:cubicBezTo>
                        <a:pt x="295" y="201"/>
                        <a:pt x="295" y="201"/>
                        <a:pt x="295" y="201"/>
                      </a:cubicBezTo>
                      <a:cubicBezTo>
                        <a:pt x="295" y="201"/>
                        <a:pt x="295" y="201"/>
                        <a:pt x="295" y="201"/>
                      </a:cubicBezTo>
                      <a:cubicBezTo>
                        <a:pt x="295" y="201"/>
                        <a:pt x="295" y="201"/>
                        <a:pt x="295" y="201"/>
                      </a:cubicBezTo>
                      <a:cubicBezTo>
                        <a:pt x="295" y="201"/>
                        <a:pt x="294" y="201"/>
                        <a:pt x="294" y="200"/>
                      </a:cubicBezTo>
                      <a:cubicBezTo>
                        <a:pt x="294" y="200"/>
                        <a:pt x="294" y="200"/>
                        <a:pt x="294" y="200"/>
                      </a:cubicBezTo>
                      <a:cubicBezTo>
                        <a:pt x="294" y="200"/>
                        <a:pt x="294" y="200"/>
                        <a:pt x="294" y="200"/>
                      </a:cubicBezTo>
                      <a:cubicBezTo>
                        <a:pt x="294" y="200"/>
                        <a:pt x="294" y="200"/>
                        <a:pt x="294" y="200"/>
                      </a:cubicBezTo>
                      <a:cubicBezTo>
                        <a:pt x="294" y="200"/>
                        <a:pt x="294" y="200"/>
                        <a:pt x="294" y="200"/>
                      </a:cubicBezTo>
                      <a:cubicBezTo>
                        <a:pt x="294" y="200"/>
                        <a:pt x="294" y="200"/>
                        <a:pt x="294" y="200"/>
                      </a:cubicBezTo>
                      <a:cubicBezTo>
                        <a:pt x="294" y="200"/>
                        <a:pt x="294" y="200"/>
                        <a:pt x="294" y="200"/>
                      </a:cubicBezTo>
                      <a:cubicBezTo>
                        <a:pt x="294" y="200"/>
                        <a:pt x="294" y="200"/>
                        <a:pt x="294" y="200"/>
                      </a:cubicBezTo>
                      <a:cubicBezTo>
                        <a:pt x="294" y="200"/>
                        <a:pt x="294" y="200"/>
                        <a:pt x="294" y="200"/>
                      </a:cubicBezTo>
                      <a:cubicBezTo>
                        <a:pt x="294" y="200"/>
                        <a:pt x="294" y="200"/>
                        <a:pt x="294" y="200"/>
                      </a:cubicBezTo>
                      <a:cubicBezTo>
                        <a:pt x="294" y="200"/>
                        <a:pt x="293" y="200"/>
                        <a:pt x="293" y="200"/>
                      </a:cubicBezTo>
                      <a:cubicBezTo>
                        <a:pt x="293" y="200"/>
                        <a:pt x="293" y="200"/>
                        <a:pt x="293" y="200"/>
                      </a:cubicBezTo>
                      <a:cubicBezTo>
                        <a:pt x="293" y="200"/>
                        <a:pt x="293" y="200"/>
                        <a:pt x="293" y="200"/>
                      </a:cubicBezTo>
                      <a:cubicBezTo>
                        <a:pt x="293" y="200"/>
                        <a:pt x="293" y="200"/>
                        <a:pt x="292" y="200"/>
                      </a:cubicBezTo>
                      <a:cubicBezTo>
                        <a:pt x="292" y="200"/>
                        <a:pt x="292" y="200"/>
                        <a:pt x="292" y="200"/>
                      </a:cubicBezTo>
                      <a:cubicBezTo>
                        <a:pt x="292" y="200"/>
                        <a:pt x="292" y="200"/>
                        <a:pt x="292" y="200"/>
                      </a:cubicBezTo>
                      <a:cubicBezTo>
                        <a:pt x="292" y="200"/>
                        <a:pt x="292" y="200"/>
                        <a:pt x="292" y="200"/>
                      </a:cubicBezTo>
                      <a:cubicBezTo>
                        <a:pt x="292" y="200"/>
                        <a:pt x="292" y="200"/>
                        <a:pt x="292" y="200"/>
                      </a:cubicBezTo>
                      <a:cubicBezTo>
                        <a:pt x="292" y="200"/>
                        <a:pt x="292" y="200"/>
                        <a:pt x="292" y="200"/>
                      </a:cubicBezTo>
                      <a:cubicBezTo>
                        <a:pt x="292" y="200"/>
                        <a:pt x="292" y="200"/>
                        <a:pt x="292" y="200"/>
                      </a:cubicBezTo>
                      <a:cubicBezTo>
                        <a:pt x="292" y="201"/>
                        <a:pt x="291" y="201"/>
                        <a:pt x="291" y="201"/>
                      </a:cubicBezTo>
                      <a:cubicBezTo>
                        <a:pt x="291" y="201"/>
                        <a:pt x="291" y="201"/>
                        <a:pt x="291" y="201"/>
                      </a:cubicBezTo>
                      <a:cubicBezTo>
                        <a:pt x="291" y="201"/>
                        <a:pt x="291" y="201"/>
                        <a:pt x="291" y="201"/>
                      </a:cubicBezTo>
                      <a:cubicBezTo>
                        <a:pt x="291" y="201"/>
                        <a:pt x="291" y="201"/>
                        <a:pt x="291" y="201"/>
                      </a:cubicBezTo>
                      <a:cubicBezTo>
                        <a:pt x="291" y="201"/>
                        <a:pt x="291" y="201"/>
                        <a:pt x="291" y="201"/>
                      </a:cubicBezTo>
                      <a:cubicBezTo>
                        <a:pt x="290" y="201"/>
                        <a:pt x="290" y="200"/>
                        <a:pt x="289" y="200"/>
                      </a:cubicBezTo>
                      <a:cubicBezTo>
                        <a:pt x="289" y="200"/>
                        <a:pt x="289" y="200"/>
                        <a:pt x="289" y="200"/>
                      </a:cubicBezTo>
                      <a:cubicBezTo>
                        <a:pt x="289" y="200"/>
                        <a:pt x="289" y="200"/>
                        <a:pt x="289" y="200"/>
                      </a:cubicBezTo>
                      <a:cubicBezTo>
                        <a:pt x="289" y="200"/>
                        <a:pt x="289" y="200"/>
                        <a:pt x="289" y="200"/>
                      </a:cubicBezTo>
                      <a:cubicBezTo>
                        <a:pt x="289" y="200"/>
                        <a:pt x="289" y="200"/>
                        <a:pt x="289" y="200"/>
                      </a:cubicBezTo>
                      <a:cubicBezTo>
                        <a:pt x="289" y="200"/>
                        <a:pt x="289" y="200"/>
                        <a:pt x="289" y="200"/>
                      </a:cubicBezTo>
                      <a:cubicBezTo>
                        <a:pt x="289" y="200"/>
                        <a:pt x="289" y="200"/>
                        <a:pt x="289" y="200"/>
                      </a:cubicBezTo>
                      <a:cubicBezTo>
                        <a:pt x="289" y="200"/>
                        <a:pt x="289" y="200"/>
                        <a:pt x="289" y="200"/>
                      </a:cubicBezTo>
                      <a:cubicBezTo>
                        <a:pt x="288" y="199"/>
                        <a:pt x="287" y="199"/>
                        <a:pt x="286" y="199"/>
                      </a:cubicBezTo>
                      <a:cubicBezTo>
                        <a:pt x="286" y="199"/>
                        <a:pt x="286" y="199"/>
                        <a:pt x="286" y="199"/>
                      </a:cubicBezTo>
                      <a:cubicBezTo>
                        <a:pt x="286" y="199"/>
                        <a:pt x="286" y="199"/>
                        <a:pt x="286" y="199"/>
                      </a:cubicBezTo>
                      <a:cubicBezTo>
                        <a:pt x="286" y="199"/>
                        <a:pt x="286" y="199"/>
                        <a:pt x="286" y="199"/>
                      </a:cubicBezTo>
                      <a:cubicBezTo>
                        <a:pt x="286" y="199"/>
                        <a:pt x="286" y="199"/>
                        <a:pt x="286" y="199"/>
                      </a:cubicBezTo>
                      <a:cubicBezTo>
                        <a:pt x="285" y="199"/>
                        <a:pt x="285" y="199"/>
                        <a:pt x="285" y="199"/>
                      </a:cubicBezTo>
                      <a:cubicBezTo>
                        <a:pt x="285" y="199"/>
                        <a:pt x="285" y="199"/>
                        <a:pt x="285" y="199"/>
                      </a:cubicBezTo>
                      <a:cubicBezTo>
                        <a:pt x="285" y="199"/>
                        <a:pt x="285" y="199"/>
                        <a:pt x="285" y="199"/>
                      </a:cubicBezTo>
                      <a:cubicBezTo>
                        <a:pt x="285" y="199"/>
                        <a:pt x="285" y="199"/>
                        <a:pt x="285" y="199"/>
                      </a:cubicBezTo>
                      <a:cubicBezTo>
                        <a:pt x="285" y="199"/>
                        <a:pt x="285" y="199"/>
                        <a:pt x="285" y="199"/>
                      </a:cubicBezTo>
                      <a:cubicBezTo>
                        <a:pt x="285" y="199"/>
                        <a:pt x="285" y="199"/>
                        <a:pt x="285" y="199"/>
                      </a:cubicBezTo>
                      <a:cubicBezTo>
                        <a:pt x="285" y="199"/>
                        <a:pt x="285" y="199"/>
                        <a:pt x="285" y="199"/>
                      </a:cubicBezTo>
                      <a:cubicBezTo>
                        <a:pt x="285" y="199"/>
                        <a:pt x="285" y="199"/>
                        <a:pt x="285" y="199"/>
                      </a:cubicBezTo>
                      <a:cubicBezTo>
                        <a:pt x="284" y="199"/>
                        <a:pt x="283" y="199"/>
                        <a:pt x="283" y="198"/>
                      </a:cubicBezTo>
                      <a:cubicBezTo>
                        <a:pt x="283" y="198"/>
                        <a:pt x="283" y="198"/>
                        <a:pt x="283" y="198"/>
                      </a:cubicBezTo>
                      <a:cubicBezTo>
                        <a:pt x="282" y="197"/>
                        <a:pt x="282" y="196"/>
                        <a:pt x="281" y="196"/>
                      </a:cubicBezTo>
                      <a:cubicBezTo>
                        <a:pt x="281" y="196"/>
                        <a:pt x="281" y="196"/>
                        <a:pt x="281" y="196"/>
                      </a:cubicBezTo>
                      <a:cubicBezTo>
                        <a:pt x="281" y="196"/>
                        <a:pt x="281" y="196"/>
                        <a:pt x="281" y="196"/>
                      </a:cubicBezTo>
                      <a:cubicBezTo>
                        <a:pt x="281" y="196"/>
                        <a:pt x="281" y="197"/>
                        <a:pt x="281" y="197"/>
                      </a:cubicBezTo>
                      <a:cubicBezTo>
                        <a:pt x="281" y="197"/>
                        <a:pt x="281" y="197"/>
                        <a:pt x="281" y="197"/>
                      </a:cubicBezTo>
                      <a:cubicBezTo>
                        <a:pt x="281" y="197"/>
                        <a:pt x="281" y="197"/>
                        <a:pt x="281" y="197"/>
                      </a:cubicBezTo>
                      <a:cubicBezTo>
                        <a:pt x="281" y="197"/>
                        <a:pt x="281" y="197"/>
                        <a:pt x="281" y="197"/>
                      </a:cubicBezTo>
                      <a:cubicBezTo>
                        <a:pt x="281" y="197"/>
                        <a:pt x="281" y="197"/>
                        <a:pt x="281" y="197"/>
                      </a:cubicBezTo>
                      <a:cubicBezTo>
                        <a:pt x="281" y="197"/>
                        <a:pt x="281" y="197"/>
                        <a:pt x="281" y="197"/>
                      </a:cubicBezTo>
                      <a:cubicBezTo>
                        <a:pt x="281" y="197"/>
                        <a:pt x="281" y="197"/>
                        <a:pt x="281" y="197"/>
                      </a:cubicBezTo>
                      <a:cubicBezTo>
                        <a:pt x="281" y="197"/>
                        <a:pt x="281" y="197"/>
                        <a:pt x="281" y="197"/>
                      </a:cubicBezTo>
                      <a:cubicBezTo>
                        <a:pt x="281" y="197"/>
                        <a:pt x="281" y="197"/>
                        <a:pt x="281" y="197"/>
                      </a:cubicBezTo>
                      <a:cubicBezTo>
                        <a:pt x="280" y="197"/>
                        <a:pt x="280" y="196"/>
                        <a:pt x="280" y="196"/>
                      </a:cubicBezTo>
                      <a:cubicBezTo>
                        <a:pt x="279" y="196"/>
                        <a:pt x="279" y="195"/>
                        <a:pt x="279" y="194"/>
                      </a:cubicBezTo>
                      <a:cubicBezTo>
                        <a:pt x="279" y="194"/>
                        <a:pt x="278" y="193"/>
                        <a:pt x="278" y="193"/>
                      </a:cubicBezTo>
                      <a:cubicBezTo>
                        <a:pt x="278" y="192"/>
                        <a:pt x="277" y="192"/>
                        <a:pt x="277" y="192"/>
                      </a:cubicBezTo>
                      <a:cubicBezTo>
                        <a:pt x="277" y="192"/>
                        <a:pt x="277" y="192"/>
                        <a:pt x="277" y="192"/>
                      </a:cubicBezTo>
                      <a:cubicBezTo>
                        <a:pt x="277" y="192"/>
                        <a:pt x="277" y="192"/>
                        <a:pt x="277" y="192"/>
                      </a:cubicBezTo>
                      <a:cubicBezTo>
                        <a:pt x="277" y="192"/>
                        <a:pt x="277" y="192"/>
                        <a:pt x="277" y="192"/>
                      </a:cubicBezTo>
                      <a:cubicBezTo>
                        <a:pt x="277" y="192"/>
                        <a:pt x="277" y="192"/>
                        <a:pt x="277" y="192"/>
                      </a:cubicBezTo>
                      <a:cubicBezTo>
                        <a:pt x="277" y="192"/>
                        <a:pt x="277" y="192"/>
                        <a:pt x="277" y="192"/>
                      </a:cubicBezTo>
                      <a:cubicBezTo>
                        <a:pt x="277" y="192"/>
                        <a:pt x="277" y="192"/>
                        <a:pt x="277" y="192"/>
                      </a:cubicBezTo>
                      <a:cubicBezTo>
                        <a:pt x="277" y="192"/>
                        <a:pt x="277" y="192"/>
                        <a:pt x="277" y="192"/>
                      </a:cubicBezTo>
                      <a:cubicBezTo>
                        <a:pt x="277" y="192"/>
                        <a:pt x="277" y="192"/>
                        <a:pt x="277" y="192"/>
                      </a:cubicBezTo>
                      <a:cubicBezTo>
                        <a:pt x="277" y="192"/>
                        <a:pt x="277" y="192"/>
                        <a:pt x="277" y="192"/>
                      </a:cubicBezTo>
                      <a:cubicBezTo>
                        <a:pt x="277" y="192"/>
                        <a:pt x="277" y="192"/>
                        <a:pt x="277" y="192"/>
                      </a:cubicBezTo>
                      <a:cubicBezTo>
                        <a:pt x="277" y="192"/>
                        <a:pt x="277" y="192"/>
                        <a:pt x="277" y="192"/>
                      </a:cubicBezTo>
                      <a:cubicBezTo>
                        <a:pt x="277" y="192"/>
                        <a:pt x="277" y="192"/>
                        <a:pt x="277" y="192"/>
                      </a:cubicBezTo>
                      <a:cubicBezTo>
                        <a:pt x="276" y="192"/>
                        <a:pt x="276" y="192"/>
                        <a:pt x="276" y="192"/>
                      </a:cubicBezTo>
                      <a:cubicBezTo>
                        <a:pt x="277" y="199"/>
                        <a:pt x="272" y="204"/>
                        <a:pt x="261" y="204"/>
                      </a:cubicBezTo>
                      <a:cubicBezTo>
                        <a:pt x="260" y="204"/>
                        <a:pt x="260" y="204"/>
                        <a:pt x="260" y="204"/>
                      </a:cubicBezTo>
                      <a:cubicBezTo>
                        <a:pt x="250" y="204"/>
                        <a:pt x="240" y="195"/>
                        <a:pt x="231" y="192"/>
                      </a:cubicBezTo>
                      <a:cubicBezTo>
                        <a:pt x="227" y="192"/>
                        <a:pt x="224" y="191"/>
                        <a:pt x="221" y="191"/>
                      </a:cubicBezTo>
                      <a:cubicBezTo>
                        <a:pt x="212" y="191"/>
                        <a:pt x="203" y="194"/>
                        <a:pt x="195" y="196"/>
                      </a:cubicBezTo>
                      <a:cubicBezTo>
                        <a:pt x="173" y="203"/>
                        <a:pt x="162" y="216"/>
                        <a:pt x="157" y="232"/>
                      </a:cubicBezTo>
                      <a:cubicBezTo>
                        <a:pt x="157" y="232"/>
                        <a:pt x="158" y="232"/>
                        <a:pt x="158" y="232"/>
                      </a:cubicBezTo>
                      <a:cubicBezTo>
                        <a:pt x="158" y="232"/>
                        <a:pt x="158" y="232"/>
                        <a:pt x="158" y="232"/>
                      </a:cubicBezTo>
                      <a:cubicBezTo>
                        <a:pt x="159" y="232"/>
                        <a:pt x="160" y="233"/>
                        <a:pt x="161" y="234"/>
                      </a:cubicBezTo>
                      <a:cubicBezTo>
                        <a:pt x="161" y="234"/>
                        <a:pt x="161" y="234"/>
                        <a:pt x="161" y="234"/>
                      </a:cubicBezTo>
                      <a:cubicBezTo>
                        <a:pt x="161" y="234"/>
                        <a:pt x="162" y="235"/>
                        <a:pt x="163" y="235"/>
                      </a:cubicBezTo>
                      <a:cubicBezTo>
                        <a:pt x="163" y="235"/>
                        <a:pt x="163" y="235"/>
                        <a:pt x="163" y="235"/>
                      </a:cubicBezTo>
                      <a:cubicBezTo>
                        <a:pt x="163" y="235"/>
                        <a:pt x="163" y="235"/>
                        <a:pt x="163" y="235"/>
                      </a:cubicBezTo>
                      <a:cubicBezTo>
                        <a:pt x="163" y="235"/>
                        <a:pt x="163" y="235"/>
                        <a:pt x="163" y="235"/>
                      </a:cubicBezTo>
                      <a:cubicBezTo>
                        <a:pt x="163" y="235"/>
                        <a:pt x="163" y="235"/>
                        <a:pt x="163" y="235"/>
                      </a:cubicBezTo>
                      <a:cubicBezTo>
                        <a:pt x="163" y="235"/>
                        <a:pt x="163" y="235"/>
                        <a:pt x="163" y="235"/>
                      </a:cubicBezTo>
                      <a:cubicBezTo>
                        <a:pt x="163" y="235"/>
                        <a:pt x="163" y="235"/>
                        <a:pt x="163" y="235"/>
                      </a:cubicBezTo>
                      <a:cubicBezTo>
                        <a:pt x="165" y="236"/>
                        <a:pt x="166" y="238"/>
                        <a:pt x="168" y="239"/>
                      </a:cubicBezTo>
                      <a:cubicBezTo>
                        <a:pt x="171" y="240"/>
                        <a:pt x="170" y="242"/>
                        <a:pt x="172" y="243"/>
                      </a:cubicBezTo>
                      <a:cubicBezTo>
                        <a:pt x="175" y="244"/>
                        <a:pt x="173" y="246"/>
                        <a:pt x="175" y="247"/>
                      </a:cubicBezTo>
                      <a:cubicBezTo>
                        <a:pt x="176" y="248"/>
                        <a:pt x="176" y="248"/>
                        <a:pt x="176" y="249"/>
                      </a:cubicBezTo>
                      <a:cubicBezTo>
                        <a:pt x="176" y="249"/>
                        <a:pt x="176" y="249"/>
                        <a:pt x="176" y="249"/>
                      </a:cubicBezTo>
                      <a:cubicBezTo>
                        <a:pt x="176" y="249"/>
                        <a:pt x="176" y="250"/>
                        <a:pt x="176" y="250"/>
                      </a:cubicBezTo>
                      <a:cubicBezTo>
                        <a:pt x="176" y="251"/>
                        <a:pt x="176" y="251"/>
                        <a:pt x="177" y="251"/>
                      </a:cubicBezTo>
                      <a:cubicBezTo>
                        <a:pt x="177" y="252"/>
                        <a:pt x="177" y="252"/>
                        <a:pt x="177" y="252"/>
                      </a:cubicBezTo>
                      <a:cubicBezTo>
                        <a:pt x="177" y="252"/>
                        <a:pt x="177" y="252"/>
                        <a:pt x="177" y="252"/>
                      </a:cubicBezTo>
                      <a:cubicBezTo>
                        <a:pt x="177" y="253"/>
                        <a:pt x="177" y="254"/>
                        <a:pt x="177" y="254"/>
                      </a:cubicBezTo>
                      <a:cubicBezTo>
                        <a:pt x="177" y="254"/>
                        <a:pt x="177" y="254"/>
                        <a:pt x="177" y="255"/>
                      </a:cubicBezTo>
                      <a:cubicBezTo>
                        <a:pt x="177" y="255"/>
                        <a:pt x="177" y="255"/>
                        <a:pt x="177" y="255"/>
                      </a:cubicBezTo>
                      <a:cubicBezTo>
                        <a:pt x="177" y="255"/>
                        <a:pt x="177" y="255"/>
                        <a:pt x="177" y="255"/>
                      </a:cubicBezTo>
                      <a:cubicBezTo>
                        <a:pt x="177" y="256"/>
                        <a:pt x="176" y="257"/>
                        <a:pt x="176" y="257"/>
                      </a:cubicBezTo>
                      <a:cubicBezTo>
                        <a:pt x="176" y="257"/>
                        <a:pt x="176" y="257"/>
                        <a:pt x="176" y="258"/>
                      </a:cubicBezTo>
                      <a:cubicBezTo>
                        <a:pt x="177" y="258"/>
                        <a:pt x="177" y="258"/>
                        <a:pt x="177" y="259"/>
                      </a:cubicBezTo>
                      <a:cubicBezTo>
                        <a:pt x="177" y="259"/>
                        <a:pt x="177" y="259"/>
                        <a:pt x="177" y="259"/>
                      </a:cubicBezTo>
                      <a:cubicBezTo>
                        <a:pt x="177" y="260"/>
                        <a:pt x="174" y="260"/>
                        <a:pt x="174" y="261"/>
                      </a:cubicBezTo>
                      <a:cubicBezTo>
                        <a:pt x="174" y="261"/>
                        <a:pt x="174" y="261"/>
                        <a:pt x="174" y="261"/>
                      </a:cubicBezTo>
                      <a:cubicBezTo>
                        <a:pt x="174" y="261"/>
                        <a:pt x="174" y="261"/>
                        <a:pt x="174" y="261"/>
                      </a:cubicBezTo>
                      <a:cubicBezTo>
                        <a:pt x="174" y="261"/>
                        <a:pt x="174" y="261"/>
                        <a:pt x="174" y="261"/>
                      </a:cubicBezTo>
                      <a:cubicBezTo>
                        <a:pt x="174" y="263"/>
                        <a:pt x="169" y="262"/>
                        <a:pt x="169" y="264"/>
                      </a:cubicBezTo>
                      <a:cubicBezTo>
                        <a:pt x="169" y="264"/>
                        <a:pt x="169" y="264"/>
                        <a:pt x="169" y="264"/>
                      </a:cubicBezTo>
                      <a:cubicBezTo>
                        <a:pt x="169" y="264"/>
                        <a:pt x="169" y="264"/>
                        <a:pt x="169" y="264"/>
                      </a:cubicBezTo>
                      <a:cubicBezTo>
                        <a:pt x="169" y="264"/>
                        <a:pt x="169" y="264"/>
                        <a:pt x="169" y="264"/>
                      </a:cubicBezTo>
                      <a:cubicBezTo>
                        <a:pt x="169" y="264"/>
                        <a:pt x="169" y="264"/>
                        <a:pt x="169" y="264"/>
                      </a:cubicBezTo>
                      <a:cubicBezTo>
                        <a:pt x="169" y="265"/>
                        <a:pt x="169" y="265"/>
                        <a:pt x="168" y="265"/>
                      </a:cubicBezTo>
                      <a:cubicBezTo>
                        <a:pt x="168" y="265"/>
                        <a:pt x="168" y="265"/>
                        <a:pt x="168" y="265"/>
                      </a:cubicBezTo>
                      <a:cubicBezTo>
                        <a:pt x="168" y="265"/>
                        <a:pt x="168" y="265"/>
                        <a:pt x="168" y="265"/>
                      </a:cubicBezTo>
                      <a:cubicBezTo>
                        <a:pt x="168" y="265"/>
                        <a:pt x="168" y="265"/>
                        <a:pt x="168" y="265"/>
                      </a:cubicBezTo>
                      <a:cubicBezTo>
                        <a:pt x="168" y="265"/>
                        <a:pt x="168" y="265"/>
                        <a:pt x="168" y="265"/>
                      </a:cubicBezTo>
                      <a:cubicBezTo>
                        <a:pt x="168" y="265"/>
                        <a:pt x="167" y="265"/>
                        <a:pt x="167" y="265"/>
                      </a:cubicBezTo>
                      <a:cubicBezTo>
                        <a:pt x="167" y="265"/>
                        <a:pt x="167" y="265"/>
                        <a:pt x="167" y="265"/>
                      </a:cubicBezTo>
                      <a:cubicBezTo>
                        <a:pt x="167" y="265"/>
                        <a:pt x="167" y="265"/>
                        <a:pt x="166" y="265"/>
                      </a:cubicBezTo>
                      <a:cubicBezTo>
                        <a:pt x="166" y="265"/>
                        <a:pt x="166" y="265"/>
                        <a:pt x="166" y="265"/>
                      </a:cubicBezTo>
                      <a:cubicBezTo>
                        <a:pt x="166" y="265"/>
                        <a:pt x="166" y="265"/>
                        <a:pt x="166" y="265"/>
                      </a:cubicBezTo>
                      <a:cubicBezTo>
                        <a:pt x="166" y="265"/>
                        <a:pt x="166" y="265"/>
                        <a:pt x="166" y="265"/>
                      </a:cubicBezTo>
                      <a:cubicBezTo>
                        <a:pt x="165" y="265"/>
                        <a:pt x="165" y="265"/>
                        <a:pt x="165" y="265"/>
                      </a:cubicBezTo>
                      <a:cubicBezTo>
                        <a:pt x="165" y="265"/>
                        <a:pt x="165" y="265"/>
                        <a:pt x="165" y="265"/>
                      </a:cubicBezTo>
                      <a:cubicBezTo>
                        <a:pt x="165" y="265"/>
                        <a:pt x="165" y="265"/>
                        <a:pt x="165" y="265"/>
                      </a:cubicBezTo>
                      <a:cubicBezTo>
                        <a:pt x="165" y="265"/>
                        <a:pt x="165" y="265"/>
                        <a:pt x="165" y="265"/>
                      </a:cubicBezTo>
                      <a:cubicBezTo>
                        <a:pt x="165" y="265"/>
                        <a:pt x="164" y="265"/>
                        <a:pt x="164" y="265"/>
                      </a:cubicBezTo>
                      <a:cubicBezTo>
                        <a:pt x="164" y="265"/>
                        <a:pt x="164" y="265"/>
                        <a:pt x="164" y="265"/>
                      </a:cubicBezTo>
                      <a:cubicBezTo>
                        <a:pt x="164" y="265"/>
                        <a:pt x="164" y="265"/>
                        <a:pt x="164" y="265"/>
                      </a:cubicBezTo>
                      <a:cubicBezTo>
                        <a:pt x="164" y="266"/>
                        <a:pt x="164" y="266"/>
                        <a:pt x="163" y="266"/>
                      </a:cubicBezTo>
                      <a:cubicBezTo>
                        <a:pt x="163" y="266"/>
                        <a:pt x="163" y="266"/>
                        <a:pt x="163" y="266"/>
                      </a:cubicBezTo>
                      <a:cubicBezTo>
                        <a:pt x="163" y="266"/>
                        <a:pt x="163" y="266"/>
                        <a:pt x="163" y="266"/>
                      </a:cubicBezTo>
                      <a:cubicBezTo>
                        <a:pt x="163" y="266"/>
                        <a:pt x="163" y="266"/>
                        <a:pt x="163" y="266"/>
                      </a:cubicBezTo>
                      <a:cubicBezTo>
                        <a:pt x="163" y="266"/>
                        <a:pt x="163" y="266"/>
                        <a:pt x="163" y="266"/>
                      </a:cubicBezTo>
                      <a:cubicBezTo>
                        <a:pt x="163" y="266"/>
                        <a:pt x="163" y="266"/>
                        <a:pt x="163" y="266"/>
                      </a:cubicBezTo>
                      <a:cubicBezTo>
                        <a:pt x="163" y="266"/>
                        <a:pt x="163" y="266"/>
                        <a:pt x="163" y="266"/>
                      </a:cubicBezTo>
                      <a:cubicBezTo>
                        <a:pt x="162" y="266"/>
                        <a:pt x="162" y="266"/>
                        <a:pt x="162" y="266"/>
                      </a:cubicBezTo>
                      <a:cubicBezTo>
                        <a:pt x="162" y="266"/>
                        <a:pt x="162" y="266"/>
                        <a:pt x="162" y="266"/>
                      </a:cubicBezTo>
                      <a:cubicBezTo>
                        <a:pt x="162" y="266"/>
                        <a:pt x="162" y="266"/>
                        <a:pt x="162" y="266"/>
                      </a:cubicBezTo>
                      <a:cubicBezTo>
                        <a:pt x="162" y="266"/>
                        <a:pt x="163" y="267"/>
                        <a:pt x="163" y="267"/>
                      </a:cubicBezTo>
                      <a:cubicBezTo>
                        <a:pt x="165" y="267"/>
                        <a:pt x="165" y="271"/>
                        <a:pt x="167" y="273"/>
                      </a:cubicBezTo>
                      <a:cubicBezTo>
                        <a:pt x="168" y="274"/>
                        <a:pt x="168" y="276"/>
                        <a:pt x="169" y="277"/>
                      </a:cubicBezTo>
                      <a:cubicBezTo>
                        <a:pt x="169" y="277"/>
                        <a:pt x="169" y="277"/>
                        <a:pt x="169" y="277"/>
                      </a:cubicBezTo>
                      <a:cubicBezTo>
                        <a:pt x="171" y="279"/>
                        <a:pt x="170" y="281"/>
                        <a:pt x="171" y="282"/>
                      </a:cubicBezTo>
                      <a:cubicBezTo>
                        <a:pt x="172" y="283"/>
                        <a:pt x="172" y="284"/>
                        <a:pt x="172" y="285"/>
                      </a:cubicBezTo>
                      <a:cubicBezTo>
                        <a:pt x="172" y="285"/>
                        <a:pt x="172" y="285"/>
                        <a:pt x="172" y="285"/>
                      </a:cubicBezTo>
                      <a:cubicBezTo>
                        <a:pt x="172" y="285"/>
                        <a:pt x="172" y="286"/>
                        <a:pt x="172" y="286"/>
                      </a:cubicBezTo>
                      <a:cubicBezTo>
                        <a:pt x="172" y="287"/>
                        <a:pt x="172" y="287"/>
                        <a:pt x="172" y="287"/>
                      </a:cubicBezTo>
                      <a:cubicBezTo>
                        <a:pt x="173" y="288"/>
                        <a:pt x="173" y="288"/>
                        <a:pt x="173" y="289"/>
                      </a:cubicBezTo>
                      <a:cubicBezTo>
                        <a:pt x="176" y="285"/>
                        <a:pt x="180" y="281"/>
                        <a:pt x="184" y="278"/>
                      </a:cubicBezTo>
                      <a:cubicBezTo>
                        <a:pt x="184" y="277"/>
                        <a:pt x="184" y="277"/>
                        <a:pt x="184" y="276"/>
                      </a:cubicBezTo>
                      <a:cubicBezTo>
                        <a:pt x="184" y="276"/>
                        <a:pt x="184" y="276"/>
                        <a:pt x="184" y="276"/>
                      </a:cubicBezTo>
                      <a:cubicBezTo>
                        <a:pt x="183" y="276"/>
                        <a:pt x="183" y="276"/>
                        <a:pt x="183" y="276"/>
                      </a:cubicBezTo>
                      <a:cubicBezTo>
                        <a:pt x="183" y="276"/>
                        <a:pt x="183" y="276"/>
                        <a:pt x="183" y="276"/>
                      </a:cubicBezTo>
                      <a:cubicBezTo>
                        <a:pt x="183" y="276"/>
                        <a:pt x="183" y="276"/>
                        <a:pt x="183" y="276"/>
                      </a:cubicBezTo>
                      <a:cubicBezTo>
                        <a:pt x="183" y="276"/>
                        <a:pt x="183" y="276"/>
                        <a:pt x="183" y="276"/>
                      </a:cubicBezTo>
                      <a:cubicBezTo>
                        <a:pt x="183" y="276"/>
                        <a:pt x="183" y="276"/>
                        <a:pt x="183" y="276"/>
                      </a:cubicBezTo>
                      <a:cubicBezTo>
                        <a:pt x="182" y="275"/>
                        <a:pt x="183" y="272"/>
                        <a:pt x="182" y="271"/>
                      </a:cubicBezTo>
                      <a:cubicBezTo>
                        <a:pt x="181" y="270"/>
                        <a:pt x="183" y="267"/>
                        <a:pt x="182" y="265"/>
                      </a:cubicBezTo>
                      <a:cubicBezTo>
                        <a:pt x="181" y="262"/>
                        <a:pt x="184" y="258"/>
                        <a:pt x="183" y="256"/>
                      </a:cubicBezTo>
                      <a:cubicBezTo>
                        <a:pt x="183" y="254"/>
                        <a:pt x="186" y="253"/>
                        <a:pt x="186" y="250"/>
                      </a:cubicBezTo>
                      <a:cubicBezTo>
                        <a:pt x="186" y="247"/>
                        <a:pt x="189" y="247"/>
                        <a:pt x="190" y="245"/>
                      </a:cubicBezTo>
                      <a:cubicBezTo>
                        <a:pt x="190" y="242"/>
                        <a:pt x="193" y="244"/>
                        <a:pt x="194" y="242"/>
                      </a:cubicBezTo>
                      <a:cubicBezTo>
                        <a:pt x="194" y="241"/>
                        <a:pt x="194" y="241"/>
                        <a:pt x="195" y="241"/>
                      </a:cubicBezTo>
                      <a:cubicBezTo>
                        <a:pt x="195" y="241"/>
                        <a:pt x="195" y="241"/>
                        <a:pt x="195" y="241"/>
                      </a:cubicBezTo>
                      <a:cubicBezTo>
                        <a:pt x="196" y="241"/>
                        <a:pt x="196" y="242"/>
                        <a:pt x="196" y="242"/>
                      </a:cubicBezTo>
                      <a:cubicBezTo>
                        <a:pt x="197" y="242"/>
                        <a:pt x="197" y="241"/>
                        <a:pt x="198" y="241"/>
                      </a:cubicBezTo>
                      <a:cubicBezTo>
                        <a:pt x="198" y="240"/>
                        <a:pt x="198" y="240"/>
                        <a:pt x="198" y="240"/>
                      </a:cubicBezTo>
                      <a:cubicBezTo>
                        <a:pt x="199" y="240"/>
                        <a:pt x="199" y="241"/>
                        <a:pt x="200" y="241"/>
                      </a:cubicBezTo>
                      <a:cubicBezTo>
                        <a:pt x="200" y="242"/>
                        <a:pt x="201" y="242"/>
                        <a:pt x="201" y="242"/>
                      </a:cubicBezTo>
                      <a:cubicBezTo>
                        <a:pt x="201" y="242"/>
                        <a:pt x="202" y="242"/>
                        <a:pt x="202" y="242"/>
                      </a:cubicBezTo>
                      <a:cubicBezTo>
                        <a:pt x="202" y="242"/>
                        <a:pt x="202" y="242"/>
                        <a:pt x="202" y="242"/>
                      </a:cubicBezTo>
                      <a:cubicBezTo>
                        <a:pt x="203" y="242"/>
                        <a:pt x="203" y="242"/>
                        <a:pt x="204" y="243"/>
                      </a:cubicBezTo>
                      <a:cubicBezTo>
                        <a:pt x="204" y="243"/>
                        <a:pt x="204" y="243"/>
                        <a:pt x="204" y="243"/>
                      </a:cubicBezTo>
                      <a:cubicBezTo>
                        <a:pt x="204" y="243"/>
                        <a:pt x="204" y="243"/>
                        <a:pt x="204" y="243"/>
                      </a:cubicBezTo>
                      <a:cubicBezTo>
                        <a:pt x="205" y="244"/>
                        <a:pt x="205" y="244"/>
                        <a:pt x="205" y="244"/>
                      </a:cubicBezTo>
                      <a:cubicBezTo>
                        <a:pt x="205" y="244"/>
                        <a:pt x="205" y="244"/>
                        <a:pt x="205" y="244"/>
                      </a:cubicBezTo>
                      <a:cubicBezTo>
                        <a:pt x="205" y="244"/>
                        <a:pt x="205" y="244"/>
                        <a:pt x="205" y="244"/>
                      </a:cubicBezTo>
                      <a:cubicBezTo>
                        <a:pt x="205" y="244"/>
                        <a:pt x="205" y="244"/>
                        <a:pt x="205" y="244"/>
                      </a:cubicBezTo>
                      <a:cubicBezTo>
                        <a:pt x="205" y="244"/>
                        <a:pt x="205" y="244"/>
                        <a:pt x="205" y="244"/>
                      </a:cubicBezTo>
                      <a:cubicBezTo>
                        <a:pt x="205" y="244"/>
                        <a:pt x="205" y="244"/>
                        <a:pt x="205" y="244"/>
                      </a:cubicBezTo>
                      <a:cubicBezTo>
                        <a:pt x="205" y="244"/>
                        <a:pt x="205" y="244"/>
                        <a:pt x="205" y="244"/>
                      </a:cubicBezTo>
                      <a:cubicBezTo>
                        <a:pt x="207" y="244"/>
                        <a:pt x="207" y="246"/>
                        <a:pt x="208" y="247"/>
                      </a:cubicBezTo>
                      <a:cubicBezTo>
                        <a:pt x="208" y="247"/>
                        <a:pt x="208" y="247"/>
                        <a:pt x="208" y="247"/>
                      </a:cubicBezTo>
                      <a:cubicBezTo>
                        <a:pt x="208" y="247"/>
                        <a:pt x="208" y="247"/>
                        <a:pt x="208" y="247"/>
                      </a:cubicBezTo>
                      <a:cubicBezTo>
                        <a:pt x="208" y="248"/>
                        <a:pt x="208" y="248"/>
                        <a:pt x="208" y="248"/>
                      </a:cubicBezTo>
                      <a:cubicBezTo>
                        <a:pt x="208" y="248"/>
                        <a:pt x="208" y="248"/>
                        <a:pt x="208" y="248"/>
                      </a:cubicBezTo>
                      <a:cubicBezTo>
                        <a:pt x="209" y="248"/>
                        <a:pt x="209" y="252"/>
                        <a:pt x="210" y="252"/>
                      </a:cubicBezTo>
                      <a:cubicBezTo>
                        <a:pt x="211" y="253"/>
                        <a:pt x="211" y="253"/>
                        <a:pt x="211" y="254"/>
                      </a:cubicBezTo>
                      <a:cubicBezTo>
                        <a:pt x="211" y="255"/>
                        <a:pt x="211" y="255"/>
                        <a:pt x="211" y="256"/>
                      </a:cubicBezTo>
                      <a:cubicBezTo>
                        <a:pt x="211" y="257"/>
                        <a:pt x="211" y="258"/>
                        <a:pt x="212" y="259"/>
                      </a:cubicBezTo>
                      <a:cubicBezTo>
                        <a:pt x="212" y="260"/>
                        <a:pt x="212" y="260"/>
                        <a:pt x="212" y="260"/>
                      </a:cubicBezTo>
                      <a:cubicBezTo>
                        <a:pt x="212" y="261"/>
                        <a:pt x="212" y="261"/>
                        <a:pt x="212" y="261"/>
                      </a:cubicBezTo>
                      <a:cubicBezTo>
                        <a:pt x="220" y="258"/>
                        <a:pt x="230" y="257"/>
                        <a:pt x="239" y="254"/>
                      </a:cubicBezTo>
                      <a:cubicBezTo>
                        <a:pt x="249" y="251"/>
                        <a:pt x="258" y="245"/>
                        <a:pt x="267" y="242"/>
                      </a:cubicBezTo>
                      <a:cubicBezTo>
                        <a:pt x="272" y="241"/>
                        <a:pt x="277" y="240"/>
                        <a:pt x="281" y="240"/>
                      </a:cubicBezTo>
                      <a:cubicBezTo>
                        <a:pt x="293" y="240"/>
                        <a:pt x="302" y="245"/>
                        <a:pt x="311" y="252"/>
                      </a:cubicBezTo>
                      <a:cubicBezTo>
                        <a:pt x="311" y="252"/>
                        <a:pt x="311" y="252"/>
                        <a:pt x="310" y="252"/>
                      </a:cubicBezTo>
                      <a:cubicBezTo>
                        <a:pt x="308" y="250"/>
                        <a:pt x="312" y="247"/>
                        <a:pt x="311" y="245"/>
                      </a:cubicBezTo>
                      <a:cubicBezTo>
                        <a:pt x="311" y="242"/>
                        <a:pt x="315" y="239"/>
                        <a:pt x="315" y="236"/>
                      </a:cubicBezTo>
                      <a:cubicBezTo>
                        <a:pt x="315" y="234"/>
                        <a:pt x="319" y="234"/>
                        <a:pt x="320" y="230"/>
                      </a:cubicBezTo>
                      <a:cubicBezTo>
                        <a:pt x="320" y="228"/>
                        <a:pt x="324" y="229"/>
                        <a:pt x="326" y="226"/>
                      </a:cubicBezTo>
                      <a:cubicBezTo>
                        <a:pt x="326" y="226"/>
                        <a:pt x="326" y="225"/>
                        <a:pt x="327" y="225"/>
                      </a:cubicBezTo>
                      <a:cubicBezTo>
                        <a:pt x="327" y="225"/>
                        <a:pt x="328" y="225"/>
                        <a:pt x="328" y="225"/>
                      </a:cubicBezTo>
                      <a:cubicBezTo>
                        <a:pt x="328" y="225"/>
                        <a:pt x="329" y="226"/>
                        <a:pt x="329" y="226"/>
                      </a:cubicBezTo>
                      <a:cubicBezTo>
                        <a:pt x="330" y="226"/>
                        <a:pt x="331" y="225"/>
                        <a:pt x="332" y="224"/>
                      </a:cubicBezTo>
                      <a:cubicBezTo>
                        <a:pt x="332" y="224"/>
                        <a:pt x="332" y="224"/>
                        <a:pt x="333" y="224"/>
                      </a:cubicBezTo>
                      <a:cubicBezTo>
                        <a:pt x="333" y="224"/>
                        <a:pt x="333" y="224"/>
                        <a:pt x="334" y="225"/>
                      </a:cubicBezTo>
                      <a:cubicBezTo>
                        <a:pt x="334" y="225"/>
                        <a:pt x="335" y="225"/>
                        <a:pt x="335" y="225"/>
                      </a:cubicBezTo>
                      <a:cubicBezTo>
                        <a:pt x="336" y="225"/>
                        <a:pt x="336" y="225"/>
                        <a:pt x="336" y="225"/>
                      </a:cubicBezTo>
                      <a:cubicBezTo>
                        <a:pt x="331" y="209"/>
                        <a:pt x="334" y="192"/>
                        <a:pt x="334" y="175"/>
                      </a:cubicBezTo>
                      <a:cubicBezTo>
                        <a:pt x="296" y="146"/>
                        <a:pt x="232" y="140"/>
                        <a:pt x="207" y="101"/>
                      </a:cubicBezTo>
                      <a:cubicBezTo>
                        <a:pt x="199" y="88"/>
                        <a:pt x="197" y="75"/>
                        <a:pt x="196" y="60"/>
                      </a:cubicBezTo>
                      <a:cubicBezTo>
                        <a:pt x="193" y="84"/>
                        <a:pt x="198" y="111"/>
                        <a:pt x="165" y="121"/>
                      </a:cubicBezTo>
                      <a:cubicBezTo>
                        <a:pt x="159" y="124"/>
                        <a:pt x="153" y="125"/>
                        <a:pt x="148" y="125"/>
                      </a:cubicBezTo>
                      <a:cubicBezTo>
                        <a:pt x="114" y="125"/>
                        <a:pt x="122" y="76"/>
                        <a:pt x="95" y="59"/>
                      </a:cubicBezTo>
                      <a:moveTo>
                        <a:pt x="29" y="0"/>
                      </a:moveTo>
                      <a:cubicBezTo>
                        <a:pt x="27" y="0"/>
                        <a:pt x="27" y="0"/>
                        <a:pt x="27" y="0"/>
                      </a:cubicBezTo>
                      <a:cubicBezTo>
                        <a:pt x="0" y="21"/>
                        <a:pt x="2" y="43"/>
                        <a:pt x="14" y="64"/>
                      </a:cubicBezTo>
                      <a:cubicBezTo>
                        <a:pt x="16" y="66"/>
                        <a:pt x="18" y="68"/>
                        <a:pt x="21" y="70"/>
                      </a:cubicBezTo>
                      <a:cubicBezTo>
                        <a:pt x="22" y="70"/>
                        <a:pt x="23" y="71"/>
                        <a:pt x="25" y="72"/>
                      </a:cubicBezTo>
                      <a:cubicBezTo>
                        <a:pt x="26" y="72"/>
                        <a:pt x="28" y="71"/>
                        <a:pt x="28" y="69"/>
                      </a:cubicBezTo>
                      <a:cubicBezTo>
                        <a:pt x="28" y="67"/>
                        <a:pt x="31" y="69"/>
                        <a:pt x="33" y="66"/>
                      </a:cubicBezTo>
                      <a:cubicBezTo>
                        <a:pt x="33" y="66"/>
                        <a:pt x="33" y="65"/>
                        <a:pt x="33" y="65"/>
                      </a:cubicBezTo>
                      <a:cubicBezTo>
                        <a:pt x="34" y="65"/>
                        <a:pt x="34" y="66"/>
                        <a:pt x="34" y="66"/>
                      </a:cubicBezTo>
                      <a:cubicBezTo>
                        <a:pt x="35" y="66"/>
                        <a:pt x="35" y="66"/>
                        <a:pt x="35" y="66"/>
                      </a:cubicBezTo>
                      <a:cubicBezTo>
                        <a:pt x="36" y="66"/>
                        <a:pt x="36" y="66"/>
                        <a:pt x="37" y="65"/>
                      </a:cubicBezTo>
                      <a:cubicBezTo>
                        <a:pt x="37" y="65"/>
                        <a:pt x="37" y="64"/>
                        <a:pt x="38" y="64"/>
                      </a:cubicBezTo>
                      <a:cubicBezTo>
                        <a:pt x="38" y="64"/>
                        <a:pt x="39" y="65"/>
                        <a:pt x="39" y="65"/>
                      </a:cubicBezTo>
                      <a:cubicBezTo>
                        <a:pt x="40" y="65"/>
                        <a:pt x="41" y="66"/>
                        <a:pt x="41" y="66"/>
                      </a:cubicBezTo>
                      <a:cubicBezTo>
                        <a:pt x="42" y="66"/>
                        <a:pt x="42" y="66"/>
                        <a:pt x="42" y="65"/>
                      </a:cubicBezTo>
                      <a:cubicBezTo>
                        <a:pt x="43" y="65"/>
                        <a:pt x="43" y="65"/>
                        <a:pt x="43" y="65"/>
                      </a:cubicBezTo>
                      <a:cubicBezTo>
                        <a:pt x="43" y="65"/>
                        <a:pt x="44" y="66"/>
                        <a:pt x="45" y="66"/>
                      </a:cubicBezTo>
                      <a:cubicBezTo>
                        <a:pt x="45" y="66"/>
                        <a:pt x="45" y="67"/>
                        <a:pt x="45" y="67"/>
                      </a:cubicBezTo>
                      <a:cubicBezTo>
                        <a:pt x="45" y="67"/>
                        <a:pt x="45" y="67"/>
                        <a:pt x="45" y="67"/>
                      </a:cubicBezTo>
                      <a:cubicBezTo>
                        <a:pt x="46" y="67"/>
                        <a:pt x="46" y="67"/>
                        <a:pt x="46" y="67"/>
                      </a:cubicBezTo>
                      <a:cubicBezTo>
                        <a:pt x="46" y="67"/>
                        <a:pt x="46"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8" y="67"/>
                        <a:pt x="49" y="69"/>
                        <a:pt x="50" y="70"/>
                      </a:cubicBezTo>
                      <a:cubicBezTo>
                        <a:pt x="50" y="70"/>
                        <a:pt x="50" y="70"/>
                        <a:pt x="51" y="70"/>
                      </a:cubicBezTo>
                      <a:cubicBezTo>
                        <a:pt x="51" y="70"/>
                        <a:pt x="51" y="70"/>
                        <a:pt x="51" y="70"/>
                      </a:cubicBezTo>
                      <a:cubicBezTo>
                        <a:pt x="51" y="70"/>
                        <a:pt x="51" y="70"/>
                        <a:pt x="51" y="70"/>
                      </a:cubicBezTo>
                      <a:cubicBezTo>
                        <a:pt x="51" y="71"/>
                        <a:pt x="51" y="71"/>
                        <a:pt x="51" y="71"/>
                      </a:cubicBezTo>
                      <a:cubicBezTo>
                        <a:pt x="51" y="71"/>
                        <a:pt x="51" y="71"/>
                        <a:pt x="51" y="71"/>
                      </a:cubicBezTo>
                      <a:cubicBezTo>
                        <a:pt x="51" y="71"/>
                        <a:pt x="51" y="71"/>
                        <a:pt x="51" y="71"/>
                      </a:cubicBezTo>
                      <a:cubicBezTo>
                        <a:pt x="52" y="71"/>
                        <a:pt x="52" y="74"/>
                        <a:pt x="54" y="74"/>
                      </a:cubicBezTo>
                      <a:cubicBezTo>
                        <a:pt x="56" y="75"/>
                        <a:pt x="55" y="79"/>
                        <a:pt x="57" y="81"/>
                      </a:cubicBezTo>
                      <a:cubicBezTo>
                        <a:pt x="58" y="81"/>
                        <a:pt x="58" y="82"/>
                        <a:pt x="58" y="84"/>
                      </a:cubicBezTo>
                      <a:cubicBezTo>
                        <a:pt x="58" y="84"/>
                        <a:pt x="58" y="84"/>
                        <a:pt x="58" y="84"/>
                      </a:cubicBezTo>
                      <a:cubicBezTo>
                        <a:pt x="58" y="84"/>
                        <a:pt x="58" y="84"/>
                        <a:pt x="58" y="85"/>
                      </a:cubicBezTo>
                      <a:cubicBezTo>
                        <a:pt x="58" y="85"/>
                        <a:pt x="58" y="85"/>
                        <a:pt x="58" y="85"/>
                      </a:cubicBezTo>
                      <a:cubicBezTo>
                        <a:pt x="58" y="84"/>
                        <a:pt x="59" y="84"/>
                        <a:pt x="59" y="84"/>
                      </a:cubicBezTo>
                      <a:cubicBezTo>
                        <a:pt x="68" y="75"/>
                        <a:pt x="69" y="68"/>
                        <a:pt x="75" y="57"/>
                      </a:cubicBezTo>
                      <a:cubicBezTo>
                        <a:pt x="75" y="56"/>
                        <a:pt x="76" y="55"/>
                        <a:pt x="77" y="54"/>
                      </a:cubicBezTo>
                      <a:cubicBezTo>
                        <a:pt x="64" y="52"/>
                        <a:pt x="51" y="53"/>
                        <a:pt x="42" y="46"/>
                      </a:cubicBezTo>
                      <a:cubicBezTo>
                        <a:pt x="28" y="35"/>
                        <a:pt x="27" y="15"/>
                        <a:pt x="29" y="0"/>
                      </a:cubicBezTo>
                    </a:path>
                  </a:pathLst>
                </a:custGeom>
                <a:solidFill>
                  <a:srgbClr val="9737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2" name="Freeform 8653">
                  <a:extLst>
                    <a:ext uri="{FF2B5EF4-FFF2-40B4-BE49-F238E27FC236}">
                      <a16:creationId xmlns:a16="http://schemas.microsoft.com/office/drawing/2014/main" id="{9F4875E4-E6CA-45C8-20C7-84EB471D9D7E}"/>
                    </a:ext>
                  </a:extLst>
                </p:cNvPr>
                <p:cNvSpPr>
                  <a:spLocks/>
                </p:cNvSpPr>
                <p:nvPr/>
              </p:nvSpPr>
              <p:spPr bwMode="auto">
                <a:xfrm>
                  <a:off x="4501" y="1933"/>
                  <a:ext cx="1" cy="1"/>
                </a:xfrm>
                <a:custGeom>
                  <a:avLst/>
                  <a:gdLst>
                    <a:gd name="T0" fmla="*/ 1 w 1"/>
                    <a:gd name="T1" fmla="*/ 0 h 1"/>
                    <a:gd name="T2" fmla="*/ 0 w 1"/>
                    <a:gd name="T3" fmla="*/ 0 h 1"/>
                    <a:gd name="T4" fmla="*/ 0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0" y="0"/>
                      </a:cubicBezTo>
                      <a:cubicBezTo>
                        <a:pt x="0" y="0"/>
                        <a:pt x="0" y="0"/>
                        <a:pt x="0" y="1"/>
                      </a:cubicBezTo>
                      <a:cubicBezTo>
                        <a:pt x="1" y="0"/>
                        <a:pt x="1" y="0"/>
                        <a:pt x="1" y="0"/>
                      </a:cubicBezTo>
                    </a:path>
                  </a:pathLst>
                </a:custGeom>
                <a:solidFill>
                  <a:srgbClr val="A14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3" name="Freeform 8654">
                  <a:extLst>
                    <a:ext uri="{FF2B5EF4-FFF2-40B4-BE49-F238E27FC236}">
                      <a16:creationId xmlns:a16="http://schemas.microsoft.com/office/drawing/2014/main" id="{84FBECF6-4997-7BF0-3798-123475714BC1}"/>
                    </a:ext>
                  </a:extLst>
                </p:cNvPr>
                <p:cNvSpPr>
                  <a:spLocks noEditPoints="1"/>
                </p:cNvSpPr>
                <p:nvPr/>
              </p:nvSpPr>
              <p:spPr bwMode="auto">
                <a:xfrm>
                  <a:off x="4501" y="1932"/>
                  <a:ext cx="80" cy="44"/>
                </a:xfrm>
                <a:custGeom>
                  <a:avLst/>
                  <a:gdLst>
                    <a:gd name="T0" fmla="*/ 11 w 96"/>
                    <a:gd name="T1" fmla="*/ 12 h 53"/>
                    <a:gd name="T2" fmla="*/ 19 w 96"/>
                    <a:gd name="T3" fmla="*/ 22 h 53"/>
                    <a:gd name="T4" fmla="*/ 32 w 96"/>
                    <a:gd name="T5" fmla="*/ 26 h 53"/>
                    <a:gd name="T6" fmla="*/ 36 w 96"/>
                    <a:gd name="T7" fmla="*/ 26 h 53"/>
                    <a:gd name="T8" fmla="*/ 43 w 96"/>
                    <a:gd name="T9" fmla="*/ 25 h 53"/>
                    <a:gd name="T10" fmla="*/ 47 w 96"/>
                    <a:gd name="T11" fmla="*/ 22 h 53"/>
                    <a:gd name="T12" fmla="*/ 37 w 96"/>
                    <a:gd name="T13" fmla="*/ 18 h 53"/>
                    <a:gd name="T14" fmla="*/ 11 w 96"/>
                    <a:gd name="T15" fmla="*/ 12 h 53"/>
                    <a:gd name="T16" fmla="*/ 5 w 96"/>
                    <a:gd name="T17" fmla="*/ 0 h 53"/>
                    <a:gd name="T18" fmla="*/ 1 w 96"/>
                    <a:gd name="T19" fmla="*/ 1 h 53"/>
                    <a:gd name="T20" fmla="*/ 0 w 96"/>
                    <a:gd name="T21" fmla="*/ 2 h 53"/>
                    <a:gd name="T22" fmla="*/ 11 w 96"/>
                    <a:gd name="T23" fmla="*/ 12 h 53"/>
                    <a:gd name="T24" fmla="*/ 5 w 96"/>
                    <a:gd name="T25" fmla="*/ 0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6" h="53">
                      <a:moveTo>
                        <a:pt x="21" y="25"/>
                      </a:moveTo>
                      <a:cubicBezTo>
                        <a:pt x="26" y="32"/>
                        <a:pt x="33" y="39"/>
                        <a:pt x="40" y="44"/>
                      </a:cubicBezTo>
                      <a:cubicBezTo>
                        <a:pt x="47" y="49"/>
                        <a:pt x="56" y="51"/>
                        <a:pt x="65" y="53"/>
                      </a:cubicBezTo>
                      <a:cubicBezTo>
                        <a:pt x="68" y="53"/>
                        <a:pt x="71" y="53"/>
                        <a:pt x="74" y="53"/>
                      </a:cubicBezTo>
                      <a:cubicBezTo>
                        <a:pt x="79" y="53"/>
                        <a:pt x="83" y="53"/>
                        <a:pt x="87" y="52"/>
                      </a:cubicBezTo>
                      <a:cubicBezTo>
                        <a:pt x="89" y="51"/>
                        <a:pt x="92" y="50"/>
                        <a:pt x="96" y="48"/>
                      </a:cubicBezTo>
                      <a:cubicBezTo>
                        <a:pt x="89" y="44"/>
                        <a:pt x="83" y="42"/>
                        <a:pt x="75" y="40"/>
                      </a:cubicBezTo>
                      <a:cubicBezTo>
                        <a:pt x="60" y="35"/>
                        <a:pt x="38" y="33"/>
                        <a:pt x="21" y="25"/>
                      </a:cubicBezTo>
                      <a:moveTo>
                        <a:pt x="10" y="0"/>
                      </a:moveTo>
                      <a:cubicBezTo>
                        <a:pt x="1" y="1"/>
                        <a:pt x="1" y="1"/>
                        <a:pt x="1" y="1"/>
                      </a:cubicBezTo>
                      <a:cubicBezTo>
                        <a:pt x="1" y="1"/>
                        <a:pt x="1" y="1"/>
                        <a:pt x="0" y="2"/>
                      </a:cubicBezTo>
                      <a:cubicBezTo>
                        <a:pt x="3" y="13"/>
                        <a:pt x="11" y="21"/>
                        <a:pt x="21" y="25"/>
                      </a:cubicBezTo>
                      <a:cubicBezTo>
                        <a:pt x="16" y="18"/>
                        <a:pt x="12" y="10"/>
                        <a:pt x="10" y="0"/>
                      </a:cubicBezTo>
                    </a:path>
                  </a:pathLst>
                </a:custGeom>
                <a:solidFill>
                  <a:srgbClr val="AB4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4" name="Freeform 8655">
                  <a:extLst>
                    <a:ext uri="{FF2B5EF4-FFF2-40B4-BE49-F238E27FC236}">
                      <a16:creationId xmlns:a16="http://schemas.microsoft.com/office/drawing/2014/main" id="{A988A4D2-9C19-E5CE-100E-A5E2848D3951}"/>
                    </a:ext>
                  </a:extLst>
                </p:cNvPr>
                <p:cNvSpPr>
                  <a:spLocks/>
                </p:cNvSpPr>
                <p:nvPr/>
              </p:nvSpPr>
              <p:spPr bwMode="auto">
                <a:xfrm>
                  <a:off x="4588" y="2399"/>
                  <a:ext cx="196" cy="112"/>
                </a:xfrm>
                <a:custGeom>
                  <a:avLst/>
                  <a:gdLst>
                    <a:gd name="T0" fmla="*/ 2 w 237"/>
                    <a:gd name="T1" fmla="*/ 12 h 136"/>
                    <a:gd name="T2" fmla="*/ 37 w 237"/>
                    <a:gd name="T3" fmla="*/ 59 h 136"/>
                    <a:gd name="T4" fmla="*/ 38 w 237"/>
                    <a:gd name="T5" fmla="*/ 58 h 136"/>
                    <a:gd name="T6" fmla="*/ 39 w 237"/>
                    <a:gd name="T7" fmla="*/ 58 h 136"/>
                    <a:gd name="T8" fmla="*/ 41 w 237"/>
                    <a:gd name="T9" fmla="*/ 58 h 136"/>
                    <a:gd name="T10" fmla="*/ 41 w 237"/>
                    <a:gd name="T11" fmla="*/ 58 h 136"/>
                    <a:gd name="T12" fmla="*/ 41 w 237"/>
                    <a:gd name="T13" fmla="*/ 58 h 136"/>
                    <a:gd name="T14" fmla="*/ 43 w 237"/>
                    <a:gd name="T15" fmla="*/ 58 h 136"/>
                    <a:gd name="T16" fmla="*/ 44 w 237"/>
                    <a:gd name="T17" fmla="*/ 58 h 136"/>
                    <a:gd name="T18" fmla="*/ 45 w 237"/>
                    <a:gd name="T19" fmla="*/ 59 h 136"/>
                    <a:gd name="T20" fmla="*/ 45 w 237"/>
                    <a:gd name="T21" fmla="*/ 62 h 136"/>
                    <a:gd name="T22" fmla="*/ 49 w 237"/>
                    <a:gd name="T23" fmla="*/ 63 h 136"/>
                    <a:gd name="T24" fmla="*/ 83 w 237"/>
                    <a:gd name="T25" fmla="*/ 56 h 136"/>
                    <a:gd name="T26" fmla="*/ 105 w 237"/>
                    <a:gd name="T27" fmla="*/ 43 h 136"/>
                    <a:gd name="T28" fmla="*/ 30 w 237"/>
                    <a:gd name="T29" fmla="*/ 40 h 136"/>
                    <a:gd name="T30" fmla="*/ 28 w 237"/>
                    <a:gd name="T31" fmla="*/ 40 h 136"/>
                    <a:gd name="T32" fmla="*/ 28 w 237"/>
                    <a:gd name="T33" fmla="*/ 40 h 136"/>
                    <a:gd name="T34" fmla="*/ 28 w 237"/>
                    <a:gd name="T35" fmla="*/ 40 h 136"/>
                    <a:gd name="T36" fmla="*/ 28 w 237"/>
                    <a:gd name="T37" fmla="*/ 40 h 136"/>
                    <a:gd name="T38" fmla="*/ 28 w 237"/>
                    <a:gd name="T39" fmla="*/ 40 h 136"/>
                    <a:gd name="T40" fmla="*/ 28 w 237"/>
                    <a:gd name="T41" fmla="*/ 40 h 136"/>
                    <a:gd name="T42" fmla="*/ 28 w 237"/>
                    <a:gd name="T43" fmla="*/ 40 h 136"/>
                    <a:gd name="T44" fmla="*/ 28 w 237"/>
                    <a:gd name="T45" fmla="*/ 40 h 136"/>
                    <a:gd name="T46" fmla="*/ 28 w 237"/>
                    <a:gd name="T47" fmla="*/ 40 h 136"/>
                    <a:gd name="T48" fmla="*/ 28 w 237"/>
                    <a:gd name="T49" fmla="*/ 40 h 136"/>
                    <a:gd name="T50" fmla="*/ 27 w 237"/>
                    <a:gd name="T51" fmla="*/ 40 h 136"/>
                    <a:gd name="T52" fmla="*/ 27 w 237"/>
                    <a:gd name="T53" fmla="*/ 40 h 136"/>
                    <a:gd name="T54" fmla="*/ 26 w 237"/>
                    <a:gd name="T55" fmla="*/ 38 h 136"/>
                    <a:gd name="T56" fmla="*/ 26 w 237"/>
                    <a:gd name="T57" fmla="*/ 38 h 136"/>
                    <a:gd name="T58" fmla="*/ 26 w 237"/>
                    <a:gd name="T59" fmla="*/ 38 h 136"/>
                    <a:gd name="T60" fmla="*/ 26 w 237"/>
                    <a:gd name="T61" fmla="*/ 39 h 136"/>
                    <a:gd name="T62" fmla="*/ 26 w 237"/>
                    <a:gd name="T63" fmla="*/ 39 h 136"/>
                    <a:gd name="T64" fmla="*/ 26 w 237"/>
                    <a:gd name="T65" fmla="*/ 36 h 136"/>
                    <a:gd name="T66" fmla="*/ 25 w 237"/>
                    <a:gd name="T67" fmla="*/ 36 h 136"/>
                    <a:gd name="T68" fmla="*/ 25 w 237"/>
                    <a:gd name="T69" fmla="*/ 36 h 136"/>
                    <a:gd name="T70" fmla="*/ 10 w 237"/>
                    <a:gd name="T71" fmla="*/ 8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7" h="136">
                      <a:moveTo>
                        <a:pt x="0" y="0"/>
                      </a:moveTo>
                      <a:cubicBezTo>
                        <a:pt x="1" y="8"/>
                        <a:pt x="2" y="16"/>
                        <a:pt x="4" y="25"/>
                      </a:cubicBezTo>
                      <a:cubicBezTo>
                        <a:pt x="10" y="52"/>
                        <a:pt x="29" y="68"/>
                        <a:pt x="43" y="90"/>
                      </a:cubicBezTo>
                      <a:cubicBezTo>
                        <a:pt x="52" y="106"/>
                        <a:pt x="63" y="121"/>
                        <a:pt x="80" y="130"/>
                      </a:cubicBezTo>
                      <a:cubicBezTo>
                        <a:pt x="80" y="129"/>
                        <a:pt x="80" y="129"/>
                        <a:pt x="80" y="129"/>
                      </a:cubicBezTo>
                      <a:cubicBezTo>
                        <a:pt x="81" y="128"/>
                        <a:pt x="81" y="128"/>
                        <a:pt x="82" y="128"/>
                      </a:cubicBezTo>
                      <a:cubicBezTo>
                        <a:pt x="82" y="128"/>
                        <a:pt x="82" y="128"/>
                        <a:pt x="82" y="128"/>
                      </a:cubicBezTo>
                      <a:cubicBezTo>
                        <a:pt x="82" y="128"/>
                        <a:pt x="83" y="128"/>
                        <a:pt x="83" y="128"/>
                      </a:cubicBezTo>
                      <a:cubicBezTo>
                        <a:pt x="83" y="128"/>
                        <a:pt x="84" y="128"/>
                        <a:pt x="85" y="127"/>
                      </a:cubicBezTo>
                      <a:cubicBezTo>
                        <a:pt x="85" y="126"/>
                        <a:pt x="85" y="126"/>
                        <a:pt x="86" y="126"/>
                      </a:cubicBezTo>
                      <a:cubicBezTo>
                        <a:pt x="86" y="126"/>
                        <a:pt x="86" y="126"/>
                        <a:pt x="86" y="127"/>
                      </a:cubicBezTo>
                      <a:cubicBezTo>
                        <a:pt x="87" y="127"/>
                        <a:pt x="87" y="127"/>
                        <a:pt x="87" y="127"/>
                      </a:cubicBezTo>
                      <a:cubicBezTo>
                        <a:pt x="88" y="127"/>
                        <a:pt x="88" y="127"/>
                        <a:pt x="89" y="126"/>
                      </a:cubicBezTo>
                      <a:cubicBezTo>
                        <a:pt x="89" y="126"/>
                        <a:pt x="89" y="126"/>
                        <a:pt x="89" y="126"/>
                      </a:cubicBezTo>
                      <a:cubicBezTo>
                        <a:pt x="90" y="126"/>
                        <a:pt x="90" y="127"/>
                        <a:pt x="90" y="127"/>
                      </a:cubicBezTo>
                      <a:cubicBezTo>
                        <a:pt x="91" y="128"/>
                        <a:pt x="91" y="128"/>
                        <a:pt x="92" y="128"/>
                      </a:cubicBezTo>
                      <a:cubicBezTo>
                        <a:pt x="92" y="128"/>
                        <a:pt x="92" y="128"/>
                        <a:pt x="93" y="128"/>
                      </a:cubicBezTo>
                      <a:cubicBezTo>
                        <a:pt x="93" y="128"/>
                        <a:pt x="93" y="128"/>
                        <a:pt x="93" y="128"/>
                      </a:cubicBezTo>
                      <a:cubicBezTo>
                        <a:pt x="94" y="128"/>
                        <a:pt x="94" y="129"/>
                        <a:pt x="95" y="130"/>
                      </a:cubicBezTo>
                      <a:cubicBezTo>
                        <a:pt x="95" y="130"/>
                        <a:pt x="95" y="130"/>
                        <a:pt x="95" y="130"/>
                      </a:cubicBezTo>
                      <a:cubicBezTo>
                        <a:pt x="95" y="130"/>
                        <a:pt x="95" y="130"/>
                        <a:pt x="95" y="130"/>
                      </a:cubicBezTo>
                      <a:cubicBezTo>
                        <a:pt x="97" y="131"/>
                        <a:pt x="96" y="134"/>
                        <a:pt x="98" y="135"/>
                      </a:cubicBezTo>
                      <a:cubicBezTo>
                        <a:pt x="98" y="135"/>
                        <a:pt x="98" y="135"/>
                        <a:pt x="98" y="135"/>
                      </a:cubicBezTo>
                      <a:cubicBezTo>
                        <a:pt x="100" y="135"/>
                        <a:pt x="102" y="136"/>
                        <a:pt x="104" y="136"/>
                      </a:cubicBezTo>
                      <a:cubicBezTo>
                        <a:pt x="106" y="136"/>
                        <a:pt x="107" y="136"/>
                        <a:pt x="109" y="136"/>
                      </a:cubicBezTo>
                      <a:cubicBezTo>
                        <a:pt x="131" y="136"/>
                        <a:pt x="156" y="127"/>
                        <a:pt x="177" y="123"/>
                      </a:cubicBezTo>
                      <a:cubicBezTo>
                        <a:pt x="198" y="118"/>
                        <a:pt x="219" y="108"/>
                        <a:pt x="237" y="95"/>
                      </a:cubicBezTo>
                      <a:cubicBezTo>
                        <a:pt x="233" y="94"/>
                        <a:pt x="229" y="94"/>
                        <a:pt x="225" y="93"/>
                      </a:cubicBezTo>
                      <a:cubicBezTo>
                        <a:pt x="204" y="110"/>
                        <a:pt x="178" y="118"/>
                        <a:pt x="152" y="118"/>
                      </a:cubicBezTo>
                      <a:cubicBezTo>
                        <a:pt x="120" y="118"/>
                        <a:pt x="87" y="106"/>
                        <a:pt x="63" y="87"/>
                      </a:cubicBezTo>
                      <a:cubicBezTo>
                        <a:pt x="63" y="87"/>
                        <a:pt x="62" y="87"/>
                        <a:pt x="62" y="87"/>
                      </a:cubicBezTo>
                      <a:cubicBezTo>
                        <a:pt x="62" y="87"/>
                        <a:pt x="61" y="86"/>
                        <a:pt x="61" y="86"/>
                      </a:cubicBezTo>
                      <a:cubicBezTo>
                        <a:pt x="61" y="86"/>
                        <a:pt x="61" y="86"/>
                        <a:pt x="61" y="86"/>
                      </a:cubicBezTo>
                      <a:cubicBezTo>
                        <a:pt x="61" y="86"/>
                        <a:pt x="61" y="86"/>
                        <a:pt x="61" y="86"/>
                      </a:cubicBezTo>
                      <a:cubicBezTo>
                        <a:pt x="61" y="86"/>
                        <a:pt x="61" y="85"/>
                        <a:pt x="60" y="85"/>
                      </a:cubicBezTo>
                      <a:cubicBezTo>
                        <a:pt x="60" y="85"/>
                        <a:pt x="60" y="85"/>
                        <a:pt x="60" y="85"/>
                      </a:cubicBezTo>
                      <a:cubicBezTo>
                        <a:pt x="60" y="85"/>
                        <a:pt x="60" y="85"/>
                        <a:pt x="60" y="85"/>
                      </a:cubicBezTo>
                      <a:cubicBezTo>
                        <a:pt x="60" y="85"/>
                        <a:pt x="60" y="85"/>
                        <a:pt x="60" y="85"/>
                      </a:cubicBezTo>
                      <a:cubicBezTo>
                        <a:pt x="60" y="85"/>
                        <a:pt x="60" y="85"/>
                        <a:pt x="60" y="85"/>
                      </a:cubicBezTo>
                      <a:cubicBezTo>
                        <a:pt x="60" y="86"/>
                        <a:pt x="60" y="86"/>
                        <a:pt x="60" y="86"/>
                      </a:cubicBezTo>
                      <a:cubicBezTo>
                        <a:pt x="60" y="86"/>
                        <a:pt x="60" y="86"/>
                        <a:pt x="60" y="86"/>
                      </a:cubicBezTo>
                      <a:cubicBezTo>
                        <a:pt x="60" y="86"/>
                        <a:pt x="60" y="86"/>
                        <a:pt x="60" y="86"/>
                      </a:cubicBezTo>
                      <a:cubicBezTo>
                        <a:pt x="60" y="86"/>
                        <a:pt x="60" y="86"/>
                        <a:pt x="60" y="86"/>
                      </a:cubicBezTo>
                      <a:cubicBezTo>
                        <a:pt x="60" y="86"/>
                        <a:pt x="60" y="86"/>
                        <a:pt x="60" y="86"/>
                      </a:cubicBezTo>
                      <a:cubicBezTo>
                        <a:pt x="60" y="86"/>
                        <a:pt x="60" y="86"/>
                        <a:pt x="60" y="86"/>
                      </a:cubicBezTo>
                      <a:cubicBezTo>
                        <a:pt x="60" y="86"/>
                        <a:pt x="60" y="86"/>
                        <a:pt x="60" y="86"/>
                      </a:cubicBezTo>
                      <a:cubicBezTo>
                        <a:pt x="59" y="86"/>
                        <a:pt x="59" y="86"/>
                        <a:pt x="59" y="86"/>
                      </a:cubicBezTo>
                      <a:cubicBezTo>
                        <a:pt x="59" y="86"/>
                        <a:pt x="59" y="86"/>
                        <a:pt x="59" y="86"/>
                      </a:cubicBezTo>
                      <a:cubicBezTo>
                        <a:pt x="59" y="86"/>
                        <a:pt x="59" y="86"/>
                        <a:pt x="59" y="86"/>
                      </a:cubicBezTo>
                      <a:cubicBezTo>
                        <a:pt x="59" y="86"/>
                        <a:pt x="59" y="86"/>
                        <a:pt x="59" y="86"/>
                      </a:cubicBezTo>
                      <a:cubicBezTo>
                        <a:pt x="59" y="86"/>
                        <a:pt x="59" y="86"/>
                        <a:pt x="59" y="86"/>
                      </a:cubicBezTo>
                      <a:cubicBezTo>
                        <a:pt x="58" y="86"/>
                        <a:pt x="58" y="85"/>
                        <a:pt x="58" y="85"/>
                      </a:cubicBezTo>
                      <a:cubicBezTo>
                        <a:pt x="58" y="85"/>
                        <a:pt x="58" y="85"/>
                        <a:pt x="58" y="85"/>
                      </a:cubicBezTo>
                      <a:cubicBezTo>
                        <a:pt x="58" y="85"/>
                        <a:pt x="58" y="85"/>
                        <a:pt x="58" y="85"/>
                      </a:cubicBezTo>
                      <a:cubicBezTo>
                        <a:pt x="58" y="84"/>
                        <a:pt x="57" y="84"/>
                        <a:pt x="57" y="83"/>
                      </a:cubicBezTo>
                      <a:cubicBezTo>
                        <a:pt x="57" y="83"/>
                        <a:pt x="57" y="83"/>
                        <a:pt x="57" y="83"/>
                      </a:cubicBezTo>
                      <a:cubicBezTo>
                        <a:pt x="57" y="83"/>
                        <a:pt x="57" y="83"/>
                        <a:pt x="57" y="83"/>
                      </a:cubicBezTo>
                      <a:cubicBezTo>
                        <a:pt x="57" y="83"/>
                        <a:pt x="57" y="83"/>
                        <a:pt x="57" y="83"/>
                      </a:cubicBezTo>
                      <a:cubicBezTo>
                        <a:pt x="57" y="83"/>
                        <a:pt x="57" y="83"/>
                        <a:pt x="57" y="83"/>
                      </a:cubicBezTo>
                      <a:cubicBezTo>
                        <a:pt x="57" y="83"/>
                        <a:pt x="57" y="83"/>
                        <a:pt x="57" y="83"/>
                      </a:cubicBezTo>
                      <a:cubicBezTo>
                        <a:pt x="57" y="83"/>
                        <a:pt x="57" y="84"/>
                        <a:pt x="57" y="84"/>
                      </a:cubicBezTo>
                      <a:cubicBezTo>
                        <a:pt x="57" y="84"/>
                        <a:pt x="57" y="84"/>
                        <a:pt x="57" y="84"/>
                      </a:cubicBezTo>
                      <a:cubicBezTo>
                        <a:pt x="57" y="84"/>
                        <a:pt x="57" y="84"/>
                        <a:pt x="57" y="84"/>
                      </a:cubicBezTo>
                      <a:cubicBezTo>
                        <a:pt x="57" y="84"/>
                        <a:pt x="57" y="84"/>
                        <a:pt x="57" y="84"/>
                      </a:cubicBezTo>
                      <a:cubicBezTo>
                        <a:pt x="57" y="84"/>
                        <a:pt x="57" y="84"/>
                        <a:pt x="57" y="84"/>
                      </a:cubicBezTo>
                      <a:cubicBezTo>
                        <a:pt x="54" y="83"/>
                        <a:pt x="56" y="80"/>
                        <a:pt x="54" y="79"/>
                      </a:cubicBezTo>
                      <a:cubicBezTo>
                        <a:pt x="54" y="79"/>
                        <a:pt x="54" y="79"/>
                        <a:pt x="54" y="79"/>
                      </a:cubicBezTo>
                      <a:cubicBezTo>
                        <a:pt x="53" y="79"/>
                        <a:pt x="53" y="79"/>
                        <a:pt x="53" y="78"/>
                      </a:cubicBezTo>
                      <a:cubicBezTo>
                        <a:pt x="53" y="78"/>
                        <a:pt x="53" y="78"/>
                        <a:pt x="53" y="78"/>
                      </a:cubicBezTo>
                      <a:cubicBezTo>
                        <a:pt x="53" y="78"/>
                        <a:pt x="53" y="78"/>
                        <a:pt x="53" y="78"/>
                      </a:cubicBezTo>
                      <a:cubicBezTo>
                        <a:pt x="43" y="67"/>
                        <a:pt x="34" y="55"/>
                        <a:pt x="29" y="42"/>
                      </a:cubicBezTo>
                      <a:cubicBezTo>
                        <a:pt x="26" y="34"/>
                        <a:pt x="22" y="25"/>
                        <a:pt x="20" y="17"/>
                      </a:cubicBezTo>
                      <a:cubicBezTo>
                        <a:pt x="13" y="12"/>
                        <a:pt x="6" y="6"/>
                        <a:pt x="0" y="0"/>
                      </a:cubicBezTo>
                    </a:path>
                  </a:pathLst>
                </a:custGeom>
                <a:solidFill>
                  <a:srgbClr val="B053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5" name="Freeform 8656">
                  <a:extLst>
                    <a:ext uri="{FF2B5EF4-FFF2-40B4-BE49-F238E27FC236}">
                      <a16:creationId xmlns:a16="http://schemas.microsoft.com/office/drawing/2014/main" id="{1629FCDA-13CE-EEFB-DB1C-C99753E493CB}"/>
                    </a:ext>
                  </a:extLst>
                </p:cNvPr>
                <p:cNvSpPr>
                  <a:spLocks noEditPoints="1"/>
                </p:cNvSpPr>
                <p:nvPr/>
              </p:nvSpPr>
              <p:spPr bwMode="auto">
                <a:xfrm>
                  <a:off x="4588" y="2076"/>
                  <a:ext cx="250" cy="401"/>
                </a:xfrm>
                <a:custGeom>
                  <a:avLst/>
                  <a:gdLst>
                    <a:gd name="T0" fmla="*/ 137 w 302"/>
                    <a:gd name="T1" fmla="*/ 155 h 486"/>
                    <a:gd name="T2" fmla="*/ 137 w 302"/>
                    <a:gd name="T3" fmla="*/ 156 h 486"/>
                    <a:gd name="T4" fmla="*/ 137 w 302"/>
                    <a:gd name="T5" fmla="*/ 156 h 486"/>
                    <a:gd name="T6" fmla="*/ 137 w 302"/>
                    <a:gd name="T7" fmla="*/ 159 h 486"/>
                    <a:gd name="T8" fmla="*/ 137 w 302"/>
                    <a:gd name="T9" fmla="*/ 162 h 486"/>
                    <a:gd name="T10" fmla="*/ 137 w 302"/>
                    <a:gd name="T11" fmla="*/ 165 h 486"/>
                    <a:gd name="T12" fmla="*/ 133 w 302"/>
                    <a:gd name="T13" fmla="*/ 193 h 486"/>
                    <a:gd name="T14" fmla="*/ 132 w 302"/>
                    <a:gd name="T15" fmla="*/ 196 h 486"/>
                    <a:gd name="T16" fmla="*/ 132 w 302"/>
                    <a:gd name="T17" fmla="*/ 199 h 486"/>
                    <a:gd name="T18" fmla="*/ 127 w 302"/>
                    <a:gd name="T19" fmla="*/ 204 h 486"/>
                    <a:gd name="T20" fmla="*/ 127 w 302"/>
                    <a:gd name="T21" fmla="*/ 205 h 486"/>
                    <a:gd name="T22" fmla="*/ 127 w 302"/>
                    <a:gd name="T23" fmla="*/ 205 h 486"/>
                    <a:gd name="T24" fmla="*/ 127 w 302"/>
                    <a:gd name="T25" fmla="*/ 205 h 486"/>
                    <a:gd name="T26" fmla="*/ 125 w 302"/>
                    <a:gd name="T27" fmla="*/ 205 h 486"/>
                    <a:gd name="T28" fmla="*/ 125 w 302"/>
                    <a:gd name="T29" fmla="*/ 205 h 486"/>
                    <a:gd name="T30" fmla="*/ 125 w 302"/>
                    <a:gd name="T31" fmla="*/ 205 h 486"/>
                    <a:gd name="T32" fmla="*/ 137 w 302"/>
                    <a:gd name="T33" fmla="*/ 189 h 486"/>
                    <a:gd name="T34" fmla="*/ 133 w 302"/>
                    <a:gd name="T35" fmla="*/ 133 h 486"/>
                    <a:gd name="T36" fmla="*/ 136 w 302"/>
                    <a:gd name="T37" fmla="*/ 137 h 486"/>
                    <a:gd name="T38" fmla="*/ 132 w 302"/>
                    <a:gd name="T39" fmla="*/ 103 h 486"/>
                    <a:gd name="T40" fmla="*/ 129 w 302"/>
                    <a:gd name="T41" fmla="*/ 104 h 486"/>
                    <a:gd name="T42" fmla="*/ 129 w 302"/>
                    <a:gd name="T43" fmla="*/ 104 h 486"/>
                    <a:gd name="T44" fmla="*/ 128 w 302"/>
                    <a:gd name="T45" fmla="*/ 104 h 486"/>
                    <a:gd name="T46" fmla="*/ 127 w 302"/>
                    <a:gd name="T47" fmla="*/ 105 h 486"/>
                    <a:gd name="T48" fmla="*/ 127 w 302"/>
                    <a:gd name="T49" fmla="*/ 104 h 486"/>
                    <a:gd name="T50" fmla="*/ 127 w 302"/>
                    <a:gd name="T51" fmla="*/ 104 h 486"/>
                    <a:gd name="T52" fmla="*/ 125 w 302"/>
                    <a:gd name="T53" fmla="*/ 106 h 486"/>
                    <a:gd name="T54" fmla="*/ 124 w 302"/>
                    <a:gd name="T55" fmla="*/ 104 h 486"/>
                    <a:gd name="T56" fmla="*/ 123 w 302"/>
                    <a:gd name="T57" fmla="*/ 105 h 486"/>
                    <a:gd name="T58" fmla="*/ 122 w 302"/>
                    <a:gd name="T59" fmla="*/ 104 h 486"/>
                    <a:gd name="T60" fmla="*/ 122 w 302"/>
                    <a:gd name="T61" fmla="*/ 104 h 486"/>
                    <a:gd name="T62" fmla="*/ 122 w 302"/>
                    <a:gd name="T63" fmla="*/ 104 h 486"/>
                    <a:gd name="T64" fmla="*/ 120 w 302"/>
                    <a:gd name="T65" fmla="*/ 102 h 486"/>
                    <a:gd name="T66" fmla="*/ 120 w 302"/>
                    <a:gd name="T67" fmla="*/ 102 h 486"/>
                    <a:gd name="T68" fmla="*/ 118 w 302"/>
                    <a:gd name="T69" fmla="*/ 80 h 486"/>
                    <a:gd name="T70" fmla="*/ 118 w 302"/>
                    <a:gd name="T71" fmla="*/ 80 h 486"/>
                    <a:gd name="T72" fmla="*/ 118 w 302"/>
                    <a:gd name="T73" fmla="*/ 80 h 486"/>
                    <a:gd name="T74" fmla="*/ 117 w 302"/>
                    <a:gd name="T75" fmla="*/ 80 h 486"/>
                    <a:gd name="T76" fmla="*/ 120 w 302"/>
                    <a:gd name="T77" fmla="*/ 91 h 486"/>
                    <a:gd name="T78" fmla="*/ 120 w 302"/>
                    <a:gd name="T79" fmla="*/ 80 h 486"/>
                    <a:gd name="T80" fmla="*/ 119 w 302"/>
                    <a:gd name="T81" fmla="*/ 80 h 486"/>
                    <a:gd name="T82" fmla="*/ 47 w 302"/>
                    <a:gd name="T83" fmla="*/ 7 h 486"/>
                    <a:gd name="T84" fmla="*/ 109 w 302"/>
                    <a:gd name="T85" fmla="*/ 72 h 486"/>
                    <a:gd name="T86" fmla="*/ 111 w 302"/>
                    <a:gd name="T87" fmla="*/ 61 h 486"/>
                    <a:gd name="T88" fmla="*/ 102 w 302"/>
                    <a:gd name="T89" fmla="*/ 35 h 486"/>
                    <a:gd name="T90" fmla="*/ 102 w 302"/>
                    <a:gd name="T91" fmla="*/ 36 h 486"/>
                    <a:gd name="T92" fmla="*/ 101 w 302"/>
                    <a:gd name="T93" fmla="*/ 36 h 486"/>
                    <a:gd name="T94" fmla="*/ 99 w 302"/>
                    <a:gd name="T95" fmla="*/ 37 h 486"/>
                    <a:gd name="T96" fmla="*/ 99 w 302"/>
                    <a:gd name="T97" fmla="*/ 36 h 486"/>
                    <a:gd name="T98" fmla="*/ 99 w 302"/>
                    <a:gd name="T99" fmla="*/ 36 h 486"/>
                    <a:gd name="T100" fmla="*/ 98 w 302"/>
                    <a:gd name="T101" fmla="*/ 36 h 486"/>
                    <a:gd name="T102" fmla="*/ 98 w 302"/>
                    <a:gd name="T103" fmla="*/ 37 h 486"/>
                    <a:gd name="T104" fmla="*/ 94 w 302"/>
                    <a:gd name="T105" fmla="*/ 36 h 486"/>
                    <a:gd name="T106" fmla="*/ 94 w 302"/>
                    <a:gd name="T107" fmla="*/ 35 h 486"/>
                    <a:gd name="T108" fmla="*/ 93 w 302"/>
                    <a:gd name="T109" fmla="*/ 34 h 486"/>
                    <a:gd name="T110" fmla="*/ 93 w 302"/>
                    <a:gd name="T111" fmla="*/ 34 h 486"/>
                    <a:gd name="T112" fmla="*/ 91 w 302"/>
                    <a:gd name="T113" fmla="*/ 33 h 486"/>
                    <a:gd name="T114" fmla="*/ 90 w 302"/>
                    <a:gd name="T115" fmla="*/ 33 h 486"/>
                    <a:gd name="T116" fmla="*/ 90 w 302"/>
                    <a:gd name="T117" fmla="*/ 33 h 486"/>
                    <a:gd name="T118" fmla="*/ 89 w 302"/>
                    <a:gd name="T119" fmla="*/ 29 h 48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02" h="486">
                      <a:moveTo>
                        <a:pt x="1" y="374"/>
                      </a:moveTo>
                      <a:cubicBezTo>
                        <a:pt x="0" y="380"/>
                        <a:pt x="0" y="385"/>
                        <a:pt x="0" y="391"/>
                      </a:cubicBezTo>
                      <a:cubicBezTo>
                        <a:pt x="6" y="397"/>
                        <a:pt x="13" y="403"/>
                        <a:pt x="20" y="408"/>
                      </a:cubicBezTo>
                      <a:cubicBezTo>
                        <a:pt x="18" y="403"/>
                        <a:pt x="17" y="397"/>
                        <a:pt x="17" y="392"/>
                      </a:cubicBezTo>
                      <a:cubicBezTo>
                        <a:pt x="11" y="387"/>
                        <a:pt x="6" y="381"/>
                        <a:pt x="1" y="374"/>
                      </a:cubicBezTo>
                      <a:moveTo>
                        <a:pt x="293" y="335"/>
                      </a:moveTo>
                      <a:cubicBezTo>
                        <a:pt x="293" y="335"/>
                        <a:pt x="292" y="335"/>
                        <a:pt x="292" y="336"/>
                      </a:cubicBezTo>
                      <a:cubicBezTo>
                        <a:pt x="292" y="336"/>
                        <a:pt x="292" y="336"/>
                        <a:pt x="292" y="336"/>
                      </a:cubicBezTo>
                      <a:cubicBezTo>
                        <a:pt x="292" y="336"/>
                        <a:pt x="292" y="336"/>
                        <a:pt x="292" y="336"/>
                      </a:cubicBezTo>
                      <a:cubicBezTo>
                        <a:pt x="292" y="336"/>
                        <a:pt x="292" y="336"/>
                        <a:pt x="292" y="336"/>
                      </a:cubicBezTo>
                      <a:cubicBezTo>
                        <a:pt x="292" y="336"/>
                        <a:pt x="292" y="336"/>
                        <a:pt x="292" y="336"/>
                      </a:cubicBezTo>
                      <a:cubicBezTo>
                        <a:pt x="292" y="336"/>
                        <a:pt x="292" y="336"/>
                        <a:pt x="292" y="336"/>
                      </a:cubicBezTo>
                      <a:cubicBezTo>
                        <a:pt x="292" y="336"/>
                        <a:pt x="292" y="336"/>
                        <a:pt x="292" y="336"/>
                      </a:cubicBezTo>
                      <a:cubicBezTo>
                        <a:pt x="292" y="336"/>
                        <a:pt x="292" y="336"/>
                        <a:pt x="292" y="336"/>
                      </a:cubicBezTo>
                      <a:cubicBezTo>
                        <a:pt x="292" y="336"/>
                        <a:pt x="292" y="336"/>
                        <a:pt x="292" y="336"/>
                      </a:cubicBezTo>
                      <a:cubicBezTo>
                        <a:pt x="292" y="336"/>
                        <a:pt x="292" y="336"/>
                        <a:pt x="292" y="336"/>
                      </a:cubicBezTo>
                      <a:cubicBezTo>
                        <a:pt x="292" y="336"/>
                        <a:pt x="292" y="336"/>
                        <a:pt x="292" y="336"/>
                      </a:cubicBezTo>
                      <a:cubicBezTo>
                        <a:pt x="292" y="336"/>
                        <a:pt x="292" y="336"/>
                        <a:pt x="292" y="336"/>
                      </a:cubicBezTo>
                      <a:cubicBezTo>
                        <a:pt x="292" y="336"/>
                        <a:pt x="292" y="336"/>
                        <a:pt x="292" y="336"/>
                      </a:cubicBezTo>
                      <a:cubicBezTo>
                        <a:pt x="293" y="337"/>
                        <a:pt x="293" y="337"/>
                        <a:pt x="293" y="338"/>
                      </a:cubicBezTo>
                      <a:cubicBezTo>
                        <a:pt x="293" y="338"/>
                        <a:pt x="293" y="338"/>
                        <a:pt x="293" y="338"/>
                      </a:cubicBezTo>
                      <a:cubicBezTo>
                        <a:pt x="293" y="339"/>
                        <a:pt x="293" y="339"/>
                        <a:pt x="293" y="340"/>
                      </a:cubicBezTo>
                      <a:cubicBezTo>
                        <a:pt x="293" y="340"/>
                        <a:pt x="293" y="341"/>
                        <a:pt x="293" y="341"/>
                      </a:cubicBezTo>
                      <a:cubicBezTo>
                        <a:pt x="293" y="342"/>
                        <a:pt x="294" y="342"/>
                        <a:pt x="294" y="343"/>
                      </a:cubicBezTo>
                      <a:cubicBezTo>
                        <a:pt x="294" y="343"/>
                        <a:pt x="294" y="343"/>
                        <a:pt x="294" y="343"/>
                      </a:cubicBezTo>
                      <a:cubicBezTo>
                        <a:pt x="294" y="344"/>
                        <a:pt x="293" y="345"/>
                        <a:pt x="293" y="346"/>
                      </a:cubicBezTo>
                      <a:cubicBezTo>
                        <a:pt x="293" y="346"/>
                        <a:pt x="293" y="346"/>
                        <a:pt x="293" y="346"/>
                      </a:cubicBezTo>
                      <a:cubicBezTo>
                        <a:pt x="293" y="347"/>
                        <a:pt x="293" y="347"/>
                        <a:pt x="293" y="347"/>
                      </a:cubicBezTo>
                      <a:cubicBezTo>
                        <a:pt x="293" y="347"/>
                        <a:pt x="293" y="347"/>
                        <a:pt x="293" y="347"/>
                      </a:cubicBezTo>
                      <a:cubicBezTo>
                        <a:pt x="293" y="349"/>
                        <a:pt x="292" y="349"/>
                        <a:pt x="292" y="350"/>
                      </a:cubicBezTo>
                      <a:cubicBezTo>
                        <a:pt x="292" y="351"/>
                        <a:pt x="292" y="351"/>
                        <a:pt x="292" y="351"/>
                      </a:cubicBezTo>
                      <a:cubicBezTo>
                        <a:pt x="292" y="351"/>
                        <a:pt x="292" y="352"/>
                        <a:pt x="292" y="352"/>
                      </a:cubicBezTo>
                      <a:cubicBezTo>
                        <a:pt x="292" y="352"/>
                        <a:pt x="292" y="352"/>
                        <a:pt x="292" y="352"/>
                      </a:cubicBezTo>
                      <a:cubicBezTo>
                        <a:pt x="292" y="353"/>
                        <a:pt x="290" y="353"/>
                        <a:pt x="290" y="354"/>
                      </a:cubicBezTo>
                      <a:cubicBezTo>
                        <a:pt x="290" y="354"/>
                        <a:pt x="290" y="354"/>
                        <a:pt x="290" y="354"/>
                      </a:cubicBezTo>
                      <a:cubicBezTo>
                        <a:pt x="291" y="355"/>
                        <a:pt x="291" y="355"/>
                        <a:pt x="291" y="355"/>
                      </a:cubicBezTo>
                      <a:cubicBezTo>
                        <a:pt x="291" y="355"/>
                        <a:pt x="291" y="355"/>
                        <a:pt x="291" y="355"/>
                      </a:cubicBezTo>
                      <a:cubicBezTo>
                        <a:pt x="291" y="356"/>
                        <a:pt x="288" y="356"/>
                        <a:pt x="288" y="357"/>
                      </a:cubicBezTo>
                      <a:cubicBezTo>
                        <a:pt x="288" y="357"/>
                        <a:pt x="288" y="357"/>
                        <a:pt x="288" y="357"/>
                      </a:cubicBezTo>
                      <a:cubicBezTo>
                        <a:pt x="288" y="358"/>
                        <a:pt x="288" y="358"/>
                        <a:pt x="288" y="358"/>
                      </a:cubicBezTo>
                      <a:cubicBezTo>
                        <a:pt x="288" y="359"/>
                        <a:pt x="288" y="359"/>
                        <a:pt x="287" y="359"/>
                      </a:cubicBezTo>
                      <a:cubicBezTo>
                        <a:pt x="292" y="378"/>
                        <a:pt x="292" y="397"/>
                        <a:pt x="283" y="416"/>
                      </a:cubicBezTo>
                      <a:cubicBezTo>
                        <a:pt x="283" y="416"/>
                        <a:pt x="283" y="416"/>
                        <a:pt x="283" y="416"/>
                      </a:cubicBezTo>
                      <a:cubicBezTo>
                        <a:pt x="283" y="417"/>
                        <a:pt x="283" y="417"/>
                        <a:pt x="283" y="418"/>
                      </a:cubicBezTo>
                      <a:cubicBezTo>
                        <a:pt x="283" y="418"/>
                        <a:pt x="283" y="418"/>
                        <a:pt x="283" y="419"/>
                      </a:cubicBezTo>
                      <a:cubicBezTo>
                        <a:pt x="283" y="419"/>
                        <a:pt x="283" y="420"/>
                        <a:pt x="282" y="421"/>
                      </a:cubicBezTo>
                      <a:cubicBezTo>
                        <a:pt x="283" y="421"/>
                        <a:pt x="283" y="421"/>
                        <a:pt x="283" y="421"/>
                      </a:cubicBezTo>
                      <a:cubicBezTo>
                        <a:pt x="282" y="422"/>
                        <a:pt x="282" y="422"/>
                        <a:pt x="282" y="423"/>
                      </a:cubicBezTo>
                      <a:cubicBezTo>
                        <a:pt x="282" y="423"/>
                        <a:pt x="282" y="423"/>
                        <a:pt x="282" y="423"/>
                      </a:cubicBezTo>
                      <a:cubicBezTo>
                        <a:pt x="282" y="423"/>
                        <a:pt x="282" y="423"/>
                        <a:pt x="282" y="423"/>
                      </a:cubicBezTo>
                      <a:cubicBezTo>
                        <a:pt x="282" y="423"/>
                        <a:pt x="282" y="423"/>
                        <a:pt x="282" y="423"/>
                      </a:cubicBezTo>
                      <a:cubicBezTo>
                        <a:pt x="282" y="425"/>
                        <a:pt x="280" y="426"/>
                        <a:pt x="280" y="428"/>
                      </a:cubicBezTo>
                      <a:cubicBezTo>
                        <a:pt x="280" y="428"/>
                        <a:pt x="280" y="428"/>
                        <a:pt x="280" y="428"/>
                      </a:cubicBezTo>
                      <a:cubicBezTo>
                        <a:pt x="280" y="429"/>
                        <a:pt x="280" y="429"/>
                        <a:pt x="280" y="429"/>
                      </a:cubicBezTo>
                      <a:cubicBezTo>
                        <a:pt x="280" y="429"/>
                        <a:pt x="280" y="429"/>
                        <a:pt x="280" y="429"/>
                      </a:cubicBezTo>
                      <a:cubicBezTo>
                        <a:pt x="280" y="431"/>
                        <a:pt x="278" y="431"/>
                        <a:pt x="278" y="433"/>
                      </a:cubicBezTo>
                      <a:cubicBezTo>
                        <a:pt x="278" y="436"/>
                        <a:pt x="276" y="435"/>
                        <a:pt x="276" y="437"/>
                      </a:cubicBezTo>
                      <a:cubicBezTo>
                        <a:pt x="275" y="439"/>
                        <a:pt x="273" y="438"/>
                        <a:pt x="272" y="439"/>
                      </a:cubicBezTo>
                      <a:cubicBezTo>
                        <a:pt x="272" y="439"/>
                        <a:pt x="272" y="439"/>
                        <a:pt x="272" y="439"/>
                      </a:cubicBezTo>
                      <a:cubicBezTo>
                        <a:pt x="272" y="439"/>
                        <a:pt x="272" y="439"/>
                        <a:pt x="272" y="439"/>
                      </a:cubicBezTo>
                      <a:cubicBezTo>
                        <a:pt x="272" y="439"/>
                        <a:pt x="272" y="439"/>
                        <a:pt x="272" y="439"/>
                      </a:cubicBezTo>
                      <a:cubicBezTo>
                        <a:pt x="272" y="440"/>
                        <a:pt x="272" y="440"/>
                        <a:pt x="272" y="440"/>
                      </a:cubicBezTo>
                      <a:cubicBezTo>
                        <a:pt x="272" y="440"/>
                        <a:pt x="272" y="440"/>
                        <a:pt x="272" y="440"/>
                      </a:cubicBezTo>
                      <a:cubicBezTo>
                        <a:pt x="272" y="440"/>
                        <a:pt x="272" y="440"/>
                        <a:pt x="272" y="440"/>
                      </a:cubicBezTo>
                      <a:cubicBezTo>
                        <a:pt x="272" y="440"/>
                        <a:pt x="272" y="440"/>
                        <a:pt x="272" y="440"/>
                      </a:cubicBezTo>
                      <a:cubicBezTo>
                        <a:pt x="272" y="440"/>
                        <a:pt x="272" y="440"/>
                        <a:pt x="272" y="440"/>
                      </a:cubicBezTo>
                      <a:cubicBezTo>
                        <a:pt x="272" y="440"/>
                        <a:pt x="272" y="440"/>
                        <a:pt x="272" y="440"/>
                      </a:cubicBezTo>
                      <a:cubicBezTo>
                        <a:pt x="271" y="440"/>
                        <a:pt x="271" y="440"/>
                        <a:pt x="271" y="440"/>
                      </a:cubicBezTo>
                      <a:cubicBezTo>
                        <a:pt x="271" y="440"/>
                        <a:pt x="271" y="440"/>
                        <a:pt x="270" y="440"/>
                      </a:cubicBezTo>
                      <a:cubicBezTo>
                        <a:pt x="270" y="440"/>
                        <a:pt x="270" y="440"/>
                        <a:pt x="270" y="441"/>
                      </a:cubicBezTo>
                      <a:cubicBezTo>
                        <a:pt x="270" y="441"/>
                        <a:pt x="270" y="441"/>
                        <a:pt x="270" y="441"/>
                      </a:cubicBezTo>
                      <a:cubicBezTo>
                        <a:pt x="270" y="441"/>
                        <a:pt x="270" y="441"/>
                        <a:pt x="270" y="441"/>
                      </a:cubicBezTo>
                      <a:cubicBezTo>
                        <a:pt x="270" y="441"/>
                        <a:pt x="270" y="441"/>
                        <a:pt x="270" y="441"/>
                      </a:cubicBezTo>
                      <a:cubicBezTo>
                        <a:pt x="270" y="441"/>
                        <a:pt x="270" y="441"/>
                        <a:pt x="270" y="441"/>
                      </a:cubicBezTo>
                      <a:cubicBezTo>
                        <a:pt x="270" y="441"/>
                        <a:pt x="270" y="441"/>
                        <a:pt x="270" y="441"/>
                      </a:cubicBezTo>
                      <a:cubicBezTo>
                        <a:pt x="270" y="441"/>
                        <a:pt x="270" y="441"/>
                        <a:pt x="270" y="441"/>
                      </a:cubicBezTo>
                      <a:cubicBezTo>
                        <a:pt x="270" y="441"/>
                        <a:pt x="270" y="441"/>
                        <a:pt x="270" y="441"/>
                      </a:cubicBezTo>
                      <a:cubicBezTo>
                        <a:pt x="270" y="441"/>
                        <a:pt x="270" y="441"/>
                        <a:pt x="270" y="441"/>
                      </a:cubicBezTo>
                      <a:cubicBezTo>
                        <a:pt x="270" y="441"/>
                        <a:pt x="269" y="441"/>
                        <a:pt x="269" y="441"/>
                      </a:cubicBezTo>
                      <a:cubicBezTo>
                        <a:pt x="269" y="441"/>
                        <a:pt x="269" y="441"/>
                        <a:pt x="268" y="441"/>
                      </a:cubicBezTo>
                      <a:cubicBezTo>
                        <a:pt x="268" y="441"/>
                        <a:pt x="268" y="441"/>
                        <a:pt x="268" y="441"/>
                      </a:cubicBezTo>
                      <a:cubicBezTo>
                        <a:pt x="268" y="441"/>
                        <a:pt x="267" y="441"/>
                        <a:pt x="267" y="441"/>
                      </a:cubicBezTo>
                      <a:cubicBezTo>
                        <a:pt x="267" y="441"/>
                        <a:pt x="267" y="441"/>
                        <a:pt x="267" y="441"/>
                      </a:cubicBezTo>
                      <a:cubicBezTo>
                        <a:pt x="267" y="441"/>
                        <a:pt x="267" y="441"/>
                        <a:pt x="267" y="441"/>
                      </a:cubicBezTo>
                      <a:cubicBezTo>
                        <a:pt x="267" y="441"/>
                        <a:pt x="267" y="441"/>
                        <a:pt x="267" y="441"/>
                      </a:cubicBezTo>
                      <a:cubicBezTo>
                        <a:pt x="267" y="441"/>
                        <a:pt x="267" y="441"/>
                        <a:pt x="267" y="441"/>
                      </a:cubicBezTo>
                      <a:cubicBezTo>
                        <a:pt x="267" y="441"/>
                        <a:pt x="267" y="441"/>
                        <a:pt x="267" y="441"/>
                      </a:cubicBezTo>
                      <a:cubicBezTo>
                        <a:pt x="267" y="441"/>
                        <a:pt x="267" y="441"/>
                        <a:pt x="267" y="441"/>
                      </a:cubicBezTo>
                      <a:cubicBezTo>
                        <a:pt x="267" y="441"/>
                        <a:pt x="267" y="441"/>
                        <a:pt x="267" y="441"/>
                      </a:cubicBezTo>
                      <a:cubicBezTo>
                        <a:pt x="267" y="441"/>
                        <a:pt x="267" y="441"/>
                        <a:pt x="267" y="441"/>
                      </a:cubicBezTo>
                      <a:cubicBezTo>
                        <a:pt x="267" y="442"/>
                        <a:pt x="267" y="442"/>
                        <a:pt x="267" y="442"/>
                      </a:cubicBezTo>
                      <a:cubicBezTo>
                        <a:pt x="267" y="442"/>
                        <a:pt x="267" y="442"/>
                        <a:pt x="267" y="442"/>
                      </a:cubicBezTo>
                      <a:cubicBezTo>
                        <a:pt x="267" y="442"/>
                        <a:pt x="267" y="442"/>
                        <a:pt x="267" y="442"/>
                      </a:cubicBezTo>
                      <a:cubicBezTo>
                        <a:pt x="267" y="442"/>
                        <a:pt x="266" y="442"/>
                        <a:pt x="266" y="442"/>
                      </a:cubicBezTo>
                      <a:cubicBezTo>
                        <a:pt x="266" y="442"/>
                        <a:pt x="266" y="442"/>
                        <a:pt x="266" y="442"/>
                      </a:cubicBezTo>
                      <a:cubicBezTo>
                        <a:pt x="266" y="442"/>
                        <a:pt x="266" y="442"/>
                        <a:pt x="266" y="442"/>
                      </a:cubicBezTo>
                      <a:cubicBezTo>
                        <a:pt x="266" y="442"/>
                        <a:pt x="266" y="442"/>
                        <a:pt x="266" y="442"/>
                      </a:cubicBezTo>
                      <a:cubicBezTo>
                        <a:pt x="258" y="452"/>
                        <a:pt x="249" y="462"/>
                        <a:pt x="238" y="471"/>
                      </a:cubicBezTo>
                      <a:cubicBezTo>
                        <a:pt x="235" y="474"/>
                        <a:pt x="232" y="477"/>
                        <a:pt x="228" y="481"/>
                      </a:cubicBezTo>
                      <a:cubicBezTo>
                        <a:pt x="227" y="482"/>
                        <a:pt x="226" y="483"/>
                        <a:pt x="225" y="484"/>
                      </a:cubicBezTo>
                      <a:cubicBezTo>
                        <a:pt x="229" y="485"/>
                        <a:pt x="233" y="485"/>
                        <a:pt x="237" y="486"/>
                      </a:cubicBezTo>
                      <a:cubicBezTo>
                        <a:pt x="264" y="466"/>
                        <a:pt x="284" y="438"/>
                        <a:pt x="294" y="409"/>
                      </a:cubicBezTo>
                      <a:cubicBezTo>
                        <a:pt x="302" y="387"/>
                        <a:pt x="297" y="366"/>
                        <a:pt x="294" y="344"/>
                      </a:cubicBezTo>
                      <a:cubicBezTo>
                        <a:pt x="294" y="341"/>
                        <a:pt x="293" y="338"/>
                        <a:pt x="293" y="335"/>
                      </a:cubicBezTo>
                      <a:moveTo>
                        <a:pt x="253" y="216"/>
                      </a:moveTo>
                      <a:cubicBezTo>
                        <a:pt x="252" y="219"/>
                        <a:pt x="251" y="223"/>
                        <a:pt x="250" y="227"/>
                      </a:cubicBezTo>
                      <a:cubicBezTo>
                        <a:pt x="255" y="230"/>
                        <a:pt x="260" y="234"/>
                        <a:pt x="264" y="238"/>
                      </a:cubicBezTo>
                      <a:cubicBezTo>
                        <a:pt x="275" y="250"/>
                        <a:pt x="282" y="270"/>
                        <a:pt x="283" y="286"/>
                      </a:cubicBezTo>
                      <a:cubicBezTo>
                        <a:pt x="284" y="289"/>
                        <a:pt x="284" y="292"/>
                        <a:pt x="284" y="295"/>
                      </a:cubicBezTo>
                      <a:cubicBezTo>
                        <a:pt x="284" y="295"/>
                        <a:pt x="284" y="295"/>
                        <a:pt x="284" y="295"/>
                      </a:cubicBezTo>
                      <a:cubicBezTo>
                        <a:pt x="284" y="295"/>
                        <a:pt x="285" y="295"/>
                        <a:pt x="285" y="295"/>
                      </a:cubicBezTo>
                      <a:cubicBezTo>
                        <a:pt x="286" y="295"/>
                        <a:pt x="286" y="295"/>
                        <a:pt x="287" y="294"/>
                      </a:cubicBezTo>
                      <a:cubicBezTo>
                        <a:pt x="287" y="294"/>
                        <a:pt x="287" y="294"/>
                        <a:pt x="288" y="294"/>
                      </a:cubicBezTo>
                      <a:cubicBezTo>
                        <a:pt x="288" y="294"/>
                        <a:pt x="289" y="295"/>
                        <a:pt x="289" y="295"/>
                      </a:cubicBezTo>
                      <a:cubicBezTo>
                        <a:pt x="290" y="295"/>
                        <a:pt x="291" y="296"/>
                        <a:pt x="292" y="296"/>
                      </a:cubicBezTo>
                      <a:cubicBezTo>
                        <a:pt x="292" y="296"/>
                        <a:pt x="292" y="296"/>
                        <a:pt x="293" y="296"/>
                      </a:cubicBezTo>
                      <a:cubicBezTo>
                        <a:pt x="293" y="296"/>
                        <a:pt x="293" y="296"/>
                        <a:pt x="293" y="296"/>
                      </a:cubicBezTo>
                      <a:cubicBezTo>
                        <a:pt x="293" y="283"/>
                        <a:pt x="294" y="270"/>
                        <a:pt x="293" y="257"/>
                      </a:cubicBezTo>
                      <a:cubicBezTo>
                        <a:pt x="292" y="243"/>
                        <a:pt x="288" y="231"/>
                        <a:pt x="283" y="220"/>
                      </a:cubicBezTo>
                      <a:cubicBezTo>
                        <a:pt x="282" y="220"/>
                        <a:pt x="280" y="220"/>
                        <a:pt x="280" y="222"/>
                      </a:cubicBezTo>
                      <a:cubicBezTo>
                        <a:pt x="279" y="224"/>
                        <a:pt x="276" y="223"/>
                        <a:pt x="276" y="224"/>
                      </a:cubicBezTo>
                      <a:cubicBezTo>
                        <a:pt x="276" y="224"/>
                        <a:pt x="276" y="224"/>
                        <a:pt x="276" y="224"/>
                      </a:cubicBezTo>
                      <a:cubicBezTo>
                        <a:pt x="276" y="225"/>
                        <a:pt x="276" y="225"/>
                        <a:pt x="276" y="225"/>
                      </a:cubicBezTo>
                      <a:cubicBezTo>
                        <a:pt x="275" y="225"/>
                        <a:pt x="275" y="225"/>
                        <a:pt x="274" y="225"/>
                      </a:cubicBezTo>
                      <a:cubicBezTo>
                        <a:pt x="274" y="225"/>
                        <a:pt x="274" y="225"/>
                        <a:pt x="274" y="225"/>
                      </a:cubicBezTo>
                      <a:cubicBezTo>
                        <a:pt x="274" y="225"/>
                        <a:pt x="274" y="225"/>
                        <a:pt x="274" y="225"/>
                      </a:cubicBezTo>
                      <a:cubicBezTo>
                        <a:pt x="274" y="225"/>
                        <a:pt x="274" y="225"/>
                        <a:pt x="274" y="225"/>
                      </a:cubicBezTo>
                      <a:cubicBezTo>
                        <a:pt x="274" y="225"/>
                        <a:pt x="274" y="225"/>
                        <a:pt x="274" y="225"/>
                      </a:cubicBezTo>
                      <a:cubicBezTo>
                        <a:pt x="274" y="225"/>
                        <a:pt x="274" y="225"/>
                        <a:pt x="274" y="225"/>
                      </a:cubicBezTo>
                      <a:cubicBezTo>
                        <a:pt x="274" y="225"/>
                        <a:pt x="274" y="225"/>
                        <a:pt x="274" y="225"/>
                      </a:cubicBezTo>
                      <a:cubicBezTo>
                        <a:pt x="274" y="225"/>
                        <a:pt x="274" y="225"/>
                        <a:pt x="274" y="225"/>
                      </a:cubicBezTo>
                      <a:cubicBezTo>
                        <a:pt x="274" y="225"/>
                        <a:pt x="274" y="225"/>
                        <a:pt x="274" y="225"/>
                      </a:cubicBezTo>
                      <a:cubicBezTo>
                        <a:pt x="274" y="225"/>
                        <a:pt x="274" y="225"/>
                        <a:pt x="273" y="225"/>
                      </a:cubicBezTo>
                      <a:cubicBezTo>
                        <a:pt x="273" y="225"/>
                        <a:pt x="273" y="225"/>
                        <a:pt x="273" y="225"/>
                      </a:cubicBezTo>
                      <a:cubicBezTo>
                        <a:pt x="273" y="225"/>
                        <a:pt x="273" y="225"/>
                        <a:pt x="273" y="225"/>
                      </a:cubicBezTo>
                      <a:cubicBezTo>
                        <a:pt x="273" y="225"/>
                        <a:pt x="273" y="225"/>
                        <a:pt x="273" y="225"/>
                      </a:cubicBezTo>
                      <a:cubicBezTo>
                        <a:pt x="273" y="225"/>
                        <a:pt x="273" y="225"/>
                        <a:pt x="273" y="225"/>
                      </a:cubicBezTo>
                      <a:cubicBezTo>
                        <a:pt x="273" y="225"/>
                        <a:pt x="273" y="225"/>
                        <a:pt x="273" y="225"/>
                      </a:cubicBezTo>
                      <a:cubicBezTo>
                        <a:pt x="273" y="225"/>
                        <a:pt x="272" y="225"/>
                        <a:pt x="272" y="226"/>
                      </a:cubicBezTo>
                      <a:cubicBezTo>
                        <a:pt x="272" y="226"/>
                        <a:pt x="272" y="226"/>
                        <a:pt x="272" y="226"/>
                      </a:cubicBezTo>
                      <a:cubicBezTo>
                        <a:pt x="272" y="226"/>
                        <a:pt x="272" y="226"/>
                        <a:pt x="272" y="226"/>
                      </a:cubicBezTo>
                      <a:cubicBezTo>
                        <a:pt x="272" y="226"/>
                        <a:pt x="272" y="226"/>
                        <a:pt x="272" y="226"/>
                      </a:cubicBezTo>
                      <a:cubicBezTo>
                        <a:pt x="272" y="226"/>
                        <a:pt x="272" y="226"/>
                        <a:pt x="272" y="226"/>
                      </a:cubicBezTo>
                      <a:cubicBezTo>
                        <a:pt x="272" y="226"/>
                        <a:pt x="271" y="227"/>
                        <a:pt x="271" y="227"/>
                      </a:cubicBezTo>
                      <a:cubicBezTo>
                        <a:pt x="271" y="227"/>
                        <a:pt x="271" y="227"/>
                        <a:pt x="271" y="227"/>
                      </a:cubicBezTo>
                      <a:cubicBezTo>
                        <a:pt x="271" y="227"/>
                        <a:pt x="271" y="227"/>
                        <a:pt x="271" y="227"/>
                      </a:cubicBezTo>
                      <a:cubicBezTo>
                        <a:pt x="271" y="227"/>
                        <a:pt x="271" y="227"/>
                        <a:pt x="271" y="227"/>
                      </a:cubicBezTo>
                      <a:cubicBezTo>
                        <a:pt x="271" y="227"/>
                        <a:pt x="271" y="227"/>
                        <a:pt x="271" y="227"/>
                      </a:cubicBezTo>
                      <a:cubicBezTo>
                        <a:pt x="271" y="227"/>
                        <a:pt x="271" y="227"/>
                        <a:pt x="270" y="226"/>
                      </a:cubicBezTo>
                      <a:cubicBezTo>
                        <a:pt x="270" y="226"/>
                        <a:pt x="270" y="226"/>
                        <a:pt x="270" y="226"/>
                      </a:cubicBezTo>
                      <a:cubicBezTo>
                        <a:pt x="270" y="226"/>
                        <a:pt x="270" y="226"/>
                        <a:pt x="270" y="226"/>
                      </a:cubicBezTo>
                      <a:cubicBezTo>
                        <a:pt x="270" y="226"/>
                        <a:pt x="270" y="226"/>
                        <a:pt x="270" y="226"/>
                      </a:cubicBezTo>
                      <a:cubicBezTo>
                        <a:pt x="270" y="226"/>
                        <a:pt x="270" y="226"/>
                        <a:pt x="270" y="226"/>
                      </a:cubicBezTo>
                      <a:cubicBezTo>
                        <a:pt x="270" y="226"/>
                        <a:pt x="270" y="226"/>
                        <a:pt x="269" y="226"/>
                      </a:cubicBezTo>
                      <a:cubicBezTo>
                        <a:pt x="269" y="226"/>
                        <a:pt x="269" y="226"/>
                        <a:pt x="269" y="226"/>
                      </a:cubicBezTo>
                      <a:cubicBezTo>
                        <a:pt x="269" y="226"/>
                        <a:pt x="269" y="226"/>
                        <a:pt x="269" y="226"/>
                      </a:cubicBezTo>
                      <a:cubicBezTo>
                        <a:pt x="269" y="226"/>
                        <a:pt x="269" y="226"/>
                        <a:pt x="269" y="226"/>
                      </a:cubicBezTo>
                      <a:cubicBezTo>
                        <a:pt x="269" y="226"/>
                        <a:pt x="269" y="226"/>
                        <a:pt x="269" y="226"/>
                      </a:cubicBezTo>
                      <a:cubicBezTo>
                        <a:pt x="269" y="226"/>
                        <a:pt x="269" y="226"/>
                        <a:pt x="269" y="227"/>
                      </a:cubicBezTo>
                      <a:cubicBezTo>
                        <a:pt x="268" y="227"/>
                        <a:pt x="268" y="227"/>
                        <a:pt x="268" y="228"/>
                      </a:cubicBezTo>
                      <a:cubicBezTo>
                        <a:pt x="267" y="228"/>
                        <a:pt x="267" y="228"/>
                        <a:pt x="267" y="228"/>
                      </a:cubicBezTo>
                      <a:cubicBezTo>
                        <a:pt x="267" y="228"/>
                        <a:pt x="267" y="228"/>
                        <a:pt x="267" y="228"/>
                      </a:cubicBezTo>
                      <a:cubicBezTo>
                        <a:pt x="267" y="228"/>
                        <a:pt x="267" y="228"/>
                        <a:pt x="267" y="228"/>
                      </a:cubicBezTo>
                      <a:cubicBezTo>
                        <a:pt x="267" y="228"/>
                        <a:pt x="266" y="227"/>
                        <a:pt x="266" y="227"/>
                      </a:cubicBezTo>
                      <a:cubicBezTo>
                        <a:pt x="265" y="227"/>
                        <a:pt x="265" y="226"/>
                        <a:pt x="265" y="226"/>
                      </a:cubicBezTo>
                      <a:cubicBezTo>
                        <a:pt x="265" y="226"/>
                        <a:pt x="265" y="226"/>
                        <a:pt x="265" y="226"/>
                      </a:cubicBezTo>
                      <a:cubicBezTo>
                        <a:pt x="264" y="226"/>
                        <a:pt x="264" y="226"/>
                        <a:pt x="264" y="226"/>
                      </a:cubicBezTo>
                      <a:cubicBezTo>
                        <a:pt x="264" y="226"/>
                        <a:pt x="264" y="226"/>
                        <a:pt x="264" y="226"/>
                      </a:cubicBezTo>
                      <a:cubicBezTo>
                        <a:pt x="264" y="226"/>
                        <a:pt x="264" y="226"/>
                        <a:pt x="264" y="226"/>
                      </a:cubicBezTo>
                      <a:cubicBezTo>
                        <a:pt x="264"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2" y="227"/>
                        <a:pt x="261" y="226"/>
                        <a:pt x="261" y="225"/>
                      </a:cubicBezTo>
                      <a:cubicBezTo>
                        <a:pt x="261" y="225"/>
                        <a:pt x="261" y="225"/>
                        <a:pt x="261" y="225"/>
                      </a:cubicBezTo>
                      <a:cubicBezTo>
                        <a:pt x="261" y="225"/>
                        <a:pt x="261" y="225"/>
                        <a:pt x="261" y="225"/>
                      </a:cubicBezTo>
                      <a:cubicBezTo>
                        <a:pt x="260" y="224"/>
                        <a:pt x="260" y="224"/>
                        <a:pt x="259" y="224"/>
                      </a:cubicBezTo>
                      <a:cubicBezTo>
                        <a:pt x="259" y="224"/>
                        <a:pt x="259" y="224"/>
                        <a:pt x="259" y="224"/>
                      </a:cubicBezTo>
                      <a:cubicBezTo>
                        <a:pt x="259" y="224"/>
                        <a:pt x="259" y="224"/>
                        <a:pt x="259" y="224"/>
                      </a:cubicBezTo>
                      <a:cubicBezTo>
                        <a:pt x="259" y="224"/>
                        <a:pt x="259" y="224"/>
                        <a:pt x="258" y="224"/>
                      </a:cubicBezTo>
                      <a:cubicBezTo>
                        <a:pt x="258" y="224"/>
                        <a:pt x="258" y="224"/>
                        <a:pt x="258" y="224"/>
                      </a:cubicBezTo>
                      <a:cubicBezTo>
                        <a:pt x="258" y="224"/>
                        <a:pt x="258" y="224"/>
                        <a:pt x="258" y="224"/>
                      </a:cubicBezTo>
                      <a:cubicBezTo>
                        <a:pt x="258" y="224"/>
                        <a:pt x="258" y="224"/>
                        <a:pt x="258" y="224"/>
                      </a:cubicBezTo>
                      <a:cubicBezTo>
                        <a:pt x="258" y="224"/>
                        <a:pt x="258" y="224"/>
                        <a:pt x="258" y="224"/>
                      </a:cubicBezTo>
                      <a:cubicBezTo>
                        <a:pt x="258" y="224"/>
                        <a:pt x="258" y="224"/>
                        <a:pt x="258" y="224"/>
                      </a:cubicBezTo>
                      <a:cubicBezTo>
                        <a:pt x="258" y="224"/>
                        <a:pt x="258" y="224"/>
                        <a:pt x="258" y="224"/>
                      </a:cubicBezTo>
                      <a:cubicBezTo>
                        <a:pt x="258" y="224"/>
                        <a:pt x="258" y="224"/>
                        <a:pt x="258" y="224"/>
                      </a:cubicBezTo>
                      <a:cubicBezTo>
                        <a:pt x="258" y="224"/>
                        <a:pt x="258" y="224"/>
                        <a:pt x="258" y="224"/>
                      </a:cubicBezTo>
                      <a:cubicBezTo>
                        <a:pt x="258" y="224"/>
                        <a:pt x="258" y="224"/>
                        <a:pt x="258" y="224"/>
                      </a:cubicBezTo>
                      <a:cubicBezTo>
                        <a:pt x="258" y="224"/>
                        <a:pt x="258" y="224"/>
                        <a:pt x="258" y="224"/>
                      </a:cubicBezTo>
                      <a:cubicBezTo>
                        <a:pt x="258" y="224"/>
                        <a:pt x="258" y="224"/>
                        <a:pt x="258" y="224"/>
                      </a:cubicBezTo>
                      <a:cubicBezTo>
                        <a:pt x="257" y="224"/>
                        <a:pt x="257" y="223"/>
                        <a:pt x="256" y="222"/>
                      </a:cubicBezTo>
                      <a:cubicBezTo>
                        <a:pt x="256" y="222"/>
                        <a:pt x="256" y="222"/>
                        <a:pt x="256" y="222"/>
                      </a:cubicBezTo>
                      <a:cubicBezTo>
                        <a:pt x="256" y="222"/>
                        <a:pt x="256" y="222"/>
                        <a:pt x="256" y="222"/>
                      </a:cubicBezTo>
                      <a:cubicBezTo>
                        <a:pt x="256" y="222"/>
                        <a:pt x="256" y="222"/>
                        <a:pt x="256" y="222"/>
                      </a:cubicBezTo>
                      <a:cubicBezTo>
                        <a:pt x="256" y="222"/>
                        <a:pt x="256" y="222"/>
                        <a:pt x="256" y="222"/>
                      </a:cubicBezTo>
                      <a:cubicBezTo>
                        <a:pt x="256" y="221"/>
                        <a:pt x="256" y="221"/>
                        <a:pt x="255" y="221"/>
                      </a:cubicBezTo>
                      <a:cubicBezTo>
                        <a:pt x="255" y="221"/>
                        <a:pt x="255" y="221"/>
                        <a:pt x="255" y="221"/>
                      </a:cubicBezTo>
                      <a:cubicBezTo>
                        <a:pt x="255" y="221"/>
                        <a:pt x="255" y="221"/>
                        <a:pt x="255" y="221"/>
                      </a:cubicBezTo>
                      <a:cubicBezTo>
                        <a:pt x="255" y="221"/>
                        <a:pt x="255" y="221"/>
                        <a:pt x="255" y="221"/>
                      </a:cubicBezTo>
                      <a:cubicBezTo>
                        <a:pt x="255" y="221"/>
                        <a:pt x="255" y="221"/>
                        <a:pt x="255" y="221"/>
                      </a:cubicBezTo>
                      <a:cubicBezTo>
                        <a:pt x="255" y="221"/>
                        <a:pt x="255" y="221"/>
                        <a:pt x="255" y="221"/>
                      </a:cubicBezTo>
                      <a:cubicBezTo>
                        <a:pt x="255" y="221"/>
                        <a:pt x="255" y="221"/>
                        <a:pt x="255" y="221"/>
                      </a:cubicBezTo>
                      <a:cubicBezTo>
                        <a:pt x="255" y="221"/>
                        <a:pt x="255" y="221"/>
                        <a:pt x="255" y="221"/>
                      </a:cubicBezTo>
                      <a:cubicBezTo>
                        <a:pt x="254" y="221"/>
                        <a:pt x="254" y="219"/>
                        <a:pt x="254" y="218"/>
                      </a:cubicBezTo>
                      <a:cubicBezTo>
                        <a:pt x="254" y="217"/>
                        <a:pt x="253" y="216"/>
                        <a:pt x="253" y="216"/>
                      </a:cubicBezTo>
                      <a:moveTo>
                        <a:pt x="254" y="172"/>
                      </a:moveTo>
                      <a:cubicBezTo>
                        <a:pt x="254" y="172"/>
                        <a:pt x="254" y="172"/>
                        <a:pt x="254" y="172"/>
                      </a:cubicBezTo>
                      <a:cubicBezTo>
                        <a:pt x="253" y="172"/>
                        <a:pt x="253" y="172"/>
                        <a:pt x="253" y="173"/>
                      </a:cubicBezTo>
                      <a:cubicBezTo>
                        <a:pt x="253" y="173"/>
                        <a:pt x="253" y="173"/>
                        <a:pt x="253" y="173"/>
                      </a:cubicBezTo>
                      <a:cubicBezTo>
                        <a:pt x="253" y="173"/>
                        <a:pt x="253" y="173"/>
                        <a:pt x="253" y="173"/>
                      </a:cubicBezTo>
                      <a:cubicBezTo>
                        <a:pt x="253" y="173"/>
                        <a:pt x="253" y="173"/>
                        <a:pt x="253" y="173"/>
                      </a:cubicBezTo>
                      <a:cubicBezTo>
                        <a:pt x="253" y="173"/>
                        <a:pt x="253" y="173"/>
                        <a:pt x="253" y="173"/>
                      </a:cubicBezTo>
                      <a:cubicBezTo>
                        <a:pt x="253" y="173"/>
                        <a:pt x="253" y="173"/>
                        <a:pt x="253" y="173"/>
                      </a:cubicBezTo>
                      <a:cubicBezTo>
                        <a:pt x="253" y="173"/>
                        <a:pt x="253" y="173"/>
                        <a:pt x="253" y="173"/>
                      </a:cubicBezTo>
                      <a:cubicBezTo>
                        <a:pt x="253" y="173"/>
                        <a:pt x="253" y="173"/>
                        <a:pt x="253" y="173"/>
                      </a:cubicBezTo>
                      <a:cubicBezTo>
                        <a:pt x="253" y="173"/>
                        <a:pt x="252" y="174"/>
                        <a:pt x="252" y="174"/>
                      </a:cubicBezTo>
                      <a:cubicBezTo>
                        <a:pt x="252" y="174"/>
                        <a:pt x="252" y="174"/>
                        <a:pt x="252" y="174"/>
                      </a:cubicBezTo>
                      <a:cubicBezTo>
                        <a:pt x="252" y="174"/>
                        <a:pt x="252" y="174"/>
                        <a:pt x="252" y="174"/>
                      </a:cubicBezTo>
                      <a:cubicBezTo>
                        <a:pt x="252" y="174"/>
                        <a:pt x="251" y="173"/>
                        <a:pt x="251" y="173"/>
                      </a:cubicBezTo>
                      <a:cubicBezTo>
                        <a:pt x="250" y="173"/>
                        <a:pt x="249" y="173"/>
                        <a:pt x="249" y="173"/>
                      </a:cubicBezTo>
                      <a:cubicBezTo>
                        <a:pt x="249" y="173"/>
                        <a:pt x="249" y="173"/>
                        <a:pt x="248" y="173"/>
                      </a:cubicBezTo>
                      <a:cubicBezTo>
                        <a:pt x="248" y="173"/>
                        <a:pt x="248" y="173"/>
                        <a:pt x="248" y="173"/>
                      </a:cubicBezTo>
                      <a:cubicBezTo>
                        <a:pt x="248" y="173"/>
                        <a:pt x="248" y="173"/>
                        <a:pt x="248" y="173"/>
                      </a:cubicBezTo>
                      <a:cubicBezTo>
                        <a:pt x="248" y="173"/>
                        <a:pt x="248" y="173"/>
                        <a:pt x="248" y="173"/>
                      </a:cubicBezTo>
                      <a:cubicBezTo>
                        <a:pt x="248" y="173"/>
                        <a:pt x="248" y="173"/>
                        <a:pt x="248" y="173"/>
                      </a:cubicBezTo>
                      <a:cubicBezTo>
                        <a:pt x="248" y="173"/>
                        <a:pt x="248" y="173"/>
                        <a:pt x="248" y="173"/>
                      </a:cubicBezTo>
                      <a:cubicBezTo>
                        <a:pt x="248" y="173"/>
                        <a:pt x="248" y="173"/>
                        <a:pt x="248" y="173"/>
                      </a:cubicBezTo>
                      <a:cubicBezTo>
                        <a:pt x="248" y="173"/>
                        <a:pt x="248" y="173"/>
                        <a:pt x="248" y="173"/>
                      </a:cubicBezTo>
                      <a:cubicBezTo>
                        <a:pt x="248" y="173"/>
                        <a:pt x="248" y="173"/>
                        <a:pt x="248" y="173"/>
                      </a:cubicBezTo>
                      <a:cubicBezTo>
                        <a:pt x="248" y="173"/>
                        <a:pt x="247" y="173"/>
                        <a:pt x="247" y="173"/>
                      </a:cubicBezTo>
                      <a:cubicBezTo>
                        <a:pt x="248" y="174"/>
                        <a:pt x="249" y="176"/>
                        <a:pt x="249" y="177"/>
                      </a:cubicBezTo>
                      <a:cubicBezTo>
                        <a:pt x="253" y="183"/>
                        <a:pt x="255" y="189"/>
                        <a:pt x="255" y="195"/>
                      </a:cubicBezTo>
                      <a:cubicBezTo>
                        <a:pt x="256" y="194"/>
                        <a:pt x="256" y="193"/>
                        <a:pt x="256" y="193"/>
                      </a:cubicBezTo>
                      <a:cubicBezTo>
                        <a:pt x="256" y="190"/>
                        <a:pt x="260" y="191"/>
                        <a:pt x="261" y="187"/>
                      </a:cubicBezTo>
                      <a:cubicBezTo>
                        <a:pt x="261" y="187"/>
                        <a:pt x="261" y="186"/>
                        <a:pt x="261" y="186"/>
                      </a:cubicBezTo>
                      <a:cubicBezTo>
                        <a:pt x="259" y="182"/>
                        <a:pt x="257" y="177"/>
                        <a:pt x="255" y="173"/>
                      </a:cubicBezTo>
                      <a:cubicBezTo>
                        <a:pt x="255" y="173"/>
                        <a:pt x="255" y="173"/>
                        <a:pt x="255" y="173"/>
                      </a:cubicBezTo>
                      <a:cubicBezTo>
                        <a:pt x="255" y="173"/>
                        <a:pt x="255" y="173"/>
                        <a:pt x="255" y="173"/>
                      </a:cubicBezTo>
                      <a:cubicBezTo>
                        <a:pt x="255" y="173"/>
                        <a:pt x="255" y="173"/>
                        <a:pt x="255" y="173"/>
                      </a:cubicBezTo>
                      <a:cubicBezTo>
                        <a:pt x="255" y="173"/>
                        <a:pt x="255" y="173"/>
                        <a:pt x="255" y="173"/>
                      </a:cubicBezTo>
                      <a:cubicBezTo>
                        <a:pt x="255" y="173"/>
                        <a:pt x="255" y="173"/>
                        <a:pt x="255" y="173"/>
                      </a:cubicBezTo>
                      <a:cubicBezTo>
                        <a:pt x="255" y="173"/>
                        <a:pt x="255" y="173"/>
                        <a:pt x="255" y="173"/>
                      </a:cubicBezTo>
                      <a:cubicBezTo>
                        <a:pt x="255" y="173"/>
                        <a:pt x="255" y="173"/>
                        <a:pt x="255" y="173"/>
                      </a:cubicBezTo>
                      <a:cubicBezTo>
                        <a:pt x="254" y="173"/>
                        <a:pt x="254" y="173"/>
                        <a:pt x="254" y="173"/>
                      </a:cubicBezTo>
                      <a:cubicBezTo>
                        <a:pt x="254" y="173"/>
                        <a:pt x="254" y="173"/>
                        <a:pt x="254" y="173"/>
                      </a:cubicBezTo>
                      <a:cubicBezTo>
                        <a:pt x="254" y="172"/>
                        <a:pt x="254" y="172"/>
                        <a:pt x="254" y="172"/>
                      </a:cubicBezTo>
                      <a:cubicBezTo>
                        <a:pt x="254" y="172"/>
                        <a:pt x="254" y="172"/>
                        <a:pt x="254" y="172"/>
                      </a:cubicBezTo>
                      <a:moveTo>
                        <a:pt x="127" y="0"/>
                      </a:moveTo>
                      <a:cubicBezTo>
                        <a:pt x="119" y="2"/>
                        <a:pt x="112" y="5"/>
                        <a:pt x="107" y="9"/>
                      </a:cubicBezTo>
                      <a:cubicBezTo>
                        <a:pt x="104" y="11"/>
                        <a:pt x="102" y="13"/>
                        <a:pt x="100" y="16"/>
                      </a:cubicBezTo>
                      <a:cubicBezTo>
                        <a:pt x="103" y="24"/>
                        <a:pt x="107" y="32"/>
                        <a:pt x="114" y="39"/>
                      </a:cubicBezTo>
                      <a:cubicBezTo>
                        <a:pt x="131" y="59"/>
                        <a:pt x="156" y="61"/>
                        <a:pt x="180" y="71"/>
                      </a:cubicBezTo>
                      <a:cubicBezTo>
                        <a:pt x="211" y="84"/>
                        <a:pt x="226" y="113"/>
                        <a:pt x="229" y="145"/>
                      </a:cubicBezTo>
                      <a:cubicBezTo>
                        <a:pt x="229" y="148"/>
                        <a:pt x="229" y="151"/>
                        <a:pt x="229" y="154"/>
                      </a:cubicBezTo>
                      <a:cubicBezTo>
                        <a:pt x="231" y="155"/>
                        <a:pt x="233" y="157"/>
                        <a:pt x="234" y="158"/>
                      </a:cubicBezTo>
                      <a:cubicBezTo>
                        <a:pt x="234" y="157"/>
                        <a:pt x="234" y="156"/>
                        <a:pt x="233" y="156"/>
                      </a:cubicBezTo>
                      <a:cubicBezTo>
                        <a:pt x="232" y="154"/>
                        <a:pt x="233" y="150"/>
                        <a:pt x="232" y="148"/>
                      </a:cubicBezTo>
                      <a:cubicBezTo>
                        <a:pt x="231" y="146"/>
                        <a:pt x="233" y="144"/>
                        <a:pt x="232" y="141"/>
                      </a:cubicBezTo>
                      <a:cubicBezTo>
                        <a:pt x="231" y="139"/>
                        <a:pt x="234" y="139"/>
                        <a:pt x="234" y="136"/>
                      </a:cubicBezTo>
                      <a:cubicBezTo>
                        <a:pt x="233" y="134"/>
                        <a:pt x="236" y="135"/>
                        <a:pt x="236" y="132"/>
                      </a:cubicBezTo>
                      <a:cubicBezTo>
                        <a:pt x="236" y="132"/>
                        <a:pt x="237" y="132"/>
                        <a:pt x="237" y="132"/>
                      </a:cubicBezTo>
                      <a:cubicBezTo>
                        <a:pt x="237" y="132"/>
                        <a:pt x="237" y="132"/>
                        <a:pt x="237" y="132"/>
                      </a:cubicBezTo>
                      <a:cubicBezTo>
                        <a:pt x="237" y="132"/>
                        <a:pt x="238" y="132"/>
                        <a:pt x="238" y="132"/>
                      </a:cubicBezTo>
                      <a:cubicBezTo>
                        <a:pt x="233" y="120"/>
                        <a:pt x="238" y="109"/>
                        <a:pt x="234" y="95"/>
                      </a:cubicBezTo>
                      <a:cubicBezTo>
                        <a:pt x="232" y="89"/>
                        <a:pt x="224" y="89"/>
                        <a:pt x="222" y="81"/>
                      </a:cubicBezTo>
                      <a:cubicBezTo>
                        <a:pt x="221" y="79"/>
                        <a:pt x="221" y="76"/>
                        <a:pt x="221" y="73"/>
                      </a:cubicBezTo>
                      <a:cubicBezTo>
                        <a:pt x="221" y="73"/>
                        <a:pt x="220" y="73"/>
                        <a:pt x="220" y="74"/>
                      </a:cubicBezTo>
                      <a:cubicBezTo>
                        <a:pt x="220" y="76"/>
                        <a:pt x="217" y="75"/>
                        <a:pt x="217" y="76"/>
                      </a:cubicBezTo>
                      <a:cubicBezTo>
                        <a:pt x="217" y="76"/>
                        <a:pt x="217" y="76"/>
                        <a:pt x="217" y="76"/>
                      </a:cubicBezTo>
                      <a:cubicBezTo>
                        <a:pt x="217" y="76"/>
                        <a:pt x="217" y="76"/>
                        <a:pt x="217" y="76"/>
                      </a:cubicBezTo>
                      <a:cubicBezTo>
                        <a:pt x="217" y="77"/>
                        <a:pt x="216" y="77"/>
                        <a:pt x="216" y="77"/>
                      </a:cubicBezTo>
                      <a:cubicBezTo>
                        <a:pt x="216" y="77"/>
                        <a:pt x="216" y="77"/>
                        <a:pt x="216" y="77"/>
                      </a:cubicBezTo>
                      <a:cubicBezTo>
                        <a:pt x="216" y="77"/>
                        <a:pt x="216" y="77"/>
                        <a:pt x="216" y="77"/>
                      </a:cubicBezTo>
                      <a:cubicBezTo>
                        <a:pt x="216" y="77"/>
                        <a:pt x="216" y="77"/>
                        <a:pt x="216" y="77"/>
                      </a:cubicBezTo>
                      <a:cubicBezTo>
                        <a:pt x="216" y="77"/>
                        <a:pt x="216" y="77"/>
                        <a:pt x="216" y="77"/>
                      </a:cubicBezTo>
                      <a:cubicBezTo>
                        <a:pt x="216" y="77"/>
                        <a:pt x="216" y="77"/>
                        <a:pt x="215" y="77"/>
                      </a:cubicBezTo>
                      <a:cubicBezTo>
                        <a:pt x="215" y="77"/>
                        <a:pt x="215" y="77"/>
                        <a:pt x="215" y="77"/>
                      </a:cubicBezTo>
                      <a:cubicBezTo>
                        <a:pt x="215" y="77"/>
                        <a:pt x="215" y="77"/>
                        <a:pt x="215" y="77"/>
                      </a:cubicBezTo>
                      <a:cubicBezTo>
                        <a:pt x="215" y="77"/>
                        <a:pt x="215" y="77"/>
                        <a:pt x="215" y="77"/>
                      </a:cubicBezTo>
                      <a:cubicBezTo>
                        <a:pt x="214" y="77"/>
                        <a:pt x="214" y="77"/>
                        <a:pt x="214" y="77"/>
                      </a:cubicBezTo>
                      <a:cubicBezTo>
                        <a:pt x="214" y="77"/>
                        <a:pt x="214" y="77"/>
                        <a:pt x="214" y="77"/>
                      </a:cubicBezTo>
                      <a:cubicBezTo>
                        <a:pt x="213" y="77"/>
                        <a:pt x="213" y="77"/>
                        <a:pt x="213" y="77"/>
                      </a:cubicBezTo>
                      <a:cubicBezTo>
                        <a:pt x="213" y="77"/>
                        <a:pt x="213" y="77"/>
                        <a:pt x="213" y="77"/>
                      </a:cubicBezTo>
                      <a:cubicBezTo>
                        <a:pt x="213" y="77"/>
                        <a:pt x="213" y="78"/>
                        <a:pt x="213" y="78"/>
                      </a:cubicBezTo>
                      <a:cubicBezTo>
                        <a:pt x="213" y="78"/>
                        <a:pt x="213" y="79"/>
                        <a:pt x="212" y="79"/>
                      </a:cubicBezTo>
                      <a:cubicBezTo>
                        <a:pt x="212" y="79"/>
                        <a:pt x="212" y="79"/>
                        <a:pt x="212" y="79"/>
                      </a:cubicBezTo>
                      <a:cubicBezTo>
                        <a:pt x="212" y="79"/>
                        <a:pt x="212" y="79"/>
                        <a:pt x="212" y="79"/>
                      </a:cubicBezTo>
                      <a:cubicBezTo>
                        <a:pt x="212" y="79"/>
                        <a:pt x="212" y="79"/>
                        <a:pt x="212" y="79"/>
                      </a:cubicBezTo>
                      <a:cubicBezTo>
                        <a:pt x="212" y="79"/>
                        <a:pt x="212" y="79"/>
                        <a:pt x="212" y="79"/>
                      </a:cubicBezTo>
                      <a:cubicBezTo>
                        <a:pt x="212" y="79"/>
                        <a:pt x="211" y="78"/>
                        <a:pt x="211" y="78"/>
                      </a:cubicBezTo>
                      <a:cubicBezTo>
                        <a:pt x="211" y="78"/>
                        <a:pt x="211" y="78"/>
                        <a:pt x="211" y="78"/>
                      </a:cubicBezTo>
                      <a:cubicBezTo>
                        <a:pt x="211" y="78"/>
                        <a:pt x="211" y="78"/>
                        <a:pt x="211" y="78"/>
                      </a:cubicBezTo>
                      <a:cubicBezTo>
                        <a:pt x="211" y="78"/>
                        <a:pt x="211" y="78"/>
                        <a:pt x="211" y="78"/>
                      </a:cubicBezTo>
                      <a:cubicBezTo>
                        <a:pt x="211" y="78"/>
                        <a:pt x="211" y="78"/>
                        <a:pt x="211" y="78"/>
                      </a:cubicBezTo>
                      <a:cubicBezTo>
                        <a:pt x="211" y="78"/>
                        <a:pt x="211" y="78"/>
                        <a:pt x="211" y="78"/>
                      </a:cubicBezTo>
                      <a:cubicBezTo>
                        <a:pt x="211" y="78"/>
                        <a:pt x="211" y="78"/>
                        <a:pt x="211" y="78"/>
                      </a:cubicBezTo>
                      <a:cubicBezTo>
                        <a:pt x="210" y="78"/>
                        <a:pt x="210" y="78"/>
                        <a:pt x="210" y="78"/>
                      </a:cubicBezTo>
                      <a:cubicBezTo>
                        <a:pt x="210" y="78"/>
                        <a:pt x="210" y="78"/>
                        <a:pt x="210" y="78"/>
                      </a:cubicBezTo>
                      <a:cubicBezTo>
                        <a:pt x="210" y="78"/>
                        <a:pt x="210" y="78"/>
                        <a:pt x="210" y="78"/>
                      </a:cubicBezTo>
                      <a:cubicBezTo>
                        <a:pt x="210" y="78"/>
                        <a:pt x="210" y="78"/>
                        <a:pt x="210" y="78"/>
                      </a:cubicBezTo>
                      <a:cubicBezTo>
                        <a:pt x="210" y="78"/>
                        <a:pt x="210" y="78"/>
                        <a:pt x="210" y="78"/>
                      </a:cubicBezTo>
                      <a:cubicBezTo>
                        <a:pt x="210" y="78"/>
                        <a:pt x="210" y="78"/>
                        <a:pt x="210" y="78"/>
                      </a:cubicBezTo>
                      <a:cubicBezTo>
                        <a:pt x="210" y="78"/>
                        <a:pt x="209" y="78"/>
                        <a:pt x="209" y="78"/>
                      </a:cubicBezTo>
                      <a:cubicBezTo>
                        <a:pt x="209" y="78"/>
                        <a:pt x="209" y="78"/>
                        <a:pt x="209" y="78"/>
                      </a:cubicBezTo>
                      <a:cubicBezTo>
                        <a:pt x="209" y="78"/>
                        <a:pt x="209" y="78"/>
                        <a:pt x="209" y="78"/>
                      </a:cubicBezTo>
                      <a:cubicBezTo>
                        <a:pt x="209" y="78"/>
                        <a:pt x="209" y="78"/>
                        <a:pt x="209" y="78"/>
                      </a:cubicBezTo>
                      <a:cubicBezTo>
                        <a:pt x="209" y="78"/>
                        <a:pt x="208" y="78"/>
                        <a:pt x="208" y="78"/>
                      </a:cubicBezTo>
                      <a:cubicBezTo>
                        <a:pt x="208" y="78"/>
                        <a:pt x="208" y="78"/>
                        <a:pt x="208" y="78"/>
                      </a:cubicBezTo>
                      <a:cubicBezTo>
                        <a:pt x="208" y="78"/>
                        <a:pt x="208" y="79"/>
                        <a:pt x="207" y="79"/>
                      </a:cubicBezTo>
                      <a:cubicBezTo>
                        <a:pt x="207" y="79"/>
                        <a:pt x="207" y="79"/>
                        <a:pt x="207" y="79"/>
                      </a:cubicBezTo>
                      <a:cubicBezTo>
                        <a:pt x="206" y="79"/>
                        <a:pt x="205" y="78"/>
                        <a:pt x="205" y="78"/>
                      </a:cubicBezTo>
                      <a:cubicBezTo>
                        <a:pt x="204" y="77"/>
                        <a:pt x="203"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1" y="77"/>
                        <a:pt x="201" y="77"/>
                        <a:pt x="201" y="77"/>
                      </a:cubicBezTo>
                      <a:cubicBezTo>
                        <a:pt x="201" y="77"/>
                        <a:pt x="201" y="77"/>
                        <a:pt x="201" y="77"/>
                      </a:cubicBezTo>
                      <a:cubicBezTo>
                        <a:pt x="201" y="77"/>
                        <a:pt x="201" y="77"/>
                        <a:pt x="201" y="77"/>
                      </a:cubicBezTo>
                      <a:cubicBezTo>
                        <a:pt x="201" y="77"/>
                        <a:pt x="201" y="77"/>
                        <a:pt x="201" y="77"/>
                      </a:cubicBezTo>
                      <a:cubicBezTo>
                        <a:pt x="201" y="77"/>
                        <a:pt x="201" y="77"/>
                        <a:pt x="201" y="77"/>
                      </a:cubicBezTo>
                      <a:cubicBezTo>
                        <a:pt x="200" y="77"/>
                        <a:pt x="200"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5"/>
                        <a:pt x="198" y="74"/>
                        <a:pt x="198" y="74"/>
                      </a:cubicBezTo>
                      <a:cubicBezTo>
                        <a:pt x="198" y="74"/>
                        <a:pt x="197" y="74"/>
                        <a:pt x="197" y="74"/>
                      </a:cubicBezTo>
                      <a:cubicBezTo>
                        <a:pt x="197" y="74"/>
                        <a:pt x="197" y="74"/>
                        <a:pt x="197" y="74"/>
                      </a:cubicBezTo>
                      <a:cubicBezTo>
                        <a:pt x="197" y="74"/>
                        <a:pt x="197" y="74"/>
                        <a:pt x="197" y="74"/>
                      </a:cubicBezTo>
                      <a:cubicBezTo>
                        <a:pt x="197" y="74"/>
                        <a:pt x="197" y="74"/>
                        <a:pt x="197" y="74"/>
                      </a:cubicBezTo>
                      <a:cubicBezTo>
                        <a:pt x="197" y="74"/>
                        <a:pt x="197" y="74"/>
                        <a:pt x="197" y="74"/>
                      </a:cubicBezTo>
                      <a:cubicBezTo>
                        <a:pt x="197" y="74"/>
                        <a:pt x="197" y="74"/>
                        <a:pt x="197" y="74"/>
                      </a:cubicBezTo>
                      <a:cubicBezTo>
                        <a:pt x="197" y="74"/>
                        <a:pt x="197" y="74"/>
                        <a:pt x="197" y="74"/>
                      </a:cubicBezTo>
                      <a:cubicBezTo>
                        <a:pt x="197" y="74"/>
                        <a:pt x="197" y="74"/>
                        <a:pt x="197" y="74"/>
                      </a:cubicBezTo>
                      <a:cubicBezTo>
                        <a:pt x="197" y="74"/>
                        <a:pt x="197" y="74"/>
                        <a:pt x="197" y="74"/>
                      </a:cubicBezTo>
                      <a:cubicBezTo>
                        <a:pt x="197" y="74"/>
                        <a:pt x="197" y="74"/>
                        <a:pt x="197" y="74"/>
                      </a:cubicBezTo>
                      <a:cubicBezTo>
                        <a:pt x="197" y="74"/>
                        <a:pt x="197" y="74"/>
                        <a:pt x="197" y="74"/>
                      </a:cubicBezTo>
                      <a:cubicBezTo>
                        <a:pt x="197" y="74"/>
                        <a:pt x="196" y="74"/>
                        <a:pt x="196" y="74"/>
                      </a:cubicBezTo>
                      <a:cubicBezTo>
                        <a:pt x="196" y="74"/>
                        <a:pt x="195" y="73"/>
                        <a:pt x="195" y="72"/>
                      </a:cubicBezTo>
                      <a:cubicBezTo>
                        <a:pt x="195" y="71"/>
                        <a:pt x="194" y="71"/>
                        <a:pt x="194" y="70"/>
                      </a:cubicBezTo>
                      <a:cubicBezTo>
                        <a:pt x="194" y="70"/>
                        <a:pt x="194" y="70"/>
                        <a:pt x="193" y="70"/>
                      </a:cubicBezTo>
                      <a:cubicBezTo>
                        <a:pt x="193" y="70"/>
                        <a:pt x="193" y="70"/>
                        <a:pt x="193" y="70"/>
                      </a:cubicBezTo>
                      <a:cubicBezTo>
                        <a:pt x="193" y="70"/>
                        <a:pt x="193" y="70"/>
                        <a:pt x="193" y="70"/>
                      </a:cubicBezTo>
                      <a:cubicBezTo>
                        <a:pt x="193" y="70"/>
                        <a:pt x="193" y="70"/>
                        <a:pt x="193" y="70"/>
                      </a:cubicBezTo>
                      <a:cubicBezTo>
                        <a:pt x="193" y="70"/>
                        <a:pt x="193" y="70"/>
                        <a:pt x="193" y="70"/>
                      </a:cubicBezTo>
                      <a:cubicBezTo>
                        <a:pt x="193" y="70"/>
                        <a:pt x="193" y="70"/>
                        <a:pt x="193" y="70"/>
                      </a:cubicBezTo>
                      <a:cubicBezTo>
                        <a:pt x="193" y="70"/>
                        <a:pt x="193" y="70"/>
                        <a:pt x="193" y="70"/>
                      </a:cubicBezTo>
                      <a:cubicBezTo>
                        <a:pt x="193" y="70"/>
                        <a:pt x="193" y="70"/>
                        <a:pt x="193" y="70"/>
                      </a:cubicBezTo>
                      <a:cubicBezTo>
                        <a:pt x="193" y="70"/>
                        <a:pt x="193" y="70"/>
                        <a:pt x="193" y="70"/>
                      </a:cubicBezTo>
                      <a:cubicBezTo>
                        <a:pt x="193" y="70"/>
                        <a:pt x="193" y="70"/>
                        <a:pt x="193" y="70"/>
                      </a:cubicBezTo>
                      <a:cubicBezTo>
                        <a:pt x="193" y="70"/>
                        <a:pt x="193" y="70"/>
                        <a:pt x="193" y="70"/>
                      </a:cubicBezTo>
                      <a:cubicBezTo>
                        <a:pt x="192" y="70"/>
                        <a:pt x="192" y="68"/>
                        <a:pt x="191" y="67"/>
                      </a:cubicBezTo>
                      <a:cubicBezTo>
                        <a:pt x="191" y="67"/>
                        <a:pt x="191" y="67"/>
                        <a:pt x="191" y="66"/>
                      </a:cubicBezTo>
                      <a:cubicBezTo>
                        <a:pt x="191" y="66"/>
                        <a:pt x="191" y="66"/>
                        <a:pt x="191" y="66"/>
                      </a:cubicBezTo>
                      <a:cubicBezTo>
                        <a:pt x="191" y="66"/>
                        <a:pt x="191" y="66"/>
                        <a:pt x="191" y="66"/>
                      </a:cubicBezTo>
                      <a:cubicBezTo>
                        <a:pt x="191" y="66"/>
                        <a:pt x="191" y="66"/>
                        <a:pt x="191" y="66"/>
                      </a:cubicBezTo>
                      <a:cubicBezTo>
                        <a:pt x="189" y="65"/>
                        <a:pt x="190" y="62"/>
                        <a:pt x="189" y="62"/>
                      </a:cubicBezTo>
                      <a:cubicBezTo>
                        <a:pt x="187" y="60"/>
                        <a:pt x="189" y="57"/>
                        <a:pt x="188" y="56"/>
                      </a:cubicBezTo>
                      <a:cubicBezTo>
                        <a:pt x="188" y="54"/>
                        <a:pt x="188" y="53"/>
                        <a:pt x="189" y="51"/>
                      </a:cubicBezTo>
                      <a:cubicBezTo>
                        <a:pt x="178" y="46"/>
                        <a:pt x="167" y="41"/>
                        <a:pt x="157" y="35"/>
                      </a:cubicBezTo>
                      <a:cubicBezTo>
                        <a:pt x="144" y="26"/>
                        <a:pt x="135" y="14"/>
                        <a:pt x="127" y="0"/>
                      </a:cubicBezTo>
                    </a:path>
                  </a:pathLst>
                </a:custGeom>
                <a:solidFill>
                  <a:srgbClr val="AB4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6" name="Freeform 8657">
                  <a:extLst>
                    <a:ext uri="{FF2B5EF4-FFF2-40B4-BE49-F238E27FC236}">
                      <a16:creationId xmlns:a16="http://schemas.microsoft.com/office/drawing/2014/main" id="{7F8591A9-866B-926A-C62B-680E8A9D06D7}"/>
                    </a:ext>
                  </a:extLst>
                </p:cNvPr>
                <p:cNvSpPr>
                  <a:spLocks noEditPoints="1"/>
                </p:cNvSpPr>
                <p:nvPr/>
              </p:nvSpPr>
              <p:spPr bwMode="auto">
                <a:xfrm>
                  <a:off x="4589" y="2183"/>
                  <a:ext cx="240" cy="282"/>
                </a:xfrm>
                <a:custGeom>
                  <a:avLst/>
                  <a:gdLst>
                    <a:gd name="T0" fmla="*/ 122 w 291"/>
                    <a:gd name="T1" fmla="*/ 146 h 341"/>
                    <a:gd name="T2" fmla="*/ 122 w 291"/>
                    <a:gd name="T3" fmla="*/ 146 h 341"/>
                    <a:gd name="T4" fmla="*/ 121 w 291"/>
                    <a:gd name="T5" fmla="*/ 146 h 341"/>
                    <a:gd name="T6" fmla="*/ 120 w 291"/>
                    <a:gd name="T7" fmla="*/ 145 h 341"/>
                    <a:gd name="T8" fmla="*/ 132 w 291"/>
                    <a:gd name="T9" fmla="*/ 107 h 341"/>
                    <a:gd name="T10" fmla="*/ 132 w 291"/>
                    <a:gd name="T11" fmla="*/ 107 h 341"/>
                    <a:gd name="T12" fmla="*/ 130 w 291"/>
                    <a:gd name="T13" fmla="*/ 108 h 341"/>
                    <a:gd name="T14" fmla="*/ 130 w 291"/>
                    <a:gd name="T15" fmla="*/ 108 h 341"/>
                    <a:gd name="T16" fmla="*/ 131 w 291"/>
                    <a:gd name="T17" fmla="*/ 112 h 341"/>
                    <a:gd name="T18" fmla="*/ 131 w 291"/>
                    <a:gd name="T19" fmla="*/ 112 h 341"/>
                    <a:gd name="T20" fmla="*/ 130 w 291"/>
                    <a:gd name="T21" fmla="*/ 117 h 341"/>
                    <a:gd name="T22" fmla="*/ 126 w 291"/>
                    <a:gd name="T23" fmla="*/ 124 h 341"/>
                    <a:gd name="T24" fmla="*/ 128 w 291"/>
                    <a:gd name="T25" fmla="*/ 125 h 341"/>
                    <a:gd name="T26" fmla="*/ 129 w 291"/>
                    <a:gd name="T27" fmla="*/ 126 h 341"/>
                    <a:gd name="T28" fmla="*/ 130 w 291"/>
                    <a:gd name="T29" fmla="*/ 129 h 341"/>
                    <a:gd name="T30" fmla="*/ 130 w 291"/>
                    <a:gd name="T31" fmla="*/ 132 h 341"/>
                    <a:gd name="T32" fmla="*/ 12 w 291"/>
                    <a:gd name="T33" fmla="*/ 55 h 341"/>
                    <a:gd name="T34" fmla="*/ 11 w 291"/>
                    <a:gd name="T35" fmla="*/ 99 h 341"/>
                    <a:gd name="T36" fmla="*/ 21 w 291"/>
                    <a:gd name="T37" fmla="*/ 67 h 341"/>
                    <a:gd name="T38" fmla="*/ 21 w 291"/>
                    <a:gd name="T39" fmla="*/ 67 h 341"/>
                    <a:gd name="T40" fmla="*/ 21 w 291"/>
                    <a:gd name="T41" fmla="*/ 66 h 341"/>
                    <a:gd name="T42" fmla="*/ 17 w 291"/>
                    <a:gd name="T43" fmla="*/ 55 h 341"/>
                    <a:gd name="T44" fmla="*/ 16 w 291"/>
                    <a:gd name="T45" fmla="*/ 50 h 341"/>
                    <a:gd name="T46" fmla="*/ 107 w 291"/>
                    <a:gd name="T47" fmla="*/ 34 h 341"/>
                    <a:gd name="T48" fmla="*/ 110 w 291"/>
                    <a:gd name="T49" fmla="*/ 36 h 341"/>
                    <a:gd name="T50" fmla="*/ 111 w 291"/>
                    <a:gd name="T51" fmla="*/ 37 h 341"/>
                    <a:gd name="T52" fmla="*/ 114 w 291"/>
                    <a:gd name="T53" fmla="*/ 41 h 341"/>
                    <a:gd name="T54" fmla="*/ 117 w 291"/>
                    <a:gd name="T55" fmla="*/ 41 h 341"/>
                    <a:gd name="T56" fmla="*/ 117 w 291"/>
                    <a:gd name="T57" fmla="*/ 41 h 341"/>
                    <a:gd name="T58" fmla="*/ 116 w 291"/>
                    <a:gd name="T59" fmla="*/ 41 h 341"/>
                    <a:gd name="T60" fmla="*/ 116 w 291"/>
                    <a:gd name="T61" fmla="*/ 38 h 341"/>
                    <a:gd name="T62" fmla="*/ 116 w 291"/>
                    <a:gd name="T63" fmla="*/ 37 h 341"/>
                    <a:gd name="T64" fmla="*/ 115 w 291"/>
                    <a:gd name="T65" fmla="*/ 22 h 341"/>
                    <a:gd name="T66" fmla="*/ 114 w 291"/>
                    <a:gd name="T67" fmla="*/ 21 h 341"/>
                    <a:gd name="T68" fmla="*/ 113 w 291"/>
                    <a:gd name="T69" fmla="*/ 20 h 341"/>
                    <a:gd name="T70" fmla="*/ 113 w 291"/>
                    <a:gd name="T71" fmla="*/ 20 h 341"/>
                    <a:gd name="T72" fmla="*/ 112 w 291"/>
                    <a:gd name="T73" fmla="*/ 20 h 341"/>
                    <a:gd name="T74" fmla="*/ 112 w 291"/>
                    <a:gd name="T75" fmla="*/ 18 h 341"/>
                    <a:gd name="T76" fmla="*/ 112 w 291"/>
                    <a:gd name="T77" fmla="*/ 18 h 341"/>
                    <a:gd name="T78" fmla="*/ 112 w 291"/>
                    <a:gd name="T79" fmla="*/ 18 h 341"/>
                    <a:gd name="T80" fmla="*/ 111 w 291"/>
                    <a:gd name="T81" fmla="*/ 18 h 341"/>
                    <a:gd name="T82" fmla="*/ 111 w 291"/>
                    <a:gd name="T83" fmla="*/ 18 h 341"/>
                    <a:gd name="T84" fmla="*/ 111 w 291"/>
                    <a:gd name="T85" fmla="*/ 18 h 341"/>
                    <a:gd name="T86" fmla="*/ 111 w 291"/>
                    <a:gd name="T87" fmla="*/ 17 h 341"/>
                    <a:gd name="T88" fmla="*/ 111 w 291"/>
                    <a:gd name="T89" fmla="*/ 17 h 341"/>
                    <a:gd name="T90" fmla="*/ 111 w 291"/>
                    <a:gd name="T91" fmla="*/ 17 h 341"/>
                    <a:gd name="T92" fmla="*/ 111 w 291"/>
                    <a:gd name="T93" fmla="*/ 17 h 341"/>
                    <a:gd name="T94" fmla="*/ 107 w 291"/>
                    <a:gd name="T95" fmla="*/ 13 h 341"/>
                    <a:gd name="T96" fmla="*/ 44 w 291"/>
                    <a:gd name="T97" fmla="*/ 8 h 341"/>
                    <a:gd name="T98" fmla="*/ 72 w 291"/>
                    <a:gd name="T99" fmla="*/ 15 h 341"/>
                    <a:gd name="T100" fmla="*/ 53 w 291"/>
                    <a:gd name="T101" fmla="*/ 10 h 341"/>
                    <a:gd name="T102" fmla="*/ 21 w 291"/>
                    <a:gd name="T103" fmla="*/ 25 h 341"/>
                    <a:gd name="T104" fmla="*/ 17 w 291"/>
                    <a:gd name="T105" fmla="*/ 37 h 341"/>
                    <a:gd name="T106" fmla="*/ 17 w 291"/>
                    <a:gd name="T107" fmla="*/ 37 h 341"/>
                    <a:gd name="T108" fmla="*/ 18 w 291"/>
                    <a:gd name="T109" fmla="*/ 37 h 341"/>
                    <a:gd name="T110" fmla="*/ 19 w 291"/>
                    <a:gd name="T111" fmla="*/ 37 h 341"/>
                    <a:gd name="T112" fmla="*/ 20 w 291"/>
                    <a:gd name="T113" fmla="*/ 37 h 341"/>
                    <a:gd name="T114" fmla="*/ 21 w 291"/>
                    <a:gd name="T115" fmla="*/ 37 h 341"/>
                    <a:gd name="T116" fmla="*/ 21 w 291"/>
                    <a:gd name="T117" fmla="*/ 37 h 341"/>
                    <a:gd name="T118" fmla="*/ 40 w 291"/>
                    <a:gd name="T119" fmla="*/ 22 h 341"/>
                    <a:gd name="T120" fmla="*/ 72 w 291"/>
                    <a:gd name="T121" fmla="*/ 25 h 341"/>
                    <a:gd name="T122" fmla="*/ 78 w 291"/>
                    <a:gd name="T123" fmla="*/ 18 h 341"/>
                    <a:gd name="T124" fmla="*/ 54 w 291"/>
                    <a:gd name="T125" fmla="*/ 0 h 3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91" h="341">
                      <a:moveTo>
                        <a:pt x="260" y="308"/>
                      </a:moveTo>
                      <a:cubicBezTo>
                        <a:pt x="253" y="319"/>
                        <a:pt x="246" y="331"/>
                        <a:pt x="237" y="341"/>
                      </a:cubicBezTo>
                      <a:cubicBezTo>
                        <a:pt x="248" y="332"/>
                        <a:pt x="257" y="322"/>
                        <a:pt x="265" y="312"/>
                      </a:cubicBezTo>
                      <a:cubicBezTo>
                        <a:pt x="265" y="312"/>
                        <a:pt x="265" y="312"/>
                        <a:pt x="264" y="311"/>
                      </a:cubicBezTo>
                      <a:cubicBezTo>
                        <a:pt x="264" y="311"/>
                        <a:pt x="264" y="310"/>
                        <a:pt x="263" y="310"/>
                      </a:cubicBezTo>
                      <a:cubicBezTo>
                        <a:pt x="263" y="310"/>
                        <a:pt x="263" y="310"/>
                        <a:pt x="263" y="310"/>
                      </a:cubicBezTo>
                      <a:cubicBezTo>
                        <a:pt x="263" y="310"/>
                        <a:pt x="263" y="311"/>
                        <a:pt x="263" y="311"/>
                      </a:cubicBezTo>
                      <a:cubicBezTo>
                        <a:pt x="263" y="311"/>
                        <a:pt x="263" y="311"/>
                        <a:pt x="263" y="311"/>
                      </a:cubicBezTo>
                      <a:cubicBezTo>
                        <a:pt x="263" y="311"/>
                        <a:pt x="263" y="311"/>
                        <a:pt x="263" y="311"/>
                      </a:cubicBezTo>
                      <a:cubicBezTo>
                        <a:pt x="263" y="311"/>
                        <a:pt x="263" y="311"/>
                        <a:pt x="262" y="311"/>
                      </a:cubicBezTo>
                      <a:cubicBezTo>
                        <a:pt x="262" y="311"/>
                        <a:pt x="262" y="311"/>
                        <a:pt x="262" y="311"/>
                      </a:cubicBezTo>
                      <a:cubicBezTo>
                        <a:pt x="262" y="311"/>
                        <a:pt x="262" y="311"/>
                        <a:pt x="262" y="311"/>
                      </a:cubicBezTo>
                      <a:cubicBezTo>
                        <a:pt x="262" y="311"/>
                        <a:pt x="262" y="311"/>
                        <a:pt x="262" y="311"/>
                      </a:cubicBezTo>
                      <a:cubicBezTo>
                        <a:pt x="262" y="311"/>
                        <a:pt x="262" y="311"/>
                        <a:pt x="262" y="311"/>
                      </a:cubicBezTo>
                      <a:cubicBezTo>
                        <a:pt x="262" y="311"/>
                        <a:pt x="261" y="310"/>
                        <a:pt x="261" y="309"/>
                      </a:cubicBezTo>
                      <a:cubicBezTo>
                        <a:pt x="261" y="309"/>
                        <a:pt x="261" y="309"/>
                        <a:pt x="261" y="309"/>
                      </a:cubicBezTo>
                      <a:cubicBezTo>
                        <a:pt x="260" y="308"/>
                        <a:pt x="260" y="308"/>
                        <a:pt x="260" y="308"/>
                      </a:cubicBezTo>
                      <a:moveTo>
                        <a:pt x="286" y="229"/>
                      </a:moveTo>
                      <a:cubicBezTo>
                        <a:pt x="286" y="229"/>
                        <a:pt x="286" y="229"/>
                        <a:pt x="285" y="229"/>
                      </a:cubicBezTo>
                      <a:cubicBezTo>
                        <a:pt x="285" y="229"/>
                        <a:pt x="285" y="229"/>
                        <a:pt x="285" y="229"/>
                      </a:cubicBezTo>
                      <a:cubicBezTo>
                        <a:pt x="285" y="229"/>
                        <a:pt x="285" y="229"/>
                        <a:pt x="285" y="229"/>
                      </a:cubicBezTo>
                      <a:cubicBezTo>
                        <a:pt x="285" y="229"/>
                        <a:pt x="285" y="229"/>
                        <a:pt x="285" y="229"/>
                      </a:cubicBezTo>
                      <a:cubicBezTo>
                        <a:pt x="285" y="229"/>
                        <a:pt x="285" y="229"/>
                        <a:pt x="285" y="229"/>
                      </a:cubicBezTo>
                      <a:cubicBezTo>
                        <a:pt x="285" y="229"/>
                        <a:pt x="285" y="229"/>
                        <a:pt x="285" y="229"/>
                      </a:cubicBezTo>
                      <a:cubicBezTo>
                        <a:pt x="285" y="229"/>
                        <a:pt x="285" y="229"/>
                        <a:pt x="285" y="229"/>
                      </a:cubicBezTo>
                      <a:cubicBezTo>
                        <a:pt x="284" y="229"/>
                        <a:pt x="283" y="229"/>
                        <a:pt x="283" y="230"/>
                      </a:cubicBezTo>
                      <a:cubicBezTo>
                        <a:pt x="283" y="230"/>
                        <a:pt x="283" y="230"/>
                        <a:pt x="283" y="230"/>
                      </a:cubicBezTo>
                      <a:cubicBezTo>
                        <a:pt x="283" y="230"/>
                        <a:pt x="283" y="230"/>
                        <a:pt x="283" y="230"/>
                      </a:cubicBezTo>
                      <a:cubicBezTo>
                        <a:pt x="283" y="230"/>
                        <a:pt x="283" y="230"/>
                        <a:pt x="283" y="230"/>
                      </a:cubicBezTo>
                      <a:cubicBezTo>
                        <a:pt x="283" y="230"/>
                        <a:pt x="283" y="230"/>
                        <a:pt x="283" y="230"/>
                      </a:cubicBezTo>
                      <a:cubicBezTo>
                        <a:pt x="283" y="230"/>
                        <a:pt x="283" y="230"/>
                        <a:pt x="283" y="230"/>
                      </a:cubicBezTo>
                      <a:cubicBezTo>
                        <a:pt x="283" y="230"/>
                        <a:pt x="283" y="230"/>
                        <a:pt x="283" y="230"/>
                      </a:cubicBezTo>
                      <a:cubicBezTo>
                        <a:pt x="283" y="231"/>
                        <a:pt x="283" y="232"/>
                        <a:pt x="283" y="233"/>
                      </a:cubicBezTo>
                      <a:cubicBezTo>
                        <a:pt x="283" y="234"/>
                        <a:pt x="283" y="235"/>
                        <a:pt x="284" y="236"/>
                      </a:cubicBezTo>
                      <a:cubicBezTo>
                        <a:pt x="284" y="236"/>
                        <a:pt x="284" y="237"/>
                        <a:pt x="284" y="237"/>
                      </a:cubicBezTo>
                      <a:cubicBezTo>
                        <a:pt x="284" y="238"/>
                        <a:pt x="284" y="238"/>
                        <a:pt x="284" y="239"/>
                      </a:cubicBezTo>
                      <a:cubicBezTo>
                        <a:pt x="284" y="239"/>
                        <a:pt x="284" y="239"/>
                        <a:pt x="284" y="239"/>
                      </a:cubicBezTo>
                      <a:cubicBezTo>
                        <a:pt x="283" y="240"/>
                        <a:pt x="283" y="240"/>
                        <a:pt x="283" y="241"/>
                      </a:cubicBezTo>
                      <a:cubicBezTo>
                        <a:pt x="283" y="241"/>
                        <a:pt x="283" y="241"/>
                        <a:pt x="284" y="242"/>
                      </a:cubicBezTo>
                      <a:cubicBezTo>
                        <a:pt x="284" y="242"/>
                        <a:pt x="284" y="242"/>
                        <a:pt x="284" y="242"/>
                      </a:cubicBezTo>
                      <a:cubicBezTo>
                        <a:pt x="284" y="244"/>
                        <a:pt x="282" y="245"/>
                        <a:pt x="282" y="247"/>
                      </a:cubicBezTo>
                      <a:cubicBezTo>
                        <a:pt x="282" y="247"/>
                        <a:pt x="282" y="247"/>
                        <a:pt x="282" y="247"/>
                      </a:cubicBezTo>
                      <a:cubicBezTo>
                        <a:pt x="282" y="248"/>
                        <a:pt x="282" y="248"/>
                        <a:pt x="282" y="248"/>
                      </a:cubicBezTo>
                      <a:cubicBezTo>
                        <a:pt x="282" y="248"/>
                        <a:pt x="282" y="248"/>
                        <a:pt x="282" y="248"/>
                      </a:cubicBezTo>
                      <a:cubicBezTo>
                        <a:pt x="282" y="250"/>
                        <a:pt x="279" y="251"/>
                        <a:pt x="279" y="253"/>
                      </a:cubicBezTo>
                      <a:cubicBezTo>
                        <a:pt x="279" y="255"/>
                        <a:pt x="277" y="255"/>
                        <a:pt x="276" y="257"/>
                      </a:cubicBezTo>
                      <a:cubicBezTo>
                        <a:pt x="276" y="258"/>
                        <a:pt x="275" y="259"/>
                        <a:pt x="274" y="259"/>
                      </a:cubicBezTo>
                      <a:cubicBezTo>
                        <a:pt x="274" y="261"/>
                        <a:pt x="274" y="263"/>
                        <a:pt x="273" y="265"/>
                      </a:cubicBezTo>
                      <a:cubicBezTo>
                        <a:pt x="273" y="265"/>
                        <a:pt x="274" y="265"/>
                        <a:pt x="274" y="265"/>
                      </a:cubicBezTo>
                      <a:cubicBezTo>
                        <a:pt x="274" y="264"/>
                        <a:pt x="274" y="264"/>
                        <a:pt x="274" y="264"/>
                      </a:cubicBezTo>
                      <a:cubicBezTo>
                        <a:pt x="274" y="264"/>
                        <a:pt x="275" y="265"/>
                        <a:pt x="275" y="266"/>
                      </a:cubicBezTo>
                      <a:cubicBezTo>
                        <a:pt x="276" y="266"/>
                        <a:pt x="276" y="267"/>
                        <a:pt x="277" y="267"/>
                      </a:cubicBezTo>
                      <a:cubicBezTo>
                        <a:pt x="277" y="267"/>
                        <a:pt x="277" y="267"/>
                        <a:pt x="277" y="267"/>
                      </a:cubicBezTo>
                      <a:cubicBezTo>
                        <a:pt x="277" y="267"/>
                        <a:pt x="277" y="267"/>
                        <a:pt x="277" y="267"/>
                      </a:cubicBezTo>
                      <a:cubicBezTo>
                        <a:pt x="278" y="267"/>
                        <a:pt x="278" y="269"/>
                        <a:pt x="279" y="270"/>
                      </a:cubicBezTo>
                      <a:cubicBezTo>
                        <a:pt x="279" y="270"/>
                        <a:pt x="279" y="270"/>
                        <a:pt x="279" y="270"/>
                      </a:cubicBezTo>
                      <a:cubicBezTo>
                        <a:pt x="279" y="270"/>
                        <a:pt x="279" y="270"/>
                        <a:pt x="279" y="270"/>
                      </a:cubicBezTo>
                      <a:cubicBezTo>
                        <a:pt x="279" y="270"/>
                        <a:pt x="279" y="270"/>
                        <a:pt x="279" y="270"/>
                      </a:cubicBezTo>
                      <a:cubicBezTo>
                        <a:pt x="279" y="270"/>
                        <a:pt x="279" y="270"/>
                        <a:pt x="279" y="270"/>
                      </a:cubicBezTo>
                      <a:cubicBezTo>
                        <a:pt x="281" y="271"/>
                        <a:pt x="280" y="274"/>
                        <a:pt x="281" y="276"/>
                      </a:cubicBezTo>
                      <a:cubicBezTo>
                        <a:pt x="282" y="276"/>
                        <a:pt x="282" y="277"/>
                        <a:pt x="282" y="277"/>
                      </a:cubicBezTo>
                      <a:cubicBezTo>
                        <a:pt x="282" y="278"/>
                        <a:pt x="282" y="278"/>
                        <a:pt x="282" y="279"/>
                      </a:cubicBezTo>
                      <a:cubicBezTo>
                        <a:pt x="282" y="279"/>
                        <a:pt x="282" y="280"/>
                        <a:pt x="282" y="281"/>
                      </a:cubicBezTo>
                      <a:cubicBezTo>
                        <a:pt x="282" y="281"/>
                        <a:pt x="282" y="281"/>
                        <a:pt x="282" y="282"/>
                      </a:cubicBezTo>
                      <a:cubicBezTo>
                        <a:pt x="282" y="283"/>
                        <a:pt x="282" y="284"/>
                        <a:pt x="282" y="286"/>
                      </a:cubicBezTo>
                      <a:cubicBezTo>
                        <a:pt x="291" y="267"/>
                        <a:pt x="291" y="248"/>
                        <a:pt x="286" y="229"/>
                      </a:cubicBezTo>
                      <a:moveTo>
                        <a:pt x="28" y="103"/>
                      </a:moveTo>
                      <a:cubicBezTo>
                        <a:pt x="27" y="108"/>
                        <a:pt x="26" y="114"/>
                        <a:pt x="25" y="119"/>
                      </a:cubicBezTo>
                      <a:cubicBezTo>
                        <a:pt x="24" y="146"/>
                        <a:pt x="28" y="162"/>
                        <a:pt x="15" y="188"/>
                      </a:cubicBezTo>
                      <a:cubicBezTo>
                        <a:pt x="6" y="207"/>
                        <a:pt x="1" y="226"/>
                        <a:pt x="0" y="244"/>
                      </a:cubicBezTo>
                      <a:cubicBezTo>
                        <a:pt x="5" y="251"/>
                        <a:pt x="10" y="257"/>
                        <a:pt x="16" y="262"/>
                      </a:cubicBezTo>
                      <a:cubicBezTo>
                        <a:pt x="13" y="245"/>
                        <a:pt x="14" y="228"/>
                        <a:pt x="24" y="212"/>
                      </a:cubicBezTo>
                      <a:cubicBezTo>
                        <a:pt x="31" y="200"/>
                        <a:pt x="41" y="192"/>
                        <a:pt x="45" y="178"/>
                      </a:cubicBezTo>
                      <a:cubicBezTo>
                        <a:pt x="47" y="167"/>
                        <a:pt x="47" y="155"/>
                        <a:pt x="46" y="143"/>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6" y="142"/>
                        <a:pt x="46" y="142"/>
                        <a:pt x="46" y="142"/>
                      </a:cubicBezTo>
                      <a:cubicBezTo>
                        <a:pt x="44" y="142"/>
                        <a:pt x="44" y="139"/>
                        <a:pt x="43" y="138"/>
                      </a:cubicBezTo>
                      <a:cubicBezTo>
                        <a:pt x="41" y="138"/>
                        <a:pt x="41" y="134"/>
                        <a:pt x="40" y="133"/>
                      </a:cubicBezTo>
                      <a:cubicBezTo>
                        <a:pt x="38" y="131"/>
                        <a:pt x="39" y="127"/>
                        <a:pt x="38" y="125"/>
                      </a:cubicBezTo>
                      <a:cubicBezTo>
                        <a:pt x="36" y="123"/>
                        <a:pt x="39" y="122"/>
                        <a:pt x="37" y="119"/>
                      </a:cubicBezTo>
                      <a:cubicBezTo>
                        <a:pt x="36" y="117"/>
                        <a:pt x="39" y="116"/>
                        <a:pt x="38" y="114"/>
                      </a:cubicBezTo>
                      <a:cubicBezTo>
                        <a:pt x="37" y="112"/>
                        <a:pt x="39" y="113"/>
                        <a:pt x="40" y="111"/>
                      </a:cubicBezTo>
                      <a:cubicBezTo>
                        <a:pt x="40" y="111"/>
                        <a:pt x="40" y="111"/>
                        <a:pt x="40" y="111"/>
                      </a:cubicBezTo>
                      <a:cubicBezTo>
                        <a:pt x="38" y="111"/>
                        <a:pt x="36" y="109"/>
                        <a:pt x="34" y="108"/>
                      </a:cubicBezTo>
                      <a:cubicBezTo>
                        <a:pt x="31" y="108"/>
                        <a:pt x="30" y="105"/>
                        <a:pt x="28" y="103"/>
                      </a:cubicBezTo>
                      <a:moveTo>
                        <a:pt x="228" y="24"/>
                      </a:moveTo>
                      <a:cubicBezTo>
                        <a:pt x="228" y="41"/>
                        <a:pt x="225" y="58"/>
                        <a:pt x="230" y="74"/>
                      </a:cubicBezTo>
                      <a:cubicBezTo>
                        <a:pt x="230" y="74"/>
                        <a:pt x="231" y="74"/>
                        <a:pt x="231" y="74"/>
                      </a:cubicBezTo>
                      <a:cubicBezTo>
                        <a:pt x="231" y="73"/>
                        <a:pt x="231" y="73"/>
                        <a:pt x="232" y="73"/>
                      </a:cubicBezTo>
                      <a:cubicBezTo>
                        <a:pt x="232" y="73"/>
                        <a:pt x="233" y="74"/>
                        <a:pt x="233" y="75"/>
                      </a:cubicBezTo>
                      <a:cubicBezTo>
                        <a:pt x="234" y="75"/>
                        <a:pt x="235" y="76"/>
                        <a:pt x="236" y="76"/>
                      </a:cubicBezTo>
                      <a:cubicBezTo>
                        <a:pt x="236" y="76"/>
                        <a:pt x="236" y="76"/>
                        <a:pt x="236" y="76"/>
                      </a:cubicBezTo>
                      <a:cubicBezTo>
                        <a:pt x="237" y="76"/>
                        <a:pt x="237" y="76"/>
                        <a:pt x="237" y="76"/>
                      </a:cubicBezTo>
                      <a:cubicBezTo>
                        <a:pt x="238" y="76"/>
                        <a:pt x="238" y="77"/>
                        <a:pt x="239" y="78"/>
                      </a:cubicBezTo>
                      <a:cubicBezTo>
                        <a:pt x="239" y="78"/>
                        <a:pt x="239" y="78"/>
                        <a:pt x="239" y="78"/>
                      </a:cubicBezTo>
                      <a:cubicBezTo>
                        <a:pt x="239" y="78"/>
                        <a:pt x="239" y="78"/>
                        <a:pt x="239" y="79"/>
                      </a:cubicBezTo>
                      <a:cubicBezTo>
                        <a:pt x="240" y="79"/>
                        <a:pt x="240" y="79"/>
                        <a:pt x="240" y="79"/>
                      </a:cubicBezTo>
                      <a:cubicBezTo>
                        <a:pt x="240" y="79"/>
                        <a:pt x="240" y="79"/>
                        <a:pt x="240" y="79"/>
                      </a:cubicBezTo>
                      <a:cubicBezTo>
                        <a:pt x="243" y="79"/>
                        <a:pt x="241" y="83"/>
                        <a:pt x="243" y="84"/>
                      </a:cubicBezTo>
                      <a:cubicBezTo>
                        <a:pt x="245" y="85"/>
                        <a:pt x="243" y="88"/>
                        <a:pt x="245" y="89"/>
                      </a:cubicBezTo>
                      <a:cubicBezTo>
                        <a:pt x="245" y="89"/>
                        <a:pt x="246" y="90"/>
                        <a:pt x="246" y="90"/>
                      </a:cubicBezTo>
                      <a:cubicBezTo>
                        <a:pt x="246" y="91"/>
                        <a:pt x="245" y="93"/>
                        <a:pt x="245" y="94"/>
                      </a:cubicBezTo>
                      <a:cubicBezTo>
                        <a:pt x="246" y="95"/>
                        <a:pt x="247" y="96"/>
                        <a:pt x="249" y="97"/>
                      </a:cubicBezTo>
                      <a:cubicBezTo>
                        <a:pt x="250" y="93"/>
                        <a:pt x="251" y="89"/>
                        <a:pt x="252" y="86"/>
                      </a:cubicBezTo>
                      <a:cubicBezTo>
                        <a:pt x="252" y="86"/>
                        <a:pt x="252" y="86"/>
                        <a:pt x="252" y="86"/>
                      </a:cubicBezTo>
                      <a:cubicBezTo>
                        <a:pt x="252" y="86"/>
                        <a:pt x="252" y="86"/>
                        <a:pt x="252" y="86"/>
                      </a:cubicBezTo>
                      <a:cubicBezTo>
                        <a:pt x="252" y="86"/>
                        <a:pt x="252" y="86"/>
                        <a:pt x="252" y="86"/>
                      </a:cubicBezTo>
                      <a:cubicBezTo>
                        <a:pt x="252" y="86"/>
                        <a:pt x="252" y="86"/>
                        <a:pt x="252" y="86"/>
                      </a:cubicBezTo>
                      <a:cubicBezTo>
                        <a:pt x="252" y="86"/>
                        <a:pt x="252" y="86"/>
                        <a:pt x="252" y="86"/>
                      </a:cubicBezTo>
                      <a:cubicBezTo>
                        <a:pt x="252" y="86"/>
                        <a:pt x="252" y="86"/>
                        <a:pt x="252" y="86"/>
                      </a:cubicBezTo>
                      <a:cubicBezTo>
                        <a:pt x="251" y="86"/>
                        <a:pt x="251" y="86"/>
                        <a:pt x="251" y="86"/>
                      </a:cubicBezTo>
                      <a:cubicBezTo>
                        <a:pt x="251" y="86"/>
                        <a:pt x="251" y="86"/>
                        <a:pt x="251" y="86"/>
                      </a:cubicBezTo>
                      <a:cubicBezTo>
                        <a:pt x="251" y="86"/>
                        <a:pt x="251" y="86"/>
                        <a:pt x="251" y="86"/>
                      </a:cubicBezTo>
                      <a:cubicBezTo>
                        <a:pt x="251" y="86"/>
                        <a:pt x="251" y="86"/>
                        <a:pt x="251" y="86"/>
                      </a:cubicBezTo>
                      <a:cubicBezTo>
                        <a:pt x="251" y="86"/>
                        <a:pt x="251" y="86"/>
                        <a:pt x="251" y="86"/>
                      </a:cubicBezTo>
                      <a:cubicBezTo>
                        <a:pt x="250" y="86"/>
                        <a:pt x="251" y="83"/>
                        <a:pt x="251" y="82"/>
                      </a:cubicBezTo>
                      <a:cubicBezTo>
                        <a:pt x="251" y="82"/>
                        <a:pt x="251" y="82"/>
                        <a:pt x="251" y="82"/>
                      </a:cubicBezTo>
                      <a:cubicBezTo>
                        <a:pt x="251" y="82"/>
                        <a:pt x="251" y="82"/>
                        <a:pt x="251" y="82"/>
                      </a:cubicBezTo>
                      <a:cubicBezTo>
                        <a:pt x="251" y="82"/>
                        <a:pt x="251" y="82"/>
                        <a:pt x="251" y="82"/>
                      </a:cubicBezTo>
                      <a:cubicBezTo>
                        <a:pt x="251" y="81"/>
                        <a:pt x="251" y="81"/>
                        <a:pt x="251" y="81"/>
                      </a:cubicBezTo>
                      <a:cubicBezTo>
                        <a:pt x="249" y="80"/>
                        <a:pt x="251" y="77"/>
                        <a:pt x="250" y="76"/>
                      </a:cubicBezTo>
                      <a:cubicBezTo>
                        <a:pt x="249" y="75"/>
                        <a:pt x="252" y="72"/>
                        <a:pt x="251" y="71"/>
                      </a:cubicBezTo>
                      <a:cubicBezTo>
                        <a:pt x="251" y="69"/>
                        <a:pt x="253" y="67"/>
                        <a:pt x="254" y="65"/>
                      </a:cubicBezTo>
                      <a:cubicBezTo>
                        <a:pt x="254" y="59"/>
                        <a:pt x="252" y="53"/>
                        <a:pt x="248" y="47"/>
                      </a:cubicBezTo>
                      <a:cubicBezTo>
                        <a:pt x="248" y="46"/>
                        <a:pt x="247" y="44"/>
                        <a:pt x="246" y="43"/>
                      </a:cubicBezTo>
                      <a:cubicBezTo>
                        <a:pt x="246" y="43"/>
                        <a:pt x="246" y="43"/>
                        <a:pt x="246" y="43"/>
                      </a:cubicBezTo>
                      <a:cubicBezTo>
                        <a:pt x="246" y="43"/>
                        <a:pt x="246" y="43"/>
                        <a:pt x="246" y="43"/>
                      </a:cubicBezTo>
                      <a:cubicBezTo>
                        <a:pt x="246" y="43"/>
                        <a:pt x="246" y="43"/>
                        <a:pt x="246" y="43"/>
                      </a:cubicBezTo>
                      <a:cubicBezTo>
                        <a:pt x="246" y="42"/>
                        <a:pt x="245" y="42"/>
                        <a:pt x="245" y="42"/>
                      </a:cubicBezTo>
                      <a:cubicBezTo>
                        <a:pt x="245" y="42"/>
                        <a:pt x="245" y="42"/>
                        <a:pt x="245" y="42"/>
                      </a:cubicBezTo>
                      <a:cubicBezTo>
                        <a:pt x="245" y="42"/>
                        <a:pt x="244" y="41"/>
                        <a:pt x="244" y="41"/>
                      </a:cubicBezTo>
                      <a:cubicBezTo>
                        <a:pt x="244" y="41"/>
                        <a:pt x="244" y="41"/>
                        <a:pt x="244" y="42"/>
                      </a:cubicBezTo>
                      <a:cubicBezTo>
                        <a:pt x="244" y="42"/>
                        <a:pt x="244" y="42"/>
                        <a:pt x="244" y="42"/>
                      </a:cubicBezTo>
                      <a:cubicBezTo>
                        <a:pt x="244" y="42"/>
                        <a:pt x="244" y="42"/>
                        <a:pt x="244" y="42"/>
                      </a:cubicBezTo>
                      <a:cubicBezTo>
                        <a:pt x="244" y="42"/>
                        <a:pt x="244" y="42"/>
                        <a:pt x="244" y="42"/>
                      </a:cubicBezTo>
                      <a:cubicBezTo>
                        <a:pt x="244" y="42"/>
                        <a:pt x="244" y="42"/>
                        <a:pt x="244" y="42"/>
                      </a:cubicBezTo>
                      <a:cubicBezTo>
                        <a:pt x="244" y="42"/>
                        <a:pt x="244" y="42"/>
                        <a:pt x="244" y="42"/>
                      </a:cubicBezTo>
                      <a:cubicBezTo>
                        <a:pt x="244" y="42"/>
                        <a:pt x="244" y="42"/>
                        <a:pt x="243" y="42"/>
                      </a:cubicBezTo>
                      <a:cubicBezTo>
                        <a:pt x="243" y="42"/>
                        <a:pt x="243" y="42"/>
                        <a:pt x="243" y="42"/>
                      </a:cubicBezTo>
                      <a:cubicBezTo>
                        <a:pt x="243" y="42"/>
                        <a:pt x="243" y="42"/>
                        <a:pt x="243" y="42"/>
                      </a:cubicBezTo>
                      <a:cubicBezTo>
                        <a:pt x="243" y="42"/>
                        <a:pt x="243" y="42"/>
                        <a:pt x="243" y="42"/>
                      </a:cubicBezTo>
                      <a:cubicBezTo>
                        <a:pt x="243" y="42"/>
                        <a:pt x="243" y="42"/>
                        <a:pt x="243" y="42"/>
                      </a:cubicBezTo>
                      <a:cubicBezTo>
                        <a:pt x="243" y="42"/>
                        <a:pt x="242" y="41"/>
                        <a:pt x="242" y="40"/>
                      </a:cubicBezTo>
                      <a:cubicBezTo>
                        <a:pt x="242" y="40"/>
                        <a:pt x="242" y="40"/>
                        <a:pt x="242" y="40"/>
                      </a:cubicBezTo>
                      <a:cubicBezTo>
                        <a:pt x="242" y="40"/>
                        <a:pt x="242" y="40"/>
                        <a:pt x="242" y="40"/>
                      </a:cubicBezTo>
                      <a:cubicBezTo>
                        <a:pt x="242" y="40"/>
                        <a:pt x="242" y="40"/>
                        <a:pt x="242" y="40"/>
                      </a:cubicBezTo>
                      <a:cubicBezTo>
                        <a:pt x="242" y="40"/>
                        <a:pt x="242" y="40"/>
                        <a:pt x="242" y="40"/>
                      </a:cubicBezTo>
                      <a:cubicBezTo>
                        <a:pt x="242" y="40"/>
                        <a:pt x="242" y="40"/>
                        <a:pt x="242" y="40"/>
                      </a:cubicBezTo>
                      <a:cubicBezTo>
                        <a:pt x="242" y="40"/>
                        <a:pt x="242" y="40"/>
                        <a:pt x="242" y="40"/>
                      </a:cubicBezTo>
                      <a:cubicBezTo>
                        <a:pt x="242" y="40"/>
                        <a:pt x="242" y="40"/>
                        <a:pt x="242" y="40"/>
                      </a:cubicBezTo>
                      <a:cubicBezTo>
                        <a:pt x="242" y="40"/>
                        <a:pt x="242" y="40"/>
                        <a:pt x="242" y="40"/>
                      </a:cubicBezTo>
                      <a:cubicBezTo>
                        <a:pt x="242" y="40"/>
                        <a:pt x="242" y="40"/>
                        <a:pt x="242" y="40"/>
                      </a:cubicBezTo>
                      <a:cubicBezTo>
                        <a:pt x="241" y="40"/>
                        <a:pt x="241" y="40"/>
                        <a:pt x="241" y="40"/>
                      </a:cubicBezTo>
                      <a:cubicBezTo>
                        <a:pt x="241" y="39"/>
                        <a:pt x="241" y="38"/>
                        <a:pt x="240" y="38"/>
                      </a:cubicBezTo>
                      <a:cubicBezTo>
                        <a:pt x="240" y="38"/>
                        <a:pt x="240" y="38"/>
                        <a:pt x="240" y="38"/>
                      </a:cubicBezTo>
                      <a:cubicBezTo>
                        <a:pt x="240" y="38"/>
                        <a:pt x="240" y="38"/>
                        <a:pt x="240" y="38"/>
                      </a:cubicBezTo>
                      <a:cubicBezTo>
                        <a:pt x="240" y="38"/>
                        <a:pt x="240" y="38"/>
                        <a:pt x="240" y="38"/>
                      </a:cubicBezTo>
                      <a:cubicBezTo>
                        <a:pt x="240" y="38"/>
                        <a:pt x="240" y="38"/>
                        <a:pt x="240" y="38"/>
                      </a:cubicBezTo>
                      <a:cubicBezTo>
                        <a:pt x="240" y="38"/>
                        <a:pt x="240" y="38"/>
                        <a:pt x="240" y="38"/>
                      </a:cubicBezTo>
                      <a:cubicBezTo>
                        <a:pt x="240" y="38"/>
                        <a:pt x="240" y="38"/>
                        <a:pt x="240" y="38"/>
                      </a:cubicBezTo>
                      <a:cubicBezTo>
                        <a:pt x="240" y="38"/>
                        <a:pt x="240" y="38"/>
                        <a:pt x="240" y="38"/>
                      </a:cubicBezTo>
                      <a:cubicBezTo>
                        <a:pt x="240" y="38"/>
                        <a:pt x="240" y="38"/>
                        <a:pt x="240" y="38"/>
                      </a:cubicBezTo>
                      <a:cubicBezTo>
                        <a:pt x="240" y="39"/>
                        <a:pt x="240" y="39"/>
                        <a:pt x="240" y="39"/>
                      </a:cubicBezTo>
                      <a:cubicBezTo>
                        <a:pt x="240" y="39"/>
                        <a:pt x="240" y="39"/>
                        <a:pt x="240" y="39"/>
                      </a:cubicBezTo>
                      <a:cubicBezTo>
                        <a:pt x="240" y="39"/>
                        <a:pt x="240" y="39"/>
                        <a:pt x="240" y="39"/>
                      </a:cubicBezTo>
                      <a:cubicBezTo>
                        <a:pt x="240" y="39"/>
                        <a:pt x="240" y="39"/>
                        <a:pt x="240" y="39"/>
                      </a:cubicBezTo>
                      <a:cubicBezTo>
                        <a:pt x="240" y="39"/>
                        <a:pt x="240" y="39"/>
                        <a:pt x="240" y="39"/>
                      </a:cubicBezTo>
                      <a:cubicBezTo>
                        <a:pt x="239" y="39"/>
                        <a:pt x="238" y="37"/>
                        <a:pt x="238" y="36"/>
                      </a:cubicBezTo>
                      <a:cubicBezTo>
                        <a:pt x="238" y="36"/>
                        <a:pt x="238" y="36"/>
                        <a:pt x="238" y="36"/>
                      </a:cubicBezTo>
                      <a:cubicBezTo>
                        <a:pt x="238" y="36"/>
                        <a:pt x="238" y="36"/>
                        <a:pt x="238" y="36"/>
                      </a:cubicBezTo>
                      <a:cubicBezTo>
                        <a:pt x="238" y="36"/>
                        <a:pt x="238" y="36"/>
                        <a:pt x="238" y="36"/>
                      </a:cubicBezTo>
                      <a:cubicBezTo>
                        <a:pt x="238" y="36"/>
                        <a:pt x="238" y="36"/>
                        <a:pt x="238" y="36"/>
                      </a:cubicBezTo>
                      <a:cubicBezTo>
                        <a:pt x="238" y="36"/>
                        <a:pt x="238" y="36"/>
                        <a:pt x="238" y="36"/>
                      </a:cubicBezTo>
                      <a:cubicBezTo>
                        <a:pt x="238" y="36"/>
                        <a:pt x="238" y="36"/>
                        <a:pt x="238" y="36"/>
                      </a:cubicBezTo>
                      <a:cubicBezTo>
                        <a:pt x="238" y="36"/>
                        <a:pt x="238" y="36"/>
                        <a:pt x="238" y="36"/>
                      </a:cubicBezTo>
                      <a:cubicBezTo>
                        <a:pt x="238" y="36"/>
                        <a:pt x="238" y="36"/>
                        <a:pt x="238" y="35"/>
                      </a:cubicBezTo>
                      <a:cubicBezTo>
                        <a:pt x="238" y="35"/>
                        <a:pt x="238" y="35"/>
                        <a:pt x="238" y="35"/>
                      </a:cubicBezTo>
                      <a:cubicBezTo>
                        <a:pt x="238" y="35"/>
                        <a:pt x="238" y="35"/>
                        <a:pt x="238" y="35"/>
                      </a:cubicBezTo>
                      <a:cubicBezTo>
                        <a:pt x="238" y="35"/>
                        <a:pt x="238" y="35"/>
                        <a:pt x="238" y="35"/>
                      </a:cubicBezTo>
                      <a:cubicBezTo>
                        <a:pt x="238" y="35"/>
                        <a:pt x="238" y="35"/>
                        <a:pt x="238" y="35"/>
                      </a:cubicBezTo>
                      <a:cubicBezTo>
                        <a:pt x="238" y="35"/>
                        <a:pt x="238" y="35"/>
                        <a:pt x="238" y="35"/>
                      </a:cubicBezTo>
                      <a:cubicBezTo>
                        <a:pt x="237" y="35"/>
                        <a:pt x="237" y="35"/>
                        <a:pt x="237" y="35"/>
                      </a:cubicBezTo>
                      <a:cubicBezTo>
                        <a:pt x="236" y="35"/>
                        <a:pt x="236" y="31"/>
                        <a:pt x="235" y="31"/>
                      </a:cubicBezTo>
                      <a:cubicBezTo>
                        <a:pt x="234" y="31"/>
                        <a:pt x="233" y="30"/>
                        <a:pt x="233" y="28"/>
                      </a:cubicBezTo>
                      <a:cubicBezTo>
                        <a:pt x="232" y="27"/>
                        <a:pt x="230" y="25"/>
                        <a:pt x="228" y="24"/>
                      </a:cubicBezTo>
                      <a:moveTo>
                        <a:pt x="55" y="61"/>
                      </a:moveTo>
                      <a:cubicBezTo>
                        <a:pt x="53" y="55"/>
                        <a:pt x="67" y="41"/>
                        <a:pt x="72" y="36"/>
                      </a:cubicBezTo>
                      <a:cubicBezTo>
                        <a:pt x="78" y="27"/>
                        <a:pt x="85" y="21"/>
                        <a:pt x="95" y="17"/>
                      </a:cubicBezTo>
                      <a:cubicBezTo>
                        <a:pt x="101" y="15"/>
                        <a:pt x="107" y="14"/>
                        <a:pt x="113" y="14"/>
                      </a:cubicBezTo>
                      <a:cubicBezTo>
                        <a:pt x="129" y="14"/>
                        <a:pt x="144" y="21"/>
                        <a:pt x="154" y="33"/>
                      </a:cubicBezTo>
                      <a:cubicBezTo>
                        <a:pt x="154" y="33"/>
                        <a:pt x="154" y="34"/>
                        <a:pt x="154" y="34"/>
                      </a:cubicBezTo>
                      <a:cubicBezTo>
                        <a:pt x="154" y="34"/>
                        <a:pt x="154" y="33"/>
                        <a:pt x="154" y="33"/>
                      </a:cubicBezTo>
                      <a:cubicBezTo>
                        <a:pt x="154" y="34"/>
                        <a:pt x="154" y="34"/>
                        <a:pt x="154" y="34"/>
                      </a:cubicBezTo>
                      <a:cubicBezTo>
                        <a:pt x="154" y="34"/>
                        <a:pt x="153" y="34"/>
                        <a:pt x="153" y="34"/>
                      </a:cubicBezTo>
                      <a:cubicBezTo>
                        <a:pt x="144" y="34"/>
                        <a:pt x="143" y="30"/>
                        <a:pt x="137" y="25"/>
                      </a:cubicBezTo>
                      <a:cubicBezTo>
                        <a:pt x="131" y="21"/>
                        <a:pt x="122" y="20"/>
                        <a:pt x="115" y="20"/>
                      </a:cubicBezTo>
                      <a:cubicBezTo>
                        <a:pt x="114" y="20"/>
                        <a:pt x="114" y="20"/>
                        <a:pt x="113" y="20"/>
                      </a:cubicBezTo>
                      <a:cubicBezTo>
                        <a:pt x="86" y="20"/>
                        <a:pt x="73" y="45"/>
                        <a:pt x="55" y="61"/>
                      </a:cubicBezTo>
                      <a:moveTo>
                        <a:pt x="118" y="0"/>
                      </a:moveTo>
                      <a:cubicBezTo>
                        <a:pt x="85" y="0"/>
                        <a:pt x="58" y="24"/>
                        <a:pt x="47" y="52"/>
                      </a:cubicBezTo>
                      <a:cubicBezTo>
                        <a:pt x="44" y="60"/>
                        <a:pt x="40" y="69"/>
                        <a:pt x="36" y="78"/>
                      </a:cubicBezTo>
                      <a:cubicBezTo>
                        <a:pt x="36" y="78"/>
                        <a:pt x="37" y="78"/>
                        <a:pt x="37" y="78"/>
                      </a:cubicBezTo>
                      <a:cubicBezTo>
                        <a:pt x="37" y="78"/>
                        <a:pt x="38" y="78"/>
                        <a:pt x="38" y="78"/>
                      </a:cubicBezTo>
                      <a:cubicBezTo>
                        <a:pt x="38" y="78"/>
                        <a:pt x="38" y="78"/>
                        <a:pt x="38" y="78"/>
                      </a:cubicBezTo>
                      <a:cubicBezTo>
                        <a:pt x="38" y="78"/>
                        <a:pt x="38" y="78"/>
                        <a:pt x="38" y="78"/>
                      </a:cubicBezTo>
                      <a:cubicBezTo>
                        <a:pt x="38" y="78"/>
                        <a:pt x="38" y="78"/>
                        <a:pt x="38" y="78"/>
                      </a:cubicBezTo>
                      <a:cubicBezTo>
                        <a:pt x="38" y="78"/>
                        <a:pt x="38" y="78"/>
                        <a:pt x="39" y="78"/>
                      </a:cubicBezTo>
                      <a:cubicBezTo>
                        <a:pt x="39" y="78"/>
                        <a:pt x="39" y="78"/>
                        <a:pt x="39" y="78"/>
                      </a:cubicBezTo>
                      <a:cubicBezTo>
                        <a:pt x="39" y="78"/>
                        <a:pt x="39" y="78"/>
                        <a:pt x="39" y="78"/>
                      </a:cubicBezTo>
                      <a:cubicBezTo>
                        <a:pt x="39" y="78"/>
                        <a:pt x="39" y="78"/>
                        <a:pt x="39" y="78"/>
                      </a:cubicBezTo>
                      <a:cubicBezTo>
                        <a:pt x="39" y="78"/>
                        <a:pt x="39" y="78"/>
                        <a:pt x="39" y="78"/>
                      </a:cubicBezTo>
                      <a:cubicBezTo>
                        <a:pt x="39" y="78"/>
                        <a:pt x="40" y="78"/>
                        <a:pt x="40" y="78"/>
                      </a:cubicBezTo>
                      <a:cubicBezTo>
                        <a:pt x="40" y="78"/>
                        <a:pt x="40" y="78"/>
                        <a:pt x="41" y="78"/>
                      </a:cubicBezTo>
                      <a:cubicBezTo>
                        <a:pt x="41" y="78"/>
                        <a:pt x="41" y="78"/>
                        <a:pt x="41" y="78"/>
                      </a:cubicBezTo>
                      <a:cubicBezTo>
                        <a:pt x="41" y="78"/>
                        <a:pt x="41" y="78"/>
                        <a:pt x="41" y="78"/>
                      </a:cubicBezTo>
                      <a:cubicBezTo>
                        <a:pt x="41" y="78"/>
                        <a:pt x="41" y="78"/>
                        <a:pt x="41" y="78"/>
                      </a:cubicBezTo>
                      <a:cubicBezTo>
                        <a:pt x="41" y="78"/>
                        <a:pt x="41" y="78"/>
                        <a:pt x="41" y="78"/>
                      </a:cubicBezTo>
                      <a:cubicBezTo>
                        <a:pt x="41" y="78"/>
                        <a:pt x="41" y="78"/>
                        <a:pt x="41" y="78"/>
                      </a:cubicBezTo>
                      <a:cubicBezTo>
                        <a:pt x="42" y="79"/>
                        <a:pt x="42" y="79"/>
                        <a:pt x="43" y="79"/>
                      </a:cubicBezTo>
                      <a:cubicBezTo>
                        <a:pt x="43" y="79"/>
                        <a:pt x="43" y="79"/>
                        <a:pt x="43" y="79"/>
                      </a:cubicBezTo>
                      <a:cubicBezTo>
                        <a:pt x="43" y="79"/>
                        <a:pt x="43" y="79"/>
                        <a:pt x="43" y="79"/>
                      </a:cubicBezTo>
                      <a:cubicBezTo>
                        <a:pt x="43" y="79"/>
                        <a:pt x="44" y="79"/>
                        <a:pt x="44" y="79"/>
                      </a:cubicBezTo>
                      <a:cubicBezTo>
                        <a:pt x="44" y="79"/>
                        <a:pt x="44" y="79"/>
                        <a:pt x="44" y="79"/>
                      </a:cubicBezTo>
                      <a:cubicBezTo>
                        <a:pt x="44" y="79"/>
                        <a:pt x="44" y="79"/>
                        <a:pt x="44" y="79"/>
                      </a:cubicBezTo>
                      <a:cubicBezTo>
                        <a:pt x="44" y="79"/>
                        <a:pt x="44" y="79"/>
                        <a:pt x="44" y="79"/>
                      </a:cubicBezTo>
                      <a:cubicBezTo>
                        <a:pt x="44" y="79"/>
                        <a:pt x="44" y="79"/>
                        <a:pt x="44" y="79"/>
                      </a:cubicBezTo>
                      <a:cubicBezTo>
                        <a:pt x="44" y="79"/>
                        <a:pt x="44" y="79"/>
                        <a:pt x="44" y="79"/>
                      </a:cubicBezTo>
                      <a:cubicBezTo>
                        <a:pt x="44" y="79"/>
                        <a:pt x="44" y="79"/>
                        <a:pt x="44" y="79"/>
                      </a:cubicBezTo>
                      <a:cubicBezTo>
                        <a:pt x="44" y="79"/>
                        <a:pt x="44" y="79"/>
                        <a:pt x="44" y="79"/>
                      </a:cubicBezTo>
                      <a:cubicBezTo>
                        <a:pt x="45" y="79"/>
                        <a:pt x="45" y="79"/>
                        <a:pt x="45" y="79"/>
                      </a:cubicBezTo>
                      <a:cubicBezTo>
                        <a:pt x="47" y="79"/>
                        <a:pt x="49" y="81"/>
                        <a:pt x="51" y="81"/>
                      </a:cubicBezTo>
                      <a:cubicBezTo>
                        <a:pt x="56" y="65"/>
                        <a:pt x="67" y="52"/>
                        <a:pt x="89" y="45"/>
                      </a:cubicBezTo>
                      <a:cubicBezTo>
                        <a:pt x="97" y="43"/>
                        <a:pt x="106" y="40"/>
                        <a:pt x="115" y="40"/>
                      </a:cubicBezTo>
                      <a:cubicBezTo>
                        <a:pt x="118" y="40"/>
                        <a:pt x="121" y="41"/>
                        <a:pt x="125" y="41"/>
                      </a:cubicBezTo>
                      <a:cubicBezTo>
                        <a:pt x="134" y="44"/>
                        <a:pt x="144" y="53"/>
                        <a:pt x="154" y="53"/>
                      </a:cubicBezTo>
                      <a:cubicBezTo>
                        <a:pt x="154" y="53"/>
                        <a:pt x="154" y="53"/>
                        <a:pt x="155" y="53"/>
                      </a:cubicBezTo>
                      <a:cubicBezTo>
                        <a:pt x="166" y="53"/>
                        <a:pt x="171" y="48"/>
                        <a:pt x="170" y="41"/>
                      </a:cubicBezTo>
                      <a:cubicBezTo>
                        <a:pt x="169" y="41"/>
                        <a:pt x="170" y="39"/>
                        <a:pt x="169" y="38"/>
                      </a:cubicBezTo>
                      <a:cubicBezTo>
                        <a:pt x="169" y="38"/>
                        <a:pt x="169" y="38"/>
                        <a:pt x="169" y="38"/>
                      </a:cubicBezTo>
                      <a:cubicBezTo>
                        <a:pt x="169" y="37"/>
                        <a:pt x="169" y="37"/>
                        <a:pt x="169" y="37"/>
                      </a:cubicBezTo>
                      <a:cubicBezTo>
                        <a:pt x="167" y="36"/>
                        <a:pt x="168" y="33"/>
                        <a:pt x="167" y="33"/>
                      </a:cubicBezTo>
                      <a:cubicBezTo>
                        <a:pt x="166" y="32"/>
                        <a:pt x="166" y="31"/>
                        <a:pt x="166" y="30"/>
                      </a:cubicBezTo>
                      <a:cubicBezTo>
                        <a:pt x="159" y="17"/>
                        <a:pt x="144" y="4"/>
                        <a:pt x="132" y="1"/>
                      </a:cubicBezTo>
                      <a:cubicBezTo>
                        <a:pt x="127" y="0"/>
                        <a:pt x="122" y="0"/>
                        <a:pt x="118" y="0"/>
                      </a:cubicBezTo>
                    </a:path>
                  </a:pathLst>
                </a:custGeom>
                <a:solidFill>
                  <a:srgbClr val="A34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7" name="Freeform 8658">
                  <a:extLst>
                    <a:ext uri="{FF2B5EF4-FFF2-40B4-BE49-F238E27FC236}">
                      <a16:creationId xmlns:a16="http://schemas.microsoft.com/office/drawing/2014/main" id="{EBF7D6E3-FF26-FC14-0D69-CC922F2F6300}"/>
                    </a:ext>
                  </a:extLst>
                </p:cNvPr>
                <p:cNvSpPr>
                  <a:spLocks noEditPoints="1"/>
                </p:cNvSpPr>
                <p:nvPr/>
              </p:nvSpPr>
              <p:spPr bwMode="auto">
                <a:xfrm>
                  <a:off x="4633" y="2257"/>
                  <a:ext cx="164" cy="160"/>
                </a:xfrm>
                <a:custGeom>
                  <a:avLst/>
                  <a:gdLst>
                    <a:gd name="T0" fmla="*/ 21 w 199"/>
                    <a:gd name="T1" fmla="*/ 72 h 194"/>
                    <a:gd name="T2" fmla="*/ 30 w 199"/>
                    <a:gd name="T3" fmla="*/ 75 h 194"/>
                    <a:gd name="T4" fmla="*/ 28 w 199"/>
                    <a:gd name="T5" fmla="*/ 73 h 194"/>
                    <a:gd name="T6" fmla="*/ 27 w 199"/>
                    <a:gd name="T7" fmla="*/ 73 h 194"/>
                    <a:gd name="T8" fmla="*/ 27 w 199"/>
                    <a:gd name="T9" fmla="*/ 73 h 194"/>
                    <a:gd name="T10" fmla="*/ 26 w 199"/>
                    <a:gd name="T11" fmla="*/ 72 h 194"/>
                    <a:gd name="T12" fmla="*/ 25 w 199"/>
                    <a:gd name="T13" fmla="*/ 72 h 194"/>
                    <a:gd name="T14" fmla="*/ 25 w 199"/>
                    <a:gd name="T15" fmla="*/ 72 h 194"/>
                    <a:gd name="T16" fmla="*/ 24 w 199"/>
                    <a:gd name="T17" fmla="*/ 72 h 194"/>
                    <a:gd name="T18" fmla="*/ 23 w 199"/>
                    <a:gd name="T19" fmla="*/ 72 h 194"/>
                    <a:gd name="T20" fmla="*/ 22 w 199"/>
                    <a:gd name="T21" fmla="*/ 72 h 194"/>
                    <a:gd name="T22" fmla="*/ 47 w 199"/>
                    <a:gd name="T23" fmla="*/ 76 h 194"/>
                    <a:gd name="T24" fmla="*/ 45 w 199"/>
                    <a:gd name="T25" fmla="*/ 85 h 194"/>
                    <a:gd name="T26" fmla="*/ 65 w 199"/>
                    <a:gd name="T27" fmla="*/ 84 h 194"/>
                    <a:gd name="T28" fmla="*/ 68 w 199"/>
                    <a:gd name="T29" fmla="*/ 83 h 194"/>
                    <a:gd name="T30" fmla="*/ 68 w 199"/>
                    <a:gd name="T31" fmla="*/ 75 h 194"/>
                    <a:gd name="T32" fmla="*/ 77 w 199"/>
                    <a:gd name="T33" fmla="*/ 68 h 194"/>
                    <a:gd name="T34" fmla="*/ 80 w 199"/>
                    <a:gd name="T35" fmla="*/ 70 h 194"/>
                    <a:gd name="T36" fmla="*/ 80 w 199"/>
                    <a:gd name="T37" fmla="*/ 70 h 194"/>
                    <a:gd name="T38" fmla="*/ 82 w 199"/>
                    <a:gd name="T39" fmla="*/ 72 h 194"/>
                    <a:gd name="T40" fmla="*/ 82 w 199"/>
                    <a:gd name="T41" fmla="*/ 72 h 194"/>
                    <a:gd name="T42" fmla="*/ 83 w 199"/>
                    <a:gd name="T43" fmla="*/ 72 h 194"/>
                    <a:gd name="T44" fmla="*/ 69 w 199"/>
                    <a:gd name="T45" fmla="*/ 30 h 194"/>
                    <a:gd name="T46" fmla="*/ 67 w 199"/>
                    <a:gd name="T47" fmla="*/ 33 h 194"/>
                    <a:gd name="T48" fmla="*/ 75 w 199"/>
                    <a:gd name="T49" fmla="*/ 29 h 194"/>
                    <a:gd name="T50" fmla="*/ 75 w 199"/>
                    <a:gd name="T51" fmla="*/ 29 h 194"/>
                    <a:gd name="T52" fmla="*/ 68 w 199"/>
                    <a:gd name="T53" fmla="*/ 36 h 194"/>
                    <a:gd name="T54" fmla="*/ 73 w 199"/>
                    <a:gd name="T55" fmla="*/ 37 h 194"/>
                    <a:gd name="T56" fmla="*/ 57 w 199"/>
                    <a:gd name="T57" fmla="*/ 46 h 194"/>
                    <a:gd name="T58" fmla="*/ 56 w 199"/>
                    <a:gd name="T59" fmla="*/ 45 h 194"/>
                    <a:gd name="T60" fmla="*/ 56 w 199"/>
                    <a:gd name="T61" fmla="*/ 45 h 194"/>
                    <a:gd name="T62" fmla="*/ 55 w 199"/>
                    <a:gd name="T63" fmla="*/ 45 h 194"/>
                    <a:gd name="T64" fmla="*/ 54 w 199"/>
                    <a:gd name="T65" fmla="*/ 45 h 194"/>
                    <a:gd name="T66" fmla="*/ 54 w 199"/>
                    <a:gd name="T67" fmla="*/ 44 h 194"/>
                    <a:gd name="T68" fmla="*/ 53 w 199"/>
                    <a:gd name="T69" fmla="*/ 44 h 194"/>
                    <a:gd name="T70" fmla="*/ 52 w 199"/>
                    <a:gd name="T71" fmla="*/ 44 h 194"/>
                    <a:gd name="T72" fmla="*/ 52 w 199"/>
                    <a:gd name="T73" fmla="*/ 44 h 194"/>
                    <a:gd name="T74" fmla="*/ 50 w 199"/>
                    <a:gd name="T75" fmla="*/ 40 h 194"/>
                    <a:gd name="T76" fmla="*/ 50 w 199"/>
                    <a:gd name="T77" fmla="*/ 37 h 194"/>
                    <a:gd name="T78" fmla="*/ 54 w 199"/>
                    <a:gd name="T79" fmla="*/ 27 h 194"/>
                    <a:gd name="T80" fmla="*/ 7 w 199"/>
                    <a:gd name="T81" fmla="*/ 22 h 194"/>
                    <a:gd name="T82" fmla="*/ 6 w 199"/>
                    <a:gd name="T83" fmla="*/ 26 h 194"/>
                    <a:gd name="T84" fmla="*/ 5 w 199"/>
                    <a:gd name="T85" fmla="*/ 27 h 194"/>
                    <a:gd name="T86" fmla="*/ 4 w 199"/>
                    <a:gd name="T87" fmla="*/ 28 h 194"/>
                    <a:gd name="T88" fmla="*/ 3 w 199"/>
                    <a:gd name="T89" fmla="*/ 29 h 194"/>
                    <a:gd name="T90" fmla="*/ 19 w 199"/>
                    <a:gd name="T91" fmla="*/ 81 h 194"/>
                    <a:gd name="T92" fmla="*/ 27 w 199"/>
                    <a:gd name="T93" fmla="*/ 82 h 194"/>
                    <a:gd name="T94" fmla="*/ 20 w 199"/>
                    <a:gd name="T95" fmla="*/ 72 h 194"/>
                    <a:gd name="T96" fmla="*/ 20 w 199"/>
                    <a:gd name="T97" fmla="*/ 70 h 194"/>
                    <a:gd name="T98" fmla="*/ 19 w 199"/>
                    <a:gd name="T99" fmla="*/ 69 h 194"/>
                    <a:gd name="T100" fmla="*/ 17 w 199"/>
                    <a:gd name="T101" fmla="*/ 68 h 194"/>
                    <a:gd name="T102" fmla="*/ 17 w 199"/>
                    <a:gd name="T103" fmla="*/ 68 h 194"/>
                    <a:gd name="T104" fmla="*/ 17 w 199"/>
                    <a:gd name="T105" fmla="*/ 46 h 194"/>
                    <a:gd name="T106" fmla="*/ 16 w 199"/>
                    <a:gd name="T107" fmla="*/ 30 h 194"/>
                    <a:gd name="T108" fmla="*/ 13 w 199"/>
                    <a:gd name="T109" fmla="*/ 21 h 194"/>
                    <a:gd name="T110" fmla="*/ 12 w 199"/>
                    <a:gd name="T111" fmla="*/ 20 h 194"/>
                    <a:gd name="T112" fmla="*/ 12 w 199"/>
                    <a:gd name="T113" fmla="*/ 18 h 194"/>
                    <a:gd name="T114" fmla="*/ 25 w 199"/>
                    <a:gd name="T115" fmla="*/ 14 h 194"/>
                    <a:gd name="T116" fmla="*/ 25 w 199"/>
                    <a:gd name="T117" fmla="*/ 17 h 194"/>
                    <a:gd name="T118" fmla="*/ 27 w 199"/>
                    <a:gd name="T119" fmla="*/ 19 h 194"/>
                    <a:gd name="T120" fmla="*/ 65 w 199"/>
                    <a:gd name="T121" fmla="*/ 12 h 194"/>
                    <a:gd name="T122" fmla="*/ 25 w 199"/>
                    <a:gd name="T123" fmla="*/ 10 h 194"/>
                    <a:gd name="T124" fmla="*/ 51 w 199"/>
                    <a:gd name="T125" fmla="*/ 5 h 19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9" h="194">
                      <a:moveTo>
                        <a:pt x="46" y="155"/>
                      </a:moveTo>
                      <a:cubicBezTo>
                        <a:pt x="46" y="155"/>
                        <a:pt x="46" y="155"/>
                        <a:pt x="46" y="155"/>
                      </a:cubicBezTo>
                      <a:cubicBezTo>
                        <a:pt x="46" y="155"/>
                        <a:pt x="45" y="155"/>
                        <a:pt x="45" y="155"/>
                      </a:cubicBezTo>
                      <a:cubicBezTo>
                        <a:pt x="45" y="155"/>
                        <a:pt x="45" y="155"/>
                        <a:pt x="45" y="155"/>
                      </a:cubicBezTo>
                      <a:cubicBezTo>
                        <a:pt x="45" y="155"/>
                        <a:pt x="45" y="155"/>
                        <a:pt x="45" y="155"/>
                      </a:cubicBezTo>
                      <a:cubicBezTo>
                        <a:pt x="45" y="155"/>
                        <a:pt x="45" y="155"/>
                        <a:pt x="45" y="155"/>
                      </a:cubicBezTo>
                      <a:cubicBezTo>
                        <a:pt x="45" y="155"/>
                        <a:pt x="45" y="155"/>
                        <a:pt x="45" y="155"/>
                      </a:cubicBezTo>
                      <a:cubicBezTo>
                        <a:pt x="45" y="155"/>
                        <a:pt x="45" y="155"/>
                        <a:pt x="45" y="155"/>
                      </a:cubicBezTo>
                      <a:cubicBezTo>
                        <a:pt x="45" y="155"/>
                        <a:pt x="46" y="155"/>
                        <a:pt x="46" y="156"/>
                      </a:cubicBezTo>
                      <a:cubicBezTo>
                        <a:pt x="51" y="159"/>
                        <a:pt x="57" y="167"/>
                        <a:pt x="62" y="172"/>
                      </a:cubicBezTo>
                      <a:cubicBezTo>
                        <a:pt x="63" y="172"/>
                        <a:pt x="63" y="171"/>
                        <a:pt x="63" y="171"/>
                      </a:cubicBezTo>
                      <a:cubicBezTo>
                        <a:pt x="62" y="169"/>
                        <a:pt x="66" y="167"/>
                        <a:pt x="66" y="165"/>
                      </a:cubicBezTo>
                      <a:cubicBezTo>
                        <a:pt x="66" y="165"/>
                        <a:pt x="67" y="164"/>
                        <a:pt x="67" y="164"/>
                      </a:cubicBezTo>
                      <a:cubicBezTo>
                        <a:pt x="66" y="163"/>
                        <a:pt x="66" y="162"/>
                        <a:pt x="65" y="161"/>
                      </a:cubicBezTo>
                      <a:cubicBezTo>
                        <a:pt x="65" y="161"/>
                        <a:pt x="65" y="161"/>
                        <a:pt x="65" y="161"/>
                      </a:cubicBezTo>
                      <a:cubicBezTo>
                        <a:pt x="65" y="161"/>
                        <a:pt x="65" y="161"/>
                        <a:pt x="65" y="161"/>
                      </a:cubicBezTo>
                      <a:cubicBezTo>
                        <a:pt x="65" y="161"/>
                        <a:pt x="65" y="161"/>
                        <a:pt x="65" y="161"/>
                      </a:cubicBezTo>
                      <a:cubicBezTo>
                        <a:pt x="65" y="161"/>
                        <a:pt x="65" y="161"/>
                        <a:pt x="65" y="161"/>
                      </a:cubicBezTo>
                      <a:cubicBezTo>
                        <a:pt x="64" y="161"/>
                        <a:pt x="64" y="161"/>
                        <a:pt x="64" y="161"/>
                      </a:cubicBezTo>
                      <a:cubicBezTo>
                        <a:pt x="64" y="161"/>
                        <a:pt x="64" y="161"/>
                        <a:pt x="64" y="161"/>
                      </a:cubicBezTo>
                      <a:cubicBezTo>
                        <a:pt x="64" y="161"/>
                        <a:pt x="64" y="161"/>
                        <a:pt x="64" y="161"/>
                      </a:cubicBezTo>
                      <a:cubicBezTo>
                        <a:pt x="64" y="161"/>
                        <a:pt x="64" y="161"/>
                        <a:pt x="64" y="161"/>
                      </a:cubicBezTo>
                      <a:cubicBezTo>
                        <a:pt x="64" y="161"/>
                        <a:pt x="63" y="161"/>
                        <a:pt x="63" y="160"/>
                      </a:cubicBezTo>
                      <a:cubicBezTo>
                        <a:pt x="62" y="159"/>
                        <a:pt x="61" y="159"/>
                        <a:pt x="61" y="159"/>
                      </a:cubicBezTo>
                      <a:cubicBezTo>
                        <a:pt x="61" y="159"/>
                        <a:pt x="61" y="159"/>
                        <a:pt x="61" y="159"/>
                      </a:cubicBezTo>
                      <a:cubicBezTo>
                        <a:pt x="61" y="159"/>
                        <a:pt x="61" y="159"/>
                        <a:pt x="60" y="159"/>
                      </a:cubicBezTo>
                      <a:cubicBezTo>
                        <a:pt x="60" y="159"/>
                        <a:pt x="60" y="159"/>
                        <a:pt x="60" y="159"/>
                      </a:cubicBezTo>
                      <a:cubicBezTo>
                        <a:pt x="60" y="159"/>
                        <a:pt x="60" y="159"/>
                        <a:pt x="60" y="159"/>
                      </a:cubicBezTo>
                      <a:cubicBezTo>
                        <a:pt x="60" y="159"/>
                        <a:pt x="60" y="159"/>
                        <a:pt x="60" y="159"/>
                      </a:cubicBezTo>
                      <a:cubicBezTo>
                        <a:pt x="60" y="159"/>
                        <a:pt x="60" y="159"/>
                        <a:pt x="60" y="159"/>
                      </a:cubicBezTo>
                      <a:cubicBezTo>
                        <a:pt x="60" y="159"/>
                        <a:pt x="60" y="159"/>
                        <a:pt x="60" y="159"/>
                      </a:cubicBezTo>
                      <a:cubicBezTo>
                        <a:pt x="60" y="159"/>
                        <a:pt x="60" y="159"/>
                        <a:pt x="60" y="159"/>
                      </a:cubicBezTo>
                      <a:cubicBezTo>
                        <a:pt x="60" y="159"/>
                        <a:pt x="60" y="159"/>
                        <a:pt x="60" y="159"/>
                      </a:cubicBezTo>
                      <a:cubicBezTo>
                        <a:pt x="60" y="159"/>
                        <a:pt x="60" y="159"/>
                        <a:pt x="60" y="159"/>
                      </a:cubicBezTo>
                      <a:cubicBezTo>
                        <a:pt x="60" y="159"/>
                        <a:pt x="60" y="159"/>
                        <a:pt x="60" y="159"/>
                      </a:cubicBezTo>
                      <a:cubicBezTo>
                        <a:pt x="59" y="159"/>
                        <a:pt x="59" y="158"/>
                        <a:pt x="59" y="158"/>
                      </a:cubicBezTo>
                      <a:cubicBezTo>
                        <a:pt x="59" y="158"/>
                        <a:pt x="59" y="158"/>
                        <a:pt x="59" y="158"/>
                      </a:cubicBezTo>
                      <a:cubicBezTo>
                        <a:pt x="59" y="158"/>
                        <a:pt x="58" y="158"/>
                        <a:pt x="58" y="158"/>
                      </a:cubicBezTo>
                      <a:cubicBezTo>
                        <a:pt x="58" y="158"/>
                        <a:pt x="58" y="158"/>
                        <a:pt x="58" y="158"/>
                      </a:cubicBezTo>
                      <a:cubicBezTo>
                        <a:pt x="58" y="158"/>
                        <a:pt x="58" y="158"/>
                        <a:pt x="58" y="158"/>
                      </a:cubicBezTo>
                      <a:cubicBezTo>
                        <a:pt x="58" y="157"/>
                        <a:pt x="58" y="157"/>
                        <a:pt x="58" y="157"/>
                      </a:cubicBezTo>
                      <a:cubicBezTo>
                        <a:pt x="58" y="157"/>
                        <a:pt x="58" y="157"/>
                        <a:pt x="58" y="157"/>
                      </a:cubicBezTo>
                      <a:cubicBezTo>
                        <a:pt x="58" y="157"/>
                        <a:pt x="58" y="156"/>
                        <a:pt x="57" y="156"/>
                      </a:cubicBezTo>
                      <a:cubicBezTo>
                        <a:pt x="57" y="156"/>
                        <a:pt x="57" y="156"/>
                        <a:pt x="57" y="156"/>
                      </a:cubicBezTo>
                      <a:cubicBezTo>
                        <a:pt x="57" y="156"/>
                        <a:pt x="57" y="156"/>
                        <a:pt x="57" y="156"/>
                      </a:cubicBezTo>
                      <a:cubicBezTo>
                        <a:pt x="57" y="156"/>
                        <a:pt x="57" y="156"/>
                        <a:pt x="57" y="156"/>
                      </a:cubicBezTo>
                      <a:cubicBezTo>
                        <a:pt x="57" y="156"/>
                        <a:pt x="57" y="156"/>
                        <a:pt x="57" y="156"/>
                      </a:cubicBezTo>
                      <a:cubicBezTo>
                        <a:pt x="57" y="156"/>
                        <a:pt x="57" y="156"/>
                        <a:pt x="57" y="156"/>
                      </a:cubicBezTo>
                      <a:cubicBezTo>
                        <a:pt x="57" y="156"/>
                        <a:pt x="57" y="156"/>
                        <a:pt x="57" y="156"/>
                      </a:cubicBezTo>
                      <a:cubicBezTo>
                        <a:pt x="57" y="156"/>
                        <a:pt x="57" y="156"/>
                        <a:pt x="57" y="156"/>
                      </a:cubicBezTo>
                      <a:cubicBezTo>
                        <a:pt x="57" y="156"/>
                        <a:pt x="57" y="156"/>
                        <a:pt x="57" y="156"/>
                      </a:cubicBezTo>
                      <a:cubicBezTo>
                        <a:pt x="56" y="156"/>
                        <a:pt x="56" y="155"/>
                        <a:pt x="56" y="155"/>
                      </a:cubicBezTo>
                      <a:cubicBezTo>
                        <a:pt x="56" y="155"/>
                        <a:pt x="56" y="155"/>
                        <a:pt x="56" y="155"/>
                      </a:cubicBezTo>
                      <a:cubicBezTo>
                        <a:pt x="56" y="155"/>
                        <a:pt x="55" y="155"/>
                        <a:pt x="55" y="155"/>
                      </a:cubicBezTo>
                      <a:cubicBezTo>
                        <a:pt x="55" y="155"/>
                        <a:pt x="55" y="155"/>
                        <a:pt x="55" y="155"/>
                      </a:cubicBezTo>
                      <a:cubicBezTo>
                        <a:pt x="55" y="155"/>
                        <a:pt x="55" y="155"/>
                        <a:pt x="55" y="155"/>
                      </a:cubicBezTo>
                      <a:cubicBezTo>
                        <a:pt x="55" y="155"/>
                        <a:pt x="55" y="155"/>
                        <a:pt x="55" y="155"/>
                      </a:cubicBezTo>
                      <a:cubicBezTo>
                        <a:pt x="55" y="155"/>
                        <a:pt x="54" y="155"/>
                        <a:pt x="54" y="155"/>
                      </a:cubicBezTo>
                      <a:cubicBezTo>
                        <a:pt x="54" y="155"/>
                        <a:pt x="54" y="155"/>
                        <a:pt x="54" y="155"/>
                      </a:cubicBezTo>
                      <a:cubicBezTo>
                        <a:pt x="54" y="155"/>
                        <a:pt x="54" y="155"/>
                        <a:pt x="54" y="155"/>
                      </a:cubicBezTo>
                      <a:cubicBezTo>
                        <a:pt x="54" y="155"/>
                        <a:pt x="54" y="155"/>
                        <a:pt x="54" y="156"/>
                      </a:cubicBezTo>
                      <a:cubicBezTo>
                        <a:pt x="54" y="156"/>
                        <a:pt x="54" y="156"/>
                        <a:pt x="54" y="156"/>
                      </a:cubicBezTo>
                      <a:cubicBezTo>
                        <a:pt x="54" y="156"/>
                        <a:pt x="54" y="156"/>
                        <a:pt x="54" y="156"/>
                      </a:cubicBezTo>
                      <a:cubicBezTo>
                        <a:pt x="54" y="156"/>
                        <a:pt x="54" y="156"/>
                        <a:pt x="54" y="156"/>
                      </a:cubicBezTo>
                      <a:cubicBezTo>
                        <a:pt x="54" y="156"/>
                        <a:pt x="54" y="156"/>
                        <a:pt x="54" y="156"/>
                      </a:cubicBezTo>
                      <a:cubicBezTo>
                        <a:pt x="53" y="157"/>
                        <a:pt x="53" y="157"/>
                        <a:pt x="53" y="157"/>
                      </a:cubicBezTo>
                      <a:cubicBezTo>
                        <a:pt x="53" y="157"/>
                        <a:pt x="53" y="157"/>
                        <a:pt x="53" y="157"/>
                      </a:cubicBezTo>
                      <a:cubicBezTo>
                        <a:pt x="53" y="157"/>
                        <a:pt x="53" y="157"/>
                        <a:pt x="53" y="157"/>
                      </a:cubicBezTo>
                      <a:cubicBezTo>
                        <a:pt x="52" y="157"/>
                        <a:pt x="52" y="157"/>
                        <a:pt x="52" y="156"/>
                      </a:cubicBezTo>
                      <a:cubicBezTo>
                        <a:pt x="52" y="156"/>
                        <a:pt x="51" y="156"/>
                        <a:pt x="51" y="156"/>
                      </a:cubicBezTo>
                      <a:cubicBezTo>
                        <a:pt x="51" y="156"/>
                        <a:pt x="51" y="156"/>
                        <a:pt x="51" y="156"/>
                      </a:cubicBezTo>
                      <a:cubicBezTo>
                        <a:pt x="51" y="156"/>
                        <a:pt x="51" y="156"/>
                        <a:pt x="51" y="156"/>
                      </a:cubicBezTo>
                      <a:cubicBezTo>
                        <a:pt x="51" y="156"/>
                        <a:pt x="51" y="156"/>
                        <a:pt x="51"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6"/>
                        <a:pt x="50" y="156"/>
                        <a:pt x="50" y="156"/>
                      </a:cubicBezTo>
                      <a:cubicBezTo>
                        <a:pt x="50" y="157"/>
                        <a:pt x="49" y="157"/>
                        <a:pt x="49" y="157"/>
                      </a:cubicBezTo>
                      <a:cubicBezTo>
                        <a:pt x="49" y="157"/>
                        <a:pt x="49" y="157"/>
                        <a:pt x="49" y="157"/>
                      </a:cubicBezTo>
                      <a:cubicBezTo>
                        <a:pt x="49" y="157"/>
                        <a:pt x="49" y="157"/>
                        <a:pt x="49" y="157"/>
                      </a:cubicBezTo>
                      <a:cubicBezTo>
                        <a:pt x="49" y="157"/>
                        <a:pt x="48" y="156"/>
                        <a:pt x="47" y="156"/>
                      </a:cubicBezTo>
                      <a:cubicBezTo>
                        <a:pt x="47" y="155"/>
                        <a:pt x="46" y="155"/>
                        <a:pt x="46" y="155"/>
                      </a:cubicBezTo>
                      <a:cubicBezTo>
                        <a:pt x="46" y="155"/>
                        <a:pt x="46" y="155"/>
                        <a:pt x="46" y="155"/>
                      </a:cubicBezTo>
                      <a:cubicBezTo>
                        <a:pt x="46" y="155"/>
                        <a:pt x="46" y="155"/>
                        <a:pt x="46" y="155"/>
                      </a:cubicBezTo>
                      <a:moveTo>
                        <a:pt x="150" y="154"/>
                      </a:moveTo>
                      <a:cubicBezTo>
                        <a:pt x="133" y="161"/>
                        <a:pt x="120" y="158"/>
                        <a:pt x="102" y="163"/>
                      </a:cubicBezTo>
                      <a:cubicBezTo>
                        <a:pt x="103" y="164"/>
                        <a:pt x="101" y="166"/>
                        <a:pt x="102" y="168"/>
                      </a:cubicBezTo>
                      <a:cubicBezTo>
                        <a:pt x="103" y="169"/>
                        <a:pt x="101" y="171"/>
                        <a:pt x="102" y="172"/>
                      </a:cubicBezTo>
                      <a:cubicBezTo>
                        <a:pt x="102" y="173"/>
                        <a:pt x="101" y="174"/>
                        <a:pt x="100" y="176"/>
                      </a:cubicBezTo>
                      <a:cubicBezTo>
                        <a:pt x="101" y="176"/>
                        <a:pt x="102" y="175"/>
                        <a:pt x="103" y="175"/>
                      </a:cubicBezTo>
                      <a:cubicBezTo>
                        <a:pt x="111" y="173"/>
                        <a:pt x="119" y="171"/>
                        <a:pt x="127" y="171"/>
                      </a:cubicBezTo>
                      <a:cubicBezTo>
                        <a:pt x="130" y="171"/>
                        <a:pt x="133" y="171"/>
                        <a:pt x="136" y="172"/>
                      </a:cubicBezTo>
                      <a:cubicBezTo>
                        <a:pt x="128" y="177"/>
                        <a:pt x="113" y="180"/>
                        <a:pt x="97" y="182"/>
                      </a:cubicBezTo>
                      <a:cubicBezTo>
                        <a:pt x="97" y="182"/>
                        <a:pt x="96" y="183"/>
                        <a:pt x="96" y="183"/>
                      </a:cubicBezTo>
                      <a:cubicBezTo>
                        <a:pt x="95" y="186"/>
                        <a:pt x="92" y="186"/>
                        <a:pt x="91" y="188"/>
                      </a:cubicBezTo>
                      <a:cubicBezTo>
                        <a:pt x="91" y="190"/>
                        <a:pt x="90" y="190"/>
                        <a:pt x="89" y="191"/>
                      </a:cubicBezTo>
                      <a:cubicBezTo>
                        <a:pt x="93" y="191"/>
                        <a:pt x="97" y="192"/>
                        <a:pt x="101" y="193"/>
                      </a:cubicBezTo>
                      <a:cubicBezTo>
                        <a:pt x="104" y="193"/>
                        <a:pt x="107" y="193"/>
                        <a:pt x="110" y="193"/>
                      </a:cubicBezTo>
                      <a:cubicBezTo>
                        <a:pt x="119" y="193"/>
                        <a:pt x="129" y="192"/>
                        <a:pt x="138" y="190"/>
                      </a:cubicBezTo>
                      <a:cubicBezTo>
                        <a:pt x="138" y="188"/>
                        <a:pt x="140" y="188"/>
                        <a:pt x="140" y="185"/>
                      </a:cubicBezTo>
                      <a:cubicBezTo>
                        <a:pt x="139" y="183"/>
                        <a:pt x="142" y="185"/>
                        <a:pt x="142" y="182"/>
                      </a:cubicBezTo>
                      <a:cubicBezTo>
                        <a:pt x="142" y="182"/>
                        <a:pt x="142" y="182"/>
                        <a:pt x="142" y="182"/>
                      </a:cubicBezTo>
                      <a:cubicBezTo>
                        <a:pt x="142" y="182"/>
                        <a:pt x="143" y="182"/>
                        <a:pt x="143" y="182"/>
                      </a:cubicBezTo>
                      <a:cubicBezTo>
                        <a:pt x="143" y="182"/>
                        <a:pt x="143" y="182"/>
                        <a:pt x="143" y="182"/>
                      </a:cubicBezTo>
                      <a:cubicBezTo>
                        <a:pt x="144" y="182"/>
                        <a:pt x="144" y="182"/>
                        <a:pt x="144" y="181"/>
                      </a:cubicBezTo>
                      <a:cubicBezTo>
                        <a:pt x="144" y="180"/>
                        <a:pt x="145" y="180"/>
                        <a:pt x="145" y="180"/>
                      </a:cubicBezTo>
                      <a:cubicBezTo>
                        <a:pt x="145" y="180"/>
                        <a:pt x="145" y="181"/>
                        <a:pt x="146" y="181"/>
                      </a:cubicBezTo>
                      <a:cubicBezTo>
                        <a:pt x="146" y="181"/>
                        <a:pt x="147" y="181"/>
                        <a:pt x="147" y="181"/>
                      </a:cubicBezTo>
                      <a:cubicBezTo>
                        <a:pt x="147" y="181"/>
                        <a:pt x="147" y="180"/>
                        <a:pt x="147" y="180"/>
                      </a:cubicBezTo>
                      <a:cubicBezTo>
                        <a:pt x="147" y="180"/>
                        <a:pt x="147" y="180"/>
                        <a:pt x="147" y="180"/>
                      </a:cubicBezTo>
                      <a:cubicBezTo>
                        <a:pt x="147" y="180"/>
                        <a:pt x="147" y="180"/>
                        <a:pt x="147" y="180"/>
                      </a:cubicBezTo>
                      <a:cubicBezTo>
                        <a:pt x="147" y="180"/>
                        <a:pt x="147" y="180"/>
                        <a:pt x="147" y="180"/>
                      </a:cubicBezTo>
                      <a:cubicBezTo>
                        <a:pt x="147" y="180"/>
                        <a:pt x="147" y="180"/>
                        <a:pt x="147" y="180"/>
                      </a:cubicBezTo>
                      <a:cubicBezTo>
                        <a:pt x="147" y="180"/>
                        <a:pt x="147" y="180"/>
                        <a:pt x="147" y="180"/>
                      </a:cubicBezTo>
                      <a:cubicBezTo>
                        <a:pt x="146" y="180"/>
                        <a:pt x="146" y="179"/>
                        <a:pt x="146" y="179"/>
                      </a:cubicBezTo>
                      <a:cubicBezTo>
                        <a:pt x="144" y="179"/>
                        <a:pt x="146" y="175"/>
                        <a:pt x="145" y="175"/>
                      </a:cubicBezTo>
                      <a:cubicBezTo>
                        <a:pt x="143" y="174"/>
                        <a:pt x="145" y="171"/>
                        <a:pt x="145" y="169"/>
                      </a:cubicBezTo>
                      <a:cubicBezTo>
                        <a:pt x="143" y="167"/>
                        <a:pt x="147" y="163"/>
                        <a:pt x="146" y="161"/>
                      </a:cubicBezTo>
                      <a:cubicBezTo>
                        <a:pt x="146" y="159"/>
                        <a:pt x="150" y="158"/>
                        <a:pt x="150" y="155"/>
                      </a:cubicBezTo>
                      <a:cubicBezTo>
                        <a:pt x="150" y="154"/>
                        <a:pt x="150" y="154"/>
                        <a:pt x="150" y="154"/>
                      </a:cubicBezTo>
                      <a:moveTo>
                        <a:pt x="196" y="124"/>
                      </a:moveTo>
                      <a:cubicBezTo>
                        <a:pt x="187" y="134"/>
                        <a:pt x="175" y="142"/>
                        <a:pt x="162" y="148"/>
                      </a:cubicBezTo>
                      <a:cubicBezTo>
                        <a:pt x="162" y="148"/>
                        <a:pt x="162" y="148"/>
                        <a:pt x="162" y="148"/>
                      </a:cubicBezTo>
                      <a:cubicBezTo>
                        <a:pt x="163" y="148"/>
                        <a:pt x="163" y="148"/>
                        <a:pt x="164" y="148"/>
                      </a:cubicBezTo>
                      <a:cubicBezTo>
                        <a:pt x="164" y="147"/>
                        <a:pt x="164" y="147"/>
                        <a:pt x="165" y="147"/>
                      </a:cubicBezTo>
                      <a:cubicBezTo>
                        <a:pt x="165" y="147"/>
                        <a:pt x="166" y="148"/>
                        <a:pt x="166" y="148"/>
                      </a:cubicBezTo>
                      <a:cubicBezTo>
                        <a:pt x="167" y="149"/>
                        <a:pt x="167" y="149"/>
                        <a:pt x="168" y="149"/>
                      </a:cubicBezTo>
                      <a:cubicBezTo>
                        <a:pt x="168" y="149"/>
                        <a:pt x="169" y="149"/>
                        <a:pt x="169" y="149"/>
                      </a:cubicBezTo>
                      <a:cubicBezTo>
                        <a:pt x="169" y="149"/>
                        <a:pt x="169" y="149"/>
                        <a:pt x="169" y="149"/>
                      </a:cubicBezTo>
                      <a:cubicBezTo>
                        <a:pt x="170" y="149"/>
                        <a:pt x="171" y="149"/>
                        <a:pt x="171" y="150"/>
                      </a:cubicBezTo>
                      <a:cubicBezTo>
                        <a:pt x="171" y="150"/>
                        <a:pt x="172" y="150"/>
                        <a:pt x="172" y="150"/>
                      </a:cubicBezTo>
                      <a:cubicBezTo>
                        <a:pt x="172" y="150"/>
                        <a:pt x="172" y="150"/>
                        <a:pt x="172" y="150"/>
                      </a:cubicBezTo>
                      <a:cubicBezTo>
                        <a:pt x="172" y="151"/>
                        <a:pt x="172" y="151"/>
                        <a:pt x="173" y="151"/>
                      </a:cubicBezTo>
                      <a:cubicBezTo>
                        <a:pt x="173" y="151"/>
                        <a:pt x="173" y="151"/>
                        <a:pt x="173" y="151"/>
                      </a:cubicBezTo>
                      <a:cubicBezTo>
                        <a:pt x="173" y="151"/>
                        <a:pt x="173" y="151"/>
                        <a:pt x="173" y="151"/>
                      </a:cubicBezTo>
                      <a:cubicBezTo>
                        <a:pt x="173" y="151"/>
                        <a:pt x="173" y="151"/>
                        <a:pt x="173" y="151"/>
                      </a:cubicBezTo>
                      <a:cubicBezTo>
                        <a:pt x="173" y="151"/>
                        <a:pt x="173" y="151"/>
                        <a:pt x="173" y="151"/>
                      </a:cubicBezTo>
                      <a:cubicBezTo>
                        <a:pt x="173" y="151"/>
                        <a:pt x="173" y="151"/>
                        <a:pt x="173" y="151"/>
                      </a:cubicBezTo>
                      <a:cubicBezTo>
                        <a:pt x="173" y="151"/>
                        <a:pt x="173" y="151"/>
                        <a:pt x="173" y="151"/>
                      </a:cubicBezTo>
                      <a:cubicBezTo>
                        <a:pt x="173" y="151"/>
                        <a:pt x="173" y="151"/>
                        <a:pt x="173" y="151"/>
                      </a:cubicBezTo>
                      <a:cubicBezTo>
                        <a:pt x="173" y="151"/>
                        <a:pt x="173" y="151"/>
                        <a:pt x="173" y="151"/>
                      </a:cubicBezTo>
                      <a:cubicBezTo>
                        <a:pt x="173" y="151"/>
                        <a:pt x="173" y="151"/>
                        <a:pt x="173" y="151"/>
                      </a:cubicBezTo>
                      <a:cubicBezTo>
                        <a:pt x="173" y="151"/>
                        <a:pt x="173" y="151"/>
                        <a:pt x="173" y="151"/>
                      </a:cubicBezTo>
                      <a:cubicBezTo>
                        <a:pt x="173" y="151"/>
                        <a:pt x="173" y="151"/>
                        <a:pt x="173" y="151"/>
                      </a:cubicBezTo>
                      <a:cubicBezTo>
                        <a:pt x="175" y="151"/>
                        <a:pt x="175" y="154"/>
                        <a:pt x="176" y="155"/>
                      </a:cubicBezTo>
                      <a:cubicBezTo>
                        <a:pt x="176" y="155"/>
                        <a:pt x="176" y="155"/>
                        <a:pt x="176" y="155"/>
                      </a:cubicBezTo>
                      <a:cubicBezTo>
                        <a:pt x="176" y="155"/>
                        <a:pt x="176" y="155"/>
                        <a:pt x="176" y="155"/>
                      </a:cubicBezTo>
                      <a:cubicBezTo>
                        <a:pt x="176" y="155"/>
                        <a:pt x="176" y="155"/>
                        <a:pt x="176" y="155"/>
                      </a:cubicBezTo>
                      <a:cubicBezTo>
                        <a:pt x="176" y="155"/>
                        <a:pt x="176" y="155"/>
                        <a:pt x="176" y="155"/>
                      </a:cubicBezTo>
                      <a:cubicBezTo>
                        <a:pt x="177" y="155"/>
                        <a:pt x="177" y="155"/>
                        <a:pt x="177" y="155"/>
                      </a:cubicBezTo>
                      <a:cubicBezTo>
                        <a:pt x="177" y="155"/>
                        <a:pt x="177" y="155"/>
                        <a:pt x="177" y="155"/>
                      </a:cubicBezTo>
                      <a:cubicBezTo>
                        <a:pt x="177" y="155"/>
                        <a:pt x="177" y="155"/>
                        <a:pt x="177" y="155"/>
                      </a:cubicBezTo>
                      <a:cubicBezTo>
                        <a:pt x="177" y="155"/>
                        <a:pt x="177" y="155"/>
                        <a:pt x="177" y="155"/>
                      </a:cubicBezTo>
                      <a:cubicBezTo>
                        <a:pt x="177" y="155"/>
                        <a:pt x="177" y="155"/>
                        <a:pt x="177" y="155"/>
                      </a:cubicBezTo>
                      <a:cubicBezTo>
                        <a:pt x="177" y="155"/>
                        <a:pt x="177" y="155"/>
                        <a:pt x="177" y="155"/>
                      </a:cubicBezTo>
                      <a:cubicBezTo>
                        <a:pt x="177" y="155"/>
                        <a:pt x="178" y="155"/>
                        <a:pt x="178" y="155"/>
                      </a:cubicBezTo>
                      <a:cubicBezTo>
                        <a:pt x="178" y="155"/>
                        <a:pt x="178" y="155"/>
                        <a:pt x="178" y="155"/>
                      </a:cubicBezTo>
                      <a:cubicBezTo>
                        <a:pt x="178" y="155"/>
                        <a:pt x="178" y="155"/>
                        <a:pt x="178" y="155"/>
                      </a:cubicBezTo>
                      <a:cubicBezTo>
                        <a:pt x="178" y="155"/>
                        <a:pt x="178" y="155"/>
                        <a:pt x="178" y="155"/>
                      </a:cubicBezTo>
                      <a:cubicBezTo>
                        <a:pt x="178" y="155"/>
                        <a:pt x="178" y="155"/>
                        <a:pt x="178" y="155"/>
                      </a:cubicBezTo>
                      <a:cubicBezTo>
                        <a:pt x="178" y="155"/>
                        <a:pt x="178" y="155"/>
                        <a:pt x="178" y="155"/>
                      </a:cubicBezTo>
                      <a:cubicBezTo>
                        <a:pt x="179" y="155"/>
                        <a:pt x="179" y="155"/>
                        <a:pt x="180" y="156"/>
                      </a:cubicBezTo>
                      <a:cubicBezTo>
                        <a:pt x="180" y="156"/>
                        <a:pt x="180" y="156"/>
                        <a:pt x="180" y="156"/>
                      </a:cubicBezTo>
                      <a:cubicBezTo>
                        <a:pt x="180" y="156"/>
                        <a:pt x="180" y="156"/>
                        <a:pt x="180" y="156"/>
                      </a:cubicBezTo>
                      <a:cubicBezTo>
                        <a:pt x="180" y="156"/>
                        <a:pt x="180" y="156"/>
                        <a:pt x="180" y="156"/>
                      </a:cubicBezTo>
                      <a:cubicBezTo>
                        <a:pt x="180" y="156"/>
                        <a:pt x="180" y="156"/>
                        <a:pt x="180" y="156"/>
                      </a:cubicBezTo>
                      <a:cubicBezTo>
                        <a:pt x="180" y="156"/>
                        <a:pt x="180" y="156"/>
                        <a:pt x="180" y="156"/>
                      </a:cubicBezTo>
                      <a:cubicBezTo>
                        <a:pt x="180" y="156"/>
                        <a:pt x="180" y="156"/>
                        <a:pt x="180" y="156"/>
                      </a:cubicBezTo>
                      <a:cubicBezTo>
                        <a:pt x="180" y="156"/>
                        <a:pt x="181" y="156"/>
                        <a:pt x="181" y="156"/>
                      </a:cubicBezTo>
                      <a:cubicBezTo>
                        <a:pt x="183" y="150"/>
                        <a:pt x="184" y="145"/>
                        <a:pt x="190" y="138"/>
                      </a:cubicBezTo>
                      <a:cubicBezTo>
                        <a:pt x="193" y="134"/>
                        <a:pt x="197" y="131"/>
                        <a:pt x="199" y="128"/>
                      </a:cubicBezTo>
                      <a:cubicBezTo>
                        <a:pt x="199" y="128"/>
                        <a:pt x="199" y="127"/>
                        <a:pt x="198" y="127"/>
                      </a:cubicBezTo>
                      <a:cubicBezTo>
                        <a:pt x="197" y="126"/>
                        <a:pt x="197" y="125"/>
                        <a:pt x="196" y="124"/>
                      </a:cubicBezTo>
                      <a:moveTo>
                        <a:pt x="151" y="64"/>
                      </a:moveTo>
                      <a:cubicBezTo>
                        <a:pt x="151" y="64"/>
                        <a:pt x="151" y="64"/>
                        <a:pt x="151" y="64"/>
                      </a:cubicBezTo>
                      <a:cubicBezTo>
                        <a:pt x="151" y="64"/>
                        <a:pt x="151" y="64"/>
                        <a:pt x="151" y="64"/>
                      </a:cubicBezTo>
                      <a:cubicBezTo>
                        <a:pt x="151" y="64"/>
                        <a:pt x="151" y="64"/>
                        <a:pt x="151" y="64"/>
                      </a:cubicBezTo>
                      <a:cubicBezTo>
                        <a:pt x="151" y="64"/>
                        <a:pt x="151" y="64"/>
                        <a:pt x="151" y="64"/>
                      </a:cubicBezTo>
                      <a:cubicBezTo>
                        <a:pt x="150" y="64"/>
                        <a:pt x="150" y="64"/>
                        <a:pt x="150" y="64"/>
                      </a:cubicBezTo>
                      <a:cubicBezTo>
                        <a:pt x="149" y="65"/>
                        <a:pt x="147" y="67"/>
                        <a:pt x="144" y="69"/>
                      </a:cubicBezTo>
                      <a:cubicBezTo>
                        <a:pt x="144" y="69"/>
                        <a:pt x="145" y="69"/>
                        <a:pt x="145" y="70"/>
                      </a:cubicBezTo>
                      <a:cubicBezTo>
                        <a:pt x="145" y="70"/>
                        <a:pt x="145" y="70"/>
                        <a:pt x="145" y="70"/>
                      </a:cubicBezTo>
                      <a:cubicBezTo>
                        <a:pt x="148" y="68"/>
                        <a:pt x="150" y="66"/>
                        <a:pt x="151" y="64"/>
                      </a:cubicBezTo>
                      <a:moveTo>
                        <a:pt x="174" y="52"/>
                      </a:moveTo>
                      <a:cubicBezTo>
                        <a:pt x="173" y="53"/>
                        <a:pt x="172" y="53"/>
                        <a:pt x="172" y="54"/>
                      </a:cubicBezTo>
                      <a:cubicBezTo>
                        <a:pt x="171" y="57"/>
                        <a:pt x="169" y="56"/>
                        <a:pt x="168" y="58"/>
                      </a:cubicBezTo>
                      <a:cubicBezTo>
                        <a:pt x="167" y="61"/>
                        <a:pt x="164" y="60"/>
                        <a:pt x="164" y="61"/>
                      </a:cubicBezTo>
                      <a:cubicBezTo>
                        <a:pt x="164" y="61"/>
                        <a:pt x="164" y="61"/>
                        <a:pt x="164" y="61"/>
                      </a:cubicBezTo>
                      <a:cubicBezTo>
                        <a:pt x="164" y="61"/>
                        <a:pt x="164" y="62"/>
                        <a:pt x="164" y="62"/>
                      </a:cubicBezTo>
                      <a:cubicBezTo>
                        <a:pt x="163" y="62"/>
                        <a:pt x="163" y="63"/>
                        <a:pt x="162" y="63"/>
                      </a:cubicBezTo>
                      <a:cubicBezTo>
                        <a:pt x="162" y="63"/>
                        <a:pt x="162" y="63"/>
                        <a:pt x="162" y="63"/>
                      </a:cubicBezTo>
                      <a:cubicBezTo>
                        <a:pt x="162" y="63"/>
                        <a:pt x="162" y="63"/>
                        <a:pt x="162" y="63"/>
                      </a:cubicBezTo>
                      <a:cubicBezTo>
                        <a:pt x="162" y="63"/>
                        <a:pt x="162" y="63"/>
                        <a:pt x="162" y="63"/>
                      </a:cubicBezTo>
                      <a:cubicBezTo>
                        <a:pt x="162" y="63"/>
                        <a:pt x="162" y="63"/>
                        <a:pt x="162" y="63"/>
                      </a:cubicBezTo>
                      <a:cubicBezTo>
                        <a:pt x="162" y="63"/>
                        <a:pt x="162" y="63"/>
                        <a:pt x="162" y="63"/>
                      </a:cubicBezTo>
                      <a:cubicBezTo>
                        <a:pt x="162" y="63"/>
                        <a:pt x="162" y="63"/>
                        <a:pt x="162" y="63"/>
                      </a:cubicBezTo>
                      <a:cubicBezTo>
                        <a:pt x="162" y="63"/>
                        <a:pt x="162" y="63"/>
                        <a:pt x="162" y="63"/>
                      </a:cubicBezTo>
                      <a:cubicBezTo>
                        <a:pt x="162" y="63"/>
                        <a:pt x="162" y="63"/>
                        <a:pt x="162" y="63"/>
                      </a:cubicBezTo>
                      <a:cubicBezTo>
                        <a:pt x="161" y="63"/>
                        <a:pt x="161" y="63"/>
                        <a:pt x="161" y="63"/>
                      </a:cubicBezTo>
                      <a:cubicBezTo>
                        <a:pt x="161" y="63"/>
                        <a:pt x="161" y="63"/>
                        <a:pt x="161" y="63"/>
                      </a:cubicBezTo>
                      <a:cubicBezTo>
                        <a:pt x="161" y="63"/>
                        <a:pt x="161" y="63"/>
                        <a:pt x="161" y="63"/>
                      </a:cubicBezTo>
                      <a:cubicBezTo>
                        <a:pt x="161" y="63"/>
                        <a:pt x="161" y="63"/>
                        <a:pt x="161" y="63"/>
                      </a:cubicBezTo>
                      <a:cubicBezTo>
                        <a:pt x="161" y="63"/>
                        <a:pt x="160" y="63"/>
                        <a:pt x="160" y="63"/>
                      </a:cubicBezTo>
                      <a:cubicBezTo>
                        <a:pt x="160" y="63"/>
                        <a:pt x="160" y="63"/>
                        <a:pt x="160" y="63"/>
                      </a:cubicBezTo>
                      <a:cubicBezTo>
                        <a:pt x="157" y="68"/>
                        <a:pt x="153" y="72"/>
                        <a:pt x="149" y="75"/>
                      </a:cubicBezTo>
                      <a:cubicBezTo>
                        <a:pt x="149" y="76"/>
                        <a:pt x="148" y="77"/>
                        <a:pt x="149" y="78"/>
                      </a:cubicBezTo>
                      <a:cubicBezTo>
                        <a:pt x="150" y="78"/>
                        <a:pt x="150" y="79"/>
                        <a:pt x="150" y="80"/>
                      </a:cubicBezTo>
                      <a:cubicBezTo>
                        <a:pt x="150" y="79"/>
                        <a:pt x="150" y="79"/>
                        <a:pt x="150" y="79"/>
                      </a:cubicBezTo>
                      <a:cubicBezTo>
                        <a:pt x="150" y="79"/>
                        <a:pt x="151" y="79"/>
                        <a:pt x="151" y="79"/>
                      </a:cubicBezTo>
                      <a:cubicBezTo>
                        <a:pt x="152" y="79"/>
                        <a:pt x="152" y="79"/>
                        <a:pt x="153" y="79"/>
                      </a:cubicBezTo>
                      <a:cubicBezTo>
                        <a:pt x="153" y="80"/>
                        <a:pt x="154" y="80"/>
                        <a:pt x="155" y="80"/>
                      </a:cubicBezTo>
                      <a:cubicBezTo>
                        <a:pt x="155" y="80"/>
                        <a:pt x="156" y="80"/>
                        <a:pt x="156" y="80"/>
                      </a:cubicBezTo>
                      <a:cubicBezTo>
                        <a:pt x="157" y="79"/>
                        <a:pt x="157" y="79"/>
                        <a:pt x="157" y="79"/>
                      </a:cubicBezTo>
                      <a:cubicBezTo>
                        <a:pt x="158" y="79"/>
                        <a:pt x="158" y="80"/>
                        <a:pt x="159" y="81"/>
                      </a:cubicBezTo>
                      <a:cubicBezTo>
                        <a:pt x="160" y="81"/>
                        <a:pt x="161" y="82"/>
                        <a:pt x="162" y="82"/>
                      </a:cubicBezTo>
                      <a:cubicBezTo>
                        <a:pt x="162" y="82"/>
                        <a:pt x="162" y="82"/>
                        <a:pt x="162" y="82"/>
                      </a:cubicBezTo>
                      <a:cubicBezTo>
                        <a:pt x="162" y="82"/>
                        <a:pt x="162" y="82"/>
                        <a:pt x="162" y="82"/>
                      </a:cubicBezTo>
                      <a:cubicBezTo>
                        <a:pt x="170" y="73"/>
                        <a:pt x="174" y="63"/>
                        <a:pt x="174" y="52"/>
                      </a:cubicBezTo>
                      <a:moveTo>
                        <a:pt x="114" y="49"/>
                      </a:moveTo>
                      <a:cubicBezTo>
                        <a:pt x="104" y="49"/>
                        <a:pt x="97" y="64"/>
                        <a:pt x="95" y="72"/>
                      </a:cubicBezTo>
                      <a:cubicBezTo>
                        <a:pt x="92" y="88"/>
                        <a:pt x="101" y="99"/>
                        <a:pt x="119" y="99"/>
                      </a:cubicBezTo>
                      <a:cubicBezTo>
                        <a:pt x="121" y="99"/>
                        <a:pt x="122" y="99"/>
                        <a:pt x="124" y="99"/>
                      </a:cubicBezTo>
                      <a:cubicBezTo>
                        <a:pt x="124" y="98"/>
                        <a:pt x="124" y="98"/>
                        <a:pt x="123" y="98"/>
                      </a:cubicBezTo>
                      <a:cubicBezTo>
                        <a:pt x="123" y="98"/>
                        <a:pt x="123" y="98"/>
                        <a:pt x="123" y="98"/>
                      </a:cubicBezTo>
                      <a:cubicBezTo>
                        <a:pt x="123" y="98"/>
                        <a:pt x="123" y="98"/>
                        <a:pt x="123" y="98"/>
                      </a:cubicBezTo>
                      <a:cubicBezTo>
                        <a:pt x="123" y="98"/>
                        <a:pt x="123" y="98"/>
                        <a:pt x="123" y="98"/>
                      </a:cubicBezTo>
                      <a:cubicBezTo>
                        <a:pt x="123" y="98"/>
                        <a:pt x="123" y="98"/>
                        <a:pt x="123" y="98"/>
                      </a:cubicBezTo>
                      <a:cubicBezTo>
                        <a:pt x="123" y="98"/>
                        <a:pt x="123" y="98"/>
                        <a:pt x="123" y="98"/>
                      </a:cubicBezTo>
                      <a:cubicBezTo>
                        <a:pt x="123" y="98"/>
                        <a:pt x="123" y="98"/>
                        <a:pt x="123" y="98"/>
                      </a:cubicBezTo>
                      <a:cubicBezTo>
                        <a:pt x="123" y="98"/>
                        <a:pt x="123" y="98"/>
                        <a:pt x="123" y="98"/>
                      </a:cubicBezTo>
                      <a:cubicBezTo>
                        <a:pt x="123" y="98"/>
                        <a:pt x="123" y="98"/>
                        <a:pt x="123" y="98"/>
                      </a:cubicBezTo>
                      <a:cubicBezTo>
                        <a:pt x="122" y="98"/>
                        <a:pt x="122" y="98"/>
                        <a:pt x="122" y="98"/>
                      </a:cubicBezTo>
                      <a:cubicBezTo>
                        <a:pt x="122" y="98"/>
                        <a:pt x="122" y="98"/>
                        <a:pt x="122" y="98"/>
                      </a:cubicBezTo>
                      <a:cubicBezTo>
                        <a:pt x="122" y="98"/>
                        <a:pt x="122" y="98"/>
                        <a:pt x="122" y="98"/>
                      </a:cubicBezTo>
                      <a:cubicBezTo>
                        <a:pt x="122" y="98"/>
                        <a:pt x="122" y="98"/>
                        <a:pt x="122" y="98"/>
                      </a:cubicBezTo>
                      <a:cubicBezTo>
                        <a:pt x="122" y="98"/>
                        <a:pt x="122" y="98"/>
                        <a:pt x="122" y="98"/>
                      </a:cubicBezTo>
                      <a:cubicBezTo>
                        <a:pt x="122" y="98"/>
                        <a:pt x="122" y="98"/>
                        <a:pt x="122" y="98"/>
                      </a:cubicBezTo>
                      <a:cubicBezTo>
                        <a:pt x="122" y="98"/>
                        <a:pt x="122" y="98"/>
                        <a:pt x="122" y="98"/>
                      </a:cubicBezTo>
                      <a:cubicBezTo>
                        <a:pt x="122" y="98"/>
                        <a:pt x="122" y="98"/>
                        <a:pt x="122" y="98"/>
                      </a:cubicBezTo>
                      <a:cubicBezTo>
                        <a:pt x="122" y="98"/>
                        <a:pt x="122" y="98"/>
                        <a:pt x="122" y="98"/>
                      </a:cubicBezTo>
                      <a:cubicBezTo>
                        <a:pt x="122" y="98"/>
                        <a:pt x="121" y="98"/>
                        <a:pt x="120" y="98"/>
                      </a:cubicBezTo>
                      <a:cubicBezTo>
                        <a:pt x="120" y="98"/>
                        <a:pt x="120" y="98"/>
                        <a:pt x="120" y="98"/>
                      </a:cubicBezTo>
                      <a:cubicBezTo>
                        <a:pt x="120" y="97"/>
                        <a:pt x="120"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8" y="97"/>
                        <a:pt x="118" y="97"/>
                        <a:pt x="118" y="97"/>
                      </a:cubicBezTo>
                      <a:cubicBezTo>
                        <a:pt x="118" y="97"/>
                        <a:pt x="118" y="97"/>
                        <a:pt x="118" y="97"/>
                      </a:cubicBezTo>
                      <a:cubicBezTo>
                        <a:pt x="118" y="97"/>
                        <a:pt x="118" y="97"/>
                        <a:pt x="118" y="97"/>
                      </a:cubicBezTo>
                      <a:cubicBezTo>
                        <a:pt x="118" y="97"/>
                        <a:pt x="118" y="97"/>
                        <a:pt x="118" y="97"/>
                      </a:cubicBezTo>
                      <a:cubicBezTo>
                        <a:pt x="118" y="97"/>
                        <a:pt x="118" y="97"/>
                        <a:pt x="118" y="97"/>
                      </a:cubicBezTo>
                      <a:cubicBezTo>
                        <a:pt x="117" y="97"/>
                        <a:pt x="117" y="97"/>
                        <a:pt x="117" y="96"/>
                      </a:cubicBezTo>
                      <a:cubicBezTo>
                        <a:pt x="117" y="96"/>
                        <a:pt x="117" y="96"/>
                        <a:pt x="117" y="96"/>
                      </a:cubicBezTo>
                      <a:cubicBezTo>
                        <a:pt x="117" y="96"/>
                        <a:pt x="117" y="96"/>
                        <a:pt x="117" y="96"/>
                      </a:cubicBezTo>
                      <a:cubicBezTo>
                        <a:pt x="116" y="96"/>
                        <a:pt x="116" y="95"/>
                        <a:pt x="116" y="95"/>
                      </a:cubicBezTo>
                      <a:cubicBezTo>
                        <a:pt x="116" y="95"/>
                        <a:pt x="116" y="95"/>
                        <a:pt x="116" y="95"/>
                      </a:cubicBezTo>
                      <a:cubicBezTo>
                        <a:pt x="116" y="95"/>
                        <a:pt x="116" y="95"/>
                        <a:pt x="116" y="95"/>
                      </a:cubicBezTo>
                      <a:cubicBezTo>
                        <a:pt x="116" y="95"/>
                        <a:pt x="116" y="95"/>
                        <a:pt x="116" y="95"/>
                      </a:cubicBezTo>
                      <a:cubicBezTo>
                        <a:pt x="116" y="95"/>
                        <a:pt x="116" y="95"/>
                        <a:pt x="116" y="95"/>
                      </a:cubicBezTo>
                      <a:cubicBezTo>
                        <a:pt x="116" y="95"/>
                        <a:pt x="116" y="95"/>
                        <a:pt x="116" y="95"/>
                      </a:cubicBezTo>
                      <a:cubicBezTo>
                        <a:pt x="115" y="95"/>
                        <a:pt x="115" y="95"/>
                        <a:pt x="115" y="95"/>
                      </a:cubicBezTo>
                      <a:cubicBezTo>
                        <a:pt x="115" y="95"/>
                        <a:pt x="115" y="95"/>
                        <a:pt x="115" y="95"/>
                      </a:cubicBezTo>
                      <a:cubicBezTo>
                        <a:pt x="115" y="95"/>
                        <a:pt x="115" y="95"/>
                        <a:pt x="115" y="95"/>
                      </a:cubicBezTo>
                      <a:cubicBezTo>
                        <a:pt x="115" y="95"/>
                        <a:pt x="115" y="95"/>
                        <a:pt x="115" y="95"/>
                      </a:cubicBezTo>
                      <a:cubicBezTo>
                        <a:pt x="115" y="95"/>
                        <a:pt x="115" y="95"/>
                        <a:pt x="115" y="95"/>
                      </a:cubicBezTo>
                      <a:cubicBezTo>
                        <a:pt x="115" y="95"/>
                        <a:pt x="114" y="95"/>
                        <a:pt x="114" y="94"/>
                      </a:cubicBezTo>
                      <a:cubicBezTo>
                        <a:pt x="114" y="94"/>
                        <a:pt x="114" y="94"/>
                        <a:pt x="114" y="94"/>
                      </a:cubicBezTo>
                      <a:cubicBezTo>
                        <a:pt x="114" y="94"/>
                        <a:pt x="114" y="94"/>
                        <a:pt x="114" y="94"/>
                      </a:cubicBezTo>
                      <a:cubicBezTo>
                        <a:pt x="114" y="94"/>
                        <a:pt x="114" y="94"/>
                        <a:pt x="114" y="94"/>
                      </a:cubicBezTo>
                      <a:cubicBezTo>
                        <a:pt x="114" y="94"/>
                        <a:pt x="114" y="94"/>
                        <a:pt x="114" y="94"/>
                      </a:cubicBezTo>
                      <a:cubicBezTo>
                        <a:pt x="114" y="94"/>
                        <a:pt x="114" y="94"/>
                        <a:pt x="114" y="94"/>
                      </a:cubicBezTo>
                      <a:cubicBezTo>
                        <a:pt x="114" y="94"/>
                        <a:pt x="114" y="94"/>
                        <a:pt x="114" y="94"/>
                      </a:cubicBezTo>
                      <a:cubicBezTo>
                        <a:pt x="114" y="93"/>
                        <a:pt x="114" y="93"/>
                        <a:pt x="113" y="93"/>
                      </a:cubicBezTo>
                      <a:cubicBezTo>
                        <a:pt x="113" y="93"/>
                        <a:pt x="113" y="93"/>
                        <a:pt x="113" y="93"/>
                      </a:cubicBezTo>
                      <a:cubicBezTo>
                        <a:pt x="113" y="93"/>
                        <a:pt x="113" y="93"/>
                        <a:pt x="113" y="93"/>
                      </a:cubicBezTo>
                      <a:cubicBezTo>
                        <a:pt x="113" y="93"/>
                        <a:pt x="113" y="93"/>
                        <a:pt x="113" y="93"/>
                      </a:cubicBezTo>
                      <a:cubicBezTo>
                        <a:pt x="113" y="93"/>
                        <a:pt x="113" y="93"/>
                        <a:pt x="113" y="93"/>
                      </a:cubicBezTo>
                      <a:cubicBezTo>
                        <a:pt x="113" y="93"/>
                        <a:pt x="113" y="93"/>
                        <a:pt x="113" y="93"/>
                      </a:cubicBezTo>
                      <a:cubicBezTo>
                        <a:pt x="113" y="93"/>
                        <a:pt x="112" y="93"/>
                        <a:pt x="112" y="93"/>
                      </a:cubicBezTo>
                      <a:cubicBezTo>
                        <a:pt x="112" y="93"/>
                        <a:pt x="112" y="93"/>
                        <a:pt x="112" y="93"/>
                      </a:cubicBezTo>
                      <a:cubicBezTo>
                        <a:pt x="112" y="93"/>
                        <a:pt x="112" y="93"/>
                        <a:pt x="112" y="93"/>
                      </a:cubicBezTo>
                      <a:cubicBezTo>
                        <a:pt x="112" y="93"/>
                        <a:pt x="112" y="93"/>
                        <a:pt x="112" y="93"/>
                      </a:cubicBezTo>
                      <a:cubicBezTo>
                        <a:pt x="112" y="93"/>
                        <a:pt x="112" y="93"/>
                        <a:pt x="112" y="93"/>
                      </a:cubicBezTo>
                      <a:cubicBezTo>
                        <a:pt x="111" y="93"/>
                        <a:pt x="112" y="91"/>
                        <a:pt x="111" y="90"/>
                      </a:cubicBezTo>
                      <a:cubicBezTo>
                        <a:pt x="111" y="90"/>
                        <a:pt x="111" y="90"/>
                        <a:pt x="111" y="90"/>
                      </a:cubicBezTo>
                      <a:cubicBezTo>
                        <a:pt x="111" y="90"/>
                        <a:pt x="111" y="90"/>
                        <a:pt x="111" y="90"/>
                      </a:cubicBezTo>
                      <a:cubicBezTo>
                        <a:pt x="111" y="90"/>
                        <a:pt x="111" y="90"/>
                        <a:pt x="110" y="89"/>
                      </a:cubicBezTo>
                      <a:cubicBezTo>
                        <a:pt x="109" y="89"/>
                        <a:pt x="109" y="88"/>
                        <a:pt x="109" y="88"/>
                      </a:cubicBezTo>
                      <a:cubicBezTo>
                        <a:pt x="109" y="88"/>
                        <a:pt x="109" y="88"/>
                        <a:pt x="109" y="88"/>
                      </a:cubicBezTo>
                      <a:cubicBezTo>
                        <a:pt x="109" y="87"/>
                        <a:pt x="109" y="86"/>
                        <a:pt x="109" y="85"/>
                      </a:cubicBezTo>
                      <a:cubicBezTo>
                        <a:pt x="109" y="85"/>
                        <a:pt x="109" y="84"/>
                        <a:pt x="109" y="84"/>
                      </a:cubicBezTo>
                      <a:cubicBezTo>
                        <a:pt x="108" y="84"/>
                        <a:pt x="108" y="83"/>
                        <a:pt x="108" y="83"/>
                      </a:cubicBezTo>
                      <a:cubicBezTo>
                        <a:pt x="108" y="83"/>
                        <a:pt x="108" y="83"/>
                        <a:pt x="108" y="83"/>
                      </a:cubicBezTo>
                      <a:cubicBezTo>
                        <a:pt x="108" y="82"/>
                        <a:pt x="109" y="81"/>
                        <a:pt x="109" y="80"/>
                      </a:cubicBezTo>
                      <a:cubicBezTo>
                        <a:pt x="109" y="80"/>
                        <a:pt x="109" y="80"/>
                        <a:pt x="109" y="79"/>
                      </a:cubicBezTo>
                      <a:cubicBezTo>
                        <a:pt x="109" y="79"/>
                        <a:pt x="109" y="79"/>
                        <a:pt x="109" y="79"/>
                      </a:cubicBezTo>
                      <a:cubicBezTo>
                        <a:pt x="109" y="79"/>
                        <a:pt x="109" y="79"/>
                        <a:pt x="109" y="79"/>
                      </a:cubicBezTo>
                      <a:cubicBezTo>
                        <a:pt x="109" y="78"/>
                        <a:pt x="111" y="76"/>
                        <a:pt x="111" y="75"/>
                      </a:cubicBezTo>
                      <a:cubicBezTo>
                        <a:pt x="111" y="75"/>
                        <a:pt x="111" y="75"/>
                        <a:pt x="111" y="75"/>
                      </a:cubicBezTo>
                      <a:cubicBezTo>
                        <a:pt x="111" y="75"/>
                        <a:pt x="111" y="75"/>
                        <a:pt x="111" y="75"/>
                      </a:cubicBezTo>
                      <a:cubicBezTo>
                        <a:pt x="111" y="74"/>
                        <a:pt x="111" y="74"/>
                        <a:pt x="111" y="74"/>
                      </a:cubicBezTo>
                      <a:cubicBezTo>
                        <a:pt x="111" y="74"/>
                        <a:pt x="111" y="73"/>
                        <a:pt x="112" y="73"/>
                      </a:cubicBezTo>
                      <a:cubicBezTo>
                        <a:pt x="112" y="71"/>
                        <a:pt x="112" y="69"/>
                        <a:pt x="113" y="67"/>
                      </a:cubicBezTo>
                      <a:cubicBezTo>
                        <a:pt x="109" y="62"/>
                        <a:pt x="106" y="57"/>
                        <a:pt x="114" y="53"/>
                      </a:cubicBezTo>
                      <a:cubicBezTo>
                        <a:pt x="118" y="59"/>
                        <a:pt x="118" y="59"/>
                        <a:pt x="118" y="59"/>
                      </a:cubicBezTo>
                      <a:cubicBezTo>
                        <a:pt x="118" y="59"/>
                        <a:pt x="119" y="59"/>
                        <a:pt x="119" y="60"/>
                      </a:cubicBezTo>
                      <a:cubicBezTo>
                        <a:pt x="120" y="58"/>
                        <a:pt x="122" y="57"/>
                        <a:pt x="122" y="55"/>
                      </a:cubicBezTo>
                      <a:cubicBezTo>
                        <a:pt x="124" y="55"/>
                        <a:pt x="124" y="55"/>
                        <a:pt x="124" y="55"/>
                      </a:cubicBezTo>
                      <a:cubicBezTo>
                        <a:pt x="121" y="51"/>
                        <a:pt x="117" y="49"/>
                        <a:pt x="114" y="49"/>
                      </a:cubicBezTo>
                      <a:moveTo>
                        <a:pt x="25" y="38"/>
                      </a:moveTo>
                      <a:cubicBezTo>
                        <a:pt x="21" y="41"/>
                        <a:pt x="17" y="45"/>
                        <a:pt x="14" y="49"/>
                      </a:cubicBezTo>
                      <a:cubicBezTo>
                        <a:pt x="14" y="49"/>
                        <a:pt x="14" y="49"/>
                        <a:pt x="14" y="49"/>
                      </a:cubicBezTo>
                      <a:cubicBezTo>
                        <a:pt x="14" y="49"/>
                        <a:pt x="14" y="49"/>
                        <a:pt x="14" y="49"/>
                      </a:cubicBezTo>
                      <a:cubicBezTo>
                        <a:pt x="14" y="50"/>
                        <a:pt x="13" y="50"/>
                        <a:pt x="13" y="51"/>
                      </a:cubicBezTo>
                      <a:cubicBezTo>
                        <a:pt x="13" y="51"/>
                        <a:pt x="13" y="51"/>
                        <a:pt x="13" y="52"/>
                      </a:cubicBezTo>
                      <a:cubicBezTo>
                        <a:pt x="14" y="52"/>
                        <a:pt x="14" y="52"/>
                        <a:pt x="14" y="53"/>
                      </a:cubicBezTo>
                      <a:cubicBezTo>
                        <a:pt x="14" y="53"/>
                        <a:pt x="14" y="53"/>
                        <a:pt x="14" y="53"/>
                      </a:cubicBezTo>
                      <a:cubicBezTo>
                        <a:pt x="14" y="54"/>
                        <a:pt x="13" y="54"/>
                        <a:pt x="13" y="55"/>
                      </a:cubicBezTo>
                      <a:cubicBezTo>
                        <a:pt x="13" y="55"/>
                        <a:pt x="13" y="55"/>
                        <a:pt x="13" y="55"/>
                      </a:cubicBezTo>
                      <a:cubicBezTo>
                        <a:pt x="13" y="56"/>
                        <a:pt x="13" y="56"/>
                        <a:pt x="13" y="56"/>
                      </a:cubicBezTo>
                      <a:cubicBezTo>
                        <a:pt x="13" y="56"/>
                        <a:pt x="13" y="56"/>
                        <a:pt x="13" y="56"/>
                      </a:cubicBezTo>
                      <a:cubicBezTo>
                        <a:pt x="13" y="57"/>
                        <a:pt x="12" y="57"/>
                        <a:pt x="12" y="58"/>
                      </a:cubicBezTo>
                      <a:cubicBezTo>
                        <a:pt x="12" y="58"/>
                        <a:pt x="12" y="58"/>
                        <a:pt x="12" y="58"/>
                      </a:cubicBezTo>
                      <a:cubicBezTo>
                        <a:pt x="12" y="58"/>
                        <a:pt x="12" y="58"/>
                        <a:pt x="12" y="58"/>
                      </a:cubicBezTo>
                      <a:cubicBezTo>
                        <a:pt x="12" y="58"/>
                        <a:pt x="12" y="58"/>
                        <a:pt x="12" y="58"/>
                      </a:cubicBezTo>
                      <a:cubicBezTo>
                        <a:pt x="12" y="60"/>
                        <a:pt x="10" y="59"/>
                        <a:pt x="10" y="60"/>
                      </a:cubicBezTo>
                      <a:cubicBezTo>
                        <a:pt x="10" y="60"/>
                        <a:pt x="10" y="60"/>
                        <a:pt x="10" y="60"/>
                      </a:cubicBezTo>
                      <a:cubicBezTo>
                        <a:pt x="10" y="60"/>
                        <a:pt x="10" y="60"/>
                        <a:pt x="10" y="60"/>
                      </a:cubicBezTo>
                      <a:cubicBezTo>
                        <a:pt x="10" y="60"/>
                        <a:pt x="10" y="60"/>
                        <a:pt x="10" y="60"/>
                      </a:cubicBezTo>
                      <a:cubicBezTo>
                        <a:pt x="10" y="60"/>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9" y="61"/>
                        <a:pt x="9" y="61"/>
                      </a:cubicBezTo>
                      <a:cubicBezTo>
                        <a:pt x="9" y="61"/>
                        <a:pt x="8" y="61"/>
                        <a:pt x="8" y="61"/>
                      </a:cubicBezTo>
                      <a:cubicBezTo>
                        <a:pt x="8" y="61"/>
                        <a:pt x="8" y="61"/>
                        <a:pt x="8" y="61"/>
                      </a:cubicBezTo>
                      <a:cubicBezTo>
                        <a:pt x="8" y="61"/>
                        <a:pt x="8" y="61"/>
                        <a:pt x="8" y="61"/>
                      </a:cubicBezTo>
                      <a:cubicBezTo>
                        <a:pt x="8" y="61"/>
                        <a:pt x="8" y="61"/>
                        <a:pt x="8" y="61"/>
                      </a:cubicBezTo>
                      <a:cubicBezTo>
                        <a:pt x="8" y="61"/>
                        <a:pt x="8" y="61"/>
                        <a:pt x="8" y="61"/>
                      </a:cubicBezTo>
                      <a:cubicBezTo>
                        <a:pt x="8" y="61"/>
                        <a:pt x="8" y="61"/>
                        <a:pt x="8" y="61"/>
                      </a:cubicBezTo>
                      <a:cubicBezTo>
                        <a:pt x="8" y="61"/>
                        <a:pt x="8" y="61"/>
                        <a:pt x="8" y="61"/>
                      </a:cubicBezTo>
                      <a:cubicBezTo>
                        <a:pt x="8" y="62"/>
                        <a:pt x="7" y="62"/>
                        <a:pt x="7" y="62"/>
                      </a:cubicBezTo>
                      <a:cubicBezTo>
                        <a:pt x="7" y="62"/>
                        <a:pt x="7" y="62"/>
                        <a:pt x="7" y="62"/>
                      </a:cubicBezTo>
                      <a:cubicBezTo>
                        <a:pt x="7" y="62"/>
                        <a:pt x="7" y="62"/>
                        <a:pt x="7" y="62"/>
                      </a:cubicBezTo>
                      <a:cubicBezTo>
                        <a:pt x="7" y="62"/>
                        <a:pt x="7" y="62"/>
                        <a:pt x="7" y="62"/>
                      </a:cubicBezTo>
                      <a:cubicBezTo>
                        <a:pt x="7" y="62"/>
                        <a:pt x="6" y="62"/>
                        <a:pt x="6" y="62"/>
                      </a:cubicBezTo>
                      <a:cubicBezTo>
                        <a:pt x="5" y="66"/>
                        <a:pt x="4" y="69"/>
                        <a:pt x="5" y="73"/>
                      </a:cubicBezTo>
                      <a:cubicBezTo>
                        <a:pt x="8" y="92"/>
                        <a:pt x="13" y="99"/>
                        <a:pt x="6" y="119"/>
                      </a:cubicBezTo>
                      <a:cubicBezTo>
                        <a:pt x="3" y="128"/>
                        <a:pt x="0" y="140"/>
                        <a:pt x="5" y="149"/>
                      </a:cubicBezTo>
                      <a:cubicBezTo>
                        <a:pt x="12" y="162"/>
                        <a:pt x="32" y="164"/>
                        <a:pt x="41" y="175"/>
                      </a:cubicBezTo>
                      <a:cubicBezTo>
                        <a:pt x="49" y="186"/>
                        <a:pt x="42" y="194"/>
                        <a:pt x="64" y="194"/>
                      </a:cubicBezTo>
                      <a:cubicBezTo>
                        <a:pt x="64" y="194"/>
                        <a:pt x="63" y="193"/>
                        <a:pt x="63" y="192"/>
                      </a:cubicBezTo>
                      <a:cubicBezTo>
                        <a:pt x="63" y="191"/>
                        <a:pt x="63" y="190"/>
                        <a:pt x="62" y="190"/>
                      </a:cubicBezTo>
                      <a:cubicBezTo>
                        <a:pt x="62" y="190"/>
                        <a:pt x="62" y="190"/>
                        <a:pt x="62" y="190"/>
                      </a:cubicBezTo>
                      <a:cubicBezTo>
                        <a:pt x="62" y="190"/>
                        <a:pt x="62" y="190"/>
                        <a:pt x="62" y="190"/>
                      </a:cubicBezTo>
                      <a:cubicBezTo>
                        <a:pt x="59" y="190"/>
                        <a:pt x="62" y="186"/>
                        <a:pt x="60" y="186"/>
                      </a:cubicBezTo>
                      <a:cubicBezTo>
                        <a:pt x="58" y="185"/>
                        <a:pt x="62" y="181"/>
                        <a:pt x="60" y="180"/>
                      </a:cubicBezTo>
                      <a:cubicBezTo>
                        <a:pt x="59" y="180"/>
                        <a:pt x="60" y="179"/>
                        <a:pt x="60" y="178"/>
                      </a:cubicBezTo>
                      <a:cubicBezTo>
                        <a:pt x="48" y="170"/>
                        <a:pt x="41" y="160"/>
                        <a:pt x="35" y="149"/>
                      </a:cubicBezTo>
                      <a:cubicBezTo>
                        <a:pt x="30" y="147"/>
                        <a:pt x="27" y="144"/>
                        <a:pt x="29" y="139"/>
                      </a:cubicBezTo>
                      <a:cubicBezTo>
                        <a:pt x="26" y="133"/>
                        <a:pt x="23" y="127"/>
                        <a:pt x="19" y="122"/>
                      </a:cubicBezTo>
                      <a:cubicBezTo>
                        <a:pt x="31" y="137"/>
                        <a:pt x="31" y="137"/>
                        <a:pt x="31" y="137"/>
                      </a:cubicBezTo>
                      <a:cubicBezTo>
                        <a:pt x="30" y="137"/>
                        <a:pt x="29" y="138"/>
                        <a:pt x="29" y="139"/>
                      </a:cubicBezTo>
                      <a:cubicBezTo>
                        <a:pt x="31" y="142"/>
                        <a:pt x="33" y="146"/>
                        <a:pt x="35" y="149"/>
                      </a:cubicBezTo>
                      <a:cubicBezTo>
                        <a:pt x="38" y="151"/>
                        <a:pt x="41" y="153"/>
                        <a:pt x="44" y="154"/>
                      </a:cubicBezTo>
                      <a:cubicBezTo>
                        <a:pt x="44" y="154"/>
                        <a:pt x="44" y="154"/>
                        <a:pt x="43" y="154"/>
                      </a:cubicBezTo>
                      <a:cubicBezTo>
                        <a:pt x="43" y="154"/>
                        <a:pt x="43" y="154"/>
                        <a:pt x="43" y="154"/>
                      </a:cubicBezTo>
                      <a:cubicBezTo>
                        <a:pt x="43" y="153"/>
                        <a:pt x="43" y="153"/>
                        <a:pt x="43" y="153"/>
                      </a:cubicBezTo>
                      <a:cubicBezTo>
                        <a:pt x="43" y="153"/>
                        <a:pt x="43" y="152"/>
                        <a:pt x="42" y="152"/>
                      </a:cubicBezTo>
                      <a:cubicBezTo>
                        <a:pt x="42" y="152"/>
                        <a:pt x="42" y="152"/>
                        <a:pt x="42" y="152"/>
                      </a:cubicBezTo>
                      <a:cubicBezTo>
                        <a:pt x="42" y="152"/>
                        <a:pt x="42" y="152"/>
                        <a:pt x="42" y="152"/>
                      </a:cubicBezTo>
                      <a:cubicBezTo>
                        <a:pt x="42" y="152"/>
                        <a:pt x="42" y="152"/>
                        <a:pt x="42" y="152"/>
                      </a:cubicBezTo>
                      <a:cubicBezTo>
                        <a:pt x="42" y="152"/>
                        <a:pt x="42" y="152"/>
                        <a:pt x="42" y="152"/>
                      </a:cubicBezTo>
                      <a:cubicBezTo>
                        <a:pt x="42" y="152"/>
                        <a:pt x="42" y="152"/>
                        <a:pt x="42" y="152"/>
                      </a:cubicBezTo>
                      <a:cubicBezTo>
                        <a:pt x="42" y="152"/>
                        <a:pt x="42" y="152"/>
                        <a:pt x="42" y="152"/>
                      </a:cubicBezTo>
                      <a:cubicBezTo>
                        <a:pt x="42" y="152"/>
                        <a:pt x="42" y="152"/>
                        <a:pt x="42" y="152"/>
                      </a:cubicBezTo>
                      <a:cubicBezTo>
                        <a:pt x="42" y="152"/>
                        <a:pt x="42" y="152"/>
                        <a:pt x="42" y="152"/>
                      </a:cubicBezTo>
                      <a:cubicBezTo>
                        <a:pt x="42" y="152"/>
                        <a:pt x="42" y="152"/>
                        <a:pt x="42" y="152"/>
                      </a:cubicBezTo>
                      <a:cubicBezTo>
                        <a:pt x="42" y="152"/>
                        <a:pt x="42" y="152"/>
                        <a:pt x="42" y="152"/>
                      </a:cubicBezTo>
                      <a:cubicBezTo>
                        <a:pt x="41" y="152"/>
                        <a:pt x="41" y="151"/>
                        <a:pt x="41" y="150"/>
                      </a:cubicBezTo>
                      <a:cubicBezTo>
                        <a:pt x="41" y="150"/>
                        <a:pt x="41" y="150"/>
                        <a:pt x="41" y="150"/>
                      </a:cubicBezTo>
                      <a:cubicBezTo>
                        <a:pt x="41" y="150"/>
                        <a:pt x="41" y="150"/>
                        <a:pt x="41" y="150"/>
                      </a:cubicBezTo>
                      <a:cubicBezTo>
                        <a:pt x="41" y="150"/>
                        <a:pt x="41" y="150"/>
                        <a:pt x="41" y="150"/>
                      </a:cubicBezTo>
                      <a:cubicBezTo>
                        <a:pt x="41" y="150"/>
                        <a:pt x="41" y="150"/>
                        <a:pt x="41" y="150"/>
                      </a:cubicBezTo>
                      <a:cubicBezTo>
                        <a:pt x="40" y="149"/>
                        <a:pt x="40" y="148"/>
                        <a:pt x="39" y="148"/>
                      </a:cubicBezTo>
                      <a:cubicBezTo>
                        <a:pt x="39" y="148"/>
                        <a:pt x="39" y="148"/>
                        <a:pt x="39" y="148"/>
                      </a:cubicBezTo>
                      <a:cubicBezTo>
                        <a:pt x="39" y="148"/>
                        <a:pt x="39" y="148"/>
                        <a:pt x="39" y="148"/>
                      </a:cubicBezTo>
                      <a:cubicBezTo>
                        <a:pt x="39" y="148"/>
                        <a:pt x="39" y="148"/>
                        <a:pt x="39" y="148"/>
                      </a:cubicBezTo>
                      <a:cubicBezTo>
                        <a:pt x="39" y="148"/>
                        <a:pt x="39" y="148"/>
                        <a:pt x="39" y="148"/>
                      </a:cubicBezTo>
                      <a:cubicBezTo>
                        <a:pt x="39" y="148"/>
                        <a:pt x="39" y="148"/>
                        <a:pt x="39" y="148"/>
                      </a:cubicBezTo>
                      <a:cubicBezTo>
                        <a:pt x="39" y="148"/>
                        <a:pt x="39" y="148"/>
                        <a:pt x="39" y="148"/>
                      </a:cubicBezTo>
                      <a:cubicBezTo>
                        <a:pt x="39" y="148"/>
                        <a:pt x="39" y="148"/>
                        <a:pt x="39" y="148"/>
                      </a:cubicBezTo>
                      <a:cubicBezTo>
                        <a:pt x="39" y="148"/>
                        <a:pt x="39" y="148"/>
                        <a:pt x="39" y="148"/>
                      </a:cubicBezTo>
                      <a:cubicBezTo>
                        <a:pt x="39" y="148"/>
                        <a:pt x="39" y="148"/>
                        <a:pt x="39" y="148"/>
                      </a:cubicBezTo>
                      <a:cubicBezTo>
                        <a:pt x="39" y="148"/>
                        <a:pt x="39" y="148"/>
                        <a:pt x="39" y="148"/>
                      </a:cubicBezTo>
                      <a:cubicBezTo>
                        <a:pt x="39" y="148"/>
                        <a:pt x="39" y="148"/>
                        <a:pt x="39" y="148"/>
                      </a:cubicBezTo>
                      <a:cubicBezTo>
                        <a:pt x="39" y="148"/>
                        <a:pt x="39" y="148"/>
                        <a:pt x="39" y="148"/>
                      </a:cubicBezTo>
                      <a:cubicBezTo>
                        <a:pt x="38" y="148"/>
                        <a:pt x="38" y="146"/>
                        <a:pt x="38" y="145"/>
                      </a:cubicBezTo>
                      <a:cubicBezTo>
                        <a:pt x="38" y="144"/>
                        <a:pt x="38" y="144"/>
                        <a:pt x="38" y="144"/>
                      </a:cubicBezTo>
                      <a:cubicBezTo>
                        <a:pt x="36" y="143"/>
                        <a:pt x="37" y="140"/>
                        <a:pt x="37" y="139"/>
                      </a:cubicBezTo>
                      <a:cubicBezTo>
                        <a:pt x="35" y="138"/>
                        <a:pt x="37" y="135"/>
                        <a:pt x="36" y="134"/>
                      </a:cubicBezTo>
                      <a:cubicBezTo>
                        <a:pt x="35" y="131"/>
                        <a:pt x="38" y="128"/>
                        <a:pt x="37" y="125"/>
                      </a:cubicBezTo>
                      <a:cubicBezTo>
                        <a:pt x="37" y="123"/>
                        <a:pt x="40" y="123"/>
                        <a:pt x="40" y="119"/>
                      </a:cubicBezTo>
                      <a:cubicBezTo>
                        <a:pt x="40" y="117"/>
                        <a:pt x="43" y="118"/>
                        <a:pt x="44" y="115"/>
                      </a:cubicBezTo>
                      <a:cubicBezTo>
                        <a:pt x="44" y="114"/>
                        <a:pt x="44" y="114"/>
                        <a:pt x="45" y="114"/>
                      </a:cubicBezTo>
                      <a:cubicBezTo>
                        <a:pt x="41" y="110"/>
                        <a:pt x="37" y="105"/>
                        <a:pt x="36" y="99"/>
                      </a:cubicBezTo>
                      <a:cubicBezTo>
                        <a:pt x="33" y="91"/>
                        <a:pt x="34" y="82"/>
                        <a:pt x="36" y="74"/>
                      </a:cubicBezTo>
                      <a:cubicBezTo>
                        <a:pt x="36" y="73"/>
                        <a:pt x="36" y="73"/>
                        <a:pt x="36" y="73"/>
                      </a:cubicBezTo>
                      <a:cubicBezTo>
                        <a:pt x="36" y="73"/>
                        <a:pt x="36" y="73"/>
                        <a:pt x="36" y="73"/>
                      </a:cubicBezTo>
                      <a:cubicBezTo>
                        <a:pt x="36" y="73"/>
                        <a:pt x="36" y="73"/>
                        <a:pt x="36" y="73"/>
                      </a:cubicBezTo>
                      <a:cubicBezTo>
                        <a:pt x="36" y="73"/>
                        <a:pt x="36" y="73"/>
                        <a:pt x="36" y="73"/>
                      </a:cubicBezTo>
                      <a:cubicBezTo>
                        <a:pt x="36" y="73"/>
                        <a:pt x="36" y="73"/>
                        <a:pt x="36" y="73"/>
                      </a:cubicBezTo>
                      <a:cubicBezTo>
                        <a:pt x="34" y="72"/>
                        <a:pt x="36" y="69"/>
                        <a:pt x="35" y="68"/>
                      </a:cubicBezTo>
                      <a:cubicBezTo>
                        <a:pt x="34" y="67"/>
                        <a:pt x="34" y="66"/>
                        <a:pt x="34" y="64"/>
                      </a:cubicBezTo>
                      <a:cubicBezTo>
                        <a:pt x="31" y="73"/>
                        <a:pt x="28" y="82"/>
                        <a:pt x="24" y="90"/>
                      </a:cubicBezTo>
                      <a:cubicBezTo>
                        <a:pt x="29" y="74"/>
                        <a:pt x="25" y="60"/>
                        <a:pt x="31" y="47"/>
                      </a:cubicBezTo>
                      <a:cubicBezTo>
                        <a:pt x="30" y="47"/>
                        <a:pt x="30" y="46"/>
                        <a:pt x="30" y="46"/>
                      </a:cubicBezTo>
                      <a:cubicBezTo>
                        <a:pt x="30" y="46"/>
                        <a:pt x="30" y="46"/>
                        <a:pt x="30" y="46"/>
                      </a:cubicBezTo>
                      <a:cubicBezTo>
                        <a:pt x="30" y="46"/>
                        <a:pt x="30" y="46"/>
                        <a:pt x="30" y="46"/>
                      </a:cubicBezTo>
                      <a:cubicBezTo>
                        <a:pt x="30" y="45"/>
                        <a:pt x="29" y="44"/>
                        <a:pt x="29" y="44"/>
                      </a:cubicBezTo>
                      <a:cubicBezTo>
                        <a:pt x="29" y="44"/>
                        <a:pt x="29" y="44"/>
                        <a:pt x="29" y="44"/>
                      </a:cubicBezTo>
                      <a:cubicBezTo>
                        <a:pt x="29" y="44"/>
                        <a:pt x="29" y="44"/>
                        <a:pt x="29" y="44"/>
                      </a:cubicBezTo>
                      <a:cubicBezTo>
                        <a:pt x="29" y="44"/>
                        <a:pt x="29" y="44"/>
                        <a:pt x="29" y="44"/>
                      </a:cubicBezTo>
                      <a:cubicBezTo>
                        <a:pt x="29" y="45"/>
                        <a:pt x="29"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7" y="43"/>
                        <a:pt x="27" y="42"/>
                      </a:cubicBezTo>
                      <a:cubicBezTo>
                        <a:pt x="27" y="42"/>
                        <a:pt x="27" y="42"/>
                        <a:pt x="27" y="42"/>
                      </a:cubicBezTo>
                      <a:cubicBezTo>
                        <a:pt x="27" y="41"/>
                        <a:pt x="27"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5" y="40"/>
                        <a:pt x="25" y="39"/>
                        <a:pt x="25" y="38"/>
                      </a:cubicBezTo>
                      <a:moveTo>
                        <a:pt x="101" y="14"/>
                      </a:moveTo>
                      <a:cubicBezTo>
                        <a:pt x="93" y="14"/>
                        <a:pt x="89" y="15"/>
                        <a:pt x="79" y="20"/>
                      </a:cubicBezTo>
                      <a:cubicBezTo>
                        <a:pt x="72" y="23"/>
                        <a:pt x="62" y="27"/>
                        <a:pt x="55" y="32"/>
                      </a:cubicBezTo>
                      <a:cubicBezTo>
                        <a:pt x="53" y="33"/>
                        <a:pt x="52" y="35"/>
                        <a:pt x="51" y="36"/>
                      </a:cubicBezTo>
                      <a:cubicBezTo>
                        <a:pt x="50" y="37"/>
                        <a:pt x="50" y="38"/>
                        <a:pt x="49" y="39"/>
                      </a:cubicBezTo>
                      <a:cubicBezTo>
                        <a:pt x="49" y="39"/>
                        <a:pt x="50" y="38"/>
                        <a:pt x="50" y="38"/>
                      </a:cubicBezTo>
                      <a:cubicBezTo>
                        <a:pt x="50" y="38"/>
                        <a:pt x="51" y="37"/>
                        <a:pt x="51" y="37"/>
                      </a:cubicBezTo>
                      <a:cubicBezTo>
                        <a:pt x="51" y="37"/>
                        <a:pt x="52" y="38"/>
                        <a:pt x="52" y="38"/>
                      </a:cubicBezTo>
                      <a:cubicBezTo>
                        <a:pt x="53" y="39"/>
                        <a:pt x="53" y="39"/>
                        <a:pt x="54" y="39"/>
                      </a:cubicBezTo>
                      <a:cubicBezTo>
                        <a:pt x="54" y="39"/>
                        <a:pt x="54" y="39"/>
                        <a:pt x="55" y="39"/>
                      </a:cubicBezTo>
                      <a:cubicBezTo>
                        <a:pt x="55" y="39"/>
                        <a:pt x="55" y="39"/>
                        <a:pt x="55" y="39"/>
                      </a:cubicBezTo>
                      <a:cubicBezTo>
                        <a:pt x="55" y="39"/>
                        <a:pt x="56" y="39"/>
                        <a:pt x="56" y="40"/>
                      </a:cubicBezTo>
                      <a:cubicBezTo>
                        <a:pt x="56" y="40"/>
                        <a:pt x="57" y="40"/>
                        <a:pt x="57" y="40"/>
                      </a:cubicBezTo>
                      <a:cubicBezTo>
                        <a:pt x="57" y="40"/>
                        <a:pt x="57" y="40"/>
                        <a:pt x="57" y="40"/>
                      </a:cubicBezTo>
                      <a:cubicBezTo>
                        <a:pt x="58" y="41"/>
                        <a:pt x="58" y="41"/>
                        <a:pt x="58" y="41"/>
                      </a:cubicBezTo>
                      <a:cubicBezTo>
                        <a:pt x="58" y="41"/>
                        <a:pt x="58" y="41"/>
                        <a:pt x="58" y="41"/>
                      </a:cubicBezTo>
                      <a:cubicBezTo>
                        <a:pt x="58" y="41"/>
                        <a:pt x="58" y="41"/>
                        <a:pt x="58" y="41"/>
                      </a:cubicBezTo>
                      <a:cubicBezTo>
                        <a:pt x="58" y="41"/>
                        <a:pt x="58" y="41"/>
                        <a:pt x="58" y="41"/>
                      </a:cubicBezTo>
                      <a:cubicBezTo>
                        <a:pt x="58" y="41"/>
                        <a:pt x="58" y="41"/>
                        <a:pt x="58" y="41"/>
                      </a:cubicBezTo>
                      <a:cubicBezTo>
                        <a:pt x="58" y="41"/>
                        <a:pt x="58" y="41"/>
                        <a:pt x="58" y="41"/>
                      </a:cubicBezTo>
                      <a:cubicBezTo>
                        <a:pt x="58" y="41"/>
                        <a:pt x="58" y="41"/>
                        <a:pt x="58" y="41"/>
                      </a:cubicBezTo>
                      <a:cubicBezTo>
                        <a:pt x="59" y="41"/>
                        <a:pt x="59" y="43"/>
                        <a:pt x="60" y="44"/>
                      </a:cubicBezTo>
                      <a:cubicBezTo>
                        <a:pt x="63" y="42"/>
                        <a:pt x="67" y="40"/>
                        <a:pt x="70" y="38"/>
                      </a:cubicBezTo>
                      <a:cubicBezTo>
                        <a:pt x="78" y="32"/>
                        <a:pt x="82" y="23"/>
                        <a:pt x="92" y="19"/>
                      </a:cubicBezTo>
                      <a:cubicBezTo>
                        <a:pt x="96" y="17"/>
                        <a:pt x="105" y="16"/>
                        <a:pt x="114" y="16"/>
                      </a:cubicBezTo>
                      <a:cubicBezTo>
                        <a:pt x="125" y="16"/>
                        <a:pt x="136" y="18"/>
                        <a:pt x="140" y="22"/>
                      </a:cubicBezTo>
                      <a:cubicBezTo>
                        <a:pt x="141" y="24"/>
                        <a:pt x="141" y="25"/>
                        <a:pt x="142" y="26"/>
                      </a:cubicBezTo>
                      <a:cubicBezTo>
                        <a:pt x="142" y="25"/>
                        <a:pt x="144" y="24"/>
                        <a:pt x="145" y="23"/>
                      </a:cubicBezTo>
                      <a:cubicBezTo>
                        <a:pt x="136" y="16"/>
                        <a:pt x="125" y="14"/>
                        <a:pt x="108" y="14"/>
                      </a:cubicBezTo>
                      <a:cubicBezTo>
                        <a:pt x="105" y="14"/>
                        <a:pt x="103" y="14"/>
                        <a:pt x="101" y="14"/>
                      </a:cubicBezTo>
                      <a:moveTo>
                        <a:pt x="122" y="0"/>
                      </a:moveTo>
                      <a:cubicBezTo>
                        <a:pt x="118" y="0"/>
                        <a:pt x="113" y="1"/>
                        <a:pt x="108" y="2"/>
                      </a:cubicBezTo>
                      <a:cubicBezTo>
                        <a:pt x="99" y="5"/>
                        <a:pt x="90" y="11"/>
                        <a:pt x="80" y="14"/>
                      </a:cubicBezTo>
                      <a:cubicBezTo>
                        <a:pt x="71" y="17"/>
                        <a:pt x="61" y="18"/>
                        <a:pt x="53" y="21"/>
                      </a:cubicBezTo>
                      <a:cubicBezTo>
                        <a:pt x="53" y="21"/>
                        <a:pt x="53" y="22"/>
                        <a:pt x="53" y="22"/>
                      </a:cubicBezTo>
                      <a:cubicBezTo>
                        <a:pt x="53" y="22"/>
                        <a:pt x="53" y="22"/>
                        <a:pt x="53" y="22"/>
                      </a:cubicBezTo>
                      <a:cubicBezTo>
                        <a:pt x="53" y="23"/>
                        <a:pt x="53" y="23"/>
                        <a:pt x="53" y="24"/>
                      </a:cubicBezTo>
                      <a:cubicBezTo>
                        <a:pt x="53" y="24"/>
                        <a:pt x="53" y="24"/>
                        <a:pt x="53" y="24"/>
                      </a:cubicBezTo>
                      <a:cubicBezTo>
                        <a:pt x="53" y="24"/>
                        <a:pt x="53" y="24"/>
                        <a:pt x="53" y="24"/>
                      </a:cubicBezTo>
                      <a:cubicBezTo>
                        <a:pt x="53" y="24"/>
                        <a:pt x="53" y="25"/>
                        <a:pt x="53" y="25"/>
                      </a:cubicBezTo>
                      <a:cubicBezTo>
                        <a:pt x="53" y="25"/>
                        <a:pt x="53" y="25"/>
                        <a:pt x="53" y="25"/>
                      </a:cubicBezTo>
                      <a:cubicBezTo>
                        <a:pt x="53" y="25"/>
                        <a:pt x="53" y="25"/>
                        <a:pt x="53" y="25"/>
                      </a:cubicBezTo>
                      <a:cubicBezTo>
                        <a:pt x="70" y="16"/>
                        <a:pt x="90" y="11"/>
                        <a:pt x="111" y="11"/>
                      </a:cubicBezTo>
                      <a:cubicBezTo>
                        <a:pt x="114" y="11"/>
                        <a:pt x="117" y="11"/>
                        <a:pt x="120" y="11"/>
                      </a:cubicBezTo>
                      <a:cubicBezTo>
                        <a:pt x="135" y="12"/>
                        <a:pt x="137" y="11"/>
                        <a:pt x="146" y="22"/>
                      </a:cubicBezTo>
                      <a:cubicBezTo>
                        <a:pt x="146" y="22"/>
                        <a:pt x="146" y="21"/>
                        <a:pt x="146" y="21"/>
                      </a:cubicBezTo>
                      <a:cubicBezTo>
                        <a:pt x="147" y="18"/>
                        <a:pt x="151" y="20"/>
                        <a:pt x="152" y="17"/>
                      </a:cubicBezTo>
                      <a:cubicBezTo>
                        <a:pt x="152" y="17"/>
                        <a:pt x="152" y="17"/>
                        <a:pt x="152" y="17"/>
                      </a:cubicBezTo>
                      <a:cubicBezTo>
                        <a:pt x="150" y="16"/>
                        <a:pt x="152" y="14"/>
                        <a:pt x="152" y="12"/>
                      </a:cubicBezTo>
                      <a:cubicBezTo>
                        <a:pt x="143" y="5"/>
                        <a:pt x="134" y="0"/>
                        <a:pt x="122" y="0"/>
                      </a:cubicBezTo>
                    </a:path>
                  </a:pathLst>
                </a:custGeom>
                <a:solidFill>
                  <a:srgbClr val="A34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8" name="Freeform 8659">
                  <a:extLst>
                    <a:ext uri="{FF2B5EF4-FFF2-40B4-BE49-F238E27FC236}">
                      <a16:creationId xmlns:a16="http://schemas.microsoft.com/office/drawing/2014/main" id="{26B28B68-2A23-EEAF-11B1-6B6A01538C78}"/>
                    </a:ext>
                  </a:extLst>
                </p:cNvPr>
                <p:cNvSpPr>
                  <a:spLocks noEditPoints="1"/>
                </p:cNvSpPr>
                <p:nvPr/>
              </p:nvSpPr>
              <p:spPr bwMode="auto">
                <a:xfrm>
                  <a:off x="4485" y="2146"/>
                  <a:ext cx="67" cy="224"/>
                </a:xfrm>
                <a:custGeom>
                  <a:avLst/>
                  <a:gdLst>
                    <a:gd name="T0" fmla="*/ 16 w 80"/>
                    <a:gd name="T1" fmla="*/ 98 h 271"/>
                    <a:gd name="T2" fmla="*/ 16 w 80"/>
                    <a:gd name="T3" fmla="*/ 98 h 271"/>
                    <a:gd name="T4" fmla="*/ 15 w 80"/>
                    <a:gd name="T5" fmla="*/ 100 h 271"/>
                    <a:gd name="T6" fmla="*/ 15 w 80"/>
                    <a:gd name="T7" fmla="*/ 100 h 271"/>
                    <a:gd name="T8" fmla="*/ 15 w 80"/>
                    <a:gd name="T9" fmla="*/ 100 h 271"/>
                    <a:gd name="T10" fmla="*/ 15 w 80"/>
                    <a:gd name="T11" fmla="*/ 100 h 271"/>
                    <a:gd name="T12" fmla="*/ 15 w 80"/>
                    <a:gd name="T13" fmla="*/ 100 h 271"/>
                    <a:gd name="T14" fmla="*/ 15 w 80"/>
                    <a:gd name="T15" fmla="*/ 100 h 271"/>
                    <a:gd name="T16" fmla="*/ 39 w 80"/>
                    <a:gd name="T17" fmla="*/ 126 h 271"/>
                    <a:gd name="T18" fmla="*/ 26 w 80"/>
                    <a:gd name="T19" fmla="*/ 50 h 271"/>
                    <a:gd name="T20" fmla="*/ 28 w 80"/>
                    <a:gd name="T21" fmla="*/ 54 h 271"/>
                    <a:gd name="T22" fmla="*/ 13 w 80"/>
                    <a:gd name="T23" fmla="*/ 25 h 271"/>
                    <a:gd name="T24" fmla="*/ 3 w 80"/>
                    <a:gd name="T25" fmla="*/ 71 h 271"/>
                    <a:gd name="T26" fmla="*/ 5 w 80"/>
                    <a:gd name="T27" fmla="*/ 74 h 271"/>
                    <a:gd name="T28" fmla="*/ 8 w 80"/>
                    <a:gd name="T29" fmla="*/ 80 h 271"/>
                    <a:gd name="T30" fmla="*/ 8 w 80"/>
                    <a:gd name="T31" fmla="*/ 82 h 271"/>
                    <a:gd name="T32" fmla="*/ 9 w 80"/>
                    <a:gd name="T33" fmla="*/ 83 h 271"/>
                    <a:gd name="T34" fmla="*/ 9 w 80"/>
                    <a:gd name="T35" fmla="*/ 83 h 271"/>
                    <a:gd name="T36" fmla="*/ 9 w 80"/>
                    <a:gd name="T37" fmla="*/ 85 h 271"/>
                    <a:gd name="T38" fmla="*/ 8 w 80"/>
                    <a:gd name="T39" fmla="*/ 86 h 271"/>
                    <a:gd name="T40" fmla="*/ 8 w 80"/>
                    <a:gd name="T41" fmla="*/ 86 h 271"/>
                    <a:gd name="T42" fmla="*/ 8 w 80"/>
                    <a:gd name="T43" fmla="*/ 88 h 271"/>
                    <a:gd name="T44" fmla="*/ 8 w 80"/>
                    <a:gd name="T45" fmla="*/ 88 h 271"/>
                    <a:gd name="T46" fmla="*/ 11 w 80"/>
                    <a:gd name="T47" fmla="*/ 84 h 271"/>
                    <a:gd name="T48" fmla="*/ 11 w 80"/>
                    <a:gd name="T49" fmla="*/ 84 h 271"/>
                    <a:gd name="T50" fmla="*/ 13 w 80"/>
                    <a:gd name="T51" fmla="*/ 83 h 271"/>
                    <a:gd name="T52" fmla="*/ 13 w 80"/>
                    <a:gd name="T53" fmla="*/ 83 h 271"/>
                    <a:gd name="T54" fmla="*/ 13 w 80"/>
                    <a:gd name="T55" fmla="*/ 83 h 271"/>
                    <a:gd name="T56" fmla="*/ 13 w 80"/>
                    <a:gd name="T57" fmla="*/ 83 h 271"/>
                    <a:gd name="T58" fmla="*/ 19 w 80"/>
                    <a:gd name="T59" fmla="*/ 34 h 271"/>
                    <a:gd name="T60" fmla="*/ 15 w 80"/>
                    <a:gd name="T61" fmla="*/ 31 h 271"/>
                    <a:gd name="T62" fmla="*/ 11 w 80"/>
                    <a:gd name="T63" fmla="*/ 83 h 271"/>
                    <a:gd name="T64" fmla="*/ 14 w 80"/>
                    <a:gd name="T65" fmla="*/ 26 h 271"/>
                    <a:gd name="T66" fmla="*/ 13 w 80"/>
                    <a:gd name="T67" fmla="*/ 25 h 271"/>
                    <a:gd name="T68" fmla="*/ 34 w 80"/>
                    <a:gd name="T69" fmla="*/ 1 h 271"/>
                    <a:gd name="T70" fmla="*/ 33 w 80"/>
                    <a:gd name="T71" fmla="*/ 1 h 271"/>
                    <a:gd name="T72" fmla="*/ 33 w 80"/>
                    <a:gd name="T73" fmla="*/ 2 h 271"/>
                    <a:gd name="T74" fmla="*/ 33 w 80"/>
                    <a:gd name="T75" fmla="*/ 2 h 271"/>
                    <a:gd name="T76" fmla="*/ 33 w 80"/>
                    <a:gd name="T77" fmla="*/ 2 h 271"/>
                    <a:gd name="T78" fmla="*/ 33 w 80"/>
                    <a:gd name="T79" fmla="*/ 2 h 271"/>
                    <a:gd name="T80" fmla="*/ 33 w 80"/>
                    <a:gd name="T81" fmla="*/ 2 h 271"/>
                    <a:gd name="T82" fmla="*/ 32 w 80"/>
                    <a:gd name="T83" fmla="*/ 2 h 271"/>
                    <a:gd name="T84" fmla="*/ 32 w 80"/>
                    <a:gd name="T85" fmla="*/ 2 h 271"/>
                    <a:gd name="T86" fmla="*/ 32 w 80"/>
                    <a:gd name="T87" fmla="*/ 2 h 271"/>
                    <a:gd name="T88" fmla="*/ 32 w 80"/>
                    <a:gd name="T89" fmla="*/ 2 h 271"/>
                    <a:gd name="T90" fmla="*/ 32 w 80"/>
                    <a:gd name="T91" fmla="*/ 2 h 271"/>
                    <a:gd name="T92" fmla="*/ 31 w 80"/>
                    <a:gd name="T93" fmla="*/ 2 h 271"/>
                    <a:gd name="T94" fmla="*/ 31 w 80"/>
                    <a:gd name="T95" fmla="*/ 2 h 271"/>
                    <a:gd name="T96" fmla="*/ 31 w 80"/>
                    <a:gd name="T97" fmla="*/ 2 h 271"/>
                    <a:gd name="T98" fmla="*/ 31 w 80"/>
                    <a:gd name="T99" fmla="*/ 2 h 271"/>
                    <a:gd name="T100" fmla="*/ 31 w 80"/>
                    <a:gd name="T101" fmla="*/ 2 h 271"/>
                    <a:gd name="T102" fmla="*/ 31 w 80"/>
                    <a:gd name="T103" fmla="*/ 2 h 271"/>
                    <a:gd name="T104" fmla="*/ 30 w 80"/>
                    <a:gd name="T105" fmla="*/ 2 h 271"/>
                    <a:gd name="T106" fmla="*/ 30 w 80"/>
                    <a:gd name="T107" fmla="*/ 2 h 271"/>
                    <a:gd name="T108" fmla="*/ 30 w 80"/>
                    <a:gd name="T109" fmla="*/ 2 h 271"/>
                    <a:gd name="T110" fmla="*/ 28 w 80"/>
                    <a:gd name="T111" fmla="*/ 2 h 271"/>
                    <a:gd name="T112" fmla="*/ 26 w 80"/>
                    <a:gd name="T113" fmla="*/ 7 h 271"/>
                    <a:gd name="T114" fmla="*/ 32 w 80"/>
                    <a:gd name="T115" fmla="*/ 7 h 271"/>
                    <a:gd name="T116" fmla="*/ 34 w 80"/>
                    <a:gd name="T117" fmla="*/ 1 h 271"/>
                    <a:gd name="T118" fmla="*/ 34 w 80"/>
                    <a:gd name="T119" fmla="*/ 0 h 271"/>
                    <a:gd name="T120" fmla="*/ 31 w 80"/>
                    <a:gd name="T121" fmla="*/ 10 h 271"/>
                    <a:gd name="T122" fmla="*/ 39 w 80"/>
                    <a:gd name="T123" fmla="*/ 4 h 271"/>
                    <a:gd name="T124" fmla="*/ 34 w 80"/>
                    <a:gd name="T125" fmla="*/ 0 h 2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 h="271">
                      <a:moveTo>
                        <a:pt x="35" y="208"/>
                      </a:moveTo>
                      <a:cubicBezTo>
                        <a:pt x="35" y="209"/>
                        <a:pt x="34" y="210"/>
                        <a:pt x="34" y="211"/>
                      </a:cubicBezTo>
                      <a:cubicBezTo>
                        <a:pt x="33" y="211"/>
                        <a:pt x="33" y="211"/>
                        <a:pt x="33" y="211"/>
                      </a:cubicBezTo>
                      <a:cubicBezTo>
                        <a:pt x="33" y="211"/>
                        <a:pt x="33" y="211"/>
                        <a:pt x="33" y="211"/>
                      </a:cubicBezTo>
                      <a:cubicBezTo>
                        <a:pt x="33" y="211"/>
                        <a:pt x="33" y="211"/>
                        <a:pt x="33" y="211"/>
                      </a:cubicBezTo>
                      <a:cubicBezTo>
                        <a:pt x="33" y="212"/>
                        <a:pt x="32"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1" y="214"/>
                        <a:pt x="31" y="214"/>
                        <a:pt x="31" y="214"/>
                      </a:cubicBezTo>
                      <a:cubicBezTo>
                        <a:pt x="30" y="214"/>
                        <a:pt x="30" y="215"/>
                        <a:pt x="29" y="216"/>
                      </a:cubicBezTo>
                      <a:cubicBezTo>
                        <a:pt x="41" y="241"/>
                        <a:pt x="56" y="266"/>
                        <a:pt x="80" y="271"/>
                      </a:cubicBezTo>
                      <a:cubicBezTo>
                        <a:pt x="55" y="258"/>
                        <a:pt x="43" y="233"/>
                        <a:pt x="35" y="208"/>
                      </a:cubicBezTo>
                      <a:moveTo>
                        <a:pt x="53" y="105"/>
                      </a:moveTo>
                      <a:cubicBezTo>
                        <a:pt x="53" y="113"/>
                        <a:pt x="53" y="120"/>
                        <a:pt x="53" y="124"/>
                      </a:cubicBezTo>
                      <a:cubicBezTo>
                        <a:pt x="53" y="121"/>
                        <a:pt x="54" y="118"/>
                        <a:pt x="55" y="116"/>
                      </a:cubicBezTo>
                      <a:cubicBezTo>
                        <a:pt x="54" y="112"/>
                        <a:pt x="53" y="109"/>
                        <a:pt x="53" y="105"/>
                      </a:cubicBezTo>
                      <a:moveTo>
                        <a:pt x="26" y="53"/>
                      </a:moveTo>
                      <a:cubicBezTo>
                        <a:pt x="13" y="69"/>
                        <a:pt x="2" y="87"/>
                        <a:pt x="1" y="110"/>
                      </a:cubicBezTo>
                      <a:cubicBezTo>
                        <a:pt x="1" y="125"/>
                        <a:pt x="0" y="139"/>
                        <a:pt x="3" y="153"/>
                      </a:cubicBezTo>
                      <a:cubicBezTo>
                        <a:pt x="4" y="153"/>
                        <a:pt x="4" y="153"/>
                        <a:pt x="5" y="154"/>
                      </a:cubicBezTo>
                      <a:cubicBezTo>
                        <a:pt x="6" y="157"/>
                        <a:pt x="8" y="156"/>
                        <a:pt x="9" y="158"/>
                      </a:cubicBezTo>
                      <a:cubicBezTo>
                        <a:pt x="10" y="160"/>
                        <a:pt x="13" y="162"/>
                        <a:pt x="14" y="165"/>
                      </a:cubicBezTo>
                      <a:cubicBezTo>
                        <a:pt x="14" y="167"/>
                        <a:pt x="17" y="169"/>
                        <a:pt x="16" y="170"/>
                      </a:cubicBezTo>
                      <a:cubicBezTo>
                        <a:pt x="16" y="171"/>
                        <a:pt x="18" y="173"/>
                        <a:pt x="17" y="175"/>
                      </a:cubicBezTo>
                      <a:cubicBezTo>
                        <a:pt x="17" y="175"/>
                        <a:pt x="17" y="175"/>
                        <a:pt x="17" y="175"/>
                      </a:cubicBezTo>
                      <a:cubicBezTo>
                        <a:pt x="17" y="175"/>
                        <a:pt x="17" y="175"/>
                        <a:pt x="17" y="175"/>
                      </a:cubicBezTo>
                      <a:cubicBezTo>
                        <a:pt x="17" y="176"/>
                        <a:pt x="18" y="178"/>
                        <a:pt x="18" y="179"/>
                      </a:cubicBezTo>
                      <a:cubicBezTo>
                        <a:pt x="18" y="179"/>
                        <a:pt x="18" y="179"/>
                        <a:pt x="18" y="179"/>
                      </a:cubicBezTo>
                      <a:cubicBezTo>
                        <a:pt x="18" y="179"/>
                        <a:pt x="18" y="179"/>
                        <a:pt x="18" y="179"/>
                      </a:cubicBezTo>
                      <a:cubicBezTo>
                        <a:pt x="18" y="179"/>
                        <a:pt x="17" y="179"/>
                        <a:pt x="17" y="180"/>
                      </a:cubicBezTo>
                      <a:cubicBezTo>
                        <a:pt x="17" y="181"/>
                        <a:pt x="18" y="182"/>
                        <a:pt x="18" y="183"/>
                      </a:cubicBezTo>
                      <a:cubicBezTo>
                        <a:pt x="18" y="183"/>
                        <a:pt x="18" y="183"/>
                        <a:pt x="18" y="183"/>
                      </a:cubicBezTo>
                      <a:cubicBezTo>
                        <a:pt x="18" y="184"/>
                        <a:pt x="18" y="184"/>
                        <a:pt x="17" y="184"/>
                      </a:cubicBezTo>
                      <a:cubicBezTo>
                        <a:pt x="17" y="184"/>
                        <a:pt x="17" y="184"/>
                        <a:pt x="17" y="184"/>
                      </a:cubicBezTo>
                      <a:cubicBezTo>
                        <a:pt x="17" y="184"/>
                        <a:pt x="17" y="185"/>
                        <a:pt x="17" y="185"/>
                      </a:cubicBezTo>
                      <a:cubicBezTo>
                        <a:pt x="17" y="185"/>
                        <a:pt x="17" y="186"/>
                        <a:pt x="17" y="187"/>
                      </a:cubicBezTo>
                      <a:cubicBezTo>
                        <a:pt x="17" y="187"/>
                        <a:pt x="17" y="188"/>
                        <a:pt x="17" y="188"/>
                      </a:cubicBezTo>
                      <a:cubicBezTo>
                        <a:pt x="17" y="188"/>
                        <a:pt x="17" y="188"/>
                        <a:pt x="17" y="188"/>
                      </a:cubicBezTo>
                      <a:cubicBezTo>
                        <a:pt x="17" y="188"/>
                        <a:pt x="17" y="189"/>
                        <a:pt x="17" y="189"/>
                      </a:cubicBezTo>
                      <a:cubicBezTo>
                        <a:pt x="18" y="188"/>
                        <a:pt x="18" y="186"/>
                        <a:pt x="19" y="186"/>
                      </a:cubicBezTo>
                      <a:cubicBezTo>
                        <a:pt x="21" y="185"/>
                        <a:pt x="21" y="182"/>
                        <a:pt x="22" y="182"/>
                      </a:cubicBezTo>
                      <a:cubicBezTo>
                        <a:pt x="22" y="182"/>
                        <a:pt x="22" y="182"/>
                        <a:pt x="22" y="182"/>
                      </a:cubicBezTo>
                      <a:cubicBezTo>
                        <a:pt x="23" y="182"/>
                        <a:pt x="23" y="181"/>
                        <a:pt x="23" y="181"/>
                      </a:cubicBezTo>
                      <a:cubicBezTo>
                        <a:pt x="24" y="180"/>
                        <a:pt x="25"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6" y="179"/>
                        <a:pt x="26" y="179"/>
                        <a:pt x="26" y="179"/>
                      </a:cubicBezTo>
                      <a:cubicBezTo>
                        <a:pt x="25" y="177"/>
                        <a:pt x="25" y="174"/>
                        <a:pt x="24" y="172"/>
                      </a:cubicBezTo>
                      <a:cubicBezTo>
                        <a:pt x="13" y="141"/>
                        <a:pt x="20" y="100"/>
                        <a:pt x="40" y="73"/>
                      </a:cubicBezTo>
                      <a:cubicBezTo>
                        <a:pt x="38" y="69"/>
                        <a:pt x="35" y="65"/>
                        <a:pt x="33" y="62"/>
                      </a:cubicBezTo>
                      <a:cubicBezTo>
                        <a:pt x="32" y="63"/>
                        <a:pt x="31" y="64"/>
                        <a:pt x="31" y="66"/>
                      </a:cubicBezTo>
                      <a:cubicBezTo>
                        <a:pt x="23" y="82"/>
                        <a:pt x="21" y="98"/>
                        <a:pt x="17" y="115"/>
                      </a:cubicBezTo>
                      <a:cubicBezTo>
                        <a:pt x="13" y="138"/>
                        <a:pt x="20" y="157"/>
                        <a:pt x="23" y="179"/>
                      </a:cubicBezTo>
                      <a:cubicBezTo>
                        <a:pt x="5" y="152"/>
                        <a:pt x="5" y="111"/>
                        <a:pt x="18" y="83"/>
                      </a:cubicBezTo>
                      <a:cubicBezTo>
                        <a:pt x="22" y="75"/>
                        <a:pt x="25" y="66"/>
                        <a:pt x="29" y="57"/>
                      </a:cubicBezTo>
                      <a:cubicBezTo>
                        <a:pt x="29" y="57"/>
                        <a:pt x="29" y="57"/>
                        <a:pt x="29" y="57"/>
                      </a:cubicBezTo>
                      <a:cubicBezTo>
                        <a:pt x="28" y="55"/>
                        <a:pt x="27" y="54"/>
                        <a:pt x="26" y="53"/>
                      </a:cubicBezTo>
                      <a:moveTo>
                        <a:pt x="68" y="1"/>
                      </a:moveTo>
                      <a:cubicBezTo>
                        <a:pt x="68" y="1"/>
                        <a:pt x="68" y="1"/>
                        <a:pt x="68" y="1"/>
                      </a:cubicBezTo>
                      <a:cubicBezTo>
                        <a:pt x="68" y="1"/>
                        <a:pt x="68" y="1"/>
                        <a:pt x="68" y="1"/>
                      </a:cubicBezTo>
                      <a:cubicBezTo>
                        <a:pt x="67" y="1"/>
                        <a:pt x="67" y="1"/>
                        <a:pt x="67" y="1"/>
                      </a:cubicBezTo>
                      <a:cubicBezTo>
                        <a:pt x="67" y="1"/>
                        <a:pt x="66" y="1"/>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3"/>
                        <a:pt x="66" y="3"/>
                        <a:pt x="65" y="3"/>
                      </a:cubicBezTo>
                      <a:cubicBezTo>
                        <a:pt x="65" y="3"/>
                        <a:pt x="65" y="3"/>
                        <a:pt x="65" y="3"/>
                      </a:cubicBezTo>
                      <a:cubicBezTo>
                        <a:pt x="65" y="3"/>
                        <a:pt x="65" y="3"/>
                        <a:pt x="65" y="3"/>
                      </a:cubicBezTo>
                      <a:cubicBezTo>
                        <a:pt x="65" y="3"/>
                        <a:pt x="65" y="3"/>
                        <a:pt x="65" y="3"/>
                      </a:cubicBezTo>
                      <a:cubicBezTo>
                        <a:pt x="65" y="3"/>
                        <a:pt x="65" y="3"/>
                        <a:pt x="65" y="3"/>
                      </a:cubicBezTo>
                      <a:cubicBezTo>
                        <a:pt x="65" y="3"/>
                        <a:pt x="65" y="3"/>
                        <a:pt x="64" y="3"/>
                      </a:cubicBezTo>
                      <a:cubicBezTo>
                        <a:pt x="64" y="3"/>
                        <a:pt x="64" y="3"/>
                        <a:pt x="64" y="3"/>
                      </a:cubicBezTo>
                      <a:cubicBezTo>
                        <a:pt x="64" y="3"/>
                        <a:pt x="64" y="3"/>
                        <a:pt x="64" y="3"/>
                      </a:cubicBezTo>
                      <a:cubicBezTo>
                        <a:pt x="64" y="3"/>
                        <a:pt x="64" y="3"/>
                        <a:pt x="64" y="3"/>
                      </a:cubicBezTo>
                      <a:cubicBezTo>
                        <a:pt x="64" y="3"/>
                        <a:pt x="64" y="3"/>
                        <a:pt x="64" y="3"/>
                      </a:cubicBezTo>
                      <a:cubicBezTo>
                        <a:pt x="64" y="3"/>
                        <a:pt x="63" y="3"/>
                        <a:pt x="63" y="3"/>
                      </a:cubicBezTo>
                      <a:cubicBezTo>
                        <a:pt x="63" y="3"/>
                        <a:pt x="63" y="3"/>
                        <a:pt x="63" y="3"/>
                      </a:cubicBezTo>
                      <a:cubicBezTo>
                        <a:pt x="63" y="3"/>
                        <a:pt x="63" y="3"/>
                        <a:pt x="63" y="3"/>
                      </a:cubicBezTo>
                      <a:cubicBezTo>
                        <a:pt x="63"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59" y="3"/>
                        <a:pt x="59" y="3"/>
                      </a:cubicBezTo>
                      <a:cubicBezTo>
                        <a:pt x="59" y="3"/>
                        <a:pt x="59" y="3"/>
                        <a:pt x="59" y="3"/>
                      </a:cubicBezTo>
                      <a:cubicBezTo>
                        <a:pt x="58" y="4"/>
                        <a:pt x="58" y="5"/>
                        <a:pt x="57" y="6"/>
                      </a:cubicBezTo>
                      <a:cubicBezTo>
                        <a:pt x="56" y="10"/>
                        <a:pt x="54" y="13"/>
                        <a:pt x="52" y="16"/>
                      </a:cubicBezTo>
                      <a:cubicBezTo>
                        <a:pt x="55" y="18"/>
                        <a:pt x="58" y="19"/>
                        <a:pt x="61" y="20"/>
                      </a:cubicBezTo>
                      <a:cubicBezTo>
                        <a:pt x="62" y="19"/>
                        <a:pt x="63" y="18"/>
                        <a:pt x="64" y="16"/>
                      </a:cubicBezTo>
                      <a:cubicBezTo>
                        <a:pt x="65" y="12"/>
                        <a:pt x="66" y="8"/>
                        <a:pt x="68" y="4"/>
                      </a:cubicBezTo>
                      <a:cubicBezTo>
                        <a:pt x="68" y="1"/>
                        <a:pt x="68" y="1"/>
                        <a:pt x="68" y="1"/>
                      </a:cubicBezTo>
                      <a:moveTo>
                        <a:pt x="70" y="0"/>
                      </a:moveTo>
                      <a:cubicBezTo>
                        <a:pt x="70" y="0"/>
                        <a:pt x="70" y="0"/>
                        <a:pt x="69" y="0"/>
                      </a:cubicBezTo>
                      <a:cubicBezTo>
                        <a:pt x="69" y="6"/>
                        <a:pt x="67" y="12"/>
                        <a:pt x="64" y="16"/>
                      </a:cubicBezTo>
                      <a:cubicBezTo>
                        <a:pt x="63" y="18"/>
                        <a:pt x="63" y="19"/>
                        <a:pt x="62" y="21"/>
                      </a:cubicBezTo>
                      <a:cubicBezTo>
                        <a:pt x="66" y="23"/>
                        <a:pt x="70" y="24"/>
                        <a:pt x="74" y="25"/>
                      </a:cubicBezTo>
                      <a:cubicBezTo>
                        <a:pt x="76" y="20"/>
                        <a:pt x="78" y="14"/>
                        <a:pt x="79" y="9"/>
                      </a:cubicBezTo>
                      <a:cubicBezTo>
                        <a:pt x="76" y="6"/>
                        <a:pt x="74" y="4"/>
                        <a:pt x="71" y="1"/>
                      </a:cubicBezTo>
                      <a:cubicBezTo>
                        <a:pt x="70" y="1"/>
                        <a:pt x="70" y="0"/>
                        <a:pt x="70" y="0"/>
                      </a:cubicBezTo>
                    </a:path>
                  </a:pathLst>
                </a:custGeom>
                <a:solidFill>
                  <a:srgbClr val="B55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79" name="Freeform 8660">
                  <a:extLst>
                    <a:ext uri="{FF2B5EF4-FFF2-40B4-BE49-F238E27FC236}">
                      <a16:creationId xmlns:a16="http://schemas.microsoft.com/office/drawing/2014/main" id="{D4B68281-3A12-E1A7-45BF-7BA7F617C9B2}"/>
                    </a:ext>
                  </a:extLst>
                </p:cNvPr>
                <p:cNvSpPr>
                  <a:spLocks noEditPoints="1"/>
                </p:cNvSpPr>
                <p:nvPr/>
              </p:nvSpPr>
              <p:spPr bwMode="auto">
                <a:xfrm>
                  <a:off x="4507" y="1848"/>
                  <a:ext cx="155" cy="394"/>
                </a:xfrm>
                <a:custGeom>
                  <a:avLst/>
                  <a:gdLst>
                    <a:gd name="T0" fmla="*/ 17 w 188"/>
                    <a:gd name="T1" fmla="*/ 178 h 477"/>
                    <a:gd name="T2" fmla="*/ 12 w 188"/>
                    <a:gd name="T3" fmla="*/ 186 h 477"/>
                    <a:gd name="T4" fmla="*/ 3 w 188"/>
                    <a:gd name="T5" fmla="*/ 197 h 477"/>
                    <a:gd name="T6" fmla="*/ 7 w 188"/>
                    <a:gd name="T7" fmla="*/ 202 h 477"/>
                    <a:gd name="T8" fmla="*/ 9 w 188"/>
                    <a:gd name="T9" fmla="*/ 199 h 477"/>
                    <a:gd name="T10" fmla="*/ 12 w 188"/>
                    <a:gd name="T11" fmla="*/ 217 h 477"/>
                    <a:gd name="T12" fmla="*/ 13 w 188"/>
                    <a:gd name="T13" fmla="*/ 221 h 477"/>
                    <a:gd name="T14" fmla="*/ 16 w 188"/>
                    <a:gd name="T15" fmla="*/ 202 h 477"/>
                    <a:gd name="T16" fmla="*/ 13 w 188"/>
                    <a:gd name="T17" fmla="*/ 194 h 477"/>
                    <a:gd name="T18" fmla="*/ 21 w 188"/>
                    <a:gd name="T19" fmla="*/ 183 h 477"/>
                    <a:gd name="T20" fmla="*/ 22 w 188"/>
                    <a:gd name="T21" fmla="*/ 179 h 477"/>
                    <a:gd name="T22" fmla="*/ 17 w 188"/>
                    <a:gd name="T23" fmla="*/ 178 h 477"/>
                    <a:gd name="T24" fmla="*/ 12 w 188"/>
                    <a:gd name="T25" fmla="*/ 175 h 477"/>
                    <a:gd name="T26" fmla="*/ 0 w 188"/>
                    <a:gd name="T27" fmla="*/ 192 h 477"/>
                    <a:gd name="T28" fmla="*/ 2 w 188"/>
                    <a:gd name="T29" fmla="*/ 194 h 477"/>
                    <a:gd name="T30" fmla="*/ 2 w 188"/>
                    <a:gd name="T31" fmla="*/ 194 h 477"/>
                    <a:gd name="T32" fmla="*/ 7 w 188"/>
                    <a:gd name="T33" fmla="*/ 186 h 477"/>
                    <a:gd name="T34" fmla="*/ 16 w 188"/>
                    <a:gd name="T35" fmla="*/ 178 h 477"/>
                    <a:gd name="T36" fmla="*/ 12 w 188"/>
                    <a:gd name="T37" fmla="*/ 175 h 477"/>
                    <a:gd name="T38" fmla="*/ 86 w 188"/>
                    <a:gd name="T39" fmla="*/ 59 h 477"/>
                    <a:gd name="T40" fmla="*/ 86 w 188"/>
                    <a:gd name="T41" fmla="*/ 60 h 477"/>
                    <a:gd name="T42" fmla="*/ 86 w 188"/>
                    <a:gd name="T43" fmla="*/ 60 h 477"/>
                    <a:gd name="T44" fmla="*/ 86 w 188"/>
                    <a:gd name="T45" fmla="*/ 60 h 477"/>
                    <a:gd name="T46" fmla="*/ 86 w 188"/>
                    <a:gd name="T47" fmla="*/ 60 h 477"/>
                    <a:gd name="T48" fmla="*/ 87 w 188"/>
                    <a:gd name="T49" fmla="*/ 60 h 477"/>
                    <a:gd name="T50" fmla="*/ 86 w 188"/>
                    <a:gd name="T51" fmla="*/ 59 h 477"/>
                    <a:gd name="T52" fmla="*/ 35 w 188"/>
                    <a:gd name="T53" fmla="*/ 0 h 477"/>
                    <a:gd name="T54" fmla="*/ 35 w 188"/>
                    <a:gd name="T55" fmla="*/ 1 h 477"/>
                    <a:gd name="T56" fmla="*/ 49 w 188"/>
                    <a:gd name="T57" fmla="*/ 11 h 477"/>
                    <a:gd name="T58" fmla="*/ 54 w 188"/>
                    <a:gd name="T59" fmla="*/ 26 h 477"/>
                    <a:gd name="T60" fmla="*/ 59 w 188"/>
                    <a:gd name="T61" fmla="*/ 42 h 477"/>
                    <a:gd name="T62" fmla="*/ 72 w 188"/>
                    <a:gd name="T63" fmla="*/ 48 h 477"/>
                    <a:gd name="T64" fmla="*/ 72 w 188"/>
                    <a:gd name="T65" fmla="*/ 45 h 477"/>
                    <a:gd name="T66" fmla="*/ 72 w 188"/>
                    <a:gd name="T67" fmla="*/ 45 h 477"/>
                    <a:gd name="T68" fmla="*/ 60 w 188"/>
                    <a:gd name="T69" fmla="*/ 40 h 477"/>
                    <a:gd name="T70" fmla="*/ 54 w 188"/>
                    <a:gd name="T71" fmla="*/ 19 h 477"/>
                    <a:gd name="T72" fmla="*/ 35 w 188"/>
                    <a:gd name="T73" fmla="*/ 0 h 4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8" h="477">
                      <a:moveTo>
                        <a:pt x="36" y="382"/>
                      </a:moveTo>
                      <a:cubicBezTo>
                        <a:pt x="34" y="388"/>
                        <a:pt x="31" y="394"/>
                        <a:pt x="26" y="400"/>
                      </a:cubicBezTo>
                      <a:cubicBezTo>
                        <a:pt x="18" y="409"/>
                        <a:pt x="12" y="414"/>
                        <a:pt x="7" y="423"/>
                      </a:cubicBezTo>
                      <a:cubicBezTo>
                        <a:pt x="9" y="426"/>
                        <a:pt x="12" y="430"/>
                        <a:pt x="14" y="434"/>
                      </a:cubicBezTo>
                      <a:cubicBezTo>
                        <a:pt x="15" y="431"/>
                        <a:pt x="17" y="429"/>
                        <a:pt x="19" y="427"/>
                      </a:cubicBezTo>
                      <a:cubicBezTo>
                        <a:pt x="25" y="431"/>
                        <a:pt x="26" y="450"/>
                        <a:pt x="27" y="466"/>
                      </a:cubicBezTo>
                      <a:cubicBezTo>
                        <a:pt x="27" y="470"/>
                        <a:pt x="28" y="473"/>
                        <a:pt x="29" y="477"/>
                      </a:cubicBezTo>
                      <a:cubicBezTo>
                        <a:pt x="33" y="463"/>
                        <a:pt x="40" y="452"/>
                        <a:pt x="35" y="436"/>
                      </a:cubicBezTo>
                      <a:cubicBezTo>
                        <a:pt x="32" y="428"/>
                        <a:pt x="27" y="424"/>
                        <a:pt x="28" y="417"/>
                      </a:cubicBezTo>
                      <a:cubicBezTo>
                        <a:pt x="29" y="406"/>
                        <a:pt x="43" y="400"/>
                        <a:pt x="46" y="391"/>
                      </a:cubicBezTo>
                      <a:cubicBezTo>
                        <a:pt x="47" y="390"/>
                        <a:pt x="48" y="388"/>
                        <a:pt x="48" y="386"/>
                      </a:cubicBezTo>
                      <a:cubicBezTo>
                        <a:pt x="44" y="385"/>
                        <a:pt x="40" y="384"/>
                        <a:pt x="36" y="382"/>
                      </a:cubicBezTo>
                      <a:moveTo>
                        <a:pt x="26" y="377"/>
                      </a:moveTo>
                      <a:cubicBezTo>
                        <a:pt x="18" y="390"/>
                        <a:pt x="9" y="402"/>
                        <a:pt x="0" y="414"/>
                      </a:cubicBezTo>
                      <a:cubicBezTo>
                        <a:pt x="1" y="415"/>
                        <a:pt x="2" y="416"/>
                        <a:pt x="3" y="418"/>
                      </a:cubicBezTo>
                      <a:cubicBezTo>
                        <a:pt x="3" y="418"/>
                        <a:pt x="3" y="418"/>
                        <a:pt x="3" y="418"/>
                      </a:cubicBezTo>
                      <a:cubicBezTo>
                        <a:pt x="6" y="412"/>
                        <a:pt x="10" y="406"/>
                        <a:pt x="14" y="401"/>
                      </a:cubicBezTo>
                      <a:cubicBezTo>
                        <a:pt x="22" y="394"/>
                        <a:pt x="29" y="388"/>
                        <a:pt x="35" y="381"/>
                      </a:cubicBezTo>
                      <a:cubicBezTo>
                        <a:pt x="32" y="380"/>
                        <a:pt x="29" y="379"/>
                        <a:pt x="26" y="377"/>
                      </a:cubicBezTo>
                      <a:moveTo>
                        <a:pt x="186" y="127"/>
                      </a:moveTo>
                      <a:cubicBezTo>
                        <a:pt x="186" y="128"/>
                        <a:pt x="186" y="128"/>
                        <a:pt x="186" y="128"/>
                      </a:cubicBezTo>
                      <a:cubicBezTo>
                        <a:pt x="186" y="128"/>
                        <a:pt x="186" y="128"/>
                        <a:pt x="186" y="128"/>
                      </a:cubicBezTo>
                      <a:cubicBezTo>
                        <a:pt x="186" y="128"/>
                        <a:pt x="186" y="128"/>
                        <a:pt x="186" y="128"/>
                      </a:cubicBezTo>
                      <a:cubicBezTo>
                        <a:pt x="185" y="128"/>
                        <a:pt x="185" y="129"/>
                        <a:pt x="185" y="129"/>
                      </a:cubicBezTo>
                      <a:cubicBezTo>
                        <a:pt x="186" y="129"/>
                        <a:pt x="187" y="129"/>
                        <a:pt x="188" y="129"/>
                      </a:cubicBezTo>
                      <a:cubicBezTo>
                        <a:pt x="187" y="129"/>
                        <a:pt x="187" y="128"/>
                        <a:pt x="186" y="127"/>
                      </a:cubicBezTo>
                      <a:moveTo>
                        <a:pt x="76" y="0"/>
                      </a:moveTo>
                      <a:cubicBezTo>
                        <a:pt x="74" y="0"/>
                        <a:pt x="75" y="0"/>
                        <a:pt x="75" y="1"/>
                      </a:cubicBezTo>
                      <a:cubicBezTo>
                        <a:pt x="81" y="10"/>
                        <a:pt x="97" y="13"/>
                        <a:pt x="105" y="23"/>
                      </a:cubicBezTo>
                      <a:cubicBezTo>
                        <a:pt x="111" y="32"/>
                        <a:pt x="117" y="45"/>
                        <a:pt x="117" y="56"/>
                      </a:cubicBezTo>
                      <a:cubicBezTo>
                        <a:pt x="117" y="71"/>
                        <a:pt x="112" y="80"/>
                        <a:pt x="128" y="91"/>
                      </a:cubicBezTo>
                      <a:cubicBezTo>
                        <a:pt x="136" y="96"/>
                        <a:pt x="146" y="98"/>
                        <a:pt x="154" y="103"/>
                      </a:cubicBezTo>
                      <a:cubicBezTo>
                        <a:pt x="156" y="101"/>
                        <a:pt x="154" y="98"/>
                        <a:pt x="156" y="97"/>
                      </a:cubicBezTo>
                      <a:cubicBezTo>
                        <a:pt x="157" y="97"/>
                        <a:pt x="157" y="97"/>
                        <a:pt x="157" y="97"/>
                      </a:cubicBezTo>
                      <a:cubicBezTo>
                        <a:pt x="147" y="95"/>
                        <a:pt x="137" y="94"/>
                        <a:pt x="131" y="87"/>
                      </a:cubicBezTo>
                      <a:cubicBezTo>
                        <a:pt x="121" y="76"/>
                        <a:pt x="119" y="56"/>
                        <a:pt x="118" y="41"/>
                      </a:cubicBezTo>
                      <a:cubicBezTo>
                        <a:pt x="116" y="18"/>
                        <a:pt x="92" y="16"/>
                        <a:pt x="76" y="0"/>
                      </a:cubicBezTo>
                    </a:path>
                  </a:pathLst>
                </a:custGeom>
                <a:solidFill>
                  <a:srgbClr val="AF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0" name="Freeform 8661">
                  <a:extLst>
                    <a:ext uri="{FF2B5EF4-FFF2-40B4-BE49-F238E27FC236}">
                      <a16:creationId xmlns:a16="http://schemas.microsoft.com/office/drawing/2014/main" id="{7B6A4829-DCFE-245B-03FB-B2F085DF0A74}"/>
                    </a:ext>
                  </a:extLst>
                </p:cNvPr>
                <p:cNvSpPr>
                  <a:spLocks/>
                </p:cNvSpPr>
                <p:nvPr/>
              </p:nvSpPr>
              <p:spPr bwMode="auto">
                <a:xfrm>
                  <a:off x="4543" y="2134"/>
                  <a:ext cx="14" cy="20"/>
                </a:xfrm>
                <a:custGeom>
                  <a:avLst/>
                  <a:gdLst>
                    <a:gd name="T0" fmla="*/ 4 w 16"/>
                    <a:gd name="T1" fmla="*/ 0 h 24"/>
                    <a:gd name="T2" fmla="*/ 4 w 16"/>
                    <a:gd name="T3" fmla="*/ 1 h 24"/>
                    <a:gd name="T4" fmla="*/ 4 w 16"/>
                    <a:gd name="T5" fmla="*/ 1 h 24"/>
                    <a:gd name="T6" fmla="*/ 4 w 16"/>
                    <a:gd name="T7" fmla="*/ 3 h 24"/>
                    <a:gd name="T8" fmla="*/ 4 w 16"/>
                    <a:gd name="T9" fmla="*/ 3 h 24"/>
                    <a:gd name="T10" fmla="*/ 4 w 16"/>
                    <a:gd name="T11" fmla="*/ 3 h 24"/>
                    <a:gd name="T12" fmla="*/ 4 w 16"/>
                    <a:gd name="T13" fmla="*/ 3 h 24"/>
                    <a:gd name="T14" fmla="*/ 4 w 16"/>
                    <a:gd name="T15" fmla="*/ 5 h 24"/>
                    <a:gd name="T16" fmla="*/ 4 w 16"/>
                    <a:gd name="T17" fmla="*/ 5 h 24"/>
                    <a:gd name="T18" fmla="*/ 4 w 16"/>
                    <a:gd name="T19" fmla="*/ 5 h 24"/>
                    <a:gd name="T20" fmla="*/ 4 w 16"/>
                    <a:gd name="T21" fmla="*/ 5 h 24"/>
                    <a:gd name="T22" fmla="*/ 2 w 16"/>
                    <a:gd name="T23" fmla="*/ 7 h 24"/>
                    <a:gd name="T24" fmla="*/ 2 w 16"/>
                    <a:gd name="T25" fmla="*/ 7 h 24"/>
                    <a:gd name="T26" fmla="*/ 2 w 16"/>
                    <a:gd name="T27" fmla="*/ 7 h 24"/>
                    <a:gd name="T28" fmla="*/ 2 w 16"/>
                    <a:gd name="T29" fmla="*/ 7 h 24"/>
                    <a:gd name="T30" fmla="*/ 0 w 16"/>
                    <a:gd name="T31" fmla="*/ 8 h 24"/>
                    <a:gd name="T32" fmla="*/ 1 w 16"/>
                    <a:gd name="T33" fmla="*/ 8 h 24"/>
                    <a:gd name="T34" fmla="*/ 5 w 16"/>
                    <a:gd name="T35" fmla="*/ 12 h 24"/>
                    <a:gd name="T36" fmla="*/ 10 w 16"/>
                    <a:gd name="T37" fmla="*/ 3 h 24"/>
                    <a:gd name="T38" fmla="*/ 4 w 16"/>
                    <a:gd name="T39" fmla="*/ 0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 h="24">
                      <a:moveTo>
                        <a:pt x="7" y="0"/>
                      </a:moveTo>
                      <a:cubicBezTo>
                        <a:pt x="8" y="0"/>
                        <a:pt x="8" y="1"/>
                        <a:pt x="8" y="1"/>
                      </a:cubicBezTo>
                      <a:cubicBezTo>
                        <a:pt x="8" y="1"/>
                        <a:pt x="8" y="1"/>
                        <a:pt x="8" y="1"/>
                      </a:cubicBezTo>
                      <a:cubicBezTo>
                        <a:pt x="8" y="2"/>
                        <a:pt x="6" y="3"/>
                        <a:pt x="6" y="5"/>
                      </a:cubicBezTo>
                      <a:cubicBezTo>
                        <a:pt x="6" y="5"/>
                        <a:pt x="6" y="5"/>
                        <a:pt x="6" y="5"/>
                      </a:cubicBezTo>
                      <a:cubicBezTo>
                        <a:pt x="6" y="5"/>
                        <a:pt x="6" y="5"/>
                        <a:pt x="6" y="6"/>
                      </a:cubicBezTo>
                      <a:cubicBezTo>
                        <a:pt x="6" y="6"/>
                        <a:pt x="6" y="6"/>
                        <a:pt x="6" y="6"/>
                      </a:cubicBezTo>
                      <a:cubicBezTo>
                        <a:pt x="6" y="7"/>
                        <a:pt x="5" y="8"/>
                        <a:pt x="5" y="9"/>
                      </a:cubicBezTo>
                      <a:cubicBezTo>
                        <a:pt x="5" y="9"/>
                        <a:pt x="5" y="9"/>
                        <a:pt x="5" y="9"/>
                      </a:cubicBezTo>
                      <a:cubicBezTo>
                        <a:pt x="5" y="9"/>
                        <a:pt x="5" y="9"/>
                        <a:pt x="5" y="9"/>
                      </a:cubicBezTo>
                      <a:cubicBezTo>
                        <a:pt x="5" y="9"/>
                        <a:pt x="5" y="9"/>
                        <a:pt x="5" y="9"/>
                      </a:cubicBezTo>
                      <a:cubicBezTo>
                        <a:pt x="5" y="11"/>
                        <a:pt x="2" y="11"/>
                        <a:pt x="2" y="13"/>
                      </a:cubicBezTo>
                      <a:cubicBezTo>
                        <a:pt x="2" y="13"/>
                        <a:pt x="2" y="13"/>
                        <a:pt x="2" y="13"/>
                      </a:cubicBezTo>
                      <a:cubicBezTo>
                        <a:pt x="2" y="13"/>
                        <a:pt x="2" y="13"/>
                        <a:pt x="2" y="13"/>
                      </a:cubicBezTo>
                      <a:cubicBezTo>
                        <a:pt x="2" y="13"/>
                        <a:pt x="2" y="13"/>
                        <a:pt x="2" y="13"/>
                      </a:cubicBezTo>
                      <a:cubicBezTo>
                        <a:pt x="2" y="15"/>
                        <a:pt x="0" y="14"/>
                        <a:pt x="0" y="15"/>
                      </a:cubicBezTo>
                      <a:cubicBezTo>
                        <a:pt x="0" y="15"/>
                        <a:pt x="0" y="16"/>
                        <a:pt x="1" y="16"/>
                      </a:cubicBezTo>
                      <a:cubicBezTo>
                        <a:pt x="4" y="19"/>
                        <a:pt x="6" y="21"/>
                        <a:pt x="9" y="24"/>
                      </a:cubicBezTo>
                      <a:cubicBezTo>
                        <a:pt x="11" y="18"/>
                        <a:pt x="13" y="12"/>
                        <a:pt x="16" y="6"/>
                      </a:cubicBezTo>
                      <a:cubicBezTo>
                        <a:pt x="14" y="4"/>
                        <a:pt x="11" y="2"/>
                        <a:pt x="7" y="0"/>
                      </a:cubicBezTo>
                    </a:path>
                  </a:pathLst>
                </a:custGeom>
                <a:solidFill>
                  <a:srgbClr val="A94C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1" name="Freeform 8662">
                  <a:extLst>
                    <a:ext uri="{FF2B5EF4-FFF2-40B4-BE49-F238E27FC236}">
                      <a16:creationId xmlns:a16="http://schemas.microsoft.com/office/drawing/2014/main" id="{28CF3506-832F-F74B-4262-B28FE99D03D7}"/>
                    </a:ext>
                  </a:extLst>
                </p:cNvPr>
                <p:cNvSpPr>
                  <a:spLocks/>
                </p:cNvSpPr>
                <p:nvPr/>
              </p:nvSpPr>
              <p:spPr bwMode="auto">
                <a:xfrm>
                  <a:off x="4549" y="2103"/>
                  <a:ext cx="31" cy="36"/>
                </a:xfrm>
                <a:custGeom>
                  <a:avLst/>
                  <a:gdLst>
                    <a:gd name="T0" fmla="*/ 9 w 37"/>
                    <a:gd name="T1" fmla="*/ 0 h 43"/>
                    <a:gd name="T2" fmla="*/ 8 w 37"/>
                    <a:gd name="T3" fmla="*/ 3 h 43"/>
                    <a:gd name="T4" fmla="*/ 1 w 37"/>
                    <a:gd name="T5" fmla="*/ 15 h 43"/>
                    <a:gd name="T6" fmla="*/ 0 w 37"/>
                    <a:gd name="T7" fmla="*/ 15 h 43"/>
                    <a:gd name="T8" fmla="*/ 0 w 37"/>
                    <a:gd name="T9" fmla="*/ 15 h 43"/>
                    <a:gd name="T10" fmla="*/ 0 w 37"/>
                    <a:gd name="T11" fmla="*/ 15 h 43"/>
                    <a:gd name="T12" fmla="*/ 0 w 37"/>
                    <a:gd name="T13" fmla="*/ 16 h 43"/>
                    <a:gd name="T14" fmla="*/ 0 w 37"/>
                    <a:gd name="T15" fmla="*/ 16 h 43"/>
                    <a:gd name="T16" fmla="*/ 0 w 37"/>
                    <a:gd name="T17" fmla="*/ 18 h 43"/>
                    <a:gd name="T18" fmla="*/ 0 w 37"/>
                    <a:gd name="T19" fmla="*/ 18 h 43"/>
                    <a:gd name="T20" fmla="*/ 0 w 37"/>
                    <a:gd name="T21" fmla="*/ 18 h 43"/>
                    <a:gd name="T22" fmla="*/ 5 w 37"/>
                    <a:gd name="T23" fmla="*/ 21 h 43"/>
                    <a:gd name="T24" fmla="*/ 8 w 37"/>
                    <a:gd name="T25" fmla="*/ 18 h 43"/>
                    <a:gd name="T26" fmla="*/ 18 w 37"/>
                    <a:gd name="T27" fmla="*/ 3 h 43"/>
                    <a:gd name="T28" fmla="*/ 16 w 37"/>
                    <a:gd name="T29" fmla="*/ 3 h 43"/>
                    <a:gd name="T30" fmla="*/ 9 w 37"/>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7" h="43">
                      <a:moveTo>
                        <a:pt x="19" y="0"/>
                      </a:moveTo>
                      <a:cubicBezTo>
                        <a:pt x="18" y="1"/>
                        <a:pt x="17" y="2"/>
                        <a:pt x="17" y="3"/>
                      </a:cubicBezTo>
                      <a:cubicBezTo>
                        <a:pt x="11" y="14"/>
                        <a:pt x="10" y="21"/>
                        <a:pt x="1" y="30"/>
                      </a:cubicBezTo>
                      <a:cubicBezTo>
                        <a:pt x="1" y="30"/>
                        <a:pt x="0" y="30"/>
                        <a:pt x="0" y="31"/>
                      </a:cubicBezTo>
                      <a:cubicBezTo>
                        <a:pt x="0" y="31"/>
                        <a:pt x="0" y="31"/>
                        <a:pt x="0" y="31"/>
                      </a:cubicBezTo>
                      <a:cubicBezTo>
                        <a:pt x="0" y="31"/>
                        <a:pt x="0" y="31"/>
                        <a:pt x="0" y="31"/>
                      </a:cubicBezTo>
                      <a:cubicBezTo>
                        <a:pt x="0" y="32"/>
                        <a:pt x="0" y="32"/>
                        <a:pt x="0" y="33"/>
                      </a:cubicBezTo>
                      <a:cubicBezTo>
                        <a:pt x="0" y="33"/>
                        <a:pt x="0" y="33"/>
                        <a:pt x="0" y="33"/>
                      </a:cubicBezTo>
                      <a:cubicBezTo>
                        <a:pt x="0" y="34"/>
                        <a:pt x="0" y="35"/>
                        <a:pt x="0" y="36"/>
                      </a:cubicBezTo>
                      <a:cubicBezTo>
                        <a:pt x="0" y="36"/>
                        <a:pt x="0" y="36"/>
                        <a:pt x="0" y="37"/>
                      </a:cubicBezTo>
                      <a:cubicBezTo>
                        <a:pt x="0" y="37"/>
                        <a:pt x="0" y="37"/>
                        <a:pt x="0" y="37"/>
                      </a:cubicBezTo>
                      <a:cubicBezTo>
                        <a:pt x="4" y="39"/>
                        <a:pt x="7" y="41"/>
                        <a:pt x="9" y="43"/>
                      </a:cubicBezTo>
                      <a:cubicBezTo>
                        <a:pt x="11" y="41"/>
                        <a:pt x="13" y="38"/>
                        <a:pt x="15" y="36"/>
                      </a:cubicBezTo>
                      <a:cubicBezTo>
                        <a:pt x="22" y="27"/>
                        <a:pt x="29" y="15"/>
                        <a:pt x="37" y="5"/>
                      </a:cubicBezTo>
                      <a:cubicBezTo>
                        <a:pt x="36" y="5"/>
                        <a:pt x="34" y="4"/>
                        <a:pt x="33" y="3"/>
                      </a:cubicBezTo>
                      <a:cubicBezTo>
                        <a:pt x="29" y="1"/>
                        <a:pt x="24" y="0"/>
                        <a:pt x="19" y="0"/>
                      </a:cubicBezTo>
                    </a:path>
                  </a:pathLst>
                </a:custGeom>
                <a:solidFill>
                  <a:srgbClr val="A94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2" name="Freeform 8663">
                  <a:extLst>
                    <a:ext uri="{FF2B5EF4-FFF2-40B4-BE49-F238E27FC236}">
                      <a16:creationId xmlns:a16="http://schemas.microsoft.com/office/drawing/2014/main" id="{47E44F7A-0A48-EA03-E182-1196982767A6}"/>
                    </a:ext>
                  </a:extLst>
                </p:cNvPr>
                <p:cNvSpPr>
                  <a:spLocks/>
                </p:cNvSpPr>
                <p:nvPr/>
              </p:nvSpPr>
              <p:spPr bwMode="auto">
                <a:xfrm>
                  <a:off x="4569" y="1849"/>
                  <a:ext cx="1" cy="1"/>
                </a:xfrm>
                <a:custGeom>
                  <a:avLst/>
                  <a:gdLst>
                    <a:gd name="T0" fmla="*/ 0 w 1"/>
                    <a:gd name="T1" fmla="*/ 0 h 1"/>
                    <a:gd name="T2" fmla="*/ 0 w 1"/>
                    <a:gd name="T3" fmla="*/ 1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0"/>
                      </a:cubicBezTo>
                      <a:cubicBezTo>
                        <a:pt x="0" y="0"/>
                        <a:pt x="0" y="0"/>
                        <a:pt x="0" y="0"/>
                      </a:cubicBezTo>
                    </a:path>
                  </a:pathLst>
                </a:custGeom>
                <a:solidFill>
                  <a:srgbClr val="AF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3" name="Freeform 8664">
                  <a:extLst>
                    <a:ext uri="{FF2B5EF4-FFF2-40B4-BE49-F238E27FC236}">
                      <a16:creationId xmlns:a16="http://schemas.microsoft.com/office/drawing/2014/main" id="{27AC7BA7-5FF8-F83A-5F62-80403FE839E2}"/>
                    </a:ext>
                  </a:extLst>
                </p:cNvPr>
                <p:cNvSpPr>
                  <a:spLocks/>
                </p:cNvSpPr>
                <p:nvPr/>
              </p:nvSpPr>
              <p:spPr bwMode="auto">
                <a:xfrm>
                  <a:off x="4726" y="2306"/>
                  <a:ext cx="7" cy="9"/>
                </a:xfrm>
                <a:custGeom>
                  <a:avLst/>
                  <a:gdLst>
                    <a:gd name="T0" fmla="*/ 2 w 9"/>
                    <a:gd name="T1" fmla="*/ 0 h 10"/>
                    <a:gd name="T2" fmla="*/ 0 w 9"/>
                    <a:gd name="T3" fmla="*/ 5 h 10"/>
                    <a:gd name="T4" fmla="*/ 2 w 9"/>
                    <a:gd name="T5" fmla="*/ 6 h 10"/>
                    <a:gd name="T6" fmla="*/ 2 w 9"/>
                    <a:gd name="T7" fmla="*/ 5 h 10"/>
                    <a:gd name="T8" fmla="*/ 3 w 9"/>
                    <a:gd name="T9" fmla="*/ 5 h 10"/>
                    <a:gd name="T10" fmla="*/ 3 w 9"/>
                    <a:gd name="T11" fmla="*/ 5 h 10"/>
                    <a:gd name="T12" fmla="*/ 2 w 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6" y="0"/>
                      </a:moveTo>
                      <a:cubicBezTo>
                        <a:pt x="4" y="2"/>
                        <a:pt x="1" y="5"/>
                        <a:pt x="0" y="7"/>
                      </a:cubicBezTo>
                      <a:cubicBezTo>
                        <a:pt x="1" y="8"/>
                        <a:pt x="1" y="9"/>
                        <a:pt x="2" y="10"/>
                      </a:cubicBezTo>
                      <a:cubicBezTo>
                        <a:pt x="3" y="9"/>
                        <a:pt x="3" y="9"/>
                        <a:pt x="3" y="8"/>
                      </a:cubicBezTo>
                      <a:cubicBezTo>
                        <a:pt x="3" y="6"/>
                        <a:pt x="7" y="7"/>
                        <a:pt x="8" y="6"/>
                      </a:cubicBezTo>
                      <a:cubicBezTo>
                        <a:pt x="8" y="5"/>
                        <a:pt x="9" y="5"/>
                        <a:pt x="9" y="5"/>
                      </a:cubicBezTo>
                      <a:cubicBezTo>
                        <a:pt x="8" y="3"/>
                        <a:pt x="7" y="1"/>
                        <a:pt x="6" y="0"/>
                      </a:cubicBezTo>
                    </a:path>
                  </a:pathLst>
                </a:custGeom>
                <a:solidFill>
                  <a:srgbClr val="BD54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4" name="Freeform 8665">
                  <a:extLst>
                    <a:ext uri="{FF2B5EF4-FFF2-40B4-BE49-F238E27FC236}">
                      <a16:creationId xmlns:a16="http://schemas.microsoft.com/office/drawing/2014/main" id="{353CFDAE-A9F9-58F3-654A-10A0D9DA447D}"/>
                    </a:ext>
                  </a:extLst>
                </p:cNvPr>
                <p:cNvSpPr>
                  <a:spLocks noEditPoints="1"/>
                </p:cNvSpPr>
                <p:nvPr/>
              </p:nvSpPr>
              <p:spPr bwMode="auto">
                <a:xfrm>
                  <a:off x="4652" y="2266"/>
                  <a:ext cx="113" cy="65"/>
                </a:xfrm>
                <a:custGeom>
                  <a:avLst/>
                  <a:gdLst>
                    <a:gd name="T0" fmla="*/ 64 w 136"/>
                    <a:gd name="T1" fmla="*/ 25 h 79"/>
                    <a:gd name="T2" fmla="*/ 64 w 136"/>
                    <a:gd name="T3" fmla="*/ 25 h 79"/>
                    <a:gd name="T4" fmla="*/ 64 w 136"/>
                    <a:gd name="T5" fmla="*/ 25 h 79"/>
                    <a:gd name="T6" fmla="*/ 63 w 136"/>
                    <a:gd name="T7" fmla="*/ 25 h 79"/>
                    <a:gd name="T8" fmla="*/ 63 w 136"/>
                    <a:gd name="T9" fmla="*/ 24 h 79"/>
                    <a:gd name="T10" fmla="*/ 63 w 136"/>
                    <a:gd name="T11" fmla="*/ 24 h 79"/>
                    <a:gd name="T12" fmla="*/ 63 w 136"/>
                    <a:gd name="T13" fmla="*/ 25 h 79"/>
                    <a:gd name="T14" fmla="*/ 63 w 136"/>
                    <a:gd name="T15" fmla="*/ 25 h 79"/>
                    <a:gd name="T16" fmla="*/ 63 w 136"/>
                    <a:gd name="T17" fmla="*/ 25 h 79"/>
                    <a:gd name="T18" fmla="*/ 61 w 136"/>
                    <a:gd name="T19" fmla="*/ 25 h 79"/>
                    <a:gd name="T20" fmla="*/ 61 w 136"/>
                    <a:gd name="T21" fmla="*/ 25 h 79"/>
                    <a:gd name="T22" fmla="*/ 58 w 136"/>
                    <a:gd name="T23" fmla="*/ 27 h 79"/>
                    <a:gd name="T24" fmla="*/ 59 w 136"/>
                    <a:gd name="T25" fmla="*/ 30 h 79"/>
                    <a:gd name="T26" fmla="*/ 43 w 136"/>
                    <a:gd name="T27" fmla="*/ 20 h 79"/>
                    <a:gd name="T28" fmla="*/ 46 w 136"/>
                    <a:gd name="T29" fmla="*/ 22 h 79"/>
                    <a:gd name="T30" fmla="*/ 43 w 136"/>
                    <a:gd name="T31" fmla="*/ 20 h 79"/>
                    <a:gd name="T32" fmla="*/ 4 w 136"/>
                    <a:gd name="T33" fmla="*/ 17 h 79"/>
                    <a:gd name="T34" fmla="*/ 4 w 136"/>
                    <a:gd name="T35" fmla="*/ 17 h 79"/>
                    <a:gd name="T36" fmla="*/ 4 w 136"/>
                    <a:gd name="T37" fmla="*/ 17 h 79"/>
                    <a:gd name="T38" fmla="*/ 3 w 136"/>
                    <a:gd name="T39" fmla="*/ 17 h 79"/>
                    <a:gd name="T40" fmla="*/ 3 w 136"/>
                    <a:gd name="T41" fmla="*/ 17 h 79"/>
                    <a:gd name="T42" fmla="*/ 3 w 136"/>
                    <a:gd name="T43" fmla="*/ 17 h 79"/>
                    <a:gd name="T44" fmla="*/ 0 w 136"/>
                    <a:gd name="T45" fmla="*/ 36 h 79"/>
                    <a:gd name="T46" fmla="*/ 5 w 136"/>
                    <a:gd name="T47" fmla="*/ 24 h 79"/>
                    <a:gd name="T48" fmla="*/ 7 w 136"/>
                    <a:gd name="T49" fmla="*/ 17 h 79"/>
                    <a:gd name="T50" fmla="*/ 6 w 136"/>
                    <a:gd name="T51" fmla="*/ 17 h 79"/>
                    <a:gd name="T52" fmla="*/ 6 w 136"/>
                    <a:gd name="T53" fmla="*/ 17 h 79"/>
                    <a:gd name="T54" fmla="*/ 6 w 136"/>
                    <a:gd name="T55" fmla="*/ 17 h 79"/>
                    <a:gd name="T56" fmla="*/ 6 w 136"/>
                    <a:gd name="T57" fmla="*/ 17 h 79"/>
                    <a:gd name="T58" fmla="*/ 6 w 136"/>
                    <a:gd name="T59" fmla="*/ 17 h 79"/>
                    <a:gd name="T60" fmla="*/ 6 w 136"/>
                    <a:gd name="T61" fmla="*/ 17 h 79"/>
                    <a:gd name="T62" fmla="*/ 6 w 136"/>
                    <a:gd name="T63" fmla="*/ 17 h 79"/>
                    <a:gd name="T64" fmla="*/ 5 w 136"/>
                    <a:gd name="T65" fmla="*/ 17 h 79"/>
                    <a:gd name="T66" fmla="*/ 5 w 136"/>
                    <a:gd name="T67" fmla="*/ 17 h 79"/>
                    <a:gd name="T68" fmla="*/ 5 w 136"/>
                    <a:gd name="T69" fmla="*/ 17 h 79"/>
                    <a:gd name="T70" fmla="*/ 4 w 136"/>
                    <a:gd name="T71" fmla="*/ 17 h 79"/>
                    <a:gd name="T72" fmla="*/ 14 w 136"/>
                    <a:gd name="T73" fmla="*/ 7 h 79"/>
                    <a:gd name="T74" fmla="*/ 13 w 136"/>
                    <a:gd name="T75" fmla="*/ 9 h 79"/>
                    <a:gd name="T76" fmla="*/ 13 w 136"/>
                    <a:gd name="T77" fmla="*/ 9 h 79"/>
                    <a:gd name="T78" fmla="*/ 12 w 136"/>
                    <a:gd name="T79" fmla="*/ 11 h 79"/>
                    <a:gd name="T80" fmla="*/ 12 w 136"/>
                    <a:gd name="T81" fmla="*/ 12 h 79"/>
                    <a:gd name="T82" fmla="*/ 15 w 136"/>
                    <a:gd name="T83" fmla="*/ 10 h 79"/>
                    <a:gd name="T84" fmla="*/ 37 w 136"/>
                    <a:gd name="T85" fmla="*/ 2 h 79"/>
                    <a:gd name="T86" fmla="*/ 58 w 136"/>
                    <a:gd name="T87" fmla="*/ 6 h 79"/>
                    <a:gd name="T88" fmla="*/ 46 w 136"/>
                    <a:gd name="T89" fmla="*/ 0 h 7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6" h="79">
                      <a:moveTo>
                        <a:pt x="136" y="52"/>
                      </a:moveTo>
                      <a:cubicBezTo>
                        <a:pt x="136" y="53"/>
                        <a:pt x="135" y="53"/>
                        <a:pt x="135" y="53"/>
                      </a:cubicBezTo>
                      <a:cubicBezTo>
                        <a:pt x="135" y="53"/>
                        <a:pt x="135" y="53"/>
                        <a:pt x="135" y="53"/>
                      </a:cubicBezTo>
                      <a:cubicBezTo>
                        <a:pt x="135" y="53"/>
                        <a:pt x="135" y="53"/>
                        <a:pt x="135" y="53"/>
                      </a:cubicBezTo>
                      <a:cubicBezTo>
                        <a:pt x="135" y="53"/>
                        <a:pt x="135" y="53"/>
                        <a:pt x="135" y="53"/>
                      </a:cubicBezTo>
                      <a:cubicBezTo>
                        <a:pt x="135" y="53"/>
                        <a:pt x="135" y="53"/>
                        <a:pt x="135" y="53"/>
                      </a:cubicBezTo>
                      <a:cubicBezTo>
                        <a:pt x="134" y="53"/>
                        <a:pt x="134" y="53"/>
                        <a:pt x="134" y="53"/>
                      </a:cubicBezTo>
                      <a:cubicBezTo>
                        <a:pt x="134" y="53"/>
                        <a:pt x="134" y="53"/>
                        <a:pt x="134" y="53"/>
                      </a:cubicBezTo>
                      <a:cubicBezTo>
                        <a:pt x="134" y="53"/>
                        <a:pt x="134" y="53"/>
                        <a:pt x="134" y="53"/>
                      </a:cubicBezTo>
                      <a:cubicBezTo>
                        <a:pt x="133" y="53"/>
                        <a:pt x="133" y="52"/>
                        <a:pt x="133" y="52"/>
                      </a:cubicBezTo>
                      <a:cubicBezTo>
                        <a:pt x="133" y="52"/>
                        <a:pt x="133" y="52"/>
                        <a:pt x="133" y="52"/>
                      </a:cubicBezTo>
                      <a:cubicBezTo>
                        <a:pt x="133" y="52"/>
                        <a:pt x="133" y="52"/>
                        <a:pt x="133" y="52"/>
                      </a:cubicBezTo>
                      <a:cubicBezTo>
                        <a:pt x="132" y="52"/>
                        <a:pt x="132" y="53"/>
                        <a:pt x="132" y="53"/>
                      </a:cubicBezTo>
                      <a:cubicBezTo>
                        <a:pt x="132" y="53"/>
                        <a:pt x="132" y="53"/>
                        <a:pt x="132" y="53"/>
                      </a:cubicBezTo>
                      <a:cubicBezTo>
                        <a:pt x="132" y="53"/>
                        <a:pt x="132" y="53"/>
                        <a:pt x="132" y="53"/>
                      </a:cubicBezTo>
                      <a:cubicBezTo>
                        <a:pt x="132" y="54"/>
                        <a:pt x="131" y="54"/>
                        <a:pt x="131" y="54"/>
                      </a:cubicBezTo>
                      <a:cubicBezTo>
                        <a:pt x="131" y="54"/>
                        <a:pt x="131" y="54"/>
                        <a:pt x="131" y="54"/>
                      </a:cubicBezTo>
                      <a:cubicBezTo>
                        <a:pt x="131" y="54"/>
                        <a:pt x="131" y="54"/>
                        <a:pt x="131" y="54"/>
                      </a:cubicBezTo>
                      <a:cubicBezTo>
                        <a:pt x="131" y="54"/>
                        <a:pt x="131" y="54"/>
                        <a:pt x="131" y="54"/>
                      </a:cubicBezTo>
                      <a:cubicBezTo>
                        <a:pt x="130" y="54"/>
                        <a:pt x="130" y="54"/>
                        <a:pt x="129" y="53"/>
                      </a:cubicBezTo>
                      <a:cubicBezTo>
                        <a:pt x="129" y="53"/>
                        <a:pt x="128" y="53"/>
                        <a:pt x="128" y="53"/>
                      </a:cubicBezTo>
                      <a:cubicBezTo>
                        <a:pt x="128" y="53"/>
                        <a:pt x="128" y="53"/>
                        <a:pt x="128" y="53"/>
                      </a:cubicBezTo>
                      <a:cubicBezTo>
                        <a:pt x="128" y="53"/>
                        <a:pt x="128" y="53"/>
                        <a:pt x="127" y="53"/>
                      </a:cubicBezTo>
                      <a:cubicBezTo>
                        <a:pt x="126" y="55"/>
                        <a:pt x="124" y="57"/>
                        <a:pt x="121" y="59"/>
                      </a:cubicBezTo>
                      <a:cubicBezTo>
                        <a:pt x="123" y="59"/>
                        <a:pt x="121" y="61"/>
                        <a:pt x="124" y="62"/>
                      </a:cubicBezTo>
                      <a:cubicBezTo>
                        <a:pt x="125" y="62"/>
                        <a:pt x="125" y="63"/>
                        <a:pt x="125" y="64"/>
                      </a:cubicBezTo>
                      <a:cubicBezTo>
                        <a:pt x="129" y="61"/>
                        <a:pt x="133" y="57"/>
                        <a:pt x="136" y="52"/>
                      </a:cubicBezTo>
                      <a:moveTo>
                        <a:pt x="90" y="42"/>
                      </a:moveTo>
                      <a:cubicBezTo>
                        <a:pt x="82" y="46"/>
                        <a:pt x="85" y="51"/>
                        <a:pt x="89" y="56"/>
                      </a:cubicBezTo>
                      <a:cubicBezTo>
                        <a:pt x="90" y="54"/>
                        <a:pt x="93" y="51"/>
                        <a:pt x="95" y="49"/>
                      </a:cubicBezTo>
                      <a:cubicBezTo>
                        <a:pt x="95" y="48"/>
                        <a:pt x="94" y="48"/>
                        <a:pt x="94" y="48"/>
                      </a:cubicBezTo>
                      <a:cubicBezTo>
                        <a:pt x="90" y="42"/>
                        <a:pt x="90" y="42"/>
                        <a:pt x="90" y="42"/>
                      </a:cubicBezTo>
                      <a:moveTo>
                        <a:pt x="9" y="36"/>
                      </a:move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1" y="49"/>
                        <a:pt x="5" y="63"/>
                        <a:pt x="0" y="79"/>
                      </a:cubicBezTo>
                      <a:cubicBezTo>
                        <a:pt x="4" y="71"/>
                        <a:pt x="7" y="62"/>
                        <a:pt x="10" y="53"/>
                      </a:cubicBezTo>
                      <a:cubicBezTo>
                        <a:pt x="10" y="53"/>
                        <a:pt x="11" y="52"/>
                        <a:pt x="10" y="51"/>
                      </a:cubicBezTo>
                      <a:cubicBezTo>
                        <a:pt x="9" y="48"/>
                        <a:pt x="12" y="45"/>
                        <a:pt x="12" y="42"/>
                      </a:cubicBezTo>
                      <a:cubicBezTo>
                        <a:pt x="11" y="40"/>
                        <a:pt x="14" y="39"/>
                        <a:pt x="14" y="37"/>
                      </a:cubicBezTo>
                      <a:cubicBezTo>
                        <a:pt x="14" y="37"/>
                        <a:pt x="14" y="37"/>
                        <a:pt x="14" y="37"/>
                      </a:cubicBezTo>
                      <a:cubicBezTo>
                        <a:pt x="14" y="37"/>
                        <a:pt x="13" y="37"/>
                        <a:pt x="13" y="37"/>
                      </a:cubicBezTo>
                      <a:cubicBezTo>
                        <a:pt x="13" y="37"/>
                        <a:pt x="13" y="37"/>
                        <a:pt x="13" y="37"/>
                      </a:cubicBezTo>
                      <a:cubicBezTo>
                        <a:pt x="13" y="37"/>
                        <a:pt x="13" y="37"/>
                        <a:pt x="13" y="37"/>
                      </a:cubicBezTo>
                      <a:cubicBezTo>
                        <a:pt x="13" y="37"/>
                        <a:pt x="13" y="37"/>
                        <a:pt x="13" y="37"/>
                      </a:cubicBezTo>
                      <a:cubicBezTo>
                        <a:pt x="13" y="37"/>
                        <a:pt x="13" y="37"/>
                        <a:pt x="13" y="37"/>
                      </a:cubicBezTo>
                      <a:cubicBezTo>
                        <a:pt x="13" y="37"/>
                        <a:pt x="13" y="37"/>
                        <a:pt x="13" y="37"/>
                      </a:cubicBezTo>
                      <a:cubicBezTo>
                        <a:pt x="13" y="37"/>
                        <a:pt x="13" y="37"/>
                        <a:pt x="13" y="37"/>
                      </a:cubicBezTo>
                      <a:cubicBezTo>
                        <a:pt x="13" y="37"/>
                        <a:pt x="13" y="37"/>
                        <a:pt x="13" y="37"/>
                      </a:cubicBezTo>
                      <a:cubicBezTo>
                        <a:pt x="13" y="37"/>
                        <a:pt x="13" y="37"/>
                        <a:pt x="13" y="37"/>
                      </a:cubicBezTo>
                      <a:cubicBezTo>
                        <a:pt x="13"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1" y="38"/>
                        <a:pt x="11"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6"/>
                        <a:pt x="9" y="36"/>
                        <a:pt x="9" y="36"/>
                      </a:cubicBezTo>
                      <a:cubicBezTo>
                        <a:pt x="9" y="36"/>
                        <a:pt x="9" y="36"/>
                        <a:pt x="9" y="36"/>
                      </a:cubicBezTo>
                      <a:moveTo>
                        <a:pt x="87" y="0"/>
                      </a:moveTo>
                      <a:cubicBezTo>
                        <a:pt x="66" y="0"/>
                        <a:pt x="46" y="5"/>
                        <a:pt x="29" y="14"/>
                      </a:cubicBezTo>
                      <a:cubicBezTo>
                        <a:pt x="29" y="16"/>
                        <a:pt x="28" y="17"/>
                        <a:pt x="28" y="18"/>
                      </a:cubicBezTo>
                      <a:cubicBezTo>
                        <a:pt x="28" y="19"/>
                        <a:pt x="28" y="19"/>
                        <a:pt x="28" y="19"/>
                      </a:cubicBezTo>
                      <a:cubicBezTo>
                        <a:pt x="28" y="19"/>
                        <a:pt x="28" y="20"/>
                        <a:pt x="28" y="20"/>
                      </a:cubicBezTo>
                      <a:cubicBezTo>
                        <a:pt x="28" y="20"/>
                        <a:pt x="28" y="20"/>
                        <a:pt x="28" y="20"/>
                      </a:cubicBezTo>
                      <a:cubicBezTo>
                        <a:pt x="28" y="22"/>
                        <a:pt x="27" y="23"/>
                        <a:pt x="27" y="24"/>
                      </a:cubicBezTo>
                      <a:cubicBezTo>
                        <a:pt x="27" y="24"/>
                        <a:pt x="27" y="24"/>
                        <a:pt x="27" y="24"/>
                      </a:cubicBezTo>
                      <a:cubicBezTo>
                        <a:pt x="27" y="24"/>
                        <a:pt x="27" y="25"/>
                        <a:pt x="27" y="25"/>
                      </a:cubicBezTo>
                      <a:cubicBezTo>
                        <a:pt x="27" y="25"/>
                        <a:pt x="27" y="25"/>
                        <a:pt x="27" y="25"/>
                      </a:cubicBezTo>
                      <a:cubicBezTo>
                        <a:pt x="27" y="25"/>
                        <a:pt x="27" y="25"/>
                        <a:pt x="27" y="25"/>
                      </a:cubicBezTo>
                      <a:cubicBezTo>
                        <a:pt x="28" y="24"/>
                        <a:pt x="29" y="22"/>
                        <a:pt x="31" y="21"/>
                      </a:cubicBezTo>
                      <a:cubicBezTo>
                        <a:pt x="38" y="16"/>
                        <a:pt x="48" y="12"/>
                        <a:pt x="55" y="9"/>
                      </a:cubicBezTo>
                      <a:cubicBezTo>
                        <a:pt x="65" y="4"/>
                        <a:pt x="69" y="3"/>
                        <a:pt x="77" y="3"/>
                      </a:cubicBezTo>
                      <a:cubicBezTo>
                        <a:pt x="79" y="3"/>
                        <a:pt x="81" y="3"/>
                        <a:pt x="84" y="3"/>
                      </a:cubicBezTo>
                      <a:cubicBezTo>
                        <a:pt x="101" y="3"/>
                        <a:pt x="112" y="5"/>
                        <a:pt x="121" y="12"/>
                      </a:cubicBezTo>
                      <a:cubicBezTo>
                        <a:pt x="121" y="12"/>
                        <a:pt x="122" y="12"/>
                        <a:pt x="122" y="11"/>
                      </a:cubicBezTo>
                      <a:cubicBezTo>
                        <a:pt x="113" y="0"/>
                        <a:pt x="111" y="1"/>
                        <a:pt x="96" y="0"/>
                      </a:cubicBezTo>
                      <a:cubicBezTo>
                        <a:pt x="93" y="0"/>
                        <a:pt x="90" y="0"/>
                        <a:pt x="87" y="0"/>
                      </a:cubicBezTo>
                    </a:path>
                  </a:pathLst>
                </a:custGeom>
                <a:solidFill>
                  <a:srgbClr val="C35C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5" name="Freeform 8666">
                  <a:extLst>
                    <a:ext uri="{FF2B5EF4-FFF2-40B4-BE49-F238E27FC236}">
                      <a16:creationId xmlns:a16="http://schemas.microsoft.com/office/drawing/2014/main" id="{34AE5146-5B78-2281-1F95-B77305C40407}"/>
                    </a:ext>
                  </a:extLst>
                </p:cNvPr>
                <p:cNvSpPr>
                  <a:spLocks noEditPoints="1"/>
                </p:cNvSpPr>
                <p:nvPr/>
              </p:nvSpPr>
              <p:spPr bwMode="auto">
                <a:xfrm>
                  <a:off x="4648" y="2358"/>
                  <a:ext cx="97" cy="49"/>
                </a:xfrm>
                <a:custGeom>
                  <a:avLst/>
                  <a:gdLst>
                    <a:gd name="T0" fmla="*/ 51 w 117"/>
                    <a:gd name="T1" fmla="*/ 22 h 60"/>
                    <a:gd name="T2" fmla="*/ 40 w 117"/>
                    <a:gd name="T3" fmla="*/ 24 h 60"/>
                    <a:gd name="T4" fmla="*/ 38 w 117"/>
                    <a:gd name="T5" fmla="*/ 24 h 60"/>
                    <a:gd name="T6" fmla="*/ 38 w 117"/>
                    <a:gd name="T7" fmla="*/ 25 h 60"/>
                    <a:gd name="T8" fmla="*/ 37 w 117"/>
                    <a:gd name="T9" fmla="*/ 27 h 60"/>
                    <a:gd name="T10" fmla="*/ 55 w 117"/>
                    <a:gd name="T11" fmla="*/ 22 h 60"/>
                    <a:gd name="T12" fmla="*/ 51 w 117"/>
                    <a:gd name="T13" fmla="*/ 22 h 60"/>
                    <a:gd name="T14" fmla="*/ 7 w 117"/>
                    <a:gd name="T15" fmla="*/ 12 h 60"/>
                    <a:gd name="T16" fmla="*/ 19 w 117"/>
                    <a:gd name="T17" fmla="*/ 25 h 60"/>
                    <a:gd name="T18" fmla="*/ 20 w 117"/>
                    <a:gd name="T19" fmla="*/ 24 h 60"/>
                    <a:gd name="T20" fmla="*/ 21 w 117"/>
                    <a:gd name="T21" fmla="*/ 22 h 60"/>
                    <a:gd name="T22" fmla="*/ 12 w 117"/>
                    <a:gd name="T23" fmla="*/ 16 h 60"/>
                    <a:gd name="T24" fmla="*/ 12 w 117"/>
                    <a:gd name="T25" fmla="*/ 15 h 60"/>
                    <a:gd name="T26" fmla="*/ 12 w 117"/>
                    <a:gd name="T27" fmla="*/ 15 h 60"/>
                    <a:gd name="T28" fmla="*/ 12 w 117"/>
                    <a:gd name="T29" fmla="*/ 15 h 60"/>
                    <a:gd name="T30" fmla="*/ 12 w 117"/>
                    <a:gd name="T31" fmla="*/ 15 h 60"/>
                    <a:gd name="T32" fmla="*/ 12 w 117"/>
                    <a:gd name="T33" fmla="*/ 15 h 60"/>
                    <a:gd name="T34" fmla="*/ 12 w 117"/>
                    <a:gd name="T35" fmla="*/ 15 h 60"/>
                    <a:gd name="T36" fmla="*/ 12 w 117"/>
                    <a:gd name="T37" fmla="*/ 14 h 60"/>
                    <a:gd name="T38" fmla="*/ 7 w 117"/>
                    <a:gd name="T39" fmla="*/ 12 h 60"/>
                    <a:gd name="T40" fmla="*/ 5 w 117"/>
                    <a:gd name="T41" fmla="*/ 7 h 60"/>
                    <a:gd name="T42" fmla="*/ 7 w 117"/>
                    <a:gd name="T43" fmla="*/ 12 h 60"/>
                    <a:gd name="T44" fmla="*/ 5 w 117"/>
                    <a:gd name="T45" fmla="*/ 7 h 60"/>
                    <a:gd name="T46" fmla="*/ 0 w 117"/>
                    <a:gd name="T47" fmla="*/ 0 h 60"/>
                    <a:gd name="T48" fmla="*/ 5 w 117"/>
                    <a:gd name="T49" fmla="*/ 7 h 60"/>
                    <a:gd name="T50" fmla="*/ 6 w 117"/>
                    <a:gd name="T51" fmla="*/ 7 h 60"/>
                    <a:gd name="T52" fmla="*/ 0 w 117"/>
                    <a:gd name="T53" fmla="*/ 0 h 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60">
                      <a:moveTo>
                        <a:pt x="108" y="49"/>
                      </a:moveTo>
                      <a:cubicBezTo>
                        <a:pt x="100" y="49"/>
                        <a:pt x="92" y="51"/>
                        <a:pt x="84" y="53"/>
                      </a:cubicBezTo>
                      <a:cubicBezTo>
                        <a:pt x="83" y="53"/>
                        <a:pt x="82" y="54"/>
                        <a:pt x="81" y="54"/>
                      </a:cubicBezTo>
                      <a:cubicBezTo>
                        <a:pt x="80" y="55"/>
                        <a:pt x="80" y="56"/>
                        <a:pt x="80" y="57"/>
                      </a:cubicBezTo>
                      <a:cubicBezTo>
                        <a:pt x="80" y="58"/>
                        <a:pt x="79" y="59"/>
                        <a:pt x="78" y="60"/>
                      </a:cubicBezTo>
                      <a:cubicBezTo>
                        <a:pt x="94" y="58"/>
                        <a:pt x="109" y="55"/>
                        <a:pt x="117" y="50"/>
                      </a:cubicBezTo>
                      <a:cubicBezTo>
                        <a:pt x="114" y="49"/>
                        <a:pt x="111" y="49"/>
                        <a:pt x="108" y="49"/>
                      </a:cubicBezTo>
                      <a:moveTo>
                        <a:pt x="16" y="27"/>
                      </a:moveTo>
                      <a:cubicBezTo>
                        <a:pt x="22" y="38"/>
                        <a:pt x="29" y="48"/>
                        <a:pt x="41" y="56"/>
                      </a:cubicBezTo>
                      <a:cubicBezTo>
                        <a:pt x="42" y="55"/>
                        <a:pt x="42" y="54"/>
                        <a:pt x="42" y="53"/>
                      </a:cubicBezTo>
                      <a:cubicBezTo>
                        <a:pt x="41" y="53"/>
                        <a:pt x="43" y="51"/>
                        <a:pt x="43" y="50"/>
                      </a:cubicBezTo>
                      <a:cubicBezTo>
                        <a:pt x="38" y="45"/>
                        <a:pt x="32" y="37"/>
                        <a:pt x="27" y="34"/>
                      </a:cubicBezTo>
                      <a:cubicBezTo>
                        <a:pt x="27"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6" y="33"/>
                        <a:pt x="26" y="33"/>
                        <a:pt x="26" y="33"/>
                      </a:cubicBezTo>
                      <a:cubicBezTo>
                        <a:pt x="25" y="33"/>
                        <a:pt x="25" y="33"/>
                        <a:pt x="25" y="32"/>
                      </a:cubicBezTo>
                      <a:cubicBezTo>
                        <a:pt x="22" y="31"/>
                        <a:pt x="19" y="29"/>
                        <a:pt x="16" y="27"/>
                      </a:cubicBezTo>
                      <a:moveTo>
                        <a:pt x="10" y="17"/>
                      </a:moveTo>
                      <a:cubicBezTo>
                        <a:pt x="8" y="22"/>
                        <a:pt x="11" y="25"/>
                        <a:pt x="16" y="27"/>
                      </a:cubicBezTo>
                      <a:cubicBezTo>
                        <a:pt x="14" y="24"/>
                        <a:pt x="12" y="20"/>
                        <a:pt x="10" y="17"/>
                      </a:cubicBezTo>
                      <a:moveTo>
                        <a:pt x="0" y="0"/>
                      </a:moveTo>
                      <a:cubicBezTo>
                        <a:pt x="4" y="5"/>
                        <a:pt x="7" y="11"/>
                        <a:pt x="10" y="17"/>
                      </a:cubicBezTo>
                      <a:cubicBezTo>
                        <a:pt x="10" y="16"/>
                        <a:pt x="11" y="15"/>
                        <a:pt x="12" y="15"/>
                      </a:cubicBezTo>
                      <a:cubicBezTo>
                        <a:pt x="0" y="0"/>
                        <a:pt x="0" y="0"/>
                        <a:pt x="0" y="0"/>
                      </a:cubicBezTo>
                    </a:path>
                  </a:pathLst>
                </a:custGeom>
                <a:solidFill>
                  <a:srgbClr val="C35C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6" name="Freeform 8667">
                  <a:extLst>
                    <a:ext uri="{FF2B5EF4-FFF2-40B4-BE49-F238E27FC236}">
                      <a16:creationId xmlns:a16="http://schemas.microsoft.com/office/drawing/2014/main" id="{B6D30CC0-60B3-138D-7933-25896A2BC187}"/>
                    </a:ext>
                  </a:extLst>
                </p:cNvPr>
                <p:cNvSpPr>
                  <a:spLocks/>
                </p:cNvSpPr>
                <p:nvPr/>
              </p:nvSpPr>
              <p:spPr bwMode="auto">
                <a:xfrm>
                  <a:off x="4538" y="2146"/>
                  <a:ext cx="4" cy="13"/>
                </a:xfrm>
                <a:custGeom>
                  <a:avLst/>
                  <a:gdLst>
                    <a:gd name="T0" fmla="*/ 2 w 5"/>
                    <a:gd name="T1" fmla="*/ 0 h 16"/>
                    <a:gd name="T2" fmla="*/ 2 w 5"/>
                    <a:gd name="T3" fmla="*/ 0 h 16"/>
                    <a:gd name="T4" fmla="*/ 2 w 5"/>
                    <a:gd name="T5" fmla="*/ 0 h 16"/>
                    <a:gd name="T6" fmla="*/ 2 w 5"/>
                    <a:gd name="T7" fmla="*/ 0 h 16"/>
                    <a:gd name="T8" fmla="*/ 2 w 5"/>
                    <a:gd name="T9" fmla="*/ 0 h 16"/>
                    <a:gd name="T10" fmla="*/ 2 w 5"/>
                    <a:gd name="T11" fmla="*/ 0 h 16"/>
                    <a:gd name="T12" fmla="*/ 2 w 5"/>
                    <a:gd name="T13" fmla="*/ 0 h 16"/>
                    <a:gd name="T14" fmla="*/ 2 w 5"/>
                    <a:gd name="T15" fmla="*/ 0 h 16"/>
                    <a:gd name="T16" fmla="*/ 2 w 5"/>
                    <a:gd name="T17" fmla="*/ 0 h 16"/>
                    <a:gd name="T18" fmla="*/ 2 w 5"/>
                    <a:gd name="T19" fmla="*/ 0 h 16"/>
                    <a:gd name="T20" fmla="*/ 2 w 5"/>
                    <a:gd name="T21" fmla="*/ 0 h 16"/>
                    <a:gd name="T22" fmla="*/ 2 w 5"/>
                    <a:gd name="T23" fmla="*/ 0 h 16"/>
                    <a:gd name="T24" fmla="*/ 2 w 5"/>
                    <a:gd name="T25" fmla="*/ 0 h 16"/>
                    <a:gd name="T26" fmla="*/ 2 w 5"/>
                    <a:gd name="T27" fmla="*/ 0 h 16"/>
                    <a:gd name="T28" fmla="*/ 2 w 5"/>
                    <a:gd name="T29" fmla="*/ 0 h 16"/>
                    <a:gd name="T30" fmla="*/ 2 w 5"/>
                    <a:gd name="T31" fmla="*/ 0 h 16"/>
                    <a:gd name="T32" fmla="*/ 2 w 5"/>
                    <a:gd name="T33" fmla="*/ 0 h 16"/>
                    <a:gd name="T34" fmla="*/ 2 w 5"/>
                    <a:gd name="T35" fmla="*/ 0 h 16"/>
                    <a:gd name="T36" fmla="*/ 2 w 5"/>
                    <a:gd name="T37" fmla="*/ 0 h 16"/>
                    <a:gd name="T38" fmla="*/ 2 w 5"/>
                    <a:gd name="T39" fmla="*/ 0 h 16"/>
                    <a:gd name="T40" fmla="*/ 2 w 5"/>
                    <a:gd name="T41" fmla="*/ 1 h 16"/>
                    <a:gd name="T42" fmla="*/ 2 w 5"/>
                    <a:gd name="T43" fmla="*/ 1 h 16"/>
                    <a:gd name="T44" fmla="*/ 2 w 5"/>
                    <a:gd name="T45" fmla="*/ 1 h 16"/>
                    <a:gd name="T46" fmla="*/ 2 w 5"/>
                    <a:gd name="T47" fmla="*/ 1 h 16"/>
                    <a:gd name="T48" fmla="*/ 2 w 5"/>
                    <a:gd name="T49" fmla="*/ 1 h 16"/>
                    <a:gd name="T50" fmla="*/ 2 w 5"/>
                    <a:gd name="T51" fmla="*/ 1 h 16"/>
                    <a:gd name="T52" fmla="*/ 2 w 5"/>
                    <a:gd name="T53" fmla="*/ 1 h 16"/>
                    <a:gd name="T54" fmla="*/ 2 w 5"/>
                    <a:gd name="T55" fmla="*/ 1 h 16"/>
                    <a:gd name="T56" fmla="*/ 2 w 5"/>
                    <a:gd name="T57" fmla="*/ 1 h 16"/>
                    <a:gd name="T58" fmla="*/ 2 w 5"/>
                    <a:gd name="T59" fmla="*/ 1 h 16"/>
                    <a:gd name="T60" fmla="*/ 2 w 5"/>
                    <a:gd name="T61" fmla="*/ 1 h 16"/>
                    <a:gd name="T62" fmla="*/ 2 w 5"/>
                    <a:gd name="T63" fmla="*/ 2 h 16"/>
                    <a:gd name="T64" fmla="*/ 0 w 5"/>
                    <a:gd name="T65" fmla="*/ 7 h 16"/>
                    <a:gd name="T66" fmla="*/ 2 w 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 h="16">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4" y="1"/>
                      </a:cubicBezTo>
                      <a:cubicBezTo>
                        <a:pt x="4" y="4"/>
                        <a:pt x="4" y="4"/>
                        <a:pt x="4" y="4"/>
                      </a:cubicBezTo>
                      <a:cubicBezTo>
                        <a:pt x="2" y="8"/>
                        <a:pt x="1" y="12"/>
                        <a:pt x="0" y="16"/>
                      </a:cubicBezTo>
                      <a:cubicBezTo>
                        <a:pt x="3" y="12"/>
                        <a:pt x="5" y="6"/>
                        <a:pt x="5" y="0"/>
                      </a:cubicBezTo>
                    </a:path>
                  </a:pathLst>
                </a:custGeom>
                <a:solidFill>
                  <a:srgbClr val="CD68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7" name="Freeform 8668">
                  <a:extLst>
                    <a:ext uri="{FF2B5EF4-FFF2-40B4-BE49-F238E27FC236}">
                      <a16:creationId xmlns:a16="http://schemas.microsoft.com/office/drawing/2014/main" id="{06A25E5D-E7AB-E2B0-D619-7D48DE5318F3}"/>
                    </a:ext>
                  </a:extLst>
                </p:cNvPr>
                <p:cNvSpPr>
                  <a:spLocks noEditPoints="1"/>
                </p:cNvSpPr>
                <p:nvPr/>
              </p:nvSpPr>
              <p:spPr bwMode="auto">
                <a:xfrm>
                  <a:off x="4490" y="2159"/>
                  <a:ext cx="48" cy="135"/>
                </a:xfrm>
                <a:custGeom>
                  <a:avLst/>
                  <a:gdLst>
                    <a:gd name="T0" fmla="*/ 11 w 59"/>
                    <a:gd name="T1" fmla="*/ 19 h 163"/>
                    <a:gd name="T2" fmla="*/ 6 w 59"/>
                    <a:gd name="T3" fmla="*/ 31 h 163"/>
                    <a:gd name="T4" fmla="*/ 8 w 59"/>
                    <a:gd name="T5" fmla="*/ 77 h 163"/>
                    <a:gd name="T6" fmla="*/ 6 w 59"/>
                    <a:gd name="T7" fmla="*/ 46 h 163"/>
                    <a:gd name="T8" fmla="*/ 11 w 59"/>
                    <a:gd name="T9" fmla="*/ 23 h 163"/>
                    <a:gd name="T10" fmla="*/ 12 w 59"/>
                    <a:gd name="T11" fmla="*/ 22 h 163"/>
                    <a:gd name="T12" fmla="*/ 11 w 59"/>
                    <a:gd name="T13" fmla="*/ 19 h 163"/>
                    <a:gd name="T14" fmla="*/ 26 w 59"/>
                    <a:gd name="T15" fmla="*/ 0 h 163"/>
                    <a:gd name="T16" fmla="*/ 24 w 59"/>
                    <a:gd name="T17" fmla="*/ 2 h 163"/>
                    <a:gd name="T18" fmla="*/ 24 w 59"/>
                    <a:gd name="T19" fmla="*/ 2 h 163"/>
                    <a:gd name="T20" fmla="*/ 26 w 59"/>
                    <a:gd name="T21" fmla="*/ 0 h 1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9" h="163">
                      <a:moveTo>
                        <a:pt x="24" y="41"/>
                      </a:moveTo>
                      <a:cubicBezTo>
                        <a:pt x="20" y="50"/>
                        <a:pt x="17" y="59"/>
                        <a:pt x="13" y="67"/>
                      </a:cubicBezTo>
                      <a:cubicBezTo>
                        <a:pt x="0" y="95"/>
                        <a:pt x="0" y="136"/>
                        <a:pt x="18" y="163"/>
                      </a:cubicBezTo>
                      <a:cubicBezTo>
                        <a:pt x="15" y="141"/>
                        <a:pt x="8" y="122"/>
                        <a:pt x="12" y="99"/>
                      </a:cubicBezTo>
                      <a:cubicBezTo>
                        <a:pt x="16" y="82"/>
                        <a:pt x="18" y="66"/>
                        <a:pt x="26" y="50"/>
                      </a:cubicBezTo>
                      <a:cubicBezTo>
                        <a:pt x="26" y="48"/>
                        <a:pt x="27" y="47"/>
                        <a:pt x="28" y="46"/>
                      </a:cubicBezTo>
                      <a:cubicBezTo>
                        <a:pt x="27" y="44"/>
                        <a:pt x="25" y="43"/>
                        <a:pt x="24" y="41"/>
                      </a:cubicBezTo>
                      <a:moveTo>
                        <a:pt x="59" y="0"/>
                      </a:moveTo>
                      <a:cubicBezTo>
                        <a:pt x="58" y="2"/>
                        <a:pt x="57" y="3"/>
                        <a:pt x="56" y="4"/>
                      </a:cubicBezTo>
                      <a:cubicBezTo>
                        <a:pt x="56" y="5"/>
                        <a:pt x="57" y="5"/>
                        <a:pt x="57" y="5"/>
                      </a:cubicBezTo>
                      <a:cubicBezTo>
                        <a:pt x="58" y="3"/>
                        <a:pt x="58" y="2"/>
                        <a:pt x="59" y="0"/>
                      </a:cubicBezTo>
                    </a:path>
                  </a:pathLst>
                </a:custGeom>
                <a:solidFill>
                  <a:srgbClr val="CD68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8" name="Freeform 8669">
                  <a:extLst>
                    <a:ext uri="{FF2B5EF4-FFF2-40B4-BE49-F238E27FC236}">
                      <a16:creationId xmlns:a16="http://schemas.microsoft.com/office/drawing/2014/main" id="{67CDCEBB-EC49-CB81-CDFF-8FF240DA6E07}"/>
                    </a:ext>
                  </a:extLst>
                </p:cNvPr>
                <p:cNvSpPr>
                  <a:spLocks/>
                </p:cNvSpPr>
                <p:nvPr/>
              </p:nvSpPr>
              <p:spPr bwMode="auto">
                <a:xfrm>
                  <a:off x="4509" y="2163"/>
                  <a:ext cx="28" cy="34"/>
                </a:xfrm>
                <a:custGeom>
                  <a:avLst/>
                  <a:gdLst>
                    <a:gd name="T0" fmla="*/ 17 w 33"/>
                    <a:gd name="T1" fmla="*/ 0 h 42"/>
                    <a:gd name="T2" fmla="*/ 6 w 33"/>
                    <a:gd name="T3" fmla="*/ 9 h 42"/>
                    <a:gd name="T4" fmla="*/ 0 w 33"/>
                    <a:gd name="T5" fmla="*/ 15 h 42"/>
                    <a:gd name="T6" fmla="*/ 3 w 33"/>
                    <a:gd name="T7" fmla="*/ 19 h 42"/>
                    <a:gd name="T8" fmla="*/ 12 w 33"/>
                    <a:gd name="T9" fmla="*/ 8 h 42"/>
                    <a:gd name="T10" fmla="*/ 17 w 33"/>
                    <a:gd name="T11" fmla="*/ 1 h 42"/>
                    <a:gd name="T12" fmla="*/ 17 w 33"/>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42">
                      <a:moveTo>
                        <a:pt x="32" y="0"/>
                      </a:moveTo>
                      <a:cubicBezTo>
                        <a:pt x="26" y="7"/>
                        <a:pt x="19" y="13"/>
                        <a:pt x="11" y="20"/>
                      </a:cubicBezTo>
                      <a:cubicBezTo>
                        <a:pt x="7" y="25"/>
                        <a:pt x="3" y="31"/>
                        <a:pt x="0" y="37"/>
                      </a:cubicBezTo>
                      <a:cubicBezTo>
                        <a:pt x="1" y="39"/>
                        <a:pt x="3" y="40"/>
                        <a:pt x="4" y="42"/>
                      </a:cubicBezTo>
                      <a:cubicBezTo>
                        <a:pt x="9" y="33"/>
                        <a:pt x="15" y="28"/>
                        <a:pt x="23" y="19"/>
                      </a:cubicBezTo>
                      <a:cubicBezTo>
                        <a:pt x="28" y="13"/>
                        <a:pt x="31" y="7"/>
                        <a:pt x="33" y="1"/>
                      </a:cubicBezTo>
                      <a:cubicBezTo>
                        <a:pt x="33" y="1"/>
                        <a:pt x="32" y="1"/>
                        <a:pt x="32" y="0"/>
                      </a:cubicBezTo>
                    </a:path>
                  </a:pathLst>
                </a:custGeom>
                <a:solidFill>
                  <a:srgbClr val="CA62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89" name="Freeform 8670">
                  <a:extLst>
                    <a:ext uri="{FF2B5EF4-FFF2-40B4-BE49-F238E27FC236}">
                      <a16:creationId xmlns:a16="http://schemas.microsoft.com/office/drawing/2014/main" id="{58B9F241-DCCA-5AFF-D4E5-F69E2F3533EC}"/>
                    </a:ext>
                  </a:extLst>
                </p:cNvPr>
                <p:cNvSpPr>
                  <a:spLocks/>
                </p:cNvSpPr>
                <p:nvPr/>
              </p:nvSpPr>
              <p:spPr bwMode="auto">
                <a:xfrm>
                  <a:off x="4331" y="3022"/>
                  <a:ext cx="115" cy="276"/>
                </a:xfrm>
                <a:custGeom>
                  <a:avLst/>
                  <a:gdLst>
                    <a:gd name="T0" fmla="*/ 12 w 139"/>
                    <a:gd name="T1" fmla="*/ 0 h 334"/>
                    <a:gd name="T2" fmla="*/ 0 w 139"/>
                    <a:gd name="T3" fmla="*/ 8 h 334"/>
                    <a:gd name="T4" fmla="*/ 0 w 139"/>
                    <a:gd name="T5" fmla="*/ 8 h 334"/>
                    <a:gd name="T6" fmla="*/ 24 w 139"/>
                    <a:gd name="T7" fmla="*/ 50 h 334"/>
                    <a:gd name="T8" fmla="*/ 15 w 139"/>
                    <a:gd name="T9" fmla="*/ 98 h 334"/>
                    <a:gd name="T10" fmla="*/ 28 w 139"/>
                    <a:gd name="T11" fmla="*/ 94 h 334"/>
                    <a:gd name="T12" fmla="*/ 34 w 139"/>
                    <a:gd name="T13" fmla="*/ 140 h 334"/>
                    <a:gd name="T14" fmla="*/ 37 w 139"/>
                    <a:gd name="T15" fmla="*/ 155 h 334"/>
                    <a:gd name="T16" fmla="*/ 62 w 139"/>
                    <a:gd name="T17" fmla="*/ 155 h 334"/>
                    <a:gd name="T18" fmla="*/ 65 w 139"/>
                    <a:gd name="T19" fmla="*/ 155 h 334"/>
                    <a:gd name="T20" fmla="*/ 60 w 139"/>
                    <a:gd name="T21" fmla="*/ 151 h 334"/>
                    <a:gd name="T22" fmla="*/ 37 w 139"/>
                    <a:gd name="T23" fmla="*/ 120 h 334"/>
                    <a:gd name="T24" fmla="*/ 48 w 139"/>
                    <a:gd name="T25" fmla="*/ 104 h 334"/>
                    <a:gd name="T26" fmla="*/ 34 w 139"/>
                    <a:gd name="T27" fmla="*/ 88 h 334"/>
                    <a:gd name="T28" fmla="*/ 31 w 139"/>
                    <a:gd name="T29" fmla="*/ 67 h 334"/>
                    <a:gd name="T30" fmla="*/ 34 w 139"/>
                    <a:gd name="T31" fmla="*/ 41 h 334"/>
                    <a:gd name="T32" fmla="*/ 22 w 139"/>
                    <a:gd name="T33" fmla="*/ 14 h 334"/>
                    <a:gd name="T34" fmla="*/ 22 w 139"/>
                    <a:gd name="T35" fmla="*/ 2 h 334"/>
                    <a:gd name="T36" fmla="*/ 12 w 139"/>
                    <a:gd name="T37" fmla="*/ 0 h 3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9" h="334">
                      <a:moveTo>
                        <a:pt x="26" y="0"/>
                      </a:moveTo>
                      <a:cubicBezTo>
                        <a:pt x="22" y="8"/>
                        <a:pt x="16" y="15"/>
                        <a:pt x="0" y="17"/>
                      </a:cubicBezTo>
                      <a:cubicBezTo>
                        <a:pt x="0" y="17"/>
                        <a:pt x="0" y="17"/>
                        <a:pt x="0" y="17"/>
                      </a:cubicBezTo>
                      <a:cubicBezTo>
                        <a:pt x="58" y="17"/>
                        <a:pt x="49" y="81"/>
                        <a:pt x="51" y="108"/>
                      </a:cubicBezTo>
                      <a:cubicBezTo>
                        <a:pt x="52" y="143"/>
                        <a:pt x="74" y="184"/>
                        <a:pt x="32" y="209"/>
                      </a:cubicBezTo>
                      <a:cubicBezTo>
                        <a:pt x="43" y="204"/>
                        <a:pt x="52" y="202"/>
                        <a:pt x="59" y="202"/>
                      </a:cubicBezTo>
                      <a:cubicBezTo>
                        <a:pt x="96" y="202"/>
                        <a:pt x="63" y="274"/>
                        <a:pt x="71" y="299"/>
                      </a:cubicBezTo>
                      <a:cubicBezTo>
                        <a:pt x="75" y="311"/>
                        <a:pt x="81" y="321"/>
                        <a:pt x="79" y="332"/>
                      </a:cubicBezTo>
                      <a:cubicBezTo>
                        <a:pt x="96" y="334"/>
                        <a:pt x="115" y="333"/>
                        <a:pt x="133" y="334"/>
                      </a:cubicBezTo>
                      <a:cubicBezTo>
                        <a:pt x="135" y="334"/>
                        <a:pt x="137" y="333"/>
                        <a:pt x="139" y="333"/>
                      </a:cubicBezTo>
                      <a:cubicBezTo>
                        <a:pt x="135" y="330"/>
                        <a:pt x="132" y="327"/>
                        <a:pt x="128" y="324"/>
                      </a:cubicBezTo>
                      <a:cubicBezTo>
                        <a:pt x="90" y="309"/>
                        <a:pt x="70" y="288"/>
                        <a:pt x="78" y="257"/>
                      </a:cubicBezTo>
                      <a:cubicBezTo>
                        <a:pt x="82" y="242"/>
                        <a:pt x="91" y="232"/>
                        <a:pt x="103" y="223"/>
                      </a:cubicBezTo>
                      <a:cubicBezTo>
                        <a:pt x="103" y="209"/>
                        <a:pt x="96" y="196"/>
                        <a:pt x="71" y="189"/>
                      </a:cubicBezTo>
                      <a:cubicBezTo>
                        <a:pt x="70" y="174"/>
                        <a:pt x="69" y="159"/>
                        <a:pt x="66" y="144"/>
                      </a:cubicBezTo>
                      <a:cubicBezTo>
                        <a:pt x="62" y="123"/>
                        <a:pt x="69" y="110"/>
                        <a:pt x="71" y="88"/>
                      </a:cubicBezTo>
                      <a:cubicBezTo>
                        <a:pt x="73" y="61"/>
                        <a:pt x="53" y="53"/>
                        <a:pt x="45" y="30"/>
                      </a:cubicBezTo>
                      <a:cubicBezTo>
                        <a:pt x="41" y="21"/>
                        <a:pt x="42" y="11"/>
                        <a:pt x="45" y="2"/>
                      </a:cubicBezTo>
                      <a:cubicBezTo>
                        <a:pt x="39" y="1"/>
                        <a:pt x="33" y="0"/>
                        <a:pt x="26"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0" name="Freeform 8671">
                  <a:extLst>
                    <a:ext uri="{FF2B5EF4-FFF2-40B4-BE49-F238E27FC236}">
                      <a16:creationId xmlns:a16="http://schemas.microsoft.com/office/drawing/2014/main" id="{B744F861-BD2A-8CD1-985A-678D09603E38}"/>
                    </a:ext>
                  </a:extLst>
                </p:cNvPr>
                <p:cNvSpPr>
                  <a:spLocks/>
                </p:cNvSpPr>
                <p:nvPr/>
              </p:nvSpPr>
              <p:spPr bwMode="auto">
                <a:xfrm>
                  <a:off x="4352" y="2977"/>
                  <a:ext cx="45" cy="47"/>
                </a:xfrm>
                <a:custGeom>
                  <a:avLst/>
                  <a:gdLst>
                    <a:gd name="T0" fmla="*/ 27 w 54"/>
                    <a:gd name="T1" fmla="*/ 0 h 56"/>
                    <a:gd name="T2" fmla="*/ 23 w 54"/>
                    <a:gd name="T3" fmla="*/ 3 h 56"/>
                    <a:gd name="T4" fmla="*/ 5 w 54"/>
                    <a:gd name="T5" fmla="*/ 15 h 56"/>
                    <a:gd name="T6" fmla="*/ 0 w 54"/>
                    <a:gd name="T7" fmla="*/ 27 h 56"/>
                    <a:gd name="T8" fmla="*/ 9 w 54"/>
                    <a:gd name="T9" fmla="*/ 28 h 56"/>
                    <a:gd name="T10" fmla="*/ 27 w 54"/>
                    <a:gd name="T11" fmla="*/ 0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56">
                      <a:moveTo>
                        <a:pt x="54" y="0"/>
                      </a:moveTo>
                      <a:cubicBezTo>
                        <a:pt x="48" y="3"/>
                        <a:pt x="48" y="3"/>
                        <a:pt x="48" y="3"/>
                      </a:cubicBezTo>
                      <a:cubicBezTo>
                        <a:pt x="28" y="13"/>
                        <a:pt x="18" y="14"/>
                        <a:pt x="9" y="31"/>
                      </a:cubicBezTo>
                      <a:cubicBezTo>
                        <a:pt x="4" y="39"/>
                        <a:pt x="3" y="47"/>
                        <a:pt x="0" y="54"/>
                      </a:cubicBezTo>
                      <a:cubicBezTo>
                        <a:pt x="7" y="54"/>
                        <a:pt x="13" y="55"/>
                        <a:pt x="19" y="56"/>
                      </a:cubicBezTo>
                      <a:cubicBezTo>
                        <a:pt x="27" y="36"/>
                        <a:pt x="45" y="18"/>
                        <a:pt x="54"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1" name="Freeform 8672">
                  <a:extLst>
                    <a:ext uri="{FF2B5EF4-FFF2-40B4-BE49-F238E27FC236}">
                      <a16:creationId xmlns:a16="http://schemas.microsoft.com/office/drawing/2014/main" id="{F5383D49-A8FE-1590-78F9-C363B1FC45B1}"/>
                    </a:ext>
                  </a:extLst>
                </p:cNvPr>
                <p:cNvSpPr>
                  <a:spLocks/>
                </p:cNvSpPr>
                <p:nvPr/>
              </p:nvSpPr>
              <p:spPr bwMode="auto">
                <a:xfrm>
                  <a:off x="4354" y="3296"/>
                  <a:ext cx="87" cy="121"/>
                </a:xfrm>
                <a:custGeom>
                  <a:avLst/>
                  <a:gdLst>
                    <a:gd name="T0" fmla="*/ 24 w 105"/>
                    <a:gd name="T1" fmla="*/ 0 h 146"/>
                    <a:gd name="T2" fmla="*/ 22 w 105"/>
                    <a:gd name="T3" fmla="*/ 5 h 146"/>
                    <a:gd name="T4" fmla="*/ 7 w 105"/>
                    <a:gd name="T5" fmla="*/ 17 h 146"/>
                    <a:gd name="T6" fmla="*/ 1 w 105"/>
                    <a:gd name="T7" fmla="*/ 69 h 146"/>
                    <a:gd name="T8" fmla="*/ 11 w 105"/>
                    <a:gd name="T9" fmla="*/ 43 h 146"/>
                    <a:gd name="T10" fmla="*/ 18 w 105"/>
                    <a:gd name="T11" fmla="*/ 25 h 146"/>
                    <a:gd name="T12" fmla="*/ 50 w 105"/>
                    <a:gd name="T13" fmla="*/ 2 h 146"/>
                    <a:gd name="T14" fmla="*/ 24 w 105"/>
                    <a:gd name="T15" fmla="*/ 0 h 1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146">
                      <a:moveTo>
                        <a:pt x="51" y="0"/>
                      </a:moveTo>
                      <a:cubicBezTo>
                        <a:pt x="50" y="3"/>
                        <a:pt x="48" y="6"/>
                        <a:pt x="46" y="10"/>
                      </a:cubicBezTo>
                      <a:cubicBezTo>
                        <a:pt x="37" y="21"/>
                        <a:pt x="23" y="23"/>
                        <a:pt x="16" y="36"/>
                      </a:cubicBezTo>
                      <a:cubicBezTo>
                        <a:pt x="0" y="69"/>
                        <a:pt x="17" y="111"/>
                        <a:pt x="1" y="146"/>
                      </a:cubicBezTo>
                      <a:cubicBezTo>
                        <a:pt x="28" y="132"/>
                        <a:pt x="20" y="114"/>
                        <a:pt x="23" y="92"/>
                      </a:cubicBezTo>
                      <a:cubicBezTo>
                        <a:pt x="25" y="74"/>
                        <a:pt x="30" y="69"/>
                        <a:pt x="40" y="53"/>
                      </a:cubicBezTo>
                      <a:cubicBezTo>
                        <a:pt x="60" y="17"/>
                        <a:pt x="57" y="12"/>
                        <a:pt x="105" y="2"/>
                      </a:cubicBezTo>
                      <a:cubicBezTo>
                        <a:pt x="87" y="1"/>
                        <a:pt x="68" y="2"/>
                        <a:pt x="51"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2" name="Freeform 8673">
                  <a:extLst>
                    <a:ext uri="{FF2B5EF4-FFF2-40B4-BE49-F238E27FC236}">
                      <a16:creationId xmlns:a16="http://schemas.microsoft.com/office/drawing/2014/main" id="{6CD85329-CDB6-5F3F-B166-A56363FA68D9}"/>
                    </a:ext>
                  </a:extLst>
                </p:cNvPr>
                <p:cNvSpPr>
                  <a:spLocks/>
                </p:cNvSpPr>
                <p:nvPr/>
              </p:nvSpPr>
              <p:spPr bwMode="auto">
                <a:xfrm>
                  <a:off x="4389" y="3206"/>
                  <a:ext cx="48" cy="83"/>
                </a:xfrm>
                <a:custGeom>
                  <a:avLst/>
                  <a:gdLst>
                    <a:gd name="T0" fmla="*/ 15 w 58"/>
                    <a:gd name="T1" fmla="*/ 0 h 101"/>
                    <a:gd name="T2" fmla="*/ 4 w 58"/>
                    <a:gd name="T3" fmla="*/ 16 h 101"/>
                    <a:gd name="T4" fmla="*/ 27 w 58"/>
                    <a:gd name="T5" fmla="*/ 46 h 101"/>
                    <a:gd name="T6" fmla="*/ 12 w 58"/>
                    <a:gd name="T7" fmla="*/ 21 h 101"/>
                    <a:gd name="T8" fmla="*/ 15 w 58"/>
                    <a:gd name="T9" fmla="*/ 0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101">
                      <a:moveTo>
                        <a:pt x="33" y="0"/>
                      </a:moveTo>
                      <a:cubicBezTo>
                        <a:pt x="21" y="9"/>
                        <a:pt x="12" y="19"/>
                        <a:pt x="8" y="34"/>
                      </a:cubicBezTo>
                      <a:cubicBezTo>
                        <a:pt x="0" y="65"/>
                        <a:pt x="20" y="86"/>
                        <a:pt x="58" y="101"/>
                      </a:cubicBezTo>
                      <a:cubicBezTo>
                        <a:pt x="33" y="84"/>
                        <a:pt x="16" y="79"/>
                        <a:pt x="24" y="45"/>
                      </a:cubicBezTo>
                      <a:cubicBezTo>
                        <a:pt x="27" y="30"/>
                        <a:pt x="34" y="14"/>
                        <a:pt x="33"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3" name="Freeform 8674">
                  <a:extLst>
                    <a:ext uri="{FF2B5EF4-FFF2-40B4-BE49-F238E27FC236}">
                      <a16:creationId xmlns:a16="http://schemas.microsoft.com/office/drawing/2014/main" id="{142A3A0B-41D3-DDE3-789C-F610AD144EEB}"/>
                    </a:ext>
                  </a:extLst>
                </p:cNvPr>
                <p:cNvSpPr>
                  <a:spLocks noEditPoints="1"/>
                </p:cNvSpPr>
                <p:nvPr/>
              </p:nvSpPr>
              <p:spPr bwMode="auto">
                <a:xfrm>
                  <a:off x="4309" y="2575"/>
                  <a:ext cx="151" cy="242"/>
                </a:xfrm>
                <a:custGeom>
                  <a:avLst/>
                  <a:gdLst>
                    <a:gd name="T0" fmla="*/ 41 w 183"/>
                    <a:gd name="T1" fmla="*/ 123 h 293"/>
                    <a:gd name="T2" fmla="*/ 40 w 183"/>
                    <a:gd name="T3" fmla="*/ 136 h 293"/>
                    <a:gd name="T4" fmla="*/ 41 w 183"/>
                    <a:gd name="T5" fmla="*/ 123 h 293"/>
                    <a:gd name="T6" fmla="*/ 0 w 183"/>
                    <a:gd name="T7" fmla="*/ 0 h 293"/>
                    <a:gd name="T8" fmla="*/ 39 w 183"/>
                    <a:gd name="T9" fmla="*/ 28 h 293"/>
                    <a:gd name="T10" fmla="*/ 44 w 183"/>
                    <a:gd name="T11" fmla="*/ 60 h 293"/>
                    <a:gd name="T12" fmla="*/ 33 w 183"/>
                    <a:gd name="T13" fmla="*/ 78 h 293"/>
                    <a:gd name="T14" fmla="*/ 17 w 183"/>
                    <a:gd name="T15" fmla="*/ 87 h 293"/>
                    <a:gd name="T16" fmla="*/ 17 w 183"/>
                    <a:gd name="T17" fmla="*/ 93 h 293"/>
                    <a:gd name="T18" fmla="*/ 17 w 183"/>
                    <a:gd name="T19" fmla="*/ 93 h 293"/>
                    <a:gd name="T20" fmla="*/ 35 w 183"/>
                    <a:gd name="T21" fmla="*/ 84 h 293"/>
                    <a:gd name="T22" fmla="*/ 44 w 183"/>
                    <a:gd name="T23" fmla="*/ 73 h 293"/>
                    <a:gd name="T24" fmla="*/ 51 w 183"/>
                    <a:gd name="T25" fmla="*/ 78 h 293"/>
                    <a:gd name="T26" fmla="*/ 49 w 183"/>
                    <a:gd name="T27" fmla="*/ 99 h 293"/>
                    <a:gd name="T28" fmla="*/ 41 w 183"/>
                    <a:gd name="T29" fmla="*/ 123 h 293"/>
                    <a:gd name="T30" fmla="*/ 59 w 183"/>
                    <a:gd name="T31" fmla="*/ 73 h 293"/>
                    <a:gd name="T32" fmla="*/ 59 w 183"/>
                    <a:gd name="T33" fmla="*/ 73 h 293"/>
                    <a:gd name="T34" fmla="*/ 73 w 183"/>
                    <a:gd name="T35" fmla="*/ 84 h 293"/>
                    <a:gd name="T36" fmla="*/ 81 w 183"/>
                    <a:gd name="T37" fmla="*/ 93 h 293"/>
                    <a:gd name="T38" fmla="*/ 84 w 183"/>
                    <a:gd name="T39" fmla="*/ 88 h 293"/>
                    <a:gd name="T40" fmla="*/ 80 w 183"/>
                    <a:gd name="T41" fmla="*/ 73 h 293"/>
                    <a:gd name="T42" fmla="*/ 60 w 183"/>
                    <a:gd name="T43" fmla="*/ 60 h 293"/>
                    <a:gd name="T44" fmla="*/ 54 w 183"/>
                    <a:gd name="T45" fmla="*/ 36 h 293"/>
                    <a:gd name="T46" fmla="*/ 76 w 183"/>
                    <a:gd name="T47" fmla="*/ 12 h 293"/>
                    <a:gd name="T48" fmla="*/ 74 w 183"/>
                    <a:gd name="T49" fmla="*/ 9 h 293"/>
                    <a:gd name="T50" fmla="*/ 64 w 183"/>
                    <a:gd name="T51" fmla="*/ 13 h 293"/>
                    <a:gd name="T52" fmla="*/ 45 w 183"/>
                    <a:gd name="T53" fmla="*/ 19 h 293"/>
                    <a:gd name="T54" fmla="*/ 42 w 183"/>
                    <a:gd name="T55" fmla="*/ 19 h 293"/>
                    <a:gd name="T56" fmla="*/ 22 w 183"/>
                    <a:gd name="T57" fmla="*/ 9 h 293"/>
                    <a:gd name="T58" fmla="*/ 0 w 183"/>
                    <a:gd name="T59" fmla="*/ 0 h 29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83" h="293">
                      <a:moveTo>
                        <a:pt x="89" y="264"/>
                      </a:moveTo>
                      <a:cubicBezTo>
                        <a:pt x="87" y="274"/>
                        <a:pt x="86" y="283"/>
                        <a:pt x="87" y="293"/>
                      </a:cubicBezTo>
                      <a:cubicBezTo>
                        <a:pt x="87" y="282"/>
                        <a:pt x="88" y="273"/>
                        <a:pt x="89" y="264"/>
                      </a:cubicBezTo>
                      <a:moveTo>
                        <a:pt x="0" y="0"/>
                      </a:moveTo>
                      <a:cubicBezTo>
                        <a:pt x="25" y="20"/>
                        <a:pt x="68" y="36"/>
                        <a:pt x="84" y="61"/>
                      </a:cubicBezTo>
                      <a:cubicBezTo>
                        <a:pt x="92" y="74"/>
                        <a:pt x="102" y="115"/>
                        <a:pt x="93" y="129"/>
                      </a:cubicBezTo>
                      <a:cubicBezTo>
                        <a:pt x="74" y="132"/>
                        <a:pt x="83" y="155"/>
                        <a:pt x="71" y="167"/>
                      </a:cubicBezTo>
                      <a:cubicBezTo>
                        <a:pt x="66" y="173"/>
                        <a:pt x="51" y="181"/>
                        <a:pt x="38" y="186"/>
                      </a:cubicBezTo>
                      <a:cubicBezTo>
                        <a:pt x="37" y="190"/>
                        <a:pt x="36" y="194"/>
                        <a:pt x="35" y="197"/>
                      </a:cubicBezTo>
                      <a:cubicBezTo>
                        <a:pt x="35" y="197"/>
                        <a:pt x="35" y="197"/>
                        <a:pt x="35" y="197"/>
                      </a:cubicBezTo>
                      <a:cubicBezTo>
                        <a:pt x="48" y="197"/>
                        <a:pt x="67" y="187"/>
                        <a:pt x="75" y="180"/>
                      </a:cubicBezTo>
                      <a:cubicBezTo>
                        <a:pt x="82" y="173"/>
                        <a:pt x="86" y="157"/>
                        <a:pt x="95" y="157"/>
                      </a:cubicBezTo>
                      <a:cubicBezTo>
                        <a:pt x="99" y="157"/>
                        <a:pt x="103" y="160"/>
                        <a:pt x="110" y="168"/>
                      </a:cubicBezTo>
                      <a:cubicBezTo>
                        <a:pt x="118" y="179"/>
                        <a:pt x="108" y="203"/>
                        <a:pt x="105" y="213"/>
                      </a:cubicBezTo>
                      <a:cubicBezTo>
                        <a:pt x="97" y="233"/>
                        <a:pt x="92" y="247"/>
                        <a:pt x="89" y="264"/>
                      </a:cubicBezTo>
                      <a:cubicBezTo>
                        <a:pt x="98" y="228"/>
                        <a:pt x="126" y="192"/>
                        <a:pt x="127" y="155"/>
                      </a:cubicBezTo>
                      <a:cubicBezTo>
                        <a:pt x="127" y="155"/>
                        <a:pt x="128" y="155"/>
                        <a:pt x="128" y="155"/>
                      </a:cubicBezTo>
                      <a:cubicBezTo>
                        <a:pt x="149" y="155"/>
                        <a:pt x="150" y="169"/>
                        <a:pt x="159" y="180"/>
                      </a:cubicBezTo>
                      <a:cubicBezTo>
                        <a:pt x="165" y="188"/>
                        <a:pt x="169" y="194"/>
                        <a:pt x="175" y="199"/>
                      </a:cubicBezTo>
                      <a:cubicBezTo>
                        <a:pt x="177" y="197"/>
                        <a:pt x="179" y="194"/>
                        <a:pt x="182" y="191"/>
                      </a:cubicBezTo>
                      <a:cubicBezTo>
                        <a:pt x="182" y="179"/>
                        <a:pt x="183" y="168"/>
                        <a:pt x="172" y="157"/>
                      </a:cubicBezTo>
                      <a:cubicBezTo>
                        <a:pt x="156" y="141"/>
                        <a:pt x="140" y="145"/>
                        <a:pt x="130" y="129"/>
                      </a:cubicBezTo>
                      <a:cubicBezTo>
                        <a:pt x="122" y="117"/>
                        <a:pt x="115" y="90"/>
                        <a:pt x="118" y="76"/>
                      </a:cubicBezTo>
                      <a:cubicBezTo>
                        <a:pt x="122" y="51"/>
                        <a:pt x="146" y="40"/>
                        <a:pt x="165" y="24"/>
                      </a:cubicBezTo>
                      <a:cubicBezTo>
                        <a:pt x="163" y="22"/>
                        <a:pt x="162" y="21"/>
                        <a:pt x="160" y="19"/>
                      </a:cubicBezTo>
                      <a:cubicBezTo>
                        <a:pt x="153" y="21"/>
                        <a:pt x="146" y="25"/>
                        <a:pt x="139" y="28"/>
                      </a:cubicBezTo>
                      <a:cubicBezTo>
                        <a:pt x="126" y="35"/>
                        <a:pt x="112" y="41"/>
                        <a:pt x="96" y="41"/>
                      </a:cubicBezTo>
                      <a:cubicBezTo>
                        <a:pt x="94" y="41"/>
                        <a:pt x="93" y="41"/>
                        <a:pt x="91" y="41"/>
                      </a:cubicBezTo>
                      <a:cubicBezTo>
                        <a:pt x="73" y="39"/>
                        <a:pt x="65" y="27"/>
                        <a:pt x="49" y="19"/>
                      </a:cubicBezTo>
                      <a:cubicBezTo>
                        <a:pt x="33" y="11"/>
                        <a:pt x="15" y="9"/>
                        <a:pt x="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4" name="Freeform 8675">
                  <a:extLst>
                    <a:ext uri="{FF2B5EF4-FFF2-40B4-BE49-F238E27FC236}">
                      <a16:creationId xmlns:a16="http://schemas.microsoft.com/office/drawing/2014/main" id="{3EF8E857-BA95-8580-8C20-66EFA0E1CA8F}"/>
                    </a:ext>
                  </a:extLst>
                </p:cNvPr>
                <p:cNvSpPr>
                  <a:spLocks noEditPoints="1"/>
                </p:cNvSpPr>
                <p:nvPr/>
              </p:nvSpPr>
              <p:spPr bwMode="auto">
                <a:xfrm>
                  <a:off x="4707" y="1202"/>
                  <a:ext cx="58" cy="210"/>
                </a:xfrm>
                <a:custGeom>
                  <a:avLst/>
                  <a:gdLst>
                    <a:gd name="T0" fmla="*/ 33 w 70"/>
                    <a:gd name="T1" fmla="*/ 71 h 255"/>
                    <a:gd name="T2" fmla="*/ 28 w 70"/>
                    <a:gd name="T3" fmla="*/ 71 h 255"/>
                    <a:gd name="T4" fmla="*/ 28 w 70"/>
                    <a:gd name="T5" fmla="*/ 71 h 255"/>
                    <a:gd name="T6" fmla="*/ 26 w 70"/>
                    <a:gd name="T7" fmla="*/ 117 h 255"/>
                    <a:gd name="T8" fmla="*/ 33 w 70"/>
                    <a:gd name="T9" fmla="*/ 72 h 255"/>
                    <a:gd name="T10" fmla="*/ 33 w 70"/>
                    <a:gd name="T11" fmla="*/ 71 h 255"/>
                    <a:gd name="T12" fmla="*/ 0 w 70"/>
                    <a:gd name="T13" fmla="*/ 0 h 255"/>
                    <a:gd name="T14" fmla="*/ 5 w 70"/>
                    <a:gd name="T15" fmla="*/ 7 h 255"/>
                    <a:gd name="T16" fmla="*/ 12 w 70"/>
                    <a:gd name="T17" fmla="*/ 19 h 255"/>
                    <a:gd name="T18" fmla="*/ 28 w 70"/>
                    <a:gd name="T19" fmla="*/ 69 h 255"/>
                    <a:gd name="T20" fmla="*/ 33 w 70"/>
                    <a:gd name="T21" fmla="*/ 69 h 255"/>
                    <a:gd name="T22" fmla="*/ 0 w 70"/>
                    <a:gd name="T23" fmla="*/ 0 h 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0" h="255">
                      <a:moveTo>
                        <a:pt x="70" y="154"/>
                      </a:moveTo>
                      <a:cubicBezTo>
                        <a:pt x="60" y="154"/>
                        <a:pt x="60" y="154"/>
                        <a:pt x="60" y="154"/>
                      </a:cubicBezTo>
                      <a:cubicBezTo>
                        <a:pt x="60" y="154"/>
                        <a:pt x="60" y="155"/>
                        <a:pt x="60" y="156"/>
                      </a:cubicBezTo>
                      <a:cubicBezTo>
                        <a:pt x="62" y="170"/>
                        <a:pt x="54" y="255"/>
                        <a:pt x="54" y="255"/>
                      </a:cubicBezTo>
                      <a:cubicBezTo>
                        <a:pt x="70" y="158"/>
                        <a:pt x="70" y="158"/>
                        <a:pt x="70" y="158"/>
                      </a:cubicBezTo>
                      <a:cubicBezTo>
                        <a:pt x="70" y="156"/>
                        <a:pt x="70" y="155"/>
                        <a:pt x="70" y="154"/>
                      </a:cubicBezTo>
                      <a:moveTo>
                        <a:pt x="0" y="0"/>
                      </a:moveTo>
                      <a:cubicBezTo>
                        <a:pt x="4" y="6"/>
                        <a:pt x="8" y="11"/>
                        <a:pt x="11" y="16"/>
                      </a:cubicBezTo>
                      <a:cubicBezTo>
                        <a:pt x="19" y="23"/>
                        <a:pt x="24" y="31"/>
                        <a:pt x="27" y="41"/>
                      </a:cubicBezTo>
                      <a:cubicBezTo>
                        <a:pt x="66" y="108"/>
                        <a:pt x="61" y="135"/>
                        <a:pt x="60" y="150"/>
                      </a:cubicBezTo>
                      <a:cubicBezTo>
                        <a:pt x="70" y="150"/>
                        <a:pt x="70" y="150"/>
                        <a:pt x="70" y="150"/>
                      </a:cubicBezTo>
                      <a:cubicBezTo>
                        <a:pt x="70" y="75"/>
                        <a:pt x="0" y="0"/>
                        <a:pt x="0" y="0"/>
                      </a:cubicBezTo>
                    </a:path>
                  </a:pathLst>
                </a:custGeom>
                <a:solidFill>
                  <a:srgbClr val="E2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5" name="Freeform 8676">
                  <a:extLst>
                    <a:ext uri="{FF2B5EF4-FFF2-40B4-BE49-F238E27FC236}">
                      <a16:creationId xmlns:a16="http://schemas.microsoft.com/office/drawing/2014/main" id="{868EA946-3916-134A-48CC-D1FA97C90053}"/>
                    </a:ext>
                  </a:extLst>
                </p:cNvPr>
                <p:cNvSpPr>
                  <a:spLocks/>
                </p:cNvSpPr>
                <p:nvPr/>
              </p:nvSpPr>
              <p:spPr bwMode="auto">
                <a:xfrm>
                  <a:off x="4757" y="1326"/>
                  <a:ext cx="8" cy="3"/>
                </a:xfrm>
                <a:custGeom>
                  <a:avLst/>
                  <a:gdLst>
                    <a:gd name="T0" fmla="*/ 4 w 10"/>
                    <a:gd name="T1" fmla="*/ 0 h 4"/>
                    <a:gd name="T2" fmla="*/ 0 w 10"/>
                    <a:gd name="T3" fmla="*/ 0 h 4"/>
                    <a:gd name="T4" fmla="*/ 0 w 10"/>
                    <a:gd name="T5" fmla="*/ 2 h 4"/>
                    <a:gd name="T6" fmla="*/ 4 w 10"/>
                    <a:gd name="T7" fmla="*/ 2 h 4"/>
                    <a:gd name="T8" fmla="*/ 4 w 10"/>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4">
                      <a:moveTo>
                        <a:pt x="10" y="0"/>
                      </a:moveTo>
                      <a:cubicBezTo>
                        <a:pt x="0" y="0"/>
                        <a:pt x="0" y="0"/>
                        <a:pt x="0" y="0"/>
                      </a:cubicBezTo>
                      <a:cubicBezTo>
                        <a:pt x="0" y="1"/>
                        <a:pt x="0" y="3"/>
                        <a:pt x="0" y="4"/>
                      </a:cubicBezTo>
                      <a:cubicBezTo>
                        <a:pt x="10" y="4"/>
                        <a:pt x="10" y="4"/>
                        <a:pt x="10" y="4"/>
                      </a:cubicBezTo>
                      <a:cubicBezTo>
                        <a:pt x="10" y="2"/>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6" name="Freeform 8677">
                  <a:extLst>
                    <a:ext uri="{FF2B5EF4-FFF2-40B4-BE49-F238E27FC236}">
                      <a16:creationId xmlns:a16="http://schemas.microsoft.com/office/drawing/2014/main" id="{B39BD2F2-C7E1-CA51-6AC8-BEB9C8409F62}"/>
                    </a:ext>
                  </a:extLst>
                </p:cNvPr>
                <p:cNvSpPr>
                  <a:spLocks/>
                </p:cNvSpPr>
                <p:nvPr/>
              </p:nvSpPr>
              <p:spPr bwMode="auto">
                <a:xfrm>
                  <a:off x="4153" y="1469"/>
                  <a:ext cx="82" cy="61"/>
                </a:xfrm>
                <a:custGeom>
                  <a:avLst/>
                  <a:gdLst>
                    <a:gd name="T0" fmla="*/ 28 w 99"/>
                    <a:gd name="T1" fmla="*/ 0 h 74"/>
                    <a:gd name="T2" fmla="*/ 35 w 99"/>
                    <a:gd name="T3" fmla="*/ 31 h 74"/>
                    <a:gd name="T4" fmla="*/ 46 w 99"/>
                    <a:gd name="T5" fmla="*/ 34 h 74"/>
                    <a:gd name="T6" fmla="*/ 28 w 99"/>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9" h="74">
                      <a:moveTo>
                        <a:pt x="59" y="0"/>
                      </a:moveTo>
                      <a:cubicBezTo>
                        <a:pt x="0" y="4"/>
                        <a:pt x="45" y="53"/>
                        <a:pt x="74" y="67"/>
                      </a:cubicBezTo>
                      <a:cubicBezTo>
                        <a:pt x="86" y="73"/>
                        <a:pt x="91" y="71"/>
                        <a:pt x="99" y="74"/>
                      </a:cubicBezTo>
                      <a:cubicBezTo>
                        <a:pt x="84" y="49"/>
                        <a:pt x="66" y="27"/>
                        <a:pt x="59" y="0"/>
                      </a:cubicBezTo>
                    </a:path>
                  </a:pathLst>
                </a:custGeom>
                <a:solidFill>
                  <a:srgbClr val="AC4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7" name="Freeform 8678">
                  <a:extLst>
                    <a:ext uri="{FF2B5EF4-FFF2-40B4-BE49-F238E27FC236}">
                      <a16:creationId xmlns:a16="http://schemas.microsoft.com/office/drawing/2014/main" id="{05190D4D-9B96-81DF-00CD-6F557AEDA30E}"/>
                    </a:ext>
                  </a:extLst>
                </p:cNvPr>
                <p:cNvSpPr>
                  <a:spLocks/>
                </p:cNvSpPr>
                <p:nvPr/>
              </p:nvSpPr>
              <p:spPr bwMode="auto">
                <a:xfrm>
                  <a:off x="4202" y="1343"/>
                  <a:ext cx="172" cy="258"/>
                </a:xfrm>
                <a:custGeom>
                  <a:avLst/>
                  <a:gdLst>
                    <a:gd name="T0" fmla="*/ 66 w 208"/>
                    <a:gd name="T1" fmla="*/ 0 h 312"/>
                    <a:gd name="T2" fmla="*/ 50 w 208"/>
                    <a:gd name="T3" fmla="*/ 27 h 312"/>
                    <a:gd name="T4" fmla="*/ 52 w 208"/>
                    <a:gd name="T5" fmla="*/ 39 h 312"/>
                    <a:gd name="T6" fmla="*/ 41 w 208"/>
                    <a:gd name="T7" fmla="*/ 41 h 312"/>
                    <a:gd name="T8" fmla="*/ 41 w 208"/>
                    <a:gd name="T9" fmla="*/ 41 h 312"/>
                    <a:gd name="T10" fmla="*/ 38 w 208"/>
                    <a:gd name="T11" fmla="*/ 41 h 312"/>
                    <a:gd name="T12" fmla="*/ 31 w 208"/>
                    <a:gd name="T13" fmla="*/ 49 h 312"/>
                    <a:gd name="T14" fmla="*/ 41 w 208"/>
                    <a:gd name="T15" fmla="*/ 74 h 312"/>
                    <a:gd name="T16" fmla="*/ 30 w 208"/>
                    <a:gd name="T17" fmla="*/ 83 h 312"/>
                    <a:gd name="T18" fmla="*/ 4 w 208"/>
                    <a:gd name="T19" fmla="*/ 71 h 312"/>
                    <a:gd name="T20" fmla="*/ 3 w 208"/>
                    <a:gd name="T21" fmla="*/ 71 h 312"/>
                    <a:gd name="T22" fmla="*/ 0 w 208"/>
                    <a:gd name="T23" fmla="*/ 71 h 312"/>
                    <a:gd name="T24" fmla="*/ 18 w 208"/>
                    <a:gd name="T25" fmla="*/ 106 h 312"/>
                    <a:gd name="T26" fmla="*/ 24 w 208"/>
                    <a:gd name="T27" fmla="*/ 109 h 312"/>
                    <a:gd name="T28" fmla="*/ 41 w 208"/>
                    <a:gd name="T29" fmla="*/ 125 h 312"/>
                    <a:gd name="T30" fmla="*/ 47 w 208"/>
                    <a:gd name="T31" fmla="*/ 126 h 312"/>
                    <a:gd name="T32" fmla="*/ 51 w 208"/>
                    <a:gd name="T33" fmla="*/ 126 h 312"/>
                    <a:gd name="T34" fmla="*/ 55 w 208"/>
                    <a:gd name="T35" fmla="*/ 126 h 312"/>
                    <a:gd name="T36" fmla="*/ 65 w 208"/>
                    <a:gd name="T37" fmla="*/ 132 h 312"/>
                    <a:gd name="T38" fmla="*/ 54 w 208"/>
                    <a:gd name="T39" fmla="*/ 146 h 312"/>
                    <a:gd name="T40" fmla="*/ 82 w 208"/>
                    <a:gd name="T41" fmla="*/ 137 h 312"/>
                    <a:gd name="T42" fmla="*/ 88 w 208"/>
                    <a:gd name="T43" fmla="*/ 139 h 312"/>
                    <a:gd name="T44" fmla="*/ 97 w 208"/>
                    <a:gd name="T45" fmla="*/ 136 h 312"/>
                    <a:gd name="T46" fmla="*/ 97 w 208"/>
                    <a:gd name="T47" fmla="*/ 136 h 312"/>
                    <a:gd name="T48" fmla="*/ 97 w 208"/>
                    <a:gd name="T49" fmla="*/ 134 h 312"/>
                    <a:gd name="T50" fmla="*/ 97 w 208"/>
                    <a:gd name="T51" fmla="*/ 134 h 312"/>
                    <a:gd name="T52" fmla="*/ 96 w 208"/>
                    <a:gd name="T53" fmla="*/ 134 h 312"/>
                    <a:gd name="T54" fmla="*/ 96 w 208"/>
                    <a:gd name="T55" fmla="*/ 134 h 312"/>
                    <a:gd name="T56" fmla="*/ 96 w 208"/>
                    <a:gd name="T57" fmla="*/ 134 h 312"/>
                    <a:gd name="T58" fmla="*/ 96 w 208"/>
                    <a:gd name="T59" fmla="*/ 134 h 312"/>
                    <a:gd name="T60" fmla="*/ 96 w 208"/>
                    <a:gd name="T61" fmla="*/ 134 h 312"/>
                    <a:gd name="T62" fmla="*/ 95 w 208"/>
                    <a:gd name="T63" fmla="*/ 132 h 312"/>
                    <a:gd name="T64" fmla="*/ 95 w 208"/>
                    <a:gd name="T65" fmla="*/ 132 h 312"/>
                    <a:gd name="T66" fmla="*/ 95 w 208"/>
                    <a:gd name="T67" fmla="*/ 132 h 312"/>
                    <a:gd name="T68" fmla="*/ 95 w 208"/>
                    <a:gd name="T69" fmla="*/ 132 h 312"/>
                    <a:gd name="T70" fmla="*/ 95 w 208"/>
                    <a:gd name="T71" fmla="*/ 132 h 312"/>
                    <a:gd name="T72" fmla="*/ 95 w 208"/>
                    <a:gd name="T73" fmla="*/ 132 h 312"/>
                    <a:gd name="T74" fmla="*/ 94 w 208"/>
                    <a:gd name="T75" fmla="*/ 132 h 312"/>
                    <a:gd name="T76" fmla="*/ 93 w 208"/>
                    <a:gd name="T77" fmla="*/ 130 h 312"/>
                    <a:gd name="T78" fmla="*/ 93 w 208"/>
                    <a:gd name="T79" fmla="*/ 128 h 312"/>
                    <a:gd name="T80" fmla="*/ 93 w 208"/>
                    <a:gd name="T81" fmla="*/ 125 h 312"/>
                    <a:gd name="T82" fmla="*/ 73 w 208"/>
                    <a:gd name="T83" fmla="*/ 108 h 312"/>
                    <a:gd name="T84" fmla="*/ 83 w 208"/>
                    <a:gd name="T85" fmla="*/ 87 h 312"/>
                    <a:gd name="T86" fmla="*/ 79 w 208"/>
                    <a:gd name="T87" fmla="*/ 65 h 312"/>
                    <a:gd name="T88" fmla="*/ 93 w 208"/>
                    <a:gd name="T89" fmla="*/ 22 h 312"/>
                    <a:gd name="T90" fmla="*/ 86 w 208"/>
                    <a:gd name="T91" fmla="*/ 18 h 312"/>
                    <a:gd name="T92" fmla="*/ 90 w 208"/>
                    <a:gd name="T93" fmla="*/ 14 h 312"/>
                    <a:gd name="T94" fmla="*/ 80 w 208"/>
                    <a:gd name="T95" fmla="*/ 2 h 312"/>
                    <a:gd name="T96" fmla="*/ 80 w 208"/>
                    <a:gd name="T97" fmla="*/ 2 h 312"/>
                    <a:gd name="T98" fmla="*/ 74 w 208"/>
                    <a:gd name="T99" fmla="*/ 6 h 312"/>
                    <a:gd name="T100" fmla="*/ 66 w 208"/>
                    <a:gd name="T101" fmla="*/ 0 h 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8" h="312">
                      <a:moveTo>
                        <a:pt x="141" y="0"/>
                      </a:moveTo>
                      <a:cubicBezTo>
                        <a:pt x="124" y="25"/>
                        <a:pt x="109" y="29"/>
                        <a:pt x="109" y="58"/>
                      </a:cubicBezTo>
                      <a:cubicBezTo>
                        <a:pt x="110" y="81"/>
                        <a:pt x="141" y="68"/>
                        <a:pt x="111" y="84"/>
                      </a:cubicBezTo>
                      <a:cubicBezTo>
                        <a:pt x="102" y="89"/>
                        <a:pt x="95" y="90"/>
                        <a:pt x="90" y="90"/>
                      </a:cubicBezTo>
                      <a:cubicBezTo>
                        <a:pt x="89" y="90"/>
                        <a:pt x="87" y="90"/>
                        <a:pt x="86" y="90"/>
                      </a:cubicBezTo>
                      <a:cubicBezTo>
                        <a:pt x="84" y="90"/>
                        <a:pt x="83" y="90"/>
                        <a:pt x="82" y="90"/>
                      </a:cubicBezTo>
                      <a:cubicBezTo>
                        <a:pt x="76" y="90"/>
                        <a:pt x="72" y="91"/>
                        <a:pt x="67" y="104"/>
                      </a:cubicBezTo>
                      <a:cubicBezTo>
                        <a:pt x="59" y="122"/>
                        <a:pt x="77" y="145"/>
                        <a:pt x="89" y="159"/>
                      </a:cubicBezTo>
                      <a:cubicBezTo>
                        <a:pt x="79" y="172"/>
                        <a:pt x="71" y="176"/>
                        <a:pt x="64" y="176"/>
                      </a:cubicBezTo>
                      <a:cubicBezTo>
                        <a:pt x="48" y="176"/>
                        <a:pt x="37" y="153"/>
                        <a:pt x="9" y="152"/>
                      </a:cubicBezTo>
                      <a:cubicBezTo>
                        <a:pt x="8" y="152"/>
                        <a:pt x="8" y="152"/>
                        <a:pt x="7" y="152"/>
                      </a:cubicBezTo>
                      <a:cubicBezTo>
                        <a:pt x="4" y="152"/>
                        <a:pt x="2" y="152"/>
                        <a:pt x="0" y="152"/>
                      </a:cubicBezTo>
                      <a:cubicBezTo>
                        <a:pt x="7" y="179"/>
                        <a:pt x="25" y="201"/>
                        <a:pt x="40" y="226"/>
                      </a:cubicBezTo>
                      <a:cubicBezTo>
                        <a:pt x="43" y="227"/>
                        <a:pt x="46" y="229"/>
                        <a:pt x="51" y="233"/>
                      </a:cubicBezTo>
                      <a:cubicBezTo>
                        <a:pt x="70" y="248"/>
                        <a:pt x="63" y="257"/>
                        <a:pt x="88" y="267"/>
                      </a:cubicBezTo>
                      <a:cubicBezTo>
                        <a:pt x="93" y="269"/>
                        <a:pt x="98" y="269"/>
                        <a:pt x="102" y="269"/>
                      </a:cubicBezTo>
                      <a:cubicBezTo>
                        <a:pt x="105" y="269"/>
                        <a:pt x="108" y="269"/>
                        <a:pt x="110" y="269"/>
                      </a:cubicBezTo>
                      <a:cubicBezTo>
                        <a:pt x="113" y="269"/>
                        <a:pt x="116" y="268"/>
                        <a:pt x="118" y="268"/>
                      </a:cubicBezTo>
                      <a:cubicBezTo>
                        <a:pt x="128" y="268"/>
                        <a:pt x="135" y="271"/>
                        <a:pt x="138" y="284"/>
                      </a:cubicBezTo>
                      <a:cubicBezTo>
                        <a:pt x="140" y="292"/>
                        <a:pt x="121" y="304"/>
                        <a:pt x="116" y="312"/>
                      </a:cubicBezTo>
                      <a:cubicBezTo>
                        <a:pt x="135" y="302"/>
                        <a:pt x="158" y="294"/>
                        <a:pt x="175" y="294"/>
                      </a:cubicBezTo>
                      <a:cubicBezTo>
                        <a:pt x="180" y="294"/>
                        <a:pt x="185" y="295"/>
                        <a:pt x="189" y="296"/>
                      </a:cubicBezTo>
                      <a:cubicBezTo>
                        <a:pt x="208" y="291"/>
                        <a:pt x="208" y="291"/>
                        <a:pt x="208" y="291"/>
                      </a:cubicBezTo>
                      <a:cubicBezTo>
                        <a:pt x="208" y="291"/>
                        <a:pt x="207" y="290"/>
                        <a:pt x="207" y="289"/>
                      </a:cubicBezTo>
                      <a:cubicBezTo>
                        <a:pt x="206" y="288"/>
                        <a:pt x="206" y="287"/>
                        <a:pt x="205" y="287"/>
                      </a:cubicBezTo>
                      <a:cubicBezTo>
                        <a:pt x="205" y="287"/>
                        <a:pt x="205" y="287"/>
                        <a:pt x="205" y="287"/>
                      </a:cubicBezTo>
                      <a:cubicBezTo>
                        <a:pt x="205" y="287"/>
                        <a:pt x="204" y="287"/>
                        <a:pt x="204" y="287"/>
                      </a:cubicBezTo>
                      <a:cubicBezTo>
                        <a:pt x="204" y="287"/>
                        <a:pt x="204" y="287"/>
                        <a:pt x="204" y="287"/>
                      </a:cubicBezTo>
                      <a:cubicBezTo>
                        <a:pt x="204" y="287"/>
                        <a:pt x="204" y="287"/>
                        <a:pt x="204" y="287"/>
                      </a:cubicBezTo>
                      <a:cubicBezTo>
                        <a:pt x="204" y="287"/>
                        <a:pt x="204" y="287"/>
                        <a:pt x="204" y="287"/>
                      </a:cubicBezTo>
                      <a:cubicBezTo>
                        <a:pt x="204" y="287"/>
                        <a:pt x="204" y="287"/>
                        <a:pt x="204" y="287"/>
                      </a:cubicBezTo>
                      <a:cubicBezTo>
                        <a:pt x="203" y="287"/>
                        <a:pt x="203" y="285"/>
                        <a:pt x="203" y="284"/>
                      </a:cubicBezTo>
                      <a:cubicBezTo>
                        <a:pt x="203" y="283"/>
                        <a:pt x="203" y="283"/>
                        <a:pt x="203" y="283"/>
                      </a:cubicBezTo>
                      <a:cubicBezTo>
                        <a:pt x="203" y="283"/>
                        <a:pt x="203" y="283"/>
                        <a:pt x="203" y="283"/>
                      </a:cubicBezTo>
                      <a:cubicBezTo>
                        <a:pt x="203" y="283"/>
                        <a:pt x="203" y="283"/>
                        <a:pt x="203" y="283"/>
                      </a:cubicBezTo>
                      <a:cubicBezTo>
                        <a:pt x="203" y="283"/>
                        <a:pt x="203" y="283"/>
                        <a:pt x="203" y="283"/>
                      </a:cubicBezTo>
                      <a:cubicBezTo>
                        <a:pt x="203" y="283"/>
                        <a:pt x="203" y="283"/>
                        <a:pt x="203" y="283"/>
                      </a:cubicBezTo>
                      <a:cubicBezTo>
                        <a:pt x="203" y="283"/>
                        <a:pt x="203" y="283"/>
                        <a:pt x="202" y="283"/>
                      </a:cubicBezTo>
                      <a:cubicBezTo>
                        <a:pt x="201" y="282"/>
                        <a:pt x="202" y="279"/>
                        <a:pt x="201" y="278"/>
                      </a:cubicBezTo>
                      <a:cubicBezTo>
                        <a:pt x="199" y="277"/>
                        <a:pt x="201" y="274"/>
                        <a:pt x="200" y="273"/>
                      </a:cubicBezTo>
                      <a:cubicBezTo>
                        <a:pt x="199" y="271"/>
                        <a:pt x="200" y="269"/>
                        <a:pt x="201" y="267"/>
                      </a:cubicBezTo>
                      <a:cubicBezTo>
                        <a:pt x="191" y="251"/>
                        <a:pt x="175" y="238"/>
                        <a:pt x="156" y="232"/>
                      </a:cubicBezTo>
                      <a:cubicBezTo>
                        <a:pt x="150" y="209"/>
                        <a:pt x="170" y="204"/>
                        <a:pt x="177" y="185"/>
                      </a:cubicBezTo>
                      <a:cubicBezTo>
                        <a:pt x="184" y="166"/>
                        <a:pt x="172" y="157"/>
                        <a:pt x="169" y="138"/>
                      </a:cubicBezTo>
                      <a:cubicBezTo>
                        <a:pt x="164" y="110"/>
                        <a:pt x="196" y="78"/>
                        <a:pt x="197" y="48"/>
                      </a:cubicBezTo>
                      <a:cubicBezTo>
                        <a:pt x="190" y="45"/>
                        <a:pt x="185" y="42"/>
                        <a:pt x="184" y="38"/>
                      </a:cubicBezTo>
                      <a:cubicBezTo>
                        <a:pt x="183" y="34"/>
                        <a:pt x="187" y="31"/>
                        <a:pt x="193" y="29"/>
                      </a:cubicBezTo>
                      <a:cubicBezTo>
                        <a:pt x="189" y="21"/>
                        <a:pt x="182" y="14"/>
                        <a:pt x="171" y="6"/>
                      </a:cubicBezTo>
                      <a:cubicBezTo>
                        <a:pt x="171" y="6"/>
                        <a:pt x="170" y="6"/>
                        <a:pt x="170" y="6"/>
                      </a:cubicBezTo>
                      <a:cubicBezTo>
                        <a:pt x="164" y="6"/>
                        <a:pt x="161" y="9"/>
                        <a:pt x="159" y="13"/>
                      </a:cubicBezTo>
                      <a:cubicBezTo>
                        <a:pt x="141" y="0"/>
                        <a:pt x="141" y="0"/>
                        <a:pt x="141" y="0"/>
                      </a:cubicBezTo>
                    </a:path>
                  </a:pathLst>
                </a:custGeom>
                <a:solidFill>
                  <a:srgbClr val="A24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8" name="Freeform 8679">
                  <a:extLst>
                    <a:ext uri="{FF2B5EF4-FFF2-40B4-BE49-F238E27FC236}">
                      <a16:creationId xmlns:a16="http://schemas.microsoft.com/office/drawing/2014/main" id="{DC08DA5F-7CE3-2B98-836B-91C646C506FE}"/>
                    </a:ext>
                  </a:extLst>
                </p:cNvPr>
                <p:cNvSpPr>
                  <a:spLocks/>
                </p:cNvSpPr>
                <p:nvPr/>
              </p:nvSpPr>
              <p:spPr bwMode="auto">
                <a:xfrm>
                  <a:off x="4285" y="1583"/>
                  <a:ext cx="92" cy="104"/>
                </a:xfrm>
                <a:custGeom>
                  <a:avLst/>
                  <a:gdLst>
                    <a:gd name="T0" fmla="*/ 51 w 111"/>
                    <a:gd name="T1" fmla="*/ 0 h 126"/>
                    <a:gd name="T2" fmla="*/ 51 w 111"/>
                    <a:gd name="T3" fmla="*/ 0 h 126"/>
                    <a:gd name="T4" fmla="*/ 51 w 111"/>
                    <a:gd name="T5" fmla="*/ 0 h 126"/>
                    <a:gd name="T6" fmla="*/ 51 w 111"/>
                    <a:gd name="T7" fmla="*/ 0 h 126"/>
                    <a:gd name="T8" fmla="*/ 51 w 111"/>
                    <a:gd name="T9" fmla="*/ 0 h 126"/>
                    <a:gd name="T10" fmla="*/ 51 w 111"/>
                    <a:gd name="T11" fmla="*/ 0 h 126"/>
                    <a:gd name="T12" fmla="*/ 51 w 111"/>
                    <a:gd name="T13" fmla="*/ 0 h 126"/>
                    <a:gd name="T14" fmla="*/ 51 w 111"/>
                    <a:gd name="T15" fmla="*/ 0 h 126"/>
                    <a:gd name="T16" fmla="*/ 42 w 111"/>
                    <a:gd name="T17" fmla="*/ 2 h 126"/>
                    <a:gd name="T18" fmla="*/ 35 w 111"/>
                    <a:gd name="T19" fmla="*/ 2 h 126"/>
                    <a:gd name="T20" fmla="*/ 7 w 111"/>
                    <a:gd name="T21" fmla="*/ 10 h 126"/>
                    <a:gd name="T22" fmla="*/ 7 w 111"/>
                    <a:gd name="T23" fmla="*/ 11 h 126"/>
                    <a:gd name="T24" fmla="*/ 7 w 111"/>
                    <a:gd name="T25" fmla="*/ 47 h 126"/>
                    <a:gd name="T26" fmla="*/ 18 w 111"/>
                    <a:gd name="T27" fmla="*/ 59 h 126"/>
                    <a:gd name="T28" fmla="*/ 30 w 111"/>
                    <a:gd name="T29" fmla="*/ 45 h 126"/>
                    <a:gd name="T30" fmla="*/ 30 w 111"/>
                    <a:gd name="T31" fmla="*/ 31 h 126"/>
                    <a:gd name="T32" fmla="*/ 51 w 111"/>
                    <a:gd name="T33" fmla="*/ 11 h 126"/>
                    <a:gd name="T34" fmla="*/ 51 w 111"/>
                    <a:gd name="T35" fmla="*/ 2 h 126"/>
                    <a:gd name="T36" fmla="*/ 51 w 111"/>
                    <a:gd name="T37" fmla="*/ 2 h 126"/>
                    <a:gd name="T38" fmla="*/ 51 w 111"/>
                    <a:gd name="T39" fmla="*/ 1 h 126"/>
                    <a:gd name="T40" fmla="*/ 51 w 111"/>
                    <a:gd name="T41" fmla="*/ 1 h 126"/>
                    <a:gd name="T42" fmla="*/ 51 w 111"/>
                    <a:gd name="T43" fmla="*/ 1 h 126"/>
                    <a:gd name="T44" fmla="*/ 51 w 111"/>
                    <a:gd name="T45" fmla="*/ 1 h 126"/>
                    <a:gd name="T46" fmla="*/ 51 w 111"/>
                    <a:gd name="T47" fmla="*/ 0 h 126"/>
                    <a:gd name="T48" fmla="*/ 51 w 111"/>
                    <a:gd name="T49" fmla="*/ 0 h 1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1" h="126">
                      <a:moveTo>
                        <a:pt x="108" y="0"/>
                      </a:moveTo>
                      <a:cubicBezTo>
                        <a:pt x="108" y="0"/>
                        <a:pt x="108" y="0"/>
                        <a:pt x="108" y="0"/>
                      </a:cubicBezTo>
                      <a:cubicBezTo>
                        <a:pt x="108" y="0"/>
                        <a:pt x="108" y="0"/>
                        <a:pt x="108" y="0"/>
                      </a:cubicBezTo>
                      <a:cubicBezTo>
                        <a:pt x="108" y="0"/>
                        <a:pt x="108" y="0"/>
                        <a:pt x="108" y="0"/>
                      </a:cubicBezTo>
                      <a:cubicBezTo>
                        <a:pt x="108" y="0"/>
                        <a:pt x="108" y="0"/>
                        <a:pt x="108" y="0"/>
                      </a:cubicBezTo>
                      <a:cubicBezTo>
                        <a:pt x="108" y="0"/>
                        <a:pt x="108" y="0"/>
                        <a:pt x="108" y="0"/>
                      </a:cubicBezTo>
                      <a:cubicBezTo>
                        <a:pt x="107" y="0"/>
                        <a:pt x="107" y="0"/>
                        <a:pt x="107" y="0"/>
                      </a:cubicBezTo>
                      <a:cubicBezTo>
                        <a:pt x="107" y="0"/>
                        <a:pt x="107" y="0"/>
                        <a:pt x="107" y="0"/>
                      </a:cubicBezTo>
                      <a:cubicBezTo>
                        <a:pt x="88" y="5"/>
                        <a:pt x="88" y="5"/>
                        <a:pt x="88" y="5"/>
                      </a:cubicBezTo>
                      <a:cubicBezTo>
                        <a:pt x="84" y="4"/>
                        <a:pt x="79" y="3"/>
                        <a:pt x="74" y="3"/>
                      </a:cubicBezTo>
                      <a:cubicBezTo>
                        <a:pt x="57" y="3"/>
                        <a:pt x="34" y="11"/>
                        <a:pt x="15" y="21"/>
                      </a:cubicBezTo>
                      <a:cubicBezTo>
                        <a:pt x="14" y="22"/>
                        <a:pt x="14" y="22"/>
                        <a:pt x="14" y="23"/>
                      </a:cubicBezTo>
                      <a:cubicBezTo>
                        <a:pt x="3" y="43"/>
                        <a:pt x="0" y="73"/>
                        <a:pt x="14" y="101"/>
                      </a:cubicBezTo>
                      <a:cubicBezTo>
                        <a:pt x="22" y="118"/>
                        <a:pt x="31" y="126"/>
                        <a:pt x="40" y="126"/>
                      </a:cubicBezTo>
                      <a:cubicBezTo>
                        <a:pt x="49" y="126"/>
                        <a:pt x="57" y="116"/>
                        <a:pt x="63" y="98"/>
                      </a:cubicBezTo>
                      <a:cubicBezTo>
                        <a:pt x="68" y="82"/>
                        <a:pt x="52" y="85"/>
                        <a:pt x="63" y="67"/>
                      </a:cubicBezTo>
                      <a:cubicBezTo>
                        <a:pt x="72" y="51"/>
                        <a:pt x="101" y="45"/>
                        <a:pt x="108" y="23"/>
                      </a:cubicBezTo>
                      <a:cubicBezTo>
                        <a:pt x="110" y="16"/>
                        <a:pt x="111" y="9"/>
                        <a:pt x="110" y="2"/>
                      </a:cubicBezTo>
                      <a:cubicBezTo>
                        <a:pt x="110" y="2"/>
                        <a:pt x="110" y="2"/>
                        <a:pt x="110" y="2"/>
                      </a:cubicBezTo>
                      <a:cubicBezTo>
                        <a:pt x="110" y="2"/>
                        <a:pt x="110" y="2"/>
                        <a:pt x="110" y="1"/>
                      </a:cubicBezTo>
                      <a:cubicBezTo>
                        <a:pt x="110" y="1"/>
                        <a:pt x="110" y="1"/>
                        <a:pt x="110" y="1"/>
                      </a:cubicBezTo>
                      <a:cubicBezTo>
                        <a:pt x="110" y="1"/>
                        <a:pt x="110" y="1"/>
                        <a:pt x="110" y="1"/>
                      </a:cubicBezTo>
                      <a:cubicBezTo>
                        <a:pt x="109" y="1"/>
                        <a:pt x="109" y="1"/>
                        <a:pt x="109" y="1"/>
                      </a:cubicBezTo>
                      <a:cubicBezTo>
                        <a:pt x="109" y="1"/>
                        <a:pt x="109" y="0"/>
                        <a:pt x="108" y="0"/>
                      </a:cubicBezTo>
                      <a:cubicBezTo>
                        <a:pt x="108" y="0"/>
                        <a:pt x="108" y="0"/>
                        <a:pt x="108" y="0"/>
                      </a:cubicBezTo>
                    </a:path>
                  </a:pathLst>
                </a:custGeom>
                <a:solidFill>
                  <a:srgbClr val="AA4D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799" name="Freeform 8680">
                  <a:extLst>
                    <a:ext uri="{FF2B5EF4-FFF2-40B4-BE49-F238E27FC236}">
                      <a16:creationId xmlns:a16="http://schemas.microsoft.com/office/drawing/2014/main" id="{E600C344-70DA-DDE7-FDE6-ADE15FF0780D}"/>
                    </a:ext>
                  </a:extLst>
                </p:cNvPr>
                <p:cNvSpPr>
                  <a:spLocks/>
                </p:cNvSpPr>
                <p:nvPr/>
              </p:nvSpPr>
              <p:spPr bwMode="auto">
                <a:xfrm>
                  <a:off x="4353" y="1367"/>
                  <a:ext cx="12" cy="16"/>
                </a:xfrm>
                <a:custGeom>
                  <a:avLst/>
                  <a:gdLst>
                    <a:gd name="T0" fmla="*/ 6 w 14"/>
                    <a:gd name="T1" fmla="*/ 0 h 19"/>
                    <a:gd name="T2" fmla="*/ 1 w 14"/>
                    <a:gd name="T3" fmla="*/ 5 h 19"/>
                    <a:gd name="T4" fmla="*/ 8 w 14"/>
                    <a:gd name="T5" fmla="*/ 9 h 19"/>
                    <a:gd name="T6" fmla="*/ 6 w 14"/>
                    <a:gd name="T7" fmla="*/ 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9">
                      <a:moveTo>
                        <a:pt x="10" y="0"/>
                      </a:moveTo>
                      <a:cubicBezTo>
                        <a:pt x="4" y="2"/>
                        <a:pt x="0" y="5"/>
                        <a:pt x="1" y="9"/>
                      </a:cubicBezTo>
                      <a:cubicBezTo>
                        <a:pt x="2" y="13"/>
                        <a:pt x="7" y="16"/>
                        <a:pt x="14" y="19"/>
                      </a:cubicBezTo>
                      <a:cubicBezTo>
                        <a:pt x="14" y="12"/>
                        <a:pt x="13" y="6"/>
                        <a:pt x="10" y="0"/>
                      </a:cubicBezTo>
                    </a:path>
                  </a:pathLst>
                </a:custGeom>
                <a:solidFill>
                  <a:srgbClr val="AC4F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0" name="Freeform 8681">
                  <a:extLst>
                    <a:ext uri="{FF2B5EF4-FFF2-40B4-BE49-F238E27FC236}">
                      <a16:creationId xmlns:a16="http://schemas.microsoft.com/office/drawing/2014/main" id="{D6C5E872-C3F0-38A0-BF46-AED68E1DE1BC}"/>
                    </a:ext>
                  </a:extLst>
                </p:cNvPr>
                <p:cNvSpPr>
                  <a:spLocks noEditPoints="1"/>
                </p:cNvSpPr>
                <p:nvPr/>
              </p:nvSpPr>
              <p:spPr bwMode="auto">
                <a:xfrm>
                  <a:off x="4324" y="1718"/>
                  <a:ext cx="203" cy="272"/>
                </a:xfrm>
                <a:custGeom>
                  <a:avLst/>
                  <a:gdLst>
                    <a:gd name="T0" fmla="*/ 54 w 245"/>
                    <a:gd name="T1" fmla="*/ 83 h 330"/>
                    <a:gd name="T2" fmla="*/ 56 w 245"/>
                    <a:gd name="T3" fmla="*/ 83 h 330"/>
                    <a:gd name="T4" fmla="*/ 57 w 245"/>
                    <a:gd name="T5" fmla="*/ 84 h 330"/>
                    <a:gd name="T6" fmla="*/ 58 w 245"/>
                    <a:gd name="T7" fmla="*/ 84 h 330"/>
                    <a:gd name="T8" fmla="*/ 58 w 245"/>
                    <a:gd name="T9" fmla="*/ 84 h 330"/>
                    <a:gd name="T10" fmla="*/ 58 w 245"/>
                    <a:gd name="T11" fmla="*/ 84 h 330"/>
                    <a:gd name="T12" fmla="*/ 59 w 245"/>
                    <a:gd name="T13" fmla="*/ 86 h 330"/>
                    <a:gd name="T14" fmla="*/ 59 w 245"/>
                    <a:gd name="T15" fmla="*/ 86 h 330"/>
                    <a:gd name="T16" fmla="*/ 59 w 245"/>
                    <a:gd name="T17" fmla="*/ 86 h 330"/>
                    <a:gd name="T18" fmla="*/ 62 w 245"/>
                    <a:gd name="T19" fmla="*/ 91 h 330"/>
                    <a:gd name="T20" fmla="*/ 62 w 245"/>
                    <a:gd name="T21" fmla="*/ 93 h 330"/>
                    <a:gd name="T22" fmla="*/ 62 w 245"/>
                    <a:gd name="T23" fmla="*/ 96 h 330"/>
                    <a:gd name="T24" fmla="*/ 62 w 245"/>
                    <a:gd name="T25" fmla="*/ 96 h 330"/>
                    <a:gd name="T26" fmla="*/ 61 w 245"/>
                    <a:gd name="T27" fmla="*/ 99 h 330"/>
                    <a:gd name="T28" fmla="*/ 58 w 245"/>
                    <a:gd name="T29" fmla="*/ 102 h 330"/>
                    <a:gd name="T30" fmla="*/ 56 w 245"/>
                    <a:gd name="T31" fmla="*/ 103 h 330"/>
                    <a:gd name="T32" fmla="*/ 56 w 245"/>
                    <a:gd name="T33" fmla="*/ 103 h 330"/>
                    <a:gd name="T34" fmla="*/ 56 w 245"/>
                    <a:gd name="T35" fmla="*/ 103 h 330"/>
                    <a:gd name="T36" fmla="*/ 56 w 245"/>
                    <a:gd name="T37" fmla="*/ 103 h 330"/>
                    <a:gd name="T38" fmla="*/ 56 w 245"/>
                    <a:gd name="T39" fmla="*/ 103 h 330"/>
                    <a:gd name="T40" fmla="*/ 55 w 245"/>
                    <a:gd name="T41" fmla="*/ 104 h 330"/>
                    <a:gd name="T42" fmla="*/ 54 w 245"/>
                    <a:gd name="T43" fmla="*/ 103 h 330"/>
                    <a:gd name="T44" fmla="*/ 54 w 245"/>
                    <a:gd name="T45" fmla="*/ 103 h 330"/>
                    <a:gd name="T46" fmla="*/ 54 w 245"/>
                    <a:gd name="T47" fmla="*/ 103 h 330"/>
                    <a:gd name="T48" fmla="*/ 54 w 245"/>
                    <a:gd name="T49" fmla="*/ 104 h 330"/>
                    <a:gd name="T50" fmla="*/ 51 w 245"/>
                    <a:gd name="T51" fmla="*/ 103 h 330"/>
                    <a:gd name="T52" fmla="*/ 51 w 245"/>
                    <a:gd name="T53" fmla="*/ 103 h 330"/>
                    <a:gd name="T54" fmla="*/ 51 w 245"/>
                    <a:gd name="T55" fmla="*/ 103 h 330"/>
                    <a:gd name="T56" fmla="*/ 51 w 245"/>
                    <a:gd name="T57" fmla="*/ 103 h 330"/>
                    <a:gd name="T58" fmla="*/ 50 w 245"/>
                    <a:gd name="T59" fmla="*/ 103 h 330"/>
                    <a:gd name="T60" fmla="*/ 50 w 245"/>
                    <a:gd name="T61" fmla="*/ 103 h 330"/>
                    <a:gd name="T62" fmla="*/ 49 w 245"/>
                    <a:gd name="T63" fmla="*/ 102 h 330"/>
                    <a:gd name="T64" fmla="*/ 48 w 245"/>
                    <a:gd name="T65" fmla="*/ 102 h 330"/>
                    <a:gd name="T66" fmla="*/ 48 w 245"/>
                    <a:gd name="T67" fmla="*/ 102 h 330"/>
                    <a:gd name="T68" fmla="*/ 48 w 245"/>
                    <a:gd name="T69" fmla="*/ 101 h 330"/>
                    <a:gd name="T70" fmla="*/ 47 w 245"/>
                    <a:gd name="T71" fmla="*/ 101 h 330"/>
                    <a:gd name="T72" fmla="*/ 46 w 245"/>
                    <a:gd name="T73" fmla="*/ 101 h 330"/>
                    <a:gd name="T74" fmla="*/ 46 w 245"/>
                    <a:gd name="T75" fmla="*/ 101 h 330"/>
                    <a:gd name="T76" fmla="*/ 46 w 245"/>
                    <a:gd name="T77" fmla="*/ 99 h 330"/>
                    <a:gd name="T78" fmla="*/ 46 w 245"/>
                    <a:gd name="T79" fmla="*/ 99 h 330"/>
                    <a:gd name="T80" fmla="*/ 46 w 245"/>
                    <a:gd name="T81" fmla="*/ 99 h 330"/>
                    <a:gd name="T82" fmla="*/ 46 w 245"/>
                    <a:gd name="T83" fmla="*/ 90 h 330"/>
                    <a:gd name="T84" fmla="*/ 51 w 245"/>
                    <a:gd name="T85" fmla="*/ 83 h 330"/>
                    <a:gd name="T86" fmla="*/ 52 w 245"/>
                    <a:gd name="T87" fmla="*/ 83 h 330"/>
                    <a:gd name="T88" fmla="*/ 28 w 245"/>
                    <a:gd name="T89" fmla="*/ 42 h 330"/>
                    <a:gd name="T90" fmla="*/ 36 w 245"/>
                    <a:gd name="T91" fmla="*/ 150 h 330"/>
                    <a:gd name="T92" fmla="*/ 84 w 245"/>
                    <a:gd name="T93" fmla="*/ 110 h 330"/>
                    <a:gd name="T94" fmla="*/ 88 w 245"/>
                    <a:gd name="T95" fmla="*/ 54 h 330"/>
                    <a:gd name="T96" fmla="*/ 67 w 245"/>
                    <a:gd name="T97" fmla="*/ 9 h 330"/>
                    <a:gd name="T98" fmla="*/ 12 w 245"/>
                    <a:gd name="T99" fmla="*/ 0 h 33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45" h="330">
                      <a:moveTo>
                        <a:pt x="111" y="180"/>
                      </a:moveTo>
                      <a:cubicBezTo>
                        <a:pt x="111" y="180"/>
                        <a:pt x="112" y="180"/>
                        <a:pt x="112" y="180"/>
                      </a:cubicBezTo>
                      <a:cubicBezTo>
                        <a:pt x="113" y="179"/>
                        <a:pt x="113" y="179"/>
                        <a:pt x="113" y="179"/>
                      </a:cubicBezTo>
                      <a:cubicBezTo>
                        <a:pt x="114" y="179"/>
                        <a:pt x="114" y="180"/>
                        <a:pt x="115" y="180"/>
                      </a:cubicBezTo>
                      <a:cubicBezTo>
                        <a:pt x="115" y="180"/>
                        <a:pt x="116" y="181"/>
                        <a:pt x="117" y="181"/>
                      </a:cubicBezTo>
                      <a:cubicBezTo>
                        <a:pt x="117" y="181"/>
                        <a:pt x="118" y="181"/>
                        <a:pt x="118" y="180"/>
                      </a:cubicBezTo>
                      <a:cubicBezTo>
                        <a:pt x="118" y="180"/>
                        <a:pt x="118" y="180"/>
                        <a:pt x="118" y="180"/>
                      </a:cubicBezTo>
                      <a:cubicBezTo>
                        <a:pt x="119" y="180"/>
                        <a:pt x="119" y="181"/>
                        <a:pt x="120" y="181"/>
                      </a:cubicBezTo>
                      <a:cubicBezTo>
                        <a:pt x="120" y="182"/>
                        <a:pt x="121" y="182"/>
                        <a:pt x="121" y="182"/>
                      </a:cubicBezTo>
                      <a:cubicBezTo>
                        <a:pt x="121" y="182"/>
                        <a:pt x="121" y="182"/>
                        <a:pt x="121" y="182"/>
                      </a:cubicBezTo>
                      <a:cubicBezTo>
                        <a:pt x="121" y="182"/>
                        <a:pt x="121" y="183"/>
                        <a:pt x="122" y="183"/>
                      </a:cubicBezTo>
                      <a:cubicBezTo>
                        <a:pt x="122" y="183"/>
                        <a:pt x="122" y="183"/>
                        <a:pt x="122" y="183"/>
                      </a:cubicBezTo>
                      <a:cubicBezTo>
                        <a:pt x="122" y="183"/>
                        <a:pt x="122" y="183"/>
                        <a:pt x="122" y="183"/>
                      </a:cubicBezTo>
                      <a:cubicBezTo>
                        <a:pt x="122" y="183"/>
                        <a:pt x="122" y="182"/>
                        <a:pt x="122" y="182"/>
                      </a:cubicBezTo>
                      <a:cubicBezTo>
                        <a:pt x="122" y="182"/>
                        <a:pt x="122" y="182"/>
                        <a:pt x="122" y="182"/>
                      </a:cubicBezTo>
                      <a:cubicBezTo>
                        <a:pt x="122" y="182"/>
                        <a:pt x="122" y="182"/>
                        <a:pt x="122" y="182"/>
                      </a:cubicBezTo>
                      <a:cubicBezTo>
                        <a:pt x="122" y="182"/>
                        <a:pt x="122" y="182"/>
                        <a:pt x="122" y="182"/>
                      </a:cubicBezTo>
                      <a:cubicBezTo>
                        <a:pt x="122" y="182"/>
                        <a:pt x="122" y="182"/>
                        <a:pt x="122" y="182"/>
                      </a:cubicBezTo>
                      <a:cubicBezTo>
                        <a:pt x="124" y="183"/>
                        <a:pt x="124" y="185"/>
                        <a:pt x="125" y="186"/>
                      </a:cubicBezTo>
                      <a:cubicBezTo>
                        <a:pt x="125" y="186"/>
                        <a:pt x="125" y="186"/>
                        <a:pt x="125" y="186"/>
                      </a:cubicBezTo>
                      <a:cubicBezTo>
                        <a:pt x="125" y="186"/>
                        <a:pt x="125" y="186"/>
                        <a:pt x="125" y="186"/>
                      </a:cubicBezTo>
                      <a:cubicBezTo>
                        <a:pt x="126" y="186"/>
                        <a:pt x="126" y="186"/>
                        <a:pt x="126" y="186"/>
                      </a:cubicBezTo>
                      <a:cubicBezTo>
                        <a:pt x="126" y="186"/>
                        <a:pt x="126" y="186"/>
                        <a:pt x="126" y="186"/>
                      </a:cubicBezTo>
                      <a:cubicBezTo>
                        <a:pt x="126" y="186"/>
                        <a:pt x="126" y="186"/>
                        <a:pt x="126" y="186"/>
                      </a:cubicBezTo>
                      <a:cubicBezTo>
                        <a:pt x="126" y="186"/>
                        <a:pt x="126" y="186"/>
                        <a:pt x="126" y="186"/>
                      </a:cubicBezTo>
                      <a:cubicBezTo>
                        <a:pt x="126" y="186"/>
                        <a:pt x="126" y="186"/>
                        <a:pt x="126" y="186"/>
                      </a:cubicBezTo>
                      <a:cubicBezTo>
                        <a:pt x="126" y="186"/>
                        <a:pt x="126" y="186"/>
                        <a:pt x="126" y="186"/>
                      </a:cubicBezTo>
                      <a:cubicBezTo>
                        <a:pt x="128" y="187"/>
                        <a:pt x="127" y="190"/>
                        <a:pt x="129" y="191"/>
                      </a:cubicBezTo>
                      <a:cubicBezTo>
                        <a:pt x="131" y="191"/>
                        <a:pt x="129" y="195"/>
                        <a:pt x="131" y="197"/>
                      </a:cubicBezTo>
                      <a:cubicBezTo>
                        <a:pt x="132" y="198"/>
                        <a:pt x="132" y="198"/>
                        <a:pt x="132" y="199"/>
                      </a:cubicBezTo>
                      <a:cubicBezTo>
                        <a:pt x="132" y="199"/>
                        <a:pt x="132" y="200"/>
                        <a:pt x="132" y="200"/>
                      </a:cubicBezTo>
                      <a:cubicBezTo>
                        <a:pt x="132" y="200"/>
                        <a:pt x="132" y="200"/>
                        <a:pt x="132" y="200"/>
                      </a:cubicBezTo>
                      <a:cubicBezTo>
                        <a:pt x="132" y="201"/>
                        <a:pt x="132" y="201"/>
                        <a:pt x="132" y="202"/>
                      </a:cubicBezTo>
                      <a:cubicBezTo>
                        <a:pt x="132" y="202"/>
                        <a:pt x="132" y="203"/>
                        <a:pt x="132" y="203"/>
                      </a:cubicBezTo>
                      <a:cubicBezTo>
                        <a:pt x="132" y="203"/>
                        <a:pt x="132" y="203"/>
                        <a:pt x="132" y="203"/>
                      </a:cubicBezTo>
                      <a:cubicBezTo>
                        <a:pt x="132" y="204"/>
                        <a:pt x="131" y="206"/>
                        <a:pt x="131" y="207"/>
                      </a:cubicBezTo>
                      <a:cubicBezTo>
                        <a:pt x="131" y="207"/>
                        <a:pt x="131" y="207"/>
                        <a:pt x="131" y="208"/>
                      </a:cubicBezTo>
                      <a:cubicBezTo>
                        <a:pt x="131" y="208"/>
                        <a:pt x="132" y="208"/>
                        <a:pt x="132" y="209"/>
                      </a:cubicBezTo>
                      <a:cubicBezTo>
                        <a:pt x="132" y="209"/>
                        <a:pt x="132" y="209"/>
                        <a:pt x="132" y="209"/>
                      </a:cubicBezTo>
                      <a:cubicBezTo>
                        <a:pt x="132" y="210"/>
                        <a:pt x="130" y="211"/>
                        <a:pt x="130" y="213"/>
                      </a:cubicBezTo>
                      <a:cubicBezTo>
                        <a:pt x="130" y="213"/>
                        <a:pt x="130" y="213"/>
                        <a:pt x="130" y="213"/>
                      </a:cubicBezTo>
                      <a:cubicBezTo>
                        <a:pt x="130" y="213"/>
                        <a:pt x="130" y="213"/>
                        <a:pt x="130" y="213"/>
                      </a:cubicBezTo>
                      <a:cubicBezTo>
                        <a:pt x="130" y="213"/>
                        <a:pt x="130" y="213"/>
                        <a:pt x="130" y="213"/>
                      </a:cubicBezTo>
                      <a:cubicBezTo>
                        <a:pt x="130" y="215"/>
                        <a:pt x="128" y="215"/>
                        <a:pt x="128" y="217"/>
                      </a:cubicBezTo>
                      <a:cubicBezTo>
                        <a:pt x="127" y="219"/>
                        <a:pt x="125" y="219"/>
                        <a:pt x="124" y="221"/>
                      </a:cubicBezTo>
                      <a:cubicBezTo>
                        <a:pt x="124" y="223"/>
                        <a:pt x="122" y="221"/>
                        <a:pt x="122" y="223"/>
                      </a:cubicBezTo>
                      <a:cubicBezTo>
                        <a:pt x="121" y="224"/>
                        <a:pt x="121" y="224"/>
                        <a:pt x="120" y="224"/>
                      </a:cubicBezTo>
                      <a:cubicBezTo>
                        <a:pt x="120" y="224"/>
                        <a:pt x="120" y="224"/>
                        <a:pt x="120" y="224"/>
                      </a:cubicBezTo>
                      <a:cubicBezTo>
                        <a:pt x="120" y="224"/>
                        <a:pt x="120" y="224"/>
                        <a:pt x="120" y="224"/>
                      </a:cubicBezTo>
                      <a:cubicBezTo>
                        <a:pt x="120" y="224"/>
                        <a:pt x="120" y="224"/>
                        <a:pt x="120" y="224"/>
                      </a:cubicBezTo>
                      <a:cubicBezTo>
                        <a:pt x="120" y="224"/>
                        <a:pt x="120" y="224"/>
                        <a:pt x="120" y="224"/>
                      </a:cubicBezTo>
                      <a:cubicBezTo>
                        <a:pt x="120" y="224"/>
                        <a:pt x="120" y="224"/>
                        <a:pt x="120" y="224"/>
                      </a:cubicBezTo>
                      <a:cubicBezTo>
                        <a:pt x="120" y="224"/>
                        <a:pt x="120" y="224"/>
                        <a:pt x="120" y="224"/>
                      </a:cubicBezTo>
                      <a:cubicBezTo>
                        <a:pt x="120" y="224"/>
                        <a:pt x="119" y="224"/>
                        <a:pt x="119" y="224"/>
                      </a:cubicBezTo>
                      <a:cubicBezTo>
                        <a:pt x="119" y="224"/>
                        <a:pt x="119" y="224"/>
                        <a:pt x="119" y="224"/>
                      </a:cubicBezTo>
                      <a:cubicBezTo>
                        <a:pt x="119" y="224"/>
                        <a:pt x="119" y="224"/>
                        <a:pt x="119" y="224"/>
                      </a:cubicBezTo>
                      <a:cubicBezTo>
                        <a:pt x="119" y="224"/>
                        <a:pt x="119" y="224"/>
                        <a:pt x="119" y="224"/>
                      </a:cubicBezTo>
                      <a:cubicBezTo>
                        <a:pt x="119" y="224"/>
                        <a:pt x="118" y="224"/>
                        <a:pt x="118" y="224"/>
                      </a:cubicBezTo>
                      <a:cubicBezTo>
                        <a:pt x="118" y="224"/>
                        <a:pt x="118" y="224"/>
                        <a:pt x="118" y="224"/>
                      </a:cubicBezTo>
                      <a:cubicBezTo>
                        <a:pt x="118" y="224"/>
                        <a:pt x="118" y="224"/>
                        <a:pt x="118" y="224"/>
                      </a:cubicBezTo>
                      <a:cubicBezTo>
                        <a:pt x="118" y="225"/>
                        <a:pt x="118" y="225"/>
                        <a:pt x="117" y="226"/>
                      </a:cubicBezTo>
                      <a:cubicBezTo>
                        <a:pt x="117" y="226"/>
                        <a:pt x="117" y="226"/>
                        <a:pt x="117" y="226"/>
                      </a:cubicBezTo>
                      <a:cubicBezTo>
                        <a:pt x="117" y="226"/>
                        <a:pt x="117" y="226"/>
                        <a:pt x="117" y="226"/>
                      </a:cubicBezTo>
                      <a:cubicBezTo>
                        <a:pt x="117" y="226"/>
                        <a:pt x="117" y="226"/>
                        <a:pt x="117" y="226"/>
                      </a:cubicBezTo>
                      <a:cubicBezTo>
                        <a:pt x="117" y="226"/>
                        <a:pt x="116" y="225"/>
                        <a:pt x="116" y="225"/>
                      </a:cubicBezTo>
                      <a:cubicBezTo>
                        <a:pt x="115" y="225"/>
                        <a:pt x="115" y="225"/>
                        <a:pt x="115" y="225"/>
                      </a:cubicBezTo>
                      <a:cubicBezTo>
                        <a:pt x="115" y="225"/>
                        <a:pt x="115" y="225"/>
                        <a:pt x="115" y="225"/>
                      </a:cubicBezTo>
                      <a:cubicBezTo>
                        <a:pt x="114" y="225"/>
                        <a:pt x="114" y="225"/>
                        <a:pt x="114" y="225"/>
                      </a:cubicBezTo>
                      <a:cubicBezTo>
                        <a:pt x="114" y="225"/>
                        <a:pt x="114" y="225"/>
                        <a:pt x="114" y="225"/>
                      </a:cubicBezTo>
                      <a:cubicBezTo>
                        <a:pt x="114" y="225"/>
                        <a:pt x="114" y="225"/>
                        <a:pt x="114" y="225"/>
                      </a:cubicBezTo>
                      <a:cubicBezTo>
                        <a:pt x="114" y="225"/>
                        <a:pt x="114" y="225"/>
                        <a:pt x="114" y="225"/>
                      </a:cubicBezTo>
                      <a:cubicBezTo>
                        <a:pt x="114" y="225"/>
                        <a:pt x="114" y="225"/>
                        <a:pt x="114" y="225"/>
                      </a:cubicBezTo>
                      <a:cubicBezTo>
                        <a:pt x="113" y="226"/>
                        <a:pt x="113" y="226"/>
                        <a:pt x="113" y="226"/>
                      </a:cubicBezTo>
                      <a:cubicBezTo>
                        <a:pt x="113" y="226"/>
                        <a:pt x="113" y="226"/>
                        <a:pt x="113" y="226"/>
                      </a:cubicBezTo>
                      <a:cubicBezTo>
                        <a:pt x="113" y="226"/>
                        <a:pt x="113" y="226"/>
                        <a:pt x="113" y="226"/>
                      </a:cubicBezTo>
                      <a:cubicBezTo>
                        <a:pt x="113" y="226"/>
                        <a:pt x="113" y="226"/>
                        <a:pt x="113" y="226"/>
                      </a:cubicBezTo>
                      <a:cubicBezTo>
                        <a:pt x="112" y="226"/>
                        <a:pt x="111" y="225"/>
                        <a:pt x="110" y="225"/>
                      </a:cubicBezTo>
                      <a:cubicBezTo>
                        <a:pt x="110" y="224"/>
                        <a:pt x="109" y="224"/>
                        <a:pt x="108" y="224"/>
                      </a:cubicBezTo>
                      <a:cubicBezTo>
                        <a:pt x="108" y="224"/>
                        <a:pt x="108" y="224"/>
                        <a:pt x="108" y="224"/>
                      </a:cubicBezTo>
                      <a:cubicBezTo>
                        <a:pt x="108" y="224"/>
                        <a:pt x="108" y="224"/>
                        <a:pt x="108" y="224"/>
                      </a:cubicBezTo>
                      <a:cubicBezTo>
                        <a:pt x="108" y="224"/>
                        <a:pt x="108" y="224"/>
                        <a:pt x="108" y="224"/>
                      </a:cubicBezTo>
                      <a:cubicBezTo>
                        <a:pt x="108" y="224"/>
                        <a:pt x="108" y="224"/>
                        <a:pt x="108" y="224"/>
                      </a:cubicBezTo>
                      <a:cubicBezTo>
                        <a:pt x="108" y="224"/>
                        <a:pt x="108" y="224"/>
                        <a:pt x="108" y="224"/>
                      </a:cubicBezTo>
                      <a:cubicBezTo>
                        <a:pt x="108" y="224"/>
                        <a:pt x="108" y="224"/>
                        <a:pt x="108" y="224"/>
                      </a:cubicBezTo>
                      <a:cubicBezTo>
                        <a:pt x="107" y="224"/>
                        <a:pt x="107" y="224"/>
                        <a:pt x="107" y="224"/>
                      </a:cubicBezTo>
                      <a:cubicBezTo>
                        <a:pt x="107" y="224"/>
                        <a:pt x="107" y="224"/>
                        <a:pt x="107" y="224"/>
                      </a:cubicBezTo>
                      <a:cubicBezTo>
                        <a:pt x="107" y="224"/>
                        <a:pt x="107" y="224"/>
                        <a:pt x="107" y="224"/>
                      </a:cubicBezTo>
                      <a:cubicBezTo>
                        <a:pt x="107" y="224"/>
                        <a:pt x="107" y="224"/>
                        <a:pt x="107" y="224"/>
                      </a:cubicBezTo>
                      <a:cubicBezTo>
                        <a:pt x="107" y="224"/>
                        <a:pt x="107" y="224"/>
                        <a:pt x="107" y="224"/>
                      </a:cubicBezTo>
                      <a:cubicBezTo>
                        <a:pt x="106" y="224"/>
                        <a:pt x="106" y="224"/>
                        <a:pt x="105" y="223"/>
                      </a:cubicBezTo>
                      <a:cubicBezTo>
                        <a:pt x="105" y="223"/>
                        <a:pt x="105" y="223"/>
                        <a:pt x="105" y="223"/>
                      </a:cubicBezTo>
                      <a:cubicBezTo>
                        <a:pt x="105" y="223"/>
                        <a:pt x="105" y="223"/>
                        <a:pt x="105" y="223"/>
                      </a:cubicBezTo>
                      <a:cubicBezTo>
                        <a:pt x="105" y="223"/>
                        <a:pt x="105" y="223"/>
                        <a:pt x="105" y="223"/>
                      </a:cubicBezTo>
                      <a:cubicBezTo>
                        <a:pt x="105" y="223"/>
                        <a:pt x="105" y="223"/>
                        <a:pt x="105" y="223"/>
                      </a:cubicBezTo>
                      <a:cubicBezTo>
                        <a:pt x="105" y="222"/>
                        <a:pt x="104" y="221"/>
                        <a:pt x="104" y="221"/>
                      </a:cubicBezTo>
                      <a:cubicBezTo>
                        <a:pt x="104" y="221"/>
                        <a:pt x="104" y="221"/>
                        <a:pt x="104" y="221"/>
                      </a:cubicBezTo>
                      <a:cubicBezTo>
                        <a:pt x="104" y="221"/>
                        <a:pt x="104" y="221"/>
                        <a:pt x="104" y="221"/>
                      </a:cubicBezTo>
                      <a:cubicBezTo>
                        <a:pt x="104" y="221"/>
                        <a:pt x="104" y="221"/>
                        <a:pt x="103" y="221"/>
                      </a:cubicBezTo>
                      <a:cubicBezTo>
                        <a:pt x="103" y="221"/>
                        <a:pt x="103" y="221"/>
                        <a:pt x="103" y="221"/>
                      </a:cubicBezTo>
                      <a:cubicBezTo>
                        <a:pt x="103" y="221"/>
                        <a:pt x="103" y="221"/>
                        <a:pt x="103" y="221"/>
                      </a:cubicBezTo>
                      <a:cubicBezTo>
                        <a:pt x="103" y="222"/>
                        <a:pt x="103" y="222"/>
                        <a:pt x="103" y="222"/>
                      </a:cubicBezTo>
                      <a:cubicBezTo>
                        <a:pt x="103" y="222"/>
                        <a:pt x="103" y="222"/>
                        <a:pt x="103" y="222"/>
                      </a:cubicBezTo>
                      <a:cubicBezTo>
                        <a:pt x="103" y="222"/>
                        <a:pt x="103" y="222"/>
                        <a:pt x="103" y="222"/>
                      </a:cubicBezTo>
                      <a:cubicBezTo>
                        <a:pt x="103" y="222"/>
                        <a:pt x="103" y="222"/>
                        <a:pt x="103" y="222"/>
                      </a:cubicBezTo>
                      <a:cubicBezTo>
                        <a:pt x="102" y="222"/>
                        <a:pt x="102" y="220"/>
                        <a:pt x="101" y="219"/>
                      </a:cubicBezTo>
                      <a:cubicBezTo>
                        <a:pt x="101" y="219"/>
                        <a:pt x="101" y="219"/>
                        <a:pt x="101" y="219"/>
                      </a:cubicBezTo>
                      <a:cubicBezTo>
                        <a:pt x="101" y="219"/>
                        <a:pt x="101" y="219"/>
                        <a:pt x="101" y="219"/>
                      </a:cubicBezTo>
                      <a:cubicBezTo>
                        <a:pt x="101" y="218"/>
                        <a:pt x="100" y="217"/>
                        <a:pt x="100" y="217"/>
                      </a:cubicBezTo>
                      <a:cubicBezTo>
                        <a:pt x="100" y="217"/>
                        <a:pt x="100" y="217"/>
                        <a:pt x="100" y="217"/>
                      </a:cubicBezTo>
                      <a:cubicBezTo>
                        <a:pt x="100" y="217"/>
                        <a:pt x="100" y="217"/>
                        <a:pt x="100" y="217"/>
                      </a:cubicBezTo>
                      <a:cubicBezTo>
                        <a:pt x="100" y="217"/>
                        <a:pt x="99" y="217"/>
                        <a:pt x="99" y="217"/>
                      </a:cubicBezTo>
                      <a:cubicBezTo>
                        <a:pt x="99" y="217"/>
                        <a:pt x="99" y="217"/>
                        <a:pt x="99" y="217"/>
                      </a:cubicBezTo>
                      <a:cubicBezTo>
                        <a:pt x="99" y="217"/>
                        <a:pt x="99" y="217"/>
                        <a:pt x="99" y="217"/>
                      </a:cubicBezTo>
                      <a:cubicBezTo>
                        <a:pt x="99" y="217"/>
                        <a:pt x="99" y="217"/>
                        <a:pt x="99" y="217"/>
                      </a:cubicBezTo>
                      <a:cubicBezTo>
                        <a:pt x="99" y="217"/>
                        <a:pt x="99" y="217"/>
                        <a:pt x="99" y="217"/>
                      </a:cubicBezTo>
                      <a:cubicBezTo>
                        <a:pt x="99" y="217"/>
                        <a:pt x="99" y="217"/>
                        <a:pt x="99" y="217"/>
                      </a:cubicBezTo>
                      <a:cubicBezTo>
                        <a:pt x="98" y="217"/>
                        <a:pt x="98" y="215"/>
                        <a:pt x="98" y="214"/>
                      </a:cubicBezTo>
                      <a:cubicBezTo>
                        <a:pt x="98" y="214"/>
                        <a:pt x="98" y="214"/>
                        <a:pt x="97" y="214"/>
                      </a:cubicBezTo>
                      <a:cubicBezTo>
                        <a:pt x="97" y="214"/>
                        <a:pt x="97" y="214"/>
                        <a:pt x="97" y="214"/>
                      </a:cubicBezTo>
                      <a:cubicBezTo>
                        <a:pt x="97" y="214"/>
                        <a:pt x="97" y="214"/>
                        <a:pt x="97" y="214"/>
                      </a:cubicBezTo>
                      <a:cubicBezTo>
                        <a:pt x="97" y="214"/>
                        <a:pt x="97" y="214"/>
                        <a:pt x="97" y="214"/>
                      </a:cubicBezTo>
                      <a:cubicBezTo>
                        <a:pt x="97" y="214"/>
                        <a:pt x="97" y="214"/>
                        <a:pt x="97" y="214"/>
                      </a:cubicBezTo>
                      <a:cubicBezTo>
                        <a:pt x="97" y="213"/>
                        <a:pt x="97" y="213"/>
                        <a:pt x="97" y="213"/>
                      </a:cubicBezTo>
                      <a:cubicBezTo>
                        <a:pt x="95" y="212"/>
                        <a:pt x="97" y="209"/>
                        <a:pt x="95" y="209"/>
                      </a:cubicBezTo>
                      <a:cubicBezTo>
                        <a:pt x="93" y="208"/>
                        <a:pt x="96" y="205"/>
                        <a:pt x="95" y="203"/>
                      </a:cubicBezTo>
                      <a:cubicBezTo>
                        <a:pt x="93" y="200"/>
                        <a:pt x="96" y="197"/>
                        <a:pt x="96" y="194"/>
                      </a:cubicBezTo>
                      <a:cubicBezTo>
                        <a:pt x="95" y="192"/>
                        <a:pt x="99" y="191"/>
                        <a:pt x="98" y="188"/>
                      </a:cubicBezTo>
                      <a:cubicBezTo>
                        <a:pt x="98" y="186"/>
                        <a:pt x="102" y="186"/>
                        <a:pt x="103" y="183"/>
                      </a:cubicBezTo>
                      <a:cubicBezTo>
                        <a:pt x="103" y="181"/>
                        <a:pt x="106" y="183"/>
                        <a:pt x="108" y="180"/>
                      </a:cubicBezTo>
                      <a:cubicBezTo>
                        <a:pt x="108" y="180"/>
                        <a:pt x="108" y="180"/>
                        <a:pt x="109" y="180"/>
                      </a:cubicBezTo>
                      <a:cubicBezTo>
                        <a:pt x="109" y="180"/>
                        <a:pt x="109" y="180"/>
                        <a:pt x="110" y="180"/>
                      </a:cubicBezTo>
                      <a:cubicBezTo>
                        <a:pt x="110" y="180"/>
                        <a:pt x="110" y="180"/>
                        <a:pt x="111" y="180"/>
                      </a:cubicBezTo>
                      <a:moveTo>
                        <a:pt x="25" y="0"/>
                      </a:moveTo>
                      <a:cubicBezTo>
                        <a:pt x="13" y="5"/>
                        <a:pt x="4" y="15"/>
                        <a:pt x="3" y="27"/>
                      </a:cubicBezTo>
                      <a:cubicBezTo>
                        <a:pt x="0" y="54"/>
                        <a:pt x="40" y="72"/>
                        <a:pt x="60" y="91"/>
                      </a:cubicBezTo>
                      <a:cubicBezTo>
                        <a:pt x="97" y="125"/>
                        <a:pt x="82" y="113"/>
                        <a:pt x="48" y="137"/>
                      </a:cubicBezTo>
                      <a:cubicBezTo>
                        <a:pt x="6" y="167"/>
                        <a:pt x="16" y="208"/>
                        <a:pt x="64" y="224"/>
                      </a:cubicBezTo>
                      <a:cubicBezTo>
                        <a:pt x="58" y="249"/>
                        <a:pt x="38" y="309"/>
                        <a:pt x="76" y="325"/>
                      </a:cubicBezTo>
                      <a:cubicBezTo>
                        <a:pt x="84" y="329"/>
                        <a:pt x="91" y="330"/>
                        <a:pt x="97" y="330"/>
                      </a:cubicBezTo>
                      <a:cubicBezTo>
                        <a:pt x="117" y="330"/>
                        <a:pt x="127" y="312"/>
                        <a:pt x="130" y="295"/>
                      </a:cubicBezTo>
                      <a:cubicBezTo>
                        <a:pt x="138" y="250"/>
                        <a:pt x="123" y="259"/>
                        <a:pt x="178" y="237"/>
                      </a:cubicBezTo>
                      <a:cubicBezTo>
                        <a:pt x="161" y="207"/>
                        <a:pt x="151" y="204"/>
                        <a:pt x="181" y="176"/>
                      </a:cubicBezTo>
                      <a:cubicBezTo>
                        <a:pt x="194" y="164"/>
                        <a:pt x="245" y="118"/>
                        <a:pt x="196" y="118"/>
                      </a:cubicBezTo>
                      <a:cubicBezTo>
                        <a:pt x="194" y="118"/>
                        <a:pt x="191" y="118"/>
                        <a:pt x="187" y="118"/>
                      </a:cubicBezTo>
                      <a:cubicBezTo>
                        <a:pt x="194" y="92"/>
                        <a:pt x="224" y="74"/>
                        <a:pt x="210" y="44"/>
                      </a:cubicBezTo>
                      <a:cubicBezTo>
                        <a:pt x="202" y="27"/>
                        <a:pt x="182" y="16"/>
                        <a:pt x="161" y="16"/>
                      </a:cubicBezTo>
                      <a:cubicBezTo>
                        <a:pt x="155" y="16"/>
                        <a:pt x="149" y="17"/>
                        <a:pt x="143" y="19"/>
                      </a:cubicBezTo>
                      <a:cubicBezTo>
                        <a:pt x="141" y="31"/>
                        <a:pt x="137" y="43"/>
                        <a:pt x="121" y="50"/>
                      </a:cubicBezTo>
                      <a:cubicBezTo>
                        <a:pt x="117" y="51"/>
                        <a:pt x="112" y="52"/>
                        <a:pt x="108" y="52"/>
                      </a:cubicBezTo>
                      <a:cubicBezTo>
                        <a:pt x="79" y="52"/>
                        <a:pt x="49" y="19"/>
                        <a:pt x="25" y="0"/>
                      </a:cubicBezTo>
                    </a:path>
                  </a:pathLst>
                </a:custGeom>
                <a:solidFill>
                  <a:srgbClr val="9E40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1" name="Freeform 8682">
                  <a:extLst>
                    <a:ext uri="{FF2B5EF4-FFF2-40B4-BE49-F238E27FC236}">
                      <a16:creationId xmlns:a16="http://schemas.microsoft.com/office/drawing/2014/main" id="{9D43A2C2-F615-BFB1-C78E-A71BBF1F2891}"/>
                    </a:ext>
                  </a:extLst>
                </p:cNvPr>
                <p:cNvSpPr>
                  <a:spLocks/>
                </p:cNvSpPr>
                <p:nvPr/>
              </p:nvSpPr>
              <p:spPr bwMode="auto">
                <a:xfrm>
                  <a:off x="4345" y="1715"/>
                  <a:ext cx="98" cy="46"/>
                </a:xfrm>
                <a:custGeom>
                  <a:avLst/>
                  <a:gdLst>
                    <a:gd name="T0" fmla="*/ 10 w 118"/>
                    <a:gd name="T1" fmla="*/ 0 h 56"/>
                    <a:gd name="T2" fmla="*/ 0 w 118"/>
                    <a:gd name="T3" fmla="*/ 2 h 56"/>
                    <a:gd name="T4" fmla="*/ 39 w 118"/>
                    <a:gd name="T5" fmla="*/ 25 h 56"/>
                    <a:gd name="T6" fmla="*/ 46 w 118"/>
                    <a:gd name="T7" fmla="*/ 25 h 56"/>
                    <a:gd name="T8" fmla="*/ 56 w 118"/>
                    <a:gd name="T9" fmla="*/ 11 h 56"/>
                    <a:gd name="T10" fmla="*/ 55 w 118"/>
                    <a:gd name="T11" fmla="*/ 11 h 56"/>
                    <a:gd name="T12" fmla="*/ 18 w 118"/>
                    <a:gd name="T13" fmla="*/ 2 h 56"/>
                    <a:gd name="T14" fmla="*/ 10 w 118"/>
                    <a:gd name="T15" fmla="*/ 0 h 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8" h="56">
                      <a:moveTo>
                        <a:pt x="20" y="0"/>
                      </a:moveTo>
                      <a:cubicBezTo>
                        <a:pt x="13" y="0"/>
                        <a:pt x="6" y="1"/>
                        <a:pt x="0" y="4"/>
                      </a:cubicBezTo>
                      <a:cubicBezTo>
                        <a:pt x="24" y="23"/>
                        <a:pt x="54" y="56"/>
                        <a:pt x="83" y="56"/>
                      </a:cubicBezTo>
                      <a:cubicBezTo>
                        <a:pt x="87" y="56"/>
                        <a:pt x="92" y="55"/>
                        <a:pt x="96" y="54"/>
                      </a:cubicBezTo>
                      <a:cubicBezTo>
                        <a:pt x="112" y="47"/>
                        <a:pt x="116" y="35"/>
                        <a:pt x="118" y="23"/>
                      </a:cubicBezTo>
                      <a:cubicBezTo>
                        <a:pt x="117" y="23"/>
                        <a:pt x="115" y="24"/>
                        <a:pt x="114" y="24"/>
                      </a:cubicBezTo>
                      <a:cubicBezTo>
                        <a:pt x="39" y="4"/>
                        <a:pt x="39" y="4"/>
                        <a:pt x="39" y="4"/>
                      </a:cubicBezTo>
                      <a:cubicBezTo>
                        <a:pt x="33" y="1"/>
                        <a:pt x="26" y="0"/>
                        <a:pt x="20" y="0"/>
                      </a:cubicBezTo>
                    </a:path>
                  </a:pathLst>
                </a:custGeom>
                <a:solidFill>
                  <a:srgbClr val="A74A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2" name="Freeform 8683">
                  <a:extLst>
                    <a:ext uri="{FF2B5EF4-FFF2-40B4-BE49-F238E27FC236}">
                      <a16:creationId xmlns:a16="http://schemas.microsoft.com/office/drawing/2014/main" id="{D8B25BF6-D4DB-DCEF-8664-1E6465536878}"/>
                    </a:ext>
                  </a:extLst>
                </p:cNvPr>
                <p:cNvSpPr>
                  <a:spLocks noEditPoints="1"/>
                </p:cNvSpPr>
                <p:nvPr/>
              </p:nvSpPr>
              <p:spPr bwMode="auto">
                <a:xfrm>
                  <a:off x="4510" y="1954"/>
                  <a:ext cx="259" cy="154"/>
                </a:xfrm>
                <a:custGeom>
                  <a:avLst/>
                  <a:gdLst>
                    <a:gd name="T0" fmla="*/ 87 w 313"/>
                    <a:gd name="T1" fmla="*/ 86 h 187"/>
                    <a:gd name="T2" fmla="*/ 87 w 313"/>
                    <a:gd name="T3" fmla="*/ 67 h 187"/>
                    <a:gd name="T4" fmla="*/ 1 w 313"/>
                    <a:gd name="T5" fmla="*/ 21 h 187"/>
                    <a:gd name="T6" fmla="*/ 8 w 313"/>
                    <a:gd name="T7" fmla="*/ 58 h 187"/>
                    <a:gd name="T8" fmla="*/ 12 w 313"/>
                    <a:gd name="T9" fmla="*/ 58 h 187"/>
                    <a:gd name="T10" fmla="*/ 34 w 313"/>
                    <a:gd name="T11" fmla="*/ 16 h 187"/>
                    <a:gd name="T12" fmla="*/ 22 w 313"/>
                    <a:gd name="T13" fmla="*/ 12 h 187"/>
                    <a:gd name="T14" fmla="*/ 86 w 313"/>
                    <a:gd name="T15" fmla="*/ 1 h 187"/>
                    <a:gd name="T16" fmla="*/ 94 w 313"/>
                    <a:gd name="T17" fmla="*/ 24 h 187"/>
                    <a:gd name="T18" fmla="*/ 92 w 313"/>
                    <a:gd name="T19" fmla="*/ 49 h 187"/>
                    <a:gd name="T20" fmla="*/ 103 w 313"/>
                    <a:gd name="T21" fmla="*/ 68 h 187"/>
                    <a:gd name="T22" fmla="*/ 118 w 313"/>
                    <a:gd name="T23" fmla="*/ 45 h 187"/>
                    <a:gd name="T24" fmla="*/ 86 w 313"/>
                    <a:gd name="T25" fmla="*/ 1 h 187"/>
                    <a:gd name="T26" fmla="*/ 63 w 313"/>
                    <a:gd name="T27" fmla="*/ 5 h 187"/>
                    <a:gd name="T28" fmla="*/ 40 w 313"/>
                    <a:gd name="T29" fmla="*/ 10 h 187"/>
                    <a:gd name="T30" fmla="*/ 57 w 313"/>
                    <a:gd name="T31" fmla="*/ 27 h 187"/>
                    <a:gd name="T32" fmla="*/ 81 w 313"/>
                    <a:gd name="T33" fmla="*/ 36 h 187"/>
                    <a:gd name="T34" fmla="*/ 90 w 313"/>
                    <a:gd name="T35" fmla="*/ 40 h 187"/>
                    <a:gd name="T36" fmla="*/ 88 w 313"/>
                    <a:gd name="T37" fmla="*/ 2 h 187"/>
                    <a:gd name="T38" fmla="*/ 83 w 313"/>
                    <a:gd name="T39" fmla="*/ 2 h 187"/>
                    <a:gd name="T40" fmla="*/ 83 w 313"/>
                    <a:gd name="T41" fmla="*/ 2 h 187"/>
                    <a:gd name="T42" fmla="*/ 81 w 313"/>
                    <a:gd name="T43" fmla="*/ 2 h 187"/>
                    <a:gd name="T44" fmla="*/ 81 w 313"/>
                    <a:gd name="T45" fmla="*/ 2 h 187"/>
                    <a:gd name="T46" fmla="*/ 81 w 313"/>
                    <a:gd name="T47" fmla="*/ 2 h 187"/>
                    <a:gd name="T48" fmla="*/ 80 w 313"/>
                    <a:gd name="T49" fmla="*/ 2 h 187"/>
                    <a:gd name="T50" fmla="*/ 80 w 313"/>
                    <a:gd name="T51" fmla="*/ 2 h 187"/>
                    <a:gd name="T52" fmla="*/ 80 w 313"/>
                    <a:gd name="T53" fmla="*/ 2 h 187"/>
                    <a:gd name="T54" fmla="*/ 79 w 313"/>
                    <a:gd name="T55" fmla="*/ 2 h 187"/>
                    <a:gd name="T56" fmla="*/ 79 w 313"/>
                    <a:gd name="T57" fmla="*/ 2 h 187"/>
                    <a:gd name="T58" fmla="*/ 79 w 313"/>
                    <a:gd name="T59" fmla="*/ 2 h 187"/>
                    <a:gd name="T60" fmla="*/ 79 w 313"/>
                    <a:gd name="T61" fmla="*/ 2 h 187"/>
                    <a:gd name="T62" fmla="*/ 79 w 313"/>
                    <a:gd name="T63" fmla="*/ 2 h 187"/>
                    <a:gd name="T64" fmla="*/ 79 w 313"/>
                    <a:gd name="T65" fmla="*/ 2 h 187"/>
                    <a:gd name="T66" fmla="*/ 79 w 313"/>
                    <a:gd name="T67" fmla="*/ 2 h 187"/>
                    <a:gd name="T68" fmla="*/ 79 w 313"/>
                    <a:gd name="T69" fmla="*/ 2 h 187"/>
                    <a:gd name="T70" fmla="*/ 78 w 313"/>
                    <a:gd name="T71" fmla="*/ 1 h 187"/>
                    <a:gd name="T72" fmla="*/ 78 w 313"/>
                    <a:gd name="T73" fmla="*/ 1 h 187"/>
                    <a:gd name="T74" fmla="*/ 78 w 313"/>
                    <a:gd name="T75" fmla="*/ 1 h 187"/>
                    <a:gd name="T76" fmla="*/ 78 w 313"/>
                    <a:gd name="T77" fmla="*/ 1 h 187"/>
                    <a:gd name="T78" fmla="*/ 78 w 313"/>
                    <a:gd name="T79" fmla="*/ 1 h 187"/>
                    <a:gd name="T80" fmla="*/ 78 w 313"/>
                    <a:gd name="T81" fmla="*/ 1 h 187"/>
                    <a:gd name="T82" fmla="*/ 78 w 313"/>
                    <a:gd name="T83" fmla="*/ 1 h 187"/>
                    <a:gd name="T84" fmla="*/ 78 w 313"/>
                    <a:gd name="T85" fmla="*/ 1 h 187"/>
                    <a:gd name="T86" fmla="*/ 76 w 313"/>
                    <a:gd name="T87" fmla="*/ 0 h 187"/>
                    <a:gd name="T88" fmla="*/ 76 w 313"/>
                    <a:gd name="T89" fmla="*/ 0 h 1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13" h="187">
                      <a:moveTo>
                        <a:pt x="186" y="145"/>
                      </a:moveTo>
                      <a:cubicBezTo>
                        <a:pt x="186" y="159"/>
                        <a:pt x="184" y="174"/>
                        <a:pt x="185" y="187"/>
                      </a:cubicBezTo>
                      <a:cubicBezTo>
                        <a:pt x="186" y="179"/>
                        <a:pt x="189" y="171"/>
                        <a:pt x="194" y="164"/>
                      </a:cubicBezTo>
                      <a:cubicBezTo>
                        <a:pt x="191" y="158"/>
                        <a:pt x="189" y="152"/>
                        <a:pt x="186" y="145"/>
                      </a:cubicBezTo>
                      <a:moveTo>
                        <a:pt x="27" y="25"/>
                      </a:moveTo>
                      <a:cubicBezTo>
                        <a:pt x="13" y="25"/>
                        <a:pt x="2" y="29"/>
                        <a:pt x="1" y="45"/>
                      </a:cubicBezTo>
                      <a:cubicBezTo>
                        <a:pt x="0" y="57"/>
                        <a:pt x="28" y="75"/>
                        <a:pt x="30" y="87"/>
                      </a:cubicBezTo>
                      <a:cubicBezTo>
                        <a:pt x="33" y="104"/>
                        <a:pt x="21" y="111"/>
                        <a:pt x="18" y="125"/>
                      </a:cubicBezTo>
                      <a:cubicBezTo>
                        <a:pt x="18" y="126"/>
                        <a:pt x="18" y="127"/>
                        <a:pt x="18" y="127"/>
                      </a:cubicBezTo>
                      <a:cubicBezTo>
                        <a:pt x="27" y="127"/>
                        <a:pt x="27" y="127"/>
                        <a:pt x="27" y="127"/>
                      </a:cubicBezTo>
                      <a:cubicBezTo>
                        <a:pt x="35" y="103"/>
                        <a:pt x="57" y="80"/>
                        <a:pt x="83" y="69"/>
                      </a:cubicBezTo>
                      <a:cubicBezTo>
                        <a:pt x="81" y="56"/>
                        <a:pt x="83" y="42"/>
                        <a:pt x="72" y="34"/>
                      </a:cubicBezTo>
                      <a:cubicBezTo>
                        <a:pt x="68" y="30"/>
                        <a:pt x="61" y="29"/>
                        <a:pt x="54" y="27"/>
                      </a:cubicBezTo>
                      <a:cubicBezTo>
                        <a:pt x="51" y="27"/>
                        <a:pt x="48" y="26"/>
                        <a:pt x="45" y="26"/>
                      </a:cubicBezTo>
                      <a:cubicBezTo>
                        <a:pt x="39" y="26"/>
                        <a:pt x="33" y="25"/>
                        <a:pt x="27" y="25"/>
                      </a:cubicBezTo>
                      <a:moveTo>
                        <a:pt x="184" y="1"/>
                      </a:moveTo>
                      <a:cubicBezTo>
                        <a:pt x="188" y="5"/>
                        <a:pt x="193" y="8"/>
                        <a:pt x="196" y="11"/>
                      </a:cubicBezTo>
                      <a:cubicBezTo>
                        <a:pt x="211" y="28"/>
                        <a:pt x="201" y="32"/>
                        <a:pt x="202" y="51"/>
                      </a:cubicBezTo>
                      <a:cubicBezTo>
                        <a:pt x="203" y="60"/>
                        <a:pt x="211" y="67"/>
                        <a:pt x="210" y="77"/>
                      </a:cubicBezTo>
                      <a:cubicBezTo>
                        <a:pt x="209" y="86"/>
                        <a:pt x="202" y="99"/>
                        <a:pt x="196" y="107"/>
                      </a:cubicBezTo>
                      <a:cubicBezTo>
                        <a:pt x="198" y="109"/>
                        <a:pt x="199" y="111"/>
                        <a:pt x="200" y="113"/>
                      </a:cubicBezTo>
                      <a:cubicBezTo>
                        <a:pt x="207" y="124"/>
                        <a:pt x="213" y="137"/>
                        <a:pt x="221" y="148"/>
                      </a:cubicBezTo>
                      <a:cubicBezTo>
                        <a:pt x="252" y="141"/>
                        <a:pt x="302" y="145"/>
                        <a:pt x="306" y="125"/>
                      </a:cubicBezTo>
                      <a:cubicBezTo>
                        <a:pt x="313" y="97"/>
                        <a:pt x="267" y="108"/>
                        <a:pt x="253" y="98"/>
                      </a:cubicBezTo>
                      <a:cubicBezTo>
                        <a:pt x="233" y="84"/>
                        <a:pt x="248" y="77"/>
                        <a:pt x="245" y="57"/>
                      </a:cubicBezTo>
                      <a:cubicBezTo>
                        <a:pt x="242" y="32"/>
                        <a:pt x="215" y="7"/>
                        <a:pt x="184" y="1"/>
                      </a:cubicBezTo>
                      <a:moveTo>
                        <a:pt x="162" y="0"/>
                      </a:moveTo>
                      <a:cubicBezTo>
                        <a:pt x="153" y="1"/>
                        <a:pt x="143" y="4"/>
                        <a:pt x="134" y="10"/>
                      </a:cubicBezTo>
                      <a:cubicBezTo>
                        <a:pt x="97" y="13"/>
                        <a:pt x="97" y="13"/>
                        <a:pt x="97" y="13"/>
                      </a:cubicBezTo>
                      <a:cubicBezTo>
                        <a:pt x="95" y="15"/>
                        <a:pt x="90" y="19"/>
                        <a:pt x="85" y="22"/>
                      </a:cubicBezTo>
                      <a:cubicBezTo>
                        <a:pt x="91" y="25"/>
                        <a:pt x="96" y="29"/>
                        <a:pt x="102" y="34"/>
                      </a:cubicBezTo>
                      <a:cubicBezTo>
                        <a:pt x="110" y="42"/>
                        <a:pt x="113" y="53"/>
                        <a:pt x="121" y="60"/>
                      </a:cubicBezTo>
                      <a:cubicBezTo>
                        <a:pt x="133" y="60"/>
                        <a:pt x="145" y="63"/>
                        <a:pt x="156" y="71"/>
                      </a:cubicBezTo>
                      <a:cubicBezTo>
                        <a:pt x="162" y="72"/>
                        <a:pt x="167" y="74"/>
                        <a:pt x="172" y="78"/>
                      </a:cubicBezTo>
                      <a:cubicBezTo>
                        <a:pt x="178" y="82"/>
                        <a:pt x="183" y="88"/>
                        <a:pt x="187" y="93"/>
                      </a:cubicBezTo>
                      <a:cubicBezTo>
                        <a:pt x="189" y="92"/>
                        <a:pt x="190" y="89"/>
                        <a:pt x="192" y="86"/>
                      </a:cubicBezTo>
                      <a:cubicBezTo>
                        <a:pt x="199" y="70"/>
                        <a:pt x="195" y="56"/>
                        <a:pt x="193" y="41"/>
                      </a:cubicBezTo>
                      <a:cubicBezTo>
                        <a:pt x="192" y="29"/>
                        <a:pt x="197" y="16"/>
                        <a:pt x="187" y="6"/>
                      </a:cubicBezTo>
                      <a:cubicBezTo>
                        <a:pt x="184" y="3"/>
                        <a:pt x="179" y="2"/>
                        <a:pt x="176" y="2"/>
                      </a:cubicBezTo>
                      <a:cubicBezTo>
                        <a:pt x="176" y="2"/>
                        <a:pt x="176" y="2"/>
                        <a:pt x="176" y="2"/>
                      </a:cubicBezTo>
                      <a:cubicBezTo>
                        <a:pt x="176" y="2"/>
                        <a:pt x="176" y="2"/>
                        <a:pt x="176" y="2"/>
                      </a:cubicBezTo>
                      <a:cubicBezTo>
                        <a:pt x="176" y="2"/>
                        <a:pt x="176" y="2"/>
                        <a:pt x="176" y="2"/>
                      </a:cubicBezTo>
                      <a:cubicBezTo>
                        <a:pt x="176" y="2"/>
                        <a:pt x="176" y="2"/>
                        <a:pt x="175" y="2"/>
                      </a:cubicBezTo>
                      <a:cubicBezTo>
                        <a:pt x="175" y="2"/>
                        <a:pt x="174" y="3"/>
                        <a:pt x="173" y="3"/>
                      </a:cubicBezTo>
                      <a:cubicBezTo>
                        <a:pt x="173" y="3"/>
                        <a:pt x="173" y="3"/>
                        <a:pt x="173" y="3"/>
                      </a:cubicBezTo>
                      <a:cubicBezTo>
                        <a:pt x="173" y="3"/>
                        <a:pt x="173" y="3"/>
                        <a:pt x="173" y="3"/>
                      </a:cubicBezTo>
                      <a:cubicBezTo>
                        <a:pt x="173" y="3"/>
                        <a:pt x="173" y="3"/>
                        <a:pt x="173" y="3"/>
                      </a:cubicBezTo>
                      <a:cubicBezTo>
                        <a:pt x="173" y="3"/>
                        <a:pt x="173" y="3"/>
                        <a:pt x="173" y="3"/>
                      </a:cubicBezTo>
                      <a:cubicBezTo>
                        <a:pt x="172" y="3"/>
                        <a:pt x="172" y="3"/>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3"/>
                        <a:pt x="169" y="3"/>
                      </a:cubicBezTo>
                      <a:cubicBezTo>
                        <a:pt x="169" y="3"/>
                        <a:pt x="169" y="3"/>
                        <a:pt x="169" y="3"/>
                      </a:cubicBezTo>
                      <a:cubicBezTo>
                        <a:pt x="169" y="3"/>
                        <a:pt x="169" y="3"/>
                        <a:pt x="169" y="3"/>
                      </a:cubicBezTo>
                      <a:cubicBezTo>
                        <a:pt x="169" y="3"/>
                        <a:pt x="169" y="3"/>
                        <a:pt x="169"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6" y="2"/>
                      </a:cubicBezTo>
                      <a:cubicBezTo>
                        <a:pt x="166" y="1"/>
                        <a:pt x="166" y="1"/>
                        <a:pt x="165" y="1"/>
                      </a:cubicBezTo>
                      <a:cubicBezTo>
                        <a:pt x="165" y="1"/>
                        <a:pt x="165" y="1"/>
                        <a:pt x="165" y="1"/>
                      </a:cubicBezTo>
                      <a:cubicBezTo>
                        <a:pt x="165" y="1"/>
                        <a:pt x="165" y="1"/>
                        <a:pt x="165" y="1"/>
                      </a:cubicBezTo>
                      <a:cubicBezTo>
                        <a:pt x="165" y="1"/>
                        <a:pt x="165" y="1"/>
                        <a:pt x="165" y="1"/>
                      </a:cubicBezTo>
                      <a:cubicBezTo>
                        <a:pt x="165" y="1"/>
                        <a:pt x="165" y="1"/>
                        <a:pt x="165" y="1"/>
                      </a:cubicBezTo>
                      <a:cubicBezTo>
                        <a:pt x="165" y="1"/>
                        <a:pt x="165" y="1"/>
                        <a:pt x="165" y="1"/>
                      </a:cubicBezTo>
                      <a:cubicBezTo>
                        <a:pt x="165" y="1"/>
                        <a:pt x="165" y="1"/>
                        <a:pt x="165" y="1"/>
                      </a:cubicBezTo>
                      <a:cubicBezTo>
                        <a:pt x="165" y="1"/>
                        <a:pt x="164" y="1"/>
                        <a:pt x="164" y="1"/>
                      </a:cubicBezTo>
                      <a:cubicBezTo>
                        <a:pt x="164" y="1"/>
                        <a:pt x="164" y="1"/>
                        <a:pt x="164" y="1"/>
                      </a:cubicBezTo>
                      <a:cubicBezTo>
                        <a:pt x="164" y="1"/>
                        <a:pt x="164" y="1"/>
                        <a:pt x="164" y="1"/>
                      </a:cubicBezTo>
                      <a:cubicBezTo>
                        <a:pt x="164" y="1"/>
                        <a:pt x="164" y="1"/>
                        <a:pt x="164" y="1"/>
                      </a:cubicBezTo>
                      <a:cubicBezTo>
                        <a:pt x="164" y="1"/>
                        <a:pt x="164" y="1"/>
                        <a:pt x="164" y="1"/>
                      </a:cubicBezTo>
                      <a:cubicBezTo>
                        <a:pt x="164" y="1"/>
                        <a:pt x="164" y="1"/>
                        <a:pt x="164" y="1"/>
                      </a:cubicBezTo>
                      <a:cubicBezTo>
                        <a:pt x="164" y="1"/>
                        <a:pt x="164" y="1"/>
                        <a:pt x="164" y="1"/>
                      </a:cubicBezTo>
                      <a:cubicBezTo>
                        <a:pt x="164" y="1"/>
                        <a:pt x="164" y="1"/>
                        <a:pt x="164" y="1"/>
                      </a:cubicBezTo>
                      <a:cubicBezTo>
                        <a:pt x="163" y="1"/>
                        <a:pt x="163" y="1"/>
                        <a:pt x="162" y="0"/>
                      </a:cubicBezTo>
                      <a:cubicBezTo>
                        <a:pt x="162" y="0"/>
                        <a:pt x="162" y="0"/>
                        <a:pt x="162" y="0"/>
                      </a:cubicBezTo>
                      <a:cubicBezTo>
                        <a:pt x="162" y="0"/>
                        <a:pt x="162" y="0"/>
                        <a:pt x="162" y="0"/>
                      </a:cubicBezTo>
                      <a:cubicBezTo>
                        <a:pt x="162" y="0"/>
                        <a:pt x="162" y="0"/>
                        <a:pt x="162"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3" name="Freeform 8684">
                  <a:extLst>
                    <a:ext uri="{FF2B5EF4-FFF2-40B4-BE49-F238E27FC236}">
                      <a16:creationId xmlns:a16="http://schemas.microsoft.com/office/drawing/2014/main" id="{589769B5-B0D6-BD96-6B15-66BA3FAF2ECB}"/>
                    </a:ext>
                  </a:extLst>
                </p:cNvPr>
                <p:cNvSpPr>
                  <a:spLocks/>
                </p:cNvSpPr>
                <p:nvPr/>
              </p:nvSpPr>
              <p:spPr bwMode="auto">
                <a:xfrm>
                  <a:off x="4610" y="2003"/>
                  <a:ext cx="29" cy="10"/>
                </a:xfrm>
                <a:custGeom>
                  <a:avLst/>
                  <a:gdLst>
                    <a:gd name="T0" fmla="*/ 0 w 35"/>
                    <a:gd name="T1" fmla="*/ 0 h 11"/>
                    <a:gd name="T2" fmla="*/ 3 w 35"/>
                    <a:gd name="T3" fmla="*/ 4 h 11"/>
                    <a:gd name="T4" fmla="*/ 17 w 35"/>
                    <a:gd name="T5" fmla="*/ 7 h 11"/>
                    <a:gd name="T6" fmla="*/ 0 w 35"/>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11">
                      <a:moveTo>
                        <a:pt x="0" y="0"/>
                      </a:moveTo>
                      <a:cubicBezTo>
                        <a:pt x="2" y="2"/>
                        <a:pt x="4" y="3"/>
                        <a:pt x="7" y="4"/>
                      </a:cubicBezTo>
                      <a:cubicBezTo>
                        <a:pt x="16" y="8"/>
                        <a:pt x="26" y="8"/>
                        <a:pt x="35" y="11"/>
                      </a:cubicBezTo>
                      <a:cubicBezTo>
                        <a:pt x="24" y="3"/>
                        <a:pt x="12" y="0"/>
                        <a:pt x="0" y="0"/>
                      </a:cubicBezTo>
                    </a:path>
                  </a:pathLst>
                </a:custGeom>
                <a:solidFill>
                  <a:srgbClr val="A141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4" name="Freeform 8685">
                  <a:extLst>
                    <a:ext uri="{FF2B5EF4-FFF2-40B4-BE49-F238E27FC236}">
                      <a16:creationId xmlns:a16="http://schemas.microsoft.com/office/drawing/2014/main" id="{4402B63F-EE29-6174-53D8-2A2BFCDE85E3}"/>
                    </a:ext>
                  </a:extLst>
                </p:cNvPr>
                <p:cNvSpPr>
                  <a:spLocks noEditPoints="1"/>
                </p:cNvSpPr>
                <p:nvPr/>
              </p:nvSpPr>
              <p:spPr bwMode="auto">
                <a:xfrm>
                  <a:off x="4523" y="2011"/>
                  <a:ext cx="142" cy="151"/>
                </a:xfrm>
                <a:custGeom>
                  <a:avLst/>
                  <a:gdLst>
                    <a:gd name="T0" fmla="*/ 52 w 171"/>
                    <a:gd name="T1" fmla="*/ 43 h 183"/>
                    <a:gd name="T2" fmla="*/ 57 w 171"/>
                    <a:gd name="T3" fmla="*/ 85 h 183"/>
                    <a:gd name="T4" fmla="*/ 81 w 171"/>
                    <a:gd name="T5" fmla="*/ 35 h 183"/>
                    <a:gd name="T6" fmla="*/ 39 w 171"/>
                    <a:gd name="T7" fmla="*/ 12 h 183"/>
                    <a:gd name="T8" fmla="*/ 42 w 171"/>
                    <a:gd name="T9" fmla="*/ 12 h 183"/>
                    <a:gd name="T10" fmla="*/ 43 w 171"/>
                    <a:gd name="T11" fmla="*/ 12 h 183"/>
                    <a:gd name="T12" fmla="*/ 51 w 171"/>
                    <a:gd name="T13" fmla="*/ 18 h 183"/>
                    <a:gd name="T14" fmla="*/ 51 w 171"/>
                    <a:gd name="T15" fmla="*/ 27 h 183"/>
                    <a:gd name="T16" fmla="*/ 50 w 171"/>
                    <a:gd name="T17" fmla="*/ 27 h 183"/>
                    <a:gd name="T18" fmla="*/ 50 w 171"/>
                    <a:gd name="T19" fmla="*/ 27 h 183"/>
                    <a:gd name="T20" fmla="*/ 49 w 171"/>
                    <a:gd name="T21" fmla="*/ 29 h 183"/>
                    <a:gd name="T22" fmla="*/ 49 w 171"/>
                    <a:gd name="T23" fmla="*/ 29 h 183"/>
                    <a:gd name="T24" fmla="*/ 48 w 171"/>
                    <a:gd name="T25" fmla="*/ 30 h 183"/>
                    <a:gd name="T26" fmla="*/ 48 w 171"/>
                    <a:gd name="T27" fmla="*/ 30 h 183"/>
                    <a:gd name="T28" fmla="*/ 47 w 171"/>
                    <a:gd name="T29" fmla="*/ 31 h 183"/>
                    <a:gd name="T30" fmla="*/ 47 w 171"/>
                    <a:gd name="T31" fmla="*/ 31 h 183"/>
                    <a:gd name="T32" fmla="*/ 47 w 171"/>
                    <a:gd name="T33" fmla="*/ 31 h 183"/>
                    <a:gd name="T34" fmla="*/ 47 w 171"/>
                    <a:gd name="T35" fmla="*/ 31 h 183"/>
                    <a:gd name="T36" fmla="*/ 46 w 171"/>
                    <a:gd name="T37" fmla="*/ 31 h 183"/>
                    <a:gd name="T38" fmla="*/ 45 w 171"/>
                    <a:gd name="T39" fmla="*/ 32 h 183"/>
                    <a:gd name="T40" fmla="*/ 44 w 171"/>
                    <a:gd name="T41" fmla="*/ 32 h 183"/>
                    <a:gd name="T42" fmla="*/ 44 w 171"/>
                    <a:gd name="T43" fmla="*/ 32 h 183"/>
                    <a:gd name="T44" fmla="*/ 42 w 171"/>
                    <a:gd name="T45" fmla="*/ 33 h 183"/>
                    <a:gd name="T46" fmla="*/ 42 w 171"/>
                    <a:gd name="T47" fmla="*/ 33 h 183"/>
                    <a:gd name="T48" fmla="*/ 42 w 171"/>
                    <a:gd name="T49" fmla="*/ 33 h 183"/>
                    <a:gd name="T50" fmla="*/ 42 w 171"/>
                    <a:gd name="T51" fmla="*/ 33 h 183"/>
                    <a:gd name="T52" fmla="*/ 41 w 171"/>
                    <a:gd name="T53" fmla="*/ 33 h 183"/>
                    <a:gd name="T54" fmla="*/ 41 w 171"/>
                    <a:gd name="T55" fmla="*/ 33 h 183"/>
                    <a:gd name="T56" fmla="*/ 40 w 171"/>
                    <a:gd name="T57" fmla="*/ 33 h 183"/>
                    <a:gd name="T58" fmla="*/ 39 w 171"/>
                    <a:gd name="T59" fmla="*/ 33 h 183"/>
                    <a:gd name="T60" fmla="*/ 39 w 171"/>
                    <a:gd name="T61" fmla="*/ 33 h 183"/>
                    <a:gd name="T62" fmla="*/ 39 w 171"/>
                    <a:gd name="T63" fmla="*/ 32 h 183"/>
                    <a:gd name="T64" fmla="*/ 38 w 171"/>
                    <a:gd name="T65" fmla="*/ 32 h 183"/>
                    <a:gd name="T66" fmla="*/ 37 w 171"/>
                    <a:gd name="T67" fmla="*/ 32 h 183"/>
                    <a:gd name="T68" fmla="*/ 37 w 171"/>
                    <a:gd name="T69" fmla="*/ 32 h 183"/>
                    <a:gd name="T70" fmla="*/ 35 w 171"/>
                    <a:gd name="T71" fmla="*/ 31 h 183"/>
                    <a:gd name="T72" fmla="*/ 32 w 171"/>
                    <a:gd name="T73" fmla="*/ 27 h 183"/>
                    <a:gd name="T74" fmla="*/ 31 w 171"/>
                    <a:gd name="T75" fmla="*/ 26 h 183"/>
                    <a:gd name="T76" fmla="*/ 31 w 171"/>
                    <a:gd name="T77" fmla="*/ 25 h 183"/>
                    <a:gd name="T78" fmla="*/ 31 w 171"/>
                    <a:gd name="T79" fmla="*/ 22 h 183"/>
                    <a:gd name="T80" fmla="*/ 31 w 171"/>
                    <a:gd name="T81" fmla="*/ 21 h 183"/>
                    <a:gd name="T82" fmla="*/ 33 w 171"/>
                    <a:gd name="T83" fmla="*/ 15 h 183"/>
                    <a:gd name="T84" fmla="*/ 33 w 171"/>
                    <a:gd name="T85" fmla="*/ 15 h 183"/>
                    <a:gd name="T86" fmla="*/ 34 w 171"/>
                    <a:gd name="T87" fmla="*/ 15 h 183"/>
                    <a:gd name="T88" fmla="*/ 34 w 171"/>
                    <a:gd name="T89" fmla="*/ 14 h 183"/>
                    <a:gd name="T90" fmla="*/ 35 w 171"/>
                    <a:gd name="T91" fmla="*/ 14 h 183"/>
                    <a:gd name="T92" fmla="*/ 35 w 171"/>
                    <a:gd name="T93" fmla="*/ 14 h 183"/>
                    <a:gd name="T94" fmla="*/ 35 w 171"/>
                    <a:gd name="T95" fmla="*/ 14 h 183"/>
                    <a:gd name="T96" fmla="*/ 37 w 171"/>
                    <a:gd name="T97" fmla="*/ 13 h 183"/>
                    <a:gd name="T98" fmla="*/ 39 w 171"/>
                    <a:gd name="T99" fmla="*/ 12 h 183"/>
                    <a:gd name="T100" fmla="*/ 2 w 171"/>
                    <a:gd name="T101" fmla="*/ 27 h 183"/>
                    <a:gd name="T102" fmla="*/ 40 w 171"/>
                    <a:gd name="T103" fmla="*/ 40 h 183"/>
                    <a:gd name="T104" fmla="*/ 69 w 171"/>
                    <a:gd name="T105" fmla="*/ 20 h 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1" h="183">
                      <a:moveTo>
                        <a:pt x="157" y="54"/>
                      </a:moveTo>
                      <a:cubicBezTo>
                        <a:pt x="143" y="59"/>
                        <a:pt x="128" y="61"/>
                        <a:pt x="119" y="73"/>
                      </a:cubicBezTo>
                      <a:cubicBezTo>
                        <a:pt x="115" y="80"/>
                        <a:pt x="117" y="87"/>
                        <a:pt x="111" y="92"/>
                      </a:cubicBezTo>
                      <a:cubicBezTo>
                        <a:pt x="103" y="100"/>
                        <a:pt x="88" y="100"/>
                        <a:pt x="79" y="106"/>
                      </a:cubicBezTo>
                      <a:cubicBezTo>
                        <a:pt x="75" y="109"/>
                        <a:pt x="71" y="113"/>
                        <a:pt x="68" y="117"/>
                      </a:cubicBezTo>
                      <a:cubicBezTo>
                        <a:pt x="95" y="134"/>
                        <a:pt x="87" y="183"/>
                        <a:pt x="121" y="183"/>
                      </a:cubicBezTo>
                      <a:cubicBezTo>
                        <a:pt x="126" y="183"/>
                        <a:pt x="132" y="182"/>
                        <a:pt x="138" y="179"/>
                      </a:cubicBezTo>
                      <a:cubicBezTo>
                        <a:pt x="171" y="169"/>
                        <a:pt x="166" y="142"/>
                        <a:pt x="169" y="118"/>
                      </a:cubicBezTo>
                      <a:cubicBezTo>
                        <a:pt x="168" y="105"/>
                        <a:pt x="170" y="90"/>
                        <a:pt x="170" y="76"/>
                      </a:cubicBezTo>
                      <a:cubicBezTo>
                        <a:pt x="167" y="69"/>
                        <a:pt x="163" y="61"/>
                        <a:pt x="157" y="54"/>
                      </a:cubicBezTo>
                      <a:moveTo>
                        <a:pt x="81" y="27"/>
                      </a:moveTo>
                      <a:cubicBezTo>
                        <a:pt x="82" y="27"/>
                        <a:pt x="82" y="27"/>
                        <a:pt x="83" y="26"/>
                      </a:cubicBezTo>
                      <a:cubicBezTo>
                        <a:pt x="84" y="26"/>
                        <a:pt x="85" y="25"/>
                        <a:pt x="85" y="25"/>
                      </a:cubicBezTo>
                      <a:cubicBezTo>
                        <a:pt x="85" y="25"/>
                        <a:pt x="86" y="25"/>
                        <a:pt x="86" y="26"/>
                      </a:cubicBezTo>
                      <a:cubicBezTo>
                        <a:pt x="87" y="26"/>
                        <a:pt x="87" y="26"/>
                        <a:pt x="88" y="26"/>
                      </a:cubicBezTo>
                      <a:cubicBezTo>
                        <a:pt x="89" y="26"/>
                        <a:pt x="89" y="26"/>
                        <a:pt x="89" y="26"/>
                      </a:cubicBezTo>
                      <a:cubicBezTo>
                        <a:pt x="90" y="26"/>
                        <a:pt x="90" y="26"/>
                        <a:pt x="91" y="26"/>
                      </a:cubicBezTo>
                      <a:cubicBezTo>
                        <a:pt x="91" y="26"/>
                        <a:pt x="91" y="26"/>
                        <a:pt x="91" y="26"/>
                      </a:cubicBezTo>
                      <a:cubicBezTo>
                        <a:pt x="93" y="29"/>
                        <a:pt x="97" y="27"/>
                        <a:pt x="98" y="29"/>
                      </a:cubicBezTo>
                      <a:cubicBezTo>
                        <a:pt x="98" y="32"/>
                        <a:pt x="103" y="31"/>
                        <a:pt x="103" y="34"/>
                      </a:cubicBezTo>
                      <a:cubicBezTo>
                        <a:pt x="103" y="37"/>
                        <a:pt x="107" y="37"/>
                        <a:pt x="106" y="40"/>
                      </a:cubicBezTo>
                      <a:cubicBezTo>
                        <a:pt x="106" y="42"/>
                        <a:pt x="110" y="45"/>
                        <a:pt x="108" y="48"/>
                      </a:cubicBezTo>
                      <a:cubicBezTo>
                        <a:pt x="107" y="50"/>
                        <a:pt x="110" y="52"/>
                        <a:pt x="107" y="54"/>
                      </a:cubicBezTo>
                      <a:cubicBezTo>
                        <a:pt x="106" y="54"/>
                        <a:pt x="108" y="57"/>
                        <a:pt x="106"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4" y="60"/>
                        <a:pt x="105" y="62"/>
                        <a:pt x="103" y="62"/>
                      </a:cubicBezTo>
                      <a:cubicBezTo>
                        <a:pt x="103" y="62"/>
                        <a:pt x="103" y="62"/>
                        <a:pt x="103" y="62"/>
                      </a:cubicBezTo>
                      <a:cubicBezTo>
                        <a:pt x="103" y="62"/>
                        <a:pt x="103" y="62"/>
                        <a:pt x="103" y="62"/>
                      </a:cubicBezTo>
                      <a:cubicBezTo>
                        <a:pt x="103" y="62"/>
                        <a:pt x="103" y="62"/>
                        <a:pt x="103" y="62"/>
                      </a:cubicBezTo>
                      <a:cubicBezTo>
                        <a:pt x="103" y="62"/>
                        <a:pt x="103" y="62"/>
                        <a:pt x="103" y="62"/>
                      </a:cubicBezTo>
                      <a:cubicBezTo>
                        <a:pt x="103" y="62"/>
                        <a:pt x="103" y="62"/>
                        <a:pt x="103" y="62"/>
                      </a:cubicBezTo>
                      <a:cubicBezTo>
                        <a:pt x="102" y="62"/>
                        <a:pt x="101" y="63"/>
                        <a:pt x="101" y="64"/>
                      </a:cubicBezTo>
                      <a:cubicBezTo>
                        <a:pt x="101" y="64"/>
                        <a:pt x="101" y="64"/>
                        <a:pt x="101" y="64"/>
                      </a:cubicBezTo>
                      <a:cubicBezTo>
                        <a:pt x="101" y="64"/>
                        <a:pt x="101" y="64"/>
                        <a:pt x="101" y="64"/>
                      </a:cubicBezTo>
                      <a:cubicBezTo>
                        <a:pt x="101" y="64"/>
                        <a:pt x="101" y="64"/>
                        <a:pt x="101" y="64"/>
                      </a:cubicBezTo>
                      <a:cubicBezTo>
                        <a:pt x="101" y="64"/>
                        <a:pt x="101" y="64"/>
                        <a:pt x="101" y="64"/>
                      </a:cubicBezTo>
                      <a:cubicBezTo>
                        <a:pt x="100" y="65"/>
                        <a:pt x="100"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7"/>
                        <a:pt x="96" y="68"/>
                      </a:cubicBezTo>
                      <a:cubicBezTo>
                        <a:pt x="96" y="68"/>
                        <a:pt x="96" y="68"/>
                        <a:pt x="96" y="68"/>
                      </a:cubicBezTo>
                      <a:cubicBezTo>
                        <a:pt x="96" y="68"/>
                        <a:pt x="96" y="68"/>
                        <a:pt x="96" y="68"/>
                      </a:cubicBezTo>
                      <a:cubicBezTo>
                        <a:pt x="96" y="68"/>
                        <a:pt x="95" y="69"/>
                        <a:pt x="94" y="69"/>
                      </a:cubicBezTo>
                      <a:cubicBezTo>
                        <a:pt x="94" y="69"/>
                        <a:pt x="94" y="69"/>
                        <a:pt x="94" y="69"/>
                      </a:cubicBezTo>
                      <a:cubicBezTo>
                        <a:pt x="94" y="69"/>
                        <a:pt x="94" y="69"/>
                        <a:pt x="94" y="69"/>
                      </a:cubicBezTo>
                      <a:cubicBezTo>
                        <a:pt x="94" y="69"/>
                        <a:pt x="94" y="69"/>
                        <a:pt x="94" y="69"/>
                      </a:cubicBezTo>
                      <a:cubicBezTo>
                        <a:pt x="94" y="69"/>
                        <a:pt x="94" y="69"/>
                        <a:pt x="94" y="69"/>
                      </a:cubicBezTo>
                      <a:cubicBezTo>
                        <a:pt x="94" y="69"/>
                        <a:pt x="94" y="69"/>
                        <a:pt x="93" y="69"/>
                      </a:cubicBezTo>
                      <a:cubicBezTo>
                        <a:pt x="93" y="69"/>
                        <a:pt x="93" y="69"/>
                        <a:pt x="93" y="69"/>
                      </a:cubicBezTo>
                      <a:cubicBezTo>
                        <a:pt x="93" y="69"/>
                        <a:pt x="93" y="69"/>
                        <a:pt x="93" y="69"/>
                      </a:cubicBezTo>
                      <a:cubicBezTo>
                        <a:pt x="93" y="69"/>
                        <a:pt x="93" y="69"/>
                        <a:pt x="93" y="69"/>
                      </a:cubicBezTo>
                      <a:cubicBezTo>
                        <a:pt x="92" y="69"/>
                        <a:pt x="91" y="69"/>
                        <a:pt x="90" y="69"/>
                      </a:cubicBezTo>
                      <a:cubicBezTo>
                        <a:pt x="90" y="70"/>
                        <a:pt x="90" y="70"/>
                        <a:pt x="90" y="70"/>
                      </a:cubicBezTo>
                      <a:cubicBezTo>
                        <a:pt x="90" y="70"/>
                        <a:pt x="90" y="70"/>
                        <a:pt x="90" y="70"/>
                      </a:cubicBezTo>
                      <a:cubicBezTo>
                        <a:pt x="90" y="70"/>
                        <a:pt x="90" y="70"/>
                        <a:pt x="90" y="70"/>
                      </a:cubicBezTo>
                      <a:cubicBezTo>
                        <a:pt x="90" y="70"/>
                        <a:pt x="90" y="70"/>
                        <a:pt x="90" y="70"/>
                      </a:cubicBezTo>
                      <a:cubicBezTo>
                        <a:pt x="90" y="70"/>
                        <a:pt x="90" y="70"/>
                        <a:pt x="90" y="70"/>
                      </a:cubicBezTo>
                      <a:cubicBezTo>
                        <a:pt x="90" y="70"/>
                        <a:pt x="90" y="70"/>
                        <a:pt x="90" y="70"/>
                      </a:cubicBezTo>
                      <a:cubicBezTo>
                        <a:pt x="89" y="70"/>
                        <a:pt x="88" y="71"/>
                        <a:pt x="88" y="71"/>
                      </a:cubicBezTo>
                      <a:cubicBezTo>
                        <a:pt x="88" y="71"/>
                        <a:pt x="88" y="71"/>
                        <a:pt x="88" y="71"/>
                      </a:cubicBezTo>
                      <a:cubicBezTo>
                        <a:pt x="88" y="71"/>
                        <a:pt x="88" y="71"/>
                        <a:pt x="88" y="71"/>
                      </a:cubicBezTo>
                      <a:cubicBezTo>
                        <a:pt x="88" y="71"/>
                        <a:pt x="88" y="71"/>
                        <a:pt x="88" y="71"/>
                      </a:cubicBezTo>
                      <a:cubicBezTo>
                        <a:pt x="88" y="71"/>
                        <a:pt x="88" y="71"/>
                        <a:pt x="88" y="71"/>
                      </a:cubicBezTo>
                      <a:cubicBezTo>
                        <a:pt x="87" y="71"/>
                        <a:pt x="87" y="70"/>
                        <a:pt x="86" y="70"/>
                      </a:cubicBezTo>
                      <a:cubicBezTo>
                        <a:pt x="86" y="70"/>
                        <a:pt x="86" y="70"/>
                        <a:pt x="86" y="70"/>
                      </a:cubicBezTo>
                      <a:cubicBezTo>
                        <a:pt x="86" y="70"/>
                        <a:pt x="86" y="70"/>
                        <a:pt x="86" y="70"/>
                      </a:cubicBezTo>
                      <a:cubicBezTo>
                        <a:pt x="86" y="70"/>
                        <a:pt x="86" y="70"/>
                        <a:pt x="85" y="70"/>
                      </a:cubicBezTo>
                      <a:cubicBezTo>
                        <a:pt x="85" y="70"/>
                        <a:pt x="85" y="70"/>
                        <a:pt x="85" y="70"/>
                      </a:cubicBezTo>
                      <a:cubicBezTo>
                        <a:pt x="85" y="70"/>
                        <a:pt x="85" y="70"/>
                        <a:pt x="85" y="70"/>
                      </a:cubicBezTo>
                      <a:cubicBezTo>
                        <a:pt x="85" y="70"/>
                        <a:pt x="84" y="70"/>
                        <a:pt x="84" y="70"/>
                      </a:cubicBezTo>
                      <a:cubicBezTo>
                        <a:pt x="84" y="70"/>
                        <a:pt x="84" y="70"/>
                        <a:pt x="84" y="70"/>
                      </a:cubicBezTo>
                      <a:cubicBezTo>
                        <a:pt x="84" y="70"/>
                        <a:pt x="84" y="70"/>
                        <a:pt x="84" y="70"/>
                      </a:cubicBezTo>
                      <a:cubicBezTo>
                        <a:pt x="83" y="70"/>
                        <a:pt x="83" y="71"/>
                        <a:pt x="82" y="71"/>
                      </a:cubicBezTo>
                      <a:cubicBezTo>
                        <a:pt x="82" y="71"/>
                        <a:pt x="82" y="71"/>
                        <a:pt x="82" y="71"/>
                      </a:cubicBezTo>
                      <a:cubicBezTo>
                        <a:pt x="82" y="71"/>
                        <a:pt x="82" y="71"/>
                        <a:pt x="82" y="71"/>
                      </a:cubicBezTo>
                      <a:cubicBezTo>
                        <a:pt x="82" y="71"/>
                        <a:pt x="82" y="71"/>
                        <a:pt x="82" y="71"/>
                      </a:cubicBezTo>
                      <a:cubicBezTo>
                        <a:pt x="82" y="71"/>
                        <a:pt x="82" y="71"/>
                        <a:pt x="82" y="71"/>
                      </a:cubicBezTo>
                      <a:cubicBezTo>
                        <a:pt x="82" y="71"/>
                        <a:pt x="81" y="70"/>
                        <a:pt x="81" y="70"/>
                      </a:cubicBezTo>
                      <a:cubicBezTo>
                        <a:pt x="81" y="70"/>
                        <a:pt x="81" y="70"/>
                        <a:pt x="81" y="69"/>
                      </a:cubicBezTo>
                      <a:cubicBezTo>
                        <a:pt x="81" y="69"/>
                        <a:pt x="81" y="69"/>
                        <a:pt x="81" y="69"/>
                      </a:cubicBezTo>
                      <a:cubicBezTo>
                        <a:pt x="81" y="69"/>
                        <a:pt x="81" y="69"/>
                        <a:pt x="81" y="69"/>
                      </a:cubicBezTo>
                      <a:cubicBezTo>
                        <a:pt x="81" y="69"/>
                        <a:pt x="80" y="69"/>
                        <a:pt x="80" y="69"/>
                      </a:cubicBezTo>
                      <a:cubicBezTo>
                        <a:pt x="80" y="69"/>
                        <a:pt x="79" y="69"/>
                        <a:pt x="79" y="69"/>
                      </a:cubicBezTo>
                      <a:cubicBezTo>
                        <a:pt x="79" y="69"/>
                        <a:pt x="79" y="69"/>
                        <a:pt x="79" y="69"/>
                      </a:cubicBezTo>
                      <a:cubicBezTo>
                        <a:pt x="79" y="69"/>
                        <a:pt x="79" y="69"/>
                        <a:pt x="79" y="69"/>
                      </a:cubicBezTo>
                      <a:cubicBezTo>
                        <a:pt x="79" y="69"/>
                        <a:pt x="79" y="69"/>
                        <a:pt x="79" y="69"/>
                      </a:cubicBezTo>
                      <a:cubicBezTo>
                        <a:pt x="79" y="69"/>
                        <a:pt x="79" y="69"/>
                        <a:pt x="78" y="69"/>
                      </a:cubicBezTo>
                      <a:cubicBezTo>
                        <a:pt x="78" y="69"/>
                        <a:pt x="78" y="69"/>
                        <a:pt x="78" y="69"/>
                      </a:cubicBezTo>
                      <a:cubicBezTo>
                        <a:pt x="78" y="69"/>
                        <a:pt x="78" y="69"/>
                        <a:pt x="78" y="69"/>
                      </a:cubicBezTo>
                      <a:cubicBezTo>
                        <a:pt x="78" y="69"/>
                        <a:pt x="78" y="69"/>
                        <a:pt x="78" y="69"/>
                      </a:cubicBezTo>
                      <a:cubicBezTo>
                        <a:pt x="78" y="69"/>
                        <a:pt x="78" y="69"/>
                        <a:pt x="78" y="69"/>
                      </a:cubicBezTo>
                      <a:cubicBezTo>
                        <a:pt x="78" y="69"/>
                        <a:pt x="77" y="69"/>
                        <a:pt x="77" y="68"/>
                      </a:cubicBezTo>
                      <a:cubicBezTo>
                        <a:pt x="77" y="67"/>
                        <a:pt x="74" y="68"/>
                        <a:pt x="73" y="66"/>
                      </a:cubicBezTo>
                      <a:cubicBezTo>
                        <a:pt x="73" y="64"/>
                        <a:pt x="70" y="65"/>
                        <a:pt x="70" y="63"/>
                      </a:cubicBezTo>
                      <a:cubicBezTo>
                        <a:pt x="69" y="61"/>
                        <a:pt x="67" y="61"/>
                        <a:pt x="67" y="59"/>
                      </a:cubicBezTo>
                      <a:cubicBezTo>
                        <a:pt x="67" y="59"/>
                        <a:pt x="67" y="59"/>
                        <a:pt x="67" y="59"/>
                      </a:cubicBezTo>
                      <a:cubicBezTo>
                        <a:pt x="67" y="59"/>
                        <a:pt x="67" y="59"/>
                        <a:pt x="67" y="58"/>
                      </a:cubicBezTo>
                      <a:cubicBezTo>
                        <a:pt x="67" y="58"/>
                        <a:pt x="67" y="58"/>
                        <a:pt x="67" y="58"/>
                      </a:cubicBezTo>
                      <a:cubicBezTo>
                        <a:pt x="67" y="57"/>
                        <a:pt x="65" y="56"/>
                        <a:pt x="65" y="55"/>
                      </a:cubicBezTo>
                      <a:cubicBezTo>
                        <a:pt x="65" y="55"/>
                        <a:pt x="65" y="55"/>
                        <a:pt x="65" y="55"/>
                      </a:cubicBezTo>
                      <a:cubicBezTo>
                        <a:pt x="65" y="54"/>
                        <a:pt x="65" y="54"/>
                        <a:pt x="65" y="54"/>
                      </a:cubicBezTo>
                      <a:cubicBezTo>
                        <a:pt x="65" y="53"/>
                        <a:pt x="65" y="53"/>
                        <a:pt x="65" y="53"/>
                      </a:cubicBezTo>
                      <a:cubicBezTo>
                        <a:pt x="65" y="52"/>
                        <a:pt x="64" y="50"/>
                        <a:pt x="64" y="49"/>
                      </a:cubicBezTo>
                      <a:cubicBezTo>
                        <a:pt x="64" y="49"/>
                        <a:pt x="64" y="49"/>
                        <a:pt x="64" y="49"/>
                      </a:cubicBezTo>
                      <a:cubicBezTo>
                        <a:pt x="64" y="49"/>
                        <a:pt x="64" y="48"/>
                        <a:pt x="64" y="48"/>
                      </a:cubicBezTo>
                      <a:cubicBezTo>
                        <a:pt x="64" y="47"/>
                        <a:pt x="64" y="47"/>
                        <a:pt x="64" y="46"/>
                      </a:cubicBezTo>
                      <a:cubicBezTo>
                        <a:pt x="64" y="46"/>
                        <a:pt x="64" y="46"/>
                        <a:pt x="64" y="46"/>
                      </a:cubicBezTo>
                      <a:cubicBezTo>
                        <a:pt x="64" y="46"/>
                        <a:pt x="64" y="45"/>
                        <a:pt x="64" y="45"/>
                      </a:cubicBezTo>
                      <a:cubicBezTo>
                        <a:pt x="64" y="44"/>
                        <a:pt x="64" y="44"/>
                        <a:pt x="65" y="43"/>
                      </a:cubicBezTo>
                      <a:cubicBezTo>
                        <a:pt x="67" y="41"/>
                        <a:pt x="65" y="38"/>
                        <a:pt x="67" y="37"/>
                      </a:cubicBezTo>
                      <a:cubicBezTo>
                        <a:pt x="69" y="36"/>
                        <a:pt x="68" y="33"/>
                        <a:pt x="70" y="33"/>
                      </a:cubicBezTo>
                      <a:cubicBezTo>
                        <a:pt x="70" y="33"/>
                        <a:pt x="70" y="33"/>
                        <a:pt x="70" y="33"/>
                      </a:cubicBezTo>
                      <a:cubicBezTo>
                        <a:pt x="70" y="33"/>
                        <a:pt x="70" y="33"/>
                        <a:pt x="70" y="33"/>
                      </a:cubicBezTo>
                      <a:cubicBezTo>
                        <a:pt x="70" y="33"/>
                        <a:pt x="70" y="33"/>
                        <a:pt x="70" y="33"/>
                      </a:cubicBezTo>
                      <a:cubicBezTo>
                        <a:pt x="70" y="33"/>
                        <a:pt x="70" y="33"/>
                        <a:pt x="70" y="33"/>
                      </a:cubicBezTo>
                      <a:cubicBezTo>
                        <a:pt x="70" y="33"/>
                        <a:pt x="71" y="33"/>
                        <a:pt x="71" y="33"/>
                      </a:cubicBezTo>
                      <a:cubicBezTo>
                        <a:pt x="71" y="33"/>
                        <a:pt x="71" y="33"/>
                        <a:pt x="71" y="33"/>
                      </a:cubicBezTo>
                      <a:cubicBezTo>
                        <a:pt x="71" y="32"/>
                        <a:pt x="71" y="32"/>
                        <a:pt x="71" y="32"/>
                      </a:cubicBezTo>
                      <a:cubicBezTo>
                        <a:pt x="71" y="32"/>
                        <a:pt x="71" y="32"/>
                        <a:pt x="71" y="32"/>
                      </a:cubicBezTo>
                      <a:cubicBezTo>
                        <a:pt x="71" y="32"/>
                        <a:pt x="71" y="32"/>
                        <a:pt x="71" y="32"/>
                      </a:cubicBezTo>
                      <a:cubicBezTo>
                        <a:pt x="71" y="32"/>
                        <a:pt x="71" y="32"/>
                        <a:pt x="71" y="32"/>
                      </a:cubicBezTo>
                      <a:cubicBezTo>
                        <a:pt x="73" y="31"/>
                        <a:pt x="72" y="29"/>
                        <a:pt x="75" y="29"/>
                      </a:cubicBezTo>
                      <a:cubicBezTo>
                        <a:pt x="75" y="29"/>
                        <a:pt x="75" y="29"/>
                        <a:pt x="75" y="29"/>
                      </a:cubicBezTo>
                      <a:cubicBezTo>
                        <a:pt x="75" y="29"/>
                        <a:pt x="75" y="29"/>
                        <a:pt x="75" y="29"/>
                      </a:cubicBezTo>
                      <a:cubicBezTo>
                        <a:pt x="75" y="29"/>
                        <a:pt x="75" y="29"/>
                        <a:pt x="75" y="29"/>
                      </a:cubicBezTo>
                      <a:cubicBezTo>
                        <a:pt x="75" y="29"/>
                        <a:pt x="75" y="29"/>
                        <a:pt x="75" y="29"/>
                      </a:cubicBezTo>
                      <a:cubicBezTo>
                        <a:pt x="75" y="29"/>
                        <a:pt x="75" y="29"/>
                        <a:pt x="75" y="29"/>
                      </a:cubicBezTo>
                      <a:cubicBezTo>
                        <a:pt x="75" y="29"/>
                        <a:pt x="75" y="29"/>
                        <a:pt x="75" y="29"/>
                      </a:cubicBezTo>
                      <a:cubicBezTo>
                        <a:pt x="75" y="29"/>
                        <a:pt x="75" y="29"/>
                        <a:pt x="75" y="29"/>
                      </a:cubicBezTo>
                      <a:cubicBezTo>
                        <a:pt x="75" y="29"/>
                        <a:pt x="76" y="29"/>
                        <a:pt x="76" y="28"/>
                      </a:cubicBezTo>
                      <a:cubicBezTo>
                        <a:pt x="76" y="28"/>
                        <a:pt x="76" y="28"/>
                        <a:pt x="76" y="28"/>
                      </a:cubicBezTo>
                      <a:cubicBezTo>
                        <a:pt x="77" y="28"/>
                        <a:pt x="77" y="28"/>
                        <a:pt x="77" y="28"/>
                      </a:cubicBezTo>
                      <a:cubicBezTo>
                        <a:pt x="78" y="27"/>
                        <a:pt x="78" y="27"/>
                        <a:pt x="79" y="27"/>
                      </a:cubicBezTo>
                      <a:cubicBezTo>
                        <a:pt x="79" y="27"/>
                        <a:pt x="79" y="27"/>
                        <a:pt x="80" y="27"/>
                      </a:cubicBezTo>
                      <a:cubicBezTo>
                        <a:pt x="80" y="27"/>
                        <a:pt x="80" y="27"/>
                        <a:pt x="81" y="27"/>
                      </a:cubicBezTo>
                      <a:moveTo>
                        <a:pt x="67" y="0"/>
                      </a:moveTo>
                      <a:cubicBezTo>
                        <a:pt x="41" y="11"/>
                        <a:pt x="19" y="34"/>
                        <a:pt x="11" y="58"/>
                      </a:cubicBezTo>
                      <a:cubicBezTo>
                        <a:pt x="2" y="58"/>
                        <a:pt x="2" y="58"/>
                        <a:pt x="2" y="58"/>
                      </a:cubicBezTo>
                      <a:cubicBezTo>
                        <a:pt x="0" y="73"/>
                        <a:pt x="1" y="93"/>
                        <a:pt x="15" y="104"/>
                      </a:cubicBezTo>
                      <a:cubicBezTo>
                        <a:pt x="24" y="111"/>
                        <a:pt x="37" y="110"/>
                        <a:pt x="50" y="112"/>
                      </a:cubicBezTo>
                      <a:cubicBezTo>
                        <a:pt x="59" y="97"/>
                        <a:pt x="70" y="95"/>
                        <a:pt x="84" y="87"/>
                      </a:cubicBezTo>
                      <a:cubicBezTo>
                        <a:pt x="95" y="80"/>
                        <a:pt x="104" y="69"/>
                        <a:pt x="116" y="61"/>
                      </a:cubicBezTo>
                      <a:cubicBezTo>
                        <a:pt x="122" y="58"/>
                        <a:pt x="127" y="58"/>
                        <a:pt x="133" y="52"/>
                      </a:cubicBezTo>
                      <a:cubicBezTo>
                        <a:pt x="137" y="49"/>
                        <a:pt x="141" y="46"/>
                        <a:pt x="144" y="42"/>
                      </a:cubicBezTo>
                      <a:cubicBezTo>
                        <a:pt x="124" y="28"/>
                        <a:pt x="99" y="33"/>
                        <a:pt x="78" y="18"/>
                      </a:cubicBezTo>
                      <a:cubicBezTo>
                        <a:pt x="71" y="13"/>
                        <a:pt x="68" y="7"/>
                        <a:pt x="67" y="0"/>
                      </a:cubicBezTo>
                    </a:path>
                  </a:pathLst>
                </a:custGeom>
                <a:solidFill>
                  <a:srgbClr val="A141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5" name="Freeform 8686">
                  <a:extLst>
                    <a:ext uri="{FF2B5EF4-FFF2-40B4-BE49-F238E27FC236}">
                      <a16:creationId xmlns:a16="http://schemas.microsoft.com/office/drawing/2014/main" id="{E80B8A0E-B941-A67C-B609-B72DDDF1099D}"/>
                    </a:ext>
                  </a:extLst>
                </p:cNvPr>
                <p:cNvSpPr>
                  <a:spLocks/>
                </p:cNvSpPr>
                <p:nvPr/>
              </p:nvSpPr>
              <p:spPr bwMode="auto">
                <a:xfrm>
                  <a:off x="4555" y="1972"/>
                  <a:ext cx="55" cy="39"/>
                </a:xfrm>
                <a:custGeom>
                  <a:avLst/>
                  <a:gdLst>
                    <a:gd name="T0" fmla="*/ 14 w 67"/>
                    <a:gd name="T1" fmla="*/ 0 h 47"/>
                    <a:gd name="T2" fmla="*/ 10 w 67"/>
                    <a:gd name="T3" fmla="*/ 2 h 47"/>
                    <a:gd name="T4" fmla="*/ 4 w 67"/>
                    <a:gd name="T5" fmla="*/ 2 h 47"/>
                    <a:gd name="T6" fmla="*/ 0 w 67"/>
                    <a:gd name="T7" fmla="*/ 2 h 47"/>
                    <a:gd name="T8" fmla="*/ 8 w 67"/>
                    <a:gd name="T9" fmla="*/ 6 h 47"/>
                    <a:gd name="T10" fmla="*/ 13 w 67"/>
                    <a:gd name="T11" fmla="*/ 22 h 47"/>
                    <a:gd name="T12" fmla="*/ 30 w 67"/>
                    <a:gd name="T13" fmla="*/ 18 h 47"/>
                    <a:gd name="T14" fmla="*/ 30 w 67"/>
                    <a:gd name="T15" fmla="*/ 18 h 47"/>
                    <a:gd name="T16" fmla="*/ 21 w 67"/>
                    <a:gd name="T17" fmla="*/ 6 h 47"/>
                    <a:gd name="T18" fmla="*/ 14 w 67"/>
                    <a:gd name="T19" fmla="*/ 0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47">
                      <a:moveTo>
                        <a:pt x="31" y="0"/>
                      </a:moveTo>
                      <a:cubicBezTo>
                        <a:pt x="27" y="2"/>
                        <a:pt x="24" y="3"/>
                        <a:pt x="22" y="4"/>
                      </a:cubicBezTo>
                      <a:cubicBezTo>
                        <a:pt x="18" y="5"/>
                        <a:pt x="14" y="5"/>
                        <a:pt x="9" y="5"/>
                      </a:cubicBezTo>
                      <a:cubicBezTo>
                        <a:pt x="6" y="5"/>
                        <a:pt x="3" y="5"/>
                        <a:pt x="0" y="5"/>
                      </a:cubicBezTo>
                      <a:cubicBezTo>
                        <a:pt x="7" y="7"/>
                        <a:pt x="14" y="8"/>
                        <a:pt x="18" y="12"/>
                      </a:cubicBezTo>
                      <a:cubicBezTo>
                        <a:pt x="29" y="20"/>
                        <a:pt x="27" y="34"/>
                        <a:pt x="29" y="47"/>
                      </a:cubicBezTo>
                      <a:cubicBezTo>
                        <a:pt x="41" y="41"/>
                        <a:pt x="54" y="38"/>
                        <a:pt x="67" y="38"/>
                      </a:cubicBezTo>
                      <a:cubicBezTo>
                        <a:pt x="67" y="38"/>
                        <a:pt x="67" y="38"/>
                        <a:pt x="67" y="38"/>
                      </a:cubicBezTo>
                      <a:cubicBezTo>
                        <a:pt x="59" y="31"/>
                        <a:pt x="56" y="20"/>
                        <a:pt x="48" y="12"/>
                      </a:cubicBezTo>
                      <a:cubicBezTo>
                        <a:pt x="42" y="7"/>
                        <a:pt x="37" y="3"/>
                        <a:pt x="31" y="0"/>
                      </a:cubicBezTo>
                    </a:path>
                  </a:pathLst>
                </a:custGeom>
                <a:solidFill>
                  <a:srgbClr val="B150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6" name="Freeform 8687">
                  <a:extLst>
                    <a:ext uri="{FF2B5EF4-FFF2-40B4-BE49-F238E27FC236}">
                      <a16:creationId xmlns:a16="http://schemas.microsoft.com/office/drawing/2014/main" id="{51C7228D-C742-5CB1-CFF5-2C6A17870161}"/>
                    </a:ext>
                  </a:extLst>
                </p:cNvPr>
                <p:cNvSpPr>
                  <a:spLocks noEditPoints="1"/>
                </p:cNvSpPr>
                <p:nvPr/>
              </p:nvSpPr>
              <p:spPr bwMode="auto">
                <a:xfrm>
                  <a:off x="4639" y="2013"/>
                  <a:ext cx="54" cy="76"/>
                </a:xfrm>
                <a:custGeom>
                  <a:avLst/>
                  <a:gdLst>
                    <a:gd name="T0" fmla="*/ 18 w 65"/>
                    <a:gd name="T1" fmla="*/ 16 h 93"/>
                    <a:gd name="T2" fmla="*/ 18 w 65"/>
                    <a:gd name="T3" fmla="*/ 16 h 93"/>
                    <a:gd name="T4" fmla="*/ 13 w 65"/>
                    <a:gd name="T5" fmla="*/ 20 h 93"/>
                    <a:gd name="T6" fmla="*/ 14 w 65"/>
                    <a:gd name="T7" fmla="*/ 33 h 93"/>
                    <a:gd name="T8" fmla="*/ 18 w 65"/>
                    <a:gd name="T9" fmla="*/ 42 h 93"/>
                    <a:gd name="T10" fmla="*/ 22 w 65"/>
                    <a:gd name="T11" fmla="*/ 38 h 93"/>
                    <a:gd name="T12" fmla="*/ 31 w 65"/>
                    <a:gd name="T13" fmla="*/ 34 h 93"/>
                    <a:gd name="T14" fmla="*/ 22 w 65"/>
                    <a:gd name="T15" fmla="*/ 19 h 93"/>
                    <a:gd name="T16" fmla="*/ 18 w 65"/>
                    <a:gd name="T17" fmla="*/ 16 h 93"/>
                    <a:gd name="T18" fmla="*/ 0 w 65"/>
                    <a:gd name="T19" fmla="*/ 0 h 93"/>
                    <a:gd name="T20" fmla="*/ 10 w 65"/>
                    <a:gd name="T21" fmla="*/ 11 h 93"/>
                    <a:gd name="T22" fmla="*/ 11 w 65"/>
                    <a:gd name="T23" fmla="*/ 13 h 93"/>
                    <a:gd name="T24" fmla="*/ 15 w 65"/>
                    <a:gd name="T25" fmla="*/ 10 h 93"/>
                    <a:gd name="T26" fmla="*/ 7 w 65"/>
                    <a:gd name="T27" fmla="*/ 3 h 93"/>
                    <a:gd name="T28" fmla="*/ 0 w 65"/>
                    <a:gd name="T29" fmla="*/ 0 h 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5" h="93">
                      <a:moveTo>
                        <a:pt x="40" y="36"/>
                      </a:moveTo>
                      <a:cubicBezTo>
                        <a:pt x="40" y="37"/>
                        <a:pt x="39" y="38"/>
                        <a:pt x="39" y="38"/>
                      </a:cubicBezTo>
                      <a:cubicBezTo>
                        <a:pt x="36" y="42"/>
                        <a:pt x="32" y="45"/>
                        <a:pt x="28" y="47"/>
                      </a:cubicBezTo>
                      <a:cubicBezTo>
                        <a:pt x="30" y="56"/>
                        <a:pt x="30" y="65"/>
                        <a:pt x="30" y="74"/>
                      </a:cubicBezTo>
                      <a:cubicBezTo>
                        <a:pt x="33" y="81"/>
                        <a:pt x="35" y="87"/>
                        <a:pt x="38" y="93"/>
                      </a:cubicBezTo>
                      <a:cubicBezTo>
                        <a:pt x="40" y="90"/>
                        <a:pt x="42" y="88"/>
                        <a:pt x="45" y="86"/>
                      </a:cubicBezTo>
                      <a:cubicBezTo>
                        <a:pt x="50" y="82"/>
                        <a:pt x="57" y="79"/>
                        <a:pt x="65" y="77"/>
                      </a:cubicBezTo>
                      <a:cubicBezTo>
                        <a:pt x="57" y="66"/>
                        <a:pt x="51" y="53"/>
                        <a:pt x="44" y="42"/>
                      </a:cubicBezTo>
                      <a:cubicBezTo>
                        <a:pt x="43" y="40"/>
                        <a:pt x="42" y="38"/>
                        <a:pt x="40" y="36"/>
                      </a:cubicBezTo>
                      <a:moveTo>
                        <a:pt x="0" y="0"/>
                      </a:moveTo>
                      <a:cubicBezTo>
                        <a:pt x="8" y="5"/>
                        <a:pt x="15" y="14"/>
                        <a:pt x="21" y="25"/>
                      </a:cubicBezTo>
                      <a:cubicBezTo>
                        <a:pt x="22" y="26"/>
                        <a:pt x="22" y="27"/>
                        <a:pt x="23" y="29"/>
                      </a:cubicBezTo>
                      <a:cubicBezTo>
                        <a:pt x="26" y="27"/>
                        <a:pt x="29" y="25"/>
                        <a:pt x="31" y="22"/>
                      </a:cubicBezTo>
                      <a:cubicBezTo>
                        <a:pt x="27" y="17"/>
                        <a:pt x="22" y="11"/>
                        <a:pt x="16" y="7"/>
                      </a:cubicBezTo>
                      <a:cubicBezTo>
                        <a:pt x="11" y="3"/>
                        <a:pt x="6" y="1"/>
                        <a:pt x="0" y="0"/>
                      </a:cubicBezTo>
                    </a:path>
                  </a:pathLst>
                </a:custGeom>
                <a:solidFill>
                  <a:srgbClr val="B150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7" name="Freeform 8688">
                  <a:extLst>
                    <a:ext uri="{FF2B5EF4-FFF2-40B4-BE49-F238E27FC236}">
                      <a16:creationId xmlns:a16="http://schemas.microsoft.com/office/drawing/2014/main" id="{2F298584-5ED6-5AC7-D3E5-60045CCC70C1}"/>
                    </a:ext>
                  </a:extLst>
                </p:cNvPr>
                <p:cNvSpPr>
                  <a:spLocks noEditPoints="1"/>
                </p:cNvSpPr>
                <p:nvPr/>
              </p:nvSpPr>
              <p:spPr bwMode="auto">
                <a:xfrm>
                  <a:off x="4579" y="2003"/>
                  <a:ext cx="85" cy="71"/>
                </a:xfrm>
                <a:custGeom>
                  <a:avLst/>
                  <a:gdLst>
                    <a:gd name="T0" fmla="*/ 46 w 103"/>
                    <a:gd name="T1" fmla="*/ 28 h 85"/>
                    <a:gd name="T2" fmla="*/ 41 w 103"/>
                    <a:gd name="T3" fmla="*/ 31 h 85"/>
                    <a:gd name="T4" fmla="*/ 48 w 103"/>
                    <a:gd name="T5" fmla="*/ 41 h 85"/>
                    <a:gd name="T6" fmla="*/ 46 w 103"/>
                    <a:gd name="T7" fmla="*/ 28 h 85"/>
                    <a:gd name="T8" fmla="*/ 17 w 103"/>
                    <a:gd name="T9" fmla="*/ 0 h 85"/>
                    <a:gd name="T10" fmla="*/ 0 w 103"/>
                    <a:gd name="T11" fmla="*/ 5 h 85"/>
                    <a:gd name="T12" fmla="*/ 5 w 103"/>
                    <a:gd name="T13" fmla="*/ 13 h 85"/>
                    <a:gd name="T14" fmla="*/ 36 w 103"/>
                    <a:gd name="T15" fmla="*/ 25 h 85"/>
                    <a:gd name="T16" fmla="*/ 38 w 103"/>
                    <a:gd name="T17" fmla="*/ 23 h 85"/>
                    <a:gd name="T18" fmla="*/ 45 w 103"/>
                    <a:gd name="T19" fmla="*/ 19 h 85"/>
                    <a:gd name="T20" fmla="*/ 44 w 103"/>
                    <a:gd name="T21" fmla="*/ 18 h 85"/>
                    <a:gd name="T22" fmla="*/ 34 w 103"/>
                    <a:gd name="T23" fmla="*/ 6 h 85"/>
                    <a:gd name="T24" fmla="*/ 21 w 103"/>
                    <a:gd name="T25" fmla="*/ 3 h 85"/>
                    <a:gd name="T26" fmla="*/ 17 w 103"/>
                    <a:gd name="T27" fmla="*/ 0 h 85"/>
                    <a:gd name="T28" fmla="*/ 17 w 103"/>
                    <a:gd name="T29" fmla="*/ 0 h 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3" h="85">
                      <a:moveTo>
                        <a:pt x="101" y="58"/>
                      </a:moveTo>
                      <a:cubicBezTo>
                        <a:pt x="98" y="60"/>
                        <a:pt x="94" y="62"/>
                        <a:pt x="90" y="63"/>
                      </a:cubicBezTo>
                      <a:cubicBezTo>
                        <a:pt x="96" y="70"/>
                        <a:pt x="100" y="78"/>
                        <a:pt x="103" y="85"/>
                      </a:cubicBezTo>
                      <a:cubicBezTo>
                        <a:pt x="103" y="76"/>
                        <a:pt x="103" y="67"/>
                        <a:pt x="101" y="58"/>
                      </a:cubicBezTo>
                      <a:moveTo>
                        <a:pt x="38" y="0"/>
                      </a:moveTo>
                      <a:cubicBezTo>
                        <a:pt x="25" y="0"/>
                        <a:pt x="12" y="3"/>
                        <a:pt x="0" y="9"/>
                      </a:cubicBezTo>
                      <a:cubicBezTo>
                        <a:pt x="1" y="16"/>
                        <a:pt x="4" y="22"/>
                        <a:pt x="11" y="27"/>
                      </a:cubicBezTo>
                      <a:cubicBezTo>
                        <a:pt x="32" y="42"/>
                        <a:pt x="57" y="37"/>
                        <a:pt x="77" y="51"/>
                      </a:cubicBezTo>
                      <a:cubicBezTo>
                        <a:pt x="79" y="49"/>
                        <a:pt x="81" y="48"/>
                        <a:pt x="83" y="46"/>
                      </a:cubicBezTo>
                      <a:cubicBezTo>
                        <a:pt x="88" y="43"/>
                        <a:pt x="92" y="41"/>
                        <a:pt x="96" y="40"/>
                      </a:cubicBezTo>
                      <a:cubicBezTo>
                        <a:pt x="95" y="38"/>
                        <a:pt x="95" y="37"/>
                        <a:pt x="94" y="36"/>
                      </a:cubicBezTo>
                      <a:cubicBezTo>
                        <a:pt x="88" y="25"/>
                        <a:pt x="81" y="16"/>
                        <a:pt x="73" y="11"/>
                      </a:cubicBezTo>
                      <a:cubicBezTo>
                        <a:pt x="64" y="8"/>
                        <a:pt x="54" y="8"/>
                        <a:pt x="45" y="4"/>
                      </a:cubicBezTo>
                      <a:cubicBezTo>
                        <a:pt x="42" y="3"/>
                        <a:pt x="40" y="2"/>
                        <a:pt x="38" y="0"/>
                      </a:cubicBezTo>
                      <a:cubicBezTo>
                        <a:pt x="38" y="0"/>
                        <a:pt x="38" y="0"/>
                        <a:pt x="38" y="0"/>
                      </a:cubicBezTo>
                    </a:path>
                  </a:pathLst>
                </a:custGeom>
                <a:solidFill>
                  <a:srgbClr val="AB4C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8" name="Freeform 8689">
                  <a:extLst>
                    <a:ext uri="{FF2B5EF4-FFF2-40B4-BE49-F238E27FC236}">
                      <a16:creationId xmlns:a16="http://schemas.microsoft.com/office/drawing/2014/main" id="{2F1C8CEE-062B-C237-CB97-1B1290DF4578}"/>
                    </a:ext>
                  </a:extLst>
                </p:cNvPr>
                <p:cNvSpPr>
                  <a:spLocks/>
                </p:cNvSpPr>
                <p:nvPr/>
              </p:nvSpPr>
              <p:spPr bwMode="auto">
                <a:xfrm>
                  <a:off x="4656" y="1955"/>
                  <a:ext cx="29" cy="87"/>
                </a:xfrm>
                <a:custGeom>
                  <a:avLst/>
                  <a:gdLst>
                    <a:gd name="T0" fmla="*/ 2 w 35"/>
                    <a:gd name="T1" fmla="*/ 0 h 106"/>
                    <a:gd name="T2" fmla="*/ 2 w 35"/>
                    <a:gd name="T3" fmla="*/ 0 h 106"/>
                    <a:gd name="T4" fmla="*/ 2 w 35"/>
                    <a:gd name="T5" fmla="*/ 0 h 106"/>
                    <a:gd name="T6" fmla="*/ 2 w 35"/>
                    <a:gd name="T7" fmla="*/ 0 h 106"/>
                    <a:gd name="T8" fmla="*/ 2 w 35"/>
                    <a:gd name="T9" fmla="*/ 0 h 106"/>
                    <a:gd name="T10" fmla="*/ 2 w 35"/>
                    <a:gd name="T11" fmla="*/ 0 h 106"/>
                    <a:gd name="T12" fmla="*/ 2 w 35"/>
                    <a:gd name="T13" fmla="*/ 0 h 106"/>
                    <a:gd name="T14" fmla="*/ 2 w 35"/>
                    <a:gd name="T15" fmla="*/ 0 h 106"/>
                    <a:gd name="T16" fmla="*/ 2 w 35"/>
                    <a:gd name="T17" fmla="*/ 0 h 106"/>
                    <a:gd name="T18" fmla="*/ 2 w 35"/>
                    <a:gd name="T19" fmla="*/ 0 h 106"/>
                    <a:gd name="T20" fmla="*/ 0 w 35"/>
                    <a:gd name="T21" fmla="*/ 1 h 106"/>
                    <a:gd name="T22" fmla="*/ 0 w 35"/>
                    <a:gd name="T23" fmla="*/ 1 h 106"/>
                    <a:gd name="T24" fmla="*/ 0 w 35"/>
                    <a:gd name="T25" fmla="*/ 1 h 106"/>
                    <a:gd name="T26" fmla="*/ 0 w 35"/>
                    <a:gd name="T27" fmla="*/ 1 h 106"/>
                    <a:gd name="T28" fmla="*/ 5 w 35"/>
                    <a:gd name="T29" fmla="*/ 2 h 106"/>
                    <a:gd name="T30" fmla="*/ 8 w 35"/>
                    <a:gd name="T31" fmla="*/ 18 h 106"/>
                    <a:gd name="T32" fmla="*/ 7 w 35"/>
                    <a:gd name="T33" fmla="*/ 39 h 106"/>
                    <a:gd name="T34" fmla="*/ 5 w 35"/>
                    <a:gd name="T35" fmla="*/ 42 h 106"/>
                    <a:gd name="T36" fmla="*/ 10 w 35"/>
                    <a:gd name="T37" fmla="*/ 48 h 106"/>
                    <a:gd name="T38" fmla="*/ 16 w 35"/>
                    <a:gd name="T39" fmla="*/ 34 h 106"/>
                    <a:gd name="T40" fmla="*/ 12 w 35"/>
                    <a:gd name="T41" fmla="*/ 23 h 106"/>
                    <a:gd name="T42" fmla="*/ 10 w 35"/>
                    <a:gd name="T43" fmla="*/ 5 h 106"/>
                    <a:gd name="T44" fmla="*/ 4 w 35"/>
                    <a:gd name="T45" fmla="*/ 0 h 106"/>
                    <a:gd name="T46" fmla="*/ 2 w 35"/>
                    <a:gd name="T47" fmla="*/ 0 h 10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5" h="106">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2" y="0"/>
                        <a:pt x="2" y="0"/>
                        <a:pt x="2" y="0"/>
                      </a:cubicBezTo>
                      <a:cubicBezTo>
                        <a:pt x="1" y="0"/>
                        <a:pt x="1" y="0"/>
                        <a:pt x="0" y="1"/>
                      </a:cubicBezTo>
                      <a:cubicBezTo>
                        <a:pt x="0" y="1"/>
                        <a:pt x="0" y="1"/>
                        <a:pt x="0" y="1"/>
                      </a:cubicBezTo>
                      <a:cubicBezTo>
                        <a:pt x="0" y="1"/>
                        <a:pt x="0" y="1"/>
                        <a:pt x="0" y="1"/>
                      </a:cubicBezTo>
                      <a:cubicBezTo>
                        <a:pt x="0" y="1"/>
                        <a:pt x="0" y="1"/>
                        <a:pt x="0" y="1"/>
                      </a:cubicBezTo>
                      <a:cubicBezTo>
                        <a:pt x="3" y="1"/>
                        <a:pt x="8" y="2"/>
                        <a:pt x="11" y="5"/>
                      </a:cubicBezTo>
                      <a:cubicBezTo>
                        <a:pt x="21" y="15"/>
                        <a:pt x="16" y="28"/>
                        <a:pt x="17" y="40"/>
                      </a:cubicBezTo>
                      <a:cubicBezTo>
                        <a:pt x="19" y="55"/>
                        <a:pt x="23" y="69"/>
                        <a:pt x="16" y="85"/>
                      </a:cubicBezTo>
                      <a:cubicBezTo>
                        <a:pt x="14" y="88"/>
                        <a:pt x="13" y="91"/>
                        <a:pt x="11" y="92"/>
                      </a:cubicBezTo>
                      <a:cubicBezTo>
                        <a:pt x="14" y="97"/>
                        <a:pt x="17" y="101"/>
                        <a:pt x="20" y="106"/>
                      </a:cubicBezTo>
                      <a:cubicBezTo>
                        <a:pt x="26" y="98"/>
                        <a:pt x="33" y="85"/>
                        <a:pt x="34" y="76"/>
                      </a:cubicBezTo>
                      <a:cubicBezTo>
                        <a:pt x="35" y="66"/>
                        <a:pt x="27" y="59"/>
                        <a:pt x="26" y="50"/>
                      </a:cubicBezTo>
                      <a:cubicBezTo>
                        <a:pt x="25" y="31"/>
                        <a:pt x="35" y="27"/>
                        <a:pt x="20" y="10"/>
                      </a:cubicBezTo>
                      <a:cubicBezTo>
                        <a:pt x="17" y="7"/>
                        <a:pt x="12" y="4"/>
                        <a:pt x="8" y="0"/>
                      </a:cubicBezTo>
                      <a:cubicBezTo>
                        <a:pt x="7" y="0"/>
                        <a:pt x="6" y="0"/>
                        <a:pt x="5"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09" name="Freeform 8690">
                  <a:extLst>
                    <a:ext uri="{FF2B5EF4-FFF2-40B4-BE49-F238E27FC236}">
                      <a16:creationId xmlns:a16="http://schemas.microsoft.com/office/drawing/2014/main" id="{B03F6A4C-9BFD-858F-AC94-35534DEFF364}"/>
                    </a:ext>
                  </a:extLst>
                </p:cNvPr>
                <p:cNvSpPr>
                  <a:spLocks/>
                </p:cNvSpPr>
                <p:nvPr/>
              </p:nvSpPr>
              <p:spPr bwMode="auto">
                <a:xfrm>
                  <a:off x="4565" y="2046"/>
                  <a:ext cx="88" cy="61"/>
                </a:xfrm>
                <a:custGeom>
                  <a:avLst/>
                  <a:gdLst>
                    <a:gd name="T0" fmla="*/ 43 w 107"/>
                    <a:gd name="T1" fmla="*/ 0 h 75"/>
                    <a:gd name="T2" fmla="*/ 38 w 107"/>
                    <a:gd name="T3" fmla="*/ 5 h 75"/>
                    <a:gd name="T4" fmla="*/ 30 w 107"/>
                    <a:gd name="T5" fmla="*/ 8 h 75"/>
                    <a:gd name="T6" fmla="*/ 16 w 107"/>
                    <a:gd name="T7" fmla="*/ 20 h 75"/>
                    <a:gd name="T8" fmla="*/ 0 w 107"/>
                    <a:gd name="T9" fmla="*/ 30 h 75"/>
                    <a:gd name="T10" fmla="*/ 7 w 107"/>
                    <a:gd name="T11" fmla="*/ 32 h 75"/>
                    <a:gd name="T12" fmla="*/ 8 w 107"/>
                    <a:gd name="T13" fmla="*/ 33 h 75"/>
                    <a:gd name="T14" fmla="*/ 13 w 107"/>
                    <a:gd name="T15" fmla="*/ 28 h 75"/>
                    <a:gd name="T16" fmla="*/ 28 w 107"/>
                    <a:gd name="T17" fmla="*/ 22 h 75"/>
                    <a:gd name="T18" fmla="*/ 32 w 107"/>
                    <a:gd name="T19" fmla="*/ 13 h 75"/>
                    <a:gd name="T20" fmla="*/ 49 w 107"/>
                    <a:gd name="T21" fmla="*/ 6 h 75"/>
                    <a:gd name="T22" fmla="*/ 48 w 107"/>
                    <a:gd name="T23" fmla="*/ 4 h 75"/>
                    <a:gd name="T24" fmla="*/ 43 w 107"/>
                    <a:gd name="T25" fmla="*/ 0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7" h="75">
                      <a:moveTo>
                        <a:pt x="94" y="0"/>
                      </a:moveTo>
                      <a:cubicBezTo>
                        <a:pt x="91" y="4"/>
                        <a:pt x="87" y="7"/>
                        <a:pt x="83" y="10"/>
                      </a:cubicBezTo>
                      <a:cubicBezTo>
                        <a:pt x="77" y="16"/>
                        <a:pt x="72" y="16"/>
                        <a:pt x="66" y="19"/>
                      </a:cubicBezTo>
                      <a:cubicBezTo>
                        <a:pt x="54" y="27"/>
                        <a:pt x="45" y="38"/>
                        <a:pt x="34" y="45"/>
                      </a:cubicBezTo>
                      <a:cubicBezTo>
                        <a:pt x="20" y="53"/>
                        <a:pt x="9" y="55"/>
                        <a:pt x="0" y="70"/>
                      </a:cubicBezTo>
                      <a:cubicBezTo>
                        <a:pt x="5" y="70"/>
                        <a:pt x="10" y="71"/>
                        <a:pt x="14" y="73"/>
                      </a:cubicBezTo>
                      <a:cubicBezTo>
                        <a:pt x="15" y="74"/>
                        <a:pt x="17" y="75"/>
                        <a:pt x="18" y="75"/>
                      </a:cubicBezTo>
                      <a:cubicBezTo>
                        <a:pt x="21" y="71"/>
                        <a:pt x="25" y="67"/>
                        <a:pt x="29" y="64"/>
                      </a:cubicBezTo>
                      <a:cubicBezTo>
                        <a:pt x="38" y="58"/>
                        <a:pt x="53" y="58"/>
                        <a:pt x="61" y="50"/>
                      </a:cubicBezTo>
                      <a:cubicBezTo>
                        <a:pt x="67" y="45"/>
                        <a:pt x="65" y="38"/>
                        <a:pt x="69" y="31"/>
                      </a:cubicBezTo>
                      <a:cubicBezTo>
                        <a:pt x="78" y="19"/>
                        <a:pt x="93" y="17"/>
                        <a:pt x="107" y="12"/>
                      </a:cubicBezTo>
                      <a:cubicBezTo>
                        <a:pt x="106" y="11"/>
                        <a:pt x="105" y="10"/>
                        <a:pt x="104" y="9"/>
                      </a:cubicBezTo>
                      <a:cubicBezTo>
                        <a:pt x="101" y="5"/>
                        <a:pt x="98" y="2"/>
                        <a:pt x="94" y="0"/>
                      </a:cubicBezTo>
                    </a:path>
                  </a:pathLst>
                </a:custGeom>
                <a:solidFill>
                  <a:srgbClr val="B053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0" name="Freeform 8691">
                  <a:extLst>
                    <a:ext uri="{FF2B5EF4-FFF2-40B4-BE49-F238E27FC236}">
                      <a16:creationId xmlns:a16="http://schemas.microsoft.com/office/drawing/2014/main" id="{10ABF8DA-370D-7A88-8850-E051B9C022E8}"/>
                    </a:ext>
                  </a:extLst>
                </p:cNvPr>
                <p:cNvSpPr>
                  <a:spLocks/>
                </p:cNvSpPr>
                <p:nvPr/>
              </p:nvSpPr>
              <p:spPr bwMode="auto">
                <a:xfrm>
                  <a:off x="4658" y="2031"/>
                  <a:ext cx="14" cy="20"/>
                </a:xfrm>
                <a:custGeom>
                  <a:avLst/>
                  <a:gdLst>
                    <a:gd name="T0" fmla="*/ 4 w 17"/>
                    <a:gd name="T1" fmla="*/ 0 h 25"/>
                    <a:gd name="T2" fmla="*/ 0 w 17"/>
                    <a:gd name="T3" fmla="*/ 3 h 25"/>
                    <a:gd name="T4" fmla="*/ 2 w 17"/>
                    <a:gd name="T5" fmla="*/ 10 h 25"/>
                    <a:gd name="T6" fmla="*/ 7 w 17"/>
                    <a:gd name="T7" fmla="*/ 6 h 25"/>
                    <a:gd name="T8" fmla="*/ 8 w 17"/>
                    <a:gd name="T9" fmla="*/ 6 h 25"/>
                    <a:gd name="T10" fmla="*/ 4 w 17"/>
                    <a:gd name="T11" fmla="*/ 0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5">
                      <a:moveTo>
                        <a:pt x="8" y="0"/>
                      </a:moveTo>
                      <a:cubicBezTo>
                        <a:pt x="6" y="3"/>
                        <a:pt x="3" y="5"/>
                        <a:pt x="0" y="7"/>
                      </a:cubicBezTo>
                      <a:cubicBezTo>
                        <a:pt x="2" y="13"/>
                        <a:pt x="4" y="19"/>
                        <a:pt x="5" y="25"/>
                      </a:cubicBezTo>
                      <a:cubicBezTo>
                        <a:pt x="9" y="23"/>
                        <a:pt x="13" y="20"/>
                        <a:pt x="16" y="16"/>
                      </a:cubicBezTo>
                      <a:cubicBezTo>
                        <a:pt x="16" y="16"/>
                        <a:pt x="17" y="15"/>
                        <a:pt x="17" y="14"/>
                      </a:cubicBezTo>
                      <a:cubicBezTo>
                        <a:pt x="14" y="9"/>
                        <a:pt x="11" y="5"/>
                        <a:pt x="8" y="0"/>
                      </a:cubicBezTo>
                    </a:path>
                  </a:pathLst>
                </a:custGeom>
                <a:solidFill>
                  <a:srgbClr val="BD5F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1" name="Freeform 8692">
                  <a:extLst>
                    <a:ext uri="{FF2B5EF4-FFF2-40B4-BE49-F238E27FC236}">
                      <a16:creationId xmlns:a16="http://schemas.microsoft.com/office/drawing/2014/main" id="{94297139-BC76-6992-75A1-0BF7D233D142}"/>
                    </a:ext>
                  </a:extLst>
                </p:cNvPr>
                <p:cNvSpPr>
                  <a:spLocks/>
                </p:cNvSpPr>
                <p:nvPr/>
              </p:nvSpPr>
              <p:spPr bwMode="auto">
                <a:xfrm>
                  <a:off x="4642" y="2036"/>
                  <a:ext cx="20" cy="19"/>
                </a:xfrm>
                <a:custGeom>
                  <a:avLst/>
                  <a:gdLst>
                    <a:gd name="T0" fmla="*/ 9 w 24"/>
                    <a:gd name="T1" fmla="*/ 0 h 23"/>
                    <a:gd name="T2" fmla="*/ 3 w 24"/>
                    <a:gd name="T3" fmla="*/ 2 h 23"/>
                    <a:gd name="T4" fmla="*/ 0 w 24"/>
                    <a:gd name="T5" fmla="*/ 5 h 23"/>
                    <a:gd name="T6" fmla="*/ 5 w 24"/>
                    <a:gd name="T7" fmla="*/ 10 h 23"/>
                    <a:gd name="T8" fmla="*/ 7 w 24"/>
                    <a:gd name="T9" fmla="*/ 11 h 23"/>
                    <a:gd name="T10" fmla="*/ 12 w 24"/>
                    <a:gd name="T11" fmla="*/ 8 h 23"/>
                    <a:gd name="T12" fmla="*/ 9 w 24"/>
                    <a:gd name="T13" fmla="*/ 0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3">
                      <a:moveTo>
                        <a:pt x="19" y="0"/>
                      </a:moveTo>
                      <a:cubicBezTo>
                        <a:pt x="15" y="1"/>
                        <a:pt x="11" y="3"/>
                        <a:pt x="6" y="6"/>
                      </a:cubicBezTo>
                      <a:cubicBezTo>
                        <a:pt x="4" y="8"/>
                        <a:pt x="2" y="9"/>
                        <a:pt x="0" y="11"/>
                      </a:cubicBezTo>
                      <a:cubicBezTo>
                        <a:pt x="4" y="13"/>
                        <a:pt x="7" y="16"/>
                        <a:pt x="10" y="20"/>
                      </a:cubicBezTo>
                      <a:cubicBezTo>
                        <a:pt x="11" y="21"/>
                        <a:pt x="12" y="22"/>
                        <a:pt x="13" y="23"/>
                      </a:cubicBezTo>
                      <a:cubicBezTo>
                        <a:pt x="17" y="22"/>
                        <a:pt x="21" y="20"/>
                        <a:pt x="24" y="18"/>
                      </a:cubicBezTo>
                      <a:cubicBezTo>
                        <a:pt x="23" y="12"/>
                        <a:pt x="21" y="6"/>
                        <a:pt x="19" y="0"/>
                      </a:cubicBezTo>
                    </a:path>
                  </a:pathLst>
                </a:custGeom>
                <a:solidFill>
                  <a:srgbClr val="B85B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2" name="Freeform 8693">
                  <a:extLst>
                    <a:ext uri="{FF2B5EF4-FFF2-40B4-BE49-F238E27FC236}">
                      <a16:creationId xmlns:a16="http://schemas.microsoft.com/office/drawing/2014/main" id="{1DCE99D0-E864-8379-3CD7-F820134D4E7C}"/>
                    </a:ext>
                  </a:extLst>
                </p:cNvPr>
                <p:cNvSpPr>
                  <a:spLocks noEditPoints="1"/>
                </p:cNvSpPr>
                <p:nvPr/>
              </p:nvSpPr>
              <p:spPr bwMode="auto">
                <a:xfrm>
                  <a:off x="4442" y="1546"/>
                  <a:ext cx="124" cy="215"/>
                </a:xfrm>
                <a:custGeom>
                  <a:avLst/>
                  <a:gdLst>
                    <a:gd name="T0" fmla="*/ 33 w 151"/>
                    <a:gd name="T1" fmla="*/ 21 h 260"/>
                    <a:gd name="T2" fmla="*/ 17 w 151"/>
                    <a:gd name="T3" fmla="*/ 35 h 260"/>
                    <a:gd name="T4" fmla="*/ 13 w 151"/>
                    <a:gd name="T5" fmla="*/ 56 h 260"/>
                    <a:gd name="T6" fmla="*/ 17 w 151"/>
                    <a:gd name="T7" fmla="*/ 65 h 260"/>
                    <a:gd name="T8" fmla="*/ 16 w 151"/>
                    <a:gd name="T9" fmla="*/ 77 h 260"/>
                    <a:gd name="T10" fmla="*/ 17 w 151"/>
                    <a:gd name="T11" fmla="*/ 84 h 260"/>
                    <a:gd name="T12" fmla="*/ 17 w 151"/>
                    <a:gd name="T13" fmla="*/ 84 h 260"/>
                    <a:gd name="T14" fmla="*/ 17 w 151"/>
                    <a:gd name="T15" fmla="*/ 84 h 260"/>
                    <a:gd name="T16" fmla="*/ 31 w 151"/>
                    <a:gd name="T17" fmla="*/ 93 h 260"/>
                    <a:gd name="T18" fmla="*/ 39 w 151"/>
                    <a:gd name="T19" fmla="*/ 106 h 260"/>
                    <a:gd name="T20" fmla="*/ 52 w 151"/>
                    <a:gd name="T21" fmla="*/ 122 h 260"/>
                    <a:gd name="T22" fmla="*/ 52 w 151"/>
                    <a:gd name="T23" fmla="*/ 122 h 260"/>
                    <a:gd name="T24" fmla="*/ 57 w 151"/>
                    <a:gd name="T25" fmla="*/ 121 h 260"/>
                    <a:gd name="T26" fmla="*/ 57 w 151"/>
                    <a:gd name="T27" fmla="*/ 119 h 260"/>
                    <a:gd name="T28" fmla="*/ 57 w 151"/>
                    <a:gd name="T29" fmla="*/ 119 h 260"/>
                    <a:gd name="T30" fmla="*/ 57 w 151"/>
                    <a:gd name="T31" fmla="*/ 119 h 260"/>
                    <a:gd name="T32" fmla="*/ 57 w 151"/>
                    <a:gd name="T33" fmla="*/ 119 h 260"/>
                    <a:gd name="T34" fmla="*/ 57 w 151"/>
                    <a:gd name="T35" fmla="*/ 119 h 260"/>
                    <a:gd name="T36" fmla="*/ 57 w 151"/>
                    <a:gd name="T37" fmla="*/ 117 h 260"/>
                    <a:gd name="T38" fmla="*/ 56 w 151"/>
                    <a:gd name="T39" fmla="*/ 114 h 260"/>
                    <a:gd name="T40" fmla="*/ 57 w 151"/>
                    <a:gd name="T41" fmla="*/ 110 h 260"/>
                    <a:gd name="T42" fmla="*/ 57 w 151"/>
                    <a:gd name="T43" fmla="*/ 108 h 260"/>
                    <a:gd name="T44" fmla="*/ 60 w 151"/>
                    <a:gd name="T45" fmla="*/ 105 h 260"/>
                    <a:gd name="T46" fmla="*/ 62 w 151"/>
                    <a:gd name="T47" fmla="*/ 104 h 260"/>
                    <a:gd name="T48" fmla="*/ 62 w 151"/>
                    <a:gd name="T49" fmla="*/ 104 h 260"/>
                    <a:gd name="T50" fmla="*/ 62 w 151"/>
                    <a:gd name="T51" fmla="*/ 104 h 260"/>
                    <a:gd name="T52" fmla="*/ 63 w 151"/>
                    <a:gd name="T53" fmla="*/ 104 h 260"/>
                    <a:gd name="T54" fmla="*/ 64 w 151"/>
                    <a:gd name="T55" fmla="*/ 103 h 260"/>
                    <a:gd name="T56" fmla="*/ 65 w 151"/>
                    <a:gd name="T57" fmla="*/ 103 h 260"/>
                    <a:gd name="T58" fmla="*/ 65 w 151"/>
                    <a:gd name="T59" fmla="*/ 104 h 260"/>
                    <a:gd name="T60" fmla="*/ 66 w 151"/>
                    <a:gd name="T61" fmla="*/ 104 h 260"/>
                    <a:gd name="T62" fmla="*/ 67 w 151"/>
                    <a:gd name="T63" fmla="*/ 104 h 260"/>
                    <a:gd name="T64" fmla="*/ 67 w 151"/>
                    <a:gd name="T65" fmla="*/ 104 h 260"/>
                    <a:gd name="T66" fmla="*/ 67 w 151"/>
                    <a:gd name="T67" fmla="*/ 104 h 260"/>
                    <a:gd name="T68" fmla="*/ 67 w 151"/>
                    <a:gd name="T69" fmla="*/ 105 h 260"/>
                    <a:gd name="T70" fmla="*/ 67 w 151"/>
                    <a:gd name="T71" fmla="*/ 105 h 260"/>
                    <a:gd name="T72" fmla="*/ 68 w 151"/>
                    <a:gd name="T73" fmla="*/ 105 h 260"/>
                    <a:gd name="T74" fmla="*/ 68 w 151"/>
                    <a:gd name="T75" fmla="*/ 104 h 260"/>
                    <a:gd name="T76" fmla="*/ 44 w 151"/>
                    <a:gd name="T77" fmla="*/ 78 h 260"/>
                    <a:gd name="T78" fmla="*/ 34 w 151"/>
                    <a:gd name="T79" fmla="*/ 37 h 260"/>
                    <a:gd name="T80" fmla="*/ 39 w 151"/>
                    <a:gd name="T81" fmla="*/ 25 h 260"/>
                    <a:gd name="T82" fmla="*/ 33 w 151"/>
                    <a:gd name="T83" fmla="*/ 21 h 260"/>
                    <a:gd name="T84" fmla="*/ 8 w 151"/>
                    <a:gd name="T85" fmla="*/ 0 h 260"/>
                    <a:gd name="T86" fmla="*/ 0 w 151"/>
                    <a:gd name="T87" fmla="*/ 11 h 260"/>
                    <a:gd name="T88" fmla="*/ 8 w 151"/>
                    <a:gd name="T89" fmla="*/ 0 h 2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51" h="260">
                      <a:moveTo>
                        <a:pt x="73" y="44"/>
                      </a:moveTo>
                      <a:cubicBezTo>
                        <a:pt x="58" y="44"/>
                        <a:pt x="40" y="63"/>
                        <a:pt x="39" y="75"/>
                      </a:cubicBezTo>
                      <a:cubicBezTo>
                        <a:pt x="37" y="88"/>
                        <a:pt x="37" y="108"/>
                        <a:pt x="29" y="120"/>
                      </a:cubicBezTo>
                      <a:cubicBezTo>
                        <a:pt x="32" y="126"/>
                        <a:pt x="35" y="131"/>
                        <a:pt x="37" y="139"/>
                      </a:cubicBezTo>
                      <a:cubicBezTo>
                        <a:pt x="38" y="146"/>
                        <a:pt x="36" y="155"/>
                        <a:pt x="35" y="163"/>
                      </a:cubicBezTo>
                      <a:cubicBezTo>
                        <a:pt x="36" y="168"/>
                        <a:pt x="37" y="173"/>
                        <a:pt x="36" y="178"/>
                      </a:cubicBezTo>
                      <a:cubicBezTo>
                        <a:pt x="36" y="178"/>
                        <a:pt x="36" y="178"/>
                        <a:pt x="36" y="178"/>
                      </a:cubicBezTo>
                      <a:cubicBezTo>
                        <a:pt x="36" y="178"/>
                        <a:pt x="36" y="179"/>
                        <a:pt x="36" y="179"/>
                      </a:cubicBezTo>
                      <a:cubicBezTo>
                        <a:pt x="46" y="194"/>
                        <a:pt x="61" y="192"/>
                        <a:pt x="68" y="199"/>
                      </a:cubicBezTo>
                      <a:cubicBezTo>
                        <a:pt x="73" y="205"/>
                        <a:pt x="82" y="219"/>
                        <a:pt x="88" y="226"/>
                      </a:cubicBezTo>
                      <a:cubicBezTo>
                        <a:pt x="96" y="236"/>
                        <a:pt x="86" y="259"/>
                        <a:pt x="114" y="260"/>
                      </a:cubicBezTo>
                      <a:cubicBezTo>
                        <a:pt x="114" y="260"/>
                        <a:pt x="114" y="260"/>
                        <a:pt x="115" y="260"/>
                      </a:cubicBezTo>
                      <a:cubicBezTo>
                        <a:pt x="119" y="260"/>
                        <a:pt x="123" y="259"/>
                        <a:pt x="126" y="257"/>
                      </a:cubicBezTo>
                      <a:cubicBezTo>
                        <a:pt x="126" y="256"/>
                        <a:pt x="126" y="256"/>
                        <a:pt x="126" y="255"/>
                      </a:cubicBezTo>
                      <a:cubicBezTo>
                        <a:pt x="126" y="255"/>
                        <a:pt x="126" y="255"/>
                        <a:pt x="126" y="255"/>
                      </a:cubicBezTo>
                      <a:cubicBezTo>
                        <a:pt x="126" y="255"/>
                        <a:pt x="126" y="255"/>
                        <a:pt x="126" y="255"/>
                      </a:cubicBezTo>
                      <a:cubicBezTo>
                        <a:pt x="126" y="255"/>
                        <a:pt x="126" y="255"/>
                        <a:pt x="126" y="255"/>
                      </a:cubicBezTo>
                      <a:cubicBezTo>
                        <a:pt x="126" y="255"/>
                        <a:pt x="126" y="255"/>
                        <a:pt x="126" y="255"/>
                      </a:cubicBezTo>
                      <a:cubicBezTo>
                        <a:pt x="124" y="254"/>
                        <a:pt x="125" y="251"/>
                        <a:pt x="124" y="250"/>
                      </a:cubicBezTo>
                      <a:cubicBezTo>
                        <a:pt x="122" y="249"/>
                        <a:pt x="124" y="246"/>
                        <a:pt x="123" y="244"/>
                      </a:cubicBezTo>
                      <a:cubicBezTo>
                        <a:pt x="122" y="242"/>
                        <a:pt x="125" y="238"/>
                        <a:pt x="124" y="236"/>
                      </a:cubicBezTo>
                      <a:cubicBezTo>
                        <a:pt x="124" y="234"/>
                        <a:pt x="127" y="233"/>
                        <a:pt x="127" y="230"/>
                      </a:cubicBezTo>
                      <a:cubicBezTo>
                        <a:pt x="127" y="227"/>
                        <a:pt x="131" y="228"/>
                        <a:pt x="131" y="225"/>
                      </a:cubicBezTo>
                      <a:cubicBezTo>
                        <a:pt x="132" y="223"/>
                        <a:pt x="135" y="225"/>
                        <a:pt x="136" y="222"/>
                      </a:cubicBezTo>
                      <a:cubicBezTo>
                        <a:pt x="137" y="222"/>
                        <a:pt x="137" y="222"/>
                        <a:pt x="137" y="222"/>
                      </a:cubicBezTo>
                      <a:cubicBezTo>
                        <a:pt x="137" y="222"/>
                        <a:pt x="138" y="222"/>
                        <a:pt x="138" y="222"/>
                      </a:cubicBezTo>
                      <a:cubicBezTo>
                        <a:pt x="138" y="222"/>
                        <a:pt x="139" y="222"/>
                        <a:pt x="139" y="222"/>
                      </a:cubicBezTo>
                      <a:cubicBezTo>
                        <a:pt x="140" y="222"/>
                        <a:pt x="140" y="222"/>
                        <a:pt x="141" y="221"/>
                      </a:cubicBezTo>
                      <a:cubicBezTo>
                        <a:pt x="141" y="221"/>
                        <a:pt x="141" y="221"/>
                        <a:pt x="142" y="221"/>
                      </a:cubicBezTo>
                      <a:cubicBezTo>
                        <a:pt x="142" y="221"/>
                        <a:pt x="143" y="221"/>
                        <a:pt x="143" y="222"/>
                      </a:cubicBezTo>
                      <a:cubicBezTo>
                        <a:pt x="144" y="222"/>
                        <a:pt x="145" y="222"/>
                        <a:pt x="145" y="222"/>
                      </a:cubicBezTo>
                      <a:cubicBezTo>
                        <a:pt x="146" y="222"/>
                        <a:pt x="146" y="222"/>
                        <a:pt x="146" y="222"/>
                      </a:cubicBezTo>
                      <a:cubicBezTo>
                        <a:pt x="147" y="222"/>
                        <a:pt x="147" y="222"/>
                        <a:pt x="147" y="222"/>
                      </a:cubicBezTo>
                      <a:cubicBezTo>
                        <a:pt x="147" y="222"/>
                        <a:pt x="148" y="222"/>
                        <a:pt x="149" y="223"/>
                      </a:cubicBezTo>
                      <a:cubicBezTo>
                        <a:pt x="149" y="223"/>
                        <a:pt x="149" y="223"/>
                        <a:pt x="149" y="224"/>
                      </a:cubicBezTo>
                      <a:cubicBezTo>
                        <a:pt x="149" y="224"/>
                        <a:pt x="149" y="224"/>
                        <a:pt x="149" y="224"/>
                      </a:cubicBezTo>
                      <a:cubicBezTo>
                        <a:pt x="150" y="224"/>
                        <a:pt x="150" y="224"/>
                        <a:pt x="150" y="224"/>
                      </a:cubicBezTo>
                      <a:cubicBezTo>
                        <a:pt x="150" y="224"/>
                        <a:pt x="150" y="223"/>
                        <a:pt x="150" y="223"/>
                      </a:cubicBezTo>
                      <a:cubicBezTo>
                        <a:pt x="151" y="196"/>
                        <a:pt x="117" y="185"/>
                        <a:pt x="97" y="167"/>
                      </a:cubicBezTo>
                      <a:cubicBezTo>
                        <a:pt x="66" y="139"/>
                        <a:pt x="65" y="117"/>
                        <a:pt x="76" y="80"/>
                      </a:cubicBezTo>
                      <a:cubicBezTo>
                        <a:pt x="78" y="73"/>
                        <a:pt x="83" y="63"/>
                        <a:pt x="86" y="52"/>
                      </a:cubicBezTo>
                      <a:cubicBezTo>
                        <a:pt x="83" y="46"/>
                        <a:pt x="78" y="44"/>
                        <a:pt x="73" y="44"/>
                      </a:cubicBezTo>
                      <a:moveTo>
                        <a:pt x="18" y="0"/>
                      </a:moveTo>
                      <a:cubicBezTo>
                        <a:pt x="7" y="3"/>
                        <a:pt x="2" y="12"/>
                        <a:pt x="0" y="23"/>
                      </a:cubicBezTo>
                      <a:cubicBezTo>
                        <a:pt x="6" y="15"/>
                        <a:pt x="11" y="7"/>
                        <a:pt x="18" y="0"/>
                      </a:cubicBezTo>
                    </a:path>
                  </a:pathLst>
                </a:custGeom>
                <a:solidFill>
                  <a:srgbClr val="9E40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3" name="Freeform 8694">
                  <a:extLst>
                    <a:ext uri="{FF2B5EF4-FFF2-40B4-BE49-F238E27FC236}">
                      <a16:creationId xmlns:a16="http://schemas.microsoft.com/office/drawing/2014/main" id="{24C5CE00-1682-4309-5B2A-858A11FA51DC}"/>
                    </a:ext>
                  </a:extLst>
                </p:cNvPr>
                <p:cNvSpPr>
                  <a:spLocks/>
                </p:cNvSpPr>
                <p:nvPr/>
              </p:nvSpPr>
              <p:spPr bwMode="auto">
                <a:xfrm>
                  <a:off x="4470" y="1681"/>
                  <a:ext cx="2" cy="12"/>
                </a:xfrm>
                <a:custGeom>
                  <a:avLst/>
                  <a:gdLst>
                    <a:gd name="T0" fmla="*/ 1 w 3"/>
                    <a:gd name="T1" fmla="*/ 0 h 15"/>
                    <a:gd name="T2" fmla="*/ 1 w 3"/>
                    <a:gd name="T3" fmla="*/ 6 h 15"/>
                    <a:gd name="T4" fmla="*/ 1 w 3"/>
                    <a:gd name="T5" fmla="*/ 6 h 15"/>
                    <a:gd name="T6" fmla="*/ 1 w 3"/>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5">
                      <a:moveTo>
                        <a:pt x="1" y="0"/>
                      </a:moveTo>
                      <a:cubicBezTo>
                        <a:pt x="0" y="6"/>
                        <a:pt x="0" y="11"/>
                        <a:pt x="2" y="15"/>
                      </a:cubicBezTo>
                      <a:cubicBezTo>
                        <a:pt x="2" y="15"/>
                        <a:pt x="2" y="15"/>
                        <a:pt x="2" y="15"/>
                      </a:cubicBezTo>
                      <a:cubicBezTo>
                        <a:pt x="3" y="10"/>
                        <a:pt x="2" y="5"/>
                        <a:pt x="1" y="0"/>
                      </a:cubicBezTo>
                    </a:path>
                  </a:pathLst>
                </a:custGeom>
                <a:solidFill>
                  <a:srgbClr val="A74A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4" name="Freeform 8695">
                  <a:extLst>
                    <a:ext uri="{FF2B5EF4-FFF2-40B4-BE49-F238E27FC236}">
                      <a16:creationId xmlns:a16="http://schemas.microsoft.com/office/drawing/2014/main" id="{6216A129-7E55-BC76-077E-7BBC2639A44B}"/>
                    </a:ext>
                  </a:extLst>
                </p:cNvPr>
                <p:cNvSpPr>
                  <a:spLocks/>
                </p:cNvSpPr>
                <p:nvPr/>
              </p:nvSpPr>
              <p:spPr bwMode="auto">
                <a:xfrm>
                  <a:off x="4438" y="1542"/>
                  <a:ext cx="84" cy="103"/>
                </a:xfrm>
                <a:custGeom>
                  <a:avLst/>
                  <a:gdLst>
                    <a:gd name="T0" fmla="*/ 29 w 101"/>
                    <a:gd name="T1" fmla="*/ 0 h 125"/>
                    <a:gd name="T2" fmla="*/ 32 w 101"/>
                    <a:gd name="T3" fmla="*/ 4 h 125"/>
                    <a:gd name="T4" fmla="*/ 17 w 101"/>
                    <a:gd name="T5" fmla="*/ 2 h 125"/>
                    <a:gd name="T6" fmla="*/ 10 w 101"/>
                    <a:gd name="T7" fmla="*/ 2 h 125"/>
                    <a:gd name="T8" fmla="*/ 2 w 101"/>
                    <a:gd name="T9" fmla="*/ 13 h 125"/>
                    <a:gd name="T10" fmla="*/ 12 w 101"/>
                    <a:gd name="T11" fmla="*/ 51 h 125"/>
                    <a:gd name="T12" fmla="*/ 15 w 101"/>
                    <a:gd name="T13" fmla="*/ 58 h 125"/>
                    <a:gd name="T14" fmla="*/ 21 w 101"/>
                    <a:gd name="T15" fmla="*/ 36 h 125"/>
                    <a:gd name="T16" fmla="*/ 37 w 101"/>
                    <a:gd name="T17" fmla="*/ 22 h 125"/>
                    <a:gd name="T18" fmla="*/ 43 w 101"/>
                    <a:gd name="T19" fmla="*/ 26 h 125"/>
                    <a:gd name="T20" fmla="*/ 29 w 101"/>
                    <a:gd name="T21" fmla="*/ 0 h 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1" h="125">
                      <a:moveTo>
                        <a:pt x="61" y="0"/>
                      </a:moveTo>
                      <a:cubicBezTo>
                        <a:pt x="66" y="8"/>
                        <a:pt x="66" y="8"/>
                        <a:pt x="66" y="8"/>
                      </a:cubicBezTo>
                      <a:cubicBezTo>
                        <a:pt x="54" y="4"/>
                        <a:pt x="44" y="3"/>
                        <a:pt x="36" y="3"/>
                      </a:cubicBezTo>
                      <a:cubicBezTo>
                        <a:pt x="30" y="3"/>
                        <a:pt x="26" y="3"/>
                        <a:pt x="22" y="5"/>
                      </a:cubicBezTo>
                      <a:cubicBezTo>
                        <a:pt x="15" y="12"/>
                        <a:pt x="10" y="20"/>
                        <a:pt x="4" y="28"/>
                      </a:cubicBezTo>
                      <a:cubicBezTo>
                        <a:pt x="0" y="53"/>
                        <a:pt x="16" y="92"/>
                        <a:pt x="25" y="111"/>
                      </a:cubicBezTo>
                      <a:cubicBezTo>
                        <a:pt x="27" y="117"/>
                        <a:pt x="30" y="121"/>
                        <a:pt x="33" y="125"/>
                      </a:cubicBezTo>
                      <a:cubicBezTo>
                        <a:pt x="41" y="113"/>
                        <a:pt x="41" y="93"/>
                        <a:pt x="43" y="80"/>
                      </a:cubicBezTo>
                      <a:cubicBezTo>
                        <a:pt x="44" y="68"/>
                        <a:pt x="62" y="49"/>
                        <a:pt x="77" y="49"/>
                      </a:cubicBezTo>
                      <a:cubicBezTo>
                        <a:pt x="82" y="49"/>
                        <a:pt x="87" y="51"/>
                        <a:pt x="90" y="57"/>
                      </a:cubicBezTo>
                      <a:cubicBezTo>
                        <a:pt x="98" y="33"/>
                        <a:pt x="101" y="6"/>
                        <a:pt x="61" y="0"/>
                      </a:cubicBezTo>
                    </a:path>
                  </a:pathLst>
                </a:custGeom>
                <a:solidFill>
                  <a:srgbClr val="AA4D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5" name="Freeform 8696">
                  <a:extLst>
                    <a:ext uri="{FF2B5EF4-FFF2-40B4-BE49-F238E27FC236}">
                      <a16:creationId xmlns:a16="http://schemas.microsoft.com/office/drawing/2014/main" id="{2A3DC11C-9958-2A53-A17E-A8B3A6E9E918}"/>
                    </a:ext>
                  </a:extLst>
                </p:cNvPr>
                <p:cNvSpPr>
                  <a:spLocks/>
                </p:cNvSpPr>
                <p:nvPr/>
              </p:nvSpPr>
              <p:spPr bwMode="auto">
                <a:xfrm>
                  <a:off x="4600" y="1592"/>
                  <a:ext cx="88" cy="173"/>
                </a:xfrm>
                <a:custGeom>
                  <a:avLst/>
                  <a:gdLst>
                    <a:gd name="T0" fmla="*/ 35 w 106"/>
                    <a:gd name="T1" fmla="*/ 0 h 210"/>
                    <a:gd name="T2" fmla="*/ 26 w 106"/>
                    <a:gd name="T3" fmla="*/ 2 h 210"/>
                    <a:gd name="T4" fmla="*/ 27 w 106"/>
                    <a:gd name="T5" fmla="*/ 5 h 210"/>
                    <a:gd name="T6" fmla="*/ 22 w 106"/>
                    <a:gd name="T7" fmla="*/ 2 h 210"/>
                    <a:gd name="T8" fmla="*/ 16 w 106"/>
                    <a:gd name="T9" fmla="*/ 14 h 210"/>
                    <a:gd name="T10" fmla="*/ 17 w 106"/>
                    <a:gd name="T11" fmla="*/ 30 h 210"/>
                    <a:gd name="T12" fmla="*/ 12 w 106"/>
                    <a:gd name="T13" fmla="*/ 54 h 210"/>
                    <a:gd name="T14" fmla="*/ 18 w 106"/>
                    <a:gd name="T15" fmla="*/ 75 h 210"/>
                    <a:gd name="T16" fmla="*/ 30 w 106"/>
                    <a:gd name="T17" fmla="*/ 85 h 210"/>
                    <a:gd name="T18" fmla="*/ 37 w 106"/>
                    <a:gd name="T19" fmla="*/ 97 h 210"/>
                    <a:gd name="T20" fmla="*/ 44 w 106"/>
                    <a:gd name="T21" fmla="*/ 84 h 210"/>
                    <a:gd name="T22" fmla="*/ 41 w 106"/>
                    <a:gd name="T23" fmla="*/ 61 h 210"/>
                    <a:gd name="T24" fmla="*/ 46 w 106"/>
                    <a:gd name="T25" fmla="*/ 49 h 210"/>
                    <a:gd name="T26" fmla="*/ 39 w 106"/>
                    <a:gd name="T27" fmla="*/ 41 h 210"/>
                    <a:gd name="T28" fmla="*/ 35 w 106"/>
                    <a:gd name="T29" fmla="*/ 0 h 2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6" h="210">
                      <a:moveTo>
                        <a:pt x="74" y="0"/>
                      </a:moveTo>
                      <a:cubicBezTo>
                        <a:pt x="69" y="0"/>
                        <a:pt x="63" y="2"/>
                        <a:pt x="54" y="6"/>
                      </a:cubicBezTo>
                      <a:cubicBezTo>
                        <a:pt x="53" y="8"/>
                        <a:pt x="54" y="10"/>
                        <a:pt x="55" y="11"/>
                      </a:cubicBezTo>
                      <a:cubicBezTo>
                        <a:pt x="47" y="6"/>
                        <a:pt x="47" y="6"/>
                        <a:pt x="47" y="6"/>
                      </a:cubicBezTo>
                      <a:cubicBezTo>
                        <a:pt x="41" y="15"/>
                        <a:pt x="36" y="20"/>
                        <a:pt x="34" y="30"/>
                      </a:cubicBezTo>
                      <a:cubicBezTo>
                        <a:pt x="33" y="41"/>
                        <a:pt x="41" y="53"/>
                        <a:pt x="35" y="64"/>
                      </a:cubicBezTo>
                      <a:cubicBezTo>
                        <a:pt x="24" y="87"/>
                        <a:pt x="0" y="93"/>
                        <a:pt x="25" y="116"/>
                      </a:cubicBezTo>
                      <a:cubicBezTo>
                        <a:pt x="43" y="134"/>
                        <a:pt x="40" y="146"/>
                        <a:pt x="40" y="163"/>
                      </a:cubicBezTo>
                      <a:cubicBezTo>
                        <a:pt x="48" y="169"/>
                        <a:pt x="56" y="175"/>
                        <a:pt x="63" y="184"/>
                      </a:cubicBezTo>
                      <a:cubicBezTo>
                        <a:pt x="70" y="192"/>
                        <a:pt x="75" y="201"/>
                        <a:pt x="77" y="210"/>
                      </a:cubicBezTo>
                      <a:cubicBezTo>
                        <a:pt x="87" y="210"/>
                        <a:pt x="95" y="201"/>
                        <a:pt x="93" y="183"/>
                      </a:cubicBezTo>
                      <a:cubicBezTo>
                        <a:pt x="90" y="161"/>
                        <a:pt x="74" y="155"/>
                        <a:pt x="85" y="132"/>
                      </a:cubicBezTo>
                      <a:cubicBezTo>
                        <a:pt x="90" y="123"/>
                        <a:pt x="102" y="117"/>
                        <a:pt x="99" y="106"/>
                      </a:cubicBezTo>
                      <a:cubicBezTo>
                        <a:pt x="97" y="98"/>
                        <a:pt x="87" y="97"/>
                        <a:pt x="83" y="90"/>
                      </a:cubicBezTo>
                      <a:cubicBezTo>
                        <a:pt x="76" y="77"/>
                        <a:pt x="106" y="0"/>
                        <a:pt x="74"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6" name="Freeform 8697">
                  <a:extLst>
                    <a:ext uri="{FF2B5EF4-FFF2-40B4-BE49-F238E27FC236}">
                      <a16:creationId xmlns:a16="http://schemas.microsoft.com/office/drawing/2014/main" id="{DE8B79B8-5045-9411-586D-1B4FA8A66BA5}"/>
                    </a:ext>
                  </a:extLst>
                </p:cNvPr>
                <p:cNvSpPr>
                  <a:spLocks/>
                </p:cNvSpPr>
                <p:nvPr/>
              </p:nvSpPr>
              <p:spPr bwMode="auto">
                <a:xfrm>
                  <a:off x="4633" y="1726"/>
                  <a:ext cx="31" cy="39"/>
                </a:xfrm>
                <a:custGeom>
                  <a:avLst/>
                  <a:gdLst>
                    <a:gd name="T0" fmla="*/ 0 w 37"/>
                    <a:gd name="T1" fmla="*/ 0 h 47"/>
                    <a:gd name="T2" fmla="*/ 3 w 37"/>
                    <a:gd name="T3" fmla="*/ 8 h 47"/>
                    <a:gd name="T4" fmla="*/ 18 w 37"/>
                    <a:gd name="T5" fmla="*/ 22 h 47"/>
                    <a:gd name="T6" fmla="*/ 18 w 37"/>
                    <a:gd name="T7" fmla="*/ 22 h 47"/>
                    <a:gd name="T8" fmla="*/ 11 w 37"/>
                    <a:gd name="T9" fmla="*/ 10 h 47"/>
                    <a:gd name="T10" fmla="*/ 0 w 37"/>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47">
                      <a:moveTo>
                        <a:pt x="0" y="0"/>
                      </a:moveTo>
                      <a:cubicBezTo>
                        <a:pt x="1" y="5"/>
                        <a:pt x="1" y="11"/>
                        <a:pt x="3" y="18"/>
                      </a:cubicBezTo>
                      <a:cubicBezTo>
                        <a:pt x="9" y="36"/>
                        <a:pt x="24" y="47"/>
                        <a:pt x="37" y="47"/>
                      </a:cubicBezTo>
                      <a:cubicBezTo>
                        <a:pt x="37" y="47"/>
                        <a:pt x="37" y="47"/>
                        <a:pt x="37" y="47"/>
                      </a:cubicBezTo>
                      <a:cubicBezTo>
                        <a:pt x="35" y="38"/>
                        <a:pt x="30" y="29"/>
                        <a:pt x="23" y="21"/>
                      </a:cubicBezTo>
                      <a:cubicBezTo>
                        <a:pt x="16" y="12"/>
                        <a:pt x="8" y="6"/>
                        <a:pt x="0" y="0"/>
                      </a:cubicBezTo>
                    </a:path>
                  </a:pathLst>
                </a:custGeom>
                <a:solidFill>
                  <a:srgbClr val="9E40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7" name="Freeform 8698">
                  <a:extLst>
                    <a:ext uri="{FF2B5EF4-FFF2-40B4-BE49-F238E27FC236}">
                      <a16:creationId xmlns:a16="http://schemas.microsoft.com/office/drawing/2014/main" id="{21E44497-4364-31EB-3CFB-738AF64FD9F0}"/>
                    </a:ext>
                  </a:extLst>
                </p:cNvPr>
                <p:cNvSpPr>
                  <a:spLocks/>
                </p:cNvSpPr>
                <p:nvPr/>
              </p:nvSpPr>
              <p:spPr bwMode="auto">
                <a:xfrm>
                  <a:off x="4367" y="2391"/>
                  <a:ext cx="109" cy="80"/>
                </a:xfrm>
                <a:custGeom>
                  <a:avLst/>
                  <a:gdLst>
                    <a:gd name="T0" fmla="*/ 39 w 131"/>
                    <a:gd name="T1" fmla="*/ 33 h 96"/>
                    <a:gd name="T2" fmla="*/ 40 w 131"/>
                    <a:gd name="T3" fmla="*/ 33 h 96"/>
                    <a:gd name="T4" fmla="*/ 40 w 131"/>
                    <a:gd name="T5" fmla="*/ 32 h 96"/>
                    <a:gd name="T6" fmla="*/ 42 w 131"/>
                    <a:gd name="T7" fmla="*/ 28 h 96"/>
                    <a:gd name="T8" fmla="*/ 42 w 131"/>
                    <a:gd name="T9" fmla="*/ 28 h 96"/>
                    <a:gd name="T10" fmla="*/ 42 w 131"/>
                    <a:gd name="T11" fmla="*/ 28 h 96"/>
                    <a:gd name="T12" fmla="*/ 42 w 131"/>
                    <a:gd name="T13" fmla="*/ 28 h 96"/>
                    <a:gd name="T14" fmla="*/ 43 w 131"/>
                    <a:gd name="T15" fmla="*/ 27 h 96"/>
                    <a:gd name="T16" fmla="*/ 43 w 131"/>
                    <a:gd name="T17" fmla="*/ 27 h 96"/>
                    <a:gd name="T18" fmla="*/ 43 w 131"/>
                    <a:gd name="T19" fmla="*/ 27 h 96"/>
                    <a:gd name="T20" fmla="*/ 43 w 131"/>
                    <a:gd name="T21" fmla="*/ 27 h 96"/>
                    <a:gd name="T22" fmla="*/ 44 w 131"/>
                    <a:gd name="T23" fmla="*/ 25 h 96"/>
                    <a:gd name="T24" fmla="*/ 45 w 131"/>
                    <a:gd name="T25" fmla="*/ 26 h 96"/>
                    <a:gd name="T26" fmla="*/ 47 w 131"/>
                    <a:gd name="T27" fmla="*/ 25 h 96"/>
                    <a:gd name="T28" fmla="*/ 47 w 131"/>
                    <a:gd name="T29" fmla="*/ 25 h 96"/>
                    <a:gd name="T30" fmla="*/ 47 w 131"/>
                    <a:gd name="T31" fmla="*/ 25 h 96"/>
                    <a:gd name="T32" fmla="*/ 50 w 131"/>
                    <a:gd name="T33" fmla="*/ 27 h 96"/>
                    <a:gd name="T34" fmla="*/ 53 w 131"/>
                    <a:gd name="T35" fmla="*/ 32 h 96"/>
                    <a:gd name="T36" fmla="*/ 53 w 131"/>
                    <a:gd name="T37" fmla="*/ 38 h 96"/>
                    <a:gd name="T38" fmla="*/ 53 w 131"/>
                    <a:gd name="T39" fmla="*/ 40 h 96"/>
                    <a:gd name="T40" fmla="*/ 53 w 131"/>
                    <a:gd name="T41" fmla="*/ 40 h 96"/>
                    <a:gd name="T42" fmla="*/ 52 w 131"/>
                    <a:gd name="T43" fmla="*/ 43 h 96"/>
                    <a:gd name="T44" fmla="*/ 52 w 131"/>
                    <a:gd name="T45" fmla="*/ 43 h 96"/>
                    <a:gd name="T46" fmla="*/ 52 w 131"/>
                    <a:gd name="T47" fmla="*/ 43 h 96"/>
                    <a:gd name="T48" fmla="*/ 52 w 131"/>
                    <a:gd name="T49" fmla="*/ 43 h 96"/>
                    <a:gd name="T50" fmla="*/ 52 w 131"/>
                    <a:gd name="T51" fmla="*/ 43 h 96"/>
                    <a:gd name="T52" fmla="*/ 52 w 131"/>
                    <a:gd name="T53" fmla="*/ 43 h 96"/>
                    <a:gd name="T54" fmla="*/ 52 w 131"/>
                    <a:gd name="T55" fmla="*/ 44 h 96"/>
                    <a:gd name="T56" fmla="*/ 52 w 131"/>
                    <a:gd name="T57" fmla="*/ 44 h 96"/>
                    <a:gd name="T58" fmla="*/ 52 w 131"/>
                    <a:gd name="T59" fmla="*/ 44 h 96"/>
                    <a:gd name="T60" fmla="*/ 52 w 131"/>
                    <a:gd name="T61" fmla="*/ 44 h 96"/>
                    <a:gd name="T62" fmla="*/ 53 w 131"/>
                    <a:gd name="T63" fmla="*/ 47 h 96"/>
                    <a:gd name="T64" fmla="*/ 57 w 131"/>
                    <a:gd name="T65" fmla="*/ 23 h 96"/>
                    <a:gd name="T66" fmla="*/ 17 w 131"/>
                    <a:gd name="T67" fmla="*/ 3 h 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31" h="96">
                      <a:moveTo>
                        <a:pt x="39" y="0"/>
                      </a:moveTo>
                      <a:cubicBezTo>
                        <a:pt x="0" y="34"/>
                        <a:pt x="49" y="56"/>
                        <a:pt x="82" y="68"/>
                      </a:cubicBezTo>
                      <a:cubicBezTo>
                        <a:pt x="82" y="69"/>
                        <a:pt x="83" y="69"/>
                        <a:pt x="84" y="69"/>
                      </a:cubicBezTo>
                      <a:cubicBezTo>
                        <a:pt x="84" y="69"/>
                        <a:pt x="84" y="69"/>
                        <a:pt x="84" y="69"/>
                      </a:cubicBezTo>
                      <a:cubicBezTo>
                        <a:pt x="84" y="68"/>
                        <a:pt x="84" y="67"/>
                        <a:pt x="84" y="66"/>
                      </a:cubicBezTo>
                      <a:cubicBezTo>
                        <a:pt x="84" y="65"/>
                        <a:pt x="84" y="65"/>
                        <a:pt x="84" y="65"/>
                      </a:cubicBezTo>
                      <a:cubicBezTo>
                        <a:pt x="84" y="64"/>
                        <a:pt x="85" y="63"/>
                        <a:pt x="85" y="63"/>
                      </a:cubicBezTo>
                      <a:cubicBezTo>
                        <a:pt x="86" y="62"/>
                        <a:pt x="86" y="59"/>
                        <a:pt x="87" y="58"/>
                      </a:cubicBezTo>
                      <a:cubicBezTo>
                        <a:pt x="87" y="58"/>
                        <a:pt x="87" y="58"/>
                        <a:pt x="87" y="58"/>
                      </a:cubicBezTo>
                      <a:cubicBezTo>
                        <a:pt x="87" y="58"/>
                        <a:pt x="87" y="58"/>
                        <a:pt x="87" y="58"/>
                      </a:cubicBezTo>
                      <a:cubicBezTo>
                        <a:pt x="87" y="58"/>
                        <a:pt x="87" y="58"/>
                        <a:pt x="87" y="58"/>
                      </a:cubicBezTo>
                      <a:cubicBezTo>
                        <a:pt x="87" y="58"/>
                        <a:pt x="87" y="58"/>
                        <a:pt x="87" y="58"/>
                      </a:cubicBezTo>
                      <a:cubicBezTo>
                        <a:pt x="87" y="58"/>
                        <a:pt x="87" y="58"/>
                        <a:pt x="87" y="58"/>
                      </a:cubicBezTo>
                      <a:cubicBezTo>
                        <a:pt x="87" y="58"/>
                        <a:pt x="87" y="58"/>
                        <a:pt x="87" y="58"/>
                      </a:cubicBezTo>
                      <a:cubicBezTo>
                        <a:pt x="89" y="57"/>
                        <a:pt x="88"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1" y="54"/>
                        <a:pt x="91" y="54"/>
                        <a:pt x="91" y="54"/>
                      </a:cubicBezTo>
                      <a:cubicBezTo>
                        <a:pt x="91" y="54"/>
                        <a:pt x="91" y="54"/>
                        <a:pt x="91" y="53"/>
                      </a:cubicBezTo>
                      <a:cubicBezTo>
                        <a:pt x="92" y="53"/>
                        <a:pt x="92" y="52"/>
                        <a:pt x="92" y="52"/>
                      </a:cubicBezTo>
                      <a:cubicBezTo>
                        <a:pt x="93" y="52"/>
                        <a:pt x="93" y="52"/>
                        <a:pt x="93" y="52"/>
                      </a:cubicBezTo>
                      <a:cubicBezTo>
                        <a:pt x="93" y="53"/>
                        <a:pt x="93" y="53"/>
                        <a:pt x="94" y="53"/>
                      </a:cubicBezTo>
                      <a:cubicBezTo>
                        <a:pt x="94" y="53"/>
                        <a:pt x="95" y="52"/>
                        <a:pt x="95" y="52"/>
                      </a:cubicBezTo>
                      <a:cubicBezTo>
                        <a:pt x="95" y="51"/>
                        <a:pt x="96" y="51"/>
                        <a:pt x="96" y="51"/>
                      </a:cubicBezTo>
                      <a:cubicBezTo>
                        <a:pt x="96" y="51"/>
                        <a:pt x="97" y="51"/>
                        <a:pt x="97" y="51"/>
                      </a:cubicBezTo>
                      <a:cubicBezTo>
                        <a:pt x="97" y="52"/>
                        <a:pt x="98" y="52"/>
                        <a:pt x="98" y="52"/>
                      </a:cubicBezTo>
                      <a:cubicBezTo>
                        <a:pt x="98" y="52"/>
                        <a:pt x="99" y="52"/>
                        <a:pt x="99" y="52"/>
                      </a:cubicBezTo>
                      <a:cubicBezTo>
                        <a:pt x="99" y="52"/>
                        <a:pt x="100" y="52"/>
                        <a:pt x="100" y="52"/>
                      </a:cubicBezTo>
                      <a:cubicBezTo>
                        <a:pt x="100" y="52"/>
                        <a:pt x="100" y="52"/>
                        <a:pt x="100" y="52"/>
                      </a:cubicBezTo>
                      <a:cubicBezTo>
                        <a:pt x="102" y="55"/>
                        <a:pt x="104" y="52"/>
                        <a:pt x="104" y="55"/>
                      </a:cubicBezTo>
                      <a:cubicBezTo>
                        <a:pt x="105" y="57"/>
                        <a:pt x="108" y="57"/>
                        <a:pt x="108" y="59"/>
                      </a:cubicBezTo>
                      <a:cubicBezTo>
                        <a:pt x="108" y="62"/>
                        <a:pt x="111" y="63"/>
                        <a:pt x="110" y="65"/>
                      </a:cubicBezTo>
                      <a:cubicBezTo>
                        <a:pt x="110" y="67"/>
                        <a:pt x="112" y="71"/>
                        <a:pt x="111" y="73"/>
                      </a:cubicBezTo>
                      <a:cubicBezTo>
                        <a:pt x="111" y="75"/>
                        <a:pt x="113" y="78"/>
                        <a:pt x="111" y="79"/>
                      </a:cubicBezTo>
                      <a:cubicBezTo>
                        <a:pt x="110" y="80"/>
                        <a:pt x="111" y="83"/>
                        <a:pt x="110" y="83"/>
                      </a:cubicBezTo>
                      <a:cubicBezTo>
                        <a:pt x="110" y="84"/>
                        <a:pt x="110" y="84"/>
                        <a:pt x="110" y="84"/>
                      </a:cubicBezTo>
                      <a:cubicBezTo>
                        <a:pt x="110" y="84"/>
                        <a:pt x="110" y="84"/>
                        <a:pt x="110" y="84"/>
                      </a:cubicBezTo>
                      <a:cubicBezTo>
                        <a:pt x="110" y="84"/>
                        <a:pt x="110" y="84"/>
                        <a:pt x="110" y="84"/>
                      </a:cubicBezTo>
                      <a:cubicBezTo>
                        <a:pt x="110" y="84"/>
                        <a:pt x="110" y="84"/>
                        <a:pt x="110" y="85"/>
                      </a:cubicBezTo>
                      <a:cubicBezTo>
                        <a:pt x="110" y="86"/>
                        <a:pt x="110" y="87"/>
                        <a:pt x="109" y="87"/>
                      </a:cubicBezTo>
                      <a:cubicBezTo>
                        <a:pt x="109" y="88"/>
                        <a:pt x="109" y="88"/>
                        <a:pt x="109" y="88"/>
                      </a:cubicBezTo>
                      <a:cubicBezTo>
                        <a:pt x="109" y="88"/>
                        <a:pt x="109" y="88"/>
                        <a:pt x="109" y="87"/>
                      </a:cubicBezTo>
                      <a:cubicBezTo>
                        <a:pt x="109" y="87"/>
                        <a:pt x="109" y="87"/>
                        <a:pt x="109" y="87"/>
                      </a:cubicBezTo>
                      <a:cubicBezTo>
                        <a:pt x="109" y="87"/>
                        <a:pt x="109" y="87"/>
                        <a:pt x="109" y="87"/>
                      </a:cubicBezTo>
                      <a:cubicBezTo>
                        <a:pt x="109" y="87"/>
                        <a:pt x="109" y="87"/>
                        <a:pt x="109" y="87"/>
                      </a:cubicBezTo>
                      <a:cubicBezTo>
                        <a:pt x="109" y="87"/>
                        <a:pt x="108" y="87"/>
                        <a:pt x="108" y="87"/>
                      </a:cubicBezTo>
                      <a:cubicBezTo>
                        <a:pt x="108" y="87"/>
                        <a:pt x="108" y="87"/>
                        <a:pt x="108" y="87"/>
                      </a:cubicBezTo>
                      <a:cubicBezTo>
                        <a:pt x="108" y="87"/>
                        <a:pt x="108" y="87"/>
                        <a:pt x="108" y="87"/>
                      </a:cubicBezTo>
                      <a:cubicBezTo>
                        <a:pt x="108" y="88"/>
                        <a:pt x="108" y="88"/>
                        <a:pt x="107" y="89"/>
                      </a:cubicBezTo>
                      <a:cubicBezTo>
                        <a:pt x="107" y="89"/>
                        <a:pt x="107" y="89"/>
                        <a:pt x="107" y="89"/>
                      </a:cubicBezTo>
                      <a:cubicBezTo>
                        <a:pt x="107" y="89"/>
                        <a:pt x="107" y="89"/>
                        <a:pt x="107" y="89"/>
                      </a:cubicBezTo>
                      <a:cubicBezTo>
                        <a:pt x="107" y="89"/>
                        <a:pt x="107" y="90"/>
                        <a:pt x="107" y="90"/>
                      </a:cubicBezTo>
                      <a:cubicBezTo>
                        <a:pt x="107" y="90"/>
                        <a:pt x="107" y="90"/>
                        <a:pt x="107" y="90"/>
                      </a:cubicBezTo>
                      <a:cubicBezTo>
                        <a:pt x="107" y="90"/>
                        <a:pt x="107" y="90"/>
                        <a:pt x="107" y="90"/>
                      </a:cubicBezTo>
                      <a:cubicBezTo>
                        <a:pt x="107" y="90"/>
                        <a:pt x="107" y="90"/>
                        <a:pt x="107" y="90"/>
                      </a:cubicBezTo>
                      <a:cubicBezTo>
                        <a:pt x="107" y="90"/>
                        <a:pt x="107" y="90"/>
                        <a:pt x="107" y="90"/>
                      </a:cubicBezTo>
                      <a:cubicBezTo>
                        <a:pt x="107" y="90"/>
                        <a:pt x="107" y="90"/>
                        <a:pt x="107" y="90"/>
                      </a:cubicBezTo>
                      <a:cubicBezTo>
                        <a:pt x="107" y="90"/>
                        <a:pt x="107" y="90"/>
                        <a:pt x="107" y="90"/>
                      </a:cubicBezTo>
                      <a:cubicBezTo>
                        <a:pt x="108" y="91"/>
                        <a:pt x="109" y="93"/>
                        <a:pt x="110" y="94"/>
                      </a:cubicBezTo>
                      <a:cubicBezTo>
                        <a:pt x="110" y="95"/>
                        <a:pt x="110" y="95"/>
                        <a:pt x="111" y="96"/>
                      </a:cubicBezTo>
                      <a:cubicBezTo>
                        <a:pt x="116" y="86"/>
                        <a:pt x="123" y="83"/>
                        <a:pt x="131" y="83"/>
                      </a:cubicBezTo>
                      <a:cubicBezTo>
                        <a:pt x="127" y="71"/>
                        <a:pt x="124" y="58"/>
                        <a:pt x="118" y="49"/>
                      </a:cubicBezTo>
                      <a:cubicBezTo>
                        <a:pt x="110" y="34"/>
                        <a:pt x="101" y="34"/>
                        <a:pt x="84" y="29"/>
                      </a:cubicBezTo>
                      <a:cubicBezTo>
                        <a:pt x="66" y="22"/>
                        <a:pt x="54" y="16"/>
                        <a:pt x="36" y="7"/>
                      </a:cubicBezTo>
                      <a:cubicBezTo>
                        <a:pt x="39" y="0"/>
                        <a:pt x="39" y="0"/>
                        <a:pt x="39"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8" name="Freeform 8699">
                  <a:extLst>
                    <a:ext uri="{FF2B5EF4-FFF2-40B4-BE49-F238E27FC236}">
                      <a16:creationId xmlns:a16="http://schemas.microsoft.com/office/drawing/2014/main" id="{21C08801-89B3-C785-A905-9A67BD1F9ED1}"/>
                    </a:ext>
                  </a:extLst>
                </p:cNvPr>
                <p:cNvSpPr>
                  <a:spLocks/>
                </p:cNvSpPr>
                <p:nvPr/>
              </p:nvSpPr>
              <p:spPr bwMode="auto">
                <a:xfrm>
                  <a:off x="4421" y="2569"/>
                  <a:ext cx="17" cy="20"/>
                </a:xfrm>
                <a:custGeom>
                  <a:avLst/>
                  <a:gdLst>
                    <a:gd name="T0" fmla="*/ 0 w 21"/>
                    <a:gd name="T1" fmla="*/ 0 h 24"/>
                    <a:gd name="T2" fmla="*/ 5 w 21"/>
                    <a:gd name="T3" fmla="*/ 9 h 24"/>
                    <a:gd name="T4" fmla="*/ 9 w 21"/>
                    <a:gd name="T5" fmla="*/ 12 h 24"/>
                    <a:gd name="T6" fmla="*/ 0 w 21"/>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 h="24">
                      <a:moveTo>
                        <a:pt x="0" y="0"/>
                      </a:moveTo>
                      <a:cubicBezTo>
                        <a:pt x="2" y="6"/>
                        <a:pt x="5" y="12"/>
                        <a:pt x="11" y="18"/>
                      </a:cubicBezTo>
                      <a:cubicBezTo>
                        <a:pt x="13" y="20"/>
                        <a:pt x="17" y="22"/>
                        <a:pt x="21" y="24"/>
                      </a:cubicBezTo>
                      <a:cubicBezTo>
                        <a:pt x="13" y="16"/>
                        <a:pt x="6" y="9"/>
                        <a:pt x="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19" name="Freeform 8700">
                  <a:extLst>
                    <a:ext uri="{FF2B5EF4-FFF2-40B4-BE49-F238E27FC236}">
                      <a16:creationId xmlns:a16="http://schemas.microsoft.com/office/drawing/2014/main" id="{E4202763-A515-C1AD-307A-C210B134BF5E}"/>
                    </a:ext>
                  </a:extLst>
                </p:cNvPr>
                <p:cNvSpPr>
                  <a:spLocks noEditPoints="1"/>
                </p:cNvSpPr>
                <p:nvPr/>
              </p:nvSpPr>
              <p:spPr bwMode="auto">
                <a:xfrm>
                  <a:off x="4510" y="2683"/>
                  <a:ext cx="20" cy="36"/>
                </a:xfrm>
                <a:custGeom>
                  <a:avLst/>
                  <a:gdLst>
                    <a:gd name="T0" fmla="*/ 10 w 24"/>
                    <a:gd name="T1" fmla="*/ 1 h 44"/>
                    <a:gd name="T2" fmla="*/ 0 w 24"/>
                    <a:gd name="T3" fmla="*/ 20 h 44"/>
                    <a:gd name="T4" fmla="*/ 8 w 24"/>
                    <a:gd name="T5" fmla="*/ 13 h 44"/>
                    <a:gd name="T6" fmla="*/ 9 w 24"/>
                    <a:gd name="T7" fmla="*/ 11 h 44"/>
                    <a:gd name="T8" fmla="*/ 10 w 24"/>
                    <a:gd name="T9" fmla="*/ 1 h 44"/>
                    <a:gd name="T10" fmla="*/ 10 w 24"/>
                    <a:gd name="T11" fmla="*/ 0 h 44"/>
                    <a:gd name="T12" fmla="*/ 10 w 24"/>
                    <a:gd name="T13" fmla="*/ 1 h 44"/>
                    <a:gd name="T14" fmla="*/ 11 w 24"/>
                    <a:gd name="T15" fmla="*/ 9 h 44"/>
                    <a:gd name="T16" fmla="*/ 12 w 24"/>
                    <a:gd name="T17" fmla="*/ 2 h 44"/>
                    <a:gd name="T18" fmla="*/ 11 w 24"/>
                    <a:gd name="T19" fmla="*/ 2 h 44"/>
                    <a:gd name="T20" fmla="*/ 11 w 24"/>
                    <a:gd name="T21" fmla="*/ 2 h 44"/>
                    <a:gd name="T22" fmla="*/ 11 w 24"/>
                    <a:gd name="T23" fmla="*/ 1 h 44"/>
                    <a:gd name="T24" fmla="*/ 11 w 24"/>
                    <a:gd name="T25" fmla="*/ 1 h 44"/>
                    <a:gd name="T26" fmla="*/ 11 w 24"/>
                    <a:gd name="T27" fmla="*/ 1 h 44"/>
                    <a:gd name="T28" fmla="*/ 11 w 24"/>
                    <a:gd name="T29" fmla="*/ 1 h 44"/>
                    <a:gd name="T30" fmla="*/ 11 w 24"/>
                    <a:gd name="T31" fmla="*/ 1 h 44"/>
                    <a:gd name="T32" fmla="*/ 11 w 24"/>
                    <a:gd name="T33" fmla="*/ 1 h 44"/>
                    <a:gd name="T34" fmla="*/ 11 w 24"/>
                    <a:gd name="T35" fmla="*/ 1 h 44"/>
                    <a:gd name="T36" fmla="*/ 11 w 24"/>
                    <a:gd name="T37" fmla="*/ 1 h 44"/>
                    <a:gd name="T38" fmla="*/ 11 w 24"/>
                    <a:gd name="T39" fmla="*/ 1 h 44"/>
                    <a:gd name="T40" fmla="*/ 11 w 24"/>
                    <a:gd name="T41" fmla="*/ 1 h 44"/>
                    <a:gd name="T42" fmla="*/ 11 w 24"/>
                    <a:gd name="T43" fmla="*/ 1 h 44"/>
                    <a:gd name="T44" fmla="*/ 11 w 24"/>
                    <a:gd name="T45" fmla="*/ 1 h 44"/>
                    <a:gd name="T46" fmla="*/ 10 w 24"/>
                    <a:gd name="T47" fmla="*/ 0 h 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44">
                      <a:moveTo>
                        <a:pt x="20" y="1"/>
                      </a:moveTo>
                      <a:cubicBezTo>
                        <a:pt x="11" y="16"/>
                        <a:pt x="4" y="30"/>
                        <a:pt x="0" y="44"/>
                      </a:cubicBezTo>
                      <a:cubicBezTo>
                        <a:pt x="6" y="40"/>
                        <a:pt x="13" y="36"/>
                        <a:pt x="17" y="30"/>
                      </a:cubicBezTo>
                      <a:cubicBezTo>
                        <a:pt x="18" y="29"/>
                        <a:pt x="19" y="28"/>
                        <a:pt x="19" y="26"/>
                      </a:cubicBezTo>
                      <a:cubicBezTo>
                        <a:pt x="19" y="18"/>
                        <a:pt x="19" y="10"/>
                        <a:pt x="20" y="1"/>
                      </a:cubicBezTo>
                      <a:moveTo>
                        <a:pt x="20" y="0"/>
                      </a:moveTo>
                      <a:cubicBezTo>
                        <a:pt x="20" y="1"/>
                        <a:pt x="20" y="1"/>
                        <a:pt x="20" y="1"/>
                      </a:cubicBezTo>
                      <a:cubicBezTo>
                        <a:pt x="20" y="7"/>
                        <a:pt x="21" y="14"/>
                        <a:pt x="21" y="20"/>
                      </a:cubicBezTo>
                      <a:cubicBezTo>
                        <a:pt x="23" y="15"/>
                        <a:pt x="23" y="10"/>
                        <a:pt x="24" y="4"/>
                      </a:cubicBezTo>
                      <a:cubicBezTo>
                        <a:pt x="24" y="4"/>
                        <a:pt x="23" y="3"/>
                        <a:pt x="23" y="3"/>
                      </a:cubicBezTo>
                      <a:cubicBezTo>
                        <a:pt x="23" y="3"/>
                        <a:pt x="23" y="3"/>
                        <a:pt x="23" y="3"/>
                      </a:cubicBezTo>
                      <a:cubicBezTo>
                        <a:pt x="23" y="2"/>
                        <a:pt x="22"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0" name="Freeform 8701">
                  <a:extLst>
                    <a:ext uri="{FF2B5EF4-FFF2-40B4-BE49-F238E27FC236}">
                      <a16:creationId xmlns:a16="http://schemas.microsoft.com/office/drawing/2014/main" id="{89E539E8-4B6B-3DDE-08F3-A44A834D05A6}"/>
                    </a:ext>
                  </a:extLst>
                </p:cNvPr>
                <p:cNvSpPr>
                  <a:spLocks noEditPoints="1"/>
                </p:cNvSpPr>
                <p:nvPr/>
              </p:nvSpPr>
              <p:spPr bwMode="auto">
                <a:xfrm>
                  <a:off x="4435" y="2613"/>
                  <a:ext cx="93" cy="222"/>
                </a:xfrm>
                <a:custGeom>
                  <a:avLst/>
                  <a:gdLst>
                    <a:gd name="T0" fmla="*/ 52 w 112"/>
                    <a:gd name="T1" fmla="*/ 40 h 268"/>
                    <a:gd name="T2" fmla="*/ 52 w 112"/>
                    <a:gd name="T3" fmla="*/ 40 h 268"/>
                    <a:gd name="T4" fmla="*/ 52 w 112"/>
                    <a:gd name="T5" fmla="*/ 40 h 268"/>
                    <a:gd name="T6" fmla="*/ 52 w 112"/>
                    <a:gd name="T7" fmla="*/ 40 h 268"/>
                    <a:gd name="T8" fmla="*/ 15 w 112"/>
                    <a:gd name="T9" fmla="*/ 0 h 268"/>
                    <a:gd name="T10" fmla="*/ 14 w 112"/>
                    <a:gd name="T11" fmla="*/ 2 h 268"/>
                    <a:gd name="T12" fmla="*/ 24 w 112"/>
                    <a:gd name="T13" fmla="*/ 17 h 268"/>
                    <a:gd name="T14" fmla="*/ 22 w 112"/>
                    <a:gd name="T15" fmla="*/ 37 h 268"/>
                    <a:gd name="T16" fmla="*/ 24 w 112"/>
                    <a:gd name="T17" fmla="*/ 56 h 268"/>
                    <a:gd name="T18" fmla="*/ 14 w 112"/>
                    <a:gd name="T19" fmla="*/ 68 h 268"/>
                    <a:gd name="T20" fmla="*/ 14 w 112"/>
                    <a:gd name="T21" fmla="*/ 74 h 268"/>
                    <a:gd name="T22" fmla="*/ 20 w 112"/>
                    <a:gd name="T23" fmla="*/ 74 h 268"/>
                    <a:gd name="T24" fmla="*/ 22 w 112"/>
                    <a:gd name="T25" fmla="*/ 74 h 268"/>
                    <a:gd name="T26" fmla="*/ 22 w 112"/>
                    <a:gd name="T27" fmla="*/ 78 h 268"/>
                    <a:gd name="T28" fmla="*/ 10 w 112"/>
                    <a:gd name="T29" fmla="*/ 72 h 268"/>
                    <a:gd name="T30" fmla="*/ 9 w 112"/>
                    <a:gd name="T31" fmla="*/ 75 h 268"/>
                    <a:gd name="T32" fmla="*/ 2 w 112"/>
                    <a:gd name="T33" fmla="*/ 98 h 268"/>
                    <a:gd name="T34" fmla="*/ 22 w 112"/>
                    <a:gd name="T35" fmla="*/ 114 h 268"/>
                    <a:gd name="T36" fmla="*/ 24 w 112"/>
                    <a:gd name="T37" fmla="*/ 114 h 268"/>
                    <a:gd name="T38" fmla="*/ 28 w 112"/>
                    <a:gd name="T39" fmla="*/ 126 h 268"/>
                    <a:gd name="T40" fmla="*/ 37 w 112"/>
                    <a:gd name="T41" fmla="*/ 101 h 268"/>
                    <a:gd name="T42" fmla="*/ 38 w 112"/>
                    <a:gd name="T43" fmla="*/ 66 h 268"/>
                    <a:gd name="T44" fmla="*/ 43 w 112"/>
                    <a:gd name="T45" fmla="*/ 60 h 268"/>
                    <a:gd name="T46" fmla="*/ 52 w 112"/>
                    <a:gd name="T47" fmla="*/ 40 h 268"/>
                    <a:gd name="T48" fmla="*/ 52 w 112"/>
                    <a:gd name="T49" fmla="*/ 39 h 268"/>
                    <a:gd name="T50" fmla="*/ 52 w 112"/>
                    <a:gd name="T51" fmla="*/ 38 h 268"/>
                    <a:gd name="T52" fmla="*/ 52 w 112"/>
                    <a:gd name="T53" fmla="*/ 38 h 268"/>
                    <a:gd name="T54" fmla="*/ 52 w 112"/>
                    <a:gd name="T55" fmla="*/ 38 h 268"/>
                    <a:gd name="T56" fmla="*/ 52 w 112"/>
                    <a:gd name="T57" fmla="*/ 38 h 268"/>
                    <a:gd name="T58" fmla="*/ 52 w 112"/>
                    <a:gd name="T59" fmla="*/ 38 h 268"/>
                    <a:gd name="T60" fmla="*/ 52 w 112"/>
                    <a:gd name="T61" fmla="*/ 38 h 268"/>
                    <a:gd name="T62" fmla="*/ 52 w 112"/>
                    <a:gd name="T63" fmla="*/ 38 h 268"/>
                    <a:gd name="T64" fmla="*/ 51 w 112"/>
                    <a:gd name="T65" fmla="*/ 36 h 268"/>
                    <a:gd name="T66" fmla="*/ 51 w 112"/>
                    <a:gd name="T67" fmla="*/ 34 h 268"/>
                    <a:gd name="T68" fmla="*/ 52 w 112"/>
                    <a:gd name="T69" fmla="*/ 29 h 268"/>
                    <a:gd name="T70" fmla="*/ 52 w 112"/>
                    <a:gd name="T71" fmla="*/ 28 h 268"/>
                    <a:gd name="T72" fmla="*/ 53 w 112"/>
                    <a:gd name="T73" fmla="*/ 26 h 268"/>
                    <a:gd name="T74" fmla="*/ 53 w 112"/>
                    <a:gd name="T75" fmla="*/ 23 h 268"/>
                    <a:gd name="T76" fmla="*/ 51 w 112"/>
                    <a:gd name="T77" fmla="*/ 17 h 268"/>
                    <a:gd name="T78" fmla="*/ 42 w 112"/>
                    <a:gd name="T79" fmla="*/ 18 h 268"/>
                    <a:gd name="T80" fmla="*/ 15 w 112"/>
                    <a:gd name="T81" fmla="*/ 0 h 2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12" h="268">
                      <a:moveTo>
                        <a:pt x="111" y="84"/>
                      </a:moveTo>
                      <a:cubicBezTo>
                        <a:pt x="111" y="84"/>
                        <a:pt x="111" y="84"/>
                        <a:pt x="111" y="85"/>
                      </a:cubicBezTo>
                      <a:cubicBezTo>
                        <a:pt x="111" y="85"/>
                        <a:pt x="111" y="85"/>
                        <a:pt x="111" y="84"/>
                      </a:cubicBezTo>
                      <a:cubicBezTo>
                        <a:pt x="111" y="84"/>
                        <a:pt x="111" y="84"/>
                        <a:pt x="111" y="84"/>
                      </a:cubicBezTo>
                      <a:moveTo>
                        <a:pt x="31" y="0"/>
                      </a:moveTo>
                      <a:cubicBezTo>
                        <a:pt x="30" y="1"/>
                        <a:pt x="30" y="3"/>
                        <a:pt x="30" y="4"/>
                      </a:cubicBezTo>
                      <a:cubicBezTo>
                        <a:pt x="32" y="22"/>
                        <a:pt x="42" y="21"/>
                        <a:pt x="50" y="35"/>
                      </a:cubicBezTo>
                      <a:cubicBezTo>
                        <a:pt x="60" y="51"/>
                        <a:pt x="50" y="61"/>
                        <a:pt x="48" y="79"/>
                      </a:cubicBezTo>
                      <a:cubicBezTo>
                        <a:pt x="46" y="93"/>
                        <a:pt x="55" y="108"/>
                        <a:pt x="51" y="120"/>
                      </a:cubicBezTo>
                      <a:cubicBezTo>
                        <a:pt x="47" y="129"/>
                        <a:pt x="37" y="137"/>
                        <a:pt x="29" y="145"/>
                      </a:cubicBezTo>
                      <a:cubicBezTo>
                        <a:pt x="29" y="149"/>
                        <a:pt x="29" y="152"/>
                        <a:pt x="30" y="156"/>
                      </a:cubicBezTo>
                      <a:cubicBezTo>
                        <a:pt x="33" y="157"/>
                        <a:pt x="38" y="157"/>
                        <a:pt x="42" y="157"/>
                      </a:cubicBezTo>
                      <a:cubicBezTo>
                        <a:pt x="43" y="157"/>
                        <a:pt x="44" y="157"/>
                        <a:pt x="45" y="157"/>
                      </a:cubicBezTo>
                      <a:cubicBezTo>
                        <a:pt x="45" y="160"/>
                        <a:pt x="44" y="164"/>
                        <a:pt x="45" y="166"/>
                      </a:cubicBezTo>
                      <a:cubicBezTo>
                        <a:pt x="34" y="162"/>
                        <a:pt x="27" y="158"/>
                        <a:pt x="22" y="153"/>
                      </a:cubicBezTo>
                      <a:cubicBezTo>
                        <a:pt x="20" y="155"/>
                        <a:pt x="19" y="156"/>
                        <a:pt x="19" y="158"/>
                      </a:cubicBezTo>
                      <a:cubicBezTo>
                        <a:pt x="11" y="172"/>
                        <a:pt x="0" y="191"/>
                        <a:pt x="6" y="206"/>
                      </a:cubicBezTo>
                      <a:cubicBezTo>
                        <a:pt x="9" y="218"/>
                        <a:pt x="34" y="242"/>
                        <a:pt x="48" y="242"/>
                      </a:cubicBezTo>
                      <a:cubicBezTo>
                        <a:pt x="49" y="242"/>
                        <a:pt x="49" y="242"/>
                        <a:pt x="50" y="242"/>
                      </a:cubicBezTo>
                      <a:cubicBezTo>
                        <a:pt x="45" y="249"/>
                        <a:pt x="49" y="263"/>
                        <a:pt x="59" y="268"/>
                      </a:cubicBezTo>
                      <a:cubicBezTo>
                        <a:pt x="70" y="252"/>
                        <a:pt x="74" y="232"/>
                        <a:pt x="77" y="215"/>
                      </a:cubicBezTo>
                      <a:cubicBezTo>
                        <a:pt x="80" y="192"/>
                        <a:pt x="68" y="161"/>
                        <a:pt x="79" y="141"/>
                      </a:cubicBezTo>
                      <a:cubicBezTo>
                        <a:pt x="81" y="135"/>
                        <a:pt x="86" y="132"/>
                        <a:pt x="91" y="128"/>
                      </a:cubicBezTo>
                      <a:cubicBezTo>
                        <a:pt x="95" y="114"/>
                        <a:pt x="102" y="100"/>
                        <a:pt x="111" y="85"/>
                      </a:cubicBezTo>
                      <a:cubicBezTo>
                        <a:pt x="111" y="85"/>
                        <a:pt x="111" y="84"/>
                        <a:pt x="111" y="83"/>
                      </a:cubicBezTo>
                      <a:cubicBezTo>
                        <a:pt x="111" y="83"/>
                        <a:pt x="110" y="82"/>
                        <a:pt x="110" y="81"/>
                      </a:cubicBezTo>
                      <a:cubicBezTo>
                        <a:pt x="110" y="81"/>
                        <a:pt x="110" y="81"/>
                        <a:pt x="110" y="81"/>
                      </a:cubicBezTo>
                      <a:cubicBezTo>
                        <a:pt x="110" y="81"/>
                        <a:pt x="110" y="81"/>
                        <a:pt x="110" y="81"/>
                      </a:cubicBezTo>
                      <a:cubicBezTo>
                        <a:pt x="110" y="81"/>
                        <a:pt x="110" y="81"/>
                        <a:pt x="110" y="81"/>
                      </a:cubicBezTo>
                      <a:cubicBezTo>
                        <a:pt x="110" y="81"/>
                        <a:pt x="110" y="81"/>
                        <a:pt x="110" y="81"/>
                      </a:cubicBezTo>
                      <a:cubicBezTo>
                        <a:pt x="110" y="81"/>
                        <a:pt x="110" y="81"/>
                        <a:pt x="110" y="81"/>
                      </a:cubicBezTo>
                      <a:cubicBezTo>
                        <a:pt x="110" y="81"/>
                        <a:pt x="110" y="81"/>
                        <a:pt x="110" y="81"/>
                      </a:cubicBezTo>
                      <a:cubicBezTo>
                        <a:pt x="108" y="80"/>
                        <a:pt x="109" y="77"/>
                        <a:pt x="108" y="76"/>
                      </a:cubicBezTo>
                      <a:cubicBezTo>
                        <a:pt x="106" y="75"/>
                        <a:pt x="108" y="72"/>
                        <a:pt x="107" y="71"/>
                      </a:cubicBezTo>
                      <a:cubicBezTo>
                        <a:pt x="106" y="68"/>
                        <a:pt x="110" y="65"/>
                        <a:pt x="109" y="62"/>
                      </a:cubicBezTo>
                      <a:cubicBezTo>
                        <a:pt x="109" y="61"/>
                        <a:pt x="110" y="60"/>
                        <a:pt x="111" y="59"/>
                      </a:cubicBezTo>
                      <a:cubicBezTo>
                        <a:pt x="111" y="57"/>
                        <a:pt x="111" y="56"/>
                        <a:pt x="112" y="54"/>
                      </a:cubicBezTo>
                      <a:cubicBezTo>
                        <a:pt x="112" y="52"/>
                        <a:pt x="112" y="51"/>
                        <a:pt x="112" y="49"/>
                      </a:cubicBezTo>
                      <a:cubicBezTo>
                        <a:pt x="111" y="44"/>
                        <a:pt x="109" y="40"/>
                        <a:pt x="107" y="36"/>
                      </a:cubicBezTo>
                      <a:cubicBezTo>
                        <a:pt x="101" y="37"/>
                        <a:pt x="95" y="38"/>
                        <a:pt x="89" y="38"/>
                      </a:cubicBezTo>
                      <a:cubicBezTo>
                        <a:pt x="67" y="38"/>
                        <a:pt x="48" y="26"/>
                        <a:pt x="31"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1" name="Freeform 8702">
                  <a:extLst>
                    <a:ext uri="{FF2B5EF4-FFF2-40B4-BE49-F238E27FC236}">
                      <a16:creationId xmlns:a16="http://schemas.microsoft.com/office/drawing/2014/main" id="{7C1B72E6-7050-023E-81F0-678551565BA4}"/>
                    </a:ext>
                  </a:extLst>
                </p:cNvPr>
                <p:cNvSpPr>
                  <a:spLocks/>
                </p:cNvSpPr>
                <p:nvPr/>
              </p:nvSpPr>
              <p:spPr bwMode="auto">
                <a:xfrm>
                  <a:off x="4453" y="2733"/>
                  <a:ext cx="19" cy="17"/>
                </a:xfrm>
                <a:custGeom>
                  <a:avLst/>
                  <a:gdLst>
                    <a:gd name="T0" fmla="*/ 3 w 23"/>
                    <a:gd name="T1" fmla="*/ 0 h 21"/>
                    <a:gd name="T2" fmla="*/ 0 w 23"/>
                    <a:gd name="T3" fmla="*/ 3 h 21"/>
                    <a:gd name="T4" fmla="*/ 11 w 23"/>
                    <a:gd name="T5" fmla="*/ 9 h 21"/>
                    <a:gd name="T6" fmla="*/ 11 w 23"/>
                    <a:gd name="T7" fmla="*/ 5 h 21"/>
                    <a:gd name="T8" fmla="*/ 10 w 23"/>
                    <a:gd name="T9" fmla="*/ 5 h 21"/>
                    <a:gd name="T10" fmla="*/ 4 w 23"/>
                    <a:gd name="T11" fmla="*/ 5 h 21"/>
                    <a:gd name="T12" fmla="*/ 3 w 23"/>
                    <a:gd name="T13" fmla="*/ 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1">
                      <a:moveTo>
                        <a:pt x="7" y="0"/>
                      </a:moveTo>
                      <a:cubicBezTo>
                        <a:pt x="4" y="3"/>
                        <a:pt x="2" y="6"/>
                        <a:pt x="0" y="8"/>
                      </a:cubicBezTo>
                      <a:cubicBezTo>
                        <a:pt x="5" y="13"/>
                        <a:pt x="12" y="17"/>
                        <a:pt x="23" y="21"/>
                      </a:cubicBezTo>
                      <a:cubicBezTo>
                        <a:pt x="22" y="19"/>
                        <a:pt x="23" y="15"/>
                        <a:pt x="23" y="12"/>
                      </a:cubicBezTo>
                      <a:cubicBezTo>
                        <a:pt x="22" y="12"/>
                        <a:pt x="21" y="12"/>
                        <a:pt x="20" y="12"/>
                      </a:cubicBezTo>
                      <a:cubicBezTo>
                        <a:pt x="16" y="12"/>
                        <a:pt x="11" y="12"/>
                        <a:pt x="8" y="11"/>
                      </a:cubicBezTo>
                      <a:cubicBezTo>
                        <a:pt x="7" y="7"/>
                        <a:pt x="7" y="4"/>
                        <a:pt x="7"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2" name="Freeform 8703">
                  <a:extLst>
                    <a:ext uri="{FF2B5EF4-FFF2-40B4-BE49-F238E27FC236}">
                      <a16:creationId xmlns:a16="http://schemas.microsoft.com/office/drawing/2014/main" id="{F0E5B2A4-A21C-B692-7E8C-F5F39F5C2B2E}"/>
                    </a:ext>
                  </a:extLst>
                </p:cNvPr>
                <p:cNvSpPr>
                  <a:spLocks/>
                </p:cNvSpPr>
                <p:nvPr/>
              </p:nvSpPr>
              <p:spPr bwMode="auto">
                <a:xfrm>
                  <a:off x="4666" y="3204"/>
                  <a:ext cx="62" cy="171"/>
                </a:xfrm>
                <a:custGeom>
                  <a:avLst/>
                  <a:gdLst>
                    <a:gd name="T0" fmla="*/ 21 w 75"/>
                    <a:gd name="T1" fmla="*/ 0 h 207"/>
                    <a:gd name="T2" fmla="*/ 1 w 75"/>
                    <a:gd name="T3" fmla="*/ 17 h 207"/>
                    <a:gd name="T4" fmla="*/ 12 w 75"/>
                    <a:gd name="T5" fmla="*/ 41 h 207"/>
                    <a:gd name="T6" fmla="*/ 9 w 75"/>
                    <a:gd name="T7" fmla="*/ 51 h 207"/>
                    <a:gd name="T8" fmla="*/ 12 w 75"/>
                    <a:gd name="T9" fmla="*/ 64 h 207"/>
                    <a:gd name="T10" fmla="*/ 12 w 75"/>
                    <a:gd name="T11" fmla="*/ 87 h 207"/>
                    <a:gd name="T12" fmla="*/ 25 w 75"/>
                    <a:gd name="T13" fmla="*/ 96 h 207"/>
                    <a:gd name="T14" fmla="*/ 31 w 75"/>
                    <a:gd name="T15" fmla="*/ 82 h 207"/>
                    <a:gd name="T16" fmla="*/ 12 w 75"/>
                    <a:gd name="T17" fmla="*/ 31 h 207"/>
                    <a:gd name="T18" fmla="*/ 17 w 75"/>
                    <a:gd name="T19" fmla="*/ 4 h 207"/>
                    <a:gd name="T20" fmla="*/ 21 w 75"/>
                    <a:gd name="T21" fmla="*/ 0 h 207"/>
                    <a:gd name="T22" fmla="*/ 21 w 75"/>
                    <a:gd name="T23" fmla="*/ 0 h 2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 h="207">
                      <a:moveTo>
                        <a:pt x="44" y="0"/>
                      </a:moveTo>
                      <a:cubicBezTo>
                        <a:pt x="13" y="0"/>
                        <a:pt x="0" y="7"/>
                        <a:pt x="1" y="36"/>
                      </a:cubicBezTo>
                      <a:cubicBezTo>
                        <a:pt x="3" y="57"/>
                        <a:pt x="26" y="69"/>
                        <a:pt x="27" y="89"/>
                      </a:cubicBezTo>
                      <a:cubicBezTo>
                        <a:pt x="27" y="93"/>
                        <a:pt x="19" y="103"/>
                        <a:pt x="19" y="110"/>
                      </a:cubicBezTo>
                      <a:cubicBezTo>
                        <a:pt x="18" y="119"/>
                        <a:pt x="23" y="126"/>
                        <a:pt x="24" y="135"/>
                      </a:cubicBezTo>
                      <a:cubicBezTo>
                        <a:pt x="26" y="151"/>
                        <a:pt x="19" y="172"/>
                        <a:pt x="26" y="187"/>
                      </a:cubicBezTo>
                      <a:cubicBezTo>
                        <a:pt x="33" y="201"/>
                        <a:pt x="44" y="207"/>
                        <a:pt x="53" y="207"/>
                      </a:cubicBezTo>
                      <a:cubicBezTo>
                        <a:pt x="66" y="207"/>
                        <a:pt x="75" y="195"/>
                        <a:pt x="65" y="175"/>
                      </a:cubicBezTo>
                      <a:cubicBezTo>
                        <a:pt x="47" y="140"/>
                        <a:pt x="55" y="100"/>
                        <a:pt x="27" y="68"/>
                      </a:cubicBezTo>
                      <a:cubicBezTo>
                        <a:pt x="47" y="54"/>
                        <a:pt x="50" y="28"/>
                        <a:pt x="38" y="9"/>
                      </a:cubicBezTo>
                      <a:cubicBezTo>
                        <a:pt x="47" y="0"/>
                        <a:pt x="47" y="0"/>
                        <a:pt x="47" y="0"/>
                      </a:cubicBezTo>
                      <a:cubicBezTo>
                        <a:pt x="46" y="0"/>
                        <a:pt x="45" y="0"/>
                        <a:pt x="44"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3" name="Freeform 8704">
                  <a:extLst>
                    <a:ext uri="{FF2B5EF4-FFF2-40B4-BE49-F238E27FC236}">
                      <a16:creationId xmlns:a16="http://schemas.microsoft.com/office/drawing/2014/main" id="{B5EFC6B9-E640-508E-A9E7-0F6543B717CA}"/>
                    </a:ext>
                  </a:extLst>
                </p:cNvPr>
                <p:cNvSpPr>
                  <a:spLocks/>
                </p:cNvSpPr>
                <p:nvPr/>
              </p:nvSpPr>
              <p:spPr bwMode="auto">
                <a:xfrm>
                  <a:off x="4493" y="2707"/>
                  <a:ext cx="150" cy="190"/>
                </a:xfrm>
                <a:custGeom>
                  <a:avLst/>
                  <a:gdLst>
                    <a:gd name="T0" fmla="*/ 49 w 182"/>
                    <a:gd name="T1" fmla="*/ 0 h 231"/>
                    <a:gd name="T2" fmla="*/ 43 w 182"/>
                    <a:gd name="T3" fmla="*/ 2 h 231"/>
                    <a:gd name="T4" fmla="*/ 38 w 182"/>
                    <a:gd name="T5" fmla="*/ 32 h 231"/>
                    <a:gd name="T6" fmla="*/ 38 w 182"/>
                    <a:gd name="T7" fmla="*/ 37 h 231"/>
                    <a:gd name="T8" fmla="*/ 38 w 182"/>
                    <a:gd name="T9" fmla="*/ 32 h 231"/>
                    <a:gd name="T10" fmla="*/ 37 w 182"/>
                    <a:gd name="T11" fmla="*/ 4 h 231"/>
                    <a:gd name="T12" fmla="*/ 33 w 182"/>
                    <a:gd name="T13" fmla="*/ 7 h 231"/>
                    <a:gd name="T14" fmla="*/ 30 w 182"/>
                    <a:gd name="T15" fmla="*/ 24 h 231"/>
                    <a:gd name="T16" fmla="*/ 19 w 182"/>
                    <a:gd name="T17" fmla="*/ 35 h 231"/>
                    <a:gd name="T18" fmla="*/ 19 w 182"/>
                    <a:gd name="T19" fmla="*/ 35 h 231"/>
                    <a:gd name="T20" fmla="*/ 25 w 182"/>
                    <a:gd name="T21" fmla="*/ 52 h 231"/>
                    <a:gd name="T22" fmla="*/ 17 w 182"/>
                    <a:gd name="T23" fmla="*/ 59 h 231"/>
                    <a:gd name="T24" fmla="*/ 25 w 182"/>
                    <a:gd name="T25" fmla="*/ 76 h 231"/>
                    <a:gd name="T26" fmla="*/ 11 w 182"/>
                    <a:gd name="T27" fmla="*/ 100 h 231"/>
                    <a:gd name="T28" fmla="*/ 12 w 182"/>
                    <a:gd name="T29" fmla="*/ 101 h 231"/>
                    <a:gd name="T30" fmla="*/ 22 w 182"/>
                    <a:gd name="T31" fmla="*/ 105 h 231"/>
                    <a:gd name="T32" fmla="*/ 27 w 182"/>
                    <a:gd name="T33" fmla="*/ 105 h 231"/>
                    <a:gd name="T34" fmla="*/ 38 w 182"/>
                    <a:gd name="T35" fmla="*/ 104 h 231"/>
                    <a:gd name="T36" fmla="*/ 45 w 182"/>
                    <a:gd name="T37" fmla="*/ 102 h 231"/>
                    <a:gd name="T38" fmla="*/ 45 w 182"/>
                    <a:gd name="T39" fmla="*/ 102 h 231"/>
                    <a:gd name="T40" fmla="*/ 59 w 182"/>
                    <a:gd name="T41" fmla="*/ 86 h 231"/>
                    <a:gd name="T42" fmla="*/ 74 w 182"/>
                    <a:gd name="T43" fmla="*/ 74 h 231"/>
                    <a:gd name="T44" fmla="*/ 72 w 182"/>
                    <a:gd name="T45" fmla="*/ 52 h 231"/>
                    <a:gd name="T46" fmla="*/ 65 w 182"/>
                    <a:gd name="T47" fmla="*/ 53 h 231"/>
                    <a:gd name="T48" fmla="*/ 52 w 182"/>
                    <a:gd name="T49" fmla="*/ 45 h 231"/>
                    <a:gd name="T50" fmla="*/ 62 w 182"/>
                    <a:gd name="T51" fmla="*/ 25 h 231"/>
                    <a:gd name="T52" fmla="*/ 54 w 182"/>
                    <a:gd name="T53" fmla="*/ 2 h 231"/>
                    <a:gd name="T54" fmla="*/ 53 w 182"/>
                    <a:gd name="T55" fmla="*/ 2 h 231"/>
                    <a:gd name="T56" fmla="*/ 54 w 182"/>
                    <a:gd name="T57" fmla="*/ 2 h 231"/>
                    <a:gd name="T58" fmla="*/ 54 w 182"/>
                    <a:gd name="T59" fmla="*/ 2 h 231"/>
                    <a:gd name="T60" fmla="*/ 49 w 182"/>
                    <a:gd name="T61" fmla="*/ 0 h 23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2" h="231">
                      <a:moveTo>
                        <a:pt x="107" y="0"/>
                      </a:moveTo>
                      <a:cubicBezTo>
                        <a:pt x="103" y="0"/>
                        <a:pt x="98" y="1"/>
                        <a:pt x="94" y="2"/>
                      </a:cubicBezTo>
                      <a:cubicBezTo>
                        <a:pt x="89" y="24"/>
                        <a:pt x="84" y="46"/>
                        <a:pt x="83" y="69"/>
                      </a:cubicBezTo>
                      <a:cubicBezTo>
                        <a:pt x="83" y="73"/>
                        <a:pt x="83" y="77"/>
                        <a:pt x="83" y="81"/>
                      </a:cubicBezTo>
                      <a:cubicBezTo>
                        <a:pt x="83" y="77"/>
                        <a:pt x="83" y="73"/>
                        <a:pt x="83" y="69"/>
                      </a:cubicBezTo>
                      <a:cubicBezTo>
                        <a:pt x="83" y="49"/>
                        <a:pt x="82" y="29"/>
                        <a:pt x="81" y="9"/>
                      </a:cubicBezTo>
                      <a:cubicBezTo>
                        <a:pt x="78" y="10"/>
                        <a:pt x="75" y="12"/>
                        <a:pt x="73" y="14"/>
                      </a:cubicBezTo>
                      <a:cubicBezTo>
                        <a:pt x="59" y="28"/>
                        <a:pt x="67" y="34"/>
                        <a:pt x="64" y="51"/>
                      </a:cubicBezTo>
                      <a:cubicBezTo>
                        <a:pt x="62" y="68"/>
                        <a:pt x="53" y="77"/>
                        <a:pt x="41" y="77"/>
                      </a:cubicBezTo>
                      <a:cubicBezTo>
                        <a:pt x="41" y="77"/>
                        <a:pt x="41" y="77"/>
                        <a:pt x="41" y="77"/>
                      </a:cubicBezTo>
                      <a:cubicBezTo>
                        <a:pt x="51" y="89"/>
                        <a:pt x="59" y="101"/>
                        <a:pt x="53" y="114"/>
                      </a:cubicBezTo>
                      <a:cubicBezTo>
                        <a:pt x="51" y="119"/>
                        <a:pt x="46" y="124"/>
                        <a:pt x="39" y="129"/>
                      </a:cubicBezTo>
                      <a:cubicBezTo>
                        <a:pt x="49" y="140"/>
                        <a:pt x="58" y="152"/>
                        <a:pt x="53" y="165"/>
                      </a:cubicBezTo>
                      <a:cubicBezTo>
                        <a:pt x="46" y="181"/>
                        <a:pt x="0" y="187"/>
                        <a:pt x="24" y="218"/>
                      </a:cubicBezTo>
                      <a:cubicBezTo>
                        <a:pt x="25" y="218"/>
                        <a:pt x="26" y="219"/>
                        <a:pt x="26" y="220"/>
                      </a:cubicBezTo>
                      <a:cubicBezTo>
                        <a:pt x="34" y="223"/>
                        <a:pt x="41" y="227"/>
                        <a:pt x="48" y="231"/>
                      </a:cubicBezTo>
                      <a:cubicBezTo>
                        <a:pt x="52" y="231"/>
                        <a:pt x="55" y="231"/>
                        <a:pt x="59" y="231"/>
                      </a:cubicBezTo>
                      <a:cubicBezTo>
                        <a:pt x="67" y="231"/>
                        <a:pt x="75" y="230"/>
                        <a:pt x="82" y="228"/>
                      </a:cubicBezTo>
                      <a:cubicBezTo>
                        <a:pt x="87" y="226"/>
                        <a:pt x="92" y="224"/>
                        <a:pt x="98" y="223"/>
                      </a:cubicBezTo>
                      <a:cubicBezTo>
                        <a:pt x="98" y="223"/>
                        <a:pt x="98" y="223"/>
                        <a:pt x="98" y="223"/>
                      </a:cubicBezTo>
                      <a:cubicBezTo>
                        <a:pt x="120" y="214"/>
                        <a:pt x="118" y="204"/>
                        <a:pt x="129" y="189"/>
                      </a:cubicBezTo>
                      <a:cubicBezTo>
                        <a:pt x="137" y="178"/>
                        <a:pt x="150" y="171"/>
                        <a:pt x="160" y="161"/>
                      </a:cubicBezTo>
                      <a:cubicBezTo>
                        <a:pt x="173" y="146"/>
                        <a:pt x="182" y="113"/>
                        <a:pt x="155" y="113"/>
                      </a:cubicBezTo>
                      <a:cubicBezTo>
                        <a:pt x="151" y="113"/>
                        <a:pt x="146" y="114"/>
                        <a:pt x="141" y="115"/>
                      </a:cubicBezTo>
                      <a:cubicBezTo>
                        <a:pt x="135" y="107"/>
                        <a:pt x="126" y="99"/>
                        <a:pt x="113" y="98"/>
                      </a:cubicBezTo>
                      <a:cubicBezTo>
                        <a:pt x="114" y="92"/>
                        <a:pt x="126" y="73"/>
                        <a:pt x="134" y="54"/>
                      </a:cubicBezTo>
                      <a:cubicBezTo>
                        <a:pt x="131" y="46"/>
                        <a:pt x="125" y="30"/>
                        <a:pt x="118" y="6"/>
                      </a:cubicBezTo>
                      <a:cubicBezTo>
                        <a:pt x="117" y="6"/>
                        <a:pt x="116" y="6"/>
                        <a:pt x="115" y="6"/>
                      </a:cubicBezTo>
                      <a:cubicBezTo>
                        <a:pt x="117" y="5"/>
                        <a:pt x="117" y="5"/>
                        <a:pt x="117" y="5"/>
                      </a:cubicBezTo>
                      <a:cubicBezTo>
                        <a:pt x="117" y="4"/>
                        <a:pt x="117" y="3"/>
                        <a:pt x="117" y="3"/>
                      </a:cubicBezTo>
                      <a:cubicBezTo>
                        <a:pt x="114" y="1"/>
                        <a:pt x="110" y="0"/>
                        <a:pt x="107"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4" name="Freeform 8705">
                  <a:extLst>
                    <a:ext uri="{FF2B5EF4-FFF2-40B4-BE49-F238E27FC236}">
                      <a16:creationId xmlns:a16="http://schemas.microsoft.com/office/drawing/2014/main" id="{6ACD83A6-0375-F1C6-F109-9C4059D54F91}"/>
                    </a:ext>
                  </a:extLst>
                </p:cNvPr>
                <p:cNvSpPr>
                  <a:spLocks noEditPoints="1"/>
                </p:cNvSpPr>
                <p:nvPr/>
              </p:nvSpPr>
              <p:spPr bwMode="auto">
                <a:xfrm>
                  <a:off x="4503" y="2761"/>
                  <a:ext cx="39" cy="136"/>
                </a:xfrm>
                <a:custGeom>
                  <a:avLst/>
                  <a:gdLst>
                    <a:gd name="T0" fmla="*/ 7 w 47"/>
                    <a:gd name="T1" fmla="*/ 72 h 165"/>
                    <a:gd name="T2" fmla="*/ 17 w 47"/>
                    <a:gd name="T3" fmla="*/ 76 h 165"/>
                    <a:gd name="T4" fmla="*/ 7 w 47"/>
                    <a:gd name="T5" fmla="*/ 72 h 165"/>
                    <a:gd name="T6" fmla="*/ 2 w 47"/>
                    <a:gd name="T7" fmla="*/ 0 h 165"/>
                    <a:gd name="T8" fmla="*/ 7 w 47"/>
                    <a:gd name="T9" fmla="*/ 22 h 165"/>
                    <a:gd name="T10" fmla="*/ 12 w 47"/>
                    <a:gd name="T11" fmla="*/ 29 h 165"/>
                    <a:gd name="T12" fmla="*/ 19 w 47"/>
                    <a:gd name="T13" fmla="*/ 22 h 165"/>
                    <a:gd name="T14" fmla="*/ 14 w 47"/>
                    <a:gd name="T15" fmla="*/ 5 h 165"/>
                    <a:gd name="T16" fmla="*/ 2 w 47"/>
                    <a:gd name="T17" fmla="*/ 0 h 1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7" h="165">
                      <a:moveTo>
                        <a:pt x="14" y="154"/>
                      </a:moveTo>
                      <a:cubicBezTo>
                        <a:pt x="20" y="160"/>
                        <a:pt x="28" y="163"/>
                        <a:pt x="36" y="165"/>
                      </a:cubicBezTo>
                      <a:cubicBezTo>
                        <a:pt x="29" y="161"/>
                        <a:pt x="22" y="157"/>
                        <a:pt x="14" y="154"/>
                      </a:cubicBezTo>
                      <a:moveTo>
                        <a:pt x="2" y="0"/>
                      </a:moveTo>
                      <a:cubicBezTo>
                        <a:pt x="0" y="19"/>
                        <a:pt x="1" y="32"/>
                        <a:pt x="14" y="48"/>
                      </a:cubicBezTo>
                      <a:cubicBezTo>
                        <a:pt x="17" y="53"/>
                        <a:pt x="22" y="58"/>
                        <a:pt x="27" y="63"/>
                      </a:cubicBezTo>
                      <a:cubicBezTo>
                        <a:pt x="34" y="58"/>
                        <a:pt x="39" y="53"/>
                        <a:pt x="41" y="48"/>
                      </a:cubicBezTo>
                      <a:cubicBezTo>
                        <a:pt x="47" y="35"/>
                        <a:pt x="39" y="23"/>
                        <a:pt x="29" y="11"/>
                      </a:cubicBezTo>
                      <a:cubicBezTo>
                        <a:pt x="21" y="11"/>
                        <a:pt x="12" y="7"/>
                        <a:pt x="2"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5" name="Freeform 8706">
                  <a:extLst>
                    <a:ext uri="{FF2B5EF4-FFF2-40B4-BE49-F238E27FC236}">
                      <a16:creationId xmlns:a16="http://schemas.microsoft.com/office/drawing/2014/main" id="{8410D599-F140-995D-B6D1-A0B09D127C75}"/>
                    </a:ext>
                  </a:extLst>
                </p:cNvPr>
                <p:cNvSpPr>
                  <a:spLocks/>
                </p:cNvSpPr>
                <p:nvPr/>
              </p:nvSpPr>
              <p:spPr bwMode="auto">
                <a:xfrm>
                  <a:off x="4561" y="2891"/>
                  <a:ext cx="13" cy="4"/>
                </a:xfrm>
                <a:custGeom>
                  <a:avLst/>
                  <a:gdLst>
                    <a:gd name="T0" fmla="*/ 7 w 16"/>
                    <a:gd name="T1" fmla="*/ 0 h 5"/>
                    <a:gd name="T2" fmla="*/ 0 w 16"/>
                    <a:gd name="T3" fmla="*/ 2 h 5"/>
                    <a:gd name="T4" fmla="*/ 4 w 16"/>
                    <a:gd name="T5" fmla="*/ 2 h 5"/>
                    <a:gd name="T6" fmla="*/ 7 w 16"/>
                    <a:gd name="T7" fmla="*/ 0 h 5"/>
                    <a:gd name="T8" fmla="*/ 7 w 16"/>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
                      <a:moveTo>
                        <a:pt x="16" y="0"/>
                      </a:moveTo>
                      <a:cubicBezTo>
                        <a:pt x="10" y="1"/>
                        <a:pt x="5" y="3"/>
                        <a:pt x="0" y="5"/>
                      </a:cubicBezTo>
                      <a:cubicBezTo>
                        <a:pt x="3" y="5"/>
                        <a:pt x="6" y="4"/>
                        <a:pt x="8" y="3"/>
                      </a:cubicBezTo>
                      <a:cubicBezTo>
                        <a:pt x="11" y="2"/>
                        <a:pt x="13" y="1"/>
                        <a:pt x="16" y="0"/>
                      </a:cubicBezTo>
                      <a:cubicBezTo>
                        <a:pt x="16" y="0"/>
                        <a:pt x="16" y="0"/>
                        <a:pt x="16"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6" name="Freeform 8707">
                  <a:extLst>
                    <a:ext uri="{FF2B5EF4-FFF2-40B4-BE49-F238E27FC236}">
                      <a16:creationId xmlns:a16="http://schemas.microsoft.com/office/drawing/2014/main" id="{A8D255A8-1B8F-1225-C223-9479226C64B0}"/>
                    </a:ext>
                  </a:extLst>
                </p:cNvPr>
                <p:cNvSpPr>
                  <a:spLocks/>
                </p:cNvSpPr>
                <p:nvPr/>
              </p:nvSpPr>
              <p:spPr bwMode="auto">
                <a:xfrm>
                  <a:off x="4594" y="2712"/>
                  <a:ext cx="13" cy="28"/>
                </a:xfrm>
                <a:custGeom>
                  <a:avLst/>
                  <a:gdLst>
                    <a:gd name="T0" fmla="*/ 0 w 16"/>
                    <a:gd name="T1" fmla="*/ 0 h 34"/>
                    <a:gd name="T2" fmla="*/ 5 w 16"/>
                    <a:gd name="T3" fmla="*/ 16 h 34"/>
                    <a:gd name="T4" fmla="*/ 6 w 16"/>
                    <a:gd name="T5" fmla="*/ 9 h 34"/>
                    <a:gd name="T6" fmla="*/ 7 w 16"/>
                    <a:gd name="T7" fmla="*/ 2 h 34"/>
                    <a:gd name="T8" fmla="*/ 5 w 16"/>
                    <a:gd name="T9" fmla="*/ 2 h 34"/>
                    <a:gd name="T10" fmla="*/ 5 w 16"/>
                    <a:gd name="T11" fmla="*/ 2 h 34"/>
                    <a:gd name="T12" fmla="*/ 4 w 16"/>
                    <a:gd name="T13" fmla="*/ 2 h 34"/>
                    <a:gd name="T14" fmla="*/ 0 w 16"/>
                    <a:gd name="T15" fmla="*/ 0 h 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 h="34">
                      <a:moveTo>
                        <a:pt x="0" y="0"/>
                      </a:moveTo>
                      <a:cubicBezTo>
                        <a:pt x="4" y="14"/>
                        <a:pt x="8" y="25"/>
                        <a:pt x="11" y="34"/>
                      </a:cubicBezTo>
                      <a:cubicBezTo>
                        <a:pt x="11" y="29"/>
                        <a:pt x="11" y="25"/>
                        <a:pt x="13" y="20"/>
                      </a:cubicBezTo>
                      <a:cubicBezTo>
                        <a:pt x="14" y="15"/>
                        <a:pt x="15" y="11"/>
                        <a:pt x="16" y="6"/>
                      </a:cubicBezTo>
                      <a:cubicBezTo>
                        <a:pt x="15" y="4"/>
                        <a:pt x="13" y="3"/>
                        <a:pt x="11" y="2"/>
                      </a:cubicBezTo>
                      <a:cubicBezTo>
                        <a:pt x="11" y="3"/>
                        <a:pt x="11" y="5"/>
                        <a:pt x="10" y="6"/>
                      </a:cubicBezTo>
                      <a:cubicBezTo>
                        <a:pt x="10" y="4"/>
                        <a:pt x="10" y="3"/>
                        <a:pt x="9" y="2"/>
                      </a:cubicBezTo>
                      <a:cubicBezTo>
                        <a:pt x="7" y="1"/>
                        <a:pt x="4" y="0"/>
                        <a:pt x="0"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7" name="Freeform 8708">
                  <a:extLst>
                    <a:ext uri="{FF2B5EF4-FFF2-40B4-BE49-F238E27FC236}">
                      <a16:creationId xmlns:a16="http://schemas.microsoft.com/office/drawing/2014/main" id="{CB84CC6E-B813-371A-A0BF-414EB0B7E8F0}"/>
                    </a:ext>
                  </a:extLst>
                </p:cNvPr>
                <p:cNvSpPr>
                  <a:spLocks noEditPoints="1"/>
                </p:cNvSpPr>
                <p:nvPr/>
              </p:nvSpPr>
              <p:spPr bwMode="auto">
                <a:xfrm>
                  <a:off x="4474" y="2460"/>
                  <a:ext cx="89" cy="146"/>
                </a:xfrm>
                <a:custGeom>
                  <a:avLst/>
                  <a:gdLst>
                    <a:gd name="T0" fmla="*/ 39 w 108"/>
                    <a:gd name="T1" fmla="*/ 68 h 177"/>
                    <a:gd name="T2" fmla="*/ 45 w 108"/>
                    <a:gd name="T3" fmla="*/ 59 h 177"/>
                    <a:gd name="T4" fmla="*/ 45 w 108"/>
                    <a:gd name="T5" fmla="*/ 60 h 177"/>
                    <a:gd name="T6" fmla="*/ 45 w 108"/>
                    <a:gd name="T7" fmla="*/ 60 h 177"/>
                    <a:gd name="T8" fmla="*/ 45 w 108"/>
                    <a:gd name="T9" fmla="*/ 60 h 177"/>
                    <a:gd name="T10" fmla="*/ 45 w 108"/>
                    <a:gd name="T11" fmla="*/ 60 h 177"/>
                    <a:gd name="T12" fmla="*/ 45 w 108"/>
                    <a:gd name="T13" fmla="*/ 60 h 177"/>
                    <a:gd name="T14" fmla="*/ 45 w 108"/>
                    <a:gd name="T15" fmla="*/ 60 h 177"/>
                    <a:gd name="T16" fmla="*/ 45 w 108"/>
                    <a:gd name="T17" fmla="*/ 60 h 177"/>
                    <a:gd name="T18" fmla="*/ 45 w 108"/>
                    <a:gd name="T19" fmla="*/ 60 h 177"/>
                    <a:gd name="T20" fmla="*/ 44 w 108"/>
                    <a:gd name="T21" fmla="*/ 60 h 177"/>
                    <a:gd name="T22" fmla="*/ 44 w 108"/>
                    <a:gd name="T23" fmla="*/ 59 h 177"/>
                    <a:gd name="T24" fmla="*/ 44 w 108"/>
                    <a:gd name="T25" fmla="*/ 59 h 177"/>
                    <a:gd name="T26" fmla="*/ 44 w 108"/>
                    <a:gd name="T27" fmla="*/ 59 h 177"/>
                    <a:gd name="T28" fmla="*/ 43 w 108"/>
                    <a:gd name="T29" fmla="*/ 59 h 177"/>
                    <a:gd name="T30" fmla="*/ 43 w 108"/>
                    <a:gd name="T31" fmla="*/ 59 h 177"/>
                    <a:gd name="T32" fmla="*/ 43 w 108"/>
                    <a:gd name="T33" fmla="*/ 59 h 177"/>
                    <a:gd name="T34" fmla="*/ 43 w 108"/>
                    <a:gd name="T35" fmla="*/ 60 h 177"/>
                    <a:gd name="T36" fmla="*/ 43 w 108"/>
                    <a:gd name="T37" fmla="*/ 60 h 177"/>
                    <a:gd name="T38" fmla="*/ 43 w 108"/>
                    <a:gd name="T39" fmla="*/ 60 h 177"/>
                    <a:gd name="T40" fmla="*/ 43 w 108"/>
                    <a:gd name="T41" fmla="*/ 59 h 177"/>
                    <a:gd name="T42" fmla="*/ 43 w 108"/>
                    <a:gd name="T43" fmla="*/ 59 h 177"/>
                    <a:gd name="T44" fmla="*/ 43 w 108"/>
                    <a:gd name="T45" fmla="*/ 59 h 177"/>
                    <a:gd name="T46" fmla="*/ 43 w 108"/>
                    <a:gd name="T47" fmla="*/ 59 h 177"/>
                    <a:gd name="T48" fmla="*/ 43 w 108"/>
                    <a:gd name="T49" fmla="*/ 59 h 177"/>
                    <a:gd name="T50" fmla="*/ 43 w 108"/>
                    <a:gd name="T51" fmla="*/ 59 h 177"/>
                    <a:gd name="T52" fmla="*/ 43 w 108"/>
                    <a:gd name="T53" fmla="*/ 59 h 177"/>
                    <a:gd name="T54" fmla="*/ 43 w 108"/>
                    <a:gd name="T55" fmla="*/ 59 h 177"/>
                    <a:gd name="T56" fmla="*/ 42 w 108"/>
                    <a:gd name="T57" fmla="*/ 59 h 177"/>
                    <a:gd name="T58" fmla="*/ 42 w 108"/>
                    <a:gd name="T59" fmla="*/ 59 h 177"/>
                    <a:gd name="T60" fmla="*/ 42 w 108"/>
                    <a:gd name="T61" fmla="*/ 59 h 177"/>
                    <a:gd name="T62" fmla="*/ 42 w 108"/>
                    <a:gd name="T63" fmla="*/ 59 h 177"/>
                    <a:gd name="T64" fmla="*/ 42 w 108"/>
                    <a:gd name="T65" fmla="*/ 59 h 177"/>
                    <a:gd name="T66" fmla="*/ 41 w 108"/>
                    <a:gd name="T67" fmla="*/ 59 h 177"/>
                    <a:gd name="T68" fmla="*/ 41 w 108"/>
                    <a:gd name="T69" fmla="*/ 59 h 177"/>
                    <a:gd name="T70" fmla="*/ 41 w 108"/>
                    <a:gd name="T71" fmla="*/ 59 h 177"/>
                    <a:gd name="T72" fmla="*/ 41 w 108"/>
                    <a:gd name="T73" fmla="*/ 59 h 177"/>
                    <a:gd name="T74" fmla="*/ 41 w 108"/>
                    <a:gd name="T75" fmla="*/ 59 h 177"/>
                    <a:gd name="T76" fmla="*/ 41 w 108"/>
                    <a:gd name="T77" fmla="*/ 59 h 177"/>
                    <a:gd name="T78" fmla="*/ 40 w 108"/>
                    <a:gd name="T79" fmla="*/ 59 h 177"/>
                    <a:gd name="T80" fmla="*/ 2 w 108"/>
                    <a:gd name="T81" fmla="*/ 0 h 177"/>
                    <a:gd name="T82" fmla="*/ 5 w 108"/>
                    <a:gd name="T83" fmla="*/ 7 h 177"/>
                    <a:gd name="T84" fmla="*/ 0 w 108"/>
                    <a:gd name="T85" fmla="*/ 44 h 177"/>
                    <a:gd name="T86" fmla="*/ 37 w 108"/>
                    <a:gd name="T87" fmla="*/ 55 h 177"/>
                    <a:gd name="T88" fmla="*/ 35 w 108"/>
                    <a:gd name="T89" fmla="*/ 51 h 177"/>
                    <a:gd name="T90" fmla="*/ 33 w 108"/>
                    <a:gd name="T91" fmla="*/ 46 h 177"/>
                    <a:gd name="T92" fmla="*/ 34 w 108"/>
                    <a:gd name="T93" fmla="*/ 44 h 177"/>
                    <a:gd name="T94" fmla="*/ 32 w 108"/>
                    <a:gd name="T95" fmla="*/ 40 h 177"/>
                    <a:gd name="T96" fmla="*/ 23 w 108"/>
                    <a:gd name="T97" fmla="*/ 21 h 177"/>
                    <a:gd name="T98" fmla="*/ 21 w 108"/>
                    <a:gd name="T99" fmla="*/ 16 h 177"/>
                    <a:gd name="T100" fmla="*/ 21 w 108"/>
                    <a:gd name="T101" fmla="*/ 14 h 17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8" h="177">
                      <a:moveTo>
                        <a:pt x="88" y="126"/>
                      </a:moveTo>
                      <a:cubicBezTo>
                        <a:pt x="87" y="132"/>
                        <a:pt x="85" y="139"/>
                        <a:pt x="84" y="146"/>
                      </a:cubicBezTo>
                      <a:cubicBezTo>
                        <a:pt x="94" y="155"/>
                        <a:pt x="102" y="165"/>
                        <a:pt x="108" y="177"/>
                      </a:cubicBezTo>
                      <a:cubicBezTo>
                        <a:pt x="105" y="162"/>
                        <a:pt x="102" y="146"/>
                        <a:pt x="98" y="129"/>
                      </a:cubicBezTo>
                      <a:cubicBezTo>
                        <a:pt x="98" y="129"/>
                        <a:pt x="98" y="129"/>
                        <a:pt x="98" y="129"/>
                      </a:cubicBezTo>
                      <a:cubicBezTo>
                        <a:pt x="98" y="129"/>
                        <a:pt x="98" y="129"/>
                        <a:pt x="97" y="130"/>
                      </a:cubicBezTo>
                      <a:cubicBezTo>
                        <a:pt x="97" y="130"/>
                        <a:pt x="97" y="130"/>
                        <a:pt x="97" y="130"/>
                      </a:cubicBezTo>
                      <a:cubicBezTo>
                        <a:pt x="97" y="130"/>
                        <a:pt x="97" y="130"/>
                        <a:pt x="97" y="130"/>
                      </a:cubicBezTo>
                      <a:cubicBezTo>
                        <a:pt x="97" y="130"/>
                        <a:pt x="97" y="130"/>
                        <a:pt x="97" y="130"/>
                      </a:cubicBezTo>
                      <a:cubicBezTo>
                        <a:pt x="97" y="130"/>
                        <a:pt x="97" y="130"/>
                        <a:pt x="97" y="130"/>
                      </a:cubicBezTo>
                      <a:cubicBezTo>
                        <a:pt x="97" y="130"/>
                        <a:pt x="97" y="130"/>
                        <a:pt x="97" y="130"/>
                      </a:cubicBezTo>
                      <a:cubicBezTo>
                        <a:pt x="97" y="130"/>
                        <a:pt x="97" y="130"/>
                        <a:pt x="97" y="130"/>
                      </a:cubicBezTo>
                      <a:cubicBezTo>
                        <a:pt x="97" y="130"/>
                        <a:pt x="97" y="130"/>
                        <a:pt x="97" y="130"/>
                      </a:cubicBezTo>
                      <a:cubicBezTo>
                        <a:pt x="97" y="130"/>
                        <a:pt x="97" y="130"/>
                        <a:pt x="97" y="130"/>
                      </a:cubicBezTo>
                      <a:cubicBezTo>
                        <a:pt x="97" y="130"/>
                        <a:pt x="97" y="130"/>
                        <a:pt x="96" y="130"/>
                      </a:cubicBezTo>
                      <a:cubicBezTo>
                        <a:pt x="96" y="130"/>
                        <a:pt x="96" y="130"/>
                        <a:pt x="96" y="130"/>
                      </a:cubicBezTo>
                      <a:cubicBezTo>
                        <a:pt x="96" y="130"/>
                        <a:pt x="96" y="130"/>
                        <a:pt x="96" y="130"/>
                      </a:cubicBezTo>
                      <a:cubicBezTo>
                        <a:pt x="96" y="130"/>
                        <a:pt x="96" y="130"/>
                        <a:pt x="96" y="130"/>
                      </a:cubicBezTo>
                      <a:cubicBezTo>
                        <a:pt x="96" y="130"/>
                        <a:pt x="96" y="130"/>
                        <a:pt x="96" y="130"/>
                      </a:cubicBezTo>
                      <a:cubicBezTo>
                        <a:pt x="96" y="130"/>
                        <a:pt x="96" y="130"/>
                        <a:pt x="96" y="130"/>
                      </a:cubicBezTo>
                      <a:cubicBezTo>
                        <a:pt x="96" y="130"/>
                        <a:pt x="96" y="130"/>
                        <a:pt x="96" y="130"/>
                      </a:cubicBezTo>
                      <a:cubicBezTo>
                        <a:pt x="96" y="130"/>
                        <a:pt x="96" y="130"/>
                        <a:pt x="95" y="130"/>
                      </a:cubicBezTo>
                      <a:cubicBezTo>
                        <a:pt x="95" y="129"/>
                        <a:pt x="95" y="129"/>
                        <a:pt x="95" y="129"/>
                      </a:cubicBezTo>
                      <a:cubicBezTo>
                        <a:pt x="95" y="129"/>
                        <a:pt x="95" y="129"/>
                        <a:pt x="95" y="129"/>
                      </a:cubicBezTo>
                      <a:cubicBezTo>
                        <a:pt x="95" y="129"/>
                        <a:pt x="95" y="129"/>
                        <a:pt x="95" y="129"/>
                      </a:cubicBezTo>
                      <a:cubicBezTo>
                        <a:pt x="95" y="129"/>
                        <a:pt x="95" y="129"/>
                        <a:pt x="95" y="129"/>
                      </a:cubicBezTo>
                      <a:cubicBezTo>
                        <a:pt x="95" y="129"/>
                        <a:pt x="95" y="129"/>
                        <a:pt x="95" y="129"/>
                      </a:cubicBezTo>
                      <a:cubicBezTo>
                        <a:pt x="95" y="129"/>
                        <a:pt x="95" y="129"/>
                        <a:pt x="95" y="129"/>
                      </a:cubicBezTo>
                      <a:cubicBezTo>
                        <a:pt x="95" y="129"/>
                        <a:pt x="95" y="129"/>
                        <a:pt x="94" y="129"/>
                      </a:cubicBezTo>
                      <a:cubicBezTo>
                        <a:pt x="94" y="129"/>
                        <a:pt x="94" y="129"/>
                        <a:pt x="94" y="129"/>
                      </a:cubicBezTo>
                      <a:cubicBezTo>
                        <a:pt x="94" y="129"/>
                        <a:pt x="94" y="129"/>
                        <a:pt x="94" y="129"/>
                      </a:cubicBezTo>
                      <a:cubicBezTo>
                        <a:pt x="94" y="129"/>
                        <a:pt x="94" y="129"/>
                        <a:pt x="94" y="129"/>
                      </a:cubicBezTo>
                      <a:cubicBezTo>
                        <a:pt x="94" y="129"/>
                        <a:pt x="94" y="129"/>
                        <a:pt x="94" y="129"/>
                      </a:cubicBezTo>
                      <a:cubicBezTo>
                        <a:pt x="94" y="129"/>
                        <a:pt x="94" y="129"/>
                        <a:pt x="94" y="129"/>
                      </a:cubicBezTo>
                      <a:cubicBezTo>
                        <a:pt x="94" y="129"/>
                        <a:pt x="94" y="129"/>
                        <a:pt x="94" y="129"/>
                      </a:cubicBezTo>
                      <a:cubicBezTo>
                        <a:pt x="94" y="129"/>
                        <a:pt x="94" y="130"/>
                        <a:pt x="94" y="130"/>
                      </a:cubicBezTo>
                      <a:cubicBezTo>
                        <a:pt x="94" y="130"/>
                        <a:pt x="94" y="130"/>
                        <a:pt x="94" y="130"/>
                      </a:cubicBezTo>
                      <a:cubicBezTo>
                        <a:pt x="94" y="130"/>
                        <a:pt x="94" y="130"/>
                        <a:pt x="94" y="130"/>
                      </a:cubicBezTo>
                      <a:cubicBezTo>
                        <a:pt x="94" y="130"/>
                        <a:pt x="94" y="130"/>
                        <a:pt x="94" y="130"/>
                      </a:cubicBezTo>
                      <a:cubicBezTo>
                        <a:pt x="94" y="130"/>
                        <a:pt x="94" y="130"/>
                        <a:pt x="94" y="130"/>
                      </a:cubicBezTo>
                      <a:cubicBezTo>
                        <a:pt x="94" y="130"/>
                        <a:pt x="94" y="130"/>
                        <a:pt x="94" y="129"/>
                      </a:cubicBezTo>
                      <a:cubicBezTo>
                        <a:pt x="94" y="129"/>
                        <a:pt x="94" y="129"/>
                        <a:pt x="94" y="129"/>
                      </a:cubicBezTo>
                      <a:cubicBezTo>
                        <a:pt x="94" y="129"/>
                        <a:pt x="94" y="129"/>
                        <a:pt x="94" y="129"/>
                      </a:cubicBezTo>
                      <a:cubicBezTo>
                        <a:pt x="93" y="129"/>
                        <a:pt x="93" y="129"/>
                        <a:pt x="93" y="129"/>
                      </a:cubicBezTo>
                      <a:cubicBezTo>
                        <a:pt x="93" y="129"/>
                        <a:pt x="93" y="129"/>
                        <a:pt x="93" y="129"/>
                      </a:cubicBezTo>
                      <a:cubicBezTo>
                        <a:pt x="93" y="129"/>
                        <a:pt x="93" y="129"/>
                        <a:pt x="93" y="129"/>
                      </a:cubicBezTo>
                      <a:cubicBezTo>
                        <a:pt x="92" y="129"/>
                        <a:pt x="92" y="129"/>
                        <a:pt x="92" y="129"/>
                      </a:cubicBezTo>
                      <a:cubicBezTo>
                        <a:pt x="92" y="129"/>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0" y="127"/>
                        <a:pt x="90" y="127"/>
                        <a:pt x="90" y="127"/>
                      </a:cubicBezTo>
                      <a:cubicBezTo>
                        <a:pt x="90" y="127"/>
                        <a:pt x="90" y="127"/>
                        <a:pt x="90" y="127"/>
                      </a:cubicBezTo>
                      <a:cubicBezTo>
                        <a:pt x="90" y="127"/>
                        <a:pt x="90" y="127"/>
                        <a:pt x="90" y="127"/>
                      </a:cubicBezTo>
                      <a:cubicBezTo>
                        <a:pt x="90" y="127"/>
                        <a:pt x="90" y="127"/>
                        <a:pt x="90" y="127"/>
                      </a:cubicBezTo>
                      <a:cubicBezTo>
                        <a:pt x="90" y="127"/>
                        <a:pt x="90" y="127"/>
                        <a:pt x="90" y="127"/>
                      </a:cubicBezTo>
                      <a:cubicBezTo>
                        <a:pt x="90" y="127"/>
                        <a:pt x="90" y="127"/>
                        <a:pt x="90" y="127"/>
                      </a:cubicBezTo>
                      <a:cubicBezTo>
                        <a:pt x="90" y="127"/>
                        <a:pt x="90" y="127"/>
                        <a:pt x="90" y="127"/>
                      </a:cubicBezTo>
                      <a:cubicBezTo>
                        <a:pt x="90" y="127"/>
                        <a:pt x="90" y="127"/>
                        <a:pt x="90" y="127"/>
                      </a:cubicBezTo>
                      <a:cubicBezTo>
                        <a:pt x="90" y="127"/>
                        <a:pt x="90" y="127"/>
                        <a:pt x="90" y="127"/>
                      </a:cubicBezTo>
                      <a:cubicBezTo>
                        <a:pt x="90" y="127"/>
                        <a:pt x="90" y="127"/>
                        <a:pt x="90" y="127"/>
                      </a:cubicBezTo>
                      <a:cubicBezTo>
                        <a:pt x="90" y="127"/>
                        <a:pt x="90" y="127"/>
                        <a:pt x="90" y="127"/>
                      </a:cubicBezTo>
                      <a:cubicBezTo>
                        <a:pt x="90" y="127"/>
                        <a:pt x="90" y="128"/>
                        <a:pt x="90" y="128"/>
                      </a:cubicBezTo>
                      <a:cubicBezTo>
                        <a:pt x="89" y="128"/>
                        <a:pt x="89" y="127"/>
                        <a:pt x="88" y="126"/>
                      </a:cubicBezTo>
                      <a:cubicBezTo>
                        <a:pt x="88" y="126"/>
                        <a:pt x="88" y="126"/>
                        <a:pt x="88" y="126"/>
                      </a:cubicBezTo>
                      <a:moveTo>
                        <a:pt x="2" y="0"/>
                      </a:moveTo>
                      <a:cubicBezTo>
                        <a:pt x="2" y="0"/>
                        <a:pt x="2" y="0"/>
                        <a:pt x="2" y="0"/>
                      </a:cubicBezTo>
                      <a:cubicBezTo>
                        <a:pt x="4" y="5"/>
                        <a:pt x="6" y="11"/>
                        <a:pt x="10" y="16"/>
                      </a:cubicBezTo>
                      <a:cubicBezTo>
                        <a:pt x="22" y="32"/>
                        <a:pt x="30" y="39"/>
                        <a:pt x="26" y="61"/>
                      </a:cubicBezTo>
                      <a:cubicBezTo>
                        <a:pt x="24" y="74"/>
                        <a:pt x="7" y="84"/>
                        <a:pt x="0" y="94"/>
                      </a:cubicBezTo>
                      <a:cubicBezTo>
                        <a:pt x="32" y="110"/>
                        <a:pt x="58" y="124"/>
                        <a:pt x="78" y="140"/>
                      </a:cubicBezTo>
                      <a:cubicBezTo>
                        <a:pt x="79" y="133"/>
                        <a:pt x="80" y="126"/>
                        <a:pt x="81" y="119"/>
                      </a:cubicBezTo>
                      <a:cubicBezTo>
                        <a:pt x="80" y="118"/>
                        <a:pt x="80" y="118"/>
                        <a:pt x="80" y="118"/>
                      </a:cubicBezTo>
                      <a:cubicBezTo>
                        <a:pt x="78" y="116"/>
                        <a:pt x="77" y="112"/>
                        <a:pt x="75" y="110"/>
                      </a:cubicBezTo>
                      <a:cubicBezTo>
                        <a:pt x="74" y="109"/>
                        <a:pt x="75" y="107"/>
                        <a:pt x="73" y="105"/>
                      </a:cubicBezTo>
                      <a:cubicBezTo>
                        <a:pt x="72" y="103"/>
                        <a:pt x="74" y="102"/>
                        <a:pt x="72" y="99"/>
                      </a:cubicBezTo>
                      <a:cubicBezTo>
                        <a:pt x="71" y="97"/>
                        <a:pt x="74" y="98"/>
                        <a:pt x="73" y="95"/>
                      </a:cubicBezTo>
                      <a:cubicBezTo>
                        <a:pt x="72" y="94"/>
                        <a:pt x="75" y="95"/>
                        <a:pt x="74" y="93"/>
                      </a:cubicBezTo>
                      <a:cubicBezTo>
                        <a:pt x="74" y="93"/>
                        <a:pt x="74" y="93"/>
                        <a:pt x="74" y="93"/>
                      </a:cubicBezTo>
                      <a:cubicBezTo>
                        <a:pt x="73" y="92"/>
                        <a:pt x="71" y="90"/>
                        <a:pt x="69" y="89"/>
                      </a:cubicBezTo>
                      <a:cubicBezTo>
                        <a:pt x="49" y="75"/>
                        <a:pt x="54" y="67"/>
                        <a:pt x="53" y="52"/>
                      </a:cubicBezTo>
                      <a:cubicBezTo>
                        <a:pt x="52" y="50"/>
                        <a:pt x="51" y="47"/>
                        <a:pt x="50" y="46"/>
                      </a:cubicBezTo>
                      <a:cubicBezTo>
                        <a:pt x="48" y="44"/>
                        <a:pt x="49" y="42"/>
                        <a:pt x="47" y="40"/>
                      </a:cubicBezTo>
                      <a:cubicBezTo>
                        <a:pt x="46" y="38"/>
                        <a:pt x="48" y="37"/>
                        <a:pt x="47" y="35"/>
                      </a:cubicBezTo>
                      <a:cubicBezTo>
                        <a:pt x="45" y="33"/>
                        <a:pt x="48" y="33"/>
                        <a:pt x="47" y="31"/>
                      </a:cubicBezTo>
                      <a:cubicBezTo>
                        <a:pt x="47" y="30"/>
                        <a:pt x="47" y="30"/>
                        <a:pt x="47" y="30"/>
                      </a:cubicBezTo>
                      <a:cubicBezTo>
                        <a:pt x="40" y="17"/>
                        <a:pt x="20" y="0"/>
                        <a:pt x="2"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8" name="Freeform 8709">
                  <a:extLst>
                    <a:ext uri="{FF2B5EF4-FFF2-40B4-BE49-F238E27FC236}">
                      <a16:creationId xmlns:a16="http://schemas.microsoft.com/office/drawing/2014/main" id="{B029082A-89EA-DA9F-B737-A332269225DA}"/>
                    </a:ext>
                  </a:extLst>
                </p:cNvPr>
                <p:cNvSpPr>
                  <a:spLocks noEditPoints="1"/>
                </p:cNvSpPr>
                <p:nvPr/>
              </p:nvSpPr>
              <p:spPr bwMode="auto">
                <a:xfrm>
                  <a:off x="4470" y="2538"/>
                  <a:ext cx="96" cy="105"/>
                </a:xfrm>
                <a:custGeom>
                  <a:avLst/>
                  <a:gdLst>
                    <a:gd name="T0" fmla="*/ 41 w 116"/>
                    <a:gd name="T1" fmla="*/ 24 h 128"/>
                    <a:gd name="T2" fmla="*/ 38 w 116"/>
                    <a:gd name="T3" fmla="*/ 43 h 128"/>
                    <a:gd name="T4" fmla="*/ 36 w 116"/>
                    <a:gd name="T5" fmla="*/ 57 h 128"/>
                    <a:gd name="T6" fmla="*/ 48 w 116"/>
                    <a:gd name="T7" fmla="*/ 50 h 128"/>
                    <a:gd name="T8" fmla="*/ 54 w 116"/>
                    <a:gd name="T9" fmla="*/ 44 h 128"/>
                    <a:gd name="T10" fmla="*/ 54 w 116"/>
                    <a:gd name="T11" fmla="*/ 38 h 128"/>
                    <a:gd name="T12" fmla="*/ 41 w 116"/>
                    <a:gd name="T13" fmla="*/ 24 h 128"/>
                    <a:gd name="T14" fmla="*/ 2 w 116"/>
                    <a:gd name="T15" fmla="*/ 0 h 128"/>
                    <a:gd name="T16" fmla="*/ 2 w 116"/>
                    <a:gd name="T17" fmla="*/ 2 h 128"/>
                    <a:gd name="T18" fmla="*/ 14 w 116"/>
                    <a:gd name="T19" fmla="*/ 15 h 128"/>
                    <a:gd name="T20" fmla="*/ 18 w 116"/>
                    <a:gd name="T21" fmla="*/ 32 h 128"/>
                    <a:gd name="T22" fmla="*/ 31 w 116"/>
                    <a:gd name="T23" fmla="*/ 58 h 128"/>
                    <a:gd name="T24" fmla="*/ 34 w 116"/>
                    <a:gd name="T25" fmla="*/ 57 h 128"/>
                    <a:gd name="T26" fmla="*/ 39 w 116"/>
                    <a:gd name="T27" fmla="*/ 21 h 128"/>
                    <a:gd name="T28" fmla="*/ 2 w 116"/>
                    <a:gd name="T29" fmla="*/ 0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6" h="128">
                      <a:moveTo>
                        <a:pt x="89" y="52"/>
                      </a:moveTo>
                      <a:cubicBezTo>
                        <a:pt x="86" y="66"/>
                        <a:pt x="83" y="81"/>
                        <a:pt x="81" y="95"/>
                      </a:cubicBezTo>
                      <a:cubicBezTo>
                        <a:pt x="79" y="104"/>
                        <a:pt x="78" y="114"/>
                        <a:pt x="76" y="124"/>
                      </a:cubicBezTo>
                      <a:cubicBezTo>
                        <a:pt x="84" y="121"/>
                        <a:pt x="93" y="116"/>
                        <a:pt x="103" y="110"/>
                      </a:cubicBezTo>
                      <a:cubicBezTo>
                        <a:pt x="108" y="106"/>
                        <a:pt x="113" y="102"/>
                        <a:pt x="116" y="99"/>
                      </a:cubicBezTo>
                      <a:cubicBezTo>
                        <a:pt x="115" y="94"/>
                        <a:pt x="114" y="88"/>
                        <a:pt x="113" y="83"/>
                      </a:cubicBezTo>
                      <a:cubicBezTo>
                        <a:pt x="107" y="71"/>
                        <a:pt x="99" y="61"/>
                        <a:pt x="89" y="52"/>
                      </a:cubicBezTo>
                      <a:moveTo>
                        <a:pt x="5" y="0"/>
                      </a:moveTo>
                      <a:cubicBezTo>
                        <a:pt x="4" y="2"/>
                        <a:pt x="3" y="4"/>
                        <a:pt x="3" y="6"/>
                      </a:cubicBezTo>
                      <a:cubicBezTo>
                        <a:pt x="0" y="19"/>
                        <a:pt x="19" y="21"/>
                        <a:pt x="29" y="33"/>
                      </a:cubicBezTo>
                      <a:cubicBezTo>
                        <a:pt x="40" y="45"/>
                        <a:pt x="38" y="55"/>
                        <a:pt x="40" y="70"/>
                      </a:cubicBezTo>
                      <a:cubicBezTo>
                        <a:pt x="42" y="91"/>
                        <a:pt x="56" y="109"/>
                        <a:pt x="65" y="128"/>
                      </a:cubicBezTo>
                      <a:cubicBezTo>
                        <a:pt x="68" y="127"/>
                        <a:pt x="70" y="126"/>
                        <a:pt x="73" y="125"/>
                      </a:cubicBezTo>
                      <a:cubicBezTo>
                        <a:pt x="77" y="99"/>
                        <a:pt x="80" y="73"/>
                        <a:pt x="83" y="46"/>
                      </a:cubicBezTo>
                      <a:cubicBezTo>
                        <a:pt x="63" y="30"/>
                        <a:pt x="37" y="16"/>
                        <a:pt x="5"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29" name="Freeform 8710">
                  <a:extLst>
                    <a:ext uri="{FF2B5EF4-FFF2-40B4-BE49-F238E27FC236}">
                      <a16:creationId xmlns:a16="http://schemas.microsoft.com/office/drawing/2014/main" id="{BCCE1D61-F71B-4C73-F4AE-C1EE96A6A9F6}"/>
                    </a:ext>
                  </a:extLst>
                </p:cNvPr>
                <p:cNvSpPr>
                  <a:spLocks/>
                </p:cNvSpPr>
                <p:nvPr/>
              </p:nvSpPr>
              <p:spPr bwMode="auto">
                <a:xfrm>
                  <a:off x="4411" y="2467"/>
                  <a:ext cx="79" cy="67"/>
                </a:xfrm>
                <a:custGeom>
                  <a:avLst/>
                  <a:gdLst>
                    <a:gd name="T0" fmla="*/ 6 w 96"/>
                    <a:gd name="T1" fmla="*/ 6 h 81"/>
                    <a:gd name="T2" fmla="*/ 5 w 96"/>
                    <a:gd name="T3" fmla="*/ 27 h 81"/>
                    <a:gd name="T4" fmla="*/ 14 w 96"/>
                    <a:gd name="T5" fmla="*/ 37 h 81"/>
                    <a:gd name="T6" fmla="*/ 30 w 96"/>
                    <a:gd name="T7" fmla="*/ 8 h 81"/>
                    <a:gd name="T8" fmla="*/ 26 w 96"/>
                    <a:gd name="T9" fmla="*/ 2 h 81"/>
                    <a:gd name="T10" fmla="*/ 23 w 96"/>
                    <a:gd name="T11" fmla="*/ 2 h 81"/>
                    <a:gd name="T12" fmla="*/ 23 w 96"/>
                    <a:gd name="T13" fmla="*/ 2 h 81"/>
                    <a:gd name="T14" fmla="*/ 23 w 96"/>
                    <a:gd name="T15" fmla="*/ 2 h 81"/>
                    <a:gd name="T16" fmla="*/ 23 w 96"/>
                    <a:gd name="T17" fmla="*/ 2 h 81"/>
                    <a:gd name="T18" fmla="*/ 22 w 96"/>
                    <a:gd name="T19" fmla="*/ 2 h 81"/>
                    <a:gd name="T20" fmla="*/ 22 w 96"/>
                    <a:gd name="T21" fmla="*/ 2 h 81"/>
                    <a:gd name="T22" fmla="*/ 22 w 96"/>
                    <a:gd name="T23" fmla="*/ 2 h 81"/>
                    <a:gd name="T24" fmla="*/ 22 w 96"/>
                    <a:gd name="T25" fmla="*/ 2 h 81"/>
                    <a:gd name="T26" fmla="*/ 21 w 96"/>
                    <a:gd name="T27" fmla="*/ 2 h 81"/>
                    <a:gd name="T28" fmla="*/ 21 w 96"/>
                    <a:gd name="T29" fmla="*/ 2 h 81"/>
                    <a:gd name="T30" fmla="*/ 21 w 96"/>
                    <a:gd name="T31" fmla="*/ 2 h 81"/>
                    <a:gd name="T32" fmla="*/ 21 w 96"/>
                    <a:gd name="T33" fmla="*/ 2 h 81"/>
                    <a:gd name="T34" fmla="*/ 21 w 96"/>
                    <a:gd name="T35" fmla="*/ 2 h 81"/>
                    <a:gd name="T36" fmla="*/ 21 w 96"/>
                    <a:gd name="T37" fmla="*/ 2 h 81"/>
                    <a:gd name="T38" fmla="*/ 21 w 96"/>
                    <a:gd name="T39" fmla="*/ 2 h 81"/>
                    <a:gd name="T40" fmla="*/ 20 w 96"/>
                    <a:gd name="T41" fmla="*/ 2 h 81"/>
                    <a:gd name="T42" fmla="*/ 20 w 96"/>
                    <a:gd name="T43" fmla="*/ 2 h 81"/>
                    <a:gd name="T44" fmla="*/ 20 w 96"/>
                    <a:gd name="T45" fmla="*/ 2 h 81"/>
                    <a:gd name="T46" fmla="*/ 20 w 96"/>
                    <a:gd name="T47" fmla="*/ 2 h 81"/>
                    <a:gd name="T48" fmla="*/ 20 w 96"/>
                    <a:gd name="T49" fmla="*/ 2 h 81"/>
                    <a:gd name="T50" fmla="*/ 20 w 96"/>
                    <a:gd name="T51" fmla="*/ 2 h 81"/>
                    <a:gd name="T52" fmla="*/ 20 w 96"/>
                    <a:gd name="T53" fmla="*/ 2 h 81"/>
                    <a:gd name="T54" fmla="*/ 20 w 96"/>
                    <a:gd name="T55" fmla="*/ 2 h 81"/>
                    <a:gd name="T56" fmla="*/ 19 w 96"/>
                    <a:gd name="T57" fmla="*/ 2 h 81"/>
                    <a:gd name="T58" fmla="*/ 18 w 96"/>
                    <a:gd name="T59" fmla="*/ 2 h 81"/>
                    <a:gd name="T60" fmla="*/ 18 w 96"/>
                    <a:gd name="T61" fmla="*/ 2 h 81"/>
                    <a:gd name="T62" fmla="*/ 17 w 96"/>
                    <a:gd name="T63" fmla="*/ 2 h 81"/>
                    <a:gd name="T64" fmla="*/ 17 w 96"/>
                    <a:gd name="T65" fmla="*/ 0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6" h="81">
                      <a:moveTo>
                        <a:pt x="37" y="0"/>
                      </a:moveTo>
                      <a:cubicBezTo>
                        <a:pt x="31" y="8"/>
                        <a:pt x="19" y="6"/>
                        <a:pt x="12" y="12"/>
                      </a:cubicBezTo>
                      <a:cubicBezTo>
                        <a:pt x="0" y="22"/>
                        <a:pt x="6" y="16"/>
                        <a:pt x="4" y="30"/>
                      </a:cubicBezTo>
                      <a:cubicBezTo>
                        <a:pt x="3" y="39"/>
                        <a:pt x="10" y="50"/>
                        <a:pt x="10" y="58"/>
                      </a:cubicBezTo>
                      <a:cubicBezTo>
                        <a:pt x="10" y="65"/>
                        <a:pt x="9" y="70"/>
                        <a:pt x="7" y="76"/>
                      </a:cubicBezTo>
                      <a:cubicBezTo>
                        <a:pt x="15" y="77"/>
                        <a:pt x="24" y="79"/>
                        <a:pt x="32" y="81"/>
                      </a:cubicBezTo>
                      <a:cubicBezTo>
                        <a:pt x="46" y="68"/>
                        <a:pt x="96" y="46"/>
                        <a:pt x="93" y="35"/>
                      </a:cubicBezTo>
                      <a:cubicBezTo>
                        <a:pt x="92" y="26"/>
                        <a:pt x="72" y="25"/>
                        <a:pt x="66" y="18"/>
                      </a:cubicBezTo>
                      <a:cubicBezTo>
                        <a:pt x="61" y="13"/>
                        <a:pt x="61" y="9"/>
                        <a:pt x="58" y="4"/>
                      </a:cubicBezTo>
                      <a:cubicBezTo>
                        <a:pt x="58" y="4"/>
                        <a:pt x="57" y="4"/>
                        <a:pt x="57" y="4"/>
                      </a:cubicBezTo>
                      <a:cubicBezTo>
                        <a:pt x="51" y="2"/>
                        <a:pt x="51" y="2"/>
                        <a:pt x="51" y="2"/>
                      </a:cubicBezTo>
                      <a:cubicBezTo>
                        <a:pt x="51" y="2"/>
                        <a:pt x="50" y="2"/>
                        <a:pt x="50" y="2"/>
                      </a:cubicBezTo>
                      <a:cubicBezTo>
                        <a:pt x="50" y="2"/>
                        <a:pt x="50" y="2"/>
                        <a:pt x="50" y="2"/>
                      </a:cubicBezTo>
                      <a:cubicBezTo>
                        <a:pt x="50" y="2"/>
                        <a:pt x="50" y="2"/>
                        <a:pt x="50" y="2"/>
                      </a:cubicBezTo>
                      <a:cubicBezTo>
                        <a:pt x="50" y="2"/>
                        <a:pt x="50" y="2"/>
                        <a:pt x="50" y="2"/>
                      </a:cubicBezTo>
                      <a:cubicBezTo>
                        <a:pt x="50" y="2"/>
                        <a:pt x="50" y="2"/>
                        <a:pt x="50" y="2"/>
                      </a:cubicBezTo>
                      <a:cubicBezTo>
                        <a:pt x="50" y="2"/>
                        <a:pt x="50" y="2"/>
                        <a:pt x="50" y="2"/>
                      </a:cubicBezTo>
                      <a:cubicBezTo>
                        <a:pt x="50" y="2"/>
                        <a:pt x="50" y="2"/>
                        <a:pt x="50" y="2"/>
                      </a:cubicBezTo>
                      <a:cubicBezTo>
                        <a:pt x="50" y="2"/>
                        <a:pt x="50" y="2"/>
                        <a:pt x="50" y="2"/>
                      </a:cubicBezTo>
                      <a:cubicBezTo>
                        <a:pt x="50" y="2"/>
                        <a:pt x="49" y="2"/>
                        <a:pt x="49" y="2"/>
                      </a:cubicBezTo>
                      <a:cubicBezTo>
                        <a:pt x="49" y="2"/>
                        <a:pt x="49" y="2"/>
                        <a:pt x="49" y="2"/>
                      </a:cubicBezTo>
                      <a:cubicBezTo>
                        <a:pt x="49" y="2"/>
                        <a:pt x="49" y="2"/>
                        <a:pt x="49" y="2"/>
                      </a:cubicBezTo>
                      <a:cubicBezTo>
                        <a:pt x="49" y="2"/>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4"/>
                        <a:pt x="47"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5" y="4"/>
                      </a:cubicBezTo>
                      <a:cubicBezTo>
                        <a:pt x="45" y="4"/>
                        <a:pt x="45" y="4"/>
                        <a:pt x="45" y="4"/>
                      </a:cubicBezTo>
                      <a:cubicBezTo>
                        <a:pt x="45" y="4"/>
                        <a:pt x="45" y="4"/>
                        <a:pt x="45" y="4"/>
                      </a:cubicBezTo>
                      <a:cubicBezTo>
                        <a:pt x="45" y="4"/>
                        <a:pt x="45" y="4"/>
                        <a:pt x="45" y="4"/>
                      </a:cubicBezTo>
                      <a:cubicBezTo>
                        <a:pt x="45" y="4"/>
                        <a:pt x="45" y="4"/>
                        <a:pt x="45" y="4"/>
                      </a:cubicBezTo>
                      <a:cubicBezTo>
                        <a:pt x="45" y="3"/>
                        <a:pt x="45" y="3"/>
                        <a:pt x="45" y="3"/>
                      </a:cubicBezTo>
                      <a:cubicBezTo>
                        <a:pt x="45" y="3"/>
                        <a:pt x="45" y="3"/>
                        <a:pt x="45" y="3"/>
                      </a:cubicBezTo>
                      <a:cubicBezTo>
                        <a:pt x="44" y="3"/>
                        <a:pt x="44" y="4"/>
                        <a:pt x="44" y="4"/>
                      </a:cubicBezTo>
                      <a:cubicBezTo>
                        <a:pt x="43" y="4"/>
                        <a:pt x="43" y="4"/>
                        <a:pt x="43" y="4"/>
                      </a:cubicBezTo>
                      <a:cubicBezTo>
                        <a:pt x="43" y="4"/>
                        <a:pt x="43" y="4"/>
                        <a:pt x="43" y="4"/>
                      </a:cubicBezTo>
                      <a:cubicBezTo>
                        <a:pt x="43" y="4"/>
                        <a:pt x="43" y="4"/>
                        <a:pt x="43" y="4"/>
                      </a:cubicBezTo>
                      <a:cubicBezTo>
                        <a:pt x="43" y="4"/>
                        <a:pt x="43" y="4"/>
                        <a:pt x="42" y="4"/>
                      </a:cubicBezTo>
                      <a:cubicBezTo>
                        <a:pt x="42" y="4"/>
                        <a:pt x="42" y="4"/>
                        <a:pt x="42" y="4"/>
                      </a:cubicBezTo>
                      <a:cubicBezTo>
                        <a:pt x="42" y="4"/>
                        <a:pt x="42" y="4"/>
                        <a:pt x="42" y="4"/>
                      </a:cubicBezTo>
                      <a:cubicBezTo>
                        <a:pt x="42" y="4"/>
                        <a:pt x="42" y="4"/>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2"/>
                        <a:pt x="42" y="2"/>
                      </a:cubicBezTo>
                      <a:cubicBezTo>
                        <a:pt x="42" y="2"/>
                        <a:pt x="42" y="2"/>
                        <a:pt x="42" y="2"/>
                      </a:cubicBezTo>
                      <a:cubicBezTo>
                        <a:pt x="42" y="2"/>
                        <a:pt x="42" y="2"/>
                        <a:pt x="42" y="2"/>
                      </a:cubicBezTo>
                      <a:cubicBezTo>
                        <a:pt x="42" y="2"/>
                        <a:pt x="41" y="2"/>
                        <a:pt x="41" y="2"/>
                      </a:cubicBezTo>
                      <a:cubicBezTo>
                        <a:pt x="41" y="2"/>
                        <a:pt x="41" y="2"/>
                        <a:pt x="41" y="2"/>
                      </a:cubicBezTo>
                      <a:cubicBezTo>
                        <a:pt x="41" y="2"/>
                        <a:pt x="40" y="3"/>
                        <a:pt x="40" y="3"/>
                      </a:cubicBezTo>
                      <a:cubicBezTo>
                        <a:pt x="40" y="3"/>
                        <a:pt x="40" y="3"/>
                        <a:pt x="40" y="3"/>
                      </a:cubicBezTo>
                      <a:cubicBezTo>
                        <a:pt x="40" y="3"/>
                        <a:pt x="40" y="3"/>
                        <a:pt x="40" y="3"/>
                      </a:cubicBezTo>
                      <a:cubicBezTo>
                        <a:pt x="40" y="3"/>
                        <a:pt x="40" y="2"/>
                        <a:pt x="40" y="2"/>
                      </a:cubicBezTo>
                      <a:cubicBezTo>
                        <a:pt x="40" y="2"/>
                        <a:pt x="39" y="2"/>
                        <a:pt x="39" y="2"/>
                      </a:cubicBezTo>
                      <a:cubicBezTo>
                        <a:pt x="39" y="2"/>
                        <a:pt x="39" y="2"/>
                        <a:pt x="39" y="2"/>
                      </a:cubicBezTo>
                      <a:cubicBezTo>
                        <a:pt x="39" y="2"/>
                        <a:pt x="39" y="2"/>
                        <a:pt x="39" y="2"/>
                      </a:cubicBezTo>
                      <a:cubicBezTo>
                        <a:pt x="39" y="0"/>
                        <a:pt x="38" y="2"/>
                        <a:pt x="37"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0" name="Freeform 8711">
                  <a:extLst>
                    <a:ext uri="{FF2B5EF4-FFF2-40B4-BE49-F238E27FC236}">
                      <a16:creationId xmlns:a16="http://schemas.microsoft.com/office/drawing/2014/main" id="{74DBA0EA-2CB2-A87A-0B73-EE4C654C4C2F}"/>
                    </a:ext>
                  </a:extLst>
                </p:cNvPr>
                <p:cNvSpPr>
                  <a:spLocks noEditPoints="1"/>
                </p:cNvSpPr>
                <p:nvPr/>
              </p:nvSpPr>
              <p:spPr bwMode="auto">
                <a:xfrm>
                  <a:off x="4413" y="2530"/>
                  <a:ext cx="57" cy="83"/>
                </a:xfrm>
                <a:custGeom>
                  <a:avLst/>
                  <a:gdLst>
                    <a:gd name="T0" fmla="*/ 21 w 69"/>
                    <a:gd name="T1" fmla="*/ 35 h 101"/>
                    <a:gd name="T2" fmla="*/ 17 w 69"/>
                    <a:gd name="T3" fmla="*/ 36 h 101"/>
                    <a:gd name="T4" fmla="*/ 26 w 69"/>
                    <a:gd name="T5" fmla="*/ 45 h 101"/>
                    <a:gd name="T6" fmla="*/ 27 w 69"/>
                    <a:gd name="T7" fmla="*/ 46 h 101"/>
                    <a:gd name="T8" fmla="*/ 27 w 69"/>
                    <a:gd name="T9" fmla="*/ 37 h 101"/>
                    <a:gd name="T10" fmla="*/ 21 w 69"/>
                    <a:gd name="T11" fmla="*/ 35 h 101"/>
                    <a:gd name="T12" fmla="*/ 14 w 69"/>
                    <a:gd name="T13" fmla="*/ 32 h 101"/>
                    <a:gd name="T14" fmla="*/ 16 w 69"/>
                    <a:gd name="T15" fmla="*/ 34 h 101"/>
                    <a:gd name="T16" fmla="*/ 17 w 69"/>
                    <a:gd name="T17" fmla="*/ 33 h 101"/>
                    <a:gd name="T18" fmla="*/ 14 w 69"/>
                    <a:gd name="T19" fmla="*/ 32 h 101"/>
                    <a:gd name="T20" fmla="*/ 2 w 69"/>
                    <a:gd name="T21" fmla="*/ 0 h 101"/>
                    <a:gd name="T22" fmla="*/ 2 w 69"/>
                    <a:gd name="T23" fmla="*/ 7 h 101"/>
                    <a:gd name="T24" fmla="*/ 5 w 69"/>
                    <a:gd name="T25" fmla="*/ 21 h 101"/>
                    <a:gd name="T26" fmla="*/ 14 w 69"/>
                    <a:gd name="T27" fmla="*/ 2 h 101"/>
                    <a:gd name="T28" fmla="*/ 14 w 69"/>
                    <a:gd name="T29" fmla="*/ 2 h 101"/>
                    <a:gd name="T30" fmla="*/ 2 w 69"/>
                    <a:gd name="T31" fmla="*/ 0 h 10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9" h="101">
                      <a:moveTo>
                        <a:pt x="43" y="75"/>
                      </a:moveTo>
                      <a:cubicBezTo>
                        <a:pt x="42" y="77"/>
                        <a:pt x="41" y="78"/>
                        <a:pt x="39" y="79"/>
                      </a:cubicBezTo>
                      <a:cubicBezTo>
                        <a:pt x="46" y="86"/>
                        <a:pt x="52" y="92"/>
                        <a:pt x="57" y="100"/>
                      </a:cubicBezTo>
                      <a:cubicBezTo>
                        <a:pt x="57" y="100"/>
                        <a:pt x="57" y="101"/>
                        <a:pt x="58" y="101"/>
                      </a:cubicBezTo>
                      <a:cubicBezTo>
                        <a:pt x="59" y="91"/>
                        <a:pt x="69" y="94"/>
                        <a:pt x="58" y="81"/>
                      </a:cubicBezTo>
                      <a:cubicBezTo>
                        <a:pt x="56" y="79"/>
                        <a:pt x="50" y="77"/>
                        <a:pt x="43" y="75"/>
                      </a:cubicBezTo>
                      <a:moveTo>
                        <a:pt x="31" y="71"/>
                      </a:moveTo>
                      <a:cubicBezTo>
                        <a:pt x="32" y="72"/>
                        <a:pt x="33" y="73"/>
                        <a:pt x="34" y="74"/>
                      </a:cubicBezTo>
                      <a:cubicBezTo>
                        <a:pt x="35" y="74"/>
                        <a:pt x="36" y="73"/>
                        <a:pt x="37" y="73"/>
                      </a:cubicBezTo>
                      <a:cubicBezTo>
                        <a:pt x="35" y="72"/>
                        <a:pt x="33" y="72"/>
                        <a:pt x="31" y="71"/>
                      </a:cubicBezTo>
                      <a:moveTo>
                        <a:pt x="5" y="0"/>
                      </a:moveTo>
                      <a:cubicBezTo>
                        <a:pt x="4" y="5"/>
                        <a:pt x="3" y="9"/>
                        <a:pt x="2" y="14"/>
                      </a:cubicBezTo>
                      <a:cubicBezTo>
                        <a:pt x="0" y="27"/>
                        <a:pt x="4" y="38"/>
                        <a:pt x="10" y="47"/>
                      </a:cubicBezTo>
                      <a:cubicBezTo>
                        <a:pt x="7" y="34"/>
                        <a:pt x="15" y="20"/>
                        <a:pt x="29" y="6"/>
                      </a:cubicBezTo>
                      <a:cubicBezTo>
                        <a:pt x="29" y="6"/>
                        <a:pt x="29" y="5"/>
                        <a:pt x="30" y="5"/>
                      </a:cubicBezTo>
                      <a:cubicBezTo>
                        <a:pt x="22" y="3"/>
                        <a:pt x="13" y="1"/>
                        <a:pt x="5"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1" name="Freeform 8712">
                  <a:extLst>
                    <a:ext uri="{FF2B5EF4-FFF2-40B4-BE49-F238E27FC236}">
                      <a16:creationId xmlns:a16="http://schemas.microsoft.com/office/drawing/2014/main" id="{D3335502-EDFA-D4F3-BC05-99788C7C9852}"/>
                    </a:ext>
                  </a:extLst>
                </p:cNvPr>
                <p:cNvSpPr>
                  <a:spLocks/>
                </p:cNvSpPr>
                <p:nvPr/>
              </p:nvSpPr>
              <p:spPr bwMode="auto">
                <a:xfrm>
                  <a:off x="4441" y="2590"/>
                  <a:ext cx="7" cy="5"/>
                </a:xfrm>
                <a:custGeom>
                  <a:avLst/>
                  <a:gdLst>
                    <a:gd name="T0" fmla="*/ 2 w 9"/>
                    <a:gd name="T1" fmla="*/ 0 h 6"/>
                    <a:gd name="T2" fmla="*/ 0 w 9"/>
                    <a:gd name="T3" fmla="*/ 1 h 6"/>
                    <a:gd name="T4" fmla="*/ 2 w 9"/>
                    <a:gd name="T5" fmla="*/ 3 h 6"/>
                    <a:gd name="T6" fmla="*/ 3 w 9"/>
                    <a:gd name="T7" fmla="*/ 2 h 6"/>
                    <a:gd name="T8" fmla="*/ 2 w 9"/>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6">
                      <a:moveTo>
                        <a:pt x="3" y="0"/>
                      </a:moveTo>
                      <a:cubicBezTo>
                        <a:pt x="2" y="0"/>
                        <a:pt x="1" y="1"/>
                        <a:pt x="0" y="1"/>
                      </a:cubicBezTo>
                      <a:cubicBezTo>
                        <a:pt x="2" y="3"/>
                        <a:pt x="3" y="4"/>
                        <a:pt x="5" y="6"/>
                      </a:cubicBezTo>
                      <a:cubicBezTo>
                        <a:pt x="7" y="5"/>
                        <a:pt x="8" y="4"/>
                        <a:pt x="9" y="2"/>
                      </a:cubicBezTo>
                      <a:cubicBezTo>
                        <a:pt x="7" y="2"/>
                        <a:pt x="5" y="1"/>
                        <a:pt x="3"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2" name="Freeform 8713">
                  <a:extLst>
                    <a:ext uri="{FF2B5EF4-FFF2-40B4-BE49-F238E27FC236}">
                      <a16:creationId xmlns:a16="http://schemas.microsoft.com/office/drawing/2014/main" id="{A901E591-BFED-0E33-2248-91CF43B00FAD}"/>
                    </a:ext>
                  </a:extLst>
                </p:cNvPr>
                <p:cNvSpPr>
                  <a:spLocks/>
                </p:cNvSpPr>
                <p:nvPr/>
              </p:nvSpPr>
              <p:spPr bwMode="auto">
                <a:xfrm>
                  <a:off x="4438" y="2460"/>
                  <a:ext cx="61" cy="82"/>
                </a:xfrm>
                <a:custGeom>
                  <a:avLst/>
                  <a:gdLst>
                    <a:gd name="T0" fmla="*/ 21 w 74"/>
                    <a:gd name="T1" fmla="*/ 0 h 99"/>
                    <a:gd name="T2" fmla="*/ 12 w 74"/>
                    <a:gd name="T3" fmla="*/ 6 h 99"/>
                    <a:gd name="T4" fmla="*/ 16 w 74"/>
                    <a:gd name="T5" fmla="*/ 12 h 99"/>
                    <a:gd name="T6" fmla="*/ 28 w 74"/>
                    <a:gd name="T7" fmla="*/ 21 h 99"/>
                    <a:gd name="T8" fmla="*/ 0 w 74"/>
                    <a:gd name="T9" fmla="*/ 42 h 99"/>
                    <a:gd name="T10" fmla="*/ 13 w 74"/>
                    <a:gd name="T11" fmla="*/ 46 h 99"/>
                    <a:gd name="T12" fmla="*/ 10 w 74"/>
                    <a:gd name="T13" fmla="*/ 39 h 99"/>
                    <a:gd name="T14" fmla="*/ 21 w 74"/>
                    <a:gd name="T15" fmla="*/ 45 h 99"/>
                    <a:gd name="T16" fmla="*/ 33 w 74"/>
                    <a:gd name="T17" fmla="*/ 29 h 99"/>
                    <a:gd name="T18" fmla="*/ 26 w 74"/>
                    <a:gd name="T19" fmla="*/ 7 h 99"/>
                    <a:gd name="T20" fmla="*/ 21 w 74"/>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4" h="99">
                      <a:moveTo>
                        <a:pt x="46" y="0"/>
                      </a:moveTo>
                      <a:cubicBezTo>
                        <a:pt x="38" y="0"/>
                        <a:pt x="31" y="3"/>
                        <a:pt x="26" y="13"/>
                      </a:cubicBezTo>
                      <a:cubicBezTo>
                        <a:pt x="29" y="18"/>
                        <a:pt x="29" y="22"/>
                        <a:pt x="34" y="27"/>
                      </a:cubicBezTo>
                      <a:cubicBezTo>
                        <a:pt x="40" y="34"/>
                        <a:pt x="60" y="35"/>
                        <a:pt x="61" y="44"/>
                      </a:cubicBezTo>
                      <a:cubicBezTo>
                        <a:pt x="64" y="55"/>
                        <a:pt x="14" y="77"/>
                        <a:pt x="0" y="90"/>
                      </a:cubicBezTo>
                      <a:cubicBezTo>
                        <a:pt x="10" y="92"/>
                        <a:pt x="20" y="95"/>
                        <a:pt x="29" y="99"/>
                      </a:cubicBezTo>
                      <a:cubicBezTo>
                        <a:pt x="21" y="83"/>
                        <a:pt x="21" y="83"/>
                        <a:pt x="21" y="83"/>
                      </a:cubicBezTo>
                      <a:cubicBezTo>
                        <a:pt x="29" y="87"/>
                        <a:pt x="37" y="91"/>
                        <a:pt x="44" y="94"/>
                      </a:cubicBezTo>
                      <a:cubicBezTo>
                        <a:pt x="51" y="84"/>
                        <a:pt x="68" y="74"/>
                        <a:pt x="70" y="61"/>
                      </a:cubicBezTo>
                      <a:cubicBezTo>
                        <a:pt x="74" y="39"/>
                        <a:pt x="66" y="32"/>
                        <a:pt x="54" y="16"/>
                      </a:cubicBezTo>
                      <a:cubicBezTo>
                        <a:pt x="50" y="11"/>
                        <a:pt x="48" y="5"/>
                        <a:pt x="46"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3" name="Freeform 8714">
                  <a:extLst>
                    <a:ext uri="{FF2B5EF4-FFF2-40B4-BE49-F238E27FC236}">
                      <a16:creationId xmlns:a16="http://schemas.microsoft.com/office/drawing/2014/main" id="{89608523-51CD-1A36-4659-9B25E0722DA8}"/>
                    </a:ext>
                  </a:extLst>
                </p:cNvPr>
                <p:cNvSpPr>
                  <a:spLocks/>
                </p:cNvSpPr>
                <p:nvPr/>
              </p:nvSpPr>
              <p:spPr bwMode="auto">
                <a:xfrm>
                  <a:off x="4419" y="2528"/>
                  <a:ext cx="104" cy="117"/>
                </a:xfrm>
                <a:custGeom>
                  <a:avLst/>
                  <a:gdLst>
                    <a:gd name="T0" fmla="*/ 20 w 127"/>
                    <a:gd name="T1" fmla="*/ 0 h 141"/>
                    <a:gd name="T2" fmla="*/ 24 w 127"/>
                    <a:gd name="T3" fmla="*/ 7 h 141"/>
                    <a:gd name="T4" fmla="*/ 11 w 127"/>
                    <a:gd name="T5" fmla="*/ 3 h 141"/>
                    <a:gd name="T6" fmla="*/ 10 w 127"/>
                    <a:gd name="T7" fmla="*/ 4 h 141"/>
                    <a:gd name="T8" fmla="*/ 2 w 127"/>
                    <a:gd name="T9" fmla="*/ 23 h 141"/>
                    <a:gd name="T10" fmla="*/ 11 w 127"/>
                    <a:gd name="T11" fmla="*/ 35 h 141"/>
                    <a:gd name="T12" fmla="*/ 13 w 127"/>
                    <a:gd name="T13" fmla="*/ 35 h 141"/>
                    <a:gd name="T14" fmla="*/ 19 w 127"/>
                    <a:gd name="T15" fmla="*/ 35 h 141"/>
                    <a:gd name="T16" fmla="*/ 20 w 127"/>
                    <a:gd name="T17" fmla="*/ 32 h 141"/>
                    <a:gd name="T18" fmla="*/ 22 w 127"/>
                    <a:gd name="T19" fmla="*/ 34 h 141"/>
                    <a:gd name="T20" fmla="*/ 20 w 127"/>
                    <a:gd name="T21" fmla="*/ 34 h 141"/>
                    <a:gd name="T22" fmla="*/ 19 w 127"/>
                    <a:gd name="T23" fmla="*/ 35 h 141"/>
                    <a:gd name="T24" fmla="*/ 16 w 127"/>
                    <a:gd name="T25" fmla="*/ 37 h 141"/>
                    <a:gd name="T26" fmla="*/ 23 w 127"/>
                    <a:gd name="T27" fmla="*/ 39 h 141"/>
                    <a:gd name="T28" fmla="*/ 23 w 127"/>
                    <a:gd name="T29" fmla="*/ 49 h 141"/>
                    <a:gd name="T30" fmla="*/ 49 w 127"/>
                    <a:gd name="T31" fmla="*/ 66 h 141"/>
                    <a:gd name="T32" fmla="*/ 57 w 127"/>
                    <a:gd name="T33" fmla="*/ 66 h 141"/>
                    <a:gd name="T34" fmla="*/ 47 w 127"/>
                    <a:gd name="T35" fmla="*/ 38 h 141"/>
                    <a:gd name="T36" fmla="*/ 41 w 127"/>
                    <a:gd name="T37" fmla="*/ 22 h 141"/>
                    <a:gd name="T38" fmla="*/ 29 w 127"/>
                    <a:gd name="T39" fmla="*/ 8 h 141"/>
                    <a:gd name="T40" fmla="*/ 30 w 127"/>
                    <a:gd name="T41" fmla="*/ 5 h 141"/>
                    <a:gd name="T42" fmla="*/ 20 w 127"/>
                    <a:gd name="T43" fmla="*/ 0 h 1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7" h="141">
                      <a:moveTo>
                        <a:pt x="44" y="0"/>
                      </a:moveTo>
                      <a:cubicBezTo>
                        <a:pt x="52" y="16"/>
                        <a:pt x="52" y="16"/>
                        <a:pt x="52" y="16"/>
                      </a:cubicBezTo>
                      <a:cubicBezTo>
                        <a:pt x="43" y="12"/>
                        <a:pt x="33" y="9"/>
                        <a:pt x="23" y="7"/>
                      </a:cubicBezTo>
                      <a:cubicBezTo>
                        <a:pt x="22" y="7"/>
                        <a:pt x="22" y="8"/>
                        <a:pt x="22" y="8"/>
                      </a:cubicBezTo>
                      <a:cubicBezTo>
                        <a:pt x="8" y="22"/>
                        <a:pt x="0" y="36"/>
                        <a:pt x="3" y="49"/>
                      </a:cubicBezTo>
                      <a:cubicBezTo>
                        <a:pt x="9" y="58"/>
                        <a:pt x="16" y="65"/>
                        <a:pt x="24" y="73"/>
                      </a:cubicBezTo>
                      <a:cubicBezTo>
                        <a:pt x="26" y="74"/>
                        <a:pt x="28" y="74"/>
                        <a:pt x="30" y="75"/>
                      </a:cubicBezTo>
                      <a:cubicBezTo>
                        <a:pt x="34" y="74"/>
                        <a:pt x="37" y="73"/>
                        <a:pt x="41" y="73"/>
                      </a:cubicBezTo>
                      <a:cubicBezTo>
                        <a:pt x="43" y="71"/>
                        <a:pt x="44" y="69"/>
                        <a:pt x="46" y="67"/>
                      </a:cubicBezTo>
                      <a:cubicBezTo>
                        <a:pt x="49" y="72"/>
                        <a:pt x="49" y="72"/>
                        <a:pt x="49" y="72"/>
                      </a:cubicBezTo>
                      <a:cubicBezTo>
                        <a:pt x="48" y="72"/>
                        <a:pt x="47" y="72"/>
                        <a:pt x="46" y="72"/>
                      </a:cubicBezTo>
                      <a:cubicBezTo>
                        <a:pt x="44" y="72"/>
                        <a:pt x="43" y="72"/>
                        <a:pt x="41" y="73"/>
                      </a:cubicBezTo>
                      <a:cubicBezTo>
                        <a:pt x="40" y="74"/>
                        <a:pt x="38" y="76"/>
                        <a:pt x="36" y="77"/>
                      </a:cubicBezTo>
                      <a:cubicBezTo>
                        <a:pt x="43" y="79"/>
                        <a:pt x="49" y="81"/>
                        <a:pt x="51" y="83"/>
                      </a:cubicBezTo>
                      <a:cubicBezTo>
                        <a:pt x="62" y="96"/>
                        <a:pt x="52" y="93"/>
                        <a:pt x="51" y="103"/>
                      </a:cubicBezTo>
                      <a:cubicBezTo>
                        <a:pt x="68" y="129"/>
                        <a:pt x="87" y="141"/>
                        <a:pt x="109" y="141"/>
                      </a:cubicBezTo>
                      <a:cubicBezTo>
                        <a:pt x="115" y="141"/>
                        <a:pt x="121" y="140"/>
                        <a:pt x="127" y="139"/>
                      </a:cubicBezTo>
                      <a:cubicBezTo>
                        <a:pt x="118" y="120"/>
                        <a:pt x="104" y="102"/>
                        <a:pt x="102" y="81"/>
                      </a:cubicBezTo>
                      <a:cubicBezTo>
                        <a:pt x="100" y="66"/>
                        <a:pt x="102" y="56"/>
                        <a:pt x="91" y="44"/>
                      </a:cubicBezTo>
                      <a:cubicBezTo>
                        <a:pt x="81" y="32"/>
                        <a:pt x="62" y="30"/>
                        <a:pt x="65" y="17"/>
                      </a:cubicBezTo>
                      <a:cubicBezTo>
                        <a:pt x="65" y="15"/>
                        <a:pt x="66" y="13"/>
                        <a:pt x="67" y="11"/>
                      </a:cubicBezTo>
                      <a:cubicBezTo>
                        <a:pt x="60" y="8"/>
                        <a:pt x="52" y="4"/>
                        <a:pt x="44"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4" name="Freeform 8715">
                  <a:extLst>
                    <a:ext uri="{FF2B5EF4-FFF2-40B4-BE49-F238E27FC236}">
                      <a16:creationId xmlns:a16="http://schemas.microsoft.com/office/drawing/2014/main" id="{0C46FF09-4410-FCE0-4819-421BEF959B50}"/>
                    </a:ext>
                  </a:extLst>
                </p:cNvPr>
                <p:cNvSpPr>
                  <a:spLocks noEditPoints="1"/>
                </p:cNvSpPr>
                <p:nvPr/>
              </p:nvSpPr>
              <p:spPr bwMode="auto">
                <a:xfrm>
                  <a:off x="4443" y="2584"/>
                  <a:ext cx="16" cy="8"/>
                </a:xfrm>
                <a:custGeom>
                  <a:avLst/>
                  <a:gdLst>
                    <a:gd name="T0" fmla="*/ 6 w 19"/>
                    <a:gd name="T1" fmla="*/ 2 h 10"/>
                    <a:gd name="T2" fmla="*/ 0 w 19"/>
                    <a:gd name="T3" fmla="*/ 3 h 10"/>
                    <a:gd name="T4" fmla="*/ 3 w 19"/>
                    <a:gd name="T5" fmla="*/ 4 h 10"/>
                    <a:gd name="T6" fmla="*/ 6 w 19"/>
                    <a:gd name="T7" fmla="*/ 2 h 10"/>
                    <a:gd name="T8" fmla="*/ 8 w 19"/>
                    <a:gd name="T9" fmla="*/ 0 h 10"/>
                    <a:gd name="T10" fmla="*/ 6 w 19"/>
                    <a:gd name="T11" fmla="*/ 2 h 10"/>
                    <a:gd name="T12" fmla="*/ 8 w 19"/>
                    <a:gd name="T13" fmla="*/ 2 h 10"/>
                    <a:gd name="T14" fmla="*/ 9 w 19"/>
                    <a:gd name="T15" fmla="*/ 2 h 10"/>
                    <a:gd name="T16" fmla="*/ 8 w 19"/>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10">
                      <a:moveTo>
                        <a:pt x="11" y="6"/>
                      </a:moveTo>
                      <a:cubicBezTo>
                        <a:pt x="7" y="6"/>
                        <a:pt x="4" y="7"/>
                        <a:pt x="0" y="8"/>
                      </a:cubicBezTo>
                      <a:cubicBezTo>
                        <a:pt x="2" y="9"/>
                        <a:pt x="4" y="10"/>
                        <a:pt x="6" y="10"/>
                      </a:cubicBezTo>
                      <a:cubicBezTo>
                        <a:pt x="8" y="9"/>
                        <a:pt x="10" y="7"/>
                        <a:pt x="11" y="6"/>
                      </a:cubicBezTo>
                      <a:moveTo>
                        <a:pt x="16" y="0"/>
                      </a:moveTo>
                      <a:cubicBezTo>
                        <a:pt x="14" y="2"/>
                        <a:pt x="13" y="4"/>
                        <a:pt x="11" y="6"/>
                      </a:cubicBezTo>
                      <a:cubicBezTo>
                        <a:pt x="13" y="5"/>
                        <a:pt x="14" y="5"/>
                        <a:pt x="16" y="5"/>
                      </a:cubicBezTo>
                      <a:cubicBezTo>
                        <a:pt x="17" y="5"/>
                        <a:pt x="18" y="5"/>
                        <a:pt x="19" y="5"/>
                      </a:cubicBezTo>
                      <a:cubicBezTo>
                        <a:pt x="16" y="0"/>
                        <a:pt x="16" y="0"/>
                        <a:pt x="16" y="0"/>
                      </a:cubicBezTo>
                    </a:path>
                  </a:pathLst>
                </a:custGeom>
                <a:solidFill>
                  <a:srgbClr val="BC5E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5" name="Freeform 8716">
                  <a:extLst>
                    <a:ext uri="{FF2B5EF4-FFF2-40B4-BE49-F238E27FC236}">
                      <a16:creationId xmlns:a16="http://schemas.microsoft.com/office/drawing/2014/main" id="{5209C880-5627-659A-2EB1-CE135BE07EB8}"/>
                    </a:ext>
                  </a:extLst>
                </p:cNvPr>
                <p:cNvSpPr>
                  <a:spLocks/>
                </p:cNvSpPr>
                <p:nvPr/>
              </p:nvSpPr>
              <p:spPr bwMode="auto">
                <a:xfrm>
                  <a:off x="4558" y="2555"/>
                  <a:ext cx="18" cy="61"/>
                </a:xfrm>
                <a:custGeom>
                  <a:avLst/>
                  <a:gdLst>
                    <a:gd name="T0" fmla="*/ 0 w 22"/>
                    <a:gd name="T1" fmla="*/ 0 h 74"/>
                    <a:gd name="T2" fmla="*/ 0 w 22"/>
                    <a:gd name="T3" fmla="*/ 2 h 74"/>
                    <a:gd name="T4" fmla="*/ 1 w 22"/>
                    <a:gd name="T5" fmla="*/ 2 h 74"/>
                    <a:gd name="T6" fmla="*/ 1 w 22"/>
                    <a:gd name="T7" fmla="*/ 2 h 74"/>
                    <a:gd name="T8" fmla="*/ 1 w 22"/>
                    <a:gd name="T9" fmla="*/ 2 h 74"/>
                    <a:gd name="T10" fmla="*/ 1 w 22"/>
                    <a:gd name="T11" fmla="*/ 2 h 74"/>
                    <a:gd name="T12" fmla="*/ 2 w 22"/>
                    <a:gd name="T13" fmla="*/ 3 h 74"/>
                    <a:gd name="T14" fmla="*/ 2 w 22"/>
                    <a:gd name="T15" fmla="*/ 3 h 74"/>
                    <a:gd name="T16" fmla="*/ 1 w 22"/>
                    <a:gd name="T17" fmla="*/ 4 h 74"/>
                    <a:gd name="T18" fmla="*/ 1 w 22"/>
                    <a:gd name="T19" fmla="*/ 4 h 74"/>
                    <a:gd name="T20" fmla="*/ 1 w 22"/>
                    <a:gd name="T21" fmla="*/ 5 h 74"/>
                    <a:gd name="T22" fmla="*/ 1 w 22"/>
                    <a:gd name="T23" fmla="*/ 5 h 74"/>
                    <a:gd name="T24" fmla="*/ 0 w 22"/>
                    <a:gd name="T25" fmla="*/ 5 h 74"/>
                    <a:gd name="T26" fmla="*/ 0 w 22"/>
                    <a:gd name="T27" fmla="*/ 5 h 74"/>
                    <a:gd name="T28" fmla="*/ 1 w 22"/>
                    <a:gd name="T29" fmla="*/ 6 h 74"/>
                    <a:gd name="T30" fmla="*/ 1 w 22"/>
                    <a:gd name="T31" fmla="*/ 6 h 74"/>
                    <a:gd name="T32" fmla="*/ 0 w 22"/>
                    <a:gd name="T33" fmla="*/ 6 h 74"/>
                    <a:gd name="T34" fmla="*/ 6 w 22"/>
                    <a:gd name="T35" fmla="*/ 34 h 74"/>
                    <a:gd name="T36" fmla="*/ 10 w 22"/>
                    <a:gd name="T37" fmla="*/ 28 h 74"/>
                    <a:gd name="T38" fmla="*/ 4 w 22"/>
                    <a:gd name="T39" fmla="*/ 5 h 74"/>
                    <a:gd name="T40" fmla="*/ 0 w 22"/>
                    <a:gd name="T41" fmla="*/ 0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74">
                      <a:moveTo>
                        <a:pt x="0" y="0"/>
                      </a:moveTo>
                      <a:cubicBezTo>
                        <a:pt x="0" y="1"/>
                        <a:pt x="0" y="2"/>
                        <a:pt x="0" y="2"/>
                      </a:cubicBezTo>
                      <a:cubicBezTo>
                        <a:pt x="1" y="3"/>
                        <a:pt x="1" y="4"/>
                        <a:pt x="1" y="4"/>
                      </a:cubicBezTo>
                      <a:cubicBezTo>
                        <a:pt x="1" y="4"/>
                        <a:pt x="1" y="4"/>
                        <a:pt x="1" y="4"/>
                      </a:cubicBezTo>
                      <a:cubicBezTo>
                        <a:pt x="1" y="4"/>
                        <a:pt x="1" y="5"/>
                        <a:pt x="1" y="5"/>
                      </a:cubicBezTo>
                      <a:cubicBezTo>
                        <a:pt x="1" y="6"/>
                        <a:pt x="1" y="6"/>
                        <a:pt x="1" y="6"/>
                      </a:cubicBezTo>
                      <a:cubicBezTo>
                        <a:pt x="1" y="7"/>
                        <a:pt x="2" y="7"/>
                        <a:pt x="2" y="7"/>
                      </a:cubicBezTo>
                      <a:cubicBezTo>
                        <a:pt x="2" y="7"/>
                        <a:pt x="2" y="7"/>
                        <a:pt x="2" y="7"/>
                      </a:cubicBezTo>
                      <a:cubicBezTo>
                        <a:pt x="2" y="8"/>
                        <a:pt x="1" y="8"/>
                        <a:pt x="1" y="9"/>
                      </a:cubicBezTo>
                      <a:cubicBezTo>
                        <a:pt x="1" y="9"/>
                        <a:pt x="1" y="9"/>
                        <a:pt x="1" y="9"/>
                      </a:cubicBezTo>
                      <a:cubicBezTo>
                        <a:pt x="1" y="9"/>
                        <a:pt x="1" y="10"/>
                        <a:pt x="1" y="10"/>
                      </a:cubicBezTo>
                      <a:cubicBezTo>
                        <a:pt x="1" y="10"/>
                        <a:pt x="1" y="10"/>
                        <a:pt x="1" y="10"/>
                      </a:cubicBezTo>
                      <a:cubicBezTo>
                        <a:pt x="1" y="11"/>
                        <a:pt x="0" y="10"/>
                        <a:pt x="0" y="11"/>
                      </a:cubicBezTo>
                      <a:cubicBezTo>
                        <a:pt x="0" y="11"/>
                        <a:pt x="0" y="11"/>
                        <a:pt x="0" y="11"/>
                      </a:cubicBezTo>
                      <a:cubicBezTo>
                        <a:pt x="1" y="12"/>
                        <a:pt x="1" y="12"/>
                        <a:pt x="1" y="12"/>
                      </a:cubicBezTo>
                      <a:cubicBezTo>
                        <a:pt x="1" y="12"/>
                        <a:pt x="1" y="12"/>
                        <a:pt x="1" y="12"/>
                      </a:cubicBezTo>
                      <a:cubicBezTo>
                        <a:pt x="1" y="13"/>
                        <a:pt x="1" y="13"/>
                        <a:pt x="0" y="13"/>
                      </a:cubicBezTo>
                      <a:cubicBezTo>
                        <a:pt x="4" y="35"/>
                        <a:pt x="9" y="55"/>
                        <a:pt x="13" y="74"/>
                      </a:cubicBezTo>
                      <a:cubicBezTo>
                        <a:pt x="17" y="70"/>
                        <a:pt x="20" y="65"/>
                        <a:pt x="22" y="61"/>
                      </a:cubicBezTo>
                      <a:cubicBezTo>
                        <a:pt x="18" y="44"/>
                        <a:pt x="13" y="27"/>
                        <a:pt x="9" y="10"/>
                      </a:cubicBezTo>
                      <a:cubicBezTo>
                        <a:pt x="7" y="6"/>
                        <a:pt x="3" y="3"/>
                        <a:pt x="0"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6" name="Freeform 8717">
                  <a:extLst>
                    <a:ext uri="{FF2B5EF4-FFF2-40B4-BE49-F238E27FC236}">
                      <a16:creationId xmlns:a16="http://schemas.microsoft.com/office/drawing/2014/main" id="{D786398C-C566-43A6-76CA-9CD36F9D9C7F}"/>
                    </a:ext>
                  </a:extLst>
                </p:cNvPr>
                <p:cNvSpPr>
                  <a:spLocks noEditPoints="1"/>
                </p:cNvSpPr>
                <p:nvPr/>
              </p:nvSpPr>
              <p:spPr bwMode="auto">
                <a:xfrm>
                  <a:off x="4270" y="2265"/>
                  <a:ext cx="278" cy="273"/>
                </a:xfrm>
                <a:custGeom>
                  <a:avLst/>
                  <a:gdLst>
                    <a:gd name="T0" fmla="*/ 56 w 337"/>
                    <a:gd name="T1" fmla="*/ 38 h 330"/>
                    <a:gd name="T2" fmla="*/ 37 w 337"/>
                    <a:gd name="T3" fmla="*/ 54 h 330"/>
                    <a:gd name="T4" fmla="*/ 17 w 337"/>
                    <a:gd name="T5" fmla="*/ 77 h 330"/>
                    <a:gd name="T6" fmla="*/ 7 w 337"/>
                    <a:gd name="T7" fmla="*/ 105 h 330"/>
                    <a:gd name="T8" fmla="*/ 0 w 337"/>
                    <a:gd name="T9" fmla="*/ 149 h 330"/>
                    <a:gd name="T10" fmla="*/ 0 w 337"/>
                    <a:gd name="T11" fmla="*/ 150 h 330"/>
                    <a:gd name="T12" fmla="*/ 0 w 337"/>
                    <a:gd name="T13" fmla="*/ 150 h 330"/>
                    <a:gd name="T14" fmla="*/ 0 w 337"/>
                    <a:gd name="T15" fmla="*/ 151 h 330"/>
                    <a:gd name="T16" fmla="*/ 0 w 337"/>
                    <a:gd name="T17" fmla="*/ 151 h 330"/>
                    <a:gd name="T18" fmla="*/ 1 w 337"/>
                    <a:gd name="T19" fmla="*/ 151 h 330"/>
                    <a:gd name="T20" fmla="*/ 1 w 337"/>
                    <a:gd name="T21" fmla="*/ 151 h 330"/>
                    <a:gd name="T22" fmla="*/ 1 w 337"/>
                    <a:gd name="T23" fmla="*/ 152 h 330"/>
                    <a:gd name="T24" fmla="*/ 0 w 337"/>
                    <a:gd name="T25" fmla="*/ 152 h 330"/>
                    <a:gd name="T26" fmla="*/ 1 w 337"/>
                    <a:gd name="T27" fmla="*/ 153 h 330"/>
                    <a:gd name="T28" fmla="*/ 1 w 337"/>
                    <a:gd name="T29" fmla="*/ 153 h 330"/>
                    <a:gd name="T30" fmla="*/ 0 w 337"/>
                    <a:gd name="T31" fmla="*/ 154 h 330"/>
                    <a:gd name="T32" fmla="*/ 0 w 337"/>
                    <a:gd name="T33" fmla="*/ 155 h 330"/>
                    <a:gd name="T34" fmla="*/ 2 w 337"/>
                    <a:gd name="T35" fmla="*/ 153 h 330"/>
                    <a:gd name="T36" fmla="*/ 9 w 337"/>
                    <a:gd name="T37" fmla="*/ 105 h 330"/>
                    <a:gd name="T38" fmla="*/ 18 w 337"/>
                    <a:gd name="T39" fmla="*/ 79 h 330"/>
                    <a:gd name="T40" fmla="*/ 38 w 337"/>
                    <a:gd name="T41" fmla="*/ 55 h 330"/>
                    <a:gd name="T42" fmla="*/ 53 w 337"/>
                    <a:gd name="T43" fmla="*/ 45 h 330"/>
                    <a:gd name="T44" fmla="*/ 56 w 337"/>
                    <a:gd name="T45" fmla="*/ 38 h 330"/>
                    <a:gd name="T46" fmla="*/ 79 w 337"/>
                    <a:gd name="T47" fmla="*/ 0 h 330"/>
                    <a:gd name="T48" fmla="*/ 77 w 337"/>
                    <a:gd name="T49" fmla="*/ 2 h 330"/>
                    <a:gd name="T50" fmla="*/ 76 w 337"/>
                    <a:gd name="T51" fmla="*/ 6 h 330"/>
                    <a:gd name="T52" fmla="*/ 76 w 337"/>
                    <a:gd name="T53" fmla="*/ 6 h 330"/>
                    <a:gd name="T54" fmla="*/ 76 w 337"/>
                    <a:gd name="T55" fmla="*/ 6 h 330"/>
                    <a:gd name="T56" fmla="*/ 64 w 337"/>
                    <a:gd name="T57" fmla="*/ 30 h 330"/>
                    <a:gd name="T58" fmla="*/ 68 w 337"/>
                    <a:gd name="T59" fmla="*/ 26 h 330"/>
                    <a:gd name="T60" fmla="*/ 77 w 337"/>
                    <a:gd name="T61" fmla="*/ 7 h 330"/>
                    <a:gd name="T62" fmla="*/ 78 w 337"/>
                    <a:gd name="T63" fmla="*/ 2 h 330"/>
                    <a:gd name="T64" fmla="*/ 79 w 337"/>
                    <a:gd name="T65" fmla="*/ 2 h 330"/>
                    <a:gd name="T66" fmla="*/ 80 w 337"/>
                    <a:gd name="T67" fmla="*/ 2 h 330"/>
                    <a:gd name="T68" fmla="*/ 81 w 337"/>
                    <a:gd name="T69" fmla="*/ 4 h 330"/>
                    <a:gd name="T70" fmla="*/ 82 w 337"/>
                    <a:gd name="T71" fmla="*/ 7 h 330"/>
                    <a:gd name="T72" fmla="*/ 96 w 337"/>
                    <a:gd name="T73" fmla="*/ 34 h 330"/>
                    <a:gd name="T74" fmla="*/ 120 w 337"/>
                    <a:gd name="T75" fmla="*/ 55 h 330"/>
                    <a:gd name="T76" fmla="*/ 140 w 337"/>
                    <a:gd name="T77" fmla="*/ 79 h 330"/>
                    <a:gd name="T78" fmla="*/ 149 w 337"/>
                    <a:gd name="T79" fmla="*/ 105 h 330"/>
                    <a:gd name="T80" fmla="*/ 153 w 337"/>
                    <a:gd name="T81" fmla="*/ 137 h 330"/>
                    <a:gd name="T82" fmla="*/ 156 w 337"/>
                    <a:gd name="T83" fmla="*/ 137 h 330"/>
                    <a:gd name="T84" fmla="*/ 156 w 337"/>
                    <a:gd name="T85" fmla="*/ 137 h 330"/>
                    <a:gd name="T86" fmla="*/ 152 w 337"/>
                    <a:gd name="T87" fmla="*/ 105 h 330"/>
                    <a:gd name="T88" fmla="*/ 142 w 337"/>
                    <a:gd name="T89" fmla="*/ 77 h 330"/>
                    <a:gd name="T90" fmla="*/ 121 w 337"/>
                    <a:gd name="T91" fmla="*/ 54 h 330"/>
                    <a:gd name="T92" fmla="*/ 97 w 337"/>
                    <a:gd name="T93" fmla="*/ 34 h 330"/>
                    <a:gd name="T94" fmla="*/ 83 w 337"/>
                    <a:gd name="T95" fmla="*/ 6 h 330"/>
                    <a:gd name="T96" fmla="*/ 82 w 337"/>
                    <a:gd name="T97" fmla="*/ 2 h 330"/>
                    <a:gd name="T98" fmla="*/ 81 w 337"/>
                    <a:gd name="T99" fmla="*/ 1 h 330"/>
                    <a:gd name="T100" fmla="*/ 79 w 337"/>
                    <a:gd name="T101" fmla="*/ 0 h 330"/>
                    <a:gd name="T102" fmla="*/ 79 w 337"/>
                    <a:gd name="T103" fmla="*/ 0 h 330"/>
                    <a:gd name="T104" fmla="*/ 79 w 337"/>
                    <a:gd name="T105" fmla="*/ 0 h 3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37" h="330">
                      <a:moveTo>
                        <a:pt x="123" y="82"/>
                      </a:moveTo>
                      <a:cubicBezTo>
                        <a:pt x="110" y="94"/>
                        <a:pt x="95" y="105"/>
                        <a:pt x="81" y="114"/>
                      </a:cubicBezTo>
                      <a:cubicBezTo>
                        <a:pt x="62" y="127"/>
                        <a:pt x="47" y="146"/>
                        <a:pt x="36" y="166"/>
                      </a:cubicBezTo>
                      <a:cubicBezTo>
                        <a:pt x="25" y="186"/>
                        <a:pt x="19" y="207"/>
                        <a:pt x="16" y="225"/>
                      </a:cubicBezTo>
                      <a:cubicBezTo>
                        <a:pt x="10" y="259"/>
                        <a:pt x="5" y="290"/>
                        <a:pt x="0" y="319"/>
                      </a:cubicBezTo>
                      <a:cubicBezTo>
                        <a:pt x="0" y="319"/>
                        <a:pt x="0" y="319"/>
                        <a:pt x="0" y="320"/>
                      </a:cubicBezTo>
                      <a:cubicBezTo>
                        <a:pt x="0" y="320"/>
                        <a:pt x="0" y="320"/>
                        <a:pt x="0" y="320"/>
                      </a:cubicBezTo>
                      <a:cubicBezTo>
                        <a:pt x="0" y="320"/>
                        <a:pt x="0" y="320"/>
                        <a:pt x="0" y="321"/>
                      </a:cubicBezTo>
                      <a:cubicBezTo>
                        <a:pt x="0" y="321"/>
                        <a:pt x="0" y="321"/>
                        <a:pt x="0" y="321"/>
                      </a:cubicBezTo>
                      <a:cubicBezTo>
                        <a:pt x="0" y="322"/>
                        <a:pt x="1" y="322"/>
                        <a:pt x="1" y="323"/>
                      </a:cubicBezTo>
                      <a:cubicBezTo>
                        <a:pt x="1" y="323"/>
                        <a:pt x="1" y="323"/>
                        <a:pt x="1" y="323"/>
                      </a:cubicBezTo>
                      <a:cubicBezTo>
                        <a:pt x="1" y="323"/>
                        <a:pt x="1" y="324"/>
                        <a:pt x="1" y="324"/>
                      </a:cubicBezTo>
                      <a:cubicBezTo>
                        <a:pt x="0" y="325"/>
                        <a:pt x="0" y="325"/>
                        <a:pt x="0" y="325"/>
                      </a:cubicBezTo>
                      <a:cubicBezTo>
                        <a:pt x="0" y="326"/>
                        <a:pt x="1" y="326"/>
                        <a:pt x="1" y="327"/>
                      </a:cubicBezTo>
                      <a:cubicBezTo>
                        <a:pt x="1" y="327"/>
                        <a:pt x="1" y="327"/>
                        <a:pt x="1" y="327"/>
                      </a:cubicBezTo>
                      <a:cubicBezTo>
                        <a:pt x="1" y="327"/>
                        <a:pt x="0" y="328"/>
                        <a:pt x="0" y="329"/>
                      </a:cubicBezTo>
                      <a:cubicBezTo>
                        <a:pt x="0" y="329"/>
                        <a:pt x="0" y="330"/>
                        <a:pt x="0" y="330"/>
                      </a:cubicBezTo>
                      <a:cubicBezTo>
                        <a:pt x="1" y="330"/>
                        <a:pt x="2" y="329"/>
                        <a:pt x="2" y="328"/>
                      </a:cubicBezTo>
                      <a:cubicBezTo>
                        <a:pt x="8" y="297"/>
                        <a:pt x="14" y="263"/>
                        <a:pt x="20" y="225"/>
                      </a:cubicBezTo>
                      <a:cubicBezTo>
                        <a:pt x="23" y="208"/>
                        <a:pt x="29" y="187"/>
                        <a:pt x="40" y="168"/>
                      </a:cubicBezTo>
                      <a:cubicBezTo>
                        <a:pt x="50" y="148"/>
                        <a:pt x="65" y="130"/>
                        <a:pt x="83" y="118"/>
                      </a:cubicBezTo>
                      <a:cubicBezTo>
                        <a:pt x="93" y="111"/>
                        <a:pt x="104" y="104"/>
                        <a:pt x="114" y="95"/>
                      </a:cubicBezTo>
                      <a:cubicBezTo>
                        <a:pt x="117" y="91"/>
                        <a:pt x="120" y="86"/>
                        <a:pt x="123" y="82"/>
                      </a:cubicBezTo>
                      <a:moveTo>
                        <a:pt x="171" y="0"/>
                      </a:moveTo>
                      <a:cubicBezTo>
                        <a:pt x="169" y="0"/>
                        <a:pt x="167" y="2"/>
                        <a:pt x="166" y="4"/>
                      </a:cubicBezTo>
                      <a:cubicBezTo>
                        <a:pt x="164" y="6"/>
                        <a:pt x="163" y="9"/>
                        <a:pt x="162" y="13"/>
                      </a:cubicBezTo>
                      <a:cubicBezTo>
                        <a:pt x="162" y="13"/>
                        <a:pt x="162" y="13"/>
                        <a:pt x="162" y="13"/>
                      </a:cubicBezTo>
                      <a:cubicBezTo>
                        <a:pt x="162" y="13"/>
                        <a:pt x="162" y="13"/>
                        <a:pt x="162" y="13"/>
                      </a:cubicBezTo>
                      <a:cubicBezTo>
                        <a:pt x="160" y="32"/>
                        <a:pt x="151" y="49"/>
                        <a:pt x="140" y="64"/>
                      </a:cubicBezTo>
                      <a:cubicBezTo>
                        <a:pt x="143" y="61"/>
                        <a:pt x="146" y="59"/>
                        <a:pt x="149" y="57"/>
                      </a:cubicBezTo>
                      <a:cubicBezTo>
                        <a:pt x="158" y="44"/>
                        <a:pt x="164" y="30"/>
                        <a:pt x="166" y="14"/>
                      </a:cubicBezTo>
                      <a:cubicBezTo>
                        <a:pt x="167" y="10"/>
                        <a:pt x="168" y="7"/>
                        <a:pt x="169" y="6"/>
                      </a:cubicBezTo>
                      <a:cubicBezTo>
                        <a:pt x="170" y="5"/>
                        <a:pt x="171" y="4"/>
                        <a:pt x="171" y="4"/>
                      </a:cubicBezTo>
                      <a:cubicBezTo>
                        <a:pt x="171" y="4"/>
                        <a:pt x="172" y="4"/>
                        <a:pt x="172" y="5"/>
                      </a:cubicBezTo>
                      <a:cubicBezTo>
                        <a:pt x="173" y="5"/>
                        <a:pt x="174" y="6"/>
                        <a:pt x="175" y="8"/>
                      </a:cubicBezTo>
                      <a:cubicBezTo>
                        <a:pt x="176" y="9"/>
                        <a:pt x="176" y="11"/>
                        <a:pt x="177" y="14"/>
                      </a:cubicBezTo>
                      <a:cubicBezTo>
                        <a:pt x="180" y="37"/>
                        <a:pt x="192" y="57"/>
                        <a:pt x="207" y="74"/>
                      </a:cubicBezTo>
                      <a:cubicBezTo>
                        <a:pt x="222" y="91"/>
                        <a:pt x="241" y="106"/>
                        <a:pt x="260" y="118"/>
                      </a:cubicBezTo>
                      <a:cubicBezTo>
                        <a:pt x="278" y="130"/>
                        <a:pt x="293" y="148"/>
                        <a:pt x="303" y="168"/>
                      </a:cubicBezTo>
                      <a:cubicBezTo>
                        <a:pt x="314" y="187"/>
                        <a:pt x="321" y="208"/>
                        <a:pt x="323" y="225"/>
                      </a:cubicBezTo>
                      <a:cubicBezTo>
                        <a:pt x="326" y="248"/>
                        <a:pt x="329" y="270"/>
                        <a:pt x="332" y="290"/>
                      </a:cubicBezTo>
                      <a:cubicBezTo>
                        <a:pt x="334" y="292"/>
                        <a:pt x="335" y="293"/>
                        <a:pt x="336" y="294"/>
                      </a:cubicBezTo>
                      <a:cubicBezTo>
                        <a:pt x="336" y="293"/>
                        <a:pt x="336" y="292"/>
                        <a:pt x="337" y="292"/>
                      </a:cubicBezTo>
                      <a:cubicBezTo>
                        <a:pt x="333" y="270"/>
                        <a:pt x="330" y="248"/>
                        <a:pt x="327" y="225"/>
                      </a:cubicBezTo>
                      <a:cubicBezTo>
                        <a:pt x="325" y="207"/>
                        <a:pt x="318" y="186"/>
                        <a:pt x="307" y="166"/>
                      </a:cubicBezTo>
                      <a:cubicBezTo>
                        <a:pt x="296" y="146"/>
                        <a:pt x="281" y="127"/>
                        <a:pt x="262" y="114"/>
                      </a:cubicBezTo>
                      <a:cubicBezTo>
                        <a:pt x="244" y="102"/>
                        <a:pt x="225" y="88"/>
                        <a:pt x="210" y="72"/>
                      </a:cubicBezTo>
                      <a:cubicBezTo>
                        <a:pt x="195" y="55"/>
                        <a:pt x="184" y="36"/>
                        <a:pt x="181" y="13"/>
                      </a:cubicBezTo>
                      <a:cubicBezTo>
                        <a:pt x="180" y="10"/>
                        <a:pt x="179" y="7"/>
                        <a:pt x="177" y="4"/>
                      </a:cubicBezTo>
                      <a:cubicBezTo>
                        <a:pt x="177" y="3"/>
                        <a:pt x="176" y="2"/>
                        <a:pt x="175" y="1"/>
                      </a:cubicBezTo>
                      <a:cubicBezTo>
                        <a:pt x="174" y="1"/>
                        <a:pt x="172" y="0"/>
                        <a:pt x="171" y="0"/>
                      </a:cubicBezTo>
                      <a:cubicBezTo>
                        <a:pt x="171" y="0"/>
                        <a:pt x="171" y="0"/>
                        <a:pt x="171" y="0"/>
                      </a:cubicBezTo>
                      <a:cubicBezTo>
                        <a:pt x="171" y="0"/>
                        <a:pt x="171" y="0"/>
                        <a:pt x="171" y="0"/>
                      </a:cubicBezTo>
                    </a:path>
                  </a:pathLst>
                </a:custGeom>
                <a:solidFill>
                  <a:srgbClr val="E2CC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7" name="Freeform 8718">
                  <a:extLst>
                    <a:ext uri="{FF2B5EF4-FFF2-40B4-BE49-F238E27FC236}">
                      <a16:creationId xmlns:a16="http://schemas.microsoft.com/office/drawing/2014/main" id="{7C753F40-5CD3-D629-1AB7-777471A79206}"/>
                    </a:ext>
                  </a:extLst>
                </p:cNvPr>
                <p:cNvSpPr>
                  <a:spLocks noEditPoints="1"/>
                </p:cNvSpPr>
                <p:nvPr/>
              </p:nvSpPr>
              <p:spPr bwMode="auto">
                <a:xfrm>
                  <a:off x="4243" y="2312"/>
                  <a:ext cx="313" cy="343"/>
                </a:xfrm>
                <a:custGeom>
                  <a:avLst/>
                  <a:gdLst>
                    <a:gd name="T0" fmla="*/ 6 w 378"/>
                    <a:gd name="T1" fmla="*/ 167 h 415"/>
                    <a:gd name="T2" fmla="*/ 0 w 378"/>
                    <a:gd name="T3" fmla="*/ 193 h 415"/>
                    <a:gd name="T4" fmla="*/ 0 w 378"/>
                    <a:gd name="T5" fmla="*/ 193 h 415"/>
                    <a:gd name="T6" fmla="*/ 2 w 378"/>
                    <a:gd name="T7" fmla="*/ 193 h 415"/>
                    <a:gd name="T8" fmla="*/ 2 w 378"/>
                    <a:gd name="T9" fmla="*/ 193 h 415"/>
                    <a:gd name="T10" fmla="*/ 7 w 378"/>
                    <a:gd name="T11" fmla="*/ 171 h 415"/>
                    <a:gd name="T12" fmla="*/ 6 w 378"/>
                    <a:gd name="T13" fmla="*/ 167 h 415"/>
                    <a:gd name="T14" fmla="*/ 12 w 378"/>
                    <a:gd name="T15" fmla="*/ 138 h 415"/>
                    <a:gd name="T16" fmla="*/ 10 w 378"/>
                    <a:gd name="T17" fmla="*/ 148 h 415"/>
                    <a:gd name="T18" fmla="*/ 12 w 378"/>
                    <a:gd name="T19" fmla="*/ 145 h 415"/>
                    <a:gd name="T20" fmla="*/ 13 w 378"/>
                    <a:gd name="T21" fmla="*/ 141 h 415"/>
                    <a:gd name="T22" fmla="*/ 12 w 378"/>
                    <a:gd name="T23" fmla="*/ 138 h 415"/>
                    <a:gd name="T24" fmla="*/ 16 w 378"/>
                    <a:gd name="T25" fmla="*/ 126 h 415"/>
                    <a:gd name="T26" fmla="*/ 15 w 378"/>
                    <a:gd name="T27" fmla="*/ 128 h 415"/>
                    <a:gd name="T28" fmla="*/ 15 w 378"/>
                    <a:gd name="T29" fmla="*/ 128 h 415"/>
                    <a:gd name="T30" fmla="*/ 15 w 378"/>
                    <a:gd name="T31" fmla="*/ 128 h 415"/>
                    <a:gd name="T32" fmla="*/ 15 w 378"/>
                    <a:gd name="T33" fmla="*/ 128 h 415"/>
                    <a:gd name="T34" fmla="*/ 15 w 378"/>
                    <a:gd name="T35" fmla="*/ 128 h 415"/>
                    <a:gd name="T36" fmla="*/ 15 w 378"/>
                    <a:gd name="T37" fmla="*/ 129 h 415"/>
                    <a:gd name="T38" fmla="*/ 16 w 378"/>
                    <a:gd name="T39" fmla="*/ 126 h 415"/>
                    <a:gd name="T40" fmla="*/ 176 w 378"/>
                    <a:gd name="T41" fmla="*/ 124 h 415"/>
                    <a:gd name="T42" fmla="*/ 176 w 378"/>
                    <a:gd name="T43" fmla="*/ 125 h 415"/>
                    <a:gd name="T44" fmla="*/ 175 w 378"/>
                    <a:gd name="T45" fmla="*/ 130 h 415"/>
                    <a:gd name="T46" fmla="*/ 175 w 378"/>
                    <a:gd name="T47" fmla="*/ 131 h 415"/>
                    <a:gd name="T48" fmla="*/ 176 w 378"/>
                    <a:gd name="T49" fmla="*/ 132 h 415"/>
                    <a:gd name="T50" fmla="*/ 176 w 378"/>
                    <a:gd name="T51" fmla="*/ 132 h 415"/>
                    <a:gd name="T52" fmla="*/ 176 w 378"/>
                    <a:gd name="T53" fmla="*/ 132 h 415"/>
                    <a:gd name="T54" fmla="*/ 176 w 378"/>
                    <a:gd name="T55" fmla="*/ 132 h 415"/>
                    <a:gd name="T56" fmla="*/ 176 w 378"/>
                    <a:gd name="T57" fmla="*/ 132 h 415"/>
                    <a:gd name="T58" fmla="*/ 176 w 378"/>
                    <a:gd name="T59" fmla="*/ 132 h 415"/>
                    <a:gd name="T60" fmla="*/ 177 w 378"/>
                    <a:gd name="T61" fmla="*/ 132 h 415"/>
                    <a:gd name="T62" fmla="*/ 177 w 378"/>
                    <a:gd name="T63" fmla="*/ 135 h 415"/>
                    <a:gd name="T64" fmla="*/ 176 w 378"/>
                    <a:gd name="T65" fmla="*/ 124 h 415"/>
                    <a:gd name="T66" fmla="*/ 171 w 378"/>
                    <a:gd name="T67" fmla="*/ 109 h 415"/>
                    <a:gd name="T68" fmla="*/ 173 w 378"/>
                    <a:gd name="T69" fmla="*/ 116 h 415"/>
                    <a:gd name="T70" fmla="*/ 173 w 378"/>
                    <a:gd name="T71" fmla="*/ 111 h 415"/>
                    <a:gd name="T72" fmla="*/ 171 w 378"/>
                    <a:gd name="T73" fmla="*/ 109 h 415"/>
                    <a:gd name="T74" fmla="*/ 85 w 378"/>
                    <a:gd name="T75" fmla="*/ 0 h 415"/>
                    <a:gd name="T76" fmla="*/ 81 w 378"/>
                    <a:gd name="T77" fmla="*/ 3 h 415"/>
                    <a:gd name="T78" fmla="*/ 78 w 378"/>
                    <a:gd name="T79" fmla="*/ 7 h 415"/>
                    <a:gd name="T80" fmla="*/ 73 w 378"/>
                    <a:gd name="T81" fmla="*/ 12 h 415"/>
                    <a:gd name="T82" fmla="*/ 69 w 378"/>
                    <a:gd name="T83" fmla="*/ 17 h 415"/>
                    <a:gd name="T84" fmla="*/ 79 w 378"/>
                    <a:gd name="T85" fmla="*/ 8 h 415"/>
                    <a:gd name="T86" fmla="*/ 85 w 378"/>
                    <a:gd name="T87" fmla="*/ 0 h 4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78" h="415">
                      <a:moveTo>
                        <a:pt x="13" y="358"/>
                      </a:moveTo>
                      <a:cubicBezTo>
                        <a:pt x="9" y="380"/>
                        <a:pt x="4" y="398"/>
                        <a:pt x="0" y="415"/>
                      </a:cubicBezTo>
                      <a:cubicBezTo>
                        <a:pt x="0" y="415"/>
                        <a:pt x="0" y="415"/>
                        <a:pt x="0" y="415"/>
                      </a:cubicBezTo>
                      <a:cubicBezTo>
                        <a:pt x="2" y="414"/>
                        <a:pt x="3" y="414"/>
                        <a:pt x="4" y="413"/>
                      </a:cubicBezTo>
                      <a:cubicBezTo>
                        <a:pt x="4" y="412"/>
                        <a:pt x="5" y="412"/>
                        <a:pt x="5" y="412"/>
                      </a:cubicBezTo>
                      <a:cubicBezTo>
                        <a:pt x="9" y="398"/>
                        <a:pt x="12" y="382"/>
                        <a:pt x="16" y="365"/>
                      </a:cubicBezTo>
                      <a:cubicBezTo>
                        <a:pt x="15" y="363"/>
                        <a:pt x="14" y="360"/>
                        <a:pt x="13" y="358"/>
                      </a:cubicBezTo>
                      <a:moveTo>
                        <a:pt x="25" y="297"/>
                      </a:moveTo>
                      <a:cubicBezTo>
                        <a:pt x="24" y="304"/>
                        <a:pt x="23" y="311"/>
                        <a:pt x="21" y="318"/>
                      </a:cubicBezTo>
                      <a:cubicBezTo>
                        <a:pt x="23" y="316"/>
                        <a:pt x="25" y="314"/>
                        <a:pt x="27" y="312"/>
                      </a:cubicBezTo>
                      <a:cubicBezTo>
                        <a:pt x="27" y="309"/>
                        <a:pt x="28" y="306"/>
                        <a:pt x="28" y="303"/>
                      </a:cubicBezTo>
                      <a:cubicBezTo>
                        <a:pt x="27" y="301"/>
                        <a:pt x="26" y="299"/>
                        <a:pt x="25" y="297"/>
                      </a:cubicBezTo>
                      <a:moveTo>
                        <a:pt x="34" y="271"/>
                      </a:moveTo>
                      <a:cubicBezTo>
                        <a:pt x="34" y="272"/>
                        <a:pt x="33" y="273"/>
                        <a:pt x="32" y="273"/>
                      </a:cubicBezTo>
                      <a:cubicBezTo>
                        <a:pt x="32" y="273"/>
                        <a:pt x="32" y="273"/>
                        <a:pt x="32" y="274"/>
                      </a:cubicBezTo>
                      <a:cubicBezTo>
                        <a:pt x="32" y="274"/>
                        <a:pt x="32" y="274"/>
                        <a:pt x="32" y="274"/>
                      </a:cubicBezTo>
                      <a:cubicBezTo>
                        <a:pt x="32" y="274"/>
                        <a:pt x="32" y="274"/>
                        <a:pt x="32" y="274"/>
                      </a:cubicBezTo>
                      <a:cubicBezTo>
                        <a:pt x="32" y="274"/>
                        <a:pt x="32" y="275"/>
                        <a:pt x="32" y="275"/>
                      </a:cubicBezTo>
                      <a:cubicBezTo>
                        <a:pt x="32" y="276"/>
                        <a:pt x="33" y="277"/>
                        <a:pt x="33" y="277"/>
                      </a:cubicBezTo>
                      <a:cubicBezTo>
                        <a:pt x="34" y="275"/>
                        <a:pt x="34" y="273"/>
                        <a:pt x="34" y="271"/>
                      </a:cubicBezTo>
                      <a:moveTo>
                        <a:pt x="374" y="266"/>
                      </a:moveTo>
                      <a:cubicBezTo>
                        <a:pt x="374" y="267"/>
                        <a:pt x="374" y="268"/>
                        <a:pt x="373" y="269"/>
                      </a:cubicBezTo>
                      <a:cubicBezTo>
                        <a:pt x="373" y="272"/>
                        <a:pt x="372" y="275"/>
                        <a:pt x="372" y="278"/>
                      </a:cubicBezTo>
                      <a:cubicBezTo>
                        <a:pt x="372" y="279"/>
                        <a:pt x="372" y="279"/>
                        <a:pt x="372" y="280"/>
                      </a:cubicBezTo>
                      <a:cubicBezTo>
                        <a:pt x="373" y="280"/>
                        <a:pt x="373" y="281"/>
                        <a:pt x="374" y="282"/>
                      </a:cubicBezTo>
                      <a:cubicBezTo>
                        <a:pt x="374" y="282"/>
                        <a:pt x="374" y="282"/>
                        <a:pt x="374" y="282"/>
                      </a:cubicBezTo>
                      <a:cubicBezTo>
                        <a:pt x="374" y="282"/>
                        <a:pt x="374" y="282"/>
                        <a:pt x="374" y="282"/>
                      </a:cubicBezTo>
                      <a:cubicBezTo>
                        <a:pt x="374" y="282"/>
                        <a:pt x="374" y="282"/>
                        <a:pt x="374" y="282"/>
                      </a:cubicBezTo>
                      <a:cubicBezTo>
                        <a:pt x="374" y="282"/>
                        <a:pt x="374" y="282"/>
                        <a:pt x="374" y="282"/>
                      </a:cubicBezTo>
                      <a:cubicBezTo>
                        <a:pt x="374" y="282"/>
                        <a:pt x="374" y="283"/>
                        <a:pt x="374" y="283"/>
                      </a:cubicBezTo>
                      <a:cubicBezTo>
                        <a:pt x="374" y="283"/>
                        <a:pt x="374" y="283"/>
                        <a:pt x="375" y="283"/>
                      </a:cubicBezTo>
                      <a:cubicBezTo>
                        <a:pt x="376" y="284"/>
                        <a:pt x="376" y="287"/>
                        <a:pt x="378" y="288"/>
                      </a:cubicBezTo>
                      <a:cubicBezTo>
                        <a:pt x="376" y="281"/>
                        <a:pt x="375" y="274"/>
                        <a:pt x="374" y="266"/>
                      </a:cubicBezTo>
                      <a:moveTo>
                        <a:pt x="364" y="233"/>
                      </a:moveTo>
                      <a:cubicBezTo>
                        <a:pt x="365" y="238"/>
                        <a:pt x="366" y="243"/>
                        <a:pt x="367" y="247"/>
                      </a:cubicBezTo>
                      <a:cubicBezTo>
                        <a:pt x="367" y="244"/>
                        <a:pt x="368" y="241"/>
                        <a:pt x="368" y="237"/>
                      </a:cubicBezTo>
                      <a:cubicBezTo>
                        <a:pt x="367" y="236"/>
                        <a:pt x="366" y="235"/>
                        <a:pt x="364" y="233"/>
                      </a:cubicBezTo>
                      <a:moveTo>
                        <a:pt x="181" y="0"/>
                      </a:moveTo>
                      <a:cubicBezTo>
                        <a:pt x="178" y="2"/>
                        <a:pt x="175" y="4"/>
                        <a:pt x="172" y="7"/>
                      </a:cubicBezTo>
                      <a:cubicBezTo>
                        <a:pt x="170" y="9"/>
                        <a:pt x="167" y="12"/>
                        <a:pt x="165" y="15"/>
                      </a:cubicBezTo>
                      <a:cubicBezTo>
                        <a:pt x="162" y="18"/>
                        <a:pt x="158" y="22"/>
                        <a:pt x="155" y="25"/>
                      </a:cubicBezTo>
                      <a:cubicBezTo>
                        <a:pt x="152" y="29"/>
                        <a:pt x="149" y="34"/>
                        <a:pt x="146" y="38"/>
                      </a:cubicBezTo>
                      <a:cubicBezTo>
                        <a:pt x="154" y="32"/>
                        <a:pt x="161" y="25"/>
                        <a:pt x="168" y="17"/>
                      </a:cubicBezTo>
                      <a:cubicBezTo>
                        <a:pt x="173" y="12"/>
                        <a:pt x="177" y="6"/>
                        <a:pt x="181" y="0"/>
                      </a:cubicBezTo>
                    </a:path>
                  </a:pathLst>
                </a:custGeom>
                <a:solidFill>
                  <a:srgbClr val="E1C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8" name="Freeform 8719">
                  <a:extLst>
                    <a:ext uri="{FF2B5EF4-FFF2-40B4-BE49-F238E27FC236}">
                      <a16:creationId xmlns:a16="http://schemas.microsoft.com/office/drawing/2014/main" id="{6A409B93-0304-95DE-7D98-7C5058DC7EAE}"/>
                    </a:ext>
                  </a:extLst>
                </p:cNvPr>
                <p:cNvSpPr>
                  <a:spLocks/>
                </p:cNvSpPr>
                <p:nvPr/>
              </p:nvSpPr>
              <p:spPr bwMode="auto">
                <a:xfrm>
                  <a:off x="4254" y="2570"/>
                  <a:ext cx="12" cy="43"/>
                </a:xfrm>
                <a:custGeom>
                  <a:avLst/>
                  <a:gdLst>
                    <a:gd name="T0" fmla="*/ 8 w 14"/>
                    <a:gd name="T1" fmla="*/ 0 h 53"/>
                    <a:gd name="T2" fmla="*/ 4 w 14"/>
                    <a:gd name="T3" fmla="*/ 2 h 53"/>
                    <a:gd name="T4" fmla="*/ 0 w 14"/>
                    <a:gd name="T5" fmla="*/ 19 h 53"/>
                    <a:gd name="T6" fmla="*/ 3 w 14"/>
                    <a:gd name="T7" fmla="*/ 23 h 53"/>
                    <a:gd name="T8" fmla="*/ 8 w 14"/>
                    <a:gd name="T9" fmla="*/ 0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53">
                      <a:moveTo>
                        <a:pt x="14" y="0"/>
                      </a:moveTo>
                      <a:cubicBezTo>
                        <a:pt x="12" y="2"/>
                        <a:pt x="10" y="4"/>
                        <a:pt x="8" y="6"/>
                      </a:cubicBezTo>
                      <a:cubicBezTo>
                        <a:pt x="6" y="20"/>
                        <a:pt x="3" y="34"/>
                        <a:pt x="0" y="46"/>
                      </a:cubicBezTo>
                      <a:cubicBezTo>
                        <a:pt x="1" y="48"/>
                        <a:pt x="2" y="51"/>
                        <a:pt x="3" y="53"/>
                      </a:cubicBezTo>
                      <a:cubicBezTo>
                        <a:pt x="6" y="37"/>
                        <a:pt x="10" y="19"/>
                        <a:pt x="14" y="0"/>
                      </a:cubicBezTo>
                    </a:path>
                  </a:pathLst>
                </a:custGeom>
                <a:solidFill>
                  <a:srgbClr val="E4C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39" name="Freeform 8720">
                  <a:extLst>
                    <a:ext uri="{FF2B5EF4-FFF2-40B4-BE49-F238E27FC236}">
                      <a16:creationId xmlns:a16="http://schemas.microsoft.com/office/drawing/2014/main" id="{65D1B1EC-4821-C172-2CBB-7E74F8B63F0C}"/>
                    </a:ext>
                  </a:extLst>
                </p:cNvPr>
                <p:cNvSpPr>
                  <a:spLocks noEditPoints="1"/>
                </p:cNvSpPr>
                <p:nvPr/>
              </p:nvSpPr>
              <p:spPr bwMode="auto">
                <a:xfrm>
                  <a:off x="4567" y="2616"/>
                  <a:ext cx="27" cy="96"/>
                </a:xfrm>
                <a:custGeom>
                  <a:avLst/>
                  <a:gdLst>
                    <a:gd name="T0" fmla="*/ 8 w 32"/>
                    <a:gd name="T1" fmla="*/ 30 h 116"/>
                    <a:gd name="T2" fmla="*/ 8 w 32"/>
                    <a:gd name="T3" fmla="*/ 34 h 116"/>
                    <a:gd name="T4" fmla="*/ 14 w 32"/>
                    <a:gd name="T5" fmla="*/ 54 h 116"/>
                    <a:gd name="T6" fmla="*/ 14 w 32"/>
                    <a:gd name="T7" fmla="*/ 54 h 116"/>
                    <a:gd name="T8" fmla="*/ 14 w 32"/>
                    <a:gd name="T9" fmla="*/ 54 h 116"/>
                    <a:gd name="T10" fmla="*/ 14 w 32"/>
                    <a:gd name="T11" fmla="*/ 54 h 116"/>
                    <a:gd name="T12" fmla="*/ 15 w 32"/>
                    <a:gd name="T13" fmla="*/ 54 h 116"/>
                    <a:gd name="T14" fmla="*/ 16 w 32"/>
                    <a:gd name="T15" fmla="*/ 54 h 116"/>
                    <a:gd name="T16" fmla="*/ 8 w 32"/>
                    <a:gd name="T17" fmla="*/ 30 h 116"/>
                    <a:gd name="T18" fmla="*/ 2 w 32"/>
                    <a:gd name="T19" fmla="*/ 0 h 116"/>
                    <a:gd name="T20" fmla="*/ 0 w 32"/>
                    <a:gd name="T21" fmla="*/ 2 h 116"/>
                    <a:gd name="T22" fmla="*/ 0 w 32"/>
                    <a:gd name="T23" fmla="*/ 5 h 116"/>
                    <a:gd name="T24" fmla="*/ 3 w 32"/>
                    <a:gd name="T25" fmla="*/ 15 h 116"/>
                    <a:gd name="T26" fmla="*/ 3 w 32"/>
                    <a:gd name="T27" fmla="*/ 12 h 116"/>
                    <a:gd name="T28" fmla="*/ 2 w 32"/>
                    <a:gd name="T29" fmla="*/ 0 h 1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 h="116">
                      <a:moveTo>
                        <a:pt x="17" y="64"/>
                      </a:moveTo>
                      <a:cubicBezTo>
                        <a:pt x="16" y="66"/>
                        <a:pt x="16" y="69"/>
                        <a:pt x="15" y="71"/>
                      </a:cubicBezTo>
                      <a:cubicBezTo>
                        <a:pt x="19" y="87"/>
                        <a:pt x="23" y="101"/>
                        <a:pt x="27" y="113"/>
                      </a:cubicBezTo>
                      <a:cubicBezTo>
                        <a:pt x="27" y="113"/>
                        <a:pt x="28" y="114"/>
                        <a:pt x="28" y="114"/>
                      </a:cubicBezTo>
                      <a:cubicBezTo>
                        <a:pt x="27" y="115"/>
                        <a:pt x="27" y="115"/>
                        <a:pt x="27" y="115"/>
                      </a:cubicBezTo>
                      <a:cubicBezTo>
                        <a:pt x="27" y="115"/>
                        <a:pt x="28" y="116"/>
                        <a:pt x="28" y="116"/>
                      </a:cubicBezTo>
                      <a:cubicBezTo>
                        <a:pt x="28" y="116"/>
                        <a:pt x="29" y="116"/>
                        <a:pt x="30" y="116"/>
                      </a:cubicBezTo>
                      <a:cubicBezTo>
                        <a:pt x="31" y="116"/>
                        <a:pt x="31" y="116"/>
                        <a:pt x="32" y="116"/>
                      </a:cubicBezTo>
                      <a:cubicBezTo>
                        <a:pt x="28" y="102"/>
                        <a:pt x="22" y="84"/>
                        <a:pt x="17" y="64"/>
                      </a:cubicBezTo>
                      <a:moveTo>
                        <a:pt x="2" y="0"/>
                      </a:moveTo>
                      <a:cubicBezTo>
                        <a:pt x="1" y="1"/>
                        <a:pt x="1" y="2"/>
                        <a:pt x="0" y="2"/>
                      </a:cubicBezTo>
                      <a:cubicBezTo>
                        <a:pt x="0" y="5"/>
                        <a:pt x="0" y="8"/>
                        <a:pt x="0" y="10"/>
                      </a:cubicBezTo>
                      <a:cubicBezTo>
                        <a:pt x="2" y="17"/>
                        <a:pt x="3" y="25"/>
                        <a:pt x="5" y="31"/>
                      </a:cubicBezTo>
                      <a:cubicBezTo>
                        <a:pt x="6" y="29"/>
                        <a:pt x="6" y="26"/>
                        <a:pt x="7" y="24"/>
                      </a:cubicBezTo>
                      <a:cubicBezTo>
                        <a:pt x="5" y="16"/>
                        <a:pt x="4" y="8"/>
                        <a:pt x="2" y="0"/>
                      </a:cubicBezTo>
                    </a:path>
                  </a:pathLst>
                </a:custGeom>
                <a:solidFill>
                  <a:srgbClr val="E1C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0" name="Freeform 8721">
                  <a:extLst>
                    <a:ext uri="{FF2B5EF4-FFF2-40B4-BE49-F238E27FC236}">
                      <a16:creationId xmlns:a16="http://schemas.microsoft.com/office/drawing/2014/main" id="{ABD4C186-D578-6FC8-03FA-F095859BD509}"/>
                    </a:ext>
                  </a:extLst>
                </p:cNvPr>
                <p:cNvSpPr>
                  <a:spLocks/>
                </p:cNvSpPr>
                <p:nvPr/>
              </p:nvSpPr>
              <p:spPr bwMode="auto">
                <a:xfrm>
                  <a:off x="4566" y="2618"/>
                  <a:ext cx="1" cy="6"/>
                </a:xfrm>
                <a:custGeom>
                  <a:avLst/>
                  <a:gdLst>
                    <a:gd name="T0" fmla="*/ 1 w 2"/>
                    <a:gd name="T1" fmla="*/ 0 h 8"/>
                    <a:gd name="T2" fmla="*/ 0 w 2"/>
                    <a:gd name="T3" fmla="*/ 2 h 8"/>
                    <a:gd name="T4" fmla="*/ 1 w 2"/>
                    <a:gd name="T5" fmla="*/ 3 h 8"/>
                    <a:gd name="T6" fmla="*/ 1 w 2"/>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8">
                      <a:moveTo>
                        <a:pt x="2" y="0"/>
                      </a:moveTo>
                      <a:cubicBezTo>
                        <a:pt x="1" y="1"/>
                        <a:pt x="1" y="1"/>
                        <a:pt x="0" y="2"/>
                      </a:cubicBezTo>
                      <a:cubicBezTo>
                        <a:pt x="1" y="4"/>
                        <a:pt x="1" y="6"/>
                        <a:pt x="2" y="8"/>
                      </a:cubicBezTo>
                      <a:cubicBezTo>
                        <a:pt x="2" y="6"/>
                        <a:pt x="2" y="3"/>
                        <a:pt x="2" y="0"/>
                      </a:cubicBezTo>
                    </a:path>
                  </a:pathLst>
                </a:custGeom>
                <a:solidFill>
                  <a:srgbClr val="E4C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1" name="Freeform 8722">
                  <a:extLst>
                    <a:ext uri="{FF2B5EF4-FFF2-40B4-BE49-F238E27FC236}">
                      <a16:creationId xmlns:a16="http://schemas.microsoft.com/office/drawing/2014/main" id="{E5DB0ED4-7365-D32E-6848-A7E07AD5BA16}"/>
                    </a:ext>
                  </a:extLst>
                </p:cNvPr>
                <p:cNvSpPr>
                  <a:spLocks/>
                </p:cNvSpPr>
                <p:nvPr/>
              </p:nvSpPr>
              <p:spPr bwMode="auto">
                <a:xfrm>
                  <a:off x="4604" y="2749"/>
                  <a:ext cx="4" cy="7"/>
                </a:xfrm>
                <a:custGeom>
                  <a:avLst/>
                  <a:gdLst>
                    <a:gd name="T0" fmla="*/ 1 w 5"/>
                    <a:gd name="T1" fmla="*/ 0 h 9"/>
                    <a:gd name="T2" fmla="*/ 0 w 5"/>
                    <a:gd name="T3" fmla="*/ 2 h 9"/>
                    <a:gd name="T4" fmla="*/ 2 w 5"/>
                    <a:gd name="T5" fmla="*/ 3 h 9"/>
                    <a:gd name="T6" fmla="*/ 2 w 5"/>
                    <a:gd name="T7" fmla="*/ 3 h 9"/>
                    <a:gd name="T8" fmla="*/ 1 w 5"/>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9">
                      <a:moveTo>
                        <a:pt x="1" y="0"/>
                      </a:moveTo>
                      <a:cubicBezTo>
                        <a:pt x="1" y="1"/>
                        <a:pt x="0" y="2"/>
                        <a:pt x="0" y="3"/>
                      </a:cubicBezTo>
                      <a:cubicBezTo>
                        <a:pt x="2" y="7"/>
                        <a:pt x="3" y="9"/>
                        <a:pt x="3" y="9"/>
                      </a:cubicBezTo>
                      <a:cubicBezTo>
                        <a:pt x="5" y="8"/>
                        <a:pt x="5" y="8"/>
                        <a:pt x="5" y="8"/>
                      </a:cubicBezTo>
                      <a:cubicBezTo>
                        <a:pt x="3" y="6"/>
                        <a:pt x="2" y="3"/>
                        <a:pt x="1" y="0"/>
                      </a:cubicBezTo>
                    </a:path>
                  </a:pathLst>
                </a:custGeom>
                <a:solidFill>
                  <a:srgbClr val="E1C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2" name="Freeform 8723">
                  <a:extLst>
                    <a:ext uri="{FF2B5EF4-FFF2-40B4-BE49-F238E27FC236}">
                      <a16:creationId xmlns:a16="http://schemas.microsoft.com/office/drawing/2014/main" id="{2759D146-D769-7882-62CE-83DB84C155FD}"/>
                    </a:ext>
                  </a:extLst>
                </p:cNvPr>
                <p:cNvSpPr>
                  <a:spLocks noEditPoints="1"/>
                </p:cNvSpPr>
                <p:nvPr/>
              </p:nvSpPr>
              <p:spPr bwMode="auto">
                <a:xfrm>
                  <a:off x="4590" y="2709"/>
                  <a:ext cx="14" cy="42"/>
                </a:xfrm>
                <a:custGeom>
                  <a:avLst/>
                  <a:gdLst>
                    <a:gd name="T0" fmla="*/ 2 w 18"/>
                    <a:gd name="T1" fmla="*/ 2 h 51"/>
                    <a:gd name="T2" fmla="*/ 1 w 18"/>
                    <a:gd name="T3" fmla="*/ 2 h 51"/>
                    <a:gd name="T4" fmla="*/ 6 w 18"/>
                    <a:gd name="T5" fmla="*/ 24 h 51"/>
                    <a:gd name="T6" fmla="*/ 7 w 18"/>
                    <a:gd name="T7" fmla="*/ 22 h 51"/>
                    <a:gd name="T8" fmla="*/ 6 w 18"/>
                    <a:gd name="T9" fmla="*/ 20 h 51"/>
                    <a:gd name="T10" fmla="*/ 5 w 18"/>
                    <a:gd name="T11" fmla="*/ 17 h 51"/>
                    <a:gd name="T12" fmla="*/ 5 w 18"/>
                    <a:gd name="T13" fmla="*/ 17 h 51"/>
                    <a:gd name="T14" fmla="*/ 2 w 18"/>
                    <a:gd name="T15" fmla="*/ 2 h 51"/>
                    <a:gd name="T16" fmla="*/ 2 w 18"/>
                    <a:gd name="T17" fmla="*/ 2 h 51"/>
                    <a:gd name="T18" fmla="*/ 0 w 18"/>
                    <a:gd name="T19" fmla="*/ 0 h 51"/>
                    <a:gd name="T20" fmla="*/ 0 w 18"/>
                    <a:gd name="T21" fmla="*/ 2 h 51"/>
                    <a:gd name="T22" fmla="*/ 1 w 18"/>
                    <a:gd name="T23" fmla="*/ 1 h 51"/>
                    <a:gd name="T24" fmla="*/ 0 w 18"/>
                    <a:gd name="T25" fmla="*/ 0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51">
                      <a:moveTo>
                        <a:pt x="3" y="3"/>
                      </a:moveTo>
                      <a:cubicBezTo>
                        <a:pt x="2" y="3"/>
                        <a:pt x="1" y="3"/>
                        <a:pt x="1" y="3"/>
                      </a:cubicBezTo>
                      <a:cubicBezTo>
                        <a:pt x="8" y="27"/>
                        <a:pt x="14" y="43"/>
                        <a:pt x="17" y="51"/>
                      </a:cubicBezTo>
                      <a:cubicBezTo>
                        <a:pt x="17" y="50"/>
                        <a:pt x="18" y="49"/>
                        <a:pt x="18" y="48"/>
                      </a:cubicBezTo>
                      <a:cubicBezTo>
                        <a:pt x="18" y="46"/>
                        <a:pt x="17" y="44"/>
                        <a:pt x="17" y="42"/>
                      </a:cubicBezTo>
                      <a:cubicBezTo>
                        <a:pt x="17" y="41"/>
                        <a:pt x="16" y="39"/>
                        <a:pt x="16" y="38"/>
                      </a:cubicBezTo>
                      <a:cubicBezTo>
                        <a:pt x="16" y="37"/>
                        <a:pt x="16" y="37"/>
                        <a:pt x="16" y="37"/>
                      </a:cubicBezTo>
                      <a:cubicBezTo>
                        <a:pt x="13" y="28"/>
                        <a:pt x="9" y="17"/>
                        <a:pt x="5" y="3"/>
                      </a:cubicBezTo>
                      <a:cubicBezTo>
                        <a:pt x="4" y="3"/>
                        <a:pt x="4" y="3"/>
                        <a:pt x="3" y="3"/>
                      </a:cubicBezTo>
                      <a:moveTo>
                        <a:pt x="0" y="0"/>
                      </a:moveTo>
                      <a:cubicBezTo>
                        <a:pt x="0" y="0"/>
                        <a:pt x="0" y="1"/>
                        <a:pt x="0" y="2"/>
                      </a:cubicBezTo>
                      <a:cubicBezTo>
                        <a:pt x="1" y="1"/>
                        <a:pt x="1" y="1"/>
                        <a:pt x="1" y="1"/>
                      </a:cubicBezTo>
                      <a:cubicBezTo>
                        <a:pt x="1" y="1"/>
                        <a:pt x="0" y="0"/>
                        <a:pt x="0" y="0"/>
                      </a:cubicBezTo>
                    </a:path>
                  </a:pathLst>
                </a:custGeom>
                <a:solidFill>
                  <a:srgbClr val="E4C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3" name="Freeform 8724">
                  <a:extLst>
                    <a:ext uri="{FF2B5EF4-FFF2-40B4-BE49-F238E27FC236}">
                      <a16:creationId xmlns:a16="http://schemas.microsoft.com/office/drawing/2014/main" id="{2FB19697-4B86-E504-AC8C-85B2962F47DB}"/>
                    </a:ext>
                  </a:extLst>
                </p:cNvPr>
                <p:cNvSpPr>
                  <a:spLocks/>
                </p:cNvSpPr>
                <p:nvPr/>
              </p:nvSpPr>
              <p:spPr bwMode="auto">
                <a:xfrm>
                  <a:off x="4555" y="2566"/>
                  <a:ext cx="14" cy="52"/>
                </a:xfrm>
                <a:custGeom>
                  <a:avLst/>
                  <a:gdLst>
                    <a:gd name="T0" fmla="*/ 2 w 17"/>
                    <a:gd name="T1" fmla="*/ 0 h 63"/>
                    <a:gd name="T2" fmla="*/ 2 w 17"/>
                    <a:gd name="T3" fmla="*/ 0 h 63"/>
                    <a:gd name="T4" fmla="*/ 2 w 17"/>
                    <a:gd name="T5" fmla="*/ 0 h 63"/>
                    <a:gd name="T6" fmla="*/ 2 w 17"/>
                    <a:gd name="T7" fmla="*/ 0 h 63"/>
                    <a:gd name="T8" fmla="*/ 2 w 17"/>
                    <a:gd name="T9" fmla="*/ 1 h 63"/>
                    <a:gd name="T10" fmla="*/ 2 w 17"/>
                    <a:gd name="T11" fmla="*/ 1 h 63"/>
                    <a:gd name="T12" fmla="*/ 2 w 17"/>
                    <a:gd name="T13" fmla="*/ 2 h 63"/>
                    <a:gd name="T14" fmla="*/ 2 w 17"/>
                    <a:gd name="T15" fmla="*/ 2 h 63"/>
                    <a:gd name="T16" fmla="*/ 2 w 17"/>
                    <a:gd name="T17" fmla="*/ 2 h 63"/>
                    <a:gd name="T18" fmla="*/ 2 w 17"/>
                    <a:gd name="T19" fmla="*/ 2 h 63"/>
                    <a:gd name="T20" fmla="*/ 2 w 17"/>
                    <a:gd name="T21" fmla="*/ 2 h 63"/>
                    <a:gd name="T22" fmla="*/ 2 w 17"/>
                    <a:gd name="T23" fmla="*/ 2 h 63"/>
                    <a:gd name="T24" fmla="*/ 2 w 17"/>
                    <a:gd name="T25" fmla="*/ 2 h 63"/>
                    <a:gd name="T26" fmla="*/ 1 w 17"/>
                    <a:gd name="T27" fmla="*/ 1 h 63"/>
                    <a:gd name="T28" fmla="*/ 1 w 17"/>
                    <a:gd name="T29" fmla="*/ 1 h 63"/>
                    <a:gd name="T30" fmla="*/ 0 w 17"/>
                    <a:gd name="T31" fmla="*/ 1 h 63"/>
                    <a:gd name="T32" fmla="*/ 5 w 17"/>
                    <a:gd name="T33" fmla="*/ 22 h 63"/>
                    <a:gd name="T34" fmla="*/ 5 w 17"/>
                    <a:gd name="T35" fmla="*/ 22 h 63"/>
                    <a:gd name="T36" fmla="*/ 7 w 17"/>
                    <a:gd name="T37" fmla="*/ 29 h 63"/>
                    <a:gd name="T38" fmla="*/ 8 w 17"/>
                    <a:gd name="T39" fmla="*/ 28 h 63"/>
                    <a:gd name="T40" fmla="*/ 2 w 17"/>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63">
                      <a:moveTo>
                        <a:pt x="4" y="0"/>
                      </a:moveTo>
                      <a:cubicBezTo>
                        <a:pt x="4"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1" y="1"/>
                        <a:pt x="1" y="1"/>
                      </a:cubicBezTo>
                      <a:cubicBezTo>
                        <a:pt x="1" y="1"/>
                        <a:pt x="1" y="1"/>
                        <a:pt x="1" y="1"/>
                      </a:cubicBezTo>
                      <a:cubicBezTo>
                        <a:pt x="1" y="1"/>
                        <a:pt x="1" y="1"/>
                        <a:pt x="0" y="1"/>
                      </a:cubicBezTo>
                      <a:cubicBezTo>
                        <a:pt x="4" y="18"/>
                        <a:pt x="7" y="34"/>
                        <a:pt x="10" y="49"/>
                      </a:cubicBezTo>
                      <a:cubicBezTo>
                        <a:pt x="10" y="49"/>
                        <a:pt x="10" y="49"/>
                        <a:pt x="10" y="49"/>
                      </a:cubicBezTo>
                      <a:cubicBezTo>
                        <a:pt x="13" y="55"/>
                        <a:pt x="14" y="59"/>
                        <a:pt x="15" y="63"/>
                      </a:cubicBezTo>
                      <a:cubicBezTo>
                        <a:pt x="16" y="63"/>
                        <a:pt x="16" y="62"/>
                        <a:pt x="17" y="61"/>
                      </a:cubicBezTo>
                      <a:cubicBezTo>
                        <a:pt x="13" y="42"/>
                        <a:pt x="8" y="22"/>
                        <a:pt x="4" y="0"/>
                      </a:cubicBezTo>
                    </a:path>
                  </a:pathLst>
                </a:custGeom>
                <a:solidFill>
                  <a:srgbClr val="E4C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4" name="Freeform 8725">
                  <a:extLst>
                    <a:ext uri="{FF2B5EF4-FFF2-40B4-BE49-F238E27FC236}">
                      <a16:creationId xmlns:a16="http://schemas.microsoft.com/office/drawing/2014/main" id="{926353D7-0B97-6143-0EC5-C063E9D5332C}"/>
                    </a:ext>
                  </a:extLst>
                </p:cNvPr>
                <p:cNvSpPr>
                  <a:spLocks/>
                </p:cNvSpPr>
                <p:nvPr/>
              </p:nvSpPr>
              <p:spPr bwMode="auto">
                <a:xfrm>
                  <a:off x="4563" y="2606"/>
                  <a:ext cx="4" cy="13"/>
                </a:xfrm>
                <a:custGeom>
                  <a:avLst/>
                  <a:gdLst>
                    <a:gd name="T0" fmla="*/ 0 w 5"/>
                    <a:gd name="T1" fmla="*/ 0 h 16"/>
                    <a:gd name="T2" fmla="*/ 2 w 5"/>
                    <a:gd name="T3" fmla="*/ 7 h 16"/>
                    <a:gd name="T4" fmla="*/ 2 w 5"/>
                    <a:gd name="T5" fmla="*/ 6 h 16"/>
                    <a:gd name="T6" fmla="*/ 0 w 5"/>
                    <a:gd name="T7" fmla="*/ 0 h 16"/>
                    <a:gd name="T8" fmla="*/ 0 w 5"/>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6">
                      <a:moveTo>
                        <a:pt x="0" y="0"/>
                      </a:moveTo>
                      <a:cubicBezTo>
                        <a:pt x="1" y="5"/>
                        <a:pt x="2" y="11"/>
                        <a:pt x="3" y="16"/>
                      </a:cubicBezTo>
                      <a:cubicBezTo>
                        <a:pt x="4" y="15"/>
                        <a:pt x="4" y="15"/>
                        <a:pt x="5" y="14"/>
                      </a:cubicBezTo>
                      <a:cubicBezTo>
                        <a:pt x="4" y="10"/>
                        <a:pt x="3" y="6"/>
                        <a:pt x="0" y="0"/>
                      </a:cubicBezTo>
                      <a:cubicBezTo>
                        <a:pt x="0" y="0"/>
                        <a:pt x="0" y="0"/>
                        <a:pt x="0" y="0"/>
                      </a:cubicBezTo>
                    </a:path>
                  </a:pathLst>
                </a:custGeom>
                <a:solidFill>
                  <a:srgbClr val="E6C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5" name="Freeform 8726">
                  <a:extLst>
                    <a:ext uri="{FF2B5EF4-FFF2-40B4-BE49-F238E27FC236}">
                      <a16:creationId xmlns:a16="http://schemas.microsoft.com/office/drawing/2014/main" id="{5DE7DBED-F882-2AA7-FE94-8D0EF089CA09}"/>
                    </a:ext>
                  </a:extLst>
                </p:cNvPr>
                <p:cNvSpPr>
                  <a:spLocks/>
                </p:cNvSpPr>
                <p:nvPr/>
              </p:nvSpPr>
              <p:spPr bwMode="auto">
                <a:xfrm>
                  <a:off x="3981" y="2713"/>
                  <a:ext cx="173" cy="605"/>
                </a:xfrm>
                <a:custGeom>
                  <a:avLst/>
                  <a:gdLst>
                    <a:gd name="T0" fmla="*/ 65 w 209"/>
                    <a:gd name="T1" fmla="*/ 8 h 733"/>
                    <a:gd name="T2" fmla="*/ 45 w 209"/>
                    <a:gd name="T3" fmla="*/ 120 h 733"/>
                    <a:gd name="T4" fmla="*/ 7 w 209"/>
                    <a:gd name="T5" fmla="*/ 259 h 733"/>
                    <a:gd name="T6" fmla="*/ 19 w 209"/>
                    <a:gd name="T7" fmla="*/ 340 h 733"/>
                    <a:gd name="T8" fmla="*/ 17 w 209"/>
                    <a:gd name="T9" fmla="*/ 234 h 733"/>
                    <a:gd name="T10" fmla="*/ 17 w 209"/>
                    <a:gd name="T11" fmla="*/ 222 h 733"/>
                    <a:gd name="T12" fmla="*/ 16 w 209"/>
                    <a:gd name="T13" fmla="*/ 223 h 733"/>
                    <a:gd name="T14" fmla="*/ 16 w 209"/>
                    <a:gd name="T15" fmla="*/ 223 h 733"/>
                    <a:gd name="T16" fmla="*/ 16 w 209"/>
                    <a:gd name="T17" fmla="*/ 223 h 733"/>
                    <a:gd name="T18" fmla="*/ 16 w 209"/>
                    <a:gd name="T19" fmla="*/ 223 h 733"/>
                    <a:gd name="T20" fmla="*/ 15 w 209"/>
                    <a:gd name="T21" fmla="*/ 224 h 733"/>
                    <a:gd name="T22" fmla="*/ 15 w 209"/>
                    <a:gd name="T23" fmla="*/ 224 h 733"/>
                    <a:gd name="T24" fmla="*/ 15 w 209"/>
                    <a:gd name="T25" fmla="*/ 224 h 733"/>
                    <a:gd name="T26" fmla="*/ 14 w 209"/>
                    <a:gd name="T27" fmla="*/ 224 h 733"/>
                    <a:gd name="T28" fmla="*/ 14 w 209"/>
                    <a:gd name="T29" fmla="*/ 224 h 733"/>
                    <a:gd name="T30" fmla="*/ 14 w 209"/>
                    <a:gd name="T31" fmla="*/ 224 h 733"/>
                    <a:gd name="T32" fmla="*/ 14 w 209"/>
                    <a:gd name="T33" fmla="*/ 224 h 733"/>
                    <a:gd name="T34" fmla="*/ 13 w 209"/>
                    <a:gd name="T35" fmla="*/ 224 h 733"/>
                    <a:gd name="T36" fmla="*/ 13 w 209"/>
                    <a:gd name="T37" fmla="*/ 224 h 733"/>
                    <a:gd name="T38" fmla="*/ 13 w 209"/>
                    <a:gd name="T39" fmla="*/ 224 h 733"/>
                    <a:gd name="T40" fmla="*/ 12 w 209"/>
                    <a:gd name="T41" fmla="*/ 224 h 733"/>
                    <a:gd name="T42" fmla="*/ 12 w 209"/>
                    <a:gd name="T43" fmla="*/ 224 h 733"/>
                    <a:gd name="T44" fmla="*/ 12 w 209"/>
                    <a:gd name="T45" fmla="*/ 224 h 733"/>
                    <a:gd name="T46" fmla="*/ 12 w 209"/>
                    <a:gd name="T47" fmla="*/ 224 h 733"/>
                    <a:gd name="T48" fmla="*/ 12 w 209"/>
                    <a:gd name="T49" fmla="*/ 224 h 733"/>
                    <a:gd name="T50" fmla="*/ 12 w 209"/>
                    <a:gd name="T51" fmla="*/ 223 h 733"/>
                    <a:gd name="T52" fmla="*/ 12 w 209"/>
                    <a:gd name="T53" fmla="*/ 222 h 733"/>
                    <a:gd name="T54" fmla="*/ 12 w 209"/>
                    <a:gd name="T55" fmla="*/ 222 h 733"/>
                    <a:gd name="T56" fmla="*/ 12 w 209"/>
                    <a:gd name="T57" fmla="*/ 222 h 733"/>
                    <a:gd name="T58" fmla="*/ 11 w 209"/>
                    <a:gd name="T59" fmla="*/ 222 h 733"/>
                    <a:gd name="T60" fmla="*/ 11 w 209"/>
                    <a:gd name="T61" fmla="*/ 221 h 733"/>
                    <a:gd name="T62" fmla="*/ 10 w 209"/>
                    <a:gd name="T63" fmla="*/ 220 h 733"/>
                    <a:gd name="T64" fmla="*/ 10 w 209"/>
                    <a:gd name="T65" fmla="*/ 220 h 733"/>
                    <a:gd name="T66" fmla="*/ 10 w 209"/>
                    <a:gd name="T67" fmla="*/ 220 h 733"/>
                    <a:gd name="T68" fmla="*/ 10 w 209"/>
                    <a:gd name="T69" fmla="*/ 218 h 733"/>
                    <a:gd name="T70" fmla="*/ 10 w 209"/>
                    <a:gd name="T71" fmla="*/ 217 h 733"/>
                    <a:gd name="T72" fmla="*/ 10 w 209"/>
                    <a:gd name="T73" fmla="*/ 216 h 733"/>
                    <a:gd name="T74" fmla="*/ 10 w 209"/>
                    <a:gd name="T75" fmla="*/ 215 h 733"/>
                    <a:gd name="T76" fmla="*/ 12 w 209"/>
                    <a:gd name="T77" fmla="*/ 211 h 733"/>
                    <a:gd name="T78" fmla="*/ 12 w 209"/>
                    <a:gd name="T79" fmla="*/ 211 h 733"/>
                    <a:gd name="T80" fmla="*/ 14 w 209"/>
                    <a:gd name="T81" fmla="*/ 207 h 733"/>
                    <a:gd name="T82" fmla="*/ 15 w 209"/>
                    <a:gd name="T83" fmla="*/ 206 h 733"/>
                    <a:gd name="T84" fmla="*/ 15 w 209"/>
                    <a:gd name="T85" fmla="*/ 206 h 733"/>
                    <a:gd name="T86" fmla="*/ 17 w 209"/>
                    <a:gd name="T87" fmla="*/ 205 h 733"/>
                    <a:gd name="T88" fmla="*/ 17 w 209"/>
                    <a:gd name="T89" fmla="*/ 205 h 733"/>
                    <a:gd name="T90" fmla="*/ 17 w 209"/>
                    <a:gd name="T91" fmla="*/ 205 h 733"/>
                    <a:gd name="T92" fmla="*/ 18 w 209"/>
                    <a:gd name="T93" fmla="*/ 205 h 733"/>
                    <a:gd name="T94" fmla="*/ 18 w 209"/>
                    <a:gd name="T95" fmla="*/ 205 h 733"/>
                    <a:gd name="T96" fmla="*/ 18 w 209"/>
                    <a:gd name="T97" fmla="*/ 204 h 733"/>
                    <a:gd name="T98" fmla="*/ 20 w 209"/>
                    <a:gd name="T99" fmla="*/ 205 h 733"/>
                    <a:gd name="T100" fmla="*/ 21 w 209"/>
                    <a:gd name="T101" fmla="*/ 205 h 733"/>
                    <a:gd name="T102" fmla="*/ 22 w 209"/>
                    <a:gd name="T103" fmla="*/ 205 h 733"/>
                    <a:gd name="T104" fmla="*/ 22 w 209"/>
                    <a:gd name="T105" fmla="*/ 205 h 733"/>
                    <a:gd name="T106" fmla="*/ 51 w 209"/>
                    <a:gd name="T107" fmla="*/ 138 h 733"/>
                    <a:gd name="T108" fmla="*/ 78 w 209"/>
                    <a:gd name="T109" fmla="*/ 14 h 733"/>
                    <a:gd name="T110" fmla="*/ 90 w 209"/>
                    <a:gd name="T111" fmla="*/ 26 h 733"/>
                    <a:gd name="T112" fmla="*/ 98 w 209"/>
                    <a:gd name="T113" fmla="*/ 17 h 733"/>
                    <a:gd name="T114" fmla="*/ 98 w 209"/>
                    <a:gd name="T115" fmla="*/ 17 h 733"/>
                    <a:gd name="T116" fmla="*/ 81 w 209"/>
                    <a:gd name="T117" fmla="*/ 0 h 7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09" h="733">
                      <a:moveTo>
                        <a:pt x="171" y="0"/>
                      </a:moveTo>
                      <a:cubicBezTo>
                        <a:pt x="159" y="0"/>
                        <a:pt x="146" y="7"/>
                        <a:pt x="137" y="18"/>
                      </a:cubicBezTo>
                      <a:cubicBezTo>
                        <a:pt x="107" y="54"/>
                        <a:pt x="122" y="67"/>
                        <a:pt x="107" y="110"/>
                      </a:cubicBezTo>
                      <a:cubicBezTo>
                        <a:pt x="90" y="160"/>
                        <a:pt x="99" y="205"/>
                        <a:pt x="96" y="258"/>
                      </a:cubicBezTo>
                      <a:cubicBezTo>
                        <a:pt x="94" y="310"/>
                        <a:pt x="73" y="359"/>
                        <a:pt x="47" y="403"/>
                      </a:cubicBezTo>
                      <a:cubicBezTo>
                        <a:pt x="18" y="448"/>
                        <a:pt x="0" y="502"/>
                        <a:pt x="16" y="558"/>
                      </a:cubicBezTo>
                      <a:cubicBezTo>
                        <a:pt x="23" y="583"/>
                        <a:pt x="38" y="606"/>
                        <a:pt x="44" y="632"/>
                      </a:cubicBezTo>
                      <a:cubicBezTo>
                        <a:pt x="52" y="664"/>
                        <a:pt x="46" y="701"/>
                        <a:pt x="41" y="733"/>
                      </a:cubicBezTo>
                      <a:cubicBezTo>
                        <a:pt x="51" y="694"/>
                        <a:pt x="60" y="645"/>
                        <a:pt x="55" y="604"/>
                      </a:cubicBezTo>
                      <a:cubicBezTo>
                        <a:pt x="51" y="571"/>
                        <a:pt x="38" y="538"/>
                        <a:pt x="35" y="504"/>
                      </a:cubicBezTo>
                      <a:cubicBezTo>
                        <a:pt x="35" y="495"/>
                        <a:pt x="35" y="486"/>
                        <a:pt x="37" y="477"/>
                      </a:cubicBezTo>
                      <a:cubicBezTo>
                        <a:pt x="37" y="478"/>
                        <a:pt x="36" y="478"/>
                        <a:pt x="36" y="479"/>
                      </a:cubicBezTo>
                      <a:cubicBezTo>
                        <a:pt x="35" y="479"/>
                        <a:pt x="35" y="480"/>
                        <a:pt x="34" y="480"/>
                      </a:cubicBezTo>
                      <a:cubicBezTo>
                        <a:pt x="34" y="480"/>
                        <a:pt x="34" y="480"/>
                        <a:pt x="34" y="480"/>
                      </a:cubicBezTo>
                      <a:cubicBezTo>
                        <a:pt x="34" y="480"/>
                        <a:pt x="34" y="480"/>
                        <a:pt x="34" y="480"/>
                      </a:cubicBezTo>
                      <a:cubicBezTo>
                        <a:pt x="34" y="480"/>
                        <a:pt x="34" y="480"/>
                        <a:pt x="34" y="480"/>
                      </a:cubicBezTo>
                      <a:cubicBezTo>
                        <a:pt x="34" y="480"/>
                        <a:pt x="34" y="480"/>
                        <a:pt x="34" y="480"/>
                      </a:cubicBezTo>
                      <a:cubicBezTo>
                        <a:pt x="34" y="480"/>
                        <a:pt x="34" y="480"/>
                        <a:pt x="34" y="480"/>
                      </a:cubicBezTo>
                      <a:cubicBezTo>
                        <a:pt x="34" y="480"/>
                        <a:pt x="34" y="480"/>
                        <a:pt x="34" y="480"/>
                      </a:cubicBezTo>
                      <a:cubicBezTo>
                        <a:pt x="34" y="480"/>
                        <a:pt x="34" y="480"/>
                        <a:pt x="34" y="480"/>
                      </a:cubicBezTo>
                      <a:cubicBezTo>
                        <a:pt x="34" y="480"/>
                        <a:pt x="34" y="480"/>
                        <a:pt x="34" y="480"/>
                      </a:cubicBezTo>
                      <a:cubicBezTo>
                        <a:pt x="33" y="480"/>
                        <a:pt x="33" y="480"/>
                        <a:pt x="33" y="481"/>
                      </a:cubicBezTo>
                      <a:cubicBezTo>
                        <a:pt x="32" y="481"/>
                        <a:pt x="32" y="482"/>
                        <a:pt x="31" y="482"/>
                      </a:cubicBezTo>
                      <a:cubicBezTo>
                        <a:pt x="31" y="482"/>
                        <a:pt x="31" y="482"/>
                        <a:pt x="31" y="482"/>
                      </a:cubicBezTo>
                      <a:cubicBezTo>
                        <a:pt x="31" y="482"/>
                        <a:pt x="31" y="482"/>
                        <a:pt x="31" y="482"/>
                      </a:cubicBezTo>
                      <a:cubicBezTo>
                        <a:pt x="31" y="482"/>
                        <a:pt x="31" y="482"/>
                        <a:pt x="31" y="482"/>
                      </a:cubicBezTo>
                      <a:cubicBezTo>
                        <a:pt x="31" y="482"/>
                        <a:pt x="31" y="482"/>
                        <a:pt x="31" y="481"/>
                      </a:cubicBezTo>
                      <a:cubicBezTo>
                        <a:pt x="31" y="481"/>
                        <a:pt x="30" y="481"/>
                        <a:pt x="30" y="481"/>
                      </a:cubicBezTo>
                      <a:cubicBezTo>
                        <a:pt x="30" y="481"/>
                        <a:pt x="30" y="481"/>
                        <a:pt x="30" y="481"/>
                      </a:cubicBezTo>
                      <a:cubicBezTo>
                        <a:pt x="30" y="481"/>
                        <a:pt x="30" y="481"/>
                        <a:pt x="30" y="481"/>
                      </a:cubicBezTo>
                      <a:cubicBezTo>
                        <a:pt x="30" y="481"/>
                        <a:pt x="30" y="481"/>
                        <a:pt x="29" y="481"/>
                      </a:cubicBezTo>
                      <a:cubicBezTo>
                        <a:pt x="29" y="481"/>
                        <a:pt x="29" y="481"/>
                        <a:pt x="29" y="481"/>
                      </a:cubicBezTo>
                      <a:cubicBezTo>
                        <a:pt x="29" y="481"/>
                        <a:pt x="29" y="481"/>
                        <a:pt x="29" y="481"/>
                      </a:cubicBezTo>
                      <a:cubicBezTo>
                        <a:pt x="29" y="481"/>
                        <a:pt x="29" y="481"/>
                        <a:pt x="29" y="481"/>
                      </a:cubicBezTo>
                      <a:cubicBezTo>
                        <a:pt x="29" y="481"/>
                        <a:pt x="29" y="481"/>
                        <a:pt x="29" y="481"/>
                      </a:cubicBezTo>
                      <a:cubicBezTo>
                        <a:pt x="29" y="482"/>
                        <a:pt x="28" y="482"/>
                        <a:pt x="28" y="482"/>
                      </a:cubicBezTo>
                      <a:cubicBezTo>
                        <a:pt x="28" y="482"/>
                        <a:pt x="28" y="482"/>
                        <a:pt x="28" y="482"/>
                      </a:cubicBezTo>
                      <a:cubicBezTo>
                        <a:pt x="28" y="482"/>
                        <a:pt x="28" y="482"/>
                        <a:pt x="28" y="482"/>
                      </a:cubicBezTo>
                      <a:cubicBezTo>
                        <a:pt x="28" y="482"/>
                        <a:pt x="28" y="482"/>
                        <a:pt x="28" y="482"/>
                      </a:cubicBezTo>
                      <a:cubicBezTo>
                        <a:pt x="28" y="482"/>
                        <a:pt x="28" y="482"/>
                        <a:pt x="28" y="482"/>
                      </a:cubicBezTo>
                      <a:cubicBezTo>
                        <a:pt x="27" y="482"/>
                        <a:pt x="27" y="482"/>
                        <a:pt x="27" y="481"/>
                      </a:cubicBezTo>
                      <a:cubicBezTo>
                        <a:pt x="27" y="481"/>
                        <a:pt x="27" y="481"/>
                        <a:pt x="27" y="481"/>
                      </a:cubicBezTo>
                      <a:cubicBezTo>
                        <a:pt x="27" y="481"/>
                        <a:pt x="27" y="481"/>
                        <a:pt x="26" y="481"/>
                      </a:cubicBezTo>
                      <a:cubicBezTo>
                        <a:pt x="26" y="481"/>
                        <a:pt x="26" y="481"/>
                        <a:pt x="26" y="481"/>
                      </a:cubicBezTo>
                      <a:cubicBezTo>
                        <a:pt x="26" y="481"/>
                        <a:pt x="26" y="481"/>
                        <a:pt x="26" y="481"/>
                      </a:cubicBezTo>
                      <a:cubicBezTo>
                        <a:pt x="26" y="481"/>
                        <a:pt x="26" y="481"/>
                        <a:pt x="26" y="481"/>
                      </a:cubicBezTo>
                      <a:cubicBezTo>
                        <a:pt x="26" y="481"/>
                        <a:pt x="26" y="481"/>
                        <a:pt x="26" y="481"/>
                      </a:cubicBezTo>
                      <a:cubicBezTo>
                        <a:pt x="25" y="481"/>
                        <a:pt x="25" y="481"/>
                        <a:pt x="25" y="481"/>
                      </a:cubicBezTo>
                      <a:cubicBezTo>
                        <a:pt x="25" y="481"/>
                        <a:pt x="25" y="481"/>
                        <a:pt x="25" y="481"/>
                      </a:cubicBezTo>
                      <a:cubicBezTo>
                        <a:pt x="25" y="481"/>
                        <a:pt x="25" y="481"/>
                        <a:pt x="25" y="481"/>
                      </a:cubicBezTo>
                      <a:cubicBezTo>
                        <a:pt x="25" y="481"/>
                        <a:pt x="25" y="481"/>
                        <a:pt x="25" y="481"/>
                      </a:cubicBezTo>
                      <a:cubicBezTo>
                        <a:pt x="25" y="481"/>
                        <a:pt x="24" y="480"/>
                        <a:pt x="24" y="480"/>
                      </a:cubicBezTo>
                      <a:cubicBezTo>
                        <a:pt x="24" y="480"/>
                        <a:pt x="24" y="480"/>
                        <a:pt x="25" y="479"/>
                      </a:cubicBezTo>
                      <a:cubicBezTo>
                        <a:pt x="25" y="479"/>
                        <a:pt x="25" y="479"/>
                        <a:pt x="25" y="479"/>
                      </a:cubicBezTo>
                      <a:cubicBezTo>
                        <a:pt x="25" y="479"/>
                        <a:pt x="25" y="479"/>
                        <a:pt x="25" y="479"/>
                      </a:cubicBezTo>
                      <a:cubicBezTo>
                        <a:pt x="25" y="479"/>
                        <a:pt x="25" y="479"/>
                        <a:pt x="25" y="479"/>
                      </a:cubicBezTo>
                      <a:cubicBezTo>
                        <a:pt x="25" y="479"/>
                        <a:pt x="25" y="479"/>
                        <a:pt x="25" y="479"/>
                      </a:cubicBezTo>
                      <a:cubicBezTo>
                        <a:pt x="25" y="479"/>
                        <a:pt x="25" y="479"/>
                        <a:pt x="25" y="479"/>
                      </a:cubicBezTo>
                      <a:cubicBezTo>
                        <a:pt x="25" y="478"/>
                        <a:pt x="23" y="479"/>
                        <a:pt x="23" y="478"/>
                      </a:cubicBezTo>
                      <a:cubicBezTo>
                        <a:pt x="23" y="478"/>
                        <a:pt x="23" y="478"/>
                        <a:pt x="23" y="478"/>
                      </a:cubicBezTo>
                      <a:cubicBezTo>
                        <a:pt x="23" y="478"/>
                        <a:pt x="23" y="477"/>
                        <a:pt x="23" y="477"/>
                      </a:cubicBezTo>
                      <a:cubicBezTo>
                        <a:pt x="23" y="477"/>
                        <a:pt x="23" y="477"/>
                        <a:pt x="23" y="477"/>
                      </a:cubicBezTo>
                      <a:cubicBezTo>
                        <a:pt x="23" y="476"/>
                        <a:pt x="22" y="476"/>
                        <a:pt x="22" y="475"/>
                      </a:cubicBezTo>
                      <a:cubicBezTo>
                        <a:pt x="22" y="475"/>
                        <a:pt x="22" y="475"/>
                        <a:pt x="22" y="475"/>
                      </a:cubicBezTo>
                      <a:cubicBezTo>
                        <a:pt x="22" y="475"/>
                        <a:pt x="22" y="475"/>
                        <a:pt x="22" y="475"/>
                      </a:cubicBezTo>
                      <a:cubicBezTo>
                        <a:pt x="22" y="474"/>
                        <a:pt x="22" y="474"/>
                        <a:pt x="22" y="474"/>
                      </a:cubicBezTo>
                      <a:cubicBezTo>
                        <a:pt x="22" y="473"/>
                        <a:pt x="21" y="473"/>
                        <a:pt x="21" y="472"/>
                      </a:cubicBezTo>
                      <a:cubicBezTo>
                        <a:pt x="21" y="472"/>
                        <a:pt x="21" y="472"/>
                        <a:pt x="21" y="472"/>
                      </a:cubicBezTo>
                      <a:cubicBezTo>
                        <a:pt x="21" y="471"/>
                        <a:pt x="21" y="471"/>
                        <a:pt x="22" y="471"/>
                      </a:cubicBezTo>
                      <a:cubicBezTo>
                        <a:pt x="22" y="470"/>
                        <a:pt x="22" y="470"/>
                        <a:pt x="22" y="470"/>
                      </a:cubicBezTo>
                      <a:cubicBezTo>
                        <a:pt x="22" y="469"/>
                        <a:pt x="21" y="469"/>
                        <a:pt x="21" y="468"/>
                      </a:cubicBezTo>
                      <a:cubicBezTo>
                        <a:pt x="21" y="468"/>
                        <a:pt x="21" y="468"/>
                        <a:pt x="21" y="468"/>
                      </a:cubicBezTo>
                      <a:cubicBezTo>
                        <a:pt x="21" y="467"/>
                        <a:pt x="21" y="467"/>
                        <a:pt x="22" y="466"/>
                      </a:cubicBezTo>
                      <a:cubicBezTo>
                        <a:pt x="22" y="466"/>
                        <a:pt x="22" y="465"/>
                        <a:pt x="22" y="465"/>
                      </a:cubicBezTo>
                      <a:cubicBezTo>
                        <a:pt x="22" y="465"/>
                        <a:pt x="22" y="464"/>
                        <a:pt x="22" y="463"/>
                      </a:cubicBezTo>
                      <a:cubicBezTo>
                        <a:pt x="22" y="463"/>
                        <a:pt x="22" y="463"/>
                        <a:pt x="22" y="463"/>
                      </a:cubicBezTo>
                      <a:cubicBezTo>
                        <a:pt x="22" y="463"/>
                        <a:pt x="22" y="462"/>
                        <a:pt x="23" y="461"/>
                      </a:cubicBezTo>
                      <a:cubicBezTo>
                        <a:pt x="24" y="460"/>
                        <a:pt x="23" y="458"/>
                        <a:pt x="24" y="456"/>
                      </a:cubicBezTo>
                      <a:cubicBezTo>
                        <a:pt x="25" y="456"/>
                        <a:pt x="25" y="455"/>
                        <a:pt x="25" y="454"/>
                      </a:cubicBezTo>
                      <a:cubicBezTo>
                        <a:pt x="25" y="454"/>
                        <a:pt x="25" y="454"/>
                        <a:pt x="25" y="454"/>
                      </a:cubicBezTo>
                      <a:cubicBezTo>
                        <a:pt x="25" y="453"/>
                        <a:pt x="26" y="452"/>
                        <a:pt x="26" y="452"/>
                      </a:cubicBezTo>
                      <a:cubicBezTo>
                        <a:pt x="28" y="450"/>
                        <a:pt x="28" y="447"/>
                        <a:pt x="30" y="446"/>
                      </a:cubicBezTo>
                      <a:cubicBezTo>
                        <a:pt x="31" y="446"/>
                        <a:pt x="32" y="443"/>
                        <a:pt x="33" y="443"/>
                      </a:cubicBezTo>
                      <a:cubicBezTo>
                        <a:pt x="33" y="443"/>
                        <a:pt x="33" y="443"/>
                        <a:pt x="33" y="443"/>
                      </a:cubicBezTo>
                      <a:cubicBezTo>
                        <a:pt x="33" y="443"/>
                        <a:pt x="33" y="443"/>
                        <a:pt x="33" y="443"/>
                      </a:cubicBezTo>
                      <a:cubicBezTo>
                        <a:pt x="33" y="443"/>
                        <a:pt x="33" y="443"/>
                        <a:pt x="33" y="443"/>
                      </a:cubicBezTo>
                      <a:cubicBezTo>
                        <a:pt x="34" y="443"/>
                        <a:pt x="34" y="442"/>
                        <a:pt x="35" y="442"/>
                      </a:cubicBezTo>
                      <a:cubicBezTo>
                        <a:pt x="35" y="441"/>
                        <a:pt x="36" y="440"/>
                        <a:pt x="36" y="440"/>
                      </a:cubicBezTo>
                      <a:cubicBezTo>
                        <a:pt x="36" y="440"/>
                        <a:pt x="36" y="440"/>
                        <a:pt x="36" y="440"/>
                      </a:cubicBezTo>
                      <a:cubicBezTo>
                        <a:pt x="36" y="440"/>
                        <a:pt x="36" y="440"/>
                        <a:pt x="36" y="440"/>
                      </a:cubicBezTo>
                      <a:cubicBezTo>
                        <a:pt x="36" y="440"/>
                        <a:pt x="36" y="440"/>
                        <a:pt x="36" y="440"/>
                      </a:cubicBezTo>
                      <a:cubicBezTo>
                        <a:pt x="36" y="440"/>
                        <a:pt x="36" y="440"/>
                        <a:pt x="36" y="440"/>
                      </a:cubicBezTo>
                      <a:cubicBezTo>
                        <a:pt x="36" y="440"/>
                        <a:pt x="36" y="440"/>
                        <a:pt x="37" y="440"/>
                      </a:cubicBezTo>
                      <a:cubicBezTo>
                        <a:pt x="37" y="440"/>
                        <a:pt x="37" y="440"/>
                        <a:pt x="37" y="440"/>
                      </a:cubicBezTo>
                      <a:cubicBezTo>
                        <a:pt x="37" y="440"/>
                        <a:pt x="37" y="440"/>
                        <a:pt x="37" y="440"/>
                      </a:cubicBezTo>
                      <a:cubicBezTo>
                        <a:pt x="38" y="440"/>
                        <a:pt x="38" y="440"/>
                        <a:pt x="38" y="440"/>
                      </a:cubicBezTo>
                      <a:cubicBezTo>
                        <a:pt x="38" y="440"/>
                        <a:pt x="39" y="439"/>
                        <a:pt x="39" y="439"/>
                      </a:cubicBezTo>
                      <a:cubicBezTo>
                        <a:pt x="39" y="439"/>
                        <a:pt x="40" y="439"/>
                        <a:pt x="40" y="439"/>
                      </a:cubicBezTo>
                      <a:cubicBezTo>
                        <a:pt x="40" y="440"/>
                        <a:pt x="40" y="440"/>
                        <a:pt x="40" y="440"/>
                      </a:cubicBezTo>
                      <a:cubicBezTo>
                        <a:pt x="41" y="440"/>
                        <a:pt x="41" y="440"/>
                        <a:pt x="42" y="440"/>
                      </a:cubicBezTo>
                      <a:cubicBezTo>
                        <a:pt x="42" y="440"/>
                        <a:pt x="42" y="439"/>
                        <a:pt x="43" y="439"/>
                      </a:cubicBezTo>
                      <a:cubicBezTo>
                        <a:pt x="43" y="439"/>
                        <a:pt x="43" y="440"/>
                        <a:pt x="43" y="440"/>
                      </a:cubicBezTo>
                      <a:cubicBezTo>
                        <a:pt x="43" y="441"/>
                        <a:pt x="44" y="441"/>
                        <a:pt x="44" y="441"/>
                      </a:cubicBezTo>
                      <a:cubicBezTo>
                        <a:pt x="44" y="441"/>
                        <a:pt x="44" y="441"/>
                        <a:pt x="45" y="441"/>
                      </a:cubicBezTo>
                      <a:cubicBezTo>
                        <a:pt x="45" y="441"/>
                        <a:pt x="45" y="441"/>
                        <a:pt x="45" y="441"/>
                      </a:cubicBezTo>
                      <a:cubicBezTo>
                        <a:pt x="45" y="441"/>
                        <a:pt x="45" y="441"/>
                        <a:pt x="45" y="442"/>
                      </a:cubicBezTo>
                      <a:cubicBezTo>
                        <a:pt x="45" y="443"/>
                        <a:pt x="46" y="443"/>
                        <a:pt x="46" y="443"/>
                      </a:cubicBezTo>
                      <a:cubicBezTo>
                        <a:pt x="64" y="394"/>
                        <a:pt x="100" y="345"/>
                        <a:pt x="110" y="297"/>
                      </a:cubicBezTo>
                      <a:cubicBezTo>
                        <a:pt x="123" y="238"/>
                        <a:pt x="118" y="175"/>
                        <a:pt x="129" y="115"/>
                      </a:cubicBezTo>
                      <a:cubicBezTo>
                        <a:pt x="138" y="63"/>
                        <a:pt x="132" y="72"/>
                        <a:pt x="165" y="29"/>
                      </a:cubicBezTo>
                      <a:cubicBezTo>
                        <a:pt x="167" y="27"/>
                        <a:pt x="169" y="25"/>
                        <a:pt x="171" y="25"/>
                      </a:cubicBezTo>
                      <a:cubicBezTo>
                        <a:pt x="178" y="25"/>
                        <a:pt x="185" y="40"/>
                        <a:pt x="193" y="54"/>
                      </a:cubicBezTo>
                      <a:cubicBezTo>
                        <a:pt x="197" y="60"/>
                        <a:pt x="201" y="67"/>
                        <a:pt x="205" y="72"/>
                      </a:cubicBezTo>
                      <a:cubicBezTo>
                        <a:pt x="208" y="63"/>
                        <a:pt x="209" y="52"/>
                        <a:pt x="206" y="39"/>
                      </a:cubicBezTo>
                      <a:cubicBezTo>
                        <a:pt x="206" y="38"/>
                        <a:pt x="206" y="38"/>
                        <a:pt x="206" y="37"/>
                      </a:cubicBezTo>
                      <a:cubicBezTo>
                        <a:pt x="206" y="37"/>
                        <a:pt x="206" y="37"/>
                        <a:pt x="206" y="37"/>
                      </a:cubicBezTo>
                      <a:cubicBezTo>
                        <a:pt x="206" y="37"/>
                        <a:pt x="205" y="36"/>
                        <a:pt x="205" y="36"/>
                      </a:cubicBezTo>
                      <a:cubicBezTo>
                        <a:pt x="199" y="10"/>
                        <a:pt x="185" y="0"/>
                        <a:pt x="171" y="0"/>
                      </a:cubicBezTo>
                    </a:path>
                  </a:pathLst>
                </a:custGeom>
                <a:solidFill>
                  <a:srgbClr val="8932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6" name="Freeform 8727">
                  <a:extLst>
                    <a:ext uri="{FF2B5EF4-FFF2-40B4-BE49-F238E27FC236}">
                      <a16:creationId xmlns:a16="http://schemas.microsoft.com/office/drawing/2014/main" id="{0F812890-7F80-7E49-5A1E-EB4897E57A40}"/>
                    </a:ext>
                  </a:extLst>
                </p:cNvPr>
                <p:cNvSpPr>
                  <a:spLocks noEditPoints="1"/>
                </p:cNvSpPr>
                <p:nvPr/>
              </p:nvSpPr>
              <p:spPr bwMode="auto">
                <a:xfrm>
                  <a:off x="4151" y="2743"/>
                  <a:ext cx="30" cy="39"/>
                </a:xfrm>
                <a:custGeom>
                  <a:avLst/>
                  <a:gdLst>
                    <a:gd name="T0" fmla="*/ 1 w 37"/>
                    <a:gd name="T1" fmla="*/ 2 h 47"/>
                    <a:gd name="T2" fmla="*/ 0 w 37"/>
                    <a:gd name="T3" fmla="*/ 17 h 47"/>
                    <a:gd name="T4" fmla="*/ 8 w 37"/>
                    <a:gd name="T5" fmla="*/ 22 h 47"/>
                    <a:gd name="T6" fmla="*/ 15 w 37"/>
                    <a:gd name="T7" fmla="*/ 17 h 47"/>
                    <a:gd name="T8" fmla="*/ 15 w 37"/>
                    <a:gd name="T9" fmla="*/ 17 h 47"/>
                    <a:gd name="T10" fmla="*/ 1 w 37"/>
                    <a:gd name="T11" fmla="*/ 2 h 47"/>
                    <a:gd name="T12" fmla="*/ 0 w 37"/>
                    <a:gd name="T13" fmla="*/ 0 h 47"/>
                    <a:gd name="T14" fmla="*/ 1 w 37"/>
                    <a:gd name="T15" fmla="*/ 1 h 47"/>
                    <a:gd name="T16" fmla="*/ 1 w 37"/>
                    <a:gd name="T17" fmla="*/ 1 h 47"/>
                    <a:gd name="T18" fmla="*/ 1 w 37"/>
                    <a:gd name="T19" fmla="*/ 1 h 47"/>
                    <a:gd name="T20" fmla="*/ 0 w 37"/>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 h="47">
                      <a:moveTo>
                        <a:pt x="1" y="3"/>
                      </a:moveTo>
                      <a:cubicBezTo>
                        <a:pt x="4" y="16"/>
                        <a:pt x="3" y="27"/>
                        <a:pt x="0" y="36"/>
                      </a:cubicBezTo>
                      <a:cubicBezTo>
                        <a:pt x="6" y="42"/>
                        <a:pt x="12" y="47"/>
                        <a:pt x="18" y="47"/>
                      </a:cubicBezTo>
                      <a:cubicBezTo>
                        <a:pt x="24" y="47"/>
                        <a:pt x="30" y="43"/>
                        <a:pt x="37" y="35"/>
                      </a:cubicBezTo>
                      <a:cubicBezTo>
                        <a:pt x="36" y="36"/>
                        <a:pt x="35" y="36"/>
                        <a:pt x="34" y="36"/>
                      </a:cubicBezTo>
                      <a:cubicBezTo>
                        <a:pt x="15" y="36"/>
                        <a:pt x="6" y="21"/>
                        <a:pt x="1" y="3"/>
                      </a:cubicBezTo>
                      <a:moveTo>
                        <a:pt x="0" y="0"/>
                      </a:moveTo>
                      <a:cubicBezTo>
                        <a:pt x="0" y="0"/>
                        <a:pt x="1" y="1"/>
                        <a:pt x="1" y="1"/>
                      </a:cubicBezTo>
                      <a:cubicBezTo>
                        <a:pt x="1" y="1"/>
                        <a:pt x="1" y="1"/>
                        <a:pt x="1" y="1"/>
                      </a:cubicBezTo>
                      <a:cubicBezTo>
                        <a:pt x="1" y="1"/>
                        <a:pt x="1" y="1"/>
                        <a:pt x="1" y="1"/>
                      </a:cubicBezTo>
                      <a:cubicBezTo>
                        <a:pt x="1" y="1"/>
                        <a:pt x="0" y="0"/>
                        <a:pt x="0"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7" name="Freeform 8728">
                  <a:extLst>
                    <a:ext uri="{FF2B5EF4-FFF2-40B4-BE49-F238E27FC236}">
                      <a16:creationId xmlns:a16="http://schemas.microsoft.com/office/drawing/2014/main" id="{1E827549-7E76-F11E-AC92-8AB13DE5357A}"/>
                    </a:ext>
                  </a:extLst>
                </p:cNvPr>
                <p:cNvSpPr>
                  <a:spLocks/>
                </p:cNvSpPr>
                <p:nvPr/>
              </p:nvSpPr>
              <p:spPr bwMode="auto">
                <a:xfrm>
                  <a:off x="4701" y="2700"/>
                  <a:ext cx="135" cy="617"/>
                </a:xfrm>
                <a:custGeom>
                  <a:avLst/>
                  <a:gdLst>
                    <a:gd name="T0" fmla="*/ 2 w 163"/>
                    <a:gd name="T1" fmla="*/ 0 h 747"/>
                    <a:gd name="T2" fmla="*/ 2 w 163"/>
                    <a:gd name="T3" fmla="*/ 0 h 747"/>
                    <a:gd name="T4" fmla="*/ 0 w 163"/>
                    <a:gd name="T5" fmla="*/ 14 h 747"/>
                    <a:gd name="T6" fmla="*/ 5 w 163"/>
                    <a:gd name="T7" fmla="*/ 10 h 747"/>
                    <a:gd name="T8" fmla="*/ 7 w 163"/>
                    <a:gd name="T9" fmla="*/ 12 h 747"/>
                    <a:gd name="T10" fmla="*/ 29 w 163"/>
                    <a:gd name="T11" fmla="*/ 77 h 747"/>
                    <a:gd name="T12" fmla="*/ 32 w 163"/>
                    <a:gd name="T13" fmla="*/ 162 h 747"/>
                    <a:gd name="T14" fmla="*/ 61 w 163"/>
                    <a:gd name="T15" fmla="*/ 244 h 747"/>
                    <a:gd name="T16" fmla="*/ 65 w 163"/>
                    <a:gd name="T17" fmla="*/ 348 h 747"/>
                    <a:gd name="T18" fmla="*/ 70 w 163"/>
                    <a:gd name="T19" fmla="*/ 284 h 747"/>
                    <a:gd name="T20" fmla="*/ 74 w 163"/>
                    <a:gd name="T21" fmla="*/ 235 h 747"/>
                    <a:gd name="T22" fmla="*/ 46 w 163"/>
                    <a:gd name="T23" fmla="*/ 174 h 747"/>
                    <a:gd name="T24" fmla="*/ 38 w 163"/>
                    <a:gd name="T25" fmla="*/ 102 h 747"/>
                    <a:gd name="T26" fmla="*/ 19 w 163"/>
                    <a:gd name="T27" fmla="*/ 33 h 747"/>
                    <a:gd name="T28" fmla="*/ 2 w 163"/>
                    <a:gd name="T29" fmla="*/ 0 h 7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3" h="747">
                      <a:moveTo>
                        <a:pt x="5" y="0"/>
                      </a:moveTo>
                      <a:cubicBezTo>
                        <a:pt x="5" y="0"/>
                        <a:pt x="4" y="0"/>
                        <a:pt x="4" y="0"/>
                      </a:cubicBezTo>
                      <a:cubicBezTo>
                        <a:pt x="3" y="10"/>
                        <a:pt x="1" y="19"/>
                        <a:pt x="0" y="29"/>
                      </a:cubicBezTo>
                      <a:cubicBezTo>
                        <a:pt x="3" y="24"/>
                        <a:pt x="7" y="21"/>
                        <a:pt x="10" y="21"/>
                      </a:cubicBezTo>
                      <a:cubicBezTo>
                        <a:pt x="11" y="21"/>
                        <a:pt x="13" y="22"/>
                        <a:pt x="14" y="26"/>
                      </a:cubicBezTo>
                      <a:cubicBezTo>
                        <a:pt x="33" y="70"/>
                        <a:pt x="50" y="116"/>
                        <a:pt x="61" y="163"/>
                      </a:cubicBezTo>
                      <a:cubicBezTo>
                        <a:pt x="75" y="224"/>
                        <a:pt x="64" y="285"/>
                        <a:pt x="69" y="347"/>
                      </a:cubicBezTo>
                      <a:cubicBezTo>
                        <a:pt x="75" y="411"/>
                        <a:pt x="123" y="461"/>
                        <a:pt x="129" y="526"/>
                      </a:cubicBezTo>
                      <a:cubicBezTo>
                        <a:pt x="137" y="601"/>
                        <a:pt x="94" y="675"/>
                        <a:pt x="138" y="747"/>
                      </a:cubicBezTo>
                      <a:cubicBezTo>
                        <a:pt x="136" y="700"/>
                        <a:pt x="135" y="655"/>
                        <a:pt x="147" y="610"/>
                      </a:cubicBezTo>
                      <a:cubicBezTo>
                        <a:pt x="155" y="577"/>
                        <a:pt x="163" y="541"/>
                        <a:pt x="157" y="506"/>
                      </a:cubicBezTo>
                      <a:cubicBezTo>
                        <a:pt x="150" y="459"/>
                        <a:pt x="117" y="417"/>
                        <a:pt x="97" y="374"/>
                      </a:cubicBezTo>
                      <a:cubicBezTo>
                        <a:pt x="75" y="325"/>
                        <a:pt x="88" y="273"/>
                        <a:pt x="82" y="220"/>
                      </a:cubicBezTo>
                      <a:cubicBezTo>
                        <a:pt x="77" y="167"/>
                        <a:pt x="65" y="120"/>
                        <a:pt x="41" y="72"/>
                      </a:cubicBezTo>
                      <a:cubicBezTo>
                        <a:pt x="31" y="52"/>
                        <a:pt x="23" y="0"/>
                        <a:pt x="5" y="0"/>
                      </a:cubicBezTo>
                    </a:path>
                  </a:pathLst>
                </a:custGeom>
                <a:solidFill>
                  <a:srgbClr val="8932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8" name="Freeform 8729">
                  <a:extLst>
                    <a:ext uri="{FF2B5EF4-FFF2-40B4-BE49-F238E27FC236}">
                      <a16:creationId xmlns:a16="http://schemas.microsoft.com/office/drawing/2014/main" id="{C4A1CA17-BA5F-30C7-4411-59B9BD406F3E}"/>
                    </a:ext>
                  </a:extLst>
                </p:cNvPr>
                <p:cNvSpPr>
                  <a:spLocks/>
                </p:cNvSpPr>
                <p:nvPr/>
              </p:nvSpPr>
              <p:spPr bwMode="auto">
                <a:xfrm>
                  <a:off x="4658" y="2700"/>
                  <a:ext cx="46" cy="85"/>
                </a:xfrm>
                <a:custGeom>
                  <a:avLst/>
                  <a:gdLst>
                    <a:gd name="T0" fmla="*/ 25 w 56"/>
                    <a:gd name="T1" fmla="*/ 0 h 103"/>
                    <a:gd name="T2" fmla="*/ 0 w 56"/>
                    <a:gd name="T3" fmla="*/ 46 h 103"/>
                    <a:gd name="T4" fmla="*/ 2 w 56"/>
                    <a:gd name="T5" fmla="*/ 48 h 103"/>
                    <a:gd name="T6" fmla="*/ 14 w 56"/>
                    <a:gd name="T7" fmla="*/ 29 h 103"/>
                    <a:gd name="T8" fmla="*/ 24 w 56"/>
                    <a:gd name="T9" fmla="*/ 14 h 103"/>
                    <a:gd name="T10" fmla="*/ 25 w 56"/>
                    <a:gd name="T11" fmla="*/ 0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103">
                      <a:moveTo>
                        <a:pt x="56" y="0"/>
                      </a:moveTo>
                      <a:cubicBezTo>
                        <a:pt x="44" y="1"/>
                        <a:pt x="26" y="26"/>
                        <a:pt x="0" y="99"/>
                      </a:cubicBezTo>
                      <a:cubicBezTo>
                        <a:pt x="1" y="102"/>
                        <a:pt x="2" y="103"/>
                        <a:pt x="4" y="103"/>
                      </a:cubicBezTo>
                      <a:cubicBezTo>
                        <a:pt x="10" y="103"/>
                        <a:pt x="21" y="83"/>
                        <a:pt x="32" y="62"/>
                      </a:cubicBezTo>
                      <a:cubicBezTo>
                        <a:pt x="38" y="49"/>
                        <a:pt x="46" y="37"/>
                        <a:pt x="52" y="29"/>
                      </a:cubicBezTo>
                      <a:cubicBezTo>
                        <a:pt x="53" y="19"/>
                        <a:pt x="55" y="10"/>
                        <a:pt x="56"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49" name="Freeform 8730">
                  <a:extLst>
                    <a:ext uri="{FF2B5EF4-FFF2-40B4-BE49-F238E27FC236}">
                      <a16:creationId xmlns:a16="http://schemas.microsoft.com/office/drawing/2014/main" id="{3B9C3A95-D217-AB0E-EE66-2774E798D89E}"/>
                    </a:ext>
                  </a:extLst>
                </p:cNvPr>
                <p:cNvSpPr>
                  <a:spLocks/>
                </p:cNvSpPr>
                <p:nvPr/>
              </p:nvSpPr>
              <p:spPr bwMode="auto">
                <a:xfrm>
                  <a:off x="4084" y="1432"/>
                  <a:ext cx="62" cy="526"/>
                </a:xfrm>
                <a:custGeom>
                  <a:avLst/>
                  <a:gdLst>
                    <a:gd name="T0" fmla="*/ 2 w 75"/>
                    <a:gd name="T1" fmla="*/ 0 h 637"/>
                    <a:gd name="T2" fmla="*/ 12 w 75"/>
                    <a:gd name="T3" fmla="*/ 47 h 637"/>
                    <a:gd name="T4" fmla="*/ 14 w 75"/>
                    <a:gd name="T5" fmla="*/ 82 h 637"/>
                    <a:gd name="T6" fmla="*/ 2 w 75"/>
                    <a:gd name="T7" fmla="*/ 137 h 637"/>
                    <a:gd name="T8" fmla="*/ 17 w 75"/>
                    <a:gd name="T9" fmla="*/ 192 h 637"/>
                    <a:gd name="T10" fmla="*/ 21 w 75"/>
                    <a:gd name="T11" fmla="*/ 255 h 637"/>
                    <a:gd name="T12" fmla="*/ 8 w 75"/>
                    <a:gd name="T13" fmla="*/ 296 h 637"/>
                    <a:gd name="T14" fmla="*/ 20 w 75"/>
                    <a:gd name="T15" fmla="*/ 282 h 637"/>
                    <a:gd name="T16" fmla="*/ 31 w 75"/>
                    <a:gd name="T17" fmla="*/ 236 h 637"/>
                    <a:gd name="T18" fmla="*/ 33 w 75"/>
                    <a:gd name="T19" fmla="*/ 194 h 637"/>
                    <a:gd name="T20" fmla="*/ 22 w 75"/>
                    <a:gd name="T21" fmla="*/ 162 h 637"/>
                    <a:gd name="T22" fmla="*/ 21 w 75"/>
                    <a:gd name="T23" fmla="*/ 146 h 637"/>
                    <a:gd name="T24" fmla="*/ 14 w 75"/>
                    <a:gd name="T25" fmla="*/ 131 h 637"/>
                    <a:gd name="T26" fmla="*/ 21 w 75"/>
                    <a:gd name="T27" fmla="*/ 95 h 637"/>
                    <a:gd name="T28" fmla="*/ 16 w 75"/>
                    <a:gd name="T29" fmla="*/ 36 h 637"/>
                    <a:gd name="T30" fmla="*/ 3 w 75"/>
                    <a:gd name="T31" fmla="*/ 2 h 637"/>
                    <a:gd name="T32" fmla="*/ 2 w 75"/>
                    <a:gd name="T33" fmla="*/ 0 h 6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637">
                      <a:moveTo>
                        <a:pt x="3" y="0"/>
                      </a:moveTo>
                      <a:cubicBezTo>
                        <a:pt x="1" y="33"/>
                        <a:pt x="20" y="69"/>
                        <a:pt x="25" y="101"/>
                      </a:cubicBezTo>
                      <a:cubicBezTo>
                        <a:pt x="29" y="125"/>
                        <a:pt x="32" y="150"/>
                        <a:pt x="30" y="175"/>
                      </a:cubicBezTo>
                      <a:cubicBezTo>
                        <a:pt x="26" y="215"/>
                        <a:pt x="6" y="254"/>
                        <a:pt x="3" y="294"/>
                      </a:cubicBezTo>
                      <a:cubicBezTo>
                        <a:pt x="0" y="334"/>
                        <a:pt x="25" y="377"/>
                        <a:pt x="38" y="414"/>
                      </a:cubicBezTo>
                      <a:cubicBezTo>
                        <a:pt x="54" y="458"/>
                        <a:pt x="58" y="501"/>
                        <a:pt x="46" y="548"/>
                      </a:cubicBezTo>
                      <a:cubicBezTo>
                        <a:pt x="39" y="577"/>
                        <a:pt x="28" y="607"/>
                        <a:pt x="17" y="637"/>
                      </a:cubicBezTo>
                      <a:cubicBezTo>
                        <a:pt x="25" y="627"/>
                        <a:pt x="33" y="617"/>
                        <a:pt x="42" y="607"/>
                      </a:cubicBezTo>
                      <a:cubicBezTo>
                        <a:pt x="55" y="575"/>
                        <a:pt x="64" y="542"/>
                        <a:pt x="67" y="508"/>
                      </a:cubicBezTo>
                      <a:cubicBezTo>
                        <a:pt x="69" y="479"/>
                        <a:pt x="75" y="445"/>
                        <a:pt x="70" y="416"/>
                      </a:cubicBezTo>
                      <a:cubicBezTo>
                        <a:pt x="66" y="392"/>
                        <a:pt x="53" y="371"/>
                        <a:pt x="48" y="348"/>
                      </a:cubicBezTo>
                      <a:cubicBezTo>
                        <a:pt x="45" y="336"/>
                        <a:pt x="45" y="326"/>
                        <a:pt x="44" y="314"/>
                      </a:cubicBezTo>
                      <a:cubicBezTo>
                        <a:pt x="43" y="301"/>
                        <a:pt x="35" y="293"/>
                        <a:pt x="32" y="282"/>
                      </a:cubicBezTo>
                      <a:cubicBezTo>
                        <a:pt x="25" y="256"/>
                        <a:pt x="42" y="229"/>
                        <a:pt x="47" y="204"/>
                      </a:cubicBezTo>
                      <a:cubicBezTo>
                        <a:pt x="54" y="166"/>
                        <a:pt x="49" y="111"/>
                        <a:pt x="34" y="76"/>
                      </a:cubicBezTo>
                      <a:cubicBezTo>
                        <a:pt x="25" y="55"/>
                        <a:pt x="4" y="27"/>
                        <a:pt x="7" y="2"/>
                      </a:cubicBezTo>
                      <a:cubicBezTo>
                        <a:pt x="3" y="0"/>
                        <a:pt x="3" y="0"/>
                        <a:pt x="3" y="0"/>
                      </a:cubicBezTo>
                    </a:path>
                  </a:pathLst>
                </a:custGeom>
                <a:solidFill>
                  <a:srgbClr val="8932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0" name="Freeform 8731">
                  <a:extLst>
                    <a:ext uri="{FF2B5EF4-FFF2-40B4-BE49-F238E27FC236}">
                      <a16:creationId xmlns:a16="http://schemas.microsoft.com/office/drawing/2014/main" id="{21A40D4B-817C-88A6-745D-1FA5CC36FBB5}"/>
                    </a:ext>
                  </a:extLst>
                </p:cNvPr>
                <p:cNvSpPr>
                  <a:spLocks/>
                </p:cNvSpPr>
                <p:nvPr/>
              </p:nvSpPr>
              <p:spPr bwMode="auto">
                <a:xfrm>
                  <a:off x="4080" y="1933"/>
                  <a:ext cx="39" cy="73"/>
                </a:xfrm>
                <a:custGeom>
                  <a:avLst/>
                  <a:gdLst>
                    <a:gd name="T0" fmla="*/ 22 w 47"/>
                    <a:gd name="T1" fmla="*/ 0 h 88"/>
                    <a:gd name="T2" fmla="*/ 10 w 47"/>
                    <a:gd name="T3" fmla="*/ 14 h 88"/>
                    <a:gd name="T4" fmla="*/ 0 w 47"/>
                    <a:gd name="T5" fmla="*/ 42 h 88"/>
                    <a:gd name="T6" fmla="*/ 22 w 47"/>
                    <a:gd name="T7" fmla="*/ 0 h 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88">
                      <a:moveTo>
                        <a:pt x="47" y="0"/>
                      </a:moveTo>
                      <a:cubicBezTo>
                        <a:pt x="38" y="10"/>
                        <a:pt x="30" y="20"/>
                        <a:pt x="22" y="30"/>
                      </a:cubicBezTo>
                      <a:cubicBezTo>
                        <a:pt x="14" y="49"/>
                        <a:pt x="7" y="69"/>
                        <a:pt x="0" y="88"/>
                      </a:cubicBezTo>
                      <a:cubicBezTo>
                        <a:pt x="18" y="60"/>
                        <a:pt x="34" y="31"/>
                        <a:pt x="47"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1" name="Freeform 8732">
                  <a:extLst>
                    <a:ext uri="{FF2B5EF4-FFF2-40B4-BE49-F238E27FC236}">
                      <a16:creationId xmlns:a16="http://schemas.microsoft.com/office/drawing/2014/main" id="{39418DCF-602E-AEC2-8160-15CE20B3160C}"/>
                    </a:ext>
                  </a:extLst>
                </p:cNvPr>
                <p:cNvSpPr>
                  <a:spLocks noEditPoints="1"/>
                </p:cNvSpPr>
                <p:nvPr/>
              </p:nvSpPr>
              <p:spPr bwMode="auto">
                <a:xfrm>
                  <a:off x="4685" y="1437"/>
                  <a:ext cx="54" cy="402"/>
                </a:xfrm>
                <a:custGeom>
                  <a:avLst/>
                  <a:gdLst>
                    <a:gd name="T0" fmla="*/ 7 w 66"/>
                    <a:gd name="T1" fmla="*/ 206 h 487"/>
                    <a:gd name="T2" fmla="*/ 0 w 66"/>
                    <a:gd name="T3" fmla="*/ 223 h 487"/>
                    <a:gd name="T4" fmla="*/ 5 w 66"/>
                    <a:gd name="T5" fmla="*/ 226 h 487"/>
                    <a:gd name="T6" fmla="*/ 5 w 66"/>
                    <a:gd name="T7" fmla="*/ 219 h 487"/>
                    <a:gd name="T8" fmla="*/ 7 w 66"/>
                    <a:gd name="T9" fmla="*/ 206 h 487"/>
                    <a:gd name="T10" fmla="*/ 17 w 66"/>
                    <a:gd name="T11" fmla="*/ 102 h 487"/>
                    <a:gd name="T12" fmla="*/ 24 w 66"/>
                    <a:gd name="T13" fmla="*/ 138 h 487"/>
                    <a:gd name="T14" fmla="*/ 22 w 66"/>
                    <a:gd name="T15" fmla="*/ 128 h 487"/>
                    <a:gd name="T16" fmla="*/ 17 w 66"/>
                    <a:gd name="T17" fmla="*/ 102 h 487"/>
                    <a:gd name="T18" fmla="*/ 24 w 66"/>
                    <a:gd name="T19" fmla="*/ 14 h 487"/>
                    <a:gd name="T20" fmla="*/ 22 w 66"/>
                    <a:gd name="T21" fmla="*/ 17 h 487"/>
                    <a:gd name="T22" fmla="*/ 22 w 66"/>
                    <a:gd name="T23" fmla="*/ 20 h 487"/>
                    <a:gd name="T24" fmla="*/ 24 w 66"/>
                    <a:gd name="T25" fmla="*/ 14 h 487"/>
                    <a:gd name="T26" fmla="*/ 29 w 66"/>
                    <a:gd name="T27" fmla="*/ 0 h 487"/>
                    <a:gd name="T28" fmla="*/ 28 w 66"/>
                    <a:gd name="T29" fmla="*/ 0 h 487"/>
                    <a:gd name="T30" fmla="*/ 24 w 66"/>
                    <a:gd name="T31" fmla="*/ 14 h 487"/>
                    <a:gd name="T32" fmla="*/ 29 w 66"/>
                    <a:gd name="T33" fmla="*/ 3 h 487"/>
                    <a:gd name="T34" fmla="*/ 29 w 66"/>
                    <a:gd name="T35" fmla="*/ 0 h 48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6" h="487">
                      <a:moveTo>
                        <a:pt x="15" y="443"/>
                      </a:moveTo>
                      <a:cubicBezTo>
                        <a:pt x="9" y="455"/>
                        <a:pt x="4" y="467"/>
                        <a:pt x="0" y="480"/>
                      </a:cubicBezTo>
                      <a:cubicBezTo>
                        <a:pt x="4" y="482"/>
                        <a:pt x="7" y="484"/>
                        <a:pt x="10" y="487"/>
                      </a:cubicBezTo>
                      <a:cubicBezTo>
                        <a:pt x="10" y="482"/>
                        <a:pt x="10" y="476"/>
                        <a:pt x="11" y="471"/>
                      </a:cubicBezTo>
                      <a:cubicBezTo>
                        <a:pt x="11" y="461"/>
                        <a:pt x="13" y="452"/>
                        <a:pt x="15" y="443"/>
                      </a:cubicBezTo>
                      <a:moveTo>
                        <a:pt x="39" y="219"/>
                      </a:moveTo>
                      <a:cubicBezTo>
                        <a:pt x="39" y="247"/>
                        <a:pt x="46" y="271"/>
                        <a:pt x="53" y="297"/>
                      </a:cubicBezTo>
                      <a:cubicBezTo>
                        <a:pt x="52" y="289"/>
                        <a:pt x="51" y="282"/>
                        <a:pt x="49" y="276"/>
                      </a:cubicBezTo>
                      <a:cubicBezTo>
                        <a:pt x="45" y="257"/>
                        <a:pt x="42" y="238"/>
                        <a:pt x="39" y="219"/>
                      </a:cubicBezTo>
                      <a:moveTo>
                        <a:pt x="53" y="29"/>
                      </a:moveTo>
                      <a:cubicBezTo>
                        <a:pt x="52" y="32"/>
                        <a:pt x="50" y="34"/>
                        <a:pt x="49" y="36"/>
                      </a:cubicBezTo>
                      <a:cubicBezTo>
                        <a:pt x="49" y="39"/>
                        <a:pt x="49" y="41"/>
                        <a:pt x="49" y="43"/>
                      </a:cubicBezTo>
                      <a:cubicBezTo>
                        <a:pt x="51" y="39"/>
                        <a:pt x="52" y="34"/>
                        <a:pt x="53" y="29"/>
                      </a:cubicBezTo>
                      <a:moveTo>
                        <a:pt x="66" y="0"/>
                      </a:moveTo>
                      <a:cubicBezTo>
                        <a:pt x="61" y="0"/>
                        <a:pt x="61" y="0"/>
                        <a:pt x="61" y="0"/>
                      </a:cubicBezTo>
                      <a:cubicBezTo>
                        <a:pt x="59" y="10"/>
                        <a:pt x="56" y="20"/>
                        <a:pt x="53" y="29"/>
                      </a:cubicBezTo>
                      <a:cubicBezTo>
                        <a:pt x="59" y="22"/>
                        <a:pt x="63" y="14"/>
                        <a:pt x="65" y="7"/>
                      </a:cubicBezTo>
                      <a:cubicBezTo>
                        <a:pt x="66" y="4"/>
                        <a:pt x="65" y="3"/>
                        <a:pt x="66" y="0"/>
                      </a:cubicBezTo>
                    </a:path>
                  </a:pathLst>
                </a:custGeom>
                <a:solidFill>
                  <a:srgbClr val="8932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2" name="Freeform 8733">
                  <a:extLst>
                    <a:ext uri="{FF2B5EF4-FFF2-40B4-BE49-F238E27FC236}">
                      <a16:creationId xmlns:a16="http://schemas.microsoft.com/office/drawing/2014/main" id="{2C91ED68-B5CA-655B-29A6-FFC3592AD82C}"/>
                    </a:ext>
                  </a:extLst>
                </p:cNvPr>
                <p:cNvSpPr>
                  <a:spLocks/>
                </p:cNvSpPr>
                <p:nvPr/>
              </p:nvSpPr>
              <p:spPr bwMode="auto">
                <a:xfrm>
                  <a:off x="4683" y="1467"/>
                  <a:ext cx="48" cy="366"/>
                </a:xfrm>
                <a:custGeom>
                  <a:avLst/>
                  <a:gdLst>
                    <a:gd name="T0" fmla="*/ 24 w 58"/>
                    <a:gd name="T1" fmla="*/ 0 h 444"/>
                    <a:gd name="T2" fmla="*/ 15 w 58"/>
                    <a:gd name="T3" fmla="*/ 13 h 444"/>
                    <a:gd name="T4" fmla="*/ 2 w 58"/>
                    <a:gd name="T5" fmla="*/ 46 h 444"/>
                    <a:gd name="T6" fmla="*/ 7 w 58"/>
                    <a:gd name="T7" fmla="*/ 79 h 444"/>
                    <a:gd name="T8" fmla="*/ 11 w 58"/>
                    <a:gd name="T9" fmla="*/ 116 h 444"/>
                    <a:gd name="T10" fmla="*/ 15 w 58"/>
                    <a:gd name="T11" fmla="*/ 153 h 444"/>
                    <a:gd name="T12" fmla="*/ 2 w 58"/>
                    <a:gd name="T13" fmla="*/ 193 h 444"/>
                    <a:gd name="T14" fmla="*/ 0 w 58"/>
                    <a:gd name="T15" fmla="*/ 204 h 444"/>
                    <a:gd name="T16" fmla="*/ 2 w 58"/>
                    <a:gd name="T17" fmla="*/ 205 h 444"/>
                    <a:gd name="T18" fmla="*/ 8 w 58"/>
                    <a:gd name="T19" fmla="*/ 188 h 444"/>
                    <a:gd name="T20" fmla="*/ 26 w 58"/>
                    <a:gd name="T21" fmla="*/ 139 h 444"/>
                    <a:gd name="T22" fmla="*/ 26 w 58"/>
                    <a:gd name="T23" fmla="*/ 120 h 444"/>
                    <a:gd name="T24" fmla="*/ 19 w 58"/>
                    <a:gd name="T25" fmla="*/ 84 h 444"/>
                    <a:gd name="T26" fmla="*/ 17 w 58"/>
                    <a:gd name="T27" fmla="*/ 70 h 444"/>
                    <a:gd name="T28" fmla="*/ 24 w 58"/>
                    <a:gd name="T29" fmla="*/ 3 h 444"/>
                    <a:gd name="T30" fmla="*/ 24 w 58"/>
                    <a:gd name="T31" fmla="*/ 0 h 4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444">
                      <a:moveTo>
                        <a:pt x="51" y="0"/>
                      </a:moveTo>
                      <a:cubicBezTo>
                        <a:pt x="44" y="10"/>
                        <a:pt x="36" y="19"/>
                        <a:pt x="31" y="28"/>
                      </a:cubicBezTo>
                      <a:cubicBezTo>
                        <a:pt x="19" y="49"/>
                        <a:pt x="7" y="75"/>
                        <a:pt x="6" y="100"/>
                      </a:cubicBezTo>
                      <a:cubicBezTo>
                        <a:pt x="5" y="125"/>
                        <a:pt x="14" y="148"/>
                        <a:pt x="16" y="172"/>
                      </a:cubicBezTo>
                      <a:cubicBezTo>
                        <a:pt x="19" y="200"/>
                        <a:pt x="16" y="223"/>
                        <a:pt x="23" y="251"/>
                      </a:cubicBezTo>
                      <a:cubicBezTo>
                        <a:pt x="31" y="280"/>
                        <a:pt x="40" y="302"/>
                        <a:pt x="31" y="332"/>
                      </a:cubicBezTo>
                      <a:cubicBezTo>
                        <a:pt x="23" y="362"/>
                        <a:pt x="10" y="390"/>
                        <a:pt x="4" y="419"/>
                      </a:cubicBezTo>
                      <a:cubicBezTo>
                        <a:pt x="2" y="427"/>
                        <a:pt x="1" y="434"/>
                        <a:pt x="0" y="442"/>
                      </a:cubicBezTo>
                      <a:cubicBezTo>
                        <a:pt x="1" y="443"/>
                        <a:pt x="2" y="443"/>
                        <a:pt x="2" y="444"/>
                      </a:cubicBezTo>
                      <a:cubicBezTo>
                        <a:pt x="6" y="431"/>
                        <a:pt x="11" y="419"/>
                        <a:pt x="17" y="407"/>
                      </a:cubicBezTo>
                      <a:cubicBezTo>
                        <a:pt x="27" y="371"/>
                        <a:pt x="45" y="339"/>
                        <a:pt x="55" y="302"/>
                      </a:cubicBezTo>
                      <a:cubicBezTo>
                        <a:pt x="58" y="288"/>
                        <a:pt x="57" y="274"/>
                        <a:pt x="55" y="261"/>
                      </a:cubicBezTo>
                      <a:cubicBezTo>
                        <a:pt x="48" y="235"/>
                        <a:pt x="41" y="211"/>
                        <a:pt x="41" y="183"/>
                      </a:cubicBezTo>
                      <a:cubicBezTo>
                        <a:pt x="39" y="173"/>
                        <a:pt x="37" y="162"/>
                        <a:pt x="35" y="152"/>
                      </a:cubicBezTo>
                      <a:cubicBezTo>
                        <a:pt x="24" y="97"/>
                        <a:pt x="37" y="55"/>
                        <a:pt x="51" y="7"/>
                      </a:cubicBezTo>
                      <a:cubicBezTo>
                        <a:pt x="51" y="5"/>
                        <a:pt x="51" y="3"/>
                        <a:pt x="51"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3" name="Freeform 8734">
                  <a:extLst>
                    <a:ext uri="{FF2B5EF4-FFF2-40B4-BE49-F238E27FC236}">
                      <a16:creationId xmlns:a16="http://schemas.microsoft.com/office/drawing/2014/main" id="{AFBBABCD-2C01-0EC4-7246-00AE7D7407B7}"/>
                    </a:ext>
                  </a:extLst>
                </p:cNvPr>
                <p:cNvSpPr>
                  <a:spLocks/>
                </p:cNvSpPr>
                <p:nvPr/>
              </p:nvSpPr>
              <p:spPr bwMode="auto">
                <a:xfrm>
                  <a:off x="4680" y="1832"/>
                  <a:ext cx="37" cy="116"/>
                </a:xfrm>
                <a:custGeom>
                  <a:avLst/>
                  <a:gdLst>
                    <a:gd name="T0" fmla="*/ 2 w 45"/>
                    <a:gd name="T1" fmla="*/ 0 h 141"/>
                    <a:gd name="T2" fmla="*/ 21 w 45"/>
                    <a:gd name="T3" fmla="*/ 64 h 141"/>
                    <a:gd name="T4" fmla="*/ 7 w 45"/>
                    <a:gd name="T5" fmla="*/ 4 h 141"/>
                    <a:gd name="T6" fmla="*/ 2 w 45"/>
                    <a:gd name="T7" fmla="*/ 2 h 141"/>
                    <a:gd name="T8" fmla="*/ 2 w 45"/>
                    <a:gd name="T9" fmla="*/ 0 h 1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141">
                      <a:moveTo>
                        <a:pt x="4" y="0"/>
                      </a:moveTo>
                      <a:cubicBezTo>
                        <a:pt x="0" y="50"/>
                        <a:pt x="13" y="107"/>
                        <a:pt x="45" y="141"/>
                      </a:cubicBezTo>
                      <a:cubicBezTo>
                        <a:pt x="27" y="100"/>
                        <a:pt x="15" y="54"/>
                        <a:pt x="16" y="9"/>
                      </a:cubicBezTo>
                      <a:cubicBezTo>
                        <a:pt x="13" y="6"/>
                        <a:pt x="10" y="4"/>
                        <a:pt x="6" y="2"/>
                      </a:cubicBezTo>
                      <a:cubicBezTo>
                        <a:pt x="6" y="1"/>
                        <a:pt x="5" y="1"/>
                        <a:pt x="4"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4" name="Freeform 8735">
                  <a:extLst>
                    <a:ext uri="{FF2B5EF4-FFF2-40B4-BE49-F238E27FC236}">
                      <a16:creationId xmlns:a16="http://schemas.microsoft.com/office/drawing/2014/main" id="{6296D0D1-D76A-00F8-32BC-E475E5B6CC01}"/>
                    </a:ext>
                  </a:extLst>
                </p:cNvPr>
                <p:cNvSpPr>
                  <a:spLocks noEditPoints="1"/>
                </p:cNvSpPr>
                <p:nvPr/>
              </p:nvSpPr>
              <p:spPr bwMode="auto">
                <a:xfrm>
                  <a:off x="4763" y="2031"/>
                  <a:ext cx="117" cy="290"/>
                </a:xfrm>
                <a:custGeom>
                  <a:avLst/>
                  <a:gdLst>
                    <a:gd name="T0" fmla="*/ 33 w 141"/>
                    <a:gd name="T1" fmla="*/ 93 h 352"/>
                    <a:gd name="T2" fmla="*/ 33 w 141"/>
                    <a:gd name="T3" fmla="*/ 93 h 352"/>
                    <a:gd name="T4" fmla="*/ 34 w 141"/>
                    <a:gd name="T5" fmla="*/ 94 h 352"/>
                    <a:gd name="T6" fmla="*/ 34 w 141"/>
                    <a:gd name="T7" fmla="*/ 96 h 352"/>
                    <a:gd name="T8" fmla="*/ 42 w 141"/>
                    <a:gd name="T9" fmla="*/ 103 h 352"/>
                    <a:gd name="T10" fmla="*/ 43 w 141"/>
                    <a:gd name="T11" fmla="*/ 106 h 352"/>
                    <a:gd name="T12" fmla="*/ 46 w 141"/>
                    <a:gd name="T13" fmla="*/ 113 h 352"/>
                    <a:gd name="T14" fmla="*/ 59 w 141"/>
                    <a:gd name="T15" fmla="*/ 132 h 352"/>
                    <a:gd name="T16" fmla="*/ 55 w 141"/>
                    <a:gd name="T17" fmla="*/ 116 h 352"/>
                    <a:gd name="T18" fmla="*/ 2 w 141"/>
                    <a:gd name="T19" fmla="*/ 4 h 352"/>
                    <a:gd name="T20" fmla="*/ 2 w 141"/>
                    <a:gd name="T21" fmla="*/ 29 h 352"/>
                    <a:gd name="T22" fmla="*/ 2 w 141"/>
                    <a:gd name="T23" fmla="*/ 29 h 352"/>
                    <a:gd name="T24" fmla="*/ 3 w 141"/>
                    <a:gd name="T25" fmla="*/ 27 h 352"/>
                    <a:gd name="T26" fmla="*/ 3 w 141"/>
                    <a:gd name="T27" fmla="*/ 27 h 352"/>
                    <a:gd name="T28" fmla="*/ 4 w 141"/>
                    <a:gd name="T29" fmla="*/ 27 h 352"/>
                    <a:gd name="T30" fmla="*/ 4 w 141"/>
                    <a:gd name="T31" fmla="*/ 26 h 352"/>
                    <a:gd name="T32" fmla="*/ 5 w 141"/>
                    <a:gd name="T33" fmla="*/ 25 h 352"/>
                    <a:gd name="T34" fmla="*/ 6 w 141"/>
                    <a:gd name="T35" fmla="*/ 25 h 352"/>
                    <a:gd name="T36" fmla="*/ 7 w 141"/>
                    <a:gd name="T37" fmla="*/ 26 h 352"/>
                    <a:gd name="T38" fmla="*/ 7 w 141"/>
                    <a:gd name="T39" fmla="*/ 26 h 352"/>
                    <a:gd name="T40" fmla="*/ 10 w 141"/>
                    <a:gd name="T41" fmla="*/ 35 h 352"/>
                    <a:gd name="T42" fmla="*/ 10 w 141"/>
                    <a:gd name="T43" fmla="*/ 40 h 352"/>
                    <a:gd name="T44" fmla="*/ 10 w 141"/>
                    <a:gd name="T45" fmla="*/ 40 h 352"/>
                    <a:gd name="T46" fmla="*/ 10 w 141"/>
                    <a:gd name="T47" fmla="*/ 43 h 352"/>
                    <a:gd name="T48" fmla="*/ 10 w 141"/>
                    <a:gd name="T49" fmla="*/ 43 h 352"/>
                    <a:gd name="T50" fmla="*/ 10 w 141"/>
                    <a:gd name="T51" fmla="*/ 43 h 352"/>
                    <a:gd name="T52" fmla="*/ 10 w 141"/>
                    <a:gd name="T53" fmla="*/ 44 h 352"/>
                    <a:gd name="T54" fmla="*/ 10 w 141"/>
                    <a:gd name="T55" fmla="*/ 45 h 352"/>
                    <a:gd name="T56" fmla="*/ 10 w 141"/>
                    <a:gd name="T57" fmla="*/ 45 h 352"/>
                    <a:gd name="T58" fmla="*/ 10 w 141"/>
                    <a:gd name="T59" fmla="*/ 44 h 352"/>
                    <a:gd name="T60" fmla="*/ 10 w 141"/>
                    <a:gd name="T61" fmla="*/ 44 h 352"/>
                    <a:gd name="T62" fmla="*/ 10 w 141"/>
                    <a:gd name="T63" fmla="*/ 44 h 352"/>
                    <a:gd name="T64" fmla="*/ 9 w 141"/>
                    <a:gd name="T65" fmla="*/ 46 h 352"/>
                    <a:gd name="T66" fmla="*/ 9 w 141"/>
                    <a:gd name="T67" fmla="*/ 46 h 352"/>
                    <a:gd name="T68" fmla="*/ 8 w 141"/>
                    <a:gd name="T69" fmla="*/ 46 h 352"/>
                    <a:gd name="T70" fmla="*/ 8 w 141"/>
                    <a:gd name="T71" fmla="*/ 46 h 352"/>
                    <a:gd name="T72" fmla="*/ 8 w 141"/>
                    <a:gd name="T73" fmla="*/ 47 h 352"/>
                    <a:gd name="T74" fmla="*/ 8 w 141"/>
                    <a:gd name="T75" fmla="*/ 47 h 352"/>
                    <a:gd name="T76" fmla="*/ 7 w 141"/>
                    <a:gd name="T77" fmla="*/ 48 h 352"/>
                    <a:gd name="T78" fmla="*/ 7 w 141"/>
                    <a:gd name="T79" fmla="*/ 48 h 352"/>
                    <a:gd name="T80" fmla="*/ 7 w 141"/>
                    <a:gd name="T81" fmla="*/ 47 h 352"/>
                    <a:gd name="T82" fmla="*/ 7 w 141"/>
                    <a:gd name="T83" fmla="*/ 47 h 352"/>
                    <a:gd name="T84" fmla="*/ 7 w 141"/>
                    <a:gd name="T85" fmla="*/ 48 h 352"/>
                    <a:gd name="T86" fmla="*/ 7 w 141"/>
                    <a:gd name="T87" fmla="*/ 48 h 352"/>
                    <a:gd name="T88" fmla="*/ 8 w 141"/>
                    <a:gd name="T89" fmla="*/ 49 h 352"/>
                    <a:gd name="T90" fmla="*/ 7 w 141"/>
                    <a:gd name="T91" fmla="*/ 51 h 352"/>
                    <a:gd name="T92" fmla="*/ 8 w 141"/>
                    <a:gd name="T93" fmla="*/ 52 h 352"/>
                    <a:gd name="T94" fmla="*/ 7 w 141"/>
                    <a:gd name="T95" fmla="*/ 54 h 352"/>
                    <a:gd name="T96" fmla="*/ 7 w 141"/>
                    <a:gd name="T97" fmla="*/ 56 h 352"/>
                    <a:gd name="T98" fmla="*/ 7 w 141"/>
                    <a:gd name="T99" fmla="*/ 56 h 352"/>
                    <a:gd name="T100" fmla="*/ 15 w 141"/>
                    <a:gd name="T101" fmla="*/ 82 h 352"/>
                    <a:gd name="T102" fmla="*/ 17 w 141"/>
                    <a:gd name="T103" fmla="*/ 86 h 352"/>
                    <a:gd name="T104" fmla="*/ 17 w 141"/>
                    <a:gd name="T105" fmla="*/ 86 h 352"/>
                    <a:gd name="T106" fmla="*/ 18 w 141"/>
                    <a:gd name="T107" fmla="*/ 87 h 352"/>
                    <a:gd name="T108" fmla="*/ 22 w 141"/>
                    <a:gd name="T109" fmla="*/ 84 h 352"/>
                    <a:gd name="T110" fmla="*/ 22 w 141"/>
                    <a:gd name="T111" fmla="*/ 83 h 352"/>
                    <a:gd name="T112" fmla="*/ 23 w 141"/>
                    <a:gd name="T113" fmla="*/ 83 h 352"/>
                    <a:gd name="T114" fmla="*/ 24 w 141"/>
                    <a:gd name="T115" fmla="*/ 83 h 352"/>
                    <a:gd name="T116" fmla="*/ 27 w 141"/>
                    <a:gd name="T117" fmla="*/ 83 h 352"/>
                    <a:gd name="T118" fmla="*/ 27 w 141"/>
                    <a:gd name="T119" fmla="*/ 84 h 352"/>
                    <a:gd name="T120" fmla="*/ 0 w 141"/>
                    <a:gd name="T121" fmla="*/ 0 h 3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 h="352">
                      <a:moveTo>
                        <a:pt x="67" y="195"/>
                      </a:moveTo>
                      <a:cubicBezTo>
                        <a:pt x="68" y="196"/>
                        <a:pt x="68" y="197"/>
                        <a:pt x="69" y="198"/>
                      </a:cubicBezTo>
                      <a:cubicBezTo>
                        <a:pt x="70" y="199"/>
                        <a:pt x="70" y="200"/>
                        <a:pt x="70" y="201"/>
                      </a:cubicBezTo>
                      <a:cubicBezTo>
                        <a:pt x="70" y="201"/>
                        <a:pt x="70" y="201"/>
                        <a:pt x="70" y="201"/>
                      </a:cubicBezTo>
                      <a:cubicBezTo>
                        <a:pt x="70" y="201"/>
                        <a:pt x="70" y="202"/>
                        <a:pt x="70" y="202"/>
                      </a:cubicBezTo>
                      <a:cubicBezTo>
                        <a:pt x="70" y="202"/>
                        <a:pt x="70" y="202"/>
                        <a:pt x="70" y="202"/>
                      </a:cubicBezTo>
                      <a:cubicBezTo>
                        <a:pt x="70" y="202"/>
                        <a:pt x="70" y="202"/>
                        <a:pt x="70" y="202"/>
                      </a:cubicBezTo>
                      <a:cubicBezTo>
                        <a:pt x="70" y="203"/>
                        <a:pt x="71" y="204"/>
                        <a:pt x="71" y="204"/>
                      </a:cubicBezTo>
                      <a:cubicBezTo>
                        <a:pt x="71" y="204"/>
                        <a:pt x="71" y="204"/>
                        <a:pt x="71" y="204"/>
                      </a:cubicBezTo>
                      <a:cubicBezTo>
                        <a:pt x="71" y="205"/>
                        <a:pt x="70" y="206"/>
                        <a:pt x="70" y="206"/>
                      </a:cubicBezTo>
                      <a:cubicBezTo>
                        <a:pt x="70" y="207"/>
                        <a:pt x="70" y="207"/>
                        <a:pt x="71" y="208"/>
                      </a:cubicBezTo>
                      <a:cubicBezTo>
                        <a:pt x="71" y="208"/>
                        <a:pt x="71" y="208"/>
                        <a:pt x="71" y="208"/>
                      </a:cubicBezTo>
                      <a:cubicBezTo>
                        <a:pt x="74" y="209"/>
                        <a:pt x="76" y="210"/>
                        <a:pt x="78" y="211"/>
                      </a:cubicBezTo>
                      <a:cubicBezTo>
                        <a:pt x="83" y="214"/>
                        <a:pt x="85" y="218"/>
                        <a:pt x="87" y="223"/>
                      </a:cubicBezTo>
                      <a:cubicBezTo>
                        <a:pt x="87" y="224"/>
                        <a:pt x="87" y="224"/>
                        <a:pt x="88" y="224"/>
                      </a:cubicBezTo>
                      <a:cubicBezTo>
                        <a:pt x="88" y="224"/>
                        <a:pt x="88" y="224"/>
                        <a:pt x="88" y="224"/>
                      </a:cubicBezTo>
                      <a:cubicBezTo>
                        <a:pt x="88" y="224"/>
                        <a:pt x="88" y="224"/>
                        <a:pt x="88" y="224"/>
                      </a:cubicBezTo>
                      <a:cubicBezTo>
                        <a:pt x="89" y="224"/>
                        <a:pt x="90" y="228"/>
                        <a:pt x="92" y="229"/>
                      </a:cubicBezTo>
                      <a:cubicBezTo>
                        <a:pt x="92" y="230"/>
                        <a:pt x="93" y="232"/>
                        <a:pt x="94" y="233"/>
                      </a:cubicBezTo>
                      <a:cubicBezTo>
                        <a:pt x="95" y="235"/>
                        <a:pt x="94" y="238"/>
                        <a:pt x="96" y="239"/>
                      </a:cubicBezTo>
                      <a:cubicBezTo>
                        <a:pt x="97" y="241"/>
                        <a:pt x="96" y="243"/>
                        <a:pt x="97" y="244"/>
                      </a:cubicBezTo>
                      <a:cubicBezTo>
                        <a:pt x="98" y="247"/>
                        <a:pt x="97" y="248"/>
                        <a:pt x="97" y="249"/>
                      </a:cubicBezTo>
                      <a:cubicBezTo>
                        <a:pt x="97" y="250"/>
                        <a:pt x="97" y="251"/>
                        <a:pt x="97" y="251"/>
                      </a:cubicBezTo>
                      <a:cubicBezTo>
                        <a:pt x="109" y="265"/>
                        <a:pt x="119" y="264"/>
                        <a:pt x="125" y="285"/>
                      </a:cubicBezTo>
                      <a:cubicBezTo>
                        <a:pt x="131" y="307"/>
                        <a:pt x="134" y="330"/>
                        <a:pt x="141" y="352"/>
                      </a:cubicBezTo>
                      <a:cubicBezTo>
                        <a:pt x="135" y="334"/>
                        <a:pt x="136" y="314"/>
                        <a:pt x="130" y="295"/>
                      </a:cubicBezTo>
                      <a:cubicBezTo>
                        <a:pt x="125" y="280"/>
                        <a:pt x="123" y="266"/>
                        <a:pt x="115" y="252"/>
                      </a:cubicBezTo>
                      <a:cubicBezTo>
                        <a:pt x="102" y="230"/>
                        <a:pt x="83" y="214"/>
                        <a:pt x="67" y="195"/>
                      </a:cubicBezTo>
                      <a:moveTo>
                        <a:pt x="0" y="0"/>
                      </a:moveTo>
                      <a:cubicBezTo>
                        <a:pt x="4" y="8"/>
                        <a:pt x="4" y="8"/>
                        <a:pt x="4" y="8"/>
                      </a:cubicBezTo>
                      <a:cubicBezTo>
                        <a:pt x="7" y="25"/>
                        <a:pt x="5" y="43"/>
                        <a:pt x="6" y="61"/>
                      </a:cubicBezTo>
                      <a:cubicBezTo>
                        <a:pt x="6" y="62"/>
                        <a:pt x="6" y="62"/>
                        <a:pt x="6" y="63"/>
                      </a:cubicBezTo>
                      <a:cubicBezTo>
                        <a:pt x="6" y="63"/>
                        <a:pt x="6" y="63"/>
                        <a:pt x="6" y="63"/>
                      </a:cubicBezTo>
                      <a:cubicBezTo>
                        <a:pt x="6" y="63"/>
                        <a:pt x="6" y="63"/>
                        <a:pt x="6" y="63"/>
                      </a:cubicBezTo>
                      <a:cubicBezTo>
                        <a:pt x="6" y="63"/>
                        <a:pt x="6" y="63"/>
                        <a:pt x="6" y="63"/>
                      </a:cubicBezTo>
                      <a:cubicBezTo>
                        <a:pt x="6" y="63"/>
                        <a:pt x="6" y="63"/>
                        <a:pt x="6" y="63"/>
                      </a:cubicBezTo>
                      <a:cubicBezTo>
                        <a:pt x="7" y="61"/>
                        <a:pt x="6"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7"/>
                        <a:pt x="8" y="57"/>
                        <a:pt x="8" y="57"/>
                      </a:cubicBezTo>
                      <a:cubicBezTo>
                        <a:pt x="8" y="56"/>
                        <a:pt x="8" y="56"/>
                        <a:pt x="8" y="56"/>
                      </a:cubicBezTo>
                      <a:cubicBezTo>
                        <a:pt x="8" y="56"/>
                        <a:pt x="9" y="56"/>
                        <a:pt x="9" y="56"/>
                      </a:cubicBezTo>
                      <a:cubicBezTo>
                        <a:pt x="9" y="56"/>
                        <a:pt x="9" y="56"/>
                        <a:pt x="9" y="56"/>
                      </a:cubicBezTo>
                      <a:cubicBezTo>
                        <a:pt x="9" y="56"/>
                        <a:pt x="10" y="55"/>
                        <a:pt x="10" y="55"/>
                      </a:cubicBezTo>
                      <a:cubicBezTo>
                        <a:pt x="10" y="54"/>
                        <a:pt x="10" y="54"/>
                        <a:pt x="11" y="54"/>
                      </a:cubicBezTo>
                      <a:cubicBezTo>
                        <a:pt x="11" y="54"/>
                        <a:pt x="11" y="54"/>
                        <a:pt x="11" y="54"/>
                      </a:cubicBezTo>
                      <a:cubicBezTo>
                        <a:pt x="11" y="55"/>
                        <a:pt x="11" y="55"/>
                        <a:pt x="12" y="55"/>
                      </a:cubicBezTo>
                      <a:cubicBezTo>
                        <a:pt x="12" y="55"/>
                        <a:pt x="12" y="55"/>
                        <a:pt x="12" y="54"/>
                      </a:cubicBezTo>
                      <a:cubicBezTo>
                        <a:pt x="12" y="54"/>
                        <a:pt x="12" y="54"/>
                        <a:pt x="13" y="54"/>
                      </a:cubicBezTo>
                      <a:cubicBezTo>
                        <a:pt x="13" y="54"/>
                        <a:pt x="13" y="54"/>
                        <a:pt x="13" y="54"/>
                      </a:cubicBezTo>
                      <a:cubicBezTo>
                        <a:pt x="13" y="56"/>
                        <a:pt x="14" y="56"/>
                        <a:pt x="14" y="56"/>
                      </a:cubicBezTo>
                      <a:cubicBezTo>
                        <a:pt x="14" y="56"/>
                        <a:pt x="14" y="56"/>
                        <a:pt x="15" y="56"/>
                      </a:cubicBezTo>
                      <a:cubicBezTo>
                        <a:pt x="15" y="56"/>
                        <a:pt x="15" y="56"/>
                        <a:pt x="15" y="56"/>
                      </a:cubicBezTo>
                      <a:cubicBezTo>
                        <a:pt x="15" y="56"/>
                        <a:pt x="15" y="56"/>
                        <a:pt x="16" y="57"/>
                      </a:cubicBezTo>
                      <a:cubicBezTo>
                        <a:pt x="16" y="60"/>
                        <a:pt x="18" y="59"/>
                        <a:pt x="18" y="61"/>
                      </a:cubicBezTo>
                      <a:cubicBezTo>
                        <a:pt x="18" y="65"/>
                        <a:pt x="20" y="65"/>
                        <a:pt x="20" y="68"/>
                      </a:cubicBezTo>
                      <a:cubicBezTo>
                        <a:pt x="20" y="70"/>
                        <a:pt x="22" y="74"/>
                        <a:pt x="21" y="77"/>
                      </a:cubicBezTo>
                      <a:cubicBezTo>
                        <a:pt x="21" y="79"/>
                        <a:pt x="23" y="82"/>
                        <a:pt x="22" y="83"/>
                      </a:cubicBezTo>
                      <a:cubicBezTo>
                        <a:pt x="21" y="84"/>
                        <a:pt x="22" y="87"/>
                        <a:pt x="22" y="88"/>
                      </a:cubicBezTo>
                      <a:cubicBezTo>
                        <a:pt x="22" y="88"/>
                        <a:pt x="22" y="88"/>
                        <a:pt x="22" y="88"/>
                      </a:cubicBezTo>
                      <a:cubicBezTo>
                        <a:pt x="22" y="88"/>
                        <a:pt x="22" y="88"/>
                        <a:pt x="22" y="88"/>
                      </a:cubicBezTo>
                      <a:cubicBezTo>
                        <a:pt x="22" y="88"/>
                        <a:pt x="22" y="88"/>
                        <a:pt x="22" y="88"/>
                      </a:cubicBezTo>
                      <a:cubicBezTo>
                        <a:pt x="22" y="89"/>
                        <a:pt x="22" y="89"/>
                        <a:pt x="22" y="89"/>
                      </a:cubicBezTo>
                      <a:cubicBezTo>
                        <a:pt x="22" y="90"/>
                        <a:pt x="22" y="91"/>
                        <a:pt x="22" y="91"/>
                      </a:cubicBezTo>
                      <a:cubicBezTo>
                        <a:pt x="22" y="92"/>
                        <a:pt x="22" y="93"/>
                        <a:pt x="21" y="93"/>
                      </a:cubicBezTo>
                      <a:cubicBezTo>
                        <a:pt x="21" y="93"/>
                        <a:pt x="21" y="93"/>
                        <a:pt x="21" y="93"/>
                      </a:cubicBezTo>
                      <a:cubicBezTo>
                        <a:pt x="21" y="93"/>
                        <a:pt x="21" y="93"/>
                        <a:pt x="21" y="93"/>
                      </a:cubicBezTo>
                      <a:cubicBezTo>
                        <a:pt x="21" y="93"/>
                        <a:pt x="21" y="93"/>
                        <a:pt x="21" y="93"/>
                      </a:cubicBezTo>
                      <a:cubicBezTo>
                        <a:pt x="21" y="93"/>
                        <a:pt x="21" y="93"/>
                        <a:pt x="21" y="93"/>
                      </a:cubicBezTo>
                      <a:cubicBezTo>
                        <a:pt x="21" y="93"/>
                        <a:pt x="21" y="93"/>
                        <a:pt x="21" y="93"/>
                      </a:cubicBezTo>
                      <a:cubicBezTo>
                        <a:pt x="21" y="93"/>
                        <a:pt x="21" y="92"/>
                        <a:pt x="21" y="92"/>
                      </a:cubicBezTo>
                      <a:cubicBezTo>
                        <a:pt x="21" y="92"/>
                        <a:pt x="21" y="92"/>
                        <a:pt x="21" y="92"/>
                      </a:cubicBezTo>
                      <a:cubicBezTo>
                        <a:pt x="21" y="92"/>
                        <a:pt x="21" y="92"/>
                        <a:pt x="21" y="92"/>
                      </a:cubicBezTo>
                      <a:cubicBezTo>
                        <a:pt x="21" y="92"/>
                        <a:pt x="21" y="92"/>
                        <a:pt x="21" y="92"/>
                      </a:cubicBezTo>
                      <a:cubicBezTo>
                        <a:pt x="21" y="93"/>
                        <a:pt x="21" y="94"/>
                        <a:pt x="21" y="95"/>
                      </a:cubicBezTo>
                      <a:cubicBezTo>
                        <a:pt x="21" y="95"/>
                        <a:pt x="21" y="95"/>
                        <a:pt x="21" y="95"/>
                      </a:cubicBezTo>
                      <a:cubicBezTo>
                        <a:pt x="21" y="95"/>
                        <a:pt x="21" y="95"/>
                        <a:pt x="21" y="95"/>
                      </a:cubicBezTo>
                      <a:cubicBezTo>
                        <a:pt x="21" y="96"/>
                        <a:pt x="20" y="97"/>
                        <a:pt x="20" y="98"/>
                      </a:cubicBezTo>
                      <a:cubicBezTo>
                        <a:pt x="20" y="98"/>
                        <a:pt x="20" y="98"/>
                        <a:pt x="20" y="98"/>
                      </a:cubicBezTo>
                      <a:cubicBezTo>
                        <a:pt x="20" y="98"/>
                        <a:pt x="20" y="98"/>
                        <a:pt x="20" y="98"/>
                      </a:cubicBezTo>
                      <a:cubicBezTo>
                        <a:pt x="20" y="98"/>
                        <a:pt x="20" y="98"/>
                        <a:pt x="20" y="98"/>
                      </a:cubicBezTo>
                      <a:cubicBezTo>
                        <a:pt x="20" y="98"/>
                        <a:pt x="20" y="98"/>
                        <a:pt x="20" y="98"/>
                      </a:cubicBezTo>
                      <a:cubicBezTo>
                        <a:pt x="20" y="98"/>
                        <a:pt x="20" y="98"/>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7"/>
                        <a:pt x="20" y="97"/>
                      </a:cubicBezTo>
                      <a:cubicBezTo>
                        <a:pt x="20" y="97"/>
                        <a:pt x="20" y="98"/>
                        <a:pt x="20" y="98"/>
                      </a:cubicBezTo>
                      <a:cubicBezTo>
                        <a:pt x="20" y="98"/>
                        <a:pt x="19" y="98"/>
                        <a:pt x="19" y="99"/>
                      </a:cubicBezTo>
                      <a:cubicBezTo>
                        <a:pt x="19" y="100"/>
                        <a:pt x="19" y="101"/>
                        <a:pt x="19" y="101"/>
                      </a:cubicBezTo>
                      <a:cubicBezTo>
                        <a:pt x="19" y="101"/>
                        <a:pt x="19" y="101"/>
                        <a:pt x="19" y="101"/>
                      </a:cubicBezTo>
                      <a:cubicBezTo>
                        <a:pt x="19" y="101"/>
                        <a:pt x="19" y="101"/>
                        <a:pt x="19" y="101"/>
                      </a:cubicBezTo>
                      <a:cubicBezTo>
                        <a:pt x="19" y="101"/>
                        <a:pt x="19" y="101"/>
                        <a:pt x="19" y="101"/>
                      </a:cubicBezTo>
                      <a:cubicBezTo>
                        <a:pt x="19" y="101"/>
                        <a:pt x="19" y="101"/>
                        <a:pt x="18" y="101"/>
                      </a:cubicBezTo>
                      <a:cubicBezTo>
                        <a:pt x="18" y="101"/>
                        <a:pt x="18" y="101"/>
                        <a:pt x="18" y="101"/>
                      </a:cubicBezTo>
                      <a:cubicBezTo>
                        <a:pt x="18" y="101"/>
                        <a:pt x="18" y="101"/>
                        <a:pt x="18" y="101"/>
                      </a:cubicBezTo>
                      <a:cubicBezTo>
                        <a:pt x="18" y="101"/>
                        <a:pt x="18" y="101"/>
                        <a:pt x="18" y="101"/>
                      </a:cubicBezTo>
                      <a:cubicBezTo>
                        <a:pt x="18" y="101"/>
                        <a:pt x="18" y="101"/>
                        <a:pt x="18" y="101"/>
                      </a:cubicBezTo>
                      <a:cubicBezTo>
                        <a:pt x="18" y="101"/>
                        <a:pt x="18" y="101"/>
                        <a:pt x="18" y="101"/>
                      </a:cubicBezTo>
                      <a:cubicBezTo>
                        <a:pt x="18" y="100"/>
                        <a:pt x="18" y="100"/>
                        <a:pt x="18" y="100"/>
                      </a:cubicBezTo>
                      <a:cubicBezTo>
                        <a:pt x="18" y="100"/>
                        <a:pt x="18" y="101"/>
                        <a:pt x="17" y="102"/>
                      </a:cubicBezTo>
                      <a:cubicBezTo>
                        <a:pt x="17" y="102"/>
                        <a:pt x="17" y="102"/>
                        <a:pt x="17" y="102"/>
                      </a:cubicBezTo>
                      <a:cubicBezTo>
                        <a:pt x="17" y="102"/>
                        <a:pt x="17" y="102"/>
                        <a:pt x="17" y="102"/>
                      </a:cubicBezTo>
                      <a:cubicBezTo>
                        <a:pt x="17" y="102"/>
                        <a:pt x="17" y="102"/>
                        <a:pt x="17" y="102"/>
                      </a:cubicBezTo>
                      <a:cubicBezTo>
                        <a:pt x="17" y="102"/>
                        <a:pt x="17" y="102"/>
                        <a:pt x="17" y="102"/>
                      </a:cubicBezTo>
                      <a:cubicBezTo>
                        <a:pt x="17" y="102"/>
                        <a:pt x="17" y="102"/>
                        <a:pt x="17" y="102"/>
                      </a:cubicBezTo>
                      <a:cubicBezTo>
                        <a:pt x="17" y="102"/>
                        <a:pt x="17" y="102"/>
                        <a:pt x="17" y="102"/>
                      </a:cubicBezTo>
                      <a:cubicBezTo>
                        <a:pt x="17" y="102"/>
                        <a:pt x="17" y="103"/>
                        <a:pt x="16" y="103"/>
                      </a:cubicBezTo>
                      <a:cubicBezTo>
                        <a:pt x="16" y="103"/>
                        <a:pt x="16" y="103"/>
                        <a:pt x="16" y="103"/>
                      </a:cubicBezTo>
                      <a:cubicBezTo>
                        <a:pt x="16" y="103"/>
                        <a:pt x="16" y="103"/>
                        <a:pt x="16" y="103"/>
                      </a:cubicBezTo>
                      <a:cubicBezTo>
                        <a:pt x="16" y="103"/>
                        <a:pt x="16" y="103"/>
                        <a:pt x="16" y="103"/>
                      </a:cubicBezTo>
                      <a:cubicBezTo>
                        <a:pt x="16" y="103"/>
                        <a:pt x="16" y="103"/>
                        <a:pt x="16" y="103"/>
                      </a:cubicBezTo>
                      <a:cubicBezTo>
                        <a:pt x="16" y="103"/>
                        <a:pt x="16" y="103"/>
                        <a:pt x="16" y="102"/>
                      </a:cubicBezTo>
                      <a:cubicBezTo>
                        <a:pt x="16" y="102"/>
                        <a:pt x="16" y="102"/>
                        <a:pt x="16" y="102"/>
                      </a:cubicBezTo>
                      <a:cubicBezTo>
                        <a:pt x="16" y="102"/>
                        <a:pt x="16" y="102"/>
                        <a:pt x="16" y="102"/>
                      </a:cubicBezTo>
                      <a:cubicBezTo>
                        <a:pt x="16" y="102"/>
                        <a:pt x="16" y="102"/>
                        <a:pt x="16" y="102"/>
                      </a:cubicBezTo>
                      <a:cubicBezTo>
                        <a:pt x="16" y="102"/>
                        <a:pt x="16" y="102"/>
                        <a:pt x="16" y="102"/>
                      </a:cubicBezTo>
                      <a:cubicBezTo>
                        <a:pt x="16" y="102"/>
                        <a:pt x="15" y="102"/>
                        <a:pt x="15" y="102"/>
                      </a:cubicBezTo>
                      <a:cubicBezTo>
                        <a:pt x="15" y="102"/>
                        <a:pt x="15" y="103"/>
                        <a:pt x="15" y="103"/>
                      </a:cubicBezTo>
                      <a:cubicBezTo>
                        <a:pt x="15" y="103"/>
                        <a:pt x="15" y="103"/>
                        <a:pt x="15" y="103"/>
                      </a:cubicBezTo>
                      <a:cubicBezTo>
                        <a:pt x="15" y="103"/>
                        <a:pt x="15" y="103"/>
                        <a:pt x="15" y="103"/>
                      </a:cubicBezTo>
                      <a:cubicBezTo>
                        <a:pt x="15" y="103"/>
                        <a:pt x="15" y="103"/>
                        <a:pt x="15" y="103"/>
                      </a:cubicBezTo>
                      <a:cubicBezTo>
                        <a:pt x="15" y="103"/>
                        <a:pt x="15" y="103"/>
                        <a:pt x="15" y="103"/>
                      </a:cubicBezTo>
                      <a:cubicBezTo>
                        <a:pt x="15" y="103"/>
                        <a:pt x="15" y="103"/>
                        <a:pt x="15" y="103"/>
                      </a:cubicBezTo>
                      <a:cubicBezTo>
                        <a:pt x="15" y="104"/>
                        <a:pt x="15" y="105"/>
                        <a:pt x="16" y="106"/>
                      </a:cubicBezTo>
                      <a:cubicBezTo>
                        <a:pt x="16" y="107"/>
                        <a:pt x="17" y="107"/>
                        <a:pt x="17" y="108"/>
                      </a:cubicBezTo>
                      <a:cubicBezTo>
                        <a:pt x="17" y="108"/>
                        <a:pt x="16" y="109"/>
                        <a:pt x="16" y="109"/>
                      </a:cubicBezTo>
                      <a:cubicBezTo>
                        <a:pt x="16" y="109"/>
                        <a:pt x="16" y="109"/>
                        <a:pt x="16" y="109"/>
                      </a:cubicBezTo>
                      <a:cubicBezTo>
                        <a:pt x="16" y="110"/>
                        <a:pt x="16" y="110"/>
                        <a:pt x="16" y="111"/>
                      </a:cubicBezTo>
                      <a:cubicBezTo>
                        <a:pt x="16" y="111"/>
                        <a:pt x="16" y="111"/>
                        <a:pt x="16" y="111"/>
                      </a:cubicBezTo>
                      <a:cubicBezTo>
                        <a:pt x="16" y="111"/>
                        <a:pt x="16" y="111"/>
                        <a:pt x="16" y="111"/>
                      </a:cubicBezTo>
                      <a:cubicBezTo>
                        <a:pt x="17" y="111"/>
                        <a:pt x="17" y="111"/>
                        <a:pt x="17" y="112"/>
                      </a:cubicBezTo>
                      <a:cubicBezTo>
                        <a:pt x="17" y="112"/>
                        <a:pt x="17" y="112"/>
                        <a:pt x="17" y="112"/>
                      </a:cubicBezTo>
                      <a:cubicBezTo>
                        <a:pt x="17" y="113"/>
                        <a:pt x="16" y="115"/>
                        <a:pt x="16" y="116"/>
                      </a:cubicBezTo>
                      <a:cubicBezTo>
                        <a:pt x="16" y="116"/>
                        <a:pt x="16" y="116"/>
                        <a:pt x="16" y="117"/>
                      </a:cubicBezTo>
                      <a:cubicBezTo>
                        <a:pt x="16" y="117"/>
                        <a:pt x="16" y="117"/>
                        <a:pt x="16" y="118"/>
                      </a:cubicBezTo>
                      <a:cubicBezTo>
                        <a:pt x="16" y="118"/>
                        <a:pt x="16" y="118"/>
                        <a:pt x="16" y="118"/>
                      </a:cubicBezTo>
                      <a:cubicBezTo>
                        <a:pt x="16" y="119"/>
                        <a:pt x="14" y="120"/>
                        <a:pt x="14" y="121"/>
                      </a:cubicBezTo>
                      <a:cubicBezTo>
                        <a:pt x="14" y="121"/>
                        <a:pt x="14" y="121"/>
                        <a:pt x="14" y="121"/>
                      </a:cubicBezTo>
                      <a:cubicBezTo>
                        <a:pt x="14" y="122"/>
                        <a:pt x="14" y="122"/>
                        <a:pt x="14" y="122"/>
                      </a:cubicBezTo>
                      <a:cubicBezTo>
                        <a:pt x="14" y="122"/>
                        <a:pt x="14" y="122"/>
                        <a:pt x="14" y="122"/>
                      </a:cubicBezTo>
                      <a:cubicBezTo>
                        <a:pt x="14" y="124"/>
                        <a:pt x="12" y="124"/>
                        <a:pt x="11" y="126"/>
                      </a:cubicBezTo>
                      <a:cubicBezTo>
                        <a:pt x="11" y="127"/>
                        <a:pt x="11" y="127"/>
                        <a:pt x="10" y="127"/>
                      </a:cubicBezTo>
                      <a:cubicBezTo>
                        <a:pt x="22" y="141"/>
                        <a:pt x="28" y="161"/>
                        <a:pt x="33" y="179"/>
                      </a:cubicBezTo>
                      <a:cubicBezTo>
                        <a:pt x="34" y="181"/>
                        <a:pt x="34" y="184"/>
                        <a:pt x="35" y="186"/>
                      </a:cubicBezTo>
                      <a:cubicBezTo>
                        <a:pt x="35" y="186"/>
                        <a:pt x="35" y="186"/>
                        <a:pt x="35" y="186"/>
                      </a:cubicBezTo>
                      <a:cubicBezTo>
                        <a:pt x="35" y="186"/>
                        <a:pt x="35" y="186"/>
                        <a:pt x="35" y="186"/>
                      </a:cubicBezTo>
                      <a:cubicBezTo>
                        <a:pt x="35" y="186"/>
                        <a:pt x="35" y="186"/>
                        <a:pt x="35" y="186"/>
                      </a:cubicBezTo>
                      <a:cubicBezTo>
                        <a:pt x="35" y="186"/>
                        <a:pt x="35" y="186"/>
                        <a:pt x="35" y="186"/>
                      </a:cubicBezTo>
                      <a:cubicBezTo>
                        <a:pt x="35" y="186"/>
                        <a:pt x="35" y="186"/>
                        <a:pt x="35" y="186"/>
                      </a:cubicBezTo>
                      <a:cubicBezTo>
                        <a:pt x="36" y="186"/>
                        <a:pt x="36" y="187"/>
                        <a:pt x="37" y="188"/>
                      </a:cubicBezTo>
                      <a:cubicBezTo>
                        <a:pt x="37" y="189"/>
                        <a:pt x="38" y="189"/>
                        <a:pt x="39" y="189"/>
                      </a:cubicBezTo>
                      <a:cubicBezTo>
                        <a:pt x="39" y="189"/>
                        <a:pt x="39" y="189"/>
                        <a:pt x="39" y="189"/>
                      </a:cubicBezTo>
                      <a:cubicBezTo>
                        <a:pt x="39" y="189"/>
                        <a:pt x="39" y="190"/>
                        <a:pt x="39" y="190"/>
                      </a:cubicBezTo>
                      <a:cubicBezTo>
                        <a:pt x="40" y="189"/>
                        <a:pt x="41" y="188"/>
                        <a:pt x="41" y="186"/>
                      </a:cubicBezTo>
                      <a:cubicBezTo>
                        <a:pt x="40" y="184"/>
                        <a:pt x="44" y="184"/>
                        <a:pt x="44" y="182"/>
                      </a:cubicBezTo>
                      <a:cubicBezTo>
                        <a:pt x="43" y="181"/>
                        <a:pt x="44" y="181"/>
                        <a:pt x="45" y="181"/>
                      </a:cubicBezTo>
                      <a:cubicBezTo>
                        <a:pt x="45" y="181"/>
                        <a:pt x="45" y="181"/>
                        <a:pt x="45" y="181"/>
                      </a:cubicBezTo>
                      <a:cubicBezTo>
                        <a:pt x="45" y="181"/>
                        <a:pt x="45" y="181"/>
                        <a:pt x="46" y="181"/>
                      </a:cubicBezTo>
                      <a:cubicBezTo>
                        <a:pt x="46" y="181"/>
                        <a:pt x="47" y="181"/>
                        <a:pt x="47" y="180"/>
                      </a:cubicBezTo>
                      <a:cubicBezTo>
                        <a:pt x="47" y="180"/>
                        <a:pt x="48" y="180"/>
                        <a:pt x="48" y="180"/>
                      </a:cubicBezTo>
                      <a:cubicBezTo>
                        <a:pt x="48" y="180"/>
                        <a:pt x="48" y="180"/>
                        <a:pt x="49" y="180"/>
                      </a:cubicBezTo>
                      <a:cubicBezTo>
                        <a:pt x="49" y="180"/>
                        <a:pt x="49" y="180"/>
                        <a:pt x="50" y="180"/>
                      </a:cubicBezTo>
                      <a:cubicBezTo>
                        <a:pt x="50" y="180"/>
                        <a:pt x="51" y="180"/>
                        <a:pt x="51" y="180"/>
                      </a:cubicBezTo>
                      <a:cubicBezTo>
                        <a:pt x="51" y="180"/>
                        <a:pt x="51" y="180"/>
                        <a:pt x="51" y="180"/>
                      </a:cubicBezTo>
                      <a:cubicBezTo>
                        <a:pt x="52" y="180"/>
                        <a:pt x="52" y="180"/>
                        <a:pt x="53" y="181"/>
                      </a:cubicBezTo>
                      <a:cubicBezTo>
                        <a:pt x="54" y="181"/>
                        <a:pt x="54" y="181"/>
                        <a:pt x="55" y="181"/>
                      </a:cubicBezTo>
                      <a:cubicBezTo>
                        <a:pt x="55" y="181"/>
                        <a:pt x="55" y="181"/>
                        <a:pt x="56" y="181"/>
                      </a:cubicBezTo>
                      <a:cubicBezTo>
                        <a:pt x="56" y="181"/>
                        <a:pt x="56" y="181"/>
                        <a:pt x="56" y="181"/>
                      </a:cubicBezTo>
                      <a:cubicBezTo>
                        <a:pt x="56" y="181"/>
                        <a:pt x="57" y="182"/>
                        <a:pt x="58" y="183"/>
                      </a:cubicBezTo>
                      <a:cubicBezTo>
                        <a:pt x="58" y="183"/>
                        <a:pt x="58" y="183"/>
                        <a:pt x="58" y="183"/>
                      </a:cubicBezTo>
                      <a:cubicBezTo>
                        <a:pt x="58" y="183"/>
                        <a:pt x="58" y="183"/>
                        <a:pt x="58" y="183"/>
                      </a:cubicBezTo>
                      <a:cubicBezTo>
                        <a:pt x="43" y="161"/>
                        <a:pt x="34" y="134"/>
                        <a:pt x="28" y="108"/>
                      </a:cubicBezTo>
                      <a:cubicBezTo>
                        <a:pt x="20" y="75"/>
                        <a:pt x="24" y="25"/>
                        <a:pt x="0"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5" name="Freeform 8736">
                  <a:extLst>
                    <a:ext uri="{FF2B5EF4-FFF2-40B4-BE49-F238E27FC236}">
                      <a16:creationId xmlns:a16="http://schemas.microsoft.com/office/drawing/2014/main" id="{FE979BF4-72C7-3B8B-E0C6-A21CB758EA5E}"/>
                    </a:ext>
                  </a:extLst>
                </p:cNvPr>
                <p:cNvSpPr>
                  <a:spLocks/>
                </p:cNvSpPr>
                <p:nvPr/>
              </p:nvSpPr>
              <p:spPr bwMode="auto">
                <a:xfrm>
                  <a:off x="4771" y="2136"/>
                  <a:ext cx="21" cy="49"/>
                </a:xfrm>
                <a:custGeom>
                  <a:avLst/>
                  <a:gdLst>
                    <a:gd name="T0" fmla="*/ 1 w 26"/>
                    <a:gd name="T1" fmla="*/ 0 h 60"/>
                    <a:gd name="T2" fmla="*/ 0 w 26"/>
                    <a:gd name="T3" fmla="*/ 1 h 60"/>
                    <a:gd name="T4" fmla="*/ 1 w 26"/>
                    <a:gd name="T5" fmla="*/ 4 h 60"/>
                    <a:gd name="T6" fmla="*/ 6 w 26"/>
                    <a:gd name="T7" fmla="*/ 11 h 60"/>
                    <a:gd name="T8" fmla="*/ 7 w 26"/>
                    <a:gd name="T9" fmla="*/ 27 h 60"/>
                    <a:gd name="T10" fmla="*/ 7 w 26"/>
                    <a:gd name="T11" fmla="*/ 27 h 60"/>
                    <a:gd name="T12" fmla="*/ 8 w 26"/>
                    <a:gd name="T13" fmla="*/ 26 h 60"/>
                    <a:gd name="T14" fmla="*/ 8 w 26"/>
                    <a:gd name="T15" fmla="*/ 25 h 60"/>
                    <a:gd name="T16" fmla="*/ 9 w 26"/>
                    <a:gd name="T17" fmla="*/ 26 h 60"/>
                    <a:gd name="T18" fmla="*/ 9 w 26"/>
                    <a:gd name="T19" fmla="*/ 26 h 60"/>
                    <a:gd name="T20" fmla="*/ 10 w 26"/>
                    <a:gd name="T21" fmla="*/ 25 h 60"/>
                    <a:gd name="T22" fmla="*/ 10 w 26"/>
                    <a:gd name="T23" fmla="*/ 25 h 60"/>
                    <a:gd name="T24" fmla="*/ 10 w 26"/>
                    <a:gd name="T25" fmla="*/ 26 h 60"/>
                    <a:gd name="T26" fmla="*/ 11 w 26"/>
                    <a:gd name="T27" fmla="*/ 26 h 60"/>
                    <a:gd name="T28" fmla="*/ 11 w 26"/>
                    <a:gd name="T29" fmla="*/ 26 h 60"/>
                    <a:gd name="T30" fmla="*/ 11 w 26"/>
                    <a:gd name="T31" fmla="*/ 26 h 60"/>
                    <a:gd name="T32" fmla="*/ 11 w 26"/>
                    <a:gd name="T33" fmla="*/ 26 h 60"/>
                    <a:gd name="T34" fmla="*/ 11 w 26"/>
                    <a:gd name="T35" fmla="*/ 26 h 60"/>
                    <a:gd name="T36" fmla="*/ 11 w 26"/>
                    <a:gd name="T37" fmla="*/ 26 h 60"/>
                    <a:gd name="T38" fmla="*/ 11 w 26"/>
                    <a:gd name="T39" fmla="*/ 26 h 60"/>
                    <a:gd name="T40" fmla="*/ 11 w 26"/>
                    <a:gd name="T41" fmla="*/ 26 h 60"/>
                    <a:gd name="T42" fmla="*/ 11 w 26"/>
                    <a:gd name="T43" fmla="*/ 26 h 60"/>
                    <a:gd name="T44" fmla="*/ 10 w 26"/>
                    <a:gd name="T45" fmla="*/ 23 h 60"/>
                    <a:gd name="T46" fmla="*/ 1 w 26"/>
                    <a:gd name="T47" fmla="*/ 0 h 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60">
                      <a:moveTo>
                        <a:pt x="1" y="0"/>
                      </a:moveTo>
                      <a:cubicBezTo>
                        <a:pt x="1" y="1"/>
                        <a:pt x="0" y="1"/>
                        <a:pt x="0" y="1"/>
                      </a:cubicBezTo>
                      <a:cubicBezTo>
                        <a:pt x="0" y="4"/>
                        <a:pt x="0" y="7"/>
                        <a:pt x="1" y="9"/>
                      </a:cubicBezTo>
                      <a:cubicBezTo>
                        <a:pt x="3" y="17"/>
                        <a:pt x="11" y="17"/>
                        <a:pt x="13" y="23"/>
                      </a:cubicBezTo>
                      <a:cubicBezTo>
                        <a:pt x="17" y="37"/>
                        <a:pt x="12" y="48"/>
                        <a:pt x="17" y="60"/>
                      </a:cubicBezTo>
                      <a:cubicBezTo>
                        <a:pt x="17" y="60"/>
                        <a:pt x="17" y="60"/>
                        <a:pt x="17" y="60"/>
                      </a:cubicBezTo>
                      <a:cubicBezTo>
                        <a:pt x="17" y="60"/>
                        <a:pt x="18" y="60"/>
                        <a:pt x="18" y="59"/>
                      </a:cubicBezTo>
                      <a:cubicBezTo>
                        <a:pt x="18" y="58"/>
                        <a:pt x="19" y="58"/>
                        <a:pt x="19" y="58"/>
                      </a:cubicBezTo>
                      <a:cubicBezTo>
                        <a:pt x="19" y="58"/>
                        <a:pt x="19" y="58"/>
                        <a:pt x="20" y="59"/>
                      </a:cubicBezTo>
                      <a:cubicBezTo>
                        <a:pt x="20" y="59"/>
                        <a:pt x="21" y="59"/>
                        <a:pt x="21" y="59"/>
                      </a:cubicBezTo>
                      <a:cubicBezTo>
                        <a:pt x="22" y="59"/>
                        <a:pt x="22" y="59"/>
                        <a:pt x="22" y="58"/>
                      </a:cubicBezTo>
                      <a:cubicBezTo>
                        <a:pt x="22" y="58"/>
                        <a:pt x="22" y="58"/>
                        <a:pt x="23" y="58"/>
                      </a:cubicBezTo>
                      <a:cubicBezTo>
                        <a:pt x="23" y="58"/>
                        <a:pt x="23" y="59"/>
                        <a:pt x="24" y="59"/>
                      </a:cubicBezTo>
                      <a:cubicBezTo>
                        <a:pt x="24" y="59"/>
                        <a:pt x="24" y="59"/>
                        <a:pt x="25" y="59"/>
                      </a:cubicBezTo>
                      <a:cubicBezTo>
                        <a:pt x="25" y="59"/>
                        <a:pt x="25" y="59"/>
                        <a:pt x="25" y="59"/>
                      </a:cubicBezTo>
                      <a:cubicBezTo>
                        <a:pt x="26" y="59"/>
                        <a:pt x="26" y="59"/>
                        <a:pt x="26" y="59"/>
                      </a:cubicBezTo>
                      <a:cubicBezTo>
                        <a:pt x="26" y="59"/>
                        <a:pt x="26" y="59"/>
                        <a:pt x="26" y="59"/>
                      </a:cubicBezTo>
                      <a:cubicBezTo>
                        <a:pt x="26" y="59"/>
                        <a:pt x="26" y="59"/>
                        <a:pt x="26" y="59"/>
                      </a:cubicBezTo>
                      <a:cubicBezTo>
                        <a:pt x="26" y="59"/>
                        <a:pt x="26" y="59"/>
                        <a:pt x="26" y="59"/>
                      </a:cubicBezTo>
                      <a:cubicBezTo>
                        <a:pt x="26" y="59"/>
                        <a:pt x="26" y="59"/>
                        <a:pt x="26" y="59"/>
                      </a:cubicBezTo>
                      <a:cubicBezTo>
                        <a:pt x="26" y="59"/>
                        <a:pt x="26" y="59"/>
                        <a:pt x="26" y="59"/>
                      </a:cubicBezTo>
                      <a:cubicBezTo>
                        <a:pt x="26" y="59"/>
                        <a:pt x="26" y="59"/>
                        <a:pt x="26" y="59"/>
                      </a:cubicBezTo>
                      <a:cubicBezTo>
                        <a:pt x="25" y="57"/>
                        <a:pt x="25" y="54"/>
                        <a:pt x="24" y="52"/>
                      </a:cubicBezTo>
                      <a:cubicBezTo>
                        <a:pt x="19" y="34"/>
                        <a:pt x="13" y="14"/>
                        <a:pt x="1" y="0"/>
                      </a:cubicBezTo>
                    </a:path>
                  </a:pathLst>
                </a:custGeom>
                <a:solidFill>
                  <a:srgbClr val="8B32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6" name="Freeform 8737">
                  <a:extLst>
                    <a:ext uri="{FF2B5EF4-FFF2-40B4-BE49-F238E27FC236}">
                      <a16:creationId xmlns:a16="http://schemas.microsoft.com/office/drawing/2014/main" id="{5BF606D8-AC7C-A257-269A-943D382D557A}"/>
                    </a:ext>
                  </a:extLst>
                </p:cNvPr>
                <p:cNvSpPr>
                  <a:spLocks/>
                </p:cNvSpPr>
                <p:nvPr/>
              </p:nvSpPr>
              <p:spPr bwMode="auto">
                <a:xfrm>
                  <a:off x="4880" y="2321"/>
                  <a:ext cx="1" cy="1"/>
                </a:xfrm>
                <a:custGeom>
                  <a:avLst/>
                  <a:gdLst>
                    <a:gd name="T0" fmla="*/ 0 w 1"/>
                    <a:gd name="T1" fmla="*/ 0 h 1"/>
                    <a:gd name="T2" fmla="*/ 0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1"/>
                      </a:cubicBezTo>
                      <a:cubicBezTo>
                        <a:pt x="0" y="0"/>
                        <a:pt x="0" y="0"/>
                        <a:pt x="0"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7" name="Freeform 8738">
                  <a:extLst>
                    <a:ext uri="{FF2B5EF4-FFF2-40B4-BE49-F238E27FC236}">
                      <a16:creationId xmlns:a16="http://schemas.microsoft.com/office/drawing/2014/main" id="{9FAC08A6-965A-844F-770A-7E01596B4B7D}"/>
                    </a:ext>
                  </a:extLst>
                </p:cNvPr>
                <p:cNvSpPr>
                  <a:spLocks/>
                </p:cNvSpPr>
                <p:nvPr/>
              </p:nvSpPr>
              <p:spPr bwMode="auto">
                <a:xfrm>
                  <a:off x="4043" y="2063"/>
                  <a:ext cx="1" cy="8"/>
                </a:xfrm>
                <a:custGeom>
                  <a:avLst/>
                  <a:gdLst>
                    <a:gd name="T0" fmla="*/ 1 w 1"/>
                    <a:gd name="T1" fmla="*/ 0 h 10"/>
                    <a:gd name="T2" fmla="*/ 0 w 1"/>
                    <a:gd name="T3" fmla="*/ 4 h 10"/>
                    <a:gd name="T4" fmla="*/ 0 w 1"/>
                    <a:gd name="T5" fmla="*/ 4 h 10"/>
                    <a:gd name="T6" fmla="*/ 1 w 1"/>
                    <a:gd name="T7" fmla="*/ 2 h 10"/>
                    <a:gd name="T8" fmla="*/ 1 w 1"/>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0">
                      <a:moveTo>
                        <a:pt x="1" y="0"/>
                      </a:moveTo>
                      <a:cubicBezTo>
                        <a:pt x="0" y="3"/>
                        <a:pt x="0" y="6"/>
                        <a:pt x="0" y="10"/>
                      </a:cubicBezTo>
                      <a:cubicBezTo>
                        <a:pt x="0" y="10"/>
                        <a:pt x="0" y="10"/>
                        <a:pt x="0" y="10"/>
                      </a:cubicBezTo>
                      <a:cubicBezTo>
                        <a:pt x="1" y="8"/>
                        <a:pt x="1" y="6"/>
                        <a:pt x="1" y="4"/>
                      </a:cubicBezTo>
                      <a:cubicBezTo>
                        <a:pt x="1" y="0"/>
                        <a:pt x="1" y="0"/>
                        <a:pt x="1" y="0"/>
                      </a:cubicBezTo>
                    </a:path>
                  </a:pathLst>
                </a:custGeom>
                <a:solidFill>
                  <a:srgbClr val="8932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8" name="Freeform 8739">
                  <a:extLst>
                    <a:ext uri="{FF2B5EF4-FFF2-40B4-BE49-F238E27FC236}">
                      <a16:creationId xmlns:a16="http://schemas.microsoft.com/office/drawing/2014/main" id="{6F53907C-177F-66F0-8D4C-D2351353827C}"/>
                    </a:ext>
                  </a:extLst>
                </p:cNvPr>
                <p:cNvSpPr>
                  <a:spLocks noEditPoints="1"/>
                </p:cNvSpPr>
                <p:nvPr/>
              </p:nvSpPr>
              <p:spPr bwMode="auto">
                <a:xfrm>
                  <a:off x="3940" y="2071"/>
                  <a:ext cx="105" cy="311"/>
                </a:xfrm>
                <a:custGeom>
                  <a:avLst/>
                  <a:gdLst>
                    <a:gd name="T0" fmla="*/ 4 w 127"/>
                    <a:gd name="T1" fmla="*/ 176 h 376"/>
                    <a:gd name="T2" fmla="*/ 4 w 127"/>
                    <a:gd name="T3" fmla="*/ 176 h 376"/>
                    <a:gd name="T4" fmla="*/ 2 w 127"/>
                    <a:gd name="T5" fmla="*/ 158 h 376"/>
                    <a:gd name="T6" fmla="*/ 36 w 127"/>
                    <a:gd name="T7" fmla="*/ 70 h 376"/>
                    <a:gd name="T8" fmla="*/ 0 w 127"/>
                    <a:gd name="T9" fmla="*/ 145 h 376"/>
                    <a:gd name="T10" fmla="*/ 2 w 127"/>
                    <a:gd name="T11" fmla="*/ 141 h 376"/>
                    <a:gd name="T12" fmla="*/ 2 w 127"/>
                    <a:gd name="T13" fmla="*/ 141 h 376"/>
                    <a:gd name="T14" fmla="*/ 2 w 127"/>
                    <a:gd name="T15" fmla="*/ 139 h 376"/>
                    <a:gd name="T16" fmla="*/ 3 w 127"/>
                    <a:gd name="T17" fmla="*/ 140 h 376"/>
                    <a:gd name="T18" fmla="*/ 3 w 127"/>
                    <a:gd name="T19" fmla="*/ 139 h 376"/>
                    <a:gd name="T20" fmla="*/ 30 w 127"/>
                    <a:gd name="T21" fmla="*/ 93 h 376"/>
                    <a:gd name="T22" fmla="*/ 37 w 127"/>
                    <a:gd name="T23" fmla="*/ 81 h 376"/>
                    <a:gd name="T24" fmla="*/ 37 w 127"/>
                    <a:gd name="T25" fmla="*/ 81 h 376"/>
                    <a:gd name="T26" fmla="*/ 37 w 127"/>
                    <a:gd name="T27" fmla="*/ 81 h 376"/>
                    <a:gd name="T28" fmla="*/ 37 w 127"/>
                    <a:gd name="T29" fmla="*/ 81 h 376"/>
                    <a:gd name="T30" fmla="*/ 37 w 127"/>
                    <a:gd name="T31" fmla="*/ 81 h 376"/>
                    <a:gd name="T32" fmla="*/ 37 w 127"/>
                    <a:gd name="T33" fmla="*/ 81 h 376"/>
                    <a:gd name="T34" fmla="*/ 37 w 127"/>
                    <a:gd name="T35" fmla="*/ 80 h 376"/>
                    <a:gd name="T36" fmla="*/ 36 w 127"/>
                    <a:gd name="T37" fmla="*/ 80 h 376"/>
                    <a:gd name="T38" fmla="*/ 36 w 127"/>
                    <a:gd name="T39" fmla="*/ 80 h 376"/>
                    <a:gd name="T40" fmla="*/ 36 w 127"/>
                    <a:gd name="T41" fmla="*/ 77 h 376"/>
                    <a:gd name="T42" fmla="*/ 36 w 127"/>
                    <a:gd name="T43" fmla="*/ 77 h 376"/>
                    <a:gd name="T44" fmla="*/ 36 w 127"/>
                    <a:gd name="T45" fmla="*/ 76 h 376"/>
                    <a:gd name="T46" fmla="*/ 36 w 127"/>
                    <a:gd name="T47" fmla="*/ 75 h 376"/>
                    <a:gd name="T48" fmla="*/ 35 w 127"/>
                    <a:gd name="T49" fmla="*/ 74 h 376"/>
                    <a:gd name="T50" fmla="*/ 36 w 127"/>
                    <a:gd name="T51" fmla="*/ 74 h 376"/>
                    <a:gd name="T52" fmla="*/ 36 w 127"/>
                    <a:gd name="T53" fmla="*/ 71 h 376"/>
                    <a:gd name="T54" fmla="*/ 36 w 127"/>
                    <a:gd name="T55" fmla="*/ 70 h 376"/>
                    <a:gd name="T56" fmla="*/ 50 w 127"/>
                    <a:gd name="T57" fmla="*/ 41 h 376"/>
                    <a:gd name="T58" fmla="*/ 53 w 127"/>
                    <a:gd name="T59" fmla="*/ 39 h 376"/>
                    <a:gd name="T60" fmla="*/ 58 w 127"/>
                    <a:gd name="T61" fmla="*/ 0 h 376"/>
                    <a:gd name="T62" fmla="*/ 58 w 127"/>
                    <a:gd name="T63" fmla="*/ 0 h 376"/>
                    <a:gd name="T64" fmla="*/ 58 w 127"/>
                    <a:gd name="T65" fmla="*/ 0 h 3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7" h="376">
                      <a:moveTo>
                        <a:pt x="1" y="335"/>
                      </a:moveTo>
                      <a:cubicBezTo>
                        <a:pt x="2" y="349"/>
                        <a:pt x="5" y="363"/>
                        <a:pt x="9" y="376"/>
                      </a:cubicBezTo>
                      <a:cubicBezTo>
                        <a:pt x="9" y="376"/>
                        <a:pt x="9" y="376"/>
                        <a:pt x="9" y="376"/>
                      </a:cubicBezTo>
                      <a:cubicBezTo>
                        <a:pt x="9" y="376"/>
                        <a:pt x="9" y="376"/>
                        <a:pt x="9" y="376"/>
                      </a:cubicBezTo>
                      <a:cubicBezTo>
                        <a:pt x="6" y="365"/>
                        <a:pt x="4" y="352"/>
                        <a:pt x="3" y="340"/>
                      </a:cubicBezTo>
                      <a:cubicBezTo>
                        <a:pt x="3" y="339"/>
                        <a:pt x="2" y="339"/>
                        <a:pt x="2" y="337"/>
                      </a:cubicBezTo>
                      <a:cubicBezTo>
                        <a:pt x="2" y="336"/>
                        <a:pt x="1" y="336"/>
                        <a:pt x="1" y="335"/>
                      </a:cubicBezTo>
                      <a:moveTo>
                        <a:pt x="76" y="150"/>
                      </a:moveTo>
                      <a:cubicBezTo>
                        <a:pt x="70" y="158"/>
                        <a:pt x="63" y="165"/>
                        <a:pt x="56" y="173"/>
                      </a:cubicBezTo>
                      <a:cubicBezTo>
                        <a:pt x="20" y="213"/>
                        <a:pt x="1" y="259"/>
                        <a:pt x="0" y="309"/>
                      </a:cubicBezTo>
                      <a:cubicBezTo>
                        <a:pt x="0" y="308"/>
                        <a:pt x="0" y="306"/>
                        <a:pt x="1" y="305"/>
                      </a:cubicBezTo>
                      <a:cubicBezTo>
                        <a:pt x="2" y="304"/>
                        <a:pt x="2" y="301"/>
                        <a:pt x="3" y="301"/>
                      </a:cubicBezTo>
                      <a:cubicBezTo>
                        <a:pt x="3" y="301"/>
                        <a:pt x="3" y="301"/>
                        <a:pt x="3" y="301"/>
                      </a:cubicBezTo>
                      <a:cubicBezTo>
                        <a:pt x="3" y="301"/>
                        <a:pt x="3" y="301"/>
                        <a:pt x="3" y="301"/>
                      </a:cubicBezTo>
                      <a:cubicBezTo>
                        <a:pt x="4" y="301"/>
                        <a:pt x="4" y="300"/>
                        <a:pt x="4" y="300"/>
                      </a:cubicBezTo>
                      <a:cubicBezTo>
                        <a:pt x="5" y="299"/>
                        <a:pt x="5" y="298"/>
                        <a:pt x="6" y="298"/>
                      </a:cubicBezTo>
                      <a:cubicBezTo>
                        <a:pt x="6" y="298"/>
                        <a:pt x="6" y="298"/>
                        <a:pt x="6" y="298"/>
                      </a:cubicBezTo>
                      <a:cubicBezTo>
                        <a:pt x="6" y="299"/>
                        <a:pt x="6" y="299"/>
                        <a:pt x="7" y="299"/>
                      </a:cubicBezTo>
                      <a:cubicBezTo>
                        <a:pt x="7" y="299"/>
                        <a:pt x="7" y="298"/>
                        <a:pt x="7" y="298"/>
                      </a:cubicBezTo>
                      <a:cubicBezTo>
                        <a:pt x="7" y="298"/>
                        <a:pt x="7" y="298"/>
                        <a:pt x="7" y="298"/>
                      </a:cubicBezTo>
                      <a:cubicBezTo>
                        <a:pt x="13" y="278"/>
                        <a:pt x="28" y="268"/>
                        <a:pt x="33" y="249"/>
                      </a:cubicBezTo>
                      <a:cubicBezTo>
                        <a:pt x="39" y="225"/>
                        <a:pt x="47" y="221"/>
                        <a:pt x="63" y="201"/>
                      </a:cubicBezTo>
                      <a:cubicBezTo>
                        <a:pt x="71" y="192"/>
                        <a:pt x="77" y="184"/>
                        <a:pt x="82" y="175"/>
                      </a:cubicBezTo>
                      <a:cubicBezTo>
                        <a:pt x="81" y="175"/>
                        <a:pt x="81" y="175"/>
                        <a:pt x="81" y="174"/>
                      </a:cubicBezTo>
                      <a:cubicBezTo>
                        <a:pt x="81" y="174"/>
                        <a:pt x="81" y="174"/>
                        <a:pt x="81" y="174"/>
                      </a:cubicBezTo>
                      <a:cubicBezTo>
                        <a:pt x="81" y="174"/>
                        <a:pt x="81" y="174"/>
                        <a:pt x="81" y="174"/>
                      </a:cubicBezTo>
                      <a:cubicBezTo>
                        <a:pt x="81" y="173"/>
                        <a:pt x="81" y="173"/>
                        <a:pt x="81" y="173"/>
                      </a:cubicBezTo>
                      <a:cubicBezTo>
                        <a:pt x="81" y="173"/>
                        <a:pt x="81" y="173"/>
                        <a:pt x="81" y="173"/>
                      </a:cubicBezTo>
                      <a:cubicBezTo>
                        <a:pt x="81" y="173"/>
                        <a:pt x="81" y="173"/>
                        <a:pt x="81" y="173"/>
                      </a:cubicBezTo>
                      <a:cubicBezTo>
                        <a:pt x="81" y="173"/>
                        <a:pt x="81" y="173"/>
                        <a:pt x="81" y="173"/>
                      </a:cubicBezTo>
                      <a:cubicBezTo>
                        <a:pt x="81" y="173"/>
                        <a:pt x="81" y="173"/>
                        <a:pt x="80" y="173"/>
                      </a:cubicBezTo>
                      <a:cubicBezTo>
                        <a:pt x="80" y="173"/>
                        <a:pt x="80" y="173"/>
                        <a:pt x="80" y="173"/>
                      </a:cubicBezTo>
                      <a:cubicBezTo>
                        <a:pt x="80" y="173"/>
                        <a:pt x="80" y="173"/>
                        <a:pt x="80" y="173"/>
                      </a:cubicBezTo>
                      <a:cubicBezTo>
                        <a:pt x="80" y="173"/>
                        <a:pt x="80" y="173"/>
                        <a:pt x="80" y="173"/>
                      </a:cubicBezTo>
                      <a:cubicBezTo>
                        <a:pt x="80" y="173"/>
                        <a:pt x="79" y="173"/>
                        <a:pt x="79" y="172"/>
                      </a:cubicBezTo>
                      <a:cubicBezTo>
                        <a:pt x="79" y="172"/>
                        <a:pt x="79" y="172"/>
                        <a:pt x="79" y="172"/>
                      </a:cubicBezTo>
                      <a:cubicBezTo>
                        <a:pt x="79" y="172"/>
                        <a:pt x="79" y="172"/>
                        <a:pt x="79" y="172"/>
                      </a:cubicBezTo>
                      <a:cubicBezTo>
                        <a:pt x="79" y="171"/>
                        <a:pt x="78" y="172"/>
                        <a:pt x="78" y="170"/>
                      </a:cubicBezTo>
                      <a:cubicBezTo>
                        <a:pt x="78" y="170"/>
                        <a:pt x="78" y="170"/>
                        <a:pt x="78" y="170"/>
                      </a:cubicBezTo>
                      <a:cubicBezTo>
                        <a:pt x="78" y="170"/>
                        <a:pt x="78" y="170"/>
                        <a:pt x="78" y="170"/>
                      </a:cubicBezTo>
                      <a:cubicBezTo>
                        <a:pt x="78" y="170"/>
                        <a:pt x="78" y="169"/>
                        <a:pt x="78" y="169"/>
                      </a:cubicBezTo>
                      <a:cubicBezTo>
                        <a:pt x="78" y="168"/>
                        <a:pt x="76" y="168"/>
                        <a:pt x="76" y="166"/>
                      </a:cubicBezTo>
                      <a:cubicBezTo>
                        <a:pt x="76" y="166"/>
                        <a:pt x="76" y="166"/>
                        <a:pt x="76" y="166"/>
                      </a:cubicBezTo>
                      <a:cubicBezTo>
                        <a:pt x="76" y="166"/>
                        <a:pt x="76" y="166"/>
                        <a:pt x="76" y="166"/>
                      </a:cubicBezTo>
                      <a:cubicBezTo>
                        <a:pt x="76" y="166"/>
                        <a:pt x="76" y="165"/>
                        <a:pt x="76" y="165"/>
                      </a:cubicBezTo>
                      <a:cubicBezTo>
                        <a:pt x="76" y="164"/>
                        <a:pt x="76" y="164"/>
                        <a:pt x="76" y="162"/>
                      </a:cubicBezTo>
                      <a:cubicBezTo>
                        <a:pt x="76" y="162"/>
                        <a:pt x="76" y="162"/>
                        <a:pt x="76" y="162"/>
                      </a:cubicBezTo>
                      <a:cubicBezTo>
                        <a:pt x="76" y="162"/>
                        <a:pt x="76" y="162"/>
                        <a:pt x="76" y="161"/>
                      </a:cubicBezTo>
                      <a:cubicBezTo>
                        <a:pt x="76" y="161"/>
                        <a:pt x="76" y="161"/>
                        <a:pt x="76" y="160"/>
                      </a:cubicBezTo>
                      <a:cubicBezTo>
                        <a:pt x="76" y="159"/>
                        <a:pt x="75" y="159"/>
                        <a:pt x="75" y="157"/>
                      </a:cubicBezTo>
                      <a:cubicBezTo>
                        <a:pt x="75" y="157"/>
                        <a:pt x="75" y="157"/>
                        <a:pt x="75" y="157"/>
                      </a:cubicBezTo>
                      <a:cubicBezTo>
                        <a:pt x="75" y="157"/>
                        <a:pt x="75" y="156"/>
                        <a:pt x="76" y="156"/>
                      </a:cubicBezTo>
                      <a:cubicBezTo>
                        <a:pt x="76" y="155"/>
                        <a:pt x="76" y="154"/>
                        <a:pt x="76" y="154"/>
                      </a:cubicBezTo>
                      <a:cubicBezTo>
                        <a:pt x="76" y="153"/>
                        <a:pt x="76" y="153"/>
                        <a:pt x="76" y="152"/>
                      </a:cubicBezTo>
                      <a:cubicBezTo>
                        <a:pt x="76" y="152"/>
                        <a:pt x="76" y="152"/>
                        <a:pt x="76" y="152"/>
                      </a:cubicBezTo>
                      <a:cubicBezTo>
                        <a:pt x="76" y="151"/>
                        <a:pt x="76" y="151"/>
                        <a:pt x="76" y="150"/>
                      </a:cubicBezTo>
                      <a:moveTo>
                        <a:pt x="124" y="0"/>
                      </a:moveTo>
                      <a:cubicBezTo>
                        <a:pt x="123" y="28"/>
                        <a:pt x="115" y="62"/>
                        <a:pt x="108" y="90"/>
                      </a:cubicBezTo>
                      <a:cubicBezTo>
                        <a:pt x="109" y="88"/>
                        <a:pt x="110" y="87"/>
                        <a:pt x="112" y="85"/>
                      </a:cubicBezTo>
                      <a:cubicBezTo>
                        <a:pt x="112" y="84"/>
                        <a:pt x="112" y="84"/>
                        <a:pt x="112" y="83"/>
                      </a:cubicBezTo>
                      <a:cubicBezTo>
                        <a:pt x="116" y="68"/>
                        <a:pt x="122" y="57"/>
                        <a:pt x="125" y="40"/>
                      </a:cubicBezTo>
                      <a:cubicBezTo>
                        <a:pt x="127" y="26"/>
                        <a:pt x="125" y="14"/>
                        <a:pt x="124" y="0"/>
                      </a:cubicBezTo>
                      <a:moveTo>
                        <a:pt x="124" y="0"/>
                      </a:moveTo>
                      <a:cubicBezTo>
                        <a:pt x="124" y="0"/>
                        <a:pt x="124" y="0"/>
                        <a:pt x="124" y="0"/>
                      </a:cubicBezTo>
                      <a:cubicBezTo>
                        <a:pt x="124" y="0"/>
                        <a:pt x="124" y="0"/>
                        <a:pt x="124" y="0"/>
                      </a:cubicBezTo>
                      <a:cubicBezTo>
                        <a:pt x="124" y="0"/>
                        <a:pt x="124" y="0"/>
                        <a:pt x="124"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59" name="Freeform 8740">
                  <a:extLst>
                    <a:ext uri="{FF2B5EF4-FFF2-40B4-BE49-F238E27FC236}">
                      <a16:creationId xmlns:a16="http://schemas.microsoft.com/office/drawing/2014/main" id="{B778F233-308F-49A7-84E8-8BA2B951B029}"/>
                    </a:ext>
                  </a:extLst>
                </p:cNvPr>
                <p:cNvSpPr>
                  <a:spLocks/>
                </p:cNvSpPr>
                <p:nvPr/>
              </p:nvSpPr>
              <p:spPr bwMode="auto">
                <a:xfrm>
                  <a:off x="4017" y="2141"/>
                  <a:ext cx="18" cy="41"/>
                </a:xfrm>
                <a:custGeom>
                  <a:avLst/>
                  <a:gdLst>
                    <a:gd name="T0" fmla="*/ 9 w 22"/>
                    <a:gd name="T1" fmla="*/ 0 h 49"/>
                    <a:gd name="T2" fmla="*/ 7 w 22"/>
                    <a:gd name="T3" fmla="*/ 3 h 49"/>
                    <a:gd name="T4" fmla="*/ 5 w 22"/>
                    <a:gd name="T5" fmla="*/ 8 h 49"/>
                    <a:gd name="T6" fmla="*/ 0 w 22"/>
                    <a:gd name="T7" fmla="*/ 20 h 49"/>
                    <a:gd name="T8" fmla="*/ 0 w 22"/>
                    <a:gd name="T9" fmla="*/ 20 h 49"/>
                    <a:gd name="T10" fmla="*/ 0 w 22"/>
                    <a:gd name="T11" fmla="*/ 21 h 49"/>
                    <a:gd name="T12" fmla="*/ 2 w 22"/>
                    <a:gd name="T13" fmla="*/ 22 h 49"/>
                    <a:gd name="T14" fmla="*/ 2 w 22"/>
                    <a:gd name="T15" fmla="*/ 21 h 49"/>
                    <a:gd name="T16" fmla="*/ 2 w 22"/>
                    <a:gd name="T17" fmla="*/ 21 h 49"/>
                    <a:gd name="T18" fmla="*/ 2 w 22"/>
                    <a:gd name="T19" fmla="*/ 22 h 49"/>
                    <a:gd name="T20" fmla="*/ 2 w 22"/>
                    <a:gd name="T21" fmla="*/ 23 h 49"/>
                    <a:gd name="T22" fmla="*/ 3 w 22"/>
                    <a:gd name="T23" fmla="*/ 23 h 49"/>
                    <a:gd name="T24" fmla="*/ 7 w 22"/>
                    <a:gd name="T25" fmla="*/ 16 h 49"/>
                    <a:gd name="T26" fmla="*/ 9 w 22"/>
                    <a:gd name="T27" fmla="*/ 0 h 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2" h="49">
                      <a:moveTo>
                        <a:pt x="19" y="0"/>
                      </a:moveTo>
                      <a:cubicBezTo>
                        <a:pt x="17" y="2"/>
                        <a:pt x="16" y="3"/>
                        <a:pt x="15" y="5"/>
                      </a:cubicBezTo>
                      <a:cubicBezTo>
                        <a:pt x="13" y="9"/>
                        <a:pt x="12" y="12"/>
                        <a:pt x="11" y="16"/>
                      </a:cubicBezTo>
                      <a:cubicBezTo>
                        <a:pt x="9" y="26"/>
                        <a:pt x="5" y="34"/>
                        <a:pt x="0" y="42"/>
                      </a:cubicBezTo>
                      <a:cubicBezTo>
                        <a:pt x="0" y="42"/>
                        <a:pt x="0" y="42"/>
                        <a:pt x="0" y="42"/>
                      </a:cubicBezTo>
                      <a:cubicBezTo>
                        <a:pt x="0" y="42"/>
                        <a:pt x="0" y="42"/>
                        <a:pt x="0" y="43"/>
                      </a:cubicBezTo>
                      <a:cubicBezTo>
                        <a:pt x="1" y="43"/>
                        <a:pt x="1" y="44"/>
                        <a:pt x="2" y="44"/>
                      </a:cubicBezTo>
                      <a:cubicBezTo>
                        <a:pt x="2" y="44"/>
                        <a:pt x="2" y="44"/>
                        <a:pt x="2" y="43"/>
                      </a:cubicBezTo>
                      <a:cubicBezTo>
                        <a:pt x="2" y="43"/>
                        <a:pt x="3" y="43"/>
                        <a:pt x="3" y="43"/>
                      </a:cubicBezTo>
                      <a:cubicBezTo>
                        <a:pt x="3" y="43"/>
                        <a:pt x="3" y="43"/>
                        <a:pt x="3" y="44"/>
                      </a:cubicBezTo>
                      <a:cubicBezTo>
                        <a:pt x="4" y="47"/>
                        <a:pt x="7" y="45"/>
                        <a:pt x="6" y="47"/>
                      </a:cubicBezTo>
                      <a:cubicBezTo>
                        <a:pt x="6" y="48"/>
                        <a:pt x="7" y="49"/>
                        <a:pt x="7" y="49"/>
                      </a:cubicBezTo>
                      <a:cubicBezTo>
                        <a:pt x="10" y="45"/>
                        <a:pt x="13" y="40"/>
                        <a:pt x="15" y="34"/>
                      </a:cubicBezTo>
                      <a:cubicBezTo>
                        <a:pt x="22" y="22"/>
                        <a:pt x="17" y="12"/>
                        <a:pt x="19" y="0"/>
                      </a:cubicBezTo>
                    </a:path>
                  </a:pathLst>
                </a:custGeom>
                <a:solidFill>
                  <a:srgbClr val="8B32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0" name="Freeform 8741">
                  <a:extLst>
                    <a:ext uri="{FF2B5EF4-FFF2-40B4-BE49-F238E27FC236}">
                      <a16:creationId xmlns:a16="http://schemas.microsoft.com/office/drawing/2014/main" id="{546D2C91-2EEA-567F-29C0-4C715579969F}"/>
                    </a:ext>
                  </a:extLst>
                </p:cNvPr>
                <p:cNvSpPr>
                  <a:spLocks noEditPoints="1"/>
                </p:cNvSpPr>
                <p:nvPr/>
              </p:nvSpPr>
              <p:spPr bwMode="auto">
                <a:xfrm>
                  <a:off x="4279" y="2287"/>
                  <a:ext cx="135" cy="240"/>
                </a:xfrm>
                <a:custGeom>
                  <a:avLst/>
                  <a:gdLst>
                    <a:gd name="T0" fmla="*/ 9 w 164"/>
                    <a:gd name="T1" fmla="*/ 92 h 291"/>
                    <a:gd name="T2" fmla="*/ 9 w 164"/>
                    <a:gd name="T3" fmla="*/ 92 h 291"/>
                    <a:gd name="T4" fmla="*/ 9 w 164"/>
                    <a:gd name="T5" fmla="*/ 92 h 291"/>
                    <a:gd name="T6" fmla="*/ 9 w 164"/>
                    <a:gd name="T7" fmla="*/ 92 h 291"/>
                    <a:gd name="T8" fmla="*/ 9 w 164"/>
                    <a:gd name="T9" fmla="*/ 92 h 291"/>
                    <a:gd name="T10" fmla="*/ 9 w 164"/>
                    <a:gd name="T11" fmla="*/ 92 h 291"/>
                    <a:gd name="T12" fmla="*/ 9 w 164"/>
                    <a:gd name="T13" fmla="*/ 92 h 291"/>
                    <a:gd name="T14" fmla="*/ 10 w 164"/>
                    <a:gd name="T15" fmla="*/ 92 h 291"/>
                    <a:gd name="T16" fmla="*/ 10 w 164"/>
                    <a:gd name="T17" fmla="*/ 92 h 291"/>
                    <a:gd name="T18" fmla="*/ 10 w 164"/>
                    <a:gd name="T19" fmla="*/ 92 h 291"/>
                    <a:gd name="T20" fmla="*/ 10 w 164"/>
                    <a:gd name="T21" fmla="*/ 92 h 291"/>
                    <a:gd name="T22" fmla="*/ 10 w 164"/>
                    <a:gd name="T23" fmla="*/ 92 h 291"/>
                    <a:gd name="T24" fmla="*/ 10 w 164"/>
                    <a:gd name="T25" fmla="*/ 92 h 291"/>
                    <a:gd name="T26" fmla="*/ 10 w 164"/>
                    <a:gd name="T27" fmla="*/ 92 h 291"/>
                    <a:gd name="T28" fmla="*/ 10 w 164"/>
                    <a:gd name="T29" fmla="*/ 92 h 291"/>
                    <a:gd name="T30" fmla="*/ 10 w 164"/>
                    <a:gd name="T31" fmla="*/ 92 h 291"/>
                    <a:gd name="T32" fmla="*/ 11 w 164"/>
                    <a:gd name="T33" fmla="*/ 92 h 291"/>
                    <a:gd name="T34" fmla="*/ 11 w 164"/>
                    <a:gd name="T35" fmla="*/ 92 h 291"/>
                    <a:gd name="T36" fmla="*/ 11 w 164"/>
                    <a:gd name="T37" fmla="*/ 92 h 291"/>
                    <a:gd name="T38" fmla="*/ 11 w 164"/>
                    <a:gd name="T39" fmla="*/ 92 h 291"/>
                    <a:gd name="T40" fmla="*/ 11 w 164"/>
                    <a:gd name="T41" fmla="*/ 92 h 291"/>
                    <a:gd name="T42" fmla="*/ 11 w 164"/>
                    <a:gd name="T43" fmla="*/ 92 h 291"/>
                    <a:gd name="T44" fmla="*/ 11 w 164"/>
                    <a:gd name="T45" fmla="*/ 92 h 291"/>
                    <a:gd name="T46" fmla="*/ 11 w 164"/>
                    <a:gd name="T47" fmla="*/ 92 h 291"/>
                    <a:gd name="T48" fmla="*/ 11 w 164"/>
                    <a:gd name="T49" fmla="*/ 92 h 291"/>
                    <a:gd name="T50" fmla="*/ 11 w 164"/>
                    <a:gd name="T51" fmla="*/ 92 h 291"/>
                    <a:gd name="T52" fmla="*/ 12 w 164"/>
                    <a:gd name="T53" fmla="*/ 92 h 291"/>
                    <a:gd name="T54" fmla="*/ 12 w 164"/>
                    <a:gd name="T55" fmla="*/ 92 h 291"/>
                    <a:gd name="T56" fmla="*/ 12 w 164"/>
                    <a:gd name="T57" fmla="*/ 94 h 291"/>
                    <a:gd name="T58" fmla="*/ 12 w 164"/>
                    <a:gd name="T59" fmla="*/ 95 h 291"/>
                    <a:gd name="T60" fmla="*/ 12 w 164"/>
                    <a:gd name="T61" fmla="*/ 96 h 291"/>
                    <a:gd name="T62" fmla="*/ 12 w 164"/>
                    <a:gd name="T63" fmla="*/ 98 h 291"/>
                    <a:gd name="T64" fmla="*/ 11 w 164"/>
                    <a:gd name="T65" fmla="*/ 100 h 291"/>
                    <a:gd name="T66" fmla="*/ 10 w 164"/>
                    <a:gd name="T67" fmla="*/ 103 h 291"/>
                    <a:gd name="T68" fmla="*/ 7 w 164"/>
                    <a:gd name="T69" fmla="*/ 110 h 291"/>
                    <a:gd name="T70" fmla="*/ 7 w 164"/>
                    <a:gd name="T71" fmla="*/ 110 h 291"/>
                    <a:gd name="T72" fmla="*/ 6 w 164"/>
                    <a:gd name="T73" fmla="*/ 111 h 291"/>
                    <a:gd name="T74" fmla="*/ 6 w 164"/>
                    <a:gd name="T75" fmla="*/ 111 h 291"/>
                    <a:gd name="T76" fmla="*/ 6 w 164"/>
                    <a:gd name="T77" fmla="*/ 111 h 291"/>
                    <a:gd name="T78" fmla="*/ 6 w 164"/>
                    <a:gd name="T79" fmla="*/ 111 h 291"/>
                    <a:gd name="T80" fmla="*/ 6 w 164"/>
                    <a:gd name="T81" fmla="*/ 112 h 291"/>
                    <a:gd name="T82" fmla="*/ 5 w 164"/>
                    <a:gd name="T83" fmla="*/ 112 h 291"/>
                    <a:gd name="T84" fmla="*/ 4 w 164"/>
                    <a:gd name="T85" fmla="*/ 113 h 291"/>
                    <a:gd name="T86" fmla="*/ 3 w 164"/>
                    <a:gd name="T87" fmla="*/ 112 h 291"/>
                    <a:gd name="T88" fmla="*/ 2 w 164"/>
                    <a:gd name="T89" fmla="*/ 134 h 291"/>
                    <a:gd name="T90" fmla="*/ 75 w 164"/>
                    <a:gd name="T91" fmla="*/ 1 h 291"/>
                    <a:gd name="T92" fmla="*/ 75 w 164"/>
                    <a:gd name="T93" fmla="*/ 1 h 291"/>
                    <a:gd name="T94" fmla="*/ 74 w 164"/>
                    <a:gd name="T95" fmla="*/ 1 h 29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4" h="291">
                      <a:moveTo>
                        <a:pt x="94" y="85"/>
                      </a:moveTo>
                      <a:cubicBezTo>
                        <a:pt x="84" y="92"/>
                        <a:pt x="74" y="98"/>
                        <a:pt x="65" y="105"/>
                      </a:cubicBezTo>
                      <a:cubicBezTo>
                        <a:pt x="37" y="128"/>
                        <a:pt x="27" y="163"/>
                        <a:pt x="19" y="198"/>
                      </a:cubicBezTo>
                      <a:cubicBezTo>
                        <a:pt x="19" y="198"/>
                        <a:pt x="19" y="198"/>
                        <a:pt x="19" y="198"/>
                      </a:cubicBezTo>
                      <a:cubicBezTo>
                        <a:pt x="19" y="198"/>
                        <a:pt x="19" y="198"/>
                        <a:pt x="19" y="198"/>
                      </a:cubicBezTo>
                      <a:cubicBezTo>
                        <a:pt x="19" y="198"/>
                        <a:pt x="19" y="198"/>
                        <a:pt x="19" y="198"/>
                      </a:cubicBezTo>
                      <a:cubicBezTo>
                        <a:pt x="19" y="198"/>
                        <a:pt x="19" y="198"/>
                        <a:pt x="19" y="198"/>
                      </a:cubicBezTo>
                      <a:cubicBezTo>
                        <a:pt x="19" y="198"/>
                        <a:pt x="19" y="198"/>
                        <a:pt x="19" y="198"/>
                      </a:cubicBezTo>
                      <a:cubicBezTo>
                        <a:pt x="19" y="198"/>
                        <a:pt x="19" y="198"/>
                        <a:pt x="19" y="198"/>
                      </a:cubicBezTo>
                      <a:cubicBezTo>
                        <a:pt x="19" y="198"/>
                        <a:pt x="19" y="198"/>
                        <a:pt x="19" y="198"/>
                      </a:cubicBezTo>
                      <a:cubicBezTo>
                        <a:pt x="19" y="199"/>
                        <a:pt x="19" y="199"/>
                        <a:pt x="19" y="199"/>
                      </a:cubicBezTo>
                      <a:cubicBezTo>
                        <a:pt x="19" y="199"/>
                        <a:pt x="19" y="199"/>
                        <a:pt x="19" y="199"/>
                      </a:cubicBezTo>
                      <a:cubicBezTo>
                        <a:pt x="19" y="199"/>
                        <a:pt x="19" y="199"/>
                        <a:pt x="19" y="199"/>
                      </a:cubicBezTo>
                      <a:cubicBezTo>
                        <a:pt x="19" y="199"/>
                        <a:pt x="19" y="199"/>
                        <a:pt x="19" y="199"/>
                      </a:cubicBezTo>
                      <a:cubicBezTo>
                        <a:pt x="19" y="199"/>
                        <a:pt x="19" y="199"/>
                        <a:pt x="19" y="199"/>
                      </a:cubicBezTo>
                      <a:cubicBezTo>
                        <a:pt x="19" y="199"/>
                        <a:pt x="19" y="199"/>
                        <a:pt x="19" y="199"/>
                      </a:cubicBezTo>
                      <a:cubicBezTo>
                        <a:pt x="19" y="199"/>
                        <a:pt x="19" y="199"/>
                        <a:pt x="20" y="199"/>
                      </a:cubicBezTo>
                      <a:cubicBezTo>
                        <a:pt x="20" y="199"/>
                        <a:pt x="20" y="199"/>
                        <a:pt x="20" y="199"/>
                      </a:cubicBezTo>
                      <a:cubicBezTo>
                        <a:pt x="20" y="199"/>
                        <a:pt x="20" y="199"/>
                        <a:pt x="20" y="199"/>
                      </a:cubicBezTo>
                      <a:cubicBezTo>
                        <a:pt x="20" y="199"/>
                        <a:pt x="20" y="199"/>
                        <a:pt x="20" y="199"/>
                      </a:cubicBezTo>
                      <a:cubicBezTo>
                        <a:pt x="20" y="199"/>
                        <a:pt x="20" y="199"/>
                        <a:pt x="20" y="199"/>
                      </a:cubicBezTo>
                      <a:cubicBezTo>
                        <a:pt x="20" y="199"/>
                        <a:pt x="20" y="199"/>
                        <a:pt x="20" y="198"/>
                      </a:cubicBezTo>
                      <a:cubicBezTo>
                        <a:pt x="20" y="198"/>
                        <a:pt x="20" y="198"/>
                        <a:pt x="20" y="198"/>
                      </a:cubicBezTo>
                      <a:cubicBezTo>
                        <a:pt x="20" y="198"/>
                        <a:pt x="21" y="198"/>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8"/>
                        <a:pt x="21" y="198"/>
                      </a:cubicBezTo>
                      <a:cubicBezTo>
                        <a:pt x="21" y="198"/>
                        <a:pt x="21" y="197"/>
                        <a:pt x="21" y="197"/>
                      </a:cubicBezTo>
                      <a:cubicBezTo>
                        <a:pt x="21" y="197"/>
                        <a:pt x="21" y="197"/>
                        <a:pt x="21" y="197"/>
                      </a:cubicBezTo>
                      <a:cubicBezTo>
                        <a:pt x="21" y="197"/>
                        <a:pt x="21" y="197"/>
                        <a:pt x="21" y="197"/>
                      </a:cubicBezTo>
                      <a:cubicBezTo>
                        <a:pt x="21" y="197"/>
                        <a:pt x="21" y="197"/>
                        <a:pt x="21" y="197"/>
                      </a:cubicBezTo>
                      <a:cubicBezTo>
                        <a:pt x="21" y="197"/>
                        <a:pt x="21" y="197"/>
                        <a:pt x="21" y="197"/>
                      </a:cubicBezTo>
                      <a:cubicBezTo>
                        <a:pt x="21" y="197"/>
                        <a:pt x="21" y="197"/>
                        <a:pt x="21"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7"/>
                        <a:pt x="22" y="197"/>
                        <a:pt x="22" y="197"/>
                      </a:cubicBezTo>
                      <a:cubicBezTo>
                        <a:pt x="22" y="198"/>
                        <a:pt x="22" y="198"/>
                        <a:pt x="22" y="198"/>
                      </a:cubicBezTo>
                      <a:cubicBezTo>
                        <a:pt x="22" y="198"/>
                        <a:pt x="22" y="198"/>
                        <a:pt x="22" y="198"/>
                      </a:cubicBezTo>
                      <a:cubicBezTo>
                        <a:pt x="22" y="198"/>
                        <a:pt x="22" y="198"/>
                        <a:pt x="22" y="198"/>
                      </a:cubicBezTo>
                      <a:cubicBezTo>
                        <a:pt x="22" y="198"/>
                        <a:pt x="22" y="198"/>
                        <a:pt x="22" y="198"/>
                      </a:cubicBezTo>
                      <a:cubicBezTo>
                        <a:pt x="22" y="198"/>
                        <a:pt x="22" y="198"/>
                        <a:pt x="22" y="198"/>
                      </a:cubicBezTo>
                      <a:cubicBezTo>
                        <a:pt x="22" y="198"/>
                        <a:pt x="22" y="198"/>
                        <a:pt x="22" y="198"/>
                      </a:cubicBezTo>
                      <a:cubicBezTo>
                        <a:pt x="23" y="198"/>
                        <a:pt x="23" y="198"/>
                        <a:pt x="23" y="198"/>
                      </a:cubicBezTo>
                      <a:cubicBezTo>
                        <a:pt x="23" y="197"/>
                        <a:pt x="23" y="197"/>
                        <a:pt x="23" y="197"/>
                      </a:cubicBezTo>
                      <a:cubicBezTo>
                        <a:pt x="23" y="197"/>
                        <a:pt x="23" y="197"/>
                        <a:pt x="23" y="197"/>
                      </a:cubicBezTo>
                      <a:cubicBezTo>
                        <a:pt x="23" y="197"/>
                        <a:pt x="23" y="197"/>
                        <a:pt x="23" y="197"/>
                      </a:cubicBezTo>
                      <a:cubicBezTo>
                        <a:pt x="23" y="197"/>
                        <a:pt x="23" y="197"/>
                        <a:pt x="23" y="197"/>
                      </a:cubicBezTo>
                      <a:cubicBezTo>
                        <a:pt x="23" y="197"/>
                        <a:pt x="23" y="197"/>
                        <a:pt x="23" y="197"/>
                      </a:cubicBezTo>
                      <a:cubicBezTo>
                        <a:pt x="23" y="197"/>
                        <a:pt x="23" y="197"/>
                        <a:pt x="23" y="197"/>
                      </a:cubicBezTo>
                      <a:cubicBezTo>
                        <a:pt x="23" y="197"/>
                        <a:pt x="23" y="197"/>
                        <a:pt x="23" y="197"/>
                      </a:cubicBezTo>
                      <a:cubicBezTo>
                        <a:pt x="23" y="197"/>
                        <a:pt x="23" y="197"/>
                        <a:pt x="23" y="197"/>
                      </a:cubicBezTo>
                      <a:cubicBezTo>
                        <a:pt x="23" y="197"/>
                        <a:pt x="23" y="197"/>
                        <a:pt x="23" y="197"/>
                      </a:cubicBezTo>
                      <a:cubicBezTo>
                        <a:pt x="24" y="197"/>
                        <a:pt x="24" y="197"/>
                        <a:pt x="24" y="197"/>
                      </a:cubicBezTo>
                      <a:cubicBezTo>
                        <a:pt x="24" y="197"/>
                        <a:pt x="24" y="197"/>
                        <a:pt x="24" y="197"/>
                      </a:cubicBezTo>
                      <a:cubicBezTo>
                        <a:pt x="24" y="197"/>
                        <a:pt x="24" y="197"/>
                        <a:pt x="24" y="197"/>
                      </a:cubicBezTo>
                      <a:cubicBezTo>
                        <a:pt x="24" y="197"/>
                        <a:pt x="24" y="197"/>
                        <a:pt x="24" y="197"/>
                      </a:cubicBezTo>
                      <a:cubicBezTo>
                        <a:pt x="24" y="197"/>
                        <a:pt x="24" y="197"/>
                        <a:pt x="24" y="197"/>
                      </a:cubicBezTo>
                      <a:cubicBezTo>
                        <a:pt x="24" y="197"/>
                        <a:pt x="24" y="197"/>
                        <a:pt x="24" y="197"/>
                      </a:cubicBezTo>
                      <a:cubicBezTo>
                        <a:pt x="24" y="197"/>
                        <a:pt x="24" y="197"/>
                        <a:pt x="24" y="198"/>
                      </a:cubicBezTo>
                      <a:cubicBezTo>
                        <a:pt x="24" y="198"/>
                        <a:pt x="24" y="198"/>
                        <a:pt x="24" y="198"/>
                      </a:cubicBezTo>
                      <a:cubicBezTo>
                        <a:pt x="24" y="198"/>
                        <a:pt x="24" y="198"/>
                        <a:pt x="24" y="198"/>
                      </a:cubicBezTo>
                      <a:cubicBezTo>
                        <a:pt x="24" y="198"/>
                        <a:pt x="24" y="198"/>
                        <a:pt x="24" y="198"/>
                      </a:cubicBezTo>
                      <a:cubicBezTo>
                        <a:pt x="24" y="198"/>
                        <a:pt x="24" y="198"/>
                        <a:pt x="24" y="198"/>
                      </a:cubicBezTo>
                      <a:cubicBezTo>
                        <a:pt x="24" y="198"/>
                        <a:pt x="24" y="198"/>
                        <a:pt x="24" y="198"/>
                      </a:cubicBezTo>
                      <a:cubicBezTo>
                        <a:pt x="24" y="198"/>
                        <a:pt x="24" y="198"/>
                        <a:pt x="24" y="198"/>
                      </a:cubicBezTo>
                      <a:cubicBezTo>
                        <a:pt x="24" y="199"/>
                        <a:pt x="24" y="199"/>
                        <a:pt x="24" y="199"/>
                      </a:cubicBezTo>
                      <a:cubicBezTo>
                        <a:pt x="24" y="199"/>
                        <a:pt x="24" y="199"/>
                        <a:pt x="24" y="199"/>
                      </a:cubicBezTo>
                      <a:cubicBezTo>
                        <a:pt x="24" y="199"/>
                        <a:pt x="24" y="199"/>
                        <a:pt x="24" y="199"/>
                      </a:cubicBezTo>
                      <a:cubicBezTo>
                        <a:pt x="24" y="199"/>
                        <a:pt x="24" y="199"/>
                        <a:pt x="24" y="199"/>
                      </a:cubicBezTo>
                      <a:cubicBezTo>
                        <a:pt x="24" y="199"/>
                        <a:pt x="24" y="199"/>
                        <a:pt x="24" y="199"/>
                      </a:cubicBezTo>
                      <a:cubicBezTo>
                        <a:pt x="24" y="199"/>
                        <a:pt x="24" y="199"/>
                        <a:pt x="24" y="199"/>
                      </a:cubicBezTo>
                      <a:cubicBezTo>
                        <a:pt x="24" y="199"/>
                        <a:pt x="24" y="199"/>
                        <a:pt x="24" y="199"/>
                      </a:cubicBezTo>
                      <a:cubicBezTo>
                        <a:pt x="24" y="199"/>
                        <a:pt x="24" y="199"/>
                        <a:pt x="24" y="199"/>
                      </a:cubicBezTo>
                      <a:cubicBezTo>
                        <a:pt x="25" y="199"/>
                        <a:pt x="25" y="199"/>
                        <a:pt x="25" y="199"/>
                      </a:cubicBezTo>
                      <a:cubicBezTo>
                        <a:pt x="25" y="200"/>
                        <a:pt x="25" y="200"/>
                        <a:pt x="25" y="200"/>
                      </a:cubicBezTo>
                      <a:cubicBezTo>
                        <a:pt x="25" y="200"/>
                        <a:pt x="25" y="200"/>
                        <a:pt x="25" y="200"/>
                      </a:cubicBezTo>
                      <a:cubicBezTo>
                        <a:pt x="25" y="200"/>
                        <a:pt x="25" y="200"/>
                        <a:pt x="25" y="200"/>
                      </a:cubicBezTo>
                      <a:cubicBezTo>
                        <a:pt x="25" y="201"/>
                        <a:pt x="25" y="200"/>
                        <a:pt x="25" y="201"/>
                      </a:cubicBezTo>
                      <a:cubicBezTo>
                        <a:pt x="25" y="201"/>
                        <a:pt x="25" y="201"/>
                        <a:pt x="25" y="201"/>
                      </a:cubicBezTo>
                      <a:cubicBezTo>
                        <a:pt x="25" y="202"/>
                        <a:pt x="25" y="202"/>
                        <a:pt x="25" y="202"/>
                      </a:cubicBezTo>
                      <a:cubicBezTo>
                        <a:pt x="25" y="203"/>
                        <a:pt x="25" y="203"/>
                        <a:pt x="25" y="203"/>
                      </a:cubicBezTo>
                      <a:cubicBezTo>
                        <a:pt x="25" y="204"/>
                        <a:pt x="26" y="204"/>
                        <a:pt x="26" y="205"/>
                      </a:cubicBezTo>
                      <a:cubicBezTo>
                        <a:pt x="26" y="205"/>
                        <a:pt x="26" y="205"/>
                        <a:pt x="26" y="205"/>
                      </a:cubicBezTo>
                      <a:cubicBezTo>
                        <a:pt x="26" y="205"/>
                        <a:pt x="26" y="206"/>
                        <a:pt x="25" y="206"/>
                      </a:cubicBezTo>
                      <a:cubicBezTo>
                        <a:pt x="25" y="206"/>
                        <a:pt x="25" y="207"/>
                        <a:pt x="25" y="207"/>
                      </a:cubicBezTo>
                      <a:cubicBezTo>
                        <a:pt x="25" y="207"/>
                        <a:pt x="25" y="208"/>
                        <a:pt x="25" y="209"/>
                      </a:cubicBezTo>
                      <a:cubicBezTo>
                        <a:pt x="25" y="209"/>
                        <a:pt x="25" y="209"/>
                        <a:pt x="25" y="209"/>
                      </a:cubicBezTo>
                      <a:cubicBezTo>
                        <a:pt x="25" y="209"/>
                        <a:pt x="25" y="210"/>
                        <a:pt x="25" y="210"/>
                      </a:cubicBezTo>
                      <a:cubicBezTo>
                        <a:pt x="25" y="211"/>
                        <a:pt x="25" y="212"/>
                        <a:pt x="25" y="212"/>
                      </a:cubicBezTo>
                      <a:cubicBezTo>
                        <a:pt x="25" y="212"/>
                        <a:pt x="25" y="213"/>
                        <a:pt x="25" y="213"/>
                      </a:cubicBezTo>
                      <a:cubicBezTo>
                        <a:pt x="25" y="213"/>
                        <a:pt x="25" y="213"/>
                        <a:pt x="25" y="213"/>
                      </a:cubicBezTo>
                      <a:cubicBezTo>
                        <a:pt x="25" y="214"/>
                        <a:pt x="25" y="214"/>
                        <a:pt x="24" y="216"/>
                      </a:cubicBezTo>
                      <a:cubicBezTo>
                        <a:pt x="23" y="217"/>
                        <a:pt x="24" y="219"/>
                        <a:pt x="23" y="222"/>
                      </a:cubicBezTo>
                      <a:cubicBezTo>
                        <a:pt x="23" y="222"/>
                        <a:pt x="23" y="222"/>
                        <a:pt x="23" y="222"/>
                      </a:cubicBezTo>
                      <a:cubicBezTo>
                        <a:pt x="22" y="222"/>
                        <a:pt x="22" y="223"/>
                        <a:pt x="22" y="223"/>
                      </a:cubicBezTo>
                      <a:cubicBezTo>
                        <a:pt x="22" y="224"/>
                        <a:pt x="22" y="226"/>
                        <a:pt x="21" y="226"/>
                      </a:cubicBezTo>
                      <a:cubicBezTo>
                        <a:pt x="19" y="229"/>
                        <a:pt x="19" y="232"/>
                        <a:pt x="18" y="233"/>
                      </a:cubicBezTo>
                      <a:cubicBezTo>
                        <a:pt x="17" y="234"/>
                        <a:pt x="17" y="237"/>
                        <a:pt x="16" y="237"/>
                      </a:cubicBezTo>
                      <a:cubicBezTo>
                        <a:pt x="16" y="237"/>
                        <a:pt x="16" y="237"/>
                        <a:pt x="16" y="237"/>
                      </a:cubicBezTo>
                      <a:cubicBezTo>
                        <a:pt x="16" y="237"/>
                        <a:pt x="16" y="237"/>
                        <a:pt x="16" y="237"/>
                      </a:cubicBezTo>
                      <a:cubicBezTo>
                        <a:pt x="16" y="237"/>
                        <a:pt x="16" y="237"/>
                        <a:pt x="16" y="237"/>
                      </a:cubicBezTo>
                      <a:cubicBezTo>
                        <a:pt x="16" y="237"/>
                        <a:pt x="16" y="237"/>
                        <a:pt x="16" y="237"/>
                      </a:cubicBezTo>
                      <a:cubicBezTo>
                        <a:pt x="15" y="238"/>
                        <a:pt x="15" y="238"/>
                        <a:pt x="15" y="239"/>
                      </a:cubicBezTo>
                      <a:cubicBezTo>
                        <a:pt x="14" y="240"/>
                        <a:pt x="14" y="241"/>
                        <a:pt x="13" y="241"/>
                      </a:cubicBezTo>
                      <a:cubicBezTo>
                        <a:pt x="13" y="241"/>
                        <a:pt x="13" y="241"/>
                        <a:pt x="13" y="241"/>
                      </a:cubicBezTo>
                      <a:cubicBezTo>
                        <a:pt x="13" y="241"/>
                        <a:pt x="13" y="241"/>
                        <a:pt x="13" y="241"/>
                      </a:cubicBezTo>
                      <a:cubicBezTo>
                        <a:pt x="13" y="241"/>
                        <a:pt x="13" y="241"/>
                        <a:pt x="13" y="241"/>
                      </a:cubicBezTo>
                      <a:cubicBezTo>
                        <a:pt x="13" y="241"/>
                        <a:pt x="13" y="241"/>
                        <a:pt x="13" y="241"/>
                      </a:cubicBezTo>
                      <a:cubicBezTo>
                        <a:pt x="13" y="241"/>
                        <a:pt x="13" y="241"/>
                        <a:pt x="13" y="241"/>
                      </a:cubicBezTo>
                      <a:cubicBezTo>
                        <a:pt x="13" y="241"/>
                        <a:pt x="13" y="241"/>
                        <a:pt x="13" y="241"/>
                      </a:cubicBezTo>
                      <a:cubicBezTo>
                        <a:pt x="13" y="241"/>
                        <a:pt x="13" y="241"/>
                        <a:pt x="13" y="241"/>
                      </a:cubicBezTo>
                      <a:cubicBezTo>
                        <a:pt x="13" y="241"/>
                        <a:pt x="13" y="241"/>
                        <a:pt x="13" y="241"/>
                      </a:cubicBezTo>
                      <a:cubicBezTo>
                        <a:pt x="13" y="241"/>
                        <a:pt x="13" y="241"/>
                        <a:pt x="13" y="241"/>
                      </a:cubicBezTo>
                      <a:cubicBezTo>
                        <a:pt x="13" y="241"/>
                        <a:pt x="13" y="241"/>
                        <a:pt x="13" y="241"/>
                      </a:cubicBezTo>
                      <a:cubicBezTo>
                        <a:pt x="12" y="242"/>
                        <a:pt x="12" y="242"/>
                        <a:pt x="12" y="242"/>
                      </a:cubicBezTo>
                      <a:cubicBezTo>
                        <a:pt x="12" y="242"/>
                        <a:pt x="12" y="242"/>
                        <a:pt x="12" y="242"/>
                      </a:cubicBezTo>
                      <a:cubicBezTo>
                        <a:pt x="12" y="242"/>
                        <a:pt x="12" y="242"/>
                        <a:pt x="12" y="242"/>
                      </a:cubicBezTo>
                      <a:cubicBezTo>
                        <a:pt x="11" y="243"/>
                        <a:pt x="11" y="243"/>
                        <a:pt x="11" y="243"/>
                      </a:cubicBezTo>
                      <a:cubicBezTo>
                        <a:pt x="11" y="243"/>
                        <a:pt x="11" y="243"/>
                        <a:pt x="11" y="243"/>
                      </a:cubicBezTo>
                      <a:cubicBezTo>
                        <a:pt x="11" y="243"/>
                        <a:pt x="10" y="243"/>
                        <a:pt x="10" y="243"/>
                      </a:cubicBezTo>
                      <a:cubicBezTo>
                        <a:pt x="10" y="243"/>
                        <a:pt x="10" y="243"/>
                        <a:pt x="9" y="244"/>
                      </a:cubicBezTo>
                      <a:cubicBezTo>
                        <a:pt x="9" y="244"/>
                        <a:pt x="9" y="244"/>
                        <a:pt x="8" y="244"/>
                      </a:cubicBezTo>
                      <a:cubicBezTo>
                        <a:pt x="8" y="244"/>
                        <a:pt x="8" y="244"/>
                        <a:pt x="8" y="244"/>
                      </a:cubicBezTo>
                      <a:cubicBezTo>
                        <a:pt x="8" y="243"/>
                        <a:pt x="8" y="243"/>
                        <a:pt x="8" y="243"/>
                      </a:cubicBezTo>
                      <a:cubicBezTo>
                        <a:pt x="8" y="243"/>
                        <a:pt x="7" y="243"/>
                        <a:pt x="7" y="243"/>
                      </a:cubicBezTo>
                      <a:cubicBezTo>
                        <a:pt x="7" y="243"/>
                        <a:pt x="7" y="244"/>
                        <a:pt x="7" y="244"/>
                      </a:cubicBezTo>
                      <a:cubicBezTo>
                        <a:pt x="6" y="246"/>
                        <a:pt x="5" y="248"/>
                        <a:pt x="4" y="251"/>
                      </a:cubicBezTo>
                      <a:cubicBezTo>
                        <a:pt x="0" y="262"/>
                        <a:pt x="1" y="277"/>
                        <a:pt x="2" y="291"/>
                      </a:cubicBezTo>
                      <a:cubicBezTo>
                        <a:pt x="2" y="291"/>
                        <a:pt x="2" y="291"/>
                        <a:pt x="2" y="291"/>
                      </a:cubicBezTo>
                      <a:cubicBezTo>
                        <a:pt x="28" y="264"/>
                        <a:pt x="56" y="154"/>
                        <a:pt x="94" y="85"/>
                      </a:cubicBezTo>
                      <a:moveTo>
                        <a:pt x="163" y="1"/>
                      </a:moveTo>
                      <a:cubicBezTo>
                        <a:pt x="163" y="1"/>
                        <a:pt x="163" y="1"/>
                        <a:pt x="163" y="1"/>
                      </a:cubicBezTo>
                      <a:cubicBezTo>
                        <a:pt x="164" y="1"/>
                        <a:pt x="164" y="1"/>
                        <a:pt x="164" y="1"/>
                      </a:cubicBezTo>
                      <a:cubicBezTo>
                        <a:pt x="164" y="1"/>
                        <a:pt x="163" y="1"/>
                        <a:pt x="163" y="1"/>
                      </a:cubicBezTo>
                      <a:moveTo>
                        <a:pt x="160" y="0"/>
                      </a:moveTo>
                      <a:cubicBezTo>
                        <a:pt x="160" y="2"/>
                        <a:pt x="159" y="4"/>
                        <a:pt x="159" y="6"/>
                      </a:cubicBezTo>
                      <a:cubicBezTo>
                        <a:pt x="160" y="4"/>
                        <a:pt x="160" y="2"/>
                        <a:pt x="161" y="1"/>
                      </a:cubicBezTo>
                      <a:cubicBezTo>
                        <a:pt x="161" y="1"/>
                        <a:pt x="160" y="0"/>
                        <a:pt x="160" y="0"/>
                      </a:cubicBezTo>
                    </a:path>
                  </a:pathLst>
                </a:custGeom>
                <a:solidFill>
                  <a:srgbClr val="8932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1" name="Freeform 8742">
                  <a:extLst>
                    <a:ext uri="{FF2B5EF4-FFF2-40B4-BE49-F238E27FC236}">
                      <a16:creationId xmlns:a16="http://schemas.microsoft.com/office/drawing/2014/main" id="{980CF5A5-0B21-8E03-1C8C-5CD108C8BDE7}"/>
                    </a:ext>
                  </a:extLst>
                </p:cNvPr>
                <p:cNvSpPr>
                  <a:spLocks noEditPoints="1"/>
                </p:cNvSpPr>
                <p:nvPr/>
              </p:nvSpPr>
              <p:spPr bwMode="auto">
                <a:xfrm>
                  <a:off x="4257" y="2312"/>
                  <a:ext cx="147" cy="336"/>
                </a:xfrm>
                <a:custGeom>
                  <a:avLst/>
                  <a:gdLst>
                    <a:gd name="T0" fmla="*/ 2 w 178"/>
                    <a:gd name="T1" fmla="*/ 174 h 407"/>
                    <a:gd name="T2" fmla="*/ 0 w 178"/>
                    <a:gd name="T3" fmla="*/ 189 h 407"/>
                    <a:gd name="T4" fmla="*/ 4 w 178"/>
                    <a:gd name="T5" fmla="*/ 189 h 407"/>
                    <a:gd name="T6" fmla="*/ 7 w 178"/>
                    <a:gd name="T7" fmla="*/ 179 h 407"/>
                    <a:gd name="T8" fmla="*/ 2 w 178"/>
                    <a:gd name="T9" fmla="*/ 174 h 407"/>
                    <a:gd name="T10" fmla="*/ 83 w 178"/>
                    <a:gd name="T11" fmla="*/ 0 h 407"/>
                    <a:gd name="T12" fmla="*/ 57 w 178"/>
                    <a:gd name="T13" fmla="*/ 26 h 407"/>
                    <a:gd name="T14" fmla="*/ 14 w 178"/>
                    <a:gd name="T15" fmla="*/ 121 h 407"/>
                    <a:gd name="T16" fmla="*/ 14 w 178"/>
                    <a:gd name="T17" fmla="*/ 121 h 407"/>
                    <a:gd name="T18" fmla="*/ 12 w 178"/>
                    <a:gd name="T19" fmla="*/ 137 h 407"/>
                    <a:gd name="T20" fmla="*/ 13 w 178"/>
                    <a:gd name="T21" fmla="*/ 139 h 407"/>
                    <a:gd name="T22" fmla="*/ 21 w 178"/>
                    <a:gd name="T23" fmla="*/ 134 h 407"/>
                    <a:gd name="T24" fmla="*/ 28 w 178"/>
                    <a:gd name="T25" fmla="*/ 103 h 407"/>
                    <a:gd name="T26" fmla="*/ 37 w 178"/>
                    <a:gd name="T27" fmla="*/ 76 h 407"/>
                    <a:gd name="T28" fmla="*/ 52 w 178"/>
                    <a:gd name="T29" fmla="*/ 52 h 407"/>
                    <a:gd name="T30" fmla="*/ 75 w 178"/>
                    <a:gd name="T31" fmla="*/ 24 h 407"/>
                    <a:gd name="T32" fmla="*/ 60 w 178"/>
                    <a:gd name="T33" fmla="*/ 37 h 407"/>
                    <a:gd name="T34" fmla="*/ 79 w 178"/>
                    <a:gd name="T35" fmla="*/ 10 h 407"/>
                    <a:gd name="T36" fmla="*/ 83 w 178"/>
                    <a:gd name="T37" fmla="*/ 0 h 4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8" h="407">
                      <a:moveTo>
                        <a:pt x="6" y="375"/>
                      </a:moveTo>
                      <a:cubicBezTo>
                        <a:pt x="4" y="386"/>
                        <a:pt x="2" y="396"/>
                        <a:pt x="0" y="407"/>
                      </a:cubicBezTo>
                      <a:cubicBezTo>
                        <a:pt x="2" y="406"/>
                        <a:pt x="5" y="406"/>
                        <a:pt x="8" y="406"/>
                      </a:cubicBezTo>
                      <a:cubicBezTo>
                        <a:pt x="10" y="399"/>
                        <a:pt x="12" y="392"/>
                        <a:pt x="14" y="386"/>
                      </a:cubicBezTo>
                      <a:cubicBezTo>
                        <a:pt x="11" y="382"/>
                        <a:pt x="9" y="379"/>
                        <a:pt x="6" y="375"/>
                      </a:cubicBezTo>
                      <a:moveTo>
                        <a:pt x="178" y="0"/>
                      </a:moveTo>
                      <a:cubicBezTo>
                        <a:pt x="166" y="23"/>
                        <a:pt x="143" y="39"/>
                        <a:pt x="121" y="54"/>
                      </a:cubicBezTo>
                      <a:cubicBezTo>
                        <a:pt x="83" y="123"/>
                        <a:pt x="55" y="233"/>
                        <a:pt x="29" y="260"/>
                      </a:cubicBezTo>
                      <a:cubicBezTo>
                        <a:pt x="29" y="260"/>
                        <a:pt x="29" y="260"/>
                        <a:pt x="29" y="260"/>
                      </a:cubicBezTo>
                      <a:cubicBezTo>
                        <a:pt x="29" y="272"/>
                        <a:pt x="29" y="285"/>
                        <a:pt x="26" y="295"/>
                      </a:cubicBezTo>
                      <a:cubicBezTo>
                        <a:pt x="27" y="296"/>
                        <a:pt x="27" y="297"/>
                        <a:pt x="28" y="299"/>
                      </a:cubicBezTo>
                      <a:cubicBezTo>
                        <a:pt x="33" y="295"/>
                        <a:pt x="39" y="292"/>
                        <a:pt x="46" y="288"/>
                      </a:cubicBezTo>
                      <a:cubicBezTo>
                        <a:pt x="49" y="263"/>
                        <a:pt x="50" y="234"/>
                        <a:pt x="60" y="222"/>
                      </a:cubicBezTo>
                      <a:cubicBezTo>
                        <a:pt x="74" y="205"/>
                        <a:pt x="70" y="184"/>
                        <a:pt x="81" y="165"/>
                      </a:cubicBezTo>
                      <a:cubicBezTo>
                        <a:pt x="91" y="147"/>
                        <a:pt x="100" y="130"/>
                        <a:pt x="111" y="112"/>
                      </a:cubicBezTo>
                      <a:cubicBezTo>
                        <a:pt x="125" y="89"/>
                        <a:pt x="143" y="71"/>
                        <a:pt x="161" y="52"/>
                      </a:cubicBezTo>
                      <a:cubicBezTo>
                        <a:pt x="149" y="61"/>
                        <a:pt x="138" y="70"/>
                        <a:pt x="128" y="79"/>
                      </a:cubicBezTo>
                      <a:cubicBezTo>
                        <a:pt x="128" y="60"/>
                        <a:pt x="164" y="39"/>
                        <a:pt x="171" y="21"/>
                      </a:cubicBezTo>
                      <a:cubicBezTo>
                        <a:pt x="174" y="15"/>
                        <a:pt x="176" y="7"/>
                        <a:pt x="178"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2" name="Freeform 8743">
                  <a:extLst>
                    <a:ext uri="{FF2B5EF4-FFF2-40B4-BE49-F238E27FC236}">
                      <a16:creationId xmlns:a16="http://schemas.microsoft.com/office/drawing/2014/main" id="{32037527-4632-BE79-C1AC-8BF6EA212CE2}"/>
                    </a:ext>
                  </a:extLst>
                </p:cNvPr>
                <p:cNvSpPr>
                  <a:spLocks noEditPoints="1"/>
                </p:cNvSpPr>
                <p:nvPr/>
              </p:nvSpPr>
              <p:spPr bwMode="auto">
                <a:xfrm>
                  <a:off x="4262" y="2550"/>
                  <a:ext cx="33" cy="81"/>
                </a:xfrm>
                <a:custGeom>
                  <a:avLst/>
                  <a:gdLst>
                    <a:gd name="T0" fmla="*/ 6 w 40"/>
                    <a:gd name="T1" fmla="*/ 13 h 98"/>
                    <a:gd name="T2" fmla="*/ 0 w 40"/>
                    <a:gd name="T3" fmla="*/ 41 h 98"/>
                    <a:gd name="T4" fmla="*/ 4 w 40"/>
                    <a:gd name="T5" fmla="*/ 45 h 98"/>
                    <a:gd name="T6" fmla="*/ 12 w 40"/>
                    <a:gd name="T7" fmla="*/ 26 h 98"/>
                    <a:gd name="T8" fmla="*/ 6 w 40"/>
                    <a:gd name="T9" fmla="*/ 13 h 98"/>
                    <a:gd name="T10" fmla="*/ 18 w 40"/>
                    <a:gd name="T11" fmla="*/ 0 h 98"/>
                    <a:gd name="T12" fmla="*/ 10 w 40"/>
                    <a:gd name="T13" fmla="*/ 5 h 98"/>
                    <a:gd name="T14" fmla="*/ 15 w 40"/>
                    <a:gd name="T15" fmla="*/ 17 h 98"/>
                    <a:gd name="T16" fmla="*/ 18 w 40"/>
                    <a:gd name="T17" fmla="*/ 0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98">
                      <a:moveTo>
                        <a:pt x="13" y="28"/>
                      </a:moveTo>
                      <a:cubicBezTo>
                        <a:pt x="10" y="42"/>
                        <a:pt x="5" y="63"/>
                        <a:pt x="0" y="87"/>
                      </a:cubicBezTo>
                      <a:cubicBezTo>
                        <a:pt x="3" y="91"/>
                        <a:pt x="5" y="94"/>
                        <a:pt x="8" y="98"/>
                      </a:cubicBezTo>
                      <a:cubicBezTo>
                        <a:pt x="14" y="80"/>
                        <a:pt x="19" y="65"/>
                        <a:pt x="24" y="54"/>
                      </a:cubicBezTo>
                      <a:cubicBezTo>
                        <a:pt x="20" y="45"/>
                        <a:pt x="17" y="37"/>
                        <a:pt x="13" y="28"/>
                      </a:cubicBezTo>
                      <a:moveTo>
                        <a:pt x="40" y="0"/>
                      </a:moveTo>
                      <a:cubicBezTo>
                        <a:pt x="33" y="4"/>
                        <a:pt x="27" y="7"/>
                        <a:pt x="22" y="11"/>
                      </a:cubicBezTo>
                      <a:cubicBezTo>
                        <a:pt x="26" y="19"/>
                        <a:pt x="29" y="28"/>
                        <a:pt x="33" y="37"/>
                      </a:cubicBezTo>
                      <a:cubicBezTo>
                        <a:pt x="37" y="28"/>
                        <a:pt x="39" y="15"/>
                        <a:pt x="40" y="0"/>
                      </a:cubicBezTo>
                    </a:path>
                  </a:pathLst>
                </a:custGeom>
                <a:solidFill>
                  <a:srgbClr val="8A32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3" name="Freeform 8744">
                  <a:extLst>
                    <a:ext uri="{FF2B5EF4-FFF2-40B4-BE49-F238E27FC236}">
                      <a16:creationId xmlns:a16="http://schemas.microsoft.com/office/drawing/2014/main" id="{A86906B0-5A77-5FB9-F41F-16CF4DB419D0}"/>
                    </a:ext>
                  </a:extLst>
                </p:cNvPr>
                <p:cNvSpPr>
                  <a:spLocks noEditPoints="1"/>
                </p:cNvSpPr>
                <p:nvPr/>
              </p:nvSpPr>
              <p:spPr bwMode="auto">
                <a:xfrm>
                  <a:off x="4412" y="2284"/>
                  <a:ext cx="116" cy="176"/>
                </a:xfrm>
                <a:custGeom>
                  <a:avLst/>
                  <a:gdLst>
                    <a:gd name="T0" fmla="*/ 22 w 141"/>
                    <a:gd name="T1" fmla="*/ 37 h 213"/>
                    <a:gd name="T2" fmla="*/ 37 w 141"/>
                    <a:gd name="T3" fmla="*/ 60 h 213"/>
                    <a:gd name="T4" fmla="*/ 41 w 141"/>
                    <a:gd name="T5" fmla="*/ 64 h 213"/>
                    <a:gd name="T6" fmla="*/ 59 w 141"/>
                    <a:gd name="T7" fmla="*/ 99 h 213"/>
                    <a:gd name="T8" fmla="*/ 59 w 141"/>
                    <a:gd name="T9" fmla="*/ 98 h 213"/>
                    <a:gd name="T10" fmla="*/ 60 w 141"/>
                    <a:gd name="T11" fmla="*/ 98 h 213"/>
                    <a:gd name="T12" fmla="*/ 60 w 141"/>
                    <a:gd name="T13" fmla="*/ 98 h 213"/>
                    <a:gd name="T14" fmla="*/ 60 w 141"/>
                    <a:gd name="T15" fmla="*/ 98 h 213"/>
                    <a:gd name="T16" fmla="*/ 61 w 141"/>
                    <a:gd name="T17" fmla="*/ 98 h 213"/>
                    <a:gd name="T18" fmla="*/ 61 w 141"/>
                    <a:gd name="T19" fmla="*/ 98 h 213"/>
                    <a:gd name="T20" fmla="*/ 61 w 141"/>
                    <a:gd name="T21" fmla="*/ 98 h 213"/>
                    <a:gd name="T22" fmla="*/ 62 w 141"/>
                    <a:gd name="T23" fmla="*/ 98 h 213"/>
                    <a:gd name="T24" fmla="*/ 63 w 141"/>
                    <a:gd name="T25" fmla="*/ 98 h 213"/>
                    <a:gd name="T26" fmla="*/ 63 w 141"/>
                    <a:gd name="T27" fmla="*/ 98 h 213"/>
                    <a:gd name="T28" fmla="*/ 63 w 141"/>
                    <a:gd name="T29" fmla="*/ 98 h 213"/>
                    <a:gd name="T30" fmla="*/ 63 w 141"/>
                    <a:gd name="T31" fmla="*/ 98 h 213"/>
                    <a:gd name="T32" fmla="*/ 63 w 141"/>
                    <a:gd name="T33" fmla="*/ 98 h 213"/>
                    <a:gd name="T34" fmla="*/ 63 w 141"/>
                    <a:gd name="T35" fmla="*/ 98 h 213"/>
                    <a:gd name="T36" fmla="*/ 63 w 141"/>
                    <a:gd name="T37" fmla="*/ 98 h 213"/>
                    <a:gd name="T38" fmla="*/ 63 w 141"/>
                    <a:gd name="T39" fmla="*/ 98 h 213"/>
                    <a:gd name="T40" fmla="*/ 63 w 141"/>
                    <a:gd name="T41" fmla="*/ 98 h 213"/>
                    <a:gd name="T42" fmla="*/ 63 w 141"/>
                    <a:gd name="T43" fmla="*/ 98 h 213"/>
                    <a:gd name="T44" fmla="*/ 63 w 141"/>
                    <a:gd name="T45" fmla="*/ 98 h 213"/>
                    <a:gd name="T46" fmla="*/ 63 w 141"/>
                    <a:gd name="T47" fmla="*/ 98 h 213"/>
                    <a:gd name="T48" fmla="*/ 63 w 141"/>
                    <a:gd name="T49" fmla="*/ 98 h 213"/>
                    <a:gd name="T50" fmla="*/ 63 w 141"/>
                    <a:gd name="T51" fmla="*/ 98 h 213"/>
                    <a:gd name="T52" fmla="*/ 64 w 141"/>
                    <a:gd name="T53" fmla="*/ 99 h 213"/>
                    <a:gd name="T54" fmla="*/ 64 w 141"/>
                    <a:gd name="T55" fmla="*/ 99 h 213"/>
                    <a:gd name="T56" fmla="*/ 63 w 141"/>
                    <a:gd name="T57" fmla="*/ 94 h 213"/>
                    <a:gd name="T58" fmla="*/ 55 w 141"/>
                    <a:gd name="T59" fmla="*/ 74 h 213"/>
                    <a:gd name="T60" fmla="*/ 39 w 141"/>
                    <a:gd name="T61" fmla="*/ 49 h 213"/>
                    <a:gd name="T62" fmla="*/ 22 w 141"/>
                    <a:gd name="T63" fmla="*/ 37 h 213"/>
                    <a:gd name="T64" fmla="*/ 2 w 141"/>
                    <a:gd name="T65" fmla="*/ 2 h 213"/>
                    <a:gd name="T66" fmla="*/ 0 w 141"/>
                    <a:gd name="T67" fmla="*/ 2 h 213"/>
                    <a:gd name="T68" fmla="*/ 0 w 141"/>
                    <a:gd name="T69" fmla="*/ 14 h 213"/>
                    <a:gd name="T70" fmla="*/ 10 w 141"/>
                    <a:gd name="T71" fmla="*/ 21 h 213"/>
                    <a:gd name="T72" fmla="*/ 2 w 141"/>
                    <a:gd name="T73" fmla="*/ 2 h 213"/>
                    <a:gd name="T74" fmla="*/ 1 w 141"/>
                    <a:gd name="T75" fmla="*/ 0 h 213"/>
                    <a:gd name="T76" fmla="*/ 0 w 141"/>
                    <a:gd name="T77" fmla="*/ 2 h 213"/>
                    <a:gd name="T78" fmla="*/ 2 w 141"/>
                    <a:gd name="T79" fmla="*/ 2 h 213"/>
                    <a:gd name="T80" fmla="*/ 1 w 141"/>
                    <a:gd name="T81" fmla="*/ 2 h 213"/>
                    <a:gd name="T82" fmla="*/ 1 w 141"/>
                    <a:gd name="T83" fmla="*/ 0 h 2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1" h="213">
                      <a:moveTo>
                        <a:pt x="49" y="79"/>
                      </a:moveTo>
                      <a:cubicBezTo>
                        <a:pt x="60" y="94"/>
                        <a:pt x="71" y="112"/>
                        <a:pt x="81" y="129"/>
                      </a:cubicBezTo>
                      <a:cubicBezTo>
                        <a:pt x="84" y="133"/>
                        <a:pt x="87" y="136"/>
                        <a:pt x="90" y="139"/>
                      </a:cubicBezTo>
                      <a:cubicBezTo>
                        <a:pt x="108" y="160"/>
                        <a:pt x="118" y="187"/>
                        <a:pt x="130" y="212"/>
                      </a:cubicBezTo>
                      <a:cubicBezTo>
                        <a:pt x="130" y="212"/>
                        <a:pt x="130" y="211"/>
                        <a:pt x="130" y="210"/>
                      </a:cubicBezTo>
                      <a:cubicBezTo>
                        <a:pt x="130" y="210"/>
                        <a:pt x="130" y="210"/>
                        <a:pt x="131" y="210"/>
                      </a:cubicBezTo>
                      <a:cubicBezTo>
                        <a:pt x="131" y="210"/>
                        <a:pt x="131" y="210"/>
                        <a:pt x="131" y="210"/>
                      </a:cubicBezTo>
                      <a:cubicBezTo>
                        <a:pt x="131" y="210"/>
                        <a:pt x="131" y="210"/>
                        <a:pt x="131" y="210"/>
                      </a:cubicBezTo>
                      <a:cubicBezTo>
                        <a:pt x="132" y="210"/>
                        <a:pt x="132" y="210"/>
                        <a:pt x="132" y="209"/>
                      </a:cubicBezTo>
                      <a:cubicBezTo>
                        <a:pt x="132" y="209"/>
                        <a:pt x="133" y="209"/>
                        <a:pt x="133" y="209"/>
                      </a:cubicBezTo>
                      <a:cubicBezTo>
                        <a:pt x="133" y="209"/>
                        <a:pt x="133" y="209"/>
                        <a:pt x="134" y="209"/>
                      </a:cubicBezTo>
                      <a:cubicBezTo>
                        <a:pt x="134" y="209"/>
                        <a:pt x="134" y="209"/>
                        <a:pt x="135" y="209"/>
                      </a:cubicBezTo>
                      <a:cubicBezTo>
                        <a:pt x="135" y="209"/>
                        <a:pt x="135" y="209"/>
                        <a:pt x="136" y="209"/>
                      </a:cubicBezTo>
                      <a:cubicBezTo>
                        <a:pt x="136" y="209"/>
                        <a:pt x="136" y="209"/>
                        <a:pt x="136" y="209"/>
                      </a:cubicBezTo>
                      <a:cubicBezTo>
                        <a:pt x="136" y="209"/>
                        <a:pt x="137" y="209"/>
                        <a:pt x="137" y="210"/>
                      </a:cubicBezTo>
                      <a:cubicBezTo>
                        <a:pt x="137" y="210"/>
                        <a:pt x="137" y="210"/>
                        <a:pt x="137" y="210"/>
                      </a:cubicBezTo>
                      <a:cubicBezTo>
                        <a:pt x="137" y="210"/>
                        <a:pt x="137" y="210"/>
                        <a:pt x="137" y="210"/>
                      </a:cubicBezTo>
                      <a:cubicBezTo>
                        <a:pt x="138" y="210"/>
                        <a:pt x="138" y="210"/>
                        <a:pt x="138" y="210"/>
                      </a:cubicBezTo>
                      <a:cubicBezTo>
                        <a:pt x="138" y="210"/>
                        <a:pt x="138" y="210"/>
                        <a:pt x="138" y="210"/>
                      </a:cubicBezTo>
                      <a:cubicBezTo>
                        <a:pt x="138" y="210"/>
                        <a:pt x="138" y="210"/>
                        <a:pt x="138" y="210"/>
                      </a:cubicBezTo>
                      <a:cubicBezTo>
                        <a:pt x="138" y="210"/>
                        <a:pt x="138" y="210"/>
                        <a:pt x="138" y="210"/>
                      </a:cubicBezTo>
                      <a:cubicBezTo>
                        <a:pt x="138" y="210"/>
                        <a:pt x="138" y="210"/>
                        <a:pt x="138" y="210"/>
                      </a:cubicBezTo>
                      <a:cubicBezTo>
                        <a:pt x="139" y="210"/>
                        <a:pt x="139" y="210"/>
                        <a:pt x="139" y="210"/>
                      </a:cubicBezTo>
                      <a:cubicBezTo>
                        <a:pt x="139" y="210"/>
                        <a:pt x="139" y="210"/>
                        <a:pt x="139" y="210"/>
                      </a:cubicBezTo>
                      <a:cubicBezTo>
                        <a:pt x="139" y="210"/>
                        <a:pt x="139" y="210"/>
                        <a:pt x="139" y="210"/>
                      </a:cubicBezTo>
                      <a:cubicBezTo>
                        <a:pt x="139" y="210"/>
                        <a:pt x="139" y="210"/>
                        <a:pt x="139" y="210"/>
                      </a:cubicBezTo>
                      <a:cubicBezTo>
                        <a:pt x="139" y="210"/>
                        <a:pt x="140" y="211"/>
                        <a:pt x="140" y="212"/>
                      </a:cubicBezTo>
                      <a:cubicBezTo>
                        <a:pt x="140" y="213"/>
                        <a:pt x="141" y="213"/>
                        <a:pt x="141" y="213"/>
                      </a:cubicBezTo>
                      <a:cubicBezTo>
                        <a:pt x="141" y="210"/>
                        <a:pt x="140" y="206"/>
                        <a:pt x="139" y="202"/>
                      </a:cubicBezTo>
                      <a:cubicBezTo>
                        <a:pt x="134" y="188"/>
                        <a:pt x="127" y="174"/>
                        <a:pt x="120" y="160"/>
                      </a:cubicBezTo>
                      <a:cubicBezTo>
                        <a:pt x="110" y="139"/>
                        <a:pt x="100" y="122"/>
                        <a:pt x="84" y="105"/>
                      </a:cubicBezTo>
                      <a:cubicBezTo>
                        <a:pt x="73" y="94"/>
                        <a:pt x="61" y="87"/>
                        <a:pt x="49" y="79"/>
                      </a:cubicBezTo>
                      <a:moveTo>
                        <a:pt x="2" y="4"/>
                      </a:moveTo>
                      <a:cubicBezTo>
                        <a:pt x="0" y="4"/>
                        <a:pt x="0" y="4"/>
                        <a:pt x="0" y="4"/>
                      </a:cubicBezTo>
                      <a:cubicBezTo>
                        <a:pt x="0" y="13"/>
                        <a:pt x="0" y="22"/>
                        <a:pt x="0" y="31"/>
                      </a:cubicBezTo>
                      <a:cubicBezTo>
                        <a:pt x="6" y="34"/>
                        <a:pt x="14" y="39"/>
                        <a:pt x="21" y="45"/>
                      </a:cubicBezTo>
                      <a:cubicBezTo>
                        <a:pt x="14" y="32"/>
                        <a:pt x="10" y="18"/>
                        <a:pt x="2" y="4"/>
                      </a:cubicBezTo>
                      <a:moveTo>
                        <a:pt x="1" y="0"/>
                      </a:moveTo>
                      <a:cubicBezTo>
                        <a:pt x="1" y="1"/>
                        <a:pt x="0" y="2"/>
                        <a:pt x="0" y="4"/>
                      </a:cubicBezTo>
                      <a:cubicBezTo>
                        <a:pt x="1" y="4"/>
                        <a:pt x="1" y="4"/>
                        <a:pt x="2" y="4"/>
                      </a:cubicBezTo>
                      <a:cubicBezTo>
                        <a:pt x="2" y="4"/>
                        <a:pt x="2" y="3"/>
                        <a:pt x="1" y="3"/>
                      </a:cubicBezTo>
                      <a:cubicBezTo>
                        <a:pt x="1" y="0"/>
                        <a:pt x="1" y="0"/>
                        <a:pt x="1" y="0"/>
                      </a:cubicBezTo>
                    </a:path>
                  </a:pathLst>
                </a:custGeom>
                <a:solidFill>
                  <a:srgbClr val="8932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4" name="Freeform 8745">
                  <a:extLst>
                    <a:ext uri="{FF2B5EF4-FFF2-40B4-BE49-F238E27FC236}">
                      <a16:creationId xmlns:a16="http://schemas.microsoft.com/office/drawing/2014/main" id="{F944DDE7-BF1C-05F6-05EE-A57559CACF5C}"/>
                    </a:ext>
                  </a:extLst>
                </p:cNvPr>
                <p:cNvSpPr>
                  <a:spLocks/>
                </p:cNvSpPr>
                <p:nvPr/>
              </p:nvSpPr>
              <p:spPr bwMode="auto">
                <a:xfrm>
                  <a:off x="4390" y="2310"/>
                  <a:ext cx="89" cy="81"/>
                </a:xfrm>
                <a:custGeom>
                  <a:avLst/>
                  <a:gdLst>
                    <a:gd name="T0" fmla="*/ 12 w 108"/>
                    <a:gd name="T1" fmla="*/ 0 h 98"/>
                    <a:gd name="T2" fmla="*/ 6 w 108"/>
                    <a:gd name="T3" fmla="*/ 18 h 98"/>
                    <a:gd name="T4" fmla="*/ 0 w 108"/>
                    <a:gd name="T5" fmla="*/ 26 h 98"/>
                    <a:gd name="T6" fmla="*/ 7 w 108"/>
                    <a:gd name="T7" fmla="*/ 20 h 98"/>
                    <a:gd name="T8" fmla="*/ 14 w 108"/>
                    <a:gd name="T9" fmla="*/ 17 h 98"/>
                    <a:gd name="T10" fmla="*/ 30 w 108"/>
                    <a:gd name="T11" fmla="*/ 28 h 98"/>
                    <a:gd name="T12" fmla="*/ 49 w 108"/>
                    <a:gd name="T13" fmla="*/ 45 h 98"/>
                    <a:gd name="T14" fmla="*/ 35 w 108"/>
                    <a:gd name="T15" fmla="*/ 22 h 98"/>
                    <a:gd name="T16" fmla="*/ 30 w 108"/>
                    <a:gd name="T17" fmla="*/ 18 h 98"/>
                    <a:gd name="T18" fmla="*/ 22 w 108"/>
                    <a:gd name="T19" fmla="*/ 7 h 98"/>
                    <a:gd name="T20" fmla="*/ 12 w 108"/>
                    <a:gd name="T21" fmla="*/ 0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8" h="98">
                      <a:moveTo>
                        <a:pt x="27" y="0"/>
                      </a:moveTo>
                      <a:cubicBezTo>
                        <a:pt x="26" y="14"/>
                        <a:pt x="22" y="28"/>
                        <a:pt x="13" y="40"/>
                      </a:cubicBezTo>
                      <a:cubicBezTo>
                        <a:pt x="8" y="45"/>
                        <a:pt x="4" y="50"/>
                        <a:pt x="0" y="55"/>
                      </a:cubicBezTo>
                      <a:cubicBezTo>
                        <a:pt x="5" y="51"/>
                        <a:pt x="11" y="46"/>
                        <a:pt x="16" y="42"/>
                      </a:cubicBezTo>
                      <a:cubicBezTo>
                        <a:pt x="22" y="37"/>
                        <a:pt x="27" y="35"/>
                        <a:pt x="32" y="35"/>
                      </a:cubicBezTo>
                      <a:cubicBezTo>
                        <a:pt x="44" y="35"/>
                        <a:pt x="52" y="49"/>
                        <a:pt x="64" y="59"/>
                      </a:cubicBezTo>
                      <a:cubicBezTo>
                        <a:pt x="79" y="72"/>
                        <a:pt x="94" y="84"/>
                        <a:pt x="108" y="98"/>
                      </a:cubicBezTo>
                      <a:cubicBezTo>
                        <a:pt x="98" y="81"/>
                        <a:pt x="87" y="63"/>
                        <a:pt x="76" y="48"/>
                      </a:cubicBezTo>
                      <a:cubicBezTo>
                        <a:pt x="72" y="46"/>
                        <a:pt x="69" y="43"/>
                        <a:pt x="66" y="40"/>
                      </a:cubicBezTo>
                      <a:cubicBezTo>
                        <a:pt x="57" y="32"/>
                        <a:pt x="52" y="23"/>
                        <a:pt x="48" y="14"/>
                      </a:cubicBezTo>
                      <a:cubicBezTo>
                        <a:pt x="41" y="8"/>
                        <a:pt x="33" y="3"/>
                        <a:pt x="27"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5" name="Freeform 8746">
                  <a:extLst>
                    <a:ext uri="{FF2B5EF4-FFF2-40B4-BE49-F238E27FC236}">
                      <a16:creationId xmlns:a16="http://schemas.microsoft.com/office/drawing/2014/main" id="{7A927070-21C1-F00D-4057-E7438CCE64D2}"/>
                    </a:ext>
                  </a:extLst>
                </p:cNvPr>
                <p:cNvSpPr>
                  <a:spLocks/>
                </p:cNvSpPr>
                <p:nvPr/>
              </p:nvSpPr>
              <p:spPr bwMode="auto">
                <a:xfrm>
                  <a:off x="4405" y="2292"/>
                  <a:ext cx="5" cy="17"/>
                </a:xfrm>
                <a:custGeom>
                  <a:avLst/>
                  <a:gdLst>
                    <a:gd name="T0" fmla="*/ 3 w 6"/>
                    <a:gd name="T1" fmla="*/ 0 h 21"/>
                    <a:gd name="T2" fmla="*/ 0 w 6"/>
                    <a:gd name="T3" fmla="*/ 9 h 21"/>
                    <a:gd name="T4" fmla="*/ 1 w 6"/>
                    <a:gd name="T5" fmla="*/ 9 h 21"/>
                    <a:gd name="T6" fmla="*/ 3 w 6"/>
                    <a:gd name="T7" fmla="*/ 0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1">
                      <a:moveTo>
                        <a:pt x="6" y="0"/>
                      </a:moveTo>
                      <a:cubicBezTo>
                        <a:pt x="4" y="7"/>
                        <a:pt x="2" y="14"/>
                        <a:pt x="0" y="21"/>
                      </a:cubicBezTo>
                      <a:cubicBezTo>
                        <a:pt x="0" y="21"/>
                        <a:pt x="0" y="21"/>
                        <a:pt x="1" y="21"/>
                      </a:cubicBezTo>
                      <a:cubicBezTo>
                        <a:pt x="3" y="14"/>
                        <a:pt x="5" y="7"/>
                        <a:pt x="6" y="0"/>
                      </a:cubicBezTo>
                    </a:path>
                  </a:pathLst>
                </a:custGeom>
                <a:solidFill>
                  <a:srgbClr val="8932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6" name="Freeform 8747">
                  <a:extLst>
                    <a:ext uri="{FF2B5EF4-FFF2-40B4-BE49-F238E27FC236}">
                      <a16:creationId xmlns:a16="http://schemas.microsoft.com/office/drawing/2014/main" id="{891B7205-7CB5-5943-9F76-4F8987BD21A9}"/>
                    </a:ext>
                  </a:extLst>
                </p:cNvPr>
                <p:cNvSpPr>
                  <a:spLocks/>
                </p:cNvSpPr>
                <p:nvPr/>
              </p:nvSpPr>
              <p:spPr bwMode="auto">
                <a:xfrm>
                  <a:off x="4404" y="2309"/>
                  <a:ext cx="2" cy="3"/>
                </a:xfrm>
                <a:custGeom>
                  <a:avLst/>
                  <a:gdLst>
                    <a:gd name="T0" fmla="*/ 1 w 3"/>
                    <a:gd name="T1" fmla="*/ 0 h 4"/>
                    <a:gd name="T2" fmla="*/ 1 w 3"/>
                    <a:gd name="T3" fmla="*/ 0 h 4"/>
                    <a:gd name="T4" fmla="*/ 0 w 3"/>
                    <a:gd name="T5" fmla="*/ 2 h 4"/>
                    <a:gd name="T6" fmla="*/ 1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2" y="0"/>
                        <a:pt x="2" y="0"/>
                        <a:pt x="2" y="0"/>
                      </a:cubicBezTo>
                      <a:cubicBezTo>
                        <a:pt x="1" y="1"/>
                        <a:pt x="1" y="3"/>
                        <a:pt x="0" y="4"/>
                      </a:cubicBezTo>
                      <a:cubicBezTo>
                        <a:pt x="1" y="3"/>
                        <a:pt x="2" y="1"/>
                        <a:pt x="3" y="0"/>
                      </a:cubicBezTo>
                    </a:path>
                  </a:pathLst>
                </a:custGeom>
                <a:solidFill>
                  <a:srgbClr val="872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7" name="Freeform 8748">
                  <a:extLst>
                    <a:ext uri="{FF2B5EF4-FFF2-40B4-BE49-F238E27FC236}">
                      <a16:creationId xmlns:a16="http://schemas.microsoft.com/office/drawing/2014/main" id="{10842DF3-0B1B-753D-81C5-9F8A5858A6C0}"/>
                    </a:ext>
                  </a:extLst>
                </p:cNvPr>
                <p:cNvSpPr>
                  <a:spLocks/>
                </p:cNvSpPr>
                <p:nvPr/>
              </p:nvSpPr>
              <p:spPr bwMode="auto">
                <a:xfrm>
                  <a:off x="4406" y="2287"/>
                  <a:ext cx="8" cy="23"/>
                </a:xfrm>
                <a:custGeom>
                  <a:avLst/>
                  <a:gdLst>
                    <a:gd name="T0" fmla="*/ 4 w 9"/>
                    <a:gd name="T1" fmla="*/ 0 h 27"/>
                    <a:gd name="T2" fmla="*/ 4 w 9"/>
                    <a:gd name="T3" fmla="*/ 3 h 27"/>
                    <a:gd name="T4" fmla="*/ 0 w 9"/>
                    <a:gd name="T5" fmla="*/ 14 h 27"/>
                    <a:gd name="T6" fmla="*/ 2 w 9"/>
                    <a:gd name="T7" fmla="*/ 13 h 27"/>
                    <a:gd name="T8" fmla="*/ 4 w 9"/>
                    <a:gd name="T9" fmla="*/ 14 h 27"/>
                    <a:gd name="T10" fmla="*/ 4 w 9"/>
                    <a:gd name="T11" fmla="*/ 14 h 27"/>
                    <a:gd name="T12" fmla="*/ 4 w 9"/>
                    <a:gd name="T13" fmla="*/ 0 h 27"/>
                    <a:gd name="T14" fmla="*/ 5 w 9"/>
                    <a:gd name="T15" fmla="*/ 0 h 27"/>
                    <a:gd name="T16" fmla="*/ 5 w 9"/>
                    <a:gd name="T17" fmla="*/ 0 h 27"/>
                    <a:gd name="T18" fmla="*/ 4 w 9"/>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7">
                      <a:moveTo>
                        <a:pt x="7" y="0"/>
                      </a:moveTo>
                      <a:cubicBezTo>
                        <a:pt x="6" y="1"/>
                        <a:pt x="6" y="3"/>
                        <a:pt x="5" y="5"/>
                      </a:cubicBezTo>
                      <a:cubicBezTo>
                        <a:pt x="4" y="12"/>
                        <a:pt x="2" y="19"/>
                        <a:pt x="0" y="26"/>
                      </a:cubicBezTo>
                      <a:cubicBezTo>
                        <a:pt x="0" y="26"/>
                        <a:pt x="1" y="25"/>
                        <a:pt x="2" y="25"/>
                      </a:cubicBezTo>
                      <a:cubicBezTo>
                        <a:pt x="3" y="25"/>
                        <a:pt x="3" y="26"/>
                        <a:pt x="4" y="26"/>
                      </a:cubicBezTo>
                      <a:cubicBezTo>
                        <a:pt x="5" y="26"/>
                        <a:pt x="6" y="26"/>
                        <a:pt x="7" y="27"/>
                      </a:cubicBezTo>
                      <a:cubicBezTo>
                        <a:pt x="7" y="18"/>
                        <a:pt x="7" y="9"/>
                        <a:pt x="7" y="0"/>
                      </a:cubicBezTo>
                      <a:cubicBezTo>
                        <a:pt x="9" y="0"/>
                        <a:pt x="9" y="0"/>
                        <a:pt x="9" y="0"/>
                      </a:cubicBezTo>
                      <a:cubicBezTo>
                        <a:pt x="9" y="0"/>
                        <a:pt x="9" y="0"/>
                        <a:pt x="9" y="0"/>
                      </a:cubicBezTo>
                      <a:cubicBezTo>
                        <a:pt x="8" y="0"/>
                        <a:pt x="8" y="0"/>
                        <a:pt x="7" y="0"/>
                      </a:cubicBezTo>
                    </a:path>
                  </a:pathLst>
                </a:custGeom>
                <a:solidFill>
                  <a:srgbClr val="822D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8" name="Freeform 8749">
                  <a:extLst>
                    <a:ext uri="{FF2B5EF4-FFF2-40B4-BE49-F238E27FC236}">
                      <a16:creationId xmlns:a16="http://schemas.microsoft.com/office/drawing/2014/main" id="{0BC54352-D9BA-1C9B-673B-381389B9CBD1}"/>
                    </a:ext>
                  </a:extLst>
                </p:cNvPr>
                <p:cNvSpPr>
                  <a:spLocks/>
                </p:cNvSpPr>
                <p:nvPr/>
              </p:nvSpPr>
              <p:spPr bwMode="auto">
                <a:xfrm>
                  <a:off x="4362" y="2308"/>
                  <a:ext cx="50" cy="69"/>
                </a:xfrm>
                <a:custGeom>
                  <a:avLst/>
                  <a:gdLst>
                    <a:gd name="T0" fmla="*/ 27 w 60"/>
                    <a:gd name="T1" fmla="*/ 0 h 84"/>
                    <a:gd name="T2" fmla="*/ 26 w 60"/>
                    <a:gd name="T3" fmla="*/ 1 h 84"/>
                    <a:gd name="T4" fmla="*/ 24 w 60"/>
                    <a:gd name="T5" fmla="*/ 2 h 84"/>
                    <a:gd name="T6" fmla="*/ 21 w 60"/>
                    <a:gd name="T7" fmla="*/ 12 h 84"/>
                    <a:gd name="T8" fmla="*/ 0 w 60"/>
                    <a:gd name="T9" fmla="*/ 39 h 84"/>
                    <a:gd name="T10" fmla="*/ 16 w 60"/>
                    <a:gd name="T11" fmla="*/ 26 h 84"/>
                    <a:gd name="T12" fmla="*/ 23 w 60"/>
                    <a:gd name="T13" fmla="*/ 20 h 84"/>
                    <a:gd name="T14" fmla="*/ 29 w 60"/>
                    <a:gd name="T15" fmla="*/ 2 h 84"/>
                    <a:gd name="T16" fmla="*/ 28 w 60"/>
                    <a:gd name="T17" fmla="*/ 1 h 84"/>
                    <a:gd name="T18" fmla="*/ 27 w 60"/>
                    <a:gd name="T19" fmla="*/ 0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0" h="84">
                      <a:moveTo>
                        <a:pt x="55" y="0"/>
                      </a:moveTo>
                      <a:cubicBezTo>
                        <a:pt x="54" y="0"/>
                        <a:pt x="53" y="1"/>
                        <a:pt x="53" y="1"/>
                      </a:cubicBezTo>
                      <a:cubicBezTo>
                        <a:pt x="52" y="2"/>
                        <a:pt x="51" y="4"/>
                        <a:pt x="50" y="5"/>
                      </a:cubicBezTo>
                      <a:cubicBezTo>
                        <a:pt x="48" y="12"/>
                        <a:pt x="46" y="20"/>
                        <a:pt x="43" y="26"/>
                      </a:cubicBezTo>
                      <a:cubicBezTo>
                        <a:pt x="36" y="44"/>
                        <a:pt x="0" y="65"/>
                        <a:pt x="0" y="84"/>
                      </a:cubicBezTo>
                      <a:cubicBezTo>
                        <a:pt x="10" y="75"/>
                        <a:pt x="21" y="66"/>
                        <a:pt x="33" y="57"/>
                      </a:cubicBezTo>
                      <a:cubicBezTo>
                        <a:pt x="37" y="52"/>
                        <a:pt x="41" y="47"/>
                        <a:pt x="46" y="42"/>
                      </a:cubicBezTo>
                      <a:cubicBezTo>
                        <a:pt x="55" y="30"/>
                        <a:pt x="59" y="16"/>
                        <a:pt x="60" y="2"/>
                      </a:cubicBezTo>
                      <a:cubicBezTo>
                        <a:pt x="59" y="1"/>
                        <a:pt x="58" y="1"/>
                        <a:pt x="57" y="1"/>
                      </a:cubicBezTo>
                      <a:cubicBezTo>
                        <a:pt x="56" y="1"/>
                        <a:pt x="56" y="0"/>
                        <a:pt x="55" y="0"/>
                      </a:cubicBezTo>
                    </a:path>
                  </a:pathLst>
                </a:custGeom>
                <a:solidFill>
                  <a:srgbClr val="812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69" name="Freeform 8750">
                  <a:extLst>
                    <a:ext uri="{FF2B5EF4-FFF2-40B4-BE49-F238E27FC236}">
                      <a16:creationId xmlns:a16="http://schemas.microsoft.com/office/drawing/2014/main" id="{8DBB63C4-169D-9344-6800-C3DE44AF1A92}"/>
                    </a:ext>
                  </a:extLst>
                </p:cNvPr>
                <p:cNvSpPr>
                  <a:spLocks/>
                </p:cNvSpPr>
                <p:nvPr/>
              </p:nvSpPr>
              <p:spPr bwMode="auto">
                <a:xfrm>
                  <a:off x="4633" y="2195"/>
                  <a:ext cx="83" cy="39"/>
                </a:xfrm>
                <a:custGeom>
                  <a:avLst/>
                  <a:gdLst>
                    <a:gd name="T0" fmla="*/ 27 w 101"/>
                    <a:gd name="T1" fmla="*/ 0 h 47"/>
                    <a:gd name="T2" fmla="*/ 20 w 101"/>
                    <a:gd name="T3" fmla="*/ 2 h 47"/>
                    <a:gd name="T4" fmla="*/ 9 w 101"/>
                    <a:gd name="T5" fmla="*/ 10 h 47"/>
                    <a:gd name="T6" fmla="*/ 2 w 101"/>
                    <a:gd name="T7" fmla="*/ 22 h 47"/>
                    <a:gd name="T8" fmla="*/ 27 w 101"/>
                    <a:gd name="T9" fmla="*/ 2 h 47"/>
                    <a:gd name="T10" fmla="*/ 29 w 101"/>
                    <a:gd name="T11" fmla="*/ 2 h 47"/>
                    <a:gd name="T12" fmla="*/ 39 w 101"/>
                    <a:gd name="T13" fmla="*/ 5 h 47"/>
                    <a:gd name="T14" fmla="*/ 45 w 101"/>
                    <a:gd name="T15" fmla="*/ 10 h 47"/>
                    <a:gd name="T16" fmla="*/ 46 w 101"/>
                    <a:gd name="T17" fmla="*/ 10 h 47"/>
                    <a:gd name="T18" fmla="*/ 46 w 101"/>
                    <a:gd name="T19" fmla="*/ 9 h 47"/>
                    <a:gd name="T20" fmla="*/ 46 w 101"/>
                    <a:gd name="T21" fmla="*/ 10 h 47"/>
                    <a:gd name="T22" fmla="*/ 46 w 101"/>
                    <a:gd name="T23" fmla="*/ 9 h 47"/>
                    <a:gd name="T24" fmla="*/ 27 w 101"/>
                    <a:gd name="T25" fmla="*/ 0 h 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1" h="47">
                      <a:moveTo>
                        <a:pt x="60" y="0"/>
                      </a:moveTo>
                      <a:cubicBezTo>
                        <a:pt x="54" y="0"/>
                        <a:pt x="48" y="1"/>
                        <a:pt x="42" y="3"/>
                      </a:cubicBezTo>
                      <a:cubicBezTo>
                        <a:pt x="32" y="7"/>
                        <a:pt x="25" y="13"/>
                        <a:pt x="19" y="22"/>
                      </a:cubicBezTo>
                      <a:cubicBezTo>
                        <a:pt x="14" y="27"/>
                        <a:pt x="0" y="41"/>
                        <a:pt x="2" y="47"/>
                      </a:cubicBezTo>
                      <a:cubicBezTo>
                        <a:pt x="20" y="31"/>
                        <a:pt x="33" y="6"/>
                        <a:pt x="60" y="6"/>
                      </a:cubicBezTo>
                      <a:cubicBezTo>
                        <a:pt x="61" y="6"/>
                        <a:pt x="61" y="6"/>
                        <a:pt x="62" y="6"/>
                      </a:cubicBezTo>
                      <a:cubicBezTo>
                        <a:pt x="69" y="6"/>
                        <a:pt x="78" y="7"/>
                        <a:pt x="84" y="11"/>
                      </a:cubicBezTo>
                      <a:cubicBezTo>
                        <a:pt x="90" y="16"/>
                        <a:pt x="91" y="20"/>
                        <a:pt x="100" y="20"/>
                      </a:cubicBezTo>
                      <a:cubicBezTo>
                        <a:pt x="100" y="20"/>
                        <a:pt x="101" y="20"/>
                        <a:pt x="101" y="20"/>
                      </a:cubicBezTo>
                      <a:cubicBezTo>
                        <a:pt x="101" y="19"/>
                        <a:pt x="101" y="19"/>
                        <a:pt x="101" y="19"/>
                      </a:cubicBezTo>
                      <a:cubicBezTo>
                        <a:pt x="101" y="19"/>
                        <a:pt x="101" y="20"/>
                        <a:pt x="101" y="20"/>
                      </a:cubicBezTo>
                      <a:cubicBezTo>
                        <a:pt x="101" y="20"/>
                        <a:pt x="101" y="19"/>
                        <a:pt x="101" y="19"/>
                      </a:cubicBezTo>
                      <a:cubicBezTo>
                        <a:pt x="91" y="7"/>
                        <a:pt x="76" y="0"/>
                        <a:pt x="60" y="0"/>
                      </a:cubicBezTo>
                    </a:path>
                  </a:pathLst>
                </a:custGeom>
                <a:solidFill>
                  <a:srgbClr val="CB62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0" name="Freeform 8751">
                  <a:extLst>
                    <a:ext uri="{FF2B5EF4-FFF2-40B4-BE49-F238E27FC236}">
                      <a16:creationId xmlns:a16="http://schemas.microsoft.com/office/drawing/2014/main" id="{7A58AEDF-BA6D-BE9A-EEFB-4BC9F138C9D1}"/>
                    </a:ext>
                  </a:extLst>
                </p:cNvPr>
                <p:cNvSpPr>
                  <a:spLocks/>
                </p:cNvSpPr>
                <p:nvPr/>
              </p:nvSpPr>
              <p:spPr bwMode="auto">
                <a:xfrm>
                  <a:off x="3769" y="1327"/>
                  <a:ext cx="457" cy="2176"/>
                </a:xfrm>
                <a:custGeom>
                  <a:avLst/>
                  <a:gdLst>
                    <a:gd name="T0" fmla="*/ 117 w 553"/>
                    <a:gd name="T1" fmla="*/ 1005 h 2636"/>
                    <a:gd name="T2" fmla="*/ 152 w 553"/>
                    <a:gd name="T3" fmla="*/ 917 h 2636"/>
                    <a:gd name="T4" fmla="*/ 155 w 553"/>
                    <a:gd name="T5" fmla="*/ 848 h 2636"/>
                    <a:gd name="T6" fmla="*/ 183 w 553"/>
                    <a:gd name="T7" fmla="*/ 778 h 2636"/>
                    <a:gd name="T8" fmla="*/ 216 w 553"/>
                    <a:gd name="T9" fmla="*/ 781 h 2636"/>
                    <a:gd name="T10" fmla="*/ 240 w 553"/>
                    <a:gd name="T11" fmla="*/ 811 h 2636"/>
                    <a:gd name="T12" fmla="*/ 247 w 553"/>
                    <a:gd name="T13" fmla="*/ 772 h 2636"/>
                    <a:gd name="T14" fmla="*/ 159 w 553"/>
                    <a:gd name="T15" fmla="*/ 680 h 2636"/>
                    <a:gd name="T16" fmla="*/ 112 w 553"/>
                    <a:gd name="T17" fmla="*/ 641 h 2636"/>
                    <a:gd name="T18" fmla="*/ 99 w 553"/>
                    <a:gd name="T19" fmla="*/ 623 h 2636"/>
                    <a:gd name="T20" fmla="*/ 89 w 553"/>
                    <a:gd name="T21" fmla="*/ 552 h 2636"/>
                    <a:gd name="T22" fmla="*/ 133 w 553"/>
                    <a:gd name="T23" fmla="*/ 474 h 2636"/>
                    <a:gd name="T24" fmla="*/ 164 w 553"/>
                    <a:gd name="T25" fmla="*/ 376 h 2636"/>
                    <a:gd name="T26" fmla="*/ 197 w 553"/>
                    <a:gd name="T27" fmla="*/ 286 h 2636"/>
                    <a:gd name="T28" fmla="*/ 174 w 553"/>
                    <a:gd name="T29" fmla="*/ 206 h 2636"/>
                    <a:gd name="T30" fmla="*/ 183 w 553"/>
                    <a:gd name="T31" fmla="*/ 121 h 2636"/>
                    <a:gd name="T32" fmla="*/ 165 w 553"/>
                    <a:gd name="T33" fmla="*/ 50 h 2636"/>
                    <a:gd name="T34" fmla="*/ 159 w 553"/>
                    <a:gd name="T35" fmla="*/ 0 h 2636"/>
                    <a:gd name="T36" fmla="*/ 84 w 553"/>
                    <a:gd name="T37" fmla="*/ 0 h 2636"/>
                    <a:gd name="T38" fmla="*/ 93 w 553"/>
                    <a:gd name="T39" fmla="*/ 59 h 2636"/>
                    <a:gd name="T40" fmla="*/ 108 w 553"/>
                    <a:gd name="T41" fmla="*/ 98 h 2636"/>
                    <a:gd name="T42" fmla="*/ 112 w 553"/>
                    <a:gd name="T43" fmla="*/ 124 h 2636"/>
                    <a:gd name="T44" fmla="*/ 101 w 553"/>
                    <a:gd name="T45" fmla="*/ 215 h 2636"/>
                    <a:gd name="T46" fmla="*/ 126 w 553"/>
                    <a:gd name="T47" fmla="*/ 291 h 2636"/>
                    <a:gd name="T48" fmla="*/ 122 w 553"/>
                    <a:gd name="T49" fmla="*/ 324 h 2636"/>
                    <a:gd name="T50" fmla="*/ 90 w 553"/>
                    <a:gd name="T51" fmla="*/ 382 h 2636"/>
                    <a:gd name="T52" fmla="*/ 83 w 553"/>
                    <a:gd name="T53" fmla="*/ 418 h 2636"/>
                    <a:gd name="T54" fmla="*/ 60 w 553"/>
                    <a:gd name="T55" fmla="*/ 454 h 2636"/>
                    <a:gd name="T56" fmla="*/ 17 w 553"/>
                    <a:gd name="T57" fmla="*/ 541 h 2636"/>
                    <a:gd name="T58" fmla="*/ 55 w 553"/>
                    <a:gd name="T59" fmla="*/ 680 h 2636"/>
                    <a:gd name="T60" fmla="*/ 128 w 553"/>
                    <a:gd name="T61" fmla="*/ 727 h 2636"/>
                    <a:gd name="T62" fmla="*/ 94 w 553"/>
                    <a:gd name="T63" fmla="*/ 813 h 2636"/>
                    <a:gd name="T64" fmla="*/ 88 w 553"/>
                    <a:gd name="T65" fmla="*/ 912 h 2636"/>
                    <a:gd name="T66" fmla="*/ 43 w 553"/>
                    <a:gd name="T67" fmla="*/ 1009 h 2636"/>
                    <a:gd name="T68" fmla="*/ 57 w 553"/>
                    <a:gd name="T69" fmla="*/ 1105 h 2636"/>
                    <a:gd name="T70" fmla="*/ 38 w 553"/>
                    <a:gd name="T71" fmla="*/ 1224 h 2636"/>
                    <a:gd name="T72" fmla="*/ 112 w 553"/>
                    <a:gd name="T73" fmla="*/ 1224 h 2636"/>
                    <a:gd name="T74" fmla="*/ 116 w 553"/>
                    <a:gd name="T75" fmla="*/ 1166 h 2636"/>
                    <a:gd name="T76" fmla="*/ 129 w 553"/>
                    <a:gd name="T77" fmla="*/ 1092 h 2636"/>
                    <a:gd name="T78" fmla="*/ 117 w 553"/>
                    <a:gd name="T79" fmla="*/ 1005 h 2636"/>
                    <a:gd name="T80" fmla="*/ 152 w 553"/>
                    <a:gd name="T81" fmla="*/ 917 h 2636"/>
                    <a:gd name="T82" fmla="*/ 155 w 553"/>
                    <a:gd name="T83" fmla="*/ 848 h 2636"/>
                    <a:gd name="T84" fmla="*/ 117 w 553"/>
                    <a:gd name="T85" fmla="*/ 1005 h 26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53" h="2636">
                      <a:moveTo>
                        <a:pt x="251" y="2164"/>
                      </a:moveTo>
                      <a:cubicBezTo>
                        <a:pt x="269" y="2076"/>
                        <a:pt x="309" y="2080"/>
                        <a:pt x="327" y="1976"/>
                      </a:cubicBezTo>
                      <a:cubicBezTo>
                        <a:pt x="334" y="1937"/>
                        <a:pt x="322" y="1861"/>
                        <a:pt x="331" y="1826"/>
                      </a:cubicBezTo>
                      <a:cubicBezTo>
                        <a:pt x="343" y="1775"/>
                        <a:pt x="372" y="1708"/>
                        <a:pt x="393" y="1675"/>
                      </a:cubicBezTo>
                      <a:cubicBezTo>
                        <a:pt x="428" y="1619"/>
                        <a:pt x="451" y="1670"/>
                        <a:pt x="462" y="1682"/>
                      </a:cubicBezTo>
                      <a:cubicBezTo>
                        <a:pt x="472" y="1694"/>
                        <a:pt x="479" y="1751"/>
                        <a:pt x="516" y="1744"/>
                      </a:cubicBezTo>
                      <a:cubicBezTo>
                        <a:pt x="553" y="1737"/>
                        <a:pt x="548" y="1696"/>
                        <a:pt x="530" y="1662"/>
                      </a:cubicBezTo>
                      <a:cubicBezTo>
                        <a:pt x="447" y="1504"/>
                        <a:pt x="361" y="1476"/>
                        <a:pt x="342" y="1465"/>
                      </a:cubicBezTo>
                      <a:cubicBezTo>
                        <a:pt x="297" y="1438"/>
                        <a:pt x="265" y="1409"/>
                        <a:pt x="241" y="1380"/>
                      </a:cubicBezTo>
                      <a:cubicBezTo>
                        <a:pt x="213" y="1344"/>
                        <a:pt x="213" y="1344"/>
                        <a:pt x="213" y="1344"/>
                      </a:cubicBezTo>
                      <a:cubicBezTo>
                        <a:pt x="192" y="1304"/>
                        <a:pt x="181" y="1254"/>
                        <a:pt x="191" y="1191"/>
                      </a:cubicBezTo>
                      <a:cubicBezTo>
                        <a:pt x="208" y="1079"/>
                        <a:pt x="260" y="1071"/>
                        <a:pt x="286" y="1020"/>
                      </a:cubicBezTo>
                      <a:cubicBezTo>
                        <a:pt x="321" y="951"/>
                        <a:pt x="306" y="891"/>
                        <a:pt x="353" y="809"/>
                      </a:cubicBezTo>
                      <a:cubicBezTo>
                        <a:pt x="387" y="750"/>
                        <a:pt x="423" y="696"/>
                        <a:pt x="422" y="614"/>
                      </a:cubicBezTo>
                      <a:cubicBezTo>
                        <a:pt x="422" y="543"/>
                        <a:pt x="376" y="497"/>
                        <a:pt x="373" y="445"/>
                      </a:cubicBezTo>
                      <a:cubicBezTo>
                        <a:pt x="369" y="387"/>
                        <a:pt x="393" y="316"/>
                        <a:pt x="393" y="260"/>
                      </a:cubicBezTo>
                      <a:cubicBezTo>
                        <a:pt x="392" y="192"/>
                        <a:pt x="363" y="142"/>
                        <a:pt x="354" y="107"/>
                      </a:cubicBezTo>
                      <a:cubicBezTo>
                        <a:pt x="335" y="30"/>
                        <a:pt x="340" y="0"/>
                        <a:pt x="340" y="0"/>
                      </a:cubicBezTo>
                      <a:cubicBezTo>
                        <a:pt x="180" y="0"/>
                        <a:pt x="180" y="0"/>
                        <a:pt x="180" y="0"/>
                      </a:cubicBezTo>
                      <a:cubicBezTo>
                        <a:pt x="180" y="0"/>
                        <a:pt x="187" y="89"/>
                        <a:pt x="201" y="127"/>
                      </a:cubicBezTo>
                      <a:cubicBezTo>
                        <a:pt x="213" y="159"/>
                        <a:pt x="220" y="179"/>
                        <a:pt x="232" y="211"/>
                      </a:cubicBezTo>
                      <a:cubicBezTo>
                        <a:pt x="237" y="224"/>
                        <a:pt x="240" y="255"/>
                        <a:pt x="242" y="266"/>
                      </a:cubicBezTo>
                      <a:cubicBezTo>
                        <a:pt x="247" y="325"/>
                        <a:pt x="212" y="396"/>
                        <a:pt x="217" y="462"/>
                      </a:cubicBezTo>
                      <a:cubicBezTo>
                        <a:pt x="222" y="526"/>
                        <a:pt x="264" y="565"/>
                        <a:pt x="270" y="628"/>
                      </a:cubicBezTo>
                      <a:cubicBezTo>
                        <a:pt x="273" y="650"/>
                        <a:pt x="271" y="676"/>
                        <a:pt x="263" y="697"/>
                      </a:cubicBezTo>
                      <a:cubicBezTo>
                        <a:pt x="252" y="726"/>
                        <a:pt x="205" y="791"/>
                        <a:pt x="194" y="822"/>
                      </a:cubicBezTo>
                      <a:cubicBezTo>
                        <a:pt x="182" y="856"/>
                        <a:pt x="191" y="867"/>
                        <a:pt x="177" y="899"/>
                      </a:cubicBezTo>
                      <a:cubicBezTo>
                        <a:pt x="168" y="923"/>
                        <a:pt x="145" y="956"/>
                        <a:pt x="128" y="977"/>
                      </a:cubicBezTo>
                      <a:cubicBezTo>
                        <a:pt x="88" y="1029"/>
                        <a:pt x="62" y="1093"/>
                        <a:pt x="38" y="1164"/>
                      </a:cubicBezTo>
                      <a:cubicBezTo>
                        <a:pt x="0" y="1281"/>
                        <a:pt x="10" y="1390"/>
                        <a:pt x="118" y="1464"/>
                      </a:cubicBezTo>
                      <a:cubicBezTo>
                        <a:pt x="158" y="1491"/>
                        <a:pt x="238" y="1529"/>
                        <a:pt x="273" y="1566"/>
                      </a:cubicBezTo>
                      <a:cubicBezTo>
                        <a:pt x="334" y="1631"/>
                        <a:pt x="234" y="1669"/>
                        <a:pt x="202" y="1751"/>
                      </a:cubicBezTo>
                      <a:cubicBezTo>
                        <a:pt x="167" y="1843"/>
                        <a:pt x="190" y="1890"/>
                        <a:pt x="188" y="1964"/>
                      </a:cubicBezTo>
                      <a:cubicBezTo>
                        <a:pt x="185" y="2037"/>
                        <a:pt x="95" y="2091"/>
                        <a:pt x="92" y="2172"/>
                      </a:cubicBezTo>
                      <a:cubicBezTo>
                        <a:pt x="89" y="2250"/>
                        <a:pt x="127" y="2302"/>
                        <a:pt x="123" y="2380"/>
                      </a:cubicBezTo>
                      <a:cubicBezTo>
                        <a:pt x="120" y="2450"/>
                        <a:pt x="74" y="2565"/>
                        <a:pt x="82" y="2636"/>
                      </a:cubicBezTo>
                      <a:cubicBezTo>
                        <a:pt x="239" y="2636"/>
                        <a:pt x="239" y="2636"/>
                        <a:pt x="239" y="2636"/>
                      </a:cubicBezTo>
                      <a:cubicBezTo>
                        <a:pt x="239" y="2636"/>
                        <a:pt x="234" y="2579"/>
                        <a:pt x="248" y="2513"/>
                      </a:cubicBezTo>
                      <a:cubicBezTo>
                        <a:pt x="257" y="2475"/>
                        <a:pt x="280" y="2411"/>
                        <a:pt x="277" y="2352"/>
                      </a:cubicBezTo>
                      <a:cubicBezTo>
                        <a:pt x="274" y="2286"/>
                        <a:pt x="240" y="2220"/>
                        <a:pt x="251" y="2164"/>
                      </a:cubicBezTo>
                      <a:cubicBezTo>
                        <a:pt x="269" y="2076"/>
                        <a:pt x="309" y="2080"/>
                        <a:pt x="327" y="1976"/>
                      </a:cubicBezTo>
                      <a:cubicBezTo>
                        <a:pt x="334" y="1937"/>
                        <a:pt x="323" y="1862"/>
                        <a:pt x="331" y="1826"/>
                      </a:cubicBezTo>
                      <a:cubicBezTo>
                        <a:pt x="251" y="2164"/>
                        <a:pt x="251" y="2164"/>
                        <a:pt x="251" y="2164"/>
                      </a:cubicBezTo>
                    </a:path>
                  </a:pathLst>
                </a:custGeom>
                <a:solidFill>
                  <a:srgbClr val="C4BB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1" name="Freeform 8752">
                  <a:extLst>
                    <a:ext uri="{FF2B5EF4-FFF2-40B4-BE49-F238E27FC236}">
                      <a16:creationId xmlns:a16="http://schemas.microsoft.com/office/drawing/2014/main" id="{FBA0B253-94D9-0EEC-7E77-F3A3714B7C19}"/>
                    </a:ext>
                  </a:extLst>
                </p:cNvPr>
                <p:cNvSpPr>
                  <a:spLocks noEditPoints="1"/>
                </p:cNvSpPr>
                <p:nvPr/>
              </p:nvSpPr>
              <p:spPr bwMode="auto">
                <a:xfrm>
                  <a:off x="4137" y="2646"/>
                  <a:ext cx="200" cy="247"/>
                </a:xfrm>
                <a:custGeom>
                  <a:avLst/>
                  <a:gdLst>
                    <a:gd name="T0" fmla="*/ 106 w 242"/>
                    <a:gd name="T1" fmla="*/ 73 h 299"/>
                    <a:gd name="T2" fmla="*/ 65 w 242"/>
                    <a:gd name="T3" fmla="*/ 26 h 299"/>
                    <a:gd name="T4" fmla="*/ 65 w 242"/>
                    <a:gd name="T5" fmla="*/ 96 h 299"/>
                    <a:gd name="T6" fmla="*/ 57 w 242"/>
                    <a:gd name="T7" fmla="*/ 42 h 299"/>
                    <a:gd name="T8" fmla="*/ 43 w 242"/>
                    <a:gd name="T9" fmla="*/ 63 h 299"/>
                    <a:gd name="T10" fmla="*/ 8 w 242"/>
                    <a:gd name="T11" fmla="*/ 131 h 299"/>
                    <a:gd name="T12" fmla="*/ 94 w 242"/>
                    <a:gd name="T13" fmla="*/ 112 h 299"/>
                    <a:gd name="T14" fmla="*/ 104 w 242"/>
                    <a:gd name="T15" fmla="*/ 75 h 299"/>
                    <a:gd name="T16" fmla="*/ 93 w 242"/>
                    <a:gd name="T17" fmla="*/ 44 h 299"/>
                    <a:gd name="T18" fmla="*/ 93 w 242"/>
                    <a:gd name="T19" fmla="*/ 45 h 299"/>
                    <a:gd name="T20" fmla="*/ 92 w 242"/>
                    <a:gd name="T21" fmla="*/ 47 h 299"/>
                    <a:gd name="T22" fmla="*/ 90 w 242"/>
                    <a:gd name="T23" fmla="*/ 49 h 299"/>
                    <a:gd name="T24" fmla="*/ 86 w 242"/>
                    <a:gd name="T25" fmla="*/ 52 h 299"/>
                    <a:gd name="T26" fmla="*/ 86 w 242"/>
                    <a:gd name="T27" fmla="*/ 52 h 299"/>
                    <a:gd name="T28" fmla="*/ 84 w 242"/>
                    <a:gd name="T29" fmla="*/ 53 h 299"/>
                    <a:gd name="T30" fmla="*/ 84 w 242"/>
                    <a:gd name="T31" fmla="*/ 53 h 299"/>
                    <a:gd name="T32" fmla="*/ 84 w 242"/>
                    <a:gd name="T33" fmla="*/ 53 h 299"/>
                    <a:gd name="T34" fmla="*/ 84 w 242"/>
                    <a:gd name="T35" fmla="*/ 53 h 299"/>
                    <a:gd name="T36" fmla="*/ 84 w 242"/>
                    <a:gd name="T37" fmla="*/ 53 h 299"/>
                    <a:gd name="T38" fmla="*/ 83 w 242"/>
                    <a:gd name="T39" fmla="*/ 53 h 299"/>
                    <a:gd name="T40" fmla="*/ 83 w 242"/>
                    <a:gd name="T41" fmla="*/ 53 h 299"/>
                    <a:gd name="T42" fmla="*/ 82 w 242"/>
                    <a:gd name="T43" fmla="*/ 53 h 299"/>
                    <a:gd name="T44" fmla="*/ 82 w 242"/>
                    <a:gd name="T45" fmla="*/ 53 h 299"/>
                    <a:gd name="T46" fmla="*/ 81 w 242"/>
                    <a:gd name="T47" fmla="*/ 53 h 299"/>
                    <a:gd name="T48" fmla="*/ 80 w 242"/>
                    <a:gd name="T49" fmla="*/ 53 h 299"/>
                    <a:gd name="T50" fmla="*/ 79 w 242"/>
                    <a:gd name="T51" fmla="*/ 52 h 299"/>
                    <a:gd name="T52" fmla="*/ 79 w 242"/>
                    <a:gd name="T53" fmla="*/ 52 h 299"/>
                    <a:gd name="T54" fmla="*/ 79 w 242"/>
                    <a:gd name="T55" fmla="*/ 52 h 299"/>
                    <a:gd name="T56" fmla="*/ 78 w 242"/>
                    <a:gd name="T57" fmla="*/ 51 h 299"/>
                    <a:gd name="T58" fmla="*/ 78 w 242"/>
                    <a:gd name="T59" fmla="*/ 51 h 299"/>
                    <a:gd name="T60" fmla="*/ 77 w 242"/>
                    <a:gd name="T61" fmla="*/ 50 h 299"/>
                    <a:gd name="T62" fmla="*/ 77 w 242"/>
                    <a:gd name="T63" fmla="*/ 50 h 299"/>
                    <a:gd name="T64" fmla="*/ 77 w 242"/>
                    <a:gd name="T65" fmla="*/ 50 h 299"/>
                    <a:gd name="T66" fmla="*/ 76 w 242"/>
                    <a:gd name="T67" fmla="*/ 50 h 299"/>
                    <a:gd name="T68" fmla="*/ 76 w 242"/>
                    <a:gd name="T69" fmla="*/ 50 h 299"/>
                    <a:gd name="T70" fmla="*/ 75 w 242"/>
                    <a:gd name="T71" fmla="*/ 49 h 299"/>
                    <a:gd name="T72" fmla="*/ 74 w 242"/>
                    <a:gd name="T73" fmla="*/ 49 h 299"/>
                    <a:gd name="T74" fmla="*/ 74 w 242"/>
                    <a:gd name="T75" fmla="*/ 49 h 299"/>
                    <a:gd name="T76" fmla="*/ 74 w 242"/>
                    <a:gd name="T77" fmla="*/ 49 h 299"/>
                    <a:gd name="T78" fmla="*/ 74 w 242"/>
                    <a:gd name="T79" fmla="*/ 47 h 299"/>
                    <a:gd name="T80" fmla="*/ 74 w 242"/>
                    <a:gd name="T81" fmla="*/ 47 h 299"/>
                    <a:gd name="T82" fmla="*/ 73 w 242"/>
                    <a:gd name="T83" fmla="*/ 38 h 299"/>
                    <a:gd name="T84" fmla="*/ 65 w 242"/>
                    <a:gd name="T85" fmla="*/ 26 h 299"/>
                    <a:gd name="T86" fmla="*/ 61 w 242"/>
                    <a:gd name="T87" fmla="*/ 8 h 299"/>
                    <a:gd name="T88" fmla="*/ 68 w 242"/>
                    <a:gd name="T89" fmla="*/ 2 h 299"/>
                    <a:gd name="T90" fmla="*/ 65 w 242"/>
                    <a:gd name="T91" fmla="*/ 21 h 299"/>
                    <a:gd name="T92" fmla="*/ 77 w 242"/>
                    <a:gd name="T93" fmla="*/ 14 h 299"/>
                    <a:gd name="T94" fmla="*/ 77 w 242"/>
                    <a:gd name="T95" fmla="*/ 12 h 299"/>
                    <a:gd name="T96" fmla="*/ 77 w 242"/>
                    <a:gd name="T97" fmla="*/ 12 h 299"/>
                    <a:gd name="T98" fmla="*/ 77 w 242"/>
                    <a:gd name="T99" fmla="*/ 10 h 299"/>
                    <a:gd name="T100" fmla="*/ 77 w 242"/>
                    <a:gd name="T101" fmla="*/ 8 h 299"/>
                    <a:gd name="T102" fmla="*/ 81 w 242"/>
                    <a:gd name="T103" fmla="*/ 2 h 299"/>
                    <a:gd name="T104" fmla="*/ 74 w 242"/>
                    <a:gd name="T105" fmla="*/ 0 h 2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2" h="299">
                      <a:moveTo>
                        <a:pt x="215" y="103"/>
                      </a:moveTo>
                      <a:cubicBezTo>
                        <a:pt x="215" y="104"/>
                        <a:pt x="215" y="106"/>
                        <a:pt x="215" y="107"/>
                      </a:cubicBezTo>
                      <a:cubicBezTo>
                        <a:pt x="219" y="124"/>
                        <a:pt x="223" y="140"/>
                        <a:pt x="226" y="157"/>
                      </a:cubicBezTo>
                      <a:cubicBezTo>
                        <a:pt x="232" y="144"/>
                        <a:pt x="238" y="130"/>
                        <a:pt x="242" y="117"/>
                      </a:cubicBezTo>
                      <a:cubicBezTo>
                        <a:pt x="233" y="112"/>
                        <a:pt x="224" y="108"/>
                        <a:pt x="215" y="103"/>
                      </a:cubicBezTo>
                      <a:moveTo>
                        <a:pt x="140" y="56"/>
                      </a:moveTo>
                      <a:cubicBezTo>
                        <a:pt x="143" y="77"/>
                        <a:pt x="146" y="99"/>
                        <a:pt x="145" y="119"/>
                      </a:cubicBezTo>
                      <a:cubicBezTo>
                        <a:pt x="145" y="141"/>
                        <a:pt x="140" y="162"/>
                        <a:pt x="140" y="185"/>
                      </a:cubicBezTo>
                      <a:cubicBezTo>
                        <a:pt x="140" y="191"/>
                        <a:pt x="140" y="200"/>
                        <a:pt x="139" y="205"/>
                      </a:cubicBezTo>
                      <a:cubicBezTo>
                        <a:pt x="133" y="167"/>
                        <a:pt x="128" y="130"/>
                        <a:pt x="124" y="92"/>
                      </a:cubicBezTo>
                      <a:cubicBezTo>
                        <a:pt x="119" y="110"/>
                        <a:pt x="113" y="123"/>
                        <a:pt x="109" y="125"/>
                      </a:cubicBezTo>
                      <a:cubicBezTo>
                        <a:pt x="113" y="119"/>
                        <a:pt x="118" y="107"/>
                        <a:pt x="124" y="91"/>
                      </a:cubicBezTo>
                      <a:cubicBezTo>
                        <a:pt x="123" y="81"/>
                        <a:pt x="122" y="70"/>
                        <a:pt x="121" y="59"/>
                      </a:cubicBezTo>
                      <a:cubicBezTo>
                        <a:pt x="104" y="120"/>
                        <a:pt x="93" y="135"/>
                        <a:pt x="93" y="135"/>
                      </a:cubicBezTo>
                      <a:cubicBezTo>
                        <a:pt x="92" y="134"/>
                        <a:pt x="92" y="134"/>
                        <a:pt x="92" y="134"/>
                      </a:cubicBezTo>
                      <a:cubicBezTo>
                        <a:pt x="91" y="136"/>
                        <a:pt x="89" y="137"/>
                        <a:pt x="87" y="139"/>
                      </a:cubicBezTo>
                      <a:cubicBezTo>
                        <a:pt x="78" y="161"/>
                        <a:pt x="63" y="177"/>
                        <a:pt x="42" y="197"/>
                      </a:cubicBezTo>
                      <a:cubicBezTo>
                        <a:pt x="17" y="220"/>
                        <a:pt x="0" y="248"/>
                        <a:pt x="18" y="283"/>
                      </a:cubicBezTo>
                      <a:cubicBezTo>
                        <a:pt x="22" y="290"/>
                        <a:pt x="26" y="295"/>
                        <a:pt x="30" y="299"/>
                      </a:cubicBezTo>
                      <a:cubicBezTo>
                        <a:pt x="58" y="277"/>
                        <a:pt x="121" y="267"/>
                        <a:pt x="201" y="264"/>
                      </a:cubicBezTo>
                      <a:cubicBezTo>
                        <a:pt x="202" y="256"/>
                        <a:pt x="202" y="248"/>
                        <a:pt x="202" y="239"/>
                      </a:cubicBezTo>
                      <a:cubicBezTo>
                        <a:pt x="184" y="223"/>
                        <a:pt x="169" y="207"/>
                        <a:pt x="186" y="188"/>
                      </a:cubicBezTo>
                      <a:cubicBezTo>
                        <a:pt x="192" y="182"/>
                        <a:pt x="205" y="176"/>
                        <a:pt x="220" y="171"/>
                      </a:cubicBezTo>
                      <a:cubicBezTo>
                        <a:pt x="221" y="167"/>
                        <a:pt x="223" y="164"/>
                        <a:pt x="224" y="161"/>
                      </a:cubicBezTo>
                      <a:cubicBezTo>
                        <a:pt x="216" y="147"/>
                        <a:pt x="215" y="126"/>
                        <a:pt x="215" y="107"/>
                      </a:cubicBezTo>
                      <a:cubicBezTo>
                        <a:pt x="214" y="106"/>
                        <a:pt x="214" y="104"/>
                        <a:pt x="214" y="103"/>
                      </a:cubicBezTo>
                      <a:cubicBezTo>
                        <a:pt x="208" y="100"/>
                        <a:pt x="203" y="97"/>
                        <a:pt x="198" y="95"/>
                      </a:cubicBezTo>
                      <a:cubicBezTo>
                        <a:pt x="198" y="95"/>
                        <a:pt x="198" y="95"/>
                        <a:pt x="198" y="95"/>
                      </a:cubicBezTo>
                      <a:cubicBezTo>
                        <a:pt x="198" y="95"/>
                        <a:pt x="198" y="95"/>
                        <a:pt x="198" y="96"/>
                      </a:cubicBezTo>
                      <a:cubicBezTo>
                        <a:pt x="198" y="96"/>
                        <a:pt x="198" y="96"/>
                        <a:pt x="198" y="97"/>
                      </a:cubicBezTo>
                      <a:cubicBezTo>
                        <a:pt x="198" y="97"/>
                        <a:pt x="198" y="97"/>
                        <a:pt x="198" y="97"/>
                      </a:cubicBezTo>
                      <a:cubicBezTo>
                        <a:pt x="198" y="98"/>
                        <a:pt x="196" y="99"/>
                        <a:pt x="196" y="101"/>
                      </a:cubicBezTo>
                      <a:cubicBezTo>
                        <a:pt x="196" y="101"/>
                        <a:pt x="196" y="101"/>
                        <a:pt x="196" y="101"/>
                      </a:cubicBezTo>
                      <a:cubicBezTo>
                        <a:pt x="196" y="101"/>
                        <a:pt x="196" y="101"/>
                        <a:pt x="196" y="101"/>
                      </a:cubicBezTo>
                      <a:cubicBezTo>
                        <a:pt x="196" y="101"/>
                        <a:pt x="196" y="101"/>
                        <a:pt x="196" y="101"/>
                      </a:cubicBezTo>
                      <a:cubicBezTo>
                        <a:pt x="196" y="103"/>
                        <a:pt x="193" y="103"/>
                        <a:pt x="193" y="105"/>
                      </a:cubicBezTo>
                      <a:cubicBezTo>
                        <a:pt x="193" y="107"/>
                        <a:pt x="190" y="106"/>
                        <a:pt x="189" y="108"/>
                      </a:cubicBezTo>
                      <a:cubicBezTo>
                        <a:pt x="189" y="110"/>
                        <a:pt x="186" y="109"/>
                        <a:pt x="186" y="110"/>
                      </a:cubicBezTo>
                      <a:cubicBezTo>
                        <a:pt x="186" y="111"/>
                        <a:pt x="186" y="111"/>
                        <a:pt x="185" y="111"/>
                      </a:cubicBezTo>
                      <a:cubicBezTo>
                        <a:pt x="185" y="111"/>
                        <a:pt x="185" y="111"/>
                        <a:pt x="184" y="111"/>
                      </a:cubicBezTo>
                      <a:cubicBezTo>
                        <a:pt x="184" y="111"/>
                        <a:pt x="184" y="111"/>
                        <a:pt x="184" y="111"/>
                      </a:cubicBezTo>
                      <a:cubicBezTo>
                        <a:pt x="184" y="111"/>
                        <a:pt x="184" y="111"/>
                        <a:pt x="184" y="111"/>
                      </a:cubicBezTo>
                      <a:cubicBezTo>
                        <a:pt x="184" y="111"/>
                        <a:pt x="184" y="111"/>
                        <a:pt x="184" y="111"/>
                      </a:cubicBezTo>
                      <a:cubicBezTo>
                        <a:pt x="183" y="111"/>
                        <a:pt x="183" y="111"/>
                        <a:pt x="183" y="111"/>
                      </a:cubicBezTo>
                      <a:cubicBezTo>
                        <a:pt x="182" y="111"/>
                        <a:pt x="182" y="111"/>
                        <a:pt x="182" y="112"/>
                      </a:cubicBezTo>
                      <a:cubicBezTo>
                        <a:pt x="182" y="112"/>
                        <a:pt x="182" y="112"/>
                        <a:pt x="182" y="112"/>
                      </a:cubicBezTo>
                      <a:cubicBezTo>
                        <a:pt x="182" y="112"/>
                        <a:pt x="182" y="112"/>
                        <a:pt x="182" y="112"/>
                      </a:cubicBezTo>
                      <a:cubicBezTo>
                        <a:pt x="182" y="112"/>
                        <a:pt x="182" y="112"/>
                        <a:pt x="182" y="112"/>
                      </a:cubicBezTo>
                      <a:cubicBezTo>
                        <a:pt x="182" y="112"/>
                        <a:pt x="182" y="112"/>
                        <a:pt x="182" y="112"/>
                      </a:cubicBezTo>
                      <a:cubicBezTo>
                        <a:pt x="182" y="112"/>
                        <a:pt x="182" y="112"/>
                        <a:pt x="182" y="112"/>
                      </a:cubicBezTo>
                      <a:cubicBezTo>
                        <a:pt x="182" y="112"/>
                        <a:pt x="181" y="113"/>
                        <a:pt x="181" y="113"/>
                      </a:cubicBezTo>
                      <a:cubicBezTo>
                        <a:pt x="181" y="113"/>
                        <a:pt x="181" y="113"/>
                        <a:pt x="181" y="113"/>
                      </a:cubicBezTo>
                      <a:cubicBezTo>
                        <a:pt x="181" y="113"/>
                        <a:pt x="181" y="113"/>
                        <a:pt x="181" y="113"/>
                      </a:cubicBezTo>
                      <a:cubicBezTo>
                        <a:pt x="181" y="113"/>
                        <a:pt x="181" y="113"/>
                        <a:pt x="181" y="113"/>
                      </a:cubicBezTo>
                      <a:cubicBezTo>
                        <a:pt x="181" y="113"/>
                        <a:pt x="181" y="113"/>
                        <a:pt x="181" y="113"/>
                      </a:cubicBezTo>
                      <a:cubicBezTo>
                        <a:pt x="181" y="113"/>
                        <a:pt x="181" y="113"/>
                        <a:pt x="181" y="113"/>
                      </a:cubicBezTo>
                      <a:cubicBezTo>
                        <a:pt x="181" y="113"/>
                        <a:pt x="181" y="113"/>
                        <a:pt x="181" y="113"/>
                      </a:cubicBezTo>
                      <a:cubicBezTo>
                        <a:pt x="181" y="113"/>
                        <a:pt x="181" y="113"/>
                        <a:pt x="181" y="113"/>
                      </a:cubicBezTo>
                      <a:cubicBezTo>
                        <a:pt x="180" y="113"/>
                        <a:pt x="180" y="113"/>
                        <a:pt x="179" y="112"/>
                      </a:cubicBezTo>
                      <a:cubicBezTo>
                        <a:pt x="179" y="112"/>
                        <a:pt x="178" y="112"/>
                        <a:pt x="178" y="112"/>
                      </a:cubicBezTo>
                      <a:cubicBezTo>
                        <a:pt x="178" y="112"/>
                        <a:pt x="178" y="112"/>
                        <a:pt x="178" y="112"/>
                      </a:cubicBezTo>
                      <a:cubicBezTo>
                        <a:pt x="177" y="112"/>
                        <a:pt x="177" y="112"/>
                        <a:pt x="177" y="112"/>
                      </a:cubicBezTo>
                      <a:cubicBezTo>
                        <a:pt x="177" y="112"/>
                        <a:pt x="177" y="112"/>
                        <a:pt x="177" y="112"/>
                      </a:cubicBezTo>
                      <a:cubicBezTo>
                        <a:pt x="177" y="112"/>
                        <a:pt x="177" y="112"/>
                        <a:pt x="177" y="112"/>
                      </a:cubicBezTo>
                      <a:cubicBezTo>
                        <a:pt x="176" y="113"/>
                        <a:pt x="176" y="113"/>
                        <a:pt x="175" y="113"/>
                      </a:cubicBezTo>
                      <a:cubicBezTo>
                        <a:pt x="175" y="113"/>
                        <a:pt x="175" y="113"/>
                        <a:pt x="175" y="113"/>
                      </a:cubicBezTo>
                      <a:cubicBezTo>
                        <a:pt x="175" y="113"/>
                        <a:pt x="175" y="113"/>
                        <a:pt x="175" y="113"/>
                      </a:cubicBezTo>
                      <a:cubicBezTo>
                        <a:pt x="175" y="113"/>
                        <a:pt x="175" y="113"/>
                        <a:pt x="175" y="113"/>
                      </a:cubicBezTo>
                      <a:cubicBezTo>
                        <a:pt x="175" y="113"/>
                        <a:pt x="175" y="113"/>
                        <a:pt x="175" y="113"/>
                      </a:cubicBezTo>
                      <a:cubicBezTo>
                        <a:pt x="175" y="113"/>
                        <a:pt x="174" y="112"/>
                        <a:pt x="173" y="112"/>
                      </a:cubicBezTo>
                      <a:cubicBezTo>
                        <a:pt x="173" y="112"/>
                        <a:pt x="173" y="112"/>
                        <a:pt x="173" y="112"/>
                      </a:cubicBezTo>
                      <a:cubicBezTo>
                        <a:pt x="173" y="112"/>
                        <a:pt x="173" y="112"/>
                        <a:pt x="173" y="112"/>
                      </a:cubicBezTo>
                      <a:cubicBezTo>
                        <a:pt x="173" y="112"/>
                        <a:pt x="173" y="112"/>
                        <a:pt x="173" y="112"/>
                      </a:cubicBezTo>
                      <a:cubicBezTo>
                        <a:pt x="173" y="112"/>
                        <a:pt x="173" y="112"/>
                        <a:pt x="173" y="112"/>
                      </a:cubicBezTo>
                      <a:cubicBezTo>
                        <a:pt x="173" y="112"/>
                        <a:pt x="173" y="112"/>
                        <a:pt x="172" y="112"/>
                      </a:cubicBezTo>
                      <a:cubicBezTo>
                        <a:pt x="172" y="112"/>
                        <a:pt x="172" y="112"/>
                        <a:pt x="172" y="112"/>
                      </a:cubicBezTo>
                      <a:cubicBezTo>
                        <a:pt x="172" y="111"/>
                        <a:pt x="171" y="111"/>
                        <a:pt x="170" y="111"/>
                      </a:cubicBezTo>
                      <a:cubicBezTo>
                        <a:pt x="170" y="111"/>
                        <a:pt x="170" y="111"/>
                        <a:pt x="170" y="111"/>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69" y="111"/>
                        <a:pt x="169" y="111"/>
                        <a:pt x="169" y="111"/>
                      </a:cubicBezTo>
                      <a:cubicBezTo>
                        <a:pt x="169" y="111"/>
                        <a:pt x="169" y="111"/>
                        <a:pt x="169" y="111"/>
                      </a:cubicBezTo>
                      <a:cubicBezTo>
                        <a:pt x="169" y="111"/>
                        <a:pt x="169" y="111"/>
                        <a:pt x="169" y="111"/>
                      </a:cubicBezTo>
                      <a:cubicBezTo>
                        <a:pt x="168" y="111"/>
                        <a:pt x="167" y="111"/>
                        <a:pt x="167" y="110"/>
                      </a:cubicBezTo>
                      <a:cubicBezTo>
                        <a:pt x="167" y="110"/>
                        <a:pt x="167" y="110"/>
                        <a:pt x="167" y="110"/>
                      </a:cubicBezTo>
                      <a:cubicBezTo>
                        <a:pt x="167" y="110"/>
                        <a:pt x="167" y="110"/>
                        <a:pt x="167" y="110"/>
                      </a:cubicBezTo>
                      <a:cubicBezTo>
                        <a:pt x="167" y="110"/>
                        <a:pt x="167" y="110"/>
                        <a:pt x="167" y="110"/>
                      </a:cubicBezTo>
                      <a:cubicBezTo>
                        <a:pt x="167" y="110"/>
                        <a:pt x="167" y="110"/>
                        <a:pt x="167" y="110"/>
                      </a:cubicBezTo>
                      <a:cubicBezTo>
                        <a:pt x="167" y="110"/>
                        <a:pt x="167" y="110"/>
                        <a:pt x="167" y="110"/>
                      </a:cubicBezTo>
                      <a:cubicBezTo>
                        <a:pt x="167" y="110"/>
                        <a:pt x="167" y="110"/>
                        <a:pt x="167" y="109"/>
                      </a:cubicBezTo>
                      <a:cubicBezTo>
                        <a:pt x="166" y="109"/>
                        <a:pt x="166" y="108"/>
                        <a:pt x="165" y="108"/>
                      </a:cubicBezTo>
                      <a:cubicBezTo>
                        <a:pt x="165" y="108"/>
                        <a:pt x="165" y="108"/>
                        <a:pt x="165" y="108"/>
                      </a:cubicBezTo>
                      <a:cubicBezTo>
                        <a:pt x="165" y="108"/>
                        <a:pt x="165" y="108"/>
                        <a:pt x="165" y="108"/>
                      </a:cubicBezTo>
                      <a:cubicBezTo>
                        <a:pt x="165" y="108"/>
                        <a:pt x="165" y="108"/>
                        <a:pt x="165" y="108"/>
                      </a:cubicBezTo>
                      <a:cubicBezTo>
                        <a:pt x="165" y="108"/>
                        <a:pt x="165" y="108"/>
                        <a:pt x="165" y="109"/>
                      </a:cubicBezTo>
                      <a:cubicBezTo>
                        <a:pt x="165" y="109"/>
                        <a:pt x="165" y="109"/>
                        <a:pt x="165" y="109"/>
                      </a:cubicBezTo>
                      <a:cubicBezTo>
                        <a:pt x="165" y="109"/>
                        <a:pt x="165" y="109"/>
                        <a:pt x="165" y="109"/>
                      </a:cubicBezTo>
                      <a:cubicBezTo>
                        <a:pt x="165" y="109"/>
                        <a:pt x="164" y="109"/>
                        <a:pt x="164" y="109"/>
                      </a:cubicBezTo>
                      <a:cubicBezTo>
                        <a:pt x="163" y="109"/>
                        <a:pt x="163" y="107"/>
                        <a:pt x="162" y="106"/>
                      </a:cubicBezTo>
                      <a:cubicBezTo>
                        <a:pt x="162" y="106"/>
                        <a:pt x="162" y="106"/>
                        <a:pt x="162" y="106"/>
                      </a:cubicBezTo>
                      <a:cubicBezTo>
                        <a:pt x="162" y="106"/>
                        <a:pt x="162" y="106"/>
                        <a:pt x="162" y="106"/>
                      </a:cubicBezTo>
                      <a:cubicBezTo>
                        <a:pt x="162" y="106"/>
                        <a:pt x="162" y="106"/>
                        <a:pt x="162" y="106"/>
                      </a:cubicBezTo>
                      <a:cubicBezTo>
                        <a:pt x="162" y="106"/>
                        <a:pt x="162" y="106"/>
                        <a:pt x="162" y="106"/>
                      </a:cubicBezTo>
                      <a:cubicBezTo>
                        <a:pt x="162" y="105"/>
                        <a:pt x="161" y="104"/>
                        <a:pt x="161" y="104"/>
                      </a:cubicBezTo>
                      <a:cubicBezTo>
                        <a:pt x="161" y="104"/>
                        <a:pt x="161" y="104"/>
                        <a:pt x="161" y="104"/>
                      </a:cubicBezTo>
                      <a:cubicBezTo>
                        <a:pt x="161" y="104"/>
                        <a:pt x="161" y="104"/>
                        <a:pt x="161" y="104"/>
                      </a:cubicBezTo>
                      <a:cubicBezTo>
                        <a:pt x="160" y="104"/>
                        <a:pt x="160" y="104"/>
                        <a:pt x="160" y="104"/>
                      </a:cubicBezTo>
                      <a:cubicBezTo>
                        <a:pt x="160" y="104"/>
                        <a:pt x="160" y="104"/>
                        <a:pt x="160" y="104"/>
                      </a:cubicBezTo>
                      <a:cubicBezTo>
                        <a:pt x="160" y="104"/>
                        <a:pt x="160" y="104"/>
                        <a:pt x="160" y="104"/>
                      </a:cubicBezTo>
                      <a:cubicBezTo>
                        <a:pt x="160" y="104"/>
                        <a:pt x="160" y="104"/>
                        <a:pt x="160" y="104"/>
                      </a:cubicBezTo>
                      <a:cubicBezTo>
                        <a:pt x="160" y="104"/>
                        <a:pt x="160" y="104"/>
                        <a:pt x="160" y="104"/>
                      </a:cubicBezTo>
                      <a:cubicBezTo>
                        <a:pt x="160" y="104"/>
                        <a:pt x="160" y="104"/>
                        <a:pt x="160" y="104"/>
                      </a:cubicBezTo>
                      <a:cubicBezTo>
                        <a:pt x="160" y="104"/>
                        <a:pt x="160" y="104"/>
                        <a:pt x="160" y="104"/>
                      </a:cubicBezTo>
                      <a:cubicBezTo>
                        <a:pt x="160" y="104"/>
                        <a:pt x="160" y="104"/>
                        <a:pt x="160" y="104"/>
                      </a:cubicBezTo>
                      <a:cubicBezTo>
                        <a:pt x="160" y="104"/>
                        <a:pt x="160" y="104"/>
                        <a:pt x="160" y="104"/>
                      </a:cubicBezTo>
                      <a:cubicBezTo>
                        <a:pt x="160" y="104"/>
                        <a:pt x="160" y="104"/>
                        <a:pt x="160" y="104"/>
                      </a:cubicBezTo>
                      <a:cubicBezTo>
                        <a:pt x="159" y="104"/>
                        <a:pt x="159" y="102"/>
                        <a:pt x="158" y="101"/>
                      </a:cubicBezTo>
                      <a:cubicBezTo>
                        <a:pt x="158" y="101"/>
                        <a:pt x="158" y="101"/>
                        <a:pt x="158" y="101"/>
                      </a:cubicBezTo>
                      <a:cubicBezTo>
                        <a:pt x="158" y="101"/>
                        <a:pt x="158" y="101"/>
                        <a:pt x="158" y="101"/>
                      </a:cubicBezTo>
                      <a:cubicBezTo>
                        <a:pt x="158" y="101"/>
                        <a:pt x="158" y="101"/>
                        <a:pt x="158" y="101"/>
                      </a:cubicBezTo>
                      <a:cubicBezTo>
                        <a:pt x="158" y="100"/>
                        <a:pt x="158" y="100"/>
                        <a:pt x="158" y="100"/>
                      </a:cubicBezTo>
                      <a:cubicBezTo>
                        <a:pt x="156" y="99"/>
                        <a:pt x="157" y="96"/>
                        <a:pt x="156" y="96"/>
                      </a:cubicBezTo>
                      <a:cubicBezTo>
                        <a:pt x="154" y="95"/>
                        <a:pt x="156" y="92"/>
                        <a:pt x="155" y="90"/>
                      </a:cubicBezTo>
                      <a:cubicBezTo>
                        <a:pt x="154" y="88"/>
                        <a:pt x="158" y="84"/>
                        <a:pt x="157" y="82"/>
                      </a:cubicBezTo>
                      <a:cubicBezTo>
                        <a:pt x="156" y="79"/>
                        <a:pt x="161" y="79"/>
                        <a:pt x="160" y="76"/>
                      </a:cubicBezTo>
                      <a:cubicBezTo>
                        <a:pt x="160" y="75"/>
                        <a:pt x="160" y="75"/>
                        <a:pt x="161" y="75"/>
                      </a:cubicBezTo>
                      <a:cubicBezTo>
                        <a:pt x="151" y="68"/>
                        <a:pt x="143" y="62"/>
                        <a:pt x="140" y="56"/>
                      </a:cubicBezTo>
                      <a:moveTo>
                        <a:pt x="145" y="2"/>
                      </a:moveTo>
                      <a:cubicBezTo>
                        <a:pt x="141" y="3"/>
                        <a:pt x="138" y="5"/>
                        <a:pt x="134" y="7"/>
                      </a:cubicBezTo>
                      <a:cubicBezTo>
                        <a:pt x="133" y="11"/>
                        <a:pt x="132" y="15"/>
                        <a:pt x="131" y="18"/>
                      </a:cubicBezTo>
                      <a:cubicBezTo>
                        <a:pt x="132" y="20"/>
                        <a:pt x="132" y="22"/>
                        <a:pt x="133" y="25"/>
                      </a:cubicBezTo>
                      <a:cubicBezTo>
                        <a:pt x="134" y="30"/>
                        <a:pt x="135" y="35"/>
                        <a:pt x="137" y="41"/>
                      </a:cubicBezTo>
                      <a:cubicBezTo>
                        <a:pt x="139" y="28"/>
                        <a:pt x="142" y="15"/>
                        <a:pt x="145" y="2"/>
                      </a:cubicBezTo>
                      <a:moveTo>
                        <a:pt x="158" y="0"/>
                      </a:moveTo>
                      <a:cubicBezTo>
                        <a:pt x="157" y="0"/>
                        <a:pt x="155" y="0"/>
                        <a:pt x="153" y="1"/>
                      </a:cubicBezTo>
                      <a:cubicBezTo>
                        <a:pt x="149" y="15"/>
                        <a:pt x="144" y="30"/>
                        <a:pt x="140" y="44"/>
                      </a:cubicBezTo>
                      <a:cubicBezTo>
                        <a:pt x="143" y="39"/>
                        <a:pt x="152" y="35"/>
                        <a:pt x="166" y="31"/>
                      </a:cubicBezTo>
                      <a:cubicBezTo>
                        <a:pt x="166" y="31"/>
                        <a:pt x="166" y="31"/>
                        <a:pt x="166" y="31"/>
                      </a:cubicBezTo>
                      <a:cubicBezTo>
                        <a:pt x="166" y="30"/>
                        <a:pt x="166" y="30"/>
                        <a:pt x="166" y="30"/>
                      </a:cubicBezTo>
                      <a:cubicBezTo>
                        <a:pt x="166" y="30"/>
                        <a:pt x="166" y="30"/>
                        <a:pt x="166" y="30"/>
                      </a:cubicBezTo>
                      <a:cubicBezTo>
                        <a:pt x="166" y="29"/>
                        <a:pt x="163" y="29"/>
                        <a:pt x="163" y="28"/>
                      </a:cubicBezTo>
                      <a:cubicBezTo>
                        <a:pt x="163" y="28"/>
                        <a:pt x="163" y="28"/>
                        <a:pt x="164" y="27"/>
                      </a:cubicBezTo>
                      <a:cubicBezTo>
                        <a:pt x="164" y="27"/>
                        <a:pt x="164" y="27"/>
                        <a:pt x="164" y="27"/>
                      </a:cubicBezTo>
                      <a:cubicBezTo>
                        <a:pt x="164" y="26"/>
                        <a:pt x="162" y="26"/>
                        <a:pt x="162" y="25"/>
                      </a:cubicBezTo>
                      <a:cubicBezTo>
                        <a:pt x="162" y="25"/>
                        <a:pt x="162" y="24"/>
                        <a:pt x="163" y="24"/>
                      </a:cubicBezTo>
                      <a:cubicBezTo>
                        <a:pt x="163" y="24"/>
                        <a:pt x="163" y="24"/>
                        <a:pt x="163" y="24"/>
                      </a:cubicBezTo>
                      <a:cubicBezTo>
                        <a:pt x="163" y="23"/>
                        <a:pt x="162" y="23"/>
                        <a:pt x="162" y="22"/>
                      </a:cubicBezTo>
                      <a:cubicBezTo>
                        <a:pt x="162" y="22"/>
                        <a:pt x="162" y="21"/>
                        <a:pt x="163" y="21"/>
                      </a:cubicBezTo>
                      <a:cubicBezTo>
                        <a:pt x="163" y="21"/>
                        <a:pt x="163" y="20"/>
                        <a:pt x="163" y="20"/>
                      </a:cubicBezTo>
                      <a:cubicBezTo>
                        <a:pt x="163" y="20"/>
                        <a:pt x="163" y="19"/>
                        <a:pt x="163" y="18"/>
                      </a:cubicBezTo>
                      <a:cubicBezTo>
                        <a:pt x="163" y="18"/>
                        <a:pt x="163" y="17"/>
                        <a:pt x="164" y="17"/>
                      </a:cubicBezTo>
                      <a:cubicBezTo>
                        <a:pt x="165" y="16"/>
                        <a:pt x="163" y="14"/>
                        <a:pt x="166" y="13"/>
                      </a:cubicBezTo>
                      <a:cubicBezTo>
                        <a:pt x="167" y="12"/>
                        <a:pt x="166" y="9"/>
                        <a:pt x="169" y="8"/>
                      </a:cubicBezTo>
                      <a:cubicBezTo>
                        <a:pt x="171" y="8"/>
                        <a:pt x="172" y="5"/>
                        <a:pt x="174" y="4"/>
                      </a:cubicBezTo>
                      <a:cubicBezTo>
                        <a:pt x="174" y="4"/>
                        <a:pt x="175" y="4"/>
                        <a:pt x="175" y="3"/>
                      </a:cubicBezTo>
                      <a:cubicBezTo>
                        <a:pt x="175" y="3"/>
                        <a:pt x="175" y="3"/>
                        <a:pt x="175" y="3"/>
                      </a:cubicBezTo>
                      <a:cubicBezTo>
                        <a:pt x="170" y="1"/>
                        <a:pt x="164" y="0"/>
                        <a:pt x="158"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2" name="Freeform 8753">
                  <a:extLst>
                    <a:ext uri="{FF2B5EF4-FFF2-40B4-BE49-F238E27FC236}">
                      <a16:creationId xmlns:a16="http://schemas.microsoft.com/office/drawing/2014/main" id="{C502B4B0-F372-ED17-DE1B-A718E48DFBBF}"/>
                    </a:ext>
                  </a:extLst>
                </p:cNvPr>
                <p:cNvSpPr>
                  <a:spLocks noEditPoints="1"/>
                </p:cNvSpPr>
                <p:nvPr/>
              </p:nvSpPr>
              <p:spPr bwMode="auto">
                <a:xfrm>
                  <a:off x="4162" y="2649"/>
                  <a:ext cx="181" cy="257"/>
                </a:xfrm>
                <a:custGeom>
                  <a:avLst/>
                  <a:gdLst>
                    <a:gd name="T0" fmla="*/ 21 w 219"/>
                    <a:gd name="T1" fmla="*/ 143 h 312"/>
                    <a:gd name="T2" fmla="*/ 50 w 219"/>
                    <a:gd name="T3" fmla="*/ 143 h 312"/>
                    <a:gd name="T4" fmla="*/ 88 w 219"/>
                    <a:gd name="T5" fmla="*/ 77 h 312"/>
                    <a:gd name="T6" fmla="*/ 80 w 219"/>
                    <a:gd name="T7" fmla="*/ 106 h 312"/>
                    <a:gd name="T8" fmla="*/ 86 w 219"/>
                    <a:gd name="T9" fmla="*/ 34 h 312"/>
                    <a:gd name="T10" fmla="*/ 99 w 219"/>
                    <a:gd name="T11" fmla="*/ 49 h 312"/>
                    <a:gd name="T12" fmla="*/ 88 w 219"/>
                    <a:gd name="T13" fmla="*/ 14 h 312"/>
                    <a:gd name="T14" fmla="*/ 79 w 219"/>
                    <a:gd name="T15" fmla="*/ 11 h 312"/>
                    <a:gd name="T16" fmla="*/ 76 w 219"/>
                    <a:gd name="T17" fmla="*/ 12 h 312"/>
                    <a:gd name="T18" fmla="*/ 74 w 219"/>
                    <a:gd name="T19" fmla="*/ 13 h 312"/>
                    <a:gd name="T20" fmla="*/ 73 w 219"/>
                    <a:gd name="T21" fmla="*/ 13 h 312"/>
                    <a:gd name="T22" fmla="*/ 71 w 219"/>
                    <a:gd name="T23" fmla="*/ 14 h 312"/>
                    <a:gd name="T24" fmla="*/ 71 w 219"/>
                    <a:gd name="T25" fmla="*/ 14 h 312"/>
                    <a:gd name="T26" fmla="*/ 71 w 219"/>
                    <a:gd name="T27" fmla="*/ 14 h 312"/>
                    <a:gd name="T28" fmla="*/ 69 w 219"/>
                    <a:gd name="T29" fmla="*/ 14 h 312"/>
                    <a:gd name="T30" fmla="*/ 69 w 219"/>
                    <a:gd name="T31" fmla="*/ 14 h 312"/>
                    <a:gd name="T32" fmla="*/ 69 w 219"/>
                    <a:gd name="T33" fmla="*/ 14 h 312"/>
                    <a:gd name="T34" fmla="*/ 69 w 219"/>
                    <a:gd name="T35" fmla="*/ 14 h 312"/>
                    <a:gd name="T36" fmla="*/ 69 w 219"/>
                    <a:gd name="T37" fmla="*/ 14 h 312"/>
                    <a:gd name="T38" fmla="*/ 68 w 219"/>
                    <a:gd name="T39" fmla="*/ 14 h 312"/>
                    <a:gd name="T40" fmla="*/ 67 w 219"/>
                    <a:gd name="T41" fmla="*/ 14 h 312"/>
                    <a:gd name="T42" fmla="*/ 67 w 219"/>
                    <a:gd name="T43" fmla="*/ 14 h 312"/>
                    <a:gd name="T44" fmla="*/ 66 w 219"/>
                    <a:gd name="T45" fmla="*/ 14 h 312"/>
                    <a:gd name="T46" fmla="*/ 66 w 219"/>
                    <a:gd name="T47" fmla="*/ 14 h 312"/>
                    <a:gd name="T48" fmla="*/ 64 w 219"/>
                    <a:gd name="T49" fmla="*/ 13 h 312"/>
                    <a:gd name="T50" fmla="*/ 51 w 219"/>
                    <a:gd name="T51" fmla="*/ 25 h 312"/>
                    <a:gd name="T52" fmla="*/ 66 w 219"/>
                    <a:gd name="T53" fmla="*/ 30 h 312"/>
                    <a:gd name="T54" fmla="*/ 68 w 219"/>
                    <a:gd name="T55" fmla="*/ 30 h 312"/>
                    <a:gd name="T56" fmla="*/ 69 w 219"/>
                    <a:gd name="T57" fmla="*/ 30 h 312"/>
                    <a:gd name="T58" fmla="*/ 72 w 219"/>
                    <a:gd name="T59" fmla="*/ 30 h 312"/>
                    <a:gd name="T60" fmla="*/ 73 w 219"/>
                    <a:gd name="T61" fmla="*/ 30 h 312"/>
                    <a:gd name="T62" fmla="*/ 74 w 219"/>
                    <a:gd name="T63" fmla="*/ 31 h 312"/>
                    <a:gd name="T64" fmla="*/ 74 w 219"/>
                    <a:gd name="T65" fmla="*/ 31 h 312"/>
                    <a:gd name="T66" fmla="*/ 76 w 219"/>
                    <a:gd name="T67" fmla="*/ 33 h 312"/>
                    <a:gd name="T68" fmla="*/ 76 w 219"/>
                    <a:gd name="T69" fmla="*/ 33 h 312"/>
                    <a:gd name="T70" fmla="*/ 77 w 219"/>
                    <a:gd name="T71" fmla="*/ 33 h 312"/>
                    <a:gd name="T72" fmla="*/ 77 w 219"/>
                    <a:gd name="T73" fmla="*/ 35 h 312"/>
                    <a:gd name="T74" fmla="*/ 79 w 219"/>
                    <a:gd name="T75" fmla="*/ 40 h 312"/>
                    <a:gd name="T76" fmla="*/ 79 w 219"/>
                    <a:gd name="T77" fmla="*/ 40 h 312"/>
                    <a:gd name="T78" fmla="*/ 79 w 219"/>
                    <a:gd name="T79" fmla="*/ 40 h 312"/>
                    <a:gd name="T80" fmla="*/ 82 w 219"/>
                    <a:gd name="T81" fmla="*/ 27 h 312"/>
                    <a:gd name="T82" fmla="*/ 68 w 219"/>
                    <a:gd name="T83" fmla="*/ 0 h 3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9" h="312">
                      <a:moveTo>
                        <a:pt x="171" y="261"/>
                      </a:moveTo>
                      <a:cubicBezTo>
                        <a:pt x="91" y="264"/>
                        <a:pt x="28" y="274"/>
                        <a:pt x="0" y="296"/>
                      </a:cubicBezTo>
                      <a:cubicBezTo>
                        <a:pt x="12" y="308"/>
                        <a:pt x="27" y="311"/>
                        <a:pt x="43" y="311"/>
                      </a:cubicBezTo>
                      <a:cubicBezTo>
                        <a:pt x="51" y="311"/>
                        <a:pt x="60" y="310"/>
                        <a:pt x="68" y="309"/>
                      </a:cubicBezTo>
                      <a:cubicBezTo>
                        <a:pt x="76" y="309"/>
                        <a:pt x="84" y="308"/>
                        <a:pt x="92" y="308"/>
                      </a:cubicBezTo>
                      <a:cubicBezTo>
                        <a:pt x="98" y="308"/>
                        <a:pt x="104" y="308"/>
                        <a:pt x="109" y="309"/>
                      </a:cubicBezTo>
                      <a:cubicBezTo>
                        <a:pt x="118" y="311"/>
                        <a:pt x="125" y="312"/>
                        <a:pt x="131" y="312"/>
                      </a:cubicBezTo>
                      <a:cubicBezTo>
                        <a:pt x="163" y="312"/>
                        <a:pt x="170" y="292"/>
                        <a:pt x="171" y="261"/>
                      </a:cubicBezTo>
                      <a:moveTo>
                        <a:pt x="190" y="168"/>
                      </a:moveTo>
                      <a:cubicBezTo>
                        <a:pt x="175" y="173"/>
                        <a:pt x="162" y="179"/>
                        <a:pt x="156" y="185"/>
                      </a:cubicBezTo>
                      <a:cubicBezTo>
                        <a:pt x="139" y="204"/>
                        <a:pt x="154" y="220"/>
                        <a:pt x="172" y="236"/>
                      </a:cubicBezTo>
                      <a:cubicBezTo>
                        <a:pt x="172" y="234"/>
                        <a:pt x="172" y="232"/>
                        <a:pt x="172" y="229"/>
                      </a:cubicBezTo>
                      <a:cubicBezTo>
                        <a:pt x="172" y="210"/>
                        <a:pt x="180" y="189"/>
                        <a:pt x="190" y="168"/>
                      </a:cubicBezTo>
                      <a:moveTo>
                        <a:pt x="181" y="30"/>
                      </a:moveTo>
                      <a:cubicBezTo>
                        <a:pt x="183" y="45"/>
                        <a:pt x="183" y="58"/>
                        <a:pt x="184" y="74"/>
                      </a:cubicBezTo>
                      <a:cubicBezTo>
                        <a:pt x="185" y="82"/>
                        <a:pt x="184" y="91"/>
                        <a:pt x="185" y="100"/>
                      </a:cubicBezTo>
                      <a:cubicBezTo>
                        <a:pt x="194" y="105"/>
                        <a:pt x="203" y="109"/>
                        <a:pt x="212" y="114"/>
                      </a:cubicBezTo>
                      <a:cubicBezTo>
                        <a:pt x="212" y="112"/>
                        <a:pt x="213" y="110"/>
                        <a:pt x="213" y="108"/>
                      </a:cubicBezTo>
                      <a:cubicBezTo>
                        <a:pt x="208" y="108"/>
                        <a:pt x="203" y="106"/>
                        <a:pt x="201" y="101"/>
                      </a:cubicBezTo>
                      <a:cubicBezTo>
                        <a:pt x="204" y="101"/>
                        <a:pt x="210" y="99"/>
                        <a:pt x="216" y="97"/>
                      </a:cubicBezTo>
                      <a:cubicBezTo>
                        <a:pt x="219" y="74"/>
                        <a:pt x="213" y="52"/>
                        <a:pt x="190" y="32"/>
                      </a:cubicBezTo>
                      <a:cubicBezTo>
                        <a:pt x="181" y="30"/>
                        <a:pt x="181" y="30"/>
                        <a:pt x="181" y="30"/>
                      </a:cubicBezTo>
                      <a:moveTo>
                        <a:pt x="171" y="22"/>
                      </a:moveTo>
                      <a:cubicBezTo>
                        <a:pt x="170" y="23"/>
                        <a:pt x="169" y="23"/>
                        <a:pt x="168" y="24"/>
                      </a:cubicBezTo>
                      <a:cubicBezTo>
                        <a:pt x="166" y="24"/>
                        <a:pt x="165" y="27"/>
                        <a:pt x="163" y="27"/>
                      </a:cubicBezTo>
                      <a:cubicBezTo>
                        <a:pt x="163" y="27"/>
                        <a:pt x="163" y="27"/>
                        <a:pt x="163" y="27"/>
                      </a:cubicBezTo>
                      <a:cubicBezTo>
                        <a:pt x="162" y="27"/>
                        <a:pt x="162" y="27"/>
                        <a:pt x="162" y="27"/>
                      </a:cubicBezTo>
                      <a:cubicBezTo>
                        <a:pt x="162" y="27"/>
                        <a:pt x="161" y="28"/>
                        <a:pt x="160" y="28"/>
                      </a:cubicBezTo>
                      <a:cubicBezTo>
                        <a:pt x="160" y="29"/>
                        <a:pt x="159" y="29"/>
                        <a:pt x="158" y="29"/>
                      </a:cubicBezTo>
                      <a:cubicBezTo>
                        <a:pt x="158" y="29"/>
                        <a:pt x="158" y="29"/>
                        <a:pt x="158" y="29"/>
                      </a:cubicBezTo>
                      <a:cubicBezTo>
                        <a:pt x="157" y="29"/>
                        <a:pt x="157" y="29"/>
                        <a:pt x="157" y="29"/>
                      </a:cubicBezTo>
                      <a:cubicBezTo>
                        <a:pt x="157" y="29"/>
                        <a:pt x="157" y="29"/>
                        <a:pt x="157" y="29"/>
                      </a:cubicBezTo>
                      <a:cubicBezTo>
                        <a:pt x="157" y="29"/>
                        <a:pt x="157" y="29"/>
                        <a:pt x="157" y="29"/>
                      </a:cubicBezTo>
                      <a:cubicBezTo>
                        <a:pt x="156" y="30"/>
                        <a:pt x="154" y="31"/>
                        <a:pt x="153" y="31"/>
                      </a:cubicBezTo>
                      <a:cubicBezTo>
                        <a:pt x="153" y="31"/>
                        <a:pt x="153" y="31"/>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1" y="30"/>
                        <a:pt x="150" y="30"/>
                        <a:pt x="149" y="31"/>
                      </a:cubicBezTo>
                      <a:cubicBezTo>
                        <a:pt x="149" y="31"/>
                        <a:pt x="149" y="31"/>
                        <a:pt x="149" y="31"/>
                      </a:cubicBezTo>
                      <a:cubicBezTo>
                        <a:pt x="149" y="31"/>
                        <a:pt x="149" y="31"/>
                        <a:pt x="149" y="31"/>
                      </a:cubicBezTo>
                      <a:cubicBezTo>
                        <a:pt x="149" y="31"/>
                        <a:pt x="149" y="31"/>
                        <a:pt x="149" y="31"/>
                      </a:cubicBezTo>
                      <a:cubicBezTo>
                        <a:pt x="149" y="31"/>
                        <a:pt x="149" y="31"/>
                        <a:pt x="149" y="31"/>
                      </a:cubicBezTo>
                      <a:cubicBezTo>
                        <a:pt x="149" y="31"/>
                        <a:pt x="149" y="31"/>
                        <a:pt x="149" y="31"/>
                      </a:cubicBezTo>
                      <a:cubicBezTo>
                        <a:pt x="148" y="31"/>
                        <a:pt x="148" y="31"/>
                        <a:pt x="147" y="31"/>
                      </a:cubicBezTo>
                      <a:cubicBezTo>
                        <a:pt x="147" y="31"/>
                        <a:pt x="147" y="31"/>
                        <a:pt x="147" y="31"/>
                      </a:cubicBezTo>
                      <a:cubicBezTo>
                        <a:pt x="147" y="31"/>
                        <a:pt x="147" y="31"/>
                        <a:pt x="147" y="31"/>
                      </a:cubicBezTo>
                      <a:cubicBezTo>
                        <a:pt x="147" y="31"/>
                        <a:pt x="147" y="31"/>
                        <a:pt x="147" y="31"/>
                      </a:cubicBezTo>
                      <a:cubicBezTo>
                        <a:pt x="147" y="31"/>
                        <a:pt x="147" y="31"/>
                        <a:pt x="147" y="31"/>
                      </a:cubicBezTo>
                      <a:cubicBezTo>
                        <a:pt x="147" y="31"/>
                        <a:pt x="146" y="31"/>
                        <a:pt x="146" y="31"/>
                      </a:cubicBezTo>
                      <a:cubicBezTo>
                        <a:pt x="146" y="31"/>
                        <a:pt x="146" y="31"/>
                        <a:pt x="146" y="31"/>
                      </a:cubicBezTo>
                      <a:cubicBezTo>
                        <a:pt x="146" y="31"/>
                        <a:pt x="146" y="31"/>
                        <a:pt x="146" y="31"/>
                      </a:cubicBezTo>
                      <a:cubicBezTo>
                        <a:pt x="146" y="31"/>
                        <a:pt x="146" y="31"/>
                        <a:pt x="146" y="31"/>
                      </a:cubicBezTo>
                      <a:cubicBezTo>
                        <a:pt x="146" y="31"/>
                        <a:pt x="146" y="31"/>
                        <a:pt x="146" y="31"/>
                      </a:cubicBezTo>
                      <a:cubicBezTo>
                        <a:pt x="146" y="31"/>
                        <a:pt x="146" y="31"/>
                        <a:pt x="145" y="31"/>
                      </a:cubicBezTo>
                      <a:cubicBezTo>
                        <a:pt x="145" y="31"/>
                        <a:pt x="145" y="31"/>
                        <a:pt x="145" y="31"/>
                      </a:cubicBezTo>
                      <a:cubicBezTo>
                        <a:pt x="145" y="31"/>
                        <a:pt x="145" y="31"/>
                        <a:pt x="145" y="31"/>
                      </a:cubicBezTo>
                      <a:cubicBezTo>
                        <a:pt x="145" y="31"/>
                        <a:pt x="145" y="31"/>
                        <a:pt x="144" y="31"/>
                      </a:cubicBezTo>
                      <a:cubicBezTo>
                        <a:pt x="144" y="31"/>
                        <a:pt x="144" y="31"/>
                        <a:pt x="144" y="31"/>
                      </a:cubicBezTo>
                      <a:cubicBezTo>
                        <a:pt x="144" y="31"/>
                        <a:pt x="144" y="31"/>
                        <a:pt x="144" y="31"/>
                      </a:cubicBezTo>
                      <a:cubicBezTo>
                        <a:pt x="144" y="31"/>
                        <a:pt x="144" y="31"/>
                        <a:pt x="144" y="31"/>
                      </a:cubicBezTo>
                      <a:cubicBezTo>
                        <a:pt x="144" y="31"/>
                        <a:pt x="144" y="31"/>
                        <a:pt x="144" y="31"/>
                      </a:cubicBezTo>
                      <a:cubicBezTo>
                        <a:pt x="144" y="31"/>
                        <a:pt x="144" y="31"/>
                        <a:pt x="144" y="31"/>
                      </a:cubicBezTo>
                      <a:cubicBezTo>
                        <a:pt x="144" y="31"/>
                        <a:pt x="143" y="31"/>
                        <a:pt x="143" y="31"/>
                      </a:cubicBezTo>
                      <a:cubicBezTo>
                        <a:pt x="143" y="31"/>
                        <a:pt x="143" y="31"/>
                        <a:pt x="142" y="31"/>
                      </a:cubicBezTo>
                      <a:cubicBezTo>
                        <a:pt x="142" y="31"/>
                        <a:pt x="142" y="31"/>
                        <a:pt x="142" y="31"/>
                      </a:cubicBezTo>
                      <a:cubicBezTo>
                        <a:pt x="142" y="31"/>
                        <a:pt x="142" y="31"/>
                        <a:pt x="142" y="31"/>
                      </a:cubicBezTo>
                      <a:cubicBezTo>
                        <a:pt x="142" y="31"/>
                        <a:pt x="142" y="31"/>
                        <a:pt x="142" y="31"/>
                      </a:cubicBezTo>
                      <a:cubicBezTo>
                        <a:pt x="142" y="31"/>
                        <a:pt x="142" y="31"/>
                        <a:pt x="142" y="31"/>
                      </a:cubicBezTo>
                      <a:cubicBezTo>
                        <a:pt x="142" y="31"/>
                        <a:pt x="141" y="31"/>
                        <a:pt x="141" y="30"/>
                      </a:cubicBezTo>
                      <a:cubicBezTo>
                        <a:pt x="141" y="29"/>
                        <a:pt x="137" y="29"/>
                        <a:pt x="136" y="28"/>
                      </a:cubicBezTo>
                      <a:cubicBezTo>
                        <a:pt x="122" y="32"/>
                        <a:pt x="113" y="36"/>
                        <a:pt x="110" y="41"/>
                      </a:cubicBezTo>
                      <a:cubicBezTo>
                        <a:pt x="109" y="42"/>
                        <a:pt x="109" y="44"/>
                        <a:pt x="108" y="45"/>
                      </a:cubicBezTo>
                      <a:cubicBezTo>
                        <a:pt x="109" y="48"/>
                        <a:pt x="109" y="51"/>
                        <a:pt x="110" y="53"/>
                      </a:cubicBezTo>
                      <a:cubicBezTo>
                        <a:pt x="113" y="59"/>
                        <a:pt x="121" y="65"/>
                        <a:pt x="131" y="72"/>
                      </a:cubicBezTo>
                      <a:cubicBezTo>
                        <a:pt x="132" y="71"/>
                        <a:pt x="135" y="70"/>
                        <a:pt x="135" y="68"/>
                      </a:cubicBezTo>
                      <a:cubicBezTo>
                        <a:pt x="136" y="66"/>
                        <a:pt x="140" y="68"/>
                        <a:pt x="142" y="66"/>
                      </a:cubicBezTo>
                      <a:cubicBezTo>
                        <a:pt x="142" y="65"/>
                        <a:pt x="142" y="65"/>
                        <a:pt x="143" y="65"/>
                      </a:cubicBezTo>
                      <a:cubicBezTo>
                        <a:pt x="143" y="65"/>
                        <a:pt x="143" y="65"/>
                        <a:pt x="144" y="65"/>
                      </a:cubicBezTo>
                      <a:cubicBezTo>
                        <a:pt x="144" y="66"/>
                        <a:pt x="145" y="66"/>
                        <a:pt x="145" y="66"/>
                      </a:cubicBezTo>
                      <a:cubicBezTo>
                        <a:pt x="146" y="66"/>
                        <a:pt x="146" y="65"/>
                        <a:pt x="147" y="65"/>
                      </a:cubicBezTo>
                      <a:cubicBezTo>
                        <a:pt x="147" y="65"/>
                        <a:pt x="148" y="65"/>
                        <a:pt x="148" y="65"/>
                      </a:cubicBezTo>
                      <a:cubicBezTo>
                        <a:pt x="148" y="65"/>
                        <a:pt x="149" y="65"/>
                        <a:pt x="150" y="65"/>
                      </a:cubicBezTo>
                      <a:cubicBezTo>
                        <a:pt x="150" y="66"/>
                        <a:pt x="151" y="66"/>
                        <a:pt x="152" y="66"/>
                      </a:cubicBezTo>
                      <a:cubicBezTo>
                        <a:pt x="153" y="66"/>
                        <a:pt x="153" y="66"/>
                        <a:pt x="153" y="66"/>
                      </a:cubicBezTo>
                      <a:cubicBezTo>
                        <a:pt x="153" y="66"/>
                        <a:pt x="154" y="66"/>
                        <a:pt x="154" y="66"/>
                      </a:cubicBezTo>
                      <a:cubicBezTo>
                        <a:pt x="154" y="66"/>
                        <a:pt x="155" y="66"/>
                        <a:pt x="156" y="67"/>
                      </a:cubicBezTo>
                      <a:cubicBezTo>
                        <a:pt x="156" y="67"/>
                        <a:pt x="156" y="67"/>
                        <a:pt x="157" y="68"/>
                      </a:cubicBezTo>
                      <a:cubicBezTo>
                        <a:pt x="157" y="68"/>
                        <a:pt x="157" y="68"/>
                        <a:pt x="157" y="67"/>
                      </a:cubicBezTo>
                      <a:cubicBezTo>
                        <a:pt x="157" y="68"/>
                        <a:pt x="157" y="68"/>
                        <a:pt x="158" y="68"/>
                      </a:cubicBezTo>
                      <a:cubicBezTo>
                        <a:pt x="158" y="68"/>
                        <a:pt x="158" y="68"/>
                        <a:pt x="158" y="68"/>
                      </a:cubicBezTo>
                      <a:cubicBezTo>
                        <a:pt x="158" y="68"/>
                        <a:pt x="158" y="68"/>
                        <a:pt x="158" y="68"/>
                      </a:cubicBezTo>
                      <a:cubicBezTo>
                        <a:pt x="158" y="68"/>
                        <a:pt x="158" y="68"/>
                        <a:pt x="158" y="68"/>
                      </a:cubicBezTo>
                      <a:cubicBezTo>
                        <a:pt x="158" y="68"/>
                        <a:pt x="158" y="68"/>
                        <a:pt x="158" y="68"/>
                      </a:cubicBezTo>
                      <a:cubicBezTo>
                        <a:pt x="158" y="68"/>
                        <a:pt x="158" y="68"/>
                        <a:pt x="158" y="68"/>
                      </a:cubicBezTo>
                      <a:cubicBezTo>
                        <a:pt x="158" y="68"/>
                        <a:pt x="158" y="68"/>
                        <a:pt x="158" y="68"/>
                      </a:cubicBezTo>
                      <a:cubicBezTo>
                        <a:pt x="158" y="68"/>
                        <a:pt x="158" y="68"/>
                        <a:pt x="158" y="68"/>
                      </a:cubicBezTo>
                      <a:cubicBezTo>
                        <a:pt x="160" y="68"/>
                        <a:pt x="160" y="70"/>
                        <a:pt x="162" y="71"/>
                      </a:cubicBezTo>
                      <a:cubicBezTo>
                        <a:pt x="162" y="71"/>
                        <a:pt x="162" y="72"/>
                        <a:pt x="162" y="72"/>
                      </a:cubicBezTo>
                      <a:cubicBezTo>
                        <a:pt x="162" y="72"/>
                        <a:pt x="162" y="72"/>
                        <a:pt x="162" y="72"/>
                      </a:cubicBezTo>
                      <a:cubicBezTo>
                        <a:pt x="162" y="72"/>
                        <a:pt x="162" y="72"/>
                        <a:pt x="162" y="72"/>
                      </a:cubicBezTo>
                      <a:cubicBezTo>
                        <a:pt x="162" y="72"/>
                        <a:pt x="163" y="72"/>
                        <a:pt x="163" y="72"/>
                      </a:cubicBezTo>
                      <a:cubicBezTo>
                        <a:pt x="163" y="72"/>
                        <a:pt x="163" y="72"/>
                        <a:pt x="163" y="72"/>
                      </a:cubicBezTo>
                      <a:cubicBezTo>
                        <a:pt x="163" y="72"/>
                        <a:pt x="163" y="72"/>
                        <a:pt x="163" y="72"/>
                      </a:cubicBezTo>
                      <a:cubicBezTo>
                        <a:pt x="163" y="72"/>
                        <a:pt x="163" y="72"/>
                        <a:pt x="163" y="72"/>
                      </a:cubicBezTo>
                      <a:cubicBezTo>
                        <a:pt x="163" y="72"/>
                        <a:pt x="163" y="72"/>
                        <a:pt x="163" y="72"/>
                      </a:cubicBezTo>
                      <a:cubicBezTo>
                        <a:pt x="164" y="72"/>
                        <a:pt x="164" y="75"/>
                        <a:pt x="166" y="76"/>
                      </a:cubicBezTo>
                      <a:cubicBezTo>
                        <a:pt x="168" y="77"/>
                        <a:pt x="166" y="80"/>
                        <a:pt x="168" y="83"/>
                      </a:cubicBezTo>
                      <a:cubicBezTo>
                        <a:pt x="169" y="83"/>
                        <a:pt x="169" y="83"/>
                        <a:pt x="169" y="84"/>
                      </a:cubicBezTo>
                      <a:cubicBezTo>
                        <a:pt x="169" y="84"/>
                        <a:pt x="169" y="85"/>
                        <a:pt x="168" y="85"/>
                      </a:cubicBezTo>
                      <a:cubicBezTo>
                        <a:pt x="169" y="85"/>
                        <a:pt x="169" y="85"/>
                        <a:pt x="169" y="85"/>
                      </a:cubicBezTo>
                      <a:cubicBezTo>
                        <a:pt x="168" y="86"/>
                        <a:pt x="168" y="87"/>
                        <a:pt x="169" y="87"/>
                      </a:cubicBezTo>
                      <a:cubicBezTo>
                        <a:pt x="169" y="87"/>
                        <a:pt x="169" y="87"/>
                        <a:pt x="169" y="87"/>
                      </a:cubicBezTo>
                      <a:cubicBezTo>
                        <a:pt x="169" y="87"/>
                        <a:pt x="169" y="87"/>
                        <a:pt x="169" y="87"/>
                      </a:cubicBezTo>
                      <a:cubicBezTo>
                        <a:pt x="169" y="87"/>
                        <a:pt x="169" y="88"/>
                        <a:pt x="169" y="88"/>
                      </a:cubicBezTo>
                      <a:cubicBezTo>
                        <a:pt x="169" y="88"/>
                        <a:pt x="169" y="88"/>
                        <a:pt x="169" y="88"/>
                      </a:cubicBezTo>
                      <a:cubicBezTo>
                        <a:pt x="169" y="89"/>
                        <a:pt x="168" y="91"/>
                        <a:pt x="168" y="92"/>
                      </a:cubicBezTo>
                      <a:cubicBezTo>
                        <a:pt x="173" y="94"/>
                        <a:pt x="178" y="97"/>
                        <a:pt x="184" y="100"/>
                      </a:cubicBezTo>
                      <a:cubicBezTo>
                        <a:pt x="180" y="86"/>
                        <a:pt x="178" y="73"/>
                        <a:pt x="176" y="59"/>
                      </a:cubicBezTo>
                      <a:cubicBezTo>
                        <a:pt x="175" y="47"/>
                        <a:pt x="173" y="34"/>
                        <a:pt x="171" y="22"/>
                      </a:cubicBezTo>
                      <a:moveTo>
                        <a:pt x="145" y="0"/>
                      </a:moveTo>
                      <a:cubicBezTo>
                        <a:pt x="145" y="0"/>
                        <a:pt x="145" y="0"/>
                        <a:pt x="145" y="0"/>
                      </a:cubicBezTo>
                      <a:cubicBezTo>
                        <a:pt x="145" y="0"/>
                        <a:pt x="145" y="0"/>
                        <a:pt x="145" y="0"/>
                      </a:cubicBezTo>
                      <a:cubicBezTo>
                        <a:pt x="145" y="0"/>
                        <a:pt x="145" y="0"/>
                        <a:pt x="145"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3" name="Freeform 8754">
                  <a:extLst>
                    <a:ext uri="{FF2B5EF4-FFF2-40B4-BE49-F238E27FC236}">
                      <a16:creationId xmlns:a16="http://schemas.microsoft.com/office/drawing/2014/main" id="{81F740CE-CDDF-AE66-571E-577069B59A4C}"/>
                    </a:ext>
                  </a:extLst>
                </p:cNvPr>
                <p:cNvSpPr>
                  <a:spLocks/>
                </p:cNvSpPr>
                <p:nvPr/>
              </p:nvSpPr>
              <p:spPr bwMode="auto">
                <a:xfrm>
                  <a:off x="4328" y="2729"/>
                  <a:ext cx="12" cy="9"/>
                </a:xfrm>
                <a:custGeom>
                  <a:avLst/>
                  <a:gdLst>
                    <a:gd name="T0" fmla="*/ 6 w 15"/>
                    <a:gd name="T1" fmla="*/ 0 h 11"/>
                    <a:gd name="T2" fmla="*/ 0 w 15"/>
                    <a:gd name="T3" fmla="*/ 2 h 11"/>
                    <a:gd name="T4" fmla="*/ 5 w 15"/>
                    <a:gd name="T5" fmla="*/ 5 h 11"/>
                    <a:gd name="T6" fmla="*/ 6 w 15"/>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1">
                      <a:moveTo>
                        <a:pt x="15" y="0"/>
                      </a:moveTo>
                      <a:cubicBezTo>
                        <a:pt x="9" y="2"/>
                        <a:pt x="3" y="4"/>
                        <a:pt x="0" y="4"/>
                      </a:cubicBezTo>
                      <a:cubicBezTo>
                        <a:pt x="2" y="9"/>
                        <a:pt x="7" y="11"/>
                        <a:pt x="12" y="11"/>
                      </a:cubicBezTo>
                      <a:cubicBezTo>
                        <a:pt x="13" y="8"/>
                        <a:pt x="14" y="4"/>
                        <a:pt x="15"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4" name="Freeform 8755">
                  <a:extLst>
                    <a:ext uri="{FF2B5EF4-FFF2-40B4-BE49-F238E27FC236}">
                      <a16:creationId xmlns:a16="http://schemas.microsoft.com/office/drawing/2014/main" id="{039C9D2A-1E57-D1A5-EDFF-2B3182A8FC0C}"/>
                    </a:ext>
                  </a:extLst>
                </p:cNvPr>
                <p:cNvSpPr>
                  <a:spLocks/>
                </p:cNvSpPr>
                <p:nvPr/>
              </p:nvSpPr>
              <p:spPr bwMode="auto">
                <a:xfrm>
                  <a:off x="4218" y="2666"/>
                  <a:ext cx="18" cy="73"/>
                </a:xfrm>
                <a:custGeom>
                  <a:avLst/>
                  <a:gdLst>
                    <a:gd name="T0" fmla="*/ 9 w 22"/>
                    <a:gd name="T1" fmla="*/ 0 h 88"/>
                    <a:gd name="T2" fmla="*/ 7 w 22"/>
                    <a:gd name="T3" fmla="*/ 3 h 88"/>
                    <a:gd name="T4" fmla="*/ 2 w 22"/>
                    <a:gd name="T5" fmla="*/ 31 h 88"/>
                    <a:gd name="T6" fmla="*/ 2 w 22"/>
                    <a:gd name="T7" fmla="*/ 27 h 88"/>
                    <a:gd name="T8" fmla="*/ 0 w 22"/>
                    <a:gd name="T9" fmla="*/ 35 h 88"/>
                    <a:gd name="T10" fmla="*/ 1 w 22"/>
                    <a:gd name="T11" fmla="*/ 42 h 88"/>
                    <a:gd name="T12" fmla="*/ 7 w 22"/>
                    <a:gd name="T13" fmla="*/ 21 h 88"/>
                    <a:gd name="T14" fmla="*/ 10 w 22"/>
                    <a:gd name="T15" fmla="*/ 12 h 88"/>
                    <a:gd name="T16" fmla="*/ 9 w 22"/>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88">
                      <a:moveTo>
                        <a:pt x="19" y="0"/>
                      </a:moveTo>
                      <a:cubicBezTo>
                        <a:pt x="18" y="2"/>
                        <a:pt x="16" y="4"/>
                        <a:pt x="15" y="7"/>
                      </a:cubicBezTo>
                      <a:cubicBezTo>
                        <a:pt x="11" y="26"/>
                        <a:pt x="7" y="45"/>
                        <a:pt x="3" y="64"/>
                      </a:cubicBezTo>
                      <a:cubicBezTo>
                        <a:pt x="3" y="62"/>
                        <a:pt x="3" y="59"/>
                        <a:pt x="3" y="57"/>
                      </a:cubicBezTo>
                      <a:cubicBezTo>
                        <a:pt x="2" y="63"/>
                        <a:pt x="1" y="69"/>
                        <a:pt x="0" y="75"/>
                      </a:cubicBezTo>
                      <a:cubicBezTo>
                        <a:pt x="1" y="80"/>
                        <a:pt x="2" y="84"/>
                        <a:pt x="1" y="88"/>
                      </a:cubicBezTo>
                      <a:cubicBezTo>
                        <a:pt x="5" y="78"/>
                        <a:pt x="10" y="63"/>
                        <a:pt x="16" y="43"/>
                      </a:cubicBezTo>
                      <a:cubicBezTo>
                        <a:pt x="18" y="37"/>
                        <a:pt x="20" y="31"/>
                        <a:pt x="22" y="24"/>
                      </a:cubicBezTo>
                      <a:cubicBezTo>
                        <a:pt x="21" y="16"/>
                        <a:pt x="20" y="8"/>
                        <a:pt x="19"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5" name="Freeform 8756">
                  <a:extLst>
                    <a:ext uri="{FF2B5EF4-FFF2-40B4-BE49-F238E27FC236}">
                      <a16:creationId xmlns:a16="http://schemas.microsoft.com/office/drawing/2014/main" id="{432FA8D9-3927-CDDF-F3FC-85366357A0DC}"/>
                    </a:ext>
                  </a:extLst>
                </p:cNvPr>
                <p:cNvSpPr>
                  <a:spLocks noEditPoints="1"/>
                </p:cNvSpPr>
                <p:nvPr/>
              </p:nvSpPr>
              <p:spPr bwMode="auto">
                <a:xfrm>
                  <a:off x="4213" y="2652"/>
                  <a:ext cx="34" cy="106"/>
                </a:xfrm>
                <a:custGeom>
                  <a:avLst/>
                  <a:gdLst>
                    <a:gd name="T0" fmla="*/ 12 w 42"/>
                    <a:gd name="T1" fmla="*/ 19 h 128"/>
                    <a:gd name="T2" fmla="*/ 10 w 42"/>
                    <a:gd name="T3" fmla="*/ 28 h 128"/>
                    <a:gd name="T4" fmla="*/ 3 w 42"/>
                    <a:gd name="T5" fmla="*/ 50 h 128"/>
                    <a:gd name="T6" fmla="*/ 3 w 42"/>
                    <a:gd name="T7" fmla="*/ 51 h 128"/>
                    <a:gd name="T8" fmla="*/ 3 w 42"/>
                    <a:gd name="T9" fmla="*/ 52 h 128"/>
                    <a:gd name="T10" fmla="*/ 0 w 42"/>
                    <a:gd name="T11" fmla="*/ 60 h 128"/>
                    <a:gd name="T12" fmla="*/ 1 w 42"/>
                    <a:gd name="T13" fmla="*/ 60 h 128"/>
                    <a:gd name="T14" fmla="*/ 12 w 42"/>
                    <a:gd name="T15" fmla="*/ 25 h 128"/>
                    <a:gd name="T16" fmla="*/ 12 w 42"/>
                    <a:gd name="T17" fmla="*/ 19 h 128"/>
                    <a:gd name="T18" fmla="*/ 19 w 42"/>
                    <a:gd name="T19" fmla="*/ 0 h 128"/>
                    <a:gd name="T20" fmla="*/ 18 w 42"/>
                    <a:gd name="T21" fmla="*/ 1 h 128"/>
                    <a:gd name="T22" fmla="*/ 15 w 42"/>
                    <a:gd name="T23" fmla="*/ 2 h 128"/>
                    <a:gd name="T24" fmla="*/ 17 w 42"/>
                    <a:gd name="T25" fmla="*/ 5 h 128"/>
                    <a:gd name="T26" fmla="*/ 19 w 42"/>
                    <a:gd name="T27" fmla="*/ 0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2" h="128">
                      <a:moveTo>
                        <a:pt x="28" y="41"/>
                      </a:moveTo>
                      <a:cubicBezTo>
                        <a:pt x="26" y="48"/>
                        <a:pt x="24" y="54"/>
                        <a:pt x="22" y="60"/>
                      </a:cubicBezTo>
                      <a:cubicBezTo>
                        <a:pt x="16" y="80"/>
                        <a:pt x="11" y="95"/>
                        <a:pt x="7" y="105"/>
                      </a:cubicBezTo>
                      <a:cubicBezTo>
                        <a:pt x="7" y="105"/>
                        <a:pt x="7" y="106"/>
                        <a:pt x="7" y="107"/>
                      </a:cubicBezTo>
                      <a:cubicBezTo>
                        <a:pt x="7" y="108"/>
                        <a:pt x="7" y="109"/>
                        <a:pt x="7" y="111"/>
                      </a:cubicBezTo>
                      <a:cubicBezTo>
                        <a:pt x="6" y="117"/>
                        <a:pt x="4" y="123"/>
                        <a:pt x="0" y="127"/>
                      </a:cubicBezTo>
                      <a:cubicBezTo>
                        <a:pt x="1" y="128"/>
                        <a:pt x="1" y="128"/>
                        <a:pt x="1" y="128"/>
                      </a:cubicBezTo>
                      <a:cubicBezTo>
                        <a:pt x="1" y="128"/>
                        <a:pt x="12" y="113"/>
                        <a:pt x="29" y="52"/>
                      </a:cubicBezTo>
                      <a:cubicBezTo>
                        <a:pt x="28" y="49"/>
                        <a:pt x="28" y="45"/>
                        <a:pt x="28" y="41"/>
                      </a:cubicBezTo>
                      <a:moveTo>
                        <a:pt x="42" y="0"/>
                      </a:moveTo>
                      <a:cubicBezTo>
                        <a:pt x="42" y="0"/>
                        <a:pt x="41" y="0"/>
                        <a:pt x="41" y="1"/>
                      </a:cubicBezTo>
                      <a:cubicBezTo>
                        <a:pt x="40" y="2"/>
                        <a:pt x="39" y="2"/>
                        <a:pt x="37" y="3"/>
                      </a:cubicBezTo>
                      <a:cubicBezTo>
                        <a:pt x="38" y="6"/>
                        <a:pt x="39" y="9"/>
                        <a:pt x="39" y="11"/>
                      </a:cubicBezTo>
                      <a:cubicBezTo>
                        <a:pt x="40" y="8"/>
                        <a:pt x="41" y="4"/>
                        <a:pt x="42" y="0"/>
                      </a:cubicBezTo>
                    </a:path>
                  </a:pathLst>
                </a:custGeom>
                <a:solidFill>
                  <a:srgbClr val="E0C0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6" name="Freeform 8757">
                  <a:extLst>
                    <a:ext uri="{FF2B5EF4-FFF2-40B4-BE49-F238E27FC236}">
                      <a16:creationId xmlns:a16="http://schemas.microsoft.com/office/drawing/2014/main" id="{4C0BD7C7-AE31-2EA1-2CD8-61E11D1513CC}"/>
                    </a:ext>
                  </a:extLst>
                </p:cNvPr>
                <p:cNvSpPr>
                  <a:spLocks/>
                </p:cNvSpPr>
                <p:nvPr/>
              </p:nvSpPr>
              <p:spPr bwMode="auto">
                <a:xfrm>
                  <a:off x="4250" y="2647"/>
                  <a:ext cx="13" cy="38"/>
                </a:xfrm>
                <a:custGeom>
                  <a:avLst/>
                  <a:gdLst>
                    <a:gd name="T0" fmla="*/ 7 w 16"/>
                    <a:gd name="T1" fmla="*/ 0 h 46"/>
                    <a:gd name="T2" fmla="*/ 4 w 16"/>
                    <a:gd name="T3" fmla="*/ 1 h 46"/>
                    <a:gd name="T4" fmla="*/ 0 w 16"/>
                    <a:gd name="T5" fmla="*/ 18 h 46"/>
                    <a:gd name="T6" fmla="*/ 1 w 16"/>
                    <a:gd name="T7" fmla="*/ 21 h 46"/>
                    <a:gd name="T8" fmla="*/ 2 w 16"/>
                    <a:gd name="T9" fmla="*/ 21 h 46"/>
                    <a:gd name="T10" fmla="*/ 7 w 16"/>
                    <a:gd name="T11" fmla="*/ 0 h 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46">
                      <a:moveTo>
                        <a:pt x="16" y="0"/>
                      </a:moveTo>
                      <a:cubicBezTo>
                        <a:pt x="13" y="0"/>
                        <a:pt x="10" y="0"/>
                        <a:pt x="8" y="1"/>
                      </a:cubicBezTo>
                      <a:cubicBezTo>
                        <a:pt x="5" y="14"/>
                        <a:pt x="2" y="27"/>
                        <a:pt x="0" y="40"/>
                      </a:cubicBezTo>
                      <a:cubicBezTo>
                        <a:pt x="0" y="42"/>
                        <a:pt x="0" y="44"/>
                        <a:pt x="1" y="46"/>
                      </a:cubicBezTo>
                      <a:cubicBezTo>
                        <a:pt x="1" y="45"/>
                        <a:pt x="2" y="44"/>
                        <a:pt x="3" y="43"/>
                      </a:cubicBezTo>
                      <a:cubicBezTo>
                        <a:pt x="7" y="29"/>
                        <a:pt x="12" y="14"/>
                        <a:pt x="16" y="0"/>
                      </a:cubicBezTo>
                    </a:path>
                  </a:pathLst>
                </a:custGeom>
                <a:solidFill>
                  <a:srgbClr val="9339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7" name="Freeform 8758">
                  <a:extLst>
                    <a:ext uri="{FF2B5EF4-FFF2-40B4-BE49-F238E27FC236}">
                      <a16:creationId xmlns:a16="http://schemas.microsoft.com/office/drawing/2014/main" id="{020F8C5A-07CE-6A84-FD76-657DC539CAD9}"/>
                    </a:ext>
                  </a:extLst>
                </p:cNvPr>
                <p:cNvSpPr>
                  <a:spLocks/>
                </p:cNvSpPr>
                <p:nvPr/>
              </p:nvSpPr>
              <p:spPr bwMode="auto">
                <a:xfrm>
                  <a:off x="4251" y="2683"/>
                  <a:ext cx="1" cy="3"/>
                </a:xfrm>
                <a:custGeom>
                  <a:avLst/>
                  <a:gdLst>
                    <a:gd name="T0" fmla="*/ 1 w 2"/>
                    <a:gd name="T1" fmla="*/ 0 h 4"/>
                    <a:gd name="T2" fmla="*/ 0 w 2"/>
                    <a:gd name="T3" fmla="*/ 2 h 4"/>
                    <a:gd name="T4" fmla="*/ 0 w 2"/>
                    <a:gd name="T5" fmla="*/ 2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0"/>
                      </a:moveTo>
                      <a:cubicBezTo>
                        <a:pt x="1" y="1"/>
                        <a:pt x="0" y="2"/>
                        <a:pt x="0" y="3"/>
                      </a:cubicBezTo>
                      <a:cubicBezTo>
                        <a:pt x="0" y="4"/>
                        <a:pt x="0" y="4"/>
                        <a:pt x="0" y="4"/>
                      </a:cubicBezTo>
                      <a:cubicBezTo>
                        <a:pt x="1" y="3"/>
                        <a:pt x="1" y="1"/>
                        <a:pt x="2" y="0"/>
                      </a:cubicBezTo>
                    </a:path>
                  </a:pathLst>
                </a:custGeom>
                <a:solidFill>
                  <a:srgbClr val="953C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8" name="Freeform 8759">
                  <a:extLst>
                    <a:ext uri="{FF2B5EF4-FFF2-40B4-BE49-F238E27FC236}">
                      <a16:creationId xmlns:a16="http://schemas.microsoft.com/office/drawing/2014/main" id="{96AE5A03-E374-334C-6883-415DF61948AD}"/>
                    </a:ext>
                  </a:extLst>
                </p:cNvPr>
                <p:cNvSpPr>
                  <a:spLocks/>
                </p:cNvSpPr>
                <p:nvPr/>
              </p:nvSpPr>
              <p:spPr bwMode="auto">
                <a:xfrm>
                  <a:off x="4227" y="2722"/>
                  <a:ext cx="12" cy="28"/>
                </a:xfrm>
                <a:custGeom>
                  <a:avLst/>
                  <a:gdLst>
                    <a:gd name="T0" fmla="*/ 6 w 15"/>
                    <a:gd name="T1" fmla="*/ 0 h 34"/>
                    <a:gd name="T2" fmla="*/ 0 w 15"/>
                    <a:gd name="T3" fmla="*/ 16 h 34"/>
                    <a:gd name="T4" fmla="*/ 6 w 15"/>
                    <a:gd name="T5" fmla="*/ 1 h 34"/>
                    <a:gd name="T6" fmla="*/ 6 w 15"/>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34">
                      <a:moveTo>
                        <a:pt x="15" y="0"/>
                      </a:moveTo>
                      <a:cubicBezTo>
                        <a:pt x="9" y="16"/>
                        <a:pt x="4" y="28"/>
                        <a:pt x="0" y="34"/>
                      </a:cubicBezTo>
                      <a:cubicBezTo>
                        <a:pt x="4" y="32"/>
                        <a:pt x="10" y="19"/>
                        <a:pt x="15" y="1"/>
                      </a:cubicBezTo>
                      <a:cubicBezTo>
                        <a:pt x="15" y="1"/>
                        <a:pt x="15" y="0"/>
                        <a:pt x="15" y="0"/>
                      </a:cubicBezTo>
                    </a:path>
                  </a:pathLst>
                </a:custGeom>
                <a:solidFill>
                  <a:srgbClr val="9339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79" name="Freeform 8760">
                  <a:extLst>
                    <a:ext uri="{FF2B5EF4-FFF2-40B4-BE49-F238E27FC236}">
                      <a16:creationId xmlns:a16="http://schemas.microsoft.com/office/drawing/2014/main" id="{15A50655-F820-5126-F9AD-85AF3CF0295A}"/>
                    </a:ext>
                  </a:extLst>
                </p:cNvPr>
                <p:cNvSpPr>
                  <a:spLocks/>
                </p:cNvSpPr>
                <p:nvPr/>
              </p:nvSpPr>
              <p:spPr bwMode="auto">
                <a:xfrm>
                  <a:off x="4209" y="2744"/>
                  <a:ext cx="10" cy="17"/>
                </a:xfrm>
                <a:custGeom>
                  <a:avLst/>
                  <a:gdLst>
                    <a:gd name="T0" fmla="*/ 6 w 12"/>
                    <a:gd name="T1" fmla="*/ 0 h 21"/>
                    <a:gd name="T2" fmla="*/ 2 w 12"/>
                    <a:gd name="T3" fmla="*/ 8 h 21"/>
                    <a:gd name="T4" fmla="*/ 0 w 12"/>
                    <a:gd name="T5" fmla="*/ 9 h 21"/>
                    <a:gd name="T6" fmla="*/ 3 w 12"/>
                    <a:gd name="T7" fmla="*/ 7 h 21"/>
                    <a:gd name="T8" fmla="*/ 6 w 12"/>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1">
                      <a:moveTo>
                        <a:pt x="12" y="0"/>
                      </a:moveTo>
                      <a:cubicBezTo>
                        <a:pt x="10" y="8"/>
                        <a:pt x="6" y="13"/>
                        <a:pt x="2" y="18"/>
                      </a:cubicBezTo>
                      <a:cubicBezTo>
                        <a:pt x="1" y="19"/>
                        <a:pt x="1" y="20"/>
                        <a:pt x="0" y="21"/>
                      </a:cubicBezTo>
                      <a:cubicBezTo>
                        <a:pt x="2" y="19"/>
                        <a:pt x="4" y="18"/>
                        <a:pt x="5" y="16"/>
                      </a:cubicBezTo>
                      <a:cubicBezTo>
                        <a:pt x="9" y="12"/>
                        <a:pt x="11" y="6"/>
                        <a:pt x="12" y="0"/>
                      </a:cubicBezTo>
                    </a:path>
                  </a:pathLst>
                </a:custGeom>
                <a:solidFill>
                  <a:srgbClr val="C9B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0" name="Freeform 8761">
                  <a:extLst>
                    <a:ext uri="{FF2B5EF4-FFF2-40B4-BE49-F238E27FC236}">
                      <a16:creationId xmlns:a16="http://schemas.microsoft.com/office/drawing/2014/main" id="{559835C8-6B55-0B8E-A48A-E53FE5C352DC}"/>
                    </a:ext>
                  </a:extLst>
                </p:cNvPr>
                <p:cNvSpPr>
                  <a:spLocks/>
                </p:cNvSpPr>
                <p:nvPr/>
              </p:nvSpPr>
              <p:spPr bwMode="auto">
                <a:xfrm>
                  <a:off x="4076" y="1651"/>
                  <a:ext cx="42" cy="185"/>
                </a:xfrm>
                <a:custGeom>
                  <a:avLst/>
                  <a:gdLst>
                    <a:gd name="T0" fmla="*/ 2 w 51"/>
                    <a:gd name="T1" fmla="*/ 0 h 224"/>
                    <a:gd name="T2" fmla="*/ 2 w 51"/>
                    <a:gd name="T3" fmla="*/ 25 h 224"/>
                    <a:gd name="T4" fmla="*/ 24 w 51"/>
                    <a:gd name="T5" fmla="*/ 103 h 224"/>
                    <a:gd name="T6" fmla="*/ 24 w 51"/>
                    <a:gd name="T7" fmla="*/ 104 h 224"/>
                    <a:gd name="T8" fmla="*/ 24 w 51"/>
                    <a:gd name="T9" fmla="*/ 103 h 224"/>
                    <a:gd name="T10" fmla="*/ 2 w 51"/>
                    <a:gd name="T11" fmla="*/ 25 h 224"/>
                    <a:gd name="T12" fmla="*/ 2 w 51"/>
                    <a:gd name="T13" fmla="*/ 0 h 224"/>
                    <a:gd name="T14" fmla="*/ 2 w 51"/>
                    <a:gd name="T15" fmla="*/ 0 h 2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224">
                      <a:moveTo>
                        <a:pt x="4" y="0"/>
                      </a:moveTo>
                      <a:cubicBezTo>
                        <a:pt x="2" y="18"/>
                        <a:pt x="0" y="36"/>
                        <a:pt x="2" y="53"/>
                      </a:cubicBezTo>
                      <a:cubicBezTo>
                        <a:pt x="5" y="105"/>
                        <a:pt x="51" y="151"/>
                        <a:pt x="51" y="222"/>
                      </a:cubicBezTo>
                      <a:cubicBezTo>
                        <a:pt x="51" y="222"/>
                        <a:pt x="51" y="223"/>
                        <a:pt x="51" y="224"/>
                      </a:cubicBezTo>
                      <a:cubicBezTo>
                        <a:pt x="51" y="223"/>
                        <a:pt x="51" y="222"/>
                        <a:pt x="51" y="222"/>
                      </a:cubicBezTo>
                      <a:cubicBezTo>
                        <a:pt x="51" y="151"/>
                        <a:pt x="5" y="105"/>
                        <a:pt x="2" y="53"/>
                      </a:cubicBezTo>
                      <a:cubicBezTo>
                        <a:pt x="0" y="36"/>
                        <a:pt x="2" y="18"/>
                        <a:pt x="4" y="0"/>
                      </a:cubicBezTo>
                      <a:cubicBezTo>
                        <a:pt x="4" y="0"/>
                        <a:pt x="4" y="0"/>
                        <a:pt x="4" y="0"/>
                      </a:cubicBezTo>
                    </a:path>
                  </a:pathLst>
                </a:custGeom>
                <a:solidFill>
                  <a:srgbClr val="BB3D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1" name="Freeform 8762">
                  <a:extLst>
                    <a:ext uri="{FF2B5EF4-FFF2-40B4-BE49-F238E27FC236}">
                      <a16:creationId xmlns:a16="http://schemas.microsoft.com/office/drawing/2014/main" id="{FF2382DA-A026-CF7F-1D19-57AF51733597}"/>
                    </a:ext>
                  </a:extLst>
                </p:cNvPr>
                <p:cNvSpPr>
                  <a:spLocks/>
                </p:cNvSpPr>
                <p:nvPr/>
              </p:nvSpPr>
              <p:spPr bwMode="auto">
                <a:xfrm>
                  <a:off x="3784" y="1861"/>
                  <a:ext cx="209" cy="522"/>
                </a:xfrm>
                <a:custGeom>
                  <a:avLst/>
                  <a:gdLst>
                    <a:gd name="T0" fmla="*/ 118 w 253"/>
                    <a:gd name="T1" fmla="*/ 0 h 633"/>
                    <a:gd name="T2" fmla="*/ 114 w 253"/>
                    <a:gd name="T3" fmla="*/ 24 h 633"/>
                    <a:gd name="T4" fmla="*/ 82 w 253"/>
                    <a:gd name="T5" fmla="*/ 82 h 633"/>
                    <a:gd name="T6" fmla="*/ 74 w 253"/>
                    <a:gd name="T7" fmla="*/ 117 h 633"/>
                    <a:gd name="T8" fmla="*/ 51 w 253"/>
                    <a:gd name="T9" fmla="*/ 153 h 633"/>
                    <a:gd name="T10" fmla="*/ 10 w 253"/>
                    <a:gd name="T11" fmla="*/ 239 h 633"/>
                    <a:gd name="T12" fmla="*/ 0 w 253"/>
                    <a:gd name="T13" fmla="*/ 293 h 633"/>
                    <a:gd name="T14" fmla="*/ 10 w 253"/>
                    <a:gd name="T15" fmla="*/ 239 h 633"/>
                    <a:gd name="T16" fmla="*/ 51 w 253"/>
                    <a:gd name="T17" fmla="*/ 153 h 633"/>
                    <a:gd name="T18" fmla="*/ 74 w 253"/>
                    <a:gd name="T19" fmla="*/ 117 h 633"/>
                    <a:gd name="T20" fmla="*/ 82 w 253"/>
                    <a:gd name="T21" fmla="*/ 82 h 633"/>
                    <a:gd name="T22" fmla="*/ 114 w 253"/>
                    <a:gd name="T23" fmla="*/ 24 h 633"/>
                    <a:gd name="T24" fmla="*/ 118 w 253"/>
                    <a:gd name="T25" fmla="*/ 0 h 63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3" h="633">
                      <a:moveTo>
                        <a:pt x="253" y="0"/>
                      </a:moveTo>
                      <a:cubicBezTo>
                        <a:pt x="253" y="17"/>
                        <a:pt x="251" y="35"/>
                        <a:pt x="245" y="51"/>
                      </a:cubicBezTo>
                      <a:cubicBezTo>
                        <a:pt x="234" y="80"/>
                        <a:pt x="187" y="145"/>
                        <a:pt x="176" y="176"/>
                      </a:cubicBezTo>
                      <a:cubicBezTo>
                        <a:pt x="164" y="210"/>
                        <a:pt x="173" y="221"/>
                        <a:pt x="159" y="253"/>
                      </a:cubicBezTo>
                      <a:cubicBezTo>
                        <a:pt x="150" y="277"/>
                        <a:pt x="127" y="310"/>
                        <a:pt x="110" y="331"/>
                      </a:cubicBezTo>
                      <a:cubicBezTo>
                        <a:pt x="70" y="383"/>
                        <a:pt x="44" y="447"/>
                        <a:pt x="20" y="518"/>
                      </a:cubicBezTo>
                      <a:cubicBezTo>
                        <a:pt x="7" y="558"/>
                        <a:pt x="0" y="596"/>
                        <a:pt x="0" y="633"/>
                      </a:cubicBezTo>
                      <a:cubicBezTo>
                        <a:pt x="0" y="596"/>
                        <a:pt x="7" y="558"/>
                        <a:pt x="20" y="518"/>
                      </a:cubicBezTo>
                      <a:cubicBezTo>
                        <a:pt x="44" y="447"/>
                        <a:pt x="70" y="383"/>
                        <a:pt x="110" y="331"/>
                      </a:cubicBezTo>
                      <a:cubicBezTo>
                        <a:pt x="127" y="310"/>
                        <a:pt x="150" y="277"/>
                        <a:pt x="159" y="253"/>
                      </a:cubicBezTo>
                      <a:cubicBezTo>
                        <a:pt x="173" y="221"/>
                        <a:pt x="164" y="210"/>
                        <a:pt x="176" y="176"/>
                      </a:cubicBezTo>
                      <a:cubicBezTo>
                        <a:pt x="187" y="145"/>
                        <a:pt x="234" y="80"/>
                        <a:pt x="245" y="51"/>
                      </a:cubicBezTo>
                      <a:cubicBezTo>
                        <a:pt x="251" y="35"/>
                        <a:pt x="253" y="17"/>
                        <a:pt x="253" y="0"/>
                      </a:cubicBezTo>
                    </a:path>
                  </a:pathLst>
                </a:custGeom>
                <a:solidFill>
                  <a:srgbClr val="F8C5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2" name="Freeform 8763">
                  <a:extLst>
                    <a:ext uri="{FF2B5EF4-FFF2-40B4-BE49-F238E27FC236}">
                      <a16:creationId xmlns:a16="http://schemas.microsoft.com/office/drawing/2014/main" id="{F6AB2BCA-FDEA-571B-8646-F7A32B42E1A4}"/>
                    </a:ext>
                  </a:extLst>
                </p:cNvPr>
                <p:cNvSpPr>
                  <a:spLocks noEditPoints="1"/>
                </p:cNvSpPr>
                <p:nvPr/>
              </p:nvSpPr>
              <p:spPr bwMode="auto">
                <a:xfrm>
                  <a:off x="3919" y="2311"/>
                  <a:ext cx="29" cy="131"/>
                </a:xfrm>
                <a:custGeom>
                  <a:avLst/>
                  <a:gdLst>
                    <a:gd name="T0" fmla="*/ 4 w 36"/>
                    <a:gd name="T1" fmla="*/ 2 h 159"/>
                    <a:gd name="T2" fmla="*/ 14 w 36"/>
                    <a:gd name="T3" fmla="*/ 71 h 159"/>
                    <a:gd name="T4" fmla="*/ 15 w 36"/>
                    <a:gd name="T5" fmla="*/ 73 h 159"/>
                    <a:gd name="T6" fmla="*/ 4 w 36"/>
                    <a:gd name="T7" fmla="*/ 2 h 159"/>
                    <a:gd name="T8" fmla="*/ 4 w 36"/>
                    <a:gd name="T9" fmla="*/ 1 h 159"/>
                    <a:gd name="T10" fmla="*/ 4 w 36"/>
                    <a:gd name="T11" fmla="*/ 2 h 159"/>
                    <a:gd name="T12" fmla="*/ 4 w 36"/>
                    <a:gd name="T13" fmla="*/ 1 h 159"/>
                    <a:gd name="T14" fmla="*/ 4 w 36"/>
                    <a:gd name="T15" fmla="*/ 1 h 159"/>
                    <a:gd name="T16" fmla="*/ 4 w 36"/>
                    <a:gd name="T17" fmla="*/ 1 h 159"/>
                    <a:gd name="T18" fmla="*/ 4 w 36"/>
                    <a:gd name="T19" fmla="*/ 1 h 159"/>
                    <a:gd name="T20" fmla="*/ 4 w 36"/>
                    <a:gd name="T21" fmla="*/ 1 h 159"/>
                    <a:gd name="T22" fmla="*/ 4 w 36"/>
                    <a:gd name="T23" fmla="*/ 1 h 159"/>
                    <a:gd name="T24" fmla="*/ 4 w 36"/>
                    <a:gd name="T25" fmla="*/ 1 h 159"/>
                    <a:gd name="T26" fmla="*/ 4 w 36"/>
                    <a:gd name="T27" fmla="*/ 0 h 159"/>
                    <a:gd name="T28" fmla="*/ 4 w 36"/>
                    <a:gd name="T29" fmla="*/ 0 h 159"/>
                    <a:gd name="T30" fmla="*/ 4 w 36"/>
                    <a:gd name="T31" fmla="*/ 0 h 15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59">
                      <a:moveTo>
                        <a:pt x="10" y="2"/>
                      </a:moveTo>
                      <a:cubicBezTo>
                        <a:pt x="0" y="63"/>
                        <a:pt x="11" y="114"/>
                        <a:pt x="32" y="153"/>
                      </a:cubicBezTo>
                      <a:cubicBezTo>
                        <a:pt x="36" y="159"/>
                        <a:pt x="36" y="159"/>
                        <a:pt x="36" y="159"/>
                      </a:cubicBezTo>
                      <a:cubicBezTo>
                        <a:pt x="12" y="118"/>
                        <a:pt x="0" y="67"/>
                        <a:pt x="10" y="2"/>
                      </a:cubicBezTo>
                      <a:moveTo>
                        <a:pt x="10" y="1"/>
                      </a:moveTo>
                      <a:cubicBezTo>
                        <a:pt x="10" y="1"/>
                        <a:pt x="10" y="2"/>
                        <a:pt x="10" y="2"/>
                      </a:cubicBezTo>
                      <a:cubicBezTo>
                        <a:pt x="10" y="2"/>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0"/>
                      </a:moveTo>
                      <a:cubicBezTo>
                        <a:pt x="10" y="0"/>
                        <a:pt x="10" y="0"/>
                        <a:pt x="10" y="0"/>
                      </a:cubicBezTo>
                      <a:cubicBezTo>
                        <a:pt x="10" y="0"/>
                        <a:pt x="10" y="0"/>
                        <a:pt x="10" y="0"/>
                      </a:cubicBezTo>
                    </a:path>
                  </a:pathLst>
                </a:custGeom>
                <a:solidFill>
                  <a:srgbClr val="B632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3" name="Freeform 8764">
                  <a:extLst>
                    <a:ext uri="{FF2B5EF4-FFF2-40B4-BE49-F238E27FC236}">
                      <a16:creationId xmlns:a16="http://schemas.microsoft.com/office/drawing/2014/main" id="{625B67F0-CBE3-3308-CB9C-DD2D01253CFE}"/>
                    </a:ext>
                  </a:extLst>
                </p:cNvPr>
                <p:cNvSpPr>
                  <a:spLocks/>
                </p:cNvSpPr>
                <p:nvPr/>
              </p:nvSpPr>
              <p:spPr bwMode="auto">
                <a:xfrm>
                  <a:off x="4109" y="2689"/>
                  <a:ext cx="19" cy="3"/>
                </a:xfrm>
                <a:custGeom>
                  <a:avLst/>
                  <a:gdLst>
                    <a:gd name="T0" fmla="*/ 8 w 22"/>
                    <a:gd name="T1" fmla="*/ 0 h 4"/>
                    <a:gd name="T2" fmla="*/ 0 w 22"/>
                    <a:gd name="T3" fmla="*/ 2 h 4"/>
                    <a:gd name="T4" fmla="*/ 8 w 22"/>
                    <a:gd name="T5" fmla="*/ 2 h 4"/>
                    <a:gd name="T6" fmla="*/ 10 w 22"/>
                    <a:gd name="T7" fmla="*/ 2 h 4"/>
                    <a:gd name="T8" fmla="*/ 12 w 22"/>
                    <a:gd name="T9" fmla="*/ 2 h 4"/>
                    <a:gd name="T10" fmla="*/ 8 w 2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
                      <a:moveTo>
                        <a:pt x="13" y="0"/>
                      </a:moveTo>
                      <a:cubicBezTo>
                        <a:pt x="9" y="0"/>
                        <a:pt x="4" y="2"/>
                        <a:pt x="0" y="4"/>
                      </a:cubicBezTo>
                      <a:cubicBezTo>
                        <a:pt x="4" y="3"/>
                        <a:pt x="8" y="2"/>
                        <a:pt x="14" y="2"/>
                      </a:cubicBezTo>
                      <a:cubicBezTo>
                        <a:pt x="15" y="2"/>
                        <a:pt x="17" y="2"/>
                        <a:pt x="18" y="2"/>
                      </a:cubicBezTo>
                      <a:cubicBezTo>
                        <a:pt x="20" y="2"/>
                        <a:pt x="21" y="2"/>
                        <a:pt x="22" y="3"/>
                      </a:cubicBezTo>
                      <a:cubicBezTo>
                        <a:pt x="19" y="1"/>
                        <a:pt x="16" y="0"/>
                        <a:pt x="13" y="0"/>
                      </a:cubicBezTo>
                    </a:path>
                  </a:pathLst>
                </a:custGeom>
                <a:solidFill>
                  <a:srgbClr val="BB3D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4" name="Freeform 8765">
                  <a:extLst>
                    <a:ext uri="{FF2B5EF4-FFF2-40B4-BE49-F238E27FC236}">
                      <a16:creationId xmlns:a16="http://schemas.microsoft.com/office/drawing/2014/main" id="{99FB7E76-08AE-FD0F-7FBC-0CAB64725945}"/>
                    </a:ext>
                  </a:extLst>
                </p:cNvPr>
                <p:cNvSpPr>
                  <a:spLocks noEditPoints="1"/>
                </p:cNvSpPr>
                <p:nvPr/>
              </p:nvSpPr>
              <p:spPr bwMode="auto">
                <a:xfrm>
                  <a:off x="4151" y="2717"/>
                  <a:ext cx="67" cy="11"/>
                </a:xfrm>
                <a:custGeom>
                  <a:avLst/>
                  <a:gdLst>
                    <a:gd name="T0" fmla="*/ 37 w 81"/>
                    <a:gd name="T1" fmla="*/ 5 h 14"/>
                    <a:gd name="T2" fmla="*/ 37 w 81"/>
                    <a:gd name="T3" fmla="*/ 6 h 14"/>
                    <a:gd name="T4" fmla="*/ 37 w 81"/>
                    <a:gd name="T5" fmla="*/ 6 h 14"/>
                    <a:gd name="T6" fmla="*/ 37 w 81"/>
                    <a:gd name="T7" fmla="*/ 5 h 14"/>
                    <a:gd name="T8" fmla="*/ 0 w 81"/>
                    <a:gd name="T9" fmla="*/ 0 h 14"/>
                    <a:gd name="T10" fmla="*/ 2 w 81"/>
                    <a:gd name="T11" fmla="*/ 4 h 14"/>
                    <a:gd name="T12" fmla="*/ 0 w 81"/>
                    <a:gd name="T13" fmla="*/ 0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 h="14">
                      <a:moveTo>
                        <a:pt x="81" y="13"/>
                      </a:moveTo>
                      <a:cubicBezTo>
                        <a:pt x="81" y="14"/>
                        <a:pt x="81" y="14"/>
                        <a:pt x="81" y="14"/>
                      </a:cubicBezTo>
                      <a:cubicBezTo>
                        <a:pt x="81" y="14"/>
                        <a:pt x="81" y="14"/>
                        <a:pt x="81" y="14"/>
                      </a:cubicBezTo>
                      <a:cubicBezTo>
                        <a:pt x="81" y="14"/>
                        <a:pt x="81" y="14"/>
                        <a:pt x="81" y="13"/>
                      </a:cubicBezTo>
                      <a:moveTo>
                        <a:pt x="0" y="0"/>
                      </a:moveTo>
                      <a:cubicBezTo>
                        <a:pt x="2" y="3"/>
                        <a:pt x="4" y="7"/>
                        <a:pt x="6" y="10"/>
                      </a:cubicBezTo>
                      <a:cubicBezTo>
                        <a:pt x="4" y="6"/>
                        <a:pt x="2" y="2"/>
                        <a:pt x="0" y="0"/>
                      </a:cubicBezTo>
                    </a:path>
                  </a:pathLst>
                </a:custGeom>
                <a:solidFill>
                  <a:srgbClr val="B632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5" name="Freeform 8766">
                  <a:extLst>
                    <a:ext uri="{FF2B5EF4-FFF2-40B4-BE49-F238E27FC236}">
                      <a16:creationId xmlns:a16="http://schemas.microsoft.com/office/drawing/2014/main" id="{25D559FA-C7C3-2C42-4D6F-DA725875C011}"/>
                    </a:ext>
                  </a:extLst>
                </p:cNvPr>
                <p:cNvSpPr>
                  <a:spLocks/>
                </p:cNvSpPr>
                <p:nvPr/>
              </p:nvSpPr>
              <p:spPr bwMode="auto">
                <a:xfrm>
                  <a:off x="4042" y="2835"/>
                  <a:ext cx="1" cy="1"/>
                </a:xfrm>
                <a:custGeom>
                  <a:avLst/>
                  <a:gdLst>
                    <a:gd name="T0" fmla="*/ 1 w 1"/>
                    <a:gd name="T1" fmla="*/ 0 h 1"/>
                    <a:gd name="T2" fmla="*/ 0 w 1"/>
                    <a:gd name="T3" fmla="*/ 1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0" y="1"/>
                        <a:pt x="0" y="1"/>
                      </a:cubicBezTo>
                      <a:cubicBezTo>
                        <a:pt x="1" y="0"/>
                        <a:pt x="1" y="0"/>
                        <a:pt x="1" y="0"/>
                      </a:cubicBezTo>
                      <a:cubicBezTo>
                        <a:pt x="1" y="0"/>
                        <a:pt x="1" y="0"/>
                        <a:pt x="1" y="0"/>
                      </a:cubicBezTo>
                    </a:path>
                  </a:pathLst>
                </a:custGeom>
                <a:solidFill>
                  <a:srgbClr val="BB3D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6" name="Freeform 8767">
                  <a:extLst>
                    <a:ext uri="{FF2B5EF4-FFF2-40B4-BE49-F238E27FC236}">
                      <a16:creationId xmlns:a16="http://schemas.microsoft.com/office/drawing/2014/main" id="{9E11D6CC-71C4-C9B8-93E3-86B54C2DEC9E}"/>
                    </a:ext>
                  </a:extLst>
                </p:cNvPr>
                <p:cNvSpPr>
                  <a:spLocks noEditPoints="1"/>
                </p:cNvSpPr>
                <p:nvPr/>
              </p:nvSpPr>
              <p:spPr bwMode="auto">
                <a:xfrm>
                  <a:off x="3976" y="3114"/>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0 h 2"/>
                    <a:gd name="T32" fmla="*/ 0 w 1"/>
                    <a:gd name="T33" fmla="*/ 0 h 2"/>
                    <a:gd name="T34" fmla="*/ 0 w 1"/>
                    <a:gd name="T35" fmla="*/ 0 h 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 h="2">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BB3D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7" name="Freeform 8768">
                  <a:extLst>
                    <a:ext uri="{FF2B5EF4-FFF2-40B4-BE49-F238E27FC236}">
                      <a16:creationId xmlns:a16="http://schemas.microsoft.com/office/drawing/2014/main" id="{B83D373B-C1DC-0A64-EAA5-705AAFAE5C4C}"/>
                    </a:ext>
                  </a:extLst>
                </p:cNvPr>
                <p:cNvSpPr>
                  <a:spLocks noEditPoints="1"/>
                </p:cNvSpPr>
                <p:nvPr/>
              </p:nvSpPr>
              <p:spPr bwMode="auto">
                <a:xfrm>
                  <a:off x="3845" y="3121"/>
                  <a:ext cx="24" cy="133"/>
                </a:xfrm>
                <a:custGeom>
                  <a:avLst/>
                  <a:gdLst>
                    <a:gd name="T0" fmla="*/ 0 w 29"/>
                    <a:gd name="T1" fmla="*/ 12 h 161"/>
                    <a:gd name="T2" fmla="*/ 14 w 29"/>
                    <a:gd name="T3" fmla="*/ 75 h 161"/>
                    <a:gd name="T4" fmla="*/ 14 w 29"/>
                    <a:gd name="T5" fmla="*/ 75 h 161"/>
                    <a:gd name="T6" fmla="*/ 0 w 29"/>
                    <a:gd name="T7" fmla="*/ 12 h 161"/>
                    <a:gd name="T8" fmla="*/ 0 w 29"/>
                    <a:gd name="T9" fmla="*/ 12 h 161"/>
                    <a:gd name="T10" fmla="*/ 0 w 29"/>
                    <a:gd name="T11" fmla="*/ 12 h 161"/>
                    <a:gd name="T12" fmla="*/ 0 w 29"/>
                    <a:gd name="T13" fmla="*/ 12 h 161"/>
                    <a:gd name="T14" fmla="*/ 0 w 29"/>
                    <a:gd name="T15" fmla="*/ 12 h 161"/>
                    <a:gd name="T16" fmla="*/ 0 w 29"/>
                    <a:gd name="T17" fmla="*/ 12 h 161"/>
                    <a:gd name="T18" fmla="*/ 0 w 29"/>
                    <a:gd name="T19" fmla="*/ 12 h 161"/>
                    <a:gd name="T20" fmla="*/ 0 w 29"/>
                    <a:gd name="T21" fmla="*/ 12 h 161"/>
                    <a:gd name="T22" fmla="*/ 0 w 29"/>
                    <a:gd name="T23" fmla="*/ 12 h 161"/>
                    <a:gd name="T24" fmla="*/ 0 w 29"/>
                    <a:gd name="T25" fmla="*/ 12 h 161"/>
                    <a:gd name="T26" fmla="*/ 0 w 29"/>
                    <a:gd name="T27" fmla="*/ 12 h 161"/>
                    <a:gd name="T28" fmla="*/ 0 w 29"/>
                    <a:gd name="T29" fmla="*/ 12 h 161"/>
                    <a:gd name="T30" fmla="*/ 0 w 29"/>
                    <a:gd name="T31" fmla="*/ 12 h 161"/>
                    <a:gd name="T32" fmla="*/ 0 w 29"/>
                    <a:gd name="T33" fmla="*/ 12 h 161"/>
                    <a:gd name="T34" fmla="*/ 0 w 29"/>
                    <a:gd name="T35" fmla="*/ 12 h 161"/>
                    <a:gd name="T36" fmla="*/ 0 w 29"/>
                    <a:gd name="T37" fmla="*/ 12 h 161"/>
                    <a:gd name="T38" fmla="*/ 0 w 29"/>
                    <a:gd name="T39" fmla="*/ 0 h 161"/>
                    <a:gd name="T40" fmla="*/ 0 w 29"/>
                    <a:gd name="T41" fmla="*/ 0 h 161"/>
                    <a:gd name="T42" fmla="*/ 0 w 29"/>
                    <a:gd name="T43" fmla="*/ 0 h 1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9" h="161">
                      <a:moveTo>
                        <a:pt x="0" y="25"/>
                      </a:moveTo>
                      <a:cubicBezTo>
                        <a:pt x="4" y="74"/>
                        <a:pt x="22" y="114"/>
                        <a:pt x="29" y="161"/>
                      </a:cubicBezTo>
                      <a:cubicBezTo>
                        <a:pt x="29" y="161"/>
                        <a:pt x="29" y="161"/>
                        <a:pt x="29" y="161"/>
                      </a:cubicBezTo>
                      <a:cubicBezTo>
                        <a:pt x="22" y="114"/>
                        <a:pt x="4" y="74"/>
                        <a:pt x="0" y="25"/>
                      </a:cubicBezTo>
                      <a:moveTo>
                        <a:pt x="0" y="25"/>
                      </a:moveTo>
                      <a:cubicBezTo>
                        <a:pt x="0" y="25"/>
                        <a:pt x="0" y="25"/>
                        <a:pt x="0" y="25"/>
                      </a:cubicBezTo>
                      <a:cubicBezTo>
                        <a:pt x="0" y="25"/>
                        <a:pt x="0" y="25"/>
                        <a:pt x="0" y="25"/>
                      </a:cubicBezTo>
                      <a:moveTo>
                        <a:pt x="0" y="25"/>
                      </a:moveTo>
                      <a:cubicBezTo>
                        <a:pt x="0" y="25"/>
                        <a:pt x="0" y="25"/>
                        <a:pt x="0" y="25"/>
                      </a:cubicBezTo>
                      <a:cubicBezTo>
                        <a:pt x="0" y="25"/>
                        <a:pt x="0" y="25"/>
                        <a:pt x="0" y="25"/>
                      </a:cubicBezTo>
                      <a:moveTo>
                        <a:pt x="0" y="24"/>
                      </a:moveTo>
                      <a:cubicBezTo>
                        <a:pt x="0" y="24"/>
                        <a:pt x="0" y="25"/>
                        <a:pt x="0" y="25"/>
                      </a:cubicBezTo>
                      <a:cubicBezTo>
                        <a:pt x="0" y="25"/>
                        <a:pt x="0" y="24"/>
                        <a:pt x="0" y="24"/>
                      </a:cubicBezTo>
                      <a:moveTo>
                        <a:pt x="0" y="24"/>
                      </a:moveTo>
                      <a:cubicBezTo>
                        <a:pt x="0" y="24"/>
                        <a:pt x="0" y="24"/>
                        <a:pt x="0" y="24"/>
                      </a:cubicBezTo>
                      <a:cubicBezTo>
                        <a:pt x="0" y="24"/>
                        <a:pt x="0" y="24"/>
                        <a:pt x="0" y="24"/>
                      </a:cubicBezTo>
                      <a:moveTo>
                        <a:pt x="0" y="24"/>
                      </a:moveTo>
                      <a:cubicBezTo>
                        <a:pt x="0" y="24"/>
                        <a:pt x="0" y="24"/>
                        <a:pt x="0" y="24"/>
                      </a:cubicBezTo>
                      <a:cubicBezTo>
                        <a:pt x="0" y="24"/>
                        <a:pt x="0" y="24"/>
                        <a:pt x="0" y="24"/>
                      </a:cubicBezTo>
                      <a:moveTo>
                        <a:pt x="0" y="0"/>
                      </a:moveTo>
                      <a:cubicBezTo>
                        <a:pt x="0" y="0"/>
                        <a:pt x="0" y="0"/>
                        <a:pt x="0" y="0"/>
                      </a:cubicBezTo>
                      <a:cubicBezTo>
                        <a:pt x="0" y="0"/>
                        <a:pt x="0" y="0"/>
                        <a:pt x="0" y="0"/>
                      </a:cubicBezTo>
                    </a:path>
                  </a:pathLst>
                </a:custGeom>
                <a:solidFill>
                  <a:srgbClr val="F8C5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8" name="Freeform 8769">
                  <a:extLst>
                    <a:ext uri="{FF2B5EF4-FFF2-40B4-BE49-F238E27FC236}">
                      <a16:creationId xmlns:a16="http://schemas.microsoft.com/office/drawing/2014/main" id="{06BE0A22-61F9-4DD0-F100-2BFFDF24413B}"/>
                    </a:ext>
                  </a:extLst>
                </p:cNvPr>
                <p:cNvSpPr>
                  <a:spLocks noEditPoints="1"/>
                </p:cNvSpPr>
                <p:nvPr/>
              </p:nvSpPr>
              <p:spPr bwMode="auto">
                <a:xfrm>
                  <a:off x="3976" y="3152"/>
                  <a:ext cx="11" cy="53"/>
                </a:xfrm>
                <a:custGeom>
                  <a:avLst/>
                  <a:gdLst>
                    <a:gd name="T0" fmla="*/ 6 w 14"/>
                    <a:gd name="T1" fmla="*/ 30 h 64"/>
                    <a:gd name="T2" fmla="*/ 6 w 14"/>
                    <a:gd name="T3" fmla="*/ 30 h 64"/>
                    <a:gd name="T4" fmla="*/ 6 w 14"/>
                    <a:gd name="T5" fmla="*/ 30 h 64"/>
                    <a:gd name="T6" fmla="*/ 1 w 14"/>
                    <a:gd name="T7" fmla="*/ 2 h 64"/>
                    <a:gd name="T8" fmla="*/ 6 w 14"/>
                    <a:gd name="T9" fmla="*/ 30 h 64"/>
                    <a:gd name="T10" fmla="*/ 1 w 14"/>
                    <a:gd name="T11" fmla="*/ 2 h 64"/>
                    <a:gd name="T12" fmla="*/ 1 w 14"/>
                    <a:gd name="T13" fmla="*/ 2 h 64"/>
                    <a:gd name="T14" fmla="*/ 1 w 14"/>
                    <a:gd name="T15" fmla="*/ 2 h 64"/>
                    <a:gd name="T16" fmla="*/ 1 w 14"/>
                    <a:gd name="T17" fmla="*/ 2 h 64"/>
                    <a:gd name="T18" fmla="*/ 1 w 14"/>
                    <a:gd name="T19" fmla="*/ 2 h 64"/>
                    <a:gd name="T20" fmla="*/ 1 w 14"/>
                    <a:gd name="T21" fmla="*/ 2 h 64"/>
                    <a:gd name="T22" fmla="*/ 1 w 14"/>
                    <a:gd name="T23" fmla="*/ 2 h 64"/>
                    <a:gd name="T24" fmla="*/ 1 w 14"/>
                    <a:gd name="T25" fmla="*/ 2 h 64"/>
                    <a:gd name="T26" fmla="*/ 1 w 14"/>
                    <a:gd name="T27" fmla="*/ 2 h 64"/>
                    <a:gd name="T28" fmla="*/ 1 w 14"/>
                    <a:gd name="T29" fmla="*/ 2 h 64"/>
                    <a:gd name="T30" fmla="*/ 1 w 14"/>
                    <a:gd name="T31" fmla="*/ 2 h 64"/>
                    <a:gd name="T32" fmla="*/ 1 w 14"/>
                    <a:gd name="T33" fmla="*/ 2 h 64"/>
                    <a:gd name="T34" fmla="*/ 1 w 14"/>
                    <a:gd name="T35" fmla="*/ 2 h 64"/>
                    <a:gd name="T36" fmla="*/ 1 w 14"/>
                    <a:gd name="T37" fmla="*/ 2 h 64"/>
                    <a:gd name="T38" fmla="*/ 1 w 14"/>
                    <a:gd name="T39" fmla="*/ 2 h 64"/>
                    <a:gd name="T40" fmla="*/ 1 w 14"/>
                    <a:gd name="T41" fmla="*/ 2 h 64"/>
                    <a:gd name="T42" fmla="*/ 1 w 14"/>
                    <a:gd name="T43" fmla="*/ 2 h 64"/>
                    <a:gd name="T44" fmla="*/ 1 w 14"/>
                    <a:gd name="T45" fmla="*/ 2 h 64"/>
                    <a:gd name="T46" fmla="*/ 1 w 14"/>
                    <a:gd name="T47" fmla="*/ 2 h 64"/>
                    <a:gd name="T48" fmla="*/ 0 w 14"/>
                    <a:gd name="T49" fmla="*/ 2 h 64"/>
                    <a:gd name="T50" fmla="*/ 0 w 14"/>
                    <a:gd name="T51" fmla="*/ 2 h 64"/>
                    <a:gd name="T52" fmla="*/ 0 w 14"/>
                    <a:gd name="T53" fmla="*/ 2 h 64"/>
                    <a:gd name="T54" fmla="*/ 0 w 14"/>
                    <a:gd name="T55" fmla="*/ 2 h 64"/>
                    <a:gd name="T56" fmla="*/ 0 w 14"/>
                    <a:gd name="T57" fmla="*/ 2 h 64"/>
                    <a:gd name="T58" fmla="*/ 0 w 14"/>
                    <a:gd name="T59" fmla="*/ 2 h 64"/>
                    <a:gd name="T60" fmla="*/ 0 w 14"/>
                    <a:gd name="T61" fmla="*/ 1 h 64"/>
                    <a:gd name="T62" fmla="*/ 0 w 14"/>
                    <a:gd name="T63" fmla="*/ 2 h 64"/>
                    <a:gd name="T64" fmla="*/ 0 w 14"/>
                    <a:gd name="T65" fmla="*/ 1 h 64"/>
                    <a:gd name="T66" fmla="*/ 0 w 14"/>
                    <a:gd name="T67" fmla="*/ 1 h 64"/>
                    <a:gd name="T68" fmla="*/ 0 w 14"/>
                    <a:gd name="T69" fmla="*/ 1 h 64"/>
                    <a:gd name="T70" fmla="*/ 0 w 14"/>
                    <a:gd name="T71" fmla="*/ 1 h 64"/>
                    <a:gd name="T72" fmla="*/ 0 w 14"/>
                    <a:gd name="T73" fmla="*/ 0 h 64"/>
                    <a:gd name="T74" fmla="*/ 0 w 14"/>
                    <a:gd name="T75" fmla="*/ 0 h 64"/>
                    <a:gd name="T76" fmla="*/ 0 w 14"/>
                    <a:gd name="T77" fmla="*/ 0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 h="64">
                      <a:moveTo>
                        <a:pt x="14" y="64"/>
                      </a:moveTo>
                      <a:cubicBezTo>
                        <a:pt x="14" y="64"/>
                        <a:pt x="14" y="64"/>
                        <a:pt x="14" y="64"/>
                      </a:cubicBezTo>
                      <a:cubicBezTo>
                        <a:pt x="14" y="64"/>
                        <a:pt x="14" y="64"/>
                        <a:pt x="14" y="64"/>
                      </a:cubicBezTo>
                      <a:moveTo>
                        <a:pt x="1" y="4"/>
                      </a:moveTo>
                      <a:cubicBezTo>
                        <a:pt x="3" y="23"/>
                        <a:pt x="9" y="43"/>
                        <a:pt x="14" y="64"/>
                      </a:cubicBezTo>
                      <a:cubicBezTo>
                        <a:pt x="9" y="43"/>
                        <a:pt x="3" y="23"/>
                        <a:pt x="1" y="4"/>
                      </a:cubicBezTo>
                      <a:moveTo>
                        <a:pt x="1" y="4"/>
                      </a:moveTo>
                      <a:cubicBezTo>
                        <a:pt x="1" y="4"/>
                        <a:pt x="1" y="4"/>
                        <a:pt x="1" y="4"/>
                      </a:cubicBezTo>
                      <a:cubicBezTo>
                        <a:pt x="1" y="4"/>
                        <a:pt x="1" y="4"/>
                        <a:pt x="1" y="4"/>
                      </a:cubicBezTo>
                      <a:moveTo>
                        <a:pt x="1" y="3"/>
                      </a:moveTo>
                      <a:cubicBezTo>
                        <a:pt x="1" y="3"/>
                        <a:pt x="1" y="3"/>
                        <a:pt x="1" y="4"/>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3"/>
                        <a:pt x="1" y="3"/>
                        <a:pt x="1" y="3"/>
                      </a:cubicBezTo>
                      <a:cubicBezTo>
                        <a:pt x="1" y="3"/>
                        <a:pt x="1" y="3"/>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2"/>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BB3D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89" name="Freeform 8770">
                  <a:extLst>
                    <a:ext uri="{FF2B5EF4-FFF2-40B4-BE49-F238E27FC236}">
                      <a16:creationId xmlns:a16="http://schemas.microsoft.com/office/drawing/2014/main" id="{C8712B2D-D63F-9043-9D05-C42944B7A1F3}"/>
                    </a:ext>
                  </a:extLst>
                </p:cNvPr>
                <p:cNvSpPr>
                  <a:spLocks noEditPoints="1"/>
                </p:cNvSpPr>
                <p:nvPr/>
              </p:nvSpPr>
              <p:spPr bwMode="auto">
                <a:xfrm>
                  <a:off x="3784" y="1629"/>
                  <a:ext cx="441" cy="1644"/>
                </a:xfrm>
                <a:custGeom>
                  <a:avLst/>
                  <a:gdLst>
                    <a:gd name="T0" fmla="*/ 76 w 534"/>
                    <a:gd name="T1" fmla="*/ 789 h 1992"/>
                    <a:gd name="T2" fmla="*/ 98 w 534"/>
                    <a:gd name="T3" fmla="*/ 525 h 1992"/>
                    <a:gd name="T4" fmla="*/ 88 w 534"/>
                    <a:gd name="T5" fmla="*/ 236 h 1992"/>
                    <a:gd name="T6" fmla="*/ 127 w 534"/>
                    <a:gd name="T7" fmla="*/ 17 h 1992"/>
                    <a:gd name="T8" fmla="*/ 159 w 534"/>
                    <a:gd name="T9" fmla="*/ 158 h 1992"/>
                    <a:gd name="T10" fmla="*/ 82 w 534"/>
                    <a:gd name="T11" fmla="*/ 453 h 1992"/>
                    <a:gd name="T12" fmla="*/ 233 w 534"/>
                    <a:gd name="T13" fmla="*/ 631 h 1992"/>
                    <a:gd name="T14" fmla="*/ 186 w 534"/>
                    <a:gd name="T15" fmla="*/ 587 h 1992"/>
                    <a:gd name="T16" fmla="*/ 110 w 534"/>
                    <a:gd name="T17" fmla="*/ 785 h 1992"/>
                    <a:gd name="T18" fmla="*/ 75 w 534"/>
                    <a:gd name="T19" fmla="*/ 911 h 1992"/>
                    <a:gd name="T20" fmla="*/ 94 w 534"/>
                    <a:gd name="T21" fmla="*/ 20 h 1992"/>
                    <a:gd name="T22" fmla="*/ 118 w 534"/>
                    <a:gd name="T23" fmla="*/ 130 h 1992"/>
                    <a:gd name="T24" fmla="*/ 74 w 534"/>
                    <a:gd name="T25" fmla="*/ 248 h 1992"/>
                    <a:gd name="T26" fmla="*/ 0 w 534"/>
                    <a:gd name="T27" fmla="*/ 423 h 1992"/>
                    <a:gd name="T28" fmla="*/ 127 w 534"/>
                    <a:gd name="T29" fmla="*/ 576 h 1992"/>
                    <a:gd name="T30" fmla="*/ 79 w 534"/>
                    <a:gd name="T31" fmla="*/ 736 h 1992"/>
                    <a:gd name="T32" fmla="*/ 34 w 534"/>
                    <a:gd name="T33" fmla="*/ 839 h 1992"/>
                    <a:gd name="T34" fmla="*/ 34 w 534"/>
                    <a:gd name="T35" fmla="*/ 850 h 1992"/>
                    <a:gd name="T36" fmla="*/ 34 w 534"/>
                    <a:gd name="T37" fmla="*/ 850 h 1992"/>
                    <a:gd name="T38" fmla="*/ 34 w 534"/>
                    <a:gd name="T39" fmla="*/ 851 h 1992"/>
                    <a:gd name="T40" fmla="*/ 34 w 534"/>
                    <a:gd name="T41" fmla="*/ 851 h 1992"/>
                    <a:gd name="T42" fmla="*/ 53 w 534"/>
                    <a:gd name="T43" fmla="*/ 918 h 1992"/>
                    <a:gd name="T44" fmla="*/ 115 w 534"/>
                    <a:gd name="T45" fmla="*/ 886 h 1992"/>
                    <a:gd name="T46" fmla="*/ 108 w 534"/>
                    <a:gd name="T47" fmla="*/ 858 h 1992"/>
                    <a:gd name="T48" fmla="*/ 108 w 534"/>
                    <a:gd name="T49" fmla="*/ 858 h 1992"/>
                    <a:gd name="T50" fmla="*/ 108 w 534"/>
                    <a:gd name="T51" fmla="*/ 857 h 1992"/>
                    <a:gd name="T52" fmla="*/ 108 w 534"/>
                    <a:gd name="T53" fmla="*/ 857 h 1992"/>
                    <a:gd name="T54" fmla="*/ 108 w 534"/>
                    <a:gd name="T55" fmla="*/ 857 h 1992"/>
                    <a:gd name="T56" fmla="*/ 108 w 534"/>
                    <a:gd name="T57" fmla="*/ 857 h 1992"/>
                    <a:gd name="T58" fmla="*/ 108 w 534"/>
                    <a:gd name="T59" fmla="*/ 857 h 1992"/>
                    <a:gd name="T60" fmla="*/ 108 w 534"/>
                    <a:gd name="T61" fmla="*/ 857 h 1992"/>
                    <a:gd name="T62" fmla="*/ 108 w 534"/>
                    <a:gd name="T63" fmla="*/ 835 h 1992"/>
                    <a:gd name="T64" fmla="*/ 108 w 534"/>
                    <a:gd name="T65" fmla="*/ 835 h 1992"/>
                    <a:gd name="T66" fmla="*/ 108 w 534"/>
                    <a:gd name="T67" fmla="*/ 835 h 1992"/>
                    <a:gd name="T68" fmla="*/ 108 w 534"/>
                    <a:gd name="T69" fmla="*/ 835 h 1992"/>
                    <a:gd name="T70" fmla="*/ 144 w 534"/>
                    <a:gd name="T71" fmla="*/ 748 h 1992"/>
                    <a:gd name="T72" fmla="*/ 145 w 534"/>
                    <a:gd name="T73" fmla="*/ 678 h 1992"/>
                    <a:gd name="T74" fmla="*/ 145 w 534"/>
                    <a:gd name="T75" fmla="*/ 678 h 1992"/>
                    <a:gd name="T76" fmla="*/ 189 w 534"/>
                    <a:gd name="T77" fmla="*/ 596 h 1992"/>
                    <a:gd name="T78" fmla="*/ 210 w 534"/>
                    <a:gd name="T79" fmla="*/ 617 h 1992"/>
                    <a:gd name="T80" fmla="*/ 240 w 534"/>
                    <a:gd name="T81" fmla="*/ 635 h 1992"/>
                    <a:gd name="T82" fmla="*/ 244 w 534"/>
                    <a:gd name="T83" fmla="*/ 617 h 1992"/>
                    <a:gd name="T84" fmla="*/ 92 w 534"/>
                    <a:gd name="T85" fmla="*/ 457 h 1992"/>
                    <a:gd name="T86" fmla="*/ 80 w 534"/>
                    <a:gd name="T87" fmla="*/ 384 h 1992"/>
                    <a:gd name="T88" fmla="*/ 80 w 534"/>
                    <a:gd name="T89" fmla="*/ 384 h 1992"/>
                    <a:gd name="T90" fmla="*/ 80 w 534"/>
                    <a:gd name="T91" fmla="*/ 384 h 1992"/>
                    <a:gd name="T92" fmla="*/ 125 w 534"/>
                    <a:gd name="T93" fmla="*/ 304 h 1992"/>
                    <a:gd name="T94" fmla="*/ 188 w 534"/>
                    <a:gd name="T95" fmla="*/ 116 h 1992"/>
                    <a:gd name="T96" fmla="*/ 127 w 534"/>
                    <a:gd name="T97" fmla="*/ 0 h 19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34" h="1992">
                      <a:moveTo>
                        <a:pt x="161" y="1964"/>
                      </a:moveTo>
                      <a:cubicBezTo>
                        <a:pt x="130" y="1964"/>
                        <a:pt x="115" y="1905"/>
                        <a:pt x="102" y="1855"/>
                      </a:cubicBezTo>
                      <a:cubicBezTo>
                        <a:pt x="89" y="1802"/>
                        <a:pt x="121" y="1734"/>
                        <a:pt x="162" y="1700"/>
                      </a:cubicBezTo>
                      <a:cubicBezTo>
                        <a:pt x="202" y="1666"/>
                        <a:pt x="204" y="1598"/>
                        <a:pt x="187" y="1514"/>
                      </a:cubicBezTo>
                      <a:cubicBezTo>
                        <a:pt x="170" y="1429"/>
                        <a:pt x="238" y="1352"/>
                        <a:pt x="289" y="1291"/>
                      </a:cubicBezTo>
                      <a:cubicBezTo>
                        <a:pt x="340" y="1230"/>
                        <a:pt x="286" y="1159"/>
                        <a:pt x="211" y="1132"/>
                      </a:cubicBezTo>
                      <a:cubicBezTo>
                        <a:pt x="136" y="1104"/>
                        <a:pt x="34" y="1031"/>
                        <a:pt x="29" y="913"/>
                      </a:cubicBezTo>
                      <a:cubicBezTo>
                        <a:pt x="24" y="794"/>
                        <a:pt x="126" y="622"/>
                        <a:pt x="148" y="599"/>
                      </a:cubicBezTo>
                      <a:cubicBezTo>
                        <a:pt x="170" y="575"/>
                        <a:pt x="194" y="558"/>
                        <a:pt x="189" y="509"/>
                      </a:cubicBezTo>
                      <a:cubicBezTo>
                        <a:pt x="184" y="459"/>
                        <a:pt x="252" y="364"/>
                        <a:pt x="274" y="300"/>
                      </a:cubicBezTo>
                      <a:cubicBezTo>
                        <a:pt x="296" y="235"/>
                        <a:pt x="248" y="166"/>
                        <a:pt x="226" y="117"/>
                      </a:cubicBezTo>
                      <a:cubicBezTo>
                        <a:pt x="204" y="67"/>
                        <a:pt x="249" y="45"/>
                        <a:pt x="274" y="39"/>
                      </a:cubicBezTo>
                      <a:cubicBezTo>
                        <a:pt x="277" y="38"/>
                        <a:pt x="279" y="37"/>
                        <a:pt x="282" y="37"/>
                      </a:cubicBezTo>
                      <a:cubicBezTo>
                        <a:pt x="316" y="37"/>
                        <a:pt x="318" y="109"/>
                        <a:pt x="340" y="161"/>
                      </a:cubicBezTo>
                      <a:cubicBezTo>
                        <a:pt x="364" y="217"/>
                        <a:pt x="353" y="307"/>
                        <a:pt x="342" y="339"/>
                      </a:cubicBezTo>
                      <a:cubicBezTo>
                        <a:pt x="330" y="371"/>
                        <a:pt x="258" y="466"/>
                        <a:pt x="255" y="521"/>
                      </a:cubicBezTo>
                      <a:cubicBezTo>
                        <a:pt x="252" y="575"/>
                        <a:pt x="233" y="611"/>
                        <a:pt x="170" y="697"/>
                      </a:cubicBezTo>
                      <a:cubicBezTo>
                        <a:pt x="107" y="784"/>
                        <a:pt x="140" y="885"/>
                        <a:pt x="176" y="977"/>
                      </a:cubicBezTo>
                      <a:cubicBezTo>
                        <a:pt x="212" y="1069"/>
                        <a:pt x="268" y="1103"/>
                        <a:pt x="362" y="1146"/>
                      </a:cubicBezTo>
                      <a:cubicBezTo>
                        <a:pt x="432" y="1178"/>
                        <a:pt x="534" y="1340"/>
                        <a:pt x="503" y="1360"/>
                      </a:cubicBezTo>
                      <a:cubicBezTo>
                        <a:pt x="502" y="1360"/>
                        <a:pt x="501" y="1361"/>
                        <a:pt x="500" y="1361"/>
                      </a:cubicBezTo>
                      <a:cubicBezTo>
                        <a:pt x="490" y="1361"/>
                        <a:pt x="476" y="1336"/>
                        <a:pt x="460" y="1312"/>
                      </a:cubicBezTo>
                      <a:cubicBezTo>
                        <a:pt x="443" y="1287"/>
                        <a:pt x="425" y="1263"/>
                        <a:pt x="408" y="1263"/>
                      </a:cubicBezTo>
                      <a:cubicBezTo>
                        <a:pt x="405" y="1263"/>
                        <a:pt x="403" y="1263"/>
                        <a:pt x="400" y="1265"/>
                      </a:cubicBezTo>
                      <a:cubicBezTo>
                        <a:pt x="372" y="1278"/>
                        <a:pt x="361" y="1314"/>
                        <a:pt x="327" y="1367"/>
                      </a:cubicBezTo>
                      <a:cubicBezTo>
                        <a:pt x="293" y="1419"/>
                        <a:pt x="262" y="1420"/>
                        <a:pt x="269" y="1522"/>
                      </a:cubicBezTo>
                      <a:cubicBezTo>
                        <a:pt x="275" y="1624"/>
                        <a:pt x="270" y="1658"/>
                        <a:pt x="236" y="1692"/>
                      </a:cubicBezTo>
                      <a:cubicBezTo>
                        <a:pt x="202" y="1726"/>
                        <a:pt x="182" y="1797"/>
                        <a:pt x="199" y="1863"/>
                      </a:cubicBezTo>
                      <a:cubicBezTo>
                        <a:pt x="216" y="1929"/>
                        <a:pt x="199" y="1958"/>
                        <a:pt x="165" y="1963"/>
                      </a:cubicBezTo>
                      <a:cubicBezTo>
                        <a:pt x="164" y="1964"/>
                        <a:pt x="162" y="1964"/>
                        <a:pt x="161" y="1964"/>
                      </a:cubicBezTo>
                      <a:moveTo>
                        <a:pt x="275" y="0"/>
                      </a:moveTo>
                      <a:cubicBezTo>
                        <a:pt x="266" y="0"/>
                        <a:pt x="257" y="1"/>
                        <a:pt x="251" y="4"/>
                      </a:cubicBezTo>
                      <a:cubicBezTo>
                        <a:pt x="226" y="13"/>
                        <a:pt x="213" y="22"/>
                        <a:pt x="202" y="43"/>
                      </a:cubicBezTo>
                      <a:cubicBezTo>
                        <a:pt x="199" y="61"/>
                        <a:pt x="198" y="79"/>
                        <a:pt x="199" y="97"/>
                      </a:cubicBezTo>
                      <a:cubicBezTo>
                        <a:pt x="204" y="161"/>
                        <a:pt x="246" y="200"/>
                        <a:pt x="252" y="263"/>
                      </a:cubicBezTo>
                      <a:cubicBezTo>
                        <a:pt x="253" y="269"/>
                        <a:pt x="253" y="275"/>
                        <a:pt x="253" y="281"/>
                      </a:cubicBezTo>
                      <a:cubicBezTo>
                        <a:pt x="253" y="298"/>
                        <a:pt x="251" y="316"/>
                        <a:pt x="245" y="332"/>
                      </a:cubicBezTo>
                      <a:cubicBezTo>
                        <a:pt x="234" y="361"/>
                        <a:pt x="187" y="426"/>
                        <a:pt x="176" y="457"/>
                      </a:cubicBezTo>
                      <a:cubicBezTo>
                        <a:pt x="164" y="491"/>
                        <a:pt x="173" y="502"/>
                        <a:pt x="159" y="534"/>
                      </a:cubicBezTo>
                      <a:cubicBezTo>
                        <a:pt x="150" y="558"/>
                        <a:pt x="127" y="591"/>
                        <a:pt x="110" y="612"/>
                      </a:cubicBezTo>
                      <a:cubicBezTo>
                        <a:pt x="70" y="664"/>
                        <a:pt x="44" y="728"/>
                        <a:pt x="20" y="799"/>
                      </a:cubicBezTo>
                      <a:cubicBezTo>
                        <a:pt x="7" y="839"/>
                        <a:pt x="0" y="877"/>
                        <a:pt x="0" y="914"/>
                      </a:cubicBezTo>
                      <a:cubicBezTo>
                        <a:pt x="0" y="986"/>
                        <a:pt x="28" y="1050"/>
                        <a:pt x="100" y="1099"/>
                      </a:cubicBezTo>
                      <a:cubicBezTo>
                        <a:pt x="140" y="1126"/>
                        <a:pt x="220" y="1164"/>
                        <a:pt x="255" y="1201"/>
                      </a:cubicBezTo>
                      <a:cubicBezTo>
                        <a:pt x="269" y="1216"/>
                        <a:pt x="274" y="1229"/>
                        <a:pt x="274" y="1242"/>
                      </a:cubicBezTo>
                      <a:cubicBezTo>
                        <a:pt x="274" y="1286"/>
                        <a:pt x="209" y="1322"/>
                        <a:pt x="184" y="1386"/>
                      </a:cubicBezTo>
                      <a:cubicBezTo>
                        <a:pt x="168" y="1426"/>
                        <a:pt x="164" y="1458"/>
                        <a:pt x="164" y="1487"/>
                      </a:cubicBezTo>
                      <a:cubicBezTo>
                        <a:pt x="164" y="1521"/>
                        <a:pt x="170" y="1551"/>
                        <a:pt x="170" y="1587"/>
                      </a:cubicBezTo>
                      <a:cubicBezTo>
                        <a:pt x="170" y="1591"/>
                        <a:pt x="170" y="1595"/>
                        <a:pt x="170" y="1599"/>
                      </a:cubicBezTo>
                      <a:cubicBezTo>
                        <a:pt x="167" y="1672"/>
                        <a:pt x="77" y="1726"/>
                        <a:pt x="74" y="1807"/>
                      </a:cubicBezTo>
                      <a:cubicBezTo>
                        <a:pt x="74" y="1807"/>
                        <a:pt x="74" y="1807"/>
                        <a:pt x="74" y="1807"/>
                      </a:cubicBezTo>
                      <a:cubicBezTo>
                        <a:pt x="74" y="1808"/>
                        <a:pt x="74" y="1808"/>
                        <a:pt x="74" y="1808"/>
                      </a:cubicBezTo>
                      <a:cubicBezTo>
                        <a:pt x="74" y="1808"/>
                        <a:pt x="74" y="1808"/>
                        <a:pt x="74" y="1808"/>
                      </a:cubicBezTo>
                      <a:cubicBezTo>
                        <a:pt x="73" y="1816"/>
                        <a:pt x="73" y="1824"/>
                        <a:pt x="74" y="1832"/>
                      </a:cubicBezTo>
                      <a:cubicBezTo>
                        <a:pt x="74" y="1832"/>
                        <a:pt x="74" y="1832"/>
                        <a:pt x="74" y="1832"/>
                      </a:cubicBezTo>
                      <a:cubicBezTo>
                        <a:pt x="74" y="1832"/>
                        <a:pt x="74" y="1832"/>
                        <a:pt x="74" y="1832"/>
                      </a:cubicBezTo>
                      <a:cubicBezTo>
                        <a:pt x="74" y="1832"/>
                        <a:pt x="74" y="1832"/>
                        <a:pt x="74" y="1832"/>
                      </a:cubicBezTo>
                      <a:cubicBezTo>
                        <a:pt x="74" y="1832"/>
                        <a:pt x="74" y="1832"/>
                        <a:pt x="74" y="1832"/>
                      </a:cubicBezTo>
                      <a:cubicBezTo>
                        <a:pt x="74" y="1832"/>
                        <a:pt x="74" y="1833"/>
                        <a:pt x="74" y="1833"/>
                      </a:cubicBezTo>
                      <a:cubicBezTo>
                        <a:pt x="74" y="1833"/>
                        <a:pt x="74" y="1833"/>
                        <a:pt x="74" y="1833"/>
                      </a:cubicBezTo>
                      <a:cubicBezTo>
                        <a:pt x="74" y="1833"/>
                        <a:pt x="74" y="1833"/>
                        <a:pt x="74" y="1833"/>
                      </a:cubicBezTo>
                      <a:cubicBezTo>
                        <a:pt x="74" y="1833"/>
                        <a:pt x="74" y="1833"/>
                        <a:pt x="74" y="1833"/>
                      </a:cubicBezTo>
                      <a:cubicBezTo>
                        <a:pt x="74" y="1833"/>
                        <a:pt x="74" y="1833"/>
                        <a:pt x="74" y="1833"/>
                      </a:cubicBezTo>
                      <a:cubicBezTo>
                        <a:pt x="74" y="1833"/>
                        <a:pt x="74" y="1833"/>
                        <a:pt x="74" y="1833"/>
                      </a:cubicBezTo>
                      <a:cubicBezTo>
                        <a:pt x="78" y="1882"/>
                        <a:pt x="96" y="1922"/>
                        <a:pt x="103" y="1969"/>
                      </a:cubicBezTo>
                      <a:cubicBezTo>
                        <a:pt x="107" y="1972"/>
                        <a:pt x="111" y="1975"/>
                        <a:pt x="115" y="1978"/>
                      </a:cubicBezTo>
                      <a:cubicBezTo>
                        <a:pt x="129" y="1987"/>
                        <a:pt x="146" y="1992"/>
                        <a:pt x="163" y="1992"/>
                      </a:cubicBezTo>
                      <a:cubicBezTo>
                        <a:pt x="197" y="1992"/>
                        <a:pt x="233" y="1974"/>
                        <a:pt x="253" y="1944"/>
                      </a:cubicBezTo>
                      <a:cubicBezTo>
                        <a:pt x="251" y="1932"/>
                        <a:pt x="248" y="1921"/>
                        <a:pt x="246" y="1910"/>
                      </a:cubicBezTo>
                      <a:cubicBezTo>
                        <a:pt x="246" y="1910"/>
                        <a:pt x="246" y="1910"/>
                        <a:pt x="246" y="1910"/>
                      </a:cubicBezTo>
                      <a:cubicBezTo>
                        <a:pt x="246" y="1910"/>
                        <a:pt x="246" y="1910"/>
                        <a:pt x="246" y="1910"/>
                      </a:cubicBezTo>
                      <a:cubicBezTo>
                        <a:pt x="241" y="1889"/>
                        <a:pt x="235" y="1869"/>
                        <a:pt x="233" y="1850"/>
                      </a:cubicBezTo>
                      <a:cubicBezTo>
                        <a:pt x="233" y="1850"/>
                        <a:pt x="233" y="1850"/>
                        <a:pt x="233" y="1850"/>
                      </a:cubicBezTo>
                      <a:cubicBezTo>
                        <a:pt x="233" y="1850"/>
                        <a:pt x="233" y="1850"/>
                        <a:pt x="233" y="1850"/>
                      </a:cubicBezTo>
                      <a:cubicBezTo>
                        <a:pt x="233" y="1850"/>
                        <a:pt x="233" y="1850"/>
                        <a:pt x="233" y="1850"/>
                      </a:cubicBezTo>
                      <a:cubicBezTo>
                        <a:pt x="233" y="1849"/>
                        <a:pt x="233" y="1849"/>
                        <a:pt x="233" y="1849"/>
                      </a:cubicBezTo>
                      <a:cubicBezTo>
                        <a:pt x="233" y="1849"/>
                        <a:pt x="233" y="1849"/>
                        <a:pt x="233" y="1849"/>
                      </a:cubicBezTo>
                      <a:cubicBezTo>
                        <a:pt x="233" y="1849"/>
                        <a:pt x="233" y="1849"/>
                        <a:pt x="233" y="1849"/>
                      </a:cubicBezTo>
                      <a:cubicBezTo>
                        <a:pt x="233" y="1849"/>
                        <a:pt x="233" y="1849"/>
                        <a:pt x="233" y="1849"/>
                      </a:cubicBezTo>
                      <a:cubicBezTo>
                        <a:pt x="233" y="1849"/>
                        <a:pt x="233" y="1849"/>
                        <a:pt x="233" y="1849"/>
                      </a:cubicBezTo>
                      <a:cubicBezTo>
                        <a:pt x="233" y="1849"/>
                        <a:pt x="233" y="1849"/>
                        <a:pt x="233" y="1849"/>
                      </a:cubicBezTo>
                      <a:cubicBezTo>
                        <a:pt x="233" y="1849"/>
                        <a:pt x="233" y="1849"/>
                        <a:pt x="233" y="1848"/>
                      </a:cubicBezTo>
                      <a:cubicBezTo>
                        <a:pt x="233" y="1848"/>
                        <a:pt x="233" y="1848"/>
                        <a:pt x="233" y="1848"/>
                      </a:cubicBezTo>
                      <a:cubicBezTo>
                        <a:pt x="233" y="1848"/>
                        <a:pt x="233" y="1848"/>
                        <a:pt x="233" y="1848"/>
                      </a:cubicBezTo>
                      <a:cubicBezTo>
                        <a:pt x="233" y="1848"/>
                        <a:pt x="233" y="1848"/>
                        <a:pt x="232" y="1848"/>
                      </a:cubicBezTo>
                      <a:cubicBezTo>
                        <a:pt x="232" y="1848"/>
                        <a:pt x="232" y="1848"/>
                        <a:pt x="232" y="1848"/>
                      </a:cubicBezTo>
                      <a:cubicBezTo>
                        <a:pt x="232" y="1848"/>
                        <a:pt x="232" y="1848"/>
                        <a:pt x="232" y="1848"/>
                      </a:cubicBezTo>
                      <a:cubicBezTo>
                        <a:pt x="232" y="1848"/>
                        <a:pt x="232" y="1848"/>
                        <a:pt x="232" y="1848"/>
                      </a:cubicBezTo>
                      <a:cubicBezTo>
                        <a:pt x="232" y="1848"/>
                        <a:pt x="232" y="1848"/>
                        <a:pt x="232" y="1848"/>
                      </a:cubicBezTo>
                      <a:cubicBezTo>
                        <a:pt x="232" y="1847"/>
                        <a:pt x="232" y="1847"/>
                        <a:pt x="232" y="1847"/>
                      </a:cubicBezTo>
                      <a:cubicBezTo>
                        <a:pt x="232" y="1847"/>
                        <a:pt x="232" y="1847"/>
                        <a:pt x="232" y="1847"/>
                      </a:cubicBezTo>
                      <a:cubicBezTo>
                        <a:pt x="232" y="1847"/>
                        <a:pt x="232" y="1847"/>
                        <a:pt x="232" y="1847"/>
                      </a:cubicBezTo>
                      <a:cubicBezTo>
                        <a:pt x="232" y="1847"/>
                        <a:pt x="232" y="1847"/>
                        <a:pt x="232" y="1846"/>
                      </a:cubicBezTo>
                      <a:cubicBezTo>
                        <a:pt x="232" y="1846"/>
                        <a:pt x="232" y="1846"/>
                        <a:pt x="232" y="1846"/>
                      </a:cubicBezTo>
                      <a:cubicBezTo>
                        <a:pt x="230" y="1831"/>
                        <a:pt x="230" y="1815"/>
                        <a:pt x="233" y="1801"/>
                      </a:cubicBezTo>
                      <a:cubicBezTo>
                        <a:pt x="233" y="1801"/>
                        <a:pt x="233" y="1801"/>
                        <a:pt x="233" y="1801"/>
                      </a:cubicBezTo>
                      <a:cubicBezTo>
                        <a:pt x="233" y="1801"/>
                        <a:pt x="233" y="1801"/>
                        <a:pt x="233" y="1800"/>
                      </a:cubicBezTo>
                      <a:cubicBezTo>
                        <a:pt x="233" y="1800"/>
                        <a:pt x="233" y="1800"/>
                        <a:pt x="233" y="1800"/>
                      </a:cubicBezTo>
                      <a:cubicBezTo>
                        <a:pt x="233" y="1800"/>
                        <a:pt x="233" y="1800"/>
                        <a:pt x="233" y="1800"/>
                      </a:cubicBezTo>
                      <a:cubicBezTo>
                        <a:pt x="233" y="1800"/>
                        <a:pt x="233" y="1800"/>
                        <a:pt x="233" y="1800"/>
                      </a:cubicBezTo>
                      <a:cubicBezTo>
                        <a:pt x="233" y="1800"/>
                        <a:pt x="233" y="1800"/>
                        <a:pt x="233" y="1800"/>
                      </a:cubicBezTo>
                      <a:cubicBezTo>
                        <a:pt x="233" y="1800"/>
                        <a:pt x="233" y="1800"/>
                        <a:pt x="233" y="1800"/>
                      </a:cubicBezTo>
                      <a:cubicBezTo>
                        <a:pt x="233" y="1800"/>
                        <a:pt x="233" y="1800"/>
                        <a:pt x="233" y="1800"/>
                      </a:cubicBezTo>
                      <a:cubicBezTo>
                        <a:pt x="233" y="1800"/>
                        <a:pt x="233" y="1800"/>
                        <a:pt x="233" y="1800"/>
                      </a:cubicBezTo>
                      <a:cubicBezTo>
                        <a:pt x="233" y="1800"/>
                        <a:pt x="233" y="1799"/>
                        <a:pt x="233" y="1799"/>
                      </a:cubicBezTo>
                      <a:cubicBezTo>
                        <a:pt x="233" y="1799"/>
                        <a:pt x="233" y="1799"/>
                        <a:pt x="233" y="1799"/>
                      </a:cubicBezTo>
                      <a:cubicBezTo>
                        <a:pt x="233" y="1799"/>
                        <a:pt x="233" y="1799"/>
                        <a:pt x="233" y="1799"/>
                      </a:cubicBezTo>
                      <a:cubicBezTo>
                        <a:pt x="251" y="1711"/>
                        <a:pt x="291" y="1715"/>
                        <a:pt x="309" y="1611"/>
                      </a:cubicBezTo>
                      <a:cubicBezTo>
                        <a:pt x="311" y="1601"/>
                        <a:pt x="312" y="1588"/>
                        <a:pt x="312" y="1574"/>
                      </a:cubicBezTo>
                      <a:cubicBezTo>
                        <a:pt x="312" y="1550"/>
                        <a:pt x="310" y="1523"/>
                        <a:pt x="310" y="1499"/>
                      </a:cubicBezTo>
                      <a:cubicBezTo>
                        <a:pt x="310" y="1484"/>
                        <a:pt x="311" y="1471"/>
                        <a:pt x="313" y="1461"/>
                      </a:cubicBezTo>
                      <a:cubicBezTo>
                        <a:pt x="312" y="1462"/>
                        <a:pt x="312" y="1462"/>
                        <a:pt x="312" y="1462"/>
                      </a:cubicBezTo>
                      <a:cubicBezTo>
                        <a:pt x="312" y="1462"/>
                        <a:pt x="313" y="1461"/>
                        <a:pt x="313" y="1461"/>
                      </a:cubicBezTo>
                      <a:cubicBezTo>
                        <a:pt x="313" y="1461"/>
                        <a:pt x="313" y="1461"/>
                        <a:pt x="313" y="1461"/>
                      </a:cubicBezTo>
                      <a:cubicBezTo>
                        <a:pt x="323" y="1411"/>
                        <a:pt x="341" y="1373"/>
                        <a:pt x="373" y="1309"/>
                      </a:cubicBezTo>
                      <a:cubicBezTo>
                        <a:pt x="381" y="1301"/>
                        <a:pt x="384" y="1293"/>
                        <a:pt x="394" y="1288"/>
                      </a:cubicBezTo>
                      <a:cubicBezTo>
                        <a:pt x="398" y="1286"/>
                        <a:pt x="403" y="1284"/>
                        <a:pt x="407" y="1284"/>
                      </a:cubicBezTo>
                      <a:cubicBezTo>
                        <a:pt x="410" y="1284"/>
                        <a:pt x="413" y="1285"/>
                        <a:pt x="416" y="1287"/>
                      </a:cubicBezTo>
                      <a:cubicBezTo>
                        <a:pt x="427" y="1290"/>
                        <a:pt x="436" y="1303"/>
                        <a:pt x="444" y="1318"/>
                      </a:cubicBezTo>
                      <a:cubicBezTo>
                        <a:pt x="446" y="1320"/>
                        <a:pt x="448" y="1324"/>
                        <a:pt x="450" y="1328"/>
                      </a:cubicBezTo>
                      <a:cubicBezTo>
                        <a:pt x="457" y="1343"/>
                        <a:pt x="463" y="1358"/>
                        <a:pt x="468" y="1366"/>
                      </a:cubicBezTo>
                      <a:cubicBezTo>
                        <a:pt x="473" y="1373"/>
                        <a:pt x="483" y="1377"/>
                        <a:pt x="493" y="1377"/>
                      </a:cubicBezTo>
                      <a:cubicBezTo>
                        <a:pt x="501" y="1377"/>
                        <a:pt x="509" y="1375"/>
                        <a:pt x="516" y="1369"/>
                      </a:cubicBezTo>
                      <a:cubicBezTo>
                        <a:pt x="519" y="1361"/>
                        <a:pt x="521" y="1352"/>
                        <a:pt x="523" y="1341"/>
                      </a:cubicBezTo>
                      <a:cubicBezTo>
                        <a:pt x="524" y="1338"/>
                        <a:pt x="524" y="1335"/>
                        <a:pt x="525" y="1332"/>
                      </a:cubicBezTo>
                      <a:cubicBezTo>
                        <a:pt x="525" y="1332"/>
                        <a:pt x="525" y="1332"/>
                        <a:pt x="525" y="1331"/>
                      </a:cubicBezTo>
                      <a:cubicBezTo>
                        <a:pt x="514" y="1289"/>
                        <a:pt x="458" y="1214"/>
                        <a:pt x="453" y="1207"/>
                      </a:cubicBezTo>
                      <a:cubicBezTo>
                        <a:pt x="391" y="1131"/>
                        <a:pt x="350" y="1121"/>
                        <a:pt x="294" y="1081"/>
                      </a:cubicBezTo>
                      <a:cubicBezTo>
                        <a:pt x="259" y="1057"/>
                        <a:pt x="223" y="1027"/>
                        <a:pt x="199" y="985"/>
                      </a:cubicBezTo>
                      <a:cubicBezTo>
                        <a:pt x="195" y="979"/>
                        <a:pt x="195" y="979"/>
                        <a:pt x="195" y="979"/>
                      </a:cubicBezTo>
                      <a:cubicBezTo>
                        <a:pt x="174" y="940"/>
                        <a:pt x="163" y="889"/>
                        <a:pt x="173" y="828"/>
                      </a:cubicBezTo>
                      <a:cubicBezTo>
                        <a:pt x="173" y="828"/>
                        <a:pt x="173" y="828"/>
                        <a:pt x="173" y="828"/>
                      </a:cubicBezTo>
                      <a:cubicBezTo>
                        <a:pt x="173" y="828"/>
                        <a:pt x="173" y="827"/>
                        <a:pt x="173" y="827"/>
                      </a:cubicBezTo>
                      <a:cubicBezTo>
                        <a:pt x="173" y="827"/>
                        <a:pt x="173" y="827"/>
                        <a:pt x="173" y="827"/>
                      </a:cubicBezTo>
                      <a:cubicBezTo>
                        <a:pt x="173" y="827"/>
                        <a:pt x="173" y="827"/>
                        <a:pt x="173" y="827"/>
                      </a:cubicBezTo>
                      <a:cubicBezTo>
                        <a:pt x="173" y="827"/>
                        <a:pt x="173" y="827"/>
                        <a:pt x="173" y="827"/>
                      </a:cubicBezTo>
                      <a:cubicBezTo>
                        <a:pt x="173" y="827"/>
                        <a:pt x="173" y="827"/>
                        <a:pt x="173" y="827"/>
                      </a:cubicBezTo>
                      <a:cubicBezTo>
                        <a:pt x="173" y="827"/>
                        <a:pt x="173" y="827"/>
                        <a:pt x="173" y="826"/>
                      </a:cubicBezTo>
                      <a:cubicBezTo>
                        <a:pt x="173" y="826"/>
                        <a:pt x="173" y="826"/>
                        <a:pt x="173" y="826"/>
                      </a:cubicBezTo>
                      <a:cubicBezTo>
                        <a:pt x="173" y="826"/>
                        <a:pt x="173" y="826"/>
                        <a:pt x="173" y="826"/>
                      </a:cubicBezTo>
                      <a:cubicBezTo>
                        <a:pt x="190" y="714"/>
                        <a:pt x="242" y="706"/>
                        <a:pt x="268" y="655"/>
                      </a:cubicBezTo>
                      <a:cubicBezTo>
                        <a:pt x="303" y="586"/>
                        <a:pt x="288" y="526"/>
                        <a:pt x="335" y="444"/>
                      </a:cubicBezTo>
                      <a:cubicBezTo>
                        <a:pt x="368" y="385"/>
                        <a:pt x="404" y="332"/>
                        <a:pt x="404" y="251"/>
                      </a:cubicBezTo>
                      <a:cubicBezTo>
                        <a:pt x="404" y="250"/>
                        <a:pt x="404" y="249"/>
                        <a:pt x="404" y="249"/>
                      </a:cubicBezTo>
                      <a:cubicBezTo>
                        <a:pt x="404" y="178"/>
                        <a:pt x="358" y="132"/>
                        <a:pt x="355" y="80"/>
                      </a:cubicBezTo>
                      <a:cubicBezTo>
                        <a:pt x="353" y="63"/>
                        <a:pt x="355" y="45"/>
                        <a:pt x="357" y="27"/>
                      </a:cubicBezTo>
                      <a:cubicBezTo>
                        <a:pt x="335" y="9"/>
                        <a:pt x="302" y="0"/>
                        <a:pt x="275" y="0"/>
                      </a:cubicBezTo>
                    </a:path>
                  </a:pathLst>
                </a:custGeom>
                <a:solidFill>
                  <a:srgbClr val="D294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90" name="Freeform 8771">
                  <a:extLst>
                    <a:ext uri="{FF2B5EF4-FFF2-40B4-BE49-F238E27FC236}">
                      <a16:creationId xmlns:a16="http://schemas.microsoft.com/office/drawing/2014/main" id="{DDE92CA3-EA81-7643-64DE-03206161AA00}"/>
                    </a:ext>
                  </a:extLst>
                </p:cNvPr>
                <p:cNvSpPr>
                  <a:spLocks/>
                </p:cNvSpPr>
                <p:nvPr/>
              </p:nvSpPr>
              <p:spPr bwMode="auto">
                <a:xfrm>
                  <a:off x="4218" y="2728"/>
                  <a:ext cx="1" cy="12"/>
                </a:xfrm>
                <a:custGeom>
                  <a:avLst/>
                  <a:gdLst>
                    <a:gd name="T0" fmla="*/ 0 w 2"/>
                    <a:gd name="T1" fmla="*/ 0 h 14"/>
                    <a:gd name="T2" fmla="*/ 0 w 2"/>
                    <a:gd name="T3" fmla="*/ 0 h 14"/>
                    <a:gd name="T4" fmla="*/ 1 w 2"/>
                    <a:gd name="T5" fmla="*/ 8 h 14"/>
                    <a:gd name="T6" fmla="*/ 1 w 2"/>
                    <a:gd name="T7" fmla="*/ 7 h 14"/>
                    <a:gd name="T8" fmla="*/ 0 w 2"/>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
                      <a:moveTo>
                        <a:pt x="0" y="0"/>
                      </a:moveTo>
                      <a:cubicBezTo>
                        <a:pt x="0" y="0"/>
                        <a:pt x="0" y="0"/>
                        <a:pt x="0" y="0"/>
                      </a:cubicBezTo>
                      <a:cubicBezTo>
                        <a:pt x="1" y="5"/>
                        <a:pt x="1" y="10"/>
                        <a:pt x="1" y="14"/>
                      </a:cubicBezTo>
                      <a:cubicBezTo>
                        <a:pt x="1" y="14"/>
                        <a:pt x="1" y="13"/>
                        <a:pt x="1" y="13"/>
                      </a:cubicBezTo>
                      <a:cubicBezTo>
                        <a:pt x="2" y="9"/>
                        <a:pt x="1" y="5"/>
                        <a:pt x="0" y="0"/>
                      </a:cubicBezTo>
                    </a:path>
                  </a:pathLst>
                </a:custGeom>
                <a:solidFill>
                  <a:srgbClr val="BB3A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91" name="Freeform 8772">
                  <a:extLst>
                    <a:ext uri="{FF2B5EF4-FFF2-40B4-BE49-F238E27FC236}">
                      <a16:creationId xmlns:a16="http://schemas.microsoft.com/office/drawing/2014/main" id="{FB35DF5B-44B8-1DEC-81B6-7A252D872DF0}"/>
                    </a:ext>
                  </a:extLst>
                </p:cNvPr>
                <p:cNvSpPr>
                  <a:spLocks/>
                </p:cNvSpPr>
                <p:nvPr/>
              </p:nvSpPr>
              <p:spPr bwMode="auto">
                <a:xfrm>
                  <a:off x="4219" y="2739"/>
                  <a:ext cx="1" cy="5"/>
                </a:xfrm>
                <a:custGeom>
                  <a:avLst/>
                  <a:gdLst>
                    <a:gd name="T0" fmla="*/ 0 w 1"/>
                    <a:gd name="T1" fmla="*/ 0 h 6"/>
                    <a:gd name="T2" fmla="*/ 0 w 1"/>
                    <a:gd name="T3" fmla="*/ 1 h 6"/>
                    <a:gd name="T4" fmla="*/ 0 w 1"/>
                    <a:gd name="T5" fmla="*/ 3 h 6"/>
                    <a:gd name="T6" fmla="*/ 0 w 1"/>
                    <a:gd name="T7" fmla="*/ 2 h 6"/>
                    <a:gd name="T8" fmla="*/ 0 w 1"/>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6">
                      <a:moveTo>
                        <a:pt x="0" y="0"/>
                      </a:moveTo>
                      <a:cubicBezTo>
                        <a:pt x="0" y="0"/>
                        <a:pt x="0" y="1"/>
                        <a:pt x="0" y="1"/>
                      </a:cubicBezTo>
                      <a:cubicBezTo>
                        <a:pt x="0" y="3"/>
                        <a:pt x="0" y="4"/>
                        <a:pt x="0" y="6"/>
                      </a:cubicBezTo>
                      <a:cubicBezTo>
                        <a:pt x="0" y="4"/>
                        <a:pt x="0" y="3"/>
                        <a:pt x="0" y="2"/>
                      </a:cubicBezTo>
                      <a:cubicBezTo>
                        <a:pt x="0" y="1"/>
                        <a:pt x="0" y="0"/>
                        <a:pt x="0" y="0"/>
                      </a:cubicBezTo>
                    </a:path>
                  </a:pathLst>
                </a:custGeom>
                <a:solidFill>
                  <a:srgbClr val="E395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92" name="Freeform 8773">
                  <a:extLst>
                    <a:ext uri="{FF2B5EF4-FFF2-40B4-BE49-F238E27FC236}">
                      <a16:creationId xmlns:a16="http://schemas.microsoft.com/office/drawing/2014/main" id="{71FA339D-473D-AB10-CBC8-9B2594833944}"/>
                    </a:ext>
                  </a:extLst>
                </p:cNvPr>
                <p:cNvSpPr>
                  <a:spLocks/>
                </p:cNvSpPr>
                <p:nvPr/>
              </p:nvSpPr>
              <p:spPr bwMode="auto">
                <a:xfrm>
                  <a:off x="4210" y="2728"/>
                  <a:ext cx="9" cy="31"/>
                </a:xfrm>
                <a:custGeom>
                  <a:avLst/>
                  <a:gdLst>
                    <a:gd name="T0" fmla="*/ 5 w 10"/>
                    <a:gd name="T1" fmla="*/ 0 h 37"/>
                    <a:gd name="T2" fmla="*/ 5 w 10"/>
                    <a:gd name="T3" fmla="*/ 5 h 37"/>
                    <a:gd name="T4" fmla="*/ 0 w 10"/>
                    <a:gd name="T5" fmla="*/ 18 h 37"/>
                    <a:gd name="T6" fmla="*/ 6 w 10"/>
                    <a:gd name="T7" fmla="*/ 9 h 37"/>
                    <a:gd name="T8" fmla="*/ 6 w 10"/>
                    <a:gd name="T9" fmla="*/ 7 h 37"/>
                    <a:gd name="T10" fmla="*/ 5 w 10"/>
                    <a:gd name="T11" fmla="*/ 0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7">
                      <a:moveTo>
                        <a:pt x="9" y="0"/>
                      </a:moveTo>
                      <a:cubicBezTo>
                        <a:pt x="8" y="3"/>
                        <a:pt x="8" y="6"/>
                        <a:pt x="7" y="9"/>
                      </a:cubicBezTo>
                      <a:cubicBezTo>
                        <a:pt x="5" y="20"/>
                        <a:pt x="3" y="29"/>
                        <a:pt x="0" y="37"/>
                      </a:cubicBezTo>
                      <a:cubicBezTo>
                        <a:pt x="4" y="32"/>
                        <a:pt x="8" y="27"/>
                        <a:pt x="10" y="19"/>
                      </a:cubicBezTo>
                      <a:cubicBezTo>
                        <a:pt x="10" y="17"/>
                        <a:pt x="10" y="16"/>
                        <a:pt x="10" y="14"/>
                      </a:cubicBezTo>
                      <a:cubicBezTo>
                        <a:pt x="10" y="10"/>
                        <a:pt x="10" y="5"/>
                        <a:pt x="9" y="0"/>
                      </a:cubicBezTo>
                    </a:path>
                  </a:pathLst>
                </a:custGeom>
                <a:solidFill>
                  <a:srgbClr val="D48F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93" name="Freeform 8774">
                  <a:extLst>
                    <a:ext uri="{FF2B5EF4-FFF2-40B4-BE49-F238E27FC236}">
                      <a16:creationId xmlns:a16="http://schemas.microsoft.com/office/drawing/2014/main" id="{54426E94-F1FA-DA9E-984E-43B7EC81F491}"/>
                    </a:ext>
                  </a:extLst>
                </p:cNvPr>
                <p:cNvSpPr>
                  <a:spLocks noEditPoints="1"/>
                </p:cNvSpPr>
                <p:nvPr/>
              </p:nvSpPr>
              <p:spPr bwMode="auto">
                <a:xfrm>
                  <a:off x="3804" y="1659"/>
                  <a:ext cx="421" cy="1591"/>
                </a:xfrm>
                <a:custGeom>
                  <a:avLst/>
                  <a:gdLst>
                    <a:gd name="T0" fmla="*/ 44 w 510"/>
                    <a:gd name="T1" fmla="*/ 840 h 1927"/>
                    <a:gd name="T2" fmla="*/ 86 w 510"/>
                    <a:gd name="T3" fmla="*/ 756 h 1927"/>
                    <a:gd name="T4" fmla="*/ 90 w 510"/>
                    <a:gd name="T5" fmla="*/ 642 h 1927"/>
                    <a:gd name="T6" fmla="*/ 129 w 510"/>
                    <a:gd name="T7" fmla="*/ 532 h 1927"/>
                    <a:gd name="T8" fmla="*/ 26 w 510"/>
                    <a:gd name="T9" fmla="*/ 449 h 1927"/>
                    <a:gd name="T10" fmla="*/ 62 w 510"/>
                    <a:gd name="T11" fmla="*/ 272 h 1927"/>
                    <a:gd name="T12" fmla="*/ 107 w 510"/>
                    <a:gd name="T13" fmla="*/ 166 h 1927"/>
                    <a:gd name="T14" fmla="*/ 118 w 510"/>
                    <a:gd name="T15" fmla="*/ 26 h 1927"/>
                    <a:gd name="T16" fmla="*/ 146 w 510"/>
                    <a:gd name="T17" fmla="*/ 73 h 1927"/>
                    <a:gd name="T18" fmla="*/ 102 w 510"/>
                    <a:gd name="T19" fmla="*/ 223 h 1927"/>
                    <a:gd name="T20" fmla="*/ 37 w 510"/>
                    <a:gd name="T21" fmla="*/ 367 h 1927"/>
                    <a:gd name="T22" fmla="*/ 107 w 510"/>
                    <a:gd name="T23" fmla="*/ 497 h 1927"/>
                    <a:gd name="T24" fmla="*/ 161 w 510"/>
                    <a:gd name="T25" fmla="*/ 529 h 1927"/>
                    <a:gd name="T26" fmla="*/ 216 w 510"/>
                    <a:gd name="T27" fmla="*/ 593 h 1927"/>
                    <a:gd name="T28" fmla="*/ 201 w 510"/>
                    <a:gd name="T29" fmla="*/ 578 h 1927"/>
                    <a:gd name="T30" fmla="*/ 168 w 510"/>
                    <a:gd name="T31" fmla="*/ 563 h 1927"/>
                    <a:gd name="T32" fmla="*/ 102 w 510"/>
                    <a:gd name="T33" fmla="*/ 684 h 1927"/>
                    <a:gd name="T34" fmla="*/ 82 w 510"/>
                    <a:gd name="T35" fmla="*/ 784 h 1927"/>
                    <a:gd name="T36" fmla="*/ 66 w 510"/>
                    <a:gd name="T37" fmla="*/ 878 h 1927"/>
                    <a:gd name="T38" fmla="*/ 120 w 510"/>
                    <a:gd name="T39" fmla="*/ 0 h 1927"/>
                    <a:gd name="T40" fmla="*/ 94 w 510"/>
                    <a:gd name="T41" fmla="*/ 37 h 1927"/>
                    <a:gd name="T42" fmla="*/ 76 w 510"/>
                    <a:gd name="T43" fmla="*/ 220 h 1927"/>
                    <a:gd name="T44" fmla="*/ 2 w 510"/>
                    <a:gd name="T45" fmla="*/ 407 h 1927"/>
                    <a:gd name="T46" fmla="*/ 123 w 510"/>
                    <a:gd name="T47" fmla="*/ 583 h 1927"/>
                    <a:gd name="T48" fmla="*/ 64 w 510"/>
                    <a:gd name="T49" fmla="*/ 773 h 1927"/>
                    <a:gd name="T50" fmla="*/ 64 w 510"/>
                    <a:gd name="T51" fmla="*/ 896 h 1927"/>
                    <a:gd name="T52" fmla="*/ 81 w 510"/>
                    <a:gd name="T53" fmla="*/ 849 h 1927"/>
                    <a:gd name="T54" fmla="*/ 114 w 510"/>
                    <a:gd name="T55" fmla="*/ 690 h 1927"/>
                    <a:gd name="T56" fmla="*/ 174 w 510"/>
                    <a:gd name="T57" fmla="*/ 571 h 1927"/>
                    <a:gd name="T58" fmla="*/ 202 w 510"/>
                    <a:gd name="T59" fmla="*/ 592 h 1927"/>
                    <a:gd name="T60" fmla="*/ 222 w 510"/>
                    <a:gd name="T61" fmla="*/ 615 h 1927"/>
                    <a:gd name="T62" fmla="*/ 70 w 510"/>
                    <a:gd name="T63" fmla="*/ 437 h 1927"/>
                    <a:gd name="T64" fmla="*/ 107 w 510"/>
                    <a:gd name="T65" fmla="*/ 225 h 1927"/>
                    <a:gd name="T66" fmla="*/ 146 w 510"/>
                    <a:gd name="T67" fmla="*/ 57 h 19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0" h="1927">
                      <a:moveTo>
                        <a:pt x="137" y="1892"/>
                      </a:moveTo>
                      <a:cubicBezTo>
                        <a:pt x="121" y="1892"/>
                        <a:pt x="101" y="1838"/>
                        <a:pt x="95" y="1810"/>
                      </a:cubicBezTo>
                      <a:cubicBezTo>
                        <a:pt x="88" y="1779"/>
                        <a:pt x="96" y="1755"/>
                        <a:pt x="114" y="1726"/>
                      </a:cubicBezTo>
                      <a:cubicBezTo>
                        <a:pt x="132" y="1698"/>
                        <a:pt x="161" y="1665"/>
                        <a:pt x="185" y="1629"/>
                      </a:cubicBezTo>
                      <a:cubicBezTo>
                        <a:pt x="210" y="1593"/>
                        <a:pt x="186" y="1525"/>
                        <a:pt x="178" y="1484"/>
                      </a:cubicBezTo>
                      <a:cubicBezTo>
                        <a:pt x="170" y="1442"/>
                        <a:pt x="181" y="1410"/>
                        <a:pt x="194" y="1382"/>
                      </a:cubicBezTo>
                      <a:cubicBezTo>
                        <a:pt x="207" y="1354"/>
                        <a:pt x="281" y="1260"/>
                        <a:pt x="292" y="1242"/>
                      </a:cubicBezTo>
                      <a:cubicBezTo>
                        <a:pt x="304" y="1224"/>
                        <a:pt x="296" y="1177"/>
                        <a:pt x="277" y="1145"/>
                      </a:cubicBezTo>
                      <a:cubicBezTo>
                        <a:pt x="257" y="1113"/>
                        <a:pt x="223" y="1093"/>
                        <a:pt x="196" y="1080"/>
                      </a:cubicBezTo>
                      <a:cubicBezTo>
                        <a:pt x="169" y="1067"/>
                        <a:pt x="103" y="1025"/>
                        <a:pt x="57" y="967"/>
                      </a:cubicBezTo>
                      <a:cubicBezTo>
                        <a:pt x="10" y="909"/>
                        <a:pt x="35" y="825"/>
                        <a:pt x="47" y="781"/>
                      </a:cubicBezTo>
                      <a:cubicBezTo>
                        <a:pt x="58" y="737"/>
                        <a:pt x="109" y="622"/>
                        <a:pt x="133" y="587"/>
                      </a:cubicBezTo>
                      <a:cubicBezTo>
                        <a:pt x="158" y="553"/>
                        <a:pt x="185" y="533"/>
                        <a:pt x="185" y="491"/>
                      </a:cubicBezTo>
                      <a:cubicBezTo>
                        <a:pt x="185" y="448"/>
                        <a:pt x="198" y="415"/>
                        <a:pt x="232" y="359"/>
                      </a:cubicBezTo>
                      <a:cubicBezTo>
                        <a:pt x="266" y="302"/>
                        <a:pt x="280" y="239"/>
                        <a:pt x="271" y="192"/>
                      </a:cubicBezTo>
                      <a:cubicBezTo>
                        <a:pt x="262" y="146"/>
                        <a:pt x="243" y="68"/>
                        <a:pt x="253" y="55"/>
                      </a:cubicBezTo>
                      <a:cubicBezTo>
                        <a:pt x="255" y="52"/>
                        <a:pt x="258" y="51"/>
                        <a:pt x="261" y="51"/>
                      </a:cubicBezTo>
                      <a:cubicBezTo>
                        <a:pt x="279" y="51"/>
                        <a:pt x="302" y="117"/>
                        <a:pt x="315" y="158"/>
                      </a:cubicBezTo>
                      <a:cubicBezTo>
                        <a:pt x="330" y="205"/>
                        <a:pt x="300" y="285"/>
                        <a:pt x="284" y="322"/>
                      </a:cubicBezTo>
                      <a:cubicBezTo>
                        <a:pt x="268" y="359"/>
                        <a:pt x="225" y="429"/>
                        <a:pt x="220" y="480"/>
                      </a:cubicBezTo>
                      <a:cubicBezTo>
                        <a:pt x="214" y="530"/>
                        <a:pt x="189" y="563"/>
                        <a:pt x="159" y="601"/>
                      </a:cubicBezTo>
                      <a:cubicBezTo>
                        <a:pt x="130" y="640"/>
                        <a:pt x="105" y="684"/>
                        <a:pt x="81" y="790"/>
                      </a:cubicBezTo>
                      <a:cubicBezTo>
                        <a:pt x="57" y="895"/>
                        <a:pt x="101" y="936"/>
                        <a:pt x="110" y="966"/>
                      </a:cubicBezTo>
                      <a:cubicBezTo>
                        <a:pt x="120" y="995"/>
                        <a:pt x="211" y="1052"/>
                        <a:pt x="232" y="1069"/>
                      </a:cubicBezTo>
                      <a:cubicBezTo>
                        <a:pt x="251" y="1085"/>
                        <a:pt x="306" y="1140"/>
                        <a:pt x="341" y="1140"/>
                      </a:cubicBezTo>
                      <a:cubicBezTo>
                        <a:pt x="343" y="1140"/>
                        <a:pt x="345" y="1140"/>
                        <a:pt x="347" y="1139"/>
                      </a:cubicBezTo>
                      <a:cubicBezTo>
                        <a:pt x="348" y="1139"/>
                        <a:pt x="348" y="1139"/>
                        <a:pt x="349" y="1139"/>
                      </a:cubicBezTo>
                      <a:cubicBezTo>
                        <a:pt x="385" y="1139"/>
                        <a:pt x="474" y="1268"/>
                        <a:pt x="465" y="1276"/>
                      </a:cubicBezTo>
                      <a:cubicBezTo>
                        <a:pt x="465" y="1276"/>
                        <a:pt x="464" y="1276"/>
                        <a:pt x="464" y="1276"/>
                      </a:cubicBezTo>
                      <a:cubicBezTo>
                        <a:pt x="458" y="1276"/>
                        <a:pt x="447" y="1260"/>
                        <a:pt x="432" y="1244"/>
                      </a:cubicBezTo>
                      <a:cubicBezTo>
                        <a:pt x="416" y="1228"/>
                        <a:pt x="396" y="1212"/>
                        <a:pt x="372" y="1212"/>
                      </a:cubicBezTo>
                      <a:cubicBezTo>
                        <a:pt x="369" y="1212"/>
                        <a:pt x="365" y="1212"/>
                        <a:pt x="362" y="1213"/>
                      </a:cubicBezTo>
                      <a:cubicBezTo>
                        <a:pt x="340" y="1217"/>
                        <a:pt x="278" y="1332"/>
                        <a:pt x="255" y="1367"/>
                      </a:cubicBezTo>
                      <a:cubicBezTo>
                        <a:pt x="231" y="1402"/>
                        <a:pt x="215" y="1429"/>
                        <a:pt x="220" y="1471"/>
                      </a:cubicBezTo>
                      <a:cubicBezTo>
                        <a:pt x="226" y="1512"/>
                        <a:pt x="218" y="1527"/>
                        <a:pt x="223" y="1572"/>
                      </a:cubicBezTo>
                      <a:cubicBezTo>
                        <a:pt x="228" y="1618"/>
                        <a:pt x="203" y="1653"/>
                        <a:pt x="176" y="1686"/>
                      </a:cubicBezTo>
                      <a:cubicBezTo>
                        <a:pt x="149" y="1718"/>
                        <a:pt x="144" y="1736"/>
                        <a:pt x="149" y="1790"/>
                      </a:cubicBezTo>
                      <a:cubicBezTo>
                        <a:pt x="154" y="1844"/>
                        <a:pt x="159" y="1872"/>
                        <a:pt x="143" y="1889"/>
                      </a:cubicBezTo>
                      <a:cubicBezTo>
                        <a:pt x="141" y="1891"/>
                        <a:pt x="139" y="1892"/>
                        <a:pt x="137" y="1892"/>
                      </a:cubicBezTo>
                      <a:moveTo>
                        <a:pt x="258" y="0"/>
                      </a:moveTo>
                      <a:cubicBezTo>
                        <a:pt x="255" y="0"/>
                        <a:pt x="253" y="1"/>
                        <a:pt x="250" y="2"/>
                      </a:cubicBezTo>
                      <a:cubicBezTo>
                        <a:pt x="225" y="8"/>
                        <a:pt x="180" y="30"/>
                        <a:pt x="202" y="80"/>
                      </a:cubicBezTo>
                      <a:cubicBezTo>
                        <a:pt x="224" y="129"/>
                        <a:pt x="272" y="198"/>
                        <a:pt x="250" y="263"/>
                      </a:cubicBezTo>
                      <a:cubicBezTo>
                        <a:pt x="228" y="327"/>
                        <a:pt x="160" y="422"/>
                        <a:pt x="165" y="472"/>
                      </a:cubicBezTo>
                      <a:cubicBezTo>
                        <a:pt x="170" y="521"/>
                        <a:pt x="146" y="538"/>
                        <a:pt x="124" y="562"/>
                      </a:cubicBezTo>
                      <a:cubicBezTo>
                        <a:pt x="102" y="585"/>
                        <a:pt x="0" y="757"/>
                        <a:pt x="5" y="876"/>
                      </a:cubicBezTo>
                      <a:cubicBezTo>
                        <a:pt x="10" y="994"/>
                        <a:pt x="112" y="1067"/>
                        <a:pt x="187" y="1095"/>
                      </a:cubicBezTo>
                      <a:cubicBezTo>
                        <a:pt x="262" y="1122"/>
                        <a:pt x="316" y="1193"/>
                        <a:pt x="265" y="1254"/>
                      </a:cubicBezTo>
                      <a:cubicBezTo>
                        <a:pt x="214" y="1315"/>
                        <a:pt x="146" y="1392"/>
                        <a:pt x="163" y="1477"/>
                      </a:cubicBezTo>
                      <a:cubicBezTo>
                        <a:pt x="180" y="1561"/>
                        <a:pt x="178" y="1629"/>
                        <a:pt x="138" y="1663"/>
                      </a:cubicBezTo>
                      <a:cubicBezTo>
                        <a:pt x="97" y="1697"/>
                        <a:pt x="65" y="1765"/>
                        <a:pt x="78" y="1818"/>
                      </a:cubicBezTo>
                      <a:cubicBezTo>
                        <a:pt x="91" y="1868"/>
                        <a:pt x="106" y="1927"/>
                        <a:pt x="137" y="1927"/>
                      </a:cubicBezTo>
                      <a:cubicBezTo>
                        <a:pt x="138" y="1927"/>
                        <a:pt x="140" y="1927"/>
                        <a:pt x="141" y="1926"/>
                      </a:cubicBezTo>
                      <a:cubicBezTo>
                        <a:pt x="175" y="1921"/>
                        <a:pt x="192" y="1892"/>
                        <a:pt x="175" y="1826"/>
                      </a:cubicBezTo>
                      <a:cubicBezTo>
                        <a:pt x="158" y="1760"/>
                        <a:pt x="178" y="1689"/>
                        <a:pt x="212" y="1655"/>
                      </a:cubicBezTo>
                      <a:cubicBezTo>
                        <a:pt x="246" y="1621"/>
                        <a:pt x="251" y="1587"/>
                        <a:pt x="245" y="1485"/>
                      </a:cubicBezTo>
                      <a:cubicBezTo>
                        <a:pt x="238" y="1383"/>
                        <a:pt x="269" y="1382"/>
                        <a:pt x="303" y="1330"/>
                      </a:cubicBezTo>
                      <a:cubicBezTo>
                        <a:pt x="337" y="1277"/>
                        <a:pt x="348" y="1241"/>
                        <a:pt x="376" y="1228"/>
                      </a:cubicBezTo>
                      <a:cubicBezTo>
                        <a:pt x="379" y="1226"/>
                        <a:pt x="381" y="1226"/>
                        <a:pt x="384" y="1226"/>
                      </a:cubicBezTo>
                      <a:cubicBezTo>
                        <a:pt x="401" y="1226"/>
                        <a:pt x="419" y="1250"/>
                        <a:pt x="436" y="1275"/>
                      </a:cubicBezTo>
                      <a:cubicBezTo>
                        <a:pt x="452" y="1299"/>
                        <a:pt x="466" y="1324"/>
                        <a:pt x="476" y="1324"/>
                      </a:cubicBezTo>
                      <a:cubicBezTo>
                        <a:pt x="477" y="1324"/>
                        <a:pt x="478" y="1323"/>
                        <a:pt x="479" y="1323"/>
                      </a:cubicBezTo>
                      <a:cubicBezTo>
                        <a:pt x="510" y="1303"/>
                        <a:pt x="408" y="1141"/>
                        <a:pt x="338" y="1109"/>
                      </a:cubicBezTo>
                      <a:cubicBezTo>
                        <a:pt x="244" y="1066"/>
                        <a:pt x="188" y="1032"/>
                        <a:pt x="152" y="940"/>
                      </a:cubicBezTo>
                      <a:cubicBezTo>
                        <a:pt x="116" y="848"/>
                        <a:pt x="83" y="747"/>
                        <a:pt x="146" y="660"/>
                      </a:cubicBezTo>
                      <a:cubicBezTo>
                        <a:pt x="209" y="574"/>
                        <a:pt x="228" y="538"/>
                        <a:pt x="231" y="484"/>
                      </a:cubicBezTo>
                      <a:cubicBezTo>
                        <a:pt x="234" y="429"/>
                        <a:pt x="306" y="334"/>
                        <a:pt x="318" y="302"/>
                      </a:cubicBezTo>
                      <a:cubicBezTo>
                        <a:pt x="329" y="270"/>
                        <a:pt x="340" y="180"/>
                        <a:pt x="316" y="124"/>
                      </a:cubicBezTo>
                      <a:cubicBezTo>
                        <a:pt x="294" y="72"/>
                        <a:pt x="292" y="0"/>
                        <a:pt x="258" y="0"/>
                      </a:cubicBezTo>
                    </a:path>
                  </a:pathLst>
                </a:custGeom>
                <a:solidFill>
                  <a:srgbClr val="D873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94" name="Freeform 8775">
                  <a:extLst>
                    <a:ext uri="{FF2B5EF4-FFF2-40B4-BE49-F238E27FC236}">
                      <a16:creationId xmlns:a16="http://schemas.microsoft.com/office/drawing/2014/main" id="{BA4789ED-DDAB-976A-1421-8DEF440A4F0F}"/>
                    </a:ext>
                  </a:extLst>
                </p:cNvPr>
                <p:cNvSpPr>
                  <a:spLocks noEditPoints="1"/>
                </p:cNvSpPr>
                <p:nvPr/>
              </p:nvSpPr>
              <p:spPr bwMode="auto">
                <a:xfrm>
                  <a:off x="3812" y="1701"/>
                  <a:ext cx="383" cy="1520"/>
                </a:xfrm>
                <a:custGeom>
                  <a:avLst/>
                  <a:gdLst>
                    <a:gd name="T0" fmla="*/ 150 w 464"/>
                    <a:gd name="T1" fmla="*/ 539 h 1841"/>
                    <a:gd name="T2" fmla="*/ 142 w 464"/>
                    <a:gd name="T3" fmla="*/ 523 h 1841"/>
                    <a:gd name="T4" fmla="*/ 130 w 464"/>
                    <a:gd name="T5" fmla="*/ 506 h 1841"/>
                    <a:gd name="T6" fmla="*/ 137 w 464"/>
                    <a:gd name="T7" fmla="*/ 510 h 1841"/>
                    <a:gd name="T8" fmla="*/ 172 w 464"/>
                    <a:gd name="T9" fmla="*/ 524 h 1841"/>
                    <a:gd name="T10" fmla="*/ 158 w 464"/>
                    <a:gd name="T11" fmla="*/ 529 h 1841"/>
                    <a:gd name="T12" fmla="*/ 150 w 464"/>
                    <a:gd name="T13" fmla="*/ 539 h 1841"/>
                    <a:gd name="T14" fmla="*/ 116 w 464"/>
                    <a:gd name="T15" fmla="*/ 0 h 1841"/>
                    <a:gd name="T16" fmla="*/ 113 w 464"/>
                    <a:gd name="T17" fmla="*/ 2 h 1841"/>
                    <a:gd name="T18" fmla="*/ 121 w 464"/>
                    <a:gd name="T19" fmla="*/ 65 h 1841"/>
                    <a:gd name="T20" fmla="*/ 103 w 464"/>
                    <a:gd name="T21" fmla="*/ 143 h 1841"/>
                    <a:gd name="T22" fmla="*/ 81 w 464"/>
                    <a:gd name="T23" fmla="*/ 205 h 1841"/>
                    <a:gd name="T24" fmla="*/ 57 w 464"/>
                    <a:gd name="T25" fmla="*/ 249 h 1841"/>
                    <a:gd name="T26" fmla="*/ 17 w 464"/>
                    <a:gd name="T27" fmla="*/ 339 h 1841"/>
                    <a:gd name="T28" fmla="*/ 21 w 464"/>
                    <a:gd name="T29" fmla="*/ 425 h 1841"/>
                    <a:gd name="T30" fmla="*/ 87 w 464"/>
                    <a:gd name="T31" fmla="*/ 479 h 1841"/>
                    <a:gd name="T32" fmla="*/ 124 w 464"/>
                    <a:gd name="T33" fmla="*/ 509 h 1841"/>
                    <a:gd name="T34" fmla="*/ 130 w 464"/>
                    <a:gd name="T35" fmla="*/ 553 h 1841"/>
                    <a:gd name="T36" fmla="*/ 85 w 464"/>
                    <a:gd name="T37" fmla="*/ 618 h 1841"/>
                    <a:gd name="T38" fmla="*/ 78 w 464"/>
                    <a:gd name="T39" fmla="*/ 666 h 1841"/>
                    <a:gd name="T40" fmla="*/ 81 w 464"/>
                    <a:gd name="T41" fmla="*/ 733 h 1841"/>
                    <a:gd name="T42" fmla="*/ 49 w 464"/>
                    <a:gd name="T43" fmla="*/ 779 h 1841"/>
                    <a:gd name="T44" fmla="*/ 40 w 464"/>
                    <a:gd name="T45" fmla="*/ 817 h 1841"/>
                    <a:gd name="T46" fmla="*/ 59 w 464"/>
                    <a:gd name="T47" fmla="*/ 855 h 1841"/>
                    <a:gd name="T48" fmla="*/ 62 w 464"/>
                    <a:gd name="T49" fmla="*/ 855 h 1841"/>
                    <a:gd name="T50" fmla="*/ 64 w 464"/>
                    <a:gd name="T51" fmla="*/ 808 h 1841"/>
                    <a:gd name="T52" fmla="*/ 77 w 464"/>
                    <a:gd name="T53" fmla="*/ 760 h 1841"/>
                    <a:gd name="T54" fmla="*/ 99 w 464"/>
                    <a:gd name="T55" fmla="*/ 707 h 1841"/>
                    <a:gd name="T56" fmla="*/ 97 w 464"/>
                    <a:gd name="T57" fmla="*/ 660 h 1841"/>
                    <a:gd name="T58" fmla="*/ 114 w 464"/>
                    <a:gd name="T59" fmla="*/ 612 h 1841"/>
                    <a:gd name="T60" fmla="*/ 163 w 464"/>
                    <a:gd name="T61" fmla="*/ 540 h 1841"/>
                    <a:gd name="T62" fmla="*/ 168 w 464"/>
                    <a:gd name="T63" fmla="*/ 540 h 1841"/>
                    <a:gd name="T64" fmla="*/ 196 w 464"/>
                    <a:gd name="T65" fmla="*/ 554 h 1841"/>
                    <a:gd name="T66" fmla="*/ 211 w 464"/>
                    <a:gd name="T67" fmla="*/ 569 h 1841"/>
                    <a:gd name="T68" fmla="*/ 211 w 464"/>
                    <a:gd name="T69" fmla="*/ 569 h 1841"/>
                    <a:gd name="T70" fmla="*/ 158 w 464"/>
                    <a:gd name="T71" fmla="*/ 505 h 1841"/>
                    <a:gd name="T72" fmla="*/ 156 w 464"/>
                    <a:gd name="T73" fmla="*/ 505 h 1841"/>
                    <a:gd name="T74" fmla="*/ 154 w 464"/>
                    <a:gd name="T75" fmla="*/ 506 h 1841"/>
                    <a:gd name="T76" fmla="*/ 103 w 464"/>
                    <a:gd name="T77" fmla="*/ 473 h 1841"/>
                    <a:gd name="T78" fmla="*/ 47 w 464"/>
                    <a:gd name="T79" fmla="*/ 424 h 1841"/>
                    <a:gd name="T80" fmla="*/ 33 w 464"/>
                    <a:gd name="T81" fmla="*/ 343 h 1841"/>
                    <a:gd name="T82" fmla="*/ 69 w 464"/>
                    <a:gd name="T83" fmla="*/ 256 h 1841"/>
                    <a:gd name="T84" fmla="*/ 97 w 464"/>
                    <a:gd name="T85" fmla="*/ 199 h 1841"/>
                    <a:gd name="T86" fmla="*/ 127 w 464"/>
                    <a:gd name="T87" fmla="*/ 126 h 1841"/>
                    <a:gd name="T88" fmla="*/ 142 w 464"/>
                    <a:gd name="T89" fmla="*/ 50 h 1841"/>
                    <a:gd name="T90" fmla="*/ 116 w 464"/>
                    <a:gd name="T91" fmla="*/ 0 h 18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64" h="1841">
                      <a:moveTo>
                        <a:pt x="323" y="1160"/>
                      </a:moveTo>
                      <a:cubicBezTo>
                        <a:pt x="311" y="1153"/>
                        <a:pt x="309" y="1136"/>
                        <a:pt x="305" y="1126"/>
                      </a:cubicBezTo>
                      <a:cubicBezTo>
                        <a:pt x="300" y="1113"/>
                        <a:pt x="291" y="1101"/>
                        <a:pt x="280" y="1089"/>
                      </a:cubicBezTo>
                      <a:cubicBezTo>
                        <a:pt x="294" y="1098"/>
                        <a:pt x="294" y="1098"/>
                        <a:pt x="294" y="1098"/>
                      </a:cubicBezTo>
                      <a:cubicBezTo>
                        <a:pt x="307" y="1102"/>
                        <a:pt x="374" y="1120"/>
                        <a:pt x="370" y="1129"/>
                      </a:cubicBezTo>
                      <a:cubicBezTo>
                        <a:pt x="368" y="1133"/>
                        <a:pt x="345" y="1135"/>
                        <a:pt x="340" y="1139"/>
                      </a:cubicBezTo>
                      <a:cubicBezTo>
                        <a:pt x="332" y="1145"/>
                        <a:pt x="332" y="1155"/>
                        <a:pt x="323" y="1160"/>
                      </a:cubicBezTo>
                      <a:moveTo>
                        <a:pt x="251" y="0"/>
                      </a:moveTo>
                      <a:cubicBezTo>
                        <a:pt x="248" y="0"/>
                        <a:pt x="245" y="1"/>
                        <a:pt x="243" y="4"/>
                      </a:cubicBezTo>
                      <a:cubicBezTo>
                        <a:pt x="233" y="17"/>
                        <a:pt x="252" y="95"/>
                        <a:pt x="261" y="141"/>
                      </a:cubicBezTo>
                      <a:cubicBezTo>
                        <a:pt x="270" y="188"/>
                        <a:pt x="256" y="251"/>
                        <a:pt x="222" y="308"/>
                      </a:cubicBezTo>
                      <a:cubicBezTo>
                        <a:pt x="188" y="364"/>
                        <a:pt x="175" y="397"/>
                        <a:pt x="175" y="440"/>
                      </a:cubicBezTo>
                      <a:cubicBezTo>
                        <a:pt x="175" y="482"/>
                        <a:pt x="148" y="502"/>
                        <a:pt x="123" y="536"/>
                      </a:cubicBezTo>
                      <a:cubicBezTo>
                        <a:pt x="99" y="571"/>
                        <a:pt x="48" y="686"/>
                        <a:pt x="37" y="730"/>
                      </a:cubicBezTo>
                      <a:cubicBezTo>
                        <a:pt x="25" y="774"/>
                        <a:pt x="0" y="858"/>
                        <a:pt x="47" y="916"/>
                      </a:cubicBezTo>
                      <a:cubicBezTo>
                        <a:pt x="93" y="974"/>
                        <a:pt x="159" y="1016"/>
                        <a:pt x="186" y="1029"/>
                      </a:cubicBezTo>
                      <a:cubicBezTo>
                        <a:pt x="213" y="1042"/>
                        <a:pt x="247" y="1062"/>
                        <a:pt x="267" y="1094"/>
                      </a:cubicBezTo>
                      <a:cubicBezTo>
                        <a:pt x="286" y="1126"/>
                        <a:pt x="294" y="1173"/>
                        <a:pt x="282" y="1191"/>
                      </a:cubicBezTo>
                      <a:cubicBezTo>
                        <a:pt x="271" y="1209"/>
                        <a:pt x="197" y="1303"/>
                        <a:pt x="184" y="1331"/>
                      </a:cubicBezTo>
                      <a:cubicBezTo>
                        <a:pt x="171" y="1359"/>
                        <a:pt x="160" y="1391"/>
                        <a:pt x="168" y="1433"/>
                      </a:cubicBezTo>
                      <a:cubicBezTo>
                        <a:pt x="176" y="1474"/>
                        <a:pt x="200" y="1542"/>
                        <a:pt x="175" y="1578"/>
                      </a:cubicBezTo>
                      <a:cubicBezTo>
                        <a:pt x="151" y="1614"/>
                        <a:pt x="122" y="1647"/>
                        <a:pt x="104" y="1675"/>
                      </a:cubicBezTo>
                      <a:cubicBezTo>
                        <a:pt x="86" y="1704"/>
                        <a:pt x="78" y="1728"/>
                        <a:pt x="85" y="1759"/>
                      </a:cubicBezTo>
                      <a:cubicBezTo>
                        <a:pt x="91" y="1787"/>
                        <a:pt x="111" y="1841"/>
                        <a:pt x="127" y="1841"/>
                      </a:cubicBezTo>
                      <a:cubicBezTo>
                        <a:pt x="129" y="1841"/>
                        <a:pt x="131" y="1840"/>
                        <a:pt x="133" y="1838"/>
                      </a:cubicBezTo>
                      <a:cubicBezTo>
                        <a:pt x="149" y="1821"/>
                        <a:pt x="144" y="1793"/>
                        <a:pt x="139" y="1739"/>
                      </a:cubicBezTo>
                      <a:cubicBezTo>
                        <a:pt x="134" y="1685"/>
                        <a:pt x="139" y="1667"/>
                        <a:pt x="166" y="1635"/>
                      </a:cubicBezTo>
                      <a:cubicBezTo>
                        <a:pt x="193" y="1602"/>
                        <a:pt x="218" y="1567"/>
                        <a:pt x="213" y="1521"/>
                      </a:cubicBezTo>
                      <a:cubicBezTo>
                        <a:pt x="208" y="1476"/>
                        <a:pt x="216" y="1461"/>
                        <a:pt x="210" y="1420"/>
                      </a:cubicBezTo>
                      <a:cubicBezTo>
                        <a:pt x="205" y="1378"/>
                        <a:pt x="221" y="1351"/>
                        <a:pt x="245" y="1316"/>
                      </a:cubicBezTo>
                      <a:cubicBezTo>
                        <a:pt x="268" y="1281"/>
                        <a:pt x="330" y="1166"/>
                        <a:pt x="352" y="1162"/>
                      </a:cubicBezTo>
                      <a:cubicBezTo>
                        <a:pt x="355" y="1161"/>
                        <a:pt x="359" y="1161"/>
                        <a:pt x="362" y="1161"/>
                      </a:cubicBezTo>
                      <a:cubicBezTo>
                        <a:pt x="386" y="1161"/>
                        <a:pt x="406" y="1177"/>
                        <a:pt x="422" y="1193"/>
                      </a:cubicBezTo>
                      <a:cubicBezTo>
                        <a:pt x="437" y="1209"/>
                        <a:pt x="448" y="1225"/>
                        <a:pt x="454" y="1225"/>
                      </a:cubicBezTo>
                      <a:cubicBezTo>
                        <a:pt x="454" y="1225"/>
                        <a:pt x="455" y="1225"/>
                        <a:pt x="455" y="1225"/>
                      </a:cubicBezTo>
                      <a:cubicBezTo>
                        <a:pt x="464" y="1217"/>
                        <a:pt x="375" y="1088"/>
                        <a:pt x="339" y="1088"/>
                      </a:cubicBezTo>
                      <a:cubicBezTo>
                        <a:pt x="338" y="1088"/>
                        <a:pt x="338" y="1088"/>
                        <a:pt x="337" y="1088"/>
                      </a:cubicBezTo>
                      <a:cubicBezTo>
                        <a:pt x="335" y="1089"/>
                        <a:pt x="333" y="1089"/>
                        <a:pt x="331" y="1089"/>
                      </a:cubicBezTo>
                      <a:cubicBezTo>
                        <a:pt x="296" y="1089"/>
                        <a:pt x="241" y="1034"/>
                        <a:pt x="222" y="1018"/>
                      </a:cubicBezTo>
                      <a:cubicBezTo>
                        <a:pt x="201" y="1001"/>
                        <a:pt x="110" y="944"/>
                        <a:pt x="100" y="915"/>
                      </a:cubicBezTo>
                      <a:cubicBezTo>
                        <a:pt x="91" y="885"/>
                        <a:pt x="47" y="844"/>
                        <a:pt x="71" y="739"/>
                      </a:cubicBezTo>
                      <a:cubicBezTo>
                        <a:pt x="95" y="633"/>
                        <a:pt x="120" y="589"/>
                        <a:pt x="149" y="550"/>
                      </a:cubicBezTo>
                      <a:cubicBezTo>
                        <a:pt x="179" y="512"/>
                        <a:pt x="204" y="479"/>
                        <a:pt x="210" y="429"/>
                      </a:cubicBezTo>
                      <a:cubicBezTo>
                        <a:pt x="215" y="378"/>
                        <a:pt x="258" y="308"/>
                        <a:pt x="274" y="271"/>
                      </a:cubicBezTo>
                      <a:cubicBezTo>
                        <a:pt x="290" y="234"/>
                        <a:pt x="320" y="154"/>
                        <a:pt x="305" y="107"/>
                      </a:cubicBezTo>
                      <a:cubicBezTo>
                        <a:pt x="292" y="66"/>
                        <a:pt x="269" y="0"/>
                        <a:pt x="251" y="0"/>
                      </a:cubicBezTo>
                    </a:path>
                  </a:pathLst>
                </a:custGeom>
                <a:solidFill>
                  <a:srgbClr val="DB5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95" name="Freeform 8776">
                  <a:extLst>
                    <a:ext uri="{FF2B5EF4-FFF2-40B4-BE49-F238E27FC236}">
                      <a16:creationId xmlns:a16="http://schemas.microsoft.com/office/drawing/2014/main" id="{98A0F11C-FD0D-1561-DD8D-6DE5F905082F}"/>
                    </a:ext>
                  </a:extLst>
                </p:cNvPr>
                <p:cNvSpPr>
                  <a:spLocks/>
                </p:cNvSpPr>
                <p:nvPr/>
              </p:nvSpPr>
              <p:spPr bwMode="auto">
                <a:xfrm>
                  <a:off x="4043" y="2600"/>
                  <a:ext cx="78" cy="59"/>
                </a:xfrm>
                <a:custGeom>
                  <a:avLst/>
                  <a:gdLst>
                    <a:gd name="T0" fmla="*/ 0 w 94"/>
                    <a:gd name="T1" fmla="*/ 0 h 71"/>
                    <a:gd name="T2" fmla="*/ 12 w 94"/>
                    <a:gd name="T3" fmla="*/ 18 h 71"/>
                    <a:gd name="T4" fmla="*/ 21 w 94"/>
                    <a:gd name="T5" fmla="*/ 34 h 71"/>
                    <a:gd name="T6" fmla="*/ 28 w 94"/>
                    <a:gd name="T7" fmla="*/ 24 h 71"/>
                    <a:gd name="T8" fmla="*/ 42 w 94"/>
                    <a:gd name="T9" fmla="*/ 18 h 71"/>
                    <a:gd name="T10" fmla="*/ 7 w 94"/>
                    <a:gd name="T11" fmla="*/ 4 h 71"/>
                    <a:gd name="T12" fmla="*/ 0 w 94"/>
                    <a:gd name="T13" fmla="*/ 0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71">
                      <a:moveTo>
                        <a:pt x="0" y="0"/>
                      </a:moveTo>
                      <a:cubicBezTo>
                        <a:pt x="11" y="12"/>
                        <a:pt x="20" y="24"/>
                        <a:pt x="25" y="37"/>
                      </a:cubicBezTo>
                      <a:cubicBezTo>
                        <a:pt x="29" y="47"/>
                        <a:pt x="31" y="64"/>
                        <a:pt x="43" y="71"/>
                      </a:cubicBezTo>
                      <a:cubicBezTo>
                        <a:pt x="52" y="66"/>
                        <a:pt x="52" y="56"/>
                        <a:pt x="60" y="50"/>
                      </a:cubicBezTo>
                      <a:cubicBezTo>
                        <a:pt x="65" y="46"/>
                        <a:pt x="88" y="44"/>
                        <a:pt x="90" y="40"/>
                      </a:cubicBezTo>
                      <a:cubicBezTo>
                        <a:pt x="94" y="31"/>
                        <a:pt x="27" y="13"/>
                        <a:pt x="14" y="9"/>
                      </a:cubicBezTo>
                      <a:cubicBezTo>
                        <a:pt x="0" y="0"/>
                        <a:pt x="0" y="0"/>
                        <a:pt x="0" y="0"/>
                      </a:cubicBezTo>
                    </a:path>
                  </a:pathLst>
                </a:custGeom>
                <a:solidFill>
                  <a:srgbClr val="DE49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96" name="Freeform 8777">
                  <a:extLst>
                    <a:ext uri="{FF2B5EF4-FFF2-40B4-BE49-F238E27FC236}">
                      <a16:creationId xmlns:a16="http://schemas.microsoft.com/office/drawing/2014/main" id="{E2623744-BD89-16C0-E0C9-D25A45833107}"/>
                    </a:ext>
                  </a:extLst>
                </p:cNvPr>
                <p:cNvSpPr>
                  <a:spLocks/>
                </p:cNvSpPr>
                <p:nvPr/>
              </p:nvSpPr>
              <p:spPr bwMode="auto">
                <a:xfrm>
                  <a:off x="3769" y="1662"/>
                  <a:ext cx="276" cy="1592"/>
                </a:xfrm>
                <a:custGeom>
                  <a:avLst/>
                  <a:gdLst>
                    <a:gd name="T0" fmla="*/ 103 w 334"/>
                    <a:gd name="T1" fmla="*/ 0 h 1929"/>
                    <a:gd name="T2" fmla="*/ 101 w 334"/>
                    <a:gd name="T3" fmla="*/ 26 h 1929"/>
                    <a:gd name="T4" fmla="*/ 126 w 334"/>
                    <a:gd name="T5" fmla="*/ 103 h 1929"/>
                    <a:gd name="T6" fmla="*/ 122 w 334"/>
                    <a:gd name="T7" fmla="*/ 135 h 1929"/>
                    <a:gd name="T8" fmla="*/ 90 w 334"/>
                    <a:gd name="T9" fmla="*/ 193 h 1929"/>
                    <a:gd name="T10" fmla="*/ 83 w 334"/>
                    <a:gd name="T11" fmla="*/ 230 h 1929"/>
                    <a:gd name="T12" fmla="*/ 60 w 334"/>
                    <a:gd name="T13" fmla="*/ 266 h 1929"/>
                    <a:gd name="T14" fmla="*/ 17 w 334"/>
                    <a:gd name="T15" fmla="*/ 352 h 1929"/>
                    <a:gd name="T16" fmla="*/ 55 w 334"/>
                    <a:gd name="T17" fmla="*/ 491 h 1929"/>
                    <a:gd name="T18" fmla="*/ 128 w 334"/>
                    <a:gd name="T19" fmla="*/ 539 h 1929"/>
                    <a:gd name="T20" fmla="*/ 94 w 334"/>
                    <a:gd name="T21" fmla="*/ 625 h 1929"/>
                    <a:gd name="T22" fmla="*/ 88 w 334"/>
                    <a:gd name="T23" fmla="*/ 723 h 1929"/>
                    <a:gd name="T24" fmla="*/ 43 w 334"/>
                    <a:gd name="T25" fmla="*/ 820 h 1929"/>
                    <a:gd name="T26" fmla="*/ 56 w 334"/>
                    <a:gd name="T27" fmla="*/ 895 h 19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4" h="1929">
                      <a:moveTo>
                        <a:pt x="221" y="0"/>
                      </a:moveTo>
                      <a:cubicBezTo>
                        <a:pt x="217" y="19"/>
                        <a:pt x="216" y="38"/>
                        <a:pt x="217" y="57"/>
                      </a:cubicBezTo>
                      <a:cubicBezTo>
                        <a:pt x="222" y="121"/>
                        <a:pt x="264" y="160"/>
                        <a:pt x="270" y="223"/>
                      </a:cubicBezTo>
                      <a:cubicBezTo>
                        <a:pt x="273" y="246"/>
                        <a:pt x="271" y="271"/>
                        <a:pt x="263" y="292"/>
                      </a:cubicBezTo>
                      <a:cubicBezTo>
                        <a:pt x="252" y="322"/>
                        <a:pt x="205" y="386"/>
                        <a:pt x="194" y="417"/>
                      </a:cubicBezTo>
                      <a:cubicBezTo>
                        <a:pt x="182" y="451"/>
                        <a:pt x="191" y="462"/>
                        <a:pt x="177" y="495"/>
                      </a:cubicBezTo>
                      <a:cubicBezTo>
                        <a:pt x="168" y="518"/>
                        <a:pt x="145" y="552"/>
                        <a:pt x="128" y="572"/>
                      </a:cubicBezTo>
                      <a:cubicBezTo>
                        <a:pt x="88" y="624"/>
                        <a:pt x="62" y="688"/>
                        <a:pt x="38" y="759"/>
                      </a:cubicBezTo>
                      <a:cubicBezTo>
                        <a:pt x="0" y="876"/>
                        <a:pt x="10" y="985"/>
                        <a:pt x="118" y="1059"/>
                      </a:cubicBezTo>
                      <a:cubicBezTo>
                        <a:pt x="158" y="1086"/>
                        <a:pt x="238" y="1124"/>
                        <a:pt x="273" y="1161"/>
                      </a:cubicBezTo>
                      <a:cubicBezTo>
                        <a:pt x="334" y="1226"/>
                        <a:pt x="234" y="1264"/>
                        <a:pt x="202" y="1346"/>
                      </a:cubicBezTo>
                      <a:cubicBezTo>
                        <a:pt x="167" y="1438"/>
                        <a:pt x="190" y="1485"/>
                        <a:pt x="188" y="1559"/>
                      </a:cubicBezTo>
                      <a:cubicBezTo>
                        <a:pt x="185" y="1633"/>
                        <a:pt x="95" y="1687"/>
                        <a:pt x="92" y="1768"/>
                      </a:cubicBezTo>
                      <a:cubicBezTo>
                        <a:pt x="89" y="1829"/>
                        <a:pt x="112" y="1875"/>
                        <a:pt x="120" y="1929"/>
                      </a:cubicBezTo>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897" name="Freeform 8778">
                  <a:extLst>
                    <a:ext uri="{FF2B5EF4-FFF2-40B4-BE49-F238E27FC236}">
                      <a16:creationId xmlns:a16="http://schemas.microsoft.com/office/drawing/2014/main" id="{3AC09625-274D-247A-FC81-166A4EFBF46F}"/>
                    </a:ext>
                  </a:extLst>
                </p:cNvPr>
                <p:cNvSpPr>
                  <a:spLocks/>
                </p:cNvSpPr>
                <p:nvPr/>
              </p:nvSpPr>
              <p:spPr bwMode="auto">
                <a:xfrm>
                  <a:off x="3918" y="1327"/>
                  <a:ext cx="54" cy="335"/>
                </a:xfrm>
                <a:custGeom>
                  <a:avLst/>
                  <a:gdLst>
                    <a:gd name="T0" fmla="*/ 0 w 66"/>
                    <a:gd name="T1" fmla="*/ 0 h 405"/>
                    <a:gd name="T2" fmla="*/ 9 w 66"/>
                    <a:gd name="T3" fmla="*/ 60 h 405"/>
                    <a:gd name="T4" fmla="*/ 24 w 66"/>
                    <a:gd name="T5" fmla="*/ 99 h 405"/>
                    <a:gd name="T6" fmla="*/ 28 w 66"/>
                    <a:gd name="T7" fmla="*/ 125 h 405"/>
                    <a:gd name="T8" fmla="*/ 19 w 66"/>
                    <a:gd name="T9" fmla="*/ 189 h 4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405">
                      <a:moveTo>
                        <a:pt x="0" y="0"/>
                      </a:moveTo>
                      <a:cubicBezTo>
                        <a:pt x="0" y="0"/>
                        <a:pt x="7" y="89"/>
                        <a:pt x="21" y="127"/>
                      </a:cubicBezTo>
                      <a:cubicBezTo>
                        <a:pt x="33" y="159"/>
                        <a:pt x="40" y="180"/>
                        <a:pt x="52" y="211"/>
                      </a:cubicBezTo>
                      <a:cubicBezTo>
                        <a:pt x="57" y="224"/>
                        <a:pt x="60" y="255"/>
                        <a:pt x="62" y="266"/>
                      </a:cubicBezTo>
                      <a:cubicBezTo>
                        <a:pt x="66" y="308"/>
                        <a:pt x="49" y="356"/>
                        <a:pt x="41" y="405"/>
                      </a:cubicBezTo>
                    </a:path>
                  </a:pathLst>
                </a:custGeom>
                <a:noFill/>
                <a:ln w="3175" cap="flat">
                  <a:solidFill>
                    <a:srgbClr val="1F2C85"/>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898" name="Freeform 8779">
                  <a:extLst>
                    <a:ext uri="{FF2B5EF4-FFF2-40B4-BE49-F238E27FC236}">
                      <a16:creationId xmlns:a16="http://schemas.microsoft.com/office/drawing/2014/main" id="{CAF8F27D-589B-1AB9-260D-2687DBA2E300}"/>
                    </a:ext>
                  </a:extLst>
                </p:cNvPr>
                <p:cNvSpPr>
                  <a:spLocks/>
                </p:cNvSpPr>
                <p:nvPr/>
              </p:nvSpPr>
              <p:spPr bwMode="auto">
                <a:xfrm>
                  <a:off x="4595" y="1327"/>
                  <a:ext cx="457" cy="2176"/>
                </a:xfrm>
                <a:custGeom>
                  <a:avLst/>
                  <a:gdLst>
                    <a:gd name="T0" fmla="*/ 141 w 553"/>
                    <a:gd name="T1" fmla="*/ 1004 h 2637"/>
                    <a:gd name="T2" fmla="*/ 106 w 553"/>
                    <a:gd name="T3" fmla="*/ 918 h 2637"/>
                    <a:gd name="T4" fmla="*/ 104 w 553"/>
                    <a:gd name="T5" fmla="*/ 847 h 2637"/>
                    <a:gd name="T6" fmla="*/ 75 w 553"/>
                    <a:gd name="T7" fmla="*/ 777 h 2637"/>
                    <a:gd name="T8" fmla="*/ 43 w 553"/>
                    <a:gd name="T9" fmla="*/ 781 h 2637"/>
                    <a:gd name="T10" fmla="*/ 17 w 553"/>
                    <a:gd name="T11" fmla="*/ 809 h 2637"/>
                    <a:gd name="T12" fmla="*/ 11 w 553"/>
                    <a:gd name="T13" fmla="*/ 772 h 2637"/>
                    <a:gd name="T14" fmla="*/ 99 w 553"/>
                    <a:gd name="T15" fmla="*/ 680 h 2637"/>
                    <a:gd name="T16" fmla="*/ 145 w 553"/>
                    <a:gd name="T17" fmla="*/ 640 h 2637"/>
                    <a:gd name="T18" fmla="*/ 159 w 553"/>
                    <a:gd name="T19" fmla="*/ 625 h 2637"/>
                    <a:gd name="T20" fmla="*/ 169 w 553"/>
                    <a:gd name="T21" fmla="*/ 553 h 2637"/>
                    <a:gd name="T22" fmla="*/ 125 w 553"/>
                    <a:gd name="T23" fmla="*/ 474 h 2637"/>
                    <a:gd name="T24" fmla="*/ 93 w 553"/>
                    <a:gd name="T25" fmla="*/ 375 h 2637"/>
                    <a:gd name="T26" fmla="*/ 61 w 553"/>
                    <a:gd name="T27" fmla="*/ 285 h 2637"/>
                    <a:gd name="T28" fmla="*/ 84 w 553"/>
                    <a:gd name="T29" fmla="*/ 207 h 2637"/>
                    <a:gd name="T30" fmla="*/ 75 w 553"/>
                    <a:gd name="T31" fmla="*/ 120 h 2637"/>
                    <a:gd name="T32" fmla="*/ 93 w 553"/>
                    <a:gd name="T33" fmla="*/ 50 h 2637"/>
                    <a:gd name="T34" fmla="*/ 100 w 553"/>
                    <a:gd name="T35" fmla="*/ 0 h 2637"/>
                    <a:gd name="T36" fmla="*/ 174 w 553"/>
                    <a:gd name="T37" fmla="*/ 0 h 2637"/>
                    <a:gd name="T38" fmla="*/ 164 w 553"/>
                    <a:gd name="T39" fmla="*/ 59 h 2637"/>
                    <a:gd name="T40" fmla="*/ 150 w 553"/>
                    <a:gd name="T41" fmla="*/ 99 h 2637"/>
                    <a:gd name="T42" fmla="*/ 145 w 553"/>
                    <a:gd name="T43" fmla="*/ 124 h 2637"/>
                    <a:gd name="T44" fmla="*/ 157 w 553"/>
                    <a:gd name="T45" fmla="*/ 215 h 2637"/>
                    <a:gd name="T46" fmla="*/ 131 w 553"/>
                    <a:gd name="T47" fmla="*/ 292 h 2637"/>
                    <a:gd name="T48" fmla="*/ 136 w 553"/>
                    <a:gd name="T49" fmla="*/ 324 h 2637"/>
                    <a:gd name="T50" fmla="*/ 168 w 553"/>
                    <a:gd name="T51" fmla="*/ 381 h 2637"/>
                    <a:gd name="T52" fmla="*/ 175 w 553"/>
                    <a:gd name="T53" fmla="*/ 418 h 2637"/>
                    <a:gd name="T54" fmla="*/ 198 w 553"/>
                    <a:gd name="T55" fmla="*/ 454 h 2637"/>
                    <a:gd name="T56" fmla="*/ 240 w 553"/>
                    <a:gd name="T57" fmla="*/ 540 h 2637"/>
                    <a:gd name="T58" fmla="*/ 203 w 553"/>
                    <a:gd name="T59" fmla="*/ 680 h 2637"/>
                    <a:gd name="T60" fmla="*/ 131 w 553"/>
                    <a:gd name="T61" fmla="*/ 726 h 2637"/>
                    <a:gd name="T62" fmla="*/ 164 w 553"/>
                    <a:gd name="T63" fmla="*/ 813 h 2637"/>
                    <a:gd name="T64" fmla="*/ 171 w 553"/>
                    <a:gd name="T65" fmla="*/ 911 h 2637"/>
                    <a:gd name="T66" fmla="*/ 216 w 553"/>
                    <a:gd name="T67" fmla="*/ 1008 h 2637"/>
                    <a:gd name="T68" fmla="*/ 200 w 553"/>
                    <a:gd name="T69" fmla="*/ 1104 h 2637"/>
                    <a:gd name="T70" fmla="*/ 219 w 553"/>
                    <a:gd name="T71" fmla="*/ 1223 h 2637"/>
                    <a:gd name="T72" fmla="*/ 147 w 553"/>
                    <a:gd name="T73" fmla="*/ 1223 h 2637"/>
                    <a:gd name="T74" fmla="*/ 142 w 553"/>
                    <a:gd name="T75" fmla="*/ 1166 h 2637"/>
                    <a:gd name="T76" fmla="*/ 128 w 553"/>
                    <a:gd name="T77" fmla="*/ 1091 h 2637"/>
                    <a:gd name="T78" fmla="*/ 141 w 553"/>
                    <a:gd name="T79" fmla="*/ 1004 h 2637"/>
                    <a:gd name="T80" fmla="*/ 106 w 553"/>
                    <a:gd name="T81" fmla="*/ 918 h 2637"/>
                    <a:gd name="T82" fmla="*/ 104 w 553"/>
                    <a:gd name="T83" fmla="*/ 847 h 2637"/>
                    <a:gd name="T84" fmla="*/ 141 w 553"/>
                    <a:gd name="T85" fmla="*/ 1004 h 26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53" h="2637">
                      <a:moveTo>
                        <a:pt x="302" y="2166"/>
                      </a:moveTo>
                      <a:cubicBezTo>
                        <a:pt x="284" y="2077"/>
                        <a:pt x="244" y="2082"/>
                        <a:pt x="226" y="1978"/>
                      </a:cubicBezTo>
                      <a:cubicBezTo>
                        <a:pt x="220" y="1938"/>
                        <a:pt x="232" y="1863"/>
                        <a:pt x="223" y="1827"/>
                      </a:cubicBezTo>
                      <a:cubicBezTo>
                        <a:pt x="210" y="1777"/>
                        <a:pt x="182" y="1709"/>
                        <a:pt x="161" y="1676"/>
                      </a:cubicBezTo>
                      <a:cubicBezTo>
                        <a:pt x="126" y="1621"/>
                        <a:pt x="102" y="1671"/>
                        <a:pt x="92" y="1683"/>
                      </a:cubicBezTo>
                      <a:cubicBezTo>
                        <a:pt x="81" y="1696"/>
                        <a:pt x="74" y="1752"/>
                        <a:pt x="37" y="1745"/>
                      </a:cubicBezTo>
                      <a:cubicBezTo>
                        <a:pt x="0" y="1738"/>
                        <a:pt x="5" y="1697"/>
                        <a:pt x="23" y="1664"/>
                      </a:cubicBezTo>
                      <a:cubicBezTo>
                        <a:pt x="106" y="1505"/>
                        <a:pt x="193" y="1478"/>
                        <a:pt x="212" y="1466"/>
                      </a:cubicBezTo>
                      <a:cubicBezTo>
                        <a:pt x="256" y="1439"/>
                        <a:pt x="289" y="1410"/>
                        <a:pt x="312" y="1381"/>
                      </a:cubicBezTo>
                      <a:cubicBezTo>
                        <a:pt x="341" y="1346"/>
                        <a:pt x="341" y="1346"/>
                        <a:pt x="341" y="1346"/>
                      </a:cubicBezTo>
                      <a:cubicBezTo>
                        <a:pt x="362" y="1306"/>
                        <a:pt x="372" y="1255"/>
                        <a:pt x="363" y="1192"/>
                      </a:cubicBezTo>
                      <a:cubicBezTo>
                        <a:pt x="345" y="1081"/>
                        <a:pt x="294" y="1072"/>
                        <a:pt x="268" y="1021"/>
                      </a:cubicBezTo>
                      <a:cubicBezTo>
                        <a:pt x="233" y="953"/>
                        <a:pt x="247" y="892"/>
                        <a:pt x="201" y="811"/>
                      </a:cubicBezTo>
                      <a:cubicBezTo>
                        <a:pt x="167" y="751"/>
                        <a:pt x="130" y="698"/>
                        <a:pt x="131" y="615"/>
                      </a:cubicBezTo>
                      <a:cubicBezTo>
                        <a:pt x="132" y="545"/>
                        <a:pt x="177" y="499"/>
                        <a:pt x="181" y="446"/>
                      </a:cubicBezTo>
                      <a:cubicBezTo>
                        <a:pt x="185" y="389"/>
                        <a:pt x="160" y="318"/>
                        <a:pt x="161" y="261"/>
                      </a:cubicBezTo>
                      <a:cubicBezTo>
                        <a:pt x="162" y="193"/>
                        <a:pt x="191" y="144"/>
                        <a:pt x="199" y="109"/>
                      </a:cubicBezTo>
                      <a:cubicBezTo>
                        <a:pt x="218" y="31"/>
                        <a:pt x="214" y="0"/>
                        <a:pt x="214" y="0"/>
                      </a:cubicBezTo>
                      <a:cubicBezTo>
                        <a:pt x="373" y="0"/>
                        <a:pt x="373" y="0"/>
                        <a:pt x="373" y="0"/>
                      </a:cubicBezTo>
                      <a:cubicBezTo>
                        <a:pt x="373" y="0"/>
                        <a:pt x="367" y="91"/>
                        <a:pt x="353" y="128"/>
                      </a:cubicBezTo>
                      <a:cubicBezTo>
                        <a:pt x="340" y="161"/>
                        <a:pt x="334" y="181"/>
                        <a:pt x="321" y="213"/>
                      </a:cubicBezTo>
                      <a:cubicBezTo>
                        <a:pt x="316" y="225"/>
                        <a:pt x="313" y="256"/>
                        <a:pt x="312" y="268"/>
                      </a:cubicBezTo>
                      <a:cubicBezTo>
                        <a:pt x="306" y="326"/>
                        <a:pt x="341" y="397"/>
                        <a:pt x="336" y="463"/>
                      </a:cubicBezTo>
                      <a:cubicBezTo>
                        <a:pt x="332" y="527"/>
                        <a:pt x="290" y="566"/>
                        <a:pt x="283" y="630"/>
                      </a:cubicBezTo>
                      <a:cubicBezTo>
                        <a:pt x="281" y="652"/>
                        <a:pt x="283" y="677"/>
                        <a:pt x="291" y="699"/>
                      </a:cubicBezTo>
                      <a:cubicBezTo>
                        <a:pt x="302" y="728"/>
                        <a:pt x="349" y="792"/>
                        <a:pt x="360" y="823"/>
                      </a:cubicBezTo>
                      <a:cubicBezTo>
                        <a:pt x="372" y="857"/>
                        <a:pt x="362" y="868"/>
                        <a:pt x="376" y="901"/>
                      </a:cubicBezTo>
                      <a:cubicBezTo>
                        <a:pt x="386" y="925"/>
                        <a:pt x="409" y="958"/>
                        <a:pt x="425" y="979"/>
                      </a:cubicBezTo>
                      <a:cubicBezTo>
                        <a:pt x="466" y="1031"/>
                        <a:pt x="492" y="1094"/>
                        <a:pt x="515" y="1165"/>
                      </a:cubicBezTo>
                      <a:cubicBezTo>
                        <a:pt x="553" y="1282"/>
                        <a:pt x="544" y="1391"/>
                        <a:pt x="436" y="1465"/>
                      </a:cubicBezTo>
                      <a:cubicBezTo>
                        <a:pt x="396" y="1493"/>
                        <a:pt x="315" y="1530"/>
                        <a:pt x="281" y="1567"/>
                      </a:cubicBezTo>
                      <a:cubicBezTo>
                        <a:pt x="219" y="1633"/>
                        <a:pt x="319" y="1670"/>
                        <a:pt x="351" y="1753"/>
                      </a:cubicBezTo>
                      <a:cubicBezTo>
                        <a:pt x="387" y="1844"/>
                        <a:pt x="363" y="1891"/>
                        <a:pt x="366" y="1965"/>
                      </a:cubicBezTo>
                      <a:cubicBezTo>
                        <a:pt x="368" y="2039"/>
                        <a:pt x="459" y="2093"/>
                        <a:pt x="462" y="2174"/>
                      </a:cubicBezTo>
                      <a:cubicBezTo>
                        <a:pt x="465" y="2252"/>
                        <a:pt x="427" y="2304"/>
                        <a:pt x="430" y="2381"/>
                      </a:cubicBezTo>
                      <a:cubicBezTo>
                        <a:pt x="434" y="2451"/>
                        <a:pt x="479" y="2567"/>
                        <a:pt x="471" y="2637"/>
                      </a:cubicBezTo>
                      <a:cubicBezTo>
                        <a:pt x="315" y="2637"/>
                        <a:pt x="315" y="2637"/>
                        <a:pt x="315" y="2637"/>
                      </a:cubicBezTo>
                      <a:cubicBezTo>
                        <a:pt x="315" y="2637"/>
                        <a:pt x="320" y="2581"/>
                        <a:pt x="305" y="2515"/>
                      </a:cubicBezTo>
                      <a:cubicBezTo>
                        <a:pt x="297" y="2476"/>
                        <a:pt x="274" y="2412"/>
                        <a:pt x="276" y="2354"/>
                      </a:cubicBezTo>
                      <a:cubicBezTo>
                        <a:pt x="280" y="2287"/>
                        <a:pt x="314" y="2221"/>
                        <a:pt x="302" y="2166"/>
                      </a:cubicBezTo>
                      <a:cubicBezTo>
                        <a:pt x="284" y="2077"/>
                        <a:pt x="244" y="2082"/>
                        <a:pt x="226" y="1978"/>
                      </a:cubicBezTo>
                      <a:cubicBezTo>
                        <a:pt x="220" y="1938"/>
                        <a:pt x="230" y="1863"/>
                        <a:pt x="223" y="1827"/>
                      </a:cubicBezTo>
                      <a:cubicBezTo>
                        <a:pt x="302" y="2166"/>
                        <a:pt x="302" y="2166"/>
                        <a:pt x="302" y="2166"/>
                      </a:cubicBezTo>
                    </a:path>
                  </a:pathLst>
                </a:custGeom>
                <a:solidFill>
                  <a:srgbClr val="C4BB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899" name="Freeform 8780">
                  <a:extLst>
                    <a:ext uri="{FF2B5EF4-FFF2-40B4-BE49-F238E27FC236}">
                      <a16:creationId xmlns:a16="http://schemas.microsoft.com/office/drawing/2014/main" id="{C3A4F9B7-2B5E-FCDF-0989-E817BA56C50B}"/>
                    </a:ext>
                  </a:extLst>
                </p:cNvPr>
                <p:cNvSpPr>
                  <a:spLocks noEditPoints="1"/>
                </p:cNvSpPr>
                <p:nvPr/>
              </p:nvSpPr>
              <p:spPr bwMode="auto">
                <a:xfrm>
                  <a:off x="4828" y="1862"/>
                  <a:ext cx="210" cy="1392"/>
                </a:xfrm>
                <a:custGeom>
                  <a:avLst/>
                  <a:gdLst>
                    <a:gd name="T0" fmla="*/ 85 w 253"/>
                    <a:gd name="T1" fmla="*/ 717 h 1687"/>
                    <a:gd name="T2" fmla="*/ 71 w 253"/>
                    <a:gd name="T3" fmla="*/ 782 h 1687"/>
                    <a:gd name="T4" fmla="*/ 71 w 253"/>
                    <a:gd name="T5" fmla="*/ 782 h 1687"/>
                    <a:gd name="T6" fmla="*/ 85 w 253"/>
                    <a:gd name="T7" fmla="*/ 717 h 1687"/>
                    <a:gd name="T8" fmla="*/ 85 w 253"/>
                    <a:gd name="T9" fmla="*/ 717 h 1687"/>
                    <a:gd name="T10" fmla="*/ 85 w 253"/>
                    <a:gd name="T11" fmla="*/ 717 h 1687"/>
                    <a:gd name="T12" fmla="*/ 85 w 253"/>
                    <a:gd name="T13" fmla="*/ 717 h 1687"/>
                    <a:gd name="T14" fmla="*/ 85 w 253"/>
                    <a:gd name="T15" fmla="*/ 716 h 1687"/>
                    <a:gd name="T16" fmla="*/ 85 w 253"/>
                    <a:gd name="T17" fmla="*/ 717 h 1687"/>
                    <a:gd name="T18" fmla="*/ 85 w 253"/>
                    <a:gd name="T19" fmla="*/ 716 h 1687"/>
                    <a:gd name="T20" fmla="*/ 85 w 253"/>
                    <a:gd name="T21" fmla="*/ 716 h 1687"/>
                    <a:gd name="T22" fmla="*/ 85 w 253"/>
                    <a:gd name="T23" fmla="*/ 716 h 1687"/>
                    <a:gd name="T24" fmla="*/ 85 w 253"/>
                    <a:gd name="T25" fmla="*/ 716 h 1687"/>
                    <a:gd name="T26" fmla="*/ 85 w 253"/>
                    <a:gd name="T27" fmla="*/ 716 h 1687"/>
                    <a:gd name="T28" fmla="*/ 85 w 253"/>
                    <a:gd name="T29" fmla="*/ 716 h 1687"/>
                    <a:gd name="T30" fmla="*/ 85 w 253"/>
                    <a:gd name="T31" fmla="*/ 716 h 1687"/>
                    <a:gd name="T32" fmla="*/ 85 w 253"/>
                    <a:gd name="T33" fmla="*/ 715 h 1687"/>
                    <a:gd name="T34" fmla="*/ 85 w 253"/>
                    <a:gd name="T35" fmla="*/ 715 h 1687"/>
                    <a:gd name="T36" fmla="*/ 85 w 253"/>
                    <a:gd name="T37" fmla="*/ 715 h 1687"/>
                    <a:gd name="T38" fmla="*/ 85 w 253"/>
                    <a:gd name="T39" fmla="*/ 707 h 1687"/>
                    <a:gd name="T40" fmla="*/ 85 w 253"/>
                    <a:gd name="T41" fmla="*/ 707 h 1687"/>
                    <a:gd name="T42" fmla="*/ 85 w 253"/>
                    <a:gd name="T43" fmla="*/ 707 h 1687"/>
                    <a:gd name="T44" fmla="*/ 0 w 253"/>
                    <a:gd name="T45" fmla="*/ 0 h 1687"/>
                    <a:gd name="T46" fmla="*/ 4 w 253"/>
                    <a:gd name="T47" fmla="*/ 24 h 1687"/>
                    <a:gd name="T48" fmla="*/ 37 w 253"/>
                    <a:gd name="T49" fmla="*/ 81 h 1687"/>
                    <a:gd name="T50" fmla="*/ 45 w 253"/>
                    <a:gd name="T51" fmla="*/ 117 h 1687"/>
                    <a:gd name="T52" fmla="*/ 68 w 253"/>
                    <a:gd name="T53" fmla="*/ 153 h 1687"/>
                    <a:gd name="T54" fmla="*/ 110 w 253"/>
                    <a:gd name="T55" fmla="*/ 239 h 1687"/>
                    <a:gd name="T56" fmla="*/ 120 w 253"/>
                    <a:gd name="T57" fmla="*/ 293 h 1687"/>
                    <a:gd name="T58" fmla="*/ 110 w 253"/>
                    <a:gd name="T59" fmla="*/ 239 h 1687"/>
                    <a:gd name="T60" fmla="*/ 68 w 253"/>
                    <a:gd name="T61" fmla="*/ 153 h 1687"/>
                    <a:gd name="T62" fmla="*/ 45 w 253"/>
                    <a:gd name="T63" fmla="*/ 117 h 1687"/>
                    <a:gd name="T64" fmla="*/ 37 w 253"/>
                    <a:gd name="T65" fmla="*/ 81 h 1687"/>
                    <a:gd name="T66" fmla="*/ 4 w 253"/>
                    <a:gd name="T67" fmla="*/ 24 h 1687"/>
                    <a:gd name="T68" fmla="*/ 0 w 253"/>
                    <a:gd name="T69" fmla="*/ 0 h 16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3" h="1687">
                      <a:moveTo>
                        <a:pt x="180" y="1546"/>
                      </a:moveTo>
                      <a:cubicBezTo>
                        <a:pt x="177" y="1598"/>
                        <a:pt x="158" y="1639"/>
                        <a:pt x="151" y="1687"/>
                      </a:cubicBezTo>
                      <a:cubicBezTo>
                        <a:pt x="151" y="1687"/>
                        <a:pt x="151" y="1687"/>
                        <a:pt x="151" y="1687"/>
                      </a:cubicBezTo>
                      <a:cubicBezTo>
                        <a:pt x="158" y="1639"/>
                        <a:pt x="177" y="1598"/>
                        <a:pt x="180" y="1546"/>
                      </a:cubicBezTo>
                      <a:moveTo>
                        <a:pt x="180" y="1546"/>
                      </a:moveTo>
                      <a:cubicBezTo>
                        <a:pt x="180" y="1546"/>
                        <a:pt x="180" y="1546"/>
                        <a:pt x="180" y="1546"/>
                      </a:cubicBezTo>
                      <a:cubicBezTo>
                        <a:pt x="180" y="1546"/>
                        <a:pt x="180" y="1546"/>
                        <a:pt x="180" y="1546"/>
                      </a:cubicBezTo>
                      <a:moveTo>
                        <a:pt x="180" y="1545"/>
                      </a:moveTo>
                      <a:cubicBezTo>
                        <a:pt x="180" y="1545"/>
                        <a:pt x="180" y="1545"/>
                        <a:pt x="180" y="1546"/>
                      </a:cubicBezTo>
                      <a:cubicBezTo>
                        <a:pt x="180" y="1545"/>
                        <a:pt x="180" y="1545"/>
                        <a:pt x="180" y="1545"/>
                      </a:cubicBezTo>
                      <a:moveTo>
                        <a:pt x="180" y="1545"/>
                      </a:moveTo>
                      <a:cubicBezTo>
                        <a:pt x="180" y="1545"/>
                        <a:pt x="180" y="1545"/>
                        <a:pt x="180" y="1545"/>
                      </a:cubicBezTo>
                      <a:cubicBezTo>
                        <a:pt x="180" y="1545"/>
                        <a:pt x="180" y="1545"/>
                        <a:pt x="180" y="1545"/>
                      </a:cubicBezTo>
                      <a:moveTo>
                        <a:pt x="180" y="1545"/>
                      </a:moveTo>
                      <a:cubicBezTo>
                        <a:pt x="180" y="1545"/>
                        <a:pt x="180" y="1545"/>
                        <a:pt x="180" y="1545"/>
                      </a:cubicBezTo>
                      <a:cubicBezTo>
                        <a:pt x="180" y="1545"/>
                        <a:pt x="180" y="1545"/>
                        <a:pt x="180" y="1545"/>
                      </a:cubicBezTo>
                      <a:moveTo>
                        <a:pt x="180" y="1544"/>
                      </a:moveTo>
                      <a:cubicBezTo>
                        <a:pt x="180" y="1544"/>
                        <a:pt x="180" y="1544"/>
                        <a:pt x="180" y="1544"/>
                      </a:cubicBezTo>
                      <a:cubicBezTo>
                        <a:pt x="180" y="1544"/>
                        <a:pt x="180" y="1544"/>
                        <a:pt x="180" y="1544"/>
                      </a:cubicBezTo>
                      <a:moveTo>
                        <a:pt x="180" y="1526"/>
                      </a:moveTo>
                      <a:cubicBezTo>
                        <a:pt x="180" y="1526"/>
                        <a:pt x="180" y="1526"/>
                        <a:pt x="180" y="1526"/>
                      </a:cubicBezTo>
                      <a:cubicBezTo>
                        <a:pt x="180" y="1526"/>
                        <a:pt x="180" y="1526"/>
                        <a:pt x="180" y="1526"/>
                      </a:cubicBezTo>
                      <a:moveTo>
                        <a:pt x="0" y="0"/>
                      </a:moveTo>
                      <a:cubicBezTo>
                        <a:pt x="0" y="17"/>
                        <a:pt x="3" y="35"/>
                        <a:pt x="9" y="51"/>
                      </a:cubicBezTo>
                      <a:cubicBezTo>
                        <a:pt x="20" y="80"/>
                        <a:pt x="67" y="144"/>
                        <a:pt x="78" y="175"/>
                      </a:cubicBezTo>
                      <a:cubicBezTo>
                        <a:pt x="90" y="209"/>
                        <a:pt x="80" y="220"/>
                        <a:pt x="94" y="253"/>
                      </a:cubicBezTo>
                      <a:cubicBezTo>
                        <a:pt x="104" y="277"/>
                        <a:pt x="127" y="310"/>
                        <a:pt x="143" y="331"/>
                      </a:cubicBezTo>
                      <a:cubicBezTo>
                        <a:pt x="184" y="383"/>
                        <a:pt x="210" y="446"/>
                        <a:pt x="233" y="517"/>
                      </a:cubicBezTo>
                      <a:cubicBezTo>
                        <a:pt x="246" y="557"/>
                        <a:pt x="253" y="596"/>
                        <a:pt x="253" y="632"/>
                      </a:cubicBezTo>
                      <a:cubicBezTo>
                        <a:pt x="253" y="596"/>
                        <a:pt x="246" y="557"/>
                        <a:pt x="233" y="517"/>
                      </a:cubicBezTo>
                      <a:cubicBezTo>
                        <a:pt x="210" y="446"/>
                        <a:pt x="184" y="382"/>
                        <a:pt x="143" y="330"/>
                      </a:cubicBezTo>
                      <a:cubicBezTo>
                        <a:pt x="127" y="310"/>
                        <a:pt x="104" y="277"/>
                        <a:pt x="94" y="253"/>
                      </a:cubicBezTo>
                      <a:cubicBezTo>
                        <a:pt x="80" y="220"/>
                        <a:pt x="90" y="209"/>
                        <a:pt x="78" y="175"/>
                      </a:cubicBezTo>
                      <a:cubicBezTo>
                        <a:pt x="67" y="144"/>
                        <a:pt x="20" y="80"/>
                        <a:pt x="9" y="51"/>
                      </a:cubicBezTo>
                      <a:cubicBezTo>
                        <a:pt x="3" y="35"/>
                        <a:pt x="0" y="17"/>
                        <a:pt x="0" y="0"/>
                      </a:cubicBezTo>
                    </a:path>
                  </a:pathLst>
                </a:custGeom>
                <a:solidFill>
                  <a:srgbClr val="F8C5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0" name="Freeform 8781">
                  <a:extLst>
                    <a:ext uri="{FF2B5EF4-FFF2-40B4-BE49-F238E27FC236}">
                      <a16:creationId xmlns:a16="http://schemas.microsoft.com/office/drawing/2014/main" id="{DDF47348-E962-37F7-048A-92424ADBAA1C}"/>
                    </a:ext>
                  </a:extLst>
                </p:cNvPr>
                <p:cNvSpPr>
                  <a:spLocks noEditPoints="1"/>
                </p:cNvSpPr>
                <p:nvPr/>
              </p:nvSpPr>
              <p:spPr bwMode="auto">
                <a:xfrm>
                  <a:off x="4704" y="1652"/>
                  <a:ext cx="142" cy="1563"/>
                </a:xfrm>
                <a:custGeom>
                  <a:avLst/>
                  <a:gdLst>
                    <a:gd name="T0" fmla="*/ 73 w 172"/>
                    <a:gd name="T1" fmla="*/ 878 h 1894"/>
                    <a:gd name="T2" fmla="*/ 73 w 172"/>
                    <a:gd name="T3" fmla="*/ 879 h 1894"/>
                    <a:gd name="T4" fmla="*/ 73 w 172"/>
                    <a:gd name="T5" fmla="*/ 878 h 1894"/>
                    <a:gd name="T6" fmla="*/ 73 w 172"/>
                    <a:gd name="T7" fmla="*/ 878 h 1894"/>
                    <a:gd name="T8" fmla="*/ 73 w 172"/>
                    <a:gd name="T9" fmla="*/ 878 h 1894"/>
                    <a:gd name="T10" fmla="*/ 73 w 172"/>
                    <a:gd name="T11" fmla="*/ 878 h 1894"/>
                    <a:gd name="T12" fmla="*/ 73 w 172"/>
                    <a:gd name="T13" fmla="*/ 878 h 1894"/>
                    <a:gd name="T14" fmla="*/ 73 w 172"/>
                    <a:gd name="T15" fmla="*/ 878 h 1894"/>
                    <a:gd name="T16" fmla="*/ 73 w 172"/>
                    <a:gd name="T17" fmla="*/ 878 h 1894"/>
                    <a:gd name="T18" fmla="*/ 78 w 172"/>
                    <a:gd name="T19" fmla="*/ 857 h 1894"/>
                    <a:gd name="T20" fmla="*/ 73 w 172"/>
                    <a:gd name="T21" fmla="*/ 878 h 1894"/>
                    <a:gd name="T22" fmla="*/ 78 w 172"/>
                    <a:gd name="T23" fmla="*/ 857 h 1894"/>
                    <a:gd name="T24" fmla="*/ 78 w 172"/>
                    <a:gd name="T25" fmla="*/ 857 h 1894"/>
                    <a:gd name="T26" fmla="*/ 78 w 172"/>
                    <a:gd name="T27" fmla="*/ 857 h 1894"/>
                    <a:gd name="T28" fmla="*/ 78 w 172"/>
                    <a:gd name="T29" fmla="*/ 857 h 1894"/>
                    <a:gd name="T30" fmla="*/ 78 w 172"/>
                    <a:gd name="T31" fmla="*/ 857 h 1894"/>
                    <a:gd name="T32" fmla="*/ 78 w 172"/>
                    <a:gd name="T33" fmla="*/ 857 h 1894"/>
                    <a:gd name="T34" fmla="*/ 78 w 172"/>
                    <a:gd name="T35" fmla="*/ 857 h 1894"/>
                    <a:gd name="T36" fmla="*/ 78 w 172"/>
                    <a:gd name="T37" fmla="*/ 857 h 1894"/>
                    <a:gd name="T38" fmla="*/ 78 w 172"/>
                    <a:gd name="T39" fmla="*/ 857 h 1894"/>
                    <a:gd name="T40" fmla="*/ 78 w 172"/>
                    <a:gd name="T41" fmla="*/ 857 h 1894"/>
                    <a:gd name="T42" fmla="*/ 78 w 172"/>
                    <a:gd name="T43" fmla="*/ 857 h 1894"/>
                    <a:gd name="T44" fmla="*/ 78 w 172"/>
                    <a:gd name="T45" fmla="*/ 857 h 1894"/>
                    <a:gd name="T46" fmla="*/ 78 w 172"/>
                    <a:gd name="T47" fmla="*/ 857 h 1894"/>
                    <a:gd name="T48" fmla="*/ 80 w 172"/>
                    <a:gd name="T49" fmla="*/ 822 h 1894"/>
                    <a:gd name="T50" fmla="*/ 80 w 172"/>
                    <a:gd name="T51" fmla="*/ 822 h 1894"/>
                    <a:gd name="T52" fmla="*/ 80 w 172"/>
                    <a:gd name="T53" fmla="*/ 822 h 1894"/>
                    <a:gd name="T54" fmla="*/ 80 w 172"/>
                    <a:gd name="T55" fmla="*/ 821 h 1894"/>
                    <a:gd name="T56" fmla="*/ 80 w 172"/>
                    <a:gd name="T57" fmla="*/ 821 h 1894"/>
                    <a:gd name="T58" fmla="*/ 80 w 172"/>
                    <a:gd name="T59" fmla="*/ 821 h 1894"/>
                    <a:gd name="T60" fmla="*/ 79 w 172"/>
                    <a:gd name="T61" fmla="*/ 821 h 1894"/>
                    <a:gd name="T62" fmla="*/ 80 w 172"/>
                    <a:gd name="T63" fmla="*/ 821 h 1894"/>
                    <a:gd name="T64" fmla="*/ 79 w 172"/>
                    <a:gd name="T65" fmla="*/ 821 h 1894"/>
                    <a:gd name="T66" fmla="*/ 79 w 172"/>
                    <a:gd name="T67" fmla="*/ 821 h 1894"/>
                    <a:gd name="T68" fmla="*/ 79 w 172"/>
                    <a:gd name="T69" fmla="*/ 821 h 1894"/>
                    <a:gd name="T70" fmla="*/ 79 w 172"/>
                    <a:gd name="T71" fmla="*/ 821 h 1894"/>
                    <a:gd name="T72" fmla="*/ 79 w 172"/>
                    <a:gd name="T73" fmla="*/ 821 h 1894"/>
                    <a:gd name="T74" fmla="*/ 79 w 172"/>
                    <a:gd name="T75" fmla="*/ 821 h 1894"/>
                    <a:gd name="T76" fmla="*/ 79 w 172"/>
                    <a:gd name="T77" fmla="*/ 821 h 1894"/>
                    <a:gd name="T78" fmla="*/ 43 w 172"/>
                    <a:gd name="T79" fmla="*/ 664 h 1894"/>
                    <a:gd name="T80" fmla="*/ 43 w 172"/>
                    <a:gd name="T81" fmla="*/ 664 h 1894"/>
                    <a:gd name="T82" fmla="*/ 43 w 172"/>
                    <a:gd name="T83" fmla="*/ 665 h 1894"/>
                    <a:gd name="T84" fmla="*/ 43 w 172"/>
                    <a:gd name="T85" fmla="*/ 664 h 1894"/>
                    <a:gd name="T86" fmla="*/ 2 w 172"/>
                    <a:gd name="T87" fmla="*/ 583 h 1894"/>
                    <a:gd name="T88" fmla="*/ 2 w 172"/>
                    <a:gd name="T89" fmla="*/ 583 h 1894"/>
                    <a:gd name="T90" fmla="*/ 5 w 172"/>
                    <a:gd name="T91" fmla="*/ 585 h 1894"/>
                    <a:gd name="T92" fmla="*/ 2 w 172"/>
                    <a:gd name="T93" fmla="*/ 583 h 1894"/>
                    <a:gd name="T94" fmla="*/ 6 w 172"/>
                    <a:gd name="T95" fmla="*/ 73 h 1894"/>
                    <a:gd name="T96" fmla="*/ 6 w 172"/>
                    <a:gd name="T97" fmla="*/ 73 h 1894"/>
                    <a:gd name="T98" fmla="*/ 0 w 172"/>
                    <a:gd name="T99" fmla="*/ 102 h 1894"/>
                    <a:gd name="T100" fmla="*/ 0 w 172"/>
                    <a:gd name="T101" fmla="*/ 103 h 1894"/>
                    <a:gd name="T102" fmla="*/ 0 w 172"/>
                    <a:gd name="T103" fmla="*/ 102 h 1894"/>
                    <a:gd name="T104" fmla="*/ 6 w 172"/>
                    <a:gd name="T105" fmla="*/ 73 h 1894"/>
                    <a:gd name="T106" fmla="*/ 21 w 172"/>
                    <a:gd name="T107" fmla="*/ 0 h 1894"/>
                    <a:gd name="T108" fmla="*/ 21 w 172"/>
                    <a:gd name="T109" fmla="*/ 0 h 1894"/>
                    <a:gd name="T110" fmla="*/ 23 w 172"/>
                    <a:gd name="T111" fmla="*/ 24 h 1894"/>
                    <a:gd name="T112" fmla="*/ 20 w 172"/>
                    <a:gd name="T113" fmla="*/ 40 h 1894"/>
                    <a:gd name="T114" fmla="*/ 20 w 172"/>
                    <a:gd name="T115" fmla="*/ 40 h 1894"/>
                    <a:gd name="T116" fmla="*/ 23 w 172"/>
                    <a:gd name="T117" fmla="*/ 24 h 1894"/>
                    <a:gd name="T118" fmla="*/ 21 w 172"/>
                    <a:gd name="T119" fmla="*/ 0 h 189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2" h="1894">
                      <a:moveTo>
                        <a:pt x="156" y="1893"/>
                      </a:moveTo>
                      <a:cubicBezTo>
                        <a:pt x="156" y="1894"/>
                        <a:pt x="156" y="1894"/>
                        <a:pt x="156" y="1894"/>
                      </a:cubicBezTo>
                      <a:cubicBezTo>
                        <a:pt x="156" y="1894"/>
                        <a:pt x="156" y="1894"/>
                        <a:pt x="156" y="1893"/>
                      </a:cubicBezTo>
                      <a:moveTo>
                        <a:pt x="156" y="1893"/>
                      </a:moveTo>
                      <a:cubicBezTo>
                        <a:pt x="156" y="1893"/>
                        <a:pt x="156" y="1893"/>
                        <a:pt x="156" y="1893"/>
                      </a:cubicBezTo>
                      <a:cubicBezTo>
                        <a:pt x="156" y="1893"/>
                        <a:pt x="156" y="1893"/>
                        <a:pt x="156" y="1893"/>
                      </a:cubicBezTo>
                      <a:moveTo>
                        <a:pt x="156" y="1893"/>
                      </a:moveTo>
                      <a:cubicBezTo>
                        <a:pt x="156" y="1893"/>
                        <a:pt x="156" y="1893"/>
                        <a:pt x="156" y="1893"/>
                      </a:cubicBezTo>
                      <a:cubicBezTo>
                        <a:pt x="156" y="1893"/>
                        <a:pt x="156" y="1893"/>
                        <a:pt x="156" y="1893"/>
                      </a:cubicBezTo>
                      <a:moveTo>
                        <a:pt x="167" y="1848"/>
                      </a:moveTo>
                      <a:cubicBezTo>
                        <a:pt x="164" y="1863"/>
                        <a:pt x="160" y="1878"/>
                        <a:pt x="156" y="1893"/>
                      </a:cubicBezTo>
                      <a:cubicBezTo>
                        <a:pt x="160" y="1878"/>
                        <a:pt x="164" y="1863"/>
                        <a:pt x="167" y="1848"/>
                      </a:cubicBezTo>
                      <a:moveTo>
                        <a:pt x="167" y="1848"/>
                      </a:moveTo>
                      <a:cubicBezTo>
                        <a:pt x="167" y="1848"/>
                        <a:pt x="167" y="1848"/>
                        <a:pt x="167" y="1848"/>
                      </a:cubicBezTo>
                      <a:cubicBezTo>
                        <a:pt x="167" y="1848"/>
                        <a:pt x="167" y="1848"/>
                        <a:pt x="167" y="1848"/>
                      </a:cubicBezTo>
                      <a:moveTo>
                        <a:pt x="167" y="1847"/>
                      </a:moveTo>
                      <a:cubicBezTo>
                        <a:pt x="167" y="1847"/>
                        <a:pt x="167" y="1847"/>
                        <a:pt x="167" y="1848"/>
                      </a:cubicBezTo>
                      <a:cubicBezTo>
                        <a:pt x="167" y="1847"/>
                        <a:pt x="167" y="1847"/>
                        <a:pt x="167" y="1847"/>
                      </a:cubicBezTo>
                      <a:moveTo>
                        <a:pt x="167" y="1847"/>
                      </a:moveTo>
                      <a:cubicBezTo>
                        <a:pt x="167" y="1847"/>
                        <a:pt x="167" y="1847"/>
                        <a:pt x="167" y="1847"/>
                      </a:cubicBezTo>
                      <a:cubicBezTo>
                        <a:pt x="167" y="1847"/>
                        <a:pt x="167" y="1847"/>
                        <a:pt x="167" y="1847"/>
                      </a:cubicBezTo>
                      <a:moveTo>
                        <a:pt x="167" y="1847"/>
                      </a:moveTo>
                      <a:cubicBezTo>
                        <a:pt x="167" y="1847"/>
                        <a:pt x="167" y="1847"/>
                        <a:pt x="167" y="1847"/>
                      </a:cubicBezTo>
                      <a:cubicBezTo>
                        <a:pt x="167" y="1847"/>
                        <a:pt x="167" y="1847"/>
                        <a:pt x="167" y="1847"/>
                      </a:cubicBezTo>
                      <a:moveTo>
                        <a:pt x="172" y="1773"/>
                      </a:moveTo>
                      <a:cubicBezTo>
                        <a:pt x="172" y="1773"/>
                        <a:pt x="172" y="1773"/>
                        <a:pt x="172" y="1773"/>
                      </a:cubicBezTo>
                      <a:cubicBezTo>
                        <a:pt x="172" y="1773"/>
                        <a:pt x="172" y="1773"/>
                        <a:pt x="172" y="1773"/>
                      </a:cubicBezTo>
                      <a:moveTo>
                        <a:pt x="172" y="1772"/>
                      </a:moveTo>
                      <a:cubicBezTo>
                        <a:pt x="172" y="1772"/>
                        <a:pt x="172" y="1772"/>
                        <a:pt x="172" y="1772"/>
                      </a:cubicBezTo>
                      <a:cubicBezTo>
                        <a:pt x="172" y="1772"/>
                        <a:pt x="172" y="1772"/>
                        <a:pt x="172" y="1772"/>
                      </a:cubicBezTo>
                      <a:moveTo>
                        <a:pt x="171" y="1772"/>
                      </a:moveTo>
                      <a:cubicBezTo>
                        <a:pt x="171" y="1772"/>
                        <a:pt x="172" y="1772"/>
                        <a:pt x="172" y="1772"/>
                      </a:cubicBezTo>
                      <a:cubicBezTo>
                        <a:pt x="172" y="1772"/>
                        <a:pt x="171" y="1772"/>
                        <a:pt x="171" y="1772"/>
                      </a:cubicBezTo>
                      <a:moveTo>
                        <a:pt x="171" y="1772"/>
                      </a:moveTo>
                      <a:cubicBezTo>
                        <a:pt x="171" y="1772"/>
                        <a:pt x="171" y="1772"/>
                        <a:pt x="171" y="1772"/>
                      </a:cubicBezTo>
                      <a:cubicBezTo>
                        <a:pt x="171" y="1772"/>
                        <a:pt x="171" y="1772"/>
                        <a:pt x="171" y="1772"/>
                      </a:cubicBezTo>
                      <a:moveTo>
                        <a:pt x="171" y="1772"/>
                      </a:moveTo>
                      <a:cubicBezTo>
                        <a:pt x="171" y="1772"/>
                        <a:pt x="171" y="1772"/>
                        <a:pt x="171" y="1772"/>
                      </a:cubicBezTo>
                      <a:cubicBezTo>
                        <a:pt x="171" y="1772"/>
                        <a:pt x="171" y="1772"/>
                        <a:pt x="171" y="1772"/>
                      </a:cubicBezTo>
                      <a:moveTo>
                        <a:pt x="92" y="1433"/>
                      </a:moveTo>
                      <a:cubicBezTo>
                        <a:pt x="92" y="1433"/>
                        <a:pt x="92" y="1433"/>
                        <a:pt x="92" y="1433"/>
                      </a:cubicBezTo>
                      <a:cubicBezTo>
                        <a:pt x="92" y="1435"/>
                        <a:pt x="92" y="1435"/>
                        <a:pt x="92" y="1435"/>
                      </a:cubicBezTo>
                      <a:cubicBezTo>
                        <a:pt x="92" y="1434"/>
                        <a:pt x="92" y="1434"/>
                        <a:pt x="92" y="1433"/>
                      </a:cubicBezTo>
                      <a:moveTo>
                        <a:pt x="3" y="1257"/>
                      </a:moveTo>
                      <a:cubicBezTo>
                        <a:pt x="3" y="1258"/>
                        <a:pt x="3" y="1258"/>
                        <a:pt x="3" y="1259"/>
                      </a:cubicBezTo>
                      <a:cubicBezTo>
                        <a:pt x="6" y="1259"/>
                        <a:pt x="8" y="1260"/>
                        <a:pt x="11" y="1261"/>
                      </a:cubicBezTo>
                      <a:cubicBezTo>
                        <a:pt x="8" y="1259"/>
                        <a:pt x="5" y="1258"/>
                        <a:pt x="3" y="1257"/>
                      </a:cubicBezTo>
                      <a:moveTo>
                        <a:pt x="13" y="157"/>
                      </a:moveTo>
                      <a:cubicBezTo>
                        <a:pt x="13" y="157"/>
                        <a:pt x="13" y="157"/>
                        <a:pt x="13" y="157"/>
                      </a:cubicBezTo>
                      <a:cubicBezTo>
                        <a:pt x="6" y="176"/>
                        <a:pt x="0" y="197"/>
                        <a:pt x="0" y="221"/>
                      </a:cubicBezTo>
                      <a:cubicBezTo>
                        <a:pt x="0" y="222"/>
                        <a:pt x="0" y="223"/>
                        <a:pt x="0" y="223"/>
                      </a:cubicBezTo>
                      <a:cubicBezTo>
                        <a:pt x="0" y="223"/>
                        <a:pt x="0" y="222"/>
                        <a:pt x="0" y="221"/>
                      </a:cubicBezTo>
                      <a:cubicBezTo>
                        <a:pt x="0" y="197"/>
                        <a:pt x="6" y="176"/>
                        <a:pt x="13" y="157"/>
                      </a:cubicBezTo>
                      <a:moveTo>
                        <a:pt x="47" y="0"/>
                      </a:moveTo>
                      <a:cubicBezTo>
                        <a:pt x="47" y="0"/>
                        <a:pt x="47" y="0"/>
                        <a:pt x="47" y="0"/>
                      </a:cubicBezTo>
                      <a:cubicBezTo>
                        <a:pt x="50" y="18"/>
                        <a:pt x="51" y="36"/>
                        <a:pt x="50" y="52"/>
                      </a:cubicBezTo>
                      <a:cubicBezTo>
                        <a:pt x="49" y="64"/>
                        <a:pt x="46" y="75"/>
                        <a:pt x="42" y="86"/>
                      </a:cubicBezTo>
                      <a:cubicBezTo>
                        <a:pt x="42" y="86"/>
                        <a:pt x="42" y="86"/>
                        <a:pt x="42" y="86"/>
                      </a:cubicBezTo>
                      <a:cubicBezTo>
                        <a:pt x="46" y="75"/>
                        <a:pt x="49" y="64"/>
                        <a:pt x="50" y="52"/>
                      </a:cubicBezTo>
                      <a:cubicBezTo>
                        <a:pt x="51" y="36"/>
                        <a:pt x="50" y="18"/>
                        <a:pt x="47" y="0"/>
                      </a:cubicBezTo>
                    </a:path>
                  </a:pathLst>
                </a:custGeom>
                <a:solidFill>
                  <a:srgbClr val="BB3D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1" name="Freeform 8782">
                  <a:extLst>
                    <a:ext uri="{FF2B5EF4-FFF2-40B4-BE49-F238E27FC236}">
                      <a16:creationId xmlns:a16="http://schemas.microsoft.com/office/drawing/2014/main" id="{72EC441B-34A8-E391-6685-C1A18738EAF8}"/>
                    </a:ext>
                  </a:extLst>
                </p:cNvPr>
                <p:cNvSpPr>
                  <a:spLocks noEditPoints="1"/>
                </p:cNvSpPr>
                <p:nvPr/>
              </p:nvSpPr>
              <p:spPr bwMode="auto">
                <a:xfrm>
                  <a:off x="4666" y="2689"/>
                  <a:ext cx="40" cy="37"/>
                </a:xfrm>
                <a:custGeom>
                  <a:avLst/>
                  <a:gdLst>
                    <a:gd name="T0" fmla="*/ 3 w 48"/>
                    <a:gd name="T1" fmla="*/ 17 h 44"/>
                    <a:gd name="T2" fmla="*/ 0 w 48"/>
                    <a:gd name="T3" fmla="*/ 22 h 44"/>
                    <a:gd name="T4" fmla="*/ 3 w 48"/>
                    <a:gd name="T5" fmla="*/ 17 h 44"/>
                    <a:gd name="T6" fmla="*/ 21 w 48"/>
                    <a:gd name="T7" fmla="*/ 0 h 44"/>
                    <a:gd name="T8" fmla="*/ 16 w 48"/>
                    <a:gd name="T9" fmla="*/ 2 h 44"/>
                    <a:gd name="T10" fmla="*/ 18 w 48"/>
                    <a:gd name="T11" fmla="*/ 1 h 44"/>
                    <a:gd name="T12" fmla="*/ 19 w 48"/>
                    <a:gd name="T13" fmla="*/ 1 h 44"/>
                    <a:gd name="T14" fmla="*/ 23 w 48"/>
                    <a:gd name="T15" fmla="*/ 2 h 44"/>
                    <a:gd name="T16" fmla="*/ 23 w 48"/>
                    <a:gd name="T17" fmla="*/ 0 h 44"/>
                    <a:gd name="T18" fmla="*/ 21 w 48"/>
                    <a:gd name="T19" fmla="*/ 0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4">
                      <a:moveTo>
                        <a:pt x="5" y="33"/>
                      </a:moveTo>
                      <a:cubicBezTo>
                        <a:pt x="3" y="36"/>
                        <a:pt x="2" y="39"/>
                        <a:pt x="0" y="44"/>
                      </a:cubicBezTo>
                      <a:cubicBezTo>
                        <a:pt x="1" y="40"/>
                        <a:pt x="3" y="37"/>
                        <a:pt x="5" y="33"/>
                      </a:cubicBezTo>
                      <a:moveTo>
                        <a:pt x="43" y="0"/>
                      </a:moveTo>
                      <a:cubicBezTo>
                        <a:pt x="40" y="0"/>
                        <a:pt x="36" y="1"/>
                        <a:pt x="33" y="2"/>
                      </a:cubicBezTo>
                      <a:cubicBezTo>
                        <a:pt x="35" y="2"/>
                        <a:pt x="36" y="2"/>
                        <a:pt x="37" y="1"/>
                      </a:cubicBezTo>
                      <a:cubicBezTo>
                        <a:pt x="39" y="1"/>
                        <a:pt x="40" y="1"/>
                        <a:pt x="41" y="1"/>
                      </a:cubicBezTo>
                      <a:cubicBezTo>
                        <a:pt x="44" y="1"/>
                        <a:pt x="46" y="1"/>
                        <a:pt x="48" y="2"/>
                      </a:cubicBezTo>
                      <a:cubicBezTo>
                        <a:pt x="48" y="1"/>
                        <a:pt x="48" y="1"/>
                        <a:pt x="48" y="0"/>
                      </a:cubicBezTo>
                      <a:cubicBezTo>
                        <a:pt x="46" y="0"/>
                        <a:pt x="45" y="0"/>
                        <a:pt x="43" y="0"/>
                      </a:cubicBezTo>
                    </a:path>
                  </a:pathLst>
                </a:custGeom>
                <a:solidFill>
                  <a:srgbClr val="B632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2" name="Freeform 8783">
                  <a:extLst>
                    <a:ext uri="{FF2B5EF4-FFF2-40B4-BE49-F238E27FC236}">
                      <a16:creationId xmlns:a16="http://schemas.microsoft.com/office/drawing/2014/main" id="{BC3A7A9F-83B6-CFBE-6591-C9C1844A46C5}"/>
                    </a:ext>
                  </a:extLst>
                </p:cNvPr>
                <p:cNvSpPr>
                  <a:spLocks/>
                </p:cNvSpPr>
                <p:nvPr/>
              </p:nvSpPr>
              <p:spPr bwMode="auto">
                <a:xfrm>
                  <a:off x="4714" y="1723"/>
                  <a:ext cx="24" cy="58"/>
                </a:xfrm>
                <a:custGeom>
                  <a:avLst/>
                  <a:gdLst>
                    <a:gd name="T0" fmla="*/ 14 w 29"/>
                    <a:gd name="T1" fmla="*/ 0 h 71"/>
                    <a:gd name="T2" fmla="*/ 0 w 29"/>
                    <a:gd name="T3" fmla="*/ 31 h 71"/>
                    <a:gd name="T4" fmla="*/ 0 w 29"/>
                    <a:gd name="T5" fmla="*/ 31 h 71"/>
                    <a:gd name="T6" fmla="*/ 14 w 29"/>
                    <a:gd name="T7" fmla="*/ 0 h 71"/>
                    <a:gd name="T8" fmla="*/ 14 w 29"/>
                    <a:gd name="T9" fmla="*/ 0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71">
                      <a:moveTo>
                        <a:pt x="29" y="0"/>
                      </a:moveTo>
                      <a:cubicBezTo>
                        <a:pt x="21" y="23"/>
                        <a:pt x="9" y="46"/>
                        <a:pt x="0" y="71"/>
                      </a:cubicBezTo>
                      <a:cubicBezTo>
                        <a:pt x="0" y="71"/>
                        <a:pt x="0" y="71"/>
                        <a:pt x="0" y="71"/>
                      </a:cubicBezTo>
                      <a:cubicBezTo>
                        <a:pt x="9" y="46"/>
                        <a:pt x="21" y="23"/>
                        <a:pt x="29" y="0"/>
                      </a:cubicBezTo>
                      <a:cubicBezTo>
                        <a:pt x="29" y="0"/>
                        <a:pt x="29" y="0"/>
                        <a:pt x="29" y="0"/>
                      </a:cubicBezTo>
                    </a:path>
                  </a:pathLst>
                </a:custGeom>
                <a:solidFill>
                  <a:srgbClr val="B632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3" name="Freeform 8784">
                  <a:extLst>
                    <a:ext uri="{FF2B5EF4-FFF2-40B4-BE49-F238E27FC236}">
                      <a16:creationId xmlns:a16="http://schemas.microsoft.com/office/drawing/2014/main" id="{B2782BB7-B7A2-5400-F166-FC4DF54C6402}"/>
                    </a:ext>
                  </a:extLst>
                </p:cNvPr>
                <p:cNvSpPr>
                  <a:spLocks noEditPoints="1"/>
                </p:cNvSpPr>
                <p:nvPr/>
              </p:nvSpPr>
              <p:spPr bwMode="auto">
                <a:xfrm>
                  <a:off x="4873" y="2311"/>
                  <a:ext cx="31" cy="131"/>
                </a:xfrm>
                <a:custGeom>
                  <a:avLst/>
                  <a:gdLst>
                    <a:gd name="T0" fmla="*/ 13 w 37"/>
                    <a:gd name="T1" fmla="*/ 2 h 159"/>
                    <a:gd name="T2" fmla="*/ 0 w 37"/>
                    <a:gd name="T3" fmla="*/ 73 h 159"/>
                    <a:gd name="T4" fmla="*/ 3 w 37"/>
                    <a:gd name="T5" fmla="*/ 72 h 159"/>
                    <a:gd name="T6" fmla="*/ 13 w 37"/>
                    <a:gd name="T7" fmla="*/ 2 h 159"/>
                    <a:gd name="T8" fmla="*/ 13 w 37"/>
                    <a:gd name="T9" fmla="*/ 1 h 159"/>
                    <a:gd name="T10" fmla="*/ 13 w 37"/>
                    <a:gd name="T11" fmla="*/ 2 h 159"/>
                    <a:gd name="T12" fmla="*/ 13 w 37"/>
                    <a:gd name="T13" fmla="*/ 1 h 159"/>
                    <a:gd name="T14" fmla="*/ 13 w 37"/>
                    <a:gd name="T15" fmla="*/ 1 h 159"/>
                    <a:gd name="T16" fmla="*/ 13 w 37"/>
                    <a:gd name="T17" fmla="*/ 1 h 159"/>
                    <a:gd name="T18" fmla="*/ 13 w 37"/>
                    <a:gd name="T19" fmla="*/ 1 h 159"/>
                    <a:gd name="T20" fmla="*/ 13 w 37"/>
                    <a:gd name="T21" fmla="*/ 0 h 159"/>
                    <a:gd name="T22" fmla="*/ 13 w 37"/>
                    <a:gd name="T23" fmla="*/ 1 h 159"/>
                    <a:gd name="T24" fmla="*/ 13 w 37"/>
                    <a:gd name="T25" fmla="*/ 0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159">
                      <a:moveTo>
                        <a:pt x="27" y="2"/>
                      </a:moveTo>
                      <a:cubicBezTo>
                        <a:pt x="37" y="67"/>
                        <a:pt x="24" y="118"/>
                        <a:pt x="0" y="159"/>
                      </a:cubicBezTo>
                      <a:cubicBezTo>
                        <a:pt x="5" y="154"/>
                        <a:pt x="5" y="154"/>
                        <a:pt x="5" y="154"/>
                      </a:cubicBezTo>
                      <a:cubicBezTo>
                        <a:pt x="26" y="114"/>
                        <a:pt x="36" y="64"/>
                        <a:pt x="27" y="2"/>
                      </a:cubicBezTo>
                      <a:moveTo>
                        <a:pt x="27" y="1"/>
                      </a:moveTo>
                      <a:cubicBezTo>
                        <a:pt x="27" y="1"/>
                        <a:pt x="27" y="2"/>
                        <a:pt x="27" y="2"/>
                      </a:cubicBezTo>
                      <a:cubicBezTo>
                        <a:pt x="27" y="2"/>
                        <a:pt x="27" y="1"/>
                        <a:pt x="27" y="1"/>
                      </a:cubicBezTo>
                      <a:moveTo>
                        <a:pt x="27" y="1"/>
                      </a:moveTo>
                      <a:cubicBezTo>
                        <a:pt x="27" y="1"/>
                        <a:pt x="27" y="1"/>
                        <a:pt x="27" y="1"/>
                      </a:cubicBezTo>
                      <a:cubicBezTo>
                        <a:pt x="27" y="1"/>
                        <a:pt x="27" y="1"/>
                        <a:pt x="27" y="1"/>
                      </a:cubicBezTo>
                      <a:moveTo>
                        <a:pt x="27" y="0"/>
                      </a:moveTo>
                      <a:cubicBezTo>
                        <a:pt x="27" y="1"/>
                        <a:pt x="27" y="1"/>
                        <a:pt x="27" y="1"/>
                      </a:cubicBezTo>
                      <a:cubicBezTo>
                        <a:pt x="27" y="1"/>
                        <a:pt x="27" y="1"/>
                        <a:pt x="27" y="0"/>
                      </a:cubicBezTo>
                    </a:path>
                  </a:pathLst>
                </a:custGeom>
                <a:solidFill>
                  <a:srgbClr val="B632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4" name="Freeform 8785">
                  <a:extLst>
                    <a:ext uri="{FF2B5EF4-FFF2-40B4-BE49-F238E27FC236}">
                      <a16:creationId xmlns:a16="http://schemas.microsoft.com/office/drawing/2014/main" id="{1BC0D2A5-5B6B-673A-1B2B-DA1128D814D4}"/>
                    </a:ext>
                  </a:extLst>
                </p:cNvPr>
                <p:cNvSpPr>
                  <a:spLocks/>
                </p:cNvSpPr>
                <p:nvPr/>
              </p:nvSpPr>
              <p:spPr bwMode="auto">
                <a:xfrm>
                  <a:off x="4603" y="2728"/>
                  <a:ext cx="1" cy="13"/>
                </a:xfrm>
                <a:custGeom>
                  <a:avLst/>
                  <a:gdLst>
                    <a:gd name="T0" fmla="*/ 1 w 2"/>
                    <a:gd name="T1" fmla="*/ 0 h 15"/>
                    <a:gd name="T2" fmla="*/ 0 w 2"/>
                    <a:gd name="T3" fmla="*/ 8 h 15"/>
                    <a:gd name="T4" fmla="*/ 1 w 2"/>
                    <a:gd name="T5" fmla="*/ 9 h 15"/>
                    <a:gd name="T6" fmla="*/ 1 w 2"/>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5">
                      <a:moveTo>
                        <a:pt x="2" y="0"/>
                      </a:moveTo>
                      <a:cubicBezTo>
                        <a:pt x="0" y="5"/>
                        <a:pt x="0" y="9"/>
                        <a:pt x="0" y="14"/>
                      </a:cubicBezTo>
                      <a:cubicBezTo>
                        <a:pt x="0" y="14"/>
                        <a:pt x="0" y="14"/>
                        <a:pt x="1" y="15"/>
                      </a:cubicBezTo>
                      <a:cubicBezTo>
                        <a:pt x="0" y="10"/>
                        <a:pt x="1" y="5"/>
                        <a:pt x="2" y="0"/>
                      </a:cubicBezTo>
                    </a:path>
                  </a:pathLst>
                </a:custGeom>
                <a:solidFill>
                  <a:srgbClr val="BB3A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5" name="Freeform 8786">
                  <a:extLst>
                    <a:ext uri="{FF2B5EF4-FFF2-40B4-BE49-F238E27FC236}">
                      <a16:creationId xmlns:a16="http://schemas.microsoft.com/office/drawing/2014/main" id="{5134EC69-1897-DB4B-EA5A-DE9968453D98}"/>
                    </a:ext>
                  </a:extLst>
                </p:cNvPr>
                <p:cNvSpPr>
                  <a:spLocks/>
                </p:cNvSpPr>
                <p:nvPr/>
              </p:nvSpPr>
              <p:spPr bwMode="auto">
                <a:xfrm>
                  <a:off x="4603" y="2740"/>
                  <a:ext cx="1" cy="4"/>
                </a:xfrm>
                <a:custGeom>
                  <a:avLst/>
                  <a:gdLst>
                    <a:gd name="T0" fmla="*/ 0 w 1"/>
                    <a:gd name="T1" fmla="*/ 0 h 5"/>
                    <a:gd name="T2" fmla="*/ 0 w 1"/>
                    <a:gd name="T3" fmla="*/ 1 h 5"/>
                    <a:gd name="T4" fmla="*/ 1 w 1"/>
                    <a:gd name="T5" fmla="*/ 2 h 5"/>
                    <a:gd name="T6" fmla="*/ 1 w 1"/>
                    <a:gd name="T7" fmla="*/ 1 h 5"/>
                    <a:gd name="T8" fmla="*/ 0 w 1"/>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5">
                      <a:moveTo>
                        <a:pt x="0" y="0"/>
                      </a:moveTo>
                      <a:cubicBezTo>
                        <a:pt x="0" y="0"/>
                        <a:pt x="0" y="0"/>
                        <a:pt x="0" y="1"/>
                      </a:cubicBezTo>
                      <a:cubicBezTo>
                        <a:pt x="0" y="2"/>
                        <a:pt x="1" y="4"/>
                        <a:pt x="1" y="5"/>
                      </a:cubicBezTo>
                      <a:cubicBezTo>
                        <a:pt x="1" y="4"/>
                        <a:pt x="1" y="2"/>
                        <a:pt x="1" y="1"/>
                      </a:cubicBezTo>
                      <a:cubicBezTo>
                        <a:pt x="0" y="0"/>
                        <a:pt x="0" y="0"/>
                        <a:pt x="0" y="0"/>
                      </a:cubicBezTo>
                    </a:path>
                  </a:pathLst>
                </a:custGeom>
                <a:solidFill>
                  <a:srgbClr val="E69E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6" name="Freeform 8787">
                  <a:extLst>
                    <a:ext uri="{FF2B5EF4-FFF2-40B4-BE49-F238E27FC236}">
                      <a16:creationId xmlns:a16="http://schemas.microsoft.com/office/drawing/2014/main" id="{964F4DCA-086B-9E80-D29D-D5AB92BCECFA}"/>
                    </a:ext>
                  </a:extLst>
                </p:cNvPr>
                <p:cNvSpPr>
                  <a:spLocks noEditPoints="1"/>
                </p:cNvSpPr>
                <p:nvPr/>
              </p:nvSpPr>
              <p:spPr bwMode="auto">
                <a:xfrm>
                  <a:off x="4596" y="1630"/>
                  <a:ext cx="442" cy="1643"/>
                </a:xfrm>
                <a:custGeom>
                  <a:avLst/>
                  <a:gdLst>
                    <a:gd name="T0" fmla="*/ 80 w 535"/>
                    <a:gd name="T1" fmla="*/ 531 h 1991"/>
                    <a:gd name="T2" fmla="*/ 131 w 535"/>
                    <a:gd name="T3" fmla="*/ 241 h 1991"/>
                    <a:gd name="T4" fmla="*/ 118 w 535"/>
                    <a:gd name="T5" fmla="*/ 17 h 1991"/>
                    <a:gd name="T6" fmla="*/ 121 w 535"/>
                    <a:gd name="T7" fmla="*/ 139 h 1991"/>
                    <a:gd name="T8" fmla="*/ 235 w 535"/>
                    <a:gd name="T9" fmla="*/ 423 h 1991"/>
                    <a:gd name="T10" fmla="*/ 162 w 535"/>
                    <a:gd name="T11" fmla="*/ 702 h 1991"/>
                    <a:gd name="T12" fmla="*/ 173 w 535"/>
                    <a:gd name="T13" fmla="*/ 910 h 1991"/>
                    <a:gd name="T14" fmla="*/ 139 w 535"/>
                    <a:gd name="T15" fmla="*/ 784 h 1991"/>
                    <a:gd name="T16" fmla="*/ 64 w 535"/>
                    <a:gd name="T17" fmla="*/ 587 h 1991"/>
                    <a:gd name="T18" fmla="*/ 17 w 535"/>
                    <a:gd name="T19" fmla="*/ 630 h 1991"/>
                    <a:gd name="T20" fmla="*/ 84 w 535"/>
                    <a:gd name="T21" fmla="*/ 37 h 1991"/>
                    <a:gd name="T22" fmla="*/ 60 w 535"/>
                    <a:gd name="T23" fmla="*/ 115 h 1991"/>
                    <a:gd name="T24" fmla="*/ 125 w 535"/>
                    <a:gd name="T25" fmla="*/ 304 h 1991"/>
                    <a:gd name="T26" fmla="*/ 169 w 535"/>
                    <a:gd name="T27" fmla="*/ 384 h 1991"/>
                    <a:gd name="T28" fmla="*/ 169 w 535"/>
                    <a:gd name="T29" fmla="*/ 384 h 1991"/>
                    <a:gd name="T30" fmla="*/ 159 w 535"/>
                    <a:gd name="T31" fmla="*/ 454 h 1991"/>
                    <a:gd name="T32" fmla="*/ 37 w 535"/>
                    <a:gd name="T33" fmla="*/ 559 h 1991"/>
                    <a:gd name="T34" fmla="*/ 4 w 535"/>
                    <a:gd name="T35" fmla="*/ 626 h 1991"/>
                    <a:gd name="T36" fmla="*/ 40 w 535"/>
                    <a:gd name="T37" fmla="*/ 616 h 1991"/>
                    <a:gd name="T38" fmla="*/ 60 w 535"/>
                    <a:gd name="T39" fmla="*/ 596 h 1991"/>
                    <a:gd name="T40" fmla="*/ 75 w 535"/>
                    <a:gd name="T41" fmla="*/ 607 h 1991"/>
                    <a:gd name="T42" fmla="*/ 103 w 535"/>
                    <a:gd name="T43" fmla="*/ 678 h 1991"/>
                    <a:gd name="T44" fmla="*/ 104 w 535"/>
                    <a:gd name="T45" fmla="*/ 729 h 1991"/>
                    <a:gd name="T46" fmla="*/ 140 w 535"/>
                    <a:gd name="T47" fmla="*/ 834 h 1991"/>
                    <a:gd name="T48" fmla="*/ 140 w 535"/>
                    <a:gd name="T49" fmla="*/ 834 h 1991"/>
                    <a:gd name="T50" fmla="*/ 141 w 535"/>
                    <a:gd name="T51" fmla="*/ 834 h 1991"/>
                    <a:gd name="T52" fmla="*/ 141 w 535"/>
                    <a:gd name="T53" fmla="*/ 834 h 1991"/>
                    <a:gd name="T54" fmla="*/ 138 w 535"/>
                    <a:gd name="T55" fmla="*/ 869 h 1991"/>
                    <a:gd name="T56" fmla="*/ 138 w 535"/>
                    <a:gd name="T57" fmla="*/ 870 h 1991"/>
                    <a:gd name="T58" fmla="*/ 138 w 535"/>
                    <a:gd name="T59" fmla="*/ 870 h 1991"/>
                    <a:gd name="T60" fmla="*/ 133 w 535"/>
                    <a:gd name="T61" fmla="*/ 890 h 1991"/>
                    <a:gd name="T62" fmla="*/ 133 w 535"/>
                    <a:gd name="T63" fmla="*/ 890 h 1991"/>
                    <a:gd name="T64" fmla="*/ 173 w 535"/>
                    <a:gd name="T65" fmla="*/ 923 h 1991"/>
                    <a:gd name="T66" fmla="*/ 215 w 535"/>
                    <a:gd name="T67" fmla="*/ 847 h 1991"/>
                    <a:gd name="T68" fmla="*/ 215 w 535"/>
                    <a:gd name="T69" fmla="*/ 847 h 1991"/>
                    <a:gd name="T70" fmla="*/ 215 w 535"/>
                    <a:gd name="T71" fmla="*/ 847 h 1991"/>
                    <a:gd name="T72" fmla="*/ 215 w 535"/>
                    <a:gd name="T73" fmla="*/ 847 h 1991"/>
                    <a:gd name="T74" fmla="*/ 215 w 535"/>
                    <a:gd name="T75" fmla="*/ 838 h 1991"/>
                    <a:gd name="T76" fmla="*/ 171 w 535"/>
                    <a:gd name="T77" fmla="*/ 741 h 1991"/>
                    <a:gd name="T78" fmla="*/ 163 w 535"/>
                    <a:gd name="T79" fmla="*/ 643 h 1991"/>
                    <a:gd name="T80" fmla="*/ 202 w 535"/>
                    <a:gd name="T81" fmla="*/ 509 h 1991"/>
                    <a:gd name="T82" fmla="*/ 197 w 535"/>
                    <a:gd name="T83" fmla="*/ 284 h 1991"/>
                    <a:gd name="T84" fmla="*/ 135 w 535"/>
                    <a:gd name="T85" fmla="*/ 153 h 1991"/>
                    <a:gd name="T86" fmla="*/ 156 w 535"/>
                    <a:gd name="T87" fmla="*/ 45 h 1991"/>
                    <a:gd name="T88" fmla="*/ 121 w 535"/>
                    <a:gd name="T89" fmla="*/ 0 h 19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35" h="1991">
                      <a:moveTo>
                        <a:pt x="35" y="1360"/>
                      </a:moveTo>
                      <a:cubicBezTo>
                        <a:pt x="34" y="1360"/>
                        <a:pt x="33" y="1360"/>
                        <a:pt x="32" y="1359"/>
                      </a:cubicBezTo>
                      <a:cubicBezTo>
                        <a:pt x="0" y="1340"/>
                        <a:pt x="103" y="1177"/>
                        <a:pt x="173" y="1146"/>
                      </a:cubicBezTo>
                      <a:cubicBezTo>
                        <a:pt x="267" y="1103"/>
                        <a:pt x="323" y="1068"/>
                        <a:pt x="359" y="977"/>
                      </a:cubicBezTo>
                      <a:cubicBezTo>
                        <a:pt x="394" y="885"/>
                        <a:pt x="427" y="783"/>
                        <a:pt x="364" y="696"/>
                      </a:cubicBezTo>
                      <a:cubicBezTo>
                        <a:pt x="302" y="610"/>
                        <a:pt x="283" y="574"/>
                        <a:pt x="279" y="520"/>
                      </a:cubicBezTo>
                      <a:cubicBezTo>
                        <a:pt x="276" y="466"/>
                        <a:pt x="205" y="371"/>
                        <a:pt x="193" y="338"/>
                      </a:cubicBezTo>
                      <a:cubicBezTo>
                        <a:pt x="181" y="306"/>
                        <a:pt x="171" y="216"/>
                        <a:pt x="195" y="160"/>
                      </a:cubicBezTo>
                      <a:cubicBezTo>
                        <a:pt x="217" y="108"/>
                        <a:pt x="218" y="37"/>
                        <a:pt x="253" y="37"/>
                      </a:cubicBezTo>
                      <a:cubicBezTo>
                        <a:pt x="255" y="37"/>
                        <a:pt x="258" y="37"/>
                        <a:pt x="261" y="38"/>
                      </a:cubicBezTo>
                      <a:cubicBezTo>
                        <a:pt x="286" y="45"/>
                        <a:pt x="330" y="67"/>
                        <a:pt x="308" y="116"/>
                      </a:cubicBezTo>
                      <a:cubicBezTo>
                        <a:pt x="286" y="165"/>
                        <a:pt x="239" y="235"/>
                        <a:pt x="261" y="299"/>
                      </a:cubicBezTo>
                      <a:cubicBezTo>
                        <a:pt x="283" y="364"/>
                        <a:pt x="351" y="459"/>
                        <a:pt x="346" y="508"/>
                      </a:cubicBezTo>
                      <a:cubicBezTo>
                        <a:pt x="341" y="557"/>
                        <a:pt x="364" y="574"/>
                        <a:pt x="386" y="598"/>
                      </a:cubicBezTo>
                      <a:cubicBezTo>
                        <a:pt x="408" y="622"/>
                        <a:pt x="510" y="793"/>
                        <a:pt x="505" y="912"/>
                      </a:cubicBezTo>
                      <a:cubicBezTo>
                        <a:pt x="500" y="1031"/>
                        <a:pt x="398" y="1104"/>
                        <a:pt x="324" y="1131"/>
                      </a:cubicBezTo>
                      <a:cubicBezTo>
                        <a:pt x="249" y="1158"/>
                        <a:pt x="195" y="1229"/>
                        <a:pt x="246" y="1291"/>
                      </a:cubicBezTo>
                      <a:cubicBezTo>
                        <a:pt x="296" y="1352"/>
                        <a:pt x="364" y="1428"/>
                        <a:pt x="347" y="1513"/>
                      </a:cubicBezTo>
                      <a:cubicBezTo>
                        <a:pt x="330" y="1598"/>
                        <a:pt x="332" y="1666"/>
                        <a:pt x="373" y="1700"/>
                      </a:cubicBezTo>
                      <a:cubicBezTo>
                        <a:pt x="414" y="1734"/>
                        <a:pt x="446" y="1801"/>
                        <a:pt x="432" y="1854"/>
                      </a:cubicBezTo>
                      <a:cubicBezTo>
                        <a:pt x="419" y="1905"/>
                        <a:pt x="405" y="1963"/>
                        <a:pt x="373" y="1963"/>
                      </a:cubicBezTo>
                      <a:cubicBezTo>
                        <a:pt x="372" y="1963"/>
                        <a:pt x="371" y="1963"/>
                        <a:pt x="369" y="1963"/>
                      </a:cubicBezTo>
                      <a:cubicBezTo>
                        <a:pt x="335" y="1958"/>
                        <a:pt x="319" y="1929"/>
                        <a:pt x="335" y="1863"/>
                      </a:cubicBezTo>
                      <a:cubicBezTo>
                        <a:pt x="352" y="1796"/>
                        <a:pt x="332" y="1725"/>
                        <a:pt x="298" y="1691"/>
                      </a:cubicBezTo>
                      <a:cubicBezTo>
                        <a:pt x="264" y="1657"/>
                        <a:pt x="259" y="1623"/>
                        <a:pt x="266" y="1521"/>
                      </a:cubicBezTo>
                      <a:cubicBezTo>
                        <a:pt x="273" y="1420"/>
                        <a:pt x="242" y="1419"/>
                        <a:pt x="208" y="1366"/>
                      </a:cubicBezTo>
                      <a:cubicBezTo>
                        <a:pt x="174" y="1313"/>
                        <a:pt x="162" y="1277"/>
                        <a:pt x="135" y="1264"/>
                      </a:cubicBezTo>
                      <a:cubicBezTo>
                        <a:pt x="132" y="1263"/>
                        <a:pt x="129" y="1262"/>
                        <a:pt x="126" y="1262"/>
                      </a:cubicBezTo>
                      <a:cubicBezTo>
                        <a:pt x="109" y="1262"/>
                        <a:pt x="91" y="1287"/>
                        <a:pt x="75" y="1311"/>
                      </a:cubicBezTo>
                      <a:cubicBezTo>
                        <a:pt x="59" y="1336"/>
                        <a:pt x="44" y="1360"/>
                        <a:pt x="35" y="1360"/>
                      </a:cubicBezTo>
                      <a:moveTo>
                        <a:pt x="259" y="0"/>
                      </a:moveTo>
                      <a:cubicBezTo>
                        <a:pt x="233" y="0"/>
                        <a:pt x="199" y="9"/>
                        <a:pt x="177" y="27"/>
                      </a:cubicBezTo>
                      <a:cubicBezTo>
                        <a:pt x="180" y="45"/>
                        <a:pt x="181" y="63"/>
                        <a:pt x="180" y="79"/>
                      </a:cubicBezTo>
                      <a:cubicBezTo>
                        <a:pt x="179" y="91"/>
                        <a:pt x="176" y="102"/>
                        <a:pt x="172" y="113"/>
                      </a:cubicBezTo>
                      <a:cubicBezTo>
                        <a:pt x="164" y="136"/>
                        <a:pt x="152" y="159"/>
                        <a:pt x="143" y="184"/>
                      </a:cubicBezTo>
                      <a:cubicBezTo>
                        <a:pt x="136" y="203"/>
                        <a:pt x="130" y="224"/>
                        <a:pt x="130" y="248"/>
                      </a:cubicBezTo>
                      <a:cubicBezTo>
                        <a:pt x="130" y="249"/>
                        <a:pt x="130" y="250"/>
                        <a:pt x="130" y="250"/>
                      </a:cubicBezTo>
                      <a:cubicBezTo>
                        <a:pt x="130" y="332"/>
                        <a:pt x="166" y="385"/>
                        <a:pt x="200" y="444"/>
                      </a:cubicBezTo>
                      <a:cubicBezTo>
                        <a:pt x="246" y="525"/>
                        <a:pt x="232" y="586"/>
                        <a:pt x="267" y="654"/>
                      </a:cubicBezTo>
                      <a:cubicBezTo>
                        <a:pt x="293" y="705"/>
                        <a:pt x="344" y="714"/>
                        <a:pt x="362" y="825"/>
                      </a:cubicBezTo>
                      <a:cubicBezTo>
                        <a:pt x="362" y="825"/>
                        <a:pt x="362" y="825"/>
                        <a:pt x="362" y="825"/>
                      </a:cubicBezTo>
                      <a:cubicBezTo>
                        <a:pt x="362" y="826"/>
                        <a:pt x="362" y="826"/>
                        <a:pt x="362" y="826"/>
                      </a:cubicBezTo>
                      <a:cubicBezTo>
                        <a:pt x="362" y="826"/>
                        <a:pt x="362" y="826"/>
                        <a:pt x="362" y="826"/>
                      </a:cubicBezTo>
                      <a:cubicBezTo>
                        <a:pt x="362" y="826"/>
                        <a:pt x="362" y="826"/>
                        <a:pt x="362" y="826"/>
                      </a:cubicBezTo>
                      <a:cubicBezTo>
                        <a:pt x="362" y="826"/>
                        <a:pt x="362" y="826"/>
                        <a:pt x="362" y="826"/>
                      </a:cubicBezTo>
                      <a:cubicBezTo>
                        <a:pt x="362" y="826"/>
                        <a:pt x="362" y="827"/>
                        <a:pt x="362" y="827"/>
                      </a:cubicBezTo>
                      <a:cubicBezTo>
                        <a:pt x="362" y="827"/>
                        <a:pt x="362" y="827"/>
                        <a:pt x="362" y="827"/>
                      </a:cubicBezTo>
                      <a:cubicBezTo>
                        <a:pt x="371" y="889"/>
                        <a:pt x="361" y="939"/>
                        <a:pt x="340" y="979"/>
                      </a:cubicBezTo>
                      <a:cubicBezTo>
                        <a:pt x="335" y="984"/>
                        <a:pt x="335" y="984"/>
                        <a:pt x="335" y="984"/>
                      </a:cubicBezTo>
                      <a:cubicBezTo>
                        <a:pt x="311" y="1026"/>
                        <a:pt x="275" y="1057"/>
                        <a:pt x="241" y="1081"/>
                      </a:cubicBezTo>
                      <a:cubicBezTo>
                        <a:pt x="184" y="1121"/>
                        <a:pt x="144" y="1130"/>
                        <a:pt x="81" y="1207"/>
                      </a:cubicBezTo>
                      <a:cubicBezTo>
                        <a:pt x="76" y="1214"/>
                        <a:pt x="20" y="1288"/>
                        <a:pt x="10" y="1331"/>
                      </a:cubicBezTo>
                      <a:cubicBezTo>
                        <a:pt x="9" y="1336"/>
                        <a:pt x="8" y="1341"/>
                        <a:pt x="9" y="1346"/>
                      </a:cubicBezTo>
                      <a:cubicBezTo>
                        <a:pt x="9" y="1347"/>
                        <a:pt x="9" y="1349"/>
                        <a:pt x="9" y="1350"/>
                      </a:cubicBezTo>
                      <a:cubicBezTo>
                        <a:pt x="13" y="1369"/>
                        <a:pt x="28" y="1377"/>
                        <a:pt x="42" y="1377"/>
                      </a:cubicBezTo>
                      <a:cubicBezTo>
                        <a:pt x="52" y="1377"/>
                        <a:pt x="61" y="1373"/>
                        <a:pt x="66" y="1365"/>
                      </a:cubicBezTo>
                      <a:cubicBezTo>
                        <a:pt x="72" y="1358"/>
                        <a:pt x="78" y="1343"/>
                        <a:pt x="85" y="1328"/>
                      </a:cubicBezTo>
                      <a:cubicBezTo>
                        <a:pt x="87" y="1323"/>
                        <a:pt x="88" y="1320"/>
                        <a:pt x="90" y="1317"/>
                      </a:cubicBezTo>
                      <a:cubicBezTo>
                        <a:pt x="98" y="1302"/>
                        <a:pt x="107" y="1289"/>
                        <a:pt x="118" y="1286"/>
                      </a:cubicBezTo>
                      <a:cubicBezTo>
                        <a:pt x="121" y="1285"/>
                        <a:pt x="125" y="1284"/>
                        <a:pt x="128" y="1284"/>
                      </a:cubicBezTo>
                      <a:cubicBezTo>
                        <a:pt x="130" y="1284"/>
                        <a:pt x="131" y="1284"/>
                        <a:pt x="133" y="1284"/>
                      </a:cubicBezTo>
                      <a:cubicBezTo>
                        <a:pt x="135" y="1285"/>
                        <a:pt x="138" y="1286"/>
                        <a:pt x="141" y="1288"/>
                      </a:cubicBezTo>
                      <a:cubicBezTo>
                        <a:pt x="150" y="1292"/>
                        <a:pt x="153" y="1301"/>
                        <a:pt x="161" y="1309"/>
                      </a:cubicBezTo>
                      <a:cubicBezTo>
                        <a:pt x="194" y="1373"/>
                        <a:pt x="211" y="1410"/>
                        <a:pt x="222" y="1460"/>
                      </a:cubicBezTo>
                      <a:cubicBezTo>
                        <a:pt x="222" y="1460"/>
                        <a:pt x="222" y="1460"/>
                        <a:pt x="222" y="1460"/>
                      </a:cubicBezTo>
                      <a:cubicBezTo>
                        <a:pt x="222" y="1461"/>
                        <a:pt x="222" y="1461"/>
                        <a:pt x="222" y="1462"/>
                      </a:cubicBezTo>
                      <a:cubicBezTo>
                        <a:pt x="222" y="1460"/>
                        <a:pt x="222" y="1460"/>
                        <a:pt x="222" y="1460"/>
                      </a:cubicBezTo>
                      <a:cubicBezTo>
                        <a:pt x="224" y="1470"/>
                        <a:pt x="225" y="1484"/>
                        <a:pt x="225" y="1498"/>
                      </a:cubicBezTo>
                      <a:cubicBezTo>
                        <a:pt x="225" y="1522"/>
                        <a:pt x="223" y="1549"/>
                        <a:pt x="223" y="1573"/>
                      </a:cubicBezTo>
                      <a:cubicBezTo>
                        <a:pt x="223" y="1587"/>
                        <a:pt x="223" y="1600"/>
                        <a:pt x="225" y="1611"/>
                      </a:cubicBezTo>
                      <a:cubicBezTo>
                        <a:pt x="243" y="1715"/>
                        <a:pt x="283" y="1710"/>
                        <a:pt x="301" y="1799"/>
                      </a:cubicBezTo>
                      <a:cubicBezTo>
                        <a:pt x="301" y="1799"/>
                        <a:pt x="301" y="1799"/>
                        <a:pt x="301" y="1799"/>
                      </a:cubicBezTo>
                      <a:cubicBezTo>
                        <a:pt x="301" y="1799"/>
                        <a:pt x="301" y="1799"/>
                        <a:pt x="301" y="1799"/>
                      </a:cubicBezTo>
                      <a:cubicBezTo>
                        <a:pt x="301" y="1799"/>
                        <a:pt x="301" y="1799"/>
                        <a:pt x="301" y="1799"/>
                      </a:cubicBezTo>
                      <a:cubicBezTo>
                        <a:pt x="301" y="1799"/>
                        <a:pt x="301" y="1799"/>
                        <a:pt x="301" y="1799"/>
                      </a:cubicBezTo>
                      <a:cubicBezTo>
                        <a:pt x="301" y="1799"/>
                        <a:pt x="301" y="1799"/>
                        <a:pt x="301" y="1799"/>
                      </a:cubicBezTo>
                      <a:cubicBezTo>
                        <a:pt x="301" y="1799"/>
                        <a:pt x="302" y="1799"/>
                        <a:pt x="302" y="1799"/>
                      </a:cubicBezTo>
                      <a:cubicBezTo>
                        <a:pt x="302" y="1799"/>
                        <a:pt x="302" y="1799"/>
                        <a:pt x="302" y="1799"/>
                      </a:cubicBezTo>
                      <a:cubicBezTo>
                        <a:pt x="302" y="1799"/>
                        <a:pt x="302" y="1799"/>
                        <a:pt x="302" y="1799"/>
                      </a:cubicBezTo>
                      <a:cubicBezTo>
                        <a:pt x="302" y="1800"/>
                        <a:pt x="302" y="1800"/>
                        <a:pt x="302" y="1800"/>
                      </a:cubicBezTo>
                      <a:cubicBezTo>
                        <a:pt x="302" y="1800"/>
                        <a:pt x="302" y="1800"/>
                        <a:pt x="302" y="1800"/>
                      </a:cubicBezTo>
                      <a:cubicBezTo>
                        <a:pt x="306" y="1823"/>
                        <a:pt x="303" y="1848"/>
                        <a:pt x="297" y="1874"/>
                      </a:cubicBezTo>
                      <a:cubicBezTo>
                        <a:pt x="297" y="1874"/>
                        <a:pt x="297" y="1874"/>
                        <a:pt x="297" y="1874"/>
                      </a:cubicBezTo>
                      <a:cubicBezTo>
                        <a:pt x="297" y="1874"/>
                        <a:pt x="297" y="1874"/>
                        <a:pt x="297" y="1874"/>
                      </a:cubicBezTo>
                      <a:cubicBezTo>
                        <a:pt x="297" y="1874"/>
                        <a:pt x="297" y="1874"/>
                        <a:pt x="297" y="1874"/>
                      </a:cubicBezTo>
                      <a:cubicBezTo>
                        <a:pt x="297" y="1874"/>
                        <a:pt x="297" y="1874"/>
                        <a:pt x="297" y="1874"/>
                      </a:cubicBezTo>
                      <a:cubicBezTo>
                        <a:pt x="297" y="1874"/>
                        <a:pt x="297" y="1874"/>
                        <a:pt x="297" y="1875"/>
                      </a:cubicBezTo>
                      <a:cubicBezTo>
                        <a:pt x="297" y="1875"/>
                        <a:pt x="297" y="1875"/>
                        <a:pt x="297" y="1875"/>
                      </a:cubicBezTo>
                      <a:cubicBezTo>
                        <a:pt x="297" y="1875"/>
                        <a:pt x="297" y="1875"/>
                        <a:pt x="297" y="1875"/>
                      </a:cubicBezTo>
                      <a:cubicBezTo>
                        <a:pt x="297" y="1875"/>
                        <a:pt x="297" y="1875"/>
                        <a:pt x="297" y="1875"/>
                      </a:cubicBezTo>
                      <a:cubicBezTo>
                        <a:pt x="294" y="1890"/>
                        <a:pt x="290" y="1905"/>
                        <a:pt x="286" y="1920"/>
                      </a:cubicBezTo>
                      <a:cubicBezTo>
                        <a:pt x="286" y="1920"/>
                        <a:pt x="286" y="1920"/>
                        <a:pt x="286" y="1920"/>
                      </a:cubicBezTo>
                      <a:cubicBezTo>
                        <a:pt x="286" y="1920"/>
                        <a:pt x="286" y="1920"/>
                        <a:pt x="286" y="1920"/>
                      </a:cubicBezTo>
                      <a:cubicBezTo>
                        <a:pt x="286" y="1920"/>
                        <a:pt x="286" y="1920"/>
                        <a:pt x="286" y="1920"/>
                      </a:cubicBezTo>
                      <a:cubicBezTo>
                        <a:pt x="286" y="1920"/>
                        <a:pt x="286" y="1920"/>
                        <a:pt x="286" y="1920"/>
                      </a:cubicBezTo>
                      <a:cubicBezTo>
                        <a:pt x="286" y="1920"/>
                        <a:pt x="286" y="1920"/>
                        <a:pt x="286" y="1920"/>
                      </a:cubicBezTo>
                      <a:cubicBezTo>
                        <a:pt x="286" y="1921"/>
                        <a:pt x="286" y="1921"/>
                        <a:pt x="286" y="1921"/>
                      </a:cubicBezTo>
                      <a:cubicBezTo>
                        <a:pt x="284" y="1928"/>
                        <a:pt x="283" y="1935"/>
                        <a:pt x="281" y="1943"/>
                      </a:cubicBezTo>
                      <a:cubicBezTo>
                        <a:pt x="301" y="1973"/>
                        <a:pt x="337" y="1991"/>
                        <a:pt x="372" y="1991"/>
                      </a:cubicBezTo>
                      <a:cubicBezTo>
                        <a:pt x="389" y="1991"/>
                        <a:pt x="406" y="1987"/>
                        <a:pt x="420" y="1977"/>
                      </a:cubicBezTo>
                      <a:cubicBezTo>
                        <a:pt x="424" y="1974"/>
                        <a:pt x="428" y="1971"/>
                        <a:pt x="432" y="1968"/>
                      </a:cubicBezTo>
                      <a:cubicBezTo>
                        <a:pt x="439" y="1920"/>
                        <a:pt x="458" y="1879"/>
                        <a:pt x="461" y="1827"/>
                      </a:cubicBezTo>
                      <a:cubicBezTo>
                        <a:pt x="461" y="1827"/>
                        <a:pt x="461" y="1827"/>
                        <a:pt x="461" y="1827"/>
                      </a:cubicBezTo>
                      <a:cubicBezTo>
                        <a:pt x="461" y="1827"/>
                        <a:pt x="461" y="1827"/>
                        <a:pt x="461" y="1827"/>
                      </a:cubicBezTo>
                      <a:cubicBezTo>
                        <a:pt x="461" y="1827"/>
                        <a:pt x="461" y="1827"/>
                        <a:pt x="461" y="1827"/>
                      </a:cubicBezTo>
                      <a:cubicBezTo>
                        <a:pt x="461" y="1826"/>
                        <a:pt x="461" y="1826"/>
                        <a:pt x="461" y="1826"/>
                      </a:cubicBezTo>
                      <a:cubicBezTo>
                        <a:pt x="461" y="1826"/>
                        <a:pt x="461" y="1826"/>
                        <a:pt x="461" y="1826"/>
                      </a:cubicBezTo>
                      <a:cubicBezTo>
                        <a:pt x="461" y="1826"/>
                        <a:pt x="461" y="1826"/>
                        <a:pt x="461" y="1826"/>
                      </a:cubicBezTo>
                      <a:cubicBezTo>
                        <a:pt x="461" y="1826"/>
                        <a:pt x="461" y="1826"/>
                        <a:pt x="461" y="1826"/>
                      </a:cubicBezTo>
                      <a:cubicBezTo>
                        <a:pt x="461" y="1826"/>
                        <a:pt x="461" y="1826"/>
                        <a:pt x="461" y="1826"/>
                      </a:cubicBezTo>
                      <a:cubicBezTo>
                        <a:pt x="461" y="1826"/>
                        <a:pt x="461" y="1826"/>
                        <a:pt x="461" y="1825"/>
                      </a:cubicBezTo>
                      <a:cubicBezTo>
                        <a:pt x="461" y="1825"/>
                        <a:pt x="461" y="1825"/>
                        <a:pt x="461" y="1825"/>
                      </a:cubicBezTo>
                      <a:cubicBezTo>
                        <a:pt x="461" y="1819"/>
                        <a:pt x="461" y="1813"/>
                        <a:pt x="461" y="1807"/>
                      </a:cubicBezTo>
                      <a:cubicBezTo>
                        <a:pt x="461" y="1807"/>
                        <a:pt x="461" y="1807"/>
                        <a:pt x="461" y="1807"/>
                      </a:cubicBezTo>
                      <a:cubicBezTo>
                        <a:pt x="461" y="1807"/>
                        <a:pt x="461" y="1807"/>
                        <a:pt x="461" y="1807"/>
                      </a:cubicBezTo>
                      <a:cubicBezTo>
                        <a:pt x="461" y="1807"/>
                        <a:pt x="461" y="1807"/>
                        <a:pt x="461" y="1807"/>
                      </a:cubicBezTo>
                      <a:cubicBezTo>
                        <a:pt x="458" y="1726"/>
                        <a:pt x="367" y="1672"/>
                        <a:pt x="365" y="1598"/>
                      </a:cubicBezTo>
                      <a:cubicBezTo>
                        <a:pt x="365" y="1594"/>
                        <a:pt x="365" y="1590"/>
                        <a:pt x="365" y="1586"/>
                      </a:cubicBezTo>
                      <a:cubicBezTo>
                        <a:pt x="365" y="1550"/>
                        <a:pt x="370" y="1520"/>
                        <a:pt x="370" y="1487"/>
                      </a:cubicBezTo>
                      <a:cubicBezTo>
                        <a:pt x="370" y="1458"/>
                        <a:pt x="366" y="1426"/>
                        <a:pt x="350" y="1386"/>
                      </a:cubicBezTo>
                      <a:cubicBezTo>
                        <a:pt x="326" y="1322"/>
                        <a:pt x="260" y="1285"/>
                        <a:pt x="260" y="1241"/>
                      </a:cubicBezTo>
                      <a:cubicBezTo>
                        <a:pt x="260" y="1228"/>
                        <a:pt x="266" y="1215"/>
                        <a:pt x="280" y="1200"/>
                      </a:cubicBezTo>
                      <a:cubicBezTo>
                        <a:pt x="314" y="1163"/>
                        <a:pt x="395" y="1126"/>
                        <a:pt x="435" y="1098"/>
                      </a:cubicBezTo>
                      <a:cubicBezTo>
                        <a:pt x="506" y="1049"/>
                        <a:pt x="535" y="985"/>
                        <a:pt x="534" y="913"/>
                      </a:cubicBezTo>
                      <a:cubicBezTo>
                        <a:pt x="534" y="877"/>
                        <a:pt x="527" y="838"/>
                        <a:pt x="514" y="798"/>
                      </a:cubicBezTo>
                      <a:cubicBezTo>
                        <a:pt x="491" y="727"/>
                        <a:pt x="465" y="664"/>
                        <a:pt x="424" y="612"/>
                      </a:cubicBezTo>
                      <a:cubicBezTo>
                        <a:pt x="408" y="591"/>
                        <a:pt x="385" y="558"/>
                        <a:pt x="375" y="534"/>
                      </a:cubicBezTo>
                      <a:cubicBezTo>
                        <a:pt x="361" y="501"/>
                        <a:pt x="371" y="490"/>
                        <a:pt x="359" y="456"/>
                      </a:cubicBezTo>
                      <a:cubicBezTo>
                        <a:pt x="348" y="425"/>
                        <a:pt x="301" y="361"/>
                        <a:pt x="290" y="332"/>
                      </a:cubicBezTo>
                      <a:cubicBezTo>
                        <a:pt x="284" y="316"/>
                        <a:pt x="281" y="298"/>
                        <a:pt x="281" y="281"/>
                      </a:cubicBezTo>
                      <a:cubicBezTo>
                        <a:pt x="281" y="274"/>
                        <a:pt x="282" y="268"/>
                        <a:pt x="282" y="263"/>
                      </a:cubicBezTo>
                      <a:cubicBezTo>
                        <a:pt x="289" y="199"/>
                        <a:pt x="331" y="160"/>
                        <a:pt x="335" y="96"/>
                      </a:cubicBezTo>
                      <a:cubicBezTo>
                        <a:pt x="337" y="79"/>
                        <a:pt x="335" y="60"/>
                        <a:pt x="332" y="42"/>
                      </a:cubicBezTo>
                      <a:cubicBezTo>
                        <a:pt x="321" y="22"/>
                        <a:pt x="309" y="12"/>
                        <a:pt x="284" y="3"/>
                      </a:cubicBezTo>
                      <a:cubicBezTo>
                        <a:pt x="277" y="1"/>
                        <a:pt x="269" y="0"/>
                        <a:pt x="259" y="0"/>
                      </a:cubicBezTo>
                    </a:path>
                  </a:pathLst>
                </a:custGeom>
                <a:solidFill>
                  <a:srgbClr val="D294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7" name="Freeform 8788">
                  <a:extLst>
                    <a:ext uri="{FF2B5EF4-FFF2-40B4-BE49-F238E27FC236}">
                      <a16:creationId xmlns:a16="http://schemas.microsoft.com/office/drawing/2014/main" id="{BF7CF7C0-D2B3-EE37-6814-698CF9E1C68B}"/>
                    </a:ext>
                  </a:extLst>
                </p:cNvPr>
                <p:cNvSpPr>
                  <a:spLocks noEditPoints="1"/>
                </p:cNvSpPr>
                <p:nvPr/>
              </p:nvSpPr>
              <p:spPr bwMode="auto">
                <a:xfrm>
                  <a:off x="4596" y="1660"/>
                  <a:ext cx="422" cy="1590"/>
                </a:xfrm>
                <a:custGeom>
                  <a:avLst/>
                  <a:gdLst>
                    <a:gd name="T0" fmla="*/ 131 w 510"/>
                    <a:gd name="T1" fmla="*/ 496 h 1926"/>
                    <a:gd name="T2" fmla="*/ 201 w 510"/>
                    <a:gd name="T3" fmla="*/ 366 h 1926"/>
                    <a:gd name="T4" fmla="*/ 137 w 510"/>
                    <a:gd name="T5" fmla="*/ 222 h 1926"/>
                    <a:gd name="T6" fmla="*/ 92 w 510"/>
                    <a:gd name="T7" fmla="*/ 73 h 1926"/>
                    <a:gd name="T8" fmla="*/ 121 w 510"/>
                    <a:gd name="T9" fmla="*/ 26 h 1926"/>
                    <a:gd name="T10" fmla="*/ 131 w 510"/>
                    <a:gd name="T11" fmla="*/ 166 h 1926"/>
                    <a:gd name="T12" fmla="*/ 176 w 510"/>
                    <a:gd name="T13" fmla="*/ 272 h 1926"/>
                    <a:gd name="T14" fmla="*/ 213 w 510"/>
                    <a:gd name="T15" fmla="*/ 449 h 1926"/>
                    <a:gd name="T16" fmla="*/ 110 w 510"/>
                    <a:gd name="T17" fmla="*/ 531 h 1926"/>
                    <a:gd name="T18" fmla="*/ 148 w 510"/>
                    <a:gd name="T19" fmla="*/ 641 h 1926"/>
                    <a:gd name="T20" fmla="*/ 153 w 510"/>
                    <a:gd name="T21" fmla="*/ 756 h 1926"/>
                    <a:gd name="T22" fmla="*/ 194 w 510"/>
                    <a:gd name="T23" fmla="*/ 840 h 1926"/>
                    <a:gd name="T24" fmla="*/ 173 w 510"/>
                    <a:gd name="T25" fmla="*/ 877 h 1926"/>
                    <a:gd name="T26" fmla="*/ 156 w 510"/>
                    <a:gd name="T27" fmla="*/ 783 h 1926"/>
                    <a:gd name="T28" fmla="*/ 137 w 510"/>
                    <a:gd name="T29" fmla="*/ 683 h 1926"/>
                    <a:gd name="T30" fmla="*/ 70 w 510"/>
                    <a:gd name="T31" fmla="*/ 563 h 1926"/>
                    <a:gd name="T32" fmla="*/ 37 w 510"/>
                    <a:gd name="T33" fmla="*/ 578 h 1926"/>
                    <a:gd name="T34" fmla="*/ 22 w 510"/>
                    <a:gd name="T35" fmla="*/ 592 h 1926"/>
                    <a:gd name="T36" fmla="*/ 78 w 510"/>
                    <a:gd name="T37" fmla="*/ 529 h 1926"/>
                    <a:gd name="T38" fmla="*/ 118 w 510"/>
                    <a:gd name="T39" fmla="*/ 0 h 1926"/>
                    <a:gd name="T40" fmla="*/ 90 w 510"/>
                    <a:gd name="T41" fmla="*/ 140 h 1926"/>
                    <a:gd name="T42" fmla="*/ 170 w 510"/>
                    <a:gd name="T43" fmla="*/ 306 h 1926"/>
                    <a:gd name="T44" fmla="*/ 81 w 510"/>
                    <a:gd name="T45" fmla="*/ 515 h 1926"/>
                    <a:gd name="T46" fmla="*/ 17 w 510"/>
                    <a:gd name="T47" fmla="*/ 614 h 1926"/>
                    <a:gd name="T48" fmla="*/ 59 w 510"/>
                    <a:gd name="T49" fmla="*/ 569 h 1926"/>
                    <a:gd name="T50" fmla="*/ 97 w 510"/>
                    <a:gd name="T51" fmla="*/ 618 h 1926"/>
                    <a:gd name="T52" fmla="*/ 140 w 510"/>
                    <a:gd name="T53" fmla="*/ 768 h 1926"/>
                    <a:gd name="T54" fmla="*/ 173 w 510"/>
                    <a:gd name="T55" fmla="*/ 895 h 1926"/>
                    <a:gd name="T56" fmla="*/ 202 w 510"/>
                    <a:gd name="T57" fmla="*/ 844 h 1926"/>
                    <a:gd name="T58" fmla="*/ 162 w 510"/>
                    <a:gd name="T59" fmla="*/ 685 h 1926"/>
                    <a:gd name="T60" fmla="*/ 152 w 510"/>
                    <a:gd name="T61" fmla="*/ 508 h 1926"/>
                    <a:gd name="T62" fmla="*/ 180 w 510"/>
                    <a:gd name="T63" fmla="*/ 260 h 1926"/>
                    <a:gd name="T64" fmla="*/ 122 w 510"/>
                    <a:gd name="T65" fmla="*/ 121 h 1926"/>
                    <a:gd name="T66" fmla="*/ 122 w 510"/>
                    <a:gd name="T67" fmla="*/ 1 h 19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0" h="1926">
                      <a:moveTo>
                        <a:pt x="170" y="1139"/>
                      </a:moveTo>
                      <a:cubicBezTo>
                        <a:pt x="204" y="1139"/>
                        <a:pt x="260" y="1084"/>
                        <a:pt x="279" y="1068"/>
                      </a:cubicBezTo>
                      <a:cubicBezTo>
                        <a:pt x="299" y="1051"/>
                        <a:pt x="390" y="994"/>
                        <a:pt x="400" y="965"/>
                      </a:cubicBezTo>
                      <a:cubicBezTo>
                        <a:pt x="410" y="936"/>
                        <a:pt x="453" y="895"/>
                        <a:pt x="429" y="789"/>
                      </a:cubicBezTo>
                      <a:cubicBezTo>
                        <a:pt x="406" y="683"/>
                        <a:pt x="380" y="639"/>
                        <a:pt x="351" y="601"/>
                      </a:cubicBezTo>
                      <a:cubicBezTo>
                        <a:pt x="322" y="562"/>
                        <a:pt x="297" y="530"/>
                        <a:pt x="291" y="479"/>
                      </a:cubicBezTo>
                      <a:cubicBezTo>
                        <a:pt x="285" y="429"/>
                        <a:pt x="243" y="358"/>
                        <a:pt x="226" y="321"/>
                      </a:cubicBezTo>
                      <a:cubicBezTo>
                        <a:pt x="210" y="285"/>
                        <a:pt x="181" y="205"/>
                        <a:pt x="196" y="158"/>
                      </a:cubicBezTo>
                      <a:cubicBezTo>
                        <a:pt x="208" y="116"/>
                        <a:pt x="231" y="51"/>
                        <a:pt x="250" y="51"/>
                      </a:cubicBezTo>
                      <a:cubicBezTo>
                        <a:pt x="252" y="51"/>
                        <a:pt x="255" y="52"/>
                        <a:pt x="257" y="55"/>
                      </a:cubicBezTo>
                      <a:cubicBezTo>
                        <a:pt x="268" y="67"/>
                        <a:pt x="248" y="145"/>
                        <a:pt x="240" y="192"/>
                      </a:cubicBezTo>
                      <a:cubicBezTo>
                        <a:pt x="231" y="238"/>
                        <a:pt x="244" y="302"/>
                        <a:pt x="279" y="358"/>
                      </a:cubicBezTo>
                      <a:cubicBezTo>
                        <a:pt x="313" y="414"/>
                        <a:pt x="325" y="448"/>
                        <a:pt x="325" y="490"/>
                      </a:cubicBezTo>
                      <a:cubicBezTo>
                        <a:pt x="325" y="532"/>
                        <a:pt x="353" y="553"/>
                        <a:pt x="377" y="587"/>
                      </a:cubicBezTo>
                      <a:cubicBezTo>
                        <a:pt x="402" y="621"/>
                        <a:pt x="452" y="737"/>
                        <a:pt x="464" y="781"/>
                      </a:cubicBezTo>
                      <a:cubicBezTo>
                        <a:pt x="475" y="825"/>
                        <a:pt x="500" y="909"/>
                        <a:pt x="454" y="967"/>
                      </a:cubicBezTo>
                      <a:cubicBezTo>
                        <a:pt x="407" y="1024"/>
                        <a:pt x="341" y="1067"/>
                        <a:pt x="314" y="1080"/>
                      </a:cubicBezTo>
                      <a:cubicBezTo>
                        <a:pt x="288" y="1093"/>
                        <a:pt x="253" y="1112"/>
                        <a:pt x="234" y="1144"/>
                      </a:cubicBezTo>
                      <a:cubicBezTo>
                        <a:pt x="214" y="1176"/>
                        <a:pt x="207" y="1223"/>
                        <a:pt x="218" y="1241"/>
                      </a:cubicBezTo>
                      <a:cubicBezTo>
                        <a:pt x="230" y="1259"/>
                        <a:pt x="303" y="1354"/>
                        <a:pt x="316" y="1381"/>
                      </a:cubicBezTo>
                      <a:cubicBezTo>
                        <a:pt x="329" y="1409"/>
                        <a:pt x="341" y="1442"/>
                        <a:pt x="332" y="1483"/>
                      </a:cubicBezTo>
                      <a:cubicBezTo>
                        <a:pt x="324" y="1525"/>
                        <a:pt x="301" y="1592"/>
                        <a:pt x="325" y="1628"/>
                      </a:cubicBezTo>
                      <a:cubicBezTo>
                        <a:pt x="350" y="1664"/>
                        <a:pt x="379" y="1697"/>
                        <a:pt x="397" y="1726"/>
                      </a:cubicBezTo>
                      <a:cubicBezTo>
                        <a:pt x="415" y="1754"/>
                        <a:pt x="423" y="1779"/>
                        <a:pt x="415" y="1810"/>
                      </a:cubicBezTo>
                      <a:cubicBezTo>
                        <a:pt x="409" y="1837"/>
                        <a:pt x="389" y="1892"/>
                        <a:pt x="373" y="1892"/>
                      </a:cubicBezTo>
                      <a:cubicBezTo>
                        <a:pt x="371" y="1892"/>
                        <a:pt x="369" y="1891"/>
                        <a:pt x="367" y="1889"/>
                      </a:cubicBezTo>
                      <a:cubicBezTo>
                        <a:pt x="351" y="1872"/>
                        <a:pt x="357" y="1843"/>
                        <a:pt x="362" y="1789"/>
                      </a:cubicBezTo>
                      <a:cubicBezTo>
                        <a:pt x="367" y="1736"/>
                        <a:pt x="362" y="1718"/>
                        <a:pt x="335" y="1685"/>
                      </a:cubicBezTo>
                      <a:cubicBezTo>
                        <a:pt x="308" y="1653"/>
                        <a:pt x="283" y="1617"/>
                        <a:pt x="288" y="1572"/>
                      </a:cubicBezTo>
                      <a:cubicBezTo>
                        <a:pt x="292" y="1526"/>
                        <a:pt x="284" y="1512"/>
                        <a:pt x="290" y="1470"/>
                      </a:cubicBezTo>
                      <a:cubicBezTo>
                        <a:pt x="296" y="1428"/>
                        <a:pt x="279" y="1401"/>
                        <a:pt x="256" y="1366"/>
                      </a:cubicBezTo>
                      <a:cubicBezTo>
                        <a:pt x="232" y="1331"/>
                        <a:pt x="171" y="1217"/>
                        <a:pt x="148" y="1212"/>
                      </a:cubicBezTo>
                      <a:cubicBezTo>
                        <a:pt x="145" y="1212"/>
                        <a:pt x="142" y="1211"/>
                        <a:pt x="139" y="1211"/>
                      </a:cubicBezTo>
                      <a:cubicBezTo>
                        <a:pt x="115" y="1211"/>
                        <a:pt x="94" y="1227"/>
                        <a:pt x="79" y="1244"/>
                      </a:cubicBezTo>
                      <a:cubicBezTo>
                        <a:pt x="63" y="1260"/>
                        <a:pt x="52" y="1276"/>
                        <a:pt x="47" y="1276"/>
                      </a:cubicBezTo>
                      <a:cubicBezTo>
                        <a:pt x="46" y="1276"/>
                        <a:pt x="46" y="1275"/>
                        <a:pt x="45" y="1275"/>
                      </a:cubicBezTo>
                      <a:cubicBezTo>
                        <a:pt x="37" y="1267"/>
                        <a:pt x="126" y="1138"/>
                        <a:pt x="161" y="1138"/>
                      </a:cubicBezTo>
                      <a:cubicBezTo>
                        <a:pt x="162" y="1138"/>
                        <a:pt x="163" y="1138"/>
                        <a:pt x="164" y="1139"/>
                      </a:cubicBezTo>
                      <a:cubicBezTo>
                        <a:pt x="166" y="1139"/>
                        <a:pt x="168" y="1139"/>
                        <a:pt x="170" y="1139"/>
                      </a:cubicBezTo>
                      <a:moveTo>
                        <a:pt x="253" y="0"/>
                      </a:moveTo>
                      <a:cubicBezTo>
                        <a:pt x="218" y="0"/>
                        <a:pt x="217" y="71"/>
                        <a:pt x="195" y="123"/>
                      </a:cubicBezTo>
                      <a:cubicBezTo>
                        <a:pt x="171" y="179"/>
                        <a:pt x="181" y="269"/>
                        <a:pt x="193" y="301"/>
                      </a:cubicBezTo>
                      <a:cubicBezTo>
                        <a:pt x="205" y="334"/>
                        <a:pt x="276" y="429"/>
                        <a:pt x="279" y="483"/>
                      </a:cubicBezTo>
                      <a:cubicBezTo>
                        <a:pt x="283" y="537"/>
                        <a:pt x="302" y="573"/>
                        <a:pt x="364" y="659"/>
                      </a:cubicBezTo>
                      <a:cubicBezTo>
                        <a:pt x="427" y="746"/>
                        <a:pt x="394" y="848"/>
                        <a:pt x="359" y="940"/>
                      </a:cubicBezTo>
                      <a:cubicBezTo>
                        <a:pt x="323" y="1031"/>
                        <a:pt x="267" y="1066"/>
                        <a:pt x="173" y="1109"/>
                      </a:cubicBezTo>
                      <a:cubicBezTo>
                        <a:pt x="103" y="1140"/>
                        <a:pt x="0" y="1303"/>
                        <a:pt x="32" y="1322"/>
                      </a:cubicBezTo>
                      <a:cubicBezTo>
                        <a:pt x="33" y="1323"/>
                        <a:pt x="34" y="1323"/>
                        <a:pt x="35" y="1323"/>
                      </a:cubicBezTo>
                      <a:cubicBezTo>
                        <a:pt x="44" y="1323"/>
                        <a:pt x="59" y="1299"/>
                        <a:pt x="75" y="1274"/>
                      </a:cubicBezTo>
                      <a:cubicBezTo>
                        <a:pt x="91" y="1250"/>
                        <a:pt x="109" y="1225"/>
                        <a:pt x="126" y="1225"/>
                      </a:cubicBezTo>
                      <a:cubicBezTo>
                        <a:pt x="129" y="1225"/>
                        <a:pt x="132" y="1226"/>
                        <a:pt x="135" y="1227"/>
                      </a:cubicBezTo>
                      <a:cubicBezTo>
                        <a:pt x="162" y="1240"/>
                        <a:pt x="174" y="1276"/>
                        <a:pt x="208" y="1329"/>
                      </a:cubicBezTo>
                      <a:cubicBezTo>
                        <a:pt x="242" y="1382"/>
                        <a:pt x="273" y="1383"/>
                        <a:pt x="266" y="1484"/>
                      </a:cubicBezTo>
                      <a:cubicBezTo>
                        <a:pt x="259" y="1586"/>
                        <a:pt x="264" y="1620"/>
                        <a:pt x="298" y="1654"/>
                      </a:cubicBezTo>
                      <a:cubicBezTo>
                        <a:pt x="332" y="1688"/>
                        <a:pt x="352" y="1759"/>
                        <a:pt x="335" y="1826"/>
                      </a:cubicBezTo>
                      <a:cubicBezTo>
                        <a:pt x="319" y="1892"/>
                        <a:pt x="335" y="1921"/>
                        <a:pt x="369" y="1926"/>
                      </a:cubicBezTo>
                      <a:cubicBezTo>
                        <a:pt x="371" y="1926"/>
                        <a:pt x="372" y="1926"/>
                        <a:pt x="373" y="1926"/>
                      </a:cubicBezTo>
                      <a:cubicBezTo>
                        <a:pt x="405" y="1926"/>
                        <a:pt x="419" y="1868"/>
                        <a:pt x="432" y="1817"/>
                      </a:cubicBezTo>
                      <a:cubicBezTo>
                        <a:pt x="446" y="1764"/>
                        <a:pt x="414" y="1697"/>
                        <a:pt x="373" y="1663"/>
                      </a:cubicBezTo>
                      <a:cubicBezTo>
                        <a:pt x="332" y="1629"/>
                        <a:pt x="330" y="1561"/>
                        <a:pt x="347" y="1476"/>
                      </a:cubicBezTo>
                      <a:cubicBezTo>
                        <a:pt x="364" y="1391"/>
                        <a:pt x="296" y="1315"/>
                        <a:pt x="246" y="1254"/>
                      </a:cubicBezTo>
                      <a:cubicBezTo>
                        <a:pt x="195" y="1192"/>
                        <a:pt x="249" y="1121"/>
                        <a:pt x="324" y="1094"/>
                      </a:cubicBezTo>
                      <a:cubicBezTo>
                        <a:pt x="398" y="1067"/>
                        <a:pt x="500" y="994"/>
                        <a:pt x="505" y="875"/>
                      </a:cubicBezTo>
                      <a:cubicBezTo>
                        <a:pt x="510" y="756"/>
                        <a:pt x="408" y="585"/>
                        <a:pt x="386" y="561"/>
                      </a:cubicBezTo>
                      <a:cubicBezTo>
                        <a:pt x="364" y="537"/>
                        <a:pt x="341" y="520"/>
                        <a:pt x="346" y="471"/>
                      </a:cubicBezTo>
                      <a:cubicBezTo>
                        <a:pt x="351" y="422"/>
                        <a:pt x="283" y="327"/>
                        <a:pt x="261" y="262"/>
                      </a:cubicBezTo>
                      <a:cubicBezTo>
                        <a:pt x="239" y="198"/>
                        <a:pt x="286" y="128"/>
                        <a:pt x="308" y="79"/>
                      </a:cubicBezTo>
                      <a:cubicBezTo>
                        <a:pt x="330" y="30"/>
                        <a:pt x="286" y="8"/>
                        <a:pt x="261" y="1"/>
                      </a:cubicBezTo>
                      <a:cubicBezTo>
                        <a:pt x="258" y="0"/>
                        <a:pt x="255" y="0"/>
                        <a:pt x="253" y="0"/>
                      </a:cubicBezTo>
                    </a:path>
                  </a:pathLst>
                </a:custGeom>
                <a:solidFill>
                  <a:srgbClr val="D873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8" name="Freeform 8789">
                  <a:extLst>
                    <a:ext uri="{FF2B5EF4-FFF2-40B4-BE49-F238E27FC236}">
                      <a16:creationId xmlns:a16="http://schemas.microsoft.com/office/drawing/2014/main" id="{4647A7B3-3105-9C5D-5128-B68E5EAFAE9D}"/>
                    </a:ext>
                  </a:extLst>
                </p:cNvPr>
                <p:cNvSpPr>
                  <a:spLocks noEditPoints="1"/>
                </p:cNvSpPr>
                <p:nvPr/>
              </p:nvSpPr>
              <p:spPr bwMode="auto">
                <a:xfrm>
                  <a:off x="4627" y="1702"/>
                  <a:ext cx="382" cy="1520"/>
                </a:xfrm>
                <a:custGeom>
                  <a:avLst/>
                  <a:gdLst>
                    <a:gd name="T0" fmla="*/ 65 w 463"/>
                    <a:gd name="T1" fmla="*/ 539 h 1841"/>
                    <a:gd name="T2" fmla="*/ 56 w 463"/>
                    <a:gd name="T3" fmla="*/ 529 h 1841"/>
                    <a:gd name="T4" fmla="*/ 44 w 463"/>
                    <a:gd name="T5" fmla="*/ 524 h 1841"/>
                    <a:gd name="T6" fmla="*/ 78 w 463"/>
                    <a:gd name="T7" fmla="*/ 510 h 1841"/>
                    <a:gd name="T8" fmla="*/ 85 w 463"/>
                    <a:gd name="T9" fmla="*/ 505 h 1841"/>
                    <a:gd name="T10" fmla="*/ 73 w 463"/>
                    <a:gd name="T11" fmla="*/ 523 h 1841"/>
                    <a:gd name="T12" fmla="*/ 65 w 463"/>
                    <a:gd name="T13" fmla="*/ 539 h 1841"/>
                    <a:gd name="T14" fmla="*/ 99 w 463"/>
                    <a:gd name="T15" fmla="*/ 0 h 1841"/>
                    <a:gd name="T16" fmla="*/ 73 w 463"/>
                    <a:gd name="T17" fmla="*/ 50 h 1841"/>
                    <a:gd name="T18" fmla="*/ 87 w 463"/>
                    <a:gd name="T19" fmla="*/ 125 h 1841"/>
                    <a:gd name="T20" fmla="*/ 118 w 463"/>
                    <a:gd name="T21" fmla="*/ 198 h 1841"/>
                    <a:gd name="T22" fmla="*/ 146 w 463"/>
                    <a:gd name="T23" fmla="*/ 256 h 1841"/>
                    <a:gd name="T24" fmla="*/ 181 w 463"/>
                    <a:gd name="T25" fmla="*/ 343 h 1841"/>
                    <a:gd name="T26" fmla="*/ 168 w 463"/>
                    <a:gd name="T27" fmla="*/ 424 h 1841"/>
                    <a:gd name="T28" fmla="*/ 112 w 463"/>
                    <a:gd name="T29" fmla="*/ 473 h 1841"/>
                    <a:gd name="T30" fmla="*/ 62 w 463"/>
                    <a:gd name="T31" fmla="*/ 505 h 1841"/>
                    <a:gd name="T32" fmla="*/ 59 w 463"/>
                    <a:gd name="T33" fmla="*/ 505 h 1841"/>
                    <a:gd name="T34" fmla="*/ 57 w 463"/>
                    <a:gd name="T35" fmla="*/ 505 h 1841"/>
                    <a:gd name="T36" fmla="*/ 4 w 463"/>
                    <a:gd name="T37" fmla="*/ 569 h 1841"/>
                    <a:gd name="T38" fmla="*/ 5 w 463"/>
                    <a:gd name="T39" fmla="*/ 569 h 1841"/>
                    <a:gd name="T40" fmla="*/ 20 w 463"/>
                    <a:gd name="T41" fmla="*/ 554 h 1841"/>
                    <a:gd name="T42" fmla="*/ 47 w 463"/>
                    <a:gd name="T43" fmla="*/ 539 h 1841"/>
                    <a:gd name="T44" fmla="*/ 52 w 463"/>
                    <a:gd name="T45" fmla="*/ 540 h 1841"/>
                    <a:gd name="T46" fmla="*/ 101 w 463"/>
                    <a:gd name="T47" fmla="*/ 612 h 1841"/>
                    <a:gd name="T48" fmla="*/ 117 w 463"/>
                    <a:gd name="T49" fmla="*/ 660 h 1841"/>
                    <a:gd name="T50" fmla="*/ 116 w 463"/>
                    <a:gd name="T51" fmla="*/ 707 h 1841"/>
                    <a:gd name="T52" fmla="*/ 138 w 463"/>
                    <a:gd name="T53" fmla="*/ 760 h 1841"/>
                    <a:gd name="T54" fmla="*/ 150 w 463"/>
                    <a:gd name="T55" fmla="*/ 807 h 1841"/>
                    <a:gd name="T56" fmla="*/ 153 w 463"/>
                    <a:gd name="T57" fmla="*/ 855 h 1841"/>
                    <a:gd name="T58" fmla="*/ 156 w 463"/>
                    <a:gd name="T59" fmla="*/ 855 h 1841"/>
                    <a:gd name="T60" fmla="*/ 175 w 463"/>
                    <a:gd name="T61" fmla="*/ 817 h 1841"/>
                    <a:gd name="T62" fmla="*/ 167 w 463"/>
                    <a:gd name="T63" fmla="*/ 779 h 1841"/>
                    <a:gd name="T64" fmla="*/ 134 w 463"/>
                    <a:gd name="T65" fmla="*/ 733 h 1841"/>
                    <a:gd name="T66" fmla="*/ 136 w 463"/>
                    <a:gd name="T67" fmla="*/ 665 h 1841"/>
                    <a:gd name="T68" fmla="*/ 130 w 463"/>
                    <a:gd name="T69" fmla="*/ 618 h 1841"/>
                    <a:gd name="T70" fmla="*/ 83 w 463"/>
                    <a:gd name="T71" fmla="*/ 553 h 1841"/>
                    <a:gd name="T72" fmla="*/ 92 w 463"/>
                    <a:gd name="T73" fmla="*/ 508 h 1841"/>
                    <a:gd name="T74" fmla="*/ 129 w 463"/>
                    <a:gd name="T75" fmla="*/ 479 h 1841"/>
                    <a:gd name="T76" fmla="*/ 193 w 463"/>
                    <a:gd name="T77" fmla="*/ 425 h 1841"/>
                    <a:gd name="T78" fmla="*/ 197 w 463"/>
                    <a:gd name="T79" fmla="*/ 339 h 1841"/>
                    <a:gd name="T80" fmla="*/ 158 w 463"/>
                    <a:gd name="T81" fmla="*/ 249 h 1841"/>
                    <a:gd name="T82" fmla="*/ 134 w 463"/>
                    <a:gd name="T83" fmla="*/ 204 h 1841"/>
                    <a:gd name="T84" fmla="*/ 112 w 463"/>
                    <a:gd name="T85" fmla="*/ 143 h 1841"/>
                    <a:gd name="T86" fmla="*/ 94 w 463"/>
                    <a:gd name="T87" fmla="*/ 65 h 1841"/>
                    <a:gd name="T88" fmla="*/ 102 w 463"/>
                    <a:gd name="T89" fmla="*/ 2 h 1841"/>
                    <a:gd name="T90" fmla="*/ 99 w 463"/>
                    <a:gd name="T91" fmla="*/ 0 h 18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63" h="1841">
                      <a:moveTo>
                        <a:pt x="140" y="1160"/>
                      </a:moveTo>
                      <a:cubicBezTo>
                        <a:pt x="131" y="1154"/>
                        <a:pt x="132" y="1144"/>
                        <a:pt x="123" y="1138"/>
                      </a:cubicBezTo>
                      <a:cubicBezTo>
                        <a:pt x="118" y="1135"/>
                        <a:pt x="96" y="1132"/>
                        <a:pt x="94" y="1128"/>
                      </a:cubicBezTo>
                      <a:cubicBezTo>
                        <a:pt x="89" y="1120"/>
                        <a:pt x="157" y="1101"/>
                        <a:pt x="169" y="1097"/>
                      </a:cubicBezTo>
                      <a:cubicBezTo>
                        <a:pt x="183" y="1088"/>
                        <a:pt x="183" y="1088"/>
                        <a:pt x="183" y="1088"/>
                      </a:cubicBezTo>
                      <a:cubicBezTo>
                        <a:pt x="172" y="1101"/>
                        <a:pt x="164" y="1112"/>
                        <a:pt x="158" y="1126"/>
                      </a:cubicBezTo>
                      <a:cubicBezTo>
                        <a:pt x="154" y="1136"/>
                        <a:pt x="153" y="1153"/>
                        <a:pt x="140" y="1160"/>
                      </a:cubicBezTo>
                      <a:moveTo>
                        <a:pt x="213" y="0"/>
                      </a:moveTo>
                      <a:cubicBezTo>
                        <a:pt x="194" y="0"/>
                        <a:pt x="171" y="65"/>
                        <a:pt x="159" y="107"/>
                      </a:cubicBezTo>
                      <a:cubicBezTo>
                        <a:pt x="144" y="154"/>
                        <a:pt x="173" y="234"/>
                        <a:pt x="189" y="270"/>
                      </a:cubicBezTo>
                      <a:cubicBezTo>
                        <a:pt x="206" y="307"/>
                        <a:pt x="248" y="378"/>
                        <a:pt x="254" y="428"/>
                      </a:cubicBezTo>
                      <a:cubicBezTo>
                        <a:pt x="260" y="479"/>
                        <a:pt x="285" y="511"/>
                        <a:pt x="314" y="550"/>
                      </a:cubicBezTo>
                      <a:cubicBezTo>
                        <a:pt x="343" y="588"/>
                        <a:pt x="369" y="632"/>
                        <a:pt x="392" y="738"/>
                      </a:cubicBezTo>
                      <a:cubicBezTo>
                        <a:pt x="416" y="844"/>
                        <a:pt x="373" y="885"/>
                        <a:pt x="363" y="914"/>
                      </a:cubicBezTo>
                      <a:cubicBezTo>
                        <a:pt x="353" y="943"/>
                        <a:pt x="262" y="1000"/>
                        <a:pt x="242" y="1017"/>
                      </a:cubicBezTo>
                      <a:cubicBezTo>
                        <a:pt x="223" y="1033"/>
                        <a:pt x="167" y="1088"/>
                        <a:pt x="133" y="1088"/>
                      </a:cubicBezTo>
                      <a:cubicBezTo>
                        <a:pt x="131" y="1088"/>
                        <a:pt x="129" y="1088"/>
                        <a:pt x="127" y="1088"/>
                      </a:cubicBezTo>
                      <a:cubicBezTo>
                        <a:pt x="126" y="1087"/>
                        <a:pt x="125" y="1087"/>
                        <a:pt x="124" y="1087"/>
                      </a:cubicBezTo>
                      <a:cubicBezTo>
                        <a:pt x="89" y="1087"/>
                        <a:pt x="0" y="1216"/>
                        <a:pt x="8" y="1224"/>
                      </a:cubicBezTo>
                      <a:cubicBezTo>
                        <a:pt x="9" y="1224"/>
                        <a:pt x="9" y="1225"/>
                        <a:pt x="10" y="1225"/>
                      </a:cubicBezTo>
                      <a:cubicBezTo>
                        <a:pt x="15" y="1225"/>
                        <a:pt x="26" y="1209"/>
                        <a:pt x="42" y="1193"/>
                      </a:cubicBezTo>
                      <a:cubicBezTo>
                        <a:pt x="57" y="1176"/>
                        <a:pt x="78" y="1160"/>
                        <a:pt x="102" y="1160"/>
                      </a:cubicBezTo>
                      <a:cubicBezTo>
                        <a:pt x="105" y="1160"/>
                        <a:pt x="108" y="1161"/>
                        <a:pt x="111" y="1161"/>
                      </a:cubicBezTo>
                      <a:cubicBezTo>
                        <a:pt x="134" y="1166"/>
                        <a:pt x="195" y="1280"/>
                        <a:pt x="219" y="1315"/>
                      </a:cubicBezTo>
                      <a:cubicBezTo>
                        <a:pt x="242" y="1350"/>
                        <a:pt x="259" y="1377"/>
                        <a:pt x="253" y="1419"/>
                      </a:cubicBezTo>
                      <a:cubicBezTo>
                        <a:pt x="247" y="1461"/>
                        <a:pt x="255" y="1475"/>
                        <a:pt x="251" y="1521"/>
                      </a:cubicBezTo>
                      <a:cubicBezTo>
                        <a:pt x="246" y="1566"/>
                        <a:pt x="271" y="1602"/>
                        <a:pt x="298" y="1634"/>
                      </a:cubicBezTo>
                      <a:cubicBezTo>
                        <a:pt x="325" y="1667"/>
                        <a:pt x="330" y="1685"/>
                        <a:pt x="325" y="1738"/>
                      </a:cubicBezTo>
                      <a:cubicBezTo>
                        <a:pt x="320" y="1792"/>
                        <a:pt x="314" y="1821"/>
                        <a:pt x="330" y="1838"/>
                      </a:cubicBezTo>
                      <a:cubicBezTo>
                        <a:pt x="332" y="1840"/>
                        <a:pt x="334" y="1841"/>
                        <a:pt x="336" y="1841"/>
                      </a:cubicBezTo>
                      <a:cubicBezTo>
                        <a:pt x="352" y="1841"/>
                        <a:pt x="372" y="1786"/>
                        <a:pt x="378" y="1759"/>
                      </a:cubicBezTo>
                      <a:cubicBezTo>
                        <a:pt x="386" y="1728"/>
                        <a:pt x="378" y="1703"/>
                        <a:pt x="360" y="1675"/>
                      </a:cubicBezTo>
                      <a:cubicBezTo>
                        <a:pt x="342" y="1646"/>
                        <a:pt x="313" y="1613"/>
                        <a:pt x="288" y="1577"/>
                      </a:cubicBezTo>
                      <a:cubicBezTo>
                        <a:pt x="264" y="1541"/>
                        <a:pt x="287" y="1474"/>
                        <a:pt x="295" y="1432"/>
                      </a:cubicBezTo>
                      <a:cubicBezTo>
                        <a:pt x="304" y="1391"/>
                        <a:pt x="292" y="1358"/>
                        <a:pt x="279" y="1330"/>
                      </a:cubicBezTo>
                      <a:cubicBezTo>
                        <a:pt x="266" y="1303"/>
                        <a:pt x="193" y="1208"/>
                        <a:pt x="181" y="1190"/>
                      </a:cubicBezTo>
                      <a:cubicBezTo>
                        <a:pt x="170" y="1172"/>
                        <a:pt x="177" y="1125"/>
                        <a:pt x="197" y="1093"/>
                      </a:cubicBezTo>
                      <a:cubicBezTo>
                        <a:pt x="216" y="1061"/>
                        <a:pt x="251" y="1042"/>
                        <a:pt x="277" y="1029"/>
                      </a:cubicBezTo>
                      <a:cubicBezTo>
                        <a:pt x="304" y="1016"/>
                        <a:pt x="370" y="973"/>
                        <a:pt x="417" y="916"/>
                      </a:cubicBezTo>
                      <a:cubicBezTo>
                        <a:pt x="463" y="858"/>
                        <a:pt x="438" y="774"/>
                        <a:pt x="427" y="730"/>
                      </a:cubicBezTo>
                      <a:cubicBezTo>
                        <a:pt x="415" y="686"/>
                        <a:pt x="365" y="570"/>
                        <a:pt x="340" y="536"/>
                      </a:cubicBezTo>
                      <a:cubicBezTo>
                        <a:pt x="316" y="502"/>
                        <a:pt x="288" y="481"/>
                        <a:pt x="288" y="439"/>
                      </a:cubicBezTo>
                      <a:cubicBezTo>
                        <a:pt x="288" y="397"/>
                        <a:pt x="276" y="363"/>
                        <a:pt x="242" y="307"/>
                      </a:cubicBezTo>
                      <a:cubicBezTo>
                        <a:pt x="207" y="251"/>
                        <a:pt x="194" y="187"/>
                        <a:pt x="203" y="141"/>
                      </a:cubicBezTo>
                      <a:cubicBezTo>
                        <a:pt x="211" y="94"/>
                        <a:pt x="231" y="16"/>
                        <a:pt x="220" y="4"/>
                      </a:cubicBezTo>
                      <a:cubicBezTo>
                        <a:pt x="218" y="1"/>
                        <a:pt x="215" y="0"/>
                        <a:pt x="213" y="0"/>
                      </a:cubicBezTo>
                    </a:path>
                  </a:pathLst>
                </a:custGeom>
                <a:solidFill>
                  <a:srgbClr val="DB5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09" name="Freeform 8790">
                  <a:extLst>
                    <a:ext uri="{FF2B5EF4-FFF2-40B4-BE49-F238E27FC236}">
                      <a16:creationId xmlns:a16="http://schemas.microsoft.com/office/drawing/2014/main" id="{B9C9870D-F293-7B2C-3198-F1C2E91178F6}"/>
                    </a:ext>
                  </a:extLst>
                </p:cNvPr>
                <p:cNvSpPr>
                  <a:spLocks/>
                </p:cNvSpPr>
                <p:nvPr/>
              </p:nvSpPr>
              <p:spPr bwMode="auto">
                <a:xfrm>
                  <a:off x="4700" y="2600"/>
                  <a:ext cx="78" cy="60"/>
                </a:xfrm>
                <a:custGeom>
                  <a:avLst/>
                  <a:gdLst>
                    <a:gd name="T0" fmla="*/ 45 w 94"/>
                    <a:gd name="T1" fmla="*/ 0 h 72"/>
                    <a:gd name="T2" fmla="*/ 38 w 94"/>
                    <a:gd name="T3" fmla="*/ 5 h 72"/>
                    <a:gd name="T4" fmla="*/ 2 w 94"/>
                    <a:gd name="T5" fmla="*/ 19 h 72"/>
                    <a:gd name="T6" fmla="*/ 16 w 94"/>
                    <a:gd name="T7" fmla="*/ 24 h 72"/>
                    <a:gd name="T8" fmla="*/ 24 w 94"/>
                    <a:gd name="T9" fmla="*/ 35 h 72"/>
                    <a:gd name="T10" fmla="*/ 32 w 94"/>
                    <a:gd name="T11" fmla="*/ 19 h 72"/>
                    <a:gd name="T12" fmla="*/ 45 w 94"/>
                    <a:gd name="T13" fmla="*/ 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 h="72">
                      <a:moveTo>
                        <a:pt x="94" y="0"/>
                      </a:moveTo>
                      <a:cubicBezTo>
                        <a:pt x="80" y="9"/>
                        <a:pt x="80" y="9"/>
                        <a:pt x="80" y="9"/>
                      </a:cubicBezTo>
                      <a:cubicBezTo>
                        <a:pt x="68" y="13"/>
                        <a:pt x="0" y="32"/>
                        <a:pt x="5" y="40"/>
                      </a:cubicBezTo>
                      <a:cubicBezTo>
                        <a:pt x="7" y="44"/>
                        <a:pt x="29" y="47"/>
                        <a:pt x="34" y="50"/>
                      </a:cubicBezTo>
                      <a:cubicBezTo>
                        <a:pt x="43" y="56"/>
                        <a:pt x="42" y="66"/>
                        <a:pt x="51" y="72"/>
                      </a:cubicBezTo>
                      <a:cubicBezTo>
                        <a:pt x="64" y="65"/>
                        <a:pt x="65" y="48"/>
                        <a:pt x="69" y="38"/>
                      </a:cubicBezTo>
                      <a:cubicBezTo>
                        <a:pt x="75" y="24"/>
                        <a:pt x="83" y="13"/>
                        <a:pt x="94" y="0"/>
                      </a:cubicBezTo>
                    </a:path>
                  </a:pathLst>
                </a:custGeom>
                <a:solidFill>
                  <a:srgbClr val="DE49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10" name="Freeform 8791">
                  <a:extLst>
                    <a:ext uri="{FF2B5EF4-FFF2-40B4-BE49-F238E27FC236}">
                      <a16:creationId xmlns:a16="http://schemas.microsoft.com/office/drawing/2014/main" id="{04BBF4DA-3AF1-C6A7-B1AD-D296151F7B12}"/>
                    </a:ext>
                  </a:extLst>
                </p:cNvPr>
                <p:cNvSpPr>
                  <a:spLocks/>
                </p:cNvSpPr>
                <p:nvPr/>
              </p:nvSpPr>
              <p:spPr bwMode="auto">
                <a:xfrm>
                  <a:off x="4729" y="1487"/>
                  <a:ext cx="28" cy="80"/>
                </a:xfrm>
                <a:custGeom>
                  <a:avLst/>
                  <a:gdLst>
                    <a:gd name="T0" fmla="*/ 13 w 33"/>
                    <a:gd name="T1" fmla="*/ 23 h 97"/>
                    <a:gd name="T2" fmla="*/ 17 w 33"/>
                    <a:gd name="T3" fmla="*/ 7 h 97"/>
                    <a:gd name="T4" fmla="*/ 11 w 33"/>
                    <a:gd name="T5" fmla="*/ 1 h 97"/>
                    <a:gd name="T6" fmla="*/ 4 w 33"/>
                    <a:gd name="T7" fmla="*/ 6 h 97"/>
                    <a:gd name="T8" fmla="*/ 1 w 33"/>
                    <a:gd name="T9" fmla="*/ 21 h 97"/>
                    <a:gd name="T10" fmla="*/ 2 w 33"/>
                    <a:gd name="T11" fmla="*/ 38 h 97"/>
                    <a:gd name="T12" fmla="*/ 7 w 33"/>
                    <a:gd name="T13" fmla="*/ 45 h 97"/>
                    <a:gd name="T14" fmla="*/ 14 w 33"/>
                    <a:gd name="T15" fmla="*/ 40 h 97"/>
                    <a:gd name="T16" fmla="*/ 13 w 33"/>
                    <a:gd name="T17" fmla="*/ 23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7">
                      <a:moveTo>
                        <a:pt x="25" y="50"/>
                      </a:moveTo>
                      <a:cubicBezTo>
                        <a:pt x="26" y="33"/>
                        <a:pt x="32" y="14"/>
                        <a:pt x="32" y="14"/>
                      </a:cubicBezTo>
                      <a:cubicBezTo>
                        <a:pt x="33" y="7"/>
                        <a:pt x="28" y="1"/>
                        <a:pt x="21" y="1"/>
                      </a:cubicBezTo>
                      <a:cubicBezTo>
                        <a:pt x="14" y="0"/>
                        <a:pt x="9" y="5"/>
                        <a:pt x="8" y="12"/>
                      </a:cubicBezTo>
                      <a:cubicBezTo>
                        <a:pt x="8" y="12"/>
                        <a:pt x="2" y="31"/>
                        <a:pt x="1" y="47"/>
                      </a:cubicBezTo>
                      <a:cubicBezTo>
                        <a:pt x="0" y="59"/>
                        <a:pt x="1" y="59"/>
                        <a:pt x="2" y="83"/>
                      </a:cubicBezTo>
                      <a:cubicBezTo>
                        <a:pt x="2" y="90"/>
                        <a:pt x="7" y="96"/>
                        <a:pt x="13" y="96"/>
                      </a:cubicBezTo>
                      <a:cubicBezTo>
                        <a:pt x="20" y="97"/>
                        <a:pt x="26" y="92"/>
                        <a:pt x="26" y="85"/>
                      </a:cubicBezTo>
                      <a:cubicBezTo>
                        <a:pt x="26" y="85"/>
                        <a:pt x="23" y="67"/>
                        <a:pt x="25" y="50"/>
                      </a:cubicBez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11" name="Freeform 8792">
                  <a:extLst>
                    <a:ext uri="{FF2B5EF4-FFF2-40B4-BE49-F238E27FC236}">
                      <a16:creationId xmlns:a16="http://schemas.microsoft.com/office/drawing/2014/main" id="{B91CAD1A-5E44-D846-7EDD-C0B78FAF768B}"/>
                    </a:ext>
                  </a:extLst>
                </p:cNvPr>
                <p:cNvSpPr>
                  <a:spLocks/>
                </p:cNvSpPr>
                <p:nvPr/>
              </p:nvSpPr>
              <p:spPr bwMode="auto">
                <a:xfrm>
                  <a:off x="4729" y="1487"/>
                  <a:ext cx="28" cy="80"/>
                </a:xfrm>
                <a:custGeom>
                  <a:avLst/>
                  <a:gdLst>
                    <a:gd name="T0" fmla="*/ 13 w 33"/>
                    <a:gd name="T1" fmla="*/ 23 h 97"/>
                    <a:gd name="T2" fmla="*/ 17 w 33"/>
                    <a:gd name="T3" fmla="*/ 7 h 97"/>
                    <a:gd name="T4" fmla="*/ 11 w 33"/>
                    <a:gd name="T5" fmla="*/ 1 h 97"/>
                    <a:gd name="T6" fmla="*/ 4 w 33"/>
                    <a:gd name="T7" fmla="*/ 6 h 97"/>
                    <a:gd name="T8" fmla="*/ 1 w 33"/>
                    <a:gd name="T9" fmla="*/ 21 h 97"/>
                    <a:gd name="T10" fmla="*/ 2 w 33"/>
                    <a:gd name="T11" fmla="*/ 38 h 97"/>
                    <a:gd name="T12" fmla="*/ 7 w 33"/>
                    <a:gd name="T13" fmla="*/ 45 h 97"/>
                    <a:gd name="T14" fmla="*/ 14 w 33"/>
                    <a:gd name="T15" fmla="*/ 40 h 97"/>
                    <a:gd name="T16" fmla="*/ 13 w 33"/>
                    <a:gd name="T17" fmla="*/ 23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7">
                      <a:moveTo>
                        <a:pt x="25" y="50"/>
                      </a:moveTo>
                      <a:cubicBezTo>
                        <a:pt x="26" y="33"/>
                        <a:pt x="32" y="14"/>
                        <a:pt x="32" y="14"/>
                      </a:cubicBezTo>
                      <a:cubicBezTo>
                        <a:pt x="33" y="7"/>
                        <a:pt x="28" y="1"/>
                        <a:pt x="21" y="1"/>
                      </a:cubicBezTo>
                      <a:cubicBezTo>
                        <a:pt x="14" y="0"/>
                        <a:pt x="9" y="5"/>
                        <a:pt x="8" y="12"/>
                      </a:cubicBezTo>
                      <a:cubicBezTo>
                        <a:pt x="8" y="12"/>
                        <a:pt x="2" y="31"/>
                        <a:pt x="1" y="47"/>
                      </a:cubicBezTo>
                      <a:cubicBezTo>
                        <a:pt x="0" y="59"/>
                        <a:pt x="1" y="59"/>
                        <a:pt x="2" y="83"/>
                      </a:cubicBezTo>
                      <a:cubicBezTo>
                        <a:pt x="2" y="90"/>
                        <a:pt x="7" y="96"/>
                        <a:pt x="13" y="96"/>
                      </a:cubicBezTo>
                      <a:cubicBezTo>
                        <a:pt x="20" y="97"/>
                        <a:pt x="26" y="92"/>
                        <a:pt x="26" y="85"/>
                      </a:cubicBezTo>
                      <a:cubicBezTo>
                        <a:pt x="26" y="85"/>
                        <a:pt x="23" y="67"/>
                        <a:pt x="25" y="50"/>
                      </a:cubicBez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12" name="Freeform 8793">
                  <a:extLst>
                    <a:ext uri="{FF2B5EF4-FFF2-40B4-BE49-F238E27FC236}">
                      <a16:creationId xmlns:a16="http://schemas.microsoft.com/office/drawing/2014/main" id="{0B5ECF11-5161-F219-B7C1-B3D957D180E6}"/>
                    </a:ext>
                  </a:extLst>
                </p:cNvPr>
                <p:cNvSpPr>
                  <a:spLocks/>
                </p:cNvSpPr>
                <p:nvPr/>
              </p:nvSpPr>
              <p:spPr bwMode="auto">
                <a:xfrm>
                  <a:off x="4738" y="1654"/>
                  <a:ext cx="28" cy="80"/>
                </a:xfrm>
                <a:custGeom>
                  <a:avLst/>
                  <a:gdLst>
                    <a:gd name="T0" fmla="*/ 4 w 35"/>
                    <a:gd name="T1" fmla="*/ 21 h 97"/>
                    <a:gd name="T2" fmla="*/ 1 w 35"/>
                    <a:gd name="T3" fmla="*/ 38 h 97"/>
                    <a:gd name="T4" fmla="*/ 5 w 35"/>
                    <a:gd name="T5" fmla="*/ 45 h 97"/>
                    <a:gd name="T6" fmla="*/ 10 w 35"/>
                    <a:gd name="T7" fmla="*/ 40 h 97"/>
                    <a:gd name="T8" fmla="*/ 14 w 35"/>
                    <a:gd name="T9" fmla="*/ 23 h 97"/>
                    <a:gd name="T10" fmla="*/ 14 w 35"/>
                    <a:gd name="T11" fmla="*/ 7 h 97"/>
                    <a:gd name="T12" fmla="*/ 9 w 35"/>
                    <a:gd name="T13" fmla="*/ 1 h 97"/>
                    <a:gd name="T14" fmla="*/ 4 w 35"/>
                    <a:gd name="T15" fmla="*/ 5 h 97"/>
                    <a:gd name="T16" fmla="*/ 4 w 35"/>
                    <a:gd name="T17" fmla="*/ 21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97">
                      <a:moveTo>
                        <a:pt x="10" y="46"/>
                      </a:moveTo>
                      <a:cubicBezTo>
                        <a:pt x="8" y="64"/>
                        <a:pt x="1" y="82"/>
                        <a:pt x="1" y="82"/>
                      </a:cubicBezTo>
                      <a:cubicBezTo>
                        <a:pt x="0" y="89"/>
                        <a:pt x="5" y="95"/>
                        <a:pt x="12" y="96"/>
                      </a:cubicBezTo>
                      <a:cubicBezTo>
                        <a:pt x="18" y="97"/>
                        <a:pt x="24" y="92"/>
                        <a:pt x="25" y="85"/>
                      </a:cubicBezTo>
                      <a:cubicBezTo>
                        <a:pt x="25" y="85"/>
                        <a:pt x="31" y="66"/>
                        <a:pt x="33" y="50"/>
                      </a:cubicBezTo>
                      <a:cubicBezTo>
                        <a:pt x="35" y="38"/>
                        <a:pt x="34" y="38"/>
                        <a:pt x="33" y="14"/>
                      </a:cubicBezTo>
                      <a:cubicBezTo>
                        <a:pt x="34" y="7"/>
                        <a:pt x="29" y="1"/>
                        <a:pt x="22" y="1"/>
                      </a:cubicBezTo>
                      <a:cubicBezTo>
                        <a:pt x="16" y="0"/>
                        <a:pt x="10" y="5"/>
                        <a:pt x="9" y="11"/>
                      </a:cubicBezTo>
                      <a:cubicBezTo>
                        <a:pt x="9" y="11"/>
                        <a:pt x="11" y="29"/>
                        <a:pt x="10" y="46"/>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13" name="Freeform 8794">
                  <a:extLst>
                    <a:ext uri="{FF2B5EF4-FFF2-40B4-BE49-F238E27FC236}">
                      <a16:creationId xmlns:a16="http://schemas.microsoft.com/office/drawing/2014/main" id="{AD6573F8-4BE1-139C-C2D9-DD089E889996}"/>
                    </a:ext>
                  </a:extLst>
                </p:cNvPr>
                <p:cNvSpPr>
                  <a:spLocks/>
                </p:cNvSpPr>
                <p:nvPr/>
              </p:nvSpPr>
              <p:spPr bwMode="auto">
                <a:xfrm>
                  <a:off x="4738" y="1654"/>
                  <a:ext cx="28" cy="80"/>
                </a:xfrm>
                <a:custGeom>
                  <a:avLst/>
                  <a:gdLst>
                    <a:gd name="T0" fmla="*/ 4 w 35"/>
                    <a:gd name="T1" fmla="*/ 21 h 97"/>
                    <a:gd name="T2" fmla="*/ 1 w 35"/>
                    <a:gd name="T3" fmla="*/ 38 h 97"/>
                    <a:gd name="T4" fmla="*/ 5 w 35"/>
                    <a:gd name="T5" fmla="*/ 45 h 97"/>
                    <a:gd name="T6" fmla="*/ 10 w 35"/>
                    <a:gd name="T7" fmla="*/ 40 h 97"/>
                    <a:gd name="T8" fmla="*/ 14 w 35"/>
                    <a:gd name="T9" fmla="*/ 23 h 97"/>
                    <a:gd name="T10" fmla="*/ 14 w 35"/>
                    <a:gd name="T11" fmla="*/ 7 h 97"/>
                    <a:gd name="T12" fmla="*/ 9 w 35"/>
                    <a:gd name="T13" fmla="*/ 1 h 97"/>
                    <a:gd name="T14" fmla="*/ 4 w 35"/>
                    <a:gd name="T15" fmla="*/ 5 h 97"/>
                    <a:gd name="T16" fmla="*/ 4 w 35"/>
                    <a:gd name="T17" fmla="*/ 21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97">
                      <a:moveTo>
                        <a:pt x="10" y="46"/>
                      </a:moveTo>
                      <a:cubicBezTo>
                        <a:pt x="8" y="64"/>
                        <a:pt x="1" y="82"/>
                        <a:pt x="1" y="82"/>
                      </a:cubicBezTo>
                      <a:cubicBezTo>
                        <a:pt x="0" y="89"/>
                        <a:pt x="5" y="95"/>
                        <a:pt x="12" y="96"/>
                      </a:cubicBezTo>
                      <a:cubicBezTo>
                        <a:pt x="18" y="97"/>
                        <a:pt x="24" y="92"/>
                        <a:pt x="25" y="85"/>
                      </a:cubicBezTo>
                      <a:cubicBezTo>
                        <a:pt x="25" y="85"/>
                        <a:pt x="31" y="66"/>
                        <a:pt x="33" y="50"/>
                      </a:cubicBezTo>
                      <a:cubicBezTo>
                        <a:pt x="35" y="38"/>
                        <a:pt x="34" y="38"/>
                        <a:pt x="33" y="14"/>
                      </a:cubicBezTo>
                      <a:cubicBezTo>
                        <a:pt x="34" y="7"/>
                        <a:pt x="29" y="1"/>
                        <a:pt x="22" y="1"/>
                      </a:cubicBezTo>
                      <a:cubicBezTo>
                        <a:pt x="16" y="0"/>
                        <a:pt x="10" y="5"/>
                        <a:pt x="9" y="11"/>
                      </a:cubicBezTo>
                      <a:cubicBezTo>
                        <a:pt x="9" y="11"/>
                        <a:pt x="11" y="29"/>
                        <a:pt x="10" y="46"/>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14" name="Freeform 8795">
                  <a:extLst>
                    <a:ext uri="{FF2B5EF4-FFF2-40B4-BE49-F238E27FC236}">
                      <a16:creationId xmlns:a16="http://schemas.microsoft.com/office/drawing/2014/main" id="{8C0EE52B-12F7-8BDF-5477-07E55280F7F9}"/>
                    </a:ext>
                  </a:extLst>
                </p:cNvPr>
                <p:cNvSpPr>
                  <a:spLocks/>
                </p:cNvSpPr>
                <p:nvPr/>
              </p:nvSpPr>
              <p:spPr bwMode="auto">
                <a:xfrm>
                  <a:off x="4704" y="1825"/>
                  <a:ext cx="31" cy="79"/>
                </a:xfrm>
                <a:custGeom>
                  <a:avLst/>
                  <a:gdLst>
                    <a:gd name="T0" fmla="*/ 11 w 38"/>
                    <a:gd name="T1" fmla="*/ 22 h 96"/>
                    <a:gd name="T2" fmla="*/ 11 w 38"/>
                    <a:gd name="T3" fmla="*/ 5 h 96"/>
                    <a:gd name="T4" fmla="*/ 5 w 38"/>
                    <a:gd name="T5" fmla="*/ 1 h 96"/>
                    <a:gd name="T6" fmla="*/ 1 w 38"/>
                    <a:gd name="T7" fmla="*/ 7 h 96"/>
                    <a:gd name="T8" fmla="*/ 2 w 38"/>
                    <a:gd name="T9" fmla="*/ 24 h 96"/>
                    <a:gd name="T10" fmla="*/ 6 w 38"/>
                    <a:gd name="T11" fmla="*/ 40 h 96"/>
                    <a:gd name="T12" fmla="*/ 12 w 38"/>
                    <a:gd name="T13" fmla="*/ 44 h 96"/>
                    <a:gd name="T14" fmla="*/ 16 w 38"/>
                    <a:gd name="T15" fmla="*/ 37 h 96"/>
                    <a:gd name="T16" fmla="*/ 11 w 38"/>
                    <a:gd name="T17" fmla="*/ 22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96">
                      <a:moveTo>
                        <a:pt x="26" y="48"/>
                      </a:moveTo>
                      <a:cubicBezTo>
                        <a:pt x="23" y="31"/>
                        <a:pt x="25" y="11"/>
                        <a:pt x="25" y="11"/>
                      </a:cubicBezTo>
                      <a:cubicBezTo>
                        <a:pt x="24" y="4"/>
                        <a:pt x="17" y="0"/>
                        <a:pt x="11" y="1"/>
                      </a:cubicBezTo>
                      <a:cubicBezTo>
                        <a:pt x="4" y="2"/>
                        <a:pt x="0" y="8"/>
                        <a:pt x="1" y="15"/>
                      </a:cubicBezTo>
                      <a:cubicBezTo>
                        <a:pt x="1" y="15"/>
                        <a:pt x="0" y="35"/>
                        <a:pt x="3" y="51"/>
                      </a:cubicBezTo>
                      <a:cubicBezTo>
                        <a:pt x="5" y="63"/>
                        <a:pt x="5" y="62"/>
                        <a:pt x="13" y="85"/>
                      </a:cubicBezTo>
                      <a:cubicBezTo>
                        <a:pt x="14" y="92"/>
                        <a:pt x="20" y="96"/>
                        <a:pt x="27" y="95"/>
                      </a:cubicBezTo>
                      <a:cubicBezTo>
                        <a:pt x="33" y="94"/>
                        <a:pt x="38" y="88"/>
                        <a:pt x="37" y="81"/>
                      </a:cubicBezTo>
                      <a:cubicBezTo>
                        <a:pt x="37" y="81"/>
                        <a:pt x="29" y="65"/>
                        <a:pt x="26" y="48"/>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15" name="Freeform 8796">
                  <a:extLst>
                    <a:ext uri="{FF2B5EF4-FFF2-40B4-BE49-F238E27FC236}">
                      <a16:creationId xmlns:a16="http://schemas.microsoft.com/office/drawing/2014/main" id="{0A49ECBF-834C-B73F-41D0-6CB5922CB0AC}"/>
                    </a:ext>
                  </a:extLst>
                </p:cNvPr>
                <p:cNvSpPr>
                  <a:spLocks/>
                </p:cNvSpPr>
                <p:nvPr/>
              </p:nvSpPr>
              <p:spPr bwMode="auto">
                <a:xfrm>
                  <a:off x="4704" y="1825"/>
                  <a:ext cx="31" cy="79"/>
                </a:xfrm>
                <a:custGeom>
                  <a:avLst/>
                  <a:gdLst>
                    <a:gd name="T0" fmla="*/ 11 w 38"/>
                    <a:gd name="T1" fmla="*/ 22 h 96"/>
                    <a:gd name="T2" fmla="*/ 11 w 38"/>
                    <a:gd name="T3" fmla="*/ 5 h 96"/>
                    <a:gd name="T4" fmla="*/ 5 w 38"/>
                    <a:gd name="T5" fmla="*/ 1 h 96"/>
                    <a:gd name="T6" fmla="*/ 1 w 38"/>
                    <a:gd name="T7" fmla="*/ 7 h 96"/>
                    <a:gd name="T8" fmla="*/ 2 w 38"/>
                    <a:gd name="T9" fmla="*/ 24 h 96"/>
                    <a:gd name="T10" fmla="*/ 6 w 38"/>
                    <a:gd name="T11" fmla="*/ 40 h 96"/>
                    <a:gd name="T12" fmla="*/ 12 w 38"/>
                    <a:gd name="T13" fmla="*/ 44 h 96"/>
                    <a:gd name="T14" fmla="*/ 16 w 38"/>
                    <a:gd name="T15" fmla="*/ 37 h 96"/>
                    <a:gd name="T16" fmla="*/ 11 w 38"/>
                    <a:gd name="T17" fmla="*/ 22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96">
                      <a:moveTo>
                        <a:pt x="26" y="48"/>
                      </a:moveTo>
                      <a:cubicBezTo>
                        <a:pt x="23" y="31"/>
                        <a:pt x="25" y="11"/>
                        <a:pt x="25" y="11"/>
                      </a:cubicBezTo>
                      <a:cubicBezTo>
                        <a:pt x="24" y="4"/>
                        <a:pt x="17" y="0"/>
                        <a:pt x="11" y="1"/>
                      </a:cubicBezTo>
                      <a:cubicBezTo>
                        <a:pt x="4" y="2"/>
                        <a:pt x="0" y="8"/>
                        <a:pt x="1" y="15"/>
                      </a:cubicBezTo>
                      <a:cubicBezTo>
                        <a:pt x="1" y="15"/>
                        <a:pt x="0" y="35"/>
                        <a:pt x="3" y="51"/>
                      </a:cubicBezTo>
                      <a:cubicBezTo>
                        <a:pt x="5" y="63"/>
                        <a:pt x="5" y="62"/>
                        <a:pt x="13" y="85"/>
                      </a:cubicBezTo>
                      <a:cubicBezTo>
                        <a:pt x="14" y="92"/>
                        <a:pt x="20" y="96"/>
                        <a:pt x="27" y="95"/>
                      </a:cubicBezTo>
                      <a:cubicBezTo>
                        <a:pt x="33" y="94"/>
                        <a:pt x="38" y="88"/>
                        <a:pt x="37" y="81"/>
                      </a:cubicBezTo>
                      <a:cubicBezTo>
                        <a:pt x="37" y="81"/>
                        <a:pt x="29" y="65"/>
                        <a:pt x="26" y="48"/>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16" name="Freeform 8797">
                  <a:extLst>
                    <a:ext uri="{FF2B5EF4-FFF2-40B4-BE49-F238E27FC236}">
                      <a16:creationId xmlns:a16="http://schemas.microsoft.com/office/drawing/2014/main" id="{1EAC31A6-A18E-C1F3-D7F4-17B163270AE6}"/>
                    </a:ext>
                  </a:extLst>
                </p:cNvPr>
                <p:cNvSpPr>
                  <a:spLocks/>
                </p:cNvSpPr>
                <p:nvPr/>
              </p:nvSpPr>
              <p:spPr bwMode="auto">
                <a:xfrm>
                  <a:off x="4796" y="2094"/>
                  <a:ext cx="42" cy="78"/>
                </a:xfrm>
                <a:custGeom>
                  <a:avLst/>
                  <a:gdLst>
                    <a:gd name="T0" fmla="*/ 15 w 51"/>
                    <a:gd name="T1" fmla="*/ 22 h 94"/>
                    <a:gd name="T2" fmla="*/ 12 w 51"/>
                    <a:gd name="T3" fmla="*/ 4 h 94"/>
                    <a:gd name="T4" fmla="*/ 4 w 51"/>
                    <a:gd name="T5" fmla="*/ 2 h 94"/>
                    <a:gd name="T6" fmla="*/ 2 w 51"/>
                    <a:gd name="T7" fmla="*/ 8 h 94"/>
                    <a:gd name="T8" fmla="*/ 5 w 51"/>
                    <a:gd name="T9" fmla="*/ 25 h 94"/>
                    <a:gd name="T10" fmla="*/ 12 w 51"/>
                    <a:gd name="T11" fmla="*/ 41 h 94"/>
                    <a:gd name="T12" fmla="*/ 19 w 51"/>
                    <a:gd name="T13" fmla="*/ 43 h 94"/>
                    <a:gd name="T14" fmla="*/ 22 w 51"/>
                    <a:gd name="T15" fmla="*/ 37 h 94"/>
                    <a:gd name="T16" fmla="*/ 15 w 51"/>
                    <a:gd name="T17" fmla="*/ 2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 h="94">
                      <a:moveTo>
                        <a:pt x="33" y="45"/>
                      </a:moveTo>
                      <a:cubicBezTo>
                        <a:pt x="27" y="29"/>
                        <a:pt x="25" y="9"/>
                        <a:pt x="25" y="9"/>
                      </a:cubicBezTo>
                      <a:cubicBezTo>
                        <a:pt x="23" y="3"/>
                        <a:pt x="16" y="0"/>
                        <a:pt x="9" y="2"/>
                      </a:cubicBezTo>
                      <a:cubicBezTo>
                        <a:pt x="3" y="4"/>
                        <a:pt x="0" y="11"/>
                        <a:pt x="2" y="17"/>
                      </a:cubicBezTo>
                      <a:cubicBezTo>
                        <a:pt x="2" y="17"/>
                        <a:pt x="5" y="37"/>
                        <a:pt x="10" y="52"/>
                      </a:cubicBezTo>
                      <a:cubicBezTo>
                        <a:pt x="14" y="64"/>
                        <a:pt x="15" y="63"/>
                        <a:pt x="26" y="85"/>
                      </a:cubicBezTo>
                      <a:cubicBezTo>
                        <a:pt x="28" y="91"/>
                        <a:pt x="35" y="94"/>
                        <a:pt x="41" y="92"/>
                      </a:cubicBezTo>
                      <a:cubicBezTo>
                        <a:pt x="48" y="90"/>
                        <a:pt x="51" y="83"/>
                        <a:pt x="49" y="77"/>
                      </a:cubicBezTo>
                      <a:cubicBezTo>
                        <a:pt x="49" y="77"/>
                        <a:pt x="39" y="62"/>
                        <a:pt x="33" y="4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17" name="Freeform 8798">
                  <a:extLst>
                    <a:ext uri="{FF2B5EF4-FFF2-40B4-BE49-F238E27FC236}">
                      <a16:creationId xmlns:a16="http://schemas.microsoft.com/office/drawing/2014/main" id="{22AEC5AB-AB3C-6A4A-D047-91CC54443417}"/>
                    </a:ext>
                  </a:extLst>
                </p:cNvPr>
                <p:cNvSpPr>
                  <a:spLocks/>
                </p:cNvSpPr>
                <p:nvPr/>
              </p:nvSpPr>
              <p:spPr bwMode="auto">
                <a:xfrm>
                  <a:off x="4796" y="2094"/>
                  <a:ext cx="42" cy="78"/>
                </a:xfrm>
                <a:custGeom>
                  <a:avLst/>
                  <a:gdLst>
                    <a:gd name="T0" fmla="*/ 15 w 51"/>
                    <a:gd name="T1" fmla="*/ 22 h 94"/>
                    <a:gd name="T2" fmla="*/ 12 w 51"/>
                    <a:gd name="T3" fmla="*/ 4 h 94"/>
                    <a:gd name="T4" fmla="*/ 4 w 51"/>
                    <a:gd name="T5" fmla="*/ 2 h 94"/>
                    <a:gd name="T6" fmla="*/ 2 w 51"/>
                    <a:gd name="T7" fmla="*/ 8 h 94"/>
                    <a:gd name="T8" fmla="*/ 5 w 51"/>
                    <a:gd name="T9" fmla="*/ 25 h 94"/>
                    <a:gd name="T10" fmla="*/ 12 w 51"/>
                    <a:gd name="T11" fmla="*/ 41 h 94"/>
                    <a:gd name="T12" fmla="*/ 19 w 51"/>
                    <a:gd name="T13" fmla="*/ 43 h 94"/>
                    <a:gd name="T14" fmla="*/ 22 w 51"/>
                    <a:gd name="T15" fmla="*/ 37 h 94"/>
                    <a:gd name="T16" fmla="*/ 15 w 51"/>
                    <a:gd name="T17" fmla="*/ 2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 h="94">
                      <a:moveTo>
                        <a:pt x="33" y="45"/>
                      </a:moveTo>
                      <a:cubicBezTo>
                        <a:pt x="27" y="29"/>
                        <a:pt x="25" y="9"/>
                        <a:pt x="25" y="9"/>
                      </a:cubicBezTo>
                      <a:cubicBezTo>
                        <a:pt x="23" y="3"/>
                        <a:pt x="16" y="0"/>
                        <a:pt x="9" y="2"/>
                      </a:cubicBezTo>
                      <a:cubicBezTo>
                        <a:pt x="3" y="4"/>
                        <a:pt x="0" y="11"/>
                        <a:pt x="2" y="17"/>
                      </a:cubicBezTo>
                      <a:cubicBezTo>
                        <a:pt x="2" y="17"/>
                        <a:pt x="5" y="37"/>
                        <a:pt x="10" y="52"/>
                      </a:cubicBezTo>
                      <a:cubicBezTo>
                        <a:pt x="14" y="64"/>
                        <a:pt x="15" y="63"/>
                        <a:pt x="26" y="85"/>
                      </a:cubicBezTo>
                      <a:cubicBezTo>
                        <a:pt x="28" y="91"/>
                        <a:pt x="35" y="94"/>
                        <a:pt x="41" y="92"/>
                      </a:cubicBezTo>
                      <a:cubicBezTo>
                        <a:pt x="48" y="90"/>
                        <a:pt x="51" y="83"/>
                        <a:pt x="49" y="77"/>
                      </a:cubicBezTo>
                      <a:cubicBezTo>
                        <a:pt x="49" y="77"/>
                        <a:pt x="39" y="62"/>
                        <a:pt x="33" y="45"/>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18" name="Freeform 8799">
                  <a:extLst>
                    <a:ext uri="{FF2B5EF4-FFF2-40B4-BE49-F238E27FC236}">
                      <a16:creationId xmlns:a16="http://schemas.microsoft.com/office/drawing/2014/main" id="{E372E704-3122-3B0D-B3D9-D74B5CCAE9E8}"/>
                    </a:ext>
                  </a:extLst>
                </p:cNvPr>
                <p:cNvSpPr>
                  <a:spLocks/>
                </p:cNvSpPr>
                <p:nvPr/>
              </p:nvSpPr>
              <p:spPr bwMode="auto">
                <a:xfrm>
                  <a:off x="4770" y="2000"/>
                  <a:ext cx="40" cy="79"/>
                </a:xfrm>
                <a:custGeom>
                  <a:avLst/>
                  <a:gdLst>
                    <a:gd name="T0" fmla="*/ 7 w 49"/>
                    <a:gd name="T1" fmla="*/ 23 h 95"/>
                    <a:gd name="T2" fmla="*/ 11 w 49"/>
                    <a:gd name="T3" fmla="*/ 41 h 95"/>
                    <a:gd name="T4" fmla="*/ 17 w 49"/>
                    <a:gd name="T5" fmla="*/ 44 h 95"/>
                    <a:gd name="T6" fmla="*/ 20 w 49"/>
                    <a:gd name="T7" fmla="*/ 37 h 95"/>
                    <a:gd name="T8" fmla="*/ 18 w 49"/>
                    <a:gd name="T9" fmla="*/ 21 h 95"/>
                    <a:gd name="T10" fmla="*/ 11 w 49"/>
                    <a:gd name="T11" fmla="*/ 5 h 95"/>
                    <a:gd name="T12" fmla="*/ 5 w 49"/>
                    <a:gd name="T13" fmla="*/ 2 h 95"/>
                    <a:gd name="T14" fmla="*/ 2 w 49"/>
                    <a:gd name="T15" fmla="*/ 8 h 95"/>
                    <a:gd name="T16" fmla="*/ 7 w 49"/>
                    <a:gd name="T17" fmla="*/ 23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95">
                      <a:moveTo>
                        <a:pt x="17" y="49"/>
                      </a:moveTo>
                      <a:cubicBezTo>
                        <a:pt x="23" y="65"/>
                        <a:pt x="24" y="85"/>
                        <a:pt x="24" y="85"/>
                      </a:cubicBezTo>
                      <a:cubicBezTo>
                        <a:pt x="26" y="92"/>
                        <a:pt x="33" y="95"/>
                        <a:pt x="39" y="93"/>
                      </a:cubicBezTo>
                      <a:cubicBezTo>
                        <a:pt x="46" y="91"/>
                        <a:pt x="49" y="84"/>
                        <a:pt x="47" y="78"/>
                      </a:cubicBezTo>
                      <a:cubicBezTo>
                        <a:pt x="47" y="78"/>
                        <a:pt x="45" y="58"/>
                        <a:pt x="40" y="43"/>
                      </a:cubicBezTo>
                      <a:cubicBezTo>
                        <a:pt x="36" y="31"/>
                        <a:pt x="36" y="32"/>
                        <a:pt x="25" y="10"/>
                      </a:cubicBezTo>
                      <a:cubicBezTo>
                        <a:pt x="23" y="3"/>
                        <a:pt x="16" y="0"/>
                        <a:pt x="10" y="2"/>
                      </a:cubicBezTo>
                      <a:cubicBezTo>
                        <a:pt x="4" y="4"/>
                        <a:pt x="0" y="11"/>
                        <a:pt x="2" y="17"/>
                      </a:cubicBezTo>
                      <a:cubicBezTo>
                        <a:pt x="2" y="17"/>
                        <a:pt x="12" y="33"/>
                        <a:pt x="17" y="4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19" name="Freeform 8800">
                  <a:extLst>
                    <a:ext uri="{FF2B5EF4-FFF2-40B4-BE49-F238E27FC236}">
                      <a16:creationId xmlns:a16="http://schemas.microsoft.com/office/drawing/2014/main" id="{1BC97F85-D2BF-83FF-202A-DA45EC96E001}"/>
                    </a:ext>
                  </a:extLst>
                </p:cNvPr>
                <p:cNvSpPr>
                  <a:spLocks/>
                </p:cNvSpPr>
                <p:nvPr/>
              </p:nvSpPr>
              <p:spPr bwMode="auto">
                <a:xfrm>
                  <a:off x="4770" y="2000"/>
                  <a:ext cx="40" cy="79"/>
                </a:xfrm>
                <a:custGeom>
                  <a:avLst/>
                  <a:gdLst>
                    <a:gd name="T0" fmla="*/ 7 w 49"/>
                    <a:gd name="T1" fmla="*/ 23 h 95"/>
                    <a:gd name="T2" fmla="*/ 11 w 49"/>
                    <a:gd name="T3" fmla="*/ 41 h 95"/>
                    <a:gd name="T4" fmla="*/ 17 w 49"/>
                    <a:gd name="T5" fmla="*/ 44 h 95"/>
                    <a:gd name="T6" fmla="*/ 20 w 49"/>
                    <a:gd name="T7" fmla="*/ 37 h 95"/>
                    <a:gd name="T8" fmla="*/ 18 w 49"/>
                    <a:gd name="T9" fmla="*/ 21 h 95"/>
                    <a:gd name="T10" fmla="*/ 11 w 49"/>
                    <a:gd name="T11" fmla="*/ 5 h 95"/>
                    <a:gd name="T12" fmla="*/ 5 w 49"/>
                    <a:gd name="T13" fmla="*/ 2 h 95"/>
                    <a:gd name="T14" fmla="*/ 2 w 49"/>
                    <a:gd name="T15" fmla="*/ 8 h 95"/>
                    <a:gd name="T16" fmla="*/ 7 w 49"/>
                    <a:gd name="T17" fmla="*/ 23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95">
                      <a:moveTo>
                        <a:pt x="17" y="49"/>
                      </a:moveTo>
                      <a:cubicBezTo>
                        <a:pt x="23" y="65"/>
                        <a:pt x="24" y="85"/>
                        <a:pt x="24" y="85"/>
                      </a:cubicBezTo>
                      <a:cubicBezTo>
                        <a:pt x="26" y="92"/>
                        <a:pt x="33" y="95"/>
                        <a:pt x="39" y="93"/>
                      </a:cubicBezTo>
                      <a:cubicBezTo>
                        <a:pt x="46" y="91"/>
                        <a:pt x="49" y="84"/>
                        <a:pt x="47" y="78"/>
                      </a:cubicBezTo>
                      <a:cubicBezTo>
                        <a:pt x="47" y="78"/>
                        <a:pt x="45" y="58"/>
                        <a:pt x="40" y="43"/>
                      </a:cubicBezTo>
                      <a:cubicBezTo>
                        <a:pt x="36" y="31"/>
                        <a:pt x="36" y="32"/>
                        <a:pt x="25" y="10"/>
                      </a:cubicBezTo>
                      <a:cubicBezTo>
                        <a:pt x="23" y="3"/>
                        <a:pt x="16" y="0"/>
                        <a:pt x="10" y="2"/>
                      </a:cubicBezTo>
                      <a:cubicBezTo>
                        <a:pt x="4" y="4"/>
                        <a:pt x="0" y="11"/>
                        <a:pt x="2" y="17"/>
                      </a:cubicBezTo>
                      <a:cubicBezTo>
                        <a:pt x="2" y="17"/>
                        <a:pt x="12" y="33"/>
                        <a:pt x="17" y="49"/>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20" name="Freeform 8801">
                  <a:extLst>
                    <a:ext uri="{FF2B5EF4-FFF2-40B4-BE49-F238E27FC236}">
                      <a16:creationId xmlns:a16="http://schemas.microsoft.com/office/drawing/2014/main" id="{C1459B11-521F-6607-4DE9-3E97AA03687F}"/>
                    </a:ext>
                  </a:extLst>
                </p:cNvPr>
                <p:cNvSpPr>
                  <a:spLocks/>
                </p:cNvSpPr>
                <p:nvPr/>
              </p:nvSpPr>
              <p:spPr bwMode="auto">
                <a:xfrm>
                  <a:off x="4832" y="2178"/>
                  <a:ext cx="60" cy="69"/>
                </a:xfrm>
                <a:custGeom>
                  <a:avLst/>
                  <a:gdLst>
                    <a:gd name="T0" fmla="*/ 14 w 73"/>
                    <a:gd name="T1" fmla="*/ 22 h 83"/>
                    <a:gd name="T2" fmla="*/ 23 w 73"/>
                    <a:gd name="T3" fmla="*/ 37 h 83"/>
                    <a:gd name="T4" fmla="*/ 30 w 73"/>
                    <a:gd name="T5" fmla="*/ 38 h 83"/>
                    <a:gd name="T6" fmla="*/ 32 w 73"/>
                    <a:gd name="T7" fmla="*/ 30 h 83"/>
                    <a:gd name="T8" fmla="*/ 22 w 73"/>
                    <a:gd name="T9" fmla="*/ 15 h 83"/>
                    <a:gd name="T10" fmla="*/ 11 w 73"/>
                    <a:gd name="T11" fmla="*/ 2 h 83"/>
                    <a:gd name="T12" fmla="*/ 2 w 73"/>
                    <a:gd name="T13" fmla="*/ 2 h 83"/>
                    <a:gd name="T14" fmla="*/ 2 w 73"/>
                    <a:gd name="T15" fmla="*/ 10 h 83"/>
                    <a:gd name="T16" fmla="*/ 14 w 73"/>
                    <a:gd name="T17" fmla="*/ 22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3" h="83">
                      <a:moveTo>
                        <a:pt x="30" y="46"/>
                      </a:moveTo>
                      <a:cubicBezTo>
                        <a:pt x="41" y="59"/>
                        <a:pt x="50" y="77"/>
                        <a:pt x="50" y="77"/>
                      </a:cubicBezTo>
                      <a:cubicBezTo>
                        <a:pt x="54" y="82"/>
                        <a:pt x="62" y="83"/>
                        <a:pt x="67" y="79"/>
                      </a:cubicBezTo>
                      <a:cubicBezTo>
                        <a:pt x="72" y="75"/>
                        <a:pt x="73" y="67"/>
                        <a:pt x="69" y="62"/>
                      </a:cubicBezTo>
                      <a:cubicBezTo>
                        <a:pt x="69" y="62"/>
                        <a:pt x="59" y="44"/>
                        <a:pt x="49" y="31"/>
                      </a:cubicBezTo>
                      <a:cubicBezTo>
                        <a:pt x="41" y="22"/>
                        <a:pt x="41" y="23"/>
                        <a:pt x="23" y="6"/>
                      </a:cubicBezTo>
                      <a:cubicBezTo>
                        <a:pt x="19" y="1"/>
                        <a:pt x="11" y="0"/>
                        <a:pt x="6" y="5"/>
                      </a:cubicBezTo>
                      <a:cubicBezTo>
                        <a:pt x="1" y="9"/>
                        <a:pt x="0" y="16"/>
                        <a:pt x="4" y="22"/>
                      </a:cubicBezTo>
                      <a:cubicBezTo>
                        <a:pt x="4" y="22"/>
                        <a:pt x="19" y="32"/>
                        <a:pt x="30" y="46"/>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21" name="Freeform 8802">
                  <a:extLst>
                    <a:ext uri="{FF2B5EF4-FFF2-40B4-BE49-F238E27FC236}">
                      <a16:creationId xmlns:a16="http://schemas.microsoft.com/office/drawing/2014/main" id="{04429106-C48E-C2CF-44A2-85FD7C9AB14C}"/>
                    </a:ext>
                  </a:extLst>
                </p:cNvPr>
                <p:cNvSpPr>
                  <a:spLocks/>
                </p:cNvSpPr>
                <p:nvPr/>
              </p:nvSpPr>
              <p:spPr bwMode="auto">
                <a:xfrm>
                  <a:off x="4832" y="2178"/>
                  <a:ext cx="60" cy="69"/>
                </a:xfrm>
                <a:custGeom>
                  <a:avLst/>
                  <a:gdLst>
                    <a:gd name="T0" fmla="*/ 14 w 73"/>
                    <a:gd name="T1" fmla="*/ 22 h 83"/>
                    <a:gd name="T2" fmla="*/ 23 w 73"/>
                    <a:gd name="T3" fmla="*/ 37 h 83"/>
                    <a:gd name="T4" fmla="*/ 30 w 73"/>
                    <a:gd name="T5" fmla="*/ 38 h 83"/>
                    <a:gd name="T6" fmla="*/ 32 w 73"/>
                    <a:gd name="T7" fmla="*/ 30 h 83"/>
                    <a:gd name="T8" fmla="*/ 22 w 73"/>
                    <a:gd name="T9" fmla="*/ 15 h 83"/>
                    <a:gd name="T10" fmla="*/ 11 w 73"/>
                    <a:gd name="T11" fmla="*/ 2 h 83"/>
                    <a:gd name="T12" fmla="*/ 2 w 73"/>
                    <a:gd name="T13" fmla="*/ 2 h 83"/>
                    <a:gd name="T14" fmla="*/ 2 w 73"/>
                    <a:gd name="T15" fmla="*/ 10 h 83"/>
                    <a:gd name="T16" fmla="*/ 14 w 73"/>
                    <a:gd name="T17" fmla="*/ 22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3" h="83">
                      <a:moveTo>
                        <a:pt x="30" y="46"/>
                      </a:moveTo>
                      <a:cubicBezTo>
                        <a:pt x="41" y="59"/>
                        <a:pt x="50" y="77"/>
                        <a:pt x="50" y="77"/>
                      </a:cubicBezTo>
                      <a:cubicBezTo>
                        <a:pt x="54" y="82"/>
                        <a:pt x="62" y="83"/>
                        <a:pt x="67" y="79"/>
                      </a:cubicBezTo>
                      <a:cubicBezTo>
                        <a:pt x="72" y="75"/>
                        <a:pt x="73" y="67"/>
                        <a:pt x="69" y="62"/>
                      </a:cubicBezTo>
                      <a:cubicBezTo>
                        <a:pt x="69" y="62"/>
                        <a:pt x="59" y="44"/>
                        <a:pt x="49" y="31"/>
                      </a:cubicBezTo>
                      <a:cubicBezTo>
                        <a:pt x="41" y="22"/>
                        <a:pt x="41" y="23"/>
                        <a:pt x="23" y="6"/>
                      </a:cubicBezTo>
                      <a:cubicBezTo>
                        <a:pt x="19" y="1"/>
                        <a:pt x="11" y="0"/>
                        <a:pt x="6" y="5"/>
                      </a:cubicBezTo>
                      <a:cubicBezTo>
                        <a:pt x="1" y="9"/>
                        <a:pt x="0" y="16"/>
                        <a:pt x="4" y="22"/>
                      </a:cubicBezTo>
                      <a:cubicBezTo>
                        <a:pt x="4" y="22"/>
                        <a:pt x="19" y="32"/>
                        <a:pt x="30" y="46"/>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22" name="Freeform 8803">
                  <a:extLst>
                    <a:ext uri="{FF2B5EF4-FFF2-40B4-BE49-F238E27FC236}">
                      <a16:creationId xmlns:a16="http://schemas.microsoft.com/office/drawing/2014/main" id="{6B63C4BE-CD4A-5EB0-7F24-D6D9E07574C0}"/>
                    </a:ext>
                  </a:extLst>
                </p:cNvPr>
                <p:cNvSpPr>
                  <a:spLocks/>
                </p:cNvSpPr>
                <p:nvPr/>
              </p:nvSpPr>
              <p:spPr bwMode="auto">
                <a:xfrm>
                  <a:off x="4885" y="2259"/>
                  <a:ext cx="32" cy="80"/>
                </a:xfrm>
                <a:custGeom>
                  <a:avLst/>
                  <a:gdLst>
                    <a:gd name="T0" fmla="*/ 6 w 39"/>
                    <a:gd name="T1" fmla="*/ 22 h 97"/>
                    <a:gd name="T2" fmla="*/ 6 w 39"/>
                    <a:gd name="T3" fmla="*/ 40 h 97"/>
                    <a:gd name="T4" fmla="*/ 13 w 39"/>
                    <a:gd name="T5" fmla="*/ 45 h 97"/>
                    <a:gd name="T6" fmla="*/ 17 w 39"/>
                    <a:gd name="T7" fmla="*/ 38 h 97"/>
                    <a:gd name="T8" fmla="*/ 17 w 39"/>
                    <a:gd name="T9" fmla="*/ 21 h 97"/>
                    <a:gd name="T10" fmla="*/ 11 w 39"/>
                    <a:gd name="T11" fmla="*/ 5 h 97"/>
                    <a:gd name="T12" fmla="*/ 5 w 39"/>
                    <a:gd name="T13" fmla="*/ 1 h 97"/>
                    <a:gd name="T14" fmla="*/ 2 w 39"/>
                    <a:gd name="T15" fmla="*/ 7 h 97"/>
                    <a:gd name="T16" fmla="*/ 6 w 39"/>
                    <a:gd name="T17" fmla="*/ 22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 h="97">
                      <a:moveTo>
                        <a:pt x="12" y="49"/>
                      </a:moveTo>
                      <a:cubicBezTo>
                        <a:pt x="15" y="66"/>
                        <a:pt x="14" y="86"/>
                        <a:pt x="14" y="86"/>
                      </a:cubicBezTo>
                      <a:cubicBezTo>
                        <a:pt x="15" y="92"/>
                        <a:pt x="21" y="97"/>
                        <a:pt x="28" y="96"/>
                      </a:cubicBezTo>
                      <a:cubicBezTo>
                        <a:pt x="34" y="95"/>
                        <a:pt x="39" y="88"/>
                        <a:pt x="38" y="82"/>
                      </a:cubicBezTo>
                      <a:cubicBezTo>
                        <a:pt x="38" y="82"/>
                        <a:pt x="38" y="61"/>
                        <a:pt x="36" y="46"/>
                      </a:cubicBezTo>
                      <a:cubicBezTo>
                        <a:pt x="34" y="34"/>
                        <a:pt x="33" y="34"/>
                        <a:pt x="25" y="11"/>
                      </a:cubicBezTo>
                      <a:cubicBezTo>
                        <a:pt x="24" y="4"/>
                        <a:pt x="18" y="0"/>
                        <a:pt x="11" y="1"/>
                      </a:cubicBezTo>
                      <a:cubicBezTo>
                        <a:pt x="5" y="2"/>
                        <a:pt x="0" y="9"/>
                        <a:pt x="2" y="15"/>
                      </a:cubicBezTo>
                      <a:cubicBezTo>
                        <a:pt x="2" y="15"/>
                        <a:pt x="9" y="32"/>
                        <a:pt x="12" y="4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23" name="Freeform 8804">
                  <a:extLst>
                    <a:ext uri="{FF2B5EF4-FFF2-40B4-BE49-F238E27FC236}">
                      <a16:creationId xmlns:a16="http://schemas.microsoft.com/office/drawing/2014/main" id="{812D4A7D-6661-FBEB-C3BF-49CA08C472A9}"/>
                    </a:ext>
                  </a:extLst>
                </p:cNvPr>
                <p:cNvSpPr>
                  <a:spLocks/>
                </p:cNvSpPr>
                <p:nvPr/>
              </p:nvSpPr>
              <p:spPr bwMode="auto">
                <a:xfrm>
                  <a:off x="4885" y="2259"/>
                  <a:ext cx="32" cy="80"/>
                </a:xfrm>
                <a:custGeom>
                  <a:avLst/>
                  <a:gdLst>
                    <a:gd name="T0" fmla="*/ 6 w 39"/>
                    <a:gd name="T1" fmla="*/ 22 h 97"/>
                    <a:gd name="T2" fmla="*/ 6 w 39"/>
                    <a:gd name="T3" fmla="*/ 40 h 97"/>
                    <a:gd name="T4" fmla="*/ 13 w 39"/>
                    <a:gd name="T5" fmla="*/ 45 h 97"/>
                    <a:gd name="T6" fmla="*/ 17 w 39"/>
                    <a:gd name="T7" fmla="*/ 38 h 97"/>
                    <a:gd name="T8" fmla="*/ 17 w 39"/>
                    <a:gd name="T9" fmla="*/ 21 h 97"/>
                    <a:gd name="T10" fmla="*/ 11 w 39"/>
                    <a:gd name="T11" fmla="*/ 5 h 97"/>
                    <a:gd name="T12" fmla="*/ 5 w 39"/>
                    <a:gd name="T13" fmla="*/ 1 h 97"/>
                    <a:gd name="T14" fmla="*/ 2 w 39"/>
                    <a:gd name="T15" fmla="*/ 7 h 97"/>
                    <a:gd name="T16" fmla="*/ 6 w 39"/>
                    <a:gd name="T17" fmla="*/ 22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 h="97">
                      <a:moveTo>
                        <a:pt x="12" y="49"/>
                      </a:moveTo>
                      <a:cubicBezTo>
                        <a:pt x="15" y="66"/>
                        <a:pt x="14" y="86"/>
                        <a:pt x="14" y="86"/>
                      </a:cubicBezTo>
                      <a:cubicBezTo>
                        <a:pt x="15" y="92"/>
                        <a:pt x="21" y="97"/>
                        <a:pt x="28" y="96"/>
                      </a:cubicBezTo>
                      <a:cubicBezTo>
                        <a:pt x="34" y="95"/>
                        <a:pt x="39" y="88"/>
                        <a:pt x="38" y="82"/>
                      </a:cubicBezTo>
                      <a:cubicBezTo>
                        <a:pt x="38" y="82"/>
                        <a:pt x="38" y="61"/>
                        <a:pt x="36" y="46"/>
                      </a:cubicBezTo>
                      <a:cubicBezTo>
                        <a:pt x="34" y="34"/>
                        <a:pt x="33" y="34"/>
                        <a:pt x="25" y="11"/>
                      </a:cubicBezTo>
                      <a:cubicBezTo>
                        <a:pt x="24" y="4"/>
                        <a:pt x="18" y="0"/>
                        <a:pt x="11" y="1"/>
                      </a:cubicBezTo>
                      <a:cubicBezTo>
                        <a:pt x="5" y="2"/>
                        <a:pt x="0" y="9"/>
                        <a:pt x="2" y="15"/>
                      </a:cubicBezTo>
                      <a:cubicBezTo>
                        <a:pt x="2" y="15"/>
                        <a:pt x="9" y="32"/>
                        <a:pt x="12" y="49"/>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24" name="Freeform 8805">
                  <a:extLst>
                    <a:ext uri="{FF2B5EF4-FFF2-40B4-BE49-F238E27FC236}">
                      <a16:creationId xmlns:a16="http://schemas.microsoft.com/office/drawing/2014/main" id="{122871AB-DE29-BDD8-FB7F-267700BBF789}"/>
                    </a:ext>
                  </a:extLst>
                </p:cNvPr>
                <p:cNvSpPr>
                  <a:spLocks/>
                </p:cNvSpPr>
                <p:nvPr/>
              </p:nvSpPr>
              <p:spPr bwMode="auto">
                <a:xfrm>
                  <a:off x="4882" y="2354"/>
                  <a:ext cx="37" cy="80"/>
                </a:xfrm>
                <a:custGeom>
                  <a:avLst/>
                  <a:gdLst>
                    <a:gd name="T0" fmla="*/ 8 w 44"/>
                    <a:gd name="T1" fmla="*/ 23 h 96"/>
                    <a:gd name="T2" fmla="*/ 1 w 44"/>
                    <a:gd name="T3" fmla="*/ 39 h 96"/>
                    <a:gd name="T4" fmla="*/ 5 w 44"/>
                    <a:gd name="T5" fmla="*/ 46 h 96"/>
                    <a:gd name="T6" fmla="*/ 13 w 44"/>
                    <a:gd name="T7" fmla="*/ 42 h 96"/>
                    <a:gd name="T8" fmla="*/ 19 w 44"/>
                    <a:gd name="T9" fmla="*/ 25 h 96"/>
                    <a:gd name="T10" fmla="*/ 20 w 44"/>
                    <a:gd name="T11" fmla="*/ 8 h 96"/>
                    <a:gd name="T12" fmla="*/ 17 w 44"/>
                    <a:gd name="T13" fmla="*/ 2 h 96"/>
                    <a:gd name="T14" fmla="*/ 9 w 44"/>
                    <a:gd name="T15" fmla="*/ 5 h 96"/>
                    <a:gd name="T16" fmla="*/ 8 w 44"/>
                    <a:gd name="T17" fmla="*/ 23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 h="96">
                      <a:moveTo>
                        <a:pt x="15" y="45"/>
                      </a:moveTo>
                      <a:cubicBezTo>
                        <a:pt x="11" y="62"/>
                        <a:pt x="1" y="80"/>
                        <a:pt x="1" y="80"/>
                      </a:cubicBezTo>
                      <a:cubicBezTo>
                        <a:pt x="0" y="86"/>
                        <a:pt x="3" y="93"/>
                        <a:pt x="10" y="95"/>
                      </a:cubicBezTo>
                      <a:cubicBezTo>
                        <a:pt x="16" y="96"/>
                        <a:pt x="23" y="92"/>
                        <a:pt x="25" y="86"/>
                      </a:cubicBezTo>
                      <a:cubicBezTo>
                        <a:pt x="25" y="86"/>
                        <a:pt x="34" y="68"/>
                        <a:pt x="38" y="52"/>
                      </a:cubicBezTo>
                      <a:cubicBezTo>
                        <a:pt x="41" y="40"/>
                        <a:pt x="40" y="41"/>
                        <a:pt x="42" y="16"/>
                      </a:cubicBezTo>
                      <a:cubicBezTo>
                        <a:pt x="44" y="10"/>
                        <a:pt x="40" y="3"/>
                        <a:pt x="34" y="2"/>
                      </a:cubicBezTo>
                      <a:cubicBezTo>
                        <a:pt x="27" y="0"/>
                        <a:pt x="21" y="4"/>
                        <a:pt x="19" y="10"/>
                      </a:cubicBezTo>
                      <a:cubicBezTo>
                        <a:pt x="19" y="10"/>
                        <a:pt x="19" y="29"/>
                        <a:pt x="15" y="4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25" name="Freeform 8806">
                  <a:extLst>
                    <a:ext uri="{FF2B5EF4-FFF2-40B4-BE49-F238E27FC236}">
                      <a16:creationId xmlns:a16="http://schemas.microsoft.com/office/drawing/2014/main" id="{80B1D6D5-24F6-5024-323D-B705ED6B755A}"/>
                    </a:ext>
                  </a:extLst>
                </p:cNvPr>
                <p:cNvSpPr>
                  <a:spLocks/>
                </p:cNvSpPr>
                <p:nvPr/>
              </p:nvSpPr>
              <p:spPr bwMode="auto">
                <a:xfrm>
                  <a:off x="4882" y="2354"/>
                  <a:ext cx="37" cy="80"/>
                </a:xfrm>
                <a:custGeom>
                  <a:avLst/>
                  <a:gdLst>
                    <a:gd name="T0" fmla="*/ 8 w 44"/>
                    <a:gd name="T1" fmla="*/ 23 h 96"/>
                    <a:gd name="T2" fmla="*/ 1 w 44"/>
                    <a:gd name="T3" fmla="*/ 39 h 96"/>
                    <a:gd name="T4" fmla="*/ 5 w 44"/>
                    <a:gd name="T5" fmla="*/ 46 h 96"/>
                    <a:gd name="T6" fmla="*/ 13 w 44"/>
                    <a:gd name="T7" fmla="*/ 42 h 96"/>
                    <a:gd name="T8" fmla="*/ 19 w 44"/>
                    <a:gd name="T9" fmla="*/ 25 h 96"/>
                    <a:gd name="T10" fmla="*/ 20 w 44"/>
                    <a:gd name="T11" fmla="*/ 8 h 96"/>
                    <a:gd name="T12" fmla="*/ 17 w 44"/>
                    <a:gd name="T13" fmla="*/ 2 h 96"/>
                    <a:gd name="T14" fmla="*/ 9 w 44"/>
                    <a:gd name="T15" fmla="*/ 5 h 96"/>
                    <a:gd name="T16" fmla="*/ 8 w 44"/>
                    <a:gd name="T17" fmla="*/ 23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 h="96">
                      <a:moveTo>
                        <a:pt x="15" y="45"/>
                      </a:moveTo>
                      <a:cubicBezTo>
                        <a:pt x="11" y="62"/>
                        <a:pt x="1" y="80"/>
                        <a:pt x="1" y="80"/>
                      </a:cubicBezTo>
                      <a:cubicBezTo>
                        <a:pt x="0" y="86"/>
                        <a:pt x="3" y="93"/>
                        <a:pt x="10" y="95"/>
                      </a:cubicBezTo>
                      <a:cubicBezTo>
                        <a:pt x="16" y="96"/>
                        <a:pt x="23" y="92"/>
                        <a:pt x="25" y="86"/>
                      </a:cubicBezTo>
                      <a:cubicBezTo>
                        <a:pt x="25" y="86"/>
                        <a:pt x="34" y="68"/>
                        <a:pt x="38" y="52"/>
                      </a:cubicBezTo>
                      <a:cubicBezTo>
                        <a:pt x="41" y="40"/>
                        <a:pt x="40" y="41"/>
                        <a:pt x="42" y="16"/>
                      </a:cubicBezTo>
                      <a:cubicBezTo>
                        <a:pt x="44" y="10"/>
                        <a:pt x="40" y="3"/>
                        <a:pt x="34" y="2"/>
                      </a:cubicBezTo>
                      <a:cubicBezTo>
                        <a:pt x="27" y="0"/>
                        <a:pt x="21" y="4"/>
                        <a:pt x="19" y="10"/>
                      </a:cubicBezTo>
                      <a:cubicBezTo>
                        <a:pt x="19" y="10"/>
                        <a:pt x="19" y="29"/>
                        <a:pt x="15" y="45"/>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26" name="Freeform 8807">
                  <a:extLst>
                    <a:ext uri="{FF2B5EF4-FFF2-40B4-BE49-F238E27FC236}">
                      <a16:creationId xmlns:a16="http://schemas.microsoft.com/office/drawing/2014/main" id="{71739DA8-43D6-3FAD-980D-FEDF9658FF1D}"/>
                    </a:ext>
                  </a:extLst>
                </p:cNvPr>
                <p:cNvSpPr>
                  <a:spLocks/>
                </p:cNvSpPr>
                <p:nvPr/>
              </p:nvSpPr>
              <p:spPr bwMode="auto">
                <a:xfrm>
                  <a:off x="4828" y="2443"/>
                  <a:ext cx="62" cy="67"/>
                </a:xfrm>
                <a:custGeom>
                  <a:avLst/>
                  <a:gdLst>
                    <a:gd name="T0" fmla="*/ 16 w 74"/>
                    <a:gd name="T1" fmla="*/ 16 h 82"/>
                    <a:gd name="T2" fmla="*/ 3 w 74"/>
                    <a:gd name="T3" fmla="*/ 28 h 82"/>
                    <a:gd name="T4" fmla="*/ 3 w 74"/>
                    <a:gd name="T5" fmla="*/ 34 h 82"/>
                    <a:gd name="T6" fmla="*/ 11 w 74"/>
                    <a:gd name="T7" fmla="*/ 34 h 82"/>
                    <a:gd name="T8" fmla="*/ 24 w 74"/>
                    <a:gd name="T9" fmla="*/ 23 h 82"/>
                    <a:gd name="T10" fmla="*/ 34 w 74"/>
                    <a:gd name="T11" fmla="*/ 10 h 82"/>
                    <a:gd name="T12" fmla="*/ 34 w 74"/>
                    <a:gd name="T13" fmla="*/ 2 h 82"/>
                    <a:gd name="T14" fmla="*/ 25 w 74"/>
                    <a:gd name="T15" fmla="*/ 2 h 82"/>
                    <a:gd name="T16" fmla="*/ 16 w 74"/>
                    <a:gd name="T17" fmla="*/ 16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4" h="82">
                      <a:moveTo>
                        <a:pt x="32" y="36"/>
                      </a:moveTo>
                      <a:cubicBezTo>
                        <a:pt x="21" y="49"/>
                        <a:pt x="5" y="61"/>
                        <a:pt x="5" y="61"/>
                      </a:cubicBezTo>
                      <a:cubicBezTo>
                        <a:pt x="0" y="66"/>
                        <a:pt x="1" y="73"/>
                        <a:pt x="6" y="78"/>
                      </a:cubicBezTo>
                      <a:cubicBezTo>
                        <a:pt x="11" y="82"/>
                        <a:pt x="19" y="82"/>
                        <a:pt x="23" y="76"/>
                      </a:cubicBezTo>
                      <a:cubicBezTo>
                        <a:pt x="23" y="76"/>
                        <a:pt x="39" y="64"/>
                        <a:pt x="50" y="52"/>
                      </a:cubicBezTo>
                      <a:cubicBezTo>
                        <a:pt x="58" y="43"/>
                        <a:pt x="57" y="42"/>
                        <a:pt x="70" y="22"/>
                      </a:cubicBezTo>
                      <a:cubicBezTo>
                        <a:pt x="74" y="17"/>
                        <a:pt x="73" y="9"/>
                        <a:pt x="68" y="5"/>
                      </a:cubicBezTo>
                      <a:cubicBezTo>
                        <a:pt x="63" y="0"/>
                        <a:pt x="56" y="1"/>
                        <a:pt x="51" y="6"/>
                      </a:cubicBezTo>
                      <a:cubicBezTo>
                        <a:pt x="51" y="6"/>
                        <a:pt x="43" y="22"/>
                        <a:pt x="32" y="36"/>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27" name="Freeform 8808">
                  <a:extLst>
                    <a:ext uri="{FF2B5EF4-FFF2-40B4-BE49-F238E27FC236}">
                      <a16:creationId xmlns:a16="http://schemas.microsoft.com/office/drawing/2014/main" id="{98D1C12B-D1A0-42C0-5F12-1F41B39246D0}"/>
                    </a:ext>
                  </a:extLst>
                </p:cNvPr>
                <p:cNvSpPr>
                  <a:spLocks/>
                </p:cNvSpPr>
                <p:nvPr/>
              </p:nvSpPr>
              <p:spPr bwMode="auto">
                <a:xfrm>
                  <a:off x="4828" y="2443"/>
                  <a:ext cx="62" cy="67"/>
                </a:xfrm>
                <a:custGeom>
                  <a:avLst/>
                  <a:gdLst>
                    <a:gd name="T0" fmla="*/ 16 w 74"/>
                    <a:gd name="T1" fmla="*/ 16 h 82"/>
                    <a:gd name="T2" fmla="*/ 3 w 74"/>
                    <a:gd name="T3" fmla="*/ 28 h 82"/>
                    <a:gd name="T4" fmla="*/ 3 w 74"/>
                    <a:gd name="T5" fmla="*/ 34 h 82"/>
                    <a:gd name="T6" fmla="*/ 11 w 74"/>
                    <a:gd name="T7" fmla="*/ 34 h 82"/>
                    <a:gd name="T8" fmla="*/ 24 w 74"/>
                    <a:gd name="T9" fmla="*/ 23 h 82"/>
                    <a:gd name="T10" fmla="*/ 34 w 74"/>
                    <a:gd name="T11" fmla="*/ 10 h 82"/>
                    <a:gd name="T12" fmla="*/ 34 w 74"/>
                    <a:gd name="T13" fmla="*/ 2 h 82"/>
                    <a:gd name="T14" fmla="*/ 25 w 74"/>
                    <a:gd name="T15" fmla="*/ 2 h 82"/>
                    <a:gd name="T16" fmla="*/ 16 w 74"/>
                    <a:gd name="T17" fmla="*/ 16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4" h="82">
                      <a:moveTo>
                        <a:pt x="32" y="36"/>
                      </a:moveTo>
                      <a:cubicBezTo>
                        <a:pt x="21" y="49"/>
                        <a:pt x="5" y="61"/>
                        <a:pt x="5" y="61"/>
                      </a:cubicBezTo>
                      <a:cubicBezTo>
                        <a:pt x="0" y="66"/>
                        <a:pt x="1" y="73"/>
                        <a:pt x="6" y="78"/>
                      </a:cubicBezTo>
                      <a:cubicBezTo>
                        <a:pt x="11" y="82"/>
                        <a:pt x="19" y="82"/>
                        <a:pt x="23" y="76"/>
                      </a:cubicBezTo>
                      <a:cubicBezTo>
                        <a:pt x="23" y="76"/>
                        <a:pt x="39" y="64"/>
                        <a:pt x="50" y="52"/>
                      </a:cubicBezTo>
                      <a:cubicBezTo>
                        <a:pt x="58" y="43"/>
                        <a:pt x="57" y="42"/>
                        <a:pt x="70" y="22"/>
                      </a:cubicBezTo>
                      <a:cubicBezTo>
                        <a:pt x="74" y="17"/>
                        <a:pt x="73" y="9"/>
                        <a:pt x="68" y="5"/>
                      </a:cubicBezTo>
                      <a:cubicBezTo>
                        <a:pt x="63" y="0"/>
                        <a:pt x="56" y="1"/>
                        <a:pt x="51" y="6"/>
                      </a:cubicBezTo>
                      <a:cubicBezTo>
                        <a:pt x="51" y="6"/>
                        <a:pt x="43" y="22"/>
                        <a:pt x="32" y="36"/>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28" name="Freeform 8809">
                  <a:extLst>
                    <a:ext uri="{FF2B5EF4-FFF2-40B4-BE49-F238E27FC236}">
                      <a16:creationId xmlns:a16="http://schemas.microsoft.com/office/drawing/2014/main" id="{86E825EF-0A65-BB4D-241D-C9EC8AF8410B}"/>
                    </a:ext>
                  </a:extLst>
                </p:cNvPr>
                <p:cNvSpPr>
                  <a:spLocks/>
                </p:cNvSpPr>
                <p:nvPr/>
              </p:nvSpPr>
              <p:spPr bwMode="auto">
                <a:xfrm>
                  <a:off x="4750" y="2512"/>
                  <a:ext cx="72" cy="54"/>
                </a:xfrm>
                <a:custGeom>
                  <a:avLst/>
                  <a:gdLst>
                    <a:gd name="T0" fmla="*/ 18 w 87"/>
                    <a:gd name="T1" fmla="*/ 11 h 66"/>
                    <a:gd name="T2" fmla="*/ 3 w 87"/>
                    <a:gd name="T3" fmla="*/ 19 h 66"/>
                    <a:gd name="T4" fmla="*/ 2 w 87"/>
                    <a:gd name="T5" fmla="*/ 26 h 66"/>
                    <a:gd name="T6" fmla="*/ 10 w 87"/>
                    <a:gd name="T7" fmla="*/ 28 h 66"/>
                    <a:gd name="T8" fmla="*/ 25 w 87"/>
                    <a:gd name="T9" fmla="*/ 20 h 66"/>
                    <a:gd name="T10" fmla="*/ 38 w 87"/>
                    <a:gd name="T11" fmla="*/ 11 h 66"/>
                    <a:gd name="T12" fmla="*/ 40 w 87"/>
                    <a:gd name="T13" fmla="*/ 3 h 66"/>
                    <a:gd name="T14" fmla="*/ 31 w 87"/>
                    <a:gd name="T15" fmla="*/ 2 h 66"/>
                    <a:gd name="T16" fmla="*/ 18 w 87"/>
                    <a:gd name="T17" fmla="*/ 11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7" h="66">
                      <a:moveTo>
                        <a:pt x="40" y="26"/>
                      </a:moveTo>
                      <a:cubicBezTo>
                        <a:pt x="26" y="36"/>
                        <a:pt x="7" y="42"/>
                        <a:pt x="7" y="42"/>
                      </a:cubicBezTo>
                      <a:cubicBezTo>
                        <a:pt x="1" y="46"/>
                        <a:pt x="0" y="53"/>
                        <a:pt x="3" y="59"/>
                      </a:cubicBezTo>
                      <a:cubicBezTo>
                        <a:pt x="7" y="64"/>
                        <a:pt x="14" y="66"/>
                        <a:pt x="20" y="62"/>
                      </a:cubicBezTo>
                      <a:cubicBezTo>
                        <a:pt x="20" y="62"/>
                        <a:pt x="39" y="55"/>
                        <a:pt x="52" y="47"/>
                      </a:cubicBezTo>
                      <a:cubicBezTo>
                        <a:pt x="63" y="40"/>
                        <a:pt x="62" y="40"/>
                        <a:pt x="80" y="24"/>
                      </a:cubicBezTo>
                      <a:cubicBezTo>
                        <a:pt x="86" y="20"/>
                        <a:pt x="87" y="13"/>
                        <a:pt x="84" y="7"/>
                      </a:cubicBezTo>
                      <a:cubicBezTo>
                        <a:pt x="80" y="1"/>
                        <a:pt x="73" y="0"/>
                        <a:pt x="67" y="3"/>
                      </a:cubicBezTo>
                      <a:cubicBezTo>
                        <a:pt x="67" y="3"/>
                        <a:pt x="55" y="17"/>
                        <a:pt x="40" y="26"/>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29" name="Freeform 8810">
                  <a:extLst>
                    <a:ext uri="{FF2B5EF4-FFF2-40B4-BE49-F238E27FC236}">
                      <a16:creationId xmlns:a16="http://schemas.microsoft.com/office/drawing/2014/main" id="{D51F6438-8CED-D850-903F-E99CEDD22C00}"/>
                    </a:ext>
                  </a:extLst>
                </p:cNvPr>
                <p:cNvSpPr>
                  <a:spLocks/>
                </p:cNvSpPr>
                <p:nvPr/>
              </p:nvSpPr>
              <p:spPr bwMode="auto">
                <a:xfrm>
                  <a:off x="4750" y="2512"/>
                  <a:ext cx="72" cy="54"/>
                </a:xfrm>
                <a:custGeom>
                  <a:avLst/>
                  <a:gdLst>
                    <a:gd name="T0" fmla="*/ 18 w 87"/>
                    <a:gd name="T1" fmla="*/ 11 h 66"/>
                    <a:gd name="T2" fmla="*/ 3 w 87"/>
                    <a:gd name="T3" fmla="*/ 19 h 66"/>
                    <a:gd name="T4" fmla="*/ 2 w 87"/>
                    <a:gd name="T5" fmla="*/ 26 h 66"/>
                    <a:gd name="T6" fmla="*/ 10 w 87"/>
                    <a:gd name="T7" fmla="*/ 28 h 66"/>
                    <a:gd name="T8" fmla="*/ 25 w 87"/>
                    <a:gd name="T9" fmla="*/ 20 h 66"/>
                    <a:gd name="T10" fmla="*/ 38 w 87"/>
                    <a:gd name="T11" fmla="*/ 11 h 66"/>
                    <a:gd name="T12" fmla="*/ 40 w 87"/>
                    <a:gd name="T13" fmla="*/ 3 h 66"/>
                    <a:gd name="T14" fmla="*/ 31 w 87"/>
                    <a:gd name="T15" fmla="*/ 2 h 66"/>
                    <a:gd name="T16" fmla="*/ 18 w 87"/>
                    <a:gd name="T17" fmla="*/ 11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7" h="66">
                      <a:moveTo>
                        <a:pt x="40" y="26"/>
                      </a:moveTo>
                      <a:cubicBezTo>
                        <a:pt x="26" y="36"/>
                        <a:pt x="7" y="42"/>
                        <a:pt x="7" y="42"/>
                      </a:cubicBezTo>
                      <a:cubicBezTo>
                        <a:pt x="1" y="46"/>
                        <a:pt x="0" y="53"/>
                        <a:pt x="3" y="59"/>
                      </a:cubicBezTo>
                      <a:cubicBezTo>
                        <a:pt x="7" y="64"/>
                        <a:pt x="14" y="66"/>
                        <a:pt x="20" y="62"/>
                      </a:cubicBezTo>
                      <a:cubicBezTo>
                        <a:pt x="20" y="62"/>
                        <a:pt x="39" y="55"/>
                        <a:pt x="52" y="47"/>
                      </a:cubicBezTo>
                      <a:cubicBezTo>
                        <a:pt x="63" y="40"/>
                        <a:pt x="62" y="40"/>
                        <a:pt x="80" y="24"/>
                      </a:cubicBezTo>
                      <a:cubicBezTo>
                        <a:pt x="86" y="20"/>
                        <a:pt x="87" y="13"/>
                        <a:pt x="84" y="7"/>
                      </a:cubicBezTo>
                      <a:cubicBezTo>
                        <a:pt x="80" y="1"/>
                        <a:pt x="73" y="0"/>
                        <a:pt x="67" y="3"/>
                      </a:cubicBezTo>
                      <a:cubicBezTo>
                        <a:pt x="67" y="3"/>
                        <a:pt x="55" y="17"/>
                        <a:pt x="40" y="26"/>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30" name="Freeform 8811">
                  <a:extLst>
                    <a:ext uri="{FF2B5EF4-FFF2-40B4-BE49-F238E27FC236}">
                      <a16:creationId xmlns:a16="http://schemas.microsoft.com/office/drawing/2014/main" id="{C64A01AE-10AE-DF4F-D338-BF3E723DBFA4}"/>
                    </a:ext>
                  </a:extLst>
                </p:cNvPr>
                <p:cNvSpPr>
                  <a:spLocks/>
                </p:cNvSpPr>
                <p:nvPr/>
              </p:nvSpPr>
              <p:spPr bwMode="auto">
                <a:xfrm>
                  <a:off x="4700" y="2667"/>
                  <a:ext cx="57" cy="59"/>
                </a:xfrm>
                <a:custGeom>
                  <a:avLst/>
                  <a:gdLst>
                    <a:gd name="T0" fmla="*/ 13 w 69"/>
                    <a:gd name="T1" fmla="*/ 18 h 71"/>
                    <a:gd name="T2" fmla="*/ 21 w 69"/>
                    <a:gd name="T3" fmla="*/ 32 h 71"/>
                    <a:gd name="T4" fmla="*/ 30 w 69"/>
                    <a:gd name="T5" fmla="*/ 32 h 71"/>
                    <a:gd name="T6" fmla="*/ 31 w 69"/>
                    <a:gd name="T7" fmla="*/ 24 h 71"/>
                    <a:gd name="T8" fmla="*/ 21 w 69"/>
                    <a:gd name="T9" fmla="*/ 12 h 71"/>
                    <a:gd name="T10" fmla="*/ 10 w 69"/>
                    <a:gd name="T11" fmla="*/ 2 h 71"/>
                    <a:gd name="T12" fmla="*/ 2 w 69"/>
                    <a:gd name="T13" fmla="*/ 2 h 71"/>
                    <a:gd name="T14" fmla="*/ 2 w 69"/>
                    <a:gd name="T15" fmla="*/ 10 h 71"/>
                    <a:gd name="T16" fmla="*/ 13 w 69"/>
                    <a:gd name="T17" fmla="*/ 18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 h="71">
                      <a:moveTo>
                        <a:pt x="28" y="40"/>
                      </a:moveTo>
                      <a:cubicBezTo>
                        <a:pt x="39" y="51"/>
                        <a:pt x="47" y="67"/>
                        <a:pt x="47" y="67"/>
                      </a:cubicBezTo>
                      <a:cubicBezTo>
                        <a:pt x="51" y="71"/>
                        <a:pt x="58" y="71"/>
                        <a:pt x="63" y="67"/>
                      </a:cubicBezTo>
                      <a:cubicBezTo>
                        <a:pt x="68" y="62"/>
                        <a:pt x="69" y="55"/>
                        <a:pt x="65" y="51"/>
                      </a:cubicBezTo>
                      <a:cubicBezTo>
                        <a:pt x="65" y="51"/>
                        <a:pt x="56" y="35"/>
                        <a:pt x="47" y="25"/>
                      </a:cubicBezTo>
                      <a:cubicBezTo>
                        <a:pt x="39" y="17"/>
                        <a:pt x="39" y="17"/>
                        <a:pt x="22" y="4"/>
                      </a:cubicBezTo>
                      <a:cubicBezTo>
                        <a:pt x="18" y="0"/>
                        <a:pt x="11" y="0"/>
                        <a:pt x="6" y="4"/>
                      </a:cubicBezTo>
                      <a:cubicBezTo>
                        <a:pt x="1" y="9"/>
                        <a:pt x="0" y="16"/>
                        <a:pt x="4" y="20"/>
                      </a:cubicBezTo>
                      <a:cubicBezTo>
                        <a:pt x="4" y="20"/>
                        <a:pt x="18" y="29"/>
                        <a:pt x="28" y="40"/>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31" name="Freeform 8812">
                  <a:extLst>
                    <a:ext uri="{FF2B5EF4-FFF2-40B4-BE49-F238E27FC236}">
                      <a16:creationId xmlns:a16="http://schemas.microsoft.com/office/drawing/2014/main" id="{7CAE397E-3466-09C3-5087-B3DF5653845C}"/>
                    </a:ext>
                  </a:extLst>
                </p:cNvPr>
                <p:cNvSpPr>
                  <a:spLocks/>
                </p:cNvSpPr>
                <p:nvPr/>
              </p:nvSpPr>
              <p:spPr bwMode="auto">
                <a:xfrm>
                  <a:off x="4700" y="2667"/>
                  <a:ext cx="57" cy="59"/>
                </a:xfrm>
                <a:custGeom>
                  <a:avLst/>
                  <a:gdLst>
                    <a:gd name="T0" fmla="*/ 13 w 69"/>
                    <a:gd name="T1" fmla="*/ 18 h 71"/>
                    <a:gd name="T2" fmla="*/ 21 w 69"/>
                    <a:gd name="T3" fmla="*/ 32 h 71"/>
                    <a:gd name="T4" fmla="*/ 30 w 69"/>
                    <a:gd name="T5" fmla="*/ 32 h 71"/>
                    <a:gd name="T6" fmla="*/ 31 w 69"/>
                    <a:gd name="T7" fmla="*/ 24 h 71"/>
                    <a:gd name="T8" fmla="*/ 21 w 69"/>
                    <a:gd name="T9" fmla="*/ 12 h 71"/>
                    <a:gd name="T10" fmla="*/ 10 w 69"/>
                    <a:gd name="T11" fmla="*/ 2 h 71"/>
                    <a:gd name="T12" fmla="*/ 2 w 69"/>
                    <a:gd name="T13" fmla="*/ 2 h 71"/>
                    <a:gd name="T14" fmla="*/ 2 w 69"/>
                    <a:gd name="T15" fmla="*/ 10 h 71"/>
                    <a:gd name="T16" fmla="*/ 13 w 69"/>
                    <a:gd name="T17" fmla="*/ 18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9" h="71">
                      <a:moveTo>
                        <a:pt x="28" y="40"/>
                      </a:moveTo>
                      <a:cubicBezTo>
                        <a:pt x="39" y="51"/>
                        <a:pt x="47" y="67"/>
                        <a:pt x="47" y="67"/>
                      </a:cubicBezTo>
                      <a:cubicBezTo>
                        <a:pt x="51" y="71"/>
                        <a:pt x="58" y="71"/>
                        <a:pt x="63" y="67"/>
                      </a:cubicBezTo>
                      <a:cubicBezTo>
                        <a:pt x="68" y="62"/>
                        <a:pt x="69" y="55"/>
                        <a:pt x="65" y="51"/>
                      </a:cubicBezTo>
                      <a:cubicBezTo>
                        <a:pt x="65" y="51"/>
                        <a:pt x="56" y="35"/>
                        <a:pt x="47" y="25"/>
                      </a:cubicBezTo>
                      <a:cubicBezTo>
                        <a:pt x="39" y="17"/>
                        <a:pt x="39" y="17"/>
                        <a:pt x="22" y="4"/>
                      </a:cubicBezTo>
                      <a:cubicBezTo>
                        <a:pt x="18" y="0"/>
                        <a:pt x="11" y="0"/>
                        <a:pt x="6" y="4"/>
                      </a:cubicBezTo>
                      <a:cubicBezTo>
                        <a:pt x="1" y="9"/>
                        <a:pt x="0" y="16"/>
                        <a:pt x="4" y="20"/>
                      </a:cubicBezTo>
                      <a:cubicBezTo>
                        <a:pt x="4" y="20"/>
                        <a:pt x="18" y="29"/>
                        <a:pt x="28" y="40"/>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32" name="Freeform 8813">
                  <a:extLst>
                    <a:ext uri="{FF2B5EF4-FFF2-40B4-BE49-F238E27FC236}">
                      <a16:creationId xmlns:a16="http://schemas.microsoft.com/office/drawing/2014/main" id="{0B19C417-F875-A3FF-302B-C597685C3D85}"/>
                    </a:ext>
                  </a:extLst>
                </p:cNvPr>
                <p:cNvSpPr>
                  <a:spLocks/>
                </p:cNvSpPr>
                <p:nvPr/>
              </p:nvSpPr>
              <p:spPr bwMode="auto">
                <a:xfrm>
                  <a:off x="4639" y="2678"/>
                  <a:ext cx="51" cy="68"/>
                </a:xfrm>
                <a:custGeom>
                  <a:avLst/>
                  <a:gdLst>
                    <a:gd name="T0" fmla="*/ 18 w 61"/>
                    <a:gd name="T1" fmla="*/ 22 h 82"/>
                    <a:gd name="T2" fmla="*/ 28 w 61"/>
                    <a:gd name="T3" fmla="*/ 9 h 82"/>
                    <a:gd name="T4" fmla="*/ 26 w 61"/>
                    <a:gd name="T5" fmla="*/ 2 h 82"/>
                    <a:gd name="T6" fmla="*/ 18 w 61"/>
                    <a:gd name="T7" fmla="*/ 3 h 82"/>
                    <a:gd name="T8" fmla="*/ 8 w 61"/>
                    <a:gd name="T9" fmla="*/ 15 h 82"/>
                    <a:gd name="T10" fmla="*/ 3 w 61"/>
                    <a:gd name="T11" fmla="*/ 30 h 82"/>
                    <a:gd name="T12" fmla="*/ 4 w 61"/>
                    <a:gd name="T13" fmla="*/ 38 h 82"/>
                    <a:gd name="T14" fmla="*/ 12 w 61"/>
                    <a:gd name="T15" fmla="*/ 36 h 82"/>
                    <a:gd name="T16" fmla="*/ 18 w 61"/>
                    <a:gd name="T17" fmla="*/ 22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82">
                      <a:moveTo>
                        <a:pt x="36" y="46"/>
                      </a:moveTo>
                      <a:cubicBezTo>
                        <a:pt x="44" y="32"/>
                        <a:pt x="58" y="19"/>
                        <a:pt x="58" y="19"/>
                      </a:cubicBezTo>
                      <a:cubicBezTo>
                        <a:pt x="61" y="14"/>
                        <a:pt x="59" y="7"/>
                        <a:pt x="53" y="4"/>
                      </a:cubicBezTo>
                      <a:cubicBezTo>
                        <a:pt x="47" y="0"/>
                        <a:pt x="40" y="2"/>
                        <a:pt x="37" y="7"/>
                      </a:cubicBezTo>
                      <a:cubicBezTo>
                        <a:pt x="37" y="7"/>
                        <a:pt x="24" y="20"/>
                        <a:pt x="16" y="33"/>
                      </a:cubicBezTo>
                      <a:cubicBezTo>
                        <a:pt x="11" y="42"/>
                        <a:pt x="11" y="42"/>
                        <a:pt x="3" y="63"/>
                      </a:cubicBezTo>
                      <a:cubicBezTo>
                        <a:pt x="0" y="68"/>
                        <a:pt x="2" y="75"/>
                        <a:pt x="8" y="79"/>
                      </a:cubicBezTo>
                      <a:cubicBezTo>
                        <a:pt x="13" y="82"/>
                        <a:pt x="21" y="81"/>
                        <a:pt x="24" y="76"/>
                      </a:cubicBezTo>
                      <a:cubicBezTo>
                        <a:pt x="24" y="76"/>
                        <a:pt x="28" y="59"/>
                        <a:pt x="36" y="46"/>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33" name="Freeform 8814">
                  <a:extLst>
                    <a:ext uri="{FF2B5EF4-FFF2-40B4-BE49-F238E27FC236}">
                      <a16:creationId xmlns:a16="http://schemas.microsoft.com/office/drawing/2014/main" id="{D5A04CDE-B09F-CEE9-FEEC-307C5ED34A54}"/>
                    </a:ext>
                  </a:extLst>
                </p:cNvPr>
                <p:cNvSpPr>
                  <a:spLocks/>
                </p:cNvSpPr>
                <p:nvPr/>
              </p:nvSpPr>
              <p:spPr bwMode="auto">
                <a:xfrm>
                  <a:off x="4639" y="2678"/>
                  <a:ext cx="51" cy="68"/>
                </a:xfrm>
                <a:custGeom>
                  <a:avLst/>
                  <a:gdLst>
                    <a:gd name="T0" fmla="*/ 18 w 61"/>
                    <a:gd name="T1" fmla="*/ 22 h 82"/>
                    <a:gd name="T2" fmla="*/ 28 w 61"/>
                    <a:gd name="T3" fmla="*/ 9 h 82"/>
                    <a:gd name="T4" fmla="*/ 26 w 61"/>
                    <a:gd name="T5" fmla="*/ 2 h 82"/>
                    <a:gd name="T6" fmla="*/ 18 w 61"/>
                    <a:gd name="T7" fmla="*/ 3 h 82"/>
                    <a:gd name="T8" fmla="*/ 8 w 61"/>
                    <a:gd name="T9" fmla="*/ 15 h 82"/>
                    <a:gd name="T10" fmla="*/ 3 w 61"/>
                    <a:gd name="T11" fmla="*/ 30 h 82"/>
                    <a:gd name="T12" fmla="*/ 4 w 61"/>
                    <a:gd name="T13" fmla="*/ 38 h 82"/>
                    <a:gd name="T14" fmla="*/ 12 w 61"/>
                    <a:gd name="T15" fmla="*/ 36 h 82"/>
                    <a:gd name="T16" fmla="*/ 18 w 61"/>
                    <a:gd name="T17" fmla="*/ 22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82">
                      <a:moveTo>
                        <a:pt x="36" y="46"/>
                      </a:moveTo>
                      <a:cubicBezTo>
                        <a:pt x="44" y="32"/>
                        <a:pt x="58" y="19"/>
                        <a:pt x="58" y="19"/>
                      </a:cubicBezTo>
                      <a:cubicBezTo>
                        <a:pt x="61" y="14"/>
                        <a:pt x="59" y="7"/>
                        <a:pt x="53" y="4"/>
                      </a:cubicBezTo>
                      <a:cubicBezTo>
                        <a:pt x="47" y="0"/>
                        <a:pt x="40" y="2"/>
                        <a:pt x="37" y="7"/>
                      </a:cubicBezTo>
                      <a:cubicBezTo>
                        <a:pt x="37" y="7"/>
                        <a:pt x="24" y="20"/>
                        <a:pt x="16" y="33"/>
                      </a:cubicBezTo>
                      <a:cubicBezTo>
                        <a:pt x="11" y="42"/>
                        <a:pt x="11" y="42"/>
                        <a:pt x="3" y="63"/>
                      </a:cubicBezTo>
                      <a:cubicBezTo>
                        <a:pt x="0" y="68"/>
                        <a:pt x="2" y="75"/>
                        <a:pt x="8" y="79"/>
                      </a:cubicBezTo>
                      <a:cubicBezTo>
                        <a:pt x="13" y="82"/>
                        <a:pt x="21" y="81"/>
                        <a:pt x="24" y="76"/>
                      </a:cubicBezTo>
                      <a:cubicBezTo>
                        <a:pt x="24" y="76"/>
                        <a:pt x="28" y="59"/>
                        <a:pt x="36" y="46"/>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34" name="Freeform 8815">
                  <a:extLst>
                    <a:ext uri="{FF2B5EF4-FFF2-40B4-BE49-F238E27FC236}">
                      <a16:creationId xmlns:a16="http://schemas.microsoft.com/office/drawing/2014/main" id="{43478BA9-1D0E-1D8A-DBE6-A76DC4E73AC0}"/>
                    </a:ext>
                  </a:extLst>
                </p:cNvPr>
                <p:cNvSpPr>
                  <a:spLocks/>
                </p:cNvSpPr>
                <p:nvPr/>
              </p:nvSpPr>
              <p:spPr bwMode="auto">
                <a:xfrm>
                  <a:off x="4606" y="2698"/>
                  <a:ext cx="28" cy="62"/>
                </a:xfrm>
                <a:custGeom>
                  <a:avLst/>
                  <a:gdLst>
                    <a:gd name="T0" fmla="*/ 12 w 34"/>
                    <a:gd name="T1" fmla="*/ 19 h 74"/>
                    <a:gd name="T2" fmla="*/ 16 w 34"/>
                    <a:gd name="T3" fmla="*/ 6 h 74"/>
                    <a:gd name="T4" fmla="*/ 11 w 34"/>
                    <a:gd name="T5" fmla="*/ 1 h 74"/>
                    <a:gd name="T6" fmla="*/ 5 w 34"/>
                    <a:gd name="T7" fmla="*/ 5 h 74"/>
                    <a:gd name="T8" fmla="*/ 1 w 34"/>
                    <a:gd name="T9" fmla="*/ 17 h 74"/>
                    <a:gd name="T10" fmla="*/ 2 w 34"/>
                    <a:gd name="T11" fmla="*/ 31 h 74"/>
                    <a:gd name="T12" fmla="*/ 6 w 34"/>
                    <a:gd name="T13" fmla="*/ 36 h 74"/>
                    <a:gd name="T14" fmla="*/ 12 w 34"/>
                    <a:gd name="T15" fmla="*/ 33 h 74"/>
                    <a:gd name="T16" fmla="*/ 12 w 34"/>
                    <a:gd name="T17" fmla="*/ 19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74">
                      <a:moveTo>
                        <a:pt x="25" y="39"/>
                      </a:moveTo>
                      <a:cubicBezTo>
                        <a:pt x="27" y="26"/>
                        <a:pt x="34" y="12"/>
                        <a:pt x="34" y="12"/>
                      </a:cubicBezTo>
                      <a:cubicBezTo>
                        <a:pt x="34" y="7"/>
                        <a:pt x="30" y="2"/>
                        <a:pt x="23" y="1"/>
                      </a:cubicBezTo>
                      <a:cubicBezTo>
                        <a:pt x="16" y="0"/>
                        <a:pt x="10" y="4"/>
                        <a:pt x="10" y="9"/>
                      </a:cubicBezTo>
                      <a:cubicBezTo>
                        <a:pt x="10" y="9"/>
                        <a:pt x="3" y="23"/>
                        <a:pt x="1" y="35"/>
                      </a:cubicBezTo>
                      <a:cubicBezTo>
                        <a:pt x="0" y="44"/>
                        <a:pt x="1" y="44"/>
                        <a:pt x="2" y="63"/>
                      </a:cubicBezTo>
                      <a:cubicBezTo>
                        <a:pt x="1" y="68"/>
                        <a:pt x="6" y="73"/>
                        <a:pt x="12" y="73"/>
                      </a:cubicBezTo>
                      <a:cubicBezTo>
                        <a:pt x="19" y="74"/>
                        <a:pt x="25" y="71"/>
                        <a:pt x="26" y="66"/>
                      </a:cubicBezTo>
                      <a:cubicBezTo>
                        <a:pt x="26" y="66"/>
                        <a:pt x="23" y="52"/>
                        <a:pt x="25" y="3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35" name="Freeform 8816">
                  <a:extLst>
                    <a:ext uri="{FF2B5EF4-FFF2-40B4-BE49-F238E27FC236}">
                      <a16:creationId xmlns:a16="http://schemas.microsoft.com/office/drawing/2014/main" id="{6124B894-F3BF-43DE-FE67-BA39CFF2B9EB}"/>
                    </a:ext>
                  </a:extLst>
                </p:cNvPr>
                <p:cNvSpPr>
                  <a:spLocks/>
                </p:cNvSpPr>
                <p:nvPr/>
              </p:nvSpPr>
              <p:spPr bwMode="auto">
                <a:xfrm>
                  <a:off x="4606" y="2698"/>
                  <a:ext cx="28" cy="62"/>
                </a:xfrm>
                <a:custGeom>
                  <a:avLst/>
                  <a:gdLst>
                    <a:gd name="T0" fmla="*/ 12 w 34"/>
                    <a:gd name="T1" fmla="*/ 19 h 74"/>
                    <a:gd name="T2" fmla="*/ 16 w 34"/>
                    <a:gd name="T3" fmla="*/ 6 h 74"/>
                    <a:gd name="T4" fmla="*/ 11 w 34"/>
                    <a:gd name="T5" fmla="*/ 1 h 74"/>
                    <a:gd name="T6" fmla="*/ 5 w 34"/>
                    <a:gd name="T7" fmla="*/ 5 h 74"/>
                    <a:gd name="T8" fmla="*/ 1 w 34"/>
                    <a:gd name="T9" fmla="*/ 17 h 74"/>
                    <a:gd name="T10" fmla="*/ 2 w 34"/>
                    <a:gd name="T11" fmla="*/ 31 h 74"/>
                    <a:gd name="T12" fmla="*/ 6 w 34"/>
                    <a:gd name="T13" fmla="*/ 36 h 74"/>
                    <a:gd name="T14" fmla="*/ 12 w 34"/>
                    <a:gd name="T15" fmla="*/ 33 h 74"/>
                    <a:gd name="T16" fmla="*/ 12 w 34"/>
                    <a:gd name="T17" fmla="*/ 19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74">
                      <a:moveTo>
                        <a:pt x="25" y="39"/>
                      </a:moveTo>
                      <a:cubicBezTo>
                        <a:pt x="27" y="26"/>
                        <a:pt x="34" y="12"/>
                        <a:pt x="34" y="12"/>
                      </a:cubicBezTo>
                      <a:cubicBezTo>
                        <a:pt x="34" y="7"/>
                        <a:pt x="30" y="2"/>
                        <a:pt x="23" y="1"/>
                      </a:cubicBezTo>
                      <a:cubicBezTo>
                        <a:pt x="16" y="0"/>
                        <a:pt x="10" y="4"/>
                        <a:pt x="10" y="9"/>
                      </a:cubicBezTo>
                      <a:cubicBezTo>
                        <a:pt x="10" y="9"/>
                        <a:pt x="3" y="23"/>
                        <a:pt x="1" y="35"/>
                      </a:cubicBezTo>
                      <a:cubicBezTo>
                        <a:pt x="0" y="44"/>
                        <a:pt x="1" y="44"/>
                        <a:pt x="2" y="63"/>
                      </a:cubicBezTo>
                      <a:cubicBezTo>
                        <a:pt x="1" y="68"/>
                        <a:pt x="6" y="73"/>
                        <a:pt x="12" y="73"/>
                      </a:cubicBezTo>
                      <a:cubicBezTo>
                        <a:pt x="19" y="74"/>
                        <a:pt x="25" y="71"/>
                        <a:pt x="26" y="66"/>
                      </a:cubicBezTo>
                      <a:cubicBezTo>
                        <a:pt x="26" y="66"/>
                        <a:pt x="23" y="52"/>
                        <a:pt x="25" y="39"/>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36" name="Freeform 8817">
                  <a:extLst>
                    <a:ext uri="{FF2B5EF4-FFF2-40B4-BE49-F238E27FC236}">
                      <a16:creationId xmlns:a16="http://schemas.microsoft.com/office/drawing/2014/main" id="{81129B75-6EEF-4F18-7230-0CC193C42A4E}"/>
                    </a:ext>
                  </a:extLst>
                </p:cNvPr>
                <p:cNvSpPr>
                  <a:spLocks/>
                </p:cNvSpPr>
                <p:nvPr/>
              </p:nvSpPr>
              <p:spPr bwMode="auto">
                <a:xfrm>
                  <a:off x="4684" y="2559"/>
                  <a:ext cx="65" cy="62"/>
                </a:xfrm>
                <a:custGeom>
                  <a:avLst/>
                  <a:gdLst>
                    <a:gd name="T0" fmla="*/ 21 w 79"/>
                    <a:gd name="T1" fmla="*/ 21 h 75"/>
                    <a:gd name="T2" fmla="*/ 34 w 79"/>
                    <a:gd name="T3" fmla="*/ 10 h 75"/>
                    <a:gd name="T4" fmla="*/ 35 w 79"/>
                    <a:gd name="T5" fmla="*/ 2 h 75"/>
                    <a:gd name="T6" fmla="*/ 26 w 79"/>
                    <a:gd name="T7" fmla="*/ 2 h 75"/>
                    <a:gd name="T8" fmla="*/ 13 w 79"/>
                    <a:gd name="T9" fmla="*/ 12 h 75"/>
                    <a:gd name="T10" fmla="*/ 2 w 79"/>
                    <a:gd name="T11" fmla="*/ 25 h 75"/>
                    <a:gd name="T12" fmla="*/ 2 w 79"/>
                    <a:gd name="T13" fmla="*/ 33 h 75"/>
                    <a:gd name="T14" fmla="*/ 10 w 79"/>
                    <a:gd name="T15" fmla="*/ 34 h 75"/>
                    <a:gd name="T16" fmla="*/ 21 w 79"/>
                    <a:gd name="T17" fmla="*/ 21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75">
                      <a:moveTo>
                        <a:pt x="44" y="44"/>
                      </a:moveTo>
                      <a:cubicBezTo>
                        <a:pt x="57" y="32"/>
                        <a:pt x="74" y="22"/>
                        <a:pt x="74" y="22"/>
                      </a:cubicBezTo>
                      <a:cubicBezTo>
                        <a:pt x="79" y="18"/>
                        <a:pt x="79" y="10"/>
                        <a:pt x="75" y="5"/>
                      </a:cubicBezTo>
                      <a:cubicBezTo>
                        <a:pt x="70" y="0"/>
                        <a:pt x="63" y="0"/>
                        <a:pt x="58" y="4"/>
                      </a:cubicBezTo>
                      <a:cubicBezTo>
                        <a:pt x="58" y="4"/>
                        <a:pt x="40" y="15"/>
                        <a:pt x="28" y="26"/>
                      </a:cubicBezTo>
                      <a:cubicBezTo>
                        <a:pt x="19" y="34"/>
                        <a:pt x="20" y="34"/>
                        <a:pt x="5" y="53"/>
                      </a:cubicBezTo>
                      <a:cubicBezTo>
                        <a:pt x="0" y="58"/>
                        <a:pt x="0" y="65"/>
                        <a:pt x="4" y="70"/>
                      </a:cubicBezTo>
                      <a:cubicBezTo>
                        <a:pt x="9" y="75"/>
                        <a:pt x="17" y="75"/>
                        <a:pt x="22" y="71"/>
                      </a:cubicBezTo>
                      <a:cubicBezTo>
                        <a:pt x="22" y="71"/>
                        <a:pt x="31" y="56"/>
                        <a:pt x="44" y="44"/>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37" name="Freeform 8818">
                  <a:extLst>
                    <a:ext uri="{FF2B5EF4-FFF2-40B4-BE49-F238E27FC236}">
                      <a16:creationId xmlns:a16="http://schemas.microsoft.com/office/drawing/2014/main" id="{695F01F5-85A7-6468-A6CE-3A357DD9812F}"/>
                    </a:ext>
                  </a:extLst>
                </p:cNvPr>
                <p:cNvSpPr>
                  <a:spLocks/>
                </p:cNvSpPr>
                <p:nvPr/>
              </p:nvSpPr>
              <p:spPr bwMode="auto">
                <a:xfrm>
                  <a:off x="4684" y="2559"/>
                  <a:ext cx="65" cy="62"/>
                </a:xfrm>
                <a:custGeom>
                  <a:avLst/>
                  <a:gdLst>
                    <a:gd name="T0" fmla="*/ 21 w 79"/>
                    <a:gd name="T1" fmla="*/ 21 h 75"/>
                    <a:gd name="T2" fmla="*/ 34 w 79"/>
                    <a:gd name="T3" fmla="*/ 10 h 75"/>
                    <a:gd name="T4" fmla="*/ 35 w 79"/>
                    <a:gd name="T5" fmla="*/ 2 h 75"/>
                    <a:gd name="T6" fmla="*/ 26 w 79"/>
                    <a:gd name="T7" fmla="*/ 2 h 75"/>
                    <a:gd name="T8" fmla="*/ 13 w 79"/>
                    <a:gd name="T9" fmla="*/ 12 h 75"/>
                    <a:gd name="T10" fmla="*/ 2 w 79"/>
                    <a:gd name="T11" fmla="*/ 25 h 75"/>
                    <a:gd name="T12" fmla="*/ 2 w 79"/>
                    <a:gd name="T13" fmla="*/ 33 h 75"/>
                    <a:gd name="T14" fmla="*/ 10 w 79"/>
                    <a:gd name="T15" fmla="*/ 34 h 75"/>
                    <a:gd name="T16" fmla="*/ 21 w 79"/>
                    <a:gd name="T17" fmla="*/ 21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75">
                      <a:moveTo>
                        <a:pt x="44" y="44"/>
                      </a:moveTo>
                      <a:cubicBezTo>
                        <a:pt x="57" y="32"/>
                        <a:pt x="74" y="22"/>
                        <a:pt x="74" y="22"/>
                      </a:cubicBezTo>
                      <a:cubicBezTo>
                        <a:pt x="79" y="18"/>
                        <a:pt x="79" y="10"/>
                        <a:pt x="75" y="5"/>
                      </a:cubicBezTo>
                      <a:cubicBezTo>
                        <a:pt x="70" y="0"/>
                        <a:pt x="63" y="0"/>
                        <a:pt x="58" y="4"/>
                      </a:cubicBezTo>
                      <a:cubicBezTo>
                        <a:pt x="58" y="4"/>
                        <a:pt x="40" y="15"/>
                        <a:pt x="28" y="26"/>
                      </a:cubicBezTo>
                      <a:cubicBezTo>
                        <a:pt x="19" y="34"/>
                        <a:pt x="20" y="34"/>
                        <a:pt x="5" y="53"/>
                      </a:cubicBezTo>
                      <a:cubicBezTo>
                        <a:pt x="0" y="58"/>
                        <a:pt x="0" y="65"/>
                        <a:pt x="4" y="70"/>
                      </a:cubicBezTo>
                      <a:cubicBezTo>
                        <a:pt x="9" y="75"/>
                        <a:pt x="17" y="75"/>
                        <a:pt x="22" y="71"/>
                      </a:cubicBezTo>
                      <a:cubicBezTo>
                        <a:pt x="22" y="71"/>
                        <a:pt x="31" y="56"/>
                        <a:pt x="44" y="44"/>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38" name="Freeform 8819">
                  <a:extLst>
                    <a:ext uri="{FF2B5EF4-FFF2-40B4-BE49-F238E27FC236}">
                      <a16:creationId xmlns:a16="http://schemas.microsoft.com/office/drawing/2014/main" id="{F276E693-61A9-CF8F-1136-5F8A14A38FE1}"/>
                    </a:ext>
                  </a:extLst>
                </p:cNvPr>
                <p:cNvSpPr>
                  <a:spLocks/>
                </p:cNvSpPr>
                <p:nvPr/>
              </p:nvSpPr>
              <p:spPr bwMode="auto">
                <a:xfrm>
                  <a:off x="4781" y="2917"/>
                  <a:ext cx="29" cy="73"/>
                </a:xfrm>
                <a:custGeom>
                  <a:avLst/>
                  <a:gdLst>
                    <a:gd name="T0" fmla="*/ 11 w 36"/>
                    <a:gd name="T1" fmla="*/ 21 h 88"/>
                    <a:gd name="T2" fmla="*/ 10 w 36"/>
                    <a:gd name="T3" fmla="*/ 5 h 88"/>
                    <a:gd name="T4" fmla="*/ 5 w 36"/>
                    <a:gd name="T5" fmla="*/ 1 h 88"/>
                    <a:gd name="T6" fmla="*/ 1 w 36"/>
                    <a:gd name="T7" fmla="*/ 6 h 88"/>
                    <a:gd name="T8" fmla="*/ 2 w 36"/>
                    <a:gd name="T9" fmla="*/ 22 h 88"/>
                    <a:gd name="T10" fmla="*/ 5 w 36"/>
                    <a:gd name="T11" fmla="*/ 37 h 88"/>
                    <a:gd name="T12" fmla="*/ 10 w 36"/>
                    <a:gd name="T13" fmla="*/ 41 h 88"/>
                    <a:gd name="T14" fmla="*/ 15 w 36"/>
                    <a:gd name="T15" fmla="*/ 35 h 88"/>
                    <a:gd name="T16" fmla="*/ 11 w 36"/>
                    <a:gd name="T17" fmla="*/ 21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88">
                      <a:moveTo>
                        <a:pt x="26" y="43"/>
                      </a:moveTo>
                      <a:cubicBezTo>
                        <a:pt x="23" y="28"/>
                        <a:pt x="25" y="10"/>
                        <a:pt x="25" y="10"/>
                      </a:cubicBezTo>
                      <a:cubicBezTo>
                        <a:pt x="24" y="4"/>
                        <a:pt x="18" y="0"/>
                        <a:pt x="12" y="1"/>
                      </a:cubicBezTo>
                      <a:cubicBezTo>
                        <a:pt x="5" y="2"/>
                        <a:pt x="0" y="7"/>
                        <a:pt x="1" y="13"/>
                      </a:cubicBezTo>
                      <a:cubicBezTo>
                        <a:pt x="1" y="13"/>
                        <a:pt x="0" y="32"/>
                        <a:pt x="2" y="46"/>
                      </a:cubicBezTo>
                      <a:cubicBezTo>
                        <a:pt x="4" y="57"/>
                        <a:pt x="4" y="57"/>
                        <a:pt x="11" y="78"/>
                      </a:cubicBezTo>
                      <a:cubicBezTo>
                        <a:pt x="12" y="84"/>
                        <a:pt x="18" y="88"/>
                        <a:pt x="25" y="87"/>
                      </a:cubicBezTo>
                      <a:cubicBezTo>
                        <a:pt x="31" y="86"/>
                        <a:pt x="36" y="80"/>
                        <a:pt x="35" y="74"/>
                      </a:cubicBezTo>
                      <a:cubicBezTo>
                        <a:pt x="35" y="74"/>
                        <a:pt x="28" y="59"/>
                        <a:pt x="26" y="43"/>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39" name="Freeform 8820">
                  <a:extLst>
                    <a:ext uri="{FF2B5EF4-FFF2-40B4-BE49-F238E27FC236}">
                      <a16:creationId xmlns:a16="http://schemas.microsoft.com/office/drawing/2014/main" id="{2A599F81-C042-9052-A2DC-6FB4F41FE7D5}"/>
                    </a:ext>
                  </a:extLst>
                </p:cNvPr>
                <p:cNvSpPr>
                  <a:spLocks/>
                </p:cNvSpPr>
                <p:nvPr/>
              </p:nvSpPr>
              <p:spPr bwMode="auto">
                <a:xfrm>
                  <a:off x="4781" y="2917"/>
                  <a:ext cx="29" cy="73"/>
                </a:xfrm>
                <a:custGeom>
                  <a:avLst/>
                  <a:gdLst>
                    <a:gd name="T0" fmla="*/ 11 w 36"/>
                    <a:gd name="T1" fmla="*/ 21 h 88"/>
                    <a:gd name="T2" fmla="*/ 10 w 36"/>
                    <a:gd name="T3" fmla="*/ 5 h 88"/>
                    <a:gd name="T4" fmla="*/ 5 w 36"/>
                    <a:gd name="T5" fmla="*/ 1 h 88"/>
                    <a:gd name="T6" fmla="*/ 1 w 36"/>
                    <a:gd name="T7" fmla="*/ 6 h 88"/>
                    <a:gd name="T8" fmla="*/ 2 w 36"/>
                    <a:gd name="T9" fmla="*/ 22 h 88"/>
                    <a:gd name="T10" fmla="*/ 5 w 36"/>
                    <a:gd name="T11" fmla="*/ 37 h 88"/>
                    <a:gd name="T12" fmla="*/ 10 w 36"/>
                    <a:gd name="T13" fmla="*/ 41 h 88"/>
                    <a:gd name="T14" fmla="*/ 15 w 36"/>
                    <a:gd name="T15" fmla="*/ 35 h 88"/>
                    <a:gd name="T16" fmla="*/ 11 w 36"/>
                    <a:gd name="T17" fmla="*/ 21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88">
                      <a:moveTo>
                        <a:pt x="26" y="43"/>
                      </a:moveTo>
                      <a:cubicBezTo>
                        <a:pt x="23" y="28"/>
                        <a:pt x="25" y="10"/>
                        <a:pt x="25" y="10"/>
                      </a:cubicBezTo>
                      <a:cubicBezTo>
                        <a:pt x="24" y="4"/>
                        <a:pt x="18" y="0"/>
                        <a:pt x="12" y="1"/>
                      </a:cubicBezTo>
                      <a:cubicBezTo>
                        <a:pt x="5" y="2"/>
                        <a:pt x="0" y="7"/>
                        <a:pt x="1" y="13"/>
                      </a:cubicBezTo>
                      <a:cubicBezTo>
                        <a:pt x="1" y="13"/>
                        <a:pt x="0" y="32"/>
                        <a:pt x="2" y="46"/>
                      </a:cubicBezTo>
                      <a:cubicBezTo>
                        <a:pt x="4" y="57"/>
                        <a:pt x="4" y="57"/>
                        <a:pt x="11" y="78"/>
                      </a:cubicBezTo>
                      <a:cubicBezTo>
                        <a:pt x="12" y="84"/>
                        <a:pt x="18" y="88"/>
                        <a:pt x="25" y="87"/>
                      </a:cubicBezTo>
                      <a:cubicBezTo>
                        <a:pt x="31" y="86"/>
                        <a:pt x="36" y="80"/>
                        <a:pt x="35" y="74"/>
                      </a:cubicBezTo>
                      <a:cubicBezTo>
                        <a:pt x="35" y="74"/>
                        <a:pt x="28" y="59"/>
                        <a:pt x="26" y="43"/>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40" name="Freeform 8821">
                  <a:extLst>
                    <a:ext uri="{FF2B5EF4-FFF2-40B4-BE49-F238E27FC236}">
                      <a16:creationId xmlns:a16="http://schemas.microsoft.com/office/drawing/2014/main" id="{18140244-8631-13D5-43C6-BE54422AF921}"/>
                    </a:ext>
                  </a:extLst>
                </p:cNvPr>
                <p:cNvSpPr>
                  <a:spLocks/>
                </p:cNvSpPr>
                <p:nvPr/>
              </p:nvSpPr>
              <p:spPr bwMode="auto">
                <a:xfrm>
                  <a:off x="4799" y="3001"/>
                  <a:ext cx="50" cy="67"/>
                </a:xfrm>
                <a:custGeom>
                  <a:avLst/>
                  <a:gdLst>
                    <a:gd name="T0" fmla="*/ 16 w 61"/>
                    <a:gd name="T1" fmla="*/ 16 h 82"/>
                    <a:gd name="T2" fmla="*/ 11 w 61"/>
                    <a:gd name="T3" fmla="*/ 3 h 82"/>
                    <a:gd name="T4" fmla="*/ 4 w 61"/>
                    <a:gd name="T5" fmla="*/ 2 h 82"/>
                    <a:gd name="T6" fmla="*/ 2 w 61"/>
                    <a:gd name="T7" fmla="*/ 9 h 82"/>
                    <a:gd name="T8" fmla="*/ 7 w 61"/>
                    <a:gd name="T9" fmla="*/ 23 h 82"/>
                    <a:gd name="T10" fmla="*/ 16 w 61"/>
                    <a:gd name="T11" fmla="*/ 34 h 82"/>
                    <a:gd name="T12" fmla="*/ 24 w 61"/>
                    <a:gd name="T13" fmla="*/ 34 h 82"/>
                    <a:gd name="T14" fmla="*/ 26 w 61"/>
                    <a:gd name="T15" fmla="*/ 28 h 82"/>
                    <a:gd name="T16" fmla="*/ 16 w 61"/>
                    <a:gd name="T17" fmla="*/ 16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82">
                      <a:moveTo>
                        <a:pt x="38" y="38"/>
                      </a:moveTo>
                      <a:cubicBezTo>
                        <a:pt x="29" y="25"/>
                        <a:pt x="24" y="7"/>
                        <a:pt x="24" y="7"/>
                      </a:cubicBezTo>
                      <a:cubicBezTo>
                        <a:pt x="21" y="2"/>
                        <a:pt x="14" y="0"/>
                        <a:pt x="8" y="4"/>
                      </a:cubicBezTo>
                      <a:cubicBezTo>
                        <a:pt x="3" y="7"/>
                        <a:pt x="0" y="14"/>
                        <a:pt x="4" y="20"/>
                      </a:cubicBezTo>
                      <a:cubicBezTo>
                        <a:pt x="4" y="20"/>
                        <a:pt x="9" y="37"/>
                        <a:pt x="17" y="50"/>
                      </a:cubicBezTo>
                      <a:cubicBezTo>
                        <a:pt x="23" y="59"/>
                        <a:pt x="23" y="58"/>
                        <a:pt x="37" y="75"/>
                      </a:cubicBezTo>
                      <a:cubicBezTo>
                        <a:pt x="40" y="80"/>
                        <a:pt x="48" y="82"/>
                        <a:pt x="53" y="78"/>
                      </a:cubicBezTo>
                      <a:cubicBezTo>
                        <a:pt x="59" y="75"/>
                        <a:pt x="61" y="68"/>
                        <a:pt x="58" y="63"/>
                      </a:cubicBezTo>
                      <a:cubicBezTo>
                        <a:pt x="58" y="63"/>
                        <a:pt x="46" y="51"/>
                        <a:pt x="38" y="38"/>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41" name="Freeform 8822">
                  <a:extLst>
                    <a:ext uri="{FF2B5EF4-FFF2-40B4-BE49-F238E27FC236}">
                      <a16:creationId xmlns:a16="http://schemas.microsoft.com/office/drawing/2014/main" id="{4FFD9CA9-EFCB-AA4C-40B2-6D4EED0FD77F}"/>
                    </a:ext>
                  </a:extLst>
                </p:cNvPr>
                <p:cNvSpPr>
                  <a:spLocks/>
                </p:cNvSpPr>
                <p:nvPr/>
              </p:nvSpPr>
              <p:spPr bwMode="auto">
                <a:xfrm>
                  <a:off x="4799" y="3001"/>
                  <a:ext cx="50" cy="67"/>
                </a:xfrm>
                <a:custGeom>
                  <a:avLst/>
                  <a:gdLst>
                    <a:gd name="T0" fmla="*/ 16 w 61"/>
                    <a:gd name="T1" fmla="*/ 16 h 82"/>
                    <a:gd name="T2" fmla="*/ 11 w 61"/>
                    <a:gd name="T3" fmla="*/ 3 h 82"/>
                    <a:gd name="T4" fmla="*/ 4 w 61"/>
                    <a:gd name="T5" fmla="*/ 2 h 82"/>
                    <a:gd name="T6" fmla="*/ 2 w 61"/>
                    <a:gd name="T7" fmla="*/ 9 h 82"/>
                    <a:gd name="T8" fmla="*/ 7 w 61"/>
                    <a:gd name="T9" fmla="*/ 23 h 82"/>
                    <a:gd name="T10" fmla="*/ 16 w 61"/>
                    <a:gd name="T11" fmla="*/ 34 h 82"/>
                    <a:gd name="T12" fmla="*/ 24 w 61"/>
                    <a:gd name="T13" fmla="*/ 34 h 82"/>
                    <a:gd name="T14" fmla="*/ 26 w 61"/>
                    <a:gd name="T15" fmla="*/ 28 h 82"/>
                    <a:gd name="T16" fmla="*/ 16 w 61"/>
                    <a:gd name="T17" fmla="*/ 16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82">
                      <a:moveTo>
                        <a:pt x="38" y="38"/>
                      </a:moveTo>
                      <a:cubicBezTo>
                        <a:pt x="29" y="25"/>
                        <a:pt x="24" y="7"/>
                        <a:pt x="24" y="7"/>
                      </a:cubicBezTo>
                      <a:cubicBezTo>
                        <a:pt x="21" y="2"/>
                        <a:pt x="14" y="0"/>
                        <a:pt x="8" y="4"/>
                      </a:cubicBezTo>
                      <a:cubicBezTo>
                        <a:pt x="3" y="7"/>
                        <a:pt x="0" y="14"/>
                        <a:pt x="4" y="20"/>
                      </a:cubicBezTo>
                      <a:cubicBezTo>
                        <a:pt x="4" y="20"/>
                        <a:pt x="9" y="37"/>
                        <a:pt x="17" y="50"/>
                      </a:cubicBezTo>
                      <a:cubicBezTo>
                        <a:pt x="23" y="59"/>
                        <a:pt x="23" y="58"/>
                        <a:pt x="37" y="75"/>
                      </a:cubicBezTo>
                      <a:cubicBezTo>
                        <a:pt x="40" y="80"/>
                        <a:pt x="48" y="82"/>
                        <a:pt x="53" y="78"/>
                      </a:cubicBezTo>
                      <a:cubicBezTo>
                        <a:pt x="59" y="75"/>
                        <a:pt x="61" y="68"/>
                        <a:pt x="58" y="63"/>
                      </a:cubicBezTo>
                      <a:cubicBezTo>
                        <a:pt x="58" y="63"/>
                        <a:pt x="46" y="51"/>
                        <a:pt x="38" y="38"/>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42" name="Freeform 8823">
                  <a:extLst>
                    <a:ext uri="{FF2B5EF4-FFF2-40B4-BE49-F238E27FC236}">
                      <a16:creationId xmlns:a16="http://schemas.microsoft.com/office/drawing/2014/main" id="{35170BFA-0EE1-5071-59E6-AB7A0F824323}"/>
                    </a:ext>
                  </a:extLst>
                </p:cNvPr>
                <p:cNvSpPr>
                  <a:spLocks/>
                </p:cNvSpPr>
                <p:nvPr/>
              </p:nvSpPr>
              <p:spPr bwMode="auto">
                <a:xfrm>
                  <a:off x="4839" y="3083"/>
                  <a:ext cx="30" cy="73"/>
                </a:xfrm>
                <a:custGeom>
                  <a:avLst/>
                  <a:gdLst>
                    <a:gd name="T0" fmla="*/ 5 w 36"/>
                    <a:gd name="T1" fmla="*/ 22 h 88"/>
                    <a:gd name="T2" fmla="*/ 5 w 36"/>
                    <a:gd name="T3" fmla="*/ 37 h 88"/>
                    <a:gd name="T4" fmla="*/ 12 w 36"/>
                    <a:gd name="T5" fmla="*/ 41 h 88"/>
                    <a:gd name="T6" fmla="*/ 16 w 36"/>
                    <a:gd name="T7" fmla="*/ 35 h 88"/>
                    <a:gd name="T8" fmla="*/ 16 w 36"/>
                    <a:gd name="T9" fmla="*/ 20 h 88"/>
                    <a:gd name="T10" fmla="*/ 13 w 36"/>
                    <a:gd name="T11" fmla="*/ 5 h 88"/>
                    <a:gd name="T12" fmla="*/ 6 w 36"/>
                    <a:gd name="T13" fmla="*/ 1 h 88"/>
                    <a:gd name="T14" fmla="*/ 1 w 36"/>
                    <a:gd name="T15" fmla="*/ 6 h 88"/>
                    <a:gd name="T16" fmla="*/ 5 w 36"/>
                    <a:gd name="T17" fmla="*/ 22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88">
                      <a:moveTo>
                        <a:pt x="10" y="44"/>
                      </a:moveTo>
                      <a:cubicBezTo>
                        <a:pt x="13" y="60"/>
                        <a:pt x="10" y="78"/>
                        <a:pt x="10" y="78"/>
                      </a:cubicBezTo>
                      <a:cubicBezTo>
                        <a:pt x="11" y="84"/>
                        <a:pt x="17" y="88"/>
                        <a:pt x="24" y="87"/>
                      </a:cubicBezTo>
                      <a:cubicBezTo>
                        <a:pt x="30" y="86"/>
                        <a:pt x="35" y="81"/>
                        <a:pt x="34" y="75"/>
                      </a:cubicBezTo>
                      <a:cubicBezTo>
                        <a:pt x="34" y="75"/>
                        <a:pt x="36" y="56"/>
                        <a:pt x="34" y="42"/>
                      </a:cubicBezTo>
                      <a:cubicBezTo>
                        <a:pt x="33" y="31"/>
                        <a:pt x="32" y="31"/>
                        <a:pt x="25" y="10"/>
                      </a:cubicBezTo>
                      <a:cubicBezTo>
                        <a:pt x="24" y="4"/>
                        <a:pt x="18" y="0"/>
                        <a:pt x="12" y="1"/>
                      </a:cubicBezTo>
                      <a:cubicBezTo>
                        <a:pt x="5" y="2"/>
                        <a:pt x="0" y="7"/>
                        <a:pt x="1" y="13"/>
                      </a:cubicBezTo>
                      <a:cubicBezTo>
                        <a:pt x="1" y="13"/>
                        <a:pt x="8" y="29"/>
                        <a:pt x="10" y="44"/>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43" name="Freeform 8824">
                  <a:extLst>
                    <a:ext uri="{FF2B5EF4-FFF2-40B4-BE49-F238E27FC236}">
                      <a16:creationId xmlns:a16="http://schemas.microsoft.com/office/drawing/2014/main" id="{1A9E9221-85F0-1423-CE8B-B643E7DEF275}"/>
                    </a:ext>
                  </a:extLst>
                </p:cNvPr>
                <p:cNvSpPr>
                  <a:spLocks/>
                </p:cNvSpPr>
                <p:nvPr/>
              </p:nvSpPr>
              <p:spPr bwMode="auto">
                <a:xfrm>
                  <a:off x="4839" y="3083"/>
                  <a:ext cx="30" cy="73"/>
                </a:xfrm>
                <a:custGeom>
                  <a:avLst/>
                  <a:gdLst>
                    <a:gd name="T0" fmla="*/ 5 w 36"/>
                    <a:gd name="T1" fmla="*/ 22 h 88"/>
                    <a:gd name="T2" fmla="*/ 5 w 36"/>
                    <a:gd name="T3" fmla="*/ 37 h 88"/>
                    <a:gd name="T4" fmla="*/ 12 w 36"/>
                    <a:gd name="T5" fmla="*/ 41 h 88"/>
                    <a:gd name="T6" fmla="*/ 16 w 36"/>
                    <a:gd name="T7" fmla="*/ 35 h 88"/>
                    <a:gd name="T8" fmla="*/ 16 w 36"/>
                    <a:gd name="T9" fmla="*/ 20 h 88"/>
                    <a:gd name="T10" fmla="*/ 13 w 36"/>
                    <a:gd name="T11" fmla="*/ 5 h 88"/>
                    <a:gd name="T12" fmla="*/ 6 w 36"/>
                    <a:gd name="T13" fmla="*/ 1 h 88"/>
                    <a:gd name="T14" fmla="*/ 1 w 36"/>
                    <a:gd name="T15" fmla="*/ 6 h 88"/>
                    <a:gd name="T16" fmla="*/ 5 w 36"/>
                    <a:gd name="T17" fmla="*/ 22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88">
                      <a:moveTo>
                        <a:pt x="10" y="44"/>
                      </a:moveTo>
                      <a:cubicBezTo>
                        <a:pt x="13" y="60"/>
                        <a:pt x="10" y="78"/>
                        <a:pt x="10" y="78"/>
                      </a:cubicBezTo>
                      <a:cubicBezTo>
                        <a:pt x="11" y="84"/>
                        <a:pt x="17" y="88"/>
                        <a:pt x="24" y="87"/>
                      </a:cubicBezTo>
                      <a:cubicBezTo>
                        <a:pt x="30" y="86"/>
                        <a:pt x="35" y="81"/>
                        <a:pt x="34" y="75"/>
                      </a:cubicBezTo>
                      <a:cubicBezTo>
                        <a:pt x="34" y="75"/>
                        <a:pt x="36" y="56"/>
                        <a:pt x="34" y="42"/>
                      </a:cubicBezTo>
                      <a:cubicBezTo>
                        <a:pt x="33" y="31"/>
                        <a:pt x="32" y="31"/>
                        <a:pt x="25" y="10"/>
                      </a:cubicBezTo>
                      <a:cubicBezTo>
                        <a:pt x="24" y="4"/>
                        <a:pt x="18" y="0"/>
                        <a:pt x="12" y="1"/>
                      </a:cubicBezTo>
                      <a:cubicBezTo>
                        <a:pt x="5" y="2"/>
                        <a:pt x="0" y="7"/>
                        <a:pt x="1" y="13"/>
                      </a:cubicBezTo>
                      <a:cubicBezTo>
                        <a:pt x="1" y="13"/>
                        <a:pt x="8" y="29"/>
                        <a:pt x="10" y="44"/>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44" name="Freeform 8825">
                  <a:extLst>
                    <a:ext uri="{FF2B5EF4-FFF2-40B4-BE49-F238E27FC236}">
                      <a16:creationId xmlns:a16="http://schemas.microsoft.com/office/drawing/2014/main" id="{9C350ED4-0F27-A7C9-EDB0-814094988B33}"/>
                    </a:ext>
                  </a:extLst>
                </p:cNvPr>
                <p:cNvSpPr>
                  <a:spLocks/>
                </p:cNvSpPr>
                <p:nvPr/>
              </p:nvSpPr>
              <p:spPr bwMode="auto">
                <a:xfrm>
                  <a:off x="4823" y="3261"/>
                  <a:ext cx="29" cy="81"/>
                </a:xfrm>
                <a:custGeom>
                  <a:avLst/>
                  <a:gdLst>
                    <a:gd name="T0" fmla="*/ 12 w 35"/>
                    <a:gd name="T1" fmla="*/ 23 h 99"/>
                    <a:gd name="T2" fmla="*/ 12 w 35"/>
                    <a:gd name="T3" fmla="*/ 6 h 99"/>
                    <a:gd name="T4" fmla="*/ 6 w 35"/>
                    <a:gd name="T5" fmla="*/ 1 h 99"/>
                    <a:gd name="T6" fmla="*/ 2 w 35"/>
                    <a:gd name="T7" fmla="*/ 6 h 99"/>
                    <a:gd name="T8" fmla="*/ 2 w 35"/>
                    <a:gd name="T9" fmla="*/ 23 h 99"/>
                    <a:gd name="T10" fmla="*/ 5 w 35"/>
                    <a:gd name="T11" fmla="*/ 38 h 99"/>
                    <a:gd name="T12" fmla="*/ 11 w 35"/>
                    <a:gd name="T13" fmla="*/ 43 h 99"/>
                    <a:gd name="T14" fmla="*/ 16 w 35"/>
                    <a:gd name="T15" fmla="*/ 38 h 99"/>
                    <a:gd name="T16" fmla="*/ 12 w 35"/>
                    <a:gd name="T17" fmla="*/ 23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99">
                      <a:moveTo>
                        <a:pt x="26" y="50"/>
                      </a:moveTo>
                      <a:cubicBezTo>
                        <a:pt x="24" y="32"/>
                        <a:pt x="27" y="12"/>
                        <a:pt x="27" y="12"/>
                      </a:cubicBezTo>
                      <a:cubicBezTo>
                        <a:pt x="26" y="5"/>
                        <a:pt x="20" y="0"/>
                        <a:pt x="13" y="1"/>
                      </a:cubicBezTo>
                      <a:cubicBezTo>
                        <a:pt x="7" y="2"/>
                        <a:pt x="2" y="8"/>
                        <a:pt x="3" y="14"/>
                      </a:cubicBezTo>
                      <a:cubicBezTo>
                        <a:pt x="3" y="14"/>
                        <a:pt x="0" y="35"/>
                        <a:pt x="2" y="51"/>
                      </a:cubicBezTo>
                      <a:cubicBezTo>
                        <a:pt x="3" y="64"/>
                        <a:pt x="4" y="63"/>
                        <a:pt x="10" y="87"/>
                      </a:cubicBezTo>
                      <a:cubicBezTo>
                        <a:pt x="11" y="94"/>
                        <a:pt x="17" y="99"/>
                        <a:pt x="23" y="98"/>
                      </a:cubicBezTo>
                      <a:cubicBezTo>
                        <a:pt x="30" y="98"/>
                        <a:pt x="35" y="92"/>
                        <a:pt x="34" y="85"/>
                      </a:cubicBezTo>
                      <a:cubicBezTo>
                        <a:pt x="34" y="85"/>
                        <a:pt x="28" y="67"/>
                        <a:pt x="26" y="50"/>
                      </a:cubicBez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45" name="Freeform 8826">
                  <a:extLst>
                    <a:ext uri="{FF2B5EF4-FFF2-40B4-BE49-F238E27FC236}">
                      <a16:creationId xmlns:a16="http://schemas.microsoft.com/office/drawing/2014/main" id="{6933B2BD-221D-1DB4-F7EC-8AA52876D8D4}"/>
                    </a:ext>
                  </a:extLst>
                </p:cNvPr>
                <p:cNvSpPr>
                  <a:spLocks/>
                </p:cNvSpPr>
                <p:nvPr/>
              </p:nvSpPr>
              <p:spPr bwMode="auto">
                <a:xfrm>
                  <a:off x="4823" y="3261"/>
                  <a:ext cx="29" cy="81"/>
                </a:xfrm>
                <a:custGeom>
                  <a:avLst/>
                  <a:gdLst>
                    <a:gd name="T0" fmla="*/ 12 w 35"/>
                    <a:gd name="T1" fmla="*/ 23 h 99"/>
                    <a:gd name="T2" fmla="*/ 12 w 35"/>
                    <a:gd name="T3" fmla="*/ 6 h 99"/>
                    <a:gd name="T4" fmla="*/ 6 w 35"/>
                    <a:gd name="T5" fmla="*/ 1 h 99"/>
                    <a:gd name="T6" fmla="*/ 2 w 35"/>
                    <a:gd name="T7" fmla="*/ 6 h 99"/>
                    <a:gd name="T8" fmla="*/ 2 w 35"/>
                    <a:gd name="T9" fmla="*/ 23 h 99"/>
                    <a:gd name="T10" fmla="*/ 5 w 35"/>
                    <a:gd name="T11" fmla="*/ 38 h 99"/>
                    <a:gd name="T12" fmla="*/ 11 w 35"/>
                    <a:gd name="T13" fmla="*/ 43 h 99"/>
                    <a:gd name="T14" fmla="*/ 16 w 35"/>
                    <a:gd name="T15" fmla="*/ 38 h 99"/>
                    <a:gd name="T16" fmla="*/ 12 w 35"/>
                    <a:gd name="T17" fmla="*/ 23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99">
                      <a:moveTo>
                        <a:pt x="26" y="50"/>
                      </a:moveTo>
                      <a:cubicBezTo>
                        <a:pt x="24" y="32"/>
                        <a:pt x="27" y="12"/>
                        <a:pt x="27" y="12"/>
                      </a:cubicBezTo>
                      <a:cubicBezTo>
                        <a:pt x="26" y="5"/>
                        <a:pt x="20" y="0"/>
                        <a:pt x="13" y="1"/>
                      </a:cubicBezTo>
                      <a:cubicBezTo>
                        <a:pt x="7" y="2"/>
                        <a:pt x="2" y="8"/>
                        <a:pt x="3" y="14"/>
                      </a:cubicBezTo>
                      <a:cubicBezTo>
                        <a:pt x="3" y="14"/>
                        <a:pt x="0" y="35"/>
                        <a:pt x="2" y="51"/>
                      </a:cubicBezTo>
                      <a:cubicBezTo>
                        <a:pt x="3" y="64"/>
                        <a:pt x="4" y="63"/>
                        <a:pt x="10" y="87"/>
                      </a:cubicBezTo>
                      <a:cubicBezTo>
                        <a:pt x="11" y="94"/>
                        <a:pt x="17" y="99"/>
                        <a:pt x="23" y="98"/>
                      </a:cubicBezTo>
                      <a:cubicBezTo>
                        <a:pt x="30" y="98"/>
                        <a:pt x="35" y="92"/>
                        <a:pt x="34" y="85"/>
                      </a:cubicBezTo>
                      <a:cubicBezTo>
                        <a:pt x="34" y="85"/>
                        <a:pt x="28" y="67"/>
                        <a:pt x="26" y="50"/>
                      </a:cubicBez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46" name="Freeform 8827">
                  <a:extLst>
                    <a:ext uri="{FF2B5EF4-FFF2-40B4-BE49-F238E27FC236}">
                      <a16:creationId xmlns:a16="http://schemas.microsoft.com/office/drawing/2014/main" id="{FBB4960A-A0E9-858F-4C74-9BD6685E44B2}"/>
                    </a:ext>
                  </a:extLst>
                </p:cNvPr>
                <p:cNvSpPr>
                  <a:spLocks/>
                </p:cNvSpPr>
                <p:nvPr/>
              </p:nvSpPr>
              <p:spPr bwMode="auto">
                <a:xfrm>
                  <a:off x="4630" y="2617"/>
                  <a:ext cx="57" cy="71"/>
                </a:xfrm>
                <a:custGeom>
                  <a:avLst/>
                  <a:gdLst>
                    <a:gd name="T0" fmla="*/ 2 w 69"/>
                    <a:gd name="T1" fmla="*/ 31 h 86"/>
                    <a:gd name="T2" fmla="*/ 3 w 69"/>
                    <a:gd name="T3" fmla="*/ 38 h 86"/>
                    <a:gd name="T4" fmla="*/ 12 w 69"/>
                    <a:gd name="T5" fmla="*/ 37 h 86"/>
                    <a:gd name="T6" fmla="*/ 31 w 69"/>
                    <a:gd name="T7" fmla="*/ 10 h 86"/>
                    <a:gd name="T8" fmla="*/ 29 w 69"/>
                    <a:gd name="T9" fmla="*/ 2 h 86"/>
                    <a:gd name="T10" fmla="*/ 21 w 69"/>
                    <a:gd name="T11" fmla="*/ 3 h 86"/>
                    <a:gd name="T12" fmla="*/ 2 w 69"/>
                    <a:gd name="T13" fmla="*/ 31 h 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86">
                      <a:moveTo>
                        <a:pt x="4" y="65"/>
                      </a:moveTo>
                      <a:cubicBezTo>
                        <a:pt x="0" y="71"/>
                        <a:pt x="2" y="78"/>
                        <a:pt x="7" y="82"/>
                      </a:cubicBezTo>
                      <a:cubicBezTo>
                        <a:pt x="13" y="86"/>
                        <a:pt x="20" y="85"/>
                        <a:pt x="24" y="79"/>
                      </a:cubicBezTo>
                      <a:cubicBezTo>
                        <a:pt x="65" y="20"/>
                        <a:pt x="65" y="20"/>
                        <a:pt x="65" y="20"/>
                      </a:cubicBezTo>
                      <a:cubicBezTo>
                        <a:pt x="69" y="15"/>
                        <a:pt x="67" y="7"/>
                        <a:pt x="62" y="4"/>
                      </a:cubicBezTo>
                      <a:cubicBezTo>
                        <a:pt x="56" y="0"/>
                        <a:pt x="49" y="1"/>
                        <a:pt x="45" y="7"/>
                      </a:cubicBezTo>
                      <a:lnTo>
                        <a:pt x="4" y="65"/>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47" name="Freeform 8828">
                  <a:extLst>
                    <a:ext uri="{FF2B5EF4-FFF2-40B4-BE49-F238E27FC236}">
                      <a16:creationId xmlns:a16="http://schemas.microsoft.com/office/drawing/2014/main" id="{C0F0CAC7-ADEA-9603-CDD1-B80FC23CD86F}"/>
                    </a:ext>
                  </a:extLst>
                </p:cNvPr>
                <p:cNvSpPr>
                  <a:spLocks/>
                </p:cNvSpPr>
                <p:nvPr/>
              </p:nvSpPr>
              <p:spPr bwMode="auto">
                <a:xfrm>
                  <a:off x="4630" y="2617"/>
                  <a:ext cx="57" cy="71"/>
                </a:xfrm>
                <a:custGeom>
                  <a:avLst/>
                  <a:gdLst>
                    <a:gd name="T0" fmla="*/ 2 w 69"/>
                    <a:gd name="T1" fmla="*/ 31 h 86"/>
                    <a:gd name="T2" fmla="*/ 3 w 69"/>
                    <a:gd name="T3" fmla="*/ 38 h 86"/>
                    <a:gd name="T4" fmla="*/ 12 w 69"/>
                    <a:gd name="T5" fmla="*/ 37 h 86"/>
                    <a:gd name="T6" fmla="*/ 31 w 69"/>
                    <a:gd name="T7" fmla="*/ 10 h 86"/>
                    <a:gd name="T8" fmla="*/ 29 w 69"/>
                    <a:gd name="T9" fmla="*/ 2 h 86"/>
                    <a:gd name="T10" fmla="*/ 21 w 69"/>
                    <a:gd name="T11" fmla="*/ 3 h 86"/>
                    <a:gd name="T12" fmla="*/ 2 w 69"/>
                    <a:gd name="T13" fmla="*/ 31 h 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 h="86">
                      <a:moveTo>
                        <a:pt x="4" y="65"/>
                      </a:moveTo>
                      <a:cubicBezTo>
                        <a:pt x="0" y="71"/>
                        <a:pt x="2" y="78"/>
                        <a:pt x="7" y="82"/>
                      </a:cubicBezTo>
                      <a:cubicBezTo>
                        <a:pt x="13" y="86"/>
                        <a:pt x="20" y="85"/>
                        <a:pt x="24" y="79"/>
                      </a:cubicBezTo>
                      <a:cubicBezTo>
                        <a:pt x="65" y="20"/>
                        <a:pt x="65" y="20"/>
                        <a:pt x="65" y="20"/>
                      </a:cubicBezTo>
                      <a:cubicBezTo>
                        <a:pt x="69" y="15"/>
                        <a:pt x="67" y="7"/>
                        <a:pt x="62" y="4"/>
                      </a:cubicBezTo>
                      <a:cubicBezTo>
                        <a:pt x="56" y="0"/>
                        <a:pt x="49" y="1"/>
                        <a:pt x="45" y="7"/>
                      </a:cubicBezTo>
                      <a:lnTo>
                        <a:pt x="4" y="65"/>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48" name="Freeform 8829">
                  <a:extLst>
                    <a:ext uri="{FF2B5EF4-FFF2-40B4-BE49-F238E27FC236}">
                      <a16:creationId xmlns:a16="http://schemas.microsoft.com/office/drawing/2014/main" id="{BA422011-FA2B-224C-7F38-B19A2B58B843}"/>
                    </a:ext>
                  </a:extLst>
                </p:cNvPr>
                <p:cNvSpPr>
                  <a:spLocks/>
                </p:cNvSpPr>
                <p:nvPr/>
              </p:nvSpPr>
              <p:spPr bwMode="auto">
                <a:xfrm>
                  <a:off x="4747" y="2736"/>
                  <a:ext cx="47" cy="76"/>
                </a:xfrm>
                <a:custGeom>
                  <a:avLst/>
                  <a:gdLst>
                    <a:gd name="T0" fmla="*/ 12 w 57"/>
                    <a:gd name="T1" fmla="*/ 4 h 93"/>
                    <a:gd name="T2" fmla="*/ 4 w 57"/>
                    <a:gd name="T3" fmla="*/ 2 h 93"/>
                    <a:gd name="T4" fmla="*/ 2 w 57"/>
                    <a:gd name="T5" fmla="*/ 8 h 93"/>
                    <a:gd name="T6" fmla="*/ 14 w 57"/>
                    <a:gd name="T7" fmla="*/ 38 h 93"/>
                    <a:gd name="T8" fmla="*/ 22 w 57"/>
                    <a:gd name="T9" fmla="*/ 40 h 93"/>
                    <a:gd name="T10" fmla="*/ 26 w 57"/>
                    <a:gd name="T11" fmla="*/ 33 h 93"/>
                    <a:gd name="T12" fmla="*/ 12 w 57"/>
                    <a:gd name="T13" fmla="*/ 4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 h="93">
                      <a:moveTo>
                        <a:pt x="25" y="8"/>
                      </a:moveTo>
                      <a:cubicBezTo>
                        <a:pt x="22" y="2"/>
                        <a:pt x="15" y="0"/>
                        <a:pt x="9" y="2"/>
                      </a:cubicBezTo>
                      <a:cubicBezTo>
                        <a:pt x="3" y="5"/>
                        <a:pt x="0" y="12"/>
                        <a:pt x="3" y="18"/>
                      </a:cubicBezTo>
                      <a:cubicBezTo>
                        <a:pt x="32" y="84"/>
                        <a:pt x="32" y="84"/>
                        <a:pt x="32" y="84"/>
                      </a:cubicBezTo>
                      <a:cubicBezTo>
                        <a:pt x="35" y="90"/>
                        <a:pt x="42" y="93"/>
                        <a:pt x="48" y="90"/>
                      </a:cubicBezTo>
                      <a:cubicBezTo>
                        <a:pt x="54" y="87"/>
                        <a:pt x="57" y="80"/>
                        <a:pt x="54" y="74"/>
                      </a:cubicBezTo>
                      <a:lnTo>
                        <a:pt x="25" y="8"/>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49" name="Freeform 8830">
                  <a:extLst>
                    <a:ext uri="{FF2B5EF4-FFF2-40B4-BE49-F238E27FC236}">
                      <a16:creationId xmlns:a16="http://schemas.microsoft.com/office/drawing/2014/main" id="{DA92AB73-6F52-F1A0-722E-B6FF43908047}"/>
                    </a:ext>
                  </a:extLst>
                </p:cNvPr>
                <p:cNvSpPr>
                  <a:spLocks/>
                </p:cNvSpPr>
                <p:nvPr/>
              </p:nvSpPr>
              <p:spPr bwMode="auto">
                <a:xfrm>
                  <a:off x="4747" y="2736"/>
                  <a:ext cx="47" cy="76"/>
                </a:xfrm>
                <a:custGeom>
                  <a:avLst/>
                  <a:gdLst>
                    <a:gd name="T0" fmla="*/ 12 w 57"/>
                    <a:gd name="T1" fmla="*/ 4 h 93"/>
                    <a:gd name="T2" fmla="*/ 4 w 57"/>
                    <a:gd name="T3" fmla="*/ 2 h 93"/>
                    <a:gd name="T4" fmla="*/ 2 w 57"/>
                    <a:gd name="T5" fmla="*/ 8 h 93"/>
                    <a:gd name="T6" fmla="*/ 14 w 57"/>
                    <a:gd name="T7" fmla="*/ 38 h 93"/>
                    <a:gd name="T8" fmla="*/ 22 w 57"/>
                    <a:gd name="T9" fmla="*/ 40 h 93"/>
                    <a:gd name="T10" fmla="*/ 26 w 57"/>
                    <a:gd name="T11" fmla="*/ 33 h 93"/>
                    <a:gd name="T12" fmla="*/ 12 w 57"/>
                    <a:gd name="T13" fmla="*/ 4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 h="93">
                      <a:moveTo>
                        <a:pt x="25" y="8"/>
                      </a:moveTo>
                      <a:cubicBezTo>
                        <a:pt x="22" y="2"/>
                        <a:pt x="15" y="0"/>
                        <a:pt x="9" y="2"/>
                      </a:cubicBezTo>
                      <a:cubicBezTo>
                        <a:pt x="3" y="5"/>
                        <a:pt x="0" y="12"/>
                        <a:pt x="3" y="18"/>
                      </a:cubicBezTo>
                      <a:cubicBezTo>
                        <a:pt x="32" y="84"/>
                        <a:pt x="32" y="84"/>
                        <a:pt x="32" y="84"/>
                      </a:cubicBezTo>
                      <a:cubicBezTo>
                        <a:pt x="35" y="90"/>
                        <a:pt x="42" y="93"/>
                        <a:pt x="48" y="90"/>
                      </a:cubicBezTo>
                      <a:cubicBezTo>
                        <a:pt x="54" y="87"/>
                        <a:pt x="57" y="80"/>
                        <a:pt x="54" y="74"/>
                      </a:cubicBezTo>
                      <a:lnTo>
                        <a:pt x="25" y="8"/>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50" name="Freeform 8831">
                  <a:extLst>
                    <a:ext uri="{FF2B5EF4-FFF2-40B4-BE49-F238E27FC236}">
                      <a16:creationId xmlns:a16="http://schemas.microsoft.com/office/drawing/2014/main" id="{EE642BA9-C3AD-7CED-A2E4-B0DED0D24A2D}"/>
                    </a:ext>
                  </a:extLst>
                </p:cNvPr>
                <p:cNvSpPr>
                  <a:spLocks/>
                </p:cNvSpPr>
                <p:nvPr/>
              </p:nvSpPr>
              <p:spPr bwMode="auto">
                <a:xfrm>
                  <a:off x="4782" y="2826"/>
                  <a:ext cx="22" cy="79"/>
                </a:xfrm>
                <a:custGeom>
                  <a:avLst/>
                  <a:gdLst>
                    <a:gd name="T0" fmla="*/ 11 w 27"/>
                    <a:gd name="T1" fmla="*/ 6 h 96"/>
                    <a:gd name="T2" fmla="*/ 6 w 27"/>
                    <a:gd name="T3" fmla="*/ 0 h 96"/>
                    <a:gd name="T4" fmla="*/ 0 w 27"/>
                    <a:gd name="T5" fmla="*/ 6 h 96"/>
                    <a:gd name="T6" fmla="*/ 2 w 27"/>
                    <a:gd name="T7" fmla="*/ 39 h 96"/>
                    <a:gd name="T8" fmla="*/ 7 w 27"/>
                    <a:gd name="T9" fmla="*/ 44 h 96"/>
                    <a:gd name="T10" fmla="*/ 12 w 27"/>
                    <a:gd name="T11" fmla="*/ 39 h 96"/>
                    <a:gd name="T12" fmla="*/ 11 w 27"/>
                    <a:gd name="T13" fmla="*/ 6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96">
                      <a:moveTo>
                        <a:pt x="25" y="12"/>
                      </a:moveTo>
                      <a:cubicBezTo>
                        <a:pt x="24" y="5"/>
                        <a:pt x="19" y="0"/>
                        <a:pt x="12" y="0"/>
                      </a:cubicBezTo>
                      <a:cubicBezTo>
                        <a:pt x="5" y="0"/>
                        <a:pt x="0" y="6"/>
                        <a:pt x="0" y="13"/>
                      </a:cubicBezTo>
                      <a:cubicBezTo>
                        <a:pt x="3" y="84"/>
                        <a:pt x="3" y="84"/>
                        <a:pt x="3" y="84"/>
                      </a:cubicBezTo>
                      <a:cubicBezTo>
                        <a:pt x="3" y="91"/>
                        <a:pt x="8" y="96"/>
                        <a:pt x="15" y="96"/>
                      </a:cubicBezTo>
                      <a:cubicBezTo>
                        <a:pt x="22" y="96"/>
                        <a:pt x="27" y="90"/>
                        <a:pt x="27" y="84"/>
                      </a:cubicBezTo>
                      <a:lnTo>
                        <a:pt x="25" y="12"/>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51" name="Freeform 8832">
                  <a:extLst>
                    <a:ext uri="{FF2B5EF4-FFF2-40B4-BE49-F238E27FC236}">
                      <a16:creationId xmlns:a16="http://schemas.microsoft.com/office/drawing/2014/main" id="{F5CF6D29-1282-8A62-2D7A-5B3E595F4E59}"/>
                    </a:ext>
                  </a:extLst>
                </p:cNvPr>
                <p:cNvSpPr>
                  <a:spLocks/>
                </p:cNvSpPr>
                <p:nvPr/>
              </p:nvSpPr>
              <p:spPr bwMode="auto">
                <a:xfrm>
                  <a:off x="4782" y="2826"/>
                  <a:ext cx="22" cy="79"/>
                </a:xfrm>
                <a:custGeom>
                  <a:avLst/>
                  <a:gdLst>
                    <a:gd name="T0" fmla="*/ 11 w 27"/>
                    <a:gd name="T1" fmla="*/ 6 h 96"/>
                    <a:gd name="T2" fmla="*/ 6 w 27"/>
                    <a:gd name="T3" fmla="*/ 0 h 96"/>
                    <a:gd name="T4" fmla="*/ 0 w 27"/>
                    <a:gd name="T5" fmla="*/ 6 h 96"/>
                    <a:gd name="T6" fmla="*/ 2 w 27"/>
                    <a:gd name="T7" fmla="*/ 39 h 96"/>
                    <a:gd name="T8" fmla="*/ 7 w 27"/>
                    <a:gd name="T9" fmla="*/ 44 h 96"/>
                    <a:gd name="T10" fmla="*/ 12 w 27"/>
                    <a:gd name="T11" fmla="*/ 39 h 96"/>
                    <a:gd name="T12" fmla="*/ 11 w 27"/>
                    <a:gd name="T13" fmla="*/ 6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96">
                      <a:moveTo>
                        <a:pt x="25" y="12"/>
                      </a:moveTo>
                      <a:cubicBezTo>
                        <a:pt x="24" y="5"/>
                        <a:pt x="19" y="0"/>
                        <a:pt x="12" y="0"/>
                      </a:cubicBezTo>
                      <a:cubicBezTo>
                        <a:pt x="5" y="0"/>
                        <a:pt x="0" y="6"/>
                        <a:pt x="0" y="13"/>
                      </a:cubicBezTo>
                      <a:cubicBezTo>
                        <a:pt x="3" y="84"/>
                        <a:pt x="3" y="84"/>
                        <a:pt x="3" y="84"/>
                      </a:cubicBezTo>
                      <a:cubicBezTo>
                        <a:pt x="3" y="91"/>
                        <a:pt x="8" y="96"/>
                        <a:pt x="15" y="96"/>
                      </a:cubicBezTo>
                      <a:cubicBezTo>
                        <a:pt x="22" y="96"/>
                        <a:pt x="27" y="90"/>
                        <a:pt x="27" y="84"/>
                      </a:cubicBezTo>
                      <a:lnTo>
                        <a:pt x="25" y="12"/>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52" name="Freeform 8833">
                  <a:extLst>
                    <a:ext uri="{FF2B5EF4-FFF2-40B4-BE49-F238E27FC236}">
                      <a16:creationId xmlns:a16="http://schemas.microsoft.com/office/drawing/2014/main" id="{D419EB46-E272-81B9-61B8-4926401D0546}"/>
                    </a:ext>
                  </a:extLst>
                </p:cNvPr>
                <p:cNvSpPr>
                  <a:spLocks/>
                </p:cNvSpPr>
                <p:nvPr/>
              </p:nvSpPr>
              <p:spPr bwMode="auto">
                <a:xfrm>
                  <a:off x="4827" y="3169"/>
                  <a:ext cx="34" cy="80"/>
                </a:xfrm>
                <a:custGeom>
                  <a:avLst/>
                  <a:gdLst>
                    <a:gd name="T0" fmla="*/ 18 w 42"/>
                    <a:gd name="T1" fmla="*/ 7 h 97"/>
                    <a:gd name="T2" fmla="*/ 14 w 42"/>
                    <a:gd name="T3" fmla="*/ 2 h 97"/>
                    <a:gd name="T4" fmla="*/ 7 w 42"/>
                    <a:gd name="T5" fmla="*/ 5 h 97"/>
                    <a:gd name="T6" fmla="*/ 2 w 42"/>
                    <a:gd name="T7" fmla="*/ 37 h 97"/>
                    <a:gd name="T8" fmla="*/ 5 w 42"/>
                    <a:gd name="T9" fmla="*/ 44 h 97"/>
                    <a:gd name="T10" fmla="*/ 11 w 42"/>
                    <a:gd name="T11" fmla="*/ 40 h 97"/>
                    <a:gd name="T12" fmla="*/ 18 w 42"/>
                    <a:gd name="T13" fmla="*/ 7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97">
                      <a:moveTo>
                        <a:pt x="41" y="16"/>
                      </a:moveTo>
                      <a:cubicBezTo>
                        <a:pt x="42" y="9"/>
                        <a:pt x="38" y="3"/>
                        <a:pt x="32" y="2"/>
                      </a:cubicBezTo>
                      <a:cubicBezTo>
                        <a:pt x="25" y="0"/>
                        <a:pt x="19" y="4"/>
                        <a:pt x="17" y="11"/>
                      </a:cubicBezTo>
                      <a:cubicBezTo>
                        <a:pt x="2" y="81"/>
                        <a:pt x="2" y="81"/>
                        <a:pt x="2" y="81"/>
                      </a:cubicBezTo>
                      <a:cubicBezTo>
                        <a:pt x="0" y="87"/>
                        <a:pt x="5" y="94"/>
                        <a:pt x="11" y="95"/>
                      </a:cubicBezTo>
                      <a:cubicBezTo>
                        <a:pt x="18" y="97"/>
                        <a:pt x="24" y="92"/>
                        <a:pt x="26" y="86"/>
                      </a:cubicBezTo>
                      <a:lnTo>
                        <a:pt x="41" y="16"/>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53" name="Freeform 8834">
                  <a:extLst>
                    <a:ext uri="{FF2B5EF4-FFF2-40B4-BE49-F238E27FC236}">
                      <a16:creationId xmlns:a16="http://schemas.microsoft.com/office/drawing/2014/main" id="{2EA665EF-22AA-E3FB-1DC6-DE64A56C7664}"/>
                    </a:ext>
                  </a:extLst>
                </p:cNvPr>
                <p:cNvSpPr>
                  <a:spLocks/>
                </p:cNvSpPr>
                <p:nvPr/>
              </p:nvSpPr>
              <p:spPr bwMode="auto">
                <a:xfrm>
                  <a:off x="4827" y="3169"/>
                  <a:ext cx="34" cy="80"/>
                </a:xfrm>
                <a:custGeom>
                  <a:avLst/>
                  <a:gdLst>
                    <a:gd name="T0" fmla="*/ 18 w 42"/>
                    <a:gd name="T1" fmla="*/ 7 h 97"/>
                    <a:gd name="T2" fmla="*/ 14 w 42"/>
                    <a:gd name="T3" fmla="*/ 2 h 97"/>
                    <a:gd name="T4" fmla="*/ 7 w 42"/>
                    <a:gd name="T5" fmla="*/ 5 h 97"/>
                    <a:gd name="T6" fmla="*/ 2 w 42"/>
                    <a:gd name="T7" fmla="*/ 37 h 97"/>
                    <a:gd name="T8" fmla="*/ 5 w 42"/>
                    <a:gd name="T9" fmla="*/ 44 h 97"/>
                    <a:gd name="T10" fmla="*/ 11 w 42"/>
                    <a:gd name="T11" fmla="*/ 40 h 97"/>
                    <a:gd name="T12" fmla="*/ 18 w 42"/>
                    <a:gd name="T13" fmla="*/ 7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97">
                      <a:moveTo>
                        <a:pt x="41" y="16"/>
                      </a:moveTo>
                      <a:cubicBezTo>
                        <a:pt x="42" y="9"/>
                        <a:pt x="38" y="3"/>
                        <a:pt x="32" y="2"/>
                      </a:cubicBezTo>
                      <a:cubicBezTo>
                        <a:pt x="25" y="0"/>
                        <a:pt x="19" y="4"/>
                        <a:pt x="17" y="11"/>
                      </a:cubicBezTo>
                      <a:cubicBezTo>
                        <a:pt x="2" y="81"/>
                        <a:pt x="2" y="81"/>
                        <a:pt x="2" y="81"/>
                      </a:cubicBezTo>
                      <a:cubicBezTo>
                        <a:pt x="0" y="87"/>
                        <a:pt x="5" y="94"/>
                        <a:pt x="11" y="95"/>
                      </a:cubicBezTo>
                      <a:cubicBezTo>
                        <a:pt x="18" y="97"/>
                        <a:pt x="24" y="92"/>
                        <a:pt x="26" y="86"/>
                      </a:cubicBezTo>
                      <a:lnTo>
                        <a:pt x="41" y="16"/>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54" name="Freeform 8835">
                  <a:extLst>
                    <a:ext uri="{FF2B5EF4-FFF2-40B4-BE49-F238E27FC236}">
                      <a16:creationId xmlns:a16="http://schemas.microsoft.com/office/drawing/2014/main" id="{3B497594-86FC-FDC1-A21C-9B74AFC9BB55}"/>
                    </a:ext>
                  </a:extLst>
                </p:cNvPr>
                <p:cNvSpPr>
                  <a:spLocks/>
                </p:cNvSpPr>
                <p:nvPr/>
              </p:nvSpPr>
              <p:spPr bwMode="auto">
                <a:xfrm>
                  <a:off x="4836" y="3346"/>
                  <a:ext cx="37" cy="80"/>
                </a:xfrm>
                <a:custGeom>
                  <a:avLst/>
                  <a:gdLst>
                    <a:gd name="T0" fmla="*/ 12 w 45"/>
                    <a:gd name="T1" fmla="*/ 5 h 97"/>
                    <a:gd name="T2" fmla="*/ 5 w 45"/>
                    <a:gd name="T3" fmla="*/ 2 h 97"/>
                    <a:gd name="T4" fmla="*/ 1 w 45"/>
                    <a:gd name="T5" fmla="*/ 8 h 97"/>
                    <a:gd name="T6" fmla="*/ 9 w 45"/>
                    <a:gd name="T7" fmla="*/ 40 h 97"/>
                    <a:gd name="T8" fmla="*/ 16 w 45"/>
                    <a:gd name="T9" fmla="*/ 44 h 97"/>
                    <a:gd name="T10" fmla="*/ 20 w 45"/>
                    <a:gd name="T11" fmla="*/ 37 h 97"/>
                    <a:gd name="T12" fmla="*/ 12 w 45"/>
                    <a:gd name="T13" fmla="*/ 5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97">
                      <a:moveTo>
                        <a:pt x="25" y="11"/>
                      </a:moveTo>
                      <a:cubicBezTo>
                        <a:pt x="23" y="4"/>
                        <a:pt x="16" y="0"/>
                        <a:pt x="10" y="2"/>
                      </a:cubicBezTo>
                      <a:cubicBezTo>
                        <a:pt x="3" y="4"/>
                        <a:pt x="0" y="10"/>
                        <a:pt x="1" y="17"/>
                      </a:cubicBezTo>
                      <a:cubicBezTo>
                        <a:pt x="19" y="86"/>
                        <a:pt x="19" y="86"/>
                        <a:pt x="19" y="86"/>
                      </a:cubicBezTo>
                      <a:cubicBezTo>
                        <a:pt x="21" y="93"/>
                        <a:pt x="28" y="97"/>
                        <a:pt x="34" y="95"/>
                      </a:cubicBezTo>
                      <a:cubicBezTo>
                        <a:pt x="41" y="93"/>
                        <a:pt x="45" y="87"/>
                        <a:pt x="43" y="80"/>
                      </a:cubicBezTo>
                      <a:lnTo>
                        <a:pt x="25" y="11"/>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55" name="Freeform 8836">
                  <a:extLst>
                    <a:ext uri="{FF2B5EF4-FFF2-40B4-BE49-F238E27FC236}">
                      <a16:creationId xmlns:a16="http://schemas.microsoft.com/office/drawing/2014/main" id="{630149A3-5F53-93CC-AA33-9226B6DA2BED}"/>
                    </a:ext>
                  </a:extLst>
                </p:cNvPr>
                <p:cNvSpPr>
                  <a:spLocks/>
                </p:cNvSpPr>
                <p:nvPr/>
              </p:nvSpPr>
              <p:spPr bwMode="auto">
                <a:xfrm>
                  <a:off x="4836" y="3346"/>
                  <a:ext cx="37" cy="80"/>
                </a:xfrm>
                <a:custGeom>
                  <a:avLst/>
                  <a:gdLst>
                    <a:gd name="T0" fmla="*/ 12 w 45"/>
                    <a:gd name="T1" fmla="*/ 5 h 97"/>
                    <a:gd name="T2" fmla="*/ 5 w 45"/>
                    <a:gd name="T3" fmla="*/ 2 h 97"/>
                    <a:gd name="T4" fmla="*/ 1 w 45"/>
                    <a:gd name="T5" fmla="*/ 8 h 97"/>
                    <a:gd name="T6" fmla="*/ 9 w 45"/>
                    <a:gd name="T7" fmla="*/ 40 h 97"/>
                    <a:gd name="T8" fmla="*/ 16 w 45"/>
                    <a:gd name="T9" fmla="*/ 44 h 97"/>
                    <a:gd name="T10" fmla="*/ 20 w 45"/>
                    <a:gd name="T11" fmla="*/ 37 h 97"/>
                    <a:gd name="T12" fmla="*/ 12 w 45"/>
                    <a:gd name="T13" fmla="*/ 5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97">
                      <a:moveTo>
                        <a:pt x="25" y="11"/>
                      </a:moveTo>
                      <a:cubicBezTo>
                        <a:pt x="23" y="4"/>
                        <a:pt x="16" y="0"/>
                        <a:pt x="10" y="2"/>
                      </a:cubicBezTo>
                      <a:cubicBezTo>
                        <a:pt x="3" y="4"/>
                        <a:pt x="0" y="10"/>
                        <a:pt x="1" y="17"/>
                      </a:cubicBezTo>
                      <a:cubicBezTo>
                        <a:pt x="19" y="86"/>
                        <a:pt x="19" y="86"/>
                        <a:pt x="19" y="86"/>
                      </a:cubicBezTo>
                      <a:cubicBezTo>
                        <a:pt x="21" y="93"/>
                        <a:pt x="28" y="97"/>
                        <a:pt x="34" y="95"/>
                      </a:cubicBezTo>
                      <a:cubicBezTo>
                        <a:pt x="41" y="93"/>
                        <a:pt x="45" y="87"/>
                        <a:pt x="43" y="80"/>
                      </a:cubicBezTo>
                      <a:lnTo>
                        <a:pt x="25" y="11"/>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56" name="Freeform 8837">
                  <a:extLst>
                    <a:ext uri="{FF2B5EF4-FFF2-40B4-BE49-F238E27FC236}">
                      <a16:creationId xmlns:a16="http://schemas.microsoft.com/office/drawing/2014/main" id="{4977E9D5-6847-449C-978F-E8B08AB635C9}"/>
                    </a:ext>
                  </a:extLst>
                </p:cNvPr>
                <p:cNvSpPr>
                  <a:spLocks/>
                </p:cNvSpPr>
                <p:nvPr/>
              </p:nvSpPr>
              <p:spPr bwMode="auto">
                <a:xfrm>
                  <a:off x="4855" y="3425"/>
                  <a:ext cx="21" cy="79"/>
                </a:xfrm>
                <a:custGeom>
                  <a:avLst/>
                  <a:gdLst>
                    <a:gd name="T0" fmla="*/ 11 w 26"/>
                    <a:gd name="T1" fmla="*/ 6 h 96"/>
                    <a:gd name="T2" fmla="*/ 5 w 26"/>
                    <a:gd name="T3" fmla="*/ 0 h 96"/>
                    <a:gd name="T4" fmla="*/ 0 w 26"/>
                    <a:gd name="T5" fmla="*/ 6 h 96"/>
                    <a:gd name="T6" fmla="*/ 2 w 26"/>
                    <a:gd name="T7" fmla="*/ 39 h 96"/>
                    <a:gd name="T8" fmla="*/ 6 w 26"/>
                    <a:gd name="T9" fmla="*/ 44 h 96"/>
                    <a:gd name="T10" fmla="*/ 11 w 26"/>
                    <a:gd name="T11" fmla="*/ 38 h 96"/>
                    <a:gd name="T12" fmla="*/ 11 w 26"/>
                    <a:gd name="T13" fmla="*/ 6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96">
                      <a:moveTo>
                        <a:pt x="25" y="12"/>
                      </a:moveTo>
                      <a:cubicBezTo>
                        <a:pt x="25" y="5"/>
                        <a:pt x="19" y="0"/>
                        <a:pt x="12" y="0"/>
                      </a:cubicBezTo>
                      <a:cubicBezTo>
                        <a:pt x="6" y="0"/>
                        <a:pt x="0" y="5"/>
                        <a:pt x="0" y="12"/>
                      </a:cubicBezTo>
                      <a:cubicBezTo>
                        <a:pt x="2" y="84"/>
                        <a:pt x="2" y="84"/>
                        <a:pt x="2" y="84"/>
                      </a:cubicBezTo>
                      <a:cubicBezTo>
                        <a:pt x="2" y="90"/>
                        <a:pt x="8" y="96"/>
                        <a:pt x="14" y="96"/>
                      </a:cubicBezTo>
                      <a:cubicBezTo>
                        <a:pt x="21" y="95"/>
                        <a:pt x="26" y="90"/>
                        <a:pt x="26" y="83"/>
                      </a:cubicBezTo>
                      <a:lnTo>
                        <a:pt x="25" y="12"/>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57" name="Freeform 8838">
                  <a:extLst>
                    <a:ext uri="{FF2B5EF4-FFF2-40B4-BE49-F238E27FC236}">
                      <a16:creationId xmlns:a16="http://schemas.microsoft.com/office/drawing/2014/main" id="{D4E0692A-81A6-0D7D-F16A-50A27D126FF5}"/>
                    </a:ext>
                  </a:extLst>
                </p:cNvPr>
                <p:cNvSpPr>
                  <a:spLocks/>
                </p:cNvSpPr>
                <p:nvPr/>
              </p:nvSpPr>
              <p:spPr bwMode="auto">
                <a:xfrm>
                  <a:off x="4855" y="3425"/>
                  <a:ext cx="21" cy="79"/>
                </a:xfrm>
                <a:custGeom>
                  <a:avLst/>
                  <a:gdLst>
                    <a:gd name="T0" fmla="*/ 11 w 26"/>
                    <a:gd name="T1" fmla="*/ 6 h 96"/>
                    <a:gd name="T2" fmla="*/ 5 w 26"/>
                    <a:gd name="T3" fmla="*/ 0 h 96"/>
                    <a:gd name="T4" fmla="*/ 0 w 26"/>
                    <a:gd name="T5" fmla="*/ 6 h 96"/>
                    <a:gd name="T6" fmla="*/ 2 w 26"/>
                    <a:gd name="T7" fmla="*/ 39 h 96"/>
                    <a:gd name="T8" fmla="*/ 6 w 26"/>
                    <a:gd name="T9" fmla="*/ 44 h 96"/>
                    <a:gd name="T10" fmla="*/ 11 w 26"/>
                    <a:gd name="T11" fmla="*/ 38 h 96"/>
                    <a:gd name="T12" fmla="*/ 11 w 26"/>
                    <a:gd name="T13" fmla="*/ 6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96">
                      <a:moveTo>
                        <a:pt x="25" y="12"/>
                      </a:moveTo>
                      <a:cubicBezTo>
                        <a:pt x="25" y="5"/>
                        <a:pt x="19" y="0"/>
                        <a:pt x="12" y="0"/>
                      </a:cubicBezTo>
                      <a:cubicBezTo>
                        <a:pt x="6" y="0"/>
                        <a:pt x="0" y="5"/>
                        <a:pt x="0" y="12"/>
                      </a:cubicBezTo>
                      <a:cubicBezTo>
                        <a:pt x="2" y="84"/>
                        <a:pt x="2" y="84"/>
                        <a:pt x="2" y="84"/>
                      </a:cubicBezTo>
                      <a:cubicBezTo>
                        <a:pt x="2" y="90"/>
                        <a:pt x="8" y="96"/>
                        <a:pt x="14" y="96"/>
                      </a:cubicBezTo>
                      <a:cubicBezTo>
                        <a:pt x="21" y="95"/>
                        <a:pt x="26" y="90"/>
                        <a:pt x="26" y="83"/>
                      </a:cubicBezTo>
                      <a:lnTo>
                        <a:pt x="25" y="12"/>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58" name="Freeform 8839">
                  <a:extLst>
                    <a:ext uri="{FF2B5EF4-FFF2-40B4-BE49-F238E27FC236}">
                      <a16:creationId xmlns:a16="http://schemas.microsoft.com/office/drawing/2014/main" id="{A5BE9E6A-8A99-F3B1-17C1-E8689988DB46}"/>
                    </a:ext>
                  </a:extLst>
                </p:cNvPr>
                <p:cNvSpPr>
                  <a:spLocks/>
                </p:cNvSpPr>
                <p:nvPr/>
              </p:nvSpPr>
              <p:spPr bwMode="auto">
                <a:xfrm>
                  <a:off x="4740" y="1408"/>
                  <a:ext cx="41" cy="79"/>
                </a:xfrm>
                <a:custGeom>
                  <a:avLst/>
                  <a:gdLst>
                    <a:gd name="T0" fmla="*/ 2 w 50"/>
                    <a:gd name="T1" fmla="*/ 37 h 95"/>
                    <a:gd name="T2" fmla="*/ 5 w 50"/>
                    <a:gd name="T3" fmla="*/ 44 h 95"/>
                    <a:gd name="T4" fmla="*/ 11 w 50"/>
                    <a:gd name="T5" fmla="*/ 42 h 95"/>
                    <a:gd name="T6" fmla="*/ 21 w 50"/>
                    <a:gd name="T7" fmla="*/ 8 h 95"/>
                    <a:gd name="T8" fmla="*/ 19 w 50"/>
                    <a:gd name="T9" fmla="*/ 2 h 95"/>
                    <a:gd name="T10" fmla="*/ 11 w 50"/>
                    <a:gd name="T11" fmla="*/ 5 h 95"/>
                    <a:gd name="T12" fmla="*/ 2 w 50"/>
                    <a:gd name="T13" fmla="*/ 37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95">
                      <a:moveTo>
                        <a:pt x="2" y="78"/>
                      </a:moveTo>
                      <a:cubicBezTo>
                        <a:pt x="0" y="84"/>
                        <a:pt x="3" y="91"/>
                        <a:pt x="10" y="93"/>
                      </a:cubicBezTo>
                      <a:cubicBezTo>
                        <a:pt x="16" y="95"/>
                        <a:pt x="23" y="92"/>
                        <a:pt x="25" y="86"/>
                      </a:cubicBezTo>
                      <a:cubicBezTo>
                        <a:pt x="48" y="18"/>
                        <a:pt x="48" y="18"/>
                        <a:pt x="48" y="18"/>
                      </a:cubicBezTo>
                      <a:cubicBezTo>
                        <a:pt x="50" y="11"/>
                        <a:pt x="47" y="4"/>
                        <a:pt x="41" y="2"/>
                      </a:cubicBezTo>
                      <a:cubicBezTo>
                        <a:pt x="34" y="0"/>
                        <a:pt x="27" y="4"/>
                        <a:pt x="25" y="10"/>
                      </a:cubicBezTo>
                      <a:lnTo>
                        <a:pt x="2" y="78"/>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59" name="Freeform 8840">
                  <a:extLst>
                    <a:ext uri="{FF2B5EF4-FFF2-40B4-BE49-F238E27FC236}">
                      <a16:creationId xmlns:a16="http://schemas.microsoft.com/office/drawing/2014/main" id="{0A35C608-9F3A-5763-83FE-F5D0F3D3C5AD}"/>
                    </a:ext>
                  </a:extLst>
                </p:cNvPr>
                <p:cNvSpPr>
                  <a:spLocks/>
                </p:cNvSpPr>
                <p:nvPr/>
              </p:nvSpPr>
              <p:spPr bwMode="auto">
                <a:xfrm>
                  <a:off x="4740" y="1408"/>
                  <a:ext cx="41" cy="79"/>
                </a:xfrm>
                <a:custGeom>
                  <a:avLst/>
                  <a:gdLst>
                    <a:gd name="T0" fmla="*/ 2 w 50"/>
                    <a:gd name="T1" fmla="*/ 37 h 95"/>
                    <a:gd name="T2" fmla="*/ 5 w 50"/>
                    <a:gd name="T3" fmla="*/ 44 h 95"/>
                    <a:gd name="T4" fmla="*/ 11 w 50"/>
                    <a:gd name="T5" fmla="*/ 42 h 95"/>
                    <a:gd name="T6" fmla="*/ 21 w 50"/>
                    <a:gd name="T7" fmla="*/ 8 h 95"/>
                    <a:gd name="T8" fmla="*/ 19 w 50"/>
                    <a:gd name="T9" fmla="*/ 2 h 95"/>
                    <a:gd name="T10" fmla="*/ 11 w 50"/>
                    <a:gd name="T11" fmla="*/ 5 h 95"/>
                    <a:gd name="T12" fmla="*/ 2 w 50"/>
                    <a:gd name="T13" fmla="*/ 37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95">
                      <a:moveTo>
                        <a:pt x="2" y="78"/>
                      </a:moveTo>
                      <a:cubicBezTo>
                        <a:pt x="0" y="84"/>
                        <a:pt x="3" y="91"/>
                        <a:pt x="10" y="93"/>
                      </a:cubicBezTo>
                      <a:cubicBezTo>
                        <a:pt x="16" y="95"/>
                        <a:pt x="23" y="92"/>
                        <a:pt x="25" y="86"/>
                      </a:cubicBezTo>
                      <a:cubicBezTo>
                        <a:pt x="48" y="18"/>
                        <a:pt x="48" y="18"/>
                        <a:pt x="48" y="18"/>
                      </a:cubicBezTo>
                      <a:cubicBezTo>
                        <a:pt x="50" y="11"/>
                        <a:pt x="47" y="4"/>
                        <a:pt x="41" y="2"/>
                      </a:cubicBezTo>
                      <a:cubicBezTo>
                        <a:pt x="34" y="0"/>
                        <a:pt x="27" y="4"/>
                        <a:pt x="25" y="10"/>
                      </a:cubicBezTo>
                      <a:lnTo>
                        <a:pt x="2" y="78"/>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60" name="Freeform 8841">
                  <a:extLst>
                    <a:ext uri="{FF2B5EF4-FFF2-40B4-BE49-F238E27FC236}">
                      <a16:creationId xmlns:a16="http://schemas.microsoft.com/office/drawing/2014/main" id="{2F7BE8FD-230D-BD0E-6B66-1B644BB66AF9}"/>
                    </a:ext>
                  </a:extLst>
                </p:cNvPr>
                <p:cNvSpPr>
                  <a:spLocks/>
                </p:cNvSpPr>
                <p:nvPr/>
              </p:nvSpPr>
              <p:spPr bwMode="auto">
                <a:xfrm>
                  <a:off x="4765" y="1330"/>
                  <a:ext cx="29" cy="80"/>
                </a:xfrm>
                <a:custGeom>
                  <a:avLst/>
                  <a:gdLst>
                    <a:gd name="T0" fmla="*/ 1 w 35"/>
                    <a:gd name="T1" fmla="*/ 38 h 97"/>
                    <a:gd name="T2" fmla="*/ 5 w 35"/>
                    <a:gd name="T3" fmla="*/ 45 h 97"/>
                    <a:gd name="T4" fmla="*/ 12 w 35"/>
                    <a:gd name="T5" fmla="*/ 40 h 97"/>
                    <a:gd name="T6" fmla="*/ 16 w 35"/>
                    <a:gd name="T7" fmla="*/ 7 h 97"/>
                    <a:gd name="T8" fmla="*/ 12 w 35"/>
                    <a:gd name="T9" fmla="*/ 1 h 97"/>
                    <a:gd name="T10" fmla="*/ 5 w 35"/>
                    <a:gd name="T11" fmla="*/ 6 h 97"/>
                    <a:gd name="T12" fmla="*/ 1 w 35"/>
                    <a:gd name="T13" fmla="*/ 38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7">
                      <a:moveTo>
                        <a:pt x="1" y="83"/>
                      </a:moveTo>
                      <a:cubicBezTo>
                        <a:pt x="0" y="89"/>
                        <a:pt x="5" y="95"/>
                        <a:pt x="11" y="96"/>
                      </a:cubicBezTo>
                      <a:cubicBezTo>
                        <a:pt x="18" y="97"/>
                        <a:pt x="24" y="92"/>
                        <a:pt x="25" y="86"/>
                      </a:cubicBezTo>
                      <a:cubicBezTo>
                        <a:pt x="34" y="15"/>
                        <a:pt x="34" y="15"/>
                        <a:pt x="34" y="15"/>
                      </a:cubicBezTo>
                      <a:cubicBezTo>
                        <a:pt x="35" y="8"/>
                        <a:pt x="31" y="2"/>
                        <a:pt x="24" y="1"/>
                      </a:cubicBezTo>
                      <a:cubicBezTo>
                        <a:pt x="17" y="0"/>
                        <a:pt x="11" y="5"/>
                        <a:pt x="10" y="12"/>
                      </a:cubicBezTo>
                      <a:lnTo>
                        <a:pt x="1" y="83"/>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61" name="Freeform 8842">
                  <a:extLst>
                    <a:ext uri="{FF2B5EF4-FFF2-40B4-BE49-F238E27FC236}">
                      <a16:creationId xmlns:a16="http://schemas.microsoft.com/office/drawing/2014/main" id="{12E4B309-22E0-14FD-1424-06D63916333B}"/>
                    </a:ext>
                  </a:extLst>
                </p:cNvPr>
                <p:cNvSpPr>
                  <a:spLocks/>
                </p:cNvSpPr>
                <p:nvPr/>
              </p:nvSpPr>
              <p:spPr bwMode="auto">
                <a:xfrm>
                  <a:off x="4765" y="1330"/>
                  <a:ext cx="29" cy="80"/>
                </a:xfrm>
                <a:custGeom>
                  <a:avLst/>
                  <a:gdLst>
                    <a:gd name="T0" fmla="*/ 1 w 35"/>
                    <a:gd name="T1" fmla="*/ 38 h 97"/>
                    <a:gd name="T2" fmla="*/ 5 w 35"/>
                    <a:gd name="T3" fmla="*/ 45 h 97"/>
                    <a:gd name="T4" fmla="*/ 12 w 35"/>
                    <a:gd name="T5" fmla="*/ 40 h 97"/>
                    <a:gd name="T6" fmla="*/ 16 w 35"/>
                    <a:gd name="T7" fmla="*/ 7 h 97"/>
                    <a:gd name="T8" fmla="*/ 12 w 35"/>
                    <a:gd name="T9" fmla="*/ 1 h 97"/>
                    <a:gd name="T10" fmla="*/ 5 w 35"/>
                    <a:gd name="T11" fmla="*/ 6 h 97"/>
                    <a:gd name="T12" fmla="*/ 1 w 35"/>
                    <a:gd name="T13" fmla="*/ 38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7">
                      <a:moveTo>
                        <a:pt x="1" y="83"/>
                      </a:moveTo>
                      <a:cubicBezTo>
                        <a:pt x="0" y="89"/>
                        <a:pt x="5" y="95"/>
                        <a:pt x="11" y="96"/>
                      </a:cubicBezTo>
                      <a:cubicBezTo>
                        <a:pt x="18" y="97"/>
                        <a:pt x="24" y="92"/>
                        <a:pt x="25" y="86"/>
                      </a:cubicBezTo>
                      <a:cubicBezTo>
                        <a:pt x="34" y="15"/>
                        <a:pt x="34" y="15"/>
                        <a:pt x="34" y="15"/>
                      </a:cubicBezTo>
                      <a:cubicBezTo>
                        <a:pt x="35" y="8"/>
                        <a:pt x="31" y="2"/>
                        <a:pt x="24" y="1"/>
                      </a:cubicBezTo>
                      <a:cubicBezTo>
                        <a:pt x="17" y="0"/>
                        <a:pt x="11" y="5"/>
                        <a:pt x="10" y="12"/>
                      </a:cubicBezTo>
                      <a:lnTo>
                        <a:pt x="1" y="83"/>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62" name="Freeform 8843">
                  <a:extLst>
                    <a:ext uri="{FF2B5EF4-FFF2-40B4-BE49-F238E27FC236}">
                      <a16:creationId xmlns:a16="http://schemas.microsoft.com/office/drawing/2014/main" id="{40C1D158-AD4E-65E5-F1CB-991E8EC9F163}"/>
                    </a:ext>
                  </a:extLst>
                </p:cNvPr>
                <p:cNvSpPr>
                  <a:spLocks/>
                </p:cNvSpPr>
                <p:nvPr/>
              </p:nvSpPr>
              <p:spPr bwMode="auto">
                <a:xfrm>
                  <a:off x="4731" y="1566"/>
                  <a:ext cx="31" cy="80"/>
                </a:xfrm>
                <a:custGeom>
                  <a:avLst/>
                  <a:gdLst>
                    <a:gd name="T0" fmla="*/ 6 w 38"/>
                    <a:gd name="T1" fmla="*/ 40 h 97"/>
                    <a:gd name="T2" fmla="*/ 12 w 38"/>
                    <a:gd name="T3" fmla="*/ 45 h 97"/>
                    <a:gd name="T4" fmla="*/ 16 w 38"/>
                    <a:gd name="T5" fmla="*/ 38 h 97"/>
                    <a:gd name="T6" fmla="*/ 11 w 38"/>
                    <a:gd name="T7" fmla="*/ 6 h 97"/>
                    <a:gd name="T8" fmla="*/ 5 w 38"/>
                    <a:gd name="T9" fmla="*/ 2 h 97"/>
                    <a:gd name="T10" fmla="*/ 1 w 38"/>
                    <a:gd name="T11" fmla="*/ 7 h 97"/>
                    <a:gd name="T12" fmla="*/ 6 w 38"/>
                    <a:gd name="T13" fmla="*/ 40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97">
                      <a:moveTo>
                        <a:pt x="13" y="86"/>
                      </a:moveTo>
                      <a:cubicBezTo>
                        <a:pt x="14" y="93"/>
                        <a:pt x="21" y="97"/>
                        <a:pt x="27" y="96"/>
                      </a:cubicBezTo>
                      <a:cubicBezTo>
                        <a:pt x="34" y="95"/>
                        <a:pt x="38" y="89"/>
                        <a:pt x="37" y="82"/>
                      </a:cubicBezTo>
                      <a:cubicBezTo>
                        <a:pt x="25" y="12"/>
                        <a:pt x="25" y="12"/>
                        <a:pt x="25" y="12"/>
                      </a:cubicBezTo>
                      <a:cubicBezTo>
                        <a:pt x="24" y="5"/>
                        <a:pt x="17" y="0"/>
                        <a:pt x="11" y="2"/>
                      </a:cubicBezTo>
                      <a:cubicBezTo>
                        <a:pt x="4" y="3"/>
                        <a:pt x="0" y="9"/>
                        <a:pt x="1" y="16"/>
                      </a:cubicBezTo>
                      <a:lnTo>
                        <a:pt x="13" y="86"/>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63" name="Freeform 8844">
                  <a:extLst>
                    <a:ext uri="{FF2B5EF4-FFF2-40B4-BE49-F238E27FC236}">
                      <a16:creationId xmlns:a16="http://schemas.microsoft.com/office/drawing/2014/main" id="{1C410D55-5BF3-8A34-1F88-687C0EE4523A}"/>
                    </a:ext>
                  </a:extLst>
                </p:cNvPr>
                <p:cNvSpPr>
                  <a:spLocks/>
                </p:cNvSpPr>
                <p:nvPr/>
              </p:nvSpPr>
              <p:spPr bwMode="auto">
                <a:xfrm>
                  <a:off x="4731" y="1566"/>
                  <a:ext cx="31" cy="80"/>
                </a:xfrm>
                <a:custGeom>
                  <a:avLst/>
                  <a:gdLst>
                    <a:gd name="T0" fmla="*/ 6 w 38"/>
                    <a:gd name="T1" fmla="*/ 40 h 97"/>
                    <a:gd name="T2" fmla="*/ 12 w 38"/>
                    <a:gd name="T3" fmla="*/ 45 h 97"/>
                    <a:gd name="T4" fmla="*/ 16 w 38"/>
                    <a:gd name="T5" fmla="*/ 38 h 97"/>
                    <a:gd name="T6" fmla="*/ 11 w 38"/>
                    <a:gd name="T7" fmla="*/ 6 h 97"/>
                    <a:gd name="T8" fmla="*/ 5 w 38"/>
                    <a:gd name="T9" fmla="*/ 2 h 97"/>
                    <a:gd name="T10" fmla="*/ 1 w 38"/>
                    <a:gd name="T11" fmla="*/ 7 h 97"/>
                    <a:gd name="T12" fmla="*/ 6 w 38"/>
                    <a:gd name="T13" fmla="*/ 40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97">
                      <a:moveTo>
                        <a:pt x="13" y="86"/>
                      </a:moveTo>
                      <a:cubicBezTo>
                        <a:pt x="14" y="93"/>
                        <a:pt x="21" y="97"/>
                        <a:pt x="27" y="96"/>
                      </a:cubicBezTo>
                      <a:cubicBezTo>
                        <a:pt x="34" y="95"/>
                        <a:pt x="38" y="89"/>
                        <a:pt x="37" y="82"/>
                      </a:cubicBezTo>
                      <a:cubicBezTo>
                        <a:pt x="25" y="12"/>
                        <a:pt x="25" y="12"/>
                        <a:pt x="25" y="12"/>
                      </a:cubicBezTo>
                      <a:cubicBezTo>
                        <a:pt x="24" y="5"/>
                        <a:pt x="17" y="0"/>
                        <a:pt x="11" y="2"/>
                      </a:cubicBezTo>
                      <a:cubicBezTo>
                        <a:pt x="4" y="3"/>
                        <a:pt x="0" y="9"/>
                        <a:pt x="1" y="16"/>
                      </a:cubicBezTo>
                      <a:lnTo>
                        <a:pt x="13" y="86"/>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64" name="Freeform 8845">
                  <a:extLst>
                    <a:ext uri="{FF2B5EF4-FFF2-40B4-BE49-F238E27FC236}">
                      <a16:creationId xmlns:a16="http://schemas.microsoft.com/office/drawing/2014/main" id="{EC3BB60F-715A-D27D-386A-04C1FDF3E1B4}"/>
                    </a:ext>
                  </a:extLst>
                </p:cNvPr>
                <p:cNvSpPr>
                  <a:spLocks/>
                </p:cNvSpPr>
                <p:nvPr/>
              </p:nvSpPr>
              <p:spPr bwMode="auto">
                <a:xfrm>
                  <a:off x="4707" y="1739"/>
                  <a:ext cx="44" cy="78"/>
                </a:xfrm>
                <a:custGeom>
                  <a:avLst/>
                  <a:gdLst>
                    <a:gd name="T0" fmla="*/ 2 w 53"/>
                    <a:gd name="T1" fmla="*/ 36 h 94"/>
                    <a:gd name="T2" fmla="*/ 4 w 53"/>
                    <a:gd name="T3" fmla="*/ 43 h 94"/>
                    <a:gd name="T4" fmla="*/ 12 w 53"/>
                    <a:gd name="T5" fmla="*/ 41 h 94"/>
                    <a:gd name="T6" fmla="*/ 24 w 53"/>
                    <a:gd name="T7" fmla="*/ 8 h 94"/>
                    <a:gd name="T8" fmla="*/ 21 w 53"/>
                    <a:gd name="T9" fmla="*/ 2 h 94"/>
                    <a:gd name="T10" fmla="*/ 13 w 53"/>
                    <a:gd name="T11" fmla="*/ 4 h 94"/>
                    <a:gd name="T12" fmla="*/ 2 w 53"/>
                    <a:gd name="T13" fmla="*/ 36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94">
                      <a:moveTo>
                        <a:pt x="2" y="76"/>
                      </a:moveTo>
                      <a:cubicBezTo>
                        <a:pt x="0" y="83"/>
                        <a:pt x="3" y="90"/>
                        <a:pt x="9" y="92"/>
                      </a:cubicBezTo>
                      <a:cubicBezTo>
                        <a:pt x="15" y="94"/>
                        <a:pt x="22" y="91"/>
                        <a:pt x="25" y="85"/>
                      </a:cubicBezTo>
                      <a:cubicBezTo>
                        <a:pt x="50" y="18"/>
                        <a:pt x="50" y="18"/>
                        <a:pt x="50" y="18"/>
                      </a:cubicBezTo>
                      <a:cubicBezTo>
                        <a:pt x="53" y="12"/>
                        <a:pt x="50" y="5"/>
                        <a:pt x="43" y="2"/>
                      </a:cubicBezTo>
                      <a:cubicBezTo>
                        <a:pt x="37" y="0"/>
                        <a:pt x="30" y="3"/>
                        <a:pt x="28" y="9"/>
                      </a:cubicBezTo>
                      <a:lnTo>
                        <a:pt x="2" y="76"/>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65" name="Freeform 8846">
                  <a:extLst>
                    <a:ext uri="{FF2B5EF4-FFF2-40B4-BE49-F238E27FC236}">
                      <a16:creationId xmlns:a16="http://schemas.microsoft.com/office/drawing/2014/main" id="{CF38BC2F-BF4C-6A6A-AAF9-A926C0633A25}"/>
                    </a:ext>
                  </a:extLst>
                </p:cNvPr>
                <p:cNvSpPr>
                  <a:spLocks/>
                </p:cNvSpPr>
                <p:nvPr/>
              </p:nvSpPr>
              <p:spPr bwMode="auto">
                <a:xfrm>
                  <a:off x="4707" y="1739"/>
                  <a:ext cx="44" cy="78"/>
                </a:xfrm>
                <a:custGeom>
                  <a:avLst/>
                  <a:gdLst>
                    <a:gd name="T0" fmla="*/ 2 w 53"/>
                    <a:gd name="T1" fmla="*/ 36 h 94"/>
                    <a:gd name="T2" fmla="*/ 4 w 53"/>
                    <a:gd name="T3" fmla="*/ 43 h 94"/>
                    <a:gd name="T4" fmla="*/ 12 w 53"/>
                    <a:gd name="T5" fmla="*/ 41 h 94"/>
                    <a:gd name="T6" fmla="*/ 24 w 53"/>
                    <a:gd name="T7" fmla="*/ 8 h 94"/>
                    <a:gd name="T8" fmla="*/ 21 w 53"/>
                    <a:gd name="T9" fmla="*/ 2 h 94"/>
                    <a:gd name="T10" fmla="*/ 13 w 53"/>
                    <a:gd name="T11" fmla="*/ 4 h 94"/>
                    <a:gd name="T12" fmla="*/ 2 w 53"/>
                    <a:gd name="T13" fmla="*/ 36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94">
                      <a:moveTo>
                        <a:pt x="2" y="76"/>
                      </a:moveTo>
                      <a:cubicBezTo>
                        <a:pt x="0" y="83"/>
                        <a:pt x="3" y="90"/>
                        <a:pt x="9" y="92"/>
                      </a:cubicBezTo>
                      <a:cubicBezTo>
                        <a:pt x="15" y="94"/>
                        <a:pt x="22" y="91"/>
                        <a:pt x="25" y="85"/>
                      </a:cubicBezTo>
                      <a:cubicBezTo>
                        <a:pt x="50" y="18"/>
                        <a:pt x="50" y="18"/>
                        <a:pt x="50" y="18"/>
                      </a:cubicBezTo>
                      <a:cubicBezTo>
                        <a:pt x="53" y="12"/>
                        <a:pt x="50" y="5"/>
                        <a:pt x="43" y="2"/>
                      </a:cubicBezTo>
                      <a:cubicBezTo>
                        <a:pt x="37" y="0"/>
                        <a:pt x="30" y="3"/>
                        <a:pt x="28" y="9"/>
                      </a:cubicBezTo>
                      <a:lnTo>
                        <a:pt x="2" y="76"/>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66" name="Freeform 8847">
                  <a:extLst>
                    <a:ext uri="{FF2B5EF4-FFF2-40B4-BE49-F238E27FC236}">
                      <a16:creationId xmlns:a16="http://schemas.microsoft.com/office/drawing/2014/main" id="{836F13DD-9D75-1F81-0C7F-1BF3DC25D2D7}"/>
                    </a:ext>
                  </a:extLst>
                </p:cNvPr>
                <p:cNvSpPr>
                  <a:spLocks/>
                </p:cNvSpPr>
                <p:nvPr/>
              </p:nvSpPr>
              <p:spPr bwMode="auto">
                <a:xfrm>
                  <a:off x="4725" y="1914"/>
                  <a:ext cx="49" cy="77"/>
                </a:xfrm>
                <a:custGeom>
                  <a:avLst/>
                  <a:gdLst>
                    <a:gd name="T0" fmla="*/ 16 w 59"/>
                    <a:gd name="T1" fmla="*/ 40 h 93"/>
                    <a:gd name="T2" fmla="*/ 24 w 59"/>
                    <a:gd name="T3" fmla="*/ 42 h 93"/>
                    <a:gd name="T4" fmla="*/ 27 w 59"/>
                    <a:gd name="T5" fmla="*/ 35 h 93"/>
                    <a:gd name="T6" fmla="*/ 12 w 59"/>
                    <a:gd name="T7" fmla="*/ 4 h 93"/>
                    <a:gd name="T8" fmla="*/ 4 w 59"/>
                    <a:gd name="T9" fmla="*/ 2 h 93"/>
                    <a:gd name="T10" fmla="*/ 2 w 59"/>
                    <a:gd name="T11" fmla="*/ 9 h 93"/>
                    <a:gd name="T12" fmla="*/ 16 w 59"/>
                    <a:gd name="T13" fmla="*/ 40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93">
                      <a:moveTo>
                        <a:pt x="34" y="84"/>
                      </a:moveTo>
                      <a:cubicBezTo>
                        <a:pt x="37" y="90"/>
                        <a:pt x="44" y="93"/>
                        <a:pt x="50" y="90"/>
                      </a:cubicBezTo>
                      <a:cubicBezTo>
                        <a:pt x="56" y="87"/>
                        <a:pt x="59" y="80"/>
                        <a:pt x="56" y="74"/>
                      </a:cubicBezTo>
                      <a:cubicBezTo>
                        <a:pt x="25" y="9"/>
                        <a:pt x="25" y="9"/>
                        <a:pt x="25" y="9"/>
                      </a:cubicBezTo>
                      <a:cubicBezTo>
                        <a:pt x="22" y="3"/>
                        <a:pt x="15" y="0"/>
                        <a:pt x="9" y="3"/>
                      </a:cubicBezTo>
                      <a:cubicBezTo>
                        <a:pt x="3" y="6"/>
                        <a:pt x="0" y="13"/>
                        <a:pt x="3" y="19"/>
                      </a:cubicBezTo>
                      <a:lnTo>
                        <a:pt x="34" y="84"/>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67" name="Freeform 8848">
                  <a:extLst>
                    <a:ext uri="{FF2B5EF4-FFF2-40B4-BE49-F238E27FC236}">
                      <a16:creationId xmlns:a16="http://schemas.microsoft.com/office/drawing/2014/main" id="{7DFC905F-AA1A-7263-8AA0-9422DD0B90A4}"/>
                    </a:ext>
                  </a:extLst>
                </p:cNvPr>
                <p:cNvSpPr>
                  <a:spLocks/>
                </p:cNvSpPr>
                <p:nvPr/>
              </p:nvSpPr>
              <p:spPr bwMode="auto">
                <a:xfrm>
                  <a:off x="4725" y="1914"/>
                  <a:ext cx="49" cy="77"/>
                </a:xfrm>
                <a:custGeom>
                  <a:avLst/>
                  <a:gdLst>
                    <a:gd name="T0" fmla="*/ 16 w 59"/>
                    <a:gd name="T1" fmla="*/ 40 h 93"/>
                    <a:gd name="T2" fmla="*/ 24 w 59"/>
                    <a:gd name="T3" fmla="*/ 42 h 93"/>
                    <a:gd name="T4" fmla="*/ 27 w 59"/>
                    <a:gd name="T5" fmla="*/ 35 h 93"/>
                    <a:gd name="T6" fmla="*/ 12 w 59"/>
                    <a:gd name="T7" fmla="*/ 4 h 93"/>
                    <a:gd name="T8" fmla="*/ 4 w 59"/>
                    <a:gd name="T9" fmla="*/ 2 h 93"/>
                    <a:gd name="T10" fmla="*/ 2 w 59"/>
                    <a:gd name="T11" fmla="*/ 9 h 93"/>
                    <a:gd name="T12" fmla="*/ 16 w 59"/>
                    <a:gd name="T13" fmla="*/ 40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93">
                      <a:moveTo>
                        <a:pt x="34" y="84"/>
                      </a:moveTo>
                      <a:cubicBezTo>
                        <a:pt x="37" y="90"/>
                        <a:pt x="44" y="93"/>
                        <a:pt x="50" y="90"/>
                      </a:cubicBezTo>
                      <a:cubicBezTo>
                        <a:pt x="56" y="87"/>
                        <a:pt x="59" y="80"/>
                        <a:pt x="56" y="74"/>
                      </a:cubicBezTo>
                      <a:cubicBezTo>
                        <a:pt x="25" y="9"/>
                        <a:pt x="25" y="9"/>
                        <a:pt x="25" y="9"/>
                      </a:cubicBezTo>
                      <a:cubicBezTo>
                        <a:pt x="22" y="3"/>
                        <a:pt x="15" y="0"/>
                        <a:pt x="9" y="3"/>
                      </a:cubicBezTo>
                      <a:cubicBezTo>
                        <a:pt x="3" y="6"/>
                        <a:pt x="0" y="13"/>
                        <a:pt x="3" y="19"/>
                      </a:cubicBezTo>
                      <a:lnTo>
                        <a:pt x="34" y="84"/>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68" name="Freeform 8849">
                  <a:extLst>
                    <a:ext uri="{FF2B5EF4-FFF2-40B4-BE49-F238E27FC236}">
                      <a16:creationId xmlns:a16="http://schemas.microsoft.com/office/drawing/2014/main" id="{3DB5C923-4291-3C76-1979-CCFFFD474FFF}"/>
                    </a:ext>
                  </a:extLst>
                </p:cNvPr>
                <p:cNvSpPr>
                  <a:spLocks/>
                </p:cNvSpPr>
                <p:nvPr/>
              </p:nvSpPr>
              <p:spPr bwMode="auto">
                <a:xfrm>
                  <a:off x="4776" y="1662"/>
                  <a:ext cx="276" cy="1592"/>
                </a:xfrm>
                <a:custGeom>
                  <a:avLst/>
                  <a:gdLst>
                    <a:gd name="T0" fmla="*/ 53 w 334"/>
                    <a:gd name="T1" fmla="*/ 0 h 1929"/>
                    <a:gd name="T2" fmla="*/ 55 w 334"/>
                    <a:gd name="T3" fmla="*/ 26 h 1929"/>
                    <a:gd name="T4" fmla="*/ 30 w 334"/>
                    <a:gd name="T5" fmla="*/ 104 h 1929"/>
                    <a:gd name="T6" fmla="*/ 33 w 334"/>
                    <a:gd name="T7" fmla="*/ 136 h 1929"/>
                    <a:gd name="T8" fmla="*/ 66 w 334"/>
                    <a:gd name="T9" fmla="*/ 193 h 1929"/>
                    <a:gd name="T10" fmla="*/ 73 w 334"/>
                    <a:gd name="T11" fmla="*/ 230 h 1929"/>
                    <a:gd name="T12" fmla="*/ 96 w 334"/>
                    <a:gd name="T13" fmla="*/ 266 h 1929"/>
                    <a:gd name="T14" fmla="*/ 138 w 334"/>
                    <a:gd name="T15" fmla="*/ 352 h 1929"/>
                    <a:gd name="T16" fmla="*/ 101 w 334"/>
                    <a:gd name="T17" fmla="*/ 491 h 1929"/>
                    <a:gd name="T18" fmla="*/ 29 w 334"/>
                    <a:gd name="T19" fmla="*/ 539 h 1929"/>
                    <a:gd name="T20" fmla="*/ 61 w 334"/>
                    <a:gd name="T21" fmla="*/ 626 h 1929"/>
                    <a:gd name="T22" fmla="*/ 69 w 334"/>
                    <a:gd name="T23" fmla="*/ 723 h 1929"/>
                    <a:gd name="T24" fmla="*/ 113 w 334"/>
                    <a:gd name="T25" fmla="*/ 820 h 1929"/>
                    <a:gd name="T26" fmla="*/ 100 w 334"/>
                    <a:gd name="T27" fmla="*/ 895 h 19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4" h="1929">
                      <a:moveTo>
                        <a:pt x="114" y="0"/>
                      </a:moveTo>
                      <a:cubicBezTo>
                        <a:pt x="117" y="19"/>
                        <a:pt x="119" y="39"/>
                        <a:pt x="117" y="57"/>
                      </a:cubicBezTo>
                      <a:cubicBezTo>
                        <a:pt x="113" y="121"/>
                        <a:pt x="71" y="160"/>
                        <a:pt x="64" y="224"/>
                      </a:cubicBezTo>
                      <a:cubicBezTo>
                        <a:pt x="62" y="246"/>
                        <a:pt x="64" y="271"/>
                        <a:pt x="72" y="293"/>
                      </a:cubicBezTo>
                      <a:cubicBezTo>
                        <a:pt x="83" y="322"/>
                        <a:pt x="130" y="387"/>
                        <a:pt x="141" y="417"/>
                      </a:cubicBezTo>
                      <a:cubicBezTo>
                        <a:pt x="153" y="451"/>
                        <a:pt x="143" y="462"/>
                        <a:pt x="157" y="495"/>
                      </a:cubicBezTo>
                      <a:cubicBezTo>
                        <a:pt x="167" y="519"/>
                        <a:pt x="190" y="552"/>
                        <a:pt x="206" y="573"/>
                      </a:cubicBezTo>
                      <a:cubicBezTo>
                        <a:pt x="247" y="625"/>
                        <a:pt x="273" y="689"/>
                        <a:pt x="296" y="759"/>
                      </a:cubicBezTo>
                      <a:cubicBezTo>
                        <a:pt x="334" y="877"/>
                        <a:pt x="325" y="986"/>
                        <a:pt x="217" y="1059"/>
                      </a:cubicBezTo>
                      <a:cubicBezTo>
                        <a:pt x="177" y="1087"/>
                        <a:pt x="96" y="1124"/>
                        <a:pt x="62" y="1161"/>
                      </a:cubicBezTo>
                      <a:cubicBezTo>
                        <a:pt x="0" y="1227"/>
                        <a:pt x="100" y="1264"/>
                        <a:pt x="132" y="1347"/>
                      </a:cubicBezTo>
                      <a:cubicBezTo>
                        <a:pt x="168" y="1438"/>
                        <a:pt x="144" y="1485"/>
                        <a:pt x="147" y="1559"/>
                      </a:cubicBezTo>
                      <a:cubicBezTo>
                        <a:pt x="149" y="1633"/>
                        <a:pt x="240" y="1687"/>
                        <a:pt x="243" y="1768"/>
                      </a:cubicBezTo>
                      <a:cubicBezTo>
                        <a:pt x="245" y="1830"/>
                        <a:pt x="222" y="1875"/>
                        <a:pt x="214" y="1929"/>
                      </a:cubicBezTo>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69" name="Freeform 8850">
                  <a:extLst>
                    <a:ext uri="{FF2B5EF4-FFF2-40B4-BE49-F238E27FC236}">
                      <a16:creationId xmlns:a16="http://schemas.microsoft.com/office/drawing/2014/main" id="{9B326CA1-B743-A794-48D6-B16DFD749F52}"/>
                    </a:ext>
                  </a:extLst>
                </p:cNvPr>
                <p:cNvSpPr>
                  <a:spLocks/>
                </p:cNvSpPr>
                <p:nvPr/>
              </p:nvSpPr>
              <p:spPr bwMode="auto">
                <a:xfrm>
                  <a:off x="4850" y="1327"/>
                  <a:ext cx="54" cy="335"/>
                </a:xfrm>
                <a:custGeom>
                  <a:avLst/>
                  <a:gdLst>
                    <a:gd name="T0" fmla="*/ 31 w 65"/>
                    <a:gd name="T1" fmla="*/ 0 h 405"/>
                    <a:gd name="T2" fmla="*/ 22 w 65"/>
                    <a:gd name="T3" fmla="*/ 60 h 405"/>
                    <a:gd name="T4" fmla="*/ 6 w 65"/>
                    <a:gd name="T5" fmla="*/ 99 h 405"/>
                    <a:gd name="T6" fmla="*/ 2 w 65"/>
                    <a:gd name="T7" fmla="*/ 125 h 405"/>
                    <a:gd name="T8" fmla="*/ 12 w 65"/>
                    <a:gd name="T9" fmla="*/ 189 h 4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405">
                      <a:moveTo>
                        <a:pt x="65" y="0"/>
                      </a:moveTo>
                      <a:cubicBezTo>
                        <a:pt x="65" y="0"/>
                        <a:pt x="59" y="90"/>
                        <a:pt x="45" y="127"/>
                      </a:cubicBezTo>
                      <a:cubicBezTo>
                        <a:pt x="32" y="160"/>
                        <a:pt x="26" y="180"/>
                        <a:pt x="13" y="212"/>
                      </a:cubicBezTo>
                      <a:cubicBezTo>
                        <a:pt x="8" y="225"/>
                        <a:pt x="5" y="255"/>
                        <a:pt x="4" y="267"/>
                      </a:cubicBezTo>
                      <a:cubicBezTo>
                        <a:pt x="0" y="309"/>
                        <a:pt x="17" y="357"/>
                        <a:pt x="25" y="405"/>
                      </a:cubicBezTo>
                    </a:path>
                  </a:pathLst>
                </a:custGeom>
                <a:noFill/>
                <a:ln w="3175" cap="flat">
                  <a:solidFill>
                    <a:srgbClr val="1F2C85"/>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70" name="Freeform 8851">
                  <a:extLst>
                    <a:ext uri="{FF2B5EF4-FFF2-40B4-BE49-F238E27FC236}">
                      <a16:creationId xmlns:a16="http://schemas.microsoft.com/office/drawing/2014/main" id="{0B8354CD-0F76-C5A7-1E59-A3A9EFE6DB37}"/>
                    </a:ext>
                  </a:extLst>
                </p:cNvPr>
                <p:cNvSpPr>
                  <a:spLocks/>
                </p:cNvSpPr>
                <p:nvPr/>
              </p:nvSpPr>
              <p:spPr bwMode="auto">
                <a:xfrm>
                  <a:off x="3969" y="2835"/>
                  <a:ext cx="76" cy="404"/>
                </a:xfrm>
                <a:custGeom>
                  <a:avLst/>
                  <a:gdLst>
                    <a:gd name="T0" fmla="*/ 14 w 92"/>
                    <a:gd name="T1" fmla="*/ 227 h 490"/>
                    <a:gd name="T2" fmla="*/ 4 w 92"/>
                    <a:gd name="T3" fmla="*/ 157 h 490"/>
                    <a:gd name="T4" fmla="*/ 40 w 92"/>
                    <a:gd name="T5" fmla="*/ 69 h 490"/>
                    <a:gd name="T6" fmla="*/ 41 w 92"/>
                    <a:gd name="T7" fmla="*/ 0 h 4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2" h="490">
                      <a:moveTo>
                        <a:pt x="31" y="490"/>
                      </a:moveTo>
                      <a:cubicBezTo>
                        <a:pt x="21" y="436"/>
                        <a:pt x="0" y="384"/>
                        <a:pt x="9" y="338"/>
                      </a:cubicBezTo>
                      <a:cubicBezTo>
                        <a:pt x="27" y="250"/>
                        <a:pt x="67" y="255"/>
                        <a:pt x="85" y="150"/>
                      </a:cubicBezTo>
                      <a:cubicBezTo>
                        <a:pt x="92" y="111"/>
                        <a:pt x="81" y="36"/>
                        <a:pt x="89" y="0"/>
                      </a:cubicBezTo>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71" name="Freeform 8852">
                  <a:extLst>
                    <a:ext uri="{FF2B5EF4-FFF2-40B4-BE49-F238E27FC236}">
                      <a16:creationId xmlns:a16="http://schemas.microsoft.com/office/drawing/2014/main" id="{93001922-C89D-39E5-5F74-B70F80116A34}"/>
                    </a:ext>
                  </a:extLst>
                </p:cNvPr>
                <p:cNvSpPr>
                  <a:spLocks/>
                </p:cNvSpPr>
                <p:nvPr/>
              </p:nvSpPr>
              <p:spPr bwMode="auto">
                <a:xfrm>
                  <a:off x="3830" y="3239"/>
                  <a:ext cx="170" cy="264"/>
                </a:xfrm>
                <a:custGeom>
                  <a:avLst/>
                  <a:gdLst>
                    <a:gd name="T0" fmla="*/ 21 w 206"/>
                    <a:gd name="T1" fmla="*/ 8 h 320"/>
                    <a:gd name="T2" fmla="*/ 22 w 206"/>
                    <a:gd name="T3" fmla="*/ 30 h 320"/>
                    <a:gd name="T4" fmla="*/ 4 w 206"/>
                    <a:gd name="T5" fmla="*/ 149 h 320"/>
                    <a:gd name="T6" fmla="*/ 76 w 206"/>
                    <a:gd name="T7" fmla="*/ 149 h 320"/>
                    <a:gd name="T8" fmla="*/ 81 w 206"/>
                    <a:gd name="T9" fmla="*/ 92 h 320"/>
                    <a:gd name="T10" fmla="*/ 95 w 206"/>
                    <a:gd name="T11" fmla="*/ 17 h 320"/>
                    <a:gd name="T12" fmla="*/ 92 w 206"/>
                    <a:gd name="T13" fmla="*/ 0 h 3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6" h="320">
                      <a:moveTo>
                        <a:pt x="46" y="18"/>
                      </a:moveTo>
                      <a:cubicBezTo>
                        <a:pt x="49" y="32"/>
                        <a:pt x="50" y="47"/>
                        <a:pt x="49" y="64"/>
                      </a:cubicBezTo>
                      <a:cubicBezTo>
                        <a:pt x="46" y="134"/>
                        <a:pt x="0" y="250"/>
                        <a:pt x="8" y="320"/>
                      </a:cubicBezTo>
                      <a:cubicBezTo>
                        <a:pt x="165" y="320"/>
                        <a:pt x="165" y="320"/>
                        <a:pt x="165" y="320"/>
                      </a:cubicBezTo>
                      <a:cubicBezTo>
                        <a:pt x="165" y="320"/>
                        <a:pt x="160" y="264"/>
                        <a:pt x="174" y="197"/>
                      </a:cubicBezTo>
                      <a:cubicBezTo>
                        <a:pt x="183" y="159"/>
                        <a:pt x="206" y="95"/>
                        <a:pt x="203" y="36"/>
                      </a:cubicBezTo>
                      <a:cubicBezTo>
                        <a:pt x="202" y="24"/>
                        <a:pt x="201" y="12"/>
                        <a:pt x="199" y="0"/>
                      </a:cubicBezTo>
                    </a:path>
                  </a:pathLst>
                </a:custGeom>
                <a:noFill/>
                <a:ln w="3175" cap="flat">
                  <a:solidFill>
                    <a:srgbClr val="1F2C85"/>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72" name="Freeform 8853">
                  <a:extLst>
                    <a:ext uri="{FF2B5EF4-FFF2-40B4-BE49-F238E27FC236}">
                      <a16:creationId xmlns:a16="http://schemas.microsoft.com/office/drawing/2014/main" id="{98512CF0-1EA0-0890-9130-AE64AA4C0CFF}"/>
                    </a:ext>
                  </a:extLst>
                </p:cNvPr>
                <p:cNvSpPr>
                  <a:spLocks/>
                </p:cNvSpPr>
                <p:nvPr/>
              </p:nvSpPr>
              <p:spPr bwMode="auto">
                <a:xfrm>
                  <a:off x="4046" y="1327"/>
                  <a:ext cx="48" cy="324"/>
                </a:xfrm>
                <a:custGeom>
                  <a:avLst/>
                  <a:gdLst>
                    <a:gd name="T0" fmla="*/ 18 w 58"/>
                    <a:gd name="T1" fmla="*/ 183 h 392"/>
                    <a:gd name="T2" fmla="*/ 27 w 58"/>
                    <a:gd name="T3" fmla="*/ 122 h 392"/>
                    <a:gd name="T4" fmla="*/ 9 w 58"/>
                    <a:gd name="T5" fmla="*/ 50 h 392"/>
                    <a:gd name="T6" fmla="*/ 2 w 58"/>
                    <a:gd name="T7" fmla="*/ 0 h 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392">
                      <a:moveTo>
                        <a:pt x="40" y="392"/>
                      </a:moveTo>
                      <a:cubicBezTo>
                        <a:pt x="46" y="348"/>
                        <a:pt x="58" y="300"/>
                        <a:pt x="58" y="260"/>
                      </a:cubicBezTo>
                      <a:cubicBezTo>
                        <a:pt x="57" y="192"/>
                        <a:pt x="28" y="142"/>
                        <a:pt x="19" y="107"/>
                      </a:cubicBezTo>
                      <a:cubicBezTo>
                        <a:pt x="0" y="30"/>
                        <a:pt x="5" y="0"/>
                        <a:pt x="5" y="0"/>
                      </a:cubicBezTo>
                    </a:path>
                  </a:pathLst>
                </a:custGeom>
                <a:noFill/>
                <a:ln w="3175" cap="flat">
                  <a:solidFill>
                    <a:srgbClr val="1F2C85"/>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73" name="Freeform 8854">
                  <a:extLst>
                    <a:ext uri="{FF2B5EF4-FFF2-40B4-BE49-F238E27FC236}">
                      <a16:creationId xmlns:a16="http://schemas.microsoft.com/office/drawing/2014/main" id="{1DDC1B1F-4FBB-6FCF-1EE7-B5688C9297C6}"/>
                    </a:ext>
                  </a:extLst>
                </p:cNvPr>
                <p:cNvSpPr>
                  <a:spLocks/>
                </p:cNvSpPr>
                <p:nvPr/>
              </p:nvSpPr>
              <p:spPr bwMode="auto">
                <a:xfrm>
                  <a:off x="3919" y="1651"/>
                  <a:ext cx="307" cy="1463"/>
                </a:xfrm>
                <a:custGeom>
                  <a:avLst/>
                  <a:gdLst>
                    <a:gd name="T0" fmla="*/ 33 w 372"/>
                    <a:gd name="T1" fmla="*/ 823 h 1772"/>
                    <a:gd name="T2" fmla="*/ 68 w 372"/>
                    <a:gd name="T3" fmla="*/ 736 h 1772"/>
                    <a:gd name="T4" fmla="*/ 69 w 372"/>
                    <a:gd name="T5" fmla="*/ 666 h 1772"/>
                    <a:gd name="T6" fmla="*/ 98 w 372"/>
                    <a:gd name="T7" fmla="*/ 596 h 1772"/>
                    <a:gd name="T8" fmla="*/ 130 w 372"/>
                    <a:gd name="T9" fmla="*/ 599 h 1772"/>
                    <a:gd name="T10" fmla="*/ 155 w 372"/>
                    <a:gd name="T11" fmla="*/ 627 h 1772"/>
                    <a:gd name="T12" fmla="*/ 162 w 372"/>
                    <a:gd name="T13" fmla="*/ 590 h 1772"/>
                    <a:gd name="T14" fmla="*/ 75 w 372"/>
                    <a:gd name="T15" fmla="*/ 499 h 1772"/>
                    <a:gd name="T16" fmla="*/ 28 w 372"/>
                    <a:gd name="T17" fmla="*/ 459 h 1772"/>
                    <a:gd name="T18" fmla="*/ 14 w 372"/>
                    <a:gd name="T19" fmla="*/ 443 h 1772"/>
                    <a:gd name="T20" fmla="*/ 5 w 372"/>
                    <a:gd name="T21" fmla="*/ 372 h 1772"/>
                    <a:gd name="T22" fmla="*/ 49 w 372"/>
                    <a:gd name="T23" fmla="*/ 291 h 1772"/>
                    <a:gd name="T24" fmla="*/ 80 w 372"/>
                    <a:gd name="T25" fmla="*/ 193 h 1772"/>
                    <a:gd name="T26" fmla="*/ 111 w 372"/>
                    <a:gd name="T27" fmla="*/ 103 h 1772"/>
                    <a:gd name="T28" fmla="*/ 88 w 372"/>
                    <a:gd name="T29" fmla="*/ 25 h 1772"/>
                    <a:gd name="T30" fmla="*/ 90 w 372"/>
                    <a:gd name="T31" fmla="*/ 0 h 17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72" h="1772">
                      <a:moveTo>
                        <a:pt x="70" y="1772"/>
                      </a:moveTo>
                      <a:cubicBezTo>
                        <a:pt x="88" y="1684"/>
                        <a:pt x="128" y="1689"/>
                        <a:pt x="146" y="1584"/>
                      </a:cubicBezTo>
                      <a:cubicBezTo>
                        <a:pt x="153" y="1545"/>
                        <a:pt x="141" y="1469"/>
                        <a:pt x="150" y="1434"/>
                      </a:cubicBezTo>
                      <a:cubicBezTo>
                        <a:pt x="162" y="1383"/>
                        <a:pt x="191" y="1316"/>
                        <a:pt x="212" y="1283"/>
                      </a:cubicBezTo>
                      <a:cubicBezTo>
                        <a:pt x="247" y="1228"/>
                        <a:pt x="270" y="1278"/>
                        <a:pt x="281" y="1290"/>
                      </a:cubicBezTo>
                      <a:cubicBezTo>
                        <a:pt x="291" y="1302"/>
                        <a:pt x="298" y="1359"/>
                        <a:pt x="335" y="1352"/>
                      </a:cubicBezTo>
                      <a:cubicBezTo>
                        <a:pt x="372" y="1345"/>
                        <a:pt x="367" y="1304"/>
                        <a:pt x="349" y="1271"/>
                      </a:cubicBezTo>
                      <a:cubicBezTo>
                        <a:pt x="266" y="1112"/>
                        <a:pt x="180" y="1085"/>
                        <a:pt x="161" y="1073"/>
                      </a:cubicBezTo>
                      <a:cubicBezTo>
                        <a:pt x="116" y="1046"/>
                        <a:pt x="84" y="1017"/>
                        <a:pt x="60" y="988"/>
                      </a:cubicBezTo>
                      <a:cubicBezTo>
                        <a:pt x="32" y="953"/>
                        <a:pt x="32" y="953"/>
                        <a:pt x="32" y="953"/>
                      </a:cubicBezTo>
                      <a:cubicBezTo>
                        <a:pt x="11" y="912"/>
                        <a:pt x="0" y="862"/>
                        <a:pt x="10" y="799"/>
                      </a:cubicBezTo>
                      <a:cubicBezTo>
                        <a:pt x="27" y="688"/>
                        <a:pt x="79" y="679"/>
                        <a:pt x="105" y="628"/>
                      </a:cubicBezTo>
                      <a:cubicBezTo>
                        <a:pt x="140" y="559"/>
                        <a:pt x="125" y="499"/>
                        <a:pt x="172" y="417"/>
                      </a:cubicBezTo>
                      <a:cubicBezTo>
                        <a:pt x="206" y="358"/>
                        <a:pt x="242" y="304"/>
                        <a:pt x="241" y="222"/>
                      </a:cubicBezTo>
                      <a:cubicBezTo>
                        <a:pt x="241" y="151"/>
                        <a:pt x="195" y="105"/>
                        <a:pt x="192" y="53"/>
                      </a:cubicBezTo>
                      <a:cubicBezTo>
                        <a:pt x="190" y="36"/>
                        <a:pt x="192" y="18"/>
                        <a:pt x="194" y="0"/>
                      </a:cubicBezTo>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74" name="Freeform 8855">
                  <a:extLst>
                    <a:ext uri="{FF2B5EF4-FFF2-40B4-BE49-F238E27FC236}">
                      <a16:creationId xmlns:a16="http://schemas.microsoft.com/office/drawing/2014/main" id="{B3042C6A-40C1-F8CC-AFA1-38A430CDE106}"/>
                    </a:ext>
                  </a:extLst>
                </p:cNvPr>
                <p:cNvSpPr>
                  <a:spLocks/>
                </p:cNvSpPr>
                <p:nvPr/>
              </p:nvSpPr>
              <p:spPr bwMode="auto">
                <a:xfrm>
                  <a:off x="3918" y="1009"/>
                  <a:ext cx="986" cy="318"/>
                </a:xfrm>
                <a:custGeom>
                  <a:avLst/>
                  <a:gdLst>
                    <a:gd name="T0" fmla="*/ 557 w 1193"/>
                    <a:gd name="T1" fmla="*/ 178 h 386"/>
                    <a:gd name="T2" fmla="*/ 282 w 1193"/>
                    <a:gd name="T3" fmla="*/ 0 h 386"/>
                    <a:gd name="T4" fmla="*/ 0 w 1193"/>
                    <a:gd name="T5" fmla="*/ 178 h 386"/>
                    <a:gd name="T6" fmla="*/ 74 w 1193"/>
                    <a:gd name="T7" fmla="*/ 178 h 386"/>
                    <a:gd name="T8" fmla="*/ 282 w 1193"/>
                    <a:gd name="T9" fmla="*/ 49 h 386"/>
                    <a:gd name="T10" fmla="*/ 483 w 1193"/>
                    <a:gd name="T11" fmla="*/ 178 h 386"/>
                    <a:gd name="T12" fmla="*/ 557 w 1193"/>
                    <a:gd name="T13" fmla="*/ 178 h 3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3" h="386">
                      <a:moveTo>
                        <a:pt x="1193" y="386"/>
                      </a:moveTo>
                      <a:cubicBezTo>
                        <a:pt x="1193" y="271"/>
                        <a:pt x="1034" y="0"/>
                        <a:pt x="603" y="0"/>
                      </a:cubicBezTo>
                      <a:cubicBezTo>
                        <a:pt x="145" y="0"/>
                        <a:pt x="0" y="271"/>
                        <a:pt x="0" y="386"/>
                      </a:cubicBezTo>
                      <a:cubicBezTo>
                        <a:pt x="160" y="386"/>
                        <a:pt x="160" y="386"/>
                        <a:pt x="160" y="386"/>
                      </a:cubicBezTo>
                      <a:cubicBezTo>
                        <a:pt x="160" y="306"/>
                        <a:pt x="255" y="105"/>
                        <a:pt x="603" y="105"/>
                      </a:cubicBezTo>
                      <a:cubicBezTo>
                        <a:pt x="938" y="105"/>
                        <a:pt x="1034" y="309"/>
                        <a:pt x="1034" y="386"/>
                      </a:cubicBezTo>
                      <a:cubicBezTo>
                        <a:pt x="1193" y="386"/>
                        <a:pt x="1193" y="386"/>
                        <a:pt x="1193" y="386"/>
                      </a:cubicBezTo>
                    </a:path>
                  </a:pathLst>
                </a:custGeom>
                <a:solidFill>
                  <a:srgbClr val="E5DA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75" name="Freeform 8856">
                  <a:extLst>
                    <a:ext uri="{FF2B5EF4-FFF2-40B4-BE49-F238E27FC236}">
                      <a16:creationId xmlns:a16="http://schemas.microsoft.com/office/drawing/2014/main" id="{B27E64E4-C7FD-099B-5D41-FED2BEBAE719}"/>
                    </a:ext>
                  </a:extLst>
                </p:cNvPr>
                <p:cNvSpPr>
                  <a:spLocks/>
                </p:cNvSpPr>
                <p:nvPr/>
              </p:nvSpPr>
              <p:spPr bwMode="auto">
                <a:xfrm>
                  <a:off x="3917" y="1007"/>
                  <a:ext cx="988" cy="320"/>
                </a:xfrm>
                <a:custGeom>
                  <a:avLst/>
                  <a:gdLst>
                    <a:gd name="T0" fmla="*/ 557 w 1196"/>
                    <a:gd name="T1" fmla="*/ 180 h 388"/>
                    <a:gd name="T2" fmla="*/ 494 w 1196"/>
                    <a:gd name="T3" fmla="*/ 70 h 388"/>
                    <a:gd name="T4" fmla="*/ 281 w 1196"/>
                    <a:gd name="T5" fmla="*/ 1 h 388"/>
                    <a:gd name="T6" fmla="*/ 60 w 1196"/>
                    <a:gd name="T7" fmla="*/ 70 h 388"/>
                    <a:gd name="T8" fmla="*/ 0 w 1196"/>
                    <a:gd name="T9" fmla="*/ 180 h 388"/>
                    <a:gd name="T10" fmla="*/ 2 w 1196"/>
                    <a:gd name="T11" fmla="*/ 180 h 388"/>
                    <a:gd name="T12" fmla="*/ 61 w 1196"/>
                    <a:gd name="T13" fmla="*/ 71 h 388"/>
                    <a:gd name="T14" fmla="*/ 281 w 1196"/>
                    <a:gd name="T15" fmla="*/ 2 h 388"/>
                    <a:gd name="T16" fmla="*/ 494 w 1196"/>
                    <a:gd name="T17" fmla="*/ 71 h 388"/>
                    <a:gd name="T18" fmla="*/ 556 w 1196"/>
                    <a:gd name="T19" fmla="*/ 180 h 388"/>
                    <a:gd name="T20" fmla="*/ 557 w 1196"/>
                    <a:gd name="T21" fmla="*/ 180 h 388"/>
                    <a:gd name="T22" fmla="*/ 557 w 1196"/>
                    <a:gd name="T23" fmla="*/ 180 h 3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96" h="388">
                      <a:moveTo>
                        <a:pt x="1196" y="388"/>
                      </a:moveTo>
                      <a:cubicBezTo>
                        <a:pt x="1195" y="330"/>
                        <a:pt x="1156" y="233"/>
                        <a:pt x="1062" y="151"/>
                      </a:cubicBezTo>
                      <a:cubicBezTo>
                        <a:pt x="968" y="68"/>
                        <a:pt x="820" y="0"/>
                        <a:pt x="604" y="1"/>
                      </a:cubicBezTo>
                      <a:cubicBezTo>
                        <a:pt x="374" y="0"/>
                        <a:pt x="223" y="68"/>
                        <a:pt x="130" y="151"/>
                      </a:cubicBezTo>
                      <a:cubicBezTo>
                        <a:pt x="36" y="233"/>
                        <a:pt x="0" y="330"/>
                        <a:pt x="0" y="388"/>
                      </a:cubicBezTo>
                      <a:cubicBezTo>
                        <a:pt x="3" y="388"/>
                        <a:pt x="3" y="388"/>
                        <a:pt x="3" y="388"/>
                      </a:cubicBezTo>
                      <a:cubicBezTo>
                        <a:pt x="3" y="331"/>
                        <a:pt x="39" y="235"/>
                        <a:pt x="132" y="153"/>
                      </a:cubicBezTo>
                      <a:cubicBezTo>
                        <a:pt x="225" y="71"/>
                        <a:pt x="375" y="4"/>
                        <a:pt x="604" y="4"/>
                      </a:cubicBezTo>
                      <a:cubicBezTo>
                        <a:pt x="819" y="4"/>
                        <a:pt x="966" y="71"/>
                        <a:pt x="1060" y="153"/>
                      </a:cubicBezTo>
                      <a:cubicBezTo>
                        <a:pt x="1153" y="235"/>
                        <a:pt x="1193" y="331"/>
                        <a:pt x="1193" y="388"/>
                      </a:cubicBezTo>
                      <a:cubicBezTo>
                        <a:pt x="1196" y="388"/>
                        <a:pt x="1196" y="388"/>
                        <a:pt x="1196" y="388"/>
                      </a:cubicBezTo>
                      <a:cubicBezTo>
                        <a:pt x="1196" y="388"/>
                        <a:pt x="1196" y="388"/>
                        <a:pt x="1196" y="388"/>
                      </a:cubicBezTo>
                    </a:path>
                  </a:pathLst>
                </a:custGeom>
                <a:solidFill>
                  <a:srgbClr val="1F2C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76" name="Freeform 8857">
                  <a:extLst>
                    <a:ext uri="{FF2B5EF4-FFF2-40B4-BE49-F238E27FC236}">
                      <a16:creationId xmlns:a16="http://schemas.microsoft.com/office/drawing/2014/main" id="{2606810C-1C4C-C172-1158-4F9D56DBFC8D}"/>
                    </a:ext>
                  </a:extLst>
                </p:cNvPr>
                <p:cNvSpPr>
                  <a:spLocks/>
                </p:cNvSpPr>
                <p:nvPr/>
              </p:nvSpPr>
              <p:spPr bwMode="auto">
                <a:xfrm>
                  <a:off x="4048" y="1094"/>
                  <a:ext cx="725" cy="233"/>
                </a:xfrm>
                <a:custGeom>
                  <a:avLst/>
                  <a:gdLst>
                    <a:gd name="T0" fmla="*/ 2 w 877"/>
                    <a:gd name="T1" fmla="*/ 130 h 283"/>
                    <a:gd name="T2" fmla="*/ 44 w 877"/>
                    <a:gd name="T3" fmla="*/ 52 h 283"/>
                    <a:gd name="T4" fmla="*/ 207 w 877"/>
                    <a:gd name="T5" fmla="*/ 2 h 283"/>
                    <a:gd name="T6" fmla="*/ 367 w 877"/>
                    <a:gd name="T7" fmla="*/ 53 h 283"/>
                    <a:gd name="T8" fmla="*/ 408 w 877"/>
                    <a:gd name="T9" fmla="*/ 130 h 283"/>
                    <a:gd name="T10" fmla="*/ 409 w 877"/>
                    <a:gd name="T11" fmla="*/ 130 h 283"/>
                    <a:gd name="T12" fmla="*/ 368 w 877"/>
                    <a:gd name="T13" fmla="*/ 52 h 283"/>
                    <a:gd name="T14" fmla="*/ 207 w 877"/>
                    <a:gd name="T15" fmla="*/ 0 h 283"/>
                    <a:gd name="T16" fmla="*/ 43 w 877"/>
                    <a:gd name="T17" fmla="*/ 51 h 283"/>
                    <a:gd name="T18" fmla="*/ 0 w 877"/>
                    <a:gd name="T19" fmla="*/ 130 h 283"/>
                    <a:gd name="T20" fmla="*/ 2 w 877"/>
                    <a:gd name="T21" fmla="*/ 130 h 2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77" h="283">
                      <a:moveTo>
                        <a:pt x="3" y="283"/>
                      </a:moveTo>
                      <a:cubicBezTo>
                        <a:pt x="3" y="244"/>
                        <a:pt x="27" y="174"/>
                        <a:pt x="94" y="113"/>
                      </a:cubicBezTo>
                      <a:cubicBezTo>
                        <a:pt x="161" y="53"/>
                        <a:pt x="271" y="3"/>
                        <a:pt x="445" y="3"/>
                      </a:cubicBezTo>
                      <a:cubicBezTo>
                        <a:pt x="612" y="3"/>
                        <a:pt x="719" y="54"/>
                        <a:pt x="785" y="115"/>
                      </a:cubicBezTo>
                      <a:cubicBezTo>
                        <a:pt x="850" y="175"/>
                        <a:pt x="874" y="245"/>
                        <a:pt x="874" y="283"/>
                      </a:cubicBezTo>
                      <a:cubicBezTo>
                        <a:pt x="877" y="283"/>
                        <a:pt x="877" y="283"/>
                        <a:pt x="877" y="283"/>
                      </a:cubicBezTo>
                      <a:cubicBezTo>
                        <a:pt x="877" y="244"/>
                        <a:pt x="853" y="173"/>
                        <a:pt x="787" y="112"/>
                      </a:cubicBezTo>
                      <a:cubicBezTo>
                        <a:pt x="721" y="51"/>
                        <a:pt x="612" y="0"/>
                        <a:pt x="445" y="0"/>
                      </a:cubicBezTo>
                      <a:cubicBezTo>
                        <a:pt x="270" y="0"/>
                        <a:pt x="159" y="51"/>
                        <a:pt x="92" y="111"/>
                      </a:cubicBezTo>
                      <a:cubicBezTo>
                        <a:pt x="24" y="172"/>
                        <a:pt x="0" y="243"/>
                        <a:pt x="0" y="283"/>
                      </a:cubicBezTo>
                      <a:cubicBezTo>
                        <a:pt x="3" y="283"/>
                        <a:pt x="3" y="283"/>
                        <a:pt x="3" y="283"/>
                      </a:cubicBezTo>
                    </a:path>
                  </a:pathLst>
                </a:custGeom>
                <a:solidFill>
                  <a:srgbClr val="1F2C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77" name="Freeform 8858">
                  <a:extLst>
                    <a:ext uri="{FF2B5EF4-FFF2-40B4-BE49-F238E27FC236}">
                      <a16:creationId xmlns:a16="http://schemas.microsoft.com/office/drawing/2014/main" id="{82ACBCEF-3056-0690-8040-A3645A9FF62B}"/>
                    </a:ext>
                  </a:extLst>
                </p:cNvPr>
                <p:cNvSpPr>
                  <a:spLocks/>
                </p:cNvSpPr>
                <p:nvPr/>
              </p:nvSpPr>
              <p:spPr bwMode="auto">
                <a:xfrm>
                  <a:off x="4066" y="1487"/>
                  <a:ext cx="27" cy="80"/>
                </a:xfrm>
                <a:custGeom>
                  <a:avLst/>
                  <a:gdLst>
                    <a:gd name="T0" fmla="*/ 4 w 33"/>
                    <a:gd name="T1" fmla="*/ 23 h 97"/>
                    <a:gd name="T2" fmla="*/ 0 w 33"/>
                    <a:gd name="T3" fmla="*/ 6 h 97"/>
                    <a:gd name="T4" fmla="*/ 5 w 33"/>
                    <a:gd name="T5" fmla="*/ 0 h 97"/>
                    <a:gd name="T6" fmla="*/ 11 w 33"/>
                    <a:gd name="T7" fmla="*/ 5 h 97"/>
                    <a:gd name="T8" fmla="*/ 14 w 33"/>
                    <a:gd name="T9" fmla="*/ 21 h 97"/>
                    <a:gd name="T10" fmla="*/ 13 w 33"/>
                    <a:gd name="T11" fmla="*/ 38 h 97"/>
                    <a:gd name="T12" fmla="*/ 9 w 33"/>
                    <a:gd name="T13" fmla="*/ 45 h 97"/>
                    <a:gd name="T14" fmla="*/ 2 w 33"/>
                    <a:gd name="T15" fmla="*/ 40 h 97"/>
                    <a:gd name="T16" fmla="*/ 4 w 33"/>
                    <a:gd name="T17" fmla="*/ 23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7">
                      <a:moveTo>
                        <a:pt x="8" y="50"/>
                      </a:moveTo>
                      <a:cubicBezTo>
                        <a:pt x="7" y="32"/>
                        <a:pt x="0" y="13"/>
                        <a:pt x="0" y="13"/>
                      </a:cubicBezTo>
                      <a:cubicBezTo>
                        <a:pt x="0" y="7"/>
                        <a:pt x="5" y="1"/>
                        <a:pt x="11" y="0"/>
                      </a:cubicBezTo>
                      <a:cubicBezTo>
                        <a:pt x="18" y="0"/>
                        <a:pt x="24" y="5"/>
                        <a:pt x="24" y="11"/>
                      </a:cubicBezTo>
                      <a:cubicBezTo>
                        <a:pt x="24" y="11"/>
                        <a:pt x="30" y="31"/>
                        <a:pt x="32" y="47"/>
                      </a:cubicBezTo>
                      <a:cubicBezTo>
                        <a:pt x="33" y="59"/>
                        <a:pt x="32" y="59"/>
                        <a:pt x="30" y="83"/>
                      </a:cubicBezTo>
                      <a:cubicBezTo>
                        <a:pt x="31" y="90"/>
                        <a:pt x="26" y="95"/>
                        <a:pt x="19" y="96"/>
                      </a:cubicBezTo>
                      <a:cubicBezTo>
                        <a:pt x="12" y="97"/>
                        <a:pt x="7" y="92"/>
                        <a:pt x="6" y="85"/>
                      </a:cubicBezTo>
                      <a:cubicBezTo>
                        <a:pt x="6" y="85"/>
                        <a:pt x="9" y="67"/>
                        <a:pt x="8" y="50"/>
                      </a:cubicBez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78" name="Freeform 8859">
                  <a:extLst>
                    <a:ext uri="{FF2B5EF4-FFF2-40B4-BE49-F238E27FC236}">
                      <a16:creationId xmlns:a16="http://schemas.microsoft.com/office/drawing/2014/main" id="{725B09BD-C1FD-CE79-35D1-44D8DA6781FD}"/>
                    </a:ext>
                  </a:extLst>
                </p:cNvPr>
                <p:cNvSpPr>
                  <a:spLocks/>
                </p:cNvSpPr>
                <p:nvPr/>
              </p:nvSpPr>
              <p:spPr bwMode="auto">
                <a:xfrm>
                  <a:off x="4066" y="1487"/>
                  <a:ext cx="27" cy="80"/>
                </a:xfrm>
                <a:custGeom>
                  <a:avLst/>
                  <a:gdLst>
                    <a:gd name="T0" fmla="*/ 4 w 33"/>
                    <a:gd name="T1" fmla="*/ 23 h 97"/>
                    <a:gd name="T2" fmla="*/ 0 w 33"/>
                    <a:gd name="T3" fmla="*/ 6 h 97"/>
                    <a:gd name="T4" fmla="*/ 5 w 33"/>
                    <a:gd name="T5" fmla="*/ 0 h 97"/>
                    <a:gd name="T6" fmla="*/ 11 w 33"/>
                    <a:gd name="T7" fmla="*/ 5 h 97"/>
                    <a:gd name="T8" fmla="*/ 14 w 33"/>
                    <a:gd name="T9" fmla="*/ 21 h 97"/>
                    <a:gd name="T10" fmla="*/ 13 w 33"/>
                    <a:gd name="T11" fmla="*/ 38 h 97"/>
                    <a:gd name="T12" fmla="*/ 9 w 33"/>
                    <a:gd name="T13" fmla="*/ 45 h 97"/>
                    <a:gd name="T14" fmla="*/ 2 w 33"/>
                    <a:gd name="T15" fmla="*/ 40 h 97"/>
                    <a:gd name="T16" fmla="*/ 4 w 33"/>
                    <a:gd name="T17" fmla="*/ 23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7">
                      <a:moveTo>
                        <a:pt x="8" y="50"/>
                      </a:moveTo>
                      <a:cubicBezTo>
                        <a:pt x="7" y="32"/>
                        <a:pt x="0" y="13"/>
                        <a:pt x="0" y="13"/>
                      </a:cubicBezTo>
                      <a:cubicBezTo>
                        <a:pt x="0" y="7"/>
                        <a:pt x="5" y="1"/>
                        <a:pt x="11" y="0"/>
                      </a:cubicBezTo>
                      <a:cubicBezTo>
                        <a:pt x="18" y="0"/>
                        <a:pt x="24" y="5"/>
                        <a:pt x="24" y="11"/>
                      </a:cubicBezTo>
                      <a:cubicBezTo>
                        <a:pt x="24" y="11"/>
                        <a:pt x="30" y="31"/>
                        <a:pt x="32" y="47"/>
                      </a:cubicBezTo>
                      <a:cubicBezTo>
                        <a:pt x="33" y="59"/>
                        <a:pt x="32" y="59"/>
                        <a:pt x="30" y="83"/>
                      </a:cubicBezTo>
                      <a:cubicBezTo>
                        <a:pt x="31" y="90"/>
                        <a:pt x="26" y="95"/>
                        <a:pt x="19" y="96"/>
                      </a:cubicBezTo>
                      <a:cubicBezTo>
                        <a:pt x="12" y="97"/>
                        <a:pt x="7" y="92"/>
                        <a:pt x="6" y="85"/>
                      </a:cubicBezTo>
                      <a:cubicBezTo>
                        <a:pt x="6" y="85"/>
                        <a:pt x="9" y="67"/>
                        <a:pt x="8" y="50"/>
                      </a:cubicBez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79" name="Freeform 8860">
                  <a:extLst>
                    <a:ext uri="{FF2B5EF4-FFF2-40B4-BE49-F238E27FC236}">
                      <a16:creationId xmlns:a16="http://schemas.microsoft.com/office/drawing/2014/main" id="{4D84C2B4-080D-3238-670F-26911B76EA90}"/>
                    </a:ext>
                  </a:extLst>
                </p:cNvPr>
                <p:cNvSpPr>
                  <a:spLocks/>
                </p:cNvSpPr>
                <p:nvPr/>
              </p:nvSpPr>
              <p:spPr bwMode="auto">
                <a:xfrm>
                  <a:off x="4056" y="1654"/>
                  <a:ext cx="28" cy="80"/>
                </a:xfrm>
                <a:custGeom>
                  <a:avLst/>
                  <a:gdLst>
                    <a:gd name="T0" fmla="*/ 12 w 34"/>
                    <a:gd name="T1" fmla="*/ 21 h 97"/>
                    <a:gd name="T2" fmla="*/ 15 w 34"/>
                    <a:gd name="T3" fmla="*/ 38 h 97"/>
                    <a:gd name="T4" fmla="*/ 11 w 34"/>
                    <a:gd name="T5" fmla="*/ 45 h 97"/>
                    <a:gd name="T6" fmla="*/ 4 w 34"/>
                    <a:gd name="T7" fmla="*/ 40 h 97"/>
                    <a:gd name="T8" fmla="*/ 1 w 34"/>
                    <a:gd name="T9" fmla="*/ 24 h 97"/>
                    <a:gd name="T10" fmla="*/ 1 w 34"/>
                    <a:gd name="T11" fmla="*/ 7 h 97"/>
                    <a:gd name="T12" fmla="*/ 6 w 34"/>
                    <a:gd name="T13" fmla="*/ 1 h 97"/>
                    <a:gd name="T14" fmla="*/ 12 w 34"/>
                    <a:gd name="T15" fmla="*/ 6 h 97"/>
                    <a:gd name="T16" fmla="*/ 12 w 34"/>
                    <a:gd name="T17" fmla="*/ 21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97">
                      <a:moveTo>
                        <a:pt x="25" y="47"/>
                      </a:moveTo>
                      <a:cubicBezTo>
                        <a:pt x="27" y="64"/>
                        <a:pt x="33" y="83"/>
                        <a:pt x="33" y="83"/>
                      </a:cubicBezTo>
                      <a:cubicBezTo>
                        <a:pt x="34" y="90"/>
                        <a:pt x="29" y="96"/>
                        <a:pt x="23" y="96"/>
                      </a:cubicBezTo>
                      <a:cubicBezTo>
                        <a:pt x="16" y="97"/>
                        <a:pt x="10" y="92"/>
                        <a:pt x="9" y="86"/>
                      </a:cubicBezTo>
                      <a:cubicBezTo>
                        <a:pt x="9" y="86"/>
                        <a:pt x="3" y="67"/>
                        <a:pt x="1" y="51"/>
                      </a:cubicBezTo>
                      <a:cubicBezTo>
                        <a:pt x="0" y="38"/>
                        <a:pt x="1" y="39"/>
                        <a:pt x="1" y="15"/>
                      </a:cubicBezTo>
                      <a:cubicBezTo>
                        <a:pt x="1" y="8"/>
                        <a:pt x="5" y="2"/>
                        <a:pt x="12" y="1"/>
                      </a:cubicBezTo>
                      <a:cubicBezTo>
                        <a:pt x="19" y="0"/>
                        <a:pt x="25" y="5"/>
                        <a:pt x="26" y="12"/>
                      </a:cubicBezTo>
                      <a:cubicBezTo>
                        <a:pt x="26" y="12"/>
                        <a:pt x="23" y="30"/>
                        <a:pt x="25" y="47"/>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80" name="Freeform 8861">
                  <a:extLst>
                    <a:ext uri="{FF2B5EF4-FFF2-40B4-BE49-F238E27FC236}">
                      <a16:creationId xmlns:a16="http://schemas.microsoft.com/office/drawing/2014/main" id="{6739AA91-F1E3-1A3C-3399-318657A7746A}"/>
                    </a:ext>
                  </a:extLst>
                </p:cNvPr>
                <p:cNvSpPr>
                  <a:spLocks/>
                </p:cNvSpPr>
                <p:nvPr/>
              </p:nvSpPr>
              <p:spPr bwMode="auto">
                <a:xfrm>
                  <a:off x="4056" y="1654"/>
                  <a:ext cx="28" cy="80"/>
                </a:xfrm>
                <a:custGeom>
                  <a:avLst/>
                  <a:gdLst>
                    <a:gd name="T0" fmla="*/ 12 w 34"/>
                    <a:gd name="T1" fmla="*/ 21 h 97"/>
                    <a:gd name="T2" fmla="*/ 15 w 34"/>
                    <a:gd name="T3" fmla="*/ 38 h 97"/>
                    <a:gd name="T4" fmla="*/ 11 w 34"/>
                    <a:gd name="T5" fmla="*/ 45 h 97"/>
                    <a:gd name="T6" fmla="*/ 4 w 34"/>
                    <a:gd name="T7" fmla="*/ 40 h 97"/>
                    <a:gd name="T8" fmla="*/ 1 w 34"/>
                    <a:gd name="T9" fmla="*/ 24 h 97"/>
                    <a:gd name="T10" fmla="*/ 1 w 34"/>
                    <a:gd name="T11" fmla="*/ 7 h 97"/>
                    <a:gd name="T12" fmla="*/ 6 w 34"/>
                    <a:gd name="T13" fmla="*/ 1 h 97"/>
                    <a:gd name="T14" fmla="*/ 12 w 34"/>
                    <a:gd name="T15" fmla="*/ 6 h 97"/>
                    <a:gd name="T16" fmla="*/ 12 w 34"/>
                    <a:gd name="T17" fmla="*/ 21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97">
                      <a:moveTo>
                        <a:pt x="25" y="47"/>
                      </a:moveTo>
                      <a:cubicBezTo>
                        <a:pt x="27" y="64"/>
                        <a:pt x="33" y="83"/>
                        <a:pt x="33" y="83"/>
                      </a:cubicBezTo>
                      <a:cubicBezTo>
                        <a:pt x="34" y="90"/>
                        <a:pt x="29" y="96"/>
                        <a:pt x="23" y="96"/>
                      </a:cubicBezTo>
                      <a:cubicBezTo>
                        <a:pt x="16" y="97"/>
                        <a:pt x="10" y="92"/>
                        <a:pt x="9" y="86"/>
                      </a:cubicBezTo>
                      <a:cubicBezTo>
                        <a:pt x="9" y="86"/>
                        <a:pt x="3" y="67"/>
                        <a:pt x="1" y="51"/>
                      </a:cubicBezTo>
                      <a:cubicBezTo>
                        <a:pt x="0" y="38"/>
                        <a:pt x="1" y="39"/>
                        <a:pt x="1" y="15"/>
                      </a:cubicBezTo>
                      <a:cubicBezTo>
                        <a:pt x="1" y="8"/>
                        <a:pt x="5" y="2"/>
                        <a:pt x="12" y="1"/>
                      </a:cubicBezTo>
                      <a:cubicBezTo>
                        <a:pt x="19" y="0"/>
                        <a:pt x="25" y="5"/>
                        <a:pt x="26" y="12"/>
                      </a:cubicBezTo>
                      <a:cubicBezTo>
                        <a:pt x="26" y="12"/>
                        <a:pt x="23" y="30"/>
                        <a:pt x="25" y="47"/>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81" name="Freeform 8862">
                  <a:extLst>
                    <a:ext uri="{FF2B5EF4-FFF2-40B4-BE49-F238E27FC236}">
                      <a16:creationId xmlns:a16="http://schemas.microsoft.com/office/drawing/2014/main" id="{D144205A-6544-5950-7C5E-18CFA0232EFC}"/>
                    </a:ext>
                  </a:extLst>
                </p:cNvPr>
                <p:cNvSpPr>
                  <a:spLocks/>
                </p:cNvSpPr>
                <p:nvPr/>
              </p:nvSpPr>
              <p:spPr bwMode="auto">
                <a:xfrm>
                  <a:off x="4087" y="1824"/>
                  <a:ext cx="32" cy="80"/>
                </a:xfrm>
                <a:custGeom>
                  <a:avLst/>
                  <a:gdLst>
                    <a:gd name="T0" fmla="*/ 6 w 38"/>
                    <a:gd name="T1" fmla="*/ 22 h 97"/>
                    <a:gd name="T2" fmla="*/ 7 w 38"/>
                    <a:gd name="T3" fmla="*/ 5 h 97"/>
                    <a:gd name="T4" fmla="*/ 13 w 38"/>
                    <a:gd name="T5" fmla="*/ 1 h 97"/>
                    <a:gd name="T6" fmla="*/ 19 w 38"/>
                    <a:gd name="T7" fmla="*/ 7 h 97"/>
                    <a:gd name="T8" fmla="*/ 17 w 38"/>
                    <a:gd name="T9" fmla="*/ 24 h 97"/>
                    <a:gd name="T10" fmla="*/ 13 w 38"/>
                    <a:gd name="T11" fmla="*/ 40 h 97"/>
                    <a:gd name="T12" fmla="*/ 6 w 38"/>
                    <a:gd name="T13" fmla="*/ 45 h 97"/>
                    <a:gd name="T14" fmla="*/ 1 w 38"/>
                    <a:gd name="T15" fmla="*/ 38 h 97"/>
                    <a:gd name="T16" fmla="*/ 6 w 38"/>
                    <a:gd name="T17" fmla="*/ 22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97">
                      <a:moveTo>
                        <a:pt x="11" y="48"/>
                      </a:moveTo>
                      <a:cubicBezTo>
                        <a:pt x="14" y="31"/>
                        <a:pt x="13" y="11"/>
                        <a:pt x="13" y="11"/>
                      </a:cubicBezTo>
                      <a:cubicBezTo>
                        <a:pt x="14" y="5"/>
                        <a:pt x="20" y="0"/>
                        <a:pt x="27" y="1"/>
                      </a:cubicBezTo>
                      <a:cubicBezTo>
                        <a:pt x="33" y="2"/>
                        <a:pt x="38" y="9"/>
                        <a:pt x="37" y="15"/>
                      </a:cubicBezTo>
                      <a:cubicBezTo>
                        <a:pt x="37" y="15"/>
                        <a:pt x="37" y="36"/>
                        <a:pt x="35" y="51"/>
                      </a:cubicBezTo>
                      <a:cubicBezTo>
                        <a:pt x="33" y="63"/>
                        <a:pt x="32" y="63"/>
                        <a:pt x="25" y="86"/>
                      </a:cubicBezTo>
                      <a:cubicBezTo>
                        <a:pt x="24" y="93"/>
                        <a:pt x="17" y="97"/>
                        <a:pt x="11" y="96"/>
                      </a:cubicBezTo>
                      <a:cubicBezTo>
                        <a:pt x="4" y="95"/>
                        <a:pt x="0" y="89"/>
                        <a:pt x="1" y="82"/>
                      </a:cubicBezTo>
                      <a:cubicBezTo>
                        <a:pt x="1" y="82"/>
                        <a:pt x="8" y="65"/>
                        <a:pt x="11" y="48"/>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82" name="Freeform 8863">
                  <a:extLst>
                    <a:ext uri="{FF2B5EF4-FFF2-40B4-BE49-F238E27FC236}">
                      <a16:creationId xmlns:a16="http://schemas.microsoft.com/office/drawing/2014/main" id="{231A8161-A67E-017A-4FDC-12D9F6051BA9}"/>
                    </a:ext>
                  </a:extLst>
                </p:cNvPr>
                <p:cNvSpPr>
                  <a:spLocks/>
                </p:cNvSpPr>
                <p:nvPr/>
              </p:nvSpPr>
              <p:spPr bwMode="auto">
                <a:xfrm>
                  <a:off x="4087" y="1824"/>
                  <a:ext cx="32" cy="80"/>
                </a:xfrm>
                <a:custGeom>
                  <a:avLst/>
                  <a:gdLst>
                    <a:gd name="T0" fmla="*/ 6 w 38"/>
                    <a:gd name="T1" fmla="*/ 22 h 97"/>
                    <a:gd name="T2" fmla="*/ 7 w 38"/>
                    <a:gd name="T3" fmla="*/ 5 h 97"/>
                    <a:gd name="T4" fmla="*/ 13 w 38"/>
                    <a:gd name="T5" fmla="*/ 1 h 97"/>
                    <a:gd name="T6" fmla="*/ 19 w 38"/>
                    <a:gd name="T7" fmla="*/ 7 h 97"/>
                    <a:gd name="T8" fmla="*/ 17 w 38"/>
                    <a:gd name="T9" fmla="*/ 24 h 97"/>
                    <a:gd name="T10" fmla="*/ 13 w 38"/>
                    <a:gd name="T11" fmla="*/ 40 h 97"/>
                    <a:gd name="T12" fmla="*/ 6 w 38"/>
                    <a:gd name="T13" fmla="*/ 45 h 97"/>
                    <a:gd name="T14" fmla="*/ 1 w 38"/>
                    <a:gd name="T15" fmla="*/ 38 h 97"/>
                    <a:gd name="T16" fmla="*/ 6 w 38"/>
                    <a:gd name="T17" fmla="*/ 22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97">
                      <a:moveTo>
                        <a:pt x="11" y="48"/>
                      </a:moveTo>
                      <a:cubicBezTo>
                        <a:pt x="14" y="31"/>
                        <a:pt x="13" y="11"/>
                        <a:pt x="13" y="11"/>
                      </a:cubicBezTo>
                      <a:cubicBezTo>
                        <a:pt x="14" y="5"/>
                        <a:pt x="20" y="0"/>
                        <a:pt x="27" y="1"/>
                      </a:cubicBezTo>
                      <a:cubicBezTo>
                        <a:pt x="33" y="2"/>
                        <a:pt x="38" y="9"/>
                        <a:pt x="37" y="15"/>
                      </a:cubicBezTo>
                      <a:cubicBezTo>
                        <a:pt x="37" y="15"/>
                        <a:pt x="37" y="36"/>
                        <a:pt x="35" y="51"/>
                      </a:cubicBezTo>
                      <a:cubicBezTo>
                        <a:pt x="33" y="63"/>
                        <a:pt x="32" y="63"/>
                        <a:pt x="25" y="86"/>
                      </a:cubicBezTo>
                      <a:cubicBezTo>
                        <a:pt x="24" y="93"/>
                        <a:pt x="17" y="97"/>
                        <a:pt x="11" y="96"/>
                      </a:cubicBezTo>
                      <a:cubicBezTo>
                        <a:pt x="4" y="95"/>
                        <a:pt x="0" y="89"/>
                        <a:pt x="1" y="82"/>
                      </a:cubicBezTo>
                      <a:cubicBezTo>
                        <a:pt x="1" y="82"/>
                        <a:pt x="8" y="65"/>
                        <a:pt x="11" y="48"/>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83" name="Freeform 8864">
                  <a:extLst>
                    <a:ext uri="{FF2B5EF4-FFF2-40B4-BE49-F238E27FC236}">
                      <a16:creationId xmlns:a16="http://schemas.microsoft.com/office/drawing/2014/main" id="{FCA109CF-3B3F-66EC-80DD-36EF42FCAFD2}"/>
                    </a:ext>
                  </a:extLst>
                </p:cNvPr>
                <p:cNvSpPr>
                  <a:spLocks/>
                </p:cNvSpPr>
                <p:nvPr/>
              </p:nvSpPr>
              <p:spPr bwMode="auto">
                <a:xfrm>
                  <a:off x="3983" y="2093"/>
                  <a:ext cx="43" cy="79"/>
                </a:xfrm>
                <a:custGeom>
                  <a:avLst/>
                  <a:gdLst>
                    <a:gd name="T0" fmla="*/ 9 w 52"/>
                    <a:gd name="T1" fmla="*/ 22 h 95"/>
                    <a:gd name="T2" fmla="*/ 12 w 52"/>
                    <a:gd name="T3" fmla="*/ 5 h 95"/>
                    <a:gd name="T4" fmla="*/ 20 w 52"/>
                    <a:gd name="T5" fmla="*/ 2 h 95"/>
                    <a:gd name="T6" fmla="*/ 23 w 52"/>
                    <a:gd name="T7" fmla="*/ 8 h 95"/>
                    <a:gd name="T8" fmla="*/ 19 w 52"/>
                    <a:gd name="T9" fmla="*/ 26 h 95"/>
                    <a:gd name="T10" fmla="*/ 12 w 52"/>
                    <a:gd name="T11" fmla="*/ 41 h 95"/>
                    <a:gd name="T12" fmla="*/ 5 w 52"/>
                    <a:gd name="T13" fmla="*/ 44 h 95"/>
                    <a:gd name="T14" fmla="*/ 2 w 52"/>
                    <a:gd name="T15" fmla="*/ 37 h 95"/>
                    <a:gd name="T16" fmla="*/ 9 w 52"/>
                    <a:gd name="T17" fmla="*/ 22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 h="95">
                      <a:moveTo>
                        <a:pt x="19" y="46"/>
                      </a:moveTo>
                      <a:cubicBezTo>
                        <a:pt x="25" y="30"/>
                        <a:pt x="27" y="10"/>
                        <a:pt x="27" y="10"/>
                      </a:cubicBezTo>
                      <a:cubicBezTo>
                        <a:pt x="29" y="3"/>
                        <a:pt x="36" y="0"/>
                        <a:pt x="42" y="2"/>
                      </a:cubicBezTo>
                      <a:cubicBezTo>
                        <a:pt x="48" y="5"/>
                        <a:pt x="52" y="12"/>
                        <a:pt x="49" y="18"/>
                      </a:cubicBezTo>
                      <a:cubicBezTo>
                        <a:pt x="49" y="18"/>
                        <a:pt x="47" y="38"/>
                        <a:pt x="41" y="53"/>
                      </a:cubicBezTo>
                      <a:cubicBezTo>
                        <a:pt x="37" y="65"/>
                        <a:pt x="37" y="64"/>
                        <a:pt x="26" y="85"/>
                      </a:cubicBezTo>
                      <a:cubicBezTo>
                        <a:pt x="23" y="92"/>
                        <a:pt x="16" y="95"/>
                        <a:pt x="10" y="93"/>
                      </a:cubicBezTo>
                      <a:cubicBezTo>
                        <a:pt x="4" y="91"/>
                        <a:pt x="0" y="84"/>
                        <a:pt x="3" y="77"/>
                      </a:cubicBezTo>
                      <a:cubicBezTo>
                        <a:pt x="3" y="77"/>
                        <a:pt x="13" y="62"/>
                        <a:pt x="19" y="46"/>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84" name="Freeform 8865">
                  <a:extLst>
                    <a:ext uri="{FF2B5EF4-FFF2-40B4-BE49-F238E27FC236}">
                      <a16:creationId xmlns:a16="http://schemas.microsoft.com/office/drawing/2014/main" id="{C27D660C-DC24-8AF0-E226-A1DA3DDC021B}"/>
                    </a:ext>
                  </a:extLst>
                </p:cNvPr>
                <p:cNvSpPr>
                  <a:spLocks/>
                </p:cNvSpPr>
                <p:nvPr/>
              </p:nvSpPr>
              <p:spPr bwMode="auto">
                <a:xfrm>
                  <a:off x="3983" y="2093"/>
                  <a:ext cx="43" cy="79"/>
                </a:xfrm>
                <a:custGeom>
                  <a:avLst/>
                  <a:gdLst>
                    <a:gd name="T0" fmla="*/ 9 w 52"/>
                    <a:gd name="T1" fmla="*/ 22 h 95"/>
                    <a:gd name="T2" fmla="*/ 12 w 52"/>
                    <a:gd name="T3" fmla="*/ 5 h 95"/>
                    <a:gd name="T4" fmla="*/ 20 w 52"/>
                    <a:gd name="T5" fmla="*/ 2 h 95"/>
                    <a:gd name="T6" fmla="*/ 23 w 52"/>
                    <a:gd name="T7" fmla="*/ 8 h 95"/>
                    <a:gd name="T8" fmla="*/ 19 w 52"/>
                    <a:gd name="T9" fmla="*/ 26 h 95"/>
                    <a:gd name="T10" fmla="*/ 12 w 52"/>
                    <a:gd name="T11" fmla="*/ 41 h 95"/>
                    <a:gd name="T12" fmla="*/ 5 w 52"/>
                    <a:gd name="T13" fmla="*/ 44 h 95"/>
                    <a:gd name="T14" fmla="*/ 2 w 52"/>
                    <a:gd name="T15" fmla="*/ 37 h 95"/>
                    <a:gd name="T16" fmla="*/ 9 w 52"/>
                    <a:gd name="T17" fmla="*/ 22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 h="95">
                      <a:moveTo>
                        <a:pt x="19" y="46"/>
                      </a:moveTo>
                      <a:cubicBezTo>
                        <a:pt x="25" y="30"/>
                        <a:pt x="27" y="10"/>
                        <a:pt x="27" y="10"/>
                      </a:cubicBezTo>
                      <a:cubicBezTo>
                        <a:pt x="29" y="3"/>
                        <a:pt x="36" y="0"/>
                        <a:pt x="42" y="2"/>
                      </a:cubicBezTo>
                      <a:cubicBezTo>
                        <a:pt x="48" y="5"/>
                        <a:pt x="52" y="12"/>
                        <a:pt x="49" y="18"/>
                      </a:cubicBezTo>
                      <a:cubicBezTo>
                        <a:pt x="49" y="18"/>
                        <a:pt x="47" y="38"/>
                        <a:pt x="41" y="53"/>
                      </a:cubicBezTo>
                      <a:cubicBezTo>
                        <a:pt x="37" y="65"/>
                        <a:pt x="37" y="64"/>
                        <a:pt x="26" y="85"/>
                      </a:cubicBezTo>
                      <a:cubicBezTo>
                        <a:pt x="23" y="92"/>
                        <a:pt x="16" y="95"/>
                        <a:pt x="10" y="93"/>
                      </a:cubicBezTo>
                      <a:cubicBezTo>
                        <a:pt x="4" y="91"/>
                        <a:pt x="0" y="84"/>
                        <a:pt x="3" y="77"/>
                      </a:cubicBezTo>
                      <a:cubicBezTo>
                        <a:pt x="3" y="77"/>
                        <a:pt x="13" y="62"/>
                        <a:pt x="19" y="46"/>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85" name="Freeform 8866">
                  <a:extLst>
                    <a:ext uri="{FF2B5EF4-FFF2-40B4-BE49-F238E27FC236}">
                      <a16:creationId xmlns:a16="http://schemas.microsoft.com/office/drawing/2014/main" id="{B3F09077-5F21-03BA-E105-170091F40402}"/>
                    </a:ext>
                  </a:extLst>
                </p:cNvPr>
                <p:cNvSpPr>
                  <a:spLocks/>
                </p:cNvSpPr>
                <p:nvPr/>
              </p:nvSpPr>
              <p:spPr bwMode="auto">
                <a:xfrm>
                  <a:off x="4011" y="2000"/>
                  <a:ext cx="41" cy="79"/>
                </a:xfrm>
                <a:custGeom>
                  <a:avLst/>
                  <a:gdLst>
                    <a:gd name="T0" fmla="*/ 16 w 49"/>
                    <a:gd name="T1" fmla="*/ 23 h 95"/>
                    <a:gd name="T2" fmla="*/ 13 w 49"/>
                    <a:gd name="T3" fmla="*/ 41 h 95"/>
                    <a:gd name="T4" fmla="*/ 5 w 49"/>
                    <a:gd name="T5" fmla="*/ 44 h 95"/>
                    <a:gd name="T6" fmla="*/ 2 w 49"/>
                    <a:gd name="T7" fmla="*/ 37 h 95"/>
                    <a:gd name="T8" fmla="*/ 5 w 49"/>
                    <a:gd name="T9" fmla="*/ 20 h 95"/>
                    <a:gd name="T10" fmla="*/ 12 w 49"/>
                    <a:gd name="T11" fmla="*/ 4 h 95"/>
                    <a:gd name="T12" fmla="*/ 19 w 49"/>
                    <a:gd name="T13" fmla="*/ 2 h 95"/>
                    <a:gd name="T14" fmla="*/ 23 w 49"/>
                    <a:gd name="T15" fmla="*/ 8 h 95"/>
                    <a:gd name="T16" fmla="*/ 16 w 49"/>
                    <a:gd name="T17" fmla="*/ 23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95">
                      <a:moveTo>
                        <a:pt x="32" y="49"/>
                      </a:moveTo>
                      <a:cubicBezTo>
                        <a:pt x="27" y="65"/>
                        <a:pt x="25" y="85"/>
                        <a:pt x="25" y="85"/>
                      </a:cubicBezTo>
                      <a:cubicBezTo>
                        <a:pt x="23" y="91"/>
                        <a:pt x="17" y="95"/>
                        <a:pt x="10" y="93"/>
                      </a:cubicBezTo>
                      <a:cubicBezTo>
                        <a:pt x="4" y="91"/>
                        <a:pt x="0" y="84"/>
                        <a:pt x="2" y="78"/>
                      </a:cubicBezTo>
                      <a:cubicBezTo>
                        <a:pt x="2" y="78"/>
                        <a:pt x="4" y="58"/>
                        <a:pt x="9" y="42"/>
                      </a:cubicBezTo>
                      <a:cubicBezTo>
                        <a:pt x="13" y="31"/>
                        <a:pt x="14" y="31"/>
                        <a:pt x="24" y="9"/>
                      </a:cubicBezTo>
                      <a:cubicBezTo>
                        <a:pt x="26" y="3"/>
                        <a:pt x="33" y="0"/>
                        <a:pt x="40" y="2"/>
                      </a:cubicBezTo>
                      <a:cubicBezTo>
                        <a:pt x="46" y="4"/>
                        <a:pt x="49" y="10"/>
                        <a:pt x="47" y="17"/>
                      </a:cubicBezTo>
                      <a:cubicBezTo>
                        <a:pt x="47" y="17"/>
                        <a:pt x="38" y="32"/>
                        <a:pt x="32" y="4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86" name="Freeform 8867">
                  <a:extLst>
                    <a:ext uri="{FF2B5EF4-FFF2-40B4-BE49-F238E27FC236}">
                      <a16:creationId xmlns:a16="http://schemas.microsoft.com/office/drawing/2014/main" id="{78E8701B-E1D1-38B2-BBA0-7AF4EB380AA4}"/>
                    </a:ext>
                  </a:extLst>
                </p:cNvPr>
                <p:cNvSpPr>
                  <a:spLocks/>
                </p:cNvSpPr>
                <p:nvPr/>
              </p:nvSpPr>
              <p:spPr bwMode="auto">
                <a:xfrm>
                  <a:off x="4011" y="2000"/>
                  <a:ext cx="41" cy="79"/>
                </a:xfrm>
                <a:custGeom>
                  <a:avLst/>
                  <a:gdLst>
                    <a:gd name="T0" fmla="*/ 16 w 49"/>
                    <a:gd name="T1" fmla="*/ 23 h 95"/>
                    <a:gd name="T2" fmla="*/ 13 w 49"/>
                    <a:gd name="T3" fmla="*/ 41 h 95"/>
                    <a:gd name="T4" fmla="*/ 5 w 49"/>
                    <a:gd name="T5" fmla="*/ 44 h 95"/>
                    <a:gd name="T6" fmla="*/ 2 w 49"/>
                    <a:gd name="T7" fmla="*/ 37 h 95"/>
                    <a:gd name="T8" fmla="*/ 5 w 49"/>
                    <a:gd name="T9" fmla="*/ 20 h 95"/>
                    <a:gd name="T10" fmla="*/ 12 w 49"/>
                    <a:gd name="T11" fmla="*/ 4 h 95"/>
                    <a:gd name="T12" fmla="*/ 19 w 49"/>
                    <a:gd name="T13" fmla="*/ 2 h 95"/>
                    <a:gd name="T14" fmla="*/ 23 w 49"/>
                    <a:gd name="T15" fmla="*/ 8 h 95"/>
                    <a:gd name="T16" fmla="*/ 16 w 49"/>
                    <a:gd name="T17" fmla="*/ 23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95">
                      <a:moveTo>
                        <a:pt x="32" y="49"/>
                      </a:moveTo>
                      <a:cubicBezTo>
                        <a:pt x="27" y="65"/>
                        <a:pt x="25" y="85"/>
                        <a:pt x="25" y="85"/>
                      </a:cubicBezTo>
                      <a:cubicBezTo>
                        <a:pt x="23" y="91"/>
                        <a:pt x="17" y="95"/>
                        <a:pt x="10" y="93"/>
                      </a:cubicBezTo>
                      <a:cubicBezTo>
                        <a:pt x="4" y="91"/>
                        <a:pt x="0" y="84"/>
                        <a:pt x="2" y="78"/>
                      </a:cubicBezTo>
                      <a:cubicBezTo>
                        <a:pt x="2" y="78"/>
                        <a:pt x="4" y="58"/>
                        <a:pt x="9" y="42"/>
                      </a:cubicBezTo>
                      <a:cubicBezTo>
                        <a:pt x="13" y="31"/>
                        <a:pt x="14" y="31"/>
                        <a:pt x="24" y="9"/>
                      </a:cubicBezTo>
                      <a:cubicBezTo>
                        <a:pt x="26" y="3"/>
                        <a:pt x="33" y="0"/>
                        <a:pt x="40" y="2"/>
                      </a:cubicBezTo>
                      <a:cubicBezTo>
                        <a:pt x="46" y="4"/>
                        <a:pt x="49" y="10"/>
                        <a:pt x="47" y="17"/>
                      </a:cubicBezTo>
                      <a:cubicBezTo>
                        <a:pt x="47" y="17"/>
                        <a:pt x="38" y="32"/>
                        <a:pt x="32" y="49"/>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87" name="Freeform 8868">
                  <a:extLst>
                    <a:ext uri="{FF2B5EF4-FFF2-40B4-BE49-F238E27FC236}">
                      <a16:creationId xmlns:a16="http://schemas.microsoft.com/office/drawing/2014/main" id="{4E4F2EEA-B7BE-6EE3-187F-5E59E1699FEE}"/>
                    </a:ext>
                  </a:extLst>
                </p:cNvPr>
                <p:cNvSpPr>
                  <a:spLocks/>
                </p:cNvSpPr>
                <p:nvPr/>
              </p:nvSpPr>
              <p:spPr bwMode="auto">
                <a:xfrm>
                  <a:off x="3930" y="2178"/>
                  <a:ext cx="60" cy="69"/>
                </a:xfrm>
                <a:custGeom>
                  <a:avLst/>
                  <a:gdLst>
                    <a:gd name="T0" fmla="*/ 20 w 72"/>
                    <a:gd name="T1" fmla="*/ 22 h 83"/>
                    <a:gd name="T2" fmla="*/ 11 w 72"/>
                    <a:gd name="T3" fmla="*/ 37 h 83"/>
                    <a:gd name="T4" fmla="*/ 3 w 72"/>
                    <a:gd name="T5" fmla="*/ 37 h 83"/>
                    <a:gd name="T6" fmla="*/ 3 w 72"/>
                    <a:gd name="T7" fmla="*/ 29 h 83"/>
                    <a:gd name="T8" fmla="*/ 11 w 72"/>
                    <a:gd name="T9" fmla="*/ 15 h 83"/>
                    <a:gd name="T10" fmla="*/ 23 w 72"/>
                    <a:gd name="T11" fmla="*/ 2 h 83"/>
                    <a:gd name="T12" fmla="*/ 32 w 72"/>
                    <a:gd name="T13" fmla="*/ 2 h 83"/>
                    <a:gd name="T14" fmla="*/ 33 w 72"/>
                    <a:gd name="T15" fmla="*/ 10 h 83"/>
                    <a:gd name="T16" fmla="*/ 20 w 72"/>
                    <a:gd name="T17" fmla="*/ 22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83">
                      <a:moveTo>
                        <a:pt x="42" y="45"/>
                      </a:moveTo>
                      <a:cubicBezTo>
                        <a:pt x="31" y="59"/>
                        <a:pt x="23" y="77"/>
                        <a:pt x="23" y="77"/>
                      </a:cubicBezTo>
                      <a:cubicBezTo>
                        <a:pt x="19" y="82"/>
                        <a:pt x="11" y="83"/>
                        <a:pt x="6" y="78"/>
                      </a:cubicBezTo>
                      <a:cubicBezTo>
                        <a:pt x="0" y="74"/>
                        <a:pt x="0" y="67"/>
                        <a:pt x="4" y="61"/>
                      </a:cubicBezTo>
                      <a:cubicBezTo>
                        <a:pt x="4" y="61"/>
                        <a:pt x="13" y="43"/>
                        <a:pt x="23" y="31"/>
                      </a:cubicBezTo>
                      <a:cubicBezTo>
                        <a:pt x="31" y="21"/>
                        <a:pt x="31" y="22"/>
                        <a:pt x="49" y="6"/>
                      </a:cubicBezTo>
                      <a:cubicBezTo>
                        <a:pt x="53" y="1"/>
                        <a:pt x="61" y="0"/>
                        <a:pt x="66" y="4"/>
                      </a:cubicBezTo>
                      <a:cubicBezTo>
                        <a:pt x="72" y="8"/>
                        <a:pt x="72" y="16"/>
                        <a:pt x="68" y="21"/>
                      </a:cubicBezTo>
                      <a:cubicBezTo>
                        <a:pt x="68" y="21"/>
                        <a:pt x="53" y="32"/>
                        <a:pt x="42" y="4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88" name="Freeform 8869">
                  <a:extLst>
                    <a:ext uri="{FF2B5EF4-FFF2-40B4-BE49-F238E27FC236}">
                      <a16:creationId xmlns:a16="http://schemas.microsoft.com/office/drawing/2014/main" id="{A6A2EC8E-7E8E-0C4C-3AE9-7737361CC1C9}"/>
                    </a:ext>
                  </a:extLst>
                </p:cNvPr>
                <p:cNvSpPr>
                  <a:spLocks/>
                </p:cNvSpPr>
                <p:nvPr/>
              </p:nvSpPr>
              <p:spPr bwMode="auto">
                <a:xfrm>
                  <a:off x="3930" y="2178"/>
                  <a:ext cx="60" cy="69"/>
                </a:xfrm>
                <a:custGeom>
                  <a:avLst/>
                  <a:gdLst>
                    <a:gd name="T0" fmla="*/ 20 w 72"/>
                    <a:gd name="T1" fmla="*/ 22 h 83"/>
                    <a:gd name="T2" fmla="*/ 11 w 72"/>
                    <a:gd name="T3" fmla="*/ 37 h 83"/>
                    <a:gd name="T4" fmla="*/ 3 w 72"/>
                    <a:gd name="T5" fmla="*/ 37 h 83"/>
                    <a:gd name="T6" fmla="*/ 3 w 72"/>
                    <a:gd name="T7" fmla="*/ 29 h 83"/>
                    <a:gd name="T8" fmla="*/ 11 w 72"/>
                    <a:gd name="T9" fmla="*/ 15 h 83"/>
                    <a:gd name="T10" fmla="*/ 23 w 72"/>
                    <a:gd name="T11" fmla="*/ 2 h 83"/>
                    <a:gd name="T12" fmla="*/ 32 w 72"/>
                    <a:gd name="T13" fmla="*/ 2 h 83"/>
                    <a:gd name="T14" fmla="*/ 33 w 72"/>
                    <a:gd name="T15" fmla="*/ 10 h 83"/>
                    <a:gd name="T16" fmla="*/ 20 w 72"/>
                    <a:gd name="T17" fmla="*/ 22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83">
                      <a:moveTo>
                        <a:pt x="42" y="45"/>
                      </a:moveTo>
                      <a:cubicBezTo>
                        <a:pt x="31" y="59"/>
                        <a:pt x="23" y="77"/>
                        <a:pt x="23" y="77"/>
                      </a:cubicBezTo>
                      <a:cubicBezTo>
                        <a:pt x="19" y="82"/>
                        <a:pt x="11" y="83"/>
                        <a:pt x="6" y="78"/>
                      </a:cubicBezTo>
                      <a:cubicBezTo>
                        <a:pt x="0" y="74"/>
                        <a:pt x="0" y="67"/>
                        <a:pt x="4" y="61"/>
                      </a:cubicBezTo>
                      <a:cubicBezTo>
                        <a:pt x="4" y="61"/>
                        <a:pt x="13" y="43"/>
                        <a:pt x="23" y="31"/>
                      </a:cubicBezTo>
                      <a:cubicBezTo>
                        <a:pt x="31" y="21"/>
                        <a:pt x="31" y="22"/>
                        <a:pt x="49" y="6"/>
                      </a:cubicBezTo>
                      <a:cubicBezTo>
                        <a:pt x="53" y="1"/>
                        <a:pt x="61" y="0"/>
                        <a:pt x="66" y="4"/>
                      </a:cubicBezTo>
                      <a:cubicBezTo>
                        <a:pt x="72" y="8"/>
                        <a:pt x="72" y="16"/>
                        <a:pt x="68" y="21"/>
                      </a:cubicBezTo>
                      <a:cubicBezTo>
                        <a:pt x="68" y="21"/>
                        <a:pt x="53" y="32"/>
                        <a:pt x="42" y="45"/>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89" name="Freeform 8870">
                  <a:extLst>
                    <a:ext uri="{FF2B5EF4-FFF2-40B4-BE49-F238E27FC236}">
                      <a16:creationId xmlns:a16="http://schemas.microsoft.com/office/drawing/2014/main" id="{9F930679-02FF-EB91-F413-139ADB8E5DB1}"/>
                    </a:ext>
                  </a:extLst>
                </p:cNvPr>
                <p:cNvSpPr>
                  <a:spLocks/>
                </p:cNvSpPr>
                <p:nvPr/>
              </p:nvSpPr>
              <p:spPr bwMode="auto">
                <a:xfrm>
                  <a:off x="3905" y="2259"/>
                  <a:ext cx="32" cy="79"/>
                </a:xfrm>
                <a:custGeom>
                  <a:avLst/>
                  <a:gdLst>
                    <a:gd name="T0" fmla="*/ 13 w 38"/>
                    <a:gd name="T1" fmla="*/ 22 h 96"/>
                    <a:gd name="T2" fmla="*/ 13 w 38"/>
                    <a:gd name="T3" fmla="*/ 40 h 96"/>
                    <a:gd name="T4" fmla="*/ 6 w 38"/>
                    <a:gd name="T5" fmla="*/ 44 h 96"/>
                    <a:gd name="T6" fmla="*/ 1 w 38"/>
                    <a:gd name="T7" fmla="*/ 37 h 96"/>
                    <a:gd name="T8" fmla="*/ 3 w 38"/>
                    <a:gd name="T9" fmla="*/ 21 h 96"/>
                    <a:gd name="T10" fmla="*/ 7 w 38"/>
                    <a:gd name="T11" fmla="*/ 5 h 96"/>
                    <a:gd name="T12" fmla="*/ 13 w 38"/>
                    <a:gd name="T13" fmla="*/ 1 h 96"/>
                    <a:gd name="T14" fmla="*/ 19 w 38"/>
                    <a:gd name="T15" fmla="*/ 7 h 96"/>
                    <a:gd name="T16" fmla="*/ 13 w 38"/>
                    <a:gd name="T17" fmla="*/ 22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96">
                      <a:moveTo>
                        <a:pt x="26" y="48"/>
                      </a:moveTo>
                      <a:cubicBezTo>
                        <a:pt x="23" y="65"/>
                        <a:pt x="25" y="85"/>
                        <a:pt x="25" y="85"/>
                      </a:cubicBezTo>
                      <a:cubicBezTo>
                        <a:pt x="24" y="92"/>
                        <a:pt x="17" y="96"/>
                        <a:pt x="11" y="95"/>
                      </a:cubicBezTo>
                      <a:cubicBezTo>
                        <a:pt x="4" y="94"/>
                        <a:pt x="0" y="88"/>
                        <a:pt x="1" y="81"/>
                      </a:cubicBezTo>
                      <a:cubicBezTo>
                        <a:pt x="1" y="81"/>
                        <a:pt x="0" y="61"/>
                        <a:pt x="3" y="45"/>
                      </a:cubicBezTo>
                      <a:cubicBezTo>
                        <a:pt x="5" y="33"/>
                        <a:pt x="5" y="34"/>
                        <a:pt x="13" y="11"/>
                      </a:cubicBezTo>
                      <a:cubicBezTo>
                        <a:pt x="14" y="4"/>
                        <a:pt x="20" y="0"/>
                        <a:pt x="27" y="1"/>
                      </a:cubicBezTo>
                      <a:cubicBezTo>
                        <a:pt x="34" y="2"/>
                        <a:pt x="38" y="8"/>
                        <a:pt x="37" y="15"/>
                      </a:cubicBezTo>
                      <a:cubicBezTo>
                        <a:pt x="37" y="15"/>
                        <a:pt x="30" y="31"/>
                        <a:pt x="26" y="48"/>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90" name="Freeform 8871">
                  <a:extLst>
                    <a:ext uri="{FF2B5EF4-FFF2-40B4-BE49-F238E27FC236}">
                      <a16:creationId xmlns:a16="http://schemas.microsoft.com/office/drawing/2014/main" id="{CBCC7BF2-69CC-FD56-A22A-839187E7EC67}"/>
                    </a:ext>
                  </a:extLst>
                </p:cNvPr>
                <p:cNvSpPr>
                  <a:spLocks/>
                </p:cNvSpPr>
                <p:nvPr/>
              </p:nvSpPr>
              <p:spPr bwMode="auto">
                <a:xfrm>
                  <a:off x="3905" y="2259"/>
                  <a:ext cx="32" cy="79"/>
                </a:xfrm>
                <a:custGeom>
                  <a:avLst/>
                  <a:gdLst>
                    <a:gd name="T0" fmla="*/ 13 w 38"/>
                    <a:gd name="T1" fmla="*/ 22 h 96"/>
                    <a:gd name="T2" fmla="*/ 13 w 38"/>
                    <a:gd name="T3" fmla="*/ 40 h 96"/>
                    <a:gd name="T4" fmla="*/ 6 w 38"/>
                    <a:gd name="T5" fmla="*/ 44 h 96"/>
                    <a:gd name="T6" fmla="*/ 1 w 38"/>
                    <a:gd name="T7" fmla="*/ 37 h 96"/>
                    <a:gd name="T8" fmla="*/ 3 w 38"/>
                    <a:gd name="T9" fmla="*/ 21 h 96"/>
                    <a:gd name="T10" fmla="*/ 7 w 38"/>
                    <a:gd name="T11" fmla="*/ 5 h 96"/>
                    <a:gd name="T12" fmla="*/ 13 w 38"/>
                    <a:gd name="T13" fmla="*/ 1 h 96"/>
                    <a:gd name="T14" fmla="*/ 19 w 38"/>
                    <a:gd name="T15" fmla="*/ 7 h 96"/>
                    <a:gd name="T16" fmla="*/ 13 w 38"/>
                    <a:gd name="T17" fmla="*/ 22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96">
                      <a:moveTo>
                        <a:pt x="26" y="48"/>
                      </a:moveTo>
                      <a:cubicBezTo>
                        <a:pt x="23" y="65"/>
                        <a:pt x="25" y="85"/>
                        <a:pt x="25" y="85"/>
                      </a:cubicBezTo>
                      <a:cubicBezTo>
                        <a:pt x="24" y="92"/>
                        <a:pt x="17" y="96"/>
                        <a:pt x="11" y="95"/>
                      </a:cubicBezTo>
                      <a:cubicBezTo>
                        <a:pt x="4" y="94"/>
                        <a:pt x="0" y="88"/>
                        <a:pt x="1" y="81"/>
                      </a:cubicBezTo>
                      <a:cubicBezTo>
                        <a:pt x="1" y="81"/>
                        <a:pt x="0" y="61"/>
                        <a:pt x="3" y="45"/>
                      </a:cubicBezTo>
                      <a:cubicBezTo>
                        <a:pt x="5" y="33"/>
                        <a:pt x="5" y="34"/>
                        <a:pt x="13" y="11"/>
                      </a:cubicBezTo>
                      <a:cubicBezTo>
                        <a:pt x="14" y="4"/>
                        <a:pt x="20" y="0"/>
                        <a:pt x="27" y="1"/>
                      </a:cubicBezTo>
                      <a:cubicBezTo>
                        <a:pt x="34" y="2"/>
                        <a:pt x="38" y="8"/>
                        <a:pt x="37" y="15"/>
                      </a:cubicBezTo>
                      <a:cubicBezTo>
                        <a:pt x="37" y="15"/>
                        <a:pt x="30" y="31"/>
                        <a:pt x="26" y="48"/>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91" name="Freeform 8872">
                  <a:extLst>
                    <a:ext uri="{FF2B5EF4-FFF2-40B4-BE49-F238E27FC236}">
                      <a16:creationId xmlns:a16="http://schemas.microsoft.com/office/drawing/2014/main" id="{CF21F080-0104-93D1-3B41-0488C4CEF3DC}"/>
                    </a:ext>
                  </a:extLst>
                </p:cNvPr>
                <p:cNvSpPr>
                  <a:spLocks/>
                </p:cNvSpPr>
                <p:nvPr/>
              </p:nvSpPr>
              <p:spPr bwMode="auto">
                <a:xfrm>
                  <a:off x="3903" y="2354"/>
                  <a:ext cx="37" cy="80"/>
                </a:xfrm>
                <a:custGeom>
                  <a:avLst/>
                  <a:gdLst>
                    <a:gd name="T0" fmla="*/ 14 w 45"/>
                    <a:gd name="T1" fmla="*/ 23 h 96"/>
                    <a:gd name="T2" fmla="*/ 20 w 45"/>
                    <a:gd name="T3" fmla="*/ 38 h 96"/>
                    <a:gd name="T4" fmla="*/ 16 w 45"/>
                    <a:gd name="T5" fmla="*/ 45 h 96"/>
                    <a:gd name="T6" fmla="*/ 9 w 45"/>
                    <a:gd name="T7" fmla="*/ 41 h 96"/>
                    <a:gd name="T8" fmla="*/ 3 w 45"/>
                    <a:gd name="T9" fmla="*/ 25 h 96"/>
                    <a:gd name="T10" fmla="*/ 2 w 45"/>
                    <a:gd name="T11" fmla="*/ 8 h 96"/>
                    <a:gd name="T12" fmla="*/ 5 w 45"/>
                    <a:gd name="T13" fmla="*/ 1 h 96"/>
                    <a:gd name="T14" fmla="*/ 12 w 45"/>
                    <a:gd name="T15" fmla="*/ 5 h 96"/>
                    <a:gd name="T16" fmla="*/ 14 w 45"/>
                    <a:gd name="T17" fmla="*/ 23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 h="96">
                      <a:moveTo>
                        <a:pt x="30" y="45"/>
                      </a:moveTo>
                      <a:cubicBezTo>
                        <a:pt x="34" y="62"/>
                        <a:pt x="43" y="79"/>
                        <a:pt x="43" y="79"/>
                      </a:cubicBezTo>
                      <a:cubicBezTo>
                        <a:pt x="45" y="86"/>
                        <a:pt x="41" y="93"/>
                        <a:pt x="34" y="94"/>
                      </a:cubicBezTo>
                      <a:cubicBezTo>
                        <a:pt x="28" y="96"/>
                        <a:pt x="21" y="92"/>
                        <a:pt x="20" y="85"/>
                      </a:cubicBezTo>
                      <a:cubicBezTo>
                        <a:pt x="20" y="85"/>
                        <a:pt x="11" y="67"/>
                        <a:pt x="7" y="52"/>
                      </a:cubicBezTo>
                      <a:cubicBezTo>
                        <a:pt x="4" y="40"/>
                        <a:pt x="5" y="40"/>
                        <a:pt x="2" y="16"/>
                      </a:cubicBezTo>
                      <a:cubicBezTo>
                        <a:pt x="0" y="10"/>
                        <a:pt x="4" y="3"/>
                        <a:pt x="11" y="1"/>
                      </a:cubicBezTo>
                      <a:cubicBezTo>
                        <a:pt x="17" y="0"/>
                        <a:pt x="24" y="4"/>
                        <a:pt x="26" y="10"/>
                      </a:cubicBezTo>
                      <a:cubicBezTo>
                        <a:pt x="26" y="10"/>
                        <a:pt x="26" y="28"/>
                        <a:pt x="30" y="4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92" name="Freeform 8873">
                  <a:extLst>
                    <a:ext uri="{FF2B5EF4-FFF2-40B4-BE49-F238E27FC236}">
                      <a16:creationId xmlns:a16="http://schemas.microsoft.com/office/drawing/2014/main" id="{BE97BDAF-C98B-3511-0EC8-373A6D3A0BDD}"/>
                    </a:ext>
                  </a:extLst>
                </p:cNvPr>
                <p:cNvSpPr>
                  <a:spLocks/>
                </p:cNvSpPr>
                <p:nvPr/>
              </p:nvSpPr>
              <p:spPr bwMode="auto">
                <a:xfrm>
                  <a:off x="3903" y="2354"/>
                  <a:ext cx="37" cy="80"/>
                </a:xfrm>
                <a:custGeom>
                  <a:avLst/>
                  <a:gdLst>
                    <a:gd name="T0" fmla="*/ 14 w 45"/>
                    <a:gd name="T1" fmla="*/ 23 h 96"/>
                    <a:gd name="T2" fmla="*/ 20 w 45"/>
                    <a:gd name="T3" fmla="*/ 38 h 96"/>
                    <a:gd name="T4" fmla="*/ 16 w 45"/>
                    <a:gd name="T5" fmla="*/ 45 h 96"/>
                    <a:gd name="T6" fmla="*/ 9 w 45"/>
                    <a:gd name="T7" fmla="*/ 41 h 96"/>
                    <a:gd name="T8" fmla="*/ 3 w 45"/>
                    <a:gd name="T9" fmla="*/ 25 h 96"/>
                    <a:gd name="T10" fmla="*/ 2 w 45"/>
                    <a:gd name="T11" fmla="*/ 8 h 96"/>
                    <a:gd name="T12" fmla="*/ 5 w 45"/>
                    <a:gd name="T13" fmla="*/ 1 h 96"/>
                    <a:gd name="T14" fmla="*/ 12 w 45"/>
                    <a:gd name="T15" fmla="*/ 5 h 96"/>
                    <a:gd name="T16" fmla="*/ 14 w 45"/>
                    <a:gd name="T17" fmla="*/ 23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5" h="96">
                      <a:moveTo>
                        <a:pt x="30" y="45"/>
                      </a:moveTo>
                      <a:cubicBezTo>
                        <a:pt x="34" y="62"/>
                        <a:pt x="43" y="79"/>
                        <a:pt x="43" y="79"/>
                      </a:cubicBezTo>
                      <a:cubicBezTo>
                        <a:pt x="45" y="86"/>
                        <a:pt x="41" y="93"/>
                        <a:pt x="34" y="94"/>
                      </a:cubicBezTo>
                      <a:cubicBezTo>
                        <a:pt x="28" y="96"/>
                        <a:pt x="21" y="92"/>
                        <a:pt x="20" y="85"/>
                      </a:cubicBezTo>
                      <a:cubicBezTo>
                        <a:pt x="20" y="85"/>
                        <a:pt x="11" y="67"/>
                        <a:pt x="7" y="52"/>
                      </a:cubicBezTo>
                      <a:cubicBezTo>
                        <a:pt x="4" y="40"/>
                        <a:pt x="5" y="40"/>
                        <a:pt x="2" y="16"/>
                      </a:cubicBezTo>
                      <a:cubicBezTo>
                        <a:pt x="0" y="10"/>
                        <a:pt x="4" y="3"/>
                        <a:pt x="11" y="1"/>
                      </a:cubicBezTo>
                      <a:cubicBezTo>
                        <a:pt x="17" y="0"/>
                        <a:pt x="24" y="4"/>
                        <a:pt x="26" y="10"/>
                      </a:cubicBezTo>
                      <a:cubicBezTo>
                        <a:pt x="26" y="10"/>
                        <a:pt x="26" y="28"/>
                        <a:pt x="30" y="45"/>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93" name="Freeform 8874">
                  <a:extLst>
                    <a:ext uri="{FF2B5EF4-FFF2-40B4-BE49-F238E27FC236}">
                      <a16:creationId xmlns:a16="http://schemas.microsoft.com/office/drawing/2014/main" id="{9556BC12-0BBF-D4CE-D00C-951C87046208}"/>
                    </a:ext>
                  </a:extLst>
                </p:cNvPr>
                <p:cNvSpPr>
                  <a:spLocks/>
                </p:cNvSpPr>
                <p:nvPr/>
              </p:nvSpPr>
              <p:spPr bwMode="auto">
                <a:xfrm>
                  <a:off x="3932" y="2443"/>
                  <a:ext cx="61" cy="67"/>
                </a:xfrm>
                <a:custGeom>
                  <a:avLst/>
                  <a:gdLst>
                    <a:gd name="T0" fmla="*/ 20 w 74"/>
                    <a:gd name="T1" fmla="*/ 16 h 82"/>
                    <a:gd name="T2" fmla="*/ 33 w 74"/>
                    <a:gd name="T3" fmla="*/ 27 h 82"/>
                    <a:gd name="T4" fmla="*/ 31 w 74"/>
                    <a:gd name="T5" fmla="*/ 34 h 82"/>
                    <a:gd name="T6" fmla="*/ 24 w 74"/>
                    <a:gd name="T7" fmla="*/ 34 h 82"/>
                    <a:gd name="T8" fmla="*/ 12 w 74"/>
                    <a:gd name="T9" fmla="*/ 23 h 82"/>
                    <a:gd name="T10" fmla="*/ 2 w 74"/>
                    <a:gd name="T11" fmla="*/ 9 h 82"/>
                    <a:gd name="T12" fmla="*/ 2 w 74"/>
                    <a:gd name="T13" fmla="*/ 2 h 82"/>
                    <a:gd name="T14" fmla="*/ 11 w 74"/>
                    <a:gd name="T15" fmla="*/ 2 h 82"/>
                    <a:gd name="T16" fmla="*/ 20 w 74"/>
                    <a:gd name="T17" fmla="*/ 16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4" h="82">
                      <a:moveTo>
                        <a:pt x="42" y="35"/>
                      </a:moveTo>
                      <a:cubicBezTo>
                        <a:pt x="53" y="49"/>
                        <a:pt x="70" y="60"/>
                        <a:pt x="70" y="60"/>
                      </a:cubicBezTo>
                      <a:cubicBezTo>
                        <a:pt x="74" y="65"/>
                        <a:pt x="73" y="73"/>
                        <a:pt x="68" y="77"/>
                      </a:cubicBezTo>
                      <a:cubicBezTo>
                        <a:pt x="63" y="82"/>
                        <a:pt x="56" y="81"/>
                        <a:pt x="51" y="76"/>
                      </a:cubicBezTo>
                      <a:cubicBezTo>
                        <a:pt x="51" y="76"/>
                        <a:pt x="35" y="64"/>
                        <a:pt x="25" y="51"/>
                      </a:cubicBezTo>
                      <a:cubicBezTo>
                        <a:pt x="17" y="42"/>
                        <a:pt x="18" y="42"/>
                        <a:pt x="5" y="21"/>
                      </a:cubicBezTo>
                      <a:cubicBezTo>
                        <a:pt x="0" y="16"/>
                        <a:pt x="1" y="9"/>
                        <a:pt x="6" y="4"/>
                      </a:cubicBezTo>
                      <a:cubicBezTo>
                        <a:pt x="11" y="0"/>
                        <a:pt x="19" y="1"/>
                        <a:pt x="23" y="6"/>
                      </a:cubicBezTo>
                      <a:cubicBezTo>
                        <a:pt x="23" y="6"/>
                        <a:pt x="31" y="22"/>
                        <a:pt x="42" y="3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94" name="Freeform 8875">
                  <a:extLst>
                    <a:ext uri="{FF2B5EF4-FFF2-40B4-BE49-F238E27FC236}">
                      <a16:creationId xmlns:a16="http://schemas.microsoft.com/office/drawing/2014/main" id="{A02D1EB8-EDF4-0227-4B4B-EEBF1867ABC7}"/>
                    </a:ext>
                  </a:extLst>
                </p:cNvPr>
                <p:cNvSpPr>
                  <a:spLocks/>
                </p:cNvSpPr>
                <p:nvPr/>
              </p:nvSpPr>
              <p:spPr bwMode="auto">
                <a:xfrm>
                  <a:off x="3932" y="2443"/>
                  <a:ext cx="61" cy="67"/>
                </a:xfrm>
                <a:custGeom>
                  <a:avLst/>
                  <a:gdLst>
                    <a:gd name="T0" fmla="*/ 20 w 74"/>
                    <a:gd name="T1" fmla="*/ 16 h 82"/>
                    <a:gd name="T2" fmla="*/ 33 w 74"/>
                    <a:gd name="T3" fmla="*/ 27 h 82"/>
                    <a:gd name="T4" fmla="*/ 31 w 74"/>
                    <a:gd name="T5" fmla="*/ 34 h 82"/>
                    <a:gd name="T6" fmla="*/ 24 w 74"/>
                    <a:gd name="T7" fmla="*/ 34 h 82"/>
                    <a:gd name="T8" fmla="*/ 12 w 74"/>
                    <a:gd name="T9" fmla="*/ 23 h 82"/>
                    <a:gd name="T10" fmla="*/ 2 w 74"/>
                    <a:gd name="T11" fmla="*/ 9 h 82"/>
                    <a:gd name="T12" fmla="*/ 2 w 74"/>
                    <a:gd name="T13" fmla="*/ 2 h 82"/>
                    <a:gd name="T14" fmla="*/ 11 w 74"/>
                    <a:gd name="T15" fmla="*/ 2 h 82"/>
                    <a:gd name="T16" fmla="*/ 20 w 74"/>
                    <a:gd name="T17" fmla="*/ 16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4" h="82">
                      <a:moveTo>
                        <a:pt x="42" y="35"/>
                      </a:moveTo>
                      <a:cubicBezTo>
                        <a:pt x="53" y="49"/>
                        <a:pt x="70" y="60"/>
                        <a:pt x="70" y="60"/>
                      </a:cubicBezTo>
                      <a:cubicBezTo>
                        <a:pt x="74" y="65"/>
                        <a:pt x="73" y="73"/>
                        <a:pt x="68" y="77"/>
                      </a:cubicBezTo>
                      <a:cubicBezTo>
                        <a:pt x="63" y="82"/>
                        <a:pt x="56" y="81"/>
                        <a:pt x="51" y="76"/>
                      </a:cubicBezTo>
                      <a:cubicBezTo>
                        <a:pt x="51" y="76"/>
                        <a:pt x="35" y="64"/>
                        <a:pt x="25" y="51"/>
                      </a:cubicBezTo>
                      <a:cubicBezTo>
                        <a:pt x="17" y="42"/>
                        <a:pt x="18" y="42"/>
                        <a:pt x="5" y="21"/>
                      </a:cubicBezTo>
                      <a:cubicBezTo>
                        <a:pt x="0" y="16"/>
                        <a:pt x="1" y="9"/>
                        <a:pt x="6" y="4"/>
                      </a:cubicBezTo>
                      <a:cubicBezTo>
                        <a:pt x="11" y="0"/>
                        <a:pt x="19" y="1"/>
                        <a:pt x="23" y="6"/>
                      </a:cubicBezTo>
                      <a:cubicBezTo>
                        <a:pt x="23" y="6"/>
                        <a:pt x="31" y="22"/>
                        <a:pt x="42" y="35"/>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95" name="Freeform 8876">
                  <a:extLst>
                    <a:ext uri="{FF2B5EF4-FFF2-40B4-BE49-F238E27FC236}">
                      <a16:creationId xmlns:a16="http://schemas.microsoft.com/office/drawing/2014/main" id="{BA01EC3E-07CF-0D8B-529B-ABE1217FE171}"/>
                    </a:ext>
                  </a:extLst>
                </p:cNvPr>
                <p:cNvSpPr>
                  <a:spLocks/>
                </p:cNvSpPr>
                <p:nvPr/>
              </p:nvSpPr>
              <p:spPr bwMode="auto">
                <a:xfrm>
                  <a:off x="4000" y="2511"/>
                  <a:ext cx="72" cy="55"/>
                </a:xfrm>
                <a:custGeom>
                  <a:avLst/>
                  <a:gdLst>
                    <a:gd name="T0" fmla="*/ 20 w 88"/>
                    <a:gd name="T1" fmla="*/ 12 h 67"/>
                    <a:gd name="T2" fmla="*/ 36 w 88"/>
                    <a:gd name="T3" fmla="*/ 20 h 67"/>
                    <a:gd name="T4" fmla="*/ 38 w 88"/>
                    <a:gd name="T5" fmla="*/ 26 h 67"/>
                    <a:gd name="T6" fmla="*/ 31 w 88"/>
                    <a:gd name="T7" fmla="*/ 29 h 67"/>
                    <a:gd name="T8" fmla="*/ 16 w 88"/>
                    <a:gd name="T9" fmla="*/ 21 h 67"/>
                    <a:gd name="T10" fmla="*/ 3 w 88"/>
                    <a:gd name="T11" fmla="*/ 11 h 67"/>
                    <a:gd name="T12" fmla="*/ 2 w 88"/>
                    <a:gd name="T13" fmla="*/ 3 h 67"/>
                    <a:gd name="T14" fmla="*/ 9 w 88"/>
                    <a:gd name="T15" fmla="*/ 2 h 67"/>
                    <a:gd name="T16" fmla="*/ 20 w 88"/>
                    <a:gd name="T17" fmla="*/ 1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67">
                      <a:moveTo>
                        <a:pt x="47" y="27"/>
                      </a:moveTo>
                      <a:cubicBezTo>
                        <a:pt x="62" y="36"/>
                        <a:pt x="81" y="43"/>
                        <a:pt x="81" y="43"/>
                      </a:cubicBezTo>
                      <a:cubicBezTo>
                        <a:pt x="86" y="46"/>
                        <a:pt x="88" y="54"/>
                        <a:pt x="84" y="59"/>
                      </a:cubicBezTo>
                      <a:cubicBezTo>
                        <a:pt x="81" y="65"/>
                        <a:pt x="73" y="67"/>
                        <a:pt x="68" y="63"/>
                      </a:cubicBezTo>
                      <a:cubicBezTo>
                        <a:pt x="68" y="63"/>
                        <a:pt x="49" y="56"/>
                        <a:pt x="35" y="47"/>
                      </a:cubicBezTo>
                      <a:cubicBezTo>
                        <a:pt x="25" y="41"/>
                        <a:pt x="26" y="40"/>
                        <a:pt x="7" y="24"/>
                      </a:cubicBezTo>
                      <a:cubicBezTo>
                        <a:pt x="2" y="21"/>
                        <a:pt x="0" y="13"/>
                        <a:pt x="4" y="7"/>
                      </a:cubicBezTo>
                      <a:cubicBezTo>
                        <a:pt x="7" y="2"/>
                        <a:pt x="15" y="0"/>
                        <a:pt x="20" y="4"/>
                      </a:cubicBezTo>
                      <a:cubicBezTo>
                        <a:pt x="20" y="4"/>
                        <a:pt x="33" y="17"/>
                        <a:pt x="47" y="27"/>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96" name="Freeform 8877">
                  <a:extLst>
                    <a:ext uri="{FF2B5EF4-FFF2-40B4-BE49-F238E27FC236}">
                      <a16:creationId xmlns:a16="http://schemas.microsoft.com/office/drawing/2014/main" id="{DEFA9BB0-F4A5-789F-3298-472C5376F4C2}"/>
                    </a:ext>
                  </a:extLst>
                </p:cNvPr>
                <p:cNvSpPr>
                  <a:spLocks/>
                </p:cNvSpPr>
                <p:nvPr/>
              </p:nvSpPr>
              <p:spPr bwMode="auto">
                <a:xfrm>
                  <a:off x="4000" y="2511"/>
                  <a:ext cx="72" cy="55"/>
                </a:xfrm>
                <a:custGeom>
                  <a:avLst/>
                  <a:gdLst>
                    <a:gd name="T0" fmla="*/ 20 w 88"/>
                    <a:gd name="T1" fmla="*/ 12 h 67"/>
                    <a:gd name="T2" fmla="*/ 36 w 88"/>
                    <a:gd name="T3" fmla="*/ 20 h 67"/>
                    <a:gd name="T4" fmla="*/ 38 w 88"/>
                    <a:gd name="T5" fmla="*/ 26 h 67"/>
                    <a:gd name="T6" fmla="*/ 31 w 88"/>
                    <a:gd name="T7" fmla="*/ 29 h 67"/>
                    <a:gd name="T8" fmla="*/ 16 w 88"/>
                    <a:gd name="T9" fmla="*/ 21 h 67"/>
                    <a:gd name="T10" fmla="*/ 3 w 88"/>
                    <a:gd name="T11" fmla="*/ 11 h 67"/>
                    <a:gd name="T12" fmla="*/ 2 w 88"/>
                    <a:gd name="T13" fmla="*/ 3 h 67"/>
                    <a:gd name="T14" fmla="*/ 9 w 88"/>
                    <a:gd name="T15" fmla="*/ 2 h 67"/>
                    <a:gd name="T16" fmla="*/ 20 w 88"/>
                    <a:gd name="T17" fmla="*/ 1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8" h="67">
                      <a:moveTo>
                        <a:pt x="47" y="27"/>
                      </a:moveTo>
                      <a:cubicBezTo>
                        <a:pt x="62" y="36"/>
                        <a:pt x="81" y="43"/>
                        <a:pt x="81" y="43"/>
                      </a:cubicBezTo>
                      <a:cubicBezTo>
                        <a:pt x="86" y="46"/>
                        <a:pt x="88" y="54"/>
                        <a:pt x="84" y="59"/>
                      </a:cubicBezTo>
                      <a:cubicBezTo>
                        <a:pt x="81" y="65"/>
                        <a:pt x="73" y="67"/>
                        <a:pt x="68" y="63"/>
                      </a:cubicBezTo>
                      <a:cubicBezTo>
                        <a:pt x="68" y="63"/>
                        <a:pt x="49" y="56"/>
                        <a:pt x="35" y="47"/>
                      </a:cubicBezTo>
                      <a:cubicBezTo>
                        <a:pt x="25" y="41"/>
                        <a:pt x="26" y="40"/>
                        <a:pt x="7" y="24"/>
                      </a:cubicBezTo>
                      <a:cubicBezTo>
                        <a:pt x="2" y="21"/>
                        <a:pt x="0" y="13"/>
                        <a:pt x="4" y="7"/>
                      </a:cubicBezTo>
                      <a:cubicBezTo>
                        <a:pt x="7" y="2"/>
                        <a:pt x="15" y="0"/>
                        <a:pt x="20" y="4"/>
                      </a:cubicBezTo>
                      <a:cubicBezTo>
                        <a:pt x="20" y="4"/>
                        <a:pt x="33" y="17"/>
                        <a:pt x="47" y="27"/>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97" name="Freeform 8878">
                  <a:extLst>
                    <a:ext uri="{FF2B5EF4-FFF2-40B4-BE49-F238E27FC236}">
                      <a16:creationId xmlns:a16="http://schemas.microsoft.com/office/drawing/2014/main" id="{1D781FBD-08EF-D326-2862-6BAAF32A0CB2}"/>
                    </a:ext>
                  </a:extLst>
                </p:cNvPr>
                <p:cNvSpPr>
                  <a:spLocks/>
                </p:cNvSpPr>
                <p:nvPr/>
              </p:nvSpPr>
              <p:spPr bwMode="auto">
                <a:xfrm>
                  <a:off x="4066" y="2666"/>
                  <a:ext cx="56" cy="60"/>
                </a:xfrm>
                <a:custGeom>
                  <a:avLst/>
                  <a:gdLst>
                    <a:gd name="T0" fmla="*/ 18 w 68"/>
                    <a:gd name="T1" fmla="*/ 19 h 72"/>
                    <a:gd name="T2" fmla="*/ 10 w 68"/>
                    <a:gd name="T3" fmla="*/ 33 h 72"/>
                    <a:gd name="T4" fmla="*/ 2 w 68"/>
                    <a:gd name="T5" fmla="*/ 33 h 72"/>
                    <a:gd name="T6" fmla="*/ 2 w 68"/>
                    <a:gd name="T7" fmla="*/ 25 h 72"/>
                    <a:gd name="T8" fmla="*/ 10 w 68"/>
                    <a:gd name="T9" fmla="*/ 13 h 72"/>
                    <a:gd name="T10" fmla="*/ 21 w 68"/>
                    <a:gd name="T11" fmla="*/ 3 h 72"/>
                    <a:gd name="T12" fmla="*/ 29 w 68"/>
                    <a:gd name="T13" fmla="*/ 3 h 72"/>
                    <a:gd name="T14" fmla="*/ 30 w 68"/>
                    <a:gd name="T15" fmla="*/ 11 h 72"/>
                    <a:gd name="T16" fmla="*/ 18 w 68"/>
                    <a:gd name="T17" fmla="*/ 19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72">
                      <a:moveTo>
                        <a:pt x="40" y="41"/>
                      </a:moveTo>
                      <a:cubicBezTo>
                        <a:pt x="30" y="52"/>
                        <a:pt x="22" y="68"/>
                        <a:pt x="22" y="68"/>
                      </a:cubicBezTo>
                      <a:cubicBezTo>
                        <a:pt x="18" y="72"/>
                        <a:pt x="11" y="72"/>
                        <a:pt x="6" y="67"/>
                      </a:cubicBezTo>
                      <a:cubicBezTo>
                        <a:pt x="1" y="63"/>
                        <a:pt x="0" y="56"/>
                        <a:pt x="4" y="51"/>
                      </a:cubicBezTo>
                      <a:cubicBezTo>
                        <a:pt x="4" y="51"/>
                        <a:pt x="12" y="36"/>
                        <a:pt x="22" y="25"/>
                      </a:cubicBezTo>
                      <a:cubicBezTo>
                        <a:pt x="29" y="17"/>
                        <a:pt x="29" y="18"/>
                        <a:pt x="46" y="5"/>
                      </a:cubicBezTo>
                      <a:cubicBezTo>
                        <a:pt x="50" y="0"/>
                        <a:pt x="57" y="0"/>
                        <a:pt x="62" y="5"/>
                      </a:cubicBezTo>
                      <a:cubicBezTo>
                        <a:pt x="67" y="10"/>
                        <a:pt x="68" y="17"/>
                        <a:pt x="64" y="21"/>
                      </a:cubicBezTo>
                      <a:cubicBezTo>
                        <a:pt x="64" y="21"/>
                        <a:pt x="50" y="30"/>
                        <a:pt x="40" y="41"/>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4998" name="Freeform 8879">
                  <a:extLst>
                    <a:ext uri="{FF2B5EF4-FFF2-40B4-BE49-F238E27FC236}">
                      <a16:creationId xmlns:a16="http://schemas.microsoft.com/office/drawing/2014/main" id="{AE3852BA-448A-A3E2-4462-9BE3C8E63E81}"/>
                    </a:ext>
                  </a:extLst>
                </p:cNvPr>
                <p:cNvSpPr>
                  <a:spLocks/>
                </p:cNvSpPr>
                <p:nvPr/>
              </p:nvSpPr>
              <p:spPr bwMode="auto">
                <a:xfrm>
                  <a:off x="4066" y="2666"/>
                  <a:ext cx="56" cy="60"/>
                </a:xfrm>
                <a:custGeom>
                  <a:avLst/>
                  <a:gdLst>
                    <a:gd name="T0" fmla="*/ 18 w 68"/>
                    <a:gd name="T1" fmla="*/ 19 h 72"/>
                    <a:gd name="T2" fmla="*/ 10 w 68"/>
                    <a:gd name="T3" fmla="*/ 33 h 72"/>
                    <a:gd name="T4" fmla="*/ 2 w 68"/>
                    <a:gd name="T5" fmla="*/ 33 h 72"/>
                    <a:gd name="T6" fmla="*/ 2 w 68"/>
                    <a:gd name="T7" fmla="*/ 25 h 72"/>
                    <a:gd name="T8" fmla="*/ 10 w 68"/>
                    <a:gd name="T9" fmla="*/ 13 h 72"/>
                    <a:gd name="T10" fmla="*/ 21 w 68"/>
                    <a:gd name="T11" fmla="*/ 3 h 72"/>
                    <a:gd name="T12" fmla="*/ 29 w 68"/>
                    <a:gd name="T13" fmla="*/ 3 h 72"/>
                    <a:gd name="T14" fmla="*/ 30 w 68"/>
                    <a:gd name="T15" fmla="*/ 11 h 72"/>
                    <a:gd name="T16" fmla="*/ 18 w 68"/>
                    <a:gd name="T17" fmla="*/ 19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72">
                      <a:moveTo>
                        <a:pt x="40" y="41"/>
                      </a:moveTo>
                      <a:cubicBezTo>
                        <a:pt x="30" y="52"/>
                        <a:pt x="22" y="68"/>
                        <a:pt x="22" y="68"/>
                      </a:cubicBezTo>
                      <a:cubicBezTo>
                        <a:pt x="18" y="72"/>
                        <a:pt x="11" y="72"/>
                        <a:pt x="6" y="67"/>
                      </a:cubicBezTo>
                      <a:cubicBezTo>
                        <a:pt x="1" y="63"/>
                        <a:pt x="0" y="56"/>
                        <a:pt x="4" y="51"/>
                      </a:cubicBezTo>
                      <a:cubicBezTo>
                        <a:pt x="4" y="51"/>
                        <a:pt x="12" y="36"/>
                        <a:pt x="22" y="25"/>
                      </a:cubicBezTo>
                      <a:cubicBezTo>
                        <a:pt x="29" y="17"/>
                        <a:pt x="29" y="18"/>
                        <a:pt x="46" y="5"/>
                      </a:cubicBezTo>
                      <a:cubicBezTo>
                        <a:pt x="50" y="0"/>
                        <a:pt x="57" y="0"/>
                        <a:pt x="62" y="5"/>
                      </a:cubicBezTo>
                      <a:cubicBezTo>
                        <a:pt x="67" y="10"/>
                        <a:pt x="68" y="17"/>
                        <a:pt x="64" y="21"/>
                      </a:cubicBezTo>
                      <a:cubicBezTo>
                        <a:pt x="64" y="21"/>
                        <a:pt x="50" y="30"/>
                        <a:pt x="40" y="41"/>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4999" name="Freeform 8880">
                  <a:extLst>
                    <a:ext uri="{FF2B5EF4-FFF2-40B4-BE49-F238E27FC236}">
                      <a16:creationId xmlns:a16="http://schemas.microsoft.com/office/drawing/2014/main" id="{6778E9AE-5527-BC83-52CA-9A7416879813}"/>
                    </a:ext>
                  </a:extLst>
                </p:cNvPr>
                <p:cNvSpPr>
                  <a:spLocks/>
                </p:cNvSpPr>
                <p:nvPr/>
              </p:nvSpPr>
              <p:spPr bwMode="auto">
                <a:xfrm>
                  <a:off x="4133" y="2678"/>
                  <a:ext cx="50" cy="68"/>
                </a:xfrm>
                <a:custGeom>
                  <a:avLst/>
                  <a:gdLst>
                    <a:gd name="T0" fmla="*/ 11 w 61"/>
                    <a:gd name="T1" fmla="*/ 22 h 82"/>
                    <a:gd name="T2" fmla="*/ 2 w 61"/>
                    <a:gd name="T3" fmla="*/ 9 h 82"/>
                    <a:gd name="T4" fmla="*/ 3 w 61"/>
                    <a:gd name="T5" fmla="*/ 2 h 82"/>
                    <a:gd name="T6" fmla="*/ 11 w 61"/>
                    <a:gd name="T7" fmla="*/ 2 h 82"/>
                    <a:gd name="T8" fmla="*/ 20 w 61"/>
                    <a:gd name="T9" fmla="*/ 15 h 82"/>
                    <a:gd name="T10" fmla="*/ 26 w 61"/>
                    <a:gd name="T11" fmla="*/ 30 h 82"/>
                    <a:gd name="T12" fmla="*/ 24 w 61"/>
                    <a:gd name="T13" fmla="*/ 37 h 82"/>
                    <a:gd name="T14" fmla="*/ 16 w 61"/>
                    <a:gd name="T15" fmla="*/ 35 h 82"/>
                    <a:gd name="T16" fmla="*/ 11 w 61"/>
                    <a:gd name="T17" fmla="*/ 22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82">
                      <a:moveTo>
                        <a:pt x="24" y="45"/>
                      </a:moveTo>
                      <a:cubicBezTo>
                        <a:pt x="16" y="32"/>
                        <a:pt x="3" y="19"/>
                        <a:pt x="3" y="19"/>
                      </a:cubicBezTo>
                      <a:cubicBezTo>
                        <a:pt x="0" y="14"/>
                        <a:pt x="2" y="7"/>
                        <a:pt x="7" y="3"/>
                      </a:cubicBezTo>
                      <a:cubicBezTo>
                        <a:pt x="13" y="0"/>
                        <a:pt x="20" y="1"/>
                        <a:pt x="23" y="6"/>
                      </a:cubicBezTo>
                      <a:cubicBezTo>
                        <a:pt x="23" y="6"/>
                        <a:pt x="36" y="20"/>
                        <a:pt x="44" y="32"/>
                      </a:cubicBezTo>
                      <a:cubicBezTo>
                        <a:pt x="50" y="42"/>
                        <a:pt x="49" y="42"/>
                        <a:pt x="57" y="63"/>
                      </a:cubicBezTo>
                      <a:cubicBezTo>
                        <a:pt x="61" y="68"/>
                        <a:pt x="59" y="75"/>
                        <a:pt x="53" y="78"/>
                      </a:cubicBezTo>
                      <a:cubicBezTo>
                        <a:pt x="47" y="82"/>
                        <a:pt x="40" y="80"/>
                        <a:pt x="37" y="75"/>
                      </a:cubicBezTo>
                      <a:cubicBezTo>
                        <a:pt x="37" y="75"/>
                        <a:pt x="32" y="59"/>
                        <a:pt x="24" y="4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00" name="Freeform 8881">
                  <a:extLst>
                    <a:ext uri="{FF2B5EF4-FFF2-40B4-BE49-F238E27FC236}">
                      <a16:creationId xmlns:a16="http://schemas.microsoft.com/office/drawing/2014/main" id="{D81A0246-BA94-9B31-E149-23E1B2746F2D}"/>
                    </a:ext>
                  </a:extLst>
                </p:cNvPr>
                <p:cNvSpPr>
                  <a:spLocks/>
                </p:cNvSpPr>
                <p:nvPr/>
              </p:nvSpPr>
              <p:spPr bwMode="auto">
                <a:xfrm>
                  <a:off x="4133" y="2678"/>
                  <a:ext cx="50" cy="68"/>
                </a:xfrm>
                <a:custGeom>
                  <a:avLst/>
                  <a:gdLst>
                    <a:gd name="T0" fmla="*/ 11 w 61"/>
                    <a:gd name="T1" fmla="*/ 22 h 82"/>
                    <a:gd name="T2" fmla="*/ 2 w 61"/>
                    <a:gd name="T3" fmla="*/ 9 h 82"/>
                    <a:gd name="T4" fmla="*/ 3 w 61"/>
                    <a:gd name="T5" fmla="*/ 2 h 82"/>
                    <a:gd name="T6" fmla="*/ 11 w 61"/>
                    <a:gd name="T7" fmla="*/ 2 h 82"/>
                    <a:gd name="T8" fmla="*/ 20 w 61"/>
                    <a:gd name="T9" fmla="*/ 15 h 82"/>
                    <a:gd name="T10" fmla="*/ 26 w 61"/>
                    <a:gd name="T11" fmla="*/ 30 h 82"/>
                    <a:gd name="T12" fmla="*/ 24 w 61"/>
                    <a:gd name="T13" fmla="*/ 37 h 82"/>
                    <a:gd name="T14" fmla="*/ 16 w 61"/>
                    <a:gd name="T15" fmla="*/ 35 h 82"/>
                    <a:gd name="T16" fmla="*/ 11 w 61"/>
                    <a:gd name="T17" fmla="*/ 22 h 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82">
                      <a:moveTo>
                        <a:pt x="24" y="45"/>
                      </a:moveTo>
                      <a:cubicBezTo>
                        <a:pt x="16" y="32"/>
                        <a:pt x="3" y="19"/>
                        <a:pt x="3" y="19"/>
                      </a:cubicBezTo>
                      <a:cubicBezTo>
                        <a:pt x="0" y="14"/>
                        <a:pt x="2" y="7"/>
                        <a:pt x="7" y="3"/>
                      </a:cubicBezTo>
                      <a:cubicBezTo>
                        <a:pt x="13" y="0"/>
                        <a:pt x="20" y="1"/>
                        <a:pt x="23" y="6"/>
                      </a:cubicBezTo>
                      <a:cubicBezTo>
                        <a:pt x="23" y="6"/>
                        <a:pt x="36" y="20"/>
                        <a:pt x="44" y="32"/>
                      </a:cubicBezTo>
                      <a:cubicBezTo>
                        <a:pt x="50" y="42"/>
                        <a:pt x="49" y="42"/>
                        <a:pt x="57" y="63"/>
                      </a:cubicBezTo>
                      <a:cubicBezTo>
                        <a:pt x="61" y="68"/>
                        <a:pt x="59" y="75"/>
                        <a:pt x="53" y="78"/>
                      </a:cubicBezTo>
                      <a:cubicBezTo>
                        <a:pt x="47" y="82"/>
                        <a:pt x="40" y="80"/>
                        <a:pt x="37" y="75"/>
                      </a:cubicBezTo>
                      <a:cubicBezTo>
                        <a:pt x="37" y="75"/>
                        <a:pt x="32" y="59"/>
                        <a:pt x="24" y="45"/>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01" name="Freeform 8882">
                  <a:extLst>
                    <a:ext uri="{FF2B5EF4-FFF2-40B4-BE49-F238E27FC236}">
                      <a16:creationId xmlns:a16="http://schemas.microsoft.com/office/drawing/2014/main" id="{2C4E8EE4-189B-102B-D225-CA2CD47CF1EB}"/>
                    </a:ext>
                  </a:extLst>
                </p:cNvPr>
                <p:cNvSpPr>
                  <a:spLocks/>
                </p:cNvSpPr>
                <p:nvPr/>
              </p:nvSpPr>
              <p:spPr bwMode="auto">
                <a:xfrm>
                  <a:off x="4187" y="2698"/>
                  <a:ext cx="28" cy="62"/>
                </a:xfrm>
                <a:custGeom>
                  <a:avLst/>
                  <a:gdLst>
                    <a:gd name="T0" fmla="*/ 4 w 34"/>
                    <a:gd name="T1" fmla="*/ 19 h 74"/>
                    <a:gd name="T2" fmla="*/ 1 w 34"/>
                    <a:gd name="T3" fmla="*/ 6 h 74"/>
                    <a:gd name="T4" fmla="*/ 6 w 34"/>
                    <a:gd name="T5" fmla="*/ 1 h 74"/>
                    <a:gd name="T6" fmla="*/ 12 w 34"/>
                    <a:gd name="T7" fmla="*/ 4 h 74"/>
                    <a:gd name="T8" fmla="*/ 15 w 34"/>
                    <a:gd name="T9" fmla="*/ 17 h 74"/>
                    <a:gd name="T10" fmla="*/ 15 w 34"/>
                    <a:gd name="T11" fmla="*/ 31 h 74"/>
                    <a:gd name="T12" fmla="*/ 10 w 34"/>
                    <a:gd name="T13" fmla="*/ 36 h 74"/>
                    <a:gd name="T14" fmla="*/ 4 w 34"/>
                    <a:gd name="T15" fmla="*/ 33 h 74"/>
                    <a:gd name="T16" fmla="*/ 4 w 34"/>
                    <a:gd name="T17" fmla="*/ 19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74">
                      <a:moveTo>
                        <a:pt x="9" y="39"/>
                      </a:moveTo>
                      <a:cubicBezTo>
                        <a:pt x="8" y="26"/>
                        <a:pt x="1" y="12"/>
                        <a:pt x="1" y="12"/>
                      </a:cubicBezTo>
                      <a:cubicBezTo>
                        <a:pt x="0" y="7"/>
                        <a:pt x="5" y="2"/>
                        <a:pt x="12" y="1"/>
                      </a:cubicBezTo>
                      <a:cubicBezTo>
                        <a:pt x="18" y="0"/>
                        <a:pt x="24" y="3"/>
                        <a:pt x="25" y="8"/>
                      </a:cubicBezTo>
                      <a:cubicBezTo>
                        <a:pt x="25" y="8"/>
                        <a:pt x="31" y="23"/>
                        <a:pt x="33" y="35"/>
                      </a:cubicBezTo>
                      <a:cubicBezTo>
                        <a:pt x="34" y="44"/>
                        <a:pt x="34" y="44"/>
                        <a:pt x="33" y="62"/>
                      </a:cubicBezTo>
                      <a:cubicBezTo>
                        <a:pt x="33" y="67"/>
                        <a:pt x="29" y="72"/>
                        <a:pt x="22" y="73"/>
                      </a:cubicBezTo>
                      <a:cubicBezTo>
                        <a:pt x="15" y="74"/>
                        <a:pt x="9" y="71"/>
                        <a:pt x="9" y="66"/>
                      </a:cubicBezTo>
                      <a:cubicBezTo>
                        <a:pt x="9" y="66"/>
                        <a:pt x="11" y="52"/>
                        <a:pt x="9" y="3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02" name="Freeform 8883">
                  <a:extLst>
                    <a:ext uri="{FF2B5EF4-FFF2-40B4-BE49-F238E27FC236}">
                      <a16:creationId xmlns:a16="http://schemas.microsoft.com/office/drawing/2014/main" id="{2E0A9A0B-2C19-0E34-302B-0664E396C5D6}"/>
                    </a:ext>
                  </a:extLst>
                </p:cNvPr>
                <p:cNvSpPr>
                  <a:spLocks/>
                </p:cNvSpPr>
                <p:nvPr/>
              </p:nvSpPr>
              <p:spPr bwMode="auto">
                <a:xfrm>
                  <a:off x="4187" y="2698"/>
                  <a:ext cx="28" cy="62"/>
                </a:xfrm>
                <a:custGeom>
                  <a:avLst/>
                  <a:gdLst>
                    <a:gd name="T0" fmla="*/ 4 w 34"/>
                    <a:gd name="T1" fmla="*/ 19 h 74"/>
                    <a:gd name="T2" fmla="*/ 1 w 34"/>
                    <a:gd name="T3" fmla="*/ 6 h 74"/>
                    <a:gd name="T4" fmla="*/ 6 w 34"/>
                    <a:gd name="T5" fmla="*/ 1 h 74"/>
                    <a:gd name="T6" fmla="*/ 12 w 34"/>
                    <a:gd name="T7" fmla="*/ 4 h 74"/>
                    <a:gd name="T8" fmla="*/ 15 w 34"/>
                    <a:gd name="T9" fmla="*/ 17 h 74"/>
                    <a:gd name="T10" fmla="*/ 15 w 34"/>
                    <a:gd name="T11" fmla="*/ 31 h 74"/>
                    <a:gd name="T12" fmla="*/ 10 w 34"/>
                    <a:gd name="T13" fmla="*/ 36 h 74"/>
                    <a:gd name="T14" fmla="*/ 4 w 34"/>
                    <a:gd name="T15" fmla="*/ 33 h 74"/>
                    <a:gd name="T16" fmla="*/ 4 w 34"/>
                    <a:gd name="T17" fmla="*/ 19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74">
                      <a:moveTo>
                        <a:pt x="9" y="39"/>
                      </a:moveTo>
                      <a:cubicBezTo>
                        <a:pt x="8" y="26"/>
                        <a:pt x="1" y="12"/>
                        <a:pt x="1" y="12"/>
                      </a:cubicBezTo>
                      <a:cubicBezTo>
                        <a:pt x="0" y="7"/>
                        <a:pt x="5" y="2"/>
                        <a:pt x="12" y="1"/>
                      </a:cubicBezTo>
                      <a:cubicBezTo>
                        <a:pt x="18" y="0"/>
                        <a:pt x="24" y="3"/>
                        <a:pt x="25" y="8"/>
                      </a:cubicBezTo>
                      <a:cubicBezTo>
                        <a:pt x="25" y="8"/>
                        <a:pt x="31" y="23"/>
                        <a:pt x="33" y="35"/>
                      </a:cubicBezTo>
                      <a:cubicBezTo>
                        <a:pt x="34" y="44"/>
                        <a:pt x="34" y="44"/>
                        <a:pt x="33" y="62"/>
                      </a:cubicBezTo>
                      <a:cubicBezTo>
                        <a:pt x="33" y="67"/>
                        <a:pt x="29" y="72"/>
                        <a:pt x="22" y="73"/>
                      </a:cubicBezTo>
                      <a:cubicBezTo>
                        <a:pt x="15" y="74"/>
                        <a:pt x="9" y="71"/>
                        <a:pt x="9" y="66"/>
                      </a:cubicBezTo>
                      <a:cubicBezTo>
                        <a:pt x="9" y="66"/>
                        <a:pt x="11" y="52"/>
                        <a:pt x="9" y="39"/>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03" name="Freeform 8884">
                  <a:extLst>
                    <a:ext uri="{FF2B5EF4-FFF2-40B4-BE49-F238E27FC236}">
                      <a16:creationId xmlns:a16="http://schemas.microsoft.com/office/drawing/2014/main" id="{4194928B-8812-9261-5773-2F50E7D012AE}"/>
                    </a:ext>
                  </a:extLst>
                </p:cNvPr>
                <p:cNvSpPr>
                  <a:spLocks/>
                </p:cNvSpPr>
                <p:nvPr/>
              </p:nvSpPr>
              <p:spPr bwMode="auto">
                <a:xfrm>
                  <a:off x="4072" y="2558"/>
                  <a:ext cx="66" cy="63"/>
                </a:xfrm>
                <a:custGeom>
                  <a:avLst/>
                  <a:gdLst>
                    <a:gd name="T0" fmla="*/ 17 w 80"/>
                    <a:gd name="T1" fmla="*/ 21 h 76"/>
                    <a:gd name="T2" fmla="*/ 2 w 80"/>
                    <a:gd name="T3" fmla="*/ 11 h 76"/>
                    <a:gd name="T4" fmla="*/ 2 w 80"/>
                    <a:gd name="T5" fmla="*/ 2 h 76"/>
                    <a:gd name="T6" fmla="*/ 10 w 80"/>
                    <a:gd name="T7" fmla="*/ 2 h 76"/>
                    <a:gd name="T8" fmla="*/ 24 w 80"/>
                    <a:gd name="T9" fmla="*/ 12 h 76"/>
                    <a:gd name="T10" fmla="*/ 34 w 80"/>
                    <a:gd name="T11" fmla="*/ 26 h 76"/>
                    <a:gd name="T12" fmla="*/ 35 w 80"/>
                    <a:gd name="T13" fmla="*/ 34 h 76"/>
                    <a:gd name="T14" fmla="*/ 27 w 80"/>
                    <a:gd name="T15" fmla="*/ 34 h 76"/>
                    <a:gd name="T16" fmla="*/ 17 w 80"/>
                    <a:gd name="T17" fmla="*/ 21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76">
                      <a:moveTo>
                        <a:pt x="35" y="44"/>
                      </a:moveTo>
                      <a:cubicBezTo>
                        <a:pt x="23" y="33"/>
                        <a:pt x="5" y="23"/>
                        <a:pt x="5" y="23"/>
                      </a:cubicBezTo>
                      <a:cubicBezTo>
                        <a:pt x="0" y="18"/>
                        <a:pt x="0" y="11"/>
                        <a:pt x="5" y="6"/>
                      </a:cubicBezTo>
                      <a:cubicBezTo>
                        <a:pt x="9" y="1"/>
                        <a:pt x="17" y="0"/>
                        <a:pt x="22" y="5"/>
                      </a:cubicBezTo>
                      <a:cubicBezTo>
                        <a:pt x="22" y="5"/>
                        <a:pt x="39" y="15"/>
                        <a:pt x="51" y="26"/>
                      </a:cubicBezTo>
                      <a:cubicBezTo>
                        <a:pt x="60" y="34"/>
                        <a:pt x="59" y="35"/>
                        <a:pt x="74" y="54"/>
                      </a:cubicBezTo>
                      <a:cubicBezTo>
                        <a:pt x="79" y="58"/>
                        <a:pt x="80" y="66"/>
                        <a:pt x="75" y="71"/>
                      </a:cubicBezTo>
                      <a:cubicBezTo>
                        <a:pt x="71" y="76"/>
                        <a:pt x="63" y="76"/>
                        <a:pt x="58" y="71"/>
                      </a:cubicBezTo>
                      <a:cubicBezTo>
                        <a:pt x="58" y="71"/>
                        <a:pt x="48" y="56"/>
                        <a:pt x="35" y="44"/>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04" name="Freeform 8885">
                  <a:extLst>
                    <a:ext uri="{FF2B5EF4-FFF2-40B4-BE49-F238E27FC236}">
                      <a16:creationId xmlns:a16="http://schemas.microsoft.com/office/drawing/2014/main" id="{C9E6DA1C-7214-745A-47FE-DA3F65234D94}"/>
                    </a:ext>
                  </a:extLst>
                </p:cNvPr>
                <p:cNvSpPr>
                  <a:spLocks/>
                </p:cNvSpPr>
                <p:nvPr/>
              </p:nvSpPr>
              <p:spPr bwMode="auto">
                <a:xfrm>
                  <a:off x="4072" y="2558"/>
                  <a:ext cx="66" cy="63"/>
                </a:xfrm>
                <a:custGeom>
                  <a:avLst/>
                  <a:gdLst>
                    <a:gd name="T0" fmla="*/ 17 w 80"/>
                    <a:gd name="T1" fmla="*/ 21 h 76"/>
                    <a:gd name="T2" fmla="*/ 2 w 80"/>
                    <a:gd name="T3" fmla="*/ 11 h 76"/>
                    <a:gd name="T4" fmla="*/ 2 w 80"/>
                    <a:gd name="T5" fmla="*/ 2 h 76"/>
                    <a:gd name="T6" fmla="*/ 10 w 80"/>
                    <a:gd name="T7" fmla="*/ 2 h 76"/>
                    <a:gd name="T8" fmla="*/ 24 w 80"/>
                    <a:gd name="T9" fmla="*/ 12 h 76"/>
                    <a:gd name="T10" fmla="*/ 34 w 80"/>
                    <a:gd name="T11" fmla="*/ 26 h 76"/>
                    <a:gd name="T12" fmla="*/ 35 w 80"/>
                    <a:gd name="T13" fmla="*/ 34 h 76"/>
                    <a:gd name="T14" fmla="*/ 27 w 80"/>
                    <a:gd name="T15" fmla="*/ 34 h 76"/>
                    <a:gd name="T16" fmla="*/ 17 w 80"/>
                    <a:gd name="T17" fmla="*/ 21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76">
                      <a:moveTo>
                        <a:pt x="35" y="44"/>
                      </a:moveTo>
                      <a:cubicBezTo>
                        <a:pt x="23" y="33"/>
                        <a:pt x="5" y="23"/>
                        <a:pt x="5" y="23"/>
                      </a:cubicBezTo>
                      <a:cubicBezTo>
                        <a:pt x="0" y="18"/>
                        <a:pt x="0" y="11"/>
                        <a:pt x="5" y="6"/>
                      </a:cubicBezTo>
                      <a:cubicBezTo>
                        <a:pt x="9" y="1"/>
                        <a:pt x="17" y="0"/>
                        <a:pt x="22" y="5"/>
                      </a:cubicBezTo>
                      <a:cubicBezTo>
                        <a:pt x="22" y="5"/>
                        <a:pt x="39" y="15"/>
                        <a:pt x="51" y="26"/>
                      </a:cubicBezTo>
                      <a:cubicBezTo>
                        <a:pt x="60" y="34"/>
                        <a:pt x="59" y="35"/>
                        <a:pt x="74" y="54"/>
                      </a:cubicBezTo>
                      <a:cubicBezTo>
                        <a:pt x="79" y="58"/>
                        <a:pt x="80" y="66"/>
                        <a:pt x="75" y="71"/>
                      </a:cubicBezTo>
                      <a:cubicBezTo>
                        <a:pt x="71" y="76"/>
                        <a:pt x="63" y="76"/>
                        <a:pt x="58" y="71"/>
                      </a:cubicBezTo>
                      <a:cubicBezTo>
                        <a:pt x="58" y="71"/>
                        <a:pt x="48" y="56"/>
                        <a:pt x="35" y="44"/>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05" name="Freeform 8886">
                  <a:extLst>
                    <a:ext uri="{FF2B5EF4-FFF2-40B4-BE49-F238E27FC236}">
                      <a16:creationId xmlns:a16="http://schemas.microsoft.com/office/drawing/2014/main" id="{BE331F49-A84E-D317-3C8D-4D7B688B5492}"/>
                    </a:ext>
                  </a:extLst>
                </p:cNvPr>
                <p:cNvSpPr>
                  <a:spLocks/>
                </p:cNvSpPr>
                <p:nvPr/>
              </p:nvSpPr>
              <p:spPr bwMode="auto">
                <a:xfrm>
                  <a:off x="4012" y="2916"/>
                  <a:ext cx="30" cy="73"/>
                </a:xfrm>
                <a:custGeom>
                  <a:avLst/>
                  <a:gdLst>
                    <a:gd name="T0" fmla="*/ 5 w 36"/>
                    <a:gd name="T1" fmla="*/ 22 h 88"/>
                    <a:gd name="T2" fmla="*/ 5 w 36"/>
                    <a:gd name="T3" fmla="*/ 5 h 88"/>
                    <a:gd name="T4" fmla="*/ 12 w 36"/>
                    <a:gd name="T5" fmla="*/ 1 h 88"/>
                    <a:gd name="T6" fmla="*/ 16 w 36"/>
                    <a:gd name="T7" fmla="*/ 7 h 88"/>
                    <a:gd name="T8" fmla="*/ 16 w 36"/>
                    <a:gd name="T9" fmla="*/ 22 h 88"/>
                    <a:gd name="T10" fmla="*/ 12 w 36"/>
                    <a:gd name="T11" fmla="*/ 37 h 88"/>
                    <a:gd name="T12" fmla="*/ 6 w 36"/>
                    <a:gd name="T13" fmla="*/ 41 h 88"/>
                    <a:gd name="T14" fmla="*/ 0 w 36"/>
                    <a:gd name="T15" fmla="*/ 35 h 88"/>
                    <a:gd name="T16" fmla="*/ 5 w 36"/>
                    <a:gd name="T17" fmla="*/ 22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88">
                      <a:moveTo>
                        <a:pt x="10" y="44"/>
                      </a:moveTo>
                      <a:cubicBezTo>
                        <a:pt x="12" y="29"/>
                        <a:pt x="10" y="10"/>
                        <a:pt x="10" y="10"/>
                      </a:cubicBezTo>
                      <a:cubicBezTo>
                        <a:pt x="11" y="4"/>
                        <a:pt x="17" y="0"/>
                        <a:pt x="24" y="1"/>
                      </a:cubicBezTo>
                      <a:cubicBezTo>
                        <a:pt x="30" y="2"/>
                        <a:pt x="35" y="8"/>
                        <a:pt x="34" y="14"/>
                      </a:cubicBezTo>
                      <a:cubicBezTo>
                        <a:pt x="34" y="14"/>
                        <a:pt x="36" y="32"/>
                        <a:pt x="33" y="47"/>
                      </a:cubicBezTo>
                      <a:cubicBezTo>
                        <a:pt x="32" y="58"/>
                        <a:pt x="31" y="57"/>
                        <a:pt x="24" y="78"/>
                      </a:cubicBezTo>
                      <a:cubicBezTo>
                        <a:pt x="24" y="84"/>
                        <a:pt x="17" y="88"/>
                        <a:pt x="11" y="87"/>
                      </a:cubicBezTo>
                      <a:cubicBezTo>
                        <a:pt x="4" y="86"/>
                        <a:pt x="0" y="81"/>
                        <a:pt x="0" y="75"/>
                      </a:cubicBezTo>
                      <a:cubicBezTo>
                        <a:pt x="0" y="75"/>
                        <a:pt x="7" y="60"/>
                        <a:pt x="10" y="44"/>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06" name="Freeform 8887">
                  <a:extLst>
                    <a:ext uri="{FF2B5EF4-FFF2-40B4-BE49-F238E27FC236}">
                      <a16:creationId xmlns:a16="http://schemas.microsoft.com/office/drawing/2014/main" id="{F3FACF75-9118-6E9A-6257-4F7B57EEAA32}"/>
                    </a:ext>
                  </a:extLst>
                </p:cNvPr>
                <p:cNvSpPr>
                  <a:spLocks/>
                </p:cNvSpPr>
                <p:nvPr/>
              </p:nvSpPr>
              <p:spPr bwMode="auto">
                <a:xfrm>
                  <a:off x="4012" y="2916"/>
                  <a:ext cx="30" cy="73"/>
                </a:xfrm>
                <a:custGeom>
                  <a:avLst/>
                  <a:gdLst>
                    <a:gd name="T0" fmla="*/ 5 w 36"/>
                    <a:gd name="T1" fmla="*/ 22 h 88"/>
                    <a:gd name="T2" fmla="*/ 5 w 36"/>
                    <a:gd name="T3" fmla="*/ 5 h 88"/>
                    <a:gd name="T4" fmla="*/ 12 w 36"/>
                    <a:gd name="T5" fmla="*/ 1 h 88"/>
                    <a:gd name="T6" fmla="*/ 16 w 36"/>
                    <a:gd name="T7" fmla="*/ 7 h 88"/>
                    <a:gd name="T8" fmla="*/ 16 w 36"/>
                    <a:gd name="T9" fmla="*/ 22 h 88"/>
                    <a:gd name="T10" fmla="*/ 12 w 36"/>
                    <a:gd name="T11" fmla="*/ 37 h 88"/>
                    <a:gd name="T12" fmla="*/ 6 w 36"/>
                    <a:gd name="T13" fmla="*/ 41 h 88"/>
                    <a:gd name="T14" fmla="*/ 0 w 36"/>
                    <a:gd name="T15" fmla="*/ 35 h 88"/>
                    <a:gd name="T16" fmla="*/ 5 w 36"/>
                    <a:gd name="T17" fmla="*/ 22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88">
                      <a:moveTo>
                        <a:pt x="10" y="44"/>
                      </a:moveTo>
                      <a:cubicBezTo>
                        <a:pt x="12" y="29"/>
                        <a:pt x="10" y="10"/>
                        <a:pt x="10" y="10"/>
                      </a:cubicBezTo>
                      <a:cubicBezTo>
                        <a:pt x="11" y="4"/>
                        <a:pt x="17" y="0"/>
                        <a:pt x="24" y="1"/>
                      </a:cubicBezTo>
                      <a:cubicBezTo>
                        <a:pt x="30" y="2"/>
                        <a:pt x="35" y="8"/>
                        <a:pt x="34" y="14"/>
                      </a:cubicBezTo>
                      <a:cubicBezTo>
                        <a:pt x="34" y="14"/>
                        <a:pt x="36" y="32"/>
                        <a:pt x="33" y="47"/>
                      </a:cubicBezTo>
                      <a:cubicBezTo>
                        <a:pt x="32" y="58"/>
                        <a:pt x="31" y="57"/>
                        <a:pt x="24" y="78"/>
                      </a:cubicBezTo>
                      <a:cubicBezTo>
                        <a:pt x="24" y="84"/>
                        <a:pt x="17" y="88"/>
                        <a:pt x="11" y="87"/>
                      </a:cubicBezTo>
                      <a:cubicBezTo>
                        <a:pt x="4" y="86"/>
                        <a:pt x="0" y="81"/>
                        <a:pt x="0" y="75"/>
                      </a:cubicBezTo>
                      <a:cubicBezTo>
                        <a:pt x="0" y="75"/>
                        <a:pt x="7" y="60"/>
                        <a:pt x="10" y="44"/>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07" name="Freeform 8888">
                  <a:extLst>
                    <a:ext uri="{FF2B5EF4-FFF2-40B4-BE49-F238E27FC236}">
                      <a16:creationId xmlns:a16="http://schemas.microsoft.com/office/drawing/2014/main" id="{D5AAF2AA-5696-7BE1-9565-F1888591BCF2}"/>
                    </a:ext>
                  </a:extLst>
                </p:cNvPr>
                <p:cNvSpPr>
                  <a:spLocks/>
                </p:cNvSpPr>
                <p:nvPr/>
              </p:nvSpPr>
              <p:spPr bwMode="auto">
                <a:xfrm>
                  <a:off x="3972" y="3001"/>
                  <a:ext cx="51" cy="66"/>
                </a:xfrm>
                <a:custGeom>
                  <a:avLst/>
                  <a:gdLst>
                    <a:gd name="T0" fmla="*/ 12 w 61"/>
                    <a:gd name="T1" fmla="*/ 16 h 81"/>
                    <a:gd name="T2" fmla="*/ 18 w 61"/>
                    <a:gd name="T3" fmla="*/ 3 h 81"/>
                    <a:gd name="T4" fmla="*/ 26 w 61"/>
                    <a:gd name="T5" fmla="*/ 2 h 81"/>
                    <a:gd name="T6" fmla="*/ 28 w 61"/>
                    <a:gd name="T7" fmla="*/ 8 h 81"/>
                    <a:gd name="T8" fmla="*/ 23 w 61"/>
                    <a:gd name="T9" fmla="*/ 22 h 81"/>
                    <a:gd name="T10" fmla="*/ 12 w 61"/>
                    <a:gd name="T11" fmla="*/ 33 h 81"/>
                    <a:gd name="T12" fmla="*/ 4 w 61"/>
                    <a:gd name="T13" fmla="*/ 34 h 81"/>
                    <a:gd name="T14" fmla="*/ 3 w 61"/>
                    <a:gd name="T15" fmla="*/ 28 h 81"/>
                    <a:gd name="T16" fmla="*/ 12 w 61"/>
                    <a:gd name="T17" fmla="*/ 16 h 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81">
                      <a:moveTo>
                        <a:pt x="24" y="38"/>
                      </a:moveTo>
                      <a:cubicBezTo>
                        <a:pt x="32" y="24"/>
                        <a:pt x="37" y="7"/>
                        <a:pt x="37" y="7"/>
                      </a:cubicBezTo>
                      <a:cubicBezTo>
                        <a:pt x="40" y="1"/>
                        <a:pt x="47" y="0"/>
                        <a:pt x="53" y="3"/>
                      </a:cubicBezTo>
                      <a:cubicBezTo>
                        <a:pt x="59" y="7"/>
                        <a:pt x="61" y="14"/>
                        <a:pt x="58" y="19"/>
                      </a:cubicBezTo>
                      <a:cubicBezTo>
                        <a:pt x="58" y="19"/>
                        <a:pt x="52" y="37"/>
                        <a:pt x="45" y="49"/>
                      </a:cubicBezTo>
                      <a:cubicBezTo>
                        <a:pt x="39" y="59"/>
                        <a:pt x="38" y="58"/>
                        <a:pt x="24" y="75"/>
                      </a:cubicBezTo>
                      <a:cubicBezTo>
                        <a:pt x="21" y="80"/>
                        <a:pt x="14" y="81"/>
                        <a:pt x="8" y="78"/>
                      </a:cubicBezTo>
                      <a:cubicBezTo>
                        <a:pt x="2" y="75"/>
                        <a:pt x="0" y="68"/>
                        <a:pt x="3" y="62"/>
                      </a:cubicBezTo>
                      <a:cubicBezTo>
                        <a:pt x="3" y="62"/>
                        <a:pt x="16" y="51"/>
                        <a:pt x="24" y="38"/>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08" name="Freeform 8889">
                  <a:extLst>
                    <a:ext uri="{FF2B5EF4-FFF2-40B4-BE49-F238E27FC236}">
                      <a16:creationId xmlns:a16="http://schemas.microsoft.com/office/drawing/2014/main" id="{DF354D35-7E20-2757-E78C-A06270AB6B61}"/>
                    </a:ext>
                  </a:extLst>
                </p:cNvPr>
                <p:cNvSpPr>
                  <a:spLocks/>
                </p:cNvSpPr>
                <p:nvPr/>
              </p:nvSpPr>
              <p:spPr bwMode="auto">
                <a:xfrm>
                  <a:off x="3972" y="3001"/>
                  <a:ext cx="51" cy="66"/>
                </a:xfrm>
                <a:custGeom>
                  <a:avLst/>
                  <a:gdLst>
                    <a:gd name="T0" fmla="*/ 12 w 61"/>
                    <a:gd name="T1" fmla="*/ 16 h 81"/>
                    <a:gd name="T2" fmla="*/ 18 w 61"/>
                    <a:gd name="T3" fmla="*/ 3 h 81"/>
                    <a:gd name="T4" fmla="*/ 26 w 61"/>
                    <a:gd name="T5" fmla="*/ 2 h 81"/>
                    <a:gd name="T6" fmla="*/ 28 w 61"/>
                    <a:gd name="T7" fmla="*/ 8 h 81"/>
                    <a:gd name="T8" fmla="*/ 23 w 61"/>
                    <a:gd name="T9" fmla="*/ 22 h 81"/>
                    <a:gd name="T10" fmla="*/ 12 w 61"/>
                    <a:gd name="T11" fmla="*/ 33 h 81"/>
                    <a:gd name="T12" fmla="*/ 4 w 61"/>
                    <a:gd name="T13" fmla="*/ 34 h 81"/>
                    <a:gd name="T14" fmla="*/ 3 w 61"/>
                    <a:gd name="T15" fmla="*/ 28 h 81"/>
                    <a:gd name="T16" fmla="*/ 12 w 61"/>
                    <a:gd name="T17" fmla="*/ 16 h 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81">
                      <a:moveTo>
                        <a:pt x="24" y="38"/>
                      </a:moveTo>
                      <a:cubicBezTo>
                        <a:pt x="32" y="24"/>
                        <a:pt x="37" y="7"/>
                        <a:pt x="37" y="7"/>
                      </a:cubicBezTo>
                      <a:cubicBezTo>
                        <a:pt x="40" y="1"/>
                        <a:pt x="47" y="0"/>
                        <a:pt x="53" y="3"/>
                      </a:cubicBezTo>
                      <a:cubicBezTo>
                        <a:pt x="59" y="7"/>
                        <a:pt x="61" y="14"/>
                        <a:pt x="58" y="19"/>
                      </a:cubicBezTo>
                      <a:cubicBezTo>
                        <a:pt x="58" y="19"/>
                        <a:pt x="52" y="37"/>
                        <a:pt x="45" y="49"/>
                      </a:cubicBezTo>
                      <a:cubicBezTo>
                        <a:pt x="39" y="59"/>
                        <a:pt x="38" y="58"/>
                        <a:pt x="24" y="75"/>
                      </a:cubicBezTo>
                      <a:cubicBezTo>
                        <a:pt x="21" y="80"/>
                        <a:pt x="14" y="81"/>
                        <a:pt x="8" y="78"/>
                      </a:cubicBezTo>
                      <a:cubicBezTo>
                        <a:pt x="2" y="75"/>
                        <a:pt x="0" y="68"/>
                        <a:pt x="3" y="62"/>
                      </a:cubicBezTo>
                      <a:cubicBezTo>
                        <a:pt x="3" y="62"/>
                        <a:pt x="16" y="51"/>
                        <a:pt x="24" y="38"/>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09" name="Freeform 8890">
                  <a:extLst>
                    <a:ext uri="{FF2B5EF4-FFF2-40B4-BE49-F238E27FC236}">
                      <a16:creationId xmlns:a16="http://schemas.microsoft.com/office/drawing/2014/main" id="{F51C5D14-8216-0675-1C5C-70F5D0AE16CA}"/>
                    </a:ext>
                  </a:extLst>
                </p:cNvPr>
                <p:cNvSpPr>
                  <a:spLocks/>
                </p:cNvSpPr>
                <p:nvPr/>
              </p:nvSpPr>
              <p:spPr bwMode="auto">
                <a:xfrm>
                  <a:off x="3953" y="3083"/>
                  <a:ext cx="29" cy="73"/>
                </a:xfrm>
                <a:custGeom>
                  <a:avLst/>
                  <a:gdLst>
                    <a:gd name="T0" fmla="*/ 12 w 35"/>
                    <a:gd name="T1" fmla="*/ 22 h 88"/>
                    <a:gd name="T2" fmla="*/ 12 w 35"/>
                    <a:gd name="T3" fmla="*/ 37 h 88"/>
                    <a:gd name="T4" fmla="*/ 6 w 35"/>
                    <a:gd name="T5" fmla="*/ 41 h 88"/>
                    <a:gd name="T6" fmla="*/ 1 w 35"/>
                    <a:gd name="T7" fmla="*/ 35 h 88"/>
                    <a:gd name="T8" fmla="*/ 1 w 35"/>
                    <a:gd name="T9" fmla="*/ 19 h 88"/>
                    <a:gd name="T10" fmla="*/ 5 w 35"/>
                    <a:gd name="T11" fmla="*/ 5 h 88"/>
                    <a:gd name="T12" fmla="*/ 12 w 35"/>
                    <a:gd name="T13" fmla="*/ 0 h 88"/>
                    <a:gd name="T14" fmla="*/ 16 w 35"/>
                    <a:gd name="T15" fmla="*/ 6 h 88"/>
                    <a:gd name="T16" fmla="*/ 12 w 35"/>
                    <a:gd name="T17" fmla="*/ 22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88">
                      <a:moveTo>
                        <a:pt x="25" y="44"/>
                      </a:moveTo>
                      <a:cubicBezTo>
                        <a:pt x="23" y="59"/>
                        <a:pt x="25" y="78"/>
                        <a:pt x="25" y="78"/>
                      </a:cubicBezTo>
                      <a:cubicBezTo>
                        <a:pt x="24" y="84"/>
                        <a:pt x="18" y="88"/>
                        <a:pt x="12" y="87"/>
                      </a:cubicBezTo>
                      <a:cubicBezTo>
                        <a:pt x="5" y="86"/>
                        <a:pt x="0" y="80"/>
                        <a:pt x="1" y="74"/>
                      </a:cubicBezTo>
                      <a:cubicBezTo>
                        <a:pt x="1" y="74"/>
                        <a:pt x="0" y="56"/>
                        <a:pt x="1" y="41"/>
                      </a:cubicBezTo>
                      <a:cubicBezTo>
                        <a:pt x="3" y="30"/>
                        <a:pt x="4" y="31"/>
                        <a:pt x="10" y="10"/>
                      </a:cubicBezTo>
                      <a:cubicBezTo>
                        <a:pt x="11" y="4"/>
                        <a:pt x="17" y="0"/>
                        <a:pt x="24" y="0"/>
                      </a:cubicBezTo>
                      <a:cubicBezTo>
                        <a:pt x="30" y="1"/>
                        <a:pt x="35" y="7"/>
                        <a:pt x="34" y="13"/>
                      </a:cubicBezTo>
                      <a:cubicBezTo>
                        <a:pt x="34" y="13"/>
                        <a:pt x="28" y="28"/>
                        <a:pt x="25" y="44"/>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10" name="Freeform 8891">
                  <a:extLst>
                    <a:ext uri="{FF2B5EF4-FFF2-40B4-BE49-F238E27FC236}">
                      <a16:creationId xmlns:a16="http://schemas.microsoft.com/office/drawing/2014/main" id="{413858C2-F1A0-4A3B-E923-8220515357D4}"/>
                    </a:ext>
                  </a:extLst>
                </p:cNvPr>
                <p:cNvSpPr>
                  <a:spLocks/>
                </p:cNvSpPr>
                <p:nvPr/>
              </p:nvSpPr>
              <p:spPr bwMode="auto">
                <a:xfrm>
                  <a:off x="3953" y="3083"/>
                  <a:ext cx="29" cy="73"/>
                </a:xfrm>
                <a:custGeom>
                  <a:avLst/>
                  <a:gdLst>
                    <a:gd name="T0" fmla="*/ 12 w 35"/>
                    <a:gd name="T1" fmla="*/ 22 h 88"/>
                    <a:gd name="T2" fmla="*/ 12 w 35"/>
                    <a:gd name="T3" fmla="*/ 37 h 88"/>
                    <a:gd name="T4" fmla="*/ 6 w 35"/>
                    <a:gd name="T5" fmla="*/ 41 h 88"/>
                    <a:gd name="T6" fmla="*/ 1 w 35"/>
                    <a:gd name="T7" fmla="*/ 35 h 88"/>
                    <a:gd name="T8" fmla="*/ 1 w 35"/>
                    <a:gd name="T9" fmla="*/ 19 h 88"/>
                    <a:gd name="T10" fmla="*/ 5 w 35"/>
                    <a:gd name="T11" fmla="*/ 5 h 88"/>
                    <a:gd name="T12" fmla="*/ 12 w 35"/>
                    <a:gd name="T13" fmla="*/ 0 h 88"/>
                    <a:gd name="T14" fmla="*/ 16 w 35"/>
                    <a:gd name="T15" fmla="*/ 6 h 88"/>
                    <a:gd name="T16" fmla="*/ 12 w 35"/>
                    <a:gd name="T17" fmla="*/ 22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88">
                      <a:moveTo>
                        <a:pt x="25" y="44"/>
                      </a:moveTo>
                      <a:cubicBezTo>
                        <a:pt x="23" y="59"/>
                        <a:pt x="25" y="78"/>
                        <a:pt x="25" y="78"/>
                      </a:cubicBezTo>
                      <a:cubicBezTo>
                        <a:pt x="24" y="84"/>
                        <a:pt x="18" y="88"/>
                        <a:pt x="12" y="87"/>
                      </a:cubicBezTo>
                      <a:cubicBezTo>
                        <a:pt x="5" y="86"/>
                        <a:pt x="0" y="80"/>
                        <a:pt x="1" y="74"/>
                      </a:cubicBezTo>
                      <a:cubicBezTo>
                        <a:pt x="1" y="74"/>
                        <a:pt x="0" y="56"/>
                        <a:pt x="1" y="41"/>
                      </a:cubicBezTo>
                      <a:cubicBezTo>
                        <a:pt x="3" y="30"/>
                        <a:pt x="4" y="31"/>
                        <a:pt x="10" y="10"/>
                      </a:cubicBezTo>
                      <a:cubicBezTo>
                        <a:pt x="11" y="4"/>
                        <a:pt x="17" y="0"/>
                        <a:pt x="24" y="0"/>
                      </a:cubicBezTo>
                      <a:cubicBezTo>
                        <a:pt x="30" y="1"/>
                        <a:pt x="35" y="7"/>
                        <a:pt x="34" y="13"/>
                      </a:cubicBezTo>
                      <a:cubicBezTo>
                        <a:pt x="34" y="13"/>
                        <a:pt x="28" y="28"/>
                        <a:pt x="25" y="44"/>
                      </a:cubicBez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11" name="Freeform 8892">
                  <a:extLst>
                    <a:ext uri="{FF2B5EF4-FFF2-40B4-BE49-F238E27FC236}">
                      <a16:creationId xmlns:a16="http://schemas.microsoft.com/office/drawing/2014/main" id="{DA3FA48E-CC8E-1522-70FD-D30EAA87658B}"/>
                    </a:ext>
                  </a:extLst>
                </p:cNvPr>
                <p:cNvSpPr>
                  <a:spLocks/>
                </p:cNvSpPr>
                <p:nvPr/>
              </p:nvSpPr>
              <p:spPr bwMode="auto">
                <a:xfrm>
                  <a:off x="3970" y="3261"/>
                  <a:ext cx="28" cy="81"/>
                </a:xfrm>
                <a:custGeom>
                  <a:avLst/>
                  <a:gdLst>
                    <a:gd name="T0" fmla="*/ 4 w 34"/>
                    <a:gd name="T1" fmla="*/ 22 h 99"/>
                    <a:gd name="T2" fmla="*/ 4 w 34"/>
                    <a:gd name="T3" fmla="*/ 6 h 99"/>
                    <a:gd name="T4" fmla="*/ 10 w 34"/>
                    <a:gd name="T5" fmla="*/ 0 h 99"/>
                    <a:gd name="T6" fmla="*/ 14 w 34"/>
                    <a:gd name="T7" fmla="*/ 6 h 99"/>
                    <a:gd name="T8" fmla="*/ 14 w 34"/>
                    <a:gd name="T9" fmla="*/ 23 h 99"/>
                    <a:gd name="T10" fmla="*/ 12 w 34"/>
                    <a:gd name="T11" fmla="*/ 38 h 99"/>
                    <a:gd name="T12" fmla="*/ 5 w 34"/>
                    <a:gd name="T13" fmla="*/ 43 h 99"/>
                    <a:gd name="T14" fmla="*/ 0 w 34"/>
                    <a:gd name="T15" fmla="*/ 38 h 99"/>
                    <a:gd name="T16" fmla="*/ 4 w 34"/>
                    <a:gd name="T17" fmla="*/ 22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99">
                      <a:moveTo>
                        <a:pt x="9" y="49"/>
                      </a:moveTo>
                      <a:cubicBezTo>
                        <a:pt x="11" y="32"/>
                        <a:pt x="8" y="12"/>
                        <a:pt x="8" y="12"/>
                      </a:cubicBezTo>
                      <a:cubicBezTo>
                        <a:pt x="8" y="5"/>
                        <a:pt x="14" y="0"/>
                        <a:pt x="21" y="0"/>
                      </a:cubicBezTo>
                      <a:cubicBezTo>
                        <a:pt x="28" y="1"/>
                        <a:pt x="33" y="7"/>
                        <a:pt x="32" y="14"/>
                      </a:cubicBezTo>
                      <a:cubicBezTo>
                        <a:pt x="32" y="14"/>
                        <a:pt x="34" y="34"/>
                        <a:pt x="32" y="51"/>
                      </a:cubicBezTo>
                      <a:cubicBezTo>
                        <a:pt x="31" y="63"/>
                        <a:pt x="31" y="63"/>
                        <a:pt x="25" y="87"/>
                      </a:cubicBezTo>
                      <a:cubicBezTo>
                        <a:pt x="24" y="94"/>
                        <a:pt x="18" y="99"/>
                        <a:pt x="11" y="98"/>
                      </a:cubicBezTo>
                      <a:cubicBezTo>
                        <a:pt x="5" y="97"/>
                        <a:pt x="0" y="91"/>
                        <a:pt x="0" y="84"/>
                      </a:cubicBezTo>
                      <a:cubicBezTo>
                        <a:pt x="0" y="84"/>
                        <a:pt x="7" y="67"/>
                        <a:pt x="9" y="49"/>
                      </a:cubicBez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12" name="Freeform 8893">
                  <a:extLst>
                    <a:ext uri="{FF2B5EF4-FFF2-40B4-BE49-F238E27FC236}">
                      <a16:creationId xmlns:a16="http://schemas.microsoft.com/office/drawing/2014/main" id="{DBE64034-DA9F-623B-ED3F-755B570B803E}"/>
                    </a:ext>
                  </a:extLst>
                </p:cNvPr>
                <p:cNvSpPr>
                  <a:spLocks/>
                </p:cNvSpPr>
                <p:nvPr/>
              </p:nvSpPr>
              <p:spPr bwMode="auto">
                <a:xfrm>
                  <a:off x="3970" y="3261"/>
                  <a:ext cx="28" cy="81"/>
                </a:xfrm>
                <a:custGeom>
                  <a:avLst/>
                  <a:gdLst>
                    <a:gd name="T0" fmla="*/ 4 w 34"/>
                    <a:gd name="T1" fmla="*/ 22 h 99"/>
                    <a:gd name="T2" fmla="*/ 4 w 34"/>
                    <a:gd name="T3" fmla="*/ 6 h 99"/>
                    <a:gd name="T4" fmla="*/ 10 w 34"/>
                    <a:gd name="T5" fmla="*/ 0 h 99"/>
                    <a:gd name="T6" fmla="*/ 14 w 34"/>
                    <a:gd name="T7" fmla="*/ 6 h 99"/>
                    <a:gd name="T8" fmla="*/ 14 w 34"/>
                    <a:gd name="T9" fmla="*/ 23 h 99"/>
                    <a:gd name="T10" fmla="*/ 12 w 34"/>
                    <a:gd name="T11" fmla="*/ 38 h 99"/>
                    <a:gd name="T12" fmla="*/ 5 w 34"/>
                    <a:gd name="T13" fmla="*/ 43 h 99"/>
                    <a:gd name="T14" fmla="*/ 0 w 34"/>
                    <a:gd name="T15" fmla="*/ 38 h 99"/>
                    <a:gd name="T16" fmla="*/ 4 w 34"/>
                    <a:gd name="T17" fmla="*/ 22 h 9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99">
                      <a:moveTo>
                        <a:pt x="9" y="49"/>
                      </a:moveTo>
                      <a:cubicBezTo>
                        <a:pt x="11" y="32"/>
                        <a:pt x="8" y="12"/>
                        <a:pt x="8" y="12"/>
                      </a:cubicBezTo>
                      <a:cubicBezTo>
                        <a:pt x="8" y="5"/>
                        <a:pt x="14" y="0"/>
                        <a:pt x="21" y="0"/>
                      </a:cubicBezTo>
                      <a:cubicBezTo>
                        <a:pt x="28" y="1"/>
                        <a:pt x="33" y="7"/>
                        <a:pt x="32" y="14"/>
                      </a:cubicBezTo>
                      <a:cubicBezTo>
                        <a:pt x="32" y="14"/>
                        <a:pt x="34" y="34"/>
                        <a:pt x="32" y="51"/>
                      </a:cubicBezTo>
                      <a:cubicBezTo>
                        <a:pt x="31" y="63"/>
                        <a:pt x="31" y="63"/>
                        <a:pt x="25" y="87"/>
                      </a:cubicBezTo>
                      <a:cubicBezTo>
                        <a:pt x="24" y="94"/>
                        <a:pt x="18" y="99"/>
                        <a:pt x="11" y="98"/>
                      </a:cubicBezTo>
                      <a:cubicBezTo>
                        <a:pt x="5" y="97"/>
                        <a:pt x="0" y="91"/>
                        <a:pt x="0" y="84"/>
                      </a:cubicBezTo>
                      <a:cubicBezTo>
                        <a:pt x="0" y="84"/>
                        <a:pt x="7" y="67"/>
                        <a:pt x="9" y="49"/>
                      </a:cubicBez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13" name="Freeform 8894">
                  <a:extLst>
                    <a:ext uri="{FF2B5EF4-FFF2-40B4-BE49-F238E27FC236}">
                      <a16:creationId xmlns:a16="http://schemas.microsoft.com/office/drawing/2014/main" id="{F298BA04-9F79-D752-36C0-26238ACCB6D8}"/>
                    </a:ext>
                  </a:extLst>
                </p:cNvPr>
                <p:cNvSpPr>
                  <a:spLocks/>
                </p:cNvSpPr>
                <p:nvPr/>
              </p:nvSpPr>
              <p:spPr bwMode="auto">
                <a:xfrm>
                  <a:off x="4135" y="2616"/>
                  <a:ext cx="56" cy="72"/>
                </a:xfrm>
                <a:custGeom>
                  <a:avLst/>
                  <a:gdLst>
                    <a:gd name="T0" fmla="*/ 30 w 68"/>
                    <a:gd name="T1" fmla="*/ 31 h 87"/>
                    <a:gd name="T2" fmla="*/ 28 w 68"/>
                    <a:gd name="T3" fmla="*/ 39 h 87"/>
                    <a:gd name="T4" fmla="*/ 21 w 68"/>
                    <a:gd name="T5" fmla="*/ 38 h 87"/>
                    <a:gd name="T6" fmla="*/ 2 w 68"/>
                    <a:gd name="T7" fmla="*/ 10 h 87"/>
                    <a:gd name="T8" fmla="*/ 3 w 68"/>
                    <a:gd name="T9" fmla="*/ 2 h 87"/>
                    <a:gd name="T10" fmla="*/ 11 w 68"/>
                    <a:gd name="T11" fmla="*/ 3 h 87"/>
                    <a:gd name="T12" fmla="*/ 30 w 68"/>
                    <a:gd name="T13" fmla="*/ 31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87">
                      <a:moveTo>
                        <a:pt x="64" y="66"/>
                      </a:moveTo>
                      <a:cubicBezTo>
                        <a:pt x="68" y="71"/>
                        <a:pt x="67" y="79"/>
                        <a:pt x="61" y="83"/>
                      </a:cubicBezTo>
                      <a:cubicBezTo>
                        <a:pt x="56" y="87"/>
                        <a:pt x="48" y="85"/>
                        <a:pt x="45" y="80"/>
                      </a:cubicBezTo>
                      <a:cubicBezTo>
                        <a:pt x="4" y="21"/>
                        <a:pt x="4" y="21"/>
                        <a:pt x="4" y="21"/>
                      </a:cubicBezTo>
                      <a:cubicBezTo>
                        <a:pt x="0" y="16"/>
                        <a:pt x="1" y="8"/>
                        <a:pt x="7" y="4"/>
                      </a:cubicBezTo>
                      <a:cubicBezTo>
                        <a:pt x="12" y="0"/>
                        <a:pt x="20" y="2"/>
                        <a:pt x="23" y="7"/>
                      </a:cubicBezTo>
                      <a:lnTo>
                        <a:pt x="64" y="66"/>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14" name="Freeform 8895">
                  <a:extLst>
                    <a:ext uri="{FF2B5EF4-FFF2-40B4-BE49-F238E27FC236}">
                      <a16:creationId xmlns:a16="http://schemas.microsoft.com/office/drawing/2014/main" id="{E87D1942-3E02-682D-4F26-6257962772EB}"/>
                    </a:ext>
                  </a:extLst>
                </p:cNvPr>
                <p:cNvSpPr>
                  <a:spLocks/>
                </p:cNvSpPr>
                <p:nvPr/>
              </p:nvSpPr>
              <p:spPr bwMode="auto">
                <a:xfrm>
                  <a:off x="4135" y="2616"/>
                  <a:ext cx="56" cy="72"/>
                </a:xfrm>
                <a:custGeom>
                  <a:avLst/>
                  <a:gdLst>
                    <a:gd name="T0" fmla="*/ 30 w 68"/>
                    <a:gd name="T1" fmla="*/ 31 h 87"/>
                    <a:gd name="T2" fmla="*/ 28 w 68"/>
                    <a:gd name="T3" fmla="*/ 39 h 87"/>
                    <a:gd name="T4" fmla="*/ 21 w 68"/>
                    <a:gd name="T5" fmla="*/ 38 h 87"/>
                    <a:gd name="T6" fmla="*/ 2 w 68"/>
                    <a:gd name="T7" fmla="*/ 10 h 87"/>
                    <a:gd name="T8" fmla="*/ 3 w 68"/>
                    <a:gd name="T9" fmla="*/ 2 h 87"/>
                    <a:gd name="T10" fmla="*/ 11 w 68"/>
                    <a:gd name="T11" fmla="*/ 3 h 87"/>
                    <a:gd name="T12" fmla="*/ 30 w 68"/>
                    <a:gd name="T13" fmla="*/ 31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87">
                      <a:moveTo>
                        <a:pt x="64" y="66"/>
                      </a:moveTo>
                      <a:cubicBezTo>
                        <a:pt x="68" y="71"/>
                        <a:pt x="67" y="79"/>
                        <a:pt x="61" y="83"/>
                      </a:cubicBezTo>
                      <a:cubicBezTo>
                        <a:pt x="56" y="87"/>
                        <a:pt x="48" y="85"/>
                        <a:pt x="45" y="80"/>
                      </a:cubicBezTo>
                      <a:cubicBezTo>
                        <a:pt x="4" y="21"/>
                        <a:pt x="4" y="21"/>
                        <a:pt x="4" y="21"/>
                      </a:cubicBezTo>
                      <a:cubicBezTo>
                        <a:pt x="0" y="16"/>
                        <a:pt x="1" y="8"/>
                        <a:pt x="7" y="4"/>
                      </a:cubicBezTo>
                      <a:cubicBezTo>
                        <a:pt x="12" y="0"/>
                        <a:pt x="20" y="2"/>
                        <a:pt x="23" y="7"/>
                      </a:cubicBezTo>
                      <a:lnTo>
                        <a:pt x="64" y="66"/>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15" name="Freeform 8896">
                  <a:extLst>
                    <a:ext uri="{FF2B5EF4-FFF2-40B4-BE49-F238E27FC236}">
                      <a16:creationId xmlns:a16="http://schemas.microsoft.com/office/drawing/2014/main" id="{CF6E5B5F-A585-61BE-89A2-A73FFE000902}"/>
                    </a:ext>
                  </a:extLst>
                </p:cNvPr>
                <p:cNvSpPr>
                  <a:spLocks/>
                </p:cNvSpPr>
                <p:nvPr/>
              </p:nvSpPr>
              <p:spPr bwMode="auto">
                <a:xfrm>
                  <a:off x="4028" y="2735"/>
                  <a:ext cx="47" cy="77"/>
                </a:xfrm>
                <a:custGeom>
                  <a:avLst/>
                  <a:gdLst>
                    <a:gd name="T0" fmla="*/ 14 w 57"/>
                    <a:gd name="T1" fmla="*/ 4 h 93"/>
                    <a:gd name="T2" fmla="*/ 22 w 57"/>
                    <a:gd name="T3" fmla="*/ 2 h 93"/>
                    <a:gd name="T4" fmla="*/ 26 w 57"/>
                    <a:gd name="T5" fmla="*/ 9 h 93"/>
                    <a:gd name="T6" fmla="*/ 12 w 57"/>
                    <a:gd name="T7" fmla="*/ 40 h 93"/>
                    <a:gd name="T8" fmla="*/ 4 w 57"/>
                    <a:gd name="T9" fmla="*/ 42 h 93"/>
                    <a:gd name="T10" fmla="*/ 2 w 57"/>
                    <a:gd name="T11" fmla="*/ 35 h 93"/>
                    <a:gd name="T12" fmla="*/ 14 w 57"/>
                    <a:gd name="T13" fmla="*/ 4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 h="93">
                      <a:moveTo>
                        <a:pt x="32" y="9"/>
                      </a:moveTo>
                      <a:cubicBezTo>
                        <a:pt x="35" y="3"/>
                        <a:pt x="42" y="0"/>
                        <a:pt x="48" y="3"/>
                      </a:cubicBezTo>
                      <a:cubicBezTo>
                        <a:pt x="54" y="6"/>
                        <a:pt x="57" y="13"/>
                        <a:pt x="54" y="19"/>
                      </a:cubicBezTo>
                      <a:cubicBezTo>
                        <a:pt x="25" y="84"/>
                        <a:pt x="25" y="84"/>
                        <a:pt x="25" y="84"/>
                      </a:cubicBezTo>
                      <a:cubicBezTo>
                        <a:pt x="22" y="90"/>
                        <a:pt x="15" y="93"/>
                        <a:pt x="9" y="90"/>
                      </a:cubicBezTo>
                      <a:cubicBezTo>
                        <a:pt x="3" y="88"/>
                        <a:pt x="0" y="81"/>
                        <a:pt x="3" y="74"/>
                      </a:cubicBezTo>
                      <a:lnTo>
                        <a:pt x="32" y="9"/>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16" name="Freeform 8897">
                  <a:extLst>
                    <a:ext uri="{FF2B5EF4-FFF2-40B4-BE49-F238E27FC236}">
                      <a16:creationId xmlns:a16="http://schemas.microsoft.com/office/drawing/2014/main" id="{62AB4BE1-171C-D382-6808-56240C73F700}"/>
                    </a:ext>
                  </a:extLst>
                </p:cNvPr>
                <p:cNvSpPr>
                  <a:spLocks/>
                </p:cNvSpPr>
                <p:nvPr/>
              </p:nvSpPr>
              <p:spPr bwMode="auto">
                <a:xfrm>
                  <a:off x="4028" y="2735"/>
                  <a:ext cx="47" cy="77"/>
                </a:xfrm>
                <a:custGeom>
                  <a:avLst/>
                  <a:gdLst>
                    <a:gd name="T0" fmla="*/ 14 w 57"/>
                    <a:gd name="T1" fmla="*/ 4 h 93"/>
                    <a:gd name="T2" fmla="*/ 22 w 57"/>
                    <a:gd name="T3" fmla="*/ 2 h 93"/>
                    <a:gd name="T4" fmla="*/ 26 w 57"/>
                    <a:gd name="T5" fmla="*/ 9 h 93"/>
                    <a:gd name="T6" fmla="*/ 12 w 57"/>
                    <a:gd name="T7" fmla="*/ 40 h 93"/>
                    <a:gd name="T8" fmla="*/ 4 w 57"/>
                    <a:gd name="T9" fmla="*/ 42 h 93"/>
                    <a:gd name="T10" fmla="*/ 2 w 57"/>
                    <a:gd name="T11" fmla="*/ 35 h 93"/>
                    <a:gd name="T12" fmla="*/ 14 w 57"/>
                    <a:gd name="T13" fmla="*/ 4 h 9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 h="93">
                      <a:moveTo>
                        <a:pt x="32" y="9"/>
                      </a:moveTo>
                      <a:cubicBezTo>
                        <a:pt x="35" y="3"/>
                        <a:pt x="42" y="0"/>
                        <a:pt x="48" y="3"/>
                      </a:cubicBezTo>
                      <a:cubicBezTo>
                        <a:pt x="54" y="6"/>
                        <a:pt x="57" y="13"/>
                        <a:pt x="54" y="19"/>
                      </a:cubicBezTo>
                      <a:cubicBezTo>
                        <a:pt x="25" y="84"/>
                        <a:pt x="25" y="84"/>
                        <a:pt x="25" y="84"/>
                      </a:cubicBezTo>
                      <a:cubicBezTo>
                        <a:pt x="22" y="90"/>
                        <a:pt x="15" y="93"/>
                        <a:pt x="9" y="90"/>
                      </a:cubicBezTo>
                      <a:cubicBezTo>
                        <a:pt x="3" y="88"/>
                        <a:pt x="0" y="81"/>
                        <a:pt x="3" y="74"/>
                      </a:cubicBezTo>
                      <a:lnTo>
                        <a:pt x="32" y="9"/>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17" name="Freeform 8898">
                  <a:extLst>
                    <a:ext uri="{FF2B5EF4-FFF2-40B4-BE49-F238E27FC236}">
                      <a16:creationId xmlns:a16="http://schemas.microsoft.com/office/drawing/2014/main" id="{EAF68118-DA45-C828-8A7C-2BC966C0B80E}"/>
                    </a:ext>
                  </a:extLst>
                </p:cNvPr>
                <p:cNvSpPr>
                  <a:spLocks/>
                </p:cNvSpPr>
                <p:nvPr/>
              </p:nvSpPr>
              <p:spPr bwMode="auto">
                <a:xfrm>
                  <a:off x="4018" y="2826"/>
                  <a:ext cx="21" cy="79"/>
                </a:xfrm>
                <a:custGeom>
                  <a:avLst/>
                  <a:gdLst>
                    <a:gd name="T0" fmla="*/ 2 w 26"/>
                    <a:gd name="T1" fmla="*/ 6 h 96"/>
                    <a:gd name="T2" fmla="*/ 6 w 26"/>
                    <a:gd name="T3" fmla="*/ 0 h 96"/>
                    <a:gd name="T4" fmla="*/ 11 w 26"/>
                    <a:gd name="T5" fmla="*/ 6 h 96"/>
                    <a:gd name="T6" fmla="*/ 10 w 26"/>
                    <a:gd name="T7" fmla="*/ 39 h 96"/>
                    <a:gd name="T8" fmla="*/ 5 w 26"/>
                    <a:gd name="T9" fmla="*/ 44 h 96"/>
                    <a:gd name="T10" fmla="*/ 0 w 26"/>
                    <a:gd name="T11" fmla="*/ 38 h 96"/>
                    <a:gd name="T12" fmla="*/ 2 w 26"/>
                    <a:gd name="T13" fmla="*/ 6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96">
                      <a:moveTo>
                        <a:pt x="2" y="12"/>
                      </a:moveTo>
                      <a:cubicBezTo>
                        <a:pt x="2" y="5"/>
                        <a:pt x="8" y="0"/>
                        <a:pt x="14" y="0"/>
                      </a:cubicBezTo>
                      <a:cubicBezTo>
                        <a:pt x="21" y="0"/>
                        <a:pt x="26" y="6"/>
                        <a:pt x="26" y="12"/>
                      </a:cubicBezTo>
                      <a:cubicBezTo>
                        <a:pt x="24" y="84"/>
                        <a:pt x="24" y="84"/>
                        <a:pt x="24" y="84"/>
                      </a:cubicBezTo>
                      <a:cubicBezTo>
                        <a:pt x="24" y="91"/>
                        <a:pt x="18" y="96"/>
                        <a:pt x="11" y="96"/>
                      </a:cubicBezTo>
                      <a:cubicBezTo>
                        <a:pt x="5" y="96"/>
                        <a:pt x="0" y="90"/>
                        <a:pt x="0" y="83"/>
                      </a:cubicBezTo>
                      <a:lnTo>
                        <a:pt x="2" y="12"/>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18" name="Freeform 8899">
                  <a:extLst>
                    <a:ext uri="{FF2B5EF4-FFF2-40B4-BE49-F238E27FC236}">
                      <a16:creationId xmlns:a16="http://schemas.microsoft.com/office/drawing/2014/main" id="{2E3A272C-F8DB-D71E-D3C3-CAC6E48A3790}"/>
                    </a:ext>
                  </a:extLst>
                </p:cNvPr>
                <p:cNvSpPr>
                  <a:spLocks/>
                </p:cNvSpPr>
                <p:nvPr/>
              </p:nvSpPr>
              <p:spPr bwMode="auto">
                <a:xfrm>
                  <a:off x="4018" y="2826"/>
                  <a:ext cx="21" cy="79"/>
                </a:xfrm>
                <a:custGeom>
                  <a:avLst/>
                  <a:gdLst>
                    <a:gd name="T0" fmla="*/ 2 w 26"/>
                    <a:gd name="T1" fmla="*/ 6 h 96"/>
                    <a:gd name="T2" fmla="*/ 6 w 26"/>
                    <a:gd name="T3" fmla="*/ 0 h 96"/>
                    <a:gd name="T4" fmla="*/ 11 w 26"/>
                    <a:gd name="T5" fmla="*/ 6 h 96"/>
                    <a:gd name="T6" fmla="*/ 10 w 26"/>
                    <a:gd name="T7" fmla="*/ 39 h 96"/>
                    <a:gd name="T8" fmla="*/ 5 w 26"/>
                    <a:gd name="T9" fmla="*/ 44 h 96"/>
                    <a:gd name="T10" fmla="*/ 0 w 26"/>
                    <a:gd name="T11" fmla="*/ 38 h 96"/>
                    <a:gd name="T12" fmla="*/ 2 w 26"/>
                    <a:gd name="T13" fmla="*/ 6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96">
                      <a:moveTo>
                        <a:pt x="2" y="12"/>
                      </a:moveTo>
                      <a:cubicBezTo>
                        <a:pt x="2" y="5"/>
                        <a:pt x="8" y="0"/>
                        <a:pt x="14" y="0"/>
                      </a:cubicBezTo>
                      <a:cubicBezTo>
                        <a:pt x="21" y="0"/>
                        <a:pt x="26" y="6"/>
                        <a:pt x="26" y="12"/>
                      </a:cubicBezTo>
                      <a:cubicBezTo>
                        <a:pt x="24" y="84"/>
                        <a:pt x="24" y="84"/>
                        <a:pt x="24" y="84"/>
                      </a:cubicBezTo>
                      <a:cubicBezTo>
                        <a:pt x="24" y="91"/>
                        <a:pt x="18" y="96"/>
                        <a:pt x="11" y="96"/>
                      </a:cubicBezTo>
                      <a:cubicBezTo>
                        <a:pt x="5" y="96"/>
                        <a:pt x="0" y="90"/>
                        <a:pt x="0" y="83"/>
                      </a:cubicBezTo>
                      <a:lnTo>
                        <a:pt x="2" y="12"/>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19" name="Freeform 8900">
                  <a:extLst>
                    <a:ext uri="{FF2B5EF4-FFF2-40B4-BE49-F238E27FC236}">
                      <a16:creationId xmlns:a16="http://schemas.microsoft.com/office/drawing/2014/main" id="{2CDE0C28-91CF-288F-0A1D-9A8B1F5C4DC9}"/>
                    </a:ext>
                  </a:extLst>
                </p:cNvPr>
                <p:cNvSpPr>
                  <a:spLocks/>
                </p:cNvSpPr>
                <p:nvPr/>
              </p:nvSpPr>
              <p:spPr bwMode="auto">
                <a:xfrm>
                  <a:off x="3960" y="3169"/>
                  <a:ext cx="35" cy="79"/>
                </a:xfrm>
                <a:custGeom>
                  <a:avLst/>
                  <a:gdLst>
                    <a:gd name="T0" fmla="*/ 2 w 42"/>
                    <a:gd name="T1" fmla="*/ 7 h 96"/>
                    <a:gd name="T2" fmla="*/ 6 w 42"/>
                    <a:gd name="T3" fmla="*/ 1 h 96"/>
                    <a:gd name="T4" fmla="*/ 13 w 42"/>
                    <a:gd name="T5" fmla="*/ 5 h 96"/>
                    <a:gd name="T6" fmla="*/ 19 w 42"/>
                    <a:gd name="T7" fmla="*/ 36 h 96"/>
                    <a:gd name="T8" fmla="*/ 15 w 42"/>
                    <a:gd name="T9" fmla="*/ 44 h 96"/>
                    <a:gd name="T10" fmla="*/ 8 w 42"/>
                    <a:gd name="T11" fmla="*/ 40 h 96"/>
                    <a:gd name="T12" fmla="*/ 2 w 42"/>
                    <a:gd name="T13" fmla="*/ 7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96">
                      <a:moveTo>
                        <a:pt x="2" y="16"/>
                      </a:moveTo>
                      <a:cubicBezTo>
                        <a:pt x="0" y="9"/>
                        <a:pt x="4" y="3"/>
                        <a:pt x="11" y="1"/>
                      </a:cubicBezTo>
                      <a:cubicBezTo>
                        <a:pt x="17" y="0"/>
                        <a:pt x="24" y="4"/>
                        <a:pt x="25" y="10"/>
                      </a:cubicBezTo>
                      <a:cubicBezTo>
                        <a:pt x="41" y="80"/>
                        <a:pt x="41" y="80"/>
                        <a:pt x="41" y="80"/>
                      </a:cubicBezTo>
                      <a:cubicBezTo>
                        <a:pt x="42" y="87"/>
                        <a:pt x="38" y="93"/>
                        <a:pt x="31" y="95"/>
                      </a:cubicBezTo>
                      <a:cubicBezTo>
                        <a:pt x="25" y="96"/>
                        <a:pt x="18" y="92"/>
                        <a:pt x="17" y="86"/>
                      </a:cubicBezTo>
                      <a:lnTo>
                        <a:pt x="2" y="16"/>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20" name="Freeform 8901">
                  <a:extLst>
                    <a:ext uri="{FF2B5EF4-FFF2-40B4-BE49-F238E27FC236}">
                      <a16:creationId xmlns:a16="http://schemas.microsoft.com/office/drawing/2014/main" id="{A78A662A-FD98-6893-7E06-F910BFC501EB}"/>
                    </a:ext>
                  </a:extLst>
                </p:cNvPr>
                <p:cNvSpPr>
                  <a:spLocks/>
                </p:cNvSpPr>
                <p:nvPr/>
              </p:nvSpPr>
              <p:spPr bwMode="auto">
                <a:xfrm>
                  <a:off x="3960" y="3169"/>
                  <a:ext cx="35" cy="79"/>
                </a:xfrm>
                <a:custGeom>
                  <a:avLst/>
                  <a:gdLst>
                    <a:gd name="T0" fmla="*/ 2 w 42"/>
                    <a:gd name="T1" fmla="*/ 7 h 96"/>
                    <a:gd name="T2" fmla="*/ 6 w 42"/>
                    <a:gd name="T3" fmla="*/ 1 h 96"/>
                    <a:gd name="T4" fmla="*/ 13 w 42"/>
                    <a:gd name="T5" fmla="*/ 5 h 96"/>
                    <a:gd name="T6" fmla="*/ 19 w 42"/>
                    <a:gd name="T7" fmla="*/ 36 h 96"/>
                    <a:gd name="T8" fmla="*/ 15 w 42"/>
                    <a:gd name="T9" fmla="*/ 44 h 96"/>
                    <a:gd name="T10" fmla="*/ 8 w 42"/>
                    <a:gd name="T11" fmla="*/ 40 h 96"/>
                    <a:gd name="T12" fmla="*/ 2 w 42"/>
                    <a:gd name="T13" fmla="*/ 7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96">
                      <a:moveTo>
                        <a:pt x="2" y="16"/>
                      </a:moveTo>
                      <a:cubicBezTo>
                        <a:pt x="0" y="9"/>
                        <a:pt x="4" y="3"/>
                        <a:pt x="11" y="1"/>
                      </a:cubicBezTo>
                      <a:cubicBezTo>
                        <a:pt x="17" y="0"/>
                        <a:pt x="24" y="4"/>
                        <a:pt x="25" y="10"/>
                      </a:cubicBezTo>
                      <a:cubicBezTo>
                        <a:pt x="41" y="80"/>
                        <a:pt x="41" y="80"/>
                        <a:pt x="41" y="80"/>
                      </a:cubicBezTo>
                      <a:cubicBezTo>
                        <a:pt x="42" y="87"/>
                        <a:pt x="38" y="93"/>
                        <a:pt x="31" y="95"/>
                      </a:cubicBezTo>
                      <a:cubicBezTo>
                        <a:pt x="25" y="96"/>
                        <a:pt x="18" y="92"/>
                        <a:pt x="17" y="86"/>
                      </a:cubicBezTo>
                      <a:lnTo>
                        <a:pt x="2" y="16"/>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21" name="Freeform 8902">
                  <a:extLst>
                    <a:ext uri="{FF2B5EF4-FFF2-40B4-BE49-F238E27FC236}">
                      <a16:creationId xmlns:a16="http://schemas.microsoft.com/office/drawing/2014/main" id="{EB6B5A8E-3D46-0A05-6201-3243D5982B4F}"/>
                    </a:ext>
                  </a:extLst>
                </p:cNvPr>
                <p:cNvSpPr>
                  <a:spLocks/>
                </p:cNvSpPr>
                <p:nvPr/>
              </p:nvSpPr>
              <p:spPr bwMode="auto">
                <a:xfrm>
                  <a:off x="3949" y="3346"/>
                  <a:ext cx="37" cy="79"/>
                </a:xfrm>
                <a:custGeom>
                  <a:avLst/>
                  <a:gdLst>
                    <a:gd name="T0" fmla="*/ 9 w 45"/>
                    <a:gd name="T1" fmla="*/ 5 h 96"/>
                    <a:gd name="T2" fmla="*/ 16 w 45"/>
                    <a:gd name="T3" fmla="*/ 2 h 96"/>
                    <a:gd name="T4" fmla="*/ 20 w 45"/>
                    <a:gd name="T5" fmla="*/ 7 h 96"/>
                    <a:gd name="T6" fmla="*/ 12 w 45"/>
                    <a:gd name="T7" fmla="*/ 40 h 96"/>
                    <a:gd name="T8" fmla="*/ 5 w 45"/>
                    <a:gd name="T9" fmla="*/ 43 h 96"/>
                    <a:gd name="T10" fmla="*/ 2 w 45"/>
                    <a:gd name="T11" fmla="*/ 36 h 96"/>
                    <a:gd name="T12" fmla="*/ 9 w 45"/>
                    <a:gd name="T13" fmla="*/ 5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96">
                      <a:moveTo>
                        <a:pt x="20" y="10"/>
                      </a:moveTo>
                      <a:cubicBezTo>
                        <a:pt x="21" y="4"/>
                        <a:pt x="28" y="0"/>
                        <a:pt x="35" y="2"/>
                      </a:cubicBezTo>
                      <a:cubicBezTo>
                        <a:pt x="41" y="3"/>
                        <a:pt x="45" y="10"/>
                        <a:pt x="43" y="16"/>
                      </a:cubicBezTo>
                      <a:cubicBezTo>
                        <a:pt x="25" y="86"/>
                        <a:pt x="25" y="86"/>
                        <a:pt x="25" y="86"/>
                      </a:cubicBezTo>
                      <a:cubicBezTo>
                        <a:pt x="23" y="92"/>
                        <a:pt x="17" y="96"/>
                        <a:pt x="10" y="94"/>
                      </a:cubicBezTo>
                      <a:cubicBezTo>
                        <a:pt x="4" y="93"/>
                        <a:pt x="0" y="86"/>
                        <a:pt x="2" y="80"/>
                      </a:cubicBezTo>
                      <a:lnTo>
                        <a:pt x="20" y="10"/>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22" name="Freeform 8903">
                  <a:extLst>
                    <a:ext uri="{FF2B5EF4-FFF2-40B4-BE49-F238E27FC236}">
                      <a16:creationId xmlns:a16="http://schemas.microsoft.com/office/drawing/2014/main" id="{07E03CDD-9B18-5BAB-DE4B-7882E33EBCAC}"/>
                    </a:ext>
                  </a:extLst>
                </p:cNvPr>
                <p:cNvSpPr>
                  <a:spLocks/>
                </p:cNvSpPr>
                <p:nvPr/>
              </p:nvSpPr>
              <p:spPr bwMode="auto">
                <a:xfrm>
                  <a:off x="3949" y="3346"/>
                  <a:ext cx="37" cy="79"/>
                </a:xfrm>
                <a:custGeom>
                  <a:avLst/>
                  <a:gdLst>
                    <a:gd name="T0" fmla="*/ 9 w 45"/>
                    <a:gd name="T1" fmla="*/ 5 h 96"/>
                    <a:gd name="T2" fmla="*/ 16 w 45"/>
                    <a:gd name="T3" fmla="*/ 2 h 96"/>
                    <a:gd name="T4" fmla="*/ 20 w 45"/>
                    <a:gd name="T5" fmla="*/ 7 h 96"/>
                    <a:gd name="T6" fmla="*/ 12 w 45"/>
                    <a:gd name="T7" fmla="*/ 40 h 96"/>
                    <a:gd name="T8" fmla="*/ 5 w 45"/>
                    <a:gd name="T9" fmla="*/ 43 h 96"/>
                    <a:gd name="T10" fmla="*/ 2 w 45"/>
                    <a:gd name="T11" fmla="*/ 36 h 96"/>
                    <a:gd name="T12" fmla="*/ 9 w 45"/>
                    <a:gd name="T13" fmla="*/ 5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96">
                      <a:moveTo>
                        <a:pt x="20" y="10"/>
                      </a:moveTo>
                      <a:cubicBezTo>
                        <a:pt x="21" y="4"/>
                        <a:pt x="28" y="0"/>
                        <a:pt x="35" y="2"/>
                      </a:cubicBezTo>
                      <a:cubicBezTo>
                        <a:pt x="41" y="3"/>
                        <a:pt x="45" y="10"/>
                        <a:pt x="43" y="16"/>
                      </a:cubicBezTo>
                      <a:cubicBezTo>
                        <a:pt x="25" y="86"/>
                        <a:pt x="25" y="86"/>
                        <a:pt x="25" y="86"/>
                      </a:cubicBezTo>
                      <a:cubicBezTo>
                        <a:pt x="23" y="92"/>
                        <a:pt x="17" y="96"/>
                        <a:pt x="10" y="94"/>
                      </a:cubicBezTo>
                      <a:cubicBezTo>
                        <a:pt x="4" y="93"/>
                        <a:pt x="0" y="86"/>
                        <a:pt x="2" y="80"/>
                      </a:cubicBezTo>
                      <a:lnTo>
                        <a:pt x="20" y="10"/>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23" name="Freeform 8904">
                  <a:extLst>
                    <a:ext uri="{FF2B5EF4-FFF2-40B4-BE49-F238E27FC236}">
                      <a16:creationId xmlns:a16="http://schemas.microsoft.com/office/drawing/2014/main" id="{AAF66F06-D55B-DF3F-6509-205DEB3FC9A3}"/>
                    </a:ext>
                  </a:extLst>
                </p:cNvPr>
                <p:cNvSpPr>
                  <a:spLocks/>
                </p:cNvSpPr>
                <p:nvPr/>
              </p:nvSpPr>
              <p:spPr bwMode="auto">
                <a:xfrm>
                  <a:off x="3945" y="3424"/>
                  <a:ext cx="21" cy="79"/>
                </a:xfrm>
                <a:custGeom>
                  <a:avLst/>
                  <a:gdLst>
                    <a:gd name="T0" fmla="*/ 2 w 26"/>
                    <a:gd name="T1" fmla="*/ 6 h 96"/>
                    <a:gd name="T2" fmla="*/ 6 w 26"/>
                    <a:gd name="T3" fmla="*/ 0 h 96"/>
                    <a:gd name="T4" fmla="*/ 11 w 26"/>
                    <a:gd name="T5" fmla="*/ 6 h 96"/>
                    <a:gd name="T6" fmla="*/ 11 w 26"/>
                    <a:gd name="T7" fmla="*/ 39 h 96"/>
                    <a:gd name="T8" fmla="*/ 5 w 26"/>
                    <a:gd name="T9" fmla="*/ 44 h 96"/>
                    <a:gd name="T10" fmla="*/ 0 w 26"/>
                    <a:gd name="T11" fmla="*/ 39 h 96"/>
                    <a:gd name="T12" fmla="*/ 2 w 26"/>
                    <a:gd name="T13" fmla="*/ 6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96">
                      <a:moveTo>
                        <a:pt x="2" y="12"/>
                      </a:moveTo>
                      <a:cubicBezTo>
                        <a:pt x="2" y="5"/>
                        <a:pt x="7" y="0"/>
                        <a:pt x="14" y="0"/>
                      </a:cubicBezTo>
                      <a:cubicBezTo>
                        <a:pt x="21" y="0"/>
                        <a:pt x="26" y="6"/>
                        <a:pt x="26" y="13"/>
                      </a:cubicBezTo>
                      <a:cubicBezTo>
                        <a:pt x="25" y="84"/>
                        <a:pt x="25" y="84"/>
                        <a:pt x="25" y="84"/>
                      </a:cubicBezTo>
                      <a:cubicBezTo>
                        <a:pt x="24" y="91"/>
                        <a:pt x="19" y="96"/>
                        <a:pt x="12" y="96"/>
                      </a:cubicBezTo>
                      <a:cubicBezTo>
                        <a:pt x="6" y="96"/>
                        <a:pt x="0" y="90"/>
                        <a:pt x="0" y="84"/>
                      </a:cubicBezTo>
                      <a:lnTo>
                        <a:pt x="2" y="12"/>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24" name="Freeform 8905">
                  <a:extLst>
                    <a:ext uri="{FF2B5EF4-FFF2-40B4-BE49-F238E27FC236}">
                      <a16:creationId xmlns:a16="http://schemas.microsoft.com/office/drawing/2014/main" id="{86C24A17-EDB0-11AE-516C-4246F275F28C}"/>
                    </a:ext>
                  </a:extLst>
                </p:cNvPr>
                <p:cNvSpPr>
                  <a:spLocks/>
                </p:cNvSpPr>
                <p:nvPr/>
              </p:nvSpPr>
              <p:spPr bwMode="auto">
                <a:xfrm>
                  <a:off x="3945" y="3424"/>
                  <a:ext cx="21" cy="79"/>
                </a:xfrm>
                <a:custGeom>
                  <a:avLst/>
                  <a:gdLst>
                    <a:gd name="T0" fmla="*/ 2 w 26"/>
                    <a:gd name="T1" fmla="*/ 6 h 96"/>
                    <a:gd name="T2" fmla="*/ 6 w 26"/>
                    <a:gd name="T3" fmla="*/ 0 h 96"/>
                    <a:gd name="T4" fmla="*/ 11 w 26"/>
                    <a:gd name="T5" fmla="*/ 6 h 96"/>
                    <a:gd name="T6" fmla="*/ 11 w 26"/>
                    <a:gd name="T7" fmla="*/ 39 h 96"/>
                    <a:gd name="T8" fmla="*/ 5 w 26"/>
                    <a:gd name="T9" fmla="*/ 44 h 96"/>
                    <a:gd name="T10" fmla="*/ 0 w 26"/>
                    <a:gd name="T11" fmla="*/ 39 h 96"/>
                    <a:gd name="T12" fmla="*/ 2 w 26"/>
                    <a:gd name="T13" fmla="*/ 6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96">
                      <a:moveTo>
                        <a:pt x="2" y="12"/>
                      </a:moveTo>
                      <a:cubicBezTo>
                        <a:pt x="2" y="5"/>
                        <a:pt x="7" y="0"/>
                        <a:pt x="14" y="0"/>
                      </a:cubicBezTo>
                      <a:cubicBezTo>
                        <a:pt x="21" y="0"/>
                        <a:pt x="26" y="6"/>
                        <a:pt x="26" y="13"/>
                      </a:cubicBezTo>
                      <a:cubicBezTo>
                        <a:pt x="25" y="84"/>
                        <a:pt x="25" y="84"/>
                        <a:pt x="25" y="84"/>
                      </a:cubicBezTo>
                      <a:cubicBezTo>
                        <a:pt x="24" y="91"/>
                        <a:pt x="19" y="96"/>
                        <a:pt x="12" y="96"/>
                      </a:cubicBezTo>
                      <a:cubicBezTo>
                        <a:pt x="6" y="96"/>
                        <a:pt x="0" y="90"/>
                        <a:pt x="0" y="84"/>
                      </a:cubicBezTo>
                      <a:lnTo>
                        <a:pt x="2" y="12"/>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25" name="Freeform 8906">
                  <a:extLst>
                    <a:ext uri="{FF2B5EF4-FFF2-40B4-BE49-F238E27FC236}">
                      <a16:creationId xmlns:a16="http://schemas.microsoft.com/office/drawing/2014/main" id="{6FE33AFF-DD4B-E642-F420-4A9C9022B7EA}"/>
                    </a:ext>
                  </a:extLst>
                </p:cNvPr>
                <p:cNvSpPr>
                  <a:spLocks/>
                </p:cNvSpPr>
                <p:nvPr/>
              </p:nvSpPr>
              <p:spPr bwMode="auto">
                <a:xfrm>
                  <a:off x="4300" y="1074"/>
                  <a:ext cx="81" cy="30"/>
                </a:xfrm>
                <a:custGeom>
                  <a:avLst/>
                  <a:gdLst>
                    <a:gd name="T0" fmla="*/ 8 w 97"/>
                    <a:gd name="T1" fmla="*/ 17 h 36"/>
                    <a:gd name="T2" fmla="*/ 1 w 97"/>
                    <a:gd name="T3" fmla="*/ 13 h 36"/>
                    <a:gd name="T4" fmla="*/ 6 w 97"/>
                    <a:gd name="T5" fmla="*/ 6 h 36"/>
                    <a:gd name="T6" fmla="*/ 40 w 97"/>
                    <a:gd name="T7" fmla="*/ 1 h 36"/>
                    <a:gd name="T8" fmla="*/ 47 w 97"/>
                    <a:gd name="T9" fmla="*/ 6 h 36"/>
                    <a:gd name="T10" fmla="*/ 42 w 97"/>
                    <a:gd name="T11" fmla="*/ 13 h 36"/>
                    <a:gd name="T12" fmla="*/ 8 w 97"/>
                    <a:gd name="T13" fmla="*/ 17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 h="36">
                      <a:moveTo>
                        <a:pt x="15" y="35"/>
                      </a:moveTo>
                      <a:cubicBezTo>
                        <a:pt x="8" y="36"/>
                        <a:pt x="2" y="31"/>
                        <a:pt x="1" y="25"/>
                      </a:cubicBezTo>
                      <a:cubicBezTo>
                        <a:pt x="0" y="18"/>
                        <a:pt x="5" y="12"/>
                        <a:pt x="12" y="11"/>
                      </a:cubicBezTo>
                      <a:cubicBezTo>
                        <a:pt x="82" y="1"/>
                        <a:pt x="82" y="1"/>
                        <a:pt x="82" y="1"/>
                      </a:cubicBezTo>
                      <a:cubicBezTo>
                        <a:pt x="89" y="0"/>
                        <a:pt x="95" y="5"/>
                        <a:pt x="96" y="11"/>
                      </a:cubicBezTo>
                      <a:cubicBezTo>
                        <a:pt x="97" y="18"/>
                        <a:pt x="93" y="24"/>
                        <a:pt x="86" y="25"/>
                      </a:cubicBezTo>
                      <a:lnTo>
                        <a:pt x="15" y="35"/>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26" name="Freeform 8907">
                  <a:extLst>
                    <a:ext uri="{FF2B5EF4-FFF2-40B4-BE49-F238E27FC236}">
                      <a16:creationId xmlns:a16="http://schemas.microsoft.com/office/drawing/2014/main" id="{F9475BBF-528D-8C4A-DA8C-CD1FBA2427E5}"/>
                    </a:ext>
                  </a:extLst>
                </p:cNvPr>
                <p:cNvSpPr>
                  <a:spLocks/>
                </p:cNvSpPr>
                <p:nvPr/>
              </p:nvSpPr>
              <p:spPr bwMode="auto">
                <a:xfrm>
                  <a:off x="4300" y="1074"/>
                  <a:ext cx="81" cy="30"/>
                </a:xfrm>
                <a:custGeom>
                  <a:avLst/>
                  <a:gdLst>
                    <a:gd name="T0" fmla="*/ 8 w 97"/>
                    <a:gd name="T1" fmla="*/ 17 h 36"/>
                    <a:gd name="T2" fmla="*/ 1 w 97"/>
                    <a:gd name="T3" fmla="*/ 13 h 36"/>
                    <a:gd name="T4" fmla="*/ 6 w 97"/>
                    <a:gd name="T5" fmla="*/ 6 h 36"/>
                    <a:gd name="T6" fmla="*/ 40 w 97"/>
                    <a:gd name="T7" fmla="*/ 1 h 36"/>
                    <a:gd name="T8" fmla="*/ 47 w 97"/>
                    <a:gd name="T9" fmla="*/ 6 h 36"/>
                    <a:gd name="T10" fmla="*/ 42 w 97"/>
                    <a:gd name="T11" fmla="*/ 13 h 36"/>
                    <a:gd name="T12" fmla="*/ 8 w 97"/>
                    <a:gd name="T13" fmla="*/ 17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 h="36">
                      <a:moveTo>
                        <a:pt x="15" y="35"/>
                      </a:moveTo>
                      <a:cubicBezTo>
                        <a:pt x="8" y="36"/>
                        <a:pt x="2" y="31"/>
                        <a:pt x="1" y="25"/>
                      </a:cubicBezTo>
                      <a:cubicBezTo>
                        <a:pt x="0" y="18"/>
                        <a:pt x="5" y="12"/>
                        <a:pt x="12" y="11"/>
                      </a:cubicBezTo>
                      <a:cubicBezTo>
                        <a:pt x="82" y="1"/>
                        <a:pt x="82" y="1"/>
                        <a:pt x="82" y="1"/>
                      </a:cubicBezTo>
                      <a:cubicBezTo>
                        <a:pt x="89" y="0"/>
                        <a:pt x="95" y="5"/>
                        <a:pt x="96" y="11"/>
                      </a:cubicBezTo>
                      <a:cubicBezTo>
                        <a:pt x="97" y="18"/>
                        <a:pt x="93" y="24"/>
                        <a:pt x="86" y="25"/>
                      </a:cubicBezTo>
                      <a:lnTo>
                        <a:pt x="15" y="35"/>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27" name="Freeform 8908">
                  <a:extLst>
                    <a:ext uri="{FF2B5EF4-FFF2-40B4-BE49-F238E27FC236}">
                      <a16:creationId xmlns:a16="http://schemas.microsoft.com/office/drawing/2014/main" id="{AB87D3A2-1F6D-41E9-9C6E-B678112E8F28}"/>
                    </a:ext>
                  </a:extLst>
                </p:cNvPr>
                <p:cNvSpPr>
                  <a:spLocks/>
                </p:cNvSpPr>
                <p:nvPr/>
              </p:nvSpPr>
              <p:spPr bwMode="auto">
                <a:xfrm>
                  <a:off x="4381" y="1074"/>
                  <a:ext cx="79" cy="21"/>
                </a:xfrm>
                <a:custGeom>
                  <a:avLst/>
                  <a:gdLst>
                    <a:gd name="T0" fmla="*/ 6 w 96"/>
                    <a:gd name="T1" fmla="*/ 12 h 25"/>
                    <a:gd name="T2" fmla="*/ 0 w 96"/>
                    <a:gd name="T3" fmla="*/ 6 h 25"/>
                    <a:gd name="T4" fmla="*/ 6 w 96"/>
                    <a:gd name="T5" fmla="*/ 0 h 25"/>
                    <a:gd name="T6" fmla="*/ 39 w 96"/>
                    <a:gd name="T7" fmla="*/ 0 h 25"/>
                    <a:gd name="T8" fmla="*/ 44 w 96"/>
                    <a:gd name="T9" fmla="*/ 7 h 25"/>
                    <a:gd name="T10" fmla="*/ 39 w 96"/>
                    <a:gd name="T11" fmla="*/ 13 h 25"/>
                    <a:gd name="T12" fmla="*/ 6 w 96"/>
                    <a:gd name="T13" fmla="*/ 12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6" h="25">
                      <a:moveTo>
                        <a:pt x="12" y="24"/>
                      </a:moveTo>
                      <a:cubicBezTo>
                        <a:pt x="5" y="24"/>
                        <a:pt x="0" y="18"/>
                        <a:pt x="0" y="12"/>
                      </a:cubicBezTo>
                      <a:cubicBezTo>
                        <a:pt x="0" y="5"/>
                        <a:pt x="6" y="0"/>
                        <a:pt x="12" y="0"/>
                      </a:cubicBezTo>
                      <a:cubicBezTo>
                        <a:pt x="84" y="0"/>
                        <a:pt x="84" y="0"/>
                        <a:pt x="84" y="0"/>
                      </a:cubicBezTo>
                      <a:cubicBezTo>
                        <a:pt x="91" y="1"/>
                        <a:pt x="96" y="6"/>
                        <a:pt x="96" y="13"/>
                      </a:cubicBezTo>
                      <a:cubicBezTo>
                        <a:pt x="96" y="19"/>
                        <a:pt x="91" y="25"/>
                        <a:pt x="84" y="25"/>
                      </a:cubicBezTo>
                      <a:lnTo>
                        <a:pt x="12" y="24"/>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28" name="Freeform 8909">
                  <a:extLst>
                    <a:ext uri="{FF2B5EF4-FFF2-40B4-BE49-F238E27FC236}">
                      <a16:creationId xmlns:a16="http://schemas.microsoft.com/office/drawing/2014/main" id="{64435BB1-BDDC-54CB-167C-C4F7F04579C0}"/>
                    </a:ext>
                  </a:extLst>
                </p:cNvPr>
                <p:cNvSpPr>
                  <a:spLocks/>
                </p:cNvSpPr>
                <p:nvPr/>
              </p:nvSpPr>
              <p:spPr bwMode="auto">
                <a:xfrm>
                  <a:off x="4381" y="1074"/>
                  <a:ext cx="79" cy="21"/>
                </a:xfrm>
                <a:custGeom>
                  <a:avLst/>
                  <a:gdLst>
                    <a:gd name="T0" fmla="*/ 6 w 96"/>
                    <a:gd name="T1" fmla="*/ 12 h 25"/>
                    <a:gd name="T2" fmla="*/ 0 w 96"/>
                    <a:gd name="T3" fmla="*/ 6 h 25"/>
                    <a:gd name="T4" fmla="*/ 6 w 96"/>
                    <a:gd name="T5" fmla="*/ 0 h 25"/>
                    <a:gd name="T6" fmla="*/ 39 w 96"/>
                    <a:gd name="T7" fmla="*/ 0 h 25"/>
                    <a:gd name="T8" fmla="*/ 44 w 96"/>
                    <a:gd name="T9" fmla="*/ 7 h 25"/>
                    <a:gd name="T10" fmla="*/ 39 w 96"/>
                    <a:gd name="T11" fmla="*/ 13 h 25"/>
                    <a:gd name="T12" fmla="*/ 6 w 96"/>
                    <a:gd name="T13" fmla="*/ 12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6" h="25">
                      <a:moveTo>
                        <a:pt x="12" y="24"/>
                      </a:moveTo>
                      <a:cubicBezTo>
                        <a:pt x="5" y="24"/>
                        <a:pt x="0" y="18"/>
                        <a:pt x="0" y="12"/>
                      </a:cubicBezTo>
                      <a:cubicBezTo>
                        <a:pt x="0" y="5"/>
                        <a:pt x="6" y="0"/>
                        <a:pt x="12" y="0"/>
                      </a:cubicBezTo>
                      <a:cubicBezTo>
                        <a:pt x="84" y="0"/>
                        <a:pt x="84" y="0"/>
                        <a:pt x="84" y="0"/>
                      </a:cubicBezTo>
                      <a:cubicBezTo>
                        <a:pt x="91" y="1"/>
                        <a:pt x="96" y="6"/>
                        <a:pt x="96" y="13"/>
                      </a:cubicBezTo>
                      <a:cubicBezTo>
                        <a:pt x="96" y="19"/>
                        <a:pt x="91" y="25"/>
                        <a:pt x="84" y="25"/>
                      </a:cubicBezTo>
                      <a:lnTo>
                        <a:pt x="12" y="24"/>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29" name="Freeform 8910">
                  <a:extLst>
                    <a:ext uri="{FF2B5EF4-FFF2-40B4-BE49-F238E27FC236}">
                      <a16:creationId xmlns:a16="http://schemas.microsoft.com/office/drawing/2014/main" id="{DB15F2FB-FC67-ED9E-2E14-728CDCCF14EC}"/>
                    </a:ext>
                  </a:extLst>
                </p:cNvPr>
                <p:cNvSpPr>
                  <a:spLocks/>
                </p:cNvSpPr>
                <p:nvPr/>
              </p:nvSpPr>
              <p:spPr bwMode="auto">
                <a:xfrm>
                  <a:off x="4460" y="1076"/>
                  <a:ext cx="80" cy="29"/>
                </a:xfrm>
                <a:custGeom>
                  <a:avLst/>
                  <a:gdLst>
                    <a:gd name="T0" fmla="*/ 6 w 97"/>
                    <a:gd name="T1" fmla="*/ 10 h 36"/>
                    <a:gd name="T2" fmla="*/ 1 w 97"/>
                    <a:gd name="T3" fmla="*/ 5 h 36"/>
                    <a:gd name="T4" fmla="*/ 7 w 97"/>
                    <a:gd name="T5" fmla="*/ 1 h 36"/>
                    <a:gd name="T6" fmla="*/ 40 w 97"/>
                    <a:gd name="T7" fmla="*/ 5 h 36"/>
                    <a:gd name="T8" fmla="*/ 45 w 97"/>
                    <a:gd name="T9" fmla="*/ 10 h 36"/>
                    <a:gd name="T10" fmla="*/ 38 w 97"/>
                    <a:gd name="T11" fmla="*/ 15 h 36"/>
                    <a:gd name="T12" fmla="*/ 6 w 97"/>
                    <a:gd name="T13" fmla="*/ 1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 h="36">
                      <a:moveTo>
                        <a:pt x="12" y="25"/>
                      </a:moveTo>
                      <a:cubicBezTo>
                        <a:pt x="5" y="24"/>
                        <a:pt x="0" y="18"/>
                        <a:pt x="1" y="11"/>
                      </a:cubicBezTo>
                      <a:cubicBezTo>
                        <a:pt x="2" y="5"/>
                        <a:pt x="8" y="0"/>
                        <a:pt x="15" y="1"/>
                      </a:cubicBezTo>
                      <a:cubicBezTo>
                        <a:pt x="86" y="11"/>
                        <a:pt x="86" y="11"/>
                        <a:pt x="86" y="11"/>
                      </a:cubicBezTo>
                      <a:cubicBezTo>
                        <a:pt x="93" y="12"/>
                        <a:pt x="97" y="19"/>
                        <a:pt x="96" y="25"/>
                      </a:cubicBezTo>
                      <a:cubicBezTo>
                        <a:pt x="95" y="32"/>
                        <a:pt x="89" y="36"/>
                        <a:pt x="82" y="35"/>
                      </a:cubicBezTo>
                      <a:lnTo>
                        <a:pt x="12" y="25"/>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30" name="Freeform 8911">
                  <a:extLst>
                    <a:ext uri="{FF2B5EF4-FFF2-40B4-BE49-F238E27FC236}">
                      <a16:creationId xmlns:a16="http://schemas.microsoft.com/office/drawing/2014/main" id="{F8AB7755-A9CE-F915-7A22-A702D68C0E53}"/>
                    </a:ext>
                  </a:extLst>
                </p:cNvPr>
                <p:cNvSpPr>
                  <a:spLocks/>
                </p:cNvSpPr>
                <p:nvPr/>
              </p:nvSpPr>
              <p:spPr bwMode="auto">
                <a:xfrm>
                  <a:off x="4460" y="1076"/>
                  <a:ext cx="80" cy="29"/>
                </a:xfrm>
                <a:custGeom>
                  <a:avLst/>
                  <a:gdLst>
                    <a:gd name="T0" fmla="*/ 6 w 97"/>
                    <a:gd name="T1" fmla="*/ 10 h 36"/>
                    <a:gd name="T2" fmla="*/ 1 w 97"/>
                    <a:gd name="T3" fmla="*/ 5 h 36"/>
                    <a:gd name="T4" fmla="*/ 7 w 97"/>
                    <a:gd name="T5" fmla="*/ 1 h 36"/>
                    <a:gd name="T6" fmla="*/ 40 w 97"/>
                    <a:gd name="T7" fmla="*/ 5 h 36"/>
                    <a:gd name="T8" fmla="*/ 45 w 97"/>
                    <a:gd name="T9" fmla="*/ 10 h 36"/>
                    <a:gd name="T10" fmla="*/ 38 w 97"/>
                    <a:gd name="T11" fmla="*/ 15 h 36"/>
                    <a:gd name="T12" fmla="*/ 6 w 97"/>
                    <a:gd name="T13" fmla="*/ 1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 h="36">
                      <a:moveTo>
                        <a:pt x="12" y="25"/>
                      </a:moveTo>
                      <a:cubicBezTo>
                        <a:pt x="5" y="24"/>
                        <a:pt x="0" y="18"/>
                        <a:pt x="1" y="11"/>
                      </a:cubicBezTo>
                      <a:cubicBezTo>
                        <a:pt x="2" y="5"/>
                        <a:pt x="8" y="0"/>
                        <a:pt x="15" y="1"/>
                      </a:cubicBezTo>
                      <a:cubicBezTo>
                        <a:pt x="86" y="11"/>
                        <a:pt x="86" y="11"/>
                        <a:pt x="86" y="11"/>
                      </a:cubicBezTo>
                      <a:cubicBezTo>
                        <a:pt x="93" y="12"/>
                        <a:pt x="97" y="19"/>
                        <a:pt x="96" y="25"/>
                      </a:cubicBezTo>
                      <a:cubicBezTo>
                        <a:pt x="95" y="32"/>
                        <a:pt x="89" y="36"/>
                        <a:pt x="82" y="35"/>
                      </a:cubicBezTo>
                      <a:lnTo>
                        <a:pt x="12" y="25"/>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31" name="Freeform 8912">
                  <a:extLst>
                    <a:ext uri="{FF2B5EF4-FFF2-40B4-BE49-F238E27FC236}">
                      <a16:creationId xmlns:a16="http://schemas.microsoft.com/office/drawing/2014/main" id="{DEC238B5-BEDA-9E91-33B2-04662A285A58}"/>
                    </a:ext>
                  </a:extLst>
                </p:cNvPr>
                <p:cNvSpPr>
                  <a:spLocks/>
                </p:cNvSpPr>
                <p:nvPr/>
              </p:nvSpPr>
              <p:spPr bwMode="auto">
                <a:xfrm>
                  <a:off x="4539" y="1088"/>
                  <a:ext cx="79" cy="41"/>
                </a:xfrm>
                <a:custGeom>
                  <a:avLst/>
                  <a:gdLst>
                    <a:gd name="T0" fmla="*/ 4 w 95"/>
                    <a:gd name="T1" fmla="*/ 11 h 50"/>
                    <a:gd name="T2" fmla="*/ 2 w 95"/>
                    <a:gd name="T3" fmla="*/ 4 h 50"/>
                    <a:gd name="T4" fmla="*/ 8 w 95"/>
                    <a:gd name="T5" fmla="*/ 2 h 50"/>
                    <a:gd name="T6" fmla="*/ 41 w 95"/>
                    <a:gd name="T7" fmla="*/ 11 h 50"/>
                    <a:gd name="T8" fmla="*/ 44 w 95"/>
                    <a:gd name="T9" fmla="*/ 18 h 50"/>
                    <a:gd name="T10" fmla="*/ 37 w 95"/>
                    <a:gd name="T11" fmla="*/ 21 h 50"/>
                    <a:gd name="T12" fmla="*/ 4 w 95"/>
                    <a:gd name="T13" fmla="*/ 11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50">
                      <a:moveTo>
                        <a:pt x="9" y="25"/>
                      </a:moveTo>
                      <a:cubicBezTo>
                        <a:pt x="3" y="23"/>
                        <a:pt x="0" y="16"/>
                        <a:pt x="2" y="9"/>
                      </a:cubicBezTo>
                      <a:cubicBezTo>
                        <a:pt x="4" y="3"/>
                        <a:pt x="11" y="0"/>
                        <a:pt x="17" y="2"/>
                      </a:cubicBezTo>
                      <a:cubicBezTo>
                        <a:pt x="85" y="25"/>
                        <a:pt x="85" y="25"/>
                        <a:pt x="85" y="25"/>
                      </a:cubicBezTo>
                      <a:cubicBezTo>
                        <a:pt x="91" y="27"/>
                        <a:pt x="95" y="34"/>
                        <a:pt x="92" y="40"/>
                      </a:cubicBezTo>
                      <a:cubicBezTo>
                        <a:pt x="90" y="47"/>
                        <a:pt x="83" y="50"/>
                        <a:pt x="77" y="48"/>
                      </a:cubicBezTo>
                      <a:lnTo>
                        <a:pt x="9" y="25"/>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32" name="Freeform 8913">
                  <a:extLst>
                    <a:ext uri="{FF2B5EF4-FFF2-40B4-BE49-F238E27FC236}">
                      <a16:creationId xmlns:a16="http://schemas.microsoft.com/office/drawing/2014/main" id="{0A134E51-A9D5-0DDB-6491-DF35D0057A57}"/>
                    </a:ext>
                  </a:extLst>
                </p:cNvPr>
                <p:cNvSpPr>
                  <a:spLocks/>
                </p:cNvSpPr>
                <p:nvPr/>
              </p:nvSpPr>
              <p:spPr bwMode="auto">
                <a:xfrm>
                  <a:off x="4539" y="1088"/>
                  <a:ext cx="79" cy="41"/>
                </a:xfrm>
                <a:custGeom>
                  <a:avLst/>
                  <a:gdLst>
                    <a:gd name="T0" fmla="*/ 4 w 95"/>
                    <a:gd name="T1" fmla="*/ 11 h 50"/>
                    <a:gd name="T2" fmla="*/ 2 w 95"/>
                    <a:gd name="T3" fmla="*/ 4 h 50"/>
                    <a:gd name="T4" fmla="*/ 8 w 95"/>
                    <a:gd name="T5" fmla="*/ 2 h 50"/>
                    <a:gd name="T6" fmla="*/ 41 w 95"/>
                    <a:gd name="T7" fmla="*/ 11 h 50"/>
                    <a:gd name="T8" fmla="*/ 44 w 95"/>
                    <a:gd name="T9" fmla="*/ 18 h 50"/>
                    <a:gd name="T10" fmla="*/ 37 w 95"/>
                    <a:gd name="T11" fmla="*/ 21 h 50"/>
                    <a:gd name="T12" fmla="*/ 4 w 95"/>
                    <a:gd name="T13" fmla="*/ 11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50">
                      <a:moveTo>
                        <a:pt x="9" y="25"/>
                      </a:moveTo>
                      <a:cubicBezTo>
                        <a:pt x="3" y="23"/>
                        <a:pt x="0" y="16"/>
                        <a:pt x="2" y="9"/>
                      </a:cubicBezTo>
                      <a:cubicBezTo>
                        <a:pt x="4" y="3"/>
                        <a:pt x="11" y="0"/>
                        <a:pt x="17" y="2"/>
                      </a:cubicBezTo>
                      <a:cubicBezTo>
                        <a:pt x="85" y="25"/>
                        <a:pt x="85" y="25"/>
                        <a:pt x="85" y="25"/>
                      </a:cubicBezTo>
                      <a:cubicBezTo>
                        <a:pt x="91" y="27"/>
                        <a:pt x="95" y="34"/>
                        <a:pt x="92" y="40"/>
                      </a:cubicBezTo>
                      <a:cubicBezTo>
                        <a:pt x="90" y="47"/>
                        <a:pt x="83" y="50"/>
                        <a:pt x="77" y="48"/>
                      </a:cubicBezTo>
                      <a:lnTo>
                        <a:pt x="9" y="25"/>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33" name="Freeform 8914">
                  <a:extLst>
                    <a:ext uri="{FF2B5EF4-FFF2-40B4-BE49-F238E27FC236}">
                      <a16:creationId xmlns:a16="http://schemas.microsoft.com/office/drawing/2014/main" id="{3B5FA911-83B8-74B9-9A52-3D40659872D0}"/>
                    </a:ext>
                  </a:extLst>
                </p:cNvPr>
                <p:cNvSpPr>
                  <a:spLocks/>
                </p:cNvSpPr>
                <p:nvPr/>
              </p:nvSpPr>
              <p:spPr bwMode="auto">
                <a:xfrm>
                  <a:off x="4614" y="1115"/>
                  <a:ext cx="74" cy="52"/>
                </a:xfrm>
                <a:custGeom>
                  <a:avLst/>
                  <a:gdLst>
                    <a:gd name="T0" fmla="*/ 4 w 89"/>
                    <a:gd name="T1" fmla="*/ 11 h 64"/>
                    <a:gd name="T2" fmla="*/ 2 w 89"/>
                    <a:gd name="T3" fmla="*/ 4 h 64"/>
                    <a:gd name="T4" fmla="*/ 10 w 89"/>
                    <a:gd name="T5" fmla="*/ 2 h 64"/>
                    <a:gd name="T6" fmla="*/ 39 w 89"/>
                    <a:gd name="T7" fmla="*/ 18 h 64"/>
                    <a:gd name="T8" fmla="*/ 42 w 89"/>
                    <a:gd name="T9" fmla="*/ 24 h 64"/>
                    <a:gd name="T10" fmla="*/ 32 w 89"/>
                    <a:gd name="T11" fmla="*/ 27 h 64"/>
                    <a:gd name="T12" fmla="*/ 4 w 89"/>
                    <a:gd name="T13" fmla="*/ 11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 h="64">
                      <a:moveTo>
                        <a:pt x="8" y="24"/>
                      </a:moveTo>
                      <a:cubicBezTo>
                        <a:pt x="2" y="21"/>
                        <a:pt x="0" y="14"/>
                        <a:pt x="3" y="8"/>
                      </a:cubicBezTo>
                      <a:cubicBezTo>
                        <a:pt x="7" y="2"/>
                        <a:pt x="14" y="0"/>
                        <a:pt x="20" y="3"/>
                      </a:cubicBezTo>
                      <a:cubicBezTo>
                        <a:pt x="82" y="40"/>
                        <a:pt x="82" y="40"/>
                        <a:pt x="82" y="40"/>
                      </a:cubicBezTo>
                      <a:cubicBezTo>
                        <a:pt x="87" y="43"/>
                        <a:pt x="89" y="50"/>
                        <a:pt x="86" y="56"/>
                      </a:cubicBezTo>
                      <a:cubicBezTo>
                        <a:pt x="83" y="62"/>
                        <a:pt x="75" y="64"/>
                        <a:pt x="69" y="61"/>
                      </a:cubicBezTo>
                      <a:lnTo>
                        <a:pt x="8" y="24"/>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34" name="Freeform 8915">
                  <a:extLst>
                    <a:ext uri="{FF2B5EF4-FFF2-40B4-BE49-F238E27FC236}">
                      <a16:creationId xmlns:a16="http://schemas.microsoft.com/office/drawing/2014/main" id="{CBB07251-CB5C-0EB4-DB09-0230670B75E0}"/>
                    </a:ext>
                  </a:extLst>
                </p:cNvPr>
                <p:cNvSpPr>
                  <a:spLocks/>
                </p:cNvSpPr>
                <p:nvPr/>
              </p:nvSpPr>
              <p:spPr bwMode="auto">
                <a:xfrm>
                  <a:off x="4614" y="1115"/>
                  <a:ext cx="74" cy="52"/>
                </a:xfrm>
                <a:custGeom>
                  <a:avLst/>
                  <a:gdLst>
                    <a:gd name="T0" fmla="*/ 4 w 89"/>
                    <a:gd name="T1" fmla="*/ 11 h 64"/>
                    <a:gd name="T2" fmla="*/ 2 w 89"/>
                    <a:gd name="T3" fmla="*/ 4 h 64"/>
                    <a:gd name="T4" fmla="*/ 10 w 89"/>
                    <a:gd name="T5" fmla="*/ 2 h 64"/>
                    <a:gd name="T6" fmla="*/ 39 w 89"/>
                    <a:gd name="T7" fmla="*/ 18 h 64"/>
                    <a:gd name="T8" fmla="*/ 42 w 89"/>
                    <a:gd name="T9" fmla="*/ 24 h 64"/>
                    <a:gd name="T10" fmla="*/ 32 w 89"/>
                    <a:gd name="T11" fmla="*/ 27 h 64"/>
                    <a:gd name="T12" fmla="*/ 4 w 89"/>
                    <a:gd name="T13" fmla="*/ 11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 h="64">
                      <a:moveTo>
                        <a:pt x="8" y="24"/>
                      </a:moveTo>
                      <a:cubicBezTo>
                        <a:pt x="2" y="21"/>
                        <a:pt x="0" y="14"/>
                        <a:pt x="3" y="8"/>
                      </a:cubicBezTo>
                      <a:cubicBezTo>
                        <a:pt x="7" y="2"/>
                        <a:pt x="14" y="0"/>
                        <a:pt x="20" y="3"/>
                      </a:cubicBezTo>
                      <a:cubicBezTo>
                        <a:pt x="82" y="40"/>
                        <a:pt x="82" y="40"/>
                        <a:pt x="82" y="40"/>
                      </a:cubicBezTo>
                      <a:cubicBezTo>
                        <a:pt x="87" y="43"/>
                        <a:pt x="89" y="50"/>
                        <a:pt x="86" y="56"/>
                      </a:cubicBezTo>
                      <a:cubicBezTo>
                        <a:pt x="83" y="62"/>
                        <a:pt x="75" y="64"/>
                        <a:pt x="69" y="61"/>
                      </a:cubicBezTo>
                      <a:lnTo>
                        <a:pt x="8" y="24"/>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35" name="Freeform 8916">
                  <a:extLst>
                    <a:ext uri="{FF2B5EF4-FFF2-40B4-BE49-F238E27FC236}">
                      <a16:creationId xmlns:a16="http://schemas.microsoft.com/office/drawing/2014/main" id="{BCB2EE31-EA7B-2919-DE4D-6C9ED412C475}"/>
                    </a:ext>
                  </a:extLst>
                </p:cNvPr>
                <p:cNvSpPr>
                  <a:spLocks/>
                </p:cNvSpPr>
                <p:nvPr/>
              </p:nvSpPr>
              <p:spPr bwMode="auto">
                <a:xfrm>
                  <a:off x="4682" y="1158"/>
                  <a:ext cx="65" cy="63"/>
                </a:xfrm>
                <a:custGeom>
                  <a:avLst/>
                  <a:gdLst>
                    <a:gd name="T0" fmla="*/ 3 w 78"/>
                    <a:gd name="T1" fmla="*/ 10 h 76"/>
                    <a:gd name="T2" fmla="*/ 3 w 78"/>
                    <a:gd name="T3" fmla="*/ 2 h 76"/>
                    <a:gd name="T4" fmla="*/ 11 w 78"/>
                    <a:gd name="T5" fmla="*/ 2 h 76"/>
                    <a:gd name="T6" fmla="*/ 36 w 78"/>
                    <a:gd name="T7" fmla="*/ 26 h 76"/>
                    <a:gd name="T8" fmla="*/ 36 w 78"/>
                    <a:gd name="T9" fmla="*/ 34 h 76"/>
                    <a:gd name="T10" fmla="*/ 28 w 78"/>
                    <a:gd name="T11" fmla="*/ 34 h 76"/>
                    <a:gd name="T12" fmla="*/ 3 w 78"/>
                    <a:gd name="T13" fmla="*/ 10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 h="76">
                      <a:moveTo>
                        <a:pt x="5" y="22"/>
                      </a:moveTo>
                      <a:cubicBezTo>
                        <a:pt x="0" y="17"/>
                        <a:pt x="0" y="9"/>
                        <a:pt x="4" y="4"/>
                      </a:cubicBezTo>
                      <a:cubicBezTo>
                        <a:pt x="9" y="0"/>
                        <a:pt x="17" y="0"/>
                        <a:pt x="22" y="4"/>
                      </a:cubicBezTo>
                      <a:cubicBezTo>
                        <a:pt x="73" y="54"/>
                        <a:pt x="73" y="54"/>
                        <a:pt x="73" y="54"/>
                      </a:cubicBezTo>
                      <a:cubicBezTo>
                        <a:pt x="78" y="59"/>
                        <a:pt x="78" y="66"/>
                        <a:pt x="73" y="71"/>
                      </a:cubicBezTo>
                      <a:cubicBezTo>
                        <a:pt x="69" y="76"/>
                        <a:pt x="61" y="76"/>
                        <a:pt x="56" y="71"/>
                      </a:cubicBezTo>
                      <a:lnTo>
                        <a:pt x="5" y="22"/>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36" name="Freeform 8917">
                  <a:extLst>
                    <a:ext uri="{FF2B5EF4-FFF2-40B4-BE49-F238E27FC236}">
                      <a16:creationId xmlns:a16="http://schemas.microsoft.com/office/drawing/2014/main" id="{99110040-8084-3BD8-1BDA-CD328631D624}"/>
                    </a:ext>
                  </a:extLst>
                </p:cNvPr>
                <p:cNvSpPr>
                  <a:spLocks/>
                </p:cNvSpPr>
                <p:nvPr/>
              </p:nvSpPr>
              <p:spPr bwMode="auto">
                <a:xfrm>
                  <a:off x="4682" y="1158"/>
                  <a:ext cx="65" cy="63"/>
                </a:xfrm>
                <a:custGeom>
                  <a:avLst/>
                  <a:gdLst>
                    <a:gd name="T0" fmla="*/ 3 w 78"/>
                    <a:gd name="T1" fmla="*/ 10 h 76"/>
                    <a:gd name="T2" fmla="*/ 3 w 78"/>
                    <a:gd name="T3" fmla="*/ 2 h 76"/>
                    <a:gd name="T4" fmla="*/ 11 w 78"/>
                    <a:gd name="T5" fmla="*/ 2 h 76"/>
                    <a:gd name="T6" fmla="*/ 36 w 78"/>
                    <a:gd name="T7" fmla="*/ 26 h 76"/>
                    <a:gd name="T8" fmla="*/ 36 w 78"/>
                    <a:gd name="T9" fmla="*/ 34 h 76"/>
                    <a:gd name="T10" fmla="*/ 28 w 78"/>
                    <a:gd name="T11" fmla="*/ 34 h 76"/>
                    <a:gd name="T12" fmla="*/ 3 w 78"/>
                    <a:gd name="T13" fmla="*/ 10 h 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 h="76">
                      <a:moveTo>
                        <a:pt x="5" y="22"/>
                      </a:moveTo>
                      <a:cubicBezTo>
                        <a:pt x="0" y="17"/>
                        <a:pt x="0" y="9"/>
                        <a:pt x="4" y="4"/>
                      </a:cubicBezTo>
                      <a:cubicBezTo>
                        <a:pt x="9" y="0"/>
                        <a:pt x="17" y="0"/>
                        <a:pt x="22" y="4"/>
                      </a:cubicBezTo>
                      <a:cubicBezTo>
                        <a:pt x="73" y="54"/>
                        <a:pt x="73" y="54"/>
                        <a:pt x="73" y="54"/>
                      </a:cubicBezTo>
                      <a:cubicBezTo>
                        <a:pt x="78" y="59"/>
                        <a:pt x="78" y="66"/>
                        <a:pt x="73" y="71"/>
                      </a:cubicBezTo>
                      <a:cubicBezTo>
                        <a:pt x="69" y="76"/>
                        <a:pt x="61" y="76"/>
                        <a:pt x="56" y="71"/>
                      </a:cubicBezTo>
                      <a:lnTo>
                        <a:pt x="5" y="22"/>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37" name="Freeform 8918">
                  <a:extLst>
                    <a:ext uri="{FF2B5EF4-FFF2-40B4-BE49-F238E27FC236}">
                      <a16:creationId xmlns:a16="http://schemas.microsoft.com/office/drawing/2014/main" id="{8D459003-9E90-E6B9-A9E6-E05E3D26C709}"/>
                    </a:ext>
                  </a:extLst>
                </p:cNvPr>
                <p:cNvSpPr>
                  <a:spLocks/>
                </p:cNvSpPr>
                <p:nvPr/>
              </p:nvSpPr>
              <p:spPr bwMode="auto">
                <a:xfrm>
                  <a:off x="4736" y="1215"/>
                  <a:ext cx="45" cy="65"/>
                </a:xfrm>
                <a:custGeom>
                  <a:avLst/>
                  <a:gdLst>
                    <a:gd name="T0" fmla="*/ 2 w 55"/>
                    <a:gd name="T1" fmla="*/ 8 h 79"/>
                    <a:gd name="T2" fmla="*/ 4 w 55"/>
                    <a:gd name="T3" fmla="*/ 2 h 79"/>
                    <a:gd name="T4" fmla="*/ 11 w 55"/>
                    <a:gd name="T5" fmla="*/ 3 h 79"/>
                    <a:gd name="T6" fmla="*/ 24 w 55"/>
                    <a:gd name="T7" fmla="*/ 28 h 79"/>
                    <a:gd name="T8" fmla="*/ 20 w 55"/>
                    <a:gd name="T9" fmla="*/ 35 h 79"/>
                    <a:gd name="T10" fmla="*/ 13 w 55"/>
                    <a:gd name="T11" fmla="*/ 33 h 79"/>
                    <a:gd name="T12" fmla="*/ 2 w 55"/>
                    <a:gd name="T13" fmla="*/ 8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79">
                      <a:moveTo>
                        <a:pt x="3" y="18"/>
                      </a:moveTo>
                      <a:cubicBezTo>
                        <a:pt x="0" y="12"/>
                        <a:pt x="3" y="6"/>
                        <a:pt x="9" y="3"/>
                      </a:cubicBezTo>
                      <a:cubicBezTo>
                        <a:pt x="15" y="0"/>
                        <a:pt x="22" y="1"/>
                        <a:pt x="24" y="7"/>
                      </a:cubicBezTo>
                      <a:cubicBezTo>
                        <a:pt x="52" y="61"/>
                        <a:pt x="52" y="61"/>
                        <a:pt x="52" y="61"/>
                      </a:cubicBezTo>
                      <a:cubicBezTo>
                        <a:pt x="55" y="66"/>
                        <a:pt x="52" y="73"/>
                        <a:pt x="46" y="76"/>
                      </a:cubicBezTo>
                      <a:cubicBezTo>
                        <a:pt x="40" y="79"/>
                        <a:pt x="33" y="77"/>
                        <a:pt x="31" y="72"/>
                      </a:cubicBezTo>
                      <a:lnTo>
                        <a:pt x="3" y="18"/>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38" name="Freeform 8919">
                  <a:extLst>
                    <a:ext uri="{FF2B5EF4-FFF2-40B4-BE49-F238E27FC236}">
                      <a16:creationId xmlns:a16="http://schemas.microsoft.com/office/drawing/2014/main" id="{1FDA7E1F-BA5E-1541-E032-54F1EC3C9AF8}"/>
                    </a:ext>
                  </a:extLst>
                </p:cNvPr>
                <p:cNvSpPr>
                  <a:spLocks/>
                </p:cNvSpPr>
                <p:nvPr/>
              </p:nvSpPr>
              <p:spPr bwMode="auto">
                <a:xfrm>
                  <a:off x="4736" y="1215"/>
                  <a:ext cx="45" cy="65"/>
                </a:xfrm>
                <a:custGeom>
                  <a:avLst/>
                  <a:gdLst>
                    <a:gd name="T0" fmla="*/ 2 w 55"/>
                    <a:gd name="T1" fmla="*/ 8 h 79"/>
                    <a:gd name="T2" fmla="*/ 4 w 55"/>
                    <a:gd name="T3" fmla="*/ 2 h 79"/>
                    <a:gd name="T4" fmla="*/ 11 w 55"/>
                    <a:gd name="T5" fmla="*/ 3 h 79"/>
                    <a:gd name="T6" fmla="*/ 24 w 55"/>
                    <a:gd name="T7" fmla="*/ 28 h 79"/>
                    <a:gd name="T8" fmla="*/ 20 w 55"/>
                    <a:gd name="T9" fmla="*/ 35 h 79"/>
                    <a:gd name="T10" fmla="*/ 13 w 55"/>
                    <a:gd name="T11" fmla="*/ 33 h 79"/>
                    <a:gd name="T12" fmla="*/ 2 w 55"/>
                    <a:gd name="T13" fmla="*/ 8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79">
                      <a:moveTo>
                        <a:pt x="3" y="18"/>
                      </a:moveTo>
                      <a:cubicBezTo>
                        <a:pt x="0" y="12"/>
                        <a:pt x="3" y="6"/>
                        <a:pt x="9" y="3"/>
                      </a:cubicBezTo>
                      <a:cubicBezTo>
                        <a:pt x="15" y="0"/>
                        <a:pt x="22" y="1"/>
                        <a:pt x="24" y="7"/>
                      </a:cubicBezTo>
                      <a:cubicBezTo>
                        <a:pt x="52" y="61"/>
                        <a:pt x="52" y="61"/>
                        <a:pt x="52" y="61"/>
                      </a:cubicBezTo>
                      <a:cubicBezTo>
                        <a:pt x="55" y="66"/>
                        <a:pt x="52" y="73"/>
                        <a:pt x="46" y="76"/>
                      </a:cubicBezTo>
                      <a:cubicBezTo>
                        <a:pt x="40" y="79"/>
                        <a:pt x="33" y="77"/>
                        <a:pt x="31" y="72"/>
                      </a:cubicBezTo>
                      <a:lnTo>
                        <a:pt x="3" y="18"/>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39" name="Freeform 8920">
                  <a:extLst>
                    <a:ext uri="{FF2B5EF4-FFF2-40B4-BE49-F238E27FC236}">
                      <a16:creationId xmlns:a16="http://schemas.microsoft.com/office/drawing/2014/main" id="{D5ACC70D-34C3-B5CE-13E1-AEB4F02601A8}"/>
                    </a:ext>
                  </a:extLst>
                </p:cNvPr>
                <p:cNvSpPr>
                  <a:spLocks/>
                </p:cNvSpPr>
                <p:nvPr/>
              </p:nvSpPr>
              <p:spPr bwMode="auto">
                <a:xfrm>
                  <a:off x="4766" y="1277"/>
                  <a:ext cx="27" cy="53"/>
                </a:xfrm>
                <a:custGeom>
                  <a:avLst/>
                  <a:gdLst>
                    <a:gd name="T0" fmla="*/ 1 w 32"/>
                    <a:gd name="T1" fmla="*/ 5 h 64"/>
                    <a:gd name="T2" fmla="*/ 6 w 32"/>
                    <a:gd name="T3" fmla="*/ 1 h 64"/>
                    <a:gd name="T4" fmla="*/ 13 w 32"/>
                    <a:gd name="T5" fmla="*/ 3 h 64"/>
                    <a:gd name="T6" fmla="*/ 16 w 32"/>
                    <a:gd name="T7" fmla="*/ 26 h 64"/>
                    <a:gd name="T8" fmla="*/ 11 w 32"/>
                    <a:gd name="T9" fmla="*/ 30 h 64"/>
                    <a:gd name="T10" fmla="*/ 4 w 32"/>
                    <a:gd name="T11" fmla="*/ 27 h 64"/>
                    <a:gd name="T12" fmla="*/ 1 w 32"/>
                    <a:gd name="T13" fmla="*/ 5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64">
                      <a:moveTo>
                        <a:pt x="1" y="10"/>
                      </a:moveTo>
                      <a:cubicBezTo>
                        <a:pt x="0" y="6"/>
                        <a:pt x="5" y="2"/>
                        <a:pt x="12" y="1"/>
                      </a:cubicBezTo>
                      <a:cubicBezTo>
                        <a:pt x="18" y="0"/>
                        <a:pt x="24" y="3"/>
                        <a:pt x="25" y="7"/>
                      </a:cubicBezTo>
                      <a:cubicBezTo>
                        <a:pt x="32" y="54"/>
                        <a:pt x="32" y="54"/>
                        <a:pt x="32" y="54"/>
                      </a:cubicBezTo>
                      <a:cubicBezTo>
                        <a:pt x="32" y="58"/>
                        <a:pt x="28" y="63"/>
                        <a:pt x="21" y="64"/>
                      </a:cubicBezTo>
                      <a:cubicBezTo>
                        <a:pt x="14" y="64"/>
                        <a:pt x="8" y="62"/>
                        <a:pt x="8" y="57"/>
                      </a:cubicBezTo>
                      <a:lnTo>
                        <a:pt x="1" y="10"/>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40" name="Freeform 8921">
                  <a:extLst>
                    <a:ext uri="{FF2B5EF4-FFF2-40B4-BE49-F238E27FC236}">
                      <a16:creationId xmlns:a16="http://schemas.microsoft.com/office/drawing/2014/main" id="{232CA4F6-218B-596C-B970-6C6FC8BBA3C8}"/>
                    </a:ext>
                  </a:extLst>
                </p:cNvPr>
                <p:cNvSpPr>
                  <a:spLocks/>
                </p:cNvSpPr>
                <p:nvPr/>
              </p:nvSpPr>
              <p:spPr bwMode="auto">
                <a:xfrm>
                  <a:off x="4766" y="1277"/>
                  <a:ext cx="27" cy="53"/>
                </a:xfrm>
                <a:custGeom>
                  <a:avLst/>
                  <a:gdLst>
                    <a:gd name="T0" fmla="*/ 1 w 32"/>
                    <a:gd name="T1" fmla="*/ 5 h 64"/>
                    <a:gd name="T2" fmla="*/ 6 w 32"/>
                    <a:gd name="T3" fmla="*/ 1 h 64"/>
                    <a:gd name="T4" fmla="*/ 13 w 32"/>
                    <a:gd name="T5" fmla="*/ 3 h 64"/>
                    <a:gd name="T6" fmla="*/ 16 w 32"/>
                    <a:gd name="T7" fmla="*/ 26 h 64"/>
                    <a:gd name="T8" fmla="*/ 11 w 32"/>
                    <a:gd name="T9" fmla="*/ 30 h 64"/>
                    <a:gd name="T10" fmla="*/ 4 w 32"/>
                    <a:gd name="T11" fmla="*/ 27 h 64"/>
                    <a:gd name="T12" fmla="*/ 1 w 32"/>
                    <a:gd name="T13" fmla="*/ 5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64">
                      <a:moveTo>
                        <a:pt x="1" y="10"/>
                      </a:moveTo>
                      <a:cubicBezTo>
                        <a:pt x="0" y="6"/>
                        <a:pt x="5" y="2"/>
                        <a:pt x="12" y="1"/>
                      </a:cubicBezTo>
                      <a:cubicBezTo>
                        <a:pt x="18" y="0"/>
                        <a:pt x="24" y="3"/>
                        <a:pt x="25" y="7"/>
                      </a:cubicBezTo>
                      <a:cubicBezTo>
                        <a:pt x="32" y="54"/>
                        <a:pt x="32" y="54"/>
                        <a:pt x="32" y="54"/>
                      </a:cubicBezTo>
                      <a:cubicBezTo>
                        <a:pt x="32" y="58"/>
                        <a:pt x="28" y="63"/>
                        <a:pt x="21" y="64"/>
                      </a:cubicBezTo>
                      <a:cubicBezTo>
                        <a:pt x="14" y="64"/>
                        <a:pt x="8" y="62"/>
                        <a:pt x="8" y="57"/>
                      </a:cubicBezTo>
                      <a:lnTo>
                        <a:pt x="1" y="10"/>
                      </a:lnTo>
                      <a:close/>
                    </a:path>
                  </a:pathLst>
                </a:custGeom>
                <a:noFill/>
                <a:ln w="1588"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41" name="Freeform 8922">
                  <a:extLst>
                    <a:ext uri="{FF2B5EF4-FFF2-40B4-BE49-F238E27FC236}">
                      <a16:creationId xmlns:a16="http://schemas.microsoft.com/office/drawing/2014/main" id="{F9D4AC5D-F395-90EA-4846-CF3CB4EA01A9}"/>
                    </a:ext>
                  </a:extLst>
                </p:cNvPr>
                <p:cNvSpPr>
                  <a:spLocks/>
                </p:cNvSpPr>
                <p:nvPr/>
              </p:nvSpPr>
              <p:spPr bwMode="auto">
                <a:xfrm>
                  <a:off x="4223" y="1086"/>
                  <a:ext cx="79" cy="38"/>
                </a:xfrm>
                <a:custGeom>
                  <a:avLst/>
                  <a:gdLst>
                    <a:gd name="T0" fmla="*/ 8 w 96"/>
                    <a:gd name="T1" fmla="*/ 21 h 45"/>
                    <a:gd name="T2" fmla="*/ 2 w 96"/>
                    <a:gd name="T3" fmla="*/ 17 h 45"/>
                    <a:gd name="T4" fmla="*/ 5 w 96"/>
                    <a:gd name="T5" fmla="*/ 10 h 45"/>
                    <a:gd name="T6" fmla="*/ 36 w 96"/>
                    <a:gd name="T7" fmla="*/ 1 h 45"/>
                    <a:gd name="T8" fmla="*/ 44 w 96"/>
                    <a:gd name="T9" fmla="*/ 5 h 45"/>
                    <a:gd name="T10" fmla="*/ 40 w 96"/>
                    <a:gd name="T11" fmla="*/ 13 h 45"/>
                    <a:gd name="T12" fmla="*/ 8 w 96"/>
                    <a:gd name="T13" fmla="*/ 21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6" h="45">
                      <a:moveTo>
                        <a:pt x="17" y="43"/>
                      </a:moveTo>
                      <a:cubicBezTo>
                        <a:pt x="10" y="45"/>
                        <a:pt x="4" y="41"/>
                        <a:pt x="2" y="34"/>
                      </a:cubicBezTo>
                      <a:cubicBezTo>
                        <a:pt x="0" y="28"/>
                        <a:pt x="4" y="21"/>
                        <a:pt x="11" y="19"/>
                      </a:cubicBezTo>
                      <a:cubicBezTo>
                        <a:pt x="80" y="1"/>
                        <a:pt x="80" y="1"/>
                        <a:pt x="80" y="1"/>
                      </a:cubicBezTo>
                      <a:cubicBezTo>
                        <a:pt x="86" y="0"/>
                        <a:pt x="93" y="3"/>
                        <a:pt x="95" y="10"/>
                      </a:cubicBezTo>
                      <a:cubicBezTo>
                        <a:pt x="96" y="16"/>
                        <a:pt x="92" y="23"/>
                        <a:pt x="86" y="25"/>
                      </a:cubicBezTo>
                      <a:lnTo>
                        <a:pt x="17" y="43"/>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42" name="Freeform 8923">
                  <a:extLst>
                    <a:ext uri="{FF2B5EF4-FFF2-40B4-BE49-F238E27FC236}">
                      <a16:creationId xmlns:a16="http://schemas.microsoft.com/office/drawing/2014/main" id="{DAEFB026-7A98-086A-3D4E-F2B81479227A}"/>
                    </a:ext>
                  </a:extLst>
                </p:cNvPr>
                <p:cNvSpPr>
                  <a:spLocks/>
                </p:cNvSpPr>
                <p:nvPr/>
              </p:nvSpPr>
              <p:spPr bwMode="auto">
                <a:xfrm>
                  <a:off x="4223" y="1086"/>
                  <a:ext cx="79" cy="38"/>
                </a:xfrm>
                <a:custGeom>
                  <a:avLst/>
                  <a:gdLst>
                    <a:gd name="T0" fmla="*/ 8 w 96"/>
                    <a:gd name="T1" fmla="*/ 21 h 45"/>
                    <a:gd name="T2" fmla="*/ 2 w 96"/>
                    <a:gd name="T3" fmla="*/ 17 h 45"/>
                    <a:gd name="T4" fmla="*/ 5 w 96"/>
                    <a:gd name="T5" fmla="*/ 10 h 45"/>
                    <a:gd name="T6" fmla="*/ 36 w 96"/>
                    <a:gd name="T7" fmla="*/ 1 h 45"/>
                    <a:gd name="T8" fmla="*/ 44 w 96"/>
                    <a:gd name="T9" fmla="*/ 5 h 45"/>
                    <a:gd name="T10" fmla="*/ 40 w 96"/>
                    <a:gd name="T11" fmla="*/ 13 h 45"/>
                    <a:gd name="T12" fmla="*/ 8 w 96"/>
                    <a:gd name="T13" fmla="*/ 21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6" h="45">
                      <a:moveTo>
                        <a:pt x="17" y="43"/>
                      </a:moveTo>
                      <a:cubicBezTo>
                        <a:pt x="10" y="45"/>
                        <a:pt x="4" y="41"/>
                        <a:pt x="2" y="34"/>
                      </a:cubicBezTo>
                      <a:cubicBezTo>
                        <a:pt x="0" y="28"/>
                        <a:pt x="4" y="21"/>
                        <a:pt x="11" y="19"/>
                      </a:cubicBezTo>
                      <a:cubicBezTo>
                        <a:pt x="80" y="1"/>
                        <a:pt x="80" y="1"/>
                        <a:pt x="80" y="1"/>
                      </a:cubicBezTo>
                      <a:cubicBezTo>
                        <a:pt x="86" y="0"/>
                        <a:pt x="93" y="3"/>
                        <a:pt x="95" y="10"/>
                      </a:cubicBezTo>
                      <a:cubicBezTo>
                        <a:pt x="96" y="16"/>
                        <a:pt x="92" y="23"/>
                        <a:pt x="86" y="25"/>
                      </a:cubicBezTo>
                      <a:lnTo>
                        <a:pt x="17" y="43"/>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43" name="Freeform 8924">
                  <a:extLst>
                    <a:ext uri="{FF2B5EF4-FFF2-40B4-BE49-F238E27FC236}">
                      <a16:creationId xmlns:a16="http://schemas.microsoft.com/office/drawing/2014/main" id="{0AE2155C-3824-DE2D-22A9-7E52A986B200}"/>
                    </a:ext>
                  </a:extLst>
                </p:cNvPr>
                <p:cNvSpPr>
                  <a:spLocks/>
                </p:cNvSpPr>
                <p:nvPr/>
              </p:nvSpPr>
              <p:spPr bwMode="auto">
                <a:xfrm>
                  <a:off x="4150" y="1108"/>
                  <a:ext cx="76" cy="49"/>
                </a:xfrm>
                <a:custGeom>
                  <a:avLst/>
                  <a:gdLst>
                    <a:gd name="T0" fmla="*/ 9 w 92"/>
                    <a:gd name="T1" fmla="*/ 27 h 59"/>
                    <a:gd name="T2" fmla="*/ 2 w 92"/>
                    <a:gd name="T3" fmla="*/ 24 h 59"/>
                    <a:gd name="T4" fmla="*/ 4 w 92"/>
                    <a:gd name="T5" fmla="*/ 16 h 59"/>
                    <a:gd name="T6" fmla="*/ 34 w 92"/>
                    <a:gd name="T7" fmla="*/ 2 h 59"/>
                    <a:gd name="T8" fmla="*/ 41 w 92"/>
                    <a:gd name="T9" fmla="*/ 4 h 59"/>
                    <a:gd name="T10" fmla="*/ 39 w 92"/>
                    <a:gd name="T11" fmla="*/ 12 h 59"/>
                    <a:gd name="T12" fmla="*/ 9 w 92"/>
                    <a:gd name="T13" fmla="*/ 27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59">
                      <a:moveTo>
                        <a:pt x="19" y="56"/>
                      </a:moveTo>
                      <a:cubicBezTo>
                        <a:pt x="13" y="59"/>
                        <a:pt x="6" y="57"/>
                        <a:pt x="3" y="51"/>
                      </a:cubicBezTo>
                      <a:cubicBezTo>
                        <a:pt x="0" y="45"/>
                        <a:pt x="2" y="37"/>
                        <a:pt x="8" y="34"/>
                      </a:cubicBezTo>
                      <a:cubicBezTo>
                        <a:pt x="73" y="3"/>
                        <a:pt x="73" y="3"/>
                        <a:pt x="73" y="3"/>
                      </a:cubicBezTo>
                      <a:cubicBezTo>
                        <a:pt x="79" y="0"/>
                        <a:pt x="86" y="3"/>
                        <a:pt x="89" y="9"/>
                      </a:cubicBezTo>
                      <a:cubicBezTo>
                        <a:pt x="92" y="15"/>
                        <a:pt x="89" y="22"/>
                        <a:pt x="83" y="25"/>
                      </a:cubicBezTo>
                      <a:lnTo>
                        <a:pt x="19" y="56"/>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44" name="Freeform 8925">
                  <a:extLst>
                    <a:ext uri="{FF2B5EF4-FFF2-40B4-BE49-F238E27FC236}">
                      <a16:creationId xmlns:a16="http://schemas.microsoft.com/office/drawing/2014/main" id="{4E1F2C91-B1B4-88F3-7811-48C07383B831}"/>
                    </a:ext>
                  </a:extLst>
                </p:cNvPr>
                <p:cNvSpPr>
                  <a:spLocks/>
                </p:cNvSpPr>
                <p:nvPr/>
              </p:nvSpPr>
              <p:spPr bwMode="auto">
                <a:xfrm>
                  <a:off x="4150" y="1108"/>
                  <a:ext cx="76" cy="49"/>
                </a:xfrm>
                <a:custGeom>
                  <a:avLst/>
                  <a:gdLst>
                    <a:gd name="T0" fmla="*/ 9 w 92"/>
                    <a:gd name="T1" fmla="*/ 27 h 59"/>
                    <a:gd name="T2" fmla="*/ 2 w 92"/>
                    <a:gd name="T3" fmla="*/ 24 h 59"/>
                    <a:gd name="T4" fmla="*/ 4 w 92"/>
                    <a:gd name="T5" fmla="*/ 16 h 59"/>
                    <a:gd name="T6" fmla="*/ 34 w 92"/>
                    <a:gd name="T7" fmla="*/ 2 h 59"/>
                    <a:gd name="T8" fmla="*/ 41 w 92"/>
                    <a:gd name="T9" fmla="*/ 4 h 59"/>
                    <a:gd name="T10" fmla="*/ 39 w 92"/>
                    <a:gd name="T11" fmla="*/ 12 h 59"/>
                    <a:gd name="T12" fmla="*/ 9 w 92"/>
                    <a:gd name="T13" fmla="*/ 27 h 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59">
                      <a:moveTo>
                        <a:pt x="19" y="56"/>
                      </a:moveTo>
                      <a:cubicBezTo>
                        <a:pt x="13" y="59"/>
                        <a:pt x="6" y="57"/>
                        <a:pt x="3" y="51"/>
                      </a:cubicBezTo>
                      <a:cubicBezTo>
                        <a:pt x="0" y="45"/>
                        <a:pt x="2" y="37"/>
                        <a:pt x="8" y="34"/>
                      </a:cubicBezTo>
                      <a:cubicBezTo>
                        <a:pt x="73" y="3"/>
                        <a:pt x="73" y="3"/>
                        <a:pt x="73" y="3"/>
                      </a:cubicBezTo>
                      <a:cubicBezTo>
                        <a:pt x="79" y="0"/>
                        <a:pt x="86" y="3"/>
                        <a:pt x="89" y="9"/>
                      </a:cubicBezTo>
                      <a:cubicBezTo>
                        <a:pt x="92" y="15"/>
                        <a:pt x="89" y="22"/>
                        <a:pt x="83" y="25"/>
                      </a:cubicBezTo>
                      <a:lnTo>
                        <a:pt x="19" y="56"/>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45" name="Freeform 8926">
                  <a:extLst>
                    <a:ext uri="{FF2B5EF4-FFF2-40B4-BE49-F238E27FC236}">
                      <a16:creationId xmlns:a16="http://schemas.microsoft.com/office/drawing/2014/main" id="{9C08B4C0-DAE1-46F0-2F6B-01B05D184DC8}"/>
                    </a:ext>
                  </a:extLst>
                </p:cNvPr>
                <p:cNvSpPr>
                  <a:spLocks/>
                </p:cNvSpPr>
                <p:nvPr/>
              </p:nvSpPr>
              <p:spPr bwMode="auto">
                <a:xfrm>
                  <a:off x="4089" y="1146"/>
                  <a:ext cx="66" cy="62"/>
                </a:xfrm>
                <a:custGeom>
                  <a:avLst/>
                  <a:gdLst>
                    <a:gd name="T0" fmla="*/ 10 w 80"/>
                    <a:gd name="T1" fmla="*/ 33 h 75"/>
                    <a:gd name="T2" fmla="*/ 2 w 80"/>
                    <a:gd name="T3" fmla="*/ 32 h 75"/>
                    <a:gd name="T4" fmla="*/ 2 w 80"/>
                    <a:gd name="T5" fmla="*/ 25 h 75"/>
                    <a:gd name="T6" fmla="*/ 27 w 80"/>
                    <a:gd name="T7" fmla="*/ 2 h 75"/>
                    <a:gd name="T8" fmla="*/ 35 w 80"/>
                    <a:gd name="T9" fmla="*/ 2 h 75"/>
                    <a:gd name="T10" fmla="*/ 35 w 80"/>
                    <a:gd name="T11" fmla="*/ 11 h 75"/>
                    <a:gd name="T12" fmla="*/ 10 w 80"/>
                    <a:gd name="T13" fmla="*/ 33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75">
                      <a:moveTo>
                        <a:pt x="21" y="70"/>
                      </a:moveTo>
                      <a:cubicBezTo>
                        <a:pt x="16" y="75"/>
                        <a:pt x="8" y="74"/>
                        <a:pt x="4" y="69"/>
                      </a:cubicBezTo>
                      <a:cubicBezTo>
                        <a:pt x="0" y="64"/>
                        <a:pt x="0" y="57"/>
                        <a:pt x="5" y="52"/>
                      </a:cubicBezTo>
                      <a:cubicBezTo>
                        <a:pt x="59" y="5"/>
                        <a:pt x="59" y="5"/>
                        <a:pt x="59" y="5"/>
                      </a:cubicBezTo>
                      <a:cubicBezTo>
                        <a:pt x="64" y="0"/>
                        <a:pt x="71" y="1"/>
                        <a:pt x="76" y="6"/>
                      </a:cubicBezTo>
                      <a:cubicBezTo>
                        <a:pt x="80" y="11"/>
                        <a:pt x="80" y="18"/>
                        <a:pt x="75" y="23"/>
                      </a:cubicBezTo>
                      <a:lnTo>
                        <a:pt x="21" y="70"/>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46" name="Freeform 8927">
                  <a:extLst>
                    <a:ext uri="{FF2B5EF4-FFF2-40B4-BE49-F238E27FC236}">
                      <a16:creationId xmlns:a16="http://schemas.microsoft.com/office/drawing/2014/main" id="{D6CBA8BB-61B8-5678-E6F8-1DC94E101B84}"/>
                    </a:ext>
                  </a:extLst>
                </p:cNvPr>
                <p:cNvSpPr>
                  <a:spLocks/>
                </p:cNvSpPr>
                <p:nvPr/>
              </p:nvSpPr>
              <p:spPr bwMode="auto">
                <a:xfrm>
                  <a:off x="4089" y="1146"/>
                  <a:ext cx="66" cy="62"/>
                </a:xfrm>
                <a:custGeom>
                  <a:avLst/>
                  <a:gdLst>
                    <a:gd name="T0" fmla="*/ 10 w 80"/>
                    <a:gd name="T1" fmla="*/ 33 h 75"/>
                    <a:gd name="T2" fmla="*/ 2 w 80"/>
                    <a:gd name="T3" fmla="*/ 32 h 75"/>
                    <a:gd name="T4" fmla="*/ 2 w 80"/>
                    <a:gd name="T5" fmla="*/ 25 h 75"/>
                    <a:gd name="T6" fmla="*/ 27 w 80"/>
                    <a:gd name="T7" fmla="*/ 2 h 75"/>
                    <a:gd name="T8" fmla="*/ 35 w 80"/>
                    <a:gd name="T9" fmla="*/ 2 h 75"/>
                    <a:gd name="T10" fmla="*/ 35 w 80"/>
                    <a:gd name="T11" fmla="*/ 11 h 75"/>
                    <a:gd name="T12" fmla="*/ 10 w 80"/>
                    <a:gd name="T13" fmla="*/ 33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75">
                      <a:moveTo>
                        <a:pt x="21" y="70"/>
                      </a:moveTo>
                      <a:cubicBezTo>
                        <a:pt x="16" y="75"/>
                        <a:pt x="8" y="74"/>
                        <a:pt x="4" y="69"/>
                      </a:cubicBezTo>
                      <a:cubicBezTo>
                        <a:pt x="0" y="64"/>
                        <a:pt x="0" y="57"/>
                        <a:pt x="5" y="52"/>
                      </a:cubicBezTo>
                      <a:cubicBezTo>
                        <a:pt x="59" y="5"/>
                        <a:pt x="59" y="5"/>
                        <a:pt x="59" y="5"/>
                      </a:cubicBezTo>
                      <a:cubicBezTo>
                        <a:pt x="64" y="0"/>
                        <a:pt x="71" y="1"/>
                        <a:pt x="76" y="6"/>
                      </a:cubicBezTo>
                      <a:cubicBezTo>
                        <a:pt x="80" y="11"/>
                        <a:pt x="80" y="18"/>
                        <a:pt x="75" y="23"/>
                      </a:cubicBezTo>
                      <a:lnTo>
                        <a:pt x="21" y="70"/>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47" name="Freeform 8928">
                  <a:extLst>
                    <a:ext uri="{FF2B5EF4-FFF2-40B4-BE49-F238E27FC236}">
                      <a16:creationId xmlns:a16="http://schemas.microsoft.com/office/drawing/2014/main" id="{93FCAAA7-0FBE-63E1-3C2C-ABB544900B66}"/>
                    </a:ext>
                  </a:extLst>
                </p:cNvPr>
                <p:cNvSpPr>
                  <a:spLocks/>
                </p:cNvSpPr>
                <p:nvPr/>
              </p:nvSpPr>
              <p:spPr bwMode="auto">
                <a:xfrm>
                  <a:off x="4044" y="1200"/>
                  <a:ext cx="54" cy="68"/>
                </a:xfrm>
                <a:custGeom>
                  <a:avLst/>
                  <a:gdLst>
                    <a:gd name="T0" fmla="*/ 12 w 65"/>
                    <a:gd name="T1" fmla="*/ 34 h 83"/>
                    <a:gd name="T2" fmla="*/ 3 w 65"/>
                    <a:gd name="T3" fmla="*/ 35 h 83"/>
                    <a:gd name="T4" fmla="*/ 2 w 65"/>
                    <a:gd name="T5" fmla="*/ 29 h 83"/>
                    <a:gd name="T6" fmla="*/ 19 w 65"/>
                    <a:gd name="T7" fmla="*/ 2 h 83"/>
                    <a:gd name="T8" fmla="*/ 27 w 65"/>
                    <a:gd name="T9" fmla="*/ 2 h 83"/>
                    <a:gd name="T10" fmla="*/ 29 w 65"/>
                    <a:gd name="T11" fmla="*/ 9 h 83"/>
                    <a:gd name="T12" fmla="*/ 12 w 65"/>
                    <a:gd name="T13" fmla="*/ 34 h 8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 h="83">
                      <a:moveTo>
                        <a:pt x="24" y="76"/>
                      </a:moveTo>
                      <a:cubicBezTo>
                        <a:pt x="20" y="82"/>
                        <a:pt x="13" y="83"/>
                        <a:pt x="7" y="79"/>
                      </a:cubicBezTo>
                      <a:cubicBezTo>
                        <a:pt x="2" y="75"/>
                        <a:pt x="0" y="68"/>
                        <a:pt x="4" y="63"/>
                      </a:cubicBezTo>
                      <a:cubicBezTo>
                        <a:pt x="41" y="6"/>
                        <a:pt x="41" y="6"/>
                        <a:pt x="41" y="6"/>
                      </a:cubicBezTo>
                      <a:cubicBezTo>
                        <a:pt x="44" y="1"/>
                        <a:pt x="52" y="0"/>
                        <a:pt x="57" y="4"/>
                      </a:cubicBezTo>
                      <a:cubicBezTo>
                        <a:pt x="63" y="7"/>
                        <a:pt x="65" y="15"/>
                        <a:pt x="61" y="20"/>
                      </a:cubicBezTo>
                      <a:lnTo>
                        <a:pt x="24" y="76"/>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48" name="Freeform 8929">
                  <a:extLst>
                    <a:ext uri="{FF2B5EF4-FFF2-40B4-BE49-F238E27FC236}">
                      <a16:creationId xmlns:a16="http://schemas.microsoft.com/office/drawing/2014/main" id="{C45C6BCF-ADEF-4B52-03DF-5BE5A9F73BF0}"/>
                    </a:ext>
                  </a:extLst>
                </p:cNvPr>
                <p:cNvSpPr>
                  <a:spLocks/>
                </p:cNvSpPr>
                <p:nvPr/>
              </p:nvSpPr>
              <p:spPr bwMode="auto">
                <a:xfrm>
                  <a:off x="4044" y="1200"/>
                  <a:ext cx="54" cy="68"/>
                </a:xfrm>
                <a:custGeom>
                  <a:avLst/>
                  <a:gdLst>
                    <a:gd name="T0" fmla="*/ 12 w 65"/>
                    <a:gd name="T1" fmla="*/ 34 h 83"/>
                    <a:gd name="T2" fmla="*/ 3 w 65"/>
                    <a:gd name="T3" fmla="*/ 35 h 83"/>
                    <a:gd name="T4" fmla="*/ 2 w 65"/>
                    <a:gd name="T5" fmla="*/ 29 h 83"/>
                    <a:gd name="T6" fmla="*/ 19 w 65"/>
                    <a:gd name="T7" fmla="*/ 2 h 83"/>
                    <a:gd name="T8" fmla="*/ 27 w 65"/>
                    <a:gd name="T9" fmla="*/ 2 h 83"/>
                    <a:gd name="T10" fmla="*/ 29 w 65"/>
                    <a:gd name="T11" fmla="*/ 9 h 83"/>
                    <a:gd name="T12" fmla="*/ 12 w 65"/>
                    <a:gd name="T13" fmla="*/ 34 h 8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5" h="83">
                      <a:moveTo>
                        <a:pt x="24" y="76"/>
                      </a:moveTo>
                      <a:cubicBezTo>
                        <a:pt x="20" y="82"/>
                        <a:pt x="13" y="83"/>
                        <a:pt x="7" y="79"/>
                      </a:cubicBezTo>
                      <a:cubicBezTo>
                        <a:pt x="2" y="75"/>
                        <a:pt x="0" y="68"/>
                        <a:pt x="4" y="63"/>
                      </a:cubicBezTo>
                      <a:cubicBezTo>
                        <a:pt x="41" y="6"/>
                        <a:pt x="41" y="6"/>
                        <a:pt x="41" y="6"/>
                      </a:cubicBezTo>
                      <a:cubicBezTo>
                        <a:pt x="44" y="1"/>
                        <a:pt x="52" y="0"/>
                        <a:pt x="57" y="4"/>
                      </a:cubicBezTo>
                      <a:cubicBezTo>
                        <a:pt x="63" y="7"/>
                        <a:pt x="65" y="15"/>
                        <a:pt x="61" y="20"/>
                      </a:cubicBezTo>
                      <a:lnTo>
                        <a:pt x="24" y="76"/>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49" name="Freeform 8930">
                  <a:extLst>
                    <a:ext uri="{FF2B5EF4-FFF2-40B4-BE49-F238E27FC236}">
                      <a16:creationId xmlns:a16="http://schemas.microsoft.com/office/drawing/2014/main" id="{2EF42003-6025-B228-00C2-5A6FAA098F27}"/>
                    </a:ext>
                  </a:extLst>
                </p:cNvPr>
                <p:cNvSpPr>
                  <a:spLocks/>
                </p:cNvSpPr>
                <p:nvPr/>
              </p:nvSpPr>
              <p:spPr bwMode="auto">
                <a:xfrm>
                  <a:off x="4027" y="1265"/>
                  <a:ext cx="33" cy="65"/>
                </a:xfrm>
                <a:custGeom>
                  <a:avLst/>
                  <a:gdLst>
                    <a:gd name="T0" fmla="*/ 12 w 40"/>
                    <a:gd name="T1" fmla="*/ 32 h 79"/>
                    <a:gd name="T2" fmla="*/ 5 w 40"/>
                    <a:gd name="T3" fmla="*/ 35 h 79"/>
                    <a:gd name="T4" fmla="*/ 1 w 40"/>
                    <a:gd name="T5" fmla="*/ 30 h 79"/>
                    <a:gd name="T6" fmla="*/ 7 w 40"/>
                    <a:gd name="T7" fmla="*/ 4 h 79"/>
                    <a:gd name="T8" fmla="*/ 14 w 40"/>
                    <a:gd name="T9" fmla="*/ 2 h 79"/>
                    <a:gd name="T10" fmla="*/ 17 w 40"/>
                    <a:gd name="T11" fmla="*/ 7 h 79"/>
                    <a:gd name="T12" fmla="*/ 12 w 40"/>
                    <a:gd name="T13" fmla="*/ 32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79">
                      <a:moveTo>
                        <a:pt x="25" y="71"/>
                      </a:moveTo>
                      <a:cubicBezTo>
                        <a:pt x="24" y="76"/>
                        <a:pt x="17" y="79"/>
                        <a:pt x="11" y="77"/>
                      </a:cubicBezTo>
                      <a:cubicBezTo>
                        <a:pt x="4" y="76"/>
                        <a:pt x="0" y="70"/>
                        <a:pt x="1" y="65"/>
                      </a:cubicBezTo>
                      <a:cubicBezTo>
                        <a:pt x="15" y="8"/>
                        <a:pt x="15" y="8"/>
                        <a:pt x="15" y="8"/>
                      </a:cubicBezTo>
                      <a:cubicBezTo>
                        <a:pt x="16" y="3"/>
                        <a:pt x="23" y="0"/>
                        <a:pt x="29" y="2"/>
                      </a:cubicBezTo>
                      <a:cubicBezTo>
                        <a:pt x="36" y="3"/>
                        <a:pt x="40" y="9"/>
                        <a:pt x="39" y="14"/>
                      </a:cubicBezTo>
                      <a:lnTo>
                        <a:pt x="25" y="71"/>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50" name="Freeform 8931">
                  <a:extLst>
                    <a:ext uri="{FF2B5EF4-FFF2-40B4-BE49-F238E27FC236}">
                      <a16:creationId xmlns:a16="http://schemas.microsoft.com/office/drawing/2014/main" id="{0A3D17F4-D8E4-5E84-D2EB-C3D374B9D309}"/>
                    </a:ext>
                  </a:extLst>
                </p:cNvPr>
                <p:cNvSpPr>
                  <a:spLocks/>
                </p:cNvSpPr>
                <p:nvPr/>
              </p:nvSpPr>
              <p:spPr bwMode="auto">
                <a:xfrm>
                  <a:off x="4027" y="1265"/>
                  <a:ext cx="33" cy="65"/>
                </a:xfrm>
                <a:custGeom>
                  <a:avLst/>
                  <a:gdLst>
                    <a:gd name="T0" fmla="*/ 12 w 40"/>
                    <a:gd name="T1" fmla="*/ 32 h 79"/>
                    <a:gd name="T2" fmla="*/ 5 w 40"/>
                    <a:gd name="T3" fmla="*/ 35 h 79"/>
                    <a:gd name="T4" fmla="*/ 1 w 40"/>
                    <a:gd name="T5" fmla="*/ 30 h 79"/>
                    <a:gd name="T6" fmla="*/ 7 w 40"/>
                    <a:gd name="T7" fmla="*/ 4 h 79"/>
                    <a:gd name="T8" fmla="*/ 14 w 40"/>
                    <a:gd name="T9" fmla="*/ 2 h 79"/>
                    <a:gd name="T10" fmla="*/ 17 w 40"/>
                    <a:gd name="T11" fmla="*/ 7 h 79"/>
                    <a:gd name="T12" fmla="*/ 12 w 40"/>
                    <a:gd name="T13" fmla="*/ 32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79">
                      <a:moveTo>
                        <a:pt x="25" y="71"/>
                      </a:moveTo>
                      <a:cubicBezTo>
                        <a:pt x="24" y="76"/>
                        <a:pt x="17" y="79"/>
                        <a:pt x="11" y="77"/>
                      </a:cubicBezTo>
                      <a:cubicBezTo>
                        <a:pt x="4" y="76"/>
                        <a:pt x="0" y="70"/>
                        <a:pt x="1" y="65"/>
                      </a:cubicBezTo>
                      <a:cubicBezTo>
                        <a:pt x="15" y="8"/>
                        <a:pt x="15" y="8"/>
                        <a:pt x="15" y="8"/>
                      </a:cubicBezTo>
                      <a:cubicBezTo>
                        <a:pt x="16" y="3"/>
                        <a:pt x="23" y="0"/>
                        <a:pt x="29" y="2"/>
                      </a:cubicBezTo>
                      <a:cubicBezTo>
                        <a:pt x="36" y="3"/>
                        <a:pt x="40" y="9"/>
                        <a:pt x="39" y="14"/>
                      </a:cubicBezTo>
                      <a:lnTo>
                        <a:pt x="25" y="71"/>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51" name="Freeform 8932">
                  <a:extLst>
                    <a:ext uri="{FF2B5EF4-FFF2-40B4-BE49-F238E27FC236}">
                      <a16:creationId xmlns:a16="http://schemas.microsoft.com/office/drawing/2014/main" id="{4A3B2535-B664-1EAE-80CD-B5697EB84163}"/>
                    </a:ext>
                  </a:extLst>
                </p:cNvPr>
                <p:cNvSpPr>
                  <a:spLocks/>
                </p:cNvSpPr>
                <p:nvPr/>
              </p:nvSpPr>
              <p:spPr bwMode="auto">
                <a:xfrm>
                  <a:off x="4040" y="1408"/>
                  <a:ext cx="42" cy="79"/>
                </a:xfrm>
                <a:custGeom>
                  <a:avLst/>
                  <a:gdLst>
                    <a:gd name="T0" fmla="*/ 22 w 51"/>
                    <a:gd name="T1" fmla="*/ 37 h 95"/>
                    <a:gd name="T2" fmla="*/ 19 w 51"/>
                    <a:gd name="T3" fmla="*/ 44 h 95"/>
                    <a:gd name="T4" fmla="*/ 12 w 51"/>
                    <a:gd name="T5" fmla="*/ 41 h 95"/>
                    <a:gd name="T6" fmla="*/ 2 w 51"/>
                    <a:gd name="T7" fmla="*/ 8 h 95"/>
                    <a:gd name="T8" fmla="*/ 5 w 51"/>
                    <a:gd name="T9" fmla="*/ 2 h 95"/>
                    <a:gd name="T10" fmla="*/ 12 w 51"/>
                    <a:gd name="T11" fmla="*/ 5 h 95"/>
                    <a:gd name="T12" fmla="*/ 22 w 51"/>
                    <a:gd name="T13" fmla="*/ 37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95">
                      <a:moveTo>
                        <a:pt x="48" y="77"/>
                      </a:moveTo>
                      <a:cubicBezTo>
                        <a:pt x="51" y="84"/>
                        <a:pt x="47" y="91"/>
                        <a:pt x="41" y="93"/>
                      </a:cubicBezTo>
                      <a:cubicBezTo>
                        <a:pt x="34" y="95"/>
                        <a:pt x="28" y="91"/>
                        <a:pt x="25" y="85"/>
                      </a:cubicBezTo>
                      <a:cubicBezTo>
                        <a:pt x="2" y="17"/>
                        <a:pt x="2" y="17"/>
                        <a:pt x="2" y="17"/>
                      </a:cubicBezTo>
                      <a:cubicBezTo>
                        <a:pt x="0" y="11"/>
                        <a:pt x="4" y="4"/>
                        <a:pt x="10" y="2"/>
                      </a:cubicBezTo>
                      <a:cubicBezTo>
                        <a:pt x="16" y="0"/>
                        <a:pt x="23" y="3"/>
                        <a:pt x="25" y="10"/>
                      </a:cubicBezTo>
                      <a:lnTo>
                        <a:pt x="48" y="77"/>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52" name="Freeform 8933">
                  <a:extLst>
                    <a:ext uri="{FF2B5EF4-FFF2-40B4-BE49-F238E27FC236}">
                      <a16:creationId xmlns:a16="http://schemas.microsoft.com/office/drawing/2014/main" id="{89105079-0986-350F-D15C-49FC7AF947B5}"/>
                    </a:ext>
                  </a:extLst>
                </p:cNvPr>
                <p:cNvSpPr>
                  <a:spLocks/>
                </p:cNvSpPr>
                <p:nvPr/>
              </p:nvSpPr>
              <p:spPr bwMode="auto">
                <a:xfrm>
                  <a:off x="4040" y="1408"/>
                  <a:ext cx="42" cy="79"/>
                </a:xfrm>
                <a:custGeom>
                  <a:avLst/>
                  <a:gdLst>
                    <a:gd name="T0" fmla="*/ 22 w 51"/>
                    <a:gd name="T1" fmla="*/ 37 h 95"/>
                    <a:gd name="T2" fmla="*/ 19 w 51"/>
                    <a:gd name="T3" fmla="*/ 44 h 95"/>
                    <a:gd name="T4" fmla="*/ 12 w 51"/>
                    <a:gd name="T5" fmla="*/ 41 h 95"/>
                    <a:gd name="T6" fmla="*/ 2 w 51"/>
                    <a:gd name="T7" fmla="*/ 8 h 95"/>
                    <a:gd name="T8" fmla="*/ 5 w 51"/>
                    <a:gd name="T9" fmla="*/ 2 h 95"/>
                    <a:gd name="T10" fmla="*/ 12 w 51"/>
                    <a:gd name="T11" fmla="*/ 5 h 95"/>
                    <a:gd name="T12" fmla="*/ 22 w 51"/>
                    <a:gd name="T13" fmla="*/ 37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 h="95">
                      <a:moveTo>
                        <a:pt x="48" y="77"/>
                      </a:moveTo>
                      <a:cubicBezTo>
                        <a:pt x="51" y="84"/>
                        <a:pt x="47" y="91"/>
                        <a:pt x="41" y="93"/>
                      </a:cubicBezTo>
                      <a:cubicBezTo>
                        <a:pt x="34" y="95"/>
                        <a:pt x="28" y="91"/>
                        <a:pt x="25" y="85"/>
                      </a:cubicBezTo>
                      <a:cubicBezTo>
                        <a:pt x="2" y="17"/>
                        <a:pt x="2" y="17"/>
                        <a:pt x="2" y="17"/>
                      </a:cubicBezTo>
                      <a:cubicBezTo>
                        <a:pt x="0" y="11"/>
                        <a:pt x="4" y="4"/>
                        <a:pt x="10" y="2"/>
                      </a:cubicBezTo>
                      <a:cubicBezTo>
                        <a:pt x="16" y="0"/>
                        <a:pt x="23" y="3"/>
                        <a:pt x="25" y="10"/>
                      </a:cubicBezTo>
                      <a:lnTo>
                        <a:pt x="48" y="77"/>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53" name="Freeform 8934">
                  <a:extLst>
                    <a:ext uri="{FF2B5EF4-FFF2-40B4-BE49-F238E27FC236}">
                      <a16:creationId xmlns:a16="http://schemas.microsoft.com/office/drawing/2014/main" id="{6CFE0757-829C-8930-053E-0A674C30A985}"/>
                    </a:ext>
                  </a:extLst>
                </p:cNvPr>
                <p:cNvSpPr>
                  <a:spLocks/>
                </p:cNvSpPr>
                <p:nvPr/>
              </p:nvSpPr>
              <p:spPr bwMode="auto">
                <a:xfrm>
                  <a:off x="4028" y="1330"/>
                  <a:ext cx="29" cy="80"/>
                </a:xfrm>
                <a:custGeom>
                  <a:avLst/>
                  <a:gdLst>
                    <a:gd name="T0" fmla="*/ 16 w 35"/>
                    <a:gd name="T1" fmla="*/ 38 h 97"/>
                    <a:gd name="T2" fmla="*/ 12 w 35"/>
                    <a:gd name="T3" fmla="*/ 45 h 97"/>
                    <a:gd name="T4" fmla="*/ 5 w 35"/>
                    <a:gd name="T5" fmla="*/ 40 h 97"/>
                    <a:gd name="T6" fmla="*/ 1 w 35"/>
                    <a:gd name="T7" fmla="*/ 7 h 97"/>
                    <a:gd name="T8" fmla="*/ 5 w 35"/>
                    <a:gd name="T9" fmla="*/ 1 h 97"/>
                    <a:gd name="T10" fmla="*/ 12 w 35"/>
                    <a:gd name="T11" fmla="*/ 5 h 97"/>
                    <a:gd name="T12" fmla="*/ 16 w 35"/>
                    <a:gd name="T13" fmla="*/ 38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7">
                      <a:moveTo>
                        <a:pt x="34" y="82"/>
                      </a:moveTo>
                      <a:cubicBezTo>
                        <a:pt x="35" y="89"/>
                        <a:pt x="31" y="95"/>
                        <a:pt x="24" y="96"/>
                      </a:cubicBezTo>
                      <a:cubicBezTo>
                        <a:pt x="17" y="97"/>
                        <a:pt x="11" y="92"/>
                        <a:pt x="10" y="85"/>
                      </a:cubicBezTo>
                      <a:cubicBezTo>
                        <a:pt x="1" y="14"/>
                        <a:pt x="1" y="14"/>
                        <a:pt x="1" y="14"/>
                      </a:cubicBezTo>
                      <a:cubicBezTo>
                        <a:pt x="0" y="8"/>
                        <a:pt x="5" y="2"/>
                        <a:pt x="11" y="1"/>
                      </a:cubicBezTo>
                      <a:cubicBezTo>
                        <a:pt x="18" y="0"/>
                        <a:pt x="24" y="5"/>
                        <a:pt x="25" y="11"/>
                      </a:cubicBezTo>
                      <a:lnTo>
                        <a:pt x="34" y="82"/>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54" name="Freeform 8935">
                  <a:extLst>
                    <a:ext uri="{FF2B5EF4-FFF2-40B4-BE49-F238E27FC236}">
                      <a16:creationId xmlns:a16="http://schemas.microsoft.com/office/drawing/2014/main" id="{466E414D-EAC1-DEC4-FAF6-7BE44C39543D}"/>
                    </a:ext>
                  </a:extLst>
                </p:cNvPr>
                <p:cNvSpPr>
                  <a:spLocks/>
                </p:cNvSpPr>
                <p:nvPr/>
              </p:nvSpPr>
              <p:spPr bwMode="auto">
                <a:xfrm>
                  <a:off x="4028" y="1330"/>
                  <a:ext cx="29" cy="80"/>
                </a:xfrm>
                <a:custGeom>
                  <a:avLst/>
                  <a:gdLst>
                    <a:gd name="T0" fmla="*/ 16 w 35"/>
                    <a:gd name="T1" fmla="*/ 38 h 97"/>
                    <a:gd name="T2" fmla="*/ 12 w 35"/>
                    <a:gd name="T3" fmla="*/ 45 h 97"/>
                    <a:gd name="T4" fmla="*/ 5 w 35"/>
                    <a:gd name="T5" fmla="*/ 40 h 97"/>
                    <a:gd name="T6" fmla="*/ 1 w 35"/>
                    <a:gd name="T7" fmla="*/ 7 h 97"/>
                    <a:gd name="T8" fmla="*/ 5 w 35"/>
                    <a:gd name="T9" fmla="*/ 1 h 97"/>
                    <a:gd name="T10" fmla="*/ 12 w 35"/>
                    <a:gd name="T11" fmla="*/ 5 h 97"/>
                    <a:gd name="T12" fmla="*/ 16 w 35"/>
                    <a:gd name="T13" fmla="*/ 38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97">
                      <a:moveTo>
                        <a:pt x="34" y="82"/>
                      </a:moveTo>
                      <a:cubicBezTo>
                        <a:pt x="35" y="89"/>
                        <a:pt x="31" y="95"/>
                        <a:pt x="24" y="96"/>
                      </a:cubicBezTo>
                      <a:cubicBezTo>
                        <a:pt x="17" y="97"/>
                        <a:pt x="11" y="92"/>
                        <a:pt x="10" y="85"/>
                      </a:cubicBezTo>
                      <a:cubicBezTo>
                        <a:pt x="1" y="14"/>
                        <a:pt x="1" y="14"/>
                        <a:pt x="1" y="14"/>
                      </a:cubicBezTo>
                      <a:cubicBezTo>
                        <a:pt x="0" y="8"/>
                        <a:pt x="5" y="2"/>
                        <a:pt x="11" y="1"/>
                      </a:cubicBezTo>
                      <a:cubicBezTo>
                        <a:pt x="18" y="0"/>
                        <a:pt x="24" y="5"/>
                        <a:pt x="25" y="11"/>
                      </a:cubicBezTo>
                      <a:lnTo>
                        <a:pt x="34" y="82"/>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55" name="Freeform 8936">
                  <a:extLst>
                    <a:ext uri="{FF2B5EF4-FFF2-40B4-BE49-F238E27FC236}">
                      <a16:creationId xmlns:a16="http://schemas.microsoft.com/office/drawing/2014/main" id="{0E98BEAE-F6A3-BFA0-F524-863A17F3A2C7}"/>
                    </a:ext>
                  </a:extLst>
                </p:cNvPr>
                <p:cNvSpPr>
                  <a:spLocks/>
                </p:cNvSpPr>
                <p:nvPr/>
              </p:nvSpPr>
              <p:spPr bwMode="auto">
                <a:xfrm>
                  <a:off x="4059" y="1566"/>
                  <a:ext cx="32" cy="80"/>
                </a:xfrm>
                <a:custGeom>
                  <a:avLst/>
                  <a:gdLst>
                    <a:gd name="T0" fmla="*/ 11 w 39"/>
                    <a:gd name="T1" fmla="*/ 40 h 97"/>
                    <a:gd name="T2" fmla="*/ 5 w 39"/>
                    <a:gd name="T3" fmla="*/ 45 h 97"/>
                    <a:gd name="T4" fmla="*/ 1 w 39"/>
                    <a:gd name="T5" fmla="*/ 38 h 97"/>
                    <a:gd name="T6" fmla="*/ 6 w 39"/>
                    <a:gd name="T7" fmla="*/ 5 h 97"/>
                    <a:gd name="T8" fmla="*/ 13 w 39"/>
                    <a:gd name="T9" fmla="*/ 1 h 97"/>
                    <a:gd name="T10" fmla="*/ 17 w 39"/>
                    <a:gd name="T11" fmla="*/ 7 h 97"/>
                    <a:gd name="T12" fmla="*/ 11 w 39"/>
                    <a:gd name="T13" fmla="*/ 40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97">
                      <a:moveTo>
                        <a:pt x="25" y="86"/>
                      </a:moveTo>
                      <a:cubicBezTo>
                        <a:pt x="24" y="92"/>
                        <a:pt x="18" y="97"/>
                        <a:pt x="11" y="96"/>
                      </a:cubicBezTo>
                      <a:cubicBezTo>
                        <a:pt x="5" y="95"/>
                        <a:pt x="0" y="88"/>
                        <a:pt x="1" y="82"/>
                      </a:cubicBezTo>
                      <a:cubicBezTo>
                        <a:pt x="14" y="11"/>
                        <a:pt x="14" y="11"/>
                        <a:pt x="14" y="11"/>
                      </a:cubicBezTo>
                      <a:cubicBezTo>
                        <a:pt x="15" y="5"/>
                        <a:pt x="21" y="0"/>
                        <a:pt x="28" y="1"/>
                      </a:cubicBezTo>
                      <a:cubicBezTo>
                        <a:pt x="34" y="2"/>
                        <a:pt x="39" y="9"/>
                        <a:pt x="38" y="15"/>
                      </a:cubicBezTo>
                      <a:lnTo>
                        <a:pt x="25" y="86"/>
                      </a:lnTo>
                      <a:close/>
                    </a:path>
                  </a:pathLst>
                </a:custGeom>
                <a:solidFill>
                  <a:srgbClr val="786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56" name="Freeform 8937">
                  <a:extLst>
                    <a:ext uri="{FF2B5EF4-FFF2-40B4-BE49-F238E27FC236}">
                      <a16:creationId xmlns:a16="http://schemas.microsoft.com/office/drawing/2014/main" id="{B8BD496D-29EE-28D8-3EB8-FA8BF08BD029}"/>
                    </a:ext>
                  </a:extLst>
                </p:cNvPr>
                <p:cNvSpPr>
                  <a:spLocks/>
                </p:cNvSpPr>
                <p:nvPr/>
              </p:nvSpPr>
              <p:spPr bwMode="auto">
                <a:xfrm>
                  <a:off x="4059" y="1566"/>
                  <a:ext cx="32" cy="80"/>
                </a:xfrm>
                <a:custGeom>
                  <a:avLst/>
                  <a:gdLst>
                    <a:gd name="T0" fmla="*/ 11 w 39"/>
                    <a:gd name="T1" fmla="*/ 40 h 97"/>
                    <a:gd name="T2" fmla="*/ 5 w 39"/>
                    <a:gd name="T3" fmla="*/ 45 h 97"/>
                    <a:gd name="T4" fmla="*/ 1 w 39"/>
                    <a:gd name="T5" fmla="*/ 38 h 97"/>
                    <a:gd name="T6" fmla="*/ 6 w 39"/>
                    <a:gd name="T7" fmla="*/ 5 h 97"/>
                    <a:gd name="T8" fmla="*/ 13 w 39"/>
                    <a:gd name="T9" fmla="*/ 1 h 97"/>
                    <a:gd name="T10" fmla="*/ 17 w 39"/>
                    <a:gd name="T11" fmla="*/ 7 h 97"/>
                    <a:gd name="T12" fmla="*/ 11 w 39"/>
                    <a:gd name="T13" fmla="*/ 40 h 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97">
                      <a:moveTo>
                        <a:pt x="25" y="86"/>
                      </a:moveTo>
                      <a:cubicBezTo>
                        <a:pt x="24" y="92"/>
                        <a:pt x="18" y="97"/>
                        <a:pt x="11" y="96"/>
                      </a:cubicBezTo>
                      <a:cubicBezTo>
                        <a:pt x="5" y="95"/>
                        <a:pt x="0" y="88"/>
                        <a:pt x="1" y="82"/>
                      </a:cubicBezTo>
                      <a:cubicBezTo>
                        <a:pt x="14" y="11"/>
                        <a:pt x="14" y="11"/>
                        <a:pt x="14" y="11"/>
                      </a:cubicBezTo>
                      <a:cubicBezTo>
                        <a:pt x="15" y="5"/>
                        <a:pt x="21" y="0"/>
                        <a:pt x="28" y="1"/>
                      </a:cubicBezTo>
                      <a:cubicBezTo>
                        <a:pt x="34" y="2"/>
                        <a:pt x="39" y="9"/>
                        <a:pt x="38" y="15"/>
                      </a:cubicBezTo>
                      <a:lnTo>
                        <a:pt x="25" y="86"/>
                      </a:lnTo>
                      <a:close/>
                    </a:path>
                  </a:pathLst>
                </a:custGeom>
                <a:noFill/>
                <a:ln w="3175" cap="flat">
                  <a:solidFill>
                    <a:srgbClr val="51479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57" name="Freeform 8938">
                  <a:extLst>
                    <a:ext uri="{FF2B5EF4-FFF2-40B4-BE49-F238E27FC236}">
                      <a16:creationId xmlns:a16="http://schemas.microsoft.com/office/drawing/2014/main" id="{91F98D4C-82AC-C42A-12F3-DE24C5F88D08}"/>
                    </a:ext>
                  </a:extLst>
                </p:cNvPr>
                <p:cNvSpPr>
                  <a:spLocks/>
                </p:cNvSpPr>
                <p:nvPr/>
              </p:nvSpPr>
              <p:spPr bwMode="auto">
                <a:xfrm>
                  <a:off x="4071" y="1739"/>
                  <a:ext cx="44" cy="78"/>
                </a:xfrm>
                <a:custGeom>
                  <a:avLst/>
                  <a:gdLst>
                    <a:gd name="T0" fmla="*/ 24 w 53"/>
                    <a:gd name="T1" fmla="*/ 36 h 94"/>
                    <a:gd name="T2" fmla="*/ 21 w 53"/>
                    <a:gd name="T3" fmla="*/ 43 h 94"/>
                    <a:gd name="T4" fmla="*/ 13 w 53"/>
                    <a:gd name="T5" fmla="*/ 41 h 94"/>
                    <a:gd name="T6" fmla="*/ 2 w 53"/>
                    <a:gd name="T7" fmla="*/ 8 h 94"/>
                    <a:gd name="T8" fmla="*/ 4 w 53"/>
                    <a:gd name="T9" fmla="*/ 2 h 94"/>
                    <a:gd name="T10" fmla="*/ 12 w 53"/>
                    <a:gd name="T11" fmla="*/ 4 h 94"/>
                    <a:gd name="T12" fmla="*/ 24 w 53"/>
                    <a:gd name="T13" fmla="*/ 36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94">
                      <a:moveTo>
                        <a:pt x="50" y="76"/>
                      </a:moveTo>
                      <a:cubicBezTo>
                        <a:pt x="53" y="82"/>
                        <a:pt x="50" y="89"/>
                        <a:pt x="43" y="92"/>
                      </a:cubicBezTo>
                      <a:cubicBezTo>
                        <a:pt x="37" y="94"/>
                        <a:pt x="30" y="91"/>
                        <a:pt x="28" y="85"/>
                      </a:cubicBezTo>
                      <a:cubicBezTo>
                        <a:pt x="2" y="18"/>
                        <a:pt x="2" y="18"/>
                        <a:pt x="2" y="18"/>
                      </a:cubicBezTo>
                      <a:cubicBezTo>
                        <a:pt x="0" y="11"/>
                        <a:pt x="3" y="4"/>
                        <a:pt x="9" y="2"/>
                      </a:cubicBezTo>
                      <a:cubicBezTo>
                        <a:pt x="15" y="0"/>
                        <a:pt x="22" y="3"/>
                        <a:pt x="25" y="9"/>
                      </a:cubicBezTo>
                      <a:lnTo>
                        <a:pt x="50" y="76"/>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58" name="Freeform 8939">
                  <a:extLst>
                    <a:ext uri="{FF2B5EF4-FFF2-40B4-BE49-F238E27FC236}">
                      <a16:creationId xmlns:a16="http://schemas.microsoft.com/office/drawing/2014/main" id="{695771ED-D128-3B35-C574-950BC500E072}"/>
                    </a:ext>
                  </a:extLst>
                </p:cNvPr>
                <p:cNvSpPr>
                  <a:spLocks/>
                </p:cNvSpPr>
                <p:nvPr/>
              </p:nvSpPr>
              <p:spPr bwMode="auto">
                <a:xfrm>
                  <a:off x="4071" y="1739"/>
                  <a:ext cx="44" cy="78"/>
                </a:xfrm>
                <a:custGeom>
                  <a:avLst/>
                  <a:gdLst>
                    <a:gd name="T0" fmla="*/ 24 w 53"/>
                    <a:gd name="T1" fmla="*/ 36 h 94"/>
                    <a:gd name="T2" fmla="*/ 21 w 53"/>
                    <a:gd name="T3" fmla="*/ 43 h 94"/>
                    <a:gd name="T4" fmla="*/ 13 w 53"/>
                    <a:gd name="T5" fmla="*/ 41 h 94"/>
                    <a:gd name="T6" fmla="*/ 2 w 53"/>
                    <a:gd name="T7" fmla="*/ 8 h 94"/>
                    <a:gd name="T8" fmla="*/ 4 w 53"/>
                    <a:gd name="T9" fmla="*/ 2 h 94"/>
                    <a:gd name="T10" fmla="*/ 12 w 53"/>
                    <a:gd name="T11" fmla="*/ 4 h 94"/>
                    <a:gd name="T12" fmla="*/ 24 w 53"/>
                    <a:gd name="T13" fmla="*/ 36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94">
                      <a:moveTo>
                        <a:pt x="50" y="76"/>
                      </a:moveTo>
                      <a:cubicBezTo>
                        <a:pt x="53" y="82"/>
                        <a:pt x="50" y="89"/>
                        <a:pt x="43" y="92"/>
                      </a:cubicBezTo>
                      <a:cubicBezTo>
                        <a:pt x="37" y="94"/>
                        <a:pt x="30" y="91"/>
                        <a:pt x="28" y="85"/>
                      </a:cubicBezTo>
                      <a:cubicBezTo>
                        <a:pt x="2" y="18"/>
                        <a:pt x="2" y="18"/>
                        <a:pt x="2" y="18"/>
                      </a:cubicBezTo>
                      <a:cubicBezTo>
                        <a:pt x="0" y="11"/>
                        <a:pt x="3" y="4"/>
                        <a:pt x="9" y="2"/>
                      </a:cubicBezTo>
                      <a:cubicBezTo>
                        <a:pt x="15" y="0"/>
                        <a:pt x="22" y="3"/>
                        <a:pt x="25" y="9"/>
                      </a:cubicBezTo>
                      <a:lnTo>
                        <a:pt x="50" y="76"/>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59" name="Freeform 8940">
                  <a:extLst>
                    <a:ext uri="{FF2B5EF4-FFF2-40B4-BE49-F238E27FC236}">
                      <a16:creationId xmlns:a16="http://schemas.microsoft.com/office/drawing/2014/main" id="{5BF717F3-1CF4-9DD7-8020-322A5F2640AC}"/>
                    </a:ext>
                  </a:extLst>
                </p:cNvPr>
                <p:cNvSpPr>
                  <a:spLocks/>
                </p:cNvSpPr>
                <p:nvPr/>
              </p:nvSpPr>
              <p:spPr bwMode="auto">
                <a:xfrm>
                  <a:off x="4048" y="1914"/>
                  <a:ext cx="48" cy="76"/>
                </a:xfrm>
                <a:custGeom>
                  <a:avLst/>
                  <a:gdLst>
                    <a:gd name="T0" fmla="*/ 12 w 58"/>
                    <a:gd name="T1" fmla="*/ 39 h 92"/>
                    <a:gd name="T2" fmla="*/ 4 w 58"/>
                    <a:gd name="T3" fmla="*/ 41 h 92"/>
                    <a:gd name="T4" fmla="*/ 2 w 58"/>
                    <a:gd name="T5" fmla="*/ 34 h 92"/>
                    <a:gd name="T6" fmla="*/ 16 w 58"/>
                    <a:gd name="T7" fmla="*/ 4 h 92"/>
                    <a:gd name="T8" fmla="*/ 23 w 58"/>
                    <a:gd name="T9" fmla="*/ 2 h 92"/>
                    <a:gd name="T10" fmla="*/ 26 w 58"/>
                    <a:gd name="T11" fmla="*/ 9 h 92"/>
                    <a:gd name="T12" fmla="*/ 12 w 58"/>
                    <a:gd name="T13" fmla="*/ 39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92">
                      <a:moveTo>
                        <a:pt x="25" y="84"/>
                      </a:moveTo>
                      <a:cubicBezTo>
                        <a:pt x="22" y="90"/>
                        <a:pt x="15" y="92"/>
                        <a:pt x="9" y="89"/>
                      </a:cubicBezTo>
                      <a:cubicBezTo>
                        <a:pt x="3" y="87"/>
                        <a:pt x="0" y="79"/>
                        <a:pt x="3" y="73"/>
                      </a:cubicBezTo>
                      <a:cubicBezTo>
                        <a:pt x="34" y="9"/>
                        <a:pt x="34" y="9"/>
                        <a:pt x="34" y="9"/>
                      </a:cubicBezTo>
                      <a:cubicBezTo>
                        <a:pt x="36" y="3"/>
                        <a:pt x="44" y="0"/>
                        <a:pt x="50" y="3"/>
                      </a:cubicBezTo>
                      <a:cubicBezTo>
                        <a:pt x="56" y="6"/>
                        <a:pt x="58" y="13"/>
                        <a:pt x="56" y="19"/>
                      </a:cubicBezTo>
                      <a:lnTo>
                        <a:pt x="25" y="84"/>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60" name="Freeform 8941">
                  <a:extLst>
                    <a:ext uri="{FF2B5EF4-FFF2-40B4-BE49-F238E27FC236}">
                      <a16:creationId xmlns:a16="http://schemas.microsoft.com/office/drawing/2014/main" id="{FDD667EA-E179-5EBD-0BFF-EB6098DB3889}"/>
                    </a:ext>
                  </a:extLst>
                </p:cNvPr>
                <p:cNvSpPr>
                  <a:spLocks/>
                </p:cNvSpPr>
                <p:nvPr/>
              </p:nvSpPr>
              <p:spPr bwMode="auto">
                <a:xfrm>
                  <a:off x="4048" y="1914"/>
                  <a:ext cx="48" cy="76"/>
                </a:xfrm>
                <a:custGeom>
                  <a:avLst/>
                  <a:gdLst>
                    <a:gd name="T0" fmla="*/ 12 w 58"/>
                    <a:gd name="T1" fmla="*/ 39 h 92"/>
                    <a:gd name="T2" fmla="*/ 4 w 58"/>
                    <a:gd name="T3" fmla="*/ 41 h 92"/>
                    <a:gd name="T4" fmla="*/ 2 w 58"/>
                    <a:gd name="T5" fmla="*/ 34 h 92"/>
                    <a:gd name="T6" fmla="*/ 16 w 58"/>
                    <a:gd name="T7" fmla="*/ 4 h 92"/>
                    <a:gd name="T8" fmla="*/ 23 w 58"/>
                    <a:gd name="T9" fmla="*/ 2 h 92"/>
                    <a:gd name="T10" fmla="*/ 26 w 58"/>
                    <a:gd name="T11" fmla="*/ 9 h 92"/>
                    <a:gd name="T12" fmla="*/ 12 w 58"/>
                    <a:gd name="T13" fmla="*/ 39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92">
                      <a:moveTo>
                        <a:pt x="25" y="84"/>
                      </a:moveTo>
                      <a:cubicBezTo>
                        <a:pt x="22" y="90"/>
                        <a:pt x="15" y="92"/>
                        <a:pt x="9" y="89"/>
                      </a:cubicBezTo>
                      <a:cubicBezTo>
                        <a:pt x="3" y="87"/>
                        <a:pt x="0" y="79"/>
                        <a:pt x="3" y="73"/>
                      </a:cubicBezTo>
                      <a:cubicBezTo>
                        <a:pt x="34" y="9"/>
                        <a:pt x="34" y="9"/>
                        <a:pt x="34" y="9"/>
                      </a:cubicBezTo>
                      <a:cubicBezTo>
                        <a:pt x="36" y="3"/>
                        <a:pt x="44" y="0"/>
                        <a:pt x="50" y="3"/>
                      </a:cubicBezTo>
                      <a:cubicBezTo>
                        <a:pt x="56" y="6"/>
                        <a:pt x="58" y="13"/>
                        <a:pt x="56" y="19"/>
                      </a:cubicBezTo>
                      <a:lnTo>
                        <a:pt x="25" y="84"/>
                      </a:lnTo>
                      <a:close/>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61" name="Freeform 8942">
                  <a:extLst>
                    <a:ext uri="{FF2B5EF4-FFF2-40B4-BE49-F238E27FC236}">
                      <a16:creationId xmlns:a16="http://schemas.microsoft.com/office/drawing/2014/main" id="{615D7171-07B8-A669-65B1-5BD4E7DC04B3}"/>
                    </a:ext>
                  </a:extLst>
                </p:cNvPr>
                <p:cNvSpPr>
                  <a:spLocks/>
                </p:cNvSpPr>
                <p:nvPr/>
              </p:nvSpPr>
              <p:spPr bwMode="auto">
                <a:xfrm>
                  <a:off x="4777" y="2835"/>
                  <a:ext cx="76" cy="404"/>
                </a:xfrm>
                <a:custGeom>
                  <a:avLst/>
                  <a:gdLst>
                    <a:gd name="T0" fmla="*/ 28 w 92"/>
                    <a:gd name="T1" fmla="*/ 227 h 490"/>
                    <a:gd name="T2" fmla="*/ 38 w 92"/>
                    <a:gd name="T3" fmla="*/ 157 h 490"/>
                    <a:gd name="T4" fmla="*/ 2 w 92"/>
                    <a:gd name="T5" fmla="*/ 69 h 490"/>
                    <a:gd name="T6" fmla="*/ 2 w 92"/>
                    <a:gd name="T7" fmla="*/ 0 h 4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2" h="490">
                      <a:moveTo>
                        <a:pt x="61" y="490"/>
                      </a:moveTo>
                      <a:cubicBezTo>
                        <a:pt x="71" y="436"/>
                        <a:pt x="92" y="384"/>
                        <a:pt x="82" y="339"/>
                      </a:cubicBezTo>
                      <a:cubicBezTo>
                        <a:pt x="64" y="250"/>
                        <a:pt x="24" y="255"/>
                        <a:pt x="6" y="151"/>
                      </a:cubicBezTo>
                      <a:cubicBezTo>
                        <a:pt x="0" y="111"/>
                        <a:pt x="10" y="36"/>
                        <a:pt x="3" y="0"/>
                      </a:cubicBezTo>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62" name="Freeform 8943">
                  <a:extLst>
                    <a:ext uri="{FF2B5EF4-FFF2-40B4-BE49-F238E27FC236}">
                      <a16:creationId xmlns:a16="http://schemas.microsoft.com/office/drawing/2014/main" id="{3D7ECADF-9B3D-EBC7-3BA9-5810DEC15732}"/>
                    </a:ext>
                  </a:extLst>
                </p:cNvPr>
                <p:cNvSpPr>
                  <a:spLocks/>
                </p:cNvSpPr>
                <p:nvPr/>
              </p:nvSpPr>
              <p:spPr bwMode="auto">
                <a:xfrm>
                  <a:off x="4822" y="3239"/>
                  <a:ext cx="169" cy="264"/>
                </a:xfrm>
                <a:custGeom>
                  <a:avLst/>
                  <a:gdLst>
                    <a:gd name="T0" fmla="*/ 73 w 205"/>
                    <a:gd name="T1" fmla="*/ 8 h 320"/>
                    <a:gd name="T2" fmla="*/ 72 w 205"/>
                    <a:gd name="T3" fmla="*/ 30 h 320"/>
                    <a:gd name="T4" fmla="*/ 91 w 205"/>
                    <a:gd name="T5" fmla="*/ 149 h 320"/>
                    <a:gd name="T6" fmla="*/ 19 w 205"/>
                    <a:gd name="T7" fmla="*/ 149 h 320"/>
                    <a:gd name="T8" fmla="*/ 14 w 205"/>
                    <a:gd name="T9" fmla="*/ 92 h 320"/>
                    <a:gd name="T10" fmla="*/ 2 w 205"/>
                    <a:gd name="T11" fmla="*/ 17 h 320"/>
                    <a:gd name="T12" fmla="*/ 3 w 205"/>
                    <a:gd name="T13" fmla="*/ 0 h 3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5" h="320">
                      <a:moveTo>
                        <a:pt x="159" y="18"/>
                      </a:moveTo>
                      <a:cubicBezTo>
                        <a:pt x="157" y="33"/>
                        <a:pt x="156" y="48"/>
                        <a:pt x="156" y="64"/>
                      </a:cubicBezTo>
                      <a:cubicBezTo>
                        <a:pt x="160" y="134"/>
                        <a:pt x="205" y="250"/>
                        <a:pt x="197" y="320"/>
                      </a:cubicBezTo>
                      <a:cubicBezTo>
                        <a:pt x="41" y="320"/>
                        <a:pt x="41" y="320"/>
                        <a:pt x="41" y="320"/>
                      </a:cubicBezTo>
                      <a:cubicBezTo>
                        <a:pt x="41" y="320"/>
                        <a:pt x="46" y="264"/>
                        <a:pt x="31" y="198"/>
                      </a:cubicBezTo>
                      <a:cubicBezTo>
                        <a:pt x="23" y="159"/>
                        <a:pt x="0" y="95"/>
                        <a:pt x="2" y="37"/>
                      </a:cubicBezTo>
                      <a:cubicBezTo>
                        <a:pt x="3" y="24"/>
                        <a:pt x="5" y="12"/>
                        <a:pt x="7" y="0"/>
                      </a:cubicBezTo>
                    </a:path>
                  </a:pathLst>
                </a:custGeom>
                <a:noFill/>
                <a:ln w="3175" cap="flat">
                  <a:solidFill>
                    <a:srgbClr val="1F2C85"/>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63" name="Freeform 8944">
                  <a:extLst>
                    <a:ext uri="{FF2B5EF4-FFF2-40B4-BE49-F238E27FC236}">
                      <a16:creationId xmlns:a16="http://schemas.microsoft.com/office/drawing/2014/main" id="{F0E21C30-836C-3384-014D-E40ECCF91B91}"/>
                    </a:ext>
                  </a:extLst>
                </p:cNvPr>
                <p:cNvSpPr>
                  <a:spLocks/>
                </p:cNvSpPr>
                <p:nvPr/>
              </p:nvSpPr>
              <p:spPr bwMode="auto">
                <a:xfrm>
                  <a:off x="4728" y="1327"/>
                  <a:ext cx="48" cy="324"/>
                </a:xfrm>
                <a:custGeom>
                  <a:avLst/>
                  <a:gdLst>
                    <a:gd name="T0" fmla="*/ 8 w 58"/>
                    <a:gd name="T1" fmla="*/ 183 h 392"/>
                    <a:gd name="T2" fmla="*/ 1 w 58"/>
                    <a:gd name="T3" fmla="*/ 122 h 392"/>
                    <a:gd name="T4" fmla="*/ 18 w 58"/>
                    <a:gd name="T5" fmla="*/ 50 h 392"/>
                    <a:gd name="T6" fmla="*/ 26 w 58"/>
                    <a:gd name="T7" fmla="*/ 0 h 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392">
                      <a:moveTo>
                        <a:pt x="18" y="392"/>
                      </a:moveTo>
                      <a:cubicBezTo>
                        <a:pt x="13" y="348"/>
                        <a:pt x="0" y="300"/>
                        <a:pt x="1" y="260"/>
                      </a:cubicBezTo>
                      <a:cubicBezTo>
                        <a:pt x="2" y="192"/>
                        <a:pt x="31" y="143"/>
                        <a:pt x="39" y="108"/>
                      </a:cubicBezTo>
                      <a:cubicBezTo>
                        <a:pt x="58" y="30"/>
                        <a:pt x="54" y="0"/>
                        <a:pt x="54" y="0"/>
                      </a:cubicBezTo>
                    </a:path>
                  </a:pathLst>
                </a:custGeom>
                <a:noFill/>
                <a:ln w="3175" cap="flat">
                  <a:solidFill>
                    <a:srgbClr val="1F2C85"/>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64" name="Freeform 8945">
                  <a:extLst>
                    <a:ext uri="{FF2B5EF4-FFF2-40B4-BE49-F238E27FC236}">
                      <a16:creationId xmlns:a16="http://schemas.microsoft.com/office/drawing/2014/main" id="{9DBC5A1E-3686-8B5D-9BF6-09A9566F8278}"/>
                    </a:ext>
                  </a:extLst>
                </p:cNvPr>
                <p:cNvSpPr>
                  <a:spLocks/>
                </p:cNvSpPr>
                <p:nvPr/>
              </p:nvSpPr>
              <p:spPr bwMode="auto">
                <a:xfrm>
                  <a:off x="4595" y="1651"/>
                  <a:ext cx="308" cy="1463"/>
                </a:xfrm>
                <a:custGeom>
                  <a:avLst/>
                  <a:gdLst>
                    <a:gd name="T0" fmla="*/ 142 w 372"/>
                    <a:gd name="T1" fmla="*/ 822 h 1773"/>
                    <a:gd name="T2" fmla="*/ 106 w 372"/>
                    <a:gd name="T3" fmla="*/ 734 h 1773"/>
                    <a:gd name="T4" fmla="*/ 105 w 372"/>
                    <a:gd name="T5" fmla="*/ 664 h 1773"/>
                    <a:gd name="T6" fmla="*/ 75 w 372"/>
                    <a:gd name="T7" fmla="*/ 595 h 1773"/>
                    <a:gd name="T8" fmla="*/ 43 w 372"/>
                    <a:gd name="T9" fmla="*/ 597 h 1773"/>
                    <a:gd name="T10" fmla="*/ 18 w 372"/>
                    <a:gd name="T11" fmla="*/ 627 h 1773"/>
                    <a:gd name="T12" fmla="*/ 11 w 372"/>
                    <a:gd name="T13" fmla="*/ 590 h 1773"/>
                    <a:gd name="T14" fmla="*/ 100 w 372"/>
                    <a:gd name="T15" fmla="*/ 497 h 1773"/>
                    <a:gd name="T16" fmla="*/ 147 w 372"/>
                    <a:gd name="T17" fmla="*/ 458 h 1773"/>
                    <a:gd name="T18" fmla="*/ 160 w 372"/>
                    <a:gd name="T19" fmla="*/ 442 h 1773"/>
                    <a:gd name="T20" fmla="*/ 171 w 372"/>
                    <a:gd name="T21" fmla="*/ 370 h 1773"/>
                    <a:gd name="T22" fmla="*/ 126 w 372"/>
                    <a:gd name="T23" fmla="*/ 290 h 1773"/>
                    <a:gd name="T24" fmla="*/ 94 w 372"/>
                    <a:gd name="T25" fmla="*/ 194 h 1773"/>
                    <a:gd name="T26" fmla="*/ 61 w 372"/>
                    <a:gd name="T27" fmla="*/ 103 h 1773"/>
                    <a:gd name="T28" fmla="*/ 85 w 372"/>
                    <a:gd name="T29" fmla="*/ 25 h 1773"/>
                    <a:gd name="T30" fmla="*/ 84 w 372"/>
                    <a:gd name="T31" fmla="*/ 0 h 177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72" h="1773">
                      <a:moveTo>
                        <a:pt x="302" y="1773"/>
                      </a:moveTo>
                      <a:cubicBezTo>
                        <a:pt x="284" y="1684"/>
                        <a:pt x="244" y="1689"/>
                        <a:pt x="226" y="1585"/>
                      </a:cubicBezTo>
                      <a:cubicBezTo>
                        <a:pt x="220" y="1545"/>
                        <a:pt x="232" y="1470"/>
                        <a:pt x="223" y="1434"/>
                      </a:cubicBezTo>
                      <a:cubicBezTo>
                        <a:pt x="210" y="1384"/>
                        <a:pt x="182" y="1316"/>
                        <a:pt x="161" y="1283"/>
                      </a:cubicBezTo>
                      <a:cubicBezTo>
                        <a:pt x="126" y="1228"/>
                        <a:pt x="102" y="1278"/>
                        <a:pt x="92" y="1290"/>
                      </a:cubicBezTo>
                      <a:cubicBezTo>
                        <a:pt x="81" y="1303"/>
                        <a:pt x="74" y="1359"/>
                        <a:pt x="37" y="1352"/>
                      </a:cubicBezTo>
                      <a:cubicBezTo>
                        <a:pt x="0" y="1345"/>
                        <a:pt x="5" y="1304"/>
                        <a:pt x="23" y="1271"/>
                      </a:cubicBezTo>
                      <a:cubicBezTo>
                        <a:pt x="106" y="1112"/>
                        <a:pt x="193" y="1085"/>
                        <a:pt x="212" y="1073"/>
                      </a:cubicBezTo>
                      <a:cubicBezTo>
                        <a:pt x="256" y="1046"/>
                        <a:pt x="289" y="1017"/>
                        <a:pt x="312" y="988"/>
                      </a:cubicBezTo>
                      <a:cubicBezTo>
                        <a:pt x="341" y="953"/>
                        <a:pt x="341" y="953"/>
                        <a:pt x="341" y="953"/>
                      </a:cubicBezTo>
                      <a:cubicBezTo>
                        <a:pt x="362" y="913"/>
                        <a:pt x="372" y="862"/>
                        <a:pt x="363" y="799"/>
                      </a:cubicBezTo>
                      <a:cubicBezTo>
                        <a:pt x="345" y="688"/>
                        <a:pt x="294" y="679"/>
                        <a:pt x="268" y="628"/>
                      </a:cubicBezTo>
                      <a:cubicBezTo>
                        <a:pt x="233" y="560"/>
                        <a:pt x="247" y="499"/>
                        <a:pt x="201" y="418"/>
                      </a:cubicBezTo>
                      <a:cubicBezTo>
                        <a:pt x="167" y="358"/>
                        <a:pt x="130" y="305"/>
                        <a:pt x="131" y="222"/>
                      </a:cubicBezTo>
                      <a:cubicBezTo>
                        <a:pt x="132" y="152"/>
                        <a:pt x="177" y="106"/>
                        <a:pt x="181" y="53"/>
                      </a:cubicBezTo>
                      <a:cubicBezTo>
                        <a:pt x="182" y="37"/>
                        <a:pt x="181" y="19"/>
                        <a:pt x="178" y="0"/>
                      </a:cubicBezTo>
                    </a:path>
                  </a:pathLst>
                </a:custGeom>
                <a:noFill/>
                <a:ln w="3175" cap="flat">
                  <a:solidFill>
                    <a:srgbClr val="A42A23"/>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065" name="Freeform 8946">
                  <a:extLst>
                    <a:ext uri="{FF2B5EF4-FFF2-40B4-BE49-F238E27FC236}">
                      <a16:creationId xmlns:a16="http://schemas.microsoft.com/office/drawing/2014/main" id="{FA0930DD-A024-C662-FFE5-7C216CC42E86}"/>
                    </a:ext>
                  </a:extLst>
                </p:cNvPr>
                <p:cNvSpPr>
                  <a:spLocks noEditPoints="1"/>
                </p:cNvSpPr>
                <p:nvPr/>
              </p:nvSpPr>
              <p:spPr bwMode="auto">
                <a:xfrm>
                  <a:off x="4166" y="2271"/>
                  <a:ext cx="230" cy="372"/>
                </a:xfrm>
                <a:custGeom>
                  <a:avLst/>
                  <a:gdLst>
                    <a:gd name="T0" fmla="*/ 26 w 279"/>
                    <a:gd name="T1" fmla="*/ 150 h 451"/>
                    <a:gd name="T2" fmla="*/ 22 w 279"/>
                    <a:gd name="T3" fmla="*/ 152 h 451"/>
                    <a:gd name="T4" fmla="*/ 21 w 279"/>
                    <a:gd name="T5" fmla="*/ 153 h 451"/>
                    <a:gd name="T6" fmla="*/ 20 w 279"/>
                    <a:gd name="T7" fmla="*/ 153 h 451"/>
                    <a:gd name="T8" fmla="*/ 20 w 279"/>
                    <a:gd name="T9" fmla="*/ 153 h 451"/>
                    <a:gd name="T10" fmla="*/ 20 w 279"/>
                    <a:gd name="T11" fmla="*/ 153 h 451"/>
                    <a:gd name="T12" fmla="*/ 6 w 279"/>
                    <a:gd name="T13" fmla="*/ 202 h 451"/>
                    <a:gd name="T14" fmla="*/ 27 w 279"/>
                    <a:gd name="T15" fmla="*/ 190 h 451"/>
                    <a:gd name="T16" fmla="*/ 30 w 279"/>
                    <a:gd name="T17" fmla="*/ 184 h 451"/>
                    <a:gd name="T18" fmla="*/ 28 w 279"/>
                    <a:gd name="T19" fmla="*/ 149 h 451"/>
                    <a:gd name="T20" fmla="*/ 48 w 279"/>
                    <a:gd name="T21" fmla="*/ 162 h 451"/>
                    <a:gd name="T22" fmla="*/ 49 w 279"/>
                    <a:gd name="T23" fmla="*/ 160 h 451"/>
                    <a:gd name="T24" fmla="*/ 50 w 279"/>
                    <a:gd name="T25" fmla="*/ 153 h 451"/>
                    <a:gd name="T26" fmla="*/ 49 w 279"/>
                    <a:gd name="T27" fmla="*/ 149 h 451"/>
                    <a:gd name="T28" fmla="*/ 27 w 279"/>
                    <a:gd name="T29" fmla="*/ 134 h 451"/>
                    <a:gd name="T30" fmla="*/ 26 w 279"/>
                    <a:gd name="T31" fmla="*/ 141 h 451"/>
                    <a:gd name="T32" fmla="*/ 26 w 279"/>
                    <a:gd name="T33" fmla="*/ 140 h 451"/>
                    <a:gd name="T34" fmla="*/ 26 w 279"/>
                    <a:gd name="T35" fmla="*/ 140 h 451"/>
                    <a:gd name="T36" fmla="*/ 26 w 279"/>
                    <a:gd name="T37" fmla="*/ 140 h 451"/>
                    <a:gd name="T38" fmla="*/ 26 w 279"/>
                    <a:gd name="T39" fmla="*/ 140 h 451"/>
                    <a:gd name="T40" fmla="*/ 26 w 279"/>
                    <a:gd name="T41" fmla="*/ 140 h 451"/>
                    <a:gd name="T42" fmla="*/ 26 w 279"/>
                    <a:gd name="T43" fmla="*/ 140 h 451"/>
                    <a:gd name="T44" fmla="*/ 27 w 279"/>
                    <a:gd name="T45" fmla="*/ 140 h 451"/>
                    <a:gd name="T46" fmla="*/ 27 w 279"/>
                    <a:gd name="T47" fmla="*/ 140 h 451"/>
                    <a:gd name="T48" fmla="*/ 27 w 279"/>
                    <a:gd name="T49" fmla="*/ 140 h 451"/>
                    <a:gd name="T50" fmla="*/ 27 w 279"/>
                    <a:gd name="T51" fmla="*/ 134 h 451"/>
                    <a:gd name="T52" fmla="*/ 39 w 279"/>
                    <a:gd name="T53" fmla="*/ 106 h 451"/>
                    <a:gd name="T54" fmla="*/ 28 w 279"/>
                    <a:gd name="T55" fmla="*/ 132 h 451"/>
                    <a:gd name="T56" fmla="*/ 30 w 279"/>
                    <a:gd name="T57" fmla="*/ 140 h 451"/>
                    <a:gd name="T58" fmla="*/ 30 w 279"/>
                    <a:gd name="T59" fmla="*/ 140 h 451"/>
                    <a:gd name="T60" fmla="*/ 31 w 279"/>
                    <a:gd name="T61" fmla="*/ 140 h 451"/>
                    <a:gd name="T62" fmla="*/ 31 w 279"/>
                    <a:gd name="T63" fmla="*/ 140 h 451"/>
                    <a:gd name="T64" fmla="*/ 31 w 279"/>
                    <a:gd name="T65" fmla="*/ 140 h 451"/>
                    <a:gd name="T66" fmla="*/ 31 w 279"/>
                    <a:gd name="T67" fmla="*/ 140 h 451"/>
                    <a:gd name="T68" fmla="*/ 31 w 279"/>
                    <a:gd name="T69" fmla="*/ 140 h 451"/>
                    <a:gd name="T70" fmla="*/ 31 w 279"/>
                    <a:gd name="T71" fmla="*/ 140 h 451"/>
                    <a:gd name="T72" fmla="*/ 31 w 279"/>
                    <a:gd name="T73" fmla="*/ 140 h 451"/>
                    <a:gd name="T74" fmla="*/ 31 w 279"/>
                    <a:gd name="T75" fmla="*/ 140 h 451"/>
                    <a:gd name="T76" fmla="*/ 32 w 279"/>
                    <a:gd name="T77" fmla="*/ 140 h 451"/>
                    <a:gd name="T78" fmla="*/ 34 w 279"/>
                    <a:gd name="T79" fmla="*/ 142 h 451"/>
                    <a:gd name="T80" fmla="*/ 33 w 279"/>
                    <a:gd name="T81" fmla="*/ 145 h 451"/>
                    <a:gd name="T82" fmla="*/ 31 w 279"/>
                    <a:gd name="T83" fmla="*/ 148 h 451"/>
                    <a:gd name="T84" fmla="*/ 33 w 279"/>
                    <a:gd name="T85" fmla="*/ 173 h 451"/>
                    <a:gd name="T86" fmla="*/ 43 w 279"/>
                    <a:gd name="T87" fmla="*/ 128 h 451"/>
                    <a:gd name="T88" fmla="*/ 40 w 279"/>
                    <a:gd name="T89" fmla="*/ 111 h 451"/>
                    <a:gd name="T90" fmla="*/ 43 w 279"/>
                    <a:gd name="T91" fmla="*/ 120 h 451"/>
                    <a:gd name="T92" fmla="*/ 46 w 279"/>
                    <a:gd name="T93" fmla="*/ 116 h 451"/>
                    <a:gd name="T94" fmla="*/ 64 w 279"/>
                    <a:gd name="T95" fmla="*/ 83 h 451"/>
                    <a:gd name="T96" fmla="*/ 50 w 279"/>
                    <a:gd name="T97" fmla="*/ 139 h 451"/>
                    <a:gd name="T98" fmla="*/ 54 w 279"/>
                    <a:gd name="T99" fmla="*/ 144 h 451"/>
                    <a:gd name="T100" fmla="*/ 54 w 279"/>
                    <a:gd name="T101" fmla="*/ 144 h 451"/>
                    <a:gd name="T102" fmla="*/ 54 w 279"/>
                    <a:gd name="T103" fmla="*/ 144 h 451"/>
                    <a:gd name="T104" fmla="*/ 54 w 279"/>
                    <a:gd name="T105" fmla="*/ 144 h 451"/>
                    <a:gd name="T106" fmla="*/ 54 w 279"/>
                    <a:gd name="T107" fmla="*/ 144 h 451"/>
                    <a:gd name="T108" fmla="*/ 54 w 279"/>
                    <a:gd name="T109" fmla="*/ 144 h 451"/>
                    <a:gd name="T110" fmla="*/ 64 w 279"/>
                    <a:gd name="T111" fmla="*/ 83 h 451"/>
                    <a:gd name="T112" fmla="*/ 106 w 279"/>
                    <a:gd name="T113" fmla="*/ 26 h 451"/>
                    <a:gd name="T114" fmla="*/ 79 w 279"/>
                    <a:gd name="T115" fmla="*/ 56 h 451"/>
                    <a:gd name="T116" fmla="*/ 128 w 279"/>
                    <a:gd name="T117" fmla="*/ 2 h 451"/>
                    <a:gd name="T118" fmla="*/ 128 w 279"/>
                    <a:gd name="T119" fmla="*/ 0 h 451"/>
                    <a:gd name="T120" fmla="*/ 129 w 279"/>
                    <a:gd name="T121" fmla="*/ 0 h 4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9" h="451">
                      <a:moveTo>
                        <a:pt x="61" y="322"/>
                      </a:moveTo>
                      <a:cubicBezTo>
                        <a:pt x="59" y="323"/>
                        <a:pt x="57" y="325"/>
                        <a:pt x="54" y="325"/>
                      </a:cubicBezTo>
                      <a:cubicBezTo>
                        <a:pt x="53" y="325"/>
                        <a:pt x="50" y="327"/>
                        <a:pt x="49" y="327"/>
                      </a:cubicBezTo>
                      <a:cubicBezTo>
                        <a:pt x="48" y="327"/>
                        <a:pt x="48" y="327"/>
                        <a:pt x="48" y="327"/>
                      </a:cubicBezTo>
                      <a:cubicBezTo>
                        <a:pt x="48" y="327"/>
                        <a:pt x="48" y="327"/>
                        <a:pt x="48" y="327"/>
                      </a:cubicBezTo>
                      <a:cubicBezTo>
                        <a:pt x="47" y="327"/>
                        <a:pt x="46" y="327"/>
                        <a:pt x="46" y="328"/>
                      </a:cubicBezTo>
                      <a:cubicBezTo>
                        <a:pt x="45" y="328"/>
                        <a:pt x="44" y="328"/>
                        <a:pt x="43" y="328"/>
                      </a:cubicBezTo>
                      <a:cubicBezTo>
                        <a:pt x="43" y="328"/>
                        <a:pt x="43" y="328"/>
                        <a:pt x="43" y="328"/>
                      </a:cubicBezTo>
                      <a:cubicBezTo>
                        <a:pt x="43" y="328"/>
                        <a:pt x="43" y="328"/>
                        <a:pt x="42" y="328"/>
                      </a:cubicBezTo>
                      <a:cubicBezTo>
                        <a:pt x="42" y="328"/>
                        <a:pt x="42" y="328"/>
                        <a:pt x="42" y="328"/>
                      </a:cubicBezTo>
                      <a:cubicBezTo>
                        <a:pt x="42" y="328"/>
                        <a:pt x="42" y="328"/>
                        <a:pt x="42" y="328"/>
                      </a:cubicBezTo>
                      <a:cubicBezTo>
                        <a:pt x="42" y="328"/>
                        <a:pt x="42" y="328"/>
                        <a:pt x="42" y="328"/>
                      </a:cubicBezTo>
                      <a:cubicBezTo>
                        <a:pt x="34" y="345"/>
                        <a:pt x="26" y="361"/>
                        <a:pt x="18" y="377"/>
                      </a:cubicBezTo>
                      <a:cubicBezTo>
                        <a:pt x="6" y="401"/>
                        <a:pt x="0" y="411"/>
                        <a:pt x="13" y="436"/>
                      </a:cubicBezTo>
                      <a:cubicBezTo>
                        <a:pt x="16" y="441"/>
                        <a:pt x="19" y="447"/>
                        <a:pt x="23" y="451"/>
                      </a:cubicBezTo>
                      <a:cubicBezTo>
                        <a:pt x="34" y="437"/>
                        <a:pt x="46" y="423"/>
                        <a:pt x="58" y="410"/>
                      </a:cubicBezTo>
                      <a:cubicBezTo>
                        <a:pt x="59" y="410"/>
                        <a:pt x="59" y="410"/>
                        <a:pt x="59" y="410"/>
                      </a:cubicBezTo>
                      <a:cubicBezTo>
                        <a:pt x="61" y="406"/>
                        <a:pt x="62" y="402"/>
                        <a:pt x="64" y="397"/>
                      </a:cubicBezTo>
                      <a:cubicBezTo>
                        <a:pt x="66" y="390"/>
                        <a:pt x="68" y="383"/>
                        <a:pt x="70" y="376"/>
                      </a:cubicBezTo>
                      <a:cubicBezTo>
                        <a:pt x="66" y="358"/>
                        <a:pt x="63" y="340"/>
                        <a:pt x="61" y="322"/>
                      </a:cubicBezTo>
                      <a:moveTo>
                        <a:pt x="107" y="320"/>
                      </a:moveTo>
                      <a:cubicBezTo>
                        <a:pt x="105" y="330"/>
                        <a:pt x="104" y="341"/>
                        <a:pt x="103" y="351"/>
                      </a:cubicBezTo>
                      <a:cubicBezTo>
                        <a:pt x="104" y="349"/>
                        <a:pt x="105" y="348"/>
                        <a:pt x="106" y="346"/>
                      </a:cubicBezTo>
                      <a:cubicBezTo>
                        <a:pt x="106" y="346"/>
                        <a:pt x="106" y="346"/>
                        <a:pt x="106" y="346"/>
                      </a:cubicBezTo>
                      <a:cubicBezTo>
                        <a:pt x="107" y="343"/>
                        <a:pt x="106" y="342"/>
                        <a:pt x="107" y="340"/>
                      </a:cubicBezTo>
                      <a:cubicBezTo>
                        <a:pt x="108" y="338"/>
                        <a:pt x="108" y="334"/>
                        <a:pt x="109" y="331"/>
                      </a:cubicBezTo>
                      <a:cubicBezTo>
                        <a:pt x="109" y="330"/>
                        <a:pt x="110" y="328"/>
                        <a:pt x="110" y="327"/>
                      </a:cubicBezTo>
                      <a:cubicBezTo>
                        <a:pt x="109" y="326"/>
                        <a:pt x="109" y="324"/>
                        <a:pt x="108" y="323"/>
                      </a:cubicBezTo>
                      <a:cubicBezTo>
                        <a:pt x="108" y="322"/>
                        <a:pt x="107" y="321"/>
                        <a:pt x="107" y="320"/>
                      </a:cubicBezTo>
                      <a:moveTo>
                        <a:pt x="60" y="288"/>
                      </a:moveTo>
                      <a:cubicBezTo>
                        <a:pt x="58" y="293"/>
                        <a:pt x="55" y="299"/>
                        <a:pt x="53" y="304"/>
                      </a:cubicBezTo>
                      <a:cubicBezTo>
                        <a:pt x="53" y="304"/>
                        <a:pt x="53" y="304"/>
                        <a:pt x="54" y="304"/>
                      </a:cubicBezTo>
                      <a:cubicBezTo>
                        <a:pt x="55" y="303"/>
                        <a:pt x="56" y="303"/>
                        <a:pt x="57" y="303"/>
                      </a:cubicBezTo>
                      <a:cubicBezTo>
                        <a:pt x="57" y="303"/>
                        <a:pt x="57" y="303"/>
                        <a:pt x="57" y="303"/>
                      </a:cubicBezTo>
                      <a:cubicBezTo>
                        <a:pt x="57" y="303"/>
                        <a:pt x="57" y="303"/>
                        <a:pt x="57" y="303"/>
                      </a:cubicBezTo>
                      <a:cubicBezTo>
                        <a:pt x="57" y="303"/>
                        <a:pt x="57" y="303"/>
                        <a:pt x="57" y="303"/>
                      </a:cubicBezTo>
                      <a:cubicBezTo>
                        <a:pt x="57" y="303"/>
                        <a:pt x="57" y="303"/>
                        <a:pt x="57" y="303"/>
                      </a:cubicBezTo>
                      <a:cubicBezTo>
                        <a:pt x="57" y="303"/>
                        <a:pt x="57" y="303"/>
                        <a:pt x="57" y="303"/>
                      </a:cubicBezTo>
                      <a:cubicBezTo>
                        <a:pt x="57" y="303"/>
                        <a:pt x="57" y="303"/>
                        <a:pt x="57" y="303"/>
                      </a:cubicBezTo>
                      <a:cubicBezTo>
                        <a:pt x="57" y="303"/>
                        <a:pt x="57" y="303"/>
                        <a:pt x="57" y="303"/>
                      </a:cubicBezTo>
                      <a:cubicBezTo>
                        <a:pt x="57" y="303"/>
                        <a:pt x="57" y="303"/>
                        <a:pt x="57" y="303"/>
                      </a:cubicBezTo>
                      <a:cubicBezTo>
                        <a:pt x="57" y="303"/>
                        <a:pt x="57" y="303"/>
                        <a:pt x="57" y="303"/>
                      </a:cubicBezTo>
                      <a:cubicBezTo>
                        <a:pt x="57" y="303"/>
                        <a:pt x="57" y="303"/>
                        <a:pt x="57" y="303"/>
                      </a:cubicBezTo>
                      <a:cubicBezTo>
                        <a:pt x="57" y="303"/>
                        <a:pt x="57" y="303"/>
                        <a:pt x="57" y="303"/>
                      </a:cubicBezTo>
                      <a:cubicBezTo>
                        <a:pt x="57" y="303"/>
                        <a:pt x="57" y="303"/>
                        <a:pt x="57" y="303"/>
                      </a:cubicBezTo>
                      <a:cubicBezTo>
                        <a:pt x="57" y="303"/>
                        <a:pt x="58" y="303"/>
                        <a:pt x="58" y="303"/>
                      </a:cubicBezTo>
                      <a:cubicBezTo>
                        <a:pt x="58" y="303"/>
                        <a:pt x="58" y="303"/>
                        <a:pt x="58" y="303"/>
                      </a:cubicBezTo>
                      <a:cubicBezTo>
                        <a:pt x="58" y="303"/>
                        <a:pt x="58" y="303"/>
                        <a:pt x="58" y="303"/>
                      </a:cubicBezTo>
                      <a:cubicBezTo>
                        <a:pt x="58" y="303"/>
                        <a:pt x="59" y="303"/>
                        <a:pt x="59" y="303"/>
                      </a:cubicBezTo>
                      <a:cubicBezTo>
                        <a:pt x="60" y="303"/>
                        <a:pt x="60" y="303"/>
                        <a:pt x="60" y="303"/>
                      </a:cubicBezTo>
                      <a:cubicBezTo>
                        <a:pt x="60" y="303"/>
                        <a:pt x="60" y="303"/>
                        <a:pt x="60" y="303"/>
                      </a:cubicBezTo>
                      <a:cubicBezTo>
                        <a:pt x="60" y="298"/>
                        <a:pt x="60" y="293"/>
                        <a:pt x="60" y="288"/>
                      </a:cubicBezTo>
                      <a:moveTo>
                        <a:pt x="123" y="202"/>
                      </a:moveTo>
                      <a:cubicBezTo>
                        <a:pt x="111" y="214"/>
                        <a:pt x="98" y="223"/>
                        <a:pt x="84" y="230"/>
                      </a:cubicBezTo>
                      <a:cubicBezTo>
                        <a:pt x="77" y="247"/>
                        <a:pt x="70" y="265"/>
                        <a:pt x="63" y="282"/>
                      </a:cubicBezTo>
                      <a:cubicBezTo>
                        <a:pt x="62" y="283"/>
                        <a:pt x="62" y="284"/>
                        <a:pt x="61" y="285"/>
                      </a:cubicBezTo>
                      <a:cubicBezTo>
                        <a:pt x="63" y="303"/>
                        <a:pt x="63" y="303"/>
                        <a:pt x="63" y="303"/>
                      </a:cubicBezTo>
                      <a:cubicBezTo>
                        <a:pt x="63" y="303"/>
                        <a:pt x="63" y="303"/>
                        <a:pt x="64" y="303"/>
                      </a:cubicBezTo>
                      <a:cubicBezTo>
                        <a:pt x="64" y="303"/>
                        <a:pt x="64" y="303"/>
                        <a:pt x="64" y="303"/>
                      </a:cubicBezTo>
                      <a:cubicBezTo>
                        <a:pt x="64" y="303"/>
                        <a:pt x="64" y="303"/>
                        <a:pt x="64" y="303"/>
                      </a:cubicBezTo>
                      <a:cubicBezTo>
                        <a:pt x="64" y="303"/>
                        <a:pt x="64" y="303"/>
                        <a:pt x="65" y="303"/>
                      </a:cubicBezTo>
                      <a:cubicBezTo>
                        <a:pt x="65" y="303"/>
                        <a:pt x="65" y="303"/>
                        <a:pt x="65" y="303"/>
                      </a:cubicBezTo>
                      <a:cubicBezTo>
                        <a:pt x="65" y="303"/>
                        <a:pt x="65" y="303"/>
                        <a:pt x="65" y="303"/>
                      </a:cubicBezTo>
                      <a:cubicBezTo>
                        <a:pt x="65" y="303"/>
                        <a:pt x="65" y="303"/>
                        <a:pt x="65" y="303"/>
                      </a:cubicBezTo>
                      <a:cubicBezTo>
                        <a:pt x="65" y="303"/>
                        <a:pt x="65" y="303"/>
                        <a:pt x="65" y="303"/>
                      </a:cubicBezTo>
                      <a:cubicBezTo>
                        <a:pt x="65" y="303"/>
                        <a:pt x="65" y="303"/>
                        <a:pt x="65" y="303"/>
                      </a:cubicBezTo>
                      <a:cubicBezTo>
                        <a:pt x="65" y="303"/>
                        <a:pt x="65" y="303"/>
                        <a:pt x="65" y="303"/>
                      </a:cubicBezTo>
                      <a:cubicBezTo>
                        <a:pt x="66" y="303"/>
                        <a:pt x="66" y="303"/>
                        <a:pt x="67" y="303"/>
                      </a:cubicBezTo>
                      <a:cubicBezTo>
                        <a:pt x="67" y="303"/>
                        <a:pt x="67" y="303"/>
                        <a:pt x="67" y="303"/>
                      </a:cubicBezTo>
                      <a:cubicBezTo>
                        <a:pt x="67" y="303"/>
                        <a:pt x="67" y="303"/>
                        <a:pt x="67" y="303"/>
                      </a:cubicBezTo>
                      <a:cubicBezTo>
                        <a:pt x="67" y="303"/>
                        <a:pt x="67" y="303"/>
                        <a:pt x="67" y="303"/>
                      </a:cubicBezTo>
                      <a:cubicBezTo>
                        <a:pt x="67" y="303"/>
                        <a:pt x="67" y="303"/>
                        <a:pt x="67" y="303"/>
                      </a:cubicBezTo>
                      <a:cubicBezTo>
                        <a:pt x="67" y="303"/>
                        <a:pt x="68" y="303"/>
                        <a:pt x="68" y="303"/>
                      </a:cubicBezTo>
                      <a:cubicBezTo>
                        <a:pt x="68" y="303"/>
                        <a:pt x="68" y="303"/>
                        <a:pt x="68" y="303"/>
                      </a:cubicBezTo>
                      <a:cubicBezTo>
                        <a:pt x="68" y="303"/>
                        <a:pt x="68" y="303"/>
                        <a:pt x="68" y="303"/>
                      </a:cubicBezTo>
                      <a:cubicBezTo>
                        <a:pt x="68" y="303"/>
                        <a:pt x="68" y="303"/>
                        <a:pt x="68" y="303"/>
                      </a:cubicBezTo>
                      <a:cubicBezTo>
                        <a:pt x="68" y="303"/>
                        <a:pt x="69" y="303"/>
                        <a:pt x="69" y="303"/>
                      </a:cubicBezTo>
                      <a:cubicBezTo>
                        <a:pt x="69" y="303"/>
                        <a:pt x="69" y="303"/>
                        <a:pt x="69" y="303"/>
                      </a:cubicBezTo>
                      <a:cubicBezTo>
                        <a:pt x="70" y="304"/>
                        <a:pt x="71" y="304"/>
                        <a:pt x="71" y="304"/>
                      </a:cubicBezTo>
                      <a:cubicBezTo>
                        <a:pt x="71" y="306"/>
                        <a:pt x="75" y="305"/>
                        <a:pt x="74" y="307"/>
                      </a:cubicBezTo>
                      <a:cubicBezTo>
                        <a:pt x="72" y="308"/>
                        <a:pt x="76" y="308"/>
                        <a:pt x="74" y="309"/>
                      </a:cubicBezTo>
                      <a:cubicBezTo>
                        <a:pt x="72" y="311"/>
                        <a:pt x="75" y="312"/>
                        <a:pt x="73" y="313"/>
                      </a:cubicBezTo>
                      <a:cubicBezTo>
                        <a:pt x="70" y="314"/>
                        <a:pt x="71" y="316"/>
                        <a:pt x="69" y="317"/>
                      </a:cubicBezTo>
                      <a:cubicBezTo>
                        <a:pt x="66" y="318"/>
                        <a:pt x="66" y="319"/>
                        <a:pt x="65" y="320"/>
                      </a:cubicBezTo>
                      <a:cubicBezTo>
                        <a:pt x="67" y="344"/>
                        <a:pt x="67" y="344"/>
                        <a:pt x="67" y="344"/>
                      </a:cubicBezTo>
                      <a:cubicBezTo>
                        <a:pt x="69" y="354"/>
                        <a:pt x="70" y="364"/>
                        <a:pt x="71" y="374"/>
                      </a:cubicBezTo>
                      <a:cubicBezTo>
                        <a:pt x="75" y="360"/>
                        <a:pt x="78" y="347"/>
                        <a:pt x="81" y="333"/>
                      </a:cubicBezTo>
                      <a:cubicBezTo>
                        <a:pt x="85" y="314"/>
                        <a:pt x="87" y="295"/>
                        <a:pt x="92" y="277"/>
                      </a:cubicBezTo>
                      <a:cubicBezTo>
                        <a:pt x="91" y="271"/>
                        <a:pt x="92" y="265"/>
                        <a:pt x="92" y="259"/>
                      </a:cubicBezTo>
                      <a:cubicBezTo>
                        <a:pt x="90" y="252"/>
                        <a:pt x="89" y="246"/>
                        <a:pt x="89" y="241"/>
                      </a:cubicBezTo>
                      <a:cubicBezTo>
                        <a:pt x="89" y="239"/>
                        <a:pt x="89" y="239"/>
                        <a:pt x="89" y="239"/>
                      </a:cubicBezTo>
                      <a:cubicBezTo>
                        <a:pt x="93" y="245"/>
                        <a:pt x="93" y="252"/>
                        <a:pt x="92" y="259"/>
                      </a:cubicBezTo>
                      <a:cubicBezTo>
                        <a:pt x="93" y="262"/>
                        <a:pt x="94" y="264"/>
                        <a:pt x="95" y="267"/>
                      </a:cubicBezTo>
                      <a:cubicBezTo>
                        <a:pt x="96" y="261"/>
                        <a:pt x="98" y="256"/>
                        <a:pt x="101" y="251"/>
                      </a:cubicBezTo>
                      <a:cubicBezTo>
                        <a:pt x="108" y="235"/>
                        <a:pt x="118" y="220"/>
                        <a:pt x="123" y="202"/>
                      </a:cubicBezTo>
                      <a:moveTo>
                        <a:pt x="139" y="181"/>
                      </a:moveTo>
                      <a:cubicBezTo>
                        <a:pt x="136" y="186"/>
                        <a:pt x="132" y="190"/>
                        <a:pt x="128" y="195"/>
                      </a:cubicBezTo>
                      <a:cubicBezTo>
                        <a:pt x="121" y="230"/>
                        <a:pt x="115" y="265"/>
                        <a:pt x="109" y="300"/>
                      </a:cubicBezTo>
                      <a:cubicBezTo>
                        <a:pt x="112" y="304"/>
                        <a:pt x="115" y="308"/>
                        <a:pt x="118" y="312"/>
                      </a:cubicBezTo>
                      <a:cubicBezTo>
                        <a:pt x="118" y="312"/>
                        <a:pt x="118" y="312"/>
                        <a:pt x="118" y="312"/>
                      </a:cubicBezTo>
                      <a:cubicBezTo>
                        <a:pt x="118" y="312"/>
                        <a:pt x="118" y="312"/>
                        <a:pt x="118" y="312"/>
                      </a:cubicBezTo>
                      <a:cubicBezTo>
                        <a:pt x="118" y="312"/>
                        <a:pt x="118" y="312"/>
                        <a:pt x="118" y="312"/>
                      </a:cubicBezTo>
                      <a:cubicBezTo>
                        <a:pt x="118" y="312"/>
                        <a:pt x="118" y="312"/>
                        <a:pt x="118" y="312"/>
                      </a:cubicBezTo>
                      <a:cubicBezTo>
                        <a:pt x="118" y="312"/>
                        <a:pt x="118" y="312"/>
                        <a:pt x="118" y="312"/>
                      </a:cubicBezTo>
                      <a:cubicBezTo>
                        <a:pt x="118" y="312"/>
                        <a:pt x="118" y="312"/>
                        <a:pt x="118" y="312"/>
                      </a:cubicBezTo>
                      <a:cubicBezTo>
                        <a:pt x="118" y="312"/>
                        <a:pt x="118" y="312"/>
                        <a:pt x="118" y="312"/>
                      </a:cubicBezTo>
                      <a:cubicBezTo>
                        <a:pt x="118" y="312"/>
                        <a:pt x="118" y="312"/>
                        <a:pt x="118" y="312"/>
                      </a:cubicBezTo>
                      <a:cubicBezTo>
                        <a:pt x="118" y="312"/>
                        <a:pt x="118" y="312"/>
                        <a:pt x="118" y="312"/>
                      </a:cubicBezTo>
                      <a:cubicBezTo>
                        <a:pt x="118" y="312"/>
                        <a:pt x="118" y="312"/>
                        <a:pt x="118" y="312"/>
                      </a:cubicBezTo>
                      <a:cubicBezTo>
                        <a:pt x="118" y="312"/>
                        <a:pt x="118" y="312"/>
                        <a:pt x="118" y="312"/>
                      </a:cubicBezTo>
                      <a:cubicBezTo>
                        <a:pt x="123" y="269"/>
                        <a:pt x="129" y="228"/>
                        <a:pt x="138" y="185"/>
                      </a:cubicBezTo>
                      <a:cubicBezTo>
                        <a:pt x="139" y="184"/>
                        <a:pt x="139" y="182"/>
                        <a:pt x="139" y="181"/>
                      </a:cubicBezTo>
                      <a:moveTo>
                        <a:pt x="277" y="3"/>
                      </a:moveTo>
                      <a:cubicBezTo>
                        <a:pt x="264" y="23"/>
                        <a:pt x="245" y="41"/>
                        <a:pt x="228" y="56"/>
                      </a:cubicBezTo>
                      <a:cubicBezTo>
                        <a:pt x="213" y="71"/>
                        <a:pt x="195" y="84"/>
                        <a:pt x="179" y="97"/>
                      </a:cubicBezTo>
                      <a:cubicBezTo>
                        <a:pt x="177" y="105"/>
                        <a:pt x="174" y="112"/>
                        <a:pt x="172" y="120"/>
                      </a:cubicBezTo>
                      <a:cubicBezTo>
                        <a:pt x="182" y="111"/>
                        <a:pt x="194" y="104"/>
                        <a:pt x="205" y="97"/>
                      </a:cubicBezTo>
                      <a:cubicBezTo>
                        <a:pt x="237" y="75"/>
                        <a:pt x="269" y="34"/>
                        <a:pt x="277" y="3"/>
                      </a:cubicBezTo>
                      <a:moveTo>
                        <a:pt x="279" y="0"/>
                      </a:moveTo>
                      <a:cubicBezTo>
                        <a:pt x="277" y="0"/>
                        <a:pt x="277" y="0"/>
                        <a:pt x="277" y="0"/>
                      </a:cubicBezTo>
                      <a:cubicBezTo>
                        <a:pt x="277" y="1"/>
                        <a:pt x="277" y="2"/>
                        <a:pt x="277" y="3"/>
                      </a:cubicBezTo>
                      <a:cubicBezTo>
                        <a:pt x="277" y="2"/>
                        <a:pt x="278" y="1"/>
                        <a:pt x="279" y="0"/>
                      </a:cubicBezTo>
                    </a:path>
                  </a:pathLst>
                </a:custGeom>
                <a:solidFill>
                  <a:srgbClr val="B55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66" name="Freeform 8947">
                  <a:extLst>
                    <a:ext uri="{FF2B5EF4-FFF2-40B4-BE49-F238E27FC236}">
                      <a16:creationId xmlns:a16="http://schemas.microsoft.com/office/drawing/2014/main" id="{FF357961-5381-5364-F9FB-BBB4864B7DB0}"/>
                    </a:ext>
                  </a:extLst>
                </p:cNvPr>
                <p:cNvSpPr>
                  <a:spLocks/>
                </p:cNvSpPr>
                <p:nvPr/>
              </p:nvSpPr>
              <p:spPr bwMode="auto">
                <a:xfrm>
                  <a:off x="4235" y="2351"/>
                  <a:ext cx="79" cy="110"/>
                </a:xfrm>
                <a:custGeom>
                  <a:avLst/>
                  <a:gdLst>
                    <a:gd name="T0" fmla="*/ 46 w 95"/>
                    <a:gd name="T1" fmla="*/ 0 h 133"/>
                    <a:gd name="T2" fmla="*/ 27 w 95"/>
                    <a:gd name="T3" fmla="*/ 17 h 133"/>
                    <a:gd name="T4" fmla="*/ 18 w 95"/>
                    <a:gd name="T5" fmla="*/ 28 h 133"/>
                    <a:gd name="T6" fmla="*/ 17 w 95"/>
                    <a:gd name="T7" fmla="*/ 30 h 133"/>
                    <a:gd name="T8" fmla="*/ 15 w 95"/>
                    <a:gd name="T9" fmla="*/ 32 h 133"/>
                    <a:gd name="T10" fmla="*/ 14 w 95"/>
                    <a:gd name="T11" fmla="*/ 34 h 133"/>
                    <a:gd name="T12" fmla="*/ 0 w 95"/>
                    <a:gd name="T13" fmla="*/ 62 h 133"/>
                    <a:gd name="T14" fmla="*/ 18 w 95"/>
                    <a:gd name="T15" fmla="*/ 50 h 133"/>
                    <a:gd name="T16" fmla="*/ 18 w 95"/>
                    <a:gd name="T17" fmla="*/ 47 h 133"/>
                    <a:gd name="T18" fmla="*/ 23 w 95"/>
                    <a:gd name="T19" fmla="*/ 34 h 133"/>
                    <a:gd name="T20" fmla="*/ 22 w 95"/>
                    <a:gd name="T21" fmla="*/ 45 h 133"/>
                    <a:gd name="T22" fmla="*/ 27 w 95"/>
                    <a:gd name="T23" fmla="*/ 39 h 133"/>
                    <a:gd name="T24" fmla="*/ 36 w 95"/>
                    <a:gd name="T25" fmla="*/ 17 h 133"/>
                    <a:gd name="T26" fmla="*/ 42 w 95"/>
                    <a:gd name="T27" fmla="*/ 11 h 133"/>
                    <a:gd name="T28" fmla="*/ 46 w 95"/>
                    <a:gd name="T29" fmla="*/ 0 h 1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5" h="133">
                      <a:moveTo>
                        <a:pt x="95" y="0"/>
                      </a:moveTo>
                      <a:cubicBezTo>
                        <a:pt x="81" y="11"/>
                        <a:pt x="68" y="23"/>
                        <a:pt x="57" y="36"/>
                      </a:cubicBezTo>
                      <a:cubicBezTo>
                        <a:pt x="51" y="45"/>
                        <a:pt x="45" y="54"/>
                        <a:pt x="38" y="61"/>
                      </a:cubicBezTo>
                      <a:cubicBezTo>
                        <a:pt x="38" y="62"/>
                        <a:pt x="37" y="63"/>
                        <a:pt x="36" y="64"/>
                      </a:cubicBezTo>
                      <a:cubicBezTo>
                        <a:pt x="35" y="65"/>
                        <a:pt x="35" y="68"/>
                        <a:pt x="33" y="69"/>
                      </a:cubicBezTo>
                      <a:cubicBezTo>
                        <a:pt x="32" y="69"/>
                        <a:pt x="31" y="71"/>
                        <a:pt x="30" y="72"/>
                      </a:cubicBezTo>
                      <a:cubicBezTo>
                        <a:pt x="18" y="92"/>
                        <a:pt x="9" y="112"/>
                        <a:pt x="0" y="133"/>
                      </a:cubicBezTo>
                      <a:cubicBezTo>
                        <a:pt x="14" y="126"/>
                        <a:pt x="27" y="117"/>
                        <a:pt x="39" y="105"/>
                      </a:cubicBezTo>
                      <a:cubicBezTo>
                        <a:pt x="39" y="103"/>
                        <a:pt x="39" y="102"/>
                        <a:pt x="40" y="100"/>
                      </a:cubicBezTo>
                      <a:cubicBezTo>
                        <a:pt x="49" y="74"/>
                        <a:pt x="49" y="74"/>
                        <a:pt x="49" y="74"/>
                      </a:cubicBezTo>
                      <a:cubicBezTo>
                        <a:pt x="48" y="82"/>
                        <a:pt x="46" y="90"/>
                        <a:pt x="44" y="98"/>
                      </a:cubicBezTo>
                      <a:cubicBezTo>
                        <a:pt x="48" y="93"/>
                        <a:pt x="52" y="89"/>
                        <a:pt x="55" y="84"/>
                      </a:cubicBezTo>
                      <a:cubicBezTo>
                        <a:pt x="59" y="66"/>
                        <a:pt x="62" y="50"/>
                        <a:pt x="74" y="36"/>
                      </a:cubicBezTo>
                      <a:cubicBezTo>
                        <a:pt x="78" y="31"/>
                        <a:pt x="83" y="27"/>
                        <a:pt x="88" y="23"/>
                      </a:cubicBezTo>
                      <a:cubicBezTo>
                        <a:pt x="90" y="15"/>
                        <a:pt x="93" y="8"/>
                        <a:pt x="95" y="0"/>
                      </a:cubicBezTo>
                    </a:path>
                  </a:pathLst>
                </a:custGeom>
                <a:solidFill>
                  <a:srgbClr val="AF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67" name="Freeform 8948">
                  <a:extLst>
                    <a:ext uri="{FF2B5EF4-FFF2-40B4-BE49-F238E27FC236}">
                      <a16:creationId xmlns:a16="http://schemas.microsoft.com/office/drawing/2014/main" id="{F5D52BE3-7D2D-B824-6D9D-751C0CA1AF31}"/>
                    </a:ext>
                  </a:extLst>
                </p:cNvPr>
                <p:cNvSpPr>
                  <a:spLocks/>
                </p:cNvSpPr>
                <p:nvPr/>
              </p:nvSpPr>
              <p:spPr bwMode="auto">
                <a:xfrm>
                  <a:off x="4266" y="2381"/>
                  <a:ext cx="16" cy="20"/>
                </a:xfrm>
                <a:custGeom>
                  <a:avLst/>
                  <a:gdLst>
                    <a:gd name="T0" fmla="*/ 9 w 19"/>
                    <a:gd name="T1" fmla="*/ 0 h 25"/>
                    <a:gd name="T2" fmla="*/ 3 w 19"/>
                    <a:gd name="T3" fmla="*/ 6 h 25"/>
                    <a:gd name="T4" fmla="*/ 1 w 19"/>
                    <a:gd name="T5" fmla="*/ 9 h 25"/>
                    <a:gd name="T6" fmla="*/ 0 w 19"/>
                    <a:gd name="T7" fmla="*/ 10 h 25"/>
                    <a:gd name="T8" fmla="*/ 9 w 19"/>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5">
                      <a:moveTo>
                        <a:pt x="19" y="0"/>
                      </a:moveTo>
                      <a:cubicBezTo>
                        <a:pt x="14" y="5"/>
                        <a:pt x="10" y="10"/>
                        <a:pt x="5" y="16"/>
                      </a:cubicBezTo>
                      <a:cubicBezTo>
                        <a:pt x="4" y="18"/>
                        <a:pt x="2" y="20"/>
                        <a:pt x="1" y="22"/>
                      </a:cubicBezTo>
                      <a:cubicBezTo>
                        <a:pt x="1" y="23"/>
                        <a:pt x="0" y="24"/>
                        <a:pt x="0" y="25"/>
                      </a:cubicBezTo>
                      <a:cubicBezTo>
                        <a:pt x="7" y="18"/>
                        <a:pt x="13" y="9"/>
                        <a:pt x="19" y="0"/>
                      </a:cubicBezTo>
                    </a:path>
                  </a:pathLst>
                </a:custGeom>
                <a:solidFill>
                  <a:srgbClr val="BB5D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68" name="Freeform 8949">
                  <a:extLst>
                    <a:ext uri="{FF2B5EF4-FFF2-40B4-BE49-F238E27FC236}">
                      <a16:creationId xmlns:a16="http://schemas.microsoft.com/office/drawing/2014/main" id="{7289018C-F196-AE50-F04C-7BFBDA43E136}"/>
                    </a:ext>
                  </a:extLst>
                </p:cNvPr>
                <p:cNvSpPr>
                  <a:spLocks noEditPoints="1"/>
                </p:cNvSpPr>
                <p:nvPr/>
              </p:nvSpPr>
              <p:spPr bwMode="auto">
                <a:xfrm>
                  <a:off x="4185" y="2556"/>
                  <a:ext cx="72" cy="157"/>
                </a:xfrm>
                <a:custGeom>
                  <a:avLst/>
                  <a:gdLst>
                    <a:gd name="T0" fmla="*/ 16 w 88"/>
                    <a:gd name="T1" fmla="*/ 30 h 190"/>
                    <a:gd name="T2" fmla="*/ 16 w 88"/>
                    <a:gd name="T3" fmla="*/ 30 h 190"/>
                    <a:gd name="T4" fmla="*/ 0 w 88"/>
                    <a:gd name="T5" fmla="*/ 49 h 190"/>
                    <a:gd name="T6" fmla="*/ 8 w 88"/>
                    <a:gd name="T7" fmla="*/ 59 h 190"/>
                    <a:gd name="T8" fmla="*/ 20 w 88"/>
                    <a:gd name="T9" fmla="*/ 88 h 190"/>
                    <a:gd name="T10" fmla="*/ 25 w 88"/>
                    <a:gd name="T11" fmla="*/ 65 h 190"/>
                    <a:gd name="T12" fmla="*/ 25 w 88"/>
                    <a:gd name="T13" fmla="*/ 58 h 190"/>
                    <a:gd name="T14" fmla="*/ 25 w 88"/>
                    <a:gd name="T15" fmla="*/ 51 h 190"/>
                    <a:gd name="T16" fmla="*/ 25 w 88"/>
                    <a:gd name="T17" fmla="*/ 52 h 190"/>
                    <a:gd name="T18" fmla="*/ 20 w 88"/>
                    <a:gd name="T19" fmla="*/ 73 h 190"/>
                    <a:gd name="T20" fmla="*/ 16 w 88"/>
                    <a:gd name="T21" fmla="*/ 57 h 190"/>
                    <a:gd name="T22" fmla="*/ 9 w 88"/>
                    <a:gd name="T23" fmla="*/ 45 h 190"/>
                    <a:gd name="T24" fmla="*/ 16 w 88"/>
                    <a:gd name="T25" fmla="*/ 30 h 190"/>
                    <a:gd name="T26" fmla="*/ 38 w 88"/>
                    <a:gd name="T27" fmla="*/ 0 h 190"/>
                    <a:gd name="T28" fmla="*/ 35 w 88"/>
                    <a:gd name="T29" fmla="*/ 2 h 190"/>
                    <a:gd name="T30" fmla="*/ 31 w 88"/>
                    <a:gd name="T31" fmla="*/ 22 h 190"/>
                    <a:gd name="T32" fmla="*/ 28 w 88"/>
                    <a:gd name="T33" fmla="*/ 40 h 190"/>
                    <a:gd name="T34" fmla="*/ 29 w 88"/>
                    <a:gd name="T35" fmla="*/ 45 h 190"/>
                    <a:gd name="T36" fmla="*/ 39 w 88"/>
                    <a:gd name="T37" fmla="*/ 4 h 190"/>
                    <a:gd name="T38" fmla="*/ 38 w 88"/>
                    <a:gd name="T39" fmla="*/ 4 h 190"/>
                    <a:gd name="T40" fmla="*/ 38 w 88"/>
                    <a:gd name="T41" fmla="*/ 5 h 190"/>
                    <a:gd name="T42" fmla="*/ 38 w 88"/>
                    <a:gd name="T43" fmla="*/ 4 h 190"/>
                    <a:gd name="T44" fmla="*/ 38 w 88"/>
                    <a:gd name="T45" fmla="*/ 4 h 190"/>
                    <a:gd name="T46" fmla="*/ 38 w 88"/>
                    <a:gd name="T47" fmla="*/ 4 h 190"/>
                    <a:gd name="T48" fmla="*/ 38 w 88"/>
                    <a:gd name="T49" fmla="*/ 4 h 190"/>
                    <a:gd name="T50" fmla="*/ 38 w 88"/>
                    <a:gd name="T51" fmla="*/ 4 h 190"/>
                    <a:gd name="T52" fmla="*/ 38 w 88"/>
                    <a:gd name="T53" fmla="*/ 2 h 190"/>
                    <a:gd name="T54" fmla="*/ 38 w 88"/>
                    <a:gd name="T55" fmla="*/ 0 h 19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8" h="190">
                      <a:moveTo>
                        <a:pt x="36" y="64"/>
                      </a:moveTo>
                      <a:cubicBezTo>
                        <a:pt x="36" y="64"/>
                        <a:pt x="36" y="64"/>
                        <a:pt x="35" y="64"/>
                      </a:cubicBezTo>
                      <a:cubicBezTo>
                        <a:pt x="23" y="77"/>
                        <a:pt x="11" y="91"/>
                        <a:pt x="0" y="105"/>
                      </a:cubicBezTo>
                      <a:cubicBezTo>
                        <a:pt x="5" y="113"/>
                        <a:pt x="11" y="120"/>
                        <a:pt x="18" y="127"/>
                      </a:cubicBezTo>
                      <a:cubicBezTo>
                        <a:pt x="35" y="146"/>
                        <a:pt x="39" y="166"/>
                        <a:pt x="43" y="190"/>
                      </a:cubicBezTo>
                      <a:cubicBezTo>
                        <a:pt x="45" y="173"/>
                        <a:pt x="48" y="155"/>
                        <a:pt x="55" y="140"/>
                      </a:cubicBezTo>
                      <a:cubicBezTo>
                        <a:pt x="56" y="135"/>
                        <a:pt x="57" y="130"/>
                        <a:pt x="58" y="125"/>
                      </a:cubicBezTo>
                      <a:cubicBezTo>
                        <a:pt x="58" y="120"/>
                        <a:pt x="57" y="115"/>
                        <a:pt x="57" y="110"/>
                      </a:cubicBezTo>
                      <a:cubicBezTo>
                        <a:pt x="57" y="111"/>
                        <a:pt x="57" y="111"/>
                        <a:pt x="57" y="111"/>
                      </a:cubicBezTo>
                      <a:cubicBezTo>
                        <a:pt x="54" y="124"/>
                        <a:pt x="52" y="144"/>
                        <a:pt x="46" y="156"/>
                      </a:cubicBezTo>
                      <a:cubicBezTo>
                        <a:pt x="45" y="144"/>
                        <a:pt x="42" y="130"/>
                        <a:pt x="34" y="121"/>
                      </a:cubicBezTo>
                      <a:cubicBezTo>
                        <a:pt x="24" y="113"/>
                        <a:pt x="15" y="115"/>
                        <a:pt x="21" y="98"/>
                      </a:cubicBezTo>
                      <a:cubicBezTo>
                        <a:pt x="25" y="86"/>
                        <a:pt x="31" y="75"/>
                        <a:pt x="36" y="64"/>
                      </a:cubicBezTo>
                      <a:moveTo>
                        <a:pt x="83" y="0"/>
                      </a:moveTo>
                      <a:cubicBezTo>
                        <a:pt x="82" y="2"/>
                        <a:pt x="81" y="3"/>
                        <a:pt x="80" y="5"/>
                      </a:cubicBezTo>
                      <a:cubicBezTo>
                        <a:pt x="78" y="19"/>
                        <a:pt x="76" y="34"/>
                        <a:pt x="71" y="49"/>
                      </a:cubicBezTo>
                      <a:cubicBezTo>
                        <a:pt x="68" y="61"/>
                        <a:pt x="65" y="73"/>
                        <a:pt x="62" y="85"/>
                      </a:cubicBezTo>
                      <a:cubicBezTo>
                        <a:pt x="63" y="89"/>
                        <a:pt x="64" y="93"/>
                        <a:pt x="65" y="96"/>
                      </a:cubicBezTo>
                      <a:cubicBezTo>
                        <a:pt x="72" y="67"/>
                        <a:pt x="81" y="38"/>
                        <a:pt x="88" y="9"/>
                      </a:cubicBezTo>
                      <a:cubicBezTo>
                        <a:pt x="88" y="9"/>
                        <a:pt x="88" y="9"/>
                        <a:pt x="87" y="9"/>
                      </a:cubicBezTo>
                      <a:cubicBezTo>
                        <a:pt x="87" y="9"/>
                        <a:pt x="87" y="10"/>
                        <a:pt x="87" y="10"/>
                      </a:cubicBezTo>
                      <a:cubicBezTo>
                        <a:pt x="86" y="10"/>
                        <a:pt x="86" y="10"/>
                        <a:pt x="86" y="9"/>
                      </a:cubicBezTo>
                      <a:cubicBezTo>
                        <a:pt x="86" y="9"/>
                        <a:pt x="86" y="8"/>
                        <a:pt x="86" y="8"/>
                      </a:cubicBezTo>
                      <a:cubicBezTo>
                        <a:pt x="86" y="8"/>
                        <a:pt x="86" y="9"/>
                        <a:pt x="85" y="9"/>
                      </a:cubicBezTo>
                      <a:cubicBezTo>
                        <a:pt x="85" y="9"/>
                        <a:pt x="85" y="9"/>
                        <a:pt x="85" y="9"/>
                      </a:cubicBezTo>
                      <a:cubicBezTo>
                        <a:pt x="85" y="9"/>
                        <a:pt x="85" y="9"/>
                        <a:pt x="85" y="8"/>
                      </a:cubicBezTo>
                      <a:cubicBezTo>
                        <a:pt x="85" y="5"/>
                        <a:pt x="83" y="8"/>
                        <a:pt x="83" y="5"/>
                      </a:cubicBezTo>
                      <a:cubicBezTo>
                        <a:pt x="84" y="3"/>
                        <a:pt x="82" y="3"/>
                        <a:pt x="83" y="0"/>
                      </a:cubicBezTo>
                    </a:path>
                  </a:pathLst>
                </a:custGeom>
                <a:solidFill>
                  <a:srgbClr val="AF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69" name="Freeform 8950">
                  <a:extLst>
                    <a:ext uri="{FF2B5EF4-FFF2-40B4-BE49-F238E27FC236}">
                      <a16:creationId xmlns:a16="http://schemas.microsoft.com/office/drawing/2014/main" id="{F7804F7F-A1F6-D1FB-3664-F7D8AF99CE8B}"/>
                    </a:ext>
                  </a:extLst>
                </p:cNvPr>
                <p:cNvSpPr>
                  <a:spLocks/>
                </p:cNvSpPr>
                <p:nvPr/>
              </p:nvSpPr>
              <p:spPr bwMode="auto">
                <a:xfrm>
                  <a:off x="4220" y="2672"/>
                  <a:ext cx="10" cy="47"/>
                </a:xfrm>
                <a:custGeom>
                  <a:avLst/>
                  <a:gdLst>
                    <a:gd name="T0" fmla="*/ 6 w 12"/>
                    <a:gd name="T1" fmla="*/ 0 h 57"/>
                    <a:gd name="T2" fmla="*/ 0 w 12"/>
                    <a:gd name="T3" fmla="*/ 23 h 57"/>
                    <a:gd name="T4" fmla="*/ 0 w 12"/>
                    <a:gd name="T5" fmla="*/ 26 h 57"/>
                    <a:gd name="T6" fmla="*/ 6 w 12"/>
                    <a:gd name="T7" fmla="*/ 0 h 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57">
                      <a:moveTo>
                        <a:pt x="12" y="0"/>
                      </a:moveTo>
                      <a:cubicBezTo>
                        <a:pt x="5" y="15"/>
                        <a:pt x="2" y="33"/>
                        <a:pt x="0" y="50"/>
                      </a:cubicBezTo>
                      <a:cubicBezTo>
                        <a:pt x="0" y="52"/>
                        <a:pt x="0" y="55"/>
                        <a:pt x="0" y="57"/>
                      </a:cubicBezTo>
                      <a:cubicBezTo>
                        <a:pt x="4" y="38"/>
                        <a:pt x="8" y="19"/>
                        <a:pt x="12"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0" name="Freeform 8951">
                  <a:extLst>
                    <a:ext uri="{FF2B5EF4-FFF2-40B4-BE49-F238E27FC236}">
                      <a16:creationId xmlns:a16="http://schemas.microsoft.com/office/drawing/2014/main" id="{97E36155-9123-EEDD-0579-E0659236FE30}"/>
                    </a:ext>
                  </a:extLst>
                </p:cNvPr>
                <p:cNvSpPr>
                  <a:spLocks noEditPoints="1"/>
                </p:cNvSpPr>
                <p:nvPr/>
              </p:nvSpPr>
              <p:spPr bwMode="auto">
                <a:xfrm>
                  <a:off x="4214" y="2432"/>
                  <a:ext cx="57" cy="177"/>
                </a:xfrm>
                <a:custGeom>
                  <a:avLst/>
                  <a:gdLst>
                    <a:gd name="T0" fmla="*/ 5 w 69"/>
                    <a:gd name="T1" fmla="*/ 83 h 215"/>
                    <a:gd name="T2" fmla="*/ 2 w 69"/>
                    <a:gd name="T3" fmla="*/ 93 h 215"/>
                    <a:gd name="T4" fmla="*/ 0 w 69"/>
                    <a:gd name="T5" fmla="*/ 99 h 215"/>
                    <a:gd name="T6" fmla="*/ 7 w 69"/>
                    <a:gd name="T7" fmla="*/ 91 h 215"/>
                    <a:gd name="T8" fmla="*/ 6 w 69"/>
                    <a:gd name="T9" fmla="*/ 86 h 215"/>
                    <a:gd name="T10" fmla="*/ 5 w 69"/>
                    <a:gd name="T11" fmla="*/ 83 h 215"/>
                    <a:gd name="T12" fmla="*/ 21 w 69"/>
                    <a:gd name="T13" fmla="*/ 56 h 215"/>
                    <a:gd name="T14" fmla="*/ 17 w 69"/>
                    <a:gd name="T15" fmla="*/ 74 h 215"/>
                    <a:gd name="T16" fmla="*/ 21 w 69"/>
                    <a:gd name="T17" fmla="*/ 71 h 215"/>
                    <a:gd name="T18" fmla="*/ 22 w 69"/>
                    <a:gd name="T19" fmla="*/ 58 h 215"/>
                    <a:gd name="T20" fmla="*/ 21 w 69"/>
                    <a:gd name="T21" fmla="*/ 56 h 215"/>
                    <a:gd name="T22" fmla="*/ 15 w 69"/>
                    <a:gd name="T23" fmla="*/ 38 h 215"/>
                    <a:gd name="T24" fmla="*/ 10 w 69"/>
                    <a:gd name="T25" fmla="*/ 63 h 215"/>
                    <a:gd name="T26" fmla="*/ 6 w 69"/>
                    <a:gd name="T27" fmla="*/ 82 h 215"/>
                    <a:gd name="T28" fmla="*/ 6 w 69"/>
                    <a:gd name="T29" fmla="*/ 86 h 215"/>
                    <a:gd name="T30" fmla="*/ 7 w 69"/>
                    <a:gd name="T31" fmla="*/ 91 h 215"/>
                    <a:gd name="T32" fmla="*/ 13 w 69"/>
                    <a:gd name="T33" fmla="*/ 83 h 215"/>
                    <a:gd name="T34" fmla="*/ 21 w 69"/>
                    <a:gd name="T35" fmla="*/ 55 h 215"/>
                    <a:gd name="T36" fmla="*/ 15 w 69"/>
                    <a:gd name="T37" fmla="*/ 38 h 215"/>
                    <a:gd name="T38" fmla="*/ 15 w 69"/>
                    <a:gd name="T39" fmla="*/ 38 h 215"/>
                    <a:gd name="T40" fmla="*/ 32 w 69"/>
                    <a:gd name="T41" fmla="*/ 0 h 215"/>
                    <a:gd name="T42" fmla="*/ 31 w 69"/>
                    <a:gd name="T43" fmla="*/ 2 h 215"/>
                    <a:gd name="T44" fmla="*/ 30 w 69"/>
                    <a:gd name="T45" fmla="*/ 3 h 215"/>
                    <a:gd name="T46" fmla="*/ 20 w 69"/>
                    <a:gd name="T47" fmla="*/ 26 h 215"/>
                    <a:gd name="T48" fmla="*/ 17 w 69"/>
                    <a:gd name="T49" fmla="*/ 33 h 215"/>
                    <a:gd name="T50" fmla="*/ 21 w 69"/>
                    <a:gd name="T51" fmla="*/ 41 h 215"/>
                    <a:gd name="T52" fmla="*/ 23 w 69"/>
                    <a:gd name="T53" fmla="*/ 48 h 215"/>
                    <a:gd name="T54" fmla="*/ 32 w 69"/>
                    <a:gd name="T55" fmla="*/ 0 h 2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9" h="215">
                      <a:moveTo>
                        <a:pt x="11" y="181"/>
                      </a:moveTo>
                      <a:cubicBezTo>
                        <a:pt x="9" y="188"/>
                        <a:pt x="7" y="195"/>
                        <a:pt x="5" y="202"/>
                      </a:cubicBezTo>
                      <a:cubicBezTo>
                        <a:pt x="3" y="207"/>
                        <a:pt x="2" y="211"/>
                        <a:pt x="0" y="215"/>
                      </a:cubicBezTo>
                      <a:cubicBezTo>
                        <a:pt x="6" y="209"/>
                        <a:pt x="10" y="203"/>
                        <a:pt x="14" y="199"/>
                      </a:cubicBezTo>
                      <a:cubicBezTo>
                        <a:pt x="14" y="195"/>
                        <a:pt x="14" y="192"/>
                        <a:pt x="13" y="188"/>
                      </a:cubicBezTo>
                      <a:cubicBezTo>
                        <a:pt x="13" y="186"/>
                        <a:pt x="12" y="183"/>
                        <a:pt x="11" y="181"/>
                      </a:cubicBezTo>
                      <a:moveTo>
                        <a:pt x="45" y="120"/>
                      </a:moveTo>
                      <a:cubicBezTo>
                        <a:pt x="45" y="134"/>
                        <a:pt x="43" y="148"/>
                        <a:pt x="39" y="162"/>
                      </a:cubicBezTo>
                      <a:cubicBezTo>
                        <a:pt x="41" y="160"/>
                        <a:pt x="42" y="158"/>
                        <a:pt x="44" y="156"/>
                      </a:cubicBezTo>
                      <a:cubicBezTo>
                        <a:pt x="45" y="146"/>
                        <a:pt x="46" y="135"/>
                        <a:pt x="48" y="125"/>
                      </a:cubicBezTo>
                      <a:cubicBezTo>
                        <a:pt x="47" y="123"/>
                        <a:pt x="46" y="122"/>
                        <a:pt x="45" y="120"/>
                      </a:cubicBezTo>
                      <a:moveTo>
                        <a:pt x="33" y="82"/>
                      </a:moveTo>
                      <a:cubicBezTo>
                        <a:pt x="28" y="100"/>
                        <a:pt x="26" y="119"/>
                        <a:pt x="22" y="138"/>
                      </a:cubicBezTo>
                      <a:cubicBezTo>
                        <a:pt x="19" y="152"/>
                        <a:pt x="16" y="165"/>
                        <a:pt x="12" y="179"/>
                      </a:cubicBezTo>
                      <a:cubicBezTo>
                        <a:pt x="12" y="182"/>
                        <a:pt x="13" y="185"/>
                        <a:pt x="13" y="188"/>
                      </a:cubicBezTo>
                      <a:cubicBezTo>
                        <a:pt x="14" y="191"/>
                        <a:pt x="15" y="194"/>
                        <a:pt x="16" y="198"/>
                      </a:cubicBezTo>
                      <a:cubicBezTo>
                        <a:pt x="21" y="191"/>
                        <a:pt x="25" y="186"/>
                        <a:pt x="28" y="182"/>
                      </a:cubicBezTo>
                      <a:cubicBezTo>
                        <a:pt x="33" y="161"/>
                        <a:pt x="38" y="139"/>
                        <a:pt x="45" y="119"/>
                      </a:cubicBezTo>
                      <a:cubicBezTo>
                        <a:pt x="39" y="107"/>
                        <a:pt x="35" y="94"/>
                        <a:pt x="33" y="82"/>
                      </a:cubicBezTo>
                      <a:cubicBezTo>
                        <a:pt x="33" y="82"/>
                        <a:pt x="33" y="82"/>
                        <a:pt x="33" y="82"/>
                      </a:cubicBezTo>
                      <a:moveTo>
                        <a:pt x="69" y="0"/>
                      </a:moveTo>
                      <a:cubicBezTo>
                        <a:pt x="68" y="1"/>
                        <a:pt x="67" y="3"/>
                        <a:pt x="66" y="4"/>
                      </a:cubicBezTo>
                      <a:cubicBezTo>
                        <a:pt x="65" y="5"/>
                        <a:pt x="65" y="6"/>
                        <a:pt x="64" y="7"/>
                      </a:cubicBezTo>
                      <a:cubicBezTo>
                        <a:pt x="59" y="25"/>
                        <a:pt x="49" y="40"/>
                        <a:pt x="42" y="56"/>
                      </a:cubicBezTo>
                      <a:cubicBezTo>
                        <a:pt x="39" y="61"/>
                        <a:pt x="37" y="66"/>
                        <a:pt x="36" y="72"/>
                      </a:cubicBezTo>
                      <a:cubicBezTo>
                        <a:pt x="38" y="79"/>
                        <a:pt x="41" y="85"/>
                        <a:pt x="43" y="90"/>
                      </a:cubicBezTo>
                      <a:cubicBezTo>
                        <a:pt x="45" y="95"/>
                        <a:pt x="48" y="100"/>
                        <a:pt x="50" y="105"/>
                      </a:cubicBezTo>
                      <a:cubicBezTo>
                        <a:pt x="56" y="70"/>
                        <a:pt x="62" y="35"/>
                        <a:pt x="69" y="0"/>
                      </a:cubicBezTo>
                    </a:path>
                  </a:pathLst>
                </a:custGeom>
                <a:solidFill>
                  <a:srgbClr val="CD68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1" name="Freeform 8952">
                  <a:extLst>
                    <a:ext uri="{FF2B5EF4-FFF2-40B4-BE49-F238E27FC236}">
                      <a16:creationId xmlns:a16="http://schemas.microsoft.com/office/drawing/2014/main" id="{61B3CA7D-D493-A743-5BAB-3D142F8DF4F9}"/>
                    </a:ext>
                  </a:extLst>
                </p:cNvPr>
                <p:cNvSpPr>
                  <a:spLocks/>
                </p:cNvSpPr>
                <p:nvPr/>
              </p:nvSpPr>
              <p:spPr bwMode="auto">
                <a:xfrm>
                  <a:off x="4267" y="2412"/>
                  <a:ext cx="9" cy="26"/>
                </a:xfrm>
                <a:custGeom>
                  <a:avLst/>
                  <a:gdLst>
                    <a:gd name="T0" fmla="*/ 6 w 10"/>
                    <a:gd name="T1" fmla="*/ 0 h 31"/>
                    <a:gd name="T2" fmla="*/ 1 w 10"/>
                    <a:gd name="T3" fmla="*/ 13 h 31"/>
                    <a:gd name="T4" fmla="*/ 0 w 10"/>
                    <a:gd name="T5" fmla="*/ 15 h 31"/>
                    <a:gd name="T6" fmla="*/ 2 w 10"/>
                    <a:gd name="T7" fmla="*/ 13 h 31"/>
                    <a:gd name="T8" fmla="*/ 5 w 10"/>
                    <a:gd name="T9" fmla="*/ 12 h 31"/>
                    <a:gd name="T10" fmla="*/ 6 w 10"/>
                    <a:gd name="T11" fmla="*/ 0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31">
                      <a:moveTo>
                        <a:pt x="10" y="0"/>
                      </a:moveTo>
                      <a:cubicBezTo>
                        <a:pt x="1" y="26"/>
                        <a:pt x="1" y="26"/>
                        <a:pt x="1" y="26"/>
                      </a:cubicBezTo>
                      <a:cubicBezTo>
                        <a:pt x="0" y="28"/>
                        <a:pt x="0" y="29"/>
                        <a:pt x="0" y="31"/>
                      </a:cubicBezTo>
                      <a:cubicBezTo>
                        <a:pt x="1" y="30"/>
                        <a:pt x="1" y="29"/>
                        <a:pt x="2" y="28"/>
                      </a:cubicBezTo>
                      <a:cubicBezTo>
                        <a:pt x="3" y="27"/>
                        <a:pt x="4" y="25"/>
                        <a:pt x="5" y="24"/>
                      </a:cubicBezTo>
                      <a:cubicBezTo>
                        <a:pt x="7" y="16"/>
                        <a:pt x="9" y="8"/>
                        <a:pt x="10" y="0"/>
                      </a:cubicBezTo>
                    </a:path>
                  </a:pathLst>
                </a:custGeom>
                <a:solidFill>
                  <a:srgbClr val="CA62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2" name="Freeform 8953">
                  <a:extLst>
                    <a:ext uri="{FF2B5EF4-FFF2-40B4-BE49-F238E27FC236}">
                      <a16:creationId xmlns:a16="http://schemas.microsoft.com/office/drawing/2014/main" id="{52F56814-1114-80A4-8BDD-8F889A835729}"/>
                    </a:ext>
                  </a:extLst>
                </p:cNvPr>
                <p:cNvSpPr>
                  <a:spLocks noEditPoints="1"/>
                </p:cNvSpPr>
                <p:nvPr/>
              </p:nvSpPr>
              <p:spPr bwMode="auto">
                <a:xfrm>
                  <a:off x="4197" y="2561"/>
                  <a:ext cx="54" cy="124"/>
                </a:xfrm>
                <a:custGeom>
                  <a:avLst/>
                  <a:gdLst>
                    <a:gd name="T0" fmla="*/ 17 w 65"/>
                    <a:gd name="T1" fmla="*/ 20 h 151"/>
                    <a:gd name="T2" fmla="*/ 10 w 65"/>
                    <a:gd name="T3" fmla="*/ 26 h 151"/>
                    <a:gd name="T4" fmla="*/ 2 w 65"/>
                    <a:gd name="T5" fmla="*/ 42 h 151"/>
                    <a:gd name="T6" fmla="*/ 9 w 65"/>
                    <a:gd name="T7" fmla="*/ 53 h 151"/>
                    <a:gd name="T8" fmla="*/ 15 w 65"/>
                    <a:gd name="T9" fmla="*/ 69 h 151"/>
                    <a:gd name="T10" fmla="*/ 20 w 65"/>
                    <a:gd name="T11" fmla="*/ 48 h 151"/>
                    <a:gd name="T12" fmla="*/ 20 w 65"/>
                    <a:gd name="T13" fmla="*/ 48 h 151"/>
                    <a:gd name="T14" fmla="*/ 18 w 65"/>
                    <a:gd name="T15" fmla="*/ 36 h 151"/>
                    <a:gd name="T16" fmla="*/ 16 w 65"/>
                    <a:gd name="T17" fmla="*/ 51 h 151"/>
                    <a:gd name="T18" fmla="*/ 12 w 65"/>
                    <a:gd name="T19" fmla="*/ 47 h 151"/>
                    <a:gd name="T20" fmla="*/ 15 w 65"/>
                    <a:gd name="T21" fmla="*/ 42 h 151"/>
                    <a:gd name="T22" fmla="*/ 18 w 65"/>
                    <a:gd name="T23" fmla="*/ 29 h 151"/>
                    <a:gd name="T24" fmla="*/ 17 w 65"/>
                    <a:gd name="T25" fmla="*/ 20 h 151"/>
                    <a:gd name="T26" fmla="*/ 23 w 65"/>
                    <a:gd name="T27" fmla="*/ 11 h 151"/>
                    <a:gd name="T28" fmla="*/ 18 w 65"/>
                    <a:gd name="T29" fmla="*/ 19 h 151"/>
                    <a:gd name="T30" fmla="*/ 18 w 65"/>
                    <a:gd name="T31" fmla="*/ 25 h 151"/>
                    <a:gd name="T32" fmla="*/ 22 w 65"/>
                    <a:gd name="T33" fmla="*/ 21 h 151"/>
                    <a:gd name="T34" fmla="*/ 23 w 65"/>
                    <a:gd name="T35" fmla="*/ 11 h 151"/>
                    <a:gd name="T36" fmla="*/ 31 w 65"/>
                    <a:gd name="T37" fmla="*/ 0 h 151"/>
                    <a:gd name="T38" fmla="*/ 29 w 65"/>
                    <a:gd name="T39" fmla="*/ 2 h 151"/>
                    <a:gd name="T40" fmla="*/ 22 w 65"/>
                    <a:gd name="T41" fmla="*/ 25 h 151"/>
                    <a:gd name="T42" fmla="*/ 21 w 65"/>
                    <a:gd name="T43" fmla="*/ 30 h 151"/>
                    <a:gd name="T44" fmla="*/ 22 w 65"/>
                    <a:gd name="T45" fmla="*/ 36 h 151"/>
                    <a:gd name="T46" fmla="*/ 27 w 65"/>
                    <a:gd name="T47" fmla="*/ 21 h 151"/>
                    <a:gd name="T48" fmla="*/ 31 w 65"/>
                    <a:gd name="T49" fmla="*/ 0 h 1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5" h="151">
                      <a:moveTo>
                        <a:pt x="35" y="43"/>
                      </a:moveTo>
                      <a:cubicBezTo>
                        <a:pt x="31" y="47"/>
                        <a:pt x="27" y="53"/>
                        <a:pt x="21" y="59"/>
                      </a:cubicBezTo>
                      <a:cubicBezTo>
                        <a:pt x="16" y="70"/>
                        <a:pt x="10" y="81"/>
                        <a:pt x="6" y="93"/>
                      </a:cubicBezTo>
                      <a:cubicBezTo>
                        <a:pt x="0" y="110"/>
                        <a:pt x="9" y="108"/>
                        <a:pt x="19" y="116"/>
                      </a:cubicBezTo>
                      <a:cubicBezTo>
                        <a:pt x="27" y="125"/>
                        <a:pt x="30" y="139"/>
                        <a:pt x="31" y="151"/>
                      </a:cubicBezTo>
                      <a:cubicBezTo>
                        <a:pt x="37" y="139"/>
                        <a:pt x="39" y="119"/>
                        <a:pt x="42" y="106"/>
                      </a:cubicBezTo>
                      <a:cubicBezTo>
                        <a:pt x="42" y="106"/>
                        <a:pt x="42" y="106"/>
                        <a:pt x="42" y="105"/>
                      </a:cubicBezTo>
                      <a:cubicBezTo>
                        <a:pt x="41" y="96"/>
                        <a:pt x="40" y="87"/>
                        <a:pt x="39" y="78"/>
                      </a:cubicBezTo>
                      <a:cubicBezTo>
                        <a:pt x="36" y="89"/>
                        <a:pt x="33" y="101"/>
                        <a:pt x="34" y="112"/>
                      </a:cubicBezTo>
                      <a:cubicBezTo>
                        <a:pt x="33" y="107"/>
                        <a:pt x="29" y="107"/>
                        <a:pt x="27" y="104"/>
                      </a:cubicBezTo>
                      <a:cubicBezTo>
                        <a:pt x="31" y="92"/>
                        <a:pt x="31" y="92"/>
                        <a:pt x="31" y="92"/>
                      </a:cubicBezTo>
                      <a:cubicBezTo>
                        <a:pt x="30" y="82"/>
                        <a:pt x="34" y="72"/>
                        <a:pt x="38" y="63"/>
                      </a:cubicBezTo>
                      <a:cubicBezTo>
                        <a:pt x="37" y="56"/>
                        <a:pt x="36" y="50"/>
                        <a:pt x="35" y="43"/>
                      </a:cubicBezTo>
                      <a:moveTo>
                        <a:pt x="49" y="26"/>
                      </a:moveTo>
                      <a:cubicBezTo>
                        <a:pt x="46" y="30"/>
                        <a:pt x="42" y="35"/>
                        <a:pt x="37" y="42"/>
                      </a:cubicBezTo>
                      <a:cubicBezTo>
                        <a:pt x="38" y="46"/>
                        <a:pt x="39" y="51"/>
                        <a:pt x="40" y="56"/>
                      </a:cubicBezTo>
                      <a:cubicBezTo>
                        <a:pt x="42" y="53"/>
                        <a:pt x="43" y="49"/>
                        <a:pt x="44" y="46"/>
                      </a:cubicBezTo>
                      <a:cubicBezTo>
                        <a:pt x="46" y="40"/>
                        <a:pt x="47" y="33"/>
                        <a:pt x="49" y="26"/>
                      </a:cubicBezTo>
                      <a:moveTo>
                        <a:pt x="65" y="0"/>
                      </a:moveTo>
                      <a:cubicBezTo>
                        <a:pt x="63" y="2"/>
                        <a:pt x="62" y="4"/>
                        <a:pt x="60" y="6"/>
                      </a:cubicBezTo>
                      <a:cubicBezTo>
                        <a:pt x="57" y="22"/>
                        <a:pt x="52" y="38"/>
                        <a:pt x="47" y="54"/>
                      </a:cubicBezTo>
                      <a:cubicBezTo>
                        <a:pt x="46" y="58"/>
                        <a:pt x="44" y="62"/>
                        <a:pt x="43" y="66"/>
                      </a:cubicBezTo>
                      <a:cubicBezTo>
                        <a:pt x="44" y="71"/>
                        <a:pt x="46" y="75"/>
                        <a:pt x="47" y="80"/>
                      </a:cubicBezTo>
                      <a:cubicBezTo>
                        <a:pt x="50" y="68"/>
                        <a:pt x="53" y="56"/>
                        <a:pt x="56" y="44"/>
                      </a:cubicBezTo>
                      <a:cubicBezTo>
                        <a:pt x="61" y="29"/>
                        <a:pt x="63" y="14"/>
                        <a:pt x="65" y="0"/>
                      </a:cubicBezTo>
                    </a:path>
                  </a:pathLst>
                </a:custGeom>
                <a:solidFill>
                  <a:srgbClr val="CA62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3" name="Freeform 8954">
                  <a:extLst>
                    <a:ext uri="{FF2B5EF4-FFF2-40B4-BE49-F238E27FC236}">
                      <a16:creationId xmlns:a16="http://schemas.microsoft.com/office/drawing/2014/main" id="{79F5D68F-41E3-E371-6E40-DCCFD0E74394}"/>
                    </a:ext>
                  </a:extLst>
                </p:cNvPr>
                <p:cNvSpPr>
                  <a:spLocks/>
                </p:cNvSpPr>
                <p:nvPr/>
              </p:nvSpPr>
              <p:spPr bwMode="auto">
                <a:xfrm>
                  <a:off x="4238" y="2530"/>
                  <a:ext cx="14" cy="52"/>
                </a:xfrm>
                <a:custGeom>
                  <a:avLst/>
                  <a:gdLst>
                    <a:gd name="T0" fmla="*/ 8 w 17"/>
                    <a:gd name="T1" fmla="*/ 0 h 63"/>
                    <a:gd name="T2" fmla="*/ 0 w 17"/>
                    <a:gd name="T3" fmla="*/ 29 h 63"/>
                    <a:gd name="T4" fmla="*/ 5 w 17"/>
                    <a:gd name="T5" fmla="*/ 20 h 63"/>
                    <a:gd name="T6" fmla="*/ 8 w 17"/>
                    <a:gd name="T7" fmla="*/ 1 h 63"/>
                    <a:gd name="T8" fmla="*/ 8 w 17"/>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63">
                      <a:moveTo>
                        <a:pt x="17" y="0"/>
                      </a:moveTo>
                      <a:cubicBezTo>
                        <a:pt x="10" y="20"/>
                        <a:pt x="5" y="42"/>
                        <a:pt x="0" y="63"/>
                      </a:cubicBezTo>
                      <a:cubicBezTo>
                        <a:pt x="6" y="55"/>
                        <a:pt x="7" y="51"/>
                        <a:pt x="11" y="43"/>
                      </a:cubicBezTo>
                      <a:cubicBezTo>
                        <a:pt x="15" y="29"/>
                        <a:pt x="17" y="15"/>
                        <a:pt x="17" y="1"/>
                      </a:cubicBezTo>
                      <a:cubicBezTo>
                        <a:pt x="17" y="0"/>
                        <a:pt x="17" y="0"/>
                        <a:pt x="17" y="0"/>
                      </a:cubicBezTo>
                    </a:path>
                  </a:pathLst>
                </a:custGeom>
                <a:solidFill>
                  <a:srgbClr val="D870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4" name="Freeform 8955">
                  <a:extLst>
                    <a:ext uri="{FF2B5EF4-FFF2-40B4-BE49-F238E27FC236}">
                      <a16:creationId xmlns:a16="http://schemas.microsoft.com/office/drawing/2014/main" id="{F575CC7C-ABD9-D959-F125-630898FE123F}"/>
                    </a:ext>
                  </a:extLst>
                </p:cNvPr>
                <p:cNvSpPr>
                  <a:spLocks noEditPoints="1"/>
                </p:cNvSpPr>
                <p:nvPr/>
              </p:nvSpPr>
              <p:spPr bwMode="auto">
                <a:xfrm>
                  <a:off x="4219" y="2566"/>
                  <a:ext cx="28" cy="87"/>
                </a:xfrm>
                <a:custGeom>
                  <a:avLst/>
                  <a:gdLst>
                    <a:gd name="T0" fmla="*/ 6 w 33"/>
                    <a:gd name="T1" fmla="*/ 26 h 106"/>
                    <a:gd name="T2" fmla="*/ 3 w 33"/>
                    <a:gd name="T3" fmla="*/ 39 h 106"/>
                    <a:gd name="T4" fmla="*/ 0 w 33"/>
                    <a:gd name="T5" fmla="*/ 44 h 106"/>
                    <a:gd name="T6" fmla="*/ 3 w 33"/>
                    <a:gd name="T7" fmla="*/ 48 h 106"/>
                    <a:gd name="T8" fmla="*/ 6 w 33"/>
                    <a:gd name="T9" fmla="*/ 32 h 106"/>
                    <a:gd name="T10" fmla="*/ 6 w 33"/>
                    <a:gd name="T11" fmla="*/ 26 h 106"/>
                    <a:gd name="T12" fmla="*/ 17 w 33"/>
                    <a:gd name="T13" fmla="*/ 0 h 106"/>
                    <a:gd name="T14" fmla="*/ 12 w 33"/>
                    <a:gd name="T15" fmla="*/ 9 h 106"/>
                    <a:gd name="T16" fmla="*/ 8 w 33"/>
                    <a:gd name="T17" fmla="*/ 18 h 106"/>
                    <a:gd name="T18" fmla="*/ 7 w 33"/>
                    <a:gd name="T19" fmla="*/ 23 h 106"/>
                    <a:gd name="T20" fmla="*/ 8 w 33"/>
                    <a:gd name="T21" fmla="*/ 27 h 106"/>
                    <a:gd name="T22" fmla="*/ 10 w 33"/>
                    <a:gd name="T23" fmla="*/ 21 h 106"/>
                    <a:gd name="T24" fmla="*/ 17 w 33"/>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106">
                      <a:moveTo>
                        <a:pt x="11" y="57"/>
                      </a:moveTo>
                      <a:cubicBezTo>
                        <a:pt x="7" y="66"/>
                        <a:pt x="3" y="76"/>
                        <a:pt x="4" y="86"/>
                      </a:cubicBezTo>
                      <a:cubicBezTo>
                        <a:pt x="0" y="98"/>
                        <a:pt x="0" y="98"/>
                        <a:pt x="0" y="98"/>
                      </a:cubicBezTo>
                      <a:cubicBezTo>
                        <a:pt x="2" y="101"/>
                        <a:pt x="6" y="101"/>
                        <a:pt x="7" y="106"/>
                      </a:cubicBezTo>
                      <a:cubicBezTo>
                        <a:pt x="6" y="95"/>
                        <a:pt x="9" y="83"/>
                        <a:pt x="12" y="72"/>
                      </a:cubicBezTo>
                      <a:cubicBezTo>
                        <a:pt x="12" y="67"/>
                        <a:pt x="11" y="62"/>
                        <a:pt x="11" y="57"/>
                      </a:cubicBezTo>
                      <a:moveTo>
                        <a:pt x="33" y="0"/>
                      </a:moveTo>
                      <a:cubicBezTo>
                        <a:pt x="29" y="8"/>
                        <a:pt x="28" y="12"/>
                        <a:pt x="22" y="20"/>
                      </a:cubicBezTo>
                      <a:cubicBezTo>
                        <a:pt x="20" y="27"/>
                        <a:pt x="19" y="34"/>
                        <a:pt x="17" y="40"/>
                      </a:cubicBezTo>
                      <a:cubicBezTo>
                        <a:pt x="16" y="43"/>
                        <a:pt x="15" y="47"/>
                        <a:pt x="13" y="50"/>
                      </a:cubicBezTo>
                      <a:cubicBezTo>
                        <a:pt x="14" y="53"/>
                        <a:pt x="15" y="56"/>
                        <a:pt x="16" y="60"/>
                      </a:cubicBezTo>
                      <a:cubicBezTo>
                        <a:pt x="17" y="56"/>
                        <a:pt x="19" y="52"/>
                        <a:pt x="20" y="48"/>
                      </a:cubicBezTo>
                      <a:cubicBezTo>
                        <a:pt x="25" y="32"/>
                        <a:pt x="30" y="16"/>
                        <a:pt x="33" y="0"/>
                      </a:cubicBezTo>
                    </a:path>
                  </a:pathLst>
                </a:custGeom>
                <a:solidFill>
                  <a:srgbClr val="D86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5" name="Freeform 8956">
                  <a:extLst>
                    <a:ext uri="{FF2B5EF4-FFF2-40B4-BE49-F238E27FC236}">
                      <a16:creationId xmlns:a16="http://schemas.microsoft.com/office/drawing/2014/main" id="{5916406F-EF49-2F33-B663-F7EC8DDC491A}"/>
                    </a:ext>
                  </a:extLst>
                </p:cNvPr>
                <p:cNvSpPr>
                  <a:spLocks noEditPoints="1"/>
                </p:cNvSpPr>
                <p:nvPr/>
              </p:nvSpPr>
              <p:spPr bwMode="auto">
                <a:xfrm>
                  <a:off x="4427" y="2268"/>
                  <a:ext cx="211" cy="304"/>
                </a:xfrm>
                <a:custGeom>
                  <a:avLst/>
                  <a:gdLst>
                    <a:gd name="T0" fmla="*/ 73 w 256"/>
                    <a:gd name="T1" fmla="*/ 112 h 368"/>
                    <a:gd name="T2" fmla="*/ 64 w 256"/>
                    <a:gd name="T3" fmla="*/ 82 h 368"/>
                    <a:gd name="T4" fmla="*/ 64 w 256"/>
                    <a:gd name="T5" fmla="*/ 82 h 368"/>
                    <a:gd name="T6" fmla="*/ 63 w 256"/>
                    <a:gd name="T7" fmla="*/ 82 h 368"/>
                    <a:gd name="T8" fmla="*/ 72 w 256"/>
                    <a:gd name="T9" fmla="*/ 103 h 368"/>
                    <a:gd name="T10" fmla="*/ 68 w 256"/>
                    <a:gd name="T11" fmla="*/ 84 h 368"/>
                    <a:gd name="T12" fmla="*/ 68 w 256"/>
                    <a:gd name="T13" fmla="*/ 84 h 368"/>
                    <a:gd name="T14" fmla="*/ 68 w 256"/>
                    <a:gd name="T15" fmla="*/ 83 h 368"/>
                    <a:gd name="T16" fmla="*/ 68 w 256"/>
                    <a:gd name="T17" fmla="*/ 83 h 368"/>
                    <a:gd name="T18" fmla="*/ 67 w 256"/>
                    <a:gd name="T19" fmla="*/ 83 h 368"/>
                    <a:gd name="T20" fmla="*/ 66 w 256"/>
                    <a:gd name="T21" fmla="*/ 83 h 368"/>
                    <a:gd name="T22" fmla="*/ 66 w 256"/>
                    <a:gd name="T23" fmla="*/ 83 h 368"/>
                    <a:gd name="T24" fmla="*/ 73 w 256"/>
                    <a:gd name="T25" fmla="*/ 86 h 368"/>
                    <a:gd name="T26" fmla="*/ 103 w 256"/>
                    <a:gd name="T27" fmla="*/ 139 h 368"/>
                    <a:gd name="T28" fmla="*/ 102 w 256"/>
                    <a:gd name="T29" fmla="*/ 139 h 368"/>
                    <a:gd name="T30" fmla="*/ 102 w 256"/>
                    <a:gd name="T31" fmla="*/ 138 h 368"/>
                    <a:gd name="T32" fmla="*/ 101 w 256"/>
                    <a:gd name="T33" fmla="*/ 138 h 368"/>
                    <a:gd name="T34" fmla="*/ 101 w 256"/>
                    <a:gd name="T35" fmla="*/ 138 h 368"/>
                    <a:gd name="T36" fmla="*/ 101 w 256"/>
                    <a:gd name="T37" fmla="*/ 138 h 368"/>
                    <a:gd name="T38" fmla="*/ 101 w 256"/>
                    <a:gd name="T39" fmla="*/ 138 h 368"/>
                    <a:gd name="T40" fmla="*/ 101 w 256"/>
                    <a:gd name="T41" fmla="*/ 137 h 368"/>
                    <a:gd name="T42" fmla="*/ 101 w 256"/>
                    <a:gd name="T43" fmla="*/ 137 h 368"/>
                    <a:gd name="T44" fmla="*/ 100 w 256"/>
                    <a:gd name="T45" fmla="*/ 138 h 368"/>
                    <a:gd name="T46" fmla="*/ 99 w 256"/>
                    <a:gd name="T47" fmla="*/ 136 h 368"/>
                    <a:gd name="T48" fmla="*/ 99 w 256"/>
                    <a:gd name="T49" fmla="*/ 135 h 368"/>
                    <a:gd name="T50" fmla="*/ 99 w 256"/>
                    <a:gd name="T51" fmla="*/ 135 h 368"/>
                    <a:gd name="T52" fmla="*/ 99 w 256"/>
                    <a:gd name="T53" fmla="*/ 133 h 368"/>
                    <a:gd name="T54" fmla="*/ 98 w 256"/>
                    <a:gd name="T55" fmla="*/ 133 h 368"/>
                    <a:gd name="T56" fmla="*/ 98 w 256"/>
                    <a:gd name="T57" fmla="*/ 133 h 368"/>
                    <a:gd name="T58" fmla="*/ 98 w 256"/>
                    <a:gd name="T59" fmla="*/ 131 h 368"/>
                    <a:gd name="T60" fmla="*/ 74 w 256"/>
                    <a:gd name="T61" fmla="*/ 75 h 368"/>
                    <a:gd name="T62" fmla="*/ 59 w 256"/>
                    <a:gd name="T63" fmla="*/ 65 h 368"/>
                    <a:gd name="T64" fmla="*/ 60 w 256"/>
                    <a:gd name="T65" fmla="*/ 64 h 368"/>
                    <a:gd name="T66" fmla="*/ 63 w 256"/>
                    <a:gd name="T67" fmla="*/ 64 h 368"/>
                    <a:gd name="T68" fmla="*/ 63 w 256"/>
                    <a:gd name="T69" fmla="*/ 65 h 368"/>
                    <a:gd name="T70" fmla="*/ 63 w 256"/>
                    <a:gd name="T71" fmla="*/ 65 h 368"/>
                    <a:gd name="T72" fmla="*/ 65 w 256"/>
                    <a:gd name="T73" fmla="*/ 66 h 368"/>
                    <a:gd name="T74" fmla="*/ 70 w 256"/>
                    <a:gd name="T75" fmla="*/ 72 h 368"/>
                    <a:gd name="T76" fmla="*/ 72 w 256"/>
                    <a:gd name="T77" fmla="*/ 77 h 368"/>
                    <a:gd name="T78" fmla="*/ 72 w 256"/>
                    <a:gd name="T79" fmla="*/ 79 h 368"/>
                    <a:gd name="T80" fmla="*/ 72 w 256"/>
                    <a:gd name="T81" fmla="*/ 80 h 368"/>
                    <a:gd name="T82" fmla="*/ 72 w 256"/>
                    <a:gd name="T83" fmla="*/ 83 h 368"/>
                    <a:gd name="T84" fmla="*/ 72 w 256"/>
                    <a:gd name="T85" fmla="*/ 83 h 368"/>
                    <a:gd name="T86" fmla="*/ 71 w 256"/>
                    <a:gd name="T87" fmla="*/ 83 h 368"/>
                    <a:gd name="T88" fmla="*/ 70 w 256"/>
                    <a:gd name="T89" fmla="*/ 83 h 368"/>
                    <a:gd name="T90" fmla="*/ 69 w 256"/>
                    <a:gd name="T91" fmla="*/ 84 h 368"/>
                    <a:gd name="T92" fmla="*/ 68 w 256"/>
                    <a:gd name="T93" fmla="*/ 84 h 368"/>
                    <a:gd name="T94" fmla="*/ 68 w 256"/>
                    <a:gd name="T95" fmla="*/ 84 h 368"/>
                    <a:gd name="T96" fmla="*/ 72 w 256"/>
                    <a:gd name="T97" fmla="*/ 74 h 368"/>
                    <a:gd name="T98" fmla="*/ 46 w 256"/>
                    <a:gd name="T99" fmla="*/ 46 h 368"/>
                    <a:gd name="T100" fmla="*/ 45 w 256"/>
                    <a:gd name="T101" fmla="*/ 48 h 368"/>
                    <a:gd name="T102" fmla="*/ 43 w 256"/>
                    <a:gd name="T103" fmla="*/ 49 h 368"/>
                    <a:gd name="T104" fmla="*/ 40 w 256"/>
                    <a:gd name="T105" fmla="*/ 47 h 368"/>
                    <a:gd name="T106" fmla="*/ 35 w 256"/>
                    <a:gd name="T107" fmla="*/ 40 h 368"/>
                    <a:gd name="T108" fmla="*/ 1 w 256"/>
                    <a:gd name="T109" fmla="*/ 0 h 3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6" h="368">
                      <a:moveTo>
                        <a:pt x="159" y="238"/>
                      </a:moveTo>
                      <a:cubicBezTo>
                        <a:pt x="158" y="252"/>
                        <a:pt x="158" y="266"/>
                        <a:pt x="156" y="280"/>
                      </a:cubicBezTo>
                      <a:cubicBezTo>
                        <a:pt x="158" y="288"/>
                        <a:pt x="158" y="295"/>
                        <a:pt x="159" y="303"/>
                      </a:cubicBezTo>
                      <a:cubicBezTo>
                        <a:pt x="163" y="306"/>
                        <a:pt x="167" y="309"/>
                        <a:pt x="171" y="312"/>
                      </a:cubicBezTo>
                      <a:cubicBezTo>
                        <a:pt x="168" y="288"/>
                        <a:pt x="163" y="263"/>
                        <a:pt x="159" y="238"/>
                      </a:cubicBezTo>
                      <a:moveTo>
                        <a:pt x="139" y="175"/>
                      </a:moveTo>
                      <a:cubicBezTo>
                        <a:pt x="139" y="175"/>
                        <a:pt x="139" y="175"/>
                        <a:pt x="139" y="175"/>
                      </a:cubicBezTo>
                      <a:cubicBezTo>
                        <a:pt x="139" y="175"/>
                        <a:pt x="139" y="175"/>
                        <a:pt x="139" y="175"/>
                      </a:cubicBezTo>
                      <a:cubicBezTo>
                        <a:pt x="139" y="175"/>
                        <a:pt x="139" y="175"/>
                        <a:pt x="139" y="175"/>
                      </a:cubicBezTo>
                      <a:cubicBezTo>
                        <a:pt x="139" y="175"/>
                        <a:pt x="139" y="175"/>
                        <a:pt x="139" y="175"/>
                      </a:cubicBezTo>
                      <a:cubicBezTo>
                        <a:pt x="139" y="175"/>
                        <a:pt x="139" y="175"/>
                        <a:pt x="139" y="175"/>
                      </a:cubicBezTo>
                      <a:cubicBezTo>
                        <a:pt x="139" y="175"/>
                        <a:pt x="139" y="175"/>
                        <a:pt x="139" y="175"/>
                      </a:cubicBezTo>
                      <a:cubicBezTo>
                        <a:pt x="139" y="175"/>
                        <a:pt x="139" y="175"/>
                        <a:pt x="139" y="175"/>
                      </a:cubicBezTo>
                      <a:cubicBezTo>
                        <a:pt x="139" y="175"/>
                        <a:pt x="139" y="175"/>
                        <a:pt x="139" y="175"/>
                      </a:cubicBezTo>
                      <a:cubicBezTo>
                        <a:pt x="139" y="175"/>
                        <a:pt x="139" y="175"/>
                        <a:pt x="139" y="175"/>
                      </a:cubicBezTo>
                      <a:cubicBezTo>
                        <a:pt x="139" y="175"/>
                        <a:pt x="139" y="175"/>
                        <a:pt x="139" y="175"/>
                      </a:cubicBezTo>
                      <a:cubicBezTo>
                        <a:pt x="139" y="175"/>
                        <a:pt x="139" y="176"/>
                        <a:pt x="138" y="176"/>
                      </a:cubicBezTo>
                      <a:cubicBezTo>
                        <a:pt x="138" y="176"/>
                        <a:pt x="138" y="176"/>
                        <a:pt x="138" y="176"/>
                      </a:cubicBezTo>
                      <a:cubicBezTo>
                        <a:pt x="138" y="176"/>
                        <a:pt x="138" y="176"/>
                        <a:pt x="138" y="176"/>
                      </a:cubicBezTo>
                      <a:cubicBezTo>
                        <a:pt x="138" y="176"/>
                        <a:pt x="138" y="176"/>
                        <a:pt x="138" y="176"/>
                      </a:cubicBezTo>
                      <a:cubicBezTo>
                        <a:pt x="138" y="176"/>
                        <a:pt x="138" y="176"/>
                        <a:pt x="138" y="176"/>
                      </a:cubicBezTo>
                      <a:cubicBezTo>
                        <a:pt x="138" y="176"/>
                        <a:pt x="138" y="176"/>
                        <a:pt x="138" y="175"/>
                      </a:cubicBezTo>
                      <a:cubicBezTo>
                        <a:pt x="139" y="179"/>
                        <a:pt x="140" y="182"/>
                        <a:pt x="140" y="185"/>
                      </a:cubicBezTo>
                      <a:cubicBezTo>
                        <a:pt x="145" y="207"/>
                        <a:pt x="149" y="229"/>
                        <a:pt x="152" y="251"/>
                      </a:cubicBezTo>
                      <a:cubicBezTo>
                        <a:pt x="154" y="241"/>
                        <a:pt x="155" y="232"/>
                        <a:pt x="156" y="222"/>
                      </a:cubicBezTo>
                      <a:cubicBezTo>
                        <a:pt x="153" y="208"/>
                        <a:pt x="150" y="194"/>
                        <a:pt x="147" y="179"/>
                      </a:cubicBezTo>
                      <a:cubicBezTo>
                        <a:pt x="147" y="179"/>
                        <a:pt x="147" y="180"/>
                        <a:pt x="147" y="180"/>
                      </a:cubicBezTo>
                      <a:cubicBezTo>
                        <a:pt x="147" y="180"/>
                        <a:pt x="147" y="180"/>
                        <a:pt x="147" y="180"/>
                      </a:cubicBezTo>
                      <a:cubicBezTo>
                        <a:pt x="147" y="180"/>
                        <a:pt x="147" y="180"/>
                        <a:pt x="147" y="180"/>
                      </a:cubicBezTo>
                      <a:cubicBezTo>
                        <a:pt x="147" y="180"/>
                        <a:pt x="147" y="180"/>
                        <a:pt x="147" y="180"/>
                      </a:cubicBezTo>
                      <a:cubicBezTo>
                        <a:pt x="147" y="180"/>
                        <a:pt x="147" y="180"/>
                        <a:pt x="147" y="180"/>
                      </a:cubicBezTo>
                      <a:cubicBezTo>
                        <a:pt x="147" y="180"/>
                        <a:pt x="146" y="180"/>
                        <a:pt x="146" y="180"/>
                      </a:cubicBezTo>
                      <a:cubicBezTo>
                        <a:pt x="146" y="180"/>
                        <a:pt x="146" y="180"/>
                        <a:pt x="146" y="180"/>
                      </a:cubicBezTo>
                      <a:cubicBezTo>
                        <a:pt x="146" y="180"/>
                        <a:pt x="146" y="180"/>
                        <a:pt x="146" y="180"/>
                      </a:cubicBezTo>
                      <a:cubicBezTo>
                        <a:pt x="146" y="180"/>
                        <a:pt x="146" y="180"/>
                        <a:pt x="146" y="180"/>
                      </a:cubicBezTo>
                      <a:cubicBezTo>
                        <a:pt x="146" y="180"/>
                        <a:pt x="146" y="180"/>
                        <a:pt x="146" y="180"/>
                      </a:cubicBezTo>
                      <a:cubicBezTo>
                        <a:pt x="146" y="180"/>
                        <a:pt x="145" y="180"/>
                        <a:pt x="145" y="179"/>
                      </a:cubicBezTo>
                      <a:cubicBezTo>
                        <a:pt x="145" y="179"/>
                        <a:pt x="145" y="179"/>
                        <a:pt x="145" y="179"/>
                      </a:cubicBezTo>
                      <a:cubicBezTo>
                        <a:pt x="145" y="179"/>
                        <a:pt x="145" y="179"/>
                        <a:pt x="145" y="179"/>
                      </a:cubicBezTo>
                      <a:cubicBezTo>
                        <a:pt x="145" y="179"/>
                        <a:pt x="145" y="179"/>
                        <a:pt x="145" y="179"/>
                      </a:cubicBezTo>
                      <a:cubicBezTo>
                        <a:pt x="145" y="179"/>
                        <a:pt x="145" y="179"/>
                        <a:pt x="145" y="179"/>
                      </a:cubicBezTo>
                      <a:cubicBezTo>
                        <a:pt x="145" y="179"/>
                        <a:pt x="145" y="179"/>
                        <a:pt x="145" y="179"/>
                      </a:cubicBezTo>
                      <a:cubicBezTo>
                        <a:pt x="145" y="179"/>
                        <a:pt x="145" y="179"/>
                        <a:pt x="145" y="179"/>
                      </a:cubicBezTo>
                      <a:cubicBezTo>
                        <a:pt x="145" y="179"/>
                        <a:pt x="145" y="179"/>
                        <a:pt x="145" y="179"/>
                      </a:cubicBezTo>
                      <a:cubicBezTo>
                        <a:pt x="145" y="179"/>
                        <a:pt x="145" y="179"/>
                        <a:pt x="145" y="179"/>
                      </a:cubicBezTo>
                      <a:cubicBezTo>
                        <a:pt x="145" y="179"/>
                        <a:pt x="145" y="179"/>
                        <a:pt x="145" y="179"/>
                      </a:cubicBezTo>
                      <a:cubicBezTo>
                        <a:pt x="144" y="179"/>
                        <a:pt x="144" y="179"/>
                        <a:pt x="144" y="179"/>
                      </a:cubicBezTo>
                      <a:cubicBezTo>
                        <a:pt x="144" y="179"/>
                        <a:pt x="144" y="179"/>
                        <a:pt x="144" y="179"/>
                      </a:cubicBezTo>
                      <a:cubicBezTo>
                        <a:pt x="144" y="179"/>
                        <a:pt x="144" y="179"/>
                        <a:pt x="144" y="179"/>
                      </a:cubicBezTo>
                      <a:cubicBezTo>
                        <a:pt x="144" y="179"/>
                        <a:pt x="144" y="179"/>
                        <a:pt x="144" y="178"/>
                      </a:cubicBezTo>
                      <a:cubicBezTo>
                        <a:pt x="144" y="178"/>
                        <a:pt x="144" y="178"/>
                        <a:pt x="144" y="178"/>
                      </a:cubicBezTo>
                      <a:cubicBezTo>
                        <a:pt x="144" y="178"/>
                        <a:pt x="143" y="178"/>
                        <a:pt x="143" y="178"/>
                      </a:cubicBezTo>
                      <a:cubicBezTo>
                        <a:pt x="143" y="178"/>
                        <a:pt x="143" y="178"/>
                        <a:pt x="143" y="178"/>
                      </a:cubicBezTo>
                      <a:cubicBezTo>
                        <a:pt x="143" y="178"/>
                        <a:pt x="143" y="178"/>
                        <a:pt x="143" y="178"/>
                      </a:cubicBezTo>
                      <a:cubicBezTo>
                        <a:pt x="143" y="178"/>
                        <a:pt x="143" y="178"/>
                        <a:pt x="143" y="178"/>
                      </a:cubicBezTo>
                      <a:cubicBezTo>
                        <a:pt x="143" y="178"/>
                        <a:pt x="143" y="178"/>
                        <a:pt x="143" y="178"/>
                      </a:cubicBezTo>
                      <a:cubicBezTo>
                        <a:pt x="143" y="178"/>
                        <a:pt x="143" y="178"/>
                        <a:pt x="143" y="178"/>
                      </a:cubicBezTo>
                      <a:cubicBezTo>
                        <a:pt x="143" y="178"/>
                        <a:pt x="143" y="179"/>
                        <a:pt x="143" y="179"/>
                      </a:cubicBezTo>
                      <a:cubicBezTo>
                        <a:pt x="143" y="179"/>
                        <a:pt x="143" y="179"/>
                        <a:pt x="143" y="179"/>
                      </a:cubicBezTo>
                      <a:cubicBezTo>
                        <a:pt x="143" y="179"/>
                        <a:pt x="143" y="179"/>
                        <a:pt x="143" y="179"/>
                      </a:cubicBezTo>
                      <a:cubicBezTo>
                        <a:pt x="143" y="179"/>
                        <a:pt x="143" y="179"/>
                        <a:pt x="143" y="179"/>
                      </a:cubicBezTo>
                      <a:cubicBezTo>
                        <a:pt x="142" y="179"/>
                        <a:pt x="142" y="178"/>
                        <a:pt x="141" y="177"/>
                      </a:cubicBezTo>
                      <a:cubicBezTo>
                        <a:pt x="140" y="176"/>
                        <a:pt x="139" y="175"/>
                        <a:pt x="139" y="175"/>
                      </a:cubicBezTo>
                      <a:moveTo>
                        <a:pt x="160" y="161"/>
                      </a:moveTo>
                      <a:cubicBezTo>
                        <a:pt x="159" y="169"/>
                        <a:pt x="159" y="177"/>
                        <a:pt x="159" y="185"/>
                      </a:cubicBezTo>
                      <a:cubicBezTo>
                        <a:pt x="159" y="194"/>
                        <a:pt x="159" y="203"/>
                        <a:pt x="159" y="212"/>
                      </a:cubicBezTo>
                      <a:cubicBezTo>
                        <a:pt x="164" y="226"/>
                        <a:pt x="172" y="238"/>
                        <a:pt x="178" y="251"/>
                      </a:cubicBezTo>
                      <a:cubicBezTo>
                        <a:pt x="189" y="276"/>
                        <a:pt x="192" y="304"/>
                        <a:pt x="197" y="331"/>
                      </a:cubicBezTo>
                      <a:cubicBezTo>
                        <a:pt x="216" y="344"/>
                        <a:pt x="237" y="356"/>
                        <a:pt x="256" y="368"/>
                      </a:cubicBezTo>
                      <a:cubicBezTo>
                        <a:pt x="245" y="345"/>
                        <a:pt x="233" y="321"/>
                        <a:pt x="223" y="298"/>
                      </a:cubicBezTo>
                      <a:cubicBezTo>
                        <a:pt x="223" y="298"/>
                        <a:pt x="223" y="298"/>
                        <a:pt x="223" y="298"/>
                      </a:cubicBezTo>
                      <a:cubicBezTo>
                        <a:pt x="222" y="298"/>
                        <a:pt x="222" y="298"/>
                        <a:pt x="222" y="298"/>
                      </a:cubicBezTo>
                      <a:cubicBezTo>
                        <a:pt x="222" y="298"/>
                        <a:pt x="222" y="298"/>
                        <a:pt x="222" y="298"/>
                      </a:cubicBezTo>
                      <a:cubicBezTo>
                        <a:pt x="222" y="298"/>
                        <a:pt x="222" y="298"/>
                        <a:pt x="222" y="298"/>
                      </a:cubicBezTo>
                      <a:cubicBezTo>
                        <a:pt x="222" y="298"/>
                        <a:pt x="222" y="298"/>
                        <a:pt x="222" y="298"/>
                      </a:cubicBezTo>
                      <a:cubicBezTo>
                        <a:pt x="222" y="298"/>
                        <a:pt x="222" y="298"/>
                        <a:pt x="222" y="297"/>
                      </a:cubicBezTo>
                      <a:cubicBezTo>
                        <a:pt x="222" y="297"/>
                        <a:pt x="222" y="297"/>
                        <a:pt x="222" y="297"/>
                      </a:cubicBezTo>
                      <a:cubicBezTo>
                        <a:pt x="222" y="297"/>
                        <a:pt x="221" y="297"/>
                        <a:pt x="221" y="297"/>
                      </a:cubicBezTo>
                      <a:cubicBezTo>
                        <a:pt x="221" y="297"/>
                        <a:pt x="221" y="297"/>
                        <a:pt x="221" y="297"/>
                      </a:cubicBezTo>
                      <a:cubicBezTo>
                        <a:pt x="221" y="297"/>
                        <a:pt x="221" y="297"/>
                        <a:pt x="221" y="297"/>
                      </a:cubicBezTo>
                      <a:cubicBezTo>
                        <a:pt x="221" y="297"/>
                        <a:pt x="221" y="297"/>
                        <a:pt x="221" y="297"/>
                      </a:cubicBezTo>
                      <a:cubicBezTo>
                        <a:pt x="221" y="297"/>
                        <a:pt x="221"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20" y="297"/>
                        <a:pt x="220" y="297"/>
                        <a:pt x="220" y="297"/>
                      </a:cubicBezTo>
                      <a:cubicBezTo>
                        <a:pt x="219" y="297"/>
                        <a:pt x="219" y="297"/>
                        <a:pt x="218" y="296"/>
                      </a:cubicBezTo>
                      <a:cubicBezTo>
                        <a:pt x="218" y="296"/>
                        <a:pt x="218" y="296"/>
                        <a:pt x="218" y="296"/>
                      </a:cubicBezTo>
                      <a:cubicBezTo>
                        <a:pt x="218" y="296"/>
                        <a:pt x="218" y="296"/>
                        <a:pt x="218" y="296"/>
                      </a:cubicBezTo>
                      <a:cubicBezTo>
                        <a:pt x="218" y="296"/>
                        <a:pt x="218" y="296"/>
                        <a:pt x="218" y="296"/>
                      </a:cubicBezTo>
                      <a:cubicBezTo>
                        <a:pt x="218" y="296"/>
                        <a:pt x="218" y="296"/>
                        <a:pt x="218" y="296"/>
                      </a:cubicBezTo>
                      <a:cubicBezTo>
                        <a:pt x="218" y="296"/>
                        <a:pt x="218" y="296"/>
                        <a:pt x="218" y="296"/>
                      </a:cubicBezTo>
                      <a:cubicBezTo>
                        <a:pt x="218" y="296"/>
                        <a:pt x="218" y="296"/>
                        <a:pt x="218" y="296"/>
                      </a:cubicBezTo>
                      <a:cubicBezTo>
                        <a:pt x="218" y="296"/>
                        <a:pt x="218" y="296"/>
                        <a:pt x="218" y="296"/>
                      </a:cubicBezTo>
                      <a:cubicBezTo>
                        <a:pt x="218" y="296"/>
                        <a:pt x="218" y="296"/>
                        <a:pt x="218" y="296"/>
                      </a:cubicBezTo>
                      <a:cubicBezTo>
                        <a:pt x="218" y="295"/>
                        <a:pt x="217" y="294"/>
                        <a:pt x="217" y="294"/>
                      </a:cubicBezTo>
                      <a:cubicBezTo>
                        <a:pt x="217" y="294"/>
                        <a:pt x="217" y="294"/>
                        <a:pt x="217" y="294"/>
                      </a:cubicBezTo>
                      <a:cubicBezTo>
                        <a:pt x="217" y="294"/>
                        <a:pt x="217" y="294"/>
                        <a:pt x="217" y="294"/>
                      </a:cubicBezTo>
                      <a:cubicBezTo>
                        <a:pt x="217" y="294"/>
                        <a:pt x="217" y="294"/>
                        <a:pt x="217" y="294"/>
                      </a:cubicBezTo>
                      <a:cubicBezTo>
                        <a:pt x="217" y="294"/>
                        <a:pt x="217" y="294"/>
                        <a:pt x="217" y="294"/>
                      </a:cubicBezTo>
                      <a:cubicBezTo>
                        <a:pt x="217" y="294"/>
                        <a:pt x="217" y="294"/>
                        <a:pt x="217" y="294"/>
                      </a:cubicBezTo>
                      <a:cubicBezTo>
                        <a:pt x="217" y="294"/>
                        <a:pt x="217" y="294"/>
                        <a:pt x="217" y="294"/>
                      </a:cubicBezTo>
                      <a:cubicBezTo>
                        <a:pt x="217" y="294"/>
                        <a:pt x="217" y="294"/>
                        <a:pt x="217" y="294"/>
                      </a:cubicBezTo>
                      <a:cubicBezTo>
                        <a:pt x="216" y="295"/>
                        <a:pt x="216" y="295"/>
                        <a:pt x="216" y="295"/>
                      </a:cubicBezTo>
                      <a:cubicBezTo>
                        <a:pt x="216" y="295"/>
                        <a:pt x="216" y="295"/>
                        <a:pt x="216" y="295"/>
                      </a:cubicBezTo>
                      <a:cubicBezTo>
                        <a:pt x="216" y="295"/>
                        <a:pt x="216" y="295"/>
                        <a:pt x="216" y="295"/>
                      </a:cubicBezTo>
                      <a:cubicBezTo>
                        <a:pt x="216" y="295"/>
                        <a:pt x="216" y="295"/>
                        <a:pt x="216" y="295"/>
                      </a:cubicBezTo>
                      <a:cubicBezTo>
                        <a:pt x="216" y="295"/>
                        <a:pt x="216" y="295"/>
                        <a:pt x="216" y="295"/>
                      </a:cubicBezTo>
                      <a:cubicBezTo>
                        <a:pt x="216" y="295"/>
                        <a:pt x="215" y="294"/>
                        <a:pt x="215" y="293"/>
                      </a:cubicBezTo>
                      <a:cubicBezTo>
                        <a:pt x="215" y="293"/>
                        <a:pt x="215" y="293"/>
                        <a:pt x="215" y="293"/>
                      </a:cubicBezTo>
                      <a:cubicBezTo>
                        <a:pt x="215" y="293"/>
                        <a:pt x="215" y="293"/>
                        <a:pt x="215" y="293"/>
                      </a:cubicBezTo>
                      <a:cubicBezTo>
                        <a:pt x="215" y="292"/>
                        <a:pt x="215" y="291"/>
                        <a:pt x="215" y="291"/>
                      </a:cubicBezTo>
                      <a:cubicBezTo>
                        <a:pt x="214" y="291"/>
                        <a:pt x="214" y="291"/>
                        <a:pt x="214" y="291"/>
                      </a:cubicBezTo>
                      <a:cubicBezTo>
                        <a:pt x="214" y="291"/>
                        <a:pt x="214" y="291"/>
                        <a:pt x="214" y="291"/>
                      </a:cubicBezTo>
                      <a:cubicBezTo>
                        <a:pt x="214" y="291"/>
                        <a:pt x="214" y="291"/>
                        <a:pt x="214" y="291"/>
                      </a:cubicBezTo>
                      <a:cubicBezTo>
                        <a:pt x="214" y="291"/>
                        <a:pt x="214" y="291"/>
                        <a:pt x="214" y="291"/>
                      </a:cubicBezTo>
                      <a:cubicBezTo>
                        <a:pt x="214" y="291"/>
                        <a:pt x="214" y="291"/>
                        <a:pt x="214" y="291"/>
                      </a:cubicBezTo>
                      <a:cubicBezTo>
                        <a:pt x="214" y="291"/>
                        <a:pt x="214" y="291"/>
                        <a:pt x="214" y="291"/>
                      </a:cubicBezTo>
                      <a:cubicBezTo>
                        <a:pt x="214" y="291"/>
                        <a:pt x="214" y="291"/>
                        <a:pt x="214" y="291"/>
                      </a:cubicBezTo>
                      <a:cubicBezTo>
                        <a:pt x="214" y="291"/>
                        <a:pt x="214" y="291"/>
                        <a:pt x="214" y="291"/>
                      </a:cubicBezTo>
                      <a:cubicBezTo>
                        <a:pt x="214" y="291"/>
                        <a:pt x="214" y="291"/>
                        <a:pt x="214" y="291"/>
                      </a:cubicBezTo>
                      <a:cubicBezTo>
                        <a:pt x="214" y="291"/>
                        <a:pt x="213" y="290"/>
                        <a:pt x="213" y="289"/>
                      </a:cubicBezTo>
                      <a:cubicBezTo>
                        <a:pt x="213" y="289"/>
                        <a:pt x="213" y="289"/>
                        <a:pt x="213" y="289"/>
                      </a:cubicBezTo>
                      <a:cubicBezTo>
                        <a:pt x="213" y="289"/>
                        <a:pt x="213" y="289"/>
                        <a:pt x="213" y="289"/>
                      </a:cubicBezTo>
                      <a:cubicBezTo>
                        <a:pt x="213" y="289"/>
                        <a:pt x="213" y="288"/>
                        <a:pt x="213" y="288"/>
                      </a:cubicBezTo>
                      <a:cubicBezTo>
                        <a:pt x="213" y="287"/>
                        <a:pt x="213" y="286"/>
                        <a:pt x="213" y="286"/>
                      </a:cubicBezTo>
                      <a:cubicBezTo>
                        <a:pt x="213" y="286"/>
                        <a:pt x="213" y="286"/>
                        <a:pt x="213" y="286"/>
                      </a:cubicBezTo>
                      <a:cubicBezTo>
                        <a:pt x="213" y="286"/>
                        <a:pt x="213" y="286"/>
                        <a:pt x="213" y="286"/>
                      </a:cubicBezTo>
                      <a:cubicBezTo>
                        <a:pt x="213" y="286"/>
                        <a:pt x="212" y="286"/>
                        <a:pt x="212" y="286"/>
                      </a:cubicBezTo>
                      <a:cubicBezTo>
                        <a:pt x="212" y="286"/>
                        <a:pt x="212" y="286"/>
                        <a:pt x="212" y="286"/>
                      </a:cubicBezTo>
                      <a:cubicBezTo>
                        <a:pt x="212" y="286"/>
                        <a:pt x="212" y="286"/>
                        <a:pt x="212" y="286"/>
                      </a:cubicBezTo>
                      <a:cubicBezTo>
                        <a:pt x="212" y="286"/>
                        <a:pt x="212" y="286"/>
                        <a:pt x="212" y="286"/>
                      </a:cubicBezTo>
                      <a:cubicBezTo>
                        <a:pt x="212" y="286"/>
                        <a:pt x="212" y="286"/>
                        <a:pt x="212" y="286"/>
                      </a:cubicBezTo>
                      <a:cubicBezTo>
                        <a:pt x="212" y="286"/>
                        <a:pt x="212" y="286"/>
                        <a:pt x="212" y="286"/>
                      </a:cubicBezTo>
                      <a:cubicBezTo>
                        <a:pt x="212" y="286"/>
                        <a:pt x="212" y="286"/>
                        <a:pt x="212" y="286"/>
                      </a:cubicBezTo>
                      <a:cubicBezTo>
                        <a:pt x="212" y="286"/>
                        <a:pt x="212" y="286"/>
                        <a:pt x="212" y="286"/>
                      </a:cubicBezTo>
                      <a:cubicBezTo>
                        <a:pt x="212" y="285"/>
                        <a:pt x="212" y="284"/>
                        <a:pt x="212" y="283"/>
                      </a:cubicBezTo>
                      <a:cubicBezTo>
                        <a:pt x="212" y="283"/>
                        <a:pt x="212" y="283"/>
                        <a:pt x="212" y="283"/>
                      </a:cubicBezTo>
                      <a:cubicBezTo>
                        <a:pt x="212" y="283"/>
                        <a:pt x="212" y="282"/>
                        <a:pt x="212" y="282"/>
                      </a:cubicBezTo>
                      <a:cubicBezTo>
                        <a:pt x="212" y="282"/>
                        <a:pt x="212" y="282"/>
                        <a:pt x="212" y="282"/>
                      </a:cubicBezTo>
                      <a:cubicBezTo>
                        <a:pt x="212" y="282"/>
                        <a:pt x="212" y="282"/>
                        <a:pt x="212" y="282"/>
                      </a:cubicBezTo>
                      <a:cubicBezTo>
                        <a:pt x="212" y="282"/>
                        <a:pt x="212" y="282"/>
                        <a:pt x="212" y="282"/>
                      </a:cubicBezTo>
                      <a:cubicBezTo>
                        <a:pt x="212" y="282"/>
                        <a:pt x="212" y="282"/>
                        <a:pt x="212" y="282"/>
                      </a:cubicBezTo>
                      <a:cubicBezTo>
                        <a:pt x="211" y="281"/>
                        <a:pt x="212" y="278"/>
                        <a:pt x="211" y="277"/>
                      </a:cubicBezTo>
                      <a:cubicBezTo>
                        <a:pt x="210" y="276"/>
                        <a:pt x="212" y="273"/>
                        <a:pt x="212" y="271"/>
                      </a:cubicBezTo>
                      <a:cubicBezTo>
                        <a:pt x="196" y="233"/>
                        <a:pt x="182" y="196"/>
                        <a:pt x="160" y="161"/>
                      </a:cubicBezTo>
                      <a:moveTo>
                        <a:pt x="2" y="3"/>
                      </a:moveTo>
                      <a:cubicBezTo>
                        <a:pt x="9" y="34"/>
                        <a:pt x="42" y="75"/>
                        <a:pt x="74" y="97"/>
                      </a:cubicBezTo>
                      <a:cubicBezTo>
                        <a:pt x="90" y="108"/>
                        <a:pt x="108" y="118"/>
                        <a:pt x="121" y="133"/>
                      </a:cubicBezTo>
                      <a:cubicBezTo>
                        <a:pt x="123" y="136"/>
                        <a:pt x="126" y="139"/>
                        <a:pt x="128" y="142"/>
                      </a:cubicBezTo>
                      <a:cubicBezTo>
                        <a:pt x="128" y="142"/>
                        <a:pt x="128" y="142"/>
                        <a:pt x="128" y="141"/>
                      </a:cubicBezTo>
                      <a:cubicBezTo>
                        <a:pt x="128" y="140"/>
                        <a:pt x="129" y="140"/>
                        <a:pt x="129" y="140"/>
                      </a:cubicBezTo>
                      <a:cubicBezTo>
                        <a:pt x="129" y="140"/>
                        <a:pt x="129" y="140"/>
                        <a:pt x="129" y="140"/>
                      </a:cubicBezTo>
                      <a:cubicBezTo>
                        <a:pt x="129" y="140"/>
                        <a:pt x="130" y="140"/>
                        <a:pt x="130" y="140"/>
                      </a:cubicBezTo>
                      <a:cubicBezTo>
                        <a:pt x="130" y="140"/>
                        <a:pt x="131" y="140"/>
                        <a:pt x="131" y="139"/>
                      </a:cubicBezTo>
                      <a:cubicBezTo>
                        <a:pt x="131" y="139"/>
                        <a:pt x="131" y="139"/>
                        <a:pt x="131" y="139"/>
                      </a:cubicBezTo>
                      <a:cubicBezTo>
                        <a:pt x="132" y="139"/>
                        <a:pt x="132" y="139"/>
                        <a:pt x="132" y="139"/>
                      </a:cubicBezTo>
                      <a:cubicBezTo>
                        <a:pt x="133" y="139"/>
                        <a:pt x="133" y="139"/>
                        <a:pt x="134" y="139"/>
                      </a:cubicBezTo>
                      <a:cubicBezTo>
                        <a:pt x="134" y="139"/>
                        <a:pt x="134" y="139"/>
                        <a:pt x="135" y="139"/>
                      </a:cubicBezTo>
                      <a:cubicBezTo>
                        <a:pt x="135" y="139"/>
                        <a:pt x="135" y="139"/>
                        <a:pt x="135" y="139"/>
                      </a:cubicBezTo>
                      <a:cubicBezTo>
                        <a:pt x="135" y="139"/>
                        <a:pt x="136" y="139"/>
                        <a:pt x="136" y="139"/>
                      </a:cubicBezTo>
                      <a:cubicBezTo>
                        <a:pt x="137" y="139"/>
                        <a:pt x="137" y="139"/>
                        <a:pt x="137" y="140"/>
                      </a:cubicBezTo>
                      <a:cubicBezTo>
                        <a:pt x="137" y="140"/>
                        <a:pt x="137" y="140"/>
                        <a:pt x="137" y="140"/>
                      </a:cubicBezTo>
                      <a:cubicBezTo>
                        <a:pt x="137" y="140"/>
                        <a:pt x="138" y="140"/>
                        <a:pt x="138" y="140"/>
                      </a:cubicBezTo>
                      <a:cubicBezTo>
                        <a:pt x="138" y="140"/>
                        <a:pt x="138" y="140"/>
                        <a:pt x="138" y="140"/>
                      </a:cubicBezTo>
                      <a:cubicBezTo>
                        <a:pt x="138" y="140"/>
                        <a:pt x="138" y="140"/>
                        <a:pt x="138" y="140"/>
                      </a:cubicBezTo>
                      <a:cubicBezTo>
                        <a:pt x="138" y="140"/>
                        <a:pt x="138" y="140"/>
                        <a:pt x="138" y="140"/>
                      </a:cubicBezTo>
                      <a:cubicBezTo>
                        <a:pt x="138" y="140"/>
                        <a:pt x="138" y="140"/>
                        <a:pt x="138" y="140"/>
                      </a:cubicBezTo>
                      <a:cubicBezTo>
                        <a:pt x="138" y="140"/>
                        <a:pt x="138" y="140"/>
                        <a:pt x="138" y="140"/>
                      </a:cubicBezTo>
                      <a:cubicBezTo>
                        <a:pt x="138" y="140"/>
                        <a:pt x="138" y="140"/>
                        <a:pt x="138" y="140"/>
                      </a:cubicBezTo>
                      <a:cubicBezTo>
                        <a:pt x="138" y="140"/>
                        <a:pt x="138" y="140"/>
                        <a:pt x="138" y="140"/>
                      </a:cubicBezTo>
                      <a:cubicBezTo>
                        <a:pt x="138" y="140"/>
                        <a:pt x="138" y="140"/>
                        <a:pt x="138" y="140"/>
                      </a:cubicBezTo>
                      <a:cubicBezTo>
                        <a:pt x="138" y="140"/>
                        <a:pt x="138" y="140"/>
                        <a:pt x="138" y="140"/>
                      </a:cubicBezTo>
                      <a:cubicBezTo>
                        <a:pt x="139" y="140"/>
                        <a:pt x="140" y="140"/>
                        <a:pt x="140" y="141"/>
                      </a:cubicBezTo>
                      <a:cubicBezTo>
                        <a:pt x="141" y="142"/>
                        <a:pt x="141" y="142"/>
                        <a:pt x="142" y="142"/>
                      </a:cubicBezTo>
                      <a:cubicBezTo>
                        <a:pt x="142" y="142"/>
                        <a:pt x="142" y="142"/>
                        <a:pt x="142" y="142"/>
                      </a:cubicBezTo>
                      <a:cubicBezTo>
                        <a:pt x="142" y="142"/>
                        <a:pt x="142" y="142"/>
                        <a:pt x="142" y="142"/>
                      </a:cubicBezTo>
                      <a:cubicBezTo>
                        <a:pt x="142" y="142"/>
                        <a:pt x="142" y="142"/>
                        <a:pt x="142" y="142"/>
                      </a:cubicBezTo>
                      <a:cubicBezTo>
                        <a:pt x="143" y="143"/>
                        <a:pt x="144" y="145"/>
                        <a:pt x="146" y="146"/>
                      </a:cubicBezTo>
                      <a:cubicBezTo>
                        <a:pt x="147" y="146"/>
                        <a:pt x="148" y="150"/>
                        <a:pt x="150" y="151"/>
                      </a:cubicBezTo>
                      <a:cubicBezTo>
                        <a:pt x="151" y="152"/>
                        <a:pt x="151" y="153"/>
                        <a:pt x="152" y="154"/>
                      </a:cubicBezTo>
                      <a:cubicBezTo>
                        <a:pt x="152" y="154"/>
                        <a:pt x="152" y="154"/>
                        <a:pt x="152" y="154"/>
                      </a:cubicBezTo>
                      <a:cubicBezTo>
                        <a:pt x="152" y="154"/>
                        <a:pt x="152" y="155"/>
                        <a:pt x="152" y="155"/>
                      </a:cubicBezTo>
                      <a:cubicBezTo>
                        <a:pt x="154" y="157"/>
                        <a:pt x="153" y="159"/>
                        <a:pt x="155" y="160"/>
                      </a:cubicBezTo>
                      <a:cubicBezTo>
                        <a:pt x="155" y="161"/>
                        <a:pt x="156" y="162"/>
                        <a:pt x="156" y="163"/>
                      </a:cubicBezTo>
                      <a:cubicBezTo>
                        <a:pt x="156" y="163"/>
                        <a:pt x="156" y="163"/>
                        <a:pt x="156" y="163"/>
                      </a:cubicBezTo>
                      <a:cubicBezTo>
                        <a:pt x="156" y="163"/>
                        <a:pt x="156" y="164"/>
                        <a:pt x="156" y="164"/>
                      </a:cubicBezTo>
                      <a:cubicBezTo>
                        <a:pt x="156" y="164"/>
                        <a:pt x="156" y="165"/>
                        <a:pt x="156" y="165"/>
                      </a:cubicBezTo>
                      <a:cubicBezTo>
                        <a:pt x="156" y="166"/>
                        <a:pt x="156" y="167"/>
                        <a:pt x="156" y="167"/>
                      </a:cubicBezTo>
                      <a:cubicBezTo>
                        <a:pt x="156" y="167"/>
                        <a:pt x="156" y="167"/>
                        <a:pt x="156" y="167"/>
                      </a:cubicBezTo>
                      <a:cubicBezTo>
                        <a:pt x="156" y="168"/>
                        <a:pt x="156" y="168"/>
                        <a:pt x="156" y="169"/>
                      </a:cubicBezTo>
                      <a:cubicBezTo>
                        <a:pt x="156" y="169"/>
                        <a:pt x="156" y="169"/>
                        <a:pt x="156" y="170"/>
                      </a:cubicBezTo>
                      <a:cubicBezTo>
                        <a:pt x="156" y="170"/>
                        <a:pt x="157" y="170"/>
                        <a:pt x="157" y="171"/>
                      </a:cubicBezTo>
                      <a:cubicBezTo>
                        <a:pt x="157" y="171"/>
                        <a:pt x="157" y="171"/>
                        <a:pt x="157" y="171"/>
                      </a:cubicBezTo>
                      <a:cubicBezTo>
                        <a:pt x="157" y="172"/>
                        <a:pt x="156" y="172"/>
                        <a:pt x="156" y="173"/>
                      </a:cubicBezTo>
                      <a:cubicBezTo>
                        <a:pt x="156" y="173"/>
                        <a:pt x="156" y="173"/>
                        <a:pt x="156" y="173"/>
                      </a:cubicBezTo>
                      <a:cubicBezTo>
                        <a:pt x="156" y="174"/>
                        <a:pt x="156" y="174"/>
                        <a:pt x="156" y="174"/>
                      </a:cubicBezTo>
                      <a:cubicBezTo>
                        <a:pt x="156" y="174"/>
                        <a:pt x="156" y="174"/>
                        <a:pt x="156" y="174"/>
                      </a:cubicBezTo>
                      <a:cubicBezTo>
                        <a:pt x="156" y="175"/>
                        <a:pt x="155" y="175"/>
                        <a:pt x="155" y="176"/>
                      </a:cubicBezTo>
                      <a:cubicBezTo>
                        <a:pt x="155" y="176"/>
                        <a:pt x="155" y="176"/>
                        <a:pt x="155" y="176"/>
                      </a:cubicBezTo>
                      <a:cubicBezTo>
                        <a:pt x="155" y="176"/>
                        <a:pt x="155" y="176"/>
                        <a:pt x="155" y="177"/>
                      </a:cubicBezTo>
                      <a:cubicBezTo>
                        <a:pt x="155" y="177"/>
                        <a:pt x="155" y="177"/>
                        <a:pt x="155" y="177"/>
                      </a:cubicBezTo>
                      <a:cubicBezTo>
                        <a:pt x="155" y="178"/>
                        <a:pt x="154" y="177"/>
                        <a:pt x="154" y="178"/>
                      </a:cubicBezTo>
                      <a:cubicBezTo>
                        <a:pt x="154" y="178"/>
                        <a:pt x="154" y="178"/>
                        <a:pt x="154" y="178"/>
                      </a:cubicBezTo>
                      <a:cubicBezTo>
                        <a:pt x="154" y="178"/>
                        <a:pt x="154" y="178"/>
                        <a:pt x="154" y="178"/>
                      </a:cubicBezTo>
                      <a:cubicBezTo>
                        <a:pt x="154" y="178"/>
                        <a:pt x="154" y="178"/>
                        <a:pt x="154" y="178"/>
                      </a:cubicBezTo>
                      <a:cubicBezTo>
                        <a:pt x="154" y="178"/>
                        <a:pt x="154" y="179"/>
                        <a:pt x="154" y="179"/>
                      </a:cubicBezTo>
                      <a:cubicBezTo>
                        <a:pt x="154" y="179"/>
                        <a:pt x="154" y="179"/>
                        <a:pt x="153" y="179"/>
                      </a:cubicBezTo>
                      <a:cubicBezTo>
                        <a:pt x="153" y="179"/>
                        <a:pt x="153" y="179"/>
                        <a:pt x="153" y="179"/>
                      </a:cubicBezTo>
                      <a:cubicBezTo>
                        <a:pt x="153" y="179"/>
                        <a:pt x="153" y="179"/>
                        <a:pt x="153" y="179"/>
                      </a:cubicBezTo>
                      <a:cubicBezTo>
                        <a:pt x="153" y="179"/>
                        <a:pt x="153" y="179"/>
                        <a:pt x="153" y="179"/>
                      </a:cubicBezTo>
                      <a:cubicBezTo>
                        <a:pt x="153" y="179"/>
                        <a:pt x="153" y="179"/>
                        <a:pt x="153" y="179"/>
                      </a:cubicBezTo>
                      <a:cubicBezTo>
                        <a:pt x="153" y="179"/>
                        <a:pt x="153" y="179"/>
                        <a:pt x="153" y="179"/>
                      </a:cubicBezTo>
                      <a:cubicBezTo>
                        <a:pt x="153" y="179"/>
                        <a:pt x="153" y="179"/>
                        <a:pt x="153" y="179"/>
                      </a:cubicBezTo>
                      <a:cubicBezTo>
                        <a:pt x="153" y="179"/>
                        <a:pt x="153" y="179"/>
                        <a:pt x="152" y="179"/>
                      </a:cubicBezTo>
                      <a:cubicBezTo>
                        <a:pt x="152" y="179"/>
                        <a:pt x="152" y="179"/>
                        <a:pt x="152" y="179"/>
                      </a:cubicBezTo>
                      <a:cubicBezTo>
                        <a:pt x="152" y="179"/>
                        <a:pt x="152" y="179"/>
                        <a:pt x="152" y="179"/>
                      </a:cubicBezTo>
                      <a:cubicBezTo>
                        <a:pt x="151" y="179"/>
                        <a:pt x="151" y="179"/>
                        <a:pt x="151" y="179"/>
                      </a:cubicBezTo>
                      <a:cubicBezTo>
                        <a:pt x="151" y="179"/>
                        <a:pt x="151" y="179"/>
                        <a:pt x="151" y="179"/>
                      </a:cubicBezTo>
                      <a:cubicBezTo>
                        <a:pt x="151" y="180"/>
                        <a:pt x="151" y="180"/>
                        <a:pt x="151" y="180"/>
                      </a:cubicBezTo>
                      <a:cubicBezTo>
                        <a:pt x="151" y="180"/>
                        <a:pt x="151"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55" y="197"/>
                        <a:pt x="155" y="197"/>
                        <a:pt x="155" y="197"/>
                      </a:cubicBezTo>
                      <a:cubicBezTo>
                        <a:pt x="156" y="200"/>
                        <a:pt x="156" y="203"/>
                        <a:pt x="157" y="205"/>
                      </a:cubicBezTo>
                      <a:cubicBezTo>
                        <a:pt x="158" y="189"/>
                        <a:pt x="158" y="173"/>
                        <a:pt x="157" y="158"/>
                      </a:cubicBezTo>
                      <a:cubicBezTo>
                        <a:pt x="155" y="155"/>
                        <a:pt x="153" y="152"/>
                        <a:pt x="151" y="149"/>
                      </a:cubicBezTo>
                      <a:cubicBezTo>
                        <a:pt x="137" y="129"/>
                        <a:pt x="120" y="114"/>
                        <a:pt x="101" y="98"/>
                      </a:cubicBezTo>
                      <a:cubicBezTo>
                        <a:pt x="101" y="99"/>
                        <a:pt x="101" y="99"/>
                        <a:pt x="101" y="99"/>
                      </a:cubicBezTo>
                      <a:cubicBezTo>
                        <a:pt x="100" y="99"/>
                        <a:pt x="100" y="99"/>
                        <a:pt x="100" y="99"/>
                      </a:cubicBezTo>
                      <a:cubicBezTo>
                        <a:pt x="100" y="99"/>
                        <a:pt x="100" y="99"/>
                        <a:pt x="100" y="99"/>
                      </a:cubicBezTo>
                      <a:cubicBezTo>
                        <a:pt x="100" y="99"/>
                        <a:pt x="99" y="100"/>
                        <a:pt x="99" y="101"/>
                      </a:cubicBezTo>
                      <a:cubicBezTo>
                        <a:pt x="99" y="102"/>
                        <a:pt x="99" y="103"/>
                        <a:pt x="98" y="103"/>
                      </a:cubicBezTo>
                      <a:cubicBezTo>
                        <a:pt x="98" y="103"/>
                        <a:pt x="98" y="103"/>
                        <a:pt x="97" y="102"/>
                      </a:cubicBezTo>
                      <a:cubicBezTo>
                        <a:pt x="97" y="102"/>
                        <a:pt x="97" y="102"/>
                        <a:pt x="97" y="102"/>
                      </a:cubicBezTo>
                      <a:cubicBezTo>
                        <a:pt x="97" y="102"/>
                        <a:pt x="96" y="103"/>
                        <a:pt x="96" y="103"/>
                      </a:cubicBezTo>
                      <a:cubicBezTo>
                        <a:pt x="96" y="104"/>
                        <a:pt x="96" y="104"/>
                        <a:pt x="95" y="104"/>
                      </a:cubicBezTo>
                      <a:cubicBezTo>
                        <a:pt x="95" y="104"/>
                        <a:pt x="95" y="104"/>
                        <a:pt x="95" y="103"/>
                      </a:cubicBezTo>
                      <a:cubicBezTo>
                        <a:pt x="94" y="103"/>
                        <a:pt x="94" y="103"/>
                        <a:pt x="94" y="103"/>
                      </a:cubicBezTo>
                      <a:cubicBezTo>
                        <a:pt x="94" y="103"/>
                        <a:pt x="94" y="103"/>
                        <a:pt x="93" y="103"/>
                      </a:cubicBezTo>
                      <a:cubicBezTo>
                        <a:pt x="93" y="104"/>
                        <a:pt x="93" y="104"/>
                        <a:pt x="93" y="104"/>
                      </a:cubicBezTo>
                      <a:cubicBezTo>
                        <a:pt x="92" y="104"/>
                        <a:pt x="92" y="104"/>
                        <a:pt x="92" y="103"/>
                      </a:cubicBezTo>
                      <a:cubicBezTo>
                        <a:pt x="92" y="103"/>
                        <a:pt x="92" y="103"/>
                        <a:pt x="91" y="103"/>
                      </a:cubicBezTo>
                      <a:cubicBezTo>
                        <a:pt x="91" y="103"/>
                        <a:pt x="91" y="103"/>
                        <a:pt x="91" y="103"/>
                      </a:cubicBezTo>
                      <a:cubicBezTo>
                        <a:pt x="91" y="103"/>
                        <a:pt x="91" y="103"/>
                        <a:pt x="90" y="103"/>
                      </a:cubicBezTo>
                      <a:cubicBezTo>
                        <a:pt x="90" y="103"/>
                        <a:pt x="90" y="103"/>
                        <a:pt x="89" y="102"/>
                      </a:cubicBezTo>
                      <a:cubicBezTo>
                        <a:pt x="88" y="101"/>
                        <a:pt x="87" y="102"/>
                        <a:pt x="86" y="100"/>
                      </a:cubicBezTo>
                      <a:cubicBezTo>
                        <a:pt x="85" y="99"/>
                        <a:pt x="84" y="100"/>
                        <a:pt x="83" y="97"/>
                      </a:cubicBezTo>
                      <a:cubicBezTo>
                        <a:pt x="82" y="96"/>
                        <a:pt x="80" y="96"/>
                        <a:pt x="79" y="94"/>
                      </a:cubicBezTo>
                      <a:cubicBezTo>
                        <a:pt x="79" y="92"/>
                        <a:pt x="77" y="91"/>
                        <a:pt x="76" y="89"/>
                      </a:cubicBezTo>
                      <a:cubicBezTo>
                        <a:pt x="76" y="87"/>
                        <a:pt x="74" y="86"/>
                        <a:pt x="75" y="85"/>
                      </a:cubicBezTo>
                      <a:cubicBezTo>
                        <a:pt x="75" y="82"/>
                        <a:pt x="72" y="79"/>
                        <a:pt x="73" y="78"/>
                      </a:cubicBezTo>
                      <a:cubicBezTo>
                        <a:pt x="73" y="77"/>
                        <a:pt x="73" y="76"/>
                        <a:pt x="72" y="75"/>
                      </a:cubicBezTo>
                      <a:cubicBezTo>
                        <a:pt x="65" y="69"/>
                        <a:pt x="57" y="63"/>
                        <a:pt x="50" y="56"/>
                      </a:cubicBezTo>
                      <a:cubicBezTo>
                        <a:pt x="34" y="41"/>
                        <a:pt x="14" y="23"/>
                        <a:pt x="2" y="3"/>
                      </a:cubicBezTo>
                      <a:moveTo>
                        <a:pt x="1" y="0"/>
                      </a:moveTo>
                      <a:cubicBezTo>
                        <a:pt x="0" y="0"/>
                        <a:pt x="0" y="0"/>
                        <a:pt x="0" y="0"/>
                      </a:cubicBezTo>
                      <a:cubicBezTo>
                        <a:pt x="1" y="1"/>
                        <a:pt x="1" y="2"/>
                        <a:pt x="2" y="3"/>
                      </a:cubicBezTo>
                      <a:cubicBezTo>
                        <a:pt x="2" y="2"/>
                        <a:pt x="2" y="1"/>
                        <a:pt x="1" y="0"/>
                      </a:cubicBezTo>
                    </a:path>
                  </a:pathLst>
                </a:custGeom>
                <a:solidFill>
                  <a:srgbClr val="B55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6" name="Freeform 8957">
                  <a:extLst>
                    <a:ext uri="{FF2B5EF4-FFF2-40B4-BE49-F238E27FC236}">
                      <a16:creationId xmlns:a16="http://schemas.microsoft.com/office/drawing/2014/main" id="{9D027A80-2996-5770-0810-40BACEEAF618}"/>
                    </a:ext>
                  </a:extLst>
                </p:cNvPr>
                <p:cNvSpPr>
                  <a:spLocks noEditPoints="1"/>
                </p:cNvSpPr>
                <p:nvPr/>
              </p:nvSpPr>
              <p:spPr bwMode="auto">
                <a:xfrm>
                  <a:off x="4558" y="2519"/>
                  <a:ext cx="99" cy="194"/>
                </a:xfrm>
                <a:custGeom>
                  <a:avLst/>
                  <a:gdLst>
                    <a:gd name="T0" fmla="*/ 12 w 119"/>
                    <a:gd name="T1" fmla="*/ 42 h 236"/>
                    <a:gd name="T2" fmla="*/ 10 w 119"/>
                    <a:gd name="T3" fmla="*/ 48 h 236"/>
                    <a:gd name="T4" fmla="*/ 12 w 119"/>
                    <a:gd name="T5" fmla="*/ 51 h 236"/>
                    <a:gd name="T6" fmla="*/ 12 w 119"/>
                    <a:gd name="T7" fmla="*/ 44 h 236"/>
                    <a:gd name="T8" fmla="*/ 12 w 119"/>
                    <a:gd name="T9" fmla="*/ 42 h 236"/>
                    <a:gd name="T10" fmla="*/ 18 w 119"/>
                    <a:gd name="T11" fmla="*/ 13 h 236"/>
                    <a:gd name="T12" fmla="*/ 18 w 119"/>
                    <a:gd name="T13" fmla="*/ 14 h 236"/>
                    <a:gd name="T14" fmla="*/ 27 w 119"/>
                    <a:gd name="T15" fmla="*/ 44 h 236"/>
                    <a:gd name="T16" fmla="*/ 36 w 119"/>
                    <a:gd name="T17" fmla="*/ 64 h 236"/>
                    <a:gd name="T18" fmla="*/ 30 w 119"/>
                    <a:gd name="T19" fmla="*/ 75 h 236"/>
                    <a:gd name="T20" fmla="*/ 24 w 119"/>
                    <a:gd name="T21" fmla="*/ 91 h 236"/>
                    <a:gd name="T22" fmla="*/ 18 w 119"/>
                    <a:gd name="T23" fmla="*/ 70 h 236"/>
                    <a:gd name="T24" fmla="*/ 18 w 119"/>
                    <a:gd name="T25" fmla="*/ 65 h 236"/>
                    <a:gd name="T26" fmla="*/ 17 w 119"/>
                    <a:gd name="T27" fmla="*/ 70 h 236"/>
                    <a:gd name="T28" fmla="*/ 25 w 119"/>
                    <a:gd name="T29" fmla="*/ 108 h 236"/>
                    <a:gd name="T30" fmla="*/ 26 w 119"/>
                    <a:gd name="T31" fmla="*/ 108 h 236"/>
                    <a:gd name="T32" fmla="*/ 38 w 119"/>
                    <a:gd name="T33" fmla="*/ 78 h 236"/>
                    <a:gd name="T34" fmla="*/ 52 w 119"/>
                    <a:gd name="T35" fmla="*/ 61 h 236"/>
                    <a:gd name="T36" fmla="*/ 49 w 119"/>
                    <a:gd name="T37" fmla="*/ 34 h 236"/>
                    <a:gd name="T38" fmla="*/ 47 w 119"/>
                    <a:gd name="T39" fmla="*/ 30 h 236"/>
                    <a:gd name="T40" fmla="*/ 18 w 119"/>
                    <a:gd name="T41" fmla="*/ 13 h 236"/>
                    <a:gd name="T42" fmla="*/ 0 w 119"/>
                    <a:gd name="T43" fmla="*/ 0 h 236"/>
                    <a:gd name="T44" fmla="*/ 2 w 119"/>
                    <a:gd name="T45" fmla="*/ 5 h 236"/>
                    <a:gd name="T46" fmla="*/ 4 w 119"/>
                    <a:gd name="T47" fmla="*/ 25 h 236"/>
                    <a:gd name="T48" fmla="*/ 10 w 119"/>
                    <a:gd name="T49" fmla="*/ 31 h 236"/>
                    <a:gd name="T50" fmla="*/ 6 w 119"/>
                    <a:gd name="T51" fmla="*/ 7 h 236"/>
                    <a:gd name="T52" fmla="*/ 6 w 119"/>
                    <a:gd name="T53" fmla="*/ 4 h 236"/>
                    <a:gd name="T54" fmla="*/ 0 w 119"/>
                    <a:gd name="T55" fmla="*/ 0 h 2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9" h="236">
                      <a:moveTo>
                        <a:pt x="26" y="93"/>
                      </a:moveTo>
                      <a:cubicBezTo>
                        <a:pt x="25" y="97"/>
                        <a:pt x="24" y="101"/>
                        <a:pt x="22" y="105"/>
                      </a:cubicBezTo>
                      <a:cubicBezTo>
                        <a:pt x="23" y="107"/>
                        <a:pt x="24" y="110"/>
                        <a:pt x="24" y="112"/>
                      </a:cubicBezTo>
                      <a:cubicBezTo>
                        <a:pt x="25" y="107"/>
                        <a:pt x="26" y="101"/>
                        <a:pt x="26" y="95"/>
                      </a:cubicBezTo>
                      <a:cubicBezTo>
                        <a:pt x="26" y="95"/>
                        <a:pt x="26" y="94"/>
                        <a:pt x="26" y="93"/>
                      </a:cubicBezTo>
                      <a:moveTo>
                        <a:pt x="38" y="28"/>
                      </a:moveTo>
                      <a:cubicBezTo>
                        <a:pt x="39" y="29"/>
                        <a:pt x="39" y="29"/>
                        <a:pt x="39" y="30"/>
                      </a:cubicBezTo>
                      <a:cubicBezTo>
                        <a:pt x="43" y="52"/>
                        <a:pt x="49" y="73"/>
                        <a:pt x="56" y="95"/>
                      </a:cubicBezTo>
                      <a:cubicBezTo>
                        <a:pt x="62" y="111"/>
                        <a:pt x="71" y="126"/>
                        <a:pt x="76" y="141"/>
                      </a:cubicBezTo>
                      <a:cubicBezTo>
                        <a:pt x="82" y="158"/>
                        <a:pt x="72" y="156"/>
                        <a:pt x="63" y="164"/>
                      </a:cubicBezTo>
                      <a:cubicBezTo>
                        <a:pt x="54" y="173"/>
                        <a:pt x="52" y="187"/>
                        <a:pt x="51" y="199"/>
                      </a:cubicBezTo>
                      <a:cubicBezTo>
                        <a:pt x="45" y="187"/>
                        <a:pt x="43" y="167"/>
                        <a:pt x="40" y="154"/>
                      </a:cubicBezTo>
                      <a:cubicBezTo>
                        <a:pt x="39" y="150"/>
                        <a:pt x="38" y="146"/>
                        <a:pt x="38" y="142"/>
                      </a:cubicBezTo>
                      <a:cubicBezTo>
                        <a:pt x="37" y="146"/>
                        <a:pt x="36" y="150"/>
                        <a:pt x="35" y="154"/>
                      </a:cubicBezTo>
                      <a:cubicBezTo>
                        <a:pt x="41" y="181"/>
                        <a:pt x="47" y="209"/>
                        <a:pt x="52" y="236"/>
                      </a:cubicBezTo>
                      <a:cubicBezTo>
                        <a:pt x="53" y="236"/>
                        <a:pt x="53" y="236"/>
                        <a:pt x="54" y="236"/>
                      </a:cubicBezTo>
                      <a:cubicBezTo>
                        <a:pt x="57" y="210"/>
                        <a:pt x="61" y="190"/>
                        <a:pt x="79" y="170"/>
                      </a:cubicBezTo>
                      <a:cubicBezTo>
                        <a:pt x="90" y="158"/>
                        <a:pt x="99" y="147"/>
                        <a:pt x="107" y="133"/>
                      </a:cubicBezTo>
                      <a:cubicBezTo>
                        <a:pt x="119" y="108"/>
                        <a:pt x="113" y="98"/>
                        <a:pt x="102" y="74"/>
                      </a:cubicBezTo>
                      <a:cubicBezTo>
                        <a:pt x="100" y="71"/>
                        <a:pt x="99" y="68"/>
                        <a:pt x="97" y="65"/>
                      </a:cubicBezTo>
                      <a:cubicBezTo>
                        <a:pt x="78" y="53"/>
                        <a:pt x="57" y="41"/>
                        <a:pt x="38" y="28"/>
                      </a:cubicBezTo>
                      <a:moveTo>
                        <a:pt x="0" y="0"/>
                      </a:moveTo>
                      <a:cubicBezTo>
                        <a:pt x="1" y="4"/>
                        <a:pt x="1" y="7"/>
                        <a:pt x="2" y="11"/>
                      </a:cubicBezTo>
                      <a:cubicBezTo>
                        <a:pt x="4" y="25"/>
                        <a:pt x="6" y="40"/>
                        <a:pt x="9" y="54"/>
                      </a:cubicBezTo>
                      <a:cubicBezTo>
                        <a:pt x="14" y="58"/>
                        <a:pt x="17" y="63"/>
                        <a:pt x="20" y="68"/>
                      </a:cubicBezTo>
                      <a:cubicBezTo>
                        <a:pt x="17" y="50"/>
                        <a:pt x="15" y="32"/>
                        <a:pt x="13" y="14"/>
                      </a:cubicBezTo>
                      <a:cubicBezTo>
                        <a:pt x="12" y="12"/>
                        <a:pt x="12" y="11"/>
                        <a:pt x="12" y="9"/>
                      </a:cubicBezTo>
                      <a:cubicBezTo>
                        <a:pt x="8" y="6"/>
                        <a:pt x="4" y="3"/>
                        <a:pt x="0" y="0"/>
                      </a:cubicBezTo>
                    </a:path>
                  </a:pathLst>
                </a:custGeom>
                <a:solidFill>
                  <a:srgbClr val="AF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7" name="Freeform 8958">
                  <a:extLst>
                    <a:ext uri="{FF2B5EF4-FFF2-40B4-BE49-F238E27FC236}">
                      <a16:creationId xmlns:a16="http://schemas.microsoft.com/office/drawing/2014/main" id="{98D4F7BB-683D-91C0-0240-4BA37A80E0C9}"/>
                    </a:ext>
                  </a:extLst>
                </p:cNvPr>
                <p:cNvSpPr>
                  <a:spLocks/>
                </p:cNvSpPr>
                <p:nvPr/>
              </p:nvSpPr>
              <p:spPr bwMode="auto">
                <a:xfrm>
                  <a:off x="4601" y="2713"/>
                  <a:ext cx="2" cy="4"/>
                </a:xfrm>
                <a:custGeom>
                  <a:avLst/>
                  <a:gdLst>
                    <a:gd name="T0" fmla="*/ 0 w 2"/>
                    <a:gd name="T1" fmla="*/ 0 h 4"/>
                    <a:gd name="T2" fmla="*/ 1 w 2"/>
                    <a:gd name="T3" fmla="*/ 4 h 4"/>
                    <a:gd name="T4" fmla="*/ 2 w 2"/>
                    <a:gd name="T5" fmla="*/ 0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1" y="1"/>
                        <a:pt x="1" y="2"/>
                        <a:pt x="1" y="4"/>
                      </a:cubicBezTo>
                      <a:cubicBezTo>
                        <a:pt x="2" y="3"/>
                        <a:pt x="2" y="1"/>
                        <a:pt x="2" y="0"/>
                      </a:cubicBezTo>
                      <a:cubicBezTo>
                        <a:pt x="1" y="0"/>
                        <a:pt x="1" y="0"/>
                        <a:pt x="0"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8" name="Freeform 8959">
                  <a:extLst>
                    <a:ext uri="{FF2B5EF4-FFF2-40B4-BE49-F238E27FC236}">
                      <a16:creationId xmlns:a16="http://schemas.microsoft.com/office/drawing/2014/main" id="{E551CE89-A4B9-4218-A2BE-2D51F7749F19}"/>
                    </a:ext>
                  </a:extLst>
                </p:cNvPr>
                <p:cNvSpPr>
                  <a:spLocks/>
                </p:cNvSpPr>
                <p:nvPr/>
              </p:nvSpPr>
              <p:spPr bwMode="auto">
                <a:xfrm>
                  <a:off x="4566" y="2563"/>
                  <a:ext cx="14" cy="42"/>
                </a:xfrm>
                <a:custGeom>
                  <a:avLst/>
                  <a:gdLst>
                    <a:gd name="T0" fmla="*/ 0 w 17"/>
                    <a:gd name="T1" fmla="*/ 0 h 51"/>
                    <a:gd name="T2" fmla="*/ 6 w 17"/>
                    <a:gd name="T3" fmla="*/ 24 h 51"/>
                    <a:gd name="T4" fmla="*/ 8 w 17"/>
                    <a:gd name="T5" fmla="*/ 17 h 51"/>
                    <a:gd name="T6" fmla="*/ 7 w 17"/>
                    <a:gd name="T7" fmla="*/ 17 h 51"/>
                    <a:gd name="T8" fmla="*/ 5 w 17"/>
                    <a:gd name="T9" fmla="*/ 7 h 51"/>
                    <a:gd name="T10" fmla="*/ 0 w 17"/>
                    <a:gd name="T11" fmla="*/ 0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51">
                      <a:moveTo>
                        <a:pt x="0" y="0"/>
                      </a:moveTo>
                      <a:cubicBezTo>
                        <a:pt x="4" y="17"/>
                        <a:pt x="9" y="34"/>
                        <a:pt x="13" y="51"/>
                      </a:cubicBezTo>
                      <a:cubicBezTo>
                        <a:pt x="15" y="47"/>
                        <a:pt x="16" y="43"/>
                        <a:pt x="17" y="39"/>
                      </a:cubicBezTo>
                      <a:cubicBezTo>
                        <a:pt x="17" y="39"/>
                        <a:pt x="16" y="38"/>
                        <a:pt x="16" y="38"/>
                      </a:cubicBezTo>
                      <a:cubicBezTo>
                        <a:pt x="14" y="30"/>
                        <a:pt x="12" y="22"/>
                        <a:pt x="11" y="14"/>
                      </a:cubicBezTo>
                      <a:cubicBezTo>
                        <a:pt x="8" y="9"/>
                        <a:pt x="5" y="4"/>
                        <a:pt x="0"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79" name="Freeform 8960">
                  <a:extLst>
                    <a:ext uri="{FF2B5EF4-FFF2-40B4-BE49-F238E27FC236}">
                      <a16:creationId xmlns:a16="http://schemas.microsoft.com/office/drawing/2014/main" id="{EB7FC483-526A-FF71-C44E-B9C47F859584}"/>
                    </a:ext>
                  </a:extLst>
                </p:cNvPr>
                <p:cNvSpPr>
                  <a:spLocks noEditPoints="1"/>
                </p:cNvSpPr>
                <p:nvPr/>
              </p:nvSpPr>
              <p:spPr bwMode="auto">
                <a:xfrm>
                  <a:off x="4548" y="2416"/>
                  <a:ext cx="42" cy="126"/>
                </a:xfrm>
                <a:custGeom>
                  <a:avLst/>
                  <a:gdLst>
                    <a:gd name="T0" fmla="*/ 6 w 50"/>
                    <a:gd name="T1" fmla="*/ 15 h 152"/>
                    <a:gd name="T2" fmla="*/ 6 w 50"/>
                    <a:gd name="T3" fmla="*/ 28 h 152"/>
                    <a:gd name="T4" fmla="*/ 12 w 50"/>
                    <a:gd name="T5" fmla="*/ 62 h 152"/>
                    <a:gd name="T6" fmla="*/ 13 w 50"/>
                    <a:gd name="T7" fmla="*/ 65 h 152"/>
                    <a:gd name="T8" fmla="*/ 13 w 50"/>
                    <a:gd name="T9" fmla="*/ 62 h 152"/>
                    <a:gd name="T10" fmla="*/ 14 w 50"/>
                    <a:gd name="T11" fmla="*/ 65 h 152"/>
                    <a:gd name="T12" fmla="*/ 24 w 50"/>
                    <a:gd name="T13" fmla="*/ 71 h 152"/>
                    <a:gd name="T14" fmla="*/ 15 w 50"/>
                    <a:gd name="T15" fmla="*/ 34 h 152"/>
                    <a:gd name="T16" fmla="*/ 6 w 50"/>
                    <a:gd name="T17" fmla="*/ 15 h 152"/>
                    <a:gd name="T18" fmla="*/ 0 w 50"/>
                    <a:gd name="T19" fmla="*/ 0 h 152"/>
                    <a:gd name="T20" fmla="*/ 0 w 50"/>
                    <a:gd name="T21" fmla="*/ 0 h 152"/>
                    <a:gd name="T22" fmla="*/ 0 w 50"/>
                    <a:gd name="T23" fmla="*/ 0 h 152"/>
                    <a:gd name="T24" fmla="*/ 5 w 50"/>
                    <a:gd name="T25" fmla="*/ 21 h 152"/>
                    <a:gd name="T26" fmla="*/ 5 w 50"/>
                    <a:gd name="T27" fmla="*/ 12 h 152"/>
                    <a:gd name="T28" fmla="*/ 4 w 50"/>
                    <a:gd name="T29" fmla="*/ 8 h 152"/>
                    <a:gd name="T30" fmla="*/ 2 w 50"/>
                    <a:gd name="T31" fmla="*/ 1 h 152"/>
                    <a:gd name="T32" fmla="*/ 2 w 50"/>
                    <a:gd name="T33" fmla="*/ 1 h 152"/>
                    <a:gd name="T34" fmla="*/ 2 w 50"/>
                    <a:gd name="T35" fmla="*/ 1 h 152"/>
                    <a:gd name="T36" fmla="*/ 1 w 50"/>
                    <a:gd name="T37" fmla="*/ 1 h 152"/>
                    <a:gd name="T38" fmla="*/ 1 w 50"/>
                    <a:gd name="T39" fmla="*/ 1 h 152"/>
                    <a:gd name="T40" fmla="*/ 1 w 50"/>
                    <a:gd name="T41" fmla="*/ 0 h 152"/>
                    <a:gd name="T42" fmla="*/ 0 w 50"/>
                    <a:gd name="T43" fmla="*/ 0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0" h="152">
                      <a:moveTo>
                        <a:pt x="12" y="33"/>
                      </a:moveTo>
                      <a:cubicBezTo>
                        <a:pt x="12" y="42"/>
                        <a:pt x="12" y="50"/>
                        <a:pt x="12" y="59"/>
                      </a:cubicBezTo>
                      <a:cubicBezTo>
                        <a:pt x="16" y="84"/>
                        <a:pt x="21" y="109"/>
                        <a:pt x="24" y="133"/>
                      </a:cubicBezTo>
                      <a:cubicBezTo>
                        <a:pt x="25" y="134"/>
                        <a:pt x="26" y="135"/>
                        <a:pt x="27" y="136"/>
                      </a:cubicBezTo>
                      <a:cubicBezTo>
                        <a:pt x="27" y="135"/>
                        <a:pt x="27" y="134"/>
                        <a:pt x="27" y="132"/>
                      </a:cubicBezTo>
                      <a:cubicBezTo>
                        <a:pt x="28" y="134"/>
                        <a:pt x="28" y="136"/>
                        <a:pt x="29" y="137"/>
                      </a:cubicBezTo>
                      <a:cubicBezTo>
                        <a:pt x="36" y="142"/>
                        <a:pt x="43" y="147"/>
                        <a:pt x="50" y="152"/>
                      </a:cubicBezTo>
                      <a:cubicBezTo>
                        <a:pt x="45" y="125"/>
                        <a:pt x="42" y="97"/>
                        <a:pt x="31" y="72"/>
                      </a:cubicBezTo>
                      <a:cubicBezTo>
                        <a:pt x="25" y="59"/>
                        <a:pt x="17" y="47"/>
                        <a:pt x="12" y="33"/>
                      </a:cubicBezTo>
                      <a:moveTo>
                        <a:pt x="0" y="0"/>
                      </a:moveTo>
                      <a:cubicBezTo>
                        <a:pt x="0" y="0"/>
                        <a:pt x="0" y="0"/>
                        <a:pt x="0" y="0"/>
                      </a:cubicBezTo>
                      <a:cubicBezTo>
                        <a:pt x="0" y="0"/>
                        <a:pt x="0" y="0"/>
                        <a:pt x="0" y="0"/>
                      </a:cubicBezTo>
                      <a:cubicBezTo>
                        <a:pt x="3" y="15"/>
                        <a:pt x="6" y="29"/>
                        <a:pt x="9" y="43"/>
                      </a:cubicBezTo>
                      <a:cubicBezTo>
                        <a:pt x="9" y="38"/>
                        <a:pt x="10" y="32"/>
                        <a:pt x="10" y="26"/>
                      </a:cubicBezTo>
                      <a:cubicBezTo>
                        <a:pt x="9" y="24"/>
                        <a:pt x="9" y="21"/>
                        <a:pt x="8" y="18"/>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0"/>
                        <a:pt x="1" y="0"/>
                      </a:cubicBezTo>
                      <a:cubicBezTo>
                        <a:pt x="0" y="0"/>
                        <a:pt x="0" y="0"/>
                        <a:pt x="0" y="0"/>
                      </a:cubicBezTo>
                    </a:path>
                  </a:pathLst>
                </a:custGeom>
                <a:solidFill>
                  <a:srgbClr val="CD68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0" name="Freeform 8961">
                  <a:extLst>
                    <a:ext uri="{FF2B5EF4-FFF2-40B4-BE49-F238E27FC236}">
                      <a16:creationId xmlns:a16="http://schemas.microsoft.com/office/drawing/2014/main" id="{7E5B4AFB-4D4D-50B2-796D-7B7375473F2E}"/>
                    </a:ext>
                  </a:extLst>
                </p:cNvPr>
                <p:cNvSpPr>
                  <a:spLocks noEditPoints="1"/>
                </p:cNvSpPr>
                <p:nvPr/>
              </p:nvSpPr>
              <p:spPr bwMode="auto">
                <a:xfrm>
                  <a:off x="4568" y="2526"/>
                  <a:ext cx="58" cy="157"/>
                </a:xfrm>
                <a:custGeom>
                  <a:avLst/>
                  <a:gdLst>
                    <a:gd name="T0" fmla="*/ 2 w 70"/>
                    <a:gd name="T1" fmla="*/ 2 h 190"/>
                    <a:gd name="T2" fmla="*/ 7 w 70"/>
                    <a:gd name="T3" fmla="*/ 21 h 190"/>
                    <a:gd name="T4" fmla="*/ 7 w 70"/>
                    <a:gd name="T5" fmla="*/ 14 h 190"/>
                    <a:gd name="T6" fmla="*/ 13 w 70"/>
                    <a:gd name="T7" fmla="*/ 17 h 190"/>
                    <a:gd name="T8" fmla="*/ 15 w 70"/>
                    <a:gd name="T9" fmla="*/ 46 h 190"/>
                    <a:gd name="T10" fmla="*/ 18 w 70"/>
                    <a:gd name="T11" fmla="*/ 61 h 190"/>
                    <a:gd name="T12" fmla="*/ 21 w 70"/>
                    <a:gd name="T13" fmla="*/ 67 h 190"/>
                    <a:gd name="T14" fmla="*/ 17 w 70"/>
                    <a:gd name="T15" fmla="*/ 70 h 190"/>
                    <a:gd name="T16" fmla="*/ 14 w 70"/>
                    <a:gd name="T17" fmla="*/ 53 h 190"/>
                    <a:gd name="T18" fmla="*/ 12 w 70"/>
                    <a:gd name="T19" fmla="*/ 62 h 190"/>
                    <a:gd name="T20" fmla="*/ 13 w 70"/>
                    <a:gd name="T21" fmla="*/ 68 h 190"/>
                    <a:gd name="T22" fmla="*/ 18 w 70"/>
                    <a:gd name="T23" fmla="*/ 88 h 190"/>
                    <a:gd name="T24" fmla="*/ 24 w 70"/>
                    <a:gd name="T25" fmla="*/ 73 h 190"/>
                    <a:gd name="T26" fmla="*/ 30 w 70"/>
                    <a:gd name="T27" fmla="*/ 61 h 190"/>
                    <a:gd name="T28" fmla="*/ 21 w 70"/>
                    <a:gd name="T29" fmla="*/ 40 h 190"/>
                    <a:gd name="T30" fmla="*/ 12 w 70"/>
                    <a:gd name="T31" fmla="*/ 10 h 190"/>
                    <a:gd name="T32" fmla="*/ 12 w 70"/>
                    <a:gd name="T33" fmla="*/ 9 h 190"/>
                    <a:gd name="T34" fmla="*/ 2 w 70"/>
                    <a:gd name="T35" fmla="*/ 2 h 190"/>
                    <a:gd name="T36" fmla="*/ 0 w 70"/>
                    <a:gd name="T37" fmla="*/ 0 h 190"/>
                    <a:gd name="T38" fmla="*/ 1 w 70"/>
                    <a:gd name="T39" fmla="*/ 2 h 190"/>
                    <a:gd name="T40" fmla="*/ 4 w 70"/>
                    <a:gd name="T41" fmla="*/ 27 h 190"/>
                    <a:gd name="T42" fmla="*/ 7 w 70"/>
                    <a:gd name="T43" fmla="*/ 39 h 190"/>
                    <a:gd name="T44" fmla="*/ 7 w 70"/>
                    <a:gd name="T45" fmla="*/ 40 h 190"/>
                    <a:gd name="T46" fmla="*/ 7 w 70"/>
                    <a:gd name="T47" fmla="*/ 32 h 190"/>
                    <a:gd name="T48" fmla="*/ 2 w 70"/>
                    <a:gd name="T49" fmla="*/ 2 h 190"/>
                    <a:gd name="T50" fmla="*/ 0 w 70"/>
                    <a:gd name="T51" fmla="*/ 0 h 1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0" h="190">
                      <a:moveTo>
                        <a:pt x="5" y="4"/>
                      </a:moveTo>
                      <a:cubicBezTo>
                        <a:pt x="9" y="17"/>
                        <a:pt x="13" y="31"/>
                        <a:pt x="16" y="45"/>
                      </a:cubicBezTo>
                      <a:cubicBezTo>
                        <a:pt x="16" y="40"/>
                        <a:pt x="16" y="34"/>
                        <a:pt x="16" y="29"/>
                      </a:cubicBezTo>
                      <a:cubicBezTo>
                        <a:pt x="28" y="35"/>
                        <a:pt x="28" y="35"/>
                        <a:pt x="28" y="35"/>
                      </a:cubicBezTo>
                      <a:cubicBezTo>
                        <a:pt x="32" y="57"/>
                        <a:pt x="33" y="78"/>
                        <a:pt x="31" y="99"/>
                      </a:cubicBezTo>
                      <a:cubicBezTo>
                        <a:pt x="35" y="109"/>
                        <a:pt x="40" y="119"/>
                        <a:pt x="39" y="131"/>
                      </a:cubicBezTo>
                      <a:cubicBezTo>
                        <a:pt x="43" y="143"/>
                        <a:pt x="43" y="143"/>
                        <a:pt x="43" y="143"/>
                      </a:cubicBezTo>
                      <a:cubicBezTo>
                        <a:pt x="40" y="146"/>
                        <a:pt x="37" y="146"/>
                        <a:pt x="36" y="151"/>
                      </a:cubicBezTo>
                      <a:cubicBezTo>
                        <a:pt x="37" y="138"/>
                        <a:pt x="33" y="125"/>
                        <a:pt x="29" y="112"/>
                      </a:cubicBezTo>
                      <a:cubicBezTo>
                        <a:pt x="28" y="119"/>
                        <a:pt x="27" y="126"/>
                        <a:pt x="26" y="133"/>
                      </a:cubicBezTo>
                      <a:cubicBezTo>
                        <a:pt x="26" y="137"/>
                        <a:pt x="27" y="141"/>
                        <a:pt x="28" y="145"/>
                      </a:cubicBezTo>
                      <a:cubicBezTo>
                        <a:pt x="31" y="158"/>
                        <a:pt x="33" y="178"/>
                        <a:pt x="39" y="190"/>
                      </a:cubicBezTo>
                      <a:cubicBezTo>
                        <a:pt x="40" y="178"/>
                        <a:pt x="42" y="164"/>
                        <a:pt x="51" y="155"/>
                      </a:cubicBezTo>
                      <a:cubicBezTo>
                        <a:pt x="60" y="147"/>
                        <a:pt x="70" y="149"/>
                        <a:pt x="64" y="132"/>
                      </a:cubicBezTo>
                      <a:cubicBezTo>
                        <a:pt x="59" y="117"/>
                        <a:pt x="50" y="102"/>
                        <a:pt x="44" y="86"/>
                      </a:cubicBezTo>
                      <a:cubicBezTo>
                        <a:pt x="37" y="64"/>
                        <a:pt x="31" y="43"/>
                        <a:pt x="27" y="21"/>
                      </a:cubicBezTo>
                      <a:cubicBezTo>
                        <a:pt x="27" y="20"/>
                        <a:pt x="27" y="20"/>
                        <a:pt x="26" y="19"/>
                      </a:cubicBezTo>
                      <a:cubicBezTo>
                        <a:pt x="19" y="14"/>
                        <a:pt x="12" y="9"/>
                        <a:pt x="5" y="4"/>
                      </a:cubicBezTo>
                      <a:moveTo>
                        <a:pt x="0" y="0"/>
                      </a:moveTo>
                      <a:cubicBezTo>
                        <a:pt x="0" y="2"/>
                        <a:pt x="0" y="3"/>
                        <a:pt x="1" y="5"/>
                      </a:cubicBezTo>
                      <a:cubicBezTo>
                        <a:pt x="3" y="23"/>
                        <a:pt x="5" y="41"/>
                        <a:pt x="8" y="59"/>
                      </a:cubicBezTo>
                      <a:cubicBezTo>
                        <a:pt x="12" y="67"/>
                        <a:pt x="15" y="76"/>
                        <a:pt x="14" y="84"/>
                      </a:cubicBezTo>
                      <a:cubicBezTo>
                        <a:pt x="14" y="85"/>
                        <a:pt x="14" y="86"/>
                        <a:pt x="14" y="86"/>
                      </a:cubicBezTo>
                      <a:cubicBezTo>
                        <a:pt x="15" y="81"/>
                        <a:pt x="15" y="75"/>
                        <a:pt x="15" y="69"/>
                      </a:cubicBezTo>
                      <a:cubicBezTo>
                        <a:pt x="9" y="48"/>
                        <a:pt x="4" y="25"/>
                        <a:pt x="3" y="3"/>
                      </a:cubicBezTo>
                      <a:cubicBezTo>
                        <a:pt x="2" y="2"/>
                        <a:pt x="1" y="1"/>
                        <a:pt x="0" y="0"/>
                      </a:cubicBezTo>
                    </a:path>
                  </a:pathLst>
                </a:custGeom>
                <a:solidFill>
                  <a:srgbClr val="CA62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1" name="Freeform 8962">
                  <a:extLst>
                    <a:ext uri="{FF2B5EF4-FFF2-40B4-BE49-F238E27FC236}">
                      <a16:creationId xmlns:a16="http://schemas.microsoft.com/office/drawing/2014/main" id="{9D2135ED-4376-FD3F-AE3E-0B2E1656F22E}"/>
                    </a:ext>
                  </a:extLst>
                </p:cNvPr>
                <p:cNvSpPr>
                  <a:spLocks/>
                </p:cNvSpPr>
                <p:nvPr/>
              </p:nvSpPr>
              <p:spPr bwMode="auto">
                <a:xfrm>
                  <a:off x="4575" y="2575"/>
                  <a:ext cx="6" cy="20"/>
                </a:xfrm>
                <a:custGeom>
                  <a:avLst/>
                  <a:gdLst>
                    <a:gd name="T0" fmla="*/ 0 w 7"/>
                    <a:gd name="T1" fmla="*/ 0 h 25"/>
                    <a:gd name="T2" fmla="*/ 3 w 7"/>
                    <a:gd name="T3" fmla="*/ 10 h 25"/>
                    <a:gd name="T4" fmla="*/ 3 w 7"/>
                    <a:gd name="T5" fmla="*/ 10 h 25"/>
                    <a:gd name="T6" fmla="*/ 0 w 7"/>
                    <a:gd name="T7" fmla="*/ 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25">
                      <a:moveTo>
                        <a:pt x="0" y="0"/>
                      </a:moveTo>
                      <a:cubicBezTo>
                        <a:pt x="1" y="8"/>
                        <a:pt x="3" y="16"/>
                        <a:pt x="5" y="24"/>
                      </a:cubicBezTo>
                      <a:cubicBezTo>
                        <a:pt x="5" y="24"/>
                        <a:pt x="6" y="25"/>
                        <a:pt x="6" y="25"/>
                      </a:cubicBezTo>
                      <a:cubicBezTo>
                        <a:pt x="7" y="17"/>
                        <a:pt x="4" y="8"/>
                        <a:pt x="0" y="0"/>
                      </a:cubicBezTo>
                    </a:path>
                  </a:pathLst>
                </a:custGeom>
                <a:solidFill>
                  <a:srgbClr val="CD66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2" name="Freeform 8963">
                  <a:extLst>
                    <a:ext uri="{FF2B5EF4-FFF2-40B4-BE49-F238E27FC236}">
                      <a16:creationId xmlns:a16="http://schemas.microsoft.com/office/drawing/2014/main" id="{990F81FF-1027-0F49-48FA-DE475E799BBE}"/>
                    </a:ext>
                  </a:extLst>
                </p:cNvPr>
                <p:cNvSpPr>
                  <a:spLocks/>
                </p:cNvSpPr>
                <p:nvPr/>
              </p:nvSpPr>
              <p:spPr bwMode="auto">
                <a:xfrm>
                  <a:off x="4571" y="2525"/>
                  <a:ext cx="1" cy="4"/>
                </a:xfrm>
                <a:custGeom>
                  <a:avLst/>
                  <a:gdLst>
                    <a:gd name="T0" fmla="*/ 0 w 2"/>
                    <a:gd name="T1" fmla="*/ 0 h 5"/>
                    <a:gd name="T2" fmla="*/ 0 w 2"/>
                    <a:gd name="T3" fmla="*/ 2 h 5"/>
                    <a:gd name="T4" fmla="*/ 1 w 2"/>
                    <a:gd name="T5" fmla="*/ 2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0" y="2"/>
                        <a:pt x="0" y="3"/>
                        <a:pt x="0" y="4"/>
                      </a:cubicBezTo>
                      <a:cubicBezTo>
                        <a:pt x="1" y="4"/>
                        <a:pt x="1" y="5"/>
                        <a:pt x="2" y="5"/>
                      </a:cubicBezTo>
                      <a:cubicBezTo>
                        <a:pt x="1" y="4"/>
                        <a:pt x="1" y="2"/>
                        <a:pt x="0" y="0"/>
                      </a:cubicBezTo>
                    </a:path>
                  </a:pathLst>
                </a:custGeom>
                <a:solidFill>
                  <a:srgbClr val="D870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3" name="Freeform 8964">
                  <a:extLst>
                    <a:ext uri="{FF2B5EF4-FFF2-40B4-BE49-F238E27FC236}">
                      <a16:creationId xmlns:a16="http://schemas.microsoft.com/office/drawing/2014/main" id="{4A028F6C-03E6-4876-B592-16269A1CC2A3}"/>
                    </a:ext>
                  </a:extLst>
                </p:cNvPr>
                <p:cNvSpPr>
                  <a:spLocks noEditPoints="1"/>
                </p:cNvSpPr>
                <p:nvPr/>
              </p:nvSpPr>
              <p:spPr bwMode="auto">
                <a:xfrm>
                  <a:off x="4571" y="2528"/>
                  <a:ext cx="33" cy="123"/>
                </a:xfrm>
                <a:custGeom>
                  <a:avLst/>
                  <a:gdLst>
                    <a:gd name="T0" fmla="*/ 13 w 40"/>
                    <a:gd name="T1" fmla="*/ 46 h 148"/>
                    <a:gd name="T2" fmla="*/ 12 w 40"/>
                    <a:gd name="T3" fmla="*/ 52 h 148"/>
                    <a:gd name="T4" fmla="*/ 15 w 40"/>
                    <a:gd name="T5" fmla="*/ 71 h 148"/>
                    <a:gd name="T6" fmla="*/ 18 w 40"/>
                    <a:gd name="T7" fmla="*/ 66 h 148"/>
                    <a:gd name="T8" fmla="*/ 17 w 40"/>
                    <a:gd name="T9" fmla="*/ 61 h 148"/>
                    <a:gd name="T10" fmla="*/ 13 w 40"/>
                    <a:gd name="T11" fmla="*/ 46 h 148"/>
                    <a:gd name="T12" fmla="*/ 0 w 40"/>
                    <a:gd name="T13" fmla="*/ 0 h 148"/>
                    <a:gd name="T14" fmla="*/ 6 w 40"/>
                    <a:gd name="T15" fmla="*/ 32 h 148"/>
                    <a:gd name="T16" fmla="*/ 6 w 40"/>
                    <a:gd name="T17" fmla="*/ 20 h 148"/>
                    <a:gd name="T18" fmla="*/ 2 w 40"/>
                    <a:gd name="T19" fmla="*/ 1 h 148"/>
                    <a:gd name="T20" fmla="*/ 0 w 40"/>
                    <a:gd name="T21" fmla="*/ 0 h 1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0" h="148">
                      <a:moveTo>
                        <a:pt x="28" y="96"/>
                      </a:moveTo>
                      <a:cubicBezTo>
                        <a:pt x="27" y="100"/>
                        <a:pt x="27" y="105"/>
                        <a:pt x="26" y="109"/>
                      </a:cubicBezTo>
                      <a:cubicBezTo>
                        <a:pt x="30" y="122"/>
                        <a:pt x="34" y="135"/>
                        <a:pt x="33" y="148"/>
                      </a:cubicBezTo>
                      <a:cubicBezTo>
                        <a:pt x="34" y="143"/>
                        <a:pt x="37" y="143"/>
                        <a:pt x="40" y="140"/>
                      </a:cubicBezTo>
                      <a:cubicBezTo>
                        <a:pt x="36" y="128"/>
                        <a:pt x="36" y="128"/>
                        <a:pt x="36" y="128"/>
                      </a:cubicBezTo>
                      <a:cubicBezTo>
                        <a:pt x="37" y="116"/>
                        <a:pt x="32" y="106"/>
                        <a:pt x="28" y="96"/>
                      </a:cubicBezTo>
                      <a:moveTo>
                        <a:pt x="0" y="0"/>
                      </a:moveTo>
                      <a:cubicBezTo>
                        <a:pt x="1" y="22"/>
                        <a:pt x="6" y="45"/>
                        <a:pt x="12" y="66"/>
                      </a:cubicBezTo>
                      <a:cubicBezTo>
                        <a:pt x="13" y="59"/>
                        <a:pt x="13" y="51"/>
                        <a:pt x="13" y="42"/>
                      </a:cubicBezTo>
                      <a:cubicBezTo>
                        <a:pt x="10" y="28"/>
                        <a:pt x="6" y="14"/>
                        <a:pt x="2" y="1"/>
                      </a:cubicBezTo>
                      <a:cubicBezTo>
                        <a:pt x="1" y="1"/>
                        <a:pt x="1" y="0"/>
                        <a:pt x="0" y="0"/>
                      </a:cubicBezTo>
                    </a:path>
                  </a:pathLst>
                </a:custGeom>
                <a:solidFill>
                  <a:srgbClr val="D86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4" name="Freeform 8965">
                  <a:extLst>
                    <a:ext uri="{FF2B5EF4-FFF2-40B4-BE49-F238E27FC236}">
                      <a16:creationId xmlns:a16="http://schemas.microsoft.com/office/drawing/2014/main" id="{493D8A29-39B1-E7B6-C96E-DCD037854C62}"/>
                    </a:ext>
                  </a:extLst>
                </p:cNvPr>
                <p:cNvSpPr>
                  <a:spLocks noEditPoints="1"/>
                </p:cNvSpPr>
                <p:nvPr/>
              </p:nvSpPr>
              <p:spPr bwMode="auto">
                <a:xfrm>
                  <a:off x="4055" y="2103"/>
                  <a:ext cx="25" cy="19"/>
                </a:xfrm>
                <a:custGeom>
                  <a:avLst/>
                  <a:gdLst>
                    <a:gd name="T0" fmla="*/ 3 w 30"/>
                    <a:gd name="T1" fmla="*/ 6 h 24"/>
                    <a:gd name="T2" fmla="*/ 3 w 30"/>
                    <a:gd name="T3" fmla="*/ 6 h 24"/>
                    <a:gd name="T4" fmla="*/ 3 w 30"/>
                    <a:gd name="T5" fmla="*/ 5 h 24"/>
                    <a:gd name="T6" fmla="*/ 3 w 30"/>
                    <a:gd name="T7" fmla="*/ 5 h 24"/>
                    <a:gd name="T8" fmla="*/ 3 w 30"/>
                    <a:gd name="T9" fmla="*/ 5 h 24"/>
                    <a:gd name="T10" fmla="*/ 3 w 30"/>
                    <a:gd name="T11" fmla="*/ 6 h 24"/>
                    <a:gd name="T12" fmla="*/ 6 w 30"/>
                    <a:gd name="T13" fmla="*/ 4 h 24"/>
                    <a:gd name="T14" fmla="*/ 5 w 30"/>
                    <a:gd name="T15" fmla="*/ 2 h 24"/>
                    <a:gd name="T16" fmla="*/ 5 w 30"/>
                    <a:gd name="T17" fmla="*/ 2 h 24"/>
                    <a:gd name="T18" fmla="*/ 6 w 30"/>
                    <a:gd name="T19" fmla="*/ 4 h 24"/>
                    <a:gd name="T20" fmla="*/ 6 w 30"/>
                    <a:gd name="T21" fmla="*/ 4 h 24"/>
                    <a:gd name="T22" fmla="*/ 7 w 30"/>
                    <a:gd name="T23" fmla="*/ 2 h 24"/>
                    <a:gd name="T24" fmla="*/ 8 w 30"/>
                    <a:gd name="T25" fmla="*/ 2 h 24"/>
                    <a:gd name="T26" fmla="*/ 9 w 30"/>
                    <a:gd name="T27" fmla="*/ 2 h 24"/>
                    <a:gd name="T28" fmla="*/ 7 w 30"/>
                    <a:gd name="T29" fmla="*/ 2 h 24"/>
                    <a:gd name="T30" fmla="*/ 7 w 30"/>
                    <a:gd name="T31" fmla="*/ 2 h 24"/>
                    <a:gd name="T32" fmla="*/ 7 w 30"/>
                    <a:gd name="T33" fmla="*/ 2 h 24"/>
                    <a:gd name="T34" fmla="*/ 7 w 30"/>
                    <a:gd name="T35" fmla="*/ 2 h 24"/>
                    <a:gd name="T36" fmla="*/ 7 w 30"/>
                    <a:gd name="T37" fmla="*/ 2 h 24"/>
                    <a:gd name="T38" fmla="*/ 7 w 30"/>
                    <a:gd name="T39" fmla="*/ 0 h 24"/>
                    <a:gd name="T40" fmla="*/ 6 w 30"/>
                    <a:gd name="T41" fmla="*/ 0 h 24"/>
                    <a:gd name="T42" fmla="*/ 4 w 30"/>
                    <a:gd name="T43" fmla="*/ 1 h 24"/>
                    <a:gd name="T44" fmla="*/ 3 w 30"/>
                    <a:gd name="T45" fmla="*/ 1 h 24"/>
                    <a:gd name="T46" fmla="*/ 3 w 30"/>
                    <a:gd name="T47" fmla="*/ 1 h 24"/>
                    <a:gd name="T48" fmla="*/ 3 w 30"/>
                    <a:gd name="T49" fmla="*/ 2 h 24"/>
                    <a:gd name="T50" fmla="*/ 3 w 30"/>
                    <a:gd name="T51" fmla="*/ 2 h 24"/>
                    <a:gd name="T52" fmla="*/ 1 w 30"/>
                    <a:gd name="T53" fmla="*/ 3 h 24"/>
                    <a:gd name="T54" fmla="*/ 1 w 30"/>
                    <a:gd name="T55" fmla="*/ 5 h 24"/>
                    <a:gd name="T56" fmla="*/ 2 w 30"/>
                    <a:gd name="T57" fmla="*/ 6 h 24"/>
                    <a:gd name="T58" fmla="*/ 3 w 30"/>
                    <a:gd name="T59" fmla="*/ 8 h 24"/>
                    <a:gd name="T60" fmla="*/ 3 w 30"/>
                    <a:gd name="T61" fmla="*/ 10 h 24"/>
                    <a:gd name="T62" fmla="*/ 8 w 30"/>
                    <a:gd name="T63" fmla="*/ 7 h 24"/>
                    <a:gd name="T64" fmla="*/ 7 w 30"/>
                    <a:gd name="T65" fmla="*/ 6 h 24"/>
                    <a:gd name="T66" fmla="*/ 6 w 30"/>
                    <a:gd name="T67" fmla="*/ 6 h 24"/>
                    <a:gd name="T68" fmla="*/ 6 w 30"/>
                    <a:gd name="T69" fmla="*/ 6 h 24"/>
                    <a:gd name="T70" fmla="*/ 7 w 30"/>
                    <a:gd name="T71" fmla="*/ 6 h 24"/>
                    <a:gd name="T72" fmla="*/ 7 w 30"/>
                    <a:gd name="T73" fmla="*/ 6 h 24"/>
                    <a:gd name="T74" fmla="*/ 8 w 30"/>
                    <a:gd name="T75" fmla="*/ 7 h 24"/>
                    <a:gd name="T76" fmla="*/ 11 w 30"/>
                    <a:gd name="T77" fmla="*/ 5 h 24"/>
                    <a:gd name="T78" fmla="*/ 10 w 30"/>
                    <a:gd name="T79" fmla="*/ 4 h 24"/>
                    <a:gd name="T80" fmla="*/ 11 w 30"/>
                    <a:gd name="T81" fmla="*/ 3 h 24"/>
                    <a:gd name="T82" fmla="*/ 11 w 30"/>
                    <a:gd name="T83" fmla="*/ 3 h 24"/>
                    <a:gd name="T84" fmla="*/ 11 w 30"/>
                    <a:gd name="T85" fmla="*/ 3 h 24"/>
                    <a:gd name="T86" fmla="*/ 11 w 30"/>
                    <a:gd name="T87" fmla="*/ 3 h 24"/>
                    <a:gd name="T88" fmla="*/ 11 w 30"/>
                    <a:gd name="T89" fmla="*/ 3 h 24"/>
                    <a:gd name="T90" fmla="*/ 11 w 30"/>
                    <a:gd name="T91" fmla="*/ 5 h 24"/>
                    <a:gd name="T92" fmla="*/ 11 w 30"/>
                    <a:gd name="T93" fmla="*/ 5 h 24"/>
                    <a:gd name="T94" fmla="*/ 11 w 30"/>
                    <a:gd name="T95" fmla="*/ 5 h 24"/>
                    <a:gd name="T96" fmla="*/ 13 w 30"/>
                    <a:gd name="T97" fmla="*/ 3 h 24"/>
                    <a:gd name="T98" fmla="*/ 13 w 30"/>
                    <a:gd name="T99" fmla="*/ 2 h 24"/>
                    <a:gd name="T100" fmla="*/ 13 w 30"/>
                    <a:gd name="T101" fmla="*/ 2 h 24"/>
                    <a:gd name="T102" fmla="*/ 13 w 30"/>
                    <a:gd name="T103" fmla="*/ 2 h 24"/>
                    <a:gd name="T104" fmla="*/ 13 w 30"/>
                    <a:gd name="T105" fmla="*/ 2 h 24"/>
                    <a:gd name="T106" fmla="*/ 13 w 30"/>
                    <a:gd name="T107" fmla="*/ 2 h 24"/>
                    <a:gd name="T108" fmla="*/ 15 w 30"/>
                    <a:gd name="T109" fmla="*/ 2 h 24"/>
                    <a:gd name="T110" fmla="*/ 14 w 30"/>
                    <a:gd name="T111" fmla="*/ 2 h 24"/>
                    <a:gd name="T112" fmla="*/ 11 w 30"/>
                    <a:gd name="T113" fmla="*/ 1 h 24"/>
                    <a:gd name="T114" fmla="*/ 10 w 30"/>
                    <a:gd name="T115" fmla="*/ 0 h 24"/>
                    <a:gd name="T116" fmla="*/ 9 w 30"/>
                    <a:gd name="T117" fmla="*/ 0 h 24"/>
                    <a:gd name="T118" fmla="*/ 8 w 30"/>
                    <a:gd name="T119" fmla="*/ 1 h 24"/>
                    <a:gd name="T120" fmla="*/ 8 w 30"/>
                    <a:gd name="T121" fmla="*/ 0 h 24"/>
                    <a:gd name="T122" fmla="*/ 7 w 30"/>
                    <a:gd name="T123" fmla="*/ 0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0" h="24">
                      <a:moveTo>
                        <a:pt x="5" y="14"/>
                      </a:moveTo>
                      <a:cubicBezTo>
                        <a:pt x="5" y="14"/>
                        <a:pt x="5" y="14"/>
                        <a:pt x="5" y="14"/>
                      </a:cubicBezTo>
                      <a:cubicBezTo>
                        <a:pt x="5" y="13"/>
                        <a:pt x="6" y="11"/>
                        <a:pt x="4" y="11"/>
                      </a:cubicBezTo>
                      <a:cubicBezTo>
                        <a:pt x="4" y="11"/>
                        <a:pt x="4" y="11"/>
                        <a:pt x="4" y="11"/>
                      </a:cubicBezTo>
                      <a:cubicBezTo>
                        <a:pt x="6" y="11"/>
                        <a:pt x="7" y="12"/>
                        <a:pt x="7" y="13"/>
                      </a:cubicBezTo>
                      <a:cubicBezTo>
                        <a:pt x="6" y="14"/>
                        <a:pt x="6" y="14"/>
                        <a:pt x="5" y="14"/>
                      </a:cubicBezTo>
                      <a:moveTo>
                        <a:pt x="12" y="9"/>
                      </a:moveTo>
                      <a:cubicBezTo>
                        <a:pt x="10" y="9"/>
                        <a:pt x="7" y="7"/>
                        <a:pt x="10" y="6"/>
                      </a:cubicBezTo>
                      <a:cubicBezTo>
                        <a:pt x="10" y="6"/>
                        <a:pt x="10" y="6"/>
                        <a:pt x="10" y="6"/>
                      </a:cubicBezTo>
                      <a:cubicBezTo>
                        <a:pt x="10" y="7"/>
                        <a:pt x="12" y="9"/>
                        <a:pt x="12" y="9"/>
                      </a:cubicBezTo>
                      <a:cubicBezTo>
                        <a:pt x="12" y="9"/>
                        <a:pt x="12" y="9"/>
                        <a:pt x="12" y="9"/>
                      </a:cubicBezTo>
                      <a:moveTo>
                        <a:pt x="14" y="4"/>
                      </a:moveTo>
                      <a:cubicBezTo>
                        <a:pt x="14" y="4"/>
                        <a:pt x="14" y="3"/>
                        <a:pt x="15" y="3"/>
                      </a:cubicBezTo>
                      <a:cubicBezTo>
                        <a:pt x="16" y="3"/>
                        <a:pt x="18" y="5"/>
                        <a:pt x="18" y="6"/>
                      </a:cubicBezTo>
                      <a:cubicBezTo>
                        <a:pt x="17" y="6"/>
                        <a:pt x="16" y="4"/>
                        <a:pt x="14" y="4"/>
                      </a:cubicBezTo>
                      <a:cubicBezTo>
                        <a:pt x="14" y="4"/>
                        <a:pt x="14" y="4"/>
                        <a:pt x="14" y="4"/>
                      </a:cubicBezTo>
                      <a:cubicBezTo>
                        <a:pt x="14" y="4"/>
                        <a:pt x="14" y="4"/>
                        <a:pt x="14" y="4"/>
                      </a:cubicBezTo>
                      <a:cubicBezTo>
                        <a:pt x="14" y="4"/>
                        <a:pt x="14" y="4"/>
                        <a:pt x="14" y="4"/>
                      </a:cubicBezTo>
                      <a:cubicBezTo>
                        <a:pt x="14" y="4"/>
                        <a:pt x="14" y="4"/>
                        <a:pt x="14" y="4"/>
                      </a:cubicBezTo>
                      <a:moveTo>
                        <a:pt x="14" y="0"/>
                      </a:moveTo>
                      <a:cubicBezTo>
                        <a:pt x="13" y="0"/>
                        <a:pt x="12" y="0"/>
                        <a:pt x="11" y="0"/>
                      </a:cubicBezTo>
                      <a:cubicBezTo>
                        <a:pt x="10" y="1"/>
                        <a:pt x="10" y="1"/>
                        <a:pt x="8" y="1"/>
                      </a:cubicBezTo>
                      <a:cubicBezTo>
                        <a:pt x="8" y="1"/>
                        <a:pt x="8" y="1"/>
                        <a:pt x="7" y="1"/>
                      </a:cubicBezTo>
                      <a:cubicBezTo>
                        <a:pt x="7" y="1"/>
                        <a:pt x="7" y="1"/>
                        <a:pt x="6" y="1"/>
                      </a:cubicBezTo>
                      <a:cubicBezTo>
                        <a:pt x="6" y="1"/>
                        <a:pt x="5" y="1"/>
                        <a:pt x="4" y="2"/>
                      </a:cubicBezTo>
                      <a:cubicBezTo>
                        <a:pt x="4" y="2"/>
                        <a:pt x="3" y="2"/>
                        <a:pt x="3" y="3"/>
                      </a:cubicBezTo>
                      <a:cubicBezTo>
                        <a:pt x="3" y="4"/>
                        <a:pt x="3" y="6"/>
                        <a:pt x="1" y="7"/>
                      </a:cubicBezTo>
                      <a:cubicBezTo>
                        <a:pt x="0" y="8"/>
                        <a:pt x="2" y="10"/>
                        <a:pt x="1" y="12"/>
                      </a:cubicBezTo>
                      <a:cubicBezTo>
                        <a:pt x="0" y="14"/>
                        <a:pt x="3" y="16"/>
                        <a:pt x="2" y="17"/>
                      </a:cubicBezTo>
                      <a:cubicBezTo>
                        <a:pt x="0" y="20"/>
                        <a:pt x="4" y="20"/>
                        <a:pt x="4" y="22"/>
                      </a:cubicBezTo>
                      <a:cubicBezTo>
                        <a:pt x="4" y="23"/>
                        <a:pt x="5" y="24"/>
                        <a:pt x="5" y="24"/>
                      </a:cubicBezTo>
                      <a:cubicBezTo>
                        <a:pt x="8" y="22"/>
                        <a:pt x="12" y="20"/>
                        <a:pt x="15" y="18"/>
                      </a:cubicBezTo>
                      <a:cubicBezTo>
                        <a:pt x="14" y="17"/>
                        <a:pt x="14" y="15"/>
                        <a:pt x="13" y="15"/>
                      </a:cubicBezTo>
                      <a:cubicBezTo>
                        <a:pt x="12" y="15"/>
                        <a:pt x="12" y="15"/>
                        <a:pt x="12" y="16"/>
                      </a:cubicBezTo>
                      <a:cubicBezTo>
                        <a:pt x="12" y="15"/>
                        <a:pt x="12" y="15"/>
                        <a:pt x="12" y="15"/>
                      </a:cubicBezTo>
                      <a:cubicBezTo>
                        <a:pt x="11" y="15"/>
                        <a:pt x="12" y="15"/>
                        <a:pt x="13" y="15"/>
                      </a:cubicBezTo>
                      <a:cubicBezTo>
                        <a:pt x="13" y="15"/>
                        <a:pt x="14" y="15"/>
                        <a:pt x="14" y="15"/>
                      </a:cubicBezTo>
                      <a:cubicBezTo>
                        <a:pt x="15" y="16"/>
                        <a:pt x="16" y="17"/>
                        <a:pt x="16" y="18"/>
                      </a:cubicBezTo>
                      <a:cubicBezTo>
                        <a:pt x="18" y="16"/>
                        <a:pt x="20" y="14"/>
                        <a:pt x="22" y="13"/>
                      </a:cubicBezTo>
                      <a:cubicBezTo>
                        <a:pt x="21" y="12"/>
                        <a:pt x="20" y="10"/>
                        <a:pt x="20" y="10"/>
                      </a:cubicBezTo>
                      <a:cubicBezTo>
                        <a:pt x="20" y="9"/>
                        <a:pt x="21" y="8"/>
                        <a:pt x="21" y="7"/>
                      </a:cubicBezTo>
                      <a:cubicBezTo>
                        <a:pt x="21" y="7"/>
                        <a:pt x="22" y="7"/>
                        <a:pt x="22" y="7"/>
                      </a:cubicBezTo>
                      <a:cubicBezTo>
                        <a:pt x="22" y="7"/>
                        <a:pt x="22" y="7"/>
                        <a:pt x="22" y="7"/>
                      </a:cubicBezTo>
                      <a:cubicBezTo>
                        <a:pt x="22" y="7"/>
                        <a:pt x="22" y="7"/>
                        <a:pt x="22" y="7"/>
                      </a:cubicBezTo>
                      <a:cubicBezTo>
                        <a:pt x="22" y="7"/>
                        <a:pt x="22" y="7"/>
                        <a:pt x="21" y="7"/>
                      </a:cubicBezTo>
                      <a:cubicBezTo>
                        <a:pt x="21" y="8"/>
                        <a:pt x="22" y="10"/>
                        <a:pt x="22" y="11"/>
                      </a:cubicBezTo>
                      <a:cubicBezTo>
                        <a:pt x="22" y="11"/>
                        <a:pt x="23" y="12"/>
                        <a:pt x="23" y="12"/>
                      </a:cubicBezTo>
                      <a:cubicBezTo>
                        <a:pt x="23" y="12"/>
                        <a:pt x="23" y="12"/>
                        <a:pt x="23" y="11"/>
                      </a:cubicBezTo>
                      <a:cubicBezTo>
                        <a:pt x="25" y="10"/>
                        <a:pt x="27" y="8"/>
                        <a:pt x="28" y="7"/>
                      </a:cubicBezTo>
                      <a:cubicBezTo>
                        <a:pt x="28" y="6"/>
                        <a:pt x="28" y="6"/>
                        <a:pt x="27" y="6"/>
                      </a:cubicBezTo>
                      <a:cubicBezTo>
                        <a:pt x="27" y="6"/>
                        <a:pt x="27" y="6"/>
                        <a:pt x="27" y="6"/>
                      </a:cubicBezTo>
                      <a:cubicBezTo>
                        <a:pt x="27" y="6"/>
                        <a:pt x="27" y="6"/>
                        <a:pt x="27" y="6"/>
                      </a:cubicBezTo>
                      <a:cubicBezTo>
                        <a:pt x="27" y="6"/>
                        <a:pt x="27" y="6"/>
                        <a:pt x="28" y="6"/>
                      </a:cubicBezTo>
                      <a:cubicBezTo>
                        <a:pt x="28" y="6"/>
                        <a:pt x="28" y="6"/>
                        <a:pt x="28" y="6"/>
                      </a:cubicBezTo>
                      <a:cubicBezTo>
                        <a:pt x="29" y="6"/>
                        <a:pt x="30" y="5"/>
                        <a:pt x="30" y="5"/>
                      </a:cubicBezTo>
                      <a:cubicBezTo>
                        <a:pt x="29" y="4"/>
                        <a:pt x="29" y="4"/>
                        <a:pt x="29" y="3"/>
                      </a:cubicBezTo>
                      <a:cubicBezTo>
                        <a:pt x="28" y="1"/>
                        <a:pt x="24" y="3"/>
                        <a:pt x="21" y="1"/>
                      </a:cubicBezTo>
                      <a:cubicBezTo>
                        <a:pt x="21" y="0"/>
                        <a:pt x="21" y="0"/>
                        <a:pt x="20" y="0"/>
                      </a:cubicBezTo>
                      <a:cubicBezTo>
                        <a:pt x="20" y="0"/>
                        <a:pt x="19" y="0"/>
                        <a:pt x="19" y="0"/>
                      </a:cubicBezTo>
                      <a:cubicBezTo>
                        <a:pt x="18" y="1"/>
                        <a:pt x="18" y="1"/>
                        <a:pt x="17" y="1"/>
                      </a:cubicBezTo>
                      <a:cubicBezTo>
                        <a:pt x="16" y="1"/>
                        <a:pt x="16" y="0"/>
                        <a:pt x="15" y="0"/>
                      </a:cubicBezTo>
                      <a:cubicBezTo>
                        <a:pt x="14" y="0"/>
                        <a:pt x="14" y="0"/>
                        <a:pt x="14" y="0"/>
                      </a:cubicBezTo>
                    </a:path>
                  </a:pathLst>
                </a:custGeom>
                <a:solidFill>
                  <a:srgbClr val="D9B9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5" name="Freeform 8966">
                  <a:extLst>
                    <a:ext uri="{FF2B5EF4-FFF2-40B4-BE49-F238E27FC236}">
                      <a16:creationId xmlns:a16="http://schemas.microsoft.com/office/drawing/2014/main" id="{64847C64-EDBB-B857-B95F-B21D031E99F9}"/>
                    </a:ext>
                  </a:extLst>
                </p:cNvPr>
                <p:cNvSpPr>
                  <a:spLocks noEditPoints="1"/>
                </p:cNvSpPr>
                <p:nvPr/>
              </p:nvSpPr>
              <p:spPr bwMode="auto">
                <a:xfrm>
                  <a:off x="4059" y="2107"/>
                  <a:ext cx="31" cy="24"/>
                </a:xfrm>
                <a:custGeom>
                  <a:avLst/>
                  <a:gdLst>
                    <a:gd name="T0" fmla="*/ 8 w 38"/>
                    <a:gd name="T1" fmla="*/ 10 h 29"/>
                    <a:gd name="T2" fmla="*/ 9 w 38"/>
                    <a:gd name="T3" fmla="*/ 12 h 29"/>
                    <a:gd name="T4" fmla="*/ 9 w 38"/>
                    <a:gd name="T5" fmla="*/ 12 h 29"/>
                    <a:gd name="T6" fmla="*/ 4 w 38"/>
                    <a:gd name="T7" fmla="*/ 9 h 29"/>
                    <a:gd name="T8" fmla="*/ 4 w 38"/>
                    <a:gd name="T9" fmla="*/ 9 h 29"/>
                    <a:gd name="T10" fmla="*/ 5 w 38"/>
                    <a:gd name="T11" fmla="*/ 11 h 29"/>
                    <a:gd name="T12" fmla="*/ 4 w 38"/>
                    <a:gd name="T13" fmla="*/ 9 h 29"/>
                    <a:gd name="T14" fmla="*/ 12 w 38"/>
                    <a:gd name="T15" fmla="*/ 8 h 29"/>
                    <a:gd name="T16" fmla="*/ 12 w 38"/>
                    <a:gd name="T17" fmla="*/ 8 h 29"/>
                    <a:gd name="T18" fmla="*/ 13 w 38"/>
                    <a:gd name="T19" fmla="*/ 10 h 29"/>
                    <a:gd name="T20" fmla="*/ 12 w 38"/>
                    <a:gd name="T21" fmla="*/ 10 h 29"/>
                    <a:gd name="T22" fmla="*/ 12 w 38"/>
                    <a:gd name="T23" fmla="*/ 8 h 29"/>
                    <a:gd name="T24" fmla="*/ 7 w 38"/>
                    <a:gd name="T25" fmla="*/ 7 h 29"/>
                    <a:gd name="T26" fmla="*/ 9 w 38"/>
                    <a:gd name="T27" fmla="*/ 9 h 29"/>
                    <a:gd name="T28" fmla="*/ 7 w 38"/>
                    <a:gd name="T29" fmla="*/ 7 h 29"/>
                    <a:gd name="T30" fmla="*/ 7 w 38"/>
                    <a:gd name="T31" fmla="*/ 7 h 29"/>
                    <a:gd name="T32" fmla="*/ 15 w 38"/>
                    <a:gd name="T33" fmla="*/ 7 h 29"/>
                    <a:gd name="T34" fmla="*/ 15 w 38"/>
                    <a:gd name="T35" fmla="*/ 7 h 29"/>
                    <a:gd name="T36" fmla="*/ 15 w 38"/>
                    <a:gd name="T37" fmla="*/ 7 h 29"/>
                    <a:gd name="T38" fmla="*/ 15 w 38"/>
                    <a:gd name="T39" fmla="*/ 7 h 29"/>
                    <a:gd name="T40" fmla="*/ 13 w 38"/>
                    <a:gd name="T41" fmla="*/ 6 h 29"/>
                    <a:gd name="T42" fmla="*/ 11 w 38"/>
                    <a:gd name="T43" fmla="*/ 4 h 29"/>
                    <a:gd name="T44" fmla="*/ 13 w 38"/>
                    <a:gd name="T45" fmla="*/ 6 h 29"/>
                    <a:gd name="T46" fmla="*/ 11 w 38"/>
                    <a:gd name="T47" fmla="*/ 1 h 29"/>
                    <a:gd name="T48" fmla="*/ 11 w 38"/>
                    <a:gd name="T49" fmla="*/ 2 h 29"/>
                    <a:gd name="T50" fmla="*/ 8 w 38"/>
                    <a:gd name="T51" fmla="*/ 3 h 29"/>
                    <a:gd name="T52" fmla="*/ 8 w 38"/>
                    <a:gd name="T53" fmla="*/ 4 h 29"/>
                    <a:gd name="T54" fmla="*/ 5 w 38"/>
                    <a:gd name="T55" fmla="*/ 6 h 29"/>
                    <a:gd name="T56" fmla="*/ 5 w 38"/>
                    <a:gd name="T57" fmla="*/ 6 h 29"/>
                    <a:gd name="T58" fmla="*/ 2 w 38"/>
                    <a:gd name="T59" fmla="*/ 10 h 29"/>
                    <a:gd name="T60" fmla="*/ 5 w 38"/>
                    <a:gd name="T61" fmla="*/ 12 h 29"/>
                    <a:gd name="T62" fmla="*/ 6 w 38"/>
                    <a:gd name="T63" fmla="*/ 13 h 29"/>
                    <a:gd name="T64" fmla="*/ 7 w 38"/>
                    <a:gd name="T65" fmla="*/ 13 h 29"/>
                    <a:gd name="T66" fmla="*/ 9 w 38"/>
                    <a:gd name="T67" fmla="*/ 14 h 29"/>
                    <a:gd name="T68" fmla="*/ 10 w 38"/>
                    <a:gd name="T69" fmla="*/ 14 h 29"/>
                    <a:gd name="T70" fmla="*/ 12 w 38"/>
                    <a:gd name="T71" fmla="*/ 13 h 29"/>
                    <a:gd name="T72" fmla="*/ 13 w 38"/>
                    <a:gd name="T73" fmla="*/ 12 h 29"/>
                    <a:gd name="T74" fmla="*/ 14 w 38"/>
                    <a:gd name="T75" fmla="*/ 13 h 29"/>
                    <a:gd name="T76" fmla="*/ 15 w 38"/>
                    <a:gd name="T77" fmla="*/ 12 h 29"/>
                    <a:gd name="T78" fmla="*/ 16 w 38"/>
                    <a:gd name="T79" fmla="*/ 8 h 29"/>
                    <a:gd name="T80" fmla="*/ 13 w 38"/>
                    <a:gd name="T81" fmla="*/ 2 h 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 h="29">
                      <a:moveTo>
                        <a:pt x="21" y="24"/>
                      </a:moveTo>
                      <a:cubicBezTo>
                        <a:pt x="20" y="24"/>
                        <a:pt x="18" y="23"/>
                        <a:pt x="18" y="22"/>
                      </a:cubicBezTo>
                      <a:cubicBezTo>
                        <a:pt x="18" y="22"/>
                        <a:pt x="18" y="22"/>
                        <a:pt x="18" y="22"/>
                      </a:cubicBezTo>
                      <a:cubicBezTo>
                        <a:pt x="19" y="23"/>
                        <a:pt x="20" y="24"/>
                        <a:pt x="21" y="24"/>
                      </a:cubicBezTo>
                      <a:cubicBezTo>
                        <a:pt x="21" y="24"/>
                        <a:pt x="22" y="23"/>
                        <a:pt x="23" y="23"/>
                      </a:cubicBezTo>
                      <a:cubicBezTo>
                        <a:pt x="23" y="24"/>
                        <a:pt x="22" y="24"/>
                        <a:pt x="21" y="24"/>
                      </a:cubicBezTo>
                      <a:moveTo>
                        <a:pt x="8" y="19"/>
                      </a:moveTo>
                      <a:cubicBezTo>
                        <a:pt x="8" y="19"/>
                        <a:pt x="8" y="19"/>
                        <a:pt x="8" y="19"/>
                      </a:cubicBezTo>
                      <a:cubicBezTo>
                        <a:pt x="8" y="19"/>
                        <a:pt x="8" y="19"/>
                        <a:pt x="8" y="19"/>
                      </a:cubicBezTo>
                      <a:cubicBezTo>
                        <a:pt x="8" y="19"/>
                        <a:pt x="8" y="19"/>
                        <a:pt x="8" y="19"/>
                      </a:cubicBezTo>
                      <a:cubicBezTo>
                        <a:pt x="7" y="21"/>
                        <a:pt x="10" y="22"/>
                        <a:pt x="11" y="22"/>
                      </a:cubicBezTo>
                      <a:cubicBezTo>
                        <a:pt x="11" y="23"/>
                        <a:pt x="11" y="23"/>
                        <a:pt x="10" y="23"/>
                      </a:cubicBezTo>
                      <a:cubicBezTo>
                        <a:pt x="9" y="23"/>
                        <a:pt x="8" y="22"/>
                        <a:pt x="8" y="21"/>
                      </a:cubicBezTo>
                      <a:cubicBezTo>
                        <a:pt x="7" y="20"/>
                        <a:pt x="7" y="19"/>
                        <a:pt x="8" y="19"/>
                      </a:cubicBezTo>
                      <a:cubicBezTo>
                        <a:pt x="8" y="19"/>
                        <a:pt x="8" y="19"/>
                        <a:pt x="8" y="19"/>
                      </a:cubicBezTo>
                      <a:moveTo>
                        <a:pt x="27" y="17"/>
                      </a:moveTo>
                      <a:cubicBezTo>
                        <a:pt x="27" y="17"/>
                        <a:pt x="27" y="17"/>
                        <a:pt x="27" y="17"/>
                      </a:cubicBezTo>
                      <a:cubicBezTo>
                        <a:pt x="27" y="17"/>
                        <a:pt x="27" y="17"/>
                        <a:pt x="27" y="17"/>
                      </a:cubicBezTo>
                      <a:cubicBezTo>
                        <a:pt x="27" y="17"/>
                        <a:pt x="27" y="17"/>
                        <a:pt x="27" y="17"/>
                      </a:cubicBezTo>
                      <a:cubicBezTo>
                        <a:pt x="28" y="18"/>
                        <a:pt x="30" y="19"/>
                        <a:pt x="29" y="20"/>
                      </a:cubicBezTo>
                      <a:cubicBezTo>
                        <a:pt x="29" y="21"/>
                        <a:pt x="29" y="21"/>
                        <a:pt x="28" y="22"/>
                      </a:cubicBezTo>
                      <a:cubicBezTo>
                        <a:pt x="28" y="22"/>
                        <a:pt x="28" y="22"/>
                        <a:pt x="27" y="22"/>
                      </a:cubicBezTo>
                      <a:cubicBezTo>
                        <a:pt x="28" y="22"/>
                        <a:pt x="28" y="22"/>
                        <a:pt x="28" y="22"/>
                      </a:cubicBezTo>
                      <a:cubicBezTo>
                        <a:pt x="29" y="20"/>
                        <a:pt x="28" y="17"/>
                        <a:pt x="27" y="17"/>
                      </a:cubicBezTo>
                      <a:cubicBezTo>
                        <a:pt x="27" y="17"/>
                        <a:pt x="27" y="17"/>
                        <a:pt x="27" y="17"/>
                      </a:cubicBezTo>
                      <a:moveTo>
                        <a:pt x="17" y="15"/>
                      </a:moveTo>
                      <a:cubicBezTo>
                        <a:pt x="18" y="15"/>
                        <a:pt x="18" y="15"/>
                        <a:pt x="18" y="15"/>
                      </a:cubicBezTo>
                      <a:cubicBezTo>
                        <a:pt x="20" y="15"/>
                        <a:pt x="20" y="18"/>
                        <a:pt x="19" y="19"/>
                      </a:cubicBezTo>
                      <a:cubicBezTo>
                        <a:pt x="19" y="19"/>
                        <a:pt x="19" y="18"/>
                        <a:pt x="19" y="17"/>
                      </a:cubicBezTo>
                      <a:cubicBezTo>
                        <a:pt x="19" y="16"/>
                        <a:pt x="18" y="16"/>
                        <a:pt x="17" y="15"/>
                      </a:cubicBezTo>
                      <a:cubicBezTo>
                        <a:pt x="17" y="15"/>
                        <a:pt x="17" y="15"/>
                        <a:pt x="17" y="15"/>
                      </a:cubicBezTo>
                      <a:cubicBezTo>
                        <a:pt x="17" y="15"/>
                        <a:pt x="17" y="15"/>
                        <a:pt x="17" y="15"/>
                      </a:cubicBezTo>
                      <a:cubicBezTo>
                        <a:pt x="17" y="15"/>
                        <a:pt x="17" y="15"/>
                        <a:pt x="17" y="15"/>
                      </a:cubicBezTo>
                      <a:moveTo>
                        <a:pt x="33" y="15"/>
                      </a:moveTo>
                      <a:cubicBezTo>
                        <a:pt x="33" y="15"/>
                        <a:pt x="33" y="15"/>
                        <a:pt x="32" y="14"/>
                      </a:cubicBezTo>
                      <a:cubicBezTo>
                        <a:pt x="33" y="14"/>
                        <a:pt x="33" y="14"/>
                        <a:pt x="33" y="14"/>
                      </a:cubicBezTo>
                      <a:cubicBezTo>
                        <a:pt x="33" y="14"/>
                        <a:pt x="33" y="15"/>
                        <a:pt x="33" y="15"/>
                      </a:cubicBezTo>
                      <a:cubicBezTo>
                        <a:pt x="33" y="15"/>
                        <a:pt x="33" y="15"/>
                        <a:pt x="33" y="15"/>
                      </a:cubicBezTo>
                      <a:cubicBezTo>
                        <a:pt x="34" y="16"/>
                        <a:pt x="34" y="18"/>
                        <a:pt x="33" y="19"/>
                      </a:cubicBezTo>
                      <a:cubicBezTo>
                        <a:pt x="32" y="18"/>
                        <a:pt x="34" y="16"/>
                        <a:pt x="33" y="15"/>
                      </a:cubicBezTo>
                      <a:cubicBezTo>
                        <a:pt x="33" y="15"/>
                        <a:pt x="33" y="15"/>
                        <a:pt x="33" y="15"/>
                      </a:cubicBezTo>
                      <a:moveTo>
                        <a:pt x="29" y="12"/>
                      </a:moveTo>
                      <a:cubicBezTo>
                        <a:pt x="27" y="12"/>
                        <a:pt x="24" y="9"/>
                        <a:pt x="26" y="7"/>
                      </a:cubicBezTo>
                      <a:cubicBezTo>
                        <a:pt x="26" y="8"/>
                        <a:pt x="26" y="8"/>
                        <a:pt x="26" y="8"/>
                      </a:cubicBezTo>
                      <a:cubicBezTo>
                        <a:pt x="28" y="9"/>
                        <a:pt x="28" y="11"/>
                        <a:pt x="30" y="12"/>
                      </a:cubicBezTo>
                      <a:cubicBezTo>
                        <a:pt x="30" y="12"/>
                        <a:pt x="30" y="12"/>
                        <a:pt x="29" y="12"/>
                      </a:cubicBezTo>
                      <a:moveTo>
                        <a:pt x="25" y="0"/>
                      </a:moveTo>
                      <a:cubicBezTo>
                        <a:pt x="25" y="0"/>
                        <a:pt x="24" y="1"/>
                        <a:pt x="23" y="1"/>
                      </a:cubicBezTo>
                      <a:cubicBezTo>
                        <a:pt x="24" y="2"/>
                        <a:pt x="25" y="3"/>
                        <a:pt x="25" y="4"/>
                      </a:cubicBezTo>
                      <a:cubicBezTo>
                        <a:pt x="24" y="4"/>
                        <a:pt x="24" y="2"/>
                        <a:pt x="23" y="2"/>
                      </a:cubicBezTo>
                      <a:cubicBezTo>
                        <a:pt x="22" y="3"/>
                        <a:pt x="20" y="5"/>
                        <a:pt x="18" y="6"/>
                      </a:cubicBezTo>
                      <a:cubicBezTo>
                        <a:pt x="18" y="7"/>
                        <a:pt x="18" y="7"/>
                        <a:pt x="18" y="7"/>
                      </a:cubicBezTo>
                      <a:cubicBezTo>
                        <a:pt x="18" y="7"/>
                        <a:pt x="18" y="8"/>
                        <a:pt x="18" y="8"/>
                      </a:cubicBezTo>
                      <a:cubicBezTo>
                        <a:pt x="18" y="8"/>
                        <a:pt x="18" y="8"/>
                        <a:pt x="18" y="8"/>
                      </a:cubicBezTo>
                      <a:cubicBezTo>
                        <a:pt x="18" y="8"/>
                        <a:pt x="17" y="8"/>
                        <a:pt x="17" y="8"/>
                      </a:cubicBezTo>
                      <a:cubicBezTo>
                        <a:pt x="15" y="9"/>
                        <a:pt x="13" y="11"/>
                        <a:pt x="11" y="13"/>
                      </a:cubicBezTo>
                      <a:cubicBezTo>
                        <a:pt x="11" y="13"/>
                        <a:pt x="10" y="13"/>
                        <a:pt x="10" y="14"/>
                      </a:cubicBezTo>
                      <a:cubicBezTo>
                        <a:pt x="10" y="14"/>
                        <a:pt x="10" y="13"/>
                        <a:pt x="10" y="13"/>
                      </a:cubicBezTo>
                      <a:cubicBezTo>
                        <a:pt x="7" y="15"/>
                        <a:pt x="3" y="17"/>
                        <a:pt x="0" y="19"/>
                      </a:cubicBezTo>
                      <a:cubicBezTo>
                        <a:pt x="1" y="20"/>
                        <a:pt x="2" y="20"/>
                        <a:pt x="2" y="21"/>
                      </a:cubicBezTo>
                      <a:cubicBezTo>
                        <a:pt x="3" y="24"/>
                        <a:pt x="7" y="23"/>
                        <a:pt x="7" y="25"/>
                      </a:cubicBezTo>
                      <a:cubicBezTo>
                        <a:pt x="7" y="27"/>
                        <a:pt x="11" y="25"/>
                        <a:pt x="11" y="27"/>
                      </a:cubicBezTo>
                      <a:cubicBezTo>
                        <a:pt x="11" y="28"/>
                        <a:pt x="12" y="28"/>
                        <a:pt x="13" y="28"/>
                      </a:cubicBezTo>
                      <a:cubicBezTo>
                        <a:pt x="13" y="28"/>
                        <a:pt x="14" y="28"/>
                        <a:pt x="14" y="28"/>
                      </a:cubicBezTo>
                      <a:cubicBezTo>
                        <a:pt x="14" y="28"/>
                        <a:pt x="15" y="28"/>
                        <a:pt x="15" y="28"/>
                      </a:cubicBezTo>
                      <a:cubicBezTo>
                        <a:pt x="15" y="28"/>
                        <a:pt x="16" y="28"/>
                        <a:pt x="16" y="28"/>
                      </a:cubicBezTo>
                      <a:cubicBezTo>
                        <a:pt x="16" y="29"/>
                        <a:pt x="17" y="29"/>
                        <a:pt x="18" y="29"/>
                      </a:cubicBezTo>
                      <a:cubicBezTo>
                        <a:pt x="18" y="29"/>
                        <a:pt x="19" y="29"/>
                        <a:pt x="19" y="29"/>
                      </a:cubicBezTo>
                      <a:cubicBezTo>
                        <a:pt x="20" y="29"/>
                        <a:pt x="21" y="29"/>
                        <a:pt x="21" y="29"/>
                      </a:cubicBezTo>
                      <a:cubicBezTo>
                        <a:pt x="22" y="29"/>
                        <a:pt x="22" y="29"/>
                        <a:pt x="22" y="29"/>
                      </a:cubicBezTo>
                      <a:cubicBezTo>
                        <a:pt x="23" y="29"/>
                        <a:pt x="23" y="29"/>
                        <a:pt x="24" y="29"/>
                      </a:cubicBezTo>
                      <a:cubicBezTo>
                        <a:pt x="25" y="29"/>
                        <a:pt x="26" y="29"/>
                        <a:pt x="27" y="28"/>
                      </a:cubicBezTo>
                      <a:cubicBezTo>
                        <a:pt x="28" y="28"/>
                        <a:pt x="29" y="27"/>
                        <a:pt x="30" y="27"/>
                      </a:cubicBezTo>
                      <a:cubicBezTo>
                        <a:pt x="30" y="27"/>
                        <a:pt x="31" y="27"/>
                        <a:pt x="31" y="27"/>
                      </a:cubicBezTo>
                      <a:cubicBezTo>
                        <a:pt x="31" y="27"/>
                        <a:pt x="31" y="27"/>
                        <a:pt x="31" y="28"/>
                      </a:cubicBezTo>
                      <a:cubicBezTo>
                        <a:pt x="31" y="28"/>
                        <a:pt x="32" y="28"/>
                        <a:pt x="32" y="28"/>
                      </a:cubicBezTo>
                      <a:cubicBezTo>
                        <a:pt x="32" y="28"/>
                        <a:pt x="32" y="28"/>
                        <a:pt x="32" y="28"/>
                      </a:cubicBezTo>
                      <a:cubicBezTo>
                        <a:pt x="33" y="27"/>
                        <a:pt x="33" y="27"/>
                        <a:pt x="33" y="27"/>
                      </a:cubicBezTo>
                      <a:cubicBezTo>
                        <a:pt x="36" y="26"/>
                        <a:pt x="33" y="23"/>
                        <a:pt x="35" y="23"/>
                      </a:cubicBezTo>
                      <a:cubicBezTo>
                        <a:pt x="38" y="22"/>
                        <a:pt x="35" y="19"/>
                        <a:pt x="36" y="17"/>
                      </a:cubicBezTo>
                      <a:cubicBezTo>
                        <a:pt x="38" y="15"/>
                        <a:pt x="33" y="11"/>
                        <a:pt x="34" y="9"/>
                      </a:cubicBezTo>
                      <a:cubicBezTo>
                        <a:pt x="35" y="6"/>
                        <a:pt x="30" y="6"/>
                        <a:pt x="30" y="3"/>
                      </a:cubicBezTo>
                      <a:cubicBezTo>
                        <a:pt x="30" y="1"/>
                        <a:pt x="27" y="1"/>
                        <a:pt x="25" y="0"/>
                      </a:cubicBezTo>
                    </a:path>
                  </a:pathLst>
                </a:custGeom>
                <a:solidFill>
                  <a:srgbClr val="DDBE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6" name="Freeform 8967">
                  <a:extLst>
                    <a:ext uri="{FF2B5EF4-FFF2-40B4-BE49-F238E27FC236}">
                      <a16:creationId xmlns:a16="http://schemas.microsoft.com/office/drawing/2014/main" id="{939FFDAB-659D-0173-74C5-F081CEF88F3D}"/>
                    </a:ext>
                  </a:extLst>
                </p:cNvPr>
                <p:cNvSpPr>
                  <a:spLocks noEditPoints="1"/>
                </p:cNvSpPr>
                <p:nvPr/>
              </p:nvSpPr>
              <p:spPr bwMode="auto">
                <a:xfrm>
                  <a:off x="4052" y="2105"/>
                  <a:ext cx="5" cy="3"/>
                </a:xfrm>
                <a:custGeom>
                  <a:avLst/>
                  <a:gdLst>
                    <a:gd name="T0" fmla="*/ 0 w 6"/>
                    <a:gd name="T1" fmla="*/ 2 h 4"/>
                    <a:gd name="T2" fmla="*/ 0 w 6"/>
                    <a:gd name="T3" fmla="*/ 2 h 4"/>
                    <a:gd name="T4" fmla="*/ 0 w 6"/>
                    <a:gd name="T5" fmla="*/ 2 h 4"/>
                    <a:gd name="T6" fmla="*/ 0 w 6"/>
                    <a:gd name="T7" fmla="*/ 2 h 4"/>
                    <a:gd name="T8" fmla="*/ 0 w 6"/>
                    <a:gd name="T9" fmla="*/ 2 h 4"/>
                    <a:gd name="T10" fmla="*/ 0 w 6"/>
                    <a:gd name="T11" fmla="*/ 2 h 4"/>
                    <a:gd name="T12" fmla="*/ 0 w 6"/>
                    <a:gd name="T13" fmla="*/ 2 h 4"/>
                    <a:gd name="T14" fmla="*/ 0 w 6"/>
                    <a:gd name="T15" fmla="*/ 2 h 4"/>
                    <a:gd name="T16" fmla="*/ 0 w 6"/>
                    <a:gd name="T17" fmla="*/ 2 h 4"/>
                    <a:gd name="T18" fmla="*/ 1 w 6"/>
                    <a:gd name="T19" fmla="*/ 2 h 4"/>
                    <a:gd name="T20" fmla="*/ 1 w 6"/>
                    <a:gd name="T21" fmla="*/ 2 h 4"/>
                    <a:gd name="T22" fmla="*/ 1 w 6"/>
                    <a:gd name="T23" fmla="*/ 2 h 4"/>
                    <a:gd name="T24" fmla="*/ 1 w 6"/>
                    <a:gd name="T25" fmla="*/ 2 h 4"/>
                    <a:gd name="T26" fmla="*/ 1 w 6"/>
                    <a:gd name="T27" fmla="*/ 2 h 4"/>
                    <a:gd name="T28" fmla="*/ 1 w 6"/>
                    <a:gd name="T29" fmla="*/ 2 h 4"/>
                    <a:gd name="T30" fmla="*/ 3 w 6"/>
                    <a:gd name="T31" fmla="*/ 0 h 4"/>
                    <a:gd name="T32" fmla="*/ 3 w 6"/>
                    <a:gd name="T33" fmla="*/ 0 h 4"/>
                    <a:gd name="T34" fmla="*/ 3 w 6"/>
                    <a:gd name="T35" fmla="*/ 0 h 4"/>
                    <a:gd name="T36" fmla="*/ 3 w 6"/>
                    <a:gd name="T37" fmla="*/ 0 h 4"/>
                    <a:gd name="T38" fmla="*/ 3 w 6"/>
                    <a:gd name="T39" fmla="*/ 0 h 4"/>
                    <a:gd name="T40" fmla="*/ 3 w 6"/>
                    <a:gd name="T41" fmla="*/ 0 h 4"/>
                    <a:gd name="T42" fmla="*/ 3 w 6"/>
                    <a:gd name="T43" fmla="*/ 0 h 4"/>
                    <a:gd name="T44" fmla="*/ 3 w 6"/>
                    <a:gd name="T45" fmla="*/ 0 h 4"/>
                    <a:gd name="T46" fmla="*/ 3 w 6"/>
                    <a:gd name="T47" fmla="*/ 0 h 4"/>
                    <a:gd name="T48" fmla="*/ 3 w 6"/>
                    <a:gd name="T49" fmla="*/ 0 h 4"/>
                    <a:gd name="T50" fmla="*/ 3 w 6"/>
                    <a:gd name="T51" fmla="*/ 0 h 4"/>
                    <a:gd name="T52" fmla="*/ 3 w 6"/>
                    <a:gd name="T53" fmla="*/ 0 h 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 h="4">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1" y="3"/>
                      </a:moveTo>
                      <a:cubicBezTo>
                        <a:pt x="1" y="4"/>
                        <a:pt x="1" y="4"/>
                        <a:pt x="1" y="4"/>
                      </a:cubicBezTo>
                      <a:cubicBezTo>
                        <a:pt x="1" y="4"/>
                        <a:pt x="1" y="4"/>
                        <a:pt x="1" y="3"/>
                      </a:cubicBezTo>
                      <a:moveTo>
                        <a:pt x="1" y="3"/>
                      </a:moveTo>
                      <a:cubicBezTo>
                        <a:pt x="1" y="3"/>
                        <a:pt x="1" y="3"/>
                        <a:pt x="1" y="3"/>
                      </a:cubicBezTo>
                      <a:cubicBezTo>
                        <a:pt x="1" y="3"/>
                        <a:pt x="1" y="3"/>
                        <a:pt x="1" y="3"/>
                      </a:cubicBezTo>
                      <a:moveTo>
                        <a:pt x="6" y="0"/>
                      </a:moveTo>
                      <a:cubicBezTo>
                        <a:pt x="6" y="0"/>
                        <a:pt x="6" y="0"/>
                        <a:pt x="6" y="0"/>
                      </a:cubicBezTo>
                      <a:cubicBezTo>
                        <a:pt x="6" y="0"/>
                        <a:pt x="5" y="0"/>
                        <a:pt x="5" y="0"/>
                      </a:cubicBezTo>
                      <a:cubicBezTo>
                        <a:pt x="5" y="0"/>
                        <a:pt x="6" y="0"/>
                        <a:pt x="6" y="0"/>
                      </a:cubicBezTo>
                      <a:cubicBezTo>
                        <a:pt x="6" y="0"/>
                        <a:pt x="6" y="0"/>
                        <a:pt x="6"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path>
                  </a:pathLst>
                </a:custGeom>
                <a:solidFill>
                  <a:srgbClr val="D9B9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7" name="Freeform 8968">
                  <a:extLst>
                    <a:ext uri="{FF2B5EF4-FFF2-40B4-BE49-F238E27FC236}">
                      <a16:creationId xmlns:a16="http://schemas.microsoft.com/office/drawing/2014/main" id="{A2216752-A9F9-679F-163A-A6FD578D73A4}"/>
                    </a:ext>
                  </a:extLst>
                </p:cNvPr>
                <p:cNvSpPr>
                  <a:spLocks noEditPoints="1"/>
                </p:cNvSpPr>
                <p:nvPr/>
              </p:nvSpPr>
              <p:spPr bwMode="auto">
                <a:xfrm>
                  <a:off x="4077" y="2132"/>
                  <a:ext cx="7" cy="5"/>
                </a:xfrm>
                <a:custGeom>
                  <a:avLst/>
                  <a:gdLst>
                    <a:gd name="T0" fmla="*/ 0 w 8"/>
                    <a:gd name="T1" fmla="*/ 3 h 6"/>
                    <a:gd name="T2" fmla="*/ 0 w 8"/>
                    <a:gd name="T3" fmla="*/ 3 h 6"/>
                    <a:gd name="T4" fmla="*/ 0 w 8"/>
                    <a:gd name="T5" fmla="*/ 3 h 6"/>
                    <a:gd name="T6" fmla="*/ 3 w 8"/>
                    <a:gd name="T7" fmla="*/ 3 h 6"/>
                    <a:gd name="T8" fmla="*/ 3 w 8"/>
                    <a:gd name="T9" fmla="*/ 3 h 6"/>
                    <a:gd name="T10" fmla="*/ 3 w 8"/>
                    <a:gd name="T11" fmla="*/ 3 h 6"/>
                    <a:gd name="T12" fmla="*/ 3 w 8"/>
                    <a:gd name="T13" fmla="*/ 3 h 6"/>
                    <a:gd name="T14" fmla="*/ 2 w 8"/>
                    <a:gd name="T15" fmla="*/ 3 h 6"/>
                    <a:gd name="T16" fmla="*/ 3 w 8"/>
                    <a:gd name="T17" fmla="*/ 3 h 6"/>
                    <a:gd name="T18" fmla="*/ 2 w 8"/>
                    <a:gd name="T19" fmla="*/ 3 h 6"/>
                    <a:gd name="T20" fmla="*/ 2 w 8"/>
                    <a:gd name="T21" fmla="*/ 3 h 6"/>
                    <a:gd name="T22" fmla="*/ 2 w 8"/>
                    <a:gd name="T23" fmla="*/ 3 h 6"/>
                    <a:gd name="T24" fmla="*/ 2 w 8"/>
                    <a:gd name="T25" fmla="*/ 3 h 6"/>
                    <a:gd name="T26" fmla="*/ 2 w 8"/>
                    <a:gd name="T27" fmla="*/ 3 h 6"/>
                    <a:gd name="T28" fmla="*/ 2 w 8"/>
                    <a:gd name="T29" fmla="*/ 3 h 6"/>
                    <a:gd name="T30" fmla="*/ 2 w 8"/>
                    <a:gd name="T31" fmla="*/ 3 h 6"/>
                    <a:gd name="T32" fmla="*/ 2 w 8"/>
                    <a:gd name="T33" fmla="*/ 3 h 6"/>
                    <a:gd name="T34" fmla="*/ 2 w 8"/>
                    <a:gd name="T35" fmla="*/ 3 h 6"/>
                    <a:gd name="T36" fmla="*/ 4 w 8"/>
                    <a:gd name="T37" fmla="*/ 2 h 6"/>
                    <a:gd name="T38" fmla="*/ 4 w 8"/>
                    <a:gd name="T39" fmla="*/ 2 h 6"/>
                    <a:gd name="T40" fmla="*/ 4 w 8"/>
                    <a:gd name="T41" fmla="*/ 2 h 6"/>
                    <a:gd name="T42" fmla="*/ 4 w 8"/>
                    <a:gd name="T43" fmla="*/ 2 h 6"/>
                    <a:gd name="T44" fmla="*/ 4 w 8"/>
                    <a:gd name="T45" fmla="*/ 2 h 6"/>
                    <a:gd name="T46" fmla="*/ 4 w 8"/>
                    <a:gd name="T47" fmla="*/ 0 h 6"/>
                    <a:gd name="T48" fmla="*/ 4 w 8"/>
                    <a:gd name="T49" fmla="*/ 0 h 6"/>
                    <a:gd name="T50" fmla="*/ 4 w 8"/>
                    <a:gd name="T51" fmla="*/ 0 h 6"/>
                    <a:gd name="T52" fmla="*/ 4 w 8"/>
                    <a:gd name="T53" fmla="*/ 0 h 6"/>
                    <a:gd name="T54" fmla="*/ 4 w 8"/>
                    <a:gd name="T55" fmla="*/ 0 h 6"/>
                    <a:gd name="T56" fmla="*/ 4 w 8"/>
                    <a:gd name="T57" fmla="*/ 0 h 6"/>
                    <a:gd name="T58" fmla="*/ 4 w 8"/>
                    <a:gd name="T59" fmla="*/ 0 h 6"/>
                    <a:gd name="T60" fmla="*/ 4 w 8"/>
                    <a:gd name="T61" fmla="*/ 0 h 6"/>
                    <a:gd name="T62" fmla="*/ 4 w 8"/>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 h="6">
                      <a:moveTo>
                        <a:pt x="0" y="6"/>
                      </a:moveTo>
                      <a:cubicBezTo>
                        <a:pt x="0" y="6"/>
                        <a:pt x="0" y="6"/>
                        <a:pt x="0" y="6"/>
                      </a:cubicBezTo>
                      <a:cubicBezTo>
                        <a:pt x="0" y="6"/>
                        <a:pt x="0" y="6"/>
                        <a:pt x="0" y="6"/>
                      </a:cubicBezTo>
                      <a:moveTo>
                        <a:pt x="3" y="5"/>
                      </a:moveTo>
                      <a:cubicBezTo>
                        <a:pt x="3" y="5"/>
                        <a:pt x="3" y="5"/>
                        <a:pt x="3" y="5"/>
                      </a:cubicBezTo>
                      <a:cubicBezTo>
                        <a:pt x="3" y="5"/>
                        <a:pt x="3" y="5"/>
                        <a:pt x="3" y="5"/>
                      </a:cubicBezTo>
                      <a:cubicBezTo>
                        <a:pt x="3" y="5"/>
                        <a:pt x="3" y="5"/>
                        <a:pt x="3" y="5"/>
                      </a:cubicBezTo>
                      <a:moveTo>
                        <a:pt x="2" y="4"/>
                      </a:moveTo>
                      <a:cubicBezTo>
                        <a:pt x="3" y="5"/>
                        <a:pt x="3" y="5"/>
                        <a:pt x="3" y="5"/>
                      </a:cubicBezTo>
                      <a:cubicBezTo>
                        <a:pt x="3" y="5"/>
                        <a:pt x="3" y="5"/>
                        <a:pt x="2" y="4"/>
                      </a:cubicBezTo>
                      <a:moveTo>
                        <a:pt x="2" y="4"/>
                      </a:moveTo>
                      <a:cubicBezTo>
                        <a:pt x="2" y="4"/>
                        <a:pt x="2" y="4"/>
                        <a:pt x="2" y="4"/>
                      </a:cubicBezTo>
                      <a:cubicBezTo>
                        <a:pt x="2" y="4"/>
                        <a:pt x="2" y="4"/>
                        <a:pt x="2" y="4"/>
                      </a:cubicBezTo>
                      <a:cubicBezTo>
                        <a:pt x="2" y="4"/>
                        <a:pt x="2" y="4"/>
                        <a:pt x="2" y="4"/>
                      </a:cubicBezTo>
                      <a:cubicBezTo>
                        <a:pt x="2" y="4"/>
                        <a:pt x="2" y="4"/>
                        <a:pt x="2" y="4"/>
                      </a:cubicBezTo>
                      <a:moveTo>
                        <a:pt x="2" y="4"/>
                      </a:moveTo>
                      <a:cubicBezTo>
                        <a:pt x="2" y="4"/>
                        <a:pt x="2" y="4"/>
                        <a:pt x="2" y="4"/>
                      </a:cubicBezTo>
                      <a:cubicBezTo>
                        <a:pt x="2" y="4"/>
                        <a:pt x="2" y="4"/>
                        <a:pt x="2" y="4"/>
                      </a:cubicBezTo>
                      <a:moveTo>
                        <a:pt x="5" y="2"/>
                      </a:moveTo>
                      <a:cubicBezTo>
                        <a:pt x="5" y="2"/>
                        <a:pt x="5" y="2"/>
                        <a:pt x="5" y="2"/>
                      </a:cubicBezTo>
                      <a:cubicBezTo>
                        <a:pt x="5" y="2"/>
                        <a:pt x="5" y="2"/>
                        <a:pt x="5" y="2"/>
                      </a:cubicBezTo>
                      <a:cubicBezTo>
                        <a:pt x="5" y="2"/>
                        <a:pt x="5" y="2"/>
                        <a:pt x="5" y="2"/>
                      </a:cubicBezTo>
                      <a:cubicBezTo>
                        <a:pt x="5" y="2"/>
                        <a:pt x="5" y="2"/>
                        <a:pt x="5" y="2"/>
                      </a:cubicBezTo>
                      <a:moveTo>
                        <a:pt x="8" y="0"/>
                      </a:moveTo>
                      <a:cubicBezTo>
                        <a:pt x="8" y="0"/>
                        <a:pt x="8" y="0"/>
                        <a:pt x="8" y="0"/>
                      </a:cubicBezTo>
                      <a:cubicBezTo>
                        <a:pt x="8" y="0"/>
                        <a:pt x="8" y="0"/>
                        <a:pt x="8" y="0"/>
                      </a:cubicBezTo>
                      <a:cubicBezTo>
                        <a:pt x="8" y="0"/>
                        <a:pt x="8" y="0"/>
                        <a:pt x="8" y="0"/>
                      </a:cubicBezTo>
                      <a:cubicBezTo>
                        <a:pt x="8" y="0"/>
                        <a:pt x="8" y="0"/>
                        <a:pt x="8" y="0"/>
                      </a:cubicBezTo>
                      <a:moveTo>
                        <a:pt x="8" y="0"/>
                      </a:moveTo>
                      <a:cubicBezTo>
                        <a:pt x="8" y="0"/>
                        <a:pt x="8" y="0"/>
                        <a:pt x="8" y="0"/>
                      </a:cubicBezTo>
                      <a:cubicBezTo>
                        <a:pt x="8" y="0"/>
                        <a:pt x="8" y="0"/>
                        <a:pt x="8" y="0"/>
                      </a:cubicBezTo>
                      <a:cubicBezTo>
                        <a:pt x="8" y="0"/>
                        <a:pt x="8" y="0"/>
                        <a:pt x="8" y="0"/>
                      </a:cubicBezTo>
                    </a:path>
                  </a:pathLst>
                </a:custGeom>
                <a:solidFill>
                  <a:srgbClr val="D9B9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8" name="Freeform 8969">
                  <a:extLst>
                    <a:ext uri="{FF2B5EF4-FFF2-40B4-BE49-F238E27FC236}">
                      <a16:creationId xmlns:a16="http://schemas.microsoft.com/office/drawing/2014/main" id="{E850CEE4-A16B-5F2F-0444-4E83999B642E}"/>
                    </a:ext>
                  </a:extLst>
                </p:cNvPr>
                <p:cNvSpPr>
                  <a:spLocks noEditPoints="1"/>
                </p:cNvSpPr>
                <p:nvPr/>
              </p:nvSpPr>
              <p:spPr bwMode="auto">
                <a:xfrm>
                  <a:off x="4058" y="2137"/>
                  <a:ext cx="1" cy="1"/>
                </a:xfrm>
                <a:custGeom>
                  <a:avLst/>
                  <a:gdLst>
                    <a:gd name="T0" fmla="*/ 0 w 1"/>
                    <a:gd name="T1" fmla="*/ 0 h 1"/>
                    <a:gd name="T2" fmla="*/ 1 w 1"/>
                    <a:gd name="T3" fmla="*/ 1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1"/>
                        <a:pt x="0" y="1"/>
                        <a:pt x="1" y="1"/>
                      </a:cubicBezTo>
                      <a:cubicBezTo>
                        <a:pt x="0" y="1"/>
                        <a:pt x="0" y="1"/>
                        <a:pt x="0" y="0"/>
                      </a:cubicBezTo>
                      <a:moveTo>
                        <a:pt x="0" y="0"/>
                      </a:moveTo>
                      <a:cubicBezTo>
                        <a:pt x="0" y="0"/>
                        <a:pt x="0" y="0"/>
                        <a:pt x="0" y="0"/>
                      </a:cubicBezTo>
                      <a:cubicBezTo>
                        <a:pt x="0" y="0"/>
                        <a:pt x="0" y="0"/>
                        <a:pt x="0" y="0"/>
                      </a:cubicBezTo>
                    </a:path>
                  </a:pathLst>
                </a:custGeom>
                <a:solidFill>
                  <a:srgbClr val="DDBE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89" name="Freeform 8970">
                  <a:extLst>
                    <a:ext uri="{FF2B5EF4-FFF2-40B4-BE49-F238E27FC236}">
                      <a16:creationId xmlns:a16="http://schemas.microsoft.com/office/drawing/2014/main" id="{FF32A52E-624A-005D-C6A6-DB27B8BDDF78}"/>
                    </a:ext>
                  </a:extLst>
                </p:cNvPr>
                <p:cNvSpPr>
                  <a:spLocks noEditPoints="1"/>
                </p:cNvSpPr>
                <p:nvPr/>
              </p:nvSpPr>
              <p:spPr bwMode="auto">
                <a:xfrm>
                  <a:off x="4074" y="2138"/>
                  <a:ext cx="2" cy="1"/>
                </a:xfrm>
                <a:custGeom>
                  <a:avLst/>
                  <a:gdLst>
                    <a:gd name="T0" fmla="*/ 1 w 2"/>
                    <a:gd name="T1" fmla="*/ 0 h 1"/>
                    <a:gd name="T2" fmla="*/ 1 w 2"/>
                    <a:gd name="T3" fmla="*/ 0 h 1"/>
                    <a:gd name="T4" fmla="*/ 2 w 2"/>
                    <a:gd name="T5" fmla="*/ 0 h 1"/>
                    <a:gd name="T6" fmla="*/ 1 w 2"/>
                    <a:gd name="T7" fmla="*/ 0 h 1"/>
                    <a:gd name="T8" fmla="*/ 1 w 2"/>
                    <a:gd name="T9" fmla="*/ 0 h 1"/>
                    <a:gd name="T10" fmla="*/ 0 w 2"/>
                    <a:gd name="T11" fmla="*/ 0 h 1"/>
                    <a:gd name="T12" fmla="*/ 1 w 2"/>
                    <a:gd name="T13" fmla="*/ 0 h 1"/>
                    <a:gd name="T14" fmla="*/ 0 w 2"/>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1">
                      <a:moveTo>
                        <a:pt x="1" y="0"/>
                      </a:moveTo>
                      <a:cubicBezTo>
                        <a:pt x="1" y="0"/>
                        <a:pt x="1" y="0"/>
                        <a:pt x="1" y="0"/>
                      </a:cubicBezTo>
                      <a:cubicBezTo>
                        <a:pt x="1" y="0"/>
                        <a:pt x="1" y="0"/>
                        <a:pt x="2" y="0"/>
                      </a:cubicBezTo>
                      <a:cubicBezTo>
                        <a:pt x="1" y="0"/>
                        <a:pt x="1" y="0"/>
                        <a:pt x="1" y="0"/>
                      </a:cubicBezTo>
                      <a:cubicBezTo>
                        <a:pt x="1" y="0"/>
                        <a:pt x="1" y="0"/>
                        <a:pt x="1" y="0"/>
                      </a:cubicBezTo>
                      <a:moveTo>
                        <a:pt x="0" y="0"/>
                      </a:moveTo>
                      <a:cubicBezTo>
                        <a:pt x="0" y="0"/>
                        <a:pt x="0" y="0"/>
                        <a:pt x="1" y="0"/>
                      </a:cubicBezTo>
                      <a:cubicBezTo>
                        <a:pt x="0" y="0"/>
                        <a:pt x="0" y="0"/>
                        <a:pt x="0" y="0"/>
                      </a:cubicBezTo>
                    </a:path>
                  </a:pathLst>
                </a:custGeom>
                <a:solidFill>
                  <a:srgbClr val="D9B9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0" name="Freeform 8971">
                  <a:extLst>
                    <a:ext uri="{FF2B5EF4-FFF2-40B4-BE49-F238E27FC236}">
                      <a16:creationId xmlns:a16="http://schemas.microsoft.com/office/drawing/2014/main" id="{65D91142-CFA5-9B9C-F270-6261B5937E8A}"/>
                    </a:ext>
                  </a:extLst>
                </p:cNvPr>
                <p:cNvSpPr>
                  <a:spLocks noEditPoints="1"/>
                </p:cNvSpPr>
                <p:nvPr/>
              </p:nvSpPr>
              <p:spPr bwMode="auto">
                <a:xfrm>
                  <a:off x="4060" y="2138"/>
                  <a:ext cx="3" cy="2"/>
                </a:xfrm>
                <a:custGeom>
                  <a:avLst/>
                  <a:gdLst>
                    <a:gd name="T0" fmla="*/ 2 w 4"/>
                    <a:gd name="T1" fmla="*/ 0 h 2"/>
                    <a:gd name="T2" fmla="*/ 2 w 4"/>
                    <a:gd name="T3" fmla="*/ 1 h 2"/>
                    <a:gd name="T4" fmla="*/ 2 w 4"/>
                    <a:gd name="T5" fmla="*/ 2 h 2"/>
                    <a:gd name="T6" fmla="*/ 2 w 4"/>
                    <a:gd name="T7" fmla="*/ 1 h 2"/>
                    <a:gd name="T8" fmla="*/ 2 w 4"/>
                    <a:gd name="T9" fmla="*/ 0 h 2"/>
                    <a:gd name="T10" fmla="*/ 1 w 4"/>
                    <a:gd name="T11" fmla="*/ 0 h 2"/>
                    <a:gd name="T12" fmla="*/ 1 w 4"/>
                    <a:gd name="T13" fmla="*/ 0 h 2"/>
                    <a:gd name="T14" fmla="*/ 0 w 4"/>
                    <a:gd name="T15" fmla="*/ 0 h 2"/>
                    <a:gd name="T16" fmla="*/ 0 w 4"/>
                    <a:gd name="T17" fmla="*/ 0 h 2"/>
                    <a:gd name="T18" fmla="*/ 1 w 4"/>
                    <a:gd name="T19" fmla="*/ 0 h 2"/>
                    <a:gd name="T20" fmla="*/ 1 w 4"/>
                    <a:gd name="T21" fmla="*/ 0 h 2"/>
                    <a:gd name="T22" fmla="*/ 1 w 4"/>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2">
                      <a:moveTo>
                        <a:pt x="2" y="0"/>
                      </a:moveTo>
                      <a:cubicBezTo>
                        <a:pt x="2" y="0"/>
                        <a:pt x="3" y="0"/>
                        <a:pt x="3" y="1"/>
                      </a:cubicBezTo>
                      <a:cubicBezTo>
                        <a:pt x="3" y="2"/>
                        <a:pt x="3" y="2"/>
                        <a:pt x="4" y="2"/>
                      </a:cubicBezTo>
                      <a:cubicBezTo>
                        <a:pt x="3" y="2"/>
                        <a:pt x="3" y="2"/>
                        <a:pt x="3" y="1"/>
                      </a:cubicBezTo>
                      <a:cubicBezTo>
                        <a:pt x="3" y="0"/>
                        <a:pt x="2" y="0"/>
                        <a:pt x="2" y="0"/>
                      </a:cubicBezTo>
                      <a:moveTo>
                        <a:pt x="1" y="0"/>
                      </a:move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path>
                  </a:pathLst>
                </a:custGeom>
                <a:solidFill>
                  <a:srgbClr val="DDBE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1" name="Freeform 8972">
                  <a:extLst>
                    <a:ext uri="{FF2B5EF4-FFF2-40B4-BE49-F238E27FC236}">
                      <a16:creationId xmlns:a16="http://schemas.microsoft.com/office/drawing/2014/main" id="{72236BF5-A02C-B685-CEBA-107CC41E2E3D}"/>
                    </a:ext>
                  </a:extLst>
                </p:cNvPr>
                <p:cNvSpPr>
                  <a:spLocks noEditPoints="1"/>
                </p:cNvSpPr>
                <p:nvPr/>
              </p:nvSpPr>
              <p:spPr bwMode="auto">
                <a:xfrm>
                  <a:off x="4063" y="2139"/>
                  <a:ext cx="5" cy="1"/>
                </a:xfrm>
                <a:custGeom>
                  <a:avLst/>
                  <a:gdLst>
                    <a:gd name="T0" fmla="*/ 0 w 6"/>
                    <a:gd name="T1" fmla="*/ 1 h 1"/>
                    <a:gd name="T2" fmla="*/ 0 w 6"/>
                    <a:gd name="T3" fmla="*/ 1 h 1"/>
                    <a:gd name="T4" fmla="*/ 0 w 6"/>
                    <a:gd name="T5" fmla="*/ 1 h 1"/>
                    <a:gd name="T6" fmla="*/ 0 w 6"/>
                    <a:gd name="T7" fmla="*/ 1 h 1"/>
                    <a:gd name="T8" fmla="*/ 2 w 6"/>
                    <a:gd name="T9" fmla="*/ 0 h 1"/>
                    <a:gd name="T10" fmla="*/ 2 w 6"/>
                    <a:gd name="T11" fmla="*/ 1 h 1"/>
                    <a:gd name="T12" fmla="*/ 2 w 6"/>
                    <a:gd name="T13" fmla="*/ 0 h 1"/>
                    <a:gd name="T14" fmla="*/ 2 w 6"/>
                    <a:gd name="T15" fmla="*/ 0 h 1"/>
                    <a:gd name="T16" fmla="*/ 2 w 6"/>
                    <a:gd name="T17" fmla="*/ 0 h 1"/>
                    <a:gd name="T18" fmla="*/ 2 w 6"/>
                    <a:gd name="T19" fmla="*/ 0 h 1"/>
                    <a:gd name="T20" fmla="*/ 2 w 6"/>
                    <a:gd name="T21" fmla="*/ 0 h 1"/>
                    <a:gd name="T22" fmla="*/ 2 w 6"/>
                    <a:gd name="T23" fmla="*/ 0 h 1"/>
                    <a:gd name="T24" fmla="*/ 2 w 6"/>
                    <a:gd name="T25" fmla="*/ 0 h 1"/>
                    <a:gd name="T26" fmla="*/ 2 w 6"/>
                    <a:gd name="T27" fmla="*/ 0 h 1"/>
                    <a:gd name="T28" fmla="*/ 2 w 6"/>
                    <a:gd name="T29" fmla="*/ 0 h 1"/>
                    <a:gd name="T30" fmla="*/ 2 w 6"/>
                    <a:gd name="T31" fmla="*/ 0 h 1"/>
                    <a:gd name="T32" fmla="*/ 2 w 6"/>
                    <a:gd name="T33" fmla="*/ 0 h 1"/>
                    <a:gd name="T34" fmla="*/ 2 w 6"/>
                    <a:gd name="T35" fmla="*/ 0 h 1"/>
                    <a:gd name="T36" fmla="*/ 3 w 6"/>
                    <a:gd name="T37" fmla="*/ 0 h 1"/>
                    <a:gd name="T38" fmla="*/ 3 w 6"/>
                    <a:gd name="T39" fmla="*/ 1 h 1"/>
                    <a:gd name="T40" fmla="*/ 3 w 6"/>
                    <a:gd name="T41" fmla="*/ 0 h 1"/>
                    <a:gd name="T42" fmla="*/ 3 w 6"/>
                    <a:gd name="T43" fmla="*/ 0 h 1"/>
                    <a:gd name="T44" fmla="*/ 2 w 6"/>
                    <a:gd name="T45" fmla="*/ 0 h 1"/>
                    <a:gd name="T46" fmla="*/ 3 w 6"/>
                    <a:gd name="T47" fmla="*/ 0 h 1"/>
                    <a:gd name="T48" fmla="*/ 3 w 6"/>
                    <a:gd name="T49" fmla="*/ 0 h 1"/>
                    <a:gd name="T50" fmla="*/ 3 w 6"/>
                    <a:gd name="T51" fmla="*/ 0 h 1"/>
                    <a:gd name="T52" fmla="*/ 3 w 6"/>
                    <a:gd name="T53" fmla="*/ 0 h 1"/>
                    <a:gd name="T54" fmla="*/ 3 w 6"/>
                    <a:gd name="T55" fmla="*/ 0 h 1"/>
                    <a:gd name="T56" fmla="*/ 3 w 6"/>
                    <a:gd name="T57" fmla="*/ 0 h 1"/>
                    <a:gd name="T58" fmla="*/ 3 w 6"/>
                    <a:gd name="T59" fmla="*/ 0 h 1"/>
                    <a:gd name="T60" fmla="*/ 3 w 6"/>
                    <a:gd name="T61" fmla="*/ 0 h 1"/>
                    <a:gd name="T62" fmla="*/ 3 w 6"/>
                    <a:gd name="T63" fmla="*/ 0 h 1"/>
                    <a:gd name="T64" fmla="*/ 3 w 6"/>
                    <a:gd name="T65" fmla="*/ 0 h 1"/>
                    <a:gd name="T66" fmla="*/ 3 w 6"/>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 h="1">
                      <a:moveTo>
                        <a:pt x="0" y="1"/>
                      </a:moveTo>
                      <a:cubicBezTo>
                        <a:pt x="0" y="1"/>
                        <a:pt x="0" y="1"/>
                        <a:pt x="0" y="1"/>
                      </a:cubicBezTo>
                      <a:cubicBezTo>
                        <a:pt x="0" y="1"/>
                        <a:pt x="0" y="1"/>
                        <a:pt x="0" y="1"/>
                      </a:cubicBezTo>
                      <a:cubicBezTo>
                        <a:pt x="0" y="1"/>
                        <a:pt x="0" y="1"/>
                        <a:pt x="0" y="1"/>
                      </a:cubicBezTo>
                      <a:moveTo>
                        <a:pt x="2" y="0"/>
                      </a:moveTo>
                      <a:cubicBezTo>
                        <a:pt x="2" y="0"/>
                        <a:pt x="2" y="0"/>
                        <a:pt x="2" y="1"/>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moveTo>
                        <a:pt x="2" y="0"/>
                      </a:moveTo>
                      <a:cubicBezTo>
                        <a:pt x="2" y="0"/>
                        <a:pt x="2" y="0"/>
                        <a:pt x="2" y="0"/>
                      </a:cubicBezTo>
                      <a:cubicBezTo>
                        <a:pt x="2" y="0"/>
                        <a:pt x="2" y="0"/>
                        <a:pt x="2" y="0"/>
                      </a:cubicBezTo>
                      <a:moveTo>
                        <a:pt x="5" y="0"/>
                      </a:moveTo>
                      <a:cubicBezTo>
                        <a:pt x="5" y="1"/>
                        <a:pt x="6" y="1"/>
                        <a:pt x="6" y="1"/>
                      </a:cubicBezTo>
                      <a:cubicBezTo>
                        <a:pt x="6" y="1"/>
                        <a:pt x="5" y="1"/>
                        <a:pt x="5" y="0"/>
                      </a:cubicBezTo>
                      <a:moveTo>
                        <a:pt x="3" y="0"/>
                      </a:moveTo>
                      <a:cubicBezTo>
                        <a:pt x="3" y="0"/>
                        <a:pt x="3" y="0"/>
                        <a:pt x="2" y="0"/>
                      </a:cubicBezTo>
                      <a:cubicBezTo>
                        <a:pt x="3" y="0"/>
                        <a:pt x="3" y="0"/>
                        <a:pt x="3" y="0"/>
                      </a:cubicBezTo>
                      <a:moveTo>
                        <a:pt x="5" y="0"/>
                      </a:moveTo>
                      <a:cubicBezTo>
                        <a:pt x="5" y="0"/>
                        <a:pt x="5" y="0"/>
                        <a:pt x="5" y="0"/>
                      </a:cubicBezTo>
                      <a:cubicBezTo>
                        <a:pt x="5" y="0"/>
                        <a:pt x="5" y="0"/>
                        <a:pt x="5" y="0"/>
                      </a:cubicBezTo>
                      <a:moveTo>
                        <a:pt x="4" y="0"/>
                      </a:moveTo>
                      <a:cubicBezTo>
                        <a:pt x="4" y="0"/>
                        <a:pt x="4" y="0"/>
                        <a:pt x="5" y="0"/>
                      </a:cubicBezTo>
                      <a:cubicBezTo>
                        <a:pt x="4" y="0"/>
                        <a:pt x="4" y="0"/>
                        <a:pt x="4" y="0"/>
                      </a:cubicBezTo>
                      <a:moveTo>
                        <a:pt x="4" y="0"/>
                      </a:moveTo>
                      <a:cubicBezTo>
                        <a:pt x="4" y="0"/>
                        <a:pt x="4" y="0"/>
                        <a:pt x="4" y="0"/>
                      </a:cubicBezTo>
                      <a:cubicBezTo>
                        <a:pt x="4" y="0"/>
                        <a:pt x="4" y="0"/>
                        <a:pt x="4" y="0"/>
                      </a:cubicBezTo>
                      <a:cubicBezTo>
                        <a:pt x="4" y="0"/>
                        <a:pt x="4" y="0"/>
                        <a:pt x="4" y="0"/>
                      </a:cubicBezTo>
                    </a:path>
                  </a:pathLst>
                </a:custGeom>
                <a:solidFill>
                  <a:srgbClr val="DDBE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2" name="Freeform 8973">
                  <a:extLst>
                    <a:ext uri="{FF2B5EF4-FFF2-40B4-BE49-F238E27FC236}">
                      <a16:creationId xmlns:a16="http://schemas.microsoft.com/office/drawing/2014/main" id="{788F8F7E-8B04-BB3E-A56E-1A8F0651D30A}"/>
                    </a:ext>
                  </a:extLst>
                </p:cNvPr>
                <p:cNvSpPr>
                  <a:spLocks/>
                </p:cNvSpPr>
                <p:nvPr/>
              </p:nvSpPr>
              <p:spPr bwMode="auto">
                <a:xfrm>
                  <a:off x="4045" y="2104"/>
                  <a:ext cx="14" cy="25"/>
                </a:xfrm>
                <a:custGeom>
                  <a:avLst/>
                  <a:gdLst>
                    <a:gd name="T0" fmla="*/ 7 w 17"/>
                    <a:gd name="T1" fmla="*/ 0 h 30"/>
                    <a:gd name="T2" fmla="*/ 7 w 17"/>
                    <a:gd name="T3" fmla="*/ 1 h 30"/>
                    <a:gd name="T4" fmla="*/ 7 w 17"/>
                    <a:gd name="T5" fmla="*/ 1 h 30"/>
                    <a:gd name="T6" fmla="*/ 6 w 17"/>
                    <a:gd name="T7" fmla="*/ 1 h 30"/>
                    <a:gd name="T8" fmla="*/ 6 w 17"/>
                    <a:gd name="T9" fmla="*/ 1 h 30"/>
                    <a:gd name="T10" fmla="*/ 6 w 17"/>
                    <a:gd name="T11" fmla="*/ 1 h 30"/>
                    <a:gd name="T12" fmla="*/ 6 w 17"/>
                    <a:gd name="T13" fmla="*/ 1 h 30"/>
                    <a:gd name="T14" fmla="*/ 6 w 17"/>
                    <a:gd name="T15" fmla="*/ 1 h 30"/>
                    <a:gd name="T16" fmla="*/ 6 w 17"/>
                    <a:gd name="T17" fmla="*/ 1 h 30"/>
                    <a:gd name="T18" fmla="*/ 6 w 17"/>
                    <a:gd name="T19" fmla="*/ 1 h 30"/>
                    <a:gd name="T20" fmla="*/ 4 w 17"/>
                    <a:gd name="T21" fmla="*/ 3 h 30"/>
                    <a:gd name="T22" fmla="*/ 4 w 17"/>
                    <a:gd name="T23" fmla="*/ 3 h 30"/>
                    <a:gd name="T24" fmla="*/ 4 w 17"/>
                    <a:gd name="T25" fmla="*/ 3 h 30"/>
                    <a:gd name="T26" fmla="*/ 4 w 17"/>
                    <a:gd name="T27" fmla="*/ 3 h 30"/>
                    <a:gd name="T28" fmla="*/ 4 w 17"/>
                    <a:gd name="T29" fmla="*/ 3 h 30"/>
                    <a:gd name="T30" fmla="*/ 4 w 17"/>
                    <a:gd name="T31" fmla="*/ 3 h 30"/>
                    <a:gd name="T32" fmla="*/ 4 w 17"/>
                    <a:gd name="T33" fmla="*/ 3 h 30"/>
                    <a:gd name="T34" fmla="*/ 4 w 17"/>
                    <a:gd name="T35" fmla="*/ 3 h 30"/>
                    <a:gd name="T36" fmla="*/ 4 w 17"/>
                    <a:gd name="T37" fmla="*/ 3 h 30"/>
                    <a:gd name="T38" fmla="*/ 4 w 17"/>
                    <a:gd name="T39" fmla="*/ 3 h 30"/>
                    <a:gd name="T40" fmla="*/ 4 w 17"/>
                    <a:gd name="T41" fmla="*/ 3 h 30"/>
                    <a:gd name="T42" fmla="*/ 2 w 17"/>
                    <a:gd name="T43" fmla="*/ 5 h 30"/>
                    <a:gd name="T44" fmla="*/ 1 w 17"/>
                    <a:gd name="T45" fmla="*/ 8 h 30"/>
                    <a:gd name="T46" fmla="*/ 0 w 17"/>
                    <a:gd name="T47" fmla="*/ 8 h 30"/>
                    <a:gd name="T48" fmla="*/ 1 w 17"/>
                    <a:gd name="T49" fmla="*/ 9 h 30"/>
                    <a:gd name="T50" fmla="*/ 1 w 17"/>
                    <a:gd name="T51" fmla="*/ 11 h 30"/>
                    <a:gd name="T52" fmla="*/ 2 w 17"/>
                    <a:gd name="T53" fmla="*/ 13 h 30"/>
                    <a:gd name="T54" fmla="*/ 2 w 17"/>
                    <a:gd name="T55" fmla="*/ 15 h 30"/>
                    <a:gd name="T56" fmla="*/ 8 w 17"/>
                    <a:gd name="T57" fmla="*/ 11 h 30"/>
                    <a:gd name="T58" fmla="*/ 7 w 17"/>
                    <a:gd name="T59" fmla="*/ 10 h 30"/>
                    <a:gd name="T60" fmla="*/ 7 w 17"/>
                    <a:gd name="T61" fmla="*/ 8 h 30"/>
                    <a:gd name="T62" fmla="*/ 6 w 17"/>
                    <a:gd name="T63" fmla="*/ 5 h 30"/>
                    <a:gd name="T64" fmla="*/ 6 w 17"/>
                    <a:gd name="T65" fmla="*/ 3 h 30"/>
                    <a:gd name="T66" fmla="*/ 7 w 17"/>
                    <a:gd name="T67" fmla="*/ 1 h 30"/>
                    <a:gd name="T68" fmla="*/ 7 w 17"/>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 h="30">
                      <a:moveTo>
                        <a:pt x="15" y="0"/>
                      </a:moveTo>
                      <a:cubicBezTo>
                        <a:pt x="15" y="1"/>
                        <a:pt x="14" y="1"/>
                        <a:pt x="14" y="1"/>
                      </a:cubicBezTo>
                      <a:cubicBezTo>
                        <a:pt x="14" y="1"/>
                        <a:pt x="14" y="1"/>
                        <a:pt x="14" y="1"/>
                      </a:cubicBezTo>
                      <a:cubicBezTo>
                        <a:pt x="14"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1" y="1"/>
                        <a:pt x="11" y="3"/>
                        <a:pt x="9" y="4"/>
                      </a:cubicBezTo>
                      <a:cubicBezTo>
                        <a:pt x="9" y="4"/>
                        <a:pt x="9" y="4"/>
                        <a:pt x="9" y="4"/>
                      </a:cubicBezTo>
                      <a:cubicBezTo>
                        <a:pt x="9" y="4"/>
                        <a:pt x="9" y="4"/>
                        <a:pt x="9" y="4"/>
                      </a:cubicBezTo>
                      <a:cubicBezTo>
                        <a:pt x="9" y="5"/>
                        <a:pt x="9" y="5"/>
                        <a:pt x="9" y="5"/>
                      </a:cubicBezTo>
                      <a:cubicBezTo>
                        <a:pt x="9" y="5"/>
                        <a:pt x="9"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6" y="5"/>
                        <a:pt x="6" y="8"/>
                        <a:pt x="4" y="9"/>
                      </a:cubicBezTo>
                      <a:cubicBezTo>
                        <a:pt x="1" y="10"/>
                        <a:pt x="4" y="13"/>
                        <a:pt x="1" y="16"/>
                      </a:cubicBezTo>
                      <a:cubicBezTo>
                        <a:pt x="1" y="16"/>
                        <a:pt x="0" y="16"/>
                        <a:pt x="0" y="17"/>
                      </a:cubicBezTo>
                      <a:cubicBezTo>
                        <a:pt x="0" y="17"/>
                        <a:pt x="1" y="18"/>
                        <a:pt x="1" y="18"/>
                      </a:cubicBezTo>
                      <a:cubicBezTo>
                        <a:pt x="1" y="20"/>
                        <a:pt x="2" y="21"/>
                        <a:pt x="1" y="22"/>
                      </a:cubicBezTo>
                      <a:cubicBezTo>
                        <a:pt x="0" y="24"/>
                        <a:pt x="4" y="25"/>
                        <a:pt x="4" y="27"/>
                      </a:cubicBezTo>
                      <a:cubicBezTo>
                        <a:pt x="4" y="28"/>
                        <a:pt x="5" y="29"/>
                        <a:pt x="6" y="30"/>
                      </a:cubicBezTo>
                      <a:cubicBezTo>
                        <a:pt x="10" y="27"/>
                        <a:pt x="14" y="25"/>
                        <a:pt x="17" y="22"/>
                      </a:cubicBezTo>
                      <a:cubicBezTo>
                        <a:pt x="17" y="22"/>
                        <a:pt x="16" y="21"/>
                        <a:pt x="16" y="20"/>
                      </a:cubicBezTo>
                      <a:cubicBezTo>
                        <a:pt x="16" y="18"/>
                        <a:pt x="12" y="18"/>
                        <a:pt x="14" y="15"/>
                      </a:cubicBezTo>
                      <a:cubicBezTo>
                        <a:pt x="15" y="14"/>
                        <a:pt x="12" y="12"/>
                        <a:pt x="13" y="10"/>
                      </a:cubicBezTo>
                      <a:cubicBezTo>
                        <a:pt x="14" y="8"/>
                        <a:pt x="12" y="6"/>
                        <a:pt x="13" y="5"/>
                      </a:cubicBezTo>
                      <a:cubicBezTo>
                        <a:pt x="15" y="4"/>
                        <a:pt x="15" y="2"/>
                        <a:pt x="15" y="1"/>
                      </a:cubicBezTo>
                      <a:cubicBezTo>
                        <a:pt x="15" y="0"/>
                        <a:pt x="15" y="0"/>
                        <a:pt x="15" y="0"/>
                      </a:cubicBezTo>
                    </a:path>
                  </a:pathLst>
                </a:custGeom>
                <a:solidFill>
                  <a:srgbClr val="BD9E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3" name="Freeform 8974">
                  <a:extLst>
                    <a:ext uri="{FF2B5EF4-FFF2-40B4-BE49-F238E27FC236}">
                      <a16:creationId xmlns:a16="http://schemas.microsoft.com/office/drawing/2014/main" id="{0A22AF44-BDB2-C387-2D61-7E62A7214FAD}"/>
                    </a:ext>
                  </a:extLst>
                </p:cNvPr>
                <p:cNvSpPr>
                  <a:spLocks/>
                </p:cNvSpPr>
                <p:nvPr/>
              </p:nvSpPr>
              <p:spPr bwMode="auto">
                <a:xfrm>
                  <a:off x="4050" y="2122"/>
                  <a:ext cx="35" cy="14"/>
                </a:xfrm>
                <a:custGeom>
                  <a:avLst/>
                  <a:gdLst>
                    <a:gd name="T0" fmla="*/ 6 w 42"/>
                    <a:gd name="T1" fmla="*/ 0 h 17"/>
                    <a:gd name="T2" fmla="*/ 0 w 42"/>
                    <a:gd name="T3" fmla="*/ 4 h 17"/>
                    <a:gd name="T4" fmla="*/ 1 w 42"/>
                    <a:gd name="T5" fmla="*/ 4 h 17"/>
                    <a:gd name="T6" fmla="*/ 3 w 42"/>
                    <a:gd name="T7" fmla="*/ 6 h 17"/>
                    <a:gd name="T8" fmla="*/ 5 w 42"/>
                    <a:gd name="T9" fmla="*/ 7 h 17"/>
                    <a:gd name="T10" fmla="*/ 6 w 42"/>
                    <a:gd name="T11" fmla="*/ 7 h 17"/>
                    <a:gd name="T12" fmla="*/ 7 w 42"/>
                    <a:gd name="T13" fmla="*/ 7 h 17"/>
                    <a:gd name="T14" fmla="*/ 7 w 42"/>
                    <a:gd name="T15" fmla="*/ 7 h 17"/>
                    <a:gd name="T16" fmla="*/ 8 w 42"/>
                    <a:gd name="T17" fmla="*/ 7 h 17"/>
                    <a:gd name="T18" fmla="*/ 8 w 42"/>
                    <a:gd name="T19" fmla="*/ 8 h 17"/>
                    <a:gd name="T20" fmla="*/ 9 w 42"/>
                    <a:gd name="T21" fmla="*/ 7 h 17"/>
                    <a:gd name="T22" fmla="*/ 10 w 42"/>
                    <a:gd name="T23" fmla="*/ 7 h 17"/>
                    <a:gd name="T24" fmla="*/ 11 w 42"/>
                    <a:gd name="T25" fmla="*/ 7 h 17"/>
                    <a:gd name="T26" fmla="*/ 11 w 42"/>
                    <a:gd name="T27" fmla="*/ 8 h 17"/>
                    <a:gd name="T28" fmla="*/ 13 w 42"/>
                    <a:gd name="T29" fmla="*/ 7 h 17"/>
                    <a:gd name="T30" fmla="*/ 14 w 42"/>
                    <a:gd name="T31" fmla="*/ 7 h 17"/>
                    <a:gd name="T32" fmla="*/ 15 w 42"/>
                    <a:gd name="T33" fmla="*/ 7 h 17"/>
                    <a:gd name="T34" fmla="*/ 15 w 42"/>
                    <a:gd name="T35" fmla="*/ 7 h 17"/>
                    <a:gd name="T36" fmla="*/ 16 w 42"/>
                    <a:gd name="T37" fmla="*/ 7 h 17"/>
                    <a:gd name="T38" fmla="*/ 17 w 42"/>
                    <a:gd name="T39" fmla="*/ 6 h 17"/>
                    <a:gd name="T40" fmla="*/ 17 w 42"/>
                    <a:gd name="T41" fmla="*/ 6 h 17"/>
                    <a:gd name="T42" fmla="*/ 18 w 42"/>
                    <a:gd name="T43" fmla="*/ 6 h 17"/>
                    <a:gd name="T44" fmla="*/ 19 w 42"/>
                    <a:gd name="T45" fmla="*/ 4 h 17"/>
                    <a:gd name="T46" fmla="*/ 19 w 42"/>
                    <a:gd name="T47" fmla="*/ 4 h 17"/>
                    <a:gd name="T48" fmla="*/ 20 w 42"/>
                    <a:gd name="T49" fmla="*/ 4 h 17"/>
                    <a:gd name="T50" fmla="*/ 19 w 42"/>
                    <a:gd name="T51" fmla="*/ 4 h 17"/>
                    <a:gd name="T52" fmla="*/ 19 w 42"/>
                    <a:gd name="T53" fmla="*/ 4 h 17"/>
                    <a:gd name="T54" fmla="*/ 17 w 42"/>
                    <a:gd name="T55" fmla="*/ 5 h 17"/>
                    <a:gd name="T56" fmla="*/ 16 w 42"/>
                    <a:gd name="T57" fmla="*/ 5 h 17"/>
                    <a:gd name="T58" fmla="*/ 16 w 42"/>
                    <a:gd name="T59" fmla="*/ 5 h 17"/>
                    <a:gd name="T60" fmla="*/ 15 w 42"/>
                    <a:gd name="T61" fmla="*/ 5 h 17"/>
                    <a:gd name="T62" fmla="*/ 14 w 42"/>
                    <a:gd name="T63" fmla="*/ 5 h 17"/>
                    <a:gd name="T64" fmla="*/ 13 w 42"/>
                    <a:gd name="T65" fmla="*/ 4 h 17"/>
                    <a:gd name="T66" fmla="*/ 13 w 42"/>
                    <a:gd name="T67" fmla="*/ 4 h 17"/>
                    <a:gd name="T68" fmla="*/ 13 w 42"/>
                    <a:gd name="T69" fmla="*/ 4 h 17"/>
                    <a:gd name="T70" fmla="*/ 12 w 42"/>
                    <a:gd name="T71" fmla="*/ 4 h 17"/>
                    <a:gd name="T72" fmla="*/ 11 w 42"/>
                    <a:gd name="T73" fmla="*/ 4 h 17"/>
                    <a:gd name="T74" fmla="*/ 9 w 42"/>
                    <a:gd name="T75" fmla="*/ 2 h 17"/>
                    <a:gd name="T76" fmla="*/ 7 w 42"/>
                    <a:gd name="T77" fmla="*/ 2 h 17"/>
                    <a:gd name="T78" fmla="*/ 6 w 42"/>
                    <a:gd name="T79" fmla="*/ 0 h 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2" h="17">
                      <a:moveTo>
                        <a:pt x="11" y="0"/>
                      </a:moveTo>
                      <a:cubicBezTo>
                        <a:pt x="8" y="3"/>
                        <a:pt x="4" y="5"/>
                        <a:pt x="0" y="8"/>
                      </a:cubicBezTo>
                      <a:cubicBezTo>
                        <a:pt x="1" y="8"/>
                        <a:pt x="1" y="8"/>
                        <a:pt x="1" y="9"/>
                      </a:cubicBezTo>
                      <a:cubicBezTo>
                        <a:pt x="1" y="11"/>
                        <a:pt x="5" y="10"/>
                        <a:pt x="6" y="12"/>
                      </a:cubicBezTo>
                      <a:cubicBezTo>
                        <a:pt x="6" y="14"/>
                        <a:pt x="9" y="13"/>
                        <a:pt x="10" y="14"/>
                      </a:cubicBezTo>
                      <a:cubicBezTo>
                        <a:pt x="10" y="15"/>
                        <a:pt x="11" y="15"/>
                        <a:pt x="12" y="15"/>
                      </a:cubicBezTo>
                      <a:cubicBezTo>
                        <a:pt x="12" y="15"/>
                        <a:pt x="12" y="15"/>
                        <a:pt x="13" y="15"/>
                      </a:cubicBezTo>
                      <a:cubicBezTo>
                        <a:pt x="13" y="15"/>
                        <a:pt x="13" y="15"/>
                        <a:pt x="13" y="15"/>
                      </a:cubicBezTo>
                      <a:cubicBezTo>
                        <a:pt x="14" y="15"/>
                        <a:pt x="15" y="15"/>
                        <a:pt x="15" y="16"/>
                      </a:cubicBezTo>
                      <a:cubicBezTo>
                        <a:pt x="15" y="17"/>
                        <a:pt x="15" y="17"/>
                        <a:pt x="16" y="17"/>
                      </a:cubicBezTo>
                      <a:cubicBezTo>
                        <a:pt x="17" y="17"/>
                        <a:pt x="17" y="17"/>
                        <a:pt x="18" y="16"/>
                      </a:cubicBezTo>
                      <a:cubicBezTo>
                        <a:pt x="19" y="16"/>
                        <a:pt x="19" y="16"/>
                        <a:pt x="20" y="16"/>
                      </a:cubicBezTo>
                      <a:cubicBezTo>
                        <a:pt x="20" y="16"/>
                        <a:pt x="21" y="16"/>
                        <a:pt x="21" y="16"/>
                      </a:cubicBezTo>
                      <a:cubicBezTo>
                        <a:pt x="21" y="17"/>
                        <a:pt x="22" y="17"/>
                        <a:pt x="23" y="17"/>
                      </a:cubicBezTo>
                      <a:cubicBezTo>
                        <a:pt x="24" y="17"/>
                        <a:pt x="25" y="16"/>
                        <a:pt x="26" y="16"/>
                      </a:cubicBezTo>
                      <a:cubicBezTo>
                        <a:pt x="27" y="15"/>
                        <a:pt x="28" y="15"/>
                        <a:pt x="29" y="15"/>
                      </a:cubicBezTo>
                      <a:cubicBezTo>
                        <a:pt x="29" y="15"/>
                        <a:pt x="29" y="15"/>
                        <a:pt x="30" y="15"/>
                      </a:cubicBezTo>
                      <a:cubicBezTo>
                        <a:pt x="30" y="15"/>
                        <a:pt x="30" y="15"/>
                        <a:pt x="31" y="15"/>
                      </a:cubicBezTo>
                      <a:cubicBezTo>
                        <a:pt x="32" y="15"/>
                        <a:pt x="32" y="14"/>
                        <a:pt x="33" y="14"/>
                      </a:cubicBezTo>
                      <a:cubicBezTo>
                        <a:pt x="34" y="13"/>
                        <a:pt x="34" y="12"/>
                        <a:pt x="35" y="12"/>
                      </a:cubicBezTo>
                      <a:cubicBezTo>
                        <a:pt x="35" y="12"/>
                        <a:pt x="35" y="12"/>
                        <a:pt x="35" y="12"/>
                      </a:cubicBezTo>
                      <a:cubicBezTo>
                        <a:pt x="36" y="13"/>
                        <a:pt x="36" y="13"/>
                        <a:pt x="36" y="13"/>
                      </a:cubicBezTo>
                      <a:cubicBezTo>
                        <a:pt x="38" y="13"/>
                        <a:pt x="38" y="10"/>
                        <a:pt x="40" y="9"/>
                      </a:cubicBezTo>
                      <a:cubicBezTo>
                        <a:pt x="40" y="8"/>
                        <a:pt x="41" y="8"/>
                        <a:pt x="41" y="8"/>
                      </a:cubicBezTo>
                      <a:cubicBezTo>
                        <a:pt x="41" y="8"/>
                        <a:pt x="42" y="8"/>
                        <a:pt x="42" y="8"/>
                      </a:cubicBezTo>
                      <a:cubicBezTo>
                        <a:pt x="42" y="8"/>
                        <a:pt x="41" y="8"/>
                        <a:pt x="41" y="8"/>
                      </a:cubicBezTo>
                      <a:cubicBezTo>
                        <a:pt x="40" y="8"/>
                        <a:pt x="39" y="9"/>
                        <a:pt x="38" y="9"/>
                      </a:cubicBezTo>
                      <a:cubicBezTo>
                        <a:pt x="37" y="10"/>
                        <a:pt x="36" y="10"/>
                        <a:pt x="35" y="10"/>
                      </a:cubicBezTo>
                      <a:cubicBezTo>
                        <a:pt x="34" y="10"/>
                        <a:pt x="34" y="10"/>
                        <a:pt x="33" y="10"/>
                      </a:cubicBezTo>
                      <a:cubicBezTo>
                        <a:pt x="33" y="10"/>
                        <a:pt x="33" y="10"/>
                        <a:pt x="32" y="10"/>
                      </a:cubicBezTo>
                      <a:cubicBezTo>
                        <a:pt x="32" y="10"/>
                        <a:pt x="31" y="10"/>
                        <a:pt x="30" y="10"/>
                      </a:cubicBezTo>
                      <a:cubicBezTo>
                        <a:pt x="30" y="10"/>
                        <a:pt x="29" y="10"/>
                        <a:pt x="29" y="10"/>
                      </a:cubicBezTo>
                      <a:cubicBezTo>
                        <a:pt x="28" y="10"/>
                        <a:pt x="27" y="10"/>
                        <a:pt x="27" y="9"/>
                      </a:cubicBezTo>
                      <a:cubicBezTo>
                        <a:pt x="27" y="9"/>
                        <a:pt x="26" y="9"/>
                        <a:pt x="26" y="9"/>
                      </a:cubicBezTo>
                      <a:cubicBezTo>
                        <a:pt x="26" y="9"/>
                        <a:pt x="25" y="9"/>
                        <a:pt x="25" y="9"/>
                      </a:cubicBezTo>
                      <a:cubicBezTo>
                        <a:pt x="25" y="9"/>
                        <a:pt x="24" y="9"/>
                        <a:pt x="24" y="9"/>
                      </a:cubicBezTo>
                      <a:cubicBezTo>
                        <a:pt x="23" y="9"/>
                        <a:pt x="22" y="9"/>
                        <a:pt x="22" y="8"/>
                      </a:cubicBezTo>
                      <a:cubicBezTo>
                        <a:pt x="22" y="6"/>
                        <a:pt x="18" y="8"/>
                        <a:pt x="18" y="6"/>
                      </a:cubicBezTo>
                      <a:cubicBezTo>
                        <a:pt x="18" y="4"/>
                        <a:pt x="14" y="5"/>
                        <a:pt x="13" y="2"/>
                      </a:cubicBezTo>
                      <a:cubicBezTo>
                        <a:pt x="13" y="1"/>
                        <a:pt x="12" y="1"/>
                        <a:pt x="11"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4" name="Freeform 8975">
                  <a:extLst>
                    <a:ext uri="{FF2B5EF4-FFF2-40B4-BE49-F238E27FC236}">
                      <a16:creationId xmlns:a16="http://schemas.microsoft.com/office/drawing/2014/main" id="{64E62098-4847-8577-88A7-677DCE7C1D80}"/>
                    </a:ext>
                  </a:extLst>
                </p:cNvPr>
                <p:cNvSpPr>
                  <a:spLocks noEditPoints="1"/>
                </p:cNvSpPr>
                <p:nvPr/>
              </p:nvSpPr>
              <p:spPr bwMode="auto">
                <a:xfrm>
                  <a:off x="4045" y="2119"/>
                  <a:ext cx="40" cy="21"/>
                </a:xfrm>
                <a:custGeom>
                  <a:avLst/>
                  <a:gdLst>
                    <a:gd name="T0" fmla="*/ 20 w 49"/>
                    <a:gd name="T1" fmla="*/ 8 h 25"/>
                    <a:gd name="T2" fmla="*/ 13 w 49"/>
                    <a:gd name="T3" fmla="*/ 13 h 25"/>
                    <a:gd name="T4" fmla="*/ 14 w 49"/>
                    <a:gd name="T5" fmla="*/ 12 h 25"/>
                    <a:gd name="T6" fmla="*/ 16 w 49"/>
                    <a:gd name="T7" fmla="*/ 11 h 25"/>
                    <a:gd name="T8" fmla="*/ 16 w 49"/>
                    <a:gd name="T9" fmla="*/ 11 h 25"/>
                    <a:gd name="T10" fmla="*/ 16 w 49"/>
                    <a:gd name="T11" fmla="*/ 11 h 25"/>
                    <a:gd name="T12" fmla="*/ 17 w 49"/>
                    <a:gd name="T13" fmla="*/ 11 h 25"/>
                    <a:gd name="T14" fmla="*/ 18 w 49"/>
                    <a:gd name="T15" fmla="*/ 10 h 25"/>
                    <a:gd name="T16" fmla="*/ 18 w 49"/>
                    <a:gd name="T17" fmla="*/ 10 h 25"/>
                    <a:gd name="T18" fmla="*/ 19 w 49"/>
                    <a:gd name="T19" fmla="*/ 11 h 25"/>
                    <a:gd name="T20" fmla="*/ 20 w 49"/>
                    <a:gd name="T21" fmla="*/ 9 h 25"/>
                    <a:gd name="T22" fmla="*/ 20 w 49"/>
                    <a:gd name="T23" fmla="*/ 8 h 25"/>
                    <a:gd name="T24" fmla="*/ 22 w 49"/>
                    <a:gd name="T25" fmla="*/ 8 h 25"/>
                    <a:gd name="T26" fmla="*/ 20 w 49"/>
                    <a:gd name="T27" fmla="*/ 8 h 25"/>
                    <a:gd name="T28" fmla="*/ 20 w 49"/>
                    <a:gd name="T29" fmla="*/ 8 h 25"/>
                    <a:gd name="T30" fmla="*/ 20 w 49"/>
                    <a:gd name="T31" fmla="*/ 8 h 25"/>
                    <a:gd name="T32" fmla="*/ 20 w 49"/>
                    <a:gd name="T33" fmla="*/ 8 h 25"/>
                    <a:gd name="T34" fmla="*/ 22 w 49"/>
                    <a:gd name="T35" fmla="*/ 8 h 25"/>
                    <a:gd name="T36" fmla="*/ 1 w 49"/>
                    <a:gd name="T37" fmla="*/ 0 h 25"/>
                    <a:gd name="T38" fmla="*/ 1 w 49"/>
                    <a:gd name="T39" fmla="*/ 2 h 25"/>
                    <a:gd name="T40" fmla="*/ 1 w 49"/>
                    <a:gd name="T41" fmla="*/ 2 h 25"/>
                    <a:gd name="T42" fmla="*/ 1 w 49"/>
                    <a:gd name="T43" fmla="*/ 2 h 25"/>
                    <a:gd name="T44" fmla="*/ 0 w 49"/>
                    <a:gd name="T45" fmla="*/ 3 h 25"/>
                    <a:gd name="T46" fmla="*/ 2 w 49"/>
                    <a:gd name="T47" fmla="*/ 3 h 25"/>
                    <a:gd name="T48" fmla="*/ 1 w 49"/>
                    <a:gd name="T49" fmla="*/ 4 h 25"/>
                    <a:gd name="T50" fmla="*/ 1 w 49"/>
                    <a:gd name="T51" fmla="*/ 5 h 25"/>
                    <a:gd name="T52" fmla="*/ 2 w 49"/>
                    <a:gd name="T53" fmla="*/ 7 h 25"/>
                    <a:gd name="T54" fmla="*/ 2 w 49"/>
                    <a:gd name="T55" fmla="*/ 7 h 25"/>
                    <a:gd name="T56" fmla="*/ 2 w 49"/>
                    <a:gd name="T57" fmla="*/ 7 h 25"/>
                    <a:gd name="T58" fmla="*/ 2 w 49"/>
                    <a:gd name="T59" fmla="*/ 7 h 25"/>
                    <a:gd name="T60" fmla="*/ 2 w 49"/>
                    <a:gd name="T61" fmla="*/ 6 h 25"/>
                    <a:gd name="T62" fmla="*/ 2 w 49"/>
                    <a:gd name="T63" fmla="*/ 5 h 25"/>
                    <a:gd name="T64" fmla="*/ 1 w 49"/>
                    <a:gd name="T65" fmla="*/ 3 h 25"/>
                    <a:gd name="T66" fmla="*/ 1 w 49"/>
                    <a:gd name="T67" fmla="*/ 0 h 25"/>
                    <a:gd name="T68" fmla="*/ 1 w 49"/>
                    <a:gd name="T69" fmla="*/ 0 h 25"/>
                    <a:gd name="T70" fmla="*/ 1 w 49"/>
                    <a:gd name="T71" fmla="*/ 0 h 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9" h="25">
                      <a:moveTo>
                        <a:pt x="46" y="17"/>
                      </a:moveTo>
                      <a:cubicBezTo>
                        <a:pt x="40" y="19"/>
                        <a:pt x="34" y="22"/>
                        <a:pt x="29" y="25"/>
                      </a:cubicBezTo>
                      <a:cubicBezTo>
                        <a:pt x="30" y="25"/>
                        <a:pt x="31" y="24"/>
                        <a:pt x="32" y="24"/>
                      </a:cubicBezTo>
                      <a:cubicBezTo>
                        <a:pt x="33" y="23"/>
                        <a:pt x="34" y="23"/>
                        <a:pt x="35" y="23"/>
                      </a:cubicBezTo>
                      <a:cubicBezTo>
                        <a:pt x="35" y="23"/>
                        <a:pt x="35" y="23"/>
                        <a:pt x="36" y="23"/>
                      </a:cubicBezTo>
                      <a:cubicBezTo>
                        <a:pt x="36" y="23"/>
                        <a:pt x="36" y="23"/>
                        <a:pt x="37" y="23"/>
                      </a:cubicBezTo>
                      <a:cubicBezTo>
                        <a:pt x="38" y="23"/>
                        <a:pt x="38" y="23"/>
                        <a:pt x="39" y="22"/>
                      </a:cubicBezTo>
                      <a:cubicBezTo>
                        <a:pt x="40" y="21"/>
                        <a:pt x="40" y="20"/>
                        <a:pt x="41" y="20"/>
                      </a:cubicBezTo>
                      <a:cubicBezTo>
                        <a:pt x="41" y="20"/>
                        <a:pt x="41" y="20"/>
                        <a:pt x="41" y="20"/>
                      </a:cubicBezTo>
                      <a:cubicBezTo>
                        <a:pt x="42" y="21"/>
                        <a:pt x="42" y="21"/>
                        <a:pt x="42" y="21"/>
                      </a:cubicBezTo>
                      <a:cubicBezTo>
                        <a:pt x="43" y="21"/>
                        <a:pt x="44" y="19"/>
                        <a:pt x="44" y="18"/>
                      </a:cubicBezTo>
                      <a:cubicBezTo>
                        <a:pt x="45" y="18"/>
                        <a:pt x="45" y="17"/>
                        <a:pt x="46" y="17"/>
                      </a:cubicBezTo>
                      <a:moveTo>
                        <a:pt x="49" y="15"/>
                      </a:moveTo>
                      <a:cubicBezTo>
                        <a:pt x="48" y="15"/>
                        <a:pt x="47" y="16"/>
                        <a:pt x="46" y="16"/>
                      </a:cubicBezTo>
                      <a:cubicBezTo>
                        <a:pt x="47" y="16"/>
                        <a:pt x="47" y="16"/>
                        <a:pt x="47" y="16"/>
                      </a:cubicBezTo>
                      <a:cubicBezTo>
                        <a:pt x="47" y="16"/>
                        <a:pt x="47" y="16"/>
                        <a:pt x="47" y="16"/>
                      </a:cubicBezTo>
                      <a:cubicBezTo>
                        <a:pt x="47" y="16"/>
                        <a:pt x="47" y="16"/>
                        <a:pt x="47" y="16"/>
                      </a:cubicBezTo>
                      <a:cubicBezTo>
                        <a:pt x="48" y="16"/>
                        <a:pt x="48" y="16"/>
                        <a:pt x="49" y="15"/>
                      </a:cubicBezTo>
                      <a:moveTo>
                        <a:pt x="1" y="0"/>
                      </a:moveTo>
                      <a:cubicBezTo>
                        <a:pt x="1" y="1"/>
                        <a:pt x="1" y="2"/>
                        <a:pt x="1" y="2"/>
                      </a:cubicBezTo>
                      <a:cubicBezTo>
                        <a:pt x="1" y="2"/>
                        <a:pt x="1" y="2"/>
                        <a:pt x="1" y="2"/>
                      </a:cubicBezTo>
                      <a:cubicBezTo>
                        <a:pt x="1" y="2"/>
                        <a:pt x="1" y="2"/>
                        <a:pt x="1" y="2"/>
                      </a:cubicBezTo>
                      <a:cubicBezTo>
                        <a:pt x="0" y="2"/>
                        <a:pt x="0" y="3"/>
                        <a:pt x="0" y="3"/>
                      </a:cubicBezTo>
                      <a:cubicBezTo>
                        <a:pt x="0" y="4"/>
                        <a:pt x="2" y="6"/>
                        <a:pt x="2" y="7"/>
                      </a:cubicBezTo>
                      <a:cubicBezTo>
                        <a:pt x="2" y="7"/>
                        <a:pt x="2" y="7"/>
                        <a:pt x="1" y="8"/>
                      </a:cubicBezTo>
                      <a:cubicBezTo>
                        <a:pt x="1" y="8"/>
                        <a:pt x="1" y="8"/>
                        <a:pt x="1" y="9"/>
                      </a:cubicBezTo>
                      <a:cubicBezTo>
                        <a:pt x="1" y="10"/>
                        <a:pt x="4" y="11"/>
                        <a:pt x="4" y="13"/>
                      </a:cubicBezTo>
                      <a:cubicBezTo>
                        <a:pt x="4" y="13"/>
                        <a:pt x="4" y="13"/>
                        <a:pt x="4" y="13"/>
                      </a:cubicBezTo>
                      <a:cubicBezTo>
                        <a:pt x="4" y="13"/>
                        <a:pt x="4" y="13"/>
                        <a:pt x="4" y="13"/>
                      </a:cubicBezTo>
                      <a:cubicBezTo>
                        <a:pt x="4" y="13"/>
                        <a:pt x="4" y="13"/>
                        <a:pt x="4" y="13"/>
                      </a:cubicBezTo>
                      <a:cubicBezTo>
                        <a:pt x="4" y="13"/>
                        <a:pt x="5" y="12"/>
                        <a:pt x="6" y="12"/>
                      </a:cubicBezTo>
                      <a:cubicBezTo>
                        <a:pt x="5" y="11"/>
                        <a:pt x="4" y="10"/>
                        <a:pt x="4" y="9"/>
                      </a:cubicBezTo>
                      <a:cubicBezTo>
                        <a:pt x="4" y="7"/>
                        <a:pt x="0" y="6"/>
                        <a:pt x="1" y="4"/>
                      </a:cubicBezTo>
                      <a:cubicBezTo>
                        <a:pt x="2" y="3"/>
                        <a:pt x="1" y="2"/>
                        <a:pt x="1" y="0"/>
                      </a:cubicBezTo>
                      <a:cubicBezTo>
                        <a:pt x="1" y="0"/>
                        <a:pt x="1" y="0"/>
                        <a:pt x="1" y="0"/>
                      </a:cubicBezTo>
                      <a:cubicBezTo>
                        <a:pt x="1" y="0"/>
                        <a:pt x="1" y="0"/>
                        <a:pt x="1" y="0"/>
                      </a:cubicBezTo>
                    </a:path>
                  </a:pathLst>
                </a:custGeom>
                <a:solidFill>
                  <a:srgbClr val="A789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5" name="Freeform 8976">
                  <a:extLst>
                    <a:ext uri="{FF2B5EF4-FFF2-40B4-BE49-F238E27FC236}">
                      <a16:creationId xmlns:a16="http://schemas.microsoft.com/office/drawing/2014/main" id="{FB9A472A-B0D3-D5C9-3037-C2EC0CB75845}"/>
                    </a:ext>
                  </a:extLst>
                </p:cNvPr>
                <p:cNvSpPr>
                  <a:spLocks/>
                </p:cNvSpPr>
                <p:nvPr/>
              </p:nvSpPr>
              <p:spPr bwMode="auto">
                <a:xfrm>
                  <a:off x="4048" y="2129"/>
                  <a:ext cx="38" cy="11"/>
                </a:xfrm>
                <a:custGeom>
                  <a:avLst/>
                  <a:gdLst>
                    <a:gd name="T0" fmla="*/ 2 w 46"/>
                    <a:gd name="T1" fmla="*/ 0 h 13"/>
                    <a:gd name="T2" fmla="*/ 0 w 46"/>
                    <a:gd name="T3" fmla="*/ 1 h 13"/>
                    <a:gd name="T4" fmla="*/ 2 w 46"/>
                    <a:gd name="T5" fmla="*/ 3 h 13"/>
                    <a:gd name="T6" fmla="*/ 4 w 46"/>
                    <a:gd name="T7" fmla="*/ 4 h 13"/>
                    <a:gd name="T8" fmla="*/ 6 w 46"/>
                    <a:gd name="T9" fmla="*/ 5 h 13"/>
                    <a:gd name="T10" fmla="*/ 7 w 46"/>
                    <a:gd name="T11" fmla="*/ 6 h 13"/>
                    <a:gd name="T12" fmla="*/ 7 w 46"/>
                    <a:gd name="T13" fmla="*/ 6 h 13"/>
                    <a:gd name="T14" fmla="*/ 7 w 46"/>
                    <a:gd name="T15" fmla="*/ 6 h 13"/>
                    <a:gd name="T16" fmla="*/ 8 w 46"/>
                    <a:gd name="T17" fmla="*/ 6 h 13"/>
                    <a:gd name="T18" fmla="*/ 8 w 46"/>
                    <a:gd name="T19" fmla="*/ 7 h 13"/>
                    <a:gd name="T20" fmla="*/ 10 w 46"/>
                    <a:gd name="T21" fmla="*/ 6 h 13"/>
                    <a:gd name="T22" fmla="*/ 10 w 46"/>
                    <a:gd name="T23" fmla="*/ 6 h 13"/>
                    <a:gd name="T24" fmla="*/ 11 w 46"/>
                    <a:gd name="T25" fmla="*/ 6 h 13"/>
                    <a:gd name="T26" fmla="*/ 12 w 46"/>
                    <a:gd name="T27" fmla="*/ 7 h 13"/>
                    <a:gd name="T28" fmla="*/ 12 w 46"/>
                    <a:gd name="T29" fmla="*/ 7 h 13"/>
                    <a:gd name="T30" fmla="*/ 20 w 46"/>
                    <a:gd name="T31" fmla="*/ 3 h 13"/>
                    <a:gd name="T32" fmla="*/ 20 w 46"/>
                    <a:gd name="T33" fmla="*/ 3 h 13"/>
                    <a:gd name="T34" fmla="*/ 21 w 46"/>
                    <a:gd name="T35" fmla="*/ 3 h 13"/>
                    <a:gd name="T36" fmla="*/ 21 w 46"/>
                    <a:gd name="T37" fmla="*/ 1 h 13"/>
                    <a:gd name="T38" fmla="*/ 21 w 46"/>
                    <a:gd name="T39" fmla="*/ 1 h 13"/>
                    <a:gd name="T40" fmla="*/ 21 w 46"/>
                    <a:gd name="T41" fmla="*/ 1 h 13"/>
                    <a:gd name="T42" fmla="*/ 21 w 46"/>
                    <a:gd name="T43" fmla="*/ 1 h 13"/>
                    <a:gd name="T44" fmla="*/ 21 w 46"/>
                    <a:gd name="T45" fmla="*/ 1 h 13"/>
                    <a:gd name="T46" fmla="*/ 21 w 46"/>
                    <a:gd name="T47" fmla="*/ 0 h 13"/>
                    <a:gd name="T48" fmla="*/ 21 w 46"/>
                    <a:gd name="T49" fmla="*/ 0 h 13"/>
                    <a:gd name="T50" fmla="*/ 20 w 46"/>
                    <a:gd name="T51" fmla="*/ 1 h 13"/>
                    <a:gd name="T52" fmla="*/ 17 w 46"/>
                    <a:gd name="T53" fmla="*/ 3 h 13"/>
                    <a:gd name="T54" fmla="*/ 17 w 46"/>
                    <a:gd name="T55" fmla="*/ 3 h 13"/>
                    <a:gd name="T56" fmla="*/ 17 w 46"/>
                    <a:gd name="T57" fmla="*/ 3 h 13"/>
                    <a:gd name="T58" fmla="*/ 17 w 46"/>
                    <a:gd name="T59" fmla="*/ 3 h 13"/>
                    <a:gd name="T60" fmla="*/ 15 w 46"/>
                    <a:gd name="T61" fmla="*/ 3 h 13"/>
                    <a:gd name="T62" fmla="*/ 14 w 46"/>
                    <a:gd name="T63" fmla="*/ 3 h 13"/>
                    <a:gd name="T64" fmla="*/ 14 w 46"/>
                    <a:gd name="T65" fmla="*/ 3 h 13"/>
                    <a:gd name="T66" fmla="*/ 13 w 46"/>
                    <a:gd name="T67" fmla="*/ 4 h 13"/>
                    <a:gd name="T68" fmla="*/ 12 w 46"/>
                    <a:gd name="T69" fmla="*/ 5 h 13"/>
                    <a:gd name="T70" fmla="*/ 11 w 46"/>
                    <a:gd name="T71" fmla="*/ 4 h 13"/>
                    <a:gd name="T72" fmla="*/ 10 w 46"/>
                    <a:gd name="T73" fmla="*/ 4 h 13"/>
                    <a:gd name="T74" fmla="*/ 10 w 46"/>
                    <a:gd name="T75" fmla="*/ 4 h 13"/>
                    <a:gd name="T76" fmla="*/ 8 w 46"/>
                    <a:gd name="T77" fmla="*/ 5 h 13"/>
                    <a:gd name="T78" fmla="*/ 8 w 46"/>
                    <a:gd name="T79" fmla="*/ 4 h 13"/>
                    <a:gd name="T80" fmla="*/ 7 w 46"/>
                    <a:gd name="T81" fmla="*/ 3 h 13"/>
                    <a:gd name="T82" fmla="*/ 7 w 46"/>
                    <a:gd name="T83" fmla="*/ 3 h 13"/>
                    <a:gd name="T84" fmla="*/ 7 w 46"/>
                    <a:gd name="T85" fmla="*/ 3 h 13"/>
                    <a:gd name="T86" fmla="*/ 6 w 46"/>
                    <a:gd name="T87" fmla="*/ 3 h 13"/>
                    <a:gd name="T88" fmla="*/ 4 w 46"/>
                    <a:gd name="T89" fmla="*/ 3 h 13"/>
                    <a:gd name="T90" fmla="*/ 2 w 46"/>
                    <a:gd name="T91" fmla="*/ 1 h 13"/>
                    <a:gd name="T92" fmla="*/ 2 w 46"/>
                    <a:gd name="T93" fmla="*/ 0 h 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 h="13">
                      <a:moveTo>
                        <a:pt x="2" y="0"/>
                      </a:moveTo>
                      <a:cubicBezTo>
                        <a:pt x="1" y="0"/>
                        <a:pt x="0" y="1"/>
                        <a:pt x="0" y="1"/>
                      </a:cubicBezTo>
                      <a:cubicBezTo>
                        <a:pt x="0" y="3"/>
                        <a:pt x="3" y="3"/>
                        <a:pt x="3" y="5"/>
                      </a:cubicBezTo>
                      <a:cubicBezTo>
                        <a:pt x="3" y="7"/>
                        <a:pt x="7" y="6"/>
                        <a:pt x="8" y="8"/>
                      </a:cubicBezTo>
                      <a:cubicBezTo>
                        <a:pt x="8" y="10"/>
                        <a:pt x="11" y="9"/>
                        <a:pt x="12" y="10"/>
                      </a:cubicBezTo>
                      <a:cubicBezTo>
                        <a:pt x="12" y="11"/>
                        <a:pt x="13" y="11"/>
                        <a:pt x="14" y="11"/>
                      </a:cubicBezTo>
                      <a:cubicBezTo>
                        <a:pt x="14" y="11"/>
                        <a:pt x="14" y="11"/>
                        <a:pt x="15" y="11"/>
                      </a:cubicBezTo>
                      <a:cubicBezTo>
                        <a:pt x="15" y="11"/>
                        <a:pt x="15" y="11"/>
                        <a:pt x="15" y="11"/>
                      </a:cubicBezTo>
                      <a:cubicBezTo>
                        <a:pt x="16" y="11"/>
                        <a:pt x="17" y="11"/>
                        <a:pt x="17" y="12"/>
                      </a:cubicBezTo>
                      <a:cubicBezTo>
                        <a:pt x="17" y="13"/>
                        <a:pt x="17" y="13"/>
                        <a:pt x="18" y="13"/>
                      </a:cubicBezTo>
                      <a:cubicBezTo>
                        <a:pt x="19" y="13"/>
                        <a:pt x="19" y="13"/>
                        <a:pt x="20" y="12"/>
                      </a:cubicBezTo>
                      <a:cubicBezTo>
                        <a:pt x="21" y="12"/>
                        <a:pt x="21" y="12"/>
                        <a:pt x="22" y="12"/>
                      </a:cubicBezTo>
                      <a:cubicBezTo>
                        <a:pt x="22" y="12"/>
                        <a:pt x="23" y="12"/>
                        <a:pt x="23" y="12"/>
                      </a:cubicBezTo>
                      <a:cubicBezTo>
                        <a:pt x="23" y="13"/>
                        <a:pt x="24" y="13"/>
                        <a:pt x="25" y="13"/>
                      </a:cubicBezTo>
                      <a:cubicBezTo>
                        <a:pt x="25" y="13"/>
                        <a:pt x="25" y="13"/>
                        <a:pt x="25" y="13"/>
                      </a:cubicBezTo>
                      <a:cubicBezTo>
                        <a:pt x="30" y="10"/>
                        <a:pt x="36" y="7"/>
                        <a:pt x="42" y="5"/>
                      </a:cubicBezTo>
                      <a:cubicBezTo>
                        <a:pt x="42" y="4"/>
                        <a:pt x="42" y="4"/>
                        <a:pt x="42" y="4"/>
                      </a:cubicBezTo>
                      <a:cubicBezTo>
                        <a:pt x="43" y="4"/>
                        <a:pt x="44" y="3"/>
                        <a:pt x="45" y="3"/>
                      </a:cubicBezTo>
                      <a:cubicBezTo>
                        <a:pt x="45" y="2"/>
                        <a:pt x="45" y="1"/>
                        <a:pt x="46" y="1"/>
                      </a:cubicBezTo>
                      <a:cubicBezTo>
                        <a:pt x="46" y="1"/>
                        <a:pt x="46" y="1"/>
                        <a:pt x="46" y="1"/>
                      </a:cubicBezTo>
                      <a:cubicBezTo>
                        <a:pt x="46" y="1"/>
                        <a:pt x="46" y="1"/>
                        <a:pt x="45" y="1"/>
                      </a:cubicBezTo>
                      <a:cubicBezTo>
                        <a:pt x="45" y="1"/>
                        <a:pt x="45" y="1"/>
                        <a:pt x="45" y="1"/>
                      </a:cubicBezTo>
                      <a:cubicBezTo>
                        <a:pt x="45" y="1"/>
                        <a:pt x="44" y="1"/>
                        <a:pt x="44" y="1"/>
                      </a:cubicBezTo>
                      <a:cubicBezTo>
                        <a:pt x="44" y="0"/>
                        <a:pt x="44" y="0"/>
                        <a:pt x="44" y="0"/>
                      </a:cubicBezTo>
                      <a:cubicBezTo>
                        <a:pt x="44" y="0"/>
                        <a:pt x="43" y="0"/>
                        <a:pt x="43" y="0"/>
                      </a:cubicBezTo>
                      <a:cubicBezTo>
                        <a:pt x="43" y="0"/>
                        <a:pt x="42" y="0"/>
                        <a:pt x="42" y="1"/>
                      </a:cubicBezTo>
                      <a:cubicBezTo>
                        <a:pt x="40" y="2"/>
                        <a:pt x="40" y="5"/>
                        <a:pt x="38" y="5"/>
                      </a:cubicBezTo>
                      <a:cubicBezTo>
                        <a:pt x="38" y="5"/>
                        <a:pt x="38" y="5"/>
                        <a:pt x="37" y="4"/>
                      </a:cubicBezTo>
                      <a:cubicBezTo>
                        <a:pt x="37" y="4"/>
                        <a:pt x="37" y="4"/>
                        <a:pt x="37" y="4"/>
                      </a:cubicBezTo>
                      <a:cubicBezTo>
                        <a:pt x="36" y="4"/>
                        <a:pt x="36" y="5"/>
                        <a:pt x="35" y="6"/>
                      </a:cubicBezTo>
                      <a:cubicBezTo>
                        <a:pt x="34" y="6"/>
                        <a:pt x="34" y="7"/>
                        <a:pt x="33" y="7"/>
                      </a:cubicBezTo>
                      <a:cubicBezTo>
                        <a:pt x="32" y="7"/>
                        <a:pt x="32" y="7"/>
                        <a:pt x="32" y="7"/>
                      </a:cubicBezTo>
                      <a:cubicBezTo>
                        <a:pt x="31" y="7"/>
                        <a:pt x="31" y="7"/>
                        <a:pt x="31" y="7"/>
                      </a:cubicBezTo>
                      <a:cubicBezTo>
                        <a:pt x="30" y="7"/>
                        <a:pt x="29" y="7"/>
                        <a:pt x="28" y="8"/>
                      </a:cubicBezTo>
                      <a:cubicBezTo>
                        <a:pt x="27" y="8"/>
                        <a:pt x="26" y="9"/>
                        <a:pt x="25" y="9"/>
                      </a:cubicBezTo>
                      <a:cubicBezTo>
                        <a:pt x="24" y="9"/>
                        <a:pt x="23" y="9"/>
                        <a:pt x="23" y="8"/>
                      </a:cubicBezTo>
                      <a:cubicBezTo>
                        <a:pt x="23" y="8"/>
                        <a:pt x="22" y="8"/>
                        <a:pt x="22" y="8"/>
                      </a:cubicBezTo>
                      <a:cubicBezTo>
                        <a:pt x="21" y="8"/>
                        <a:pt x="21" y="8"/>
                        <a:pt x="20" y="8"/>
                      </a:cubicBezTo>
                      <a:cubicBezTo>
                        <a:pt x="19" y="9"/>
                        <a:pt x="19" y="9"/>
                        <a:pt x="18" y="9"/>
                      </a:cubicBezTo>
                      <a:cubicBezTo>
                        <a:pt x="17" y="9"/>
                        <a:pt x="17" y="9"/>
                        <a:pt x="17" y="8"/>
                      </a:cubicBezTo>
                      <a:cubicBezTo>
                        <a:pt x="17" y="7"/>
                        <a:pt x="16" y="7"/>
                        <a:pt x="15" y="7"/>
                      </a:cubicBezTo>
                      <a:cubicBezTo>
                        <a:pt x="15" y="7"/>
                        <a:pt x="15" y="7"/>
                        <a:pt x="15" y="7"/>
                      </a:cubicBezTo>
                      <a:cubicBezTo>
                        <a:pt x="14" y="7"/>
                        <a:pt x="14" y="7"/>
                        <a:pt x="14" y="7"/>
                      </a:cubicBezTo>
                      <a:cubicBezTo>
                        <a:pt x="13" y="7"/>
                        <a:pt x="12" y="7"/>
                        <a:pt x="12" y="6"/>
                      </a:cubicBezTo>
                      <a:cubicBezTo>
                        <a:pt x="11" y="5"/>
                        <a:pt x="8" y="6"/>
                        <a:pt x="8" y="4"/>
                      </a:cubicBezTo>
                      <a:cubicBezTo>
                        <a:pt x="7" y="2"/>
                        <a:pt x="3" y="3"/>
                        <a:pt x="3" y="1"/>
                      </a:cubicBezTo>
                      <a:cubicBezTo>
                        <a:pt x="3" y="0"/>
                        <a:pt x="3" y="0"/>
                        <a:pt x="2" y="0"/>
                      </a:cubicBezTo>
                    </a:path>
                  </a:pathLst>
                </a:custGeom>
                <a:solidFill>
                  <a:srgbClr val="AB8D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6" name="Freeform 8977">
                  <a:extLst>
                    <a:ext uri="{FF2B5EF4-FFF2-40B4-BE49-F238E27FC236}">
                      <a16:creationId xmlns:a16="http://schemas.microsoft.com/office/drawing/2014/main" id="{ADBE0AAC-6CA6-84A9-B7C0-8AF531DA40B1}"/>
                    </a:ext>
                  </a:extLst>
                </p:cNvPr>
                <p:cNvSpPr>
                  <a:spLocks/>
                </p:cNvSpPr>
                <p:nvPr/>
              </p:nvSpPr>
              <p:spPr bwMode="auto">
                <a:xfrm>
                  <a:off x="4058" y="2112"/>
                  <a:ext cx="3" cy="2"/>
                </a:xfrm>
                <a:custGeom>
                  <a:avLst/>
                  <a:gdLst>
                    <a:gd name="T0" fmla="*/ 0 w 3"/>
                    <a:gd name="T1" fmla="*/ 0 h 3"/>
                    <a:gd name="T2" fmla="*/ 0 w 3"/>
                    <a:gd name="T3" fmla="*/ 0 h 3"/>
                    <a:gd name="T4" fmla="*/ 1 w 3"/>
                    <a:gd name="T5" fmla="*/ 1 h 3"/>
                    <a:gd name="T6" fmla="*/ 1 w 3"/>
                    <a:gd name="T7" fmla="*/ 1 h 3"/>
                    <a:gd name="T8" fmla="*/ 3 w 3"/>
                    <a:gd name="T9" fmla="*/ 1 h 3"/>
                    <a:gd name="T10" fmla="*/ 0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0"/>
                        <a:pt x="0" y="0"/>
                        <a:pt x="0" y="0"/>
                      </a:cubicBezTo>
                      <a:cubicBezTo>
                        <a:pt x="2" y="0"/>
                        <a:pt x="1" y="2"/>
                        <a:pt x="1" y="3"/>
                      </a:cubicBezTo>
                      <a:cubicBezTo>
                        <a:pt x="1" y="3"/>
                        <a:pt x="1" y="3"/>
                        <a:pt x="1" y="3"/>
                      </a:cubicBezTo>
                      <a:cubicBezTo>
                        <a:pt x="2" y="3"/>
                        <a:pt x="2" y="3"/>
                        <a:pt x="3" y="2"/>
                      </a:cubicBezTo>
                      <a:cubicBezTo>
                        <a:pt x="3" y="1"/>
                        <a:pt x="2" y="0"/>
                        <a:pt x="0" y="0"/>
                      </a:cubicBezTo>
                    </a:path>
                  </a:pathLst>
                </a:custGeom>
                <a:solidFill>
                  <a:srgbClr val="BD9E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7" name="Freeform 8978">
                  <a:extLst>
                    <a:ext uri="{FF2B5EF4-FFF2-40B4-BE49-F238E27FC236}">
                      <a16:creationId xmlns:a16="http://schemas.microsoft.com/office/drawing/2014/main" id="{FEF1C84C-6C44-9CB8-8564-3136CCB88D2A}"/>
                    </a:ext>
                  </a:extLst>
                </p:cNvPr>
                <p:cNvSpPr>
                  <a:spLocks/>
                </p:cNvSpPr>
                <p:nvPr/>
              </p:nvSpPr>
              <p:spPr bwMode="auto">
                <a:xfrm>
                  <a:off x="4061" y="2107"/>
                  <a:ext cx="4" cy="3"/>
                </a:xfrm>
                <a:custGeom>
                  <a:avLst/>
                  <a:gdLst>
                    <a:gd name="T0" fmla="*/ 2 w 5"/>
                    <a:gd name="T1" fmla="*/ 0 h 3"/>
                    <a:gd name="T2" fmla="*/ 2 w 5"/>
                    <a:gd name="T3" fmla="*/ 3 h 3"/>
                    <a:gd name="T4" fmla="*/ 2 w 5"/>
                    <a:gd name="T5" fmla="*/ 3 h 3"/>
                    <a:gd name="T6" fmla="*/ 2 w 5"/>
                    <a:gd name="T7" fmla="*/ 0 h 3"/>
                    <a:gd name="T8" fmla="*/ 2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3" y="0"/>
                      </a:moveTo>
                      <a:cubicBezTo>
                        <a:pt x="0" y="1"/>
                        <a:pt x="3" y="3"/>
                        <a:pt x="5" y="3"/>
                      </a:cubicBezTo>
                      <a:cubicBezTo>
                        <a:pt x="5" y="3"/>
                        <a:pt x="5" y="3"/>
                        <a:pt x="5" y="3"/>
                      </a:cubicBezTo>
                      <a:cubicBezTo>
                        <a:pt x="5" y="3"/>
                        <a:pt x="3" y="1"/>
                        <a:pt x="3" y="0"/>
                      </a:cubicBezTo>
                      <a:cubicBezTo>
                        <a:pt x="3" y="0"/>
                        <a:pt x="3" y="0"/>
                        <a:pt x="3" y="0"/>
                      </a:cubicBezTo>
                    </a:path>
                  </a:pathLst>
                </a:custGeom>
                <a:solidFill>
                  <a:srgbClr val="BD9E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8" name="Freeform 8979">
                  <a:extLst>
                    <a:ext uri="{FF2B5EF4-FFF2-40B4-BE49-F238E27FC236}">
                      <a16:creationId xmlns:a16="http://schemas.microsoft.com/office/drawing/2014/main" id="{3A9B10C5-8EA6-1558-92B9-D8C445C00CE5}"/>
                    </a:ext>
                  </a:extLst>
                </p:cNvPr>
                <p:cNvSpPr>
                  <a:spLocks/>
                </p:cNvSpPr>
                <p:nvPr/>
              </p:nvSpPr>
              <p:spPr bwMode="auto">
                <a:xfrm>
                  <a:off x="4064" y="2115"/>
                  <a:ext cx="4" cy="2"/>
                </a:xfrm>
                <a:custGeom>
                  <a:avLst/>
                  <a:gdLst>
                    <a:gd name="T0" fmla="*/ 2 w 5"/>
                    <a:gd name="T1" fmla="*/ 0 h 3"/>
                    <a:gd name="T2" fmla="*/ 1 w 5"/>
                    <a:gd name="T3" fmla="*/ 0 h 3"/>
                    <a:gd name="T4" fmla="*/ 1 w 5"/>
                    <a:gd name="T5" fmla="*/ 1 h 3"/>
                    <a:gd name="T6" fmla="*/ 2 w 5"/>
                    <a:gd name="T7" fmla="*/ 0 h 3"/>
                    <a:gd name="T8" fmla="*/ 2 w 5"/>
                    <a:gd name="T9" fmla="*/ 1 h 3"/>
                    <a:gd name="T10" fmla="*/ 2 w 5"/>
                    <a:gd name="T11" fmla="*/ 1 h 3"/>
                    <a:gd name="T12" fmla="*/ 2 w 5"/>
                    <a:gd name="T13" fmla="*/ 0 h 3"/>
                    <a:gd name="T14" fmla="*/ 2 w 5"/>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3">
                      <a:moveTo>
                        <a:pt x="2" y="0"/>
                      </a:moveTo>
                      <a:cubicBezTo>
                        <a:pt x="1" y="0"/>
                        <a:pt x="0" y="0"/>
                        <a:pt x="1" y="0"/>
                      </a:cubicBezTo>
                      <a:cubicBezTo>
                        <a:pt x="1" y="1"/>
                        <a:pt x="1" y="1"/>
                        <a:pt x="1" y="1"/>
                      </a:cubicBezTo>
                      <a:cubicBezTo>
                        <a:pt x="1" y="0"/>
                        <a:pt x="1" y="0"/>
                        <a:pt x="2" y="0"/>
                      </a:cubicBezTo>
                      <a:cubicBezTo>
                        <a:pt x="3" y="0"/>
                        <a:pt x="3" y="2"/>
                        <a:pt x="4" y="3"/>
                      </a:cubicBezTo>
                      <a:cubicBezTo>
                        <a:pt x="4" y="3"/>
                        <a:pt x="4" y="3"/>
                        <a:pt x="5" y="3"/>
                      </a:cubicBezTo>
                      <a:cubicBezTo>
                        <a:pt x="5" y="2"/>
                        <a:pt x="4" y="1"/>
                        <a:pt x="3" y="0"/>
                      </a:cubicBezTo>
                      <a:cubicBezTo>
                        <a:pt x="3" y="0"/>
                        <a:pt x="2" y="0"/>
                        <a:pt x="2" y="0"/>
                      </a:cubicBezTo>
                    </a:path>
                  </a:pathLst>
                </a:custGeom>
                <a:solidFill>
                  <a:srgbClr val="BD9E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99" name="Freeform 8980">
                  <a:extLst>
                    <a:ext uri="{FF2B5EF4-FFF2-40B4-BE49-F238E27FC236}">
                      <a16:creationId xmlns:a16="http://schemas.microsoft.com/office/drawing/2014/main" id="{27F9A9C7-74E5-DB23-A5D0-D5300B8EB4D7}"/>
                    </a:ext>
                  </a:extLst>
                </p:cNvPr>
                <p:cNvSpPr>
                  <a:spLocks/>
                </p:cNvSpPr>
                <p:nvPr/>
              </p:nvSpPr>
              <p:spPr bwMode="auto">
                <a:xfrm>
                  <a:off x="4067" y="2117"/>
                  <a:ext cx="1" cy="1"/>
                </a:xfrm>
                <a:custGeom>
                  <a:avLst/>
                  <a:gdLst>
                    <a:gd name="T0" fmla="*/ 1 w 1"/>
                    <a:gd name="T1" fmla="*/ 0 h 1"/>
                    <a:gd name="T2" fmla="*/ 0 w 1"/>
                    <a:gd name="T3" fmla="*/ 0 h 1"/>
                    <a:gd name="T4" fmla="*/ 0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0" y="0"/>
                      </a:cubicBezTo>
                      <a:cubicBezTo>
                        <a:pt x="0" y="0"/>
                        <a:pt x="0" y="1"/>
                        <a:pt x="0" y="1"/>
                      </a:cubicBezTo>
                      <a:cubicBezTo>
                        <a:pt x="0" y="0"/>
                        <a:pt x="1" y="0"/>
                        <a:pt x="1"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0" name="Freeform 8981">
                  <a:extLst>
                    <a:ext uri="{FF2B5EF4-FFF2-40B4-BE49-F238E27FC236}">
                      <a16:creationId xmlns:a16="http://schemas.microsoft.com/office/drawing/2014/main" id="{D40FDEC9-FC7A-4502-64B4-BCD96DD3201F}"/>
                    </a:ext>
                  </a:extLst>
                </p:cNvPr>
                <p:cNvSpPr>
                  <a:spLocks noEditPoints="1"/>
                </p:cNvSpPr>
                <p:nvPr/>
              </p:nvSpPr>
              <p:spPr bwMode="auto">
                <a:xfrm>
                  <a:off x="4071" y="2108"/>
                  <a:ext cx="3" cy="5"/>
                </a:xfrm>
                <a:custGeom>
                  <a:avLst/>
                  <a:gdLst>
                    <a:gd name="T0" fmla="*/ 1 w 3"/>
                    <a:gd name="T1" fmla="*/ 0 h 6"/>
                    <a:gd name="T2" fmla="*/ 0 w 3"/>
                    <a:gd name="T3" fmla="*/ 3 h 6"/>
                    <a:gd name="T4" fmla="*/ 2 w 3"/>
                    <a:gd name="T5" fmla="*/ 3 h 6"/>
                    <a:gd name="T6" fmla="*/ 3 w 3"/>
                    <a:gd name="T7" fmla="*/ 3 h 6"/>
                    <a:gd name="T8" fmla="*/ 2 w 3"/>
                    <a:gd name="T9" fmla="*/ 3 h 6"/>
                    <a:gd name="T10" fmla="*/ 1 w 3"/>
                    <a:gd name="T11" fmla="*/ 0 h 6"/>
                    <a:gd name="T12" fmla="*/ 2 w 3"/>
                    <a:gd name="T13" fmla="*/ 0 h 6"/>
                    <a:gd name="T14" fmla="*/ 1 w 3"/>
                    <a:gd name="T15" fmla="*/ 0 h 6"/>
                    <a:gd name="T16" fmla="*/ 2 w 3"/>
                    <a:gd name="T17" fmla="*/ 0 h 6"/>
                    <a:gd name="T18" fmla="*/ 2 w 3"/>
                    <a:gd name="T19" fmla="*/ 0 h 6"/>
                    <a:gd name="T20" fmla="*/ 2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1" y="0"/>
                      </a:moveTo>
                      <a:cubicBezTo>
                        <a:pt x="1" y="1"/>
                        <a:pt x="0" y="2"/>
                        <a:pt x="0" y="3"/>
                      </a:cubicBezTo>
                      <a:cubicBezTo>
                        <a:pt x="0" y="3"/>
                        <a:pt x="1" y="5"/>
                        <a:pt x="2" y="6"/>
                      </a:cubicBezTo>
                      <a:cubicBezTo>
                        <a:pt x="2" y="5"/>
                        <a:pt x="3" y="5"/>
                        <a:pt x="3" y="5"/>
                      </a:cubicBezTo>
                      <a:cubicBezTo>
                        <a:pt x="3" y="5"/>
                        <a:pt x="2" y="4"/>
                        <a:pt x="2" y="4"/>
                      </a:cubicBezTo>
                      <a:cubicBezTo>
                        <a:pt x="2" y="3"/>
                        <a:pt x="1" y="1"/>
                        <a:pt x="1" y="0"/>
                      </a:cubicBezTo>
                      <a:moveTo>
                        <a:pt x="2" y="0"/>
                      </a:moveTo>
                      <a:cubicBezTo>
                        <a:pt x="2" y="0"/>
                        <a:pt x="1" y="0"/>
                        <a:pt x="1" y="0"/>
                      </a:cubicBezTo>
                      <a:cubicBezTo>
                        <a:pt x="2" y="0"/>
                        <a:pt x="2" y="0"/>
                        <a:pt x="2" y="0"/>
                      </a:cubicBezTo>
                      <a:cubicBezTo>
                        <a:pt x="2" y="0"/>
                        <a:pt x="2" y="0"/>
                        <a:pt x="2" y="0"/>
                      </a:cubicBezTo>
                      <a:cubicBezTo>
                        <a:pt x="2" y="0"/>
                        <a:pt x="2" y="0"/>
                        <a:pt x="2" y="0"/>
                      </a:cubicBezTo>
                    </a:path>
                  </a:pathLst>
                </a:custGeom>
                <a:solidFill>
                  <a:srgbClr val="BD9E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1" name="Freeform 8982">
                  <a:extLst>
                    <a:ext uri="{FF2B5EF4-FFF2-40B4-BE49-F238E27FC236}">
                      <a16:creationId xmlns:a16="http://schemas.microsoft.com/office/drawing/2014/main" id="{A23C16B9-8F61-C0BC-58EF-D2619D964CFB}"/>
                    </a:ext>
                  </a:extLst>
                </p:cNvPr>
                <p:cNvSpPr>
                  <a:spLocks/>
                </p:cNvSpPr>
                <p:nvPr/>
              </p:nvSpPr>
              <p:spPr bwMode="auto">
                <a:xfrm>
                  <a:off x="4073" y="2112"/>
                  <a:ext cx="1" cy="1"/>
                </a:xfrm>
                <a:custGeom>
                  <a:avLst/>
                  <a:gdLst>
                    <a:gd name="T0" fmla="*/ 1 w 1"/>
                    <a:gd name="T1" fmla="*/ 0 h 1"/>
                    <a:gd name="T2" fmla="*/ 0 w 1"/>
                    <a:gd name="T3" fmla="*/ 1 h 1"/>
                    <a:gd name="T4" fmla="*/ 1 w 1"/>
                    <a:gd name="T5" fmla="*/ 1 h 1"/>
                    <a:gd name="T6" fmla="*/ 1 w 1"/>
                    <a:gd name="T7" fmla="*/ 1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0" y="0"/>
                        <a:pt x="0" y="1"/>
                      </a:cubicBezTo>
                      <a:cubicBezTo>
                        <a:pt x="0" y="1"/>
                        <a:pt x="1" y="1"/>
                        <a:pt x="1" y="1"/>
                      </a:cubicBezTo>
                      <a:cubicBezTo>
                        <a:pt x="1" y="1"/>
                        <a:pt x="1" y="1"/>
                        <a:pt x="1" y="1"/>
                      </a:cubicBezTo>
                      <a:cubicBezTo>
                        <a:pt x="1" y="1"/>
                        <a:pt x="1" y="0"/>
                        <a:pt x="1"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2" name="Freeform 8983">
                  <a:extLst>
                    <a:ext uri="{FF2B5EF4-FFF2-40B4-BE49-F238E27FC236}">
                      <a16:creationId xmlns:a16="http://schemas.microsoft.com/office/drawing/2014/main" id="{38EA978B-4013-A088-F042-7FFF6E0D3162}"/>
                    </a:ext>
                  </a:extLst>
                </p:cNvPr>
                <p:cNvSpPr>
                  <a:spLocks noEditPoints="1"/>
                </p:cNvSpPr>
                <p:nvPr/>
              </p:nvSpPr>
              <p:spPr bwMode="auto">
                <a:xfrm>
                  <a:off x="4066" y="2105"/>
                  <a:ext cx="4" cy="2"/>
                </a:xfrm>
                <a:custGeom>
                  <a:avLst/>
                  <a:gdLst>
                    <a:gd name="T0" fmla="*/ 0 w 4"/>
                    <a:gd name="T1" fmla="*/ 1 h 3"/>
                    <a:gd name="T2" fmla="*/ 0 w 4"/>
                    <a:gd name="T3" fmla="*/ 1 h 3"/>
                    <a:gd name="T4" fmla="*/ 0 w 4"/>
                    <a:gd name="T5" fmla="*/ 1 h 3"/>
                    <a:gd name="T6" fmla="*/ 0 w 4"/>
                    <a:gd name="T7" fmla="*/ 1 h 3"/>
                    <a:gd name="T8" fmla="*/ 1 w 4"/>
                    <a:gd name="T9" fmla="*/ 0 h 3"/>
                    <a:gd name="T10" fmla="*/ 0 w 4"/>
                    <a:gd name="T11" fmla="*/ 1 h 3"/>
                    <a:gd name="T12" fmla="*/ 0 w 4"/>
                    <a:gd name="T13" fmla="*/ 1 h 3"/>
                    <a:gd name="T14" fmla="*/ 4 w 4"/>
                    <a:gd name="T15" fmla="*/ 1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1"/>
                      </a:moveTo>
                      <a:cubicBezTo>
                        <a:pt x="0" y="1"/>
                        <a:pt x="0" y="1"/>
                        <a:pt x="0" y="1"/>
                      </a:cubicBezTo>
                      <a:cubicBezTo>
                        <a:pt x="0" y="1"/>
                        <a:pt x="0" y="1"/>
                        <a:pt x="0" y="1"/>
                      </a:cubicBezTo>
                      <a:cubicBezTo>
                        <a:pt x="0" y="1"/>
                        <a:pt x="0" y="1"/>
                        <a:pt x="0" y="1"/>
                      </a:cubicBezTo>
                      <a:moveTo>
                        <a:pt x="1" y="0"/>
                      </a:moveTo>
                      <a:cubicBezTo>
                        <a:pt x="0" y="0"/>
                        <a:pt x="0" y="1"/>
                        <a:pt x="0" y="1"/>
                      </a:cubicBezTo>
                      <a:cubicBezTo>
                        <a:pt x="0" y="1"/>
                        <a:pt x="0" y="1"/>
                        <a:pt x="0" y="1"/>
                      </a:cubicBezTo>
                      <a:cubicBezTo>
                        <a:pt x="2" y="1"/>
                        <a:pt x="3" y="3"/>
                        <a:pt x="4" y="3"/>
                      </a:cubicBezTo>
                      <a:cubicBezTo>
                        <a:pt x="4" y="2"/>
                        <a:pt x="2" y="0"/>
                        <a:pt x="1" y="0"/>
                      </a:cubicBezTo>
                    </a:path>
                  </a:pathLst>
                </a:custGeom>
                <a:solidFill>
                  <a:srgbClr val="BD9E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3" name="Freeform 8984">
                  <a:extLst>
                    <a:ext uri="{FF2B5EF4-FFF2-40B4-BE49-F238E27FC236}">
                      <a16:creationId xmlns:a16="http://schemas.microsoft.com/office/drawing/2014/main" id="{191AF835-04F2-1CE0-5FA3-C16E13E38B14}"/>
                    </a:ext>
                  </a:extLst>
                </p:cNvPr>
                <p:cNvSpPr>
                  <a:spLocks noEditPoints="1"/>
                </p:cNvSpPr>
                <p:nvPr/>
              </p:nvSpPr>
              <p:spPr bwMode="auto">
                <a:xfrm>
                  <a:off x="4065" y="2122"/>
                  <a:ext cx="3" cy="4"/>
                </a:xfrm>
                <a:custGeom>
                  <a:avLst/>
                  <a:gdLst>
                    <a:gd name="T0" fmla="*/ 1 w 4"/>
                    <a:gd name="T1" fmla="*/ 0 h 4"/>
                    <a:gd name="T2" fmla="*/ 1 w 4"/>
                    <a:gd name="T3" fmla="*/ 2 h 4"/>
                    <a:gd name="T4" fmla="*/ 2 w 4"/>
                    <a:gd name="T5" fmla="*/ 4 h 4"/>
                    <a:gd name="T6" fmla="*/ 2 w 4"/>
                    <a:gd name="T7" fmla="*/ 3 h 4"/>
                    <a:gd name="T8" fmla="*/ 1 w 4"/>
                    <a:gd name="T9" fmla="*/ 0 h 4"/>
                    <a:gd name="T10" fmla="*/ 1 w 4"/>
                    <a:gd name="T11" fmla="*/ 0 h 4"/>
                    <a:gd name="T12" fmla="*/ 1 w 4"/>
                    <a:gd name="T13" fmla="*/ 0 h 4"/>
                    <a:gd name="T14" fmla="*/ 1 w 4"/>
                    <a:gd name="T15" fmla="*/ 0 h 4"/>
                    <a:gd name="T16" fmla="*/ 1 w 4"/>
                    <a:gd name="T17" fmla="*/ 0 h 4"/>
                    <a:gd name="T18" fmla="*/ 1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1" y="0"/>
                      </a:moveTo>
                      <a:cubicBezTo>
                        <a:pt x="0" y="0"/>
                        <a:pt x="0" y="1"/>
                        <a:pt x="1" y="2"/>
                      </a:cubicBezTo>
                      <a:cubicBezTo>
                        <a:pt x="1" y="3"/>
                        <a:pt x="2" y="4"/>
                        <a:pt x="3" y="4"/>
                      </a:cubicBezTo>
                      <a:cubicBezTo>
                        <a:pt x="4" y="4"/>
                        <a:pt x="4" y="4"/>
                        <a:pt x="4" y="3"/>
                      </a:cubicBezTo>
                      <a:cubicBezTo>
                        <a:pt x="3" y="3"/>
                        <a:pt x="0" y="2"/>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4" name="Freeform 8985">
                  <a:extLst>
                    <a:ext uri="{FF2B5EF4-FFF2-40B4-BE49-F238E27FC236}">
                      <a16:creationId xmlns:a16="http://schemas.microsoft.com/office/drawing/2014/main" id="{0DDB9A8F-C428-F428-CF46-EBE1F05C7484}"/>
                    </a:ext>
                  </a:extLst>
                </p:cNvPr>
                <p:cNvSpPr>
                  <a:spLocks noEditPoints="1"/>
                </p:cNvSpPr>
                <p:nvPr/>
              </p:nvSpPr>
              <p:spPr bwMode="auto">
                <a:xfrm>
                  <a:off x="4073" y="2119"/>
                  <a:ext cx="3" cy="3"/>
                </a:xfrm>
                <a:custGeom>
                  <a:avLst/>
                  <a:gdLst>
                    <a:gd name="T0" fmla="*/ 0 w 3"/>
                    <a:gd name="T1" fmla="*/ 0 h 4"/>
                    <a:gd name="T2" fmla="*/ 0 w 3"/>
                    <a:gd name="T3" fmla="*/ 0 h 4"/>
                    <a:gd name="T4" fmla="*/ 0 w 3"/>
                    <a:gd name="T5" fmla="*/ 0 h 4"/>
                    <a:gd name="T6" fmla="*/ 0 w 3"/>
                    <a:gd name="T7" fmla="*/ 0 h 4"/>
                    <a:gd name="T8" fmla="*/ 1 w 3"/>
                    <a:gd name="T9" fmla="*/ 0 h 4"/>
                    <a:gd name="T10" fmla="*/ 0 w 3"/>
                    <a:gd name="T11" fmla="*/ 0 h 4"/>
                    <a:gd name="T12" fmla="*/ 2 w 3"/>
                    <a:gd name="T13" fmla="*/ 2 h 4"/>
                    <a:gd name="T14" fmla="*/ 2 w 3"/>
                    <a:gd name="T15" fmla="*/ 2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0" y="0"/>
                      </a:moveTo>
                      <a:cubicBezTo>
                        <a:pt x="0" y="0"/>
                        <a:pt x="0" y="0"/>
                        <a:pt x="0" y="0"/>
                      </a:cubicBezTo>
                      <a:cubicBezTo>
                        <a:pt x="0" y="0"/>
                        <a:pt x="0" y="0"/>
                        <a:pt x="0" y="0"/>
                      </a:cubicBezTo>
                      <a:cubicBezTo>
                        <a:pt x="0" y="0"/>
                        <a:pt x="0" y="0"/>
                        <a:pt x="0" y="0"/>
                      </a:cubicBezTo>
                      <a:moveTo>
                        <a:pt x="1" y="0"/>
                      </a:moveTo>
                      <a:cubicBezTo>
                        <a:pt x="1" y="0"/>
                        <a:pt x="1" y="0"/>
                        <a:pt x="0" y="0"/>
                      </a:cubicBezTo>
                      <a:cubicBezTo>
                        <a:pt x="1" y="1"/>
                        <a:pt x="2" y="1"/>
                        <a:pt x="2" y="2"/>
                      </a:cubicBezTo>
                      <a:cubicBezTo>
                        <a:pt x="2" y="3"/>
                        <a:pt x="2" y="4"/>
                        <a:pt x="2" y="4"/>
                      </a:cubicBezTo>
                      <a:cubicBezTo>
                        <a:pt x="3" y="3"/>
                        <a:pt x="3" y="0"/>
                        <a:pt x="1"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5" name="Freeform 8986">
                  <a:extLst>
                    <a:ext uri="{FF2B5EF4-FFF2-40B4-BE49-F238E27FC236}">
                      <a16:creationId xmlns:a16="http://schemas.microsoft.com/office/drawing/2014/main" id="{3E6E9707-AD57-F743-21F4-7626A39937D6}"/>
                    </a:ext>
                  </a:extLst>
                </p:cNvPr>
                <p:cNvSpPr>
                  <a:spLocks/>
                </p:cNvSpPr>
                <p:nvPr/>
              </p:nvSpPr>
              <p:spPr bwMode="auto">
                <a:xfrm>
                  <a:off x="4079" y="2112"/>
                  <a:ext cx="5" cy="5"/>
                </a:xfrm>
                <a:custGeom>
                  <a:avLst/>
                  <a:gdLst>
                    <a:gd name="T0" fmla="*/ 2 w 6"/>
                    <a:gd name="T1" fmla="*/ 0 h 5"/>
                    <a:gd name="T2" fmla="*/ 3 w 6"/>
                    <a:gd name="T3" fmla="*/ 5 h 5"/>
                    <a:gd name="T4" fmla="*/ 3 w 6"/>
                    <a:gd name="T5" fmla="*/ 5 h 5"/>
                    <a:gd name="T6" fmla="*/ 2 w 6"/>
                    <a:gd name="T7" fmla="*/ 1 h 5"/>
                    <a:gd name="T8" fmla="*/ 2 w 6"/>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5">
                      <a:moveTo>
                        <a:pt x="2" y="0"/>
                      </a:moveTo>
                      <a:cubicBezTo>
                        <a:pt x="0" y="2"/>
                        <a:pt x="3" y="5"/>
                        <a:pt x="5" y="5"/>
                      </a:cubicBezTo>
                      <a:cubicBezTo>
                        <a:pt x="6" y="5"/>
                        <a:pt x="6" y="5"/>
                        <a:pt x="6" y="5"/>
                      </a:cubicBezTo>
                      <a:cubicBezTo>
                        <a:pt x="4" y="4"/>
                        <a:pt x="4" y="2"/>
                        <a:pt x="2" y="1"/>
                      </a:cubicBezTo>
                      <a:cubicBezTo>
                        <a:pt x="2" y="0"/>
                        <a:pt x="2" y="0"/>
                        <a:pt x="2"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6" name="Freeform 8987">
                  <a:extLst>
                    <a:ext uri="{FF2B5EF4-FFF2-40B4-BE49-F238E27FC236}">
                      <a16:creationId xmlns:a16="http://schemas.microsoft.com/office/drawing/2014/main" id="{3E1B3A94-87A2-4D14-0494-B59276BF382B}"/>
                    </a:ext>
                  </a:extLst>
                </p:cNvPr>
                <p:cNvSpPr>
                  <a:spLocks/>
                </p:cNvSpPr>
                <p:nvPr/>
              </p:nvSpPr>
              <p:spPr bwMode="auto">
                <a:xfrm>
                  <a:off x="4077" y="2107"/>
                  <a:ext cx="1" cy="1"/>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0 h 1"/>
                    <a:gd name="T12" fmla="*/ 1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1" y="0"/>
                      </a:moveTo>
                      <a:cubicBezTo>
                        <a:pt x="0" y="0"/>
                        <a:pt x="0" y="0"/>
                        <a:pt x="0" y="0"/>
                      </a:cubicBezTo>
                      <a:cubicBezTo>
                        <a:pt x="0" y="0"/>
                        <a:pt x="0" y="0"/>
                        <a:pt x="0" y="0"/>
                      </a:cubicBezTo>
                      <a:cubicBezTo>
                        <a:pt x="0" y="0"/>
                        <a:pt x="0" y="0"/>
                        <a:pt x="0" y="0"/>
                      </a:cubicBezTo>
                      <a:cubicBezTo>
                        <a:pt x="1" y="0"/>
                        <a:pt x="1" y="0"/>
                        <a:pt x="1" y="1"/>
                      </a:cubicBezTo>
                      <a:cubicBezTo>
                        <a:pt x="1" y="1"/>
                        <a:pt x="1" y="1"/>
                        <a:pt x="1" y="0"/>
                      </a:cubicBezTo>
                      <a:cubicBezTo>
                        <a:pt x="1" y="0"/>
                        <a:pt x="1" y="0"/>
                        <a:pt x="1" y="0"/>
                      </a:cubicBezTo>
                    </a:path>
                  </a:pathLst>
                </a:custGeom>
                <a:solidFill>
                  <a:srgbClr val="BD9E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7" name="Freeform 8988">
                  <a:extLst>
                    <a:ext uri="{FF2B5EF4-FFF2-40B4-BE49-F238E27FC236}">
                      <a16:creationId xmlns:a16="http://schemas.microsoft.com/office/drawing/2014/main" id="{014D0289-93EB-8E5D-0375-4B5A3D676B7C}"/>
                    </a:ext>
                  </a:extLst>
                </p:cNvPr>
                <p:cNvSpPr>
                  <a:spLocks/>
                </p:cNvSpPr>
                <p:nvPr/>
              </p:nvSpPr>
              <p:spPr bwMode="auto">
                <a:xfrm>
                  <a:off x="4078" y="2107"/>
                  <a:ext cx="2" cy="3"/>
                </a:xfrm>
                <a:custGeom>
                  <a:avLst/>
                  <a:gdLst>
                    <a:gd name="T0" fmla="*/ 0 w 2"/>
                    <a:gd name="T1" fmla="*/ 0 h 3"/>
                    <a:gd name="T2" fmla="*/ 0 w 2"/>
                    <a:gd name="T3" fmla="*/ 1 h 3"/>
                    <a:gd name="T4" fmla="*/ 2 w 2"/>
                    <a:gd name="T5" fmla="*/ 3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1"/>
                        <a:pt x="0" y="1"/>
                        <a:pt x="0" y="1"/>
                      </a:cubicBezTo>
                      <a:cubicBezTo>
                        <a:pt x="1" y="1"/>
                        <a:pt x="1" y="3"/>
                        <a:pt x="2" y="3"/>
                      </a:cubicBezTo>
                      <a:cubicBezTo>
                        <a:pt x="2" y="2"/>
                        <a:pt x="1" y="1"/>
                        <a:pt x="0"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8" name="Freeform 8989">
                  <a:extLst>
                    <a:ext uri="{FF2B5EF4-FFF2-40B4-BE49-F238E27FC236}">
                      <a16:creationId xmlns:a16="http://schemas.microsoft.com/office/drawing/2014/main" id="{E4ACEDFC-179B-19F8-E938-B5A441EFA1DD}"/>
                    </a:ext>
                  </a:extLst>
                </p:cNvPr>
                <p:cNvSpPr>
                  <a:spLocks/>
                </p:cNvSpPr>
                <p:nvPr/>
              </p:nvSpPr>
              <p:spPr bwMode="auto">
                <a:xfrm>
                  <a:off x="4074" y="2125"/>
                  <a:ext cx="4" cy="1"/>
                </a:xfrm>
                <a:custGeom>
                  <a:avLst/>
                  <a:gdLst>
                    <a:gd name="T0" fmla="*/ 0 w 5"/>
                    <a:gd name="T1" fmla="*/ 0 h 2"/>
                    <a:gd name="T2" fmla="*/ 2 w 5"/>
                    <a:gd name="T3" fmla="*/ 1 h 2"/>
                    <a:gd name="T4" fmla="*/ 2 w 5"/>
                    <a:gd name="T5" fmla="*/ 1 h 2"/>
                    <a:gd name="T6" fmla="*/ 2 w 5"/>
                    <a:gd name="T7" fmla="*/ 1 h 2"/>
                    <a:gd name="T8" fmla="*/ 0 w 5"/>
                    <a:gd name="T9" fmla="*/ 0 h 2"/>
                    <a:gd name="T10" fmla="*/ 0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0"/>
                      </a:moveTo>
                      <a:cubicBezTo>
                        <a:pt x="0" y="1"/>
                        <a:pt x="2" y="2"/>
                        <a:pt x="3" y="2"/>
                      </a:cubicBezTo>
                      <a:cubicBezTo>
                        <a:pt x="4" y="2"/>
                        <a:pt x="5" y="2"/>
                        <a:pt x="5" y="1"/>
                      </a:cubicBezTo>
                      <a:cubicBezTo>
                        <a:pt x="4" y="1"/>
                        <a:pt x="3" y="2"/>
                        <a:pt x="3" y="2"/>
                      </a:cubicBezTo>
                      <a:cubicBezTo>
                        <a:pt x="2" y="2"/>
                        <a:pt x="1" y="1"/>
                        <a:pt x="0" y="0"/>
                      </a:cubicBezTo>
                      <a:cubicBezTo>
                        <a:pt x="0" y="0"/>
                        <a:pt x="0" y="0"/>
                        <a:pt x="0"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09" name="Freeform 8990">
                  <a:extLst>
                    <a:ext uri="{FF2B5EF4-FFF2-40B4-BE49-F238E27FC236}">
                      <a16:creationId xmlns:a16="http://schemas.microsoft.com/office/drawing/2014/main" id="{BA0D2793-C088-0CD7-F291-E0650D8E5D17}"/>
                    </a:ext>
                  </a:extLst>
                </p:cNvPr>
                <p:cNvSpPr>
                  <a:spLocks noEditPoints="1"/>
                </p:cNvSpPr>
                <p:nvPr/>
              </p:nvSpPr>
              <p:spPr bwMode="auto">
                <a:xfrm>
                  <a:off x="4081" y="2121"/>
                  <a:ext cx="3" cy="4"/>
                </a:xfrm>
                <a:custGeom>
                  <a:avLst/>
                  <a:gdLst>
                    <a:gd name="T0" fmla="*/ 1 w 3"/>
                    <a:gd name="T1" fmla="*/ 2 h 5"/>
                    <a:gd name="T2" fmla="*/ 0 w 3"/>
                    <a:gd name="T3" fmla="*/ 2 h 5"/>
                    <a:gd name="T4" fmla="*/ 1 w 3"/>
                    <a:gd name="T5" fmla="*/ 2 h 5"/>
                    <a:gd name="T6" fmla="*/ 0 w 3"/>
                    <a:gd name="T7" fmla="*/ 0 h 5"/>
                    <a:gd name="T8" fmla="*/ 0 w 3"/>
                    <a:gd name="T9" fmla="*/ 0 h 5"/>
                    <a:gd name="T10" fmla="*/ 1 w 3"/>
                    <a:gd name="T11" fmla="*/ 2 h 5"/>
                    <a:gd name="T12" fmla="*/ 2 w 3"/>
                    <a:gd name="T13" fmla="*/ 2 h 5"/>
                    <a:gd name="T14" fmla="*/ 0 w 3"/>
                    <a:gd name="T15" fmla="*/ 0 h 5"/>
                    <a:gd name="T16" fmla="*/ 0 w 3"/>
                    <a:gd name="T17" fmla="*/ 0 h 5"/>
                    <a:gd name="T18" fmla="*/ 0 w 3"/>
                    <a:gd name="T19" fmla="*/ 0 h 5"/>
                    <a:gd name="T20" fmla="*/ 0 w 3"/>
                    <a:gd name="T21" fmla="*/ 0 h 5"/>
                    <a:gd name="T22" fmla="*/ 0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5"/>
                      </a:moveTo>
                      <a:cubicBezTo>
                        <a:pt x="1" y="5"/>
                        <a:pt x="1" y="5"/>
                        <a:pt x="0" y="5"/>
                      </a:cubicBezTo>
                      <a:cubicBezTo>
                        <a:pt x="1" y="5"/>
                        <a:pt x="1" y="5"/>
                        <a:pt x="1" y="5"/>
                      </a:cubicBezTo>
                      <a:moveTo>
                        <a:pt x="0" y="0"/>
                      </a:moveTo>
                      <a:cubicBezTo>
                        <a:pt x="0" y="0"/>
                        <a:pt x="0" y="0"/>
                        <a:pt x="0" y="0"/>
                      </a:cubicBezTo>
                      <a:cubicBezTo>
                        <a:pt x="1" y="0"/>
                        <a:pt x="2" y="3"/>
                        <a:pt x="1" y="5"/>
                      </a:cubicBezTo>
                      <a:cubicBezTo>
                        <a:pt x="2" y="4"/>
                        <a:pt x="2" y="4"/>
                        <a:pt x="2" y="3"/>
                      </a:cubicBezTo>
                      <a:cubicBezTo>
                        <a:pt x="3" y="2"/>
                        <a:pt x="1" y="1"/>
                        <a:pt x="0" y="0"/>
                      </a:cubicBezTo>
                      <a:moveTo>
                        <a:pt x="0" y="0"/>
                      </a:moveTo>
                      <a:cubicBezTo>
                        <a:pt x="0" y="0"/>
                        <a:pt x="0" y="0"/>
                        <a:pt x="0" y="0"/>
                      </a:cubicBezTo>
                      <a:cubicBezTo>
                        <a:pt x="0" y="0"/>
                        <a:pt x="0" y="0"/>
                        <a:pt x="0" y="0"/>
                      </a:cubicBezTo>
                      <a:cubicBezTo>
                        <a:pt x="0" y="0"/>
                        <a:pt x="0" y="0"/>
                        <a:pt x="0"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0" name="Freeform 8991">
                  <a:extLst>
                    <a:ext uri="{FF2B5EF4-FFF2-40B4-BE49-F238E27FC236}">
                      <a16:creationId xmlns:a16="http://schemas.microsoft.com/office/drawing/2014/main" id="{07F6866A-42DA-B989-98D8-F157396BD8F5}"/>
                    </a:ext>
                  </a:extLst>
                </p:cNvPr>
                <p:cNvSpPr>
                  <a:spLocks noEditPoints="1"/>
                </p:cNvSpPr>
                <p:nvPr/>
              </p:nvSpPr>
              <p:spPr bwMode="auto">
                <a:xfrm>
                  <a:off x="4085" y="2118"/>
                  <a:ext cx="2"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1 w 2"/>
                    <a:gd name="T13" fmla="*/ 0 h 5"/>
                    <a:gd name="T14" fmla="*/ 0 w 2"/>
                    <a:gd name="T15" fmla="*/ 0 h 5"/>
                    <a:gd name="T16" fmla="*/ 1 w 2"/>
                    <a:gd name="T17" fmla="*/ 1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2" y="2"/>
                        <a:pt x="0" y="4"/>
                        <a:pt x="1" y="5"/>
                      </a:cubicBezTo>
                      <a:cubicBezTo>
                        <a:pt x="2" y="4"/>
                        <a:pt x="2" y="2"/>
                        <a:pt x="1" y="1"/>
                      </a:cubicBezTo>
                      <a:moveTo>
                        <a:pt x="1" y="1"/>
                      </a:moveTo>
                      <a:cubicBezTo>
                        <a:pt x="1" y="1"/>
                        <a:pt x="1" y="1"/>
                        <a:pt x="1" y="1"/>
                      </a:cubicBezTo>
                      <a:cubicBezTo>
                        <a:pt x="1" y="1"/>
                        <a:pt x="1" y="1"/>
                        <a:pt x="1" y="1"/>
                      </a:cubicBezTo>
                      <a:moveTo>
                        <a:pt x="1" y="0"/>
                      </a:moveTo>
                      <a:cubicBezTo>
                        <a:pt x="0" y="0"/>
                        <a:pt x="0" y="0"/>
                        <a:pt x="0" y="0"/>
                      </a:cubicBezTo>
                      <a:cubicBezTo>
                        <a:pt x="1" y="1"/>
                        <a:pt x="1" y="1"/>
                        <a:pt x="1" y="1"/>
                      </a:cubicBezTo>
                      <a:cubicBezTo>
                        <a:pt x="1" y="1"/>
                        <a:pt x="1" y="0"/>
                        <a:pt x="1"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1" name="Freeform 8992">
                  <a:extLst>
                    <a:ext uri="{FF2B5EF4-FFF2-40B4-BE49-F238E27FC236}">
                      <a16:creationId xmlns:a16="http://schemas.microsoft.com/office/drawing/2014/main" id="{796A2A65-AF72-8E6A-A433-973AB2ECBF0D}"/>
                    </a:ext>
                  </a:extLst>
                </p:cNvPr>
                <p:cNvSpPr>
                  <a:spLocks noEditPoints="1"/>
                </p:cNvSpPr>
                <p:nvPr/>
              </p:nvSpPr>
              <p:spPr bwMode="auto">
                <a:xfrm>
                  <a:off x="4067" y="2188"/>
                  <a:ext cx="25" cy="28"/>
                </a:xfrm>
                <a:custGeom>
                  <a:avLst/>
                  <a:gdLst>
                    <a:gd name="T0" fmla="*/ 6 w 30"/>
                    <a:gd name="T1" fmla="*/ 12 h 33"/>
                    <a:gd name="T2" fmla="*/ 6 w 30"/>
                    <a:gd name="T3" fmla="*/ 13 h 33"/>
                    <a:gd name="T4" fmla="*/ 7 w 30"/>
                    <a:gd name="T5" fmla="*/ 15 h 33"/>
                    <a:gd name="T6" fmla="*/ 6 w 30"/>
                    <a:gd name="T7" fmla="*/ 13 h 33"/>
                    <a:gd name="T8" fmla="*/ 5 w 30"/>
                    <a:gd name="T9" fmla="*/ 8 h 33"/>
                    <a:gd name="T10" fmla="*/ 6 w 30"/>
                    <a:gd name="T11" fmla="*/ 8 h 33"/>
                    <a:gd name="T12" fmla="*/ 7 w 30"/>
                    <a:gd name="T13" fmla="*/ 10 h 33"/>
                    <a:gd name="T14" fmla="*/ 5 w 30"/>
                    <a:gd name="T15" fmla="*/ 8 h 33"/>
                    <a:gd name="T16" fmla="*/ 3 w 30"/>
                    <a:gd name="T17" fmla="*/ 8 h 33"/>
                    <a:gd name="T18" fmla="*/ 3 w 30"/>
                    <a:gd name="T19" fmla="*/ 6 h 33"/>
                    <a:gd name="T20" fmla="*/ 3 w 30"/>
                    <a:gd name="T21" fmla="*/ 8 h 33"/>
                    <a:gd name="T22" fmla="*/ 9 w 30"/>
                    <a:gd name="T23" fmla="*/ 4 h 33"/>
                    <a:gd name="T24" fmla="*/ 9 w 30"/>
                    <a:gd name="T25" fmla="*/ 4 h 33"/>
                    <a:gd name="T26" fmla="*/ 9 w 30"/>
                    <a:gd name="T27" fmla="*/ 6 h 33"/>
                    <a:gd name="T28" fmla="*/ 9 w 30"/>
                    <a:gd name="T29" fmla="*/ 7 h 33"/>
                    <a:gd name="T30" fmla="*/ 9 w 30"/>
                    <a:gd name="T31" fmla="*/ 4 h 33"/>
                    <a:gd name="T32" fmla="*/ 11 w 30"/>
                    <a:gd name="T33" fmla="*/ 3 h 33"/>
                    <a:gd name="T34" fmla="*/ 11 w 30"/>
                    <a:gd name="T35" fmla="*/ 3 h 33"/>
                    <a:gd name="T36" fmla="*/ 11 w 30"/>
                    <a:gd name="T37" fmla="*/ 3 h 33"/>
                    <a:gd name="T38" fmla="*/ 4 w 30"/>
                    <a:gd name="T39" fmla="*/ 3 h 33"/>
                    <a:gd name="T40" fmla="*/ 6 w 30"/>
                    <a:gd name="T41" fmla="*/ 5 h 33"/>
                    <a:gd name="T42" fmla="*/ 6 w 30"/>
                    <a:gd name="T43" fmla="*/ 3 h 33"/>
                    <a:gd name="T44" fmla="*/ 8 w 30"/>
                    <a:gd name="T45" fmla="*/ 3 h 33"/>
                    <a:gd name="T46" fmla="*/ 6 w 30"/>
                    <a:gd name="T47" fmla="*/ 3 h 33"/>
                    <a:gd name="T48" fmla="*/ 6 w 30"/>
                    <a:gd name="T49" fmla="*/ 3 h 33"/>
                    <a:gd name="T50" fmla="*/ 6 w 30"/>
                    <a:gd name="T51" fmla="*/ 0 h 33"/>
                    <a:gd name="T52" fmla="*/ 4 w 30"/>
                    <a:gd name="T53" fmla="*/ 2 h 33"/>
                    <a:gd name="T54" fmla="*/ 3 w 30"/>
                    <a:gd name="T55" fmla="*/ 1 h 33"/>
                    <a:gd name="T56" fmla="*/ 3 w 30"/>
                    <a:gd name="T57" fmla="*/ 3 h 33"/>
                    <a:gd name="T58" fmla="*/ 1 w 30"/>
                    <a:gd name="T59" fmla="*/ 6 h 33"/>
                    <a:gd name="T60" fmla="*/ 3 w 30"/>
                    <a:gd name="T61" fmla="*/ 12 h 33"/>
                    <a:gd name="T62" fmla="*/ 6 w 30"/>
                    <a:gd name="T63" fmla="*/ 15 h 33"/>
                    <a:gd name="T64" fmla="*/ 7 w 30"/>
                    <a:gd name="T65" fmla="*/ 17 h 33"/>
                    <a:gd name="T66" fmla="*/ 9 w 30"/>
                    <a:gd name="T67" fmla="*/ 11 h 33"/>
                    <a:gd name="T68" fmla="*/ 9 w 30"/>
                    <a:gd name="T69" fmla="*/ 11 h 33"/>
                    <a:gd name="T70" fmla="*/ 10 w 30"/>
                    <a:gd name="T71" fmla="*/ 10 h 33"/>
                    <a:gd name="T72" fmla="*/ 13 w 30"/>
                    <a:gd name="T73" fmla="*/ 8 h 33"/>
                    <a:gd name="T74" fmla="*/ 13 w 30"/>
                    <a:gd name="T75" fmla="*/ 7 h 33"/>
                    <a:gd name="T76" fmla="*/ 15 w 30"/>
                    <a:gd name="T77" fmla="*/ 5 h 33"/>
                    <a:gd name="T78" fmla="*/ 12 w 30"/>
                    <a:gd name="T79" fmla="*/ 3 h 33"/>
                    <a:gd name="T80" fmla="*/ 8 w 30"/>
                    <a:gd name="T81" fmla="*/ 1 h 33"/>
                    <a:gd name="T82" fmla="*/ 8 w 30"/>
                    <a:gd name="T83" fmla="*/ 1 h 33"/>
                    <a:gd name="T84" fmla="*/ 6 w 30"/>
                    <a:gd name="T85" fmla="*/ 0 h 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 h="33">
                      <a:moveTo>
                        <a:pt x="11" y="25"/>
                      </a:moveTo>
                      <a:cubicBezTo>
                        <a:pt x="11" y="25"/>
                        <a:pt x="11" y="25"/>
                        <a:pt x="11" y="24"/>
                      </a:cubicBezTo>
                      <a:cubicBezTo>
                        <a:pt x="11" y="25"/>
                        <a:pt x="11" y="25"/>
                        <a:pt x="11" y="25"/>
                      </a:cubicBezTo>
                      <a:cubicBezTo>
                        <a:pt x="11" y="25"/>
                        <a:pt x="11" y="25"/>
                        <a:pt x="11" y="25"/>
                      </a:cubicBezTo>
                      <a:cubicBezTo>
                        <a:pt x="11" y="26"/>
                        <a:pt x="13" y="27"/>
                        <a:pt x="14" y="28"/>
                      </a:cubicBezTo>
                      <a:cubicBezTo>
                        <a:pt x="14" y="28"/>
                        <a:pt x="13" y="29"/>
                        <a:pt x="13" y="29"/>
                      </a:cubicBezTo>
                      <a:cubicBezTo>
                        <a:pt x="12" y="29"/>
                        <a:pt x="12" y="28"/>
                        <a:pt x="11" y="27"/>
                      </a:cubicBezTo>
                      <a:cubicBezTo>
                        <a:pt x="11" y="26"/>
                        <a:pt x="11" y="25"/>
                        <a:pt x="11" y="25"/>
                      </a:cubicBezTo>
                      <a:cubicBezTo>
                        <a:pt x="11" y="25"/>
                        <a:pt x="11" y="25"/>
                        <a:pt x="11" y="25"/>
                      </a:cubicBezTo>
                      <a:moveTo>
                        <a:pt x="10" y="16"/>
                      </a:moveTo>
                      <a:cubicBezTo>
                        <a:pt x="10" y="16"/>
                        <a:pt x="10" y="16"/>
                        <a:pt x="10" y="16"/>
                      </a:cubicBezTo>
                      <a:cubicBezTo>
                        <a:pt x="10" y="16"/>
                        <a:pt x="11" y="15"/>
                        <a:pt x="11" y="15"/>
                      </a:cubicBezTo>
                      <a:cubicBezTo>
                        <a:pt x="12" y="15"/>
                        <a:pt x="12" y="16"/>
                        <a:pt x="12" y="16"/>
                      </a:cubicBezTo>
                      <a:cubicBezTo>
                        <a:pt x="13" y="16"/>
                        <a:pt x="14" y="18"/>
                        <a:pt x="13" y="19"/>
                      </a:cubicBezTo>
                      <a:cubicBezTo>
                        <a:pt x="12" y="19"/>
                        <a:pt x="12" y="16"/>
                        <a:pt x="11" y="16"/>
                      </a:cubicBezTo>
                      <a:cubicBezTo>
                        <a:pt x="11" y="16"/>
                        <a:pt x="11" y="16"/>
                        <a:pt x="10" y="16"/>
                      </a:cubicBezTo>
                      <a:moveTo>
                        <a:pt x="5" y="15"/>
                      </a:moveTo>
                      <a:cubicBezTo>
                        <a:pt x="5" y="15"/>
                        <a:pt x="5" y="15"/>
                        <a:pt x="5" y="15"/>
                      </a:cubicBezTo>
                      <a:cubicBezTo>
                        <a:pt x="5" y="14"/>
                        <a:pt x="6" y="12"/>
                        <a:pt x="4" y="12"/>
                      </a:cubicBezTo>
                      <a:cubicBezTo>
                        <a:pt x="4" y="12"/>
                        <a:pt x="4" y="12"/>
                        <a:pt x="4" y="12"/>
                      </a:cubicBezTo>
                      <a:cubicBezTo>
                        <a:pt x="5" y="12"/>
                        <a:pt x="7" y="13"/>
                        <a:pt x="6" y="14"/>
                      </a:cubicBezTo>
                      <a:cubicBezTo>
                        <a:pt x="6" y="14"/>
                        <a:pt x="5" y="15"/>
                        <a:pt x="5" y="15"/>
                      </a:cubicBezTo>
                      <a:moveTo>
                        <a:pt x="18" y="8"/>
                      </a:moveTo>
                      <a:cubicBezTo>
                        <a:pt x="18" y="8"/>
                        <a:pt x="18" y="8"/>
                        <a:pt x="18" y="8"/>
                      </a:cubicBezTo>
                      <a:cubicBezTo>
                        <a:pt x="19" y="8"/>
                        <a:pt x="19" y="8"/>
                        <a:pt x="19" y="8"/>
                      </a:cubicBezTo>
                      <a:cubicBezTo>
                        <a:pt x="18" y="8"/>
                        <a:pt x="18" y="8"/>
                        <a:pt x="18" y="8"/>
                      </a:cubicBezTo>
                      <a:cubicBezTo>
                        <a:pt x="18" y="8"/>
                        <a:pt x="18" y="8"/>
                        <a:pt x="18" y="8"/>
                      </a:cubicBezTo>
                      <a:cubicBezTo>
                        <a:pt x="18" y="9"/>
                        <a:pt x="19" y="11"/>
                        <a:pt x="19" y="12"/>
                      </a:cubicBezTo>
                      <a:cubicBezTo>
                        <a:pt x="19" y="12"/>
                        <a:pt x="20" y="13"/>
                        <a:pt x="20" y="13"/>
                      </a:cubicBezTo>
                      <a:cubicBezTo>
                        <a:pt x="20" y="14"/>
                        <a:pt x="20" y="14"/>
                        <a:pt x="19" y="14"/>
                      </a:cubicBezTo>
                      <a:cubicBezTo>
                        <a:pt x="19" y="14"/>
                        <a:pt x="18" y="11"/>
                        <a:pt x="17" y="11"/>
                      </a:cubicBezTo>
                      <a:cubicBezTo>
                        <a:pt x="17" y="10"/>
                        <a:pt x="18" y="9"/>
                        <a:pt x="18" y="8"/>
                      </a:cubicBezTo>
                      <a:moveTo>
                        <a:pt x="23" y="7"/>
                      </a:moveTo>
                      <a:cubicBezTo>
                        <a:pt x="23" y="7"/>
                        <a:pt x="23" y="7"/>
                        <a:pt x="23" y="7"/>
                      </a:cubicBezTo>
                      <a:cubicBezTo>
                        <a:pt x="25" y="7"/>
                        <a:pt x="25" y="9"/>
                        <a:pt x="25" y="10"/>
                      </a:cubicBezTo>
                      <a:cubicBezTo>
                        <a:pt x="24" y="9"/>
                        <a:pt x="25" y="7"/>
                        <a:pt x="23" y="7"/>
                      </a:cubicBezTo>
                      <a:cubicBezTo>
                        <a:pt x="23" y="7"/>
                        <a:pt x="23" y="7"/>
                        <a:pt x="23" y="7"/>
                      </a:cubicBezTo>
                      <a:cubicBezTo>
                        <a:pt x="23" y="7"/>
                        <a:pt x="23" y="7"/>
                        <a:pt x="23" y="7"/>
                      </a:cubicBezTo>
                      <a:moveTo>
                        <a:pt x="11" y="10"/>
                      </a:moveTo>
                      <a:cubicBezTo>
                        <a:pt x="9" y="10"/>
                        <a:pt x="7" y="8"/>
                        <a:pt x="8" y="7"/>
                      </a:cubicBezTo>
                      <a:cubicBezTo>
                        <a:pt x="9" y="7"/>
                        <a:pt x="9" y="7"/>
                        <a:pt x="9" y="7"/>
                      </a:cubicBezTo>
                      <a:cubicBezTo>
                        <a:pt x="9" y="7"/>
                        <a:pt x="11" y="9"/>
                        <a:pt x="11" y="10"/>
                      </a:cubicBezTo>
                      <a:cubicBezTo>
                        <a:pt x="11" y="10"/>
                        <a:pt x="11" y="10"/>
                        <a:pt x="11" y="10"/>
                      </a:cubicBezTo>
                      <a:moveTo>
                        <a:pt x="12" y="5"/>
                      </a:moveTo>
                      <a:cubicBezTo>
                        <a:pt x="12" y="4"/>
                        <a:pt x="12" y="4"/>
                        <a:pt x="13" y="4"/>
                      </a:cubicBezTo>
                      <a:cubicBezTo>
                        <a:pt x="14" y="4"/>
                        <a:pt x="16" y="6"/>
                        <a:pt x="15" y="7"/>
                      </a:cubicBezTo>
                      <a:cubicBezTo>
                        <a:pt x="15" y="6"/>
                        <a:pt x="14" y="5"/>
                        <a:pt x="12" y="5"/>
                      </a:cubicBezTo>
                      <a:cubicBezTo>
                        <a:pt x="12" y="5"/>
                        <a:pt x="12" y="5"/>
                        <a:pt x="12" y="5"/>
                      </a:cubicBezTo>
                      <a:cubicBezTo>
                        <a:pt x="12" y="5"/>
                        <a:pt x="12" y="5"/>
                        <a:pt x="12" y="5"/>
                      </a:cubicBezTo>
                      <a:cubicBezTo>
                        <a:pt x="12" y="5"/>
                        <a:pt x="12" y="5"/>
                        <a:pt x="12" y="5"/>
                      </a:cubicBezTo>
                      <a:cubicBezTo>
                        <a:pt x="12" y="5"/>
                        <a:pt x="12" y="5"/>
                        <a:pt x="12" y="5"/>
                      </a:cubicBezTo>
                      <a:moveTo>
                        <a:pt x="12" y="0"/>
                      </a:moveTo>
                      <a:cubicBezTo>
                        <a:pt x="11" y="0"/>
                        <a:pt x="11" y="1"/>
                        <a:pt x="10" y="1"/>
                      </a:cubicBezTo>
                      <a:cubicBezTo>
                        <a:pt x="9" y="1"/>
                        <a:pt x="8" y="2"/>
                        <a:pt x="8" y="2"/>
                      </a:cubicBezTo>
                      <a:cubicBezTo>
                        <a:pt x="7" y="2"/>
                        <a:pt x="7" y="2"/>
                        <a:pt x="6" y="1"/>
                      </a:cubicBezTo>
                      <a:cubicBezTo>
                        <a:pt x="6" y="1"/>
                        <a:pt x="6" y="1"/>
                        <a:pt x="6" y="1"/>
                      </a:cubicBezTo>
                      <a:cubicBezTo>
                        <a:pt x="5" y="1"/>
                        <a:pt x="5" y="2"/>
                        <a:pt x="4" y="2"/>
                      </a:cubicBezTo>
                      <a:cubicBezTo>
                        <a:pt x="4" y="3"/>
                        <a:pt x="3" y="3"/>
                        <a:pt x="3" y="3"/>
                      </a:cubicBezTo>
                      <a:cubicBezTo>
                        <a:pt x="3" y="4"/>
                        <a:pt x="3" y="6"/>
                        <a:pt x="2" y="8"/>
                      </a:cubicBezTo>
                      <a:cubicBezTo>
                        <a:pt x="1" y="9"/>
                        <a:pt x="2" y="11"/>
                        <a:pt x="1" y="12"/>
                      </a:cubicBezTo>
                      <a:cubicBezTo>
                        <a:pt x="0" y="14"/>
                        <a:pt x="3" y="16"/>
                        <a:pt x="2" y="18"/>
                      </a:cubicBezTo>
                      <a:cubicBezTo>
                        <a:pt x="1" y="20"/>
                        <a:pt x="4" y="21"/>
                        <a:pt x="4" y="23"/>
                      </a:cubicBezTo>
                      <a:cubicBezTo>
                        <a:pt x="4" y="25"/>
                        <a:pt x="7" y="25"/>
                        <a:pt x="7" y="27"/>
                      </a:cubicBezTo>
                      <a:cubicBezTo>
                        <a:pt x="7" y="29"/>
                        <a:pt x="10" y="29"/>
                        <a:pt x="11" y="30"/>
                      </a:cubicBezTo>
                      <a:cubicBezTo>
                        <a:pt x="11" y="33"/>
                        <a:pt x="14" y="31"/>
                        <a:pt x="14" y="32"/>
                      </a:cubicBezTo>
                      <a:cubicBezTo>
                        <a:pt x="14" y="33"/>
                        <a:pt x="14" y="33"/>
                        <a:pt x="14" y="33"/>
                      </a:cubicBezTo>
                      <a:cubicBezTo>
                        <a:pt x="16" y="29"/>
                        <a:pt x="18" y="26"/>
                        <a:pt x="20" y="22"/>
                      </a:cubicBezTo>
                      <a:cubicBezTo>
                        <a:pt x="20" y="22"/>
                        <a:pt x="19" y="21"/>
                        <a:pt x="19" y="21"/>
                      </a:cubicBezTo>
                      <a:cubicBezTo>
                        <a:pt x="19" y="21"/>
                        <a:pt x="19" y="21"/>
                        <a:pt x="19" y="21"/>
                      </a:cubicBezTo>
                      <a:cubicBezTo>
                        <a:pt x="19" y="21"/>
                        <a:pt x="19" y="21"/>
                        <a:pt x="19" y="21"/>
                      </a:cubicBezTo>
                      <a:cubicBezTo>
                        <a:pt x="19" y="21"/>
                        <a:pt x="19" y="21"/>
                        <a:pt x="19" y="21"/>
                      </a:cubicBezTo>
                      <a:cubicBezTo>
                        <a:pt x="19" y="20"/>
                        <a:pt x="20" y="20"/>
                        <a:pt x="20" y="20"/>
                      </a:cubicBezTo>
                      <a:cubicBezTo>
                        <a:pt x="20" y="20"/>
                        <a:pt x="21" y="21"/>
                        <a:pt x="21" y="21"/>
                      </a:cubicBezTo>
                      <a:cubicBezTo>
                        <a:pt x="22" y="19"/>
                        <a:pt x="24" y="17"/>
                        <a:pt x="26" y="15"/>
                      </a:cubicBezTo>
                      <a:cubicBezTo>
                        <a:pt x="26" y="14"/>
                        <a:pt x="26" y="13"/>
                        <a:pt x="26" y="13"/>
                      </a:cubicBezTo>
                      <a:cubicBezTo>
                        <a:pt x="26" y="14"/>
                        <a:pt x="26" y="14"/>
                        <a:pt x="26" y="14"/>
                      </a:cubicBezTo>
                      <a:cubicBezTo>
                        <a:pt x="26" y="14"/>
                        <a:pt x="27" y="14"/>
                        <a:pt x="27" y="14"/>
                      </a:cubicBezTo>
                      <a:cubicBezTo>
                        <a:pt x="28" y="13"/>
                        <a:pt x="29" y="11"/>
                        <a:pt x="30" y="10"/>
                      </a:cubicBezTo>
                      <a:cubicBezTo>
                        <a:pt x="30" y="10"/>
                        <a:pt x="29" y="9"/>
                        <a:pt x="29" y="8"/>
                      </a:cubicBezTo>
                      <a:cubicBezTo>
                        <a:pt x="30" y="6"/>
                        <a:pt x="25" y="7"/>
                        <a:pt x="24" y="4"/>
                      </a:cubicBezTo>
                      <a:cubicBezTo>
                        <a:pt x="24" y="2"/>
                        <a:pt x="20" y="4"/>
                        <a:pt x="18" y="1"/>
                      </a:cubicBezTo>
                      <a:cubicBezTo>
                        <a:pt x="18" y="1"/>
                        <a:pt x="18" y="1"/>
                        <a:pt x="17" y="1"/>
                      </a:cubicBezTo>
                      <a:cubicBezTo>
                        <a:pt x="17" y="1"/>
                        <a:pt x="17" y="1"/>
                        <a:pt x="16" y="1"/>
                      </a:cubicBezTo>
                      <a:cubicBezTo>
                        <a:pt x="16" y="1"/>
                        <a:pt x="15" y="1"/>
                        <a:pt x="15" y="1"/>
                      </a:cubicBezTo>
                      <a:cubicBezTo>
                        <a:pt x="14" y="1"/>
                        <a:pt x="13" y="1"/>
                        <a:pt x="13" y="0"/>
                      </a:cubicBezTo>
                      <a:cubicBezTo>
                        <a:pt x="12" y="0"/>
                        <a:pt x="12" y="0"/>
                        <a:pt x="12" y="0"/>
                      </a:cubicBezTo>
                    </a:path>
                  </a:pathLst>
                </a:custGeom>
                <a:solidFill>
                  <a:srgbClr val="DEC6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2" name="Freeform 8993">
                  <a:extLst>
                    <a:ext uri="{FF2B5EF4-FFF2-40B4-BE49-F238E27FC236}">
                      <a16:creationId xmlns:a16="http://schemas.microsoft.com/office/drawing/2014/main" id="{ABB2C3EF-42C4-27C3-5333-59CA990744EC}"/>
                    </a:ext>
                  </a:extLst>
                </p:cNvPr>
                <p:cNvSpPr>
                  <a:spLocks noEditPoints="1"/>
                </p:cNvSpPr>
                <p:nvPr/>
              </p:nvSpPr>
              <p:spPr bwMode="auto">
                <a:xfrm>
                  <a:off x="4079" y="2197"/>
                  <a:ext cx="18" cy="20"/>
                </a:xfrm>
                <a:custGeom>
                  <a:avLst/>
                  <a:gdLst>
                    <a:gd name="T0" fmla="*/ 4 w 22"/>
                    <a:gd name="T1" fmla="*/ 8 h 25"/>
                    <a:gd name="T2" fmla="*/ 2 w 22"/>
                    <a:gd name="T3" fmla="*/ 7 h 25"/>
                    <a:gd name="T4" fmla="*/ 2 w 22"/>
                    <a:gd name="T5" fmla="*/ 7 h 25"/>
                    <a:gd name="T6" fmla="*/ 4 w 22"/>
                    <a:gd name="T7" fmla="*/ 8 h 25"/>
                    <a:gd name="T8" fmla="*/ 5 w 22"/>
                    <a:gd name="T9" fmla="*/ 8 h 25"/>
                    <a:gd name="T10" fmla="*/ 4 w 22"/>
                    <a:gd name="T11" fmla="*/ 8 h 25"/>
                    <a:gd name="T12" fmla="*/ 6 w 22"/>
                    <a:gd name="T13" fmla="*/ 5 h 25"/>
                    <a:gd name="T14" fmla="*/ 6 w 22"/>
                    <a:gd name="T15" fmla="*/ 5 h 25"/>
                    <a:gd name="T16" fmla="*/ 6 w 22"/>
                    <a:gd name="T17" fmla="*/ 5 h 25"/>
                    <a:gd name="T18" fmla="*/ 6 w 22"/>
                    <a:gd name="T19" fmla="*/ 5 h 25"/>
                    <a:gd name="T20" fmla="*/ 7 w 22"/>
                    <a:gd name="T21" fmla="*/ 6 h 25"/>
                    <a:gd name="T22" fmla="*/ 6 w 22"/>
                    <a:gd name="T23" fmla="*/ 7 h 25"/>
                    <a:gd name="T24" fmla="*/ 6 w 22"/>
                    <a:gd name="T25" fmla="*/ 7 h 25"/>
                    <a:gd name="T26" fmla="*/ 6 w 22"/>
                    <a:gd name="T27" fmla="*/ 7 h 25"/>
                    <a:gd name="T28" fmla="*/ 6 w 22"/>
                    <a:gd name="T29" fmla="*/ 5 h 25"/>
                    <a:gd name="T30" fmla="*/ 6 w 22"/>
                    <a:gd name="T31" fmla="*/ 5 h 25"/>
                    <a:gd name="T32" fmla="*/ 8 w 22"/>
                    <a:gd name="T33" fmla="*/ 4 h 25"/>
                    <a:gd name="T34" fmla="*/ 7 w 22"/>
                    <a:gd name="T35" fmla="*/ 4 h 25"/>
                    <a:gd name="T36" fmla="*/ 8 w 22"/>
                    <a:gd name="T37" fmla="*/ 4 h 25"/>
                    <a:gd name="T38" fmla="*/ 8 w 22"/>
                    <a:gd name="T39" fmla="*/ 4 h 25"/>
                    <a:gd name="T40" fmla="*/ 8 w 22"/>
                    <a:gd name="T41" fmla="*/ 5 h 25"/>
                    <a:gd name="T42" fmla="*/ 8 w 22"/>
                    <a:gd name="T43" fmla="*/ 6 h 25"/>
                    <a:gd name="T44" fmla="*/ 8 w 22"/>
                    <a:gd name="T45" fmla="*/ 5 h 25"/>
                    <a:gd name="T46" fmla="*/ 8 w 22"/>
                    <a:gd name="T47" fmla="*/ 4 h 25"/>
                    <a:gd name="T48" fmla="*/ 7 w 22"/>
                    <a:gd name="T49" fmla="*/ 0 h 25"/>
                    <a:gd name="T50" fmla="*/ 6 w 22"/>
                    <a:gd name="T51" fmla="*/ 2 h 25"/>
                    <a:gd name="T52" fmla="*/ 7 w 22"/>
                    <a:gd name="T53" fmla="*/ 3 h 25"/>
                    <a:gd name="T54" fmla="*/ 7 w 22"/>
                    <a:gd name="T55" fmla="*/ 3 h 25"/>
                    <a:gd name="T56" fmla="*/ 6 w 22"/>
                    <a:gd name="T57" fmla="*/ 2 h 25"/>
                    <a:gd name="T58" fmla="*/ 3 w 22"/>
                    <a:gd name="T59" fmla="*/ 5 h 25"/>
                    <a:gd name="T60" fmla="*/ 2 w 22"/>
                    <a:gd name="T61" fmla="*/ 6 h 25"/>
                    <a:gd name="T62" fmla="*/ 2 w 22"/>
                    <a:gd name="T63" fmla="*/ 5 h 25"/>
                    <a:gd name="T64" fmla="*/ 2 w 22"/>
                    <a:gd name="T65" fmla="*/ 5 h 25"/>
                    <a:gd name="T66" fmla="*/ 0 w 22"/>
                    <a:gd name="T67" fmla="*/ 9 h 25"/>
                    <a:gd name="T68" fmla="*/ 1 w 22"/>
                    <a:gd name="T69" fmla="*/ 9 h 25"/>
                    <a:gd name="T70" fmla="*/ 2 w 22"/>
                    <a:gd name="T71" fmla="*/ 9 h 25"/>
                    <a:gd name="T72" fmla="*/ 2 w 22"/>
                    <a:gd name="T73" fmla="*/ 9 h 25"/>
                    <a:gd name="T74" fmla="*/ 2 w 22"/>
                    <a:gd name="T75" fmla="*/ 10 h 25"/>
                    <a:gd name="T76" fmla="*/ 2 w 22"/>
                    <a:gd name="T77" fmla="*/ 10 h 25"/>
                    <a:gd name="T78" fmla="*/ 3 w 22"/>
                    <a:gd name="T79" fmla="*/ 10 h 25"/>
                    <a:gd name="T80" fmla="*/ 4 w 22"/>
                    <a:gd name="T81" fmla="*/ 10 h 25"/>
                    <a:gd name="T82" fmla="*/ 4 w 22"/>
                    <a:gd name="T83" fmla="*/ 10 h 25"/>
                    <a:gd name="T84" fmla="*/ 5 w 22"/>
                    <a:gd name="T85" fmla="*/ 10 h 25"/>
                    <a:gd name="T86" fmla="*/ 6 w 22"/>
                    <a:gd name="T87" fmla="*/ 10 h 25"/>
                    <a:gd name="T88" fmla="*/ 9 w 22"/>
                    <a:gd name="T89" fmla="*/ 5 h 25"/>
                    <a:gd name="T90" fmla="*/ 9 w 22"/>
                    <a:gd name="T91" fmla="*/ 5 h 25"/>
                    <a:gd name="T92" fmla="*/ 9 w 22"/>
                    <a:gd name="T93" fmla="*/ 2 h 25"/>
                    <a:gd name="T94" fmla="*/ 7 w 22"/>
                    <a:gd name="T95" fmla="*/ 0 h 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 h="25">
                      <a:moveTo>
                        <a:pt x="8" y="20"/>
                      </a:moveTo>
                      <a:cubicBezTo>
                        <a:pt x="7" y="20"/>
                        <a:pt x="6" y="19"/>
                        <a:pt x="6" y="18"/>
                      </a:cubicBezTo>
                      <a:cubicBezTo>
                        <a:pt x="6" y="18"/>
                        <a:pt x="6" y="18"/>
                        <a:pt x="6" y="18"/>
                      </a:cubicBezTo>
                      <a:cubicBezTo>
                        <a:pt x="6" y="19"/>
                        <a:pt x="7" y="19"/>
                        <a:pt x="8" y="19"/>
                      </a:cubicBezTo>
                      <a:cubicBezTo>
                        <a:pt x="8" y="19"/>
                        <a:pt x="9" y="19"/>
                        <a:pt x="10" y="19"/>
                      </a:cubicBezTo>
                      <a:cubicBezTo>
                        <a:pt x="9" y="20"/>
                        <a:pt x="9" y="20"/>
                        <a:pt x="8" y="20"/>
                      </a:cubicBezTo>
                      <a:moveTo>
                        <a:pt x="13" y="13"/>
                      </a:moveTo>
                      <a:cubicBezTo>
                        <a:pt x="13" y="13"/>
                        <a:pt x="13" y="13"/>
                        <a:pt x="13" y="13"/>
                      </a:cubicBezTo>
                      <a:cubicBezTo>
                        <a:pt x="13" y="13"/>
                        <a:pt x="13" y="13"/>
                        <a:pt x="13" y="13"/>
                      </a:cubicBezTo>
                      <a:cubicBezTo>
                        <a:pt x="13" y="13"/>
                        <a:pt x="13" y="13"/>
                        <a:pt x="13" y="13"/>
                      </a:cubicBezTo>
                      <a:cubicBezTo>
                        <a:pt x="14" y="14"/>
                        <a:pt x="16" y="14"/>
                        <a:pt x="15" y="16"/>
                      </a:cubicBezTo>
                      <a:cubicBezTo>
                        <a:pt x="15" y="16"/>
                        <a:pt x="14" y="17"/>
                        <a:pt x="14" y="17"/>
                      </a:cubicBezTo>
                      <a:cubicBezTo>
                        <a:pt x="14" y="17"/>
                        <a:pt x="14" y="18"/>
                        <a:pt x="13" y="18"/>
                      </a:cubicBezTo>
                      <a:cubicBezTo>
                        <a:pt x="14" y="18"/>
                        <a:pt x="14" y="17"/>
                        <a:pt x="14" y="17"/>
                      </a:cubicBezTo>
                      <a:cubicBezTo>
                        <a:pt x="15" y="16"/>
                        <a:pt x="14" y="13"/>
                        <a:pt x="13" y="13"/>
                      </a:cubicBezTo>
                      <a:cubicBezTo>
                        <a:pt x="13" y="13"/>
                        <a:pt x="13" y="13"/>
                        <a:pt x="13" y="13"/>
                      </a:cubicBezTo>
                      <a:moveTo>
                        <a:pt x="18" y="10"/>
                      </a:moveTo>
                      <a:cubicBezTo>
                        <a:pt x="18" y="10"/>
                        <a:pt x="18" y="10"/>
                        <a:pt x="17" y="10"/>
                      </a:cubicBezTo>
                      <a:cubicBezTo>
                        <a:pt x="18" y="10"/>
                        <a:pt x="18" y="10"/>
                        <a:pt x="18" y="10"/>
                      </a:cubicBezTo>
                      <a:cubicBezTo>
                        <a:pt x="18" y="10"/>
                        <a:pt x="18" y="10"/>
                        <a:pt x="18" y="10"/>
                      </a:cubicBezTo>
                      <a:cubicBezTo>
                        <a:pt x="18" y="11"/>
                        <a:pt x="18" y="11"/>
                        <a:pt x="18" y="11"/>
                      </a:cubicBezTo>
                      <a:cubicBezTo>
                        <a:pt x="19" y="12"/>
                        <a:pt x="19" y="14"/>
                        <a:pt x="18" y="14"/>
                      </a:cubicBezTo>
                      <a:cubicBezTo>
                        <a:pt x="17" y="14"/>
                        <a:pt x="19" y="12"/>
                        <a:pt x="18" y="11"/>
                      </a:cubicBezTo>
                      <a:cubicBezTo>
                        <a:pt x="18" y="11"/>
                        <a:pt x="18" y="11"/>
                        <a:pt x="18" y="10"/>
                      </a:cubicBezTo>
                      <a:moveTo>
                        <a:pt x="16" y="0"/>
                      </a:moveTo>
                      <a:cubicBezTo>
                        <a:pt x="15" y="1"/>
                        <a:pt x="14" y="3"/>
                        <a:pt x="13" y="4"/>
                      </a:cubicBezTo>
                      <a:cubicBezTo>
                        <a:pt x="14" y="5"/>
                        <a:pt x="14" y="7"/>
                        <a:pt x="15" y="8"/>
                      </a:cubicBezTo>
                      <a:cubicBezTo>
                        <a:pt x="15" y="8"/>
                        <a:pt x="15" y="8"/>
                        <a:pt x="15" y="8"/>
                      </a:cubicBezTo>
                      <a:cubicBezTo>
                        <a:pt x="14" y="8"/>
                        <a:pt x="12" y="6"/>
                        <a:pt x="12" y="5"/>
                      </a:cubicBezTo>
                      <a:cubicBezTo>
                        <a:pt x="10" y="7"/>
                        <a:pt x="8" y="9"/>
                        <a:pt x="7" y="11"/>
                      </a:cubicBezTo>
                      <a:cubicBezTo>
                        <a:pt x="7" y="12"/>
                        <a:pt x="7" y="14"/>
                        <a:pt x="6" y="15"/>
                      </a:cubicBezTo>
                      <a:cubicBezTo>
                        <a:pt x="6" y="14"/>
                        <a:pt x="7" y="14"/>
                        <a:pt x="6" y="13"/>
                      </a:cubicBezTo>
                      <a:cubicBezTo>
                        <a:pt x="6" y="13"/>
                        <a:pt x="6" y="12"/>
                        <a:pt x="6" y="12"/>
                      </a:cubicBezTo>
                      <a:cubicBezTo>
                        <a:pt x="4" y="16"/>
                        <a:pt x="2" y="19"/>
                        <a:pt x="0" y="23"/>
                      </a:cubicBezTo>
                      <a:cubicBezTo>
                        <a:pt x="0" y="23"/>
                        <a:pt x="1" y="23"/>
                        <a:pt x="1" y="23"/>
                      </a:cubicBezTo>
                      <a:cubicBezTo>
                        <a:pt x="2" y="23"/>
                        <a:pt x="2" y="23"/>
                        <a:pt x="2" y="23"/>
                      </a:cubicBezTo>
                      <a:cubicBezTo>
                        <a:pt x="3" y="23"/>
                        <a:pt x="3" y="23"/>
                        <a:pt x="3" y="23"/>
                      </a:cubicBezTo>
                      <a:cubicBezTo>
                        <a:pt x="3" y="23"/>
                        <a:pt x="4" y="23"/>
                        <a:pt x="4" y="24"/>
                      </a:cubicBezTo>
                      <a:cubicBezTo>
                        <a:pt x="4" y="25"/>
                        <a:pt x="5" y="25"/>
                        <a:pt x="5" y="25"/>
                      </a:cubicBezTo>
                      <a:cubicBezTo>
                        <a:pt x="6" y="25"/>
                        <a:pt x="6" y="25"/>
                        <a:pt x="7" y="25"/>
                      </a:cubicBezTo>
                      <a:cubicBezTo>
                        <a:pt x="7" y="24"/>
                        <a:pt x="8" y="24"/>
                        <a:pt x="8" y="24"/>
                      </a:cubicBezTo>
                      <a:cubicBezTo>
                        <a:pt x="9" y="24"/>
                        <a:pt x="9" y="24"/>
                        <a:pt x="9" y="24"/>
                      </a:cubicBezTo>
                      <a:cubicBezTo>
                        <a:pt x="9" y="25"/>
                        <a:pt x="10" y="25"/>
                        <a:pt x="10" y="25"/>
                      </a:cubicBezTo>
                      <a:cubicBezTo>
                        <a:pt x="11" y="25"/>
                        <a:pt x="11" y="25"/>
                        <a:pt x="12" y="25"/>
                      </a:cubicBezTo>
                      <a:cubicBezTo>
                        <a:pt x="12" y="21"/>
                        <a:pt x="16" y="17"/>
                        <a:pt x="20" y="13"/>
                      </a:cubicBezTo>
                      <a:cubicBezTo>
                        <a:pt x="20" y="13"/>
                        <a:pt x="20" y="13"/>
                        <a:pt x="20" y="13"/>
                      </a:cubicBezTo>
                      <a:cubicBezTo>
                        <a:pt x="22" y="10"/>
                        <a:pt x="18" y="7"/>
                        <a:pt x="19" y="4"/>
                      </a:cubicBezTo>
                      <a:cubicBezTo>
                        <a:pt x="19" y="3"/>
                        <a:pt x="17" y="2"/>
                        <a:pt x="16" y="0"/>
                      </a:cubicBezTo>
                    </a:path>
                  </a:pathLst>
                </a:custGeom>
                <a:solidFill>
                  <a:srgbClr val="E2C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3" name="Freeform 8994">
                  <a:extLst>
                    <a:ext uri="{FF2B5EF4-FFF2-40B4-BE49-F238E27FC236}">
                      <a16:creationId xmlns:a16="http://schemas.microsoft.com/office/drawing/2014/main" id="{FE4ADF3F-8764-17F9-171D-92D46C286CE7}"/>
                    </a:ext>
                  </a:extLst>
                </p:cNvPr>
                <p:cNvSpPr>
                  <a:spLocks/>
                </p:cNvSpPr>
                <p:nvPr/>
              </p:nvSpPr>
              <p:spPr bwMode="auto">
                <a:xfrm>
                  <a:off x="4089" y="2207"/>
                  <a:ext cx="8" cy="10"/>
                </a:xfrm>
                <a:custGeom>
                  <a:avLst/>
                  <a:gdLst>
                    <a:gd name="T0" fmla="*/ 3 w 10"/>
                    <a:gd name="T1" fmla="*/ 0 h 12"/>
                    <a:gd name="T2" fmla="*/ 0 w 10"/>
                    <a:gd name="T3" fmla="*/ 6 h 12"/>
                    <a:gd name="T4" fmla="*/ 1 w 10"/>
                    <a:gd name="T5" fmla="*/ 6 h 12"/>
                    <a:gd name="T6" fmla="*/ 2 w 10"/>
                    <a:gd name="T7" fmla="*/ 5 h 12"/>
                    <a:gd name="T8" fmla="*/ 2 w 10"/>
                    <a:gd name="T9" fmla="*/ 5 h 12"/>
                    <a:gd name="T10" fmla="*/ 2 w 10"/>
                    <a:gd name="T11" fmla="*/ 5 h 12"/>
                    <a:gd name="T12" fmla="*/ 2 w 10"/>
                    <a:gd name="T13" fmla="*/ 5 h 12"/>
                    <a:gd name="T14" fmla="*/ 2 w 10"/>
                    <a:gd name="T15" fmla="*/ 5 h 12"/>
                    <a:gd name="T16" fmla="*/ 2 w 10"/>
                    <a:gd name="T17" fmla="*/ 5 h 12"/>
                    <a:gd name="T18" fmla="*/ 3 w 10"/>
                    <a:gd name="T19" fmla="*/ 3 h 12"/>
                    <a:gd name="T20" fmla="*/ 3 w 10"/>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2">
                      <a:moveTo>
                        <a:pt x="8" y="0"/>
                      </a:moveTo>
                      <a:cubicBezTo>
                        <a:pt x="4" y="4"/>
                        <a:pt x="0" y="8"/>
                        <a:pt x="0" y="12"/>
                      </a:cubicBezTo>
                      <a:cubicBezTo>
                        <a:pt x="0" y="12"/>
                        <a:pt x="1" y="11"/>
                        <a:pt x="1" y="11"/>
                      </a:cubicBezTo>
                      <a:cubicBezTo>
                        <a:pt x="2" y="10"/>
                        <a:pt x="3" y="10"/>
                        <a:pt x="4" y="10"/>
                      </a:cubicBezTo>
                      <a:cubicBezTo>
                        <a:pt x="4" y="10"/>
                        <a:pt x="4" y="10"/>
                        <a:pt x="4" y="10"/>
                      </a:cubicBezTo>
                      <a:cubicBezTo>
                        <a:pt x="4" y="10"/>
                        <a:pt x="4" y="10"/>
                        <a:pt x="4" y="10"/>
                      </a:cubicBezTo>
                      <a:cubicBezTo>
                        <a:pt x="5" y="10"/>
                        <a:pt x="5" y="10"/>
                        <a:pt x="5" y="10"/>
                      </a:cubicBezTo>
                      <a:cubicBezTo>
                        <a:pt x="5" y="10"/>
                        <a:pt x="5" y="10"/>
                        <a:pt x="6" y="10"/>
                      </a:cubicBezTo>
                      <a:cubicBezTo>
                        <a:pt x="6" y="10"/>
                        <a:pt x="6" y="10"/>
                        <a:pt x="6" y="10"/>
                      </a:cubicBezTo>
                      <a:cubicBezTo>
                        <a:pt x="8" y="9"/>
                        <a:pt x="6" y="6"/>
                        <a:pt x="8" y="5"/>
                      </a:cubicBezTo>
                      <a:cubicBezTo>
                        <a:pt x="10" y="4"/>
                        <a:pt x="8" y="2"/>
                        <a:pt x="8" y="0"/>
                      </a:cubicBezTo>
                    </a:path>
                  </a:pathLst>
                </a:custGeom>
                <a:solidFill>
                  <a:srgbClr val="EFD6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4" name="Freeform 8995">
                  <a:extLst>
                    <a:ext uri="{FF2B5EF4-FFF2-40B4-BE49-F238E27FC236}">
                      <a16:creationId xmlns:a16="http://schemas.microsoft.com/office/drawing/2014/main" id="{9B782548-AC83-B25B-EDF9-5BD83E2D98D5}"/>
                    </a:ext>
                  </a:extLst>
                </p:cNvPr>
                <p:cNvSpPr>
                  <a:spLocks noEditPoints="1"/>
                </p:cNvSpPr>
                <p:nvPr/>
              </p:nvSpPr>
              <p:spPr bwMode="auto">
                <a:xfrm>
                  <a:off x="4065" y="2192"/>
                  <a:ext cx="4" cy="3"/>
                </a:xfrm>
                <a:custGeom>
                  <a:avLst/>
                  <a:gdLst>
                    <a:gd name="T0" fmla="*/ 0 w 5"/>
                    <a:gd name="T1" fmla="*/ 2 h 4"/>
                    <a:gd name="T2" fmla="*/ 0 w 5"/>
                    <a:gd name="T3" fmla="*/ 2 h 4"/>
                    <a:gd name="T4" fmla="*/ 0 w 5"/>
                    <a:gd name="T5" fmla="*/ 2 h 4"/>
                    <a:gd name="T6" fmla="*/ 0 w 5"/>
                    <a:gd name="T7" fmla="*/ 2 h 4"/>
                    <a:gd name="T8" fmla="*/ 0 w 5"/>
                    <a:gd name="T9" fmla="*/ 2 h 4"/>
                    <a:gd name="T10" fmla="*/ 0 w 5"/>
                    <a:gd name="T11" fmla="*/ 2 h 4"/>
                    <a:gd name="T12" fmla="*/ 1 w 5"/>
                    <a:gd name="T13" fmla="*/ 2 h 4"/>
                    <a:gd name="T14" fmla="*/ 0 w 5"/>
                    <a:gd name="T15" fmla="*/ 2 h 4"/>
                    <a:gd name="T16" fmla="*/ 1 w 5"/>
                    <a:gd name="T17" fmla="*/ 2 h 4"/>
                    <a:gd name="T18" fmla="*/ 2 w 5"/>
                    <a:gd name="T19" fmla="*/ 0 h 4"/>
                    <a:gd name="T20" fmla="*/ 2 w 5"/>
                    <a:gd name="T21" fmla="*/ 0 h 4"/>
                    <a:gd name="T22" fmla="*/ 2 w 5"/>
                    <a:gd name="T23" fmla="*/ 0 h 4"/>
                    <a:gd name="T24" fmla="*/ 2 w 5"/>
                    <a:gd name="T25" fmla="*/ 0 h 4"/>
                    <a:gd name="T26" fmla="*/ 2 w 5"/>
                    <a:gd name="T27" fmla="*/ 0 h 4"/>
                    <a:gd name="T28" fmla="*/ 2 w 5"/>
                    <a:gd name="T29" fmla="*/ 0 h 4"/>
                    <a:gd name="T30" fmla="*/ 2 w 5"/>
                    <a:gd name="T31" fmla="*/ 0 h 4"/>
                    <a:gd name="T32" fmla="*/ 2 w 5"/>
                    <a:gd name="T33" fmla="*/ 0 h 4"/>
                    <a:gd name="T34" fmla="*/ 2 w 5"/>
                    <a:gd name="T35" fmla="*/ 0 h 4"/>
                    <a:gd name="T36" fmla="*/ 2 w 5"/>
                    <a:gd name="T37" fmla="*/ 0 h 4"/>
                    <a:gd name="T38" fmla="*/ 2 w 5"/>
                    <a:gd name="T39" fmla="*/ 0 h 4"/>
                    <a:gd name="T40" fmla="*/ 2 w 5"/>
                    <a:gd name="T41" fmla="*/ 0 h 4"/>
                    <a:gd name="T42" fmla="*/ 2 w 5"/>
                    <a:gd name="T43" fmla="*/ 0 h 4"/>
                    <a:gd name="T44" fmla="*/ 2 w 5"/>
                    <a:gd name="T45" fmla="*/ 0 h 4"/>
                    <a:gd name="T46" fmla="*/ 2 w 5"/>
                    <a:gd name="T47" fmla="*/ 0 h 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4">
                      <a:moveTo>
                        <a:pt x="0" y="3"/>
                      </a:moveTo>
                      <a:cubicBezTo>
                        <a:pt x="0" y="3"/>
                        <a:pt x="0" y="3"/>
                        <a:pt x="0" y="4"/>
                      </a:cubicBezTo>
                      <a:cubicBezTo>
                        <a:pt x="0" y="3"/>
                        <a:pt x="0" y="3"/>
                        <a:pt x="0" y="3"/>
                      </a:cubicBezTo>
                      <a:moveTo>
                        <a:pt x="0" y="3"/>
                      </a:moveTo>
                      <a:cubicBezTo>
                        <a:pt x="0" y="3"/>
                        <a:pt x="0" y="3"/>
                        <a:pt x="0" y="3"/>
                      </a:cubicBezTo>
                      <a:cubicBezTo>
                        <a:pt x="0" y="3"/>
                        <a:pt x="0" y="3"/>
                        <a:pt x="0" y="3"/>
                      </a:cubicBezTo>
                      <a:moveTo>
                        <a:pt x="1" y="3"/>
                      </a:moveTo>
                      <a:cubicBezTo>
                        <a:pt x="1" y="3"/>
                        <a:pt x="1" y="3"/>
                        <a:pt x="0" y="3"/>
                      </a:cubicBezTo>
                      <a:cubicBezTo>
                        <a:pt x="1" y="3"/>
                        <a:pt x="1" y="3"/>
                        <a:pt x="1" y="3"/>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path>
                  </a:pathLst>
                </a:custGeom>
                <a:solidFill>
                  <a:srgbClr val="DEC6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5" name="Freeform 8996">
                  <a:extLst>
                    <a:ext uri="{FF2B5EF4-FFF2-40B4-BE49-F238E27FC236}">
                      <a16:creationId xmlns:a16="http://schemas.microsoft.com/office/drawing/2014/main" id="{B133DBBA-B7DF-3C18-8541-9BE3E9029069}"/>
                    </a:ext>
                  </a:extLst>
                </p:cNvPr>
                <p:cNvSpPr>
                  <a:spLocks noEditPoints="1"/>
                </p:cNvSpPr>
                <p:nvPr/>
              </p:nvSpPr>
              <p:spPr bwMode="auto">
                <a:xfrm>
                  <a:off x="4088" y="2219"/>
                  <a:ext cx="3" cy="3"/>
                </a:xfrm>
                <a:custGeom>
                  <a:avLst/>
                  <a:gdLst>
                    <a:gd name="T0" fmla="*/ 0 w 4"/>
                    <a:gd name="T1" fmla="*/ 2 h 4"/>
                    <a:gd name="T2" fmla="*/ 0 w 4"/>
                    <a:gd name="T3" fmla="*/ 2 h 4"/>
                    <a:gd name="T4" fmla="*/ 0 w 4"/>
                    <a:gd name="T5" fmla="*/ 2 h 4"/>
                    <a:gd name="T6" fmla="*/ 0 w 4"/>
                    <a:gd name="T7" fmla="*/ 2 h 4"/>
                    <a:gd name="T8" fmla="*/ 0 w 4"/>
                    <a:gd name="T9" fmla="*/ 2 h 4"/>
                    <a:gd name="T10" fmla="*/ 0 w 4"/>
                    <a:gd name="T11" fmla="*/ 2 h 4"/>
                    <a:gd name="T12" fmla="*/ 0 w 4"/>
                    <a:gd name="T13" fmla="*/ 2 h 4"/>
                    <a:gd name="T14" fmla="*/ 0 w 4"/>
                    <a:gd name="T15" fmla="*/ 2 h 4"/>
                    <a:gd name="T16" fmla="*/ 0 w 4"/>
                    <a:gd name="T17" fmla="*/ 2 h 4"/>
                    <a:gd name="T18" fmla="*/ 0 w 4"/>
                    <a:gd name="T19" fmla="*/ 2 h 4"/>
                    <a:gd name="T20" fmla="*/ 0 w 4"/>
                    <a:gd name="T21" fmla="*/ 2 h 4"/>
                    <a:gd name="T22" fmla="*/ 2 w 4"/>
                    <a:gd name="T23" fmla="*/ 0 h 4"/>
                    <a:gd name="T24" fmla="*/ 2 w 4"/>
                    <a:gd name="T25" fmla="*/ 0 h 4"/>
                    <a:gd name="T26" fmla="*/ 2 w 4"/>
                    <a:gd name="T27" fmla="*/ 0 h 4"/>
                    <a:gd name="T28" fmla="*/ 2 w 4"/>
                    <a:gd name="T29" fmla="*/ 0 h 4"/>
                    <a:gd name="T30" fmla="*/ 2 w 4"/>
                    <a:gd name="T31" fmla="*/ 0 h 4"/>
                    <a:gd name="T32" fmla="*/ 2 w 4"/>
                    <a:gd name="T33" fmla="*/ 0 h 4"/>
                    <a:gd name="T34" fmla="*/ 2 w 4"/>
                    <a:gd name="T35" fmla="*/ 0 h 4"/>
                    <a:gd name="T36" fmla="*/ 2 w 4"/>
                    <a:gd name="T37" fmla="*/ 0 h 4"/>
                    <a:gd name="T38" fmla="*/ 2 w 4"/>
                    <a:gd name="T39" fmla="*/ 0 h 4"/>
                    <a:gd name="T40" fmla="*/ 2 w 4"/>
                    <a:gd name="T41" fmla="*/ 2 h 4"/>
                    <a:gd name="T42" fmla="*/ 2 w 4"/>
                    <a:gd name="T43" fmla="*/ 2 h 4"/>
                    <a:gd name="T44" fmla="*/ 2 w 4"/>
                    <a:gd name="T45" fmla="*/ 2 h 4"/>
                    <a:gd name="T46" fmla="*/ 2 w 4"/>
                    <a:gd name="T47" fmla="*/ 0 h 4"/>
                    <a:gd name="T48" fmla="*/ 2 w 4"/>
                    <a:gd name="T49" fmla="*/ 0 h 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4">
                      <a:moveTo>
                        <a:pt x="0" y="4"/>
                      </a:moveTo>
                      <a:cubicBezTo>
                        <a:pt x="0" y="4"/>
                        <a:pt x="0" y="4"/>
                        <a:pt x="0" y="4"/>
                      </a:cubicBezTo>
                      <a:cubicBezTo>
                        <a:pt x="0" y="4"/>
                        <a:pt x="0" y="4"/>
                        <a:pt x="0" y="4"/>
                      </a:cubicBezTo>
                      <a:moveTo>
                        <a:pt x="0" y="4"/>
                      </a:moveTo>
                      <a:cubicBezTo>
                        <a:pt x="0" y="4"/>
                        <a:pt x="0" y="4"/>
                        <a:pt x="0" y="4"/>
                      </a:cubicBezTo>
                      <a:cubicBezTo>
                        <a:pt x="0" y="4"/>
                        <a:pt x="0" y="4"/>
                        <a:pt x="0" y="4"/>
                      </a:cubicBezTo>
                      <a:cubicBezTo>
                        <a:pt x="0" y="4"/>
                        <a:pt x="0" y="4"/>
                        <a:pt x="0" y="4"/>
                      </a:cubicBezTo>
                      <a:cubicBezTo>
                        <a:pt x="0" y="4"/>
                        <a:pt x="0" y="4"/>
                        <a:pt x="0" y="4"/>
                      </a:cubicBezTo>
                      <a:moveTo>
                        <a:pt x="0" y="4"/>
                      </a:moveTo>
                      <a:cubicBezTo>
                        <a:pt x="0" y="4"/>
                        <a:pt x="0" y="4"/>
                        <a:pt x="0" y="4"/>
                      </a:cubicBezTo>
                      <a:cubicBezTo>
                        <a:pt x="0" y="4"/>
                        <a:pt x="0" y="4"/>
                        <a:pt x="0" y="4"/>
                      </a:cubicBezTo>
                      <a:moveTo>
                        <a:pt x="4" y="0"/>
                      </a:moveTo>
                      <a:cubicBezTo>
                        <a:pt x="4" y="0"/>
                        <a:pt x="4" y="0"/>
                        <a:pt x="4" y="0"/>
                      </a:cubicBezTo>
                      <a:cubicBezTo>
                        <a:pt x="4" y="0"/>
                        <a:pt x="4" y="0"/>
                        <a:pt x="4" y="0"/>
                      </a:cubicBez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3" y="0"/>
                        <a:pt x="3" y="1"/>
                        <a:pt x="2" y="2"/>
                      </a:cubicBezTo>
                      <a:cubicBezTo>
                        <a:pt x="2" y="2"/>
                        <a:pt x="2" y="2"/>
                        <a:pt x="2" y="2"/>
                      </a:cubicBezTo>
                      <a:cubicBezTo>
                        <a:pt x="2" y="2"/>
                        <a:pt x="2" y="2"/>
                        <a:pt x="2" y="2"/>
                      </a:cubicBezTo>
                      <a:cubicBezTo>
                        <a:pt x="3" y="1"/>
                        <a:pt x="3" y="0"/>
                        <a:pt x="4" y="0"/>
                      </a:cubicBezTo>
                      <a:cubicBezTo>
                        <a:pt x="4" y="0"/>
                        <a:pt x="4" y="0"/>
                        <a:pt x="4" y="0"/>
                      </a:cubicBezTo>
                    </a:path>
                  </a:pathLst>
                </a:custGeom>
                <a:solidFill>
                  <a:srgbClr val="E2C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6" name="Freeform 8997">
                  <a:extLst>
                    <a:ext uri="{FF2B5EF4-FFF2-40B4-BE49-F238E27FC236}">
                      <a16:creationId xmlns:a16="http://schemas.microsoft.com/office/drawing/2014/main" id="{B2915076-9A31-E8F0-22E7-BCF631179828}"/>
                    </a:ext>
                  </a:extLst>
                </p:cNvPr>
                <p:cNvSpPr>
                  <a:spLocks/>
                </p:cNvSpPr>
                <p:nvPr/>
              </p:nvSpPr>
              <p:spPr bwMode="auto">
                <a:xfrm>
                  <a:off x="4071" y="2224"/>
                  <a:ext cx="1" cy="1"/>
                </a:xfrm>
                <a:custGeom>
                  <a:avLst/>
                  <a:gdLst>
                    <a:gd name="T0" fmla="*/ 0 w 1"/>
                    <a:gd name="T1" fmla="*/ 0 h 1"/>
                    <a:gd name="T2" fmla="*/ 1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1"/>
                        <a:pt x="1" y="1"/>
                      </a:cubicBezTo>
                      <a:cubicBezTo>
                        <a:pt x="1" y="1"/>
                        <a:pt x="0" y="1"/>
                        <a:pt x="0" y="0"/>
                      </a:cubicBezTo>
                    </a:path>
                  </a:pathLst>
                </a:custGeom>
                <a:solidFill>
                  <a:srgbClr val="DEC6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7" name="Freeform 8998">
                  <a:extLst>
                    <a:ext uri="{FF2B5EF4-FFF2-40B4-BE49-F238E27FC236}">
                      <a16:creationId xmlns:a16="http://schemas.microsoft.com/office/drawing/2014/main" id="{31D0DB02-B290-D42E-72DA-23A22AC89E89}"/>
                    </a:ext>
                  </a:extLst>
                </p:cNvPr>
                <p:cNvSpPr>
                  <a:spLocks noEditPoints="1"/>
                </p:cNvSpPr>
                <p:nvPr/>
              </p:nvSpPr>
              <p:spPr bwMode="auto">
                <a:xfrm>
                  <a:off x="4083" y="2224"/>
                  <a:ext cx="2" cy="1"/>
                </a:xfrm>
                <a:custGeom>
                  <a:avLst/>
                  <a:gdLst>
                    <a:gd name="T0" fmla="*/ 1 w 2"/>
                    <a:gd name="T1" fmla="*/ 1 h 1"/>
                    <a:gd name="T2" fmla="*/ 2 w 2"/>
                    <a:gd name="T3" fmla="*/ 1 h 1"/>
                    <a:gd name="T4" fmla="*/ 1 w 2"/>
                    <a:gd name="T5" fmla="*/ 1 h 1"/>
                    <a:gd name="T6" fmla="*/ 0 w 2"/>
                    <a:gd name="T7" fmla="*/ 0 h 1"/>
                    <a:gd name="T8" fmla="*/ 1 w 2"/>
                    <a:gd name="T9" fmla="*/ 1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1" y="1"/>
                      </a:moveTo>
                      <a:cubicBezTo>
                        <a:pt x="1" y="1"/>
                        <a:pt x="2" y="1"/>
                        <a:pt x="2" y="1"/>
                      </a:cubicBezTo>
                      <a:cubicBezTo>
                        <a:pt x="2" y="1"/>
                        <a:pt x="1" y="1"/>
                        <a:pt x="1" y="1"/>
                      </a:cubicBezTo>
                      <a:moveTo>
                        <a:pt x="0" y="0"/>
                      </a:moveTo>
                      <a:cubicBezTo>
                        <a:pt x="1" y="0"/>
                        <a:pt x="1" y="0"/>
                        <a:pt x="1" y="1"/>
                      </a:cubicBezTo>
                      <a:cubicBezTo>
                        <a:pt x="1" y="0"/>
                        <a:pt x="1" y="0"/>
                        <a:pt x="0" y="0"/>
                      </a:cubicBezTo>
                    </a:path>
                  </a:pathLst>
                </a:custGeom>
                <a:solidFill>
                  <a:srgbClr val="E2C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8" name="Freeform 8999">
                  <a:extLst>
                    <a:ext uri="{FF2B5EF4-FFF2-40B4-BE49-F238E27FC236}">
                      <a16:creationId xmlns:a16="http://schemas.microsoft.com/office/drawing/2014/main" id="{57B24205-0FE7-FDEE-B466-384D453C5663}"/>
                    </a:ext>
                  </a:extLst>
                </p:cNvPr>
                <p:cNvSpPr>
                  <a:spLocks noEditPoints="1"/>
                </p:cNvSpPr>
                <p:nvPr/>
              </p:nvSpPr>
              <p:spPr bwMode="auto">
                <a:xfrm>
                  <a:off x="4071" y="2225"/>
                  <a:ext cx="4" cy="1"/>
                </a:xfrm>
                <a:custGeom>
                  <a:avLst/>
                  <a:gdLst>
                    <a:gd name="T0" fmla="*/ 0 w 4"/>
                    <a:gd name="T1" fmla="*/ 0 h 1"/>
                    <a:gd name="T2" fmla="*/ 0 w 4"/>
                    <a:gd name="T3" fmla="*/ 0 h 1"/>
                    <a:gd name="T4" fmla="*/ 0 w 4"/>
                    <a:gd name="T5" fmla="*/ 0 h 1"/>
                    <a:gd name="T6" fmla="*/ 0 w 4"/>
                    <a:gd name="T7" fmla="*/ 0 h 1"/>
                    <a:gd name="T8" fmla="*/ 1 w 4"/>
                    <a:gd name="T9" fmla="*/ 0 h 1"/>
                    <a:gd name="T10" fmla="*/ 1 w 4"/>
                    <a:gd name="T11" fmla="*/ 0 h 1"/>
                    <a:gd name="T12" fmla="*/ 1 w 4"/>
                    <a:gd name="T13" fmla="*/ 0 h 1"/>
                    <a:gd name="T14" fmla="*/ 1 w 4"/>
                    <a:gd name="T15" fmla="*/ 0 h 1"/>
                    <a:gd name="T16" fmla="*/ 1 w 4"/>
                    <a:gd name="T17" fmla="*/ 0 h 1"/>
                    <a:gd name="T18" fmla="*/ 2 w 4"/>
                    <a:gd name="T19" fmla="*/ 0 h 1"/>
                    <a:gd name="T20" fmla="*/ 3 w 4"/>
                    <a:gd name="T21" fmla="*/ 0 h 1"/>
                    <a:gd name="T22" fmla="*/ 4 w 4"/>
                    <a:gd name="T23" fmla="*/ 1 h 1"/>
                    <a:gd name="T24" fmla="*/ 3 w 4"/>
                    <a:gd name="T25" fmla="*/ 0 h 1"/>
                    <a:gd name="T26" fmla="*/ 2 w 4"/>
                    <a:gd name="T27" fmla="*/ 0 h 1"/>
                    <a:gd name="T28" fmla="*/ 2 w 4"/>
                    <a:gd name="T29" fmla="*/ 0 h 1"/>
                    <a:gd name="T30" fmla="*/ 2 w 4"/>
                    <a:gd name="T31" fmla="*/ 0 h 1"/>
                    <a:gd name="T32" fmla="*/ 2 w 4"/>
                    <a:gd name="T33" fmla="*/ 0 h 1"/>
                    <a:gd name="T34" fmla="*/ 2 w 4"/>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 h="1">
                      <a:moveTo>
                        <a:pt x="0" y="0"/>
                      </a:moveTo>
                      <a:cubicBezTo>
                        <a:pt x="0" y="0"/>
                        <a:pt x="0" y="0"/>
                        <a:pt x="0" y="0"/>
                      </a:cubicBezTo>
                      <a:cubicBezTo>
                        <a:pt x="0" y="0"/>
                        <a:pt x="0" y="0"/>
                        <a:pt x="0" y="0"/>
                      </a:cubicBezTo>
                      <a:cubicBezTo>
                        <a:pt x="0" y="0"/>
                        <a:pt x="0" y="0"/>
                        <a:pt x="0" y="0"/>
                      </a:cubicBezTo>
                      <a:moveTo>
                        <a:pt x="1" y="0"/>
                      </a:moveTo>
                      <a:cubicBezTo>
                        <a:pt x="1" y="0"/>
                        <a:pt x="1" y="0"/>
                        <a:pt x="1" y="0"/>
                      </a:cubicBezTo>
                      <a:cubicBezTo>
                        <a:pt x="1" y="0"/>
                        <a:pt x="1" y="0"/>
                        <a:pt x="1" y="0"/>
                      </a:cubicBezTo>
                      <a:cubicBezTo>
                        <a:pt x="1" y="0"/>
                        <a:pt x="1" y="0"/>
                        <a:pt x="1" y="0"/>
                      </a:cubicBezTo>
                      <a:cubicBezTo>
                        <a:pt x="1" y="0"/>
                        <a:pt x="1" y="0"/>
                        <a:pt x="1" y="0"/>
                      </a:cubicBezTo>
                      <a:moveTo>
                        <a:pt x="2" y="0"/>
                      </a:moveTo>
                      <a:cubicBezTo>
                        <a:pt x="2" y="0"/>
                        <a:pt x="3" y="0"/>
                        <a:pt x="3" y="0"/>
                      </a:cubicBezTo>
                      <a:cubicBezTo>
                        <a:pt x="3" y="1"/>
                        <a:pt x="3" y="1"/>
                        <a:pt x="4" y="1"/>
                      </a:cubicBezTo>
                      <a:cubicBezTo>
                        <a:pt x="3" y="1"/>
                        <a:pt x="3" y="1"/>
                        <a:pt x="3" y="0"/>
                      </a:cubicBezTo>
                      <a:cubicBezTo>
                        <a:pt x="3" y="0"/>
                        <a:pt x="2" y="0"/>
                        <a:pt x="2" y="0"/>
                      </a:cubicBezTo>
                      <a:moveTo>
                        <a:pt x="2" y="0"/>
                      </a:moveTo>
                      <a:cubicBezTo>
                        <a:pt x="2" y="0"/>
                        <a:pt x="2" y="0"/>
                        <a:pt x="2" y="0"/>
                      </a:cubicBezTo>
                      <a:cubicBezTo>
                        <a:pt x="2" y="0"/>
                        <a:pt x="2" y="0"/>
                        <a:pt x="2" y="0"/>
                      </a:cubicBezTo>
                      <a:cubicBezTo>
                        <a:pt x="2" y="0"/>
                        <a:pt x="2" y="0"/>
                        <a:pt x="2" y="0"/>
                      </a:cubicBezTo>
                    </a:path>
                  </a:pathLst>
                </a:custGeom>
                <a:solidFill>
                  <a:srgbClr val="DEC6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19" name="Freeform 9000">
                  <a:extLst>
                    <a:ext uri="{FF2B5EF4-FFF2-40B4-BE49-F238E27FC236}">
                      <a16:creationId xmlns:a16="http://schemas.microsoft.com/office/drawing/2014/main" id="{79A26451-8AAD-296B-3DAF-7EE95B6767CE}"/>
                    </a:ext>
                  </a:extLst>
                </p:cNvPr>
                <p:cNvSpPr>
                  <a:spLocks/>
                </p:cNvSpPr>
                <p:nvPr/>
              </p:nvSpPr>
              <p:spPr bwMode="auto">
                <a:xfrm>
                  <a:off x="4076" y="2226"/>
                  <a:ext cx="1" cy="1"/>
                </a:xfrm>
                <a:custGeom>
                  <a:avLst/>
                  <a:gdLst>
                    <a:gd name="T0" fmla="*/ 1 w 2"/>
                    <a:gd name="T1" fmla="*/ 0 h 1"/>
                    <a:gd name="T2" fmla="*/ 1 w 2"/>
                    <a:gd name="T3" fmla="*/ 0 h 1"/>
                    <a:gd name="T4" fmla="*/ 0 w 2"/>
                    <a:gd name="T5" fmla="*/ 0 h 1"/>
                    <a:gd name="T6" fmla="*/ 1 w 2"/>
                    <a:gd name="T7" fmla="*/ 0 h 1"/>
                    <a:gd name="T8" fmla="*/ 1 w 2"/>
                    <a:gd name="T9" fmla="*/ 0 h 1"/>
                    <a:gd name="T10" fmla="*/ 1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1" y="0"/>
                        <a:pt x="1" y="0"/>
                        <a:pt x="1" y="0"/>
                      </a:cubicBezTo>
                      <a:cubicBezTo>
                        <a:pt x="1" y="0"/>
                        <a:pt x="1" y="0"/>
                        <a:pt x="0" y="0"/>
                      </a:cubicBezTo>
                      <a:cubicBezTo>
                        <a:pt x="1" y="0"/>
                        <a:pt x="1" y="0"/>
                        <a:pt x="1" y="0"/>
                      </a:cubicBezTo>
                      <a:cubicBezTo>
                        <a:pt x="1" y="0"/>
                        <a:pt x="1" y="0"/>
                        <a:pt x="2" y="0"/>
                      </a:cubicBezTo>
                      <a:cubicBezTo>
                        <a:pt x="2" y="0"/>
                        <a:pt x="2" y="0"/>
                        <a:pt x="2" y="0"/>
                      </a:cubicBezTo>
                    </a:path>
                  </a:pathLst>
                </a:custGeom>
                <a:solidFill>
                  <a:srgbClr val="DEC6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0" name="Freeform 9001">
                  <a:extLst>
                    <a:ext uri="{FF2B5EF4-FFF2-40B4-BE49-F238E27FC236}">
                      <a16:creationId xmlns:a16="http://schemas.microsoft.com/office/drawing/2014/main" id="{53545DD5-DF94-15C1-AEE5-78565B15FA57}"/>
                    </a:ext>
                  </a:extLst>
                </p:cNvPr>
                <p:cNvSpPr>
                  <a:spLocks noEditPoints="1"/>
                </p:cNvSpPr>
                <p:nvPr/>
              </p:nvSpPr>
              <p:spPr bwMode="auto">
                <a:xfrm>
                  <a:off x="4077" y="2226"/>
                  <a:ext cx="2" cy="1"/>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0 w 2"/>
                    <a:gd name="T23" fmla="*/ 0 h 1"/>
                    <a:gd name="T24" fmla="*/ 0 w 2"/>
                    <a:gd name="T25" fmla="*/ 0 h 1"/>
                    <a:gd name="T26" fmla="*/ 0 w 2"/>
                    <a:gd name="T27" fmla="*/ 0 h 1"/>
                    <a:gd name="T28" fmla="*/ 0 w 2"/>
                    <a:gd name="T29" fmla="*/ 0 h 1"/>
                    <a:gd name="T30" fmla="*/ 0 w 2"/>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 h="1">
                      <a:moveTo>
                        <a:pt x="1" y="0"/>
                      </a:moveTo>
                      <a:cubicBezTo>
                        <a:pt x="1" y="0"/>
                        <a:pt x="1" y="0"/>
                        <a:pt x="1" y="0"/>
                      </a:cubicBezTo>
                      <a:cubicBezTo>
                        <a:pt x="1" y="0"/>
                        <a:pt x="2" y="0"/>
                        <a:pt x="2" y="0"/>
                      </a:cubicBezTo>
                      <a:cubicBezTo>
                        <a:pt x="2"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E2C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1" name="Freeform 9002">
                  <a:extLst>
                    <a:ext uri="{FF2B5EF4-FFF2-40B4-BE49-F238E27FC236}">
                      <a16:creationId xmlns:a16="http://schemas.microsoft.com/office/drawing/2014/main" id="{8534CF30-3978-92DB-E983-F65011235A57}"/>
                    </a:ext>
                  </a:extLst>
                </p:cNvPr>
                <p:cNvSpPr>
                  <a:spLocks/>
                </p:cNvSpPr>
                <p:nvPr/>
              </p:nvSpPr>
              <p:spPr bwMode="auto">
                <a:xfrm>
                  <a:off x="4060" y="2191"/>
                  <a:ext cx="19" cy="31"/>
                </a:xfrm>
                <a:custGeom>
                  <a:avLst/>
                  <a:gdLst>
                    <a:gd name="T0" fmla="*/ 6 w 23"/>
                    <a:gd name="T1" fmla="*/ 0 h 38"/>
                    <a:gd name="T2" fmla="*/ 5 w 23"/>
                    <a:gd name="T3" fmla="*/ 1 h 38"/>
                    <a:gd name="T4" fmla="*/ 5 w 23"/>
                    <a:gd name="T5" fmla="*/ 1 h 38"/>
                    <a:gd name="T6" fmla="*/ 5 w 23"/>
                    <a:gd name="T7" fmla="*/ 1 h 38"/>
                    <a:gd name="T8" fmla="*/ 5 w 23"/>
                    <a:gd name="T9" fmla="*/ 1 h 38"/>
                    <a:gd name="T10" fmla="*/ 5 w 23"/>
                    <a:gd name="T11" fmla="*/ 1 h 38"/>
                    <a:gd name="T12" fmla="*/ 5 w 23"/>
                    <a:gd name="T13" fmla="*/ 1 h 38"/>
                    <a:gd name="T14" fmla="*/ 5 w 23"/>
                    <a:gd name="T15" fmla="*/ 1 h 38"/>
                    <a:gd name="T16" fmla="*/ 5 w 23"/>
                    <a:gd name="T17" fmla="*/ 1 h 38"/>
                    <a:gd name="T18" fmla="*/ 5 w 23"/>
                    <a:gd name="T19" fmla="*/ 1 h 38"/>
                    <a:gd name="T20" fmla="*/ 5 w 23"/>
                    <a:gd name="T21" fmla="*/ 1 h 38"/>
                    <a:gd name="T22" fmla="*/ 5 w 23"/>
                    <a:gd name="T23" fmla="*/ 1 h 38"/>
                    <a:gd name="T24" fmla="*/ 3 w 23"/>
                    <a:gd name="T25" fmla="*/ 2 h 38"/>
                    <a:gd name="T26" fmla="*/ 2 w 23"/>
                    <a:gd name="T27" fmla="*/ 2 h 38"/>
                    <a:gd name="T28" fmla="*/ 2 w 23"/>
                    <a:gd name="T29" fmla="*/ 2 h 38"/>
                    <a:gd name="T30" fmla="*/ 2 w 23"/>
                    <a:gd name="T31" fmla="*/ 2 h 38"/>
                    <a:gd name="T32" fmla="*/ 2 w 23"/>
                    <a:gd name="T33" fmla="*/ 2 h 38"/>
                    <a:gd name="T34" fmla="*/ 2 w 23"/>
                    <a:gd name="T35" fmla="*/ 2 h 38"/>
                    <a:gd name="T36" fmla="*/ 2 w 23"/>
                    <a:gd name="T37" fmla="*/ 2 h 38"/>
                    <a:gd name="T38" fmla="*/ 2 w 23"/>
                    <a:gd name="T39" fmla="*/ 4 h 38"/>
                    <a:gd name="T40" fmla="*/ 1 w 23"/>
                    <a:gd name="T41" fmla="*/ 7 h 38"/>
                    <a:gd name="T42" fmla="*/ 0 w 23"/>
                    <a:gd name="T43" fmla="*/ 7 h 38"/>
                    <a:gd name="T44" fmla="*/ 0 w 23"/>
                    <a:gd name="T45" fmla="*/ 8 h 38"/>
                    <a:gd name="T46" fmla="*/ 1 w 23"/>
                    <a:gd name="T47" fmla="*/ 9 h 38"/>
                    <a:gd name="T48" fmla="*/ 2 w 23"/>
                    <a:gd name="T49" fmla="*/ 11 h 38"/>
                    <a:gd name="T50" fmla="*/ 2 w 23"/>
                    <a:gd name="T51" fmla="*/ 13 h 38"/>
                    <a:gd name="T52" fmla="*/ 4 w 23"/>
                    <a:gd name="T53" fmla="*/ 16 h 38"/>
                    <a:gd name="T54" fmla="*/ 6 w 23"/>
                    <a:gd name="T55" fmla="*/ 16 h 38"/>
                    <a:gd name="T56" fmla="*/ 7 w 23"/>
                    <a:gd name="T57" fmla="*/ 16 h 38"/>
                    <a:gd name="T58" fmla="*/ 7 w 23"/>
                    <a:gd name="T59" fmla="*/ 16 h 38"/>
                    <a:gd name="T60" fmla="*/ 7 w 23"/>
                    <a:gd name="T61" fmla="*/ 16 h 38"/>
                    <a:gd name="T62" fmla="*/ 8 w 23"/>
                    <a:gd name="T63" fmla="*/ 16 h 38"/>
                    <a:gd name="T64" fmla="*/ 8 w 23"/>
                    <a:gd name="T65" fmla="*/ 16 h 38"/>
                    <a:gd name="T66" fmla="*/ 10 w 23"/>
                    <a:gd name="T67" fmla="*/ 16 h 38"/>
                    <a:gd name="T68" fmla="*/ 10 w 23"/>
                    <a:gd name="T69" fmla="*/ 16 h 38"/>
                    <a:gd name="T70" fmla="*/ 11 w 23"/>
                    <a:gd name="T71" fmla="*/ 13 h 38"/>
                    <a:gd name="T72" fmla="*/ 11 w 23"/>
                    <a:gd name="T73" fmla="*/ 13 h 38"/>
                    <a:gd name="T74" fmla="*/ 10 w 23"/>
                    <a:gd name="T75" fmla="*/ 12 h 38"/>
                    <a:gd name="T76" fmla="*/ 7 w 23"/>
                    <a:gd name="T77" fmla="*/ 11 h 38"/>
                    <a:gd name="T78" fmla="*/ 6 w 23"/>
                    <a:gd name="T79" fmla="*/ 9 h 38"/>
                    <a:gd name="T80" fmla="*/ 5 w 23"/>
                    <a:gd name="T81" fmla="*/ 7 h 38"/>
                    <a:gd name="T82" fmla="*/ 5 w 23"/>
                    <a:gd name="T83" fmla="*/ 4 h 38"/>
                    <a:gd name="T84" fmla="*/ 5 w 23"/>
                    <a:gd name="T85" fmla="*/ 2 h 38"/>
                    <a:gd name="T86" fmla="*/ 6 w 23"/>
                    <a:gd name="T87" fmla="*/ 0 h 38"/>
                    <a:gd name="T88" fmla="*/ 6 w 23"/>
                    <a:gd name="T89" fmla="*/ 0 h 3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 h="38">
                      <a:moveTo>
                        <a:pt x="12" y="0"/>
                      </a:moveTo>
                      <a:cubicBezTo>
                        <a:pt x="12" y="0"/>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8" y="1"/>
                        <a:pt x="9" y="3"/>
                        <a:pt x="7" y="4"/>
                      </a:cubicBezTo>
                      <a:cubicBezTo>
                        <a:pt x="7" y="4"/>
                        <a:pt x="7"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4" y="5"/>
                        <a:pt x="5" y="8"/>
                        <a:pt x="3" y="9"/>
                      </a:cubicBezTo>
                      <a:cubicBezTo>
                        <a:pt x="1" y="9"/>
                        <a:pt x="3" y="13"/>
                        <a:pt x="1" y="15"/>
                      </a:cubicBezTo>
                      <a:cubicBezTo>
                        <a:pt x="0" y="16"/>
                        <a:pt x="0" y="16"/>
                        <a:pt x="0" y="16"/>
                      </a:cubicBezTo>
                      <a:cubicBezTo>
                        <a:pt x="0" y="17"/>
                        <a:pt x="0" y="17"/>
                        <a:pt x="0" y="18"/>
                      </a:cubicBezTo>
                      <a:cubicBezTo>
                        <a:pt x="1" y="19"/>
                        <a:pt x="1" y="20"/>
                        <a:pt x="1" y="21"/>
                      </a:cubicBezTo>
                      <a:cubicBezTo>
                        <a:pt x="0" y="24"/>
                        <a:pt x="3" y="24"/>
                        <a:pt x="3" y="26"/>
                      </a:cubicBezTo>
                      <a:cubicBezTo>
                        <a:pt x="3" y="29"/>
                        <a:pt x="5" y="29"/>
                        <a:pt x="6" y="30"/>
                      </a:cubicBezTo>
                      <a:cubicBezTo>
                        <a:pt x="6" y="33"/>
                        <a:pt x="9" y="32"/>
                        <a:pt x="9" y="34"/>
                      </a:cubicBezTo>
                      <a:cubicBezTo>
                        <a:pt x="9" y="36"/>
                        <a:pt x="12" y="34"/>
                        <a:pt x="13" y="36"/>
                      </a:cubicBezTo>
                      <a:cubicBezTo>
                        <a:pt x="13" y="37"/>
                        <a:pt x="14" y="37"/>
                        <a:pt x="14" y="37"/>
                      </a:cubicBezTo>
                      <a:cubicBezTo>
                        <a:pt x="15" y="37"/>
                        <a:pt x="15" y="37"/>
                        <a:pt x="15" y="37"/>
                      </a:cubicBezTo>
                      <a:cubicBezTo>
                        <a:pt x="15" y="37"/>
                        <a:pt x="16" y="37"/>
                        <a:pt x="16" y="37"/>
                      </a:cubicBezTo>
                      <a:cubicBezTo>
                        <a:pt x="16" y="37"/>
                        <a:pt x="17" y="37"/>
                        <a:pt x="17" y="37"/>
                      </a:cubicBezTo>
                      <a:cubicBezTo>
                        <a:pt x="17" y="38"/>
                        <a:pt x="17" y="38"/>
                        <a:pt x="18" y="38"/>
                      </a:cubicBezTo>
                      <a:cubicBezTo>
                        <a:pt x="18" y="38"/>
                        <a:pt x="19" y="38"/>
                        <a:pt x="20" y="38"/>
                      </a:cubicBezTo>
                      <a:cubicBezTo>
                        <a:pt x="20" y="38"/>
                        <a:pt x="20" y="38"/>
                        <a:pt x="21" y="38"/>
                      </a:cubicBezTo>
                      <a:cubicBezTo>
                        <a:pt x="21" y="35"/>
                        <a:pt x="22" y="33"/>
                        <a:pt x="23" y="30"/>
                      </a:cubicBezTo>
                      <a:cubicBezTo>
                        <a:pt x="23" y="30"/>
                        <a:pt x="23" y="30"/>
                        <a:pt x="23" y="29"/>
                      </a:cubicBezTo>
                      <a:cubicBezTo>
                        <a:pt x="23" y="28"/>
                        <a:pt x="20" y="30"/>
                        <a:pt x="20" y="27"/>
                      </a:cubicBezTo>
                      <a:cubicBezTo>
                        <a:pt x="19" y="26"/>
                        <a:pt x="16" y="26"/>
                        <a:pt x="16" y="24"/>
                      </a:cubicBezTo>
                      <a:cubicBezTo>
                        <a:pt x="16" y="22"/>
                        <a:pt x="13" y="22"/>
                        <a:pt x="13" y="20"/>
                      </a:cubicBezTo>
                      <a:cubicBezTo>
                        <a:pt x="13" y="18"/>
                        <a:pt x="10" y="17"/>
                        <a:pt x="11" y="15"/>
                      </a:cubicBezTo>
                      <a:cubicBezTo>
                        <a:pt x="12" y="13"/>
                        <a:pt x="9" y="11"/>
                        <a:pt x="10" y="9"/>
                      </a:cubicBezTo>
                      <a:cubicBezTo>
                        <a:pt x="11" y="8"/>
                        <a:pt x="10" y="6"/>
                        <a:pt x="11" y="5"/>
                      </a:cubicBezTo>
                      <a:cubicBezTo>
                        <a:pt x="12" y="3"/>
                        <a:pt x="12" y="1"/>
                        <a:pt x="12" y="0"/>
                      </a:cubicBezTo>
                      <a:cubicBezTo>
                        <a:pt x="12" y="0"/>
                        <a:pt x="12" y="0"/>
                        <a:pt x="12"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2" name="Freeform 9003">
                  <a:extLst>
                    <a:ext uri="{FF2B5EF4-FFF2-40B4-BE49-F238E27FC236}">
                      <a16:creationId xmlns:a16="http://schemas.microsoft.com/office/drawing/2014/main" id="{94EA9AC2-4B0D-7123-6810-EA47C216B723}"/>
                    </a:ext>
                  </a:extLst>
                </p:cNvPr>
                <p:cNvSpPr>
                  <a:spLocks/>
                </p:cNvSpPr>
                <p:nvPr/>
              </p:nvSpPr>
              <p:spPr bwMode="auto">
                <a:xfrm>
                  <a:off x="4077" y="2216"/>
                  <a:ext cx="13" cy="6"/>
                </a:xfrm>
                <a:custGeom>
                  <a:avLst/>
                  <a:gdLst>
                    <a:gd name="T0" fmla="*/ 2 w 15"/>
                    <a:gd name="T1" fmla="*/ 0 h 8"/>
                    <a:gd name="T2" fmla="*/ 0 w 15"/>
                    <a:gd name="T3" fmla="*/ 3 h 8"/>
                    <a:gd name="T4" fmla="*/ 0 w 15"/>
                    <a:gd name="T5" fmla="*/ 3 h 8"/>
                    <a:gd name="T6" fmla="*/ 1 w 15"/>
                    <a:gd name="T7" fmla="*/ 3 h 8"/>
                    <a:gd name="T8" fmla="*/ 2 w 15"/>
                    <a:gd name="T9" fmla="*/ 3 h 8"/>
                    <a:gd name="T10" fmla="*/ 3 w 15"/>
                    <a:gd name="T11" fmla="*/ 2 h 8"/>
                    <a:gd name="T12" fmla="*/ 3 w 15"/>
                    <a:gd name="T13" fmla="*/ 2 h 8"/>
                    <a:gd name="T14" fmla="*/ 4 w 15"/>
                    <a:gd name="T15" fmla="*/ 2 h 8"/>
                    <a:gd name="T16" fmla="*/ 5 w 15"/>
                    <a:gd name="T17" fmla="*/ 2 h 8"/>
                    <a:gd name="T18" fmla="*/ 7 w 15"/>
                    <a:gd name="T19" fmla="*/ 2 h 8"/>
                    <a:gd name="T20" fmla="*/ 8 w 15"/>
                    <a:gd name="T21" fmla="*/ 2 h 8"/>
                    <a:gd name="T22" fmla="*/ 8 w 15"/>
                    <a:gd name="T23" fmla="*/ 2 h 8"/>
                    <a:gd name="T24" fmla="*/ 8 w 15"/>
                    <a:gd name="T25" fmla="*/ 2 h 8"/>
                    <a:gd name="T26" fmla="*/ 9 w 15"/>
                    <a:gd name="T27" fmla="*/ 2 h 8"/>
                    <a:gd name="T28" fmla="*/ 8 w 15"/>
                    <a:gd name="T29" fmla="*/ 2 h 8"/>
                    <a:gd name="T30" fmla="*/ 8 w 15"/>
                    <a:gd name="T31" fmla="*/ 2 h 8"/>
                    <a:gd name="T32" fmla="*/ 7 w 15"/>
                    <a:gd name="T33" fmla="*/ 2 h 8"/>
                    <a:gd name="T34" fmla="*/ 7 w 15"/>
                    <a:gd name="T35" fmla="*/ 1 h 8"/>
                    <a:gd name="T36" fmla="*/ 6 w 15"/>
                    <a:gd name="T37" fmla="*/ 1 h 8"/>
                    <a:gd name="T38" fmla="*/ 5 w 15"/>
                    <a:gd name="T39" fmla="*/ 2 h 8"/>
                    <a:gd name="T40" fmla="*/ 3 w 15"/>
                    <a:gd name="T41" fmla="*/ 2 h 8"/>
                    <a:gd name="T42" fmla="*/ 3 w 15"/>
                    <a:gd name="T43" fmla="*/ 1 h 8"/>
                    <a:gd name="T44" fmla="*/ 3 w 15"/>
                    <a:gd name="T45" fmla="*/ 0 h 8"/>
                    <a:gd name="T46" fmla="*/ 3 w 15"/>
                    <a:gd name="T47" fmla="*/ 0 h 8"/>
                    <a:gd name="T48" fmla="*/ 3 w 15"/>
                    <a:gd name="T49" fmla="*/ 0 h 8"/>
                    <a:gd name="T50" fmla="*/ 2 w 15"/>
                    <a:gd name="T51" fmla="*/ 0 h 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 h="8">
                      <a:moveTo>
                        <a:pt x="2" y="0"/>
                      </a:moveTo>
                      <a:cubicBezTo>
                        <a:pt x="1" y="3"/>
                        <a:pt x="0" y="5"/>
                        <a:pt x="0" y="8"/>
                      </a:cubicBezTo>
                      <a:cubicBezTo>
                        <a:pt x="0" y="8"/>
                        <a:pt x="0" y="8"/>
                        <a:pt x="0" y="8"/>
                      </a:cubicBezTo>
                      <a:cubicBezTo>
                        <a:pt x="0" y="8"/>
                        <a:pt x="1" y="8"/>
                        <a:pt x="1" y="8"/>
                      </a:cubicBezTo>
                      <a:cubicBezTo>
                        <a:pt x="1" y="8"/>
                        <a:pt x="2" y="8"/>
                        <a:pt x="2" y="8"/>
                      </a:cubicBezTo>
                      <a:cubicBezTo>
                        <a:pt x="3" y="8"/>
                        <a:pt x="4" y="8"/>
                        <a:pt x="5" y="7"/>
                      </a:cubicBezTo>
                      <a:cubicBezTo>
                        <a:pt x="6" y="7"/>
                        <a:pt x="7" y="6"/>
                        <a:pt x="7" y="6"/>
                      </a:cubicBezTo>
                      <a:cubicBezTo>
                        <a:pt x="8" y="6"/>
                        <a:pt x="8" y="6"/>
                        <a:pt x="8" y="7"/>
                      </a:cubicBezTo>
                      <a:cubicBezTo>
                        <a:pt x="8" y="7"/>
                        <a:pt x="9" y="7"/>
                        <a:pt x="9" y="7"/>
                      </a:cubicBezTo>
                      <a:cubicBezTo>
                        <a:pt x="10" y="7"/>
                        <a:pt x="10" y="6"/>
                        <a:pt x="11" y="5"/>
                      </a:cubicBezTo>
                      <a:cubicBezTo>
                        <a:pt x="11" y="5"/>
                        <a:pt x="12" y="4"/>
                        <a:pt x="13" y="4"/>
                      </a:cubicBezTo>
                      <a:cubicBezTo>
                        <a:pt x="13" y="4"/>
                        <a:pt x="13" y="4"/>
                        <a:pt x="13" y="4"/>
                      </a:cubicBezTo>
                      <a:cubicBezTo>
                        <a:pt x="13" y="4"/>
                        <a:pt x="13" y="4"/>
                        <a:pt x="13" y="4"/>
                      </a:cubicBezTo>
                      <a:cubicBezTo>
                        <a:pt x="14" y="4"/>
                        <a:pt x="15" y="3"/>
                        <a:pt x="15" y="3"/>
                      </a:cubicBezTo>
                      <a:cubicBezTo>
                        <a:pt x="14" y="3"/>
                        <a:pt x="14" y="2"/>
                        <a:pt x="13" y="2"/>
                      </a:cubicBezTo>
                      <a:cubicBezTo>
                        <a:pt x="13" y="2"/>
                        <a:pt x="14" y="2"/>
                        <a:pt x="14" y="2"/>
                      </a:cubicBezTo>
                      <a:cubicBezTo>
                        <a:pt x="13" y="2"/>
                        <a:pt x="13" y="2"/>
                        <a:pt x="12" y="2"/>
                      </a:cubicBezTo>
                      <a:cubicBezTo>
                        <a:pt x="12" y="2"/>
                        <a:pt x="11" y="2"/>
                        <a:pt x="11" y="1"/>
                      </a:cubicBezTo>
                      <a:cubicBezTo>
                        <a:pt x="11" y="1"/>
                        <a:pt x="11" y="1"/>
                        <a:pt x="10" y="1"/>
                      </a:cubicBezTo>
                      <a:cubicBezTo>
                        <a:pt x="10" y="1"/>
                        <a:pt x="9" y="1"/>
                        <a:pt x="9" y="2"/>
                      </a:cubicBezTo>
                      <a:cubicBezTo>
                        <a:pt x="8" y="2"/>
                        <a:pt x="8" y="2"/>
                        <a:pt x="7" y="2"/>
                      </a:cubicBezTo>
                      <a:cubicBezTo>
                        <a:pt x="7" y="2"/>
                        <a:pt x="6" y="2"/>
                        <a:pt x="6" y="1"/>
                      </a:cubicBezTo>
                      <a:cubicBezTo>
                        <a:pt x="6" y="0"/>
                        <a:pt x="5" y="0"/>
                        <a:pt x="5" y="0"/>
                      </a:cubicBezTo>
                      <a:cubicBezTo>
                        <a:pt x="5" y="0"/>
                        <a:pt x="5" y="0"/>
                        <a:pt x="4" y="0"/>
                      </a:cubicBezTo>
                      <a:cubicBezTo>
                        <a:pt x="4" y="0"/>
                        <a:pt x="4" y="0"/>
                        <a:pt x="3" y="0"/>
                      </a:cubicBezTo>
                      <a:cubicBezTo>
                        <a:pt x="3" y="0"/>
                        <a:pt x="2" y="0"/>
                        <a:pt x="2" y="0"/>
                      </a:cubicBezTo>
                    </a:path>
                  </a:pathLst>
                </a:custGeom>
                <a:solidFill>
                  <a:srgbClr val="C1AB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3" name="Freeform 9004">
                  <a:extLst>
                    <a:ext uri="{FF2B5EF4-FFF2-40B4-BE49-F238E27FC236}">
                      <a16:creationId xmlns:a16="http://schemas.microsoft.com/office/drawing/2014/main" id="{98DACF16-A0AD-7B9C-E42B-6F7C0CEEEC44}"/>
                    </a:ext>
                  </a:extLst>
                </p:cNvPr>
                <p:cNvSpPr>
                  <a:spLocks/>
                </p:cNvSpPr>
                <p:nvPr/>
              </p:nvSpPr>
              <p:spPr bwMode="auto">
                <a:xfrm>
                  <a:off x="4088" y="2216"/>
                  <a:ext cx="4" cy="2"/>
                </a:xfrm>
                <a:custGeom>
                  <a:avLst/>
                  <a:gdLst>
                    <a:gd name="T0" fmla="*/ 2 w 5"/>
                    <a:gd name="T1" fmla="*/ 0 h 3"/>
                    <a:gd name="T2" fmla="*/ 2 w 5"/>
                    <a:gd name="T3" fmla="*/ 1 h 3"/>
                    <a:gd name="T4" fmla="*/ 1 w 5"/>
                    <a:gd name="T5" fmla="*/ 1 h 3"/>
                    <a:gd name="T6" fmla="*/ 0 w 5"/>
                    <a:gd name="T7" fmla="*/ 1 h 3"/>
                    <a:gd name="T8" fmla="*/ 2 w 5"/>
                    <a:gd name="T9" fmla="*/ 1 h 3"/>
                    <a:gd name="T10" fmla="*/ 2 w 5"/>
                    <a:gd name="T11" fmla="*/ 0 h 3"/>
                    <a:gd name="T12" fmla="*/ 2 w 5"/>
                    <a:gd name="T13" fmla="*/ 0 h 3"/>
                    <a:gd name="T14" fmla="*/ 2 w 5"/>
                    <a:gd name="T15" fmla="*/ 0 h 3"/>
                    <a:gd name="T16" fmla="*/ 2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5" y="0"/>
                      </a:moveTo>
                      <a:cubicBezTo>
                        <a:pt x="4" y="0"/>
                        <a:pt x="3" y="0"/>
                        <a:pt x="2" y="1"/>
                      </a:cubicBezTo>
                      <a:cubicBezTo>
                        <a:pt x="2" y="1"/>
                        <a:pt x="1" y="2"/>
                        <a:pt x="1" y="2"/>
                      </a:cubicBezTo>
                      <a:cubicBezTo>
                        <a:pt x="1" y="2"/>
                        <a:pt x="0" y="2"/>
                        <a:pt x="0" y="2"/>
                      </a:cubicBezTo>
                      <a:cubicBezTo>
                        <a:pt x="1" y="2"/>
                        <a:pt x="1" y="3"/>
                        <a:pt x="2" y="3"/>
                      </a:cubicBezTo>
                      <a:cubicBezTo>
                        <a:pt x="2" y="2"/>
                        <a:pt x="3" y="1"/>
                        <a:pt x="3" y="0"/>
                      </a:cubicBezTo>
                      <a:cubicBezTo>
                        <a:pt x="4" y="0"/>
                        <a:pt x="4" y="0"/>
                        <a:pt x="5" y="0"/>
                      </a:cubicBezTo>
                      <a:cubicBezTo>
                        <a:pt x="5" y="0"/>
                        <a:pt x="5" y="0"/>
                        <a:pt x="5" y="0"/>
                      </a:cubicBezTo>
                      <a:cubicBezTo>
                        <a:pt x="5" y="0"/>
                        <a:pt x="5" y="0"/>
                        <a:pt x="5" y="0"/>
                      </a:cubicBezTo>
                    </a:path>
                  </a:pathLst>
                </a:custGeom>
                <a:solidFill>
                  <a:srgbClr val="CFB6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4" name="Freeform 9005">
                  <a:extLst>
                    <a:ext uri="{FF2B5EF4-FFF2-40B4-BE49-F238E27FC236}">
                      <a16:creationId xmlns:a16="http://schemas.microsoft.com/office/drawing/2014/main" id="{B22774DD-51F3-E11C-3BD6-9FFE68D06B46}"/>
                    </a:ext>
                  </a:extLst>
                </p:cNvPr>
                <p:cNvSpPr>
                  <a:spLocks noEditPoints="1"/>
                </p:cNvSpPr>
                <p:nvPr/>
              </p:nvSpPr>
              <p:spPr bwMode="auto">
                <a:xfrm>
                  <a:off x="4060" y="2207"/>
                  <a:ext cx="1" cy="1"/>
                </a:xfrm>
                <a:custGeom>
                  <a:avLst/>
                  <a:gdLst>
                    <a:gd name="T0" fmla="*/ 0 w 1"/>
                    <a:gd name="T1" fmla="*/ 0 h 1"/>
                    <a:gd name="T2" fmla="*/ 0 w 1"/>
                    <a:gd name="T3" fmla="*/ 1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1"/>
                        <a:pt x="0" y="1"/>
                      </a:cubicBezTo>
                      <a:cubicBezTo>
                        <a:pt x="0" y="1"/>
                        <a:pt x="0" y="0"/>
                        <a:pt x="0" y="0"/>
                      </a:cubicBezTo>
                      <a:moveTo>
                        <a:pt x="0" y="0"/>
                      </a:moveTo>
                      <a:cubicBezTo>
                        <a:pt x="0" y="0"/>
                        <a:pt x="0" y="0"/>
                        <a:pt x="0" y="0"/>
                      </a:cubicBezTo>
                      <a:cubicBezTo>
                        <a:pt x="0" y="0"/>
                        <a:pt x="0" y="0"/>
                        <a:pt x="0"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5" name="Freeform 9006">
                  <a:extLst>
                    <a:ext uri="{FF2B5EF4-FFF2-40B4-BE49-F238E27FC236}">
                      <a16:creationId xmlns:a16="http://schemas.microsoft.com/office/drawing/2014/main" id="{4FF39903-1414-50C3-2270-0E33491474C5}"/>
                    </a:ext>
                  </a:extLst>
                </p:cNvPr>
                <p:cNvSpPr>
                  <a:spLocks/>
                </p:cNvSpPr>
                <p:nvPr/>
              </p:nvSpPr>
              <p:spPr bwMode="auto">
                <a:xfrm>
                  <a:off x="4060" y="2206"/>
                  <a:ext cx="17" cy="20"/>
                </a:xfrm>
                <a:custGeom>
                  <a:avLst/>
                  <a:gdLst>
                    <a:gd name="T0" fmla="*/ 0 w 21"/>
                    <a:gd name="T1" fmla="*/ 0 h 24"/>
                    <a:gd name="T2" fmla="*/ 0 w 21"/>
                    <a:gd name="T3" fmla="*/ 1 h 24"/>
                    <a:gd name="T4" fmla="*/ 0 w 21"/>
                    <a:gd name="T5" fmla="*/ 1 h 24"/>
                    <a:gd name="T6" fmla="*/ 0 w 21"/>
                    <a:gd name="T7" fmla="*/ 1 h 24"/>
                    <a:gd name="T8" fmla="*/ 0 w 21"/>
                    <a:gd name="T9" fmla="*/ 2 h 24"/>
                    <a:gd name="T10" fmla="*/ 0 w 21"/>
                    <a:gd name="T11" fmla="*/ 2 h 24"/>
                    <a:gd name="T12" fmla="*/ 0 w 21"/>
                    <a:gd name="T13" fmla="*/ 3 h 24"/>
                    <a:gd name="T14" fmla="*/ 1 w 21"/>
                    <a:gd name="T15" fmla="*/ 3 h 24"/>
                    <a:gd name="T16" fmla="*/ 1 w 21"/>
                    <a:gd name="T17" fmla="*/ 3 h 24"/>
                    <a:gd name="T18" fmla="*/ 1 w 21"/>
                    <a:gd name="T19" fmla="*/ 4 h 24"/>
                    <a:gd name="T20" fmla="*/ 2 w 21"/>
                    <a:gd name="T21" fmla="*/ 6 h 24"/>
                    <a:gd name="T22" fmla="*/ 2 w 21"/>
                    <a:gd name="T23" fmla="*/ 6 h 24"/>
                    <a:gd name="T24" fmla="*/ 2 w 21"/>
                    <a:gd name="T25" fmla="*/ 7 h 24"/>
                    <a:gd name="T26" fmla="*/ 2 w 21"/>
                    <a:gd name="T27" fmla="*/ 8 h 24"/>
                    <a:gd name="T28" fmla="*/ 4 w 21"/>
                    <a:gd name="T29" fmla="*/ 10 h 24"/>
                    <a:gd name="T30" fmla="*/ 6 w 21"/>
                    <a:gd name="T31" fmla="*/ 11 h 24"/>
                    <a:gd name="T32" fmla="*/ 6 w 21"/>
                    <a:gd name="T33" fmla="*/ 11 h 24"/>
                    <a:gd name="T34" fmla="*/ 6 w 21"/>
                    <a:gd name="T35" fmla="*/ 11 h 24"/>
                    <a:gd name="T36" fmla="*/ 7 w 21"/>
                    <a:gd name="T37" fmla="*/ 11 h 24"/>
                    <a:gd name="T38" fmla="*/ 7 w 21"/>
                    <a:gd name="T39" fmla="*/ 11 h 24"/>
                    <a:gd name="T40" fmla="*/ 8 w 21"/>
                    <a:gd name="T41" fmla="*/ 12 h 24"/>
                    <a:gd name="T42" fmla="*/ 9 w 21"/>
                    <a:gd name="T43" fmla="*/ 12 h 24"/>
                    <a:gd name="T44" fmla="*/ 9 w 21"/>
                    <a:gd name="T45" fmla="*/ 12 h 24"/>
                    <a:gd name="T46" fmla="*/ 9 w 21"/>
                    <a:gd name="T47" fmla="*/ 10 h 24"/>
                    <a:gd name="T48" fmla="*/ 9 w 21"/>
                    <a:gd name="T49" fmla="*/ 10 h 24"/>
                    <a:gd name="T50" fmla="*/ 8 w 21"/>
                    <a:gd name="T51" fmla="*/ 10 h 24"/>
                    <a:gd name="T52" fmla="*/ 7 w 21"/>
                    <a:gd name="T53" fmla="*/ 9 h 24"/>
                    <a:gd name="T54" fmla="*/ 7 w 21"/>
                    <a:gd name="T55" fmla="*/ 9 h 24"/>
                    <a:gd name="T56" fmla="*/ 6 w 21"/>
                    <a:gd name="T57" fmla="*/ 9 h 24"/>
                    <a:gd name="T58" fmla="*/ 6 w 21"/>
                    <a:gd name="T59" fmla="*/ 9 h 24"/>
                    <a:gd name="T60" fmla="*/ 6 w 21"/>
                    <a:gd name="T61" fmla="*/ 9 h 24"/>
                    <a:gd name="T62" fmla="*/ 4 w 21"/>
                    <a:gd name="T63" fmla="*/ 8 h 24"/>
                    <a:gd name="T64" fmla="*/ 2 w 21"/>
                    <a:gd name="T65" fmla="*/ 6 h 24"/>
                    <a:gd name="T66" fmla="*/ 2 w 21"/>
                    <a:gd name="T67" fmla="*/ 4 h 24"/>
                    <a:gd name="T68" fmla="*/ 1 w 21"/>
                    <a:gd name="T69" fmla="*/ 3 h 24"/>
                    <a:gd name="T70" fmla="*/ 0 w 21"/>
                    <a:gd name="T71" fmla="*/ 0 h 24"/>
                    <a:gd name="T72" fmla="*/ 0 w 21"/>
                    <a:gd name="T73" fmla="*/ 0 h 24"/>
                    <a:gd name="T74" fmla="*/ 0 w 21"/>
                    <a:gd name="T75" fmla="*/ 0 h 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 h="24">
                      <a:moveTo>
                        <a:pt x="0" y="0"/>
                      </a:moveTo>
                      <a:cubicBezTo>
                        <a:pt x="0" y="0"/>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0" y="3"/>
                      </a:cubicBezTo>
                      <a:cubicBezTo>
                        <a:pt x="0" y="4"/>
                        <a:pt x="1" y="5"/>
                        <a:pt x="1" y="7"/>
                      </a:cubicBezTo>
                      <a:cubicBezTo>
                        <a:pt x="1" y="7"/>
                        <a:pt x="1" y="7"/>
                        <a:pt x="1" y="7"/>
                      </a:cubicBezTo>
                      <a:cubicBezTo>
                        <a:pt x="1" y="8"/>
                        <a:pt x="1" y="8"/>
                        <a:pt x="1" y="8"/>
                      </a:cubicBezTo>
                      <a:cubicBezTo>
                        <a:pt x="1" y="10"/>
                        <a:pt x="3" y="11"/>
                        <a:pt x="3" y="12"/>
                      </a:cubicBezTo>
                      <a:cubicBezTo>
                        <a:pt x="3" y="12"/>
                        <a:pt x="3" y="12"/>
                        <a:pt x="3" y="12"/>
                      </a:cubicBezTo>
                      <a:cubicBezTo>
                        <a:pt x="3" y="12"/>
                        <a:pt x="3" y="12"/>
                        <a:pt x="3" y="13"/>
                      </a:cubicBezTo>
                      <a:cubicBezTo>
                        <a:pt x="3" y="15"/>
                        <a:pt x="5" y="15"/>
                        <a:pt x="6" y="16"/>
                      </a:cubicBezTo>
                      <a:cubicBezTo>
                        <a:pt x="6" y="19"/>
                        <a:pt x="9" y="18"/>
                        <a:pt x="9" y="20"/>
                      </a:cubicBezTo>
                      <a:cubicBezTo>
                        <a:pt x="9" y="22"/>
                        <a:pt x="12" y="20"/>
                        <a:pt x="13" y="22"/>
                      </a:cubicBezTo>
                      <a:cubicBezTo>
                        <a:pt x="13" y="23"/>
                        <a:pt x="14" y="23"/>
                        <a:pt x="14" y="23"/>
                      </a:cubicBezTo>
                      <a:cubicBezTo>
                        <a:pt x="15" y="23"/>
                        <a:pt x="15" y="23"/>
                        <a:pt x="15" y="23"/>
                      </a:cubicBezTo>
                      <a:cubicBezTo>
                        <a:pt x="15" y="23"/>
                        <a:pt x="16" y="23"/>
                        <a:pt x="16" y="23"/>
                      </a:cubicBezTo>
                      <a:cubicBezTo>
                        <a:pt x="16" y="23"/>
                        <a:pt x="17" y="23"/>
                        <a:pt x="17" y="23"/>
                      </a:cubicBezTo>
                      <a:cubicBezTo>
                        <a:pt x="17" y="24"/>
                        <a:pt x="17" y="24"/>
                        <a:pt x="18" y="24"/>
                      </a:cubicBezTo>
                      <a:cubicBezTo>
                        <a:pt x="18" y="24"/>
                        <a:pt x="19" y="24"/>
                        <a:pt x="20" y="24"/>
                      </a:cubicBezTo>
                      <a:cubicBezTo>
                        <a:pt x="20" y="24"/>
                        <a:pt x="20" y="24"/>
                        <a:pt x="21" y="24"/>
                      </a:cubicBezTo>
                      <a:cubicBezTo>
                        <a:pt x="21" y="22"/>
                        <a:pt x="21" y="21"/>
                        <a:pt x="21" y="20"/>
                      </a:cubicBezTo>
                      <a:cubicBezTo>
                        <a:pt x="20" y="20"/>
                        <a:pt x="20" y="20"/>
                        <a:pt x="20" y="20"/>
                      </a:cubicBezTo>
                      <a:cubicBezTo>
                        <a:pt x="19" y="20"/>
                        <a:pt x="18" y="20"/>
                        <a:pt x="18" y="20"/>
                      </a:cubicBezTo>
                      <a:cubicBezTo>
                        <a:pt x="17" y="20"/>
                        <a:pt x="17" y="20"/>
                        <a:pt x="17" y="19"/>
                      </a:cubicBezTo>
                      <a:cubicBezTo>
                        <a:pt x="17" y="19"/>
                        <a:pt x="16" y="19"/>
                        <a:pt x="16" y="19"/>
                      </a:cubicBezTo>
                      <a:cubicBezTo>
                        <a:pt x="16" y="19"/>
                        <a:pt x="15" y="19"/>
                        <a:pt x="15" y="19"/>
                      </a:cubicBezTo>
                      <a:cubicBezTo>
                        <a:pt x="15" y="19"/>
                        <a:pt x="15" y="19"/>
                        <a:pt x="14" y="19"/>
                      </a:cubicBezTo>
                      <a:cubicBezTo>
                        <a:pt x="14" y="19"/>
                        <a:pt x="13" y="19"/>
                        <a:pt x="13" y="18"/>
                      </a:cubicBezTo>
                      <a:cubicBezTo>
                        <a:pt x="12" y="16"/>
                        <a:pt x="9" y="18"/>
                        <a:pt x="9" y="16"/>
                      </a:cubicBezTo>
                      <a:cubicBezTo>
                        <a:pt x="9" y="14"/>
                        <a:pt x="6" y="15"/>
                        <a:pt x="6" y="12"/>
                      </a:cubicBezTo>
                      <a:cubicBezTo>
                        <a:pt x="5" y="11"/>
                        <a:pt x="3" y="11"/>
                        <a:pt x="3" y="8"/>
                      </a:cubicBezTo>
                      <a:cubicBezTo>
                        <a:pt x="3" y="6"/>
                        <a:pt x="0" y="6"/>
                        <a:pt x="1" y="3"/>
                      </a:cubicBezTo>
                      <a:cubicBezTo>
                        <a:pt x="1" y="2"/>
                        <a:pt x="1" y="1"/>
                        <a:pt x="0" y="0"/>
                      </a:cubicBezTo>
                      <a:cubicBezTo>
                        <a:pt x="0" y="0"/>
                        <a:pt x="0" y="0"/>
                        <a:pt x="0" y="0"/>
                      </a:cubicBezTo>
                      <a:cubicBezTo>
                        <a:pt x="0" y="0"/>
                        <a:pt x="0" y="0"/>
                        <a:pt x="0" y="0"/>
                      </a:cubicBezTo>
                    </a:path>
                  </a:pathLst>
                </a:custGeom>
                <a:solidFill>
                  <a:srgbClr val="A38E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6" name="Freeform 9007">
                  <a:extLst>
                    <a:ext uri="{FF2B5EF4-FFF2-40B4-BE49-F238E27FC236}">
                      <a16:creationId xmlns:a16="http://schemas.microsoft.com/office/drawing/2014/main" id="{F4AD1D8C-E3A4-A0D8-E43F-3FAA4B89DC3F}"/>
                    </a:ext>
                  </a:extLst>
                </p:cNvPr>
                <p:cNvSpPr>
                  <a:spLocks/>
                </p:cNvSpPr>
                <p:nvPr/>
              </p:nvSpPr>
              <p:spPr bwMode="auto">
                <a:xfrm>
                  <a:off x="4077" y="2218"/>
                  <a:ext cx="16" cy="8"/>
                </a:xfrm>
                <a:custGeom>
                  <a:avLst/>
                  <a:gdLst>
                    <a:gd name="T0" fmla="*/ 8 w 19"/>
                    <a:gd name="T1" fmla="*/ 0 h 9"/>
                    <a:gd name="T2" fmla="*/ 7 w 19"/>
                    <a:gd name="T3" fmla="*/ 1 h 9"/>
                    <a:gd name="T4" fmla="*/ 7 w 19"/>
                    <a:gd name="T5" fmla="*/ 1 h 9"/>
                    <a:gd name="T6" fmla="*/ 7 w 19"/>
                    <a:gd name="T7" fmla="*/ 1 h 9"/>
                    <a:gd name="T8" fmla="*/ 6 w 19"/>
                    <a:gd name="T9" fmla="*/ 2 h 9"/>
                    <a:gd name="T10" fmla="*/ 5 w 19"/>
                    <a:gd name="T11" fmla="*/ 4 h 9"/>
                    <a:gd name="T12" fmla="*/ 4 w 19"/>
                    <a:gd name="T13" fmla="*/ 4 h 9"/>
                    <a:gd name="T14" fmla="*/ 3 w 19"/>
                    <a:gd name="T15" fmla="*/ 3 h 9"/>
                    <a:gd name="T16" fmla="*/ 3 w 19"/>
                    <a:gd name="T17" fmla="*/ 4 h 9"/>
                    <a:gd name="T18" fmla="*/ 2 w 19"/>
                    <a:gd name="T19" fmla="*/ 4 h 9"/>
                    <a:gd name="T20" fmla="*/ 1 w 19"/>
                    <a:gd name="T21" fmla="*/ 4 h 9"/>
                    <a:gd name="T22" fmla="*/ 0 w 19"/>
                    <a:gd name="T23" fmla="*/ 4 h 9"/>
                    <a:gd name="T24" fmla="*/ 0 w 19"/>
                    <a:gd name="T25" fmla="*/ 4 h 9"/>
                    <a:gd name="T26" fmla="*/ 0 w 19"/>
                    <a:gd name="T27" fmla="*/ 5 h 9"/>
                    <a:gd name="T28" fmla="*/ 0 w 19"/>
                    <a:gd name="T29" fmla="*/ 5 h 9"/>
                    <a:gd name="T30" fmla="*/ 1 w 19"/>
                    <a:gd name="T31" fmla="*/ 5 h 9"/>
                    <a:gd name="T32" fmla="*/ 2 w 19"/>
                    <a:gd name="T33" fmla="*/ 5 h 9"/>
                    <a:gd name="T34" fmla="*/ 3 w 19"/>
                    <a:gd name="T35" fmla="*/ 4 h 9"/>
                    <a:gd name="T36" fmla="*/ 3 w 19"/>
                    <a:gd name="T37" fmla="*/ 4 h 9"/>
                    <a:gd name="T38" fmla="*/ 4 w 19"/>
                    <a:gd name="T39" fmla="*/ 4 h 9"/>
                    <a:gd name="T40" fmla="*/ 5 w 19"/>
                    <a:gd name="T41" fmla="*/ 4 h 9"/>
                    <a:gd name="T42" fmla="*/ 6 w 19"/>
                    <a:gd name="T43" fmla="*/ 4 h 9"/>
                    <a:gd name="T44" fmla="*/ 7 w 19"/>
                    <a:gd name="T45" fmla="*/ 4 h 9"/>
                    <a:gd name="T46" fmla="*/ 7 w 19"/>
                    <a:gd name="T47" fmla="*/ 4 h 9"/>
                    <a:gd name="T48" fmla="*/ 7 w 19"/>
                    <a:gd name="T49" fmla="*/ 4 h 9"/>
                    <a:gd name="T50" fmla="*/ 8 w 19"/>
                    <a:gd name="T51" fmla="*/ 3 h 9"/>
                    <a:gd name="T52" fmla="*/ 8 w 19"/>
                    <a:gd name="T53" fmla="*/ 1 h 9"/>
                    <a:gd name="T54" fmla="*/ 8 w 19"/>
                    <a:gd name="T55" fmla="*/ 1 h 9"/>
                    <a:gd name="T56" fmla="*/ 9 w 19"/>
                    <a:gd name="T57" fmla="*/ 1 h 9"/>
                    <a:gd name="T58" fmla="*/ 9 w 19"/>
                    <a:gd name="T59" fmla="*/ 0 h 9"/>
                    <a:gd name="T60" fmla="*/ 8 w 19"/>
                    <a:gd name="T61" fmla="*/ 0 h 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 h="9">
                      <a:moveTo>
                        <a:pt x="15" y="0"/>
                      </a:moveTo>
                      <a:cubicBezTo>
                        <a:pt x="15" y="0"/>
                        <a:pt x="14" y="1"/>
                        <a:pt x="13" y="1"/>
                      </a:cubicBezTo>
                      <a:cubicBezTo>
                        <a:pt x="13" y="1"/>
                        <a:pt x="13" y="1"/>
                        <a:pt x="13" y="1"/>
                      </a:cubicBezTo>
                      <a:cubicBezTo>
                        <a:pt x="13" y="1"/>
                        <a:pt x="13" y="1"/>
                        <a:pt x="13" y="1"/>
                      </a:cubicBezTo>
                      <a:cubicBezTo>
                        <a:pt x="12" y="1"/>
                        <a:pt x="11" y="2"/>
                        <a:pt x="11" y="2"/>
                      </a:cubicBezTo>
                      <a:cubicBezTo>
                        <a:pt x="10" y="3"/>
                        <a:pt x="10" y="4"/>
                        <a:pt x="9" y="4"/>
                      </a:cubicBezTo>
                      <a:cubicBezTo>
                        <a:pt x="9" y="4"/>
                        <a:pt x="8" y="4"/>
                        <a:pt x="8" y="4"/>
                      </a:cubicBezTo>
                      <a:cubicBezTo>
                        <a:pt x="8" y="3"/>
                        <a:pt x="8" y="3"/>
                        <a:pt x="7" y="3"/>
                      </a:cubicBezTo>
                      <a:cubicBezTo>
                        <a:pt x="7" y="3"/>
                        <a:pt x="6" y="4"/>
                        <a:pt x="5" y="4"/>
                      </a:cubicBezTo>
                      <a:cubicBezTo>
                        <a:pt x="4" y="5"/>
                        <a:pt x="3" y="5"/>
                        <a:pt x="2" y="5"/>
                      </a:cubicBezTo>
                      <a:cubicBezTo>
                        <a:pt x="2" y="5"/>
                        <a:pt x="1" y="5"/>
                        <a:pt x="1" y="5"/>
                      </a:cubicBezTo>
                      <a:cubicBezTo>
                        <a:pt x="1" y="5"/>
                        <a:pt x="0" y="5"/>
                        <a:pt x="0" y="5"/>
                      </a:cubicBezTo>
                      <a:cubicBezTo>
                        <a:pt x="0" y="5"/>
                        <a:pt x="0" y="5"/>
                        <a:pt x="0" y="5"/>
                      </a:cubicBezTo>
                      <a:cubicBezTo>
                        <a:pt x="0" y="6"/>
                        <a:pt x="0" y="7"/>
                        <a:pt x="0" y="9"/>
                      </a:cubicBezTo>
                      <a:cubicBezTo>
                        <a:pt x="0" y="9"/>
                        <a:pt x="0" y="9"/>
                        <a:pt x="0" y="9"/>
                      </a:cubicBezTo>
                      <a:cubicBezTo>
                        <a:pt x="0" y="9"/>
                        <a:pt x="1" y="9"/>
                        <a:pt x="1" y="9"/>
                      </a:cubicBezTo>
                      <a:cubicBezTo>
                        <a:pt x="1" y="9"/>
                        <a:pt x="2" y="9"/>
                        <a:pt x="2" y="9"/>
                      </a:cubicBezTo>
                      <a:cubicBezTo>
                        <a:pt x="3" y="9"/>
                        <a:pt x="4" y="9"/>
                        <a:pt x="5" y="8"/>
                      </a:cubicBezTo>
                      <a:cubicBezTo>
                        <a:pt x="6" y="8"/>
                        <a:pt x="7" y="7"/>
                        <a:pt x="7" y="7"/>
                      </a:cubicBezTo>
                      <a:cubicBezTo>
                        <a:pt x="8" y="7"/>
                        <a:pt x="8" y="7"/>
                        <a:pt x="8" y="8"/>
                      </a:cubicBezTo>
                      <a:cubicBezTo>
                        <a:pt x="8" y="8"/>
                        <a:pt x="9" y="8"/>
                        <a:pt x="9" y="8"/>
                      </a:cubicBezTo>
                      <a:cubicBezTo>
                        <a:pt x="10" y="8"/>
                        <a:pt x="10" y="7"/>
                        <a:pt x="11" y="6"/>
                      </a:cubicBezTo>
                      <a:cubicBezTo>
                        <a:pt x="11" y="6"/>
                        <a:pt x="12" y="5"/>
                        <a:pt x="13" y="5"/>
                      </a:cubicBezTo>
                      <a:cubicBezTo>
                        <a:pt x="13" y="5"/>
                        <a:pt x="13" y="5"/>
                        <a:pt x="13" y="5"/>
                      </a:cubicBezTo>
                      <a:cubicBezTo>
                        <a:pt x="13" y="5"/>
                        <a:pt x="13" y="5"/>
                        <a:pt x="13" y="5"/>
                      </a:cubicBezTo>
                      <a:cubicBezTo>
                        <a:pt x="14" y="5"/>
                        <a:pt x="15" y="4"/>
                        <a:pt x="15" y="3"/>
                      </a:cubicBezTo>
                      <a:cubicBezTo>
                        <a:pt x="16" y="2"/>
                        <a:pt x="16" y="1"/>
                        <a:pt x="17" y="1"/>
                      </a:cubicBezTo>
                      <a:cubicBezTo>
                        <a:pt x="17" y="1"/>
                        <a:pt x="17" y="1"/>
                        <a:pt x="17" y="1"/>
                      </a:cubicBezTo>
                      <a:cubicBezTo>
                        <a:pt x="18" y="1"/>
                        <a:pt x="18" y="1"/>
                        <a:pt x="18" y="1"/>
                      </a:cubicBezTo>
                      <a:cubicBezTo>
                        <a:pt x="18" y="1"/>
                        <a:pt x="18" y="1"/>
                        <a:pt x="19" y="0"/>
                      </a:cubicBezTo>
                      <a:cubicBezTo>
                        <a:pt x="17" y="0"/>
                        <a:pt x="16" y="0"/>
                        <a:pt x="15" y="0"/>
                      </a:cubicBezTo>
                    </a:path>
                  </a:pathLst>
                </a:custGeom>
                <a:solidFill>
                  <a:srgbClr val="A893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7" name="Freeform 9008">
                  <a:extLst>
                    <a:ext uri="{FF2B5EF4-FFF2-40B4-BE49-F238E27FC236}">
                      <a16:creationId xmlns:a16="http://schemas.microsoft.com/office/drawing/2014/main" id="{0A2DE088-0D85-69C4-74AD-5D6CF0257772}"/>
                    </a:ext>
                  </a:extLst>
                </p:cNvPr>
                <p:cNvSpPr>
                  <a:spLocks/>
                </p:cNvSpPr>
                <p:nvPr/>
              </p:nvSpPr>
              <p:spPr bwMode="auto">
                <a:xfrm>
                  <a:off x="4090" y="2216"/>
                  <a:ext cx="4" cy="2"/>
                </a:xfrm>
                <a:custGeom>
                  <a:avLst/>
                  <a:gdLst>
                    <a:gd name="T0" fmla="*/ 2 w 5"/>
                    <a:gd name="T1" fmla="*/ 0 h 3"/>
                    <a:gd name="T2" fmla="*/ 1 w 5"/>
                    <a:gd name="T3" fmla="*/ 0 h 3"/>
                    <a:gd name="T4" fmla="*/ 0 w 5"/>
                    <a:gd name="T5" fmla="*/ 1 h 3"/>
                    <a:gd name="T6" fmla="*/ 2 w 5"/>
                    <a:gd name="T7" fmla="*/ 1 h 3"/>
                    <a:gd name="T8" fmla="*/ 2 w 5"/>
                    <a:gd name="T9" fmla="*/ 0 h 3"/>
                    <a:gd name="T10" fmla="*/ 2 w 5"/>
                    <a:gd name="T11" fmla="*/ 0 h 3"/>
                    <a:gd name="T12" fmla="*/ 2 w 5"/>
                    <a:gd name="T13" fmla="*/ 0 h 3"/>
                    <a:gd name="T14" fmla="*/ 2 w 5"/>
                    <a:gd name="T15" fmla="*/ 0 h 3"/>
                    <a:gd name="T16" fmla="*/ 2 w 5"/>
                    <a:gd name="T17" fmla="*/ 0 h 3"/>
                    <a:gd name="T18" fmla="*/ 2 w 5"/>
                    <a:gd name="T19" fmla="*/ 0 h 3"/>
                    <a:gd name="T20" fmla="*/ 2 w 5"/>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
                      <a:moveTo>
                        <a:pt x="3" y="0"/>
                      </a:moveTo>
                      <a:cubicBezTo>
                        <a:pt x="2" y="0"/>
                        <a:pt x="2" y="0"/>
                        <a:pt x="1" y="0"/>
                      </a:cubicBezTo>
                      <a:cubicBezTo>
                        <a:pt x="1" y="1"/>
                        <a:pt x="0" y="2"/>
                        <a:pt x="0" y="3"/>
                      </a:cubicBezTo>
                      <a:cubicBezTo>
                        <a:pt x="1" y="3"/>
                        <a:pt x="2" y="3"/>
                        <a:pt x="4" y="3"/>
                      </a:cubicBezTo>
                      <a:cubicBezTo>
                        <a:pt x="4" y="2"/>
                        <a:pt x="4" y="1"/>
                        <a:pt x="5" y="0"/>
                      </a:cubicBezTo>
                      <a:cubicBezTo>
                        <a:pt x="5" y="0"/>
                        <a:pt x="5" y="0"/>
                        <a:pt x="5" y="0"/>
                      </a:cubicBezTo>
                      <a:cubicBezTo>
                        <a:pt x="5" y="0"/>
                        <a:pt x="5" y="0"/>
                        <a:pt x="5" y="0"/>
                      </a:cubicBezTo>
                      <a:cubicBezTo>
                        <a:pt x="4" y="0"/>
                        <a:pt x="4" y="0"/>
                        <a:pt x="4" y="0"/>
                      </a:cubicBezTo>
                      <a:cubicBezTo>
                        <a:pt x="4" y="0"/>
                        <a:pt x="4" y="0"/>
                        <a:pt x="3" y="0"/>
                      </a:cubicBezTo>
                      <a:cubicBezTo>
                        <a:pt x="3" y="0"/>
                        <a:pt x="3" y="0"/>
                        <a:pt x="3" y="0"/>
                      </a:cubicBezTo>
                      <a:cubicBezTo>
                        <a:pt x="3" y="0"/>
                        <a:pt x="3" y="0"/>
                        <a:pt x="3" y="0"/>
                      </a:cubicBezTo>
                    </a:path>
                  </a:pathLst>
                </a:custGeom>
                <a:solidFill>
                  <a:srgbClr val="B69D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8" name="Freeform 9009">
                  <a:extLst>
                    <a:ext uri="{FF2B5EF4-FFF2-40B4-BE49-F238E27FC236}">
                      <a16:creationId xmlns:a16="http://schemas.microsoft.com/office/drawing/2014/main" id="{5DA0B56E-19D1-B56E-5290-6C2C309EF376}"/>
                    </a:ext>
                  </a:extLst>
                </p:cNvPr>
                <p:cNvSpPr>
                  <a:spLocks/>
                </p:cNvSpPr>
                <p:nvPr/>
              </p:nvSpPr>
              <p:spPr bwMode="auto">
                <a:xfrm>
                  <a:off x="4071" y="2198"/>
                  <a:ext cx="2" cy="3"/>
                </a:xfrm>
                <a:custGeom>
                  <a:avLst/>
                  <a:gdLst>
                    <a:gd name="T0" fmla="*/ 0 w 3"/>
                    <a:gd name="T1" fmla="*/ 0 h 3"/>
                    <a:gd name="T2" fmla="*/ 0 w 3"/>
                    <a:gd name="T3" fmla="*/ 0 h 3"/>
                    <a:gd name="T4" fmla="*/ 1 w 3"/>
                    <a:gd name="T5" fmla="*/ 3 h 3"/>
                    <a:gd name="T6" fmla="*/ 1 w 3"/>
                    <a:gd name="T7" fmla="*/ 3 h 3"/>
                    <a:gd name="T8" fmla="*/ 1 w 3"/>
                    <a:gd name="T9" fmla="*/ 2 h 3"/>
                    <a:gd name="T10" fmla="*/ 0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0"/>
                        <a:pt x="0" y="0"/>
                        <a:pt x="0" y="0"/>
                      </a:cubicBezTo>
                      <a:cubicBezTo>
                        <a:pt x="2" y="0"/>
                        <a:pt x="1" y="2"/>
                        <a:pt x="1" y="3"/>
                      </a:cubicBezTo>
                      <a:cubicBezTo>
                        <a:pt x="1" y="3"/>
                        <a:pt x="1" y="3"/>
                        <a:pt x="1" y="3"/>
                      </a:cubicBezTo>
                      <a:cubicBezTo>
                        <a:pt x="1" y="3"/>
                        <a:pt x="2" y="2"/>
                        <a:pt x="2" y="2"/>
                      </a:cubicBezTo>
                      <a:cubicBezTo>
                        <a:pt x="3" y="1"/>
                        <a:pt x="1" y="0"/>
                        <a:pt x="0"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29" name="Freeform 9010">
                  <a:extLst>
                    <a:ext uri="{FF2B5EF4-FFF2-40B4-BE49-F238E27FC236}">
                      <a16:creationId xmlns:a16="http://schemas.microsoft.com/office/drawing/2014/main" id="{F6B67E15-E677-3DA7-2ED9-31EC40181A94}"/>
                    </a:ext>
                  </a:extLst>
                </p:cNvPr>
                <p:cNvSpPr>
                  <a:spLocks/>
                </p:cNvSpPr>
                <p:nvPr/>
              </p:nvSpPr>
              <p:spPr bwMode="auto">
                <a:xfrm>
                  <a:off x="4073" y="2194"/>
                  <a:ext cx="3" cy="3"/>
                </a:xfrm>
                <a:custGeom>
                  <a:avLst/>
                  <a:gdLst>
                    <a:gd name="T0" fmla="*/ 1 w 4"/>
                    <a:gd name="T1" fmla="*/ 0 h 3"/>
                    <a:gd name="T2" fmla="*/ 2 w 4"/>
                    <a:gd name="T3" fmla="*/ 3 h 3"/>
                    <a:gd name="T4" fmla="*/ 2 w 4"/>
                    <a:gd name="T5" fmla="*/ 3 h 3"/>
                    <a:gd name="T6" fmla="*/ 2 w 4"/>
                    <a:gd name="T7" fmla="*/ 0 h 3"/>
                    <a:gd name="T8" fmla="*/ 1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1" y="0"/>
                      </a:moveTo>
                      <a:cubicBezTo>
                        <a:pt x="0" y="1"/>
                        <a:pt x="2" y="3"/>
                        <a:pt x="4" y="3"/>
                      </a:cubicBezTo>
                      <a:cubicBezTo>
                        <a:pt x="4" y="3"/>
                        <a:pt x="4" y="3"/>
                        <a:pt x="4" y="3"/>
                      </a:cubicBezTo>
                      <a:cubicBezTo>
                        <a:pt x="4" y="2"/>
                        <a:pt x="2" y="0"/>
                        <a:pt x="2" y="0"/>
                      </a:cubicBezTo>
                      <a:cubicBezTo>
                        <a:pt x="1" y="0"/>
                        <a:pt x="1" y="0"/>
                        <a:pt x="1"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0" name="Freeform 9011">
                  <a:extLst>
                    <a:ext uri="{FF2B5EF4-FFF2-40B4-BE49-F238E27FC236}">
                      <a16:creationId xmlns:a16="http://schemas.microsoft.com/office/drawing/2014/main" id="{7A15098E-D104-2BF0-809A-BA797A78A101}"/>
                    </a:ext>
                  </a:extLst>
                </p:cNvPr>
                <p:cNvSpPr>
                  <a:spLocks/>
                </p:cNvSpPr>
                <p:nvPr/>
              </p:nvSpPr>
              <p:spPr bwMode="auto">
                <a:xfrm>
                  <a:off x="4076" y="2201"/>
                  <a:ext cx="3" cy="3"/>
                </a:xfrm>
                <a:custGeom>
                  <a:avLst/>
                  <a:gdLst>
                    <a:gd name="T0" fmla="*/ 1 w 4"/>
                    <a:gd name="T1" fmla="*/ 0 h 4"/>
                    <a:gd name="T2" fmla="*/ 0 w 4"/>
                    <a:gd name="T3" fmla="*/ 1 h 4"/>
                    <a:gd name="T4" fmla="*/ 0 w 4"/>
                    <a:gd name="T5" fmla="*/ 1 h 4"/>
                    <a:gd name="T6" fmla="*/ 1 w 4"/>
                    <a:gd name="T7" fmla="*/ 1 h 4"/>
                    <a:gd name="T8" fmla="*/ 2 w 4"/>
                    <a:gd name="T9" fmla="*/ 2 h 4"/>
                    <a:gd name="T10" fmla="*/ 2 w 4"/>
                    <a:gd name="T11" fmla="*/ 1 h 4"/>
                    <a:gd name="T12" fmla="*/ 1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1" y="0"/>
                      </a:moveTo>
                      <a:cubicBezTo>
                        <a:pt x="1" y="0"/>
                        <a:pt x="0" y="1"/>
                        <a:pt x="0" y="1"/>
                      </a:cubicBezTo>
                      <a:cubicBezTo>
                        <a:pt x="0" y="1"/>
                        <a:pt x="0" y="1"/>
                        <a:pt x="0" y="1"/>
                      </a:cubicBezTo>
                      <a:cubicBezTo>
                        <a:pt x="1" y="1"/>
                        <a:pt x="1" y="1"/>
                        <a:pt x="1" y="1"/>
                      </a:cubicBezTo>
                      <a:cubicBezTo>
                        <a:pt x="2" y="1"/>
                        <a:pt x="2" y="4"/>
                        <a:pt x="3" y="4"/>
                      </a:cubicBezTo>
                      <a:cubicBezTo>
                        <a:pt x="4" y="3"/>
                        <a:pt x="3" y="1"/>
                        <a:pt x="2" y="1"/>
                      </a:cubicBezTo>
                      <a:cubicBezTo>
                        <a:pt x="2" y="1"/>
                        <a:pt x="2" y="0"/>
                        <a:pt x="1"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1" name="Freeform 9012">
                  <a:extLst>
                    <a:ext uri="{FF2B5EF4-FFF2-40B4-BE49-F238E27FC236}">
                      <a16:creationId xmlns:a16="http://schemas.microsoft.com/office/drawing/2014/main" id="{D00841DF-37C5-6170-BCC2-9053442501FE}"/>
                    </a:ext>
                  </a:extLst>
                </p:cNvPr>
                <p:cNvSpPr>
                  <a:spLocks noEditPoints="1"/>
                </p:cNvSpPr>
                <p:nvPr/>
              </p:nvSpPr>
              <p:spPr bwMode="auto">
                <a:xfrm>
                  <a:off x="4081" y="2195"/>
                  <a:ext cx="3" cy="5"/>
                </a:xfrm>
                <a:custGeom>
                  <a:avLst/>
                  <a:gdLst>
                    <a:gd name="T0" fmla="*/ 1 w 3"/>
                    <a:gd name="T1" fmla="*/ 0 h 6"/>
                    <a:gd name="T2" fmla="*/ 0 w 3"/>
                    <a:gd name="T3" fmla="*/ 3 h 6"/>
                    <a:gd name="T4" fmla="*/ 2 w 3"/>
                    <a:gd name="T5" fmla="*/ 3 h 6"/>
                    <a:gd name="T6" fmla="*/ 3 w 3"/>
                    <a:gd name="T7" fmla="*/ 3 h 6"/>
                    <a:gd name="T8" fmla="*/ 2 w 3"/>
                    <a:gd name="T9" fmla="*/ 3 h 6"/>
                    <a:gd name="T10" fmla="*/ 1 w 3"/>
                    <a:gd name="T11" fmla="*/ 0 h 6"/>
                    <a:gd name="T12" fmla="*/ 1 w 3"/>
                    <a:gd name="T13" fmla="*/ 0 h 6"/>
                    <a:gd name="T14" fmla="*/ 1 w 3"/>
                    <a:gd name="T15" fmla="*/ 0 h 6"/>
                    <a:gd name="T16" fmla="*/ 1 w 3"/>
                    <a:gd name="T17" fmla="*/ 0 h 6"/>
                    <a:gd name="T18" fmla="*/ 2 w 3"/>
                    <a:gd name="T19" fmla="*/ 0 h 6"/>
                    <a:gd name="T20" fmla="*/ 1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1" y="0"/>
                      </a:moveTo>
                      <a:cubicBezTo>
                        <a:pt x="1" y="1"/>
                        <a:pt x="0" y="2"/>
                        <a:pt x="0" y="3"/>
                      </a:cubicBezTo>
                      <a:cubicBezTo>
                        <a:pt x="1" y="3"/>
                        <a:pt x="2" y="6"/>
                        <a:pt x="2" y="6"/>
                      </a:cubicBezTo>
                      <a:cubicBezTo>
                        <a:pt x="3" y="6"/>
                        <a:pt x="3" y="6"/>
                        <a:pt x="3" y="5"/>
                      </a:cubicBezTo>
                      <a:cubicBezTo>
                        <a:pt x="3" y="5"/>
                        <a:pt x="2" y="4"/>
                        <a:pt x="2" y="4"/>
                      </a:cubicBezTo>
                      <a:cubicBezTo>
                        <a:pt x="2" y="3"/>
                        <a:pt x="1" y="1"/>
                        <a:pt x="1" y="0"/>
                      </a:cubicBezTo>
                      <a:moveTo>
                        <a:pt x="1" y="0"/>
                      </a:moveTo>
                      <a:cubicBezTo>
                        <a:pt x="1" y="0"/>
                        <a:pt x="1" y="0"/>
                        <a:pt x="1" y="0"/>
                      </a:cubicBezTo>
                      <a:cubicBezTo>
                        <a:pt x="1" y="0"/>
                        <a:pt x="1" y="0"/>
                        <a:pt x="1" y="0"/>
                      </a:cubicBezTo>
                      <a:cubicBezTo>
                        <a:pt x="2" y="0"/>
                        <a:pt x="2" y="0"/>
                        <a:pt x="2" y="0"/>
                      </a:cubicBezTo>
                      <a:cubicBezTo>
                        <a:pt x="1" y="0"/>
                        <a:pt x="1" y="0"/>
                        <a:pt x="1"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2" name="Freeform 9013">
                  <a:extLst>
                    <a:ext uri="{FF2B5EF4-FFF2-40B4-BE49-F238E27FC236}">
                      <a16:creationId xmlns:a16="http://schemas.microsoft.com/office/drawing/2014/main" id="{6811C5CC-37DF-645F-D24B-DA828AEBB9E6}"/>
                    </a:ext>
                  </a:extLst>
                </p:cNvPr>
                <p:cNvSpPr>
                  <a:spLocks noEditPoints="1"/>
                </p:cNvSpPr>
                <p:nvPr/>
              </p:nvSpPr>
              <p:spPr bwMode="auto">
                <a:xfrm>
                  <a:off x="4077" y="2192"/>
                  <a:ext cx="4" cy="2"/>
                </a:xfrm>
                <a:custGeom>
                  <a:avLst/>
                  <a:gdLst>
                    <a:gd name="T0" fmla="*/ 0 w 4"/>
                    <a:gd name="T1" fmla="*/ 1 h 3"/>
                    <a:gd name="T2" fmla="*/ 0 w 4"/>
                    <a:gd name="T3" fmla="*/ 1 h 3"/>
                    <a:gd name="T4" fmla="*/ 0 w 4"/>
                    <a:gd name="T5" fmla="*/ 1 h 3"/>
                    <a:gd name="T6" fmla="*/ 0 w 4"/>
                    <a:gd name="T7" fmla="*/ 1 h 3"/>
                    <a:gd name="T8" fmla="*/ 1 w 4"/>
                    <a:gd name="T9" fmla="*/ 0 h 3"/>
                    <a:gd name="T10" fmla="*/ 0 w 4"/>
                    <a:gd name="T11" fmla="*/ 1 h 3"/>
                    <a:gd name="T12" fmla="*/ 0 w 4"/>
                    <a:gd name="T13" fmla="*/ 1 h 3"/>
                    <a:gd name="T14" fmla="*/ 3 w 4"/>
                    <a:gd name="T15" fmla="*/ 1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1"/>
                      </a:moveTo>
                      <a:cubicBezTo>
                        <a:pt x="0" y="1"/>
                        <a:pt x="0" y="1"/>
                        <a:pt x="0" y="1"/>
                      </a:cubicBezTo>
                      <a:cubicBezTo>
                        <a:pt x="0" y="1"/>
                        <a:pt x="0" y="1"/>
                        <a:pt x="0" y="1"/>
                      </a:cubicBezTo>
                      <a:cubicBezTo>
                        <a:pt x="0" y="1"/>
                        <a:pt x="0" y="1"/>
                        <a:pt x="0" y="1"/>
                      </a:cubicBezTo>
                      <a:moveTo>
                        <a:pt x="1" y="0"/>
                      </a:moveTo>
                      <a:cubicBezTo>
                        <a:pt x="0" y="0"/>
                        <a:pt x="0" y="0"/>
                        <a:pt x="0" y="1"/>
                      </a:cubicBezTo>
                      <a:cubicBezTo>
                        <a:pt x="0" y="1"/>
                        <a:pt x="0" y="1"/>
                        <a:pt x="0" y="1"/>
                      </a:cubicBezTo>
                      <a:cubicBezTo>
                        <a:pt x="2" y="1"/>
                        <a:pt x="3" y="2"/>
                        <a:pt x="3" y="3"/>
                      </a:cubicBezTo>
                      <a:cubicBezTo>
                        <a:pt x="4" y="2"/>
                        <a:pt x="2" y="0"/>
                        <a:pt x="1"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3" name="Freeform 9014">
                  <a:extLst>
                    <a:ext uri="{FF2B5EF4-FFF2-40B4-BE49-F238E27FC236}">
                      <a16:creationId xmlns:a16="http://schemas.microsoft.com/office/drawing/2014/main" id="{086EEB82-32A3-994D-4145-D85636F1E71B}"/>
                    </a:ext>
                  </a:extLst>
                </p:cNvPr>
                <p:cNvSpPr>
                  <a:spLocks noEditPoints="1"/>
                </p:cNvSpPr>
                <p:nvPr/>
              </p:nvSpPr>
              <p:spPr bwMode="auto">
                <a:xfrm>
                  <a:off x="4076" y="2208"/>
                  <a:ext cx="3" cy="4"/>
                </a:xfrm>
                <a:custGeom>
                  <a:avLst/>
                  <a:gdLst>
                    <a:gd name="T0" fmla="*/ 0 w 3"/>
                    <a:gd name="T1" fmla="*/ 1 h 5"/>
                    <a:gd name="T2" fmla="*/ 0 w 3"/>
                    <a:gd name="T3" fmla="*/ 2 h 5"/>
                    <a:gd name="T4" fmla="*/ 2 w 3"/>
                    <a:gd name="T5" fmla="*/ 2 h 5"/>
                    <a:gd name="T6" fmla="*/ 3 w 3"/>
                    <a:gd name="T7" fmla="*/ 2 h 5"/>
                    <a:gd name="T8" fmla="*/ 0 w 3"/>
                    <a:gd name="T9" fmla="*/ 1 h 5"/>
                    <a:gd name="T10" fmla="*/ 0 w 3"/>
                    <a:gd name="T11" fmla="*/ 1 h 5"/>
                    <a:gd name="T12" fmla="*/ 0 w 3"/>
                    <a:gd name="T13" fmla="*/ 0 h 5"/>
                    <a:gd name="T14" fmla="*/ 0 w 3"/>
                    <a:gd name="T15" fmla="*/ 1 h 5"/>
                    <a:gd name="T16" fmla="*/ 0 w 3"/>
                    <a:gd name="T17" fmla="*/ 1 h 5"/>
                    <a:gd name="T18" fmla="*/ 0 w 3"/>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5">
                      <a:moveTo>
                        <a:pt x="0" y="1"/>
                      </a:moveTo>
                      <a:cubicBezTo>
                        <a:pt x="0" y="1"/>
                        <a:pt x="0" y="2"/>
                        <a:pt x="0" y="3"/>
                      </a:cubicBezTo>
                      <a:cubicBezTo>
                        <a:pt x="1" y="4"/>
                        <a:pt x="1" y="5"/>
                        <a:pt x="2" y="5"/>
                      </a:cubicBezTo>
                      <a:cubicBezTo>
                        <a:pt x="2" y="5"/>
                        <a:pt x="3" y="4"/>
                        <a:pt x="3" y="4"/>
                      </a:cubicBezTo>
                      <a:cubicBezTo>
                        <a:pt x="2" y="3"/>
                        <a:pt x="0" y="2"/>
                        <a:pt x="0" y="1"/>
                      </a:cubicBezTo>
                      <a:cubicBezTo>
                        <a:pt x="0" y="1"/>
                        <a:pt x="0" y="1"/>
                        <a:pt x="0" y="1"/>
                      </a:cubicBezTo>
                      <a:moveTo>
                        <a:pt x="0" y="0"/>
                      </a:moveTo>
                      <a:cubicBezTo>
                        <a:pt x="0" y="1"/>
                        <a:pt x="0" y="1"/>
                        <a:pt x="0" y="1"/>
                      </a:cubicBezTo>
                      <a:cubicBezTo>
                        <a:pt x="0" y="1"/>
                        <a:pt x="0" y="1"/>
                        <a:pt x="0" y="1"/>
                      </a:cubicBezTo>
                      <a:cubicBezTo>
                        <a:pt x="0" y="0"/>
                        <a:pt x="0" y="0"/>
                        <a:pt x="0"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4" name="Freeform 9015">
                  <a:extLst>
                    <a:ext uri="{FF2B5EF4-FFF2-40B4-BE49-F238E27FC236}">
                      <a16:creationId xmlns:a16="http://schemas.microsoft.com/office/drawing/2014/main" id="{7057CA10-E595-8542-5F6E-ED10C7E23983}"/>
                    </a:ext>
                  </a:extLst>
                </p:cNvPr>
                <p:cNvSpPr>
                  <a:spLocks/>
                </p:cNvSpPr>
                <p:nvPr/>
              </p:nvSpPr>
              <p:spPr bwMode="auto">
                <a:xfrm>
                  <a:off x="4083" y="2205"/>
                  <a:ext cx="2" cy="2"/>
                </a:xfrm>
                <a:custGeom>
                  <a:avLst/>
                  <a:gdLst>
                    <a:gd name="T0" fmla="*/ 1 w 2"/>
                    <a:gd name="T1" fmla="*/ 0 h 2"/>
                    <a:gd name="T2" fmla="*/ 0 w 2"/>
                    <a:gd name="T3" fmla="*/ 1 h 2"/>
                    <a:gd name="T4" fmla="*/ 1 w 2"/>
                    <a:gd name="T5" fmla="*/ 2 h 2"/>
                    <a:gd name="T6" fmla="*/ 2 w 2"/>
                    <a:gd name="T7" fmla="*/ 1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1" y="0"/>
                      </a:moveTo>
                      <a:cubicBezTo>
                        <a:pt x="1" y="0"/>
                        <a:pt x="0" y="0"/>
                        <a:pt x="0" y="1"/>
                      </a:cubicBezTo>
                      <a:cubicBezTo>
                        <a:pt x="0" y="1"/>
                        <a:pt x="1" y="2"/>
                        <a:pt x="1" y="2"/>
                      </a:cubicBezTo>
                      <a:cubicBezTo>
                        <a:pt x="1" y="2"/>
                        <a:pt x="1" y="1"/>
                        <a:pt x="2" y="1"/>
                      </a:cubicBezTo>
                      <a:cubicBezTo>
                        <a:pt x="2" y="1"/>
                        <a:pt x="1" y="0"/>
                        <a:pt x="1"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5" name="Freeform 9016">
                  <a:extLst>
                    <a:ext uri="{FF2B5EF4-FFF2-40B4-BE49-F238E27FC236}">
                      <a16:creationId xmlns:a16="http://schemas.microsoft.com/office/drawing/2014/main" id="{A1CE02F8-5D15-B1E6-31FD-9BD018D91B49}"/>
                    </a:ext>
                  </a:extLst>
                </p:cNvPr>
                <p:cNvSpPr>
                  <a:spLocks/>
                </p:cNvSpPr>
                <p:nvPr/>
              </p:nvSpPr>
              <p:spPr bwMode="auto">
                <a:xfrm>
                  <a:off x="4084" y="2206"/>
                  <a:ext cx="1" cy="3"/>
                </a:xfrm>
                <a:custGeom>
                  <a:avLst/>
                  <a:gdLst>
                    <a:gd name="T0" fmla="*/ 1 w 1"/>
                    <a:gd name="T1" fmla="*/ 0 h 4"/>
                    <a:gd name="T2" fmla="*/ 0 w 1"/>
                    <a:gd name="T3" fmla="*/ 1 h 4"/>
                    <a:gd name="T4" fmla="*/ 0 w 1"/>
                    <a:gd name="T5" fmla="*/ 2 h 4"/>
                    <a:gd name="T6" fmla="*/ 0 w 1"/>
                    <a:gd name="T7" fmla="*/ 2 h 4"/>
                    <a:gd name="T8" fmla="*/ 1 w 1"/>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4">
                      <a:moveTo>
                        <a:pt x="1" y="0"/>
                      </a:moveTo>
                      <a:cubicBezTo>
                        <a:pt x="0" y="0"/>
                        <a:pt x="0" y="1"/>
                        <a:pt x="0" y="1"/>
                      </a:cubicBezTo>
                      <a:cubicBezTo>
                        <a:pt x="0" y="1"/>
                        <a:pt x="0" y="2"/>
                        <a:pt x="0" y="2"/>
                      </a:cubicBezTo>
                      <a:cubicBezTo>
                        <a:pt x="1" y="3"/>
                        <a:pt x="0" y="3"/>
                        <a:pt x="0" y="4"/>
                      </a:cubicBezTo>
                      <a:cubicBezTo>
                        <a:pt x="1" y="3"/>
                        <a:pt x="1" y="1"/>
                        <a:pt x="1" y="0"/>
                      </a:cubicBezTo>
                    </a:path>
                  </a:pathLst>
                </a:custGeom>
                <a:solidFill>
                  <a:srgbClr val="C1AB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6" name="Freeform 9017">
                  <a:extLst>
                    <a:ext uri="{FF2B5EF4-FFF2-40B4-BE49-F238E27FC236}">
                      <a16:creationId xmlns:a16="http://schemas.microsoft.com/office/drawing/2014/main" id="{D8B1A90A-6A12-6913-E28D-283489207837}"/>
                    </a:ext>
                  </a:extLst>
                </p:cNvPr>
                <p:cNvSpPr>
                  <a:spLocks/>
                </p:cNvSpPr>
                <p:nvPr/>
              </p:nvSpPr>
              <p:spPr bwMode="auto">
                <a:xfrm>
                  <a:off x="4083" y="2206"/>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7" name="Freeform 9018">
                  <a:extLst>
                    <a:ext uri="{FF2B5EF4-FFF2-40B4-BE49-F238E27FC236}">
                      <a16:creationId xmlns:a16="http://schemas.microsoft.com/office/drawing/2014/main" id="{ADE86590-A0DB-21FB-9464-2A2C9045B162}"/>
                    </a:ext>
                  </a:extLst>
                </p:cNvPr>
                <p:cNvSpPr>
                  <a:spLocks/>
                </p:cNvSpPr>
                <p:nvPr/>
              </p:nvSpPr>
              <p:spPr bwMode="auto">
                <a:xfrm>
                  <a:off x="4089" y="2199"/>
                  <a:ext cx="1" cy="2"/>
                </a:xfrm>
                <a:custGeom>
                  <a:avLst/>
                  <a:gdLst>
                    <a:gd name="T0" fmla="*/ 0 w 1"/>
                    <a:gd name="T1" fmla="*/ 0 h 2"/>
                    <a:gd name="T2" fmla="*/ 0 w 1"/>
                    <a:gd name="T3" fmla="*/ 2 h 2"/>
                    <a:gd name="T4" fmla="*/ 1 w 1"/>
                    <a:gd name="T5" fmla="*/ 1 h 2"/>
                    <a:gd name="T6" fmla="*/ 0 w 1"/>
                    <a:gd name="T7" fmla="*/ 1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0" y="0"/>
                        <a:pt x="0" y="1"/>
                        <a:pt x="0" y="2"/>
                      </a:cubicBezTo>
                      <a:cubicBezTo>
                        <a:pt x="0" y="1"/>
                        <a:pt x="0" y="1"/>
                        <a:pt x="1" y="1"/>
                      </a:cubicBezTo>
                      <a:cubicBezTo>
                        <a:pt x="1" y="1"/>
                        <a:pt x="0" y="1"/>
                        <a:pt x="0" y="1"/>
                      </a:cubicBezTo>
                      <a:cubicBezTo>
                        <a:pt x="0" y="0"/>
                        <a:pt x="0" y="0"/>
                        <a:pt x="0"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8" name="Freeform 9019">
                  <a:extLst>
                    <a:ext uri="{FF2B5EF4-FFF2-40B4-BE49-F238E27FC236}">
                      <a16:creationId xmlns:a16="http://schemas.microsoft.com/office/drawing/2014/main" id="{09D6AB9D-52D7-8214-3245-90D33EBF677F}"/>
                    </a:ext>
                  </a:extLst>
                </p:cNvPr>
                <p:cNvSpPr>
                  <a:spLocks/>
                </p:cNvSpPr>
                <p:nvPr/>
              </p:nvSpPr>
              <p:spPr bwMode="auto">
                <a:xfrm>
                  <a:off x="4089" y="2200"/>
                  <a:ext cx="2" cy="3"/>
                </a:xfrm>
                <a:custGeom>
                  <a:avLst/>
                  <a:gdLst>
                    <a:gd name="T0" fmla="*/ 1 w 3"/>
                    <a:gd name="T1" fmla="*/ 0 h 4"/>
                    <a:gd name="T2" fmla="*/ 0 w 3"/>
                    <a:gd name="T3" fmla="*/ 1 h 4"/>
                    <a:gd name="T4" fmla="*/ 1 w 3"/>
                    <a:gd name="T5" fmla="*/ 2 h 4"/>
                    <a:gd name="T6" fmla="*/ 1 w 3"/>
                    <a:gd name="T7" fmla="*/ 2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1" y="0"/>
                      </a:moveTo>
                      <a:cubicBezTo>
                        <a:pt x="0" y="0"/>
                        <a:pt x="0" y="0"/>
                        <a:pt x="0" y="1"/>
                      </a:cubicBezTo>
                      <a:cubicBezTo>
                        <a:pt x="0" y="2"/>
                        <a:pt x="2" y="4"/>
                        <a:pt x="3" y="4"/>
                      </a:cubicBezTo>
                      <a:cubicBezTo>
                        <a:pt x="3" y="4"/>
                        <a:pt x="3" y="4"/>
                        <a:pt x="3" y="4"/>
                      </a:cubicBezTo>
                      <a:cubicBezTo>
                        <a:pt x="2" y="3"/>
                        <a:pt x="2" y="1"/>
                        <a:pt x="1" y="0"/>
                      </a:cubicBezTo>
                    </a:path>
                  </a:pathLst>
                </a:custGeom>
                <a:solidFill>
                  <a:srgbClr val="C1AB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39" name="Freeform 9020">
                  <a:extLst>
                    <a:ext uri="{FF2B5EF4-FFF2-40B4-BE49-F238E27FC236}">
                      <a16:creationId xmlns:a16="http://schemas.microsoft.com/office/drawing/2014/main" id="{3212D54C-0FB8-8FF2-4BD9-EDD0C04B125A}"/>
                    </a:ext>
                  </a:extLst>
                </p:cNvPr>
                <p:cNvSpPr>
                  <a:spLocks/>
                </p:cNvSpPr>
                <p:nvPr/>
              </p:nvSpPr>
              <p:spPr bwMode="auto">
                <a:xfrm>
                  <a:off x="4086" y="2194"/>
                  <a:ext cx="2" cy="3"/>
                </a:xfrm>
                <a:custGeom>
                  <a:avLst/>
                  <a:gdLst>
                    <a:gd name="T0" fmla="*/ 0 w 2"/>
                    <a:gd name="T1" fmla="*/ 0 h 3"/>
                    <a:gd name="T2" fmla="*/ 0 w 2"/>
                    <a:gd name="T3" fmla="*/ 0 h 3"/>
                    <a:gd name="T4" fmla="*/ 0 w 2"/>
                    <a:gd name="T5" fmla="*/ 0 h 3"/>
                    <a:gd name="T6" fmla="*/ 0 w 2"/>
                    <a:gd name="T7" fmla="*/ 0 h 3"/>
                    <a:gd name="T8" fmla="*/ 2 w 2"/>
                    <a:gd name="T9" fmla="*/ 3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0" y="0"/>
                        <a:pt x="0" y="0"/>
                      </a:cubicBezTo>
                      <a:cubicBezTo>
                        <a:pt x="0" y="0"/>
                        <a:pt x="0" y="0"/>
                        <a:pt x="0" y="0"/>
                      </a:cubicBezTo>
                      <a:cubicBezTo>
                        <a:pt x="0" y="0"/>
                        <a:pt x="0" y="0"/>
                        <a:pt x="0" y="0"/>
                      </a:cubicBezTo>
                      <a:cubicBezTo>
                        <a:pt x="2" y="0"/>
                        <a:pt x="1" y="2"/>
                        <a:pt x="2" y="3"/>
                      </a:cubicBezTo>
                      <a:cubicBezTo>
                        <a:pt x="2" y="2"/>
                        <a:pt x="2" y="0"/>
                        <a:pt x="0" y="0"/>
                      </a:cubicBezTo>
                    </a:path>
                  </a:pathLst>
                </a:custGeom>
                <a:solidFill>
                  <a:srgbClr val="BEA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0" name="Freeform 9021">
                  <a:extLst>
                    <a:ext uri="{FF2B5EF4-FFF2-40B4-BE49-F238E27FC236}">
                      <a16:creationId xmlns:a16="http://schemas.microsoft.com/office/drawing/2014/main" id="{A318A272-7D6D-2557-7E8A-659AF0BC8DD0}"/>
                    </a:ext>
                  </a:extLst>
                </p:cNvPr>
                <p:cNvSpPr>
                  <a:spLocks/>
                </p:cNvSpPr>
                <p:nvPr/>
              </p:nvSpPr>
              <p:spPr bwMode="auto">
                <a:xfrm>
                  <a:off x="4084" y="2211"/>
                  <a:ext cx="3" cy="2"/>
                </a:xfrm>
                <a:custGeom>
                  <a:avLst/>
                  <a:gdLst>
                    <a:gd name="T0" fmla="*/ 0 w 4"/>
                    <a:gd name="T1" fmla="*/ 0 h 2"/>
                    <a:gd name="T2" fmla="*/ 2 w 4"/>
                    <a:gd name="T3" fmla="*/ 2 h 2"/>
                    <a:gd name="T4" fmla="*/ 2 w 4"/>
                    <a:gd name="T5" fmla="*/ 1 h 2"/>
                    <a:gd name="T6" fmla="*/ 2 w 4"/>
                    <a:gd name="T7" fmla="*/ 1 h 2"/>
                    <a:gd name="T8" fmla="*/ 0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cubicBezTo>
                        <a:pt x="0" y="1"/>
                        <a:pt x="1" y="2"/>
                        <a:pt x="2" y="2"/>
                      </a:cubicBezTo>
                      <a:cubicBezTo>
                        <a:pt x="3" y="2"/>
                        <a:pt x="3" y="2"/>
                        <a:pt x="4" y="1"/>
                      </a:cubicBezTo>
                      <a:cubicBezTo>
                        <a:pt x="3" y="1"/>
                        <a:pt x="2" y="1"/>
                        <a:pt x="2" y="1"/>
                      </a:cubicBezTo>
                      <a:cubicBezTo>
                        <a:pt x="1" y="1"/>
                        <a:pt x="0" y="1"/>
                        <a:pt x="0" y="0"/>
                      </a:cubicBezTo>
                      <a:cubicBezTo>
                        <a:pt x="0" y="0"/>
                        <a:pt x="0" y="0"/>
                        <a:pt x="0" y="0"/>
                      </a:cubicBezTo>
                    </a:path>
                  </a:pathLst>
                </a:custGeom>
                <a:solidFill>
                  <a:srgbClr val="C1AB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1" name="Freeform 9022">
                  <a:extLst>
                    <a:ext uri="{FF2B5EF4-FFF2-40B4-BE49-F238E27FC236}">
                      <a16:creationId xmlns:a16="http://schemas.microsoft.com/office/drawing/2014/main" id="{905669E0-44DB-E8A7-5828-DE3F96238AB8}"/>
                    </a:ext>
                  </a:extLst>
                </p:cNvPr>
                <p:cNvSpPr>
                  <a:spLocks noEditPoints="1"/>
                </p:cNvSpPr>
                <p:nvPr/>
              </p:nvSpPr>
              <p:spPr bwMode="auto">
                <a:xfrm>
                  <a:off x="4090" y="2207"/>
                  <a:ext cx="2" cy="4"/>
                </a:xfrm>
                <a:custGeom>
                  <a:avLst/>
                  <a:gdLst>
                    <a:gd name="T0" fmla="*/ 1 w 3"/>
                    <a:gd name="T1" fmla="*/ 2 h 5"/>
                    <a:gd name="T2" fmla="*/ 0 w 3"/>
                    <a:gd name="T3" fmla="*/ 2 h 5"/>
                    <a:gd name="T4" fmla="*/ 1 w 3"/>
                    <a:gd name="T5" fmla="*/ 2 h 5"/>
                    <a:gd name="T6" fmla="*/ 0 w 3"/>
                    <a:gd name="T7" fmla="*/ 0 h 5"/>
                    <a:gd name="T8" fmla="*/ 0 w 3"/>
                    <a:gd name="T9" fmla="*/ 0 h 5"/>
                    <a:gd name="T10" fmla="*/ 1 w 3"/>
                    <a:gd name="T11" fmla="*/ 2 h 5"/>
                    <a:gd name="T12" fmla="*/ 1 w 3"/>
                    <a:gd name="T13" fmla="*/ 2 h 5"/>
                    <a:gd name="T14" fmla="*/ 0 w 3"/>
                    <a:gd name="T15" fmla="*/ 0 h 5"/>
                    <a:gd name="T16" fmla="*/ 0 w 3"/>
                    <a:gd name="T17" fmla="*/ 0 h 5"/>
                    <a:gd name="T18" fmla="*/ 0 w 3"/>
                    <a:gd name="T19" fmla="*/ 0 h 5"/>
                    <a:gd name="T20" fmla="*/ 0 w 3"/>
                    <a:gd name="T21" fmla="*/ 0 h 5"/>
                    <a:gd name="T22" fmla="*/ 0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4"/>
                      </a:moveTo>
                      <a:cubicBezTo>
                        <a:pt x="1" y="4"/>
                        <a:pt x="1" y="5"/>
                        <a:pt x="0" y="5"/>
                      </a:cubicBezTo>
                      <a:cubicBezTo>
                        <a:pt x="1" y="5"/>
                        <a:pt x="1" y="4"/>
                        <a:pt x="1" y="4"/>
                      </a:cubicBezTo>
                      <a:moveTo>
                        <a:pt x="0" y="0"/>
                      </a:moveTo>
                      <a:cubicBezTo>
                        <a:pt x="0" y="0"/>
                        <a:pt x="0" y="0"/>
                        <a:pt x="0" y="0"/>
                      </a:cubicBezTo>
                      <a:cubicBezTo>
                        <a:pt x="1" y="0"/>
                        <a:pt x="2" y="3"/>
                        <a:pt x="1" y="4"/>
                      </a:cubicBezTo>
                      <a:cubicBezTo>
                        <a:pt x="1" y="4"/>
                        <a:pt x="2" y="3"/>
                        <a:pt x="2" y="3"/>
                      </a:cubicBezTo>
                      <a:cubicBezTo>
                        <a:pt x="3" y="1"/>
                        <a:pt x="1" y="1"/>
                        <a:pt x="0" y="0"/>
                      </a:cubicBezTo>
                      <a:moveTo>
                        <a:pt x="0" y="0"/>
                      </a:moveTo>
                      <a:cubicBezTo>
                        <a:pt x="0" y="0"/>
                        <a:pt x="0" y="0"/>
                        <a:pt x="0" y="0"/>
                      </a:cubicBezTo>
                      <a:cubicBezTo>
                        <a:pt x="0" y="0"/>
                        <a:pt x="0" y="0"/>
                        <a:pt x="0" y="0"/>
                      </a:cubicBezTo>
                      <a:cubicBezTo>
                        <a:pt x="0" y="0"/>
                        <a:pt x="0" y="0"/>
                        <a:pt x="0" y="0"/>
                      </a:cubicBezTo>
                    </a:path>
                  </a:pathLst>
                </a:custGeom>
                <a:solidFill>
                  <a:srgbClr val="C1AB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2" name="Freeform 9023">
                  <a:extLst>
                    <a:ext uri="{FF2B5EF4-FFF2-40B4-BE49-F238E27FC236}">
                      <a16:creationId xmlns:a16="http://schemas.microsoft.com/office/drawing/2014/main" id="{67E18981-A823-71CB-CA26-36B740C5A133}"/>
                    </a:ext>
                  </a:extLst>
                </p:cNvPr>
                <p:cNvSpPr>
                  <a:spLocks noEditPoints="1"/>
                </p:cNvSpPr>
                <p:nvPr/>
              </p:nvSpPr>
              <p:spPr bwMode="auto">
                <a:xfrm>
                  <a:off x="4093" y="2205"/>
                  <a:ext cx="2" cy="3"/>
                </a:xfrm>
                <a:custGeom>
                  <a:avLst/>
                  <a:gdLst>
                    <a:gd name="T0" fmla="*/ 1 w 2"/>
                    <a:gd name="T1" fmla="*/ 1 h 4"/>
                    <a:gd name="T2" fmla="*/ 1 w 2"/>
                    <a:gd name="T3" fmla="*/ 2 h 4"/>
                    <a:gd name="T4" fmla="*/ 1 w 2"/>
                    <a:gd name="T5" fmla="*/ 1 h 4"/>
                    <a:gd name="T6" fmla="*/ 1 w 2"/>
                    <a:gd name="T7" fmla="*/ 0 h 4"/>
                    <a:gd name="T8" fmla="*/ 1 w 2"/>
                    <a:gd name="T9" fmla="*/ 1 h 4"/>
                    <a:gd name="T10" fmla="*/ 1 w 2"/>
                    <a:gd name="T11" fmla="*/ 0 h 4"/>
                    <a:gd name="T12" fmla="*/ 1 w 2"/>
                    <a:gd name="T13" fmla="*/ 0 h 4"/>
                    <a:gd name="T14" fmla="*/ 0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1"/>
                      </a:moveTo>
                      <a:cubicBezTo>
                        <a:pt x="2" y="2"/>
                        <a:pt x="0" y="4"/>
                        <a:pt x="1" y="4"/>
                      </a:cubicBezTo>
                      <a:cubicBezTo>
                        <a:pt x="2" y="4"/>
                        <a:pt x="2" y="2"/>
                        <a:pt x="1" y="1"/>
                      </a:cubicBezTo>
                      <a:moveTo>
                        <a:pt x="1" y="0"/>
                      </a:moveTo>
                      <a:cubicBezTo>
                        <a:pt x="1" y="1"/>
                        <a:pt x="1" y="1"/>
                        <a:pt x="1" y="1"/>
                      </a:cubicBezTo>
                      <a:cubicBezTo>
                        <a:pt x="1" y="1"/>
                        <a:pt x="1" y="1"/>
                        <a:pt x="1" y="0"/>
                      </a:cubicBezTo>
                      <a:moveTo>
                        <a:pt x="1" y="0"/>
                      </a:moveTo>
                      <a:cubicBezTo>
                        <a:pt x="0" y="0"/>
                        <a:pt x="0" y="0"/>
                        <a:pt x="0" y="0"/>
                      </a:cubicBezTo>
                      <a:cubicBezTo>
                        <a:pt x="1" y="0"/>
                        <a:pt x="1" y="0"/>
                        <a:pt x="1" y="0"/>
                      </a:cubicBezTo>
                      <a:cubicBezTo>
                        <a:pt x="1" y="0"/>
                        <a:pt x="1" y="0"/>
                        <a:pt x="1" y="0"/>
                      </a:cubicBezTo>
                    </a:path>
                  </a:pathLst>
                </a:custGeom>
                <a:solidFill>
                  <a:srgbClr val="C1AB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3" name="Freeform 9024">
                  <a:extLst>
                    <a:ext uri="{FF2B5EF4-FFF2-40B4-BE49-F238E27FC236}">
                      <a16:creationId xmlns:a16="http://schemas.microsoft.com/office/drawing/2014/main" id="{C06D8DF8-A871-C6DB-9362-6541527242D7}"/>
                    </a:ext>
                  </a:extLst>
                </p:cNvPr>
                <p:cNvSpPr>
                  <a:spLocks noEditPoints="1"/>
                </p:cNvSpPr>
                <p:nvPr/>
              </p:nvSpPr>
              <p:spPr bwMode="auto">
                <a:xfrm>
                  <a:off x="4038" y="2247"/>
                  <a:ext cx="27" cy="29"/>
                </a:xfrm>
                <a:custGeom>
                  <a:avLst/>
                  <a:gdLst>
                    <a:gd name="T0" fmla="*/ 8 w 32"/>
                    <a:gd name="T1" fmla="*/ 13 h 35"/>
                    <a:gd name="T2" fmla="*/ 9 w 32"/>
                    <a:gd name="T3" fmla="*/ 14 h 35"/>
                    <a:gd name="T4" fmla="*/ 9 w 32"/>
                    <a:gd name="T5" fmla="*/ 14 h 35"/>
                    <a:gd name="T6" fmla="*/ 3 w 32"/>
                    <a:gd name="T7" fmla="*/ 12 h 35"/>
                    <a:gd name="T8" fmla="*/ 3 w 32"/>
                    <a:gd name="T9" fmla="*/ 12 h 35"/>
                    <a:gd name="T10" fmla="*/ 5 w 32"/>
                    <a:gd name="T11" fmla="*/ 14 h 35"/>
                    <a:gd name="T12" fmla="*/ 3 w 32"/>
                    <a:gd name="T13" fmla="*/ 12 h 35"/>
                    <a:gd name="T14" fmla="*/ 12 w 32"/>
                    <a:gd name="T15" fmla="*/ 11 h 35"/>
                    <a:gd name="T16" fmla="*/ 12 w 32"/>
                    <a:gd name="T17" fmla="*/ 11 h 35"/>
                    <a:gd name="T18" fmla="*/ 13 w 32"/>
                    <a:gd name="T19" fmla="*/ 12 h 35"/>
                    <a:gd name="T20" fmla="*/ 12 w 32"/>
                    <a:gd name="T21" fmla="*/ 13 h 35"/>
                    <a:gd name="T22" fmla="*/ 12 w 32"/>
                    <a:gd name="T23" fmla="*/ 11 h 35"/>
                    <a:gd name="T24" fmla="*/ 8 w 32"/>
                    <a:gd name="T25" fmla="*/ 10 h 35"/>
                    <a:gd name="T26" fmla="*/ 8 w 32"/>
                    <a:gd name="T27" fmla="*/ 12 h 35"/>
                    <a:gd name="T28" fmla="*/ 8 w 32"/>
                    <a:gd name="T29" fmla="*/ 10 h 35"/>
                    <a:gd name="T30" fmla="*/ 8 w 32"/>
                    <a:gd name="T31" fmla="*/ 10 h 35"/>
                    <a:gd name="T32" fmla="*/ 14 w 32"/>
                    <a:gd name="T33" fmla="*/ 10 h 35"/>
                    <a:gd name="T34" fmla="*/ 14 w 32"/>
                    <a:gd name="T35" fmla="*/ 10 h 35"/>
                    <a:gd name="T36" fmla="*/ 14 w 32"/>
                    <a:gd name="T37" fmla="*/ 10 h 35"/>
                    <a:gd name="T38" fmla="*/ 14 w 32"/>
                    <a:gd name="T39" fmla="*/ 10 h 35"/>
                    <a:gd name="T40" fmla="*/ 3 w 32"/>
                    <a:gd name="T41" fmla="*/ 7 h 35"/>
                    <a:gd name="T42" fmla="*/ 3 w 32"/>
                    <a:gd name="T43" fmla="*/ 7 h 35"/>
                    <a:gd name="T44" fmla="*/ 5 w 32"/>
                    <a:gd name="T45" fmla="*/ 10 h 35"/>
                    <a:gd name="T46" fmla="*/ 3 w 32"/>
                    <a:gd name="T47" fmla="*/ 7 h 35"/>
                    <a:gd name="T48" fmla="*/ 12 w 32"/>
                    <a:gd name="T49" fmla="*/ 6 h 35"/>
                    <a:gd name="T50" fmla="*/ 13 w 32"/>
                    <a:gd name="T51" fmla="*/ 8 h 35"/>
                    <a:gd name="T52" fmla="*/ 7 w 32"/>
                    <a:gd name="T53" fmla="*/ 4 h 35"/>
                    <a:gd name="T54" fmla="*/ 8 w 32"/>
                    <a:gd name="T55" fmla="*/ 4 h 35"/>
                    <a:gd name="T56" fmla="*/ 7 w 32"/>
                    <a:gd name="T57" fmla="*/ 4 h 35"/>
                    <a:gd name="T58" fmla="*/ 8 w 32"/>
                    <a:gd name="T59" fmla="*/ 7 h 35"/>
                    <a:gd name="T60" fmla="*/ 7 w 32"/>
                    <a:gd name="T61" fmla="*/ 5 h 35"/>
                    <a:gd name="T62" fmla="*/ 9 w 32"/>
                    <a:gd name="T63" fmla="*/ 3 h 35"/>
                    <a:gd name="T64" fmla="*/ 11 w 32"/>
                    <a:gd name="T65" fmla="*/ 5 h 35"/>
                    <a:gd name="T66" fmla="*/ 10 w 32"/>
                    <a:gd name="T67" fmla="*/ 3 h 35"/>
                    <a:gd name="T68" fmla="*/ 3 w 32"/>
                    <a:gd name="T69" fmla="*/ 5 h 35"/>
                    <a:gd name="T70" fmla="*/ 3 w 32"/>
                    <a:gd name="T71" fmla="*/ 3 h 35"/>
                    <a:gd name="T72" fmla="*/ 3 w 32"/>
                    <a:gd name="T73" fmla="*/ 5 h 35"/>
                    <a:gd name="T74" fmla="*/ 5 w 32"/>
                    <a:gd name="T75" fmla="*/ 2 h 35"/>
                    <a:gd name="T76" fmla="*/ 4 w 32"/>
                    <a:gd name="T77" fmla="*/ 2 h 35"/>
                    <a:gd name="T78" fmla="*/ 4 w 32"/>
                    <a:gd name="T79" fmla="*/ 2 h 35"/>
                    <a:gd name="T80" fmla="*/ 4 w 32"/>
                    <a:gd name="T81" fmla="*/ 2 h 35"/>
                    <a:gd name="T82" fmla="*/ 3 w 32"/>
                    <a:gd name="T83" fmla="*/ 1 h 35"/>
                    <a:gd name="T84" fmla="*/ 3 w 32"/>
                    <a:gd name="T85" fmla="*/ 2 h 35"/>
                    <a:gd name="T86" fmla="*/ 2 w 32"/>
                    <a:gd name="T87" fmla="*/ 12 h 35"/>
                    <a:gd name="T88" fmla="*/ 3 w 32"/>
                    <a:gd name="T89" fmla="*/ 15 h 35"/>
                    <a:gd name="T90" fmla="*/ 6 w 32"/>
                    <a:gd name="T91" fmla="*/ 16 h 35"/>
                    <a:gd name="T92" fmla="*/ 7 w 32"/>
                    <a:gd name="T93" fmla="*/ 16 h 35"/>
                    <a:gd name="T94" fmla="*/ 8 w 32"/>
                    <a:gd name="T95" fmla="*/ 17 h 35"/>
                    <a:gd name="T96" fmla="*/ 9 w 32"/>
                    <a:gd name="T97" fmla="*/ 16 h 35"/>
                    <a:gd name="T98" fmla="*/ 10 w 32"/>
                    <a:gd name="T99" fmla="*/ 17 h 35"/>
                    <a:gd name="T100" fmla="*/ 12 w 32"/>
                    <a:gd name="T101" fmla="*/ 15 h 35"/>
                    <a:gd name="T102" fmla="*/ 16 w 32"/>
                    <a:gd name="T103" fmla="*/ 12 h 35"/>
                    <a:gd name="T104" fmla="*/ 15 w 32"/>
                    <a:gd name="T105" fmla="*/ 11 h 35"/>
                    <a:gd name="T106" fmla="*/ 13 w 32"/>
                    <a:gd name="T107" fmla="*/ 4 h 35"/>
                    <a:gd name="T108" fmla="*/ 7 w 32"/>
                    <a:gd name="T109" fmla="*/ 1 h 35"/>
                    <a:gd name="T110" fmla="*/ 6 w 32"/>
                    <a:gd name="T111" fmla="*/ 1 h 35"/>
                    <a:gd name="T112" fmla="*/ 5 w 32"/>
                    <a:gd name="T113" fmla="*/ 1 h 3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 h="35">
                      <a:moveTo>
                        <a:pt x="18" y="30"/>
                      </a:moveTo>
                      <a:cubicBezTo>
                        <a:pt x="17" y="30"/>
                        <a:pt x="16" y="29"/>
                        <a:pt x="16" y="28"/>
                      </a:cubicBezTo>
                      <a:cubicBezTo>
                        <a:pt x="16" y="28"/>
                        <a:pt x="16" y="28"/>
                        <a:pt x="16" y="28"/>
                      </a:cubicBezTo>
                      <a:cubicBezTo>
                        <a:pt x="16" y="29"/>
                        <a:pt x="17" y="29"/>
                        <a:pt x="18" y="29"/>
                      </a:cubicBezTo>
                      <a:cubicBezTo>
                        <a:pt x="18" y="29"/>
                        <a:pt x="19" y="29"/>
                        <a:pt x="19" y="29"/>
                      </a:cubicBezTo>
                      <a:cubicBezTo>
                        <a:pt x="19" y="30"/>
                        <a:pt x="19" y="30"/>
                        <a:pt x="18" y="30"/>
                      </a:cubicBezTo>
                      <a:moveTo>
                        <a:pt x="7" y="25"/>
                      </a:moveTo>
                      <a:cubicBezTo>
                        <a:pt x="7" y="25"/>
                        <a:pt x="7" y="25"/>
                        <a:pt x="7" y="25"/>
                      </a:cubicBezTo>
                      <a:cubicBezTo>
                        <a:pt x="7" y="25"/>
                        <a:pt x="7" y="25"/>
                        <a:pt x="7" y="25"/>
                      </a:cubicBezTo>
                      <a:cubicBezTo>
                        <a:pt x="7" y="25"/>
                        <a:pt x="7" y="25"/>
                        <a:pt x="7" y="25"/>
                      </a:cubicBezTo>
                      <a:cubicBezTo>
                        <a:pt x="6" y="26"/>
                        <a:pt x="9" y="28"/>
                        <a:pt x="10" y="28"/>
                      </a:cubicBezTo>
                      <a:cubicBezTo>
                        <a:pt x="10" y="29"/>
                        <a:pt x="9" y="29"/>
                        <a:pt x="9" y="29"/>
                      </a:cubicBezTo>
                      <a:cubicBezTo>
                        <a:pt x="8" y="29"/>
                        <a:pt x="7" y="28"/>
                        <a:pt x="7" y="27"/>
                      </a:cubicBezTo>
                      <a:cubicBezTo>
                        <a:pt x="7" y="26"/>
                        <a:pt x="7" y="25"/>
                        <a:pt x="7" y="25"/>
                      </a:cubicBezTo>
                      <a:cubicBezTo>
                        <a:pt x="7" y="25"/>
                        <a:pt x="7" y="25"/>
                        <a:pt x="7" y="25"/>
                      </a:cubicBezTo>
                      <a:moveTo>
                        <a:pt x="23" y="23"/>
                      </a:moveTo>
                      <a:cubicBezTo>
                        <a:pt x="23" y="23"/>
                        <a:pt x="23" y="23"/>
                        <a:pt x="23" y="23"/>
                      </a:cubicBezTo>
                      <a:cubicBezTo>
                        <a:pt x="23" y="23"/>
                        <a:pt x="23" y="23"/>
                        <a:pt x="23" y="23"/>
                      </a:cubicBezTo>
                      <a:cubicBezTo>
                        <a:pt x="23" y="23"/>
                        <a:pt x="23" y="23"/>
                        <a:pt x="23" y="23"/>
                      </a:cubicBezTo>
                      <a:cubicBezTo>
                        <a:pt x="24" y="24"/>
                        <a:pt x="25" y="24"/>
                        <a:pt x="25" y="26"/>
                      </a:cubicBezTo>
                      <a:cubicBezTo>
                        <a:pt x="25" y="27"/>
                        <a:pt x="24" y="27"/>
                        <a:pt x="24" y="27"/>
                      </a:cubicBezTo>
                      <a:cubicBezTo>
                        <a:pt x="24" y="28"/>
                        <a:pt x="23" y="28"/>
                        <a:pt x="23" y="28"/>
                      </a:cubicBezTo>
                      <a:cubicBezTo>
                        <a:pt x="23" y="28"/>
                        <a:pt x="24" y="28"/>
                        <a:pt x="24" y="27"/>
                      </a:cubicBezTo>
                      <a:cubicBezTo>
                        <a:pt x="25" y="26"/>
                        <a:pt x="24" y="23"/>
                        <a:pt x="23" y="23"/>
                      </a:cubicBezTo>
                      <a:cubicBezTo>
                        <a:pt x="23" y="23"/>
                        <a:pt x="23" y="23"/>
                        <a:pt x="23" y="23"/>
                      </a:cubicBezTo>
                      <a:moveTo>
                        <a:pt x="15" y="21"/>
                      </a:moveTo>
                      <a:cubicBezTo>
                        <a:pt x="15" y="21"/>
                        <a:pt x="15" y="21"/>
                        <a:pt x="16" y="21"/>
                      </a:cubicBezTo>
                      <a:cubicBezTo>
                        <a:pt x="17" y="21"/>
                        <a:pt x="17" y="24"/>
                        <a:pt x="16" y="25"/>
                      </a:cubicBezTo>
                      <a:cubicBezTo>
                        <a:pt x="16" y="25"/>
                        <a:pt x="16" y="24"/>
                        <a:pt x="16" y="23"/>
                      </a:cubicBezTo>
                      <a:cubicBezTo>
                        <a:pt x="16" y="22"/>
                        <a:pt x="15" y="22"/>
                        <a:pt x="15" y="21"/>
                      </a:cubicBezTo>
                      <a:cubicBezTo>
                        <a:pt x="15" y="21"/>
                        <a:pt x="15" y="21"/>
                        <a:pt x="15" y="21"/>
                      </a:cubicBezTo>
                      <a:cubicBezTo>
                        <a:pt x="15" y="21"/>
                        <a:pt x="15" y="21"/>
                        <a:pt x="15" y="21"/>
                      </a:cubicBezTo>
                      <a:cubicBezTo>
                        <a:pt x="15" y="21"/>
                        <a:pt x="15" y="21"/>
                        <a:pt x="15" y="21"/>
                      </a:cubicBezTo>
                      <a:moveTo>
                        <a:pt x="28" y="21"/>
                      </a:moveTo>
                      <a:cubicBezTo>
                        <a:pt x="28" y="21"/>
                        <a:pt x="28" y="20"/>
                        <a:pt x="27" y="20"/>
                      </a:cubicBezTo>
                      <a:cubicBezTo>
                        <a:pt x="27" y="20"/>
                        <a:pt x="27" y="20"/>
                        <a:pt x="27" y="20"/>
                      </a:cubicBezTo>
                      <a:cubicBezTo>
                        <a:pt x="28" y="20"/>
                        <a:pt x="28" y="20"/>
                        <a:pt x="28" y="21"/>
                      </a:cubicBezTo>
                      <a:cubicBezTo>
                        <a:pt x="28" y="21"/>
                        <a:pt x="28" y="21"/>
                        <a:pt x="28" y="21"/>
                      </a:cubicBezTo>
                      <a:cubicBezTo>
                        <a:pt x="29" y="22"/>
                        <a:pt x="28" y="24"/>
                        <a:pt x="28" y="25"/>
                      </a:cubicBezTo>
                      <a:cubicBezTo>
                        <a:pt x="27" y="24"/>
                        <a:pt x="28" y="22"/>
                        <a:pt x="28" y="21"/>
                      </a:cubicBezTo>
                      <a:cubicBezTo>
                        <a:pt x="28" y="21"/>
                        <a:pt x="28" y="21"/>
                        <a:pt x="28" y="21"/>
                      </a:cubicBezTo>
                      <a:moveTo>
                        <a:pt x="6" y="16"/>
                      </a:moveTo>
                      <a:cubicBezTo>
                        <a:pt x="6" y="16"/>
                        <a:pt x="6" y="16"/>
                        <a:pt x="6" y="16"/>
                      </a:cubicBezTo>
                      <a:cubicBezTo>
                        <a:pt x="6" y="16"/>
                        <a:pt x="6" y="16"/>
                        <a:pt x="7" y="16"/>
                      </a:cubicBezTo>
                      <a:cubicBezTo>
                        <a:pt x="7" y="16"/>
                        <a:pt x="8" y="16"/>
                        <a:pt x="8" y="16"/>
                      </a:cubicBezTo>
                      <a:cubicBezTo>
                        <a:pt x="9" y="17"/>
                        <a:pt x="10" y="19"/>
                        <a:pt x="9" y="20"/>
                      </a:cubicBezTo>
                      <a:cubicBezTo>
                        <a:pt x="8" y="19"/>
                        <a:pt x="8" y="16"/>
                        <a:pt x="7" y="16"/>
                      </a:cubicBezTo>
                      <a:cubicBezTo>
                        <a:pt x="7" y="16"/>
                        <a:pt x="6" y="16"/>
                        <a:pt x="6" y="16"/>
                      </a:cubicBezTo>
                      <a:moveTo>
                        <a:pt x="25" y="18"/>
                      </a:moveTo>
                      <a:cubicBezTo>
                        <a:pt x="23" y="18"/>
                        <a:pt x="21" y="15"/>
                        <a:pt x="22" y="13"/>
                      </a:cubicBezTo>
                      <a:cubicBezTo>
                        <a:pt x="22" y="14"/>
                        <a:pt x="22" y="14"/>
                        <a:pt x="22" y="14"/>
                      </a:cubicBezTo>
                      <a:cubicBezTo>
                        <a:pt x="24" y="15"/>
                        <a:pt x="24" y="17"/>
                        <a:pt x="25" y="18"/>
                      </a:cubicBezTo>
                      <a:cubicBezTo>
                        <a:pt x="25" y="18"/>
                        <a:pt x="25" y="18"/>
                        <a:pt x="25" y="18"/>
                      </a:cubicBezTo>
                      <a:moveTo>
                        <a:pt x="14" y="8"/>
                      </a:moveTo>
                      <a:cubicBezTo>
                        <a:pt x="14" y="8"/>
                        <a:pt x="14" y="8"/>
                        <a:pt x="14" y="8"/>
                      </a:cubicBezTo>
                      <a:cubicBezTo>
                        <a:pt x="15" y="8"/>
                        <a:pt x="15" y="8"/>
                        <a:pt x="15" y="8"/>
                      </a:cubicBezTo>
                      <a:cubicBezTo>
                        <a:pt x="14" y="8"/>
                        <a:pt x="14" y="8"/>
                        <a:pt x="14" y="8"/>
                      </a:cubicBezTo>
                      <a:cubicBezTo>
                        <a:pt x="14" y="8"/>
                        <a:pt x="14" y="8"/>
                        <a:pt x="14" y="8"/>
                      </a:cubicBezTo>
                      <a:cubicBezTo>
                        <a:pt x="14" y="9"/>
                        <a:pt x="14" y="11"/>
                        <a:pt x="15" y="12"/>
                      </a:cubicBezTo>
                      <a:cubicBezTo>
                        <a:pt x="15" y="13"/>
                        <a:pt x="16" y="13"/>
                        <a:pt x="16" y="14"/>
                      </a:cubicBezTo>
                      <a:cubicBezTo>
                        <a:pt x="15" y="14"/>
                        <a:pt x="15" y="14"/>
                        <a:pt x="15" y="14"/>
                      </a:cubicBezTo>
                      <a:cubicBezTo>
                        <a:pt x="15" y="14"/>
                        <a:pt x="13" y="11"/>
                        <a:pt x="13" y="11"/>
                      </a:cubicBezTo>
                      <a:cubicBezTo>
                        <a:pt x="13" y="10"/>
                        <a:pt x="13" y="9"/>
                        <a:pt x="14" y="8"/>
                      </a:cubicBezTo>
                      <a:moveTo>
                        <a:pt x="18" y="7"/>
                      </a:moveTo>
                      <a:cubicBezTo>
                        <a:pt x="19" y="7"/>
                        <a:pt x="19" y="7"/>
                        <a:pt x="19" y="7"/>
                      </a:cubicBezTo>
                      <a:cubicBezTo>
                        <a:pt x="20" y="7"/>
                        <a:pt x="21" y="9"/>
                        <a:pt x="21" y="10"/>
                      </a:cubicBezTo>
                      <a:cubicBezTo>
                        <a:pt x="20" y="9"/>
                        <a:pt x="21" y="7"/>
                        <a:pt x="19" y="7"/>
                      </a:cubicBezTo>
                      <a:cubicBezTo>
                        <a:pt x="19" y="7"/>
                        <a:pt x="19" y="7"/>
                        <a:pt x="19" y="7"/>
                      </a:cubicBezTo>
                      <a:cubicBezTo>
                        <a:pt x="18" y="7"/>
                        <a:pt x="18" y="7"/>
                        <a:pt x="18" y="7"/>
                      </a:cubicBezTo>
                      <a:moveTo>
                        <a:pt x="6" y="10"/>
                      </a:moveTo>
                      <a:cubicBezTo>
                        <a:pt x="5" y="10"/>
                        <a:pt x="3" y="8"/>
                        <a:pt x="4" y="7"/>
                      </a:cubicBezTo>
                      <a:cubicBezTo>
                        <a:pt x="5" y="7"/>
                        <a:pt x="5" y="7"/>
                        <a:pt x="5" y="7"/>
                      </a:cubicBezTo>
                      <a:cubicBezTo>
                        <a:pt x="5" y="8"/>
                        <a:pt x="6" y="10"/>
                        <a:pt x="7" y="10"/>
                      </a:cubicBezTo>
                      <a:cubicBezTo>
                        <a:pt x="7" y="10"/>
                        <a:pt x="7" y="10"/>
                        <a:pt x="6" y="10"/>
                      </a:cubicBezTo>
                      <a:moveTo>
                        <a:pt x="8" y="5"/>
                      </a:moveTo>
                      <a:cubicBezTo>
                        <a:pt x="8" y="5"/>
                        <a:pt x="8" y="4"/>
                        <a:pt x="9" y="4"/>
                      </a:cubicBezTo>
                      <a:cubicBezTo>
                        <a:pt x="10" y="4"/>
                        <a:pt x="11" y="6"/>
                        <a:pt x="11" y="7"/>
                      </a:cubicBezTo>
                      <a:cubicBezTo>
                        <a:pt x="11" y="7"/>
                        <a:pt x="9" y="5"/>
                        <a:pt x="8" y="5"/>
                      </a:cubicBezTo>
                      <a:cubicBezTo>
                        <a:pt x="8" y="5"/>
                        <a:pt x="8" y="5"/>
                        <a:pt x="8" y="5"/>
                      </a:cubicBezTo>
                      <a:cubicBezTo>
                        <a:pt x="8" y="5"/>
                        <a:pt x="8" y="5"/>
                        <a:pt x="8" y="5"/>
                      </a:cubicBezTo>
                      <a:cubicBezTo>
                        <a:pt x="8" y="5"/>
                        <a:pt x="8" y="5"/>
                        <a:pt x="8" y="5"/>
                      </a:cubicBezTo>
                      <a:cubicBezTo>
                        <a:pt x="8" y="5"/>
                        <a:pt x="8" y="5"/>
                        <a:pt x="8" y="5"/>
                      </a:cubicBezTo>
                      <a:moveTo>
                        <a:pt x="8" y="0"/>
                      </a:moveTo>
                      <a:cubicBezTo>
                        <a:pt x="7" y="1"/>
                        <a:pt x="6" y="1"/>
                        <a:pt x="5" y="1"/>
                      </a:cubicBezTo>
                      <a:cubicBezTo>
                        <a:pt x="5" y="2"/>
                        <a:pt x="5" y="2"/>
                        <a:pt x="5" y="2"/>
                      </a:cubicBezTo>
                      <a:cubicBezTo>
                        <a:pt x="4" y="2"/>
                        <a:pt x="4" y="2"/>
                        <a:pt x="3" y="2"/>
                      </a:cubicBezTo>
                      <a:cubicBezTo>
                        <a:pt x="0" y="9"/>
                        <a:pt x="7" y="16"/>
                        <a:pt x="5" y="23"/>
                      </a:cubicBezTo>
                      <a:cubicBezTo>
                        <a:pt x="4" y="24"/>
                        <a:pt x="3" y="26"/>
                        <a:pt x="2" y="27"/>
                      </a:cubicBezTo>
                      <a:cubicBezTo>
                        <a:pt x="3" y="27"/>
                        <a:pt x="3" y="27"/>
                        <a:pt x="3" y="27"/>
                      </a:cubicBezTo>
                      <a:cubicBezTo>
                        <a:pt x="3" y="30"/>
                        <a:pt x="6" y="29"/>
                        <a:pt x="6" y="31"/>
                      </a:cubicBezTo>
                      <a:cubicBezTo>
                        <a:pt x="7" y="33"/>
                        <a:pt x="9" y="31"/>
                        <a:pt x="10" y="33"/>
                      </a:cubicBezTo>
                      <a:cubicBezTo>
                        <a:pt x="10" y="33"/>
                        <a:pt x="11" y="34"/>
                        <a:pt x="11" y="34"/>
                      </a:cubicBezTo>
                      <a:cubicBezTo>
                        <a:pt x="12" y="34"/>
                        <a:pt x="12" y="34"/>
                        <a:pt x="12" y="34"/>
                      </a:cubicBezTo>
                      <a:cubicBezTo>
                        <a:pt x="12" y="34"/>
                        <a:pt x="13" y="34"/>
                        <a:pt x="13" y="34"/>
                      </a:cubicBezTo>
                      <a:cubicBezTo>
                        <a:pt x="13" y="34"/>
                        <a:pt x="14" y="34"/>
                        <a:pt x="14" y="34"/>
                      </a:cubicBezTo>
                      <a:cubicBezTo>
                        <a:pt x="14" y="35"/>
                        <a:pt x="14" y="35"/>
                        <a:pt x="15" y="35"/>
                      </a:cubicBezTo>
                      <a:cubicBezTo>
                        <a:pt x="15" y="35"/>
                        <a:pt x="16" y="35"/>
                        <a:pt x="17" y="35"/>
                      </a:cubicBezTo>
                      <a:cubicBezTo>
                        <a:pt x="17" y="35"/>
                        <a:pt x="18" y="34"/>
                        <a:pt x="18" y="34"/>
                      </a:cubicBezTo>
                      <a:cubicBezTo>
                        <a:pt x="18" y="34"/>
                        <a:pt x="19" y="34"/>
                        <a:pt x="19" y="35"/>
                      </a:cubicBezTo>
                      <a:cubicBezTo>
                        <a:pt x="19" y="35"/>
                        <a:pt x="20" y="35"/>
                        <a:pt x="20" y="35"/>
                      </a:cubicBezTo>
                      <a:cubicBezTo>
                        <a:pt x="21" y="35"/>
                        <a:pt x="22" y="35"/>
                        <a:pt x="23" y="34"/>
                      </a:cubicBezTo>
                      <a:cubicBezTo>
                        <a:pt x="22" y="34"/>
                        <a:pt x="22" y="34"/>
                        <a:pt x="22" y="33"/>
                      </a:cubicBezTo>
                      <a:cubicBezTo>
                        <a:pt x="20" y="33"/>
                        <a:pt x="20" y="33"/>
                        <a:pt x="20" y="33"/>
                      </a:cubicBezTo>
                      <a:cubicBezTo>
                        <a:pt x="24" y="29"/>
                        <a:pt x="27" y="27"/>
                        <a:pt x="31" y="27"/>
                      </a:cubicBezTo>
                      <a:cubicBezTo>
                        <a:pt x="31" y="27"/>
                        <a:pt x="31" y="27"/>
                        <a:pt x="31" y="27"/>
                      </a:cubicBezTo>
                      <a:cubicBezTo>
                        <a:pt x="30" y="25"/>
                        <a:pt x="30" y="24"/>
                        <a:pt x="30" y="23"/>
                      </a:cubicBezTo>
                      <a:cubicBezTo>
                        <a:pt x="32" y="20"/>
                        <a:pt x="28" y="17"/>
                        <a:pt x="29" y="15"/>
                      </a:cubicBezTo>
                      <a:cubicBezTo>
                        <a:pt x="29" y="12"/>
                        <a:pt x="25" y="12"/>
                        <a:pt x="25" y="9"/>
                      </a:cubicBezTo>
                      <a:cubicBezTo>
                        <a:pt x="25" y="6"/>
                        <a:pt x="21" y="7"/>
                        <a:pt x="20" y="4"/>
                      </a:cubicBezTo>
                      <a:cubicBezTo>
                        <a:pt x="20" y="2"/>
                        <a:pt x="16" y="4"/>
                        <a:pt x="14" y="1"/>
                      </a:cubicBezTo>
                      <a:cubicBezTo>
                        <a:pt x="14" y="1"/>
                        <a:pt x="13" y="1"/>
                        <a:pt x="13" y="1"/>
                      </a:cubicBezTo>
                      <a:cubicBezTo>
                        <a:pt x="13" y="1"/>
                        <a:pt x="12" y="1"/>
                        <a:pt x="12" y="1"/>
                      </a:cubicBezTo>
                      <a:cubicBezTo>
                        <a:pt x="12" y="1"/>
                        <a:pt x="11" y="1"/>
                        <a:pt x="11" y="1"/>
                      </a:cubicBezTo>
                      <a:cubicBezTo>
                        <a:pt x="10" y="1"/>
                        <a:pt x="9" y="1"/>
                        <a:pt x="9" y="1"/>
                      </a:cubicBezTo>
                      <a:cubicBezTo>
                        <a:pt x="8" y="1"/>
                        <a:pt x="8" y="0"/>
                        <a:pt x="8" y="0"/>
                      </a:cubicBezTo>
                    </a:path>
                  </a:pathLst>
                </a:custGeom>
                <a:solidFill>
                  <a:srgbClr val="D7BA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4" name="Freeform 9025">
                  <a:extLst>
                    <a:ext uri="{FF2B5EF4-FFF2-40B4-BE49-F238E27FC236}">
                      <a16:creationId xmlns:a16="http://schemas.microsoft.com/office/drawing/2014/main" id="{E2065A69-9F1F-5BB0-8E51-EA5AD1B5E94A}"/>
                    </a:ext>
                  </a:extLst>
                </p:cNvPr>
                <p:cNvSpPr>
                  <a:spLocks/>
                </p:cNvSpPr>
                <p:nvPr/>
              </p:nvSpPr>
              <p:spPr bwMode="auto">
                <a:xfrm>
                  <a:off x="4055" y="2269"/>
                  <a:ext cx="9" cy="6"/>
                </a:xfrm>
                <a:custGeom>
                  <a:avLst/>
                  <a:gdLst>
                    <a:gd name="T0" fmla="*/ 5 w 11"/>
                    <a:gd name="T1" fmla="*/ 0 h 7"/>
                    <a:gd name="T2" fmla="*/ 0 w 11"/>
                    <a:gd name="T3" fmla="*/ 3 h 7"/>
                    <a:gd name="T4" fmla="*/ 2 w 11"/>
                    <a:gd name="T5" fmla="*/ 3 h 7"/>
                    <a:gd name="T6" fmla="*/ 2 w 11"/>
                    <a:gd name="T7" fmla="*/ 3 h 7"/>
                    <a:gd name="T8" fmla="*/ 2 w 11"/>
                    <a:gd name="T9" fmla="*/ 3 h 7"/>
                    <a:gd name="T10" fmla="*/ 2 w 11"/>
                    <a:gd name="T11" fmla="*/ 3 h 7"/>
                    <a:gd name="T12" fmla="*/ 2 w 11"/>
                    <a:gd name="T13" fmla="*/ 3 h 7"/>
                    <a:gd name="T14" fmla="*/ 2 w 11"/>
                    <a:gd name="T15" fmla="*/ 3 h 7"/>
                    <a:gd name="T16" fmla="*/ 3 w 11"/>
                    <a:gd name="T17" fmla="*/ 3 h 7"/>
                    <a:gd name="T18" fmla="*/ 3 w 11"/>
                    <a:gd name="T19" fmla="*/ 3 h 7"/>
                    <a:gd name="T20" fmla="*/ 4 w 11"/>
                    <a:gd name="T21" fmla="*/ 3 h 7"/>
                    <a:gd name="T22" fmla="*/ 5 w 11"/>
                    <a:gd name="T23" fmla="*/ 2 h 7"/>
                    <a:gd name="T24" fmla="*/ 5 w 11"/>
                    <a:gd name="T25" fmla="*/ 0 h 7"/>
                    <a:gd name="T26" fmla="*/ 5 w 11"/>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7">
                      <a:moveTo>
                        <a:pt x="11" y="0"/>
                      </a:moveTo>
                      <a:cubicBezTo>
                        <a:pt x="7" y="0"/>
                        <a:pt x="4" y="2"/>
                        <a:pt x="0" y="6"/>
                      </a:cubicBezTo>
                      <a:cubicBezTo>
                        <a:pt x="2" y="6"/>
                        <a:pt x="2" y="6"/>
                        <a:pt x="2" y="6"/>
                      </a:cubicBezTo>
                      <a:cubicBezTo>
                        <a:pt x="2" y="7"/>
                        <a:pt x="2" y="7"/>
                        <a:pt x="3" y="7"/>
                      </a:cubicBezTo>
                      <a:cubicBezTo>
                        <a:pt x="3" y="7"/>
                        <a:pt x="3" y="7"/>
                        <a:pt x="3" y="7"/>
                      </a:cubicBezTo>
                      <a:cubicBezTo>
                        <a:pt x="4" y="7"/>
                        <a:pt x="5" y="6"/>
                        <a:pt x="5" y="6"/>
                      </a:cubicBezTo>
                      <a:cubicBezTo>
                        <a:pt x="6" y="6"/>
                        <a:pt x="6" y="6"/>
                        <a:pt x="6" y="6"/>
                      </a:cubicBezTo>
                      <a:cubicBezTo>
                        <a:pt x="6" y="6"/>
                        <a:pt x="6" y="6"/>
                        <a:pt x="6" y="6"/>
                      </a:cubicBezTo>
                      <a:cubicBezTo>
                        <a:pt x="6" y="7"/>
                        <a:pt x="7" y="7"/>
                        <a:pt x="7" y="7"/>
                      </a:cubicBezTo>
                      <a:cubicBezTo>
                        <a:pt x="7" y="7"/>
                        <a:pt x="7" y="7"/>
                        <a:pt x="7" y="7"/>
                      </a:cubicBezTo>
                      <a:cubicBezTo>
                        <a:pt x="7" y="6"/>
                        <a:pt x="8" y="6"/>
                        <a:pt x="8" y="6"/>
                      </a:cubicBezTo>
                      <a:cubicBezTo>
                        <a:pt x="10" y="5"/>
                        <a:pt x="8" y="2"/>
                        <a:pt x="10" y="2"/>
                      </a:cubicBezTo>
                      <a:cubicBezTo>
                        <a:pt x="11" y="1"/>
                        <a:pt x="11" y="0"/>
                        <a:pt x="11" y="0"/>
                      </a:cubicBezTo>
                      <a:cubicBezTo>
                        <a:pt x="11" y="0"/>
                        <a:pt x="11" y="0"/>
                        <a:pt x="11" y="0"/>
                      </a:cubicBezTo>
                    </a:path>
                  </a:pathLst>
                </a:custGeom>
                <a:solidFill>
                  <a:srgbClr val="DC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5" name="Freeform 9026">
                  <a:extLst>
                    <a:ext uri="{FF2B5EF4-FFF2-40B4-BE49-F238E27FC236}">
                      <a16:creationId xmlns:a16="http://schemas.microsoft.com/office/drawing/2014/main" id="{A9080340-3EB2-07C0-B9F2-2E2B713610CD}"/>
                    </a:ext>
                  </a:extLst>
                </p:cNvPr>
                <p:cNvSpPr>
                  <a:spLocks noEditPoints="1"/>
                </p:cNvSpPr>
                <p:nvPr/>
              </p:nvSpPr>
              <p:spPr bwMode="auto">
                <a:xfrm>
                  <a:off x="4035" y="2249"/>
                  <a:ext cx="9" cy="20"/>
                </a:xfrm>
                <a:custGeom>
                  <a:avLst/>
                  <a:gdLst>
                    <a:gd name="T0" fmla="*/ 2 w 11"/>
                    <a:gd name="T1" fmla="*/ 5 h 25"/>
                    <a:gd name="T2" fmla="*/ 2 w 11"/>
                    <a:gd name="T3" fmla="*/ 5 h 25"/>
                    <a:gd name="T4" fmla="*/ 2 w 11"/>
                    <a:gd name="T5" fmla="*/ 4 h 25"/>
                    <a:gd name="T6" fmla="*/ 2 w 11"/>
                    <a:gd name="T7" fmla="*/ 4 h 25"/>
                    <a:gd name="T8" fmla="*/ 2 w 11"/>
                    <a:gd name="T9" fmla="*/ 5 h 25"/>
                    <a:gd name="T10" fmla="*/ 2 w 11"/>
                    <a:gd name="T11" fmla="*/ 5 h 25"/>
                    <a:gd name="T12" fmla="*/ 3 w 11"/>
                    <a:gd name="T13" fmla="*/ 0 h 25"/>
                    <a:gd name="T14" fmla="*/ 2 w 11"/>
                    <a:gd name="T15" fmla="*/ 2 h 25"/>
                    <a:gd name="T16" fmla="*/ 2 w 11"/>
                    <a:gd name="T17" fmla="*/ 2 h 25"/>
                    <a:gd name="T18" fmla="*/ 1 w 11"/>
                    <a:gd name="T19" fmla="*/ 4 h 25"/>
                    <a:gd name="T20" fmla="*/ 2 w 11"/>
                    <a:gd name="T21" fmla="*/ 6 h 25"/>
                    <a:gd name="T22" fmla="*/ 2 w 11"/>
                    <a:gd name="T23" fmla="*/ 9 h 25"/>
                    <a:gd name="T24" fmla="*/ 2 w 11"/>
                    <a:gd name="T25" fmla="*/ 10 h 25"/>
                    <a:gd name="T26" fmla="*/ 4 w 11"/>
                    <a:gd name="T27" fmla="*/ 9 h 25"/>
                    <a:gd name="T28" fmla="*/ 3 w 11"/>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5">
                      <a:moveTo>
                        <a:pt x="5" y="13"/>
                      </a:moveTo>
                      <a:cubicBezTo>
                        <a:pt x="5" y="13"/>
                        <a:pt x="4" y="13"/>
                        <a:pt x="4" y="13"/>
                      </a:cubicBezTo>
                      <a:cubicBezTo>
                        <a:pt x="5" y="12"/>
                        <a:pt x="6" y="10"/>
                        <a:pt x="4" y="10"/>
                      </a:cubicBezTo>
                      <a:cubicBezTo>
                        <a:pt x="4" y="10"/>
                        <a:pt x="4" y="10"/>
                        <a:pt x="4" y="10"/>
                      </a:cubicBezTo>
                      <a:cubicBezTo>
                        <a:pt x="5" y="10"/>
                        <a:pt x="6" y="11"/>
                        <a:pt x="6" y="12"/>
                      </a:cubicBezTo>
                      <a:cubicBezTo>
                        <a:pt x="6" y="13"/>
                        <a:pt x="5" y="13"/>
                        <a:pt x="5" y="13"/>
                      </a:cubicBezTo>
                      <a:moveTo>
                        <a:pt x="7" y="0"/>
                      </a:moveTo>
                      <a:cubicBezTo>
                        <a:pt x="6" y="1"/>
                        <a:pt x="4" y="2"/>
                        <a:pt x="3" y="3"/>
                      </a:cubicBezTo>
                      <a:cubicBezTo>
                        <a:pt x="3" y="4"/>
                        <a:pt x="3" y="5"/>
                        <a:pt x="2" y="6"/>
                      </a:cubicBezTo>
                      <a:cubicBezTo>
                        <a:pt x="1" y="7"/>
                        <a:pt x="2" y="9"/>
                        <a:pt x="1" y="10"/>
                      </a:cubicBezTo>
                      <a:cubicBezTo>
                        <a:pt x="0" y="13"/>
                        <a:pt x="3" y="14"/>
                        <a:pt x="2" y="16"/>
                      </a:cubicBezTo>
                      <a:cubicBezTo>
                        <a:pt x="1" y="18"/>
                        <a:pt x="4" y="19"/>
                        <a:pt x="4" y="21"/>
                      </a:cubicBezTo>
                      <a:cubicBezTo>
                        <a:pt x="4" y="23"/>
                        <a:pt x="6" y="24"/>
                        <a:pt x="6" y="25"/>
                      </a:cubicBezTo>
                      <a:cubicBezTo>
                        <a:pt x="7" y="24"/>
                        <a:pt x="8" y="22"/>
                        <a:pt x="9" y="21"/>
                      </a:cubicBezTo>
                      <a:cubicBezTo>
                        <a:pt x="11" y="14"/>
                        <a:pt x="4" y="7"/>
                        <a:pt x="7" y="0"/>
                      </a:cubicBezTo>
                    </a:path>
                  </a:pathLst>
                </a:custGeom>
                <a:solidFill>
                  <a:srgbClr val="DC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6" name="Freeform 9027">
                  <a:extLst>
                    <a:ext uri="{FF2B5EF4-FFF2-40B4-BE49-F238E27FC236}">
                      <a16:creationId xmlns:a16="http://schemas.microsoft.com/office/drawing/2014/main" id="{ABD02F4A-B962-BFE9-6122-50034B386BDB}"/>
                    </a:ext>
                  </a:extLst>
                </p:cNvPr>
                <p:cNvSpPr>
                  <a:spLocks noEditPoints="1"/>
                </p:cNvSpPr>
                <p:nvPr/>
              </p:nvSpPr>
              <p:spPr bwMode="auto">
                <a:xfrm>
                  <a:off x="4041" y="2247"/>
                  <a:ext cx="4" cy="2"/>
                </a:xfrm>
                <a:custGeom>
                  <a:avLst/>
                  <a:gdLst>
                    <a:gd name="T0" fmla="*/ 2 w 5"/>
                    <a:gd name="T1" fmla="*/ 2 h 2"/>
                    <a:gd name="T2" fmla="*/ 1 w 5"/>
                    <a:gd name="T3" fmla="*/ 2 h 2"/>
                    <a:gd name="T4" fmla="*/ 0 w 5"/>
                    <a:gd name="T5" fmla="*/ 2 h 2"/>
                    <a:gd name="T6" fmla="*/ 2 w 5"/>
                    <a:gd name="T7" fmla="*/ 2 h 2"/>
                    <a:gd name="T8" fmla="*/ 2 w 5"/>
                    <a:gd name="T9" fmla="*/ 0 h 2"/>
                    <a:gd name="T10" fmla="*/ 2 w 5"/>
                    <a:gd name="T11" fmla="*/ 1 h 2"/>
                    <a:gd name="T12" fmla="*/ 2 w 5"/>
                    <a:gd name="T13" fmla="*/ 1 h 2"/>
                    <a:gd name="T14" fmla="*/ 2 w 5"/>
                    <a:gd name="T15" fmla="*/ 0 h 2"/>
                    <a:gd name="T16" fmla="*/ 2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2" y="2"/>
                      </a:moveTo>
                      <a:cubicBezTo>
                        <a:pt x="1" y="2"/>
                        <a:pt x="1" y="2"/>
                        <a:pt x="1" y="2"/>
                      </a:cubicBezTo>
                      <a:cubicBezTo>
                        <a:pt x="0" y="2"/>
                        <a:pt x="0" y="2"/>
                        <a:pt x="0" y="2"/>
                      </a:cubicBezTo>
                      <a:cubicBezTo>
                        <a:pt x="1" y="2"/>
                        <a:pt x="1" y="2"/>
                        <a:pt x="2" y="2"/>
                      </a:cubicBezTo>
                      <a:moveTo>
                        <a:pt x="5" y="0"/>
                      </a:moveTo>
                      <a:cubicBezTo>
                        <a:pt x="4" y="0"/>
                        <a:pt x="4" y="1"/>
                        <a:pt x="3" y="1"/>
                      </a:cubicBezTo>
                      <a:cubicBezTo>
                        <a:pt x="3" y="1"/>
                        <a:pt x="2" y="1"/>
                        <a:pt x="2" y="1"/>
                      </a:cubicBezTo>
                      <a:cubicBezTo>
                        <a:pt x="3" y="1"/>
                        <a:pt x="4" y="1"/>
                        <a:pt x="5" y="0"/>
                      </a:cubicBezTo>
                      <a:cubicBezTo>
                        <a:pt x="5" y="0"/>
                        <a:pt x="5" y="0"/>
                        <a:pt x="5" y="0"/>
                      </a:cubicBezTo>
                    </a:path>
                  </a:pathLst>
                </a:custGeom>
                <a:solidFill>
                  <a:srgbClr val="E7C8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7" name="Freeform 9028">
                  <a:extLst>
                    <a:ext uri="{FF2B5EF4-FFF2-40B4-BE49-F238E27FC236}">
                      <a16:creationId xmlns:a16="http://schemas.microsoft.com/office/drawing/2014/main" id="{A84A7105-D5A7-4673-445A-869C0FD9C006}"/>
                    </a:ext>
                  </a:extLst>
                </p:cNvPr>
                <p:cNvSpPr>
                  <a:spLocks/>
                </p:cNvSpPr>
                <p:nvPr/>
              </p:nvSpPr>
              <p:spPr bwMode="auto">
                <a:xfrm>
                  <a:off x="4038" y="2249"/>
                  <a:ext cx="4" cy="2"/>
                </a:xfrm>
                <a:custGeom>
                  <a:avLst/>
                  <a:gdLst>
                    <a:gd name="T0" fmla="*/ 2 w 5"/>
                    <a:gd name="T1" fmla="*/ 0 h 3"/>
                    <a:gd name="T2" fmla="*/ 1 w 5"/>
                    <a:gd name="T3" fmla="*/ 1 h 3"/>
                    <a:gd name="T4" fmla="*/ 0 w 5"/>
                    <a:gd name="T5" fmla="*/ 1 h 3"/>
                    <a:gd name="T6" fmla="*/ 0 w 5"/>
                    <a:gd name="T7" fmla="*/ 1 h 3"/>
                    <a:gd name="T8" fmla="*/ 2 w 5"/>
                    <a:gd name="T9" fmla="*/ 0 h 3"/>
                    <a:gd name="T10" fmla="*/ 2 w 5"/>
                    <a:gd name="T11" fmla="*/ 0 h 3"/>
                    <a:gd name="T12" fmla="*/ 2 w 5"/>
                    <a:gd name="T13" fmla="*/ 0 h 3"/>
                    <a:gd name="T14" fmla="*/ 2 w 5"/>
                    <a:gd name="T15" fmla="*/ 0 h 3"/>
                    <a:gd name="T16" fmla="*/ 2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3" y="0"/>
                      </a:moveTo>
                      <a:cubicBezTo>
                        <a:pt x="2" y="0"/>
                        <a:pt x="1" y="0"/>
                        <a:pt x="1" y="1"/>
                      </a:cubicBezTo>
                      <a:cubicBezTo>
                        <a:pt x="1" y="1"/>
                        <a:pt x="0" y="1"/>
                        <a:pt x="0" y="1"/>
                      </a:cubicBezTo>
                      <a:cubicBezTo>
                        <a:pt x="0" y="2"/>
                        <a:pt x="0" y="3"/>
                        <a:pt x="0" y="3"/>
                      </a:cubicBezTo>
                      <a:cubicBezTo>
                        <a:pt x="1" y="2"/>
                        <a:pt x="3" y="1"/>
                        <a:pt x="4" y="0"/>
                      </a:cubicBezTo>
                      <a:cubicBezTo>
                        <a:pt x="4" y="0"/>
                        <a:pt x="4" y="0"/>
                        <a:pt x="5" y="0"/>
                      </a:cubicBezTo>
                      <a:cubicBezTo>
                        <a:pt x="4" y="0"/>
                        <a:pt x="4" y="0"/>
                        <a:pt x="4" y="0"/>
                      </a:cubicBezTo>
                      <a:cubicBezTo>
                        <a:pt x="4" y="0"/>
                        <a:pt x="4" y="0"/>
                        <a:pt x="3" y="0"/>
                      </a:cubicBezTo>
                      <a:cubicBezTo>
                        <a:pt x="3" y="0"/>
                        <a:pt x="3" y="0"/>
                        <a:pt x="3" y="0"/>
                      </a:cubicBezTo>
                    </a:path>
                  </a:pathLst>
                </a:custGeom>
                <a:solidFill>
                  <a:srgbClr val="E8CB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8" name="Freeform 9029">
                  <a:extLst>
                    <a:ext uri="{FF2B5EF4-FFF2-40B4-BE49-F238E27FC236}">
                      <a16:creationId xmlns:a16="http://schemas.microsoft.com/office/drawing/2014/main" id="{D9C3F271-FA32-B2CC-1FBC-B11E636AD9FB}"/>
                    </a:ext>
                  </a:extLst>
                </p:cNvPr>
                <p:cNvSpPr>
                  <a:spLocks/>
                </p:cNvSpPr>
                <p:nvPr/>
              </p:nvSpPr>
              <p:spPr bwMode="auto">
                <a:xfrm>
                  <a:off x="4036" y="2250"/>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DC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49" name="Freeform 9030">
                  <a:extLst>
                    <a:ext uri="{FF2B5EF4-FFF2-40B4-BE49-F238E27FC236}">
                      <a16:creationId xmlns:a16="http://schemas.microsoft.com/office/drawing/2014/main" id="{25540E6D-A408-8EC8-E5C9-816667EED24A}"/>
                    </a:ext>
                  </a:extLst>
                </p:cNvPr>
                <p:cNvSpPr>
                  <a:spLocks noEditPoints="1"/>
                </p:cNvSpPr>
                <p:nvPr/>
              </p:nvSpPr>
              <p:spPr bwMode="auto">
                <a:xfrm>
                  <a:off x="4036" y="2250"/>
                  <a:ext cx="1" cy="1"/>
                </a:xfrm>
                <a:custGeom>
                  <a:avLst/>
                  <a:gdLst>
                    <a:gd name="T0" fmla="*/ 0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0"/>
                      </a:moveTo>
                      <a:cubicBezTo>
                        <a:pt x="0" y="0"/>
                        <a:pt x="1" y="0"/>
                        <a:pt x="1" y="0"/>
                      </a:cubicBezTo>
                      <a:cubicBezTo>
                        <a:pt x="1"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E8CB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0" name="Freeform 9031">
                  <a:extLst>
                    <a:ext uri="{FF2B5EF4-FFF2-40B4-BE49-F238E27FC236}">
                      <a16:creationId xmlns:a16="http://schemas.microsoft.com/office/drawing/2014/main" id="{7ACC0181-3F4D-EFC5-77B0-9E682DB68E0F}"/>
                    </a:ext>
                  </a:extLst>
                </p:cNvPr>
                <p:cNvSpPr>
                  <a:spLocks noEditPoints="1"/>
                </p:cNvSpPr>
                <p:nvPr/>
              </p:nvSpPr>
              <p:spPr bwMode="auto">
                <a:xfrm>
                  <a:off x="4033" y="2253"/>
                  <a:ext cx="1" cy="1"/>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0 h 1"/>
                    <a:gd name="T14" fmla="*/ 0 w 1"/>
                    <a:gd name="T15" fmla="*/ 1 h 1"/>
                    <a:gd name="T16" fmla="*/ 1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1" y="0"/>
                      </a:moveTo>
                      <a:cubicBezTo>
                        <a:pt x="1" y="0"/>
                        <a:pt x="1" y="0"/>
                        <a:pt x="0" y="1"/>
                      </a:cubicBezTo>
                      <a:cubicBezTo>
                        <a:pt x="1" y="0"/>
                        <a:pt x="1" y="0"/>
                        <a:pt x="1" y="0"/>
                      </a:cubicBezTo>
                    </a:path>
                  </a:pathLst>
                </a:custGeom>
                <a:solidFill>
                  <a:srgbClr val="DC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1" name="Freeform 9032">
                  <a:extLst>
                    <a:ext uri="{FF2B5EF4-FFF2-40B4-BE49-F238E27FC236}">
                      <a16:creationId xmlns:a16="http://schemas.microsoft.com/office/drawing/2014/main" id="{C471C470-812C-C800-C224-53386D404000}"/>
                    </a:ext>
                  </a:extLst>
                </p:cNvPr>
                <p:cNvSpPr>
                  <a:spLocks noEditPoints="1"/>
                </p:cNvSpPr>
                <p:nvPr/>
              </p:nvSpPr>
              <p:spPr bwMode="auto">
                <a:xfrm>
                  <a:off x="4059" y="227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DC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2" name="Freeform 9033">
                  <a:extLst>
                    <a:ext uri="{FF2B5EF4-FFF2-40B4-BE49-F238E27FC236}">
                      <a16:creationId xmlns:a16="http://schemas.microsoft.com/office/drawing/2014/main" id="{3A83A3B2-C0B4-9BCB-0D8E-AE28F26BCC6F}"/>
                    </a:ext>
                  </a:extLst>
                </p:cNvPr>
                <p:cNvSpPr>
                  <a:spLocks noEditPoints="1"/>
                </p:cNvSpPr>
                <p:nvPr/>
              </p:nvSpPr>
              <p:spPr bwMode="auto">
                <a:xfrm>
                  <a:off x="4038" y="2278"/>
                  <a:ext cx="20" cy="7"/>
                </a:xfrm>
                <a:custGeom>
                  <a:avLst/>
                  <a:gdLst>
                    <a:gd name="T0" fmla="*/ 3 w 24"/>
                    <a:gd name="T1" fmla="*/ 3 h 9"/>
                    <a:gd name="T2" fmla="*/ 5 w 24"/>
                    <a:gd name="T3" fmla="*/ 3 h 9"/>
                    <a:gd name="T4" fmla="*/ 5 w 24"/>
                    <a:gd name="T5" fmla="*/ 3 h 9"/>
                    <a:gd name="T6" fmla="*/ 5 w 24"/>
                    <a:gd name="T7" fmla="*/ 3 h 9"/>
                    <a:gd name="T8" fmla="*/ 5 w 24"/>
                    <a:gd name="T9" fmla="*/ 3 h 9"/>
                    <a:gd name="T10" fmla="*/ 4 w 24"/>
                    <a:gd name="T11" fmla="*/ 3 h 9"/>
                    <a:gd name="T12" fmla="*/ 3 w 24"/>
                    <a:gd name="T13" fmla="*/ 3 h 9"/>
                    <a:gd name="T14" fmla="*/ 3 w 24"/>
                    <a:gd name="T15" fmla="*/ 3 h 9"/>
                    <a:gd name="T16" fmla="*/ 4 w 24"/>
                    <a:gd name="T17" fmla="*/ 3 h 9"/>
                    <a:gd name="T18" fmla="*/ 3 w 24"/>
                    <a:gd name="T19" fmla="*/ 3 h 9"/>
                    <a:gd name="T20" fmla="*/ 3 w 24"/>
                    <a:gd name="T21" fmla="*/ 2 h 9"/>
                    <a:gd name="T22" fmla="*/ 3 w 24"/>
                    <a:gd name="T23" fmla="*/ 3 h 9"/>
                    <a:gd name="T24" fmla="*/ 3 w 24"/>
                    <a:gd name="T25" fmla="*/ 2 h 9"/>
                    <a:gd name="T26" fmla="*/ 8 w 24"/>
                    <a:gd name="T27" fmla="*/ 2 h 9"/>
                    <a:gd name="T28" fmla="*/ 8 w 24"/>
                    <a:gd name="T29" fmla="*/ 2 h 9"/>
                    <a:gd name="T30" fmla="*/ 1 w 24"/>
                    <a:gd name="T31" fmla="*/ 2 h 9"/>
                    <a:gd name="T32" fmla="*/ 1 w 24"/>
                    <a:gd name="T33" fmla="*/ 2 h 9"/>
                    <a:gd name="T34" fmla="*/ 1 w 24"/>
                    <a:gd name="T35" fmla="*/ 2 h 9"/>
                    <a:gd name="T36" fmla="*/ 2 w 24"/>
                    <a:gd name="T37" fmla="*/ 2 h 9"/>
                    <a:gd name="T38" fmla="*/ 2 w 24"/>
                    <a:gd name="T39" fmla="*/ 2 h 9"/>
                    <a:gd name="T40" fmla="*/ 2 w 24"/>
                    <a:gd name="T41" fmla="*/ 2 h 9"/>
                    <a:gd name="T42" fmla="*/ 2 w 24"/>
                    <a:gd name="T43" fmla="*/ 2 h 9"/>
                    <a:gd name="T44" fmla="*/ 3 w 24"/>
                    <a:gd name="T45" fmla="*/ 2 h 9"/>
                    <a:gd name="T46" fmla="*/ 3 w 24"/>
                    <a:gd name="T47" fmla="*/ 2 h 9"/>
                    <a:gd name="T48" fmla="*/ 3 w 24"/>
                    <a:gd name="T49" fmla="*/ 2 h 9"/>
                    <a:gd name="T50" fmla="*/ 3 w 24"/>
                    <a:gd name="T51" fmla="*/ 2 h 9"/>
                    <a:gd name="T52" fmla="*/ 8 w 24"/>
                    <a:gd name="T53" fmla="*/ 2 h 9"/>
                    <a:gd name="T54" fmla="*/ 8 w 24"/>
                    <a:gd name="T55" fmla="*/ 2 h 9"/>
                    <a:gd name="T56" fmla="*/ 8 w 24"/>
                    <a:gd name="T57" fmla="*/ 2 h 9"/>
                    <a:gd name="T58" fmla="*/ 8 w 24"/>
                    <a:gd name="T59" fmla="*/ 2 h 9"/>
                    <a:gd name="T60" fmla="*/ 8 w 24"/>
                    <a:gd name="T61" fmla="*/ 2 h 9"/>
                    <a:gd name="T62" fmla="*/ 8 w 24"/>
                    <a:gd name="T63" fmla="*/ 2 h 9"/>
                    <a:gd name="T64" fmla="*/ 8 w 24"/>
                    <a:gd name="T65" fmla="*/ 2 h 9"/>
                    <a:gd name="T66" fmla="*/ 1 w 24"/>
                    <a:gd name="T67" fmla="*/ 2 h 9"/>
                    <a:gd name="T68" fmla="*/ 9 w 24"/>
                    <a:gd name="T69" fmla="*/ 2 h 9"/>
                    <a:gd name="T70" fmla="*/ 9 w 24"/>
                    <a:gd name="T71" fmla="*/ 2 h 9"/>
                    <a:gd name="T72" fmla="*/ 11 w 24"/>
                    <a:gd name="T73" fmla="*/ 2 h 9"/>
                    <a:gd name="T74" fmla="*/ 10 w 24"/>
                    <a:gd name="T75" fmla="*/ 2 h 9"/>
                    <a:gd name="T76" fmla="*/ 11 w 24"/>
                    <a:gd name="T77" fmla="*/ 2 h 9"/>
                    <a:gd name="T78" fmla="*/ 10 w 24"/>
                    <a:gd name="T79" fmla="*/ 2 h 9"/>
                    <a:gd name="T80" fmla="*/ 9 w 24"/>
                    <a:gd name="T81" fmla="*/ 2 h 9"/>
                    <a:gd name="T82" fmla="*/ 9 w 24"/>
                    <a:gd name="T83" fmla="*/ 2 h 9"/>
                    <a:gd name="T84" fmla="*/ 10 w 24"/>
                    <a:gd name="T85" fmla="*/ 2 h 9"/>
                    <a:gd name="T86" fmla="*/ 11 w 24"/>
                    <a:gd name="T87" fmla="*/ 2 h 9"/>
                    <a:gd name="T88" fmla="*/ 11 w 24"/>
                    <a:gd name="T89" fmla="*/ 2 h 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 h="9">
                      <a:moveTo>
                        <a:pt x="5" y="9"/>
                      </a:moveTo>
                      <a:cubicBezTo>
                        <a:pt x="5" y="9"/>
                        <a:pt x="5" y="9"/>
                        <a:pt x="5" y="9"/>
                      </a:cubicBezTo>
                      <a:cubicBezTo>
                        <a:pt x="5" y="9"/>
                        <a:pt x="5" y="9"/>
                        <a:pt x="5" y="9"/>
                      </a:cubicBezTo>
                      <a:moveTo>
                        <a:pt x="9" y="8"/>
                      </a:moveTo>
                      <a:cubicBezTo>
                        <a:pt x="9" y="8"/>
                        <a:pt x="9" y="8"/>
                        <a:pt x="9" y="8"/>
                      </a:cubicBezTo>
                      <a:cubicBezTo>
                        <a:pt x="9" y="8"/>
                        <a:pt x="9" y="9"/>
                        <a:pt x="10" y="9"/>
                      </a:cubicBezTo>
                      <a:cubicBezTo>
                        <a:pt x="9" y="9"/>
                        <a:pt x="9" y="8"/>
                        <a:pt x="9" y="8"/>
                      </a:cubicBezTo>
                      <a:cubicBezTo>
                        <a:pt x="9" y="8"/>
                        <a:pt x="9" y="8"/>
                        <a:pt x="9" y="8"/>
                      </a:cubicBezTo>
                      <a:moveTo>
                        <a:pt x="8" y="8"/>
                      </a:moveTo>
                      <a:cubicBezTo>
                        <a:pt x="8" y="8"/>
                        <a:pt x="8" y="8"/>
                        <a:pt x="9" y="8"/>
                      </a:cubicBezTo>
                      <a:cubicBezTo>
                        <a:pt x="8" y="8"/>
                        <a:pt x="8" y="8"/>
                        <a:pt x="8" y="8"/>
                      </a:cubicBezTo>
                      <a:moveTo>
                        <a:pt x="8" y="8"/>
                      </a:moveTo>
                      <a:cubicBezTo>
                        <a:pt x="7" y="8"/>
                        <a:pt x="7" y="8"/>
                        <a:pt x="6" y="8"/>
                      </a:cubicBezTo>
                      <a:cubicBezTo>
                        <a:pt x="6" y="8"/>
                        <a:pt x="5" y="9"/>
                        <a:pt x="5" y="9"/>
                      </a:cubicBezTo>
                      <a:cubicBezTo>
                        <a:pt x="5" y="9"/>
                        <a:pt x="5" y="9"/>
                        <a:pt x="5" y="9"/>
                      </a:cubicBezTo>
                      <a:cubicBezTo>
                        <a:pt x="5" y="9"/>
                        <a:pt x="6" y="8"/>
                        <a:pt x="6" y="8"/>
                      </a:cubicBezTo>
                      <a:cubicBezTo>
                        <a:pt x="7" y="8"/>
                        <a:pt x="7" y="8"/>
                        <a:pt x="8" y="8"/>
                      </a:cubicBezTo>
                      <a:cubicBezTo>
                        <a:pt x="8" y="8"/>
                        <a:pt x="8" y="8"/>
                        <a:pt x="8" y="8"/>
                      </a:cubicBezTo>
                      <a:moveTo>
                        <a:pt x="4" y="8"/>
                      </a:moveTo>
                      <a:cubicBezTo>
                        <a:pt x="4" y="8"/>
                        <a:pt x="4" y="9"/>
                        <a:pt x="5" y="9"/>
                      </a:cubicBezTo>
                      <a:cubicBezTo>
                        <a:pt x="4" y="9"/>
                        <a:pt x="4" y="8"/>
                        <a:pt x="4" y="8"/>
                      </a:cubicBezTo>
                      <a:moveTo>
                        <a:pt x="4" y="7"/>
                      </a:moveTo>
                      <a:cubicBezTo>
                        <a:pt x="4" y="7"/>
                        <a:pt x="4" y="7"/>
                        <a:pt x="4" y="7"/>
                      </a:cubicBezTo>
                      <a:cubicBezTo>
                        <a:pt x="4" y="7"/>
                        <a:pt x="4" y="8"/>
                        <a:pt x="4" y="8"/>
                      </a:cubicBezTo>
                      <a:cubicBezTo>
                        <a:pt x="4" y="8"/>
                        <a:pt x="4" y="7"/>
                        <a:pt x="4" y="7"/>
                      </a:cubicBezTo>
                      <a:cubicBezTo>
                        <a:pt x="4" y="7"/>
                        <a:pt x="4" y="7"/>
                        <a:pt x="4" y="7"/>
                      </a:cubicBezTo>
                      <a:moveTo>
                        <a:pt x="17" y="7"/>
                      </a:moveTo>
                      <a:cubicBezTo>
                        <a:pt x="17" y="7"/>
                        <a:pt x="17" y="7"/>
                        <a:pt x="17" y="7"/>
                      </a:cubicBezTo>
                      <a:cubicBezTo>
                        <a:pt x="17" y="7"/>
                        <a:pt x="17" y="7"/>
                        <a:pt x="17" y="7"/>
                      </a:cubicBezTo>
                      <a:cubicBezTo>
                        <a:pt x="17" y="7"/>
                        <a:pt x="17" y="7"/>
                        <a:pt x="17" y="7"/>
                      </a:cubicBezTo>
                      <a:moveTo>
                        <a:pt x="1" y="7"/>
                      </a:moveTo>
                      <a:cubicBezTo>
                        <a:pt x="1" y="7"/>
                        <a:pt x="1" y="7"/>
                        <a:pt x="1" y="7"/>
                      </a:cubicBezTo>
                      <a:cubicBezTo>
                        <a:pt x="1" y="7"/>
                        <a:pt x="1" y="7"/>
                        <a:pt x="1" y="7"/>
                      </a:cubicBezTo>
                      <a:cubicBezTo>
                        <a:pt x="1" y="7"/>
                        <a:pt x="1" y="7"/>
                        <a:pt x="1" y="7"/>
                      </a:cubicBezTo>
                      <a:moveTo>
                        <a:pt x="2" y="7"/>
                      </a:moveTo>
                      <a:cubicBezTo>
                        <a:pt x="2" y="7"/>
                        <a:pt x="2" y="7"/>
                        <a:pt x="1" y="7"/>
                      </a:cubicBezTo>
                      <a:cubicBezTo>
                        <a:pt x="2" y="7"/>
                        <a:pt x="2" y="7"/>
                        <a:pt x="2" y="7"/>
                      </a:cubicBezTo>
                      <a:moveTo>
                        <a:pt x="2" y="7"/>
                      </a:moveTo>
                      <a:cubicBezTo>
                        <a:pt x="2" y="7"/>
                        <a:pt x="2" y="7"/>
                        <a:pt x="2" y="7"/>
                      </a:cubicBezTo>
                      <a:cubicBezTo>
                        <a:pt x="2" y="7"/>
                        <a:pt x="2" y="7"/>
                        <a:pt x="2" y="7"/>
                      </a:cubicBezTo>
                      <a:cubicBezTo>
                        <a:pt x="2" y="7"/>
                        <a:pt x="2" y="7"/>
                        <a:pt x="2" y="7"/>
                      </a:cubicBezTo>
                      <a:cubicBezTo>
                        <a:pt x="2" y="7"/>
                        <a:pt x="2" y="7"/>
                        <a:pt x="2" y="7"/>
                      </a:cubicBezTo>
                      <a:moveTo>
                        <a:pt x="2" y="7"/>
                      </a:moveTo>
                      <a:cubicBezTo>
                        <a:pt x="2" y="7"/>
                        <a:pt x="2" y="7"/>
                        <a:pt x="2" y="7"/>
                      </a:cubicBezTo>
                      <a:cubicBezTo>
                        <a:pt x="2" y="7"/>
                        <a:pt x="2" y="7"/>
                        <a:pt x="2" y="7"/>
                      </a:cubicBezTo>
                      <a:moveTo>
                        <a:pt x="3" y="7"/>
                      </a:moveTo>
                      <a:cubicBezTo>
                        <a:pt x="3" y="7"/>
                        <a:pt x="3" y="7"/>
                        <a:pt x="4" y="7"/>
                      </a:cubicBezTo>
                      <a:cubicBezTo>
                        <a:pt x="3" y="7"/>
                        <a:pt x="3" y="7"/>
                        <a:pt x="3" y="7"/>
                      </a:cubicBezTo>
                      <a:moveTo>
                        <a:pt x="3" y="7"/>
                      </a:moveTo>
                      <a:cubicBezTo>
                        <a:pt x="3" y="7"/>
                        <a:pt x="3" y="7"/>
                        <a:pt x="3" y="7"/>
                      </a:cubicBezTo>
                      <a:cubicBezTo>
                        <a:pt x="3" y="7"/>
                        <a:pt x="3" y="7"/>
                        <a:pt x="3" y="7"/>
                      </a:cubicBezTo>
                      <a:cubicBezTo>
                        <a:pt x="3" y="7"/>
                        <a:pt x="3" y="7"/>
                        <a:pt x="3" y="7"/>
                      </a:cubicBezTo>
                      <a:moveTo>
                        <a:pt x="16" y="7"/>
                      </a:moveTo>
                      <a:cubicBezTo>
                        <a:pt x="16" y="7"/>
                        <a:pt x="17" y="7"/>
                        <a:pt x="17" y="7"/>
                      </a:cubicBezTo>
                      <a:cubicBezTo>
                        <a:pt x="17" y="7"/>
                        <a:pt x="16" y="7"/>
                        <a:pt x="16" y="7"/>
                      </a:cubicBezTo>
                      <a:moveTo>
                        <a:pt x="15" y="7"/>
                      </a:moveTo>
                      <a:cubicBezTo>
                        <a:pt x="16" y="7"/>
                        <a:pt x="16" y="7"/>
                        <a:pt x="16" y="7"/>
                      </a:cubicBezTo>
                      <a:cubicBezTo>
                        <a:pt x="16" y="7"/>
                        <a:pt x="16" y="7"/>
                        <a:pt x="16" y="7"/>
                      </a:cubicBezTo>
                      <a:cubicBezTo>
                        <a:pt x="16" y="7"/>
                        <a:pt x="16" y="7"/>
                        <a:pt x="16" y="7"/>
                      </a:cubicBezTo>
                      <a:cubicBezTo>
                        <a:pt x="16" y="7"/>
                        <a:pt x="16" y="7"/>
                        <a:pt x="15" y="7"/>
                      </a:cubicBezTo>
                      <a:moveTo>
                        <a:pt x="15" y="7"/>
                      </a:moveTo>
                      <a:cubicBezTo>
                        <a:pt x="15" y="7"/>
                        <a:pt x="15" y="7"/>
                        <a:pt x="15" y="7"/>
                      </a:cubicBezTo>
                      <a:cubicBezTo>
                        <a:pt x="15" y="7"/>
                        <a:pt x="15" y="7"/>
                        <a:pt x="15" y="7"/>
                      </a:cubicBezTo>
                      <a:moveTo>
                        <a:pt x="15" y="7"/>
                      </a:moveTo>
                      <a:cubicBezTo>
                        <a:pt x="15" y="7"/>
                        <a:pt x="15" y="7"/>
                        <a:pt x="15" y="7"/>
                      </a:cubicBezTo>
                      <a:cubicBezTo>
                        <a:pt x="15" y="7"/>
                        <a:pt x="15" y="7"/>
                        <a:pt x="15" y="7"/>
                      </a:cubicBezTo>
                      <a:moveTo>
                        <a:pt x="0" y="6"/>
                      </a:moveTo>
                      <a:cubicBezTo>
                        <a:pt x="0" y="7"/>
                        <a:pt x="0" y="7"/>
                        <a:pt x="1" y="7"/>
                      </a:cubicBezTo>
                      <a:cubicBezTo>
                        <a:pt x="0" y="7"/>
                        <a:pt x="0" y="7"/>
                        <a:pt x="0" y="6"/>
                      </a:cubicBezTo>
                      <a:moveTo>
                        <a:pt x="19" y="6"/>
                      </a:moveTo>
                      <a:cubicBezTo>
                        <a:pt x="19" y="6"/>
                        <a:pt x="19" y="6"/>
                        <a:pt x="19" y="6"/>
                      </a:cubicBezTo>
                      <a:cubicBezTo>
                        <a:pt x="19" y="6"/>
                        <a:pt x="19" y="6"/>
                        <a:pt x="19" y="6"/>
                      </a:cubicBezTo>
                      <a:moveTo>
                        <a:pt x="21" y="4"/>
                      </a:moveTo>
                      <a:cubicBezTo>
                        <a:pt x="21" y="4"/>
                        <a:pt x="21" y="4"/>
                        <a:pt x="21" y="4"/>
                      </a:cubicBezTo>
                      <a:cubicBezTo>
                        <a:pt x="21" y="4"/>
                        <a:pt x="21" y="4"/>
                        <a:pt x="21" y="4"/>
                      </a:cubicBezTo>
                      <a:moveTo>
                        <a:pt x="20" y="4"/>
                      </a:moveTo>
                      <a:cubicBezTo>
                        <a:pt x="21" y="4"/>
                        <a:pt x="21" y="4"/>
                        <a:pt x="21" y="4"/>
                      </a:cubicBezTo>
                      <a:cubicBezTo>
                        <a:pt x="21" y="4"/>
                        <a:pt x="21" y="4"/>
                        <a:pt x="21" y="4"/>
                      </a:cubicBezTo>
                      <a:cubicBezTo>
                        <a:pt x="21" y="4"/>
                        <a:pt x="21" y="4"/>
                        <a:pt x="21" y="4"/>
                      </a:cubicBezTo>
                      <a:cubicBezTo>
                        <a:pt x="21" y="4"/>
                        <a:pt x="21" y="4"/>
                        <a:pt x="20" y="4"/>
                      </a:cubicBezTo>
                      <a:moveTo>
                        <a:pt x="20" y="4"/>
                      </a:moveTo>
                      <a:cubicBezTo>
                        <a:pt x="20" y="4"/>
                        <a:pt x="19" y="5"/>
                        <a:pt x="19" y="6"/>
                      </a:cubicBezTo>
                      <a:cubicBezTo>
                        <a:pt x="19" y="6"/>
                        <a:pt x="19" y="6"/>
                        <a:pt x="19" y="6"/>
                      </a:cubicBezTo>
                      <a:cubicBezTo>
                        <a:pt x="19" y="6"/>
                        <a:pt x="19" y="6"/>
                        <a:pt x="19" y="6"/>
                      </a:cubicBezTo>
                      <a:cubicBezTo>
                        <a:pt x="19" y="5"/>
                        <a:pt x="20" y="4"/>
                        <a:pt x="20" y="4"/>
                      </a:cubicBezTo>
                      <a:cubicBezTo>
                        <a:pt x="20" y="4"/>
                        <a:pt x="20" y="4"/>
                        <a:pt x="20" y="4"/>
                      </a:cubicBezTo>
                      <a:moveTo>
                        <a:pt x="24" y="0"/>
                      </a:moveTo>
                      <a:cubicBezTo>
                        <a:pt x="24" y="1"/>
                        <a:pt x="24" y="2"/>
                        <a:pt x="23" y="2"/>
                      </a:cubicBezTo>
                      <a:cubicBezTo>
                        <a:pt x="23" y="3"/>
                        <a:pt x="23" y="3"/>
                        <a:pt x="23" y="3"/>
                      </a:cubicBezTo>
                      <a:cubicBezTo>
                        <a:pt x="23" y="3"/>
                        <a:pt x="23" y="3"/>
                        <a:pt x="23" y="2"/>
                      </a:cubicBezTo>
                      <a:cubicBezTo>
                        <a:pt x="24" y="2"/>
                        <a:pt x="24" y="1"/>
                        <a:pt x="24" y="0"/>
                      </a:cubicBezTo>
                    </a:path>
                  </a:pathLst>
                </a:custGeom>
                <a:solidFill>
                  <a:srgbClr val="D7BA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3" name="Freeform 9034">
                  <a:extLst>
                    <a:ext uri="{FF2B5EF4-FFF2-40B4-BE49-F238E27FC236}">
                      <a16:creationId xmlns:a16="http://schemas.microsoft.com/office/drawing/2014/main" id="{85A21FAC-378C-736B-4E14-1DD5A64D77D5}"/>
                    </a:ext>
                  </a:extLst>
                </p:cNvPr>
                <p:cNvSpPr>
                  <a:spLocks/>
                </p:cNvSpPr>
                <p:nvPr/>
              </p:nvSpPr>
              <p:spPr bwMode="auto">
                <a:xfrm>
                  <a:off x="4033" y="2269"/>
                  <a:ext cx="24" cy="13"/>
                </a:xfrm>
                <a:custGeom>
                  <a:avLst/>
                  <a:gdLst>
                    <a:gd name="T0" fmla="*/ 4 w 30"/>
                    <a:gd name="T1" fmla="*/ 0 h 15"/>
                    <a:gd name="T2" fmla="*/ 0 w 30"/>
                    <a:gd name="T3" fmla="*/ 4 h 15"/>
                    <a:gd name="T4" fmla="*/ 2 w 30"/>
                    <a:gd name="T5" fmla="*/ 6 h 15"/>
                    <a:gd name="T6" fmla="*/ 3 w 30"/>
                    <a:gd name="T7" fmla="*/ 7 h 15"/>
                    <a:gd name="T8" fmla="*/ 3 w 30"/>
                    <a:gd name="T9" fmla="*/ 8 h 15"/>
                    <a:gd name="T10" fmla="*/ 4 w 30"/>
                    <a:gd name="T11" fmla="*/ 8 h 15"/>
                    <a:gd name="T12" fmla="*/ 4 w 30"/>
                    <a:gd name="T13" fmla="*/ 8 h 15"/>
                    <a:gd name="T14" fmla="*/ 5 w 30"/>
                    <a:gd name="T15" fmla="*/ 8 h 15"/>
                    <a:gd name="T16" fmla="*/ 5 w 30"/>
                    <a:gd name="T17" fmla="*/ 9 h 15"/>
                    <a:gd name="T18" fmla="*/ 5 w 30"/>
                    <a:gd name="T19" fmla="*/ 8 h 15"/>
                    <a:gd name="T20" fmla="*/ 6 w 30"/>
                    <a:gd name="T21" fmla="*/ 8 h 15"/>
                    <a:gd name="T22" fmla="*/ 6 w 30"/>
                    <a:gd name="T23" fmla="*/ 8 h 15"/>
                    <a:gd name="T24" fmla="*/ 7 w 30"/>
                    <a:gd name="T25" fmla="*/ 9 h 15"/>
                    <a:gd name="T26" fmla="*/ 8 w 30"/>
                    <a:gd name="T27" fmla="*/ 8 h 15"/>
                    <a:gd name="T28" fmla="*/ 9 w 30"/>
                    <a:gd name="T29" fmla="*/ 8 h 15"/>
                    <a:gd name="T30" fmla="*/ 9 w 30"/>
                    <a:gd name="T31" fmla="*/ 8 h 15"/>
                    <a:gd name="T32" fmla="*/ 10 w 30"/>
                    <a:gd name="T33" fmla="*/ 8 h 15"/>
                    <a:gd name="T34" fmla="*/ 11 w 30"/>
                    <a:gd name="T35" fmla="*/ 7 h 15"/>
                    <a:gd name="T36" fmla="*/ 11 w 30"/>
                    <a:gd name="T37" fmla="*/ 6 h 15"/>
                    <a:gd name="T38" fmla="*/ 11 w 30"/>
                    <a:gd name="T39" fmla="*/ 6 h 15"/>
                    <a:gd name="T40" fmla="*/ 11 w 30"/>
                    <a:gd name="T41" fmla="*/ 6 h 15"/>
                    <a:gd name="T42" fmla="*/ 12 w 30"/>
                    <a:gd name="T43" fmla="*/ 4 h 15"/>
                    <a:gd name="T44" fmla="*/ 12 w 30"/>
                    <a:gd name="T45" fmla="*/ 3 h 15"/>
                    <a:gd name="T46" fmla="*/ 11 w 30"/>
                    <a:gd name="T47" fmla="*/ 4 h 15"/>
                    <a:gd name="T48" fmla="*/ 11 w 30"/>
                    <a:gd name="T49" fmla="*/ 4 h 15"/>
                    <a:gd name="T50" fmla="*/ 10 w 30"/>
                    <a:gd name="T51" fmla="*/ 3 h 15"/>
                    <a:gd name="T52" fmla="*/ 10 w 30"/>
                    <a:gd name="T53" fmla="*/ 4 h 15"/>
                    <a:gd name="T54" fmla="*/ 9 w 30"/>
                    <a:gd name="T55" fmla="*/ 4 h 15"/>
                    <a:gd name="T56" fmla="*/ 9 w 30"/>
                    <a:gd name="T57" fmla="*/ 3 h 15"/>
                    <a:gd name="T58" fmla="*/ 8 w 30"/>
                    <a:gd name="T59" fmla="*/ 3 h 15"/>
                    <a:gd name="T60" fmla="*/ 8 w 30"/>
                    <a:gd name="T61" fmla="*/ 3 h 15"/>
                    <a:gd name="T62" fmla="*/ 7 w 30"/>
                    <a:gd name="T63" fmla="*/ 3 h 15"/>
                    <a:gd name="T64" fmla="*/ 7 w 30"/>
                    <a:gd name="T65" fmla="*/ 3 h 15"/>
                    <a:gd name="T66" fmla="*/ 5 w 30"/>
                    <a:gd name="T67" fmla="*/ 3 h 15"/>
                    <a:gd name="T68" fmla="*/ 4 w 30"/>
                    <a:gd name="T69" fmla="*/ 0 h 15"/>
                    <a:gd name="T70" fmla="*/ 4 w 30"/>
                    <a:gd name="T71" fmla="*/ 0 h 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15">
                      <a:moveTo>
                        <a:pt x="9" y="0"/>
                      </a:moveTo>
                      <a:cubicBezTo>
                        <a:pt x="6" y="3"/>
                        <a:pt x="2" y="5"/>
                        <a:pt x="0" y="8"/>
                      </a:cubicBezTo>
                      <a:cubicBezTo>
                        <a:pt x="1" y="9"/>
                        <a:pt x="3" y="9"/>
                        <a:pt x="3" y="10"/>
                      </a:cubicBezTo>
                      <a:cubicBezTo>
                        <a:pt x="3" y="12"/>
                        <a:pt x="6" y="11"/>
                        <a:pt x="7" y="12"/>
                      </a:cubicBezTo>
                      <a:cubicBezTo>
                        <a:pt x="7" y="13"/>
                        <a:pt x="7" y="13"/>
                        <a:pt x="8" y="13"/>
                      </a:cubicBezTo>
                      <a:cubicBezTo>
                        <a:pt x="8" y="13"/>
                        <a:pt x="9" y="13"/>
                        <a:pt x="9" y="13"/>
                      </a:cubicBezTo>
                      <a:cubicBezTo>
                        <a:pt x="9" y="13"/>
                        <a:pt x="9" y="13"/>
                        <a:pt x="10" y="13"/>
                      </a:cubicBezTo>
                      <a:cubicBezTo>
                        <a:pt x="10" y="13"/>
                        <a:pt x="10" y="13"/>
                        <a:pt x="11" y="13"/>
                      </a:cubicBezTo>
                      <a:cubicBezTo>
                        <a:pt x="11" y="14"/>
                        <a:pt x="11" y="15"/>
                        <a:pt x="12" y="15"/>
                      </a:cubicBezTo>
                      <a:cubicBezTo>
                        <a:pt x="12" y="15"/>
                        <a:pt x="13" y="14"/>
                        <a:pt x="13" y="14"/>
                      </a:cubicBezTo>
                      <a:cubicBezTo>
                        <a:pt x="14" y="14"/>
                        <a:pt x="14" y="14"/>
                        <a:pt x="15" y="14"/>
                      </a:cubicBezTo>
                      <a:cubicBezTo>
                        <a:pt x="15" y="14"/>
                        <a:pt x="15" y="14"/>
                        <a:pt x="16" y="14"/>
                      </a:cubicBezTo>
                      <a:cubicBezTo>
                        <a:pt x="16" y="14"/>
                        <a:pt x="17" y="15"/>
                        <a:pt x="17" y="15"/>
                      </a:cubicBezTo>
                      <a:cubicBezTo>
                        <a:pt x="18" y="15"/>
                        <a:pt x="19" y="14"/>
                        <a:pt x="20" y="14"/>
                      </a:cubicBezTo>
                      <a:cubicBezTo>
                        <a:pt x="21" y="13"/>
                        <a:pt x="21" y="13"/>
                        <a:pt x="22" y="13"/>
                      </a:cubicBezTo>
                      <a:cubicBezTo>
                        <a:pt x="22" y="13"/>
                        <a:pt x="23" y="13"/>
                        <a:pt x="23" y="13"/>
                      </a:cubicBezTo>
                      <a:cubicBezTo>
                        <a:pt x="23" y="13"/>
                        <a:pt x="24" y="13"/>
                        <a:pt x="24" y="13"/>
                      </a:cubicBezTo>
                      <a:cubicBezTo>
                        <a:pt x="25" y="13"/>
                        <a:pt x="25" y="12"/>
                        <a:pt x="26" y="12"/>
                      </a:cubicBezTo>
                      <a:cubicBezTo>
                        <a:pt x="26" y="11"/>
                        <a:pt x="27" y="10"/>
                        <a:pt x="27" y="10"/>
                      </a:cubicBezTo>
                      <a:cubicBezTo>
                        <a:pt x="28" y="10"/>
                        <a:pt x="28" y="10"/>
                        <a:pt x="28" y="10"/>
                      </a:cubicBezTo>
                      <a:cubicBezTo>
                        <a:pt x="28" y="10"/>
                        <a:pt x="28" y="10"/>
                        <a:pt x="28" y="10"/>
                      </a:cubicBezTo>
                      <a:cubicBezTo>
                        <a:pt x="29" y="10"/>
                        <a:pt x="30" y="9"/>
                        <a:pt x="30" y="8"/>
                      </a:cubicBezTo>
                      <a:cubicBezTo>
                        <a:pt x="30" y="8"/>
                        <a:pt x="30" y="8"/>
                        <a:pt x="30" y="7"/>
                      </a:cubicBezTo>
                      <a:cubicBezTo>
                        <a:pt x="29" y="8"/>
                        <a:pt x="28" y="8"/>
                        <a:pt x="27" y="8"/>
                      </a:cubicBezTo>
                      <a:cubicBezTo>
                        <a:pt x="27" y="8"/>
                        <a:pt x="26" y="8"/>
                        <a:pt x="26" y="8"/>
                      </a:cubicBezTo>
                      <a:cubicBezTo>
                        <a:pt x="26" y="7"/>
                        <a:pt x="25" y="7"/>
                        <a:pt x="25" y="7"/>
                      </a:cubicBezTo>
                      <a:cubicBezTo>
                        <a:pt x="25" y="7"/>
                        <a:pt x="24" y="8"/>
                        <a:pt x="24" y="8"/>
                      </a:cubicBezTo>
                      <a:cubicBezTo>
                        <a:pt x="23" y="8"/>
                        <a:pt x="22" y="8"/>
                        <a:pt x="22" y="8"/>
                      </a:cubicBezTo>
                      <a:cubicBezTo>
                        <a:pt x="21" y="8"/>
                        <a:pt x="21" y="8"/>
                        <a:pt x="21" y="7"/>
                      </a:cubicBezTo>
                      <a:cubicBezTo>
                        <a:pt x="21" y="7"/>
                        <a:pt x="20" y="7"/>
                        <a:pt x="20" y="7"/>
                      </a:cubicBezTo>
                      <a:cubicBezTo>
                        <a:pt x="20" y="7"/>
                        <a:pt x="19" y="7"/>
                        <a:pt x="19" y="7"/>
                      </a:cubicBezTo>
                      <a:cubicBezTo>
                        <a:pt x="19" y="7"/>
                        <a:pt x="19" y="7"/>
                        <a:pt x="18" y="7"/>
                      </a:cubicBezTo>
                      <a:cubicBezTo>
                        <a:pt x="18" y="7"/>
                        <a:pt x="17" y="6"/>
                        <a:pt x="17" y="6"/>
                      </a:cubicBezTo>
                      <a:cubicBezTo>
                        <a:pt x="16" y="4"/>
                        <a:pt x="14" y="6"/>
                        <a:pt x="13" y="4"/>
                      </a:cubicBezTo>
                      <a:cubicBezTo>
                        <a:pt x="13" y="2"/>
                        <a:pt x="10" y="3"/>
                        <a:pt x="10" y="0"/>
                      </a:cubicBezTo>
                      <a:cubicBezTo>
                        <a:pt x="10" y="0"/>
                        <a:pt x="10" y="0"/>
                        <a:pt x="9"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4" name="Freeform 9035">
                  <a:extLst>
                    <a:ext uri="{FF2B5EF4-FFF2-40B4-BE49-F238E27FC236}">
                      <a16:creationId xmlns:a16="http://schemas.microsoft.com/office/drawing/2014/main" id="{324FF92E-2292-81A7-90F0-BC4BABD32E05}"/>
                    </a:ext>
                  </a:extLst>
                </p:cNvPr>
                <p:cNvSpPr>
                  <a:spLocks noEditPoints="1"/>
                </p:cNvSpPr>
                <p:nvPr/>
              </p:nvSpPr>
              <p:spPr bwMode="auto">
                <a:xfrm>
                  <a:off x="4032" y="2250"/>
                  <a:ext cx="28" cy="26"/>
                </a:xfrm>
                <a:custGeom>
                  <a:avLst/>
                  <a:gdLst>
                    <a:gd name="T0" fmla="*/ 15 w 34"/>
                    <a:gd name="T1" fmla="*/ 14 h 31"/>
                    <a:gd name="T2" fmla="*/ 14 w 34"/>
                    <a:gd name="T3" fmla="*/ 15 h 31"/>
                    <a:gd name="T4" fmla="*/ 14 w 34"/>
                    <a:gd name="T5" fmla="*/ 15 h 31"/>
                    <a:gd name="T6" fmla="*/ 14 w 34"/>
                    <a:gd name="T7" fmla="*/ 15 h 31"/>
                    <a:gd name="T8" fmla="*/ 14 w 34"/>
                    <a:gd name="T9" fmla="*/ 15 h 31"/>
                    <a:gd name="T10" fmla="*/ 15 w 34"/>
                    <a:gd name="T11" fmla="*/ 14 h 31"/>
                    <a:gd name="T12" fmla="*/ 16 w 34"/>
                    <a:gd name="T13" fmla="*/ 14 h 31"/>
                    <a:gd name="T14" fmla="*/ 15 w 34"/>
                    <a:gd name="T15" fmla="*/ 14 h 31"/>
                    <a:gd name="T16" fmla="*/ 2 w 34"/>
                    <a:gd name="T17" fmla="*/ 0 h 31"/>
                    <a:gd name="T18" fmla="*/ 2 w 34"/>
                    <a:gd name="T19" fmla="*/ 0 h 31"/>
                    <a:gd name="T20" fmla="*/ 2 w 34"/>
                    <a:gd name="T21" fmla="*/ 3 h 31"/>
                    <a:gd name="T22" fmla="*/ 1 w 34"/>
                    <a:gd name="T23" fmla="*/ 3 h 31"/>
                    <a:gd name="T24" fmla="*/ 1 w 34"/>
                    <a:gd name="T25" fmla="*/ 3 h 31"/>
                    <a:gd name="T26" fmla="*/ 1 w 34"/>
                    <a:gd name="T27" fmla="*/ 3 h 31"/>
                    <a:gd name="T28" fmla="*/ 1 w 34"/>
                    <a:gd name="T29" fmla="*/ 3 h 31"/>
                    <a:gd name="T30" fmla="*/ 1 w 34"/>
                    <a:gd name="T31" fmla="*/ 3 h 31"/>
                    <a:gd name="T32" fmla="*/ 1 w 34"/>
                    <a:gd name="T33" fmla="*/ 3 h 31"/>
                    <a:gd name="T34" fmla="*/ 0 w 34"/>
                    <a:gd name="T35" fmla="*/ 3 h 31"/>
                    <a:gd name="T36" fmla="*/ 0 w 34"/>
                    <a:gd name="T37" fmla="*/ 3 h 31"/>
                    <a:gd name="T38" fmla="*/ 2 w 34"/>
                    <a:gd name="T39" fmla="*/ 1 h 31"/>
                    <a:gd name="T40" fmla="*/ 2 w 34"/>
                    <a:gd name="T41" fmla="*/ 0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1">
                      <a:moveTo>
                        <a:pt x="33" y="29"/>
                      </a:moveTo>
                      <a:cubicBezTo>
                        <a:pt x="33" y="29"/>
                        <a:pt x="32" y="30"/>
                        <a:pt x="31" y="30"/>
                      </a:cubicBezTo>
                      <a:cubicBezTo>
                        <a:pt x="31" y="30"/>
                        <a:pt x="31" y="30"/>
                        <a:pt x="31" y="30"/>
                      </a:cubicBezTo>
                      <a:cubicBezTo>
                        <a:pt x="31" y="31"/>
                        <a:pt x="31" y="31"/>
                        <a:pt x="31" y="31"/>
                      </a:cubicBezTo>
                      <a:cubicBezTo>
                        <a:pt x="32" y="30"/>
                        <a:pt x="32" y="30"/>
                        <a:pt x="32" y="30"/>
                      </a:cubicBezTo>
                      <a:cubicBezTo>
                        <a:pt x="33" y="29"/>
                        <a:pt x="33" y="29"/>
                        <a:pt x="33" y="29"/>
                      </a:cubicBezTo>
                      <a:cubicBezTo>
                        <a:pt x="34" y="29"/>
                        <a:pt x="34" y="29"/>
                        <a:pt x="34" y="29"/>
                      </a:cubicBezTo>
                      <a:cubicBezTo>
                        <a:pt x="34" y="29"/>
                        <a:pt x="34" y="29"/>
                        <a:pt x="33" y="29"/>
                      </a:cubicBezTo>
                      <a:moveTo>
                        <a:pt x="5" y="0"/>
                      </a:moveTo>
                      <a:cubicBezTo>
                        <a:pt x="5" y="0"/>
                        <a:pt x="5" y="0"/>
                        <a:pt x="5" y="0"/>
                      </a:cubicBezTo>
                      <a:cubicBezTo>
                        <a:pt x="3" y="0"/>
                        <a:pt x="3" y="2"/>
                        <a:pt x="2" y="3"/>
                      </a:cubicBezTo>
                      <a:cubicBezTo>
                        <a:pt x="2" y="3"/>
                        <a:pt x="2"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5"/>
                        <a:pt x="0" y="6"/>
                        <a:pt x="0" y="6"/>
                      </a:cubicBezTo>
                      <a:cubicBezTo>
                        <a:pt x="1" y="5"/>
                        <a:pt x="3" y="3"/>
                        <a:pt x="4" y="1"/>
                      </a:cubicBezTo>
                      <a:cubicBezTo>
                        <a:pt x="4" y="1"/>
                        <a:pt x="5" y="0"/>
                        <a:pt x="5" y="0"/>
                      </a:cubicBezTo>
                    </a:path>
                  </a:pathLst>
                </a:custGeom>
                <a:solidFill>
                  <a:srgbClr val="BF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5" name="Freeform 9036">
                  <a:extLst>
                    <a:ext uri="{FF2B5EF4-FFF2-40B4-BE49-F238E27FC236}">
                      <a16:creationId xmlns:a16="http://schemas.microsoft.com/office/drawing/2014/main" id="{3A8A8F4C-1DC1-1C0B-D385-819BC8F27FDC}"/>
                    </a:ext>
                  </a:extLst>
                </p:cNvPr>
                <p:cNvSpPr>
                  <a:spLocks/>
                </p:cNvSpPr>
                <p:nvPr/>
              </p:nvSpPr>
              <p:spPr bwMode="auto">
                <a:xfrm>
                  <a:off x="4029" y="2254"/>
                  <a:ext cx="3" cy="5"/>
                </a:xfrm>
                <a:custGeom>
                  <a:avLst/>
                  <a:gdLst>
                    <a:gd name="T0" fmla="*/ 3 w 3"/>
                    <a:gd name="T1" fmla="*/ 0 h 6"/>
                    <a:gd name="T2" fmla="*/ 1 w 3"/>
                    <a:gd name="T3" fmla="*/ 3 h 6"/>
                    <a:gd name="T4" fmla="*/ 0 w 3"/>
                    <a:gd name="T5" fmla="*/ 3 h 6"/>
                    <a:gd name="T6" fmla="*/ 3 w 3"/>
                    <a:gd name="T7" fmla="*/ 2 h 6"/>
                    <a:gd name="T8" fmla="*/ 3 w 3"/>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3" y="0"/>
                      </a:moveTo>
                      <a:cubicBezTo>
                        <a:pt x="2" y="1"/>
                        <a:pt x="2" y="3"/>
                        <a:pt x="1" y="4"/>
                      </a:cubicBezTo>
                      <a:cubicBezTo>
                        <a:pt x="0" y="4"/>
                        <a:pt x="0" y="5"/>
                        <a:pt x="0" y="6"/>
                      </a:cubicBezTo>
                      <a:cubicBezTo>
                        <a:pt x="1" y="5"/>
                        <a:pt x="2" y="3"/>
                        <a:pt x="3" y="2"/>
                      </a:cubicBezTo>
                      <a:cubicBezTo>
                        <a:pt x="3" y="2"/>
                        <a:pt x="3" y="1"/>
                        <a:pt x="3" y="0"/>
                      </a:cubicBezTo>
                    </a:path>
                  </a:pathLst>
                </a:custGeom>
                <a:solidFill>
                  <a:srgbClr val="C3A7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6" name="Freeform 9037">
                  <a:extLst>
                    <a:ext uri="{FF2B5EF4-FFF2-40B4-BE49-F238E27FC236}">
                      <a16:creationId xmlns:a16="http://schemas.microsoft.com/office/drawing/2014/main" id="{5B0403B4-BDC5-4661-DB54-3504EBC2B94E}"/>
                    </a:ext>
                  </a:extLst>
                </p:cNvPr>
                <p:cNvSpPr>
                  <a:spLocks/>
                </p:cNvSpPr>
                <p:nvPr/>
              </p:nvSpPr>
              <p:spPr bwMode="auto">
                <a:xfrm>
                  <a:off x="4028" y="2251"/>
                  <a:ext cx="12" cy="25"/>
                </a:xfrm>
                <a:custGeom>
                  <a:avLst/>
                  <a:gdLst>
                    <a:gd name="T0" fmla="*/ 5 w 15"/>
                    <a:gd name="T1" fmla="*/ 0 h 30"/>
                    <a:gd name="T2" fmla="*/ 2 w 15"/>
                    <a:gd name="T3" fmla="*/ 4 h 30"/>
                    <a:gd name="T4" fmla="*/ 1 w 15"/>
                    <a:gd name="T5" fmla="*/ 10 h 30"/>
                    <a:gd name="T6" fmla="*/ 0 w 15"/>
                    <a:gd name="T7" fmla="*/ 10 h 30"/>
                    <a:gd name="T8" fmla="*/ 2 w 15"/>
                    <a:gd name="T9" fmla="*/ 13 h 30"/>
                    <a:gd name="T10" fmla="*/ 2 w 15"/>
                    <a:gd name="T11" fmla="*/ 14 h 30"/>
                    <a:gd name="T12" fmla="*/ 2 w 15"/>
                    <a:gd name="T13" fmla="*/ 15 h 30"/>
                    <a:gd name="T14" fmla="*/ 6 w 15"/>
                    <a:gd name="T15" fmla="*/ 11 h 30"/>
                    <a:gd name="T16" fmla="*/ 5 w 15"/>
                    <a:gd name="T17" fmla="*/ 9 h 30"/>
                    <a:gd name="T18" fmla="*/ 5 w 15"/>
                    <a:gd name="T19" fmla="*/ 7 h 30"/>
                    <a:gd name="T20" fmla="*/ 4 w 15"/>
                    <a:gd name="T21" fmla="*/ 3 h 30"/>
                    <a:gd name="T22" fmla="*/ 5 w 15"/>
                    <a:gd name="T23" fmla="*/ 3 h 30"/>
                    <a:gd name="T24" fmla="*/ 5 w 15"/>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30">
                      <a:moveTo>
                        <a:pt x="12" y="0"/>
                      </a:moveTo>
                      <a:cubicBezTo>
                        <a:pt x="9" y="2"/>
                        <a:pt x="7" y="5"/>
                        <a:pt x="4" y="8"/>
                      </a:cubicBezTo>
                      <a:cubicBezTo>
                        <a:pt x="4" y="12"/>
                        <a:pt x="2" y="16"/>
                        <a:pt x="1" y="20"/>
                      </a:cubicBezTo>
                      <a:cubicBezTo>
                        <a:pt x="1" y="20"/>
                        <a:pt x="1" y="20"/>
                        <a:pt x="0" y="20"/>
                      </a:cubicBezTo>
                      <a:cubicBezTo>
                        <a:pt x="0" y="22"/>
                        <a:pt x="3" y="23"/>
                        <a:pt x="3" y="25"/>
                      </a:cubicBezTo>
                      <a:cubicBezTo>
                        <a:pt x="2" y="27"/>
                        <a:pt x="5" y="27"/>
                        <a:pt x="5" y="29"/>
                      </a:cubicBezTo>
                      <a:cubicBezTo>
                        <a:pt x="6" y="29"/>
                        <a:pt x="6" y="30"/>
                        <a:pt x="6" y="30"/>
                      </a:cubicBezTo>
                      <a:cubicBezTo>
                        <a:pt x="8" y="27"/>
                        <a:pt x="12" y="25"/>
                        <a:pt x="15" y="22"/>
                      </a:cubicBezTo>
                      <a:cubicBezTo>
                        <a:pt x="15" y="21"/>
                        <a:pt x="13" y="20"/>
                        <a:pt x="13" y="18"/>
                      </a:cubicBezTo>
                      <a:cubicBezTo>
                        <a:pt x="13" y="16"/>
                        <a:pt x="10" y="15"/>
                        <a:pt x="11" y="13"/>
                      </a:cubicBezTo>
                      <a:cubicBezTo>
                        <a:pt x="12" y="11"/>
                        <a:pt x="9" y="10"/>
                        <a:pt x="10" y="7"/>
                      </a:cubicBezTo>
                      <a:cubicBezTo>
                        <a:pt x="11" y="6"/>
                        <a:pt x="10" y="4"/>
                        <a:pt x="11" y="3"/>
                      </a:cubicBezTo>
                      <a:cubicBezTo>
                        <a:pt x="12" y="2"/>
                        <a:pt x="12" y="1"/>
                        <a:pt x="12" y="0"/>
                      </a:cubicBezTo>
                    </a:path>
                  </a:pathLst>
                </a:custGeom>
                <a:solidFill>
                  <a:srgbClr val="BF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7" name="Freeform 9038">
                  <a:extLst>
                    <a:ext uri="{FF2B5EF4-FFF2-40B4-BE49-F238E27FC236}">
                      <a16:creationId xmlns:a16="http://schemas.microsoft.com/office/drawing/2014/main" id="{828DBB9D-59F7-9074-E08D-9F4CCD0D093E}"/>
                    </a:ext>
                  </a:extLst>
                </p:cNvPr>
                <p:cNvSpPr>
                  <a:spLocks/>
                </p:cNvSpPr>
                <p:nvPr/>
              </p:nvSpPr>
              <p:spPr bwMode="auto">
                <a:xfrm>
                  <a:off x="4028" y="2258"/>
                  <a:ext cx="3" cy="10"/>
                </a:xfrm>
                <a:custGeom>
                  <a:avLst/>
                  <a:gdLst>
                    <a:gd name="T0" fmla="*/ 2 w 4"/>
                    <a:gd name="T1" fmla="*/ 0 h 12"/>
                    <a:gd name="T2" fmla="*/ 1 w 4"/>
                    <a:gd name="T3" fmla="*/ 3 h 12"/>
                    <a:gd name="T4" fmla="*/ 0 w 4"/>
                    <a:gd name="T5" fmla="*/ 4 h 12"/>
                    <a:gd name="T6" fmla="*/ 0 w 4"/>
                    <a:gd name="T7" fmla="*/ 4 h 12"/>
                    <a:gd name="T8" fmla="*/ 1 w 4"/>
                    <a:gd name="T9" fmla="*/ 6 h 12"/>
                    <a:gd name="T10" fmla="*/ 0 w 4"/>
                    <a:gd name="T11" fmla="*/ 6 h 12"/>
                    <a:gd name="T12" fmla="*/ 1 w 4"/>
                    <a:gd name="T13" fmla="*/ 6 h 12"/>
                    <a:gd name="T14" fmla="*/ 2 w 4"/>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12">
                      <a:moveTo>
                        <a:pt x="4" y="0"/>
                      </a:moveTo>
                      <a:cubicBezTo>
                        <a:pt x="3" y="2"/>
                        <a:pt x="2" y="5"/>
                        <a:pt x="1" y="7"/>
                      </a:cubicBezTo>
                      <a:cubicBezTo>
                        <a:pt x="0" y="7"/>
                        <a:pt x="0" y="8"/>
                        <a:pt x="0" y="8"/>
                      </a:cubicBezTo>
                      <a:cubicBezTo>
                        <a:pt x="0" y="8"/>
                        <a:pt x="0" y="8"/>
                        <a:pt x="0" y="8"/>
                      </a:cubicBezTo>
                      <a:cubicBezTo>
                        <a:pt x="1" y="9"/>
                        <a:pt x="1" y="11"/>
                        <a:pt x="1" y="12"/>
                      </a:cubicBezTo>
                      <a:cubicBezTo>
                        <a:pt x="1" y="12"/>
                        <a:pt x="1" y="12"/>
                        <a:pt x="0" y="12"/>
                      </a:cubicBezTo>
                      <a:cubicBezTo>
                        <a:pt x="1" y="12"/>
                        <a:pt x="1" y="12"/>
                        <a:pt x="1" y="12"/>
                      </a:cubicBezTo>
                      <a:cubicBezTo>
                        <a:pt x="2" y="8"/>
                        <a:pt x="4" y="4"/>
                        <a:pt x="4" y="0"/>
                      </a:cubicBezTo>
                    </a:path>
                  </a:pathLst>
                </a:custGeom>
                <a:solidFill>
                  <a:srgbClr val="C3A7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8" name="Freeform 9039">
                  <a:extLst>
                    <a:ext uri="{FF2B5EF4-FFF2-40B4-BE49-F238E27FC236}">
                      <a16:creationId xmlns:a16="http://schemas.microsoft.com/office/drawing/2014/main" id="{C6A8FDB9-61CE-0896-082B-3C38C4F2ED2F}"/>
                    </a:ext>
                  </a:extLst>
                </p:cNvPr>
                <p:cNvSpPr>
                  <a:spLocks/>
                </p:cNvSpPr>
                <p:nvPr/>
              </p:nvSpPr>
              <p:spPr bwMode="auto">
                <a:xfrm>
                  <a:off x="4031" y="2249"/>
                  <a:ext cx="7" cy="9"/>
                </a:xfrm>
                <a:custGeom>
                  <a:avLst/>
                  <a:gdLst>
                    <a:gd name="T0" fmla="*/ 4 w 8"/>
                    <a:gd name="T1" fmla="*/ 0 h 10"/>
                    <a:gd name="T2" fmla="*/ 4 w 8"/>
                    <a:gd name="T3" fmla="*/ 1 h 10"/>
                    <a:gd name="T4" fmla="*/ 4 w 8"/>
                    <a:gd name="T5" fmla="*/ 1 h 10"/>
                    <a:gd name="T6" fmla="*/ 4 w 8"/>
                    <a:gd name="T7" fmla="*/ 1 h 10"/>
                    <a:gd name="T8" fmla="*/ 4 w 8"/>
                    <a:gd name="T9" fmla="*/ 1 h 10"/>
                    <a:gd name="T10" fmla="*/ 4 w 8"/>
                    <a:gd name="T11" fmla="*/ 1 h 10"/>
                    <a:gd name="T12" fmla="*/ 4 w 8"/>
                    <a:gd name="T13" fmla="*/ 1 h 10"/>
                    <a:gd name="T14" fmla="*/ 4 w 8"/>
                    <a:gd name="T15" fmla="*/ 1 h 10"/>
                    <a:gd name="T16" fmla="*/ 4 w 8"/>
                    <a:gd name="T17" fmla="*/ 2 h 10"/>
                    <a:gd name="T18" fmla="*/ 1 w 8"/>
                    <a:gd name="T19" fmla="*/ 5 h 10"/>
                    <a:gd name="T20" fmla="*/ 0 w 8"/>
                    <a:gd name="T21" fmla="*/ 6 h 10"/>
                    <a:gd name="T22" fmla="*/ 4 w 8"/>
                    <a:gd name="T23" fmla="*/ 2 h 10"/>
                    <a:gd name="T24" fmla="*/ 4 w 8"/>
                    <a:gd name="T25" fmla="*/ 0 h 10"/>
                    <a:gd name="T26" fmla="*/ 4 w 8"/>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0">
                      <a:moveTo>
                        <a:pt x="8" y="0"/>
                      </a:moveTo>
                      <a:cubicBezTo>
                        <a:pt x="8"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1"/>
                        <a:pt x="5" y="2"/>
                        <a:pt x="5" y="2"/>
                      </a:cubicBezTo>
                      <a:cubicBezTo>
                        <a:pt x="4" y="4"/>
                        <a:pt x="2" y="6"/>
                        <a:pt x="1" y="7"/>
                      </a:cubicBezTo>
                      <a:cubicBezTo>
                        <a:pt x="1" y="8"/>
                        <a:pt x="1" y="9"/>
                        <a:pt x="0" y="10"/>
                      </a:cubicBezTo>
                      <a:cubicBezTo>
                        <a:pt x="3" y="7"/>
                        <a:pt x="5" y="4"/>
                        <a:pt x="8" y="2"/>
                      </a:cubicBezTo>
                      <a:cubicBezTo>
                        <a:pt x="8" y="2"/>
                        <a:pt x="8" y="1"/>
                        <a:pt x="8" y="0"/>
                      </a:cubicBezTo>
                      <a:cubicBezTo>
                        <a:pt x="8" y="0"/>
                        <a:pt x="8" y="0"/>
                        <a:pt x="8" y="0"/>
                      </a:cubicBezTo>
                    </a:path>
                  </a:pathLst>
                </a:custGeom>
                <a:solidFill>
                  <a:srgbClr val="CCA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59" name="Freeform 9040">
                  <a:extLst>
                    <a:ext uri="{FF2B5EF4-FFF2-40B4-BE49-F238E27FC236}">
                      <a16:creationId xmlns:a16="http://schemas.microsoft.com/office/drawing/2014/main" id="{6FF00BFB-44C3-B27E-9A16-8B815CACD249}"/>
                    </a:ext>
                  </a:extLst>
                </p:cNvPr>
                <p:cNvSpPr>
                  <a:spLocks/>
                </p:cNvSpPr>
                <p:nvPr/>
              </p:nvSpPr>
              <p:spPr bwMode="auto">
                <a:xfrm>
                  <a:off x="4028" y="2255"/>
                  <a:ext cx="4" cy="9"/>
                </a:xfrm>
                <a:custGeom>
                  <a:avLst/>
                  <a:gdLst>
                    <a:gd name="T0" fmla="*/ 2 w 5"/>
                    <a:gd name="T1" fmla="*/ 0 h 11"/>
                    <a:gd name="T2" fmla="*/ 2 w 5"/>
                    <a:gd name="T3" fmla="*/ 2 h 11"/>
                    <a:gd name="T4" fmla="*/ 0 w 5"/>
                    <a:gd name="T5" fmla="*/ 4 h 11"/>
                    <a:gd name="T6" fmla="*/ 0 w 5"/>
                    <a:gd name="T7" fmla="*/ 5 h 11"/>
                    <a:gd name="T8" fmla="*/ 0 w 5"/>
                    <a:gd name="T9" fmla="*/ 5 h 11"/>
                    <a:gd name="T10" fmla="*/ 1 w 5"/>
                    <a:gd name="T11" fmla="*/ 5 h 11"/>
                    <a:gd name="T12" fmla="*/ 2 w 5"/>
                    <a:gd name="T13" fmla="*/ 2 h 11"/>
                    <a:gd name="T14" fmla="*/ 2 w 5"/>
                    <a:gd name="T15" fmla="*/ 0 h 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11">
                      <a:moveTo>
                        <a:pt x="5" y="0"/>
                      </a:moveTo>
                      <a:cubicBezTo>
                        <a:pt x="4" y="1"/>
                        <a:pt x="3" y="3"/>
                        <a:pt x="2" y="4"/>
                      </a:cubicBezTo>
                      <a:cubicBezTo>
                        <a:pt x="2" y="5"/>
                        <a:pt x="2" y="7"/>
                        <a:pt x="0" y="8"/>
                      </a:cubicBezTo>
                      <a:cubicBezTo>
                        <a:pt x="0" y="9"/>
                        <a:pt x="0" y="9"/>
                        <a:pt x="0" y="10"/>
                      </a:cubicBezTo>
                      <a:cubicBezTo>
                        <a:pt x="0" y="10"/>
                        <a:pt x="0" y="11"/>
                        <a:pt x="0" y="11"/>
                      </a:cubicBezTo>
                      <a:cubicBezTo>
                        <a:pt x="0" y="11"/>
                        <a:pt x="0" y="10"/>
                        <a:pt x="1" y="10"/>
                      </a:cubicBezTo>
                      <a:cubicBezTo>
                        <a:pt x="2" y="8"/>
                        <a:pt x="3" y="5"/>
                        <a:pt x="4" y="3"/>
                      </a:cubicBezTo>
                      <a:cubicBezTo>
                        <a:pt x="5" y="2"/>
                        <a:pt x="5" y="1"/>
                        <a:pt x="5" y="0"/>
                      </a:cubicBezTo>
                    </a:path>
                  </a:pathLst>
                </a:custGeom>
                <a:solidFill>
                  <a:srgbClr val="CEB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0" name="Freeform 9041">
                  <a:extLst>
                    <a:ext uri="{FF2B5EF4-FFF2-40B4-BE49-F238E27FC236}">
                      <a16:creationId xmlns:a16="http://schemas.microsoft.com/office/drawing/2014/main" id="{B1FD0E63-37AD-28C6-C339-D6E9973EA6CB}"/>
                    </a:ext>
                  </a:extLst>
                </p:cNvPr>
                <p:cNvSpPr>
                  <a:spLocks/>
                </p:cNvSpPr>
                <p:nvPr/>
              </p:nvSpPr>
              <p:spPr bwMode="auto">
                <a:xfrm>
                  <a:off x="4028" y="226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C3A7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1" name="Freeform 9042">
                  <a:extLst>
                    <a:ext uri="{FF2B5EF4-FFF2-40B4-BE49-F238E27FC236}">
                      <a16:creationId xmlns:a16="http://schemas.microsoft.com/office/drawing/2014/main" id="{24715C4B-D2E5-6B13-26B3-95C95255F9D7}"/>
                    </a:ext>
                  </a:extLst>
                </p:cNvPr>
                <p:cNvSpPr>
                  <a:spLocks/>
                </p:cNvSpPr>
                <p:nvPr/>
              </p:nvSpPr>
              <p:spPr bwMode="auto">
                <a:xfrm>
                  <a:off x="4059" y="2275"/>
                  <a:ext cx="2" cy="3"/>
                </a:xfrm>
                <a:custGeom>
                  <a:avLst/>
                  <a:gdLst>
                    <a:gd name="T0" fmla="*/ 2 w 2"/>
                    <a:gd name="T1" fmla="*/ 0 h 3"/>
                    <a:gd name="T2" fmla="*/ 2 w 2"/>
                    <a:gd name="T3" fmla="*/ 0 h 3"/>
                    <a:gd name="T4" fmla="*/ 1 w 2"/>
                    <a:gd name="T5" fmla="*/ 3 h 3"/>
                    <a:gd name="T6" fmla="*/ 0 w 2"/>
                    <a:gd name="T7" fmla="*/ 3 h 3"/>
                    <a:gd name="T8" fmla="*/ 0 w 2"/>
                    <a:gd name="T9" fmla="*/ 3 h 3"/>
                    <a:gd name="T10" fmla="*/ 0 w 2"/>
                    <a:gd name="T11" fmla="*/ 3 h 3"/>
                    <a:gd name="T12" fmla="*/ 0 w 2"/>
                    <a:gd name="T13" fmla="*/ 3 h 3"/>
                    <a:gd name="T14" fmla="*/ 0 w 2"/>
                    <a:gd name="T15" fmla="*/ 3 h 3"/>
                    <a:gd name="T16" fmla="*/ 0 w 2"/>
                    <a:gd name="T17" fmla="*/ 3 h 3"/>
                    <a:gd name="T18" fmla="*/ 0 w 2"/>
                    <a:gd name="T19" fmla="*/ 3 h 3"/>
                    <a:gd name="T20" fmla="*/ 0 w 2"/>
                    <a:gd name="T21" fmla="*/ 3 h 3"/>
                    <a:gd name="T22" fmla="*/ 0 w 2"/>
                    <a:gd name="T23" fmla="*/ 3 h 3"/>
                    <a:gd name="T24" fmla="*/ 1 w 2"/>
                    <a:gd name="T25" fmla="*/ 3 h 3"/>
                    <a:gd name="T26" fmla="*/ 2 w 2"/>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0"/>
                      </a:moveTo>
                      <a:cubicBezTo>
                        <a:pt x="2" y="0"/>
                        <a:pt x="2" y="0"/>
                        <a:pt x="2" y="0"/>
                      </a:cubicBezTo>
                      <a:cubicBezTo>
                        <a:pt x="2" y="1"/>
                        <a:pt x="2"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3"/>
                      </a:cubicBezTo>
                      <a:cubicBezTo>
                        <a:pt x="2" y="3"/>
                        <a:pt x="2" y="1"/>
                        <a:pt x="2" y="0"/>
                      </a:cubicBezTo>
                    </a:path>
                  </a:pathLst>
                </a:custGeom>
                <a:solidFill>
                  <a:srgbClr val="BF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2" name="Freeform 9043">
                  <a:extLst>
                    <a:ext uri="{FF2B5EF4-FFF2-40B4-BE49-F238E27FC236}">
                      <a16:creationId xmlns:a16="http://schemas.microsoft.com/office/drawing/2014/main" id="{C2C6C67D-0935-3541-E882-79865FE622CD}"/>
                    </a:ext>
                  </a:extLst>
                </p:cNvPr>
                <p:cNvSpPr>
                  <a:spLocks/>
                </p:cNvSpPr>
                <p:nvPr/>
              </p:nvSpPr>
              <p:spPr bwMode="auto">
                <a:xfrm>
                  <a:off x="4033" y="2276"/>
                  <a:ext cx="26" cy="9"/>
                </a:xfrm>
                <a:custGeom>
                  <a:avLst/>
                  <a:gdLst>
                    <a:gd name="T0" fmla="*/ 13 w 32"/>
                    <a:gd name="T1" fmla="*/ 0 h 11"/>
                    <a:gd name="T2" fmla="*/ 12 w 32"/>
                    <a:gd name="T3" fmla="*/ 2 h 11"/>
                    <a:gd name="T4" fmla="*/ 12 w 32"/>
                    <a:gd name="T5" fmla="*/ 2 h 11"/>
                    <a:gd name="T6" fmla="*/ 12 w 32"/>
                    <a:gd name="T7" fmla="*/ 2 h 11"/>
                    <a:gd name="T8" fmla="*/ 11 w 32"/>
                    <a:gd name="T9" fmla="*/ 2 h 11"/>
                    <a:gd name="T10" fmla="*/ 11 w 32"/>
                    <a:gd name="T11" fmla="*/ 2 h 11"/>
                    <a:gd name="T12" fmla="*/ 10 w 32"/>
                    <a:gd name="T13" fmla="*/ 2 h 11"/>
                    <a:gd name="T14" fmla="*/ 10 w 32"/>
                    <a:gd name="T15" fmla="*/ 2 h 11"/>
                    <a:gd name="T16" fmla="*/ 9 w 32"/>
                    <a:gd name="T17" fmla="*/ 2 h 11"/>
                    <a:gd name="T18" fmla="*/ 7 w 32"/>
                    <a:gd name="T19" fmla="*/ 3 h 11"/>
                    <a:gd name="T20" fmla="*/ 7 w 32"/>
                    <a:gd name="T21" fmla="*/ 2 h 11"/>
                    <a:gd name="T22" fmla="*/ 7 w 32"/>
                    <a:gd name="T23" fmla="*/ 2 h 11"/>
                    <a:gd name="T24" fmla="*/ 6 w 32"/>
                    <a:gd name="T25" fmla="*/ 2 h 11"/>
                    <a:gd name="T26" fmla="*/ 6 w 32"/>
                    <a:gd name="T27" fmla="*/ 3 h 11"/>
                    <a:gd name="T28" fmla="*/ 5 w 32"/>
                    <a:gd name="T29" fmla="*/ 2 h 11"/>
                    <a:gd name="T30" fmla="*/ 5 w 32"/>
                    <a:gd name="T31" fmla="*/ 2 h 11"/>
                    <a:gd name="T32" fmla="*/ 4 w 32"/>
                    <a:gd name="T33" fmla="*/ 2 h 11"/>
                    <a:gd name="T34" fmla="*/ 4 w 32"/>
                    <a:gd name="T35" fmla="*/ 2 h 11"/>
                    <a:gd name="T36" fmla="*/ 3 w 32"/>
                    <a:gd name="T37" fmla="*/ 2 h 11"/>
                    <a:gd name="T38" fmla="*/ 2 w 32"/>
                    <a:gd name="T39" fmla="*/ 2 h 11"/>
                    <a:gd name="T40" fmla="*/ 0 w 32"/>
                    <a:gd name="T41" fmla="*/ 0 h 11"/>
                    <a:gd name="T42" fmla="*/ 0 w 32"/>
                    <a:gd name="T43" fmla="*/ 2 h 11"/>
                    <a:gd name="T44" fmla="*/ 2 w 32"/>
                    <a:gd name="T45" fmla="*/ 2 h 11"/>
                    <a:gd name="T46" fmla="*/ 3 w 32"/>
                    <a:gd name="T47" fmla="*/ 4 h 11"/>
                    <a:gd name="T48" fmla="*/ 4 w 32"/>
                    <a:gd name="T49" fmla="*/ 4 h 11"/>
                    <a:gd name="T50" fmla="*/ 4 w 32"/>
                    <a:gd name="T51" fmla="*/ 4 h 11"/>
                    <a:gd name="T52" fmla="*/ 5 w 32"/>
                    <a:gd name="T53" fmla="*/ 4 h 11"/>
                    <a:gd name="T54" fmla="*/ 5 w 32"/>
                    <a:gd name="T55" fmla="*/ 4 h 11"/>
                    <a:gd name="T56" fmla="*/ 6 w 32"/>
                    <a:gd name="T57" fmla="*/ 5 h 11"/>
                    <a:gd name="T58" fmla="*/ 6 w 32"/>
                    <a:gd name="T59" fmla="*/ 5 h 11"/>
                    <a:gd name="T60" fmla="*/ 7 w 32"/>
                    <a:gd name="T61" fmla="*/ 5 h 11"/>
                    <a:gd name="T62" fmla="*/ 7 w 32"/>
                    <a:gd name="T63" fmla="*/ 5 h 11"/>
                    <a:gd name="T64" fmla="*/ 7 w 32"/>
                    <a:gd name="T65" fmla="*/ 5 h 11"/>
                    <a:gd name="T66" fmla="*/ 9 w 32"/>
                    <a:gd name="T67" fmla="*/ 5 h 11"/>
                    <a:gd name="T68" fmla="*/ 10 w 32"/>
                    <a:gd name="T69" fmla="*/ 4 h 11"/>
                    <a:gd name="T70" fmla="*/ 10 w 32"/>
                    <a:gd name="T71" fmla="*/ 4 h 11"/>
                    <a:gd name="T72" fmla="*/ 11 w 32"/>
                    <a:gd name="T73" fmla="*/ 4 h 11"/>
                    <a:gd name="T74" fmla="*/ 11 w 32"/>
                    <a:gd name="T75" fmla="*/ 4 h 11"/>
                    <a:gd name="T76" fmla="*/ 12 w 32"/>
                    <a:gd name="T77" fmla="*/ 2 h 11"/>
                    <a:gd name="T78" fmla="*/ 12 w 32"/>
                    <a:gd name="T79" fmla="*/ 2 h 11"/>
                    <a:gd name="T80" fmla="*/ 12 w 32"/>
                    <a:gd name="T81" fmla="*/ 2 h 11"/>
                    <a:gd name="T82" fmla="*/ 13 w 32"/>
                    <a:gd name="T83" fmla="*/ 2 h 11"/>
                    <a:gd name="T84" fmla="*/ 14 w 32"/>
                    <a:gd name="T85" fmla="*/ 2 h 11"/>
                    <a:gd name="T86" fmla="*/ 14 w 32"/>
                    <a:gd name="T87" fmla="*/ 2 h 11"/>
                    <a:gd name="T88" fmla="*/ 13 w 32"/>
                    <a:gd name="T89" fmla="*/ 0 h 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2" h="11">
                      <a:moveTo>
                        <a:pt x="30" y="0"/>
                      </a:moveTo>
                      <a:cubicBezTo>
                        <a:pt x="30" y="1"/>
                        <a:pt x="29" y="2"/>
                        <a:pt x="28" y="2"/>
                      </a:cubicBezTo>
                      <a:cubicBezTo>
                        <a:pt x="28" y="2"/>
                        <a:pt x="28" y="2"/>
                        <a:pt x="28" y="2"/>
                      </a:cubicBezTo>
                      <a:cubicBezTo>
                        <a:pt x="28" y="2"/>
                        <a:pt x="28" y="2"/>
                        <a:pt x="27" y="2"/>
                      </a:cubicBezTo>
                      <a:cubicBezTo>
                        <a:pt x="27" y="2"/>
                        <a:pt x="26" y="3"/>
                        <a:pt x="26" y="4"/>
                      </a:cubicBezTo>
                      <a:cubicBezTo>
                        <a:pt x="25" y="4"/>
                        <a:pt x="25" y="5"/>
                        <a:pt x="24" y="5"/>
                      </a:cubicBezTo>
                      <a:cubicBezTo>
                        <a:pt x="24" y="5"/>
                        <a:pt x="23" y="5"/>
                        <a:pt x="23" y="5"/>
                      </a:cubicBezTo>
                      <a:cubicBezTo>
                        <a:pt x="23" y="5"/>
                        <a:pt x="22" y="5"/>
                        <a:pt x="22" y="5"/>
                      </a:cubicBezTo>
                      <a:cubicBezTo>
                        <a:pt x="21" y="5"/>
                        <a:pt x="21" y="5"/>
                        <a:pt x="20" y="6"/>
                      </a:cubicBezTo>
                      <a:cubicBezTo>
                        <a:pt x="19" y="6"/>
                        <a:pt x="18" y="7"/>
                        <a:pt x="17" y="7"/>
                      </a:cubicBezTo>
                      <a:cubicBezTo>
                        <a:pt x="17" y="7"/>
                        <a:pt x="16" y="6"/>
                        <a:pt x="16" y="6"/>
                      </a:cubicBezTo>
                      <a:cubicBezTo>
                        <a:pt x="15" y="6"/>
                        <a:pt x="15" y="6"/>
                        <a:pt x="15" y="6"/>
                      </a:cubicBezTo>
                      <a:cubicBezTo>
                        <a:pt x="14" y="6"/>
                        <a:pt x="14" y="6"/>
                        <a:pt x="13" y="6"/>
                      </a:cubicBezTo>
                      <a:cubicBezTo>
                        <a:pt x="13" y="6"/>
                        <a:pt x="12" y="7"/>
                        <a:pt x="12" y="7"/>
                      </a:cubicBezTo>
                      <a:cubicBezTo>
                        <a:pt x="11" y="7"/>
                        <a:pt x="11" y="6"/>
                        <a:pt x="11" y="5"/>
                      </a:cubicBezTo>
                      <a:cubicBezTo>
                        <a:pt x="10" y="5"/>
                        <a:pt x="10" y="5"/>
                        <a:pt x="10" y="5"/>
                      </a:cubicBezTo>
                      <a:cubicBezTo>
                        <a:pt x="9" y="5"/>
                        <a:pt x="9" y="5"/>
                        <a:pt x="9" y="5"/>
                      </a:cubicBezTo>
                      <a:cubicBezTo>
                        <a:pt x="9" y="5"/>
                        <a:pt x="8" y="5"/>
                        <a:pt x="8" y="5"/>
                      </a:cubicBezTo>
                      <a:cubicBezTo>
                        <a:pt x="7" y="5"/>
                        <a:pt x="7" y="5"/>
                        <a:pt x="7" y="4"/>
                      </a:cubicBezTo>
                      <a:cubicBezTo>
                        <a:pt x="6" y="3"/>
                        <a:pt x="3" y="4"/>
                        <a:pt x="3" y="2"/>
                      </a:cubicBezTo>
                      <a:cubicBezTo>
                        <a:pt x="3" y="1"/>
                        <a:pt x="1" y="1"/>
                        <a:pt x="0" y="0"/>
                      </a:cubicBezTo>
                      <a:cubicBezTo>
                        <a:pt x="0" y="1"/>
                        <a:pt x="0" y="2"/>
                        <a:pt x="0" y="4"/>
                      </a:cubicBezTo>
                      <a:cubicBezTo>
                        <a:pt x="1" y="5"/>
                        <a:pt x="3" y="5"/>
                        <a:pt x="3" y="6"/>
                      </a:cubicBezTo>
                      <a:cubicBezTo>
                        <a:pt x="3" y="8"/>
                        <a:pt x="6" y="7"/>
                        <a:pt x="7" y="8"/>
                      </a:cubicBezTo>
                      <a:cubicBezTo>
                        <a:pt x="7" y="9"/>
                        <a:pt x="7" y="9"/>
                        <a:pt x="8" y="9"/>
                      </a:cubicBezTo>
                      <a:cubicBezTo>
                        <a:pt x="8" y="9"/>
                        <a:pt x="9" y="9"/>
                        <a:pt x="9" y="9"/>
                      </a:cubicBezTo>
                      <a:cubicBezTo>
                        <a:pt x="9" y="9"/>
                        <a:pt x="9" y="9"/>
                        <a:pt x="10" y="9"/>
                      </a:cubicBezTo>
                      <a:cubicBezTo>
                        <a:pt x="10" y="9"/>
                        <a:pt x="10" y="9"/>
                        <a:pt x="11" y="9"/>
                      </a:cubicBezTo>
                      <a:cubicBezTo>
                        <a:pt x="11" y="10"/>
                        <a:pt x="11" y="11"/>
                        <a:pt x="12" y="11"/>
                      </a:cubicBezTo>
                      <a:cubicBezTo>
                        <a:pt x="12" y="11"/>
                        <a:pt x="13" y="10"/>
                        <a:pt x="13" y="10"/>
                      </a:cubicBezTo>
                      <a:cubicBezTo>
                        <a:pt x="14" y="10"/>
                        <a:pt x="14" y="10"/>
                        <a:pt x="15" y="10"/>
                      </a:cubicBezTo>
                      <a:cubicBezTo>
                        <a:pt x="15" y="10"/>
                        <a:pt x="15" y="10"/>
                        <a:pt x="16" y="10"/>
                      </a:cubicBezTo>
                      <a:cubicBezTo>
                        <a:pt x="16" y="11"/>
                        <a:pt x="17" y="11"/>
                        <a:pt x="17" y="11"/>
                      </a:cubicBezTo>
                      <a:cubicBezTo>
                        <a:pt x="18" y="11"/>
                        <a:pt x="19" y="10"/>
                        <a:pt x="20" y="10"/>
                      </a:cubicBezTo>
                      <a:cubicBezTo>
                        <a:pt x="21" y="9"/>
                        <a:pt x="21" y="9"/>
                        <a:pt x="22" y="9"/>
                      </a:cubicBezTo>
                      <a:cubicBezTo>
                        <a:pt x="22" y="9"/>
                        <a:pt x="23" y="9"/>
                        <a:pt x="23" y="9"/>
                      </a:cubicBezTo>
                      <a:cubicBezTo>
                        <a:pt x="23" y="9"/>
                        <a:pt x="24" y="9"/>
                        <a:pt x="24" y="9"/>
                      </a:cubicBezTo>
                      <a:cubicBezTo>
                        <a:pt x="25" y="9"/>
                        <a:pt x="25" y="8"/>
                        <a:pt x="26" y="8"/>
                      </a:cubicBezTo>
                      <a:cubicBezTo>
                        <a:pt x="26" y="7"/>
                        <a:pt x="27" y="6"/>
                        <a:pt x="27" y="6"/>
                      </a:cubicBezTo>
                      <a:cubicBezTo>
                        <a:pt x="28" y="6"/>
                        <a:pt x="28" y="6"/>
                        <a:pt x="28" y="6"/>
                      </a:cubicBezTo>
                      <a:cubicBezTo>
                        <a:pt x="28" y="6"/>
                        <a:pt x="28" y="6"/>
                        <a:pt x="28" y="6"/>
                      </a:cubicBezTo>
                      <a:cubicBezTo>
                        <a:pt x="29" y="6"/>
                        <a:pt x="30" y="5"/>
                        <a:pt x="30" y="4"/>
                      </a:cubicBezTo>
                      <a:cubicBezTo>
                        <a:pt x="31" y="3"/>
                        <a:pt x="31" y="2"/>
                        <a:pt x="32" y="2"/>
                      </a:cubicBezTo>
                      <a:cubicBezTo>
                        <a:pt x="32" y="2"/>
                        <a:pt x="32" y="2"/>
                        <a:pt x="32" y="2"/>
                      </a:cubicBezTo>
                      <a:cubicBezTo>
                        <a:pt x="31" y="1"/>
                        <a:pt x="31" y="1"/>
                        <a:pt x="30" y="0"/>
                      </a:cubicBezTo>
                    </a:path>
                  </a:pathLst>
                </a:custGeom>
                <a:solidFill>
                  <a:srgbClr val="A389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3" name="Freeform 9044">
                  <a:extLst>
                    <a:ext uri="{FF2B5EF4-FFF2-40B4-BE49-F238E27FC236}">
                      <a16:creationId xmlns:a16="http://schemas.microsoft.com/office/drawing/2014/main" id="{FA137460-FAD5-5CA9-147C-37CC1A9E5FA3}"/>
                    </a:ext>
                  </a:extLst>
                </p:cNvPr>
                <p:cNvSpPr>
                  <a:spLocks/>
                </p:cNvSpPr>
                <p:nvPr/>
              </p:nvSpPr>
              <p:spPr bwMode="auto">
                <a:xfrm>
                  <a:off x="4057" y="2274"/>
                  <a:ext cx="4" cy="4"/>
                </a:xfrm>
                <a:custGeom>
                  <a:avLst/>
                  <a:gdLst>
                    <a:gd name="T0" fmla="*/ 2 w 4"/>
                    <a:gd name="T1" fmla="*/ 0 h 4"/>
                    <a:gd name="T2" fmla="*/ 1 w 4"/>
                    <a:gd name="T3" fmla="*/ 1 h 4"/>
                    <a:gd name="T4" fmla="*/ 0 w 4"/>
                    <a:gd name="T5" fmla="*/ 2 h 4"/>
                    <a:gd name="T6" fmla="*/ 2 w 4"/>
                    <a:gd name="T7" fmla="*/ 4 h 4"/>
                    <a:gd name="T8" fmla="*/ 2 w 4"/>
                    <a:gd name="T9" fmla="*/ 4 h 4"/>
                    <a:gd name="T10" fmla="*/ 3 w 4"/>
                    <a:gd name="T11" fmla="*/ 4 h 4"/>
                    <a:gd name="T12" fmla="*/ 4 w 4"/>
                    <a:gd name="T13" fmla="*/ 1 h 4"/>
                    <a:gd name="T14" fmla="*/ 4 w 4"/>
                    <a:gd name="T15" fmla="*/ 1 h 4"/>
                    <a:gd name="T16" fmla="*/ 4 w 4"/>
                    <a:gd name="T17" fmla="*/ 1 h 4"/>
                    <a:gd name="T18" fmla="*/ 4 w 4"/>
                    <a:gd name="T19" fmla="*/ 1 h 4"/>
                    <a:gd name="T20" fmla="*/ 3 w 4"/>
                    <a:gd name="T21" fmla="*/ 0 h 4"/>
                    <a:gd name="T22" fmla="*/ 3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cubicBezTo>
                        <a:pt x="2" y="0"/>
                        <a:pt x="2" y="0"/>
                        <a:pt x="1" y="1"/>
                      </a:cubicBezTo>
                      <a:cubicBezTo>
                        <a:pt x="1" y="1"/>
                        <a:pt x="1" y="1"/>
                        <a:pt x="0" y="2"/>
                      </a:cubicBezTo>
                      <a:cubicBezTo>
                        <a:pt x="1" y="3"/>
                        <a:pt x="1" y="3"/>
                        <a:pt x="2" y="4"/>
                      </a:cubicBezTo>
                      <a:cubicBezTo>
                        <a:pt x="2" y="4"/>
                        <a:pt x="2" y="4"/>
                        <a:pt x="2" y="4"/>
                      </a:cubicBezTo>
                      <a:cubicBezTo>
                        <a:pt x="2" y="4"/>
                        <a:pt x="3" y="4"/>
                        <a:pt x="3" y="4"/>
                      </a:cubicBezTo>
                      <a:cubicBezTo>
                        <a:pt x="4" y="4"/>
                        <a:pt x="4" y="2"/>
                        <a:pt x="4" y="1"/>
                      </a:cubicBezTo>
                      <a:cubicBezTo>
                        <a:pt x="4" y="1"/>
                        <a:pt x="4" y="1"/>
                        <a:pt x="4" y="1"/>
                      </a:cubicBezTo>
                      <a:cubicBezTo>
                        <a:pt x="4" y="1"/>
                        <a:pt x="4" y="1"/>
                        <a:pt x="4" y="1"/>
                      </a:cubicBezTo>
                      <a:cubicBezTo>
                        <a:pt x="4" y="1"/>
                        <a:pt x="4" y="1"/>
                        <a:pt x="4" y="1"/>
                      </a:cubicBezTo>
                      <a:cubicBezTo>
                        <a:pt x="4" y="1"/>
                        <a:pt x="3" y="1"/>
                        <a:pt x="3" y="0"/>
                      </a:cubicBezTo>
                      <a:cubicBezTo>
                        <a:pt x="3" y="0"/>
                        <a:pt x="3" y="0"/>
                        <a:pt x="3" y="0"/>
                      </a:cubicBezTo>
                      <a:cubicBezTo>
                        <a:pt x="3" y="0"/>
                        <a:pt x="3" y="0"/>
                        <a:pt x="2" y="0"/>
                      </a:cubicBezTo>
                    </a:path>
                  </a:pathLst>
                </a:custGeom>
                <a:solidFill>
                  <a:srgbClr val="A88D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4" name="Freeform 9045">
                  <a:extLst>
                    <a:ext uri="{FF2B5EF4-FFF2-40B4-BE49-F238E27FC236}">
                      <a16:creationId xmlns:a16="http://schemas.microsoft.com/office/drawing/2014/main" id="{EDC1AD15-9BD9-1457-BD13-6B0236647C42}"/>
                    </a:ext>
                  </a:extLst>
                </p:cNvPr>
                <p:cNvSpPr>
                  <a:spLocks/>
                </p:cNvSpPr>
                <p:nvPr/>
              </p:nvSpPr>
              <p:spPr bwMode="auto">
                <a:xfrm>
                  <a:off x="4028" y="2268"/>
                  <a:ext cx="5" cy="11"/>
                </a:xfrm>
                <a:custGeom>
                  <a:avLst/>
                  <a:gdLst>
                    <a:gd name="T0" fmla="*/ 0 w 6"/>
                    <a:gd name="T1" fmla="*/ 0 h 14"/>
                    <a:gd name="T2" fmla="*/ 0 w 6"/>
                    <a:gd name="T3" fmla="*/ 1 h 14"/>
                    <a:gd name="T4" fmla="*/ 1 w 6"/>
                    <a:gd name="T5" fmla="*/ 2 h 14"/>
                    <a:gd name="T6" fmla="*/ 1 w 6"/>
                    <a:gd name="T7" fmla="*/ 2 h 14"/>
                    <a:gd name="T8" fmla="*/ 0 w 6"/>
                    <a:gd name="T9" fmla="*/ 2 h 14"/>
                    <a:gd name="T10" fmla="*/ 3 w 6"/>
                    <a:gd name="T11" fmla="*/ 3 h 14"/>
                    <a:gd name="T12" fmla="*/ 3 w 6"/>
                    <a:gd name="T13" fmla="*/ 4 h 14"/>
                    <a:gd name="T14" fmla="*/ 3 w 6"/>
                    <a:gd name="T15" fmla="*/ 4 h 14"/>
                    <a:gd name="T16" fmla="*/ 3 w 6"/>
                    <a:gd name="T17" fmla="*/ 5 h 14"/>
                    <a:gd name="T18" fmla="*/ 3 w 6"/>
                    <a:gd name="T19" fmla="*/ 6 h 14"/>
                    <a:gd name="T20" fmla="*/ 3 w 6"/>
                    <a:gd name="T21" fmla="*/ 4 h 14"/>
                    <a:gd name="T22" fmla="*/ 3 w 6"/>
                    <a:gd name="T23" fmla="*/ 4 h 14"/>
                    <a:gd name="T24" fmla="*/ 3 w 6"/>
                    <a:gd name="T25" fmla="*/ 2 h 14"/>
                    <a:gd name="T26" fmla="*/ 0 w 6"/>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4">
                      <a:moveTo>
                        <a:pt x="0" y="0"/>
                      </a:moveTo>
                      <a:cubicBezTo>
                        <a:pt x="0" y="0"/>
                        <a:pt x="0" y="1"/>
                        <a:pt x="0" y="1"/>
                      </a:cubicBezTo>
                      <a:cubicBezTo>
                        <a:pt x="1" y="1"/>
                        <a:pt x="1" y="2"/>
                        <a:pt x="1" y="3"/>
                      </a:cubicBezTo>
                      <a:cubicBezTo>
                        <a:pt x="1" y="3"/>
                        <a:pt x="1" y="3"/>
                        <a:pt x="1" y="4"/>
                      </a:cubicBezTo>
                      <a:cubicBezTo>
                        <a:pt x="1" y="4"/>
                        <a:pt x="0" y="4"/>
                        <a:pt x="0" y="5"/>
                      </a:cubicBezTo>
                      <a:cubicBezTo>
                        <a:pt x="0" y="6"/>
                        <a:pt x="3" y="7"/>
                        <a:pt x="3" y="8"/>
                      </a:cubicBezTo>
                      <a:cubicBezTo>
                        <a:pt x="3" y="8"/>
                        <a:pt x="3" y="8"/>
                        <a:pt x="3" y="9"/>
                      </a:cubicBezTo>
                      <a:cubicBezTo>
                        <a:pt x="3" y="9"/>
                        <a:pt x="3" y="9"/>
                        <a:pt x="3" y="9"/>
                      </a:cubicBezTo>
                      <a:cubicBezTo>
                        <a:pt x="3" y="11"/>
                        <a:pt x="5" y="11"/>
                        <a:pt x="5" y="13"/>
                      </a:cubicBezTo>
                      <a:cubicBezTo>
                        <a:pt x="5" y="13"/>
                        <a:pt x="6" y="13"/>
                        <a:pt x="6" y="14"/>
                      </a:cubicBezTo>
                      <a:cubicBezTo>
                        <a:pt x="6" y="12"/>
                        <a:pt x="6" y="11"/>
                        <a:pt x="6" y="10"/>
                      </a:cubicBezTo>
                      <a:cubicBezTo>
                        <a:pt x="6" y="10"/>
                        <a:pt x="6" y="9"/>
                        <a:pt x="5" y="9"/>
                      </a:cubicBezTo>
                      <a:cubicBezTo>
                        <a:pt x="5" y="7"/>
                        <a:pt x="2" y="7"/>
                        <a:pt x="3" y="5"/>
                      </a:cubicBezTo>
                      <a:cubicBezTo>
                        <a:pt x="3" y="3"/>
                        <a:pt x="0" y="2"/>
                        <a:pt x="0" y="0"/>
                      </a:cubicBezTo>
                    </a:path>
                  </a:pathLst>
                </a:custGeom>
                <a:solidFill>
                  <a:srgbClr val="A88D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5" name="Freeform 9046">
                  <a:extLst>
                    <a:ext uri="{FF2B5EF4-FFF2-40B4-BE49-F238E27FC236}">
                      <a16:creationId xmlns:a16="http://schemas.microsoft.com/office/drawing/2014/main" id="{5869BF4B-5119-22E4-5C23-B596D001F0CA}"/>
                    </a:ext>
                  </a:extLst>
                </p:cNvPr>
                <p:cNvSpPr>
                  <a:spLocks/>
                </p:cNvSpPr>
                <p:nvPr/>
              </p:nvSpPr>
              <p:spPr bwMode="auto">
                <a:xfrm>
                  <a:off x="4028" y="2264"/>
                  <a:ext cx="1" cy="4"/>
                </a:xfrm>
                <a:custGeom>
                  <a:avLst/>
                  <a:gdLst>
                    <a:gd name="T0" fmla="*/ 0 w 1"/>
                    <a:gd name="T1" fmla="*/ 0 h 5"/>
                    <a:gd name="T2" fmla="*/ 0 w 1"/>
                    <a:gd name="T3" fmla="*/ 2 h 5"/>
                    <a:gd name="T4" fmla="*/ 0 w 1"/>
                    <a:gd name="T5" fmla="*/ 2 h 5"/>
                    <a:gd name="T6" fmla="*/ 0 w 1"/>
                    <a:gd name="T7" fmla="*/ 2 h 5"/>
                    <a:gd name="T8" fmla="*/ 0 w 1"/>
                    <a:gd name="T9" fmla="*/ 2 h 5"/>
                    <a:gd name="T10" fmla="*/ 0 w 1"/>
                    <a:gd name="T11" fmla="*/ 2 h 5"/>
                    <a:gd name="T12" fmla="*/ 0 w 1"/>
                    <a:gd name="T13" fmla="*/ 2 h 5"/>
                    <a:gd name="T14" fmla="*/ 1 w 1"/>
                    <a:gd name="T15" fmla="*/ 2 h 5"/>
                    <a:gd name="T16" fmla="*/ 0 w 1"/>
                    <a:gd name="T17" fmla="*/ 0 h 5"/>
                    <a:gd name="T18" fmla="*/ 0 w 1"/>
                    <a:gd name="T19" fmla="*/ 0 h 5"/>
                    <a:gd name="T20" fmla="*/ 0 w 1"/>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5">
                      <a:moveTo>
                        <a:pt x="0" y="0"/>
                      </a:moveTo>
                      <a:cubicBezTo>
                        <a:pt x="0" y="1"/>
                        <a:pt x="0" y="1"/>
                        <a:pt x="0" y="2"/>
                      </a:cubicBezTo>
                      <a:cubicBezTo>
                        <a:pt x="0" y="2"/>
                        <a:pt x="0" y="2"/>
                        <a:pt x="0" y="2"/>
                      </a:cubicBezTo>
                      <a:cubicBezTo>
                        <a:pt x="0" y="2"/>
                        <a:pt x="0" y="2"/>
                        <a:pt x="0" y="2"/>
                      </a:cubicBezTo>
                      <a:cubicBezTo>
                        <a:pt x="0" y="2"/>
                        <a:pt x="0" y="3"/>
                        <a:pt x="0" y="3"/>
                      </a:cubicBezTo>
                      <a:cubicBezTo>
                        <a:pt x="0" y="4"/>
                        <a:pt x="0" y="4"/>
                        <a:pt x="0" y="5"/>
                      </a:cubicBezTo>
                      <a:cubicBezTo>
                        <a:pt x="0" y="5"/>
                        <a:pt x="0" y="4"/>
                        <a:pt x="0" y="4"/>
                      </a:cubicBezTo>
                      <a:cubicBezTo>
                        <a:pt x="1" y="4"/>
                        <a:pt x="1" y="4"/>
                        <a:pt x="1" y="4"/>
                      </a:cubicBezTo>
                      <a:cubicBezTo>
                        <a:pt x="1" y="3"/>
                        <a:pt x="1" y="1"/>
                        <a:pt x="0" y="0"/>
                      </a:cubicBezTo>
                      <a:cubicBezTo>
                        <a:pt x="0" y="0"/>
                        <a:pt x="0" y="0"/>
                        <a:pt x="0" y="0"/>
                      </a:cubicBezTo>
                      <a:cubicBezTo>
                        <a:pt x="0" y="0"/>
                        <a:pt x="0" y="0"/>
                        <a:pt x="0" y="0"/>
                      </a:cubicBezTo>
                    </a:path>
                  </a:pathLst>
                </a:custGeom>
                <a:solidFill>
                  <a:srgbClr val="AB91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6" name="Freeform 9047">
                  <a:extLst>
                    <a:ext uri="{FF2B5EF4-FFF2-40B4-BE49-F238E27FC236}">
                      <a16:creationId xmlns:a16="http://schemas.microsoft.com/office/drawing/2014/main" id="{46223E38-C3B0-C367-8568-B56F9984BA63}"/>
                    </a:ext>
                  </a:extLst>
                </p:cNvPr>
                <p:cNvSpPr>
                  <a:spLocks/>
                </p:cNvSpPr>
                <p:nvPr/>
              </p:nvSpPr>
              <p:spPr bwMode="auto">
                <a:xfrm>
                  <a:off x="4038" y="2257"/>
                  <a:ext cx="2" cy="2"/>
                </a:xfrm>
                <a:custGeom>
                  <a:avLst/>
                  <a:gdLst>
                    <a:gd name="T0" fmla="*/ 0 w 2"/>
                    <a:gd name="T1" fmla="*/ 0 h 3"/>
                    <a:gd name="T2" fmla="*/ 0 w 2"/>
                    <a:gd name="T3" fmla="*/ 0 h 3"/>
                    <a:gd name="T4" fmla="*/ 0 w 2"/>
                    <a:gd name="T5" fmla="*/ 1 h 3"/>
                    <a:gd name="T6" fmla="*/ 1 w 2"/>
                    <a:gd name="T7" fmla="*/ 1 h 3"/>
                    <a:gd name="T8" fmla="*/ 2 w 2"/>
                    <a:gd name="T9" fmla="*/ 1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0" y="0"/>
                        <a:pt x="0" y="0"/>
                      </a:cubicBezTo>
                      <a:cubicBezTo>
                        <a:pt x="2" y="0"/>
                        <a:pt x="1" y="2"/>
                        <a:pt x="0" y="3"/>
                      </a:cubicBezTo>
                      <a:cubicBezTo>
                        <a:pt x="0" y="3"/>
                        <a:pt x="1" y="3"/>
                        <a:pt x="1" y="3"/>
                      </a:cubicBezTo>
                      <a:cubicBezTo>
                        <a:pt x="1" y="3"/>
                        <a:pt x="2" y="3"/>
                        <a:pt x="2" y="2"/>
                      </a:cubicBezTo>
                      <a:cubicBezTo>
                        <a:pt x="2" y="1"/>
                        <a:pt x="1" y="0"/>
                        <a:pt x="0" y="0"/>
                      </a:cubicBezTo>
                    </a:path>
                  </a:pathLst>
                </a:custGeom>
                <a:solidFill>
                  <a:srgbClr val="BF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7" name="Freeform 9048">
                  <a:extLst>
                    <a:ext uri="{FF2B5EF4-FFF2-40B4-BE49-F238E27FC236}">
                      <a16:creationId xmlns:a16="http://schemas.microsoft.com/office/drawing/2014/main" id="{76C4D78F-0D4F-FC86-35D9-3545968EBB26}"/>
                    </a:ext>
                  </a:extLst>
                </p:cNvPr>
                <p:cNvSpPr>
                  <a:spLocks/>
                </p:cNvSpPr>
                <p:nvPr/>
              </p:nvSpPr>
              <p:spPr bwMode="auto">
                <a:xfrm>
                  <a:off x="4041" y="2253"/>
                  <a:ext cx="3" cy="2"/>
                </a:xfrm>
                <a:custGeom>
                  <a:avLst/>
                  <a:gdLst>
                    <a:gd name="T0" fmla="*/ 1 w 4"/>
                    <a:gd name="T1" fmla="*/ 0 h 3"/>
                    <a:gd name="T2" fmla="*/ 2 w 4"/>
                    <a:gd name="T3" fmla="*/ 1 h 3"/>
                    <a:gd name="T4" fmla="*/ 2 w 4"/>
                    <a:gd name="T5" fmla="*/ 1 h 3"/>
                    <a:gd name="T6" fmla="*/ 2 w 4"/>
                    <a:gd name="T7" fmla="*/ 0 h 3"/>
                    <a:gd name="T8" fmla="*/ 1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1" y="0"/>
                      </a:moveTo>
                      <a:cubicBezTo>
                        <a:pt x="0" y="1"/>
                        <a:pt x="2" y="3"/>
                        <a:pt x="3" y="3"/>
                      </a:cubicBezTo>
                      <a:cubicBezTo>
                        <a:pt x="4" y="3"/>
                        <a:pt x="4" y="3"/>
                        <a:pt x="4" y="3"/>
                      </a:cubicBezTo>
                      <a:cubicBezTo>
                        <a:pt x="3" y="3"/>
                        <a:pt x="2" y="1"/>
                        <a:pt x="2" y="0"/>
                      </a:cubicBezTo>
                      <a:cubicBezTo>
                        <a:pt x="1" y="0"/>
                        <a:pt x="1" y="0"/>
                        <a:pt x="1"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8" name="Freeform 9049">
                  <a:extLst>
                    <a:ext uri="{FF2B5EF4-FFF2-40B4-BE49-F238E27FC236}">
                      <a16:creationId xmlns:a16="http://schemas.microsoft.com/office/drawing/2014/main" id="{C9BC5686-DD68-4E22-397C-D2A07934DD86}"/>
                    </a:ext>
                  </a:extLst>
                </p:cNvPr>
                <p:cNvSpPr>
                  <a:spLocks/>
                </p:cNvSpPr>
                <p:nvPr/>
              </p:nvSpPr>
              <p:spPr bwMode="auto">
                <a:xfrm>
                  <a:off x="4043" y="2260"/>
                  <a:ext cx="4" cy="3"/>
                </a:xfrm>
                <a:custGeom>
                  <a:avLst/>
                  <a:gdLst>
                    <a:gd name="T0" fmla="*/ 1 w 4"/>
                    <a:gd name="T1" fmla="*/ 0 h 4"/>
                    <a:gd name="T2" fmla="*/ 0 w 4"/>
                    <a:gd name="T3" fmla="*/ 0 h 4"/>
                    <a:gd name="T4" fmla="*/ 0 w 4"/>
                    <a:gd name="T5" fmla="*/ 0 h 4"/>
                    <a:gd name="T6" fmla="*/ 1 w 4"/>
                    <a:gd name="T7" fmla="*/ 0 h 4"/>
                    <a:gd name="T8" fmla="*/ 3 w 4"/>
                    <a:gd name="T9" fmla="*/ 2 h 4"/>
                    <a:gd name="T10" fmla="*/ 2 w 4"/>
                    <a:gd name="T11" fmla="*/ 0 h 4"/>
                    <a:gd name="T12" fmla="*/ 1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1" y="0"/>
                      </a:moveTo>
                      <a:cubicBezTo>
                        <a:pt x="0" y="0"/>
                        <a:pt x="0" y="0"/>
                        <a:pt x="0" y="0"/>
                      </a:cubicBezTo>
                      <a:cubicBezTo>
                        <a:pt x="0" y="0"/>
                        <a:pt x="0" y="0"/>
                        <a:pt x="0" y="0"/>
                      </a:cubicBezTo>
                      <a:cubicBezTo>
                        <a:pt x="0" y="0"/>
                        <a:pt x="1" y="0"/>
                        <a:pt x="1" y="0"/>
                      </a:cubicBezTo>
                      <a:cubicBezTo>
                        <a:pt x="2" y="0"/>
                        <a:pt x="2" y="3"/>
                        <a:pt x="3" y="4"/>
                      </a:cubicBezTo>
                      <a:cubicBezTo>
                        <a:pt x="4" y="3"/>
                        <a:pt x="3" y="1"/>
                        <a:pt x="2" y="0"/>
                      </a:cubicBezTo>
                      <a:cubicBezTo>
                        <a:pt x="2" y="0"/>
                        <a:pt x="1" y="0"/>
                        <a:pt x="1"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69" name="Freeform 9050">
                  <a:extLst>
                    <a:ext uri="{FF2B5EF4-FFF2-40B4-BE49-F238E27FC236}">
                      <a16:creationId xmlns:a16="http://schemas.microsoft.com/office/drawing/2014/main" id="{161CE491-971D-8390-1BAE-1482F66C848C}"/>
                    </a:ext>
                  </a:extLst>
                </p:cNvPr>
                <p:cNvSpPr>
                  <a:spLocks noEditPoints="1"/>
                </p:cNvSpPr>
                <p:nvPr/>
              </p:nvSpPr>
              <p:spPr bwMode="auto">
                <a:xfrm>
                  <a:off x="4049" y="2254"/>
                  <a:ext cx="3" cy="5"/>
                </a:xfrm>
                <a:custGeom>
                  <a:avLst/>
                  <a:gdLst>
                    <a:gd name="T0" fmla="*/ 1 w 3"/>
                    <a:gd name="T1" fmla="*/ 0 h 6"/>
                    <a:gd name="T2" fmla="*/ 0 w 3"/>
                    <a:gd name="T3" fmla="*/ 3 h 6"/>
                    <a:gd name="T4" fmla="*/ 2 w 3"/>
                    <a:gd name="T5" fmla="*/ 3 h 6"/>
                    <a:gd name="T6" fmla="*/ 3 w 3"/>
                    <a:gd name="T7" fmla="*/ 3 h 6"/>
                    <a:gd name="T8" fmla="*/ 2 w 3"/>
                    <a:gd name="T9" fmla="*/ 3 h 6"/>
                    <a:gd name="T10" fmla="*/ 1 w 3"/>
                    <a:gd name="T11" fmla="*/ 0 h 6"/>
                    <a:gd name="T12" fmla="*/ 1 w 3"/>
                    <a:gd name="T13" fmla="*/ 0 h 6"/>
                    <a:gd name="T14" fmla="*/ 1 w 3"/>
                    <a:gd name="T15" fmla="*/ 0 h 6"/>
                    <a:gd name="T16" fmla="*/ 1 w 3"/>
                    <a:gd name="T17" fmla="*/ 0 h 6"/>
                    <a:gd name="T18" fmla="*/ 2 w 3"/>
                    <a:gd name="T19" fmla="*/ 0 h 6"/>
                    <a:gd name="T20" fmla="*/ 1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1" y="0"/>
                      </a:moveTo>
                      <a:cubicBezTo>
                        <a:pt x="0" y="1"/>
                        <a:pt x="0" y="2"/>
                        <a:pt x="0" y="3"/>
                      </a:cubicBezTo>
                      <a:cubicBezTo>
                        <a:pt x="0" y="3"/>
                        <a:pt x="2" y="6"/>
                        <a:pt x="2" y="6"/>
                      </a:cubicBezTo>
                      <a:cubicBezTo>
                        <a:pt x="2" y="6"/>
                        <a:pt x="2" y="6"/>
                        <a:pt x="3" y="6"/>
                      </a:cubicBezTo>
                      <a:cubicBezTo>
                        <a:pt x="3" y="5"/>
                        <a:pt x="2" y="5"/>
                        <a:pt x="2" y="4"/>
                      </a:cubicBezTo>
                      <a:cubicBezTo>
                        <a:pt x="1" y="3"/>
                        <a:pt x="1" y="1"/>
                        <a:pt x="1" y="0"/>
                      </a:cubicBezTo>
                      <a:moveTo>
                        <a:pt x="1" y="0"/>
                      </a:moveTo>
                      <a:cubicBezTo>
                        <a:pt x="1" y="0"/>
                        <a:pt x="1" y="0"/>
                        <a:pt x="1" y="0"/>
                      </a:cubicBezTo>
                      <a:cubicBezTo>
                        <a:pt x="1" y="0"/>
                        <a:pt x="1" y="0"/>
                        <a:pt x="1" y="0"/>
                      </a:cubicBezTo>
                      <a:cubicBezTo>
                        <a:pt x="2" y="0"/>
                        <a:pt x="2" y="0"/>
                        <a:pt x="2" y="0"/>
                      </a:cubicBezTo>
                      <a:cubicBezTo>
                        <a:pt x="1" y="0"/>
                        <a:pt x="1" y="0"/>
                        <a:pt x="1"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0" name="Freeform 9051">
                  <a:extLst>
                    <a:ext uri="{FF2B5EF4-FFF2-40B4-BE49-F238E27FC236}">
                      <a16:creationId xmlns:a16="http://schemas.microsoft.com/office/drawing/2014/main" id="{BFECE08E-1B1E-353F-2C2B-1B71AAEB7672}"/>
                    </a:ext>
                  </a:extLst>
                </p:cNvPr>
                <p:cNvSpPr>
                  <a:spLocks noEditPoints="1"/>
                </p:cNvSpPr>
                <p:nvPr/>
              </p:nvSpPr>
              <p:spPr bwMode="auto">
                <a:xfrm>
                  <a:off x="4045" y="2250"/>
                  <a:ext cx="2" cy="3"/>
                </a:xfrm>
                <a:custGeom>
                  <a:avLst/>
                  <a:gdLst>
                    <a:gd name="T0" fmla="*/ 0 w 3"/>
                    <a:gd name="T1" fmla="*/ 1 h 3"/>
                    <a:gd name="T2" fmla="*/ 0 w 3"/>
                    <a:gd name="T3" fmla="*/ 1 h 3"/>
                    <a:gd name="T4" fmla="*/ 0 w 3"/>
                    <a:gd name="T5" fmla="*/ 1 h 3"/>
                    <a:gd name="T6" fmla="*/ 0 w 3"/>
                    <a:gd name="T7" fmla="*/ 1 h 3"/>
                    <a:gd name="T8" fmla="*/ 1 w 3"/>
                    <a:gd name="T9" fmla="*/ 0 h 3"/>
                    <a:gd name="T10" fmla="*/ 0 w 3"/>
                    <a:gd name="T11" fmla="*/ 1 h 3"/>
                    <a:gd name="T12" fmla="*/ 0 w 3"/>
                    <a:gd name="T13" fmla="*/ 1 h 3"/>
                    <a:gd name="T14" fmla="*/ 1 w 3"/>
                    <a:gd name="T15" fmla="*/ 3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0" y="1"/>
                      </a:moveTo>
                      <a:cubicBezTo>
                        <a:pt x="0" y="1"/>
                        <a:pt x="0" y="1"/>
                        <a:pt x="0" y="1"/>
                      </a:cubicBezTo>
                      <a:cubicBezTo>
                        <a:pt x="0" y="1"/>
                        <a:pt x="0" y="1"/>
                        <a:pt x="0" y="1"/>
                      </a:cubicBezTo>
                      <a:cubicBezTo>
                        <a:pt x="0" y="1"/>
                        <a:pt x="0" y="1"/>
                        <a:pt x="0" y="1"/>
                      </a:cubicBezTo>
                      <a:moveTo>
                        <a:pt x="1" y="0"/>
                      </a:moveTo>
                      <a:cubicBezTo>
                        <a:pt x="0" y="0"/>
                        <a:pt x="0" y="1"/>
                        <a:pt x="0" y="1"/>
                      </a:cubicBezTo>
                      <a:cubicBezTo>
                        <a:pt x="0" y="1"/>
                        <a:pt x="0" y="1"/>
                        <a:pt x="0" y="1"/>
                      </a:cubicBezTo>
                      <a:cubicBezTo>
                        <a:pt x="1" y="1"/>
                        <a:pt x="3" y="3"/>
                        <a:pt x="3" y="3"/>
                      </a:cubicBezTo>
                      <a:cubicBezTo>
                        <a:pt x="3" y="2"/>
                        <a:pt x="2" y="0"/>
                        <a:pt x="1"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1" name="Freeform 9052">
                  <a:extLst>
                    <a:ext uri="{FF2B5EF4-FFF2-40B4-BE49-F238E27FC236}">
                      <a16:creationId xmlns:a16="http://schemas.microsoft.com/office/drawing/2014/main" id="{6A0C88C5-351C-1A5F-F927-0725D217B29B}"/>
                    </a:ext>
                  </a:extLst>
                </p:cNvPr>
                <p:cNvSpPr>
                  <a:spLocks noEditPoints="1"/>
                </p:cNvSpPr>
                <p:nvPr/>
              </p:nvSpPr>
              <p:spPr bwMode="auto">
                <a:xfrm>
                  <a:off x="4043" y="2268"/>
                  <a:ext cx="4" cy="3"/>
                </a:xfrm>
                <a:custGeom>
                  <a:avLst/>
                  <a:gdLst>
                    <a:gd name="T0" fmla="*/ 1 w 4"/>
                    <a:gd name="T1" fmla="*/ 0 h 4"/>
                    <a:gd name="T2" fmla="*/ 1 w 4"/>
                    <a:gd name="T3" fmla="*/ 2 h 4"/>
                    <a:gd name="T4" fmla="*/ 3 w 4"/>
                    <a:gd name="T5" fmla="*/ 2 h 4"/>
                    <a:gd name="T6" fmla="*/ 4 w 4"/>
                    <a:gd name="T7" fmla="*/ 2 h 4"/>
                    <a:gd name="T8" fmla="*/ 1 w 4"/>
                    <a:gd name="T9" fmla="*/ 0 h 4"/>
                    <a:gd name="T10" fmla="*/ 1 w 4"/>
                    <a:gd name="T11" fmla="*/ 0 h 4"/>
                    <a:gd name="T12" fmla="*/ 1 w 4"/>
                    <a:gd name="T13" fmla="*/ 0 h 4"/>
                    <a:gd name="T14" fmla="*/ 1 w 4"/>
                    <a:gd name="T15" fmla="*/ 0 h 4"/>
                    <a:gd name="T16" fmla="*/ 1 w 4"/>
                    <a:gd name="T17" fmla="*/ 0 h 4"/>
                    <a:gd name="T18" fmla="*/ 1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1" y="0"/>
                      </a:moveTo>
                      <a:cubicBezTo>
                        <a:pt x="1" y="0"/>
                        <a:pt x="1" y="1"/>
                        <a:pt x="1" y="2"/>
                      </a:cubicBezTo>
                      <a:cubicBezTo>
                        <a:pt x="1" y="3"/>
                        <a:pt x="2" y="4"/>
                        <a:pt x="3" y="4"/>
                      </a:cubicBezTo>
                      <a:cubicBezTo>
                        <a:pt x="3" y="4"/>
                        <a:pt x="4" y="4"/>
                        <a:pt x="4" y="3"/>
                      </a:cubicBezTo>
                      <a:cubicBezTo>
                        <a:pt x="3" y="3"/>
                        <a:pt x="0" y="1"/>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2" name="Freeform 9053">
                  <a:extLst>
                    <a:ext uri="{FF2B5EF4-FFF2-40B4-BE49-F238E27FC236}">
                      <a16:creationId xmlns:a16="http://schemas.microsoft.com/office/drawing/2014/main" id="{45A8EFE0-77ED-2E84-1983-2B1E691E4A24}"/>
                    </a:ext>
                  </a:extLst>
                </p:cNvPr>
                <p:cNvSpPr>
                  <a:spLocks noEditPoints="1"/>
                </p:cNvSpPr>
                <p:nvPr/>
              </p:nvSpPr>
              <p:spPr bwMode="auto">
                <a:xfrm>
                  <a:off x="4051" y="2264"/>
                  <a:ext cx="1" cy="4"/>
                </a:xfrm>
                <a:custGeom>
                  <a:avLst/>
                  <a:gdLst>
                    <a:gd name="T0" fmla="*/ 0 w 2"/>
                    <a:gd name="T1" fmla="*/ 0 h 4"/>
                    <a:gd name="T2" fmla="*/ 0 w 2"/>
                    <a:gd name="T3" fmla="*/ 0 h 4"/>
                    <a:gd name="T4" fmla="*/ 0 w 2"/>
                    <a:gd name="T5" fmla="*/ 0 h 4"/>
                    <a:gd name="T6" fmla="*/ 0 w 2"/>
                    <a:gd name="T7" fmla="*/ 0 h 4"/>
                    <a:gd name="T8" fmla="*/ 1 w 2"/>
                    <a:gd name="T9" fmla="*/ 0 h 4"/>
                    <a:gd name="T10" fmla="*/ 0 w 2"/>
                    <a:gd name="T11" fmla="*/ 0 h 4"/>
                    <a:gd name="T12" fmla="*/ 1 w 2"/>
                    <a:gd name="T13" fmla="*/ 2 h 4"/>
                    <a:gd name="T14" fmla="*/ 1 w 2"/>
                    <a:gd name="T15" fmla="*/ 4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0" y="1"/>
                        <a:pt x="1" y="1"/>
                        <a:pt x="1" y="2"/>
                      </a:cubicBezTo>
                      <a:cubicBezTo>
                        <a:pt x="1" y="3"/>
                        <a:pt x="1" y="4"/>
                        <a:pt x="1" y="4"/>
                      </a:cubicBezTo>
                      <a:cubicBezTo>
                        <a:pt x="2" y="3"/>
                        <a:pt x="2" y="0"/>
                        <a:pt x="1"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3" name="Freeform 9054">
                  <a:extLst>
                    <a:ext uri="{FF2B5EF4-FFF2-40B4-BE49-F238E27FC236}">
                      <a16:creationId xmlns:a16="http://schemas.microsoft.com/office/drawing/2014/main" id="{1791A0B9-5125-E95E-7F87-5CC445E32FE4}"/>
                    </a:ext>
                  </a:extLst>
                </p:cNvPr>
                <p:cNvSpPr>
                  <a:spLocks/>
                </p:cNvSpPr>
                <p:nvPr/>
              </p:nvSpPr>
              <p:spPr bwMode="auto">
                <a:xfrm>
                  <a:off x="4056" y="2258"/>
                  <a:ext cx="3" cy="4"/>
                </a:xfrm>
                <a:custGeom>
                  <a:avLst/>
                  <a:gdLst>
                    <a:gd name="T0" fmla="*/ 1 w 4"/>
                    <a:gd name="T1" fmla="*/ 0 h 5"/>
                    <a:gd name="T2" fmla="*/ 2 w 4"/>
                    <a:gd name="T3" fmla="*/ 2 h 5"/>
                    <a:gd name="T4" fmla="*/ 2 w 4"/>
                    <a:gd name="T5" fmla="*/ 2 h 5"/>
                    <a:gd name="T6" fmla="*/ 1 w 4"/>
                    <a:gd name="T7" fmla="*/ 1 h 5"/>
                    <a:gd name="T8" fmla="*/ 1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1" y="0"/>
                      </a:moveTo>
                      <a:cubicBezTo>
                        <a:pt x="0" y="2"/>
                        <a:pt x="2" y="5"/>
                        <a:pt x="4" y="5"/>
                      </a:cubicBezTo>
                      <a:cubicBezTo>
                        <a:pt x="4" y="5"/>
                        <a:pt x="4" y="5"/>
                        <a:pt x="4" y="5"/>
                      </a:cubicBezTo>
                      <a:cubicBezTo>
                        <a:pt x="3" y="4"/>
                        <a:pt x="3" y="2"/>
                        <a:pt x="1" y="1"/>
                      </a:cubicBezTo>
                      <a:cubicBezTo>
                        <a:pt x="1" y="0"/>
                        <a:pt x="1" y="0"/>
                        <a:pt x="1"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4" name="Freeform 9055">
                  <a:extLst>
                    <a:ext uri="{FF2B5EF4-FFF2-40B4-BE49-F238E27FC236}">
                      <a16:creationId xmlns:a16="http://schemas.microsoft.com/office/drawing/2014/main" id="{24E5323C-2828-95D1-5FFF-63DD39361F91}"/>
                    </a:ext>
                  </a:extLst>
                </p:cNvPr>
                <p:cNvSpPr>
                  <a:spLocks/>
                </p:cNvSpPr>
                <p:nvPr/>
              </p:nvSpPr>
              <p:spPr bwMode="auto">
                <a:xfrm>
                  <a:off x="4053" y="2253"/>
                  <a:ext cx="3" cy="2"/>
                </a:xfrm>
                <a:custGeom>
                  <a:avLst/>
                  <a:gdLst>
                    <a:gd name="T0" fmla="*/ 1 w 3"/>
                    <a:gd name="T1" fmla="*/ 0 h 3"/>
                    <a:gd name="T2" fmla="*/ 0 w 3"/>
                    <a:gd name="T3" fmla="*/ 0 h 3"/>
                    <a:gd name="T4" fmla="*/ 1 w 3"/>
                    <a:gd name="T5" fmla="*/ 0 h 3"/>
                    <a:gd name="T6" fmla="*/ 1 w 3"/>
                    <a:gd name="T7" fmla="*/ 0 h 3"/>
                    <a:gd name="T8" fmla="*/ 3 w 3"/>
                    <a:gd name="T9" fmla="*/ 1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1" y="0"/>
                      </a:moveTo>
                      <a:cubicBezTo>
                        <a:pt x="1" y="0"/>
                        <a:pt x="1" y="0"/>
                        <a:pt x="0" y="0"/>
                      </a:cubicBezTo>
                      <a:cubicBezTo>
                        <a:pt x="1" y="0"/>
                        <a:pt x="1" y="0"/>
                        <a:pt x="1" y="0"/>
                      </a:cubicBezTo>
                      <a:cubicBezTo>
                        <a:pt x="1" y="0"/>
                        <a:pt x="1" y="0"/>
                        <a:pt x="1" y="0"/>
                      </a:cubicBezTo>
                      <a:cubicBezTo>
                        <a:pt x="3" y="0"/>
                        <a:pt x="2" y="2"/>
                        <a:pt x="3" y="3"/>
                      </a:cubicBezTo>
                      <a:cubicBezTo>
                        <a:pt x="3" y="2"/>
                        <a:pt x="2" y="0"/>
                        <a:pt x="1"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5" name="Freeform 9056">
                  <a:extLst>
                    <a:ext uri="{FF2B5EF4-FFF2-40B4-BE49-F238E27FC236}">
                      <a16:creationId xmlns:a16="http://schemas.microsoft.com/office/drawing/2014/main" id="{AEF4A1F4-F781-F465-1138-4B3DFCDCFB97}"/>
                    </a:ext>
                  </a:extLst>
                </p:cNvPr>
                <p:cNvSpPr>
                  <a:spLocks/>
                </p:cNvSpPr>
                <p:nvPr/>
              </p:nvSpPr>
              <p:spPr bwMode="auto">
                <a:xfrm>
                  <a:off x="4052" y="2270"/>
                  <a:ext cx="2" cy="2"/>
                </a:xfrm>
                <a:custGeom>
                  <a:avLst/>
                  <a:gdLst>
                    <a:gd name="T0" fmla="*/ 0 w 3"/>
                    <a:gd name="T1" fmla="*/ 0 h 2"/>
                    <a:gd name="T2" fmla="*/ 1 w 3"/>
                    <a:gd name="T3" fmla="*/ 2 h 2"/>
                    <a:gd name="T4" fmla="*/ 1 w 3"/>
                    <a:gd name="T5" fmla="*/ 1 h 2"/>
                    <a:gd name="T6" fmla="*/ 1 w 3"/>
                    <a:gd name="T7" fmla="*/ 1 h 2"/>
                    <a:gd name="T8" fmla="*/ 0 w 3"/>
                    <a:gd name="T9" fmla="*/ 0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cubicBezTo>
                        <a:pt x="0" y="1"/>
                        <a:pt x="1" y="2"/>
                        <a:pt x="2" y="2"/>
                      </a:cubicBezTo>
                      <a:cubicBezTo>
                        <a:pt x="3" y="2"/>
                        <a:pt x="3" y="2"/>
                        <a:pt x="3" y="1"/>
                      </a:cubicBezTo>
                      <a:cubicBezTo>
                        <a:pt x="3" y="1"/>
                        <a:pt x="2" y="1"/>
                        <a:pt x="2" y="1"/>
                      </a:cubicBezTo>
                      <a:cubicBezTo>
                        <a:pt x="1" y="1"/>
                        <a:pt x="0" y="1"/>
                        <a:pt x="0" y="0"/>
                      </a:cubicBezTo>
                      <a:cubicBezTo>
                        <a:pt x="0" y="0"/>
                        <a:pt x="0" y="0"/>
                        <a:pt x="0"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6" name="Freeform 9057">
                  <a:extLst>
                    <a:ext uri="{FF2B5EF4-FFF2-40B4-BE49-F238E27FC236}">
                      <a16:creationId xmlns:a16="http://schemas.microsoft.com/office/drawing/2014/main" id="{C092EFE8-E647-915B-14A5-8419AE18D918}"/>
                    </a:ext>
                  </a:extLst>
                </p:cNvPr>
                <p:cNvSpPr>
                  <a:spLocks noEditPoints="1"/>
                </p:cNvSpPr>
                <p:nvPr/>
              </p:nvSpPr>
              <p:spPr bwMode="auto">
                <a:xfrm>
                  <a:off x="4057" y="2266"/>
                  <a:ext cx="2" cy="4"/>
                </a:xfrm>
                <a:custGeom>
                  <a:avLst/>
                  <a:gdLst>
                    <a:gd name="T0" fmla="*/ 1 w 2"/>
                    <a:gd name="T1" fmla="*/ 2 h 5"/>
                    <a:gd name="T2" fmla="*/ 0 w 2"/>
                    <a:gd name="T3" fmla="*/ 2 h 5"/>
                    <a:gd name="T4" fmla="*/ 1 w 2"/>
                    <a:gd name="T5" fmla="*/ 2 h 5"/>
                    <a:gd name="T6" fmla="*/ 0 w 2"/>
                    <a:gd name="T7" fmla="*/ 0 h 5"/>
                    <a:gd name="T8" fmla="*/ 0 w 2"/>
                    <a:gd name="T9" fmla="*/ 0 h 5"/>
                    <a:gd name="T10" fmla="*/ 1 w 2"/>
                    <a:gd name="T11" fmla="*/ 2 h 5"/>
                    <a:gd name="T12" fmla="*/ 2 w 2"/>
                    <a:gd name="T13" fmla="*/ 2 h 5"/>
                    <a:gd name="T14" fmla="*/ 0 w 2"/>
                    <a:gd name="T15" fmla="*/ 0 h 5"/>
                    <a:gd name="T16" fmla="*/ 0 w 2"/>
                    <a:gd name="T17" fmla="*/ 0 h 5"/>
                    <a:gd name="T18" fmla="*/ 0 w 2"/>
                    <a:gd name="T19" fmla="*/ 0 h 5"/>
                    <a:gd name="T20" fmla="*/ 0 w 2"/>
                    <a:gd name="T21" fmla="*/ 0 h 5"/>
                    <a:gd name="T22" fmla="*/ 0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4"/>
                      </a:moveTo>
                      <a:cubicBezTo>
                        <a:pt x="1" y="5"/>
                        <a:pt x="0" y="5"/>
                        <a:pt x="0" y="5"/>
                      </a:cubicBezTo>
                      <a:cubicBezTo>
                        <a:pt x="0" y="5"/>
                        <a:pt x="1" y="5"/>
                        <a:pt x="1" y="4"/>
                      </a:cubicBezTo>
                      <a:moveTo>
                        <a:pt x="0" y="0"/>
                      </a:moveTo>
                      <a:cubicBezTo>
                        <a:pt x="0" y="0"/>
                        <a:pt x="0" y="0"/>
                        <a:pt x="0" y="0"/>
                      </a:cubicBezTo>
                      <a:cubicBezTo>
                        <a:pt x="1" y="0"/>
                        <a:pt x="2" y="3"/>
                        <a:pt x="1" y="4"/>
                      </a:cubicBezTo>
                      <a:cubicBezTo>
                        <a:pt x="1" y="4"/>
                        <a:pt x="2" y="4"/>
                        <a:pt x="2" y="3"/>
                      </a:cubicBezTo>
                      <a:cubicBezTo>
                        <a:pt x="2" y="1"/>
                        <a:pt x="1" y="1"/>
                        <a:pt x="0" y="0"/>
                      </a:cubicBezTo>
                      <a:moveTo>
                        <a:pt x="0" y="0"/>
                      </a:moveTo>
                      <a:cubicBezTo>
                        <a:pt x="0" y="0"/>
                        <a:pt x="0" y="0"/>
                        <a:pt x="0" y="0"/>
                      </a:cubicBezTo>
                      <a:cubicBezTo>
                        <a:pt x="0" y="0"/>
                        <a:pt x="0" y="0"/>
                        <a:pt x="0" y="0"/>
                      </a:cubicBezTo>
                      <a:cubicBezTo>
                        <a:pt x="0" y="0"/>
                        <a:pt x="0" y="0"/>
                        <a:pt x="0"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7" name="Freeform 9058">
                  <a:extLst>
                    <a:ext uri="{FF2B5EF4-FFF2-40B4-BE49-F238E27FC236}">
                      <a16:creationId xmlns:a16="http://schemas.microsoft.com/office/drawing/2014/main" id="{5122AACC-DE15-7EDB-C6D3-2BB33CC824F0}"/>
                    </a:ext>
                  </a:extLst>
                </p:cNvPr>
                <p:cNvSpPr>
                  <a:spLocks noEditPoints="1"/>
                </p:cNvSpPr>
                <p:nvPr/>
              </p:nvSpPr>
              <p:spPr bwMode="auto">
                <a:xfrm>
                  <a:off x="4061" y="2263"/>
                  <a:ext cx="1" cy="5"/>
                </a:xfrm>
                <a:custGeom>
                  <a:avLst/>
                  <a:gdLst>
                    <a:gd name="T0" fmla="*/ 1 w 2"/>
                    <a:gd name="T1" fmla="*/ 1 h 5"/>
                    <a:gd name="T2" fmla="*/ 1 w 2"/>
                    <a:gd name="T3" fmla="*/ 5 h 5"/>
                    <a:gd name="T4" fmla="*/ 1 w 2"/>
                    <a:gd name="T5" fmla="*/ 1 h 5"/>
                    <a:gd name="T6" fmla="*/ 1 w 2"/>
                    <a:gd name="T7" fmla="*/ 1 h 5"/>
                    <a:gd name="T8" fmla="*/ 1 w 2"/>
                    <a:gd name="T9" fmla="*/ 1 h 5"/>
                    <a:gd name="T10" fmla="*/ 1 w 2"/>
                    <a:gd name="T11" fmla="*/ 1 h 5"/>
                    <a:gd name="T12" fmla="*/ 0 w 2"/>
                    <a:gd name="T13" fmla="*/ 0 h 5"/>
                    <a:gd name="T14" fmla="*/ 0 w 2"/>
                    <a:gd name="T15" fmla="*/ 0 h 5"/>
                    <a:gd name="T16" fmla="*/ 1 w 2"/>
                    <a:gd name="T17" fmla="*/ 1 h 5"/>
                    <a:gd name="T18" fmla="*/ 0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1" y="2"/>
                        <a:pt x="0" y="4"/>
                        <a:pt x="1" y="5"/>
                      </a:cubicBezTo>
                      <a:cubicBezTo>
                        <a:pt x="1" y="4"/>
                        <a:pt x="2" y="2"/>
                        <a:pt x="1" y="1"/>
                      </a:cubicBezTo>
                      <a:moveTo>
                        <a:pt x="1" y="1"/>
                      </a:moveTo>
                      <a:cubicBezTo>
                        <a:pt x="1" y="1"/>
                        <a:pt x="1" y="1"/>
                        <a:pt x="1" y="1"/>
                      </a:cubicBezTo>
                      <a:cubicBezTo>
                        <a:pt x="1" y="1"/>
                        <a:pt x="1" y="1"/>
                        <a:pt x="1" y="1"/>
                      </a:cubicBezTo>
                      <a:moveTo>
                        <a:pt x="0" y="0"/>
                      </a:moveTo>
                      <a:cubicBezTo>
                        <a:pt x="0" y="0"/>
                        <a:pt x="0" y="0"/>
                        <a:pt x="0" y="0"/>
                      </a:cubicBezTo>
                      <a:cubicBezTo>
                        <a:pt x="1" y="0"/>
                        <a:pt x="1" y="1"/>
                        <a:pt x="1" y="1"/>
                      </a:cubicBezTo>
                      <a:cubicBezTo>
                        <a:pt x="1" y="0"/>
                        <a:pt x="1" y="0"/>
                        <a:pt x="0" y="0"/>
                      </a:cubicBezTo>
                    </a:path>
                  </a:pathLst>
                </a:custGeom>
                <a:solidFill>
                  <a:srgbClr val="BA9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8" name="Freeform 9059">
                  <a:extLst>
                    <a:ext uri="{FF2B5EF4-FFF2-40B4-BE49-F238E27FC236}">
                      <a16:creationId xmlns:a16="http://schemas.microsoft.com/office/drawing/2014/main" id="{59213D66-2529-B424-88EE-86FF06D8BFA7}"/>
                    </a:ext>
                  </a:extLst>
                </p:cNvPr>
                <p:cNvSpPr>
                  <a:spLocks noEditPoints="1"/>
                </p:cNvSpPr>
                <p:nvPr/>
              </p:nvSpPr>
              <p:spPr bwMode="auto">
                <a:xfrm>
                  <a:off x="4050" y="2284"/>
                  <a:ext cx="31" cy="28"/>
                </a:xfrm>
                <a:custGeom>
                  <a:avLst/>
                  <a:gdLst>
                    <a:gd name="T0" fmla="*/ 17 w 37"/>
                    <a:gd name="T1" fmla="*/ 8 h 34"/>
                    <a:gd name="T2" fmla="*/ 16 w 37"/>
                    <a:gd name="T3" fmla="*/ 10 h 34"/>
                    <a:gd name="T4" fmla="*/ 16 w 37"/>
                    <a:gd name="T5" fmla="*/ 11 h 34"/>
                    <a:gd name="T6" fmla="*/ 16 w 37"/>
                    <a:gd name="T7" fmla="*/ 11 h 34"/>
                    <a:gd name="T8" fmla="*/ 7 w 37"/>
                    <a:gd name="T9" fmla="*/ 14 h 34"/>
                    <a:gd name="T10" fmla="*/ 8 w 37"/>
                    <a:gd name="T11" fmla="*/ 14 h 34"/>
                    <a:gd name="T12" fmla="*/ 8 w 37"/>
                    <a:gd name="T13" fmla="*/ 14 h 34"/>
                    <a:gd name="T14" fmla="*/ 8 w 37"/>
                    <a:gd name="T15" fmla="*/ 14 h 34"/>
                    <a:gd name="T16" fmla="*/ 9 w 37"/>
                    <a:gd name="T17" fmla="*/ 15 h 34"/>
                    <a:gd name="T18" fmla="*/ 9 w 37"/>
                    <a:gd name="T19" fmla="*/ 16 h 34"/>
                    <a:gd name="T20" fmla="*/ 11 w 37"/>
                    <a:gd name="T21" fmla="*/ 16 h 34"/>
                    <a:gd name="T22" fmla="*/ 11 w 37"/>
                    <a:gd name="T23" fmla="*/ 15 h 34"/>
                    <a:gd name="T24" fmla="*/ 11 w 37"/>
                    <a:gd name="T25" fmla="*/ 15 h 34"/>
                    <a:gd name="T26" fmla="*/ 13 w 37"/>
                    <a:gd name="T27" fmla="*/ 16 h 34"/>
                    <a:gd name="T28" fmla="*/ 13 w 37"/>
                    <a:gd name="T29" fmla="*/ 15 h 34"/>
                    <a:gd name="T30" fmla="*/ 15 w 37"/>
                    <a:gd name="T31" fmla="*/ 14 h 34"/>
                    <a:gd name="T32" fmla="*/ 15 w 37"/>
                    <a:gd name="T33" fmla="*/ 14 h 34"/>
                    <a:gd name="T34" fmla="*/ 15 w 37"/>
                    <a:gd name="T35" fmla="*/ 14 h 34"/>
                    <a:gd name="T36" fmla="*/ 16 w 37"/>
                    <a:gd name="T37" fmla="*/ 14 h 34"/>
                    <a:gd name="T38" fmla="*/ 16 w 37"/>
                    <a:gd name="T39" fmla="*/ 14 h 34"/>
                    <a:gd name="T40" fmla="*/ 16 w 37"/>
                    <a:gd name="T41" fmla="*/ 14 h 34"/>
                    <a:gd name="T42" fmla="*/ 17 w 37"/>
                    <a:gd name="T43" fmla="*/ 12 h 34"/>
                    <a:gd name="T44" fmla="*/ 18 w 37"/>
                    <a:gd name="T45" fmla="*/ 10 h 34"/>
                    <a:gd name="T46" fmla="*/ 17 w 37"/>
                    <a:gd name="T47" fmla="*/ 8 h 34"/>
                    <a:gd name="T48" fmla="*/ 9 w 37"/>
                    <a:gd name="T49" fmla="*/ 1 h 34"/>
                    <a:gd name="T50" fmla="*/ 8 w 37"/>
                    <a:gd name="T51" fmla="*/ 2 h 34"/>
                    <a:gd name="T52" fmla="*/ 8 w 37"/>
                    <a:gd name="T53" fmla="*/ 2 h 34"/>
                    <a:gd name="T54" fmla="*/ 8 w 37"/>
                    <a:gd name="T55" fmla="*/ 2 h 34"/>
                    <a:gd name="T56" fmla="*/ 6 w 37"/>
                    <a:gd name="T57" fmla="*/ 5 h 34"/>
                    <a:gd name="T58" fmla="*/ 9 w 37"/>
                    <a:gd name="T59" fmla="*/ 1 h 34"/>
                    <a:gd name="T60" fmla="*/ 3 w 37"/>
                    <a:gd name="T61" fmla="*/ 0 h 34"/>
                    <a:gd name="T62" fmla="*/ 3 w 37"/>
                    <a:gd name="T63" fmla="*/ 1 h 34"/>
                    <a:gd name="T64" fmla="*/ 2 w 37"/>
                    <a:gd name="T65" fmla="*/ 2 h 34"/>
                    <a:gd name="T66" fmla="*/ 0 w 37"/>
                    <a:gd name="T67" fmla="*/ 3 h 34"/>
                    <a:gd name="T68" fmla="*/ 0 w 37"/>
                    <a:gd name="T69" fmla="*/ 4 h 34"/>
                    <a:gd name="T70" fmla="*/ 1 w 37"/>
                    <a:gd name="T71" fmla="*/ 4 h 34"/>
                    <a:gd name="T72" fmla="*/ 3 w 37"/>
                    <a:gd name="T73" fmla="*/ 1 h 34"/>
                    <a:gd name="T74" fmla="*/ 3 w 37"/>
                    <a:gd name="T75" fmla="*/ 1 h 34"/>
                    <a:gd name="T76" fmla="*/ 3 w 37"/>
                    <a:gd name="T77" fmla="*/ 0 h 34"/>
                    <a:gd name="T78" fmla="*/ 3 w 37"/>
                    <a:gd name="T79" fmla="*/ 0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 h="34">
                      <a:moveTo>
                        <a:pt x="35" y="17"/>
                      </a:moveTo>
                      <a:cubicBezTo>
                        <a:pt x="35" y="18"/>
                        <a:pt x="34" y="20"/>
                        <a:pt x="33" y="21"/>
                      </a:cubicBezTo>
                      <a:cubicBezTo>
                        <a:pt x="34" y="22"/>
                        <a:pt x="33" y="23"/>
                        <a:pt x="33" y="23"/>
                      </a:cubicBezTo>
                      <a:cubicBezTo>
                        <a:pt x="32" y="23"/>
                        <a:pt x="32" y="23"/>
                        <a:pt x="32" y="23"/>
                      </a:cubicBezTo>
                      <a:cubicBezTo>
                        <a:pt x="29" y="28"/>
                        <a:pt x="23" y="31"/>
                        <a:pt x="14" y="32"/>
                      </a:cubicBezTo>
                      <a:cubicBezTo>
                        <a:pt x="14" y="32"/>
                        <a:pt x="15" y="32"/>
                        <a:pt x="15" y="32"/>
                      </a:cubicBezTo>
                      <a:cubicBezTo>
                        <a:pt x="15" y="32"/>
                        <a:pt x="16" y="32"/>
                        <a:pt x="16" y="32"/>
                      </a:cubicBezTo>
                      <a:cubicBezTo>
                        <a:pt x="16" y="32"/>
                        <a:pt x="17" y="32"/>
                        <a:pt x="17" y="32"/>
                      </a:cubicBezTo>
                      <a:cubicBezTo>
                        <a:pt x="17" y="32"/>
                        <a:pt x="18" y="32"/>
                        <a:pt x="18" y="33"/>
                      </a:cubicBezTo>
                      <a:cubicBezTo>
                        <a:pt x="18" y="34"/>
                        <a:pt x="19" y="34"/>
                        <a:pt x="19" y="34"/>
                      </a:cubicBezTo>
                      <a:cubicBezTo>
                        <a:pt x="20" y="34"/>
                        <a:pt x="20" y="34"/>
                        <a:pt x="21" y="34"/>
                      </a:cubicBezTo>
                      <a:cubicBezTo>
                        <a:pt x="21" y="33"/>
                        <a:pt x="22" y="33"/>
                        <a:pt x="23" y="33"/>
                      </a:cubicBezTo>
                      <a:cubicBezTo>
                        <a:pt x="23" y="33"/>
                        <a:pt x="23" y="33"/>
                        <a:pt x="23" y="33"/>
                      </a:cubicBezTo>
                      <a:cubicBezTo>
                        <a:pt x="24" y="34"/>
                        <a:pt x="24" y="34"/>
                        <a:pt x="25" y="34"/>
                      </a:cubicBezTo>
                      <a:cubicBezTo>
                        <a:pt x="26" y="34"/>
                        <a:pt x="27" y="33"/>
                        <a:pt x="28" y="33"/>
                      </a:cubicBezTo>
                      <a:cubicBezTo>
                        <a:pt x="29" y="32"/>
                        <a:pt x="29" y="32"/>
                        <a:pt x="30" y="32"/>
                      </a:cubicBezTo>
                      <a:cubicBezTo>
                        <a:pt x="31" y="32"/>
                        <a:pt x="31" y="32"/>
                        <a:pt x="31" y="32"/>
                      </a:cubicBezTo>
                      <a:cubicBezTo>
                        <a:pt x="31" y="32"/>
                        <a:pt x="31" y="32"/>
                        <a:pt x="31" y="32"/>
                      </a:cubicBezTo>
                      <a:cubicBezTo>
                        <a:pt x="31" y="32"/>
                        <a:pt x="32" y="32"/>
                        <a:pt x="32" y="32"/>
                      </a:cubicBezTo>
                      <a:cubicBezTo>
                        <a:pt x="32" y="32"/>
                        <a:pt x="32" y="32"/>
                        <a:pt x="32" y="32"/>
                      </a:cubicBezTo>
                      <a:cubicBezTo>
                        <a:pt x="33" y="32"/>
                        <a:pt x="33" y="32"/>
                        <a:pt x="33" y="32"/>
                      </a:cubicBezTo>
                      <a:cubicBezTo>
                        <a:pt x="35" y="31"/>
                        <a:pt x="33" y="28"/>
                        <a:pt x="35" y="27"/>
                      </a:cubicBezTo>
                      <a:cubicBezTo>
                        <a:pt x="37" y="26"/>
                        <a:pt x="34" y="23"/>
                        <a:pt x="36" y="22"/>
                      </a:cubicBezTo>
                      <a:cubicBezTo>
                        <a:pt x="37" y="20"/>
                        <a:pt x="36" y="19"/>
                        <a:pt x="35" y="17"/>
                      </a:cubicBezTo>
                      <a:moveTo>
                        <a:pt x="18" y="1"/>
                      </a:moveTo>
                      <a:cubicBezTo>
                        <a:pt x="17" y="3"/>
                        <a:pt x="16" y="4"/>
                        <a:pt x="15" y="5"/>
                      </a:cubicBezTo>
                      <a:cubicBezTo>
                        <a:pt x="15" y="6"/>
                        <a:pt x="15" y="6"/>
                        <a:pt x="15" y="6"/>
                      </a:cubicBezTo>
                      <a:cubicBezTo>
                        <a:pt x="15" y="6"/>
                        <a:pt x="15" y="6"/>
                        <a:pt x="15" y="6"/>
                      </a:cubicBezTo>
                      <a:cubicBezTo>
                        <a:pt x="14" y="7"/>
                        <a:pt x="12" y="9"/>
                        <a:pt x="12" y="11"/>
                      </a:cubicBezTo>
                      <a:cubicBezTo>
                        <a:pt x="18" y="9"/>
                        <a:pt x="19" y="5"/>
                        <a:pt x="18" y="1"/>
                      </a:cubicBezTo>
                      <a:moveTo>
                        <a:pt x="5" y="0"/>
                      </a:moveTo>
                      <a:cubicBezTo>
                        <a:pt x="4" y="0"/>
                        <a:pt x="4" y="1"/>
                        <a:pt x="3" y="1"/>
                      </a:cubicBezTo>
                      <a:cubicBezTo>
                        <a:pt x="3" y="2"/>
                        <a:pt x="2" y="2"/>
                        <a:pt x="2" y="2"/>
                      </a:cubicBezTo>
                      <a:cubicBezTo>
                        <a:pt x="2" y="4"/>
                        <a:pt x="2" y="5"/>
                        <a:pt x="0" y="7"/>
                      </a:cubicBezTo>
                      <a:cubicBezTo>
                        <a:pt x="0" y="7"/>
                        <a:pt x="0" y="8"/>
                        <a:pt x="0" y="8"/>
                      </a:cubicBezTo>
                      <a:cubicBezTo>
                        <a:pt x="0" y="8"/>
                        <a:pt x="0" y="8"/>
                        <a:pt x="1" y="9"/>
                      </a:cubicBezTo>
                      <a:cubicBezTo>
                        <a:pt x="3" y="6"/>
                        <a:pt x="5" y="3"/>
                        <a:pt x="7" y="1"/>
                      </a:cubicBezTo>
                      <a:cubicBezTo>
                        <a:pt x="7" y="1"/>
                        <a:pt x="7" y="1"/>
                        <a:pt x="7" y="1"/>
                      </a:cubicBezTo>
                      <a:cubicBezTo>
                        <a:pt x="6" y="1"/>
                        <a:pt x="6" y="1"/>
                        <a:pt x="5" y="0"/>
                      </a:cubicBezTo>
                      <a:cubicBezTo>
                        <a:pt x="5" y="0"/>
                        <a:pt x="5" y="0"/>
                        <a:pt x="5" y="0"/>
                      </a:cubicBezTo>
                    </a:path>
                  </a:pathLst>
                </a:custGeom>
                <a:solidFill>
                  <a:srgbClr val="C498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79" name="Freeform 9060">
                  <a:extLst>
                    <a:ext uri="{FF2B5EF4-FFF2-40B4-BE49-F238E27FC236}">
                      <a16:creationId xmlns:a16="http://schemas.microsoft.com/office/drawing/2014/main" id="{5D319ADF-27B7-CFFE-C36E-4512CAFA243F}"/>
                    </a:ext>
                  </a:extLst>
                </p:cNvPr>
                <p:cNvSpPr>
                  <a:spLocks noEditPoints="1"/>
                </p:cNvSpPr>
                <p:nvPr/>
              </p:nvSpPr>
              <p:spPr bwMode="auto">
                <a:xfrm>
                  <a:off x="4050" y="2284"/>
                  <a:ext cx="29" cy="27"/>
                </a:xfrm>
                <a:custGeom>
                  <a:avLst/>
                  <a:gdLst>
                    <a:gd name="T0" fmla="*/ 10 w 35"/>
                    <a:gd name="T1" fmla="*/ 14 h 32"/>
                    <a:gd name="T2" fmla="*/ 10 w 35"/>
                    <a:gd name="T3" fmla="*/ 14 h 32"/>
                    <a:gd name="T4" fmla="*/ 11 w 35"/>
                    <a:gd name="T5" fmla="*/ 14 h 32"/>
                    <a:gd name="T6" fmla="*/ 5 w 35"/>
                    <a:gd name="T7" fmla="*/ 12 h 32"/>
                    <a:gd name="T8" fmla="*/ 5 w 35"/>
                    <a:gd name="T9" fmla="*/ 12 h 32"/>
                    <a:gd name="T10" fmla="*/ 6 w 35"/>
                    <a:gd name="T11" fmla="*/ 14 h 32"/>
                    <a:gd name="T12" fmla="*/ 5 w 35"/>
                    <a:gd name="T13" fmla="*/ 12 h 32"/>
                    <a:gd name="T14" fmla="*/ 12 w 35"/>
                    <a:gd name="T15" fmla="*/ 12 h 32"/>
                    <a:gd name="T16" fmla="*/ 13 w 35"/>
                    <a:gd name="T17" fmla="*/ 12 h 32"/>
                    <a:gd name="T18" fmla="*/ 14 w 35"/>
                    <a:gd name="T19" fmla="*/ 13 h 32"/>
                    <a:gd name="T20" fmla="*/ 13 w 35"/>
                    <a:gd name="T21" fmla="*/ 14 h 32"/>
                    <a:gd name="T22" fmla="*/ 13 w 35"/>
                    <a:gd name="T23" fmla="*/ 12 h 32"/>
                    <a:gd name="T24" fmla="*/ 9 w 35"/>
                    <a:gd name="T25" fmla="*/ 10 h 32"/>
                    <a:gd name="T26" fmla="*/ 10 w 35"/>
                    <a:gd name="T27" fmla="*/ 12 h 32"/>
                    <a:gd name="T28" fmla="*/ 9 w 35"/>
                    <a:gd name="T29" fmla="*/ 10 h 32"/>
                    <a:gd name="T30" fmla="*/ 9 w 35"/>
                    <a:gd name="T31" fmla="*/ 10 h 32"/>
                    <a:gd name="T32" fmla="*/ 14 w 35"/>
                    <a:gd name="T33" fmla="*/ 8 h 32"/>
                    <a:gd name="T34" fmla="*/ 12 w 35"/>
                    <a:gd name="T35" fmla="*/ 7 h 32"/>
                    <a:gd name="T36" fmla="*/ 14 w 35"/>
                    <a:gd name="T37" fmla="*/ 8 h 32"/>
                    <a:gd name="T38" fmla="*/ 8 w 35"/>
                    <a:gd name="T39" fmla="*/ 3 h 32"/>
                    <a:gd name="T40" fmla="*/ 8 w 35"/>
                    <a:gd name="T41" fmla="*/ 3 h 32"/>
                    <a:gd name="T42" fmla="*/ 9 w 35"/>
                    <a:gd name="T43" fmla="*/ 6 h 32"/>
                    <a:gd name="T44" fmla="*/ 9 w 35"/>
                    <a:gd name="T45" fmla="*/ 7 h 32"/>
                    <a:gd name="T46" fmla="*/ 8 w 35"/>
                    <a:gd name="T47" fmla="*/ 3 h 32"/>
                    <a:gd name="T48" fmla="*/ 12 w 35"/>
                    <a:gd name="T49" fmla="*/ 3 h 32"/>
                    <a:gd name="T50" fmla="*/ 11 w 35"/>
                    <a:gd name="T51" fmla="*/ 3 h 32"/>
                    <a:gd name="T52" fmla="*/ 11 w 35"/>
                    <a:gd name="T53" fmla="*/ 3 h 32"/>
                    <a:gd name="T54" fmla="*/ 8 w 35"/>
                    <a:gd name="T55" fmla="*/ 1 h 32"/>
                    <a:gd name="T56" fmla="*/ 5 w 35"/>
                    <a:gd name="T57" fmla="*/ 8 h 32"/>
                    <a:gd name="T58" fmla="*/ 6 w 35"/>
                    <a:gd name="T59" fmla="*/ 9 h 32"/>
                    <a:gd name="T60" fmla="*/ 2 w 35"/>
                    <a:gd name="T61" fmla="*/ 9 h 32"/>
                    <a:gd name="T62" fmla="*/ 2 w 35"/>
                    <a:gd name="T63" fmla="*/ 12 h 32"/>
                    <a:gd name="T64" fmla="*/ 5 w 35"/>
                    <a:gd name="T65" fmla="*/ 14 h 32"/>
                    <a:gd name="T66" fmla="*/ 7 w 35"/>
                    <a:gd name="T67" fmla="*/ 16 h 32"/>
                    <a:gd name="T68" fmla="*/ 15 w 35"/>
                    <a:gd name="T69" fmla="*/ 10 h 32"/>
                    <a:gd name="T70" fmla="*/ 15 w 35"/>
                    <a:gd name="T71" fmla="*/ 10 h 32"/>
                    <a:gd name="T72" fmla="*/ 15 w 35"/>
                    <a:gd name="T73" fmla="*/ 10 h 32"/>
                    <a:gd name="T74" fmla="*/ 15 w 35"/>
                    <a:gd name="T75" fmla="*/ 11 h 32"/>
                    <a:gd name="T76" fmla="*/ 16 w 35"/>
                    <a:gd name="T77" fmla="*/ 7 h 32"/>
                    <a:gd name="T78" fmla="*/ 12 w 35"/>
                    <a:gd name="T79" fmla="*/ 3 h 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5" h="32">
                      <a:moveTo>
                        <a:pt x="23" y="29"/>
                      </a:moveTo>
                      <a:cubicBezTo>
                        <a:pt x="21" y="29"/>
                        <a:pt x="20" y="28"/>
                        <a:pt x="20" y="27"/>
                      </a:cubicBezTo>
                      <a:cubicBezTo>
                        <a:pt x="20" y="27"/>
                        <a:pt x="20" y="27"/>
                        <a:pt x="20" y="27"/>
                      </a:cubicBezTo>
                      <a:cubicBezTo>
                        <a:pt x="20" y="28"/>
                        <a:pt x="21" y="28"/>
                        <a:pt x="22" y="28"/>
                      </a:cubicBezTo>
                      <a:cubicBezTo>
                        <a:pt x="23" y="28"/>
                        <a:pt x="23" y="28"/>
                        <a:pt x="24" y="28"/>
                      </a:cubicBezTo>
                      <a:cubicBezTo>
                        <a:pt x="24" y="29"/>
                        <a:pt x="23" y="29"/>
                        <a:pt x="23" y="29"/>
                      </a:cubicBezTo>
                      <a:moveTo>
                        <a:pt x="11" y="24"/>
                      </a:moveTo>
                      <a:cubicBezTo>
                        <a:pt x="11" y="24"/>
                        <a:pt x="11" y="24"/>
                        <a:pt x="11" y="23"/>
                      </a:cubicBezTo>
                      <a:cubicBezTo>
                        <a:pt x="11" y="24"/>
                        <a:pt x="11" y="24"/>
                        <a:pt x="11" y="24"/>
                      </a:cubicBezTo>
                      <a:cubicBezTo>
                        <a:pt x="11" y="24"/>
                        <a:pt x="11" y="24"/>
                        <a:pt x="11" y="24"/>
                      </a:cubicBezTo>
                      <a:cubicBezTo>
                        <a:pt x="10" y="25"/>
                        <a:pt x="13" y="26"/>
                        <a:pt x="14" y="27"/>
                      </a:cubicBezTo>
                      <a:cubicBezTo>
                        <a:pt x="13" y="28"/>
                        <a:pt x="13" y="28"/>
                        <a:pt x="13" y="28"/>
                      </a:cubicBezTo>
                      <a:cubicBezTo>
                        <a:pt x="12" y="28"/>
                        <a:pt x="11" y="27"/>
                        <a:pt x="11" y="26"/>
                      </a:cubicBezTo>
                      <a:cubicBezTo>
                        <a:pt x="10" y="25"/>
                        <a:pt x="10" y="24"/>
                        <a:pt x="11" y="24"/>
                      </a:cubicBezTo>
                      <a:cubicBezTo>
                        <a:pt x="11" y="24"/>
                        <a:pt x="11" y="24"/>
                        <a:pt x="11" y="24"/>
                      </a:cubicBezTo>
                      <a:moveTo>
                        <a:pt x="27" y="22"/>
                      </a:moveTo>
                      <a:cubicBezTo>
                        <a:pt x="27" y="22"/>
                        <a:pt x="28" y="22"/>
                        <a:pt x="28" y="22"/>
                      </a:cubicBezTo>
                      <a:cubicBezTo>
                        <a:pt x="28" y="22"/>
                        <a:pt x="28" y="22"/>
                        <a:pt x="28" y="22"/>
                      </a:cubicBezTo>
                      <a:cubicBezTo>
                        <a:pt x="28" y="22"/>
                        <a:pt x="28" y="22"/>
                        <a:pt x="28" y="22"/>
                      </a:cubicBezTo>
                      <a:cubicBezTo>
                        <a:pt x="29" y="23"/>
                        <a:pt x="30" y="23"/>
                        <a:pt x="30" y="25"/>
                      </a:cubicBezTo>
                      <a:cubicBezTo>
                        <a:pt x="29" y="25"/>
                        <a:pt x="29" y="26"/>
                        <a:pt x="28" y="26"/>
                      </a:cubicBezTo>
                      <a:cubicBezTo>
                        <a:pt x="28" y="26"/>
                        <a:pt x="28" y="27"/>
                        <a:pt x="28" y="27"/>
                      </a:cubicBezTo>
                      <a:cubicBezTo>
                        <a:pt x="28" y="27"/>
                        <a:pt x="28" y="26"/>
                        <a:pt x="28" y="26"/>
                      </a:cubicBezTo>
                      <a:cubicBezTo>
                        <a:pt x="30" y="25"/>
                        <a:pt x="29" y="22"/>
                        <a:pt x="28" y="22"/>
                      </a:cubicBezTo>
                      <a:cubicBezTo>
                        <a:pt x="27" y="22"/>
                        <a:pt x="27" y="22"/>
                        <a:pt x="27" y="22"/>
                      </a:cubicBezTo>
                      <a:moveTo>
                        <a:pt x="19" y="20"/>
                      </a:moveTo>
                      <a:cubicBezTo>
                        <a:pt x="19" y="19"/>
                        <a:pt x="20" y="19"/>
                        <a:pt x="20" y="19"/>
                      </a:cubicBezTo>
                      <a:cubicBezTo>
                        <a:pt x="21" y="19"/>
                        <a:pt x="21" y="23"/>
                        <a:pt x="20" y="24"/>
                      </a:cubicBezTo>
                      <a:cubicBezTo>
                        <a:pt x="20" y="23"/>
                        <a:pt x="21" y="23"/>
                        <a:pt x="21" y="22"/>
                      </a:cubicBezTo>
                      <a:cubicBezTo>
                        <a:pt x="20" y="21"/>
                        <a:pt x="20" y="20"/>
                        <a:pt x="19" y="20"/>
                      </a:cubicBezTo>
                      <a:cubicBezTo>
                        <a:pt x="19" y="20"/>
                        <a:pt x="19" y="20"/>
                        <a:pt x="19" y="20"/>
                      </a:cubicBezTo>
                      <a:cubicBezTo>
                        <a:pt x="19" y="20"/>
                        <a:pt x="19" y="20"/>
                        <a:pt x="19" y="20"/>
                      </a:cubicBezTo>
                      <a:cubicBezTo>
                        <a:pt x="19" y="20"/>
                        <a:pt x="19" y="20"/>
                        <a:pt x="19" y="20"/>
                      </a:cubicBezTo>
                      <a:moveTo>
                        <a:pt x="30" y="17"/>
                      </a:moveTo>
                      <a:cubicBezTo>
                        <a:pt x="28" y="17"/>
                        <a:pt x="25" y="14"/>
                        <a:pt x="27" y="12"/>
                      </a:cubicBezTo>
                      <a:cubicBezTo>
                        <a:pt x="27" y="13"/>
                        <a:pt x="27" y="13"/>
                        <a:pt x="27" y="13"/>
                      </a:cubicBezTo>
                      <a:cubicBezTo>
                        <a:pt x="28" y="14"/>
                        <a:pt x="29" y="16"/>
                        <a:pt x="30" y="17"/>
                      </a:cubicBezTo>
                      <a:cubicBezTo>
                        <a:pt x="30" y="17"/>
                        <a:pt x="30" y="17"/>
                        <a:pt x="30" y="17"/>
                      </a:cubicBezTo>
                      <a:moveTo>
                        <a:pt x="18" y="7"/>
                      </a:moveTo>
                      <a:cubicBezTo>
                        <a:pt x="18" y="7"/>
                        <a:pt x="18" y="7"/>
                        <a:pt x="18" y="7"/>
                      </a:cubicBezTo>
                      <a:cubicBezTo>
                        <a:pt x="19" y="7"/>
                        <a:pt x="19" y="7"/>
                        <a:pt x="19" y="7"/>
                      </a:cubicBezTo>
                      <a:cubicBezTo>
                        <a:pt x="18" y="7"/>
                        <a:pt x="18" y="7"/>
                        <a:pt x="18" y="7"/>
                      </a:cubicBezTo>
                      <a:cubicBezTo>
                        <a:pt x="18" y="7"/>
                        <a:pt x="18" y="7"/>
                        <a:pt x="18" y="7"/>
                      </a:cubicBezTo>
                      <a:cubicBezTo>
                        <a:pt x="18" y="8"/>
                        <a:pt x="18" y="10"/>
                        <a:pt x="19" y="11"/>
                      </a:cubicBezTo>
                      <a:cubicBezTo>
                        <a:pt x="19" y="11"/>
                        <a:pt x="20" y="12"/>
                        <a:pt x="20" y="13"/>
                      </a:cubicBezTo>
                      <a:cubicBezTo>
                        <a:pt x="20" y="13"/>
                        <a:pt x="20" y="13"/>
                        <a:pt x="19" y="13"/>
                      </a:cubicBezTo>
                      <a:cubicBezTo>
                        <a:pt x="19" y="13"/>
                        <a:pt x="17" y="10"/>
                        <a:pt x="17" y="10"/>
                      </a:cubicBezTo>
                      <a:cubicBezTo>
                        <a:pt x="17" y="9"/>
                        <a:pt x="17" y="8"/>
                        <a:pt x="18" y="7"/>
                      </a:cubicBezTo>
                      <a:moveTo>
                        <a:pt x="23" y="6"/>
                      </a:moveTo>
                      <a:cubicBezTo>
                        <a:pt x="23" y="6"/>
                        <a:pt x="23" y="6"/>
                        <a:pt x="24" y="6"/>
                      </a:cubicBezTo>
                      <a:cubicBezTo>
                        <a:pt x="25" y="6"/>
                        <a:pt x="26" y="8"/>
                        <a:pt x="25" y="9"/>
                      </a:cubicBezTo>
                      <a:cubicBezTo>
                        <a:pt x="25" y="8"/>
                        <a:pt x="25" y="6"/>
                        <a:pt x="23" y="6"/>
                      </a:cubicBezTo>
                      <a:cubicBezTo>
                        <a:pt x="23" y="6"/>
                        <a:pt x="23" y="6"/>
                        <a:pt x="23" y="6"/>
                      </a:cubicBezTo>
                      <a:cubicBezTo>
                        <a:pt x="23" y="6"/>
                        <a:pt x="23" y="6"/>
                        <a:pt x="23" y="6"/>
                      </a:cubicBezTo>
                      <a:moveTo>
                        <a:pt x="18" y="0"/>
                      </a:moveTo>
                      <a:cubicBezTo>
                        <a:pt x="18" y="1"/>
                        <a:pt x="18" y="1"/>
                        <a:pt x="18" y="1"/>
                      </a:cubicBezTo>
                      <a:cubicBezTo>
                        <a:pt x="19" y="5"/>
                        <a:pt x="18" y="9"/>
                        <a:pt x="12" y="11"/>
                      </a:cubicBezTo>
                      <a:cubicBezTo>
                        <a:pt x="11" y="12"/>
                        <a:pt x="11" y="13"/>
                        <a:pt x="11" y="15"/>
                      </a:cubicBezTo>
                      <a:cubicBezTo>
                        <a:pt x="11" y="15"/>
                        <a:pt x="12" y="15"/>
                        <a:pt x="12" y="15"/>
                      </a:cubicBezTo>
                      <a:cubicBezTo>
                        <a:pt x="13" y="15"/>
                        <a:pt x="13" y="17"/>
                        <a:pt x="12" y="18"/>
                      </a:cubicBezTo>
                      <a:cubicBezTo>
                        <a:pt x="12" y="18"/>
                        <a:pt x="12" y="18"/>
                        <a:pt x="12" y="17"/>
                      </a:cubicBezTo>
                      <a:cubicBezTo>
                        <a:pt x="9" y="18"/>
                        <a:pt x="5" y="18"/>
                        <a:pt x="2" y="18"/>
                      </a:cubicBezTo>
                      <a:cubicBezTo>
                        <a:pt x="2" y="18"/>
                        <a:pt x="1" y="18"/>
                        <a:pt x="0" y="18"/>
                      </a:cubicBezTo>
                      <a:cubicBezTo>
                        <a:pt x="0" y="19"/>
                        <a:pt x="3" y="20"/>
                        <a:pt x="3" y="22"/>
                      </a:cubicBezTo>
                      <a:cubicBezTo>
                        <a:pt x="3" y="24"/>
                        <a:pt x="6" y="24"/>
                        <a:pt x="6" y="26"/>
                      </a:cubicBezTo>
                      <a:cubicBezTo>
                        <a:pt x="6" y="28"/>
                        <a:pt x="10" y="28"/>
                        <a:pt x="10" y="29"/>
                      </a:cubicBezTo>
                      <a:cubicBezTo>
                        <a:pt x="10" y="32"/>
                        <a:pt x="13" y="30"/>
                        <a:pt x="14" y="31"/>
                      </a:cubicBezTo>
                      <a:cubicBezTo>
                        <a:pt x="14" y="32"/>
                        <a:pt x="14" y="32"/>
                        <a:pt x="14" y="32"/>
                      </a:cubicBezTo>
                      <a:cubicBezTo>
                        <a:pt x="23" y="31"/>
                        <a:pt x="29" y="28"/>
                        <a:pt x="32" y="23"/>
                      </a:cubicBezTo>
                      <a:cubicBezTo>
                        <a:pt x="33" y="22"/>
                        <a:pt x="33" y="21"/>
                        <a:pt x="33" y="20"/>
                      </a:cubicBezTo>
                      <a:cubicBezTo>
                        <a:pt x="33" y="20"/>
                        <a:pt x="33" y="20"/>
                        <a:pt x="33" y="19"/>
                      </a:cubicBezTo>
                      <a:cubicBezTo>
                        <a:pt x="33" y="19"/>
                        <a:pt x="33" y="19"/>
                        <a:pt x="32" y="19"/>
                      </a:cubicBezTo>
                      <a:cubicBezTo>
                        <a:pt x="33" y="19"/>
                        <a:pt x="33" y="19"/>
                        <a:pt x="33" y="19"/>
                      </a:cubicBezTo>
                      <a:cubicBezTo>
                        <a:pt x="33" y="19"/>
                        <a:pt x="33" y="19"/>
                        <a:pt x="33" y="19"/>
                      </a:cubicBezTo>
                      <a:cubicBezTo>
                        <a:pt x="33" y="20"/>
                        <a:pt x="33" y="20"/>
                        <a:pt x="33" y="20"/>
                      </a:cubicBezTo>
                      <a:cubicBezTo>
                        <a:pt x="33" y="20"/>
                        <a:pt x="33" y="21"/>
                        <a:pt x="33" y="21"/>
                      </a:cubicBezTo>
                      <a:cubicBezTo>
                        <a:pt x="34" y="20"/>
                        <a:pt x="35" y="18"/>
                        <a:pt x="35" y="17"/>
                      </a:cubicBezTo>
                      <a:cubicBezTo>
                        <a:pt x="34" y="16"/>
                        <a:pt x="34" y="14"/>
                        <a:pt x="34" y="13"/>
                      </a:cubicBezTo>
                      <a:cubicBezTo>
                        <a:pt x="35" y="11"/>
                        <a:pt x="30" y="11"/>
                        <a:pt x="30" y="7"/>
                      </a:cubicBezTo>
                      <a:cubicBezTo>
                        <a:pt x="30" y="5"/>
                        <a:pt x="25" y="6"/>
                        <a:pt x="25" y="3"/>
                      </a:cubicBezTo>
                      <a:cubicBezTo>
                        <a:pt x="24" y="1"/>
                        <a:pt x="20" y="3"/>
                        <a:pt x="18" y="0"/>
                      </a:cubicBezTo>
                    </a:path>
                  </a:pathLst>
                </a:custGeom>
                <a:solidFill>
                  <a:srgbClr val="CC9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0" name="Freeform 9061">
                  <a:extLst>
                    <a:ext uri="{FF2B5EF4-FFF2-40B4-BE49-F238E27FC236}">
                      <a16:creationId xmlns:a16="http://schemas.microsoft.com/office/drawing/2014/main" id="{12A30E0D-2119-FB53-DF10-D152C6529066}"/>
                    </a:ext>
                  </a:extLst>
                </p:cNvPr>
                <p:cNvSpPr>
                  <a:spLocks/>
                </p:cNvSpPr>
                <p:nvPr/>
              </p:nvSpPr>
              <p:spPr bwMode="auto">
                <a:xfrm>
                  <a:off x="4050" y="2291"/>
                  <a:ext cx="1" cy="1"/>
                </a:xfrm>
                <a:custGeom>
                  <a:avLst/>
                  <a:gdLst>
                    <a:gd name="T0" fmla="*/ 0 w 1"/>
                    <a:gd name="T1" fmla="*/ 0 h 1"/>
                    <a:gd name="T2" fmla="*/ 0 w 1"/>
                    <a:gd name="T3" fmla="*/ 1 h 1"/>
                    <a:gd name="T4" fmla="*/ 1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1" y="1"/>
                      </a:cubicBezTo>
                      <a:cubicBezTo>
                        <a:pt x="0" y="0"/>
                        <a:pt x="0" y="0"/>
                        <a:pt x="0" y="0"/>
                      </a:cubicBezTo>
                    </a:path>
                  </a:pathLst>
                </a:custGeom>
                <a:solidFill>
                  <a:srgbClr val="CC9F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1" name="Freeform 9062">
                  <a:extLst>
                    <a:ext uri="{FF2B5EF4-FFF2-40B4-BE49-F238E27FC236}">
                      <a16:creationId xmlns:a16="http://schemas.microsoft.com/office/drawing/2014/main" id="{6A51AA54-6A61-4A3E-B71C-376A7CB3BA75}"/>
                    </a:ext>
                  </a:extLst>
                </p:cNvPr>
                <p:cNvSpPr>
                  <a:spLocks noEditPoints="1"/>
                </p:cNvSpPr>
                <p:nvPr/>
              </p:nvSpPr>
              <p:spPr bwMode="auto">
                <a:xfrm>
                  <a:off x="4051" y="2283"/>
                  <a:ext cx="14" cy="10"/>
                </a:xfrm>
                <a:custGeom>
                  <a:avLst/>
                  <a:gdLst>
                    <a:gd name="T0" fmla="*/ 4 w 17"/>
                    <a:gd name="T1" fmla="*/ 5 h 12"/>
                    <a:gd name="T2" fmla="*/ 3 w 17"/>
                    <a:gd name="T3" fmla="*/ 3 h 12"/>
                    <a:gd name="T4" fmla="*/ 3 w 17"/>
                    <a:gd name="T5" fmla="*/ 3 h 12"/>
                    <a:gd name="T6" fmla="*/ 4 w 17"/>
                    <a:gd name="T7" fmla="*/ 5 h 12"/>
                    <a:gd name="T8" fmla="*/ 4 w 17"/>
                    <a:gd name="T9" fmla="*/ 5 h 12"/>
                    <a:gd name="T10" fmla="*/ 5 w 17"/>
                    <a:gd name="T11" fmla="*/ 0 h 12"/>
                    <a:gd name="T12" fmla="*/ 4 w 17"/>
                    <a:gd name="T13" fmla="*/ 1 h 12"/>
                    <a:gd name="T14" fmla="*/ 2 w 17"/>
                    <a:gd name="T15" fmla="*/ 2 h 12"/>
                    <a:gd name="T16" fmla="*/ 0 w 17"/>
                    <a:gd name="T17" fmla="*/ 5 h 12"/>
                    <a:gd name="T18" fmla="*/ 5 w 17"/>
                    <a:gd name="T19" fmla="*/ 6 h 12"/>
                    <a:gd name="T20" fmla="*/ 5 w 17"/>
                    <a:gd name="T21" fmla="*/ 6 h 12"/>
                    <a:gd name="T22" fmla="*/ 5 w 17"/>
                    <a:gd name="T23" fmla="*/ 6 h 12"/>
                    <a:gd name="T24" fmla="*/ 7 w 17"/>
                    <a:gd name="T25" fmla="*/ 3 h 12"/>
                    <a:gd name="T26" fmla="*/ 5 w 17"/>
                    <a:gd name="T27" fmla="*/ 3 h 12"/>
                    <a:gd name="T28" fmla="*/ 5 w 17"/>
                    <a:gd name="T29" fmla="*/ 3 h 12"/>
                    <a:gd name="T30" fmla="*/ 5 w 17"/>
                    <a:gd name="T31" fmla="*/ 3 h 12"/>
                    <a:gd name="T32" fmla="*/ 5 w 17"/>
                    <a:gd name="T33" fmla="*/ 3 h 12"/>
                    <a:gd name="T34" fmla="*/ 5 w 17"/>
                    <a:gd name="T35" fmla="*/ 3 h 12"/>
                    <a:gd name="T36" fmla="*/ 5 w 17"/>
                    <a:gd name="T37" fmla="*/ 3 h 12"/>
                    <a:gd name="T38" fmla="*/ 7 w 17"/>
                    <a:gd name="T39" fmla="*/ 3 h 12"/>
                    <a:gd name="T40" fmla="*/ 8 w 17"/>
                    <a:gd name="T41" fmla="*/ 2 h 12"/>
                    <a:gd name="T42" fmla="*/ 7 w 17"/>
                    <a:gd name="T43" fmla="*/ 1 h 12"/>
                    <a:gd name="T44" fmla="*/ 7 w 17"/>
                    <a:gd name="T45" fmla="*/ 1 h 12"/>
                    <a:gd name="T46" fmla="*/ 6 w 17"/>
                    <a:gd name="T47" fmla="*/ 1 h 12"/>
                    <a:gd name="T48" fmla="*/ 5 w 17"/>
                    <a:gd name="T49" fmla="*/ 0 h 12"/>
                    <a:gd name="T50" fmla="*/ 5 w 17"/>
                    <a:gd name="T51" fmla="*/ 0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 h="12">
                      <a:moveTo>
                        <a:pt x="9" y="10"/>
                      </a:moveTo>
                      <a:cubicBezTo>
                        <a:pt x="7" y="10"/>
                        <a:pt x="5" y="8"/>
                        <a:pt x="7" y="7"/>
                      </a:cubicBezTo>
                      <a:cubicBezTo>
                        <a:pt x="7" y="7"/>
                        <a:pt x="7" y="7"/>
                        <a:pt x="7" y="7"/>
                      </a:cubicBezTo>
                      <a:cubicBezTo>
                        <a:pt x="7" y="7"/>
                        <a:pt x="9" y="9"/>
                        <a:pt x="9" y="10"/>
                      </a:cubicBezTo>
                      <a:cubicBezTo>
                        <a:pt x="9" y="10"/>
                        <a:pt x="9" y="10"/>
                        <a:pt x="9" y="10"/>
                      </a:cubicBezTo>
                      <a:moveTo>
                        <a:pt x="10" y="0"/>
                      </a:moveTo>
                      <a:cubicBezTo>
                        <a:pt x="10" y="0"/>
                        <a:pt x="9" y="1"/>
                        <a:pt x="8" y="1"/>
                      </a:cubicBezTo>
                      <a:cubicBezTo>
                        <a:pt x="8" y="1"/>
                        <a:pt x="7" y="2"/>
                        <a:pt x="6" y="2"/>
                      </a:cubicBezTo>
                      <a:cubicBezTo>
                        <a:pt x="4" y="4"/>
                        <a:pt x="2" y="7"/>
                        <a:pt x="0" y="10"/>
                      </a:cubicBezTo>
                      <a:cubicBezTo>
                        <a:pt x="4" y="11"/>
                        <a:pt x="7" y="12"/>
                        <a:pt x="10" y="12"/>
                      </a:cubicBezTo>
                      <a:cubicBezTo>
                        <a:pt x="10" y="12"/>
                        <a:pt x="10" y="12"/>
                        <a:pt x="11" y="12"/>
                      </a:cubicBezTo>
                      <a:cubicBezTo>
                        <a:pt x="11" y="12"/>
                        <a:pt x="11" y="12"/>
                        <a:pt x="11" y="12"/>
                      </a:cubicBezTo>
                      <a:cubicBezTo>
                        <a:pt x="11" y="10"/>
                        <a:pt x="13" y="8"/>
                        <a:pt x="14" y="7"/>
                      </a:cubicBezTo>
                      <a:cubicBezTo>
                        <a:pt x="13" y="6"/>
                        <a:pt x="12" y="5"/>
                        <a:pt x="11" y="5"/>
                      </a:cubicBezTo>
                      <a:cubicBezTo>
                        <a:pt x="11" y="5"/>
                        <a:pt x="11" y="5"/>
                        <a:pt x="11" y="5"/>
                      </a:cubicBezTo>
                      <a:cubicBezTo>
                        <a:pt x="11" y="5"/>
                        <a:pt x="11" y="5"/>
                        <a:pt x="11" y="5"/>
                      </a:cubicBezTo>
                      <a:cubicBezTo>
                        <a:pt x="10" y="5"/>
                        <a:pt x="10" y="5"/>
                        <a:pt x="10" y="5"/>
                      </a:cubicBezTo>
                      <a:cubicBezTo>
                        <a:pt x="10" y="5"/>
                        <a:pt x="11" y="5"/>
                        <a:pt x="11" y="5"/>
                      </a:cubicBezTo>
                      <a:cubicBezTo>
                        <a:pt x="11" y="4"/>
                        <a:pt x="11" y="4"/>
                        <a:pt x="11" y="4"/>
                      </a:cubicBezTo>
                      <a:cubicBezTo>
                        <a:pt x="12" y="4"/>
                        <a:pt x="14" y="5"/>
                        <a:pt x="14" y="6"/>
                      </a:cubicBezTo>
                      <a:cubicBezTo>
                        <a:pt x="15" y="5"/>
                        <a:pt x="16" y="4"/>
                        <a:pt x="17" y="2"/>
                      </a:cubicBezTo>
                      <a:cubicBezTo>
                        <a:pt x="16" y="2"/>
                        <a:pt x="16" y="1"/>
                        <a:pt x="16" y="1"/>
                      </a:cubicBezTo>
                      <a:cubicBezTo>
                        <a:pt x="16" y="1"/>
                        <a:pt x="15" y="1"/>
                        <a:pt x="15" y="1"/>
                      </a:cubicBezTo>
                      <a:cubicBezTo>
                        <a:pt x="14" y="1"/>
                        <a:pt x="14" y="1"/>
                        <a:pt x="13" y="1"/>
                      </a:cubicBezTo>
                      <a:cubicBezTo>
                        <a:pt x="13" y="1"/>
                        <a:pt x="12" y="1"/>
                        <a:pt x="11" y="0"/>
                      </a:cubicBezTo>
                      <a:cubicBezTo>
                        <a:pt x="11" y="0"/>
                        <a:pt x="11" y="0"/>
                        <a:pt x="10" y="0"/>
                      </a:cubicBezTo>
                    </a:path>
                  </a:pathLst>
                </a:custGeom>
                <a:solidFill>
                  <a:srgbClr val="DBAB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2" name="Freeform 9063">
                  <a:extLst>
                    <a:ext uri="{FF2B5EF4-FFF2-40B4-BE49-F238E27FC236}">
                      <a16:creationId xmlns:a16="http://schemas.microsoft.com/office/drawing/2014/main" id="{4DB50203-AC16-F993-AE6D-8D58A6B30416}"/>
                    </a:ext>
                  </a:extLst>
                </p:cNvPr>
                <p:cNvSpPr>
                  <a:spLocks noEditPoints="1"/>
                </p:cNvSpPr>
                <p:nvPr/>
              </p:nvSpPr>
              <p:spPr bwMode="auto">
                <a:xfrm>
                  <a:off x="4049" y="2292"/>
                  <a:ext cx="11" cy="7"/>
                </a:xfrm>
                <a:custGeom>
                  <a:avLst/>
                  <a:gdLst>
                    <a:gd name="T0" fmla="*/ 3 w 13"/>
                    <a:gd name="T1" fmla="*/ 2 h 9"/>
                    <a:gd name="T2" fmla="*/ 3 w 13"/>
                    <a:gd name="T3" fmla="*/ 2 h 9"/>
                    <a:gd name="T4" fmla="*/ 3 w 13"/>
                    <a:gd name="T5" fmla="*/ 2 h 9"/>
                    <a:gd name="T6" fmla="*/ 3 w 13"/>
                    <a:gd name="T7" fmla="*/ 2 h 9"/>
                    <a:gd name="T8" fmla="*/ 3 w 13"/>
                    <a:gd name="T9" fmla="*/ 2 h 9"/>
                    <a:gd name="T10" fmla="*/ 3 w 13"/>
                    <a:gd name="T11" fmla="*/ 2 h 9"/>
                    <a:gd name="T12" fmla="*/ 2 w 13"/>
                    <a:gd name="T13" fmla="*/ 0 h 9"/>
                    <a:gd name="T14" fmla="*/ 1 w 13"/>
                    <a:gd name="T15" fmla="*/ 0 h 9"/>
                    <a:gd name="T16" fmla="*/ 1 w 13"/>
                    <a:gd name="T17" fmla="*/ 2 h 9"/>
                    <a:gd name="T18" fmla="*/ 2 w 13"/>
                    <a:gd name="T19" fmla="*/ 3 h 9"/>
                    <a:gd name="T20" fmla="*/ 1 w 13"/>
                    <a:gd name="T21" fmla="*/ 3 h 9"/>
                    <a:gd name="T22" fmla="*/ 3 w 13"/>
                    <a:gd name="T23" fmla="*/ 3 h 9"/>
                    <a:gd name="T24" fmla="*/ 7 w 13"/>
                    <a:gd name="T25" fmla="*/ 3 h 9"/>
                    <a:gd name="T26" fmla="*/ 6 w 13"/>
                    <a:gd name="T27" fmla="*/ 2 h 9"/>
                    <a:gd name="T28" fmla="*/ 6 w 13"/>
                    <a:gd name="T29" fmla="*/ 2 h 9"/>
                    <a:gd name="T30" fmla="*/ 6 w 13"/>
                    <a:gd name="T31" fmla="*/ 2 h 9"/>
                    <a:gd name="T32" fmla="*/ 6 w 13"/>
                    <a:gd name="T33" fmla="*/ 2 h 9"/>
                    <a:gd name="T34" fmla="*/ 6 w 13"/>
                    <a:gd name="T35" fmla="*/ 2 h 9"/>
                    <a:gd name="T36" fmla="*/ 7 w 13"/>
                    <a:gd name="T37" fmla="*/ 2 h 9"/>
                    <a:gd name="T38" fmla="*/ 7 w 13"/>
                    <a:gd name="T39" fmla="*/ 2 h 9"/>
                    <a:gd name="T40" fmla="*/ 6 w 13"/>
                    <a:gd name="T41" fmla="*/ 2 h 9"/>
                    <a:gd name="T42" fmla="*/ 2 w 13"/>
                    <a:gd name="T43" fmla="*/ 0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9">
                      <a:moveTo>
                        <a:pt x="5" y="5"/>
                      </a:moveTo>
                      <a:cubicBezTo>
                        <a:pt x="5" y="5"/>
                        <a:pt x="4" y="5"/>
                        <a:pt x="4" y="5"/>
                      </a:cubicBezTo>
                      <a:cubicBezTo>
                        <a:pt x="5" y="4"/>
                        <a:pt x="6" y="2"/>
                        <a:pt x="4" y="2"/>
                      </a:cubicBezTo>
                      <a:cubicBezTo>
                        <a:pt x="4" y="2"/>
                        <a:pt x="4" y="2"/>
                        <a:pt x="4" y="2"/>
                      </a:cubicBezTo>
                      <a:cubicBezTo>
                        <a:pt x="5" y="2"/>
                        <a:pt x="7" y="3"/>
                        <a:pt x="6" y="4"/>
                      </a:cubicBezTo>
                      <a:cubicBezTo>
                        <a:pt x="6" y="4"/>
                        <a:pt x="5" y="5"/>
                        <a:pt x="5" y="5"/>
                      </a:cubicBezTo>
                      <a:moveTo>
                        <a:pt x="2" y="0"/>
                      </a:moveTo>
                      <a:cubicBezTo>
                        <a:pt x="1" y="0"/>
                        <a:pt x="1" y="0"/>
                        <a:pt x="1" y="0"/>
                      </a:cubicBezTo>
                      <a:cubicBezTo>
                        <a:pt x="1" y="1"/>
                        <a:pt x="1" y="2"/>
                        <a:pt x="1" y="2"/>
                      </a:cubicBezTo>
                      <a:cubicBezTo>
                        <a:pt x="0" y="4"/>
                        <a:pt x="3" y="6"/>
                        <a:pt x="2" y="8"/>
                      </a:cubicBezTo>
                      <a:cubicBezTo>
                        <a:pt x="2" y="8"/>
                        <a:pt x="1" y="9"/>
                        <a:pt x="1" y="9"/>
                      </a:cubicBezTo>
                      <a:cubicBezTo>
                        <a:pt x="2" y="9"/>
                        <a:pt x="3" y="9"/>
                        <a:pt x="3" y="9"/>
                      </a:cubicBezTo>
                      <a:cubicBezTo>
                        <a:pt x="6" y="9"/>
                        <a:pt x="10" y="9"/>
                        <a:pt x="13" y="8"/>
                      </a:cubicBezTo>
                      <a:cubicBezTo>
                        <a:pt x="13" y="7"/>
                        <a:pt x="12" y="6"/>
                        <a:pt x="11" y="6"/>
                      </a:cubicBezTo>
                      <a:cubicBezTo>
                        <a:pt x="11" y="6"/>
                        <a:pt x="11" y="6"/>
                        <a:pt x="11" y="6"/>
                      </a:cubicBezTo>
                      <a:cubicBezTo>
                        <a:pt x="11" y="6"/>
                        <a:pt x="11" y="6"/>
                        <a:pt x="11" y="6"/>
                      </a:cubicBezTo>
                      <a:cubicBezTo>
                        <a:pt x="10" y="6"/>
                        <a:pt x="11" y="5"/>
                        <a:pt x="12" y="5"/>
                      </a:cubicBezTo>
                      <a:cubicBezTo>
                        <a:pt x="12" y="5"/>
                        <a:pt x="12" y="5"/>
                        <a:pt x="12" y="6"/>
                      </a:cubicBezTo>
                      <a:cubicBezTo>
                        <a:pt x="12" y="4"/>
                        <a:pt x="12" y="3"/>
                        <a:pt x="13" y="2"/>
                      </a:cubicBezTo>
                      <a:cubicBezTo>
                        <a:pt x="13" y="2"/>
                        <a:pt x="13" y="2"/>
                        <a:pt x="13" y="2"/>
                      </a:cubicBezTo>
                      <a:cubicBezTo>
                        <a:pt x="12" y="2"/>
                        <a:pt x="12" y="2"/>
                        <a:pt x="12" y="2"/>
                      </a:cubicBezTo>
                      <a:cubicBezTo>
                        <a:pt x="9" y="2"/>
                        <a:pt x="6" y="1"/>
                        <a:pt x="2" y="0"/>
                      </a:cubicBezTo>
                    </a:path>
                  </a:pathLst>
                </a:custGeom>
                <a:solidFill>
                  <a:srgbClr val="DEAF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3" name="Freeform 9064">
                  <a:extLst>
                    <a:ext uri="{FF2B5EF4-FFF2-40B4-BE49-F238E27FC236}">
                      <a16:creationId xmlns:a16="http://schemas.microsoft.com/office/drawing/2014/main" id="{BB5680B4-F026-E44D-3AE6-FCD6BB4EBF5C}"/>
                    </a:ext>
                  </a:extLst>
                </p:cNvPr>
                <p:cNvSpPr>
                  <a:spLocks/>
                </p:cNvSpPr>
                <p:nvPr/>
              </p:nvSpPr>
              <p:spPr bwMode="auto">
                <a:xfrm>
                  <a:off x="4064" y="2284"/>
                  <a:ext cx="1" cy="1"/>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1"/>
                        <a:pt x="1" y="1"/>
                      </a:cubicBezTo>
                      <a:cubicBezTo>
                        <a:pt x="1" y="1"/>
                        <a:pt x="1" y="1"/>
                        <a:pt x="1" y="0"/>
                      </a:cubicBezTo>
                      <a:cubicBezTo>
                        <a:pt x="1" y="0"/>
                        <a:pt x="1" y="0"/>
                        <a:pt x="1" y="0"/>
                      </a:cubicBezTo>
                      <a:cubicBezTo>
                        <a:pt x="1" y="0"/>
                        <a:pt x="0" y="0"/>
                        <a:pt x="0" y="0"/>
                      </a:cubicBezTo>
                    </a:path>
                  </a:pathLst>
                </a:custGeom>
                <a:solidFill>
                  <a:srgbClr val="DEAF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4" name="Freeform 9065">
                  <a:extLst>
                    <a:ext uri="{FF2B5EF4-FFF2-40B4-BE49-F238E27FC236}">
                      <a16:creationId xmlns:a16="http://schemas.microsoft.com/office/drawing/2014/main" id="{C874230E-B02C-2059-7ED9-60700A25EF87}"/>
                    </a:ext>
                  </a:extLst>
                </p:cNvPr>
                <p:cNvSpPr>
                  <a:spLocks noEditPoints="1"/>
                </p:cNvSpPr>
                <p:nvPr/>
              </p:nvSpPr>
              <p:spPr bwMode="auto">
                <a:xfrm>
                  <a:off x="4047" y="2287"/>
                  <a:ext cx="4" cy="2"/>
                </a:xfrm>
                <a:custGeom>
                  <a:avLst/>
                  <a:gdLst>
                    <a:gd name="T0" fmla="*/ 0 w 5"/>
                    <a:gd name="T1" fmla="*/ 1 h 3"/>
                    <a:gd name="T2" fmla="*/ 0 w 5"/>
                    <a:gd name="T3" fmla="*/ 1 h 3"/>
                    <a:gd name="T4" fmla="*/ 0 w 5"/>
                    <a:gd name="T5" fmla="*/ 1 h 3"/>
                    <a:gd name="T6" fmla="*/ 0 w 5"/>
                    <a:gd name="T7" fmla="*/ 1 h 3"/>
                    <a:gd name="T8" fmla="*/ 0 w 5"/>
                    <a:gd name="T9" fmla="*/ 1 h 3"/>
                    <a:gd name="T10" fmla="*/ 0 w 5"/>
                    <a:gd name="T11" fmla="*/ 1 h 3"/>
                    <a:gd name="T12" fmla="*/ 0 w 5"/>
                    <a:gd name="T13" fmla="*/ 1 h 3"/>
                    <a:gd name="T14" fmla="*/ 0 w 5"/>
                    <a:gd name="T15" fmla="*/ 1 h 3"/>
                    <a:gd name="T16" fmla="*/ 0 w 5"/>
                    <a:gd name="T17" fmla="*/ 1 h 3"/>
                    <a:gd name="T18" fmla="*/ 0 w 5"/>
                    <a:gd name="T19" fmla="*/ 1 h 3"/>
                    <a:gd name="T20" fmla="*/ 2 w 5"/>
                    <a:gd name="T21" fmla="*/ 0 h 3"/>
                    <a:gd name="T22" fmla="*/ 2 w 5"/>
                    <a:gd name="T23" fmla="*/ 0 h 3"/>
                    <a:gd name="T24" fmla="*/ 2 w 5"/>
                    <a:gd name="T25" fmla="*/ 0 h 3"/>
                    <a:gd name="T26" fmla="*/ 2 w 5"/>
                    <a:gd name="T27" fmla="*/ 0 h 3"/>
                    <a:gd name="T28" fmla="*/ 2 w 5"/>
                    <a:gd name="T29" fmla="*/ 0 h 3"/>
                    <a:gd name="T30" fmla="*/ 2 w 5"/>
                    <a:gd name="T31" fmla="*/ 0 h 3"/>
                    <a:gd name="T32" fmla="*/ 2 w 5"/>
                    <a:gd name="T33" fmla="*/ 0 h 3"/>
                    <a:gd name="T34" fmla="*/ 2 w 5"/>
                    <a:gd name="T35" fmla="*/ 0 h 3"/>
                    <a:gd name="T36" fmla="*/ 2 w 5"/>
                    <a:gd name="T37" fmla="*/ 0 h 3"/>
                    <a:gd name="T38" fmla="*/ 2 w 5"/>
                    <a:gd name="T39" fmla="*/ 0 h 3"/>
                    <a:gd name="T40" fmla="*/ 2 w 5"/>
                    <a:gd name="T41" fmla="*/ 0 h 3"/>
                    <a:gd name="T42" fmla="*/ 2 w 5"/>
                    <a:gd name="T43" fmla="*/ 0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4" y="0"/>
                      </a:moveTo>
                      <a:cubicBezTo>
                        <a:pt x="5" y="0"/>
                        <a:pt x="5" y="0"/>
                        <a:pt x="5" y="0"/>
                      </a:cubicBezTo>
                      <a:cubicBezTo>
                        <a:pt x="5" y="0"/>
                        <a:pt x="5" y="0"/>
                        <a:pt x="5" y="0"/>
                      </a:cubicBezTo>
                      <a:cubicBezTo>
                        <a:pt x="5" y="0"/>
                        <a:pt x="5" y="0"/>
                        <a:pt x="5" y="0"/>
                      </a:cubicBezTo>
                      <a:cubicBezTo>
                        <a:pt x="5" y="0"/>
                        <a:pt x="5"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cubicBezTo>
                        <a:pt x="4" y="0"/>
                        <a:pt x="4" y="0"/>
                        <a:pt x="4" y="0"/>
                      </a:cubicBezTo>
                    </a:path>
                  </a:pathLst>
                </a:custGeom>
                <a:solidFill>
                  <a:srgbClr val="C498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5" name="Freeform 9066">
                  <a:extLst>
                    <a:ext uri="{FF2B5EF4-FFF2-40B4-BE49-F238E27FC236}">
                      <a16:creationId xmlns:a16="http://schemas.microsoft.com/office/drawing/2014/main" id="{7376C174-B99F-FDC2-DC44-B70C57D142AE}"/>
                    </a:ext>
                  </a:extLst>
                </p:cNvPr>
                <p:cNvSpPr>
                  <a:spLocks noEditPoints="1"/>
                </p:cNvSpPr>
                <p:nvPr/>
              </p:nvSpPr>
              <p:spPr bwMode="auto">
                <a:xfrm>
                  <a:off x="4043" y="2311"/>
                  <a:ext cx="32" cy="9"/>
                </a:xfrm>
                <a:custGeom>
                  <a:avLst/>
                  <a:gdLst>
                    <a:gd name="T0" fmla="*/ 8 w 38"/>
                    <a:gd name="T1" fmla="*/ 5 h 11"/>
                    <a:gd name="T2" fmla="*/ 8 w 38"/>
                    <a:gd name="T3" fmla="*/ 5 h 11"/>
                    <a:gd name="T4" fmla="*/ 8 w 38"/>
                    <a:gd name="T5" fmla="*/ 5 h 11"/>
                    <a:gd name="T6" fmla="*/ 9 w 38"/>
                    <a:gd name="T7" fmla="*/ 5 h 11"/>
                    <a:gd name="T8" fmla="*/ 9 w 38"/>
                    <a:gd name="T9" fmla="*/ 5 h 11"/>
                    <a:gd name="T10" fmla="*/ 9 w 38"/>
                    <a:gd name="T11" fmla="*/ 5 h 11"/>
                    <a:gd name="T12" fmla="*/ 9 w 38"/>
                    <a:gd name="T13" fmla="*/ 5 h 11"/>
                    <a:gd name="T14" fmla="*/ 9 w 38"/>
                    <a:gd name="T15" fmla="*/ 5 h 11"/>
                    <a:gd name="T16" fmla="*/ 9 w 38"/>
                    <a:gd name="T17" fmla="*/ 5 h 11"/>
                    <a:gd name="T18" fmla="*/ 9 w 38"/>
                    <a:gd name="T19" fmla="*/ 5 h 11"/>
                    <a:gd name="T20" fmla="*/ 10 w 38"/>
                    <a:gd name="T21" fmla="*/ 5 h 11"/>
                    <a:gd name="T22" fmla="*/ 11 w 38"/>
                    <a:gd name="T23" fmla="*/ 5 h 11"/>
                    <a:gd name="T24" fmla="*/ 10 w 38"/>
                    <a:gd name="T25" fmla="*/ 5 h 11"/>
                    <a:gd name="T26" fmla="*/ 10 w 38"/>
                    <a:gd name="T27" fmla="*/ 5 h 11"/>
                    <a:gd name="T28" fmla="*/ 10 w 38"/>
                    <a:gd name="T29" fmla="*/ 5 h 11"/>
                    <a:gd name="T30" fmla="*/ 10 w 38"/>
                    <a:gd name="T31" fmla="*/ 5 h 11"/>
                    <a:gd name="T32" fmla="*/ 9 w 38"/>
                    <a:gd name="T33" fmla="*/ 5 h 11"/>
                    <a:gd name="T34" fmla="*/ 10 w 38"/>
                    <a:gd name="T35" fmla="*/ 5 h 11"/>
                    <a:gd name="T36" fmla="*/ 8 w 38"/>
                    <a:gd name="T37" fmla="*/ 5 h 11"/>
                    <a:gd name="T38" fmla="*/ 14 w 38"/>
                    <a:gd name="T39" fmla="*/ 5 h 11"/>
                    <a:gd name="T40" fmla="*/ 14 w 38"/>
                    <a:gd name="T41" fmla="*/ 5 h 11"/>
                    <a:gd name="T42" fmla="*/ 6 w 38"/>
                    <a:gd name="T43" fmla="*/ 5 h 11"/>
                    <a:gd name="T44" fmla="*/ 6 w 38"/>
                    <a:gd name="T45" fmla="*/ 5 h 11"/>
                    <a:gd name="T46" fmla="*/ 7 w 38"/>
                    <a:gd name="T47" fmla="*/ 5 h 11"/>
                    <a:gd name="T48" fmla="*/ 7 w 38"/>
                    <a:gd name="T49" fmla="*/ 5 h 11"/>
                    <a:gd name="T50" fmla="*/ 8 w 38"/>
                    <a:gd name="T51" fmla="*/ 5 h 11"/>
                    <a:gd name="T52" fmla="*/ 8 w 38"/>
                    <a:gd name="T53" fmla="*/ 5 h 11"/>
                    <a:gd name="T54" fmla="*/ 7 w 38"/>
                    <a:gd name="T55" fmla="*/ 5 h 11"/>
                    <a:gd name="T56" fmla="*/ 7 w 38"/>
                    <a:gd name="T57" fmla="*/ 5 h 11"/>
                    <a:gd name="T58" fmla="*/ 14 w 38"/>
                    <a:gd name="T59" fmla="*/ 5 h 11"/>
                    <a:gd name="T60" fmla="*/ 14 w 38"/>
                    <a:gd name="T61" fmla="*/ 5 h 11"/>
                    <a:gd name="T62" fmla="*/ 14 w 38"/>
                    <a:gd name="T63" fmla="*/ 5 h 11"/>
                    <a:gd name="T64" fmla="*/ 14 w 38"/>
                    <a:gd name="T65" fmla="*/ 5 h 11"/>
                    <a:gd name="T66" fmla="*/ 6 w 38"/>
                    <a:gd name="T67" fmla="*/ 4 h 11"/>
                    <a:gd name="T68" fmla="*/ 6 w 38"/>
                    <a:gd name="T69" fmla="*/ 4 h 11"/>
                    <a:gd name="T70" fmla="*/ 18 w 38"/>
                    <a:gd name="T71" fmla="*/ 2 h 11"/>
                    <a:gd name="T72" fmla="*/ 18 w 38"/>
                    <a:gd name="T73" fmla="*/ 2 h 11"/>
                    <a:gd name="T74" fmla="*/ 18 w 38"/>
                    <a:gd name="T75" fmla="*/ 2 h 11"/>
                    <a:gd name="T76" fmla="*/ 19 w 38"/>
                    <a:gd name="T77" fmla="*/ 2 h 11"/>
                    <a:gd name="T78" fmla="*/ 19 w 38"/>
                    <a:gd name="T79" fmla="*/ 2 h 11"/>
                    <a:gd name="T80" fmla="*/ 19 w 38"/>
                    <a:gd name="T81" fmla="*/ 2 h 11"/>
                    <a:gd name="T82" fmla="*/ 19 w 38"/>
                    <a:gd name="T83" fmla="*/ 2 h 11"/>
                    <a:gd name="T84" fmla="*/ 0 w 38"/>
                    <a:gd name="T85" fmla="*/ 0 h 11"/>
                    <a:gd name="T86" fmla="*/ 3 w 38"/>
                    <a:gd name="T87" fmla="*/ 3 h 11"/>
                    <a:gd name="T88" fmla="*/ 6 w 38"/>
                    <a:gd name="T89" fmla="*/ 4 h 11"/>
                    <a:gd name="T90" fmla="*/ 3 w 38"/>
                    <a:gd name="T91" fmla="*/ 3 h 11"/>
                    <a:gd name="T92" fmla="*/ 0 w 38"/>
                    <a:gd name="T93" fmla="*/ 0 h 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8" h="11">
                      <a:moveTo>
                        <a:pt x="16" y="11"/>
                      </a:moveTo>
                      <a:cubicBezTo>
                        <a:pt x="16" y="11"/>
                        <a:pt x="16" y="11"/>
                        <a:pt x="16" y="11"/>
                      </a:cubicBezTo>
                      <a:cubicBezTo>
                        <a:pt x="16" y="11"/>
                        <a:pt x="16" y="11"/>
                        <a:pt x="16" y="11"/>
                      </a:cubicBezTo>
                      <a:cubicBezTo>
                        <a:pt x="16" y="11"/>
                        <a:pt x="16" y="11"/>
                        <a:pt x="16" y="11"/>
                      </a:cubicBezTo>
                      <a:moveTo>
                        <a:pt x="18" y="11"/>
                      </a:moveTo>
                      <a:cubicBezTo>
                        <a:pt x="18" y="11"/>
                        <a:pt x="17" y="11"/>
                        <a:pt x="17" y="11"/>
                      </a:cubicBezTo>
                      <a:cubicBezTo>
                        <a:pt x="17" y="11"/>
                        <a:pt x="18" y="11"/>
                        <a:pt x="18" y="11"/>
                      </a:cubicBezTo>
                      <a:moveTo>
                        <a:pt x="18" y="11"/>
                      </a:moveTo>
                      <a:cubicBezTo>
                        <a:pt x="18" y="11"/>
                        <a:pt x="18" y="11"/>
                        <a:pt x="18" y="11"/>
                      </a:cubicBezTo>
                      <a:cubicBezTo>
                        <a:pt x="18" y="11"/>
                        <a:pt x="18" y="11"/>
                        <a:pt x="18" y="11"/>
                      </a:cubicBezTo>
                      <a:moveTo>
                        <a:pt x="18" y="11"/>
                      </a:moveTo>
                      <a:cubicBezTo>
                        <a:pt x="18" y="11"/>
                        <a:pt x="18" y="11"/>
                        <a:pt x="18" y="11"/>
                      </a:cubicBezTo>
                      <a:cubicBezTo>
                        <a:pt x="18" y="11"/>
                        <a:pt x="18" y="11"/>
                        <a:pt x="18" y="11"/>
                      </a:cubicBezTo>
                      <a:cubicBezTo>
                        <a:pt x="18" y="11"/>
                        <a:pt x="18" y="11"/>
                        <a:pt x="18" y="11"/>
                      </a:cubicBezTo>
                      <a:cubicBezTo>
                        <a:pt x="18" y="11"/>
                        <a:pt x="18" y="11"/>
                        <a:pt x="18" y="11"/>
                      </a:cubicBezTo>
                      <a:moveTo>
                        <a:pt x="18" y="11"/>
                      </a:moveTo>
                      <a:cubicBezTo>
                        <a:pt x="18" y="11"/>
                        <a:pt x="18" y="11"/>
                        <a:pt x="18" y="11"/>
                      </a:cubicBezTo>
                      <a:cubicBezTo>
                        <a:pt x="18" y="11"/>
                        <a:pt x="18" y="11"/>
                        <a:pt x="18" y="11"/>
                      </a:cubicBezTo>
                      <a:moveTo>
                        <a:pt x="18" y="11"/>
                      </a:moveTo>
                      <a:cubicBezTo>
                        <a:pt x="18" y="11"/>
                        <a:pt x="18" y="11"/>
                        <a:pt x="18" y="11"/>
                      </a:cubicBezTo>
                      <a:cubicBezTo>
                        <a:pt x="18" y="11"/>
                        <a:pt x="18" y="11"/>
                        <a:pt x="18" y="11"/>
                      </a:cubicBezTo>
                      <a:moveTo>
                        <a:pt x="20" y="11"/>
                      </a:moveTo>
                      <a:cubicBezTo>
                        <a:pt x="20" y="11"/>
                        <a:pt x="20" y="11"/>
                        <a:pt x="20" y="11"/>
                      </a:cubicBezTo>
                      <a:cubicBezTo>
                        <a:pt x="21" y="11"/>
                        <a:pt x="21" y="11"/>
                        <a:pt x="22" y="11"/>
                      </a:cubicBezTo>
                      <a:cubicBezTo>
                        <a:pt x="21" y="11"/>
                        <a:pt x="21" y="11"/>
                        <a:pt x="20" y="11"/>
                      </a:cubicBezTo>
                      <a:cubicBezTo>
                        <a:pt x="20" y="11"/>
                        <a:pt x="20" y="11"/>
                        <a:pt x="20" y="11"/>
                      </a:cubicBezTo>
                      <a:moveTo>
                        <a:pt x="20" y="11"/>
                      </a:moveTo>
                      <a:cubicBezTo>
                        <a:pt x="20" y="11"/>
                        <a:pt x="20" y="11"/>
                        <a:pt x="20" y="11"/>
                      </a:cubicBezTo>
                      <a:cubicBezTo>
                        <a:pt x="20" y="11"/>
                        <a:pt x="20" y="11"/>
                        <a:pt x="20" y="11"/>
                      </a:cubicBezTo>
                      <a:moveTo>
                        <a:pt x="20" y="11"/>
                      </a:moveTo>
                      <a:cubicBezTo>
                        <a:pt x="20" y="11"/>
                        <a:pt x="20" y="11"/>
                        <a:pt x="20" y="11"/>
                      </a:cubicBezTo>
                      <a:cubicBezTo>
                        <a:pt x="20" y="11"/>
                        <a:pt x="20" y="11"/>
                        <a:pt x="20" y="11"/>
                      </a:cubicBezTo>
                      <a:moveTo>
                        <a:pt x="20" y="11"/>
                      </a:moveTo>
                      <a:cubicBezTo>
                        <a:pt x="20" y="11"/>
                        <a:pt x="19" y="11"/>
                        <a:pt x="19" y="11"/>
                      </a:cubicBezTo>
                      <a:cubicBezTo>
                        <a:pt x="19" y="11"/>
                        <a:pt x="20" y="11"/>
                        <a:pt x="20" y="11"/>
                      </a:cubicBezTo>
                      <a:cubicBezTo>
                        <a:pt x="20" y="11"/>
                        <a:pt x="20" y="11"/>
                        <a:pt x="20" y="11"/>
                      </a:cubicBezTo>
                      <a:moveTo>
                        <a:pt x="15" y="10"/>
                      </a:moveTo>
                      <a:cubicBezTo>
                        <a:pt x="15" y="11"/>
                        <a:pt x="16" y="11"/>
                        <a:pt x="16" y="11"/>
                      </a:cubicBezTo>
                      <a:cubicBezTo>
                        <a:pt x="16" y="11"/>
                        <a:pt x="15" y="11"/>
                        <a:pt x="15" y="10"/>
                      </a:cubicBezTo>
                      <a:moveTo>
                        <a:pt x="29" y="10"/>
                      </a:moveTo>
                      <a:cubicBezTo>
                        <a:pt x="29" y="10"/>
                        <a:pt x="29" y="10"/>
                        <a:pt x="29" y="10"/>
                      </a:cubicBezTo>
                      <a:cubicBezTo>
                        <a:pt x="29" y="10"/>
                        <a:pt x="29" y="10"/>
                        <a:pt x="29" y="10"/>
                      </a:cubicBezTo>
                      <a:cubicBezTo>
                        <a:pt x="29" y="10"/>
                        <a:pt x="29" y="10"/>
                        <a:pt x="29" y="10"/>
                      </a:cubicBezTo>
                      <a:moveTo>
                        <a:pt x="12" y="10"/>
                      </a:moveTo>
                      <a:cubicBezTo>
                        <a:pt x="12" y="10"/>
                        <a:pt x="12" y="10"/>
                        <a:pt x="12" y="10"/>
                      </a:cubicBezTo>
                      <a:cubicBezTo>
                        <a:pt x="12" y="10"/>
                        <a:pt x="12" y="10"/>
                        <a:pt x="12" y="10"/>
                      </a:cubicBezTo>
                      <a:cubicBezTo>
                        <a:pt x="12" y="10"/>
                        <a:pt x="12" y="10"/>
                        <a:pt x="12" y="10"/>
                      </a:cubicBezTo>
                      <a:moveTo>
                        <a:pt x="14" y="10"/>
                      </a:moveTo>
                      <a:cubicBezTo>
                        <a:pt x="13" y="10"/>
                        <a:pt x="13" y="10"/>
                        <a:pt x="13" y="10"/>
                      </a:cubicBezTo>
                      <a:cubicBezTo>
                        <a:pt x="13" y="10"/>
                        <a:pt x="13" y="10"/>
                        <a:pt x="14" y="10"/>
                      </a:cubicBezTo>
                      <a:moveTo>
                        <a:pt x="14" y="10"/>
                      </a:moveTo>
                      <a:cubicBezTo>
                        <a:pt x="14" y="10"/>
                        <a:pt x="15" y="10"/>
                        <a:pt x="15" y="10"/>
                      </a:cubicBezTo>
                      <a:cubicBezTo>
                        <a:pt x="15" y="10"/>
                        <a:pt x="15" y="10"/>
                        <a:pt x="15" y="10"/>
                      </a:cubicBezTo>
                      <a:cubicBezTo>
                        <a:pt x="15" y="10"/>
                        <a:pt x="15" y="10"/>
                        <a:pt x="15" y="10"/>
                      </a:cubicBezTo>
                      <a:cubicBezTo>
                        <a:pt x="15" y="10"/>
                        <a:pt x="14" y="10"/>
                        <a:pt x="14" y="10"/>
                      </a:cubicBezTo>
                      <a:moveTo>
                        <a:pt x="14" y="10"/>
                      </a:moveTo>
                      <a:cubicBezTo>
                        <a:pt x="14" y="10"/>
                        <a:pt x="14" y="10"/>
                        <a:pt x="14" y="10"/>
                      </a:cubicBezTo>
                      <a:cubicBezTo>
                        <a:pt x="14" y="10"/>
                        <a:pt x="14" y="10"/>
                        <a:pt x="14" y="10"/>
                      </a:cubicBezTo>
                      <a:cubicBezTo>
                        <a:pt x="14" y="10"/>
                        <a:pt x="14" y="10"/>
                        <a:pt x="14" y="10"/>
                      </a:cubicBezTo>
                      <a:moveTo>
                        <a:pt x="28" y="10"/>
                      </a:moveTo>
                      <a:cubicBezTo>
                        <a:pt x="28" y="10"/>
                        <a:pt x="28" y="10"/>
                        <a:pt x="28" y="10"/>
                      </a:cubicBezTo>
                      <a:cubicBezTo>
                        <a:pt x="28" y="10"/>
                        <a:pt x="29" y="10"/>
                        <a:pt x="29" y="10"/>
                      </a:cubicBezTo>
                      <a:cubicBezTo>
                        <a:pt x="29" y="10"/>
                        <a:pt x="28" y="10"/>
                        <a:pt x="28" y="10"/>
                      </a:cubicBezTo>
                      <a:cubicBezTo>
                        <a:pt x="28" y="10"/>
                        <a:pt x="28" y="10"/>
                        <a:pt x="28" y="10"/>
                      </a:cubicBezTo>
                      <a:moveTo>
                        <a:pt x="27" y="9"/>
                      </a:moveTo>
                      <a:cubicBezTo>
                        <a:pt x="28" y="9"/>
                        <a:pt x="28" y="9"/>
                        <a:pt x="28" y="10"/>
                      </a:cubicBezTo>
                      <a:cubicBezTo>
                        <a:pt x="28" y="9"/>
                        <a:pt x="28" y="9"/>
                        <a:pt x="27" y="9"/>
                      </a:cubicBezTo>
                      <a:moveTo>
                        <a:pt x="11" y="9"/>
                      </a:moveTo>
                      <a:cubicBezTo>
                        <a:pt x="11" y="10"/>
                        <a:pt x="11" y="10"/>
                        <a:pt x="12" y="10"/>
                      </a:cubicBezTo>
                      <a:cubicBezTo>
                        <a:pt x="11" y="10"/>
                        <a:pt x="11" y="10"/>
                        <a:pt x="11" y="9"/>
                      </a:cubicBezTo>
                      <a:moveTo>
                        <a:pt x="36" y="5"/>
                      </a:moveTo>
                      <a:cubicBezTo>
                        <a:pt x="36" y="5"/>
                        <a:pt x="36" y="5"/>
                        <a:pt x="36" y="5"/>
                      </a:cubicBezTo>
                      <a:cubicBezTo>
                        <a:pt x="36" y="5"/>
                        <a:pt x="36" y="5"/>
                        <a:pt x="36" y="6"/>
                      </a:cubicBezTo>
                      <a:cubicBezTo>
                        <a:pt x="36" y="6"/>
                        <a:pt x="36" y="6"/>
                        <a:pt x="36" y="6"/>
                      </a:cubicBezTo>
                      <a:cubicBezTo>
                        <a:pt x="36" y="5"/>
                        <a:pt x="36" y="5"/>
                        <a:pt x="36" y="5"/>
                      </a:cubicBezTo>
                      <a:cubicBezTo>
                        <a:pt x="36" y="5"/>
                        <a:pt x="36" y="5"/>
                        <a:pt x="36" y="5"/>
                      </a:cubicBezTo>
                      <a:moveTo>
                        <a:pt x="38" y="3"/>
                      </a:moveTo>
                      <a:cubicBezTo>
                        <a:pt x="38" y="3"/>
                        <a:pt x="38" y="3"/>
                        <a:pt x="38" y="3"/>
                      </a:cubicBezTo>
                      <a:cubicBezTo>
                        <a:pt x="38" y="3"/>
                        <a:pt x="38" y="3"/>
                        <a:pt x="38" y="3"/>
                      </a:cubicBezTo>
                      <a:cubicBezTo>
                        <a:pt x="38" y="3"/>
                        <a:pt x="38" y="3"/>
                        <a:pt x="38" y="3"/>
                      </a:cubicBezTo>
                      <a:cubicBezTo>
                        <a:pt x="38" y="3"/>
                        <a:pt x="38" y="3"/>
                        <a:pt x="38" y="3"/>
                      </a:cubicBezTo>
                      <a:moveTo>
                        <a:pt x="38" y="3"/>
                      </a:moveTo>
                      <a:cubicBezTo>
                        <a:pt x="38" y="3"/>
                        <a:pt x="38" y="3"/>
                        <a:pt x="38" y="3"/>
                      </a:cubicBezTo>
                      <a:cubicBezTo>
                        <a:pt x="38" y="3"/>
                        <a:pt x="38" y="3"/>
                        <a:pt x="38" y="3"/>
                      </a:cubicBezTo>
                      <a:cubicBezTo>
                        <a:pt x="38" y="3"/>
                        <a:pt x="38" y="3"/>
                        <a:pt x="38" y="3"/>
                      </a:cubicBezTo>
                      <a:moveTo>
                        <a:pt x="0" y="0"/>
                      </a:moveTo>
                      <a:cubicBezTo>
                        <a:pt x="0" y="2"/>
                        <a:pt x="3" y="2"/>
                        <a:pt x="3" y="3"/>
                      </a:cubicBezTo>
                      <a:cubicBezTo>
                        <a:pt x="3" y="6"/>
                        <a:pt x="7" y="5"/>
                        <a:pt x="7" y="7"/>
                      </a:cubicBezTo>
                      <a:cubicBezTo>
                        <a:pt x="7" y="9"/>
                        <a:pt x="10" y="7"/>
                        <a:pt x="11" y="9"/>
                      </a:cubicBezTo>
                      <a:cubicBezTo>
                        <a:pt x="11" y="9"/>
                        <a:pt x="11" y="9"/>
                        <a:pt x="11" y="9"/>
                      </a:cubicBezTo>
                      <a:cubicBezTo>
                        <a:pt x="11" y="9"/>
                        <a:pt x="11" y="9"/>
                        <a:pt x="11" y="9"/>
                      </a:cubicBezTo>
                      <a:cubicBezTo>
                        <a:pt x="10" y="7"/>
                        <a:pt x="7" y="9"/>
                        <a:pt x="7" y="7"/>
                      </a:cubicBezTo>
                      <a:cubicBezTo>
                        <a:pt x="7" y="5"/>
                        <a:pt x="3" y="6"/>
                        <a:pt x="3" y="3"/>
                      </a:cubicBezTo>
                      <a:cubicBezTo>
                        <a:pt x="3" y="2"/>
                        <a:pt x="0" y="2"/>
                        <a:pt x="0" y="0"/>
                      </a:cubicBezTo>
                    </a:path>
                  </a:pathLst>
                </a:custGeom>
                <a:solidFill>
                  <a:srgbClr val="C498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6" name="Freeform 9067">
                  <a:extLst>
                    <a:ext uri="{FF2B5EF4-FFF2-40B4-BE49-F238E27FC236}">
                      <a16:creationId xmlns:a16="http://schemas.microsoft.com/office/drawing/2014/main" id="{420ABEE8-3F24-7573-B492-19744C9E345F}"/>
                    </a:ext>
                  </a:extLst>
                </p:cNvPr>
                <p:cNvSpPr>
                  <a:spLocks noEditPoints="1"/>
                </p:cNvSpPr>
                <p:nvPr/>
              </p:nvSpPr>
              <p:spPr bwMode="auto">
                <a:xfrm>
                  <a:off x="4043" y="2286"/>
                  <a:ext cx="33" cy="31"/>
                </a:xfrm>
                <a:custGeom>
                  <a:avLst/>
                  <a:gdLst>
                    <a:gd name="T0" fmla="*/ 0 w 39"/>
                    <a:gd name="T1" fmla="*/ 12 h 38"/>
                    <a:gd name="T2" fmla="*/ 3 w 39"/>
                    <a:gd name="T3" fmla="*/ 13 h 38"/>
                    <a:gd name="T4" fmla="*/ 3 w 39"/>
                    <a:gd name="T5" fmla="*/ 16 h 38"/>
                    <a:gd name="T6" fmla="*/ 6 w 39"/>
                    <a:gd name="T7" fmla="*/ 16 h 38"/>
                    <a:gd name="T8" fmla="*/ 6 w 39"/>
                    <a:gd name="T9" fmla="*/ 16 h 38"/>
                    <a:gd name="T10" fmla="*/ 7 w 39"/>
                    <a:gd name="T11" fmla="*/ 16 h 38"/>
                    <a:gd name="T12" fmla="*/ 7 w 39"/>
                    <a:gd name="T13" fmla="*/ 16 h 38"/>
                    <a:gd name="T14" fmla="*/ 8 w 39"/>
                    <a:gd name="T15" fmla="*/ 16 h 38"/>
                    <a:gd name="T16" fmla="*/ 8 w 39"/>
                    <a:gd name="T17" fmla="*/ 16 h 38"/>
                    <a:gd name="T18" fmla="*/ 9 w 39"/>
                    <a:gd name="T19" fmla="*/ 16 h 38"/>
                    <a:gd name="T20" fmla="*/ 10 w 39"/>
                    <a:gd name="T21" fmla="*/ 16 h 38"/>
                    <a:gd name="T22" fmla="*/ 10 w 39"/>
                    <a:gd name="T23" fmla="*/ 16 h 38"/>
                    <a:gd name="T24" fmla="*/ 12 w 39"/>
                    <a:gd name="T25" fmla="*/ 16 h 38"/>
                    <a:gd name="T26" fmla="*/ 13 w 39"/>
                    <a:gd name="T27" fmla="*/ 16 h 38"/>
                    <a:gd name="T28" fmla="*/ 14 w 39"/>
                    <a:gd name="T29" fmla="*/ 16 h 38"/>
                    <a:gd name="T30" fmla="*/ 14 w 39"/>
                    <a:gd name="T31" fmla="*/ 16 h 38"/>
                    <a:gd name="T32" fmla="*/ 15 w 39"/>
                    <a:gd name="T33" fmla="*/ 16 h 38"/>
                    <a:gd name="T34" fmla="*/ 16 w 39"/>
                    <a:gd name="T35" fmla="*/ 16 h 38"/>
                    <a:gd name="T36" fmla="*/ 17 w 39"/>
                    <a:gd name="T37" fmla="*/ 16 h 38"/>
                    <a:gd name="T38" fmla="*/ 17 w 39"/>
                    <a:gd name="T39" fmla="*/ 16 h 38"/>
                    <a:gd name="T40" fmla="*/ 18 w 39"/>
                    <a:gd name="T41" fmla="*/ 16 h 38"/>
                    <a:gd name="T42" fmla="*/ 19 w 39"/>
                    <a:gd name="T43" fmla="*/ 13 h 38"/>
                    <a:gd name="T44" fmla="*/ 19 w 39"/>
                    <a:gd name="T45" fmla="*/ 13 h 38"/>
                    <a:gd name="T46" fmla="*/ 20 w 39"/>
                    <a:gd name="T47" fmla="*/ 13 h 38"/>
                    <a:gd name="T48" fmla="*/ 19 w 39"/>
                    <a:gd name="T49" fmla="*/ 13 h 38"/>
                    <a:gd name="T50" fmla="*/ 18 w 39"/>
                    <a:gd name="T51" fmla="*/ 13 h 38"/>
                    <a:gd name="T52" fmla="*/ 17 w 39"/>
                    <a:gd name="T53" fmla="*/ 14 h 38"/>
                    <a:gd name="T54" fmla="*/ 16 w 39"/>
                    <a:gd name="T55" fmla="*/ 13 h 38"/>
                    <a:gd name="T56" fmla="*/ 16 w 39"/>
                    <a:gd name="T57" fmla="*/ 13 h 38"/>
                    <a:gd name="T58" fmla="*/ 15 w 39"/>
                    <a:gd name="T59" fmla="*/ 14 h 38"/>
                    <a:gd name="T60" fmla="*/ 14 w 39"/>
                    <a:gd name="T61" fmla="*/ 14 h 38"/>
                    <a:gd name="T62" fmla="*/ 14 w 39"/>
                    <a:gd name="T63" fmla="*/ 13 h 38"/>
                    <a:gd name="T64" fmla="*/ 13 w 39"/>
                    <a:gd name="T65" fmla="*/ 13 h 38"/>
                    <a:gd name="T66" fmla="*/ 12 w 39"/>
                    <a:gd name="T67" fmla="*/ 13 h 38"/>
                    <a:gd name="T68" fmla="*/ 12 w 39"/>
                    <a:gd name="T69" fmla="*/ 13 h 38"/>
                    <a:gd name="T70" fmla="*/ 12 w 39"/>
                    <a:gd name="T71" fmla="*/ 13 h 38"/>
                    <a:gd name="T72" fmla="*/ 10 w 39"/>
                    <a:gd name="T73" fmla="*/ 13 h 38"/>
                    <a:gd name="T74" fmla="*/ 6 w 39"/>
                    <a:gd name="T75" fmla="*/ 13 h 38"/>
                    <a:gd name="T76" fmla="*/ 0 w 39"/>
                    <a:gd name="T77" fmla="*/ 12 h 38"/>
                    <a:gd name="T78" fmla="*/ 5 w 39"/>
                    <a:gd name="T79" fmla="*/ 0 h 38"/>
                    <a:gd name="T80" fmla="*/ 5 w 39"/>
                    <a:gd name="T81" fmla="*/ 1 h 38"/>
                    <a:gd name="T82" fmla="*/ 5 w 39"/>
                    <a:gd name="T83" fmla="*/ 1 h 38"/>
                    <a:gd name="T84" fmla="*/ 4 w 39"/>
                    <a:gd name="T85" fmla="*/ 1 h 38"/>
                    <a:gd name="T86" fmla="*/ 4 w 39"/>
                    <a:gd name="T87" fmla="*/ 1 h 38"/>
                    <a:gd name="T88" fmla="*/ 4 w 39"/>
                    <a:gd name="T89" fmla="*/ 1 h 38"/>
                    <a:gd name="T90" fmla="*/ 4 w 39"/>
                    <a:gd name="T91" fmla="*/ 1 h 38"/>
                    <a:gd name="T92" fmla="*/ 4 w 39"/>
                    <a:gd name="T93" fmla="*/ 1 h 38"/>
                    <a:gd name="T94" fmla="*/ 4 w 39"/>
                    <a:gd name="T95" fmla="*/ 1 h 38"/>
                    <a:gd name="T96" fmla="*/ 4 w 39"/>
                    <a:gd name="T97" fmla="*/ 1 h 38"/>
                    <a:gd name="T98" fmla="*/ 3 w 39"/>
                    <a:gd name="T99" fmla="*/ 2 h 38"/>
                    <a:gd name="T100" fmla="*/ 3 w 39"/>
                    <a:gd name="T101" fmla="*/ 2 h 38"/>
                    <a:gd name="T102" fmla="*/ 3 w 39"/>
                    <a:gd name="T103" fmla="*/ 2 h 38"/>
                    <a:gd name="T104" fmla="*/ 3 w 39"/>
                    <a:gd name="T105" fmla="*/ 2 h 38"/>
                    <a:gd name="T106" fmla="*/ 3 w 39"/>
                    <a:gd name="T107" fmla="*/ 2 h 38"/>
                    <a:gd name="T108" fmla="*/ 3 w 39"/>
                    <a:gd name="T109" fmla="*/ 2 h 38"/>
                    <a:gd name="T110" fmla="*/ 4 w 39"/>
                    <a:gd name="T111" fmla="*/ 2 h 38"/>
                    <a:gd name="T112" fmla="*/ 4 w 39"/>
                    <a:gd name="T113" fmla="*/ 2 h 38"/>
                    <a:gd name="T114" fmla="*/ 5 w 39"/>
                    <a:gd name="T115" fmla="*/ 0 h 38"/>
                    <a:gd name="T116" fmla="*/ 5 w 39"/>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 h="38">
                      <a:moveTo>
                        <a:pt x="0" y="27"/>
                      </a:moveTo>
                      <a:cubicBezTo>
                        <a:pt x="0" y="29"/>
                        <a:pt x="3" y="29"/>
                        <a:pt x="3" y="30"/>
                      </a:cubicBezTo>
                      <a:cubicBezTo>
                        <a:pt x="3" y="33"/>
                        <a:pt x="7" y="32"/>
                        <a:pt x="7" y="34"/>
                      </a:cubicBezTo>
                      <a:cubicBezTo>
                        <a:pt x="7" y="36"/>
                        <a:pt x="10" y="34"/>
                        <a:pt x="11" y="36"/>
                      </a:cubicBezTo>
                      <a:cubicBezTo>
                        <a:pt x="11" y="37"/>
                        <a:pt x="11" y="37"/>
                        <a:pt x="12" y="37"/>
                      </a:cubicBezTo>
                      <a:cubicBezTo>
                        <a:pt x="12" y="37"/>
                        <a:pt x="13" y="37"/>
                        <a:pt x="13" y="37"/>
                      </a:cubicBezTo>
                      <a:cubicBezTo>
                        <a:pt x="13" y="37"/>
                        <a:pt x="14" y="37"/>
                        <a:pt x="14" y="37"/>
                      </a:cubicBezTo>
                      <a:cubicBezTo>
                        <a:pt x="14" y="37"/>
                        <a:pt x="15" y="37"/>
                        <a:pt x="15" y="37"/>
                      </a:cubicBezTo>
                      <a:cubicBezTo>
                        <a:pt x="15" y="38"/>
                        <a:pt x="16" y="38"/>
                        <a:pt x="16" y="38"/>
                      </a:cubicBezTo>
                      <a:cubicBezTo>
                        <a:pt x="17" y="38"/>
                        <a:pt x="17" y="38"/>
                        <a:pt x="18" y="38"/>
                      </a:cubicBezTo>
                      <a:cubicBezTo>
                        <a:pt x="18" y="38"/>
                        <a:pt x="19" y="38"/>
                        <a:pt x="20" y="38"/>
                      </a:cubicBezTo>
                      <a:cubicBezTo>
                        <a:pt x="20" y="38"/>
                        <a:pt x="20" y="38"/>
                        <a:pt x="20" y="38"/>
                      </a:cubicBezTo>
                      <a:cubicBezTo>
                        <a:pt x="21" y="38"/>
                        <a:pt x="21" y="38"/>
                        <a:pt x="22" y="38"/>
                      </a:cubicBezTo>
                      <a:cubicBezTo>
                        <a:pt x="23" y="38"/>
                        <a:pt x="24" y="38"/>
                        <a:pt x="25" y="37"/>
                      </a:cubicBezTo>
                      <a:cubicBezTo>
                        <a:pt x="26" y="37"/>
                        <a:pt x="26" y="36"/>
                        <a:pt x="27" y="36"/>
                      </a:cubicBezTo>
                      <a:cubicBezTo>
                        <a:pt x="28" y="36"/>
                        <a:pt x="28" y="36"/>
                        <a:pt x="28" y="37"/>
                      </a:cubicBezTo>
                      <a:cubicBezTo>
                        <a:pt x="28" y="37"/>
                        <a:pt x="29" y="37"/>
                        <a:pt x="29" y="37"/>
                      </a:cubicBezTo>
                      <a:cubicBezTo>
                        <a:pt x="30" y="37"/>
                        <a:pt x="31" y="36"/>
                        <a:pt x="31" y="35"/>
                      </a:cubicBezTo>
                      <a:cubicBezTo>
                        <a:pt x="32" y="35"/>
                        <a:pt x="32" y="34"/>
                        <a:pt x="33" y="34"/>
                      </a:cubicBezTo>
                      <a:cubicBezTo>
                        <a:pt x="33" y="34"/>
                        <a:pt x="33" y="34"/>
                        <a:pt x="33" y="34"/>
                      </a:cubicBezTo>
                      <a:cubicBezTo>
                        <a:pt x="33" y="34"/>
                        <a:pt x="34" y="34"/>
                        <a:pt x="34" y="34"/>
                      </a:cubicBezTo>
                      <a:cubicBezTo>
                        <a:pt x="35" y="34"/>
                        <a:pt x="36" y="31"/>
                        <a:pt x="37" y="30"/>
                      </a:cubicBezTo>
                      <a:cubicBezTo>
                        <a:pt x="37" y="30"/>
                        <a:pt x="38" y="30"/>
                        <a:pt x="38" y="30"/>
                      </a:cubicBezTo>
                      <a:cubicBezTo>
                        <a:pt x="39" y="30"/>
                        <a:pt x="39" y="30"/>
                        <a:pt x="39" y="30"/>
                      </a:cubicBezTo>
                      <a:cubicBezTo>
                        <a:pt x="39" y="30"/>
                        <a:pt x="39" y="30"/>
                        <a:pt x="38" y="30"/>
                      </a:cubicBezTo>
                      <a:cubicBezTo>
                        <a:pt x="37" y="30"/>
                        <a:pt x="37" y="30"/>
                        <a:pt x="36" y="31"/>
                      </a:cubicBezTo>
                      <a:cubicBezTo>
                        <a:pt x="35" y="31"/>
                        <a:pt x="34" y="32"/>
                        <a:pt x="33" y="32"/>
                      </a:cubicBezTo>
                      <a:cubicBezTo>
                        <a:pt x="32" y="32"/>
                        <a:pt x="32" y="32"/>
                        <a:pt x="31" y="31"/>
                      </a:cubicBezTo>
                      <a:cubicBezTo>
                        <a:pt x="31" y="31"/>
                        <a:pt x="31" y="31"/>
                        <a:pt x="31" y="31"/>
                      </a:cubicBezTo>
                      <a:cubicBezTo>
                        <a:pt x="30" y="31"/>
                        <a:pt x="29" y="31"/>
                        <a:pt x="29" y="32"/>
                      </a:cubicBezTo>
                      <a:cubicBezTo>
                        <a:pt x="28" y="32"/>
                        <a:pt x="28" y="32"/>
                        <a:pt x="27" y="32"/>
                      </a:cubicBezTo>
                      <a:cubicBezTo>
                        <a:pt x="27" y="32"/>
                        <a:pt x="26" y="32"/>
                        <a:pt x="26" y="31"/>
                      </a:cubicBezTo>
                      <a:cubicBezTo>
                        <a:pt x="26" y="30"/>
                        <a:pt x="25" y="30"/>
                        <a:pt x="25" y="30"/>
                      </a:cubicBezTo>
                      <a:cubicBezTo>
                        <a:pt x="25" y="30"/>
                        <a:pt x="24" y="30"/>
                        <a:pt x="24" y="30"/>
                      </a:cubicBezTo>
                      <a:cubicBezTo>
                        <a:pt x="24" y="30"/>
                        <a:pt x="23" y="30"/>
                        <a:pt x="23" y="30"/>
                      </a:cubicBezTo>
                      <a:cubicBezTo>
                        <a:pt x="23" y="30"/>
                        <a:pt x="22" y="30"/>
                        <a:pt x="22" y="30"/>
                      </a:cubicBezTo>
                      <a:cubicBezTo>
                        <a:pt x="21" y="30"/>
                        <a:pt x="20" y="30"/>
                        <a:pt x="20" y="30"/>
                      </a:cubicBezTo>
                      <a:cubicBezTo>
                        <a:pt x="17" y="30"/>
                        <a:pt x="15" y="30"/>
                        <a:pt x="12" y="29"/>
                      </a:cubicBezTo>
                      <a:cubicBezTo>
                        <a:pt x="8" y="29"/>
                        <a:pt x="4" y="28"/>
                        <a:pt x="0" y="27"/>
                      </a:cubicBezTo>
                      <a:moveTo>
                        <a:pt x="10" y="0"/>
                      </a:moveTo>
                      <a:cubicBezTo>
                        <a:pt x="9" y="0"/>
                        <a:pt x="9" y="1"/>
                        <a:pt x="9" y="1"/>
                      </a:cubicBezTo>
                      <a:cubicBezTo>
                        <a:pt x="9" y="1"/>
                        <a:pt x="9" y="1"/>
                        <a:pt x="9" y="1"/>
                      </a:cubicBezTo>
                      <a:cubicBezTo>
                        <a:pt x="9" y="1"/>
                        <a:pt x="9"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3"/>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5"/>
                        <a:pt x="7" y="6"/>
                        <a:pt x="8" y="6"/>
                      </a:cubicBezTo>
                      <a:cubicBezTo>
                        <a:pt x="8" y="6"/>
                        <a:pt x="8" y="5"/>
                        <a:pt x="8" y="5"/>
                      </a:cubicBezTo>
                      <a:cubicBezTo>
                        <a:pt x="10" y="3"/>
                        <a:pt x="10" y="2"/>
                        <a:pt x="10" y="0"/>
                      </a:cubicBezTo>
                      <a:cubicBezTo>
                        <a:pt x="10" y="0"/>
                        <a:pt x="10" y="0"/>
                        <a:pt x="10" y="0"/>
                      </a:cubicBezTo>
                    </a:path>
                  </a:pathLst>
                </a:custGeom>
                <a:solidFill>
                  <a:srgbClr val="B084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7" name="Freeform 9068">
                  <a:extLst>
                    <a:ext uri="{FF2B5EF4-FFF2-40B4-BE49-F238E27FC236}">
                      <a16:creationId xmlns:a16="http://schemas.microsoft.com/office/drawing/2014/main" id="{F7EE4CDD-9257-75D0-2C90-3D4E9D8D3214}"/>
                    </a:ext>
                  </a:extLst>
                </p:cNvPr>
                <p:cNvSpPr>
                  <a:spLocks/>
                </p:cNvSpPr>
                <p:nvPr/>
              </p:nvSpPr>
              <p:spPr bwMode="auto">
                <a:xfrm>
                  <a:off x="4040" y="2297"/>
                  <a:ext cx="22" cy="14"/>
                </a:xfrm>
                <a:custGeom>
                  <a:avLst/>
                  <a:gdLst>
                    <a:gd name="T0" fmla="*/ 2 w 26"/>
                    <a:gd name="T1" fmla="*/ 0 h 16"/>
                    <a:gd name="T2" fmla="*/ 1 w 26"/>
                    <a:gd name="T3" fmla="*/ 1 h 16"/>
                    <a:gd name="T4" fmla="*/ 1 w 26"/>
                    <a:gd name="T5" fmla="*/ 2 h 16"/>
                    <a:gd name="T6" fmla="*/ 1 w 26"/>
                    <a:gd name="T7" fmla="*/ 4 h 16"/>
                    <a:gd name="T8" fmla="*/ 2 w 26"/>
                    <a:gd name="T9" fmla="*/ 4 h 16"/>
                    <a:gd name="T10" fmla="*/ 3 w 26"/>
                    <a:gd name="T11" fmla="*/ 8 h 16"/>
                    <a:gd name="T12" fmla="*/ 3 w 26"/>
                    <a:gd name="T13" fmla="*/ 8 h 16"/>
                    <a:gd name="T14" fmla="*/ 8 w 26"/>
                    <a:gd name="T15" fmla="*/ 9 h 16"/>
                    <a:gd name="T16" fmla="*/ 12 w 26"/>
                    <a:gd name="T17" fmla="*/ 10 h 16"/>
                    <a:gd name="T18" fmla="*/ 14 w 26"/>
                    <a:gd name="T19" fmla="*/ 10 h 16"/>
                    <a:gd name="T20" fmla="*/ 14 w 26"/>
                    <a:gd name="T21" fmla="*/ 9 h 16"/>
                    <a:gd name="T22" fmla="*/ 12 w 26"/>
                    <a:gd name="T23" fmla="*/ 8 h 16"/>
                    <a:gd name="T24" fmla="*/ 9 w 26"/>
                    <a:gd name="T25" fmla="*/ 6 h 16"/>
                    <a:gd name="T26" fmla="*/ 8 w 26"/>
                    <a:gd name="T27" fmla="*/ 4 h 16"/>
                    <a:gd name="T28" fmla="*/ 6 w 26"/>
                    <a:gd name="T29" fmla="*/ 2 h 16"/>
                    <a:gd name="T30" fmla="*/ 2 w 26"/>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6" h="16">
                      <a:moveTo>
                        <a:pt x="2" y="0"/>
                      </a:moveTo>
                      <a:cubicBezTo>
                        <a:pt x="2" y="1"/>
                        <a:pt x="2" y="1"/>
                        <a:pt x="1" y="1"/>
                      </a:cubicBezTo>
                      <a:cubicBezTo>
                        <a:pt x="1" y="2"/>
                        <a:pt x="1" y="2"/>
                        <a:pt x="1" y="2"/>
                      </a:cubicBezTo>
                      <a:cubicBezTo>
                        <a:pt x="1" y="3"/>
                        <a:pt x="1" y="4"/>
                        <a:pt x="1" y="4"/>
                      </a:cubicBezTo>
                      <a:cubicBezTo>
                        <a:pt x="2" y="5"/>
                        <a:pt x="2" y="6"/>
                        <a:pt x="2" y="7"/>
                      </a:cubicBezTo>
                      <a:cubicBezTo>
                        <a:pt x="0" y="10"/>
                        <a:pt x="4" y="10"/>
                        <a:pt x="4" y="12"/>
                      </a:cubicBezTo>
                      <a:cubicBezTo>
                        <a:pt x="4" y="12"/>
                        <a:pt x="4" y="13"/>
                        <a:pt x="4" y="13"/>
                      </a:cubicBezTo>
                      <a:cubicBezTo>
                        <a:pt x="8" y="14"/>
                        <a:pt x="12" y="15"/>
                        <a:pt x="16" y="15"/>
                      </a:cubicBezTo>
                      <a:cubicBezTo>
                        <a:pt x="19" y="16"/>
                        <a:pt x="21" y="16"/>
                        <a:pt x="24" y="16"/>
                      </a:cubicBezTo>
                      <a:cubicBezTo>
                        <a:pt x="24" y="16"/>
                        <a:pt x="25" y="16"/>
                        <a:pt x="26" y="16"/>
                      </a:cubicBezTo>
                      <a:cubicBezTo>
                        <a:pt x="26" y="16"/>
                        <a:pt x="26" y="16"/>
                        <a:pt x="26" y="15"/>
                      </a:cubicBezTo>
                      <a:cubicBezTo>
                        <a:pt x="25" y="14"/>
                        <a:pt x="22" y="16"/>
                        <a:pt x="22" y="13"/>
                      </a:cubicBezTo>
                      <a:cubicBezTo>
                        <a:pt x="22" y="12"/>
                        <a:pt x="18" y="12"/>
                        <a:pt x="18" y="10"/>
                      </a:cubicBezTo>
                      <a:cubicBezTo>
                        <a:pt x="18" y="8"/>
                        <a:pt x="15" y="8"/>
                        <a:pt x="15" y="6"/>
                      </a:cubicBezTo>
                      <a:cubicBezTo>
                        <a:pt x="15" y="4"/>
                        <a:pt x="12" y="3"/>
                        <a:pt x="12" y="2"/>
                      </a:cubicBezTo>
                      <a:cubicBezTo>
                        <a:pt x="9" y="2"/>
                        <a:pt x="5" y="1"/>
                        <a:pt x="2"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8" name="Freeform 9069">
                  <a:extLst>
                    <a:ext uri="{FF2B5EF4-FFF2-40B4-BE49-F238E27FC236}">
                      <a16:creationId xmlns:a16="http://schemas.microsoft.com/office/drawing/2014/main" id="{74543005-034F-A86C-C6B2-6A6E909D844C}"/>
                    </a:ext>
                  </a:extLst>
                </p:cNvPr>
                <p:cNvSpPr>
                  <a:spLocks/>
                </p:cNvSpPr>
                <p:nvPr/>
              </p:nvSpPr>
              <p:spPr bwMode="auto">
                <a:xfrm>
                  <a:off x="4043" y="2289"/>
                  <a:ext cx="7" cy="7"/>
                </a:xfrm>
                <a:custGeom>
                  <a:avLst/>
                  <a:gdLst>
                    <a:gd name="T0" fmla="*/ 2 w 9"/>
                    <a:gd name="T1" fmla="*/ 0 h 8"/>
                    <a:gd name="T2" fmla="*/ 2 w 9"/>
                    <a:gd name="T3" fmla="*/ 1 h 8"/>
                    <a:gd name="T4" fmla="*/ 2 w 9"/>
                    <a:gd name="T5" fmla="*/ 1 h 8"/>
                    <a:gd name="T6" fmla="*/ 1 w 9"/>
                    <a:gd name="T7" fmla="*/ 4 h 8"/>
                    <a:gd name="T8" fmla="*/ 0 w 9"/>
                    <a:gd name="T9" fmla="*/ 4 h 8"/>
                    <a:gd name="T10" fmla="*/ 2 w 9"/>
                    <a:gd name="T11" fmla="*/ 4 h 8"/>
                    <a:gd name="T12" fmla="*/ 3 w 9"/>
                    <a:gd name="T13" fmla="*/ 3 h 8"/>
                    <a:gd name="T14" fmla="*/ 3 w 9"/>
                    <a:gd name="T15" fmla="*/ 2 h 8"/>
                    <a:gd name="T16" fmla="*/ 2 w 9"/>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5" y="0"/>
                      </a:moveTo>
                      <a:cubicBezTo>
                        <a:pt x="4" y="0"/>
                        <a:pt x="4" y="0"/>
                        <a:pt x="4" y="1"/>
                      </a:cubicBezTo>
                      <a:cubicBezTo>
                        <a:pt x="4" y="1"/>
                        <a:pt x="4" y="1"/>
                        <a:pt x="4" y="1"/>
                      </a:cubicBezTo>
                      <a:cubicBezTo>
                        <a:pt x="3" y="1"/>
                        <a:pt x="3" y="4"/>
                        <a:pt x="1" y="5"/>
                      </a:cubicBezTo>
                      <a:cubicBezTo>
                        <a:pt x="0" y="5"/>
                        <a:pt x="0" y="5"/>
                        <a:pt x="0" y="6"/>
                      </a:cubicBezTo>
                      <a:cubicBezTo>
                        <a:pt x="1" y="7"/>
                        <a:pt x="3" y="8"/>
                        <a:pt x="4" y="8"/>
                      </a:cubicBezTo>
                      <a:cubicBezTo>
                        <a:pt x="6" y="6"/>
                        <a:pt x="7" y="5"/>
                        <a:pt x="9" y="3"/>
                      </a:cubicBezTo>
                      <a:cubicBezTo>
                        <a:pt x="9" y="3"/>
                        <a:pt x="9" y="3"/>
                        <a:pt x="9" y="2"/>
                      </a:cubicBezTo>
                      <a:cubicBezTo>
                        <a:pt x="8" y="2"/>
                        <a:pt x="6" y="1"/>
                        <a:pt x="5"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89" name="Freeform 9070">
                  <a:extLst>
                    <a:ext uri="{FF2B5EF4-FFF2-40B4-BE49-F238E27FC236}">
                      <a16:creationId xmlns:a16="http://schemas.microsoft.com/office/drawing/2014/main" id="{A3876AD0-9E3A-6E0C-D39E-03CCD40AC790}"/>
                    </a:ext>
                  </a:extLst>
                </p:cNvPr>
                <p:cNvSpPr>
                  <a:spLocks/>
                </p:cNvSpPr>
                <p:nvPr/>
              </p:nvSpPr>
              <p:spPr bwMode="auto">
                <a:xfrm>
                  <a:off x="4042" y="2292"/>
                  <a:ext cx="10" cy="7"/>
                </a:xfrm>
                <a:custGeom>
                  <a:avLst/>
                  <a:gdLst>
                    <a:gd name="T0" fmla="*/ 5 w 12"/>
                    <a:gd name="T1" fmla="*/ 0 h 9"/>
                    <a:gd name="T2" fmla="*/ 3 w 12"/>
                    <a:gd name="T3" fmla="*/ 2 h 9"/>
                    <a:gd name="T4" fmla="*/ 1 w 12"/>
                    <a:gd name="T5" fmla="*/ 2 h 9"/>
                    <a:gd name="T6" fmla="*/ 0 w 12"/>
                    <a:gd name="T7" fmla="*/ 2 h 9"/>
                    <a:gd name="T8" fmla="*/ 5 w 12"/>
                    <a:gd name="T9" fmla="*/ 3 h 9"/>
                    <a:gd name="T10" fmla="*/ 6 w 12"/>
                    <a:gd name="T11" fmla="*/ 3 h 9"/>
                    <a:gd name="T12" fmla="*/ 5 w 12"/>
                    <a:gd name="T13" fmla="*/ 2 h 9"/>
                    <a:gd name="T14" fmla="*/ 5 w 12"/>
                    <a:gd name="T15" fmla="*/ 0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 h="9">
                      <a:moveTo>
                        <a:pt x="10" y="0"/>
                      </a:moveTo>
                      <a:cubicBezTo>
                        <a:pt x="8" y="2"/>
                        <a:pt x="7" y="3"/>
                        <a:pt x="5" y="5"/>
                      </a:cubicBezTo>
                      <a:cubicBezTo>
                        <a:pt x="4" y="5"/>
                        <a:pt x="2" y="4"/>
                        <a:pt x="1" y="3"/>
                      </a:cubicBezTo>
                      <a:cubicBezTo>
                        <a:pt x="1" y="4"/>
                        <a:pt x="1" y="6"/>
                        <a:pt x="0" y="7"/>
                      </a:cubicBezTo>
                      <a:cubicBezTo>
                        <a:pt x="3" y="8"/>
                        <a:pt x="7" y="9"/>
                        <a:pt x="10" y="9"/>
                      </a:cubicBezTo>
                      <a:cubicBezTo>
                        <a:pt x="10" y="9"/>
                        <a:pt x="11" y="8"/>
                        <a:pt x="11" y="8"/>
                      </a:cubicBezTo>
                      <a:cubicBezTo>
                        <a:pt x="12" y="6"/>
                        <a:pt x="9" y="4"/>
                        <a:pt x="10" y="2"/>
                      </a:cubicBezTo>
                      <a:cubicBezTo>
                        <a:pt x="10" y="2"/>
                        <a:pt x="10" y="1"/>
                        <a:pt x="10" y="0"/>
                      </a:cubicBezTo>
                    </a:path>
                  </a:pathLst>
                </a:custGeom>
                <a:solidFill>
                  <a:srgbClr val="C99A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0" name="Freeform 9071">
                  <a:extLst>
                    <a:ext uri="{FF2B5EF4-FFF2-40B4-BE49-F238E27FC236}">
                      <a16:creationId xmlns:a16="http://schemas.microsoft.com/office/drawing/2014/main" id="{7B3C85E9-C4CE-8764-B586-DE2B65C1A999}"/>
                    </a:ext>
                  </a:extLst>
                </p:cNvPr>
                <p:cNvSpPr>
                  <a:spLocks noEditPoints="1"/>
                </p:cNvSpPr>
                <p:nvPr/>
              </p:nvSpPr>
              <p:spPr bwMode="auto">
                <a:xfrm>
                  <a:off x="4041" y="230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1" name="Freeform 9072">
                  <a:extLst>
                    <a:ext uri="{FF2B5EF4-FFF2-40B4-BE49-F238E27FC236}">
                      <a16:creationId xmlns:a16="http://schemas.microsoft.com/office/drawing/2014/main" id="{D13B1B71-D0AB-41A2-D440-15CE07CCFD7E}"/>
                    </a:ext>
                  </a:extLst>
                </p:cNvPr>
                <p:cNvSpPr>
                  <a:spLocks/>
                </p:cNvSpPr>
                <p:nvPr/>
              </p:nvSpPr>
              <p:spPr bwMode="auto">
                <a:xfrm>
                  <a:off x="4041" y="2307"/>
                  <a:ext cx="35" cy="13"/>
                </a:xfrm>
                <a:custGeom>
                  <a:avLst/>
                  <a:gdLst>
                    <a:gd name="T0" fmla="*/ 1 w 43"/>
                    <a:gd name="T1" fmla="*/ 0 h 16"/>
                    <a:gd name="T2" fmla="*/ 0 w 43"/>
                    <a:gd name="T3" fmla="*/ 0 h 16"/>
                    <a:gd name="T4" fmla="*/ 2 w 43"/>
                    <a:gd name="T5" fmla="*/ 2 h 16"/>
                    <a:gd name="T6" fmla="*/ 2 w 43"/>
                    <a:gd name="T7" fmla="*/ 2 h 16"/>
                    <a:gd name="T8" fmla="*/ 2 w 43"/>
                    <a:gd name="T9" fmla="*/ 2 h 16"/>
                    <a:gd name="T10" fmla="*/ 2 w 43"/>
                    <a:gd name="T11" fmla="*/ 4 h 16"/>
                    <a:gd name="T12" fmla="*/ 5 w 43"/>
                    <a:gd name="T13" fmla="*/ 6 h 16"/>
                    <a:gd name="T14" fmla="*/ 6 w 43"/>
                    <a:gd name="T15" fmla="*/ 6 h 16"/>
                    <a:gd name="T16" fmla="*/ 7 w 43"/>
                    <a:gd name="T17" fmla="*/ 7 h 16"/>
                    <a:gd name="T18" fmla="*/ 7 w 43"/>
                    <a:gd name="T19" fmla="*/ 7 h 16"/>
                    <a:gd name="T20" fmla="*/ 7 w 43"/>
                    <a:gd name="T21" fmla="*/ 7 h 16"/>
                    <a:gd name="T22" fmla="*/ 8 w 43"/>
                    <a:gd name="T23" fmla="*/ 7 h 16"/>
                    <a:gd name="T24" fmla="*/ 8 w 43"/>
                    <a:gd name="T25" fmla="*/ 7 h 16"/>
                    <a:gd name="T26" fmla="*/ 9 w 43"/>
                    <a:gd name="T27" fmla="*/ 7 h 16"/>
                    <a:gd name="T28" fmla="*/ 10 w 43"/>
                    <a:gd name="T29" fmla="*/ 7 h 16"/>
                    <a:gd name="T30" fmla="*/ 10 w 43"/>
                    <a:gd name="T31" fmla="*/ 7 h 16"/>
                    <a:gd name="T32" fmla="*/ 11 w 43"/>
                    <a:gd name="T33" fmla="*/ 7 h 16"/>
                    <a:gd name="T34" fmla="*/ 12 w 43"/>
                    <a:gd name="T35" fmla="*/ 7 h 16"/>
                    <a:gd name="T36" fmla="*/ 13 w 43"/>
                    <a:gd name="T37" fmla="*/ 6 h 16"/>
                    <a:gd name="T38" fmla="*/ 13 w 43"/>
                    <a:gd name="T39" fmla="*/ 7 h 16"/>
                    <a:gd name="T40" fmla="*/ 14 w 43"/>
                    <a:gd name="T41" fmla="*/ 7 h 16"/>
                    <a:gd name="T42" fmla="*/ 15 w 43"/>
                    <a:gd name="T43" fmla="*/ 6 h 16"/>
                    <a:gd name="T44" fmla="*/ 16 w 43"/>
                    <a:gd name="T45" fmla="*/ 6 h 16"/>
                    <a:gd name="T46" fmla="*/ 16 w 43"/>
                    <a:gd name="T47" fmla="*/ 5 h 16"/>
                    <a:gd name="T48" fmla="*/ 17 w 43"/>
                    <a:gd name="T49" fmla="*/ 5 h 16"/>
                    <a:gd name="T50" fmla="*/ 17 w 43"/>
                    <a:gd name="T51" fmla="*/ 5 h 16"/>
                    <a:gd name="T52" fmla="*/ 18 w 43"/>
                    <a:gd name="T53" fmla="*/ 4 h 16"/>
                    <a:gd name="T54" fmla="*/ 18 w 43"/>
                    <a:gd name="T55" fmla="*/ 4 h 16"/>
                    <a:gd name="T56" fmla="*/ 18 w 43"/>
                    <a:gd name="T57" fmla="*/ 4 h 16"/>
                    <a:gd name="T58" fmla="*/ 19 w 43"/>
                    <a:gd name="T59" fmla="*/ 4 h 16"/>
                    <a:gd name="T60" fmla="*/ 19 w 43"/>
                    <a:gd name="T61" fmla="*/ 4 h 16"/>
                    <a:gd name="T62" fmla="*/ 19 w 43"/>
                    <a:gd name="T63" fmla="*/ 2 h 16"/>
                    <a:gd name="T64" fmla="*/ 19 w 43"/>
                    <a:gd name="T65" fmla="*/ 2 h 16"/>
                    <a:gd name="T66" fmla="*/ 19 w 43"/>
                    <a:gd name="T67" fmla="*/ 2 h 16"/>
                    <a:gd name="T68" fmla="*/ 19 w 43"/>
                    <a:gd name="T69" fmla="*/ 2 h 16"/>
                    <a:gd name="T70" fmla="*/ 19 w 43"/>
                    <a:gd name="T71" fmla="*/ 2 h 16"/>
                    <a:gd name="T72" fmla="*/ 19 w 43"/>
                    <a:gd name="T73" fmla="*/ 2 h 16"/>
                    <a:gd name="T74" fmla="*/ 18 w 43"/>
                    <a:gd name="T75" fmla="*/ 2 h 16"/>
                    <a:gd name="T76" fmla="*/ 18 w 43"/>
                    <a:gd name="T77" fmla="*/ 2 h 16"/>
                    <a:gd name="T78" fmla="*/ 16 w 43"/>
                    <a:gd name="T79" fmla="*/ 4 h 16"/>
                    <a:gd name="T80" fmla="*/ 16 w 43"/>
                    <a:gd name="T81" fmla="*/ 4 h 16"/>
                    <a:gd name="T82" fmla="*/ 16 w 43"/>
                    <a:gd name="T83" fmla="*/ 4 h 16"/>
                    <a:gd name="T84" fmla="*/ 15 w 43"/>
                    <a:gd name="T85" fmla="*/ 4 h 16"/>
                    <a:gd name="T86" fmla="*/ 14 w 43"/>
                    <a:gd name="T87" fmla="*/ 5 h 16"/>
                    <a:gd name="T88" fmla="*/ 13 w 43"/>
                    <a:gd name="T89" fmla="*/ 5 h 16"/>
                    <a:gd name="T90" fmla="*/ 13 w 43"/>
                    <a:gd name="T91" fmla="*/ 5 h 16"/>
                    <a:gd name="T92" fmla="*/ 12 w 43"/>
                    <a:gd name="T93" fmla="*/ 5 h 16"/>
                    <a:gd name="T94" fmla="*/ 11 w 43"/>
                    <a:gd name="T95" fmla="*/ 6 h 16"/>
                    <a:gd name="T96" fmla="*/ 10 w 43"/>
                    <a:gd name="T97" fmla="*/ 6 h 16"/>
                    <a:gd name="T98" fmla="*/ 10 w 43"/>
                    <a:gd name="T99" fmla="*/ 6 h 16"/>
                    <a:gd name="T100" fmla="*/ 9 w 43"/>
                    <a:gd name="T101" fmla="*/ 6 h 16"/>
                    <a:gd name="T102" fmla="*/ 8 w 43"/>
                    <a:gd name="T103" fmla="*/ 6 h 16"/>
                    <a:gd name="T104" fmla="*/ 8 w 43"/>
                    <a:gd name="T105" fmla="*/ 5 h 16"/>
                    <a:gd name="T106" fmla="*/ 7 w 43"/>
                    <a:gd name="T107" fmla="*/ 5 h 16"/>
                    <a:gd name="T108" fmla="*/ 7 w 43"/>
                    <a:gd name="T109" fmla="*/ 5 h 16"/>
                    <a:gd name="T110" fmla="*/ 7 w 43"/>
                    <a:gd name="T111" fmla="*/ 5 h 16"/>
                    <a:gd name="T112" fmla="*/ 6 w 43"/>
                    <a:gd name="T113" fmla="*/ 5 h 16"/>
                    <a:gd name="T114" fmla="*/ 5 w 43"/>
                    <a:gd name="T115" fmla="*/ 4 h 16"/>
                    <a:gd name="T116" fmla="*/ 2 w 43"/>
                    <a:gd name="T117" fmla="*/ 2 h 16"/>
                    <a:gd name="T118" fmla="*/ 2 w 43"/>
                    <a:gd name="T119" fmla="*/ 1 h 16"/>
                    <a:gd name="T120" fmla="*/ 1 w 43"/>
                    <a:gd name="T121" fmla="*/ 0 h 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 h="16">
                      <a:moveTo>
                        <a:pt x="1" y="0"/>
                      </a:moveTo>
                      <a:cubicBezTo>
                        <a:pt x="0" y="0"/>
                        <a:pt x="0" y="0"/>
                        <a:pt x="0" y="0"/>
                      </a:cubicBezTo>
                      <a:cubicBezTo>
                        <a:pt x="0" y="2"/>
                        <a:pt x="3" y="3"/>
                        <a:pt x="3" y="4"/>
                      </a:cubicBezTo>
                      <a:cubicBezTo>
                        <a:pt x="3" y="4"/>
                        <a:pt x="3" y="4"/>
                        <a:pt x="3" y="4"/>
                      </a:cubicBezTo>
                      <a:cubicBezTo>
                        <a:pt x="3" y="4"/>
                        <a:pt x="3" y="4"/>
                        <a:pt x="3" y="5"/>
                      </a:cubicBezTo>
                      <a:cubicBezTo>
                        <a:pt x="3" y="7"/>
                        <a:pt x="6" y="7"/>
                        <a:pt x="6" y="8"/>
                      </a:cubicBezTo>
                      <a:cubicBezTo>
                        <a:pt x="6" y="11"/>
                        <a:pt x="10" y="10"/>
                        <a:pt x="10" y="12"/>
                      </a:cubicBezTo>
                      <a:cubicBezTo>
                        <a:pt x="10" y="14"/>
                        <a:pt x="13" y="12"/>
                        <a:pt x="14" y="14"/>
                      </a:cubicBezTo>
                      <a:cubicBezTo>
                        <a:pt x="14" y="15"/>
                        <a:pt x="14" y="15"/>
                        <a:pt x="15" y="15"/>
                      </a:cubicBezTo>
                      <a:cubicBezTo>
                        <a:pt x="15" y="15"/>
                        <a:pt x="16" y="15"/>
                        <a:pt x="16" y="15"/>
                      </a:cubicBezTo>
                      <a:cubicBezTo>
                        <a:pt x="16" y="15"/>
                        <a:pt x="17" y="15"/>
                        <a:pt x="17" y="15"/>
                      </a:cubicBezTo>
                      <a:cubicBezTo>
                        <a:pt x="17" y="15"/>
                        <a:pt x="18" y="15"/>
                        <a:pt x="18" y="15"/>
                      </a:cubicBezTo>
                      <a:cubicBezTo>
                        <a:pt x="18" y="16"/>
                        <a:pt x="19" y="16"/>
                        <a:pt x="19" y="16"/>
                      </a:cubicBezTo>
                      <a:cubicBezTo>
                        <a:pt x="20" y="16"/>
                        <a:pt x="20" y="16"/>
                        <a:pt x="21" y="16"/>
                      </a:cubicBezTo>
                      <a:cubicBezTo>
                        <a:pt x="21" y="16"/>
                        <a:pt x="22" y="16"/>
                        <a:pt x="23" y="16"/>
                      </a:cubicBezTo>
                      <a:cubicBezTo>
                        <a:pt x="23" y="16"/>
                        <a:pt x="23" y="16"/>
                        <a:pt x="23" y="16"/>
                      </a:cubicBezTo>
                      <a:cubicBezTo>
                        <a:pt x="24" y="16"/>
                        <a:pt x="24" y="16"/>
                        <a:pt x="25" y="16"/>
                      </a:cubicBezTo>
                      <a:cubicBezTo>
                        <a:pt x="26" y="16"/>
                        <a:pt x="27" y="16"/>
                        <a:pt x="28" y="15"/>
                      </a:cubicBezTo>
                      <a:cubicBezTo>
                        <a:pt x="29" y="15"/>
                        <a:pt x="29" y="14"/>
                        <a:pt x="30" y="14"/>
                      </a:cubicBezTo>
                      <a:cubicBezTo>
                        <a:pt x="31" y="14"/>
                        <a:pt x="31" y="14"/>
                        <a:pt x="31" y="15"/>
                      </a:cubicBezTo>
                      <a:cubicBezTo>
                        <a:pt x="31" y="15"/>
                        <a:pt x="32" y="15"/>
                        <a:pt x="32" y="15"/>
                      </a:cubicBezTo>
                      <a:cubicBezTo>
                        <a:pt x="33" y="15"/>
                        <a:pt x="34" y="14"/>
                        <a:pt x="34" y="13"/>
                      </a:cubicBezTo>
                      <a:cubicBezTo>
                        <a:pt x="35" y="13"/>
                        <a:pt x="35" y="12"/>
                        <a:pt x="36" y="12"/>
                      </a:cubicBezTo>
                      <a:cubicBezTo>
                        <a:pt x="36" y="12"/>
                        <a:pt x="36" y="11"/>
                        <a:pt x="37" y="11"/>
                      </a:cubicBezTo>
                      <a:cubicBezTo>
                        <a:pt x="37" y="11"/>
                        <a:pt x="38" y="11"/>
                        <a:pt x="39" y="11"/>
                      </a:cubicBezTo>
                      <a:cubicBezTo>
                        <a:pt x="39" y="10"/>
                        <a:pt x="39" y="10"/>
                        <a:pt x="39" y="10"/>
                      </a:cubicBezTo>
                      <a:cubicBezTo>
                        <a:pt x="40" y="9"/>
                        <a:pt x="40" y="8"/>
                        <a:pt x="41" y="8"/>
                      </a:cubicBezTo>
                      <a:cubicBezTo>
                        <a:pt x="41" y="8"/>
                        <a:pt x="41" y="8"/>
                        <a:pt x="41" y="8"/>
                      </a:cubicBezTo>
                      <a:cubicBezTo>
                        <a:pt x="41" y="8"/>
                        <a:pt x="41" y="8"/>
                        <a:pt x="41" y="8"/>
                      </a:cubicBezTo>
                      <a:cubicBezTo>
                        <a:pt x="41" y="8"/>
                        <a:pt x="41" y="8"/>
                        <a:pt x="42" y="8"/>
                      </a:cubicBezTo>
                      <a:cubicBezTo>
                        <a:pt x="42" y="8"/>
                        <a:pt x="42" y="8"/>
                        <a:pt x="42" y="8"/>
                      </a:cubicBezTo>
                      <a:cubicBezTo>
                        <a:pt x="43" y="7"/>
                        <a:pt x="43" y="5"/>
                        <a:pt x="43" y="4"/>
                      </a:cubicBezTo>
                      <a:cubicBezTo>
                        <a:pt x="43" y="4"/>
                        <a:pt x="43" y="4"/>
                        <a:pt x="43" y="4"/>
                      </a:cubicBezTo>
                      <a:cubicBezTo>
                        <a:pt x="43" y="4"/>
                        <a:pt x="43" y="4"/>
                        <a:pt x="43" y="4"/>
                      </a:cubicBezTo>
                      <a:cubicBezTo>
                        <a:pt x="43" y="4"/>
                        <a:pt x="43" y="4"/>
                        <a:pt x="43" y="4"/>
                      </a:cubicBezTo>
                      <a:cubicBezTo>
                        <a:pt x="43" y="4"/>
                        <a:pt x="42" y="4"/>
                        <a:pt x="42" y="4"/>
                      </a:cubicBezTo>
                      <a:cubicBezTo>
                        <a:pt x="42" y="4"/>
                        <a:pt x="42" y="4"/>
                        <a:pt x="42" y="4"/>
                      </a:cubicBezTo>
                      <a:cubicBezTo>
                        <a:pt x="42" y="4"/>
                        <a:pt x="42" y="4"/>
                        <a:pt x="41" y="4"/>
                      </a:cubicBezTo>
                      <a:cubicBezTo>
                        <a:pt x="41" y="4"/>
                        <a:pt x="40" y="4"/>
                        <a:pt x="40" y="4"/>
                      </a:cubicBezTo>
                      <a:cubicBezTo>
                        <a:pt x="39" y="5"/>
                        <a:pt x="38" y="8"/>
                        <a:pt x="37" y="8"/>
                      </a:cubicBezTo>
                      <a:cubicBezTo>
                        <a:pt x="37" y="8"/>
                        <a:pt x="36" y="8"/>
                        <a:pt x="36" y="8"/>
                      </a:cubicBezTo>
                      <a:cubicBezTo>
                        <a:pt x="36" y="8"/>
                        <a:pt x="36" y="8"/>
                        <a:pt x="36" y="8"/>
                      </a:cubicBezTo>
                      <a:cubicBezTo>
                        <a:pt x="35" y="8"/>
                        <a:pt x="35" y="9"/>
                        <a:pt x="34" y="9"/>
                      </a:cubicBezTo>
                      <a:cubicBezTo>
                        <a:pt x="34" y="10"/>
                        <a:pt x="33" y="11"/>
                        <a:pt x="32" y="11"/>
                      </a:cubicBezTo>
                      <a:cubicBezTo>
                        <a:pt x="32" y="11"/>
                        <a:pt x="31" y="11"/>
                        <a:pt x="31" y="11"/>
                      </a:cubicBezTo>
                      <a:cubicBezTo>
                        <a:pt x="31" y="10"/>
                        <a:pt x="31" y="10"/>
                        <a:pt x="30" y="10"/>
                      </a:cubicBezTo>
                      <a:cubicBezTo>
                        <a:pt x="29" y="10"/>
                        <a:pt x="29" y="11"/>
                        <a:pt x="28" y="11"/>
                      </a:cubicBezTo>
                      <a:cubicBezTo>
                        <a:pt x="27" y="12"/>
                        <a:pt x="26" y="12"/>
                        <a:pt x="25" y="12"/>
                      </a:cubicBezTo>
                      <a:cubicBezTo>
                        <a:pt x="24" y="12"/>
                        <a:pt x="24" y="12"/>
                        <a:pt x="23" y="12"/>
                      </a:cubicBezTo>
                      <a:cubicBezTo>
                        <a:pt x="23" y="12"/>
                        <a:pt x="23" y="12"/>
                        <a:pt x="23" y="12"/>
                      </a:cubicBezTo>
                      <a:cubicBezTo>
                        <a:pt x="22" y="12"/>
                        <a:pt x="21" y="12"/>
                        <a:pt x="21" y="12"/>
                      </a:cubicBezTo>
                      <a:cubicBezTo>
                        <a:pt x="20" y="12"/>
                        <a:pt x="20" y="12"/>
                        <a:pt x="19" y="12"/>
                      </a:cubicBezTo>
                      <a:cubicBezTo>
                        <a:pt x="19" y="12"/>
                        <a:pt x="18" y="12"/>
                        <a:pt x="18" y="11"/>
                      </a:cubicBezTo>
                      <a:cubicBezTo>
                        <a:pt x="18" y="11"/>
                        <a:pt x="17" y="11"/>
                        <a:pt x="17" y="11"/>
                      </a:cubicBezTo>
                      <a:cubicBezTo>
                        <a:pt x="17" y="11"/>
                        <a:pt x="16" y="11"/>
                        <a:pt x="16" y="11"/>
                      </a:cubicBezTo>
                      <a:cubicBezTo>
                        <a:pt x="16" y="11"/>
                        <a:pt x="15" y="11"/>
                        <a:pt x="15" y="11"/>
                      </a:cubicBezTo>
                      <a:cubicBezTo>
                        <a:pt x="14" y="11"/>
                        <a:pt x="14" y="11"/>
                        <a:pt x="14" y="10"/>
                      </a:cubicBezTo>
                      <a:cubicBezTo>
                        <a:pt x="13" y="8"/>
                        <a:pt x="10" y="10"/>
                        <a:pt x="10" y="8"/>
                      </a:cubicBezTo>
                      <a:cubicBezTo>
                        <a:pt x="10" y="6"/>
                        <a:pt x="6" y="7"/>
                        <a:pt x="6" y="4"/>
                      </a:cubicBezTo>
                      <a:cubicBezTo>
                        <a:pt x="6" y="3"/>
                        <a:pt x="3" y="3"/>
                        <a:pt x="3" y="1"/>
                      </a:cubicBezTo>
                      <a:cubicBezTo>
                        <a:pt x="2" y="0"/>
                        <a:pt x="1" y="0"/>
                        <a:pt x="1" y="0"/>
                      </a:cubicBezTo>
                    </a:path>
                  </a:pathLst>
                </a:custGeom>
                <a:solidFill>
                  <a:srgbClr val="9F7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2" name="Freeform 9073">
                  <a:extLst>
                    <a:ext uri="{FF2B5EF4-FFF2-40B4-BE49-F238E27FC236}">
                      <a16:creationId xmlns:a16="http://schemas.microsoft.com/office/drawing/2014/main" id="{D56E9288-C717-1715-C953-02C56372D8F4}"/>
                    </a:ext>
                  </a:extLst>
                </p:cNvPr>
                <p:cNvSpPr>
                  <a:spLocks/>
                </p:cNvSpPr>
                <p:nvPr/>
              </p:nvSpPr>
              <p:spPr bwMode="auto">
                <a:xfrm>
                  <a:off x="4040" y="2301"/>
                  <a:ext cx="3" cy="7"/>
                </a:xfrm>
                <a:custGeom>
                  <a:avLst/>
                  <a:gdLst>
                    <a:gd name="T0" fmla="*/ 1 w 4"/>
                    <a:gd name="T1" fmla="*/ 0 h 9"/>
                    <a:gd name="T2" fmla="*/ 1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1 w 4"/>
                    <a:gd name="T17" fmla="*/ 2 h 9"/>
                    <a:gd name="T18" fmla="*/ 2 w 4"/>
                    <a:gd name="T19" fmla="*/ 2 h 9"/>
                    <a:gd name="T20" fmla="*/ 2 w 4"/>
                    <a:gd name="T21" fmla="*/ 2 h 9"/>
                    <a:gd name="T22" fmla="*/ 2 w 4"/>
                    <a:gd name="T23" fmla="*/ 3 h 9"/>
                    <a:gd name="T24" fmla="*/ 2 w 4"/>
                    <a:gd name="T25" fmla="*/ 3 h 9"/>
                    <a:gd name="T26" fmla="*/ 2 w 4"/>
                    <a:gd name="T27" fmla="*/ 3 h 9"/>
                    <a:gd name="T28" fmla="*/ 2 w 4"/>
                    <a:gd name="T29" fmla="*/ 2 h 9"/>
                    <a:gd name="T30" fmla="*/ 1 w 4"/>
                    <a:gd name="T31" fmla="*/ 0 h 9"/>
                    <a:gd name="T32" fmla="*/ 1 w 4"/>
                    <a:gd name="T33" fmla="*/ 0 h 9"/>
                    <a:gd name="T34" fmla="*/ 1 w 4"/>
                    <a:gd name="T35" fmla="*/ 0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 h="9">
                      <a:moveTo>
                        <a:pt x="1" y="0"/>
                      </a:move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4"/>
                        <a:pt x="2" y="5"/>
                        <a:pt x="2" y="7"/>
                      </a:cubicBezTo>
                      <a:cubicBezTo>
                        <a:pt x="2" y="7"/>
                        <a:pt x="2" y="7"/>
                        <a:pt x="2" y="7"/>
                      </a:cubicBezTo>
                      <a:cubicBezTo>
                        <a:pt x="2" y="8"/>
                        <a:pt x="2" y="8"/>
                        <a:pt x="2" y="8"/>
                      </a:cubicBezTo>
                      <a:cubicBezTo>
                        <a:pt x="2" y="8"/>
                        <a:pt x="3" y="8"/>
                        <a:pt x="4" y="9"/>
                      </a:cubicBezTo>
                      <a:cubicBezTo>
                        <a:pt x="4" y="9"/>
                        <a:pt x="4" y="8"/>
                        <a:pt x="4" y="8"/>
                      </a:cubicBezTo>
                      <a:cubicBezTo>
                        <a:pt x="4" y="6"/>
                        <a:pt x="0" y="6"/>
                        <a:pt x="2" y="3"/>
                      </a:cubicBezTo>
                      <a:cubicBezTo>
                        <a:pt x="2" y="2"/>
                        <a:pt x="2" y="1"/>
                        <a:pt x="1" y="0"/>
                      </a:cubicBezTo>
                      <a:cubicBezTo>
                        <a:pt x="1" y="0"/>
                        <a:pt x="1" y="0"/>
                        <a:pt x="1" y="0"/>
                      </a:cubicBezTo>
                      <a:cubicBezTo>
                        <a:pt x="1" y="0"/>
                        <a:pt x="1" y="0"/>
                        <a:pt x="1" y="0"/>
                      </a:cubicBezTo>
                    </a:path>
                  </a:pathLst>
                </a:custGeom>
                <a:solidFill>
                  <a:srgbClr val="A77B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3" name="Freeform 9074">
                  <a:extLst>
                    <a:ext uri="{FF2B5EF4-FFF2-40B4-BE49-F238E27FC236}">
                      <a16:creationId xmlns:a16="http://schemas.microsoft.com/office/drawing/2014/main" id="{6A69D28D-75B2-CBF1-2290-0EB44BEEFB3F}"/>
                    </a:ext>
                  </a:extLst>
                </p:cNvPr>
                <p:cNvSpPr>
                  <a:spLocks/>
                </p:cNvSpPr>
                <p:nvPr/>
              </p:nvSpPr>
              <p:spPr bwMode="auto">
                <a:xfrm>
                  <a:off x="4052" y="2293"/>
                  <a:ext cx="3" cy="3"/>
                </a:xfrm>
                <a:custGeom>
                  <a:avLst/>
                  <a:gdLst>
                    <a:gd name="T0" fmla="*/ 0 w 3"/>
                    <a:gd name="T1" fmla="*/ 0 h 3"/>
                    <a:gd name="T2" fmla="*/ 0 w 3"/>
                    <a:gd name="T3" fmla="*/ 0 h 3"/>
                    <a:gd name="T4" fmla="*/ 0 w 3"/>
                    <a:gd name="T5" fmla="*/ 3 h 3"/>
                    <a:gd name="T6" fmla="*/ 1 w 3"/>
                    <a:gd name="T7" fmla="*/ 3 h 3"/>
                    <a:gd name="T8" fmla="*/ 2 w 3"/>
                    <a:gd name="T9" fmla="*/ 2 h 3"/>
                    <a:gd name="T10" fmla="*/ 0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0"/>
                        <a:pt x="0" y="0"/>
                        <a:pt x="0" y="0"/>
                      </a:cubicBezTo>
                      <a:cubicBezTo>
                        <a:pt x="2" y="0"/>
                        <a:pt x="1" y="2"/>
                        <a:pt x="0" y="3"/>
                      </a:cubicBezTo>
                      <a:cubicBezTo>
                        <a:pt x="0" y="3"/>
                        <a:pt x="1" y="3"/>
                        <a:pt x="1" y="3"/>
                      </a:cubicBezTo>
                      <a:cubicBezTo>
                        <a:pt x="1" y="3"/>
                        <a:pt x="2" y="2"/>
                        <a:pt x="2" y="2"/>
                      </a:cubicBezTo>
                      <a:cubicBezTo>
                        <a:pt x="3" y="1"/>
                        <a:pt x="1" y="0"/>
                        <a:pt x="0" y="0"/>
                      </a:cubicBezTo>
                    </a:path>
                  </a:pathLst>
                </a:custGeom>
                <a:solidFill>
                  <a:srgbClr val="C99A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4" name="Freeform 9075">
                  <a:extLst>
                    <a:ext uri="{FF2B5EF4-FFF2-40B4-BE49-F238E27FC236}">
                      <a16:creationId xmlns:a16="http://schemas.microsoft.com/office/drawing/2014/main" id="{05B349F0-2777-5F67-8337-2897F02AD216}"/>
                    </a:ext>
                  </a:extLst>
                </p:cNvPr>
                <p:cNvSpPr>
                  <a:spLocks/>
                </p:cNvSpPr>
                <p:nvPr/>
              </p:nvSpPr>
              <p:spPr bwMode="auto">
                <a:xfrm>
                  <a:off x="4055" y="2289"/>
                  <a:ext cx="3" cy="3"/>
                </a:xfrm>
                <a:custGeom>
                  <a:avLst/>
                  <a:gdLst>
                    <a:gd name="T0" fmla="*/ 2 w 4"/>
                    <a:gd name="T1" fmla="*/ 0 h 3"/>
                    <a:gd name="T2" fmla="*/ 2 w 4"/>
                    <a:gd name="T3" fmla="*/ 3 h 3"/>
                    <a:gd name="T4" fmla="*/ 2 w 4"/>
                    <a:gd name="T5" fmla="*/ 3 h 3"/>
                    <a:gd name="T6" fmla="*/ 2 w 4"/>
                    <a:gd name="T7" fmla="*/ 0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0" y="1"/>
                        <a:pt x="2" y="3"/>
                        <a:pt x="4" y="3"/>
                      </a:cubicBezTo>
                      <a:cubicBezTo>
                        <a:pt x="4" y="3"/>
                        <a:pt x="4" y="3"/>
                        <a:pt x="4" y="3"/>
                      </a:cubicBezTo>
                      <a:cubicBezTo>
                        <a:pt x="4" y="2"/>
                        <a:pt x="2" y="0"/>
                        <a:pt x="2" y="0"/>
                      </a:cubicBezTo>
                      <a:cubicBezTo>
                        <a:pt x="2" y="0"/>
                        <a:pt x="2" y="0"/>
                        <a:pt x="2" y="0"/>
                      </a:cubicBezTo>
                    </a:path>
                  </a:pathLst>
                </a:custGeom>
                <a:solidFill>
                  <a:srgbClr val="C697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5" name="Freeform 9076">
                  <a:extLst>
                    <a:ext uri="{FF2B5EF4-FFF2-40B4-BE49-F238E27FC236}">
                      <a16:creationId xmlns:a16="http://schemas.microsoft.com/office/drawing/2014/main" id="{763068F9-992D-BD44-FEEB-D26F17104D18}"/>
                    </a:ext>
                  </a:extLst>
                </p:cNvPr>
                <p:cNvSpPr>
                  <a:spLocks/>
                </p:cNvSpPr>
                <p:nvPr/>
              </p:nvSpPr>
              <p:spPr bwMode="auto">
                <a:xfrm>
                  <a:off x="4059" y="2296"/>
                  <a:ext cx="2" cy="3"/>
                </a:xfrm>
                <a:custGeom>
                  <a:avLst/>
                  <a:gdLst>
                    <a:gd name="T0" fmla="*/ 0 w 2"/>
                    <a:gd name="T1" fmla="*/ 0 h 3"/>
                    <a:gd name="T2" fmla="*/ 1 w 2"/>
                    <a:gd name="T3" fmla="*/ 2 h 3"/>
                    <a:gd name="T4" fmla="*/ 1 w 2"/>
                    <a:gd name="T5" fmla="*/ 2 h 3"/>
                    <a:gd name="T6" fmla="*/ 1 w 2"/>
                    <a:gd name="T7" fmla="*/ 3 h 3"/>
                    <a:gd name="T8" fmla="*/ 1 w 2"/>
                    <a:gd name="T9" fmla="*/ 0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1" y="1"/>
                        <a:pt x="1" y="2"/>
                      </a:cubicBezTo>
                      <a:cubicBezTo>
                        <a:pt x="1" y="2"/>
                        <a:pt x="1" y="2"/>
                        <a:pt x="1" y="2"/>
                      </a:cubicBezTo>
                      <a:cubicBezTo>
                        <a:pt x="1" y="3"/>
                        <a:pt x="1" y="3"/>
                        <a:pt x="1" y="3"/>
                      </a:cubicBezTo>
                      <a:cubicBezTo>
                        <a:pt x="2" y="2"/>
                        <a:pt x="2" y="0"/>
                        <a:pt x="1" y="0"/>
                      </a:cubicBezTo>
                      <a:cubicBezTo>
                        <a:pt x="1" y="0"/>
                        <a:pt x="0" y="0"/>
                        <a:pt x="0"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6" name="Freeform 9077">
                  <a:extLst>
                    <a:ext uri="{FF2B5EF4-FFF2-40B4-BE49-F238E27FC236}">
                      <a16:creationId xmlns:a16="http://schemas.microsoft.com/office/drawing/2014/main" id="{52CA783A-9CED-6AAE-3E4E-83452DCDC907}"/>
                    </a:ext>
                  </a:extLst>
                </p:cNvPr>
                <p:cNvSpPr>
                  <a:spLocks/>
                </p:cNvSpPr>
                <p:nvPr/>
              </p:nvSpPr>
              <p:spPr bwMode="auto">
                <a:xfrm>
                  <a:off x="4057" y="2296"/>
                  <a:ext cx="3" cy="2"/>
                </a:xfrm>
                <a:custGeom>
                  <a:avLst/>
                  <a:gdLst>
                    <a:gd name="T0" fmla="*/ 2 w 3"/>
                    <a:gd name="T1" fmla="*/ 0 h 3"/>
                    <a:gd name="T2" fmla="*/ 1 w 3"/>
                    <a:gd name="T3" fmla="*/ 1 h 3"/>
                    <a:gd name="T4" fmla="*/ 1 w 3"/>
                    <a:gd name="T5" fmla="*/ 1 h 3"/>
                    <a:gd name="T6" fmla="*/ 1 w 3"/>
                    <a:gd name="T7" fmla="*/ 1 h 3"/>
                    <a:gd name="T8" fmla="*/ 3 w 3"/>
                    <a:gd name="T9" fmla="*/ 1 h 3"/>
                    <a:gd name="T10" fmla="*/ 3 w 3"/>
                    <a:gd name="T11" fmla="*/ 1 h 3"/>
                    <a:gd name="T12" fmla="*/ 2 w 3"/>
                    <a:gd name="T13" fmla="*/ 1 h 3"/>
                    <a:gd name="T14" fmla="*/ 2 w 3"/>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3">
                      <a:moveTo>
                        <a:pt x="2" y="0"/>
                      </a:moveTo>
                      <a:cubicBezTo>
                        <a:pt x="1" y="0"/>
                        <a:pt x="0" y="1"/>
                        <a:pt x="1" y="1"/>
                      </a:cubicBezTo>
                      <a:cubicBezTo>
                        <a:pt x="1" y="1"/>
                        <a:pt x="1" y="1"/>
                        <a:pt x="1" y="1"/>
                      </a:cubicBezTo>
                      <a:cubicBezTo>
                        <a:pt x="1" y="1"/>
                        <a:pt x="1" y="1"/>
                        <a:pt x="1" y="1"/>
                      </a:cubicBezTo>
                      <a:cubicBezTo>
                        <a:pt x="2" y="1"/>
                        <a:pt x="3" y="2"/>
                        <a:pt x="3" y="3"/>
                      </a:cubicBezTo>
                      <a:cubicBezTo>
                        <a:pt x="3" y="3"/>
                        <a:pt x="3" y="3"/>
                        <a:pt x="3" y="3"/>
                      </a:cubicBezTo>
                      <a:cubicBezTo>
                        <a:pt x="3" y="2"/>
                        <a:pt x="2" y="1"/>
                        <a:pt x="2" y="1"/>
                      </a:cubicBezTo>
                      <a:cubicBezTo>
                        <a:pt x="2" y="0"/>
                        <a:pt x="2" y="0"/>
                        <a:pt x="2" y="0"/>
                      </a:cubicBezTo>
                    </a:path>
                  </a:pathLst>
                </a:custGeom>
                <a:solidFill>
                  <a:srgbClr val="C99A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7" name="Freeform 9078">
                  <a:extLst>
                    <a:ext uri="{FF2B5EF4-FFF2-40B4-BE49-F238E27FC236}">
                      <a16:creationId xmlns:a16="http://schemas.microsoft.com/office/drawing/2014/main" id="{FB24BCEF-EF9A-495F-3A15-C13FE536230B}"/>
                    </a:ext>
                  </a:extLst>
                </p:cNvPr>
                <p:cNvSpPr>
                  <a:spLocks noEditPoints="1"/>
                </p:cNvSpPr>
                <p:nvPr/>
              </p:nvSpPr>
              <p:spPr bwMode="auto">
                <a:xfrm>
                  <a:off x="4064" y="2290"/>
                  <a:ext cx="2" cy="5"/>
                </a:xfrm>
                <a:custGeom>
                  <a:avLst/>
                  <a:gdLst>
                    <a:gd name="T0" fmla="*/ 1 w 3"/>
                    <a:gd name="T1" fmla="*/ 0 h 6"/>
                    <a:gd name="T2" fmla="*/ 0 w 3"/>
                    <a:gd name="T3" fmla="*/ 3 h 6"/>
                    <a:gd name="T4" fmla="*/ 1 w 3"/>
                    <a:gd name="T5" fmla="*/ 3 h 6"/>
                    <a:gd name="T6" fmla="*/ 1 w 3"/>
                    <a:gd name="T7" fmla="*/ 3 h 6"/>
                    <a:gd name="T8" fmla="*/ 1 w 3"/>
                    <a:gd name="T9" fmla="*/ 3 h 6"/>
                    <a:gd name="T10" fmla="*/ 1 w 3"/>
                    <a:gd name="T11" fmla="*/ 0 h 6"/>
                    <a:gd name="T12" fmla="*/ 1 w 3"/>
                    <a:gd name="T13" fmla="*/ 0 h 6"/>
                    <a:gd name="T14" fmla="*/ 1 w 3"/>
                    <a:gd name="T15" fmla="*/ 0 h 6"/>
                    <a:gd name="T16" fmla="*/ 1 w 3"/>
                    <a:gd name="T17" fmla="*/ 0 h 6"/>
                    <a:gd name="T18" fmla="*/ 1 w 3"/>
                    <a:gd name="T19" fmla="*/ 0 h 6"/>
                    <a:gd name="T20" fmla="*/ 1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1" y="0"/>
                      </a:moveTo>
                      <a:cubicBezTo>
                        <a:pt x="0" y="1"/>
                        <a:pt x="0" y="2"/>
                        <a:pt x="0" y="3"/>
                      </a:cubicBezTo>
                      <a:cubicBezTo>
                        <a:pt x="0" y="3"/>
                        <a:pt x="2" y="6"/>
                        <a:pt x="2" y="6"/>
                      </a:cubicBezTo>
                      <a:cubicBezTo>
                        <a:pt x="3" y="6"/>
                        <a:pt x="3" y="6"/>
                        <a:pt x="3" y="6"/>
                      </a:cubicBezTo>
                      <a:cubicBezTo>
                        <a:pt x="3" y="5"/>
                        <a:pt x="2" y="4"/>
                        <a:pt x="2" y="4"/>
                      </a:cubicBezTo>
                      <a:cubicBezTo>
                        <a:pt x="1" y="3"/>
                        <a:pt x="1" y="1"/>
                        <a:pt x="1" y="0"/>
                      </a:cubicBezTo>
                      <a:moveTo>
                        <a:pt x="1" y="0"/>
                      </a:moveTo>
                      <a:cubicBezTo>
                        <a:pt x="1" y="0"/>
                        <a:pt x="1" y="0"/>
                        <a:pt x="1" y="0"/>
                      </a:cubicBezTo>
                      <a:cubicBezTo>
                        <a:pt x="1" y="0"/>
                        <a:pt x="1" y="0"/>
                        <a:pt x="1" y="0"/>
                      </a:cubicBezTo>
                      <a:cubicBezTo>
                        <a:pt x="2" y="0"/>
                        <a:pt x="2" y="0"/>
                        <a:pt x="2" y="0"/>
                      </a:cubicBezTo>
                      <a:cubicBezTo>
                        <a:pt x="1" y="0"/>
                        <a:pt x="1" y="0"/>
                        <a:pt x="1"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8" name="Freeform 9079">
                  <a:extLst>
                    <a:ext uri="{FF2B5EF4-FFF2-40B4-BE49-F238E27FC236}">
                      <a16:creationId xmlns:a16="http://schemas.microsoft.com/office/drawing/2014/main" id="{164F7FFF-22AD-4404-0252-151CD858B80E}"/>
                    </a:ext>
                  </a:extLst>
                </p:cNvPr>
                <p:cNvSpPr>
                  <a:spLocks/>
                </p:cNvSpPr>
                <p:nvPr/>
              </p:nvSpPr>
              <p:spPr bwMode="auto">
                <a:xfrm>
                  <a:off x="4062" y="2288"/>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0" y="1"/>
                      </a:cubicBezTo>
                      <a:cubicBezTo>
                        <a:pt x="0" y="1"/>
                        <a:pt x="0" y="1"/>
                        <a:pt x="0" y="1"/>
                      </a:cubicBezTo>
                      <a:cubicBezTo>
                        <a:pt x="0" y="1"/>
                        <a:pt x="0" y="1"/>
                        <a:pt x="0" y="0"/>
                      </a:cubicBezTo>
                    </a:path>
                  </a:pathLst>
                </a:custGeom>
                <a:solidFill>
                  <a:srgbClr val="B084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199" name="Freeform 9080">
                  <a:extLst>
                    <a:ext uri="{FF2B5EF4-FFF2-40B4-BE49-F238E27FC236}">
                      <a16:creationId xmlns:a16="http://schemas.microsoft.com/office/drawing/2014/main" id="{51CEA05B-9A6F-D1B8-FEED-B67317E6C536}"/>
                    </a:ext>
                  </a:extLst>
                </p:cNvPr>
                <p:cNvSpPr>
                  <a:spLocks noEditPoints="1"/>
                </p:cNvSpPr>
                <p:nvPr/>
              </p:nvSpPr>
              <p:spPr bwMode="auto">
                <a:xfrm>
                  <a:off x="4059" y="2287"/>
                  <a:ext cx="3" cy="2"/>
                </a:xfrm>
                <a:custGeom>
                  <a:avLst/>
                  <a:gdLst>
                    <a:gd name="T0" fmla="*/ 1 w 4"/>
                    <a:gd name="T1" fmla="*/ 1 h 3"/>
                    <a:gd name="T2" fmla="*/ 0 w 4"/>
                    <a:gd name="T3" fmla="*/ 1 h 3"/>
                    <a:gd name="T4" fmla="*/ 1 w 4"/>
                    <a:gd name="T5" fmla="*/ 1 h 3"/>
                    <a:gd name="T6" fmla="*/ 1 w 4"/>
                    <a:gd name="T7" fmla="*/ 1 h 3"/>
                    <a:gd name="T8" fmla="*/ 1 w 4"/>
                    <a:gd name="T9" fmla="*/ 0 h 3"/>
                    <a:gd name="T10" fmla="*/ 1 w 4"/>
                    <a:gd name="T11" fmla="*/ 1 h 3"/>
                    <a:gd name="T12" fmla="*/ 1 w 4"/>
                    <a:gd name="T13" fmla="*/ 1 h 3"/>
                    <a:gd name="T14" fmla="*/ 2 w 4"/>
                    <a:gd name="T15" fmla="*/ 1 h 3"/>
                    <a:gd name="T16" fmla="*/ 2 w 4"/>
                    <a:gd name="T17" fmla="*/ 1 h 3"/>
                    <a:gd name="T18" fmla="*/ 1 w 4"/>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
                      <a:moveTo>
                        <a:pt x="1" y="1"/>
                      </a:moveTo>
                      <a:cubicBezTo>
                        <a:pt x="1" y="1"/>
                        <a:pt x="0" y="1"/>
                        <a:pt x="0" y="1"/>
                      </a:cubicBezTo>
                      <a:cubicBezTo>
                        <a:pt x="1" y="1"/>
                        <a:pt x="1" y="1"/>
                        <a:pt x="1" y="1"/>
                      </a:cubicBezTo>
                      <a:cubicBezTo>
                        <a:pt x="1" y="1"/>
                        <a:pt x="1" y="1"/>
                        <a:pt x="1" y="1"/>
                      </a:cubicBezTo>
                      <a:moveTo>
                        <a:pt x="1" y="0"/>
                      </a:moveTo>
                      <a:cubicBezTo>
                        <a:pt x="1" y="0"/>
                        <a:pt x="1" y="0"/>
                        <a:pt x="1" y="1"/>
                      </a:cubicBezTo>
                      <a:cubicBezTo>
                        <a:pt x="1" y="1"/>
                        <a:pt x="1" y="1"/>
                        <a:pt x="1" y="1"/>
                      </a:cubicBezTo>
                      <a:cubicBezTo>
                        <a:pt x="2" y="1"/>
                        <a:pt x="3" y="2"/>
                        <a:pt x="4" y="3"/>
                      </a:cubicBezTo>
                      <a:cubicBezTo>
                        <a:pt x="4" y="3"/>
                        <a:pt x="4" y="2"/>
                        <a:pt x="4" y="2"/>
                      </a:cubicBezTo>
                      <a:cubicBezTo>
                        <a:pt x="4" y="1"/>
                        <a:pt x="2" y="0"/>
                        <a:pt x="1" y="0"/>
                      </a:cubicBezTo>
                    </a:path>
                  </a:pathLst>
                </a:custGeom>
                <a:solidFill>
                  <a:srgbClr val="C697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0" name="Freeform 9081">
                  <a:extLst>
                    <a:ext uri="{FF2B5EF4-FFF2-40B4-BE49-F238E27FC236}">
                      <a16:creationId xmlns:a16="http://schemas.microsoft.com/office/drawing/2014/main" id="{9A8B362D-B17B-AE9B-A331-7F9EEE91DE1A}"/>
                    </a:ext>
                  </a:extLst>
                </p:cNvPr>
                <p:cNvSpPr>
                  <a:spLocks noEditPoints="1"/>
                </p:cNvSpPr>
                <p:nvPr/>
              </p:nvSpPr>
              <p:spPr bwMode="auto">
                <a:xfrm>
                  <a:off x="4058" y="2303"/>
                  <a:ext cx="4" cy="4"/>
                </a:xfrm>
                <a:custGeom>
                  <a:avLst/>
                  <a:gdLst>
                    <a:gd name="T0" fmla="*/ 1 w 4"/>
                    <a:gd name="T1" fmla="*/ 1 h 5"/>
                    <a:gd name="T2" fmla="*/ 1 w 4"/>
                    <a:gd name="T3" fmla="*/ 2 h 5"/>
                    <a:gd name="T4" fmla="*/ 3 w 4"/>
                    <a:gd name="T5" fmla="*/ 2 h 5"/>
                    <a:gd name="T6" fmla="*/ 4 w 4"/>
                    <a:gd name="T7" fmla="*/ 2 h 5"/>
                    <a:gd name="T8" fmla="*/ 1 w 4"/>
                    <a:gd name="T9" fmla="*/ 1 h 5"/>
                    <a:gd name="T10" fmla="*/ 1 w 4"/>
                    <a:gd name="T11" fmla="*/ 1 h 5"/>
                    <a:gd name="T12" fmla="*/ 1 w 4"/>
                    <a:gd name="T13" fmla="*/ 0 h 5"/>
                    <a:gd name="T14" fmla="*/ 1 w 4"/>
                    <a:gd name="T15" fmla="*/ 1 h 5"/>
                    <a:gd name="T16" fmla="*/ 1 w 4"/>
                    <a:gd name="T17" fmla="*/ 1 h 5"/>
                    <a:gd name="T18" fmla="*/ 1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1" y="1"/>
                      </a:moveTo>
                      <a:cubicBezTo>
                        <a:pt x="0" y="1"/>
                        <a:pt x="0" y="2"/>
                        <a:pt x="1" y="3"/>
                      </a:cubicBezTo>
                      <a:cubicBezTo>
                        <a:pt x="1" y="4"/>
                        <a:pt x="2" y="5"/>
                        <a:pt x="3" y="5"/>
                      </a:cubicBezTo>
                      <a:cubicBezTo>
                        <a:pt x="3" y="5"/>
                        <a:pt x="3" y="5"/>
                        <a:pt x="4" y="4"/>
                      </a:cubicBezTo>
                      <a:cubicBezTo>
                        <a:pt x="3" y="3"/>
                        <a:pt x="0" y="2"/>
                        <a:pt x="1" y="1"/>
                      </a:cubicBezTo>
                      <a:cubicBezTo>
                        <a:pt x="1" y="1"/>
                        <a:pt x="1" y="1"/>
                        <a:pt x="1" y="1"/>
                      </a:cubicBezTo>
                      <a:moveTo>
                        <a:pt x="1" y="0"/>
                      </a:moveTo>
                      <a:cubicBezTo>
                        <a:pt x="1" y="1"/>
                        <a:pt x="1" y="1"/>
                        <a:pt x="1" y="1"/>
                      </a:cubicBezTo>
                      <a:cubicBezTo>
                        <a:pt x="1" y="1"/>
                        <a:pt x="1" y="1"/>
                        <a:pt x="1" y="1"/>
                      </a:cubicBezTo>
                      <a:cubicBezTo>
                        <a:pt x="1" y="0"/>
                        <a:pt x="1" y="0"/>
                        <a:pt x="1"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1" name="Freeform 9082">
                  <a:extLst>
                    <a:ext uri="{FF2B5EF4-FFF2-40B4-BE49-F238E27FC236}">
                      <a16:creationId xmlns:a16="http://schemas.microsoft.com/office/drawing/2014/main" id="{A608598B-3CBA-E74A-8923-E408211DC051}"/>
                    </a:ext>
                  </a:extLst>
                </p:cNvPr>
                <p:cNvSpPr>
                  <a:spLocks noEditPoints="1"/>
                </p:cNvSpPr>
                <p:nvPr/>
              </p:nvSpPr>
              <p:spPr bwMode="auto">
                <a:xfrm>
                  <a:off x="4066" y="2300"/>
                  <a:ext cx="1" cy="4"/>
                </a:xfrm>
                <a:custGeom>
                  <a:avLst/>
                  <a:gdLst>
                    <a:gd name="T0" fmla="*/ 0 w 2"/>
                    <a:gd name="T1" fmla="*/ 1 h 5"/>
                    <a:gd name="T2" fmla="*/ 0 w 2"/>
                    <a:gd name="T3" fmla="*/ 1 h 5"/>
                    <a:gd name="T4" fmla="*/ 0 w 2"/>
                    <a:gd name="T5" fmla="*/ 1 h 5"/>
                    <a:gd name="T6" fmla="*/ 0 w 2"/>
                    <a:gd name="T7" fmla="*/ 1 h 5"/>
                    <a:gd name="T8" fmla="*/ 1 w 2"/>
                    <a:gd name="T9" fmla="*/ 0 h 5"/>
                    <a:gd name="T10" fmla="*/ 0 w 2"/>
                    <a:gd name="T11" fmla="*/ 1 h 5"/>
                    <a:gd name="T12" fmla="*/ 1 w 2"/>
                    <a:gd name="T13" fmla="*/ 2 h 5"/>
                    <a:gd name="T14" fmla="*/ 1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1"/>
                      </a:moveTo>
                      <a:cubicBezTo>
                        <a:pt x="0" y="1"/>
                        <a:pt x="0" y="1"/>
                        <a:pt x="0" y="1"/>
                      </a:cubicBezTo>
                      <a:cubicBezTo>
                        <a:pt x="0" y="1"/>
                        <a:pt x="0" y="1"/>
                        <a:pt x="0" y="1"/>
                      </a:cubicBezTo>
                      <a:cubicBezTo>
                        <a:pt x="0" y="1"/>
                        <a:pt x="0" y="1"/>
                        <a:pt x="0" y="1"/>
                      </a:cubicBezTo>
                      <a:moveTo>
                        <a:pt x="1" y="0"/>
                      </a:moveTo>
                      <a:cubicBezTo>
                        <a:pt x="1" y="0"/>
                        <a:pt x="0" y="0"/>
                        <a:pt x="0" y="1"/>
                      </a:cubicBezTo>
                      <a:cubicBezTo>
                        <a:pt x="1" y="1"/>
                        <a:pt x="1" y="2"/>
                        <a:pt x="2" y="3"/>
                      </a:cubicBezTo>
                      <a:cubicBezTo>
                        <a:pt x="2" y="4"/>
                        <a:pt x="1" y="4"/>
                        <a:pt x="1" y="5"/>
                      </a:cubicBezTo>
                      <a:cubicBezTo>
                        <a:pt x="2" y="4"/>
                        <a:pt x="2" y="0"/>
                        <a:pt x="1"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2" name="Freeform 9083">
                  <a:extLst>
                    <a:ext uri="{FF2B5EF4-FFF2-40B4-BE49-F238E27FC236}">
                      <a16:creationId xmlns:a16="http://schemas.microsoft.com/office/drawing/2014/main" id="{92BAFB64-81A0-942E-1020-7067012F71ED}"/>
                    </a:ext>
                  </a:extLst>
                </p:cNvPr>
                <p:cNvSpPr>
                  <a:spLocks/>
                </p:cNvSpPr>
                <p:nvPr/>
              </p:nvSpPr>
              <p:spPr bwMode="auto">
                <a:xfrm>
                  <a:off x="4071" y="2294"/>
                  <a:ext cx="4" cy="4"/>
                </a:xfrm>
                <a:custGeom>
                  <a:avLst/>
                  <a:gdLst>
                    <a:gd name="T0" fmla="*/ 2 w 5"/>
                    <a:gd name="T1" fmla="*/ 0 h 5"/>
                    <a:gd name="T2" fmla="*/ 2 w 5"/>
                    <a:gd name="T3" fmla="*/ 2 h 5"/>
                    <a:gd name="T4" fmla="*/ 2 w 5"/>
                    <a:gd name="T5" fmla="*/ 2 h 5"/>
                    <a:gd name="T6" fmla="*/ 2 w 5"/>
                    <a:gd name="T7" fmla="*/ 1 h 5"/>
                    <a:gd name="T8" fmla="*/ 2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2" y="0"/>
                      </a:moveTo>
                      <a:cubicBezTo>
                        <a:pt x="0" y="2"/>
                        <a:pt x="3" y="5"/>
                        <a:pt x="5" y="5"/>
                      </a:cubicBezTo>
                      <a:cubicBezTo>
                        <a:pt x="5" y="5"/>
                        <a:pt x="5" y="5"/>
                        <a:pt x="5" y="5"/>
                      </a:cubicBezTo>
                      <a:cubicBezTo>
                        <a:pt x="4" y="4"/>
                        <a:pt x="3" y="2"/>
                        <a:pt x="2" y="1"/>
                      </a:cubicBezTo>
                      <a:cubicBezTo>
                        <a:pt x="2" y="0"/>
                        <a:pt x="2" y="0"/>
                        <a:pt x="2"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3" name="Freeform 9084">
                  <a:extLst>
                    <a:ext uri="{FF2B5EF4-FFF2-40B4-BE49-F238E27FC236}">
                      <a16:creationId xmlns:a16="http://schemas.microsoft.com/office/drawing/2014/main" id="{BF77F4F3-99AB-C706-7D2A-466364F6268D}"/>
                    </a:ext>
                  </a:extLst>
                </p:cNvPr>
                <p:cNvSpPr>
                  <a:spLocks/>
                </p:cNvSpPr>
                <p:nvPr/>
              </p:nvSpPr>
              <p:spPr bwMode="auto">
                <a:xfrm>
                  <a:off x="4069" y="2289"/>
                  <a:ext cx="2" cy="3"/>
                </a:xfrm>
                <a:custGeom>
                  <a:avLst/>
                  <a:gdLst>
                    <a:gd name="T0" fmla="*/ 1 w 3"/>
                    <a:gd name="T1" fmla="*/ 0 h 3"/>
                    <a:gd name="T2" fmla="*/ 0 w 3"/>
                    <a:gd name="T3" fmla="*/ 0 h 3"/>
                    <a:gd name="T4" fmla="*/ 0 w 3"/>
                    <a:gd name="T5" fmla="*/ 0 h 3"/>
                    <a:gd name="T6" fmla="*/ 0 w 3"/>
                    <a:gd name="T7" fmla="*/ 0 h 3"/>
                    <a:gd name="T8" fmla="*/ 1 w 3"/>
                    <a:gd name="T9" fmla="*/ 3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1" y="0"/>
                      </a:moveTo>
                      <a:cubicBezTo>
                        <a:pt x="0" y="0"/>
                        <a:pt x="0" y="0"/>
                        <a:pt x="0" y="0"/>
                      </a:cubicBezTo>
                      <a:cubicBezTo>
                        <a:pt x="0" y="0"/>
                        <a:pt x="0" y="0"/>
                        <a:pt x="0" y="0"/>
                      </a:cubicBezTo>
                      <a:cubicBezTo>
                        <a:pt x="0" y="0"/>
                        <a:pt x="0" y="0"/>
                        <a:pt x="0" y="0"/>
                      </a:cubicBezTo>
                      <a:cubicBezTo>
                        <a:pt x="2" y="0"/>
                        <a:pt x="2" y="2"/>
                        <a:pt x="2" y="3"/>
                      </a:cubicBezTo>
                      <a:cubicBezTo>
                        <a:pt x="3" y="2"/>
                        <a:pt x="2" y="0"/>
                        <a:pt x="1"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4" name="Freeform 9085">
                  <a:extLst>
                    <a:ext uri="{FF2B5EF4-FFF2-40B4-BE49-F238E27FC236}">
                      <a16:creationId xmlns:a16="http://schemas.microsoft.com/office/drawing/2014/main" id="{ACADFFC1-6DA0-21E8-4574-DA1EB90D241B}"/>
                    </a:ext>
                  </a:extLst>
                </p:cNvPr>
                <p:cNvSpPr>
                  <a:spLocks/>
                </p:cNvSpPr>
                <p:nvPr/>
              </p:nvSpPr>
              <p:spPr bwMode="auto">
                <a:xfrm>
                  <a:off x="4066" y="2306"/>
                  <a:ext cx="4" cy="2"/>
                </a:xfrm>
                <a:custGeom>
                  <a:avLst/>
                  <a:gdLst>
                    <a:gd name="T0" fmla="*/ 0 w 4"/>
                    <a:gd name="T1" fmla="*/ 0 h 2"/>
                    <a:gd name="T2" fmla="*/ 3 w 4"/>
                    <a:gd name="T3" fmla="*/ 2 h 2"/>
                    <a:gd name="T4" fmla="*/ 4 w 4"/>
                    <a:gd name="T5" fmla="*/ 1 h 2"/>
                    <a:gd name="T6" fmla="*/ 2 w 4"/>
                    <a:gd name="T7" fmla="*/ 1 h 2"/>
                    <a:gd name="T8" fmla="*/ 0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cubicBezTo>
                        <a:pt x="0" y="1"/>
                        <a:pt x="1" y="2"/>
                        <a:pt x="3" y="2"/>
                      </a:cubicBezTo>
                      <a:cubicBezTo>
                        <a:pt x="3" y="2"/>
                        <a:pt x="4" y="2"/>
                        <a:pt x="4" y="1"/>
                      </a:cubicBezTo>
                      <a:cubicBezTo>
                        <a:pt x="3" y="1"/>
                        <a:pt x="3" y="1"/>
                        <a:pt x="2" y="1"/>
                      </a:cubicBezTo>
                      <a:cubicBezTo>
                        <a:pt x="1" y="1"/>
                        <a:pt x="0" y="1"/>
                        <a:pt x="0" y="0"/>
                      </a:cubicBezTo>
                      <a:cubicBezTo>
                        <a:pt x="0" y="0"/>
                        <a:pt x="0" y="0"/>
                        <a:pt x="0"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5" name="Freeform 9086">
                  <a:extLst>
                    <a:ext uri="{FF2B5EF4-FFF2-40B4-BE49-F238E27FC236}">
                      <a16:creationId xmlns:a16="http://schemas.microsoft.com/office/drawing/2014/main" id="{5236154F-657D-3B22-4794-5EB8654A308B}"/>
                    </a:ext>
                  </a:extLst>
                </p:cNvPr>
                <p:cNvSpPr>
                  <a:spLocks noEditPoints="1"/>
                </p:cNvSpPr>
                <p:nvPr/>
              </p:nvSpPr>
              <p:spPr bwMode="auto">
                <a:xfrm>
                  <a:off x="4072" y="2302"/>
                  <a:ext cx="3" cy="4"/>
                </a:xfrm>
                <a:custGeom>
                  <a:avLst/>
                  <a:gdLst>
                    <a:gd name="T0" fmla="*/ 1 w 3"/>
                    <a:gd name="T1" fmla="*/ 2 h 5"/>
                    <a:gd name="T2" fmla="*/ 1 w 3"/>
                    <a:gd name="T3" fmla="*/ 2 h 5"/>
                    <a:gd name="T4" fmla="*/ 1 w 3"/>
                    <a:gd name="T5" fmla="*/ 2 h 5"/>
                    <a:gd name="T6" fmla="*/ 1 w 3"/>
                    <a:gd name="T7" fmla="*/ 0 h 5"/>
                    <a:gd name="T8" fmla="*/ 1 w 3"/>
                    <a:gd name="T9" fmla="*/ 0 h 5"/>
                    <a:gd name="T10" fmla="*/ 1 w 3"/>
                    <a:gd name="T11" fmla="*/ 2 h 5"/>
                    <a:gd name="T12" fmla="*/ 3 w 3"/>
                    <a:gd name="T13" fmla="*/ 2 h 5"/>
                    <a:gd name="T14" fmla="*/ 1 w 3"/>
                    <a:gd name="T15" fmla="*/ 0 h 5"/>
                    <a:gd name="T16" fmla="*/ 1 w 3"/>
                    <a:gd name="T17" fmla="*/ 0 h 5"/>
                    <a:gd name="T18" fmla="*/ 0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4"/>
                      </a:moveTo>
                      <a:cubicBezTo>
                        <a:pt x="1" y="4"/>
                        <a:pt x="1" y="5"/>
                        <a:pt x="1" y="5"/>
                      </a:cubicBezTo>
                      <a:cubicBezTo>
                        <a:pt x="1" y="5"/>
                        <a:pt x="1" y="4"/>
                        <a:pt x="1" y="4"/>
                      </a:cubicBezTo>
                      <a:moveTo>
                        <a:pt x="1" y="0"/>
                      </a:moveTo>
                      <a:cubicBezTo>
                        <a:pt x="1" y="0"/>
                        <a:pt x="1" y="0"/>
                        <a:pt x="1" y="0"/>
                      </a:cubicBezTo>
                      <a:cubicBezTo>
                        <a:pt x="2" y="0"/>
                        <a:pt x="3" y="3"/>
                        <a:pt x="1" y="4"/>
                      </a:cubicBezTo>
                      <a:cubicBezTo>
                        <a:pt x="2" y="4"/>
                        <a:pt x="2" y="3"/>
                        <a:pt x="3" y="3"/>
                      </a:cubicBezTo>
                      <a:cubicBezTo>
                        <a:pt x="3" y="1"/>
                        <a:pt x="2" y="1"/>
                        <a:pt x="1" y="0"/>
                      </a:cubicBezTo>
                      <a:moveTo>
                        <a:pt x="1" y="0"/>
                      </a:moveTo>
                      <a:cubicBezTo>
                        <a:pt x="1" y="0"/>
                        <a:pt x="0" y="0"/>
                        <a:pt x="0" y="0"/>
                      </a:cubicBezTo>
                      <a:cubicBezTo>
                        <a:pt x="1" y="0"/>
                        <a:pt x="1" y="0"/>
                        <a:pt x="1" y="0"/>
                      </a:cubicBezTo>
                      <a:cubicBezTo>
                        <a:pt x="1" y="0"/>
                        <a:pt x="1" y="0"/>
                        <a:pt x="1"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6" name="Freeform 9087">
                  <a:extLst>
                    <a:ext uri="{FF2B5EF4-FFF2-40B4-BE49-F238E27FC236}">
                      <a16:creationId xmlns:a16="http://schemas.microsoft.com/office/drawing/2014/main" id="{3275054B-09D1-ADCF-4DB4-B00C3F074476}"/>
                    </a:ext>
                  </a:extLst>
                </p:cNvPr>
                <p:cNvSpPr>
                  <a:spLocks noEditPoints="1"/>
                </p:cNvSpPr>
                <p:nvPr/>
              </p:nvSpPr>
              <p:spPr bwMode="auto">
                <a:xfrm>
                  <a:off x="4076" y="2300"/>
                  <a:ext cx="1" cy="1"/>
                </a:xfrm>
                <a:custGeom>
                  <a:avLst/>
                  <a:gdLst>
                    <a:gd name="T0" fmla="*/ 1 w 1"/>
                    <a:gd name="T1" fmla="*/ 0 h 1"/>
                    <a:gd name="T2" fmla="*/ 1 w 1"/>
                    <a:gd name="T3" fmla="*/ 1 h 1"/>
                    <a:gd name="T4" fmla="*/ 1 w 1"/>
                    <a:gd name="T5" fmla="*/ 0 h 1"/>
                    <a:gd name="T6" fmla="*/ 1 w 1"/>
                    <a:gd name="T7" fmla="*/ 0 h 1"/>
                    <a:gd name="T8" fmla="*/ 0 w 1"/>
                    <a:gd name="T9" fmla="*/ 0 h 1"/>
                    <a:gd name="T10" fmla="*/ 1 w 1"/>
                    <a:gd name="T11" fmla="*/ 0 h 1"/>
                    <a:gd name="T12" fmla="*/ 1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1" y="0"/>
                      </a:moveTo>
                      <a:cubicBezTo>
                        <a:pt x="1" y="1"/>
                        <a:pt x="1" y="1"/>
                        <a:pt x="1" y="1"/>
                      </a:cubicBezTo>
                      <a:cubicBezTo>
                        <a:pt x="1" y="1"/>
                        <a:pt x="1" y="1"/>
                        <a:pt x="1" y="0"/>
                      </a:cubicBezTo>
                      <a:moveTo>
                        <a:pt x="1" y="0"/>
                      </a:moveTo>
                      <a:cubicBezTo>
                        <a:pt x="0" y="0"/>
                        <a:pt x="0" y="0"/>
                        <a:pt x="0" y="0"/>
                      </a:cubicBezTo>
                      <a:cubicBezTo>
                        <a:pt x="1" y="0"/>
                        <a:pt x="1" y="0"/>
                        <a:pt x="1" y="0"/>
                      </a:cubicBezTo>
                      <a:cubicBezTo>
                        <a:pt x="1" y="0"/>
                        <a:pt x="1" y="0"/>
                        <a:pt x="1"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7" name="Freeform 9088">
                  <a:extLst>
                    <a:ext uri="{FF2B5EF4-FFF2-40B4-BE49-F238E27FC236}">
                      <a16:creationId xmlns:a16="http://schemas.microsoft.com/office/drawing/2014/main" id="{5EDA4F64-C2EB-41B9-ADFB-B00BDF93505A}"/>
                    </a:ext>
                  </a:extLst>
                </p:cNvPr>
                <p:cNvSpPr>
                  <a:spLocks/>
                </p:cNvSpPr>
                <p:nvPr/>
              </p:nvSpPr>
              <p:spPr bwMode="auto">
                <a:xfrm>
                  <a:off x="4076" y="2301"/>
                  <a:ext cx="2" cy="2"/>
                </a:xfrm>
                <a:custGeom>
                  <a:avLst/>
                  <a:gdLst>
                    <a:gd name="T0" fmla="*/ 1 w 2"/>
                    <a:gd name="T1" fmla="*/ 0 h 2"/>
                    <a:gd name="T2" fmla="*/ 0 w 2"/>
                    <a:gd name="T3" fmla="*/ 2 h 2"/>
                    <a:gd name="T4" fmla="*/ 1 w 2"/>
                    <a:gd name="T5" fmla="*/ 2 h 2"/>
                    <a:gd name="T6" fmla="*/ 1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1" y="0"/>
                      </a:moveTo>
                      <a:cubicBezTo>
                        <a:pt x="1" y="0"/>
                        <a:pt x="1" y="1"/>
                        <a:pt x="0" y="2"/>
                      </a:cubicBezTo>
                      <a:cubicBezTo>
                        <a:pt x="0" y="2"/>
                        <a:pt x="0" y="2"/>
                        <a:pt x="1" y="2"/>
                      </a:cubicBezTo>
                      <a:cubicBezTo>
                        <a:pt x="1" y="2"/>
                        <a:pt x="2" y="1"/>
                        <a:pt x="1" y="0"/>
                      </a:cubicBezTo>
                    </a:path>
                  </a:pathLst>
                </a:custGeom>
                <a:solidFill>
                  <a:srgbClr val="B084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8" name="Freeform 9089">
                  <a:extLst>
                    <a:ext uri="{FF2B5EF4-FFF2-40B4-BE49-F238E27FC236}">
                      <a16:creationId xmlns:a16="http://schemas.microsoft.com/office/drawing/2014/main" id="{AE23BFE0-3853-C03D-6807-CCCAEDE2BEBC}"/>
                    </a:ext>
                  </a:extLst>
                </p:cNvPr>
                <p:cNvSpPr>
                  <a:spLocks/>
                </p:cNvSpPr>
                <p:nvPr/>
              </p:nvSpPr>
              <p:spPr bwMode="auto">
                <a:xfrm>
                  <a:off x="4076" y="2301"/>
                  <a:ext cx="1" cy="2"/>
                </a:xfrm>
                <a:custGeom>
                  <a:avLst/>
                  <a:gdLst>
                    <a:gd name="T0" fmla="*/ 1 w 1"/>
                    <a:gd name="T1" fmla="*/ 0 h 3"/>
                    <a:gd name="T2" fmla="*/ 0 w 1"/>
                    <a:gd name="T3" fmla="*/ 1 h 3"/>
                    <a:gd name="T4" fmla="*/ 1 w 1"/>
                    <a:gd name="T5" fmla="*/ 1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1" y="1"/>
                        <a:pt x="1" y="2"/>
                        <a:pt x="0" y="3"/>
                      </a:cubicBezTo>
                      <a:cubicBezTo>
                        <a:pt x="1" y="2"/>
                        <a:pt x="1" y="1"/>
                        <a:pt x="1" y="1"/>
                      </a:cubicBezTo>
                      <a:cubicBezTo>
                        <a:pt x="1" y="1"/>
                        <a:pt x="1" y="0"/>
                        <a:pt x="1" y="0"/>
                      </a:cubicBezTo>
                    </a:path>
                  </a:pathLst>
                </a:custGeom>
                <a:solidFill>
                  <a:srgbClr val="B78B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09" name="Freeform 9090">
                  <a:extLst>
                    <a:ext uri="{FF2B5EF4-FFF2-40B4-BE49-F238E27FC236}">
                      <a16:creationId xmlns:a16="http://schemas.microsoft.com/office/drawing/2014/main" id="{0339AA31-6DDC-8A73-5863-915CC48AA962}"/>
                    </a:ext>
                  </a:extLst>
                </p:cNvPr>
                <p:cNvSpPr>
                  <a:spLocks noEditPoints="1"/>
                </p:cNvSpPr>
                <p:nvPr/>
              </p:nvSpPr>
              <p:spPr bwMode="auto">
                <a:xfrm>
                  <a:off x="4052" y="2387"/>
                  <a:ext cx="27" cy="25"/>
                </a:xfrm>
                <a:custGeom>
                  <a:avLst/>
                  <a:gdLst>
                    <a:gd name="T0" fmla="*/ 8 w 33"/>
                    <a:gd name="T1" fmla="*/ 11 h 30"/>
                    <a:gd name="T2" fmla="*/ 9 w 33"/>
                    <a:gd name="T3" fmla="*/ 13 h 30"/>
                    <a:gd name="T4" fmla="*/ 9 w 33"/>
                    <a:gd name="T5" fmla="*/ 13 h 30"/>
                    <a:gd name="T6" fmla="*/ 5 w 33"/>
                    <a:gd name="T7" fmla="*/ 10 h 30"/>
                    <a:gd name="T8" fmla="*/ 5 w 33"/>
                    <a:gd name="T9" fmla="*/ 10 h 30"/>
                    <a:gd name="T10" fmla="*/ 6 w 33"/>
                    <a:gd name="T11" fmla="*/ 12 h 30"/>
                    <a:gd name="T12" fmla="*/ 5 w 33"/>
                    <a:gd name="T13" fmla="*/ 10 h 30"/>
                    <a:gd name="T14" fmla="*/ 11 w 33"/>
                    <a:gd name="T15" fmla="*/ 9 h 30"/>
                    <a:gd name="T16" fmla="*/ 11 w 33"/>
                    <a:gd name="T17" fmla="*/ 9 h 30"/>
                    <a:gd name="T18" fmla="*/ 12 w 33"/>
                    <a:gd name="T19" fmla="*/ 11 h 30"/>
                    <a:gd name="T20" fmla="*/ 11 w 33"/>
                    <a:gd name="T21" fmla="*/ 11 h 30"/>
                    <a:gd name="T22" fmla="*/ 11 w 33"/>
                    <a:gd name="T23" fmla="*/ 9 h 30"/>
                    <a:gd name="T24" fmla="*/ 7 w 33"/>
                    <a:gd name="T25" fmla="*/ 8 h 30"/>
                    <a:gd name="T26" fmla="*/ 9 w 33"/>
                    <a:gd name="T27" fmla="*/ 10 h 30"/>
                    <a:gd name="T28" fmla="*/ 7 w 33"/>
                    <a:gd name="T29" fmla="*/ 8 h 30"/>
                    <a:gd name="T30" fmla="*/ 7 w 33"/>
                    <a:gd name="T31" fmla="*/ 8 h 30"/>
                    <a:gd name="T32" fmla="*/ 13 w 33"/>
                    <a:gd name="T33" fmla="*/ 8 h 30"/>
                    <a:gd name="T34" fmla="*/ 13 w 33"/>
                    <a:gd name="T35" fmla="*/ 8 h 30"/>
                    <a:gd name="T36" fmla="*/ 13 w 33"/>
                    <a:gd name="T37" fmla="*/ 8 h 30"/>
                    <a:gd name="T38" fmla="*/ 13 w 33"/>
                    <a:gd name="T39" fmla="*/ 8 h 30"/>
                    <a:gd name="T40" fmla="*/ 4 w 33"/>
                    <a:gd name="T41" fmla="*/ 6 h 30"/>
                    <a:gd name="T42" fmla="*/ 5 w 33"/>
                    <a:gd name="T43" fmla="*/ 6 h 30"/>
                    <a:gd name="T44" fmla="*/ 6 w 33"/>
                    <a:gd name="T45" fmla="*/ 8 h 30"/>
                    <a:gd name="T46" fmla="*/ 4 w 33"/>
                    <a:gd name="T47" fmla="*/ 6 h 30"/>
                    <a:gd name="T48" fmla="*/ 11 w 33"/>
                    <a:gd name="T49" fmla="*/ 4 h 30"/>
                    <a:gd name="T50" fmla="*/ 12 w 33"/>
                    <a:gd name="T51" fmla="*/ 7 h 30"/>
                    <a:gd name="T52" fmla="*/ 2 w 33"/>
                    <a:gd name="T53" fmla="*/ 5 h 30"/>
                    <a:gd name="T54" fmla="*/ 2 w 33"/>
                    <a:gd name="T55" fmla="*/ 3 h 30"/>
                    <a:gd name="T56" fmla="*/ 2 w 33"/>
                    <a:gd name="T57" fmla="*/ 5 h 30"/>
                    <a:gd name="T58" fmla="*/ 7 w 33"/>
                    <a:gd name="T59" fmla="*/ 3 h 30"/>
                    <a:gd name="T60" fmla="*/ 7 w 33"/>
                    <a:gd name="T61" fmla="*/ 3 h 30"/>
                    <a:gd name="T62" fmla="*/ 7 w 33"/>
                    <a:gd name="T63" fmla="*/ 3 h 30"/>
                    <a:gd name="T64" fmla="*/ 8 w 33"/>
                    <a:gd name="T65" fmla="*/ 5 h 30"/>
                    <a:gd name="T66" fmla="*/ 7 w 33"/>
                    <a:gd name="T67" fmla="*/ 3 h 30"/>
                    <a:gd name="T68" fmla="*/ 9 w 33"/>
                    <a:gd name="T69" fmla="*/ 2 h 30"/>
                    <a:gd name="T70" fmla="*/ 11 w 33"/>
                    <a:gd name="T71" fmla="*/ 3 h 30"/>
                    <a:gd name="T72" fmla="*/ 9 w 33"/>
                    <a:gd name="T73" fmla="*/ 2 h 30"/>
                    <a:gd name="T74" fmla="*/ 5 w 33"/>
                    <a:gd name="T75" fmla="*/ 3 h 30"/>
                    <a:gd name="T76" fmla="*/ 4 w 33"/>
                    <a:gd name="T77" fmla="*/ 2 h 30"/>
                    <a:gd name="T78" fmla="*/ 5 w 33"/>
                    <a:gd name="T79" fmla="*/ 3 h 30"/>
                    <a:gd name="T80" fmla="*/ 1 w 33"/>
                    <a:gd name="T81" fmla="*/ 3 h 30"/>
                    <a:gd name="T82" fmla="*/ 2 w 33"/>
                    <a:gd name="T83" fmla="*/ 7 h 30"/>
                    <a:gd name="T84" fmla="*/ 2 w 33"/>
                    <a:gd name="T85" fmla="*/ 11 h 30"/>
                    <a:gd name="T86" fmla="*/ 6 w 33"/>
                    <a:gd name="T87" fmla="*/ 13 h 30"/>
                    <a:gd name="T88" fmla="*/ 7 w 33"/>
                    <a:gd name="T89" fmla="*/ 14 h 30"/>
                    <a:gd name="T90" fmla="*/ 7 w 33"/>
                    <a:gd name="T91" fmla="*/ 14 h 30"/>
                    <a:gd name="T92" fmla="*/ 9 w 33"/>
                    <a:gd name="T93" fmla="*/ 15 h 30"/>
                    <a:gd name="T94" fmla="*/ 9 w 33"/>
                    <a:gd name="T95" fmla="*/ 15 h 30"/>
                    <a:gd name="T96" fmla="*/ 11 w 33"/>
                    <a:gd name="T97" fmla="*/ 14 h 30"/>
                    <a:gd name="T98" fmla="*/ 13 w 33"/>
                    <a:gd name="T99" fmla="*/ 14 h 30"/>
                    <a:gd name="T100" fmla="*/ 13 w 33"/>
                    <a:gd name="T101" fmla="*/ 14 h 30"/>
                    <a:gd name="T102" fmla="*/ 13 w 33"/>
                    <a:gd name="T103" fmla="*/ 13 h 30"/>
                    <a:gd name="T104" fmla="*/ 14 w 33"/>
                    <a:gd name="T105" fmla="*/ 9 h 30"/>
                    <a:gd name="T106" fmla="*/ 12 w 33"/>
                    <a:gd name="T107" fmla="*/ 3 h 30"/>
                    <a:gd name="T108" fmla="*/ 8 w 33"/>
                    <a:gd name="T109" fmla="*/ 1 h 30"/>
                    <a:gd name="T110" fmla="*/ 6 w 33"/>
                    <a:gd name="T111" fmla="*/ 2 h 30"/>
                    <a:gd name="T112" fmla="*/ 2 w 33"/>
                    <a:gd name="T113" fmla="*/ 0 h 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3" h="30">
                      <a:moveTo>
                        <a:pt x="21" y="25"/>
                      </a:moveTo>
                      <a:cubicBezTo>
                        <a:pt x="19" y="25"/>
                        <a:pt x="18" y="24"/>
                        <a:pt x="18" y="23"/>
                      </a:cubicBezTo>
                      <a:cubicBezTo>
                        <a:pt x="18" y="23"/>
                        <a:pt x="18" y="23"/>
                        <a:pt x="18" y="23"/>
                      </a:cubicBezTo>
                      <a:cubicBezTo>
                        <a:pt x="18" y="24"/>
                        <a:pt x="19" y="25"/>
                        <a:pt x="20" y="25"/>
                      </a:cubicBezTo>
                      <a:cubicBezTo>
                        <a:pt x="20" y="25"/>
                        <a:pt x="21" y="24"/>
                        <a:pt x="22" y="24"/>
                      </a:cubicBezTo>
                      <a:cubicBezTo>
                        <a:pt x="21" y="25"/>
                        <a:pt x="21" y="25"/>
                        <a:pt x="21" y="25"/>
                      </a:cubicBezTo>
                      <a:moveTo>
                        <a:pt x="10" y="20"/>
                      </a:moveTo>
                      <a:cubicBezTo>
                        <a:pt x="10" y="20"/>
                        <a:pt x="10" y="20"/>
                        <a:pt x="10" y="20"/>
                      </a:cubicBezTo>
                      <a:cubicBezTo>
                        <a:pt x="10" y="20"/>
                        <a:pt x="10" y="20"/>
                        <a:pt x="10" y="20"/>
                      </a:cubicBezTo>
                      <a:cubicBezTo>
                        <a:pt x="10" y="20"/>
                        <a:pt x="10" y="20"/>
                        <a:pt x="10" y="20"/>
                      </a:cubicBezTo>
                      <a:cubicBezTo>
                        <a:pt x="10" y="22"/>
                        <a:pt x="12" y="23"/>
                        <a:pt x="13" y="23"/>
                      </a:cubicBezTo>
                      <a:cubicBezTo>
                        <a:pt x="13" y="24"/>
                        <a:pt x="12" y="24"/>
                        <a:pt x="12" y="24"/>
                      </a:cubicBezTo>
                      <a:cubicBezTo>
                        <a:pt x="11" y="24"/>
                        <a:pt x="11" y="23"/>
                        <a:pt x="10" y="22"/>
                      </a:cubicBezTo>
                      <a:cubicBezTo>
                        <a:pt x="10" y="21"/>
                        <a:pt x="10" y="20"/>
                        <a:pt x="10" y="20"/>
                      </a:cubicBezTo>
                      <a:cubicBezTo>
                        <a:pt x="10" y="20"/>
                        <a:pt x="10" y="20"/>
                        <a:pt x="10" y="20"/>
                      </a:cubicBezTo>
                      <a:moveTo>
                        <a:pt x="25" y="18"/>
                      </a:moveTo>
                      <a:cubicBezTo>
                        <a:pt x="25" y="18"/>
                        <a:pt x="25" y="18"/>
                        <a:pt x="25" y="18"/>
                      </a:cubicBezTo>
                      <a:cubicBezTo>
                        <a:pt x="25" y="18"/>
                        <a:pt x="25" y="18"/>
                        <a:pt x="25" y="18"/>
                      </a:cubicBezTo>
                      <a:cubicBezTo>
                        <a:pt x="25" y="18"/>
                        <a:pt x="25" y="18"/>
                        <a:pt x="25" y="18"/>
                      </a:cubicBezTo>
                      <a:cubicBezTo>
                        <a:pt x="26" y="19"/>
                        <a:pt x="27" y="20"/>
                        <a:pt x="27" y="21"/>
                      </a:cubicBezTo>
                      <a:cubicBezTo>
                        <a:pt x="26" y="22"/>
                        <a:pt x="26" y="22"/>
                        <a:pt x="26" y="23"/>
                      </a:cubicBezTo>
                      <a:cubicBezTo>
                        <a:pt x="25" y="23"/>
                        <a:pt x="25" y="23"/>
                        <a:pt x="25" y="23"/>
                      </a:cubicBezTo>
                      <a:cubicBezTo>
                        <a:pt x="25" y="23"/>
                        <a:pt x="25" y="23"/>
                        <a:pt x="26" y="23"/>
                      </a:cubicBezTo>
                      <a:cubicBezTo>
                        <a:pt x="26" y="21"/>
                        <a:pt x="26" y="18"/>
                        <a:pt x="25" y="18"/>
                      </a:cubicBezTo>
                      <a:cubicBezTo>
                        <a:pt x="25" y="18"/>
                        <a:pt x="25" y="18"/>
                        <a:pt x="25" y="18"/>
                      </a:cubicBezTo>
                      <a:moveTo>
                        <a:pt x="17" y="16"/>
                      </a:moveTo>
                      <a:cubicBezTo>
                        <a:pt x="18" y="16"/>
                        <a:pt x="18" y="16"/>
                        <a:pt x="18" y="16"/>
                      </a:cubicBezTo>
                      <a:cubicBezTo>
                        <a:pt x="19" y="16"/>
                        <a:pt x="19" y="19"/>
                        <a:pt x="19" y="20"/>
                      </a:cubicBezTo>
                      <a:cubicBezTo>
                        <a:pt x="19" y="20"/>
                        <a:pt x="19" y="19"/>
                        <a:pt x="19" y="18"/>
                      </a:cubicBezTo>
                      <a:cubicBezTo>
                        <a:pt x="19" y="17"/>
                        <a:pt x="18" y="17"/>
                        <a:pt x="17" y="16"/>
                      </a:cubicBezTo>
                      <a:cubicBezTo>
                        <a:pt x="17" y="16"/>
                        <a:pt x="17" y="16"/>
                        <a:pt x="17" y="16"/>
                      </a:cubicBezTo>
                      <a:cubicBezTo>
                        <a:pt x="17" y="16"/>
                        <a:pt x="17" y="16"/>
                        <a:pt x="17" y="16"/>
                      </a:cubicBezTo>
                      <a:cubicBezTo>
                        <a:pt x="17" y="16"/>
                        <a:pt x="17" y="16"/>
                        <a:pt x="17" y="16"/>
                      </a:cubicBezTo>
                      <a:moveTo>
                        <a:pt x="29" y="16"/>
                      </a:moveTo>
                      <a:cubicBezTo>
                        <a:pt x="29" y="16"/>
                        <a:pt x="29" y="16"/>
                        <a:pt x="29" y="15"/>
                      </a:cubicBezTo>
                      <a:cubicBezTo>
                        <a:pt x="29" y="15"/>
                        <a:pt x="29" y="15"/>
                        <a:pt x="29" y="15"/>
                      </a:cubicBezTo>
                      <a:cubicBezTo>
                        <a:pt x="29" y="15"/>
                        <a:pt x="29" y="16"/>
                        <a:pt x="29" y="16"/>
                      </a:cubicBezTo>
                      <a:cubicBezTo>
                        <a:pt x="30" y="16"/>
                        <a:pt x="30" y="16"/>
                        <a:pt x="30" y="16"/>
                      </a:cubicBezTo>
                      <a:cubicBezTo>
                        <a:pt x="30" y="17"/>
                        <a:pt x="30" y="19"/>
                        <a:pt x="29" y="20"/>
                      </a:cubicBezTo>
                      <a:cubicBezTo>
                        <a:pt x="28" y="19"/>
                        <a:pt x="30" y="17"/>
                        <a:pt x="30" y="16"/>
                      </a:cubicBezTo>
                      <a:cubicBezTo>
                        <a:pt x="30" y="16"/>
                        <a:pt x="30" y="16"/>
                        <a:pt x="29" y="16"/>
                      </a:cubicBezTo>
                      <a:moveTo>
                        <a:pt x="9" y="12"/>
                      </a:moveTo>
                      <a:cubicBezTo>
                        <a:pt x="9" y="11"/>
                        <a:pt x="9" y="11"/>
                        <a:pt x="9" y="11"/>
                      </a:cubicBezTo>
                      <a:cubicBezTo>
                        <a:pt x="9" y="11"/>
                        <a:pt x="10" y="11"/>
                        <a:pt x="10" y="11"/>
                      </a:cubicBezTo>
                      <a:cubicBezTo>
                        <a:pt x="10" y="11"/>
                        <a:pt x="11" y="11"/>
                        <a:pt x="11" y="11"/>
                      </a:cubicBezTo>
                      <a:cubicBezTo>
                        <a:pt x="12" y="12"/>
                        <a:pt x="13" y="14"/>
                        <a:pt x="12" y="15"/>
                      </a:cubicBezTo>
                      <a:cubicBezTo>
                        <a:pt x="11" y="14"/>
                        <a:pt x="11" y="11"/>
                        <a:pt x="10" y="11"/>
                      </a:cubicBezTo>
                      <a:cubicBezTo>
                        <a:pt x="10" y="11"/>
                        <a:pt x="10" y="11"/>
                        <a:pt x="9" y="12"/>
                      </a:cubicBezTo>
                      <a:moveTo>
                        <a:pt x="27" y="13"/>
                      </a:moveTo>
                      <a:cubicBezTo>
                        <a:pt x="25" y="13"/>
                        <a:pt x="23" y="10"/>
                        <a:pt x="24" y="8"/>
                      </a:cubicBezTo>
                      <a:cubicBezTo>
                        <a:pt x="24" y="9"/>
                        <a:pt x="24" y="9"/>
                        <a:pt x="24" y="9"/>
                      </a:cubicBezTo>
                      <a:cubicBezTo>
                        <a:pt x="26" y="10"/>
                        <a:pt x="26" y="12"/>
                        <a:pt x="27" y="13"/>
                      </a:cubicBezTo>
                      <a:cubicBezTo>
                        <a:pt x="27" y="13"/>
                        <a:pt x="27" y="13"/>
                        <a:pt x="27" y="13"/>
                      </a:cubicBezTo>
                      <a:moveTo>
                        <a:pt x="4" y="10"/>
                      </a:moveTo>
                      <a:cubicBezTo>
                        <a:pt x="4" y="10"/>
                        <a:pt x="4" y="10"/>
                        <a:pt x="4" y="10"/>
                      </a:cubicBezTo>
                      <a:cubicBezTo>
                        <a:pt x="4" y="9"/>
                        <a:pt x="5" y="7"/>
                        <a:pt x="4" y="7"/>
                      </a:cubicBezTo>
                      <a:cubicBezTo>
                        <a:pt x="4" y="7"/>
                        <a:pt x="4" y="7"/>
                        <a:pt x="4" y="7"/>
                      </a:cubicBezTo>
                      <a:cubicBezTo>
                        <a:pt x="5" y="7"/>
                        <a:pt x="6" y="8"/>
                        <a:pt x="5" y="9"/>
                      </a:cubicBezTo>
                      <a:cubicBezTo>
                        <a:pt x="5" y="10"/>
                        <a:pt x="5" y="10"/>
                        <a:pt x="4" y="10"/>
                      </a:cubicBezTo>
                      <a:moveTo>
                        <a:pt x="17" y="3"/>
                      </a:moveTo>
                      <a:cubicBezTo>
                        <a:pt x="17" y="3"/>
                        <a:pt x="17" y="3"/>
                        <a:pt x="17" y="3"/>
                      </a:cubicBezTo>
                      <a:cubicBezTo>
                        <a:pt x="17" y="3"/>
                        <a:pt x="17" y="3"/>
                        <a:pt x="17" y="3"/>
                      </a:cubicBezTo>
                      <a:cubicBezTo>
                        <a:pt x="17" y="3"/>
                        <a:pt x="17" y="3"/>
                        <a:pt x="17" y="3"/>
                      </a:cubicBezTo>
                      <a:cubicBezTo>
                        <a:pt x="17" y="3"/>
                        <a:pt x="17" y="3"/>
                        <a:pt x="17" y="3"/>
                      </a:cubicBezTo>
                      <a:cubicBezTo>
                        <a:pt x="16" y="4"/>
                        <a:pt x="17" y="6"/>
                        <a:pt x="17" y="7"/>
                      </a:cubicBezTo>
                      <a:cubicBezTo>
                        <a:pt x="17" y="8"/>
                        <a:pt x="18" y="8"/>
                        <a:pt x="18" y="9"/>
                      </a:cubicBezTo>
                      <a:cubicBezTo>
                        <a:pt x="18" y="9"/>
                        <a:pt x="18" y="9"/>
                        <a:pt x="18" y="9"/>
                      </a:cubicBezTo>
                      <a:cubicBezTo>
                        <a:pt x="17" y="9"/>
                        <a:pt x="16" y="6"/>
                        <a:pt x="16" y="6"/>
                      </a:cubicBezTo>
                      <a:cubicBezTo>
                        <a:pt x="16" y="5"/>
                        <a:pt x="16" y="4"/>
                        <a:pt x="17" y="3"/>
                      </a:cubicBezTo>
                      <a:moveTo>
                        <a:pt x="21" y="2"/>
                      </a:moveTo>
                      <a:cubicBezTo>
                        <a:pt x="21" y="2"/>
                        <a:pt x="21" y="2"/>
                        <a:pt x="21" y="2"/>
                      </a:cubicBezTo>
                      <a:cubicBezTo>
                        <a:pt x="23" y="2"/>
                        <a:pt x="23" y="4"/>
                        <a:pt x="23" y="5"/>
                      </a:cubicBezTo>
                      <a:cubicBezTo>
                        <a:pt x="22" y="5"/>
                        <a:pt x="23" y="2"/>
                        <a:pt x="21" y="2"/>
                      </a:cubicBezTo>
                      <a:cubicBezTo>
                        <a:pt x="21" y="2"/>
                        <a:pt x="21" y="2"/>
                        <a:pt x="21" y="2"/>
                      </a:cubicBezTo>
                      <a:cubicBezTo>
                        <a:pt x="21" y="2"/>
                        <a:pt x="21" y="2"/>
                        <a:pt x="21" y="2"/>
                      </a:cubicBezTo>
                      <a:moveTo>
                        <a:pt x="10" y="5"/>
                      </a:moveTo>
                      <a:cubicBezTo>
                        <a:pt x="8" y="5"/>
                        <a:pt x="6" y="3"/>
                        <a:pt x="8" y="2"/>
                      </a:cubicBezTo>
                      <a:cubicBezTo>
                        <a:pt x="8" y="2"/>
                        <a:pt x="8" y="2"/>
                        <a:pt x="8" y="2"/>
                      </a:cubicBezTo>
                      <a:cubicBezTo>
                        <a:pt x="8" y="3"/>
                        <a:pt x="10" y="5"/>
                        <a:pt x="10" y="5"/>
                      </a:cubicBezTo>
                      <a:cubicBezTo>
                        <a:pt x="10" y="5"/>
                        <a:pt x="10" y="5"/>
                        <a:pt x="10" y="5"/>
                      </a:cubicBezTo>
                      <a:moveTo>
                        <a:pt x="3" y="0"/>
                      </a:moveTo>
                      <a:cubicBezTo>
                        <a:pt x="3" y="1"/>
                        <a:pt x="2" y="2"/>
                        <a:pt x="1" y="3"/>
                      </a:cubicBezTo>
                      <a:cubicBezTo>
                        <a:pt x="0" y="4"/>
                        <a:pt x="2" y="6"/>
                        <a:pt x="1" y="8"/>
                      </a:cubicBezTo>
                      <a:cubicBezTo>
                        <a:pt x="0" y="10"/>
                        <a:pt x="3" y="12"/>
                        <a:pt x="2" y="13"/>
                      </a:cubicBezTo>
                      <a:cubicBezTo>
                        <a:pt x="1" y="16"/>
                        <a:pt x="4" y="17"/>
                        <a:pt x="3" y="18"/>
                      </a:cubicBezTo>
                      <a:cubicBezTo>
                        <a:pt x="3" y="21"/>
                        <a:pt x="6" y="21"/>
                        <a:pt x="6" y="22"/>
                      </a:cubicBezTo>
                      <a:cubicBezTo>
                        <a:pt x="6" y="25"/>
                        <a:pt x="9" y="24"/>
                        <a:pt x="10" y="26"/>
                      </a:cubicBezTo>
                      <a:cubicBezTo>
                        <a:pt x="10" y="28"/>
                        <a:pt x="12" y="26"/>
                        <a:pt x="13" y="28"/>
                      </a:cubicBezTo>
                      <a:cubicBezTo>
                        <a:pt x="13" y="29"/>
                        <a:pt x="13" y="29"/>
                        <a:pt x="14" y="29"/>
                      </a:cubicBezTo>
                      <a:cubicBezTo>
                        <a:pt x="14" y="29"/>
                        <a:pt x="15" y="29"/>
                        <a:pt x="15" y="29"/>
                      </a:cubicBezTo>
                      <a:cubicBezTo>
                        <a:pt x="15" y="29"/>
                        <a:pt x="15" y="29"/>
                        <a:pt x="16" y="29"/>
                      </a:cubicBezTo>
                      <a:cubicBezTo>
                        <a:pt x="16" y="29"/>
                        <a:pt x="16" y="29"/>
                        <a:pt x="16" y="29"/>
                      </a:cubicBezTo>
                      <a:cubicBezTo>
                        <a:pt x="17" y="30"/>
                        <a:pt x="17" y="30"/>
                        <a:pt x="18" y="30"/>
                      </a:cubicBezTo>
                      <a:cubicBezTo>
                        <a:pt x="18" y="30"/>
                        <a:pt x="18" y="30"/>
                        <a:pt x="19" y="30"/>
                      </a:cubicBezTo>
                      <a:cubicBezTo>
                        <a:pt x="19" y="30"/>
                        <a:pt x="20" y="30"/>
                        <a:pt x="20" y="30"/>
                      </a:cubicBezTo>
                      <a:cubicBezTo>
                        <a:pt x="21" y="30"/>
                        <a:pt x="21" y="30"/>
                        <a:pt x="21" y="30"/>
                      </a:cubicBezTo>
                      <a:cubicBezTo>
                        <a:pt x="22" y="30"/>
                        <a:pt x="22" y="30"/>
                        <a:pt x="22" y="30"/>
                      </a:cubicBezTo>
                      <a:cubicBezTo>
                        <a:pt x="23" y="30"/>
                        <a:pt x="24" y="30"/>
                        <a:pt x="25" y="29"/>
                      </a:cubicBezTo>
                      <a:cubicBezTo>
                        <a:pt x="26" y="29"/>
                        <a:pt x="26" y="28"/>
                        <a:pt x="27" y="28"/>
                      </a:cubicBezTo>
                      <a:cubicBezTo>
                        <a:pt x="27" y="28"/>
                        <a:pt x="28" y="28"/>
                        <a:pt x="28" y="29"/>
                      </a:cubicBezTo>
                      <a:cubicBezTo>
                        <a:pt x="28" y="29"/>
                        <a:pt x="28" y="29"/>
                        <a:pt x="28" y="29"/>
                      </a:cubicBezTo>
                      <a:cubicBezTo>
                        <a:pt x="28" y="29"/>
                        <a:pt x="28" y="29"/>
                        <a:pt x="29" y="29"/>
                      </a:cubicBezTo>
                      <a:cubicBezTo>
                        <a:pt x="29" y="29"/>
                        <a:pt x="29" y="29"/>
                        <a:pt x="29" y="29"/>
                      </a:cubicBezTo>
                      <a:cubicBezTo>
                        <a:pt x="29" y="28"/>
                        <a:pt x="29" y="28"/>
                        <a:pt x="29" y="28"/>
                      </a:cubicBezTo>
                      <a:cubicBezTo>
                        <a:pt x="31" y="27"/>
                        <a:pt x="30" y="24"/>
                        <a:pt x="31" y="24"/>
                      </a:cubicBezTo>
                      <a:cubicBezTo>
                        <a:pt x="33" y="23"/>
                        <a:pt x="31" y="20"/>
                        <a:pt x="32" y="18"/>
                      </a:cubicBezTo>
                      <a:cubicBezTo>
                        <a:pt x="33" y="16"/>
                        <a:pt x="30" y="12"/>
                        <a:pt x="30" y="10"/>
                      </a:cubicBezTo>
                      <a:cubicBezTo>
                        <a:pt x="31" y="8"/>
                        <a:pt x="27" y="7"/>
                        <a:pt x="27" y="4"/>
                      </a:cubicBezTo>
                      <a:cubicBezTo>
                        <a:pt x="27" y="2"/>
                        <a:pt x="25" y="2"/>
                        <a:pt x="23" y="1"/>
                      </a:cubicBezTo>
                      <a:cubicBezTo>
                        <a:pt x="22" y="1"/>
                        <a:pt x="20" y="1"/>
                        <a:pt x="18" y="1"/>
                      </a:cubicBezTo>
                      <a:cubicBezTo>
                        <a:pt x="17" y="1"/>
                        <a:pt x="15" y="1"/>
                        <a:pt x="14" y="1"/>
                      </a:cubicBezTo>
                      <a:cubicBezTo>
                        <a:pt x="14" y="1"/>
                        <a:pt x="14" y="2"/>
                        <a:pt x="14" y="2"/>
                      </a:cubicBezTo>
                      <a:cubicBezTo>
                        <a:pt x="14" y="2"/>
                        <a:pt x="13" y="1"/>
                        <a:pt x="13" y="1"/>
                      </a:cubicBezTo>
                      <a:cubicBezTo>
                        <a:pt x="9" y="1"/>
                        <a:pt x="6" y="0"/>
                        <a:pt x="3" y="0"/>
                      </a:cubicBezTo>
                    </a:path>
                  </a:pathLst>
                </a:custGeom>
                <a:solidFill>
                  <a:srgbClr val="D0AE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0" name="Freeform 9091">
                  <a:extLst>
                    <a:ext uri="{FF2B5EF4-FFF2-40B4-BE49-F238E27FC236}">
                      <a16:creationId xmlns:a16="http://schemas.microsoft.com/office/drawing/2014/main" id="{50FBBDA4-4589-C9C7-311C-0199D8B2979F}"/>
                    </a:ext>
                  </a:extLst>
                </p:cNvPr>
                <p:cNvSpPr>
                  <a:spLocks noEditPoints="1"/>
                </p:cNvSpPr>
                <p:nvPr/>
              </p:nvSpPr>
              <p:spPr bwMode="auto">
                <a:xfrm>
                  <a:off x="4052" y="2384"/>
                  <a:ext cx="19" cy="4"/>
                </a:xfrm>
                <a:custGeom>
                  <a:avLst/>
                  <a:gdLst>
                    <a:gd name="T0" fmla="*/ 1 w 22"/>
                    <a:gd name="T1" fmla="*/ 2 h 5"/>
                    <a:gd name="T2" fmla="*/ 1 w 22"/>
                    <a:gd name="T3" fmla="*/ 2 h 5"/>
                    <a:gd name="T4" fmla="*/ 0 w 22"/>
                    <a:gd name="T5" fmla="*/ 2 h 5"/>
                    <a:gd name="T6" fmla="*/ 1 w 22"/>
                    <a:gd name="T7" fmla="*/ 2 h 5"/>
                    <a:gd name="T8" fmla="*/ 1 w 22"/>
                    <a:gd name="T9" fmla="*/ 2 h 5"/>
                    <a:gd name="T10" fmla="*/ 1 w 22"/>
                    <a:gd name="T11" fmla="*/ 2 h 5"/>
                    <a:gd name="T12" fmla="*/ 1 w 22"/>
                    <a:gd name="T13" fmla="*/ 2 h 5"/>
                    <a:gd name="T14" fmla="*/ 1 w 22"/>
                    <a:gd name="T15" fmla="*/ 2 h 5"/>
                    <a:gd name="T16" fmla="*/ 0 w 22"/>
                    <a:gd name="T17" fmla="*/ 2 h 5"/>
                    <a:gd name="T18" fmla="*/ 0 w 22"/>
                    <a:gd name="T19" fmla="*/ 2 h 5"/>
                    <a:gd name="T20" fmla="*/ 0 w 22"/>
                    <a:gd name="T21" fmla="*/ 2 h 5"/>
                    <a:gd name="T22" fmla="*/ 0 w 22"/>
                    <a:gd name="T23" fmla="*/ 2 h 5"/>
                    <a:gd name="T24" fmla="*/ 0 w 22"/>
                    <a:gd name="T25" fmla="*/ 2 h 5"/>
                    <a:gd name="T26" fmla="*/ 0 w 22"/>
                    <a:gd name="T27" fmla="*/ 2 h 5"/>
                    <a:gd name="T28" fmla="*/ 0 w 22"/>
                    <a:gd name="T29" fmla="*/ 2 h 5"/>
                    <a:gd name="T30" fmla="*/ 6 w 22"/>
                    <a:gd name="T31" fmla="*/ 0 h 5"/>
                    <a:gd name="T32" fmla="*/ 4 w 22"/>
                    <a:gd name="T33" fmla="*/ 0 h 5"/>
                    <a:gd name="T34" fmla="*/ 3 w 22"/>
                    <a:gd name="T35" fmla="*/ 1 h 5"/>
                    <a:gd name="T36" fmla="*/ 3 w 22"/>
                    <a:gd name="T37" fmla="*/ 1 h 5"/>
                    <a:gd name="T38" fmla="*/ 3 w 22"/>
                    <a:gd name="T39" fmla="*/ 1 h 5"/>
                    <a:gd name="T40" fmla="*/ 2 w 22"/>
                    <a:gd name="T41" fmla="*/ 2 h 5"/>
                    <a:gd name="T42" fmla="*/ 2 w 22"/>
                    <a:gd name="T43" fmla="*/ 2 h 5"/>
                    <a:gd name="T44" fmla="*/ 2 w 22"/>
                    <a:gd name="T45" fmla="*/ 2 h 5"/>
                    <a:gd name="T46" fmla="*/ 7 w 22"/>
                    <a:gd name="T47" fmla="*/ 2 h 5"/>
                    <a:gd name="T48" fmla="*/ 6 w 22"/>
                    <a:gd name="T49" fmla="*/ 2 h 5"/>
                    <a:gd name="T50" fmla="*/ 6 w 22"/>
                    <a:gd name="T51" fmla="*/ 2 h 5"/>
                    <a:gd name="T52" fmla="*/ 6 w 22"/>
                    <a:gd name="T53" fmla="*/ 2 h 5"/>
                    <a:gd name="T54" fmla="*/ 6 w 22"/>
                    <a:gd name="T55" fmla="*/ 2 h 5"/>
                    <a:gd name="T56" fmla="*/ 6 w 22"/>
                    <a:gd name="T57" fmla="*/ 2 h 5"/>
                    <a:gd name="T58" fmla="*/ 7 w 22"/>
                    <a:gd name="T59" fmla="*/ 2 h 5"/>
                    <a:gd name="T60" fmla="*/ 8 w 22"/>
                    <a:gd name="T61" fmla="*/ 2 h 5"/>
                    <a:gd name="T62" fmla="*/ 10 w 22"/>
                    <a:gd name="T63" fmla="*/ 2 h 5"/>
                    <a:gd name="T64" fmla="*/ 12 w 22"/>
                    <a:gd name="T65" fmla="*/ 2 h 5"/>
                    <a:gd name="T66" fmla="*/ 12 w 22"/>
                    <a:gd name="T67" fmla="*/ 2 h 5"/>
                    <a:gd name="T68" fmla="*/ 9 w 22"/>
                    <a:gd name="T69" fmla="*/ 1 h 5"/>
                    <a:gd name="T70" fmla="*/ 9 w 22"/>
                    <a:gd name="T71" fmla="*/ 0 h 5"/>
                    <a:gd name="T72" fmla="*/ 8 w 22"/>
                    <a:gd name="T73" fmla="*/ 0 h 5"/>
                    <a:gd name="T74" fmla="*/ 7 w 22"/>
                    <a:gd name="T75" fmla="*/ 1 h 5"/>
                    <a:gd name="T76" fmla="*/ 7 w 22"/>
                    <a:gd name="T77" fmla="*/ 0 h 5"/>
                    <a:gd name="T78" fmla="*/ 6 w 22"/>
                    <a:gd name="T79" fmla="*/ 0 h 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2" h="5">
                      <a:moveTo>
                        <a:pt x="1" y="3"/>
                      </a:moveTo>
                      <a:cubicBezTo>
                        <a:pt x="1" y="3"/>
                        <a:pt x="1" y="3"/>
                        <a:pt x="1" y="3"/>
                      </a:cubicBezTo>
                      <a:cubicBezTo>
                        <a:pt x="1" y="3"/>
                        <a:pt x="1" y="3"/>
                        <a:pt x="0" y="3"/>
                      </a:cubicBezTo>
                      <a:cubicBezTo>
                        <a:pt x="1" y="3"/>
                        <a:pt x="1" y="3"/>
                        <a:pt x="1" y="3"/>
                      </a:cubicBezTo>
                      <a:cubicBezTo>
                        <a:pt x="1" y="3"/>
                        <a:pt x="1" y="3"/>
                        <a:pt x="1" y="3"/>
                      </a:cubicBezTo>
                      <a:moveTo>
                        <a:pt x="1" y="3"/>
                      </a:moveTo>
                      <a:cubicBezTo>
                        <a:pt x="1" y="3"/>
                        <a:pt x="1" y="3"/>
                        <a:pt x="1" y="3"/>
                      </a:cubicBezTo>
                      <a:cubicBezTo>
                        <a:pt x="1" y="3"/>
                        <a:pt x="1" y="3"/>
                        <a:pt x="1"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cubicBezTo>
                        <a:pt x="0" y="3"/>
                        <a:pt x="0" y="3"/>
                        <a:pt x="0" y="3"/>
                      </a:cubicBezTo>
                      <a:moveTo>
                        <a:pt x="10" y="0"/>
                      </a:moveTo>
                      <a:cubicBezTo>
                        <a:pt x="9" y="0"/>
                        <a:pt x="9" y="0"/>
                        <a:pt x="8" y="0"/>
                      </a:cubicBezTo>
                      <a:cubicBezTo>
                        <a:pt x="7" y="1"/>
                        <a:pt x="7" y="1"/>
                        <a:pt x="6" y="1"/>
                      </a:cubicBezTo>
                      <a:cubicBezTo>
                        <a:pt x="6" y="1"/>
                        <a:pt x="5" y="1"/>
                        <a:pt x="5" y="1"/>
                      </a:cubicBezTo>
                      <a:cubicBezTo>
                        <a:pt x="5" y="1"/>
                        <a:pt x="4" y="1"/>
                        <a:pt x="4" y="1"/>
                      </a:cubicBezTo>
                      <a:cubicBezTo>
                        <a:pt x="4" y="1"/>
                        <a:pt x="3" y="1"/>
                        <a:pt x="2" y="2"/>
                      </a:cubicBezTo>
                      <a:cubicBezTo>
                        <a:pt x="2" y="2"/>
                        <a:pt x="2" y="2"/>
                        <a:pt x="2" y="3"/>
                      </a:cubicBezTo>
                      <a:cubicBezTo>
                        <a:pt x="2" y="3"/>
                        <a:pt x="2" y="3"/>
                        <a:pt x="2" y="4"/>
                      </a:cubicBezTo>
                      <a:cubicBezTo>
                        <a:pt x="5" y="4"/>
                        <a:pt x="8" y="5"/>
                        <a:pt x="12" y="5"/>
                      </a:cubicBezTo>
                      <a:cubicBezTo>
                        <a:pt x="11" y="5"/>
                        <a:pt x="11"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3"/>
                        <a:pt x="11" y="3"/>
                      </a:cubicBezTo>
                      <a:cubicBezTo>
                        <a:pt x="11" y="3"/>
                        <a:pt x="12" y="4"/>
                        <a:pt x="13" y="5"/>
                      </a:cubicBezTo>
                      <a:cubicBezTo>
                        <a:pt x="14" y="5"/>
                        <a:pt x="16" y="5"/>
                        <a:pt x="17" y="5"/>
                      </a:cubicBezTo>
                      <a:cubicBezTo>
                        <a:pt x="19" y="5"/>
                        <a:pt x="21" y="5"/>
                        <a:pt x="22" y="5"/>
                      </a:cubicBezTo>
                      <a:cubicBezTo>
                        <a:pt x="22" y="5"/>
                        <a:pt x="21" y="4"/>
                        <a:pt x="21" y="3"/>
                      </a:cubicBezTo>
                      <a:cubicBezTo>
                        <a:pt x="21" y="1"/>
                        <a:pt x="17" y="3"/>
                        <a:pt x="15" y="1"/>
                      </a:cubicBezTo>
                      <a:cubicBezTo>
                        <a:pt x="15" y="0"/>
                        <a:pt x="15" y="0"/>
                        <a:pt x="15" y="0"/>
                      </a:cubicBezTo>
                      <a:cubicBezTo>
                        <a:pt x="14" y="0"/>
                        <a:pt x="14" y="0"/>
                        <a:pt x="14" y="0"/>
                      </a:cubicBezTo>
                      <a:cubicBezTo>
                        <a:pt x="13" y="1"/>
                        <a:pt x="13" y="1"/>
                        <a:pt x="12" y="1"/>
                      </a:cubicBezTo>
                      <a:cubicBezTo>
                        <a:pt x="12" y="1"/>
                        <a:pt x="11" y="0"/>
                        <a:pt x="11" y="0"/>
                      </a:cubicBezTo>
                      <a:cubicBezTo>
                        <a:pt x="10" y="0"/>
                        <a:pt x="10" y="0"/>
                        <a:pt x="10" y="0"/>
                      </a:cubicBezTo>
                    </a:path>
                  </a:pathLst>
                </a:custGeom>
                <a:solidFill>
                  <a:srgbClr val="D6B4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1" name="Freeform 9092">
                  <a:extLst>
                    <a:ext uri="{FF2B5EF4-FFF2-40B4-BE49-F238E27FC236}">
                      <a16:creationId xmlns:a16="http://schemas.microsoft.com/office/drawing/2014/main" id="{06743A47-494C-7D39-57E3-B30FDD9E2312}"/>
                    </a:ext>
                  </a:extLst>
                </p:cNvPr>
                <p:cNvSpPr>
                  <a:spLocks noEditPoints="1"/>
                </p:cNvSpPr>
                <p:nvPr/>
              </p:nvSpPr>
              <p:spPr bwMode="auto">
                <a:xfrm>
                  <a:off x="4049" y="2389"/>
                  <a:ext cx="25" cy="32"/>
                </a:xfrm>
                <a:custGeom>
                  <a:avLst/>
                  <a:gdLst>
                    <a:gd name="T0" fmla="*/ 6 w 30"/>
                    <a:gd name="T1" fmla="*/ 17 h 39"/>
                    <a:gd name="T2" fmla="*/ 8 w 30"/>
                    <a:gd name="T3" fmla="*/ 17 h 39"/>
                    <a:gd name="T4" fmla="*/ 6 w 30"/>
                    <a:gd name="T5" fmla="*/ 17 h 39"/>
                    <a:gd name="T6" fmla="*/ 6 w 30"/>
                    <a:gd name="T7" fmla="*/ 17 h 39"/>
                    <a:gd name="T8" fmla="*/ 7 w 30"/>
                    <a:gd name="T9" fmla="*/ 17 h 39"/>
                    <a:gd name="T10" fmla="*/ 7 w 30"/>
                    <a:gd name="T11" fmla="*/ 17 h 39"/>
                    <a:gd name="T12" fmla="*/ 7 w 30"/>
                    <a:gd name="T13" fmla="*/ 17 h 39"/>
                    <a:gd name="T14" fmla="*/ 8 w 30"/>
                    <a:gd name="T15" fmla="*/ 17 h 39"/>
                    <a:gd name="T16" fmla="*/ 7 w 30"/>
                    <a:gd name="T17" fmla="*/ 17 h 39"/>
                    <a:gd name="T18" fmla="*/ 8 w 30"/>
                    <a:gd name="T19" fmla="*/ 17 h 39"/>
                    <a:gd name="T20" fmla="*/ 8 w 30"/>
                    <a:gd name="T21" fmla="*/ 17 h 39"/>
                    <a:gd name="T22" fmla="*/ 7 w 30"/>
                    <a:gd name="T23" fmla="*/ 17 h 39"/>
                    <a:gd name="T24" fmla="*/ 9 w 30"/>
                    <a:gd name="T25" fmla="*/ 17 h 39"/>
                    <a:gd name="T26" fmla="*/ 9 w 30"/>
                    <a:gd name="T27" fmla="*/ 17 h 39"/>
                    <a:gd name="T28" fmla="*/ 9 w 30"/>
                    <a:gd name="T29" fmla="*/ 17 h 39"/>
                    <a:gd name="T30" fmla="*/ 6 w 30"/>
                    <a:gd name="T31" fmla="*/ 17 h 39"/>
                    <a:gd name="T32" fmla="*/ 11 w 30"/>
                    <a:gd name="T33" fmla="*/ 17 h 39"/>
                    <a:gd name="T34" fmla="*/ 4 w 30"/>
                    <a:gd name="T35" fmla="*/ 17 h 39"/>
                    <a:gd name="T36" fmla="*/ 4 w 30"/>
                    <a:gd name="T37" fmla="*/ 17 h 39"/>
                    <a:gd name="T38" fmla="*/ 5 w 30"/>
                    <a:gd name="T39" fmla="*/ 17 h 39"/>
                    <a:gd name="T40" fmla="*/ 5 w 30"/>
                    <a:gd name="T41" fmla="*/ 17 h 39"/>
                    <a:gd name="T42" fmla="*/ 5 w 30"/>
                    <a:gd name="T43" fmla="*/ 17 h 39"/>
                    <a:gd name="T44" fmla="*/ 5 w 30"/>
                    <a:gd name="T45" fmla="*/ 17 h 39"/>
                    <a:gd name="T46" fmla="*/ 11 w 30"/>
                    <a:gd name="T47" fmla="*/ 17 h 39"/>
                    <a:gd name="T48" fmla="*/ 11 w 30"/>
                    <a:gd name="T49" fmla="*/ 17 h 39"/>
                    <a:gd name="T50" fmla="*/ 3 w 30"/>
                    <a:gd name="T51" fmla="*/ 17 h 39"/>
                    <a:gd name="T52" fmla="*/ 13 w 30"/>
                    <a:gd name="T53" fmla="*/ 16 h 39"/>
                    <a:gd name="T54" fmla="*/ 13 w 30"/>
                    <a:gd name="T55" fmla="*/ 16 h 39"/>
                    <a:gd name="T56" fmla="*/ 13 w 30"/>
                    <a:gd name="T57" fmla="*/ 16 h 39"/>
                    <a:gd name="T58" fmla="*/ 13 w 30"/>
                    <a:gd name="T59" fmla="*/ 16 h 39"/>
                    <a:gd name="T60" fmla="*/ 12 w 30"/>
                    <a:gd name="T61" fmla="*/ 17 h 39"/>
                    <a:gd name="T62" fmla="*/ 13 w 30"/>
                    <a:gd name="T63" fmla="*/ 16 h 39"/>
                    <a:gd name="T64" fmla="*/ 13 w 30"/>
                    <a:gd name="T65" fmla="*/ 14 h 39"/>
                    <a:gd name="T66" fmla="*/ 13 w 30"/>
                    <a:gd name="T67" fmla="*/ 14 h 39"/>
                    <a:gd name="T68" fmla="*/ 15 w 30"/>
                    <a:gd name="T69" fmla="*/ 14 h 39"/>
                    <a:gd name="T70" fmla="*/ 15 w 30"/>
                    <a:gd name="T71" fmla="*/ 14 h 39"/>
                    <a:gd name="T72" fmla="*/ 15 w 30"/>
                    <a:gd name="T73" fmla="*/ 14 h 39"/>
                    <a:gd name="T74" fmla="*/ 15 w 30"/>
                    <a:gd name="T75" fmla="*/ 14 h 39"/>
                    <a:gd name="T76" fmla="*/ 0 w 30"/>
                    <a:gd name="T77" fmla="*/ 1 h 39"/>
                    <a:gd name="T78" fmla="*/ 0 w 30"/>
                    <a:gd name="T79" fmla="*/ 1 h 39"/>
                    <a:gd name="T80" fmla="*/ 0 w 30"/>
                    <a:gd name="T81" fmla="*/ 1 h 39"/>
                    <a:gd name="T82" fmla="*/ 1 w 30"/>
                    <a:gd name="T83" fmla="*/ 0 h 39"/>
                    <a:gd name="T84" fmla="*/ 1 w 30"/>
                    <a:gd name="T85" fmla="*/ 0 h 3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 h="39">
                      <a:moveTo>
                        <a:pt x="11" y="39"/>
                      </a:moveTo>
                      <a:cubicBezTo>
                        <a:pt x="11" y="39"/>
                        <a:pt x="11" y="39"/>
                        <a:pt x="11" y="39"/>
                      </a:cubicBezTo>
                      <a:cubicBezTo>
                        <a:pt x="11" y="39"/>
                        <a:pt x="11" y="39"/>
                        <a:pt x="11" y="39"/>
                      </a:cubicBezTo>
                      <a:cubicBezTo>
                        <a:pt x="11" y="39"/>
                        <a:pt x="11" y="39"/>
                        <a:pt x="11" y="39"/>
                      </a:cubicBezTo>
                      <a:moveTo>
                        <a:pt x="16" y="39"/>
                      </a:moveTo>
                      <a:cubicBezTo>
                        <a:pt x="16" y="39"/>
                        <a:pt x="16" y="39"/>
                        <a:pt x="16" y="39"/>
                      </a:cubicBezTo>
                      <a:cubicBezTo>
                        <a:pt x="16" y="39"/>
                        <a:pt x="16" y="39"/>
                        <a:pt x="16" y="39"/>
                      </a:cubicBezTo>
                      <a:cubicBezTo>
                        <a:pt x="16" y="39"/>
                        <a:pt x="16" y="39"/>
                        <a:pt x="16" y="39"/>
                      </a:cubicBezTo>
                      <a:moveTo>
                        <a:pt x="12" y="39"/>
                      </a:moveTo>
                      <a:cubicBezTo>
                        <a:pt x="12" y="39"/>
                        <a:pt x="12" y="39"/>
                        <a:pt x="12" y="39"/>
                      </a:cubicBezTo>
                      <a:cubicBezTo>
                        <a:pt x="12" y="39"/>
                        <a:pt x="12" y="39"/>
                        <a:pt x="12" y="39"/>
                      </a:cubicBezTo>
                      <a:moveTo>
                        <a:pt x="12" y="38"/>
                      </a:moveTo>
                      <a:cubicBezTo>
                        <a:pt x="12" y="38"/>
                        <a:pt x="12" y="38"/>
                        <a:pt x="12" y="38"/>
                      </a:cubicBezTo>
                      <a:cubicBezTo>
                        <a:pt x="12" y="38"/>
                        <a:pt x="12" y="38"/>
                        <a:pt x="12" y="38"/>
                      </a:cubicBezTo>
                      <a:moveTo>
                        <a:pt x="13" y="38"/>
                      </a:moveTo>
                      <a:cubicBezTo>
                        <a:pt x="13" y="38"/>
                        <a:pt x="13" y="38"/>
                        <a:pt x="13" y="38"/>
                      </a:cubicBezTo>
                      <a:cubicBezTo>
                        <a:pt x="13" y="38"/>
                        <a:pt x="13" y="38"/>
                        <a:pt x="13" y="38"/>
                      </a:cubicBezTo>
                      <a:cubicBezTo>
                        <a:pt x="13" y="38"/>
                        <a:pt x="13" y="38"/>
                        <a:pt x="13" y="38"/>
                      </a:cubicBezTo>
                      <a:cubicBezTo>
                        <a:pt x="13" y="38"/>
                        <a:pt x="13" y="38"/>
                        <a:pt x="13" y="38"/>
                      </a:cubicBezTo>
                      <a:moveTo>
                        <a:pt x="13" y="38"/>
                      </a:moveTo>
                      <a:cubicBezTo>
                        <a:pt x="13" y="38"/>
                        <a:pt x="13" y="38"/>
                        <a:pt x="13" y="38"/>
                      </a:cubicBezTo>
                      <a:cubicBezTo>
                        <a:pt x="13" y="38"/>
                        <a:pt x="13" y="38"/>
                        <a:pt x="13" y="38"/>
                      </a:cubicBezTo>
                      <a:moveTo>
                        <a:pt x="15" y="38"/>
                      </a:moveTo>
                      <a:cubicBezTo>
                        <a:pt x="15" y="39"/>
                        <a:pt x="16" y="39"/>
                        <a:pt x="16" y="39"/>
                      </a:cubicBezTo>
                      <a:cubicBezTo>
                        <a:pt x="16" y="39"/>
                        <a:pt x="15" y="39"/>
                        <a:pt x="15" y="38"/>
                      </a:cubicBezTo>
                      <a:moveTo>
                        <a:pt x="13" y="38"/>
                      </a:moveTo>
                      <a:cubicBezTo>
                        <a:pt x="13" y="38"/>
                        <a:pt x="13" y="38"/>
                        <a:pt x="13" y="38"/>
                      </a:cubicBezTo>
                      <a:cubicBezTo>
                        <a:pt x="13" y="38"/>
                        <a:pt x="13" y="38"/>
                        <a:pt x="13" y="38"/>
                      </a:cubicBezTo>
                      <a:moveTo>
                        <a:pt x="15" y="38"/>
                      </a:moveTo>
                      <a:cubicBezTo>
                        <a:pt x="15" y="38"/>
                        <a:pt x="15" y="38"/>
                        <a:pt x="15" y="38"/>
                      </a:cubicBezTo>
                      <a:cubicBezTo>
                        <a:pt x="15" y="38"/>
                        <a:pt x="15" y="38"/>
                        <a:pt x="15" y="38"/>
                      </a:cubicBezTo>
                      <a:moveTo>
                        <a:pt x="14" y="38"/>
                      </a:moveTo>
                      <a:cubicBezTo>
                        <a:pt x="14" y="38"/>
                        <a:pt x="14" y="38"/>
                        <a:pt x="15" y="38"/>
                      </a:cubicBezTo>
                      <a:cubicBezTo>
                        <a:pt x="14" y="38"/>
                        <a:pt x="14" y="38"/>
                        <a:pt x="14" y="38"/>
                      </a:cubicBezTo>
                      <a:moveTo>
                        <a:pt x="14" y="38"/>
                      </a:moveTo>
                      <a:cubicBezTo>
                        <a:pt x="14" y="38"/>
                        <a:pt x="14" y="38"/>
                        <a:pt x="14" y="38"/>
                      </a:cubicBezTo>
                      <a:cubicBezTo>
                        <a:pt x="14" y="38"/>
                        <a:pt x="14" y="38"/>
                        <a:pt x="14" y="38"/>
                      </a:cubicBezTo>
                      <a:cubicBezTo>
                        <a:pt x="14" y="38"/>
                        <a:pt x="14" y="38"/>
                        <a:pt x="14" y="38"/>
                      </a:cubicBezTo>
                      <a:moveTo>
                        <a:pt x="18" y="38"/>
                      </a:moveTo>
                      <a:cubicBezTo>
                        <a:pt x="18" y="38"/>
                        <a:pt x="18" y="38"/>
                        <a:pt x="18" y="38"/>
                      </a:cubicBezTo>
                      <a:cubicBezTo>
                        <a:pt x="18" y="38"/>
                        <a:pt x="18" y="38"/>
                        <a:pt x="18" y="38"/>
                      </a:cubicBezTo>
                      <a:moveTo>
                        <a:pt x="18" y="38"/>
                      </a:moveTo>
                      <a:cubicBezTo>
                        <a:pt x="18" y="38"/>
                        <a:pt x="18" y="38"/>
                        <a:pt x="18" y="38"/>
                      </a:cubicBezTo>
                      <a:cubicBezTo>
                        <a:pt x="18" y="38"/>
                        <a:pt x="18" y="38"/>
                        <a:pt x="18" y="38"/>
                      </a:cubicBezTo>
                      <a:cubicBezTo>
                        <a:pt x="18" y="38"/>
                        <a:pt x="18" y="38"/>
                        <a:pt x="18" y="38"/>
                      </a:cubicBezTo>
                      <a:cubicBezTo>
                        <a:pt x="18" y="38"/>
                        <a:pt x="18" y="38"/>
                        <a:pt x="18" y="38"/>
                      </a:cubicBezTo>
                      <a:moveTo>
                        <a:pt x="10" y="38"/>
                      </a:moveTo>
                      <a:cubicBezTo>
                        <a:pt x="10" y="39"/>
                        <a:pt x="11" y="39"/>
                        <a:pt x="11" y="39"/>
                      </a:cubicBezTo>
                      <a:cubicBezTo>
                        <a:pt x="11" y="39"/>
                        <a:pt x="10" y="39"/>
                        <a:pt x="10" y="38"/>
                      </a:cubicBezTo>
                      <a:moveTo>
                        <a:pt x="22" y="37"/>
                      </a:moveTo>
                      <a:cubicBezTo>
                        <a:pt x="22" y="37"/>
                        <a:pt x="22" y="37"/>
                        <a:pt x="22" y="37"/>
                      </a:cubicBezTo>
                      <a:cubicBezTo>
                        <a:pt x="22" y="37"/>
                        <a:pt x="22" y="37"/>
                        <a:pt x="22" y="37"/>
                      </a:cubicBezTo>
                      <a:cubicBezTo>
                        <a:pt x="22" y="37"/>
                        <a:pt x="22" y="37"/>
                        <a:pt x="22" y="37"/>
                      </a:cubicBezTo>
                      <a:moveTo>
                        <a:pt x="8" y="37"/>
                      </a:moveTo>
                      <a:cubicBezTo>
                        <a:pt x="8" y="37"/>
                        <a:pt x="8" y="37"/>
                        <a:pt x="8" y="37"/>
                      </a:cubicBezTo>
                      <a:cubicBezTo>
                        <a:pt x="8" y="37"/>
                        <a:pt x="8" y="37"/>
                        <a:pt x="8" y="37"/>
                      </a:cubicBezTo>
                      <a:cubicBezTo>
                        <a:pt x="8" y="37"/>
                        <a:pt x="8" y="37"/>
                        <a:pt x="8" y="37"/>
                      </a:cubicBezTo>
                      <a:moveTo>
                        <a:pt x="9" y="37"/>
                      </a:moveTo>
                      <a:cubicBezTo>
                        <a:pt x="9" y="37"/>
                        <a:pt x="9" y="37"/>
                        <a:pt x="9" y="37"/>
                      </a:cubicBezTo>
                      <a:cubicBezTo>
                        <a:pt x="9" y="37"/>
                        <a:pt x="9" y="37"/>
                        <a:pt x="9" y="37"/>
                      </a:cubicBezTo>
                      <a:moveTo>
                        <a:pt x="9" y="37"/>
                      </a:moveTo>
                      <a:cubicBezTo>
                        <a:pt x="10" y="37"/>
                        <a:pt x="10" y="37"/>
                        <a:pt x="10" y="38"/>
                      </a:cubicBezTo>
                      <a:cubicBezTo>
                        <a:pt x="10" y="38"/>
                        <a:pt x="10" y="38"/>
                        <a:pt x="10" y="38"/>
                      </a:cubicBezTo>
                      <a:cubicBezTo>
                        <a:pt x="10" y="38"/>
                        <a:pt x="10" y="38"/>
                        <a:pt x="10" y="38"/>
                      </a:cubicBezTo>
                      <a:cubicBezTo>
                        <a:pt x="10" y="37"/>
                        <a:pt x="10" y="37"/>
                        <a:pt x="9" y="37"/>
                      </a:cubicBezTo>
                      <a:moveTo>
                        <a:pt x="9" y="37"/>
                      </a:moveTo>
                      <a:cubicBezTo>
                        <a:pt x="9" y="37"/>
                        <a:pt x="9" y="37"/>
                        <a:pt x="9" y="37"/>
                      </a:cubicBezTo>
                      <a:cubicBezTo>
                        <a:pt x="9" y="37"/>
                        <a:pt x="9" y="37"/>
                        <a:pt x="9" y="37"/>
                      </a:cubicBezTo>
                      <a:cubicBezTo>
                        <a:pt x="9" y="37"/>
                        <a:pt x="9" y="37"/>
                        <a:pt x="9" y="37"/>
                      </a:cubicBezTo>
                      <a:moveTo>
                        <a:pt x="21" y="37"/>
                      </a:moveTo>
                      <a:cubicBezTo>
                        <a:pt x="21" y="37"/>
                        <a:pt x="21" y="37"/>
                        <a:pt x="21" y="37"/>
                      </a:cubicBezTo>
                      <a:cubicBezTo>
                        <a:pt x="22" y="37"/>
                        <a:pt x="22" y="37"/>
                        <a:pt x="22" y="37"/>
                      </a:cubicBezTo>
                      <a:cubicBezTo>
                        <a:pt x="22" y="37"/>
                        <a:pt x="22" y="37"/>
                        <a:pt x="21" y="37"/>
                      </a:cubicBezTo>
                      <a:cubicBezTo>
                        <a:pt x="21" y="37"/>
                        <a:pt x="21" y="37"/>
                        <a:pt x="21" y="37"/>
                      </a:cubicBezTo>
                      <a:moveTo>
                        <a:pt x="21" y="37"/>
                      </a:moveTo>
                      <a:cubicBezTo>
                        <a:pt x="21" y="37"/>
                        <a:pt x="21" y="37"/>
                        <a:pt x="21" y="37"/>
                      </a:cubicBezTo>
                      <a:cubicBezTo>
                        <a:pt x="21" y="37"/>
                        <a:pt x="21" y="37"/>
                        <a:pt x="21" y="37"/>
                      </a:cubicBezTo>
                      <a:moveTo>
                        <a:pt x="6" y="36"/>
                      </a:moveTo>
                      <a:cubicBezTo>
                        <a:pt x="7" y="37"/>
                        <a:pt x="7" y="37"/>
                        <a:pt x="8" y="37"/>
                      </a:cubicBezTo>
                      <a:cubicBezTo>
                        <a:pt x="7" y="37"/>
                        <a:pt x="7" y="37"/>
                        <a:pt x="6" y="36"/>
                      </a:cubicBezTo>
                      <a:moveTo>
                        <a:pt x="26" y="35"/>
                      </a:moveTo>
                      <a:cubicBezTo>
                        <a:pt x="26" y="35"/>
                        <a:pt x="26" y="35"/>
                        <a:pt x="26" y="35"/>
                      </a:cubicBezTo>
                      <a:cubicBezTo>
                        <a:pt x="26" y="35"/>
                        <a:pt x="26" y="35"/>
                        <a:pt x="26" y="35"/>
                      </a:cubicBezTo>
                      <a:moveTo>
                        <a:pt x="26" y="34"/>
                      </a:moveTo>
                      <a:cubicBezTo>
                        <a:pt x="26" y="34"/>
                        <a:pt x="26" y="34"/>
                        <a:pt x="26" y="34"/>
                      </a:cubicBezTo>
                      <a:cubicBezTo>
                        <a:pt x="26" y="34"/>
                        <a:pt x="26" y="35"/>
                        <a:pt x="26" y="35"/>
                      </a:cubicBezTo>
                      <a:cubicBezTo>
                        <a:pt x="26" y="35"/>
                        <a:pt x="26" y="34"/>
                        <a:pt x="26" y="34"/>
                      </a:cubicBezTo>
                      <a:cubicBezTo>
                        <a:pt x="26" y="34"/>
                        <a:pt x="26" y="34"/>
                        <a:pt x="26" y="34"/>
                      </a:cubicBezTo>
                      <a:moveTo>
                        <a:pt x="26" y="34"/>
                      </a:moveTo>
                      <a:cubicBezTo>
                        <a:pt x="26" y="34"/>
                        <a:pt x="26" y="34"/>
                        <a:pt x="26" y="34"/>
                      </a:cubicBezTo>
                      <a:cubicBezTo>
                        <a:pt x="26" y="34"/>
                        <a:pt x="26" y="34"/>
                        <a:pt x="26" y="34"/>
                      </a:cubicBezTo>
                      <a:moveTo>
                        <a:pt x="26" y="34"/>
                      </a:moveTo>
                      <a:cubicBezTo>
                        <a:pt x="25" y="34"/>
                        <a:pt x="24" y="35"/>
                        <a:pt x="24" y="36"/>
                      </a:cubicBezTo>
                      <a:cubicBezTo>
                        <a:pt x="24" y="36"/>
                        <a:pt x="24" y="36"/>
                        <a:pt x="24" y="36"/>
                      </a:cubicBezTo>
                      <a:cubicBezTo>
                        <a:pt x="24" y="36"/>
                        <a:pt x="24" y="36"/>
                        <a:pt x="24" y="36"/>
                      </a:cubicBezTo>
                      <a:cubicBezTo>
                        <a:pt x="24" y="35"/>
                        <a:pt x="25" y="34"/>
                        <a:pt x="26" y="34"/>
                      </a:cubicBezTo>
                      <a:cubicBezTo>
                        <a:pt x="26" y="34"/>
                        <a:pt x="26" y="34"/>
                        <a:pt x="26" y="34"/>
                      </a:cubicBezTo>
                      <a:moveTo>
                        <a:pt x="28" y="32"/>
                      </a:moveTo>
                      <a:cubicBezTo>
                        <a:pt x="28" y="32"/>
                        <a:pt x="28" y="32"/>
                        <a:pt x="28" y="32"/>
                      </a:cubicBezTo>
                      <a:cubicBezTo>
                        <a:pt x="28" y="32"/>
                        <a:pt x="28" y="32"/>
                        <a:pt x="28" y="32"/>
                      </a:cubicBezTo>
                      <a:cubicBezTo>
                        <a:pt x="28" y="32"/>
                        <a:pt x="28" y="32"/>
                        <a:pt x="28" y="32"/>
                      </a:cubicBezTo>
                      <a:cubicBezTo>
                        <a:pt x="28" y="32"/>
                        <a:pt x="28" y="32"/>
                        <a:pt x="28" y="32"/>
                      </a:cubicBezTo>
                      <a:moveTo>
                        <a:pt x="30" y="30"/>
                      </a:moveTo>
                      <a:cubicBezTo>
                        <a:pt x="30" y="30"/>
                        <a:pt x="30" y="30"/>
                        <a:pt x="30" y="30"/>
                      </a:cubicBezTo>
                      <a:cubicBezTo>
                        <a:pt x="30" y="30"/>
                        <a:pt x="30" y="30"/>
                        <a:pt x="30" y="30"/>
                      </a:cubicBezTo>
                      <a:cubicBezTo>
                        <a:pt x="30" y="30"/>
                        <a:pt x="30" y="30"/>
                        <a:pt x="30" y="30"/>
                      </a:cubicBezTo>
                      <a:cubicBezTo>
                        <a:pt x="30" y="30"/>
                        <a:pt x="30" y="30"/>
                        <a:pt x="30" y="30"/>
                      </a:cubicBezTo>
                      <a:moveTo>
                        <a:pt x="30" y="30"/>
                      </a:moveTo>
                      <a:cubicBezTo>
                        <a:pt x="30" y="30"/>
                        <a:pt x="30" y="30"/>
                        <a:pt x="30" y="30"/>
                      </a:cubicBezTo>
                      <a:cubicBezTo>
                        <a:pt x="30" y="30"/>
                        <a:pt x="30" y="30"/>
                        <a:pt x="30" y="30"/>
                      </a:cubicBezTo>
                      <a:moveTo>
                        <a:pt x="30" y="30"/>
                      </a:moveTo>
                      <a:cubicBezTo>
                        <a:pt x="30" y="30"/>
                        <a:pt x="30" y="30"/>
                        <a:pt x="30" y="30"/>
                      </a:cubicBezTo>
                      <a:cubicBezTo>
                        <a:pt x="30" y="30"/>
                        <a:pt x="30" y="30"/>
                        <a:pt x="30" y="30"/>
                      </a:cubicBezTo>
                      <a:cubicBezTo>
                        <a:pt x="30" y="30"/>
                        <a:pt x="30" y="30"/>
                        <a:pt x="30" y="30"/>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1" y="0"/>
                      </a:moveTo>
                      <a:cubicBezTo>
                        <a:pt x="1" y="1"/>
                        <a:pt x="1" y="1"/>
                        <a:pt x="1" y="1"/>
                      </a:cubicBezTo>
                      <a:cubicBezTo>
                        <a:pt x="1" y="1"/>
                        <a:pt x="1" y="1"/>
                        <a:pt x="1" y="0"/>
                      </a:cubicBezTo>
                      <a:moveTo>
                        <a:pt x="1" y="0"/>
                      </a:moveTo>
                      <a:cubicBezTo>
                        <a:pt x="1" y="0"/>
                        <a:pt x="1" y="0"/>
                        <a:pt x="1" y="0"/>
                      </a:cubicBezTo>
                      <a:cubicBezTo>
                        <a:pt x="1" y="0"/>
                        <a:pt x="1" y="0"/>
                        <a:pt x="1" y="0"/>
                      </a:cubicBezTo>
                    </a:path>
                  </a:pathLst>
                </a:custGeom>
                <a:solidFill>
                  <a:srgbClr val="D0AE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2" name="Freeform 9093">
                  <a:extLst>
                    <a:ext uri="{FF2B5EF4-FFF2-40B4-BE49-F238E27FC236}">
                      <a16:creationId xmlns:a16="http://schemas.microsoft.com/office/drawing/2014/main" id="{85CC8A91-B964-5536-6200-96568C2AA207}"/>
                    </a:ext>
                  </a:extLst>
                </p:cNvPr>
                <p:cNvSpPr>
                  <a:spLocks/>
                </p:cNvSpPr>
                <p:nvPr/>
              </p:nvSpPr>
              <p:spPr bwMode="auto">
                <a:xfrm>
                  <a:off x="4044" y="2387"/>
                  <a:ext cx="31" cy="31"/>
                </a:xfrm>
                <a:custGeom>
                  <a:avLst/>
                  <a:gdLst>
                    <a:gd name="T0" fmla="*/ 5 w 37"/>
                    <a:gd name="T1" fmla="*/ 0 h 37"/>
                    <a:gd name="T2" fmla="*/ 3 w 37"/>
                    <a:gd name="T3" fmla="*/ 2 h 37"/>
                    <a:gd name="T4" fmla="*/ 3 w 37"/>
                    <a:gd name="T5" fmla="*/ 2 h 37"/>
                    <a:gd name="T6" fmla="*/ 3 w 37"/>
                    <a:gd name="T7" fmla="*/ 2 h 37"/>
                    <a:gd name="T8" fmla="*/ 3 w 37"/>
                    <a:gd name="T9" fmla="*/ 3 h 37"/>
                    <a:gd name="T10" fmla="*/ 3 w 37"/>
                    <a:gd name="T11" fmla="*/ 3 h 37"/>
                    <a:gd name="T12" fmla="*/ 3 w 37"/>
                    <a:gd name="T13" fmla="*/ 3 h 37"/>
                    <a:gd name="T14" fmla="*/ 3 w 37"/>
                    <a:gd name="T15" fmla="*/ 3 h 37"/>
                    <a:gd name="T16" fmla="*/ 3 w 37"/>
                    <a:gd name="T17" fmla="*/ 3 h 37"/>
                    <a:gd name="T18" fmla="*/ 3 w 37"/>
                    <a:gd name="T19" fmla="*/ 3 h 37"/>
                    <a:gd name="T20" fmla="*/ 3 w 37"/>
                    <a:gd name="T21" fmla="*/ 3 h 37"/>
                    <a:gd name="T22" fmla="*/ 3 w 37"/>
                    <a:gd name="T23" fmla="*/ 3 h 37"/>
                    <a:gd name="T24" fmla="*/ 3 w 37"/>
                    <a:gd name="T25" fmla="*/ 3 h 37"/>
                    <a:gd name="T26" fmla="*/ 1 w 37"/>
                    <a:gd name="T27" fmla="*/ 7 h 37"/>
                    <a:gd name="T28" fmla="*/ 1 w 37"/>
                    <a:gd name="T29" fmla="*/ 8 h 37"/>
                    <a:gd name="T30" fmla="*/ 1 w 37"/>
                    <a:gd name="T31" fmla="*/ 8 h 37"/>
                    <a:gd name="T32" fmla="*/ 1 w 37"/>
                    <a:gd name="T33" fmla="*/ 10 h 37"/>
                    <a:gd name="T34" fmla="*/ 3 w 37"/>
                    <a:gd name="T35" fmla="*/ 13 h 37"/>
                    <a:gd name="T36" fmla="*/ 3 w 37"/>
                    <a:gd name="T37" fmla="*/ 14 h 37"/>
                    <a:gd name="T38" fmla="*/ 5 w 37"/>
                    <a:gd name="T39" fmla="*/ 16 h 37"/>
                    <a:gd name="T40" fmla="*/ 6 w 37"/>
                    <a:gd name="T41" fmla="*/ 16 h 37"/>
                    <a:gd name="T42" fmla="*/ 7 w 37"/>
                    <a:gd name="T43" fmla="*/ 17 h 37"/>
                    <a:gd name="T44" fmla="*/ 7 w 37"/>
                    <a:gd name="T45" fmla="*/ 17 h 37"/>
                    <a:gd name="T46" fmla="*/ 8 w 37"/>
                    <a:gd name="T47" fmla="*/ 17 h 37"/>
                    <a:gd name="T48" fmla="*/ 8 w 37"/>
                    <a:gd name="T49" fmla="*/ 18 h 37"/>
                    <a:gd name="T50" fmla="*/ 8 w 37"/>
                    <a:gd name="T51" fmla="*/ 18 h 37"/>
                    <a:gd name="T52" fmla="*/ 9 w 37"/>
                    <a:gd name="T53" fmla="*/ 18 h 37"/>
                    <a:gd name="T54" fmla="*/ 10 w 37"/>
                    <a:gd name="T55" fmla="*/ 18 h 37"/>
                    <a:gd name="T56" fmla="*/ 11 w 37"/>
                    <a:gd name="T57" fmla="*/ 18 h 37"/>
                    <a:gd name="T58" fmla="*/ 11 w 37"/>
                    <a:gd name="T59" fmla="*/ 18 h 37"/>
                    <a:gd name="T60" fmla="*/ 12 w 37"/>
                    <a:gd name="T61" fmla="*/ 18 h 37"/>
                    <a:gd name="T62" fmla="*/ 13 w 37"/>
                    <a:gd name="T63" fmla="*/ 17 h 37"/>
                    <a:gd name="T64" fmla="*/ 13 w 37"/>
                    <a:gd name="T65" fmla="*/ 17 h 37"/>
                    <a:gd name="T66" fmla="*/ 13 w 37"/>
                    <a:gd name="T67" fmla="*/ 17 h 37"/>
                    <a:gd name="T68" fmla="*/ 15 w 37"/>
                    <a:gd name="T69" fmla="*/ 16 h 37"/>
                    <a:gd name="T70" fmla="*/ 16 w 37"/>
                    <a:gd name="T71" fmla="*/ 16 h 37"/>
                    <a:gd name="T72" fmla="*/ 16 w 37"/>
                    <a:gd name="T73" fmla="*/ 16 h 37"/>
                    <a:gd name="T74" fmla="*/ 16 w 37"/>
                    <a:gd name="T75" fmla="*/ 16 h 37"/>
                    <a:gd name="T76" fmla="*/ 17 w 37"/>
                    <a:gd name="T77" fmla="*/ 14 h 37"/>
                    <a:gd name="T78" fmla="*/ 18 w 37"/>
                    <a:gd name="T79" fmla="*/ 13 h 37"/>
                    <a:gd name="T80" fmla="*/ 18 w 37"/>
                    <a:gd name="T81" fmla="*/ 14 h 37"/>
                    <a:gd name="T82" fmla="*/ 18 w 37"/>
                    <a:gd name="T83" fmla="*/ 13 h 37"/>
                    <a:gd name="T84" fmla="*/ 16 w 37"/>
                    <a:gd name="T85" fmla="*/ 14 h 37"/>
                    <a:gd name="T86" fmla="*/ 15 w 37"/>
                    <a:gd name="T87" fmla="*/ 15 h 37"/>
                    <a:gd name="T88" fmla="*/ 15 w 37"/>
                    <a:gd name="T89" fmla="*/ 15 h 37"/>
                    <a:gd name="T90" fmla="*/ 14 w 37"/>
                    <a:gd name="T91" fmla="*/ 15 h 37"/>
                    <a:gd name="T92" fmla="*/ 13 w 37"/>
                    <a:gd name="T93" fmla="*/ 15 h 37"/>
                    <a:gd name="T94" fmla="*/ 13 w 37"/>
                    <a:gd name="T95" fmla="*/ 15 h 37"/>
                    <a:gd name="T96" fmla="*/ 13 w 37"/>
                    <a:gd name="T97" fmla="*/ 14 h 37"/>
                    <a:gd name="T98" fmla="*/ 13 w 37"/>
                    <a:gd name="T99" fmla="*/ 14 h 37"/>
                    <a:gd name="T100" fmla="*/ 12 w 37"/>
                    <a:gd name="T101" fmla="*/ 14 h 37"/>
                    <a:gd name="T102" fmla="*/ 11 w 37"/>
                    <a:gd name="T103" fmla="*/ 14 h 37"/>
                    <a:gd name="T104" fmla="*/ 11 w 37"/>
                    <a:gd name="T105" fmla="*/ 13 h 37"/>
                    <a:gd name="T106" fmla="*/ 9 w 37"/>
                    <a:gd name="T107" fmla="*/ 13 h 37"/>
                    <a:gd name="T108" fmla="*/ 8 w 37"/>
                    <a:gd name="T109" fmla="*/ 11 h 37"/>
                    <a:gd name="T110" fmla="*/ 6 w 37"/>
                    <a:gd name="T111" fmla="*/ 9 h 37"/>
                    <a:gd name="T112" fmla="*/ 6 w 37"/>
                    <a:gd name="T113" fmla="*/ 7 h 37"/>
                    <a:gd name="T114" fmla="*/ 5 w 37"/>
                    <a:gd name="T115" fmla="*/ 4 h 37"/>
                    <a:gd name="T116" fmla="*/ 5 w 37"/>
                    <a:gd name="T117" fmla="*/ 3 h 37"/>
                    <a:gd name="T118" fmla="*/ 6 w 37"/>
                    <a:gd name="T119" fmla="*/ 0 h 37"/>
                    <a:gd name="T120" fmla="*/ 5 w 37"/>
                    <a:gd name="T121" fmla="*/ 0 h 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 h="37">
                      <a:moveTo>
                        <a:pt x="9" y="0"/>
                      </a:moveTo>
                      <a:cubicBezTo>
                        <a:pt x="8" y="0"/>
                        <a:pt x="8" y="2"/>
                        <a:pt x="7" y="2"/>
                      </a:cubicBezTo>
                      <a:cubicBezTo>
                        <a:pt x="7" y="2"/>
                        <a:pt x="7" y="2"/>
                        <a:pt x="7" y="2"/>
                      </a:cubicBezTo>
                      <a:cubicBezTo>
                        <a:pt x="7" y="2"/>
                        <a:pt x="7" y="2"/>
                        <a:pt x="7" y="2"/>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6"/>
                        <a:pt x="3" y="7"/>
                      </a:cubicBezTo>
                      <a:cubicBezTo>
                        <a:pt x="1" y="8"/>
                        <a:pt x="3" y="11"/>
                        <a:pt x="1" y="14"/>
                      </a:cubicBezTo>
                      <a:cubicBezTo>
                        <a:pt x="1" y="14"/>
                        <a:pt x="1" y="14"/>
                        <a:pt x="1" y="15"/>
                      </a:cubicBezTo>
                      <a:cubicBezTo>
                        <a:pt x="1" y="15"/>
                        <a:pt x="1" y="16"/>
                        <a:pt x="1" y="16"/>
                      </a:cubicBezTo>
                      <a:cubicBezTo>
                        <a:pt x="1" y="18"/>
                        <a:pt x="2" y="19"/>
                        <a:pt x="1" y="20"/>
                      </a:cubicBezTo>
                      <a:cubicBezTo>
                        <a:pt x="0" y="22"/>
                        <a:pt x="3" y="23"/>
                        <a:pt x="3" y="25"/>
                      </a:cubicBezTo>
                      <a:cubicBezTo>
                        <a:pt x="3" y="27"/>
                        <a:pt x="5" y="27"/>
                        <a:pt x="6" y="29"/>
                      </a:cubicBezTo>
                      <a:cubicBezTo>
                        <a:pt x="6" y="31"/>
                        <a:pt x="9" y="30"/>
                        <a:pt x="9" y="32"/>
                      </a:cubicBezTo>
                      <a:cubicBezTo>
                        <a:pt x="9" y="34"/>
                        <a:pt x="12" y="33"/>
                        <a:pt x="12" y="34"/>
                      </a:cubicBezTo>
                      <a:cubicBezTo>
                        <a:pt x="13" y="35"/>
                        <a:pt x="13" y="35"/>
                        <a:pt x="14" y="35"/>
                      </a:cubicBezTo>
                      <a:cubicBezTo>
                        <a:pt x="14" y="35"/>
                        <a:pt x="14" y="35"/>
                        <a:pt x="14" y="35"/>
                      </a:cubicBezTo>
                      <a:cubicBezTo>
                        <a:pt x="15" y="35"/>
                        <a:pt x="15" y="35"/>
                        <a:pt x="15" y="35"/>
                      </a:cubicBezTo>
                      <a:cubicBezTo>
                        <a:pt x="16" y="35"/>
                        <a:pt x="16" y="35"/>
                        <a:pt x="16" y="36"/>
                      </a:cubicBezTo>
                      <a:cubicBezTo>
                        <a:pt x="16" y="37"/>
                        <a:pt x="17" y="37"/>
                        <a:pt x="17" y="37"/>
                      </a:cubicBezTo>
                      <a:cubicBezTo>
                        <a:pt x="18" y="37"/>
                        <a:pt x="18" y="37"/>
                        <a:pt x="19" y="36"/>
                      </a:cubicBezTo>
                      <a:cubicBezTo>
                        <a:pt x="19" y="36"/>
                        <a:pt x="20" y="36"/>
                        <a:pt x="20" y="36"/>
                      </a:cubicBezTo>
                      <a:cubicBezTo>
                        <a:pt x="20" y="36"/>
                        <a:pt x="20" y="36"/>
                        <a:pt x="21" y="36"/>
                      </a:cubicBezTo>
                      <a:cubicBezTo>
                        <a:pt x="21" y="37"/>
                        <a:pt x="22" y="37"/>
                        <a:pt x="22" y="37"/>
                      </a:cubicBezTo>
                      <a:cubicBezTo>
                        <a:pt x="23" y="37"/>
                        <a:pt x="24" y="36"/>
                        <a:pt x="24" y="36"/>
                      </a:cubicBezTo>
                      <a:cubicBezTo>
                        <a:pt x="25" y="35"/>
                        <a:pt x="26" y="35"/>
                        <a:pt x="27" y="35"/>
                      </a:cubicBezTo>
                      <a:cubicBezTo>
                        <a:pt x="27" y="35"/>
                        <a:pt x="27" y="35"/>
                        <a:pt x="27" y="35"/>
                      </a:cubicBezTo>
                      <a:cubicBezTo>
                        <a:pt x="28" y="35"/>
                        <a:pt x="28" y="35"/>
                        <a:pt x="28" y="35"/>
                      </a:cubicBezTo>
                      <a:cubicBezTo>
                        <a:pt x="29" y="35"/>
                        <a:pt x="29" y="34"/>
                        <a:pt x="30" y="34"/>
                      </a:cubicBezTo>
                      <a:cubicBezTo>
                        <a:pt x="30" y="33"/>
                        <a:pt x="31" y="32"/>
                        <a:pt x="32" y="32"/>
                      </a:cubicBezTo>
                      <a:cubicBezTo>
                        <a:pt x="32" y="32"/>
                        <a:pt x="32" y="32"/>
                        <a:pt x="32" y="32"/>
                      </a:cubicBezTo>
                      <a:cubicBezTo>
                        <a:pt x="32" y="33"/>
                        <a:pt x="32" y="33"/>
                        <a:pt x="32" y="33"/>
                      </a:cubicBezTo>
                      <a:cubicBezTo>
                        <a:pt x="34" y="33"/>
                        <a:pt x="34" y="30"/>
                        <a:pt x="35" y="29"/>
                      </a:cubicBezTo>
                      <a:cubicBezTo>
                        <a:pt x="35" y="28"/>
                        <a:pt x="36" y="28"/>
                        <a:pt x="36" y="28"/>
                      </a:cubicBezTo>
                      <a:cubicBezTo>
                        <a:pt x="36" y="28"/>
                        <a:pt x="37" y="28"/>
                        <a:pt x="37" y="29"/>
                      </a:cubicBezTo>
                      <a:cubicBezTo>
                        <a:pt x="37" y="28"/>
                        <a:pt x="36" y="28"/>
                        <a:pt x="36" y="28"/>
                      </a:cubicBezTo>
                      <a:cubicBezTo>
                        <a:pt x="35" y="28"/>
                        <a:pt x="35" y="29"/>
                        <a:pt x="34" y="29"/>
                      </a:cubicBezTo>
                      <a:cubicBezTo>
                        <a:pt x="33" y="30"/>
                        <a:pt x="32" y="30"/>
                        <a:pt x="31" y="30"/>
                      </a:cubicBezTo>
                      <a:cubicBezTo>
                        <a:pt x="31" y="30"/>
                        <a:pt x="31" y="30"/>
                        <a:pt x="30" y="30"/>
                      </a:cubicBezTo>
                      <a:cubicBezTo>
                        <a:pt x="30" y="30"/>
                        <a:pt x="30" y="30"/>
                        <a:pt x="29" y="30"/>
                      </a:cubicBezTo>
                      <a:cubicBezTo>
                        <a:pt x="29" y="30"/>
                        <a:pt x="28" y="30"/>
                        <a:pt x="28" y="30"/>
                      </a:cubicBezTo>
                      <a:cubicBezTo>
                        <a:pt x="27" y="30"/>
                        <a:pt x="27" y="30"/>
                        <a:pt x="27" y="30"/>
                      </a:cubicBezTo>
                      <a:cubicBezTo>
                        <a:pt x="26" y="30"/>
                        <a:pt x="26" y="30"/>
                        <a:pt x="25" y="29"/>
                      </a:cubicBezTo>
                      <a:cubicBezTo>
                        <a:pt x="25" y="29"/>
                        <a:pt x="25" y="29"/>
                        <a:pt x="25" y="29"/>
                      </a:cubicBezTo>
                      <a:cubicBezTo>
                        <a:pt x="24" y="29"/>
                        <a:pt x="24" y="29"/>
                        <a:pt x="24" y="29"/>
                      </a:cubicBezTo>
                      <a:cubicBezTo>
                        <a:pt x="24" y="29"/>
                        <a:pt x="23" y="29"/>
                        <a:pt x="23" y="29"/>
                      </a:cubicBezTo>
                      <a:cubicBezTo>
                        <a:pt x="22" y="29"/>
                        <a:pt x="22" y="29"/>
                        <a:pt x="22" y="28"/>
                      </a:cubicBezTo>
                      <a:cubicBezTo>
                        <a:pt x="21" y="26"/>
                        <a:pt x="19" y="28"/>
                        <a:pt x="19" y="26"/>
                      </a:cubicBezTo>
                      <a:cubicBezTo>
                        <a:pt x="18" y="24"/>
                        <a:pt x="15" y="25"/>
                        <a:pt x="15" y="22"/>
                      </a:cubicBezTo>
                      <a:cubicBezTo>
                        <a:pt x="15" y="21"/>
                        <a:pt x="12" y="21"/>
                        <a:pt x="12" y="18"/>
                      </a:cubicBezTo>
                      <a:cubicBezTo>
                        <a:pt x="13" y="17"/>
                        <a:pt x="10" y="16"/>
                        <a:pt x="11" y="13"/>
                      </a:cubicBezTo>
                      <a:cubicBezTo>
                        <a:pt x="12" y="12"/>
                        <a:pt x="9" y="10"/>
                        <a:pt x="10" y="8"/>
                      </a:cubicBezTo>
                      <a:cubicBezTo>
                        <a:pt x="11" y="6"/>
                        <a:pt x="9" y="4"/>
                        <a:pt x="10" y="3"/>
                      </a:cubicBezTo>
                      <a:cubicBezTo>
                        <a:pt x="11" y="2"/>
                        <a:pt x="12" y="1"/>
                        <a:pt x="12" y="0"/>
                      </a:cubicBezTo>
                      <a:cubicBezTo>
                        <a:pt x="11" y="0"/>
                        <a:pt x="10" y="0"/>
                        <a:pt x="9"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3" name="Freeform 9094">
                  <a:extLst>
                    <a:ext uri="{FF2B5EF4-FFF2-40B4-BE49-F238E27FC236}">
                      <a16:creationId xmlns:a16="http://schemas.microsoft.com/office/drawing/2014/main" id="{8F290987-748C-E01A-37DF-47CA251DEA22}"/>
                    </a:ext>
                  </a:extLst>
                </p:cNvPr>
                <p:cNvSpPr>
                  <a:spLocks/>
                </p:cNvSpPr>
                <p:nvPr/>
              </p:nvSpPr>
              <p:spPr bwMode="auto">
                <a:xfrm>
                  <a:off x="4052" y="2386"/>
                  <a:ext cx="2" cy="1"/>
                </a:xfrm>
                <a:custGeom>
                  <a:avLst/>
                  <a:gdLst>
                    <a:gd name="T0" fmla="*/ 1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1 w 3"/>
                    <a:gd name="T17" fmla="*/ 0 h 1"/>
                    <a:gd name="T18" fmla="*/ 1 w 3"/>
                    <a:gd name="T19" fmla="*/ 0 h 1"/>
                    <a:gd name="T20" fmla="*/ 1 w 3"/>
                    <a:gd name="T21" fmla="*/ 0 h 1"/>
                    <a:gd name="T22" fmla="*/ 1 w 3"/>
                    <a:gd name="T23" fmla="*/ 0 h 1"/>
                    <a:gd name="T24" fmla="*/ 0 w 3"/>
                    <a:gd name="T25" fmla="*/ 1 h 1"/>
                    <a:gd name="T26" fmla="*/ 1 w 3"/>
                    <a:gd name="T27" fmla="*/ 1 h 1"/>
                    <a:gd name="T28" fmla="*/ 1 w 3"/>
                    <a:gd name="T29" fmla="*/ 0 h 1"/>
                    <a:gd name="T30" fmla="*/ 1 w 3"/>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1">
                      <a:moveTo>
                        <a:pt x="3" y="0"/>
                      </a:move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1" y="1"/>
                        <a:pt x="2" y="1"/>
                        <a:pt x="3" y="1"/>
                      </a:cubicBezTo>
                      <a:cubicBezTo>
                        <a:pt x="3" y="0"/>
                        <a:pt x="3" y="0"/>
                        <a:pt x="3" y="0"/>
                      </a:cubicBezTo>
                      <a:cubicBezTo>
                        <a:pt x="3" y="0"/>
                        <a:pt x="3" y="0"/>
                        <a:pt x="3" y="0"/>
                      </a:cubicBezTo>
                    </a:path>
                  </a:pathLst>
                </a:custGeom>
                <a:solidFill>
                  <a:srgbClr val="BD9B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4" name="Freeform 9095">
                  <a:extLst>
                    <a:ext uri="{FF2B5EF4-FFF2-40B4-BE49-F238E27FC236}">
                      <a16:creationId xmlns:a16="http://schemas.microsoft.com/office/drawing/2014/main" id="{EB321C33-F6FA-3FC8-4CA5-5D1D1170E2E8}"/>
                    </a:ext>
                  </a:extLst>
                </p:cNvPr>
                <p:cNvSpPr>
                  <a:spLocks/>
                </p:cNvSpPr>
                <p:nvPr/>
              </p:nvSpPr>
              <p:spPr bwMode="auto">
                <a:xfrm>
                  <a:off x="4044" y="2400"/>
                  <a:ext cx="32" cy="21"/>
                </a:xfrm>
                <a:custGeom>
                  <a:avLst/>
                  <a:gdLst>
                    <a:gd name="T0" fmla="*/ 1 w 38"/>
                    <a:gd name="T1" fmla="*/ 2 h 25"/>
                    <a:gd name="T2" fmla="*/ 1 w 38"/>
                    <a:gd name="T3" fmla="*/ 3 h 25"/>
                    <a:gd name="T4" fmla="*/ 1 w 38"/>
                    <a:gd name="T5" fmla="*/ 5 h 25"/>
                    <a:gd name="T6" fmla="*/ 3 w 38"/>
                    <a:gd name="T7" fmla="*/ 7 h 25"/>
                    <a:gd name="T8" fmla="*/ 3 w 38"/>
                    <a:gd name="T9" fmla="*/ 8 h 25"/>
                    <a:gd name="T10" fmla="*/ 6 w 38"/>
                    <a:gd name="T11" fmla="*/ 11 h 25"/>
                    <a:gd name="T12" fmla="*/ 7 w 38"/>
                    <a:gd name="T13" fmla="*/ 11 h 25"/>
                    <a:gd name="T14" fmla="*/ 8 w 38"/>
                    <a:gd name="T15" fmla="*/ 12 h 25"/>
                    <a:gd name="T16" fmla="*/ 9 w 38"/>
                    <a:gd name="T17" fmla="*/ 12 h 25"/>
                    <a:gd name="T18" fmla="*/ 11 w 38"/>
                    <a:gd name="T19" fmla="*/ 12 h 25"/>
                    <a:gd name="T20" fmla="*/ 12 w 38"/>
                    <a:gd name="T21" fmla="*/ 12 h 25"/>
                    <a:gd name="T22" fmla="*/ 13 w 38"/>
                    <a:gd name="T23" fmla="*/ 11 h 25"/>
                    <a:gd name="T24" fmla="*/ 15 w 38"/>
                    <a:gd name="T25" fmla="*/ 11 h 25"/>
                    <a:gd name="T26" fmla="*/ 16 w 38"/>
                    <a:gd name="T27" fmla="*/ 10 h 25"/>
                    <a:gd name="T28" fmla="*/ 17 w 38"/>
                    <a:gd name="T29" fmla="*/ 9 h 25"/>
                    <a:gd name="T30" fmla="*/ 18 w 38"/>
                    <a:gd name="T31" fmla="*/ 8 h 25"/>
                    <a:gd name="T32" fmla="*/ 19 w 38"/>
                    <a:gd name="T33" fmla="*/ 7 h 25"/>
                    <a:gd name="T34" fmla="*/ 19 w 38"/>
                    <a:gd name="T35" fmla="*/ 7 h 25"/>
                    <a:gd name="T36" fmla="*/ 19 w 38"/>
                    <a:gd name="T37" fmla="*/ 7 h 25"/>
                    <a:gd name="T38" fmla="*/ 18 w 38"/>
                    <a:gd name="T39" fmla="*/ 6 h 25"/>
                    <a:gd name="T40" fmla="*/ 16 w 38"/>
                    <a:gd name="T41" fmla="*/ 8 h 25"/>
                    <a:gd name="T42" fmla="*/ 16 w 38"/>
                    <a:gd name="T43" fmla="*/ 8 h 25"/>
                    <a:gd name="T44" fmla="*/ 14 w 38"/>
                    <a:gd name="T45" fmla="*/ 9 h 25"/>
                    <a:gd name="T46" fmla="*/ 13 w 38"/>
                    <a:gd name="T47" fmla="*/ 9 h 25"/>
                    <a:gd name="T48" fmla="*/ 11 w 38"/>
                    <a:gd name="T49" fmla="*/ 11 h 25"/>
                    <a:gd name="T50" fmla="*/ 10 w 38"/>
                    <a:gd name="T51" fmla="*/ 10 h 25"/>
                    <a:gd name="T52" fmla="*/ 8 w 38"/>
                    <a:gd name="T53" fmla="*/ 11 h 25"/>
                    <a:gd name="T54" fmla="*/ 8 w 38"/>
                    <a:gd name="T55" fmla="*/ 9 h 25"/>
                    <a:gd name="T56" fmla="*/ 7 w 38"/>
                    <a:gd name="T57" fmla="*/ 9 h 25"/>
                    <a:gd name="T58" fmla="*/ 5 w 38"/>
                    <a:gd name="T59" fmla="*/ 8 h 25"/>
                    <a:gd name="T60" fmla="*/ 3 w 38"/>
                    <a:gd name="T61" fmla="*/ 5 h 25"/>
                    <a:gd name="T62" fmla="*/ 1 w 38"/>
                    <a:gd name="T63" fmla="*/ 0 h 25"/>
                    <a:gd name="T64" fmla="*/ 1 w 38"/>
                    <a:gd name="T65" fmla="*/ 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 h="25">
                      <a:moveTo>
                        <a:pt x="1" y="0"/>
                      </a:moveTo>
                      <a:cubicBezTo>
                        <a:pt x="1" y="1"/>
                        <a:pt x="1" y="2"/>
                        <a:pt x="1" y="2"/>
                      </a:cubicBezTo>
                      <a:cubicBezTo>
                        <a:pt x="1" y="2"/>
                        <a:pt x="0" y="3"/>
                        <a:pt x="0" y="3"/>
                      </a:cubicBezTo>
                      <a:cubicBezTo>
                        <a:pt x="0" y="4"/>
                        <a:pt x="1" y="6"/>
                        <a:pt x="1" y="7"/>
                      </a:cubicBezTo>
                      <a:cubicBezTo>
                        <a:pt x="1" y="7"/>
                        <a:pt x="1" y="7"/>
                        <a:pt x="1" y="8"/>
                      </a:cubicBezTo>
                      <a:cubicBezTo>
                        <a:pt x="1" y="8"/>
                        <a:pt x="1" y="8"/>
                        <a:pt x="1" y="9"/>
                      </a:cubicBezTo>
                      <a:cubicBezTo>
                        <a:pt x="1" y="10"/>
                        <a:pt x="3" y="11"/>
                        <a:pt x="3" y="13"/>
                      </a:cubicBezTo>
                      <a:cubicBezTo>
                        <a:pt x="3" y="13"/>
                        <a:pt x="3" y="13"/>
                        <a:pt x="3" y="13"/>
                      </a:cubicBezTo>
                      <a:cubicBezTo>
                        <a:pt x="3" y="13"/>
                        <a:pt x="3" y="13"/>
                        <a:pt x="3" y="13"/>
                      </a:cubicBezTo>
                      <a:cubicBezTo>
                        <a:pt x="3" y="15"/>
                        <a:pt x="5" y="15"/>
                        <a:pt x="6" y="17"/>
                      </a:cubicBezTo>
                      <a:cubicBezTo>
                        <a:pt x="6" y="19"/>
                        <a:pt x="9" y="18"/>
                        <a:pt x="9" y="20"/>
                      </a:cubicBezTo>
                      <a:cubicBezTo>
                        <a:pt x="9" y="22"/>
                        <a:pt x="12" y="21"/>
                        <a:pt x="12" y="22"/>
                      </a:cubicBezTo>
                      <a:cubicBezTo>
                        <a:pt x="13" y="23"/>
                        <a:pt x="13" y="23"/>
                        <a:pt x="14" y="23"/>
                      </a:cubicBezTo>
                      <a:cubicBezTo>
                        <a:pt x="14" y="23"/>
                        <a:pt x="14" y="23"/>
                        <a:pt x="14" y="23"/>
                      </a:cubicBezTo>
                      <a:cubicBezTo>
                        <a:pt x="15" y="23"/>
                        <a:pt x="15" y="23"/>
                        <a:pt x="15" y="23"/>
                      </a:cubicBezTo>
                      <a:cubicBezTo>
                        <a:pt x="16" y="23"/>
                        <a:pt x="16" y="23"/>
                        <a:pt x="16" y="24"/>
                      </a:cubicBezTo>
                      <a:cubicBezTo>
                        <a:pt x="16" y="25"/>
                        <a:pt x="17" y="25"/>
                        <a:pt x="17" y="25"/>
                      </a:cubicBezTo>
                      <a:cubicBezTo>
                        <a:pt x="18" y="25"/>
                        <a:pt x="18" y="25"/>
                        <a:pt x="19" y="24"/>
                      </a:cubicBezTo>
                      <a:cubicBezTo>
                        <a:pt x="19" y="24"/>
                        <a:pt x="20" y="24"/>
                        <a:pt x="20" y="24"/>
                      </a:cubicBezTo>
                      <a:cubicBezTo>
                        <a:pt x="20" y="24"/>
                        <a:pt x="20" y="24"/>
                        <a:pt x="21" y="24"/>
                      </a:cubicBezTo>
                      <a:cubicBezTo>
                        <a:pt x="21" y="25"/>
                        <a:pt x="22" y="25"/>
                        <a:pt x="22" y="25"/>
                      </a:cubicBezTo>
                      <a:cubicBezTo>
                        <a:pt x="23" y="25"/>
                        <a:pt x="24" y="24"/>
                        <a:pt x="24" y="24"/>
                      </a:cubicBezTo>
                      <a:cubicBezTo>
                        <a:pt x="25" y="23"/>
                        <a:pt x="26" y="23"/>
                        <a:pt x="27" y="23"/>
                      </a:cubicBezTo>
                      <a:cubicBezTo>
                        <a:pt x="27" y="23"/>
                        <a:pt x="27" y="23"/>
                        <a:pt x="27" y="23"/>
                      </a:cubicBezTo>
                      <a:cubicBezTo>
                        <a:pt x="28" y="23"/>
                        <a:pt x="28" y="23"/>
                        <a:pt x="28" y="23"/>
                      </a:cubicBezTo>
                      <a:cubicBezTo>
                        <a:pt x="29" y="23"/>
                        <a:pt x="29" y="23"/>
                        <a:pt x="30" y="22"/>
                      </a:cubicBezTo>
                      <a:cubicBezTo>
                        <a:pt x="30" y="21"/>
                        <a:pt x="31" y="20"/>
                        <a:pt x="32" y="20"/>
                      </a:cubicBezTo>
                      <a:cubicBezTo>
                        <a:pt x="32" y="20"/>
                        <a:pt x="32" y="20"/>
                        <a:pt x="32" y="20"/>
                      </a:cubicBezTo>
                      <a:cubicBezTo>
                        <a:pt x="32" y="21"/>
                        <a:pt x="32" y="21"/>
                        <a:pt x="32" y="21"/>
                      </a:cubicBezTo>
                      <a:cubicBezTo>
                        <a:pt x="33" y="21"/>
                        <a:pt x="34" y="19"/>
                        <a:pt x="34" y="18"/>
                      </a:cubicBezTo>
                      <a:cubicBezTo>
                        <a:pt x="35" y="17"/>
                        <a:pt x="35" y="16"/>
                        <a:pt x="36" y="16"/>
                      </a:cubicBezTo>
                      <a:cubicBezTo>
                        <a:pt x="36" y="16"/>
                        <a:pt x="36" y="16"/>
                        <a:pt x="36" y="16"/>
                      </a:cubicBezTo>
                      <a:cubicBezTo>
                        <a:pt x="36" y="16"/>
                        <a:pt x="36" y="16"/>
                        <a:pt x="36" y="16"/>
                      </a:cubicBezTo>
                      <a:cubicBezTo>
                        <a:pt x="38" y="16"/>
                        <a:pt x="37" y="14"/>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2"/>
                        <a:pt x="36" y="12"/>
                        <a:pt x="36" y="12"/>
                      </a:cubicBezTo>
                      <a:cubicBezTo>
                        <a:pt x="36" y="12"/>
                        <a:pt x="35" y="12"/>
                        <a:pt x="35" y="13"/>
                      </a:cubicBezTo>
                      <a:cubicBezTo>
                        <a:pt x="34" y="14"/>
                        <a:pt x="34" y="17"/>
                        <a:pt x="32" y="17"/>
                      </a:cubicBezTo>
                      <a:cubicBezTo>
                        <a:pt x="32" y="17"/>
                        <a:pt x="32" y="17"/>
                        <a:pt x="32" y="16"/>
                      </a:cubicBezTo>
                      <a:cubicBezTo>
                        <a:pt x="32" y="16"/>
                        <a:pt x="32" y="16"/>
                        <a:pt x="32" y="16"/>
                      </a:cubicBezTo>
                      <a:cubicBezTo>
                        <a:pt x="31" y="16"/>
                        <a:pt x="30" y="17"/>
                        <a:pt x="30" y="18"/>
                      </a:cubicBezTo>
                      <a:cubicBezTo>
                        <a:pt x="29" y="18"/>
                        <a:pt x="29" y="19"/>
                        <a:pt x="28" y="19"/>
                      </a:cubicBezTo>
                      <a:cubicBezTo>
                        <a:pt x="28" y="19"/>
                        <a:pt x="28" y="19"/>
                        <a:pt x="27" y="19"/>
                      </a:cubicBezTo>
                      <a:cubicBezTo>
                        <a:pt x="27" y="19"/>
                        <a:pt x="27" y="19"/>
                        <a:pt x="27" y="19"/>
                      </a:cubicBezTo>
                      <a:cubicBezTo>
                        <a:pt x="26" y="19"/>
                        <a:pt x="25" y="19"/>
                        <a:pt x="24" y="20"/>
                      </a:cubicBezTo>
                      <a:cubicBezTo>
                        <a:pt x="24" y="20"/>
                        <a:pt x="23" y="21"/>
                        <a:pt x="22" y="21"/>
                      </a:cubicBezTo>
                      <a:cubicBezTo>
                        <a:pt x="22" y="21"/>
                        <a:pt x="21" y="21"/>
                        <a:pt x="21" y="20"/>
                      </a:cubicBezTo>
                      <a:cubicBezTo>
                        <a:pt x="20" y="20"/>
                        <a:pt x="20" y="20"/>
                        <a:pt x="20" y="20"/>
                      </a:cubicBezTo>
                      <a:cubicBezTo>
                        <a:pt x="20" y="20"/>
                        <a:pt x="19" y="20"/>
                        <a:pt x="19" y="20"/>
                      </a:cubicBezTo>
                      <a:cubicBezTo>
                        <a:pt x="18" y="21"/>
                        <a:pt x="18" y="21"/>
                        <a:pt x="17" y="21"/>
                      </a:cubicBezTo>
                      <a:cubicBezTo>
                        <a:pt x="17" y="21"/>
                        <a:pt x="16" y="21"/>
                        <a:pt x="16" y="20"/>
                      </a:cubicBezTo>
                      <a:cubicBezTo>
                        <a:pt x="16" y="19"/>
                        <a:pt x="16" y="19"/>
                        <a:pt x="15" y="19"/>
                      </a:cubicBezTo>
                      <a:cubicBezTo>
                        <a:pt x="15" y="19"/>
                        <a:pt x="15" y="19"/>
                        <a:pt x="14" y="19"/>
                      </a:cubicBezTo>
                      <a:cubicBezTo>
                        <a:pt x="14" y="19"/>
                        <a:pt x="14" y="19"/>
                        <a:pt x="14" y="19"/>
                      </a:cubicBezTo>
                      <a:cubicBezTo>
                        <a:pt x="13" y="19"/>
                        <a:pt x="13" y="19"/>
                        <a:pt x="12" y="18"/>
                      </a:cubicBezTo>
                      <a:cubicBezTo>
                        <a:pt x="12" y="17"/>
                        <a:pt x="9" y="18"/>
                        <a:pt x="9" y="16"/>
                      </a:cubicBezTo>
                      <a:cubicBezTo>
                        <a:pt x="9" y="14"/>
                        <a:pt x="6" y="15"/>
                        <a:pt x="6" y="13"/>
                      </a:cubicBezTo>
                      <a:cubicBezTo>
                        <a:pt x="5" y="11"/>
                        <a:pt x="3" y="11"/>
                        <a:pt x="3" y="9"/>
                      </a:cubicBezTo>
                      <a:cubicBezTo>
                        <a:pt x="3" y="7"/>
                        <a:pt x="0" y="6"/>
                        <a:pt x="1" y="4"/>
                      </a:cubicBezTo>
                      <a:cubicBezTo>
                        <a:pt x="2" y="3"/>
                        <a:pt x="1" y="2"/>
                        <a:pt x="1" y="0"/>
                      </a:cubicBezTo>
                      <a:cubicBezTo>
                        <a:pt x="1" y="0"/>
                        <a:pt x="1" y="0"/>
                        <a:pt x="1" y="0"/>
                      </a:cubicBezTo>
                      <a:cubicBezTo>
                        <a:pt x="1" y="0"/>
                        <a:pt x="1" y="0"/>
                        <a:pt x="1" y="0"/>
                      </a:cubicBezTo>
                    </a:path>
                  </a:pathLst>
                </a:custGeom>
                <a:solidFill>
                  <a:srgbClr val="A181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5" name="Freeform 9096">
                  <a:extLst>
                    <a:ext uri="{FF2B5EF4-FFF2-40B4-BE49-F238E27FC236}">
                      <a16:creationId xmlns:a16="http://schemas.microsoft.com/office/drawing/2014/main" id="{630BFA74-A8DC-4373-A50A-8BB18B4DC05E}"/>
                    </a:ext>
                  </a:extLst>
                </p:cNvPr>
                <p:cNvSpPr>
                  <a:spLocks/>
                </p:cNvSpPr>
                <p:nvPr/>
              </p:nvSpPr>
              <p:spPr bwMode="auto">
                <a:xfrm>
                  <a:off x="4055" y="2393"/>
                  <a:ext cx="2" cy="3"/>
                </a:xfrm>
                <a:custGeom>
                  <a:avLst/>
                  <a:gdLst>
                    <a:gd name="T0" fmla="*/ 0 w 2"/>
                    <a:gd name="T1" fmla="*/ 0 h 3"/>
                    <a:gd name="T2" fmla="*/ 0 w 2"/>
                    <a:gd name="T3" fmla="*/ 0 h 3"/>
                    <a:gd name="T4" fmla="*/ 0 w 2"/>
                    <a:gd name="T5" fmla="*/ 3 h 3"/>
                    <a:gd name="T6" fmla="*/ 0 w 2"/>
                    <a:gd name="T7" fmla="*/ 3 h 3"/>
                    <a:gd name="T8" fmla="*/ 1 w 2"/>
                    <a:gd name="T9" fmla="*/ 2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0" y="0"/>
                        <a:pt x="0" y="0"/>
                      </a:cubicBezTo>
                      <a:cubicBezTo>
                        <a:pt x="1" y="0"/>
                        <a:pt x="0" y="2"/>
                        <a:pt x="0" y="3"/>
                      </a:cubicBezTo>
                      <a:cubicBezTo>
                        <a:pt x="0" y="3"/>
                        <a:pt x="0" y="3"/>
                        <a:pt x="0" y="3"/>
                      </a:cubicBezTo>
                      <a:cubicBezTo>
                        <a:pt x="1" y="3"/>
                        <a:pt x="1" y="3"/>
                        <a:pt x="1" y="2"/>
                      </a:cubicBezTo>
                      <a:cubicBezTo>
                        <a:pt x="2" y="1"/>
                        <a:pt x="1" y="0"/>
                        <a:pt x="0"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6" name="Freeform 9097">
                  <a:extLst>
                    <a:ext uri="{FF2B5EF4-FFF2-40B4-BE49-F238E27FC236}">
                      <a16:creationId xmlns:a16="http://schemas.microsoft.com/office/drawing/2014/main" id="{AD23C223-A902-4FAD-EA49-4C6DF52781BB}"/>
                    </a:ext>
                  </a:extLst>
                </p:cNvPr>
                <p:cNvSpPr>
                  <a:spLocks/>
                </p:cNvSpPr>
                <p:nvPr/>
              </p:nvSpPr>
              <p:spPr bwMode="auto">
                <a:xfrm>
                  <a:off x="4057" y="2389"/>
                  <a:ext cx="3" cy="2"/>
                </a:xfrm>
                <a:custGeom>
                  <a:avLst/>
                  <a:gdLst>
                    <a:gd name="T0" fmla="*/ 2 w 4"/>
                    <a:gd name="T1" fmla="*/ 0 h 3"/>
                    <a:gd name="T2" fmla="*/ 2 w 4"/>
                    <a:gd name="T3" fmla="*/ 1 h 3"/>
                    <a:gd name="T4" fmla="*/ 2 w 4"/>
                    <a:gd name="T5" fmla="*/ 1 h 3"/>
                    <a:gd name="T6" fmla="*/ 2 w 4"/>
                    <a:gd name="T7" fmla="*/ 0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0" y="1"/>
                        <a:pt x="2" y="3"/>
                        <a:pt x="4" y="3"/>
                      </a:cubicBezTo>
                      <a:cubicBezTo>
                        <a:pt x="4" y="3"/>
                        <a:pt x="4" y="3"/>
                        <a:pt x="4" y="3"/>
                      </a:cubicBezTo>
                      <a:cubicBezTo>
                        <a:pt x="4" y="3"/>
                        <a:pt x="2" y="1"/>
                        <a:pt x="2" y="0"/>
                      </a:cubicBezTo>
                      <a:cubicBezTo>
                        <a:pt x="2" y="0"/>
                        <a:pt x="2" y="0"/>
                        <a:pt x="2"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7" name="Freeform 9098">
                  <a:extLst>
                    <a:ext uri="{FF2B5EF4-FFF2-40B4-BE49-F238E27FC236}">
                      <a16:creationId xmlns:a16="http://schemas.microsoft.com/office/drawing/2014/main" id="{4E99A80F-C3C4-49FA-B0FB-6CA7CC9E1882}"/>
                    </a:ext>
                  </a:extLst>
                </p:cNvPr>
                <p:cNvSpPr>
                  <a:spLocks/>
                </p:cNvSpPr>
                <p:nvPr/>
              </p:nvSpPr>
              <p:spPr bwMode="auto">
                <a:xfrm>
                  <a:off x="4059" y="2396"/>
                  <a:ext cx="3" cy="4"/>
                </a:xfrm>
                <a:custGeom>
                  <a:avLst/>
                  <a:gdLst>
                    <a:gd name="T0" fmla="*/ 1 w 4"/>
                    <a:gd name="T1" fmla="*/ 0 h 4"/>
                    <a:gd name="T2" fmla="*/ 0 w 4"/>
                    <a:gd name="T3" fmla="*/ 0 h 4"/>
                    <a:gd name="T4" fmla="*/ 0 w 4"/>
                    <a:gd name="T5" fmla="*/ 1 h 4"/>
                    <a:gd name="T6" fmla="*/ 1 w 4"/>
                    <a:gd name="T7" fmla="*/ 0 h 4"/>
                    <a:gd name="T8" fmla="*/ 2 w 4"/>
                    <a:gd name="T9" fmla="*/ 4 h 4"/>
                    <a:gd name="T10" fmla="*/ 2 w 4"/>
                    <a:gd name="T11" fmla="*/ 0 h 4"/>
                    <a:gd name="T12" fmla="*/ 1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1" y="0"/>
                      </a:moveTo>
                      <a:cubicBezTo>
                        <a:pt x="1" y="0"/>
                        <a:pt x="0" y="0"/>
                        <a:pt x="0" y="0"/>
                      </a:cubicBezTo>
                      <a:cubicBezTo>
                        <a:pt x="0" y="1"/>
                        <a:pt x="0" y="1"/>
                        <a:pt x="0" y="1"/>
                      </a:cubicBezTo>
                      <a:cubicBezTo>
                        <a:pt x="1" y="0"/>
                        <a:pt x="1" y="0"/>
                        <a:pt x="1" y="0"/>
                      </a:cubicBezTo>
                      <a:cubicBezTo>
                        <a:pt x="2" y="0"/>
                        <a:pt x="2" y="3"/>
                        <a:pt x="3" y="4"/>
                      </a:cubicBezTo>
                      <a:cubicBezTo>
                        <a:pt x="4" y="3"/>
                        <a:pt x="3" y="1"/>
                        <a:pt x="2" y="0"/>
                      </a:cubicBezTo>
                      <a:cubicBezTo>
                        <a:pt x="2" y="0"/>
                        <a:pt x="1" y="0"/>
                        <a:pt x="1"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8" name="Freeform 9099">
                  <a:extLst>
                    <a:ext uri="{FF2B5EF4-FFF2-40B4-BE49-F238E27FC236}">
                      <a16:creationId xmlns:a16="http://schemas.microsoft.com/office/drawing/2014/main" id="{F9C177FA-F9FB-866C-5D4A-1B063E7AD754}"/>
                    </a:ext>
                  </a:extLst>
                </p:cNvPr>
                <p:cNvSpPr>
                  <a:spLocks noEditPoints="1"/>
                </p:cNvSpPr>
                <p:nvPr/>
              </p:nvSpPr>
              <p:spPr bwMode="auto">
                <a:xfrm>
                  <a:off x="4065" y="2390"/>
                  <a:ext cx="1" cy="5"/>
                </a:xfrm>
                <a:custGeom>
                  <a:avLst/>
                  <a:gdLst>
                    <a:gd name="T0" fmla="*/ 1 w 2"/>
                    <a:gd name="T1" fmla="*/ 0 h 6"/>
                    <a:gd name="T2" fmla="*/ 0 w 2"/>
                    <a:gd name="T3" fmla="*/ 3 h 6"/>
                    <a:gd name="T4" fmla="*/ 1 w 2"/>
                    <a:gd name="T5" fmla="*/ 3 h 6"/>
                    <a:gd name="T6" fmla="*/ 1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0" y="1"/>
                        <a:pt x="0" y="2"/>
                        <a:pt x="0" y="3"/>
                      </a:cubicBezTo>
                      <a:cubicBezTo>
                        <a:pt x="0" y="3"/>
                        <a:pt x="1" y="6"/>
                        <a:pt x="2" y="6"/>
                      </a:cubicBezTo>
                      <a:cubicBezTo>
                        <a:pt x="2" y="6"/>
                        <a:pt x="2" y="6"/>
                        <a:pt x="2" y="6"/>
                      </a:cubicBezTo>
                      <a:cubicBezTo>
                        <a:pt x="2" y="5"/>
                        <a:pt x="1" y="5"/>
                        <a:pt x="1" y="4"/>
                      </a:cubicBezTo>
                      <a:cubicBezTo>
                        <a:pt x="1" y="3"/>
                        <a:pt x="0"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19" name="Freeform 9100">
                  <a:extLst>
                    <a:ext uri="{FF2B5EF4-FFF2-40B4-BE49-F238E27FC236}">
                      <a16:creationId xmlns:a16="http://schemas.microsoft.com/office/drawing/2014/main" id="{042D3C5C-A4B4-F2E0-9DBC-F9BBB7586A96}"/>
                    </a:ext>
                  </a:extLst>
                </p:cNvPr>
                <p:cNvSpPr>
                  <a:spLocks/>
                </p:cNvSpPr>
                <p:nvPr/>
              </p:nvSpPr>
              <p:spPr bwMode="auto">
                <a:xfrm>
                  <a:off x="4062" y="2388"/>
                  <a:ext cx="1" cy="1"/>
                </a:xfrm>
                <a:custGeom>
                  <a:avLst/>
                  <a:gdLst>
                    <a:gd name="T0" fmla="*/ 0 w 1"/>
                    <a:gd name="T1" fmla="*/ 0 h 1"/>
                    <a:gd name="T2" fmla="*/ 1 w 1"/>
                    <a:gd name="T3" fmla="*/ 1 h 1"/>
                    <a:gd name="T4" fmla="*/ 1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1" y="1"/>
                        <a:pt x="1" y="1"/>
                      </a:cubicBezTo>
                      <a:cubicBezTo>
                        <a:pt x="1" y="1"/>
                        <a:pt x="1" y="0"/>
                        <a:pt x="1" y="0"/>
                      </a:cubicBezTo>
                      <a:cubicBezTo>
                        <a:pt x="0" y="0"/>
                        <a:pt x="0" y="0"/>
                        <a:pt x="0"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0" name="Freeform 9101">
                  <a:extLst>
                    <a:ext uri="{FF2B5EF4-FFF2-40B4-BE49-F238E27FC236}">
                      <a16:creationId xmlns:a16="http://schemas.microsoft.com/office/drawing/2014/main" id="{B585DA11-9BD4-CF01-0A58-E7BC3CB0C727}"/>
                    </a:ext>
                  </a:extLst>
                </p:cNvPr>
                <p:cNvSpPr>
                  <a:spLocks noEditPoints="1"/>
                </p:cNvSpPr>
                <p:nvPr/>
              </p:nvSpPr>
              <p:spPr bwMode="auto">
                <a:xfrm>
                  <a:off x="4061" y="2386"/>
                  <a:ext cx="2" cy="2"/>
                </a:xfrm>
                <a:custGeom>
                  <a:avLst/>
                  <a:gdLst>
                    <a:gd name="T0" fmla="*/ 0 w 3"/>
                    <a:gd name="T1" fmla="*/ 1 h 2"/>
                    <a:gd name="T2" fmla="*/ 0 w 3"/>
                    <a:gd name="T3" fmla="*/ 1 h 2"/>
                    <a:gd name="T4" fmla="*/ 0 w 3"/>
                    <a:gd name="T5" fmla="*/ 1 h 2"/>
                    <a:gd name="T6" fmla="*/ 0 w 3"/>
                    <a:gd name="T7" fmla="*/ 1 h 2"/>
                    <a:gd name="T8" fmla="*/ 1 w 3"/>
                    <a:gd name="T9" fmla="*/ 0 h 2"/>
                    <a:gd name="T10" fmla="*/ 0 w 3"/>
                    <a:gd name="T11" fmla="*/ 1 h 2"/>
                    <a:gd name="T12" fmla="*/ 0 w 3"/>
                    <a:gd name="T13" fmla="*/ 1 h 2"/>
                    <a:gd name="T14" fmla="*/ 1 w 3"/>
                    <a:gd name="T15" fmla="*/ 2 h 2"/>
                    <a:gd name="T16" fmla="*/ 1 w 3"/>
                    <a:gd name="T17" fmla="*/ 2 h 2"/>
                    <a:gd name="T18" fmla="*/ 1 w 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
                      <a:moveTo>
                        <a:pt x="0" y="1"/>
                      </a:moveTo>
                      <a:cubicBezTo>
                        <a:pt x="0" y="1"/>
                        <a:pt x="0" y="1"/>
                        <a:pt x="0" y="1"/>
                      </a:cubicBezTo>
                      <a:cubicBezTo>
                        <a:pt x="0" y="1"/>
                        <a:pt x="0" y="1"/>
                        <a:pt x="0" y="1"/>
                      </a:cubicBezTo>
                      <a:cubicBezTo>
                        <a:pt x="0" y="1"/>
                        <a:pt x="0" y="1"/>
                        <a:pt x="0" y="1"/>
                      </a:cubicBezTo>
                      <a:moveTo>
                        <a:pt x="1" y="0"/>
                      </a:moveTo>
                      <a:cubicBezTo>
                        <a:pt x="0" y="0"/>
                        <a:pt x="0" y="1"/>
                        <a:pt x="0" y="1"/>
                      </a:cubicBezTo>
                      <a:cubicBezTo>
                        <a:pt x="0" y="1"/>
                        <a:pt x="0" y="1"/>
                        <a:pt x="0" y="1"/>
                      </a:cubicBezTo>
                      <a:cubicBezTo>
                        <a:pt x="1" y="1"/>
                        <a:pt x="1" y="2"/>
                        <a:pt x="2" y="2"/>
                      </a:cubicBezTo>
                      <a:cubicBezTo>
                        <a:pt x="2" y="2"/>
                        <a:pt x="2" y="2"/>
                        <a:pt x="3" y="2"/>
                      </a:cubicBezTo>
                      <a:cubicBezTo>
                        <a:pt x="2" y="1"/>
                        <a:pt x="1" y="0"/>
                        <a:pt x="1" y="0"/>
                      </a:cubicBezTo>
                    </a:path>
                  </a:pathLst>
                </a:custGeom>
                <a:solidFill>
                  <a:srgbClr val="BD9B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1" name="Freeform 9102">
                  <a:extLst>
                    <a:ext uri="{FF2B5EF4-FFF2-40B4-BE49-F238E27FC236}">
                      <a16:creationId xmlns:a16="http://schemas.microsoft.com/office/drawing/2014/main" id="{243DA455-134D-6EDB-6DCB-80DABFBB5BAE}"/>
                    </a:ext>
                  </a:extLst>
                </p:cNvPr>
                <p:cNvSpPr>
                  <a:spLocks noEditPoints="1"/>
                </p:cNvSpPr>
                <p:nvPr/>
              </p:nvSpPr>
              <p:spPr bwMode="auto">
                <a:xfrm>
                  <a:off x="4060" y="2404"/>
                  <a:ext cx="2" cy="3"/>
                </a:xfrm>
                <a:custGeom>
                  <a:avLst/>
                  <a:gdLst>
                    <a:gd name="T0" fmla="*/ 0 w 3"/>
                    <a:gd name="T1" fmla="*/ 0 h 4"/>
                    <a:gd name="T2" fmla="*/ 0 w 3"/>
                    <a:gd name="T3" fmla="*/ 2 h 4"/>
                    <a:gd name="T4" fmla="*/ 1 w 3"/>
                    <a:gd name="T5" fmla="*/ 2 h 4"/>
                    <a:gd name="T6" fmla="*/ 1 w 3"/>
                    <a:gd name="T7" fmla="*/ 2 h 4"/>
                    <a:gd name="T8" fmla="*/ 0 w 3"/>
                    <a:gd name="T9" fmla="*/ 0 h 4"/>
                    <a:gd name="T10" fmla="*/ 0 w 3"/>
                    <a:gd name="T11" fmla="*/ 0 h 4"/>
                    <a:gd name="T12" fmla="*/ 0 w 3"/>
                    <a:gd name="T13" fmla="*/ 0 h 4"/>
                    <a:gd name="T14" fmla="*/ 0 w 3"/>
                    <a:gd name="T15" fmla="*/ 0 h 4"/>
                    <a:gd name="T16" fmla="*/ 0 w 3"/>
                    <a:gd name="T17" fmla="*/ 0 h 4"/>
                    <a:gd name="T18" fmla="*/ 0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0"/>
                      </a:moveTo>
                      <a:cubicBezTo>
                        <a:pt x="0" y="0"/>
                        <a:pt x="0" y="1"/>
                        <a:pt x="0" y="2"/>
                      </a:cubicBezTo>
                      <a:cubicBezTo>
                        <a:pt x="1" y="3"/>
                        <a:pt x="1" y="4"/>
                        <a:pt x="2" y="4"/>
                      </a:cubicBezTo>
                      <a:cubicBezTo>
                        <a:pt x="2" y="4"/>
                        <a:pt x="3" y="4"/>
                        <a:pt x="3" y="3"/>
                      </a:cubicBezTo>
                      <a:cubicBezTo>
                        <a:pt x="2" y="3"/>
                        <a:pt x="0" y="2"/>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2" name="Freeform 9103">
                  <a:extLst>
                    <a:ext uri="{FF2B5EF4-FFF2-40B4-BE49-F238E27FC236}">
                      <a16:creationId xmlns:a16="http://schemas.microsoft.com/office/drawing/2014/main" id="{0F3C22C9-0985-3F3F-742E-D11CA2F2E1F1}"/>
                    </a:ext>
                  </a:extLst>
                </p:cNvPr>
                <p:cNvSpPr>
                  <a:spLocks noEditPoints="1"/>
                </p:cNvSpPr>
                <p:nvPr/>
              </p:nvSpPr>
              <p:spPr bwMode="auto">
                <a:xfrm>
                  <a:off x="4066" y="2400"/>
                  <a:ext cx="1" cy="4"/>
                </a:xfrm>
                <a:custGeom>
                  <a:avLst/>
                  <a:gdLst>
                    <a:gd name="T0" fmla="*/ 0 w 2"/>
                    <a:gd name="T1" fmla="*/ 0 h 4"/>
                    <a:gd name="T2" fmla="*/ 0 w 2"/>
                    <a:gd name="T3" fmla="*/ 0 h 4"/>
                    <a:gd name="T4" fmla="*/ 0 w 2"/>
                    <a:gd name="T5" fmla="*/ 0 h 4"/>
                    <a:gd name="T6" fmla="*/ 0 w 2"/>
                    <a:gd name="T7" fmla="*/ 0 h 4"/>
                    <a:gd name="T8" fmla="*/ 1 w 2"/>
                    <a:gd name="T9" fmla="*/ 0 h 4"/>
                    <a:gd name="T10" fmla="*/ 0 w 2"/>
                    <a:gd name="T11" fmla="*/ 0 h 4"/>
                    <a:gd name="T12" fmla="*/ 1 w 2"/>
                    <a:gd name="T13" fmla="*/ 2 h 4"/>
                    <a:gd name="T14" fmla="*/ 1 w 2"/>
                    <a:gd name="T15" fmla="*/ 4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0" y="0"/>
                      </a:moveTo>
                      <a:cubicBezTo>
                        <a:pt x="0" y="0"/>
                        <a:pt x="0" y="0"/>
                        <a:pt x="0" y="0"/>
                      </a:cubicBezTo>
                      <a:cubicBezTo>
                        <a:pt x="0" y="0"/>
                        <a:pt x="0" y="0"/>
                        <a:pt x="0" y="0"/>
                      </a:cubicBezTo>
                      <a:cubicBezTo>
                        <a:pt x="0" y="0"/>
                        <a:pt x="0" y="0"/>
                        <a:pt x="0" y="0"/>
                      </a:cubicBezTo>
                      <a:moveTo>
                        <a:pt x="1" y="0"/>
                      </a:moveTo>
                      <a:cubicBezTo>
                        <a:pt x="1" y="0"/>
                        <a:pt x="1" y="0"/>
                        <a:pt x="0" y="0"/>
                      </a:cubicBezTo>
                      <a:cubicBezTo>
                        <a:pt x="1" y="1"/>
                        <a:pt x="2" y="1"/>
                        <a:pt x="2" y="2"/>
                      </a:cubicBezTo>
                      <a:cubicBezTo>
                        <a:pt x="2" y="3"/>
                        <a:pt x="2" y="4"/>
                        <a:pt x="2" y="4"/>
                      </a:cubicBezTo>
                      <a:cubicBezTo>
                        <a:pt x="2" y="3"/>
                        <a:pt x="2" y="0"/>
                        <a:pt x="1"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3" name="Freeform 9104">
                  <a:extLst>
                    <a:ext uri="{FF2B5EF4-FFF2-40B4-BE49-F238E27FC236}">
                      <a16:creationId xmlns:a16="http://schemas.microsoft.com/office/drawing/2014/main" id="{D92304BF-4DC9-A899-54A7-D03F4C7F85BF}"/>
                    </a:ext>
                  </a:extLst>
                </p:cNvPr>
                <p:cNvSpPr>
                  <a:spLocks/>
                </p:cNvSpPr>
                <p:nvPr/>
              </p:nvSpPr>
              <p:spPr bwMode="auto">
                <a:xfrm>
                  <a:off x="4071" y="2394"/>
                  <a:ext cx="3" cy="4"/>
                </a:xfrm>
                <a:custGeom>
                  <a:avLst/>
                  <a:gdLst>
                    <a:gd name="T0" fmla="*/ 1 w 4"/>
                    <a:gd name="T1" fmla="*/ 0 h 5"/>
                    <a:gd name="T2" fmla="*/ 2 w 4"/>
                    <a:gd name="T3" fmla="*/ 2 h 5"/>
                    <a:gd name="T4" fmla="*/ 2 w 4"/>
                    <a:gd name="T5" fmla="*/ 2 h 5"/>
                    <a:gd name="T6" fmla="*/ 1 w 4"/>
                    <a:gd name="T7" fmla="*/ 1 h 5"/>
                    <a:gd name="T8" fmla="*/ 1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1" y="0"/>
                      </a:moveTo>
                      <a:cubicBezTo>
                        <a:pt x="0" y="2"/>
                        <a:pt x="2" y="5"/>
                        <a:pt x="4" y="5"/>
                      </a:cubicBezTo>
                      <a:cubicBezTo>
                        <a:pt x="4" y="5"/>
                        <a:pt x="4" y="5"/>
                        <a:pt x="4" y="5"/>
                      </a:cubicBezTo>
                      <a:cubicBezTo>
                        <a:pt x="3" y="4"/>
                        <a:pt x="3" y="2"/>
                        <a:pt x="1" y="1"/>
                      </a:cubicBezTo>
                      <a:cubicBezTo>
                        <a:pt x="1" y="0"/>
                        <a:pt x="1" y="0"/>
                        <a:pt x="1"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4" name="Freeform 9105">
                  <a:extLst>
                    <a:ext uri="{FF2B5EF4-FFF2-40B4-BE49-F238E27FC236}">
                      <a16:creationId xmlns:a16="http://schemas.microsoft.com/office/drawing/2014/main" id="{3DFC9D00-078F-F8B3-117B-DD90AE2B53F4}"/>
                    </a:ext>
                  </a:extLst>
                </p:cNvPr>
                <p:cNvSpPr>
                  <a:spLocks/>
                </p:cNvSpPr>
                <p:nvPr/>
              </p:nvSpPr>
              <p:spPr bwMode="auto">
                <a:xfrm>
                  <a:off x="4069" y="2389"/>
                  <a:ext cx="2" cy="2"/>
                </a:xfrm>
                <a:custGeom>
                  <a:avLst/>
                  <a:gdLst>
                    <a:gd name="T0" fmla="*/ 0 w 2"/>
                    <a:gd name="T1" fmla="*/ 0 h 3"/>
                    <a:gd name="T2" fmla="*/ 0 w 2"/>
                    <a:gd name="T3" fmla="*/ 0 h 3"/>
                    <a:gd name="T4" fmla="*/ 0 w 2"/>
                    <a:gd name="T5" fmla="*/ 0 h 3"/>
                    <a:gd name="T6" fmla="*/ 0 w 2"/>
                    <a:gd name="T7" fmla="*/ 0 h 3"/>
                    <a:gd name="T8" fmla="*/ 2 w 2"/>
                    <a:gd name="T9" fmla="*/ 1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0" y="0"/>
                        <a:pt x="0" y="0"/>
                      </a:cubicBezTo>
                      <a:cubicBezTo>
                        <a:pt x="0" y="0"/>
                        <a:pt x="0" y="0"/>
                        <a:pt x="0" y="0"/>
                      </a:cubicBezTo>
                      <a:cubicBezTo>
                        <a:pt x="0" y="0"/>
                        <a:pt x="0" y="0"/>
                        <a:pt x="0" y="0"/>
                      </a:cubicBezTo>
                      <a:cubicBezTo>
                        <a:pt x="2" y="0"/>
                        <a:pt x="1" y="3"/>
                        <a:pt x="2" y="3"/>
                      </a:cubicBezTo>
                      <a:cubicBezTo>
                        <a:pt x="2" y="2"/>
                        <a:pt x="2" y="0"/>
                        <a:pt x="0"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5" name="Freeform 9106">
                  <a:extLst>
                    <a:ext uri="{FF2B5EF4-FFF2-40B4-BE49-F238E27FC236}">
                      <a16:creationId xmlns:a16="http://schemas.microsoft.com/office/drawing/2014/main" id="{800BD25A-3B06-6CC0-CEDB-9BA2F4FC8B1D}"/>
                    </a:ext>
                  </a:extLst>
                </p:cNvPr>
                <p:cNvSpPr>
                  <a:spLocks/>
                </p:cNvSpPr>
                <p:nvPr/>
              </p:nvSpPr>
              <p:spPr bwMode="auto">
                <a:xfrm>
                  <a:off x="4066" y="2406"/>
                  <a:ext cx="4" cy="2"/>
                </a:xfrm>
                <a:custGeom>
                  <a:avLst/>
                  <a:gdLst>
                    <a:gd name="T0" fmla="*/ 0 w 4"/>
                    <a:gd name="T1" fmla="*/ 0 h 2"/>
                    <a:gd name="T2" fmla="*/ 3 w 4"/>
                    <a:gd name="T3" fmla="*/ 2 h 2"/>
                    <a:gd name="T4" fmla="*/ 4 w 4"/>
                    <a:gd name="T5" fmla="*/ 1 h 2"/>
                    <a:gd name="T6" fmla="*/ 2 w 4"/>
                    <a:gd name="T7" fmla="*/ 2 h 2"/>
                    <a:gd name="T8" fmla="*/ 0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cubicBezTo>
                        <a:pt x="0" y="1"/>
                        <a:pt x="1" y="2"/>
                        <a:pt x="3" y="2"/>
                      </a:cubicBezTo>
                      <a:cubicBezTo>
                        <a:pt x="3" y="2"/>
                        <a:pt x="3" y="2"/>
                        <a:pt x="4" y="1"/>
                      </a:cubicBezTo>
                      <a:cubicBezTo>
                        <a:pt x="3" y="1"/>
                        <a:pt x="2" y="2"/>
                        <a:pt x="2" y="2"/>
                      </a:cubicBezTo>
                      <a:cubicBezTo>
                        <a:pt x="1" y="2"/>
                        <a:pt x="0" y="1"/>
                        <a:pt x="0" y="0"/>
                      </a:cubicBezTo>
                      <a:cubicBezTo>
                        <a:pt x="0" y="0"/>
                        <a:pt x="0" y="0"/>
                        <a:pt x="0"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6" name="Freeform 9107">
                  <a:extLst>
                    <a:ext uri="{FF2B5EF4-FFF2-40B4-BE49-F238E27FC236}">
                      <a16:creationId xmlns:a16="http://schemas.microsoft.com/office/drawing/2014/main" id="{E77CF9BC-B714-2A54-0C31-1F04AB97DFCB}"/>
                    </a:ext>
                  </a:extLst>
                </p:cNvPr>
                <p:cNvSpPr>
                  <a:spLocks noEditPoints="1"/>
                </p:cNvSpPr>
                <p:nvPr/>
              </p:nvSpPr>
              <p:spPr bwMode="auto">
                <a:xfrm>
                  <a:off x="4072" y="2402"/>
                  <a:ext cx="2" cy="4"/>
                </a:xfrm>
                <a:custGeom>
                  <a:avLst/>
                  <a:gdLst>
                    <a:gd name="T0" fmla="*/ 1 w 2"/>
                    <a:gd name="T1" fmla="*/ 2 h 5"/>
                    <a:gd name="T2" fmla="*/ 0 w 2"/>
                    <a:gd name="T3" fmla="*/ 2 h 5"/>
                    <a:gd name="T4" fmla="*/ 1 w 2"/>
                    <a:gd name="T5" fmla="*/ 2 h 5"/>
                    <a:gd name="T6" fmla="*/ 0 w 2"/>
                    <a:gd name="T7" fmla="*/ 0 h 5"/>
                    <a:gd name="T8" fmla="*/ 0 w 2"/>
                    <a:gd name="T9" fmla="*/ 0 h 5"/>
                    <a:gd name="T10" fmla="*/ 1 w 2"/>
                    <a:gd name="T11" fmla="*/ 2 h 5"/>
                    <a:gd name="T12" fmla="*/ 2 w 2"/>
                    <a:gd name="T13" fmla="*/ 2 h 5"/>
                    <a:gd name="T14" fmla="*/ 0 w 2"/>
                    <a:gd name="T15" fmla="*/ 0 h 5"/>
                    <a:gd name="T16" fmla="*/ 0 w 2"/>
                    <a:gd name="T17" fmla="*/ 0 h 5"/>
                    <a:gd name="T18" fmla="*/ 0 w 2"/>
                    <a:gd name="T19" fmla="*/ 0 h 5"/>
                    <a:gd name="T20" fmla="*/ 0 w 2"/>
                    <a:gd name="T21" fmla="*/ 0 h 5"/>
                    <a:gd name="T22" fmla="*/ 0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5"/>
                      </a:moveTo>
                      <a:cubicBezTo>
                        <a:pt x="0" y="5"/>
                        <a:pt x="0" y="5"/>
                        <a:pt x="0" y="5"/>
                      </a:cubicBezTo>
                      <a:cubicBezTo>
                        <a:pt x="0" y="5"/>
                        <a:pt x="0" y="5"/>
                        <a:pt x="1" y="5"/>
                      </a:cubicBezTo>
                      <a:moveTo>
                        <a:pt x="0" y="0"/>
                      </a:moveTo>
                      <a:cubicBezTo>
                        <a:pt x="0" y="0"/>
                        <a:pt x="0" y="0"/>
                        <a:pt x="0" y="0"/>
                      </a:cubicBezTo>
                      <a:cubicBezTo>
                        <a:pt x="1" y="0"/>
                        <a:pt x="1" y="3"/>
                        <a:pt x="1" y="5"/>
                      </a:cubicBezTo>
                      <a:cubicBezTo>
                        <a:pt x="1" y="4"/>
                        <a:pt x="1" y="4"/>
                        <a:pt x="2" y="3"/>
                      </a:cubicBezTo>
                      <a:cubicBezTo>
                        <a:pt x="2" y="2"/>
                        <a:pt x="1" y="1"/>
                        <a:pt x="0" y="0"/>
                      </a:cubicBezTo>
                      <a:moveTo>
                        <a:pt x="0" y="0"/>
                      </a:moveTo>
                      <a:cubicBezTo>
                        <a:pt x="0" y="0"/>
                        <a:pt x="0" y="0"/>
                        <a:pt x="0" y="0"/>
                      </a:cubicBezTo>
                      <a:cubicBezTo>
                        <a:pt x="0" y="0"/>
                        <a:pt x="0" y="0"/>
                        <a:pt x="0" y="0"/>
                      </a:cubicBezTo>
                      <a:cubicBezTo>
                        <a:pt x="0" y="0"/>
                        <a:pt x="0" y="0"/>
                        <a:pt x="0"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7" name="Freeform 9108">
                  <a:extLst>
                    <a:ext uri="{FF2B5EF4-FFF2-40B4-BE49-F238E27FC236}">
                      <a16:creationId xmlns:a16="http://schemas.microsoft.com/office/drawing/2014/main" id="{F852EBC1-CE53-486C-479C-B65D58CC07F6}"/>
                    </a:ext>
                  </a:extLst>
                </p:cNvPr>
                <p:cNvSpPr>
                  <a:spLocks noEditPoints="1"/>
                </p:cNvSpPr>
                <p:nvPr/>
              </p:nvSpPr>
              <p:spPr bwMode="auto">
                <a:xfrm>
                  <a:off x="4075" y="2400"/>
                  <a:ext cx="1"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1 w 2"/>
                    <a:gd name="T13" fmla="*/ 0 h 5"/>
                    <a:gd name="T14" fmla="*/ 1 w 2"/>
                    <a:gd name="T15" fmla="*/ 0 h 5"/>
                    <a:gd name="T16" fmla="*/ 1 w 2"/>
                    <a:gd name="T17" fmla="*/ 1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1"/>
                      </a:moveTo>
                      <a:cubicBezTo>
                        <a:pt x="2" y="2"/>
                        <a:pt x="0" y="4"/>
                        <a:pt x="1" y="5"/>
                      </a:cubicBezTo>
                      <a:cubicBezTo>
                        <a:pt x="2" y="4"/>
                        <a:pt x="2" y="2"/>
                        <a:pt x="2" y="1"/>
                      </a:cubicBezTo>
                      <a:moveTo>
                        <a:pt x="1" y="1"/>
                      </a:moveTo>
                      <a:cubicBezTo>
                        <a:pt x="2" y="1"/>
                        <a:pt x="2" y="1"/>
                        <a:pt x="2" y="1"/>
                      </a:cubicBezTo>
                      <a:cubicBezTo>
                        <a:pt x="2" y="1"/>
                        <a:pt x="2" y="1"/>
                        <a:pt x="1" y="1"/>
                      </a:cubicBezTo>
                      <a:moveTo>
                        <a:pt x="1" y="0"/>
                      </a:moveTo>
                      <a:cubicBezTo>
                        <a:pt x="1" y="0"/>
                        <a:pt x="1" y="0"/>
                        <a:pt x="1" y="0"/>
                      </a:cubicBezTo>
                      <a:cubicBezTo>
                        <a:pt x="1" y="1"/>
                        <a:pt x="1" y="1"/>
                        <a:pt x="1" y="1"/>
                      </a:cubicBezTo>
                      <a:cubicBezTo>
                        <a:pt x="1" y="1"/>
                        <a:pt x="1" y="0"/>
                        <a:pt x="1" y="0"/>
                      </a:cubicBezTo>
                    </a:path>
                  </a:pathLst>
                </a:custGeom>
                <a:solidFill>
                  <a:srgbClr val="B69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8" name="Freeform 9109">
                  <a:extLst>
                    <a:ext uri="{FF2B5EF4-FFF2-40B4-BE49-F238E27FC236}">
                      <a16:creationId xmlns:a16="http://schemas.microsoft.com/office/drawing/2014/main" id="{5E7CB725-2E70-0BBD-9B3A-55067B2D18BE}"/>
                    </a:ext>
                  </a:extLst>
                </p:cNvPr>
                <p:cNvSpPr>
                  <a:spLocks noEditPoints="1"/>
                </p:cNvSpPr>
                <p:nvPr/>
              </p:nvSpPr>
              <p:spPr bwMode="auto">
                <a:xfrm>
                  <a:off x="4153" y="1917"/>
                  <a:ext cx="35" cy="37"/>
                </a:xfrm>
                <a:custGeom>
                  <a:avLst/>
                  <a:gdLst>
                    <a:gd name="T0" fmla="*/ 9 w 42"/>
                    <a:gd name="T1" fmla="*/ 21 h 45"/>
                    <a:gd name="T2" fmla="*/ 8 w 42"/>
                    <a:gd name="T3" fmla="*/ 21 h 45"/>
                    <a:gd name="T4" fmla="*/ 8 w 42"/>
                    <a:gd name="T5" fmla="*/ 21 h 45"/>
                    <a:gd name="T6" fmla="*/ 8 w 42"/>
                    <a:gd name="T7" fmla="*/ 21 h 45"/>
                    <a:gd name="T8" fmla="*/ 9 w 42"/>
                    <a:gd name="T9" fmla="*/ 21 h 45"/>
                    <a:gd name="T10" fmla="*/ 9 w 42"/>
                    <a:gd name="T11" fmla="*/ 21 h 45"/>
                    <a:gd name="T12" fmla="*/ 8 w 42"/>
                    <a:gd name="T13" fmla="*/ 21 h 45"/>
                    <a:gd name="T14" fmla="*/ 7 w 42"/>
                    <a:gd name="T15" fmla="*/ 21 h 45"/>
                    <a:gd name="T16" fmla="*/ 11 w 42"/>
                    <a:gd name="T17" fmla="*/ 21 h 45"/>
                    <a:gd name="T18" fmla="*/ 13 w 42"/>
                    <a:gd name="T19" fmla="*/ 20 h 45"/>
                    <a:gd name="T20" fmla="*/ 6 w 42"/>
                    <a:gd name="T21" fmla="*/ 20 h 45"/>
                    <a:gd name="T22" fmla="*/ 6 w 42"/>
                    <a:gd name="T23" fmla="*/ 20 h 45"/>
                    <a:gd name="T24" fmla="*/ 6 w 42"/>
                    <a:gd name="T25" fmla="*/ 20 h 45"/>
                    <a:gd name="T26" fmla="*/ 7 w 42"/>
                    <a:gd name="T27" fmla="*/ 20 h 45"/>
                    <a:gd name="T28" fmla="*/ 13 w 42"/>
                    <a:gd name="T29" fmla="*/ 20 h 45"/>
                    <a:gd name="T30" fmla="*/ 13 w 42"/>
                    <a:gd name="T31" fmla="*/ 20 h 45"/>
                    <a:gd name="T32" fmla="*/ 5 w 42"/>
                    <a:gd name="T33" fmla="*/ 20 h 45"/>
                    <a:gd name="T34" fmla="*/ 14 w 42"/>
                    <a:gd name="T35" fmla="*/ 20 h 45"/>
                    <a:gd name="T36" fmla="*/ 15 w 42"/>
                    <a:gd name="T37" fmla="*/ 19 h 45"/>
                    <a:gd name="T38" fmla="*/ 15 w 42"/>
                    <a:gd name="T39" fmla="*/ 19 h 45"/>
                    <a:gd name="T40" fmla="*/ 15 w 42"/>
                    <a:gd name="T41" fmla="*/ 19 h 45"/>
                    <a:gd name="T42" fmla="*/ 16 w 42"/>
                    <a:gd name="T43" fmla="*/ 17 h 45"/>
                    <a:gd name="T44" fmla="*/ 18 w 42"/>
                    <a:gd name="T45" fmla="*/ 17 h 45"/>
                    <a:gd name="T46" fmla="*/ 18 w 42"/>
                    <a:gd name="T47" fmla="*/ 17 h 45"/>
                    <a:gd name="T48" fmla="*/ 17 w 42"/>
                    <a:gd name="T49" fmla="*/ 17 h 45"/>
                    <a:gd name="T50" fmla="*/ 5 w 42"/>
                    <a:gd name="T51" fmla="*/ 20 h 45"/>
                    <a:gd name="T52" fmla="*/ 3 w 42"/>
                    <a:gd name="T53" fmla="*/ 3 h 45"/>
                    <a:gd name="T54" fmla="*/ 3 w 42"/>
                    <a:gd name="T55" fmla="*/ 3 h 45"/>
                    <a:gd name="T56" fmla="*/ 4 w 42"/>
                    <a:gd name="T57" fmla="*/ 2 h 45"/>
                    <a:gd name="T58" fmla="*/ 13 w 42"/>
                    <a:gd name="T59" fmla="*/ 12 h 45"/>
                    <a:gd name="T60" fmla="*/ 9 w 42"/>
                    <a:gd name="T61" fmla="*/ 11 h 45"/>
                    <a:gd name="T62" fmla="*/ 8 w 42"/>
                    <a:gd name="T63" fmla="*/ 12 h 45"/>
                    <a:gd name="T64" fmla="*/ 16 w 42"/>
                    <a:gd name="T65" fmla="*/ 10 h 45"/>
                    <a:gd name="T66" fmla="*/ 16 w 42"/>
                    <a:gd name="T67" fmla="*/ 12 h 45"/>
                    <a:gd name="T68" fmla="*/ 13 w 42"/>
                    <a:gd name="T69" fmla="*/ 12 h 45"/>
                    <a:gd name="T70" fmla="*/ 13 w 42"/>
                    <a:gd name="T71" fmla="*/ 9 h 45"/>
                    <a:gd name="T72" fmla="*/ 19 w 42"/>
                    <a:gd name="T73" fmla="*/ 10 h 45"/>
                    <a:gd name="T74" fmla="*/ 8 w 42"/>
                    <a:gd name="T75" fmla="*/ 7 h 45"/>
                    <a:gd name="T76" fmla="*/ 8 w 42"/>
                    <a:gd name="T77" fmla="*/ 7 h 45"/>
                    <a:gd name="T78" fmla="*/ 17 w 42"/>
                    <a:gd name="T79" fmla="*/ 8 h 45"/>
                    <a:gd name="T80" fmla="*/ 6 w 42"/>
                    <a:gd name="T81" fmla="*/ 7 h 45"/>
                    <a:gd name="T82" fmla="*/ 13 w 42"/>
                    <a:gd name="T83" fmla="*/ 4 h 45"/>
                    <a:gd name="T84" fmla="*/ 12 w 42"/>
                    <a:gd name="T85" fmla="*/ 5 h 45"/>
                    <a:gd name="T86" fmla="*/ 14 w 42"/>
                    <a:gd name="T87" fmla="*/ 3 h 45"/>
                    <a:gd name="T88" fmla="*/ 8 w 42"/>
                    <a:gd name="T89" fmla="*/ 3 h 45"/>
                    <a:gd name="T90" fmla="*/ 11 w 42"/>
                    <a:gd name="T91" fmla="*/ 3 h 45"/>
                    <a:gd name="T92" fmla="*/ 9 w 42"/>
                    <a:gd name="T93" fmla="*/ 2 h 45"/>
                    <a:gd name="T94" fmla="*/ 6 w 42"/>
                    <a:gd name="T95" fmla="*/ 1 h 45"/>
                    <a:gd name="T96" fmla="*/ 4 w 42"/>
                    <a:gd name="T97" fmla="*/ 8 h 45"/>
                    <a:gd name="T98" fmla="*/ 11 w 42"/>
                    <a:gd name="T99" fmla="*/ 15 h 45"/>
                    <a:gd name="T100" fmla="*/ 13 w 42"/>
                    <a:gd name="T101" fmla="*/ 16 h 45"/>
                    <a:gd name="T102" fmla="*/ 18 w 42"/>
                    <a:gd name="T103" fmla="*/ 15 h 45"/>
                    <a:gd name="T104" fmla="*/ 19 w 42"/>
                    <a:gd name="T105" fmla="*/ 14 h 45"/>
                    <a:gd name="T106" fmla="*/ 15 w 42"/>
                    <a:gd name="T107" fmla="*/ 2 h 45"/>
                    <a:gd name="T108" fmla="*/ 9 w 42"/>
                    <a:gd name="T109" fmla="*/ 0 h 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2" h="45">
                      <a:moveTo>
                        <a:pt x="15" y="45"/>
                      </a:moveTo>
                      <a:cubicBezTo>
                        <a:pt x="15" y="45"/>
                        <a:pt x="15" y="45"/>
                        <a:pt x="15" y="45"/>
                      </a:cubicBezTo>
                      <a:cubicBezTo>
                        <a:pt x="15" y="45"/>
                        <a:pt x="15" y="45"/>
                        <a:pt x="15" y="45"/>
                      </a:cubicBezTo>
                      <a:cubicBezTo>
                        <a:pt x="15" y="45"/>
                        <a:pt x="15" y="45"/>
                        <a:pt x="15" y="45"/>
                      </a:cubicBezTo>
                      <a:moveTo>
                        <a:pt x="19" y="45"/>
                      </a:moveTo>
                      <a:cubicBezTo>
                        <a:pt x="19" y="45"/>
                        <a:pt x="19" y="45"/>
                        <a:pt x="19" y="45"/>
                      </a:cubicBezTo>
                      <a:cubicBezTo>
                        <a:pt x="19" y="45"/>
                        <a:pt x="19" y="45"/>
                        <a:pt x="19" y="45"/>
                      </a:cubicBezTo>
                      <a:moveTo>
                        <a:pt x="17" y="45"/>
                      </a:moveTo>
                      <a:cubicBezTo>
                        <a:pt x="17" y="45"/>
                        <a:pt x="17" y="45"/>
                        <a:pt x="17" y="45"/>
                      </a:cubicBezTo>
                      <a:cubicBezTo>
                        <a:pt x="17" y="45"/>
                        <a:pt x="17" y="45"/>
                        <a:pt x="17" y="45"/>
                      </a:cubicBezTo>
                      <a:moveTo>
                        <a:pt x="17" y="45"/>
                      </a:moveTo>
                      <a:cubicBezTo>
                        <a:pt x="17" y="45"/>
                        <a:pt x="17" y="45"/>
                        <a:pt x="17" y="45"/>
                      </a:cubicBezTo>
                      <a:cubicBezTo>
                        <a:pt x="17" y="45"/>
                        <a:pt x="17" y="45"/>
                        <a:pt x="17" y="45"/>
                      </a:cubicBezTo>
                      <a:cubicBezTo>
                        <a:pt x="17" y="45"/>
                        <a:pt x="17" y="45"/>
                        <a:pt x="17" y="45"/>
                      </a:cubicBezTo>
                      <a:cubicBezTo>
                        <a:pt x="17" y="45"/>
                        <a:pt x="17" y="45"/>
                        <a:pt x="17" y="45"/>
                      </a:cubicBezTo>
                      <a:moveTo>
                        <a:pt x="19" y="45"/>
                      </a:moveTo>
                      <a:cubicBezTo>
                        <a:pt x="19" y="45"/>
                        <a:pt x="19" y="45"/>
                        <a:pt x="19" y="45"/>
                      </a:cubicBezTo>
                      <a:cubicBezTo>
                        <a:pt x="19" y="45"/>
                        <a:pt x="19" y="45"/>
                        <a:pt x="19" y="45"/>
                      </a:cubicBezTo>
                      <a:moveTo>
                        <a:pt x="17" y="45"/>
                      </a:moveTo>
                      <a:cubicBezTo>
                        <a:pt x="17" y="45"/>
                        <a:pt x="17" y="45"/>
                        <a:pt x="17" y="45"/>
                      </a:cubicBezTo>
                      <a:cubicBezTo>
                        <a:pt x="17" y="45"/>
                        <a:pt x="17" y="45"/>
                        <a:pt x="17" y="45"/>
                      </a:cubicBezTo>
                      <a:moveTo>
                        <a:pt x="19" y="44"/>
                      </a:moveTo>
                      <a:cubicBezTo>
                        <a:pt x="19" y="45"/>
                        <a:pt x="19" y="45"/>
                        <a:pt x="19" y="45"/>
                      </a:cubicBezTo>
                      <a:cubicBezTo>
                        <a:pt x="19" y="45"/>
                        <a:pt x="19" y="45"/>
                        <a:pt x="19" y="45"/>
                      </a:cubicBezTo>
                      <a:cubicBezTo>
                        <a:pt x="19" y="45"/>
                        <a:pt x="19" y="45"/>
                        <a:pt x="19" y="45"/>
                      </a:cubicBezTo>
                      <a:cubicBezTo>
                        <a:pt x="19" y="45"/>
                        <a:pt x="19" y="45"/>
                        <a:pt x="19" y="44"/>
                      </a:cubicBezTo>
                      <a:moveTo>
                        <a:pt x="18" y="44"/>
                      </a:moveTo>
                      <a:cubicBezTo>
                        <a:pt x="18" y="44"/>
                        <a:pt x="19" y="44"/>
                        <a:pt x="19" y="44"/>
                      </a:cubicBezTo>
                      <a:cubicBezTo>
                        <a:pt x="19" y="44"/>
                        <a:pt x="18" y="44"/>
                        <a:pt x="18" y="44"/>
                      </a:cubicBezTo>
                      <a:moveTo>
                        <a:pt x="18" y="44"/>
                      </a:moveTo>
                      <a:cubicBezTo>
                        <a:pt x="18" y="44"/>
                        <a:pt x="18" y="44"/>
                        <a:pt x="18" y="44"/>
                      </a:cubicBezTo>
                      <a:cubicBezTo>
                        <a:pt x="18" y="44"/>
                        <a:pt x="18" y="44"/>
                        <a:pt x="18" y="44"/>
                      </a:cubicBezTo>
                      <a:cubicBezTo>
                        <a:pt x="18" y="44"/>
                        <a:pt x="18" y="44"/>
                        <a:pt x="18" y="44"/>
                      </a:cubicBezTo>
                      <a:moveTo>
                        <a:pt x="14" y="44"/>
                      </a:moveTo>
                      <a:cubicBezTo>
                        <a:pt x="14" y="45"/>
                        <a:pt x="15" y="45"/>
                        <a:pt x="15" y="45"/>
                      </a:cubicBezTo>
                      <a:cubicBezTo>
                        <a:pt x="15" y="45"/>
                        <a:pt x="14" y="45"/>
                        <a:pt x="14" y="44"/>
                      </a:cubicBezTo>
                      <a:moveTo>
                        <a:pt x="23" y="44"/>
                      </a:moveTo>
                      <a:cubicBezTo>
                        <a:pt x="23" y="44"/>
                        <a:pt x="23" y="44"/>
                        <a:pt x="23" y="44"/>
                      </a:cubicBezTo>
                      <a:cubicBezTo>
                        <a:pt x="23" y="44"/>
                        <a:pt x="23" y="44"/>
                        <a:pt x="23" y="44"/>
                      </a:cubicBezTo>
                      <a:moveTo>
                        <a:pt x="14" y="44"/>
                      </a:moveTo>
                      <a:cubicBezTo>
                        <a:pt x="14" y="44"/>
                        <a:pt x="14" y="44"/>
                        <a:pt x="14" y="44"/>
                      </a:cubicBezTo>
                      <a:cubicBezTo>
                        <a:pt x="14" y="44"/>
                        <a:pt x="14" y="44"/>
                        <a:pt x="14" y="44"/>
                      </a:cubicBezTo>
                      <a:cubicBezTo>
                        <a:pt x="14" y="44"/>
                        <a:pt x="14" y="44"/>
                        <a:pt x="14" y="44"/>
                      </a:cubicBezTo>
                      <a:cubicBezTo>
                        <a:pt x="14" y="44"/>
                        <a:pt x="14" y="44"/>
                        <a:pt x="14" y="44"/>
                      </a:cubicBezTo>
                      <a:moveTo>
                        <a:pt x="23" y="44"/>
                      </a:moveTo>
                      <a:cubicBezTo>
                        <a:pt x="23" y="44"/>
                        <a:pt x="23" y="44"/>
                        <a:pt x="23" y="44"/>
                      </a:cubicBezTo>
                      <a:cubicBezTo>
                        <a:pt x="23" y="44"/>
                        <a:pt x="23" y="44"/>
                        <a:pt x="23" y="44"/>
                      </a:cubicBezTo>
                      <a:moveTo>
                        <a:pt x="27" y="43"/>
                      </a:moveTo>
                      <a:cubicBezTo>
                        <a:pt x="27" y="43"/>
                        <a:pt x="27" y="43"/>
                        <a:pt x="27" y="43"/>
                      </a:cubicBezTo>
                      <a:cubicBezTo>
                        <a:pt x="27" y="43"/>
                        <a:pt x="27" y="43"/>
                        <a:pt x="27" y="43"/>
                      </a:cubicBezTo>
                      <a:cubicBezTo>
                        <a:pt x="27" y="43"/>
                        <a:pt x="27" y="43"/>
                        <a:pt x="27" y="43"/>
                      </a:cubicBezTo>
                      <a:moveTo>
                        <a:pt x="11" y="43"/>
                      </a:moveTo>
                      <a:cubicBezTo>
                        <a:pt x="11" y="43"/>
                        <a:pt x="11" y="43"/>
                        <a:pt x="11" y="43"/>
                      </a:cubicBezTo>
                      <a:cubicBezTo>
                        <a:pt x="11" y="43"/>
                        <a:pt x="11" y="43"/>
                        <a:pt x="11" y="43"/>
                      </a:cubicBezTo>
                      <a:cubicBezTo>
                        <a:pt x="11" y="43"/>
                        <a:pt x="11" y="43"/>
                        <a:pt x="11" y="43"/>
                      </a:cubicBezTo>
                      <a:moveTo>
                        <a:pt x="12" y="43"/>
                      </a:moveTo>
                      <a:cubicBezTo>
                        <a:pt x="12" y="43"/>
                        <a:pt x="12" y="43"/>
                        <a:pt x="12" y="43"/>
                      </a:cubicBezTo>
                      <a:cubicBezTo>
                        <a:pt x="12" y="43"/>
                        <a:pt x="12" y="43"/>
                        <a:pt x="12" y="43"/>
                      </a:cubicBezTo>
                      <a:moveTo>
                        <a:pt x="12" y="43"/>
                      </a:moveTo>
                      <a:cubicBezTo>
                        <a:pt x="12" y="43"/>
                        <a:pt x="12" y="43"/>
                        <a:pt x="12" y="43"/>
                      </a:cubicBezTo>
                      <a:cubicBezTo>
                        <a:pt x="12" y="43"/>
                        <a:pt x="12" y="43"/>
                        <a:pt x="12" y="43"/>
                      </a:cubicBezTo>
                      <a:cubicBezTo>
                        <a:pt x="12" y="43"/>
                        <a:pt x="12" y="43"/>
                        <a:pt x="12" y="43"/>
                      </a:cubicBezTo>
                      <a:cubicBezTo>
                        <a:pt x="12" y="43"/>
                        <a:pt x="12" y="43"/>
                        <a:pt x="12" y="43"/>
                      </a:cubicBezTo>
                      <a:moveTo>
                        <a:pt x="13" y="43"/>
                      </a:moveTo>
                      <a:cubicBezTo>
                        <a:pt x="13" y="43"/>
                        <a:pt x="12" y="43"/>
                        <a:pt x="12" y="43"/>
                      </a:cubicBezTo>
                      <a:cubicBezTo>
                        <a:pt x="12" y="43"/>
                        <a:pt x="13" y="43"/>
                        <a:pt x="13" y="43"/>
                      </a:cubicBezTo>
                      <a:moveTo>
                        <a:pt x="13" y="43"/>
                      </a:moveTo>
                      <a:cubicBezTo>
                        <a:pt x="13" y="43"/>
                        <a:pt x="14" y="43"/>
                        <a:pt x="14" y="44"/>
                      </a:cubicBezTo>
                      <a:cubicBezTo>
                        <a:pt x="14" y="43"/>
                        <a:pt x="13" y="43"/>
                        <a:pt x="13" y="43"/>
                      </a:cubicBezTo>
                      <a:moveTo>
                        <a:pt x="13" y="43"/>
                      </a:moveTo>
                      <a:cubicBezTo>
                        <a:pt x="13" y="43"/>
                        <a:pt x="13" y="43"/>
                        <a:pt x="13" y="43"/>
                      </a:cubicBezTo>
                      <a:cubicBezTo>
                        <a:pt x="13" y="43"/>
                        <a:pt x="13" y="43"/>
                        <a:pt x="13" y="43"/>
                      </a:cubicBezTo>
                      <a:cubicBezTo>
                        <a:pt x="13" y="43"/>
                        <a:pt x="13" y="43"/>
                        <a:pt x="13" y="43"/>
                      </a:cubicBezTo>
                      <a:moveTo>
                        <a:pt x="25" y="43"/>
                      </a:moveTo>
                      <a:cubicBezTo>
                        <a:pt x="26" y="43"/>
                        <a:pt x="26" y="43"/>
                        <a:pt x="26" y="43"/>
                      </a:cubicBezTo>
                      <a:cubicBezTo>
                        <a:pt x="26" y="43"/>
                        <a:pt x="27" y="43"/>
                        <a:pt x="27" y="43"/>
                      </a:cubicBezTo>
                      <a:cubicBezTo>
                        <a:pt x="27" y="43"/>
                        <a:pt x="26" y="43"/>
                        <a:pt x="26" y="43"/>
                      </a:cubicBezTo>
                      <a:cubicBezTo>
                        <a:pt x="26" y="43"/>
                        <a:pt x="26" y="43"/>
                        <a:pt x="25" y="43"/>
                      </a:cubicBezTo>
                      <a:moveTo>
                        <a:pt x="25" y="43"/>
                      </a:moveTo>
                      <a:cubicBezTo>
                        <a:pt x="25" y="43"/>
                        <a:pt x="25" y="43"/>
                        <a:pt x="25" y="43"/>
                      </a:cubicBezTo>
                      <a:cubicBezTo>
                        <a:pt x="25" y="43"/>
                        <a:pt x="25" y="43"/>
                        <a:pt x="25" y="43"/>
                      </a:cubicBezTo>
                      <a:cubicBezTo>
                        <a:pt x="25" y="43"/>
                        <a:pt x="25" y="43"/>
                        <a:pt x="25" y="43"/>
                      </a:cubicBezTo>
                      <a:moveTo>
                        <a:pt x="10" y="43"/>
                      </a:moveTo>
                      <a:cubicBezTo>
                        <a:pt x="10" y="43"/>
                        <a:pt x="11" y="43"/>
                        <a:pt x="11" y="43"/>
                      </a:cubicBezTo>
                      <a:cubicBezTo>
                        <a:pt x="11" y="43"/>
                        <a:pt x="10" y="43"/>
                        <a:pt x="10" y="43"/>
                      </a:cubicBezTo>
                      <a:moveTo>
                        <a:pt x="29" y="42"/>
                      </a:moveTo>
                      <a:cubicBezTo>
                        <a:pt x="29" y="42"/>
                        <a:pt x="29" y="42"/>
                        <a:pt x="29" y="42"/>
                      </a:cubicBezTo>
                      <a:cubicBezTo>
                        <a:pt x="29" y="42"/>
                        <a:pt x="29" y="42"/>
                        <a:pt x="29" y="42"/>
                      </a:cubicBezTo>
                      <a:cubicBezTo>
                        <a:pt x="29" y="42"/>
                        <a:pt x="29" y="42"/>
                        <a:pt x="29" y="42"/>
                      </a:cubicBezTo>
                      <a:cubicBezTo>
                        <a:pt x="29" y="42"/>
                        <a:pt x="29" y="42"/>
                        <a:pt x="29" y="42"/>
                      </a:cubicBezTo>
                      <a:moveTo>
                        <a:pt x="29" y="42"/>
                      </a:moveTo>
                      <a:cubicBezTo>
                        <a:pt x="29" y="42"/>
                        <a:pt x="29" y="42"/>
                        <a:pt x="29" y="42"/>
                      </a:cubicBezTo>
                      <a:cubicBezTo>
                        <a:pt x="29" y="42"/>
                        <a:pt x="29" y="42"/>
                        <a:pt x="29" y="42"/>
                      </a:cubicBezTo>
                      <a:moveTo>
                        <a:pt x="31" y="41"/>
                      </a:moveTo>
                      <a:cubicBezTo>
                        <a:pt x="31" y="41"/>
                        <a:pt x="31" y="41"/>
                        <a:pt x="31" y="41"/>
                      </a:cubicBezTo>
                      <a:cubicBezTo>
                        <a:pt x="31" y="41"/>
                        <a:pt x="31" y="41"/>
                        <a:pt x="31" y="41"/>
                      </a:cubicBezTo>
                      <a:moveTo>
                        <a:pt x="31" y="41"/>
                      </a:moveTo>
                      <a:cubicBezTo>
                        <a:pt x="31" y="41"/>
                        <a:pt x="31" y="41"/>
                        <a:pt x="31" y="41"/>
                      </a:cubicBezTo>
                      <a:cubicBezTo>
                        <a:pt x="31" y="41"/>
                        <a:pt x="31" y="41"/>
                        <a:pt x="31" y="41"/>
                      </a:cubicBezTo>
                      <a:cubicBezTo>
                        <a:pt x="31" y="41"/>
                        <a:pt x="31" y="41"/>
                        <a:pt x="31" y="41"/>
                      </a:cubicBezTo>
                      <a:cubicBezTo>
                        <a:pt x="31" y="41"/>
                        <a:pt x="31" y="41"/>
                        <a:pt x="31" y="41"/>
                      </a:cubicBezTo>
                      <a:moveTo>
                        <a:pt x="31" y="41"/>
                      </a:moveTo>
                      <a:cubicBezTo>
                        <a:pt x="31" y="41"/>
                        <a:pt x="31" y="41"/>
                        <a:pt x="31" y="41"/>
                      </a:cubicBezTo>
                      <a:cubicBezTo>
                        <a:pt x="31" y="41"/>
                        <a:pt x="31" y="41"/>
                        <a:pt x="31" y="41"/>
                      </a:cubicBezTo>
                      <a:cubicBezTo>
                        <a:pt x="31" y="41"/>
                        <a:pt x="31" y="41"/>
                        <a:pt x="31" y="41"/>
                      </a:cubicBezTo>
                      <a:moveTo>
                        <a:pt x="34" y="38"/>
                      </a:moveTo>
                      <a:cubicBezTo>
                        <a:pt x="34" y="39"/>
                        <a:pt x="34" y="39"/>
                        <a:pt x="33" y="39"/>
                      </a:cubicBezTo>
                      <a:cubicBezTo>
                        <a:pt x="33" y="39"/>
                        <a:pt x="33" y="39"/>
                        <a:pt x="33" y="39"/>
                      </a:cubicBezTo>
                      <a:cubicBezTo>
                        <a:pt x="33" y="39"/>
                        <a:pt x="33" y="39"/>
                        <a:pt x="33" y="39"/>
                      </a:cubicBezTo>
                      <a:cubicBezTo>
                        <a:pt x="34" y="39"/>
                        <a:pt x="34" y="39"/>
                        <a:pt x="34" y="38"/>
                      </a:cubicBezTo>
                      <a:moveTo>
                        <a:pt x="34" y="38"/>
                      </a:moveTo>
                      <a:cubicBezTo>
                        <a:pt x="34" y="38"/>
                        <a:pt x="34" y="38"/>
                        <a:pt x="34" y="38"/>
                      </a:cubicBezTo>
                      <a:cubicBezTo>
                        <a:pt x="34" y="38"/>
                        <a:pt x="34" y="38"/>
                        <a:pt x="34" y="38"/>
                      </a:cubicBezTo>
                      <a:moveTo>
                        <a:pt x="36" y="37"/>
                      </a:moveTo>
                      <a:cubicBezTo>
                        <a:pt x="36" y="37"/>
                        <a:pt x="36" y="37"/>
                        <a:pt x="36" y="37"/>
                      </a:cubicBezTo>
                      <a:cubicBezTo>
                        <a:pt x="36" y="37"/>
                        <a:pt x="36" y="37"/>
                        <a:pt x="36" y="37"/>
                      </a:cubicBezTo>
                      <a:cubicBezTo>
                        <a:pt x="36" y="37"/>
                        <a:pt x="36" y="37"/>
                        <a:pt x="36" y="37"/>
                      </a:cubicBezTo>
                      <a:cubicBezTo>
                        <a:pt x="36" y="37"/>
                        <a:pt x="36" y="37"/>
                        <a:pt x="36" y="37"/>
                      </a:cubicBezTo>
                      <a:moveTo>
                        <a:pt x="35" y="36"/>
                      </a:moveTo>
                      <a:cubicBezTo>
                        <a:pt x="35" y="36"/>
                        <a:pt x="35" y="36"/>
                        <a:pt x="36" y="37"/>
                      </a:cubicBezTo>
                      <a:cubicBezTo>
                        <a:pt x="35" y="36"/>
                        <a:pt x="35" y="36"/>
                        <a:pt x="35" y="36"/>
                      </a:cubicBezTo>
                      <a:moveTo>
                        <a:pt x="35" y="36"/>
                      </a:moveTo>
                      <a:cubicBezTo>
                        <a:pt x="35" y="36"/>
                        <a:pt x="35" y="36"/>
                        <a:pt x="35" y="36"/>
                      </a:cubicBezTo>
                      <a:cubicBezTo>
                        <a:pt x="35" y="36"/>
                        <a:pt x="35" y="36"/>
                        <a:pt x="35" y="36"/>
                      </a:cubicBezTo>
                      <a:cubicBezTo>
                        <a:pt x="35" y="36"/>
                        <a:pt x="35" y="36"/>
                        <a:pt x="35" y="36"/>
                      </a:cubicBezTo>
                      <a:moveTo>
                        <a:pt x="0" y="33"/>
                      </a:moveTo>
                      <a:cubicBezTo>
                        <a:pt x="0" y="35"/>
                        <a:pt x="2" y="35"/>
                        <a:pt x="3" y="37"/>
                      </a:cubicBezTo>
                      <a:cubicBezTo>
                        <a:pt x="3" y="39"/>
                        <a:pt x="6" y="39"/>
                        <a:pt x="6" y="40"/>
                      </a:cubicBezTo>
                      <a:cubicBezTo>
                        <a:pt x="7" y="43"/>
                        <a:pt x="10" y="41"/>
                        <a:pt x="10" y="43"/>
                      </a:cubicBezTo>
                      <a:cubicBezTo>
                        <a:pt x="10" y="43"/>
                        <a:pt x="10" y="43"/>
                        <a:pt x="10" y="43"/>
                      </a:cubicBezTo>
                      <a:cubicBezTo>
                        <a:pt x="10" y="43"/>
                        <a:pt x="10" y="43"/>
                        <a:pt x="10" y="43"/>
                      </a:cubicBezTo>
                      <a:cubicBezTo>
                        <a:pt x="10" y="41"/>
                        <a:pt x="7" y="43"/>
                        <a:pt x="6" y="40"/>
                      </a:cubicBezTo>
                      <a:cubicBezTo>
                        <a:pt x="6" y="39"/>
                        <a:pt x="3" y="39"/>
                        <a:pt x="3" y="37"/>
                      </a:cubicBezTo>
                      <a:cubicBezTo>
                        <a:pt x="2" y="35"/>
                        <a:pt x="0" y="35"/>
                        <a:pt x="0" y="33"/>
                      </a:cubicBezTo>
                      <a:moveTo>
                        <a:pt x="3" y="7"/>
                      </a:moveTo>
                      <a:cubicBezTo>
                        <a:pt x="3" y="7"/>
                        <a:pt x="3" y="7"/>
                        <a:pt x="3" y="7"/>
                      </a:cubicBezTo>
                      <a:cubicBezTo>
                        <a:pt x="3" y="7"/>
                        <a:pt x="3" y="7"/>
                        <a:pt x="3" y="7"/>
                      </a:cubicBezTo>
                      <a:moveTo>
                        <a:pt x="4" y="7"/>
                      </a:moveTo>
                      <a:cubicBezTo>
                        <a:pt x="4" y="7"/>
                        <a:pt x="4" y="7"/>
                        <a:pt x="4" y="7"/>
                      </a:cubicBezTo>
                      <a:cubicBezTo>
                        <a:pt x="4" y="7"/>
                        <a:pt x="4" y="7"/>
                        <a:pt x="4" y="7"/>
                      </a:cubicBezTo>
                      <a:moveTo>
                        <a:pt x="8" y="3"/>
                      </a:moveTo>
                      <a:cubicBezTo>
                        <a:pt x="8" y="3"/>
                        <a:pt x="8" y="3"/>
                        <a:pt x="8" y="3"/>
                      </a:cubicBezTo>
                      <a:cubicBezTo>
                        <a:pt x="8" y="3"/>
                        <a:pt x="8" y="3"/>
                        <a:pt x="8" y="3"/>
                      </a:cubicBezTo>
                      <a:moveTo>
                        <a:pt x="8" y="3"/>
                      </a:moveTo>
                      <a:cubicBezTo>
                        <a:pt x="8" y="3"/>
                        <a:pt x="8" y="3"/>
                        <a:pt x="8" y="3"/>
                      </a:cubicBezTo>
                      <a:cubicBezTo>
                        <a:pt x="8" y="3"/>
                        <a:pt x="8" y="3"/>
                        <a:pt x="8" y="3"/>
                      </a:cubicBezTo>
                      <a:cubicBezTo>
                        <a:pt x="8" y="3"/>
                        <a:pt x="8" y="3"/>
                        <a:pt x="8" y="3"/>
                      </a:cubicBezTo>
                      <a:moveTo>
                        <a:pt x="29" y="30"/>
                      </a:moveTo>
                      <a:cubicBezTo>
                        <a:pt x="27" y="30"/>
                        <a:pt x="26" y="28"/>
                        <a:pt x="26" y="27"/>
                      </a:cubicBezTo>
                      <a:cubicBezTo>
                        <a:pt x="26" y="27"/>
                        <a:pt x="26" y="27"/>
                        <a:pt x="26" y="27"/>
                      </a:cubicBezTo>
                      <a:cubicBezTo>
                        <a:pt x="26" y="29"/>
                        <a:pt x="27" y="29"/>
                        <a:pt x="28" y="29"/>
                      </a:cubicBezTo>
                      <a:cubicBezTo>
                        <a:pt x="28" y="29"/>
                        <a:pt x="29" y="29"/>
                        <a:pt x="30" y="29"/>
                      </a:cubicBezTo>
                      <a:cubicBezTo>
                        <a:pt x="30" y="29"/>
                        <a:pt x="29" y="30"/>
                        <a:pt x="29" y="30"/>
                      </a:cubicBezTo>
                      <a:moveTo>
                        <a:pt x="17" y="24"/>
                      </a:moveTo>
                      <a:cubicBezTo>
                        <a:pt x="18" y="24"/>
                        <a:pt x="18" y="24"/>
                        <a:pt x="18" y="24"/>
                      </a:cubicBezTo>
                      <a:cubicBezTo>
                        <a:pt x="18" y="24"/>
                        <a:pt x="18" y="24"/>
                        <a:pt x="18" y="24"/>
                      </a:cubicBezTo>
                      <a:cubicBezTo>
                        <a:pt x="18" y="24"/>
                        <a:pt x="18" y="24"/>
                        <a:pt x="17" y="24"/>
                      </a:cubicBezTo>
                      <a:cubicBezTo>
                        <a:pt x="17" y="26"/>
                        <a:pt x="19" y="27"/>
                        <a:pt x="20" y="28"/>
                      </a:cubicBezTo>
                      <a:cubicBezTo>
                        <a:pt x="20" y="28"/>
                        <a:pt x="20" y="28"/>
                        <a:pt x="19" y="28"/>
                      </a:cubicBezTo>
                      <a:cubicBezTo>
                        <a:pt x="18" y="28"/>
                        <a:pt x="18" y="27"/>
                        <a:pt x="17" y="26"/>
                      </a:cubicBezTo>
                      <a:cubicBezTo>
                        <a:pt x="17" y="25"/>
                        <a:pt x="17" y="24"/>
                        <a:pt x="17" y="24"/>
                      </a:cubicBezTo>
                      <a:cubicBezTo>
                        <a:pt x="17" y="24"/>
                        <a:pt x="17" y="24"/>
                        <a:pt x="17" y="24"/>
                      </a:cubicBezTo>
                      <a:moveTo>
                        <a:pt x="33" y="22"/>
                      </a:moveTo>
                      <a:cubicBezTo>
                        <a:pt x="33" y="22"/>
                        <a:pt x="33" y="22"/>
                        <a:pt x="33" y="22"/>
                      </a:cubicBezTo>
                      <a:cubicBezTo>
                        <a:pt x="33" y="22"/>
                        <a:pt x="33" y="22"/>
                        <a:pt x="33" y="22"/>
                      </a:cubicBezTo>
                      <a:cubicBezTo>
                        <a:pt x="33" y="22"/>
                        <a:pt x="33" y="22"/>
                        <a:pt x="33" y="22"/>
                      </a:cubicBezTo>
                      <a:cubicBezTo>
                        <a:pt x="34" y="23"/>
                        <a:pt x="36" y="24"/>
                        <a:pt x="35" y="26"/>
                      </a:cubicBezTo>
                      <a:cubicBezTo>
                        <a:pt x="35" y="26"/>
                        <a:pt x="34" y="27"/>
                        <a:pt x="34" y="27"/>
                      </a:cubicBezTo>
                      <a:cubicBezTo>
                        <a:pt x="34" y="27"/>
                        <a:pt x="34" y="27"/>
                        <a:pt x="33" y="27"/>
                      </a:cubicBezTo>
                      <a:cubicBezTo>
                        <a:pt x="34" y="27"/>
                        <a:pt x="34" y="27"/>
                        <a:pt x="34" y="27"/>
                      </a:cubicBezTo>
                      <a:cubicBezTo>
                        <a:pt x="35" y="26"/>
                        <a:pt x="34" y="23"/>
                        <a:pt x="33" y="22"/>
                      </a:cubicBezTo>
                      <a:cubicBezTo>
                        <a:pt x="33" y="22"/>
                        <a:pt x="33" y="22"/>
                        <a:pt x="33" y="22"/>
                      </a:cubicBezTo>
                      <a:moveTo>
                        <a:pt x="25" y="20"/>
                      </a:moveTo>
                      <a:cubicBezTo>
                        <a:pt x="25" y="20"/>
                        <a:pt x="26" y="20"/>
                        <a:pt x="26" y="20"/>
                      </a:cubicBezTo>
                      <a:cubicBezTo>
                        <a:pt x="27" y="20"/>
                        <a:pt x="27" y="24"/>
                        <a:pt x="26" y="25"/>
                      </a:cubicBezTo>
                      <a:cubicBezTo>
                        <a:pt x="26" y="24"/>
                        <a:pt x="27" y="23"/>
                        <a:pt x="27" y="23"/>
                      </a:cubicBezTo>
                      <a:cubicBezTo>
                        <a:pt x="26" y="22"/>
                        <a:pt x="26" y="21"/>
                        <a:pt x="25" y="20"/>
                      </a:cubicBezTo>
                      <a:cubicBezTo>
                        <a:pt x="25" y="20"/>
                        <a:pt x="25" y="20"/>
                        <a:pt x="25" y="21"/>
                      </a:cubicBezTo>
                      <a:cubicBezTo>
                        <a:pt x="25" y="20"/>
                        <a:pt x="25" y="20"/>
                        <a:pt x="25" y="20"/>
                      </a:cubicBezTo>
                      <a:cubicBezTo>
                        <a:pt x="25" y="20"/>
                        <a:pt x="25" y="20"/>
                        <a:pt x="25" y="20"/>
                      </a:cubicBezTo>
                      <a:moveTo>
                        <a:pt x="38" y="20"/>
                      </a:moveTo>
                      <a:cubicBezTo>
                        <a:pt x="38" y="20"/>
                        <a:pt x="38" y="20"/>
                        <a:pt x="38" y="20"/>
                      </a:cubicBezTo>
                      <a:cubicBezTo>
                        <a:pt x="38" y="20"/>
                        <a:pt x="38" y="20"/>
                        <a:pt x="38" y="20"/>
                      </a:cubicBezTo>
                      <a:cubicBezTo>
                        <a:pt x="38" y="20"/>
                        <a:pt x="38" y="20"/>
                        <a:pt x="38" y="20"/>
                      </a:cubicBezTo>
                      <a:cubicBezTo>
                        <a:pt x="38" y="20"/>
                        <a:pt x="38" y="20"/>
                        <a:pt x="38" y="21"/>
                      </a:cubicBezTo>
                      <a:cubicBezTo>
                        <a:pt x="39" y="22"/>
                        <a:pt x="39" y="23"/>
                        <a:pt x="38" y="24"/>
                      </a:cubicBezTo>
                      <a:cubicBezTo>
                        <a:pt x="37" y="23"/>
                        <a:pt x="39" y="22"/>
                        <a:pt x="38" y="21"/>
                      </a:cubicBezTo>
                      <a:cubicBezTo>
                        <a:pt x="38" y="20"/>
                        <a:pt x="38" y="20"/>
                        <a:pt x="38" y="20"/>
                      </a:cubicBezTo>
                      <a:moveTo>
                        <a:pt x="16" y="16"/>
                      </a:moveTo>
                      <a:cubicBezTo>
                        <a:pt x="16" y="16"/>
                        <a:pt x="16" y="16"/>
                        <a:pt x="16" y="16"/>
                      </a:cubicBezTo>
                      <a:cubicBezTo>
                        <a:pt x="16" y="15"/>
                        <a:pt x="17" y="15"/>
                        <a:pt x="17" y="15"/>
                      </a:cubicBezTo>
                      <a:cubicBezTo>
                        <a:pt x="18" y="15"/>
                        <a:pt x="18" y="15"/>
                        <a:pt x="18" y="15"/>
                      </a:cubicBezTo>
                      <a:cubicBezTo>
                        <a:pt x="19" y="16"/>
                        <a:pt x="20" y="18"/>
                        <a:pt x="19" y="19"/>
                      </a:cubicBezTo>
                      <a:cubicBezTo>
                        <a:pt x="18" y="18"/>
                        <a:pt x="18" y="16"/>
                        <a:pt x="17" y="16"/>
                      </a:cubicBezTo>
                      <a:cubicBezTo>
                        <a:pt x="17" y="16"/>
                        <a:pt x="17" y="16"/>
                        <a:pt x="16" y="16"/>
                      </a:cubicBezTo>
                      <a:moveTo>
                        <a:pt x="35" y="17"/>
                      </a:moveTo>
                      <a:cubicBezTo>
                        <a:pt x="33" y="17"/>
                        <a:pt x="31" y="14"/>
                        <a:pt x="32" y="12"/>
                      </a:cubicBezTo>
                      <a:cubicBezTo>
                        <a:pt x="33" y="13"/>
                        <a:pt x="33" y="13"/>
                        <a:pt x="33" y="13"/>
                      </a:cubicBezTo>
                      <a:cubicBezTo>
                        <a:pt x="34" y="14"/>
                        <a:pt x="34" y="17"/>
                        <a:pt x="35" y="17"/>
                      </a:cubicBezTo>
                      <a:cubicBezTo>
                        <a:pt x="35" y="17"/>
                        <a:pt x="35" y="17"/>
                        <a:pt x="35" y="17"/>
                      </a:cubicBezTo>
                      <a:moveTo>
                        <a:pt x="11" y="14"/>
                      </a:moveTo>
                      <a:cubicBezTo>
                        <a:pt x="11" y="14"/>
                        <a:pt x="11" y="14"/>
                        <a:pt x="11" y="14"/>
                      </a:cubicBezTo>
                      <a:cubicBezTo>
                        <a:pt x="11" y="13"/>
                        <a:pt x="12" y="11"/>
                        <a:pt x="10" y="11"/>
                      </a:cubicBezTo>
                      <a:cubicBezTo>
                        <a:pt x="10" y="11"/>
                        <a:pt x="10" y="11"/>
                        <a:pt x="10" y="11"/>
                      </a:cubicBezTo>
                      <a:cubicBezTo>
                        <a:pt x="11" y="12"/>
                        <a:pt x="13" y="12"/>
                        <a:pt x="12" y="14"/>
                      </a:cubicBezTo>
                      <a:cubicBezTo>
                        <a:pt x="12" y="14"/>
                        <a:pt x="11" y="14"/>
                        <a:pt x="11" y="14"/>
                      </a:cubicBezTo>
                      <a:moveTo>
                        <a:pt x="24" y="8"/>
                      </a:moveTo>
                      <a:cubicBezTo>
                        <a:pt x="24" y="8"/>
                        <a:pt x="24" y="8"/>
                        <a:pt x="24" y="8"/>
                      </a:cubicBezTo>
                      <a:cubicBezTo>
                        <a:pt x="25" y="8"/>
                        <a:pt x="25" y="8"/>
                        <a:pt x="25" y="8"/>
                      </a:cubicBezTo>
                      <a:cubicBezTo>
                        <a:pt x="25" y="8"/>
                        <a:pt x="25" y="8"/>
                        <a:pt x="25" y="8"/>
                      </a:cubicBezTo>
                      <a:cubicBezTo>
                        <a:pt x="25" y="8"/>
                        <a:pt x="24" y="8"/>
                        <a:pt x="24" y="8"/>
                      </a:cubicBezTo>
                      <a:cubicBezTo>
                        <a:pt x="24" y="9"/>
                        <a:pt x="25" y="11"/>
                        <a:pt x="25" y="12"/>
                      </a:cubicBezTo>
                      <a:cubicBezTo>
                        <a:pt x="25" y="12"/>
                        <a:pt x="26" y="13"/>
                        <a:pt x="26" y="13"/>
                      </a:cubicBezTo>
                      <a:cubicBezTo>
                        <a:pt x="26" y="13"/>
                        <a:pt x="26" y="13"/>
                        <a:pt x="26" y="13"/>
                      </a:cubicBezTo>
                      <a:cubicBezTo>
                        <a:pt x="25" y="13"/>
                        <a:pt x="24" y="11"/>
                        <a:pt x="24" y="10"/>
                      </a:cubicBezTo>
                      <a:cubicBezTo>
                        <a:pt x="24" y="9"/>
                        <a:pt x="24" y="8"/>
                        <a:pt x="24" y="8"/>
                      </a:cubicBezTo>
                      <a:moveTo>
                        <a:pt x="29" y="7"/>
                      </a:moveTo>
                      <a:cubicBezTo>
                        <a:pt x="29" y="7"/>
                        <a:pt x="29" y="6"/>
                        <a:pt x="29" y="6"/>
                      </a:cubicBezTo>
                      <a:cubicBezTo>
                        <a:pt x="31" y="6"/>
                        <a:pt x="31" y="8"/>
                        <a:pt x="31" y="10"/>
                      </a:cubicBezTo>
                      <a:cubicBezTo>
                        <a:pt x="31" y="9"/>
                        <a:pt x="31" y="7"/>
                        <a:pt x="29" y="7"/>
                      </a:cubicBezTo>
                      <a:cubicBezTo>
                        <a:pt x="29" y="7"/>
                        <a:pt x="29" y="7"/>
                        <a:pt x="29" y="7"/>
                      </a:cubicBezTo>
                      <a:cubicBezTo>
                        <a:pt x="29" y="7"/>
                        <a:pt x="29" y="7"/>
                        <a:pt x="29" y="7"/>
                      </a:cubicBezTo>
                      <a:moveTo>
                        <a:pt x="17" y="10"/>
                      </a:moveTo>
                      <a:cubicBezTo>
                        <a:pt x="15" y="10"/>
                        <a:pt x="13" y="7"/>
                        <a:pt x="15" y="6"/>
                      </a:cubicBezTo>
                      <a:cubicBezTo>
                        <a:pt x="15" y="7"/>
                        <a:pt x="15" y="7"/>
                        <a:pt x="15" y="7"/>
                      </a:cubicBezTo>
                      <a:cubicBezTo>
                        <a:pt x="15" y="7"/>
                        <a:pt x="17" y="9"/>
                        <a:pt x="17" y="10"/>
                      </a:cubicBezTo>
                      <a:cubicBezTo>
                        <a:pt x="17" y="10"/>
                        <a:pt x="17" y="10"/>
                        <a:pt x="17" y="10"/>
                      </a:cubicBezTo>
                      <a:moveTo>
                        <a:pt x="18" y="5"/>
                      </a:moveTo>
                      <a:cubicBezTo>
                        <a:pt x="18" y="4"/>
                        <a:pt x="19" y="4"/>
                        <a:pt x="19" y="4"/>
                      </a:cubicBezTo>
                      <a:cubicBezTo>
                        <a:pt x="20" y="4"/>
                        <a:pt x="22" y="5"/>
                        <a:pt x="21" y="7"/>
                      </a:cubicBezTo>
                      <a:cubicBezTo>
                        <a:pt x="21" y="6"/>
                        <a:pt x="20" y="5"/>
                        <a:pt x="19" y="5"/>
                      </a:cubicBezTo>
                      <a:cubicBezTo>
                        <a:pt x="18" y="5"/>
                        <a:pt x="18" y="5"/>
                        <a:pt x="18" y="5"/>
                      </a:cubicBezTo>
                      <a:cubicBezTo>
                        <a:pt x="18" y="5"/>
                        <a:pt x="18" y="5"/>
                        <a:pt x="18" y="5"/>
                      </a:cubicBezTo>
                      <a:cubicBezTo>
                        <a:pt x="18" y="5"/>
                        <a:pt x="18" y="5"/>
                        <a:pt x="18" y="5"/>
                      </a:cubicBezTo>
                      <a:cubicBezTo>
                        <a:pt x="18" y="5"/>
                        <a:pt x="18" y="5"/>
                        <a:pt x="18" y="5"/>
                      </a:cubicBezTo>
                      <a:moveTo>
                        <a:pt x="18" y="0"/>
                      </a:moveTo>
                      <a:cubicBezTo>
                        <a:pt x="17" y="0"/>
                        <a:pt x="17" y="0"/>
                        <a:pt x="16" y="1"/>
                      </a:cubicBezTo>
                      <a:cubicBezTo>
                        <a:pt x="15" y="1"/>
                        <a:pt x="15" y="1"/>
                        <a:pt x="14" y="1"/>
                      </a:cubicBezTo>
                      <a:cubicBezTo>
                        <a:pt x="13" y="1"/>
                        <a:pt x="13" y="1"/>
                        <a:pt x="13" y="1"/>
                      </a:cubicBezTo>
                      <a:cubicBezTo>
                        <a:pt x="12" y="1"/>
                        <a:pt x="12" y="1"/>
                        <a:pt x="12" y="1"/>
                      </a:cubicBezTo>
                      <a:cubicBezTo>
                        <a:pt x="11" y="1"/>
                        <a:pt x="11" y="2"/>
                        <a:pt x="10" y="2"/>
                      </a:cubicBezTo>
                      <a:cubicBezTo>
                        <a:pt x="10" y="2"/>
                        <a:pt x="10" y="3"/>
                        <a:pt x="9" y="3"/>
                      </a:cubicBezTo>
                      <a:cubicBezTo>
                        <a:pt x="9" y="4"/>
                        <a:pt x="9" y="6"/>
                        <a:pt x="8" y="7"/>
                      </a:cubicBezTo>
                      <a:cubicBezTo>
                        <a:pt x="7" y="8"/>
                        <a:pt x="8" y="10"/>
                        <a:pt x="7" y="12"/>
                      </a:cubicBezTo>
                      <a:cubicBezTo>
                        <a:pt x="7" y="14"/>
                        <a:pt x="9" y="16"/>
                        <a:pt x="8" y="18"/>
                      </a:cubicBezTo>
                      <a:cubicBezTo>
                        <a:pt x="7" y="20"/>
                        <a:pt x="10" y="21"/>
                        <a:pt x="10" y="23"/>
                      </a:cubicBezTo>
                      <a:cubicBezTo>
                        <a:pt x="10" y="25"/>
                        <a:pt x="13" y="25"/>
                        <a:pt x="13" y="27"/>
                      </a:cubicBezTo>
                      <a:cubicBezTo>
                        <a:pt x="13" y="29"/>
                        <a:pt x="16" y="28"/>
                        <a:pt x="17" y="30"/>
                      </a:cubicBezTo>
                      <a:cubicBezTo>
                        <a:pt x="17" y="32"/>
                        <a:pt x="20" y="31"/>
                        <a:pt x="20" y="32"/>
                      </a:cubicBezTo>
                      <a:cubicBezTo>
                        <a:pt x="20" y="33"/>
                        <a:pt x="21" y="33"/>
                        <a:pt x="22" y="33"/>
                      </a:cubicBezTo>
                      <a:cubicBezTo>
                        <a:pt x="22" y="33"/>
                        <a:pt x="22" y="33"/>
                        <a:pt x="22" y="33"/>
                      </a:cubicBezTo>
                      <a:cubicBezTo>
                        <a:pt x="23" y="33"/>
                        <a:pt x="23" y="33"/>
                        <a:pt x="23" y="33"/>
                      </a:cubicBezTo>
                      <a:cubicBezTo>
                        <a:pt x="24" y="33"/>
                        <a:pt x="24" y="33"/>
                        <a:pt x="24" y="33"/>
                      </a:cubicBezTo>
                      <a:cubicBezTo>
                        <a:pt x="24" y="34"/>
                        <a:pt x="25" y="35"/>
                        <a:pt x="25" y="35"/>
                      </a:cubicBezTo>
                      <a:cubicBezTo>
                        <a:pt x="26" y="35"/>
                        <a:pt x="26" y="34"/>
                        <a:pt x="27" y="34"/>
                      </a:cubicBezTo>
                      <a:cubicBezTo>
                        <a:pt x="27" y="34"/>
                        <a:pt x="28" y="34"/>
                        <a:pt x="28" y="34"/>
                      </a:cubicBezTo>
                      <a:cubicBezTo>
                        <a:pt x="29" y="34"/>
                        <a:pt x="29" y="34"/>
                        <a:pt x="29" y="34"/>
                      </a:cubicBezTo>
                      <a:cubicBezTo>
                        <a:pt x="30" y="34"/>
                        <a:pt x="30" y="35"/>
                        <a:pt x="31" y="35"/>
                      </a:cubicBezTo>
                      <a:cubicBezTo>
                        <a:pt x="31" y="35"/>
                        <a:pt x="32" y="34"/>
                        <a:pt x="33" y="34"/>
                      </a:cubicBezTo>
                      <a:cubicBezTo>
                        <a:pt x="34" y="33"/>
                        <a:pt x="35" y="33"/>
                        <a:pt x="36" y="33"/>
                      </a:cubicBezTo>
                      <a:cubicBezTo>
                        <a:pt x="36" y="33"/>
                        <a:pt x="36" y="33"/>
                        <a:pt x="36" y="33"/>
                      </a:cubicBezTo>
                      <a:cubicBezTo>
                        <a:pt x="36" y="33"/>
                        <a:pt x="36" y="33"/>
                        <a:pt x="36" y="33"/>
                      </a:cubicBezTo>
                      <a:cubicBezTo>
                        <a:pt x="37" y="33"/>
                        <a:pt x="37" y="33"/>
                        <a:pt x="37" y="33"/>
                      </a:cubicBezTo>
                      <a:cubicBezTo>
                        <a:pt x="37" y="33"/>
                        <a:pt x="37" y="33"/>
                        <a:pt x="38" y="33"/>
                      </a:cubicBezTo>
                      <a:cubicBezTo>
                        <a:pt x="38" y="33"/>
                        <a:pt x="38" y="33"/>
                        <a:pt x="38" y="32"/>
                      </a:cubicBezTo>
                      <a:cubicBezTo>
                        <a:pt x="40" y="32"/>
                        <a:pt x="38" y="29"/>
                        <a:pt x="40" y="28"/>
                      </a:cubicBezTo>
                      <a:cubicBezTo>
                        <a:pt x="42" y="27"/>
                        <a:pt x="40" y="24"/>
                        <a:pt x="41" y="22"/>
                      </a:cubicBezTo>
                      <a:cubicBezTo>
                        <a:pt x="42" y="20"/>
                        <a:pt x="38" y="16"/>
                        <a:pt x="39" y="14"/>
                      </a:cubicBezTo>
                      <a:cubicBezTo>
                        <a:pt x="40" y="12"/>
                        <a:pt x="35" y="11"/>
                        <a:pt x="35" y="8"/>
                      </a:cubicBezTo>
                      <a:cubicBezTo>
                        <a:pt x="36" y="6"/>
                        <a:pt x="31" y="6"/>
                        <a:pt x="30" y="4"/>
                      </a:cubicBezTo>
                      <a:cubicBezTo>
                        <a:pt x="30" y="1"/>
                        <a:pt x="26" y="4"/>
                        <a:pt x="24" y="1"/>
                      </a:cubicBezTo>
                      <a:cubicBezTo>
                        <a:pt x="24" y="1"/>
                        <a:pt x="24" y="0"/>
                        <a:pt x="23" y="0"/>
                      </a:cubicBezTo>
                      <a:cubicBezTo>
                        <a:pt x="23" y="0"/>
                        <a:pt x="23" y="1"/>
                        <a:pt x="22" y="1"/>
                      </a:cubicBezTo>
                      <a:cubicBezTo>
                        <a:pt x="22" y="1"/>
                        <a:pt x="21" y="1"/>
                        <a:pt x="21" y="1"/>
                      </a:cubicBezTo>
                      <a:cubicBezTo>
                        <a:pt x="20" y="1"/>
                        <a:pt x="20" y="1"/>
                        <a:pt x="19" y="0"/>
                      </a:cubicBezTo>
                      <a:cubicBezTo>
                        <a:pt x="19" y="0"/>
                        <a:pt x="18" y="0"/>
                        <a:pt x="18"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9" name="Freeform 9110">
                  <a:extLst>
                    <a:ext uri="{FF2B5EF4-FFF2-40B4-BE49-F238E27FC236}">
                      <a16:creationId xmlns:a16="http://schemas.microsoft.com/office/drawing/2014/main" id="{DDA3E19D-BA2A-DFAA-3795-2D208EA5DF03}"/>
                    </a:ext>
                  </a:extLst>
                </p:cNvPr>
                <p:cNvSpPr>
                  <a:spLocks noEditPoints="1"/>
                </p:cNvSpPr>
                <p:nvPr/>
              </p:nvSpPr>
              <p:spPr bwMode="auto">
                <a:xfrm>
                  <a:off x="4151" y="1919"/>
                  <a:ext cx="32" cy="32"/>
                </a:xfrm>
                <a:custGeom>
                  <a:avLst/>
                  <a:gdLst>
                    <a:gd name="T0" fmla="*/ 0 w 39"/>
                    <a:gd name="T1" fmla="*/ 9 h 38"/>
                    <a:gd name="T2" fmla="*/ 6 w 39"/>
                    <a:gd name="T3" fmla="*/ 0 h 38"/>
                    <a:gd name="T4" fmla="*/ 5 w 39"/>
                    <a:gd name="T5" fmla="*/ 0 h 38"/>
                    <a:gd name="T6" fmla="*/ 5 w 39"/>
                    <a:gd name="T7" fmla="*/ 0 h 38"/>
                    <a:gd name="T8" fmla="*/ 5 w 39"/>
                    <a:gd name="T9" fmla="*/ 0 h 38"/>
                    <a:gd name="T10" fmla="*/ 3 w 39"/>
                    <a:gd name="T11" fmla="*/ 3 h 38"/>
                    <a:gd name="T12" fmla="*/ 2 w 39"/>
                    <a:gd name="T13" fmla="*/ 3 h 38"/>
                    <a:gd name="T14" fmla="*/ 2 w 39"/>
                    <a:gd name="T15" fmla="*/ 3 h 38"/>
                    <a:gd name="T16" fmla="*/ 1 w 39"/>
                    <a:gd name="T17" fmla="*/ 8 h 38"/>
                    <a:gd name="T18" fmla="*/ 0 w 39"/>
                    <a:gd name="T19" fmla="*/ 9 h 38"/>
                    <a:gd name="T20" fmla="*/ 2 w 39"/>
                    <a:gd name="T21" fmla="*/ 13 h 38"/>
                    <a:gd name="T22" fmla="*/ 4 w 39"/>
                    <a:gd name="T23" fmla="*/ 17 h 38"/>
                    <a:gd name="T24" fmla="*/ 6 w 39"/>
                    <a:gd name="T25" fmla="*/ 18 h 38"/>
                    <a:gd name="T26" fmla="*/ 7 w 39"/>
                    <a:gd name="T27" fmla="*/ 18 h 38"/>
                    <a:gd name="T28" fmla="*/ 8 w 39"/>
                    <a:gd name="T29" fmla="*/ 19 h 38"/>
                    <a:gd name="T30" fmla="*/ 9 w 39"/>
                    <a:gd name="T31" fmla="*/ 19 h 38"/>
                    <a:gd name="T32" fmla="*/ 11 w 39"/>
                    <a:gd name="T33" fmla="*/ 19 h 38"/>
                    <a:gd name="T34" fmla="*/ 13 w 39"/>
                    <a:gd name="T35" fmla="*/ 18 h 38"/>
                    <a:gd name="T36" fmla="*/ 14 w 39"/>
                    <a:gd name="T37" fmla="*/ 18 h 38"/>
                    <a:gd name="T38" fmla="*/ 16 w 39"/>
                    <a:gd name="T39" fmla="*/ 17 h 38"/>
                    <a:gd name="T40" fmla="*/ 16 w 39"/>
                    <a:gd name="T41" fmla="*/ 17 h 38"/>
                    <a:gd name="T42" fmla="*/ 17 w 39"/>
                    <a:gd name="T43" fmla="*/ 15 h 38"/>
                    <a:gd name="T44" fmla="*/ 17 w 39"/>
                    <a:gd name="T45" fmla="*/ 15 h 38"/>
                    <a:gd name="T46" fmla="*/ 16 w 39"/>
                    <a:gd name="T47" fmla="*/ 16 h 38"/>
                    <a:gd name="T48" fmla="*/ 14 w 39"/>
                    <a:gd name="T49" fmla="*/ 16 h 38"/>
                    <a:gd name="T50" fmla="*/ 13 w 39"/>
                    <a:gd name="T51" fmla="*/ 16 h 38"/>
                    <a:gd name="T52" fmla="*/ 11 w 39"/>
                    <a:gd name="T53" fmla="*/ 15 h 38"/>
                    <a:gd name="T54" fmla="*/ 11 w 39"/>
                    <a:gd name="T55" fmla="*/ 15 h 38"/>
                    <a:gd name="T56" fmla="*/ 9 w 39"/>
                    <a:gd name="T57" fmla="*/ 13 h 38"/>
                    <a:gd name="T58" fmla="*/ 6 w 39"/>
                    <a:gd name="T59" fmla="*/ 10 h 38"/>
                    <a:gd name="T60" fmla="*/ 5 w 39"/>
                    <a:gd name="T61" fmla="*/ 5 h 38"/>
                    <a:gd name="T62" fmla="*/ 6 w 39"/>
                    <a:gd name="T63" fmla="*/ 0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 h="38">
                      <a:moveTo>
                        <a:pt x="0" y="19"/>
                      </a:moveTo>
                      <a:cubicBezTo>
                        <a:pt x="0" y="19"/>
                        <a:pt x="0" y="19"/>
                        <a:pt x="0" y="19"/>
                      </a:cubicBezTo>
                      <a:cubicBezTo>
                        <a:pt x="0" y="19"/>
                        <a:pt x="0" y="19"/>
                        <a:pt x="0" y="19"/>
                      </a:cubicBezTo>
                      <a:moveTo>
                        <a:pt x="12" y="0"/>
                      </a:move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9" y="0"/>
                        <a:pt x="9" y="2"/>
                        <a:pt x="7" y="4"/>
                      </a:cubicBezTo>
                      <a:cubicBezTo>
                        <a:pt x="7" y="4"/>
                        <a:pt x="7" y="4"/>
                        <a:pt x="7" y="4"/>
                      </a:cubicBezTo>
                      <a:cubicBezTo>
                        <a:pt x="7" y="4"/>
                        <a:pt x="6" y="4"/>
                        <a:pt x="6" y="4"/>
                      </a:cubicBezTo>
                      <a:cubicBezTo>
                        <a:pt x="6" y="4"/>
                        <a:pt x="6" y="4"/>
                        <a:pt x="6" y="4"/>
                      </a:cubicBezTo>
                      <a:cubicBezTo>
                        <a:pt x="6" y="4"/>
                        <a:pt x="6" y="4"/>
                        <a:pt x="6" y="4"/>
                      </a:cubicBezTo>
                      <a:cubicBezTo>
                        <a:pt x="5" y="5"/>
                        <a:pt x="5" y="8"/>
                        <a:pt x="3" y="8"/>
                      </a:cubicBezTo>
                      <a:cubicBezTo>
                        <a:pt x="1" y="9"/>
                        <a:pt x="3" y="13"/>
                        <a:pt x="1" y="15"/>
                      </a:cubicBezTo>
                      <a:cubicBezTo>
                        <a:pt x="0" y="15"/>
                        <a:pt x="0" y="16"/>
                        <a:pt x="0" y="16"/>
                      </a:cubicBezTo>
                      <a:cubicBezTo>
                        <a:pt x="0" y="17"/>
                        <a:pt x="0" y="17"/>
                        <a:pt x="0" y="18"/>
                      </a:cubicBezTo>
                      <a:cubicBezTo>
                        <a:pt x="1" y="19"/>
                        <a:pt x="2" y="20"/>
                        <a:pt x="1" y="21"/>
                      </a:cubicBezTo>
                      <a:cubicBezTo>
                        <a:pt x="0" y="23"/>
                        <a:pt x="3" y="24"/>
                        <a:pt x="3" y="26"/>
                      </a:cubicBezTo>
                      <a:cubicBezTo>
                        <a:pt x="3" y="28"/>
                        <a:pt x="5" y="28"/>
                        <a:pt x="6" y="30"/>
                      </a:cubicBezTo>
                      <a:cubicBezTo>
                        <a:pt x="6" y="32"/>
                        <a:pt x="9" y="32"/>
                        <a:pt x="9" y="33"/>
                      </a:cubicBezTo>
                      <a:cubicBezTo>
                        <a:pt x="10" y="36"/>
                        <a:pt x="13" y="34"/>
                        <a:pt x="13" y="35"/>
                      </a:cubicBezTo>
                      <a:cubicBezTo>
                        <a:pt x="13" y="36"/>
                        <a:pt x="14" y="36"/>
                        <a:pt x="14" y="36"/>
                      </a:cubicBezTo>
                      <a:cubicBezTo>
                        <a:pt x="15" y="36"/>
                        <a:pt x="15" y="36"/>
                        <a:pt x="15" y="36"/>
                      </a:cubicBezTo>
                      <a:cubicBezTo>
                        <a:pt x="15" y="36"/>
                        <a:pt x="16" y="36"/>
                        <a:pt x="16" y="36"/>
                      </a:cubicBezTo>
                      <a:cubicBezTo>
                        <a:pt x="16" y="36"/>
                        <a:pt x="17" y="36"/>
                        <a:pt x="17" y="37"/>
                      </a:cubicBezTo>
                      <a:cubicBezTo>
                        <a:pt x="17" y="38"/>
                        <a:pt x="18" y="38"/>
                        <a:pt x="18" y="38"/>
                      </a:cubicBezTo>
                      <a:cubicBezTo>
                        <a:pt x="19" y="38"/>
                        <a:pt x="19" y="38"/>
                        <a:pt x="20" y="38"/>
                      </a:cubicBezTo>
                      <a:cubicBezTo>
                        <a:pt x="20" y="37"/>
                        <a:pt x="21" y="37"/>
                        <a:pt x="21" y="37"/>
                      </a:cubicBezTo>
                      <a:cubicBezTo>
                        <a:pt x="21" y="37"/>
                        <a:pt x="22" y="37"/>
                        <a:pt x="22" y="37"/>
                      </a:cubicBezTo>
                      <a:cubicBezTo>
                        <a:pt x="22" y="38"/>
                        <a:pt x="23" y="38"/>
                        <a:pt x="23" y="38"/>
                      </a:cubicBezTo>
                      <a:cubicBezTo>
                        <a:pt x="24" y="38"/>
                        <a:pt x="25" y="38"/>
                        <a:pt x="26" y="37"/>
                      </a:cubicBezTo>
                      <a:cubicBezTo>
                        <a:pt x="27" y="37"/>
                        <a:pt x="28" y="36"/>
                        <a:pt x="28" y="36"/>
                      </a:cubicBezTo>
                      <a:cubicBezTo>
                        <a:pt x="29" y="36"/>
                        <a:pt x="29" y="36"/>
                        <a:pt x="29" y="36"/>
                      </a:cubicBezTo>
                      <a:cubicBezTo>
                        <a:pt x="29" y="36"/>
                        <a:pt x="30" y="36"/>
                        <a:pt x="30" y="36"/>
                      </a:cubicBezTo>
                      <a:cubicBezTo>
                        <a:pt x="31" y="36"/>
                        <a:pt x="31" y="36"/>
                        <a:pt x="32" y="35"/>
                      </a:cubicBezTo>
                      <a:cubicBezTo>
                        <a:pt x="33" y="34"/>
                        <a:pt x="33" y="34"/>
                        <a:pt x="34" y="34"/>
                      </a:cubicBezTo>
                      <a:cubicBezTo>
                        <a:pt x="34" y="34"/>
                        <a:pt x="34" y="34"/>
                        <a:pt x="34" y="34"/>
                      </a:cubicBezTo>
                      <a:cubicBezTo>
                        <a:pt x="34" y="34"/>
                        <a:pt x="34" y="34"/>
                        <a:pt x="34" y="34"/>
                      </a:cubicBezTo>
                      <a:cubicBezTo>
                        <a:pt x="36" y="34"/>
                        <a:pt x="36" y="31"/>
                        <a:pt x="37" y="30"/>
                      </a:cubicBezTo>
                      <a:cubicBezTo>
                        <a:pt x="38" y="30"/>
                        <a:pt x="38" y="30"/>
                        <a:pt x="39" y="30"/>
                      </a:cubicBezTo>
                      <a:cubicBezTo>
                        <a:pt x="39" y="30"/>
                        <a:pt x="39" y="30"/>
                        <a:pt x="39" y="30"/>
                      </a:cubicBezTo>
                      <a:cubicBezTo>
                        <a:pt x="39" y="30"/>
                        <a:pt x="39" y="30"/>
                        <a:pt x="39" y="30"/>
                      </a:cubicBezTo>
                      <a:cubicBezTo>
                        <a:pt x="38" y="30"/>
                        <a:pt x="37" y="30"/>
                        <a:pt x="36" y="31"/>
                      </a:cubicBezTo>
                      <a:cubicBezTo>
                        <a:pt x="35" y="31"/>
                        <a:pt x="34" y="32"/>
                        <a:pt x="34" y="32"/>
                      </a:cubicBezTo>
                      <a:cubicBezTo>
                        <a:pt x="33" y="32"/>
                        <a:pt x="33" y="31"/>
                        <a:pt x="32" y="31"/>
                      </a:cubicBezTo>
                      <a:cubicBezTo>
                        <a:pt x="32" y="31"/>
                        <a:pt x="32" y="31"/>
                        <a:pt x="31" y="31"/>
                      </a:cubicBezTo>
                      <a:cubicBezTo>
                        <a:pt x="31" y="31"/>
                        <a:pt x="30" y="31"/>
                        <a:pt x="30" y="31"/>
                      </a:cubicBezTo>
                      <a:cubicBezTo>
                        <a:pt x="29" y="31"/>
                        <a:pt x="29" y="32"/>
                        <a:pt x="28" y="32"/>
                      </a:cubicBezTo>
                      <a:cubicBezTo>
                        <a:pt x="28" y="32"/>
                        <a:pt x="27" y="31"/>
                        <a:pt x="27" y="30"/>
                      </a:cubicBezTo>
                      <a:cubicBezTo>
                        <a:pt x="27" y="30"/>
                        <a:pt x="27" y="30"/>
                        <a:pt x="26" y="30"/>
                      </a:cubicBezTo>
                      <a:cubicBezTo>
                        <a:pt x="26" y="30"/>
                        <a:pt x="26" y="30"/>
                        <a:pt x="25" y="30"/>
                      </a:cubicBezTo>
                      <a:cubicBezTo>
                        <a:pt x="25" y="30"/>
                        <a:pt x="25" y="30"/>
                        <a:pt x="25" y="30"/>
                      </a:cubicBezTo>
                      <a:cubicBezTo>
                        <a:pt x="24" y="30"/>
                        <a:pt x="23" y="30"/>
                        <a:pt x="23" y="29"/>
                      </a:cubicBezTo>
                      <a:cubicBezTo>
                        <a:pt x="23" y="28"/>
                        <a:pt x="20" y="29"/>
                        <a:pt x="20" y="27"/>
                      </a:cubicBezTo>
                      <a:cubicBezTo>
                        <a:pt x="19" y="25"/>
                        <a:pt x="16" y="26"/>
                        <a:pt x="16" y="24"/>
                      </a:cubicBezTo>
                      <a:cubicBezTo>
                        <a:pt x="16" y="22"/>
                        <a:pt x="13" y="22"/>
                        <a:pt x="13" y="20"/>
                      </a:cubicBezTo>
                      <a:cubicBezTo>
                        <a:pt x="13" y="18"/>
                        <a:pt x="10" y="17"/>
                        <a:pt x="11" y="15"/>
                      </a:cubicBezTo>
                      <a:cubicBezTo>
                        <a:pt x="12" y="13"/>
                        <a:pt x="10" y="11"/>
                        <a:pt x="10" y="9"/>
                      </a:cubicBezTo>
                      <a:cubicBezTo>
                        <a:pt x="11" y="7"/>
                        <a:pt x="10" y="5"/>
                        <a:pt x="11" y="4"/>
                      </a:cubicBezTo>
                      <a:cubicBezTo>
                        <a:pt x="12" y="3"/>
                        <a:pt x="12" y="1"/>
                        <a:pt x="12" y="0"/>
                      </a:cubicBezTo>
                      <a:cubicBezTo>
                        <a:pt x="12" y="0"/>
                        <a:pt x="12" y="0"/>
                        <a:pt x="1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0" name="Freeform 9111">
                  <a:extLst>
                    <a:ext uri="{FF2B5EF4-FFF2-40B4-BE49-F238E27FC236}">
                      <a16:creationId xmlns:a16="http://schemas.microsoft.com/office/drawing/2014/main" id="{DB29AAC4-EB9D-19B0-29BF-B5B619B6DAC5}"/>
                    </a:ext>
                  </a:extLst>
                </p:cNvPr>
                <p:cNvSpPr>
                  <a:spLocks/>
                </p:cNvSpPr>
                <p:nvPr/>
              </p:nvSpPr>
              <p:spPr bwMode="auto">
                <a:xfrm>
                  <a:off x="4151" y="1934"/>
                  <a:ext cx="34" cy="20"/>
                </a:xfrm>
                <a:custGeom>
                  <a:avLst/>
                  <a:gdLst>
                    <a:gd name="T0" fmla="*/ 0 w 41"/>
                    <a:gd name="T1" fmla="*/ 1 h 24"/>
                    <a:gd name="T2" fmla="*/ 0 w 41"/>
                    <a:gd name="T3" fmla="*/ 1 h 24"/>
                    <a:gd name="T4" fmla="*/ 1 w 41"/>
                    <a:gd name="T5" fmla="*/ 3 h 24"/>
                    <a:gd name="T6" fmla="*/ 1 w 41"/>
                    <a:gd name="T7" fmla="*/ 4 h 24"/>
                    <a:gd name="T8" fmla="*/ 2 w 41"/>
                    <a:gd name="T9" fmla="*/ 6 h 24"/>
                    <a:gd name="T10" fmla="*/ 2 w 41"/>
                    <a:gd name="T11" fmla="*/ 8 h 24"/>
                    <a:gd name="T12" fmla="*/ 6 w 41"/>
                    <a:gd name="T13" fmla="*/ 11 h 24"/>
                    <a:gd name="T14" fmla="*/ 7 w 41"/>
                    <a:gd name="T15" fmla="*/ 11 h 24"/>
                    <a:gd name="T16" fmla="*/ 8 w 41"/>
                    <a:gd name="T17" fmla="*/ 11 h 24"/>
                    <a:gd name="T18" fmla="*/ 10 w 41"/>
                    <a:gd name="T19" fmla="*/ 12 h 24"/>
                    <a:gd name="T20" fmla="*/ 10 w 41"/>
                    <a:gd name="T21" fmla="*/ 12 h 24"/>
                    <a:gd name="T22" fmla="*/ 12 w 41"/>
                    <a:gd name="T23" fmla="*/ 11 h 24"/>
                    <a:gd name="T24" fmla="*/ 14 w 41"/>
                    <a:gd name="T25" fmla="*/ 11 h 24"/>
                    <a:gd name="T26" fmla="*/ 15 w 41"/>
                    <a:gd name="T27" fmla="*/ 11 h 24"/>
                    <a:gd name="T28" fmla="*/ 16 w 41"/>
                    <a:gd name="T29" fmla="*/ 10 h 24"/>
                    <a:gd name="T30" fmla="*/ 17 w 41"/>
                    <a:gd name="T31" fmla="*/ 9 h 24"/>
                    <a:gd name="T32" fmla="*/ 18 w 41"/>
                    <a:gd name="T33" fmla="*/ 8 h 24"/>
                    <a:gd name="T34" fmla="*/ 19 w 41"/>
                    <a:gd name="T35" fmla="*/ 6 h 24"/>
                    <a:gd name="T36" fmla="*/ 19 w 41"/>
                    <a:gd name="T37" fmla="*/ 6 h 24"/>
                    <a:gd name="T38" fmla="*/ 18 w 41"/>
                    <a:gd name="T39" fmla="*/ 6 h 24"/>
                    <a:gd name="T40" fmla="*/ 18 w 41"/>
                    <a:gd name="T41" fmla="*/ 6 h 24"/>
                    <a:gd name="T42" fmla="*/ 16 w 41"/>
                    <a:gd name="T43" fmla="*/ 8 h 24"/>
                    <a:gd name="T44" fmla="*/ 16 w 41"/>
                    <a:gd name="T45" fmla="*/ 8 h 24"/>
                    <a:gd name="T46" fmla="*/ 14 w 41"/>
                    <a:gd name="T47" fmla="*/ 9 h 24"/>
                    <a:gd name="T48" fmla="*/ 13 w 41"/>
                    <a:gd name="T49" fmla="*/ 9 h 24"/>
                    <a:gd name="T50" fmla="*/ 11 w 41"/>
                    <a:gd name="T51" fmla="*/ 10 h 24"/>
                    <a:gd name="T52" fmla="*/ 10 w 41"/>
                    <a:gd name="T53" fmla="*/ 9 h 24"/>
                    <a:gd name="T54" fmla="*/ 8 w 41"/>
                    <a:gd name="T55" fmla="*/ 10 h 24"/>
                    <a:gd name="T56" fmla="*/ 7 w 41"/>
                    <a:gd name="T57" fmla="*/ 9 h 24"/>
                    <a:gd name="T58" fmla="*/ 7 w 41"/>
                    <a:gd name="T59" fmla="*/ 9 h 24"/>
                    <a:gd name="T60" fmla="*/ 4 w 41"/>
                    <a:gd name="T61" fmla="*/ 8 h 24"/>
                    <a:gd name="T62" fmla="*/ 2 w 41"/>
                    <a:gd name="T63" fmla="*/ 4 h 24"/>
                    <a:gd name="T64" fmla="*/ 0 w 41"/>
                    <a:gd name="T65" fmla="*/ 0 h 24"/>
                    <a:gd name="T66" fmla="*/ 0 w 41"/>
                    <a:gd name="T67" fmla="*/ 0 h 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 h="24">
                      <a:moveTo>
                        <a:pt x="0" y="0"/>
                      </a:moveTo>
                      <a:cubicBezTo>
                        <a:pt x="0" y="0"/>
                        <a:pt x="0" y="1"/>
                        <a:pt x="0" y="1"/>
                      </a:cubicBezTo>
                      <a:cubicBezTo>
                        <a:pt x="0" y="1"/>
                        <a:pt x="0" y="1"/>
                        <a:pt x="0" y="1"/>
                      </a:cubicBezTo>
                      <a:cubicBezTo>
                        <a:pt x="0" y="1"/>
                        <a:pt x="0" y="1"/>
                        <a:pt x="0" y="1"/>
                      </a:cubicBezTo>
                      <a:cubicBezTo>
                        <a:pt x="0" y="2"/>
                        <a:pt x="0" y="2"/>
                        <a:pt x="0" y="2"/>
                      </a:cubicBezTo>
                      <a:cubicBezTo>
                        <a:pt x="0" y="4"/>
                        <a:pt x="1" y="5"/>
                        <a:pt x="1" y="6"/>
                      </a:cubicBezTo>
                      <a:cubicBezTo>
                        <a:pt x="1" y="6"/>
                        <a:pt x="1" y="7"/>
                        <a:pt x="1" y="7"/>
                      </a:cubicBezTo>
                      <a:cubicBezTo>
                        <a:pt x="1" y="7"/>
                        <a:pt x="1" y="8"/>
                        <a:pt x="1" y="8"/>
                      </a:cubicBezTo>
                      <a:cubicBezTo>
                        <a:pt x="1" y="10"/>
                        <a:pt x="3" y="10"/>
                        <a:pt x="3" y="12"/>
                      </a:cubicBezTo>
                      <a:cubicBezTo>
                        <a:pt x="3" y="12"/>
                        <a:pt x="3" y="12"/>
                        <a:pt x="3" y="12"/>
                      </a:cubicBezTo>
                      <a:cubicBezTo>
                        <a:pt x="3" y="12"/>
                        <a:pt x="3" y="12"/>
                        <a:pt x="3" y="12"/>
                      </a:cubicBezTo>
                      <a:cubicBezTo>
                        <a:pt x="3" y="14"/>
                        <a:pt x="5" y="14"/>
                        <a:pt x="6" y="16"/>
                      </a:cubicBezTo>
                      <a:cubicBezTo>
                        <a:pt x="6" y="18"/>
                        <a:pt x="9" y="18"/>
                        <a:pt x="9" y="19"/>
                      </a:cubicBezTo>
                      <a:cubicBezTo>
                        <a:pt x="10" y="22"/>
                        <a:pt x="13" y="20"/>
                        <a:pt x="13" y="22"/>
                      </a:cubicBezTo>
                      <a:cubicBezTo>
                        <a:pt x="13" y="22"/>
                        <a:pt x="14" y="22"/>
                        <a:pt x="14" y="22"/>
                      </a:cubicBezTo>
                      <a:cubicBezTo>
                        <a:pt x="15" y="22"/>
                        <a:pt x="15" y="22"/>
                        <a:pt x="15" y="22"/>
                      </a:cubicBezTo>
                      <a:cubicBezTo>
                        <a:pt x="15" y="22"/>
                        <a:pt x="16" y="22"/>
                        <a:pt x="16" y="22"/>
                      </a:cubicBezTo>
                      <a:cubicBezTo>
                        <a:pt x="16" y="22"/>
                        <a:pt x="17" y="22"/>
                        <a:pt x="17" y="23"/>
                      </a:cubicBezTo>
                      <a:cubicBezTo>
                        <a:pt x="17" y="24"/>
                        <a:pt x="18" y="24"/>
                        <a:pt x="18" y="24"/>
                      </a:cubicBezTo>
                      <a:cubicBezTo>
                        <a:pt x="19" y="24"/>
                        <a:pt x="19" y="24"/>
                        <a:pt x="20" y="24"/>
                      </a:cubicBezTo>
                      <a:cubicBezTo>
                        <a:pt x="20" y="23"/>
                        <a:pt x="21" y="23"/>
                        <a:pt x="21" y="23"/>
                      </a:cubicBezTo>
                      <a:cubicBezTo>
                        <a:pt x="21" y="23"/>
                        <a:pt x="22" y="23"/>
                        <a:pt x="22" y="24"/>
                      </a:cubicBezTo>
                      <a:cubicBezTo>
                        <a:pt x="22" y="24"/>
                        <a:pt x="23" y="24"/>
                        <a:pt x="23" y="24"/>
                      </a:cubicBezTo>
                      <a:cubicBezTo>
                        <a:pt x="24" y="24"/>
                        <a:pt x="25" y="24"/>
                        <a:pt x="26" y="23"/>
                      </a:cubicBezTo>
                      <a:cubicBezTo>
                        <a:pt x="27" y="23"/>
                        <a:pt x="28" y="22"/>
                        <a:pt x="28" y="22"/>
                      </a:cubicBezTo>
                      <a:cubicBezTo>
                        <a:pt x="29" y="22"/>
                        <a:pt x="29" y="22"/>
                        <a:pt x="29" y="22"/>
                      </a:cubicBezTo>
                      <a:cubicBezTo>
                        <a:pt x="29" y="22"/>
                        <a:pt x="30" y="22"/>
                        <a:pt x="30" y="22"/>
                      </a:cubicBezTo>
                      <a:cubicBezTo>
                        <a:pt x="31" y="22"/>
                        <a:pt x="31" y="22"/>
                        <a:pt x="32" y="21"/>
                      </a:cubicBezTo>
                      <a:cubicBezTo>
                        <a:pt x="33" y="20"/>
                        <a:pt x="33" y="20"/>
                        <a:pt x="34" y="20"/>
                      </a:cubicBezTo>
                      <a:cubicBezTo>
                        <a:pt x="34" y="20"/>
                        <a:pt x="34" y="20"/>
                        <a:pt x="34" y="20"/>
                      </a:cubicBezTo>
                      <a:cubicBezTo>
                        <a:pt x="34" y="20"/>
                        <a:pt x="34" y="20"/>
                        <a:pt x="34" y="20"/>
                      </a:cubicBezTo>
                      <a:cubicBezTo>
                        <a:pt x="35" y="20"/>
                        <a:pt x="36" y="19"/>
                        <a:pt x="36" y="18"/>
                      </a:cubicBezTo>
                      <a:cubicBezTo>
                        <a:pt x="37" y="17"/>
                        <a:pt x="37" y="15"/>
                        <a:pt x="38" y="15"/>
                      </a:cubicBezTo>
                      <a:cubicBezTo>
                        <a:pt x="38" y="15"/>
                        <a:pt x="38" y="15"/>
                        <a:pt x="39" y="16"/>
                      </a:cubicBezTo>
                      <a:cubicBezTo>
                        <a:pt x="39" y="16"/>
                        <a:pt x="39" y="16"/>
                        <a:pt x="39" y="16"/>
                      </a:cubicBezTo>
                      <a:cubicBezTo>
                        <a:pt x="40" y="16"/>
                        <a:pt x="40" y="13"/>
                        <a:pt x="41" y="12"/>
                      </a:cubicBezTo>
                      <a:cubicBezTo>
                        <a:pt x="41" y="12"/>
                        <a:pt x="41" y="12"/>
                        <a:pt x="41" y="12"/>
                      </a:cubicBezTo>
                      <a:cubicBezTo>
                        <a:pt x="41" y="12"/>
                        <a:pt x="41" y="12"/>
                        <a:pt x="41" y="12"/>
                      </a:cubicBezTo>
                      <a:cubicBezTo>
                        <a:pt x="40" y="12"/>
                        <a:pt x="40" y="12"/>
                        <a:pt x="40" y="12"/>
                      </a:cubicBezTo>
                      <a:cubicBezTo>
                        <a:pt x="40" y="12"/>
                        <a:pt x="40" y="12"/>
                        <a:pt x="39" y="12"/>
                      </a:cubicBezTo>
                      <a:cubicBezTo>
                        <a:pt x="39" y="12"/>
                        <a:pt x="39" y="12"/>
                        <a:pt x="39" y="12"/>
                      </a:cubicBezTo>
                      <a:cubicBezTo>
                        <a:pt x="39" y="12"/>
                        <a:pt x="39" y="12"/>
                        <a:pt x="39" y="12"/>
                      </a:cubicBezTo>
                      <a:cubicBezTo>
                        <a:pt x="38" y="12"/>
                        <a:pt x="38" y="12"/>
                        <a:pt x="37" y="12"/>
                      </a:cubicBezTo>
                      <a:cubicBezTo>
                        <a:pt x="36" y="13"/>
                        <a:pt x="36" y="16"/>
                        <a:pt x="34" y="16"/>
                      </a:cubicBezTo>
                      <a:cubicBezTo>
                        <a:pt x="34" y="16"/>
                        <a:pt x="34" y="16"/>
                        <a:pt x="34" y="16"/>
                      </a:cubicBezTo>
                      <a:cubicBezTo>
                        <a:pt x="34" y="16"/>
                        <a:pt x="34" y="16"/>
                        <a:pt x="34" y="16"/>
                      </a:cubicBezTo>
                      <a:cubicBezTo>
                        <a:pt x="33" y="16"/>
                        <a:pt x="33" y="16"/>
                        <a:pt x="32" y="17"/>
                      </a:cubicBezTo>
                      <a:cubicBezTo>
                        <a:pt x="31" y="18"/>
                        <a:pt x="31" y="18"/>
                        <a:pt x="30" y="18"/>
                      </a:cubicBezTo>
                      <a:cubicBezTo>
                        <a:pt x="30" y="18"/>
                        <a:pt x="29" y="18"/>
                        <a:pt x="29" y="18"/>
                      </a:cubicBezTo>
                      <a:cubicBezTo>
                        <a:pt x="29" y="18"/>
                        <a:pt x="29" y="18"/>
                        <a:pt x="28" y="18"/>
                      </a:cubicBezTo>
                      <a:cubicBezTo>
                        <a:pt x="28" y="18"/>
                        <a:pt x="27" y="19"/>
                        <a:pt x="26" y="19"/>
                      </a:cubicBezTo>
                      <a:cubicBezTo>
                        <a:pt x="25" y="20"/>
                        <a:pt x="24" y="20"/>
                        <a:pt x="23" y="20"/>
                      </a:cubicBezTo>
                      <a:cubicBezTo>
                        <a:pt x="23" y="20"/>
                        <a:pt x="22" y="20"/>
                        <a:pt x="22" y="19"/>
                      </a:cubicBezTo>
                      <a:cubicBezTo>
                        <a:pt x="22" y="19"/>
                        <a:pt x="21" y="19"/>
                        <a:pt x="21" y="19"/>
                      </a:cubicBezTo>
                      <a:cubicBezTo>
                        <a:pt x="21" y="19"/>
                        <a:pt x="20" y="19"/>
                        <a:pt x="20" y="20"/>
                      </a:cubicBezTo>
                      <a:cubicBezTo>
                        <a:pt x="19" y="20"/>
                        <a:pt x="19" y="20"/>
                        <a:pt x="18" y="20"/>
                      </a:cubicBezTo>
                      <a:cubicBezTo>
                        <a:pt x="18" y="20"/>
                        <a:pt x="17" y="20"/>
                        <a:pt x="17" y="19"/>
                      </a:cubicBezTo>
                      <a:cubicBezTo>
                        <a:pt x="17" y="18"/>
                        <a:pt x="16" y="18"/>
                        <a:pt x="16" y="18"/>
                      </a:cubicBezTo>
                      <a:cubicBezTo>
                        <a:pt x="16" y="18"/>
                        <a:pt x="15" y="18"/>
                        <a:pt x="15" y="18"/>
                      </a:cubicBezTo>
                      <a:cubicBezTo>
                        <a:pt x="15" y="18"/>
                        <a:pt x="15" y="18"/>
                        <a:pt x="14" y="18"/>
                      </a:cubicBezTo>
                      <a:cubicBezTo>
                        <a:pt x="14" y="18"/>
                        <a:pt x="13" y="18"/>
                        <a:pt x="13" y="17"/>
                      </a:cubicBezTo>
                      <a:cubicBezTo>
                        <a:pt x="13" y="16"/>
                        <a:pt x="10" y="18"/>
                        <a:pt x="9" y="15"/>
                      </a:cubicBezTo>
                      <a:cubicBezTo>
                        <a:pt x="9" y="14"/>
                        <a:pt x="6" y="14"/>
                        <a:pt x="6" y="12"/>
                      </a:cubicBezTo>
                      <a:cubicBezTo>
                        <a:pt x="5" y="10"/>
                        <a:pt x="3" y="10"/>
                        <a:pt x="3" y="8"/>
                      </a:cubicBezTo>
                      <a:cubicBezTo>
                        <a:pt x="3" y="6"/>
                        <a:pt x="0" y="5"/>
                        <a:pt x="1" y="3"/>
                      </a:cubicBezTo>
                      <a:cubicBezTo>
                        <a:pt x="2" y="2"/>
                        <a:pt x="1" y="1"/>
                        <a:pt x="0" y="0"/>
                      </a:cubicBezTo>
                      <a:cubicBezTo>
                        <a:pt x="0" y="0"/>
                        <a:pt x="0" y="0"/>
                        <a:pt x="0" y="0"/>
                      </a:cubicBezTo>
                      <a:cubicBezTo>
                        <a:pt x="0" y="0"/>
                        <a:pt x="0" y="0"/>
                        <a:pt x="0" y="0"/>
                      </a:cubicBezTo>
                    </a:path>
                  </a:pathLst>
                </a:custGeom>
                <a:solidFill>
                  <a:srgbClr val="A57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1" name="Freeform 9112">
                  <a:extLst>
                    <a:ext uri="{FF2B5EF4-FFF2-40B4-BE49-F238E27FC236}">
                      <a16:creationId xmlns:a16="http://schemas.microsoft.com/office/drawing/2014/main" id="{7DFE8506-84C8-9A12-6902-ACEC960C099E}"/>
                    </a:ext>
                  </a:extLst>
                </p:cNvPr>
                <p:cNvSpPr>
                  <a:spLocks/>
                </p:cNvSpPr>
                <p:nvPr/>
              </p:nvSpPr>
              <p:spPr bwMode="auto">
                <a:xfrm>
                  <a:off x="4162" y="1926"/>
                  <a:ext cx="2" cy="2"/>
                </a:xfrm>
                <a:custGeom>
                  <a:avLst/>
                  <a:gdLst>
                    <a:gd name="T0" fmla="*/ 0 w 3"/>
                    <a:gd name="T1" fmla="*/ 0 h 3"/>
                    <a:gd name="T2" fmla="*/ 0 w 3"/>
                    <a:gd name="T3" fmla="*/ 0 h 3"/>
                    <a:gd name="T4" fmla="*/ 1 w 3"/>
                    <a:gd name="T5" fmla="*/ 1 h 3"/>
                    <a:gd name="T6" fmla="*/ 1 w 3"/>
                    <a:gd name="T7" fmla="*/ 1 h 3"/>
                    <a:gd name="T8" fmla="*/ 1 w 3"/>
                    <a:gd name="T9" fmla="*/ 1 h 3"/>
                    <a:gd name="T10" fmla="*/ 0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0"/>
                        <a:pt x="0" y="0"/>
                        <a:pt x="0" y="0"/>
                      </a:cubicBezTo>
                      <a:cubicBezTo>
                        <a:pt x="2" y="0"/>
                        <a:pt x="1" y="2"/>
                        <a:pt x="1" y="3"/>
                      </a:cubicBezTo>
                      <a:cubicBezTo>
                        <a:pt x="1" y="3"/>
                        <a:pt x="1" y="3"/>
                        <a:pt x="1" y="3"/>
                      </a:cubicBezTo>
                      <a:cubicBezTo>
                        <a:pt x="1" y="3"/>
                        <a:pt x="2" y="3"/>
                        <a:pt x="2" y="3"/>
                      </a:cubicBezTo>
                      <a:cubicBezTo>
                        <a:pt x="3" y="1"/>
                        <a:pt x="1" y="1"/>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2" name="Freeform 9113">
                  <a:extLst>
                    <a:ext uri="{FF2B5EF4-FFF2-40B4-BE49-F238E27FC236}">
                      <a16:creationId xmlns:a16="http://schemas.microsoft.com/office/drawing/2014/main" id="{2033FBEE-D731-C588-E4B4-C1F13EBC82AA}"/>
                    </a:ext>
                  </a:extLst>
                </p:cNvPr>
                <p:cNvSpPr>
                  <a:spLocks/>
                </p:cNvSpPr>
                <p:nvPr/>
              </p:nvSpPr>
              <p:spPr bwMode="auto">
                <a:xfrm>
                  <a:off x="4164" y="1922"/>
                  <a:ext cx="3" cy="3"/>
                </a:xfrm>
                <a:custGeom>
                  <a:avLst/>
                  <a:gdLst>
                    <a:gd name="T0" fmla="*/ 2 w 4"/>
                    <a:gd name="T1" fmla="*/ 0 h 4"/>
                    <a:gd name="T2" fmla="*/ 2 w 4"/>
                    <a:gd name="T3" fmla="*/ 2 h 4"/>
                    <a:gd name="T4" fmla="*/ 2 w 4"/>
                    <a:gd name="T5" fmla="*/ 2 h 4"/>
                    <a:gd name="T6" fmla="*/ 2 w 4"/>
                    <a:gd name="T7" fmla="*/ 1 h 4"/>
                    <a:gd name="T8" fmla="*/ 2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2" y="0"/>
                      </a:moveTo>
                      <a:cubicBezTo>
                        <a:pt x="0" y="1"/>
                        <a:pt x="2" y="4"/>
                        <a:pt x="4" y="4"/>
                      </a:cubicBezTo>
                      <a:cubicBezTo>
                        <a:pt x="4" y="4"/>
                        <a:pt x="4" y="4"/>
                        <a:pt x="4" y="4"/>
                      </a:cubicBezTo>
                      <a:cubicBezTo>
                        <a:pt x="4" y="3"/>
                        <a:pt x="2" y="1"/>
                        <a:pt x="2" y="1"/>
                      </a:cubicBezTo>
                      <a:cubicBezTo>
                        <a:pt x="2" y="0"/>
                        <a:pt x="2"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3" name="Freeform 9114">
                  <a:extLst>
                    <a:ext uri="{FF2B5EF4-FFF2-40B4-BE49-F238E27FC236}">
                      <a16:creationId xmlns:a16="http://schemas.microsoft.com/office/drawing/2014/main" id="{767F416D-9093-84DA-439A-31550FFA161A}"/>
                    </a:ext>
                  </a:extLst>
                </p:cNvPr>
                <p:cNvSpPr>
                  <a:spLocks/>
                </p:cNvSpPr>
                <p:nvPr/>
              </p:nvSpPr>
              <p:spPr bwMode="auto">
                <a:xfrm>
                  <a:off x="4166" y="1929"/>
                  <a:ext cx="4" cy="3"/>
                </a:xfrm>
                <a:custGeom>
                  <a:avLst/>
                  <a:gdLst>
                    <a:gd name="T0" fmla="*/ 1 w 4"/>
                    <a:gd name="T1" fmla="*/ 0 h 4"/>
                    <a:gd name="T2" fmla="*/ 0 w 4"/>
                    <a:gd name="T3" fmla="*/ 1 h 4"/>
                    <a:gd name="T4" fmla="*/ 0 w 4"/>
                    <a:gd name="T5" fmla="*/ 1 h 4"/>
                    <a:gd name="T6" fmla="*/ 1 w 4"/>
                    <a:gd name="T7" fmla="*/ 1 h 4"/>
                    <a:gd name="T8" fmla="*/ 3 w 4"/>
                    <a:gd name="T9" fmla="*/ 2 h 4"/>
                    <a:gd name="T10" fmla="*/ 2 w 4"/>
                    <a:gd name="T11" fmla="*/ 0 h 4"/>
                    <a:gd name="T12" fmla="*/ 1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1" y="0"/>
                      </a:moveTo>
                      <a:cubicBezTo>
                        <a:pt x="1" y="0"/>
                        <a:pt x="0" y="0"/>
                        <a:pt x="0" y="1"/>
                      </a:cubicBezTo>
                      <a:cubicBezTo>
                        <a:pt x="0" y="1"/>
                        <a:pt x="0" y="1"/>
                        <a:pt x="0" y="1"/>
                      </a:cubicBezTo>
                      <a:cubicBezTo>
                        <a:pt x="1" y="1"/>
                        <a:pt x="1" y="1"/>
                        <a:pt x="1" y="1"/>
                      </a:cubicBezTo>
                      <a:cubicBezTo>
                        <a:pt x="2" y="1"/>
                        <a:pt x="2" y="3"/>
                        <a:pt x="3" y="4"/>
                      </a:cubicBezTo>
                      <a:cubicBezTo>
                        <a:pt x="4" y="3"/>
                        <a:pt x="3" y="1"/>
                        <a:pt x="2" y="0"/>
                      </a:cubicBezTo>
                      <a:cubicBezTo>
                        <a:pt x="2" y="0"/>
                        <a:pt x="2"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4" name="Freeform 9115">
                  <a:extLst>
                    <a:ext uri="{FF2B5EF4-FFF2-40B4-BE49-F238E27FC236}">
                      <a16:creationId xmlns:a16="http://schemas.microsoft.com/office/drawing/2014/main" id="{187B5458-D3B5-BB57-5846-123C73340536}"/>
                    </a:ext>
                  </a:extLst>
                </p:cNvPr>
                <p:cNvSpPr>
                  <a:spLocks noEditPoints="1"/>
                </p:cNvSpPr>
                <p:nvPr/>
              </p:nvSpPr>
              <p:spPr bwMode="auto">
                <a:xfrm>
                  <a:off x="4173" y="1923"/>
                  <a:ext cx="2" cy="5"/>
                </a:xfrm>
                <a:custGeom>
                  <a:avLst/>
                  <a:gdLst>
                    <a:gd name="T0" fmla="*/ 0 w 2"/>
                    <a:gd name="T1" fmla="*/ 0 h 5"/>
                    <a:gd name="T2" fmla="*/ 0 w 2"/>
                    <a:gd name="T3" fmla="*/ 2 h 5"/>
                    <a:gd name="T4" fmla="*/ 2 w 2"/>
                    <a:gd name="T5" fmla="*/ 5 h 5"/>
                    <a:gd name="T6" fmla="*/ 2 w 2"/>
                    <a:gd name="T7" fmla="*/ 5 h 5"/>
                    <a:gd name="T8" fmla="*/ 1 w 2"/>
                    <a:gd name="T9" fmla="*/ 4 h 5"/>
                    <a:gd name="T10" fmla="*/ 0 w 2"/>
                    <a:gd name="T11" fmla="*/ 0 h 5"/>
                    <a:gd name="T12" fmla="*/ 0 w 2"/>
                    <a:gd name="T13" fmla="*/ 0 h 5"/>
                    <a:gd name="T14" fmla="*/ 0 w 2"/>
                    <a:gd name="T15" fmla="*/ 0 h 5"/>
                    <a:gd name="T16" fmla="*/ 1 w 2"/>
                    <a:gd name="T17" fmla="*/ 0 h 5"/>
                    <a:gd name="T18" fmla="*/ 1 w 2"/>
                    <a:gd name="T19" fmla="*/ 0 h 5"/>
                    <a:gd name="T20" fmla="*/ 0 w 2"/>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5">
                      <a:moveTo>
                        <a:pt x="0" y="0"/>
                      </a:moveTo>
                      <a:cubicBezTo>
                        <a:pt x="0" y="0"/>
                        <a:pt x="0" y="1"/>
                        <a:pt x="0" y="2"/>
                      </a:cubicBezTo>
                      <a:cubicBezTo>
                        <a:pt x="0" y="3"/>
                        <a:pt x="1" y="5"/>
                        <a:pt x="2" y="5"/>
                      </a:cubicBezTo>
                      <a:cubicBezTo>
                        <a:pt x="2" y="5"/>
                        <a:pt x="2" y="5"/>
                        <a:pt x="2" y="5"/>
                      </a:cubicBezTo>
                      <a:cubicBezTo>
                        <a:pt x="2" y="5"/>
                        <a:pt x="1" y="4"/>
                        <a:pt x="1" y="4"/>
                      </a:cubicBezTo>
                      <a:cubicBezTo>
                        <a:pt x="1" y="3"/>
                        <a:pt x="0" y="1"/>
                        <a:pt x="0" y="0"/>
                      </a:cubicBezTo>
                      <a:moveTo>
                        <a:pt x="0" y="0"/>
                      </a:moveTo>
                      <a:cubicBezTo>
                        <a:pt x="0" y="0"/>
                        <a:pt x="0" y="0"/>
                        <a:pt x="0" y="0"/>
                      </a:cubicBezTo>
                      <a:cubicBezTo>
                        <a:pt x="0" y="0"/>
                        <a:pt x="1" y="0"/>
                        <a:pt x="1" y="0"/>
                      </a:cubicBezTo>
                      <a:cubicBezTo>
                        <a:pt x="1" y="0"/>
                        <a:pt x="1" y="0"/>
                        <a:pt x="1"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5" name="Freeform 9116">
                  <a:extLst>
                    <a:ext uri="{FF2B5EF4-FFF2-40B4-BE49-F238E27FC236}">
                      <a16:creationId xmlns:a16="http://schemas.microsoft.com/office/drawing/2014/main" id="{88272E0B-5DC9-86DB-CAE1-1DA9BF0B63E0}"/>
                    </a:ext>
                  </a:extLst>
                </p:cNvPr>
                <p:cNvSpPr>
                  <a:spLocks noEditPoints="1"/>
                </p:cNvSpPr>
                <p:nvPr/>
              </p:nvSpPr>
              <p:spPr bwMode="auto">
                <a:xfrm>
                  <a:off x="4168" y="1920"/>
                  <a:ext cx="3" cy="3"/>
                </a:xfrm>
                <a:custGeom>
                  <a:avLst/>
                  <a:gdLst>
                    <a:gd name="T0" fmla="*/ 0 w 4"/>
                    <a:gd name="T1" fmla="*/ 1 h 3"/>
                    <a:gd name="T2" fmla="*/ 0 w 4"/>
                    <a:gd name="T3" fmla="*/ 1 h 3"/>
                    <a:gd name="T4" fmla="*/ 0 w 4"/>
                    <a:gd name="T5" fmla="*/ 1 h 3"/>
                    <a:gd name="T6" fmla="*/ 0 w 4"/>
                    <a:gd name="T7" fmla="*/ 1 h 3"/>
                    <a:gd name="T8" fmla="*/ 1 w 4"/>
                    <a:gd name="T9" fmla="*/ 0 h 3"/>
                    <a:gd name="T10" fmla="*/ 0 w 4"/>
                    <a:gd name="T11" fmla="*/ 1 h 3"/>
                    <a:gd name="T12" fmla="*/ 1 w 4"/>
                    <a:gd name="T13" fmla="*/ 1 h 3"/>
                    <a:gd name="T14" fmla="*/ 2 w 4"/>
                    <a:gd name="T15" fmla="*/ 3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1"/>
                      </a:moveTo>
                      <a:cubicBezTo>
                        <a:pt x="0" y="1"/>
                        <a:pt x="0" y="1"/>
                        <a:pt x="0" y="1"/>
                      </a:cubicBezTo>
                      <a:cubicBezTo>
                        <a:pt x="0" y="1"/>
                        <a:pt x="0" y="1"/>
                        <a:pt x="0" y="1"/>
                      </a:cubicBezTo>
                      <a:cubicBezTo>
                        <a:pt x="0" y="1"/>
                        <a:pt x="0" y="1"/>
                        <a:pt x="0" y="1"/>
                      </a:cubicBezTo>
                      <a:moveTo>
                        <a:pt x="1" y="0"/>
                      </a:moveTo>
                      <a:cubicBezTo>
                        <a:pt x="1" y="0"/>
                        <a:pt x="0" y="0"/>
                        <a:pt x="0" y="1"/>
                      </a:cubicBezTo>
                      <a:cubicBezTo>
                        <a:pt x="0" y="1"/>
                        <a:pt x="0" y="1"/>
                        <a:pt x="1" y="1"/>
                      </a:cubicBezTo>
                      <a:cubicBezTo>
                        <a:pt x="2" y="1"/>
                        <a:pt x="3" y="2"/>
                        <a:pt x="3" y="3"/>
                      </a:cubicBezTo>
                      <a:cubicBezTo>
                        <a:pt x="4" y="1"/>
                        <a:pt x="2"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6" name="Freeform 9117">
                  <a:extLst>
                    <a:ext uri="{FF2B5EF4-FFF2-40B4-BE49-F238E27FC236}">
                      <a16:creationId xmlns:a16="http://schemas.microsoft.com/office/drawing/2014/main" id="{79612817-4549-741B-9FDD-CFBBA9E0B407}"/>
                    </a:ext>
                  </a:extLst>
                </p:cNvPr>
                <p:cNvSpPr>
                  <a:spLocks noEditPoints="1"/>
                </p:cNvSpPr>
                <p:nvPr/>
              </p:nvSpPr>
              <p:spPr bwMode="auto">
                <a:xfrm>
                  <a:off x="4167" y="1937"/>
                  <a:ext cx="3" cy="3"/>
                </a:xfrm>
                <a:custGeom>
                  <a:avLst/>
                  <a:gdLst>
                    <a:gd name="T0" fmla="*/ 0 w 3"/>
                    <a:gd name="T1" fmla="*/ 0 h 4"/>
                    <a:gd name="T2" fmla="*/ 0 w 3"/>
                    <a:gd name="T3" fmla="*/ 2 h 4"/>
                    <a:gd name="T4" fmla="*/ 2 w 3"/>
                    <a:gd name="T5" fmla="*/ 2 h 4"/>
                    <a:gd name="T6" fmla="*/ 3 w 3"/>
                    <a:gd name="T7" fmla="*/ 2 h 4"/>
                    <a:gd name="T8" fmla="*/ 0 w 3"/>
                    <a:gd name="T9" fmla="*/ 0 h 4"/>
                    <a:gd name="T10" fmla="*/ 0 w 3"/>
                    <a:gd name="T11" fmla="*/ 0 h 4"/>
                    <a:gd name="T12" fmla="*/ 1 w 3"/>
                    <a:gd name="T13" fmla="*/ 0 h 4"/>
                    <a:gd name="T14" fmla="*/ 0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0"/>
                      </a:moveTo>
                      <a:cubicBezTo>
                        <a:pt x="0" y="0"/>
                        <a:pt x="0" y="1"/>
                        <a:pt x="0" y="2"/>
                      </a:cubicBezTo>
                      <a:cubicBezTo>
                        <a:pt x="1" y="3"/>
                        <a:pt x="1" y="4"/>
                        <a:pt x="2" y="4"/>
                      </a:cubicBezTo>
                      <a:cubicBezTo>
                        <a:pt x="3" y="4"/>
                        <a:pt x="3" y="4"/>
                        <a:pt x="3" y="4"/>
                      </a:cubicBezTo>
                      <a:cubicBezTo>
                        <a:pt x="2" y="3"/>
                        <a:pt x="0" y="2"/>
                        <a:pt x="0" y="0"/>
                      </a:cubicBezTo>
                      <a:cubicBezTo>
                        <a:pt x="0" y="0"/>
                        <a:pt x="0" y="0"/>
                        <a:pt x="0" y="0"/>
                      </a:cubicBezTo>
                      <a:moveTo>
                        <a:pt x="1" y="0"/>
                      </a:moveTo>
                      <a:cubicBezTo>
                        <a:pt x="1" y="0"/>
                        <a:pt x="1" y="0"/>
                        <a:pt x="0" y="0"/>
                      </a:cubicBezTo>
                      <a:cubicBezTo>
                        <a:pt x="1" y="0"/>
                        <a:pt x="1" y="0"/>
                        <a:pt x="1"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7" name="Freeform 9118">
                  <a:extLst>
                    <a:ext uri="{FF2B5EF4-FFF2-40B4-BE49-F238E27FC236}">
                      <a16:creationId xmlns:a16="http://schemas.microsoft.com/office/drawing/2014/main" id="{29C07719-FC7D-2AAF-146C-9ACB044A4185}"/>
                    </a:ext>
                  </a:extLst>
                </p:cNvPr>
                <p:cNvSpPr>
                  <a:spLocks noEditPoints="1"/>
                </p:cNvSpPr>
                <p:nvPr/>
              </p:nvSpPr>
              <p:spPr bwMode="auto">
                <a:xfrm>
                  <a:off x="4174" y="1933"/>
                  <a:ext cx="2" cy="4"/>
                </a:xfrm>
                <a:custGeom>
                  <a:avLst/>
                  <a:gdLst>
                    <a:gd name="T0" fmla="*/ 0 w 2"/>
                    <a:gd name="T1" fmla="*/ 0 h 5"/>
                    <a:gd name="T2" fmla="*/ 0 w 2"/>
                    <a:gd name="T3" fmla="*/ 1 h 5"/>
                    <a:gd name="T4" fmla="*/ 0 w 2"/>
                    <a:gd name="T5" fmla="*/ 0 h 5"/>
                    <a:gd name="T6" fmla="*/ 0 w 2"/>
                    <a:gd name="T7" fmla="*/ 0 h 5"/>
                    <a:gd name="T8" fmla="*/ 1 w 2"/>
                    <a:gd name="T9" fmla="*/ 0 h 5"/>
                    <a:gd name="T10" fmla="*/ 0 w 2"/>
                    <a:gd name="T11" fmla="*/ 0 h 5"/>
                    <a:gd name="T12" fmla="*/ 2 w 2"/>
                    <a:gd name="T13" fmla="*/ 2 h 5"/>
                    <a:gd name="T14" fmla="*/ 1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0"/>
                      </a:moveTo>
                      <a:cubicBezTo>
                        <a:pt x="0" y="1"/>
                        <a:pt x="0" y="1"/>
                        <a:pt x="0" y="1"/>
                      </a:cubicBezTo>
                      <a:cubicBezTo>
                        <a:pt x="0" y="0"/>
                        <a:pt x="0" y="0"/>
                        <a:pt x="0" y="0"/>
                      </a:cubicBezTo>
                      <a:cubicBezTo>
                        <a:pt x="0" y="0"/>
                        <a:pt x="0" y="0"/>
                        <a:pt x="0" y="0"/>
                      </a:cubicBezTo>
                      <a:moveTo>
                        <a:pt x="1" y="0"/>
                      </a:moveTo>
                      <a:cubicBezTo>
                        <a:pt x="1" y="0"/>
                        <a:pt x="0" y="0"/>
                        <a:pt x="0" y="0"/>
                      </a:cubicBezTo>
                      <a:cubicBezTo>
                        <a:pt x="1" y="1"/>
                        <a:pt x="1" y="2"/>
                        <a:pt x="2" y="3"/>
                      </a:cubicBezTo>
                      <a:cubicBezTo>
                        <a:pt x="2" y="3"/>
                        <a:pt x="1" y="4"/>
                        <a:pt x="1" y="5"/>
                      </a:cubicBezTo>
                      <a:cubicBezTo>
                        <a:pt x="2" y="4"/>
                        <a:pt x="2"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8" name="Freeform 9119">
                  <a:extLst>
                    <a:ext uri="{FF2B5EF4-FFF2-40B4-BE49-F238E27FC236}">
                      <a16:creationId xmlns:a16="http://schemas.microsoft.com/office/drawing/2014/main" id="{B90B314A-E6D6-D42F-21E5-9012F5C35B83}"/>
                    </a:ext>
                  </a:extLst>
                </p:cNvPr>
                <p:cNvSpPr>
                  <a:spLocks/>
                </p:cNvSpPr>
                <p:nvPr/>
              </p:nvSpPr>
              <p:spPr bwMode="auto">
                <a:xfrm>
                  <a:off x="4179" y="1927"/>
                  <a:ext cx="3" cy="4"/>
                </a:xfrm>
                <a:custGeom>
                  <a:avLst/>
                  <a:gdLst>
                    <a:gd name="T0" fmla="*/ 1 w 4"/>
                    <a:gd name="T1" fmla="*/ 0 h 5"/>
                    <a:gd name="T2" fmla="*/ 2 w 4"/>
                    <a:gd name="T3" fmla="*/ 2 h 5"/>
                    <a:gd name="T4" fmla="*/ 2 w 4"/>
                    <a:gd name="T5" fmla="*/ 2 h 5"/>
                    <a:gd name="T6" fmla="*/ 2 w 4"/>
                    <a:gd name="T7" fmla="*/ 1 h 5"/>
                    <a:gd name="T8" fmla="*/ 1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1" y="0"/>
                      </a:moveTo>
                      <a:cubicBezTo>
                        <a:pt x="0" y="2"/>
                        <a:pt x="2" y="5"/>
                        <a:pt x="4" y="5"/>
                      </a:cubicBezTo>
                      <a:cubicBezTo>
                        <a:pt x="4" y="5"/>
                        <a:pt x="4" y="5"/>
                        <a:pt x="4" y="5"/>
                      </a:cubicBezTo>
                      <a:cubicBezTo>
                        <a:pt x="3" y="5"/>
                        <a:pt x="3" y="2"/>
                        <a:pt x="2" y="1"/>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9" name="Freeform 9120">
                  <a:extLst>
                    <a:ext uri="{FF2B5EF4-FFF2-40B4-BE49-F238E27FC236}">
                      <a16:creationId xmlns:a16="http://schemas.microsoft.com/office/drawing/2014/main" id="{A30E58E0-9CA6-28B1-E55E-57FBBE6BE567}"/>
                    </a:ext>
                  </a:extLst>
                </p:cNvPr>
                <p:cNvSpPr>
                  <a:spLocks/>
                </p:cNvSpPr>
                <p:nvPr/>
              </p:nvSpPr>
              <p:spPr bwMode="auto">
                <a:xfrm>
                  <a:off x="4177" y="1922"/>
                  <a:ext cx="2" cy="3"/>
                </a:xfrm>
                <a:custGeom>
                  <a:avLst/>
                  <a:gdLst>
                    <a:gd name="T0" fmla="*/ 0 w 2"/>
                    <a:gd name="T1" fmla="*/ 0 h 4"/>
                    <a:gd name="T2" fmla="*/ 0 w 2"/>
                    <a:gd name="T3" fmla="*/ 1 h 4"/>
                    <a:gd name="T4" fmla="*/ 0 w 2"/>
                    <a:gd name="T5" fmla="*/ 1 h 4"/>
                    <a:gd name="T6" fmla="*/ 0 w 2"/>
                    <a:gd name="T7" fmla="*/ 1 h 4"/>
                    <a:gd name="T8" fmla="*/ 2 w 2"/>
                    <a:gd name="T9" fmla="*/ 2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cubicBezTo>
                        <a:pt x="0" y="0"/>
                        <a:pt x="0" y="1"/>
                        <a:pt x="0" y="1"/>
                      </a:cubicBezTo>
                      <a:cubicBezTo>
                        <a:pt x="0" y="1"/>
                        <a:pt x="0" y="1"/>
                        <a:pt x="0" y="1"/>
                      </a:cubicBezTo>
                      <a:cubicBezTo>
                        <a:pt x="0" y="1"/>
                        <a:pt x="0" y="1"/>
                        <a:pt x="0" y="1"/>
                      </a:cubicBezTo>
                      <a:cubicBezTo>
                        <a:pt x="2" y="1"/>
                        <a:pt x="2" y="3"/>
                        <a:pt x="2" y="4"/>
                      </a:cubicBezTo>
                      <a:cubicBezTo>
                        <a:pt x="2" y="2"/>
                        <a:pt x="2"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0" name="Freeform 9121">
                  <a:extLst>
                    <a:ext uri="{FF2B5EF4-FFF2-40B4-BE49-F238E27FC236}">
                      <a16:creationId xmlns:a16="http://schemas.microsoft.com/office/drawing/2014/main" id="{5B94D942-E4F6-A646-286B-586BEB597D02}"/>
                    </a:ext>
                  </a:extLst>
                </p:cNvPr>
                <p:cNvSpPr>
                  <a:spLocks/>
                </p:cNvSpPr>
                <p:nvPr/>
              </p:nvSpPr>
              <p:spPr bwMode="auto">
                <a:xfrm>
                  <a:off x="4175" y="1939"/>
                  <a:ext cx="3" cy="3"/>
                </a:xfrm>
                <a:custGeom>
                  <a:avLst/>
                  <a:gdLst>
                    <a:gd name="T0" fmla="*/ 0 w 4"/>
                    <a:gd name="T1" fmla="*/ 0 h 3"/>
                    <a:gd name="T2" fmla="*/ 2 w 4"/>
                    <a:gd name="T3" fmla="*/ 3 h 3"/>
                    <a:gd name="T4" fmla="*/ 2 w 4"/>
                    <a:gd name="T5" fmla="*/ 2 h 3"/>
                    <a:gd name="T6" fmla="*/ 2 w 4"/>
                    <a:gd name="T7" fmla="*/ 2 h 3"/>
                    <a:gd name="T8" fmla="*/ 0 w 4"/>
                    <a:gd name="T9" fmla="*/ 0 h 3"/>
                    <a:gd name="T10" fmla="*/ 0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0" y="0"/>
                      </a:moveTo>
                      <a:cubicBezTo>
                        <a:pt x="0" y="1"/>
                        <a:pt x="1" y="3"/>
                        <a:pt x="3" y="3"/>
                      </a:cubicBezTo>
                      <a:cubicBezTo>
                        <a:pt x="3" y="3"/>
                        <a:pt x="4" y="2"/>
                        <a:pt x="4" y="2"/>
                      </a:cubicBezTo>
                      <a:cubicBezTo>
                        <a:pt x="3" y="2"/>
                        <a:pt x="2" y="2"/>
                        <a:pt x="2" y="2"/>
                      </a:cubicBezTo>
                      <a:cubicBezTo>
                        <a:pt x="1" y="2"/>
                        <a:pt x="0" y="2"/>
                        <a:pt x="0"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1" name="Freeform 9122">
                  <a:extLst>
                    <a:ext uri="{FF2B5EF4-FFF2-40B4-BE49-F238E27FC236}">
                      <a16:creationId xmlns:a16="http://schemas.microsoft.com/office/drawing/2014/main" id="{D0B9E0D9-E2BD-0D5D-27FC-EEB1A0349E69}"/>
                    </a:ext>
                  </a:extLst>
                </p:cNvPr>
                <p:cNvSpPr>
                  <a:spLocks noEditPoints="1"/>
                </p:cNvSpPr>
                <p:nvPr/>
              </p:nvSpPr>
              <p:spPr bwMode="auto">
                <a:xfrm>
                  <a:off x="4181" y="1935"/>
                  <a:ext cx="2" cy="4"/>
                </a:xfrm>
                <a:custGeom>
                  <a:avLst/>
                  <a:gdLst>
                    <a:gd name="T0" fmla="*/ 1 w 3"/>
                    <a:gd name="T1" fmla="*/ 2 h 5"/>
                    <a:gd name="T2" fmla="*/ 0 w 3"/>
                    <a:gd name="T3" fmla="*/ 2 h 5"/>
                    <a:gd name="T4" fmla="*/ 1 w 3"/>
                    <a:gd name="T5" fmla="*/ 2 h 5"/>
                    <a:gd name="T6" fmla="*/ 0 w 3"/>
                    <a:gd name="T7" fmla="*/ 0 h 5"/>
                    <a:gd name="T8" fmla="*/ 0 w 3"/>
                    <a:gd name="T9" fmla="*/ 0 h 5"/>
                    <a:gd name="T10" fmla="*/ 1 w 3"/>
                    <a:gd name="T11" fmla="*/ 2 h 5"/>
                    <a:gd name="T12" fmla="*/ 1 w 3"/>
                    <a:gd name="T13" fmla="*/ 2 h 5"/>
                    <a:gd name="T14" fmla="*/ 0 w 3"/>
                    <a:gd name="T15" fmla="*/ 0 h 5"/>
                    <a:gd name="T16" fmla="*/ 0 w 3"/>
                    <a:gd name="T17" fmla="*/ 0 h 5"/>
                    <a:gd name="T18" fmla="*/ 0 w 3"/>
                    <a:gd name="T19" fmla="*/ 0 h 5"/>
                    <a:gd name="T20" fmla="*/ 0 w 3"/>
                    <a:gd name="T21" fmla="*/ 0 h 5"/>
                    <a:gd name="T22" fmla="*/ 0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5"/>
                      </a:moveTo>
                      <a:cubicBezTo>
                        <a:pt x="1" y="5"/>
                        <a:pt x="1" y="5"/>
                        <a:pt x="0" y="5"/>
                      </a:cubicBezTo>
                      <a:cubicBezTo>
                        <a:pt x="1" y="5"/>
                        <a:pt x="1" y="5"/>
                        <a:pt x="1" y="5"/>
                      </a:cubicBezTo>
                      <a:moveTo>
                        <a:pt x="0" y="0"/>
                      </a:moveTo>
                      <a:cubicBezTo>
                        <a:pt x="0" y="0"/>
                        <a:pt x="0" y="0"/>
                        <a:pt x="0" y="0"/>
                      </a:cubicBezTo>
                      <a:cubicBezTo>
                        <a:pt x="1" y="1"/>
                        <a:pt x="2" y="4"/>
                        <a:pt x="1" y="5"/>
                      </a:cubicBezTo>
                      <a:cubicBezTo>
                        <a:pt x="1" y="5"/>
                        <a:pt x="2" y="4"/>
                        <a:pt x="2" y="4"/>
                      </a:cubicBezTo>
                      <a:cubicBezTo>
                        <a:pt x="3" y="2"/>
                        <a:pt x="1" y="1"/>
                        <a:pt x="0" y="0"/>
                      </a:cubicBezTo>
                      <a:moveTo>
                        <a:pt x="0" y="0"/>
                      </a:moveTo>
                      <a:cubicBezTo>
                        <a:pt x="0" y="0"/>
                        <a:pt x="0" y="0"/>
                        <a:pt x="0" y="0"/>
                      </a:cubicBezTo>
                      <a:cubicBezTo>
                        <a:pt x="0" y="0"/>
                        <a:pt x="0" y="0"/>
                        <a:pt x="0"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2" name="Freeform 9123">
                  <a:extLst>
                    <a:ext uri="{FF2B5EF4-FFF2-40B4-BE49-F238E27FC236}">
                      <a16:creationId xmlns:a16="http://schemas.microsoft.com/office/drawing/2014/main" id="{D8249C6D-E6A6-A30E-51E3-7660C5D81AD3}"/>
                    </a:ext>
                  </a:extLst>
                </p:cNvPr>
                <p:cNvSpPr>
                  <a:spLocks noEditPoints="1"/>
                </p:cNvSpPr>
                <p:nvPr/>
              </p:nvSpPr>
              <p:spPr bwMode="auto">
                <a:xfrm>
                  <a:off x="4184" y="1933"/>
                  <a:ext cx="1" cy="4"/>
                </a:xfrm>
                <a:custGeom>
                  <a:avLst/>
                  <a:gdLst>
                    <a:gd name="T0" fmla="*/ 1 w 2"/>
                    <a:gd name="T1" fmla="*/ 1 h 4"/>
                    <a:gd name="T2" fmla="*/ 1 w 2"/>
                    <a:gd name="T3" fmla="*/ 4 h 4"/>
                    <a:gd name="T4" fmla="*/ 1 w 2"/>
                    <a:gd name="T5" fmla="*/ 1 h 4"/>
                    <a:gd name="T6" fmla="*/ 1 w 2"/>
                    <a:gd name="T7" fmla="*/ 0 h 4"/>
                    <a:gd name="T8" fmla="*/ 1 w 2"/>
                    <a:gd name="T9" fmla="*/ 1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1"/>
                      </a:moveTo>
                      <a:cubicBezTo>
                        <a:pt x="2" y="2"/>
                        <a:pt x="0" y="3"/>
                        <a:pt x="1" y="4"/>
                      </a:cubicBezTo>
                      <a:cubicBezTo>
                        <a:pt x="2" y="3"/>
                        <a:pt x="2" y="2"/>
                        <a:pt x="1" y="1"/>
                      </a:cubicBezTo>
                      <a:moveTo>
                        <a:pt x="1" y="0"/>
                      </a:moveTo>
                      <a:cubicBezTo>
                        <a:pt x="1" y="0"/>
                        <a:pt x="1" y="0"/>
                        <a:pt x="1" y="1"/>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3" name="Freeform 9124">
                  <a:extLst>
                    <a:ext uri="{FF2B5EF4-FFF2-40B4-BE49-F238E27FC236}">
                      <a16:creationId xmlns:a16="http://schemas.microsoft.com/office/drawing/2014/main" id="{E763B79F-3AC6-CB50-744D-07F13586DF5B}"/>
                    </a:ext>
                  </a:extLst>
                </p:cNvPr>
                <p:cNvSpPr>
                  <a:spLocks/>
                </p:cNvSpPr>
                <p:nvPr/>
              </p:nvSpPr>
              <p:spPr bwMode="auto">
                <a:xfrm>
                  <a:off x="4266" y="2009"/>
                  <a:ext cx="17" cy="14"/>
                </a:xfrm>
                <a:custGeom>
                  <a:avLst/>
                  <a:gdLst>
                    <a:gd name="T0" fmla="*/ 2 w 21"/>
                    <a:gd name="T1" fmla="*/ 0 h 17"/>
                    <a:gd name="T2" fmla="*/ 1 w 21"/>
                    <a:gd name="T3" fmla="*/ 0 h 17"/>
                    <a:gd name="T4" fmla="*/ 2 w 21"/>
                    <a:gd name="T5" fmla="*/ 2 h 17"/>
                    <a:gd name="T6" fmla="*/ 2 w 21"/>
                    <a:gd name="T7" fmla="*/ 4 h 17"/>
                    <a:gd name="T8" fmla="*/ 4 w 21"/>
                    <a:gd name="T9" fmla="*/ 6 h 17"/>
                    <a:gd name="T10" fmla="*/ 5 w 21"/>
                    <a:gd name="T11" fmla="*/ 7 h 17"/>
                    <a:gd name="T12" fmla="*/ 6 w 21"/>
                    <a:gd name="T13" fmla="*/ 7 h 17"/>
                    <a:gd name="T14" fmla="*/ 6 w 21"/>
                    <a:gd name="T15" fmla="*/ 7 h 17"/>
                    <a:gd name="T16" fmla="*/ 6 w 21"/>
                    <a:gd name="T17" fmla="*/ 7 h 17"/>
                    <a:gd name="T18" fmla="*/ 6 w 21"/>
                    <a:gd name="T19" fmla="*/ 7 h 17"/>
                    <a:gd name="T20" fmla="*/ 7 w 21"/>
                    <a:gd name="T21" fmla="*/ 8 h 17"/>
                    <a:gd name="T22" fmla="*/ 8 w 21"/>
                    <a:gd name="T23" fmla="*/ 8 h 17"/>
                    <a:gd name="T24" fmla="*/ 8 w 21"/>
                    <a:gd name="T25" fmla="*/ 7 h 17"/>
                    <a:gd name="T26" fmla="*/ 9 w 21"/>
                    <a:gd name="T27" fmla="*/ 8 h 17"/>
                    <a:gd name="T28" fmla="*/ 9 w 21"/>
                    <a:gd name="T29" fmla="*/ 8 h 17"/>
                    <a:gd name="T30" fmla="*/ 9 w 21"/>
                    <a:gd name="T31" fmla="*/ 8 h 17"/>
                    <a:gd name="T32" fmla="*/ 4 w 21"/>
                    <a:gd name="T33" fmla="*/ 3 h 17"/>
                    <a:gd name="T34" fmla="*/ 5 w 21"/>
                    <a:gd name="T35" fmla="*/ 5 h 17"/>
                    <a:gd name="T36" fmla="*/ 5 w 21"/>
                    <a:gd name="T37" fmla="*/ 5 h 17"/>
                    <a:gd name="T38" fmla="*/ 4 w 21"/>
                    <a:gd name="T39" fmla="*/ 4 h 17"/>
                    <a:gd name="T40" fmla="*/ 4 w 21"/>
                    <a:gd name="T41" fmla="*/ 3 h 17"/>
                    <a:gd name="T42" fmla="*/ 2 w 21"/>
                    <a:gd name="T43" fmla="*/ 0 h 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 h="17">
                      <a:moveTo>
                        <a:pt x="2" y="0"/>
                      </a:moveTo>
                      <a:cubicBezTo>
                        <a:pt x="2" y="0"/>
                        <a:pt x="1" y="0"/>
                        <a:pt x="1" y="0"/>
                      </a:cubicBezTo>
                      <a:cubicBezTo>
                        <a:pt x="0" y="2"/>
                        <a:pt x="3" y="3"/>
                        <a:pt x="3" y="5"/>
                      </a:cubicBezTo>
                      <a:cubicBezTo>
                        <a:pt x="3" y="8"/>
                        <a:pt x="5" y="7"/>
                        <a:pt x="6" y="9"/>
                      </a:cubicBezTo>
                      <a:cubicBezTo>
                        <a:pt x="6" y="11"/>
                        <a:pt x="9" y="11"/>
                        <a:pt x="9" y="13"/>
                      </a:cubicBezTo>
                      <a:cubicBezTo>
                        <a:pt x="9" y="15"/>
                        <a:pt x="12" y="13"/>
                        <a:pt x="12" y="15"/>
                      </a:cubicBezTo>
                      <a:cubicBezTo>
                        <a:pt x="12" y="15"/>
                        <a:pt x="13" y="16"/>
                        <a:pt x="13" y="16"/>
                      </a:cubicBezTo>
                      <a:cubicBezTo>
                        <a:pt x="13" y="16"/>
                        <a:pt x="14" y="15"/>
                        <a:pt x="14" y="15"/>
                      </a:cubicBezTo>
                      <a:cubicBezTo>
                        <a:pt x="14" y="15"/>
                        <a:pt x="14" y="15"/>
                        <a:pt x="14" y="15"/>
                      </a:cubicBezTo>
                      <a:cubicBezTo>
                        <a:pt x="15" y="15"/>
                        <a:pt x="15" y="16"/>
                        <a:pt x="15" y="16"/>
                      </a:cubicBezTo>
                      <a:cubicBezTo>
                        <a:pt x="16" y="17"/>
                        <a:pt x="16" y="17"/>
                        <a:pt x="16" y="17"/>
                      </a:cubicBezTo>
                      <a:cubicBezTo>
                        <a:pt x="17" y="17"/>
                        <a:pt x="17" y="17"/>
                        <a:pt x="18" y="17"/>
                      </a:cubicBezTo>
                      <a:cubicBezTo>
                        <a:pt x="18" y="17"/>
                        <a:pt x="19" y="16"/>
                        <a:pt x="19" y="16"/>
                      </a:cubicBezTo>
                      <a:cubicBezTo>
                        <a:pt x="19" y="16"/>
                        <a:pt x="20" y="16"/>
                        <a:pt x="20" y="17"/>
                      </a:cubicBezTo>
                      <a:cubicBezTo>
                        <a:pt x="20" y="17"/>
                        <a:pt x="21" y="17"/>
                        <a:pt x="21" y="17"/>
                      </a:cubicBezTo>
                      <a:cubicBezTo>
                        <a:pt x="21" y="17"/>
                        <a:pt x="21" y="17"/>
                        <a:pt x="21" y="17"/>
                      </a:cubicBezTo>
                      <a:cubicBezTo>
                        <a:pt x="17" y="14"/>
                        <a:pt x="13" y="10"/>
                        <a:pt x="10" y="7"/>
                      </a:cubicBezTo>
                      <a:cubicBezTo>
                        <a:pt x="9" y="8"/>
                        <a:pt x="11" y="10"/>
                        <a:pt x="12" y="10"/>
                      </a:cubicBezTo>
                      <a:cubicBezTo>
                        <a:pt x="12" y="11"/>
                        <a:pt x="11" y="11"/>
                        <a:pt x="11" y="11"/>
                      </a:cubicBezTo>
                      <a:cubicBezTo>
                        <a:pt x="10" y="11"/>
                        <a:pt x="10" y="10"/>
                        <a:pt x="9" y="9"/>
                      </a:cubicBezTo>
                      <a:cubicBezTo>
                        <a:pt x="9" y="8"/>
                        <a:pt x="9" y="7"/>
                        <a:pt x="9" y="7"/>
                      </a:cubicBezTo>
                      <a:cubicBezTo>
                        <a:pt x="7" y="4"/>
                        <a:pt x="4" y="2"/>
                        <a:pt x="2" y="0"/>
                      </a:cubicBezTo>
                    </a:path>
                  </a:pathLst>
                </a:custGeom>
                <a:solidFill>
                  <a:srgbClr val="D4AD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4" name="Freeform 9125">
                  <a:extLst>
                    <a:ext uri="{FF2B5EF4-FFF2-40B4-BE49-F238E27FC236}">
                      <a16:creationId xmlns:a16="http://schemas.microsoft.com/office/drawing/2014/main" id="{9E56ACF3-3DBD-2BDA-D27C-AC571863056A}"/>
                    </a:ext>
                  </a:extLst>
                </p:cNvPr>
                <p:cNvSpPr>
                  <a:spLocks noEditPoints="1"/>
                </p:cNvSpPr>
                <p:nvPr/>
              </p:nvSpPr>
              <p:spPr bwMode="auto">
                <a:xfrm>
                  <a:off x="4263" y="1994"/>
                  <a:ext cx="28" cy="29"/>
                </a:xfrm>
                <a:custGeom>
                  <a:avLst/>
                  <a:gdLst>
                    <a:gd name="T0" fmla="*/ 0 w 34"/>
                    <a:gd name="T1" fmla="*/ 4 h 35"/>
                    <a:gd name="T2" fmla="*/ 0 w 34"/>
                    <a:gd name="T3" fmla="*/ 4 h 35"/>
                    <a:gd name="T4" fmla="*/ 1 w 34"/>
                    <a:gd name="T5" fmla="*/ 3 h 35"/>
                    <a:gd name="T6" fmla="*/ 1 w 34"/>
                    <a:gd name="T7" fmla="*/ 3 h 35"/>
                    <a:gd name="T8" fmla="*/ 2 w 34"/>
                    <a:gd name="T9" fmla="*/ 2 h 35"/>
                    <a:gd name="T10" fmla="*/ 2 w 34"/>
                    <a:gd name="T11" fmla="*/ 2 h 35"/>
                    <a:gd name="T12" fmla="*/ 9 w 34"/>
                    <a:gd name="T13" fmla="*/ 13 h 35"/>
                    <a:gd name="T14" fmla="*/ 11 w 34"/>
                    <a:gd name="T15" fmla="*/ 14 h 35"/>
                    <a:gd name="T16" fmla="*/ 12 w 34"/>
                    <a:gd name="T17" fmla="*/ 11 h 35"/>
                    <a:gd name="T18" fmla="*/ 13 w 34"/>
                    <a:gd name="T19" fmla="*/ 12 h 35"/>
                    <a:gd name="T20" fmla="*/ 12 w 34"/>
                    <a:gd name="T21" fmla="*/ 12 h 35"/>
                    <a:gd name="T22" fmla="*/ 9 w 34"/>
                    <a:gd name="T23" fmla="*/ 10 h 35"/>
                    <a:gd name="T24" fmla="*/ 10 w 34"/>
                    <a:gd name="T25" fmla="*/ 11 h 35"/>
                    <a:gd name="T26" fmla="*/ 9 w 34"/>
                    <a:gd name="T27" fmla="*/ 10 h 35"/>
                    <a:gd name="T28" fmla="*/ 14 w 34"/>
                    <a:gd name="T29" fmla="*/ 10 h 35"/>
                    <a:gd name="T30" fmla="*/ 14 w 34"/>
                    <a:gd name="T31" fmla="*/ 10 h 35"/>
                    <a:gd name="T32" fmla="*/ 14 w 34"/>
                    <a:gd name="T33" fmla="*/ 10 h 35"/>
                    <a:gd name="T34" fmla="*/ 6 w 34"/>
                    <a:gd name="T35" fmla="*/ 7 h 35"/>
                    <a:gd name="T36" fmla="*/ 6 w 34"/>
                    <a:gd name="T37" fmla="*/ 7 h 35"/>
                    <a:gd name="T38" fmla="*/ 12 w 34"/>
                    <a:gd name="T39" fmla="*/ 6 h 35"/>
                    <a:gd name="T40" fmla="*/ 13 w 34"/>
                    <a:gd name="T41" fmla="*/ 8 h 35"/>
                    <a:gd name="T42" fmla="*/ 2 w 34"/>
                    <a:gd name="T43" fmla="*/ 6 h 35"/>
                    <a:gd name="T44" fmla="*/ 3 w 34"/>
                    <a:gd name="T45" fmla="*/ 7 h 35"/>
                    <a:gd name="T46" fmla="*/ 9 w 34"/>
                    <a:gd name="T47" fmla="*/ 4 h 35"/>
                    <a:gd name="T48" fmla="*/ 9 w 34"/>
                    <a:gd name="T49" fmla="*/ 6 h 35"/>
                    <a:gd name="T50" fmla="*/ 8 w 34"/>
                    <a:gd name="T51" fmla="*/ 5 h 35"/>
                    <a:gd name="T52" fmla="*/ 11 w 34"/>
                    <a:gd name="T53" fmla="*/ 3 h 35"/>
                    <a:gd name="T54" fmla="*/ 11 w 34"/>
                    <a:gd name="T55" fmla="*/ 3 h 35"/>
                    <a:gd name="T56" fmla="*/ 5 w 34"/>
                    <a:gd name="T57" fmla="*/ 3 h 35"/>
                    <a:gd name="T58" fmla="*/ 6 w 34"/>
                    <a:gd name="T59" fmla="*/ 5 h 35"/>
                    <a:gd name="T60" fmla="*/ 7 w 34"/>
                    <a:gd name="T61" fmla="*/ 3 h 35"/>
                    <a:gd name="T62" fmla="*/ 6 w 34"/>
                    <a:gd name="T63" fmla="*/ 2 h 35"/>
                    <a:gd name="T64" fmla="*/ 6 w 34"/>
                    <a:gd name="T65" fmla="*/ 0 h 35"/>
                    <a:gd name="T66" fmla="*/ 4 w 34"/>
                    <a:gd name="T67" fmla="*/ 2 h 35"/>
                    <a:gd name="T68" fmla="*/ 2 w 34"/>
                    <a:gd name="T69" fmla="*/ 2 h 35"/>
                    <a:gd name="T70" fmla="*/ 2 w 34"/>
                    <a:gd name="T71" fmla="*/ 8 h 35"/>
                    <a:gd name="T72" fmla="*/ 6 w 34"/>
                    <a:gd name="T73" fmla="*/ 12 h 35"/>
                    <a:gd name="T74" fmla="*/ 6 w 34"/>
                    <a:gd name="T75" fmla="*/ 12 h 35"/>
                    <a:gd name="T76" fmla="*/ 12 w 34"/>
                    <a:gd name="T77" fmla="*/ 16 h 35"/>
                    <a:gd name="T78" fmla="*/ 13 w 34"/>
                    <a:gd name="T79" fmla="*/ 15 h 35"/>
                    <a:gd name="T80" fmla="*/ 14 w 34"/>
                    <a:gd name="T81" fmla="*/ 15 h 35"/>
                    <a:gd name="T82" fmla="*/ 14 w 34"/>
                    <a:gd name="T83" fmla="*/ 7 h 35"/>
                    <a:gd name="T84" fmla="*/ 8 w 34"/>
                    <a:gd name="T85" fmla="*/ 1 h 35"/>
                    <a:gd name="T86" fmla="*/ 7 w 34"/>
                    <a:gd name="T87" fmla="*/ 1 h 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4" h="35">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1" y="7"/>
                      </a:moveTo>
                      <a:cubicBezTo>
                        <a:pt x="1" y="7"/>
                        <a:pt x="1" y="7"/>
                        <a:pt x="0" y="8"/>
                      </a:cubicBezTo>
                      <a:cubicBezTo>
                        <a:pt x="1" y="7"/>
                        <a:pt x="1" y="7"/>
                        <a:pt x="1" y="7"/>
                      </a:cubicBezTo>
                      <a:moveTo>
                        <a:pt x="1" y="7"/>
                      </a:moveTo>
                      <a:cubicBezTo>
                        <a:pt x="1" y="7"/>
                        <a:pt x="1" y="7"/>
                        <a:pt x="1" y="7"/>
                      </a:cubicBezTo>
                      <a:cubicBezTo>
                        <a:pt x="1" y="7"/>
                        <a:pt x="1" y="7"/>
                        <a:pt x="1" y="7"/>
                      </a:cubicBezTo>
                      <a:moveTo>
                        <a:pt x="4" y="4"/>
                      </a:move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22" y="30"/>
                      </a:moveTo>
                      <a:cubicBezTo>
                        <a:pt x="21" y="30"/>
                        <a:pt x="20" y="29"/>
                        <a:pt x="20" y="28"/>
                      </a:cubicBezTo>
                      <a:cubicBezTo>
                        <a:pt x="20" y="28"/>
                        <a:pt x="20" y="28"/>
                        <a:pt x="20" y="28"/>
                      </a:cubicBezTo>
                      <a:cubicBezTo>
                        <a:pt x="20" y="29"/>
                        <a:pt x="21" y="29"/>
                        <a:pt x="22" y="29"/>
                      </a:cubicBezTo>
                      <a:cubicBezTo>
                        <a:pt x="22" y="29"/>
                        <a:pt x="23" y="29"/>
                        <a:pt x="23" y="29"/>
                      </a:cubicBezTo>
                      <a:cubicBezTo>
                        <a:pt x="23" y="30"/>
                        <a:pt x="23" y="30"/>
                        <a:pt x="22" y="30"/>
                      </a:cubicBezTo>
                      <a:moveTo>
                        <a:pt x="26" y="23"/>
                      </a:moveTo>
                      <a:cubicBezTo>
                        <a:pt x="26" y="23"/>
                        <a:pt x="26" y="23"/>
                        <a:pt x="26" y="23"/>
                      </a:cubicBezTo>
                      <a:cubicBezTo>
                        <a:pt x="26" y="23"/>
                        <a:pt x="26" y="23"/>
                        <a:pt x="26" y="23"/>
                      </a:cubicBezTo>
                      <a:cubicBezTo>
                        <a:pt x="27" y="23"/>
                        <a:pt x="27" y="23"/>
                        <a:pt x="27" y="23"/>
                      </a:cubicBezTo>
                      <a:cubicBezTo>
                        <a:pt x="27" y="24"/>
                        <a:pt x="28" y="24"/>
                        <a:pt x="28" y="26"/>
                      </a:cubicBezTo>
                      <a:cubicBezTo>
                        <a:pt x="28" y="27"/>
                        <a:pt x="27" y="27"/>
                        <a:pt x="27" y="27"/>
                      </a:cubicBezTo>
                      <a:cubicBezTo>
                        <a:pt x="27" y="28"/>
                        <a:pt x="27" y="28"/>
                        <a:pt x="27" y="28"/>
                      </a:cubicBezTo>
                      <a:cubicBezTo>
                        <a:pt x="27" y="28"/>
                        <a:pt x="27" y="28"/>
                        <a:pt x="27" y="27"/>
                      </a:cubicBezTo>
                      <a:cubicBezTo>
                        <a:pt x="28" y="26"/>
                        <a:pt x="27" y="23"/>
                        <a:pt x="26" y="23"/>
                      </a:cubicBezTo>
                      <a:cubicBezTo>
                        <a:pt x="26" y="23"/>
                        <a:pt x="26" y="23"/>
                        <a:pt x="26" y="23"/>
                      </a:cubicBezTo>
                      <a:moveTo>
                        <a:pt x="19" y="21"/>
                      </a:moveTo>
                      <a:cubicBezTo>
                        <a:pt x="20" y="21"/>
                        <a:pt x="20" y="21"/>
                        <a:pt x="20" y="21"/>
                      </a:cubicBezTo>
                      <a:cubicBezTo>
                        <a:pt x="21" y="21"/>
                        <a:pt x="21" y="24"/>
                        <a:pt x="20" y="25"/>
                      </a:cubicBezTo>
                      <a:cubicBezTo>
                        <a:pt x="20" y="24"/>
                        <a:pt x="21" y="24"/>
                        <a:pt x="21" y="23"/>
                      </a:cubicBezTo>
                      <a:cubicBezTo>
                        <a:pt x="20" y="22"/>
                        <a:pt x="20" y="22"/>
                        <a:pt x="19" y="21"/>
                      </a:cubicBezTo>
                      <a:cubicBezTo>
                        <a:pt x="19" y="21"/>
                        <a:pt x="19" y="21"/>
                        <a:pt x="19" y="21"/>
                      </a:cubicBezTo>
                      <a:cubicBezTo>
                        <a:pt x="19" y="21"/>
                        <a:pt x="19" y="21"/>
                        <a:pt x="19" y="21"/>
                      </a:cubicBezTo>
                      <a:cubicBezTo>
                        <a:pt x="19" y="21"/>
                        <a:pt x="19" y="21"/>
                        <a:pt x="19" y="21"/>
                      </a:cubicBezTo>
                      <a:moveTo>
                        <a:pt x="31" y="21"/>
                      </a:moveTo>
                      <a:cubicBezTo>
                        <a:pt x="31" y="20"/>
                        <a:pt x="30" y="20"/>
                        <a:pt x="30" y="20"/>
                      </a:cubicBezTo>
                      <a:cubicBezTo>
                        <a:pt x="30" y="20"/>
                        <a:pt x="30" y="20"/>
                        <a:pt x="30" y="20"/>
                      </a:cubicBezTo>
                      <a:cubicBezTo>
                        <a:pt x="30" y="20"/>
                        <a:pt x="31" y="20"/>
                        <a:pt x="31" y="21"/>
                      </a:cubicBezTo>
                      <a:cubicBezTo>
                        <a:pt x="31" y="21"/>
                        <a:pt x="31" y="21"/>
                        <a:pt x="31" y="21"/>
                      </a:cubicBezTo>
                      <a:cubicBezTo>
                        <a:pt x="31" y="22"/>
                        <a:pt x="31" y="24"/>
                        <a:pt x="30" y="25"/>
                      </a:cubicBezTo>
                      <a:cubicBezTo>
                        <a:pt x="30" y="24"/>
                        <a:pt x="31" y="22"/>
                        <a:pt x="31" y="21"/>
                      </a:cubicBezTo>
                      <a:cubicBezTo>
                        <a:pt x="31" y="21"/>
                        <a:pt x="31" y="21"/>
                        <a:pt x="31" y="21"/>
                      </a:cubicBezTo>
                      <a:moveTo>
                        <a:pt x="12" y="16"/>
                      </a:moveTo>
                      <a:cubicBezTo>
                        <a:pt x="12" y="16"/>
                        <a:pt x="12" y="16"/>
                        <a:pt x="12" y="16"/>
                      </a:cubicBezTo>
                      <a:cubicBezTo>
                        <a:pt x="11" y="16"/>
                        <a:pt x="12" y="16"/>
                        <a:pt x="12" y="16"/>
                      </a:cubicBezTo>
                      <a:cubicBezTo>
                        <a:pt x="13" y="16"/>
                        <a:pt x="13" y="16"/>
                        <a:pt x="13" y="16"/>
                      </a:cubicBezTo>
                      <a:cubicBezTo>
                        <a:pt x="14" y="16"/>
                        <a:pt x="15" y="19"/>
                        <a:pt x="14" y="20"/>
                      </a:cubicBezTo>
                      <a:cubicBezTo>
                        <a:pt x="13" y="19"/>
                        <a:pt x="13" y="16"/>
                        <a:pt x="12" y="16"/>
                      </a:cubicBezTo>
                      <a:cubicBezTo>
                        <a:pt x="12" y="16"/>
                        <a:pt x="12" y="16"/>
                        <a:pt x="12" y="16"/>
                      </a:cubicBezTo>
                      <a:moveTo>
                        <a:pt x="28" y="18"/>
                      </a:moveTo>
                      <a:cubicBezTo>
                        <a:pt x="26" y="18"/>
                        <a:pt x="24" y="15"/>
                        <a:pt x="26" y="13"/>
                      </a:cubicBezTo>
                      <a:cubicBezTo>
                        <a:pt x="26" y="14"/>
                        <a:pt x="26" y="14"/>
                        <a:pt x="26" y="14"/>
                      </a:cubicBezTo>
                      <a:cubicBezTo>
                        <a:pt x="27" y="15"/>
                        <a:pt x="27" y="17"/>
                        <a:pt x="28" y="18"/>
                      </a:cubicBezTo>
                      <a:cubicBezTo>
                        <a:pt x="28" y="18"/>
                        <a:pt x="28" y="18"/>
                        <a:pt x="28" y="18"/>
                      </a:cubicBezTo>
                      <a:moveTo>
                        <a:pt x="7" y="15"/>
                      </a:moveTo>
                      <a:cubicBezTo>
                        <a:pt x="7" y="15"/>
                        <a:pt x="7" y="15"/>
                        <a:pt x="7" y="15"/>
                      </a:cubicBezTo>
                      <a:cubicBezTo>
                        <a:pt x="7" y="14"/>
                        <a:pt x="8" y="12"/>
                        <a:pt x="6" y="12"/>
                      </a:cubicBezTo>
                      <a:cubicBezTo>
                        <a:pt x="6" y="12"/>
                        <a:pt x="6" y="12"/>
                        <a:pt x="6" y="12"/>
                      </a:cubicBezTo>
                      <a:cubicBezTo>
                        <a:pt x="7" y="12"/>
                        <a:pt x="8" y="13"/>
                        <a:pt x="8" y="14"/>
                      </a:cubicBezTo>
                      <a:cubicBezTo>
                        <a:pt x="8" y="15"/>
                        <a:pt x="7" y="15"/>
                        <a:pt x="7" y="15"/>
                      </a:cubicBezTo>
                      <a:moveTo>
                        <a:pt x="19" y="8"/>
                      </a:moveTo>
                      <a:cubicBezTo>
                        <a:pt x="19" y="8"/>
                        <a:pt x="19" y="8"/>
                        <a:pt x="19" y="8"/>
                      </a:cubicBezTo>
                      <a:cubicBezTo>
                        <a:pt x="19" y="8"/>
                        <a:pt x="19" y="8"/>
                        <a:pt x="19" y="8"/>
                      </a:cubicBezTo>
                      <a:cubicBezTo>
                        <a:pt x="19" y="8"/>
                        <a:pt x="19" y="8"/>
                        <a:pt x="19" y="8"/>
                      </a:cubicBezTo>
                      <a:cubicBezTo>
                        <a:pt x="19" y="8"/>
                        <a:pt x="19" y="8"/>
                        <a:pt x="19" y="8"/>
                      </a:cubicBezTo>
                      <a:cubicBezTo>
                        <a:pt x="18" y="9"/>
                        <a:pt x="19" y="11"/>
                        <a:pt x="19" y="12"/>
                      </a:cubicBezTo>
                      <a:cubicBezTo>
                        <a:pt x="19" y="12"/>
                        <a:pt x="20" y="13"/>
                        <a:pt x="20" y="14"/>
                      </a:cubicBezTo>
                      <a:cubicBezTo>
                        <a:pt x="20" y="14"/>
                        <a:pt x="20" y="14"/>
                        <a:pt x="20" y="14"/>
                      </a:cubicBezTo>
                      <a:cubicBezTo>
                        <a:pt x="19" y="14"/>
                        <a:pt x="18" y="11"/>
                        <a:pt x="18" y="11"/>
                      </a:cubicBezTo>
                      <a:cubicBezTo>
                        <a:pt x="18" y="10"/>
                        <a:pt x="18" y="9"/>
                        <a:pt x="19" y="8"/>
                      </a:cubicBezTo>
                      <a:moveTo>
                        <a:pt x="22" y="7"/>
                      </a:moveTo>
                      <a:cubicBezTo>
                        <a:pt x="23" y="7"/>
                        <a:pt x="23" y="7"/>
                        <a:pt x="23" y="7"/>
                      </a:cubicBezTo>
                      <a:cubicBezTo>
                        <a:pt x="24" y="7"/>
                        <a:pt x="25" y="9"/>
                        <a:pt x="24" y="10"/>
                      </a:cubicBezTo>
                      <a:cubicBezTo>
                        <a:pt x="24" y="9"/>
                        <a:pt x="24" y="7"/>
                        <a:pt x="23" y="7"/>
                      </a:cubicBezTo>
                      <a:cubicBezTo>
                        <a:pt x="23" y="7"/>
                        <a:pt x="23" y="7"/>
                        <a:pt x="23" y="7"/>
                      </a:cubicBezTo>
                      <a:cubicBezTo>
                        <a:pt x="22" y="7"/>
                        <a:pt x="22" y="7"/>
                        <a:pt x="22" y="7"/>
                      </a:cubicBezTo>
                      <a:moveTo>
                        <a:pt x="12" y="10"/>
                      </a:moveTo>
                      <a:cubicBezTo>
                        <a:pt x="10" y="10"/>
                        <a:pt x="9" y="8"/>
                        <a:pt x="10" y="7"/>
                      </a:cubicBezTo>
                      <a:cubicBezTo>
                        <a:pt x="10" y="7"/>
                        <a:pt x="10" y="7"/>
                        <a:pt x="10" y="7"/>
                      </a:cubicBezTo>
                      <a:cubicBezTo>
                        <a:pt x="10" y="8"/>
                        <a:pt x="12" y="9"/>
                        <a:pt x="12" y="10"/>
                      </a:cubicBezTo>
                      <a:cubicBezTo>
                        <a:pt x="12" y="10"/>
                        <a:pt x="12" y="10"/>
                        <a:pt x="12" y="10"/>
                      </a:cubicBezTo>
                      <a:moveTo>
                        <a:pt x="13" y="5"/>
                      </a:moveTo>
                      <a:cubicBezTo>
                        <a:pt x="13" y="5"/>
                        <a:pt x="14" y="4"/>
                        <a:pt x="14" y="4"/>
                      </a:cubicBezTo>
                      <a:cubicBezTo>
                        <a:pt x="15" y="4"/>
                        <a:pt x="16" y="6"/>
                        <a:pt x="16" y="7"/>
                      </a:cubicBezTo>
                      <a:cubicBezTo>
                        <a:pt x="16" y="6"/>
                        <a:pt x="14" y="5"/>
                        <a:pt x="14" y="5"/>
                      </a:cubicBezTo>
                      <a:cubicBezTo>
                        <a:pt x="13" y="5"/>
                        <a:pt x="13" y="5"/>
                        <a:pt x="13" y="5"/>
                      </a:cubicBezTo>
                      <a:cubicBezTo>
                        <a:pt x="13" y="5"/>
                        <a:pt x="13" y="5"/>
                        <a:pt x="13" y="5"/>
                      </a:cubicBezTo>
                      <a:cubicBezTo>
                        <a:pt x="13" y="5"/>
                        <a:pt x="13" y="5"/>
                        <a:pt x="13" y="5"/>
                      </a:cubicBezTo>
                      <a:cubicBezTo>
                        <a:pt x="13" y="5"/>
                        <a:pt x="13" y="5"/>
                        <a:pt x="13" y="5"/>
                      </a:cubicBezTo>
                      <a:moveTo>
                        <a:pt x="13" y="0"/>
                      </a:moveTo>
                      <a:cubicBezTo>
                        <a:pt x="13" y="0"/>
                        <a:pt x="12" y="1"/>
                        <a:pt x="11" y="1"/>
                      </a:cubicBezTo>
                      <a:cubicBezTo>
                        <a:pt x="11" y="1"/>
                        <a:pt x="10" y="2"/>
                        <a:pt x="9" y="2"/>
                      </a:cubicBezTo>
                      <a:cubicBezTo>
                        <a:pt x="9" y="2"/>
                        <a:pt x="9" y="2"/>
                        <a:pt x="8" y="2"/>
                      </a:cubicBezTo>
                      <a:cubicBezTo>
                        <a:pt x="8" y="2"/>
                        <a:pt x="8" y="2"/>
                        <a:pt x="8" y="2"/>
                      </a:cubicBezTo>
                      <a:cubicBezTo>
                        <a:pt x="7" y="2"/>
                        <a:pt x="7" y="2"/>
                        <a:pt x="6" y="3"/>
                      </a:cubicBezTo>
                      <a:cubicBezTo>
                        <a:pt x="6" y="3"/>
                        <a:pt x="6" y="3"/>
                        <a:pt x="5" y="3"/>
                      </a:cubicBezTo>
                      <a:cubicBezTo>
                        <a:pt x="5" y="5"/>
                        <a:pt x="6" y="7"/>
                        <a:pt x="4" y="8"/>
                      </a:cubicBezTo>
                      <a:cubicBezTo>
                        <a:pt x="3" y="9"/>
                        <a:pt x="4" y="11"/>
                        <a:pt x="4" y="12"/>
                      </a:cubicBezTo>
                      <a:cubicBezTo>
                        <a:pt x="3" y="14"/>
                        <a:pt x="5" y="16"/>
                        <a:pt x="5" y="18"/>
                      </a:cubicBezTo>
                      <a:cubicBezTo>
                        <a:pt x="7" y="20"/>
                        <a:pt x="10" y="22"/>
                        <a:pt x="12" y="25"/>
                      </a:cubicBezTo>
                      <a:cubicBezTo>
                        <a:pt x="12"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6" y="28"/>
                        <a:pt x="20" y="32"/>
                        <a:pt x="24" y="35"/>
                      </a:cubicBezTo>
                      <a:cubicBezTo>
                        <a:pt x="25" y="35"/>
                        <a:pt x="26" y="35"/>
                        <a:pt x="26" y="34"/>
                      </a:cubicBezTo>
                      <a:cubicBezTo>
                        <a:pt x="27" y="34"/>
                        <a:pt x="28" y="33"/>
                        <a:pt x="28" y="33"/>
                      </a:cubicBezTo>
                      <a:cubicBezTo>
                        <a:pt x="29" y="33"/>
                        <a:pt x="29" y="33"/>
                        <a:pt x="29" y="33"/>
                      </a:cubicBezTo>
                      <a:cubicBezTo>
                        <a:pt x="29" y="33"/>
                        <a:pt x="29" y="33"/>
                        <a:pt x="29" y="33"/>
                      </a:cubicBezTo>
                      <a:cubicBezTo>
                        <a:pt x="29" y="33"/>
                        <a:pt x="30" y="34"/>
                        <a:pt x="30" y="34"/>
                      </a:cubicBezTo>
                      <a:cubicBezTo>
                        <a:pt x="30" y="34"/>
                        <a:pt x="30" y="33"/>
                        <a:pt x="30" y="33"/>
                      </a:cubicBezTo>
                      <a:cubicBezTo>
                        <a:pt x="30" y="33"/>
                        <a:pt x="30" y="33"/>
                        <a:pt x="31" y="33"/>
                      </a:cubicBezTo>
                      <a:cubicBezTo>
                        <a:pt x="32" y="32"/>
                        <a:pt x="31" y="29"/>
                        <a:pt x="32" y="28"/>
                      </a:cubicBezTo>
                      <a:cubicBezTo>
                        <a:pt x="34" y="27"/>
                        <a:pt x="32" y="24"/>
                        <a:pt x="33" y="23"/>
                      </a:cubicBezTo>
                      <a:cubicBezTo>
                        <a:pt x="34" y="20"/>
                        <a:pt x="31" y="17"/>
                        <a:pt x="31" y="14"/>
                      </a:cubicBezTo>
                      <a:cubicBezTo>
                        <a:pt x="32" y="12"/>
                        <a:pt x="28" y="12"/>
                        <a:pt x="28" y="9"/>
                      </a:cubicBezTo>
                      <a:cubicBezTo>
                        <a:pt x="28" y="6"/>
                        <a:pt x="24" y="7"/>
                        <a:pt x="24" y="4"/>
                      </a:cubicBezTo>
                      <a:cubicBezTo>
                        <a:pt x="23" y="2"/>
                        <a:pt x="20" y="4"/>
                        <a:pt x="18" y="1"/>
                      </a:cubicBezTo>
                      <a:cubicBezTo>
                        <a:pt x="18" y="1"/>
                        <a:pt x="18" y="1"/>
                        <a:pt x="18" y="1"/>
                      </a:cubicBezTo>
                      <a:cubicBezTo>
                        <a:pt x="17" y="1"/>
                        <a:pt x="17" y="1"/>
                        <a:pt x="17" y="1"/>
                      </a:cubicBezTo>
                      <a:cubicBezTo>
                        <a:pt x="16" y="1"/>
                        <a:pt x="16" y="1"/>
                        <a:pt x="16" y="1"/>
                      </a:cubicBezTo>
                      <a:cubicBezTo>
                        <a:pt x="15" y="1"/>
                        <a:pt x="14" y="1"/>
                        <a:pt x="14" y="1"/>
                      </a:cubicBezTo>
                      <a:cubicBezTo>
                        <a:pt x="14" y="0"/>
                        <a:pt x="13" y="0"/>
                        <a:pt x="13" y="0"/>
                      </a:cubicBezTo>
                    </a:path>
                  </a:pathLst>
                </a:custGeom>
                <a:solidFill>
                  <a:srgbClr val="C9A4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5" name="Freeform 9126">
                  <a:extLst>
                    <a:ext uri="{FF2B5EF4-FFF2-40B4-BE49-F238E27FC236}">
                      <a16:creationId xmlns:a16="http://schemas.microsoft.com/office/drawing/2014/main" id="{A01909BC-D167-9453-BD48-4EC988AEDA65}"/>
                    </a:ext>
                  </a:extLst>
                </p:cNvPr>
                <p:cNvSpPr>
                  <a:spLocks noEditPoints="1"/>
                </p:cNvSpPr>
                <p:nvPr/>
              </p:nvSpPr>
              <p:spPr bwMode="auto">
                <a:xfrm>
                  <a:off x="4286" y="2025"/>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C9A4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6" name="Freeform 9127">
                  <a:extLst>
                    <a:ext uri="{FF2B5EF4-FFF2-40B4-BE49-F238E27FC236}">
                      <a16:creationId xmlns:a16="http://schemas.microsoft.com/office/drawing/2014/main" id="{D4A0D5C1-5A33-B428-69C8-38AEF47D54FA}"/>
                    </a:ext>
                  </a:extLst>
                </p:cNvPr>
                <p:cNvSpPr>
                  <a:spLocks/>
                </p:cNvSpPr>
                <p:nvPr/>
              </p:nvSpPr>
              <p:spPr bwMode="auto">
                <a:xfrm>
                  <a:off x="4285" y="2026"/>
                  <a:ext cx="1" cy="1"/>
                </a:xfrm>
                <a:custGeom>
                  <a:avLst/>
                  <a:gdLst>
                    <a:gd name="T0" fmla="*/ 1 w 1"/>
                    <a:gd name="T1" fmla="*/ 0 h 2"/>
                    <a:gd name="T2" fmla="*/ 1 w 1"/>
                    <a:gd name="T3" fmla="*/ 1 h 2"/>
                    <a:gd name="T4" fmla="*/ 0 w 1"/>
                    <a:gd name="T5" fmla="*/ 1 h 2"/>
                    <a:gd name="T6" fmla="*/ 1 w 1"/>
                    <a:gd name="T7" fmla="*/ 1 h 2"/>
                    <a:gd name="T8" fmla="*/ 1 w 1"/>
                    <a:gd name="T9" fmla="*/ 0 h 2"/>
                    <a:gd name="T10" fmla="*/ 1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1" y="0"/>
                      </a:moveTo>
                      <a:cubicBezTo>
                        <a:pt x="1" y="0"/>
                        <a:pt x="1" y="1"/>
                        <a:pt x="1" y="1"/>
                      </a:cubicBezTo>
                      <a:cubicBezTo>
                        <a:pt x="0" y="2"/>
                        <a:pt x="0" y="2"/>
                        <a:pt x="0" y="2"/>
                      </a:cubicBezTo>
                      <a:cubicBezTo>
                        <a:pt x="0" y="2"/>
                        <a:pt x="0" y="2"/>
                        <a:pt x="1" y="1"/>
                      </a:cubicBezTo>
                      <a:cubicBezTo>
                        <a:pt x="1" y="1"/>
                        <a:pt x="1" y="0"/>
                        <a:pt x="1" y="0"/>
                      </a:cubicBezTo>
                      <a:cubicBezTo>
                        <a:pt x="1" y="0"/>
                        <a:pt x="1" y="0"/>
                        <a:pt x="1" y="0"/>
                      </a:cubicBezTo>
                    </a:path>
                  </a:pathLst>
                </a:custGeom>
                <a:solidFill>
                  <a:srgbClr val="D4AD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7" name="Freeform 9128">
                  <a:extLst>
                    <a:ext uri="{FF2B5EF4-FFF2-40B4-BE49-F238E27FC236}">
                      <a16:creationId xmlns:a16="http://schemas.microsoft.com/office/drawing/2014/main" id="{747B95D4-F920-EBE9-FE0A-4D125CCD459C}"/>
                    </a:ext>
                  </a:extLst>
                </p:cNvPr>
                <p:cNvSpPr>
                  <a:spLocks/>
                </p:cNvSpPr>
                <p:nvPr/>
              </p:nvSpPr>
              <p:spPr bwMode="auto">
                <a:xfrm>
                  <a:off x="4285" y="2025"/>
                  <a:ext cx="1" cy="1"/>
                </a:xfrm>
                <a:custGeom>
                  <a:avLst/>
                  <a:gdLst>
                    <a:gd name="T0" fmla="*/ 1 w 1"/>
                    <a:gd name="T1" fmla="*/ 0 h 1"/>
                    <a:gd name="T2" fmla="*/ 0 w 1"/>
                    <a:gd name="T3" fmla="*/ 1 h 1"/>
                    <a:gd name="T4" fmla="*/ 0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1"/>
                        <a:pt x="0" y="1"/>
                      </a:cubicBezTo>
                      <a:cubicBezTo>
                        <a:pt x="0" y="1"/>
                        <a:pt x="0" y="1"/>
                        <a:pt x="0" y="1"/>
                      </a:cubicBezTo>
                      <a:cubicBezTo>
                        <a:pt x="0" y="1"/>
                        <a:pt x="0" y="0"/>
                        <a:pt x="1" y="0"/>
                      </a:cubicBezTo>
                    </a:path>
                  </a:pathLst>
                </a:custGeom>
                <a:solidFill>
                  <a:srgbClr val="C9A4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8" name="Freeform 9129">
                  <a:extLst>
                    <a:ext uri="{FF2B5EF4-FFF2-40B4-BE49-F238E27FC236}">
                      <a16:creationId xmlns:a16="http://schemas.microsoft.com/office/drawing/2014/main" id="{092BBBB5-4CCB-B935-ECFC-DE02234C26E6}"/>
                    </a:ext>
                  </a:extLst>
                </p:cNvPr>
                <p:cNvSpPr>
                  <a:spLocks noEditPoints="1"/>
                </p:cNvSpPr>
                <p:nvPr/>
              </p:nvSpPr>
              <p:spPr bwMode="auto">
                <a:xfrm>
                  <a:off x="4268" y="2028"/>
                  <a:ext cx="16" cy="4"/>
                </a:xfrm>
                <a:custGeom>
                  <a:avLst/>
                  <a:gdLst>
                    <a:gd name="T0" fmla="*/ 3 w 19"/>
                    <a:gd name="T1" fmla="*/ 2 h 5"/>
                    <a:gd name="T2" fmla="*/ 3 w 19"/>
                    <a:gd name="T3" fmla="*/ 2 h 5"/>
                    <a:gd name="T4" fmla="*/ 4 w 19"/>
                    <a:gd name="T5" fmla="*/ 2 h 5"/>
                    <a:gd name="T6" fmla="*/ 3 w 19"/>
                    <a:gd name="T7" fmla="*/ 2 h 5"/>
                    <a:gd name="T8" fmla="*/ 3 w 19"/>
                    <a:gd name="T9" fmla="*/ 2 h 5"/>
                    <a:gd name="T10" fmla="*/ 3 w 19"/>
                    <a:gd name="T11" fmla="*/ 2 h 5"/>
                    <a:gd name="T12" fmla="*/ 4 w 19"/>
                    <a:gd name="T13" fmla="*/ 2 h 5"/>
                    <a:gd name="T14" fmla="*/ 3 w 19"/>
                    <a:gd name="T15" fmla="*/ 2 h 5"/>
                    <a:gd name="T16" fmla="*/ 3 w 19"/>
                    <a:gd name="T17" fmla="*/ 2 h 5"/>
                    <a:gd name="T18" fmla="*/ 4 w 19"/>
                    <a:gd name="T19" fmla="*/ 2 h 5"/>
                    <a:gd name="T20" fmla="*/ 4 w 19"/>
                    <a:gd name="T21" fmla="*/ 2 h 5"/>
                    <a:gd name="T22" fmla="*/ 3 w 19"/>
                    <a:gd name="T23" fmla="*/ 2 h 5"/>
                    <a:gd name="T24" fmla="*/ 3 w 19"/>
                    <a:gd name="T25" fmla="*/ 2 h 5"/>
                    <a:gd name="T26" fmla="*/ 3 w 19"/>
                    <a:gd name="T27" fmla="*/ 2 h 5"/>
                    <a:gd name="T28" fmla="*/ 3 w 19"/>
                    <a:gd name="T29" fmla="*/ 2 h 5"/>
                    <a:gd name="T30" fmla="*/ 3 w 19"/>
                    <a:gd name="T31" fmla="*/ 2 h 5"/>
                    <a:gd name="T32" fmla="*/ 3 w 19"/>
                    <a:gd name="T33" fmla="*/ 2 h 5"/>
                    <a:gd name="T34" fmla="*/ 1 w 19"/>
                    <a:gd name="T35" fmla="*/ 2 h 5"/>
                    <a:gd name="T36" fmla="*/ 1 w 19"/>
                    <a:gd name="T37" fmla="*/ 2 h 5"/>
                    <a:gd name="T38" fmla="*/ 8 w 19"/>
                    <a:gd name="T39" fmla="*/ 2 h 5"/>
                    <a:gd name="T40" fmla="*/ 8 w 19"/>
                    <a:gd name="T41" fmla="*/ 2 h 5"/>
                    <a:gd name="T42" fmla="*/ 8 w 19"/>
                    <a:gd name="T43" fmla="*/ 2 h 5"/>
                    <a:gd name="T44" fmla="*/ 2 w 19"/>
                    <a:gd name="T45" fmla="*/ 2 h 5"/>
                    <a:gd name="T46" fmla="*/ 2 w 19"/>
                    <a:gd name="T47" fmla="*/ 2 h 5"/>
                    <a:gd name="T48" fmla="*/ 8 w 19"/>
                    <a:gd name="T49" fmla="*/ 2 h 5"/>
                    <a:gd name="T50" fmla="*/ 8 w 19"/>
                    <a:gd name="T51" fmla="*/ 2 h 5"/>
                    <a:gd name="T52" fmla="*/ 8 w 19"/>
                    <a:gd name="T53" fmla="*/ 2 h 5"/>
                    <a:gd name="T54" fmla="*/ 2 w 19"/>
                    <a:gd name="T55" fmla="*/ 2 h 5"/>
                    <a:gd name="T56" fmla="*/ 2 w 19"/>
                    <a:gd name="T57" fmla="*/ 2 h 5"/>
                    <a:gd name="T58" fmla="*/ 7 w 19"/>
                    <a:gd name="T59" fmla="*/ 2 h 5"/>
                    <a:gd name="T60" fmla="*/ 7 w 19"/>
                    <a:gd name="T61" fmla="*/ 2 h 5"/>
                    <a:gd name="T62" fmla="*/ 2 w 19"/>
                    <a:gd name="T63" fmla="*/ 2 h 5"/>
                    <a:gd name="T64" fmla="*/ 7 w 19"/>
                    <a:gd name="T65" fmla="*/ 2 h 5"/>
                    <a:gd name="T66" fmla="*/ 7 w 19"/>
                    <a:gd name="T67" fmla="*/ 2 h 5"/>
                    <a:gd name="T68" fmla="*/ 3 w 19"/>
                    <a:gd name="T69" fmla="*/ 2 h 5"/>
                    <a:gd name="T70" fmla="*/ 3 w 19"/>
                    <a:gd name="T71" fmla="*/ 2 h 5"/>
                    <a:gd name="T72" fmla="*/ 3 w 19"/>
                    <a:gd name="T73" fmla="*/ 2 h 5"/>
                    <a:gd name="T74" fmla="*/ 7 w 19"/>
                    <a:gd name="T75" fmla="*/ 2 h 5"/>
                    <a:gd name="T76" fmla="*/ 7 w 19"/>
                    <a:gd name="T77" fmla="*/ 2 h 5"/>
                    <a:gd name="T78" fmla="*/ 7 w 19"/>
                    <a:gd name="T79" fmla="*/ 2 h 5"/>
                    <a:gd name="T80" fmla="*/ 7 w 19"/>
                    <a:gd name="T81" fmla="*/ 2 h 5"/>
                    <a:gd name="T82" fmla="*/ 7 w 19"/>
                    <a:gd name="T83" fmla="*/ 2 h 5"/>
                    <a:gd name="T84" fmla="*/ 7 w 19"/>
                    <a:gd name="T85" fmla="*/ 2 h 5"/>
                    <a:gd name="T86" fmla="*/ 6 w 19"/>
                    <a:gd name="T87" fmla="*/ 2 h 5"/>
                    <a:gd name="T88" fmla="*/ 6 w 19"/>
                    <a:gd name="T89" fmla="*/ 2 h 5"/>
                    <a:gd name="T90" fmla="*/ 7 w 19"/>
                    <a:gd name="T91" fmla="*/ 2 h 5"/>
                    <a:gd name="T92" fmla="*/ 1 w 19"/>
                    <a:gd name="T93" fmla="*/ 2 h 5"/>
                    <a:gd name="T94" fmla="*/ 8 w 19"/>
                    <a:gd name="T95" fmla="*/ 2 h 5"/>
                    <a:gd name="T96" fmla="*/ 8 w 19"/>
                    <a:gd name="T97" fmla="*/ 2 h 5"/>
                    <a:gd name="T98" fmla="*/ 8 w 19"/>
                    <a:gd name="T99" fmla="*/ 2 h 5"/>
                    <a:gd name="T100" fmla="*/ 9 w 19"/>
                    <a:gd name="T101" fmla="*/ 0 h 5"/>
                    <a:gd name="T102" fmla="*/ 9 w 19"/>
                    <a:gd name="T103" fmla="*/ 0 h 5"/>
                    <a:gd name="T104" fmla="*/ 9 w 19"/>
                    <a:gd name="T105" fmla="*/ 0 h 5"/>
                    <a:gd name="T106" fmla="*/ 9 w 19"/>
                    <a:gd name="T107" fmla="*/ 0 h 5"/>
                    <a:gd name="T108" fmla="*/ 9 w 19"/>
                    <a:gd name="T109" fmla="*/ 0 h 5"/>
                    <a:gd name="T110" fmla="*/ 9 w 19"/>
                    <a:gd name="T111" fmla="*/ 0 h 5"/>
                    <a:gd name="T112" fmla="*/ 9 w 19"/>
                    <a:gd name="T113" fmla="*/ 0 h 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9" h="5">
                      <a:moveTo>
                        <a:pt x="5" y="5"/>
                      </a:moveTo>
                      <a:cubicBezTo>
                        <a:pt x="5" y="5"/>
                        <a:pt x="5" y="5"/>
                        <a:pt x="4" y="5"/>
                      </a:cubicBezTo>
                      <a:cubicBezTo>
                        <a:pt x="4" y="5"/>
                        <a:pt x="4" y="5"/>
                        <a:pt x="4" y="5"/>
                      </a:cubicBezTo>
                      <a:cubicBezTo>
                        <a:pt x="5" y="5"/>
                        <a:pt x="5" y="5"/>
                        <a:pt x="5" y="5"/>
                      </a:cubicBezTo>
                      <a:moveTo>
                        <a:pt x="8" y="4"/>
                      </a:moveTo>
                      <a:cubicBezTo>
                        <a:pt x="8" y="4"/>
                        <a:pt x="8" y="4"/>
                        <a:pt x="8" y="4"/>
                      </a:cubicBezTo>
                      <a:cubicBezTo>
                        <a:pt x="8" y="4"/>
                        <a:pt x="8" y="4"/>
                        <a:pt x="8" y="4"/>
                      </a:cubicBezTo>
                      <a:moveTo>
                        <a:pt x="6" y="4"/>
                      </a:moveTo>
                      <a:cubicBezTo>
                        <a:pt x="6" y="4"/>
                        <a:pt x="6" y="4"/>
                        <a:pt x="6" y="4"/>
                      </a:cubicBezTo>
                      <a:cubicBezTo>
                        <a:pt x="6" y="4"/>
                        <a:pt x="6" y="4"/>
                        <a:pt x="6" y="4"/>
                      </a:cubicBezTo>
                      <a:cubicBezTo>
                        <a:pt x="6" y="4"/>
                        <a:pt x="6" y="4"/>
                        <a:pt x="6" y="4"/>
                      </a:cubicBezTo>
                      <a:cubicBezTo>
                        <a:pt x="6" y="4"/>
                        <a:pt x="6" y="4"/>
                        <a:pt x="6" y="4"/>
                      </a:cubicBezTo>
                      <a:moveTo>
                        <a:pt x="8" y="4"/>
                      </a:moveTo>
                      <a:cubicBezTo>
                        <a:pt x="8" y="4"/>
                        <a:pt x="8" y="4"/>
                        <a:pt x="8" y="4"/>
                      </a:cubicBezTo>
                      <a:cubicBezTo>
                        <a:pt x="8" y="4"/>
                        <a:pt x="8" y="4"/>
                        <a:pt x="8" y="4"/>
                      </a:cubicBezTo>
                      <a:moveTo>
                        <a:pt x="6" y="4"/>
                      </a:moveTo>
                      <a:cubicBezTo>
                        <a:pt x="6" y="4"/>
                        <a:pt x="6" y="4"/>
                        <a:pt x="6" y="4"/>
                      </a:cubicBezTo>
                      <a:cubicBezTo>
                        <a:pt x="6" y="4"/>
                        <a:pt x="6" y="4"/>
                        <a:pt x="6" y="4"/>
                      </a:cubicBezTo>
                      <a:moveTo>
                        <a:pt x="8" y="4"/>
                      </a:moveTo>
                      <a:cubicBezTo>
                        <a:pt x="8" y="4"/>
                        <a:pt x="8" y="4"/>
                        <a:pt x="8" y="4"/>
                      </a:cubicBezTo>
                      <a:cubicBezTo>
                        <a:pt x="8" y="4"/>
                        <a:pt x="8" y="4"/>
                        <a:pt x="8" y="4"/>
                      </a:cubicBezTo>
                      <a:cubicBezTo>
                        <a:pt x="8" y="4"/>
                        <a:pt x="8" y="4"/>
                        <a:pt x="8" y="4"/>
                      </a:cubicBezTo>
                      <a:cubicBezTo>
                        <a:pt x="8" y="4"/>
                        <a:pt x="8" y="4"/>
                        <a:pt x="8" y="4"/>
                      </a:cubicBezTo>
                      <a:moveTo>
                        <a:pt x="7" y="4"/>
                      </a:moveTo>
                      <a:cubicBezTo>
                        <a:pt x="7" y="4"/>
                        <a:pt x="8" y="4"/>
                        <a:pt x="8" y="4"/>
                      </a:cubicBezTo>
                      <a:cubicBezTo>
                        <a:pt x="8" y="4"/>
                        <a:pt x="7" y="4"/>
                        <a:pt x="7" y="4"/>
                      </a:cubicBezTo>
                      <a:moveTo>
                        <a:pt x="7" y="4"/>
                      </a:moveTo>
                      <a:cubicBezTo>
                        <a:pt x="7" y="4"/>
                        <a:pt x="7" y="4"/>
                        <a:pt x="7" y="4"/>
                      </a:cubicBezTo>
                      <a:cubicBezTo>
                        <a:pt x="7" y="4"/>
                        <a:pt x="7" y="4"/>
                        <a:pt x="7" y="4"/>
                      </a:cubicBezTo>
                      <a:cubicBezTo>
                        <a:pt x="7" y="4"/>
                        <a:pt x="7" y="4"/>
                        <a:pt x="7" y="4"/>
                      </a:cubicBezTo>
                      <a:moveTo>
                        <a:pt x="3" y="3"/>
                      </a:moveTo>
                      <a:cubicBezTo>
                        <a:pt x="3" y="3"/>
                        <a:pt x="3" y="3"/>
                        <a:pt x="3" y="3"/>
                      </a:cubicBezTo>
                      <a:cubicBezTo>
                        <a:pt x="4" y="4"/>
                        <a:pt x="4" y="5"/>
                        <a:pt x="4" y="5"/>
                      </a:cubicBezTo>
                      <a:cubicBezTo>
                        <a:pt x="4" y="5"/>
                        <a:pt x="4" y="4"/>
                        <a:pt x="3" y="3"/>
                      </a:cubicBezTo>
                      <a:cubicBezTo>
                        <a:pt x="3" y="3"/>
                        <a:pt x="3" y="3"/>
                        <a:pt x="3" y="3"/>
                      </a:cubicBezTo>
                      <a:moveTo>
                        <a:pt x="1" y="3"/>
                      </a:moveTo>
                      <a:cubicBezTo>
                        <a:pt x="1" y="3"/>
                        <a:pt x="1" y="3"/>
                        <a:pt x="1" y="3"/>
                      </a:cubicBezTo>
                      <a:cubicBezTo>
                        <a:pt x="1" y="3"/>
                        <a:pt x="1" y="3"/>
                        <a:pt x="1" y="3"/>
                      </a:cubicBezTo>
                      <a:cubicBezTo>
                        <a:pt x="1" y="3"/>
                        <a:pt x="1" y="3"/>
                        <a:pt x="1" y="3"/>
                      </a:cubicBezTo>
                      <a:moveTo>
                        <a:pt x="15" y="3"/>
                      </a:moveTo>
                      <a:cubicBezTo>
                        <a:pt x="15" y="3"/>
                        <a:pt x="15" y="3"/>
                        <a:pt x="15" y="3"/>
                      </a:cubicBezTo>
                      <a:cubicBezTo>
                        <a:pt x="15" y="3"/>
                        <a:pt x="15" y="3"/>
                        <a:pt x="15" y="3"/>
                      </a:cubicBezTo>
                      <a:moveTo>
                        <a:pt x="15" y="3"/>
                      </a:moveTo>
                      <a:cubicBezTo>
                        <a:pt x="15" y="3"/>
                        <a:pt x="15" y="3"/>
                        <a:pt x="15" y="3"/>
                      </a:cubicBezTo>
                      <a:cubicBezTo>
                        <a:pt x="15" y="3"/>
                        <a:pt x="15" y="3"/>
                        <a:pt x="15" y="3"/>
                      </a:cubicBezTo>
                      <a:moveTo>
                        <a:pt x="2" y="3"/>
                      </a:moveTo>
                      <a:cubicBezTo>
                        <a:pt x="2" y="3"/>
                        <a:pt x="2" y="3"/>
                        <a:pt x="2" y="3"/>
                      </a:cubicBezTo>
                      <a:cubicBezTo>
                        <a:pt x="2" y="3"/>
                        <a:pt x="2" y="3"/>
                        <a:pt x="2" y="3"/>
                      </a:cubicBezTo>
                      <a:moveTo>
                        <a:pt x="15" y="3"/>
                      </a:moveTo>
                      <a:cubicBezTo>
                        <a:pt x="15" y="3"/>
                        <a:pt x="15" y="3"/>
                        <a:pt x="15" y="3"/>
                      </a:cubicBezTo>
                      <a:cubicBezTo>
                        <a:pt x="15" y="3"/>
                        <a:pt x="15" y="3"/>
                        <a:pt x="15" y="3"/>
                      </a:cubicBezTo>
                      <a:moveTo>
                        <a:pt x="15" y="3"/>
                      </a:moveTo>
                      <a:cubicBezTo>
                        <a:pt x="15" y="3"/>
                        <a:pt x="15" y="3"/>
                        <a:pt x="15" y="3"/>
                      </a:cubicBezTo>
                      <a:cubicBezTo>
                        <a:pt x="15" y="3"/>
                        <a:pt x="15" y="3"/>
                        <a:pt x="15" y="3"/>
                      </a:cubicBezTo>
                      <a:moveTo>
                        <a:pt x="2" y="3"/>
                      </a:moveTo>
                      <a:cubicBezTo>
                        <a:pt x="2" y="3"/>
                        <a:pt x="2" y="3"/>
                        <a:pt x="2" y="3"/>
                      </a:cubicBezTo>
                      <a:cubicBezTo>
                        <a:pt x="2" y="3"/>
                        <a:pt x="2" y="3"/>
                        <a:pt x="2" y="3"/>
                      </a:cubicBezTo>
                      <a:cubicBezTo>
                        <a:pt x="2" y="3"/>
                        <a:pt x="2" y="3"/>
                        <a:pt x="2" y="3"/>
                      </a:cubicBezTo>
                      <a:cubicBezTo>
                        <a:pt x="2" y="3"/>
                        <a:pt x="2" y="3"/>
                        <a:pt x="2" y="3"/>
                      </a:cubicBezTo>
                      <a:moveTo>
                        <a:pt x="14" y="3"/>
                      </a:moveTo>
                      <a:cubicBezTo>
                        <a:pt x="14" y="3"/>
                        <a:pt x="15" y="3"/>
                        <a:pt x="15" y="3"/>
                      </a:cubicBezTo>
                      <a:cubicBezTo>
                        <a:pt x="15" y="3"/>
                        <a:pt x="14" y="3"/>
                        <a:pt x="14" y="3"/>
                      </a:cubicBezTo>
                      <a:moveTo>
                        <a:pt x="2" y="3"/>
                      </a:moveTo>
                      <a:cubicBezTo>
                        <a:pt x="2" y="3"/>
                        <a:pt x="2" y="3"/>
                        <a:pt x="2" y="3"/>
                      </a:cubicBezTo>
                      <a:cubicBezTo>
                        <a:pt x="2" y="3"/>
                        <a:pt x="2" y="3"/>
                        <a:pt x="2" y="3"/>
                      </a:cubicBezTo>
                      <a:moveTo>
                        <a:pt x="14" y="3"/>
                      </a:moveTo>
                      <a:cubicBezTo>
                        <a:pt x="14" y="3"/>
                        <a:pt x="14" y="3"/>
                        <a:pt x="14" y="3"/>
                      </a:cubicBezTo>
                      <a:cubicBezTo>
                        <a:pt x="14" y="3"/>
                        <a:pt x="14" y="3"/>
                        <a:pt x="14" y="3"/>
                      </a:cubicBezTo>
                      <a:moveTo>
                        <a:pt x="3" y="3"/>
                      </a:move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moveTo>
                        <a:pt x="14" y="3"/>
                      </a:moveTo>
                      <a:cubicBezTo>
                        <a:pt x="14" y="3"/>
                        <a:pt x="14" y="3"/>
                        <a:pt x="14" y="3"/>
                      </a:cubicBezTo>
                      <a:cubicBezTo>
                        <a:pt x="14" y="3"/>
                        <a:pt x="14" y="3"/>
                        <a:pt x="14" y="3"/>
                      </a:cubicBezTo>
                      <a:moveTo>
                        <a:pt x="14" y="3"/>
                      </a:moveTo>
                      <a:cubicBezTo>
                        <a:pt x="14" y="3"/>
                        <a:pt x="14" y="3"/>
                        <a:pt x="14" y="3"/>
                      </a:cubicBezTo>
                      <a:cubicBezTo>
                        <a:pt x="14" y="3"/>
                        <a:pt x="14" y="3"/>
                        <a:pt x="14" y="3"/>
                      </a:cubicBezTo>
                      <a:moveTo>
                        <a:pt x="14" y="3"/>
                      </a:moveTo>
                      <a:cubicBezTo>
                        <a:pt x="14" y="3"/>
                        <a:pt x="14" y="3"/>
                        <a:pt x="14" y="3"/>
                      </a:cubicBezTo>
                      <a:cubicBezTo>
                        <a:pt x="14" y="3"/>
                        <a:pt x="14" y="3"/>
                        <a:pt x="14" y="3"/>
                      </a:cubicBezTo>
                      <a:cubicBezTo>
                        <a:pt x="14" y="3"/>
                        <a:pt x="14" y="3"/>
                        <a:pt x="14" y="3"/>
                      </a:cubicBezTo>
                      <a:cubicBezTo>
                        <a:pt x="14" y="3"/>
                        <a:pt x="14" y="3"/>
                        <a:pt x="14" y="3"/>
                      </a:cubicBezTo>
                      <a:moveTo>
                        <a:pt x="14" y="3"/>
                      </a:moveTo>
                      <a:cubicBezTo>
                        <a:pt x="13" y="3"/>
                        <a:pt x="12" y="3"/>
                        <a:pt x="11" y="4"/>
                      </a:cubicBezTo>
                      <a:cubicBezTo>
                        <a:pt x="11" y="4"/>
                        <a:pt x="11" y="4"/>
                        <a:pt x="11" y="4"/>
                      </a:cubicBezTo>
                      <a:cubicBezTo>
                        <a:pt x="11" y="4"/>
                        <a:pt x="11" y="4"/>
                        <a:pt x="11" y="4"/>
                      </a:cubicBezTo>
                      <a:cubicBezTo>
                        <a:pt x="12" y="3"/>
                        <a:pt x="13" y="3"/>
                        <a:pt x="14" y="3"/>
                      </a:cubicBezTo>
                      <a:cubicBezTo>
                        <a:pt x="14" y="3"/>
                        <a:pt x="14" y="3"/>
                        <a:pt x="14" y="3"/>
                      </a:cubicBezTo>
                      <a:moveTo>
                        <a:pt x="0" y="2"/>
                      </a:moveTo>
                      <a:cubicBezTo>
                        <a:pt x="0" y="3"/>
                        <a:pt x="1" y="3"/>
                        <a:pt x="1" y="3"/>
                      </a:cubicBezTo>
                      <a:cubicBezTo>
                        <a:pt x="1" y="3"/>
                        <a:pt x="0" y="3"/>
                        <a:pt x="0" y="2"/>
                      </a:cubicBezTo>
                      <a:moveTo>
                        <a:pt x="17" y="2"/>
                      </a:moveTo>
                      <a:cubicBezTo>
                        <a:pt x="17" y="2"/>
                        <a:pt x="17" y="2"/>
                        <a:pt x="17" y="2"/>
                      </a:cubicBezTo>
                      <a:cubicBezTo>
                        <a:pt x="16" y="2"/>
                        <a:pt x="16" y="3"/>
                        <a:pt x="15" y="3"/>
                      </a:cubicBezTo>
                      <a:cubicBezTo>
                        <a:pt x="15" y="3"/>
                        <a:pt x="15" y="3"/>
                        <a:pt x="15" y="3"/>
                      </a:cubicBezTo>
                      <a:cubicBezTo>
                        <a:pt x="16" y="3"/>
                        <a:pt x="16" y="2"/>
                        <a:pt x="17" y="2"/>
                      </a:cubicBezTo>
                      <a:cubicBezTo>
                        <a:pt x="17" y="2"/>
                        <a:pt x="17" y="2"/>
                        <a:pt x="17" y="2"/>
                      </a:cubicBezTo>
                      <a:moveTo>
                        <a:pt x="18" y="0"/>
                      </a:moveTo>
                      <a:cubicBezTo>
                        <a:pt x="18" y="0"/>
                        <a:pt x="19" y="0"/>
                        <a:pt x="19" y="0"/>
                      </a:cubicBezTo>
                      <a:cubicBezTo>
                        <a:pt x="19" y="0"/>
                        <a:pt x="18" y="0"/>
                        <a:pt x="18" y="0"/>
                      </a:cubicBezTo>
                      <a:moveTo>
                        <a:pt x="18" y="0"/>
                      </a:moveTo>
                      <a:cubicBezTo>
                        <a:pt x="18" y="0"/>
                        <a:pt x="18" y="0"/>
                        <a:pt x="18" y="0"/>
                      </a:cubicBezTo>
                      <a:cubicBezTo>
                        <a:pt x="18" y="0"/>
                        <a:pt x="18" y="0"/>
                        <a:pt x="18" y="0"/>
                      </a:cubicBezTo>
                      <a:cubicBezTo>
                        <a:pt x="18" y="0"/>
                        <a:pt x="18" y="0"/>
                        <a:pt x="18" y="0"/>
                      </a:cubicBezTo>
                      <a:cubicBezTo>
                        <a:pt x="18" y="0"/>
                        <a:pt x="18" y="0"/>
                        <a:pt x="18" y="0"/>
                      </a:cubicBezTo>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path>
                  </a:pathLst>
                </a:custGeom>
                <a:solidFill>
                  <a:srgbClr val="D4AD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49" name="Freeform 9130">
                  <a:extLst>
                    <a:ext uri="{FF2B5EF4-FFF2-40B4-BE49-F238E27FC236}">
                      <a16:creationId xmlns:a16="http://schemas.microsoft.com/office/drawing/2014/main" id="{AEA31465-CC0D-F0B3-2C7E-82C5628BEC8E}"/>
                    </a:ext>
                  </a:extLst>
                </p:cNvPr>
                <p:cNvSpPr>
                  <a:spLocks/>
                </p:cNvSpPr>
                <p:nvPr/>
              </p:nvSpPr>
              <p:spPr bwMode="auto">
                <a:xfrm>
                  <a:off x="4258" y="2004"/>
                  <a:ext cx="27" cy="25"/>
                </a:xfrm>
                <a:custGeom>
                  <a:avLst/>
                  <a:gdLst>
                    <a:gd name="T0" fmla="*/ 3 w 32"/>
                    <a:gd name="T1" fmla="*/ 0 h 30"/>
                    <a:gd name="T2" fmla="*/ 3 w 32"/>
                    <a:gd name="T3" fmla="*/ 0 h 30"/>
                    <a:gd name="T4" fmla="*/ 1 w 32"/>
                    <a:gd name="T5" fmla="*/ 3 h 30"/>
                    <a:gd name="T6" fmla="*/ 1 w 32"/>
                    <a:gd name="T7" fmla="*/ 4 h 30"/>
                    <a:gd name="T8" fmla="*/ 1 w 32"/>
                    <a:gd name="T9" fmla="*/ 5 h 30"/>
                    <a:gd name="T10" fmla="*/ 2 w 32"/>
                    <a:gd name="T11" fmla="*/ 6 h 30"/>
                    <a:gd name="T12" fmla="*/ 3 w 32"/>
                    <a:gd name="T13" fmla="*/ 8 h 30"/>
                    <a:gd name="T14" fmla="*/ 3 w 32"/>
                    <a:gd name="T15" fmla="*/ 11 h 30"/>
                    <a:gd name="T16" fmla="*/ 5 w 32"/>
                    <a:gd name="T17" fmla="*/ 13 h 30"/>
                    <a:gd name="T18" fmla="*/ 6 w 32"/>
                    <a:gd name="T19" fmla="*/ 13 h 30"/>
                    <a:gd name="T20" fmla="*/ 7 w 32"/>
                    <a:gd name="T21" fmla="*/ 13 h 30"/>
                    <a:gd name="T22" fmla="*/ 7 w 32"/>
                    <a:gd name="T23" fmla="*/ 13 h 30"/>
                    <a:gd name="T24" fmla="*/ 8 w 32"/>
                    <a:gd name="T25" fmla="*/ 13 h 30"/>
                    <a:gd name="T26" fmla="*/ 8 w 32"/>
                    <a:gd name="T27" fmla="*/ 13 h 30"/>
                    <a:gd name="T28" fmla="*/ 8 w 32"/>
                    <a:gd name="T29" fmla="*/ 15 h 30"/>
                    <a:gd name="T30" fmla="*/ 9 w 32"/>
                    <a:gd name="T31" fmla="*/ 14 h 30"/>
                    <a:gd name="T32" fmla="*/ 10 w 32"/>
                    <a:gd name="T33" fmla="*/ 14 h 30"/>
                    <a:gd name="T34" fmla="*/ 10 w 32"/>
                    <a:gd name="T35" fmla="*/ 14 h 30"/>
                    <a:gd name="T36" fmla="*/ 11 w 32"/>
                    <a:gd name="T37" fmla="*/ 15 h 30"/>
                    <a:gd name="T38" fmla="*/ 12 w 32"/>
                    <a:gd name="T39" fmla="*/ 14 h 30"/>
                    <a:gd name="T40" fmla="*/ 14 w 32"/>
                    <a:gd name="T41" fmla="*/ 13 h 30"/>
                    <a:gd name="T42" fmla="*/ 14 w 32"/>
                    <a:gd name="T43" fmla="*/ 13 h 30"/>
                    <a:gd name="T44" fmla="*/ 14 w 32"/>
                    <a:gd name="T45" fmla="*/ 13 h 30"/>
                    <a:gd name="T46" fmla="*/ 14 w 32"/>
                    <a:gd name="T47" fmla="*/ 13 h 30"/>
                    <a:gd name="T48" fmla="*/ 15 w 32"/>
                    <a:gd name="T49" fmla="*/ 13 h 30"/>
                    <a:gd name="T50" fmla="*/ 15 w 32"/>
                    <a:gd name="T51" fmla="*/ 13 h 30"/>
                    <a:gd name="T52" fmla="*/ 16 w 32"/>
                    <a:gd name="T53" fmla="*/ 13 h 30"/>
                    <a:gd name="T54" fmla="*/ 16 w 32"/>
                    <a:gd name="T55" fmla="*/ 13 h 30"/>
                    <a:gd name="T56" fmla="*/ 15 w 32"/>
                    <a:gd name="T57" fmla="*/ 11 h 30"/>
                    <a:gd name="T58" fmla="*/ 15 w 32"/>
                    <a:gd name="T59" fmla="*/ 11 h 30"/>
                    <a:gd name="T60" fmla="*/ 14 w 32"/>
                    <a:gd name="T61" fmla="*/ 11 h 30"/>
                    <a:gd name="T62" fmla="*/ 14 w 32"/>
                    <a:gd name="T63" fmla="*/ 11 h 30"/>
                    <a:gd name="T64" fmla="*/ 14 w 32"/>
                    <a:gd name="T65" fmla="*/ 11 h 30"/>
                    <a:gd name="T66" fmla="*/ 13 w 32"/>
                    <a:gd name="T67" fmla="*/ 11 h 30"/>
                    <a:gd name="T68" fmla="*/ 12 w 32"/>
                    <a:gd name="T69" fmla="*/ 11 h 30"/>
                    <a:gd name="T70" fmla="*/ 12 w 32"/>
                    <a:gd name="T71" fmla="*/ 11 h 30"/>
                    <a:gd name="T72" fmla="*/ 12 w 32"/>
                    <a:gd name="T73" fmla="*/ 11 h 30"/>
                    <a:gd name="T74" fmla="*/ 12 w 32"/>
                    <a:gd name="T75" fmla="*/ 11 h 30"/>
                    <a:gd name="T76" fmla="*/ 11 w 32"/>
                    <a:gd name="T77" fmla="*/ 11 h 30"/>
                    <a:gd name="T78" fmla="*/ 9 w 32"/>
                    <a:gd name="T79" fmla="*/ 9 h 30"/>
                    <a:gd name="T80" fmla="*/ 8 w 32"/>
                    <a:gd name="T81" fmla="*/ 8 h 30"/>
                    <a:gd name="T82" fmla="*/ 6 w 32"/>
                    <a:gd name="T83" fmla="*/ 6 h 30"/>
                    <a:gd name="T84" fmla="*/ 5 w 32"/>
                    <a:gd name="T85" fmla="*/ 3 h 30"/>
                    <a:gd name="T86" fmla="*/ 6 w 32"/>
                    <a:gd name="T87" fmla="*/ 3 h 30"/>
                    <a:gd name="T88" fmla="*/ 3 w 32"/>
                    <a:gd name="T89" fmla="*/ 0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2" h="30">
                      <a:moveTo>
                        <a:pt x="4" y="0"/>
                      </a:moveTo>
                      <a:cubicBezTo>
                        <a:pt x="4" y="0"/>
                        <a:pt x="4" y="0"/>
                        <a:pt x="3" y="0"/>
                      </a:cubicBezTo>
                      <a:cubicBezTo>
                        <a:pt x="2" y="1"/>
                        <a:pt x="3" y="4"/>
                        <a:pt x="1" y="6"/>
                      </a:cubicBezTo>
                      <a:cubicBezTo>
                        <a:pt x="1" y="7"/>
                        <a:pt x="1" y="7"/>
                        <a:pt x="1" y="8"/>
                      </a:cubicBezTo>
                      <a:cubicBezTo>
                        <a:pt x="1" y="8"/>
                        <a:pt x="1" y="9"/>
                        <a:pt x="1" y="9"/>
                      </a:cubicBezTo>
                      <a:cubicBezTo>
                        <a:pt x="1" y="10"/>
                        <a:pt x="2" y="11"/>
                        <a:pt x="2" y="12"/>
                      </a:cubicBezTo>
                      <a:cubicBezTo>
                        <a:pt x="0" y="15"/>
                        <a:pt x="3" y="16"/>
                        <a:pt x="3" y="17"/>
                      </a:cubicBezTo>
                      <a:cubicBezTo>
                        <a:pt x="3" y="20"/>
                        <a:pt x="5" y="20"/>
                        <a:pt x="6" y="21"/>
                      </a:cubicBezTo>
                      <a:cubicBezTo>
                        <a:pt x="6" y="24"/>
                        <a:pt x="9" y="23"/>
                        <a:pt x="9" y="25"/>
                      </a:cubicBezTo>
                      <a:cubicBezTo>
                        <a:pt x="9" y="27"/>
                        <a:pt x="12" y="26"/>
                        <a:pt x="12" y="27"/>
                      </a:cubicBezTo>
                      <a:cubicBezTo>
                        <a:pt x="12" y="28"/>
                        <a:pt x="13" y="28"/>
                        <a:pt x="13" y="28"/>
                      </a:cubicBezTo>
                      <a:cubicBezTo>
                        <a:pt x="13" y="28"/>
                        <a:pt x="14" y="28"/>
                        <a:pt x="14" y="28"/>
                      </a:cubicBezTo>
                      <a:cubicBezTo>
                        <a:pt x="14" y="28"/>
                        <a:pt x="14" y="28"/>
                        <a:pt x="15" y="28"/>
                      </a:cubicBezTo>
                      <a:cubicBezTo>
                        <a:pt x="15" y="28"/>
                        <a:pt x="15" y="28"/>
                        <a:pt x="15" y="28"/>
                      </a:cubicBezTo>
                      <a:cubicBezTo>
                        <a:pt x="16" y="29"/>
                        <a:pt x="16" y="30"/>
                        <a:pt x="16" y="30"/>
                      </a:cubicBezTo>
                      <a:cubicBezTo>
                        <a:pt x="17" y="30"/>
                        <a:pt x="17" y="29"/>
                        <a:pt x="18" y="29"/>
                      </a:cubicBezTo>
                      <a:cubicBezTo>
                        <a:pt x="18" y="29"/>
                        <a:pt x="19" y="29"/>
                        <a:pt x="19" y="29"/>
                      </a:cubicBezTo>
                      <a:cubicBezTo>
                        <a:pt x="19" y="29"/>
                        <a:pt x="20" y="29"/>
                        <a:pt x="20" y="29"/>
                      </a:cubicBezTo>
                      <a:cubicBezTo>
                        <a:pt x="20" y="29"/>
                        <a:pt x="21" y="30"/>
                        <a:pt x="21" y="30"/>
                      </a:cubicBezTo>
                      <a:cubicBezTo>
                        <a:pt x="22" y="30"/>
                        <a:pt x="23" y="29"/>
                        <a:pt x="23" y="29"/>
                      </a:cubicBezTo>
                      <a:cubicBezTo>
                        <a:pt x="24" y="28"/>
                        <a:pt x="25" y="28"/>
                        <a:pt x="26" y="28"/>
                      </a:cubicBezTo>
                      <a:cubicBezTo>
                        <a:pt x="26" y="28"/>
                        <a:pt x="26" y="28"/>
                        <a:pt x="26" y="28"/>
                      </a:cubicBezTo>
                      <a:cubicBezTo>
                        <a:pt x="26" y="28"/>
                        <a:pt x="27" y="28"/>
                        <a:pt x="27" y="28"/>
                      </a:cubicBezTo>
                      <a:cubicBezTo>
                        <a:pt x="28" y="28"/>
                        <a:pt x="28" y="27"/>
                        <a:pt x="29" y="27"/>
                      </a:cubicBezTo>
                      <a:cubicBezTo>
                        <a:pt x="29" y="26"/>
                        <a:pt x="30" y="25"/>
                        <a:pt x="30" y="25"/>
                      </a:cubicBezTo>
                      <a:cubicBezTo>
                        <a:pt x="30" y="25"/>
                        <a:pt x="30" y="25"/>
                        <a:pt x="30" y="25"/>
                      </a:cubicBezTo>
                      <a:cubicBezTo>
                        <a:pt x="30" y="25"/>
                        <a:pt x="31" y="25"/>
                        <a:pt x="31" y="25"/>
                      </a:cubicBezTo>
                      <a:cubicBezTo>
                        <a:pt x="31" y="25"/>
                        <a:pt x="31" y="25"/>
                        <a:pt x="32" y="25"/>
                      </a:cubicBezTo>
                      <a:cubicBezTo>
                        <a:pt x="31" y="24"/>
                        <a:pt x="31" y="24"/>
                        <a:pt x="30" y="23"/>
                      </a:cubicBezTo>
                      <a:cubicBezTo>
                        <a:pt x="30" y="23"/>
                        <a:pt x="30" y="23"/>
                        <a:pt x="30" y="23"/>
                      </a:cubicBezTo>
                      <a:cubicBezTo>
                        <a:pt x="30" y="23"/>
                        <a:pt x="29" y="23"/>
                        <a:pt x="29" y="23"/>
                      </a:cubicBezTo>
                      <a:cubicBezTo>
                        <a:pt x="29" y="22"/>
                        <a:pt x="28" y="22"/>
                        <a:pt x="28" y="22"/>
                      </a:cubicBezTo>
                      <a:cubicBezTo>
                        <a:pt x="28" y="22"/>
                        <a:pt x="27" y="23"/>
                        <a:pt x="27" y="23"/>
                      </a:cubicBezTo>
                      <a:cubicBezTo>
                        <a:pt x="26" y="23"/>
                        <a:pt x="26" y="23"/>
                        <a:pt x="25" y="23"/>
                      </a:cubicBezTo>
                      <a:cubicBezTo>
                        <a:pt x="25" y="23"/>
                        <a:pt x="25" y="23"/>
                        <a:pt x="24" y="22"/>
                      </a:cubicBezTo>
                      <a:cubicBezTo>
                        <a:pt x="24" y="22"/>
                        <a:pt x="24" y="21"/>
                        <a:pt x="23" y="21"/>
                      </a:cubicBezTo>
                      <a:cubicBezTo>
                        <a:pt x="23" y="21"/>
                        <a:pt x="23" y="21"/>
                        <a:pt x="23" y="21"/>
                      </a:cubicBezTo>
                      <a:cubicBezTo>
                        <a:pt x="23" y="21"/>
                        <a:pt x="22" y="22"/>
                        <a:pt x="22" y="22"/>
                      </a:cubicBezTo>
                      <a:cubicBezTo>
                        <a:pt x="22" y="22"/>
                        <a:pt x="21" y="21"/>
                        <a:pt x="21" y="21"/>
                      </a:cubicBezTo>
                      <a:cubicBezTo>
                        <a:pt x="21" y="19"/>
                        <a:pt x="18" y="21"/>
                        <a:pt x="18" y="19"/>
                      </a:cubicBezTo>
                      <a:cubicBezTo>
                        <a:pt x="18" y="17"/>
                        <a:pt x="15" y="17"/>
                        <a:pt x="15" y="15"/>
                      </a:cubicBezTo>
                      <a:cubicBezTo>
                        <a:pt x="14" y="13"/>
                        <a:pt x="12" y="14"/>
                        <a:pt x="12" y="11"/>
                      </a:cubicBezTo>
                      <a:cubicBezTo>
                        <a:pt x="12" y="9"/>
                        <a:pt x="9" y="8"/>
                        <a:pt x="10" y="6"/>
                      </a:cubicBezTo>
                      <a:cubicBezTo>
                        <a:pt x="10" y="6"/>
                        <a:pt x="11" y="6"/>
                        <a:pt x="11" y="6"/>
                      </a:cubicBezTo>
                      <a:cubicBezTo>
                        <a:pt x="8" y="4"/>
                        <a:pt x="6" y="2"/>
                        <a:pt x="4"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0" name="Freeform 9131">
                  <a:extLst>
                    <a:ext uri="{FF2B5EF4-FFF2-40B4-BE49-F238E27FC236}">
                      <a16:creationId xmlns:a16="http://schemas.microsoft.com/office/drawing/2014/main" id="{195DAB25-B88A-D8C0-0395-307AC28F2212}"/>
                    </a:ext>
                  </a:extLst>
                </p:cNvPr>
                <p:cNvSpPr>
                  <a:spLocks noEditPoints="1"/>
                </p:cNvSpPr>
                <p:nvPr/>
              </p:nvSpPr>
              <p:spPr bwMode="auto">
                <a:xfrm>
                  <a:off x="4262" y="1997"/>
                  <a:ext cx="25" cy="28"/>
                </a:xfrm>
                <a:custGeom>
                  <a:avLst/>
                  <a:gdLst>
                    <a:gd name="T0" fmla="*/ 12 w 31"/>
                    <a:gd name="T1" fmla="*/ 14 h 34"/>
                    <a:gd name="T2" fmla="*/ 12 w 31"/>
                    <a:gd name="T3" fmla="*/ 14 h 34"/>
                    <a:gd name="T4" fmla="*/ 11 w 31"/>
                    <a:gd name="T5" fmla="*/ 14 h 34"/>
                    <a:gd name="T6" fmla="*/ 12 w 31"/>
                    <a:gd name="T7" fmla="*/ 16 h 34"/>
                    <a:gd name="T8" fmla="*/ 12 w 31"/>
                    <a:gd name="T9" fmla="*/ 14 h 34"/>
                    <a:gd name="T10" fmla="*/ 12 w 31"/>
                    <a:gd name="T11" fmla="*/ 14 h 34"/>
                    <a:gd name="T12" fmla="*/ 13 w 31"/>
                    <a:gd name="T13" fmla="*/ 14 h 34"/>
                    <a:gd name="T14" fmla="*/ 12 w 31"/>
                    <a:gd name="T15" fmla="*/ 14 h 34"/>
                    <a:gd name="T16" fmla="*/ 3 w 31"/>
                    <a:gd name="T17" fmla="*/ 0 h 34"/>
                    <a:gd name="T18" fmla="*/ 2 w 31"/>
                    <a:gd name="T19" fmla="*/ 1 h 34"/>
                    <a:gd name="T20" fmla="*/ 2 w 31"/>
                    <a:gd name="T21" fmla="*/ 1 h 34"/>
                    <a:gd name="T22" fmla="*/ 2 w 31"/>
                    <a:gd name="T23" fmla="*/ 1 h 34"/>
                    <a:gd name="T24" fmla="*/ 2 w 31"/>
                    <a:gd name="T25" fmla="*/ 1 h 34"/>
                    <a:gd name="T26" fmla="*/ 2 w 31"/>
                    <a:gd name="T27" fmla="*/ 1 h 34"/>
                    <a:gd name="T28" fmla="*/ 2 w 31"/>
                    <a:gd name="T29" fmla="*/ 1 h 34"/>
                    <a:gd name="T30" fmla="*/ 2 w 31"/>
                    <a:gd name="T31" fmla="*/ 1 h 34"/>
                    <a:gd name="T32" fmla="*/ 2 w 31"/>
                    <a:gd name="T33" fmla="*/ 2 h 34"/>
                    <a:gd name="T34" fmla="*/ 2 w 31"/>
                    <a:gd name="T35" fmla="*/ 2 h 34"/>
                    <a:gd name="T36" fmla="*/ 2 w 31"/>
                    <a:gd name="T37" fmla="*/ 2 h 34"/>
                    <a:gd name="T38" fmla="*/ 2 w 31"/>
                    <a:gd name="T39" fmla="*/ 2 h 34"/>
                    <a:gd name="T40" fmla="*/ 2 w 31"/>
                    <a:gd name="T41" fmla="*/ 2 h 34"/>
                    <a:gd name="T42" fmla="*/ 2 w 31"/>
                    <a:gd name="T43" fmla="*/ 2 h 34"/>
                    <a:gd name="T44" fmla="*/ 2 w 31"/>
                    <a:gd name="T45" fmla="*/ 2 h 34"/>
                    <a:gd name="T46" fmla="*/ 2 w 31"/>
                    <a:gd name="T47" fmla="*/ 2 h 34"/>
                    <a:gd name="T48" fmla="*/ 2 w 31"/>
                    <a:gd name="T49" fmla="*/ 2 h 34"/>
                    <a:gd name="T50" fmla="*/ 0 w 31"/>
                    <a:gd name="T51" fmla="*/ 4 h 34"/>
                    <a:gd name="T52" fmla="*/ 3 w 31"/>
                    <a:gd name="T53" fmla="*/ 7 h 34"/>
                    <a:gd name="T54" fmla="*/ 2 w 31"/>
                    <a:gd name="T55" fmla="*/ 4 h 34"/>
                    <a:gd name="T56" fmla="*/ 2 w 31"/>
                    <a:gd name="T57" fmla="*/ 2 h 34"/>
                    <a:gd name="T58" fmla="*/ 3 w 31"/>
                    <a:gd name="T59" fmla="*/ 0 h 34"/>
                    <a:gd name="T60" fmla="*/ 3 w 31"/>
                    <a:gd name="T61" fmla="*/ 0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1" h="34">
                      <a:moveTo>
                        <a:pt x="30" y="30"/>
                      </a:moveTo>
                      <a:cubicBezTo>
                        <a:pt x="30" y="30"/>
                        <a:pt x="29" y="31"/>
                        <a:pt x="28" y="31"/>
                      </a:cubicBezTo>
                      <a:cubicBezTo>
                        <a:pt x="28" y="32"/>
                        <a:pt x="27" y="32"/>
                        <a:pt x="26" y="32"/>
                      </a:cubicBezTo>
                      <a:cubicBezTo>
                        <a:pt x="27" y="33"/>
                        <a:pt x="27" y="33"/>
                        <a:pt x="28" y="34"/>
                      </a:cubicBezTo>
                      <a:cubicBezTo>
                        <a:pt x="28" y="33"/>
                        <a:pt x="29" y="31"/>
                        <a:pt x="29" y="30"/>
                      </a:cubicBezTo>
                      <a:cubicBezTo>
                        <a:pt x="30" y="30"/>
                        <a:pt x="30" y="30"/>
                        <a:pt x="30" y="30"/>
                      </a:cubicBezTo>
                      <a:cubicBezTo>
                        <a:pt x="31" y="30"/>
                        <a:pt x="31" y="30"/>
                        <a:pt x="31" y="30"/>
                      </a:cubicBezTo>
                      <a:cubicBezTo>
                        <a:pt x="31" y="30"/>
                        <a:pt x="31" y="30"/>
                        <a:pt x="30" y="30"/>
                      </a:cubicBezTo>
                      <a:moveTo>
                        <a:pt x="7" y="0"/>
                      </a:move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4" y="1"/>
                        <a:pt x="4" y="3"/>
                        <a:pt x="3" y="4"/>
                      </a:cubicBezTo>
                      <a:cubicBezTo>
                        <a:pt x="3" y="4"/>
                        <a:pt x="3" y="4"/>
                        <a:pt x="3" y="4"/>
                      </a:cubicBezTo>
                      <a:cubicBezTo>
                        <a:pt x="3" y="4"/>
                        <a:pt x="3" y="4"/>
                        <a:pt x="3" y="4"/>
                      </a:cubicBezTo>
                      <a:cubicBezTo>
                        <a:pt x="3" y="4"/>
                        <a:pt x="3" y="4"/>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8"/>
                        <a:pt x="0" y="9"/>
                      </a:cubicBezTo>
                      <a:cubicBezTo>
                        <a:pt x="2" y="11"/>
                        <a:pt x="4" y="13"/>
                        <a:pt x="7" y="15"/>
                      </a:cubicBezTo>
                      <a:cubicBezTo>
                        <a:pt x="7" y="13"/>
                        <a:pt x="5" y="11"/>
                        <a:pt x="6" y="9"/>
                      </a:cubicBezTo>
                      <a:cubicBezTo>
                        <a:pt x="6" y="8"/>
                        <a:pt x="5" y="6"/>
                        <a:pt x="6" y="5"/>
                      </a:cubicBezTo>
                      <a:cubicBezTo>
                        <a:pt x="8" y="4"/>
                        <a:pt x="7" y="2"/>
                        <a:pt x="7" y="0"/>
                      </a:cubicBezTo>
                      <a:cubicBezTo>
                        <a:pt x="7" y="0"/>
                        <a:pt x="7" y="0"/>
                        <a:pt x="7"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1" name="Freeform 9132">
                  <a:extLst>
                    <a:ext uri="{FF2B5EF4-FFF2-40B4-BE49-F238E27FC236}">
                      <a16:creationId xmlns:a16="http://schemas.microsoft.com/office/drawing/2014/main" id="{B10FD741-535B-0000-5015-4628B69E6F7D}"/>
                    </a:ext>
                  </a:extLst>
                </p:cNvPr>
                <p:cNvSpPr>
                  <a:spLocks/>
                </p:cNvSpPr>
                <p:nvPr/>
              </p:nvSpPr>
              <p:spPr bwMode="auto">
                <a:xfrm>
                  <a:off x="4285" y="2022"/>
                  <a:ext cx="3" cy="4"/>
                </a:xfrm>
                <a:custGeom>
                  <a:avLst/>
                  <a:gdLst>
                    <a:gd name="T0" fmla="*/ 3 w 3"/>
                    <a:gd name="T1" fmla="*/ 0 h 5"/>
                    <a:gd name="T2" fmla="*/ 3 w 3"/>
                    <a:gd name="T3" fmla="*/ 0 h 5"/>
                    <a:gd name="T4" fmla="*/ 2 w 3"/>
                    <a:gd name="T5" fmla="*/ 2 h 5"/>
                    <a:gd name="T6" fmla="*/ 1 w 3"/>
                    <a:gd name="T7" fmla="*/ 2 h 5"/>
                    <a:gd name="T8" fmla="*/ 1 w 3"/>
                    <a:gd name="T9" fmla="*/ 2 h 5"/>
                    <a:gd name="T10" fmla="*/ 0 w 3"/>
                    <a:gd name="T11" fmla="*/ 2 h 5"/>
                    <a:gd name="T12" fmla="*/ 0 w 3"/>
                    <a:gd name="T13" fmla="*/ 2 h 5"/>
                    <a:gd name="T14" fmla="*/ 1 w 3"/>
                    <a:gd name="T15" fmla="*/ 2 h 5"/>
                    <a:gd name="T16" fmla="*/ 1 w 3"/>
                    <a:gd name="T17" fmla="*/ 2 h 5"/>
                    <a:gd name="T18" fmla="*/ 1 w 3"/>
                    <a:gd name="T19" fmla="*/ 2 h 5"/>
                    <a:gd name="T20" fmla="*/ 1 w 3"/>
                    <a:gd name="T21" fmla="*/ 2 h 5"/>
                    <a:gd name="T22" fmla="*/ 1 w 3"/>
                    <a:gd name="T23" fmla="*/ 2 h 5"/>
                    <a:gd name="T24" fmla="*/ 1 w 3"/>
                    <a:gd name="T25" fmla="*/ 2 h 5"/>
                    <a:gd name="T26" fmla="*/ 1 w 3"/>
                    <a:gd name="T27" fmla="*/ 2 h 5"/>
                    <a:gd name="T28" fmla="*/ 1 w 3"/>
                    <a:gd name="T29" fmla="*/ 2 h 5"/>
                    <a:gd name="T30" fmla="*/ 1 w 3"/>
                    <a:gd name="T31" fmla="*/ 2 h 5"/>
                    <a:gd name="T32" fmla="*/ 2 w 3"/>
                    <a:gd name="T33" fmla="*/ 2 h 5"/>
                    <a:gd name="T34" fmla="*/ 3 w 3"/>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 h="5">
                      <a:moveTo>
                        <a:pt x="3" y="0"/>
                      </a:moveTo>
                      <a:cubicBezTo>
                        <a:pt x="3" y="0"/>
                        <a:pt x="3" y="0"/>
                        <a:pt x="3" y="0"/>
                      </a:cubicBezTo>
                      <a:cubicBezTo>
                        <a:pt x="3" y="2"/>
                        <a:pt x="3" y="4"/>
                        <a:pt x="2" y="4"/>
                      </a:cubicBezTo>
                      <a:cubicBezTo>
                        <a:pt x="2" y="4"/>
                        <a:pt x="1" y="4"/>
                        <a:pt x="1" y="4"/>
                      </a:cubicBezTo>
                      <a:cubicBezTo>
                        <a:pt x="1" y="4"/>
                        <a:pt x="1" y="4"/>
                        <a:pt x="1" y="4"/>
                      </a:cubicBezTo>
                      <a:cubicBezTo>
                        <a:pt x="1" y="4"/>
                        <a:pt x="0" y="4"/>
                        <a:pt x="0" y="5"/>
                      </a:cubicBezTo>
                      <a:cubicBezTo>
                        <a:pt x="0" y="5"/>
                        <a:pt x="0" y="5"/>
                        <a:pt x="0" y="5"/>
                      </a:cubicBezTo>
                      <a:cubicBezTo>
                        <a:pt x="0" y="5"/>
                        <a:pt x="0"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2" y="4"/>
                        <a:pt x="2" y="4"/>
                      </a:cubicBezTo>
                      <a:cubicBezTo>
                        <a:pt x="3" y="4"/>
                        <a:pt x="3" y="2"/>
                        <a:pt x="3"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2" name="Freeform 9133">
                  <a:extLst>
                    <a:ext uri="{FF2B5EF4-FFF2-40B4-BE49-F238E27FC236}">
                      <a16:creationId xmlns:a16="http://schemas.microsoft.com/office/drawing/2014/main" id="{5962065F-4620-6702-638F-581DC794771B}"/>
                    </a:ext>
                  </a:extLst>
                </p:cNvPr>
                <p:cNvSpPr>
                  <a:spLocks/>
                </p:cNvSpPr>
                <p:nvPr/>
              </p:nvSpPr>
              <p:spPr bwMode="auto">
                <a:xfrm>
                  <a:off x="4258" y="2012"/>
                  <a:ext cx="27" cy="20"/>
                </a:xfrm>
                <a:custGeom>
                  <a:avLst/>
                  <a:gdLst>
                    <a:gd name="T0" fmla="*/ 1 w 33"/>
                    <a:gd name="T1" fmla="*/ 0 h 25"/>
                    <a:gd name="T2" fmla="*/ 1 w 33"/>
                    <a:gd name="T3" fmla="*/ 2 h 25"/>
                    <a:gd name="T4" fmla="*/ 1 w 33"/>
                    <a:gd name="T5" fmla="*/ 2 h 25"/>
                    <a:gd name="T6" fmla="*/ 2 w 33"/>
                    <a:gd name="T7" fmla="*/ 3 h 25"/>
                    <a:gd name="T8" fmla="*/ 2 w 33"/>
                    <a:gd name="T9" fmla="*/ 3 h 25"/>
                    <a:gd name="T10" fmla="*/ 1 w 33"/>
                    <a:gd name="T11" fmla="*/ 3 h 25"/>
                    <a:gd name="T12" fmla="*/ 2 w 33"/>
                    <a:gd name="T13" fmla="*/ 5 h 25"/>
                    <a:gd name="T14" fmla="*/ 2 w 33"/>
                    <a:gd name="T15" fmla="*/ 5 h 25"/>
                    <a:gd name="T16" fmla="*/ 2 w 33"/>
                    <a:gd name="T17" fmla="*/ 5 h 25"/>
                    <a:gd name="T18" fmla="*/ 2 w 33"/>
                    <a:gd name="T19" fmla="*/ 7 h 25"/>
                    <a:gd name="T20" fmla="*/ 4 w 33"/>
                    <a:gd name="T21" fmla="*/ 8 h 25"/>
                    <a:gd name="T22" fmla="*/ 6 w 33"/>
                    <a:gd name="T23" fmla="*/ 9 h 25"/>
                    <a:gd name="T24" fmla="*/ 6 w 33"/>
                    <a:gd name="T25" fmla="*/ 9 h 25"/>
                    <a:gd name="T26" fmla="*/ 6 w 33"/>
                    <a:gd name="T27" fmla="*/ 9 h 25"/>
                    <a:gd name="T28" fmla="*/ 7 w 33"/>
                    <a:gd name="T29" fmla="*/ 9 h 25"/>
                    <a:gd name="T30" fmla="*/ 7 w 33"/>
                    <a:gd name="T31" fmla="*/ 9 h 25"/>
                    <a:gd name="T32" fmla="*/ 7 w 33"/>
                    <a:gd name="T33" fmla="*/ 10 h 25"/>
                    <a:gd name="T34" fmla="*/ 8 w 33"/>
                    <a:gd name="T35" fmla="*/ 10 h 25"/>
                    <a:gd name="T36" fmla="*/ 9 w 33"/>
                    <a:gd name="T37" fmla="*/ 10 h 25"/>
                    <a:gd name="T38" fmla="*/ 9 w 33"/>
                    <a:gd name="T39" fmla="*/ 10 h 25"/>
                    <a:gd name="T40" fmla="*/ 9 w 33"/>
                    <a:gd name="T41" fmla="*/ 10 h 25"/>
                    <a:gd name="T42" fmla="*/ 11 w 33"/>
                    <a:gd name="T43" fmla="*/ 10 h 25"/>
                    <a:gd name="T44" fmla="*/ 11 w 33"/>
                    <a:gd name="T45" fmla="*/ 9 h 25"/>
                    <a:gd name="T46" fmla="*/ 11 w 33"/>
                    <a:gd name="T47" fmla="*/ 9 h 25"/>
                    <a:gd name="T48" fmla="*/ 12 w 33"/>
                    <a:gd name="T49" fmla="*/ 9 h 25"/>
                    <a:gd name="T50" fmla="*/ 13 w 33"/>
                    <a:gd name="T51" fmla="*/ 9 h 25"/>
                    <a:gd name="T52" fmla="*/ 13 w 33"/>
                    <a:gd name="T53" fmla="*/ 8 h 25"/>
                    <a:gd name="T54" fmla="*/ 13 w 33"/>
                    <a:gd name="T55" fmla="*/ 8 h 25"/>
                    <a:gd name="T56" fmla="*/ 13 w 33"/>
                    <a:gd name="T57" fmla="*/ 8 h 25"/>
                    <a:gd name="T58" fmla="*/ 15 w 33"/>
                    <a:gd name="T59" fmla="*/ 7 h 25"/>
                    <a:gd name="T60" fmla="*/ 15 w 33"/>
                    <a:gd name="T61" fmla="*/ 7 h 25"/>
                    <a:gd name="T62" fmla="*/ 14 w 33"/>
                    <a:gd name="T63" fmla="*/ 6 h 25"/>
                    <a:gd name="T64" fmla="*/ 13 w 33"/>
                    <a:gd name="T65" fmla="*/ 6 h 25"/>
                    <a:gd name="T66" fmla="*/ 13 w 33"/>
                    <a:gd name="T67" fmla="*/ 6 h 25"/>
                    <a:gd name="T68" fmla="*/ 13 w 33"/>
                    <a:gd name="T69" fmla="*/ 6 h 25"/>
                    <a:gd name="T70" fmla="*/ 13 w 33"/>
                    <a:gd name="T71" fmla="*/ 7 h 25"/>
                    <a:gd name="T72" fmla="*/ 12 w 33"/>
                    <a:gd name="T73" fmla="*/ 8 h 25"/>
                    <a:gd name="T74" fmla="*/ 11 w 33"/>
                    <a:gd name="T75" fmla="*/ 8 h 25"/>
                    <a:gd name="T76" fmla="*/ 11 w 33"/>
                    <a:gd name="T77" fmla="*/ 8 h 25"/>
                    <a:gd name="T78" fmla="*/ 11 w 33"/>
                    <a:gd name="T79" fmla="*/ 8 h 25"/>
                    <a:gd name="T80" fmla="*/ 9 w 33"/>
                    <a:gd name="T81" fmla="*/ 9 h 25"/>
                    <a:gd name="T82" fmla="*/ 9 w 33"/>
                    <a:gd name="T83" fmla="*/ 8 h 25"/>
                    <a:gd name="T84" fmla="*/ 9 w 33"/>
                    <a:gd name="T85" fmla="*/ 8 h 25"/>
                    <a:gd name="T86" fmla="*/ 8 w 33"/>
                    <a:gd name="T87" fmla="*/ 8 h 25"/>
                    <a:gd name="T88" fmla="*/ 7 w 33"/>
                    <a:gd name="T89" fmla="*/ 9 h 25"/>
                    <a:gd name="T90" fmla="*/ 7 w 33"/>
                    <a:gd name="T91" fmla="*/ 8 h 25"/>
                    <a:gd name="T92" fmla="*/ 7 w 33"/>
                    <a:gd name="T93" fmla="*/ 8 h 25"/>
                    <a:gd name="T94" fmla="*/ 6 w 33"/>
                    <a:gd name="T95" fmla="*/ 8 h 25"/>
                    <a:gd name="T96" fmla="*/ 6 w 33"/>
                    <a:gd name="T97" fmla="*/ 8 h 25"/>
                    <a:gd name="T98" fmla="*/ 6 w 33"/>
                    <a:gd name="T99" fmla="*/ 7 h 25"/>
                    <a:gd name="T100" fmla="*/ 4 w 33"/>
                    <a:gd name="T101" fmla="*/ 6 h 25"/>
                    <a:gd name="T102" fmla="*/ 2 w 33"/>
                    <a:gd name="T103" fmla="*/ 5 h 25"/>
                    <a:gd name="T104" fmla="*/ 2 w 33"/>
                    <a:gd name="T105" fmla="*/ 3 h 25"/>
                    <a:gd name="T106" fmla="*/ 2 w 33"/>
                    <a:gd name="T107" fmla="*/ 2 h 25"/>
                    <a:gd name="T108" fmla="*/ 1 w 33"/>
                    <a:gd name="T109" fmla="*/ 0 h 25"/>
                    <a:gd name="T110" fmla="*/ 1 w 33"/>
                    <a:gd name="T111" fmla="*/ 0 h 25"/>
                    <a:gd name="T112" fmla="*/ 1 w 33"/>
                    <a:gd name="T113" fmla="*/ 0 h 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3" h="25">
                      <a:moveTo>
                        <a:pt x="1" y="0"/>
                      </a:moveTo>
                      <a:cubicBezTo>
                        <a:pt x="1" y="1"/>
                        <a:pt x="1" y="1"/>
                        <a:pt x="1" y="2"/>
                      </a:cubicBezTo>
                      <a:cubicBezTo>
                        <a:pt x="1" y="2"/>
                        <a:pt x="1" y="2"/>
                        <a:pt x="1" y="3"/>
                      </a:cubicBezTo>
                      <a:cubicBezTo>
                        <a:pt x="1" y="4"/>
                        <a:pt x="2" y="6"/>
                        <a:pt x="2" y="7"/>
                      </a:cubicBezTo>
                      <a:cubicBezTo>
                        <a:pt x="2" y="7"/>
                        <a:pt x="2" y="7"/>
                        <a:pt x="2" y="7"/>
                      </a:cubicBezTo>
                      <a:cubicBezTo>
                        <a:pt x="1" y="8"/>
                        <a:pt x="1" y="8"/>
                        <a:pt x="1" y="8"/>
                      </a:cubicBezTo>
                      <a:cubicBezTo>
                        <a:pt x="1" y="10"/>
                        <a:pt x="3" y="11"/>
                        <a:pt x="3" y="12"/>
                      </a:cubicBezTo>
                      <a:cubicBezTo>
                        <a:pt x="3" y="12"/>
                        <a:pt x="3" y="12"/>
                        <a:pt x="3" y="12"/>
                      </a:cubicBezTo>
                      <a:cubicBezTo>
                        <a:pt x="3" y="13"/>
                        <a:pt x="3" y="13"/>
                        <a:pt x="3" y="13"/>
                      </a:cubicBezTo>
                      <a:cubicBezTo>
                        <a:pt x="3" y="15"/>
                        <a:pt x="5" y="15"/>
                        <a:pt x="6" y="17"/>
                      </a:cubicBezTo>
                      <a:cubicBezTo>
                        <a:pt x="6" y="19"/>
                        <a:pt x="9" y="18"/>
                        <a:pt x="9" y="20"/>
                      </a:cubicBezTo>
                      <a:cubicBezTo>
                        <a:pt x="9" y="22"/>
                        <a:pt x="12" y="21"/>
                        <a:pt x="12" y="22"/>
                      </a:cubicBezTo>
                      <a:cubicBezTo>
                        <a:pt x="12" y="23"/>
                        <a:pt x="13" y="23"/>
                        <a:pt x="13" y="23"/>
                      </a:cubicBezTo>
                      <a:cubicBezTo>
                        <a:pt x="13" y="23"/>
                        <a:pt x="14" y="23"/>
                        <a:pt x="14" y="23"/>
                      </a:cubicBezTo>
                      <a:cubicBezTo>
                        <a:pt x="14" y="23"/>
                        <a:pt x="14" y="23"/>
                        <a:pt x="15" y="23"/>
                      </a:cubicBezTo>
                      <a:cubicBezTo>
                        <a:pt x="15" y="23"/>
                        <a:pt x="15" y="23"/>
                        <a:pt x="15" y="23"/>
                      </a:cubicBezTo>
                      <a:cubicBezTo>
                        <a:pt x="16" y="24"/>
                        <a:pt x="16" y="25"/>
                        <a:pt x="16" y="25"/>
                      </a:cubicBezTo>
                      <a:cubicBezTo>
                        <a:pt x="17" y="25"/>
                        <a:pt x="17" y="24"/>
                        <a:pt x="18" y="24"/>
                      </a:cubicBezTo>
                      <a:cubicBezTo>
                        <a:pt x="18" y="24"/>
                        <a:pt x="19" y="24"/>
                        <a:pt x="19" y="24"/>
                      </a:cubicBezTo>
                      <a:cubicBezTo>
                        <a:pt x="19" y="24"/>
                        <a:pt x="20" y="24"/>
                        <a:pt x="20" y="24"/>
                      </a:cubicBezTo>
                      <a:cubicBezTo>
                        <a:pt x="20" y="24"/>
                        <a:pt x="21" y="25"/>
                        <a:pt x="21" y="25"/>
                      </a:cubicBezTo>
                      <a:cubicBezTo>
                        <a:pt x="22" y="25"/>
                        <a:pt x="23" y="24"/>
                        <a:pt x="23" y="24"/>
                      </a:cubicBezTo>
                      <a:cubicBezTo>
                        <a:pt x="24" y="23"/>
                        <a:pt x="25" y="23"/>
                        <a:pt x="26" y="23"/>
                      </a:cubicBezTo>
                      <a:cubicBezTo>
                        <a:pt x="26" y="23"/>
                        <a:pt x="26" y="23"/>
                        <a:pt x="26" y="23"/>
                      </a:cubicBezTo>
                      <a:cubicBezTo>
                        <a:pt x="26" y="23"/>
                        <a:pt x="27" y="23"/>
                        <a:pt x="27" y="23"/>
                      </a:cubicBezTo>
                      <a:cubicBezTo>
                        <a:pt x="28" y="23"/>
                        <a:pt x="28" y="22"/>
                        <a:pt x="29" y="22"/>
                      </a:cubicBezTo>
                      <a:cubicBezTo>
                        <a:pt x="29" y="21"/>
                        <a:pt x="30" y="20"/>
                        <a:pt x="30" y="20"/>
                      </a:cubicBezTo>
                      <a:cubicBezTo>
                        <a:pt x="30" y="20"/>
                        <a:pt x="30" y="20"/>
                        <a:pt x="30" y="20"/>
                      </a:cubicBezTo>
                      <a:cubicBezTo>
                        <a:pt x="30" y="20"/>
                        <a:pt x="31" y="20"/>
                        <a:pt x="31" y="20"/>
                      </a:cubicBezTo>
                      <a:cubicBezTo>
                        <a:pt x="32" y="20"/>
                        <a:pt x="32" y="19"/>
                        <a:pt x="33" y="18"/>
                      </a:cubicBezTo>
                      <a:cubicBezTo>
                        <a:pt x="33" y="18"/>
                        <a:pt x="33" y="17"/>
                        <a:pt x="33" y="17"/>
                      </a:cubicBezTo>
                      <a:cubicBezTo>
                        <a:pt x="33" y="16"/>
                        <a:pt x="32" y="16"/>
                        <a:pt x="32" y="16"/>
                      </a:cubicBezTo>
                      <a:cubicBezTo>
                        <a:pt x="31" y="16"/>
                        <a:pt x="31" y="16"/>
                        <a:pt x="31" y="16"/>
                      </a:cubicBezTo>
                      <a:cubicBezTo>
                        <a:pt x="31" y="16"/>
                        <a:pt x="30" y="16"/>
                        <a:pt x="30" y="16"/>
                      </a:cubicBezTo>
                      <a:cubicBezTo>
                        <a:pt x="30" y="16"/>
                        <a:pt x="30" y="16"/>
                        <a:pt x="30" y="16"/>
                      </a:cubicBezTo>
                      <a:cubicBezTo>
                        <a:pt x="30" y="16"/>
                        <a:pt x="29" y="17"/>
                        <a:pt x="29" y="18"/>
                      </a:cubicBezTo>
                      <a:cubicBezTo>
                        <a:pt x="28" y="18"/>
                        <a:pt x="28" y="19"/>
                        <a:pt x="27" y="19"/>
                      </a:cubicBezTo>
                      <a:cubicBezTo>
                        <a:pt x="27" y="19"/>
                        <a:pt x="26" y="19"/>
                        <a:pt x="26" y="19"/>
                      </a:cubicBezTo>
                      <a:cubicBezTo>
                        <a:pt x="26" y="19"/>
                        <a:pt x="26" y="19"/>
                        <a:pt x="26" y="19"/>
                      </a:cubicBezTo>
                      <a:cubicBezTo>
                        <a:pt x="25" y="19"/>
                        <a:pt x="24" y="19"/>
                        <a:pt x="23" y="20"/>
                      </a:cubicBezTo>
                      <a:cubicBezTo>
                        <a:pt x="23" y="20"/>
                        <a:pt x="22" y="21"/>
                        <a:pt x="21" y="21"/>
                      </a:cubicBezTo>
                      <a:cubicBezTo>
                        <a:pt x="21" y="21"/>
                        <a:pt x="20" y="20"/>
                        <a:pt x="20" y="20"/>
                      </a:cubicBezTo>
                      <a:cubicBezTo>
                        <a:pt x="20" y="20"/>
                        <a:pt x="19" y="20"/>
                        <a:pt x="19" y="20"/>
                      </a:cubicBezTo>
                      <a:cubicBezTo>
                        <a:pt x="19" y="20"/>
                        <a:pt x="18" y="20"/>
                        <a:pt x="18" y="20"/>
                      </a:cubicBezTo>
                      <a:cubicBezTo>
                        <a:pt x="17" y="20"/>
                        <a:pt x="17" y="21"/>
                        <a:pt x="16" y="21"/>
                      </a:cubicBezTo>
                      <a:cubicBezTo>
                        <a:pt x="16" y="21"/>
                        <a:pt x="16" y="20"/>
                        <a:pt x="15" y="19"/>
                      </a:cubicBezTo>
                      <a:cubicBezTo>
                        <a:pt x="15" y="19"/>
                        <a:pt x="15" y="19"/>
                        <a:pt x="15" y="19"/>
                      </a:cubicBezTo>
                      <a:cubicBezTo>
                        <a:pt x="14" y="19"/>
                        <a:pt x="14" y="19"/>
                        <a:pt x="14" y="19"/>
                      </a:cubicBezTo>
                      <a:cubicBezTo>
                        <a:pt x="14" y="19"/>
                        <a:pt x="13" y="19"/>
                        <a:pt x="13" y="19"/>
                      </a:cubicBezTo>
                      <a:cubicBezTo>
                        <a:pt x="13" y="19"/>
                        <a:pt x="12" y="19"/>
                        <a:pt x="12" y="18"/>
                      </a:cubicBezTo>
                      <a:cubicBezTo>
                        <a:pt x="12" y="17"/>
                        <a:pt x="9" y="18"/>
                        <a:pt x="9" y="16"/>
                      </a:cubicBezTo>
                      <a:cubicBezTo>
                        <a:pt x="9" y="14"/>
                        <a:pt x="6" y="15"/>
                        <a:pt x="6" y="12"/>
                      </a:cubicBezTo>
                      <a:cubicBezTo>
                        <a:pt x="5" y="11"/>
                        <a:pt x="3" y="11"/>
                        <a:pt x="3" y="8"/>
                      </a:cubicBezTo>
                      <a:cubicBezTo>
                        <a:pt x="3" y="7"/>
                        <a:pt x="0" y="6"/>
                        <a:pt x="2" y="3"/>
                      </a:cubicBezTo>
                      <a:cubicBezTo>
                        <a:pt x="2" y="2"/>
                        <a:pt x="1" y="1"/>
                        <a:pt x="1" y="0"/>
                      </a:cubicBezTo>
                      <a:cubicBezTo>
                        <a:pt x="1" y="0"/>
                        <a:pt x="1" y="0"/>
                        <a:pt x="1" y="0"/>
                      </a:cubicBezTo>
                      <a:cubicBezTo>
                        <a:pt x="1" y="0"/>
                        <a:pt x="1" y="0"/>
                        <a:pt x="1" y="0"/>
                      </a:cubicBezTo>
                    </a:path>
                  </a:pathLst>
                </a:custGeom>
                <a:solidFill>
                  <a:srgbClr val="AA84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3" name="Freeform 9134">
                  <a:extLst>
                    <a:ext uri="{FF2B5EF4-FFF2-40B4-BE49-F238E27FC236}">
                      <a16:creationId xmlns:a16="http://schemas.microsoft.com/office/drawing/2014/main" id="{9A44D030-CD60-D54E-876A-2BF34AEAA82B}"/>
                    </a:ext>
                  </a:extLst>
                </p:cNvPr>
                <p:cNvSpPr>
                  <a:spLocks/>
                </p:cNvSpPr>
                <p:nvPr/>
              </p:nvSpPr>
              <p:spPr bwMode="auto">
                <a:xfrm>
                  <a:off x="4285" y="2022"/>
                  <a:ext cx="3" cy="4"/>
                </a:xfrm>
                <a:custGeom>
                  <a:avLst/>
                  <a:gdLst>
                    <a:gd name="T0" fmla="*/ 2 w 4"/>
                    <a:gd name="T1" fmla="*/ 0 h 5"/>
                    <a:gd name="T2" fmla="*/ 1 w 4"/>
                    <a:gd name="T3" fmla="*/ 0 h 5"/>
                    <a:gd name="T4" fmla="*/ 0 w 4"/>
                    <a:gd name="T5" fmla="*/ 2 h 5"/>
                    <a:gd name="T6" fmla="*/ 1 w 4"/>
                    <a:gd name="T7" fmla="*/ 2 h 5"/>
                    <a:gd name="T8" fmla="*/ 2 w 4"/>
                    <a:gd name="T9" fmla="*/ 2 h 5"/>
                    <a:gd name="T10" fmla="*/ 2 w 4"/>
                    <a:gd name="T11" fmla="*/ 2 h 5"/>
                    <a:gd name="T12" fmla="*/ 2 w 4"/>
                    <a:gd name="T13" fmla="*/ 2 h 5"/>
                    <a:gd name="T14" fmla="*/ 2 w 4"/>
                    <a:gd name="T15" fmla="*/ 0 h 5"/>
                    <a:gd name="T16" fmla="*/ 2 w 4"/>
                    <a:gd name="T17" fmla="*/ 0 h 5"/>
                    <a:gd name="T18" fmla="*/ 2 w 4"/>
                    <a:gd name="T19" fmla="*/ 0 h 5"/>
                    <a:gd name="T20" fmla="*/ 2 w 4"/>
                    <a:gd name="T21" fmla="*/ 1 h 5"/>
                    <a:gd name="T22" fmla="*/ 2 w 4"/>
                    <a:gd name="T23" fmla="*/ 0 h 5"/>
                    <a:gd name="T24" fmla="*/ 2 w 4"/>
                    <a:gd name="T25" fmla="*/ 0 h 5"/>
                    <a:gd name="T26" fmla="*/ 2 w 4"/>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5">
                      <a:moveTo>
                        <a:pt x="2" y="0"/>
                      </a:moveTo>
                      <a:cubicBezTo>
                        <a:pt x="2" y="0"/>
                        <a:pt x="2" y="0"/>
                        <a:pt x="1" y="0"/>
                      </a:cubicBezTo>
                      <a:cubicBezTo>
                        <a:pt x="1" y="1"/>
                        <a:pt x="0" y="3"/>
                        <a:pt x="0" y="4"/>
                      </a:cubicBezTo>
                      <a:cubicBezTo>
                        <a:pt x="0" y="4"/>
                        <a:pt x="1" y="4"/>
                        <a:pt x="1" y="5"/>
                      </a:cubicBezTo>
                      <a:cubicBezTo>
                        <a:pt x="1" y="4"/>
                        <a:pt x="2" y="4"/>
                        <a:pt x="2" y="4"/>
                      </a:cubicBezTo>
                      <a:cubicBezTo>
                        <a:pt x="2" y="4"/>
                        <a:pt x="2" y="4"/>
                        <a:pt x="2" y="4"/>
                      </a:cubicBezTo>
                      <a:cubicBezTo>
                        <a:pt x="2" y="4"/>
                        <a:pt x="3" y="4"/>
                        <a:pt x="3" y="4"/>
                      </a:cubicBezTo>
                      <a:cubicBezTo>
                        <a:pt x="4" y="4"/>
                        <a:pt x="4" y="2"/>
                        <a:pt x="4" y="0"/>
                      </a:cubicBezTo>
                      <a:cubicBezTo>
                        <a:pt x="4" y="0"/>
                        <a:pt x="4" y="0"/>
                        <a:pt x="4" y="0"/>
                      </a:cubicBezTo>
                      <a:cubicBezTo>
                        <a:pt x="4" y="0"/>
                        <a:pt x="4" y="0"/>
                        <a:pt x="4" y="0"/>
                      </a:cubicBezTo>
                      <a:cubicBezTo>
                        <a:pt x="4" y="0"/>
                        <a:pt x="4" y="1"/>
                        <a:pt x="4" y="1"/>
                      </a:cubicBezTo>
                      <a:cubicBezTo>
                        <a:pt x="4" y="1"/>
                        <a:pt x="3" y="0"/>
                        <a:pt x="3" y="0"/>
                      </a:cubicBezTo>
                      <a:cubicBezTo>
                        <a:pt x="3" y="0"/>
                        <a:pt x="3" y="0"/>
                        <a:pt x="3" y="0"/>
                      </a:cubicBezTo>
                      <a:cubicBezTo>
                        <a:pt x="3" y="0"/>
                        <a:pt x="3" y="0"/>
                        <a:pt x="2" y="0"/>
                      </a:cubicBezTo>
                    </a:path>
                  </a:pathLst>
                </a:custGeom>
                <a:solidFill>
                  <a:srgbClr val="A07B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4" name="Freeform 9135">
                  <a:extLst>
                    <a:ext uri="{FF2B5EF4-FFF2-40B4-BE49-F238E27FC236}">
                      <a16:creationId xmlns:a16="http://schemas.microsoft.com/office/drawing/2014/main" id="{1EA48F1B-0F55-ACB8-DB8F-1EE697ED3510}"/>
                    </a:ext>
                  </a:extLst>
                </p:cNvPr>
                <p:cNvSpPr>
                  <a:spLocks/>
                </p:cNvSpPr>
                <p:nvPr/>
              </p:nvSpPr>
              <p:spPr bwMode="auto">
                <a:xfrm>
                  <a:off x="4268" y="2004"/>
                  <a:ext cx="2" cy="3"/>
                </a:xfrm>
                <a:custGeom>
                  <a:avLst/>
                  <a:gdLst>
                    <a:gd name="T0" fmla="*/ 0 w 2"/>
                    <a:gd name="T1" fmla="*/ 0 h 3"/>
                    <a:gd name="T2" fmla="*/ 0 w 2"/>
                    <a:gd name="T3" fmla="*/ 0 h 3"/>
                    <a:gd name="T4" fmla="*/ 1 w 2"/>
                    <a:gd name="T5" fmla="*/ 3 h 3"/>
                    <a:gd name="T6" fmla="*/ 1 w 2"/>
                    <a:gd name="T7" fmla="*/ 3 h 3"/>
                    <a:gd name="T8" fmla="*/ 2 w 2"/>
                    <a:gd name="T9" fmla="*/ 2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0" y="0"/>
                        <a:pt x="0" y="0"/>
                      </a:cubicBezTo>
                      <a:cubicBezTo>
                        <a:pt x="2" y="0"/>
                        <a:pt x="1" y="2"/>
                        <a:pt x="1" y="3"/>
                      </a:cubicBezTo>
                      <a:cubicBezTo>
                        <a:pt x="1" y="3"/>
                        <a:pt x="1" y="3"/>
                        <a:pt x="1" y="3"/>
                      </a:cubicBezTo>
                      <a:cubicBezTo>
                        <a:pt x="1" y="3"/>
                        <a:pt x="2" y="3"/>
                        <a:pt x="2" y="2"/>
                      </a:cubicBezTo>
                      <a:cubicBezTo>
                        <a:pt x="2" y="1"/>
                        <a:pt x="1" y="0"/>
                        <a:pt x="0"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5" name="Freeform 9136">
                  <a:extLst>
                    <a:ext uri="{FF2B5EF4-FFF2-40B4-BE49-F238E27FC236}">
                      <a16:creationId xmlns:a16="http://schemas.microsoft.com/office/drawing/2014/main" id="{FDD531AC-9F93-A601-6546-A6828DA1C23B}"/>
                    </a:ext>
                  </a:extLst>
                </p:cNvPr>
                <p:cNvSpPr>
                  <a:spLocks/>
                </p:cNvSpPr>
                <p:nvPr/>
              </p:nvSpPr>
              <p:spPr bwMode="auto">
                <a:xfrm>
                  <a:off x="4271" y="2000"/>
                  <a:ext cx="2" cy="3"/>
                </a:xfrm>
                <a:custGeom>
                  <a:avLst/>
                  <a:gdLst>
                    <a:gd name="T0" fmla="*/ 1 w 3"/>
                    <a:gd name="T1" fmla="*/ 0 h 3"/>
                    <a:gd name="T2" fmla="*/ 1 w 3"/>
                    <a:gd name="T3" fmla="*/ 3 h 3"/>
                    <a:gd name="T4" fmla="*/ 1 w 3"/>
                    <a:gd name="T5" fmla="*/ 3 h 3"/>
                    <a:gd name="T6" fmla="*/ 1 w 3"/>
                    <a:gd name="T7" fmla="*/ 0 h 3"/>
                    <a:gd name="T8" fmla="*/ 1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1" y="0"/>
                      </a:moveTo>
                      <a:cubicBezTo>
                        <a:pt x="0" y="1"/>
                        <a:pt x="1" y="3"/>
                        <a:pt x="3" y="3"/>
                      </a:cubicBezTo>
                      <a:cubicBezTo>
                        <a:pt x="3" y="3"/>
                        <a:pt x="3" y="3"/>
                        <a:pt x="3" y="3"/>
                      </a:cubicBezTo>
                      <a:cubicBezTo>
                        <a:pt x="3" y="2"/>
                        <a:pt x="1" y="1"/>
                        <a:pt x="1" y="0"/>
                      </a:cubicBezTo>
                      <a:cubicBezTo>
                        <a:pt x="1" y="0"/>
                        <a:pt x="1"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6" name="Freeform 9137">
                  <a:extLst>
                    <a:ext uri="{FF2B5EF4-FFF2-40B4-BE49-F238E27FC236}">
                      <a16:creationId xmlns:a16="http://schemas.microsoft.com/office/drawing/2014/main" id="{3BBF3C43-2D26-099E-98E4-537D01BA697E}"/>
                    </a:ext>
                  </a:extLst>
                </p:cNvPr>
                <p:cNvSpPr>
                  <a:spLocks/>
                </p:cNvSpPr>
                <p:nvPr/>
              </p:nvSpPr>
              <p:spPr bwMode="auto">
                <a:xfrm>
                  <a:off x="4272" y="2008"/>
                  <a:ext cx="4" cy="3"/>
                </a:xfrm>
                <a:custGeom>
                  <a:avLst/>
                  <a:gdLst>
                    <a:gd name="T0" fmla="*/ 1 w 4"/>
                    <a:gd name="T1" fmla="*/ 0 h 4"/>
                    <a:gd name="T2" fmla="*/ 1 w 4"/>
                    <a:gd name="T3" fmla="*/ 0 h 4"/>
                    <a:gd name="T4" fmla="*/ 1 w 4"/>
                    <a:gd name="T5" fmla="*/ 0 h 4"/>
                    <a:gd name="T6" fmla="*/ 1 w 4"/>
                    <a:gd name="T7" fmla="*/ 0 h 4"/>
                    <a:gd name="T8" fmla="*/ 3 w 4"/>
                    <a:gd name="T9" fmla="*/ 2 h 4"/>
                    <a:gd name="T10" fmla="*/ 2 w 4"/>
                    <a:gd name="T11" fmla="*/ 0 h 4"/>
                    <a:gd name="T12" fmla="*/ 1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1" y="0"/>
                      </a:moveTo>
                      <a:cubicBezTo>
                        <a:pt x="1" y="0"/>
                        <a:pt x="0" y="0"/>
                        <a:pt x="1" y="0"/>
                      </a:cubicBezTo>
                      <a:cubicBezTo>
                        <a:pt x="1" y="0"/>
                        <a:pt x="1" y="0"/>
                        <a:pt x="1" y="0"/>
                      </a:cubicBezTo>
                      <a:cubicBezTo>
                        <a:pt x="1" y="0"/>
                        <a:pt x="1" y="0"/>
                        <a:pt x="1" y="0"/>
                      </a:cubicBezTo>
                      <a:cubicBezTo>
                        <a:pt x="2" y="0"/>
                        <a:pt x="2" y="3"/>
                        <a:pt x="3" y="4"/>
                      </a:cubicBezTo>
                      <a:cubicBezTo>
                        <a:pt x="4" y="3"/>
                        <a:pt x="3" y="0"/>
                        <a:pt x="2" y="0"/>
                      </a:cubicBezTo>
                      <a:cubicBezTo>
                        <a:pt x="2" y="0"/>
                        <a:pt x="2"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7" name="Freeform 9138">
                  <a:extLst>
                    <a:ext uri="{FF2B5EF4-FFF2-40B4-BE49-F238E27FC236}">
                      <a16:creationId xmlns:a16="http://schemas.microsoft.com/office/drawing/2014/main" id="{E45010D7-461E-DF22-C834-E9CE80E17FC0}"/>
                    </a:ext>
                  </a:extLst>
                </p:cNvPr>
                <p:cNvSpPr>
                  <a:spLocks noEditPoints="1"/>
                </p:cNvSpPr>
                <p:nvPr/>
              </p:nvSpPr>
              <p:spPr bwMode="auto">
                <a:xfrm>
                  <a:off x="4278" y="2001"/>
                  <a:ext cx="2" cy="5"/>
                </a:xfrm>
                <a:custGeom>
                  <a:avLst/>
                  <a:gdLst>
                    <a:gd name="T0" fmla="*/ 1 w 2"/>
                    <a:gd name="T1" fmla="*/ 0 h 6"/>
                    <a:gd name="T2" fmla="*/ 0 w 2"/>
                    <a:gd name="T3" fmla="*/ 3 h 6"/>
                    <a:gd name="T4" fmla="*/ 2 w 2"/>
                    <a:gd name="T5" fmla="*/ 3 h 6"/>
                    <a:gd name="T6" fmla="*/ 2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0" y="1"/>
                        <a:pt x="0" y="2"/>
                        <a:pt x="0" y="3"/>
                      </a:cubicBezTo>
                      <a:cubicBezTo>
                        <a:pt x="0" y="3"/>
                        <a:pt x="1" y="6"/>
                        <a:pt x="2" y="6"/>
                      </a:cubicBezTo>
                      <a:cubicBezTo>
                        <a:pt x="2" y="6"/>
                        <a:pt x="2" y="6"/>
                        <a:pt x="2" y="6"/>
                      </a:cubicBezTo>
                      <a:cubicBezTo>
                        <a:pt x="2" y="5"/>
                        <a:pt x="1" y="4"/>
                        <a:pt x="1" y="4"/>
                      </a:cubicBezTo>
                      <a:cubicBezTo>
                        <a:pt x="1" y="3"/>
                        <a:pt x="0"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8" name="Freeform 9139">
                  <a:extLst>
                    <a:ext uri="{FF2B5EF4-FFF2-40B4-BE49-F238E27FC236}">
                      <a16:creationId xmlns:a16="http://schemas.microsoft.com/office/drawing/2014/main" id="{7DCBF176-F13F-964C-CDBA-0B94F4FAFFC0}"/>
                    </a:ext>
                  </a:extLst>
                </p:cNvPr>
                <p:cNvSpPr>
                  <a:spLocks noEditPoints="1"/>
                </p:cNvSpPr>
                <p:nvPr/>
              </p:nvSpPr>
              <p:spPr bwMode="auto">
                <a:xfrm>
                  <a:off x="4274" y="1998"/>
                  <a:ext cx="2" cy="2"/>
                </a:xfrm>
                <a:custGeom>
                  <a:avLst/>
                  <a:gdLst>
                    <a:gd name="T0" fmla="*/ 0 w 3"/>
                    <a:gd name="T1" fmla="*/ 1 h 3"/>
                    <a:gd name="T2" fmla="*/ 0 w 3"/>
                    <a:gd name="T3" fmla="*/ 1 h 3"/>
                    <a:gd name="T4" fmla="*/ 0 w 3"/>
                    <a:gd name="T5" fmla="*/ 1 h 3"/>
                    <a:gd name="T6" fmla="*/ 0 w 3"/>
                    <a:gd name="T7" fmla="*/ 1 h 3"/>
                    <a:gd name="T8" fmla="*/ 1 w 3"/>
                    <a:gd name="T9" fmla="*/ 0 h 3"/>
                    <a:gd name="T10" fmla="*/ 0 w 3"/>
                    <a:gd name="T11" fmla="*/ 1 h 3"/>
                    <a:gd name="T12" fmla="*/ 1 w 3"/>
                    <a:gd name="T13" fmla="*/ 1 h 3"/>
                    <a:gd name="T14" fmla="*/ 1 w 3"/>
                    <a:gd name="T15" fmla="*/ 1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0" y="1"/>
                      </a:moveTo>
                      <a:cubicBezTo>
                        <a:pt x="0" y="1"/>
                        <a:pt x="0" y="1"/>
                        <a:pt x="0" y="1"/>
                      </a:cubicBezTo>
                      <a:cubicBezTo>
                        <a:pt x="0" y="1"/>
                        <a:pt x="0" y="1"/>
                        <a:pt x="0" y="1"/>
                      </a:cubicBezTo>
                      <a:cubicBezTo>
                        <a:pt x="0" y="1"/>
                        <a:pt x="0" y="1"/>
                        <a:pt x="0" y="1"/>
                      </a:cubicBezTo>
                      <a:moveTo>
                        <a:pt x="1" y="0"/>
                      </a:moveTo>
                      <a:cubicBezTo>
                        <a:pt x="1" y="0"/>
                        <a:pt x="0" y="1"/>
                        <a:pt x="0" y="1"/>
                      </a:cubicBezTo>
                      <a:cubicBezTo>
                        <a:pt x="0" y="1"/>
                        <a:pt x="0" y="1"/>
                        <a:pt x="1" y="1"/>
                      </a:cubicBezTo>
                      <a:cubicBezTo>
                        <a:pt x="1" y="1"/>
                        <a:pt x="3" y="2"/>
                        <a:pt x="3" y="3"/>
                      </a:cubicBezTo>
                      <a:cubicBezTo>
                        <a:pt x="3" y="2"/>
                        <a:pt x="2"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59" name="Freeform 9140">
                  <a:extLst>
                    <a:ext uri="{FF2B5EF4-FFF2-40B4-BE49-F238E27FC236}">
                      <a16:creationId xmlns:a16="http://schemas.microsoft.com/office/drawing/2014/main" id="{A8C820B9-AE82-A32D-F10C-21D295FA2FEB}"/>
                    </a:ext>
                  </a:extLst>
                </p:cNvPr>
                <p:cNvSpPr>
                  <a:spLocks/>
                </p:cNvSpPr>
                <p:nvPr/>
              </p:nvSpPr>
              <p:spPr bwMode="auto">
                <a:xfrm>
                  <a:off x="4274" y="2015"/>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60" name="Freeform 9141">
                  <a:extLst>
                    <a:ext uri="{FF2B5EF4-FFF2-40B4-BE49-F238E27FC236}">
                      <a16:creationId xmlns:a16="http://schemas.microsoft.com/office/drawing/2014/main" id="{F358DE36-0F69-0A87-4189-C60BD3D9643E}"/>
                    </a:ext>
                  </a:extLst>
                </p:cNvPr>
                <p:cNvSpPr>
                  <a:spLocks/>
                </p:cNvSpPr>
                <p:nvPr/>
              </p:nvSpPr>
              <p:spPr bwMode="auto">
                <a:xfrm>
                  <a:off x="4273" y="2015"/>
                  <a:ext cx="3" cy="3"/>
                </a:xfrm>
                <a:custGeom>
                  <a:avLst/>
                  <a:gdLst>
                    <a:gd name="T0" fmla="*/ 0 w 3"/>
                    <a:gd name="T1" fmla="*/ 0 h 4"/>
                    <a:gd name="T2" fmla="*/ 0 w 3"/>
                    <a:gd name="T3" fmla="*/ 2 h 4"/>
                    <a:gd name="T4" fmla="*/ 2 w 3"/>
                    <a:gd name="T5" fmla="*/ 2 h 4"/>
                    <a:gd name="T6" fmla="*/ 3 w 3"/>
                    <a:gd name="T7" fmla="*/ 2 h 4"/>
                    <a:gd name="T8" fmla="*/ 1 w 3"/>
                    <a:gd name="T9" fmla="*/ 0 h 4"/>
                    <a:gd name="T10" fmla="*/ 0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0" y="0"/>
                      </a:moveTo>
                      <a:cubicBezTo>
                        <a:pt x="0" y="0"/>
                        <a:pt x="0" y="1"/>
                        <a:pt x="0" y="2"/>
                      </a:cubicBezTo>
                      <a:cubicBezTo>
                        <a:pt x="1" y="3"/>
                        <a:pt x="1" y="4"/>
                        <a:pt x="2" y="4"/>
                      </a:cubicBezTo>
                      <a:cubicBezTo>
                        <a:pt x="2" y="4"/>
                        <a:pt x="3" y="4"/>
                        <a:pt x="3" y="3"/>
                      </a:cubicBezTo>
                      <a:cubicBezTo>
                        <a:pt x="2" y="3"/>
                        <a:pt x="0" y="1"/>
                        <a:pt x="1" y="0"/>
                      </a:cubicBezTo>
                      <a:cubicBezTo>
                        <a:pt x="1" y="0"/>
                        <a:pt x="0" y="0"/>
                        <a:pt x="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61" name="Oval 9142">
                  <a:extLst>
                    <a:ext uri="{FF2B5EF4-FFF2-40B4-BE49-F238E27FC236}">
                      <a16:creationId xmlns:a16="http://schemas.microsoft.com/office/drawing/2014/main" id="{7E530BB7-264E-1A8A-3954-6CCC309CC839}"/>
                    </a:ext>
                  </a:extLst>
                </p:cNvPr>
                <p:cNvSpPr>
                  <a:spLocks noChangeArrowheads="1"/>
                </p:cNvSpPr>
                <p:nvPr/>
              </p:nvSpPr>
              <p:spPr bwMode="auto">
                <a:xfrm>
                  <a:off x="4273" y="2015"/>
                  <a:ext cx="1" cy="1"/>
                </a:xfrm>
                <a:prstGeom prst="ellipse">
                  <a:avLst/>
                </a:pr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5262" name="Freeform 9143">
                  <a:extLst>
                    <a:ext uri="{FF2B5EF4-FFF2-40B4-BE49-F238E27FC236}">
                      <a16:creationId xmlns:a16="http://schemas.microsoft.com/office/drawing/2014/main" id="{FB6FC24E-4D5B-DB5D-8D5F-DB92D9C9A0EE}"/>
                    </a:ext>
                  </a:extLst>
                </p:cNvPr>
                <p:cNvSpPr>
                  <a:spLocks noEditPoints="1"/>
                </p:cNvSpPr>
                <p:nvPr/>
              </p:nvSpPr>
              <p:spPr bwMode="auto">
                <a:xfrm>
                  <a:off x="4279" y="2012"/>
                  <a:ext cx="2" cy="3"/>
                </a:xfrm>
                <a:custGeom>
                  <a:avLst/>
                  <a:gdLst>
                    <a:gd name="T0" fmla="*/ 0 w 2"/>
                    <a:gd name="T1" fmla="*/ 0 h 4"/>
                    <a:gd name="T2" fmla="*/ 0 w 2"/>
                    <a:gd name="T3" fmla="*/ 0 h 4"/>
                    <a:gd name="T4" fmla="*/ 0 w 2"/>
                    <a:gd name="T5" fmla="*/ 0 h 4"/>
                    <a:gd name="T6" fmla="*/ 0 w 2"/>
                    <a:gd name="T7" fmla="*/ 0 h 4"/>
                    <a:gd name="T8" fmla="*/ 1 w 2"/>
                    <a:gd name="T9" fmla="*/ 0 h 4"/>
                    <a:gd name="T10" fmla="*/ 0 w 2"/>
                    <a:gd name="T11" fmla="*/ 0 h 4"/>
                    <a:gd name="T12" fmla="*/ 2 w 2"/>
                    <a:gd name="T13" fmla="*/ 2 h 4"/>
                    <a:gd name="T14" fmla="*/ 1 w 2"/>
                    <a:gd name="T15" fmla="*/ 2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0" y="0"/>
                      </a:moveTo>
                      <a:cubicBezTo>
                        <a:pt x="0" y="0"/>
                        <a:pt x="0" y="0"/>
                        <a:pt x="0" y="0"/>
                      </a:cubicBezTo>
                      <a:cubicBezTo>
                        <a:pt x="0" y="0"/>
                        <a:pt x="0" y="0"/>
                        <a:pt x="0" y="0"/>
                      </a:cubicBezTo>
                      <a:cubicBezTo>
                        <a:pt x="0" y="0"/>
                        <a:pt x="0" y="0"/>
                        <a:pt x="0" y="0"/>
                      </a:cubicBezTo>
                      <a:moveTo>
                        <a:pt x="1" y="0"/>
                      </a:moveTo>
                      <a:cubicBezTo>
                        <a:pt x="1" y="0"/>
                        <a:pt x="1" y="0"/>
                        <a:pt x="0" y="0"/>
                      </a:cubicBezTo>
                      <a:cubicBezTo>
                        <a:pt x="1" y="1"/>
                        <a:pt x="1" y="1"/>
                        <a:pt x="2" y="2"/>
                      </a:cubicBezTo>
                      <a:cubicBezTo>
                        <a:pt x="2" y="3"/>
                        <a:pt x="1" y="3"/>
                        <a:pt x="1" y="4"/>
                      </a:cubicBezTo>
                      <a:cubicBezTo>
                        <a:pt x="2" y="3"/>
                        <a:pt x="2"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63" name="Freeform 9144">
                  <a:extLst>
                    <a:ext uri="{FF2B5EF4-FFF2-40B4-BE49-F238E27FC236}">
                      <a16:creationId xmlns:a16="http://schemas.microsoft.com/office/drawing/2014/main" id="{8C7E69FE-8CDD-A45D-49DB-BA7C599F426D}"/>
                    </a:ext>
                  </a:extLst>
                </p:cNvPr>
                <p:cNvSpPr>
                  <a:spLocks/>
                </p:cNvSpPr>
                <p:nvPr/>
              </p:nvSpPr>
              <p:spPr bwMode="auto">
                <a:xfrm>
                  <a:off x="4283" y="2005"/>
                  <a:ext cx="3" cy="4"/>
                </a:xfrm>
                <a:custGeom>
                  <a:avLst/>
                  <a:gdLst>
                    <a:gd name="T0" fmla="*/ 2 w 4"/>
                    <a:gd name="T1" fmla="*/ 0 h 5"/>
                    <a:gd name="T2" fmla="*/ 2 w 4"/>
                    <a:gd name="T3" fmla="*/ 2 h 5"/>
                    <a:gd name="T4" fmla="*/ 2 w 4"/>
                    <a:gd name="T5" fmla="*/ 2 h 5"/>
                    <a:gd name="T6" fmla="*/ 2 w 4"/>
                    <a:gd name="T7" fmla="*/ 1 h 5"/>
                    <a:gd name="T8" fmla="*/ 2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2" y="0"/>
                      </a:moveTo>
                      <a:cubicBezTo>
                        <a:pt x="0" y="2"/>
                        <a:pt x="2" y="5"/>
                        <a:pt x="4" y="5"/>
                      </a:cubicBezTo>
                      <a:cubicBezTo>
                        <a:pt x="4" y="5"/>
                        <a:pt x="4" y="5"/>
                        <a:pt x="4" y="5"/>
                      </a:cubicBezTo>
                      <a:cubicBezTo>
                        <a:pt x="3" y="4"/>
                        <a:pt x="3" y="2"/>
                        <a:pt x="2" y="1"/>
                      </a:cubicBezTo>
                      <a:cubicBezTo>
                        <a:pt x="2" y="0"/>
                        <a:pt x="2" y="0"/>
                        <a:pt x="2"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64" name="Freeform 9145">
                  <a:extLst>
                    <a:ext uri="{FF2B5EF4-FFF2-40B4-BE49-F238E27FC236}">
                      <a16:creationId xmlns:a16="http://schemas.microsoft.com/office/drawing/2014/main" id="{FC4792C6-C9A0-E1E6-8737-CF961E6F6C65}"/>
                    </a:ext>
                  </a:extLst>
                </p:cNvPr>
                <p:cNvSpPr>
                  <a:spLocks/>
                </p:cNvSpPr>
                <p:nvPr/>
              </p:nvSpPr>
              <p:spPr bwMode="auto">
                <a:xfrm>
                  <a:off x="4281" y="2000"/>
                  <a:ext cx="3" cy="3"/>
                </a:xfrm>
                <a:custGeom>
                  <a:avLst/>
                  <a:gdLst>
                    <a:gd name="T0" fmla="*/ 1 w 3"/>
                    <a:gd name="T1" fmla="*/ 0 h 3"/>
                    <a:gd name="T2" fmla="*/ 0 w 3"/>
                    <a:gd name="T3" fmla="*/ 0 h 3"/>
                    <a:gd name="T4" fmla="*/ 1 w 3"/>
                    <a:gd name="T5" fmla="*/ 0 h 3"/>
                    <a:gd name="T6" fmla="*/ 1 w 3"/>
                    <a:gd name="T7" fmla="*/ 0 h 3"/>
                    <a:gd name="T8" fmla="*/ 2 w 3"/>
                    <a:gd name="T9" fmla="*/ 3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1" y="0"/>
                      </a:moveTo>
                      <a:cubicBezTo>
                        <a:pt x="1" y="0"/>
                        <a:pt x="1" y="0"/>
                        <a:pt x="0" y="0"/>
                      </a:cubicBezTo>
                      <a:cubicBezTo>
                        <a:pt x="1" y="0"/>
                        <a:pt x="1" y="0"/>
                        <a:pt x="1" y="0"/>
                      </a:cubicBezTo>
                      <a:cubicBezTo>
                        <a:pt x="1" y="0"/>
                        <a:pt x="1" y="0"/>
                        <a:pt x="1" y="0"/>
                      </a:cubicBezTo>
                      <a:cubicBezTo>
                        <a:pt x="2" y="0"/>
                        <a:pt x="2" y="2"/>
                        <a:pt x="2" y="3"/>
                      </a:cubicBezTo>
                      <a:cubicBezTo>
                        <a:pt x="3" y="2"/>
                        <a:pt x="2"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65" name="Freeform 9146">
                  <a:extLst>
                    <a:ext uri="{FF2B5EF4-FFF2-40B4-BE49-F238E27FC236}">
                      <a16:creationId xmlns:a16="http://schemas.microsoft.com/office/drawing/2014/main" id="{01866C5B-3D61-E8BF-3720-DAA654D24328}"/>
                    </a:ext>
                  </a:extLst>
                </p:cNvPr>
                <p:cNvSpPr>
                  <a:spLocks/>
                </p:cNvSpPr>
                <p:nvPr/>
              </p:nvSpPr>
              <p:spPr bwMode="auto">
                <a:xfrm>
                  <a:off x="4280" y="2018"/>
                  <a:ext cx="2" cy="1"/>
                </a:xfrm>
                <a:custGeom>
                  <a:avLst/>
                  <a:gdLst>
                    <a:gd name="T0" fmla="*/ 0 w 3"/>
                    <a:gd name="T1" fmla="*/ 0 h 2"/>
                    <a:gd name="T2" fmla="*/ 1 w 3"/>
                    <a:gd name="T3" fmla="*/ 1 h 2"/>
                    <a:gd name="T4" fmla="*/ 1 w 3"/>
                    <a:gd name="T5" fmla="*/ 1 h 2"/>
                    <a:gd name="T6" fmla="*/ 1 w 3"/>
                    <a:gd name="T7" fmla="*/ 1 h 2"/>
                    <a:gd name="T8" fmla="*/ 0 w 3"/>
                    <a:gd name="T9" fmla="*/ 0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cubicBezTo>
                        <a:pt x="0" y="1"/>
                        <a:pt x="1" y="2"/>
                        <a:pt x="2" y="2"/>
                      </a:cubicBezTo>
                      <a:cubicBezTo>
                        <a:pt x="3" y="2"/>
                        <a:pt x="3" y="2"/>
                        <a:pt x="3" y="1"/>
                      </a:cubicBezTo>
                      <a:cubicBezTo>
                        <a:pt x="3" y="1"/>
                        <a:pt x="2" y="1"/>
                        <a:pt x="2" y="1"/>
                      </a:cubicBezTo>
                      <a:cubicBezTo>
                        <a:pt x="1" y="1"/>
                        <a:pt x="0" y="1"/>
                        <a:pt x="0" y="0"/>
                      </a:cubicBezTo>
                      <a:cubicBezTo>
                        <a:pt x="0" y="0"/>
                        <a:pt x="0" y="0"/>
                        <a:pt x="0"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66" name="Freeform 9147">
                  <a:extLst>
                    <a:ext uri="{FF2B5EF4-FFF2-40B4-BE49-F238E27FC236}">
                      <a16:creationId xmlns:a16="http://schemas.microsoft.com/office/drawing/2014/main" id="{A57273D4-38B8-3C8D-B681-89B7E8DA03AB}"/>
                    </a:ext>
                  </a:extLst>
                </p:cNvPr>
                <p:cNvSpPr>
                  <a:spLocks noEditPoints="1"/>
                </p:cNvSpPr>
                <p:nvPr/>
              </p:nvSpPr>
              <p:spPr bwMode="auto">
                <a:xfrm>
                  <a:off x="4285" y="2013"/>
                  <a:ext cx="1" cy="5"/>
                </a:xfrm>
                <a:custGeom>
                  <a:avLst/>
                  <a:gdLst>
                    <a:gd name="T0" fmla="*/ 1 w 2"/>
                    <a:gd name="T1" fmla="*/ 4 h 5"/>
                    <a:gd name="T2" fmla="*/ 1 w 2"/>
                    <a:gd name="T3" fmla="*/ 5 h 5"/>
                    <a:gd name="T4" fmla="*/ 1 w 2"/>
                    <a:gd name="T5" fmla="*/ 4 h 5"/>
                    <a:gd name="T6" fmla="*/ 1 w 2"/>
                    <a:gd name="T7" fmla="*/ 0 h 5"/>
                    <a:gd name="T8" fmla="*/ 0 w 2"/>
                    <a:gd name="T9" fmla="*/ 0 h 5"/>
                    <a:gd name="T10" fmla="*/ 1 w 2"/>
                    <a:gd name="T11" fmla="*/ 4 h 5"/>
                    <a:gd name="T12" fmla="*/ 1 w 2"/>
                    <a:gd name="T13" fmla="*/ 3 h 5"/>
                    <a:gd name="T14" fmla="*/ 1 w 2"/>
                    <a:gd name="T15" fmla="*/ 0 h 5"/>
                    <a:gd name="T16" fmla="*/ 0 w 2"/>
                    <a:gd name="T17" fmla="*/ 0 h 5"/>
                    <a:gd name="T18" fmla="*/ 0 w 2"/>
                    <a:gd name="T19" fmla="*/ 0 h 5"/>
                    <a:gd name="T20" fmla="*/ 0 w 2"/>
                    <a:gd name="T21" fmla="*/ 0 h 5"/>
                    <a:gd name="T22" fmla="*/ 0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4"/>
                      </a:moveTo>
                      <a:cubicBezTo>
                        <a:pt x="1" y="5"/>
                        <a:pt x="1" y="5"/>
                        <a:pt x="1" y="5"/>
                      </a:cubicBezTo>
                      <a:cubicBezTo>
                        <a:pt x="1" y="5"/>
                        <a:pt x="1" y="5"/>
                        <a:pt x="1" y="4"/>
                      </a:cubicBezTo>
                      <a:moveTo>
                        <a:pt x="1" y="0"/>
                      </a:moveTo>
                      <a:cubicBezTo>
                        <a:pt x="0" y="0"/>
                        <a:pt x="0" y="0"/>
                        <a:pt x="0" y="0"/>
                      </a:cubicBezTo>
                      <a:cubicBezTo>
                        <a:pt x="1" y="0"/>
                        <a:pt x="2" y="3"/>
                        <a:pt x="1" y="4"/>
                      </a:cubicBezTo>
                      <a:cubicBezTo>
                        <a:pt x="1" y="4"/>
                        <a:pt x="2" y="4"/>
                        <a:pt x="2" y="3"/>
                      </a:cubicBezTo>
                      <a:cubicBezTo>
                        <a:pt x="2" y="1"/>
                        <a:pt x="1" y="1"/>
                        <a:pt x="1" y="0"/>
                      </a:cubicBezTo>
                      <a:moveTo>
                        <a:pt x="0" y="0"/>
                      </a:moveTo>
                      <a:cubicBezTo>
                        <a:pt x="0" y="0"/>
                        <a:pt x="0" y="0"/>
                        <a:pt x="0" y="0"/>
                      </a:cubicBezTo>
                      <a:cubicBezTo>
                        <a:pt x="0" y="0"/>
                        <a:pt x="0" y="0"/>
                        <a:pt x="0" y="0"/>
                      </a:cubicBezTo>
                      <a:cubicBezTo>
                        <a:pt x="0" y="0"/>
                        <a:pt x="0" y="0"/>
                        <a:pt x="0"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67" name="Freeform 9148">
                  <a:extLst>
                    <a:ext uri="{FF2B5EF4-FFF2-40B4-BE49-F238E27FC236}">
                      <a16:creationId xmlns:a16="http://schemas.microsoft.com/office/drawing/2014/main" id="{EE684228-6E79-D473-754D-F15ACB26B2FB}"/>
                    </a:ext>
                  </a:extLst>
                </p:cNvPr>
                <p:cNvSpPr>
                  <a:spLocks noEditPoints="1"/>
                </p:cNvSpPr>
                <p:nvPr/>
              </p:nvSpPr>
              <p:spPr bwMode="auto">
                <a:xfrm>
                  <a:off x="4288" y="2011"/>
                  <a:ext cx="1" cy="4"/>
                </a:xfrm>
                <a:custGeom>
                  <a:avLst/>
                  <a:gdLst>
                    <a:gd name="T0" fmla="*/ 1 w 1"/>
                    <a:gd name="T1" fmla="*/ 1 h 5"/>
                    <a:gd name="T2" fmla="*/ 0 w 1"/>
                    <a:gd name="T3" fmla="*/ 2 h 5"/>
                    <a:gd name="T4" fmla="*/ 1 w 1"/>
                    <a:gd name="T5" fmla="*/ 1 h 5"/>
                    <a:gd name="T6" fmla="*/ 1 w 1"/>
                    <a:gd name="T7" fmla="*/ 1 h 5"/>
                    <a:gd name="T8" fmla="*/ 1 w 1"/>
                    <a:gd name="T9" fmla="*/ 1 h 5"/>
                    <a:gd name="T10" fmla="*/ 1 w 1"/>
                    <a:gd name="T11" fmla="*/ 1 h 5"/>
                    <a:gd name="T12" fmla="*/ 0 w 1"/>
                    <a:gd name="T13" fmla="*/ 0 h 5"/>
                    <a:gd name="T14" fmla="*/ 0 w 1"/>
                    <a:gd name="T15" fmla="*/ 0 h 5"/>
                    <a:gd name="T16" fmla="*/ 1 w 1"/>
                    <a:gd name="T17" fmla="*/ 1 h 5"/>
                    <a:gd name="T18" fmla="*/ 0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1"/>
                      </a:moveTo>
                      <a:cubicBezTo>
                        <a:pt x="1" y="2"/>
                        <a:pt x="0" y="4"/>
                        <a:pt x="0" y="5"/>
                      </a:cubicBezTo>
                      <a:cubicBezTo>
                        <a:pt x="1" y="4"/>
                        <a:pt x="1" y="2"/>
                        <a:pt x="1" y="1"/>
                      </a:cubicBezTo>
                      <a:moveTo>
                        <a:pt x="1" y="1"/>
                      </a:moveTo>
                      <a:cubicBezTo>
                        <a:pt x="1" y="1"/>
                        <a:pt x="1" y="1"/>
                        <a:pt x="1" y="1"/>
                      </a:cubicBezTo>
                      <a:cubicBezTo>
                        <a:pt x="1" y="1"/>
                        <a:pt x="1" y="1"/>
                        <a:pt x="1" y="1"/>
                      </a:cubicBezTo>
                      <a:moveTo>
                        <a:pt x="0" y="0"/>
                      </a:moveTo>
                      <a:cubicBezTo>
                        <a:pt x="0" y="0"/>
                        <a:pt x="0" y="0"/>
                        <a:pt x="0" y="0"/>
                      </a:cubicBezTo>
                      <a:cubicBezTo>
                        <a:pt x="0" y="0"/>
                        <a:pt x="1" y="0"/>
                        <a:pt x="1" y="1"/>
                      </a:cubicBezTo>
                      <a:cubicBezTo>
                        <a:pt x="1" y="0"/>
                        <a:pt x="0" y="0"/>
                        <a:pt x="0"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68" name="Freeform 9149">
                  <a:extLst>
                    <a:ext uri="{FF2B5EF4-FFF2-40B4-BE49-F238E27FC236}">
                      <a16:creationId xmlns:a16="http://schemas.microsoft.com/office/drawing/2014/main" id="{126E2F62-E11E-03E2-8158-49F709ECB100}"/>
                    </a:ext>
                  </a:extLst>
                </p:cNvPr>
                <p:cNvSpPr>
                  <a:spLocks/>
                </p:cNvSpPr>
                <p:nvPr/>
              </p:nvSpPr>
              <p:spPr bwMode="auto">
                <a:xfrm>
                  <a:off x="4140" y="2074"/>
                  <a:ext cx="34" cy="39"/>
                </a:xfrm>
                <a:custGeom>
                  <a:avLst/>
                  <a:gdLst>
                    <a:gd name="T0" fmla="*/ 7 w 41"/>
                    <a:gd name="T1" fmla="*/ 1 h 47"/>
                    <a:gd name="T2" fmla="*/ 11 w 41"/>
                    <a:gd name="T3" fmla="*/ 2 h 47"/>
                    <a:gd name="T4" fmla="*/ 13 w 41"/>
                    <a:gd name="T5" fmla="*/ 2 h 47"/>
                    <a:gd name="T6" fmla="*/ 15 w 41"/>
                    <a:gd name="T7" fmla="*/ 5 h 47"/>
                    <a:gd name="T8" fmla="*/ 18 w 41"/>
                    <a:gd name="T9" fmla="*/ 8 h 47"/>
                    <a:gd name="T10" fmla="*/ 18 w 41"/>
                    <a:gd name="T11" fmla="*/ 11 h 47"/>
                    <a:gd name="T12" fmla="*/ 18 w 41"/>
                    <a:gd name="T13" fmla="*/ 13 h 47"/>
                    <a:gd name="T14" fmla="*/ 18 w 41"/>
                    <a:gd name="T15" fmla="*/ 15 h 47"/>
                    <a:gd name="T16" fmla="*/ 18 w 41"/>
                    <a:gd name="T17" fmla="*/ 18 h 47"/>
                    <a:gd name="T18" fmla="*/ 16 w 41"/>
                    <a:gd name="T19" fmla="*/ 19 h 47"/>
                    <a:gd name="T20" fmla="*/ 14 w 41"/>
                    <a:gd name="T21" fmla="*/ 22 h 47"/>
                    <a:gd name="T22" fmla="*/ 12 w 41"/>
                    <a:gd name="T23" fmla="*/ 22 h 47"/>
                    <a:gd name="T24" fmla="*/ 10 w 41"/>
                    <a:gd name="T25" fmla="*/ 22 h 47"/>
                    <a:gd name="T26" fmla="*/ 8 w 41"/>
                    <a:gd name="T27" fmla="*/ 21 h 47"/>
                    <a:gd name="T28" fmla="*/ 6 w 41"/>
                    <a:gd name="T29" fmla="*/ 18 h 47"/>
                    <a:gd name="T30" fmla="*/ 4 w 41"/>
                    <a:gd name="T31" fmla="*/ 18 h 47"/>
                    <a:gd name="T32" fmla="*/ 2 w 41"/>
                    <a:gd name="T33" fmla="*/ 15 h 47"/>
                    <a:gd name="T34" fmla="*/ 2 w 41"/>
                    <a:gd name="T35" fmla="*/ 13 h 47"/>
                    <a:gd name="T36" fmla="*/ 2 w 41"/>
                    <a:gd name="T37" fmla="*/ 11 h 47"/>
                    <a:gd name="T38" fmla="*/ 1 w 41"/>
                    <a:gd name="T39" fmla="*/ 7 h 47"/>
                    <a:gd name="T40" fmla="*/ 2 w 41"/>
                    <a:gd name="T41" fmla="*/ 6 h 47"/>
                    <a:gd name="T42" fmla="*/ 2 w 41"/>
                    <a:gd name="T43" fmla="*/ 3 h 47"/>
                    <a:gd name="T44" fmla="*/ 3 w 41"/>
                    <a:gd name="T45" fmla="*/ 2 h 47"/>
                    <a:gd name="T46" fmla="*/ 6 w 41"/>
                    <a:gd name="T47" fmla="*/ 2 h 47"/>
                    <a:gd name="T48" fmla="*/ 7 w 41"/>
                    <a:gd name="T49" fmla="*/ 1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1" h="47">
                      <a:moveTo>
                        <a:pt x="16" y="1"/>
                      </a:moveTo>
                      <a:cubicBezTo>
                        <a:pt x="19" y="3"/>
                        <a:pt x="21" y="0"/>
                        <a:pt x="23" y="2"/>
                      </a:cubicBezTo>
                      <a:cubicBezTo>
                        <a:pt x="24" y="5"/>
                        <a:pt x="28" y="3"/>
                        <a:pt x="28" y="5"/>
                      </a:cubicBezTo>
                      <a:cubicBezTo>
                        <a:pt x="29" y="9"/>
                        <a:pt x="33" y="8"/>
                        <a:pt x="33" y="10"/>
                      </a:cubicBezTo>
                      <a:cubicBezTo>
                        <a:pt x="34" y="12"/>
                        <a:pt x="38" y="15"/>
                        <a:pt x="38" y="18"/>
                      </a:cubicBezTo>
                      <a:cubicBezTo>
                        <a:pt x="38" y="19"/>
                        <a:pt x="41" y="22"/>
                        <a:pt x="39" y="23"/>
                      </a:cubicBezTo>
                      <a:cubicBezTo>
                        <a:pt x="38" y="24"/>
                        <a:pt x="41" y="27"/>
                        <a:pt x="40" y="28"/>
                      </a:cubicBezTo>
                      <a:cubicBezTo>
                        <a:pt x="39" y="29"/>
                        <a:pt x="41" y="32"/>
                        <a:pt x="39" y="32"/>
                      </a:cubicBezTo>
                      <a:cubicBezTo>
                        <a:pt x="37" y="32"/>
                        <a:pt x="39" y="37"/>
                        <a:pt x="37" y="37"/>
                      </a:cubicBezTo>
                      <a:cubicBezTo>
                        <a:pt x="36" y="37"/>
                        <a:pt x="37" y="41"/>
                        <a:pt x="34" y="41"/>
                      </a:cubicBezTo>
                      <a:cubicBezTo>
                        <a:pt x="32" y="40"/>
                        <a:pt x="32" y="45"/>
                        <a:pt x="29" y="44"/>
                      </a:cubicBezTo>
                      <a:cubicBezTo>
                        <a:pt x="27" y="43"/>
                        <a:pt x="26" y="47"/>
                        <a:pt x="25" y="44"/>
                      </a:cubicBezTo>
                      <a:cubicBezTo>
                        <a:pt x="24" y="43"/>
                        <a:pt x="22" y="46"/>
                        <a:pt x="21" y="44"/>
                      </a:cubicBezTo>
                      <a:cubicBezTo>
                        <a:pt x="20" y="43"/>
                        <a:pt x="19" y="45"/>
                        <a:pt x="18" y="43"/>
                      </a:cubicBezTo>
                      <a:cubicBezTo>
                        <a:pt x="17" y="41"/>
                        <a:pt x="14" y="42"/>
                        <a:pt x="13" y="40"/>
                      </a:cubicBezTo>
                      <a:cubicBezTo>
                        <a:pt x="12" y="39"/>
                        <a:pt x="10" y="39"/>
                        <a:pt x="9" y="37"/>
                      </a:cubicBezTo>
                      <a:cubicBezTo>
                        <a:pt x="9" y="35"/>
                        <a:pt x="6" y="35"/>
                        <a:pt x="6" y="33"/>
                      </a:cubicBezTo>
                      <a:cubicBezTo>
                        <a:pt x="6" y="31"/>
                        <a:pt x="3" y="30"/>
                        <a:pt x="3" y="28"/>
                      </a:cubicBezTo>
                      <a:cubicBezTo>
                        <a:pt x="3" y="26"/>
                        <a:pt x="1" y="24"/>
                        <a:pt x="2" y="23"/>
                      </a:cubicBezTo>
                      <a:cubicBezTo>
                        <a:pt x="3" y="20"/>
                        <a:pt x="0" y="18"/>
                        <a:pt x="1" y="16"/>
                      </a:cubicBezTo>
                      <a:cubicBezTo>
                        <a:pt x="3" y="15"/>
                        <a:pt x="1" y="13"/>
                        <a:pt x="2" y="12"/>
                      </a:cubicBezTo>
                      <a:cubicBezTo>
                        <a:pt x="4" y="10"/>
                        <a:pt x="2" y="7"/>
                        <a:pt x="5" y="7"/>
                      </a:cubicBezTo>
                      <a:cubicBezTo>
                        <a:pt x="6" y="7"/>
                        <a:pt x="6" y="4"/>
                        <a:pt x="7" y="4"/>
                      </a:cubicBezTo>
                      <a:cubicBezTo>
                        <a:pt x="10" y="4"/>
                        <a:pt x="10" y="1"/>
                        <a:pt x="12" y="2"/>
                      </a:cubicBezTo>
                      <a:cubicBezTo>
                        <a:pt x="15" y="3"/>
                        <a:pt x="15" y="0"/>
                        <a:pt x="16"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69" name="Freeform 9150">
                  <a:extLst>
                    <a:ext uri="{FF2B5EF4-FFF2-40B4-BE49-F238E27FC236}">
                      <a16:creationId xmlns:a16="http://schemas.microsoft.com/office/drawing/2014/main" id="{180BF4A4-BD8B-2A84-873B-8D612B019E53}"/>
                    </a:ext>
                  </a:extLst>
                </p:cNvPr>
                <p:cNvSpPr>
                  <a:spLocks/>
                </p:cNvSpPr>
                <p:nvPr/>
              </p:nvSpPr>
              <p:spPr bwMode="auto">
                <a:xfrm>
                  <a:off x="4140" y="2079"/>
                  <a:ext cx="34" cy="34"/>
                </a:xfrm>
                <a:custGeom>
                  <a:avLst/>
                  <a:gdLst>
                    <a:gd name="T0" fmla="*/ 18 w 41"/>
                    <a:gd name="T1" fmla="*/ 11 h 41"/>
                    <a:gd name="T2" fmla="*/ 15 w 41"/>
                    <a:gd name="T3" fmla="*/ 12 h 41"/>
                    <a:gd name="T4" fmla="*/ 14 w 41"/>
                    <a:gd name="T5" fmla="*/ 12 h 41"/>
                    <a:gd name="T6" fmla="*/ 12 w 41"/>
                    <a:gd name="T7" fmla="*/ 12 h 41"/>
                    <a:gd name="T8" fmla="*/ 10 w 41"/>
                    <a:gd name="T9" fmla="*/ 12 h 41"/>
                    <a:gd name="T10" fmla="*/ 8 w 41"/>
                    <a:gd name="T11" fmla="*/ 10 h 41"/>
                    <a:gd name="T12" fmla="*/ 7 w 41"/>
                    <a:gd name="T13" fmla="*/ 9 h 41"/>
                    <a:gd name="T14" fmla="*/ 5 w 41"/>
                    <a:gd name="T15" fmla="*/ 7 h 41"/>
                    <a:gd name="T16" fmla="*/ 3 w 41"/>
                    <a:gd name="T17" fmla="*/ 4 h 41"/>
                    <a:gd name="T18" fmla="*/ 2 w 41"/>
                    <a:gd name="T19" fmla="*/ 2 h 41"/>
                    <a:gd name="T20" fmla="*/ 2 w 41"/>
                    <a:gd name="T21" fmla="*/ 0 h 41"/>
                    <a:gd name="T22" fmla="*/ 2 w 41"/>
                    <a:gd name="T23" fmla="*/ 1 h 41"/>
                    <a:gd name="T24" fmla="*/ 2 w 41"/>
                    <a:gd name="T25" fmla="*/ 2 h 41"/>
                    <a:gd name="T26" fmla="*/ 1 w 41"/>
                    <a:gd name="T27" fmla="*/ 5 h 41"/>
                    <a:gd name="T28" fmla="*/ 2 w 41"/>
                    <a:gd name="T29" fmla="*/ 8 h 41"/>
                    <a:gd name="T30" fmla="*/ 2 w 41"/>
                    <a:gd name="T31" fmla="*/ 10 h 41"/>
                    <a:gd name="T32" fmla="*/ 2 w 41"/>
                    <a:gd name="T33" fmla="*/ 12 h 41"/>
                    <a:gd name="T34" fmla="*/ 4 w 41"/>
                    <a:gd name="T35" fmla="*/ 15 h 41"/>
                    <a:gd name="T36" fmla="*/ 6 w 41"/>
                    <a:gd name="T37" fmla="*/ 16 h 41"/>
                    <a:gd name="T38" fmla="*/ 8 w 41"/>
                    <a:gd name="T39" fmla="*/ 18 h 41"/>
                    <a:gd name="T40" fmla="*/ 10 w 41"/>
                    <a:gd name="T41" fmla="*/ 18 h 41"/>
                    <a:gd name="T42" fmla="*/ 12 w 41"/>
                    <a:gd name="T43" fmla="*/ 18 h 41"/>
                    <a:gd name="T44" fmla="*/ 14 w 41"/>
                    <a:gd name="T45" fmla="*/ 18 h 41"/>
                    <a:gd name="T46" fmla="*/ 16 w 41"/>
                    <a:gd name="T47" fmla="*/ 17 h 41"/>
                    <a:gd name="T48" fmla="*/ 18 w 41"/>
                    <a:gd name="T49" fmla="*/ 15 h 41"/>
                    <a:gd name="T50" fmla="*/ 18 w 41"/>
                    <a:gd name="T51" fmla="*/ 12 h 41"/>
                    <a:gd name="T52" fmla="*/ 18 w 41"/>
                    <a:gd name="T53" fmla="*/ 10 h 41"/>
                    <a:gd name="T54" fmla="*/ 18 w 41"/>
                    <a:gd name="T55" fmla="*/ 11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1" h="41">
                      <a:moveTo>
                        <a:pt x="38" y="23"/>
                      </a:moveTo>
                      <a:cubicBezTo>
                        <a:pt x="36" y="22"/>
                        <a:pt x="36" y="27"/>
                        <a:pt x="33" y="25"/>
                      </a:cubicBezTo>
                      <a:cubicBezTo>
                        <a:pt x="32" y="25"/>
                        <a:pt x="31" y="29"/>
                        <a:pt x="29" y="26"/>
                      </a:cubicBezTo>
                      <a:cubicBezTo>
                        <a:pt x="28" y="25"/>
                        <a:pt x="26" y="27"/>
                        <a:pt x="25" y="26"/>
                      </a:cubicBezTo>
                      <a:cubicBezTo>
                        <a:pt x="24" y="24"/>
                        <a:pt x="23" y="27"/>
                        <a:pt x="22" y="24"/>
                      </a:cubicBezTo>
                      <a:cubicBezTo>
                        <a:pt x="21" y="23"/>
                        <a:pt x="18" y="24"/>
                        <a:pt x="17" y="22"/>
                      </a:cubicBezTo>
                      <a:cubicBezTo>
                        <a:pt x="17" y="21"/>
                        <a:pt x="14" y="21"/>
                        <a:pt x="14" y="19"/>
                      </a:cubicBezTo>
                      <a:cubicBezTo>
                        <a:pt x="13" y="17"/>
                        <a:pt x="10" y="17"/>
                        <a:pt x="10" y="15"/>
                      </a:cubicBezTo>
                      <a:cubicBezTo>
                        <a:pt x="10" y="13"/>
                        <a:pt x="8" y="12"/>
                        <a:pt x="7" y="9"/>
                      </a:cubicBezTo>
                      <a:cubicBezTo>
                        <a:pt x="7" y="8"/>
                        <a:pt x="6" y="6"/>
                        <a:pt x="6" y="5"/>
                      </a:cubicBezTo>
                      <a:cubicBezTo>
                        <a:pt x="7" y="3"/>
                        <a:pt x="6" y="2"/>
                        <a:pt x="5" y="0"/>
                      </a:cubicBezTo>
                      <a:cubicBezTo>
                        <a:pt x="5" y="1"/>
                        <a:pt x="5" y="1"/>
                        <a:pt x="5" y="1"/>
                      </a:cubicBezTo>
                      <a:cubicBezTo>
                        <a:pt x="2" y="1"/>
                        <a:pt x="4" y="4"/>
                        <a:pt x="2" y="6"/>
                      </a:cubicBezTo>
                      <a:cubicBezTo>
                        <a:pt x="1" y="7"/>
                        <a:pt x="3" y="9"/>
                        <a:pt x="1" y="10"/>
                      </a:cubicBezTo>
                      <a:cubicBezTo>
                        <a:pt x="0" y="12"/>
                        <a:pt x="3" y="14"/>
                        <a:pt x="2" y="17"/>
                      </a:cubicBezTo>
                      <a:cubicBezTo>
                        <a:pt x="1" y="18"/>
                        <a:pt x="3" y="20"/>
                        <a:pt x="3" y="22"/>
                      </a:cubicBezTo>
                      <a:cubicBezTo>
                        <a:pt x="3" y="24"/>
                        <a:pt x="6" y="25"/>
                        <a:pt x="6" y="27"/>
                      </a:cubicBezTo>
                      <a:cubicBezTo>
                        <a:pt x="6" y="29"/>
                        <a:pt x="9" y="29"/>
                        <a:pt x="9" y="31"/>
                      </a:cubicBezTo>
                      <a:cubicBezTo>
                        <a:pt x="10" y="33"/>
                        <a:pt x="12" y="33"/>
                        <a:pt x="13" y="34"/>
                      </a:cubicBezTo>
                      <a:cubicBezTo>
                        <a:pt x="14" y="36"/>
                        <a:pt x="17" y="35"/>
                        <a:pt x="18" y="37"/>
                      </a:cubicBezTo>
                      <a:cubicBezTo>
                        <a:pt x="19" y="39"/>
                        <a:pt x="20" y="37"/>
                        <a:pt x="21" y="38"/>
                      </a:cubicBezTo>
                      <a:cubicBezTo>
                        <a:pt x="22" y="40"/>
                        <a:pt x="24" y="37"/>
                        <a:pt x="25" y="38"/>
                      </a:cubicBezTo>
                      <a:cubicBezTo>
                        <a:pt x="26" y="41"/>
                        <a:pt x="27" y="37"/>
                        <a:pt x="29" y="38"/>
                      </a:cubicBezTo>
                      <a:cubicBezTo>
                        <a:pt x="32" y="39"/>
                        <a:pt x="32" y="34"/>
                        <a:pt x="34" y="35"/>
                      </a:cubicBezTo>
                      <a:cubicBezTo>
                        <a:pt x="37" y="35"/>
                        <a:pt x="36" y="31"/>
                        <a:pt x="37" y="31"/>
                      </a:cubicBezTo>
                      <a:cubicBezTo>
                        <a:pt x="39" y="31"/>
                        <a:pt x="37" y="26"/>
                        <a:pt x="39" y="26"/>
                      </a:cubicBezTo>
                      <a:cubicBezTo>
                        <a:pt x="41" y="26"/>
                        <a:pt x="39" y="24"/>
                        <a:pt x="39" y="22"/>
                      </a:cubicBezTo>
                      <a:cubicBezTo>
                        <a:pt x="39" y="23"/>
                        <a:pt x="39" y="23"/>
                        <a:pt x="38" y="23"/>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0" name="Freeform 9151">
                  <a:extLst>
                    <a:ext uri="{FF2B5EF4-FFF2-40B4-BE49-F238E27FC236}">
                      <a16:creationId xmlns:a16="http://schemas.microsoft.com/office/drawing/2014/main" id="{B85B913C-5807-3C96-63F3-75E082C113C3}"/>
                    </a:ext>
                  </a:extLst>
                </p:cNvPr>
                <p:cNvSpPr>
                  <a:spLocks/>
                </p:cNvSpPr>
                <p:nvPr/>
              </p:nvSpPr>
              <p:spPr bwMode="auto">
                <a:xfrm>
                  <a:off x="4143" y="2096"/>
                  <a:ext cx="31" cy="17"/>
                </a:xfrm>
                <a:custGeom>
                  <a:avLst/>
                  <a:gdLst>
                    <a:gd name="T0" fmla="*/ 16 w 38"/>
                    <a:gd name="T1" fmla="*/ 2 h 21"/>
                    <a:gd name="T2" fmla="*/ 16 w 38"/>
                    <a:gd name="T3" fmla="*/ 2 h 21"/>
                    <a:gd name="T4" fmla="*/ 15 w 38"/>
                    <a:gd name="T5" fmla="*/ 3 h 21"/>
                    <a:gd name="T6" fmla="*/ 13 w 38"/>
                    <a:gd name="T7" fmla="*/ 5 h 21"/>
                    <a:gd name="T8" fmla="*/ 11 w 38"/>
                    <a:gd name="T9" fmla="*/ 6 h 21"/>
                    <a:gd name="T10" fmla="*/ 9 w 38"/>
                    <a:gd name="T11" fmla="*/ 6 h 21"/>
                    <a:gd name="T12" fmla="*/ 7 w 38"/>
                    <a:gd name="T13" fmla="*/ 6 h 21"/>
                    <a:gd name="T14" fmla="*/ 6 w 38"/>
                    <a:gd name="T15" fmla="*/ 6 h 21"/>
                    <a:gd name="T16" fmla="*/ 4 w 38"/>
                    <a:gd name="T17" fmla="*/ 4 h 21"/>
                    <a:gd name="T18" fmla="*/ 2 w 38"/>
                    <a:gd name="T19" fmla="*/ 3 h 21"/>
                    <a:gd name="T20" fmla="*/ 2 w 38"/>
                    <a:gd name="T21" fmla="*/ 2 h 21"/>
                    <a:gd name="T22" fmla="*/ 0 w 38"/>
                    <a:gd name="T23" fmla="*/ 0 h 21"/>
                    <a:gd name="T24" fmla="*/ 0 w 38"/>
                    <a:gd name="T25" fmla="*/ 2 h 21"/>
                    <a:gd name="T26" fmla="*/ 2 w 38"/>
                    <a:gd name="T27" fmla="*/ 3 h 21"/>
                    <a:gd name="T28" fmla="*/ 2 w 38"/>
                    <a:gd name="T29" fmla="*/ 5 h 21"/>
                    <a:gd name="T30" fmla="*/ 5 w 38"/>
                    <a:gd name="T31" fmla="*/ 6 h 21"/>
                    <a:gd name="T32" fmla="*/ 7 w 38"/>
                    <a:gd name="T33" fmla="*/ 7 h 21"/>
                    <a:gd name="T34" fmla="*/ 8 w 38"/>
                    <a:gd name="T35" fmla="*/ 8 h 21"/>
                    <a:gd name="T36" fmla="*/ 10 w 38"/>
                    <a:gd name="T37" fmla="*/ 8 h 21"/>
                    <a:gd name="T38" fmla="*/ 11 w 38"/>
                    <a:gd name="T39" fmla="*/ 8 h 21"/>
                    <a:gd name="T40" fmla="*/ 13 w 38"/>
                    <a:gd name="T41" fmla="*/ 6 h 21"/>
                    <a:gd name="T42" fmla="*/ 16 w 38"/>
                    <a:gd name="T43" fmla="*/ 5 h 21"/>
                    <a:gd name="T44" fmla="*/ 16 w 38"/>
                    <a:gd name="T45" fmla="*/ 2 h 21"/>
                    <a:gd name="T46" fmla="*/ 16 w 38"/>
                    <a:gd name="T47" fmla="*/ 2 h 21"/>
                    <a:gd name="T48" fmla="*/ 16 w 38"/>
                    <a:gd name="T49" fmla="*/ 2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8" h="21">
                      <a:moveTo>
                        <a:pt x="35" y="3"/>
                      </a:moveTo>
                      <a:cubicBezTo>
                        <a:pt x="35" y="2"/>
                        <a:pt x="34" y="3"/>
                        <a:pt x="34" y="3"/>
                      </a:cubicBezTo>
                      <a:cubicBezTo>
                        <a:pt x="34" y="5"/>
                        <a:pt x="34" y="8"/>
                        <a:pt x="33" y="8"/>
                      </a:cubicBezTo>
                      <a:cubicBezTo>
                        <a:pt x="31" y="7"/>
                        <a:pt x="32" y="12"/>
                        <a:pt x="30" y="11"/>
                      </a:cubicBezTo>
                      <a:cubicBezTo>
                        <a:pt x="28" y="10"/>
                        <a:pt x="27" y="15"/>
                        <a:pt x="24" y="14"/>
                      </a:cubicBezTo>
                      <a:cubicBezTo>
                        <a:pt x="23" y="13"/>
                        <a:pt x="22" y="17"/>
                        <a:pt x="20" y="14"/>
                      </a:cubicBezTo>
                      <a:cubicBezTo>
                        <a:pt x="19" y="13"/>
                        <a:pt x="18" y="16"/>
                        <a:pt x="17" y="14"/>
                      </a:cubicBezTo>
                      <a:cubicBezTo>
                        <a:pt x="16" y="13"/>
                        <a:pt x="14" y="15"/>
                        <a:pt x="13" y="13"/>
                      </a:cubicBezTo>
                      <a:cubicBezTo>
                        <a:pt x="12" y="11"/>
                        <a:pt x="10" y="13"/>
                        <a:pt x="9" y="10"/>
                      </a:cubicBezTo>
                      <a:cubicBezTo>
                        <a:pt x="8" y="9"/>
                        <a:pt x="6" y="10"/>
                        <a:pt x="5" y="7"/>
                      </a:cubicBezTo>
                      <a:cubicBezTo>
                        <a:pt x="4" y="5"/>
                        <a:pt x="1" y="5"/>
                        <a:pt x="2" y="3"/>
                      </a:cubicBezTo>
                      <a:cubicBezTo>
                        <a:pt x="2" y="2"/>
                        <a:pt x="1" y="1"/>
                        <a:pt x="0" y="0"/>
                      </a:cubicBezTo>
                      <a:cubicBezTo>
                        <a:pt x="0" y="0"/>
                        <a:pt x="0" y="1"/>
                        <a:pt x="0" y="2"/>
                      </a:cubicBezTo>
                      <a:cubicBezTo>
                        <a:pt x="0" y="4"/>
                        <a:pt x="3" y="5"/>
                        <a:pt x="3" y="7"/>
                      </a:cubicBezTo>
                      <a:cubicBezTo>
                        <a:pt x="3" y="9"/>
                        <a:pt x="6" y="9"/>
                        <a:pt x="6" y="11"/>
                      </a:cubicBezTo>
                      <a:cubicBezTo>
                        <a:pt x="7" y="13"/>
                        <a:pt x="9" y="13"/>
                        <a:pt x="10" y="14"/>
                      </a:cubicBezTo>
                      <a:cubicBezTo>
                        <a:pt x="11" y="16"/>
                        <a:pt x="14" y="15"/>
                        <a:pt x="15" y="17"/>
                      </a:cubicBezTo>
                      <a:cubicBezTo>
                        <a:pt x="16" y="19"/>
                        <a:pt x="17" y="17"/>
                        <a:pt x="18" y="18"/>
                      </a:cubicBezTo>
                      <a:cubicBezTo>
                        <a:pt x="19" y="20"/>
                        <a:pt x="21" y="17"/>
                        <a:pt x="22" y="18"/>
                      </a:cubicBezTo>
                      <a:cubicBezTo>
                        <a:pt x="23" y="21"/>
                        <a:pt x="24" y="17"/>
                        <a:pt x="26" y="18"/>
                      </a:cubicBezTo>
                      <a:cubicBezTo>
                        <a:pt x="29" y="19"/>
                        <a:pt x="29" y="14"/>
                        <a:pt x="31" y="15"/>
                      </a:cubicBezTo>
                      <a:cubicBezTo>
                        <a:pt x="34" y="15"/>
                        <a:pt x="33" y="11"/>
                        <a:pt x="34" y="11"/>
                      </a:cubicBezTo>
                      <a:cubicBezTo>
                        <a:pt x="36" y="11"/>
                        <a:pt x="34" y="6"/>
                        <a:pt x="36" y="6"/>
                      </a:cubicBezTo>
                      <a:cubicBezTo>
                        <a:pt x="38" y="6"/>
                        <a:pt x="36" y="4"/>
                        <a:pt x="36" y="2"/>
                      </a:cubicBezTo>
                      <a:cubicBezTo>
                        <a:pt x="36" y="3"/>
                        <a:pt x="36" y="3"/>
                        <a:pt x="35" y="3"/>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1" name="Freeform 9152">
                  <a:extLst>
                    <a:ext uri="{FF2B5EF4-FFF2-40B4-BE49-F238E27FC236}">
                      <a16:creationId xmlns:a16="http://schemas.microsoft.com/office/drawing/2014/main" id="{140F7806-B1BF-EA38-7A7C-BC3CB9B75ABD}"/>
                    </a:ext>
                  </a:extLst>
                </p:cNvPr>
                <p:cNvSpPr>
                  <a:spLocks/>
                </p:cNvSpPr>
                <p:nvPr/>
              </p:nvSpPr>
              <p:spPr bwMode="auto">
                <a:xfrm>
                  <a:off x="4147" y="2086"/>
                  <a:ext cx="3" cy="2"/>
                </a:xfrm>
                <a:custGeom>
                  <a:avLst/>
                  <a:gdLst>
                    <a:gd name="T0" fmla="*/ 0 w 3"/>
                    <a:gd name="T1" fmla="*/ 0 h 3"/>
                    <a:gd name="T2" fmla="*/ 2 w 3"/>
                    <a:gd name="T3" fmla="*/ 1 h 3"/>
                    <a:gd name="T4" fmla="*/ 3 w 3"/>
                    <a:gd name="T5" fmla="*/ 1 h 3"/>
                    <a:gd name="T6" fmla="*/ 1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0"/>
                      </a:moveTo>
                      <a:cubicBezTo>
                        <a:pt x="2" y="0"/>
                        <a:pt x="2" y="2"/>
                        <a:pt x="2" y="3"/>
                      </a:cubicBezTo>
                      <a:cubicBezTo>
                        <a:pt x="2" y="3"/>
                        <a:pt x="3" y="2"/>
                        <a:pt x="3" y="2"/>
                      </a:cubicBezTo>
                      <a:cubicBezTo>
                        <a:pt x="3"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2" name="Freeform 9153">
                  <a:extLst>
                    <a:ext uri="{FF2B5EF4-FFF2-40B4-BE49-F238E27FC236}">
                      <a16:creationId xmlns:a16="http://schemas.microsoft.com/office/drawing/2014/main" id="{2AD378D2-A2E6-2223-EFC3-73744B7408A1}"/>
                    </a:ext>
                  </a:extLst>
                </p:cNvPr>
                <p:cNvSpPr>
                  <a:spLocks/>
                </p:cNvSpPr>
                <p:nvPr/>
              </p:nvSpPr>
              <p:spPr bwMode="auto">
                <a:xfrm>
                  <a:off x="4148" y="2081"/>
                  <a:ext cx="4" cy="3"/>
                </a:xfrm>
                <a:custGeom>
                  <a:avLst/>
                  <a:gdLst>
                    <a:gd name="T0" fmla="*/ 1 w 4"/>
                    <a:gd name="T1" fmla="*/ 0 h 4"/>
                    <a:gd name="T2" fmla="*/ 4 w 4"/>
                    <a:gd name="T3" fmla="*/ 2 h 4"/>
                    <a:gd name="T4" fmla="*/ 1 w 4"/>
                    <a:gd name="T5" fmla="*/ 1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2"/>
                        <a:pt x="3" y="4"/>
                        <a:pt x="4" y="3"/>
                      </a:cubicBezTo>
                      <a:cubicBezTo>
                        <a:pt x="4" y="2"/>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3" name="Freeform 9154">
                  <a:extLst>
                    <a:ext uri="{FF2B5EF4-FFF2-40B4-BE49-F238E27FC236}">
                      <a16:creationId xmlns:a16="http://schemas.microsoft.com/office/drawing/2014/main" id="{F7CE0DCD-8709-6FD8-9E50-A1561CC941F3}"/>
                    </a:ext>
                  </a:extLst>
                </p:cNvPr>
                <p:cNvSpPr>
                  <a:spLocks/>
                </p:cNvSpPr>
                <p:nvPr/>
              </p:nvSpPr>
              <p:spPr bwMode="auto">
                <a:xfrm>
                  <a:off x="4152" y="2088"/>
                  <a:ext cx="5" cy="2"/>
                </a:xfrm>
                <a:custGeom>
                  <a:avLst/>
                  <a:gdLst>
                    <a:gd name="T0" fmla="*/ 1 w 5"/>
                    <a:gd name="T1" fmla="*/ 1 h 3"/>
                    <a:gd name="T2" fmla="*/ 2 w 5"/>
                    <a:gd name="T3" fmla="*/ 0 h 3"/>
                    <a:gd name="T4" fmla="*/ 4 w 5"/>
                    <a:gd name="T5" fmla="*/ 1 h 3"/>
                    <a:gd name="T6" fmla="*/ 1 w 5"/>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1" y="1"/>
                      </a:moveTo>
                      <a:cubicBezTo>
                        <a:pt x="0" y="0"/>
                        <a:pt x="2" y="0"/>
                        <a:pt x="2" y="0"/>
                      </a:cubicBezTo>
                      <a:cubicBezTo>
                        <a:pt x="3" y="1"/>
                        <a:pt x="5" y="2"/>
                        <a:pt x="4" y="3"/>
                      </a:cubicBezTo>
                      <a:cubicBezTo>
                        <a:pt x="4" y="3"/>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4" name="Freeform 9155">
                  <a:extLst>
                    <a:ext uri="{FF2B5EF4-FFF2-40B4-BE49-F238E27FC236}">
                      <a16:creationId xmlns:a16="http://schemas.microsoft.com/office/drawing/2014/main" id="{592D5FAA-76DC-87CE-2D31-ED28DD932BA1}"/>
                    </a:ext>
                  </a:extLst>
                </p:cNvPr>
                <p:cNvSpPr>
                  <a:spLocks/>
                </p:cNvSpPr>
                <p:nvPr/>
              </p:nvSpPr>
              <p:spPr bwMode="auto">
                <a:xfrm>
                  <a:off x="4156" y="2080"/>
                  <a:ext cx="3" cy="6"/>
                </a:xfrm>
                <a:custGeom>
                  <a:avLst/>
                  <a:gdLst>
                    <a:gd name="T0" fmla="*/ 0 w 4"/>
                    <a:gd name="T1" fmla="*/ 0 h 7"/>
                    <a:gd name="T2" fmla="*/ 1 w 4"/>
                    <a:gd name="T3" fmla="*/ 3 h 7"/>
                    <a:gd name="T4" fmla="*/ 2 w 4"/>
                    <a:gd name="T5" fmla="*/ 3 h 7"/>
                    <a:gd name="T6" fmla="*/ 2 w 4"/>
                    <a:gd name="T7" fmla="*/ 3 h 7"/>
                    <a:gd name="T8" fmla="*/ 0 w 4"/>
                    <a:gd name="T9" fmla="*/ 0 h 7"/>
                    <a:gd name="T10" fmla="*/ 1 w 4"/>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0" y="0"/>
                      </a:moveTo>
                      <a:cubicBezTo>
                        <a:pt x="0" y="1"/>
                        <a:pt x="0" y="2"/>
                        <a:pt x="1" y="3"/>
                      </a:cubicBezTo>
                      <a:cubicBezTo>
                        <a:pt x="1" y="4"/>
                        <a:pt x="4" y="7"/>
                        <a:pt x="4" y="5"/>
                      </a:cubicBezTo>
                      <a:cubicBezTo>
                        <a:pt x="4" y="5"/>
                        <a:pt x="3" y="4"/>
                        <a:pt x="2" y="4"/>
                      </a:cubicBezTo>
                      <a:cubicBezTo>
                        <a:pt x="2" y="3"/>
                        <a:pt x="0" y="1"/>
                        <a:pt x="0"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5" name="Freeform 9156">
                  <a:extLst>
                    <a:ext uri="{FF2B5EF4-FFF2-40B4-BE49-F238E27FC236}">
                      <a16:creationId xmlns:a16="http://schemas.microsoft.com/office/drawing/2014/main" id="{E49EEB48-0EEF-938B-E607-F0591FEBD68C}"/>
                    </a:ext>
                  </a:extLst>
                </p:cNvPr>
                <p:cNvSpPr>
                  <a:spLocks/>
                </p:cNvSpPr>
                <p:nvPr/>
              </p:nvSpPr>
              <p:spPr bwMode="auto">
                <a:xfrm>
                  <a:off x="4150" y="2078"/>
                  <a:ext cx="4" cy="2"/>
                </a:xfrm>
                <a:custGeom>
                  <a:avLst/>
                  <a:gdLst>
                    <a:gd name="T0" fmla="*/ 1 w 5"/>
                    <a:gd name="T1" fmla="*/ 1 h 3"/>
                    <a:gd name="T2" fmla="*/ 2 w 5"/>
                    <a:gd name="T3" fmla="*/ 1 h 3"/>
                    <a:gd name="T4" fmla="*/ 1 w 5"/>
                    <a:gd name="T5" fmla="*/ 1 h 3"/>
                    <a:gd name="T6" fmla="*/ 0 60000 65536"/>
                    <a:gd name="T7" fmla="*/ 0 60000 65536"/>
                    <a:gd name="T8" fmla="*/ 0 60000 65536"/>
                  </a:gdLst>
                  <a:ahLst/>
                  <a:cxnLst>
                    <a:cxn ang="T6">
                      <a:pos x="T0" y="T1"/>
                    </a:cxn>
                    <a:cxn ang="T7">
                      <a:pos x="T2" y="T3"/>
                    </a:cxn>
                    <a:cxn ang="T8">
                      <a:pos x="T4" y="T5"/>
                    </a:cxn>
                  </a:cxnLst>
                  <a:rect l="0" t="0" r="r" b="b"/>
                  <a:pathLst>
                    <a:path w="5" h="3">
                      <a:moveTo>
                        <a:pt x="1" y="2"/>
                      </a:moveTo>
                      <a:cubicBezTo>
                        <a:pt x="0" y="0"/>
                        <a:pt x="4" y="1"/>
                        <a:pt x="5" y="3"/>
                      </a:cubicBezTo>
                      <a:cubicBezTo>
                        <a:pt x="4" y="3"/>
                        <a:pt x="2" y="1"/>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6" name="Freeform 9157">
                  <a:extLst>
                    <a:ext uri="{FF2B5EF4-FFF2-40B4-BE49-F238E27FC236}">
                      <a16:creationId xmlns:a16="http://schemas.microsoft.com/office/drawing/2014/main" id="{34E477B6-77EE-AEA7-6ECB-CDA4D40CB812}"/>
                    </a:ext>
                  </a:extLst>
                </p:cNvPr>
                <p:cNvSpPr>
                  <a:spLocks/>
                </p:cNvSpPr>
                <p:nvPr/>
              </p:nvSpPr>
              <p:spPr bwMode="auto">
                <a:xfrm>
                  <a:off x="4156" y="2095"/>
                  <a:ext cx="4" cy="4"/>
                </a:xfrm>
                <a:custGeom>
                  <a:avLst/>
                  <a:gdLst>
                    <a:gd name="T0" fmla="*/ 1 w 5"/>
                    <a:gd name="T1" fmla="*/ 0 h 5"/>
                    <a:gd name="T2" fmla="*/ 2 w 5"/>
                    <a:gd name="T3" fmla="*/ 2 h 5"/>
                    <a:gd name="T4" fmla="*/ 1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0" y="0"/>
                        <a:pt x="4" y="5"/>
                        <a:pt x="5" y="2"/>
                      </a:cubicBezTo>
                      <a:cubicBezTo>
                        <a:pt x="4"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7" name="Freeform 9158">
                  <a:extLst>
                    <a:ext uri="{FF2B5EF4-FFF2-40B4-BE49-F238E27FC236}">
                      <a16:creationId xmlns:a16="http://schemas.microsoft.com/office/drawing/2014/main" id="{2B5CBB3F-0094-DC07-9D01-F1727BA21E93}"/>
                    </a:ext>
                  </a:extLst>
                </p:cNvPr>
                <p:cNvSpPr>
                  <a:spLocks/>
                </p:cNvSpPr>
                <p:nvPr/>
              </p:nvSpPr>
              <p:spPr bwMode="auto">
                <a:xfrm>
                  <a:off x="4161" y="2088"/>
                  <a:ext cx="2" cy="5"/>
                </a:xfrm>
                <a:custGeom>
                  <a:avLst/>
                  <a:gdLst>
                    <a:gd name="T0" fmla="*/ 0 w 3"/>
                    <a:gd name="T1" fmla="*/ 3 h 6"/>
                    <a:gd name="T2" fmla="*/ 1 w 3"/>
                    <a:gd name="T3" fmla="*/ 3 h 6"/>
                    <a:gd name="T4" fmla="*/ 1 w 3"/>
                    <a:gd name="T5" fmla="*/ 3 h 6"/>
                    <a:gd name="T6" fmla="*/ 0 w 3"/>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3"/>
                      </a:moveTo>
                      <a:cubicBezTo>
                        <a:pt x="1" y="0"/>
                        <a:pt x="3" y="5"/>
                        <a:pt x="2" y="6"/>
                      </a:cubicBezTo>
                      <a:cubicBezTo>
                        <a:pt x="2" y="5"/>
                        <a:pt x="2" y="5"/>
                        <a:pt x="2"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8" name="Freeform 9159">
                  <a:extLst>
                    <a:ext uri="{FF2B5EF4-FFF2-40B4-BE49-F238E27FC236}">
                      <a16:creationId xmlns:a16="http://schemas.microsoft.com/office/drawing/2014/main" id="{179CA16D-420A-0F1D-4C64-A2DD0AA551AE}"/>
                    </a:ext>
                  </a:extLst>
                </p:cNvPr>
                <p:cNvSpPr>
                  <a:spLocks/>
                </p:cNvSpPr>
                <p:nvPr/>
              </p:nvSpPr>
              <p:spPr bwMode="auto">
                <a:xfrm>
                  <a:off x="4162" y="2083"/>
                  <a:ext cx="4" cy="4"/>
                </a:xfrm>
                <a:custGeom>
                  <a:avLst/>
                  <a:gdLst>
                    <a:gd name="T0" fmla="*/ 0 w 5"/>
                    <a:gd name="T1" fmla="*/ 0 h 5"/>
                    <a:gd name="T2" fmla="*/ 2 w 5"/>
                    <a:gd name="T3" fmla="*/ 2 h 5"/>
                    <a:gd name="T4" fmla="*/ 1 w 5"/>
                    <a:gd name="T5" fmla="*/ 1 h 5"/>
                    <a:gd name="T6" fmla="*/ 0 60000 65536"/>
                    <a:gd name="T7" fmla="*/ 0 60000 65536"/>
                    <a:gd name="T8" fmla="*/ 0 60000 65536"/>
                  </a:gdLst>
                  <a:ahLst/>
                  <a:cxnLst>
                    <a:cxn ang="T6">
                      <a:pos x="T0" y="T1"/>
                    </a:cxn>
                    <a:cxn ang="T7">
                      <a:pos x="T2" y="T3"/>
                    </a:cxn>
                    <a:cxn ang="T8">
                      <a:pos x="T4" y="T5"/>
                    </a:cxn>
                  </a:cxnLst>
                  <a:rect l="0" t="0" r="r" b="b"/>
                  <a:pathLst>
                    <a:path w="5" h="5">
                      <a:moveTo>
                        <a:pt x="0" y="0"/>
                      </a:moveTo>
                      <a:cubicBezTo>
                        <a:pt x="0" y="2"/>
                        <a:pt x="3" y="5"/>
                        <a:pt x="5" y="4"/>
                      </a:cubicBezTo>
                      <a:cubicBezTo>
                        <a:pt x="3"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79" name="Freeform 9160">
                  <a:extLst>
                    <a:ext uri="{FF2B5EF4-FFF2-40B4-BE49-F238E27FC236}">
                      <a16:creationId xmlns:a16="http://schemas.microsoft.com/office/drawing/2014/main" id="{1C939954-504E-A31F-3F7F-7D5F8A6EF1BB}"/>
                    </a:ext>
                  </a:extLst>
                </p:cNvPr>
                <p:cNvSpPr>
                  <a:spLocks/>
                </p:cNvSpPr>
                <p:nvPr/>
              </p:nvSpPr>
              <p:spPr bwMode="auto">
                <a:xfrm>
                  <a:off x="4158" y="2078"/>
                  <a:ext cx="3" cy="3"/>
                </a:xfrm>
                <a:custGeom>
                  <a:avLst/>
                  <a:gdLst>
                    <a:gd name="T0" fmla="*/ 0 w 3"/>
                    <a:gd name="T1" fmla="*/ 2 h 4"/>
                    <a:gd name="T2" fmla="*/ 3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2"/>
                      </a:moveTo>
                      <a:cubicBezTo>
                        <a:pt x="1" y="0"/>
                        <a:pt x="3" y="2"/>
                        <a:pt x="3" y="4"/>
                      </a:cubicBezTo>
                      <a:cubicBezTo>
                        <a:pt x="3"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0" name="Freeform 9161">
                  <a:extLst>
                    <a:ext uri="{FF2B5EF4-FFF2-40B4-BE49-F238E27FC236}">
                      <a16:creationId xmlns:a16="http://schemas.microsoft.com/office/drawing/2014/main" id="{3BD9E91F-C306-8C7C-77C6-BAE13BF05975}"/>
                    </a:ext>
                  </a:extLst>
                </p:cNvPr>
                <p:cNvSpPr>
                  <a:spLocks/>
                </p:cNvSpPr>
                <p:nvPr/>
              </p:nvSpPr>
              <p:spPr bwMode="auto">
                <a:xfrm>
                  <a:off x="4163" y="2096"/>
                  <a:ext cx="3" cy="2"/>
                </a:xfrm>
                <a:custGeom>
                  <a:avLst/>
                  <a:gdLst>
                    <a:gd name="T0" fmla="*/ 0 w 4"/>
                    <a:gd name="T1" fmla="*/ 0 h 2"/>
                    <a:gd name="T2" fmla="*/ 2 w 4"/>
                    <a:gd name="T3" fmla="*/ 0 h 2"/>
                    <a:gd name="T4" fmla="*/ 0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0" y="0"/>
                      </a:moveTo>
                      <a:cubicBezTo>
                        <a:pt x="0" y="1"/>
                        <a:pt x="4" y="2"/>
                        <a:pt x="3" y="0"/>
                      </a:cubicBezTo>
                      <a:cubicBezTo>
                        <a:pt x="2" y="1"/>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1" name="Freeform 9162">
                  <a:extLst>
                    <a:ext uri="{FF2B5EF4-FFF2-40B4-BE49-F238E27FC236}">
                      <a16:creationId xmlns:a16="http://schemas.microsoft.com/office/drawing/2014/main" id="{F4D88666-7B46-03ED-F315-171365F701B5}"/>
                    </a:ext>
                  </a:extLst>
                </p:cNvPr>
                <p:cNvSpPr>
                  <a:spLocks/>
                </p:cNvSpPr>
                <p:nvPr/>
              </p:nvSpPr>
              <p:spPr bwMode="auto">
                <a:xfrm>
                  <a:off x="4166" y="2090"/>
                  <a:ext cx="3" cy="4"/>
                </a:xfrm>
                <a:custGeom>
                  <a:avLst/>
                  <a:gdLst>
                    <a:gd name="T0" fmla="*/ 0 w 3"/>
                    <a:gd name="T1" fmla="*/ 0 h 5"/>
                    <a:gd name="T2" fmla="*/ 2 w 3"/>
                    <a:gd name="T3" fmla="*/ 2 h 5"/>
                    <a:gd name="T4" fmla="*/ 3 w 3"/>
                    <a:gd name="T5" fmla="*/ 2 h 5"/>
                    <a:gd name="T6" fmla="*/ 0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0"/>
                      </a:moveTo>
                      <a:cubicBezTo>
                        <a:pt x="0" y="0"/>
                        <a:pt x="3" y="4"/>
                        <a:pt x="2" y="5"/>
                      </a:cubicBezTo>
                      <a:cubicBezTo>
                        <a:pt x="2" y="4"/>
                        <a:pt x="3" y="4"/>
                        <a:pt x="3" y="3"/>
                      </a:cubicBezTo>
                      <a:cubicBezTo>
                        <a:pt x="2" y="1"/>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2" name="Freeform 9163">
                  <a:extLst>
                    <a:ext uri="{FF2B5EF4-FFF2-40B4-BE49-F238E27FC236}">
                      <a16:creationId xmlns:a16="http://schemas.microsoft.com/office/drawing/2014/main" id="{836F02A2-748C-7854-BDEF-84BDCE63B87C}"/>
                    </a:ext>
                  </a:extLst>
                </p:cNvPr>
                <p:cNvSpPr>
                  <a:spLocks/>
                </p:cNvSpPr>
                <p:nvPr/>
              </p:nvSpPr>
              <p:spPr bwMode="auto">
                <a:xfrm>
                  <a:off x="4168" y="2088"/>
                  <a:ext cx="3" cy="3"/>
                </a:xfrm>
                <a:custGeom>
                  <a:avLst/>
                  <a:gdLst>
                    <a:gd name="T0" fmla="*/ 0 w 3"/>
                    <a:gd name="T1" fmla="*/ 0 h 4"/>
                    <a:gd name="T2" fmla="*/ 2 w 3"/>
                    <a:gd name="T3" fmla="*/ 2 h 4"/>
                    <a:gd name="T4" fmla="*/ 0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2" y="0"/>
                        <a:pt x="3" y="3"/>
                        <a:pt x="2" y="4"/>
                      </a:cubicBezTo>
                      <a:cubicBezTo>
                        <a:pt x="1" y="3"/>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3" name="Freeform 9164">
                  <a:extLst>
                    <a:ext uri="{FF2B5EF4-FFF2-40B4-BE49-F238E27FC236}">
                      <a16:creationId xmlns:a16="http://schemas.microsoft.com/office/drawing/2014/main" id="{BA88B9E2-8F8F-3749-6805-ED92809CA7F8}"/>
                    </a:ext>
                  </a:extLst>
                </p:cNvPr>
                <p:cNvSpPr>
                  <a:spLocks/>
                </p:cNvSpPr>
                <p:nvPr/>
              </p:nvSpPr>
              <p:spPr bwMode="auto">
                <a:xfrm>
                  <a:off x="4485" y="2320"/>
                  <a:ext cx="27" cy="35"/>
                </a:xfrm>
                <a:custGeom>
                  <a:avLst/>
                  <a:gdLst>
                    <a:gd name="T0" fmla="*/ 5 w 32"/>
                    <a:gd name="T1" fmla="*/ 0 h 43"/>
                    <a:gd name="T2" fmla="*/ 6 w 32"/>
                    <a:gd name="T3" fmla="*/ 0 h 43"/>
                    <a:gd name="T4" fmla="*/ 7 w 32"/>
                    <a:gd name="T5" fmla="*/ 1 h 43"/>
                    <a:gd name="T6" fmla="*/ 9 w 32"/>
                    <a:gd name="T7" fmla="*/ 2 h 43"/>
                    <a:gd name="T8" fmla="*/ 12 w 32"/>
                    <a:gd name="T9" fmla="*/ 4 h 43"/>
                    <a:gd name="T10" fmla="*/ 14 w 32"/>
                    <a:gd name="T11" fmla="*/ 7 h 43"/>
                    <a:gd name="T12" fmla="*/ 14 w 32"/>
                    <a:gd name="T13" fmla="*/ 9 h 43"/>
                    <a:gd name="T14" fmla="*/ 15 w 32"/>
                    <a:gd name="T15" fmla="*/ 11 h 43"/>
                    <a:gd name="T16" fmla="*/ 16 w 32"/>
                    <a:gd name="T17" fmla="*/ 13 h 43"/>
                    <a:gd name="T18" fmla="*/ 16 w 32"/>
                    <a:gd name="T19" fmla="*/ 15 h 43"/>
                    <a:gd name="T20" fmla="*/ 14 w 32"/>
                    <a:gd name="T21" fmla="*/ 16 h 43"/>
                    <a:gd name="T22" fmla="*/ 14 w 32"/>
                    <a:gd name="T23" fmla="*/ 17 h 43"/>
                    <a:gd name="T24" fmla="*/ 14 w 32"/>
                    <a:gd name="T25" fmla="*/ 18 h 43"/>
                    <a:gd name="T26" fmla="*/ 13 w 32"/>
                    <a:gd name="T27" fmla="*/ 18 h 43"/>
                    <a:gd name="T28" fmla="*/ 12 w 32"/>
                    <a:gd name="T29" fmla="*/ 18 h 43"/>
                    <a:gd name="T30" fmla="*/ 12 w 32"/>
                    <a:gd name="T31" fmla="*/ 18 h 43"/>
                    <a:gd name="T32" fmla="*/ 11 w 32"/>
                    <a:gd name="T33" fmla="*/ 18 h 43"/>
                    <a:gd name="T34" fmla="*/ 10 w 32"/>
                    <a:gd name="T35" fmla="*/ 18 h 43"/>
                    <a:gd name="T36" fmla="*/ 9 w 32"/>
                    <a:gd name="T37" fmla="*/ 18 h 43"/>
                    <a:gd name="T38" fmla="*/ 8 w 32"/>
                    <a:gd name="T39" fmla="*/ 16 h 43"/>
                    <a:gd name="T40" fmla="*/ 6 w 32"/>
                    <a:gd name="T41" fmla="*/ 15 h 43"/>
                    <a:gd name="T42" fmla="*/ 4 w 32"/>
                    <a:gd name="T43" fmla="*/ 14 h 43"/>
                    <a:gd name="T44" fmla="*/ 3 w 32"/>
                    <a:gd name="T45" fmla="*/ 12 h 43"/>
                    <a:gd name="T46" fmla="*/ 3 w 32"/>
                    <a:gd name="T47" fmla="*/ 10 h 43"/>
                    <a:gd name="T48" fmla="*/ 2 w 32"/>
                    <a:gd name="T49" fmla="*/ 7 h 43"/>
                    <a:gd name="T50" fmla="*/ 1 w 32"/>
                    <a:gd name="T51" fmla="*/ 6 h 43"/>
                    <a:gd name="T52" fmla="*/ 2 w 32"/>
                    <a:gd name="T53" fmla="*/ 3 h 43"/>
                    <a:gd name="T54" fmla="*/ 3 w 32"/>
                    <a:gd name="T55" fmla="*/ 2 h 43"/>
                    <a:gd name="T56" fmla="*/ 3 w 32"/>
                    <a:gd name="T57" fmla="*/ 2 h 43"/>
                    <a:gd name="T58" fmla="*/ 3 w 32"/>
                    <a:gd name="T59" fmla="*/ 1 h 43"/>
                    <a:gd name="T60" fmla="*/ 4 w 32"/>
                    <a:gd name="T61" fmla="*/ 1 h 43"/>
                    <a:gd name="T62" fmla="*/ 5 w 32"/>
                    <a:gd name="T63" fmla="*/ 0 h 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43">
                      <a:moveTo>
                        <a:pt x="9" y="0"/>
                      </a:moveTo>
                      <a:cubicBezTo>
                        <a:pt x="10" y="1"/>
                        <a:pt x="11" y="1"/>
                        <a:pt x="11" y="0"/>
                      </a:cubicBezTo>
                      <a:cubicBezTo>
                        <a:pt x="12" y="0"/>
                        <a:pt x="12" y="0"/>
                        <a:pt x="13" y="1"/>
                      </a:cubicBezTo>
                      <a:cubicBezTo>
                        <a:pt x="15" y="3"/>
                        <a:pt x="17" y="1"/>
                        <a:pt x="18" y="3"/>
                      </a:cubicBezTo>
                      <a:cubicBezTo>
                        <a:pt x="19" y="6"/>
                        <a:pt x="21" y="5"/>
                        <a:pt x="22" y="8"/>
                      </a:cubicBezTo>
                      <a:cubicBezTo>
                        <a:pt x="23" y="10"/>
                        <a:pt x="26" y="12"/>
                        <a:pt x="27" y="15"/>
                      </a:cubicBezTo>
                      <a:cubicBezTo>
                        <a:pt x="27" y="16"/>
                        <a:pt x="30" y="18"/>
                        <a:pt x="29" y="20"/>
                      </a:cubicBezTo>
                      <a:cubicBezTo>
                        <a:pt x="29" y="21"/>
                        <a:pt x="31" y="23"/>
                        <a:pt x="30" y="24"/>
                      </a:cubicBezTo>
                      <a:cubicBezTo>
                        <a:pt x="30" y="25"/>
                        <a:pt x="32" y="29"/>
                        <a:pt x="31" y="29"/>
                      </a:cubicBezTo>
                      <a:cubicBezTo>
                        <a:pt x="30" y="29"/>
                        <a:pt x="32" y="34"/>
                        <a:pt x="31" y="34"/>
                      </a:cubicBezTo>
                      <a:cubicBezTo>
                        <a:pt x="29" y="34"/>
                        <a:pt x="31" y="38"/>
                        <a:pt x="29" y="37"/>
                      </a:cubicBezTo>
                      <a:cubicBezTo>
                        <a:pt x="29" y="37"/>
                        <a:pt x="28" y="38"/>
                        <a:pt x="28" y="39"/>
                      </a:cubicBezTo>
                      <a:cubicBezTo>
                        <a:pt x="28" y="40"/>
                        <a:pt x="28" y="41"/>
                        <a:pt x="26" y="40"/>
                      </a:cubicBezTo>
                      <a:cubicBezTo>
                        <a:pt x="26" y="40"/>
                        <a:pt x="26" y="41"/>
                        <a:pt x="25" y="41"/>
                      </a:cubicBezTo>
                      <a:cubicBezTo>
                        <a:pt x="25" y="42"/>
                        <a:pt x="25" y="43"/>
                        <a:pt x="24" y="41"/>
                      </a:cubicBezTo>
                      <a:cubicBezTo>
                        <a:pt x="23" y="41"/>
                        <a:pt x="23" y="41"/>
                        <a:pt x="22" y="41"/>
                      </a:cubicBezTo>
                      <a:cubicBezTo>
                        <a:pt x="22" y="42"/>
                        <a:pt x="22" y="42"/>
                        <a:pt x="21" y="41"/>
                      </a:cubicBezTo>
                      <a:cubicBezTo>
                        <a:pt x="21" y="41"/>
                        <a:pt x="20" y="41"/>
                        <a:pt x="20" y="41"/>
                      </a:cubicBezTo>
                      <a:cubicBezTo>
                        <a:pt x="19" y="41"/>
                        <a:pt x="19" y="41"/>
                        <a:pt x="18" y="40"/>
                      </a:cubicBezTo>
                      <a:cubicBezTo>
                        <a:pt x="17" y="39"/>
                        <a:pt x="16" y="40"/>
                        <a:pt x="15" y="38"/>
                      </a:cubicBezTo>
                      <a:cubicBezTo>
                        <a:pt x="14" y="37"/>
                        <a:pt x="13" y="38"/>
                        <a:pt x="12" y="35"/>
                      </a:cubicBezTo>
                      <a:cubicBezTo>
                        <a:pt x="11" y="34"/>
                        <a:pt x="9" y="34"/>
                        <a:pt x="8" y="32"/>
                      </a:cubicBezTo>
                      <a:cubicBezTo>
                        <a:pt x="8" y="30"/>
                        <a:pt x="6" y="29"/>
                        <a:pt x="5" y="27"/>
                      </a:cubicBezTo>
                      <a:cubicBezTo>
                        <a:pt x="5" y="25"/>
                        <a:pt x="3" y="24"/>
                        <a:pt x="4" y="23"/>
                      </a:cubicBezTo>
                      <a:cubicBezTo>
                        <a:pt x="4" y="20"/>
                        <a:pt x="1" y="17"/>
                        <a:pt x="2" y="16"/>
                      </a:cubicBezTo>
                      <a:cubicBezTo>
                        <a:pt x="2" y="15"/>
                        <a:pt x="1" y="13"/>
                        <a:pt x="1" y="12"/>
                      </a:cubicBezTo>
                      <a:cubicBezTo>
                        <a:pt x="2" y="10"/>
                        <a:pt x="0" y="7"/>
                        <a:pt x="2" y="7"/>
                      </a:cubicBezTo>
                      <a:cubicBezTo>
                        <a:pt x="3" y="6"/>
                        <a:pt x="2" y="4"/>
                        <a:pt x="3" y="4"/>
                      </a:cubicBezTo>
                      <a:cubicBezTo>
                        <a:pt x="4" y="4"/>
                        <a:pt x="4" y="3"/>
                        <a:pt x="5" y="2"/>
                      </a:cubicBezTo>
                      <a:cubicBezTo>
                        <a:pt x="5" y="1"/>
                        <a:pt x="5" y="1"/>
                        <a:pt x="6" y="1"/>
                      </a:cubicBezTo>
                      <a:cubicBezTo>
                        <a:pt x="7" y="1"/>
                        <a:pt x="7" y="1"/>
                        <a:pt x="8" y="1"/>
                      </a:cubicBezTo>
                      <a:cubicBezTo>
                        <a:pt x="8" y="0"/>
                        <a:pt x="8"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4" name="Freeform 9165">
                  <a:extLst>
                    <a:ext uri="{FF2B5EF4-FFF2-40B4-BE49-F238E27FC236}">
                      <a16:creationId xmlns:a16="http://schemas.microsoft.com/office/drawing/2014/main" id="{04C3E659-7107-B7A6-9266-A2F09EAC4FDF}"/>
                    </a:ext>
                  </a:extLst>
                </p:cNvPr>
                <p:cNvSpPr>
                  <a:spLocks/>
                </p:cNvSpPr>
                <p:nvPr/>
              </p:nvSpPr>
              <p:spPr bwMode="auto">
                <a:xfrm>
                  <a:off x="4485" y="2325"/>
                  <a:ext cx="27" cy="31"/>
                </a:xfrm>
                <a:custGeom>
                  <a:avLst/>
                  <a:gdLst>
                    <a:gd name="T0" fmla="*/ 14 w 32"/>
                    <a:gd name="T1" fmla="*/ 9 h 38"/>
                    <a:gd name="T2" fmla="*/ 14 w 32"/>
                    <a:gd name="T3" fmla="*/ 10 h 38"/>
                    <a:gd name="T4" fmla="*/ 12 w 32"/>
                    <a:gd name="T5" fmla="*/ 11 h 38"/>
                    <a:gd name="T6" fmla="*/ 11 w 32"/>
                    <a:gd name="T7" fmla="*/ 11 h 38"/>
                    <a:gd name="T8" fmla="*/ 9 w 32"/>
                    <a:gd name="T9" fmla="*/ 10 h 38"/>
                    <a:gd name="T10" fmla="*/ 8 w 32"/>
                    <a:gd name="T11" fmla="*/ 9 h 38"/>
                    <a:gd name="T12" fmla="*/ 6 w 32"/>
                    <a:gd name="T13" fmla="*/ 7 h 38"/>
                    <a:gd name="T14" fmla="*/ 5 w 32"/>
                    <a:gd name="T15" fmla="*/ 6 h 38"/>
                    <a:gd name="T16" fmla="*/ 3 w 32"/>
                    <a:gd name="T17" fmla="*/ 4 h 38"/>
                    <a:gd name="T18" fmla="*/ 3 w 32"/>
                    <a:gd name="T19" fmla="*/ 2 h 38"/>
                    <a:gd name="T20" fmla="*/ 2 w 32"/>
                    <a:gd name="T21" fmla="*/ 0 h 38"/>
                    <a:gd name="T22" fmla="*/ 2 w 32"/>
                    <a:gd name="T23" fmla="*/ 1 h 38"/>
                    <a:gd name="T24" fmla="*/ 1 w 32"/>
                    <a:gd name="T25" fmla="*/ 2 h 38"/>
                    <a:gd name="T26" fmla="*/ 2 w 32"/>
                    <a:gd name="T27" fmla="*/ 5 h 38"/>
                    <a:gd name="T28" fmla="*/ 3 w 32"/>
                    <a:gd name="T29" fmla="*/ 7 h 38"/>
                    <a:gd name="T30" fmla="*/ 3 w 32"/>
                    <a:gd name="T31" fmla="*/ 9 h 38"/>
                    <a:gd name="T32" fmla="*/ 4 w 32"/>
                    <a:gd name="T33" fmla="*/ 11 h 38"/>
                    <a:gd name="T34" fmla="*/ 6 w 32"/>
                    <a:gd name="T35" fmla="*/ 13 h 38"/>
                    <a:gd name="T36" fmla="*/ 8 w 32"/>
                    <a:gd name="T37" fmla="*/ 14 h 38"/>
                    <a:gd name="T38" fmla="*/ 9 w 32"/>
                    <a:gd name="T39" fmla="*/ 16 h 38"/>
                    <a:gd name="T40" fmla="*/ 11 w 32"/>
                    <a:gd name="T41" fmla="*/ 16 h 38"/>
                    <a:gd name="T42" fmla="*/ 12 w 32"/>
                    <a:gd name="T43" fmla="*/ 16 h 38"/>
                    <a:gd name="T44" fmla="*/ 14 w 32"/>
                    <a:gd name="T45" fmla="*/ 16 h 38"/>
                    <a:gd name="T46" fmla="*/ 14 w 32"/>
                    <a:gd name="T47" fmla="*/ 13 h 38"/>
                    <a:gd name="T48" fmla="*/ 16 w 32"/>
                    <a:gd name="T49" fmla="*/ 13 h 38"/>
                    <a:gd name="T50" fmla="*/ 16 w 32"/>
                    <a:gd name="T51" fmla="*/ 11 h 38"/>
                    <a:gd name="T52" fmla="*/ 15 w 32"/>
                    <a:gd name="T53" fmla="*/ 9 h 38"/>
                    <a:gd name="T54" fmla="*/ 14 w 32"/>
                    <a:gd name="T55" fmla="*/ 9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 h="38">
                      <a:moveTo>
                        <a:pt x="29" y="19"/>
                      </a:moveTo>
                      <a:cubicBezTo>
                        <a:pt x="28" y="19"/>
                        <a:pt x="29" y="23"/>
                        <a:pt x="26" y="22"/>
                      </a:cubicBezTo>
                      <a:cubicBezTo>
                        <a:pt x="25" y="22"/>
                        <a:pt x="25" y="26"/>
                        <a:pt x="24" y="23"/>
                      </a:cubicBezTo>
                      <a:cubicBezTo>
                        <a:pt x="23" y="22"/>
                        <a:pt x="22" y="25"/>
                        <a:pt x="21" y="23"/>
                      </a:cubicBezTo>
                      <a:cubicBezTo>
                        <a:pt x="20" y="22"/>
                        <a:pt x="20" y="24"/>
                        <a:pt x="18" y="22"/>
                      </a:cubicBezTo>
                      <a:cubicBezTo>
                        <a:pt x="18" y="21"/>
                        <a:pt x="16" y="22"/>
                        <a:pt x="15" y="20"/>
                      </a:cubicBezTo>
                      <a:cubicBezTo>
                        <a:pt x="14" y="19"/>
                        <a:pt x="13" y="20"/>
                        <a:pt x="12" y="17"/>
                      </a:cubicBezTo>
                      <a:cubicBezTo>
                        <a:pt x="11" y="16"/>
                        <a:pt x="9" y="16"/>
                        <a:pt x="9" y="13"/>
                      </a:cubicBezTo>
                      <a:cubicBezTo>
                        <a:pt x="8" y="12"/>
                        <a:pt x="6" y="11"/>
                        <a:pt x="6" y="9"/>
                      </a:cubicBezTo>
                      <a:cubicBezTo>
                        <a:pt x="5" y="7"/>
                        <a:pt x="4" y="6"/>
                        <a:pt x="4" y="5"/>
                      </a:cubicBezTo>
                      <a:cubicBezTo>
                        <a:pt x="4" y="3"/>
                        <a:pt x="3" y="1"/>
                        <a:pt x="2" y="0"/>
                      </a:cubicBezTo>
                      <a:cubicBezTo>
                        <a:pt x="2" y="0"/>
                        <a:pt x="2" y="1"/>
                        <a:pt x="2" y="1"/>
                      </a:cubicBezTo>
                      <a:cubicBezTo>
                        <a:pt x="0" y="1"/>
                        <a:pt x="2" y="4"/>
                        <a:pt x="1" y="6"/>
                      </a:cubicBezTo>
                      <a:cubicBezTo>
                        <a:pt x="1" y="7"/>
                        <a:pt x="2" y="9"/>
                        <a:pt x="2" y="10"/>
                      </a:cubicBezTo>
                      <a:cubicBezTo>
                        <a:pt x="1" y="11"/>
                        <a:pt x="4" y="14"/>
                        <a:pt x="4" y="17"/>
                      </a:cubicBezTo>
                      <a:cubicBezTo>
                        <a:pt x="3" y="18"/>
                        <a:pt x="5" y="19"/>
                        <a:pt x="5" y="21"/>
                      </a:cubicBezTo>
                      <a:cubicBezTo>
                        <a:pt x="6" y="23"/>
                        <a:pt x="8" y="24"/>
                        <a:pt x="8" y="26"/>
                      </a:cubicBezTo>
                      <a:cubicBezTo>
                        <a:pt x="9" y="28"/>
                        <a:pt x="11" y="28"/>
                        <a:pt x="12" y="29"/>
                      </a:cubicBezTo>
                      <a:cubicBezTo>
                        <a:pt x="13" y="32"/>
                        <a:pt x="14" y="31"/>
                        <a:pt x="15" y="32"/>
                      </a:cubicBezTo>
                      <a:cubicBezTo>
                        <a:pt x="16" y="34"/>
                        <a:pt x="17" y="33"/>
                        <a:pt x="18" y="34"/>
                      </a:cubicBezTo>
                      <a:cubicBezTo>
                        <a:pt x="19" y="36"/>
                        <a:pt x="20" y="34"/>
                        <a:pt x="21" y="35"/>
                      </a:cubicBezTo>
                      <a:cubicBezTo>
                        <a:pt x="22" y="37"/>
                        <a:pt x="23" y="34"/>
                        <a:pt x="24" y="35"/>
                      </a:cubicBezTo>
                      <a:cubicBezTo>
                        <a:pt x="25" y="38"/>
                        <a:pt x="25" y="34"/>
                        <a:pt x="26" y="34"/>
                      </a:cubicBezTo>
                      <a:cubicBezTo>
                        <a:pt x="29" y="36"/>
                        <a:pt x="28" y="31"/>
                        <a:pt x="29" y="31"/>
                      </a:cubicBezTo>
                      <a:cubicBezTo>
                        <a:pt x="31" y="32"/>
                        <a:pt x="29" y="28"/>
                        <a:pt x="31" y="28"/>
                      </a:cubicBezTo>
                      <a:cubicBezTo>
                        <a:pt x="32" y="28"/>
                        <a:pt x="30" y="23"/>
                        <a:pt x="31" y="23"/>
                      </a:cubicBezTo>
                      <a:cubicBezTo>
                        <a:pt x="32" y="23"/>
                        <a:pt x="30" y="20"/>
                        <a:pt x="30" y="19"/>
                      </a:cubicBezTo>
                      <a:cubicBezTo>
                        <a:pt x="30" y="19"/>
                        <a:pt x="30" y="19"/>
                        <a:pt x="29" y="19"/>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5" name="Freeform 9166">
                  <a:extLst>
                    <a:ext uri="{FF2B5EF4-FFF2-40B4-BE49-F238E27FC236}">
                      <a16:creationId xmlns:a16="http://schemas.microsoft.com/office/drawing/2014/main" id="{0CC59A1B-336F-36D9-E3E5-5BA2D9068D19}"/>
                    </a:ext>
                  </a:extLst>
                </p:cNvPr>
                <p:cNvSpPr>
                  <a:spLocks/>
                </p:cNvSpPr>
                <p:nvPr/>
              </p:nvSpPr>
              <p:spPr bwMode="auto">
                <a:xfrm>
                  <a:off x="4490" y="2340"/>
                  <a:ext cx="22" cy="16"/>
                </a:xfrm>
                <a:custGeom>
                  <a:avLst/>
                  <a:gdLst>
                    <a:gd name="T0" fmla="*/ 11 w 27"/>
                    <a:gd name="T1" fmla="*/ 0 h 19"/>
                    <a:gd name="T2" fmla="*/ 11 w 27"/>
                    <a:gd name="T3" fmla="*/ 1 h 19"/>
                    <a:gd name="T4" fmla="*/ 11 w 27"/>
                    <a:gd name="T5" fmla="*/ 3 h 19"/>
                    <a:gd name="T6" fmla="*/ 10 w 27"/>
                    <a:gd name="T7" fmla="*/ 5 h 19"/>
                    <a:gd name="T8" fmla="*/ 8 w 27"/>
                    <a:gd name="T9" fmla="*/ 6 h 19"/>
                    <a:gd name="T10" fmla="*/ 7 w 27"/>
                    <a:gd name="T11" fmla="*/ 7 h 19"/>
                    <a:gd name="T12" fmla="*/ 6 w 27"/>
                    <a:gd name="T13" fmla="*/ 7 h 19"/>
                    <a:gd name="T14" fmla="*/ 5 w 27"/>
                    <a:gd name="T15" fmla="*/ 6 h 19"/>
                    <a:gd name="T16" fmla="*/ 4 w 27"/>
                    <a:gd name="T17" fmla="*/ 5 h 19"/>
                    <a:gd name="T18" fmla="*/ 2 w 27"/>
                    <a:gd name="T19" fmla="*/ 3 h 19"/>
                    <a:gd name="T20" fmla="*/ 1 w 27"/>
                    <a:gd name="T21" fmla="*/ 3 h 19"/>
                    <a:gd name="T22" fmla="*/ 0 w 27"/>
                    <a:gd name="T23" fmla="*/ 0 h 19"/>
                    <a:gd name="T24" fmla="*/ 0 w 27"/>
                    <a:gd name="T25" fmla="*/ 2 h 19"/>
                    <a:gd name="T26" fmla="*/ 2 w 27"/>
                    <a:gd name="T27" fmla="*/ 3 h 19"/>
                    <a:gd name="T28" fmla="*/ 3 w 27"/>
                    <a:gd name="T29" fmla="*/ 5 h 19"/>
                    <a:gd name="T30" fmla="*/ 5 w 27"/>
                    <a:gd name="T31" fmla="*/ 7 h 19"/>
                    <a:gd name="T32" fmla="*/ 6 w 27"/>
                    <a:gd name="T33" fmla="*/ 8 h 19"/>
                    <a:gd name="T34" fmla="*/ 7 w 27"/>
                    <a:gd name="T35" fmla="*/ 8 h 19"/>
                    <a:gd name="T36" fmla="*/ 8 w 27"/>
                    <a:gd name="T37" fmla="*/ 8 h 19"/>
                    <a:gd name="T38" fmla="*/ 9 w 27"/>
                    <a:gd name="T39" fmla="*/ 8 h 19"/>
                    <a:gd name="T40" fmla="*/ 11 w 27"/>
                    <a:gd name="T41" fmla="*/ 6 h 19"/>
                    <a:gd name="T42" fmla="*/ 11 w 27"/>
                    <a:gd name="T43" fmla="*/ 5 h 19"/>
                    <a:gd name="T44" fmla="*/ 11 w 27"/>
                    <a:gd name="T45" fmla="*/ 3 h 19"/>
                    <a:gd name="T46" fmla="*/ 11 w 27"/>
                    <a:gd name="T47" fmla="*/ 0 h 19"/>
                    <a:gd name="T48" fmla="*/ 11 w 27"/>
                    <a:gd name="T49" fmla="*/ 0 h 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19">
                      <a:moveTo>
                        <a:pt x="24" y="0"/>
                      </a:moveTo>
                      <a:cubicBezTo>
                        <a:pt x="24" y="0"/>
                        <a:pt x="24" y="0"/>
                        <a:pt x="24" y="1"/>
                      </a:cubicBezTo>
                      <a:cubicBezTo>
                        <a:pt x="24" y="2"/>
                        <a:pt x="25" y="5"/>
                        <a:pt x="24" y="5"/>
                      </a:cubicBezTo>
                      <a:cubicBezTo>
                        <a:pt x="23" y="5"/>
                        <a:pt x="24" y="9"/>
                        <a:pt x="22" y="9"/>
                      </a:cubicBezTo>
                      <a:cubicBezTo>
                        <a:pt x="21" y="8"/>
                        <a:pt x="22" y="13"/>
                        <a:pt x="19" y="12"/>
                      </a:cubicBezTo>
                      <a:cubicBezTo>
                        <a:pt x="18" y="11"/>
                        <a:pt x="18" y="15"/>
                        <a:pt x="17" y="13"/>
                      </a:cubicBezTo>
                      <a:cubicBezTo>
                        <a:pt x="16" y="12"/>
                        <a:pt x="15" y="14"/>
                        <a:pt x="14" y="13"/>
                      </a:cubicBezTo>
                      <a:cubicBezTo>
                        <a:pt x="13" y="11"/>
                        <a:pt x="13" y="14"/>
                        <a:pt x="11" y="12"/>
                      </a:cubicBezTo>
                      <a:cubicBezTo>
                        <a:pt x="11" y="10"/>
                        <a:pt x="9" y="12"/>
                        <a:pt x="8" y="10"/>
                      </a:cubicBezTo>
                      <a:cubicBezTo>
                        <a:pt x="7" y="8"/>
                        <a:pt x="6" y="9"/>
                        <a:pt x="5" y="7"/>
                      </a:cubicBezTo>
                      <a:cubicBezTo>
                        <a:pt x="4" y="5"/>
                        <a:pt x="2" y="5"/>
                        <a:pt x="1" y="3"/>
                      </a:cubicBezTo>
                      <a:cubicBezTo>
                        <a:pt x="1" y="2"/>
                        <a:pt x="0" y="1"/>
                        <a:pt x="0" y="0"/>
                      </a:cubicBezTo>
                      <a:cubicBezTo>
                        <a:pt x="0" y="1"/>
                        <a:pt x="0" y="1"/>
                        <a:pt x="0" y="2"/>
                      </a:cubicBezTo>
                      <a:cubicBezTo>
                        <a:pt x="1" y="4"/>
                        <a:pt x="3" y="5"/>
                        <a:pt x="3" y="7"/>
                      </a:cubicBezTo>
                      <a:cubicBezTo>
                        <a:pt x="4" y="9"/>
                        <a:pt x="6" y="9"/>
                        <a:pt x="7" y="10"/>
                      </a:cubicBezTo>
                      <a:cubicBezTo>
                        <a:pt x="8" y="13"/>
                        <a:pt x="9" y="12"/>
                        <a:pt x="10" y="13"/>
                      </a:cubicBezTo>
                      <a:cubicBezTo>
                        <a:pt x="11" y="15"/>
                        <a:pt x="12" y="14"/>
                        <a:pt x="13" y="15"/>
                      </a:cubicBezTo>
                      <a:cubicBezTo>
                        <a:pt x="14" y="17"/>
                        <a:pt x="15" y="15"/>
                        <a:pt x="16" y="16"/>
                      </a:cubicBezTo>
                      <a:cubicBezTo>
                        <a:pt x="17" y="18"/>
                        <a:pt x="18" y="15"/>
                        <a:pt x="19" y="16"/>
                      </a:cubicBezTo>
                      <a:cubicBezTo>
                        <a:pt x="20" y="19"/>
                        <a:pt x="20" y="15"/>
                        <a:pt x="21" y="15"/>
                      </a:cubicBezTo>
                      <a:cubicBezTo>
                        <a:pt x="24" y="17"/>
                        <a:pt x="23" y="12"/>
                        <a:pt x="24" y="12"/>
                      </a:cubicBezTo>
                      <a:cubicBezTo>
                        <a:pt x="26" y="13"/>
                        <a:pt x="24" y="9"/>
                        <a:pt x="26" y="9"/>
                      </a:cubicBezTo>
                      <a:cubicBezTo>
                        <a:pt x="27" y="9"/>
                        <a:pt x="25" y="4"/>
                        <a:pt x="26" y="4"/>
                      </a:cubicBezTo>
                      <a:cubicBezTo>
                        <a:pt x="27" y="4"/>
                        <a:pt x="25" y="1"/>
                        <a:pt x="25" y="0"/>
                      </a:cubicBezTo>
                      <a:cubicBezTo>
                        <a:pt x="25" y="0"/>
                        <a:pt x="25" y="0"/>
                        <a:pt x="24" y="0"/>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6" name="Freeform 9167">
                  <a:extLst>
                    <a:ext uri="{FF2B5EF4-FFF2-40B4-BE49-F238E27FC236}">
                      <a16:creationId xmlns:a16="http://schemas.microsoft.com/office/drawing/2014/main" id="{E04CEBCE-0298-4C9A-32F2-C61232390BB2}"/>
                    </a:ext>
                  </a:extLst>
                </p:cNvPr>
                <p:cNvSpPr>
                  <a:spLocks/>
                </p:cNvSpPr>
                <p:nvPr/>
              </p:nvSpPr>
              <p:spPr bwMode="auto">
                <a:xfrm>
                  <a:off x="4491" y="2330"/>
                  <a:ext cx="2" cy="3"/>
                </a:xfrm>
                <a:custGeom>
                  <a:avLst/>
                  <a:gdLst>
                    <a:gd name="T0" fmla="*/ 0 w 2"/>
                    <a:gd name="T1" fmla="*/ 0 h 3"/>
                    <a:gd name="T2" fmla="*/ 1 w 2"/>
                    <a:gd name="T3" fmla="*/ 3 h 3"/>
                    <a:gd name="T4" fmla="*/ 2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0"/>
                        <a:pt x="1" y="2"/>
                        <a:pt x="1" y="3"/>
                      </a:cubicBezTo>
                      <a:cubicBezTo>
                        <a:pt x="2" y="3"/>
                        <a:pt x="2" y="2"/>
                        <a:pt x="2"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7" name="Freeform 9168">
                  <a:extLst>
                    <a:ext uri="{FF2B5EF4-FFF2-40B4-BE49-F238E27FC236}">
                      <a16:creationId xmlns:a16="http://schemas.microsoft.com/office/drawing/2014/main" id="{3A4BE19F-025A-1521-ACE7-AB5C36E8BCCD}"/>
                    </a:ext>
                  </a:extLst>
                </p:cNvPr>
                <p:cNvSpPr>
                  <a:spLocks/>
                </p:cNvSpPr>
                <p:nvPr/>
              </p:nvSpPr>
              <p:spPr bwMode="auto">
                <a:xfrm>
                  <a:off x="4490" y="2326"/>
                  <a:ext cx="3" cy="3"/>
                </a:xfrm>
                <a:custGeom>
                  <a:avLst/>
                  <a:gdLst>
                    <a:gd name="T0" fmla="*/ 0 w 3"/>
                    <a:gd name="T1" fmla="*/ 0 h 3"/>
                    <a:gd name="T2" fmla="*/ 3 w 3"/>
                    <a:gd name="T3" fmla="*/ 2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3" y="3"/>
                        <a:pt x="3" y="2"/>
                      </a:cubicBezTo>
                      <a:cubicBezTo>
                        <a:pt x="3"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8" name="Freeform 9169">
                  <a:extLst>
                    <a:ext uri="{FF2B5EF4-FFF2-40B4-BE49-F238E27FC236}">
                      <a16:creationId xmlns:a16="http://schemas.microsoft.com/office/drawing/2014/main" id="{AD9D533B-4749-30D4-0F95-C7CE34FF5B3F}"/>
                    </a:ext>
                  </a:extLst>
                </p:cNvPr>
                <p:cNvSpPr>
                  <a:spLocks/>
                </p:cNvSpPr>
                <p:nvPr/>
              </p:nvSpPr>
              <p:spPr bwMode="auto">
                <a:xfrm>
                  <a:off x="4495" y="2331"/>
                  <a:ext cx="3" cy="3"/>
                </a:xfrm>
                <a:custGeom>
                  <a:avLst/>
                  <a:gdLst>
                    <a:gd name="T0" fmla="*/ 1 w 4"/>
                    <a:gd name="T1" fmla="*/ 1 h 4"/>
                    <a:gd name="T2" fmla="*/ 2 w 4"/>
                    <a:gd name="T3" fmla="*/ 1 h 4"/>
                    <a:gd name="T4" fmla="*/ 2 w 4"/>
                    <a:gd name="T5" fmla="*/ 2 h 4"/>
                    <a:gd name="T6" fmla="*/ 1 w 4"/>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1" y="1"/>
                      </a:moveTo>
                      <a:cubicBezTo>
                        <a:pt x="0" y="1"/>
                        <a:pt x="1" y="0"/>
                        <a:pt x="2" y="1"/>
                      </a:cubicBezTo>
                      <a:cubicBezTo>
                        <a:pt x="2" y="1"/>
                        <a:pt x="4" y="3"/>
                        <a:pt x="4" y="4"/>
                      </a:cubicBezTo>
                      <a:cubicBezTo>
                        <a:pt x="3" y="3"/>
                        <a:pt x="1"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89" name="Freeform 9170">
                  <a:extLst>
                    <a:ext uri="{FF2B5EF4-FFF2-40B4-BE49-F238E27FC236}">
                      <a16:creationId xmlns:a16="http://schemas.microsoft.com/office/drawing/2014/main" id="{A921EDD4-C65E-88CE-C5AB-53A28F4B33F1}"/>
                    </a:ext>
                  </a:extLst>
                </p:cNvPr>
                <p:cNvSpPr>
                  <a:spLocks/>
                </p:cNvSpPr>
                <p:nvPr/>
              </p:nvSpPr>
              <p:spPr bwMode="auto">
                <a:xfrm>
                  <a:off x="4495" y="2325"/>
                  <a:ext cx="3" cy="5"/>
                </a:xfrm>
                <a:custGeom>
                  <a:avLst/>
                  <a:gdLst>
                    <a:gd name="T0" fmla="*/ 0 w 3"/>
                    <a:gd name="T1" fmla="*/ 0 h 6"/>
                    <a:gd name="T2" fmla="*/ 1 w 3"/>
                    <a:gd name="T3" fmla="*/ 3 h 6"/>
                    <a:gd name="T4" fmla="*/ 3 w 3"/>
                    <a:gd name="T5" fmla="*/ 3 h 6"/>
                    <a:gd name="T6" fmla="*/ 2 w 3"/>
                    <a:gd name="T7" fmla="*/ 3 h 6"/>
                    <a:gd name="T8" fmla="*/ 0 w 3"/>
                    <a:gd name="T9" fmla="*/ 0 h 6"/>
                    <a:gd name="T10" fmla="*/ 0 w 3"/>
                    <a:gd name="T11" fmla="*/ 0 h 6"/>
                    <a:gd name="T12" fmla="*/ 0 w 3"/>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6">
                      <a:moveTo>
                        <a:pt x="0" y="0"/>
                      </a:moveTo>
                      <a:cubicBezTo>
                        <a:pt x="0" y="1"/>
                        <a:pt x="0" y="2"/>
                        <a:pt x="1" y="3"/>
                      </a:cubicBezTo>
                      <a:cubicBezTo>
                        <a:pt x="1" y="3"/>
                        <a:pt x="3" y="6"/>
                        <a:pt x="3" y="5"/>
                      </a:cubicBezTo>
                      <a:cubicBezTo>
                        <a:pt x="3" y="4"/>
                        <a:pt x="2" y="4"/>
                        <a:pt x="2" y="3"/>
                      </a:cubicBezTo>
                      <a:cubicBezTo>
                        <a:pt x="1" y="3"/>
                        <a:pt x="0" y="1"/>
                        <a:pt x="0"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0" name="Freeform 9171">
                  <a:extLst>
                    <a:ext uri="{FF2B5EF4-FFF2-40B4-BE49-F238E27FC236}">
                      <a16:creationId xmlns:a16="http://schemas.microsoft.com/office/drawing/2014/main" id="{FFE834B9-1156-5FC7-646A-A6709C4FE3FC}"/>
                    </a:ext>
                  </a:extLst>
                </p:cNvPr>
                <p:cNvSpPr>
                  <a:spLocks/>
                </p:cNvSpPr>
                <p:nvPr/>
              </p:nvSpPr>
              <p:spPr bwMode="auto">
                <a:xfrm>
                  <a:off x="4490" y="2322"/>
                  <a:ext cx="4" cy="3"/>
                </a:xfrm>
                <a:custGeom>
                  <a:avLst/>
                  <a:gdLst>
                    <a:gd name="T0" fmla="*/ 2 w 4"/>
                    <a:gd name="T1" fmla="*/ 2 h 3"/>
                    <a:gd name="T2" fmla="*/ 4 w 4"/>
                    <a:gd name="T3" fmla="*/ 3 h 3"/>
                    <a:gd name="T4" fmla="*/ 1 w 4"/>
                    <a:gd name="T5" fmla="*/ 2 h 3"/>
                    <a:gd name="T6" fmla="*/ 0 60000 65536"/>
                    <a:gd name="T7" fmla="*/ 0 60000 65536"/>
                    <a:gd name="T8" fmla="*/ 0 60000 65536"/>
                  </a:gdLst>
                  <a:ahLst/>
                  <a:cxnLst>
                    <a:cxn ang="T6">
                      <a:pos x="T0" y="T1"/>
                    </a:cxn>
                    <a:cxn ang="T7">
                      <a:pos x="T2" y="T3"/>
                    </a:cxn>
                    <a:cxn ang="T8">
                      <a:pos x="T4" y="T5"/>
                    </a:cxn>
                  </a:cxnLst>
                  <a:rect l="0" t="0" r="r" b="b"/>
                  <a:pathLst>
                    <a:path w="4" h="3">
                      <a:moveTo>
                        <a:pt x="2" y="2"/>
                      </a:moveTo>
                      <a:cubicBezTo>
                        <a:pt x="0" y="0"/>
                        <a:pt x="3" y="1"/>
                        <a:pt x="4" y="3"/>
                      </a:cubicBezTo>
                      <a:cubicBezTo>
                        <a:pt x="3" y="2"/>
                        <a:pt x="2" y="1"/>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1" name="Freeform 9172">
                  <a:extLst>
                    <a:ext uri="{FF2B5EF4-FFF2-40B4-BE49-F238E27FC236}">
                      <a16:creationId xmlns:a16="http://schemas.microsoft.com/office/drawing/2014/main" id="{F0DEA63D-BB64-358C-9814-47BB8C7FA60D}"/>
                    </a:ext>
                  </a:extLst>
                </p:cNvPr>
                <p:cNvSpPr>
                  <a:spLocks/>
                </p:cNvSpPr>
                <p:nvPr/>
              </p:nvSpPr>
              <p:spPr bwMode="auto">
                <a:xfrm>
                  <a:off x="4498" y="2339"/>
                  <a:ext cx="3" cy="4"/>
                </a:xfrm>
                <a:custGeom>
                  <a:avLst/>
                  <a:gdLst>
                    <a:gd name="T0" fmla="*/ 1 w 4"/>
                    <a:gd name="T1" fmla="*/ 0 h 5"/>
                    <a:gd name="T2" fmla="*/ 2 w 4"/>
                    <a:gd name="T3" fmla="*/ 2 h 5"/>
                    <a:gd name="T4" fmla="*/ 1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0"/>
                        <a:pt x="4" y="5"/>
                        <a:pt x="4" y="2"/>
                      </a:cubicBezTo>
                      <a:cubicBezTo>
                        <a:pt x="3"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2" name="Freeform 9173">
                  <a:extLst>
                    <a:ext uri="{FF2B5EF4-FFF2-40B4-BE49-F238E27FC236}">
                      <a16:creationId xmlns:a16="http://schemas.microsoft.com/office/drawing/2014/main" id="{203D02D4-567E-3406-0712-F393FE9140E6}"/>
                    </a:ext>
                  </a:extLst>
                </p:cNvPr>
                <p:cNvSpPr>
                  <a:spLocks/>
                </p:cNvSpPr>
                <p:nvPr/>
              </p:nvSpPr>
              <p:spPr bwMode="auto">
                <a:xfrm>
                  <a:off x="4500" y="2332"/>
                  <a:ext cx="3" cy="5"/>
                </a:xfrm>
                <a:custGeom>
                  <a:avLst/>
                  <a:gdLst>
                    <a:gd name="T0" fmla="*/ 0 w 3"/>
                    <a:gd name="T1" fmla="*/ 2 h 6"/>
                    <a:gd name="T2" fmla="*/ 3 w 3"/>
                    <a:gd name="T3" fmla="*/ 3 h 6"/>
                    <a:gd name="T4" fmla="*/ 2 w 3"/>
                    <a:gd name="T5" fmla="*/ 3 h 6"/>
                    <a:gd name="T6" fmla="*/ 0 w 3"/>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2"/>
                      </a:moveTo>
                      <a:cubicBezTo>
                        <a:pt x="0" y="0"/>
                        <a:pt x="3" y="4"/>
                        <a:pt x="3" y="6"/>
                      </a:cubicBezTo>
                      <a:cubicBezTo>
                        <a:pt x="2" y="5"/>
                        <a:pt x="2" y="4"/>
                        <a:pt x="2" y="4"/>
                      </a:cubicBezTo>
                      <a:cubicBezTo>
                        <a:pt x="1" y="3"/>
                        <a:pt x="1"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3" name="Freeform 9174">
                  <a:extLst>
                    <a:ext uri="{FF2B5EF4-FFF2-40B4-BE49-F238E27FC236}">
                      <a16:creationId xmlns:a16="http://schemas.microsoft.com/office/drawing/2014/main" id="{5F4D0389-C756-53F9-73C0-57AAFDFFC15D}"/>
                    </a:ext>
                  </a:extLst>
                </p:cNvPr>
                <p:cNvSpPr>
                  <a:spLocks/>
                </p:cNvSpPr>
                <p:nvPr/>
              </p:nvSpPr>
              <p:spPr bwMode="auto">
                <a:xfrm>
                  <a:off x="4500" y="2326"/>
                  <a:ext cx="4" cy="4"/>
                </a:xfrm>
                <a:custGeom>
                  <a:avLst/>
                  <a:gdLst>
                    <a:gd name="T0" fmla="*/ 0 w 4"/>
                    <a:gd name="T1" fmla="*/ 0 h 4"/>
                    <a:gd name="T2" fmla="*/ 4 w 4"/>
                    <a:gd name="T3" fmla="*/ 3 h 4"/>
                    <a:gd name="T4" fmla="*/ 1 w 4"/>
                    <a:gd name="T5" fmla="*/ 1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cubicBezTo>
                        <a:pt x="0" y="2"/>
                        <a:pt x="3" y="4"/>
                        <a:pt x="4" y="3"/>
                      </a:cubicBezTo>
                      <a:cubicBezTo>
                        <a:pt x="3" y="3"/>
                        <a:pt x="2" y="1"/>
                        <a:pt x="1" y="1"/>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4" name="Freeform 9175">
                  <a:extLst>
                    <a:ext uri="{FF2B5EF4-FFF2-40B4-BE49-F238E27FC236}">
                      <a16:creationId xmlns:a16="http://schemas.microsoft.com/office/drawing/2014/main" id="{730067AD-35FE-8E8F-49DF-DBC2A80F95AD}"/>
                    </a:ext>
                  </a:extLst>
                </p:cNvPr>
                <p:cNvSpPr>
                  <a:spLocks/>
                </p:cNvSpPr>
                <p:nvPr/>
              </p:nvSpPr>
              <p:spPr bwMode="auto">
                <a:xfrm>
                  <a:off x="4497" y="2322"/>
                  <a:ext cx="2" cy="3"/>
                </a:xfrm>
                <a:custGeom>
                  <a:avLst/>
                  <a:gdLst>
                    <a:gd name="T0" fmla="*/ 0 w 2"/>
                    <a:gd name="T1" fmla="*/ 1 h 3"/>
                    <a:gd name="T2" fmla="*/ 2 w 2"/>
                    <a:gd name="T3" fmla="*/ 3 h 3"/>
                    <a:gd name="T4" fmla="*/ 0 w 2"/>
                    <a:gd name="T5" fmla="*/ 1 h 3"/>
                    <a:gd name="T6" fmla="*/ 0 w 2"/>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1"/>
                      </a:moveTo>
                      <a:cubicBezTo>
                        <a:pt x="0" y="0"/>
                        <a:pt x="2" y="2"/>
                        <a:pt x="2" y="3"/>
                      </a:cubicBezTo>
                      <a:cubicBezTo>
                        <a:pt x="1" y="2"/>
                        <a:pt x="1" y="0"/>
                        <a:pt x="0" y="1"/>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5" name="Freeform 9176">
                  <a:extLst>
                    <a:ext uri="{FF2B5EF4-FFF2-40B4-BE49-F238E27FC236}">
                      <a16:creationId xmlns:a16="http://schemas.microsoft.com/office/drawing/2014/main" id="{6EDC711E-9E9C-DD97-35DA-68F8A120D3EE}"/>
                    </a:ext>
                  </a:extLst>
                </p:cNvPr>
                <p:cNvSpPr>
                  <a:spLocks/>
                </p:cNvSpPr>
                <p:nvPr/>
              </p:nvSpPr>
              <p:spPr bwMode="auto">
                <a:xfrm>
                  <a:off x="4504" y="2339"/>
                  <a:ext cx="2" cy="1"/>
                </a:xfrm>
                <a:custGeom>
                  <a:avLst/>
                  <a:gdLst>
                    <a:gd name="T0" fmla="*/ 0 w 3"/>
                    <a:gd name="T1" fmla="*/ 0 h 2"/>
                    <a:gd name="T2" fmla="*/ 1 w 3"/>
                    <a:gd name="T3" fmla="*/ 0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0" y="2"/>
                        <a:pt x="3" y="2"/>
                        <a:pt x="2" y="0"/>
                      </a:cubicBezTo>
                      <a:cubicBezTo>
                        <a:pt x="2" y="1"/>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6" name="Freeform 9177">
                  <a:extLst>
                    <a:ext uri="{FF2B5EF4-FFF2-40B4-BE49-F238E27FC236}">
                      <a16:creationId xmlns:a16="http://schemas.microsoft.com/office/drawing/2014/main" id="{ECEF6E47-90F4-64D9-1E4C-8BAEBEB4F443}"/>
                    </a:ext>
                  </a:extLst>
                </p:cNvPr>
                <p:cNvSpPr>
                  <a:spLocks/>
                </p:cNvSpPr>
                <p:nvPr/>
              </p:nvSpPr>
              <p:spPr bwMode="auto">
                <a:xfrm>
                  <a:off x="4504" y="2333"/>
                  <a:ext cx="3" cy="4"/>
                </a:xfrm>
                <a:custGeom>
                  <a:avLst/>
                  <a:gdLst>
                    <a:gd name="T0" fmla="*/ 0 w 3"/>
                    <a:gd name="T1" fmla="*/ 1 h 5"/>
                    <a:gd name="T2" fmla="*/ 3 w 3"/>
                    <a:gd name="T3" fmla="*/ 2 h 5"/>
                    <a:gd name="T4" fmla="*/ 2 w 3"/>
                    <a:gd name="T5" fmla="*/ 2 h 5"/>
                    <a:gd name="T6" fmla="*/ 0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1"/>
                      </a:moveTo>
                      <a:cubicBezTo>
                        <a:pt x="0" y="0"/>
                        <a:pt x="3" y="4"/>
                        <a:pt x="3" y="5"/>
                      </a:cubicBezTo>
                      <a:cubicBezTo>
                        <a:pt x="3" y="4"/>
                        <a:pt x="3" y="4"/>
                        <a:pt x="2" y="3"/>
                      </a:cubicBezTo>
                      <a:cubicBezTo>
                        <a:pt x="2" y="1"/>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7" name="Freeform 9178">
                  <a:extLst>
                    <a:ext uri="{FF2B5EF4-FFF2-40B4-BE49-F238E27FC236}">
                      <a16:creationId xmlns:a16="http://schemas.microsoft.com/office/drawing/2014/main" id="{BDC880F0-9ECE-C153-871A-C6CE0601137E}"/>
                    </a:ext>
                  </a:extLst>
                </p:cNvPr>
                <p:cNvSpPr>
                  <a:spLocks/>
                </p:cNvSpPr>
                <p:nvPr/>
              </p:nvSpPr>
              <p:spPr bwMode="auto">
                <a:xfrm>
                  <a:off x="4505" y="2330"/>
                  <a:ext cx="2" cy="4"/>
                </a:xfrm>
                <a:custGeom>
                  <a:avLst/>
                  <a:gdLst>
                    <a:gd name="T0" fmla="*/ 0 w 2"/>
                    <a:gd name="T1" fmla="*/ 0 h 4"/>
                    <a:gd name="T2" fmla="*/ 2 w 2"/>
                    <a:gd name="T3" fmla="*/ 4 h 4"/>
                    <a:gd name="T4" fmla="*/ 0 w 2"/>
                    <a:gd name="T5" fmla="*/ 0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1" y="0"/>
                        <a:pt x="2" y="3"/>
                        <a:pt x="2" y="4"/>
                      </a:cubicBezTo>
                      <a:cubicBezTo>
                        <a:pt x="1" y="3"/>
                        <a:pt x="1"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8" name="Freeform 9179">
                  <a:extLst>
                    <a:ext uri="{FF2B5EF4-FFF2-40B4-BE49-F238E27FC236}">
                      <a16:creationId xmlns:a16="http://schemas.microsoft.com/office/drawing/2014/main" id="{6CE08404-8082-F3ED-064A-A30C18223F0C}"/>
                    </a:ext>
                  </a:extLst>
                </p:cNvPr>
                <p:cNvSpPr>
                  <a:spLocks/>
                </p:cNvSpPr>
                <p:nvPr/>
              </p:nvSpPr>
              <p:spPr bwMode="auto">
                <a:xfrm>
                  <a:off x="4475" y="2270"/>
                  <a:ext cx="26" cy="36"/>
                </a:xfrm>
                <a:custGeom>
                  <a:avLst/>
                  <a:gdLst>
                    <a:gd name="T0" fmla="*/ 4 w 32"/>
                    <a:gd name="T1" fmla="*/ 0 h 43"/>
                    <a:gd name="T2" fmla="*/ 5 w 32"/>
                    <a:gd name="T3" fmla="*/ 1 h 43"/>
                    <a:gd name="T4" fmla="*/ 6 w 32"/>
                    <a:gd name="T5" fmla="*/ 1 h 43"/>
                    <a:gd name="T6" fmla="*/ 8 w 32"/>
                    <a:gd name="T7" fmla="*/ 3 h 43"/>
                    <a:gd name="T8" fmla="*/ 10 w 32"/>
                    <a:gd name="T9" fmla="*/ 4 h 43"/>
                    <a:gd name="T10" fmla="*/ 12 w 32"/>
                    <a:gd name="T11" fmla="*/ 8 h 43"/>
                    <a:gd name="T12" fmla="*/ 13 w 32"/>
                    <a:gd name="T13" fmla="*/ 10 h 43"/>
                    <a:gd name="T14" fmla="*/ 13 w 32"/>
                    <a:gd name="T15" fmla="*/ 13 h 43"/>
                    <a:gd name="T16" fmla="*/ 13 w 32"/>
                    <a:gd name="T17" fmla="*/ 14 h 43"/>
                    <a:gd name="T18" fmla="*/ 13 w 32"/>
                    <a:gd name="T19" fmla="*/ 16 h 43"/>
                    <a:gd name="T20" fmla="*/ 13 w 32"/>
                    <a:gd name="T21" fmla="*/ 19 h 43"/>
                    <a:gd name="T22" fmla="*/ 12 w 32"/>
                    <a:gd name="T23" fmla="*/ 19 h 43"/>
                    <a:gd name="T24" fmla="*/ 11 w 32"/>
                    <a:gd name="T25" fmla="*/ 19 h 43"/>
                    <a:gd name="T26" fmla="*/ 11 w 32"/>
                    <a:gd name="T27" fmla="*/ 20 h 43"/>
                    <a:gd name="T28" fmla="*/ 11 w 32"/>
                    <a:gd name="T29" fmla="*/ 20 h 43"/>
                    <a:gd name="T30" fmla="*/ 10 w 32"/>
                    <a:gd name="T31" fmla="*/ 20 h 43"/>
                    <a:gd name="T32" fmla="*/ 9 w 32"/>
                    <a:gd name="T33" fmla="*/ 20 h 43"/>
                    <a:gd name="T34" fmla="*/ 9 w 32"/>
                    <a:gd name="T35" fmla="*/ 19 h 43"/>
                    <a:gd name="T36" fmla="*/ 8 w 32"/>
                    <a:gd name="T37" fmla="*/ 19 h 43"/>
                    <a:gd name="T38" fmla="*/ 7 w 32"/>
                    <a:gd name="T39" fmla="*/ 19 h 43"/>
                    <a:gd name="T40" fmla="*/ 6 w 32"/>
                    <a:gd name="T41" fmla="*/ 18 h 43"/>
                    <a:gd name="T42" fmla="*/ 4 w 32"/>
                    <a:gd name="T43" fmla="*/ 16 h 43"/>
                    <a:gd name="T44" fmla="*/ 2 w 32"/>
                    <a:gd name="T45" fmla="*/ 13 h 43"/>
                    <a:gd name="T46" fmla="*/ 2 w 32"/>
                    <a:gd name="T47" fmla="*/ 11 h 43"/>
                    <a:gd name="T48" fmla="*/ 2 w 32"/>
                    <a:gd name="T49" fmla="*/ 8 h 43"/>
                    <a:gd name="T50" fmla="*/ 1 w 32"/>
                    <a:gd name="T51" fmla="*/ 6 h 43"/>
                    <a:gd name="T52" fmla="*/ 2 w 32"/>
                    <a:gd name="T53" fmla="*/ 3 h 43"/>
                    <a:gd name="T54" fmla="*/ 2 w 32"/>
                    <a:gd name="T55" fmla="*/ 3 h 43"/>
                    <a:gd name="T56" fmla="*/ 2 w 32"/>
                    <a:gd name="T57" fmla="*/ 3 h 43"/>
                    <a:gd name="T58" fmla="*/ 2 w 32"/>
                    <a:gd name="T59" fmla="*/ 1 h 43"/>
                    <a:gd name="T60" fmla="*/ 4 w 32"/>
                    <a:gd name="T61" fmla="*/ 1 h 43"/>
                    <a:gd name="T62" fmla="*/ 4 w 32"/>
                    <a:gd name="T63" fmla="*/ 0 h 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43">
                      <a:moveTo>
                        <a:pt x="9" y="0"/>
                      </a:moveTo>
                      <a:cubicBezTo>
                        <a:pt x="10" y="1"/>
                        <a:pt x="11" y="1"/>
                        <a:pt x="11" y="1"/>
                      </a:cubicBezTo>
                      <a:cubicBezTo>
                        <a:pt x="12" y="1"/>
                        <a:pt x="12" y="0"/>
                        <a:pt x="13" y="1"/>
                      </a:cubicBezTo>
                      <a:cubicBezTo>
                        <a:pt x="15" y="3"/>
                        <a:pt x="17" y="2"/>
                        <a:pt x="18" y="4"/>
                      </a:cubicBezTo>
                      <a:cubicBezTo>
                        <a:pt x="19" y="7"/>
                        <a:pt x="21" y="6"/>
                        <a:pt x="22" y="8"/>
                      </a:cubicBezTo>
                      <a:cubicBezTo>
                        <a:pt x="23" y="10"/>
                        <a:pt x="26" y="12"/>
                        <a:pt x="27" y="15"/>
                      </a:cubicBezTo>
                      <a:cubicBezTo>
                        <a:pt x="27" y="17"/>
                        <a:pt x="30" y="19"/>
                        <a:pt x="29" y="20"/>
                      </a:cubicBezTo>
                      <a:cubicBezTo>
                        <a:pt x="29" y="21"/>
                        <a:pt x="31" y="23"/>
                        <a:pt x="30" y="25"/>
                      </a:cubicBezTo>
                      <a:cubicBezTo>
                        <a:pt x="30" y="26"/>
                        <a:pt x="32" y="29"/>
                        <a:pt x="31" y="29"/>
                      </a:cubicBezTo>
                      <a:cubicBezTo>
                        <a:pt x="30" y="29"/>
                        <a:pt x="32" y="34"/>
                        <a:pt x="30" y="34"/>
                      </a:cubicBezTo>
                      <a:cubicBezTo>
                        <a:pt x="29" y="34"/>
                        <a:pt x="31" y="38"/>
                        <a:pt x="29" y="38"/>
                      </a:cubicBezTo>
                      <a:cubicBezTo>
                        <a:pt x="29" y="37"/>
                        <a:pt x="28" y="38"/>
                        <a:pt x="28" y="39"/>
                      </a:cubicBezTo>
                      <a:cubicBezTo>
                        <a:pt x="28" y="40"/>
                        <a:pt x="27" y="41"/>
                        <a:pt x="26" y="41"/>
                      </a:cubicBezTo>
                      <a:cubicBezTo>
                        <a:pt x="26" y="41"/>
                        <a:pt x="26" y="41"/>
                        <a:pt x="25" y="42"/>
                      </a:cubicBezTo>
                      <a:cubicBezTo>
                        <a:pt x="25" y="42"/>
                        <a:pt x="25" y="43"/>
                        <a:pt x="24" y="42"/>
                      </a:cubicBezTo>
                      <a:cubicBezTo>
                        <a:pt x="23" y="41"/>
                        <a:pt x="23" y="41"/>
                        <a:pt x="22" y="42"/>
                      </a:cubicBezTo>
                      <a:cubicBezTo>
                        <a:pt x="22" y="42"/>
                        <a:pt x="22" y="42"/>
                        <a:pt x="21" y="42"/>
                      </a:cubicBezTo>
                      <a:cubicBezTo>
                        <a:pt x="21" y="41"/>
                        <a:pt x="20" y="41"/>
                        <a:pt x="20" y="41"/>
                      </a:cubicBezTo>
                      <a:cubicBezTo>
                        <a:pt x="19" y="42"/>
                        <a:pt x="19" y="42"/>
                        <a:pt x="18" y="41"/>
                      </a:cubicBezTo>
                      <a:cubicBezTo>
                        <a:pt x="17" y="39"/>
                        <a:pt x="16" y="41"/>
                        <a:pt x="15" y="39"/>
                      </a:cubicBezTo>
                      <a:cubicBezTo>
                        <a:pt x="14" y="37"/>
                        <a:pt x="13" y="38"/>
                        <a:pt x="12" y="36"/>
                      </a:cubicBezTo>
                      <a:cubicBezTo>
                        <a:pt x="11" y="34"/>
                        <a:pt x="9" y="34"/>
                        <a:pt x="8" y="32"/>
                      </a:cubicBezTo>
                      <a:cubicBezTo>
                        <a:pt x="8" y="30"/>
                        <a:pt x="6" y="29"/>
                        <a:pt x="5" y="27"/>
                      </a:cubicBezTo>
                      <a:cubicBezTo>
                        <a:pt x="5" y="26"/>
                        <a:pt x="3" y="24"/>
                        <a:pt x="4" y="23"/>
                      </a:cubicBezTo>
                      <a:cubicBezTo>
                        <a:pt x="4" y="20"/>
                        <a:pt x="1" y="18"/>
                        <a:pt x="2" y="17"/>
                      </a:cubicBezTo>
                      <a:cubicBezTo>
                        <a:pt x="2" y="15"/>
                        <a:pt x="1" y="13"/>
                        <a:pt x="1" y="12"/>
                      </a:cubicBezTo>
                      <a:cubicBezTo>
                        <a:pt x="2" y="11"/>
                        <a:pt x="0" y="8"/>
                        <a:pt x="2" y="7"/>
                      </a:cubicBezTo>
                      <a:cubicBezTo>
                        <a:pt x="3" y="7"/>
                        <a:pt x="2" y="4"/>
                        <a:pt x="3" y="4"/>
                      </a:cubicBezTo>
                      <a:cubicBezTo>
                        <a:pt x="4" y="4"/>
                        <a:pt x="4" y="3"/>
                        <a:pt x="5" y="3"/>
                      </a:cubicBezTo>
                      <a:cubicBezTo>
                        <a:pt x="5" y="2"/>
                        <a:pt x="5" y="1"/>
                        <a:pt x="6" y="1"/>
                      </a:cubicBezTo>
                      <a:cubicBezTo>
                        <a:pt x="7" y="2"/>
                        <a:pt x="7" y="1"/>
                        <a:pt x="8" y="1"/>
                      </a:cubicBezTo>
                      <a:cubicBezTo>
                        <a:pt x="8" y="0"/>
                        <a:pt x="8"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99" name="Freeform 9180">
                  <a:extLst>
                    <a:ext uri="{FF2B5EF4-FFF2-40B4-BE49-F238E27FC236}">
                      <a16:creationId xmlns:a16="http://schemas.microsoft.com/office/drawing/2014/main" id="{6F7257E6-DCEB-9D57-8757-A206DAD8E45F}"/>
                    </a:ext>
                  </a:extLst>
                </p:cNvPr>
                <p:cNvSpPr>
                  <a:spLocks/>
                </p:cNvSpPr>
                <p:nvPr/>
              </p:nvSpPr>
              <p:spPr bwMode="auto">
                <a:xfrm>
                  <a:off x="4475" y="2275"/>
                  <a:ext cx="26" cy="31"/>
                </a:xfrm>
                <a:custGeom>
                  <a:avLst/>
                  <a:gdLst>
                    <a:gd name="T0" fmla="*/ 13 w 32"/>
                    <a:gd name="T1" fmla="*/ 10 h 37"/>
                    <a:gd name="T2" fmla="*/ 12 w 32"/>
                    <a:gd name="T3" fmla="*/ 11 h 37"/>
                    <a:gd name="T4" fmla="*/ 11 w 32"/>
                    <a:gd name="T5" fmla="*/ 11 h 37"/>
                    <a:gd name="T6" fmla="*/ 11 w 32"/>
                    <a:gd name="T7" fmla="*/ 11 h 37"/>
                    <a:gd name="T8" fmla="*/ 11 w 32"/>
                    <a:gd name="T9" fmla="*/ 12 h 37"/>
                    <a:gd name="T10" fmla="*/ 10 w 32"/>
                    <a:gd name="T11" fmla="*/ 12 h 37"/>
                    <a:gd name="T12" fmla="*/ 9 w 32"/>
                    <a:gd name="T13" fmla="*/ 11 h 37"/>
                    <a:gd name="T14" fmla="*/ 9 w 32"/>
                    <a:gd name="T15" fmla="*/ 11 h 37"/>
                    <a:gd name="T16" fmla="*/ 8 w 32"/>
                    <a:gd name="T17" fmla="*/ 11 h 37"/>
                    <a:gd name="T18" fmla="*/ 7 w 32"/>
                    <a:gd name="T19" fmla="*/ 11 h 37"/>
                    <a:gd name="T20" fmla="*/ 6 w 32"/>
                    <a:gd name="T21" fmla="*/ 9 h 37"/>
                    <a:gd name="T22" fmla="*/ 4 w 32"/>
                    <a:gd name="T23" fmla="*/ 7 h 37"/>
                    <a:gd name="T24" fmla="*/ 2 w 32"/>
                    <a:gd name="T25" fmla="*/ 5 h 37"/>
                    <a:gd name="T26" fmla="*/ 2 w 32"/>
                    <a:gd name="T27" fmla="*/ 3 h 37"/>
                    <a:gd name="T28" fmla="*/ 2 w 32"/>
                    <a:gd name="T29" fmla="*/ 0 h 37"/>
                    <a:gd name="T30" fmla="*/ 2 w 32"/>
                    <a:gd name="T31" fmla="*/ 1 h 37"/>
                    <a:gd name="T32" fmla="*/ 1 w 32"/>
                    <a:gd name="T33" fmla="*/ 3 h 37"/>
                    <a:gd name="T34" fmla="*/ 2 w 32"/>
                    <a:gd name="T35" fmla="*/ 6 h 37"/>
                    <a:gd name="T36" fmla="*/ 2 w 32"/>
                    <a:gd name="T37" fmla="*/ 8 h 37"/>
                    <a:gd name="T38" fmla="*/ 2 w 32"/>
                    <a:gd name="T39" fmla="*/ 11 h 37"/>
                    <a:gd name="T40" fmla="*/ 4 w 32"/>
                    <a:gd name="T41" fmla="*/ 13 h 37"/>
                    <a:gd name="T42" fmla="*/ 6 w 32"/>
                    <a:gd name="T43" fmla="*/ 15 h 37"/>
                    <a:gd name="T44" fmla="*/ 7 w 32"/>
                    <a:gd name="T45" fmla="*/ 16 h 37"/>
                    <a:gd name="T46" fmla="*/ 8 w 32"/>
                    <a:gd name="T47" fmla="*/ 17 h 37"/>
                    <a:gd name="T48" fmla="*/ 9 w 32"/>
                    <a:gd name="T49" fmla="*/ 17 h 37"/>
                    <a:gd name="T50" fmla="*/ 9 w 32"/>
                    <a:gd name="T51" fmla="*/ 18 h 37"/>
                    <a:gd name="T52" fmla="*/ 10 w 32"/>
                    <a:gd name="T53" fmla="*/ 18 h 37"/>
                    <a:gd name="T54" fmla="*/ 11 w 32"/>
                    <a:gd name="T55" fmla="*/ 18 h 37"/>
                    <a:gd name="T56" fmla="*/ 11 w 32"/>
                    <a:gd name="T57" fmla="*/ 18 h 37"/>
                    <a:gd name="T58" fmla="*/ 11 w 32"/>
                    <a:gd name="T59" fmla="*/ 17 h 37"/>
                    <a:gd name="T60" fmla="*/ 12 w 32"/>
                    <a:gd name="T61" fmla="*/ 16 h 37"/>
                    <a:gd name="T62" fmla="*/ 13 w 32"/>
                    <a:gd name="T63" fmla="*/ 16 h 37"/>
                    <a:gd name="T64" fmla="*/ 13 w 32"/>
                    <a:gd name="T65" fmla="*/ 13 h 37"/>
                    <a:gd name="T66" fmla="*/ 13 w 32"/>
                    <a:gd name="T67" fmla="*/ 11 h 37"/>
                    <a:gd name="T68" fmla="*/ 13 w 32"/>
                    <a:gd name="T69" fmla="*/ 9 h 37"/>
                    <a:gd name="T70" fmla="*/ 13 w 32"/>
                    <a:gd name="T71" fmla="*/ 10 h 3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37">
                      <a:moveTo>
                        <a:pt x="29" y="20"/>
                      </a:moveTo>
                      <a:cubicBezTo>
                        <a:pt x="29" y="19"/>
                        <a:pt x="29" y="20"/>
                        <a:pt x="28" y="21"/>
                      </a:cubicBezTo>
                      <a:cubicBezTo>
                        <a:pt x="28" y="22"/>
                        <a:pt x="28" y="23"/>
                        <a:pt x="26" y="23"/>
                      </a:cubicBezTo>
                      <a:cubicBezTo>
                        <a:pt x="26" y="22"/>
                        <a:pt x="26" y="23"/>
                        <a:pt x="25" y="23"/>
                      </a:cubicBezTo>
                      <a:cubicBezTo>
                        <a:pt x="25" y="24"/>
                        <a:pt x="25" y="25"/>
                        <a:pt x="24" y="24"/>
                      </a:cubicBezTo>
                      <a:cubicBezTo>
                        <a:pt x="23" y="23"/>
                        <a:pt x="23" y="23"/>
                        <a:pt x="23" y="24"/>
                      </a:cubicBezTo>
                      <a:cubicBezTo>
                        <a:pt x="22" y="24"/>
                        <a:pt x="22" y="24"/>
                        <a:pt x="21" y="23"/>
                      </a:cubicBezTo>
                      <a:cubicBezTo>
                        <a:pt x="21" y="23"/>
                        <a:pt x="20" y="23"/>
                        <a:pt x="20" y="23"/>
                      </a:cubicBezTo>
                      <a:cubicBezTo>
                        <a:pt x="20" y="23"/>
                        <a:pt x="19" y="24"/>
                        <a:pt x="18" y="23"/>
                      </a:cubicBezTo>
                      <a:cubicBezTo>
                        <a:pt x="18" y="21"/>
                        <a:pt x="16" y="23"/>
                        <a:pt x="15" y="21"/>
                      </a:cubicBezTo>
                      <a:cubicBezTo>
                        <a:pt x="14" y="19"/>
                        <a:pt x="13" y="20"/>
                        <a:pt x="12" y="18"/>
                      </a:cubicBezTo>
                      <a:cubicBezTo>
                        <a:pt x="11" y="16"/>
                        <a:pt x="9" y="16"/>
                        <a:pt x="9" y="14"/>
                      </a:cubicBezTo>
                      <a:cubicBezTo>
                        <a:pt x="8" y="12"/>
                        <a:pt x="6" y="11"/>
                        <a:pt x="6" y="9"/>
                      </a:cubicBezTo>
                      <a:cubicBezTo>
                        <a:pt x="5" y="8"/>
                        <a:pt x="4" y="6"/>
                        <a:pt x="4" y="5"/>
                      </a:cubicBezTo>
                      <a:cubicBezTo>
                        <a:pt x="4" y="3"/>
                        <a:pt x="3" y="2"/>
                        <a:pt x="2" y="0"/>
                      </a:cubicBezTo>
                      <a:cubicBezTo>
                        <a:pt x="2" y="1"/>
                        <a:pt x="2" y="1"/>
                        <a:pt x="2" y="1"/>
                      </a:cubicBezTo>
                      <a:cubicBezTo>
                        <a:pt x="0" y="2"/>
                        <a:pt x="2" y="5"/>
                        <a:pt x="1" y="6"/>
                      </a:cubicBezTo>
                      <a:cubicBezTo>
                        <a:pt x="1" y="7"/>
                        <a:pt x="2" y="9"/>
                        <a:pt x="2" y="11"/>
                      </a:cubicBezTo>
                      <a:cubicBezTo>
                        <a:pt x="1" y="12"/>
                        <a:pt x="4" y="14"/>
                        <a:pt x="4" y="17"/>
                      </a:cubicBezTo>
                      <a:cubicBezTo>
                        <a:pt x="3" y="18"/>
                        <a:pt x="5" y="20"/>
                        <a:pt x="5" y="21"/>
                      </a:cubicBezTo>
                      <a:cubicBezTo>
                        <a:pt x="6" y="23"/>
                        <a:pt x="8" y="24"/>
                        <a:pt x="8" y="26"/>
                      </a:cubicBezTo>
                      <a:cubicBezTo>
                        <a:pt x="9" y="28"/>
                        <a:pt x="11" y="28"/>
                        <a:pt x="12" y="30"/>
                      </a:cubicBezTo>
                      <a:cubicBezTo>
                        <a:pt x="13" y="32"/>
                        <a:pt x="14" y="31"/>
                        <a:pt x="15" y="33"/>
                      </a:cubicBezTo>
                      <a:cubicBezTo>
                        <a:pt x="16" y="35"/>
                        <a:pt x="17" y="33"/>
                        <a:pt x="18" y="35"/>
                      </a:cubicBezTo>
                      <a:cubicBezTo>
                        <a:pt x="19" y="36"/>
                        <a:pt x="19" y="36"/>
                        <a:pt x="20" y="35"/>
                      </a:cubicBezTo>
                      <a:cubicBezTo>
                        <a:pt x="20" y="35"/>
                        <a:pt x="21" y="35"/>
                        <a:pt x="21" y="36"/>
                      </a:cubicBezTo>
                      <a:cubicBezTo>
                        <a:pt x="22" y="36"/>
                        <a:pt x="22" y="36"/>
                        <a:pt x="22" y="36"/>
                      </a:cubicBezTo>
                      <a:cubicBezTo>
                        <a:pt x="23" y="35"/>
                        <a:pt x="23" y="35"/>
                        <a:pt x="24" y="36"/>
                      </a:cubicBezTo>
                      <a:cubicBezTo>
                        <a:pt x="25" y="37"/>
                        <a:pt x="25" y="36"/>
                        <a:pt x="25" y="36"/>
                      </a:cubicBezTo>
                      <a:cubicBezTo>
                        <a:pt x="26" y="35"/>
                        <a:pt x="26" y="35"/>
                        <a:pt x="26" y="35"/>
                      </a:cubicBezTo>
                      <a:cubicBezTo>
                        <a:pt x="27" y="35"/>
                        <a:pt x="28" y="34"/>
                        <a:pt x="28" y="33"/>
                      </a:cubicBezTo>
                      <a:cubicBezTo>
                        <a:pt x="28" y="32"/>
                        <a:pt x="29" y="31"/>
                        <a:pt x="29" y="32"/>
                      </a:cubicBezTo>
                      <a:cubicBezTo>
                        <a:pt x="31" y="32"/>
                        <a:pt x="29" y="28"/>
                        <a:pt x="30" y="28"/>
                      </a:cubicBezTo>
                      <a:cubicBezTo>
                        <a:pt x="32" y="28"/>
                        <a:pt x="30" y="23"/>
                        <a:pt x="31" y="23"/>
                      </a:cubicBezTo>
                      <a:cubicBezTo>
                        <a:pt x="32" y="23"/>
                        <a:pt x="30" y="21"/>
                        <a:pt x="30" y="19"/>
                      </a:cubicBezTo>
                      <a:cubicBezTo>
                        <a:pt x="30" y="19"/>
                        <a:pt x="30" y="20"/>
                        <a:pt x="29" y="2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0" name="Freeform 9181">
                  <a:extLst>
                    <a:ext uri="{FF2B5EF4-FFF2-40B4-BE49-F238E27FC236}">
                      <a16:creationId xmlns:a16="http://schemas.microsoft.com/office/drawing/2014/main" id="{E7527CE9-87E1-5985-AB9C-C4861A8DDDCD}"/>
                    </a:ext>
                  </a:extLst>
                </p:cNvPr>
                <p:cNvSpPr>
                  <a:spLocks/>
                </p:cNvSpPr>
                <p:nvPr/>
              </p:nvSpPr>
              <p:spPr bwMode="auto">
                <a:xfrm>
                  <a:off x="4479" y="2291"/>
                  <a:ext cx="22" cy="15"/>
                </a:xfrm>
                <a:custGeom>
                  <a:avLst/>
                  <a:gdLst>
                    <a:gd name="T0" fmla="*/ 11 w 27"/>
                    <a:gd name="T1" fmla="*/ 1 h 18"/>
                    <a:gd name="T2" fmla="*/ 11 w 27"/>
                    <a:gd name="T3" fmla="*/ 1 h 18"/>
                    <a:gd name="T4" fmla="*/ 11 w 27"/>
                    <a:gd name="T5" fmla="*/ 3 h 18"/>
                    <a:gd name="T6" fmla="*/ 10 w 27"/>
                    <a:gd name="T7" fmla="*/ 5 h 18"/>
                    <a:gd name="T8" fmla="*/ 9 w 27"/>
                    <a:gd name="T9" fmla="*/ 6 h 18"/>
                    <a:gd name="T10" fmla="*/ 8 w 27"/>
                    <a:gd name="T11" fmla="*/ 6 h 18"/>
                    <a:gd name="T12" fmla="*/ 8 w 27"/>
                    <a:gd name="T13" fmla="*/ 7 h 18"/>
                    <a:gd name="T14" fmla="*/ 7 w 27"/>
                    <a:gd name="T15" fmla="*/ 7 h 18"/>
                    <a:gd name="T16" fmla="*/ 7 w 27"/>
                    <a:gd name="T17" fmla="*/ 7 h 18"/>
                    <a:gd name="T18" fmla="*/ 6 w 27"/>
                    <a:gd name="T19" fmla="*/ 7 h 18"/>
                    <a:gd name="T20" fmla="*/ 6 w 27"/>
                    <a:gd name="T21" fmla="*/ 7 h 18"/>
                    <a:gd name="T22" fmla="*/ 5 w 27"/>
                    <a:gd name="T23" fmla="*/ 6 h 18"/>
                    <a:gd name="T24" fmla="*/ 4 w 27"/>
                    <a:gd name="T25" fmla="*/ 5 h 18"/>
                    <a:gd name="T26" fmla="*/ 2 w 27"/>
                    <a:gd name="T27" fmla="*/ 3 h 18"/>
                    <a:gd name="T28" fmla="*/ 1 w 27"/>
                    <a:gd name="T29" fmla="*/ 3 h 18"/>
                    <a:gd name="T30" fmla="*/ 0 w 27"/>
                    <a:gd name="T31" fmla="*/ 1 h 18"/>
                    <a:gd name="T32" fmla="*/ 0 w 27"/>
                    <a:gd name="T33" fmla="*/ 2 h 18"/>
                    <a:gd name="T34" fmla="*/ 2 w 27"/>
                    <a:gd name="T35" fmla="*/ 3 h 18"/>
                    <a:gd name="T36" fmla="*/ 3 w 27"/>
                    <a:gd name="T37" fmla="*/ 6 h 18"/>
                    <a:gd name="T38" fmla="*/ 5 w 27"/>
                    <a:gd name="T39" fmla="*/ 7 h 18"/>
                    <a:gd name="T40" fmla="*/ 6 w 27"/>
                    <a:gd name="T41" fmla="*/ 8 h 18"/>
                    <a:gd name="T42" fmla="*/ 7 w 27"/>
                    <a:gd name="T43" fmla="*/ 8 h 18"/>
                    <a:gd name="T44" fmla="*/ 7 w 27"/>
                    <a:gd name="T45" fmla="*/ 8 h 18"/>
                    <a:gd name="T46" fmla="*/ 7 w 27"/>
                    <a:gd name="T47" fmla="*/ 8 h 18"/>
                    <a:gd name="T48" fmla="*/ 8 w 27"/>
                    <a:gd name="T49" fmla="*/ 8 h 18"/>
                    <a:gd name="T50" fmla="*/ 9 w 27"/>
                    <a:gd name="T51" fmla="*/ 8 h 18"/>
                    <a:gd name="T52" fmla="*/ 9 w 27"/>
                    <a:gd name="T53" fmla="*/ 8 h 18"/>
                    <a:gd name="T54" fmla="*/ 10 w 27"/>
                    <a:gd name="T55" fmla="*/ 7 h 18"/>
                    <a:gd name="T56" fmla="*/ 11 w 27"/>
                    <a:gd name="T57" fmla="*/ 7 h 18"/>
                    <a:gd name="T58" fmla="*/ 11 w 27"/>
                    <a:gd name="T59" fmla="*/ 5 h 18"/>
                    <a:gd name="T60" fmla="*/ 11 w 27"/>
                    <a:gd name="T61" fmla="*/ 3 h 18"/>
                    <a:gd name="T62" fmla="*/ 11 w 27"/>
                    <a:gd name="T63" fmla="*/ 0 h 18"/>
                    <a:gd name="T64" fmla="*/ 11 w 27"/>
                    <a:gd name="T65" fmla="*/ 1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18">
                      <a:moveTo>
                        <a:pt x="24" y="1"/>
                      </a:moveTo>
                      <a:cubicBezTo>
                        <a:pt x="24" y="0"/>
                        <a:pt x="24" y="1"/>
                        <a:pt x="24" y="1"/>
                      </a:cubicBezTo>
                      <a:cubicBezTo>
                        <a:pt x="24" y="3"/>
                        <a:pt x="25" y="5"/>
                        <a:pt x="24" y="6"/>
                      </a:cubicBezTo>
                      <a:cubicBezTo>
                        <a:pt x="23" y="6"/>
                        <a:pt x="24" y="10"/>
                        <a:pt x="22" y="9"/>
                      </a:cubicBezTo>
                      <a:cubicBezTo>
                        <a:pt x="22" y="9"/>
                        <a:pt x="21" y="10"/>
                        <a:pt x="21" y="11"/>
                      </a:cubicBezTo>
                      <a:cubicBezTo>
                        <a:pt x="21" y="12"/>
                        <a:pt x="21" y="13"/>
                        <a:pt x="19" y="12"/>
                      </a:cubicBezTo>
                      <a:cubicBezTo>
                        <a:pt x="19" y="12"/>
                        <a:pt x="19" y="13"/>
                        <a:pt x="18" y="13"/>
                      </a:cubicBezTo>
                      <a:cubicBezTo>
                        <a:pt x="18" y="14"/>
                        <a:pt x="18" y="15"/>
                        <a:pt x="17" y="13"/>
                      </a:cubicBezTo>
                      <a:cubicBezTo>
                        <a:pt x="16" y="13"/>
                        <a:pt x="16" y="13"/>
                        <a:pt x="16" y="13"/>
                      </a:cubicBezTo>
                      <a:cubicBezTo>
                        <a:pt x="15" y="14"/>
                        <a:pt x="15" y="14"/>
                        <a:pt x="14" y="13"/>
                      </a:cubicBezTo>
                      <a:cubicBezTo>
                        <a:pt x="14" y="13"/>
                        <a:pt x="13" y="13"/>
                        <a:pt x="13" y="13"/>
                      </a:cubicBezTo>
                      <a:cubicBezTo>
                        <a:pt x="13" y="13"/>
                        <a:pt x="12" y="13"/>
                        <a:pt x="11" y="12"/>
                      </a:cubicBezTo>
                      <a:cubicBezTo>
                        <a:pt x="11" y="11"/>
                        <a:pt x="9" y="12"/>
                        <a:pt x="8" y="10"/>
                      </a:cubicBezTo>
                      <a:cubicBezTo>
                        <a:pt x="7" y="9"/>
                        <a:pt x="6" y="10"/>
                        <a:pt x="5" y="7"/>
                      </a:cubicBezTo>
                      <a:cubicBezTo>
                        <a:pt x="4" y="6"/>
                        <a:pt x="2" y="6"/>
                        <a:pt x="1" y="3"/>
                      </a:cubicBezTo>
                      <a:cubicBezTo>
                        <a:pt x="1" y="2"/>
                        <a:pt x="0" y="2"/>
                        <a:pt x="0" y="1"/>
                      </a:cubicBezTo>
                      <a:cubicBezTo>
                        <a:pt x="0" y="1"/>
                        <a:pt x="0" y="2"/>
                        <a:pt x="0" y="2"/>
                      </a:cubicBezTo>
                      <a:cubicBezTo>
                        <a:pt x="1" y="4"/>
                        <a:pt x="3" y="5"/>
                        <a:pt x="3" y="7"/>
                      </a:cubicBezTo>
                      <a:cubicBezTo>
                        <a:pt x="4" y="9"/>
                        <a:pt x="6" y="9"/>
                        <a:pt x="7" y="11"/>
                      </a:cubicBezTo>
                      <a:cubicBezTo>
                        <a:pt x="8" y="13"/>
                        <a:pt x="9" y="12"/>
                        <a:pt x="10" y="14"/>
                      </a:cubicBezTo>
                      <a:cubicBezTo>
                        <a:pt x="11" y="16"/>
                        <a:pt x="12" y="14"/>
                        <a:pt x="13" y="16"/>
                      </a:cubicBezTo>
                      <a:cubicBezTo>
                        <a:pt x="14" y="17"/>
                        <a:pt x="14" y="17"/>
                        <a:pt x="15" y="16"/>
                      </a:cubicBezTo>
                      <a:cubicBezTo>
                        <a:pt x="15" y="16"/>
                        <a:pt x="16" y="16"/>
                        <a:pt x="16" y="17"/>
                      </a:cubicBezTo>
                      <a:cubicBezTo>
                        <a:pt x="17" y="17"/>
                        <a:pt x="17" y="17"/>
                        <a:pt x="17" y="17"/>
                      </a:cubicBezTo>
                      <a:cubicBezTo>
                        <a:pt x="18" y="16"/>
                        <a:pt x="18" y="16"/>
                        <a:pt x="19" y="17"/>
                      </a:cubicBezTo>
                      <a:cubicBezTo>
                        <a:pt x="20" y="18"/>
                        <a:pt x="20" y="17"/>
                        <a:pt x="20" y="17"/>
                      </a:cubicBezTo>
                      <a:cubicBezTo>
                        <a:pt x="21" y="16"/>
                        <a:pt x="21" y="16"/>
                        <a:pt x="21" y="16"/>
                      </a:cubicBezTo>
                      <a:cubicBezTo>
                        <a:pt x="22" y="16"/>
                        <a:pt x="23" y="15"/>
                        <a:pt x="23" y="14"/>
                      </a:cubicBezTo>
                      <a:cubicBezTo>
                        <a:pt x="23" y="13"/>
                        <a:pt x="24" y="12"/>
                        <a:pt x="24" y="13"/>
                      </a:cubicBezTo>
                      <a:cubicBezTo>
                        <a:pt x="26" y="13"/>
                        <a:pt x="24" y="9"/>
                        <a:pt x="25" y="9"/>
                      </a:cubicBezTo>
                      <a:cubicBezTo>
                        <a:pt x="27" y="9"/>
                        <a:pt x="25" y="4"/>
                        <a:pt x="26" y="4"/>
                      </a:cubicBezTo>
                      <a:cubicBezTo>
                        <a:pt x="27" y="4"/>
                        <a:pt x="25" y="2"/>
                        <a:pt x="25" y="0"/>
                      </a:cubicBezTo>
                      <a:cubicBezTo>
                        <a:pt x="25" y="0"/>
                        <a:pt x="25" y="1"/>
                        <a:pt x="24" y="1"/>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1" name="Freeform 9182">
                  <a:extLst>
                    <a:ext uri="{FF2B5EF4-FFF2-40B4-BE49-F238E27FC236}">
                      <a16:creationId xmlns:a16="http://schemas.microsoft.com/office/drawing/2014/main" id="{7C25AF8A-3AE1-067A-45AB-6E0B80DE72D8}"/>
                    </a:ext>
                  </a:extLst>
                </p:cNvPr>
                <p:cNvSpPr>
                  <a:spLocks/>
                </p:cNvSpPr>
                <p:nvPr/>
              </p:nvSpPr>
              <p:spPr bwMode="auto">
                <a:xfrm>
                  <a:off x="4481" y="2281"/>
                  <a:ext cx="1" cy="2"/>
                </a:xfrm>
                <a:custGeom>
                  <a:avLst/>
                  <a:gdLst>
                    <a:gd name="T0" fmla="*/ 0 w 2"/>
                    <a:gd name="T1" fmla="*/ 1 h 3"/>
                    <a:gd name="T2" fmla="*/ 1 w 2"/>
                    <a:gd name="T3" fmla="*/ 1 h 3"/>
                    <a:gd name="T4" fmla="*/ 1 w 2"/>
                    <a:gd name="T5" fmla="*/ 1 h 3"/>
                    <a:gd name="T6" fmla="*/ 0 w 2"/>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1"/>
                      </a:moveTo>
                      <a:cubicBezTo>
                        <a:pt x="0" y="0"/>
                        <a:pt x="1" y="2"/>
                        <a:pt x="1" y="3"/>
                      </a:cubicBezTo>
                      <a:cubicBezTo>
                        <a:pt x="2" y="3"/>
                        <a:pt x="2" y="3"/>
                        <a:pt x="2" y="2"/>
                      </a:cubicBezTo>
                      <a:cubicBezTo>
                        <a:pt x="1"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2" name="Freeform 9183">
                  <a:extLst>
                    <a:ext uri="{FF2B5EF4-FFF2-40B4-BE49-F238E27FC236}">
                      <a16:creationId xmlns:a16="http://schemas.microsoft.com/office/drawing/2014/main" id="{E5DC9E7C-9129-4BB0-8CC4-59EEFE86A609}"/>
                    </a:ext>
                  </a:extLst>
                </p:cNvPr>
                <p:cNvSpPr>
                  <a:spLocks/>
                </p:cNvSpPr>
                <p:nvPr/>
              </p:nvSpPr>
              <p:spPr bwMode="auto">
                <a:xfrm>
                  <a:off x="4480" y="2277"/>
                  <a:ext cx="2" cy="2"/>
                </a:xfrm>
                <a:custGeom>
                  <a:avLst/>
                  <a:gdLst>
                    <a:gd name="T0" fmla="*/ 0 w 3"/>
                    <a:gd name="T1" fmla="*/ 0 h 3"/>
                    <a:gd name="T2" fmla="*/ 1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2"/>
                        <a:pt x="3" y="3"/>
                        <a:pt x="3" y="2"/>
                      </a:cubicBezTo>
                      <a:cubicBezTo>
                        <a:pt x="3"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3" name="Freeform 9184">
                  <a:extLst>
                    <a:ext uri="{FF2B5EF4-FFF2-40B4-BE49-F238E27FC236}">
                      <a16:creationId xmlns:a16="http://schemas.microsoft.com/office/drawing/2014/main" id="{60E88DE1-0A3D-6D4D-DFB1-0182563CE551}"/>
                    </a:ext>
                  </a:extLst>
                </p:cNvPr>
                <p:cNvSpPr>
                  <a:spLocks/>
                </p:cNvSpPr>
                <p:nvPr/>
              </p:nvSpPr>
              <p:spPr bwMode="auto">
                <a:xfrm>
                  <a:off x="4484" y="2282"/>
                  <a:ext cx="3" cy="3"/>
                </a:xfrm>
                <a:custGeom>
                  <a:avLst/>
                  <a:gdLst>
                    <a:gd name="T0" fmla="*/ 1 w 4"/>
                    <a:gd name="T1" fmla="*/ 2 h 4"/>
                    <a:gd name="T2" fmla="*/ 2 w 4"/>
                    <a:gd name="T3" fmla="*/ 1 h 4"/>
                    <a:gd name="T4" fmla="*/ 2 w 4"/>
                    <a:gd name="T5" fmla="*/ 2 h 4"/>
                    <a:gd name="T6" fmla="*/ 1 w 4"/>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1" y="2"/>
                      </a:moveTo>
                      <a:cubicBezTo>
                        <a:pt x="0" y="2"/>
                        <a:pt x="1" y="1"/>
                        <a:pt x="2" y="1"/>
                      </a:cubicBezTo>
                      <a:cubicBezTo>
                        <a:pt x="2" y="1"/>
                        <a:pt x="4" y="3"/>
                        <a:pt x="4" y="4"/>
                      </a:cubicBezTo>
                      <a:cubicBezTo>
                        <a:pt x="3" y="4"/>
                        <a:pt x="1"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4" name="Freeform 9185">
                  <a:extLst>
                    <a:ext uri="{FF2B5EF4-FFF2-40B4-BE49-F238E27FC236}">
                      <a16:creationId xmlns:a16="http://schemas.microsoft.com/office/drawing/2014/main" id="{128557C2-621C-6513-11FC-8CE5CF8E9580}"/>
                    </a:ext>
                  </a:extLst>
                </p:cNvPr>
                <p:cNvSpPr>
                  <a:spLocks/>
                </p:cNvSpPr>
                <p:nvPr/>
              </p:nvSpPr>
              <p:spPr bwMode="auto">
                <a:xfrm>
                  <a:off x="4485" y="2275"/>
                  <a:ext cx="2" cy="5"/>
                </a:xfrm>
                <a:custGeom>
                  <a:avLst/>
                  <a:gdLst>
                    <a:gd name="T0" fmla="*/ 0 w 3"/>
                    <a:gd name="T1" fmla="*/ 0 h 6"/>
                    <a:gd name="T2" fmla="*/ 1 w 3"/>
                    <a:gd name="T3" fmla="*/ 3 h 6"/>
                    <a:gd name="T4" fmla="*/ 1 w 3"/>
                    <a:gd name="T5" fmla="*/ 3 h 6"/>
                    <a:gd name="T6" fmla="*/ 1 w 3"/>
                    <a:gd name="T7" fmla="*/ 3 h 6"/>
                    <a:gd name="T8" fmla="*/ 0 w 3"/>
                    <a:gd name="T9" fmla="*/ 0 h 6"/>
                    <a:gd name="T10" fmla="*/ 0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0" y="0"/>
                      </a:moveTo>
                      <a:cubicBezTo>
                        <a:pt x="0" y="1"/>
                        <a:pt x="0" y="2"/>
                        <a:pt x="1" y="3"/>
                      </a:cubicBezTo>
                      <a:cubicBezTo>
                        <a:pt x="1" y="3"/>
                        <a:pt x="3" y="6"/>
                        <a:pt x="3" y="5"/>
                      </a:cubicBezTo>
                      <a:cubicBezTo>
                        <a:pt x="3" y="4"/>
                        <a:pt x="2" y="4"/>
                        <a:pt x="2" y="4"/>
                      </a:cubicBezTo>
                      <a:cubicBezTo>
                        <a:pt x="1"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5" name="Freeform 9186">
                  <a:extLst>
                    <a:ext uri="{FF2B5EF4-FFF2-40B4-BE49-F238E27FC236}">
                      <a16:creationId xmlns:a16="http://schemas.microsoft.com/office/drawing/2014/main" id="{D41993C6-FCBC-46CB-7B73-0C4D6AC90483}"/>
                    </a:ext>
                  </a:extLst>
                </p:cNvPr>
                <p:cNvSpPr>
                  <a:spLocks/>
                </p:cNvSpPr>
                <p:nvPr/>
              </p:nvSpPr>
              <p:spPr bwMode="auto">
                <a:xfrm>
                  <a:off x="4480" y="2273"/>
                  <a:ext cx="3" cy="2"/>
                </a:xfrm>
                <a:custGeom>
                  <a:avLst/>
                  <a:gdLst>
                    <a:gd name="T0" fmla="*/ 2 w 4"/>
                    <a:gd name="T1" fmla="*/ 1 h 3"/>
                    <a:gd name="T2" fmla="*/ 2 w 4"/>
                    <a:gd name="T3" fmla="*/ 1 h 3"/>
                    <a:gd name="T4" fmla="*/ 1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2" y="3"/>
                      </a:moveTo>
                      <a:cubicBezTo>
                        <a:pt x="0" y="0"/>
                        <a:pt x="3" y="2"/>
                        <a:pt x="4" y="3"/>
                      </a:cubicBezTo>
                      <a:cubicBezTo>
                        <a:pt x="3" y="3"/>
                        <a:pt x="2" y="2"/>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6" name="Freeform 9187">
                  <a:extLst>
                    <a:ext uri="{FF2B5EF4-FFF2-40B4-BE49-F238E27FC236}">
                      <a16:creationId xmlns:a16="http://schemas.microsoft.com/office/drawing/2014/main" id="{4A3A5F9E-050B-22B5-64E5-AAD5D0483C78}"/>
                    </a:ext>
                  </a:extLst>
                </p:cNvPr>
                <p:cNvSpPr>
                  <a:spLocks/>
                </p:cNvSpPr>
                <p:nvPr/>
              </p:nvSpPr>
              <p:spPr bwMode="auto">
                <a:xfrm>
                  <a:off x="4487" y="2289"/>
                  <a:ext cx="3" cy="4"/>
                </a:xfrm>
                <a:custGeom>
                  <a:avLst/>
                  <a:gdLst>
                    <a:gd name="T0" fmla="*/ 1 w 4"/>
                    <a:gd name="T1" fmla="*/ 0 h 5"/>
                    <a:gd name="T2" fmla="*/ 2 w 4"/>
                    <a:gd name="T3" fmla="*/ 2 h 5"/>
                    <a:gd name="T4" fmla="*/ 1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0"/>
                        <a:pt x="4" y="5"/>
                        <a:pt x="4" y="3"/>
                      </a:cubicBezTo>
                      <a:cubicBezTo>
                        <a:pt x="3"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7" name="Freeform 9188">
                  <a:extLst>
                    <a:ext uri="{FF2B5EF4-FFF2-40B4-BE49-F238E27FC236}">
                      <a16:creationId xmlns:a16="http://schemas.microsoft.com/office/drawing/2014/main" id="{4C607EDD-B246-90A1-DCB3-1295A71390E9}"/>
                    </a:ext>
                  </a:extLst>
                </p:cNvPr>
                <p:cNvSpPr>
                  <a:spLocks/>
                </p:cNvSpPr>
                <p:nvPr/>
              </p:nvSpPr>
              <p:spPr bwMode="auto">
                <a:xfrm>
                  <a:off x="4490" y="2282"/>
                  <a:ext cx="2" cy="5"/>
                </a:xfrm>
                <a:custGeom>
                  <a:avLst/>
                  <a:gdLst>
                    <a:gd name="T0" fmla="*/ 0 w 3"/>
                    <a:gd name="T1" fmla="*/ 3 h 6"/>
                    <a:gd name="T2" fmla="*/ 1 w 3"/>
                    <a:gd name="T3" fmla="*/ 3 h 6"/>
                    <a:gd name="T4" fmla="*/ 1 w 3"/>
                    <a:gd name="T5" fmla="*/ 3 h 6"/>
                    <a:gd name="T6" fmla="*/ 0 w 3"/>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3"/>
                      </a:moveTo>
                      <a:cubicBezTo>
                        <a:pt x="0" y="0"/>
                        <a:pt x="3" y="5"/>
                        <a:pt x="3" y="6"/>
                      </a:cubicBezTo>
                      <a:cubicBezTo>
                        <a:pt x="2" y="5"/>
                        <a:pt x="2" y="5"/>
                        <a:pt x="2" y="4"/>
                      </a:cubicBezTo>
                      <a:cubicBezTo>
                        <a:pt x="1" y="3"/>
                        <a:pt x="1" y="3"/>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8" name="Freeform 9189">
                  <a:extLst>
                    <a:ext uri="{FF2B5EF4-FFF2-40B4-BE49-F238E27FC236}">
                      <a16:creationId xmlns:a16="http://schemas.microsoft.com/office/drawing/2014/main" id="{CEC2E6AE-4BC0-7E2C-A1DC-81428FC31603}"/>
                    </a:ext>
                  </a:extLst>
                </p:cNvPr>
                <p:cNvSpPr>
                  <a:spLocks/>
                </p:cNvSpPr>
                <p:nvPr/>
              </p:nvSpPr>
              <p:spPr bwMode="auto">
                <a:xfrm>
                  <a:off x="4490" y="2277"/>
                  <a:ext cx="3" cy="4"/>
                </a:xfrm>
                <a:custGeom>
                  <a:avLst/>
                  <a:gdLst>
                    <a:gd name="T0" fmla="*/ 0 w 4"/>
                    <a:gd name="T1" fmla="*/ 0 h 5"/>
                    <a:gd name="T2" fmla="*/ 2 w 4"/>
                    <a:gd name="T3" fmla="*/ 2 h 5"/>
                    <a:gd name="T4" fmla="*/ 1 w 4"/>
                    <a:gd name="T5" fmla="*/ 1 h 5"/>
                    <a:gd name="T6" fmla="*/ 0 60000 65536"/>
                    <a:gd name="T7" fmla="*/ 0 60000 65536"/>
                    <a:gd name="T8" fmla="*/ 0 60000 65536"/>
                  </a:gdLst>
                  <a:ahLst/>
                  <a:cxnLst>
                    <a:cxn ang="T6">
                      <a:pos x="T0" y="T1"/>
                    </a:cxn>
                    <a:cxn ang="T7">
                      <a:pos x="T2" y="T3"/>
                    </a:cxn>
                    <a:cxn ang="T8">
                      <a:pos x="T4" y="T5"/>
                    </a:cxn>
                  </a:cxnLst>
                  <a:rect l="0" t="0" r="r" b="b"/>
                  <a:pathLst>
                    <a:path w="4" h="5">
                      <a:moveTo>
                        <a:pt x="0" y="0"/>
                      </a:moveTo>
                      <a:cubicBezTo>
                        <a:pt x="0" y="3"/>
                        <a:pt x="3" y="5"/>
                        <a:pt x="4" y="4"/>
                      </a:cubicBezTo>
                      <a:cubicBezTo>
                        <a:pt x="3"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09" name="Freeform 9190">
                  <a:extLst>
                    <a:ext uri="{FF2B5EF4-FFF2-40B4-BE49-F238E27FC236}">
                      <a16:creationId xmlns:a16="http://schemas.microsoft.com/office/drawing/2014/main" id="{FDFFCEF5-6BF1-3DE9-0482-BEBCC632966A}"/>
                    </a:ext>
                  </a:extLst>
                </p:cNvPr>
                <p:cNvSpPr>
                  <a:spLocks/>
                </p:cNvSpPr>
                <p:nvPr/>
              </p:nvSpPr>
              <p:spPr bwMode="auto">
                <a:xfrm>
                  <a:off x="4486" y="2273"/>
                  <a:ext cx="2" cy="2"/>
                </a:xfrm>
                <a:custGeom>
                  <a:avLst/>
                  <a:gdLst>
                    <a:gd name="T0" fmla="*/ 0 w 2"/>
                    <a:gd name="T1" fmla="*/ 1 h 3"/>
                    <a:gd name="T2" fmla="*/ 2 w 2"/>
                    <a:gd name="T3" fmla="*/ 1 h 3"/>
                    <a:gd name="T4" fmla="*/ 0 w 2"/>
                    <a:gd name="T5" fmla="*/ 1 h 3"/>
                    <a:gd name="T6" fmla="*/ 0 60000 65536"/>
                    <a:gd name="T7" fmla="*/ 0 60000 65536"/>
                    <a:gd name="T8" fmla="*/ 0 60000 65536"/>
                  </a:gdLst>
                  <a:ahLst/>
                  <a:cxnLst>
                    <a:cxn ang="T6">
                      <a:pos x="T0" y="T1"/>
                    </a:cxn>
                    <a:cxn ang="T7">
                      <a:pos x="T2" y="T3"/>
                    </a:cxn>
                    <a:cxn ang="T8">
                      <a:pos x="T4" y="T5"/>
                    </a:cxn>
                  </a:cxnLst>
                  <a:rect l="0" t="0" r="r" b="b"/>
                  <a:pathLst>
                    <a:path w="2" h="3">
                      <a:moveTo>
                        <a:pt x="0" y="1"/>
                      </a:moveTo>
                      <a:cubicBezTo>
                        <a:pt x="0" y="0"/>
                        <a:pt x="2" y="2"/>
                        <a:pt x="2" y="3"/>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0" name="Freeform 9191">
                  <a:extLst>
                    <a:ext uri="{FF2B5EF4-FFF2-40B4-BE49-F238E27FC236}">
                      <a16:creationId xmlns:a16="http://schemas.microsoft.com/office/drawing/2014/main" id="{833E977B-0047-3753-5B2A-3114F4FF34A5}"/>
                    </a:ext>
                  </a:extLst>
                </p:cNvPr>
                <p:cNvSpPr>
                  <a:spLocks/>
                </p:cNvSpPr>
                <p:nvPr/>
              </p:nvSpPr>
              <p:spPr bwMode="auto">
                <a:xfrm>
                  <a:off x="4493" y="2290"/>
                  <a:ext cx="2" cy="2"/>
                </a:xfrm>
                <a:custGeom>
                  <a:avLst/>
                  <a:gdLst>
                    <a:gd name="T0" fmla="*/ 0 w 3"/>
                    <a:gd name="T1" fmla="*/ 0 h 2"/>
                    <a:gd name="T2" fmla="*/ 1 w 3"/>
                    <a:gd name="T3" fmla="*/ 0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0" y="1"/>
                        <a:pt x="3" y="2"/>
                        <a:pt x="2" y="0"/>
                      </a:cubicBezTo>
                      <a:cubicBezTo>
                        <a:pt x="2" y="0"/>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1" name="Freeform 9192">
                  <a:extLst>
                    <a:ext uri="{FF2B5EF4-FFF2-40B4-BE49-F238E27FC236}">
                      <a16:creationId xmlns:a16="http://schemas.microsoft.com/office/drawing/2014/main" id="{702D933D-8C3D-7A13-D220-3B1D82BDC71D}"/>
                    </a:ext>
                  </a:extLst>
                </p:cNvPr>
                <p:cNvSpPr>
                  <a:spLocks/>
                </p:cNvSpPr>
                <p:nvPr/>
              </p:nvSpPr>
              <p:spPr bwMode="auto">
                <a:xfrm>
                  <a:off x="4494" y="2283"/>
                  <a:ext cx="2" cy="4"/>
                </a:xfrm>
                <a:custGeom>
                  <a:avLst/>
                  <a:gdLst>
                    <a:gd name="T0" fmla="*/ 0 w 3"/>
                    <a:gd name="T1" fmla="*/ 1 h 5"/>
                    <a:gd name="T2" fmla="*/ 1 w 3"/>
                    <a:gd name="T3" fmla="*/ 2 h 5"/>
                    <a:gd name="T4" fmla="*/ 1 w 3"/>
                    <a:gd name="T5" fmla="*/ 2 h 5"/>
                    <a:gd name="T6" fmla="*/ 0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1"/>
                      </a:moveTo>
                      <a:cubicBezTo>
                        <a:pt x="0" y="0"/>
                        <a:pt x="3" y="4"/>
                        <a:pt x="3" y="5"/>
                      </a:cubicBezTo>
                      <a:cubicBezTo>
                        <a:pt x="3" y="5"/>
                        <a:pt x="3" y="4"/>
                        <a:pt x="2" y="3"/>
                      </a:cubicBezTo>
                      <a:cubicBezTo>
                        <a:pt x="2" y="2"/>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2" name="Freeform 9193">
                  <a:extLst>
                    <a:ext uri="{FF2B5EF4-FFF2-40B4-BE49-F238E27FC236}">
                      <a16:creationId xmlns:a16="http://schemas.microsoft.com/office/drawing/2014/main" id="{4180B09F-57D0-9EE0-57DB-3B377DAC2EBF}"/>
                    </a:ext>
                  </a:extLst>
                </p:cNvPr>
                <p:cNvSpPr>
                  <a:spLocks/>
                </p:cNvSpPr>
                <p:nvPr/>
              </p:nvSpPr>
              <p:spPr bwMode="auto">
                <a:xfrm>
                  <a:off x="4495" y="2281"/>
                  <a:ext cx="1" cy="3"/>
                </a:xfrm>
                <a:custGeom>
                  <a:avLst/>
                  <a:gdLst>
                    <a:gd name="T0" fmla="*/ 0 w 2"/>
                    <a:gd name="T1" fmla="*/ 0 h 4"/>
                    <a:gd name="T2" fmla="*/ 1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1"/>
                        <a:pt x="2" y="3"/>
                        <a:pt x="2" y="4"/>
                      </a:cubicBezTo>
                      <a:cubicBezTo>
                        <a:pt x="1" y="4"/>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3" name="Freeform 9194">
                  <a:extLst>
                    <a:ext uri="{FF2B5EF4-FFF2-40B4-BE49-F238E27FC236}">
                      <a16:creationId xmlns:a16="http://schemas.microsoft.com/office/drawing/2014/main" id="{7E574DDF-6D17-3D2E-536E-24219009EB8E}"/>
                    </a:ext>
                  </a:extLst>
                </p:cNvPr>
                <p:cNvSpPr>
                  <a:spLocks/>
                </p:cNvSpPr>
                <p:nvPr/>
              </p:nvSpPr>
              <p:spPr bwMode="auto">
                <a:xfrm>
                  <a:off x="4433" y="2255"/>
                  <a:ext cx="24" cy="38"/>
                </a:xfrm>
                <a:custGeom>
                  <a:avLst/>
                  <a:gdLst>
                    <a:gd name="T0" fmla="*/ 4 w 30"/>
                    <a:gd name="T1" fmla="*/ 1 h 46"/>
                    <a:gd name="T2" fmla="*/ 6 w 30"/>
                    <a:gd name="T3" fmla="*/ 2 h 46"/>
                    <a:gd name="T4" fmla="*/ 8 w 30"/>
                    <a:gd name="T5" fmla="*/ 2 h 46"/>
                    <a:gd name="T6" fmla="*/ 9 w 30"/>
                    <a:gd name="T7" fmla="*/ 6 h 46"/>
                    <a:gd name="T8" fmla="*/ 11 w 30"/>
                    <a:gd name="T9" fmla="*/ 9 h 46"/>
                    <a:gd name="T10" fmla="*/ 11 w 30"/>
                    <a:gd name="T11" fmla="*/ 12 h 46"/>
                    <a:gd name="T12" fmla="*/ 11 w 30"/>
                    <a:gd name="T13" fmla="*/ 14 h 46"/>
                    <a:gd name="T14" fmla="*/ 11 w 30"/>
                    <a:gd name="T15" fmla="*/ 16 h 46"/>
                    <a:gd name="T16" fmla="*/ 11 w 30"/>
                    <a:gd name="T17" fmla="*/ 17 h 46"/>
                    <a:gd name="T18" fmla="*/ 11 w 30"/>
                    <a:gd name="T19" fmla="*/ 19 h 46"/>
                    <a:gd name="T20" fmla="*/ 9 w 30"/>
                    <a:gd name="T21" fmla="*/ 21 h 46"/>
                    <a:gd name="T22" fmla="*/ 8 w 30"/>
                    <a:gd name="T23" fmla="*/ 21 h 46"/>
                    <a:gd name="T24" fmla="*/ 7 w 30"/>
                    <a:gd name="T25" fmla="*/ 21 h 46"/>
                    <a:gd name="T26" fmla="*/ 6 w 30"/>
                    <a:gd name="T27" fmla="*/ 19 h 46"/>
                    <a:gd name="T28" fmla="*/ 5 w 30"/>
                    <a:gd name="T29" fmla="*/ 17 h 46"/>
                    <a:gd name="T30" fmla="*/ 3 w 30"/>
                    <a:gd name="T31" fmla="*/ 17 h 46"/>
                    <a:gd name="T32" fmla="*/ 2 w 30"/>
                    <a:gd name="T33" fmla="*/ 14 h 46"/>
                    <a:gd name="T34" fmla="*/ 2 w 30"/>
                    <a:gd name="T35" fmla="*/ 12 h 46"/>
                    <a:gd name="T36" fmla="*/ 2 w 30"/>
                    <a:gd name="T37" fmla="*/ 10 h 46"/>
                    <a:gd name="T38" fmla="*/ 1 w 30"/>
                    <a:gd name="T39" fmla="*/ 7 h 46"/>
                    <a:gd name="T40" fmla="*/ 1 w 30"/>
                    <a:gd name="T41" fmla="*/ 5 h 46"/>
                    <a:gd name="T42" fmla="*/ 2 w 30"/>
                    <a:gd name="T43" fmla="*/ 2 h 46"/>
                    <a:gd name="T44" fmla="*/ 2 w 30"/>
                    <a:gd name="T45" fmla="*/ 2 h 46"/>
                    <a:gd name="T46" fmla="*/ 3 w 30"/>
                    <a:gd name="T47" fmla="*/ 1 h 46"/>
                    <a:gd name="T48" fmla="*/ 4 w 30"/>
                    <a:gd name="T49" fmla="*/ 1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46">
                      <a:moveTo>
                        <a:pt x="10" y="1"/>
                      </a:moveTo>
                      <a:cubicBezTo>
                        <a:pt x="12" y="3"/>
                        <a:pt x="13" y="1"/>
                        <a:pt x="14" y="3"/>
                      </a:cubicBezTo>
                      <a:cubicBezTo>
                        <a:pt x="16" y="5"/>
                        <a:pt x="18" y="4"/>
                        <a:pt x="19" y="6"/>
                      </a:cubicBezTo>
                      <a:cubicBezTo>
                        <a:pt x="20" y="10"/>
                        <a:pt x="22" y="9"/>
                        <a:pt x="23" y="12"/>
                      </a:cubicBezTo>
                      <a:cubicBezTo>
                        <a:pt x="23" y="14"/>
                        <a:pt x="27" y="17"/>
                        <a:pt x="27" y="19"/>
                      </a:cubicBezTo>
                      <a:cubicBezTo>
                        <a:pt x="27" y="21"/>
                        <a:pt x="29" y="23"/>
                        <a:pt x="28" y="25"/>
                      </a:cubicBezTo>
                      <a:cubicBezTo>
                        <a:pt x="28" y="26"/>
                        <a:pt x="30" y="28"/>
                        <a:pt x="29" y="29"/>
                      </a:cubicBezTo>
                      <a:cubicBezTo>
                        <a:pt x="28" y="30"/>
                        <a:pt x="30" y="34"/>
                        <a:pt x="29" y="34"/>
                      </a:cubicBezTo>
                      <a:cubicBezTo>
                        <a:pt x="28" y="33"/>
                        <a:pt x="29" y="39"/>
                        <a:pt x="28" y="38"/>
                      </a:cubicBezTo>
                      <a:cubicBezTo>
                        <a:pt x="27" y="38"/>
                        <a:pt x="28" y="42"/>
                        <a:pt x="26" y="41"/>
                      </a:cubicBezTo>
                      <a:cubicBezTo>
                        <a:pt x="25" y="41"/>
                        <a:pt x="25" y="45"/>
                        <a:pt x="23" y="44"/>
                      </a:cubicBezTo>
                      <a:cubicBezTo>
                        <a:pt x="22" y="43"/>
                        <a:pt x="21" y="46"/>
                        <a:pt x="20" y="44"/>
                      </a:cubicBezTo>
                      <a:cubicBezTo>
                        <a:pt x="19" y="42"/>
                        <a:pt x="18" y="45"/>
                        <a:pt x="17" y="43"/>
                      </a:cubicBezTo>
                      <a:cubicBezTo>
                        <a:pt x="16" y="42"/>
                        <a:pt x="15" y="44"/>
                        <a:pt x="14" y="41"/>
                      </a:cubicBezTo>
                      <a:cubicBezTo>
                        <a:pt x="14" y="40"/>
                        <a:pt x="12" y="41"/>
                        <a:pt x="11" y="39"/>
                      </a:cubicBezTo>
                      <a:cubicBezTo>
                        <a:pt x="11" y="37"/>
                        <a:pt x="9" y="38"/>
                        <a:pt x="8" y="35"/>
                      </a:cubicBezTo>
                      <a:cubicBezTo>
                        <a:pt x="8" y="34"/>
                        <a:pt x="6" y="33"/>
                        <a:pt x="5" y="31"/>
                      </a:cubicBezTo>
                      <a:cubicBezTo>
                        <a:pt x="5" y="29"/>
                        <a:pt x="3" y="28"/>
                        <a:pt x="3" y="26"/>
                      </a:cubicBezTo>
                      <a:cubicBezTo>
                        <a:pt x="3" y="24"/>
                        <a:pt x="1" y="22"/>
                        <a:pt x="2" y="21"/>
                      </a:cubicBezTo>
                      <a:cubicBezTo>
                        <a:pt x="2" y="19"/>
                        <a:pt x="0" y="16"/>
                        <a:pt x="1" y="15"/>
                      </a:cubicBezTo>
                      <a:cubicBezTo>
                        <a:pt x="2" y="14"/>
                        <a:pt x="0" y="11"/>
                        <a:pt x="1" y="10"/>
                      </a:cubicBezTo>
                      <a:cubicBezTo>
                        <a:pt x="2" y="9"/>
                        <a:pt x="0" y="6"/>
                        <a:pt x="2" y="6"/>
                      </a:cubicBezTo>
                      <a:cubicBezTo>
                        <a:pt x="3" y="6"/>
                        <a:pt x="3" y="3"/>
                        <a:pt x="4" y="3"/>
                      </a:cubicBezTo>
                      <a:cubicBezTo>
                        <a:pt x="6" y="4"/>
                        <a:pt x="6" y="0"/>
                        <a:pt x="7" y="1"/>
                      </a:cubicBezTo>
                      <a:cubicBezTo>
                        <a:pt x="9" y="3"/>
                        <a:pt x="9" y="0"/>
                        <a:pt x="1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4" name="Freeform 9195">
                  <a:extLst>
                    <a:ext uri="{FF2B5EF4-FFF2-40B4-BE49-F238E27FC236}">
                      <a16:creationId xmlns:a16="http://schemas.microsoft.com/office/drawing/2014/main" id="{A3BDB669-3F79-4AF9-1B49-AB759C577741}"/>
                    </a:ext>
                  </a:extLst>
                </p:cNvPr>
                <p:cNvSpPr>
                  <a:spLocks/>
                </p:cNvSpPr>
                <p:nvPr/>
              </p:nvSpPr>
              <p:spPr bwMode="auto">
                <a:xfrm>
                  <a:off x="4433" y="2259"/>
                  <a:ext cx="24" cy="34"/>
                </a:xfrm>
                <a:custGeom>
                  <a:avLst/>
                  <a:gdLst>
                    <a:gd name="T0" fmla="*/ 11 w 30"/>
                    <a:gd name="T1" fmla="*/ 12 h 41"/>
                    <a:gd name="T2" fmla="*/ 10 w 30"/>
                    <a:gd name="T3" fmla="*/ 12 h 41"/>
                    <a:gd name="T4" fmla="*/ 9 w 30"/>
                    <a:gd name="T5" fmla="*/ 12 h 41"/>
                    <a:gd name="T6" fmla="*/ 8 w 30"/>
                    <a:gd name="T7" fmla="*/ 12 h 41"/>
                    <a:gd name="T8" fmla="*/ 6 w 30"/>
                    <a:gd name="T9" fmla="*/ 12 h 41"/>
                    <a:gd name="T10" fmla="*/ 5 w 30"/>
                    <a:gd name="T11" fmla="*/ 10 h 41"/>
                    <a:gd name="T12" fmla="*/ 4 w 30"/>
                    <a:gd name="T13" fmla="*/ 9 h 41"/>
                    <a:gd name="T14" fmla="*/ 3 w 30"/>
                    <a:gd name="T15" fmla="*/ 7 h 41"/>
                    <a:gd name="T16" fmla="*/ 2 w 30"/>
                    <a:gd name="T17" fmla="*/ 4 h 41"/>
                    <a:gd name="T18" fmla="*/ 2 w 30"/>
                    <a:gd name="T19" fmla="*/ 2 h 41"/>
                    <a:gd name="T20" fmla="*/ 2 w 30"/>
                    <a:gd name="T21" fmla="*/ 0 h 41"/>
                    <a:gd name="T22" fmla="*/ 2 w 30"/>
                    <a:gd name="T23" fmla="*/ 1 h 41"/>
                    <a:gd name="T24" fmla="*/ 1 w 30"/>
                    <a:gd name="T25" fmla="*/ 2 h 41"/>
                    <a:gd name="T26" fmla="*/ 1 w 30"/>
                    <a:gd name="T27" fmla="*/ 5 h 41"/>
                    <a:gd name="T28" fmla="*/ 2 w 30"/>
                    <a:gd name="T29" fmla="*/ 7 h 41"/>
                    <a:gd name="T30" fmla="*/ 2 w 30"/>
                    <a:gd name="T31" fmla="*/ 10 h 41"/>
                    <a:gd name="T32" fmla="*/ 2 w 30"/>
                    <a:gd name="T33" fmla="*/ 12 h 41"/>
                    <a:gd name="T34" fmla="*/ 3 w 30"/>
                    <a:gd name="T35" fmla="*/ 14 h 41"/>
                    <a:gd name="T36" fmla="*/ 5 w 30"/>
                    <a:gd name="T37" fmla="*/ 16 h 41"/>
                    <a:gd name="T38" fmla="*/ 6 w 30"/>
                    <a:gd name="T39" fmla="*/ 17 h 41"/>
                    <a:gd name="T40" fmla="*/ 7 w 30"/>
                    <a:gd name="T41" fmla="*/ 18 h 41"/>
                    <a:gd name="T42" fmla="*/ 8 w 30"/>
                    <a:gd name="T43" fmla="*/ 18 h 41"/>
                    <a:gd name="T44" fmla="*/ 9 w 30"/>
                    <a:gd name="T45" fmla="*/ 18 h 41"/>
                    <a:gd name="T46" fmla="*/ 11 w 30"/>
                    <a:gd name="T47" fmla="*/ 17 h 41"/>
                    <a:gd name="T48" fmla="*/ 11 w 30"/>
                    <a:gd name="T49" fmla="*/ 15 h 41"/>
                    <a:gd name="T50" fmla="*/ 11 w 30"/>
                    <a:gd name="T51" fmla="*/ 14 h 41"/>
                    <a:gd name="T52" fmla="*/ 11 w 30"/>
                    <a:gd name="T53" fmla="*/ 12 h 41"/>
                    <a:gd name="T54" fmla="*/ 11 w 30"/>
                    <a:gd name="T55" fmla="*/ 12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 h="41">
                      <a:moveTo>
                        <a:pt x="28" y="25"/>
                      </a:moveTo>
                      <a:cubicBezTo>
                        <a:pt x="26" y="24"/>
                        <a:pt x="27" y="29"/>
                        <a:pt x="24" y="27"/>
                      </a:cubicBezTo>
                      <a:cubicBezTo>
                        <a:pt x="23" y="26"/>
                        <a:pt x="23" y="30"/>
                        <a:pt x="22" y="27"/>
                      </a:cubicBezTo>
                      <a:cubicBezTo>
                        <a:pt x="21" y="26"/>
                        <a:pt x="20" y="28"/>
                        <a:pt x="19" y="27"/>
                      </a:cubicBezTo>
                      <a:cubicBezTo>
                        <a:pt x="18" y="25"/>
                        <a:pt x="17" y="27"/>
                        <a:pt x="16" y="25"/>
                      </a:cubicBezTo>
                      <a:cubicBezTo>
                        <a:pt x="16" y="23"/>
                        <a:pt x="14" y="25"/>
                        <a:pt x="13" y="22"/>
                      </a:cubicBezTo>
                      <a:cubicBezTo>
                        <a:pt x="12" y="21"/>
                        <a:pt x="11" y="21"/>
                        <a:pt x="10" y="19"/>
                      </a:cubicBezTo>
                      <a:cubicBezTo>
                        <a:pt x="10" y="17"/>
                        <a:pt x="7" y="17"/>
                        <a:pt x="7" y="14"/>
                      </a:cubicBezTo>
                      <a:cubicBezTo>
                        <a:pt x="7" y="13"/>
                        <a:pt x="5" y="11"/>
                        <a:pt x="5" y="9"/>
                      </a:cubicBezTo>
                      <a:cubicBezTo>
                        <a:pt x="5" y="8"/>
                        <a:pt x="3" y="6"/>
                        <a:pt x="4" y="5"/>
                      </a:cubicBezTo>
                      <a:cubicBezTo>
                        <a:pt x="4" y="3"/>
                        <a:pt x="3" y="1"/>
                        <a:pt x="3" y="0"/>
                      </a:cubicBezTo>
                      <a:cubicBezTo>
                        <a:pt x="2" y="1"/>
                        <a:pt x="2" y="1"/>
                        <a:pt x="2" y="1"/>
                      </a:cubicBezTo>
                      <a:cubicBezTo>
                        <a:pt x="0" y="1"/>
                        <a:pt x="2" y="4"/>
                        <a:pt x="1" y="5"/>
                      </a:cubicBezTo>
                      <a:cubicBezTo>
                        <a:pt x="0" y="6"/>
                        <a:pt x="2" y="9"/>
                        <a:pt x="1" y="10"/>
                      </a:cubicBezTo>
                      <a:cubicBezTo>
                        <a:pt x="0" y="11"/>
                        <a:pt x="2" y="14"/>
                        <a:pt x="2" y="16"/>
                      </a:cubicBezTo>
                      <a:cubicBezTo>
                        <a:pt x="1" y="17"/>
                        <a:pt x="3" y="19"/>
                        <a:pt x="3" y="21"/>
                      </a:cubicBezTo>
                      <a:cubicBezTo>
                        <a:pt x="3" y="23"/>
                        <a:pt x="5" y="24"/>
                        <a:pt x="5" y="26"/>
                      </a:cubicBezTo>
                      <a:cubicBezTo>
                        <a:pt x="6" y="28"/>
                        <a:pt x="8" y="29"/>
                        <a:pt x="8" y="30"/>
                      </a:cubicBezTo>
                      <a:cubicBezTo>
                        <a:pt x="9" y="33"/>
                        <a:pt x="11" y="32"/>
                        <a:pt x="11" y="34"/>
                      </a:cubicBezTo>
                      <a:cubicBezTo>
                        <a:pt x="12" y="36"/>
                        <a:pt x="14" y="35"/>
                        <a:pt x="14" y="36"/>
                      </a:cubicBezTo>
                      <a:cubicBezTo>
                        <a:pt x="15" y="39"/>
                        <a:pt x="16" y="37"/>
                        <a:pt x="17" y="38"/>
                      </a:cubicBezTo>
                      <a:cubicBezTo>
                        <a:pt x="18" y="40"/>
                        <a:pt x="19" y="37"/>
                        <a:pt x="20" y="39"/>
                      </a:cubicBezTo>
                      <a:cubicBezTo>
                        <a:pt x="21" y="41"/>
                        <a:pt x="22" y="38"/>
                        <a:pt x="23" y="39"/>
                      </a:cubicBezTo>
                      <a:cubicBezTo>
                        <a:pt x="25" y="40"/>
                        <a:pt x="25" y="36"/>
                        <a:pt x="26" y="36"/>
                      </a:cubicBezTo>
                      <a:cubicBezTo>
                        <a:pt x="28" y="37"/>
                        <a:pt x="27" y="33"/>
                        <a:pt x="28" y="33"/>
                      </a:cubicBezTo>
                      <a:cubicBezTo>
                        <a:pt x="29" y="34"/>
                        <a:pt x="28" y="28"/>
                        <a:pt x="29" y="29"/>
                      </a:cubicBezTo>
                      <a:cubicBezTo>
                        <a:pt x="30" y="29"/>
                        <a:pt x="29" y="26"/>
                        <a:pt x="29" y="25"/>
                      </a:cubicBezTo>
                      <a:cubicBezTo>
                        <a:pt x="29" y="25"/>
                        <a:pt x="28" y="25"/>
                        <a:pt x="28" y="25"/>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5" name="Freeform 9196">
                  <a:extLst>
                    <a:ext uri="{FF2B5EF4-FFF2-40B4-BE49-F238E27FC236}">
                      <a16:creationId xmlns:a16="http://schemas.microsoft.com/office/drawing/2014/main" id="{4C386B0B-0B65-AF2D-BC68-502A460BEBD8}"/>
                    </a:ext>
                  </a:extLst>
                </p:cNvPr>
                <p:cNvSpPr>
                  <a:spLocks/>
                </p:cNvSpPr>
                <p:nvPr/>
              </p:nvSpPr>
              <p:spPr bwMode="auto">
                <a:xfrm>
                  <a:off x="4435" y="2275"/>
                  <a:ext cx="22" cy="18"/>
                </a:xfrm>
                <a:custGeom>
                  <a:avLst/>
                  <a:gdLst>
                    <a:gd name="T0" fmla="*/ 11 w 27"/>
                    <a:gd name="T1" fmla="*/ 2 h 22"/>
                    <a:gd name="T2" fmla="*/ 11 w 27"/>
                    <a:gd name="T3" fmla="*/ 2 h 22"/>
                    <a:gd name="T4" fmla="*/ 10 w 27"/>
                    <a:gd name="T5" fmla="*/ 5 h 22"/>
                    <a:gd name="T6" fmla="*/ 10 w 27"/>
                    <a:gd name="T7" fmla="*/ 6 h 22"/>
                    <a:gd name="T8" fmla="*/ 8 w 27"/>
                    <a:gd name="T9" fmla="*/ 7 h 22"/>
                    <a:gd name="T10" fmla="*/ 7 w 27"/>
                    <a:gd name="T11" fmla="*/ 7 h 22"/>
                    <a:gd name="T12" fmla="*/ 6 w 27"/>
                    <a:gd name="T13" fmla="*/ 7 h 22"/>
                    <a:gd name="T14" fmla="*/ 5 w 27"/>
                    <a:gd name="T15" fmla="*/ 6 h 22"/>
                    <a:gd name="T16" fmla="*/ 3 w 27"/>
                    <a:gd name="T17" fmla="*/ 5 h 22"/>
                    <a:gd name="T18" fmla="*/ 2 w 27"/>
                    <a:gd name="T19" fmla="*/ 3 h 22"/>
                    <a:gd name="T20" fmla="*/ 1 w 27"/>
                    <a:gd name="T21" fmla="*/ 2 h 22"/>
                    <a:gd name="T22" fmla="*/ 0 w 27"/>
                    <a:gd name="T23" fmla="*/ 0 h 22"/>
                    <a:gd name="T24" fmla="*/ 0 w 27"/>
                    <a:gd name="T25" fmla="*/ 2 h 22"/>
                    <a:gd name="T26" fmla="*/ 2 w 27"/>
                    <a:gd name="T27" fmla="*/ 3 h 22"/>
                    <a:gd name="T28" fmla="*/ 2 w 27"/>
                    <a:gd name="T29" fmla="*/ 5 h 22"/>
                    <a:gd name="T30" fmla="*/ 4 w 27"/>
                    <a:gd name="T31" fmla="*/ 7 h 22"/>
                    <a:gd name="T32" fmla="*/ 5 w 27"/>
                    <a:gd name="T33" fmla="*/ 7 h 22"/>
                    <a:gd name="T34" fmla="*/ 6 w 27"/>
                    <a:gd name="T35" fmla="*/ 9 h 22"/>
                    <a:gd name="T36" fmla="*/ 7 w 27"/>
                    <a:gd name="T37" fmla="*/ 9 h 22"/>
                    <a:gd name="T38" fmla="*/ 9 w 27"/>
                    <a:gd name="T39" fmla="*/ 9 h 22"/>
                    <a:gd name="T40" fmla="*/ 10 w 27"/>
                    <a:gd name="T41" fmla="*/ 7 h 22"/>
                    <a:gd name="T42" fmla="*/ 11 w 27"/>
                    <a:gd name="T43" fmla="*/ 6 h 22"/>
                    <a:gd name="T44" fmla="*/ 11 w 27"/>
                    <a:gd name="T45" fmla="*/ 5 h 22"/>
                    <a:gd name="T46" fmla="*/ 11 w 27"/>
                    <a:gd name="T47" fmla="*/ 2 h 22"/>
                    <a:gd name="T48" fmla="*/ 11 w 27"/>
                    <a:gd name="T49" fmla="*/ 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22">
                      <a:moveTo>
                        <a:pt x="25" y="6"/>
                      </a:moveTo>
                      <a:cubicBezTo>
                        <a:pt x="25" y="6"/>
                        <a:pt x="24" y="6"/>
                        <a:pt x="24" y="6"/>
                      </a:cubicBezTo>
                      <a:cubicBezTo>
                        <a:pt x="24" y="8"/>
                        <a:pt x="25" y="11"/>
                        <a:pt x="23" y="10"/>
                      </a:cubicBezTo>
                      <a:cubicBezTo>
                        <a:pt x="22" y="10"/>
                        <a:pt x="23" y="14"/>
                        <a:pt x="22" y="13"/>
                      </a:cubicBezTo>
                      <a:cubicBezTo>
                        <a:pt x="20" y="13"/>
                        <a:pt x="20" y="17"/>
                        <a:pt x="18" y="16"/>
                      </a:cubicBezTo>
                      <a:cubicBezTo>
                        <a:pt x="17" y="15"/>
                        <a:pt x="17" y="19"/>
                        <a:pt x="15" y="16"/>
                      </a:cubicBezTo>
                      <a:cubicBezTo>
                        <a:pt x="15" y="15"/>
                        <a:pt x="14" y="17"/>
                        <a:pt x="13" y="15"/>
                      </a:cubicBezTo>
                      <a:cubicBezTo>
                        <a:pt x="12" y="14"/>
                        <a:pt x="11" y="16"/>
                        <a:pt x="10" y="14"/>
                      </a:cubicBezTo>
                      <a:cubicBezTo>
                        <a:pt x="9" y="12"/>
                        <a:pt x="8" y="13"/>
                        <a:pt x="7" y="11"/>
                      </a:cubicBezTo>
                      <a:cubicBezTo>
                        <a:pt x="6" y="9"/>
                        <a:pt x="5" y="10"/>
                        <a:pt x="4" y="7"/>
                      </a:cubicBezTo>
                      <a:cubicBezTo>
                        <a:pt x="3" y="6"/>
                        <a:pt x="1" y="5"/>
                        <a:pt x="1" y="3"/>
                      </a:cubicBezTo>
                      <a:cubicBezTo>
                        <a:pt x="1" y="2"/>
                        <a:pt x="0" y="1"/>
                        <a:pt x="0" y="0"/>
                      </a:cubicBezTo>
                      <a:cubicBezTo>
                        <a:pt x="0" y="0"/>
                        <a:pt x="0" y="1"/>
                        <a:pt x="0" y="2"/>
                      </a:cubicBezTo>
                      <a:cubicBezTo>
                        <a:pt x="0" y="4"/>
                        <a:pt x="2" y="5"/>
                        <a:pt x="2" y="7"/>
                      </a:cubicBezTo>
                      <a:cubicBezTo>
                        <a:pt x="3" y="9"/>
                        <a:pt x="5" y="10"/>
                        <a:pt x="5" y="11"/>
                      </a:cubicBezTo>
                      <a:cubicBezTo>
                        <a:pt x="6" y="14"/>
                        <a:pt x="8" y="13"/>
                        <a:pt x="8" y="15"/>
                      </a:cubicBezTo>
                      <a:cubicBezTo>
                        <a:pt x="9" y="17"/>
                        <a:pt x="11" y="16"/>
                        <a:pt x="11" y="17"/>
                      </a:cubicBezTo>
                      <a:cubicBezTo>
                        <a:pt x="12" y="20"/>
                        <a:pt x="13" y="18"/>
                        <a:pt x="14" y="19"/>
                      </a:cubicBezTo>
                      <a:cubicBezTo>
                        <a:pt x="15" y="21"/>
                        <a:pt x="16" y="18"/>
                        <a:pt x="17" y="20"/>
                      </a:cubicBezTo>
                      <a:cubicBezTo>
                        <a:pt x="18" y="22"/>
                        <a:pt x="19" y="19"/>
                        <a:pt x="20" y="20"/>
                      </a:cubicBezTo>
                      <a:cubicBezTo>
                        <a:pt x="22" y="21"/>
                        <a:pt x="22" y="17"/>
                        <a:pt x="23" y="17"/>
                      </a:cubicBezTo>
                      <a:cubicBezTo>
                        <a:pt x="25" y="18"/>
                        <a:pt x="24" y="14"/>
                        <a:pt x="25" y="14"/>
                      </a:cubicBezTo>
                      <a:cubicBezTo>
                        <a:pt x="26" y="15"/>
                        <a:pt x="25" y="9"/>
                        <a:pt x="26" y="10"/>
                      </a:cubicBezTo>
                      <a:cubicBezTo>
                        <a:pt x="27" y="10"/>
                        <a:pt x="26" y="7"/>
                        <a:pt x="26" y="6"/>
                      </a:cubicBezTo>
                      <a:cubicBezTo>
                        <a:pt x="26" y="6"/>
                        <a:pt x="25" y="6"/>
                        <a:pt x="25" y="6"/>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6" name="Freeform 9197">
                  <a:extLst>
                    <a:ext uri="{FF2B5EF4-FFF2-40B4-BE49-F238E27FC236}">
                      <a16:creationId xmlns:a16="http://schemas.microsoft.com/office/drawing/2014/main" id="{9E3411E6-FD77-E5D2-FB6B-1C617386A63E}"/>
                    </a:ext>
                  </a:extLst>
                </p:cNvPr>
                <p:cNvSpPr>
                  <a:spLocks/>
                </p:cNvSpPr>
                <p:nvPr/>
              </p:nvSpPr>
              <p:spPr bwMode="auto">
                <a:xfrm>
                  <a:off x="4438" y="2266"/>
                  <a:ext cx="1" cy="2"/>
                </a:xfrm>
                <a:custGeom>
                  <a:avLst/>
                  <a:gdLst>
                    <a:gd name="T0" fmla="*/ 0 w 2"/>
                    <a:gd name="T1" fmla="*/ 0 h 3"/>
                    <a:gd name="T2" fmla="*/ 1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1" y="3"/>
                      </a:cubicBezTo>
                      <a:cubicBezTo>
                        <a:pt x="2" y="3"/>
                        <a:pt x="2" y="3"/>
                        <a:pt x="2"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7" name="Freeform 9198">
                  <a:extLst>
                    <a:ext uri="{FF2B5EF4-FFF2-40B4-BE49-F238E27FC236}">
                      <a16:creationId xmlns:a16="http://schemas.microsoft.com/office/drawing/2014/main" id="{344628B2-6D4B-3880-8B5B-3F429E0C757C}"/>
                    </a:ext>
                  </a:extLst>
                </p:cNvPr>
                <p:cNvSpPr>
                  <a:spLocks/>
                </p:cNvSpPr>
                <p:nvPr/>
              </p:nvSpPr>
              <p:spPr bwMode="auto">
                <a:xfrm>
                  <a:off x="4438" y="2262"/>
                  <a:ext cx="2" cy="2"/>
                </a:xfrm>
                <a:custGeom>
                  <a:avLst/>
                  <a:gdLst>
                    <a:gd name="T0" fmla="*/ 1 w 3"/>
                    <a:gd name="T1" fmla="*/ 0 h 3"/>
                    <a:gd name="T2" fmla="*/ 1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2" y="3"/>
                        <a:pt x="3" y="3"/>
                      </a:cubicBezTo>
                      <a:cubicBezTo>
                        <a:pt x="3" y="2"/>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8" name="Freeform 9199">
                  <a:extLst>
                    <a:ext uri="{FF2B5EF4-FFF2-40B4-BE49-F238E27FC236}">
                      <a16:creationId xmlns:a16="http://schemas.microsoft.com/office/drawing/2014/main" id="{4796BA0D-18E0-370A-33B2-00A688CFA4E8}"/>
                    </a:ext>
                  </a:extLst>
                </p:cNvPr>
                <p:cNvSpPr>
                  <a:spLocks/>
                </p:cNvSpPr>
                <p:nvPr/>
              </p:nvSpPr>
              <p:spPr bwMode="auto">
                <a:xfrm>
                  <a:off x="4442" y="2268"/>
                  <a:ext cx="2" cy="3"/>
                </a:xfrm>
                <a:custGeom>
                  <a:avLst/>
                  <a:gdLst>
                    <a:gd name="T0" fmla="*/ 0 w 3"/>
                    <a:gd name="T1" fmla="*/ 1 h 4"/>
                    <a:gd name="T2" fmla="*/ 1 w 3"/>
                    <a:gd name="T3" fmla="*/ 1 h 4"/>
                    <a:gd name="T4" fmla="*/ 1 w 3"/>
                    <a:gd name="T5" fmla="*/ 2 h 4"/>
                    <a:gd name="T6" fmla="*/ 0 w 3"/>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1"/>
                      </a:moveTo>
                      <a:cubicBezTo>
                        <a:pt x="0" y="1"/>
                        <a:pt x="1" y="1"/>
                        <a:pt x="1" y="1"/>
                      </a:cubicBezTo>
                      <a:cubicBezTo>
                        <a:pt x="2" y="1"/>
                        <a:pt x="3" y="3"/>
                        <a:pt x="3" y="4"/>
                      </a:cubicBezTo>
                      <a:cubicBezTo>
                        <a:pt x="2" y="4"/>
                        <a:pt x="1" y="0"/>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19" name="Freeform 9200">
                  <a:extLst>
                    <a:ext uri="{FF2B5EF4-FFF2-40B4-BE49-F238E27FC236}">
                      <a16:creationId xmlns:a16="http://schemas.microsoft.com/office/drawing/2014/main" id="{A55E8686-167D-A31E-1AA4-50AC00E22CF6}"/>
                    </a:ext>
                  </a:extLst>
                </p:cNvPr>
                <p:cNvSpPr>
                  <a:spLocks/>
                </p:cNvSpPr>
                <p:nvPr/>
              </p:nvSpPr>
              <p:spPr bwMode="auto">
                <a:xfrm>
                  <a:off x="4443" y="2262"/>
                  <a:ext cx="2" cy="5"/>
                </a:xfrm>
                <a:custGeom>
                  <a:avLst/>
                  <a:gdLst>
                    <a:gd name="T0" fmla="*/ 1 w 3"/>
                    <a:gd name="T1" fmla="*/ 0 h 6"/>
                    <a:gd name="T2" fmla="*/ 1 w 3"/>
                    <a:gd name="T3" fmla="*/ 2 h 6"/>
                    <a:gd name="T4" fmla="*/ 1 w 3"/>
                    <a:gd name="T5" fmla="*/ 3 h 6"/>
                    <a:gd name="T6" fmla="*/ 1 w 3"/>
                    <a:gd name="T7" fmla="*/ 3 h 6"/>
                    <a:gd name="T8" fmla="*/ 1 w 3"/>
                    <a:gd name="T9" fmla="*/ 0 h 6"/>
                    <a:gd name="T10" fmla="*/ 1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1" y="0"/>
                      </a:moveTo>
                      <a:cubicBezTo>
                        <a:pt x="0" y="0"/>
                        <a:pt x="1" y="1"/>
                        <a:pt x="1" y="2"/>
                      </a:cubicBezTo>
                      <a:cubicBezTo>
                        <a:pt x="1" y="3"/>
                        <a:pt x="3" y="6"/>
                        <a:pt x="3" y="5"/>
                      </a:cubicBezTo>
                      <a:cubicBezTo>
                        <a:pt x="3" y="4"/>
                        <a:pt x="3" y="4"/>
                        <a:pt x="2" y="3"/>
                      </a:cubicBezTo>
                      <a:cubicBezTo>
                        <a:pt x="2" y="2"/>
                        <a:pt x="1"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0" name="Freeform 9201">
                  <a:extLst>
                    <a:ext uri="{FF2B5EF4-FFF2-40B4-BE49-F238E27FC236}">
                      <a16:creationId xmlns:a16="http://schemas.microsoft.com/office/drawing/2014/main" id="{6BF82B35-C1E0-B3E5-9B6E-64DAA123F659}"/>
                    </a:ext>
                  </a:extLst>
                </p:cNvPr>
                <p:cNvSpPr>
                  <a:spLocks/>
                </p:cNvSpPr>
                <p:nvPr/>
              </p:nvSpPr>
              <p:spPr bwMode="auto">
                <a:xfrm>
                  <a:off x="4438" y="2258"/>
                  <a:ext cx="4" cy="3"/>
                </a:xfrm>
                <a:custGeom>
                  <a:avLst/>
                  <a:gdLst>
                    <a:gd name="T0" fmla="*/ 1 w 4"/>
                    <a:gd name="T1" fmla="*/ 2 h 4"/>
                    <a:gd name="T2" fmla="*/ 4 w 4"/>
                    <a:gd name="T3" fmla="*/ 2 h 4"/>
                    <a:gd name="T4" fmla="*/ 1 w 4"/>
                    <a:gd name="T5" fmla="*/ 2 h 4"/>
                    <a:gd name="T6" fmla="*/ 0 60000 65536"/>
                    <a:gd name="T7" fmla="*/ 0 60000 65536"/>
                    <a:gd name="T8" fmla="*/ 0 60000 65536"/>
                  </a:gdLst>
                  <a:ahLst/>
                  <a:cxnLst>
                    <a:cxn ang="T6">
                      <a:pos x="T0" y="T1"/>
                    </a:cxn>
                    <a:cxn ang="T7">
                      <a:pos x="T2" y="T3"/>
                    </a:cxn>
                    <a:cxn ang="T8">
                      <a:pos x="T4" y="T5"/>
                    </a:cxn>
                  </a:cxnLst>
                  <a:rect l="0" t="0" r="r" b="b"/>
                  <a:pathLst>
                    <a:path w="4" h="4">
                      <a:moveTo>
                        <a:pt x="1" y="3"/>
                      </a:moveTo>
                      <a:cubicBezTo>
                        <a:pt x="0" y="0"/>
                        <a:pt x="3" y="2"/>
                        <a:pt x="4" y="4"/>
                      </a:cubicBezTo>
                      <a:cubicBezTo>
                        <a:pt x="3" y="3"/>
                        <a:pt x="2" y="2"/>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1" name="Freeform 9202">
                  <a:extLst>
                    <a:ext uri="{FF2B5EF4-FFF2-40B4-BE49-F238E27FC236}">
                      <a16:creationId xmlns:a16="http://schemas.microsoft.com/office/drawing/2014/main" id="{FCAD328F-7A13-444F-8DEB-F3D20A0BC0B0}"/>
                    </a:ext>
                  </a:extLst>
                </p:cNvPr>
                <p:cNvSpPr>
                  <a:spLocks/>
                </p:cNvSpPr>
                <p:nvPr/>
              </p:nvSpPr>
              <p:spPr bwMode="auto">
                <a:xfrm>
                  <a:off x="4444" y="2275"/>
                  <a:ext cx="3" cy="5"/>
                </a:xfrm>
                <a:custGeom>
                  <a:avLst/>
                  <a:gdLst>
                    <a:gd name="T0" fmla="*/ 1 w 3"/>
                    <a:gd name="T1" fmla="*/ 1 h 6"/>
                    <a:gd name="T2" fmla="*/ 3 w 3"/>
                    <a:gd name="T3" fmla="*/ 3 h 6"/>
                    <a:gd name="T4" fmla="*/ 1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1" y="1"/>
                      </a:moveTo>
                      <a:cubicBezTo>
                        <a:pt x="0" y="0"/>
                        <a:pt x="3" y="6"/>
                        <a:pt x="3" y="3"/>
                      </a:cubicBezTo>
                      <a:cubicBezTo>
                        <a:pt x="3"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2" name="Freeform 9203">
                  <a:extLst>
                    <a:ext uri="{FF2B5EF4-FFF2-40B4-BE49-F238E27FC236}">
                      <a16:creationId xmlns:a16="http://schemas.microsoft.com/office/drawing/2014/main" id="{6BE9F3CB-4A02-8F5D-A247-085128281E28}"/>
                    </a:ext>
                  </a:extLst>
                </p:cNvPr>
                <p:cNvSpPr>
                  <a:spLocks/>
                </p:cNvSpPr>
                <p:nvPr/>
              </p:nvSpPr>
              <p:spPr bwMode="auto">
                <a:xfrm>
                  <a:off x="4447" y="2270"/>
                  <a:ext cx="2" cy="5"/>
                </a:xfrm>
                <a:custGeom>
                  <a:avLst/>
                  <a:gdLst>
                    <a:gd name="T0" fmla="*/ 0 w 3"/>
                    <a:gd name="T1" fmla="*/ 2 h 6"/>
                    <a:gd name="T2" fmla="*/ 1 w 3"/>
                    <a:gd name="T3" fmla="*/ 3 h 6"/>
                    <a:gd name="T4" fmla="*/ 1 w 3"/>
                    <a:gd name="T5" fmla="*/ 3 h 6"/>
                    <a:gd name="T6" fmla="*/ 0 w 3"/>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2"/>
                      </a:moveTo>
                      <a:cubicBezTo>
                        <a:pt x="1" y="0"/>
                        <a:pt x="3" y="4"/>
                        <a:pt x="3" y="6"/>
                      </a:cubicBezTo>
                      <a:cubicBezTo>
                        <a:pt x="2" y="5"/>
                        <a:pt x="2" y="4"/>
                        <a:pt x="2" y="3"/>
                      </a:cubicBezTo>
                      <a:cubicBezTo>
                        <a:pt x="2"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3" name="Freeform 9204">
                  <a:extLst>
                    <a:ext uri="{FF2B5EF4-FFF2-40B4-BE49-F238E27FC236}">
                      <a16:creationId xmlns:a16="http://schemas.microsoft.com/office/drawing/2014/main" id="{9EB5F522-247C-BD77-E7BA-A25E11E14742}"/>
                    </a:ext>
                  </a:extLst>
                </p:cNvPr>
                <p:cNvSpPr>
                  <a:spLocks/>
                </p:cNvSpPr>
                <p:nvPr/>
              </p:nvSpPr>
              <p:spPr bwMode="auto">
                <a:xfrm>
                  <a:off x="4447" y="2264"/>
                  <a:ext cx="4" cy="4"/>
                </a:xfrm>
                <a:custGeom>
                  <a:avLst/>
                  <a:gdLst>
                    <a:gd name="T0" fmla="*/ 1 w 4"/>
                    <a:gd name="T1" fmla="*/ 0 h 5"/>
                    <a:gd name="T2" fmla="*/ 4 w 4"/>
                    <a:gd name="T3" fmla="*/ 2 h 5"/>
                    <a:gd name="T4" fmla="*/ 1 w 4"/>
                    <a:gd name="T5" fmla="*/ 1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2"/>
                        <a:pt x="3" y="5"/>
                        <a:pt x="4" y="4"/>
                      </a:cubicBezTo>
                      <a:cubicBezTo>
                        <a:pt x="3"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4" name="Freeform 9205">
                  <a:extLst>
                    <a:ext uri="{FF2B5EF4-FFF2-40B4-BE49-F238E27FC236}">
                      <a16:creationId xmlns:a16="http://schemas.microsoft.com/office/drawing/2014/main" id="{72AC67F9-4EE8-77FE-0D62-6C126D0F5979}"/>
                    </a:ext>
                  </a:extLst>
                </p:cNvPr>
                <p:cNvSpPr>
                  <a:spLocks/>
                </p:cNvSpPr>
                <p:nvPr/>
              </p:nvSpPr>
              <p:spPr bwMode="auto">
                <a:xfrm>
                  <a:off x="4445" y="2259"/>
                  <a:ext cx="2" cy="4"/>
                </a:xfrm>
                <a:custGeom>
                  <a:avLst/>
                  <a:gdLst>
                    <a:gd name="T0" fmla="*/ 0 w 2"/>
                    <a:gd name="T1" fmla="*/ 1 h 4"/>
                    <a:gd name="T2" fmla="*/ 2 w 2"/>
                    <a:gd name="T3" fmla="*/ 4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0" y="0"/>
                        <a:pt x="2" y="2"/>
                        <a:pt x="2"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5" name="Freeform 9206">
                  <a:extLst>
                    <a:ext uri="{FF2B5EF4-FFF2-40B4-BE49-F238E27FC236}">
                      <a16:creationId xmlns:a16="http://schemas.microsoft.com/office/drawing/2014/main" id="{642E07E9-02E9-B93F-E036-F8C96DB5ED49}"/>
                    </a:ext>
                  </a:extLst>
                </p:cNvPr>
                <p:cNvSpPr>
                  <a:spLocks/>
                </p:cNvSpPr>
                <p:nvPr/>
              </p:nvSpPr>
              <p:spPr bwMode="auto">
                <a:xfrm>
                  <a:off x="4449" y="2277"/>
                  <a:ext cx="3" cy="2"/>
                </a:xfrm>
                <a:custGeom>
                  <a:avLst/>
                  <a:gdLst>
                    <a:gd name="T0" fmla="*/ 0 w 3"/>
                    <a:gd name="T1" fmla="*/ 0 h 3"/>
                    <a:gd name="T2" fmla="*/ 3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1" y="2"/>
                        <a:pt x="3" y="3"/>
                        <a:pt x="3" y="1"/>
                      </a:cubicBezTo>
                      <a:cubicBezTo>
                        <a:pt x="2" y="1"/>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6" name="Freeform 9207">
                  <a:extLst>
                    <a:ext uri="{FF2B5EF4-FFF2-40B4-BE49-F238E27FC236}">
                      <a16:creationId xmlns:a16="http://schemas.microsoft.com/office/drawing/2014/main" id="{0E7E13A8-132E-5265-D601-CCFAE5D5373A}"/>
                    </a:ext>
                  </a:extLst>
                </p:cNvPr>
                <p:cNvSpPr>
                  <a:spLocks/>
                </p:cNvSpPr>
                <p:nvPr/>
              </p:nvSpPr>
              <p:spPr bwMode="auto">
                <a:xfrm>
                  <a:off x="4451" y="2272"/>
                  <a:ext cx="2" cy="4"/>
                </a:xfrm>
                <a:custGeom>
                  <a:avLst/>
                  <a:gdLst>
                    <a:gd name="T0" fmla="*/ 0 w 3"/>
                    <a:gd name="T1" fmla="*/ 0 h 5"/>
                    <a:gd name="T2" fmla="*/ 1 w 3"/>
                    <a:gd name="T3" fmla="*/ 2 h 5"/>
                    <a:gd name="T4" fmla="*/ 1 w 3"/>
                    <a:gd name="T5" fmla="*/ 2 h 5"/>
                    <a:gd name="T6" fmla="*/ 1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0"/>
                      </a:moveTo>
                      <a:cubicBezTo>
                        <a:pt x="1" y="0"/>
                        <a:pt x="3" y="4"/>
                        <a:pt x="2" y="5"/>
                      </a:cubicBezTo>
                      <a:cubicBezTo>
                        <a:pt x="3" y="5"/>
                        <a:pt x="3" y="4"/>
                        <a:pt x="3" y="3"/>
                      </a:cubicBezTo>
                      <a:cubicBezTo>
                        <a:pt x="2" y="1"/>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7" name="Freeform 9208">
                  <a:extLst>
                    <a:ext uri="{FF2B5EF4-FFF2-40B4-BE49-F238E27FC236}">
                      <a16:creationId xmlns:a16="http://schemas.microsoft.com/office/drawing/2014/main" id="{2608BDCB-8F05-F8AE-70D8-AF70FBCAF65B}"/>
                    </a:ext>
                  </a:extLst>
                </p:cNvPr>
                <p:cNvSpPr>
                  <a:spLocks/>
                </p:cNvSpPr>
                <p:nvPr/>
              </p:nvSpPr>
              <p:spPr bwMode="auto">
                <a:xfrm>
                  <a:off x="4452" y="2269"/>
                  <a:ext cx="2" cy="4"/>
                </a:xfrm>
                <a:custGeom>
                  <a:avLst/>
                  <a:gdLst>
                    <a:gd name="T0" fmla="*/ 0 w 2"/>
                    <a:gd name="T1" fmla="*/ 0 h 4"/>
                    <a:gd name="T2" fmla="*/ 2 w 2"/>
                    <a:gd name="T3" fmla="*/ 4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1"/>
                        <a:pt x="2" y="3"/>
                        <a:pt x="2" y="4"/>
                      </a:cubicBezTo>
                      <a:cubicBezTo>
                        <a:pt x="1" y="4"/>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8" name="Freeform 9209">
                  <a:extLst>
                    <a:ext uri="{FF2B5EF4-FFF2-40B4-BE49-F238E27FC236}">
                      <a16:creationId xmlns:a16="http://schemas.microsoft.com/office/drawing/2014/main" id="{DB23BBFD-7C95-2309-A7FB-A48DF92D9329}"/>
                    </a:ext>
                  </a:extLst>
                </p:cNvPr>
                <p:cNvSpPr>
                  <a:spLocks/>
                </p:cNvSpPr>
                <p:nvPr/>
              </p:nvSpPr>
              <p:spPr bwMode="auto">
                <a:xfrm>
                  <a:off x="4452" y="2288"/>
                  <a:ext cx="23" cy="37"/>
                </a:xfrm>
                <a:custGeom>
                  <a:avLst/>
                  <a:gdLst>
                    <a:gd name="T0" fmla="*/ 2 w 28"/>
                    <a:gd name="T1" fmla="*/ 1 h 44"/>
                    <a:gd name="T2" fmla="*/ 4 w 28"/>
                    <a:gd name="T3" fmla="*/ 2 h 44"/>
                    <a:gd name="T4" fmla="*/ 6 w 28"/>
                    <a:gd name="T5" fmla="*/ 3 h 44"/>
                    <a:gd name="T6" fmla="*/ 8 w 28"/>
                    <a:gd name="T7" fmla="*/ 5 h 44"/>
                    <a:gd name="T8" fmla="*/ 10 w 28"/>
                    <a:gd name="T9" fmla="*/ 8 h 44"/>
                    <a:gd name="T10" fmla="*/ 11 w 28"/>
                    <a:gd name="T11" fmla="*/ 11 h 44"/>
                    <a:gd name="T12" fmla="*/ 12 w 28"/>
                    <a:gd name="T13" fmla="*/ 13 h 44"/>
                    <a:gd name="T14" fmla="*/ 12 w 28"/>
                    <a:gd name="T15" fmla="*/ 16 h 44"/>
                    <a:gd name="T16" fmla="*/ 12 w 28"/>
                    <a:gd name="T17" fmla="*/ 17 h 44"/>
                    <a:gd name="T18" fmla="*/ 12 w 28"/>
                    <a:gd name="T19" fmla="*/ 19 h 44"/>
                    <a:gd name="T20" fmla="*/ 11 w 28"/>
                    <a:gd name="T21" fmla="*/ 20 h 44"/>
                    <a:gd name="T22" fmla="*/ 10 w 28"/>
                    <a:gd name="T23" fmla="*/ 20 h 44"/>
                    <a:gd name="T24" fmla="*/ 9 w 28"/>
                    <a:gd name="T25" fmla="*/ 20 h 44"/>
                    <a:gd name="T26" fmla="*/ 8 w 28"/>
                    <a:gd name="T27" fmla="*/ 20 h 44"/>
                    <a:gd name="T28" fmla="*/ 7 w 28"/>
                    <a:gd name="T29" fmla="*/ 19 h 44"/>
                    <a:gd name="T30" fmla="*/ 5 w 28"/>
                    <a:gd name="T31" fmla="*/ 17 h 44"/>
                    <a:gd name="T32" fmla="*/ 4 w 28"/>
                    <a:gd name="T33" fmla="*/ 15 h 44"/>
                    <a:gd name="T34" fmla="*/ 2 w 28"/>
                    <a:gd name="T35" fmla="*/ 13 h 44"/>
                    <a:gd name="T36" fmla="*/ 2 w 28"/>
                    <a:gd name="T37" fmla="*/ 11 h 44"/>
                    <a:gd name="T38" fmla="*/ 2 w 28"/>
                    <a:gd name="T39" fmla="*/ 8 h 44"/>
                    <a:gd name="T40" fmla="*/ 1 w 28"/>
                    <a:gd name="T41" fmla="*/ 6 h 44"/>
                    <a:gd name="T42" fmla="*/ 1 w 28"/>
                    <a:gd name="T43" fmla="*/ 3 h 44"/>
                    <a:gd name="T44" fmla="*/ 2 w 28"/>
                    <a:gd name="T45" fmla="*/ 3 h 44"/>
                    <a:gd name="T46" fmla="*/ 2 w 28"/>
                    <a:gd name="T47" fmla="*/ 1 h 44"/>
                    <a:gd name="T48" fmla="*/ 2 w 28"/>
                    <a:gd name="T49" fmla="*/ 1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44">
                      <a:moveTo>
                        <a:pt x="6" y="1"/>
                      </a:moveTo>
                      <a:cubicBezTo>
                        <a:pt x="8" y="3"/>
                        <a:pt x="8" y="0"/>
                        <a:pt x="9" y="2"/>
                      </a:cubicBezTo>
                      <a:cubicBezTo>
                        <a:pt x="11" y="4"/>
                        <a:pt x="12" y="3"/>
                        <a:pt x="13" y="5"/>
                      </a:cubicBezTo>
                      <a:cubicBezTo>
                        <a:pt x="15" y="8"/>
                        <a:pt x="16" y="8"/>
                        <a:pt x="17" y="10"/>
                      </a:cubicBezTo>
                      <a:cubicBezTo>
                        <a:pt x="18" y="12"/>
                        <a:pt x="21" y="15"/>
                        <a:pt x="22" y="17"/>
                      </a:cubicBezTo>
                      <a:cubicBezTo>
                        <a:pt x="22" y="19"/>
                        <a:pt x="24" y="21"/>
                        <a:pt x="24" y="22"/>
                      </a:cubicBezTo>
                      <a:cubicBezTo>
                        <a:pt x="24" y="23"/>
                        <a:pt x="26" y="25"/>
                        <a:pt x="25" y="26"/>
                      </a:cubicBezTo>
                      <a:cubicBezTo>
                        <a:pt x="25" y="27"/>
                        <a:pt x="27" y="31"/>
                        <a:pt x="26" y="31"/>
                      </a:cubicBezTo>
                      <a:cubicBezTo>
                        <a:pt x="25" y="30"/>
                        <a:pt x="28" y="35"/>
                        <a:pt x="26" y="35"/>
                      </a:cubicBezTo>
                      <a:cubicBezTo>
                        <a:pt x="26" y="35"/>
                        <a:pt x="27" y="39"/>
                        <a:pt x="26" y="38"/>
                      </a:cubicBezTo>
                      <a:cubicBezTo>
                        <a:pt x="25" y="38"/>
                        <a:pt x="26" y="42"/>
                        <a:pt x="24" y="41"/>
                      </a:cubicBezTo>
                      <a:cubicBezTo>
                        <a:pt x="23" y="40"/>
                        <a:pt x="23" y="44"/>
                        <a:pt x="22" y="41"/>
                      </a:cubicBezTo>
                      <a:cubicBezTo>
                        <a:pt x="21" y="40"/>
                        <a:pt x="21" y="42"/>
                        <a:pt x="19" y="41"/>
                      </a:cubicBezTo>
                      <a:cubicBezTo>
                        <a:pt x="19" y="40"/>
                        <a:pt x="18" y="41"/>
                        <a:pt x="17" y="39"/>
                      </a:cubicBezTo>
                      <a:cubicBezTo>
                        <a:pt x="16" y="38"/>
                        <a:pt x="15" y="39"/>
                        <a:pt x="14" y="37"/>
                      </a:cubicBezTo>
                      <a:cubicBezTo>
                        <a:pt x="13" y="36"/>
                        <a:pt x="12" y="36"/>
                        <a:pt x="11" y="34"/>
                      </a:cubicBezTo>
                      <a:cubicBezTo>
                        <a:pt x="11" y="32"/>
                        <a:pt x="9" y="32"/>
                        <a:pt x="8" y="30"/>
                      </a:cubicBezTo>
                      <a:cubicBezTo>
                        <a:pt x="8" y="28"/>
                        <a:pt x="6" y="27"/>
                        <a:pt x="6" y="25"/>
                      </a:cubicBezTo>
                      <a:cubicBezTo>
                        <a:pt x="5" y="24"/>
                        <a:pt x="4" y="22"/>
                        <a:pt x="4" y="21"/>
                      </a:cubicBezTo>
                      <a:cubicBezTo>
                        <a:pt x="4" y="19"/>
                        <a:pt x="1" y="16"/>
                        <a:pt x="2" y="15"/>
                      </a:cubicBezTo>
                      <a:cubicBezTo>
                        <a:pt x="2" y="14"/>
                        <a:pt x="0" y="11"/>
                        <a:pt x="1" y="11"/>
                      </a:cubicBezTo>
                      <a:cubicBezTo>
                        <a:pt x="1" y="9"/>
                        <a:pt x="0" y="6"/>
                        <a:pt x="1" y="6"/>
                      </a:cubicBezTo>
                      <a:cubicBezTo>
                        <a:pt x="1" y="6"/>
                        <a:pt x="1" y="3"/>
                        <a:pt x="2" y="3"/>
                      </a:cubicBezTo>
                      <a:cubicBezTo>
                        <a:pt x="3" y="4"/>
                        <a:pt x="2" y="0"/>
                        <a:pt x="3" y="1"/>
                      </a:cubicBezTo>
                      <a:cubicBezTo>
                        <a:pt x="5" y="3"/>
                        <a:pt x="5" y="0"/>
                        <a:pt x="6"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29" name="Freeform 9210">
                  <a:extLst>
                    <a:ext uri="{FF2B5EF4-FFF2-40B4-BE49-F238E27FC236}">
                      <a16:creationId xmlns:a16="http://schemas.microsoft.com/office/drawing/2014/main" id="{6CA9E203-F069-1966-FC97-000D56AE04FA}"/>
                    </a:ext>
                  </a:extLst>
                </p:cNvPr>
                <p:cNvSpPr>
                  <a:spLocks/>
                </p:cNvSpPr>
                <p:nvPr/>
              </p:nvSpPr>
              <p:spPr bwMode="auto">
                <a:xfrm>
                  <a:off x="4452" y="2292"/>
                  <a:ext cx="23" cy="33"/>
                </a:xfrm>
                <a:custGeom>
                  <a:avLst/>
                  <a:gdLst>
                    <a:gd name="T0" fmla="*/ 12 w 28"/>
                    <a:gd name="T1" fmla="*/ 12 h 39"/>
                    <a:gd name="T2" fmla="*/ 11 w 28"/>
                    <a:gd name="T3" fmla="*/ 13 h 39"/>
                    <a:gd name="T4" fmla="*/ 10 w 28"/>
                    <a:gd name="T5" fmla="*/ 13 h 39"/>
                    <a:gd name="T6" fmla="*/ 8 w 28"/>
                    <a:gd name="T7" fmla="*/ 12 h 39"/>
                    <a:gd name="T8" fmla="*/ 7 w 28"/>
                    <a:gd name="T9" fmla="*/ 12 h 39"/>
                    <a:gd name="T10" fmla="*/ 6 w 28"/>
                    <a:gd name="T11" fmla="*/ 11 h 39"/>
                    <a:gd name="T12" fmla="*/ 5 w 28"/>
                    <a:gd name="T13" fmla="*/ 9 h 39"/>
                    <a:gd name="T14" fmla="*/ 3 w 28"/>
                    <a:gd name="T15" fmla="*/ 7 h 39"/>
                    <a:gd name="T16" fmla="*/ 2 w 28"/>
                    <a:gd name="T17" fmla="*/ 5 h 39"/>
                    <a:gd name="T18" fmla="*/ 2 w 28"/>
                    <a:gd name="T19" fmla="*/ 3 h 39"/>
                    <a:gd name="T20" fmla="*/ 1 w 28"/>
                    <a:gd name="T21" fmla="*/ 0 h 39"/>
                    <a:gd name="T22" fmla="*/ 1 w 28"/>
                    <a:gd name="T23" fmla="*/ 1 h 39"/>
                    <a:gd name="T24" fmla="*/ 1 w 28"/>
                    <a:gd name="T25" fmla="*/ 3 h 39"/>
                    <a:gd name="T26" fmla="*/ 2 w 28"/>
                    <a:gd name="T27" fmla="*/ 5 h 39"/>
                    <a:gd name="T28" fmla="*/ 2 w 28"/>
                    <a:gd name="T29" fmla="*/ 8 h 39"/>
                    <a:gd name="T30" fmla="*/ 2 w 28"/>
                    <a:gd name="T31" fmla="*/ 10 h 39"/>
                    <a:gd name="T32" fmla="*/ 4 w 28"/>
                    <a:gd name="T33" fmla="*/ 13 h 39"/>
                    <a:gd name="T34" fmla="*/ 5 w 28"/>
                    <a:gd name="T35" fmla="*/ 15 h 39"/>
                    <a:gd name="T36" fmla="*/ 7 w 28"/>
                    <a:gd name="T37" fmla="*/ 16 h 39"/>
                    <a:gd name="T38" fmla="*/ 8 w 28"/>
                    <a:gd name="T39" fmla="*/ 18 h 39"/>
                    <a:gd name="T40" fmla="*/ 9 w 28"/>
                    <a:gd name="T41" fmla="*/ 18 h 39"/>
                    <a:gd name="T42" fmla="*/ 10 w 28"/>
                    <a:gd name="T43" fmla="*/ 18 h 39"/>
                    <a:gd name="T44" fmla="*/ 11 w 28"/>
                    <a:gd name="T45" fmla="*/ 18 h 39"/>
                    <a:gd name="T46" fmla="*/ 12 w 28"/>
                    <a:gd name="T47" fmla="*/ 17 h 39"/>
                    <a:gd name="T48" fmla="*/ 12 w 28"/>
                    <a:gd name="T49" fmla="*/ 15 h 39"/>
                    <a:gd name="T50" fmla="*/ 12 w 28"/>
                    <a:gd name="T51" fmla="*/ 14 h 39"/>
                    <a:gd name="T52" fmla="*/ 12 w 28"/>
                    <a:gd name="T53" fmla="*/ 12 h 3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8" h="39">
                      <a:moveTo>
                        <a:pt x="25" y="22"/>
                      </a:moveTo>
                      <a:cubicBezTo>
                        <a:pt x="24" y="22"/>
                        <a:pt x="25" y="26"/>
                        <a:pt x="23" y="25"/>
                      </a:cubicBezTo>
                      <a:cubicBezTo>
                        <a:pt x="22" y="24"/>
                        <a:pt x="22" y="27"/>
                        <a:pt x="21" y="25"/>
                      </a:cubicBezTo>
                      <a:cubicBezTo>
                        <a:pt x="20" y="24"/>
                        <a:pt x="20" y="26"/>
                        <a:pt x="18" y="24"/>
                      </a:cubicBezTo>
                      <a:cubicBezTo>
                        <a:pt x="18" y="23"/>
                        <a:pt x="17" y="25"/>
                        <a:pt x="16" y="23"/>
                      </a:cubicBezTo>
                      <a:cubicBezTo>
                        <a:pt x="15" y="22"/>
                        <a:pt x="14" y="23"/>
                        <a:pt x="13" y="21"/>
                      </a:cubicBezTo>
                      <a:cubicBezTo>
                        <a:pt x="12" y="20"/>
                        <a:pt x="11" y="20"/>
                        <a:pt x="10" y="18"/>
                      </a:cubicBezTo>
                      <a:cubicBezTo>
                        <a:pt x="10" y="16"/>
                        <a:pt x="8" y="16"/>
                        <a:pt x="7" y="14"/>
                      </a:cubicBezTo>
                      <a:cubicBezTo>
                        <a:pt x="7" y="12"/>
                        <a:pt x="5" y="11"/>
                        <a:pt x="5" y="9"/>
                      </a:cubicBezTo>
                      <a:cubicBezTo>
                        <a:pt x="4" y="8"/>
                        <a:pt x="3" y="6"/>
                        <a:pt x="3" y="5"/>
                      </a:cubicBezTo>
                      <a:cubicBezTo>
                        <a:pt x="3" y="3"/>
                        <a:pt x="2" y="2"/>
                        <a:pt x="1" y="0"/>
                      </a:cubicBezTo>
                      <a:cubicBezTo>
                        <a:pt x="1" y="1"/>
                        <a:pt x="1" y="1"/>
                        <a:pt x="1" y="1"/>
                      </a:cubicBezTo>
                      <a:cubicBezTo>
                        <a:pt x="0" y="1"/>
                        <a:pt x="1" y="4"/>
                        <a:pt x="1" y="6"/>
                      </a:cubicBezTo>
                      <a:cubicBezTo>
                        <a:pt x="0" y="6"/>
                        <a:pt x="2" y="9"/>
                        <a:pt x="2" y="10"/>
                      </a:cubicBezTo>
                      <a:cubicBezTo>
                        <a:pt x="1" y="11"/>
                        <a:pt x="4" y="14"/>
                        <a:pt x="4" y="16"/>
                      </a:cubicBezTo>
                      <a:cubicBezTo>
                        <a:pt x="4" y="17"/>
                        <a:pt x="5" y="19"/>
                        <a:pt x="6" y="20"/>
                      </a:cubicBezTo>
                      <a:cubicBezTo>
                        <a:pt x="6" y="22"/>
                        <a:pt x="8" y="23"/>
                        <a:pt x="8" y="25"/>
                      </a:cubicBezTo>
                      <a:cubicBezTo>
                        <a:pt x="9" y="27"/>
                        <a:pt x="11" y="27"/>
                        <a:pt x="11" y="29"/>
                      </a:cubicBezTo>
                      <a:cubicBezTo>
                        <a:pt x="12" y="31"/>
                        <a:pt x="13" y="31"/>
                        <a:pt x="14" y="32"/>
                      </a:cubicBezTo>
                      <a:cubicBezTo>
                        <a:pt x="15" y="34"/>
                        <a:pt x="16" y="33"/>
                        <a:pt x="17" y="34"/>
                      </a:cubicBezTo>
                      <a:cubicBezTo>
                        <a:pt x="18" y="36"/>
                        <a:pt x="19" y="35"/>
                        <a:pt x="19" y="36"/>
                      </a:cubicBezTo>
                      <a:cubicBezTo>
                        <a:pt x="21" y="37"/>
                        <a:pt x="21" y="35"/>
                        <a:pt x="22" y="36"/>
                      </a:cubicBezTo>
                      <a:cubicBezTo>
                        <a:pt x="23" y="39"/>
                        <a:pt x="23" y="35"/>
                        <a:pt x="24" y="36"/>
                      </a:cubicBezTo>
                      <a:cubicBezTo>
                        <a:pt x="26" y="37"/>
                        <a:pt x="25" y="33"/>
                        <a:pt x="26" y="33"/>
                      </a:cubicBezTo>
                      <a:cubicBezTo>
                        <a:pt x="27" y="34"/>
                        <a:pt x="26" y="30"/>
                        <a:pt x="26" y="30"/>
                      </a:cubicBezTo>
                      <a:cubicBezTo>
                        <a:pt x="28" y="30"/>
                        <a:pt x="25" y="25"/>
                        <a:pt x="26" y="26"/>
                      </a:cubicBezTo>
                      <a:cubicBezTo>
                        <a:pt x="27" y="26"/>
                        <a:pt x="26" y="23"/>
                        <a:pt x="25" y="22"/>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0" name="Freeform 9211">
                  <a:extLst>
                    <a:ext uri="{FF2B5EF4-FFF2-40B4-BE49-F238E27FC236}">
                      <a16:creationId xmlns:a16="http://schemas.microsoft.com/office/drawing/2014/main" id="{1E2C4F0B-D273-03BA-8A06-CCDAF147A13A}"/>
                    </a:ext>
                  </a:extLst>
                </p:cNvPr>
                <p:cNvSpPr>
                  <a:spLocks/>
                </p:cNvSpPr>
                <p:nvPr/>
              </p:nvSpPr>
              <p:spPr bwMode="auto">
                <a:xfrm>
                  <a:off x="4456" y="2308"/>
                  <a:ext cx="19" cy="17"/>
                </a:xfrm>
                <a:custGeom>
                  <a:avLst/>
                  <a:gdLst>
                    <a:gd name="T0" fmla="*/ 10 w 23"/>
                    <a:gd name="T1" fmla="*/ 3 h 20"/>
                    <a:gd name="T2" fmla="*/ 9 w 23"/>
                    <a:gd name="T3" fmla="*/ 3 h 20"/>
                    <a:gd name="T4" fmla="*/ 10 w 23"/>
                    <a:gd name="T5" fmla="*/ 4 h 20"/>
                    <a:gd name="T6" fmla="*/ 9 w 23"/>
                    <a:gd name="T7" fmla="*/ 6 h 20"/>
                    <a:gd name="T8" fmla="*/ 8 w 23"/>
                    <a:gd name="T9" fmla="*/ 7 h 20"/>
                    <a:gd name="T10" fmla="*/ 7 w 23"/>
                    <a:gd name="T11" fmla="*/ 8 h 20"/>
                    <a:gd name="T12" fmla="*/ 6 w 23"/>
                    <a:gd name="T13" fmla="*/ 7 h 20"/>
                    <a:gd name="T14" fmla="*/ 5 w 23"/>
                    <a:gd name="T15" fmla="*/ 7 h 20"/>
                    <a:gd name="T16" fmla="*/ 3 w 23"/>
                    <a:gd name="T17" fmla="*/ 6 h 20"/>
                    <a:gd name="T18" fmla="*/ 2 w 23"/>
                    <a:gd name="T19" fmla="*/ 3 h 20"/>
                    <a:gd name="T20" fmla="*/ 2 w 23"/>
                    <a:gd name="T21" fmla="*/ 2 h 20"/>
                    <a:gd name="T22" fmla="*/ 0 w 23"/>
                    <a:gd name="T23" fmla="*/ 0 h 20"/>
                    <a:gd name="T24" fmla="*/ 1 w 23"/>
                    <a:gd name="T25" fmla="*/ 1 h 20"/>
                    <a:gd name="T26" fmla="*/ 2 w 23"/>
                    <a:gd name="T27" fmla="*/ 3 h 20"/>
                    <a:gd name="T28" fmla="*/ 2 w 23"/>
                    <a:gd name="T29" fmla="*/ 6 h 20"/>
                    <a:gd name="T30" fmla="*/ 4 w 23"/>
                    <a:gd name="T31" fmla="*/ 7 h 20"/>
                    <a:gd name="T32" fmla="*/ 6 w 23"/>
                    <a:gd name="T33" fmla="*/ 8 h 20"/>
                    <a:gd name="T34" fmla="*/ 7 w 23"/>
                    <a:gd name="T35" fmla="*/ 9 h 20"/>
                    <a:gd name="T36" fmla="*/ 8 w 23"/>
                    <a:gd name="T37" fmla="*/ 9 h 20"/>
                    <a:gd name="T38" fmla="*/ 9 w 23"/>
                    <a:gd name="T39" fmla="*/ 9 h 20"/>
                    <a:gd name="T40" fmla="*/ 10 w 23"/>
                    <a:gd name="T41" fmla="*/ 8 h 20"/>
                    <a:gd name="T42" fmla="*/ 10 w 23"/>
                    <a:gd name="T43" fmla="*/ 6 h 20"/>
                    <a:gd name="T44" fmla="*/ 10 w 23"/>
                    <a:gd name="T45" fmla="*/ 3 h 20"/>
                    <a:gd name="T46" fmla="*/ 10 w 23"/>
                    <a:gd name="T47" fmla="*/ 3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3" h="20">
                      <a:moveTo>
                        <a:pt x="20" y="3"/>
                      </a:moveTo>
                      <a:cubicBezTo>
                        <a:pt x="19" y="3"/>
                        <a:pt x="19" y="3"/>
                        <a:pt x="19" y="4"/>
                      </a:cubicBezTo>
                      <a:cubicBezTo>
                        <a:pt x="19" y="5"/>
                        <a:pt x="21" y="8"/>
                        <a:pt x="20" y="8"/>
                      </a:cubicBezTo>
                      <a:cubicBezTo>
                        <a:pt x="19" y="7"/>
                        <a:pt x="20" y="11"/>
                        <a:pt x="19" y="11"/>
                      </a:cubicBezTo>
                      <a:cubicBezTo>
                        <a:pt x="18" y="10"/>
                        <a:pt x="19" y="15"/>
                        <a:pt x="17" y="13"/>
                      </a:cubicBezTo>
                      <a:cubicBezTo>
                        <a:pt x="16" y="12"/>
                        <a:pt x="16" y="16"/>
                        <a:pt x="15" y="14"/>
                      </a:cubicBezTo>
                      <a:cubicBezTo>
                        <a:pt x="14" y="12"/>
                        <a:pt x="14" y="15"/>
                        <a:pt x="13" y="13"/>
                      </a:cubicBezTo>
                      <a:cubicBezTo>
                        <a:pt x="12" y="12"/>
                        <a:pt x="12" y="14"/>
                        <a:pt x="10" y="12"/>
                      </a:cubicBezTo>
                      <a:cubicBezTo>
                        <a:pt x="10" y="10"/>
                        <a:pt x="9" y="12"/>
                        <a:pt x="7" y="10"/>
                      </a:cubicBezTo>
                      <a:cubicBezTo>
                        <a:pt x="7" y="8"/>
                        <a:pt x="6" y="9"/>
                        <a:pt x="5" y="6"/>
                      </a:cubicBezTo>
                      <a:cubicBezTo>
                        <a:pt x="4" y="5"/>
                        <a:pt x="2" y="5"/>
                        <a:pt x="2" y="2"/>
                      </a:cubicBezTo>
                      <a:cubicBezTo>
                        <a:pt x="1" y="1"/>
                        <a:pt x="1" y="1"/>
                        <a:pt x="0" y="0"/>
                      </a:cubicBezTo>
                      <a:cubicBezTo>
                        <a:pt x="0" y="0"/>
                        <a:pt x="0" y="1"/>
                        <a:pt x="1" y="1"/>
                      </a:cubicBezTo>
                      <a:cubicBezTo>
                        <a:pt x="1" y="3"/>
                        <a:pt x="3" y="4"/>
                        <a:pt x="3" y="6"/>
                      </a:cubicBezTo>
                      <a:cubicBezTo>
                        <a:pt x="4" y="8"/>
                        <a:pt x="6" y="8"/>
                        <a:pt x="6" y="10"/>
                      </a:cubicBezTo>
                      <a:cubicBezTo>
                        <a:pt x="7" y="12"/>
                        <a:pt x="8" y="12"/>
                        <a:pt x="9" y="13"/>
                      </a:cubicBezTo>
                      <a:cubicBezTo>
                        <a:pt x="10" y="15"/>
                        <a:pt x="11" y="14"/>
                        <a:pt x="12" y="15"/>
                      </a:cubicBezTo>
                      <a:cubicBezTo>
                        <a:pt x="13" y="17"/>
                        <a:pt x="14" y="16"/>
                        <a:pt x="14" y="17"/>
                      </a:cubicBezTo>
                      <a:cubicBezTo>
                        <a:pt x="16" y="18"/>
                        <a:pt x="16" y="16"/>
                        <a:pt x="17" y="17"/>
                      </a:cubicBezTo>
                      <a:cubicBezTo>
                        <a:pt x="18" y="20"/>
                        <a:pt x="18" y="16"/>
                        <a:pt x="19" y="17"/>
                      </a:cubicBezTo>
                      <a:cubicBezTo>
                        <a:pt x="21" y="18"/>
                        <a:pt x="20" y="14"/>
                        <a:pt x="21" y="14"/>
                      </a:cubicBezTo>
                      <a:cubicBezTo>
                        <a:pt x="22" y="15"/>
                        <a:pt x="21" y="11"/>
                        <a:pt x="21" y="11"/>
                      </a:cubicBezTo>
                      <a:cubicBezTo>
                        <a:pt x="23" y="11"/>
                        <a:pt x="20" y="6"/>
                        <a:pt x="21" y="7"/>
                      </a:cubicBezTo>
                      <a:cubicBezTo>
                        <a:pt x="22" y="7"/>
                        <a:pt x="21" y="4"/>
                        <a:pt x="20" y="3"/>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1" name="Freeform 9212">
                  <a:extLst>
                    <a:ext uri="{FF2B5EF4-FFF2-40B4-BE49-F238E27FC236}">
                      <a16:creationId xmlns:a16="http://schemas.microsoft.com/office/drawing/2014/main" id="{5484D1AE-5831-44B1-151E-311751E91519}"/>
                    </a:ext>
                  </a:extLst>
                </p:cNvPr>
                <p:cNvSpPr>
                  <a:spLocks/>
                </p:cNvSpPr>
                <p:nvPr/>
              </p:nvSpPr>
              <p:spPr bwMode="auto">
                <a:xfrm>
                  <a:off x="4456" y="2299"/>
                  <a:ext cx="1" cy="2"/>
                </a:xfrm>
                <a:custGeom>
                  <a:avLst/>
                  <a:gdLst>
                    <a:gd name="T0" fmla="*/ 0 w 2"/>
                    <a:gd name="T1" fmla="*/ 0 h 3"/>
                    <a:gd name="T2" fmla="*/ 1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2" y="2"/>
                        <a:pt x="2" y="2"/>
                      </a:cubicBezTo>
                      <a:cubicBezTo>
                        <a:pt x="2" y="3"/>
                        <a:pt x="2" y="2"/>
                        <a:pt x="2" y="2"/>
                      </a:cubicBezTo>
                      <a:cubicBezTo>
                        <a:pt x="2" y="0"/>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2" name="Freeform 9213">
                  <a:extLst>
                    <a:ext uri="{FF2B5EF4-FFF2-40B4-BE49-F238E27FC236}">
                      <a16:creationId xmlns:a16="http://schemas.microsoft.com/office/drawing/2014/main" id="{001C1C70-C520-FEA1-FDF3-51511A293D86}"/>
                    </a:ext>
                  </a:extLst>
                </p:cNvPr>
                <p:cNvSpPr>
                  <a:spLocks/>
                </p:cNvSpPr>
                <p:nvPr/>
              </p:nvSpPr>
              <p:spPr bwMode="auto">
                <a:xfrm>
                  <a:off x="4456" y="2295"/>
                  <a:ext cx="1" cy="2"/>
                </a:xfrm>
                <a:custGeom>
                  <a:avLst/>
                  <a:gdLst>
                    <a:gd name="T0" fmla="*/ 0 w 2"/>
                    <a:gd name="T1" fmla="*/ 0 h 3"/>
                    <a:gd name="T2" fmla="*/ 1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2"/>
                      </a:cubicBezTo>
                      <a:cubicBezTo>
                        <a:pt x="2" y="2"/>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3" name="Freeform 9214">
                  <a:extLst>
                    <a:ext uri="{FF2B5EF4-FFF2-40B4-BE49-F238E27FC236}">
                      <a16:creationId xmlns:a16="http://schemas.microsoft.com/office/drawing/2014/main" id="{974C1E9C-0214-0C37-62E7-CB9270E1317E}"/>
                    </a:ext>
                  </a:extLst>
                </p:cNvPr>
                <p:cNvSpPr>
                  <a:spLocks/>
                </p:cNvSpPr>
                <p:nvPr/>
              </p:nvSpPr>
              <p:spPr bwMode="auto">
                <a:xfrm>
                  <a:off x="4459" y="2300"/>
                  <a:ext cx="3" cy="3"/>
                </a:xfrm>
                <a:custGeom>
                  <a:avLst/>
                  <a:gdLst>
                    <a:gd name="T0" fmla="*/ 1 w 3"/>
                    <a:gd name="T1" fmla="*/ 2 h 4"/>
                    <a:gd name="T2" fmla="*/ 1 w 3"/>
                    <a:gd name="T3" fmla="*/ 1 h 4"/>
                    <a:gd name="T4" fmla="*/ 3 w 3"/>
                    <a:gd name="T5" fmla="*/ 2 h 4"/>
                    <a:gd name="T6" fmla="*/ 1 w 3"/>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2"/>
                      </a:moveTo>
                      <a:cubicBezTo>
                        <a:pt x="0" y="1"/>
                        <a:pt x="1" y="1"/>
                        <a:pt x="1" y="1"/>
                      </a:cubicBezTo>
                      <a:cubicBezTo>
                        <a:pt x="2" y="1"/>
                        <a:pt x="3" y="3"/>
                        <a:pt x="3" y="4"/>
                      </a:cubicBezTo>
                      <a:cubicBezTo>
                        <a:pt x="3" y="4"/>
                        <a:pt x="1"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4" name="Freeform 9215">
                  <a:extLst>
                    <a:ext uri="{FF2B5EF4-FFF2-40B4-BE49-F238E27FC236}">
                      <a16:creationId xmlns:a16="http://schemas.microsoft.com/office/drawing/2014/main" id="{8A39F6D2-D8C2-19BF-3776-F7A781028E30}"/>
                    </a:ext>
                  </a:extLst>
                </p:cNvPr>
                <p:cNvSpPr>
                  <a:spLocks/>
                </p:cNvSpPr>
                <p:nvPr/>
              </p:nvSpPr>
              <p:spPr bwMode="auto">
                <a:xfrm>
                  <a:off x="4459" y="2294"/>
                  <a:ext cx="3" cy="5"/>
                </a:xfrm>
                <a:custGeom>
                  <a:avLst/>
                  <a:gdLst>
                    <a:gd name="T0" fmla="*/ 0 w 3"/>
                    <a:gd name="T1" fmla="*/ 0 h 6"/>
                    <a:gd name="T2" fmla="*/ 1 w 3"/>
                    <a:gd name="T3" fmla="*/ 3 h 6"/>
                    <a:gd name="T4" fmla="*/ 3 w 3"/>
                    <a:gd name="T5" fmla="*/ 3 h 6"/>
                    <a:gd name="T6" fmla="*/ 2 w 3"/>
                    <a:gd name="T7" fmla="*/ 3 h 6"/>
                    <a:gd name="T8" fmla="*/ 0 w 3"/>
                    <a:gd name="T9" fmla="*/ 0 h 6"/>
                    <a:gd name="T10" fmla="*/ 0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0" y="0"/>
                      </a:moveTo>
                      <a:cubicBezTo>
                        <a:pt x="0" y="1"/>
                        <a:pt x="0" y="2"/>
                        <a:pt x="1" y="3"/>
                      </a:cubicBezTo>
                      <a:cubicBezTo>
                        <a:pt x="1" y="3"/>
                        <a:pt x="3" y="6"/>
                        <a:pt x="3" y="5"/>
                      </a:cubicBezTo>
                      <a:cubicBezTo>
                        <a:pt x="3" y="4"/>
                        <a:pt x="2" y="4"/>
                        <a:pt x="2" y="3"/>
                      </a:cubicBezTo>
                      <a:cubicBezTo>
                        <a:pt x="1"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5" name="Freeform 9216">
                  <a:extLst>
                    <a:ext uri="{FF2B5EF4-FFF2-40B4-BE49-F238E27FC236}">
                      <a16:creationId xmlns:a16="http://schemas.microsoft.com/office/drawing/2014/main" id="{B3383A25-173D-9149-1328-EC9B4771136B}"/>
                    </a:ext>
                  </a:extLst>
                </p:cNvPr>
                <p:cNvSpPr>
                  <a:spLocks/>
                </p:cNvSpPr>
                <p:nvPr/>
              </p:nvSpPr>
              <p:spPr bwMode="auto">
                <a:xfrm>
                  <a:off x="4455" y="2291"/>
                  <a:ext cx="2" cy="3"/>
                </a:xfrm>
                <a:custGeom>
                  <a:avLst/>
                  <a:gdLst>
                    <a:gd name="T0" fmla="*/ 1 w 3"/>
                    <a:gd name="T1" fmla="*/ 2 h 4"/>
                    <a:gd name="T2" fmla="*/ 1 w 3"/>
                    <a:gd name="T3" fmla="*/ 2 h 4"/>
                    <a:gd name="T4" fmla="*/ 1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1" y="3"/>
                      </a:moveTo>
                      <a:cubicBezTo>
                        <a:pt x="0" y="0"/>
                        <a:pt x="3" y="2"/>
                        <a:pt x="3" y="4"/>
                      </a:cubicBezTo>
                      <a:cubicBezTo>
                        <a:pt x="3" y="3"/>
                        <a:pt x="1" y="2"/>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6" name="Freeform 9217">
                  <a:extLst>
                    <a:ext uri="{FF2B5EF4-FFF2-40B4-BE49-F238E27FC236}">
                      <a16:creationId xmlns:a16="http://schemas.microsoft.com/office/drawing/2014/main" id="{776E17B2-AA10-8A87-AFAD-59887FFA4529}"/>
                    </a:ext>
                  </a:extLst>
                </p:cNvPr>
                <p:cNvSpPr>
                  <a:spLocks/>
                </p:cNvSpPr>
                <p:nvPr/>
              </p:nvSpPr>
              <p:spPr bwMode="auto">
                <a:xfrm>
                  <a:off x="4462" y="2307"/>
                  <a:ext cx="4" cy="4"/>
                </a:xfrm>
                <a:custGeom>
                  <a:avLst/>
                  <a:gdLst>
                    <a:gd name="T0" fmla="*/ 1 w 4"/>
                    <a:gd name="T1" fmla="*/ 0 h 5"/>
                    <a:gd name="T2" fmla="*/ 4 w 4"/>
                    <a:gd name="T3" fmla="*/ 2 h 5"/>
                    <a:gd name="T4" fmla="*/ 1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0"/>
                        <a:pt x="4" y="5"/>
                        <a:pt x="4" y="3"/>
                      </a:cubicBezTo>
                      <a:cubicBezTo>
                        <a:pt x="3"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7" name="Freeform 9218">
                  <a:extLst>
                    <a:ext uri="{FF2B5EF4-FFF2-40B4-BE49-F238E27FC236}">
                      <a16:creationId xmlns:a16="http://schemas.microsoft.com/office/drawing/2014/main" id="{CE12450A-DCB5-03B0-1081-32FE1591D564}"/>
                    </a:ext>
                  </a:extLst>
                </p:cNvPr>
                <p:cNvSpPr>
                  <a:spLocks/>
                </p:cNvSpPr>
                <p:nvPr/>
              </p:nvSpPr>
              <p:spPr bwMode="auto">
                <a:xfrm>
                  <a:off x="4464" y="2301"/>
                  <a:ext cx="2" cy="5"/>
                </a:xfrm>
                <a:custGeom>
                  <a:avLst/>
                  <a:gdLst>
                    <a:gd name="T0" fmla="*/ 0 w 2"/>
                    <a:gd name="T1" fmla="*/ 2 h 6"/>
                    <a:gd name="T2" fmla="*/ 2 w 2"/>
                    <a:gd name="T3" fmla="*/ 3 h 6"/>
                    <a:gd name="T4" fmla="*/ 2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0" y="0"/>
                        <a:pt x="2" y="4"/>
                        <a:pt x="2" y="6"/>
                      </a:cubicBezTo>
                      <a:cubicBezTo>
                        <a:pt x="2" y="5"/>
                        <a:pt x="2" y="4"/>
                        <a:pt x="2"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8" name="Freeform 9219">
                  <a:extLst>
                    <a:ext uri="{FF2B5EF4-FFF2-40B4-BE49-F238E27FC236}">
                      <a16:creationId xmlns:a16="http://schemas.microsoft.com/office/drawing/2014/main" id="{337E11EF-5D94-A011-583D-034498A038FA}"/>
                    </a:ext>
                  </a:extLst>
                </p:cNvPr>
                <p:cNvSpPr>
                  <a:spLocks/>
                </p:cNvSpPr>
                <p:nvPr/>
              </p:nvSpPr>
              <p:spPr bwMode="auto">
                <a:xfrm>
                  <a:off x="4463" y="2296"/>
                  <a:ext cx="3" cy="4"/>
                </a:xfrm>
                <a:custGeom>
                  <a:avLst/>
                  <a:gdLst>
                    <a:gd name="T0" fmla="*/ 0 w 3"/>
                    <a:gd name="T1" fmla="*/ 0 h 4"/>
                    <a:gd name="T2" fmla="*/ 3 w 3"/>
                    <a:gd name="T3" fmla="*/ 3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3" y="4"/>
                        <a:pt x="3" y="3"/>
                      </a:cubicBezTo>
                      <a:cubicBezTo>
                        <a:pt x="3"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39" name="Freeform 9220">
                  <a:extLst>
                    <a:ext uri="{FF2B5EF4-FFF2-40B4-BE49-F238E27FC236}">
                      <a16:creationId xmlns:a16="http://schemas.microsoft.com/office/drawing/2014/main" id="{CA948C51-F059-D7E3-FB85-ABFC88B28960}"/>
                    </a:ext>
                  </a:extLst>
                </p:cNvPr>
                <p:cNvSpPr>
                  <a:spLocks/>
                </p:cNvSpPr>
                <p:nvPr/>
              </p:nvSpPr>
              <p:spPr bwMode="auto">
                <a:xfrm>
                  <a:off x="4460" y="2292"/>
                  <a:ext cx="2" cy="3"/>
                </a:xfrm>
                <a:custGeom>
                  <a:avLst/>
                  <a:gdLst>
                    <a:gd name="T0" fmla="*/ 0 w 2"/>
                    <a:gd name="T1" fmla="*/ 1 h 4"/>
                    <a:gd name="T2" fmla="*/ 2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0" y="0"/>
                        <a:pt x="2" y="2"/>
                        <a:pt x="2" y="4"/>
                      </a:cubicBezTo>
                      <a:cubicBezTo>
                        <a:pt x="2"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0" name="Freeform 9221">
                  <a:extLst>
                    <a:ext uri="{FF2B5EF4-FFF2-40B4-BE49-F238E27FC236}">
                      <a16:creationId xmlns:a16="http://schemas.microsoft.com/office/drawing/2014/main" id="{A889E5F4-1198-0A17-D09B-53A40C8F9A7B}"/>
                    </a:ext>
                  </a:extLst>
                </p:cNvPr>
                <p:cNvSpPr>
                  <a:spLocks/>
                </p:cNvSpPr>
                <p:nvPr/>
              </p:nvSpPr>
              <p:spPr bwMode="auto">
                <a:xfrm>
                  <a:off x="4466" y="2308"/>
                  <a:ext cx="3" cy="3"/>
                </a:xfrm>
                <a:custGeom>
                  <a:avLst/>
                  <a:gdLst>
                    <a:gd name="T0" fmla="*/ 0 w 3"/>
                    <a:gd name="T1" fmla="*/ 0 h 3"/>
                    <a:gd name="T2" fmla="*/ 2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1" y="2"/>
                        <a:pt x="3" y="3"/>
                        <a:pt x="2" y="1"/>
                      </a:cubicBezTo>
                      <a:cubicBezTo>
                        <a:pt x="2" y="1"/>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1" name="Freeform 9222">
                  <a:extLst>
                    <a:ext uri="{FF2B5EF4-FFF2-40B4-BE49-F238E27FC236}">
                      <a16:creationId xmlns:a16="http://schemas.microsoft.com/office/drawing/2014/main" id="{0779DDB3-0BBB-D040-F812-70A687A0B41E}"/>
                    </a:ext>
                  </a:extLst>
                </p:cNvPr>
                <p:cNvSpPr>
                  <a:spLocks/>
                </p:cNvSpPr>
                <p:nvPr/>
              </p:nvSpPr>
              <p:spPr bwMode="auto">
                <a:xfrm>
                  <a:off x="4467" y="2303"/>
                  <a:ext cx="2" cy="4"/>
                </a:xfrm>
                <a:custGeom>
                  <a:avLst/>
                  <a:gdLst>
                    <a:gd name="T0" fmla="*/ 0 w 2"/>
                    <a:gd name="T1" fmla="*/ 0 h 5"/>
                    <a:gd name="T2" fmla="*/ 2 w 2"/>
                    <a:gd name="T3" fmla="*/ 2 h 5"/>
                    <a:gd name="T4" fmla="*/ 2 w 2"/>
                    <a:gd name="T5" fmla="*/ 2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0" y="0"/>
                        <a:pt x="2" y="3"/>
                        <a:pt x="2" y="5"/>
                      </a:cubicBezTo>
                      <a:cubicBezTo>
                        <a:pt x="2" y="4"/>
                        <a:pt x="2" y="4"/>
                        <a:pt x="2" y="3"/>
                      </a:cubicBezTo>
                      <a:cubicBezTo>
                        <a:pt x="2" y="1"/>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2" name="Freeform 9223">
                  <a:extLst>
                    <a:ext uri="{FF2B5EF4-FFF2-40B4-BE49-F238E27FC236}">
                      <a16:creationId xmlns:a16="http://schemas.microsoft.com/office/drawing/2014/main" id="{0D06E665-3D1B-2313-C825-1EA560C573E2}"/>
                    </a:ext>
                  </a:extLst>
                </p:cNvPr>
                <p:cNvSpPr>
                  <a:spLocks/>
                </p:cNvSpPr>
                <p:nvPr/>
              </p:nvSpPr>
              <p:spPr bwMode="auto">
                <a:xfrm>
                  <a:off x="4467" y="2301"/>
                  <a:ext cx="2" cy="3"/>
                </a:xfrm>
                <a:custGeom>
                  <a:avLst/>
                  <a:gdLst>
                    <a:gd name="T0" fmla="*/ 0 w 2"/>
                    <a:gd name="T1" fmla="*/ 0 h 4"/>
                    <a:gd name="T2" fmla="*/ 2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1"/>
                        <a:pt x="2" y="3"/>
                        <a:pt x="2" y="4"/>
                      </a:cubicBezTo>
                      <a:cubicBezTo>
                        <a:pt x="2" y="4"/>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3" name="Freeform 9224">
                  <a:extLst>
                    <a:ext uri="{FF2B5EF4-FFF2-40B4-BE49-F238E27FC236}">
                      <a16:creationId xmlns:a16="http://schemas.microsoft.com/office/drawing/2014/main" id="{21BB1FA1-EDF5-6D95-C21D-CC9DF23B6296}"/>
                    </a:ext>
                  </a:extLst>
                </p:cNvPr>
                <p:cNvSpPr>
                  <a:spLocks/>
                </p:cNvSpPr>
                <p:nvPr/>
              </p:nvSpPr>
              <p:spPr bwMode="auto">
                <a:xfrm>
                  <a:off x="4452" y="2262"/>
                  <a:ext cx="17" cy="39"/>
                </a:xfrm>
                <a:custGeom>
                  <a:avLst/>
                  <a:gdLst>
                    <a:gd name="T0" fmla="*/ 8 w 20"/>
                    <a:gd name="T1" fmla="*/ 2 h 48"/>
                    <a:gd name="T2" fmla="*/ 9 w 20"/>
                    <a:gd name="T3" fmla="*/ 2 h 48"/>
                    <a:gd name="T4" fmla="*/ 9 w 20"/>
                    <a:gd name="T5" fmla="*/ 5 h 48"/>
                    <a:gd name="T6" fmla="*/ 10 w 20"/>
                    <a:gd name="T7" fmla="*/ 7 h 48"/>
                    <a:gd name="T8" fmla="*/ 10 w 20"/>
                    <a:gd name="T9" fmla="*/ 11 h 48"/>
                    <a:gd name="T10" fmla="*/ 9 w 20"/>
                    <a:gd name="T11" fmla="*/ 13 h 48"/>
                    <a:gd name="T12" fmla="*/ 9 w 20"/>
                    <a:gd name="T13" fmla="*/ 15 h 48"/>
                    <a:gd name="T14" fmla="*/ 9 w 20"/>
                    <a:gd name="T15" fmla="*/ 16 h 48"/>
                    <a:gd name="T16" fmla="*/ 7 w 20"/>
                    <a:gd name="T17" fmla="*/ 19 h 48"/>
                    <a:gd name="T18" fmla="*/ 6 w 20"/>
                    <a:gd name="T19" fmla="*/ 20 h 48"/>
                    <a:gd name="T20" fmla="*/ 4 w 20"/>
                    <a:gd name="T21" fmla="*/ 20 h 48"/>
                    <a:gd name="T22" fmla="*/ 3 w 20"/>
                    <a:gd name="T23" fmla="*/ 20 h 48"/>
                    <a:gd name="T24" fmla="*/ 3 w 20"/>
                    <a:gd name="T25" fmla="*/ 19 h 48"/>
                    <a:gd name="T26" fmla="*/ 3 w 20"/>
                    <a:gd name="T27" fmla="*/ 18 h 48"/>
                    <a:gd name="T28" fmla="*/ 2 w 20"/>
                    <a:gd name="T29" fmla="*/ 16 h 48"/>
                    <a:gd name="T30" fmla="*/ 1 w 20"/>
                    <a:gd name="T31" fmla="*/ 15 h 48"/>
                    <a:gd name="T32" fmla="*/ 1 w 20"/>
                    <a:gd name="T33" fmla="*/ 12 h 48"/>
                    <a:gd name="T34" fmla="*/ 1 w 20"/>
                    <a:gd name="T35" fmla="*/ 10 h 48"/>
                    <a:gd name="T36" fmla="*/ 2 w 20"/>
                    <a:gd name="T37" fmla="*/ 8 h 48"/>
                    <a:gd name="T38" fmla="*/ 3 w 20"/>
                    <a:gd name="T39" fmla="*/ 6 h 48"/>
                    <a:gd name="T40" fmla="*/ 3 w 20"/>
                    <a:gd name="T41" fmla="*/ 4 h 48"/>
                    <a:gd name="T42" fmla="*/ 3 w 20"/>
                    <a:gd name="T43" fmla="*/ 2 h 48"/>
                    <a:gd name="T44" fmla="*/ 5 w 20"/>
                    <a:gd name="T45" fmla="*/ 2 h 48"/>
                    <a:gd name="T46" fmla="*/ 7 w 20"/>
                    <a:gd name="T47" fmla="*/ 1 h 48"/>
                    <a:gd name="T48" fmla="*/ 8 w 20"/>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48">
                      <a:moveTo>
                        <a:pt x="14" y="2"/>
                      </a:moveTo>
                      <a:cubicBezTo>
                        <a:pt x="15" y="5"/>
                        <a:pt x="16" y="3"/>
                        <a:pt x="16" y="5"/>
                      </a:cubicBezTo>
                      <a:cubicBezTo>
                        <a:pt x="16" y="8"/>
                        <a:pt x="18" y="8"/>
                        <a:pt x="18" y="10"/>
                      </a:cubicBezTo>
                      <a:cubicBezTo>
                        <a:pt x="18" y="13"/>
                        <a:pt x="19" y="14"/>
                        <a:pt x="19" y="16"/>
                      </a:cubicBezTo>
                      <a:cubicBezTo>
                        <a:pt x="18" y="18"/>
                        <a:pt x="20" y="22"/>
                        <a:pt x="19" y="24"/>
                      </a:cubicBezTo>
                      <a:cubicBezTo>
                        <a:pt x="18" y="26"/>
                        <a:pt x="19" y="29"/>
                        <a:pt x="18" y="30"/>
                      </a:cubicBezTo>
                      <a:cubicBezTo>
                        <a:pt x="17" y="31"/>
                        <a:pt x="18" y="34"/>
                        <a:pt x="17" y="34"/>
                      </a:cubicBezTo>
                      <a:cubicBezTo>
                        <a:pt x="16" y="35"/>
                        <a:pt x="16" y="39"/>
                        <a:pt x="16" y="38"/>
                      </a:cubicBezTo>
                      <a:cubicBezTo>
                        <a:pt x="15" y="38"/>
                        <a:pt x="14" y="43"/>
                        <a:pt x="13" y="42"/>
                      </a:cubicBezTo>
                      <a:cubicBezTo>
                        <a:pt x="13" y="42"/>
                        <a:pt x="12" y="46"/>
                        <a:pt x="11" y="45"/>
                      </a:cubicBezTo>
                      <a:cubicBezTo>
                        <a:pt x="10" y="43"/>
                        <a:pt x="9" y="48"/>
                        <a:pt x="8" y="46"/>
                      </a:cubicBezTo>
                      <a:cubicBezTo>
                        <a:pt x="8" y="44"/>
                        <a:pt x="6" y="48"/>
                        <a:pt x="6" y="45"/>
                      </a:cubicBezTo>
                      <a:cubicBezTo>
                        <a:pt x="6" y="43"/>
                        <a:pt x="4" y="45"/>
                        <a:pt x="4" y="43"/>
                      </a:cubicBezTo>
                      <a:cubicBezTo>
                        <a:pt x="4" y="42"/>
                        <a:pt x="3" y="43"/>
                        <a:pt x="3" y="41"/>
                      </a:cubicBezTo>
                      <a:cubicBezTo>
                        <a:pt x="3" y="39"/>
                        <a:pt x="2" y="40"/>
                        <a:pt x="2" y="37"/>
                      </a:cubicBezTo>
                      <a:cubicBezTo>
                        <a:pt x="2" y="36"/>
                        <a:pt x="1" y="36"/>
                        <a:pt x="1" y="33"/>
                      </a:cubicBezTo>
                      <a:cubicBezTo>
                        <a:pt x="1" y="32"/>
                        <a:pt x="0" y="31"/>
                        <a:pt x="1" y="28"/>
                      </a:cubicBezTo>
                      <a:cubicBezTo>
                        <a:pt x="1" y="27"/>
                        <a:pt x="0" y="25"/>
                        <a:pt x="1" y="23"/>
                      </a:cubicBezTo>
                      <a:cubicBezTo>
                        <a:pt x="1" y="21"/>
                        <a:pt x="1" y="19"/>
                        <a:pt x="2" y="18"/>
                      </a:cubicBezTo>
                      <a:cubicBezTo>
                        <a:pt x="3" y="16"/>
                        <a:pt x="2" y="12"/>
                        <a:pt x="3" y="12"/>
                      </a:cubicBezTo>
                      <a:cubicBezTo>
                        <a:pt x="4" y="11"/>
                        <a:pt x="4" y="8"/>
                        <a:pt x="5" y="8"/>
                      </a:cubicBezTo>
                      <a:cubicBezTo>
                        <a:pt x="6" y="7"/>
                        <a:pt x="6" y="4"/>
                        <a:pt x="7" y="4"/>
                      </a:cubicBezTo>
                      <a:cubicBezTo>
                        <a:pt x="8" y="4"/>
                        <a:pt x="9" y="1"/>
                        <a:pt x="9" y="2"/>
                      </a:cubicBezTo>
                      <a:cubicBezTo>
                        <a:pt x="10" y="3"/>
                        <a:pt x="11" y="0"/>
                        <a:pt x="12" y="1"/>
                      </a:cubicBezTo>
                      <a:cubicBezTo>
                        <a:pt x="13" y="3"/>
                        <a:pt x="14" y="1"/>
                        <a:pt x="1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4" name="Freeform 9225">
                  <a:extLst>
                    <a:ext uri="{FF2B5EF4-FFF2-40B4-BE49-F238E27FC236}">
                      <a16:creationId xmlns:a16="http://schemas.microsoft.com/office/drawing/2014/main" id="{E2514A39-9789-517B-5F74-B8B7D42CFA72}"/>
                    </a:ext>
                  </a:extLst>
                </p:cNvPr>
                <p:cNvSpPr>
                  <a:spLocks/>
                </p:cNvSpPr>
                <p:nvPr/>
              </p:nvSpPr>
              <p:spPr bwMode="auto">
                <a:xfrm>
                  <a:off x="4452" y="2265"/>
                  <a:ext cx="14" cy="36"/>
                </a:xfrm>
                <a:custGeom>
                  <a:avLst/>
                  <a:gdLst>
                    <a:gd name="T0" fmla="*/ 7 w 17"/>
                    <a:gd name="T1" fmla="*/ 13 h 44"/>
                    <a:gd name="T2" fmla="*/ 6 w 17"/>
                    <a:gd name="T3" fmla="*/ 14 h 44"/>
                    <a:gd name="T4" fmla="*/ 5 w 17"/>
                    <a:gd name="T5" fmla="*/ 13 h 44"/>
                    <a:gd name="T6" fmla="*/ 5 w 17"/>
                    <a:gd name="T7" fmla="*/ 13 h 44"/>
                    <a:gd name="T8" fmla="*/ 4 w 17"/>
                    <a:gd name="T9" fmla="*/ 12 h 44"/>
                    <a:gd name="T10" fmla="*/ 3 w 17"/>
                    <a:gd name="T11" fmla="*/ 11 h 44"/>
                    <a:gd name="T12" fmla="*/ 2 w 17"/>
                    <a:gd name="T13" fmla="*/ 9 h 44"/>
                    <a:gd name="T14" fmla="*/ 2 w 17"/>
                    <a:gd name="T15" fmla="*/ 6 h 44"/>
                    <a:gd name="T16" fmla="*/ 2 w 17"/>
                    <a:gd name="T17" fmla="*/ 4 h 44"/>
                    <a:gd name="T18" fmla="*/ 3 w 17"/>
                    <a:gd name="T19" fmla="*/ 2 h 44"/>
                    <a:gd name="T20" fmla="*/ 4 w 17"/>
                    <a:gd name="T21" fmla="*/ 0 h 44"/>
                    <a:gd name="T22" fmla="*/ 3 w 17"/>
                    <a:gd name="T23" fmla="*/ 0 h 44"/>
                    <a:gd name="T24" fmla="*/ 2 w 17"/>
                    <a:gd name="T25" fmla="*/ 2 h 44"/>
                    <a:gd name="T26" fmla="*/ 2 w 17"/>
                    <a:gd name="T27" fmla="*/ 4 h 44"/>
                    <a:gd name="T28" fmla="*/ 2 w 17"/>
                    <a:gd name="T29" fmla="*/ 6 h 44"/>
                    <a:gd name="T30" fmla="*/ 1 w 17"/>
                    <a:gd name="T31" fmla="*/ 9 h 44"/>
                    <a:gd name="T32" fmla="*/ 1 w 17"/>
                    <a:gd name="T33" fmla="*/ 11 h 44"/>
                    <a:gd name="T34" fmla="*/ 1 w 17"/>
                    <a:gd name="T35" fmla="*/ 13 h 44"/>
                    <a:gd name="T36" fmla="*/ 2 w 17"/>
                    <a:gd name="T37" fmla="*/ 15 h 44"/>
                    <a:gd name="T38" fmla="*/ 2 w 17"/>
                    <a:gd name="T39" fmla="*/ 16 h 44"/>
                    <a:gd name="T40" fmla="*/ 2 w 17"/>
                    <a:gd name="T41" fmla="*/ 17 h 44"/>
                    <a:gd name="T42" fmla="*/ 2 w 17"/>
                    <a:gd name="T43" fmla="*/ 19 h 44"/>
                    <a:gd name="T44" fmla="*/ 4 w 17"/>
                    <a:gd name="T45" fmla="*/ 19 h 44"/>
                    <a:gd name="T46" fmla="*/ 5 w 17"/>
                    <a:gd name="T47" fmla="*/ 19 h 44"/>
                    <a:gd name="T48" fmla="*/ 6 w 17"/>
                    <a:gd name="T49" fmla="*/ 16 h 44"/>
                    <a:gd name="T50" fmla="*/ 7 w 17"/>
                    <a:gd name="T51" fmla="*/ 16 h 44"/>
                    <a:gd name="T52" fmla="*/ 8 w 17"/>
                    <a:gd name="T53" fmla="*/ 13 h 44"/>
                    <a:gd name="T54" fmla="*/ 7 w 17"/>
                    <a:gd name="T55" fmla="*/ 13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 h="44">
                      <a:moveTo>
                        <a:pt x="16" y="31"/>
                      </a:moveTo>
                      <a:cubicBezTo>
                        <a:pt x="15" y="29"/>
                        <a:pt x="14" y="34"/>
                        <a:pt x="13" y="32"/>
                      </a:cubicBezTo>
                      <a:cubicBezTo>
                        <a:pt x="13" y="30"/>
                        <a:pt x="11" y="34"/>
                        <a:pt x="11" y="31"/>
                      </a:cubicBezTo>
                      <a:cubicBezTo>
                        <a:pt x="11" y="29"/>
                        <a:pt x="10" y="31"/>
                        <a:pt x="10" y="29"/>
                      </a:cubicBezTo>
                      <a:cubicBezTo>
                        <a:pt x="10" y="28"/>
                        <a:pt x="8" y="29"/>
                        <a:pt x="8" y="27"/>
                      </a:cubicBezTo>
                      <a:cubicBezTo>
                        <a:pt x="8" y="25"/>
                        <a:pt x="7" y="26"/>
                        <a:pt x="7" y="23"/>
                      </a:cubicBezTo>
                      <a:cubicBezTo>
                        <a:pt x="7" y="22"/>
                        <a:pt x="6" y="22"/>
                        <a:pt x="6" y="19"/>
                      </a:cubicBezTo>
                      <a:cubicBezTo>
                        <a:pt x="6" y="18"/>
                        <a:pt x="5" y="17"/>
                        <a:pt x="6" y="14"/>
                      </a:cubicBezTo>
                      <a:cubicBezTo>
                        <a:pt x="6" y="13"/>
                        <a:pt x="6" y="11"/>
                        <a:pt x="6" y="9"/>
                      </a:cubicBezTo>
                      <a:cubicBezTo>
                        <a:pt x="6" y="7"/>
                        <a:pt x="6" y="5"/>
                        <a:pt x="7" y="4"/>
                      </a:cubicBezTo>
                      <a:cubicBezTo>
                        <a:pt x="7" y="3"/>
                        <a:pt x="7" y="1"/>
                        <a:pt x="8" y="0"/>
                      </a:cubicBezTo>
                      <a:cubicBezTo>
                        <a:pt x="7" y="0"/>
                        <a:pt x="7" y="0"/>
                        <a:pt x="7" y="0"/>
                      </a:cubicBezTo>
                      <a:cubicBezTo>
                        <a:pt x="6" y="0"/>
                        <a:pt x="6" y="3"/>
                        <a:pt x="5" y="4"/>
                      </a:cubicBezTo>
                      <a:cubicBezTo>
                        <a:pt x="4" y="4"/>
                        <a:pt x="4" y="7"/>
                        <a:pt x="3" y="8"/>
                      </a:cubicBezTo>
                      <a:cubicBezTo>
                        <a:pt x="2" y="8"/>
                        <a:pt x="3" y="12"/>
                        <a:pt x="2" y="14"/>
                      </a:cubicBezTo>
                      <a:cubicBezTo>
                        <a:pt x="1" y="15"/>
                        <a:pt x="1" y="17"/>
                        <a:pt x="1" y="19"/>
                      </a:cubicBezTo>
                      <a:cubicBezTo>
                        <a:pt x="0" y="21"/>
                        <a:pt x="1" y="23"/>
                        <a:pt x="1" y="24"/>
                      </a:cubicBezTo>
                      <a:cubicBezTo>
                        <a:pt x="0" y="27"/>
                        <a:pt x="1" y="28"/>
                        <a:pt x="1" y="29"/>
                      </a:cubicBezTo>
                      <a:cubicBezTo>
                        <a:pt x="1" y="32"/>
                        <a:pt x="2" y="32"/>
                        <a:pt x="2" y="33"/>
                      </a:cubicBezTo>
                      <a:cubicBezTo>
                        <a:pt x="2" y="36"/>
                        <a:pt x="3" y="35"/>
                        <a:pt x="3" y="37"/>
                      </a:cubicBezTo>
                      <a:cubicBezTo>
                        <a:pt x="3" y="39"/>
                        <a:pt x="4" y="38"/>
                        <a:pt x="4" y="39"/>
                      </a:cubicBezTo>
                      <a:cubicBezTo>
                        <a:pt x="4" y="41"/>
                        <a:pt x="6" y="39"/>
                        <a:pt x="6" y="41"/>
                      </a:cubicBezTo>
                      <a:cubicBezTo>
                        <a:pt x="6" y="44"/>
                        <a:pt x="8" y="40"/>
                        <a:pt x="8" y="42"/>
                      </a:cubicBezTo>
                      <a:cubicBezTo>
                        <a:pt x="9" y="44"/>
                        <a:pt x="10" y="39"/>
                        <a:pt x="11" y="41"/>
                      </a:cubicBezTo>
                      <a:cubicBezTo>
                        <a:pt x="12" y="42"/>
                        <a:pt x="13" y="38"/>
                        <a:pt x="13" y="38"/>
                      </a:cubicBezTo>
                      <a:cubicBezTo>
                        <a:pt x="14" y="39"/>
                        <a:pt x="15" y="34"/>
                        <a:pt x="16" y="34"/>
                      </a:cubicBezTo>
                      <a:cubicBezTo>
                        <a:pt x="16" y="35"/>
                        <a:pt x="16" y="32"/>
                        <a:pt x="17" y="31"/>
                      </a:cubicBezTo>
                      <a:lnTo>
                        <a:pt x="16" y="31"/>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5" name="Freeform 9226">
                  <a:extLst>
                    <a:ext uri="{FF2B5EF4-FFF2-40B4-BE49-F238E27FC236}">
                      <a16:creationId xmlns:a16="http://schemas.microsoft.com/office/drawing/2014/main" id="{9432CED9-2895-92D7-D23A-432CAA767B89}"/>
                    </a:ext>
                  </a:extLst>
                </p:cNvPr>
                <p:cNvSpPr>
                  <a:spLocks/>
                </p:cNvSpPr>
                <p:nvPr/>
              </p:nvSpPr>
              <p:spPr bwMode="auto">
                <a:xfrm>
                  <a:off x="4452" y="2279"/>
                  <a:ext cx="14" cy="22"/>
                </a:xfrm>
                <a:custGeom>
                  <a:avLst/>
                  <a:gdLst>
                    <a:gd name="T0" fmla="*/ 7 w 17"/>
                    <a:gd name="T1" fmla="*/ 6 h 27"/>
                    <a:gd name="T2" fmla="*/ 7 w 17"/>
                    <a:gd name="T3" fmla="*/ 6 h 27"/>
                    <a:gd name="T4" fmla="*/ 7 w 17"/>
                    <a:gd name="T5" fmla="*/ 7 h 27"/>
                    <a:gd name="T6" fmla="*/ 5 w 17"/>
                    <a:gd name="T7" fmla="*/ 9 h 27"/>
                    <a:gd name="T8" fmla="*/ 4 w 17"/>
                    <a:gd name="T9" fmla="*/ 9 h 27"/>
                    <a:gd name="T10" fmla="*/ 2 w 17"/>
                    <a:gd name="T11" fmla="*/ 9 h 27"/>
                    <a:gd name="T12" fmla="*/ 2 w 17"/>
                    <a:gd name="T13" fmla="*/ 8 h 27"/>
                    <a:gd name="T14" fmla="*/ 2 w 17"/>
                    <a:gd name="T15" fmla="*/ 7 h 27"/>
                    <a:gd name="T16" fmla="*/ 2 w 17"/>
                    <a:gd name="T17" fmla="*/ 6 h 27"/>
                    <a:gd name="T18" fmla="*/ 1 w 17"/>
                    <a:gd name="T19" fmla="*/ 4 h 27"/>
                    <a:gd name="T20" fmla="*/ 1 w 17"/>
                    <a:gd name="T21" fmla="*/ 2 h 27"/>
                    <a:gd name="T22" fmla="*/ 1 w 17"/>
                    <a:gd name="T23" fmla="*/ 0 h 27"/>
                    <a:gd name="T24" fmla="*/ 1 w 17"/>
                    <a:gd name="T25" fmla="*/ 2 h 27"/>
                    <a:gd name="T26" fmla="*/ 1 w 17"/>
                    <a:gd name="T27" fmla="*/ 3 h 27"/>
                    <a:gd name="T28" fmla="*/ 1 w 17"/>
                    <a:gd name="T29" fmla="*/ 6 h 27"/>
                    <a:gd name="T30" fmla="*/ 2 w 17"/>
                    <a:gd name="T31" fmla="*/ 7 h 27"/>
                    <a:gd name="T32" fmla="*/ 2 w 17"/>
                    <a:gd name="T33" fmla="*/ 9 h 27"/>
                    <a:gd name="T34" fmla="*/ 2 w 17"/>
                    <a:gd name="T35" fmla="*/ 10 h 27"/>
                    <a:gd name="T36" fmla="*/ 2 w 17"/>
                    <a:gd name="T37" fmla="*/ 11 h 27"/>
                    <a:gd name="T38" fmla="*/ 4 w 17"/>
                    <a:gd name="T39" fmla="*/ 11 h 27"/>
                    <a:gd name="T40" fmla="*/ 5 w 17"/>
                    <a:gd name="T41" fmla="*/ 11 h 27"/>
                    <a:gd name="T42" fmla="*/ 6 w 17"/>
                    <a:gd name="T43" fmla="*/ 9 h 27"/>
                    <a:gd name="T44" fmla="*/ 7 w 17"/>
                    <a:gd name="T45" fmla="*/ 7 h 27"/>
                    <a:gd name="T46" fmla="*/ 8 w 17"/>
                    <a:gd name="T47" fmla="*/ 6 h 27"/>
                    <a:gd name="T48" fmla="*/ 7 w 17"/>
                    <a:gd name="T49" fmla="*/ 6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 h="27">
                      <a:moveTo>
                        <a:pt x="16" y="14"/>
                      </a:moveTo>
                      <a:cubicBezTo>
                        <a:pt x="15" y="14"/>
                        <a:pt x="15" y="14"/>
                        <a:pt x="15" y="14"/>
                      </a:cubicBezTo>
                      <a:cubicBezTo>
                        <a:pt x="15" y="15"/>
                        <a:pt x="14" y="18"/>
                        <a:pt x="14" y="17"/>
                      </a:cubicBezTo>
                      <a:cubicBezTo>
                        <a:pt x="13" y="17"/>
                        <a:pt x="12" y="21"/>
                        <a:pt x="11" y="20"/>
                      </a:cubicBezTo>
                      <a:cubicBezTo>
                        <a:pt x="11" y="18"/>
                        <a:pt x="9" y="23"/>
                        <a:pt x="8" y="21"/>
                      </a:cubicBezTo>
                      <a:cubicBezTo>
                        <a:pt x="8" y="19"/>
                        <a:pt x="6" y="23"/>
                        <a:pt x="6" y="20"/>
                      </a:cubicBezTo>
                      <a:cubicBezTo>
                        <a:pt x="6" y="18"/>
                        <a:pt x="5" y="20"/>
                        <a:pt x="5" y="18"/>
                      </a:cubicBezTo>
                      <a:cubicBezTo>
                        <a:pt x="5" y="17"/>
                        <a:pt x="3" y="18"/>
                        <a:pt x="4" y="16"/>
                      </a:cubicBezTo>
                      <a:cubicBezTo>
                        <a:pt x="4" y="14"/>
                        <a:pt x="2" y="15"/>
                        <a:pt x="2" y="12"/>
                      </a:cubicBezTo>
                      <a:cubicBezTo>
                        <a:pt x="2" y="11"/>
                        <a:pt x="1" y="11"/>
                        <a:pt x="1" y="8"/>
                      </a:cubicBezTo>
                      <a:cubicBezTo>
                        <a:pt x="2" y="7"/>
                        <a:pt x="0" y="5"/>
                        <a:pt x="1" y="3"/>
                      </a:cubicBezTo>
                      <a:cubicBezTo>
                        <a:pt x="1" y="2"/>
                        <a:pt x="1" y="1"/>
                        <a:pt x="1" y="0"/>
                      </a:cubicBezTo>
                      <a:cubicBezTo>
                        <a:pt x="1" y="1"/>
                        <a:pt x="1" y="1"/>
                        <a:pt x="1" y="2"/>
                      </a:cubicBezTo>
                      <a:cubicBezTo>
                        <a:pt x="0" y="4"/>
                        <a:pt x="1" y="6"/>
                        <a:pt x="1" y="7"/>
                      </a:cubicBezTo>
                      <a:cubicBezTo>
                        <a:pt x="0" y="10"/>
                        <a:pt x="1" y="11"/>
                        <a:pt x="1" y="12"/>
                      </a:cubicBezTo>
                      <a:cubicBezTo>
                        <a:pt x="1" y="15"/>
                        <a:pt x="2" y="15"/>
                        <a:pt x="2" y="16"/>
                      </a:cubicBezTo>
                      <a:cubicBezTo>
                        <a:pt x="2" y="19"/>
                        <a:pt x="3" y="18"/>
                        <a:pt x="3" y="20"/>
                      </a:cubicBezTo>
                      <a:cubicBezTo>
                        <a:pt x="3" y="22"/>
                        <a:pt x="4" y="21"/>
                        <a:pt x="4" y="22"/>
                      </a:cubicBezTo>
                      <a:cubicBezTo>
                        <a:pt x="4" y="24"/>
                        <a:pt x="6" y="22"/>
                        <a:pt x="6" y="24"/>
                      </a:cubicBezTo>
                      <a:cubicBezTo>
                        <a:pt x="6" y="27"/>
                        <a:pt x="8" y="23"/>
                        <a:pt x="8" y="25"/>
                      </a:cubicBezTo>
                      <a:cubicBezTo>
                        <a:pt x="9" y="27"/>
                        <a:pt x="10" y="22"/>
                        <a:pt x="11" y="24"/>
                      </a:cubicBezTo>
                      <a:cubicBezTo>
                        <a:pt x="12" y="25"/>
                        <a:pt x="13" y="21"/>
                        <a:pt x="13" y="21"/>
                      </a:cubicBezTo>
                      <a:cubicBezTo>
                        <a:pt x="14" y="22"/>
                        <a:pt x="15" y="17"/>
                        <a:pt x="16" y="17"/>
                      </a:cubicBezTo>
                      <a:cubicBezTo>
                        <a:pt x="16" y="18"/>
                        <a:pt x="16" y="15"/>
                        <a:pt x="17" y="14"/>
                      </a:cubicBezTo>
                      <a:lnTo>
                        <a:pt x="16" y="14"/>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6" name="Freeform 9227">
                  <a:extLst>
                    <a:ext uri="{FF2B5EF4-FFF2-40B4-BE49-F238E27FC236}">
                      <a16:creationId xmlns:a16="http://schemas.microsoft.com/office/drawing/2014/main" id="{8A07DA04-9564-A377-35D1-3D608823D74E}"/>
                    </a:ext>
                  </a:extLst>
                </p:cNvPr>
                <p:cNvSpPr>
                  <a:spLocks/>
                </p:cNvSpPr>
                <p:nvPr/>
              </p:nvSpPr>
              <p:spPr bwMode="auto">
                <a:xfrm>
                  <a:off x="4458" y="2272"/>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1" y="3"/>
                        <a:pt x="1"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7" name="Freeform 9228">
                  <a:extLst>
                    <a:ext uri="{FF2B5EF4-FFF2-40B4-BE49-F238E27FC236}">
                      <a16:creationId xmlns:a16="http://schemas.microsoft.com/office/drawing/2014/main" id="{1F7EE19C-BBC7-60AE-492D-0695C89AFF8F}"/>
                    </a:ext>
                  </a:extLst>
                </p:cNvPr>
                <p:cNvSpPr>
                  <a:spLocks/>
                </p:cNvSpPr>
                <p:nvPr/>
              </p:nvSpPr>
              <p:spPr bwMode="auto">
                <a:xfrm>
                  <a:off x="4460" y="2268"/>
                  <a:ext cx="1" cy="3"/>
                </a:xfrm>
                <a:custGeom>
                  <a:avLst/>
                  <a:gdLst>
                    <a:gd name="T0" fmla="*/ 1 w 1"/>
                    <a:gd name="T1" fmla="*/ 0 h 4"/>
                    <a:gd name="T2" fmla="*/ 1 w 1"/>
                    <a:gd name="T3" fmla="*/ 2 h 4"/>
                    <a:gd name="T4" fmla="*/ 1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1" y="0"/>
                      </a:moveTo>
                      <a:cubicBezTo>
                        <a:pt x="0" y="1"/>
                        <a:pt x="1" y="4"/>
                        <a:pt x="1" y="4"/>
                      </a:cubicBezTo>
                      <a:cubicBezTo>
                        <a:pt x="1"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8" name="Freeform 9229">
                  <a:extLst>
                    <a:ext uri="{FF2B5EF4-FFF2-40B4-BE49-F238E27FC236}">
                      <a16:creationId xmlns:a16="http://schemas.microsoft.com/office/drawing/2014/main" id="{BCE8DE2E-B35D-3885-8DB5-F29ED161EB8C}"/>
                    </a:ext>
                  </a:extLst>
                </p:cNvPr>
                <p:cNvSpPr>
                  <a:spLocks/>
                </p:cNvSpPr>
                <p:nvPr/>
              </p:nvSpPr>
              <p:spPr bwMode="auto">
                <a:xfrm>
                  <a:off x="4460" y="2275"/>
                  <a:ext cx="2" cy="3"/>
                </a:xfrm>
                <a:custGeom>
                  <a:avLst/>
                  <a:gdLst>
                    <a:gd name="T0" fmla="*/ 0 w 2"/>
                    <a:gd name="T1" fmla="*/ 1 h 4"/>
                    <a:gd name="T2" fmla="*/ 1 w 2"/>
                    <a:gd name="T3" fmla="*/ 0 h 4"/>
                    <a:gd name="T4" fmla="*/ 1 w 2"/>
                    <a:gd name="T5" fmla="*/ 2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0" y="0"/>
                        <a:pt x="1" y="0"/>
                        <a:pt x="1" y="0"/>
                      </a:cubicBezTo>
                      <a:cubicBezTo>
                        <a:pt x="2" y="1"/>
                        <a:pt x="2" y="3"/>
                        <a:pt x="1" y="4"/>
                      </a:cubicBezTo>
                      <a:cubicBezTo>
                        <a:pt x="1" y="3"/>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49" name="Freeform 9230">
                  <a:extLst>
                    <a:ext uri="{FF2B5EF4-FFF2-40B4-BE49-F238E27FC236}">
                      <a16:creationId xmlns:a16="http://schemas.microsoft.com/office/drawing/2014/main" id="{4760E2A2-2071-1202-E33C-E0B7505BA487}"/>
                    </a:ext>
                  </a:extLst>
                </p:cNvPr>
                <p:cNvSpPr>
                  <a:spLocks/>
                </p:cNvSpPr>
                <p:nvPr/>
              </p:nvSpPr>
              <p:spPr bwMode="auto">
                <a:xfrm>
                  <a:off x="4463" y="2269"/>
                  <a:ext cx="1" cy="6"/>
                </a:xfrm>
                <a:custGeom>
                  <a:avLst/>
                  <a:gdLst>
                    <a:gd name="T0" fmla="*/ 1 w 1"/>
                    <a:gd name="T1" fmla="*/ 0 h 7"/>
                    <a:gd name="T2" fmla="*/ 0 w 1"/>
                    <a:gd name="T3" fmla="*/ 3 h 7"/>
                    <a:gd name="T4" fmla="*/ 1 w 1"/>
                    <a:gd name="T5" fmla="*/ 3 h 7"/>
                    <a:gd name="T6" fmla="*/ 0 w 1"/>
                    <a:gd name="T7" fmla="*/ 3 h 7"/>
                    <a:gd name="T8" fmla="*/ 0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0" y="1"/>
                        <a:pt x="0" y="2"/>
                        <a:pt x="0" y="3"/>
                      </a:cubicBezTo>
                      <a:cubicBezTo>
                        <a:pt x="0" y="3"/>
                        <a:pt x="0" y="7"/>
                        <a:pt x="1" y="6"/>
                      </a:cubicBezTo>
                      <a:cubicBezTo>
                        <a:pt x="1" y="5"/>
                        <a:pt x="0" y="4"/>
                        <a:pt x="0" y="4"/>
                      </a:cubicBezTo>
                      <a:cubicBezTo>
                        <a:pt x="0" y="3"/>
                        <a:pt x="0" y="1"/>
                        <a:pt x="0"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0" name="Freeform 9231">
                  <a:extLst>
                    <a:ext uri="{FF2B5EF4-FFF2-40B4-BE49-F238E27FC236}">
                      <a16:creationId xmlns:a16="http://schemas.microsoft.com/office/drawing/2014/main" id="{99CCE101-EB1C-1C7D-305B-286C3E2BE1A0}"/>
                    </a:ext>
                  </a:extLst>
                </p:cNvPr>
                <p:cNvSpPr>
                  <a:spLocks/>
                </p:cNvSpPr>
                <p:nvPr/>
              </p:nvSpPr>
              <p:spPr bwMode="auto">
                <a:xfrm>
                  <a:off x="4462" y="2264"/>
                  <a:ext cx="1" cy="4"/>
                </a:xfrm>
                <a:custGeom>
                  <a:avLst/>
                  <a:gdLst>
                    <a:gd name="T0" fmla="*/ 0 w 2"/>
                    <a:gd name="T1" fmla="*/ 2 h 5"/>
                    <a:gd name="T2" fmla="*/ 1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3"/>
                      </a:moveTo>
                      <a:cubicBezTo>
                        <a:pt x="0" y="0"/>
                        <a:pt x="2" y="3"/>
                        <a:pt x="1" y="5"/>
                      </a:cubicBezTo>
                      <a:cubicBezTo>
                        <a:pt x="1"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1" name="Freeform 9232">
                  <a:extLst>
                    <a:ext uri="{FF2B5EF4-FFF2-40B4-BE49-F238E27FC236}">
                      <a16:creationId xmlns:a16="http://schemas.microsoft.com/office/drawing/2014/main" id="{2878E68F-2DC3-AA8B-3A6D-5753BB75B1D8}"/>
                    </a:ext>
                  </a:extLst>
                </p:cNvPr>
                <p:cNvSpPr>
                  <a:spLocks/>
                </p:cNvSpPr>
                <p:nvPr/>
              </p:nvSpPr>
              <p:spPr bwMode="auto">
                <a:xfrm>
                  <a:off x="4460" y="2282"/>
                  <a:ext cx="1" cy="5"/>
                </a:xfrm>
                <a:custGeom>
                  <a:avLst/>
                  <a:gdLst>
                    <a:gd name="T0" fmla="*/ 0 w 1"/>
                    <a:gd name="T1" fmla="*/ 0 h 6"/>
                    <a:gd name="T2" fmla="*/ 1 w 1"/>
                    <a:gd name="T3" fmla="*/ 3 h 6"/>
                    <a:gd name="T4" fmla="*/ 0 w 1"/>
                    <a:gd name="T5" fmla="*/ 0 h 6"/>
                    <a:gd name="T6" fmla="*/ 0 60000 65536"/>
                    <a:gd name="T7" fmla="*/ 0 60000 65536"/>
                    <a:gd name="T8" fmla="*/ 0 60000 65536"/>
                  </a:gdLst>
                  <a:ahLst/>
                  <a:cxnLst>
                    <a:cxn ang="T6">
                      <a:pos x="T0" y="T1"/>
                    </a:cxn>
                    <a:cxn ang="T7">
                      <a:pos x="T2" y="T3"/>
                    </a:cxn>
                    <a:cxn ang="T8">
                      <a:pos x="T4" y="T5"/>
                    </a:cxn>
                  </a:cxnLst>
                  <a:rect l="0" t="0" r="r" b="b"/>
                  <a:pathLst>
                    <a:path w="1" h="6">
                      <a:moveTo>
                        <a:pt x="0" y="0"/>
                      </a:moveTo>
                      <a:cubicBezTo>
                        <a:pt x="0" y="0"/>
                        <a:pt x="0" y="6"/>
                        <a:pt x="1" y="4"/>
                      </a:cubicBezTo>
                      <a:cubicBezTo>
                        <a:pt x="1" y="3"/>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2" name="Freeform 9233">
                  <a:extLst>
                    <a:ext uri="{FF2B5EF4-FFF2-40B4-BE49-F238E27FC236}">
                      <a16:creationId xmlns:a16="http://schemas.microsoft.com/office/drawing/2014/main" id="{A2A5B9D1-4841-8B89-023A-A519E317311B}"/>
                    </a:ext>
                  </a:extLst>
                </p:cNvPr>
                <p:cNvSpPr>
                  <a:spLocks/>
                </p:cNvSpPr>
                <p:nvPr/>
              </p:nvSpPr>
              <p:spPr bwMode="auto">
                <a:xfrm>
                  <a:off x="4463" y="2278"/>
                  <a:ext cx="1" cy="5"/>
                </a:xfrm>
                <a:custGeom>
                  <a:avLst/>
                  <a:gdLst>
                    <a:gd name="T0" fmla="*/ 0 w 1"/>
                    <a:gd name="T1" fmla="*/ 2 h 6"/>
                    <a:gd name="T2" fmla="*/ 0 w 1"/>
                    <a:gd name="T3" fmla="*/ 3 h 6"/>
                    <a:gd name="T4" fmla="*/ 0 w 1"/>
                    <a:gd name="T5" fmla="*/ 3 h 6"/>
                    <a:gd name="T6" fmla="*/ 0 w 1"/>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1" y="0"/>
                        <a:pt x="0" y="5"/>
                        <a:pt x="0" y="6"/>
                      </a:cubicBezTo>
                      <a:cubicBezTo>
                        <a:pt x="0" y="5"/>
                        <a:pt x="0" y="5"/>
                        <a:pt x="0" y="4"/>
                      </a:cubicBezTo>
                      <a:cubicBezTo>
                        <a:pt x="0" y="3"/>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3" name="Freeform 9234">
                  <a:extLst>
                    <a:ext uri="{FF2B5EF4-FFF2-40B4-BE49-F238E27FC236}">
                      <a16:creationId xmlns:a16="http://schemas.microsoft.com/office/drawing/2014/main" id="{FBFF072F-13F1-054D-044E-0F5C3AAEE2B9}"/>
                    </a:ext>
                  </a:extLst>
                </p:cNvPr>
                <p:cNvSpPr>
                  <a:spLocks/>
                </p:cNvSpPr>
                <p:nvPr/>
              </p:nvSpPr>
              <p:spPr bwMode="auto">
                <a:xfrm>
                  <a:off x="4465" y="2273"/>
                  <a:ext cx="1" cy="5"/>
                </a:xfrm>
                <a:custGeom>
                  <a:avLst/>
                  <a:gdLst>
                    <a:gd name="T0" fmla="*/ 1 w 2"/>
                    <a:gd name="T1" fmla="*/ 0 h 5"/>
                    <a:gd name="T2" fmla="*/ 1 w 2"/>
                    <a:gd name="T3" fmla="*/ 5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0" y="2"/>
                        <a:pt x="1" y="5"/>
                        <a:pt x="2"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4" name="Freeform 9235">
                  <a:extLst>
                    <a:ext uri="{FF2B5EF4-FFF2-40B4-BE49-F238E27FC236}">
                      <a16:creationId xmlns:a16="http://schemas.microsoft.com/office/drawing/2014/main" id="{D6BF9046-4798-C951-D013-8D70CD02196A}"/>
                    </a:ext>
                  </a:extLst>
                </p:cNvPr>
                <p:cNvSpPr>
                  <a:spLocks/>
                </p:cNvSpPr>
                <p:nvPr/>
              </p:nvSpPr>
              <p:spPr bwMode="auto">
                <a:xfrm>
                  <a:off x="4465" y="2268"/>
                  <a:ext cx="1" cy="3"/>
                </a:xfrm>
                <a:custGeom>
                  <a:avLst/>
                  <a:gdLst>
                    <a:gd name="T0" fmla="*/ 0 w 1"/>
                    <a:gd name="T1" fmla="*/ 1 h 4"/>
                    <a:gd name="T2" fmla="*/ 1 w 1"/>
                    <a:gd name="T3" fmla="*/ 2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1" y="0"/>
                        <a:pt x="1" y="3"/>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5" name="Freeform 9236">
                  <a:extLst>
                    <a:ext uri="{FF2B5EF4-FFF2-40B4-BE49-F238E27FC236}">
                      <a16:creationId xmlns:a16="http://schemas.microsoft.com/office/drawing/2014/main" id="{84CCBC69-D4AB-4BB8-9CB1-6B6F5385C41B}"/>
                    </a:ext>
                  </a:extLst>
                </p:cNvPr>
                <p:cNvSpPr>
                  <a:spLocks/>
                </p:cNvSpPr>
                <p:nvPr/>
              </p:nvSpPr>
              <p:spPr bwMode="auto">
                <a:xfrm>
                  <a:off x="4462" y="2286"/>
                  <a:ext cx="2" cy="2"/>
                </a:xfrm>
                <a:custGeom>
                  <a:avLst/>
                  <a:gdLst>
                    <a:gd name="T0" fmla="*/ 0 w 2"/>
                    <a:gd name="T1" fmla="*/ 0 h 3"/>
                    <a:gd name="T2" fmla="*/ 2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1" y="3"/>
                        <a:pt x="2" y="1"/>
                      </a:cubicBezTo>
                      <a:cubicBezTo>
                        <a:pt x="1"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6" name="Freeform 9237">
                  <a:extLst>
                    <a:ext uri="{FF2B5EF4-FFF2-40B4-BE49-F238E27FC236}">
                      <a16:creationId xmlns:a16="http://schemas.microsoft.com/office/drawing/2014/main" id="{7998C34C-EC31-1E93-3D4E-CE9E70EB59D5}"/>
                    </a:ext>
                  </a:extLst>
                </p:cNvPr>
                <p:cNvSpPr>
                  <a:spLocks/>
                </p:cNvSpPr>
                <p:nvPr/>
              </p:nvSpPr>
              <p:spPr bwMode="auto">
                <a:xfrm>
                  <a:off x="4466" y="2282"/>
                  <a:ext cx="1" cy="4"/>
                </a:xfrm>
                <a:custGeom>
                  <a:avLst/>
                  <a:gdLst>
                    <a:gd name="T0" fmla="*/ 0 w 1"/>
                    <a:gd name="T1" fmla="*/ 0 h 5"/>
                    <a:gd name="T2" fmla="*/ 0 w 1"/>
                    <a:gd name="T3" fmla="*/ 2 h 5"/>
                    <a:gd name="T4" fmla="*/ 0 w 1"/>
                    <a:gd name="T5" fmla="*/ 2 h 5"/>
                    <a:gd name="T6" fmla="*/ 0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cubicBezTo>
                        <a:pt x="0" y="0"/>
                        <a:pt x="0" y="4"/>
                        <a:pt x="0" y="5"/>
                      </a:cubicBezTo>
                      <a:cubicBezTo>
                        <a:pt x="0" y="5"/>
                        <a:pt x="0" y="4"/>
                        <a:pt x="0" y="3"/>
                      </a:cubicBezTo>
                      <a:cubicBezTo>
                        <a:pt x="1"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7" name="Freeform 9238">
                  <a:extLst>
                    <a:ext uri="{FF2B5EF4-FFF2-40B4-BE49-F238E27FC236}">
                      <a16:creationId xmlns:a16="http://schemas.microsoft.com/office/drawing/2014/main" id="{A01D9BC6-ACB4-8C52-0012-15106D8C5842}"/>
                    </a:ext>
                  </a:extLst>
                </p:cNvPr>
                <p:cNvSpPr>
                  <a:spLocks/>
                </p:cNvSpPr>
                <p:nvPr/>
              </p:nvSpPr>
              <p:spPr bwMode="auto">
                <a:xfrm>
                  <a:off x="4466" y="2279"/>
                  <a:ext cx="2" cy="4"/>
                </a:xfrm>
                <a:custGeom>
                  <a:avLst/>
                  <a:gdLst>
                    <a:gd name="T0" fmla="*/ 1 w 2"/>
                    <a:gd name="T1" fmla="*/ 0 h 5"/>
                    <a:gd name="T2" fmla="*/ 1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1" y="1"/>
                        <a:pt x="1" y="4"/>
                        <a:pt x="1" y="5"/>
                      </a:cubicBezTo>
                      <a:cubicBezTo>
                        <a:pt x="0" y="4"/>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8" name="Freeform 9239">
                  <a:extLst>
                    <a:ext uri="{FF2B5EF4-FFF2-40B4-BE49-F238E27FC236}">
                      <a16:creationId xmlns:a16="http://schemas.microsoft.com/office/drawing/2014/main" id="{656A3049-8D81-C20F-4123-2213421C8A04}"/>
                    </a:ext>
                  </a:extLst>
                </p:cNvPr>
                <p:cNvSpPr>
                  <a:spLocks/>
                </p:cNvSpPr>
                <p:nvPr/>
              </p:nvSpPr>
              <p:spPr bwMode="auto">
                <a:xfrm>
                  <a:off x="4352" y="2232"/>
                  <a:ext cx="16" cy="38"/>
                </a:xfrm>
                <a:custGeom>
                  <a:avLst/>
                  <a:gdLst>
                    <a:gd name="T0" fmla="*/ 7 w 19"/>
                    <a:gd name="T1" fmla="*/ 1 h 46"/>
                    <a:gd name="T2" fmla="*/ 8 w 19"/>
                    <a:gd name="T3" fmla="*/ 2 h 46"/>
                    <a:gd name="T4" fmla="*/ 9 w 19"/>
                    <a:gd name="T5" fmla="*/ 4 h 46"/>
                    <a:gd name="T6" fmla="*/ 9 w 19"/>
                    <a:gd name="T7" fmla="*/ 7 h 46"/>
                    <a:gd name="T8" fmla="*/ 9 w 19"/>
                    <a:gd name="T9" fmla="*/ 11 h 46"/>
                    <a:gd name="T10" fmla="*/ 9 w 19"/>
                    <a:gd name="T11" fmla="*/ 14 h 46"/>
                    <a:gd name="T12" fmla="*/ 8 w 19"/>
                    <a:gd name="T13" fmla="*/ 15 h 46"/>
                    <a:gd name="T14" fmla="*/ 8 w 19"/>
                    <a:gd name="T15" fmla="*/ 17 h 46"/>
                    <a:gd name="T16" fmla="*/ 7 w 19"/>
                    <a:gd name="T17" fmla="*/ 17 h 46"/>
                    <a:gd name="T18" fmla="*/ 7 w 19"/>
                    <a:gd name="T19" fmla="*/ 19 h 46"/>
                    <a:gd name="T20" fmla="*/ 6 w 19"/>
                    <a:gd name="T21" fmla="*/ 21 h 46"/>
                    <a:gd name="T22" fmla="*/ 6 w 19"/>
                    <a:gd name="T23" fmla="*/ 21 h 46"/>
                    <a:gd name="T24" fmla="*/ 5 w 19"/>
                    <a:gd name="T25" fmla="*/ 21 h 46"/>
                    <a:gd name="T26" fmla="*/ 4 w 19"/>
                    <a:gd name="T27" fmla="*/ 21 h 46"/>
                    <a:gd name="T28" fmla="*/ 3 w 19"/>
                    <a:gd name="T29" fmla="*/ 21 h 46"/>
                    <a:gd name="T30" fmla="*/ 3 w 19"/>
                    <a:gd name="T31" fmla="*/ 21 h 46"/>
                    <a:gd name="T32" fmla="*/ 3 w 19"/>
                    <a:gd name="T33" fmla="*/ 21 h 46"/>
                    <a:gd name="T34" fmla="*/ 3 w 19"/>
                    <a:gd name="T35" fmla="*/ 20 h 46"/>
                    <a:gd name="T36" fmla="*/ 3 w 19"/>
                    <a:gd name="T37" fmla="*/ 18 h 46"/>
                    <a:gd name="T38" fmla="*/ 2 w 19"/>
                    <a:gd name="T39" fmla="*/ 17 h 46"/>
                    <a:gd name="T40" fmla="*/ 1 w 19"/>
                    <a:gd name="T41" fmla="*/ 14 h 46"/>
                    <a:gd name="T42" fmla="*/ 0 w 19"/>
                    <a:gd name="T43" fmla="*/ 12 h 46"/>
                    <a:gd name="T44" fmla="*/ 1 w 19"/>
                    <a:gd name="T45" fmla="*/ 10 h 46"/>
                    <a:gd name="T46" fmla="*/ 1 w 19"/>
                    <a:gd name="T47" fmla="*/ 8 h 46"/>
                    <a:gd name="T48" fmla="*/ 3 w 19"/>
                    <a:gd name="T49" fmla="*/ 5 h 46"/>
                    <a:gd name="T50" fmla="*/ 3 w 19"/>
                    <a:gd name="T51" fmla="*/ 3 h 46"/>
                    <a:gd name="T52" fmla="*/ 3 w 19"/>
                    <a:gd name="T53" fmla="*/ 2 h 46"/>
                    <a:gd name="T54" fmla="*/ 4 w 19"/>
                    <a:gd name="T55" fmla="*/ 2 h 46"/>
                    <a:gd name="T56" fmla="*/ 5 w 19"/>
                    <a:gd name="T57" fmla="*/ 1 h 46"/>
                    <a:gd name="T58" fmla="*/ 5 w 19"/>
                    <a:gd name="T59" fmla="*/ 1 h 46"/>
                    <a:gd name="T60" fmla="*/ 6 w 19"/>
                    <a:gd name="T61" fmla="*/ 0 h 46"/>
                    <a:gd name="T62" fmla="*/ 7 w 19"/>
                    <a:gd name="T63" fmla="*/ 1 h 46"/>
                    <a:gd name="T64" fmla="*/ 7 w 19"/>
                    <a:gd name="T65" fmla="*/ 1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 h="46">
                      <a:moveTo>
                        <a:pt x="14" y="1"/>
                      </a:moveTo>
                      <a:cubicBezTo>
                        <a:pt x="14" y="4"/>
                        <a:pt x="16" y="2"/>
                        <a:pt x="16" y="4"/>
                      </a:cubicBezTo>
                      <a:cubicBezTo>
                        <a:pt x="16" y="7"/>
                        <a:pt x="18" y="7"/>
                        <a:pt x="18" y="9"/>
                      </a:cubicBezTo>
                      <a:cubicBezTo>
                        <a:pt x="17" y="12"/>
                        <a:pt x="19" y="13"/>
                        <a:pt x="19" y="15"/>
                      </a:cubicBezTo>
                      <a:cubicBezTo>
                        <a:pt x="18" y="17"/>
                        <a:pt x="19" y="21"/>
                        <a:pt x="19" y="23"/>
                      </a:cubicBezTo>
                      <a:cubicBezTo>
                        <a:pt x="18" y="25"/>
                        <a:pt x="19" y="28"/>
                        <a:pt x="18" y="29"/>
                      </a:cubicBezTo>
                      <a:cubicBezTo>
                        <a:pt x="17" y="30"/>
                        <a:pt x="18" y="33"/>
                        <a:pt x="17" y="33"/>
                      </a:cubicBezTo>
                      <a:cubicBezTo>
                        <a:pt x="16" y="34"/>
                        <a:pt x="16" y="38"/>
                        <a:pt x="15" y="37"/>
                      </a:cubicBezTo>
                      <a:cubicBezTo>
                        <a:pt x="15" y="37"/>
                        <a:pt x="15" y="38"/>
                        <a:pt x="14" y="39"/>
                      </a:cubicBezTo>
                      <a:cubicBezTo>
                        <a:pt x="14" y="41"/>
                        <a:pt x="13" y="42"/>
                        <a:pt x="13" y="41"/>
                      </a:cubicBezTo>
                      <a:cubicBezTo>
                        <a:pt x="13" y="41"/>
                        <a:pt x="12" y="42"/>
                        <a:pt x="12" y="43"/>
                      </a:cubicBezTo>
                      <a:cubicBezTo>
                        <a:pt x="12" y="43"/>
                        <a:pt x="11" y="44"/>
                        <a:pt x="11" y="44"/>
                      </a:cubicBezTo>
                      <a:cubicBezTo>
                        <a:pt x="10" y="43"/>
                        <a:pt x="10" y="44"/>
                        <a:pt x="9" y="44"/>
                      </a:cubicBezTo>
                      <a:cubicBezTo>
                        <a:pt x="9" y="45"/>
                        <a:pt x="8" y="46"/>
                        <a:pt x="8" y="45"/>
                      </a:cubicBezTo>
                      <a:cubicBezTo>
                        <a:pt x="7" y="44"/>
                        <a:pt x="7" y="44"/>
                        <a:pt x="7" y="45"/>
                      </a:cubicBezTo>
                      <a:cubicBezTo>
                        <a:pt x="6" y="45"/>
                        <a:pt x="6" y="45"/>
                        <a:pt x="6" y="44"/>
                      </a:cubicBezTo>
                      <a:cubicBezTo>
                        <a:pt x="6" y="43"/>
                        <a:pt x="5" y="43"/>
                        <a:pt x="5" y="43"/>
                      </a:cubicBezTo>
                      <a:cubicBezTo>
                        <a:pt x="5" y="43"/>
                        <a:pt x="4" y="43"/>
                        <a:pt x="4" y="42"/>
                      </a:cubicBezTo>
                      <a:cubicBezTo>
                        <a:pt x="4" y="41"/>
                        <a:pt x="3" y="42"/>
                        <a:pt x="3" y="40"/>
                      </a:cubicBezTo>
                      <a:cubicBezTo>
                        <a:pt x="3" y="38"/>
                        <a:pt x="2" y="39"/>
                        <a:pt x="2" y="36"/>
                      </a:cubicBezTo>
                      <a:cubicBezTo>
                        <a:pt x="2" y="35"/>
                        <a:pt x="1" y="35"/>
                        <a:pt x="1" y="32"/>
                      </a:cubicBezTo>
                      <a:cubicBezTo>
                        <a:pt x="1" y="31"/>
                        <a:pt x="0" y="30"/>
                        <a:pt x="0" y="27"/>
                      </a:cubicBezTo>
                      <a:cubicBezTo>
                        <a:pt x="1" y="26"/>
                        <a:pt x="0" y="24"/>
                        <a:pt x="1" y="22"/>
                      </a:cubicBezTo>
                      <a:cubicBezTo>
                        <a:pt x="1" y="20"/>
                        <a:pt x="1" y="18"/>
                        <a:pt x="1" y="17"/>
                      </a:cubicBezTo>
                      <a:cubicBezTo>
                        <a:pt x="2" y="15"/>
                        <a:pt x="2" y="11"/>
                        <a:pt x="3" y="11"/>
                      </a:cubicBezTo>
                      <a:cubicBezTo>
                        <a:pt x="4" y="10"/>
                        <a:pt x="4" y="7"/>
                        <a:pt x="4" y="7"/>
                      </a:cubicBezTo>
                      <a:cubicBezTo>
                        <a:pt x="6" y="6"/>
                        <a:pt x="6" y="3"/>
                        <a:pt x="7" y="3"/>
                      </a:cubicBezTo>
                      <a:cubicBezTo>
                        <a:pt x="7" y="3"/>
                        <a:pt x="7" y="3"/>
                        <a:pt x="8" y="2"/>
                      </a:cubicBezTo>
                      <a:cubicBezTo>
                        <a:pt x="8" y="1"/>
                        <a:pt x="8" y="1"/>
                        <a:pt x="9" y="1"/>
                      </a:cubicBezTo>
                      <a:cubicBezTo>
                        <a:pt x="9" y="2"/>
                        <a:pt x="10" y="1"/>
                        <a:pt x="10" y="1"/>
                      </a:cubicBezTo>
                      <a:cubicBezTo>
                        <a:pt x="11" y="0"/>
                        <a:pt x="11" y="0"/>
                        <a:pt x="12" y="0"/>
                      </a:cubicBezTo>
                      <a:cubicBezTo>
                        <a:pt x="12" y="1"/>
                        <a:pt x="12" y="1"/>
                        <a:pt x="13" y="1"/>
                      </a:cubicBezTo>
                      <a:cubicBezTo>
                        <a:pt x="13" y="1"/>
                        <a:pt x="13" y="1"/>
                        <a:pt x="14"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59" name="Freeform 9240">
                  <a:extLst>
                    <a:ext uri="{FF2B5EF4-FFF2-40B4-BE49-F238E27FC236}">
                      <a16:creationId xmlns:a16="http://schemas.microsoft.com/office/drawing/2014/main" id="{64DBEB3D-18D8-1D4B-66FB-2A79ADB3EE28}"/>
                    </a:ext>
                  </a:extLst>
                </p:cNvPr>
                <p:cNvSpPr>
                  <a:spLocks/>
                </p:cNvSpPr>
                <p:nvPr/>
              </p:nvSpPr>
              <p:spPr bwMode="auto">
                <a:xfrm>
                  <a:off x="4352" y="2235"/>
                  <a:ext cx="14" cy="35"/>
                </a:xfrm>
                <a:custGeom>
                  <a:avLst/>
                  <a:gdLst>
                    <a:gd name="T0" fmla="*/ 10 w 16"/>
                    <a:gd name="T1" fmla="*/ 13 h 43"/>
                    <a:gd name="T2" fmla="*/ 9 w 16"/>
                    <a:gd name="T3" fmla="*/ 13 h 43"/>
                    <a:gd name="T4" fmla="*/ 8 w 16"/>
                    <a:gd name="T5" fmla="*/ 14 h 43"/>
                    <a:gd name="T6" fmla="*/ 8 w 16"/>
                    <a:gd name="T7" fmla="*/ 14 h 43"/>
                    <a:gd name="T8" fmla="*/ 7 w 16"/>
                    <a:gd name="T9" fmla="*/ 13 h 43"/>
                    <a:gd name="T10" fmla="*/ 6 w 16"/>
                    <a:gd name="T11" fmla="*/ 13 h 43"/>
                    <a:gd name="T12" fmla="*/ 5 w 16"/>
                    <a:gd name="T13" fmla="*/ 13 h 43"/>
                    <a:gd name="T14" fmla="*/ 4 w 16"/>
                    <a:gd name="T15" fmla="*/ 12 h 43"/>
                    <a:gd name="T16" fmla="*/ 4 w 16"/>
                    <a:gd name="T17" fmla="*/ 10 h 43"/>
                    <a:gd name="T18" fmla="*/ 4 w 16"/>
                    <a:gd name="T19" fmla="*/ 8 h 43"/>
                    <a:gd name="T20" fmla="*/ 4 w 16"/>
                    <a:gd name="T21" fmla="*/ 6 h 43"/>
                    <a:gd name="T22" fmla="*/ 4 w 16"/>
                    <a:gd name="T23" fmla="*/ 4 h 43"/>
                    <a:gd name="T24" fmla="*/ 4 w 16"/>
                    <a:gd name="T25" fmla="*/ 2 h 43"/>
                    <a:gd name="T26" fmla="*/ 4 w 16"/>
                    <a:gd name="T27" fmla="*/ 0 h 43"/>
                    <a:gd name="T28" fmla="*/ 4 w 16"/>
                    <a:gd name="T29" fmla="*/ 0 h 43"/>
                    <a:gd name="T30" fmla="*/ 4 w 16"/>
                    <a:gd name="T31" fmla="*/ 2 h 43"/>
                    <a:gd name="T32" fmla="*/ 3 w 16"/>
                    <a:gd name="T33" fmla="*/ 4 h 43"/>
                    <a:gd name="T34" fmla="*/ 1 w 16"/>
                    <a:gd name="T35" fmla="*/ 6 h 43"/>
                    <a:gd name="T36" fmla="*/ 1 w 16"/>
                    <a:gd name="T37" fmla="*/ 8 h 43"/>
                    <a:gd name="T38" fmla="*/ 0 w 16"/>
                    <a:gd name="T39" fmla="*/ 11 h 43"/>
                    <a:gd name="T40" fmla="*/ 1 w 16"/>
                    <a:gd name="T41" fmla="*/ 13 h 43"/>
                    <a:gd name="T42" fmla="*/ 2 w 16"/>
                    <a:gd name="T43" fmla="*/ 15 h 43"/>
                    <a:gd name="T44" fmla="*/ 3 w 16"/>
                    <a:gd name="T45" fmla="*/ 16 h 43"/>
                    <a:gd name="T46" fmla="*/ 4 w 16"/>
                    <a:gd name="T47" fmla="*/ 17 h 43"/>
                    <a:gd name="T48" fmla="*/ 4 w 16"/>
                    <a:gd name="T49" fmla="*/ 18 h 43"/>
                    <a:gd name="T50" fmla="*/ 4 w 16"/>
                    <a:gd name="T51" fmla="*/ 18 h 43"/>
                    <a:gd name="T52" fmla="*/ 4 w 16"/>
                    <a:gd name="T53" fmla="*/ 19 h 43"/>
                    <a:gd name="T54" fmla="*/ 4 w 16"/>
                    <a:gd name="T55" fmla="*/ 19 h 43"/>
                    <a:gd name="T56" fmla="*/ 5 w 16"/>
                    <a:gd name="T57" fmla="*/ 18 h 43"/>
                    <a:gd name="T58" fmla="*/ 7 w 16"/>
                    <a:gd name="T59" fmla="*/ 18 h 43"/>
                    <a:gd name="T60" fmla="*/ 8 w 16"/>
                    <a:gd name="T61" fmla="*/ 18 h 43"/>
                    <a:gd name="T62" fmla="*/ 8 w 16"/>
                    <a:gd name="T63" fmla="*/ 16 h 43"/>
                    <a:gd name="T64" fmla="*/ 9 w 16"/>
                    <a:gd name="T65" fmla="*/ 16 h 43"/>
                    <a:gd name="T66" fmla="*/ 9 w 16"/>
                    <a:gd name="T67" fmla="*/ 15 h 43"/>
                    <a:gd name="T68" fmla="*/ 10 w 16"/>
                    <a:gd name="T69" fmla="*/ 13 h 43"/>
                    <a:gd name="T70" fmla="*/ 10 w 16"/>
                    <a:gd name="T71" fmla="*/ 13 h 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 h="43">
                      <a:moveTo>
                        <a:pt x="16" y="31"/>
                      </a:moveTo>
                      <a:cubicBezTo>
                        <a:pt x="16" y="30"/>
                        <a:pt x="15" y="31"/>
                        <a:pt x="15" y="31"/>
                      </a:cubicBezTo>
                      <a:cubicBezTo>
                        <a:pt x="14" y="32"/>
                        <a:pt x="13" y="33"/>
                        <a:pt x="13" y="32"/>
                      </a:cubicBezTo>
                      <a:cubicBezTo>
                        <a:pt x="13" y="31"/>
                        <a:pt x="12" y="31"/>
                        <a:pt x="12" y="32"/>
                      </a:cubicBezTo>
                      <a:cubicBezTo>
                        <a:pt x="11" y="32"/>
                        <a:pt x="11" y="32"/>
                        <a:pt x="11" y="31"/>
                      </a:cubicBezTo>
                      <a:cubicBezTo>
                        <a:pt x="11" y="30"/>
                        <a:pt x="10" y="30"/>
                        <a:pt x="10" y="30"/>
                      </a:cubicBezTo>
                      <a:cubicBezTo>
                        <a:pt x="10" y="30"/>
                        <a:pt x="9" y="30"/>
                        <a:pt x="9" y="29"/>
                      </a:cubicBezTo>
                      <a:cubicBezTo>
                        <a:pt x="9" y="28"/>
                        <a:pt x="8" y="29"/>
                        <a:pt x="8" y="27"/>
                      </a:cubicBezTo>
                      <a:cubicBezTo>
                        <a:pt x="8" y="25"/>
                        <a:pt x="7" y="26"/>
                        <a:pt x="7" y="23"/>
                      </a:cubicBezTo>
                      <a:cubicBezTo>
                        <a:pt x="7" y="22"/>
                        <a:pt x="6" y="22"/>
                        <a:pt x="6" y="19"/>
                      </a:cubicBezTo>
                      <a:cubicBezTo>
                        <a:pt x="6" y="18"/>
                        <a:pt x="5" y="17"/>
                        <a:pt x="6" y="14"/>
                      </a:cubicBezTo>
                      <a:cubicBezTo>
                        <a:pt x="6" y="13"/>
                        <a:pt x="5" y="11"/>
                        <a:pt x="6" y="9"/>
                      </a:cubicBezTo>
                      <a:cubicBezTo>
                        <a:pt x="6" y="7"/>
                        <a:pt x="6" y="5"/>
                        <a:pt x="6" y="4"/>
                      </a:cubicBezTo>
                      <a:cubicBezTo>
                        <a:pt x="7" y="3"/>
                        <a:pt x="7" y="1"/>
                        <a:pt x="7" y="0"/>
                      </a:cubicBezTo>
                      <a:cubicBezTo>
                        <a:pt x="7" y="0"/>
                        <a:pt x="7" y="0"/>
                        <a:pt x="7" y="0"/>
                      </a:cubicBezTo>
                      <a:cubicBezTo>
                        <a:pt x="6" y="0"/>
                        <a:pt x="6" y="3"/>
                        <a:pt x="4" y="4"/>
                      </a:cubicBezTo>
                      <a:cubicBezTo>
                        <a:pt x="4" y="4"/>
                        <a:pt x="4" y="7"/>
                        <a:pt x="3" y="8"/>
                      </a:cubicBezTo>
                      <a:cubicBezTo>
                        <a:pt x="2" y="8"/>
                        <a:pt x="2" y="12"/>
                        <a:pt x="1" y="14"/>
                      </a:cubicBezTo>
                      <a:cubicBezTo>
                        <a:pt x="1" y="15"/>
                        <a:pt x="1" y="17"/>
                        <a:pt x="1" y="19"/>
                      </a:cubicBezTo>
                      <a:cubicBezTo>
                        <a:pt x="0" y="21"/>
                        <a:pt x="1" y="23"/>
                        <a:pt x="0" y="24"/>
                      </a:cubicBezTo>
                      <a:cubicBezTo>
                        <a:pt x="0" y="27"/>
                        <a:pt x="1" y="28"/>
                        <a:pt x="1" y="29"/>
                      </a:cubicBezTo>
                      <a:cubicBezTo>
                        <a:pt x="1" y="32"/>
                        <a:pt x="2" y="32"/>
                        <a:pt x="2" y="33"/>
                      </a:cubicBezTo>
                      <a:cubicBezTo>
                        <a:pt x="2" y="36"/>
                        <a:pt x="3" y="35"/>
                        <a:pt x="3" y="37"/>
                      </a:cubicBezTo>
                      <a:cubicBezTo>
                        <a:pt x="3" y="39"/>
                        <a:pt x="4" y="38"/>
                        <a:pt x="4" y="39"/>
                      </a:cubicBezTo>
                      <a:cubicBezTo>
                        <a:pt x="4" y="40"/>
                        <a:pt x="5" y="40"/>
                        <a:pt x="5" y="40"/>
                      </a:cubicBezTo>
                      <a:cubicBezTo>
                        <a:pt x="5" y="40"/>
                        <a:pt x="6" y="40"/>
                        <a:pt x="6" y="41"/>
                      </a:cubicBezTo>
                      <a:cubicBezTo>
                        <a:pt x="6" y="42"/>
                        <a:pt x="6" y="42"/>
                        <a:pt x="7" y="42"/>
                      </a:cubicBezTo>
                      <a:cubicBezTo>
                        <a:pt x="7" y="41"/>
                        <a:pt x="7" y="41"/>
                        <a:pt x="8" y="42"/>
                      </a:cubicBezTo>
                      <a:cubicBezTo>
                        <a:pt x="8" y="43"/>
                        <a:pt x="9" y="42"/>
                        <a:pt x="9" y="41"/>
                      </a:cubicBezTo>
                      <a:cubicBezTo>
                        <a:pt x="10" y="41"/>
                        <a:pt x="10" y="40"/>
                        <a:pt x="11" y="41"/>
                      </a:cubicBezTo>
                      <a:cubicBezTo>
                        <a:pt x="11" y="41"/>
                        <a:pt x="12" y="40"/>
                        <a:pt x="12" y="40"/>
                      </a:cubicBezTo>
                      <a:cubicBezTo>
                        <a:pt x="12" y="39"/>
                        <a:pt x="13" y="38"/>
                        <a:pt x="13" y="38"/>
                      </a:cubicBezTo>
                      <a:cubicBezTo>
                        <a:pt x="13" y="39"/>
                        <a:pt x="14" y="38"/>
                        <a:pt x="14" y="36"/>
                      </a:cubicBezTo>
                      <a:cubicBezTo>
                        <a:pt x="15" y="35"/>
                        <a:pt x="15" y="34"/>
                        <a:pt x="15" y="34"/>
                      </a:cubicBezTo>
                      <a:cubicBezTo>
                        <a:pt x="16" y="35"/>
                        <a:pt x="16" y="32"/>
                        <a:pt x="16" y="31"/>
                      </a:cubicBezTo>
                      <a:cubicBezTo>
                        <a:pt x="16" y="31"/>
                        <a:pt x="16" y="31"/>
                        <a:pt x="16" y="3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0" name="Freeform 9241">
                  <a:extLst>
                    <a:ext uri="{FF2B5EF4-FFF2-40B4-BE49-F238E27FC236}">
                      <a16:creationId xmlns:a16="http://schemas.microsoft.com/office/drawing/2014/main" id="{80D2083F-7A04-A834-AABE-49541EFC2D2F}"/>
                    </a:ext>
                  </a:extLst>
                </p:cNvPr>
                <p:cNvSpPr>
                  <a:spLocks/>
                </p:cNvSpPr>
                <p:nvPr/>
              </p:nvSpPr>
              <p:spPr bwMode="auto">
                <a:xfrm>
                  <a:off x="4352" y="2249"/>
                  <a:ext cx="14" cy="21"/>
                </a:xfrm>
                <a:custGeom>
                  <a:avLst/>
                  <a:gdLst>
                    <a:gd name="T0" fmla="*/ 10 w 16"/>
                    <a:gd name="T1" fmla="*/ 6 h 26"/>
                    <a:gd name="T2" fmla="*/ 9 w 16"/>
                    <a:gd name="T3" fmla="*/ 6 h 26"/>
                    <a:gd name="T4" fmla="*/ 8 w 16"/>
                    <a:gd name="T5" fmla="*/ 7 h 26"/>
                    <a:gd name="T6" fmla="*/ 8 w 16"/>
                    <a:gd name="T7" fmla="*/ 8 h 26"/>
                    <a:gd name="T8" fmla="*/ 7 w 16"/>
                    <a:gd name="T9" fmla="*/ 9 h 26"/>
                    <a:gd name="T10" fmla="*/ 6 w 16"/>
                    <a:gd name="T11" fmla="*/ 9 h 26"/>
                    <a:gd name="T12" fmla="*/ 4 w 16"/>
                    <a:gd name="T13" fmla="*/ 9 h 26"/>
                    <a:gd name="T14" fmla="*/ 4 w 16"/>
                    <a:gd name="T15" fmla="*/ 9 h 26"/>
                    <a:gd name="T16" fmla="*/ 4 w 16"/>
                    <a:gd name="T17" fmla="*/ 9 h 26"/>
                    <a:gd name="T18" fmla="*/ 4 w 16"/>
                    <a:gd name="T19" fmla="*/ 8 h 26"/>
                    <a:gd name="T20" fmla="*/ 4 w 16"/>
                    <a:gd name="T21" fmla="*/ 8 h 26"/>
                    <a:gd name="T22" fmla="*/ 3 w 16"/>
                    <a:gd name="T23" fmla="*/ 7 h 26"/>
                    <a:gd name="T24" fmla="*/ 2 w 16"/>
                    <a:gd name="T25" fmla="*/ 5 h 26"/>
                    <a:gd name="T26" fmla="*/ 1 w 16"/>
                    <a:gd name="T27" fmla="*/ 3 h 26"/>
                    <a:gd name="T28" fmla="*/ 1 w 16"/>
                    <a:gd name="T29" fmla="*/ 2 h 26"/>
                    <a:gd name="T30" fmla="*/ 1 w 16"/>
                    <a:gd name="T31" fmla="*/ 0 h 26"/>
                    <a:gd name="T32" fmla="*/ 1 w 16"/>
                    <a:gd name="T33" fmla="*/ 2 h 26"/>
                    <a:gd name="T34" fmla="*/ 0 w 16"/>
                    <a:gd name="T35" fmla="*/ 3 h 26"/>
                    <a:gd name="T36" fmla="*/ 1 w 16"/>
                    <a:gd name="T37" fmla="*/ 5 h 26"/>
                    <a:gd name="T38" fmla="*/ 2 w 16"/>
                    <a:gd name="T39" fmla="*/ 7 h 26"/>
                    <a:gd name="T40" fmla="*/ 3 w 16"/>
                    <a:gd name="T41" fmla="*/ 9 h 26"/>
                    <a:gd name="T42" fmla="*/ 4 w 16"/>
                    <a:gd name="T43" fmla="*/ 10 h 26"/>
                    <a:gd name="T44" fmla="*/ 4 w 16"/>
                    <a:gd name="T45" fmla="*/ 10 h 26"/>
                    <a:gd name="T46" fmla="*/ 4 w 16"/>
                    <a:gd name="T47" fmla="*/ 10 h 26"/>
                    <a:gd name="T48" fmla="*/ 4 w 16"/>
                    <a:gd name="T49" fmla="*/ 11 h 26"/>
                    <a:gd name="T50" fmla="*/ 4 w 16"/>
                    <a:gd name="T51" fmla="*/ 11 h 26"/>
                    <a:gd name="T52" fmla="*/ 5 w 16"/>
                    <a:gd name="T53" fmla="*/ 10 h 26"/>
                    <a:gd name="T54" fmla="*/ 7 w 16"/>
                    <a:gd name="T55" fmla="*/ 10 h 26"/>
                    <a:gd name="T56" fmla="*/ 8 w 16"/>
                    <a:gd name="T57" fmla="*/ 10 h 26"/>
                    <a:gd name="T58" fmla="*/ 8 w 16"/>
                    <a:gd name="T59" fmla="*/ 9 h 26"/>
                    <a:gd name="T60" fmla="*/ 9 w 16"/>
                    <a:gd name="T61" fmla="*/ 8 h 26"/>
                    <a:gd name="T62" fmla="*/ 9 w 16"/>
                    <a:gd name="T63" fmla="*/ 7 h 26"/>
                    <a:gd name="T64" fmla="*/ 10 w 16"/>
                    <a:gd name="T65" fmla="*/ 6 h 26"/>
                    <a:gd name="T66" fmla="*/ 10 w 16"/>
                    <a:gd name="T67" fmla="*/ 6 h 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 h="26">
                      <a:moveTo>
                        <a:pt x="16" y="14"/>
                      </a:moveTo>
                      <a:cubicBezTo>
                        <a:pt x="15" y="14"/>
                        <a:pt x="15" y="14"/>
                        <a:pt x="15" y="14"/>
                      </a:cubicBezTo>
                      <a:cubicBezTo>
                        <a:pt x="15" y="15"/>
                        <a:pt x="14" y="18"/>
                        <a:pt x="13" y="17"/>
                      </a:cubicBezTo>
                      <a:cubicBezTo>
                        <a:pt x="13" y="17"/>
                        <a:pt x="13" y="18"/>
                        <a:pt x="12" y="19"/>
                      </a:cubicBezTo>
                      <a:cubicBezTo>
                        <a:pt x="12" y="19"/>
                        <a:pt x="12" y="20"/>
                        <a:pt x="11" y="20"/>
                      </a:cubicBezTo>
                      <a:cubicBezTo>
                        <a:pt x="11" y="19"/>
                        <a:pt x="10" y="20"/>
                        <a:pt x="10" y="20"/>
                      </a:cubicBezTo>
                      <a:cubicBezTo>
                        <a:pt x="9" y="21"/>
                        <a:pt x="9" y="22"/>
                        <a:pt x="8" y="21"/>
                      </a:cubicBezTo>
                      <a:cubicBezTo>
                        <a:pt x="8" y="20"/>
                        <a:pt x="7" y="20"/>
                        <a:pt x="7" y="21"/>
                      </a:cubicBezTo>
                      <a:cubicBezTo>
                        <a:pt x="7" y="21"/>
                        <a:pt x="6" y="21"/>
                        <a:pt x="6" y="20"/>
                      </a:cubicBezTo>
                      <a:cubicBezTo>
                        <a:pt x="6" y="19"/>
                        <a:pt x="6" y="19"/>
                        <a:pt x="5" y="19"/>
                      </a:cubicBezTo>
                      <a:cubicBezTo>
                        <a:pt x="5" y="19"/>
                        <a:pt x="5" y="19"/>
                        <a:pt x="4" y="18"/>
                      </a:cubicBezTo>
                      <a:cubicBezTo>
                        <a:pt x="4" y="17"/>
                        <a:pt x="3" y="18"/>
                        <a:pt x="3" y="16"/>
                      </a:cubicBezTo>
                      <a:cubicBezTo>
                        <a:pt x="3" y="14"/>
                        <a:pt x="2" y="15"/>
                        <a:pt x="2" y="12"/>
                      </a:cubicBezTo>
                      <a:cubicBezTo>
                        <a:pt x="2" y="11"/>
                        <a:pt x="1" y="11"/>
                        <a:pt x="1" y="8"/>
                      </a:cubicBezTo>
                      <a:cubicBezTo>
                        <a:pt x="1" y="7"/>
                        <a:pt x="0" y="6"/>
                        <a:pt x="1" y="3"/>
                      </a:cubicBezTo>
                      <a:cubicBezTo>
                        <a:pt x="1" y="2"/>
                        <a:pt x="1" y="1"/>
                        <a:pt x="1" y="0"/>
                      </a:cubicBezTo>
                      <a:cubicBezTo>
                        <a:pt x="1" y="1"/>
                        <a:pt x="1" y="1"/>
                        <a:pt x="1" y="2"/>
                      </a:cubicBezTo>
                      <a:cubicBezTo>
                        <a:pt x="0" y="4"/>
                        <a:pt x="1" y="6"/>
                        <a:pt x="0" y="7"/>
                      </a:cubicBezTo>
                      <a:cubicBezTo>
                        <a:pt x="0" y="10"/>
                        <a:pt x="1" y="11"/>
                        <a:pt x="1" y="12"/>
                      </a:cubicBezTo>
                      <a:cubicBezTo>
                        <a:pt x="1" y="15"/>
                        <a:pt x="2" y="15"/>
                        <a:pt x="2" y="16"/>
                      </a:cubicBezTo>
                      <a:cubicBezTo>
                        <a:pt x="2" y="19"/>
                        <a:pt x="3" y="18"/>
                        <a:pt x="3" y="20"/>
                      </a:cubicBezTo>
                      <a:cubicBezTo>
                        <a:pt x="3" y="22"/>
                        <a:pt x="4" y="21"/>
                        <a:pt x="4" y="22"/>
                      </a:cubicBezTo>
                      <a:cubicBezTo>
                        <a:pt x="4" y="23"/>
                        <a:pt x="5" y="23"/>
                        <a:pt x="5" y="23"/>
                      </a:cubicBezTo>
                      <a:cubicBezTo>
                        <a:pt x="5" y="23"/>
                        <a:pt x="6" y="23"/>
                        <a:pt x="6" y="24"/>
                      </a:cubicBezTo>
                      <a:cubicBezTo>
                        <a:pt x="6" y="25"/>
                        <a:pt x="6" y="25"/>
                        <a:pt x="7" y="25"/>
                      </a:cubicBezTo>
                      <a:cubicBezTo>
                        <a:pt x="7" y="24"/>
                        <a:pt x="7" y="24"/>
                        <a:pt x="8" y="25"/>
                      </a:cubicBezTo>
                      <a:cubicBezTo>
                        <a:pt x="8" y="26"/>
                        <a:pt x="9" y="25"/>
                        <a:pt x="9" y="24"/>
                      </a:cubicBezTo>
                      <a:cubicBezTo>
                        <a:pt x="10" y="24"/>
                        <a:pt x="10" y="23"/>
                        <a:pt x="11" y="24"/>
                      </a:cubicBezTo>
                      <a:cubicBezTo>
                        <a:pt x="11" y="24"/>
                        <a:pt x="12" y="23"/>
                        <a:pt x="12" y="23"/>
                      </a:cubicBezTo>
                      <a:cubicBezTo>
                        <a:pt x="12" y="22"/>
                        <a:pt x="13" y="21"/>
                        <a:pt x="13" y="21"/>
                      </a:cubicBezTo>
                      <a:cubicBezTo>
                        <a:pt x="13" y="22"/>
                        <a:pt x="14" y="21"/>
                        <a:pt x="14" y="19"/>
                      </a:cubicBezTo>
                      <a:cubicBezTo>
                        <a:pt x="15" y="18"/>
                        <a:pt x="15" y="17"/>
                        <a:pt x="15" y="17"/>
                      </a:cubicBezTo>
                      <a:cubicBezTo>
                        <a:pt x="16" y="18"/>
                        <a:pt x="16" y="15"/>
                        <a:pt x="16" y="14"/>
                      </a:cubicBezTo>
                      <a:cubicBezTo>
                        <a:pt x="16" y="14"/>
                        <a:pt x="16" y="14"/>
                        <a:pt x="16" y="14"/>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1" name="Freeform 9242">
                  <a:extLst>
                    <a:ext uri="{FF2B5EF4-FFF2-40B4-BE49-F238E27FC236}">
                      <a16:creationId xmlns:a16="http://schemas.microsoft.com/office/drawing/2014/main" id="{0A772E2D-8BED-A20E-C9DB-E94408235CCA}"/>
                    </a:ext>
                  </a:extLst>
                </p:cNvPr>
                <p:cNvSpPr>
                  <a:spLocks/>
                </p:cNvSpPr>
                <p:nvPr/>
              </p:nvSpPr>
              <p:spPr bwMode="auto">
                <a:xfrm>
                  <a:off x="4358" y="2241"/>
                  <a:ext cx="1" cy="3"/>
                </a:xfrm>
                <a:custGeom>
                  <a:avLst/>
                  <a:gdLst>
                    <a:gd name="T0" fmla="*/ 0 w 1"/>
                    <a:gd name="T1" fmla="*/ 0 h 3"/>
                    <a:gd name="T2" fmla="*/ 0 w 1"/>
                    <a:gd name="T3" fmla="*/ 3 h 3"/>
                    <a:gd name="T4" fmla="*/ 1 w 1"/>
                    <a:gd name="T5" fmla="*/ 2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0" y="3"/>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2" name="Freeform 9243">
                  <a:extLst>
                    <a:ext uri="{FF2B5EF4-FFF2-40B4-BE49-F238E27FC236}">
                      <a16:creationId xmlns:a16="http://schemas.microsoft.com/office/drawing/2014/main" id="{845F0FCB-A2FF-634D-399A-4E6F12693343}"/>
                    </a:ext>
                  </a:extLst>
                </p:cNvPr>
                <p:cNvSpPr>
                  <a:spLocks/>
                </p:cNvSpPr>
                <p:nvPr/>
              </p:nvSpPr>
              <p:spPr bwMode="auto">
                <a:xfrm>
                  <a:off x="4359" y="2237"/>
                  <a:ext cx="2" cy="3"/>
                </a:xfrm>
                <a:custGeom>
                  <a:avLst/>
                  <a:gdLst>
                    <a:gd name="T0" fmla="*/ 1 w 2"/>
                    <a:gd name="T1" fmla="*/ 0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2"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3" name="Freeform 9244">
                  <a:extLst>
                    <a:ext uri="{FF2B5EF4-FFF2-40B4-BE49-F238E27FC236}">
                      <a16:creationId xmlns:a16="http://schemas.microsoft.com/office/drawing/2014/main" id="{C84F81D5-BCF2-943C-AD11-BDB997B1D6FC}"/>
                    </a:ext>
                  </a:extLst>
                </p:cNvPr>
                <p:cNvSpPr>
                  <a:spLocks/>
                </p:cNvSpPr>
                <p:nvPr/>
              </p:nvSpPr>
              <p:spPr bwMode="auto">
                <a:xfrm>
                  <a:off x="4360" y="2244"/>
                  <a:ext cx="1" cy="4"/>
                </a:xfrm>
                <a:custGeom>
                  <a:avLst/>
                  <a:gdLst>
                    <a:gd name="T0" fmla="*/ 0 w 1"/>
                    <a:gd name="T1" fmla="*/ 1 h 4"/>
                    <a:gd name="T2" fmla="*/ 1 w 1"/>
                    <a:gd name="T3" fmla="*/ 0 h 4"/>
                    <a:gd name="T4" fmla="*/ 1 w 1"/>
                    <a:gd name="T5" fmla="*/ 4 h 4"/>
                    <a:gd name="T6" fmla="*/ 0 w 1"/>
                    <a:gd name="T7" fmla="*/ 1 h 4"/>
                    <a:gd name="T8" fmla="*/ 0 w 1"/>
                    <a:gd name="T9" fmla="*/ 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4">
                      <a:moveTo>
                        <a:pt x="0" y="1"/>
                      </a:moveTo>
                      <a:cubicBezTo>
                        <a:pt x="0" y="0"/>
                        <a:pt x="1" y="0"/>
                        <a:pt x="1" y="0"/>
                      </a:cubicBezTo>
                      <a:cubicBezTo>
                        <a:pt x="1" y="1"/>
                        <a:pt x="1" y="3"/>
                        <a:pt x="1" y="4"/>
                      </a:cubicBezTo>
                      <a:cubicBezTo>
                        <a:pt x="1" y="3"/>
                        <a:pt x="1" y="0"/>
                        <a:pt x="0" y="1"/>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4" name="Freeform 9245">
                  <a:extLst>
                    <a:ext uri="{FF2B5EF4-FFF2-40B4-BE49-F238E27FC236}">
                      <a16:creationId xmlns:a16="http://schemas.microsoft.com/office/drawing/2014/main" id="{F882B01A-C505-6865-4712-5357671A9A88}"/>
                    </a:ext>
                  </a:extLst>
                </p:cNvPr>
                <p:cNvSpPr>
                  <a:spLocks/>
                </p:cNvSpPr>
                <p:nvPr/>
              </p:nvSpPr>
              <p:spPr bwMode="auto">
                <a:xfrm>
                  <a:off x="4363" y="2239"/>
                  <a:ext cx="1" cy="5"/>
                </a:xfrm>
                <a:custGeom>
                  <a:avLst/>
                  <a:gdLst>
                    <a:gd name="T0" fmla="*/ 0 w 1"/>
                    <a:gd name="T1" fmla="*/ 0 h 7"/>
                    <a:gd name="T2" fmla="*/ 0 w 1"/>
                    <a:gd name="T3" fmla="*/ 1 h 7"/>
                    <a:gd name="T4" fmla="*/ 0 w 1"/>
                    <a:gd name="T5" fmla="*/ 1 h 7"/>
                    <a:gd name="T6" fmla="*/ 0 w 1"/>
                    <a:gd name="T7" fmla="*/ 1 h 7"/>
                    <a:gd name="T8" fmla="*/ 0 w 1"/>
                    <a:gd name="T9" fmla="*/ 0 h 7"/>
                    <a:gd name="T10" fmla="*/ 0 w 1"/>
                    <a:gd name="T11" fmla="*/ 0 h 7"/>
                    <a:gd name="T12" fmla="*/ 0 w 1"/>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7">
                      <a:moveTo>
                        <a:pt x="0" y="0"/>
                      </a:moveTo>
                      <a:cubicBezTo>
                        <a:pt x="0" y="1"/>
                        <a:pt x="0" y="2"/>
                        <a:pt x="0" y="3"/>
                      </a:cubicBezTo>
                      <a:cubicBezTo>
                        <a:pt x="0" y="3"/>
                        <a:pt x="0" y="7"/>
                        <a:pt x="0" y="6"/>
                      </a:cubicBezTo>
                      <a:cubicBezTo>
                        <a:pt x="0" y="5"/>
                        <a:pt x="0" y="4"/>
                        <a:pt x="0" y="4"/>
                      </a:cubicBezTo>
                      <a:cubicBezTo>
                        <a:pt x="0" y="3"/>
                        <a:pt x="0" y="1"/>
                        <a:pt x="0"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5" name="Freeform 9246">
                  <a:extLst>
                    <a:ext uri="{FF2B5EF4-FFF2-40B4-BE49-F238E27FC236}">
                      <a16:creationId xmlns:a16="http://schemas.microsoft.com/office/drawing/2014/main" id="{5E9CA071-FD08-0FF8-BB1C-5D07BB82E181}"/>
                    </a:ext>
                  </a:extLst>
                </p:cNvPr>
                <p:cNvSpPr>
                  <a:spLocks/>
                </p:cNvSpPr>
                <p:nvPr/>
              </p:nvSpPr>
              <p:spPr bwMode="auto">
                <a:xfrm>
                  <a:off x="4362" y="2234"/>
                  <a:ext cx="1" cy="4"/>
                </a:xfrm>
                <a:custGeom>
                  <a:avLst/>
                  <a:gdLst>
                    <a:gd name="T0" fmla="*/ 0 w 1"/>
                    <a:gd name="T1" fmla="*/ 2 h 5"/>
                    <a:gd name="T2" fmla="*/ 1 w 1"/>
                    <a:gd name="T3" fmla="*/ 2 h 5"/>
                    <a:gd name="T4" fmla="*/ 0 w 1"/>
                    <a:gd name="T5" fmla="*/ 2 h 5"/>
                    <a:gd name="T6" fmla="*/ 0 60000 65536"/>
                    <a:gd name="T7" fmla="*/ 0 60000 65536"/>
                    <a:gd name="T8" fmla="*/ 0 60000 65536"/>
                  </a:gdLst>
                  <a:ahLst/>
                  <a:cxnLst>
                    <a:cxn ang="T6">
                      <a:pos x="T0" y="T1"/>
                    </a:cxn>
                    <a:cxn ang="T7">
                      <a:pos x="T2" y="T3"/>
                    </a:cxn>
                    <a:cxn ang="T8">
                      <a:pos x="T4" y="T5"/>
                    </a:cxn>
                  </a:cxnLst>
                  <a:rect l="0" t="0" r="r" b="b"/>
                  <a:pathLst>
                    <a:path w="1" h="5">
                      <a:moveTo>
                        <a:pt x="0" y="3"/>
                      </a:moveTo>
                      <a:cubicBezTo>
                        <a:pt x="0" y="0"/>
                        <a:pt x="1" y="3"/>
                        <a:pt x="1" y="5"/>
                      </a:cubicBezTo>
                      <a:cubicBezTo>
                        <a:pt x="1" y="4"/>
                        <a:pt x="0"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6" name="Freeform 9247">
                  <a:extLst>
                    <a:ext uri="{FF2B5EF4-FFF2-40B4-BE49-F238E27FC236}">
                      <a16:creationId xmlns:a16="http://schemas.microsoft.com/office/drawing/2014/main" id="{C7D182A0-982F-7C02-B1A8-8B8B5F828333}"/>
                    </a:ext>
                  </a:extLst>
                </p:cNvPr>
                <p:cNvSpPr>
                  <a:spLocks/>
                </p:cNvSpPr>
                <p:nvPr/>
              </p:nvSpPr>
              <p:spPr bwMode="auto">
                <a:xfrm>
                  <a:off x="4359" y="2252"/>
                  <a:ext cx="2" cy="4"/>
                </a:xfrm>
                <a:custGeom>
                  <a:avLst/>
                  <a:gdLst>
                    <a:gd name="T0" fmla="*/ 1 w 2"/>
                    <a:gd name="T1" fmla="*/ 0 h 5"/>
                    <a:gd name="T2" fmla="*/ 1 w 2"/>
                    <a:gd name="T3" fmla="*/ 2 h 5"/>
                    <a:gd name="T4" fmla="*/ 2 w 2"/>
                    <a:gd name="T5" fmla="*/ 2 h 5"/>
                    <a:gd name="T6" fmla="*/ 1 w 2"/>
                    <a:gd name="T7" fmla="*/ 0 h 5"/>
                    <a:gd name="T8" fmla="*/ 1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1" y="0"/>
                      </a:moveTo>
                      <a:cubicBezTo>
                        <a:pt x="1" y="0"/>
                        <a:pt x="1" y="1"/>
                        <a:pt x="1" y="2"/>
                      </a:cubicBezTo>
                      <a:cubicBezTo>
                        <a:pt x="1" y="4"/>
                        <a:pt x="1" y="5"/>
                        <a:pt x="2" y="4"/>
                      </a:cubicBezTo>
                      <a:cubicBezTo>
                        <a:pt x="1" y="3"/>
                        <a:pt x="0" y="2"/>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7" name="Freeform 9248">
                  <a:extLst>
                    <a:ext uri="{FF2B5EF4-FFF2-40B4-BE49-F238E27FC236}">
                      <a16:creationId xmlns:a16="http://schemas.microsoft.com/office/drawing/2014/main" id="{3D054302-C167-7BC7-B58F-E086B643369D}"/>
                    </a:ext>
                  </a:extLst>
                </p:cNvPr>
                <p:cNvSpPr>
                  <a:spLocks/>
                </p:cNvSpPr>
                <p:nvPr/>
              </p:nvSpPr>
              <p:spPr bwMode="auto">
                <a:xfrm>
                  <a:off x="4362" y="2248"/>
                  <a:ext cx="1" cy="5"/>
                </a:xfrm>
                <a:custGeom>
                  <a:avLst/>
                  <a:gdLst>
                    <a:gd name="T0" fmla="*/ 0 w 1"/>
                    <a:gd name="T1" fmla="*/ 2 h 6"/>
                    <a:gd name="T2" fmla="*/ 1 w 1"/>
                    <a:gd name="T3" fmla="*/ 3 h 6"/>
                    <a:gd name="T4" fmla="*/ 1 w 1"/>
                    <a:gd name="T5" fmla="*/ 3 h 6"/>
                    <a:gd name="T6" fmla="*/ 0 w 1"/>
                    <a:gd name="T7" fmla="*/ 2 h 6"/>
                    <a:gd name="T8" fmla="*/ 0 w 1"/>
                    <a:gd name="T9" fmla="*/ 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6">
                      <a:moveTo>
                        <a:pt x="0" y="2"/>
                      </a:moveTo>
                      <a:cubicBezTo>
                        <a:pt x="1" y="0"/>
                        <a:pt x="1" y="5"/>
                        <a:pt x="1" y="6"/>
                      </a:cubicBezTo>
                      <a:cubicBezTo>
                        <a:pt x="1" y="5"/>
                        <a:pt x="1" y="5"/>
                        <a:pt x="1" y="4"/>
                      </a:cubicBezTo>
                      <a:cubicBezTo>
                        <a:pt x="1" y="3"/>
                        <a:pt x="0" y="2"/>
                        <a:pt x="0" y="2"/>
                      </a:cubicBezTo>
                      <a:cubicBezTo>
                        <a:pt x="0" y="2"/>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8" name="Freeform 9249">
                  <a:extLst>
                    <a:ext uri="{FF2B5EF4-FFF2-40B4-BE49-F238E27FC236}">
                      <a16:creationId xmlns:a16="http://schemas.microsoft.com/office/drawing/2014/main" id="{AE00A378-D6FE-9E01-3342-3E967BA48E06}"/>
                    </a:ext>
                  </a:extLst>
                </p:cNvPr>
                <p:cNvSpPr>
                  <a:spLocks/>
                </p:cNvSpPr>
                <p:nvPr/>
              </p:nvSpPr>
              <p:spPr bwMode="auto">
                <a:xfrm>
                  <a:off x="4365" y="2243"/>
                  <a:ext cx="1" cy="4"/>
                </a:xfrm>
                <a:custGeom>
                  <a:avLst/>
                  <a:gdLst>
                    <a:gd name="T0" fmla="*/ 1 w 2"/>
                    <a:gd name="T1" fmla="*/ 0 h 5"/>
                    <a:gd name="T2" fmla="*/ 1 w 2"/>
                    <a:gd name="T3" fmla="*/ 2 h 5"/>
                    <a:gd name="T4" fmla="*/ 1 w 2"/>
                    <a:gd name="T5" fmla="*/ 1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0"/>
                      </a:moveTo>
                      <a:cubicBezTo>
                        <a:pt x="0" y="2"/>
                        <a:pt x="1" y="5"/>
                        <a:pt x="2" y="5"/>
                      </a:cubicBezTo>
                      <a:cubicBezTo>
                        <a:pt x="1" y="4"/>
                        <a:pt x="1" y="2"/>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69" name="Freeform 9250">
                  <a:extLst>
                    <a:ext uri="{FF2B5EF4-FFF2-40B4-BE49-F238E27FC236}">
                      <a16:creationId xmlns:a16="http://schemas.microsoft.com/office/drawing/2014/main" id="{240879AA-7A61-50EE-8F1F-B62C61EE9B03}"/>
                    </a:ext>
                  </a:extLst>
                </p:cNvPr>
                <p:cNvSpPr>
                  <a:spLocks/>
                </p:cNvSpPr>
                <p:nvPr/>
              </p:nvSpPr>
              <p:spPr bwMode="auto">
                <a:xfrm>
                  <a:off x="4365" y="2237"/>
                  <a:ext cx="1" cy="3"/>
                </a:xfrm>
                <a:custGeom>
                  <a:avLst/>
                  <a:gdLst>
                    <a:gd name="T0" fmla="*/ 0 w 1"/>
                    <a:gd name="T1" fmla="*/ 1 h 4"/>
                    <a:gd name="T2" fmla="*/ 1 w 1"/>
                    <a:gd name="T3" fmla="*/ 2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1" y="0"/>
                        <a:pt x="1" y="3"/>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0" name="Freeform 9251">
                  <a:extLst>
                    <a:ext uri="{FF2B5EF4-FFF2-40B4-BE49-F238E27FC236}">
                      <a16:creationId xmlns:a16="http://schemas.microsoft.com/office/drawing/2014/main" id="{1F76CF33-100C-F7B3-E92F-909539A4A44B}"/>
                    </a:ext>
                  </a:extLst>
                </p:cNvPr>
                <p:cNvSpPr>
                  <a:spLocks/>
                </p:cNvSpPr>
                <p:nvPr/>
              </p:nvSpPr>
              <p:spPr bwMode="auto">
                <a:xfrm>
                  <a:off x="4362" y="2255"/>
                  <a:ext cx="2" cy="3"/>
                </a:xfrm>
                <a:custGeom>
                  <a:avLst/>
                  <a:gdLst>
                    <a:gd name="T0" fmla="*/ 0 w 2"/>
                    <a:gd name="T1" fmla="*/ 0 h 3"/>
                    <a:gd name="T2" fmla="*/ 2 w 2"/>
                    <a:gd name="T3" fmla="*/ 1 h 3"/>
                    <a:gd name="T4" fmla="*/ 0 w 2"/>
                    <a:gd name="T5" fmla="*/ 0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1"/>
                        <a:pt x="1" y="3"/>
                        <a:pt x="2" y="1"/>
                      </a:cubicBezTo>
                      <a:cubicBezTo>
                        <a:pt x="1" y="1"/>
                        <a:pt x="0" y="2"/>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1" name="Freeform 9252">
                  <a:extLst>
                    <a:ext uri="{FF2B5EF4-FFF2-40B4-BE49-F238E27FC236}">
                      <a16:creationId xmlns:a16="http://schemas.microsoft.com/office/drawing/2014/main" id="{F888E50B-6B12-3D72-6662-AD484CAF0A95}"/>
                    </a:ext>
                  </a:extLst>
                </p:cNvPr>
                <p:cNvSpPr>
                  <a:spLocks/>
                </p:cNvSpPr>
                <p:nvPr/>
              </p:nvSpPr>
              <p:spPr bwMode="auto">
                <a:xfrm>
                  <a:off x="4365" y="2251"/>
                  <a:ext cx="1" cy="4"/>
                </a:xfrm>
                <a:custGeom>
                  <a:avLst/>
                  <a:gdLst>
                    <a:gd name="T0" fmla="*/ 0 w 1"/>
                    <a:gd name="T1" fmla="*/ 0 h 5"/>
                    <a:gd name="T2" fmla="*/ 0 w 1"/>
                    <a:gd name="T3" fmla="*/ 2 h 5"/>
                    <a:gd name="T4" fmla="*/ 1 w 1"/>
                    <a:gd name="T5" fmla="*/ 2 h 5"/>
                    <a:gd name="T6" fmla="*/ 1 w 1"/>
                    <a:gd name="T7" fmla="*/ 0 h 5"/>
                    <a:gd name="T8" fmla="*/ 0 w 1"/>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5">
                      <a:moveTo>
                        <a:pt x="0" y="0"/>
                      </a:moveTo>
                      <a:cubicBezTo>
                        <a:pt x="1" y="0"/>
                        <a:pt x="1" y="4"/>
                        <a:pt x="0" y="5"/>
                      </a:cubicBezTo>
                      <a:cubicBezTo>
                        <a:pt x="0" y="5"/>
                        <a:pt x="1" y="4"/>
                        <a:pt x="1" y="3"/>
                      </a:cubicBezTo>
                      <a:cubicBezTo>
                        <a:pt x="1" y="2"/>
                        <a:pt x="1" y="1"/>
                        <a:pt x="1"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2" name="Freeform 9253">
                  <a:extLst>
                    <a:ext uri="{FF2B5EF4-FFF2-40B4-BE49-F238E27FC236}">
                      <a16:creationId xmlns:a16="http://schemas.microsoft.com/office/drawing/2014/main" id="{66586C87-58E7-54F2-100C-7B57C5121853}"/>
                    </a:ext>
                  </a:extLst>
                </p:cNvPr>
                <p:cNvSpPr>
                  <a:spLocks/>
                </p:cNvSpPr>
                <p:nvPr/>
              </p:nvSpPr>
              <p:spPr bwMode="auto">
                <a:xfrm>
                  <a:off x="4366" y="2249"/>
                  <a:ext cx="1" cy="4"/>
                </a:xfrm>
                <a:custGeom>
                  <a:avLst/>
                  <a:gdLst>
                    <a:gd name="T0" fmla="*/ 1 w 1"/>
                    <a:gd name="T1" fmla="*/ 0 h 5"/>
                    <a:gd name="T2" fmla="*/ 0 w 1"/>
                    <a:gd name="T3" fmla="*/ 2 h 5"/>
                    <a:gd name="T4" fmla="*/ 1 w 1"/>
                    <a:gd name="T5" fmla="*/ 1 h 5"/>
                    <a:gd name="T6" fmla="*/ 1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1" y="0"/>
                      </a:moveTo>
                      <a:cubicBezTo>
                        <a:pt x="1" y="1"/>
                        <a:pt x="1" y="4"/>
                        <a:pt x="0" y="5"/>
                      </a:cubicBezTo>
                      <a:cubicBezTo>
                        <a:pt x="0" y="4"/>
                        <a:pt x="1" y="1"/>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3" name="Freeform 9254">
                  <a:extLst>
                    <a:ext uri="{FF2B5EF4-FFF2-40B4-BE49-F238E27FC236}">
                      <a16:creationId xmlns:a16="http://schemas.microsoft.com/office/drawing/2014/main" id="{F1A9ECBC-51D8-F238-69FD-C47586E39049}"/>
                    </a:ext>
                  </a:extLst>
                </p:cNvPr>
                <p:cNvSpPr>
                  <a:spLocks noEditPoints="1"/>
                </p:cNvSpPr>
                <p:nvPr/>
              </p:nvSpPr>
              <p:spPr bwMode="auto">
                <a:xfrm>
                  <a:off x="4503" y="2292"/>
                  <a:ext cx="16" cy="28"/>
                </a:xfrm>
                <a:custGeom>
                  <a:avLst/>
                  <a:gdLst>
                    <a:gd name="T0" fmla="*/ 1 w 20"/>
                    <a:gd name="T1" fmla="*/ 12 h 34"/>
                    <a:gd name="T2" fmla="*/ 2 w 20"/>
                    <a:gd name="T3" fmla="*/ 14 h 34"/>
                    <a:gd name="T4" fmla="*/ 2 w 20"/>
                    <a:gd name="T5" fmla="*/ 16 h 34"/>
                    <a:gd name="T6" fmla="*/ 2 w 20"/>
                    <a:gd name="T7" fmla="*/ 16 h 34"/>
                    <a:gd name="T8" fmla="*/ 6 w 20"/>
                    <a:gd name="T9" fmla="*/ 10 h 34"/>
                    <a:gd name="T10" fmla="*/ 6 w 20"/>
                    <a:gd name="T11" fmla="*/ 10 h 34"/>
                    <a:gd name="T12" fmla="*/ 6 w 20"/>
                    <a:gd name="T13" fmla="*/ 10 h 34"/>
                    <a:gd name="T14" fmla="*/ 6 w 20"/>
                    <a:gd name="T15" fmla="*/ 10 h 34"/>
                    <a:gd name="T16" fmla="*/ 6 w 20"/>
                    <a:gd name="T17" fmla="*/ 7 h 34"/>
                    <a:gd name="T18" fmla="*/ 6 w 20"/>
                    <a:gd name="T19" fmla="*/ 7 h 34"/>
                    <a:gd name="T20" fmla="*/ 6 w 20"/>
                    <a:gd name="T21" fmla="*/ 9 h 34"/>
                    <a:gd name="T22" fmla="*/ 6 w 20"/>
                    <a:gd name="T23" fmla="*/ 7 h 34"/>
                    <a:gd name="T24" fmla="*/ 5 w 20"/>
                    <a:gd name="T25" fmla="*/ 4 h 34"/>
                    <a:gd name="T26" fmla="*/ 5 w 20"/>
                    <a:gd name="T27" fmla="*/ 4 h 34"/>
                    <a:gd name="T28" fmla="*/ 5 w 20"/>
                    <a:gd name="T29" fmla="*/ 6 h 34"/>
                    <a:gd name="T30" fmla="*/ 5 w 20"/>
                    <a:gd name="T31" fmla="*/ 7 h 34"/>
                    <a:gd name="T32" fmla="*/ 5 w 20"/>
                    <a:gd name="T33" fmla="*/ 4 h 34"/>
                    <a:gd name="T34" fmla="*/ 6 w 20"/>
                    <a:gd name="T35" fmla="*/ 4 h 34"/>
                    <a:gd name="T36" fmla="*/ 6 w 20"/>
                    <a:gd name="T37" fmla="*/ 3 h 34"/>
                    <a:gd name="T38" fmla="*/ 3 w 20"/>
                    <a:gd name="T39" fmla="*/ 4 h 34"/>
                    <a:gd name="T40" fmla="*/ 3 w 20"/>
                    <a:gd name="T41" fmla="*/ 2 h 34"/>
                    <a:gd name="T42" fmla="*/ 3 w 20"/>
                    <a:gd name="T43" fmla="*/ 4 h 34"/>
                    <a:gd name="T44" fmla="*/ 5 w 20"/>
                    <a:gd name="T45" fmla="*/ 2 h 34"/>
                    <a:gd name="T46" fmla="*/ 4 w 20"/>
                    <a:gd name="T47" fmla="*/ 2 h 34"/>
                    <a:gd name="T48" fmla="*/ 4 w 20"/>
                    <a:gd name="T49" fmla="*/ 2 h 34"/>
                    <a:gd name="T50" fmla="*/ 4 w 20"/>
                    <a:gd name="T51" fmla="*/ 2 h 34"/>
                    <a:gd name="T52" fmla="*/ 4 w 20"/>
                    <a:gd name="T53" fmla="*/ 0 h 34"/>
                    <a:gd name="T54" fmla="*/ 3 w 20"/>
                    <a:gd name="T55" fmla="*/ 0 h 34"/>
                    <a:gd name="T56" fmla="*/ 3 w 20"/>
                    <a:gd name="T57" fmla="*/ 1 h 34"/>
                    <a:gd name="T58" fmla="*/ 2 w 20"/>
                    <a:gd name="T59" fmla="*/ 2 h 34"/>
                    <a:gd name="T60" fmla="*/ 5 w 20"/>
                    <a:gd name="T61" fmla="*/ 11 h 34"/>
                    <a:gd name="T62" fmla="*/ 5 w 20"/>
                    <a:gd name="T63" fmla="*/ 11 h 34"/>
                    <a:gd name="T64" fmla="*/ 5 w 20"/>
                    <a:gd name="T65" fmla="*/ 11 h 34"/>
                    <a:gd name="T66" fmla="*/ 5 w 20"/>
                    <a:gd name="T67" fmla="*/ 12 h 34"/>
                    <a:gd name="T68" fmla="*/ 6 w 20"/>
                    <a:gd name="T69" fmla="*/ 14 h 34"/>
                    <a:gd name="T70" fmla="*/ 8 w 20"/>
                    <a:gd name="T71" fmla="*/ 7 h 34"/>
                    <a:gd name="T72" fmla="*/ 7 w 20"/>
                    <a:gd name="T73" fmla="*/ 2 h 34"/>
                    <a:gd name="T74" fmla="*/ 6 w 20"/>
                    <a:gd name="T75" fmla="*/ 1 h 34"/>
                    <a:gd name="T76" fmla="*/ 5 w 20"/>
                    <a:gd name="T77" fmla="*/ 1 h 34"/>
                    <a:gd name="T78" fmla="*/ 5 w 20"/>
                    <a:gd name="T79" fmla="*/ 0 h 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 h="34">
                      <a:moveTo>
                        <a:pt x="0" y="21"/>
                      </a:moveTo>
                      <a:cubicBezTo>
                        <a:pt x="0" y="23"/>
                        <a:pt x="1" y="23"/>
                        <a:pt x="1" y="25"/>
                      </a:cubicBezTo>
                      <a:cubicBezTo>
                        <a:pt x="0" y="27"/>
                        <a:pt x="2" y="27"/>
                        <a:pt x="2" y="29"/>
                      </a:cubicBezTo>
                      <a:cubicBezTo>
                        <a:pt x="1" y="31"/>
                        <a:pt x="3" y="30"/>
                        <a:pt x="3" y="31"/>
                      </a:cubicBezTo>
                      <a:cubicBezTo>
                        <a:pt x="3" y="33"/>
                        <a:pt x="5" y="32"/>
                        <a:pt x="5" y="33"/>
                      </a:cubicBezTo>
                      <a:cubicBezTo>
                        <a:pt x="4" y="34"/>
                        <a:pt x="5" y="34"/>
                        <a:pt x="5" y="34"/>
                      </a:cubicBezTo>
                      <a:cubicBezTo>
                        <a:pt x="5" y="34"/>
                        <a:pt x="6" y="34"/>
                        <a:pt x="6" y="34"/>
                      </a:cubicBezTo>
                      <a:cubicBezTo>
                        <a:pt x="6" y="34"/>
                        <a:pt x="6" y="34"/>
                        <a:pt x="6" y="34"/>
                      </a:cubicBezTo>
                      <a:cubicBezTo>
                        <a:pt x="4" y="30"/>
                        <a:pt x="2" y="25"/>
                        <a:pt x="0" y="21"/>
                      </a:cubicBezTo>
                      <a:moveTo>
                        <a:pt x="16" y="22"/>
                      </a:moveTo>
                      <a:cubicBezTo>
                        <a:pt x="16" y="22"/>
                        <a:pt x="16" y="21"/>
                        <a:pt x="16" y="21"/>
                      </a:cubicBezTo>
                      <a:cubicBezTo>
                        <a:pt x="16" y="21"/>
                        <a:pt x="16" y="21"/>
                        <a:pt x="16" y="21"/>
                      </a:cubicBezTo>
                      <a:cubicBezTo>
                        <a:pt x="16" y="21"/>
                        <a:pt x="16" y="22"/>
                        <a:pt x="16" y="22"/>
                      </a:cubicBezTo>
                      <a:cubicBezTo>
                        <a:pt x="16" y="22"/>
                        <a:pt x="16" y="22"/>
                        <a:pt x="16" y="22"/>
                      </a:cubicBezTo>
                      <a:cubicBezTo>
                        <a:pt x="16" y="23"/>
                        <a:pt x="16" y="25"/>
                        <a:pt x="15" y="26"/>
                      </a:cubicBezTo>
                      <a:cubicBezTo>
                        <a:pt x="15" y="25"/>
                        <a:pt x="16" y="23"/>
                        <a:pt x="16" y="22"/>
                      </a:cubicBezTo>
                      <a:cubicBezTo>
                        <a:pt x="16" y="22"/>
                        <a:pt x="16" y="22"/>
                        <a:pt x="16" y="22"/>
                      </a:cubicBezTo>
                      <a:moveTo>
                        <a:pt x="16" y="14"/>
                      </a:moveTo>
                      <a:cubicBezTo>
                        <a:pt x="16" y="14"/>
                        <a:pt x="16" y="14"/>
                        <a:pt x="16" y="14"/>
                      </a:cubicBezTo>
                      <a:cubicBezTo>
                        <a:pt x="16" y="14"/>
                        <a:pt x="16" y="14"/>
                        <a:pt x="16" y="14"/>
                      </a:cubicBezTo>
                      <a:cubicBezTo>
                        <a:pt x="15" y="15"/>
                        <a:pt x="15" y="15"/>
                        <a:pt x="15" y="15"/>
                      </a:cubicBezTo>
                      <a:cubicBezTo>
                        <a:pt x="16" y="16"/>
                        <a:pt x="15" y="18"/>
                        <a:pt x="16" y="19"/>
                      </a:cubicBezTo>
                      <a:cubicBezTo>
                        <a:pt x="16" y="19"/>
                        <a:pt x="16" y="19"/>
                        <a:pt x="16" y="19"/>
                      </a:cubicBezTo>
                      <a:cubicBezTo>
                        <a:pt x="15" y="19"/>
                        <a:pt x="14" y="15"/>
                        <a:pt x="16" y="14"/>
                      </a:cubicBezTo>
                      <a:moveTo>
                        <a:pt x="13" y="8"/>
                      </a:moveTo>
                      <a:cubicBezTo>
                        <a:pt x="13" y="8"/>
                        <a:pt x="13" y="8"/>
                        <a:pt x="13" y="8"/>
                      </a:cubicBezTo>
                      <a:cubicBezTo>
                        <a:pt x="13" y="8"/>
                        <a:pt x="13" y="8"/>
                        <a:pt x="13" y="8"/>
                      </a:cubicBezTo>
                      <a:cubicBezTo>
                        <a:pt x="13" y="8"/>
                        <a:pt x="13" y="8"/>
                        <a:pt x="13" y="8"/>
                      </a:cubicBezTo>
                      <a:cubicBezTo>
                        <a:pt x="13" y="8"/>
                        <a:pt x="13" y="8"/>
                        <a:pt x="13" y="8"/>
                      </a:cubicBezTo>
                      <a:cubicBezTo>
                        <a:pt x="12" y="9"/>
                        <a:pt x="12" y="11"/>
                        <a:pt x="12" y="12"/>
                      </a:cubicBezTo>
                      <a:cubicBezTo>
                        <a:pt x="12" y="12"/>
                        <a:pt x="12" y="13"/>
                        <a:pt x="12" y="14"/>
                      </a:cubicBezTo>
                      <a:cubicBezTo>
                        <a:pt x="12" y="14"/>
                        <a:pt x="12" y="14"/>
                        <a:pt x="12" y="14"/>
                      </a:cubicBezTo>
                      <a:cubicBezTo>
                        <a:pt x="11" y="14"/>
                        <a:pt x="11" y="11"/>
                        <a:pt x="11" y="11"/>
                      </a:cubicBezTo>
                      <a:cubicBezTo>
                        <a:pt x="12" y="10"/>
                        <a:pt x="12" y="9"/>
                        <a:pt x="13" y="8"/>
                      </a:cubicBezTo>
                      <a:moveTo>
                        <a:pt x="16" y="11"/>
                      </a:moveTo>
                      <a:cubicBezTo>
                        <a:pt x="16" y="10"/>
                        <a:pt x="17" y="8"/>
                        <a:pt x="16" y="8"/>
                      </a:cubicBezTo>
                      <a:cubicBezTo>
                        <a:pt x="15" y="8"/>
                        <a:pt x="15" y="8"/>
                        <a:pt x="15" y="8"/>
                      </a:cubicBezTo>
                      <a:cubicBezTo>
                        <a:pt x="15" y="8"/>
                        <a:pt x="16" y="7"/>
                        <a:pt x="16" y="7"/>
                      </a:cubicBezTo>
                      <a:cubicBezTo>
                        <a:pt x="17" y="7"/>
                        <a:pt x="16" y="10"/>
                        <a:pt x="16" y="11"/>
                      </a:cubicBezTo>
                      <a:moveTo>
                        <a:pt x="8" y="9"/>
                      </a:moveTo>
                      <a:cubicBezTo>
                        <a:pt x="7" y="9"/>
                        <a:pt x="6" y="6"/>
                        <a:pt x="8" y="5"/>
                      </a:cubicBezTo>
                      <a:cubicBezTo>
                        <a:pt x="8" y="6"/>
                        <a:pt x="8" y="6"/>
                        <a:pt x="8" y="6"/>
                      </a:cubicBezTo>
                      <a:cubicBezTo>
                        <a:pt x="8" y="6"/>
                        <a:pt x="8" y="8"/>
                        <a:pt x="8" y="9"/>
                      </a:cubicBezTo>
                      <a:cubicBezTo>
                        <a:pt x="8" y="9"/>
                        <a:pt x="8" y="9"/>
                        <a:pt x="8" y="9"/>
                      </a:cubicBezTo>
                      <a:moveTo>
                        <a:pt x="10" y="4"/>
                      </a:moveTo>
                      <a:cubicBezTo>
                        <a:pt x="10" y="4"/>
                        <a:pt x="11" y="4"/>
                        <a:pt x="11" y="4"/>
                      </a:cubicBezTo>
                      <a:cubicBezTo>
                        <a:pt x="11" y="4"/>
                        <a:pt x="12" y="5"/>
                        <a:pt x="11" y="7"/>
                      </a:cubicBezTo>
                      <a:cubicBezTo>
                        <a:pt x="11" y="6"/>
                        <a:pt x="11" y="4"/>
                        <a:pt x="10" y="4"/>
                      </a:cubicBezTo>
                      <a:cubicBezTo>
                        <a:pt x="10" y="4"/>
                        <a:pt x="10" y="4"/>
                        <a:pt x="10" y="4"/>
                      </a:cubicBezTo>
                      <a:cubicBezTo>
                        <a:pt x="10" y="4"/>
                        <a:pt x="10" y="4"/>
                        <a:pt x="10" y="4"/>
                      </a:cubicBezTo>
                      <a:cubicBezTo>
                        <a:pt x="10" y="4"/>
                        <a:pt x="10" y="4"/>
                        <a:pt x="10" y="4"/>
                      </a:cubicBezTo>
                      <a:cubicBezTo>
                        <a:pt x="10" y="4"/>
                        <a:pt x="10" y="4"/>
                        <a:pt x="10" y="4"/>
                      </a:cubicBezTo>
                      <a:moveTo>
                        <a:pt x="11" y="0"/>
                      </a:moveTo>
                      <a:cubicBezTo>
                        <a:pt x="11" y="0"/>
                        <a:pt x="11" y="0"/>
                        <a:pt x="10" y="0"/>
                      </a:cubicBezTo>
                      <a:cubicBezTo>
                        <a:pt x="10" y="0"/>
                        <a:pt x="9" y="1"/>
                        <a:pt x="9" y="1"/>
                      </a:cubicBezTo>
                      <a:cubicBezTo>
                        <a:pt x="9" y="1"/>
                        <a:pt x="8" y="1"/>
                        <a:pt x="8" y="0"/>
                      </a:cubicBezTo>
                      <a:cubicBezTo>
                        <a:pt x="8" y="0"/>
                        <a:pt x="8" y="0"/>
                        <a:pt x="8" y="0"/>
                      </a:cubicBezTo>
                      <a:cubicBezTo>
                        <a:pt x="7" y="0"/>
                        <a:pt x="7" y="1"/>
                        <a:pt x="7" y="1"/>
                      </a:cubicBezTo>
                      <a:cubicBezTo>
                        <a:pt x="6" y="1"/>
                        <a:pt x="6" y="1"/>
                        <a:pt x="6" y="1"/>
                      </a:cubicBezTo>
                      <a:cubicBezTo>
                        <a:pt x="6" y="2"/>
                        <a:pt x="6" y="2"/>
                        <a:pt x="5" y="3"/>
                      </a:cubicBezTo>
                      <a:cubicBezTo>
                        <a:pt x="8" y="10"/>
                        <a:pt x="10" y="19"/>
                        <a:pt x="13" y="27"/>
                      </a:cubicBezTo>
                      <a:cubicBezTo>
                        <a:pt x="13" y="25"/>
                        <a:pt x="13" y="24"/>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4"/>
                        <a:pt x="14" y="25"/>
                        <a:pt x="13" y="27"/>
                      </a:cubicBezTo>
                      <a:cubicBezTo>
                        <a:pt x="13" y="27"/>
                        <a:pt x="13" y="27"/>
                        <a:pt x="13" y="27"/>
                      </a:cubicBezTo>
                      <a:cubicBezTo>
                        <a:pt x="13" y="28"/>
                        <a:pt x="14" y="30"/>
                        <a:pt x="14" y="31"/>
                      </a:cubicBezTo>
                      <a:cubicBezTo>
                        <a:pt x="14" y="30"/>
                        <a:pt x="15" y="30"/>
                        <a:pt x="15" y="30"/>
                      </a:cubicBezTo>
                      <a:cubicBezTo>
                        <a:pt x="17" y="29"/>
                        <a:pt x="16" y="26"/>
                        <a:pt x="17" y="24"/>
                      </a:cubicBezTo>
                      <a:cubicBezTo>
                        <a:pt x="19" y="22"/>
                        <a:pt x="18" y="18"/>
                        <a:pt x="19" y="16"/>
                      </a:cubicBezTo>
                      <a:cubicBezTo>
                        <a:pt x="20" y="14"/>
                        <a:pt x="17" y="13"/>
                        <a:pt x="19" y="10"/>
                      </a:cubicBezTo>
                      <a:cubicBezTo>
                        <a:pt x="19" y="8"/>
                        <a:pt x="17" y="7"/>
                        <a:pt x="17" y="5"/>
                      </a:cubicBezTo>
                      <a:cubicBezTo>
                        <a:pt x="18" y="3"/>
                        <a:pt x="15" y="4"/>
                        <a:pt x="15" y="1"/>
                      </a:cubicBezTo>
                      <a:cubicBezTo>
                        <a:pt x="15" y="1"/>
                        <a:pt x="14" y="1"/>
                        <a:pt x="14" y="1"/>
                      </a:cubicBezTo>
                      <a:cubicBezTo>
                        <a:pt x="14" y="1"/>
                        <a:pt x="14" y="1"/>
                        <a:pt x="14" y="1"/>
                      </a:cubicBezTo>
                      <a:cubicBezTo>
                        <a:pt x="13" y="1"/>
                        <a:pt x="13" y="1"/>
                        <a:pt x="13" y="1"/>
                      </a:cubicBezTo>
                      <a:cubicBezTo>
                        <a:pt x="13" y="1"/>
                        <a:pt x="12" y="1"/>
                        <a:pt x="12" y="0"/>
                      </a:cubicBezTo>
                      <a:cubicBezTo>
                        <a:pt x="12" y="0"/>
                        <a:pt x="12" y="0"/>
                        <a:pt x="11" y="0"/>
                      </a:cubicBezTo>
                    </a:path>
                  </a:pathLst>
                </a:custGeom>
                <a:solidFill>
                  <a:srgbClr val="C896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4" name="Freeform 9255">
                  <a:extLst>
                    <a:ext uri="{FF2B5EF4-FFF2-40B4-BE49-F238E27FC236}">
                      <a16:creationId xmlns:a16="http://schemas.microsoft.com/office/drawing/2014/main" id="{32746E5C-AB95-CC61-3D7D-2035303C97B7}"/>
                    </a:ext>
                  </a:extLst>
                </p:cNvPr>
                <p:cNvSpPr>
                  <a:spLocks noEditPoints="1"/>
                </p:cNvSpPr>
                <p:nvPr/>
              </p:nvSpPr>
              <p:spPr bwMode="auto">
                <a:xfrm>
                  <a:off x="4502" y="2294"/>
                  <a:ext cx="12" cy="27"/>
                </a:xfrm>
                <a:custGeom>
                  <a:avLst/>
                  <a:gdLst>
                    <a:gd name="T0" fmla="*/ 2 w 15"/>
                    <a:gd name="T1" fmla="*/ 2 h 33"/>
                    <a:gd name="T2" fmla="*/ 4 w 15"/>
                    <a:gd name="T3" fmla="*/ 13 h 33"/>
                    <a:gd name="T4" fmla="*/ 4 w 15"/>
                    <a:gd name="T5" fmla="*/ 11 h 33"/>
                    <a:gd name="T6" fmla="*/ 4 w 15"/>
                    <a:gd name="T7" fmla="*/ 12 h 33"/>
                    <a:gd name="T8" fmla="*/ 2 w 15"/>
                    <a:gd name="T9" fmla="*/ 9 h 33"/>
                    <a:gd name="T10" fmla="*/ 2 w 15"/>
                    <a:gd name="T11" fmla="*/ 9 h 33"/>
                    <a:gd name="T12" fmla="*/ 2 w 15"/>
                    <a:gd name="T13" fmla="*/ 11 h 33"/>
                    <a:gd name="T14" fmla="*/ 2 w 15"/>
                    <a:gd name="T15" fmla="*/ 11 h 33"/>
                    <a:gd name="T16" fmla="*/ 2 w 15"/>
                    <a:gd name="T17" fmla="*/ 9 h 33"/>
                    <a:gd name="T18" fmla="*/ 5 w 15"/>
                    <a:gd name="T19" fmla="*/ 8 h 33"/>
                    <a:gd name="T20" fmla="*/ 4 w 15"/>
                    <a:gd name="T21" fmla="*/ 9 h 33"/>
                    <a:gd name="T22" fmla="*/ 4 w 15"/>
                    <a:gd name="T23" fmla="*/ 9 h 33"/>
                    <a:gd name="T24" fmla="*/ 4 w 15"/>
                    <a:gd name="T25" fmla="*/ 8 h 33"/>
                    <a:gd name="T26" fmla="*/ 3 w 15"/>
                    <a:gd name="T27" fmla="*/ 6 h 33"/>
                    <a:gd name="T28" fmla="*/ 3 w 15"/>
                    <a:gd name="T29" fmla="*/ 6 h 33"/>
                    <a:gd name="T30" fmla="*/ 3 w 15"/>
                    <a:gd name="T31" fmla="*/ 6 h 33"/>
                    <a:gd name="T32" fmla="*/ 2 w 15"/>
                    <a:gd name="T33" fmla="*/ 5 h 33"/>
                    <a:gd name="T34" fmla="*/ 2 w 15"/>
                    <a:gd name="T35" fmla="*/ 4 h 33"/>
                    <a:gd name="T36" fmla="*/ 2 w 15"/>
                    <a:gd name="T37" fmla="*/ 5 h 33"/>
                    <a:gd name="T38" fmla="*/ 2 w 15"/>
                    <a:gd name="T39" fmla="*/ 1 h 33"/>
                    <a:gd name="T40" fmla="*/ 2 w 15"/>
                    <a:gd name="T41" fmla="*/ 4 h 33"/>
                    <a:gd name="T42" fmla="*/ 1 w 15"/>
                    <a:gd name="T43" fmla="*/ 9 h 33"/>
                    <a:gd name="T44" fmla="*/ 3 w 15"/>
                    <a:gd name="T45" fmla="*/ 14 h 33"/>
                    <a:gd name="T46" fmla="*/ 3 w 15"/>
                    <a:gd name="T47" fmla="*/ 14 h 33"/>
                    <a:gd name="T48" fmla="*/ 5 w 15"/>
                    <a:gd name="T49" fmla="*/ 14 h 33"/>
                    <a:gd name="T50" fmla="*/ 5 w 15"/>
                    <a:gd name="T51" fmla="*/ 14 h 33"/>
                    <a:gd name="T52" fmla="*/ 5 w 15"/>
                    <a:gd name="T53" fmla="*/ 14 h 33"/>
                    <a:gd name="T54" fmla="*/ 6 w 15"/>
                    <a:gd name="T55" fmla="*/ 13 h 33"/>
                    <a:gd name="T56" fmla="*/ 5 w 15"/>
                    <a:gd name="T57" fmla="*/ 11 h 33"/>
                    <a:gd name="T58" fmla="*/ 5 w 15"/>
                    <a:gd name="T59" fmla="*/ 11 h 33"/>
                    <a:gd name="T60" fmla="*/ 2 w 15"/>
                    <a:gd name="T61" fmla="*/ 1 h 33"/>
                    <a:gd name="T62" fmla="*/ 2 w 15"/>
                    <a:gd name="T63" fmla="*/ 0 h 33"/>
                    <a:gd name="T64" fmla="*/ 2 w 15"/>
                    <a:gd name="T65" fmla="*/ 0 h 33"/>
                    <a:gd name="T66" fmla="*/ 2 w 15"/>
                    <a:gd name="T67" fmla="*/ 0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33">
                      <a:moveTo>
                        <a:pt x="3" y="2"/>
                      </a:moveTo>
                      <a:cubicBezTo>
                        <a:pt x="3" y="2"/>
                        <a:pt x="3" y="3"/>
                        <a:pt x="2" y="3"/>
                      </a:cubicBezTo>
                      <a:cubicBezTo>
                        <a:pt x="3" y="3"/>
                        <a:pt x="3" y="2"/>
                        <a:pt x="3" y="2"/>
                      </a:cubicBezTo>
                      <a:moveTo>
                        <a:pt x="9" y="28"/>
                      </a:moveTo>
                      <a:cubicBezTo>
                        <a:pt x="9" y="28"/>
                        <a:pt x="8" y="26"/>
                        <a:pt x="9" y="25"/>
                      </a:cubicBezTo>
                      <a:cubicBezTo>
                        <a:pt x="9" y="25"/>
                        <a:pt x="9" y="25"/>
                        <a:pt x="9" y="25"/>
                      </a:cubicBezTo>
                      <a:cubicBezTo>
                        <a:pt x="8" y="27"/>
                        <a:pt x="9" y="27"/>
                        <a:pt x="9" y="27"/>
                      </a:cubicBezTo>
                      <a:cubicBezTo>
                        <a:pt x="10" y="27"/>
                        <a:pt x="10" y="27"/>
                        <a:pt x="10" y="27"/>
                      </a:cubicBezTo>
                      <a:cubicBezTo>
                        <a:pt x="10" y="27"/>
                        <a:pt x="10" y="28"/>
                        <a:pt x="9" y="28"/>
                      </a:cubicBezTo>
                      <a:moveTo>
                        <a:pt x="5" y="21"/>
                      </a:moveTo>
                      <a:cubicBezTo>
                        <a:pt x="5" y="21"/>
                        <a:pt x="5" y="21"/>
                        <a:pt x="5" y="21"/>
                      </a:cubicBezTo>
                      <a:cubicBezTo>
                        <a:pt x="5" y="21"/>
                        <a:pt x="5" y="21"/>
                        <a:pt x="5" y="21"/>
                      </a:cubicBezTo>
                      <a:cubicBezTo>
                        <a:pt x="5" y="21"/>
                        <a:pt x="5" y="21"/>
                        <a:pt x="5" y="21"/>
                      </a:cubicBezTo>
                      <a:cubicBezTo>
                        <a:pt x="4" y="23"/>
                        <a:pt x="5" y="24"/>
                        <a:pt x="5" y="25"/>
                      </a:cubicBezTo>
                      <a:cubicBezTo>
                        <a:pt x="5" y="25"/>
                        <a:pt x="5" y="25"/>
                        <a:pt x="5" y="25"/>
                      </a:cubicBezTo>
                      <a:cubicBezTo>
                        <a:pt x="4" y="25"/>
                        <a:pt x="4" y="24"/>
                        <a:pt x="4" y="23"/>
                      </a:cubicBezTo>
                      <a:cubicBezTo>
                        <a:pt x="4" y="22"/>
                        <a:pt x="4" y="21"/>
                        <a:pt x="5" y="21"/>
                      </a:cubicBezTo>
                      <a:cubicBezTo>
                        <a:pt x="5" y="21"/>
                        <a:pt x="5" y="21"/>
                        <a:pt x="5" y="21"/>
                      </a:cubicBezTo>
                      <a:moveTo>
                        <a:pt x="10" y="18"/>
                      </a:moveTo>
                      <a:cubicBezTo>
                        <a:pt x="10" y="18"/>
                        <a:pt x="11" y="18"/>
                        <a:pt x="11" y="18"/>
                      </a:cubicBezTo>
                      <a:cubicBezTo>
                        <a:pt x="12" y="18"/>
                        <a:pt x="10" y="22"/>
                        <a:pt x="10" y="23"/>
                      </a:cubicBezTo>
                      <a:cubicBezTo>
                        <a:pt x="10" y="22"/>
                        <a:pt x="10" y="21"/>
                        <a:pt x="10" y="21"/>
                      </a:cubicBezTo>
                      <a:cubicBezTo>
                        <a:pt x="11" y="20"/>
                        <a:pt x="10" y="19"/>
                        <a:pt x="10" y="18"/>
                      </a:cubicBezTo>
                      <a:cubicBezTo>
                        <a:pt x="10" y="18"/>
                        <a:pt x="10" y="18"/>
                        <a:pt x="10" y="19"/>
                      </a:cubicBezTo>
                      <a:cubicBezTo>
                        <a:pt x="10" y="18"/>
                        <a:pt x="10" y="18"/>
                        <a:pt x="10" y="18"/>
                      </a:cubicBezTo>
                      <a:cubicBezTo>
                        <a:pt x="10" y="18"/>
                        <a:pt x="10" y="18"/>
                        <a:pt x="10" y="18"/>
                      </a:cubicBezTo>
                      <a:moveTo>
                        <a:pt x="7" y="13"/>
                      </a:moveTo>
                      <a:cubicBezTo>
                        <a:pt x="7" y="13"/>
                        <a:pt x="7" y="13"/>
                        <a:pt x="7" y="13"/>
                      </a:cubicBezTo>
                      <a:cubicBezTo>
                        <a:pt x="7" y="12"/>
                        <a:pt x="7" y="12"/>
                        <a:pt x="7" y="12"/>
                      </a:cubicBezTo>
                      <a:cubicBezTo>
                        <a:pt x="8" y="12"/>
                        <a:pt x="8" y="12"/>
                        <a:pt x="8" y="13"/>
                      </a:cubicBezTo>
                      <a:cubicBezTo>
                        <a:pt x="8" y="13"/>
                        <a:pt x="8" y="16"/>
                        <a:pt x="7" y="16"/>
                      </a:cubicBezTo>
                      <a:cubicBezTo>
                        <a:pt x="7" y="16"/>
                        <a:pt x="8" y="13"/>
                        <a:pt x="7" y="13"/>
                      </a:cubicBezTo>
                      <a:cubicBezTo>
                        <a:pt x="7" y="13"/>
                        <a:pt x="7" y="13"/>
                        <a:pt x="7" y="13"/>
                      </a:cubicBezTo>
                      <a:moveTo>
                        <a:pt x="4" y="11"/>
                      </a:moveTo>
                      <a:cubicBezTo>
                        <a:pt x="4" y="11"/>
                        <a:pt x="4" y="11"/>
                        <a:pt x="4" y="11"/>
                      </a:cubicBezTo>
                      <a:cubicBezTo>
                        <a:pt x="5" y="10"/>
                        <a:pt x="6" y="8"/>
                        <a:pt x="5" y="8"/>
                      </a:cubicBezTo>
                      <a:cubicBezTo>
                        <a:pt x="5" y="8"/>
                        <a:pt x="5" y="8"/>
                        <a:pt x="5" y="8"/>
                      </a:cubicBezTo>
                      <a:cubicBezTo>
                        <a:pt x="5" y="8"/>
                        <a:pt x="6" y="9"/>
                        <a:pt x="5" y="10"/>
                      </a:cubicBezTo>
                      <a:cubicBezTo>
                        <a:pt x="5" y="11"/>
                        <a:pt x="5" y="11"/>
                        <a:pt x="4" y="11"/>
                      </a:cubicBezTo>
                      <a:moveTo>
                        <a:pt x="6" y="1"/>
                      </a:moveTo>
                      <a:cubicBezTo>
                        <a:pt x="6" y="2"/>
                        <a:pt x="6" y="3"/>
                        <a:pt x="5" y="4"/>
                      </a:cubicBezTo>
                      <a:cubicBezTo>
                        <a:pt x="4" y="5"/>
                        <a:pt x="4" y="7"/>
                        <a:pt x="3" y="8"/>
                      </a:cubicBezTo>
                      <a:cubicBezTo>
                        <a:pt x="2" y="10"/>
                        <a:pt x="3" y="12"/>
                        <a:pt x="2" y="14"/>
                      </a:cubicBezTo>
                      <a:cubicBezTo>
                        <a:pt x="0" y="16"/>
                        <a:pt x="2" y="17"/>
                        <a:pt x="1" y="19"/>
                      </a:cubicBezTo>
                      <a:cubicBezTo>
                        <a:pt x="1" y="19"/>
                        <a:pt x="1" y="19"/>
                        <a:pt x="1" y="19"/>
                      </a:cubicBezTo>
                      <a:cubicBezTo>
                        <a:pt x="3" y="23"/>
                        <a:pt x="5" y="28"/>
                        <a:pt x="7" y="32"/>
                      </a:cubicBezTo>
                      <a:cubicBezTo>
                        <a:pt x="7" y="32"/>
                        <a:pt x="7" y="32"/>
                        <a:pt x="8" y="32"/>
                      </a:cubicBezTo>
                      <a:cubicBezTo>
                        <a:pt x="8" y="32"/>
                        <a:pt x="8" y="32"/>
                        <a:pt x="8" y="32"/>
                      </a:cubicBezTo>
                      <a:cubicBezTo>
                        <a:pt x="8" y="33"/>
                        <a:pt x="9" y="33"/>
                        <a:pt x="9" y="33"/>
                      </a:cubicBezTo>
                      <a:cubicBezTo>
                        <a:pt x="9" y="33"/>
                        <a:pt x="10" y="33"/>
                        <a:pt x="11" y="32"/>
                      </a:cubicBezTo>
                      <a:cubicBezTo>
                        <a:pt x="11" y="32"/>
                        <a:pt x="12" y="31"/>
                        <a:pt x="12" y="31"/>
                      </a:cubicBezTo>
                      <a:cubicBezTo>
                        <a:pt x="12" y="31"/>
                        <a:pt x="12" y="32"/>
                        <a:pt x="13" y="32"/>
                      </a:cubicBezTo>
                      <a:cubicBezTo>
                        <a:pt x="13" y="32"/>
                        <a:pt x="13" y="32"/>
                        <a:pt x="13" y="32"/>
                      </a:cubicBezTo>
                      <a:cubicBezTo>
                        <a:pt x="13" y="32"/>
                        <a:pt x="13" y="32"/>
                        <a:pt x="13" y="32"/>
                      </a:cubicBezTo>
                      <a:cubicBezTo>
                        <a:pt x="13" y="32"/>
                        <a:pt x="13" y="32"/>
                        <a:pt x="14" y="32"/>
                      </a:cubicBezTo>
                      <a:cubicBezTo>
                        <a:pt x="14" y="31"/>
                        <a:pt x="15" y="30"/>
                        <a:pt x="15" y="29"/>
                      </a:cubicBezTo>
                      <a:cubicBezTo>
                        <a:pt x="15" y="28"/>
                        <a:pt x="14" y="26"/>
                        <a:pt x="14" y="25"/>
                      </a:cubicBezTo>
                      <a:cubicBezTo>
                        <a:pt x="14" y="25"/>
                        <a:pt x="13" y="26"/>
                        <a:pt x="13" y="26"/>
                      </a:cubicBezTo>
                      <a:cubicBezTo>
                        <a:pt x="13" y="26"/>
                        <a:pt x="13" y="26"/>
                        <a:pt x="13" y="26"/>
                      </a:cubicBezTo>
                      <a:cubicBezTo>
                        <a:pt x="13" y="26"/>
                        <a:pt x="13" y="26"/>
                        <a:pt x="13" y="26"/>
                      </a:cubicBezTo>
                      <a:cubicBezTo>
                        <a:pt x="13" y="25"/>
                        <a:pt x="13" y="25"/>
                        <a:pt x="14" y="25"/>
                      </a:cubicBezTo>
                      <a:cubicBezTo>
                        <a:pt x="11" y="17"/>
                        <a:pt x="9" y="8"/>
                        <a:pt x="6" y="1"/>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solidFill>
                  <a:srgbClr val="D1A1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5" name="Freeform 9256">
                  <a:extLst>
                    <a:ext uri="{FF2B5EF4-FFF2-40B4-BE49-F238E27FC236}">
                      <a16:creationId xmlns:a16="http://schemas.microsoft.com/office/drawing/2014/main" id="{E57C881D-89C5-56FC-545B-5FF39CCC17BB}"/>
                    </a:ext>
                  </a:extLst>
                </p:cNvPr>
                <p:cNvSpPr>
                  <a:spLocks noEditPoints="1"/>
                </p:cNvSpPr>
                <p:nvPr/>
              </p:nvSpPr>
              <p:spPr bwMode="auto">
                <a:xfrm>
                  <a:off x="4511" y="232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1A1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6" name="Freeform 9257">
                  <a:extLst>
                    <a:ext uri="{FF2B5EF4-FFF2-40B4-BE49-F238E27FC236}">
                      <a16:creationId xmlns:a16="http://schemas.microsoft.com/office/drawing/2014/main" id="{4535A2E2-CD74-717D-460F-3A8690C06DDA}"/>
                    </a:ext>
                  </a:extLst>
                </p:cNvPr>
                <p:cNvSpPr>
                  <a:spLocks noEditPoints="1"/>
                </p:cNvSpPr>
                <p:nvPr/>
              </p:nvSpPr>
              <p:spPr bwMode="auto">
                <a:xfrm>
                  <a:off x="4507" y="2326"/>
                  <a:ext cx="1" cy="1"/>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0 h 1"/>
                    <a:gd name="T26" fmla="*/ 0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896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7" name="Freeform 9258">
                  <a:extLst>
                    <a:ext uri="{FF2B5EF4-FFF2-40B4-BE49-F238E27FC236}">
                      <a16:creationId xmlns:a16="http://schemas.microsoft.com/office/drawing/2014/main" id="{BAD816C9-2D7A-5898-D2A3-6EC927EA3D31}"/>
                    </a:ext>
                  </a:extLst>
                </p:cNvPr>
                <p:cNvSpPr>
                  <a:spLocks noEditPoints="1"/>
                </p:cNvSpPr>
                <p:nvPr/>
              </p:nvSpPr>
              <p:spPr bwMode="auto">
                <a:xfrm>
                  <a:off x="4500" y="2327"/>
                  <a:ext cx="1" cy="1"/>
                </a:xfrm>
                <a:custGeom>
                  <a:avLst/>
                  <a:gdLst>
                    <a:gd name="T0" fmla="*/ 0 w 2"/>
                    <a:gd name="T1" fmla="*/ 0 h 1"/>
                    <a:gd name="T2" fmla="*/ 0 w 2"/>
                    <a:gd name="T3" fmla="*/ 1 h 1"/>
                    <a:gd name="T4" fmla="*/ 1 w 2"/>
                    <a:gd name="T5" fmla="*/ 1 h 1"/>
                    <a:gd name="T6" fmla="*/ 1 w 2"/>
                    <a:gd name="T7" fmla="*/ 1 h 1"/>
                    <a:gd name="T8" fmla="*/ 1 w 2"/>
                    <a:gd name="T9" fmla="*/ 1 h 1"/>
                    <a:gd name="T10" fmla="*/ 1 w 2"/>
                    <a:gd name="T11" fmla="*/ 1 h 1"/>
                    <a:gd name="T12" fmla="*/ 0 w 2"/>
                    <a:gd name="T13" fmla="*/ 1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cubicBezTo>
                        <a:pt x="0" y="1"/>
                        <a:pt x="0" y="1"/>
                        <a:pt x="0" y="1"/>
                      </a:cubicBezTo>
                      <a:cubicBezTo>
                        <a:pt x="1" y="1"/>
                        <a:pt x="1" y="1"/>
                        <a:pt x="1" y="1"/>
                      </a:cubicBezTo>
                      <a:cubicBezTo>
                        <a:pt x="1" y="1"/>
                        <a:pt x="1" y="1"/>
                        <a:pt x="2" y="1"/>
                      </a:cubicBezTo>
                      <a:cubicBezTo>
                        <a:pt x="2" y="1"/>
                        <a:pt x="2" y="1"/>
                        <a:pt x="2" y="1"/>
                      </a:cubicBezTo>
                      <a:cubicBezTo>
                        <a:pt x="1" y="1"/>
                        <a:pt x="1" y="1"/>
                        <a:pt x="1" y="1"/>
                      </a:cubicBezTo>
                      <a:cubicBezTo>
                        <a:pt x="1" y="1"/>
                        <a:pt x="1" y="1"/>
                        <a:pt x="0" y="1"/>
                      </a:cubicBezTo>
                      <a:cubicBezTo>
                        <a:pt x="0" y="1"/>
                        <a:pt x="0" y="1"/>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8" name="Freeform 9259">
                  <a:extLst>
                    <a:ext uri="{FF2B5EF4-FFF2-40B4-BE49-F238E27FC236}">
                      <a16:creationId xmlns:a16="http://schemas.microsoft.com/office/drawing/2014/main" id="{C2648EB0-977A-D48C-2EE7-CA8B0D214F95}"/>
                    </a:ext>
                  </a:extLst>
                </p:cNvPr>
                <p:cNvSpPr>
                  <a:spLocks/>
                </p:cNvSpPr>
                <p:nvPr/>
              </p:nvSpPr>
              <p:spPr bwMode="auto">
                <a:xfrm>
                  <a:off x="4501" y="232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4E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79" name="Freeform 9260">
                  <a:extLst>
                    <a:ext uri="{FF2B5EF4-FFF2-40B4-BE49-F238E27FC236}">
                      <a16:creationId xmlns:a16="http://schemas.microsoft.com/office/drawing/2014/main" id="{91FBA9F6-D4D0-0CE5-E084-6FF2037767E8}"/>
                    </a:ext>
                  </a:extLst>
                </p:cNvPr>
                <p:cNvSpPr>
                  <a:spLocks noEditPoints="1"/>
                </p:cNvSpPr>
                <p:nvPr/>
              </p:nvSpPr>
              <p:spPr bwMode="auto">
                <a:xfrm>
                  <a:off x="4504" y="2327"/>
                  <a:ext cx="1" cy="1"/>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1" y="0"/>
                        <a:pt x="1" y="1"/>
                      </a:cubicBezTo>
                      <a:cubicBezTo>
                        <a:pt x="1" y="1"/>
                        <a:pt x="1" y="1"/>
                        <a:pt x="1" y="1"/>
                      </a:cubicBezTo>
                      <a:cubicBezTo>
                        <a:pt x="1" y="1"/>
                        <a:pt x="1" y="1"/>
                        <a:pt x="1" y="1"/>
                      </a:cubicBezTo>
                      <a:cubicBezTo>
                        <a:pt x="1" y="0"/>
                        <a:pt x="0" y="0"/>
                        <a:pt x="0" y="0"/>
                      </a:cubicBezTo>
                      <a:moveTo>
                        <a:pt x="0" y="0"/>
                      </a:moveTo>
                      <a:cubicBezTo>
                        <a:pt x="0" y="0"/>
                        <a:pt x="0" y="0"/>
                        <a:pt x="0" y="0"/>
                      </a:cubicBezTo>
                      <a:cubicBezTo>
                        <a:pt x="0" y="0"/>
                        <a:pt x="0" y="0"/>
                        <a:pt x="0" y="0"/>
                      </a:cubicBezTo>
                      <a:cubicBezTo>
                        <a:pt x="0" y="0"/>
                        <a:pt x="0" y="0"/>
                        <a:pt x="0" y="0"/>
                      </a:cubicBezTo>
                    </a:path>
                  </a:pathLst>
                </a:custGeom>
                <a:solidFill>
                  <a:srgbClr val="C896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0" name="Freeform 9261">
                  <a:extLst>
                    <a:ext uri="{FF2B5EF4-FFF2-40B4-BE49-F238E27FC236}">
                      <a16:creationId xmlns:a16="http://schemas.microsoft.com/office/drawing/2014/main" id="{F66F2DBA-017E-442B-39A7-8DC25B1242AC}"/>
                    </a:ext>
                  </a:extLst>
                </p:cNvPr>
                <p:cNvSpPr>
                  <a:spLocks noEditPoints="1"/>
                </p:cNvSpPr>
                <p:nvPr/>
              </p:nvSpPr>
              <p:spPr bwMode="auto">
                <a:xfrm>
                  <a:off x="4501" y="2328"/>
                  <a:ext cx="1" cy="1"/>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 name="T12" fmla="*/ 0 w 1"/>
                    <a:gd name="T13" fmla="*/ 0 h 1"/>
                    <a:gd name="T14" fmla="*/ 0 w 1"/>
                    <a:gd name="T15" fmla="*/ 0 h 1"/>
                    <a:gd name="T16" fmla="*/ 0 w 1"/>
                    <a:gd name="T17" fmla="*/ 0 h 1"/>
                    <a:gd name="T18" fmla="*/ 0 w 1"/>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1">
                      <a:moveTo>
                        <a:pt x="1" y="1"/>
                      </a:moveTo>
                      <a:cubicBezTo>
                        <a:pt x="1" y="1"/>
                        <a:pt x="1" y="1"/>
                        <a:pt x="1" y="1"/>
                      </a:cubicBezTo>
                      <a:cubicBezTo>
                        <a:pt x="1" y="1"/>
                        <a:pt x="1" y="1"/>
                        <a:pt x="1" y="1"/>
                      </a:cubicBezTo>
                      <a:cubicBezTo>
                        <a:pt x="1" y="1"/>
                        <a:pt x="1" y="1"/>
                        <a:pt x="1" y="1"/>
                      </a:cubicBezTo>
                      <a:moveTo>
                        <a:pt x="0" y="0"/>
                      </a:moveTo>
                      <a:cubicBezTo>
                        <a:pt x="1" y="1"/>
                        <a:pt x="1" y="1"/>
                        <a:pt x="1" y="1"/>
                      </a:cubicBezTo>
                      <a:cubicBezTo>
                        <a:pt x="1" y="1"/>
                        <a:pt x="1" y="1"/>
                        <a:pt x="0" y="0"/>
                      </a:cubicBezTo>
                      <a:moveTo>
                        <a:pt x="0" y="0"/>
                      </a:moveTo>
                      <a:cubicBezTo>
                        <a:pt x="0" y="0"/>
                        <a:pt x="0" y="0"/>
                        <a:pt x="0" y="0"/>
                      </a:cubicBezTo>
                      <a:cubicBezTo>
                        <a:pt x="0" y="0"/>
                        <a:pt x="0" y="0"/>
                        <a:pt x="0" y="0"/>
                      </a:cubicBezTo>
                    </a:path>
                  </a:pathLst>
                </a:custGeom>
                <a:solidFill>
                  <a:srgbClr val="E4E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1" name="Freeform 9262">
                  <a:extLst>
                    <a:ext uri="{FF2B5EF4-FFF2-40B4-BE49-F238E27FC236}">
                      <a16:creationId xmlns:a16="http://schemas.microsoft.com/office/drawing/2014/main" id="{5E657727-D50C-5856-05BC-6D075A680185}"/>
                    </a:ext>
                  </a:extLst>
                </p:cNvPr>
                <p:cNvSpPr>
                  <a:spLocks noEditPoints="1"/>
                </p:cNvSpPr>
                <p:nvPr/>
              </p:nvSpPr>
              <p:spPr bwMode="auto">
                <a:xfrm>
                  <a:off x="4496" y="2293"/>
                  <a:ext cx="13" cy="32"/>
                </a:xfrm>
                <a:custGeom>
                  <a:avLst/>
                  <a:gdLst>
                    <a:gd name="T0" fmla="*/ 3 w 15"/>
                    <a:gd name="T1" fmla="*/ 5 h 39"/>
                    <a:gd name="T2" fmla="*/ 3 w 15"/>
                    <a:gd name="T3" fmla="*/ 6 h 39"/>
                    <a:gd name="T4" fmla="*/ 2 w 15"/>
                    <a:gd name="T5" fmla="*/ 7 h 39"/>
                    <a:gd name="T6" fmla="*/ 1 w 15"/>
                    <a:gd name="T7" fmla="*/ 9 h 39"/>
                    <a:gd name="T8" fmla="*/ 1 w 15"/>
                    <a:gd name="T9" fmla="*/ 11 h 39"/>
                    <a:gd name="T10" fmla="*/ 1 w 15"/>
                    <a:gd name="T11" fmla="*/ 13 h 39"/>
                    <a:gd name="T12" fmla="*/ 2 w 15"/>
                    <a:gd name="T13" fmla="*/ 15 h 39"/>
                    <a:gd name="T14" fmla="*/ 2 w 15"/>
                    <a:gd name="T15" fmla="*/ 16 h 39"/>
                    <a:gd name="T16" fmla="*/ 3 w 15"/>
                    <a:gd name="T17" fmla="*/ 16 h 39"/>
                    <a:gd name="T18" fmla="*/ 3 w 15"/>
                    <a:gd name="T19" fmla="*/ 17 h 39"/>
                    <a:gd name="T20" fmla="*/ 3 w 15"/>
                    <a:gd name="T21" fmla="*/ 17 h 39"/>
                    <a:gd name="T22" fmla="*/ 4 w 15"/>
                    <a:gd name="T23" fmla="*/ 17 h 39"/>
                    <a:gd name="T24" fmla="*/ 5 w 15"/>
                    <a:gd name="T25" fmla="*/ 17 h 39"/>
                    <a:gd name="T26" fmla="*/ 6 w 15"/>
                    <a:gd name="T27" fmla="*/ 17 h 39"/>
                    <a:gd name="T28" fmla="*/ 7 w 15"/>
                    <a:gd name="T29" fmla="*/ 17 h 39"/>
                    <a:gd name="T30" fmla="*/ 7 w 15"/>
                    <a:gd name="T31" fmla="*/ 17 h 39"/>
                    <a:gd name="T32" fmla="*/ 8 w 15"/>
                    <a:gd name="T33" fmla="*/ 17 h 39"/>
                    <a:gd name="T34" fmla="*/ 8 w 15"/>
                    <a:gd name="T35" fmla="*/ 17 h 39"/>
                    <a:gd name="T36" fmla="*/ 9 w 15"/>
                    <a:gd name="T37" fmla="*/ 17 h 39"/>
                    <a:gd name="T38" fmla="*/ 9 w 15"/>
                    <a:gd name="T39" fmla="*/ 17 h 39"/>
                    <a:gd name="T40" fmla="*/ 8 w 15"/>
                    <a:gd name="T41" fmla="*/ 15 h 39"/>
                    <a:gd name="T42" fmla="*/ 8 w 15"/>
                    <a:gd name="T43" fmla="*/ 15 h 39"/>
                    <a:gd name="T44" fmla="*/ 8 w 15"/>
                    <a:gd name="T45" fmla="*/ 15 h 39"/>
                    <a:gd name="T46" fmla="*/ 8 w 15"/>
                    <a:gd name="T47" fmla="*/ 14 h 39"/>
                    <a:gd name="T48" fmla="*/ 7 w 15"/>
                    <a:gd name="T49" fmla="*/ 14 h 39"/>
                    <a:gd name="T50" fmla="*/ 6 w 15"/>
                    <a:gd name="T51" fmla="*/ 13 h 39"/>
                    <a:gd name="T52" fmla="*/ 5 w 15"/>
                    <a:gd name="T53" fmla="*/ 11 h 39"/>
                    <a:gd name="T54" fmla="*/ 4 w 15"/>
                    <a:gd name="T55" fmla="*/ 9 h 39"/>
                    <a:gd name="T56" fmla="*/ 3 w 15"/>
                    <a:gd name="T57" fmla="*/ 5 h 39"/>
                    <a:gd name="T58" fmla="*/ 8 w 15"/>
                    <a:gd name="T59" fmla="*/ 0 h 39"/>
                    <a:gd name="T60" fmla="*/ 8 w 15"/>
                    <a:gd name="T61" fmla="*/ 1 h 39"/>
                    <a:gd name="T62" fmla="*/ 8 w 15"/>
                    <a:gd name="T63" fmla="*/ 2 h 39"/>
                    <a:gd name="T64" fmla="*/ 8 w 15"/>
                    <a:gd name="T65" fmla="*/ 0 h 39"/>
                    <a:gd name="T66" fmla="*/ 8 w 15"/>
                    <a:gd name="T67" fmla="*/ 0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39">
                      <a:moveTo>
                        <a:pt x="4" y="11"/>
                      </a:moveTo>
                      <a:cubicBezTo>
                        <a:pt x="4" y="12"/>
                        <a:pt x="4" y="13"/>
                        <a:pt x="3" y="14"/>
                      </a:cubicBezTo>
                      <a:cubicBezTo>
                        <a:pt x="2" y="14"/>
                        <a:pt x="2" y="15"/>
                        <a:pt x="2" y="16"/>
                      </a:cubicBezTo>
                      <a:cubicBezTo>
                        <a:pt x="2" y="18"/>
                        <a:pt x="2" y="19"/>
                        <a:pt x="1" y="20"/>
                      </a:cubicBezTo>
                      <a:cubicBezTo>
                        <a:pt x="0" y="22"/>
                        <a:pt x="1" y="23"/>
                        <a:pt x="1" y="25"/>
                      </a:cubicBezTo>
                      <a:cubicBezTo>
                        <a:pt x="0" y="27"/>
                        <a:pt x="1" y="27"/>
                        <a:pt x="1" y="29"/>
                      </a:cubicBezTo>
                      <a:cubicBezTo>
                        <a:pt x="0" y="31"/>
                        <a:pt x="2" y="31"/>
                        <a:pt x="2" y="33"/>
                      </a:cubicBezTo>
                      <a:cubicBezTo>
                        <a:pt x="2" y="33"/>
                        <a:pt x="2" y="34"/>
                        <a:pt x="2" y="34"/>
                      </a:cubicBezTo>
                      <a:cubicBezTo>
                        <a:pt x="3" y="34"/>
                        <a:pt x="4" y="34"/>
                        <a:pt x="5" y="35"/>
                      </a:cubicBezTo>
                      <a:cubicBezTo>
                        <a:pt x="5" y="37"/>
                        <a:pt x="6" y="37"/>
                        <a:pt x="7" y="38"/>
                      </a:cubicBezTo>
                      <a:cubicBezTo>
                        <a:pt x="7" y="38"/>
                        <a:pt x="7" y="38"/>
                        <a:pt x="7" y="38"/>
                      </a:cubicBezTo>
                      <a:cubicBezTo>
                        <a:pt x="7" y="38"/>
                        <a:pt x="8" y="38"/>
                        <a:pt x="8" y="38"/>
                      </a:cubicBezTo>
                      <a:cubicBezTo>
                        <a:pt x="8" y="38"/>
                        <a:pt x="8" y="38"/>
                        <a:pt x="9" y="39"/>
                      </a:cubicBezTo>
                      <a:cubicBezTo>
                        <a:pt x="9" y="39"/>
                        <a:pt x="10" y="38"/>
                        <a:pt x="10" y="38"/>
                      </a:cubicBezTo>
                      <a:cubicBezTo>
                        <a:pt x="11" y="38"/>
                        <a:pt x="11" y="37"/>
                        <a:pt x="12" y="37"/>
                      </a:cubicBezTo>
                      <a:cubicBezTo>
                        <a:pt x="12" y="37"/>
                        <a:pt x="12" y="38"/>
                        <a:pt x="12" y="38"/>
                      </a:cubicBezTo>
                      <a:cubicBezTo>
                        <a:pt x="12" y="38"/>
                        <a:pt x="12" y="38"/>
                        <a:pt x="13" y="38"/>
                      </a:cubicBezTo>
                      <a:cubicBezTo>
                        <a:pt x="13" y="38"/>
                        <a:pt x="13" y="38"/>
                        <a:pt x="14" y="37"/>
                      </a:cubicBezTo>
                      <a:cubicBezTo>
                        <a:pt x="14" y="36"/>
                        <a:pt x="15" y="36"/>
                        <a:pt x="15" y="36"/>
                      </a:cubicBezTo>
                      <a:cubicBezTo>
                        <a:pt x="15" y="36"/>
                        <a:pt x="15" y="36"/>
                        <a:pt x="15" y="36"/>
                      </a:cubicBezTo>
                      <a:cubicBezTo>
                        <a:pt x="15" y="35"/>
                        <a:pt x="14" y="34"/>
                        <a:pt x="14" y="33"/>
                      </a:cubicBezTo>
                      <a:cubicBezTo>
                        <a:pt x="14" y="33"/>
                        <a:pt x="14" y="33"/>
                        <a:pt x="14" y="33"/>
                      </a:cubicBezTo>
                      <a:cubicBezTo>
                        <a:pt x="14" y="33"/>
                        <a:pt x="13" y="33"/>
                        <a:pt x="13" y="33"/>
                      </a:cubicBezTo>
                      <a:cubicBezTo>
                        <a:pt x="13" y="33"/>
                        <a:pt x="12" y="33"/>
                        <a:pt x="13" y="32"/>
                      </a:cubicBezTo>
                      <a:cubicBezTo>
                        <a:pt x="13" y="31"/>
                        <a:pt x="11" y="32"/>
                        <a:pt x="11" y="30"/>
                      </a:cubicBezTo>
                      <a:cubicBezTo>
                        <a:pt x="11" y="29"/>
                        <a:pt x="9" y="30"/>
                        <a:pt x="10" y="28"/>
                      </a:cubicBezTo>
                      <a:cubicBezTo>
                        <a:pt x="10" y="26"/>
                        <a:pt x="8" y="26"/>
                        <a:pt x="9" y="24"/>
                      </a:cubicBezTo>
                      <a:cubicBezTo>
                        <a:pt x="9" y="22"/>
                        <a:pt x="8" y="22"/>
                        <a:pt x="8" y="20"/>
                      </a:cubicBezTo>
                      <a:cubicBezTo>
                        <a:pt x="7" y="17"/>
                        <a:pt x="6" y="14"/>
                        <a:pt x="4" y="11"/>
                      </a:cubicBezTo>
                      <a:moveTo>
                        <a:pt x="14" y="0"/>
                      </a:moveTo>
                      <a:cubicBezTo>
                        <a:pt x="13" y="1"/>
                        <a:pt x="13" y="1"/>
                        <a:pt x="13" y="1"/>
                      </a:cubicBezTo>
                      <a:cubicBezTo>
                        <a:pt x="13" y="1"/>
                        <a:pt x="13" y="1"/>
                        <a:pt x="13" y="2"/>
                      </a:cubicBezTo>
                      <a:cubicBezTo>
                        <a:pt x="14" y="1"/>
                        <a:pt x="14" y="1"/>
                        <a:pt x="14" y="0"/>
                      </a:cubicBezTo>
                      <a:cubicBezTo>
                        <a:pt x="14" y="0"/>
                        <a:pt x="14" y="0"/>
                        <a:pt x="14"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2" name="Freeform 9263">
                  <a:extLst>
                    <a:ext uri="{FF2B5EF4-FFF2-40B4-BE49-F238E27FC236}">
                      <a16:creationId xmlns:a16="http://schemas.microsoft.com/office/drawing/2014/main" id="{BBDB638A-A7FB-A184-BBF8-CA2B7C9FFA67}"/>
                    </a:ext>
                  </a:extLst>
                </p:cNvPr>
                <p:cNvSpPr>
                  <a:spLocks noEditPoints="1"/>
                </p:cNvSpPr>
                <p:nvPr/>
              </p:nvSpPr>
              <p:spPr bwMode="auto">
                <a:xfrm>
                  <a:off x="4500" y="2294"/>
                  <a:ext cx="13" cy="29"/>
                </a:xfrm>
                <a:custGeom>
                  <a:avLst/>
                  <a:gdLst>
                    <a:gd name="T0" fmla="*/ 7 w 16"/>
                    <a:gd name="T1" fmla="*/ 15 h 35"/>
                    <a:gd name="T2" fmla="*/ 6 w 16"/>
                    <a:gd name="T3" fmla="*/ 15 h 35"/>
                    <a:gd name="T4" fmla="*/ 6 w 16"/>
                    <a:gd name="T5" fmla="*/ 15 h 35"/>
                    <a:gd name="T6" fmla="*/ 5 w 16"/>
                    <a:gd name="T7" fmla="*/ 15 h 35"/>
                    <a:gd name="T8" fmla="*/ 5 w 16"/>
                    <a:gd name="T9" fmla="*/ 15 h 35"/>
                    <a:gd name="T10" fmla="*/ 5 w 16"/>
                    <a:gd name="T11" fmla="*/ 15 h 35"/>
                    <a:gd name="T12" fmla="*/ 5 w 16"/>
                    <a:gd name="T13" fmla="*/ 17 h 35"/>
                    <a:gd name="T14" fmla="*/ 5 w 16"/>
                    <a:gd name="T15" fmla="*/ 17 h 35"/>
                    <a:gd name="T16" fmla="*/ 6 w 16"/>
                    <a:gd name="T17" fmla="*/ 17 h 35"/>
                    <a:gd name="T18" fmla="*/ 6 w 16"/>
                    <a:gd name="T19" fmla="*/ 15 h 35"/>
                    <a:gd name="T20" fmla="*/ 7 w 16"/>
                    <a:gd name="T21" fmla="*/ 15 h 35"/>
                    <a:gd name="T22" fmla="*/ 7 w 16"/>
                    <a:gd name="T23" fmla="*/ 15 h 35"/>
                    <a:gd name="T24" fmla="*/ 7 w 16"/>
                    <a:gd name="T25" fmla="*/ 15 h 35"/>
                    <a:gd name="T26" fmla="*/ 4 w 16"/>
                    <a:gd name="T27" fmla="*/ 0 h 35"/>
                    <a:gd name="T28" fmla="*/ 4 w 16"/>
                    <a:gd name="T29" fmla="*/ 0 h 35"/>
                    <a:gd name="T30" fmla="*/ 4 w 16"/>
                    <a:gd name="T31" fmla="*/ 0 h 35"/>
                    <a:gd name="T32" fmla="*/ 2 w 16"/>
                    <a:gd name="T33" fmla="*/ 2 h 35"/>
                    <a:gd name="T34" fmla="*/ 2 w 16"/>
                    <a:gd name="T35" fmla="*/ 2 h 35"/>
                    <a:gd name="T36" fmla="*/ 2 w 16"/>
                    <a:gd name="T37" fmla="*/ 2 h 35"/>
                    <a:gd name="T38" fmla="*/ 2 w 16"/>
                    <a:gd name="T39" fmla="*/ 3 h 35"/>
                    <a:gd name="T40" fmla="*/ 0 w 16"/>
                    <a:gd name="T41" fmla="*/ 5 h 35"/>
                    <a:gd name="T42" fmla="*/ 2 w 16"/>
                    <a:gd name="T43" fmla="*/ 9 h 35"/>
                    <a:gd name="T44" fmla="*/ 2 w 16"/>
                    <a:gd name="T45" fmla="*/ 9 h 35"/>
                    <a:gd name="T46" fmla="*/ 2 w 16"/>
                    <a:gd name="T47" fmla="*/ 7 h 35"/>
                    <a:gd name="T48" fmla="*/ 2 w 16"/>
                    <a:gd name="T49" fmla="*/ 4 h 35"/>
                    <a:gd name="T50" fmla="*/ 4 w 16"/>
                    <a:gd name="T51" fmla="*/ 2 h 35"/>
                    <a:gd name="T52" fmla="*/ 4 w 16"/>
                    <a:gd name="T53" fmla="*/ 1 h 35"/>
                    <a:gd name="T54" fmla="*/ 4 w 16"/>
                    <a:gd name="T55" fmla="*/ 0 h 35"/>
                    <a:gd name="T56" fmla="*/ 4 w 16"/>
                    <a:gd name="T57" fmla="*/ 0 h 35"/>
                    <a:gd name="T58" fmla="*/ 4 w 16"/>
                    <a:gd name="T59" fmla="*/ 0 h 35"/>
                    <a:gd name="T60" fmla="*/ 4 w 16"/>
                    <a:gd name="T61" fmla="*/ 0 h 35"/>
                    <a:gd name="T62" fmla="*/ 4 w 16"/>
                    <a:gd name="T63" fmla="*/ 0 h 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6" h="35">
                      <a:moveTo>
                        <a:pt x="15" y="31"/>
                      </a:moveTo>
                      <a:cubicBezTo>
                        <a:pt x="15" y="31"/>
                        <a:pt x="14" y="32"/>
                        <a:pt x="14" y="32"/>
                      </a:cubicBezTo>
                      <a:cubicBezTo>
                        <a:pt x="13" y="33"/>
                        <a:pt x="12" y="33"/>
                        <a:pt x="12" y="33"/>
                      </a:cubicBezTo>
                      <a:cubicBezTo>
                        <a:pt x="12" y="33"/>
                        <a:pt x="11" y="33"/>
                        <a:pt x="11" y="32"/>
                      </a:cubicBezTo>
                      <a:cubicBezTo>
                        <a:pt x="11" y="32"/>
                        <a:pt x="11" y="32"/>
                        <a:pt x="11" y="32"/>
                      </a:cubicBezTo>
                      <a:cubicBezTo>
                        <a:pt x="10" y="32"/>
                        <a:pt x="10" y="32"/>
                        <a:pt x="10" y="32"/>
                      </a:cubicBezTo>
                      <a:cubicBezTo>
                        <a:pt x="10" y="33"/>
                        <a:pt x="11" y="34"/>
                        <a:pt x="11" y="35"/>
                      </a:cubicBezTo>
                      <a:cubicBezTo>
                        <a:pt x="11" y="35"/>
                        <a:pt x="11" y="35"/>
                        <a:pt x="11" y="35"/>
                      </a:cubicBezTo>
                      <a:cubicBezTo>
                        <a:pt x="11" y="35"/>
                        <a:pt x="12" y="35"/>
                        <a:pt x="12" y="35"/>
                      </a:cubicBezTo>
                      <a:cubicBezTo>
                        <a:pt x="13" y="35"/>
                        <a:pt x="14" y="33"/>
                        <a:pt x="14" y="32"/>
                      </a:cubicBezTo>
                      <a:cubicBezTo>
                        <a:pt x="15" y="32"/>
                        <a:pt x="15" y="32"/>
                        <a:pt x="15" y="32"/>
                      </a:cubicBezTo>
                      <a:cubicBezTo>
                        <a:pt x="15" y="32"/>
                        <a:pt x="15" y="32"/>
                        <a:pt x="16" y="32"/>
                      </a:cubicBezTo>
                      <a:cubicBezTo>
                        <a:pt x="15" y="32"/>
                        <a:pt x="15" y="31"/>
                        <a:pt x="15" y="31"/>
                      </a:cubicBezTo>
                      <a:moveTo>
                        <a:pt x="9" y="0"/>
                      </a:moveTo>
                      <a:cubicBezTo>
                        <a:pt x="9" y="0"/>
                        <a:pt x="9" y="0"/>
                        <a:pt x="9" y="0"/>
                      </a:cubicBezTo>
                      <a:cubicBezTo>
                        <a:pt x="9" y="0"/>
                        <a:pt x="9" y="0"/>
                        <a:pt x="9" y="0"/>
                      </a:cubicBezTo>
                      <a:cubicBezTo>
                        <a:pt x="8" y="0"/>
                        <a:pt x="7" y="1"/>
                        <a:pt x="6" y="2"/>
                      </a:cubicBezTo>
                      <a:cubicBezTo>
                        <a:pt x="6" y="2"/>
                        <a:pt x="6" y="3"/>
                        <a:pt x="5" y="3"/>
                      </a:cubicBezTo>
                      <a:cubicBezTo>
                        <a:pt x="5" y="3"/>
                        <a:pt x="5" y="3"/>
                        <a:pt x="5" y="3"/>
                      </a:cubicBezTo>
                      <a:cubicBezTo>
                        <a:pt x="4" y="3"/>
                        <a:pt x="4" y="6"/>
                        <a:pt x="2" y="7"/>
                      </a:cubicBezTo>
                      <a:cubicBezTo>
                        <a:pt x="1" y="7"/>
                        <a:pt x="1" y="9"/>
                        <a:pt x="0" y="10"/>
                      </a:cubicBezTo>
                      <a:cubicBezTo>
                        <a:pt x="2" y="13"/>
                        <a:pt x="3" y="16"/>
                        <a:pt x="4" y="19"/>
                      </a:cubicBezTo>
                      <a:cubicBezTo>
                        <a:pt x="4" y="19"/>
                        <a:pt x="4" y="19"/>
                        <a:pt x="4" y="19"/>
                      </a:cubicBezTo>
                      <a:cubicBezTo>
                        <a:pt x="5" y="17"/>
                        <a:pt x="3" y="16"/>
                        <a:pt x="5" y="14"/>
                      </a:cubicBezTo>
                      <a:cubicBezTo>
                        <a:pt x="6" y="12"/>
                        <a:pt x="5" y="10"/>
                        <a:pt x="6" y="8"/>
                      </a:cubicBezTo>
                      <a:cubicBezTo>
                        <a:pt x="7" y="7"/>
                        <a:pt x="7" y="5"/>
                        <a:pt x="8" y="4"/>
                      </a:cubicBezTo>
                      <a:cubicBezTo>
                        <a:pt x="9" y="3"/>
                        <a:pt x="9" y="2"/>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path>
                  </a:pathLst>
                </a:custGeom>
                <a:solidFill>
                  <a:srgbClr val="BF8F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3" name="Freeform 9264">
                  <a:extLst>
                    <a:ext uri="{FF2B5EF4-FFF2-40B4-BE49-F238E27FC236}">
                      <a16:creationId xmlns:a16="http://schemas.microsoft.com/office/drawing/2014/main" id="{0ED786DA-D88E-77A3-8CB6-6AACD41E532C}"/>
                    </a:ext>
                  </a:extLst>
                </p:cNvPr>
                <p:cNvSpPr>
                  <a:spLocks noEditPoints="1"/>
                </p:cNvSpPr>
                <p:nvPr/>
              </p:nvSpPr>
              <p:spPr bwMode="auto">
                <a:xfrm>
                  <a:off x="4498" y="2321"/>
                  <a:ext cx="6" cy="4"/>
                </a:xfrm>
                <a:custGeom>
                  <a:avLst/>
                  <a:gdLst>
                    <a:gd name="T0" fmla="*/ 3 w 7"/>
                    <a:gd name="T1" fmla="*/ 2 h 5"/>
                    <a:gd name="T2" fmla="*/ 3 w 7"/>
                    <a:gd name="T3" fmla="*/ 2 h 5"/>
                    <a:gd name="T4" fmla="*/ 3 w 7"/>
                    <a:gd name="T5" fmla="*/ 2 h 5"/>
                    <a:gd name="T6" fmla="*/ 3 w 7"/>
                    <a:gd name="T7" fmla="*/ 2 h 5"/>
                    <a:gd name="T8" fmla="*/ 3 w 7"/>
                    <a:gd name="T9" fmla="*/ 2 h 5"/>
                    <a:gd name="T10" fmla="*/ 0 w 7"/>
                    <a:gd name="T11" fmla="*/ 0 h 5"/>
                    <a:gd name="T12" fmla="*/ 1 w 7"/>
                    <a:gd name="T13" fmla="*/ 1 h 5"/>
                    <a:gd name="T14" fmla="*/ 3 w 7"/>
                    <a:gd name="T15" fmla="*/ 2 h 5"/>
                    <a:gd name="T16" fmla="*/ 3 w 7"/>
                    <a:gd name="T17" fmla="*/ 2 h 5"/>
                    <a:gd name="T18" fmla="*/ 3 w 7"/>
                    <a:gd name="T19" fmla="*/ 2 h 5"/>
                    <a:gd name="T20" fmla="*/ 3 w 7"/>
                    <a:gd name="T21" fmla="*/ 2 h 5"/>
                    <a:gd name="T22" fmla="*/ 3 w 7"/>
                    <a:gd name="T23" fmla="*/ 1 h 5"/>
                    <a:gd name="T24" fmla="*/ 0 w 7"/>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5">
                      <a:moveTo>
                        <a:pt x="6" y="4"/>
                      </a:moveTo>
                      <a:cubicBezTo>
                        <a:pt x="6" y="4"/>
                        <a:pt x="6" y="4"/>
                        <a:pt x="6" y="4"/>
                      </a:cubicBezTo>
                      <a:cubicBezTo>
                        <a:pt x="6" y="5"/>
                        <a:pt x="6" y="5"/>
                        <a:pt x="6" y="5"/>
                      </a:cubicBezTo>
                      <a:cubicBezTo>
                        <a:pt x="7" y="5"/>
                        <a:pt x="7" y="5"/>
                        <a:pt x="7" y="5"/>
                      </a:cubicBezTo>
                      <a:cubicBezTo>
                        <a:pt x="6" y="4"/>
                        <a:pt x="6" y="4"/>
                        <a:pt x="6" y="4"/>
                      </a:cubicBezTo>
                      <a:moveTo>
                        <a:pt x="0" y="0"/>
                      </a:moveTo>
                      <a:cubicBezTo>
                        <a:pt x="1" y="0"/>
                        <a:pt x="1" y="0"/>
                        <a:pt x="1" y="1"/>
                      </a:cubicBezTo>
                      <a:cubicBezTo>
                        <a:pt x="1" y="3"/>
                        <a:pt x="3" y="1"/>
                        <a:pt x="3" y="3"/>
                      </a:cubicBezTo>
                      <a:cubicBezTo>
                        <a:pt x="3" y="4"/>
                        <a:pt x="3" y="4"/>
                        <a:pt x="3" y="4"/>
                      </a:cubicBezTo>
                      <a:cubicBezTo>
                        <a:pt x="4" y="4"/>
                        <a:pt x="4" y="4"/>
                        <a:pt x="4" y="4"/>
                      </a:cubicBezTo>
                      <a:cubicBezTo>
                        <a:pt x="5" y="4"/>
                        <a:pt x="5" y="4"/>
                        <a:pt x="5" y="4"/>
                      </a:cubicBezTo>
                      <a:cubicBezTo>
                        <a:pt x="4" y="3"/>
                        <a:pt x="3" y="3"/>
                        <a:pt x="3" y="1"/>
                      </a:cubicBezTo>
                      <a:cubicBezTo>
                        <a:pt x="2" y="0"/>
                        <a:pt x="1" y="0"/>
                        <a:pt x="0" y="0"/>
                      </a:cubicBezTo>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4" name="Freeform 9265">
                  <a:extLst>
                    <a:ext uri="{FF2B5EF4-FFF2-40B4-BE49-F238E27FC236}">
                      <a16:creationId xmlns:a16="http://schemas.microsoft.com/office/drawing/2014/main" id="{565E45BC-6FF7-9022-253B-51B0BB099C36}"/>
                    </a:ext>
                  </a:extLst>
                </p:cNvPr>
                <p:cNvSpPr>
                  <a:spLocks noEditPoints="1"/>
                </p:cNvSpPr>
                <p:nvPr/>
              </p:nvSpPr>
              <p:spPr bwMode="auto">
                <a:xfrm>
                  <a:off x="4497" y="230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5" name="Freeform 9266">
                  <a:extLst>
                    <a:ext uri="{FF2B5EF4-FFF2-40B4-BE49-F238E27FC236}">
                      <a16:creationId xmlns:a16="http://schemas.microsoft.com/office/drawing/2014/main" id="{2D62318F-951E-B42F-3AA2-70D88A20B3A4}"/>
                    </a:ext>
                  </a:extLst>
                </p:cNvPr>
                <p:cNvSpPr>
                  <a:spLocks noEditPoints="1"/>
                </p:cNvSpPr>
                <p:nvPr/>
              </p:nvSpPr>
              <p:spPr bwMode="auto">
                <a:xfrm>
                  <a:off x="4495" y="2306"/>
                  <a:ext cx="14" cy="22"/>
                </a:xfrm>
                <a:custGeom>
                  <a:avLst/>
                  <a:gdLst>
                    <a:gd name="T0" fmla="*/ 7 w 17"/>
                    <a:gd name="T1" fmla="*/ 10 h 26"/>
                    <a:gd name="T2" fmla="*/ 7 w 17"/>
                    <a:gd name="T3" fmla="*/ 11 h 26"/>
                    <a:gd name="T4" fmla="*/ 7 w 17"/>
                    <a:gd name="T5" fmla="*/ 12 h 26"/>
                    <a:gd name="T6" fmla="*/ 6 w 17"/>
                    <a:gd name="T7" fmla="*/ 12 h 26"/>
                    <a:gd name="T8" fmla="*/ 6 w 17"/>
                    <a:gd name="T9" fmla="*/ 11 h 26"/>
                    <a:gd name="T10" fmla="*/ 5 w 17"/>
                    <a:gd name="T11" fmla="*/ 12 h 26"/>
                    <a:gd name="T12" fmla="*/ 5 w 17"/>
                    <a:gd name="T13" fmla="*/ 12 h 26"/>
                    <a:gd name="T14" fmla="*/ 5 w 17"/>
                    <a:gd name="T15" fmla="*/ 12 h 26"/>
                    <a:gd name="T16" fmla="*/ 5 w 17"/>
                    <a:gd name="T17" fmla="*/ 13 h 26"/>
                    <a:gd name="T18" fmla="*/ 5 w 17"/>
                    <a:gd name="T19" fmla="*/ 13 h 26"/>
                    <a:gd name="T20" fmla="*/ 6 w 17"/>
                    <a:gd name="T21" fmla="*/ 14 h 26"/>
                    <a:gd name="T22" fmla="*/ 6 w 17"/>
                    <a:gd name="T23" fmla="*/ 14 h 26"/>
                    <a:gd name="T24" fmla="*/ 7 w 17"/>
                    <a:gd name="T25" fmla="*/ 13 h 26"/>
                    <a:gd name="T26" fmla="*/ 7 w 17"/>
                    <a:gd name="T27" fmla="*/ 12 h 26"/>
                    <a:gd name="T28" fmla="*/ 7 w 17"/>
                    <a:gd name="T29" fmla="*/ 12 h 26"/>
                    <a:gd name="T30" fmla="*/ 7 w 17"/>
                    <a:gd name="T31" fmla="*/ 12 h 26"/>
                    <a:gd name="T32" fmla="*/ 8 w 17"/>
                    <a:gd name="T33" fmla="*/ 12 h 26"/>
                    <a:gd name="T34" fmla="*/ 8 w 17"/>
                    <a:gd name="T35" fmla="*/ 12 h 26"/>
                    <a:gd name="T36" fmla="*/ 7 w 17"/>
                    <a:gd name="T37" fmla="*/ 10 h 26"/>
                    <a:gd name="T38" fmla="*/ 7 w 17"/>
                    <a:gd name="T39" fmla="*/ 10 h 26"/>
                    <a:gd name="T40" fmla="*/ 2 w 17"/>
                    <a:gd name="T41" fmla="*/ 0 h 26"/>
                    <a:gd name="T42" fmla="*/ 2 w 17"/>
                    <a:gd name="T43" fmla="*/ 2 h 26"/>
                    <a:gd name="T44" fmla="*/ 2 w 17"/>
                    <a:gd name="T45" fmla="*/ 2 h 26"/>
                    <a:gd name="T46" fmla="*/ 2 w 17"/>
                    <a:gd name="T47" fmla="*/ 2 h 26"/>
                    <a:gd name="T48" fmla="*/ 2 w 17"/>
                    <a:gd name="T49" fmla="*/ 2 h 26"/>
                    <a:gd name="T50" fmla="*/ 2 w 17"/>
                    <a:gd name="T51" fmla="*/ 2 h 26"/>
                    <a:gd name="T52" fmla="*/ 1 w 17"/>
                    <a:gd name="T53" fmla="*/ 3 h 26"/>
                    <a:gd name="T54" fmla="*/ 0 w 17"/>
                    <a:gd name="T55" fmla="*/ 5 h 26"/>
                    <a:gd name="T56" fmla="*/ 1 w 17"/>
                    <a:gd name="T57" fmla="*/ 6 h 26"/>
                    <a:gd name="T58" fmla="*/ 0 w 17"/>
                    <a:gd name="T59" fmla="*/ 6 h 26"/>
                    <a:gd name="T60" fmla="*/ 0 w 17"/>
                    <a:gd name="T61" fmla="*/ 7 h 26"/>
                    <a:gd name="T62" fmla="*/ 1 w 17"/>
                    <a:gd name="T63" fmla="*/ 8 h 26"/>
                    <a:gd name="T64" fmla="*/ 1 w 17"/>
                    <a:gd name="T65" fmla="*/ 8 h 26"/>
                    <a:gd name="T66" fmla="*/ 1 w 17"/>
                    <a:gd name="T67" fmla="*/ 8 h 26"/>
                    <a:gd name="T68" fmla="*/ 2 w 17"/>
                    <a:gd name="T69" fmla="*/ 9 h 26"/>
                    <a:gd name="T70" fmla="*/ 2 w 17"/>
                    <a:gd name="T71" fmla="*/ 8 h 26"/>
                    <a:gd name="T72" fmla="*/ 2 w 17"/>
                    <a:gd name="T73" fmla="*/ 7 h 26"/>
                    <a:gd name="T74" fmla="*/ 2 w 17"/>
                    <a:gd name="T75" fmla="*/ 5 h 26"/>
                    <a:gd name="T76" fmla="*/ 2 w 17"/>
                    <a:gd name="T77" fmla="*/ 3 h 26"/>
                    <a:gd name="T78" fmla="*/ 2 w 17"/>
                    <a:gd name="T79" fmla="*/ 0 h 26"/>
                    <a:gd name="T80" fmla="*/ 2 w 17"/>
                    <a:gd name="T81" fmla="*/ 0 h 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 h="26">
                      <a:moveTo>
                        <a:pt x="16" y="20"/>
                      </a:moveTo>
                      <a:cubicBezTo>
                        <a:pt x="16" y="20"/>
                        <a:pt x="15" y="20"/>
                        <a:pt x="15" y="21"/>
                      </a:cubicBezTo>
                      <a:cubicBezTo>
                        <a:pt x="14" y="22"/>
                        <a:pt x="14" y="22"/>
                        <a:pt x="14" y="22"/>
                      </a:cubicBezTo>
                      <a:cubicBezTo>
                        <a:pt x="13" y="22"/>
                        <a:pt x="13" y="22"/>
                        <a:pt x="13" y="22"/>
                      </a:cubicBezTo>
                      <a:cubicBezTo>
                        <a:pt x="13" y="22"/>
                        <a:pt x="13" y="21"/>
                        <a:pt x="13" y="21"/>
                      </a:cubicBezTo>
                      <a:cubicBezTo>
                        <a:pt x="12" y="21"/>
                        <a:pt x="12" y="22"/>
                        <a:pt x="11" y="22"/>
                      </a:cubicBezTo>
                      <a:cubicBezTo>
                        <a:pt x="11" y="22"/>
                        <a:pt x="10" y="23"/>
                        <a:pt x="10" y="23"/>
                      </a:cubicBezTo>
                      <a:cubicBezTo>
                        <a:pt x="10" y="23"/>
                        <a:pt x="10" y="23"/>
                        <a:pt x="10" y="24"/>
                      </a:cubicBezTo>
                      <a:cubicBezTo>
                        <a:pt x="10" y="24"/>
                        <a:pt x="11" y="25"/>
                        <a:pt x="11" y="25"/>
                      </a:cubicBezTo>
                      <a:cubicBezTo>
                        <a:pt x="11" y="25"/>
                        <a:pt x="11" y="25"/>
                        <a:pt x="11" y="25"/>
                      </a:cubicBezTo>
                      <a:cubicBezTo>
                        <a:pt x="11" y="25"/>
                        <a:pt x="12" y="25"/>
                        <a:pt x="12" y="26"/>
                      </a:cubicBezTo>
                      <a:cubicBezTo>
                        <a:pt x="12" y="26"/>
                        <a:pt x="12" y="26"/>
                        <a:pt x="12" y="26"/>
                      </a:cubicBezTo>
                      <a:cubicBezTo>
                        <a:pt x="13" y="26"/>
                        <a:pt x="13" y="25"/>
                        <a:pt x="14" y="25"/>
                      </a:cubicBezTo>
                      <a:cubicBezTo>
                        <a:pt x="14" y="24"/>
                        <a:pt x="15" y="24"/>
                        <a:pt x="15" y="24"/>
                      </a:cubicBezTo>
                      <a:cubicBezTo>
                        <a:pt x="15" y="24"/>
                        <a:pt x="15" y="24"/>
                        <a:pt x="15" y="24"/>
                      </a:cubicBezTo>
                      <a:cubicBezTo>
                        <a:pt x="15" y="24"/>
                        <a:pt x="15" y="24"/>
                        <a:pt x="15" y="24"/>
                      </a:cubicBezTo>
                      <a:cubicBezTo>
                        <a:pt x="16" y="24"/>
                        <a:pt x="17" y="23"/>
                        <a:pt x="17" y="22"/>
                      </a:cubicBezTo>
                      <a:cubicBezTo>
                        <a:pt x="17" y="22"/>
                        <a:pt x="17" y="22"/>
                        <a:pt x="17" y="22"/>
                      </a:cubicBezTo>
                      <a:cubicBezTo>
                        <a:pt x="17" y="21"/>
                        <a:pt x="17" y="21"/>
                        <a:pt x="16" y="20"/>
                      </a:cubicBezTo>
                      <a:cubicBezTo>
                        <a:pt x="16" y="20"/>
                        <a:pt x="16" y="20"/>
                        <a:pt x="16" y="20"/>
                      </a:cubicBezTo>
                      <a:moveTo>
                        <a:pt x="3" y="0"/>
                      </a:moveTo>
                      <a:cubicBezTo>
                        <a:pt x="3" y="1"/>
                        <a:pt x="3" y="1"/>
                        <a:pt x="2" y="2"/>
                      </a:cubicBezTo>
                      <a:cubicBezTo>
                        <a:pt x="2" y="2"/>
                        <a:pt x="2" y="2"/>
                        <a:pt x="2" y="2"/>
                      </a:cubicBezTo>
                      <a:cubicBezTo>
                        <a:pt x="2" y="2"/>
                        <a:pt x="2" y="2"/>
                        <a:pt x="2" y="2"/>
                      </a:cubicBezTo>
                      <a:cubicBezTo>
                        <a:pt x="2" y="2"/>
                        <a:pt x="2" y="2"/>
                        <a:pt x="2" y="2"/>
                      </a:cubicBezTo>
                      <a:cubicBezTo>
                        <a:pt x="2" y="2"/>
                        <a:pt x="2" y="2"/>
                        <a:pt x="2" y="2"/>
                      </a:cubicBezTo>
                      <a:cubicBezTo>
                        <a:pt x="1" y="4"/>
                        <a:pt x="2" y="6"/>
                        <a:pt x="1" y="7"/>
                      </a:cubicBezTo>
                      <a:cubicBezTo>
                        <a:pt x="0" y="8"/>
                        <a:pt x="0" y="9"/>
                        <a:pt x="0" y="9"/>
                      </a:cubicBezTo>
                      <a:cubicBezTo>
                        <a:pt x="0" y="10"/>
                        <a:pt x="1" y="11"/>
                        <a:pt x="1" y="12"/>
                      </a:cubicBezTo>
                      <a:cubicBezTo>
                        <a:pt x="1" y="12"/>
                        <a:pt x="1" y="12"/>
                        <a:pt x="0" y="12"/>
                      </a:cubicBezTo>
                      <a:cubicBezTo>
                        <a:pt x="0" y="13"/>
                        <a:pt x="0" y="13"/>
                        <a:pt x="0" y="14"/>
                      </a:cubicBezTo>
                      <a:cubicBezTo>
                        <a:pt x="0" y="15"/>
                        <a:pt x="1" y="15"/>
                        <a:pt x="1" y="16"/>
                      </a:cubicBezTo>
                      <a:cubicBezTo>
                        <a:pt x="1" y="16"/>
                        <a:pt x="1" y="16"/>
                        <a:pt x="1" y="16"/>
                      </a:cubicBezTo>
                      <a:cubicBezTo>
                        <a:pt x="1" y="17"/>
                        <a:pt x="1" y="17"/>
                        <a:pt x="1" y="17"/>
                      </a:cubicBezTo>
                      <a:cubicBezTo>
                        <a:pt x="2" y="18"/>
                        <a:pt x="3" y="18"/>
                        <a:pt x="3" y="18"/>
                      </a:cubicBezTo>
                      <a:cubicBezTo>
                        <a:pt x="3" y="18"/>
                        <a:pt x="3" y="17"/>
                        <a:pt x="3" y="17"/>
                      </a:cubicBezTo>
                      <a:cubicBezTo>
                        <a:pt x="3" y="15"/>
                        <a:pt x="1" y="15"/>
                        <a:pt x="2" y="13"/>
                      </a:cubicBezTo>
                      <a:cubicBezTo>
                        <a:pt x="2" y="11"/>
                        <a:pt x="1" y="11"/>
                        <a:pt x="2" y="9"/>
                      </a:cubicBezTo>
                      <a:cubicBezTo>
                        <a:pt x="2" y="7"/>
                        <a:pt x="1" y="6"/>
                        <a:pt x="2" y="4"/>
                      </a:cubicBezTo>
                      <a:cubicBezTo>
                        <a:pt x="3" y="3"/>
                        <a:pt x="3" y="2"/>
                        <a:pt x="3" y="0"/>
                      </a:cubicBezTo>
                      <a:cubicBezTo>
                        <a:pt x="3" y="0"/>
                        <a:pt x="3" y="0"/>
                        <a:pt x="3" y="0"/>
                      </a:cubicBezTo>
                    </a:path>
                  </a:pathLst>
                </a:custGeom>
                <a:solidFill>
                  <a:srgbClr val="A977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6" name="Freeform 9267">
                  <a:extLst>
                    <a:ext uri="{FF2B5EF4-FFF2-40B4-BE49-F238E27FC236}">
                      <a16:creationId xmlns:a16="http://schemas.microsoft.com/office/drawing/2014/main" id="{BB68578B-FC36-29BB-0A3C-61F79AEDD821}"/>
                    </a:ext>
                  </a:extLst>
                </p:cNvPr>
                <p:cNvSpPr>
                  <a:spLocks/>
                </p:cNvSpPr>
                <p:nvPr/>
              </p:nvSpPr>
              <p:spPr bwMode="auto">
                <a:xfrm>
                  <a:off x="4509" y="2320"/>
                  <a:ext cx="4" cy="5"/>
                </a:xfrm>
                <a:custGeom>
                  <a:avLst/>
                  <a:gdLst>
                    <a:gd name="T0" fmla="*/ 2 w 5"/>
                    <a:gd name="T1" fmla="*/ 0 h 5"/>
                    <a:gd name="T2" fmla="*/ 2 w 5"/>
                    <a:gd name="T3" fmla="*/ 0 h 5"/>
                    <a:gd name="T4" fmla="*/ 1 w 5"/>
                    <a:gd name="T5" fmla="*/ 3 h 5"/>
                    <a:gd name="T6" fmla="*/ 0 w 5"/>
                    <a:gd name="T7" fmla="*/ 3 h 5"/>
                    <a:gd name="T8" fmla="*/ 0 w 5"/>
                    <a:gd name="T9" fmla="*/ 3 h 5"/>
                    <a:gd name="T10" fmla="*/ 1 w 5"/>
                    <a:gd name="T11" fmla="*/ 5 h 5"/>
                    <a:gd name="T12" fmla="*/ 2 w 5"/>
                    <a:gd name="T13" fmla="*/ 3 h 5"/>
                    <a:gd name="T14" fmla="*/ 2 w 5"/>
                    <a:gd name="T15" fmla="*/ 3 h 5"/>
                    <a:gd name="T16" fmla="*/ 2 w 5"/>
                    <a:gd name="T17" fmla="*/ 3 h 5"/>
                    <a:gd name="T18" fmla="*/ 2 w 5"/>
                    <a:gd name="T19" fmla="*/ 0 h 5"/>
                    <a:gd name="T20" fmla="*/ 2 w 5"/>
                    <a:gd name="T21" fmla="*/ 0 h 5"/>
                    <a:gd name="T22" fmla="*/ 2 w 5"/>
                    <a:gd name="T23" fmla="*/ 0 h 5"/>
                    <a:gd name="T24" fmla="*/ 2 w 5"/>
                    <a:gd name="T25" fmla="*/ 0 h 5"/>
                    <a:gd name="T26" fmla="*/ 2 w 5"/>
                    <a:gd name="T27" fmla="*/ 0 h 5"/>
                    <a:gd name="T28" fmla="*/ 2 w 5"/>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5">
                      <a:moveTo>
                        <a:pt x="4" y="0"/>
                      </a:moveTo>
                      <a:cubicBezTo>
                        <a:pt x="4" y="0"/>
                        <a:pt x="4" y="0"/>
                        <a:pt x="3" y="0"/>
                      </a:cubicBezTo>
                      <a:cubicBezTo>
                        <a:pt x="3" y="1"/>
                        <a:pt x="2" y="3"/>
                        <a:pt x="1" y="3"/>
                      </a:cubicBezTo>
                      <a:cubicBezTo>
                        <a:pt x="1" y="3"/>
                        <a:pt x="0" y="3"/>
                        <a:pt x="0" y="3"/>
                      </a:cubicBezTo>
                      <a:cubicBezTo>
                        <a:pt x="0" y="3"/>
                        <a:pt x="0" y="3"/>
                        <a:pt x="0" y="3"/>
                      </a:cubicBezTo>
                      <a:cubicBezTo>
                        <a:pt x="1" y="4"/>
                        <a:pt x="1" y="4"/>
                        <a:pt x="1" y="5"/>
                      </a:cubicBezTo>
                      <a:cubicBezTo>
                        <a:pt x="2" y="4"/>
                        <a:pt x="2" y="3"/>
                        <a:pt x="3" y="3"/>
                      </a:cubicBezTo>
                      <a:cubicBezTo>
                        <a:pt x="3" y="3"/>
                        <a:pt x="3" y="3"/>
                        <a:pt x="3" y="3"/>
                      </a:cubicBezTo>
                      <a:cubicBezTo>
                        <a:pt x="3" y="3"/>
                        <a:pt x="3" y="3"/>
                        <a:pt x="3" y="3"/>
                      </a:cubicBezTo>
                      <a:cubicBezTo>
                        <a:pt x="4" y="3"/>
                        <a:pt x="5" y="1"/>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path>
                  </a:pathLst>
                </a:custGeom>
                <a:solidFill>
                  <a:srgbClr val="B181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7" name="Freeform 9268">
                  <a:extLst>
                    <a:ext uri="{FF2B5EF4-FFF2-40B4-BE49-F238E27FC236}">
                      <a16:creationId xmlns:a16="http://schemas.microsoft.com/office/drawing/2014/main" id="{970FDE79-4D48-499D-1910-4175BC713C9F}"/>
                    </a:ext>
                  </a:extLst>
                </p:cNvPr>
                <p:cNvSpPr>
                  <a:spLocks/>
                </p:cNvSpPr>
                <p:nvPr/>
              </p:nvSpPr>
              <p:spPr bwMode="auto">
                <a:xfrm>
                  <a:off x="4502" y="2325"/>
                  <a:ext cx="1" cy="1"/>
                </a:xfrm>
                <a:custGeom>
                  <a:avLst/>
                  <a:gdLst>
                    <a:gd name="T0" fmla="*/ 0 w 1"/>
                    <a:gd name="T1" fmla="*/ 0 h 1"/>
                    <a:gd name="T2" fmla="*/ 0 w 1"/>
                    <a:gd name="T3" fmla="*/ 0 h 1"/>
                    <a:gd name="T4" fmla="*/ 1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1" y="0"/>
                      </a:cubicBezTo>
                      <a:cubicBezTo>
                        <a:pt x="1" y="0"/>
                        <a:pt x="0" y="0"/>
                        <a:pt x="0" y="0"/>
                      </a:cubicBezTo>
                    </a:path>
                  </a:pathLst>
                </a:custGeom>
                <a:solidFill>
                  <a:srgbClr val="A977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8" name="Freeform 9269">
                  <a:extLst>
                    <a:ext uri="{FF2B5EF4-FFF2-40B4-BE49-F238E27FC236}">
                      <a16:creationId xmlns:a16="http://schemas.microsoft.com/office/drawing/2014/main" id="{A21038EB-F3DF-3769-6477-DCC35A00359B}"/>
                    </a:ext>
                  </a:extLst>
                </p:cNvPr>
                <p:cNvSpPr>
                  <a:spLocks/>
                </p:cNvSpPr>
                <p:nvPr/>
              </p:nvSpPr>
              <p:spPr bwMode="auto">
                <a:xfrm>
                  <a:off x="4496" y="2320"/>
                  <a:ext cx="8" cy="9"/>
                </a:xfrm>
                <a:custGeom>
                  <a:avLst/>
                  <a:gdLst>
                    <a:gd name="T0" fmla="*/ 0 w 10"/>
                    <a:gd name="T1" fmla="*/ 0 h 11"/>
                    <a:gd name="T2" fmla="*/ 0 w 10"/>
                    <a:gd name="T3" fmla="*/ 1 h 11"/>
                    <a:gd name="T4" fmla="*/ 0 w 10"/>
                    <a:gd name="T5" fmla="*/ 1 h 11"/>
                    <a:gd name="T6" fmla="*/ 1 w 10"/>
                    <a:gd name="T7" fmla="*/ 2 h 11"/>
                    <a:gd name="T8" fmla="*/ 1 w 10"/>
                    <a:gd name="T9" fmla="*/ 2 h 11"/>
                    <a:gd name="T10" fmla="*/ 2 w 10"/>
                    <a:gd name="T11" fmla="*/ 2 h 11"/>
                    <a:gd name="T12" fmla="*/ 1 w 10"/>
                    <a:gd name="T13" fmla="*/ 2 h 11"/>
                    <a:gd name="T14" fmla="*/ 1 w 10"/>
                    <a:gd name="T15" fmla="*/ 2 h 11"/>
                    <a:gd name="T16" fmla="*/ 1 w 10"/>
                    <a:gd name="T17" fmla="*/ 2 h 11"/>
                    <a:gd name="T18" fmla="*/ 1 w 10"/>
                    <a:gd name="T19" fmla="*/ 2 h 11"/>
                    <a:gd name="T20" fmla="*/ 1 w 10"/>
                    <a:gd name="T21" fmla="*/ 2 h 11"/>
                    <a:gd name="T22" fmla="*/ 2 w 10"/>
                    <a:gd name="T23" fmla="*/ 3 h 11"/>
                    <a:gd name="T24" fmla="*/ 2 w 10"/>
                    <a:gd name="T25" fmla="*/ 3 h 11"/>
                    <a:gd name="T26" fmla="*/ 2 w 10"/>
                    <a:gd name="T27" fmla="*/ 3 h 11"/>
                    <a:gd name="T28" fmla="*/ 2 w 10"/>
                    <a:gd name="T29" fmla="*/ 4 h 11"/>
                    <a:gd name="T30" fmla="*/ 2 w 10"/>
                    <a:gd name="T31" fmla="*/ 4 h 11"/>
                    <a:gd name="T32" fmla="*/ 2 w 10"/>
                    <a:gd name="T33" fmla="*/ 4 h 11"/>
                    <a:gd name="T34" fmla="*/ 2 w 10"/>
                    <a:gd name="T35" fmla="*/ 4 h 11"/>
                    <a:gd name="T36" fmla="*/ 2 w 10"/>
                    <a:gd name="T37" fmla="*/ 4 h 11"/>
                    <a:gd name="T38" fmla="*/ 2 w 10"/>
                    <a:gd name="T39" fmla="*/ 4 h 11"/>
                    <a:gd name="T40" fmla="*/ 2 w 10"/>
                    <a:gd name="T41" fmla="*/ 4 h 11"/>
                    <a:gd name="T42" fmla="*/ 2 w 10"/>
                    <a:gd name="T43" fmla="*/ 4 h 11"/>
                    <a:gd name="T44" fmla="*/ 2 w 10"/>
                    <a:gd name="T45" fmla="*/ 5 h 11"/>
                    <a:gd name="T46" fmla="*/ 2 w 10"/>
                    <a:gd name="T47" fmla="*/ 5 h 11"/>
                    <a:gd name="T48" fmla="*/ 2 w 10"/>
                    <a:gd name="T49" fmla="*/ 5 h 11"/>
                    <a:gd name="T50" fmla="*/ 2 w 10"/>
                    <a:gd name="T51" fmla="*/ 4 h 11"/>
                    <a:gd name="T52" fmla="*/ 2 w 10"/>
                    <a:gd name="T53" fmla="*/ 4 h 11"/>
                    <a:gd name="T54" fmla="*/ 3 w 10"/>
                    <a:gd name="T55" fmla="*/ 5 h 11"/>
                    <a:gd name="T56" fmla="*/ 4 w 10"/>
                    <a:gd name="T57" fmla="*/ 5 h 11"/>
                    <a:gd name="T58" fmla="*/ 4 w 10"/>
                    <a:gd name="T59" fmla="*/ 4 h 11"/>
                    <a:gd name="T60" fmla="*/ 4 w 10"/>
                    <a:gd name="T61" fmla="*/ 4 h 11"/>
                    <a:gd name="T62" fmla="*/ 4 w 10"/>
                    <a:gd name="T63" fmla="*/ 3 h 11"/>
                    <a:gd name="T64" fmla="*/ 3 w 10"/>
                    <a:gd name="T65" fmla="*/ 3 h 11"/>
                    <a:gd name="T66" fmla="*/ 3 w 10"/>
                    <a:gd name="T67" fmla="*/ 2 h 11"/>
                    <a:gd name="T68" fmla="*/ 3 w 10"/>
                    <a:gd name="T69" fmla="*/ 2 h 11"/>
                    <a:gd name="T70" fmla="*/ 3 w 10"/>
                    <a:gd name="T71" fmla="*/ 2 h 11"/>
                    <a:gd name="T72" fmla="*/ 2 w 10"/>
                    <a:gd name="T73" fmla="*/ 2 h 11"/>
                    <a:gd name="T74" fmla="*/ 2 w 10"/>
                    <a:gd name="T75" fmla="*/ 2 h 11"/>
                    <a:gd name="T76" fmla="*/ 2 w 10"/>
                    <a:gd name="T77" fmla="*/ 2 h 11"/>
                    <a:gd name="T78" fmla="*/ 2 w 10"/>
                    <a:gd name="T79" fmla="*/ 2 h 11"/>
                    <a:gd name="T80" fmla="*/ 2 w 10"/>
                    <a:gd name="T81" fmla="*/ 2 h 11"/>
                    <a:gd name="T82" fmla="*/ 0 w 10"/>
                    <a:gd name="T83" fmla="*/ 1 h 11"/>
                    <a:gd name="T84" fmla="*/ 0 w 10"/>
                    <a:gd name="T85" fmla="*/ 0 h 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 h="11">
                      <a:moveTo>
                        <a:pt x="0" y="0"/>
                      </a:moveTo>
                      <a:cubicBezTo>
                        <a:pt x="0" y="1"/>
                        <a:pt x="0" y="1"/>
                        <a:pt x="0" y="1"/>
                      </a:cubicBezTo>
                      <a:cubicBezTo>
                        <a:pt x="0" y="1"/>
                        <a:pt x="0" y="1"/>
                        <a:pt x="0" y="1"/>
                      </a:cubicBezTo>
                      <a:cubicBezTo>
                        <a:pt x="0" y="3"/>
                        <a:pt x="1" y="3"/>
                        <a:pt x="1" y="4"/>
                      </a:cubicBezTo>
                      <a:cubicBezTo>
                        <a:pt x="1" y="4"/>
                        <a:pt x="1" y="4"/>
                        <a:pt x="1" y="4"/>
                      </a:cubicBezTo>
                      <a:cubicBezTo>
                        <a:pt x="2" y="4"/>
                        <a:pt x="3" y="5"/>
                        <a:pt x="3" y="6"/>
                      </a:cubicBezTo>
                      <a:cubicBezTo>
                        <a:pt x="3" y="5"/>
                        <a:pt x="2" y="4"/>
                        <a:pt x="1" y="4"/>
                      </a:cubicBezTo>
                      <a:cubicBezTo>
                        <a:pt x="1" y="4"/>
                        <a:pt x="1" y="4"/>
                        <a:pt x="1" y="4"/>
                      </a:cubicBezTo>
                      <a:cubicBezTo>
                        <a:pt x="1" y="4"/>
                        <a:pt x="1" y="4"/>
                        <a:pt x="1" y="4"/>
                      </a:cubicBezTo>
                      <a:cubicBezTo>
                        <a:pt x="1" y="4"/>
                        <a:pt x="1" y="4"/>
                        <a:pt x="1" y="4"/>
                      </a:cubicBezTo>
                      <a:cubicBezTo>
                        <a:pt x="1" y="5"/>
                        <a:pt x="1" y="5"/>
                        <a:pt x="1" y="5"/>
                      </a:cubicBezTo>
                      <a:cubicBezTo>
                        <a:pt x="1" y="6"/>
                        <a:pt x="2" y="6"/>
                        <a:pt x="2" y="7"/>
                      </a:cubicBezTo>
                      <a:cubicBezTo>
                        <a:pt x="2" y="7"/>
                        <a:pt x="2" y="7"/>
                        <a:pt x="2" y="7"/>
                      </a:cubicBezTo>
                      <a:cubicBezTo>
                        <a:pt x="2" y="7"/>
                        <a:pt x="2" y="7"/>
                        <a:pt x="2" y="7"/>
                      </a:cubicBezTo>
                      <a:cubicBezTo>
                        <a:pt x="2" y="9"/>
                        <a:pt x="4" y="8"/>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5" y="10"/>
                        <a:pt x="5" y="10"/>
                        <a:pt x="5" y="10"/>
                      </a:cubicBezTo>
                      <a:cubicBezTo>
                        <a:pt x="5" y="10"/>
                        <a:pt x="5" y="10"/>
                        <a:pt x="6" y="10"/>
                      </a:cubicBezTo>
                      <a:cubicBezTo>
                        <a:pt x="5" y="9"/>
                        <a:pt x="5" y="9"/>
                        <a:pt x="5" y="8"/>
                      </a:cubicBezTo>
                      <a:cubicBezTo>
                        <a:pt x="6" y="9"/>
                        <a:pt x="6" y="9"/>
                        <a:pt x="6" y="9"/>
                      </a:cubicBezTo>
                      <a:cubicBezTo>
                        <a:pt x="6" y="9"/>
                        <a:pt x="7" y="10"/>
                        <a:pt x="8" y="11"/>
                      </a:cubicBezTo>
                      <a:cubicBezTo>
                        <a:pt x="8" y="11"/>
                        <a:pt x="8" y="10"/>
                        <a:pt x="9" y="10"/>
                      </a:cubicBezTo>
                      <a:cubicBezTo>
                        <a:pt x="9" y="10"/>
                        <a:pt x="10" y="9"/>
                        <a:pt x="10" y="9"/>
                      </a:cubicBezTo>
                      <a:cubicBezTo>
                        <a:pt x="10" y="9"/>
                        <a:pt x="9" y="8"/>
                        <a:pt x="9" y="8"/>
                      </a:cubicBezTo>
                      <a:cubicBezTo>
                        <a:pt x="9" y="7"/>
                        <a:pt x="9" y="7"/>
                        <a:pt x="9" y="7"/>
                      </a:cubicBezTo>
                      <a:cubicBezTo>
                        <a:pt x="9" y="7"/>
                        <a:pt x="9" y="7"/>
                        <a:pt x="8" y="7"/>
                      </a:cubicBezTo>
                      <a:cubicBezTo>
                        <a:pt x="8" y="7"/>
                        <a:pt x="8" y="7"/>
                        <a:pt x="8" y="6"/>
                      </a:cubicBezTo>
                      <a:cubicBezTo>
                        <a:pt x="8" y="6"/>
                        <a:pt x="8" y="6"/>
                        <a:pt x="8" y="6"/>
                      </a:cubicBezTo>
                      <a:cubicBezTo>
                        <a:pt x="7" y="6"/>
                        <a:pt x="7" y="6"/>
                        <a:pt x="7" y="6"/>
                      </a:cubicBezTo>
                      <a:cubicBezTo>
                        <a:pt x="7" y="6"/>
                        <a:pt x="7" y="6"/>
                        <a:pt x="6" y="6"/>
                      </a:cubicBezTo>
                      <a:cubicBezTo>
                        <a:pt x="6" y="6"/>
                        <a:pt x="6" y="6"/>
                        <a:pt x="5" y="6"/>
                      </a:cubicBezTo>
                      <a:cubicBezTo>
                        <a:pt x="5" y="6"/>
                        <a:pt x="5" y="6"/>
                        <a:pt x="5" y="5"/>
                      </a:cubicBezTo>
                      <a:cubicBezTo>
                        <a:pt x="5" y="3"/>
                        <a:pt x="3" y="5"/>
                        <a:pt x="3" y="3"/>
                      </a:cubicBezTo>
                      <a:cubicBezTo>
                        <a:pt x="3" y="2"/>
                        <a:pt x="3" y="2"/>
                        <a:pt x="2" y="2"/>
                      </a:cubicBezTo>
                      <a:cubicBezTo>
                        <a:pt x="2" y="2"/>
                        <a:pt x="1" y="2"/>
                        <a:pt x="0" y="1"/>
                      </a:cubicBezTo>
                      <a:cubicBezTo>
                        <a:pt x="0" y="1"/>
                        <a:pt x="0" y="1"/>
                        <a:pt x="0" y="0"/>
                      </a:cubicBezTo>
                    </a:path>
                  </a:pathLst>
                </a:custGeom>
                <a:solidFill>
                  <a:srgbClr val="DCDC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89" name="Freeform 9270">
                  <a:extLst>
                    <a:ext uri="{FF2B5EF4-FFF2-40B4-BE49-F238E27FC236}">
                      <a16:creationId xmlns:a16="http://schemas.microsoft.com/office/drawing/2014/main" id="{DF3C74E1-F741-5BAC-1C9C-692732BC0861}"/>
                    </a:ext>
                  </a:extLst>
                </p:cNvPr>
                <p:cNvSpPr>
                  <a:spLocks/>
                </p:cNvSpPr>
                <p:nvPr/>
              </p:nvSpPr>
              <p:spPr bwMode="auto">
                <a:xfrm>
                  <a:off x="4500" y="2326"/>
                  <a:ext cx="3" cy="3"/>
                </a:xfrm>
                <a:custGeom>
                  <a:avLst/>
                  <a:gdLst>
                    <a:gd name="T0" fmla="*/ 0 w 3"/>
                    <a:gd name="T1" fmla="*/ 0 h 3"/>
                    <a:gd name="T2" fmla="*/ 1 w 3"/>
                    <a:gd name="T3" fmla="*/ 2 h 3"/>
                    <a:gd name="T4" fmla="*/ 1 w 3"/>
                    <a:gd name="T5" fmla="*/ 2 h 3"/>
                    <a:gd name="T6" fmla="*/ 1 w 3"/>
                    <a:gd name="T7" fmla="*/ 2 h 3"/>
                    <a:gd name="T8" fmla="*/ 2 w 3"/>
                    <a:gd name="T9" fmla="*/ 3 h 3"/>
                    <a:gd name="T10" fmla="*/ 3 w 3"/>
                    <a:gd name="T11" fmla="*/ 3 h 3"/>
                    <a:gd name="T12" fmla="*/ 1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3">
                      <a:moveTo>
                        <a:pt x="0" y="0"/>
                      </a:moveTo>
                      <a:cubicBezTo>
                        <a:pt x="0" y="1"/>
                        <a:pt x="0" y="1"/>
                        <a:pt x="1" y="2"/>
                      </a:cubicBezTo>
                      <a:cubicBezTo>
                        <a:pt x="1" y="2"/>
                        <a:pt x="1" y="2"/>
                        <a:pt x="1" y="2"/>
                      </a:cubicBezTo>
                      <a:cubicBezTo>
                        <a:pt x="1" y="2"/>
                        <a:pt x="1" y="2"/>
                        <a:pt x="1" y="2"/>
                      </a:cubicBezTo>
                      <a:cubicBezTo>
                        <a:pt x="2" y="3"/>
                        <a:pt x="2" y="3"/>
                        <a:pt x="2" y="3"/>
                      </a:cubicBezTo>
                      <a:cubicBezTo>
                        <a:pt x="2" y="3"/>
                        <a:pt x="2" y="3"/>
                        <a:pt x="3" y="3"/>
                      </a:cubicBezTo>
                      <a:cubicBezTo>
                        <a:pt x="2" y="2"/>
                        <a:pt x="1" y="1"/>
                        <a:pt x="1" y="1"/>
                      </a:cubicBezTo>
                      <a:cubicBezTo>
                        <a:pt x="0" y="0"/>
                        <a:pt x="0" y="0"/>
                        <a:pt x="0" y="0"/>
                      </a:cubicBezTo>
                    </a:path>
                  </a:pathLst>
                </a:custGeom>
                <a:solidFill>
                  <a:srgbClr val="C1C2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0" name="Freeform 9271">
                  <a:extLst>
                    <a:ext uri="{FF2B5EF4-FFF2-40B4-BE49-F238E27FC236}">
                      <a16:creationId xmlns:a16="http://schemas.microsoft.com/office/drawing/2014/main" id="{F3365421-2E49-2276-3775-44B5C09790FA}"/>
                    </a:ext>
                  </a:extLst>
                </p:cNvPr>
                <p:cNvSpPr>
                  <a:spLocks/>
                </p:cNvSpPr>
                <p:nvPr/>
              </p:nvSpPr>
              <p:spPr bwMode="auto">
                <a:xfrm>
                  <a:off x="4497" y="2323"/>
                  <a:ext cx="2" cy="2"/>
                </a:xfrm>
                <a:custGeom>
                  <a:avLst/>
                  <a:gdLst>
                    <a:gd name="T0" fmla="*/ 0 w 2"/>
                    <a:gd name="T1" fmla="*/ 0 h 2"/>
                    <a:gd name="T2" fmla="*/ 0 w 2"/>
                    <a:gd name="T3" fmla="*/ 0 h 2"/>
                    <a:gd name="T4" fmla="*/ 0 w 2"/>
                    <a:gd name="T5" fmla="*/ 0 h 2"/>
                    <a:gd name="T6" fmla="*/ 0 w 2"/>
                    <a:gd name="T7" fmla="*/ 0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0" y="0"/>
                      </a:moveTo>
                      <a:cubicBezTo>
                        <a:pt x="0" y="0"/>
                        <a:pt x="0" y="0"/>
                        <a:pt x="0" y="0"/>
                      </a:cubicBezTo>
                      <a:cubicBezTo>
                        <a:pt x="0" y="0"/>
                        <a:pt x="0" y="0"/>
                        <a:pt x="0" y="0"/>
                      </a:cubicBezTo>
                      <a:cubicBezTo>
                        <a:pt x="0" y="0"/>
                        <a:pt x="0" y="0"/>
                        <a:pt x="0" y="0"/>
                      </a:cubicBezTo>
                      <a:cubicBezTo>
                        <a:pt x="1" y="0"/>
                        <a:pt x="2" y="1"/>
                        <a:pt x="2" y="2"/>
                      </a:cubicBezTo>
                      <a:cubicBezTo>
                        <a:pt x="2" y="1"/>
                        <a:pt x="1" y="0"/>
                        <a:pt x="0" y="0"/>
                      </a:cubicBezTo>
                    </a:path>
                  </a:pathLst>
                </a:custGeom>
                <a:solidFill>
                  <a:srgbClr val="C1C2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1" name="Freeform 9272">
                  <a:extLst>
                    <a:ext uri="{FF2B5EF4-FFF2-40B4-BE49-F238E27FC236}">
                      <a16:creationId xmlns:a16="http://schemas.microsoft.com/office/drawing/2014/main" id="{A33BD36F-7206-4A17-2D6C-4F1099905B28}"/>
                    </a:ext>
                  </a:extLst>
                </p:cNvPr>
                <p:cNvSpPr>
                  <a:spLocks/>
                </p:cNvSpPr>
                <p:nvPr/>
              </p:nvSpPr>
              <p:spPr bwMode="auto">
                <a:xfrm>
                  <a:off x="4505" y="2301"/>
                  <a:ext cx="2" cy="2"/>
                </a:xfrm>
                <a:custGeom>
                  <a:avLst/>
                  <a:gdLst>
                    <a:gd name="T0" fmla="*/ 1 w 2"/>
                    <a:gd name="T1" fmla="*/ 0 h 3"/>
                    <a:gd name="T2" fmla="*/ 1 w 2"/>
                    <a:gd name="T3" fmla="*/ 0 h 3"/>
                    <a:gd name="T4" fmla="*/ 0 w 2"/>
                    <a:gd name="T5" fmla="*/ 1 h 3"/>
                    <a:gd name="T6" fmla="*/ 0 w 2"/>
                    <a:gd name="T7" fmla="*/ 1 h 3"/>
                    <a:gd name="T8" fmla="*/ 1 w 2"/>
                    <a:gd name="T9" fmla="*/ 1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0"/>
                        <a:pt x="1" y="0"/>
                        <a:pt x="1" y="0"/>
                      </a:cubicBezTo>
                      <a:cubicBezTo>
                        <a:pt x="2" y="0"/>
                        <a:pt x="1" y="2"/>
                        <a:pt x="0" y="3"/>
                      </a:cubicBezTo>
                      <a:cubicBezTo>
                        <a:pt x="0" y="3"/>
                        <a:pt x="0" y="3"/>
                        <a:pt x="0" y="3"/>
                      </a:cubicBezTo>
                      <a:cubicBezTo>
                        <a:pt x="1" y="3"/>
                        <a:pt x="1" y="3"/>
                        <a:pt x="1" y="2"/>
                      </a:cubicBezTo>
                      <a:cubicBezTo>
                        <a:pt x="2" y="1"/>
                        <a:pt x="1" y="0"/>
                        <a:pt x="1" y="0"/>
                      </a:cubicBezTo>
                    </a:path>
                  </a:pathLst>
                </a:custGeom>
                <a:solidFill>
                  <a:srgbClr val="BF8F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2" name="Freeform 9273">
                  <a:extLst>
                    <a:ext uri="{FF2B5EF4-FFF2-40B4-BE49-F238E27FC236}">
                      <a16:creationId xmlns:a16="http://schemas.microsoft.com/office/drawing/2014/main" id="{0E4D8C0B-6F44-6FFD-7826-2B148BE0A679}"/>
                    </a:ext>
                  </a:extLst>
                </p:cNvPr>
                <p:cNvSpPr>
                  <a:spLocks/>
                </p:cNvSpPr>
                <p:nvPr/>
              </p:nvSpPr>
              <p:spPr bwMode="auto">
                <a:xfrm>
                  <a:off x="4508" y="2296"/>
                  <a:ext cx="1" cy="4"/>
                </a:xfrm>
                <a:custGeom>
                  <a:avLst/>
                  <a:gdLst>
                    <a:gd name="T0" fmla="*/ 1 w 2"/>
                    <a:gd name="T1" fmla="*/ 0 h 4"/>
                    <a:gd name="T2" fmla="*/ 1 w 2"/>
                    <a:gd name="T3" fmla="*/ 4 h 4"/>
                    <a:gd name="T4" fmla="*/ 1 w 2"/>
                    <a:gd name="T5" fmla="*/ 4 h 4"/>
                    <a:gd name="T6" fmla="*/ 1 w 2"/>
                    <a:gd name="T7" fmla="*/ 1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0" y="1"/>
                        <a:pt x="1" y="4"/>
                        <a:pt x="2" y="4"/>
                      </a:cubicBezTo>
                      <a:cubicBezTo>
                        <a:pt x="2" y="4"/>
                        <a:pt x="2" y="4"/>
                        <a:pt x="2" y="4"/>
                      </a:cubicBezTo>
                      <a:cubicBezTo>
                        <a:pt x="2" y="3"/>
                        <a:pt x="2" y="1"/>
                        <a:pt x="2" y="1"/>
                      </a:cubicBezTo>
                      <a:cubicBezTo>
                        <a:pt x="2" y="0"/>
                        <a:pt x="2" y="0"/>
                        <a:pt x="2"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3" name="Freeform 9274">
                  <a:extLst>
                    <a:ext uri="{FF2B5EF4-FFF2-40B4-BE49-F238E27FC236}">
                      <a16:creationId xmlns:a16="http://schemas.microsoft.com/office/drawing/2014/main" id="{22B7C789-224A-22DA-85C5-08CED139A060}"/>
                    </a:ext>
                  </a:extLst>
                </p:cNvPr>
                <p:cNvSpPr>
                  <a:spLocks/>
                </p:cNvSpPr>
                <p:nvPr/>
              </p:nvSpPr>
              <p:spPr bwMode="auto">
                <a:xfrm>
                  <a:off x="4508" y="2304"/>
                  <a:ext cx="1" cy="3"/>
                </a:xfrm>
                <a:custGeom>
                  <a:avLst/>
                  <a:gdLst>
                    <a:gd name="T0" fmla="*/ 0 w 1"/>
                    <a:gd name="T1" fmla="*/ 0 h 4"/>
                    <a:gd name="T2" fmla="*/ 0 w 1"/>
                    <a:gd name="T3" fmla="*/ 1 h 4"/>
                    <a:gd name="T4" fmla="*/ 0 w 1"/>
                    <a:gd name="T5" fmla="*/ 1 h 4"/>
                    <a:gd name="T6" fmla="*/ 0 w 1"/>
                    <a:gd name="T7" fmla="*/ 1 h 4"/>
                    <a:gd name="T8" fmla="*/ 0 w 1"/>
                    <a:gd name="T9" fmla="*/ 2 h 4"/>
                    <a:gd name="T10" fmla="*/ 1 w 1"/>
                    <a:gd name="T11" fmla="*/ 1 h 4"/>
                    <a:gd name="T12" fmla="*/ 0 w 1"/>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0"/>
                      </a:moveTo>
                      <a:cubicBezTo>
                        <a:pt x="0" y="0"/>
                        <a:pt x="0" y="0"/>
                        <a:pt x="0" y="1"/>
                      </a:cubicBezTo>
                      <a:cubicBezTo>
                        <a:pt x="0" y="1"/>
                        <a:pt x="0" y="1"/>
                        <a:pt x="0" y="1"/>
                      </a:cubicBezTo>
                      <a:cubicBezTo>
                        <a:pt x="0" y="1"/>
                        <a:pt x="0" y="1"/>
                        <a:pt x="0" y="1"/>
                      </a:cubicBezTo>
                      <a:cubicBezTo>
                        <a:pt x="1" y="1"/>
                        <a:pt x="0" y="4"/>
                        <a:pt x="0" y="4"/>
                      </a:cubicBezTo>
                      <a:cubicBezTo>
                        <a:pt x="1" y="4"/>
                        <a:pt x="1" y="1"/>
                        <a:pt x="1" y="1"/>
                      </a:cubicBezTo>
                      <a:cubicBezTo>
                        <a:pt x="1" y="0"/>
                        <a:pt x="1" y="0"/>
                        <a:pt x="0" y="0"/>
                      </a:cubicBezTo>
                    </a:path>
                  </a:pathLst>
                </a:custGeom>
                <a:solidFill>
                  <a:srgbClr val="BF8F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4" name="Freeform 9275">
                  <a:extLst>
                    <a:ext uri="{FF2B5EF4-FFF2-40B4-BE49-F238E27FC236}">
                      <a16:creationId xmlns:a16="http://schemas.microsoft.com/office/drawing/2014/main" id="{FCB60432-DBBF-8148-DB13-01603BB0A21B}"/>
                    </a:ext>
                  </a:extLst>
                </p:cNvPr>
                <p:cNvSpPr>
                  <a:spLocks noEditPoints="1"/>
                </p:cNvSpPr>
                <p:nvPr/>
              </p:nvSpPr>
              <p:spPr bwMode="auto">
                <a:xfrm>
                  <a:off x="4512" y="2299"/>
                  <a:ext cx="2" cy="5"/>
                </a:xfrm>
                <a:custGeom>
                  <a:avLst/>
                  <a:gdLst>
                    <a:gd name="T0" fmla="*/ 2 w 2"/>
                    <a:gd name="T1" fmla="*/ 0 h 6"/>
                    <a:gd name="T2" fmla="*/ 0 w 2"/>
                    <a:gd name="T3" fmla="*/ 3 h 6"/>
                    <a:gd name="T4" fmla="*/ 1 w 2"/>
                    <a:gd name="T5" fmla="*/ 3 h 6"/>
                    <a:gd name="T6" fmla="*/ 1 w 2"/>
                    <a:gd name="T7" fmla="*/ 3 h 6"/>
                    <a:gd name="T8" fmla="*/ 1 w 2"/>
                    <a:gd name="T9" fmla="*/ 3 h 6"/>
                    <a:gd name="T10" fmla="*/ 2 w 2"/>
                    <a:gd name="T11" fmla="*/ 0 h 6"/>
                    <a:gd name="T12" fmla="*/ 2 w 2"/>
                    <a:gd name="T13" fmla="*/ 0 h 6"/>
                    <a:gd name="T14" fmla="*/ 2 w 2"/>
                    <a:gd name="T15" fmla="*/ 0 h 6"/>
                    <a:gd name="T16" fmla="*/ 2 w 2"/>
                    <a:gd name="T17" fmla="*/ 0 h 6"/>
                    <a:gd name="T18" fmla="*/ 2 w 2"/>
                    <a:gd name="T19" fmla="*/ 0 h 6"/>
                    <a:gd name="T20" fmla="*/ 2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2" y="0"/>
                      </a:moveTo>
                      <a:cubicBezTo>
                        <a:pt x="1" y="1"/>
                        <a:pt x="1" y="2"/>
                        <a:pt x="0" y="3"/>
                      </a:cubicBezTo>
                      <a:cubicBezTo>
                        <a:pt x="0" y="3"/>
                        <a:pt x="0" y="6"/>
                        <a:pt x="1" y="6"/>
                      </a:cubicBezTo>
                      <a:cubicBezTo>
                        <a:pt x="1" y="6"/>
                        <a:pt x="1" y="6"/>
                        <a:pt x="1" y="6"/>
                      </a:cubicBezTo>
                      <a:cubicBezTo>
                        <a:pt x="1" y="5"/>
                        <a:pt x="1" y="4"/>
                        <a:pt x="1" y="4"/>
                      </a:cubicBezTo>
                      <a:cubicBezTo>
                        <a:pt x="1" y="3"/>
                        <a:pt x="1" y="1"/>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5" name="Freeform 9276">
                  <a:extLst>
                    <a:ext uri="{FF2B5EF4-FFF2-40B4-BE49-F238E27FC236}">
                      <a16:creationId xmlns:a16="http://schemas.microsoft.com/office/drawing/2014/main" id="{9BBD8226-C49C-13F4-3979-12DC99604FA8}"/>
                    </a:ext>
                  </a:extLst>
                </p:cNvPr>
                <p:cNvSpPr>
                  <a:spLocks noEditPoints="1"/>
                </p:cNvSpPr>
                <p:nvPr/>
              </p:nvSpPr>
              <p:spPr bwMode="auto">
                <a:xfrm>
                  <a:off x="4511" y="2296"/>
                  <a:ext cx="2" cy="2"/>
                </a:xfrm>
                <a:custGeom>
                  <a:avLst/>
                  <a:gdLst>
                    <a:gd name="T0" fmla="*/ 0 w 2"/>
                    <a:gd name="T1" fmla="*/ 0 h 3"/>
                    <a:gd name="T2" fmla="*/ 0 w 2"/>
                    <a:gd name="T3" fmla="*/ 0 h 3"/>
                    <a:gd name="T4" fmla="*/ 0 w 2"/>
                    <a:gd name="T5" fmla="*/ 0 h 3"/>
                    <a:gd name="T6" fmla="*/ 0 w 2"/>
                    <a:gd name="T7" fmla="*/ 0 h 3"/>
                    <a:gd name="T8" fmla="*/ 1 w 2"/>
                    <a:gd name="T9" fmla="*/ 0 h 3"/>
                    <a:gd name="T10" fmla="*/ 0 w 2"/>
                    <a:gd name="T11" fmla="*/ 0 h 3"/>
                    <a:gd name="T12" fmla="*/ 0 w 2"/>
                    <a:gd name="T13" fmla="*/ 0 h 3"/>
                    <a:gd name="T14" fmla="*/ 1 w 2"/>
                    <a:gd name="T15" fmla="*/ 1 h 3"/>
                    <a:gd name="T16" fmla="*/ 1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0"/>
                      </a:moveTo>
                      <a:cubicBezTo>
                        <a:pt x="0" y="0"/>
                        <a:pt x="0" y="0"/>
                        <a:pt x="0" y="0"/>
                      </a:cubicBezTo>
                      <a:cubicBezTo>
                        <a:pt x="0" y="0"/>
                        <a:pt x="0" y="0"/>
                        <a:pt x="0" y="0"/>
                      </a:cubicBezTo>
                      <a:cubicBezTo>
                        <a:pt x="0" y="0"/>
                        <a:pt x="0" y="0"/>
                        <a:pt x="0" y="0"/>
                      </a:cubicBezTo>
                      <a:moveTo>
                        <a:pt x="1" y="0"/>
                      </a:moveTo>
                      <a:cubicBezTo>
                        <a:pt x="1" y="0"/>
                        <a:pt x="0" y="0"/>
                        <a:pt x="0" y="0"/>
                      </a:cubicBezTo>
                      <a:cubicBezTo>
                        <a:pt x="0" y="0"/>
                        <a:pt x="0" y="0"/>
                        <a:pt x="0" y="0"/>
                      </a:cubicBezTo>
                      <a:cubicBezTo>
                        <a:pt x="1" y="0"/>
                        <a:pt x="1" y="2"/>
                        <a:pt x="1" y="3"/>
                      </a:cubicBezTo>
                      <a:cubicBezTo>
                        <a:pt x="2" y="1"/>
                        <a:pt x="1" y="0"/>
                        <a:pt x="1"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6" name="Freeform 9277">
                  <a:extLst>
                    <a:ext uri="{FF2B5EF4-FFF2-40B4-BE49-F238E27FC236}">
                      <a16:creationId xmlns:a16="http://schemas.microsoft.com/office/drawing/2014/main" id="{5B50AFBB-C108-BB29-9F57-0B7594B290F5}"/>
                    </a:ext>
                  </a:extLst>
                </p:cNvPr>
                <p:cNvSpPr>
                  <a:spLocks noEditPoints="1"/>
                </p:cNvSpPr>
                <p:nvPr/>
              </p:nvSpPr>
              <p:spPr bwMode="auto">
                <a:xfrm>
                  <a:off x="4505" y="2311"/>
                  <a:ext cx="1" cy="4"/>
                </a:xfrm>
                <a:custGeom>
                  <a:avLst/>
                  <a:gdLst>
                    <a:gd name="T0" fmla="*/ 1 w 1"/>
                    <a:gd name="T1" fmla="*/ 0 h 4"/>
                    <a:gd name="T2" fmla="*/ 0 w 1"/>
                    <a:gd name="T3" fmla="*/ 2 h 4"/>
                    <a:gd name="T4" fmla="*/ 1 w 1"/>
                    <a:gd name="T5" fmla="*/ 4 h 4"/>
                    <a:gd name="T6" fmla="*/ 1 w 1"/>
                    <a:gd name="T7" fmla="*/ 4 h 4"/>
                    <a:gd name="T8" fmla="*/ 1 w 1"/>
                    <a:gd name="T9" fmla="*/ 0 h 4"/>
                    <a:gd name="T10" fmla="*/ 1 w 1"/>
                    <a:gd name="T11" fmla="*/ 0 h 4"/>
                    <a:gd name="T12" fmla="*/ 1 w 1"/>
                    <a:gd name="T13" fmla="*/ 0 h 4"/>
                    <a:gd name="T14" fmla="*/ 1 w 1"/>
                    <a:gd name="T15" fmla="*/ 0 h 4"/>
                    <a:gd name="T16" fmla="*/ 1 w 1"/>
                    <a:gd name="T17" fmla="*/ 0 h 4"/>
                    <a:gd name="T18" fmla="*/ 1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1" y="0"/>
                      </a:moveTo>
                      <a:cubicBezTo>
                        <a:pt x="0" y="0"/>
                        <a:pt x="0" y="1"/>
                        <a:pt x="0" y="2"/>
                      </a:cubicBezTo>
                      <a:cubicBezTo>
                        <a:pt x="0" y="3"/>
                        <a:pt x="0" y="4"/>
                        <a:pt x="1" y="4"/>
                      </a:cubicBezTo>
                      <a:cubicBezTo>
                        <a:pt x="1" y="4"/>
                        <a:pt x="1" y="4"/>
                        <a:pt x="1" y="4"/>
                      </a:cubicBezTo>
                      <a:cubicBezTo>
                        <a:pt x="1" y="3"/>
                        <a:pt x="0" y="2"/>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BF8F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7" name="Freeform 9278">
                  <a:extLst>
                    <a:ext uri="{FF2B5EF4-FFF2-40B4-BE49-F238E27FC236}">
                      <a16:creationId xmlns:a16="http://schemas.microsoft.com/office/drawing/2014/main" id="{1B4EB408-EAB0-32E2-1FDB-15F1FAC32095}"/>
                    </a:ext>
                  </a:extLst>
                </p:cNvPr>
                <p:cNvSpPr>
                  <a:spLocks noEditPoints="1"/>
                </p:cNvSpPr>
                <p:nvPr/>
              </p:nvSpPr>
              <p:spPr bwMode="auto">
                <a:xfrm>
                  <a:off x="4510" y="2309"/>
                  <a:ext cx="2" cy="4"/>
                </a:xfrm>
                <a:custGeom>
                  <a:avLst/>
                  <a:gdLst>
                    <a:gd name="T0" fmla="*/ 0 w 2"/>
                    <a:gd name="T1" fmla="*/ 0 h 5"/>
                    <a:gd name="T2" fmla="*/ 0 w 2"/>
                    <a:gd name="T3" fmla="*/ 1 h 5"/>
                    <a:gd name="T4" fmla="*/ 0 w 2"/>
                    <a:gd name="T5" fmla="*/ 0 h 5"/>
                    <a:gd name="T6" fmla="*/ 0 w 2"/>
                    <a:gd name="T7" fmla="*/ 0 h 5"/>
                    <a:gd name="T8" fmla="*/ 1 w 2"/>
                    <a:gd name="T9" fmla="*/ 0 h 5"/>
                    <a:gd name="T10" fmla="*/ 0 w 2"/>
                    <a:gd name="T11" fmla="*/ 0 h 5"/>
                    <a:gd name="T12" fmla="*/ 0 w 2"/>
                    <a:gd name="T13" fmla="*/ 2 h 5"/>
                    <a:gd name="T14" fmla="*/ 0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0"/>
                      </a:moveTo>
                      <a:cubicBezTo>
                        <a:pt x="0" y="1"/>
                        <a:pt x="0" y="1"/>
                        <a:pt x="0" y="1"/>
                      </a:cubicBezTo>
                      <a:cubicBezTo>
                        <a:pt x="0" y="0"/>
                        <a:pt x="0" y="0"/>
                        <a:pt x="0" y="0"/>
                      </a:cubicBezTo>
                      <a:cubicBezTo>
                        <a:pt x="0" y="0"/>
                        <a:pt x="0" y="0"/>
                        <a:pt x="0" y="0"/>
                      </a:cubicBezTo>
                      <a:moveTo>
                        <a:pt x="1" y="0"/>
                      </a:moveTo>
                      <a:cubicBezTo>
                        <a:pt x="1" y="0"/>
                        <a:pt x="0" y="0"/>
                        <a:pt x="0" y="0"/>
                      </a:cubicBezTo>
                      <a:cubicBezTo>
                        <a:pt x="0" y="1"/>
                        <a:pt x="1" y="2"/>
                        <a:pt x="0" y="3"/>
                      </a:cubicBezTo>
                      <a:cubicBezTo>
                        <a:pt x="0" y="3"/>
                        <a:pt x="0" y="4"/>
                        <a:pt x="0" y="5"/>
                      </a:cubicBezTo>
                      <a:cubicBezTo>
                        <a:pt x="0" y="4"/>
                        <a:pt x="2" y="0"/>
                        <a:pt x="1" y="0"/>
                      </a:cubicBezTo>
                    </a:path>
                  </a:pathLst>
                </a:custGeom>
                <a:solidFill>
                  <a:srgbClr val="BF8F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8" name="Freeform 9279">
                  <a:extLst>
                    <a:ext uri="{FF2B5EF4-FFF2-40B4-BE49-F238E27FC236}">
                      <a16:creationId xmlns:a16="http://schemas.microsoft.com/office/drawing/2014/main" id="{1545FC2C-508C-281E-D54A-0A80E51C4A11}"/>
                    </a:ext>
                  </a:extLst>
                </p:cNvPr>
                <p:cNvSpPr>
                  <a:spLocks/>
                </p:cNvSpPr>
                <p:nvPr/>
              </p:nvSpPr>
              <p:spPr bwMode="auto">
                <a:xfrm>
                  <a:off x="4514" y="2304"/>
                  <a:ext cx="2" cy="4"/>
                </a:xfrm>
                <a:custGeom>
                  <a:avLst/>
                  <a:gdLst>
                    <a:gd name="T0" fmla="*/ 2 w 2"/>
                    <a:gd name="T1" fmla="*/ 0 h 5"/>
                    <a:gd name="T2" fmla="*/ 2 w 2"/>
                    <a:gd name="T3" fmla="*/ 2 h 5"/>
                    <a:gd name="T4" fmla="*/ 2 w 2"/>
                    <a:gd name="T5" fmla="*/ 2 h 5"/>
                    <a:gd name="T6" fmla="*/ 1 w 2"/>
                    <a:gd name="T7" fmla="*/ 1 h 5"/>
                    <a:gd name="T8" fmla="*/ 2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0"/>
                      </a:moveTo>
                      <a:cubicBezTo>
                        <a:pt x="0" y="1"/>
                        <a:pt x="1" y="5"/>
                        <a:pt x="2" y="5"/>
                      </a:cubicBezTo>
                      <a:cubicBezTo>
                        <a:pt x="2" y="5"/>
                        <a:pt x="2" y="5"/>
                        <a:pt x="2" y="5"/>
                      </a:cubicBezTo>
                      <a:cubicBezTo>
                        <a:pt x="1" y="4"/>
                        <a:pt x="2" y="2"/>
                        <a:pt x="1" y="1"/>
                      </a:cubicBezTo>
                      <a:cubicBezTo>
                        <a:pt x="2" y="0"/>
                        <a:pt x="2" y="0"/>
                        <a:pt x="2"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399" name="Freeform 9280">
                  <a:extLst>
                    <a:ext uri="{FF2B5EF4-FFF2-40B4-BE49-F238E27FC236}">
                      <a16:creationId xmlns:a16="http://schemas.microsoft.com/office/drawing/2014/main" id="{64E7D21A-D945-B1C9-405D-627D26751377}"/>
                    </a:ext>
                  </a:extLst>
                </p:cNvPr>
                <p:cNvSpPr>
                  <a:spLocks/>
                </p:cNvSpPr>
                <p:nvPr/>
              </p:nvSpPr>
              <p:spPr bwMode="auto">
                <a:xfrm>
                  <a:off x="4515" y="2298"/>
                  <a:ext cx="2" cy="3"/>
                </a:xfrm>
                <a:custGeom>
                  <a:avLst/>
                  <a:gdLst>
                    <a:gd name="T0" fmla="*/ 1 w 2"/>
                    <a:gd name="T1" fmla="*/ 0 h 4"/>
                    <a:gd name="T2" fmla="*/ 0 w 2"/>
                    <a:gd name="T3" fmla="*/ 1 h 4"/>
                    <a:gd name="T4" fmla="*/ 1 w 2"/>
                    <a:gd name="T5" fmla="*/ 1 h 4"/>
                    <a:gd name="T6" fmla="*/ 1 w 2"/>
                    <a:gd name="T7" fmla="*/ 2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0"/>
                        <a:pt x="0" y="1"/>
                        <a:pt x="0" y="1"/>
                      </a:cubicBezTo>
                      <a:cubicBezTo>
                        <a:pt x="1" y="1"/>
                        <a:pt x="1" y="1"/>
                        <a:pt x="1" y="1"/>
                      </a:cubicBezTo>
                      <a:cubicBezTo>
                        <a:pt x="2" y="1"/>
                        <a:pt x="1" y="3"/>
                        <a:pt x="1" y="4"/>
                      </a:cubicBezTo>
                      <a:cubicBezTo>
                        <a:pt x="1" y="3"/>
                        <a:pt x="2" y="0"/>
                        <a:pt x="1"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0" name="Freeform 9281">
                  <a:extLst>
                    <a:ext uri="{FF2B5EF4-FFF2-40B4-BE49-F238E27FC236}">
                      <a16:creationId xmlns:a16="http://schemas.microsoft.com/office/drawing/2014/main" id="{B2BE33BE-4E71-826F-AA38-0B873D2F1F64}"/>
                    </a:ext>
                  </a:extLst>
                </p:cNvPr>
                <p:cNvSpPr>
                  <a:spLocks/>
                </p:cNvSpPr>
                <p:nvPr/>
              </p:nvSpPr>
              <p:spPr bwMode="auto">
                <a:xfrm>
                  <a:off x="4509" y="2315"/>
                  <a:ext cx="1" cy="2"/>
                </a:xfrm>
                <a:custGeom>
                  <a:avLst/>
                  <a:gdLst>
                    <a:gd name="T0" fmla="*/ 1 w 2"/>
                    <a:gd name="T1" fmla="*/ 0 h 3"/>
                    <a:gd name="T2" fmla="*/ 1 w 2"/>
                    <a:gd name="T3" fmla="*/ 1 h 3"/>
                    <a:gd name="T4" fmla="*/ 1 w 2"/>
                    <a:gd name="T5" fmla="*/ 1 h 3"/>
                    <a:gd name="T6" fmla="*/ 1 w 2"/>
                    <a:gd name="T7" fmla="*/ 1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0" y="1"/>
                        <a:pt x="1" y="3"/>
                        <a:pt x="1" y="3"/>
                      </a:cubicBezTo>
                      <a:cubicBezTo>
                        <a:pt x="2" y="3"/>
                        <a:pt x="2" y="2"/>
                        <a:pt x="2" y="2"/>
                      </a:cubicBezTo>
                      <a:cubicBezTo>
                        <a:pt x="2" y="2"/>
                        <a:pt x="2" y="2"/>
                        <a:pt x="1" y="2"/>
                      </a:cubicBezTo>
                      <a:cubicBezTo>
                        <a:pt x="1" y="2"/>
                        <a:pt x="0" y="2"/>
                        <a:pt x="1" y="0"/>
                      </a:cubicBezTo>
                      <a:cubicBezTo>
                        <a:pt x="1" y="0"/>
                        <a:pt x="1" y="0"/>
                        <a:pt x="1" y="0"/>
                      </a:cubicBezTo>
                    </a:path>
                  </a:pathLst>
                </a:custGeom>
                <a:solidFill>
                  <a:srgbClr val="BF8F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1" name="Freeform 9282">
                  <a:extLst>
                    <a:ext uri="{FF2B5EF4-FFF2-40B4-BE49-F238E27FC236}">
                      <a16:creationId xmlns:a16="http://schemas.microsoft.com/office/drawing/2014/main" id="{BB83E284-B08E-9DD0-D074-784464283351}"/>
                    </a:ext>
                  </a:extLst>
                </p:cNvPr>
                <p:cNvSpPr>
                  <a:spLocks noEditPoints="1"/>
                </p:cNvSpPr>
                <p:nvPr/>
              </p:nvSpPr>
              <p:spPr bwMode="auto">
                <a:xfrm>
                  <a:off x="4514" y="2311"/>
                  <a:ext cx="1" cy="4"/>
                </a:xfrm>
                <a:custGeom>
                  <a:avLst/>
                  <a:gdLst>
                    <a:gd name="T0" fmla="*/ 0 w 1"/>
                    <a:gd name="T1" fmla="*/ 0 h 4"/>
                    <a:gd name="T2" fmla="*/ 0 w 1"/>
                    <a:gd name="T3" fmla="*/ 4 h 4"/>
                    <a:gd name="T4" fmla="*/ 0 w 1"/>
                    <a:gd name="T5" fmla="*/ 4 h 4"/>
                    <a:gd name="T6" fmla="*/ 0 w 1"/>
                    <a:gd name="T7" fmla="*/ 4 h 4"/>
                    <a:gd name="T8" fmla="*/ 0 w 1"/>
                    <a:gd name="T9" fmla="*/ 0 h 4"/>
                    <a:gd name="T10" fmla="*/ 0 w 1"/>
                    <a:gd name="T11" fmla="*/ 0 h 4"/>
                    <a:gd name="T12" fmla="*/ 0 w 1"/>
                    <a:gd name="T13" fmla="*/ 0 h 4"/>
                    <a:gd name="T14" fmla="*/ 0 w 1"/>
                    <a:gd name="T15" fmla="*/ 0 h 4"/>
                    <a:gd name="T16" fmla="*/ 0 w 1"/>
                    <a:gd name="T17" fmla="*/ 0 h 4"/>
                    <a:gd name="T18" fmla="*/ 0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0"/>
                      </a:moveTo>
                      <a:cubicBezTo>
                        <a:pt x="0" y="1"/>
                        <a:pt x="0" y="2"/>
                        <a:pt x="0" y="4"/>
                      </a:cubicBezTo>
                      <a:cubicBezTo>
                        <a:pt x="0" y="4"/>
                        <a:pt x="0" y="4"/>
                        <a:pt x="0" y="4"/>
                      </a:cubicBezTo>
                      <a:cubicBezTo>
                        <a:pt x="0" y="4"/>
                        <a:pt x="0" y="4"/>
                        <a:pt x="0" y="4"/>
                      </a:cubicBezTo>
                      <a:cubicBezTo>
                        <a:pt x="1" y="2"/>
                        <a:pt x="0" y="1"/>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2" name="Freeform 9283">
                  <a:extLst>
                    <a:ext uri="{FF2B5EF4-FFF2-40B4-BE49-F238E27FC236}">
                      <a16:creationId xmlns:a16="http://schemas.microsoft.com/office/drawing/2014/main" id="{8D14B438-076F-FDF8-6BA2-0A6D62D06709}"/>
                    </a:ext>
                  </a:extLst>
                </p:cNvPr>
                <p:cNvSpPr>
                  <a:spLocks noEditPoints="1"/>
                </p:cNvSpPr>
                <p:nvPr/>
              </p:nvSpPr>
              <p:spPr bwMode="auto">
                <a:xfrm>
                  <a:off x="4513" y="2315"/>
                  <a:ext cx="1" cy="1"/>
                </a:xfrm>
                <a:custGeom>
                  <a:avLst/>
                  <a:gdLst>
                    <a:gd name="T0" fmla="*/ 0 w 1"/>
                    <a:gd name="T1" fmla="*/ 1 h 1"/>
                    <a:gd name="T2" fmla="*/ 0 w 1"/>
                    <a:gd name="T3" fmla="*/ 1 h 1"/>
                    <a:gd name="T4" fmla="*/ 0 w 1"/>
                    <a:gd name="T5" fmla="*/ 1 h 1"/>
                    <a:gd name="T6" fmla="*/ 1 w 1"/>
                    <a:gd name="T7" fmla="*/ 0 h 1"/>
                    <a:gd name="T8" fmla="*/ 0 w 1"/>
                    <a:gd name="T9" fmla="*/ 1 h 1"/>
                    <a:gd name="T10" fmla="*/ 1 w 1"/>
                    <a:gd name="T11" fmla="*/ 0 h 1"/>
                    <a:gd name="T12" fmla="*/ 1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1"/>
                      </a:moveTo>
                      <a:cubicBezTo>
                        <a:pt x="0" y="1"/>
                        <a:pt x="0" y="1"/>
                        <a:pt x="0" y="1"/>
                      </a:cubicBezTo>
                      <a:cubicBezTo>
                        <a:pt x="0" y="1"/>
                        <a:pt x="0" y="1"/>
                        <a:pt x="0" y="1"/>
                      </a:cubicBezTo>
                      <a:moveTo>
                        <a:pt x="1" y="0"/>
                      </a:moveTo>
                      <a:cubicBezTo>
                        <a:pt x="0" y="0"/>
                        <a:pt x="0" y="0"/>
                        <a:pt x="0" y="1"/>
                      </a:cubicBezTo>
                      <a:cubicBezTo>
                        <a:pt x="0" y="1"/>
                        <a:pt x="1" y="0"/>
                        <a:pt x="1" y="0"/>
                      </a:cubicBezTo>
                      <a:cubicBezTo>
                        <a:pt x="1" y="0"/>
                        <a:pt x="1" y="0"/>
                        <a:pt x="1" y="0"/>
                      </a:cubicBezTo>
                    </a:path>
                  </a:pathLst>
                </a:custGeom>
                <a:solidFill>
                  <a:srgbClr val="BF8F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3" name="Freeform 9284">
                  <a:extLst>
                    <a:ext uri="{FF2B5EF4-FFF2-40B4-BE49-F238E27FC236}">
                      <a16:creationId xmlns:a16="http://schemas.microsoft.com/office/drawing/2014/main" id="{CF3A5123-063E-AF54-DFAB-579B4A14BF65}"/>
                    </a:ext>
                  </a:extLst>
                </p:cNvPr>
                <p:cNvSpPr>
                  <a:spLocks noEditPoints="1"/>
                </p:cNvSpPr>
                <p:nvPr/>
              </p:nvSpPr>
              <p:spPr bwMode="auto">
                <a:xfrm>
                  <a:off x="4515" y="2310"/>
                  <a:ext cx="1" cy="4"/>
                </a:xfrm>
                <a:custGeom>
                  <a:avLst/>
                  <a:gdLst>
                    <a:gd name="T0" fmla="*/ 1 w 1"/>
                    <a:gd name="T1" fmla="*/ 1 h 5"/>
                    <a:gd name="T2" fmla="*/ 0 w 1"/>
                    <a:gd name="T3" fmla="*/ 2 h 5"/>
                    <a:gd name="T4" fmla="*/ 1 w 1"/>
                    <a:gd name="T5" fmla="*/ 1 h 5"/>
                    <a:gd name="T6" fmla="*/ 1 w 1"/>
                    <a:gd name="T7" fmla="*/ 1 h 5"/>
                    <a:gd name="T8" fmla="*/ 1 w 1"/>
                    <a:gd name="T9" fmla="*/ 1 h 5"/>
                    <a:gd name="T10" fmla="*/ 1 w 1"/>
                    <a:gd name="T11" fmla="*/ 1 h 5"/>
                    <a:gd name="T12" fmla="*/ 1 w 1"/>
                    <a:gd name="T13" fmla="*/ 0 h 5"/>
                    <a:gd name="T14" fmla="*/ 1 w 1"/>
                    <a:gd name="T15" fmla="*/ 0 h 5"/>
                    <a:gd name="T16" fmla="*/ 1 w 1"/>
                    <a:gd name="T17" fmla="*/ 1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1"/>
                      </a:moveTo>
                      <a:cubicBezTo>
                        <a:pt x="1" y="2"/>
                        <a:pt x="0" y="4"/>
                        <a:pt x="0" y="5"/>
                      </a:cubicBezTo>
                      <a:cubicBezTo>
                        <a:pt x="1" y="4"/>
                        <a:pt x="1" y="2"/>
                        <a:pt x="1" y="1"/>
                      </a:cubicBezTo>
                      <a:moveTo>
                        <a:pt x="1" y="1"/>
                      </a:moveTo>
                      <a:cubicBezTo>
                        <a:pt x="1" y="1"/>
                        <a:pt x="1" y="1"/>
                        <a:pt x="1" y="1"/>
                      </a:cubicBezTo>
                      <a:cubicBezTo>
                        <a:pt x="1" y="1"/>
                        <a:pt x="1" y="1"/>
                        <a:pt x="1" y="1"/>
                      </a:cubicBezTo>
                      <a:moveTo>
                        <a:pt x="1" y="0"/>
                      </a:moveTo>
                      <a:cubicBezTo>
                        <a:pt x="1" y="0"/>
                        <a:pt x="1" y="0"/>
                        <a:pt x="1" y="0"/>
                      </a:cubicBezTo>
                      <a:cubicBezTo>
                        <a:pt x="1" y="0"/>
                        <a:pt x="1" y="1"/>
                        <a:pt x="1" y="1"/>
                      </a:cubicBezTo>
                      <a:cubicBezTo>
                        <a:pt x="1" y="1"/>
                        <a:pt x="1" y="0"/>
                        <a:pt x="1"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4" name="Freeform 9285">
                  <a:extLst>
                    <a:ext uri="{FF2B5EF4-FFF2-40B4-BE49-F238E27FC236}">
                      <a16:creationId xmlns:a16="http://schemas.microsoft.com/office/drawing/2014/main" id="{6B2D4632-9536-4772-E7C9-559C87566231}"/>
                    </a:ext>
                  </a:extLst>
                </p:cNvPr>
                <p:cNvSpPr>
                  <a:spLocks/>
                </p:cNvSpPr>
                <p:nvPr/>
              </p:nvSpPr>
              <p:spPr bwMode="auto">
                <a:xfrm>
                  <a:off x="4392" y="2363"/>
                  <a:ext cx="22" cy="40"/>
                </a:xfrm>
                <a:custGeom>
                  <a:avLst/>
                  <a:gdLst>
                    <a:gd name="T0" fmla="*/ 7 w 27"/>
                    <a:gd name="T1" fmla="*/ 2 h 48"/>
                    <a:gd name="T2" fmla="*/ 8 w 27"/>
                    <a:gd name="T3" fmla="*/ 3 h 48"/>
                    <a:gd name="T4" fmla="*/ 10 w 27"/>
                    <a:gd name="T5" fmla="*/ 5 h 48"/>
                    <a:gd name="T6" fmla="*/ 11 w 27"/>
                    <a:gd name="T7" fmla="*/ 8 h 48"/>
                    <a:gd name="T8" fmla="*/ 11 w 27"/>
                    <a:gd name="T9" fmla="*/ 11 h 48"/>
                    <a:gd name="T10" fmla="*/ 11 w 27"/>
                    <a:gd name="T11" fmla="*/ 14 h 48"/>
                    <a:gd name="T12" fmla="*/ 11 w 27"/>
                    <a:gd name="T13" fmla="*/ 16 h 48"/>
                    <a:gd name="T14" fmla="*/ 10 w 27"/>
                    <a:gd name="T15" fmla="*/ 19 h 48"/>
                    <a:gd name="T16" fmla="*/ 9 w 27"/>
                    <a:gd name="T17" fmla="*/ 20 h 48"/>
                    <a:gd name="T18" fmla="*/ 8 w 27"/>
                    <a:gd name="T19" fmla="*/ 23 h 48"/>
                    <a:gd name="T20" fmla="*/ 6 w 27"/>
                    <a:gd name="T21" fmla="*/ 23 h 48"/>
                    <a:gd name="T22" fmla="*/ 5 w 27"/>
                    <a:gd name="T23" fmla="*/ 23 h 48"/>
                    <a:gd name="T24" fmla="*/ 4 w 27"/>
                    <a:gd name="T25" fmla="*/ 22 h 48"/>
                    <a:gd name="T26" fmla="*/ 3 w 27"/>
                    <a:gd name="T27" fmla="*/ 20 h 48"/>
                    <a:gd name="T28" fmla="*/ 2 w 27"/>
                    <a:gd name="T29" fmla="*/ 19 h 48"/>
                    <a:gd name="T30" fmla="*/ 2 w 27"/>
                    <a:gd name="T31" fmla="*/ 17 h 48"/>
                    <a:gd name="T32" fmla="*/ 1 w 27"/>
                    <a:gd name="T33" fmla="*/ 15 h 48"/>
                    <a:gd name="T34" fmla="*/ 1 w 27"/>
                    <a:gd name="T35" fmla="*/ 12 h 48"/>
                    <a:gd name="T36" fmla="*/ 1 w 27"/>
                    <a:gd name="T37" fmla="*/ 10 h 48"/>
                    <a:gd name="T38" fmla="*/ 2 w 27"/>
                    <a:gd name="T39" fmla="*/ 7 h 48"/>
                    <a:gd name="T40" fmla="*/ 2 w 27"/>
                    <a:gd name="T41" fmla="*/ 5 h 48"/>
                    <a:gd name="T42" fmla="*/ 2 w 27"/>
                    <a:gd name="T43" fmla="*/ 3 h 48"/>
                    <a:gd name="T44" fmla="*/ 4 w 27"/>
                    <a:gd name="T45" fmla="*/ 3 h 48"/>
                    <a:gd name="T46" fmla="*/ 6 w 27"/>
                    <a:gd name="T47" fmla="*/ 2 h 48"/>
                    <a:gd name="T48" fmla="*/ 7 w 27"/>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48">
                      <a:moveTo>
                        <a:pt x="15" y="2"/>
                      </a:moveTo>
                      <a:cubicBezTo>
                        <a:pt x="16" y="5"/>
                        <a:pt x="18" y="3"/>
                        <a:pt x="18" y="5"/>
                      </a:cubicBezTo>
                      <a:cubicBezTo>
                        <a:pt x="19" y="8"/>
                        <a:pt x="22" y="7"/>
                        <a:pt x="22" y="9"/>
                      </a:cubicBezTo>
                      <a:cubicBezTo>
                        <a:pt x="22" y="13"/>
                        <a:pt x="24" y="13"/>
                        <a:pt x="24" y="15"/>
                      </a:cubicBezTo>
                      <a:cubicBezTo>
                        <a:pt x="24" y="17"/>
                        <a:pt x="26" y="21"/>
                        <a:pt x="25" y="23"/>
                      </a:cubicBezTo>
                      <a:cubicBezTo>
                        <a:pt x="25" y="25"/>
                        <a:pt x="27" y="28"/>
                        <a:pt x="25" y="29"/>
                      </a:cubicBezTo>
                      <a:cubicBezTo>
                        <a:pt x="24" y="30"/>
                        <a:pt x="26" y="33"/>
                        <a:pt x="25" y="34"/>
                      </a:cubicBezTo>
                      <a:cubicBezTo>
                        <a:pt x="24" y="34"/>
                        <a:pt x="25" y="38"/>
                        <a:pt x="23" y="38"/>
                      </a:cubicBezTo>
                      <a:cubicBezTo>
                        <a:pt x="22" y="37"/>
                        <a:pt x="22" y="43"/>
                        <a:pt x="21" y="42"/>
                      </a:cubicBezTo>
                      <a:cubicBezTo>
                        <a:pt x="20" y="42"/>
                        <a:pt x="20" y="46"/>
                        <a:pt x="18" y="45"/>
                      </a:cubicBezTo>
                      <a:cubicBezTo>
                        <a:pt x="17" y="44"/>
                        <a:pt x="16" y="48"/>
                        <a:pt x="14" y="46"/>
                      </a:cubicBezTo>
                      <a:cubicBezTo>
                        <a:pt x="14" y="45"/>
                        <a:pt x="12" y="48"/>
                        <a:pt x="11" y="46"/>
                      </a:cubicBezTo>
                      <a:cubicBezTo>
                        <a:pt x="11" y="44"/>
                        <a:pt x="10" y="46"/>
                        <a:pt x="9" y="44"/>
                      </a:cubicBezTo>
                      <a:cubicBezTo>
                        <a:pt x="9" y="43"/>
                        <a:pt x="7" y="45"/>
                        <a:pt x="7" y="42"/>
                      </a:cubicBezTo>
                      <a:cubicBezTo>
                        <a:pt x="7" y="41"/>
                        <a:pt x="5" y="41"/>
                        <a:pt x="5" y="39"/>
                      </a:cubicBezTo>
                      <a:cubicBezTo>
                        <a:pt x="5" y="37"/>
                        <a:pt x="3" y="38"/>
                        <a:pt x="3" y="35"/>
                      </a:cubicBezTo>
                      <a:cubicBezTo>
                        <a:pt x="3" y="33"/>
                        <a:pt x="1" y="32"/>
                        <a:pt x="1" y="30"/>
                      </a:cubicBezTo>
                      <a:cubicBezTo>
                        <a:pt x="2" y="28"/>
                        <a:pt x="0" y="27"/>
                        <a:pt x="1" y="24"/>
                      </a:cubicBezTo>
                      <a:cubicBezTo>
                        <a:pt x="1" y="23"/>
                        <a:pt x="0" y="21"/>
                        <a:pt x="1" y="20"/>
                      </a:cubicBezTo>
                      <a:cubicBezTo>
                        <a:pt x="2" y="18"/>
                        <a:pt x="1" y="14"/>
                        <a:pt x="2" y="13"/>
                      </a:cubicBezTo>
                      <a:cubicBezTo>
                        <a:pt x="3" y="13"/>
                        <a:pt x="2" y="10"/>
                        <a:pt x="3" y="9"/>
                      </a:cubicBezTo>
                      <a:cubicBezTo>
                        <a:pt x="5" y="8"/>
                        <a:pt x="4" y="5"/>
                        <a:pt x="6" y="5"/>
                      </a:cubicBezTo>
                      <a:cubicBezTo>
                        <a:pt x="7" y="5"/>
                        <a:pt x="7" y="2"/>
                        <a:pt x="8" y="3"/>
                      </a:cubicBezTo>
                      <a:cubicBezTo>
                        <a:pt x="10" y="4"/>
                        <a:pt x="11" y="0"/>
                        <a:pt x="12" y="2"/>
                      </a:cubicBezTo>
                      <a:cubicBezTo>
                        <a:pt x="13" y="4"/>
                        <a:pt x="14" y="1"/>
                        <a:pt x="15"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5" name="Freeform 9286">
                  <a:extLst>
                    <a:ext uri="{FF2B5EF4-FFF2-40B4-BE49-F238E27FC236}">
                      <a16:creationId xmlns:a16="http://schemas.microsoft.com/office/drawing/2014/main" id="{299A88F1-CEBE-5894-9BB5-55A8046F7105}"/>
                    </a:ext>
                  </a:extLst>
                </p:cNvPr>
                <p:cNvSpPr>
                  <a:spLocks/>
                </p:cNvSpPr>
                <p:nvPr/>
              </p:nvSpPr>
              <p:spPr bwMode="auto">
                <a:xfrm>
                  <a:off x="4392" y="2367"/>
                  <a:ext cx="20" cy="36"/>
                </a:xfrm>
                <a:custGeom>
                  <a:avLst/>
                  <a:gdLst>
                    <a:gd name="T0" fmla="*/ 12 w 24"/>
                    <a:gd name="T1" fmla="*/ 14 h 43"/>
                    <a:gd name="T2" fmla="*/ 10 w 24"/>
                    <a:gd name="T3" fmla="*/ 15 h 43"/>
                    <a:gd name="T4" fmla="*/ 8 w 24"/>
                    <a:gd name="T5" fmla="*/ 15 h 43"/>
                    <a:gd name="T6" fmla="*/ 7 w 24"/>
                    <a:gd name="T7" fmla="*/ 14 h 43"/>
                    <a:gd name="T8" fmla="*/ 6 w 24"/>
                    <a:gd name="T9" fmla="*/ 13 h 43"/>
                    <a:gd name="T10" fmla="*/ 5 w 24"/>
                    <a:gd name="T11" fmla="*/ 11 h 43"/>
                    <a:gd name="T12" fmla="*/ 4 w 24"/>
                    <a:gd name="T13" fmla="*/ 9 h 43"/>
                    <a:gd name="T14" fmla="*/ 3 w 24"/>
                    <a:gd name="T15" fmla="*/ 7 h 43"/>
                    <a:gd name="T16" fmla="*/ 3 w 24"/>
                    <a:gd name="T17" fmla="*/ 5 h 43"/>
                    <a:gd name="T18" fmla="*/ 3 w 24"/>
                    <a:gd name="T19" fmla="*/ 3 h 43"/>
                    <a:gd name="T20" fmla="*/ 3 w 24"/>
                    <a:gd name="T21" fmla="*/ 0 h 43"/>
                    <a:gd name="T22" fmla="*/ 3 w 24"/>
                    <a:gd name="T23" fmla="*/ 0 h 43"/>
                    <a:gd name="T24" fmla="*/ 3 w 24"/>
                    <a:gd name="T25" fmla="*/ 3 h 43"/>
                    <a:gd name="T26" fmla="*/ 2 w 24"/>
                    <a:gd name="T27" fmla="*/ 4 h 43"/>
                    <a:gd name="T28" fmla="*/ 1 w 24"/>
                    <a:gd name="T29" fmla="*/ 8 h 43"/>
                    <a:gd name="T30" fmla="*/ 1 w 24"/>
                    <a:gd name="T31" fmla="*/ 9 h 43"/>
                    <a:gd name="T32" fmla="*/ 1 w 24"/>
                    <a:gd name="T33" fmla="*/ 13 h 43"/>
                    <a:gd name="T34" fmla="*/ 3 w 24"/>
                    <a:gd name="T35" fmla="*/ 15 h 43"/>
                    <a:gd name="T36" fmla="*/ 3 w 24"/>
                    <a:gd name="T37" fmla="*/ 16 h 43"/>
                    <a:gd name="T38" fmla="*/ 3 w 24"/>
                    <a:gd name="T39" fmla="*/ 18 h 43"/>
                    <a:gd name="T40" fmla="*/ 5 w 24"/>
                    <a:gd name="T41" fmla="*/ 19 h 43"/>
                    <a:gd name="T42" fmla="*/ 6 w 24"/>
                    <a:gd name="T43" fmla="*/ 19 h 43"/>
                    <a:gd name="T44" fmla="*/ 7 w 24"/>
                    <a:gd name="T45" fmla="*/ 19 h 43"/>
                    <a:gd name="T46" fmla="*/ 9 w 24"/>
                    <a:gd name="T47" fmla="*/ 19 h 43"/>
                    <a:gd name="T48" fmla="*/ 11 w 24"/>
                    <a:gd name="T49" fmla="*/ 18 h 43"/>
                    <a:gd name="T50" fmla="*/ 11 w 24"/>
                    <a:gd name="T51" fmla="*/ 16 h 43"/>
                    <a:gd name="T52" fmla="*/ 12 w 24"/>
                    <a:gd name="T53" fmla="*/ 14 h 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 h="43">
                      <a:moveTo>
                        <a:pt x="24" y="29"/>
                      </a:moveTo>
                      <a:cubicBezTo>
                        <a:pt x="22" y="28"/>
                        <a:pt x="21" y="32"/>
                        <a:pt x="20" y="30"/>
                      </a:cubicBezTo>
                      <a:cubicBezTo>
                        <a:pt x="19" y="29"/>
                        <a:pt x="17" y="33"/>
                        <a:pt x="17" y="30"/>
                      </a:cubicBezTo>
                      <a:cubicBezTo>
                        <a:pt x="16" y="29"/>
                        <a:pt x="15" y="31"/>
                        <a:pt x="14" y="29"/>
                      </a:cubicBezTo>
                      <a:cubicBezTo>
                        <a:pt x="14" y="27"/>
                        <a:pt x="12" y="29"/>
                        <a:pt x="12" y="27"/>
                      </a:cubicBezTo>
                      <a:cubicBezTo>
                        <a:pt x="12" y="25"/>
                        <a:pt x="10" y="26"/>
                        <a:pt x="10" y="23"/>
                      </a:cubicBezTo>
                      <a:cubicBezTo>
                        <a:pt x="10" y="22"/>
                        <a:pt x="8" y="22"/>
                        <a:pt x="8" y="19"/>
                      </a:cubicBezTo>
                      <a:cubicBezTo>
                        <a:pt x="8" y="18"/>
                        <a:pt x="6" y="17"/>
                        <a:pt x="7" y="14"/>
                      </a:cubicBezTo>
                      <a:cubicBezTo>
                        <a:pt x="7" y="13"/>
                        <a:pt x="6" y="11"/>
                        <a:pt x="6" y="9"/>
                      </a:cubicBezTo>
                      <a:cubicBezTo>
                        <a:pt x="6" y="7"/>
                        <a:pt x="5" y="5"/>
                        <a:pt x="6" y="4"/>
                      </a:cubicBezTo>
                      <a:cubicBezTo>
                        <a:pt x="7" y="3"/>
                        <a:pt x="6" y="1"/>
                        <a:pt x="6" y="0"/>
                      </a:cubicBezTo>
                      <a:cubicBezTo>
                        <a:pt x="6" y="0"/>
                        <a:pt x="6" y="0"/>
                        <a:pt x="6" y="0"/>
                      </a:cubicBezTo>
                      <a:cubicBezTo>
                        <a:pt x="4" y="0"/>
                        <a:pt x="5" y="3"/>
                        <a:pt x="3" y="4"/>
                      </a:cubicBezTo>
                      <a:cubicBezTo>
                        <a:pt x="2" y="5"/>
                        <a:pt x="3" y="8"/>
                        <a:pt x="2" y="8"/>
                      </a:cubicBezTo>
                      <a:cubicBezTo>
                        <a:pt x="1" y="9"/>
                        <a:pt x="2" y="13"/>
                        <a:pt x="1" y="15"/>
                      </a:cubicBezTo>
                      <a:cubicBezTo>
                        <a:pt x="0" y="16"/>
                        <a:pt x="1" y="18"/>
                        <a:pt x="1" y="19"/>
                      </a:cubicBezTo>
                      <a:cubicBezTo>
                        <a:pt x="0" y="22"/>
                        <a:pt x="2" y="23"/>
                        <a:pt x="1" y="25"/>
                      </a:cubicBezTo>
                      <a:cubicBezTo>
                        <a:pt x="1" y="27"/>
                        <a:pt x="3" y="28"/>
                        <a:pt x="3" y="30"/>
                      </a:cubicBezTo>
                      <a:cubicBezTo>
                        <a:pt x="3" y="33"/>
                        <a:pt x="5" y="32"/>
                        <a:pt x="5" y="34"/>
                      </a:cubicBezTo>
                      <a:cubicBezTo>
                        <a:pt x="5" y="36"/>
                        <a:pt x="7" y="36"/>
                        <a:pt x="7" y="37"/>
                      </a:cubicBezTo>
                      <a:cubicBezTo>
                        <a:pt x="7" y="40"/>
                        <a:pt x="9" y="38"/>
                        <a:pt x="9" y="39"/>
                      </a:cubicBezTo>
                      <a:cubicBezTo>
                        <a:pt x="10" y="41"/>
                        <a:pt x="11" y="39"/>
                        <a:pt x="11" y="41"/>
                      </a:cubicBezTo>
                      <a:cubicBezTo>
                        <a:pt x="12" y="43"/>
                        <a:pt x="14" y="40"/>
                        <a:pt x="14" y="41"/>
                      </a:cubicBezTo>
                      <a:cubicBezTo>
                        <a:pt x="16" y="43"/>
                        <a:pt x="17" y="39"/>
                        <a:pt x="18" y="40"/>
                      </a:cubicBezTo>
                      <a:cubicBezTo>
                        <a:pt x="20" y="41"/>
                        <a:pt x="20" y="37"/>
                        <a:pt x="21" y="37"/>
                      </a:cubicBezTo>
                      <a:cubicBezTo>
                        <a:pt x="22" y="38"/>
                        <a:pt x="22" y="32"/>
                        <a:pt x="23" y="33"/>
                      </a:cubicBezTo>
                      <a:cubicBezTo>
                        <a:pt x="24" y="33"/>
                        <a:pt x="24" y="30"/>
                        <a:pt x="24" y="29"/>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6" name="Freeform 9287">
                  <a:extLst>
                    <a:ext uri="{FF2B5EF4-FFF2-40B4-BE49-F238E27FC236}">
                      <a16:creationId xmlns:a16="http://schemas.microsoft.com/office/drawing/2014/main" id="{3FD2D8F2-E319-E494-8DB5-5C02C9B53EDD}"/>
                    </a:ext>
                  </a:extLst>
                </p:cNvPr>
                <p:cNvSpPr>
                  <a:spLocks/>
                </p:cNvSpPr>
                <p:nvPr/>
              </p:nvSpPr>
              <p:spPr bwMode="auto">
                <a:xfrm>
                  <a:off x="4392" y="2382"/>
                  <a:ext cx="20" cy="21"/>
                </a:xfrm>
                <a:custGeom>
                  <a:avLst/>
                  <a:gdLst>
                    <a:gd name="T0" fmla="*/ 12 w 24"/>
                    <a:gd name="T1" fmla="*/ 6 h 25"/>
                    <a:gd name="T2" fmla="*/ 11 w 24"/>
                    <a:gd name="T3" fmla="*/ 6 h 25"/>
                    <a:gd name="T4" fmla="*/ 11 w 24"/>
                    <a:gd name="T5" fmla="*/ 8 h 25"/>
                    <a:gd name="T6" fmla="*/ 9 w 24"/>
                    <a:gd name="T7" fmla="*/ 9 h 25"/>
                    <a:gd name="T8" fmla="*/ 7 w 24"/>
                    <a:gd name="T9" fmla="*/ 9 h 25"/>
                    <a:gd name="T10" fmla="*/ 6 w 24"/>
                    <a:gd name="T11" fmla="*/ 9 h 25"/>
                    <a:gd name="T12" fmla="*/ 5 w 24"/>
                    <a:gd name="T13" fmla="*/ 8 h 25"/>
                    <a:gd name="T14" fmla="*/ 3 w 24"/>
                    <a:gd name="T15" fmla="*/ 8 h 25"/>
                    <a:gd name="T16" fmla="*/ 3 w 24"/>
                    <a:gd name="T17" fmla="*/ 6 h 25"/>
                    <a:gd name="T18" fmla="*/ 3 w 24"/>
                    <a:gd name="T19" fmla="*/ 4 h 25"/>
                    <a:gd name="T20" fmla="*/ 1 w 24"/>
                    <a:gd name="T21" fmla="*/ 3 h 25"/>
                    <a:gd name="T22" fmla="*/ 1 w 24"/>
                    <a:gd name="T23" fmla="*/ 0 h 25"/>
                    <a:gd name="T24" fmla="*/ 1 w 24"/>
                    <a:gd name="T25" fmla="*/ 1 h 25"/>
                    <a:gd name="T26" fmla="*/ 1 w 24"/>
                    <a:gd name="T27" fmla="*/ 3 h 25"/>
                    <a:gd name="T28" fmla="*/ 3 w 24"/>
                    <a:gd name="T29" fmla="*/ 6 h 25"/>
                    <a:gd name="T30" fmla="*/ 3 w 24"/>
                    <a:gd name="T31" fmla="*/ 8 h 25"/>
                    <a:gd name="T32" fmla="*/ 3 w 24"/>
                    <a:gd name="T33" fmla="*/ 9 h 25"/>
                    <a:gd name="T34" fmla="*/ 5 w 24"/>
                    <a:gd name="T35" fmla="*/ 11 h 25"/>
                    <a:gd name="T36" fmla="*/ 6 w 24"/>
                    <a:gd name="T37" fmla="*/ 11 h 25"/>
                    <a:gd name="T38" fmla="*/ 7 w 24"/>
                    <a:gd name="T39" fmla="*/ 11 h 25"/>
                    <a:gd name="T40" fmla="*/ 9 w 24"/>
                    <a:gd name="T41" fmla="*/ 11 h 25"/>
                    <a:gd name="T42" fmla="*/ 11 w 24"/>
                    <a:gd name="T43" fmla="*/ 9 h 25"/>
                    <a:gd name="T44" fmla="*/ 11 w 24"/>
                    <a:gd name="T45" fmla="*/ 8 h 25"/>
                    <a:gd name="T46" fmla="*/ 12 w 24"/>
                    <a:gd name="T47" fmla="*/ 6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25">
                      <a:moveTo>
                        <a:pt x="24" y="11"/>
                      </a:moveTo>
                      <a:cubicBezTo>
                        <a:pt x="23" y="11"/>
                        <a:pt x="23" y="11"/>
                        <a:pt x="22" y="11"/>
                      </a:cubicBezTo>
                      <a:cubicBezTo>
                        <a:pt x="22" y="12"/>
                        <a:pt x="22" y="16"/>
                        <a:pt x="21" y="15"/>
                      </a:cubicBezTo>
                      <a:cubicBezTo>
                        <a:pt x="20" y="15"/>
                        <a:pt x="20" y="19"/>
                        <a:pt x="18" y="18"/>
                      </a:cubicBezTo>
                      <a:cubicBezTo>
                        <a:pt x="17" y="17"/>
                        <a:pt x="16" y="21"/>
                        <a:pt x="14" y="19"/>
                      </a:cubicBezTo>
                      <a:cubicBezTo>
                        <a:pt x="13" y="18"/>
                        <a:pt x="12" y="21"/>
                        <a:pt x="11" y="19"/>
                      </a:cubicBezTo>
                      <a:cubicBezTo>
                        <a:pt x="11" y="17"/>
                        <a:pt x="9" y="19"/>
                        <a:pt x="9" y="17"/>
                      </a:cubicBezTo>
                      <a:cubicBezTo>
                        <a:pt x="9" y="16"/>
                        <a:pt x="7" y="18"/>
                        <a:pt x="7" y="15"/>
                      </a:cubicBezTo>
                      <a:cubicBezTo>
                        <a:pt x="7" y="14"/>
                        <a:pt x="5" y="14"/>
                        <a:pt x="4" y="12"/>
                      </a:cubicBezTo>
                      <a:cubicBezTo>
                        <a:pt x="4" y="10"/>
                        <a:pt x="3" y="11"/>
                        <a:pt x="3" y="8"/>
                      </a:cubicBezTo>
                      <a:cubicBezTo>
                        <a:pt x="3" y="6"/>
                        <a:pt x="1" y="5"/>
                        <a:pt x="1" y="3"/>
                      </a:cubicBezTo>
                      <a:cubicBezTo>
                        <a:pt x="1" y="2"/>
                        <a:pt x="1" y="1"/>
                        <a:pt x="1" y="0"/>
                      </a:cubicBezTo>
                      <a:cubicBezTo>
                        <a:pt x="1" y="0"/>
                        <a:pt x="1" y="1"/>
                        <a:pt x="1" y="1"/>
                      </a:cubicBezTo>
                      <a:cubicBezTo>
                        <a:pt x="0" y="4"/>
                        <a:pt x="2" y="5"/>
                        <a:pt x="1" y="7"/>
                      </a:cubicBezTo>
                      <a:cubicBezTo>
                        <a:pt x="1" y="9"/>
                        <a:pt x="3" y="10"/>
                        <a:pt x="3" y="12"/>
                      </a:cubicBezTo>
                      <a:cubicBezTo>
                        <a:pt x="3" y="15"/>
                        <a:pt x="5" y="14"/>
                        <a:pt x="5" y="16"/>
                      </a:cubicBezTo>
                      <a:cubicBezTo>
                        <a:pt x="5" y="18"/>
                        <a:pt x="7" y="18"/>
                        <a:pt x="7" y="19"/>
                      </a:cubicBezTo>
                      <a:cubicBezTo>
                        <a:pt x="7" y="22"/>
                        <a:pt x="9" y="20"/>
                        <a:pt x="9" y="21"/>
                      </a:cubicBezTo>
                      <a:cubicBezTo>
                        <a:pt x="10" y="23"/>
                        <a:pt x="11" y="21"/>
                        <a:pt x="11" y="23"/>
                      </a:cubicBezTo>
                      <a:cubicBezTo>
                        <a:pt x="12" y="25"/>
                        <a:pt x="14" y="22"/>
                        <a:pt x="14" y="23"/>
                      </a:cubicBezTo>
                      <a:cubicBezTo>
                        <a:pt x="16" y="25"/>
                        <a:pt x="17" y="21"/>
                        <a:pt x="18" y="22"/>
                      </a:cubicBezTo>
                      <a:cubicBezTo>
                        <a:pt x="20" y="23"/>
                        <a:pt x="20" y="19"/>
                        <a:pt x="21" y="19"/>
                      </a:cubicBezTo>
                      <a:cubicBezTo>
                        <a:pt x="22" y="20"/>
                        <a:pt x="22" y="14"/>
                        <a:pt x="23" y="15"/>
                      </a:cubicBezTo>
                      <a:cubicBezTo>
                        <a:pt x="24" y="15"/>
                        <a:pt x="24" y="12"/>
                        <a:pt x="24" y="11"/>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7" name="Freeform 9288">
                  <a:extLst>
                    <a:ext uri="{FF2B5EF4-FFF2-40B4-BE49-F238E27FC236}">
                      <a16:creationId xmlns:a16="http://schemas.microsoft.com/office/drawing/2014/main" id="{29277650-AF12-C7E7-CAB1-EFB7305AA4D3}"/>
                    </a:ext>
                  </a:extLst>
                </p:cNvPr>
                <p:cNvSpPr>
                  <a:spLocks/>
                </p:cNvSpPr>
                <p:nvPr/>
              </p:nvSpPr>
              <p:spPr bwMode="auto">
                <a:xfrm>
                  <a:off x="4398" y="2374"/>
                  <a:ext cx="2" cy="3"/>
                </a:xfrm>
                <a:custGeom>
                  <a:avLst/>
                  <a:gdLst>
                    <a:gd name="T0" fmla="*/ 0 w 2"/>
                    <a:gd name="T1" fmla="*/ 0 h 3"/>
                    <a:gd name="T2" fmla="*/ 1 w 2"/>
                    <a:gd name="T3" fmla="*/ 3 h 3"/>
                    <a:gd name="T4" fmla="*/ 2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1" y="3"/>
                      </a:cubicBezTo>
                      <a:cubicBezTo>
                        <a:pt x="1" y="3"/>
                        <a:pt x="2" y="3"/>
                        <a:pt x="2"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8" name="Freeform 9289">
                  <a:extLst>
                    <a:ext uri="{FF2B5EF4-FFF2-40B4-BE49-F238E27FC236}">
                      <a16:creationId xmlns:a16="http://schemas.microsoft.com/office/drawing/2014/main" id="{088CFFD2-8026-EE9E-5DF4-4231B47535CA}"/>
                    </a:ext>
                  </a:extLst>
                </p:cNvPr>
                <p:cNvSpPr>
                  <a:spLocks/>
                </p:cNvSpPr>
                <p:nvPr/>
              </p:nvSpPr>
              <p:spPr bwMode="auto">
                <a:xfrm>
                  <a:off x="4400" y="2370"/>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2" y="3"/>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09" name="Freeform 9290">
                  <a:extLst>
                    <a:ext uri="{FF2B5EF4-FFF2-40B4-BE49-F238E27FC236}">
                      <a16:creationId xmlns:a16="http://schemas.microsoft.com/office/drawing/2014/main" id="{AC13A0EF-E840-AD7C-A992-9AB14D67AE6C}"/>
                    </a:ext>
                  </a:extLst>
                </p:cNvPr>
                <p:cNvSpPr>
                  <a:spLocks/>
                </p:cNvSpPr>
                <p:nvPr/>
              </p:nvSpPr>
              <p:spPr bwMode="auto">
                <a:xfrm>
                  <a:off x="4401" y="2377"/>
                  <a:ext cx="2" cy="4"/>
                </a:xfrm>
                <a:custGeom>
                  <a:avLst/>
                  <a:gdLst>
                    <a:gd name="T0" fmla="*/ 0 w 2"/>
                    <a:gd name="T1" fmla="*/ 1 h 5"/>
                    <a:gd name="T2" fmla="*/ 1 w 2"/>
                    <a:gd name="T3" fmla="*/ 1 h 5"/>
                    <a:gd name="T4" fmla="*/ 2 w 2"/>
                    <a:gd name="T5" fmla="*/ 2 h 5"/>
                    <a:gd name="T6" fmla="*/ 0 w 2"/>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1"/>
                        <a:pt x="1" y="1"/>
                        <a:pt x="1" y="1"/>
                      </a:cubicBezTo>
                      <a:cubicBezTo>
                        <a:pt x="2" y="2"/>
                        <a:pt x="2" y="4"/>
                        <a:pt x="2" y="5"/>
                      </a:cubicBezTo>
                      <a:cubicBezTo>
                        <a:pt x="1" y="4"/>
                        <a:pt x="1" y="0"/>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0" name="Freeform 9291">
                  <a:extLst>
                    <a:ext uri="{FF2B5EF4-FFF2-40B4-BE49-F238E27FC236}">
                      <a16:creationId xmlns:a16="http://schemas.microsoft.com/office/drawing/2014/main" id="{BA2053AC-DC7E-2A83-C787-ED239D9A0840}"/>
                    </a:ext>
                  </a:extLst>
                </p:cNvPr>
                <p:cNvSpPr>
                  <a:spLocks/>
                </p:cNvSpPr>
                <p:nvPr/>
              </p:nvSpPr>
              <p:spPr bwMode="auto">
                <a:xfrm>
                  <a:off x="4404" y="2371"/>
                  <a:ext cx="1" cy="6"/>
                </a:xfrm>
                <a:custGeom>
                  <a:avLst/>
                  <a:gdLst>
                    <a:gd name="T0" fmla="*/ 0 w 1"/>
                    <a:gd name="T1" fmla="*/ 0 h 7"/>
                    <a:gd name="T2" fmla="*/ 0 w 1"/>
                    <a:gd name="T3" fmla="*/ 3 h 7"/>
                    <a:gd name="T4" fmla="*/ 1 w 1"/>
                    <a:gd name="T5" fmla="*/ 3 h 7"/>
                    <a:gd name="T6" fmla="*/ 1 w 1"/>
                    <a:gd name="T7" fmla="*/ 3 h 7"/>
                    <a:gd name="T8" fmla="*/ 0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0" y="1"/>
                        <a:pt x="0" y="2"/>
                        <a:pt x="0" y="3"/>
                      </a:cubicBezTo>
                      <a:cubicBezTo>
                        <a:pt x="0" y="3"/>
                        <a:pt x="1" y="7"/>
                        <a:pt x="1" y="6"/>
                      </a:cubicBezTo>
                      <a:cubicBezTo>
                        <a:pt x="1" y="5"/>
                        <a:pt x="1" y="4"/>
                        <a:pt x="1" y="4"/>
                      </a:cubicBezTo>
                      <a:cubicBezTo>
                        <a:pt x="1" y="3"/>
                        <a:pt x="0" y="1"/>
                        <a:pt x="0"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1" name="Freeform 9292">
                  <a:extLst>
                    <a:ext uri="{FF2B5EF4-FFF2-40B4-BE49-F238E27FC236}">
                      <a16:creationId xmlns:a16="http://schemas.microsoft.com/office/drawing/2014/main" id="{49F8BEB5-0D1D-D600-2CE3-2542A25F8529}"/>
                    </a:ext>
                  </a:extLst>
                </p:cNvPr>
                <p:cNvSpPr>
                  <a:spLocks/>
                </p:cNvSpPr>
                <p:nvPr/>
              </p:nvSpPr>
              <p:spPr bwMode="auto">
                <a:xfrm>
                  <a:off x="4401" y="2367"/>
                  <a:ext cx="3" cy="3"/>
                </a:xfrm>
                <a:custGeom>
                  <a:avLst/>
                  <a:gdLst>
                    <a:gd name="T0" fmla="*/ 1 w 3"/>
                    <a:gd name="T1" fmla="*/ 2 h 4"/>
                    <a:gd name="T2" fmla="*/ 2 w 3"/>
                    <a:gd name="T3" fmla="*/ 2 h 4"/>
                    <a:gd name="T4" fmla="*/ 0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1" y="2"/>
                      </a:moveTo>
                      <a:cubicBezTo>
                        <a:pt x="0" y="0"/>
                        <a:pt x="3" y="2"/>
                        <a:pt x="2" y="4"/>
                      </a:cubicBezTo>
                      <a:cubicBezTo>
                        <a:pt x="2"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2" name="Freeform 9293">
                  <a:extLst>
                    <a:ext uri="{FF2B5EF4-FFF2-40B4-BE49-F238E27FC236}">
                      <a16:creationId xmlns:a16="http://schemas.microsoft.com/office/drawing/2014/main" id="{3E84F09B-6E86-A964-02CD-8596449D802C}"/>
                    </a:ext>
                  </a:extLst>
                </p:cNvPr>
                <p:cNvSpPr>
                  <a:spLocks/>
                </p:cNvSpPr>
                <p:nvPr/>
              </p:nvSpPr>
              <p:spPr bwMode="auto">
                <a:xfrm>
                  <a:off x="4401" y="2385"/>
                  <a:ext cx="3" cy="5"/>
                </a:xfrm>
                <a:custGeom>
                  <a:avLst/>
                  <a:gdLst>
                    <a:gd name="T0" fmla="*/ 1 w 3"/>
                    <a:gd name="T1" fmla="*/ 0 h 6"/>
                    <a:gd name="T2" fmla="*/ 3 w 3"/>
                    <a:gd name="T3" fmla="*/ 3 h 6"/>
                    <a:gd name="T4" fmla="*/ 1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1" y="0"/>
                      </a:moveTo>
                      <a:cubicBezTo>
                        <a:pt x="0" y="0"/>
                        <a:pt x="2" y="6"/>
                        <a:pt x="3" y="3"/>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3" name="Freeform 9294">
                  <a:extLst>
                    <a:ext uri="{FF2B5EF4-FFF2-40B4-BE49-F238E27FC236}">
                      <a16:creationId xmlns:a16="http://schemas.microsoft.com/office/drawing/2014/main" id="{5F1DD8BB-2CAC-3C8D-C7AD-BAAD5A07BFC5}"/>
                    </a:ext>
                  </a:extLst>
                </p:cNvPr>
                <p:cNvSpPr>
                  <a:spLocks/>
                </p:cNvSpPr>
                <p:nvPr/>
              </p:nvSpPr>
              <p:spPr bwMode="auto">
                <a:xfrm>
                  <a:off x="4405" y="2380"/>
                  <a:ext cx="2" cy="5"/>
                </a:xfrm>
                <a:custGeom>
                  <a:avLst/>
                  <a:gdLst>
                    <a:gd name="T0" fmla="*/ 0 w 2"/>
                    <a:gd name="T1" fmla="*/ 2 h 6"/>
                    <a:gd name="T2" fmla="*/ 1 w 2"/>
                    <a:gd name="T3" fmla="*/ 3 h 6"/>
                    <a:gd name="T4" fmla="*/ 1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2" y="5"/>
                        <a:pt x="1" y="6"/>
                      </a:cubicBezTo>
                      <a:cubicBezTo>
                        <a:pt x="1" y="5"/>
                        <a:pt x="1" y="5"/>
                        <a:pt x="1" y="4"/>
                      </a:cubicBezTo>
                      <a:cubicBezTo>
                        <a:pt x="1"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4" name="Freeform 9295">
                  <a:extLst>
                    <a:ext uri="{FF2B5EF4-FFF2-40B4-BE49-F238E27FC236}">
                      <a16:creationId xmlns:a16="http://schemas.microsoft.com/office/drawing/2014/main" id="{DAA57F5E-A78A-EAAE-44D5-611697F7C5F4}"/>
                    </a:ext>
                  </a:extLst>
                </p:cNvPr>
                <p:cNvSpPr>
                  <a:spLocks/>
                </p:cNvSpPr>
                <p:nvPr/>
              </p:nvSpPr>
              <p:spPr bwMode="auto">
                <a:xfrm>
                  <a:off x="4408" y="2375"/>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4"/>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5" name="Freeform 9296">
                  <a:extLst>
                    <a:ext uri="{FF2B5EF4-FFF2-40B4-BE49-F238E27FC236}">
                      <a16:creationId xmlns:a16="http://schemas.microsoft.com/office/drawing/2014/main" id="{878C2962-8AB1-4278-68ED-14C04DC8023C}"/>
                    </a:ext>
                  </a:extLst>
                </p:cNvPr>
                <p:cNvSpPr>
                  <a:spLocks/>
                </p:cNvSpPr>
                <p:nvPr/>
              </p:nvSpPr>
              <p:spPr bwMode="auto">
                <a:xfrm>
                  <a:off x="4407" y="2369"/>
                  <a:ext cx="1" cy="3"/>
                </a:xfrm>
                <a:custGeom>
                  <a:avLst/>
                  <a:gdLst>
                    <a:gd name="T0" fmla="*/ 0 w 1"/>
                    <a:gd name="T1" fmla="*/ 1 h 4"/>
                    <a:gd name="T2" fmla="*/ 1 w 1"/>
                    <a:gd name="T3" fmla="*/ 2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1" y="0"/>
                        <a:pt x="1" y="3"/>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6" name="Freeform 9297">
                  <a:extLst>
                    <a:ext uri="{FF2B5EF4-FFF2-40B4-BE49-F238E27FC236}">
                      <a16:creationId xmlns:a16="http://schemas.microsoft.com/office/drawing/2014/main" id="{23F48F0D-D289-27EB-0E14-79C966E8B9A2}"/>
                    </a:ext>
                  </a:extLst>
                </p:cNvPr>
                <p:cNvSpPr>
                  <a:spLocks/>
                </p:cNvSpPr>
                <p:nvPr/>
              </p:nvSpPr>
              <p:spPr bwMode="auto">
                <a:xfrm>
                  <a:off x="4406" y="2387"/>
                  <a:ext cx="2" cy="3"/>
                </a:xfrm>
                <a:custGeom>
                  <a:avLst/>
                  <a:gdLst>
                    <a:gd name="T0" fmla="*/ 0 w 2"/>
                    <a:gd name="T1" fmla="*/ 0 h 3"/>
                    <a:gd name="T2" fmla="*/ 2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1"/>
                      </a:cubicBezTo>
                      <a:cubicBezTo>
                        <a:pt x="2" y="1"/>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7" name="Freeform 9298">
                  <a:extLst>
                    <a:ext uri="{FF2B5EF4-FFF2-40B4-BE49-F238E27FC236}">
                      <a16:creationId xmlns:a16="http://schemas.microsoft.com/office/drawing/2014/main" id="{C62DBBAC-2A42-BC35-C686-45C501D79CAA}"/>
                    </a:ext>
                  </a:extLst>
                </p:cNvPr>
                <p:cNvSpPr>
                  <a:spLocks/>
                </p:cNvSpPr>
                <p:nvPr/>
              </p:nvSpPr>
              <p:spPr bwMode="auto">
                <a:xfrm>
                  <a:off x="4409" y="2382"/>
                  <a:ext cx="2" cy="5"/>
                </a:xfrm>
                <a:custGeom>
                  <a:avLst/>
                  <a:gdLst>
                    <a:gd name="T0" fmla="*/ 0 w 2"/>
                    <a:gd name="T1" fmla="*/ 1 h 6"/>
                    <a:gd name="T2" fmla="*/ 1 w 2"/>
                    <a:gd name="T3" fmla="*/ 3 h 6"/>
                    <a:gd name="T4" fmla="*/ 1 w 2"/>
                    <a:gd name="T5" fmla="*/ 3 h 6"/>
                    <a:gd name="T6" fmla="*/ 0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1"/>
                      </a:moveTo>
                      <a:cubicBezTo>
                        <a:pt x="1" y="0"/>
                        <a:pt x="2" y="4"/>
                        <a:pt x="1" y="6"/>
                      </a:cubicBezTo>
                      <a:cubicBezTo>
                        <a:pt x="1" y="5"/>
                        <a:pt x="1" y="4"/>
                        <a:pt x="1" y="4"/>
                      </a:cubicBezTo>
                      <a:cubicBezTo>
                        <a:pt x="2" y="2"/>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8" name="Freeform 9299">
                  <a:extLst>
                    <a:ext uri="{FF2B5EF4-FFF2-40B4-BE49-F238E27FC236}">
                      <a16:creationId xmlns:a16="http://schemas.microsoft.com/office/drawing/2014/main" id="{2E7B41F4-27E1-8242-3B5F-92A72F4C23CE}"/>
                    </a:ext>
                  </a:extLst>
                </p:cNvPr>
                <p:cNvSpPr>
                  <a:spLocks/>
                </p:cNvSpPr>
                <p:nvPr/>
              </p:nvSpPr>
              <p:spPr bwMode="auto">
                <a:xfrm>
                  <a:off x="4411" y="2381"/>
                  <a:ext cx="2" cy="3"/>
                </a:xfrm>
                <a:custGeom>
                  <a:avLst/>
                  <a:gdLst>
                    <a:gd name="T0" fmla="*/ 0 w 2"/>
                    <a:gd name="T1" fmla="*/ 0 h 4"/>
                    <a:gd name="T2" fmla="*/ 1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0"/>
                        <a:pt x="1" y="3"/>
                        <a:pt x="1" y="4"/>
                      </a:cubicBezTo>
                      <a:cubicBezTo>
                        <a:pt x="0" y="3"/>
                        <a:pt x="2"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19" name="Freeform 9300">
                  <a:extLst>
                    <a:ext uri="{FF2B5EF4-FFF2-40B4-BE49-F238E27FC236}">
                      <a16:creationId xmlns:a16="http://schemas.microsoft.com/office/drawing/2014/main" id="{C73AE307-1FC0-440A-3C66-22EA4ABEBD51}"/>
                    </a:ext>
                  </a:extLst>
                </p:cNvPr>
                <p:cNvSpPr>
                  <a:spLocks/>
                </p:cNvSpPr>
                <p:nvPr/>
              </p:nvSpPr>
              <p:spPr bwMode="auto">
                <a:xfrm>
                  <a:off x="4247" y="2361"/>
                  <a:ext cx="24" cy="37"/>
                </a:xfrm>
                <a:custGeom>
                  <a:avLst/>
                  <a:gdLst>
                    <a:gd name="T0" fmla="*/ 10 w 30"/>
                    <a:gd name="T1" fmla="*/ 2 h 45"/>
                    <a:gd name="T2" fmla="*/ 11 w 30"/>
                    <a:gd name="T3" fmla="*/ 2 h 45"/>
                    <a:gd name="T4" fmla="*/ 11 w 30"/>
                    <a:gd name="T5" fmla="*/ 5 h 45"/>
                    <a:gd name="T6" fmla="*/ 11 w 30"/>
                    <a:gd name="T7" fmla="*/ 8 h 45"/>
                    <a:gd name="T8" fmla="*/ 11 w 30"/>
                    <a:gd name="T9" fmla="*/ 12 h 45"/>
                    <a:gd name="T10" fmla="*/ 10 w 30"/>
                    <a:gd name="T11" fmla="*/ 14 h 45"/>
                    <a:gd name="T12" fmla="*/ 9 w 30"/>
                    <a:gd name="T13" fmla="*/ 16 h 45"/>
                    <a:gd name="T14" fmla="*/ 8 w 30"/>
                    <a:gd name="T15" fmla="*/ 17 h 45"/>
                    <a:gd name="T16" fmla="*/ 7 w 30"/>
                    <a:gd name="T17" fmla="*/ 18 h 45"/>
                    <a:gd name="T18" fmla="*/ 6 w 30"/>
                    <a:gd name="T19" fmla="*/ 19 h 45"/>
                    <a:gd name="T20" fmla="*/ 6 w 30"/>
                    <a:gd name="T21" fmla="*/ 20 h 45"/>
                    <a:gd name="T22" fmla="*/ 5 w 30"/>
                    <a:gd name="T23" fmla="*/ 20 h 45"/>
                    <a:gd name="T24" fmla="*/ 4 w 30"/>
                    <a:gd name="T25" fmla="*/ 20 h 45"/>
                    <a:gd name="T26" fmla="*/ 3 w 30"/>
                    <a:gd name="T27" fmla="*/ 20 h 45"/>
                    <a:gd name="T28" fmla="*/ 2 w 30"/>
                    <a:gd name="T29" fmla="*/ 20 h 45"/>
                    <a:gd name="T30" fmla="*/ 2 w 30"/>
                    <a:gd name="T31" fmla="*/ 20 h 45"/>
                    <a:gd name="T32" fmla="*/ 2 w 30"/>
                    <a:gd name="T33" fmla="*/ 18 h 45"/>
                    <a:gd name="T34" fmla="*/ 2 w 30"/>
                    <a:gd name="T35" fmla="*/ 17 h 45"/>
                    <a:gd name="T36" fmla="*/ 1 w 30"/>
                    <a:gd name="T37" fmla="*/ 16 h 45"/>
                    <a:gd name="T38" fmla="*/ 1 w 30"/>
                    <a:gd name="T39" fmla="*/ 14 h 45"/>
                    <a:gd name="T40" fmla="*/ 2 w 30"/>
                    <a:gd name="T41" fmla="*/ 12 h 45"/>
                    <a:gd name="T42" fmla="*/ 2 w 30"/>
                    <a:gd name="T43" fmla="*/ 9 h 45"/>
                    <a:gd name="T44" fmla="*/ 2 w 30"/>
                    <a:gd name="T45" fmla="*/ 7 h 45"/>
                    <a:gd name="T46" fmla="*/ 4 w 30"/>
                    <a:gd name="T47" fmla="*/ 4 h 45"/>
                    <a:gd name="T48" fmla="*/ 5 w 30"/>
                    <a:gd name="T49" fmla="*/ 2 h 45"/>
                    <a:gd name="T50" fmla="*/ 6 w 30"/>
                    <a:gd name="T51" fmla="*/ 2 h 45"/>
                    <a:gd name="T52" fmla="*/ 7 w 30"/>
                    <a:gd name="T53" fmla="*/ 1 h 45"/>
                    <a:gd name="T54" fmla="*/ 8 w 30"/>
                    <a:gd name="T55" fmla="*/ 1 h 45"/>
                    <a:gd name="T56" fmla="*/ 9 w 30"/>
                    <a:gd name="T57" fmla="*/ 1 h 45"/>
                    <a:gd name="T58" fmla="*/ 9 w 30"/>
                    <a:gd name="T59" fmla="*/ 1 h 45"/>
                    <a:gd name="T60" fmla="*/ 10 w 30"/>
                    <a:gd name="T61" fmla="*/ 2 h 45"/>
                    <a:gd name="T62" fmla="*/ 10 w 30"/>
                    <a:gd name="T63" fmla="*/ 2 h 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45">
                      <a:moveTo>
                        <a:pt x="25" y="2"/>
                      </a:moveTo>
                      <a:cubicBezTo>
                        <a:pt x="26" y="5"/>
                        <a:pt x="28" y="3"/>
                        <a:pt x="28" y="6"/>
                      </a:cubicBezTo>
                      <a:cubicBezTo>
                        <a:pt x="27" y="8"/>
                        <a:pt x="30" y="8"/>
                        <a:pt x="29" y="11"/>
                      </a:cubicBezTo>
                      <a:cubicBezTo>
                        <a:pt x="28" y="14"/>
                        <a:pt x="30" y="15"/>
                        <a:pt x="29" y="17"/>
                      </a:cubicBezTo>
                      <a:cubicBezTo>
                        <a:pt x="28" y="19"/>
                        <a:pt x="29" y="23"/>
                        <a:pt x="27" y="25"/>
                      </a:cubicBezTo>
                      <a:cubicBezTo>
                        <a:pt x="26" y="26"/>
                        <a:pt x="26" y="30"/>
                        <a:pt x="25" y="30"/>
                      </a:cubicBezTo>
                      <a:cubicBezTo>
                        <a:pt x="24" y="31"/>
                        <a:pt x="23" y="34"/>
                        <a:pt x="22" y="34"/>
                      </a:cubicBezTo>
                      <a:cubicBezTo>
                        <a:pt x="21" y="35"/>
                        <a:pt x="20" y="39"/>
                        <a:pt x="19" y="38"/>
                      </a:cubicBezTo>
                      <a:cubicBezTo>
                        <a:pt x="19" y="37"/>
                        <a:pt x="18" y="38"/>
                        <a:pt x="17" y="40"/>
                      </a:cubicBezTo>
                      <a:cubicBezTo>
                        <a:pt x="17" y="41"/>
                        <a:pt x="16" y="42"/>
                        <a:pt x="15" y="41"/>
                      </a:cubicBezTo>
                      <a:cubicBezTo>
                        <a:pt x="15" y="41"/>
                        <a:pt x="14" y="42"/>
                        <a:pt x="14" y="42"/>
                      </a:cubicBezTo>
                      <a:cubicBezTo>
                        <a:pt x="13" y="43"/>
                        <a:pt x="12" y="44"/>
                        <a:pt x="12" y="43"/>
                      </a:cubicBezTo>
                      <a:cubicBezTo>
                        <a:pt x="12" y="42"/>
                        <a:pt x="11" y="43"/>
                        <a:pt x="10" y="43"/>
                      </a:cubicBezTo>
                      <a:cubicBezTo>
                        <a:pt x="9" y="44"/>
                        <a:pt x="8" y="45"/>
                        <a:pt x="7" y="43"/>
                      </a:cubicBezTo>
                      <a:cubicBezTo>
                        <a:pt x="7" y="43"/>
                        <a:pt x="7" y="43"/>
                        <a:pt x="6" y="43"/>
                      </a:cubicBezTo>
                      <a:cubicBezTo>
                        <a:pt x="5" y="43"/>
                        <a:pt x="5" y="44"/>
                        <a:pt x="5" y="42"/>
                      </a:cubicBezTo>
                      <a:cubicBezTo>
                        <a:pt x="5" y="41"/>
                        <a:pt x="3" y="42"/>
                        <a:pt x="3" y="40"/>
                      </a:cubicBezTo>
                      <a:cubicBezTo>
                        <a:pt x="4" y="39"/>
                        <a:pt x="1" y="40"/>
                        <a:pt x="2" y="38"/>
                      </a:cubicBezTo>
                      <a:cubicBezTo>
                        <a:pt x="3" y="36"/>
                        <a:pt x="1" y="36"/>
                        <a:pt x="1" y="34"/>
                      </a:cubicBezTo>
                      <a:cubicBezTo>
                        <a:pt x="2" y="32"/>
                        <a:pt x="0" y="32"/>
                        <a:pt x="1" y="30"/>
                      </a:cubicBezTo>
                      <a:cubicBezTo>
                        <a:pt x="2" y="28"/>
                        <a:pt x="0" y="27"/>
                        <a:pt x="2" y="25"/>
                      </a:cubicBezTo>
                      <a:cubicBezTo>
                        <a:pt x="3" y="23"/>
                        <a:pt x="2" y="21"/>
                        <a:pt x="3" y="19"/>
                      </a:cubicBezTo>
                      <a:cubicBezTo>
                        <a:pt x="4" y="18"/>
                        <a:pt x="4" y="16"/>
                        <a:pt x="5" y="15"/>
                      </a:cubicBezTo>
                      <a:cubicBezTo>
                        <a:pt x="7" y="13"/>
                        <a:pt x="7" y="9"/>
                        <a:pt x="9" y="9"/>
                      </a:cubicBezTo>
                      <a:cubicBezTo>
                        <a:pt x="10" y="9"/>
                        <a:pt x="11" y="6"/>
                        <a:pt x="12" y="5"/>
                      </a:cubicBezTo>
                      <a:cubicBezTo>
                        <a:pt x="14" y="5"/>
                        <a:pt x="14" y="2"/>
                        <a:pt x="16" y="2"/>
                      </a:cubicBezTo>
                      <a:cubicBezTo>
                        <a:pt x="16" y="2"/>
                        <a:pt x="17" y="2"/>
                        <a:pt x="17" y="1"/>
                      </a:cubicBezTo>
                      <a:cubicBezTo>
                        <a:pt x="18" y="1"/>
                        <a:pt x="19" y="0"/>
                        <a:pt x="19" y="1"/>
                      </a:cubicBezTo>
                      <a:cubicBezTo>
                        <a:pt x="20" y="2"/>
                        <a:pt x="20" y="1"/>
                        <a:pt x="21" y="1"/>
                      </a:cubicBezTo>
                      <a:cubicBezTo>
                        <a:pt x="22" y="0"/>
                        <a:pt x="23" y="0"/>
                        <a:pt x="23" y="1"/>
                      </a:cubicBezTo>
                      <a:cubicBezTo>
                        <a:pt x="23" y="2"/>
                        <a:pt x="24" y="2"/>
                        <a:pt x="24" y="2"/>
                      </a:cubicBezTo>
                      <a:cubicBezTo>
                        <a:pt x="25" y="2"/>
                        <a:pt x="25" y="1"/>
                        <a:pt x="25"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0" name="Freeform 9301">
                  <a:extLst>
                    <a:ext uri="{FF2B5EF4-FFF2-40B4-BE49-F238E27FC236}">
                      <a16:creationId xmlns:a16="http://schemas.microsoft.com/office/drawing/2014/main" id="{B6DCA0FE-38ED-7A70-5078-F9F6AFD6ABE3}"/>
                    </a:ext>
                  </a:extLst>
                </p:cNvPr>
                <p:cNvSpPr>
                  <a:spLocks/>
                </p:cNvSpPr>
                <p:nvPr/>
              </p:nvSpPr>
              <p:spPr bwMode="auto">
                <a:xfrm>
                  <a:off x="4247" y="2363"/>
                  <a:ext cx="18" cy="35"/>
                </a:xfrm>
                <a:custGeom>
                  <a:avLst/>
                  <a:gdLst>
                    <a:gd name="T0" fmla="*/ 9 w 22"/>
                    <a:gd name="T1" fmla="*/ 14 h 43"/>
                    <a:gd name="T2" fmla="*/ 9 w 22"/>
                    <a:gd name="T3" fmla="*/ 15 h 43"/>
                    <a:gd name="T4" fmla="*/ 7 w 22"/>
                    <a:gd name="T5" fmla="*/ 15 h 43"/>
                    <a:gd name="T6" fmla="*/ 7 w 22"/>
                    <a:gd name="T7" fmla="*/ 14 h 43"/>
                    <a:gd name="T8" fmla="*/ 6 w 22"/>
                    <a:gd name="T9" fmla="*/ 13 h 43"/>
                    <a:gd name="T10" fmla="*/ 6 w 22"/>
                    <a:gd name="T11" fmla="*/ 13 h 43"/>
                    <a:gd name="T12" fmla="*/ 5 w 22"/>
                    <a:gd name="T13" fmla="*/ 12 h 43"/>
                    <a:gd name="T14" fmla="*/ 5 w 22"/>
                    <a:gd name="T15" fmla="*/ 10 h 43"/>
                    <a:gd name="T16" fmla="*/ 5 w 22"/>
                    <a:gd name="T17" fmla="*/ 8 h 43"/>
                    <a:gd name="T18" fmla="*/ 5 w 22"/>
                    <a:gd name="T19" fmla="*/ 6 h 43"/>
                    <a:gd name="T20" fmla="*/ 6 w 22"/>
                    <a:gd name="T21" fmla="*/ 4 h 43"/>
                    <a:gd name="T22" fmla="*/ 6 w 22"/>
                    <a:gd name="T23" fmla="*/ 2 h 43"/>
                    <a:gd name="T24" fmla="*/ 7 w 22"/>
                    <a:gd name="T25" fmla="*/ 0 h 43"/>
                    <a:gd name="T26" fmla="*/ 7 w 22"/>
                    <a:gd name="T27" fmla="*/ 0 h 43"/>
                    <a:gd name="T28" fmla="*/ 6 w 22"/>
                    <a:gd name="T29" fmla="*/ 2 h 43"/>
                    <a:gd name="T30" fmla="*/ 4 w 22"/>
                    <a:gd name="T31" fmla="*/ 3 h 43"/>
                    <a:gd name="T32" fmla="*/ 2 w 22"/>
                    <a:gd name="T33" fmla="*/ 6 h 43"/>
                    <a:gd name="T34" fmla="*/ 2 w 22"/>
                    <a:gd name="T35" fmla="*/ 7 h 43"/>
                    <a:gd name="T36" fmla="*/ 2 w 22"/>
                    <a:gd name="T37" fmla="*/ 10 h 43"/>
                    <a:gd name="T38" fmla="*/ 1 w 22"/>
                    <a:gd name="T39" fmla="*/ 12 h 43"/>
                    <a:gd name="T40" fmla="*/ 1 w 22"/>
                    <a:gd name="T41" fmla="*/ 14 h 43"/>
                    <a:gd name="T42" fmla="*/ 2 w 22"/>
                    <a:gd name="T43" fmla="*/ 16 h 43"/>
                    <a:gd name="T44" fmla="*/ 2 w 22"/>
                    <a:gd name="T45" fmla="*/ 16 h 43"/>
                    <a:gd name="T46" fmla="*/ 2 w 22"/>
                    <a:gd name="T47" fmla="*/ 18 h 43"/>
                    <a:gd name="T48" fmla="*/ 2 w 22"/>
                    <a:gd name="T49" fmla="*/ 18 h 43"/>
                    <a:gd name="T50" fmla="*/ 3 w 22"/>
                    <a:gd name="T51" fmla="*/ 18 h 43"/>
                    <a:gd name="T52" fmla="*/ 5 w 22"/>
                    <a:gd name="T53" fmla="*/ 18 h 43"/>
                    <a:gd name="T54" fmla="*/ 6 w 22"/>
                    <a:gd name="T55" fmla="*/ 18 h 43"/>
                    <a:gd name="T56" fmla="*/ 6 w 22"/>
                    <a:gd name="T57" fmla="*/ 18 h 43"/>
                    <a:gd name="T58" fmla="*/ 7 w 22"/>
                    <a:gd name="T59" fmla="*/ 17 h 43"/>
                    <a:gd name="T60" fmla="*/ 7 w 22"/>
                    <a:gd name="T61" fmla="*/ 16 h 43"/>
                    <a:gd name="T62" fmla="*/ 9 w 22"/>
                    <a:gd name="T63" fmla="*/ 16 h 43"/>
                    <a:gd name="T64" fmla="*/ 10 w 22"/>
                    <a:gd name="T65" fmla="*/ 15 h 43"/>
                    <a:gd name="T66" fmla="*/ 9 w 22"/>
                    <a:gd name="T67" fmla="*/ 14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 h="43">
                      <a:moveTo>
                        <a:pt x="21" y="32"/>
                      </a:moveTo>
                      <a:cubicBezTo>
                        <a:pt x="21" y="32"/>
                        <a:pt x="20" y="32"/>
                        <a:pt x="19" y="33"/>
                      </a:cubicBezTo>
                      <a:cubicBezTo>
                        <a:pt x="18" y="33"/>
                        <a:pt x="17" y="34"/>
                        <a:pt x="17" y="33"/>
                      </a:cubicBezTo>
                      <a:cubicBezTo>
                        <a:pt x="16" y="32"/>
                        <a:pt x="16" y="32"/>
                        <a:pt x="15" y="32"/>
                      </a:cubicBezTo>
                      <a:cubicBezTo>
                        <a:pt x="15" y="33"/>
                        <a:pt x="14" y="33"/>
                        <a:pt x="14" y="31"/>
                      </a:cubicBezTo>
                      <a:cubicBezTo>
                        <a:pt x="14" y="30"/>
                        <a:pt x="12" y="31"/>
                        <a:pt x="12" y="29"/>
                      </a:cubicBezTo>
                      <a:cubicBezTo>
                        <a:pt x="13" y="28"/>
                        <a:pt x="11" y="29"/>
                        <a:pt x="11" y="27"/>
                      </a:cubicBezTo>
                      <a:cubicBezTo>
                        <a:pt x="12" y="25"/>
                        <a:pt x="10" y="26"/>
                        <a:pt x="10" y="23"/>
                      </a:cubicBezTo>
                      <a:cubicBezTo>
                        <a:pt x="11" y="22"/>
                        <a:pt x="9" y="21"/>
                        <a:pt x="10" y="19"/>
                      </a:cubicBezTo>
                      <a:cubicBezTo>
                        <a:pt x="11" y="17"/>
                        <a:pt x="9" y="16"/>
                        <a:pt x="11" y="14"/>
                      </a:cubicBezTo>
                      <a:cubicBezTo>
                        <a:pt x="12" y="13"/>
                        <a:pt x="11" y="10"/>
                        <a:pt x="12" y="8"/>
                      </a:cubicBezTo>
                      <a:cubicBezTo>
                        <a:pt x="13" y="7"/>
                        <a:pt x="13" y="5"/>
                        <a:pt x="14" y="4"/>
                      </a:cubicBezTo>
                      <a:cubicBezTo>
                        <a:pt x="16" y="3"/>
                        <a:pt x="16" y="1"/>
                        <a:pt x="17" y="0"/>
                      </a:cubicBezTo>
                      <a:cubicBezTo>
                        <a:pt x="16" y="0"/>
                        <a:pt x="16" y="0"/>
                        <a:pt x="16" y="0"/>
                      </a:cubicBezTo>
                      <a:cubicBezTo>
                        <a:pt x="14" y="0"/>
                        <a:pt x="14" y="3"/>
                        <a:pt x="12" y="3"/>
                      </a:cubicBezTo>
                      <a:cubicBezTo>
                        <a:pt x="11" y="4"/>
                        <a:pt x="10" y="7"/>
                        <a:pt x="9" y="7"/>
                      </a:cubicBezTo>
                      <a:cubicBezTo>
                        <a:pt x="7" y="7"/>
                        <a:pt x="7" y="11"/>
                        <a:pt x="5" y="13"/>
                      </a:cubicBezTo>
                      <a:cubicBezTo>
                        <a:pt x="4" y="14"/>
                        <a:pt x="4" y="16"/>
                        <a:pt x="3" y="17"/>
                      </a:cubicBezTo>
                      <a:cubicBezTo>
                        <a:pt x="2" y="19"/>
                        <a:pt x="3" y="21"/>
                        <a:pt x="2" y="23"/>
                      </a:cubicBezTo>
                      <a:cubicBezTo>
                        <a:pt x="0" y="25"/>
                        <a:pt x="2" y="26"/>
                        <a:pt x="1" y="28"/>
                      </a:cubicBezTo>
                      <a:cubicBezTo>
                        <a:pt x="0" y="30"/>
                        <a:pt x="2" y="30"/>
                        <a:pt x="1" y="32"/>
                      </a:cubicBezTo>
                      <a:cubicBezTo>
                        <a:pt x="1" y="34"/>
                        <a:pt x="3" y="34"/>
                        <a:pt x="2" y="36"/>
                      </a:cubicBezTo>
                      <a:cubicBezTo>
                        <a:pt x="1" y="38"/>
                        <a:pt x="4" y="37"/>
                        <a:pt x="3" y="38"/>
                      </a:cubicBezTo>
                      <a:cubicBezTo>
                        <a:pt x="3" y="40"/>
                        <a:pt x="5" y="39"/>
                        <a:pt x="5" y="40"/>
                      </a:cubicBezTo>
                      <a:cubicBezTo>
                        <a:pt x="5" y="42"/>
                        <a:pt x="5" y="41"/>
                        <a:pt x="6" y="41"/>
                      </a:cubicBezTo>
                      <a:cubicBezTo>
                        <a:pt x="7" y="41"/>
                        <a:pt x="7" y="41"/>
                        <a:pt x="7" y="41"/>
                      </a:cubicBezTo>
                      <a:cubicBezTo>
                        <a:pt x="8" y="43"/>
                        <a:pt x="9" y="42"/>
                        <a:pt x="10" y="41"/>
                      </a:cubicBezTo>
                      <a:cubicBezTo>
                        <a:pt x="11" y="41"/>
                        <a:pt x="12" y="40"/>
                        <a:pt x="12" y="41"/>
                      </a:cubicBezTo>
                      <a:cubicBezTo>
                        <a:pt x="12" y="42"/>
                        <a:pt x="13" y="41"/>
                        <a:pt x="14" y="40"/>
                      </a:cubicBezTo>
                      <a:cubicBezTo>
                        <a:pt x="14" y="40"/>
                        <a:pt x="15" y="39"/>
                        <a:pt x="15" y="39"/>
                      </a:cubicBezTo>
                      <a:cubicBezTo>
                        <a:pt x="16" y="40"/>
                        <a:pt x="17" y="39"/>
                        <a:pt x="17" y="38"/>
                      </a:cubicBezTo>
                      <a:cubicBezTo>
                        <a:pt x="18" y="36"/>
                        <a:pt x="19" y="35"/>
                        <a:pt x="19" y="36"/>
                      </a:cubicBezTo>
                      <a:cubicBezTo>
                        <a:pt x="20" y="36"/>
                        <a:pt x="21" y="34"/>
                        <a:pt x="22" y="33"/>
                      </a:cubicBezTo>
                      <a:cubicBezTo>
                        <a:pt x="21" y="32"/>
                        <a:pt x="21" y="32"/>
                        <a:pt x="21" y="3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1" name="Freeform 9302">
                  <a:extLst>
                    <a:ext uri="{FF2B5EF4-FFF2-40B4-BE49-F238E27FC236}">
                      <a16:creationId xmlns:a16="http://schemas.microsoft.com/office/drawing/2014/main" id="{84B0FEB7-0A1B-CDAD-803F-F747DFFADDCC}"/>
                    </a:ext>
                  </a:extLst>
                </p:cNvPr>
                <p:cNvSpPr>
                  <a:spLocks/>
                </p:cNvSpPr>
                <p:nvPr/>
              </p:nvSpPr>
              <p:spPr bwMode="auto">
                <a:xfrm>
                  <a:off x="4247" y="2376"/>
                  <a:ext cx="18" cy="22"/>
                </a:xfrm>
                <a:custGeom>
                  <a:avLst/>
                  <a:gdLst>
                    <a:gd name="T0" fmla="*/ 9 w 22"/>
                    <a:gd name="T1" fmla="*/ 7 h 27"/>
                    <a:gd name="T2" fmla="*/ 9 w 22"/>
                    <a:gd name="T3" fmla="*/ 7 h 27"/>
                    <a:gd name="T4" fmla="*/ 7 w 22"/>
                    <a:gd name="T5" fmla="*/ 8 h 27"/>
                    <a:gd name="T6" fmla="*/ 7 w 22"/>
                    <a:gd name="T7" fmla="*/ 9 h 27"/>
                    <a:gd name="T8" fmla="*/ 6 w 22"/>
                    <a:gd name="T9" fmla="*/ 9 h 27"/>
                    <a:gd name="T10" fmla="*/ 5 w 22"/>
                    <a:gd name="T11" fmla="*/ 9 h 27"/>
                    <a:gd name="T12" fmla="*/ 4 w 22"/>
                    <a:gd name="T13" fmla="*/ 9 h 27"/>
                    <a:gd name="T14" fmla="*/ 4 w 22"/>
                    <a:gd name="T15" fmla="*/ 9 h 27"/>
                    <a:gd name="T16" fmla="*/ 2 w 22"/>
                    <a:gd name="T17" fmla="*/ 9 h 27"/>
                    <a:gd name="T18" fmla="*/ 2 w 22"/>
                    <a:gd name="T19" fmla="*/ 8 h 27"/>
                    <a:gd name="T20" fmla="*/ 2 w 22"/>
                    <a:gd name="T21" fmla="*/ 7 h 27"/>
                    <a:gd name="T22" fmla="*/ 2 w 22"/>
                    <a:gd name="T23" fmla="*/ 6 h 27"/>
                    <a:gd name="T24" fmla="*/ 2 w 22"/>
                    <a:gd name="T25" fmla="*/ 4 h 27"/>
                    <a:gd name="T26" fmla="*/ 2 w 22"/>
                    <a:gd name="T27" fmla="*/ 2 h 27"/>
                    <a:gd name="T28" fmla="*/ 2 w 22"/>
                    <a:gd name="T29" fmla="*/ 0 h 27"/>
                    <a:gd name="T30" fmla="*/ 2 w 22"/>
                    <a:gd name="T31" fmla="*/ 1 h 27"/>
                    <a:gd name="T32" fmla="*/ 2 w 22"/>
                    <a:gd name="T33" fmla="*/ 3 h 27"/>
                    <a:gd name="T34" fmla="*/ 1 w 22"/>
                    <a:gd name="T35" fmla="*/ 6 h 27"/>
                    <a:gd name="T36" fmla="*/ 1 w 22"/>
                    <a:gd name="T37" fmla="*/ 7 h 27"/>
                    <a:gd name="T38" fmla="*/ 2 w 22"/>
                    <a:gd name="T39" fmla="*/ 9 h 27"/>
                    <a:gd name="T40" fmla="*/ 2 w 22"/>
                    <a:gd name="T41" fmla="*/ 10 h 27"/>
                    <a:gd name="T42" fmla="*/ 2 w 22"/>
                    <a:gd name="T43" fmla="*/ 11 h 27"/>
                    <a:gd name="T44" fmla="*/ 2 w 22"/>
                    <a:gd name="T45" fmla="*/ 11 h 27"/>
                    <a:gd name="T46" fmla="*/ 3 w 22"/>
                    <a:gd name="T47" fmla="*/ 11 h 27"/>
                    <a:gd name="T48" fmla="*/ 5 w 22"/>
                    <a:gd name="T49" fmla="*/ 11 h 27"/>
                    <a:gd name="T50" fmla="*/ 6 w 22"/>
                    <a:gd name="T51" fmla="*/ 11 h 27"/>
                    <a:gd name="T52" fmla="*/ 6 w 22"/>
                    <a:gd name="T53" fmla="*/ 11 h 27"/>
                    <a:gd name="T54" fmla="*/ 7 w 22"/>
                    <a:gd name="T55" fmla="*/ 10 h 27"/>
                    <a:gd name="T56" fmla="*/ 7 w 22"/>
                    <a:gd name="T57" fmla="*/ 10 h 27"/>
                    <a:gd name="T58" fmla="*/ 9 w 22"/>
                    <a:gd name="T59" fmla="*/ 9 h 27"/>
                    <a:gd name="T60" fmla="*/ 10 w 22"/>
                    <a:gd name="T61" fmla="*/ 7 h 27"/>
                    <a:gd name="T62" fmla="*/ 9 w 22"/>
                    <a:gd name="T63" fmla="*/ 7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2" h="27">
                      <a:moveTo>
                        <a:pt x="21" y="16"/>
                      </a:moveTo>
                      <a:cubicBezTo>
                        <a:pt x="21" y="16"/>
                        <a:pt x="20" y="16"/>
                        <a:pt x="20" y="16"/>
                      </a:cubicBezTo>
                      <a:cubicBezTo>
                        <a:pt x="19" y="17"/>
                        <a:pt x="18" y="20"/>
                        <a:pt x="17" y="19"/>
                      </a:cubicBezTo>
                      <a:cubicBezTo>
                        <a:pt x="16" y="19"/>
                        <a:pt x="16" y="20"/>
                        <a:pt x="15" y="20"/>
                      </a:cubicBezTo>
                      <a:cubicBezTo>
                        <a:pt x="14" y="21"/>
                        <a:pt x="14" y="22"/>
                        <a:pt x="13" y="21"/>
                      </a:cubicBezTo>
                      <a:cubicBezTo>
                        <a:pt x="13" y="20"/>
                        <a:pt x="12" y="21"/>
                        <a:pt x="11" y="21"/>
                      </a:cubicBezTo>
                      <a:cubicBezTo>
                        <a:pt x="10" y="22"/>
                        <a:pt x="9" y="23"/>
                        <a:pt x="9" y="21"/>
                      </a:cubicBezTo>
                      <a:cubicBezTo>
                        <a:pt x="9" y="21"/>
                        <a:pt x="8" y="21"/>
                        <a:pt x="8" y="21"/>
                      </a:cubicBezTo>
                      <a:cubicBezTo>
                        <a:pt x="7" y="22"/>
                        <a:pt x="6" y="22"/>
                        <a:pt x="6" y="20"/>
                      </a:cubicBezTo>
                      <a:cubicBezTo>
                        <a:pt x="7" y="19"/>
                        <a:pt x="4" y="20"/>
                        <a:pt x="5" y="18"/>
                      </a:cubicBezTo>
                      <a:cubicBezTo>
                        <a:pt x="5" y="17"/>
                        <a:pt x="3" y="18"/>
                        <a:pt x="3" y="16"/>
                      </a:cubicBezTo>
                      <a:cubicBezTo>
                        <a:pt x="4" y="14"/>
                        <a:pt x="2" y="14"/>
                        <a:pt x="3" y="12"/>
                      </a:cubicBezTo>
                      <a:cubicBezTo>
                        <a:pt x="3" y="10"/>
                        <a:pt x="2" y="10"/>
                        <a:pt x="2" y="8"/>
                      </a:cubicBezTo>
                      <a:cubicBezTo>
                        <a:pt x="3" y="6"/>
                        <a:pt x="2" y="5"/>
                        <a:pt x="3" y="3"/>
                      </a:cubicBezTo>
                      <a:cubicBezTo>
                        <a:pt x="4" y="2"/>
                        <a:pt x="4" y="1"/>
                        <a:pt x="4" y="0"/>
                      </a:cubicBezTo>
                      <a:cubicBezTo>
                        <a:pt x="4" y="0"/>
                        <a:pt x="4" y="1"/>
                        <a:pt x="3" y="1"/>
                      </a:cubicBezTo>
                      <a:cubicBezTo>
                        <a:pt x="2" y="3"/>
                        <a:pt x="3" y="5"/>
                        <a:pt x="2" y="7"/>
                      </a:cubicBezTo>
                      <a:cubicBezTo>
                        <a:pt x="0" y="9"/>
                        <a:pt x="2" y="10"/>
                        <a:pt x="1" y="12"/>
                      </a:cubicBezTo>
                      <a:cubicBezTo>
                        <a:pt x="0" y="14"/>
                        <a:pt x="2" y="14"/>
                        <a:pt x="1" y="16"/>
                      </a:cubicBezTo>
                      <a:cubicBezTo>
                        <a:pt x="1" y="18"/>
                        <a:pt x="3" y="18"/>
                        <a:pt x="2" y="20"/>
                      </a:cubicBezTo>
                      <a:cubicBezTo>
                        <a:pt x="1" y="22"/>
                        <a:pt x="4" y="21"/>
                        <a:pt x="3" y="22"/>
                      </a:cubicBezTo>
                      <a:cubicBezTo>
                        <a:pt x="3" y="24"/>
                        <a:pt x="5" y="23"/>
                        <a:pt x="5" y="24"/>
                      </a:cubicBezTo>
                      <a:cubicBezTo>
                        <a:pt x="5" y="26"/>
                        <a:pt x="5" y="25"/>
                        <a:pt x="6" y="25"/>
                      </a:cubicBezTo>
                      <a:cubicBezTo>
                        <a:pt x="7" y="25"/>
                        <a:pt x="7" y="25"/>
                        <a:pt x="7" y="25"/>
                      </a:cubicBezTo>
                      <a:cubicBezTo>
                        <a:pt x="8" y="27"/>
                        <a:pt x="9" y="26"/>
                        <a:pt x="10" y="25"/>
                      </a:cubicBezTo>
                      <a:cubicBezTo>
                        <a:pt x="11" y="25"/>
                        <a:pt x="12" y="24"/>
                        <a:pt x="12" y="25"/>
                      </a:cubicBezTo>
                      <a:cubicBezTo>
                        <a:pt x="12" y="26"/>
                        <a:pt x="13" y="25"/>
                        <a:pt x="14" y="24"/>
                      </a:cubicBezTo>
                      <a:cubicBezTo>
                        <a:pt x="14" y="24"/>
                        <a:pt x="15" y="23"/>
                        <a:pt x="15" y="23"/>
                      </a:cubicBezTo>
                      <a:cubicBezTo>
                        <a:pt x="16" y="24"/>
                        <a:pt x="17" y="23"/>
                        <a:pt x="17" y="22"/>
                      </a:cubicBezTo>
                      <a:cubicBezTo>
                        <a:pt x="18" y="20"/>
                        <a:pt x="19" y="19"/>
                        <a:pt x="19" y="20"/>
                      </a:cubicBezTo>
                      <a:cubicBezTo>
                        <a:pt x="20" y="20"/>
                        <a:pt x="21" y="18"/>
                        <a:pt x="22" y="17"/>
                      </a:cubicBezTo>
                      <a:cubicBezTo>
                        <a:pt x="21" y="16"/>
                        <a:pt x="21" y="16"/>
                        <a:pt x="21" y="16"/>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2" name="Freeform 9303">
                  <a:extLst>
                    <a:ext uri="{FF2B5EF4-FFF2-40B4-BE49-F238E27FC236}">
                      <a16:creationId xmlns:a16="http://schemas.microsoft.com/office/drawing/2014/main" id="{A119A786-323E-D7C6-2514-3E7C1292FC5F}"/>
                    </a:ext>
                  </a:extLst>
                </p:cNvPr>
                <p:cNvSpPr>
                  <a:spLocks/>
                </p:cNvSpPr>
                <p:nvPr/>
              </p:nvSpPr>
              <p:spPr bwMode="auto">
                <a:xfrm>
                  <a:off x="4257" y="2369"/>
                  <a:ext cx="2" cy="3"/>
                </a:xfrm>
                <a:custGeom>
                  <a:avLst/>
                  <a:gdLst>
                    <a:gd name="T0" fmla="*/ 1 w 2"/>
                    <a:gd name="T1" fmla="*/ 0 h 3"/>
                    <a:gd name="T2" fmla="*/ 0 w 2"/>
                    <a:gd name="T3" fmla="*/ 3 h 3"/>
                    <a:gd name="T4" fmla="*/ 1 w 2"/>
                    <a:gd name="T5" fmla="*/ 3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2" y="1"/>
                        <a:pt x="1" y="2"/>
                        <a:pt x="0" y="3"/>
                      </a:cubicBezTo>
                      <a:cubicBezTo>
                        <a:pt x="1" y="3"/>
                        <a:pt x="1" y="3"/>
                        <a:pt x="1" y="3"/>
                      </a:cubicBezTo>
                      <a:cubicBezTo>
                        <a:pt x="2" y="2"/>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3" name="Freeform 9304">
                  <a:extLst>
                    <a:ext uri="{FF2B5EF4-FFF2-40B4-BE49-F238E27FC236}">
                      <a16:creationId xmlns:a16="http://schemas.microsoft.com/office/drawing/2014/main" id="{C6F693E8-D9E1-F800-28BE-F1419B450979}"/>
                    </a:ext>
                  </a:extLst>
                </p:cNvPr>
                <p:cNvSpPr>
                  <a:spLocks/>
                </p:cNvSpPr>
                <p:nvPr/>
              </p:nvSpPr>
              <p:spPr bwMode="auto">
                <a:xfrm>
                  <a:off x="4261" y="2366"/>
                  <a:ext cx="1" cy="3"/>
                </a:xfrm>
                <a:custGeom>
                  <a:avLst/>
                  <a:gdLst>
                    <a:gd name="T0" fmla="*/ 1 w 1"/>
                    <a:gd name="T1" fmla="*/ 0 h 4"/>
                    <a:gd name="T2" fmla="*/ 1 w 1"/>
                    <a:gd name="T3" fmla="*/ 2 h 4"/>
                    <a:gd name="T4" fmla="*/ 1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1" y="0"/>
                      </a:moveTo>
                      <a:cubicBezTo>
                        <a:pt x="0" y="1"/>
                        <a:pt x="0" y="4"/>
                        <a:pt x="1" y="4"/>
                      </a:cubicBezTo>
                      <a:cubicBezTo>
                        <a:pt x="1"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4" name="Freeform 9305">
                  <a:extLst>
                    <a:ext uri="{FF2B5EF4-FFF2-40B4-BE49-F238E27FC236}">
                      <a16:creationId xmlns:a16="http://schemas.microsoft.com/office/drawing/2014/main" id="{2AC32197-2675-2FB6-8D63-0E1E2E3F2D4E}"/>
                    </a:ext>
                  </a:extLst>
                </p:cNvPr>
                <p:cNvSpPr>
                  <a:spLocks/>
                </p:cNvSpPr>
                <p:nvPr/>
              </p:nvSpPr>
              <p:spPr bwMode="auto">
                <a:xfrm>
                  <a:off x="4260" y="2373"/>
                  <a:ext cx="2" cy="4"/>
                </a:xfrm>
                <a:custGeom>
                  <a:avLst/>
                  <a:gdLst>
                    <a:gd name="T0" fmla="*/ 0 w 2"/>
                    <a:gd name="T1" fmla="*/ 0 h 4"/>
                    <a:gd name="T2" fmla="*/ 1 w 2"/>
                    <a:gd name="T3" fmla="*/ 0 h 4"/>
                    <a:gd name="T4" fmla="*/ 0 w 2"/>
                    <a:gd name="T5" fmla="*/ 4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0" y="0"/>
                        <a:pt x="1" y="0"/>
                        <a:pt x="1" y="0"/>
                      </a:cubicBezTo>
                      <a:cubicBezTo>
                        <a:pt x="2" y="1"/>
                        <a:pt x="1" y="3"/>
                        <a:pt x="0" y="4"/>
                      </a:cubicBezTo>
                      <a:cubicBezTo>
                        <a:pt x="0" y="3"/>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5" name="Freeform 9306">
                  <a:extLst>
                    <a:ext uri="{FF2B5EF4-FFF2-40B4-BE49-F238E27FC236}">
                      <a16:creationId xmlns:a16="http://schemas.microsoft.com/office/drawing/2014/main" id="{51164B6F-019A-2CB4-8EB3-D4199A0A9DE5}"/>
                    </a:ext>
                  </a:extLst>
                </p:cNvPr>
                <p:cNvSpPr>
                  <a:spLocks/>
                </p:cNvSpPr>
                <p:nvPr/>
              </p:nvSpPr>
              <p:spPr bwMode="auto">
                <a:xfrm>
                  <a:off x="4264" y="2368"/>
                  <a:ext cx="2" cy="5"/>
                </a:xfrm>
                <a:custGeom>
                  <a:avLst/>
                  <a:gdLst>
                    <a:gd name="T0" fmla="*/ 2 w 2"/>
                    <a:gd name="T1" fmla="*/ 0 h 6"/>
                    <a:gd name="T2" fmla="*/ 1 w 2"/>
                    <a:gd name="T3" fmla="*/ 2 h 6"/>
                    <a:gd name="T4" fmla="*/ 1 w 2"/>
                    <a:gd name="T5" fmla="*/ 3 h 6"/>
                    <a:gd name="T6" fmla="*/ 1 w 2"/>
                    <a:gd name="T7" fmla="*/ 3 h 6"/>
                    <a:gd name="T8" fmla="*/ 2 w 2"/>
                    <a:gd name="T9" fmla="*/ 0 h 6"/>
                    <a:gd name="T10" fmla="*/ 2 w 2"/>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2" y="0"/>
                      </a:moveTo>
                      <a:cubicBezTo>
                        <a:pt x="2" y="0"/>
                        <a:pt x="1" y="1"/>
                        <a:pt x="1" y="2"/>
                      </a:cubicBezTo>
                      <a:cubicBezTo>
                        <a:pt x="1" y="2"/>
                        <a:pt x="0" y="6"/>
                        <a:pt x="1" y="5"/>
                      </a:cubicBezTo>
                      <a:cubicBezTo>
                        <a:pt x="1" y="5"/>
                        <a:pt x="1" y="4"/>
                        <a:pt x="1" y="3"/>
                      </a:cubicBezTo>
                      <a:cubicBezTo>
                        <a:pt x="1" y="3"/>
                        <a:pt x="2" y="0"/>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6" name="Freeform 9307">
                  <a:extLst>
                    <a:ext uri="{FF2B5EF4-FFF2-40B4-BE49-F238E27FC236}">
                      <a16:creationId xmlns:a16="http://schemas.microsoft.com/office/drawing/2014/main" id="{B2C8499F-C1AF-D863-9B79-3E554E33C2C5}"/>
                    </a:ext>
                  </a:extLst>
                </p:cNvPr>
                <p:cNvSpPr>
                  <a:spLocks/>
                </p:cNvSpPr>
                <p:nvPr/>
              </p:nvSpPr>
              <p:spPr bwMode="auto">
                <a:xfrm>
                  <a:off x="4264" y="2363"/>
                  <a:ext cx="2" cy="4"/>
                </a:xfrm>
                <a:custGeom>
                  <a:avLst/>
                  <a:gdLst>
                    <a:gd name="T0" fmla="*/ 0 w 2"/>
                    <a:gd name="T1" fmla="*/ 2 h 4"/>
                    <a:gd name="T2" fmla="*/ 1 w 2"/>
                    <a:gd name="T3" fmla="*/ 4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1" y="0"/>
                        <a:pt x="2" y="3"/>
                        <a:pt x="1" y="4"/>
                      </a:cubicBezTo>
                      <a:cubicBezTo>
                        <a:pt x="1"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7" name="Freeform 9308">
                  <a:extLst>
                    <a:ext uri="{FF2B5EF4-FFF2-40B4-BE49-F238E27FC236}">
                      <a16:creationId xmlns:a16="http://schemas.microsoft.com/office/drawing/2014/main" id="{9ED334DF-DA60-9120-9FD3-810C9C332CF8}"/>
                    </a:ext>
                  </a:extLst>
                </p:cNvPr>
                <p:cNvSpPr>
                  <a:spLocks/>
                </p:cNvSpPr>
                <p:nvPr/>
              </p:nvSpPr>
              <p:spPr bwMode="auto">
                <a:xfrm>
                  <a:off x="4257" y="2380"/>
                  <a:ext cx="1" cy="5"/>
                </a:xfrm>
                <a:custGeom>
                  <a:avLst/>
                  <a:gdLst>
                    <a:gd name="T0" fmla="*/ 1 w 1"/>
                    <a:gd name="T1" fmla="*/ 1 h 6"/>
                    <a:gd name="T2" fmla="*/ 0 w 1"/>
                    <a:gd name="T3" fmla="*/ 3 h 6"/>
                    <a:gd name="T4" fmla="*/ 1 w 1"/>
                    <a:gd name="T5" fmla="*/ 3 h 6"/>
                    <a:gd name="T6" fmla="*/ 1 w 1"/>
                    <a:gd name="T7" fmla="*/ 1 h 6"/>
                    <a:gd name="T8" fmla="*/ 1 w 1"/>
                    <a:gd name="T9" fmla="*/ 1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6">
                      <a:moveTo>
                        <a:pt x="1" y="1"/>
                      </a:moveTo>
                      <a:cubicBezTo>
                        <a:pt x="0" y="0"/>
                        <a:pt x="0" y="2"/>
                        <a:pt x="0" y="3"/>
                      </a:cubicBezTo>
                      <a:cubicBezTo>
                        <a:pt x="0" y="4"/>
                        <a:pt x="0" y="6"/>
                        <a:pt x="1" y="4"/>
                      </a:cubicBezTo>
                      <a:cubicBezTo>
                        <a:pt x="1" y="4"/>
                        <a:pt x="0" y="2"/>
                        <a:pt x="1" y="1"/>
                      </a:cubicBezTo>
                      <a:cubicBezTo>
                        <a:pt x="1" y="1"/>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8" name="Freeform 9309">
                  <a:extLst>
                    <a:ext uri="{FF2B5EF4-FFF2-40B4-BE49-F238E27FC236}">
                      <a16:creationId xmlns:a16="http://schemas.microsoft.com/office/drawing/2014/main" id="{43DF6D59-F376-3BBC-C640-E69F8936C4CD}"/>
                    </a:ext>
                  </a:extLst>
                </p:cNvPr>
                <p:cNvSpPr>
                  <a:spLocks/>
                </p:cNvSpPr>
                <p:nvPr/>
              </p:nvSpPr>
              <p:spPr bwMode="auto">
                <a:xfrm>
                  <a:off x="4262" y="2377"/>
                  <a:ext cx="2" cy="5"/>
                </a:xfrm>
                <a:custGeom>
                  <a:avLst/>
                  <a:gdLst>
                    <a:gd name="T0" fmla="*/ 1 w 3"/>
                    <a:gd name="T1" fmla="*/ 2 h 6"/>
                    <a:gd name="T2" fmla="*/ 0 w 3"/>
                    <a:gd name="T3" fmla="*/ 3 h 6"/>
                    <a:gd name="T4" fmla="*/ 1 w 3"/>
                    <a:gd name="T5" fmla="*/ 3 h 6"/>
                    <a:gd name="T6" fmla="*/ 1 w 3"/>
                    <a:gd name="T7" fmla="*/ 2 h 6"/>
                    <a:gd name="T8" fmla="*/ 1 w 3"/>
                    <a:gd name="T9" fmla="*/ 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1" y="2"/>
                      </a:moveTo>
                      <a:cubicBezTo>
                        <a:pt x="3" y="0"/>
                        <a:pt x="1" y="5"/>
                        <a:pt x="0" y="6"/>
                      </a:cubicBezTo>
                      <a:cubicBezTo>
                        <a:pt x="1" y="6"/>
                        <a:pt x="1" y="5"/>
                        <a:pt x="1" y="4"/>
                      </a:cubicBezTo>
                      <a:cubicBezTo>
                        <a:pt x="1" y="3"/>
                        <a:pt x="1" y="3"/>
                        <a:pt x="1" y="2"/>
                      </a:cubicBezTo>
                      <a:cubicBezTo>
                        <a:pt x="1" y="2"/>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29" name="Freeform 9310">
                  <a:extLst>
                    <a:ext uri="{FF2B5EF4-FFF2-40B4-BE49-F238E27FC236}">
                      <a16:creationId xmlns:a16="http://schemas.microsoft.com/office/drawing/2014/main" id="{4F41753D-369A-5E50-03BC-BE75ABDE1882}"/>
                    </a:ext>
                  </a:extLst>
                </p:cNvPr>
                <p:cNvSpPr>
                  <a:spLocks/>
                </p:cNvSpPr>
                <p:nvPr/>
              </p:nvSpPr>
              <p:spPr bwMode="auto">
                <a:xfrm>
                  <a:off x="4266" y="2372"/>
                  <a:ext cx="2" cy="5"/>
                </a:xfrm>
                <a:custGeom>
                  <a:avLst/>
                  <a:gdLst>
                    <a:gd name="T0" fmla="*/ 2 w 2"/>
                    <a:gd name="T1" fmla="*/ 0 h 5"/>
                    <a:gd name="T2" fmla="*/ 2 w 2"/>
                    <a:gd name="T3" fmla="*/ 5 h 5"/>
                    <a:gd name="T4" fmla="*/ 2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2" y="0"/>
                      </a:moveTo>
                      <a:cubicBezTo>
                        <a:pt x="0" y="2"/>
                        <a:pt x="1" y="5"/>
                        <a:pt x="2" y="5"/>
                      </a:cubicBezTo>
                      <a:cubicBezTo>
                        <a:pt x="1" y="4"/>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0" name="Freeform 9311">
                  <a:extLst>
                    <a:ext uri="{FF2B5EF4-FFF2-40B4-BE49-F238E27FC236}">
                      <a16:creationId xmlns:a16="http://schemas.microsoft.com/office/drawing/2014/main" id="{78550A21-C11F-7F03-56CA-AE42ABCCD1E6}"/>
                    </a:ext>
                  </a:extLst>
                </p:cNvPr>
                <p:cNvSpPr>
                  <a:spLocks/>
                </p:cNvSpPr>
                <p:nvPr/>
              </p:nvSpPr>
              <p:spPr bwMode="auto">
                <a:xfrm>
                  <a:off x="4268" y="2367"/>
                  <a:ext cx="1" cy="3"/>
                </a:xfrm>
                <a:custGeom>
                  <a:avLst/>
                  <a:gdLst>
                    <a:gd name="T0" fmla="*/ 0 w 1"/>
                    <a:gd name="T1" fmla="*/ 0 h 3"/>
                    <a:gd name="T2" fmla="*/ 0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1" y="0"/>
                        <a:pt x="1" y="2"/>
                        <a:pt x="0" y="3"/>
                      </a:cubicBezTo>
                      <a:cubicBezTo>
                        <a:pt x="0" y="3"/>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1" name="Freeform 9312">
                  <a:extLst>
                    <a:ext uri="{FF2B5EF4-FFF2-40B4-BE49-F238E27FC236}">
                      <a16:creationId xmlns:a16="http://schemas.microsoft.com/office/drawing/2014/main" id="{7CDB1CF6-3723-070C-54A0-1290CB632849}"/>
                    </a:ext>
                  </a:extLst>
                </p:cNvPr>
                <p:cNvSpPr>
                  <a:spLocks/>
                </p:cNvSpPr>
                <p:nvPr/>
              </p:nvSpPr>
              <p:spPr bwMode="auto">
                <a:xfrm>
                  <a:off x="4261" y="2384"/>
                  <a:ext cx="1" cy="2"/>
                </a:xfrm>
                <a:custGeom>
                  <a:avLst/>
                  <a:gdLst>
                    <a:gd name="T0" fmla="*/ 0 w 2"/>
                    <a:gd name="T1" fmla="*/ 0 h 3"/>
                    <a:gd name="T2" fmla="*/ 1 w 2"/>
                    <a:gd name="T3" fmla="*/ 1 h 3"/>
                    <a:gd name="T4" fmla="*/ 0 w 2"/>
                    <a:gd name="T5" fmla="*/ 0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1"/>
                        <a:pt x="1" y="3"/>
                        <a:pt x="2" y="1"/>
                      </a:cubicBezTo>
                      <a:cubicBezTo>
                        <a:pt x="1" y="1"/>
                        <a:pt x="0" y="2"/>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2" name="Freeform 9313">
                  <a:extLst>
                    <a:ext uri="{FF2B5EF4-FFF2-40B4-BE49-F238E27FC236}">
                      <a16:creationId xmlns:a16="http://schemas.microsoft.com/office/drawing/2014/main" id="{E6E9D7FB-98B0-B3C6-D6AF-75D58F0CABEF}"/>
                    </a:ext>
                  </a:extLst>
                </p:cNvPr>
                <p:cNvSpPr>
                  <a:spLocks/>
                </p:cNvSpPr>
                <p:nvPr/>
              </p:nvSpPr>
              <p:spPr bwMode="auto">
                <a:xfrm>
                  <a:off x="4264" y="2381"/>
                  <a:ext cx="2" cy="4"/>
                </a:xfrm>
                <a:custGeom>
                  <a:avLst/>
                  <a:gdLst>
                    <a:gd name="T0" fmla="*/ 1 w 3"/>
                    <a:gd name="T1" fmla="*/ 0 h 5"/>
                    <a:gd name="T2" fmla="*/ 0 w 3"/>
                    <a:gd name="T3" fmla="*/ 2 h 5"/>
                    <a:gd name="T4" fmla="*/ 1 w 3"/>
                    <a:gd name="T5" fmla="*/ 2 h 5"/>
                    <a:gd name="T6" fmla="*/ 1 w 3"/>
                    <a:gd name="T7" fmla="*/ 0 h 5"/>
                    <a:gd name="T8" fmla="*/ 1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0"/>
                      </a:moveTo>
                      <a:cubicBezTo>
                        <a:pt x="3" y="0"/>
                        <a:pt x="2" y="4"/>
                        <a:pt x="0" y="5"/>
                      </a:cubicBezTo>
                      <a:cubicBezTo>
                        <a:pt x="1" y="4"/>
                        <a:pt x="1" y="4"/>
                        <a:pt x="2" y="3"/>
                      </a:cubicBezTo>
                      <a:cubicBezTo>
                        <a:pt x="3" y="2"/>
                        <a:pt x="2"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3" name="Freeform 9314">
                  <a:extLst>
                    <a:ext uri="{FF2B5EF4-FFF2-40B4-BE49-F238E27FC236}">
                      <a16:creationId xmlns:a16="http://schemas.microsoft.com/office/drawing/2014/main" id="{41DD38DA-3615-58AD-79B8-197ADD167465}"/>
                    </a:ext>
                  </a:extLst>
                </p:cNvPr>
                <p:cNvSpPr>
                  <a:spLocks/>
                </p:cNvSpPr>
                <p:nvPr/>
              </p:nvSpPr>
              <p:spPr bwMode="auto">
                <a:xfrm>
                  <a:off x="4267" y="2379"/>
                  <a:ext cx="2" cy="3"/>
                </a:xfrm>
                <a:custGeom>
                  <a:avLst/>
                  <a:gdLst>
                    <a:gd name="T0" fmla="*/ 1 w 2"/>
                    <a:gd name="T1" fmla="*/ 0 h 4"/>
                    <a:gd name="T2" fmla="*/ 0 w 2"/>
                    <a:gd name="T3" fmla="*/ 2 h 4"/>
                    <a:gd name="T4" fmla="*/ 1 w 2"/>
                    <a:gd name="T5" fmla="*/ 0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2" y="1"/>
                        <a:pt x="1" y="3"/>
                        <a:pt x="0" y="4"/>
                      </a:cubicBezTo>
                      <a:cubicBezTo>
                        <a:pt x="0" y="3"/>
                        <a:pt x="2"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4" name="Freeform 9315">
                  <a:extLst>
                    <a:ext uri="{FF2B5EF4-FFF2-40B4-BE49-F238E27FC236}">
                      <a16:creationId xmlns:a16="http://schemas.microsoft.com/office/drawing/2014/main" id="{B1F1F3B2-9377-BA98-3B96-99A4AC2CDFD9}"/>
                    </a:ext>
                  </a:extLst>
                </p:cNvPr>
                <p:cNvSpPr>
                  <a:spLocks noEditPoints="1"/>
                </p:cNvSpPr>
                <p:nvPr/>
              </p:nvSpPr>
              <p:spPr bwMode="auto">
                <a:xfrm>
                  <a:off x="4341" y="2275"/>
                  <a:ext cx="23" cy="36"/>
                </a:xfrm>
                <a:custGeom>
                  <a:avLst/>
                  <a:gdLst>
                    <a:gd name="T0" fmla="*/ 4 w 28"/>
                    <a:gd name="T1" fmla="*/ 20 h 43"/>
                    <a:gd name="T2" fmla="*/ 2 w 28"/>
                    <a:gd name="T3" fmla="*/ 20 h 43"/>
                    <a:gd name="T4" fmla="*/ 4 w 28"/>
                    <a:gd name="T5" fmla="*/ 20 h 43"/>
                    <a:gd name="T6" fmla="*/ 1 w 28"/>
                    <a:gd name="T7" fmla="*/ 20 h 43"/>
                    <a:gd name="T8" fmla="*/ 2 w 28"/>
                    <a:gd name="T9" fmla="*/ 20 h 43"/>
                    <a:gd name="T10" fmla="*/ 3 w 28"/>
                    <a:gd name="T11" fmla="*/ 20 h 43"/>
                    <a:gd name="T12" fmla="*/ 3 w 28"/>
                    <a:gd name="T13" fmla="*/ 19 h 43"/>
                    <a:gd name="T14" fmla="*/ 2 w 28"/>
                    <a:gd name="T15" fmla="*/ 21 h 43"/>
                    <a:gd name="T16" fmla="*/ 2 w 28"/>
                    <a:gd name="T17" fmla="*/ 19 h 43"/>
                    <a:gd name="T18" fmla="*/ 5 w 28"/>
                    <a:gd name="T19" fmla="*/ 19 h 43"/>
                    <a:gd name="T20" fmla="*/ 5 w 28"/>
                    <a:gd name="T21" fmla="*/ 19 h 43"/>
                    <a:gd name="T22" fmla="*/ 0 w 28"/>
                    <a:gd name="T23" fmla="*/ 19 h 43"/>
                    <a:gd name="T24" fmla="*/ 5 w 28"/>
                    <a:gd name="T25" fmla="*/ 19 h 43"/>
                    <a:gd name="T26" fmla="*/ 5 w 28"/>
                    <a:gd name="T27" fmla="*/ 19 h 43"/>
                    <a:gd name="T28" fmla="*/ 5 w 28"/>
                    <a:gd name="T29" fmla="*/ 19 h 43"/>
                    <a:gd name="T30" fmla="*/ 5 w 28"/>
                    <a:gd name="T31" fmla="*/ 19 h 43"/>
                    <a:gd name="T32" fmla="*/ 5 w 28"/>
                    <a:gd name="T33" fmla="*/ 19 h 43"/>
                    <a:gd name="T34" fmla="*/ 6 w 28"/>
                    <a:gd name="T35" fmla="*/ 19 h 43"/>
                    <a:gd name="T36" fmla="*/ 6 w 28"/>
                    <a:gd name="T37" fmla="*/ 19 h 43"/>
                    <a:gd name="T38" fmla="*/ 6 w 28"/>
                    <a:gd name="T39" fmla="*/ 19 h 43"/>
                    <a:gd name="T40" fmla="*/ 7 w 28"/>
                    <a:gd name="T41" fmla="*/ 19 h 43"/>
                    <a:gd name="T42" fmla="*/ 7 w 28"/>
                    <a:gd name="T43" fmla="*/ 18 h 43"/>
                    <a:gd name="T44" fmla="*/ 7 w 28"/>
                    <a:gd name="T45" fmla="*/ 18 h 43"/>
                    <a:gd name="T46" fmla="*/ 7 w 28"/>
                    <a:gd name="T47" fmla="*/ 18 h 43"/>
                    <a:gd name="T48" fmla="*/ 7 w 28"/>
                    <a:gd name="T49" fmla="*/ 18 h 43"/>
                    <a:gd name="T50" fmla="*/ 5 w 28"/>
                    <a:gd name="T51" fmla="*/ 3 h 43"/>
                    <a:gd name="T52" fmla="*/ 7 w 28"/>
                    <a:gd name="T53" fmla="*/ 1 h 43"/>
                    <a:gd name="T54" fmla="*/ 7 w 28"/>
                    <a:gd name="T55" fmla="*/ 1 h 43"/>
                    <a:gd name="T56" fmla="*/ 7 w 28"/>
                    <a:gd name="T57" fmla="*/ 14 h 43"/>
                    <a:gd name="T58" fmla="*/ 9 w 28"/>
                    <a:gd name="T59" fmla="*/ 11 h 43"/>
                    <a:gd name="T60" fmla="*/ 8 w 28"/>
                    <a:gd name="T61" fmla="*/ 13 h 43"/>
                    <a:gd name="T62" fmla="*/ 5 w 28"/>
                    <a:gd name="T63" fmla="*/ 11 h 43"/>
                    <a:gd name="T64" fmla="*/ 4 w 28"/>
                    <a:gd name="T65" fmla="*/ 13 h 43"/>
                    <a:gd name="T66" fmla="*/ 11 w 28"/>
                    <a:gd name="T67" fmla="*/ 11 h 43"/>
                    <a:gd name="T68" fmla="*/ 11 w 28"/>
                    <a:gd name="T69" fmla="*/ 11 h 43"/>
                    <a:gd name="T70" fmla="*/ 7 w 28"/>
                    <a:gd name="T71" fmla="*/ 10 h 43"/>
                    <a:gd name="T72" fmla="*/ 6 w 28"/>
                    <a:gd name="T73" fmla="*/ 7 h 43"/>
                    <a:gd name="T74" fmla="*/ 7 w 28"/>
                    <a:gd name="T75" fmla="*/ 7 h 43"/>
                    <a:gd name="T76" fmla="*/ 11 w 28"/>
                    <a:gd name="T77" fmla="*/ 8 h 43"/>
                    <a:gd name="T78" fmla="*/ 6 w 28"/>
                    <a:gd name="T79" fmla="*/ 5 h 43"/>
                    <a:gd name="T80" fmla="*/ 10 w 28"/>
                    <a:gd name="T81" fmla="*/ 4 h 43"/>
                    <a:gd name="T82" fmla="*/ 9 w 28"/>
                    <a:gd name="T83" fmla="*/ 7 h 43"/>
                    <a:gd name="T84" fmla="*/ 11 w 28"/>
                    <a:gd name="T85" fmla="*/ 4 h 43"/>
                    <a:gd name="T86" fmla="*/ 7 w 28"/>
                    <a:gd name="T87" fmla="*/ 3 h 43"/>
                    <a:gd name="T88" fmla="*/ 9 w 28"/>
                    <a:gd name="T89" fmla="*/ 3 h 43"/>
                    <a:gd name="T90" fmla="*/ 9 w 28"/>
                    <a:gd name="T91" fmla="*/ 3 h 43"/>
                    <a:gd name="T92" fmla="*/ 8 w 28"/>
                    <a:gd name="T93" fmla="*/ 0 h 43"/>
                    <a:gd name="T94" fmla="*/ 4 w 28"/>
                    <a:gd name="T95" fmla="*/ 8 h 43"/>
                    <a:gd name="T96" fmla="*/ 5 w 28"/>
                    <a:gd name="T97" fmla="*/ 16 h 43"/>
                    <a:gd name="T98" fmla="*/ 6 w 28"/>
                    <a:gd name="T99" fmla="*/ 16 h 43"/>
                    <a:gd name="T100" fmla="*/ 8 w 28"/>
                    <a:gd name="T101" fmla="*/ 16 h 43"/>
                    <a:gd name="T102" fmla="*/ 12 w 28"/>
                    <a:gd name="T103" fmla="*/ 5 h 43"/>
                    <a:gd name="T104" fmla="*/ 10 w 28"/>
                    <a:gd name="T105" fmla="*/ 1 h 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8" h="43">
                      <a:moveTo>
                        <a:pt x="4" y="43"/>
                      </a:moveTo>
                      <a:cubicBezTo>
                        <a:pt x="4" y="43"/>
                        <a:pt x="4" y="43"/>
                        <a:pt x="4" y="43"/>
                      </a:cubicBezTo>
                      <a:cubicBezTo>
                        <a:pt x="4" y="43"/>
                        <a:pt x="4" y="43"/>
                        <a:pt x="4" y="43"/>
                      </a:cubicBezTo>
                      <a:cubicBezTo>
                        <a:pt x="4" y="43"/>
                        <a:pt x="4" y="43"/>
                        <a:pt x="4" y="43"/>
                      </a:cubicBezTo>
                      <a:moveTo>
                        <a:pt x="8" y="42"/>
                      </a:moveTo>
                      <a:cubicBezTo>
                        <a:pt x="8" y="42"/>
                        <a:pt x="8" y="42"/>
                        <a:pt x="8" y="42"/>
                      </a:cubicBezTo>
                      <a:cubicBezTo>
                        <a:pt x="8" y="42"/>
                        <a:pt x="8" y="42"/>
                        <a:pt x="8" y="42"/>
                      </a:cubicBezTo>
                      <a:cubicBezTo>
                        <a:pt x="8" y="42"/>
                        <a:pt x="8" y="42"/>
                        <a:pt x="8" y="42"/>
                      </a:cubicBezTo>
                      <a:moveTo>
                        <a:pt x="5" y="42"/>
                      </a:moveTo>
                      <a:cubicBezTo>
                        <a:pt x="5" y="42"/>
                        <a:pt x="5" y="42"/>
                        <a:pt x="5" y="42"/>
                      </a:cubicBezTo>
                      <a:cubicBezTo>
                        <a:pt x="5" y="42"/>
                        <a:pt x="5" y="42"/>
                        <a:pt x="5" y="42"/>
                      </a:cubicBezTo>
                      <a:cubicBezTo>
                        <a:pt x="5" y="42"/>
                        <a:pt x="5" y="42"/>
                        <a:pt x="5" y="42"/>
                      </a:cubicBezTo>
                      <a:cubicBezTo>
                        <a:pt x="5" y="42"/>
                        <a:pt x="5" y="42"/>
                        <a:pt x="5" y="42"/>
                      </a:cubicBezTo>
                      <a:moveTo>
                        <a:pt x="7" y="42"/>
                      </a:moveTo>
                      <a:cubicBezTo>
                        <a:pt x="8" y="42"/>
                        <a:pt x="8" y="42"/>
                        <a:pt x="8" y="42"/>
                      </a:cubicBezTo>
                      <a:cubicBezTo>
                        <a:pt x="8" y="42"/>
                        <a:pt x="8" y="42"/>
                        <a:pt x="7" y="42"/>
                      </a:cubicBezTo>
                      <a:moveTo>
                        <a:pt x="1" y="42"/>
                      </a:moveTo>
                      <a:cubicBezTo>
                        <a:pt x="1" y="42"/>
                        <a:pt x="1" y="42"/>
                        <a:pt x="1" y="42"/>
                      </a:cubicBezTo>
                      <a:cubicBezTo>
                        <a:pt x="1" y="42"/>
                        <a:pt x="1" y="42"/>
                        <a:pt x="1" y="42"/>
                      </a:cubicBezTo>
                      <a:cubicBezTo>
                        <a:pt x="1" y="42"/>
                        <a:pt x="1" y="42"/>
                        <a:pt x="1" y="42"/>
                      </a:cubicBezTo>
                      <a:moveTo>
                        <a:pt x="6" y="42"/>
                      </a:moveTo>
                      <a:cubicBezTo>
                        <a:pt x="6" y="42"/>
                        <a:pt x="6" y="42"/>
                        <a:pt x="6" y="42"/>
                      </a:cubicBezTo>
                      <a:cubicBezTo>
                        <a:pt x="6" y="42"/>
                        <a:pt x="6" y="42"/>
                        <a:pt x="6" y="42"/>
                      </a:cubicBezTo>
                      <a:moveTo>
                        <a:pt x="2" y="42"/>
                      </a:moveTo>
                      <a:cubicBezTo>
                        <a:pt x="2" y="42"/>
                        <a:pt x="2" y="42"/>
                        <a:pt x="2" y="42"/>
                      </a:cubicBezTo>
                      <a:cubicBezTo>
                        <a:pt x="2" y="42"/>
                        <a:pt x="2" y="42"/>
                        <a:pt x="2" y="42"/>
                      </a:cubicBezTo>
                      <a:cubicBezTo>
                        <a:pt x="2" y="42"/>
                        <a:pt x="2" y="42"/>
                        <a:pt x="2" y="42"/>
                      </a:cubicBezTo>
                      <a:cubicBezTo>
                        <a:pt x="2" y="42"/>
                        <a:pt x="2" y="42"/>
                        <a:pt x="2" y="42"/>
                      </a:cubicBezTo>
                      <a:moveTo>
                        <a:pt x="7" y="41"/>
                      </a:moveTo>
                      <a:cubicBezTo>
                        <a:pt x="7" y="41"/>
                        <a:pt x="7" y="42"/>
                        <a:pt x="7" y="42"/>
                      </a:cubicBezTo>
                      <a:cubicBezTo>
                        <a:pt x="7" y="42"/>
                        <a:pt x="7" y="42"/>
                        <a:pt x="7" y="42"/>
                      </a:cubicBezTo>
                      <a:cubicBezTo>
                        <a:pt x="7" y="42"/>
                        <a:pt x="7" y="42"/>
                        <a:pt x="7" y="42"/>
                      </a:cubicBezTo>
                      <a:cubicBezTo>
                        <a:pt x="7" y="42"/>
                        <a:pt x="7" y="41"/>
                        <a:pt x="7" y="41"/>
                      </a:cubicBezTo>
                      <a:moveTo>
                        <a:pt x="7" y="41"/>
                      </a:moveTo>
                      <a:cubicBezTo>
                        <a:pt x="7" y="41"/>
                        <a:pt x="7" y="41"/>
                        <a:pt x="7" y="41"/>
                      </a:cubicBezTo>
                      <a:cubicBezTo>
                        <a:pt x="7" y="41"/>
                        <a:pt x="7" y="41"/>
                        <a:pt x="7" y="41"/>
                      </a:cubicBezTo>
                      <a:cubicBezTo>
                        <a:pt x="7" y="41"/>
                        <a:pt x="7" y="41"/>
                        <a:pt x="7" y="41"/>
                      </a:cubicBezTo>
                      <a:moveTo>
                        <a:pt x="2" y="41"/>
                      </a:moveTo>
                      <a:cubicBezTo>
                        <a:pt x="3" y="41"/>
                        <a:pt x="3" y="42"/>
                        <a:pt x="3" y="42"/>
                      </a:cubicBezTo>
                      <a:cubicBezTo>
                        <a:pt x="3" y="42"/>
                        <a:pt x="3" y="43"/>
                        <a:pt x="4" y="43"/>
                      </a:cubicBezTo>
                      <a:cubicBezTo>
                        <a:pt x="3" y="43"/>
                        <a:pt x="3" y="42"/>
                        <a:pt x="3" y="42"/>
                      </a:cubicBezTo>
                      <a:cubicBezTo>
                        <a:pt x="3" y="42"/>
                        <a:pt x="3" y="41"/>
                        <a:pt x="2" y="41"/>
                      </a:cubicBezTo>
                      <a:moveTo>
                        <a:pt x="2" y="41"/>
                      </a:moveTo>
                      <a:cubicBezTo>
                        <a:pt x="2" y="41"/>
                        <a:pt x="2" y="41"/>
                        <a:pt x="2" y="41"/>
                      </a:cubicBezTo>
                      <a:cubicBezTo>
                        <a:pt x="2" y="41"/>
                        <a:pt x="2" y="41"/>
                        <a:pt x="2" y="41"/>
                      </a:cubicBezTo>
                      <a:cubicBezTo>
                        <a:pt x="2" y="41"/>
                        <a:pt x="2" y="41"/>
                        <a:pt x="2" y="41"/>
                      </a:cubicBezTo>
                      <a:moveTo>
                        <a:pt x="9" y="41"/>
                      </a:moveTo>
                      <a:cubicBezTo>
                        <a:pt x="9" y="41"/>
                        <a:pt x="9" y="41"/>
                        <a:pt x="9" y="41"/>
                      </a:cubicBezTo>
                      <a:cubicBezTo>
                        <a:pt x="9" y="41"/>
                        <a:pt x="9" y="41"/>
                        <a:pt x="9" y="41"/>
                      </a:cubicBezTo>
                      <a:moveTo>
                        <a:pt x="10" y="41"/>
                      </a:moveTo>
                      <a:cubicBezTo>
                        <a:pt x="9" y="41"/>
                        <a:pt x="9" y="41"/>
                        <a:pt x="9" y="41"/>
                      </a:cubicBezTo>
                      <a:cubicBezTo>
                        <a:pt x="9" y="41"/>
                        <a:pt x="9" y="41"/>
                        <a:pt x="9" y="41"/>
                      </a:cubicBezTo>
                      <a:cubicBezTo>
                        <a:pt x="9" y="41"/>
                        <a:pt x="9" y="41"/>
                        <a:pt x="9" y="41"/>
                      </a:cubicBezTo>
                      <a:cubicBezTo>
                        <a:pt x="9" y="41"/>
                        <a:pt x="9" y="41"/>
                        <a:pt x="10" y="41"/>
                      </a:cubicBezTo>
                      <a:moveTo>
                        <a:pt x="10" y="41"/>
                      </a:moveTo>
                      <a:cubicBezTo>
                        <a:pt x="10" y="41"/>
                        <a:pt x="10" y="41"/>
                        <a:pt x="10" y="41"/>
                      </a:cubicBezTo>
                      <a:cubicBezTo>
                        <a:pt x="10" y="41"/>
                        <a:pt x="10" y="41"/>
                        <a:pt x="10" y="41"/>
                      </a:cubicBezTo>
                      <a:moveTo>
                        <a:pt x="0" y="41"/>
                      </a:moveTo>
                      <a:cubicBezTo>
                        <a:pt x="0" y="41"/>
                        <a:pt x="0" y="42"/>
                        <a:pt x="1" y="42"/>
                      </a:cubicBezTo>
                      <a:cubicBezTo>
                        <a:pt x="1" y="42"/>
                        <a:pt x="0" y="42"/>
                        <a:pt x="0" y="41"/>
                      </a:cubicBezTo>
                      <a:cubicBezTo>
                        <a:pt x="0" y="41"/>
                        <a:pt x="0" y="41"/>
                        <a:pt x="0" y="41"/>
                      </a:cubicBezTo>
                      <a:moveTo>
                        <a:pt x="0" y="40"/>
                      </a:moveTo>
                      <a:cubicBezTo>
                        <a:pt x="0" y="41"/>
                        <a:pt x="0" y="41"/>
                        <a:pt x="0" y="41"/>
                      </a:cubicBezTo>
                      <a:cubicBezTo>
                        <a:pt x="0" y="41"/>
                        <a:pt x="0" y="41"/>
                        <a:pt x="0" y="40"/>
                      </a:cubicBezTo>
                      <a:moveTo>
                        <a:pt x="11" y="40"/>
                      </a:moveTo>
                      <a:cubicBezTo>
                        <a:pt x="11" y="40"/>
                        <a:pt x="11" y="40"/>
                        <a:pt x="11" y="40"/>
                      </a:cubicBezTo>
                      <a:cubicBezTo>
                        <a:pt x="11" y="40"/>
                        <a:pt x="11" y="40"/>
                        <a:pt x="11" y="40"/>
                      </a:cubicBezTo>
                      <a:cubicBezTo>
                        <a:pt x="11" y="40"/>
                        <a:pt x="11" y="40"/>
                        <a:pt x="11" y="40"/>
                      </a:cubicBezTo>
                      <a:moveTo>
                        <a:pt x="11" y="40"/>
                      </a:moveTo>
                      <a:cubicBezTo>
                        <a:pt x="11" y="40"/>
                        <a:pt x="11" y="40"/>
                        <a:pt x="11" y="40"/>
                      </a:cubicBezTo>
                      <a:cubicBezTo>
                        <a:pt x="11" y="40"/>
                        <a:pt x="11" y="40"/>
                        <a:pt x="11" y="40"/>
                      </a:cubicBezTo>
                      <a:moveTo>
                        <a:pt x="11" y="40"/>
                      </a:moveTo>
                      <a:cubicBezTo>
                        <a:pt x="11" y="40"/>
                        <a:pt x="11" y="40"/>
                        <a:pt x="11" y="40"/>
                      </a:cubicBezTo>
                      <a:cubicBezTo>
                        <a:pt x="11" y="40"/>
                        <a:pt x="11" y="40"/>
                        <a:pt x="11" y="40"/>
                      </a:cubicBezTo>
                      <a:cubicBezTo>
                        <a:pt x="11" y="40"/>
                        <a:pt x="11" y="40"/>
                        <a:pt x="11" y="40"/>
                      </a:cubicBezTo>
                      <a:cubicBezTo>
                        <a:pt x="11" y="40"/>
                        <a:pt x="11" y="40"/>
                        <a:pt x="11" y="40"/>
                      </a:cubicBezTo>
                      <a:moveTo>
                        <a:pt x="10" y="40"/>
                      </a:moveTo>
                      <a:cubicBezTo>
                        <a:pt x="10" y="40"/>
                        <a:pt x="10" y="40"/>
                        <a:pt x="10" y="40"/>
                      </a:cubicBezTo>
                      <a:cubicBezTo>
                        <a:pt x="10" y="40"/>
                        <a:pt x="10" y="40"/>
                        <a:pt x="10" y="40"/>
                      </a:cubicBezTo>
                      <a:moveTo>
                        <a:pt x="11" y="40"/>
                      </a:moveTo>
                      <a:cubicBezTo>
                        <a:pt x="11" y="40"/>
                        <a:pt x="11" y="40"/>
                        <a:pt x="11" y="40"/>
                      </a:cubicBezTo>
                      <a:cubicBezTo>
                        <a:pt x="11" y="40"/>
                        <a:pt x="11" y="40"/>
                        <a:pt x="11" y="40"/>
                      </a:cubicBezTo>
                      <a:moveTo>
                        <a:pt x="11" y="40"/>
                      </a:moveTo>
                      <a:cubicBezTo>
                        <a:pt x="11" y="40"/>
                        <a:pt x="11" y="40"/>
                        <a:pt x="11" y="40"/>
                      </a:cubicBezTo>
                      <a:cubicBezTo>
                        <a:pt x="11" y="40"/>
                        <a:pt x="11" y="40"/>
                        <a:pt x="11" y="40"/>
                      </a:cubicBezTo>
                      <a:cubicBezTo>
                        <a:pt x="11" y="40"/>
                        <a:pt x="11" y="40"/>
                        <a:pt x="11" y="40"/>
                      </a:cubicBezTo>
                      <a:moveTo>
                        <a:pt x="13" y="39"/>
                      </a:moveTo>
                      <a:cubicBezTo>
                        <a:pt x="13" y="39"/>
                        <a:pt x="13" y="39"/>
                        <a:pt x="13" y="39"/>
                      </a:cubicBezTo>
                      <a:cubicBezTo>
                        <a:pt x="13" y="39"/>
                        <a:pt x="13" y="39"/>
                        <a:pt x="13" y="39"/>
                      </a:cubicBezTo>
                      <a:moveTo>
                        <a:pt x="13" y="39"/>
                      </a:moveTo>
                      <a:cubicBezTo>
                        <a:pt x="13" y="39"/>
                        <a:pt x="13" y="39"/>
                        <a:pt x="13" y="39"/>
                      </a:cubicBezTo>
                      <a:cubicBezTo>
                        <a:pt x="13" y="39"/>
                        <a:pt x="13" y="39"/>
                        <a:pt x="13" y="39"/>
                      </a:cubicBezTo>
                      <a:moveTo>
                        <a:pt x="13" y="39"/>
                      </a:moveTo>
                      <a:cubicBezTo>
                        <a:pt x="13" y="39"/>
                        <a:pt x="13" y="39"/>
                        <a:pt x="13" y="39"/>
                      </a:cubicBezTo>
                      <a:cubicBezTo>
                        <a:pt x="13" y="39"/>
                        <a:pt x="13" y="39"/>
                        <a:pt x="13" y="39"/>
                      </a:cubicBezTo>
                      <a:moveTo>
                        <a:pt x="13" y="39"/>
                      </a:moveTo>
                      <a:cubicBezTo>
                        <a:pt x="13" y="39"/>
                        <a:pt x="13" y="39"/>
                        <a:pt x="13" y="39"/>
                      </a:cubicBezTo>
                      <a:cubicBezTo>
                        <a:pt x="13" y="39"/>
                        <a:pt x="13" y="39"/>
                        <a:pt x="13" y="39"/>
                      </a:cubicBezTo>
                      <a:moveTo>
                        <a:pt x="13" y="38"/>
                      </a:moveTo>
                      <a:cubicBezTo>
                        <a:pt x="13" y="38"/>
                        <a:pt x="13" y="39"/>
                        <a:pt x="13" y="39"/>
                      </a:cubicBezTo>
                      <a:cubicBezTo>
                        <a:pt x="13" y="39"/>
                        <a:pt x="13" y="38"/>
                        <a:pt x="13" y="38"/>
                      </a:cubicBezTo>
                      <a:moveTo>
                        <a:pt x="13" y="38"/>
                      </a:moveTo>
                      <a:cubicBezTo>
                        <a:pt x="13" y="38"/>
                        <a:pt x="13" y="38"/>
                        <a:pt x="13" y="38"/>
                      </a:cubicBezTo>
                      <a:cubicBezTo>
                        <a:pt x="13" y="38"/>
                        <a:pt x="13" y="38"/>
                        <a:pt x="13" y="38"/>
                      </a:cubicBezTo>
                      <a:moveTo>
                        <a:pt x="14" y="38"/>
                      </a:moveTo>
                      <a:cubicBezTo>
                        <a:pt x="14" y="38"/>
                        <a:pt x="14" y="38"/>
                        <a:pt x="14" y="38"/>
                      </a:cubicBezTo>
                      <a:cubicBezTo>
                        <a:pt x="14" y="38"/>
                        <a:pt x="14" y="38"/>
                        <a:pt x="14" y="38"/>
                      </a:cubicBezTo>
                      <a:moveTo>
                        <a:pt x="14" y="37"/>
                      </a:moveTo>
                      <a:cubicBezTo>
                        <a:pt x="14" y="37"/>
                        <a:pt x="14" y="37"/>
                        <a:pt x="14" y="37"/>
                      </a:cubicBezTo>
                      <a:cubicBezTo>
                        <a:pt x="14" y="37"/>
                        <a:pt x="14" y="37"/>
                        <a:pt x="14" y="37"/>
                      </a:cubicBezTo>
                      <a:moveTo>
                        <a:pt x="14" y="37"/>
                      </a:moveTo>
                      <a:cubicBezTo>
                        <a:pt x="14" y="37"/>
                        <a:pt x="14" y="37"/>
                        <a:pt x="14" y="37"/>
                      </a:cubicBezTo>
                      <a:cubicBezTo>
                        <a:pt x="14" y="37"/>
                        <a:pt x="14" y="37"/>
                        <a:pt x="14" y="37"/>
                      </a:cubicBezTo>
                      <a:moveTo>
                        <a:pt x="15" y="37"/>
                      </a:moveTo>
                      <a:cubicBezTo>
                        <a:pt x="15" y="37"/>
                        <a:pt x="15" y="37"/>
                        <a:pt x="15" y="37"/>
                      </a:cubicBezTo>
                      <a:cubicBezTo>
                        <a:pt x="15" y="37"/>
                        <a:pt x="15" y="37"/>
                        <a:pt x="15" y="37"/>
                      </a:cubicBezTo>
                      <a:moveTo>
                        <a:pt x="15" y="37"/>
                      </a:moveTo>
                      <a:cubicBezTo>
                        <a:pt x="15" y="37"/>
                        <a:pt x="15" y="37"/>
                        <a:pt x="15" y="37"/>
                      </a:cubicBezTo>
                      <a:cubicBezTo>
                        <a:pt x="15" y="37"/>
                        <a:pt x="15" y="37"/>
                        <a:pt x="15" y="37"/>
                      </a:cubicBezTo>
                      <a:moveTo>
                        <a:pt x="15" y="37"/>
                      </a:moveTo>
                      <a:cubicBezTo>
                        <a:pt x="15" y="37"/>
                        <a:pt x="15" y="37"/>
                        <a:pt x="15" y="37"/>
                      </a:cubicBezTo>
                      <a:cubicBezTo>
                        <a:pt x="15" y="37"/>
                        <a:pt x="15" y="37"/>
                        <a:pt x="15" y="37"/>
                      </a:cubicBezTo>
                      <a:cubicBezTo>
                        <a:pt x="15" y="37"/>
                        <a:pt x="15" y="37"/>
                        <a:pt x="15" y="37"/>
                      </a:cubicBezTo>
                      <a:cubicBezTo>
                        <a:pt x="15" y="37"/>
                        <a:pt x="15" y="37"/>
                        <a:pt x="15" y="37"/>
                      </a:cubicBezTo>
                      <a:moveTo>
                        <a:pt x="15" y="37"/>
                      </a:moveTo>
                      <a:cubicBezTo>
                        <a:pt x="15" y="37"/>
                        <a:pt x="15" y="37"/>
                        <a:pt x="15" y="37"/>
                      </a:cubicBezTo>
                      <a:cubicBezTo>
                        <a:pt x="15" y="37"/>
                        <a:pt x="15" y="37"/>
                        <a:pt x="15" y="37"/>
                      </a:cubicBezTo>
                      <a:cubicBezTo>
                        <a:pt x="15" y="37"/>
                        <a:pt x="15" y="37"/>
                        <a:pt x="15" y="37"/>
                      </a:cubicBezTo>
                      <a:moveTo>
                        <a:pt x="12" y="3"/>
                      </a:moveTo>
                      <a:cubicBezTo>
                        <a:pt x="11" y="3"/>
                        <a:pt x="11" y="4"/>
                        <a:pt x="10" y="4"/>
                      </a:cubicBezTo>
                      <a:cubicBezTo>
                        <a:pt x="11" y="4"/>
                        <a:pt x="11" y="3"/>
                        <a:pt x="12" y="3"/>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cubicBezTo>
                        <a:pt x="14" y="1"/>
                        <a:pt x="14" y="1"/>
                        <a:pt x="14" y="1"/>
                      </a:cubicBezTo>
                      <a:moveTo>
                        <a:pt x="14" y="29"/>
                      </a:moveTo>
                      <a:cubicBezTo>
                        <a:pt x="14" y="29"/>
                        <a:pt x="13" y="28"/>
                        <a:pt x="14" y="27"/>
                      </a:cubicBezTo>
                      <a:cubicBezTo>
                        <a:pt x="14" y="27"/>
                        <a:pt x="14" y="27"/>
                        <a:pt x="14" y="27"/>
                      </a:cubicBezTo>
                      <a:cubicBezTo>
                        <a:pt x="13" y="29"/>
                        <a:pt x="14" y="29"/>
                        <a:pt x="15" y="29"/>
                      </a:cubicBezTo>
                      <a:cubicBezTo>
                        <a:pt x="15" y="29"/>
                        <a:pt x="15" y="29"/>
                        <a:pt x="15" y="29"/>
                      </a:cubicBezTo>
                      <a:cubicBezTo>
                        <a:pt x="15" y="29"/>
                        <a:pt x="15" y="29"/>
                        <a:pt x="15" y="29"/>
                      </a:cubicBezTo>
                      <a:cubicBezTo>
                        <a:pt x="15" y="29"/>
                        <a:pt x="15" y="29"/>
                        <a:pt x="14" y="29"/>
                      </a:cubicBezTo>
                      <a:moveTo>
                        <a:pt x="20" y="23"/>
                      </a:moveTo>
                      <a:cubicBezTo>
                        <a:pt x="19" y="23"/>
                        <a:pt x="19" y="23"/>
                        <a:pt x="19" y="23"/>
                      </a:cubicBezTo>
                      <a:cubicBezTo>
                        <a:pt x="20" y="23"/>
                        <a:pt x="20" y="23"/>
                        <a:pt x="20" y="23"/>
                      </a:cubicBezTo>
                      <a:cubicBezTo>
                        <a:pt x="20" y="23"/>
                        <a:pt x="20" y="23"/>
                        <a:pt x="20" y="23"/>
                      </a:cubicBezTo>
                      <a:cubicBezTo>
                        <a:pt x="20" y="23"/>
                        <a:pt x="20" y="23"/>
                        <a:pt x="20" y="23"/>
                      </a:cubicBezTo>
                      <a:cubicBezTo>
                        <a:pt x="20" y="25"/>
                        <a:pt x="20" y="25"/>
                        <a:pt x="19" y="27"/>
                      </a:cubicBezTo>
                      <a:cubicBezTo>
                        <a:pt x="19" y="27"/>
                        <a:pt x="19" y="27"/>
                        <a:pt x="18" y="28"/>
                      </a:cubicBezTo>
                      <a:cubicBezTo>
                        <a:pt x="18" y="28"/>
                        <a:pt x="18" y="28"/>
                        <a:pt x="18" y="28"/>
                      </a:cubicBezTo>
                      <a:cubicBezTo>
                        <a:pt x="18" y="28"/>
                        <a:pt x="18" y="28"/>
                        <a:pt x="18" y="28"/>
                      </a:cubicBezTo>
                      <a:cubicBezTo>
                        <a:pt x="19" y="27"/>
                        <a:pt x="20" y="24"/>
                        <a:pt x="20" y="23"/>
                      </a:cubicBezTo>
                      <a:moveTo>
                        <a:pt x="10" y="23"/>
                      </a:moveTo>
                      <a:cubicBezTo>
                        <a:pt x="10" y="23"/>
                        <a:pt x="11" y="23"/>
                        <a:pt x="11" y="22"/>
                      </a:cubicBezTo>
                      <a:cubicBezTo>
                        <a:pt x="10" y="23"/>
                        <a:pt x="10" y="23"/>
                        <a:pt x="10" y="23"/>
                      </a:cubicBezTo>
                      <a:cubicBezTo>
                        <a:pt x="10" y="23"/>
                        <a:pt x="10" y="23"/>
                        <a:pt x="10" y="23"/>
                      </a:cubicBezTo>
                      <a:cubicBezTo>
                        <a:pt x="9" y="24"/>
                        <a:pt x="10" y="26"/>
                        <a:pt x="10" y="26"/>
                      </a:cubicBezTo>
                      <a:cubicBezTo>
                        <a:pt x="10" y="27"/>
                        <a:pt x="10" y="27"/>
                        <a:pt x="10" y="27"/>
                      </a:cubicBezTo>
                      <a:cubicBezTo>
                        <a:pt x="9" y="27"/>
                        <a:pt x="9" y="26"/>
                        <a:pt x="9" y="25"/>
                      </a:cubicBezTo>
                      <a:cubicBezTo>
                        <a:pt x="10" y="24"/>
                        <a:pt x="10" y="23"/>
                        <a:pt x="10" y="23"/>
                      </a:cubicBezTo>
                      <a:cubicBezTo>
                        <a:pt x="10" y="23"/>
                        <a:pt x="10" y="23"/>
                        <a:pt x="10" y="23"/>
                      </a:cubicBezTo>
                      <a:moveTo>
                        <a:pt x="23" y="22"/>
                      </a:moveTo>
                      <a:cubicBezTo>
                        <a:pt x="23" y="22"/>
                        <a:pt x="23" y="22"/>
                        <a:pt x="23" y="22"/>
                      </a:cubicBezTo>
                      <a:cubicBezTo>
                        <a:pt x="23" y="21"/>
                        <a:pt x="23" y="21"/>
                        <a:pt x="23" y="21"/>
                      </a:cubicBezTo>
                      <a:cubicBezTo>
                        <a:pt x="23" y="22"/>
                        <a:pt x="23" y="22"/>
                        <a:pt x="23" y="22"/>
                      </a:cubicBezTo>
                      <a:cubicBezTo>
                        <a:pt x="23" y="22"/>
                        <a:pt x="23" y="22"/>
                        <a:pt x="23" y="22"/>
                      </a:cubicBezTo>
                      <a:cubicBezTo>
                        <a:pt x="23" y="24"/>
                        <a:pt x="22" y="25"/>
                        <a:pt x="21" y="26"/>
                      </a:cubicBezTo>
                      <a:cubicBezTo>
                        <a:pt x="21" y="25"/>
                        <a:pt x="23" y="24"/>
                        <a:pt x="23" y="22"/>
                      </a:cubicBezTo>
                      <a:cubicBezTo>
                        <a:pt x="23" y="22"/>
                        <a:pt x="23" y="22"/>
                        <a:pt x="23" y="22"/>
                      </a:cubicBezTo>
                      <a:moveTo>
                        <a:pt x="16" y="20"/>
                      </a:moveTo>
                      <a:cubicBezTo>
                        <a:pt x="16" y="20"/>
                        <a:pt x="16" y="20"/>
                        <a:pt x="17" y="20"/>
                      </a:cubicBezTo>
                      <a:cubicBezTo>
                        <a:pt x="18" y="20"/>
                        <a:pt x="16" y="24"/>
                        <a:pt x="15" y="24"/>
                      </a:cubicBezTo>
                      <a:cubicBezTo>
                        <a:pt x="15" y="24"/>
                        <a:pt x="16" y="23"/>
                        <a:pt x="16" y="22"/>
                      </a:cubicBezTo>
                      <a:cubicBezTo>
                        <a:pt x="16" y="21"/>
                        <a:pt x="16" y="21"/>
                        <a:pt x="16" y="20"/>
                      </a:cubicBezTo>
                      <a:cubicBezTo>
                        <a:pt x="16" y="20"/>
                        <a:pt x="16" y="20"/>
                        <a:pt x="16" y="20"/>
                      </a:cubicBezTo>
                      <a:cubicBezTo>
                        <a:pt x="16" y="20"/>
                        <a:pt x="16" y="20"/>
                        <a:pt x="16" y="20"/>
                      </a:cubicBezTo>
                      <a:cubicBezTo>
                        <a:pt x="16" y="20"/>
                        <a:pt x="16" y="20"/>
                        <a:pt x="16" y="20"/>
                      </a:cubicBezTo>
                      <a:cubicBezTo>
                        <a:pt x="16" y="20"/>
                        <a:pt x="16" y="20"/>
                        <a:pt x="16" y="20"/>
                      </a:cubicBezTo>
                      <a:moveTo>
                        <a:pt x="13" y="14"/>
                      </a:moveTo>
                      <a:cubicBezTo>
                        <a:pt x="13" y="14"/>
                        <a:pt x="13" y="14"/>
                        <a:pt x="13" y="14"/>
                      </a:cubicBezTo>
                      <a:cubicBezTo>
                        <a:pt x="13" y="14"/>
                        <a:pt x="14" y="14"/>
                        <a:pt x="14" y="14"/>
                      </a:cubicBezTo>
                      <a:cubicBezTo>
                        <a:pt x="14" y="14"/>
                        <a:pt x="14" y="14"/>
                        <a:pt x="15" y="14"/>
                      </a:cubicBezTo>
                      <a:cubicBezTo>
                        <a:pt x="15" y="15"/>
                        <a:pt x="14" y="17"/>
                        <a:pt x="13" y="18"/>
                      </a:cubicBezTo>
                      <a:cubicBezTo>
                        <a:pt x="13" y="17"/>
                        <a:pt x="15" y="14"/>
                        <a:pt x="14" y="14"/>
                      </a:cubicBezTo>
                      <a:cubicBezTo>
                        <a:pt x="14" y="14"/>
                        <a:pt x="13" y="14"/>
                        <a:pt x="13" y="14"/>
                      </a:cubicBezTo>
                      <a:moveTo>
                        <a:pt x="23" y="14"/>
                      </a:moveTo>
                      <a:cubicBezTo>
                        <a:pt x="23" y="14"/>
                        <a:pt x="23" y="14"/>
                        <a:pt x="23" y="14"/>
                      </a:cubicBezTo>
                      <a:cubicBezTo>
                        <a:pt x="23" y="14"/>
                        <a:pt x="23" y="14"/>
                        <a:pt x="23" y="14"/>
                      </a:cubicBezTo>
                      <a:cubicBezTo>
                        <a:pt x="23" y="15"/>
                        <a:pt x="23" y="15"/>
                        <a:pt x="23" y="15"/>
                      </a:cubicBezTo>
                      <a:cubicBezTo>
                        <a:pt x="23" y="16"/>
                        <a:pt x="22" y="18"/>
                        <a:pt x="23" y="19"/>
                      </a:cubicBezTo>
                      <a:cubicBezTo>
                        <a:pt x="22" y="19"/>
                        <a:pt x="22" y="15"/>
                        <a:pt x="23" y="14"/>
                      </a:cubicBezTo>
                      <a:moveTo>
                        <a:pt x="11" y="12"/>
                      </a:moveTo>
                      <a:cubicBezTo>
                        <a:pt x="11" y="12"/>
                        <a:pt x="11" y="12"/>
                        <a:pt x="11" y="12"/>
                      </a:cubicBezTo>
                      <a:cubicBezTo>
                        <a:pt x="12" y="11"/>
                        <a:pt x="13" y="10"/>
                        <a:pt x="12" y="9"/>
                      </a:cubicBezTo>
                      <a:cubicBezTo>
                        <a:pt x="12" y="9"/>
                        <a:pt x="12" y="9"/>
                        <a:pt x="12" y="9"/>
                      </a:cubicBezTo>
                      <a:cubicBezTo>
                        <a:pt x="12" y="10"/>
                        <a:pt x="13" y="11"/>
                        <a:pt x="12" y="12"/>
                      </a:cubicBezTo>
                      <a:cubicBezTo>
                        <a:pt x="12" y="12"/>
                        <a:pt x="11" y="12"/>
                        <a:pt x="11" y="12"/>
                      </a:cubicBezTo>
                      <a:moveTo>
                        <a:pt x="21" y="8"/>
                      </a:moveTo>
                      <a:cubicBezTo>
                        <a:pt x="21" y="8"/>
                        <a:pt x="21" y="8"/>
                        <a:pt x="21" y="8"/>
                      </a:cubicBezTo>
                      <a:cubicBezTo>
                        <a:pt x="21" y="8"/>
                        <a:pt x="21" y="8"/>
                        <a:pt x="21" y="8"/>
                      </a:cubicBezTo>
                      <a:cubicBezTo>
                        <a:pt x="21" y="8"/>
                        <a:pt x="21" y="8"/>
                        <a:pt x="21" y="8"/>
                      </a:cubicBezTo>
                      <a:cubicBezTo>
                        <a:pt x="21" y="8"/>
                        <a:pt x="21" y="8"/>
                        <a:pt x="21" y="8"/>
                      </a:cubicBezTo>
                      <a:cubicBezTo>
                        <a:pt x="20" y="9"/>
                        <a:pt x="20" y="11"/>
                        <a:pt x="20" y="12"/>
                      </a:cubicBezTo>
                      <a:cubicBezTo>
                        <a:pt x="20" y="12"/>
                        <a:pt x="20" y="13"/>
                        <a:pt x="19" y="14"/>
                      </a:cubicBezTo>
                      <a:cubicBezTo>
                        <a:pt x="19" y="14"/>
                        <a:pt x="19" y="14"/>
                        <a:pt x="19" y="14"/>
                      </a:cubicBezTo>
                      <a:cubicBezTo>
                        <a:pt x="19" y="14"/>
                        <a:pt x="19" y="11"/>
                        <a:pt x="19" y="10"/>
                      </a:cubicBezTo>
                      <a:cubicBezTo>
                        <a:pt x="20" y="10"/>
                        <a:pt x="20" y="9"/>
                        <a:pt x="21" y="8"/>
                      </a:cubicBezTo>
                      <a:moveTo>
                        <a:pt x="24" y="11"/>
                      </a:moveTo>
                      <a:cubicBezTo>
                        <a:pt x="24" y="10"/>
                        <a:pt x="25" y="8"/>
                        <a:pt x="24" y="8"/>
                      </a:cubicBezTo>
                      <a:cubicBezTo>
                        <a:pt x="24" y="8"/>
                        <a:pt x="24" y="8"/>
                        <a:pt x="24" y="8"/>
                      </a:cubicBezTo>
                      <a:cubicBezTo>
                        <a:pt x="24" y="8"/>
                        <a:pt x="24" y="8"/>
                        <a:pt x="24" y="8"/>
                      </a:cubicBezTo>
                      <a:cubicBezTo>
                        <a:pt x="25" y="8"/>
                        <a:pt x="24" y="10"/>
                        <a:pt x="24" y="11"/>
                      </a:cubicBezTo>
                      <a:moveTo>
                        <a:pt x="16" y="9"/>
                      </a:moveTo>
                      <a:cubicBezTo>
                        <a:pt x="15" y="9"/>
                        <a:pt x="15" y="6"/>
                        <a:pt x="16" y="5"/>
                      </a:cubicBezTo>
                      <a:cubicBezTo>
                        <a:pt x="16" y="6"/>
                        <a:pt x="16" y="6"/>
                        <a:pt x="16" y="6"/>
                      </a:cubicBezTo>
                      <a:cubicBezTo>
                        <a:pt x="16" y="6"/>
                        <a:pt x="16" y="8"/>
                        <a:pt x="16" y="9"/>
                      </a:cubicBezTo>
                      <a:moveTo>
                        <a:pt x="19" y="4"/>
                      </a:moveTo>
                      <a:cubicBezTo>
                        <a:pt x="19" y="4"/>
                        <a:pt x="19" y="4"/>
                        <a:pt x="20" y="4"/>
                      </a:cubicBezTo>
                      <a:cubicBezTo>
                        <a:pt x="20" y="4"/>
                        <a:pt x="20" y="5"/>
                        <a:pt x="20" y="7"/>
                      </a:cubicBezTo>
                      <a:cubicBezTo>
                        <a:pt x="20" y="6"/>
                        <a:pt x="20" y="4"/>
                        <a:pt x="19" y="4"/>
                      </a:cubicBezTo>
                      <a:cubicBezTo>
                        <a:pt x="19" y="4"/>
                        <a:pt x="19" y="4"/>
                        <a:pt x="19" y="4"/>
                      </a:cubicBezTo>
                      <a:cubicBezTo>
                        <a:pt x="19" y="4"/>
                        <a:pt x="19" y="4"/>
                        <a:pt x="19" y="4"/>
                      </a:cubicBezTo>
                      <a:cubicBezTo>
                        <a:pt x="19" y="4"/>
                        <a:pt x="19" y="4"/>
                        <a:pt x="19" y="4"/>
                      </a:cubicBezTo>
                      <a:cubicBezTo>
                        <a:pt x="19" y="4"/>
                        <a:pt x="19" y="4"/>
                        <a:pt x="19" y="4"/>
                      </a:cubicBezTo>
                      <a:moveTo>
                        <a:pt x="21" y="0"/>
                      </a:moveTo>
                      <a:cubicBezTo>
                        <a:pt x="20" y="0"/>
                        <a:pt x="20" y="0"/>
                        <a:pt x="19" y="0"/>
                      </a:cubicBezTo>
                      <a:cubicBezTo>
                        <a:pt x="19" y="0"/>
                        <a:pt x="19" y="0"/>
                        <a:pt x="18" y="0"/>
                      </a:cubicBezTo>
                      <a:cubicBezTo>
                        <a:pt x="18" y="0"/>
                        <a:pt x="18" y="0"/>
                        <a:pt x="17" y="0"/>
                      </a:cubicBezTo>
                      <a:cubicBezTo>
                        <a:pt x="17" y="0"/>
                        <a:pt x="17" y="0"/>
                        <a:pt x="17" y="0"/>
                      </a:cubicBezTo>
                      <a:cubicBezTo>
                        <a:pt x="17" y="0"/>
                        <a:pt x="16" y="0"/>
                        <a:pt x="16" y="1"/>
                      </a:cubicBezTo>
                      <a:cubicBezTo>
                        <a:pt x="15" y="1"/>
                        <a:pt x="15" y="1"/>
                        <a:pt x="15" y="1"/>
                      </a:cubicBezTo>
                      <a:cubicBezTo>
                        <a:pt x="14" y="2"/>
                        <a:pt x="14" y="4"/>
                        <a:pt x="12" y="5"/>
                      </a:cubicBezTo>
                      <a:cubicBezTo>
                        <a:pt x="11" y="6"/>
                        <a:pt x="11" y="8"/>
                        <a:pt x="10" y="9"/>
                      </a:cubicBezTo>
                      <a:cubicBezTo>
                        <a:pt x="9" y="11"/>
                        <a:pt x="9" y="13"/>
                        <a:pt x="8" y="15"/>
                      </a:cubicBezTo>
                      <a:cubicBezTo>
                        <a:pt x="7" y="17"/>
                        <a:pt x="8" y="18"/>
                        <a:pt x="7" y="20"/>
                      </a:cubicBezTo>
                      <a:cubicBezTo>
                        <a:pt x="6" y="22"/>
                        <a:pt x="8" y="22"/>
                        <a:pt x="7" y="24"/>
                      </a:cubicBezTo>
                      <a:cubicBezTo>
                        <a:pt x="6" y="26"/>
                        <a:pt x="8" y="26"/>
                        <a:pt x="8" y="28"/>
                      </a:cubicBezTo>
                      <a:cubicBezTo>
                        <a:pt x="7" y="30"/>
                        <a:pt x="9" y="29"/>
                        <a:pt x="9" y="30"/>
                      </a:cubicBezTo>
                      <a:cubicBezTo>
                        <a:pt x="8" y="32"/>
                        <a:pt x="11" y="31"/>
                        <a:pt x="10" y="32"/>
                      </a:cubicBezTo>
                      <a:cubicBezTo>
                        <a:pt x="10" y="33"/>
                        <a:pt x="10" y="34"/>
                        <a:pt x="11" y="34"/>
                      </a:cubicBezTo>
                      <a:cubicBezTo>
                        <a:pt x="11" y="34"/>
                        <a:pt x="11" y="34"/>
                        <a:pt x="11" y="33"/>
                      </a:cubicBezTo>
                      <a:cubicBezTo>
                        <a:pt x="12" y="33"/>
                        <a:pt x="12" y="33"/>
                        <a:pt x="12" y="33"/>
                      </a:cubicBezTo>
                      <a:cubicBezTo>
                        <a:pt x="12" y="33"/>
                        <a:pt x="13" y="33"/>
                        <a:pt x="13" y="34"/>
                      </a:cubicBezTo>
                      <a:cubicBezTo>
                        <a:pt x="13" y="34"/>
                        <a:pt x="13" y="34"/>
                        <a:pt x="13" y="34"/>
                      </a:cubicBezTo>
                      <a:cubicBezTo>
                        <a:pt x="14" y="34"/>
                        <a:pt x="14" y="34"/>
                        <a:pt x="15" y="34"/>
                      </a:cubicBezTo>
                      <a:cubicBezTo>
                        <a:pt x="16" y="34"/>
                        <a:pt x="16" y="33"/>
                        <a:pt x="17" y="33"/>
                      </a:cubicBezTo>
                      <a:cubicBezTo>
                        <a:pt x="17" y="33"/>
                        <a:pt x="17" y="33"/>
                        <a:pt x="17" y="34"/>
                      </a:cubicBezTo>
                      <a:cubicBezTo>
                        <a:pt x="17" y="34"/>
                        <a:pt x="17" y="34"/>
                        <a:pt x="17" y="34"/>
                      </a:cubicBezTo>
                      <a:cubicBezTo>
                        <a:pt x="18" y="34"/>
                        <a:pt x="18" y="34"/>
                        <a:pt x="18" y="34"/>
                      </a:cubicBezTo>
                      <a:cubicBezTo>
                        <a:pt x="18" y="34"/>
                        <a:pt x="18" y="34"/>
                        <a:pt x="18" y="34"/>
                      </a:cubicBezTo>
                      <a:cubicBezTo>
                        <a:pt x="20" y="33"/>
                        <a:pt x="20" y="30"/>
                        <a:pt x="21" y="30"/>
                      </a:cubicBezTo>
                      <a:cubicBezTo>
                        <a:pt x="23" y="29"/>
                        <a:pt x="22" y="26"/>
                        <a:pt x="24" y="25"/>
                      </a:cubicBezTo>
                      <a:cubicBezTo>
                        <a:pt x="25" y="22"/>
                        <a:pt x="25" y="19"/>
                        <a:pt x="26" y="16"/>
                      </a:cubicBezTo>
                      <a:cubicBezTo>
                        <a:pt x="27" y="14"/>
                        <a:pt x="25" y="13"/>
                        <a:pt x="27" y="10"/>
                      </a:cubicBezTo>
                      <a:cubicBezTo>
                        <a:pt x="28" y="8"/>
                        <a:pt x="25" y="8"/>
                        <a:pt x="26" y="5"/>
                      </a:cubicBezTo>
                      <a:cubicBezTo>
                        <a:pt x="26" y="3"/>
                        <a:pt x="24" y="5"/>
                        <a:pt x="24" y="2"/>
                      </a:cubicBezTo>
                      <a:cubicBezTo>
                        <a:pt x="24" y="1"/>
                        <a:pt x="23" y="1"/>
                        <a:pt x="23" y="1"/>
                      </a:cubicBezTo>
                      <a:cubicBezTo>
                        <a:pt x="23" y="1"/>
                        <a:pt x="23" y="1"/>
                        <a:pt x="23" y="1"/>
                      </a:cubicBezTo>
                      <a:cubicBezTo>
                        <a:pt x="23" y="1"/>
                        <a:pt x="22" y="1"/>
                        <a:pt x="22" y="1"/>
                      </a:cubicBezTo>
                      <a:cubicBezTo>
                        <a:pt x="22" y="1"/>
                        <a:pt x="21" y="1"/>
                        <a:pt x="21" y="0"/>
                      </a:cubicBezTo>
                      <a:cubicBezTo>
                        <a:pt x="21" y="0"/>
                        <a:pt x="21" y="0"/>
                        <a:pt x="21" y="0"/>
                      </a:cubicBezTo>
                    </a:path>
                  </a:pathLst>
                </a:custGeom>
                <a:solidFill>
                  <a:srgbClr val="D1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5" name="Freeform 9316">
                  <a:extLst>
                    <a:ext uri="{FF2B5EF4-FFF2-40B4-BE49-F238E27FC236}">
                      <a16:creationId xmlns:a16="http://schemas.microsoft.com/office/drawing/2014/main" id="{7879E1A5-E260-289A-CEB0-3733AED36816}"/>
                    </a:ext>
                  </a:extLst>
                </p:cNvPr>
                <p:cNvSpPr>
                  <a:spLocks/>
                </p:cNvSpPr>
                <p:nvPr/>
              </p:nvSpPr>
              <p:spPr bwMode="auto">
                <a:xfrm>
                  <a:off x="4339" y="2276"/>
                  <a:ext cx="16" cy="31"/>
                </a:xfrm>
                <a:custGeom>
                  <a:avLst/>
                  <a:gdLst>
                    <a:gd name="T0" fmla="*/ 8 w 19"/>
                    <a:gd name="T1" fmla="*/ 0 h 38"/>
                    <a:gd name="T2" fmla="*/ 8 w 19"/>
                    <a:gd name="T3" fmla="*/ 0 h 38"/>
                    <a:gd name="T4" fmla="*/ 8 w 19"/>
                    <a:gd name="T5" fmla="*/ 0 h 38"/>
                    <a:gd name="T6" fmla="*/ 8 w 19"/>
                    <a:gd name="T7" fmla="*/ 0 h 38"/>
                    <a:gd name="T8" fmla="*/ 8 w 19"/>
                    <a:gd name="T9" fmla="*/ 0 h 38"/>
                    <a:gd name="T10" fmla="*/ 8 w 19"/>
                    <a:gd name="T11" fmla="*/ 0 h 38"/>
                    <a:gd name="T12" fmla="*/ 8 w 19"/>
                    <a:gd name="T13" fmla="*/ 0 h 38"/>
                    <a:gd name="T14" fmla="*/ 8 w 19"/>
                    <a:gd name="T15" fmla="*/ 0 h 38"/>
                    <a:gd name="T16" fmla="*/ 8 w 19"/>
                    <a:gd name="T17" fmla="*/ 0 h 38"/>
                    <a:gd name="T18" fmla="*/ 7 w 19"/>
                    <a:gd name="T19" fmla="*/ 2 h 38"/>
                    <a:gd name="T20" fmla="*/ 6 w 19"/>
                    <a:gd name="T21" fmla="*/ 2 h 38"/>
                    <a:gd name="T22" fmla="*/ 6 w 19"/>
                    <a:gd name="T23" fmla="*/ 2 h 38"/>
                    <a:gd name="T24" fmla="*/ 5 w 19"/>
                    <a:gd name="T25" fmla="*/ 3 h 38"/>
                    <a:gd name="T26" fmla="*/ 3 w 19"/>
                    <a:gd name="T27" fmla="*/ 6 h 38"/>
                    <a:gd name="T28" fmla="*/ 3 w 19"/>
                    <a:gd name="T29" fmla="*/ 7 h 38"/>
                    <a:gd name="T30" fmla="*/ 2 w 19"/>
                    <a:gd name="T31" fmla="*/ 8 h 38"/>
                    <a:gd name="T32" fmla="*/ 1 w 19"/>
                    <a:gd name="T33" fmla="*/ 11 h 38"/>
                    <a:gd name="T34" fmla="*/ 1 w 19"/>
                    <a:gd name="T35" fmla="*/ 12 h 38"/>
                    <a:gd name="T36" fmla="*/ 2 w 19"/>
                    <a:gd name="T37" fmla="*/ 13 h 38"/>
                    <a:gd name="T38" fmla="*/ 3 w 19"/>
                    <a:gd name="T39" fmla="*/ 16 h 38"/>
                    <a:gd name="T40" fmla="*/ 3 w 19"/>
                    <a:gd name="T41" fmla="*/ 16 h 38"/>
                    <a:gd name="T42" fmla="*/ 3 w 19"/>
                    <a:gd name="T43" fmla="*/ 16 h 38"/>
                    <a:gd name="T44" fmla="*/ 3 w 19"/>
                    <a:gd name="T45" fmla="*/ 16 h 38"/>
                    <a:gd name="T46" fmla="*/ 3 w 19"/>
                    <a:gd name="T47" fmla="*/ 16 h 38"/>
                    <a:gd name="T48" fmla="*/ 3 w 19"/>
                    <a:gd name="T49" fmla="*/ 16 h 38"/>
                    <a:gd name="T50" fmla="*/ 3 w 19"/>
                    <a:gd name="T51" fmla="*/ 16 h 38"/>
                    <a:gd name="T52" fmla="*/ 5 w 19"/>
                    <a:gd name="T53" fmla="*/ 16 h 38"/>
                    <a:gd name="T54" fmla="*/ 5 w 19"/>
                    <a:gd name="T55" fmla="*/ 16 h 38"/>
                    <a:gd name="T56" fmla="*/ 6 w 19"/>
                    <a:gd name="T57" fmla="*/ 16 h 38"/>
                    <a:gd name="T58" fmla="*/ 6 w 19"/>
                    <a:gd name="T59" fmla="*/ 16 h 38"/>
                    <a:gd name="T60" fmla="*/ 7 w 19"/>
                    <a:gd name="T61" fmla="*/ 16 h 38"/>
                    <a:gd name="T62" fmla="*/ 7 w 19"/>
                    <a:gd name="T63" fmla="*/ 16 h 38"/>
                    <a:gd name="T64" fmla="*/ 8 w 19"/>
                    <a:gd name="T65" fmla="*/ 16 h 38"/>
                    <a:gd name="T66" fmla="*/ 8 w 19"/>
                    <a:gd name="T67" fmla="*/ 16 h 38"/>
                    <a:gd name="T68" fmla="*/ 9 w 19"/>
                    <a:gd name="T69" fmla="*/ 15 h 38"/>
                    <a:gd name="T70" fmla="*/ 9 w 19"/>
                    <a:gd name="T71" fmla="*/ 14 h 38"/>
                    <a:gd name="T72" fmla="*/ 9 w 19"/>
                    <a:gd name="T73" fmla="*/ 15 h 38"/>
                    <a:gd name="T74" fmla="*/ 9 w 19"/>
                    <a:gd name="T75" fmla="*/ 14 h 38"/>
                    <a:gd name="T76" fmla="*/ 8 w 19"/>
                    <a:gd name="T77" fmla="*/ 15 h 38"/>
                    <a:gd name="T78" fmla="*/ 8 w 19"/>
                    <a:gd name="T79" fmla="*/ 15 h 38"/>
                    <a:gd name="T80" fmla="*/ 8 w 19"/>
                    <a:gd name="T81" fmla="*/ 15 h 38"/>
                    <a:gd name="T82" fmla="*/ 7 w 19"/>
                    <a:gd name="T83" fmla="*/ 14 h 38"/>
                    <a:gd name="T84" fmla="*/ 7 w 19"/>
                    <a:gd name="T85" fmla="*/ 14 h 38"/>
                    <a:gd name="T86" fmla="*/ 7 w 19"/>
                    <a:gd name="T87" fmla="*/ 15 h 38"/>
                    <a:gd name="T88" fmla="*/ 6 w 19"/>
                    <a:gd name="T89" fmla="*/ 13 h 38"/>
                    <a:gd name="T90" fmla="*/ 6 w 19"/>
                    <a:gd name="T91" fmla="*/ 13 h 38"/>
                    <a:gd name="T92" fmla="*/ 5 w 19"/>
                    <a:gd name="T93" fmla="*/ 12 h 38"/>
                    <a:gd name="T94" fmla="*/ 5 w 19"/>
                    <a:gd name="T95" fmla="*/ 11 h 38"/>
                    <a:gd name="T96" fmla="*/ 5 w 19"/>
                    <a:gd name="T97" fmla="*/ 9 h 38"/>
                    <a:gd name="T98" fmla="*/ 5 w 19"/>
                    <a:gd name="T99" fmla="*/ 6 h 38"/>
                    <a:gd name="T100" fmla="*/ 6 w 19"/>
                    <a:gd name="T101" fmla="*/ 4 h 38"/>
                    <a:gd name="T102" fmla="*/ 7 w 19"/>
                    <a:gd name="T103" fmla="*/ 2 h 38"/>
                    <a:gd name="T104" fmla="*/ 8 w 19"/>
                    <a:gd name="T105" fmla="*/ 0 h 38"/>
                    <a:gd name="T106" fmla="*/ 8 w 19"/>
                    <a:gd name="T107" fmla="*/ 0 h 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9" h="38">
                      <a:moveTo>
                        <a:pt x="17" y="0"/>
                      </a:move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4" y="1"/>
                        <a:pt x="14" y="2"/>
                      </a:cubicBezTo>
                      <a:cubicBezTo>
                        <a:pt x="13" y="2"/>
                        <a:pt x="13" y="3"/>
                        <a:pt x="12" y="3"/>
                      </a:cubicBezTo>
                      <a:cubicBezTo>
                        <a:pt x="12" y="3"/>
                        <a:pt x="12" y="3"/>
                        <a:pt x="12" y="3"/>
                      </a:cubicBezTo>
                      <a:cubicBezTo>
                        <a:pt x="11" y="3"/>
                        <a:pt x="10" y="6"/>
                        <a:pt x="9" y="7"/>
                      </a:cubicBezTo>
                      <a:cubicBezTo>
                        <a:pt x="7" y="7"/>
                        <a:pt x="7" y="11"/>
                        <a:pt x="5" y="12"/>
                      </a:cubicBezTo>
                      <a:cubicBezTo>
                        <a:pt x="4" y="13"/>
                        <a:pt x="4" y="14"/>
                        <a:pt x="3" y="15"/>
                      </a:cubicBezTo>
                      <a:cubicBezTo>
                        <a:pt x="3" y="16"/>
                        <a:pt x="3" y="17"/>
                        <a:pt x="2" y="18"/>
                      </a:cubicBezTo>
                      <a:cubicBezTo>
                        <a:pt x="1" y="20"/>
                        <a:pt x="2" y="21"/>
                        <a:pt x="1" y="23"/>
                      </a:cubicBezTo>
                      <a:cubicBezTo>
                        <a:pt x="0" y="25"/>
                        <a:pt x="2" y="26"/>
                        <a:pt x="1" y="27"/>
                      </a:cubicBezTo>
                      <a:cubicBezTo>
                        <a:pt x="0" y="30"/>
                        <a:pt x="2" y="29"/>
                        <a:pt x="2" y="31"/>
                      </a:cubicBezTo>
                      <a:cubicBezTo>
                        <a:pt x="1" y="33"/>
                        <a:pt x="3" y="32"/>
                        <a:pt x="3" y="34"/>
                      </a:cubicBezTo>
                      <a:cubicBezTo>
                        <a:pt x="2" y="36"/>
                        <a:pt x="5" y="34"/>
                        <a:pt x="4" y="36"/>
                      </a:cubicBezTo>
                      <a:cubicBezTo>
                        <a:pt x="4" y="37"/>
                        <a:pt x="4" y="37"/>
                        <a:pt x="5" y="37"/>
                      </a:cubicBezTo>
                      <a:cubicBezTo>
                        <a:pt x="5" y="37"/>
                        <a:pt x="5" y="37"/>
                        <a:pt x="5" y="37"/>
                      </a:cubicBezTo>
                      <a:cubicBezTo>
                        <a:pt x="6" y="37"/>
                        <a:pt x="6" y="37"/>
                        <a:pt x="6" y="37"/>
                      </a:cubicBezTo>
                      <a:cubicBezTo>
                        <a:pt x="6" y="37"/>
                        <a:pt x="7" y="37"/>
                        <a:pt x="7" y="37"/>
                      </a:cubicBezTo>
                      <a:cubicBezTo>
                        <a:pt x="7" y="38"/>
                        <a:pt x="7" y="38"/>
                        <a:pt x="7" y="38"/>
                      </a:cubicBezTo>
                      <a:cubicBezTo>
                        <a:pt x="8" y="38"/>
                        <a:pt x="8" y="38"/>
                        <a:pt x="9" y="37"/>
                      </a:cubicBezTo>
                      <a:cubicBezTo>
                        <a:pt x="10" y="37"/>
                        <a:pt x="10" y="37"/>
                        <a:pt x="10" y="37"/>
                      </a:cubicBezTo>
                      <a:cubicBezTo>
                        <a:pt x="11" y="37"/>
                        <a:pt x="11" y="37"/>
                        <a:pt x="11" y="37"/>
                      </a:cubicBezTo>
                      <a:cubicBezTo>
                        <a:pt x="11" y="37"/>
                        <a:pt x="11" y="37"/>
                        <a:pt x="12" y="37"/>
                      </a:cubicBezTo>
                      <a:cubicBezTo>
                        <a:pt x="12" y="37"/>
                        <a:pt x="12" y="37"/>
                        <a:pt x="13" y="36"/>
                      </a:cubicBezTo>
                      <a:cubicBezTo>
                        <a:pt x="13" y="36"/>
                        <a:pt x="14" y="35"/>
                        <a:pt x="14" y="35"/>
                      </a:cubicBezTo>
                      <a:cubicBezTo>
                        <a:pt x="14" y="35"/>
                        <a:pt x="14" y="35"/>
                        <a:pt x="15" y="35"/>
                      </a:cubicBezTo>
                      <a:cubicBezTo>
                        <a:pt x="15" y="36"/>
                        <a:pt x="15" y="36"/>
                        <a:pt x="15" y="36"/>
                      </a:cubicBezTo>
                      <a:cubicBezTo>
                        <a:pt x="16" y="36"/>
                        <a:pt x="17" y="33"/>
                        <a:pt x="18" y="33"/>
                      </a:cubicBezTo>
                      <a:cubicBezTo>
                        <a:pt x="18" y="32"/>
                        <a:pt x="18" y="32"/>
                        <a:pt x="19" y="32"/>
                      </a:cubicBezTo>
                      <a:cubicBezTo>
                        <a:pt x="19" y="32"/>
                        <a:pt x="19" y="32"/>
                        <a:pt x="19" y="33"/>
                      </a:cubicBezTo>
                      <a:cubicBezTo>
                        <a:pt x="19" y="32"/>
                        <a:pt x="19" y="32"/>
                        <a:pt x="19" y="32"/>
                      </a:cubicBezTo>
                      <a:cubicBezTo>
                        <a:pt x="18" y="32"/>
                        <a:pt x="18" y="33"/>
                        <a:pt x="17" y="33"/>
                      </a:cubicBezTo>
                      <a:cubicBezTo>
                        <a:pt x="16" y="33"/>
                        <a:pt x="16" y="33"/>
                        <a:pt x="15" y="33"/>
                      </a:cubicBezTo>
                      <a:cubicBezTo>
                        <a:pt x="15" y="33"/>
                        <a:pt x="15" y="33"/>
                        <a:pt x="15" y="33"/>
                      </a:cubicBezTo>
                      <a:cubicBezTo>
                        <a:pt x="15" y="32"/>
                        <a:pt x="14" y="32"/>
                        <a:pt x="14" y="32"/>
                      </a:cubicBezTo>
                      <a:cubicBezTo>
                        <a:pt x="14" y="32"/>
                        <a:pt x="14" y="32"/>
                        <a:pt x="13" y="32"/>
                      </a:cubicBezTo>
                      <a:cubicBezTo>
                        <a:pt x="13" y="33"/>
                        <a:pt x="13" y="33"/>
                        <a:pt x="13" y="33"/>
                      </a:cubicBezTo>
                      <a:cubicBezTo>
                        <a:pt x="12" y="33"/>
                        <a:pt x="12" y="32"/>
                        <a:pt x="12" y="31"/>
                      </a:cubicBezTo>
                      <a:cubicBezTo>
                        <a:pt x="13" y="30"/>
                        <a:pt x="10" y="31"/>
                        <a:pt x="11" y="29"/>
                      </a:cubicBezTo>
                      <a:cubicBezTo>
                        <a:pt x="11" y="28"/>
                        <a:pt x="9" y="29"/>
                        <a:pt x="10" y="27"/>
                      </a:cubicBezTo>
                      <a:cubicBezTo>
                        <a:pt x="10" y="25"/>
                        <a:pt x="8" y="25"/>
                        <a:pt x="9" y="23"/>
                      </a:cubicBezTo>
                      <a:cubicBezTo>
                        <a:pt x="10" y="21"/>
                        <a:pt x="8" y="21"/>
                        <a:pt x="9" y="19"/>
                      </a:cubicBezTo>
                      <a:cubicBezTo>
                        <a:pt x="10" y="17"/>
                        <a:pt x="9" y="16"/>
                        <a:pt x="10" y="14"/>
                      </a:cubicBezTo>
                      <a:cubicBezTo>
                        <a:pt x="11" y="12"/>
                        <a:pt x="11" y="10"/>
                        <a:pt x="12" y="8"/>
                      </a:cubicBezTo>
                      <a:cubicBezTo>
                        <a:pt x="13" y="7"/>
                        <a:pt x="13" y="5"/>
                        <a:pt x="14" y="4"/>
                      </a:cubicBezTo>
                      <a:cubicBezTo>
                        <a:pt x="16" y="3"/>
                        <a:pt x="16" y="1"/>
                        <a:pt x="17" y="0"/>
                      </a:cubicBezTo>
                      <a:cubicBezTo>
                        <a:pt x="17" y="0"/>
                        <a:pt x="17" y="0"/>
                        <a:pt x="17"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6" name="Freeform 9317">
                  <a:extLst>
                    <a:ext uri="{FF2B5EF4-FFF2-40B4-BE49-F238E27FC236}">
                      <a16:creationId xmlns:a16="http://schemas.microsoft.com/office/drawing/2014/main" id="{85E309A5-D410-09B1-4C7B-538190CC0202}"/>
                    </a:ext>
                  </a:extLst>
                </p:cNvPr>
                <p:cNvSpPr>
                  <a:spLocks/>
                </p:cNvSpPr>
                <p:nvPr/>
              </p:nvSpPr>
              <p:spPr bwMode="auto">
                <a:xfrm>
                  <a:off x="4338" y="2288"/>
                  <a:ext cx="18" cy="23"/>
                </a:xfrm>
                <a:custGeom>
                  <a:avLst/>
                  <a:gdLst>
                    <a:gd name="T0" fmla="*/ 3 w 21"/>
                    <a:gd name="T1" fmla="*/ 1 h 27"/>
                    <a:gd name="T2" fmla="*/ 1 w 21"/>
                    <a:gd name="T3" fmla="*/ 5 h 27"/>
                    <a:gd name="T4" fmla="*/ 1 w 21"/>
                    <a:gd name="T5" fmla="*/ 7 h 27"/>
                    <a:gd name="T6" fmla="*/ 0 w 21"/>
                    <a:gd name="T7" fmla="*/ 8 h 27"/>
                    <a:gd name="T8" fmla="*/ 0 w 21"/>
                    <a:gd name="T9" fmla="*/ 9 h 27"/>
                    <a:gd name="T10" fmla="*/ 1 w 21"/>
                    <a:gd name="T11" fmla="*/ 10 h 27"/>
                    <a:gd name="T12" fmla="*/ 2 w 21"/>
                    <a:gd name="T13" fmla="*/ 12 h 27"/>
                    <a:gd name="T14" fmla="*/ 2 w 21"/>
                    <a:gd name="T15" fmla="*/ 12 h 27"/>
                    <a:gd name="T16" fmla="*/ 3 w 21"/>
                    <a:gd name="T17" fmla="*/ 12 h 27"/>
                    <a:gd name="T18" fmla="*/ 3 w 21"/>
                    <a:gd name="T19" fmla="*/ 13 h 27"/>
                    <a:gd name="T20" fmla="*/ 3 w 21"/>
                    <a:gd name="T21" fmla="*/ 13 h 27"/>
                    <a:gd name="T22" fmla="*/ 3 w 21"/>
                    <a:gd name="T23" fmla="*/ 14 h 27"/>
                    <a:gd name="T24" fmla="*/ 3 w 21"/>
                    <a:gd name="T25" fmla="*/ 14 h 27"/>
                    <a:gd name="T26" fmla="*/ 4 w 21"/>
                    <a:gd name="T27" fmla="*/ 14 h 27"/>
                    <a:gd name="T28" fmla="*/ 6 w 21"/>
                    <a:gd name="T29" fmla="*/ 14 h 27"/>
                    <a:gd name="T30" fmla="*/ 7 w 21"/>
                    <a:gd name="T31" fmla="*/ 13 h 27"/>
                    <a:gd name="T32" fmla="*/ 8 w 21"/>
                    <a:gd name="T33" fmla="*/ 12 h 27"/>
                    <a:gd name="T34" fmla="*/ 9 w 21"/>
                    <a:gd name="T35" fmla="*/ 12 h 27"/>
                    <a:gd name="T36" fmla="*/ 9 w 21"/>
                    <a:gd name="T37" fmla="*/ 11 h 27"/>
                    <a:gd name="T38" fmla="*/ 11 w 21"/>
                    <a:gd name="T39" fmla="*/ 9 h 27"/>
                    <a:gd name="T40" fmla="*/ 11 w 21"/>
                    <a:gd name="T41" fmla="*/ 9 h 27"/>
                    <a:gd name="T42" fmla="*/ 11 w 21"/>
                    <a:gd name="T43" fmla="*/ 9 h 27"/>
                    <a:gd name="T44" fmla="*/ 10 w 21"/>
                    <a:gd name="T45" fmla="*/ 9 h 27"/>
                    <a:gd name="T46" fmla="*/ 9 w 21"/>
                    <a:gd name="T47" fmla="*/ 10 h 27"/>
                    <a:gd name="T48" fmla="*/ 8 w 21"/>
                    <a:gd name="T49" fmla="*/ 11 h 27"/>
                    <a:gd name="T50" fmla="*/ 7 w 21"/>
                    <a:gd name="T51" fmla="*/ 12 h 27"/>
                    <a:gd name="T52" fmla="*/ 6 w 21"/>
                    <a:gd name="T53" fmla="*/ 12 h 27"/>
                    <a:gd name="T54" fmla="*/ 4 w 21"/>
                    <a:gd name="T55" fmla="*/ 12 h 27"/>
                    <a:gd name="T56" fmla="*/ 3 w 21"/>
                    <a:gd name="T57" fmla="*/ 12 h 27"/>
                    <a:gd name="T58" fmla="*/ 3 w 21"/>
                    <a:gd name="T59" fmla="*/ 11 h 27"/>
                    <a:gd name="T60" fmla="*/ 3 w 21"/>
                    <a:gd name="T61" fmla="*/ 9 h 27"/>
                    <a:gd name="T62" fmla="*/ 2 w 21"/>
                    <a:gd name="T63" fmla="*/ 4 h 27"/>
                    <a:gd name="T64" fmla="*/ 3 w 21"/>
                    <a:gd name="T65" fmla="*/ 0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 h="27">
                      <a:moveTo>
                        <a:pt x="4" y="0"/>
                      </a:moveTo>
                      <a:cubicBezTo>
                        <a:pt x="4" y="0"/>
                        <a:pt x="4" y="1"/>
                        <a:pt x="3" y="1"/>
                      </a:cubicBezTo>
                      <a:cubicBezTo>
                        <a:pt x="2" y="3"/>
                        <a:pt x="3" y="5"/>
                        <a:pt x="2" y="7"/>
                      </a:cubicBezTo>
                      <a:cubicBezTo>
                        <a:pt x="1" y="8"/>
                        <a:pt x="1" y="8"/>
                        <a:pt x="1" y="9"/>
                      </a:cubicBezTo>
                      <a:cubicBezTo>
                        <a:pt x="1" y="10"/>
                        <a:pt x="1" y="10"/>
                        <a:pt x="1" y="11"/>
                      </a:cubicBezTo>
                      <a:cubicBezTo>
                        <a:pt x="1" y="11"/>
                        <a:pt x="1" y="11"/>
                        <a:pt x="1" y="12"/>
                      </a:cubicBezTo>
                      <a:cubicBezTo>
                        <a:pt x="0" y="12"/>
                        <a:pt x="0" y="13"/>
                        <a:pt x="0" y="13"/>
                      </a:cubicBezTo>
                      <a:cubicBezTo>
                        <a:pt x="0" y="14"/>
                        <a:pt x="0" y="15"/>
                        <a:pt x="0" y="15"/>
                      </a:cubicBezTo>
                      <a:cubicBezTo>
                        <a:pt x="0" y="16"/>
                        <a:pt x="0" y="16"/>
                        <a:pt x="0" y="16"/>
                      </a:cubicBezTo>
                      <a:cubicBezTo>
                        <a:pt x="0" y="16"/>
                        <a:pt x="0" y="17"/>
                        <a:pt x="0" y="17"/>
                      </a:cubicBezTo>
                      <a:cubicBezTo>
                        <a:pt x="0" y="18"/>
                        <a:pt x="1" y="18"/>
                        <a:pt x="1" y="19"/>
                      </a:cubicBezTo>
                      <a:cubicBezTo>
                        <a:pt x="1" y="20"/>
                        <a:pt x="1" y="20"/>
                        <a:pt x="1" y="20"/>
                      </a:cubicBezTo>
                      <a:cubicBezTo>
                        <a:pt x="1" y="20"/>
                        <a:pt x="1" y="21"/>
                        <a:pt x="1" y="21"/>
                      </a:cubicBezTo>
                      <a:cubicBezTo>
                        <a:pt x="1" y="22"/>
                        <a:pt x="2" y="21"/>
                        <a:pt x="2" y="22"/>
                      </a:cubicBezTo>
                      <a:cubicBezTo>
                        <a:pt x="2" y="22"/>
                        <a:pt x="2" y="22"/>
                        <a:pt x="2" y="22"/>
                      </a:cubicBezTo>
                      <a:cubicBezTo>
                        <a:pt x="2" y="23"/>
                        <a:pt x="2" y="23"/>
                        <a:pt x="2" y="23"/>
                      </a:cubicBezTo>
                      <a:cubicBezTo>
                        <a:pt x="2" y="24"/>
                        <a:pt x="4" y="23"/>
                        <a:pt x="4" y="24"/>
                      </a:cubicBezTo>
                      <a:cubicBezTo>
                        <a:pt x="4" y="24"/>
                        <a:pt x="4" y="24"/>
                        <a:pt x="4" y="24"/>
                      </a:cubicBezTo>
                      <a:cubicBezTo>
                        <a:pt x="4" y="24"/>
                        <a:pt x="3" y="24"/>
                        <a:pt x="3" y="24"/>
                      </a:cubicBezTo>
                      <a:cubicBezTo>
                        <a:pt x="3" y="25"/>
                        <a:pt x="3" y="25"/>
                        <a:pt x="3" y="25"/>
                      </a:cubicBezTo>
                      <a:cubicBezTo>
                        <a:pt x="3" y="25"/>
                        <a:pt x="3" y="25"/>
                        <a:pt x="3" y="25"/>
                      </a:cubicBezTo>
                      <a:cubicBezTo>
                        <a:pt x="3" y="25"/>
                        <a:pt x="3" y="25"/>
                        <a:pt x="3" y="25"/>
                      </a:cubicBezTo>
                      <a:cubicBezTo>
                        <a:pt x="3" y="26"/>
                        <a:pt x="4" y="26"/>
                        <a:pt x="4" y="26"/>
                      </a:cubicBezTo>
                      <a:cubicBezTo>
                        <a:pt x="4" y="26"/>
                        <a:pt x="4" y="26"/>
                        <a:pt x="5" y="26"/>
                      </a:cubicBezTo>
                      <a:cubicBezTo>
                        <a:pt x="5" y="26"/>
                        <a:pt x="5" y="25"/>
                        <a:pt x="5" y="25"/>
                      </a:cubicBezTo>
                      <a:cubicBezTo>
                        <a:pt x="6" y="25"/>
                        <a:pt x="6" y="26"/>
                        <a:pt x="6" y="26"/>
                      </a:cubicBezTo>
                      <a:cubicBezTo>
                        <a:pt x="6" y="26"/>
                        <a:pt x="6" y="27"/>
                        <a:pt x="7" y="27"/>
                      </a:cubicBezTo>
                      <a:cubicBezTo>
                        <a:pt x="7" y="27"/>
                        <a:pt x="8" y="26"/>
                        <a:pt x="8" y="26"/>
                      </a:cubicBezTo>
                      <a:cubicBezTo>
                        <a:pt x="9" y="26"/>
                        <a:pt x="9" y="25"/>
                        <a:pt x="10" y="25"/>
                      </a:cubicBezTo>
                      <a:cubicBezTo>
                        <a:pt x="10" y="25"/>
                        <a:pt x="10" y="26"/>
                        <a:pt x="10" y="26"/>
                      </a:cubicBezTo>
                      <a:cubicBezTo>
                        <a:pt x="10" y="26"/>
                        <a:pt x="11" y="26"/>
                        <a:pt x="11" y="26"/>
                      </a:cubicBezTo>
                      <a:cubicBezTo>
                        <a:pt x="11" y="26"/>
                        <a:pt x="12" y="26"/>
                        <a:pt x="12" y="25"/>
                      </a:cubicBezTo>
                      <a:cubicBezTo>
                        <a:pt x="13" y="25"/>
                        <a:pt x="13" y="24"/>
                        <a:pt x="14" y="24"/>
                      </a:cubicBezTo>
                      <a:cubicBezTo>
                        <a:pt x="14" y="24"/>
                        <a:pt x="14" y="24"/>
                        <a:pt x="14" y="24"/>
                      </a:cubicBezTo>
                      <a:cubicBezTo>
                        <a:pt x="14" y="24"/>
                        <a:pt x="14" y="24"/>
                        <a:pt x="14" y="24"/>
                      </a:cubicBezTo>
                      <a:cubicBezTo>
                        <a:pt x="15" y="24"/>
                        <a:pt x="15" y="24"/>
                        <a:pt x="16" y="23"/>
                      </a:cubicBezTo>
                      <a:cubicBezTo>
                        <a:pt x="17" y="22"/>
                        <a:pt x="17" y="21"/>
                        <a:pt x="18" y="21"/>
                      </a:cubicBezTo>
                      <a:cubicBezTo>
                        <a:pt x="18" y="21"/>
                        <a:pt x="18" y="21"/>
                        <a:pt x="18" y="21"/>
                      </a:cubicBezTo>
                      <a:cubicBezTo>
                        <a:pt x="18" y="21"/>
                        <a:pt x="18" y="21"/>
                        <a:pt x="18" y="21"/>
                      </a:cubicBezTo>
                      <a:cubicBezTo>
                        <a:pt x="19" y="21"/>
                        <a:pt x="20" y="19"/>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7"/>
                        <a:pt x="20" y="17"/>
                        <a:pt x="20" y="17"/>
                      </a:cubicBezTo>
                      <a:cubicBezTo>
                        <a:pt x="19" y="17"/>
                        <a:pt x="19" y="17"/>
                        <a:pt x="19" y="18"/>
                      </a:cubicBezTo>
                      <a:cubicBezTo>
                        <a:pt x="18" y="18"/>
                        <a:pt x="17" y="21"/>
                        <a:pt x="16" y="21"/>
                      </a:cubicBezTo>
                      <a:cubicBezTo>
                        <a:pt x="16" y="21"/>
                        <a:pt x="16" y="21"/>
                        <a:pt x="16" y="20"/>
                      </a:cubicBezTo>
                      <a:cubicBezTo>
                        <a:pt x="15" y="20"/>
                        <a:pt x="15" y="20"/>
                        <a:pt x="15" y="20"/>
                      </a:cubicBezTo>
                      <a:cubicBezTo>
                        <a:pt x="15" y="20"/>
                        <a:pt x="14" y="21"/>
                        <a:pt x="14" y="21"/>
                      </a:cubicBezTo>
                      <a:cubicBezTo>
                        <a:pt x="13" y="22"/>
                        <a:pt x="13" y="22"/>
                        <a:pt x="13" y="22"/>
                      </a:cubicBezTo>
                      <a:cubicBezTo>
                        <a:pt x="12" y="22"/>
                        <a:pt x="12" y="22"/>
                        <a:pt x="12" y="22"/>
                      </a:cubicBezTo>
                      <a:cubicBezTo>
                        <a:pt x="12" y="22"/>
                        <a:pt x="12" y="22"/>
                        <a:pt x="11" y="22"/>
                      </a:cubicBezTo>
                      <a:cubicBezTo>
                        <a:pt x="11" y="22"/>
                        <a:pt x="11" y="22"/>
                        <a:pt x="10" y="22"/>
                      </a:cubicBezTo>
                      <a:cubicBezTo>
                        <a:pt x="9" y="23"/>
                        <a:pt x="9" y="23"/>
                        <a:pt x="8" y="23"/>
                      </a:cubicBezTo>
                      <a:cubicBezTo>
                        <a:pt x="8" y="23"/>
                        <a:pt x="8" y="23"/>
                        <a:pt x="8" y="22"/>
                      </a:cubicBezTo>
                      <a:cubicBezTo>
                        <a:pt x="8" y="22"/>
                        <a:pt x="7" y="22"/>
                        <a:pt x="7" y="22"/>
                      </a:cubicBezTo>
                      <a:cubicBezTo>
                        <a:pt x="7" y="22"/>
                        <a:pt x="7" y="22"/>
                        <a:pt x="6" y="22"/>
                      </a:cubicBezTo>
                      <a:cubicBezTo>
                        <a:pt x="6" y="22"/>
                        <a:pt x="6" y="22"/>
                        <a:pt x="6" y="22"/>
                      </a:cubicBezTo>
                      <a:cubicBezTo>
                        <a:pt x="5" y="22"/>
                        <a:pt x="5" y="22"/>
                        <a:pt x="5" y="21"/>
                      </a:cubicBezTo>
                      <a:cubicBezTo>
                        <a:pt x="6" y="19"/>
                        <a:pt x="3" y="21"/>
                        <a:pt x="4" y="19"/>
                      </a:cubicBezTo>
                      <a:cubicBezTo>
                        <a:pt x="4" y="17"/>
                        <a:pt x="2" y="18"/>
                        <a:pt x="3" y="16"/>
                      </a:cubicBezTo>
                      <a:cubicBezTo>
                        <a:pt x="3" y="14"/>
                        <a:pt x="1" y="15"/>
                        <a:pt x="2" y="12"/>
                      </a:cubicBezTo>
                      <a:cubicBezTo>
                        <a:pt x="3" y="11"/>
                        <a:pt x="1" y="10"/>
                        <a:pt x="2" y="8"/>
                      </a:cubicBezTo>
                      <a:cubicBezTo>
                        <a:pt x="3" y="6"/>
                        <a:pt x="2" y="5"/>
                        <a:pt x="3" y="3"/>
                      </a:cubicBezTo>
                      <a:cubicBezTo>
                        <a:pt x="4" y="2"/>
                        <a:pt x="4" y="1"/>
                        <a:pt x="4" y="0"/>
                      </a:cubicBezTo>
                      <a:cubicBezTo>
                        <a:pt x="4" y="0"/>
                        <a:pt x="4" y="0"/>
                        <a:pt x="4" y="0"/>
                      </a:cubicBezTo>
                    </a:path>
                  </a:pathLst>
                </a:custGeom>
                <a:solidFill>
                  <a:srgbClr val="A981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7" name="Freeform 9318">
                  <a:extLst>
                    <a:ext uri="{FF2B5EF4-FFF2-40B4-BE49-F238E27FC236}">
                      <a16:creationId xmlns:a16="http://schemas.microsoft.com/office/drawing/2014/main" id="{4DAA13E6-5751-F541-C7A7-C406BDDCB20E}"/>
                    </a:ext>
                  </a:extLst>
                </p:cNvPr>
                <p:cNvSpPr>
                  <a:spLocks/>
                </p:cNvSpPr>
                <p:nvPr/>
              </p:nvSpPr>
              <p:spPr bwMode="auto">
                <a:xfrm>
                  <a:off x="4350" y="2282"/>
                  <a:ext cx="2" cy="3"/>
                </a:xfrm>
                <a:custGeom>
                  <a:avLst/>
                  <a:gdLst>
                    <a:gd name="T0" fmla="*/ 1 w 2"/>
                    <a:gd name="T1" fmla="*/ 0 h 3"/>
                    <a:gd name="T2" fmla="*/ 1 w 2"/>
                    <a:gd name="T3" fmla="*/ 0 h 3"/>
                    <a:gd name="T4" fmla="*/ 0 w 2"/>
                    <a:gd name="T5" fmla="*/ 3 h 3"/>
                    <a:gd name="T6" fmla="*/ 0 w 2"/>
                    <a:gd name="T7" fmla="*/ 3 h 3"/>
                    <a:gd name="T8" fmla="*/ 1 w 2"/>
                    <a:gd name="T9" fmla="*/ 3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0"/>
                        <a:pt x="1" y="0"/>
                        <a:pt x="1" y="0"/>
                      </a:cubicBezTo>
                      <a:cubicBezTo>
                        <a:pt x="2" y="1"/>
                        <a:pt x="1" y="2"/>
                        <a:pt x="0" y="3"/>
                      </a:cubicBezTo>
                      <a:cubicBezTo>
                        <a:pt x="0" y="3"/>
                        <a:pt x="0" y="3"/>
                        <a:pt x="0" y="3"/>
                      </a:cubicBezTo>
                      <a:cubicBezTo>
                        <a:pt x="0" y="3"/>
                        <a:pt x="1" y="3"/>
                        <a:pt x="1" y="3"/>
                      </a:cubicBezTo>
                      <a:cubicBezTo>
                        <a:pt x="2" y="2"/>
                        <a:pt x="1" y="1"/>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8" name="Freeform 9319">
                  <a:extLst>
                    <a:ext uri="{FF2B5EF4-FFF2-40B4-BE49-F238E27FC236}">
                      <a16:creationId xmlns:a16="http://schemas.microsoft.com/office/drawing/2014/main" id="{B9A1E70E-8E2E-A52B-53DD-5D00D4C80BC2}"/>
                    </a:ext>
                  </a:extLst>
                </p:cNvPr>
                <p:cNvSpPr>
                  <a:spLocks/>
                </p:cNvSpPr>
                <p:nvPr/>
              </p:nvSpPr>
              <p:spPr bwMode="auto">
                <a:xfrm>
                  <a:off x="4353" y="2279"/>
                  <a:ext cx="1" cy="3"/>
                </a:xfrm>
                <a:custGeom>
                  <a:avLst/>
                  <a:gdLst>
                    <a:gd name="T0" fmla="*/ 1 w 1"/>
                    <a:gd name="T1" fmla="*/ 0 h 4"/>
                    <a:gd name="T2" fmla="*/ 1 w 1"/>
                    <a:gd name="T3" fmla="*/ 2 h 4"/>
                    <a:gd name="T4" fmla="*/ 1 w 1"/>
                    <a:gd name="T5" fmla="*/ 1 h 4"/>
                    <a:gd name="T6" fmla="*/ 1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0"/>
                      </a:moveTo>
                      <a:cubicBezTo>
                        <a:pt x="0" y="1"/>
                        <a:pt x="0" y="4"/>
                        <a:pt x="1" y="4"/>
                      </a:cubicBezTo>
                      <a:cubicBezTo>
                        <a:pt x="1" y="3"/>
                        <a:pt x="1" y="1"/>
                        <a:pt x="1" y="1"/>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39" name="Freeform 9320">
                  <a:extLst>
                    <a:ext uri="{FF2B5EF4-FFF2-40B4-BE49-F238E27FC236}">
                      <a16:creationId xmlns:a16="http://schemas.microsoft.com/office/drawing/2014/main" id="{4337D244-7689-1315-F2B9-DD7919153625}"/>
                    </a:ext>
                  </a:extLst>
                </p:cNvPr>
                <p:cNvSpPr>
                  <a:spLocks/>
                </p:cNvSpPr>
                <p:nvPr/>
              </p:nvSpPr>
              <p:spPr bwMode="auto">
                <a:xfrm>
                  <a:off x="4352" y="2287"/>
                  <a:ext cx="1" cy="3"/>
                </a:xfrm>
                <a:custGeom>
                  <a:avLst/>
                  <a:gdLst>
                    <a:gd name="T0" fmla="*/ 1 w 2"/>
                    <a:gd name="T1" fmla="*/ 0 h 4"/>
                    <a:gd name="T2" fmla="*/ 0 w 2"/>
                    <a:gd name="T3" fmla="*/ 0 h 4"/>
                    <a:gd name="T4" fmla="*/ 0 w 2"/>
                    <a:gd name="T5" fmla="*/ 0 h 4"/>
                    <a:gd name="T6" fmla="*/ 1 w 2"/>
                    <a:gd name="T7" fmla="*/ 0 h 4"/>
                    <a:gd name="T8" fmla="*/ 0 w 2"/>
                    <a:gd name="T9" fmla="*/ 2 h 4"/>
                    <a:gd name="T10" fmla="*/ 1 w 2"/>
                    <a:gd name="T11" fmla="*/ 0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1" y="0"/>
                        <a:pt x="0" y="0"/>
                        <a:pt x="0" y="0"/>
                      </a:cubicBezTo>
                      <a:cubicBezTo>
                        <a:pt x="0" y="0"/>
                        <a:pt x="0" y="0"/>
                        <a:pt x="0" y="0"/>
                      </a:cubicBezTo>
                      <a:cubicBezTo>
                        <a:pt x="0" y="0"/>
                        <a:pt x="1" y="0"/>
                        <a:pt x="1" y="0"/>
                      </a:cubicBezTo>
                      <a:cubicBezTo>
                        <a:pt x="2" y="0"/>
                        <a:pt x="0" y="3"/>
                        <a:pt x="0" y="4"/>
                      </a:cubicBezTo>
                      <a:cubicBezTo>
                        <a:pt x="1" y="3"/>
                        <a:pt x="2" y="1"/>
                        <a:pt x="2"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0" name="Freeform 9321">
                  <a:extLst>
                    <a:ext uri="{FF2B5EF4-FFF2-40B4-BE49-F238E27FC236}">
                      <a16:creationId xmlns:a16="http://schemas.microsoft.com/office/drawing/2014/main" id="{4356E467-5A31-35EC-A13B-976868F39496}"/>
                    </a:ext>
                  </a:extLst>
                </p:cNvPr>
                <p:cNvSpPr>
                  <a:spLocks noEditPoints="1"/>
                </p:cNvSpPr>
                <p:nvPr/>
              </p:nvSpPr>
              <p:spPr bwMode="auto">
                <a:xfrm>
                  <a:off x="4357" y="2282"/>
                  <a:ext cx="1" cy="5"/>
                </a:xfrm>
                <a:custGeom>
                  <a:avLst/>
                  <a:gdLst>
                    <a:gd name="T0" fmla="*/ 1 w 2"/>
                    <a:gd name="T1" fmla="*/ 0 h 6"/>
                    <a:gd name="T2" fmla="*/ 0 w 2"/>
                    <a:gd name="T3" fmla="*/ 2 h 6"/>
                    <a:gd name="T4" fmla="*/ 0 w 2"/>
                    <a:gd name="T5" fmla="*/ 3 h 6"/>
                    <a:gd name="T6" fmla="*/ 0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2" y="0"/>
                      </a:moveTo>
                      <a:cubicBezTo>
                        <a:pt x="1" y="1"/>
                        <a:pt x="1" y="2"/>
                        <a:pt x="0" y="2"/>
                      </a:cubicBezTo>
                      <a:cubicBezTo>
                        <a:pt x="0" y="3"/>
                        <a:pt x="0" y="6"/>
                        <a:pt x="0" y="6"/>
                      </a:cubicBezTo>
                      <a:cubicBezTo>
                        <a:pt x="0" y="6"/>
                        <a:pt x="0" y="6"/>
                        <a:pt x="0" y="6"/>
                      </a:cubicBezTo>
                      <a:cubicBezTo>
                        <a:pt x="1" y="5"/>
                        <a:pt x="1" y="4"/>
                        <a:pt x="1" y="4"/>
                      </a:cubicBezTo>
                      <a:cubicBezTo>
                        <a:pt x="1" y="3"/>
                        <a:pt x="1" y="1"/>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1" name="Freeform 9322">
                  <a:extLst>
                    <a:ext uri="{FF2B5EF4-FFF2-40B4-BE49-F238E27FC236}">
                      <a16:creationId xmlns:a16="http://schemas.microsoft.com/office/drawing/2014/main" id="{ABCF4292-627D-BBDE-6E7A-BD8B4C3A8F69}"/>
                    </a:ext>
                  </a:extLst>
                </p:cNvPr>
                <p:cNvSpPr>
                  <a:spLocks noEditPoints="1"/>
                </p:cNvSpPr>
                <p:nvPr/>
              </p:nvSpPr>
              <p:spPr bwMode="auto">
                <a:xfrm>
                  <a:off x="4357" y="2278"/>
                  <a:ext cx="1" cy="3"/>
                </a:xfrm>
                <a:custGeom>
                  <a:avLst/>
                  <a:gdLst>
                    <a:gd name="T0" fmla="*/ 0 w 1"/>
                    <a:gd name="T1" fmla="*/ 0 h 3"/>
                    <a:gd name="T2" fmla="*/ 0 w 1"/>
                    <a:gd name="T3" fmla="*/ 0 h 3"/>
                    <a:gd name="T4" fmla="*/ 0 w 1"/>
                    <a:gd name="T5" fmla="*/ 0 h 3"/>
                    <a:gd name="T6" fmla="*/ 0 w 1"/>
                    <a:gd name="T7" fmla="*/ 0 h 3"/>
                    <a:gd name="T8" fmla="*/ 1 w 1"/>
                    <a:gd name="T9" fmla="*/ 0 h 3"/>
                    <a:gd name="T10" fmla="*/ 0 w 1"/>
                    <a:gd name="T11" fmla="*/ 0 h 3"/>
                    <a:gd name="T12" fmla="*/ 0 w 1"/>
                    <a:gd name="T13" fmla="*/ 0 h 3"/>
                    <a:gd name="T14" fmla="*/ 1 w 1"/>
                    <a:gd name="T15" fmla="*/ 3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0" y="0"/>
                        <a:pt x="0" y="0"/>
                        <a:pt x="0" y="0"/>
                      </a:cubicBezTo>
                      <a:cubicBezTo>
                        <a:pt x="1" y="0"/>
                        <a:pt x="1" y="2"/>
                        <a:pt x="1" y="3"/>
                      </a:cubicBezTo>
                      <a:cubicBezTo>
                        <a:pt x="1" y="1"/>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2" name="Freeform 9323">
                  <a:extLst>
                    <a:ext uri="{FF2B5EF4-FFF2-40B4-BE49-F238E27FC236}">
                      <a16:creationId xmlns:a16="http://schemas.microsoft.com/office/drawing/2014/main" id="{52218B30-863E-D320-14B1-80279C9BF58C}"/>
                    </a:ext>
                  </a:extLst>
                </p:cNvPr>
                <p:cNvSpPr>
                  <a:spLocks noEditPoints="1"/>
                </p:cNvSpPr>
                <p:nvPr/>
              </p:nvSpPr>
              <p:spPr bwMode="auto">
                <a:xfrm>
                  <a:off x="4348" y="2293"/>
                  <a:ext cx="2" cy="4"/>
                </a:xfrm>
                <a:custGeom>
                  <a:avLst/>
                  <a:gdLst>
                    <a:gd name="T0" fmla="*/ 1 w 2"/>
                    <a:gd name="T1" fmla="*/ 1 h 5"/>
                    <a:gd name="T2" fmla="*/ 0 w 2"/>
                    <a:gd name="T3" fmla="*/ 2 h 5"/>
                    <a:gd name="T4" fmla="*/ 1 w 2"/>
                    <a:gd name="T5" fmla="*/ 2 h 5"/>
                    <a:gd name="T6" fmla="*/ 1 w 2"/>
                    <a:gd name="T7" fmla="*/ 2 h 5"/>
                    <a:gd name="T8" fmla="*/ 1 w 2"/>
                    <a:gd name="T9" fmla="*/ 1 h 5"/>
                    <a:gd name="T10" fmla="*/ 1 w 2"/>
                    <a:gd name="T11" fmla="*/ 1 h 5"/>
                    <a:gd name="T12" fmla="*/ 2 w 2"/>
                    <a:gd name="T13" fmla="*/ 0 h 5"/>
                    <a:gd name="T14" fmla="*/ 1 w 2"/>
                    <a:gd name="T15" fmla="*/ 1 h 5"/>
                    <a:gd name="T16" fmla="*/ 1 w 2"/>
                    <a:gd name="T17" fmla="*/ 1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1" y="1"/>
                        <a:pt x="1" y="2"/>
                        <a:pt x="0" y="3"/>
                      </a:cubicBezTo>
                      <a:cubicBezTo>
                        <a:pt x="0" y="4"/>
                        <a:pt x="0" y="5"/>
                        <a:pt x="1" y="5"/>
                      </a:cubicBezTo>
                      <a:cubicBezTo>
                        <a:pt x="1" y="5"/>
                        <a:pt x="1" y="5"/>
                        <a:pt x="1" y="4"/>
                      </a:cubicBezTo>
                      <a:cubicBezTo>
                        <a:pt x="1" y="4"/>
                        <a:pt x="0" y="2"/>
                        <a:pt x="1" y="1"/>
                      </a:cubicBezTo>
                      <a:cubicBezTo>
                        <a:pt x="1" y="1"/>
                        <a:pt x="1" y="1"/>
                        <a:pt x="1" y="1"/>
                      </a:cubicBezTo>
                      <a:moveTo>
                        <a:pt x="2" y="0"/>
                      </a:moveTo>
                      <a:cubicBezTo>
                        <a:pt x="2" y="1"/>
                        <a:pt x="1" y="1"/>
                        <a:pt x="1" y="1"/>
                      </a:cubicBezTo>
                      <a:cubicBezTo>
                        <a:pt x="1" y="1"/>
                        <a:pt x="1" y="1"/>
                        <a:pt x="1" y="1"/>
                      </a:cubicBezTo>
                      <a:cubicBezTo>
                        <a:pt x="2" y="0"/>
                        <a:pt x="2" y="0"/>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3" name="Freeform 9324">
                  <a:extLst>
                    <a:ext uri="{FF2B5EF4-FFF2-40B4-BE49-F238E27FC236}">
                      <a16:creationId xmlns:a16="http://schemas.microsoft.com/office/drawing/2014/main" id="{FDF5FAAF-7A33-54B1-B87F-F076372D9141}"/>
                    </a:ext>
                  </a:extLst>
                </p:cNvPr>
                <p:cNvSpPr>
                  <a:spLocks noEditPoints="1"/>
                </p:cNvSpPr>
                <p:nvPr/>
              </p:nvSpPr>
              <p:spPr bwMode="auto">
                <a:xfrm>
                  <a:off x="4353" y="2292"/>
                  <a:ext cx="3" cy="3"/>
                </a:xfrm>
                <a:custGeom>
                  <a:avLst/>
                  <a:gdLst>
                    <a:gd name="T0" fmla="*/ 1 w 3"/>
                    <a:gd name="T1" fmla="*/ 0 h 4"/>
                    <a:gd name="T2" fmla="*/ 1 w 3"/>
                    <a:gd name="T3" fmla="*/ 0 h 4"/>
                    <a:gd name="T4" fmla="*/ 1 w 3"/>
                    <a:gd name="T5" fmla="*/ 0 h 4"/>
                    <a:gd name="T6" fmla="*/ 1 w 3"/>
                    <a:gd name="T7" fmla="*/ 0 h 4"/>
                    <a:gd name="T8" fmla="*/ 2 w 3"/>
                    <a:gd name="T9" fmla="*/ 0 h 4"/>
                    <a:gd name="T10" fmla="*/ 1 w 3"/>
                    <a:gd name="T11" fmla="*/ 0 h 4"/>
                    <a:gd name="T12" fmla="*/ 1 w 3"/>
                    <a:gd name="T13" fmla="*/ 2 h 4"/>
                    <a:gd name="T14" fmla="*/ 0 w 3"/>
                    <a:gd name="T15" fmla="*/ 2 h 4"/>
                    <a:gd name="T16" fmla="*/ 2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1" y="0"/>
                      </a:moveTo>
                      <a:cubicBezTo>
                        <a:pt x="1" y="0"/>
                        <a:pt x="1" y="0"/>
                        <a:pt x="1" y="0"/>
                      </a:cubicBezTo>
                      <a:cubicBezTo>
                        <a:pt x="1" y="0"/>
                        <a:pt x="1" y="0"/>
                        <a:pt x="1" y="0"/>
                      </a:cubicBezTo>
                      <a:cubicBezTo>
                        <a:pt x="1" y="0"/>
                        <a:pt x="1" y="0"/>
                        <a:pt x="1" y="0"/>
                      </a:cubicBezTo>
                      <a:moveTo>
                        <a:pt x="2" y="0"/>
                      </a:moveTo>
                      <a:cubicBezTo>
                        <a:pt x="1" y="0"/>
                        <a:pt x="1" y="0"/>
                        <a:pt x="1" y="0"/>
                      </a:cubicBezTo>
                      <a:cubicBezTo>
                        <a:pt x="1" y="1"/>
                        <a:pt x="1" y="1"/>
                        <a:pt x="1" y="2"/>
                      </a:cubicBezTo>
                      <a:cubicBezTo>
                        <a:pt x="1" y="3"/>
                        <a:pt x="0" y="4"/>
                        <a:pt x="0" y="4"/>
                      </a:cubicBezTo>
                      <a:cubicBezTo>
                        <a:pt x="1" y="4"/>
                        <a:pt x="3" y="0"/>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4" name="Freeform 9325">
                  <a:extLst>
                    <a:ext uri="{FF2B5EF4-FFF2-40B4-BE49-F238E27FC236}">
                      <a16:creationId xmlns:a16="http://schemas.microsoft.com/office/drawing/2014/main" id="{770D5E07-546C-5117-C699-9C3D36D71563}"/>
                    </a:ext>
                  </a:extLst>
                </p:cNvPr>
                <p:cNvSpPr>
                  <a:spLocks/>
                </p:cNvSpPr>
                <p:nvPr/>
              </p:nvSpPr>
              <p:spPr bwMode="auto">
                <a:xfrm>
                  <a:off x="4359" y="2287"/>
                  <a:ext cx="1" cy="4"/>
                </a:xfrm>
                <a:custGeom>
                  <a:avLst/>
                  <a:gdLst>
                    <a:gd name="T0" fmla="*/ 1 w 1"/>
                    <a:gd name="T1" fmla="*/ 0 h 5"/>
                    <a:gd name="T2" fmla="*/ 1 w 1"/>
                    <a:gd name="T3" fmla="*/ 2 h 5"/>
                    <a:gd name="T4" fmla="*/ 1 w 1"/>
                    <a:gd name="T5" fmla="*/ 1 h 5"/>
                    <a:gd name="T6" fmla="*/ 1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1" y="0"/>
                      </a:moveTo>
                      <a:cubicBezTo>
                        <a:pt x="0" y="1"/>
                        <a:pt x="0" y="5"/>
                        <a:pt x="1" y="5"/>
                      </a:cubicBezTo>
                      <a:cubicBezTo>
                        <a:pt x="0" y="4"/>
                        <a:pt x="1" y="2"/>
                        <a:pt x="1" y="1"/>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5" name="Freeform 9326">
                  <a:extLst>
                    <a:ext uri="{FF2B5EF4-FFF2-40B4-BE49-F238E27FC236}">
                      <a16:creationId xmlns:a16="http://schemas.microsoft.com/office/drawing/2014/main" id="{8AFC7409-7939-EEA2-F5E7-82946DFA3CF1}"/>
                    </a:ext>
                  </a:extLst>
                </p:cNvPr>
                <p:cNvSpPr>
                  <a:spLocks/>
                </p:cNvSpPr>
                <p:nvPr/>
              </p:nvSpPr>
              <p:spPr bwMode="auto">
                <a:xfrm>
                  <a:off x="4361" y="2282"/>
                  <a:ext cx="1" cy="2"/>
                </a:xfrm>
                <a:custGeom>
                  <a:avLst/>
                  <a:gdLst>
                    <a:gd name="T0" fmla="*/ 0 w 1"/>
                    <a:gd name="T1" fmla="*/ 0 h 3"/>
                    <a:gd name="T2" fmla="*/ 0 w 1"/>
                    <a:gd name="T3" fmla="*/ 0 h 3"/>
                    <a:gd name="T4" fmla="*/ 0 w 1"/>
                    <a:gd name="T5" fmla="*/ 0 h 3"/>
                    <a:gd name="T6" fmla="*/ 0 w 1"/>
                    <a:gd name="T7" fmla="*/ 1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0"/>
                        <a:pt x="0" y="0"/>
                        <a:pt x="0" y="0"/>
                      </a:cubicBezTo>
                      <a:cubicBezTo>
                        <a:pt x="0" y="0"/>
                        <a:pt x="0" y="0"/>
                        <a:pt x="0" y="0"/>
                      </a:cubicBezTo>
                      <a:cubicBezTo>
                        <a:pt x="1" y="0"/>
                        <a:pt x="0" y="2"/>
                        <a:pt x="0" y="3"/>
                      </a:cubicBezTo>
                      <a:cubicBezTo>
                        <a:pt x="0" y="2"/>
                        <a:pt x="1"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6" name="Freeform 9327">
                  <a:extLst>
                    <a:ext uri="{FF2B5EF4-FFF2-40B4-BE49-F238E27FC236}">
                      <a16:creationId xmlns:a16="http://schemas.microsoft.com/office/drawing/2014/main" id="{84C447E1-A4D5-70DE-88B1-51FC0689F64C}"/>
                    </a:ext>
                  </a:extLst>
                </p:cNvPr>
                <p:cNvSpPr>
                  <a:spLocks/>
                </p:cNvSpPr>
                <p:nvPr/>
              </p:nvSpPr>
              <p:spPr bwMode="auto">
                <a:xfrm>
                  <a:off x="4352" y="2297"/>
                  <a:ext cx="1" cy="2"/>
                </a:xfrm>
                <a:custGeom>
                  <a:avLst/>
                  <a:gdLst>
                    <a:gd name="T0" fmla="*/ 1 w 2"/>
                    <a:gd name="T1" fmla="*/ 0 h 2"/>
                    <a:gd name="T2" fmla="*/ 1 w 2"/>
                    <a:gd name="T3" fmla="*/ 2 h 2"/>
                    <a:gd name="T4" fmla="*/ 1 w 2"/>
                    <a:gd name="T5" fmla="*/ 2 h 2"/>
                    <a:gd name="T6" fmla="*/ 1 w 2"/>
                    <a:gd name="T7" fmla="*/ 2 h 2"/>
                    <a:gd name="T8" fmla="*/ 1 w 2"/>
                    <a:gd name="T9" fmla="*/ 2 h 2"/>
                    <a:gd name="T10" fmla="*/ 1 w 2"/>
                    <a:gd name="T11" fmla="*/ 0 h 2"/>
                    <a:gd name="T12" fmla="*/ 1 w 2"/>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2">
                      <a:moveTo>
                        <a:pt x="1" y="0"/>
                      </a:moveTo>
                      <a:cubicBezTo>
                        <a:pt x="0" y="1"/>
                        <a:pt x="1" y="2"/>
                        <a:pt x="1" y="2"/>
                      </a:cubicBezTo>
                      <a:cubicBezTo>
                        <a:pt x="2" y="2"/>
                        <a:pt x="2" y="2"/>
                        <a:pt x="2" y="2"/>
                      </a:cubicBezTo>
                      <a:cubicBezTo>
                        <a:pt x="2" y="2"/>
                        <a:pt x="2" y="2"/>
                        <a:pt x="2" y="2"/>
                      </a:cubicBezTo>
                      <a:cubicBezTo>
                        <a:pt x="2" y="2"/>
                        <a:pt x="2" y="2"/>
                        <a:pt x="2" y="2"/>
                      </a:cubicBezTo>
                      <a:cubicBezTo>
                        <a:pt x="1" y="2"/>
                        <a:pt x="0" y="2"/>
                        <a:pt x="1"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7" name="Freeform 9328">
                  <a:extLst>
                    <a:ext uri="{FF2B5EF4-FFF2-40B4-BE49-F238E27FC236}">
                      <a16:creationId xmlns:a16="http://schemas.microsoft.com/office/drawing/2014/main" id="{5FC7A31A-C03E-6915-F77B-4D8BD773EC8D}"/>
                    </a:ext>
                  </a:extLst>
                </p:cNvPr>
                <p:cNvSpPr>
                  <a:spLocks noEditPoints="1"/>
                </p:cNvSpPr>
                <p:nvPr/>
              </p:nvSpPr>
              <p:spPr bwMode="auto">
                <a:xfrm>
                  <a:off x="4356" y="2294"/>
                  <a:ext cx="1" cy="4"/>
                </a:xfrm>
                <a:custGeom>
                  <a:avLst/>
                  <a:gdLst>
                    <a:gd name="T0" fmla="*/ 0 w 2"/>
                    <a:gd name="T1" fmla="*/ 2 h 5"/>
                    <a:gd name="T2" fmla="*/ 0 w 2"/>
                    <a:gd name="T3" fmla="*/ 2 h 5"/>
                    <a:gd name="T4" fmla="*/ 0 w 2"/>
                    <a:gd name="T5" fmla="*/ 2 h 5"/>
                    <a:gd name="T6" fmla="*/ 1 w 2"/>
                    <a:gd name="T7" fmla="*/ 0 h 5"/>
                    <a:gd name="T8" fmla="*/ 0 w 2"/>
                    <a:gd name="T9" fmla="*/ 2 h 5"/>
                    <a:gd name="T10" fmla="*/ 1 w 2"/>
                    <a:gd name="T11" fmla="*/ 2 h 5"/>
                    <a:gd name="T12" fmla="*/ 1 w 2"/>
                    <a:gd name="T13" fmla="*/ 0 h 5"/>
                    <a:gd name="T14" fmla="*/ 1 w 2"/>
                    <a:gd name="T15" fmla="*/ 0 h 5"/>
                    <a:gd name="T16" fmla="*/ 1 w 2"/>
                    <a:gd name="T17" fmla="*/ 0 h 5"/>
                    <a:gd name="T18" fmla="*/ 1 w 2"/>
                    <a:gd name="T19" fmla="*/ 0 h 5"/>
                    <a:gd name="T20" fmla="*/ 1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0" y="5"/>
                      </a:moveTo>
                      <a:cubicBezTo>
                        <a:pt x="0" y="5"/>
                        <a:pt x="0" y="5"/>
                        <a:pt x="0" y="5"/>
                      </a:cubicBezTo>
                      <a:cubicBezTo>
                        <a:pt x="0" y="5"/>
                        <a:pt x="0" y="5"/>
                        <a:pt x="0" y="5"/>
                      </a:cubicBezTo>
                      <a:moveTo>
                        <a:pt x="2" y="0"/>
                      </a:moveTo>
                      <a:cubicBezTo>
                        <a:pt x="2" y="1"/>
                        <a:pt x="1" y="4"/>
                        <a:pt x="0" y="5"/>
                      </a:cubicBezTo>
                      <a:cubicBezTo>
                        <a:pt x="1" y="4"/>
                        <a:pt x="1" y="4"/>
                        <a:pt x="1" y="4"/>
                      </a:cubicBezTo>
                      <a:cubicBezTo>
                        <a:pt x="2" y="2"/>
                        <a:pt x="2" y="2"/>
                        <a:pt x="2" y="0"/>
                      </a:cubicBezTo>
                      <a:cubicBezTo>
                        <a:pt x="2" y="0"/>
                        <a:pt x="2" y="0"/>
                        <a:pt x="2" y="0"/>
                      </a:cubicBezTo>
                      <a:moveTo>
                        <a:pt x="2" y="0"/>
                      </a:moveTo>
                      <a:cubicBezTo>
                        <a:pt x="2" y="0"/>
                        <a:pt x="2" y="0"/>
                        <a:pt x="1" y="0"/>
                      </a:cubicBezTo>
                      <a:cubicBezTo>
                        <a:pt x="2" y="0"/>
                        <a:pt x="2" y="0"/>
                        <a:pt x="2" y="0"/>
                      </a:cubicBezTo>
                      <a:cubicBezTo>
                        <a:pt x="2" y="0"/>
                        <a:pt x="2" y="0"/>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8" name="Freeform 9329">
                  <a:extLst>
                    <a:ext uri="{FF2B5EF4-FFF2-40B4-BE49-F238E27FC236}">
                      <a16:creationId xmlns:a16="http://schemas.microsoft.com/office/drawing/2014/main" id="{9B992DFA-401B-A6FA-C237-BDFDAF380FE4}"/>
                    </a:ext>
                  </a:extLst>
                </p:cNvPr>
                <p:cNvSpPr>
                  <a:spLocks noEditPoints="1"/>
                </p:cNvSpPr>
                <p:nvPr/>
              </p:nvSpPr>
              <p:spPr bwMode="auto">
                <a:xfrm>
                  <a:off x="4358" y="2292"/>
                  <a:ext cx="2" cy="4"/>
                </a:xfrm>
                <a:custGeom>
                  <a:avLst/>
                  <a:gdLst>
                    <a:gd name="T0" fmla="*/ 2 w 2"/>
                    <a:gd name="T1" fmla="*/ 1 h 5"/>
                    <a:gd name="T2" fmla="*/ 0 w 2"/>
                    <a:gd name="T3" fmla="*/ 2 h 5"/>
                    <a:gd name="T4" fmla="*/ 2 w 2"/>
                    <a:gd name="T5" fmla="*/ 1 h 5"/>
                    <a:gd name="T6" fmla="*/ 2 w 2"/>
                    <a:gd name="T7" fmla="*/ 1 h 5"/>
                    <a:gd name="T8" fmla="*/ 2 w 2"/>
                    <a:gd name="T9" fmla="*/ 1 h 5"/>
                    <a:gd name="T10" fmla="*/ 2 w 2"/>
                    <a:gd name="T11" fmla="*/ 1 h 5"/>
                    <a:gd name="T12" fmla="*/ 2 w 2"/>
                    <a:gd name="T13" fmla="*/ 0 h 5"/>
                    <a:gd name="T14" fmla="*/ 2 w 2"/>
                    <a:gd name="T15" fmla="*/ 1 h 5"/>
                    <a:gd name="T16" fmla="*/ 2 w 2"/>
                    <a:gd name="T17" fmla="*/ 1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1"/>
                      </a:moveTo>
                      <a:cubicBezTo>
                        <a:pt x="2" y="3"/>
                        <a:pt x="0" y="4"/>
                        <a:pt x="0" y="5"/>
                      </a:cubicBezTo>
                      <a:cubicBezTo>
                        <a:pt x="1" y="4"/>
                        <a:pt x="2" y="3"/>
                        <a:pt x="2" y="1"/>
                      </a:cubicBezTo>
                      <a:moveTo>
                        <a:pt x="2" y="1"/>
                      </a:moveTo>
                      <a:cubicBezTo>
                        <a:pt x="2" y="1"/>
                        <a:pt x="2" y="1"/>
                        <a:pt x="2" y="1"/>
                      </a:cubicBezTo>
                      <a:cubicBezTo>
                        <a:pt x="2" y="1"/>
                        <a:pt x="2" y="1"/>
                        <a:pt x="2" y="1"/>
                      </a:cubicBezTo>
                      <a:moveTo>
                        <a:pt x="2" y="0"/>
                      </a:moveTo>
                      <a:cubicBezTo>
                        <a:pt x="2" y="1"/>
                        <a:pt x="2" y="1"/>
                        <a:pt x="2" y="1"/>
                      </a:cubicBezTo>
                      <a:cubicBezTo>
                        <a:pt x="2" y="1"/>
                        <a:pt x="2" y="1"/>
                        <a:pt x="2" y="1"/>
                      </a:cubicBezTo>
                      <a:cubicBezTo>
                        <a:pt x="2" y="1"/>
                        <a:pt x="2" y="1"/>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49" name="Freeform 9330">
                  <a:extLst>
                    <a:ext uri="{FF2B5EF4-FFF2-40B4-BE49-F238E27FC236}">
                      <a16:creationId xmlns:a16="http://schemas.microsoft.com/office/drawing/2014/main" id="{6EB7D266-B85F-FE71-BBC6-673929414481}"/>
                    </a:ext>
                  </a:extLst>
                </p:cNvPr>
                <p:cNvSpPr>
                  <a:spLocks noEditPoints="1"/>
                </p:cNvSpPr>
                <p:nvPr/>
              </p:nvSpPr>
              <p:spPr bwMode="auto">
                <a:xfrm>
                  <a:off x="4367" y="2241"/>
                  <a:ext cx="17" cy="26"/>
                </a:xfrm>
                <a:custGeom>
                  <a:avLst/>
                  <a:gdLst>
                    <a:gd name="T0" fmla="*/ 7 w 20"/>
                    <a:gd name="T1" fmla="*/ 12 h 31"/>
                    <a:gd name="T2" fmla="*/ 8 w 20"/>
                    <a:gd name="T3" fmla="*/ 13 h 31"/>
                    <a:gd name="T4" fmla="*/ 8 w 20"/>
                    <a:gd name="T5" fmla="*/ 13 h 31"/>
                    <a:gd name="T6" fmla="*/ 4 w 20"/>
                    <a:gd name="T7" fmla="*/ 12 h 31"/>
                    <a:gd name="T8" fmla="*/ 4 w 20"/>
                    <a:gd name="T9" fmla="*/ 12 h 31"/>
                    <a:gd name="T10" fmla="*/ 6 w 20"/>
                    <a:gd name="T11" fmla="*/ 13 h 31"/>
                    <a:gd name="T12" fmla="*/ 5 w 20"/>
                    <a:gd name="T13" fmla="*/ 13 h 31"/>
                    <a:gd name="T14" fmla="*/ 7 w 20"/>
                    <a:gd name="T15" fmla="*/ 9 h 31"/>
                    <a:gd name="T16" fmla="*/ 8 w 20"/>
                    <a:gd name="T17" fmla="*/ 11 h 31"/>
                    <a:gd name="T18" fmla="*/ 9 w 20"/>
                    <a:gd name="T19" fmla="*/ 11 h 31"/>
                    <a:gd name="T20" fmla="*/ 7 w 20"/>
                    <a:gd name="T21" fmla="*/ 9 h 31"/>
                    <a:gd name="T22" fmla="*/ 7 w 20"/>
                    <a:gd name="T23" fmla="*/ 9 h 31"/>
                    <a:gd name="T24" fmla="*/ 5 w 20"/>
                    <a:gd name="T25" fmla="*/ 9 h 31"/>
                    <a:gd name="T26" fmla="*/ 7 w 20"/>
                    <a:gd name="T27" fmla="*/ 11 h 31"/>
                    <a:gd name="T28" fmla="*/ 5 w 20"/>
                    <a:gd name="T29" fmla="*/ 9 h 31"/>
                    <a:gd name="T30" fmla="*/ 5 w 20"/>
                    <a:gd name="T31" fmla="*/ 9 h 31"/>
                    <a:gd name="T32" fmla="*/ 3 w 20"/>
                    <a:gd name="T33" fmla="*/ 8 h 31"/>
                    <a:gd name="T34" fmla="*/ 3 w 20"/>
                    <a:gd name="T35" fmla="*/ 8 h 31"/>
                    <a:gd name="T36" fmla="*/ 3 w 20"/>
                    <a:gd name="T37" fmla="*/ 9 h 31"/>
                    <a:gd name="T38" fmla="*/ 3 w 20"/>
                    <a:gd name="T39" fmla="*/ 8 h 31"/>
                    <a:gd name="T40" fmla="*/ 8 w 20"/>
                    <a:gd name="T41" fmla="*/ 8 h 31"/>
                    <a:gd name="T42" fmla="*/ 8 w 20"/>
                    <a:gd name="T43" fmla="*/ 8 h 31"/>
                    <a:gd name="T44" fmla="*/ 9 w 20"/>
                    <a:gd name="T45" fmla="*/ 9 h 31"/>
                    <a:gd name="T46" fmla="*/ 8 w 20"/>
                    <a:gd name="T47" fmla="*/ 8 h 31"/>
                    <a:gd name="T48" fmla="*/ 5 w 20"/>
                    <a:gd name="T49" fmla="*/ 5 h 31"/>
                    <a:gd name="T50" fmla="*/ 7 w 20"/>
                    <a:gd name="T51" fmla="*/ 7 h 31"/>
                    <a:gd name="T52" fmla="*/ 3 w 20"/>
                    <a:gd name="T53" fmla="*/ 3 h 31"/>
                    <a:gd name="T54" fmla="*/ 3 w 20"/>
                    <a:gd name="T55" fmla="*/ 3 h 31"/>
                    <a:gd name="T56" fmla="*/ 3 w 20"/>
                    <a:gd name="T57" fmla="*/ 3 h 31"/>
                    <a:gd name="T58" fmla="*/ 3 w 20"/>
                    <a:gd name="T59" fmla="*/ 6 h 31"/>
                    <a:gd name="T60" fmla="*/ 3 w 20"/>
                    <a:gd name="T61" fmla="*/ 5 h 31"/>
                    <a:gd name="T62" fmla="*/ 3 w 20"/>
                    <a:gd name="T63" fmla="*/ 3 h 31"/>
                    <a:gd name="T64" fmla="*/ 3 w 20"/>
                    <a:gd name="T65" fmla="*/ 3 h 31"/>
                    <a:gd name="T66" fmla="*/ 3 w 20"/>
                    <a:gd name="T67" fmla="*/ 3 h 31"/>
                    <a:gd name="T68" fmla="*/ 0 w 20"/>
                    <a:gd name="T69" fmla="*/ 0 h 31"/>
                    <a:gd name="T70" fmla="*/ 1 w 20"/>
                    <a:gd name="T71" fmla="*/ 3 h 31"/>
                    <a:gd name="T72" fmla="*/ 2 w 20"/>
                    <a:gd name="T73" fmla="*/ 3 h 31"/>
                    <a:gd name="T74" fmla="*/ 1 w 20"/>
                    <a:gd name="T75" fmla="*/ 5 h 31"/>
                    <a:gd name="T76" fmla="*/ 1 w 20"/>
                    <a:gd name="T77" fmla="*/ 6 h 31"/>
                    <a:gd name="T78" fmla="*/ 1 w 20"/>
                    <a:gd name="T79" fmla="*/ 6 h 31"/>
                    <a:gd name="T80" fmla="*/ 1 w 20"/>
                    <a:gd name="T81" fmla="*/ 8 h 31"/>
                    <a:gd name="T82" fmla="*/ 1 w 20"/>
                    <a:gd name="T83" fmla="*/ 8 h 31"/>
                    <a:gd name="T84" fmla="*/ 0 w 20"/>
                    <a:gd name="T85" fmla="*/ 8 h 31"/>
                    <a:gd name="T86" fmla="*/ 3 w 20"/>
                    <a:gd name="T87" fmla="*/ 12 h 31"/>
                    <a:gd name="T88" fmla="*/ 6 w 20"/>
                    <a:gd name="T89" fmla="*/ 14 h 31"/>
                    <a:gd name="T90" fmla="*/ 7 w 20"/>
                    <a:gd name="T91" fmla="*/ 15 h 31"/>
                    <a:gd name="T92" fmla="*/ 7 w 20"/>
                    <a:gd name="T93" fmla="*/ 15 h 31"/>
                    <a:gd name="T94" fmla="*/ 8 w 20"/>
                    <a:gd name="T95" fmla="*/ 15 h 31"/>
                    <a:gd name="T96" fmla="*/ 8 w 20"/>
                    <a:gd name="T97" fmla="*/ 15 h 31"/>
                    <a:gd name="T98" fmla="*/ 9 w 20"/>
                    <a:gd name="T99" fmla="*/ 15 h 31"/>
                    <a:gd name="T100" fmla="*/ 9 w 20"/>
                    <a:gd name="T101" fmla="*/ 15 h 31"/>
                    <a:gd name="T102" fmla="*/ 9 w 20"/>
                    <a:gd name="T103" fmla="*/ 13 h 31"/>
                    <a:gd name="T104" fmla="*/ 10 w 20"/>
                    <a:gd name="T105" fmla="*/ 13 h 31"/>
                    <a:gd name="T106" fmla="*/ 10 w 20"/>
                    <a:gd name="T107" fmla="*/ 13 h 31"/>
                    <a:gd name="T108" fmla="*/ 9 w 20"/>
                    <a:gd name="T109" fmla="*/ 11 h 31"/>
                    <a:gd name="T110" fmla="*/ 7 w 20"/>
                    <a:gd name="T111" fmla="*/ 5 h 31"/>
                    <a:gd name="T112" fmla="*/ 3 w 20"/>
                    <a:gd name="T113" fmla="*/ 1 h 31"/>
                    <a:gd name="T114" fmla="*/ 2 w 20"/>
                    <a:gd name="T115" fmla="*/ 1 h 31"/>
                    <a:gd name="T116" fmla="*/ 0 w 20"/>
                    <a:gd name="T117" fmla="*/ 0 h 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0" h="31">
                      <a:moveTo>
                        <a:pt x="14" y="26"/>
                      </a:moveTo>
                      <a:cubicBezTo>
                        <a:pt x="14" y="26"/>
                        <a:pt x="13" y="25"/>
                        <a:pt x="13" y="24"/>
                      </a:cubicBezTo>
                      <a:cubicBezTo>
                        <a:pt x="13" y="25"/>
                        <a:pt x="13" y="25"/>
                        <a:pt x="13" y="25"/>
                      </a:cubicBezTo>
                      <a:cubicBezTo>
                        <a:pt x="13" y="25"/>
                        <a:pt x="14" y="25"/>
                        <a:pt x="14" y="25"/>
                      </a:cubicBezTo>
                      <a:cubicBezTo>
                        <a:pt x="14" y="25"/>
                        <a:pt x="14" y="25"/>
                        <a:pt x="15" y="25"/>
                      </a:cubicBezTo>
                      <a:cubicBezTo>
                        <a:pt x="15" y="26"/>
                        <a:pt x="15" y="26"/>
                        <a:pt x="14" y="26"/>
                      </a:cubicBezTo>
                      <a:moveTo>
                        <a:pt x="8" y="24"/>
                      </a:moveTo>
                      <a:cubicBezTo>
                        <a:pt x="8" y="24"/>
                        <a:pt x="8" y="24"/>
                        <a:pt x="8" y="24"/>
                      </a:cubicBezTo>
                      <a:cubicBezTo>
                        <a:pt x="8" y="24"/>
                        <a:pt x="8" y="24"/>
                        <a:pt x="8" y="24"/>
                      </a:cubicBezTo>
                      <a:cubicBezTo>
                        <a:pt x="8" y="24"/>
                        <a:pt x="8" y="24"/>
                        <a:pt x="8" y="24"/>
                      </a:cubicBezTo>
                      <a:cubicBezTo>
                        <a:pt x="8" y="24"/>
                        <a:pt x="8" y="24"/>
                        <a:pt x="8" y="24"/>
                      </a:cubicBezTo>
                      <a:cubicBezTo>
                        <a:pt x="8" y="25"/>
                        <a:pt x="10" y="26"/>
                        <a:pt x="11" y="26"/>
                      </a:cubicBezTo>
                      <a:cubicBezTo>
                        <a:pt x="11" y="27"/>
                        <a:pt x="11" y="27"/>
                        <a:pt x="10" y="27"/>
                      </a:cubicBezTo>
                      <a:cubicBezTo>
                        <a:pt x="10" y="27"/>
                        <a:pt x="9" y="26"/>
                        <a:pt x="9" y="25"/>
                      </a:cubicBezTo>
                      <a:cubicBezTo>
                        <a:pt x="8" y="25"/>
                        <a:pt x="8" y="24"/>
                        <a:pt x="8" y="24"/>
                      </a:cubicBezTo>
                      <a:moveTo>
                        <a:pt x="13" y="18"/>
                      </a:moveTo>
                      <a:cubicBezTo>
                        <a:pt x="13" y="18"/>
                        <a:pt x="13" y="18"/>
                        <a:pt x="13" y="18"/>
                      </a:cubicBezTo>
                      <a:cubicBezTo>
                        <a:pt x="14" y="19"/>
                        <a:pt x="15" y="19"/>
                        <a:pt x="15" y="21"/>
                      </a:cubicBezTo>
                      <a:cubicBezTo>
                        <a:pt x="16" y="21"/>
                        <a:pt x="16" y="22"/>
                        <a:pt x="16" y="22"/>
                      </a:cubicBezTo>
                      <a:cubicBezTo>
                        <a:pt x="16" y="22"/>
                        <a:pt x="16" y="22"/>
                        <a:pt x="16" y="23"/>
                      </a:cubicBezTo>
                      <a:cubicBezTo>
                        <a:pt x="16" y="22"/>
                        <a:pt x="16" y="22"/>
                        <a:pt x="16" y="22"/>
                      </a:cubicBezTo>
                      <a:cubicBezTo>
                        <a:pt x="15" y="21"/>
                        <a:pt x="14" y="18"/>
                        <a:pt x="13" y="18"/>
                      </a:cubicBezTo>
                      <a:cubicBezTo>
                        <a:pt x="13" y="18"/>
                        <a:pt x="13" y="18"/>
                        <a:pt x="13" y="18"/>
                      </a:cubicBezTo>
                      <a:cubicBezTo>
                        <a:pt x="13" y="18"/>
                        <a:pt x="13" y="18"/>
                        <a:pt x="13" y="18"/>
                      </a:cubicBezTo>
                      <a:cubicBezTo>
                        <a:pt x="13" y="18"/>
                        <a:pt x="13" y="18"/>
                        <a:pt x="13" y="18"/>
                      </a:cubicBezTo>
                      <a:moveTo>
                        <a:pt x="9" y="18"/>
                      </a:moveTo>
                      <a:cubicBezTo>
                        <a:pt x="9" y="18"/>
                        <a:pt x="9" y="18"/>
                        <a:pt x="10" y="18"/>
                      </a:cubicBezTo>
                      <a:cubicBezTo>
                        <a:pt x="10" y="18"/>
                        <a:pt x="12" y="21"/>
                        <a:pt x="12" y="22"/>
                      </a:cubicBezTo>
                      <a:cubicBezTo>
                        <a:pt x="11" y="21"/>
                        <a:pt x="11" y="20"/>
                        <a:pt x="11" y="20"/>
                      </a:cubicBezTo>
                      <a:cubicBezTo>
                        <a:pt x="10" y="19"/>
                        <a:pt x="10" y="19"/>
                        <a:pt x="9" y="18"/>
                      </a:cubicBezTo>
                      <a:cubicBezTo>
                        <a:pt x="9" y="18"/>
                        <a:pt x="9" y="18"/>
                        <a:pt x="9" y="18"/>
                      </a:cubicBezTo>
                      <a:cubicBezTo>
                        <a:pt x="9" y="18"/>
                        <a:pt x="9" y="18"/>
                        <a:pt x="9" y="18"/>
                      </a:cubicBezTo>
                      <a:cubicBezTo>
                        <a:pt x="9" y="18"/>
                        <a:pt x="9" y="18"/>
                        <a:pt x="9" y="18"/>
                      </a:cubicBezTo>
                      <a:moveTo>
                        <a:pt x="4" y="16"/>
                      </a:moveTo>
                      <a:cubicBezTo>
                        <a:pt x="4" y="16"/>
                        <a:pt x="4" y="16"/>
                        <a:pt x="4" y="16"/>
                      </a:cubicBezTo>
                      <a:cubicBezTo>
                        <a:pt x="3" y="16"/>
                        <a:pt x="4" y="15"/>
                        <a:pt x="4" y="15"/>
                      </a:cubicBezTo>
                      <a:cubicBezTo>
                        <a:pt x="4" y="15"/>
                        <a:pt x="4" y="15"/>
                        <a:pt x="4" y="15"/>
                      </a:cubicBezTo>
                      <a:cubicBezTo>
                        <a:pt x="5" y="16"/>
                        <a:pt x="6" y="17"/>
                        <a:pt x="6" y="18"/>
                      </a:cubicBezTo>
                      <a:cubicBezTo>
                        <a:pt x="6" y="18"/>
                        <a:pt x="5" y="16"/>
                        <a:pt x="4" y="16"/>
                      </a:cubicBezTo>
                      <a:cubicBezTo>
                        <a:pt x="4" y="16"/>
                        <a:pt x="4" y="16"/>
                        <a:pt x="4" y="16"/>
                      </a:cubicBezTo>
                      <a:moveTo>
                        <a:pt x="14" y="15"/>
                      </a:moveTo>
                      <a:cubicBezTo>
                        <a:pt x="14" y="15"/>
                        <a:pt x="14" y="15"/>
                        <a:pt x="14" y="15"/>
                      </a:cubicBezTo>
                      <a:cubicBezTo>
                        <a:pt x="14" y="14"/>
                        <a:pt x="14" y="14"/>
                        <a:pt x="14" y="14"/>
                      </a:cubicBezTo>
                      <a:cubicBezTo>
                        <a:pt x="14" y="14"/>
                        <a:pt x="14" y="15"/>
                        <a:pt x="14" y="15"/>
                      </a:cubicBezTo>
                      <a:cubicBezTo>
                        <a:pt x="14" y="15"/>
                        <a:pt x="14" y="15"/>
                        <a:pt x="14" y="15"/>
                      </a:cubicBezTo>
                      <a:cubicBezTo>
                        <a:pt x="15" y="16"/>
                        <a:pt x="16" y="18"/>
                        <a:pt x="16" y="18"/>
                      </a:cubicBezTo>
                      <a:cubicBezTo>
                        <a:pt x="15" y="18"/>
                        <a:pt x="15" y="16"/>
                        <a:pt x="14" y="15"/>
                      </a:cubicBezTo>
                      <a:cubicBezTo>
                        <a:pt x="14" y="15"/>
                        <a:pt x="14" y="15"/>
                        <a:pt x="14" y="15"/>
                      </a:cubicBezTo>
                      <a:moveTo>
                        <a:pt x="12" y="13"/>
                      </a:moveTo>
                      <a:cubicBezTo>
                        <a:pt x="11" y="13"/>
                        <a:pt x="9" y="11"/>
                        <a:pt x="9" y="9"/>
                      </a:cubicBezTo>
                      <a:cubicBezTo>
                        <a:pt x="9" y="10"/>
                        <a:pt x="9" y="10"/>
                        <a:pt x="9" y="10"/>
                      </a:cubicBezTo>
                      <a:cubicBezTo>
                        <a:pt x="10" y="11"/>
                        <a:pt x="11" y="13"/>
                        <a:pt x="12" y="13"/>
                      </a:cubicBezTo>
                      <a:cubicBezTo>
                        <a:pt x="12" y="13"/>
                        <a:pt x="12" y="13"/>
                        <a:pt x="12" y="13"/>
                      </a:cubicBezTo>
                      <a:moveTo>
                        <a:pt x="3" y="7"/>
                      </a:moveTo>
                      <a:cubicBezTo>
                        <a:pt x="3" y="7"/>
                        <a:pt x="3" y="7"/>
                        <a:pt x="3" y="7"/>
                      </a:cubicBezTo>
                      <a:cubicBezTo>
                        <a:pt x="4" y="7"/>
                        <a:pt x="4" y="7"/>
                        <a:pt x="4" y="7"/>
                      </a:cubicBezTo>
                      <a:cubicBezTo>
                        <a:pt x="3" y="7"/>
                        <a:pt x="3" y="7"/>
                        <a:pt x="3" y="7"/>
                      </a:cubicBezTo>
                      <a:cubicBezTo>
                        <a:pt x="3" y="7"/>
                        <a:pt x="3" y="7"/>
                        <a:pt x="3" y="7"/>
                      </a:cubicBezTo>
                      <a:cubicBezTo>
                        <a:pt x="4" y="8"/>
                        <a:pt x="5" y="9"/>
                        <a:pt x="5" y="10"/>
                      </a:cubicBezTo>
                      <a:cubicBezTo>
                        <a:pt x="6" y="10"/>
                        <a:pt x="6" y="11"/>
                        <a:pt x="6" y="11"/>
                      </a:cubicBezTo>
                      <a:cubicBezTo>
                        <a:pt x="6" y="12"/>
                        <a:pt x="6" y="12"/>
                        <a:pt x="6" y="12"/>
                      </a:cubicBezTo>
                      <a:cubicBezTo>
                        <a:pt x="6" y="12"/>
                        <a:pt x="4" y="10"/>
                        <a:pt x="4" y="9"/>
                      </a:cubicBezTo>
                      <a:cubicBezTo>
                        <a:pt x="4" y="9"/>
                        <a:pt x="3" y="7"/>
                        <a:pt x="3" y="7"/>
                      </a:cubicBezTo>
                      <a:moveTo>
                        <a:pt x="5" y="5"/>
                      </a:moveTo>
                      <a:cubicBezTo>
                        <a:pt x="5" y="4"/>
                        <a:pt x="5" y="4"/>
                        <a:pt x="5" y="4"/>
                      </a:cubicBezTo>
                      <a:cubicBezTo>
                        <a:pt x="5" y="4"/>
                        <a:pt x="6" y="6"/>
                        <a:pt x="7" y="7"/>
                      </a:cubicBezTo>
                      <a:cubicBezTo>
                        <a:pt x="6" y="6"/>
                        <a:pt x="6" y="5"/>
                        <a:pt x="5" y="5"/>
                      </a:cubicBezTo>
                      <a:cubicBezTo>
                        <a:pt x="5" y="5"/>
                        <a:pt x="5" y="5"/>
                        <a:pt x="5" y="5"/>
                      </a:cubicBezTo>
                      <a:cubicBezTo>
                        <a:pt x="5" y="5"/>
                        <a:pt x="5" y="5"/>
                        <a:pt x="5" y="5"/>
                      </a:cubicBezTo>
                      <a:moveTo>
                        <a:pt x="0" y="0"/>
                      </a:moveTo>
                      <a:cubicBezTo>
                        <a:pt x="0" y="0"/>
                        <a:pt x="0" y="0"/>
                        <a:pt x="0" y="0"/>
                      </a:cubicBezTo>
                      <a:cubicBezTo>
                        <a:pt x="0" y="2"/>
                        <a:pt x="1" y="2"/>
                        <a:pt x="1" y="4"/>
                      </a:cubicBezTo>
                      <a:cubicBezTo>
                        <a:pt x="1" y="4"/>
                        <a:pt x="1" y="5"/>
                        <a:pt x="1" y="5"/>
                      </a:cubicBezTo>
                      <a:cubicBezTo>
                        <a:pt x="1" y="5"/>
                        <a:pt x="2" y="6"/>
                        <a:pt x="2" y="6"/>
                      </a:cubicBezTo>
                      <a:cubicBezTo>
                        <a:pt x="1" y="6"/>
                        <a:pt x="1" y="6"/>
                        <a:pt x="1" y="5"/>
                      </a:cubicBezTo>
                      <a:cubicBezTo>
                        <a:pt x="1" y="7"/>
                        <a:pt x="1" y="8"/>
                        <a:pt x="1" y="10"/>
                      </a:cubicBezTo>
                      <a:cubicBezTo>
                        <a:pt x="1" y="10"/>
                        <a:pt x="1" y="10"/>
                        <a:pt x="1" y="10"/>
                      </a:cubicBezTo>
                      <a:cubicBezTo>
                        <a:pt x="1" y="10"/>
                        <a:pt x="1" y="11"/>
                        <a:pt x="1" y="11"/>
                      </a:cubicBezTo>
                      <a:cubicBezTo>
                        <a:pt x="1" y="11"/>
                        <a:pt x="1" y="11"/>
                        <a:pt x="1" y="10"/>
                      </a:cubicBezTo>
                      <a:cubicBezTo>
                        <a:pt x="1" y="11"/>
                        <a:pt x="1" y="12"/>
                        <a:pt x="1" y="12"/>
                      </a:cubicBezTo>
                      <a:cubicBezTo>
                        <a:pt x="0" y="13"/>
                        <a:pt x="0" y="13"/>
                        <a:pt x="0" y="14"/>
                      </a:cubicBezTo>
                      <a:cubicBezTo>
                        <a:pt x="1" y="14"/>
                        <a:pt x="1" y="14"/>
                        <a:pt x="1" y="15"/>
                      </a:cubicBezTo>
                      <a:cubicBezTo>
                        <a:pt x="1" y="16"/>
                        <a:pt x="1" y="16"/>
                        <a:pt x="1" y="16"/>
                      </a:cubicBezTo>
                      <a:cubicBezTo>
                        <a:pt x="1" y="16"/>
                        <a:pt x="1" y="16"/>
                        <a:pt x="1" y="16"/>
                      </a:cubicBezTo>
                      <a:cubicBezTo>
                        <a:pt x="1" y="16"/>
                        <a:pt x="1" y="15"/>
                        <a:pt x="0" y="14"/>
                      </a:cubicBezTo>
                      <a:cubicBezTo>
                        <a:pt x="0" y="15"/>
                        <a:pt x="0" y="17"/>
                        <a:pt x="0" y="17"/>
                      </a:cubicBezTo>
                      <a:cubicBezTo>
                        <a:pt x="1" y="18"/>
                        <a:pt x="1" y="19"/>
                        <a:pt x="1" y="20"/>
                      </a:cubicBezTo>
                      <a:cubicBezTo>
                        <a:pt x="2" y="22"/>
                        <a:pt x="4" y="22"/>
                        <a:pt x="4" y="24"/>
                      </a:cubicBezTo>
                      <a:cubicBezTo>
                        <a:pt x="5" y="26"/>
                        <a:pt x="6" y="25"/>
                        <a:pt x="7" y="27"/>
                      </a:cubicBezTo>
                      <a:cubicBezTo>
                        <a:pt x="8" y="29"/>
                        <a:pt x="9" y="28"/>
                        <a:pt x="10" y="29"/>
                      </a:cubicBezTo>
                      <a:cubicBezTo>
                        <a:pt x="11" y="30"/>
                        <a:pt x="11" y="30"/>
                        <a:pt x="11" y="30"/>
                      </a:cubicBezTo>
                      <a:cubicBezTo>
                        <a:pt x="11" y="30"/>
                        <a:pt x="12" y="30"/>
                        <a:pt x="12" y="30"/>
                      </a:cubicBezTo>
                      <a:cubicBezTo>
                        <a:pt x="12" y="30"/>
                        <a:pt x="12" y="30"/>
                        <a:pt x="12" y="30"/>
                      </a:cubicBezTo>
                      <a:cubicBezTo>
                        <a:pt x="12" y="30"/>
                        <a:pt x="12" y="30"/>
                        <a:pt x="13" y="30"/>
                      </a:cubicBezTo>
                      <a:cubicBezTo>
                        <a:pt x="13" y="31"/>
                        <a:pt x="13" y="31"/>
                        <a:pt x="13" y="31"/>
                      </a:cubicBezTo>
                      <a:cubicBezTo>
                        <a:pt x="13" y="31"/>
                        <a:pt x="14" y="31"/>
                        <a:pt x="14" y="31"/>
                      </a:cubicBezTo>
                      <a:cubicBezTo>
                        <a:pt x="14" y="30"/>
                        <a:pt x="14" y="30"/>
                        <a:pt x="14" y="30"/>
                      </a:cubicBezTo>
                      <a:cubicBezTo>
                        <a:pt x="14" y="30"/>
                        <a:pt x="15" y="30"/>
                        <a:pt x="15" y="31"/>
                      </a:cubicBezTo>
                      <a:cubicBezTo>
                        <a:pt x="15" y="31"/>
                        <a:pt x="15" y="31"/>
                        <a:pt x="16" y="31"/>
                      </a:cubicBezTo>
                      <a:cubicBezTo>
                        <a:pt x="16" y="31"/>
                        <a:pt x="16" y="31"/>
                        <a:pt x="16" y="31"/>
                      </a:cubicBezTo>
                      <a:cubicBezTo>
                        <a:pt x="16" y="30"/>
                        <a:pt x="16" y="30"/>
                        <a:pt x="17" y="30"/>
                      </a:cubicBezTo>
                      <a:cubicBezTo>
                        <a:pt x="17" y="30"/>
                        <a:pt x="17" y="30"/>
                        <a:pt x="17" y="30"/>
                      </a:cubicBezTo>
                      <a:cubicBezTo>
                        <a:pt x="17" y="30"/>
                        <a:pt x="17" y="30"/>
                        <a:pt x="18" y="30"/>
                      </a:cubicBezTo>
                      <a:cubicBezTo>
                        <a:pt x="18" y="30"/>
                        <a:pt x="18" y="29"/>
                        <a:pt x="18" y="28"/>
                      </a:cubicBezTo>
                      <a:cubicBezTo>
                        <a:pt x="18" y="28"/>
                        <a:pt x="19" y="27"/>
                        <a:pt x="19" y="27"/>
                      </a:cubicBezTo>
                      <a:cubicBezTo>
                        <a:pt x="19" y="27"/>
                        <a:pt x="19" y="27"/>
                        <a:pt x="19" y="27"/>
                      </a:cubicBezTo>
                      <a:cubicBezTo>
                        <a:pt x="19" y="27"/>
                        <a:pt x="19" y="27"/>
                        <a:pt x="19" y="27"/>
                      </a:cubicBezTo>
                      <a:cubicBezTo>
                        <a:pt x="20" y="27"/>
                        <a:pt x="20" y="27"/>
                        <a:pt x="20" y="27"/>
                      </a:cubicBezTo>
                      <a:cubicBezTo>
                        <a:pt x="20" y="26"/>
                        <a:pt x="20" y="26"/>
                        <a:pt x="20" y="26"/>
                      </a:cubicBezTo>
                      <a:cubicBezTo>
                        <a:pt x="20" y="25"/>
                        <a:pt x="18" y="23"/>
                        <a:pt x="18" y="22"/>
                      </a:cubicBezTo>
                      <a:cubicBezTo>
                        <a:pt x="19" y="20"/>
                        <a:pt x="17" y="18"/>
                        <a:pt x="16" y="16"/>
                      </a:cubicBezTo>
                      <a:cubicBezTo>
                        <a:pt x="16" y="14"/>
                        <a:pt x="13" y="11"/>
                        <a:pt x="12" y="9"/>
                      </a:cubicBezTo>
                      <a:cubicBezTo>
                        <a:pt x="11" y="7"/>
                        <a:pt x="9" y="7"/>
                        <a:pt x="8" y="4"/>
                      </a:cubicBezTo>
                      <a:cubicBezTo>
                        <a:pt x="7" y="2"/>
                        <a:pt x="5" y="4"/>
                        <a:pt x="4" y="1"/>
                      </a:cubicBezTo>
                      <a:cubicBezTo>
                        <a:pt x="4" y="1"/>
                        <a:pt x="3" y="1"/>
                        <a:pt x="3" y="1"/>
                      </a:cubicBezTo>
                      <a:cubicBezTo>
                        <a:pt x="3" y="1"/>
                        <a:pt x="3" y="1"/>
                        <a:pt x="2" y="1"/>
                      </a:cubicBezTo>
                      <a:cubicBezTo>
                        <a:pt x="2" y="1"/>
                        <a:pt x="2" y="1"/>
                        <a:pt x="2" y="1"/>
                      </a:cubicBezTo>
                      <a:cubicBezTo>
                        <a:pt x="1" y="1"/>
                        <a:pt x="1" y="1"/>
                        <a:pt x="0" y="0"/>
                      </a:cubicBezTo>
                      <a:cubicBezTo>
                        <a:pt x="0" y="0"/>
                        <a:pt x="0" y="0"/>
                        <a:pt x="0" y="0"/>
                      </a:cubicBezTo>
                    </a:path>
                  </a:pathLst>
                </a:custGeom>
                <a:solidFill>
                  <a:srgbClr val="D1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0" name="Freeform 9331">
                  <a:extLst>
                    <a:ext uri="{FF2B5EF4-FFF2-40B4-BE49-F238E27FC236}">
                      <a16:creationId xmlns:a16="http://schemas.microsoft.com/office/drawing/2014/main" id="{77BF54DA-7BB3-481B-A3CC-C306CD166111}"/>
                    </a:ext>
                  </a:extLst>
                </p:cNvPr>
                <p:cNvSpPr>
                  <a:spLocks noEditPoints="1"/>
                </p:cNvSpPr>
                <p:nvPr/>
              </p:nvSpPr>
              <p:spPr bwMode="auto">
                <a:xfrm>
                  <a:off x="4363" y="2241"/>
                  <a:ext cx="5" cy="14"/>
                </a:xfrm>
                <a:custGeom>
                  <a:avLst/>
                  <a:gdLst>
                    <a:gd name="T0" fmla="*/ 3 w 6"/>
                    <a:gd name="T1" fmla="*/ 3 h 17"/>
                    <a:gd name="T2" fmla="*/ 3 w 6"/>
                    <a:gd name="T3" fmla="*/ 2 h 17"/>
                    <a:gd name="T4" fmla="*/ 3 w 6"/>
                    <a:gd name="T5" fmla="*/ 2 h 17"/>
                    <a:gd name="T6" fmla="*/ 3 w 6"/>
                    <a:gd name="T7" fmla="*/ 3 h 17"/>
                    <a:gd name="T8" fmla="*/ 3 w 6"/>
                    <a:gd name="T9" fmla="*/ 3 h 17"/>
                    <a:gd name="T10" fmla="*/ 3 w 6"/>
                    <a:gd name="T11" fmla="*/ 0 h 17"/>
                    <a:gd name="T12" fmla="*/ 3 w 6"/>
                    <a:gd name="T13" fmla="*/ 1 h 17"/>
                    <a:gd name="T14" fmla="*/ 3 w 6"/>
                    <a:gd name="T15" fmla="*/ 1 h 17"/>
                    <a:gd name="T16" fmla="*/ 3 w 6"/>
                    <a:gd name="T17" fmla="*/ 1 h 17"/>
                    <a:gd name="T18" fmla="*/ 3 w 6"/>
                    <a:gd name="T19" fmla="*/ 1 h 17"/>
                    <a:gd name="T20" fmla="*/ 2 w 6"/>
                    <a:gd name="T21" fmla="*/ 2 h 17"/>
                    <a:gd name="T22" fmla="*/ 1 w 6"/>
                    <a:gd name="T23" fmla="*/ 2 h 17"/>
                    <a:gd name="T24" fmla="*/ 1 w 6"/>
                    <a:gd name="T25" fmla="*/ 2 h 17"/>
                    <a:gd name="T26" fmla="*/ 1 w 6"/>
                    <a:gd name="T27" fmla="*/ 2 h 17"/>
                    <a:gd name="T28" fmla="*/ 0 w 6"/>
                    <a:gd name="T29" fmla="*/ 2 h 17"/>
                    <a:gd name="T30" fmla="*/ 2 w 6"/>
                    <a:gd name="T31" fmla="*/ 5 h 17"/>
                    <a:gd name="T32" fmla="*/ 3 w 6"/>
                    <a:gd name="T33" fmla="*/ 6 h 17"/>
                    <a:gd name="T34" fmla="*/ 3 w 6"/>
                    <a:gd name="T35" fmla="*/ 6 h 17"/>
                    <a:gd name="T36" fmla="*/ 2 w 6"/>
                    <a:gd name="T37" fmla="*/ 6 h 17"/>
                    <a:gd name="T38" fmla="*/ 2 w 6"/>
                    <a:gd name="T39" fmla="*/ 6 h 17"/>
                    <a:gd name="T40" fmla="*/ 3 w 6"/>
                    <a:gd name="T41" fmla="*/ 6 h 17"/>
                    <a:gd name="T42" fmla="*/ 3 w 6"/>
                    <a:gd name="T43" fmla="*/ 6 h 17"/>
                    <a:gd name="T44" fmla="*/ 3 w 6"/>
                    <a:gd name="T45" fmla="*/ 6 h 17"/>
                    <a:gd name="T46" fmla="*/ 3 w 6"/>
                    <a:gd name="T47" fmla="*/ 7 h 17"/>
                    <a:gd name="T48" fmla="*/ 3 w 6"/>
                    <a:gd name="T49" fmla="*/ 8 h 17"/>
                    <a:gd name="T50" fmla="*/ 3 w 6"/>
                    <a:gd name="T51" fmla="*/ 7 h 17"/>
                    <a:gd name="T52" fmla="*/ 3 w 6"/>
                    <a:gd name="T53" fmla="*/ 7 h 17"/>
                    <a:gd name="T54" fmla="*/ 3 w 6"/>
                    <a:gd name="T55" fmla="*/ 7 h 17"/>
                    <a:gd name="T56" fmla="*/ 3 w 6"/>
                    <a:gd name="T57" fmla="*/ 6 h 17"/>
                    <a:gd name="T58" fmla="*/ 3 w 6"/>
                    <a:gd name="T59" fmla="*/ 7 h 17"/>
                    <a:gd name="T60" fmla="*/ 3 w 6"/>
                    <a:gd name="T61" fmla="*/ 6 h 17"/>
                    <a:gd name="T62" fmla="*/ 3 w 6"/>
                    <a:gd name="T63" fmla="*/ 5 h 17"/>
                    <a:gd name="T64" fmla="*/ 3 w 6"/>
                    <a:gd name="T65" fmla="*/ 5 h 17"/>
                    <a:gd name="T66" fmla="*/ 3 w 6"/>
                    <a:gd name="T67" fmla="*/ 5 h 17"/>
                    <a:gd name="T68" fmla="*/ 3 w 6"/>
                    <a:gd name="T69" fmla="*/ 5 h 17"/>
                    <a:gd name="T70" fmla="*/ 3 w 6"/>
                    <a:gd name="T71" fmla="*/ 7 h 17"/>
                    <a:gd name="T72" fmla="*/ 3 w 6"/>
                    <a:gd name="T73" fmla="*/ 5 h 17"/>
                    <a:gd name="T74" fmla="*/ 3 w 6"/>
                    <a:gd name="T75" fmla="*/ 5 h 17"/>
                    <a:gd name="T76" fmla="*/ 3 w 6"/>
                    <a:gd name="T77" fmla="*/ 5 h 17"/>
                    <a:gd name="T78" fmla="*/ 3 w 6"/>
                    <a:gd name="T79" fmla="*/ 5 h 17"/>
                    <a:gd name="T80" fmla="*/ 3 w 6"/>
                    <a:gd name="T81" fmla="*/ 4 h 17"/>
                    <a:gd name="T82" fmla="*/ 3 w 6"/>
                    <a:gd name="T83" fmla="*/ 4 h 17"/>
                    <a:gd name="T84" fmla="*/ 3 w 6"/>
                    <a:gd name="T85" fmla="*/ 5 h 17"/>
                    <a:gd name="T86" fmla="*/ 3 w 6"/>
                    <a:gd name="T87" fmla="*/ 2 h 17"/>
                    <a:gd name="T88" fmla="*/ 3 w 6"/>
                    <a:gd name="T89" fmla="*/ 2 h 17"/>
                    <a:gd name="T90" fmla="*/ 3 w 6"/>
                    <a:gd name="T91" fmla="*/ 2 h 17"/>
                    <a:gd name="T92" fmla="*/ 3 w 6"/>
                    <a:gd name="T93" fmla="*/ 2 h 17"/>
                    <a:gd name="T94" fmla="*/ 3 w 6"/>
                    <a:gd name="T95" fmla="*/ 2 h 17"/>
                    <a:gd name="T96" fmla="*/ 3 w 6"/>
                    <a:gd name="T97" fmla="*/ 2 h 17"/>
                    <a:gd name="T98" fmla="*/ 3 w 6"/>
                    <a:gd name="T99" fmla="*/ 2 h 17"/>
                    <a:gd name="T100" fmla="*/ 3 w 6"/>
                    <a:gd name="T101" fmla="*/ 2 h 17"/>
                    <a:gd name="T102" fmla="*/ 3 w 6"/>
                    <a:gd name="T103" fmla="*/ 2 h 17"/>
                    <a:gd name="T104" fmla="*/ 3 w 6"/>
                    <a:gd name="T105" fmla="*/ 0 h 1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 h="17">
                      <a:moveTo>
                        <a:pt x="4" y="7"/>
                      </a:moveTo>
                      <a:cubicBezTo>
                        <a:pt x="3" y="7"/>
                        <a:pt x="2" y="4"/>
                        <a:pt x="3" y="2"/>
                      </a:cubicBezTo>
                      <a:cubicBezTo>
                        <a:pt x="3" y="3"/>
                        <a:pt x="3" y="3"/>
                        <a:pt x="3" y="3"/>
                      </a:cubicBezTo>
                      <a:cubicBezTo>
                        <a:pt x="3" y="4"/>
                        <a:pt x="3" y="6"/>
                        <a:pt x="4" y="7"/>
                      </a:cubicBezTo>
                      <a:cubicBezTo>
                        <a:pt x="4" y="7"/>
                        <a:pt x="4" y="7"/>
                        <a:pt x="4" y="7"/>
                      </a:cubicBezTo>
                      <a:moveTo>
                        <a:pt x="5" y="0"/>
                      </a:moveTo>
                      <a:cubicBezTo>
                        <a:pt x="5" y="0"/>
                        <a:pt x="4" y="1"/>
                        <a:pt x="4" y="1"/>
                      </a:cubicBezTo>
                      <a:cubicBezTo>
                        <a:pt x="4" y="1"/>
                        <a:pt x="4" y="1"/>
                        <a:pt x="4" y="1"/>
                      </a:cubicBezTo>
                      <a:cubicBezTo>
                        <a:pt x="3" y="1"/>
                        <a:pt x="3" y="1"/>
                        <a:pt x="3" y="1"/>
                      </a:cubicBezTo>
                      <a:cubicBezTo>
                        <a:pt x="3" y="1"/>
                        <a:pt x="3" y="1"/>
                        <a:pt x="3" y="1"/>
                      </a:cubicBezTo>
                      <a:cubicBezTo>
                        <a:pt x="2" y="1"/>
                        <a:pt x="2" y="2"/>
                        <a:pt x="2" y="2"/>
                      </a:cubicBezTo>
                      <a:cubicBezTo>
                        <a:pt x="2" y="3"/>
                        <a:pt x="2" y="4"/>
                        <a:pt x="1" y="4"/>
                      </a:cubicBezTo>
                      <a:cubicBezTo>
                        <a:pt x="1" y="4"/>
                        <a:pt x="1" y="4"/>
                        <a:pt x="1" y="4"/>
                      </a:cubicBezTo>
                      <a:cubicBezTo>
                        <a:pt x="1" y="4"/>
                        <a:pt x="1" y="4"/>
                        <a:pt x="1" y="4"/>
                      </a:cubicBezTo>
                      <a:cubicBezTo>
                        <a:pt x="0" y="4"/>
                        <a:pt x="0" y="5"/>
                        <a:pt x="0" y="6"/>
                      </a:cubicBezTo>
                      <a:cubicBezTo>
                        <a:pt x="1" y="7"/>
                        <a:pt x="2" y="9"/>
                        <a:pt x="2" y="11"/>
                      </a:cubicBezTo>
                      <a:cubicBezTo>
                        <a:pt x="2" y="11"/>
                        <a:pt x="2" y="12"/>
                        <a:pt x="3" y="13"/>
                      </a:cubicBezTo>
                      <a:cubicBezTo>
                        <a:pt x="3" y="12"/>
                        <a:pt x="3" y="12"/>
                        <a:pt x="3" y="12"/>
                      </a:cubicBezTo>
                      <a:cubicBezTo>
                        <a:pt x="2" y="12"/>
                        <a:pt x="2" y="12"/>
                        <a:pt x="2" y="12"/>
                      </a:cubicBezTo>
                      <a:cubicBezTo>
                        <a:pt x="2" y="12"/>
                        <a:pt x="2" y="12"/>
                        <a:pt x="2" y="12"/>
                      </a:cubicBezTo>
                      <a:cubicBezTo>
                        <a:pt x="2" y="12"/>
                        <a:pt x="3" y="12"/>
                        <a:pt x="3" y="12"/>
                      </a:cubicBezTo>
                      <a:cubicBezTo>
                        <a:pt x="3" y="12"/>
                        <a:pt x="3" y="12"/>
                        <a:pt x="3" y="12"/>
                      </a:cubicBezTo>
                      <a:cubicBezTo>
                        <a:pt x="3" y="12"/>
                        <a:pt x="3" y="13"/>
                        <a:pt x="3" y="13"/>
                      </a:cubicBezTo>
                      <a:cubicBezTo>
                        <a:pt x="3" y="14"/>
                        <a:pt x="3" y="14"/>
                        <a:pt x="4" y="15"/>
                      </a:cubicBezTo>
                      <a:cubicBezTo>
                        <a:pt x="4" y="16"/>
                        <a:pt x="5" y="17"/>
                        <a:pt x="5" y="17"/>
                      </a:cubicBezTo>
                      <a:cubicBezTo>
                        <a:pt x="5" y="17"/>
                        <a:pt x="5" y="15"/>
                        <a:pt x="5" y="14"/>
                      </a:cubicBezTo>
                      <a:cubicBezTo>
                        <a:pt x="5" y="14"/>
                        <a:pt x="5" y="14"/>
                        <a:pt x="5" y="14"/>
                      </a:cubicBezTo>
                      <a:cubicBezTo>
                        <a:pt x="5" y="14"/>
                        <a:pt x="4" y="14"/>
                        <a:pt x="4" y="14"/>
                      </a:cubicBezTo>
                      <a:cubicBezTo>
                        <a:pt x="4" y="13"/>
                        <a:pt x="4" y="13"/>
                        <a:pt x="4" y="13"/>
                      </a:cubicBezTo>
                      <a:cubicBezTo>
                        <a:pt x="5" y="13"/>
                        <a:pt x="5" y="14"/>
                        <a:pt x="5" y="14"/>
                      </a:cubicBezTo>
                      <a:cubicBezTo>
                        <a:pt x="5" y="13"/>
                        <a:pt x="5" y="13"/>
                        <a:pt x="6" y="12"/>
                      </a:cubicBezTo>
                      <a:cubicBezTo>
                        <a:pt x="6" y="12"/>
                        <a:pt x="6" y="11"/>
                        <a:pt x="6" y="10"/>
                      </a:cubicBezTo>
                      <a:cubicBezTo>
                        <a:pt x="6" y="10"/>
                        <a:pt x="5" y="10"/>
                        <a:pt x="5" y="10"/>
                      </a:cubicBezTo>
                      <a:cubicBezTo>
                        <a:pt x="5" y="10"/>
                        <a:pt x="5" y="10"/>
                        <a:pt x="5" y="10"/>
                      </a:cubicBezTo>
                      <a:cubicBezTo>
                        <a:pt x="5" y="10"/>
                        <a:pt x="5" y="10"/>
                        <a:pt x="5" y="10"/>
                      </a:cubicBezTo>
                      <a:cubicBezTo>
                        <a:pt x="5" y="12"/>
                        <a:pt x="5" y="13"/>
                        <a:pt x="4" y="14"/>
                      </a:cubicBezTo>
                      <a:cubicBezTo>
                        <a:pt x="4" y="13"/>
                        <a:pt x="5" y="12"/>
                        <a:pt x="5" y="10"/>
                      </a:cubicBezTo>
                      <a:cubicBezTo>
                        <a:pt x="5" y="10"/>
                        <a:pt x="5" y="10"/>
                        <a:pt x="5" y="10"/>
                      </a:cubicBezTo>
                      <a:cubicBezTo>
                        <a:pt x="5" y="10"/>
                        <a:pt x="5" y="10"/>
                        <a:pt x="5" y="10"/>
                      </a:cubicBezTo>
                      <a:cubicBezTo>
                        <a:pt x="5" y="10"/>
                        <a:pt x="5" y="10"/>
                        <a:pt x="5" y="10"/>
                      </a:cubicBezTo>
                      <a:cubicBezTo>
                        <a:pt x="4" y="9"/>
                        <a:pt x="4" y="8"/>
                        <a:pt x="4" y="8"/>
                      </a:cubicBezTo>
                      <a:cubicBezTo>
                        <a:pt x="4" y="8"/>
                        <a:pt x="4" y="8"/>
                        <a:pt x="4" y="8"/>
                      </a:cubicBezTo>
                      <a:cubicBezTo>
                        <a:pt x="4" y="8"/>
                        <a:pt x="5" y="9"/>
                        <a:pt x="6" y="10"/>
                      </a:cubicBezTo>
                      <a:cubicBezTo>
                        <a:pt x="6" y="8"/>
                        <a:pt x="6" y="7"/>
                        <a:pt x="6" y="5"/>
                      </a:cubicBezTo>
                      <a:cubicBezTo>
                        <a:pt x="5" y="5"/>
                        <a:pt x="5" y="5"/>
                        <a:pt x="5" y="5"/>
                      </a:cubicBezTo>
                      <a:cubicBezTo>
                        <a:pt x="5" y="5"/>
                        <a:pt x="5" y="5"/>
                        <a:pt x="5" y="5"/>
                      </a:cubicBezTo>
                      <a:cubicBezTo>
                        <a:pt x="5" y="5"/>
                        <a:pt x="5" y="5"/>
                        <a:pt x="5" y="5"/>
                      </a:cubicBezTo>
                      <a:cubicBezTo>
                        <a:pt x="5" y="6"/>
                        <a:pt x="5" y="6"/>
                        <a:pt x="5" y="6"/>
                      </a:cubicBezTo>
                      <a:cubicBezTo>
                        <a:pt x="5" y="5"/>
                        <a:pt x="5" y="5"/>
                        <a:pt x="5" y="5"/>
                      </a:cubicBezTo>
                      <a:cubicBezTo>
                        <a:pt x="4" y="5"/>
                        <a:pt x="4" y="4"/>
                        <a:pt x="5" y="4"/>
                      </a:cubicBezTo>
                      <a:cubicBezTo>
                        <a:pt x="5" y="4"/>
                        <a:pt x="5" y="5"/>
                        <a:pt x="6" y="5"/>
                      </a:cubicBezTo>
                      <a:cubicBezTo>
                        <a:pt x="6" y="5"/>
                        <a:pt x="6" y="4"/>
                        <a:pt x="6" y="4"/>
                      </a:cubicBezTo>
                      <a:cubicBezTo>
                        <a:pt x="6" y="2"/>
                        <a:pt x="5" y="2"/>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1" name="Freeform 9332">
                  <a:extLst>
                    <a:ext uri="{FF2B5EF4-FFF2-40B4-BE49-F238E27FC236}">
                      <a16:creationId xmlns:a16="http://schemas.microsoft.com/office/drawing/2014/main" id="{49D4513D-2662-1383-27E5-EDC1BA28A648}"/>
                    </a:ext>
                  </a:extLst>
                </p:cNvPr>
                <p:cNvSpPr>
                  <a:spLocks/>
                </p:cNvSpPr>
                <p:nvPr/>
              </p:nvSpPr>
              <p:spPr bwMode="auto">
                <a:xfrm>
                  <a:off x="4365" y="2243"/>
                  <a:ext cx="1" cy="4"/>
                </a:xfrm>
                <a:custGeom>
                  <a:avLst/>
                  <a:gdLst>
                    <a:gd name="T0" fmla="*/ 1 w 2"/>
                    <a:gd name="T1" fmla="*/ 0 h 5"/>
                    <a:gd name="T2" fmla="*/ 1 w 2"/>
                    <a:gd name="T3" fmla="*/ 2 h 5"/>
                    <a:gd name="T4" fmla="*/ 1 w 2"/>
                    <a:gd name="T5" fmla="*/ 2 h 5"/>
                    <a:gd name="T6" fmla="*/ 1 w 2"/>
                    <a:gd name="T7" fmla="*/ 1 h 5"/>
                    <a:gd name="T8" fmla="*/ 1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1" y="0"/>
                      </a:moveTo>
                      <a:cubicBezTo>
                        <a:pt x="0" y="2"/>
                        <a:pt x="1" y="5"/>
                        <a:pt x="2" y="5"/>
                      </a:cubicBezTo>
                      <a:cubicBezTo>
                        <a:pt x="2" y="5"/>
                        <a:pt x="2" y="5"/>
                        <a:pt x="2" y="5"/>
                      </a:cubicBezTo>
                      <a:cubicBezTo>
                        <a:pt x="1" y="4"/>
                        <a:pt x="1" y="2"/>
                        <a:pt x="1" y="1"/>
                      </a:cubicBezTo>
                      <a:cubicBezTo>
                        <a:pt x="1" y="0"/>
                        <a:pt x="1" y="0"/>
                        <a:pt x="1" y="0"/>
                      </a:cubicBezTo>
                    </a:path>
                  </a:pathLst>
                </a:custGeom>
                <a:solidFill>
                  <a:srgbClr val="E8E9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2" name="Freeform 9333">
                  <a:extLst>
                    <a:ext uri="{FF2B5EF4-FFF2-40B4-BE49-F238E27FC236}">
                      <a16:creationId xmlns:a16="http://schemas.microsoft.com/office/drawing/2014/main" id="{78D9F61E-19FE-1921-D2A7-ECD50F362F5D}"/>
                    </a:ext>
                  </a:extLst>
                </p:cNvPr>
                <p:cNvSpPr>
                  <a:spLocks noEditPoints="1"/>
                </p:cNvSpPr>
                <p:nvPr/>
              </p:nvSpPr>
              <p:spPr bwMode="auto">
                <a:xfrm>
                  <a:off x="4365" y="2251"/>
                  <a:ext cx="1" cy="1"/>
                </a:xfrm>
                <a:custGeom>
                  <a:avLst/>
                  <a:gdLst>
                    <a:gd name="T0" fmla="*/ 1 w 1"/>
                    <a:gd name="T1" fmla="*/ 0 h 1"/>
                    <a:gd name="T2" fmla="*/ 1 w 1"/>
                    <a:gd name="T3" fmla="*/ 1 h 1"/>
                    <a:gd name="T4" fmla="*/ 1 w 1"/>
                    <a:gd name="T5" fmla="*/ 1 h 1"/>
                    <a:gd name="T6" fmla="*/ 1 w 1"/>
                    <a:gd name="T7" fmla="*/ 0 h 1"/>
                    <a:gd name="T8" fmla="*/ 1 w 1"/>
                    <a:gd name="T9" fmla="*/ 0 h 1"/>
                    <a:gd name="T10" fmla="*/ 0 w 1"/>
                    <a:gd name="T11" fmla="*/ 0 h 1"/>
                    <a:gd name="T12" fmla="*/ 0 w 1"/>
                    <a:gd name="T13" fmla="*/ 0 h 1"/>
                    <a:gd name="T14" fmla="*/ 1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1" y="0"/>
                      </a:moveTo>
                      <a:cubicBezTo>
                        <a:pt x="1" y="0"/>
                        <a:pt x="1" y="0"/>
                        <a:pt x="1" y="1"/>
                      </a:cubicBezTo>
                      <a:cubicBezTo>
                        <a:pt x="1" y="1"/>
                        <a:pt x="1" y="1"/>
                        <a:pt x="1" y="1"/>
                      </a:cubicBezTo>
                      <a:cubicBezTo>
                        <a:pt x="1" y="1"/>
                        <a:pt x="1" y="0"/>
                        <a:pt x="1" y="0"/>
                      </a:cubicBezTo>
                      <a:cubicBezTo>
                        <a:pt x="1" y="0"/>
                        <a:pt x="1" y="0"/>
                        <a:pt x="1" y="0"/>
                      </a:cubicBezTo>
                      <a:moveTo>
                        <a:pt x="0" y="0"/>
                      </a:moveTo>
                      <a:cubicBezTo>
                        <a:pt x="0" y="0"/>
                        <a:pt x="0" y="0"/>
                        <a:pt x="0" y="0"/>
                      </a:cubicBezTo>
                      <a:cubicBezTo>
                        <a:pt x="1" y="0"/>
                        <a:pt x="1" y="0"/>
                        <a:pt x="1" y="0"/>
                      </a:cubicBezTo>
                      <a:cubicBezTo>
                        <a:pt x="1" y="0"/>
                        <a:pt x="0" y="0"/>
                        <a:pt x="0" y="0"/>
                      </a:cubicBezTo>
                    </a:path>
                  </a:pathLst>
                </a:custGeom>
                <a:solidFill>
                  <a:srgbClr val="E8E9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3" name="Freeform 9334">
                  <a:extLst>
                    <a:ext uri="{FF2B5EF4-FFF2-40B4-BE49-F238E27FC236}">
                      <a16:creationId xmlns:a16="http://schemas.microsoft.com/office/drawing/2014/main" id="{91821CB8-98D6-CA05-77DC-6C25B6F8A694}"/>
                    </a:ext>
                  </a:extLst>
                </p:cNvPr>
                <p:cNvSpPr>
                  <a:spLocks noEditPoints="1"/>
                </p:cNvSpPr>
                <p:nvPr/>
              </p:nvSpPr>
              <p:spPr bwMode="auto">
                <a:xfrm>
                  <a:off x="4366" y="2249"/>
                  <a:ext cx="1" cy="4"/>
                </a:xfrm>
                <a:custGeom>
                  <a:avLst/>
                  <a:gdLst>
                    <a:gd name="T0" fmla="*/ 1 w 1"/>
                    <a:gd name="T1" fmla="*/ 0 h 4"/>
                    <a:gd name="T2" fmla="*/ 0 w 1"/>
                    <a:gd name="T3" fmla="*/ 4 h 4"/>
                    <a:gd name="T4" fmla="*/ 1 w 1"/>
                    <a:gd name="T5" fmla="*/ 0 h 4"/>
                    <a:gd name="T6" fmla="*/ 1 w 1"/>
                    <a:gd name="T7" fmla="*/ 0 h 4"/>
                    <a:gd name="T8" fmla="*/ 1 w 1"/>
                    <a:gd name="T9" fmla="*/ 0 h 4"/>
                    <a:gd name="T10" fmla="*/ 1 w 1"/>
                    <a:gd name="T11" fmla="*/ 0 h 4"/>
                    <a:gd name="T12" fmla="*/ 1 w 1"/>
                    <a:gd name="T13" fmla="*/ 0 h 4"/>
                    <a:gd name="T14" fmla="*/ 1 w 1"/>
                    <a:gd name="T15" fmla="*/ 0 h 4"/>
                    <a:gd name="T16" fmla="*/ 1 w 1"/>
                    <a:gd name="T17" fmla="*/ 0 h 4"/>
                    <a:gd name="T18" fmla="*/ 1 w 1"/>
                    <a:gd name="T19" fmla="*/ 0 h 4"/>
                    <a:gd name="T20" fmla="*/ 1 w 1"/>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4">
                      <a:moveTo>
                        <a:pt x="1" y="0"/>
                      </a:moveTo>
                      <a:cubicBezTo>
                        <a:pt x="1" y="2"/>
                        <a:pt x="0" y="3"/>
                        <a:pt x="0" y="4"/>
                      </a:cubicBezTo>
                      <a:cubicBezTo>
                        <a:pt x="1" y="3"/>
                        <a:pt x="1" y="2"/>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E8E9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4" name="Freeform 9335">
                  <a:extLst>
                    <a:ext uri="{FF2B5EF4-FFF2-40B4-BE49-F238E27FC236}">
                      <a16:creationId xmlns:a16="http://schemas.microsoft.com/office/drawing/2014/main" id="{C865F84B-4999-75C6-E9EC-83FC1430DE6B}"/>
                    </a:ext>
                  </a:extLst>
                </p:cNvPr>
                <p:cNvSpPr>
                  <a:spLocks noEditPoints="1"/>
                </p:cNvSpPr>
                <p:nvPr/>
              </p:nvSpPr>
              <p:spPr bwMode="auto">
                <a:xfrm>
                  <a:off x="4366" y="2263"/>
                  <a:ext cx="19" cy="15"/>
                </a:xfrm>
                <a:custGeom>
                  <a:avLst/>
                  <a:gdLst>
                    <a:gd name="T0" fmla="*/ 10 w 22"/>
                    <a:gd name="T1" fmla="*/ 10 h 17"/>
                    <a:gd name="T2" fmla="*/ 9 w 22"/>
                    <a:gd name="T3" fmla="*/ 10 h 17"/>
                    <a:gd name="T4" fmla="*/ 10 w 22"/>
                    <a:gd name="T5" fmla="*/ 10 h 17"/>
                    <a:gd name="T6" fmla="*/ 10 w 22"/>
                    <a:gd name="T7" fmla="*/ 10 h 17"/>
                    <a:gd name="T8" fmla="*/ 10 w 22"/>
                    <a:gd name="T9" fmla="*/ 10 h 17"/>
                    <a:gd name="T10" fmla="*/ 9 w 22"/>
                    <a:gd name="T11" fmla="*/ 10 h 17"/>
                    <a:gd name="T12" fmla="*/ 9 w 22"/>
                    <a:gd name="T13" fmla="*/ 10 h 17"/>
                    <a:gd name="T14" fmla="*/ 9 w 22"/>
                    <a:gd name="T15" fmla="*/ 10 h 17"/>
                    <a:gd name="T16" fmla="*/ 9 w 22"/>
                    <a:gd name="T17" fmla="*/ 10 h 17"/>
                    <a:gd name="T18" fmla="*/ 8 w 22"/>
                    <a:gd name="T19" fmla="*/ 10 h 17"/>
                    <a:gd name="T20" fmla="*/ 9 w 22"/>
                    <a:gd name="T21" fmla="*/ 10 h 17"/>
                    <a:gd name="T22" fmla="*/ 8 w 22"/>
                    <a:gd name="T23" fmla="*/ 9 h 17"/>
                    <a:gd name="T24" fmla="*/ 9 w 22"/>
                    <a:gd name="T25" fmla="*/ 9 h 17"/>
                    <a:gd name="T26" fmla="*/ 9 w 22"/>
                    <a:gd name="T27" fmla="*/ 9 h 17"/>
                    <a:gd name="T28" fmla="*/ 9 w 22"/>
                    <a:gd name="T29" fmla="*/ 9 h 17"/>
                    <a:gd name="T30" fmla="*/ 8 w 22"/>
                    <a:gd name="T31" fmla="*/ 9 h 17"/>
                    <a:gd name="T32" fmla="*/ 10 w 22"/>
                    <a:gd name="T33" fmla="*/ 9 h 17"/>
                    <a:gd name="T34" fmla="*/ 10 w 22"/>
                    <a:gd name="T35" fmla="*/ 9 h 17"/>
                    <a:gd name="T36" fmla="*/ 8 w 22"/>
                    <a:gd name="T37" fmla="*/ 9 h 17"/>
                    <a:gd name="T38" fmla="*/ 8 w 22"/>
                    <a:gd name="T39" fmla="*/ 9 h 17"/>
                    <a:gd name="T40" fmla="*/ 10 w 22"/>
                    <a:gd name="T41" fmla="*/ 9 h 17"/>
                    <a:gd name="T42" fmla="*/ 8 w 22"/>
                    <a:gd name="T43" fmla="*/ 9 h 17"/>
                    <a:gd name="T44" fmla="*/ 8 w 22"/>
                    <a:gd name="T45" fmla="*/ 9 h 17"/>
                    <a:gd name="T46" fmla="*/ 10 w 22"/>
                    <a:gd name="T47" fmla="*/ 9 h 17"/>
                    <a:gd name="T48" fmla="*/ 10 w 22"/>
                    <a:gd name="T49" fmla="*/ 9 h 17"/>
                    <a:gd name="T50" fmla="*/ 7 w 22"/>
                    <a:gd name="T51" fmla="*/ 9 h 17"/>
                    <a:gd name="T52" fmla="*/ 8 w 22"/>
                    <a:gd name="T53" fmla="*/ 9 h 17"/>
                    <a:gd name="T54" fmla="*/ 8 w 22"/>
                    <a:gd name="T55" fmla="*/ 9 h 17"/>
                    <a:gd name="T56" fmla="*/ 10 w 22"/>
                    <a:gd name="T57" fmla="*/ 9 h 17"/>
                    <a:gd name="T58" fmla="*/ 10 w 22"/>
                    <a:gd name="T59" fmla="*/ 9 h 17"/>
                    <a:gd name="T60" fmla="*/ 7 w 22"/>
                    <a:gd name="T61" fmla="*/ 9 h 17"/>
                    <a:gd name="T62" fmla="*/ 7 w 22"/>
                    <a:gd name="T63" fmla="*/ 9 h 17"/>
                    <a:gd name="T64" fmla="*/ 7 w 22"/>
                    <a:gd name="T65" fmla="*/ 9 h 17"/>
                    <a:gd name="T66" fmla="*/ 11 w 22"/>
                    <a:gd name="T67" fmla="*/ 8 h 17"/>
                    <a:gd name="T68" fmla="*/ 11 w 22"/>
                    <a:gd name="T69" fmla="*/ 9 h 17"/>
                    <a:gd name="T70" fmla="*/ 12 w 22"/>
                    <a:gd name="T71" fmla="*/ 8 h 17"/>
                    <a:gd name="T72" fmla="*/ 12 w 22"/>
                    <a:gd name="T73" fmla="*/ 8 h 17"/>
                    <a:gd name="T74" fmla="*/ 12 w 22"/>
                    <a:gd name="T75" fmla="*/ 8 h 17"/>
                    <a:gd name="T76" fmla="*/ 12 w 22"/>
                    <a:gd name="T77" fmla="*/ 8 h 17"/>
                    <a:gd name="T78" fmla="*/ 12 w 22"/>
                    <a:gd name="T79" fmla="*/ 8 h 17"/>
                    <a:gd name="T80" fmla="*/ 12 w 22"/>
                    <a:gd name="T81" fmla="*/ 7 h 17"/>
                    <a:gd name="T82" fmla="*/ 12 w 22"/>
                    <a:gd name="T83" fmla="*/ 5 h 17"/>
                    <a:gd name="T84" fmla="*/ 12 w 22"/>
                    <a:gd name="T85" fmla="*/ 5 h 17"/>
                    <a:gd name="T86" fmla="*/ 12 w 22"/>
                    <a:gd name="T87" fmla="*/ 5 h 17"/>
                    <a:gd name="T88" fmla="*/ 12 w 22"/>
                    <a:gd name="T89" fmla="*/ 4 h 17"/>
                    <a:gd name="T90" fmla="*/ 12 w 22"/>
                    <a:gd name="T91" fmla="*/ 4 h 17"/>
                    <a:gd name="T92" fmla="*/ 12 w 22"/>
                    <a:gd name="T93" fmla="*/ 4 h 17"/>
                    <a:gd name="T94" fmla="*/ 12 w 22"/>
                    <a:gd name="T95" fmla="*/ 4 h 17"/>
                    <a:gd name="T96" fmla="*/ 12 w 22"/>
                    <a:gd name="T97" fmla="*/ 4 h 17"/>
                    <a:gd name="T98" fmla="*/ 12 w 22"/>
                    <a:gd name="T99" fmla="*/ 4 h 17"/>
                    <a:gd name="T100" fmla="*/ 0 w 22"/>
                    <a:gd name="T101" fmla="*/ 0 h 17"/>
                    <a:gd name="T102" fmla="*/ 3 w 22"/>
                    <a:gd name="T103" fmla="*/ 5 h 17"/>
                    <a:gd name="T104" fmla="*/ 7 w 22"/>
                    <a:gd name="T105" fmla="*/ 9 h 17"/>
                    <a:gd name="T106" fmla="*/ 3 w 22"/>
                    <a:gd name="T107" fmla="*/ 5 h 17"/>
                    <a:gd name="T108" fmla="*/ 0 w 22"/>
                    <a:gd name="T109" fmla="*/ 0 h 1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2" h="17">
                      <a:moveTo>
                        <a:pt x="17" y="17"/>
                      </a:moveTo>
                      <a:cubicBezTo>
                        <a:pt x="17" y="17"/>
                        <a:pt x="17" y="17"/>
                        <a:pt x="17" y="17"/>
                      </a:cubicBezTo>
                      <a:cubicBezTo>
                        <a:pt x="17" y="17"/>
                        <a:pt x="17" y="17"/>
                        <a:pt x="17" y="17"/>
                      </a:cubicBezTo>
                      <a:cubicBezTo>
                        <a:pt x="17" y="17"/>
                        <a:pt x="17" y="17"/>
                        <a:pt x="17" y="17"/>
                      </a:cubicBezTo>
                      <a:moveTo>
                        <a:pt x="15" y="16"/>
                      </a:moveTo>
                      <a:cubicBezTo>
                        <a:pt x="15" y="16"/>
                        <a:pt x="15" y="16"/>
                        <a:pt x="15" y="16"/>
                      </a:cubicBezTo>
                      <a:cubicBezTo>
                        <a:pt x="15" y="16"/>
                        <a:pt x="15" y="16"/>
                        <a:pt x="15" y="16"/>
                      </a:cubicBezTo>
                      <a:cubicBezTo>
                        <a:pt x="15" y="16"/>
                        <a:pt x="15" y="16"/>
                        <a:pt x="15" y="16"/>
                      </a:cubicBezTo>
                      <a:moveTo>
                        <a:pt x="18" y="16"/>
                      </a:moveTo>
                      <a:cubicBezTo>
                        <a:pt x="18" y="16"/>
                        <a:pt x="18" y="16"/>
                        <a:pt x="18" y="16"/>
                      </a:cubicBezTo>
                      <a:cubicBezTo>
                        <a:pt x="18" y="16"/>
                        <a:pt x="18" y="16"/>
                        <a:pt x="18" y="16"/>
                      </a:cubicBezTo>
                      <a:cubicBezTo>
                        <a:pt x="18" y="16"/>
                        <a:pt x="18" y="16"/>
                        <a:pt x="18" y="16"/>
                      </a:cubicBezTo>
                      <a:cubicBezTo>
                        <a:pt x="18" y="16"/>
                        <a:pt x="18" y="16"/>
                        <a:pt x="18" y="16"/>
                      </a:cubicBezTo>
                      <a:moveTo>
                        <a:pt x="16" y="16"/>
                      </a:moveTo>
                      <a:cubicBezTo>
                        <a:pt x="17" y="16"/>
                        <a:pt x="17" y="16"/>
                        <a:pt x="17" y="17"/>
                      </a:cubicBezTo>
                      <a:cubicBezTo>
                        <a:pt x="17" y="16"/>
                        <a:pt x="17" y="16"/>
                        <a:pt x="16" y="16"/>
                      </a:cubicBezTo>
                      <a:moveTo>
                        <a:pt x="15" y="16"/>
                      </a:moveTo>
                      <a:cubicBezTo>
                        <a:pt x="15" y="16"/>
                        <a:pt x="15" y="16"/>
                        <a:pt x="15" y="16"/>
                      </a:cubicBezTo>
                      <a:cubicBezTo>
                        <a:pt x="15" y="16"/>
                        <a:pt x="15" y="16"/>
                        <a:pt x="15" y="16"/>
                      </a:cubicBezTo>
                      <a:moveTo>
                        <a:pt x="16" y="16"/>
                      </a:moveTo>
                      <a:cubicBezTo>
                        <a:pt x="16" y="16"/>
                        <a:pt x="16" y="16"/>
                        <a:pt x="16" y="16"/>
                      </a:cubicBezTo>
                      <a:cubicBezTo>
                        <a:pt x="16" y="16"/>
                        <a:pt x="16" y="16"/>
                        <a:pt x="16" y="16"/>
                      </a:cubicBezTo>
                      <a:cubicBezTo>
                        <a:pt x="16" y="16"/>
                        <a:pt x="16" y="16"/>
                        <a:pt x="16" y="16"/>
                      </a:cubicBezTo>
                      <a:cubicBezTo>
                        <a:pt x="16" y="16"/>
                        <a:pt x="16" y="16"/>
                        <a:pt x="16" y="16"/>
                      </a:cubicBezTo>
                      <a:moveTo>
                        <a:pt x="16" y="16"/>
                      </a:moveTo>
                      <a:cubicBezTo>
                        <a:pt x="16" y="16"/>
                        <a:pt x="16" y="16"/>
                        <a:pt x="16" y="16"/>
                      </a:cubicBezTo>
                      <a:cubicBezTo>
                        <a:pt x="16" y="16"/>
                        <a:pt x="16" y="16"/>
                        <a:pt x="16" y="16"/>
                      </a:cubicBezTo>
                      <a:moveTo>
                        <a:pt x="14" y="16"/>
                      </a:moveTo>
                      <a:cubicBezTo>
                        <a:pt x="15" y="16"/>
                        <a:pt x="15" y="16"/>
                        <a:pt x="15" y="16"/>
                      </a:cubicBezTo>
                      <a:cubicBezTo>
                        <a:pt x="15" y="16"/>
                        <a:pt x="15" y="16"/>
                        <a:pt x="14" y="16"/>
                      </a:cubicBezTo>
                      <a:moveTo>
                        <a:pt x="16" y="16"/>
                      </a:moveTo>
                      <a:cubicBezTo>
                        <a:pt x="16" y="16"/>
                        <a:pt x="16" y="16"/>
                        <a:pt x="15" y="16"/>
                      </a:cubicBezTo>
                      <a:cubicBezTo>
                        <a:pt x="15" y="16"/>
                        <a:pt x="15" y="16"/>
                        <a:pt x="15" y="16"/>
                      </a:cubicBezTo>
                      <a:cubicBezTo>
                        <a:pt x="15" y="16"/>
                        <a:pt x="15" y="16"/>
                        <a:pt x="15" y="16"/>
                      </a:cubicBezTo>
                      <a:cubicBezTo>
                        <a:pt x="16" y="16"/>
                        <a:pt x="16" y="16"/>
                        <a:pt x="16" y="16"/>
                      </a:cubicBezTo>
                      <a:moveTo>
                        <a:pt x="14" y="15"/>
                      </a:moveTo>
                      <a:cubicBezTo>
                        <a:pt x="14" y="15"/>
                        <a:pt x="14" y="16"/>
                        <a:pt x="14" y="16"/>
                      </a:cubicBezTo>
                      <a:cubicBezTo>
                        <a:pt x="14" y="16"/>
                        <a:pt x="14" y="15"/>
                        <a:pt x="14" y="15"/>
                      </a:cubicBezTo>
                      <a:moveTo>
                        <a:pt x="16" y="15"/>
                      </a:moveTo>
                      <a:cubicBezTo>
                        <a:pt x="16" y="15"/>
                        <a:pt x="16" y="15"/>
                        <a:pt x="16" y="16"/>
                      </a:cubicBezTo>
                      <a:cubicBezTo>
                        <a:pt x="16" y="15"/>
                        <a:pt x="16" y="15"/>
                        <a:pt x="16" y="15"/>
                      </a:cubicBezTo>
                      <a:moveTo>
                        <a:pt x="16" y="15"/>
                      </a:moveTo>
                      <a:cubicBezTo>
                        <a:pt x="16" y="15"/>
                        <a:pt x="16" y="15"/>
                        <a:pt x="16" y="15"/>
                      </a:cubicBezTo>
                      <a:cubicBezTo>
                        <a:pt x="16" y="15"/>
                        <a:pt x="16" y="15"/>
                        <a:pt x="16" y="15"/>
                      </a:cubicBezTo>
                      <a:cubicBezTo>
                        <a:pt x="16" y="15"/>
                        <a:pt x="16" y="15"/>
                        <a:pt x="16" y="15"/>
                      </a:cubicBezTo>
                      <a:moveTo>
                        <a:pt x="14" y="15"/>
                      </a:moveTo>
                      <a:cubicBezTo>
                        <a:pt x="14" y="15"/>
                        <a:pt x="14" y="15"/>
                        <a:pt x="14" y="15"/>
                      </a:cubicBezTo>
                      <a:cubicBezTo>
                        <a:pt x="14" y="15"/>
                        <a:pt x="14" y="15"/>
                        <a:pt x="14" y="15"/>
                      </a:cubicBezTo>
                      <a:cubicBezTo>
                        <a:pt x="14" y="15"/>
                        <a:pt x="14" y="15"/>
                        <a:pt x="14" y="15"/>
                      </a:cubicBezTo>
                      <a:cubicBezTo>
                        <a:pt x="14" y="15"/>
                        <a:pt x="14" y="15"/>
                        <a:pt x="14" y="15"/>
                      </a:cubicBezTo>
                      <a:moveTo>
                        <a:pt x="19" y="15"/>
                      </a:moveTo>
                      <a:cubicBezTo>
                        <a:pt x="19" y="15"/>
                        <a:pt x="19" y="15"/>
                        <a:pt x="19" y="15"/>
                      </a:cubicBezTo>
                      <a:cubicBezTo>
                        <a:pt x="19" y="15"/>
                        <a:pt x="19" y="15"/>
                        <a:pt x="19" y="15"/>
                      </a:cubicBezTo>
                      <a:cubicBezTo>
                        <a:pt x="19" y="15"/>
                        <a:pt x="19" y="15"/>
                        <a:pt x="19" y="15"/>
                      </a:cubicBezTo>
                      <a:moveTo>
                        <a:pt x="14" y="15"/>
                      </a:moveTo>
                      <a:cubicBezTo>
                        <a:pt x="14" y="15"/>
                        <a:pt x="14" y="15"/>
                        <a:pt x="14" y="15"/>
                      </a:cubicBezTo>
                      <a:cubicBezTo>
                        <a:pt x="14" y="15"/>
                        <a:pt x="14" y="15"/>
                        <a:pt x="14" y="15"/>
                      </a:cubicBezTo>
                      <a:moveTo>
                        <a:pt x="14" y="15"/>
                      </a:moveTo>
                      <a:cubicBezTo>
                        <a:pt x="14" y="15"/>
                        <a:pt x="14" y="15"/>
                        <a:pt x="14" y="15"/>
                      </a:cubicBezTo>
                      <a:cubicBezTo>
                        <a:pt x="14" y="15"/>
                        <a:pt x="14" y="15"/>
                        <a:pt x="14" y="15"/>
                      </a:cubicBezTo>
                      <a:moveTo>
                        <a:pt x="19" y="15"/>
                      </a:moveTo>
                      <a:cubicBezTo>
                        <a:pt x="19" y="15"/>
                        <a:pt x="19" y="15"/>
                        <a:pt x="19" y="15"/>
                      </a:cubicBezTo>
                      <a:cubicBezTo>
                        <a:pt x="19" y="15"/>
                        <a:pt x="19" y="15"/>
                        <a:pt x="19" y="15"/>
                      </a:cubicBezTo>
                      <a:moveTo>
                        <a:pt x="14" y="15"/>
                      </a:moveTo>
                      <a:cubicBezTo>
                        <a:pt x="14" y="15"/>
                        <a:pt x="14" y="15"/>
                        <a:pt x="14" y="15"/>
                      </a:cubicBezTo>
                      <a:cubicBezTo>
                        <a:pt x="14" y="15"/>
                        <a:pt x="14" y="15"/>
                        <a:pt x="14" y="15"/>
                      </a:cubicBezTo>
                      <a:moveTo>
                        <a:pt x="14" y="15"/>
                      </a:moveTo>
                      <a:cubicBezTo>
                        <a:pt x="14" y="15"/>
                        <a:pt x="14" y="15"/>
                        <a:pt x="14" y="15"/>
                      </a:cubicBezTo>
                      <a:cubicBezTo>
                        <a:pt x="14" y="15"/>
                        <a:pt x="14" y="15"/>
                        <a:pt x="14" y="15"/>
                      </a:cubicBezTo>
                      <a:moveTo>
                        <a:pt x="19" y="15"/>
                      </a:moveTo>
                      <a:cubicBezTo>
                        <a:pt x="19" y="15"/>
                        <a:pt x="19" y="15"/>
                        <a:pt x="19" y="15"/>
                      </a:cubicBezTo>
                      <a:cubicBezTo>
                        <a:pt x="19" y="15"/>
                        <a:pt x="19" y="15"/>
                        <a:pt x="19" y="15"/>
                      </a:cubicBezTo>
                      <a:moveTo>
                        <a:pt x="19" y="15"/>
                      </a:moveTo>
                      <a:cubicBezTo>
                        <a:pt x="19" y="15"/>
                        <a:pt x="19" y="15"/>
                        <a:pt x="19" y="15"/>
                      </a:cubicBezTo>
                      <a:cubicBezTo>
                        <a:pt x="19" y="15"/>
                        <a:pt x="19" y="15"/>
                        <a:pt x="19" y="15"/>
                      </a:cubicBezTo>
                      <a:moveTo>
                        <a:pt x="12" y="15"/>
                      </a:moveTo>
                      <a:cubicBezTo>
                        <a:pt x="12" y="15"/>
                        <a:pt x="12" y="15"/>
                        <a:pt x="12" y="15"/>
                      </a:cubicBezTo>
                      <a:cubicBezTo>
                        <a:pt x="12" y="15"/>
                        <a:pt x="12" y="15"/>
                        <a:pt x="12" y="15"/>
                      </a:cubicBezTo>
                      <a:moveTo>
                        <a:pt x="14" y="15"/>
                      </a:moveTo>
                      <a:cubicBezTo>
                        <a:pt x="14" y="15"/>
                        <a:pt x="13" y="15"/>
                        <a:pt x="13" y="15"/>
                      </a:cubicBezTo>
                      <a:cubicBezTo>
                        <a:pt x="13" y="15"/>
                        <a:pt x="13" y="15"/>
                        <a:pt x="13" y="15"/>
                      </a:cubicBezTo>
                      <a:cubicBezTo>
                        <a:pt x="13" y="15"/>
                        <a:pt x="13" y="15"/>
                        <a:pt x="13" y="15"/>
                      </a:cubicBezTo>
                      <a:cubicBezTo>
                        <a:pt x="13" y="15"/>
                        <a:pt x="13" y="15"/>
                        <a:pt x="13" y="15"/>
                      </a:cubicBezTo>
                      <a:cubicBezTo>
                        <a:pt x="13" y="15"/>
                        <a:pt x="14" y="15"/>
                        <a:pt x="14" y="15"/>
                      </a:cubicBezTo>
                      <a:cubicBezTo>
                        <a:pt x="14" y="15"/>
                        <a:pt x="14" y="15"/>
                        <a:pt x="14" y="15"/>
                      </a:cubicBezTo>
                      <a:moveTo>
                        <a:pt x="18" y="15"/>
                      </a:moveTo>
                      <a:cubicBezTo>
                        <a:pt x="18" y="15"/>
                        <a:pt x="19" y="15"/>
                        <a:pt x="19" y="15"/>
                      </a:cubicBezTo>
                      <a:cubicBezTo>
                        <a:pt x="19" y="15"/>
                        <a:pt x="18" y="15"/>
                        <a:pt x="18" y="15"/>
                      </a:cubicBezTo>
                      <a:moveTo>
                        <a:pt x="18" y="15"/>
                      </a:moveTo>
                      <a:cubicBezTo>
                        <a:pt x="18" y="15"/>
                        <a:pt x="18" y="15"/>
                        <a:pt x="18" y="15"/>
                      </a:cubicBezTo>
                      <a:cubicBezTo>
                        <a:pt x="18" y="15"/>
                        <a:pt x="18" y="15"/>
                        <a:pt x="18" y="15"/>
                      </a:cubicBezTo>
                      <a:cubicBezTo>
                        <a:pt x="18" y="15"/>
                        <a:pt x="18" y="15"/>
                        <a:pt x="18" y="15"/>
                      </a:cubicBezTo>
                      <a:moveTo>
                        <a:pt x="12" y="15"/>
                      </a:moveTo>
                      <a:cubicBezTo>
                        <a:pt x="12" y="15"/>
                        <a:pt x="12" y="15"/>
                        <a:pt x="12" y="15"/>
                      </a:cubicBezTo>
                      <a:cubicBezTo>
                        <a:pt x="12" y="15"/>
                        <a:pt x="12" y="15"/>
                        <a:pt x="12" y="15"/>
                      </a:cubicBezTo>
                      <a:moveTo>
                        <a:pt x="12" y="15"/>
                      </a:moveTo>
                      <a:cubicBezTo>
                        <a:pt x="12" y="15"/>
                        <a:pt x="12" y="15"/>
                        <a:pt x="12" y="15"/>
                      </a:cubicBezTo>
                      <a:cubicBezTo>
                        <a:pt x="12" y="15"/>
                        <a:pt x="12" y="15"/>
                        <a:pt x="12" y="15"/>
                      </a:cubicBezTo>
                      <a:moveTo>
                        <a:pt x="12" y="14"/>
                      </a:moveTo>
                      <a:cubicBezTo>
                        <a:pt x="12" y="14"/>
                        <a:pt x="12" y="14"/>
                        <a:pt x="12" y="15"/>
                      </a:cubicBezTo>
                      <a:cubicBezTo>
                        <a:pt x="12" y="14"/>
                        <a:pt x="12" y="14"/>
                        <a:pt x="12" y="14"/>
                      </a:cubicBezTo>
                      <a:moveTo>
                        <a:pt x="20" y="13"/>
                      </a:moveTo>
                      <a:cubicBezTo>
                        <a:pt x="20" y="14"/>
                        <a:pt x="20" y="14"/>
                        <a:pt x="20" y="14"/>
                      </a:cubicBezTo>
                      <a:cubicBezTo>
                        <a:pt x="20" y="14"/>
                        <a:pt x="20" y="14"/>
                        <a:pt x="20" y="14"/>
                      </a:cubicBezTo>
                      <a:cubicBezTo>
                        <a:pt x="20" y="14"/>
                        <a:pt x="20" y="14"/>
                        <a:pt x="20" y="14"/>
                      </a:cubicBezTo>
                      <a:cubicBezTo>
                        <a:pt x="20" y="14"/>
                        <a:pt x="20" y="14"/>
                        <a:pt x="20" y="13"/>
                      </a:cubicBezTo>
                      <a:moveTo>
                        <a:pt x="21" y="12"/>
                      </a:moveTo>
                      <a:cubicBezTo>
                        <a:pt x="21" y="12"/>
                        <a:pt x="21" y="12"/>
                        <a:pt x="21" y="12"/>
                      </a:cubicBezTo>
                      <a:cubicBezTo>
                        <a:pt x="21" y="12"/>
                        <a:pt x="21" y="12"/>
                        <a:pt x="21" y="12"/>
                      </a:cubicBezTo>
                      <a:moveTo>
                        <a:pt x="21" y="12"/>
                      </a:moveTo>
                      <a:cubicBezTo>
                        <a:pt x="21" y="12"/>
                        <a:pt x="21" y="12"/>
                        <a:pt x="21" y="12"/>
                      </a:cubicBezTo>
                      <a:cubicBezTo>
                        <a:pt x="21" y="12"/>
                        <a:pt x="21" y="12"/>
                        <a:pt x="21" y="12"/>
                      </a:cubicBezTo>
                      <a:cubicBezTo>
                        <a:pt x="21" y="12"/>
                        <a:pt x="21" y="12"/>
                        <a:pt x="21" y="12"/>
                      </a:cubicBezTo>
                      <a:cubicBezTo>
                        <a:pt x="21" y="12"/>
                        <a:pt x="21" y="12"/>
                        <a:pt x="21" y="12"/>
                      </a:cubicBezTo>
                      <a:moveTo>
                        <a:pt x="21" y="12"/>
                      </a:moveTo>
                      <a:cubicBezTo>
                        <a:pt x="21" y="12"/>
                        <a:pt x="21" y="12"/>
                        <a:pt x="21" y="12"/>
                      </a:cubicBezTo>
                      <a:cubicBezTo>
                        <a:pt x="21" y="12"/>
                        <a:pt x="21" y="12"/>
                        <a:pt x="21" y="12"/>
                      </a:cubicBezTo>
                      <a:moveTo>
                        <a:pt x="21" y="12"/>
                      </a:moveTo>
                      <a:cubicBezTo>
                        <a:pt x="21" y="12"/>
                        <a:pt x="21" y="12"/>
                        <a:pt x="21" y="12"/>
                      </a:cubicBezTo>
                      <a:cubicBezTo>
                        <a:pt x="21" y="12"/>
                        <a:pt x="21" y="12"/>
                        <a:pt x="21" y="12"/>
                      </a:cubicBezTo>
                      <a:cubicBezTo>
                        <a:pt x="21" y="12"/>
                        <a:pt x="21" y="12"/>
                        <a:pt x="21" y="12"/>
                      </a:cubicBezTo>
                      <a:moveTo>
                        <a:pt x="21" y="10"/>
                      </a:moveTo>
                      <a:cubicBezTo>
                        <a:pt x="22" y="11"/>
                        <a:pt x="22" y="11"/>
                        <a:pt x="22" y="11"/>
                      </a:cubicBezTo>
                      <a:cubicBezTo>
                        <a:pt x="22" y="12"/>
                        <a:pt x="22" y="12"/>
                        <a:pt x="21" y="12"/>
                      </a:cubicBezTo>
                      <a:cubicBezTo>
                        <a:pt x="22" y="12"/>
                        <a:pt x="22" y="11"/>
                        <a:pt x="21" y="10"/>
                      </a:cubicBezTo>
                      <a:moveTo>
                        <a:pt x="22" y="9"/>
                      </a:moveTo>
                      <a:cubicBezTo>
                        <a:pt x="22" y="9"/>
                        <a:pt x="22" y="9"/>
                        <a:pt x="22" y="9"/>
                      </a:cubicBezTo>
                      <a:cubicBezTo>
                        <a:pt x="22" y="9"/>
                        <a:pt x="22" y="9"/>
                        <a:pt x="22" y="9"/>
                      </a:cubicBezTo>
                      <a:cubicBezTo>
                        <a:pt x="22" y="9"/>
                        <a:pt x="22" y="9"/>
                        <a:pt x="22" y="9"/>
                      </a:cubicBezTo>
                      <a:moveTo>
                        <a:pt x="22" y="9"/>
                      </a:moveTo>
                      <a:cubicBezTo>
                        <a:pt x="22" y="9"/>
                        <a:pt x="22" y="9"/>
                        <a:pt x="22" y="9"/>
                      </a:cubicBezTo>
                      <a:cubicBezTo>
                        <a:pt x="22" y="9"/>
                        <a:pt x="22" y="9"/>
                        <a:pt x="22" y="9"/>
                      </a:cubicBezTo>
                      <a:cubicBezTo>
                        <a:pt x="22" y="9"/>
                        <a:pt x="22" y="9"/>
                        <a:pt x="22" y="9"/>
                      </a:cubicBezTo>
                      <a:moveTo>
                        <a:pt x="21" y="4"/>
                      </a:moveTo>
                      <a:cubicBezTo>
                        <a:pt x="21" y="4"/>
                        <a:pt x="21" y="4"/>
                        <a:pt x="21" y="4"/>
                      </a:cubicBezTo>
                      <a:cubicBezTo>
                        <a:pt x="21" y="4"/>
                        <a:pt x="22" y="5"/>
                        <a:pt x="22" y="6"/>
                      </a:cubicBezTo>
                      <a:cubicBezTo>
                        <a:pt x="22" y="6"/>
                        <a:pt x="22" y="7"/>
                        <a:pt x="22" y="7"/>
                      </a:cubicBezTo>
                      <a:cubicBezTo>
                        <a:pt x="22" y="7"/>
                        <a:pt x="22" y="6"/>
                        <a:pt x="22" y="6"/>
                      </a:cubicBezTo>
                      <a:cubicBezTo>
                        <a:pt x="22" y="5"/>
                        <a:pt x="21" y="4"/>
                        <a:pt x="21" y="4"/>
                      </a:cubicBezTo>
                      <a:moveTo>
                        <a:pt x="22" y="4"/>
                      </a:move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moveTo>
                        <a:pt x="22" y="4"/>
                      </a:moveTo>
                      <a:cubicBezTo>
                        <a:pt x="22" y="4"/>
                        <a:pt x="22" y="4"/>
                        <a:pt x="22" y="4"/>
                      </a:cubicBezTo>
                      <a:cubicBezTo>
                        <a:pt x="22" y="4"/>
                        <a:pt x="22" y="4"/>
                        <a:pt x="22" y="4"/>
                      </a:cubicBezTo>
                      <a:moveTo>
                        <a:pt x="22" y="4"/>
                      </a:moveTo>
                      <a:cubicBezTo>
                        <a:pt x="22" y="4"/>
                        <a:pt x="22" y="4"/>
                        <a:pt x="22" y="4"/>
                      </a:cubicBezTo>
                      <a:cubicBezTo>
                        <a:pt x="22" y="4"/>
                        <a:pt x="22" y="4"/>
                        <a:pt x="22" y="4"/>
                      </a:cubicBezTo>
                      <a:moveTo>
                        <a:pt x="0" y="0"/>
                      </a:moveTo>
                      <a:cubicBezTo>
                        <a:pt x="0" y="0"/>
                        <a:pt x="0" y="0"/>
                        <a:pt x="0" y="0"/>
                      </a:cubicBezTo>
                      <a:cubicBezTo>
                        <a:pt x="1" y="2"/>
                        <a:pt x="3" y="3"/>
                        <a:pt x="3" y="5"/>
                      </a:cubicBezTo>
                      <a:cubicBezTo>
                        <a:pt x="4" y="7"/>
                        <a:pt x="5" y="7"/>
                        <a:pt x="6" y="9"/>
                      </a:cubicBezTo>
                      <a:cubicBezTo>
                        <a:pt x="7" y="11"/>
                        <a:pt x="8" y="11"/>
                        <a:pt x="9" y="12"/>
                      </a:cubicBezTo>
                      <a:cubicBezTo>
                        <a:pt x="10" y="14"/>
                        <a:pt x="11" y="13"/>
                        <a:pt x="12" y="14"/>
                      </a:cubicBezTo>
                      <a:cubicBezTo>
                        <a:pt x="12" y="14"/>
                        <a:pt x="12" y="14"/>
                        <a:pt x="12" y="14"/>
                      </a:cubicBezTo>
                      <a:cubicBezTo>
                        <a:pt x="12" y="14"/>
                        <a:pt x="12" y="14"/>
                        <a:pt x="12" y="14"/>
                      </a:cubicBezTo>
                      <a:cubicBezTo>
                        <a:pt x="11" y="13"/>
                        <a:pt x="10" y="14"/>
                        <a:pt x="9" y="12"/>
                      </a:cubicBezTo>
                      <a:cubicBezTo>
                        <a:pt x="8" y="11"/>
                        <a:pt x="7" y="11"/>
                        <a:pt x="6" y="9"/>
                      </a:cubicBezTo>
                      <a:cubicBezTo>
                        <a:pt x="5" y="7"/>
                        <a:pt x="4" y="7"/>
                        <a:pt x="3" y="5"/>
                      </a:cubicBezTo>
                      <a:cubicBezTo>
                        <a:pt x="3" y="3"/>
                        <a:pt x="1" y="2"/>
                        <a:pt x="0" y="0"/>
                      </a:cubicBezTo>
                      <a:cubicBezTo>
                        <a:pt x="0" y="0"/>
                        <a:pt x="0" y="0"/>
                        <a:pt x="0" y="0"/>
                      </a:cubicBezTo>
                      <a:cubicBezTo>
                        <a:pt x="0" y="0"/>
                        <a:pt x="0" y="0"/>
                        <a:pt x="0" y="0"/>
                      </a:cubicBezTo>
                    </a:path>
                  </a:pathLst>
                </a:custGeom>
                <a:solidFill>
                  <a:srgbClr val="D1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5" name="Freeform 9336">
                  <a:extLst>
                    <a:ext uri="{FF2B5EF4-FFF2-40B4-BE49-F238E27FC236}">
                      <a16:creationId xmlns:a16="http://schemas.microsoft.com/office/drawing/2014/main" id="{B7AB298B-1C83-1811-BE7B-F994A9F856E1}"/>
                    </a:ext>
                  </a:extLst>
                </p:cNvPr>
                <p:cNvSpPr>
                  <a:spLocks/>
                </p:cNvSpPr>
                <p:nvPr/>
              </p:nvSpPr>
              <p:spPr bwMode="auto">
                <a:xfrm>
                  <a:off x="4366" y="2255"/>
                  <a:ext cx="18" cy="19"/>
                </a:xfrm>
                <a:custGeom>
                  <a:avLst/>
                  <a:gdLst>
                    <a:gd name="T0" fmla="*/ 2 w 22"/>
                    <a:gd name="T1" fmla="*/ 0 h 23"/>
                    <a:gd name="T2" fmla="*/ 2 w 22"/>
                    <a:gd name="T3" fmla="*/ 1 h 23"/>
                    <a:gd name="T4" fmla="*/ 1 w 22"/>
                    <a:gd name="T5" fmla="*/ 2 h 23"/>
                    <a:gd name="T6" fmla="*/ 0 w 22"/>
                    <a:gd name="T7" fmla="*/ 2 h 23"/>
                    <a:gd name="T8" fmla="*/ 0 w 22"/>
                    <a:gd name="T9" fmla="*/ 3 h 23"/>
                    <a:gd name="T10" fmla="*/ 1 w 22"/>
                    <a:gd name="T11" fmla="*/ 4 h 23"/>
                    <a:gd name="T12" fmla="*/ 2 w 22"/>
                    <a:gd name="T13" fmla="*/ 5 h 23"/>
                    <a:gd name="T14" fmla="*/ 2 w 22"/>
                    <a:gd name="T15" fmla="*/ 7 h 23"/>
                    <a:gd name="T16" fmla="*/ 4 w 22"/>
                    <a:gd name="T17" fmla="*/ 8 h 23"/>
                    <a:gd name="T18" fmla="*/ 5 w 22"/>
                    <a:gd name="T19" fmla="*/ 10 h 23"/>
                    <a:gd name="T20" fmla="*/ 6 w 22"/>
                    <a:gd name="T21" fmla="*/ 10 h 23"/>
                    <a:gd name="T22" fmla="*/ 6 w 22"/>
                    <a:gd name="T23" fmla="*/ 10 h 23"/>
                    <a:gd name="T24" fmla="*/ 6 w 22"/>
                    <a:gd name="T25" fmla="*/ 10 h 23"/>
                    <a:gd name="T26" fmla="*/ 6 w 22"/>
                    <a:gd name="T27" fmla="*/ 10 h 23"/>
                    <a:gd name="T28" fmla="*/ 6 w 22"/>
                    <a:gd name="T29" fmla="*/ 10 h 23"/>
                    <a:gd name="T30" fmla="*/ 7 w 22"/>
                    <a:gd name="T31" fmla="*/ 10 h 23"/>
                    <a:gd name="T32" fmla="*/ 7 w 22"/>
                    <a:gd name="T33" fmla="*/ 10 h 23"/>
                    <a:gd name="T34" fmla="*/ 7 w 22"/>
                    <a:gd name="T35" fmla="*/ 10 h 23"/>
                    <a:gd name="T36" fmla="*/ 7 w 22"/>
                    <a:gd name="T37" fmla="*/ 11 h 23"/>
                    <a:gd name="T38" fmla="*/ 7 w 22"/>
                    <a:gd name="T39" fmla="*/ 10 h 23"/>
                    <a:gd name="T40" fmla="*/ 8 w 22"/>
                    <a:gd name="T41" fmla="*/ 10 h 23"/>
                    <a:gd name="T42" fmla="*/ 8 w 22"/>
                    <a:gd name="T43" fmla="*/ 10 h 23"/>
                    <a:gd name="T44" fmla="*/ 8 w 22"/>
                    <a:gd name="T45" fmla="*/ 10 h 23"/>
                    <a:gd name="T46" fmla="*/ 9 w 22"/>
                    <a:gd name="T47" fmla="*/ 10 h 23"/>
                    <a:gd name="T48" fmla="*/ 9 w 22"/>
                    <a:gd name="T49" fmla="*/ 8 h 23"/>
                    <a:gd name="T50" fmla="*/ 9 w 22"/>
                    <a:gd name="T51" fmla="*/ 8 h 23"/>
                    <a:gd name="T52" fmla="*/ 9 w 22"/>
                    <a:gd name="T53" fmla="*/ 8 h 23"/>
                    <a:gd name="T54" fmla="*/ 9 w 22"/>
                    <a:gd name="T55" fmla="*/ 8 h 23"/>
                    <a:gd name="T56" fmla="*/ 9 w 22"/>
                    <a:gd name="T57" fmla="*/ 7 h 23"/>
                    <a:gd name="T58" fmla="*/ 9 w 22"/>
                    <a:gd name="T59" fmla="*/ 7 h 23"/>
                    <a:gd name="T60" fmla="*/ 9 w 22"/>
                    <a:gd name="T61" fmla="*/ 7 h 23"/>
                    <a:gd name="T62" fmla="*/ 9 w 22"/>
                    <a:gd name="T63" fmla="*/ 5 h 23"/>
                    <a:gd name="T64" fmla="*/ 9 w 22"/>
                    <a:gd name="T65" fmla="*/ 5 h 23"/>
                    <a:gd name="T66" fmla="*/ 9 w 22"/>
                    <a:gd name="T67" fmla="*/ 5 h 23"/>
                    <a:gd name="T68" fmla="*/ 9 w 22"/>
                    <a:gd name="T69" fmla="*/ 5 h 23"/>
                    <a:gd name="T70" fmla="*/ 9 w 22"/>
                    <a:gd name="T71" fmla="*/ 5 h 23"/>
                    <a:gd name="T72" fmla="*/ 9 w 22"/>
                    <a:gd name="T73" fmla="*/ 6 h 23"/>
                    <a:gd name="T74" fmla="*/ 9 w 22"/>
                    <a:gd name="T75" fmla="*/ 6 h 23"/>
                    <a:gd name="T76" fmla="*/ 9 w 22"/>
                    <a:gd name="T77" fmla="*/ 6 h 23"/>
                    <a:gd name="T78" fmla="*/ 8 w 22"/>
                    <a:gd name="T79" fmla="*/ 7 h 23"/>
                    <a:gd name="T80" fmla="*/ 8 w 22"/>
                    <a:gd name="T81" fmla="*/ 7 h 23"/>
                    <a:gd name="T82" fmla="*/ 7 w 22"/>
                    <a:gd name="T83" fmla="*/ 7 h 23"/>
                    <a:gd name="T84" fmla="*/ 7 w 22"/>
                    <a:gd name="T85" fmla="*/ 6 h 23"/>
                    <a:gd name="T86" fmla="*/ 7 w 22"/>
                    <a:gd name="T87" fmla="*/ 7 h 23"/>
                    <a:gd name="T88" fmla="*/ 7 w 22"/>
                    <a:gd name="T89" fmla="*/ 7 h 23"/>
                    <a:gd name="T90" fmla="*/ 7 w 22"/>
                    <a:gd name="T91" fmla="*/ 6 h 23"/>
                    <a:gd name="T92" fmla="*/ 6 w 22"/>
                    <a:gd name="T93" fmla="*/ 6 h 23"/>
                    <a:gd name="T94" fmla="*/ 6 w 22"/>
                    <a:gd name="T95" fmla="*/ 6 h 23"/>
                    <a:gd name="T96" fmla="*/ 6 w 22"/>
                    <a:gd name="T97" fmla="*/ 6 h 23"/>
                    <a:gd name="T98" fmla="*/ 6 w 22"/>
                    <a:gd name="T99" fmla="*/ 6 h 23"/>
                    <a:gd name="T100" fmla="*/ 4 w 22"/>
                    <a:gd name="T101" fmla="*/ 5 h 23"/>
                    <a:gd name="T102" fmla="*/ 2 w 22"/>
                    <a:gd name="T103" fmla="*/ 3 h 23"/>
                    <a:gd name="T104" fmla="*/ 2 w 22"/>
                    <a:gd name="T105" fmla="*/ 2 h 23"/>
                    <a:gd name="T106" fmla="*/ 2 w 22"/>
                    <a:gd name="T107" fmla="*/ 0 h 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 h="23">
                      <a:moveTo>
                        <a:pt x="2" y="0"/>
                      </a:moveTo>
                      <a:cubicBezTo>
                        <a:pt x="2" y="1"/>
                        <a:pt x="2" y="1"/>
                        <a:pt x="2" y="1"/>
                      </a:cubicBezTo>
                      <a:cubicBezTo>
                        <a:pt x="1" y="2"/>
                        <a:pt x="2" y="5"/>
                        <a:pt x="1" y="5"/>
                      </a:cubicBezTo>
                      <a:cubicBezTo>
                        <a:pt x="1" y="5"/>
                        <a:pt x="0" y="6"/>
                        <a:pt x="0" y="6"/>
                      </a:cubicBezTo>
                      <a:cubicBezTo>
                        <a:pt x="0" y="6"/>
                        <a:pt x="0" y="7"/>
                        <a:pt x="0" y="7"/>
                      </a:cubicBezTo>
                      <a:cubicBezTo>
                        <a:pt x="0" y="8"/>
                        <a:pt x="0" y="8"/>
                        <a:pt x="1" y="8"/>
                      </a:cubicBezTo>
                      <a:cubicBezTo>
                        <a:pt x="1" y="9"/>
                        <a:pt x="2" y="10"/>
                        <a:pt x="2" y="11"/>
                      </a:cubicBezTo>
                      <a:cubicBezTo>
                        <a:pt x="3" y="14"/>
                        <a:pt x="5" y="14"/>
                        <a:pt x="5" y="15"/>
                      </a:cubicBezTo>
                      <a:cubicBezTo>
                        <a:pt x="6" y="18"/>
                        <a:pt x="7" y="17"/>
                        <a:pt x="8" y="18"/>
                      </a:cubicBezTo>
                      <a:cubicBezTo>
                        <a:pt x="9" y="20"/>
                        <a:pt x="10" y="19"/>
                        <a:pt x="11" y="21"/>
                      </a:cubicBezTo>
                      <a:cubicBezTo>
                        <a:pt x="12" y="21"/>
                        <a:pt x="12" y="22"/>
                        <a:pt x="12" y="22"/>
                      </a:cubicBezTo>
                      <a:cubicBezTo>
                        <a:pt x="12" y="22"/>
                        <a:pt x="12" y="21"/>
                        <a:pt x="13" y="21"/>
                      </a:cubicBezTo>
                      <a:cubicBezTo>
                        <a:pt x="13" y="21"/>
                        <a:pt x="13" y="21"/>
                        <a:pt x="13" y="21"/>
                      </a:cubicBezTo>
                      <a:cubicBezTo>
                        <a:pt x="13" y="21"/>
                        <a:pt x="13" y="21"/>
                        <a:pt x="13" y="22"/>
                      </a:cubicBezTo>
                      <a:cubicBezTo>
                        <a:pt x="14" y="22"/>
                        <a:pt x="14" y="22"/>
                        <a:pt x="14" y="22"/>
                      </a:cubicBezTo>
                      <a:cubicBezTo>
                        <a:pt x="14" y="22"/>
                        <a:pt x="15" y="22"/>
                        <a:pt x="15" y="22"/>
                      </a:cubicBezTo>
                      <a:cubicBezTo>
                        <a:pt x="15" y="22"/>
                        <a:pt x="15" y="22"/>
                        <a:pt x="15" y="22"/>
                      </a:cubicBezTo>
                      <a:cubicBezTo>
                        <a:pt x="15" y="22"/>
                        <a:pt x="15" y="22"/>
                        <a:pt x="16" y="22"/>
                      </a:cubicBezTo>
                      <a:cubicBezTo>
                        <a:pt x="16" y="23"/>
                        <a:pt x="16" y="23"/>
                        <a:pt x="16" y="23"/>
                      </a:cubicBezTo>
                      <a:cubicBezTo>
                        <a:pt x="17" y="23"/>
                        <a:pt x="17" y="22"/>
                        <a:pt x="17" y="22"/>
                      </a:cubicBezTo>
                      <a:cubicBezTo>
                        <a:pt x="17" y="22"/>
                        <a:pt x="17" y="21"/>
                        <a:pt x="18" y="21"/>
                      </a:cubicBezTo>
                      <a:cubicBezTo>
                        <a:pt x="18" y="21"/>
                        <a:pt x="18" y="21"/>
                        <a:pt x="18" y="21"/>
                      </a:cubicBezTo>
                      <a:cubicBezTo>
                        <a:pt x="18" y="21"/>
                        <a:pt x="18" y="21"/>
                        <a:pt x="18" y="21"/>
                      </a:cubicBezTo>
                      <a:cubicBezTo>
                        <a:pt x="19" y="21"/>
                        <a:pt x="19" y="21"/>
                        <a:pt x="19" y="20"/>
                      </a:cubicBezTo>
                      <a:cubicBezTo>
                        <a:pt x="19" y="19"/>
                        <a:pt x="19" y="18"/>
                        <a:pt x="20" y="18"/>
                      </a:cubicBezTo>
                      <a:cubicBezTo>
                        <a:pt x="20" y="18"/>
                        <a:pt x="20" y="18"/>
                        <a:pt x="20" y="18"/>
                      </a:cubicBezTo>
                      <a:cubicBezTo>
                        <a:pt x="20" y="18"/>
                        <a:pt x="20" y="18"/>
                        <a:pt x="20" y="18"/>
                      </a:cubicBezTo>
                      <a:cubicBezTo>
                        <a:pt x="21" y="18"/>
                        <a:pt x="21" y="17"/>
                        <a:pt x="21" y="17"/>
                      </a:cubicBezTo>
                      <a:cubicBezTo>
                        <a:pt x="21" y="16"/>
                        <a:pt x="20" y="15"/>
                        <a:pt x="21" y="15"/>
                      </a:cubicBezTo>
                      <a:cubicBezTo>
                        <a:pt x="21" y="15"/>
                        <a:pt x="21" y="15"/>
                        <a:pt x="21" y="15"/>
                      </a:cubicBezTo>
                      <a:cubicBezTo>
                        <a:pt x="21" y="15"/>
                        <a:pt x="21" y="15"/>
                        <a:pt x="21" y="15"/>
                      </a:cubicBezTo>
                      <a:cubicBezTo>
                        <a:pt x="22" y="15"/>
                        <a:pt x="21" y="12"/>
                        <a:pt x="21" y="11"/>
                      </a:cubicBezTo>
                      <a:cubicBezTo>
                        <a:pt x="21" y="10"/>
                        <a:pt x="21" y="10"/>
                        <a:pt x="21" y="10"/>
                      </a:cubicBezTo>
                      <a:cubicBezTo>
                        <a:pt x="21" y="10"/>
                        <a:pt x="21" y="10"/>
                        <a:pt x="21" y="10"/>
                      </a:cubicBezTo>
                      <a:cubicBezTo>
                        <a:pt x="21" y="10"/>
                        <a:pt x="21" y="10"/>
                        <a:pt x="21" y="10"/>
                      </a:cubicBezTo>
                      <a:cubicBezTo>
                        <a:pt x="21" y="10"/>
                        <a:pt x="20" y="11"/>
                        <a:pt x="20" y="11"/>
                      </a:cubicBezTo>
                      <a:cubicBezTo>
                        <a:pt x="20" y="12"/>
                        <a:pt x="20" y="13"/>
                        <a:pt x="20" y="13"/>
                      </a:cubicBezTo>
                      <a:cubicBezTo>
                        <a:pt x="19" y="13"/>
                        <a:pt x="19" y="13"/>
                        <a:pt x="19" y="13"/>
                      </a:cubicBezTo>
                      <a:cubicBezTo>
                        <a:pt x="19" y="13"/>
                        <a:pt x="19" y="13"/>
                        <a:pt x="19" y="13"/>
                      </a:cubicBezTo>
                      <a:cubicBezTo>
                        <a:pt x="18" y="13"/>
                        <a:pt x="18" y="13"/>
                        <a:pt x="18" y="14"/>
                      </a:cubicBezTo>
                      <a:cubicBezTo>
                        <a:pt x="18" y="14"/>
                        <a:pt x="18" y="14"/>
                        <a:pt x="18" y="14"/>
                      </a:cubicBezTo>
                      <a:cubicBezTo>
                        <a:pt x="17" y="14"/>
                        <a:pt x="17" y="14"/>
                        <a:pt x="17" y="14"/>
                      </a:cubicBezTo>
                      <a:cubicBezTo>
                        <a:pt x="17" y="13"/>
                        <a:pt x="16" y="13"/>
                        <a:pt x="16" y="13"/>
                      </a:cubicBezTo>
                      <a:cubicBezTo>
                        <a:pt x="16" y="13"/>
                        <a:pt x="16" y="13"/>
                        <a:pt x="16" y="14"/>
                      </a:cubicBezTo>
                      <a:cubicBezTo>
                        <a:pt x="16" y="14"/>
                        <a:pt x="15" y="14"/>
                        <a:pt x="15" y="14"/>
                      </a:cubicBezTo>
                      <a:cubicBezTo>
                        <a:pt x="15" y="14"/>
                        <a:pt x="15" y="14"/>
                        <a:pt x="15" y="13"/>
                      </a:cubicBezTo>
                      <a:cubicBezTo>
                        <a:pt x="14" y="13"/>
                        <a:pt x="14" y="13"/>
                        <a:pt x="14" y="13"/>
                      </a:cubicBezTo>
                      <a:cubicBezTo>
                        <a:pt x="14" y="13"/>
                        <a:pt x="14" y="13"/>
                        <a:pt x="14" y="13"/>
                      </a:cubicBezTo>
                      <a:cubicBezTo>
                        <a:pt x="14" y="13"/>
                        <a:pt x="13" y="13"/>
                        <a:pt x="13" y="13"/>
                      </a:cubicBezTo>
                      <a:cubicBezTo>
                        <a:pt x="13" y="13"/>
                        <a:pt x="13" y="13"/>
                        <a:pt x="12" y="12"/>
                      </a:cubicBezTo>
                      <a:cubicBezTo>
                        <a:pt x="11" y="11"/>
                        <a:pt x="10" y="12"/>
                        <a:pt x="9" y="10"/>
                      </a:cubicBezTo>
                      <a:cubicBezTo>
                        <a:pt x="8" y="8"/>
                        <a:pt x="7" y="9"/>
                        <a:pt x="6" y="7"/>
                      </a:cubicBezTo>
                      <a:cubicBezTo>
                        <a:pt x="6" y="5"/>
                        <a:pt x="4" y="5"/>
                        <a:pt x="3" y="3"/>
                      </a:cubicBezTo>
                      <a:cubicBezTo>
                        <a:pt x="3" y="2"/>
                        <a:pt x="3" y="1"/>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6" name="Freeform 9337">
                  <a:extLst>
                    <a:ext uri="{FF2B5EF4-FFF2-40B4-BE49-F238E27FC236}">
                      <a16:creationId xmlns:a16="http://schemas.microsoft.com/office/drawing/2014/main" id="{10F9171F-E3E3-3F4F-7CE9-3789A97CB61F}"/>
                    </a:ext>
                  </a:extLst>
                </p:cNvPr>
                <p:cNvSpPr>
                  <a:spLocks/>
                </p:cNvSpPr>
                <p:nvPr/>
              </p:nvSpPr>
              <p:spPr bwMode="auto">
                <a:xfrm>
                  <a:off x="4363" y="2246"/>
                  <a:ext cx="4" cy="14"/>
                </a:xfrm>
                <a:custGeom>
                  <a:avLst/>
                  <a:gdLst>
                    <a:gd name="T0" fmla="*/ 0 w 5"/>
                    <a:gd name="T1" fmla="*/ 0 h 17"/>
                    <a:gd name="T2" fmla="*/ 0 w 5"/>
                    <a:gd name="T3" fmla="*/ 1 h 17"/>
                    <a:gd name="T4" fmla="*/ 0 w 5"/>
                    <a:gd name="T5" fmla="*/ 1 h 17"/>
                    <a:gd name="T6" fmla="*/ 0 w 5"/>
                    <a:gd name="T7" fmla="*/ 2 h 17"/>
                    <a:gd name="T8" fmla="*/ 0 w 5"/>
                    <a:gd name="T9" fmla="*/ 2 h 17"/>
                    <a:gd name="T10" fmla="*/ 0 w 5"/>
                    <a:gd name="T11" fmla="*/ 2 h 17"/>
                    <a:gd name="T12" fmla="*/ 1 w 5"/>
                    <a:gd name="T13" fmla="*/ 4 h 17"/>
                    <a:gd name="T14" fmla="*/ 1 w 5"/>
                    <a:gd name="T15" fmla="*/ 5 h 17"/>
                    <a:gd name="T16" fmla="*/ 0 w 5"/>
                    <a:gd name="T17" fmla="*/ 5 h 17"/>
                    <a:gd name="T18" fmla="*/ 2 w 5"/>
                    <a:gd name="T19" fmla="*/ 7 h 17"/>
                    <a:gd name="T20" fmla="*/ 2 w 5"/>
                    <a:gd name="T21" fmla="*/ 7 h 17"/>
                    <a:gd name="T22" fmla="*/ 2 w 5"/>
                    <a:gd name="T23" fmla="*/ 8 h 17"/>
                    <a:gd name="T24" fmla="*/ 2 w 5"/>
                    <a:gd name="T25" fmla="*/ 8 h 17"/>
                    <a:gd name="T26" fmla="*/ 2 w 5"/>
                    <a:gd name="T27" fmla="*/ 8 h 17"/>
                    <a:gd name="T28" fmla="*/ 2 w 5"/>
                    <a:gd name="T29" fmla="*/ 8 h 17"/>
                    <a:gd name="T30" fmla="*/ 2 w 5"/>
                    <a:gd name="T31" fmla="*/ 8 h 17"/>
                    <a:gd name="T32" fmla="*/ 2 w 5"/>
                    <a:gd name="T33" fmla="*/ 7 h 17"/>
                    <a:gd name="T34" fmla="*/ 2 w 5"/>
                    <a:gd name="T35" fmla="*/ 6 h 17"/>
                    <a:gd name="T36" fmla="*/ 2 w 5"/>
                    <a:gd name="T37" fmla="*/ 5 h 17"/>
                    <a:gd name="T38" fmla="*/ 2 w 5"/>
                    <a:gd name="T39" fmla="*/ 4 h 17"/>
                    <a:gd name="T40" fmla="*/ 2 w 5"/>
                    <a:gd name="T41" fmla="*/ 3 h 17"/>
                    <a:gd name="T42" fmla="*/ 2 w 5"/>
                    <a:gd name="T43" fmla="*/ 4 h 17"/>
                    <a:gd name="T44" fmla="*/ 2 w 5"/>
                    <a:gd name="T45" fmla="*/ 5 h 17"/>
                    <a:gd name="T46" fmla="*/ 2 w 5"/>
                    <a:gd name="T47" fmla="*/ 5 h 17"/>
                    <a:gd name="T48" fmla="*/ 2 w 5"/>
                    <a:gd name="T49" fmla="*/ 5 h 17"/>
                    <a:gd name="T50" fmla="*/ 2 w 5"/>
                    <a:gd name="T51" fmla="*/ 3 h 17"/>
                    <a:gd name="T52" fmla="*/ 2 w 5"/>
                    <a:gd name="T53" fmla="*/ 2 h 17"/>
                    <a:gd name="T54" fmla="*/ 0 w 5"/>
                    <a:gd name="T55" fmla="*/ 0 h 17"/>
                    <a:gd name="T56" fmla="*/ 0 w 5"/>
                    <a:gd name="T57" fmla="*/ 0 h 1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 h="17">
                      <a:moveTo>
                        <a:pt x="0" y="0"/>
                      </a:moveTo>
                      <a:cubicBezTo>
                        <a:pt x="0" y="0"/>
                        <a:pt x="0" y="1"/>
                        <a:pt x="0" y="1"/>
                      </a:cubicBezTo>
                      <a:cubicBezTo>
                        <a:pt x="0" y="1"/>
                        <a:pt x="0" y="1"/>
                        <a:pt x="0" y="1"/>
                      </a:cubicBezTo>
                      <a:cubicBezTo>
                        <a:pt x="0" y="2"/>
                        <a:pt x="0" y="4"/>
                        <a:pt x="0" y="5"/>
                      </a:cubicBezTo>
                      <a:cubicBezTo>
                        <a:pt x="0" y="5"/>
                        <a:pt x="0" y="5"/>
                        <a:pt x="0" y="5"/>
                      </a:cubicBezTo>
                      <a:cubicBezTo>
                        <a:pt x="0" y="6"/>
                        <a:pt x="0" y="6"/>
                        <a:pt x="0" y="6"/>
                      </a:cubicBezTo>
                      <a:cubicBezTo>
                        <a:pt x="0" y="7"/>
                        <a:pt x="1" y="9"/>
                        <a:pt x="1" y="9"/>
                      </a:cubicBezTo>
                      <a:cubicBezTo>
                        <a:pt x="1" y="10"/>
                        <a:pt x="1" y="10"/>
                        <a:pt x="1" y="10"/>
                      </a:cubicBezTo>
                      <a:cubicBezTo>
                        <a:pt x="0" y="10"/>
                        <a:pt x="0" y="10"/>
                        <a:pt x="0" y="10"/>
                      </a:cubicBezTo>
                      <a:cubicBezTo>
                        <a:pt x="0" y="12"/>
                        <a:pt x="2" y="14"/>
                        <a:pt x="2" y="16"/>
                      </a:cubicBezTo>
                      <a:cubicBezTo>
                        <a:pt x="3" y="16"/>
                        <a:pt x="3" y="16"/>
                        <a:pt x="3" y="16"/>
                      </a:cubicBezTo>
                      <a:cubicBezTo>
                        <a:pt x="3" y="16"/>
                        <a:pt x="3" y="16"/>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4" y="16"/>
                        <a:pt x="4" y="16"/>
                      </a:cubicBezTo>
                      <a:cubicBezTo>
                        <a:pt x="5" y="16"/>
                        <a:pt x="4" y="13"/>
                        <a:pt x="5" y="12"/>
                      </a:cubicBezTo>
                      <a:cubicBezTo>
                        <a:pt x="5" y="12"/>
                        <a:pt x="5" y="12"/>
                        <a:pt x="5" y="11"/>
                      </a:cubicBezTo>
                      <a:cubicBezTo>
                        <a:pt x="5" y="11"/>
                        <a:pt x="4" y="10"/>
                        <a:pt x="4" y="9"/>
                      </a:cubicBezTo>
                      <a:cubicBezTo>
                        <a:pt x="3" y="8"/>
                        <a:pt x="3" y="8"/>
                        <a:pt x="3" y="7"/>
                      </a:cubicBezTo>
                      <a:cubicBezTo>
                        <a:pt x="3" y="8"/>
                        <a:pt x="3" y="8"/>
                        <a:pt x="3" y="9"/>
                      </a:cubicBezTo>
                      <a:cubicBezTo>
                        <a:pt x="3" y="10"/>
                        <a:pt x="3" y="10"/>
                        <a:pt x="2" y="11"/>
                      </a:cubicBezTo>
                      <a:cubicBezTo>
                        <a:pt x="2" y="11"/>
                        <a:pt x="2" y="11"/>
                        <a:pt x="2" y="11"/>
                      </a:cubicBezTo>
                      <a:cubicBezTo>
                        <a:pt x="2" y="11"/>
                        <a:pt x="2" y="11"/>
                        <a:pt x="2" y="11"/>
                      </a:cubicBezTo>
                      <a:cubicBezTo>
                        <a:pt x="3" y="10"/>
                        <a:pt x="3" y="8"/>
                        <a:pt x="3" y="7"/>
                      </a:cubicBezTo>
                      <a:cubicBezTo>
                        <a:pt x="2" y="6"/>
                        <a:pt x="2" y="5"/>
                        <a:pt x="2" y="5"/>
                      </a:cubicBezTo>
                      <a:cubicBezTo>
                        <a:pt x="2" y="3"/>
                        <a:pt x="1" y="1"/>
                        <a:pt x="0" y="0"/>
                      </a:cubicBezTo>
                      <a:cubicBezTo>
                        <a:pt x="0" y="0"/>
                        <a:pt x="0" y="0"/>
                        <a:pt x="0"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7" name="Freeform 9338">
                  <a:extLst>
                    <a:ext uri="{FF2B5EF4-FFF2-40B4-BE49-F238E27FC236}">
                      <a16:creationId xmlns:a16="http://schemas.microsoft.com/office/drawing/2014/main" id="{CE31514D-7AA7-F3CF-C3F9-572A322A8FE6}"/>
                    </a:ext>
                  </a:extLst>
                </p:cNvPr>
                <p:cNvSpPr>
                  <a:spLocks/>
                </p:cNvSpPr>
                <p:nvPr/>
              </p:nvSpPr>
              <p:spPr bwMode="auto">
                <a:xfrm>
                  <a:off x="4365" y="2259"/>
                  <a:ext cx="1" cy="1"/>
                </a:xfrm>
                <a:custGeom>
                  <a:avLst/>
                  <a:gdLst>
                    <a:gd name="T0" fmla="*/ 1 w 1"/>
                    <a:gd name="T1" fmla="*/ 0 h 1"/>
                    <a:gd name="T2" fmla="*/ 0 w 1"/>
                    <a:gd name="T3" fmla="*/ 0 h 1"/>
                    <a:gd name="T4" fmla="*/ 0 w 1"/>
                    <a:gd name="T5" fmla="*/ 1 h 1"/>
                    <a:gd name="T6" fmla="*/ 1 w 1"/>
                    <a:gd name="T7" fmla="*/ 1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1" y="0"/>
                        <a:pt x="0" y="0"/>
                      </a:cubicBezTo>
                      <a:cubicBezTo>
                        <a:pt x="0" y="0"/>
                        <a:pt x="0" y="1"/>
                        <a:pt x="0" y="1"/>
                      </a:cubicBezTo>
                      <a:cubicBezTo>
                        <a:pt x="1" y="1"/>
                        <a:pt x="1" y="1"/>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8" name="Freeform 9339">
                  <a:extLst>
                    <a:ext uri="{FF2B5EF4-FFF2-40B4-BE49-F238E27FC236}">
                      <a16:creationId xmlns:a16="http://schemas.microsoft.com/office/drawing/2014/main" id="{8CDBAE56-60D0-FA30-1E9B-63282F4C8032}"/>
                    </a:ext>
                  </a:extLst>
                </p:cNvPr>
                <p:cNvSpPr>
                  <a:spLocks/>
                </p:cNvSpPr>
                <p:nvPr/>
              </p:nvSpPr>
              <p:spPr bwMode="auto">
                <a:xfrm>
                  <a:off x="4365" y="2260"/>
                  <a:ext cx="1" cy="1"/>
                </a:xfrm>
                <a:custGeom>
                  <a:avLst/>
                  <a:gdLst>
                    <a:gd name="T0" fmla="*/ 1 w 1"/>
                    <a:gd name="T1" fmla="*/ 0 h 1"/>
                    <a:gd name="T2" fmla="*/ 1 w 1"/>
                    <a:gd name="T3" fmla="*/ 0 h 1"/>
                    <a:gd name="T4" fmla="*/ 0 w 1"/>
                    <a:gd name="T5" fmla="*/ 0 h 1"/>
                    <a:gd name="T6" fmla="*/ 0 w 1"/>
                    <a:gd name="T7" fmla="*/ 0 h 1"/>
                    <a:gd name="T8" fmla="*/ 1 w 1"/>
                    <a:gd name="T9" fmla="*/ 1 h 1"/>
                    <a:gd name="T10" fmla="*/ 1 w 1"/>
                    <a:gd name="T11" fmla="*/ 0 h 1"/>
                    <a:gd name="T12" fmla="*/ 1 w 1"/>
                    <a:gd name="T13" fmla="*/ 0 h 1"/>
                    <a:gd name="T14" fmla="*/ 1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1" y="0"/>
                      </a:moveTo>
                      <a:cubicBezTo>
                        <a:pt x="1" y="0"/>
                        <a:pt x="1" y="0"/>
                        <a:pt x="1" y="0"/>
                      </a:cubicBezTo>
                      <a:cubicBezTo>
                        <a:pt x="0" y="0"/>
                        <a:pt x="0" y="0"/>
                        <a:pt x="0" y="0"/>
                      </a:cubicBezTo>
                      <a:cubicBezTo>
                        <a:pt x="0" y="0"/>
                        <a:pt x="0" y="0"/>
                        <a:pt x="0" y="0"/>
                      </a:cubicBezTo>
                      <a:cubicBezTo>
                        <a:pt x="1" y="0"/>
                        <a:pt x="1" y="1"/>
                        <a:pt x="1" y="1"/>
                      </a:cubicBezTo>
                      <a:cubicBezTo>
                        <a:pt x="1" y="1"/>
                        <a:pt x="1" y="0"/>
                        <a:pt x="1" y="0"/>
                      </a:cubicBezTo>
                      <a:cubicBezTo>
                        <a:pt x="1" y="0"/>
                        <a:pt x="1" y="0"/>
                        <a:pt x="1" y="0"/>
                      </a:cubicBezTo>
                      <a:cubicBezTo>
                        <a:pt x="1" y="0"/>
                        <a:pt x="1" y="0"/>
                        <a:pt x="1" y="0"/>
                      </a:cubicBezTo>
                    </a:path>
                  </a:pathLst>
                </a:custGeom>
                <a:solidFill>
                  <a:srgbClr val="BDBF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59" name="Freeform 9340">
                  <a:extLst>
                    <a:ext uri="{FF2B5EF4-FFF2-40B4-BE49-F238E27FC236}">
                      <a16:creationId xmlns:a16="http://schemas.microsoft.com/office/drawing/2014/main" id="{18641FC5-A154-4F1A-5A30-FD27D1D3DD59}"/>
                    </a:ext>
                  </a:extLst>
                </p:cNvPr>
                <p:cNvSpPr>
                  <a:spLocks/>
                </p:cNvSpPr>
                <p:nvPr/>
              </p:nvSpPr>
              <p:spPr bwMode="auto">
                <a:xfrm>
                  <a:off x="4363" y="2250"/>
                  <a:ext cx="1" cy="1"/>
                </a:xfrm>
                <a:custGeom>
                  <a:avLst/>
                  <a:gdLst>
                    <a:gd name="T0" fmla="*/ 0 w 1"/>
                    <a:gd name="T1" fmla="*/ 0 h 1"/>
                    <a:gd name="T2" fmla="*/ 0 w 1"/>
                    <a:gd name="T3" fmla="*/ 0 h 1"/>
                    <a:gd name="T4" fmla="*/ 0 w 1"/>
                    <a:gd name="T5" fmla="*/ 1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0" name="Freeform 9341">
                  <a:extLst>
                    <a:ext uri="{FF2B5EF4-FFF2-40B4-BE49-F238E27FC236}">
                      <a16:creationId xmlns:a16="http://schemas.microsoft.com/office/drawing/2014/main" id="{E759CF06-4209-C91F-2C1D-89C4DBDFB98D}"/>
                    </a:ext>
                  </a:extLst>
                </p:cNvPr>
                <p:cNvSpPr>
                  <a:spLocks noEditPoints="1"/>
                </p:cNvSpPr>
                <p:nvPr/>
              </p:nvSpPr>
              <p:spPr bwMode="auto">
                <a:xfrm>
                  <a:off x="4365" y="2252"/>
                  <a:ext cx="1" cy="3"/>
                </a:xfrm>
                <a:custGeom>
                  <a:avLst/>
                  <a:gdLst>
                    <a:gd name="T0" fmla="*/ 0 w 1"/>
                    <a:gd name="T1" fmla="*/ 2 h 4"/>
                    <a:gd name="T2" fmla="*/ 0 w 1"/>
                    <a:gd name="T3" fmla="*/ 2 h 4"/>
                    <a:gd name="T4" fmla="*/ 0 w 1"/>
                    <a:gd name="T5" fmla="*/ 2 h 4"/>
                    <a:gd name="T6" fmla="*/ 1 w 1"/>
                    <a:gd name="T7" fmla="*/ 0 h 4"/>
                    <a:gd name="T8" fmla="*/ 0 w 1"/>
                    <a:gd name="T9" fmla="*/ 2 h 4"/>
                    <a:gd name="T10" fmla="*/ 1 w 1"/>
                    <a:gd name="T11" fmla="*/ 2 h 4"/>
                    <a:gd name="T12" fmla="*/ 1 w 1"/>
                    <a:gd name="T13" fmla="*/ 0 h 4"/>
                    <a:gd name="T14" fmla="*/ 1 w 1"/>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4">
                      <a:moveTo>
                        <a:pt x="0" y="4"/>
                      </a:moveTo>
                      <a:cubicBezTo>
                        <a:pt x="0" y="4"/>
                        <a:pt x="0" y="4"/>
                        <a:pt x="0" y="4"/>
                      </a:cubicBezTo>
                      <a:cubicBezTo>
                        <a:pt x="0" y="4"/>
                        <a:pt x="0" y="4"/>
                        <a:pt x="0" y="4"/>
                      </a:cubicBezTo>
                      <a:moveTo>
                        <a:pt x="1" y="0"/>
                      </a:moveTo>
                      <a:cubicBezTo>
                        <a:pt x="1" y="1"/>
                        <a:pt x="1" y="3"/>
                        <a:pt x="0" y="4"/>
                      </a:cubicBezTo>
                      <a:cubicBezTo>
                        <a:pt x="1" y="3"/>
                        <a:pt x="1" y="3"/>
                        <a:pt x="1" y="2"/>
                      </a:cubicBezTo>
                      <a:cubicBezTo>
                        <a:pt x="1" y="1"/>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1" name="Freeform 9342">
                  <a:extLst>
                    <a:ext uri="{FF2B5EF4-FFF2-40B4-BE49-F238E27FC236}">
                      <a16:creationId xmlns:a16="http://schemas.microsoft.com/office/drawing/2014/main" id="{E0D2C30B-E171-35A2-49D4-C417343B4997}"/>
                    </a:ext>
                  </a:extLst>
                </p:cNvPr>
                <p:cNvSpPr>
                  <a:spLocks/>
                </p:cNvSpPr>
                <p:nvPr/>
              </p:nvSpPr>
              <p:spPr bwMode="auto">
                <a:xfrm>
                  <a:off x="4366" y="2262"/>
                  <a:ext cx="19" cy="16"/>
                </a:xfrm>
                <a:custGeom>
                  <a:avLst/>
                  <a:gdLst>
                    <a:gd name="T0" fmla="*/ 0 w 22"/>
                    <a:gd name="T1" fmla="*/ 2 h 19"/>
                    <a:gd name="T2" fmla="*/ 0 w 22"/>
                    <a:gd name="T3" fmla="*/ 2 h 19"/>
                    <a:gd name="T4" fmla="*/ 3 w 22"/>
                    <a:gd name="T5" fmla="*/ 6 h 19"/>
                    <a:gd name="T6" fmla="*/ 7 w 22"/>
                    <a:gd name="T7" fmla="*/ 8 h 19"/>
                    <a:gd name="T8" fmla="*/ 8 w 22"/>
                    <a:gd name="T9" fmla="*/ 8 h 19"/>
                    <a:gd name="T10" fmla="*/ 8 w 22"/>
                    <a:gd name="T11" fmla="*/ 8 h 19"/>
                    <a:gd name="T12" fmla="*/ 9 w 22"/>
                    <a:gd name="T13" fmla="*/ 9 h 19"/>
                    <a:gd name="T14" fmla="*/ 9 w 22"/>
                    <a:gd name="T15" fmla="*/ 9 h 19"/>
                    <a:gd name="T16" fmla="*/ 10 w 22"/>
                    <a:gd name="T17" fmla="*/ 9 h 19"/>
                    <a:gd name="T18" fmla="*/ 10 w 22"/>
                    <a:gd name="T19" fmla="*/ 8 h 19"/>
                    <a:gd name="T20" fmla="*/ 11 w 22"/>
                    <a:gd name="T21" fmla="*/ 8 h 19"/>
                    <a:gd name="T22" fmla="*/ 12 w 22"/>
                    <a:gd name="T23" fmla="*/ 7 h 19"/>
                    <a:gd name="T24" fmla="*/ 12 w 22"/>
                    <a:gd name="T25" fmla="*/ 7 h 19"/>
                    <a:gd name="T26" fmla="*/ 12 w 22"/>
                    <a:gd name="T27" fmla="*/ 6 h 19"/>
                    <a:gd name="T28" fmla="*/ 12 w 22"/>
                    <a:gd name="T29" fmla="*/ 6 h 19"/>
                    <a:gd name="T30" fmla="*/ 12 w 22"/>
                    <a:gd name="T31" fmla="*/ 6 h 19"/>
                    <a:gd name="T32" fmla="*/ 12 w 22"/>
                    <a:gd name="T33" fmla="*/ 5 h 19"/>
                    <a:gd name="T34" fmla="*/ 12 w 22"/>
                    <a:gd name="T35" fmla="*/ 3 h 19"/>
                    <a:gd name="T36" fmla="*/ 12 w 22"/>
                    <a:gd name="T37" fmla="*/ 3 h 19"/>
                    <a:gd name="T38" fmla="*/ 12 w 22"/>
                    <a:gd name="T39" fmla="*/ 2 h 19"/>
                    <a:gd name="T40" fmla="*/ 11 w 22"/>
                    <a:gd name="T41" fmla="*/ 2 h 19"/>
                    <a:gd name="T42" fmla="*/ 11 w 22"/>
                    <a:gd name="T43" fmla="*/ 2 h 19"/>
                    <a:gd name="T44" fmla="*/ 11 w 22"/>
                    <a:gd name="T45" fmla="*/ 3 h 19"/>
                    <a:gd name="T46" fmla="*/ 11 w 22"/>
                    <a:gd name="T47" fmla="*/ 3 h 19"/>
                    <a:gd name="T48" fmla="*/ 10 w 22"/>
                    <a:gd name="T49" fmla="*/ 5 h 19"/>
                    <a:gd name="T50" fmla="*/ 10 w 22"/>
                    <a:gd name="T51" fmla="*/ 5 h 19"/>
                    <a:gd name="T52" fmla="*/ 10 w 22"/>
                    <a:gd name="T53" fmla="*/ 7 h 19"/>
                    <a:gd name="T54" fmla="*/ 10 w 22"/>
                    <a:gd name="T55" fmla="*/ 7 h 19"/>
                    <a:gd name="T56" fmla="*/ 9 w 22"/>
                    <a:gd name="T57" fmla="*/ 8 h 19"/>
                    <a:gd name="T58" fmla="*/ 8 w 22"/>
                    <a:gd name="T59" fmla="*/ 7 h 19"/>
                    <a:gd name="T60" fmla="*/ 8 w 22"/>
                    <a:gd name="T61" fmla="*/ 7 h 19"/>
                    <a:gd name="T62" fmla="*/ 7 w 22"/>
                    <a:gd name="T63" fmla="*/ 7 h 19"/>
                    <a:gd name="T64" fmla="*/ 7 w 22"/>
                    <a:gd name="T65" fmla="*/ 7 h 19"/>
                    <a:gd name="T66" fmla="*/ 3 w 22"/>
                    <a:gd name="T67" fmla="*/ 5 h 19"/>
                    <a:gd name="T68" fmla="*/ 1 w 22"/>
                    <a:gd name="T69" fmla="*/ 3 h 19"/>
                    <a:gd name="T70" fmla="*/ 0 w 22"/>
                    <a:gd name="T71" fmla="*/ 0 h 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 h="19">
                      <a:moveTo>
                        <a:pt x="0" y="0"/>
                      </a:moveTo>
                      <a:cubicBezTo>
                        <a:pt x="0" y="1"/>
                        <a:pt x="0" y="1"/>
                        <a:pt x="0" y="2"/>
                      </a:cubicBezTo>
                      <a:cubicBezTo>
                        <a:pt x="0" y="2"/>
                        <a:pt x="0" y="2"/>
                        <a:pt x="0" y="2"/>
                      </a:cubicBezTo>
                      <a:cubicBezTo>
                        <a:pt x="0" y="2"/>
                        <a:pt x="0" y="2"/>
                        <a:pt x="0" y="2"/>
                      </a:cubicBezTo>
                      <a:cubicBezTo>
                        <a:pt x="1" y="4"/>
                        <a:pt x="3" y="5"/>
                        <a:pt x="3" y="7"/>
                      </a:cubicBezTo>
                      <a:cubicBezTo>
                        <a:pt x="4" y="9"/>
                        <a:pt x="5" y="9"/>
                        <a:pt x="6" y="11"/>
                      </a:cubicBezTo>
                      <a:cubicBezTo>
                        <a:pt x="7" y="13"/>
                        <a:pt x="8" y="13"/>
                        <a:pt x="9" y="14"/>
                      </a:cubicBezTo>
                      <a:cubicBezTo>
                        <a:pt x="10" y="16"/>
                        <a:pt x="11" y="15"/>
                        <a:pt x="12" y="16"/>
                      </a:cubicBezTo>
                      <a:cubicBezTo>
                        <a:pt x="12" y="17"/>
                        <a:pt x="13" y="17"/>
                        <a:pt x="13" y="17"/>
                      </a:cubicBezTo>
                      <a:cubicBezTo>
                        <a:pt x="13" y="17"/>
                        <a:pt x="13" y="17"/>
                        <a:pt x="13" y="17"/>
                      </a:cubicBezTo>
                      <a:cubicBezTo>
                        <a:pt x="13" y="17"/>
                        <a:pt x="14" y="17"/>
                        <a:pt x="14" y="17"/>
                      </a:cubicBezTo>
                      <a:cubicBezTo>
                        <a:pt x="14" y="17"/>
                        <a:pt x="14" y="17"/>
                        <a:pt x="14" y="17"/>
                      </a:cubicBezTo>
                      <a:cubicBezTo>
                        <a:pt x="15" y="18"/>
                        <a:pt x="15" y="18"/>
                        <a:pt x="15" y="18"/>
                      </a:cubicBezTo>
                      <a:cubicBezTo>
                        <a:pt x="15" y="18"/>
                        <a:pt x="15" y="18"/>
                        <a:pt x="15" y="18"/>
                      </a:cubicBezTo>
                      <a:cubicBezTo>
                        <a:pt x="16" y="17"/>
                        <a:pt x="16" y="17"/>
                        <a:pt x="16" y="17"/>
                      </a:cubicBezTo>
                      <a:cubicBezTo>
                        <a:pt x="16" y="17"/>
                        <a:pt x="16" y="17"/>
                        <a:pt x="16" y="18"/>
                      </a:cubicBezTo>
                      <a:cubicBezTo>
                        <a:pt x="17" y="18"/>
                        <a:pt x="17" y="19"/>
                        <a:pt x="17" y="19"/>
                      </a:cubicBezTo>
                      <a:cubicBezTo>
                        <a:pt x="18" y="19"/>
                        <a:pt x="18" y="18"/>
                        <a:pt x="18" y="18"/>
                      </a:cubicBezTo>
                      <a:cubicBezTo>
                        <a:pt x="18" y="17"/>
                        <a:pt x="18" y="17"/>
                        <a:pt x="18" y="17"/>
                      </a:cubicBezTo>
                      <a:cubicBezTo>
                        <a:pt x="18" y="17"/>
                        <a:pt x="19" y="17"/>
                        <a:pt x="19" y="17"/>
                      </a:cubicBezTo>
                      <a:cubicBezTo>
                        <a:pt x="19" y="17"/>
                        <a:pt x="19" y="17"/>
                        <a:pt x="19" y="17"/>
                      </a:cubicBezTo>
                      <a:cubicBezTo>
                        <a:pt x="20" y="17"/>
                        <a:pt x="20" y="16"/>
                        <a:pt x="20" y="16"/>
                      </a:cubicBezTo>
                      <a:cubicBezTo>
                        <a:pt x="20" y="15"/>
                        <a:pt x="20" y="14"/>
                        <a:pt x="21" y="14"/>
                      </a:cubicBezTo>
                      <a:cubicBezTo>
                        <a:pt x="21" y="14"/>
                        <a:pt x="21" y="14"/>
                        <a:pt x="21" y="14"/>
                      </a:cubicBezTo>
                      <a:cubicBezTo>
                        <a:pt x="21" y="14"/>
                        <a:pt x="21" y="14"/>
                        <a:pt x="21" y="14"/>
                      </a:cubicBezTo>
                      <a:cubicBezTo>
                        <a:pt x="21" y="14"/>
                        <a:pt x="22" y="14"/>
                        <a:pt x="22" y="13"/>
                      </a:cubicBezTo>
                      <a:cubicBezTo>
                        <a:pt x="22" y="13"/>
                        <a:pt x="22" y="13"/>
                        <a:pt x="21" y="12"/>
                      </a:cubicBezTo>
                      <a:cubicBezTo>
                        <a:pt x="21" y="12"/>
                        <a:pt x="21" y="12"/>
                        <a:pt x="21" y="12"/>
                      </a:cubicBezTo>
                      <a:cubicBezTo>
                        <a:pt x="21" y="12"/>
                        <a:pt x="21" y="11"/>
                        <a:pt x="21" y="11"/>
                      </a:cubicBezTo>
                      <a:cubicBezTo>
                        <a:pt x="21" y="11"/>
                        <a:pt x="21" y="11"/>
                        <a:pt x="22" y="11"/>
                      </a:cubicBezTo>
                      <a:cubicBezTo>
                        <a:pt x="22" y="11"/>
                        <a:pt x="22" y="11"/>
                        <a:pt x="22" y="11"/>
                      </a:cubicBezTo>
                      <a:cubicBezTo>
                        <a:pt x="22" y="11"/>
                        <a:pt x="22" y="11"/>
                        <a:pt x="22" y="11"/>
                      </a:cubicBezTo>
                      <a:cubicBezTo>
                        <a:pt x="22" y="11"/>
                        <a:pt x="22" y="10"/>
                        <a:pt x="22" y="10"/>
                      </a:cubicBezTo>
                      <a:cubicBezTo>
                        <a:pt x="22" y="10"/>
                        <a:pt x="22" y="10"/>
                        <a:pt x="22" y="9"/>
                      </a:cubicBezTo>
                      <a:cubicBezTo>
                        <a:pt x="22" y="9"/>
                        <a:pt x="22" y="8"/>
                        <a:pt x="22" y="8"/>
                      </a:cubicBezTo>
                      <a:cubicBezTo>
                        <a:pt x="22" y="7"/>
                        <a:pt x="21" y="6"/>
                        <a:pt x="21" y="6"/>
                      </a:cubicBezTo>
                      <a:cubicBezTo>
                        <a:pt x="21" y="6"/>
                        <a:pt x="21" y="6"/>
                        <a:pt x="22" y="6"/>
                      </a:cubicBezTo>
                      <a:cubicBezTo>
                        <a:pt x="22" y="6"/>
                        <a:pt x="22" y="6"/>
                        <a:pt x="22" y="6"/>
                      </a:cubicBezTo>
                      <a:cubicBezTo>
                        <a:pt x="22" y="6"/>
                        <a:pt x="22" y="5"/>
                        <a:pt x="22" y="5"/>
                      </a:cubicBezTo>
                      <a:cubicBezTo>
                        <a:pt x="22" y="4"/>
                        <a:pt x="21" y="3"/>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3"/>
                      </a:cubicBezTo>
                      <a:cubicBezTo>
                        <a:pt x="20" y="4"/>
                        <a:pt x="21" y="7"/>
                        <a:pt x="20" y="7"/>
                      </a:cubicBezTo>
                      <a:cubicBezTo>
                        <a:pt x="20" y="7"/>
                        <a:pt x="20" y="7"/>
                        <a:pt x="20" y="7"/>
                      </a:cubicBezTo>
                      <a:cubicBezTo>
                        <a:pt x="20" y="7"/>
                        <a:pt x="20" y="7"/>
                        <a:pt x="20" y="7"/>
                      </a:cubicBezTo>
                      <a:cubicBezTo>
                        <a:pt x="19" y="7"/>
                        <a:pt x="20" y="8"/>
                        <a:pt x="20" y="9"/>
                      </a:cubicBezTo>
                      <a:cubicBezTo>
                        <a:pt x="20" y="9"/>
                        <a:pt x="20" y="10"/>
                        <a:pt x="19" y="10"/>
                      </a:cubicBezTo>
                      <a:cubicBezTo>
                        <a:pt x="19" y="10"/>
                        <a:pt x="19" y="10"/>
                        <a:pt x="19" y="10"/>
                      </a:cubicBezTo>
                      <a:cubicBezTo>
                        <a:pt x="19" y="10"/>
                        <a:pt x="19" y="10"/>
                        <a:pt x="19" y="10"/>
                      </a:cubicBezTo>
                      <a:cubicBezTo>
                        <a:pt x="18" y="10"/>
                        <a:pt x="18" y="11"/>
                        <a:pt x="18" y="12"/>
                      </a:cubicBezTo>
                      <a:cubicBezTo>
                        <a:pt x="18" y="13"/>
                        <a:pt x="18" y="13"/>
                        <a:pt x="17" y="13"/>
                      </a:cubicBezTo>
                      <a:cubicBezTo>
                        <a:pt x="17" y="13"/>
                        <a:pt x="17" y="13"/>
                        <a:pt x="17" y="13"/>
                      </a:cubicBezTo>
                      <a:cubicBezTo>
                        <a:pt x="17" y="13"/>
                        <a:pt x="17" y="13"/>
                        <a:pt x="17" y="13"/>
                      </a:cubicBezTo>
                      <a:cubicBezTo>
                        <a:pt x="16" y="13"/>
                        <a:pt x="16" y="14"/>
                        <a:pt x="16" y="14"/>
                      </a:cubicBezTo>
                      <a:cubicBezTo>
                        <a:pt x="16" y="14"/>
                        <a:pt x="16" y="15"/>
                        <a:pt x="15" y="15"/>
                      </a:cubicBezTo>
                      <a:cubicBezTo>
                        <a:pt x="15" y="15"/>
                        <a:pt x="15" y="15"/>
                        <a:pt x="15" y="14"/>
                      </a:cubicBezTo>
                      <a:cubicBezTo>
                        <a:pt x="14" y="14"/>
                        <a:pt x="14" y="14"/>
                        <a:pt x="14" y="14"/>
                      </a:cubicBezTo>
                      <a:cubicBezTo>
                        <a:pt x="14" y="14"/>
                        <a:pt x="14" y="14"/>
                        <a:pt x="14" y="14"/>
                      </a:cubicBezTo>
                      <a:cubicBezTo>
                        <a:pt x="14" y="14"/>
                        <a:pt x="13" y="14"/>
                        <a:pt x="13" y="14"/>
                      </a:cubicBezTo>
                      <a:cubicBezTo>
                        <a:pt x="13" y="14"/>
                        <a:pt x="13" y="14"/>
                        <a:pt x="12" y="14"/>
                      </a:cubicBezTo>
                      <a:cubicBezTo>
                        <a:pt x="12" y="13"/>
                        <a:pt x="12" y="13"/>
                        <a:pt x="12" y="13"/>
                      </a:cubicBezTo>
                      <a:cubicBezTo>
                        <a:pt x="12" y="13"/>
                        <a:pt x="12" y="13"/>
                        <a:pt x="12" y="13"/>
                      </a:cubicBezTo>
                      <a:cubicBezTo>
                        <a:pt x="11" y="13"/>
                        <a:pt x="11" y="14"/>
                        <a:pt x="11" y="14"/>
                      </a:cubicBezTo>
                      <a:cubicBezTo>
                        <a:pt x="11" y="14"/>
                        <a:pt x="11" y="13"/>
                        <a:pt x="10" y="13"/>
                      </a:cubicBezTo>
                      <a:cubicBezTo>
                        <a:pt x="9" y="11"/>
                        <a:pt x="8" y="12"/>
                        <a:pt x="7" y="10"/>
                      </a:cubicBezTo>
                      <a:cubicBezTo>
                        <a:pt x="6" y="9"/>
                        <a:pt x="5" y="10"/>
                        <a:pt x="4" y="7"/>
                      </a:cubicBezTo>
                      <a:cubicBezTo>
                        <a:pt x="4" y="6"/>
                        <a:pt x="2" y="6"/>
                        <a:pt x="1" y="3"/>
                      </a:cubicBezTo>
                      <a:cubicBezTo>
                        <a:pt x="1" y="2"/>
                        <a:pt x="0" y="1"/>
                        <a:pt x="0" y="0"/>
                      </a:cubicBezTo>
                      <a:cubicBezTo>
                        <a:pt x="0" y="0"/>
                        <a:pt x="0" y="0"/>
                        <a:pt x="0" y="0"/>
                      </a:cubicBezTo>
                      <a:cubicBezTo>
                        <a:pt x="0" y="0"/>
                        <a:pt x="0" y="0"/>
                        <a:pt x="0" y="0"/>
                      </a:cubicBezTo>
                    </a:path>
                  </a:pathLst>
                </a:custGeom>
                <a:solidFill>
                  <a:srgbClr val="A981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2" name="Freeform 9343">
                  <a:extLst>
                    <a:ext uri="{FF2B5EF4-FFF2-40B4-BE49-F238E27FC236}">
                      <a16:creationId xmlns:a16="http://schemas.microsoft.com/office/drawing/2014/main" id="{5607E829-D194-7003-32F8-D0D8EC1871AB}"/>
                    </a:ext>
                  </a:extLst>
                </p:cNvPr>
                <p:cNvSpPr>
                  <a:spLocks/>
                </p:cNvSpPr>
                <p:nvPr/>
              </p:nvSpPr>
              <p:spPr bwMode="auto">
                <a:xfrm>
                  <a:off x="4367" y="2253"/>
                  <a:ext cx="1" cy="1"/>
                </a:xfrm>
                <a:custGeom>
                  <a:avLst/>
                  <a:gdLst>
                    <a:gd name="T0" fmla="*/ 0 w 1"/>
                    <a:gd name="T1" fmla="*/ 0 h 2"/>
                    <a:gd name="T2" fmla="*/ 0 w 1"/>
                    <a:gd name="T3" fmla="*/ 0 h 2"/>
                    <a:gd name="T4" fmla="*/ 1 w 1"/>
                    <a:gd name="T5" fmla="*/ 1 h 2"/>
                    <a:gd name="T6" fmla="*/ 1 w 1"/>
                    <a:gd name="T7" fmla="*/ 1 h 2"/>
                    <a:gd name="T8" fmla="*/ 1 w 1"/>
                    <a:gd name="T9" fmla="*/ 1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0"/>
                        <a:pt x="0" y="0"/>
                        <a:pt x="0" y="0"/>
                      </a:cubicBezTo>
                      <a:cubicBezTo>
                        <a:pt x="1" y="1"/>
                        <a:pt x="1" y="2"/>
                        <a:pt x="1" y="2"/>
                      </a:cubicBezTo>
                      <a:cubicBezTo>
                        <a:pt x="1" y="2"/>
                        <a:pt x="1" y="2"/>
                        <a:pt x="1" y="2"/>
                      </a:cubicBezTo>
                      <a:cubicBezTo>
                        <a:pt x="1" y="2"/>
                        <a:pt x="1" y="2"/>
                        <a:pt x="1" y="1"/>
                      </a:cubicBezTo>
                      <a:cubicBezTo>
                        <a:pt x="1" y="0"/>
                        <a:pt x="1"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3" name="Freeform 9344">
                  <a:extLst>
                    <a:ext uri="{FF2B5EF4-FFF2-40B4-BE49-F238E27FC236}">
                      <a16:creationId xmlns:a16="http://schemas.microsoft.com/office/drawing/2014/main" id="{0E098A00-58EC-8831-31A7-9B6890CD090B}"/>
                    </a:ext>
                  </a:extLst>
                </p:cNvPr>
                <p:cNvSpPr>
                  <a:spLocks/>
                </p:cNvSpPr>
                <p:nvPr/>
              </p:nvSpPr>
              <p:spPr bwMode="auto">
                <a:xfrm>
                  <a:off x="4366" y="2252"/>
                  <a:ext cx="1" cy="1"/>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1"/>
                        <a:pt x="0" y="1"/>
                        <a:pt x="0" y="1"/>
                      </a:cubicBezTo>
                      <a:cubicBezTo>
                        <a:pt x="0" y="1"/>
                        <a:pt x="1" y="1"/>
                        <a:pt x="1" y="1"/>
                      </a:cubicBezTo>
                      <a:cubicBezTo>
                        <a:pt x="1" y="1"/>
                        <a:pt x="1" y="1"/>
                        <a:pt x="1" y="1"/>
                      </a:cubicBezTo>
                      <a:cubicBezTo>
                        <a:pt x="1" y="1"/>
                        <a:pt x="1" y="1"/>
                        <a:pt x="1" y="1"/>
                      </a:cubicBezTo>
                      <a:cubicBezTo>
                        <a:pt x="1" y="1"/>
                        <a:pt x="1" y="0"/>
                        <a:pt x="0"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4" name="Freeform 9345">
                  <a:extLst>
                    <a:ext uri="{FF2B5EF4-FFF2-40B4-BE49-F238E27FC236}">
                      <a16:creationId xmlns:a16="http://schemas.microsoft.com/office/drawing/2014/main" id="{1C3B1A6C-095D-A3F8-0230-DD699BC2F168}"/>
                    </a:ext>
                  </a:extLst>
                </p:cNvPr>
                <p:cNvSpPr>
                  <a:spLocks/>
                </p:cNvSpPr>
                <p:nvPr/>
              </p:nvSpPr>
              <p:spPr bwMode="auto">
                <a:xfrm>
                  <a:off x="4368" y="2249"/>
                  <a:ext cx="1" cy="1"/>
                </a:xfrm>
                <a:custGeom>
                  <a:avLst/>
                  <a:gdLst>
                    <a:gd name="T0" fmla="*/ 0 w 1"/>
                    <a:gd name="T1" fmla="*/ 0 h 1"/>
                    <a:gd name="T2" fmla="*/ 0 w 1"/>
                    <a:gd name="T3" fmla="*/ 0 h 1"/>
                    <a:gd name="T4" fmla="*/ 0 w 1"/>
                    <a:gd name="T5" fmla="*/ 1 h 1"/>
                    <a:gd name="T6" fmla="*/ 0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1"/>
                        <a:pt x="0" y="1"/>
                        <a:pt x="0" y="1"/>
                      </a:cubicBezTo>
                      <a:cubicBezTo>
                        <a:pt x="0" y="1"/>
                        <a:pt x="0" y="0"/>
                        <a:pt x="0"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5" name="Freeform 9346">
                  <a:extLst>
                    <a:ext uri="{FF2B5EF4-FFF2-40B4-BE49-F238E27FC236}">
                      <a16:creationId xmlns:a16="http://schemas.microsoft.com/office/drawing/2014/main" id="{CD5862D1-D615-AF54-24D3-FCE898076085}"/>
                    </a:ext>
                  </a:extLst>
                </p:cNvPr>
                <p:cNvSpPr>
                  <a:spLocks/>
                </p:cNvSpPr>
                <p:nvPr/>
              </p:nvSpPr>
              <p:spPr bwMode="auto">
                <a:xfrm>
                  <a:off x="4366" y="2248"/>
                  <a:ext cx="2" cy="1"/>
                </a:xfrm>
                <a:custGeom>
                  <a:avLst/>
                  <a:gdLst>
                    <a:gd name="T0" fmla="*/ 0 w 2"/>
                    <a:gd name="T1" fmla="*/ 0 h 2"/>
                    <a:gd name="T2" fmla="*/ 1 w 2"/>
                    <a:gd name="T3" fmla="*/ 1 h 2"/>
                    <a:gd name="T4" fmla="*/ 1 w 2"/>
                    <a:gd name="T5" fmla="*/ 1 h 2"/>
                    <a:gd name="T6" fmla="*/ 1 w 2"/>
                    <a:gd name="T7" fmla="*/ 1 h 2"/>
                    <a:gd name="T8" fmla="*/ 2 w 2"/>
                    <a:gd name="T9" fmla="*/ 1 h 2"/>
                    <a:gd name="T10" fmla="*/ 2 w 2"/>
                    <a:gd name="T11" fmla="*/ 1 h 2"/>
                    <a:gd name="T12" fmla="*/ 0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0" y="0"/>
                      </a:moveTo>
                      <a:cubicBezTo>
                        <a:pt x="0" y="0"/>
                        <a:pt x="0" y="1"/>
                        <a:pt x="1" y="2"/>
                      </a:cubicBezTo>
                      <a:cubicBezTo>
                        <a:pt x="1" y="1"/>
                        <a:pt x="1" y="1"/>
                        <a:pt x="1" y="1"/>
                      </a:cubicBezTo>
                      <a:cubicBezTo>
                        <a:pt x="1" y="2"/>
                        <a:pt x="1" y="2"/>
                        <a:pt x="1" y="2"/>
                      </a:cubicBezTo>
                      <a:cubicBezTo>
                        <a:pt x="1" y="2"/>
                        <a:pt x="2" y="2"/>
                        <a:pt x="2" y="2"/>
                      </a:cubicBezTo>
                      <a:cubicBezTo>
                        <a:pt x="2" y="2"/>
                        <a:pt x="2" y="2"/>
                        <a:pt x="2" y="2"/>
                      </a:cubicBezTo>
                      <a:cubicBezTo>
                        <a:pt x="1" y="1"/>
                        <a:pt x="0" y="0"/>
                        <a:pt x="0" y="0"/>
                      </a:cubicBezTo>
                      <a:cubicBezTo>
                        <a:pt x="0" y="0"/>
                        <a:pt x="0" y="0"/>
                        <a:pt x="0"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6" name="Freeform 9347">
                  <a:extLst>
                    <a:ext uri="{FF2B5EF4-FFF2-40B4-BE49-F238E27FC236}">
                      <a16:creationId xmlns:a16="http://schemas.microsoft.com/office/drawing/2014/main" id="{74C12DB3-1899-9FAB-8842-5E8357BFA9C4}"/>
                    </a:ext>
                  </a:extLst>
                </p:cNvPr>
                <p:cNvSpPr>
                  <a:spLocks/>
                </p:cNvSpPr>
                <p:nvPr/>
              </p:nvSpPr>
              <p:spPr bwMode="auto">
                <a:xfrm>
                  <a:off x="4367" y="2249"/>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1"/>
                      </a:cubicBezTo>
                      <a:cubicBezTo>
                        <a:pt x="0" y="1"/>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7" name="Freeform 9348">
                  <a:extLst>
                    <a:ext uri="{FF2B5EF4-FFF2-40B4-BE49-F238E27FC236}">
                      <a16:creationId xmlns:a16="http://schemas.microsoft.com/office/drawing/2014/main" id="{0E4E628A-8722-D554-7CE5-11284A9EA414}"/>
                    </a:ext>
                  </a:extLst>
                </p:cNvPr>
                <p:cNvSpPr>
                  <a:spLocks/>
                </p:cNvSpPr>
                <p:nvPr/>
              </p:nvSpPr>
              <p:spPr bwMode="auto">
                <a:xfrm>
                  <a:off x="4370" y="2254"/>
                  <a:ext cx="2" cy="2"/>
                </a:xfrm>
                <a:custGeom>
                  <a:avLst/>
                  <a:gdLst>
                    <a:gd name="T0" fmla="*/ 1 w 3"/>
                    <a:gd name="T1" fmla="*/ 0 h 3"/>
                    <a:gd name="T2" fmla="*/ 1 w 3"/>
                    <a:gd name="T3" fmla="*/ 1 h 3"/>
                    <a:gd name="T4" fmla="*/ 1 w 3"/>
                    <a:gd name="T5" fmla="*/ 1 h 3"/>
                    <a:gd name="T6" fmla="*/ 1 w 3"/>
                    <a:gd name="T7" fmla="*/ 1 h 3"/>
                    <a:gd name="T8" fmla="*/ 1 w 3"/>
                    <a:gd name="T9" fmla="*/ 1 h 3"/>
                    <a:gd name="T10" fmla="*/ 1 w 3"/>
                    <a:gd name="T11" fmla="*/ 0 h 3"/>
                    <a:gd name="T12" fmla="*/ 1 w 3"/>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1" y="0"/>
                      </a:moveTo>
                      <a:cubicBezTo>
                        <a:pt x="1" y="0"/>
                        <a:pt x="0" y="1"/>
                        <a:pt x="1" y="1"/>
                      </a:cubicBezTo>
                      <a:cubicBezTo>
                        <a:pt x="1" y="1"/>
                        <a:pt x="1" y="1"/>
                        <a:pt x="1" y="1"/>
                      </a:cubicBezTo>
                      <a:cubicBezTo>
                        <a:pt x="1" y="1"/>
                        <a:pt x="1" y="1"/>
                        <a:pt x="1" y="1"/>
                      </a:cubicBezTo>
                      <a:cubicBezTo>
                        <a:pt x="2" y="1"/>
                        <a:pt x="3" y="3"/>
                        <a:pt x="3" y="3"/>
                      </a:cubicBezTo>
                      <a:cubicBezTo>
                        <a:pt x="3" y="2"/>
                        <a:pt x="2" y="1"/>
                        <a:pt x="1"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8" name="Freeform 9349">
                  <a:extLst>
                    <a:ext uri="{FF2B5EF4-FFF2-40B4-BE49-F238E27FC236}">
                      <a16:creationId xmlns:a16="http://schemas.microsoft.com/office/drawing/2014/main" id="{C43D3BEC-B6D3-9B66-97F9-E8A13CE69136}"/>
                    </a:ext>
                  </a:extLst>
                </p:cNvPr>
                <p:cNvSpPr>
                  <a:spLocks noEditPoints="1"/>
                </p:cNvSpPr>
                <p:nvPr/>
              </p:nvSpPr>
              <p:spPr bwMode="auto">
                <a:xfrm>
                  <a:off x="4370" y="2247"/>
                  <a:ext cx="2" cy="4"/>
                </a:xfrm>
                <a:custGeom>
                  <a:avLst/>
                  <a:gdLst>
                    <a:gd name="T0" fmla="*/ 0 w 3"/>
                    <a:gd name="T1" fmla="*/ 0 h 5"/>
                    <a:gd name="T2" fmla="*/ 1 w 3"/>
                    <a:gd name="T3" fmla="*/ 2 h 5"/>
                    <a:gd name="T4" fmla="*/ 1 w 3"/>
                    <a:gd name="T5" fmla="*/ 2 h 5"/>
                    <a:gd name="T6" fmla="*/ 1 w 3"/>
                    <a:gd name="T7" fmla="*/ 2 h 5"/>
                    <a:gd name="T8" fmla="*/ 1 w 3"/>
                    <a:gd name="T9" fmla="*/ 2 h 5"/>
                    <a:gd name="T10" fmla="*/ 0 w 3"/>
                    <a:gd name="T11" fmla="*/ 0 h 5"/>
                    <a:gd name="T12" fmla="*/ 1 w 3"/>
                    <a:gd name="T13" fmla="*/ 0 h 5"/>
                    <a:gd name="T14" fmla="*/ 0 w 3"/>
                    <a:gd name="T15" fmla="*/ 0 h 5"/>
                    <a:gd name="T16" fmla="*/ 0 w 3"/>
                    <a:gd name="T17" fmla="*/ 0 h 5"/>
                    <a:gd name="T18" fmla="*/ 0 w 3"/>
                    <a:gd name="T19" fmla="*/ 0 h 5"/>
                    <a:gd name="T20" fmla="*/ 1 w 3"/>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5">
                      <a:moveTo>
                        <a:pt x="0" y="0"/>
                      </a:moveTo>
                      <a:cubicBezTo>
                        <a:pt x="0" y="0"/>
                        <a:pt x="1" y="2"/>
                        <a:pt x="1" y="2"/>
                      </a:cubicBezTo>
                      <a:cubicBezTo>
                        <a:pt x="1" y="3"/>
                        <a:pt x="3" y="5"/>
                        <a:pt x="3" y="5"/>
                      </a:cubicBezTo>
                      <a:cubicBezTo>
                        <a:pt x="3" y="5"/>
                        <a:pt x="3" y="5"/>
                        <a:pt x="3" y="4"/>
                      </a:cubicBezTo>
                      <a:cubicBezTo>
                        <a:pt x="3" y="4"/>
                        <a:pt x="3" y="3"/>
                        <a:pt x="2" y="3"/>
                      </a:cubicBezTo>
                      <a:cubicBezTo>
                        <a:pt x="2" y="2"/>
                        <a:pt x="1" y="1"/>
                        <a:pt x="0" y="0"/>
                      </a:cubicBezTo>
                      <a:moveTo>
                        <a:pt x="1" y="0"/>
                      </a:moveTo>
                      <a:cubicBezTo>
                        <a:pt x="0" y="0"/>
                        <a:pt x="0" y="0"/>
                        <a:pt x="0" y="0"/>
                      </a:cubicBezTo>
                      <a:cubicBezTo>
                        <a:pt x="0" y="0"/>
                        <a:pt x="0" y="0"/>
                        <a:pt x="0" y="0"/>
                      </a:cubicBezTo>
                      <a:cubicBezTo>
                        <a:pt x="0" y="0"/>
                        <a:pt x="0" y="0"/>
                        <a:pt x="0"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69" name="Freeform 9350">
                  <a:extLst>
                    <a:ext uri="{FF2B5EF4-FFF2-40B4-BE49-F238E27FC236}">
                      <a16:creationId xmlns:a16="http://schemas.microsoft.com/office/drawing/2014/main" id="{0CAEBD6D-7E12-439E-DF71-3199B7246E5A}"/>
                    </a:ext>
                  </a:extLst>
                </p:cNvPr>
                <p:cNvSpPr>
                  <a:spLocks/>
                </p:cNvSpPr>
                <p:nvPr/>
              </p:nvSpPr>
              <p:spPr bwMode="auto">
                <a:xfrm>
                  <a:off x="4367" y="2245"/>
                  <a:ext cx="2" cy="1"/>
                </a:xfrm>
                <a:custGeom>
                  <a:avLst/>
                  <a:gdLst>
                    <a:gd name="T0" fmla="*/ 1 w 2"/>
                    <a:gd name="T1" fmla="*/ 0 h 1"/>
                    <a:gd name="T2" fmla="*/ 1 w 2"/>
                    <a:gd name="T3" fmla="*/ 0 h 1"/>
                    <a:gd name="T4" fmla="*/ 2 w 2"/>
                    <a:gd name="T5" fmla="*/ 1 h 1"/>
                    <a:gd name="T6" fmla="*/ 1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1" y="0"/>
                      </a:moveTo>
                      <a:cubicBezTo>
                        <a:pt x="0" y="0"/>
                        <a:pt x="0" y="0"/>
                        <a:pt x="1" y="0"/>
                      </a:cubicBezTo>
                      <a:cubicBezTo>
                        <a:pt x="1" y="1"/>
                        <a:pt x="1" y="1"/>
                        <a:pt x="2" y="1"/>
                      </a:cubicBezTo>
                      <a:cubicBezTo>
                        <a:pt x="2" y="1"/>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0" name="Freeform 9351">
                  <a:extLst>
                    <a:ext uri="{FF2B5EF4-FFF2-40B4-BE49-F238E27FC236}">
                      <a16:creationId xmlns:a16="http://schemas.microsoft.com/office/drawing/2014/main" id="{7922CA79-B328-D188-7840-74B965CDE37B}"/>
                    </a:ext>
                  </a:extLst>
                </p:cNvPr>
                <p:cNvSpPr>
                  <a:spLocks noEditPoints="1"/>
                </p:cNvSpPr>
                <p:nvPr/>
              </p:nvSpPr>
              <p:spPr bwMode="auto">
                <a:xfrm>
                  <a:off x="4366" y="2244"/>
                  <a:ext cx="2" cy="2"/>
                </a:xfrm>
                <a:custGeom>
                  <a:avLst/>
                  <a:gdLst>
                    <a:gd name="T0" fmla="*/ 1 w 2"/>
                    <a:gd name="T1" fmla="*/ 1 h 2"/>
                    <a:gd name="T2" fmla="*/ 1 w 2"/>
                    <a:gd name="T3" fmla="*/ 2 h 2"/>
                    <a:gd name="T4" fmla="*/ 1 w 2"/>
                    <a:gd name="T5" fmla="*/ 1 h 2"/>
                    <a:gd name="T6" fmla="*/ 1 w 2"/>
                    <a:gd name="T7" fmla="*/ 1 h 2"/>
                    <a:gd name="T8" fmla="*/ 1 w 2"/>
                    <a:gd name="T9" fmla="*/ 0 h 2"/>
                    <a:gd name="T10" fmla="*/ 1 w 2"/>
                    <a:gd name="T11" fmla="*/ 1 h 2"/>
                    <a:gd name="T12" fmla="*/ 1 w 2"/>
                    <a:gd name="T13" fmla="*/ 1 h 2"/>
                    <a:gd name="T14" fmla="*/ 2 w 2"/>
                    <a:gd name="T15" fmla="*/ 1 h 2"/>
                    <a:gd name="T16" fmla="*/ 2 w 2"/>
                    <a:gd name="T17" fmla="*/ 1 h 2"/>
                    <a:gd name="T18" fmla="*/ 1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1" y="1"/>
                      </a:moveTo>
                      <a:cubicBezTo>
                        <a:pt x="1" y="1"/>
                        <a:pt x="1" y="1"/>
                        <a:pt x="1" y="2"/>
                      </a:cubicBezTo>
                      <a:cubicBezTo>
                        <a:pt x="1" y="1"/>
                        <a:pt x="1" y="1"/>
                        <a:pt x="1" y="1"/>
                      </a:cubicBezTo>
                      <a:cubicBezTo>
                        <a:pt x="1" y="1"/>
                        <a:pt x="1" y="1"/>
                        <a:pt x="1" y="1"/>
                      </a:cubicBezTo>
                      <a:moveTo>
                        <a:pt x="1" y="0"/>
                      </a:moveTo>
                      <a:cubicBezTo>
                        <a:pt x="0" y="0"/>
                        <a:pt x="0" y="1"/>
                        <a:pt x="1" y="1"/>
                      </a:cubicBezTo>
                      <a:cubicBezTo>
                        <a:pt x="1" y="1"/>
                        <a:pt x="1" y="1"/>
                        <a:pt x="1" y="1"/>
                      </a:cubicBezTo>
                      <a:cubicBezTo>
                        <a:pt x="1" y="1"/>
                        <a:pt x="1" y="1"/>
                        <a:pt x="2" y="1"/>
                      </a:cubicBezTo>
                      <a:cubicBezTo>
                        <a:pt x="1" y="1"/>
                        <a:pt x="1" y="1"/>
                        <a:pt x="2" y="1"/>
                      </a:cubicBezTo>
                      <a:cubicBezTo>
                        <a:pt x="1" y="1"/>
                        <a:pt x="1" y="0"/>
                        <a:pt x="1"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1" name="Freeform 9352">
                  <a:extLst>
                    <a:ext uri="{FF2B5EF4-FFF2-40B4-BE49-F238E27FC236}">
                      <a16:creationId xmlns:a16="http://schemas.microsoft.com/office/drawing/2014/main" id="{385EE9B5-C3B3-B1E2-10A3-C7A327AA03B1}"/>
                    </a:ext>
                  </a:extLst>
                </p:cNvPr>
                <p:cNvSpPr>
                  <a:spLocks noEditPoints="1"/>
                </p:cNvSpPr>
                <p:nvPr/>
              </p:nvSpPr>
              <p:spPr bwMode="auto">
                <a:xfrm>
                  <a:off x="4374" y="2261"/>
                  <a:ext cx="2" cy="2"/>
                </a:xfrm>
                <a:custGeom>
                  <a:avLst/>
                  <a:gdLst>
                    <a:gd name="T0" fmla="*/ 0 w 3"/>
                    <a:gd name="T1" fmla="*/ 0 h 3"/>
                    <a:gd name="T2" fmla="*/ 1 w 3"/>
                    <a:gd name="T3" fmla="*/ 1 h 3"/>
                    <a:gd name="T4" fmla="*/ 1 w 3"/>
                    <a:gd name="T5" fmla="*/ 1 h 3"/>
                    <a:gd name="T6" fmla="*/ 1 w 3"/>
                    <a:gd name="T7" fmla="*/ 1 h 3"/>
                    <a:gd name="T8" fmla="*/ 0 w 3"/>
                    <a:gd name="T9" fmla="*/ 0 h 3"/>
                    <a:gd name="T10" fmla="*/ 0 w 3"/>
                    <a:gd name="T11" fmla="*/ 0 h 3"/>
                    <a:gd name="T12" fmla="*/ 0 w 3"/>
                    <a:gd name="T13" fmla="*/ 0 h 3"/>
                    <a:gd name="T14" fmla="*/ 0 w 3"/>
                    <a:gd name="T15" fmla="*/ 0 h 3"/>
                    <a:gd name="T16" fmla="*/ 0 w 3"/>
                    <a:gd name="T17" fmla="*/ 0 h 3"/>
                    <a:gd name="T18" fmla="*/ 0 w 3"/>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
                      <a:moveTo>
                        <a:pt x="0" y="0"/>
                      </a:moveTo>
                      <a:cubicBezTo>
                        <a:pt x="0" y="0"/>
                        <a:pt x="0" y="1"/>
                        <a:pt x="1" y="1"/>
                      </a:cubicBezTo>
                      <a:cubicBezTo>
                        <a:pt x="1" y="2"/>
                        <a:pt x="2" y="3"/>
                        <a:pt x="2" y="3"/>
                      </a:cubicBezTo>
                      <a:cubicBezTo>
                        <a:pt x="3" y="3"/>
                        <a:pt x="3" y="3"/>
                        <a:pt x="3" y="2"/>
                      </a:cubicBezTo>
                      <a:cubicBezTo>
                        <a:pt x="2" y="2"/>
                        <a:pt x="0" y="1"/>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2" name="Freeform 9353">
                  <a:extLst>
                    <a:ext uri="{FF2B5EF4-FFF2-40B4-BE49-F238E27FC236}">
                      <a16:creationId xmlns:a16="http://schemas.microsoft.com/office/drawing/2014/main" id="{3B891690-0415-0556-0C36-87C9C956F80B}"/>
                    </a:ext>
                  </a:extLst>
                </p:cNvPr>
                <p:cNvSpPr>
                  <a:spLocks noEditPoints="1"/>
                </p:cNvSpPr>
                <p:nvPr/>
              </p:nvSpPr>
              <p:spPr bwMode="auto">
                <a:xfrm>
                  <a:off x="4375" y="2256"/>
                  <a:ext cx="2" cy="3"/>
                </a:xfrm>
                <a:custGeom>
                  <a:avLst/>
                  <a:gdLst>
                    <a:gd name="T0" fmla="*/ 0 w 3"/>
                    <a:gd name="T1" fmla="*/ 0 h 4"/>
                    <a:gd name="T2" fmla="*/ 0 w 3"/>
                    <a:gd name="T3" fmla="*/ 0 h 4"/>
                    <a:gd name="T4" fmla="*/ 0 w 3"/>
                    <a:gd name="T5" fmla="*/ 0 h 4"/>
                    <a:gd name="T6" fmla="*/ 0 w 3"/>
                    <a:gd name="T7" fmla="*/ 0 h 4"/>
                    <a:gd name="T8" fmla="*/ 1 w 3"/>
                    <a:gd name="T9" fmla="*/ 0 h 4"/>
                    <a:gd name="T10" fmla="*/ 0 w 3"/>
                    <a:gd name="T11" fmla="*/ 0 h 4"/>
                    <a:gd name="T12" fmla="*/ 1 w 3"/>
                    <a:gd name="T13" fmla="*/ 2 h 4"/>
                    <a:gd name="T14" fmla="*/ 1 w 3"/>
                    <a:gd name="T15" fmla="*/ 2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1"/>
                        <a:pt x="1" y="1"/>
                        <a:pt x="2" y="2"/>
                      </a:cubicBezTo>
                      <a:cubicBezTo>
                        <a:pt x="2" y="2"/>
                        <a:pt x="2" y="3"/>
                        <a:pt x="3" y="4"/>
                      </a:cubicBezTo>
                      <a:cubicBezTo>
                        <a:pt x="3" y="3"/>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3" name="Freeform 9354">
                  <a:extLst>
                    <a:ext uri="{FF2B5EF4-FFF2-40B4-BE49-F238E27FC236}">
                      <a16:creationId xmlns:a16="http://schemas.microsoft.com/office/drawing/2014/main" id="{17EB05AC-DDBC-406B-0EB2-7C9423AF6F8D}"/>
                    </a:ext>
                  </a:extLst>
                </p:cNvPr>
                <p:cNvSpPr>
                  <a:spLocks/>
                </p:cNvSpPr>
                <p:nvPr/>
              </p:nvSpPr>
              <p:spPr bwMode="auto">
                <a:xfrm>
                  <a:off x="4375" y="2249"/>
                  <a:ext cx="2" cy="3"/>
                </a:xfrm>
                <a:custGeom>
                  <a:avLst/>
                  <a:gdLst>
                    <a:gd name="T0" fmla="*/ 0 w 3"/>
                    <a:gd name="T1" fmla="*/ 0 h 4"/>
                    <a:gd name="T2" fmla="*/ 1 w 3"/>
                    <a:gd name="T3" fmla="*/ 2 h 4"/>
                    <a:gd name="T4" fmla="*/ 1 w 3"/>
                    <a:gd name="T5" fmla="*/ 2 h 4"/>
                    <a:gd name="T6" fmla="*/ 0 w 3"/>
                    <a:gd name="T7" fmla="*/ 1 h 4"/>
                    <a:gd name="T8" fmla="*/ 0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0"/>
                      </a:moveTo>
                      <a:cubicBezTo>
                        <a:pt x="0" y="2"/>
                        <a:pt x="2" y="4"/>
                        <a:pt x="3" y="4"/>
                      </a:cubicBezTo>
                      <a:cubicBezTo>
                        <a:pt x="3" y="4"/>
                        <a:pt x="3" y="4"/>
                        <a:pt x="3" y="4"/>
                      </a:cubicBezTo>
                      <a:cubicBezTo>
                        <a:pt x="2" y="4"/>
                        <a:pt x="1" y="2"/>
                        <a:pt x="0" y="1"/>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4" name="Freeform 9355">
                  <a:extLst>
                    <a:ext uri="{FF2B5EF4-FFF2-40B4-BE49-F238E27FC236}">
                      <a16:creationId xmlns:a16="http://schemas.microsoft.com/office/drawing/2014/main" id="{92B5743C-4107-DC51-8998-9F72C74ADAAE}"/>
                    </a:ext>
                  </a:extLst>
                </p:cNvPr>
                <p:cNvSpPr>
                  <a:spLocks/>
                </p:cNvSpPr>
                <p:nvPr/>
              </p:nvSpPr>
              <p:spPr bwMode="auto">
                <a:xfrm>
                  <a:off x="4371" y="2244"/>
                  <a:ext cx="2" cy="3"/>
                </a:xfrm>
                <a:custGeom>
                  <a:avLst/>
                  <a:gdLst>
                    <a:gd name="T0" fmla="*/ 0 w 2"/>
                    <a:gd name="T1" fmla="*/ 0 h 3"/>
                    <a:gd name="T2" fmla="*/ 0 w 2"/>
                    <a:gd name="T3" fmla="*/ 1 h 3"/>
                    <a:gd name="T4" fmla="*/ 0 w 2"/>
                    <a:gd name="T5" fmla="*/ 1 h 3"/>
                    <a:gd name="T6" fmla="*/ 0 w 2"/>
                    <a:gd name="T7" fmla="*/ 1 h 3"/>
                    <a:gd name="T8" fmla="*/ 2 w 2"/>
                    <a:gd name="T9" fmla="*/ 3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0" y="0"/>
                        <a:pt x="0" y="1"/>
                      </a:cubicBezTo>
                      <a:cubicBezTo>
                        <a:pt x="0" y="1"/>
                        <a:pt x="0" y="1"/>
                        <a:pt x="0" y="1"/>
                      </a:cubicBezTo>
                      <a:cubicBezTo>
                        <a:pt x="0" y="1"/>
                        <a:pt x="0" y="1"/>
                        <a:pt x="0" y="1"/>
                      </a:cubicBezTo>
                      <a:cubicBezTo>
                        <a:pt x="1" y="1"/>
                        <a:pt x="1" y="2"/>
                        <a:pt x="2" y="3"/>
                      </a:cubicBezTo>
                      <a:cubicBezTo>
                        <a:pt x="1" y="2"/>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5" name="Freeform 9356">
                  <a:extLst>
                    <a:ext uri="{FF2B5EF4-FFF2-40B4-BE49-F238E27FC236}">
                      <a16:creationId xmlns:a16="http://schemas.microsoft.com/office/drawing/2014/main" id="{BC6B771E-C436-FA4B-1C46-2E7A70DDB350}"/>
                    </a:ext>
                  </a:extLst>
                </p:cNvPr>
                <p:cNvSpPr>
                  <a:spLocks/>
                </p:cNvSpPr>
                <p:nvPr/>
              </p:nvSpPr>
              <p:spPr bwMode="auto">
                <a:xfrm>
                  <a:off x="4378" y="2261"/>
                  <a:ext cx="2" cy="2"/>
                </a:xfrm>
                <a:custGeom>
                  <a:avLst/>
                  <a:gdLst>
                    <a:gd name="T0" fmla="*/ 0 w 2"/>
                    <a:gd name="T1" fmla="*/ 0 h 2"/>
                    <a:gd name="T2" fmla="*/ 1 w 2"/>
                    <a:gd name="T3" fmla="*/ 2 h 2"/>
                    <a:gd name="T4" fmla="*/ 2 w 2"/>
                    <a:gd name="T5" fmla="*/ 1 h 2"/>
                    <a:gd name="T6" fmla="*/ 1 w 2"/>
                    <a:gd name="T7" fmla="*/ 1 h 2"/>
                    <a:gd name="T8" fmla="*/ 0 w 2"/>
                    <a:gd name="T9" fmla="*/ 1 h 2"/>
                    <a:gd name="T10" fmla="*/ 0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0" y="0"/>
                      </a:moveTo>
                      <a:cubicBezTo>
                        <a:pt x="0" y="1"/>
                        <a:pt x="1" y="2"/>
                        <a:pt x="1" y="2"/>
                      </a:cubicBezTo>
                      <a:cubicBezTo>
                        <a:pt x="2" y="2"/>
                        <a:pt x="2" y="2"/>
                        <a:pt x="2" y="1"/>
                      </a:cubicBezTo>
                      <a:cubicBezTo>
                        <a:pt x="1" y="1"/>
                        <a:pt x="1" y="1"/>
                        <a:pt x="1" y="1"/>
                      </a:cubicBezTo>
                      <a:cubicBezTo>
                        <a:pt x="1" y="1"/>
                        <a:pt x="0" y="1"/>
                        <a:pt x="0" y="1"/>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6" name="Freeform 9357">
                  <a:extLst>
                    <a:ext uri="{FF2B5EF4-FFF2-40B4-BE49-F238E27FC236}">
                      <a16:creationId xmlns:a16="http://schemas.microsoft.com/office/drawing/2014/main" id="{B7E0570D-D038-50CC-0B21-D553D144A122}"/>
                    </a:ext>
                  </a:extLst>
                </p:cNvPr>
                <p:cNvSpPr>
                  <a:spLocks noEditPoints="1"/>
                </p:cNvSpPr>
                <p:nvPr/>
              </p:nvSpPr>
              <p:spPr bwMode="auto">
                <a:xfrm>
                  <a:off x="4378" y="2256"/>
                  <a:ext cx="3" cy="4"/>
                </a:xfrm>
                <a:custGeom>
                  <a:avLst/>
                  <a:gdLst>
                    <a:gd name="T0" fmla="*/ 3 w 3"/>
                    <a:gd name="T1" fmla="*/ 2 h 5"/>
                    <a:gd name="T2" fmla="*/ 3 w 3"/>
                    <a:gd name="T3" fmla="*/ 2 h 5"/>
                    <a:gd name="T4" fmla="*/ 3 w 3"/>
                    <a:gd name="T5" fmla="*/ 2 h 5"/>
                    <a:gd name="T6" fmla="*/ 0 w 3"/>
                    <a:gd name="T7" fmla="*/ 0 h 5"/>
                    <a:gd name="T8" fmla="*/ 0 w 3"/>
                    <a:gd name="T9" fmla="*/ 0 h 5"/>
                    <a:gd name="T10" fmla="*/ 0 w 3"/>
                    <a:gd name="T11" fmla="*/ 0 h 5"/>
                    <a:gd name="T12" fmla="*/ 0 w 3"/>
                    <a:gd name="T13" fmla="*/ 0 h 5"/>
                    <a:gd name="T14" fmla="*/ 0 w 3"/>
                    <a:gd name="T15" fmla="*/ 0 h 5"/>
                    <a:gd name="T16" fmla="*/ 0 w 3"/>
                    <a:gd name="T17" fmla="*/ 0 h 5"/>
                    <a:gd name="T18" fmla="*/ 3 w 3"/>
                    <a:gd name="T19" fmla="*/ 2 h 5"/>
                    <a:gd name="T20" fmla="*/ 2 w 3"/>
                    <a:gd name="T21" fmla="*/ 2 h 5"/>
                    <a:gd name="T22" fmla="*/ 0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3" y="4"/>
                      </a:moveTo>
                      <a:cubicBezTo>
                        <a:pt x="3" y="4"/>
                        <a:pt x="3" y="4"/>
                        <a:pt x="3" y="5"/>
                      </a:cubicBezTo>
                      <a:cubicBezTo>
                        <a:pt x="3" y="4"/>
                        <a:pt x="3" y="4"/>
                        <a:pt x="3" y="4"/>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1" y="0"/>
                        <a:pt x="2" y="3"/>
                        <a:pt x="3" y="4"/>
                      </a:cubicBezTo>
                      <a:cubicBezTo>
                        <a:pt x="3" y="4"/>
                        <a:pt x="3" y="3"/>
                        <a:pt x="2" y="3"/>
                      </a:cubicBezTo>
                      <a:cubicBezTo>
                        <a:pt x="2" y="1"/>
                        <a:pt x="1" y="1"/>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7" name="Freeform 9358">
                  <a:extLst>
                    <a:ext uri="{FF2B5EF4-FFF2-40B4-BE49-F238E27FC236}">
                      <a16:creationId xmlns:a16="http://schemas.microsoft.com/office/drawing/2014/main" id="{80EAB752-F799-9616-2601-7684F386A939}"/>
                    </a:ext>
                  </a:extLst>
                </p:cNvPr>
                <p:cNvSpPr>
                  <a:spLocks noEditPoints="1"/>
                </p:cNvSpPr>
                <p:nvPr/>
              </p:nvSpPr>
              <p:spPr bwMode="auto">
                <a:xfrm>
                  <a:off x="4379" y="2253"/>
                  <a:ext cx="2" cy="3"/>
                </a:xfrm>
                <a:custGeom>
                  <a:avLst/>
                  <a:gdLst>
                    <a:gd name="T0" fmla="*/ 0 w 2"/>
                    <a:gd name="T1" fmla="*/ 1 h 4"/>
                    <a:gd name="T2" fmla="*/ 2 w 2"/>
                    <a:gd name="T3" fmla="*/ 2 h 4"/>
                    <a:gd name="T4" fmla="*/ 0 w 2"/>
                    <a:gd name="T5" fmla="*/ 1 h 4"/>
                    <a:gd name="T6" fmla="*/ 0 w 2"/>
                    <a:gd name="T7" fmla="*/ 1 h 4"/>
                    <a:gd name="T8" fmla="*/ 0 w 2"/>
                    <a:gd name="T9" fmla="*/ 1 h 4"/>
                    <a:gd name="T10" fmla="*/ 0 w 2"/>
                    <a:gd name="T11" fmla="*/ 1 h 4"/>
                    <a:gd name="T12" fmla="*/ 0 w 2"/>
                    <a:gd name="T13" fmla="*/ 0 h 4"/>
                    <a:gd name="T14" fmla="*/ 0 w 2"/>
                    <a:gd name="T15" fmla="*/ 1 h 4"/>
                    <a:gd name="T16" fmla="*/ 0 w 2"/>
                    <a:gd name="T17" fmla="*/ 1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1"/>
                      </a:moveTo>
                      <a:cubicBezTo>
                        <a:pt x="1" y="2"/>
                        <a:pt x="1" y="4"/>
                        <a:pt x="2" y="4"/>
                      </a:cubicBezTo>
                      <a:cubicBezTo>
                        <a:pt x="2" y="4"/>
                        <a:pt x="1" y="2"/>
                        <a:pt x="0" y="1"/>
                      </a:cubicBezTo>
                      <a:moveTo>
                        <a:pt x="0" y="1"/>
                      </a:moveTo>
                      <a:cubicBezTo>
                        <a:pt x="0" y="1"/>
                        <a:pt x="0" y="1"/>
                        <a:pt x="0" y="1"/>
                      </a:cubicBezTo>
                      <a:cubicBezTo>
                        <a:pt x="0" y="1"/>
                        <a:pt x="0" y="1"/>
                        <a:pt x="0" y="1"/>
                      </a:cubicBezTo>
                      <a:moveTo>
                        <a:pt x="0" y="0"/>
                      </a:moveTo>
                      <a:cubicBezTo>
                        <a:pt x="0" y="1"/>
                        <a:pt x="0" y="1"/>
                        <a:pt x="0" y="1"/>
                      </a:cubicBezTo>
                      <a:cubicBezTo>
                        <a:pt x="0" y="1"/>
                        <a:pt x="0" y="1"/>
                        <a:pt x="0" y="1"/>
                      </a:cubicBezTo>
                      <a:cubicBezTo>
                        <a:pt x="0" y="1"/>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8" name="Freeform 9359">
                  <a:extLst>
                    <a:ext uri="{FF2B5EF4-FFF2-40B4-BE49-F238E27FC236}">
                      <a16:creationId xmlns:a16="http://schemas.microsoft.com/office/drawing/2014/main" id="{15A56186-F35C-03BA-70DE-D8559C6FF887}"/>
                    </a:ext>
                  </a:extLst>
                </p:cNvPr>
                <p:cNvSpPr>
                  <a:spLocks/>
                </p:cNvSpPr>
                <p:nvPr/>
              </p:nvSpPr>
              <p:spPr bwMode="auto">
                <a:xfrm>
                  <a:off x="4314" y="2284"/>
                  <a:ext cx="25" cy="36"/>
                </a:xfrm>
                <a:custGeom>
                  <a:avLst/>
                  <a:gdLst>
                    <a:gd name="T0" fmla="*/ 12 w 31"/>
                    <a:gd name="T1" fmla="*/ 2 h 43"/>
                    <a:gd name="T2" fmla="*/ 12 w 31"/>
                    <a:gd name="T3" fmla="*/ 3 h 43"/>
                    <a:gd name="T4" fmla="*/ 12 w 31"/>
                    <a:gd name="T5" fmla="*/ 6 h 43"/>
                    <a:gd name="T6" fmla="*/ 12 w 31"/>
                    <a:gd name="T7" fmla="*/ 8 h 43"/>
                    <a:gd name="T8" fmla="*/ 12 w 31"/>
                    <a:gd name="T9" fmla="*/ 13 h 43"/>
                    <a:gd name="T10" fmla="*/ 10 w 31"/>
                    <a:gd name="T11" fmla="*/ 15 h 43"/>
                    <a:gd name="T12" fmla="*/ 10 w 31"/>
                    <a:gd name="T13" fmla="*/ 16 h 43"/>
                    <a:gd name="T14" fmla="*/ 8 w 31"/>
                    <a:gd name="T15" fmla="*/ 18 h 43"/>
                    <a:gd name="T16" fmla="*/ 7 w 31"/>
                    <a:gd name="T17" fmla="*/ 19 h 43"/>
                    <a:gd name="T18" fmla="*/ 6 w 31"/>
                    <a:gd name="T19" fmla="*/ 19 h 43"/>
                    <a:gd name="T20" fmla="*/ 5 w 31"/>
                    <a:gd name="T21" fmla="*/ 19 h 43"/>
                    <a:gd name="T22" fmla="*/ 5 w 31"/>
                    <a:gd name="T23" fmla="*/ 20 h 43"/>
                    <a:gd name="T24" fmla="*/ 4 w 31"/>
                    <a:gd name="T25" fmla="*/ 20 h 43"/>
                    <a:gd name="T26" fmla="*/ 3 w 31"/>
                    <a:gd name="T27" fmla="*/ 20 h 43"/>
                    <a:gd name="T28" fmla="*/ 2 w 31"/>
                    <a:gd name="T29" fmla="*/ 20 h 43"/>
                    <a:gd name="T30" fmla="*/ 2 w 31"/>
                    <a:gd name="T31" fmla="*/ 19 h 43"/>
                    <a:gd name="T32" fmla="*/ 2 w 31"/>
                    <a:gd name="T33" fmla="*/ 19 h 43"/>
                    <a:gd name="T34" fmla="*/ 2 w 31"/>
                    <a:gd name="T35" fmla="*/ 18 h 43"/>
                    <a:gd name="T36" fmla="*/ 1 w 31"/>
                    <a:gd name="T37" fmla="*/ 16 h 43"/>
                    <a:gd name="T38" fmla="*/ 1 w 31"/>
                    <a:gd name="T39" fmla="*/ 13 h 43"/>
                    <a:gd name="T40" fmla="*/ 2 w 31"/>
                    <a:gd name="T41" fmla="*/ 11 h 43"/>
                    <a:gd name="T42" fmla="*/ 2 w 31"/>
                    <a:gd name="T43" fmla="*/ 9 h 43"/>
                    <a:gd name="T44" fmla="*/ 2 w 31"/>
                    <a:gd name="T45" fmla="*/ 7 h 43"/>
                    <a:gd name="T46" fmla="*/ 4 w 31"/>
                    <a:gd name="T47" fmla="*/ 4 h 43"/>
                    <a:gd name="T48" fmla="*/ 5 w 31"/>
                    <a:gd name="T49" fmla="*/ 3 h 43"/>
                    <a:gd name="T50" fmla="*/ 8 w 31"/>
                    <a:gd name="T51" fmla="*/ 1 h 43"/>
                    <a:gd name="T52" fmla="*/ 8 w 31"/>
                    <a:gd name="T53" fmla="*/ 1 h 43"/>
                    <a:gd name="T54" fmla="*/ 9 w 31"/>
                    <a:gd name="T55" fmla="*/ 0 h 43"/>
                    <a:gd name="T56" fmla="*/ 10 w 31"/>
                    <a:gd name="T57" fmla="*/ 0 h 43"/>
                    <a:gd name="T58" fmla="*/ 10 w 31"/>
                    <a:gd name="T59" fmla="*/ 0 h 43"/>
                    <a:gd name="T60" fmla="*/ 11 w 31"/>
                    <a:gd name="T61" fmla="*/ 1 h 43"/>
                    <a:gd name="T62" fmla="*/ 12 w 31"/>
                    <a:gd name="T63" fmla="*/ 2 h 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 h="43">
                      <a:moveTo>
                        <a:pt x="27" y="2"/>
                      </a:moveTo>
                      <a:cubicBezTo>
                        <a:pt x="27" y="5"/>
                        <a:pt x="30" y="3"/>
                        <a:pt x="29" y="6"/>
                      </a:cubicBezTo>
                      <a:cubicBezTo>
                        <a:pt x="29" y="8"/>
                        <a:pt x="31" y="8"/>
                        <a:pt x="30" y="11"/>
                      </a:cubicBezTo>
                      <a:cubicBezTo>
                        <a:pt x="29" y="14"/>
                        <a:pt x="31" y="15"/>
                        <a:pt x="30" y="17"/>
                      </a:cubicBezTo>
                      <a:cubicBezTo>
                        <a:pt x="28" y="19"/>
                        <a:pt x="29" y="23"/>
                        <a:pt x="27" y="25"/>
                      </a:cubicBezTo>
                      <a:cubicBezTo>
                        <a:pt x="26" y="26"/>
                        <a:pt x="26" y="29"/>
                        <a:pt x="24" y="30"/>
                      </a:cubicBezTo>
                      <a:cubicBezTo>
                        <a:pt x="23" y="30"/>
                        <a:pt x="23" y="34"/>
                        <a:pt x="22" y="34"/>
                      </a:cubicBezTo>
                      <a:cubicBezTo>
                        <a:pt x="21" y="34"/>
                        <a:pt x="20" y="38"/>
                        <a:pt x="19" y="37"/>
                      </a:cubicBezTo>
                      <a:cubicBezTo>
                        <a:pt x="18" y="37"/>
                        <a:pt x="17" y="38"/>
                        <a:pt x="17" y="39"/>
                      </a:cubicBezTo>
                      <a:cubicBezTo>
                        <a:pt x="16" y="40"/>
                        <a:pt x="15" y="41"/>
                        <a:pt x="14" y="40"/>
                      </a:cubicBezTo>
                      <a:cubicBezTo>
                        <a:pt x="14" y="40"/>
                        <a:pt x="14" y="41"/>
                        <a:pt x="13" y="41"/>
                      </a:cubicBezTo>
                      <a:cubicBezTo>
                        <a:pt x="12" y="42"/>
                        <a:pt x="11" y="43"/>
                        <a:pt x="11" y="42"/>
                      </a:cubicBezTo>
                      <a:cubicBezTo>
                        <a:pt x="11" y="41"/>
                        <a:pt x="10" y="42"/>
                        <a:pt x="9" y="42"/>
                      </a:cubicBezTo>
                      <a:cubicBezTo>
                        <a:pt x="8" y="43"/>
                        <a:pt x="7" y="43"/>
                        <a:pt x="7" y="42"/>
                      </a:cubicBezTo>
                      <a:cubicBezTo>
                        <a:pt x="6" y="41"/>
                        <a:pt x="6" y="42"/>
                        <a:pt x="5" y="42"/>
                      </a:cubicBezTo>
                      <a:cubicBezTo>
                        <a:pt x="4" y="42"/>
                        <a:pt x="4" y="42"/>
                        <a:pt x="4" y="41"/>
                      </a:cubicBezTo>
                      <a:cubicBezTo>
                        <a:pt x="4" y="39"/>
                        <a:pt x="2" y="41"/>
                        <a:pt x="3" y="39"/>
                      </a:cubicBezTo>
                      <a:cubicBezTo>
                        <a:pt x="3" y="37"/>
                        <a:pt x="1" y="38"/>
                        <a:pt x="2" y="36"/>
                      </a:cubicBezTo>
                      <a:cubicBezTo>
                        <a:pt x="2" y="35"/>
                        <a:pt x="0" y="35"/>
                        <a:pt x="1" y="32"/>
                      </a:cubicBezTo>
                      <a:cubicBezTo>
                        <a:pt x="1" y="31"/>
                        <a:pt x="0" y="30"/>
                        <a:pt x="1" y="28"/>
                      </a:cubicBezTo>
                      <a:cubicBezTo>
                        <a:pt x="2" y="26"/>
                        <a:pt x="0" y="25"/>
                        <a:pt x="2" y="23"/>
                      </a:cubicBezTo>
                      <a:cubicBezTo>
                        <a:pt x="3" y="22"/>
                        <a:pt x="3" y="19"/>
                        <a:pt x="4" y="18"/>
                      </a:cubicBezTo>
                      <a:cubicBezTo>
                        <a:pt x="5" y="16"/>
                        <a:pt x="5" y="14"/>
                        <a:pt x="6" y="14"/>
                      </a:cubicBezTo>
                      <a:cubicBezTo>
                        <a:pt x="8" y="12"/>
                        <a:pt x="9" y="8"/>
                        <a:pt x="10" y="8"/>
                      </a:cubicBezTo>
                      <a:cubicBezTo>
                        <a:pt x="11" y="7"/>
                        <a:pt x="12" y="5"/>
                        <a:pt x="13" y="4"/>
                      </a:cubicBezTo>
                      <a:cubicBezTo>
                        <a:pt x="15" y="4"/>
                        <a:pt x="16" y="1"/>
                        <a:pt x="18" y="1"/>
                      </a:cubicBezTo>
                      <a:cubicBezTo>
                        <a:pt x="18" y="2"/>
                        <a:pt x="19" y="1"/>
                        <a:pt x="19" y="1"/>
                      </a:cubicBezTo>
                      <a:cubicBezTo>
                        <a:pt x="20" y="0"/>
                        <a:pt x="21" y="0"/>
                        <a:pt x="21" y="0"/>
                      </a:cubicBezTo>
                      <a:cubicBezTo>
                        <a:pt x="21" y="1"/>
                        <a:pt x="22" y="1"/>
                        <a:pt x="23" y="0"/>
                      </a:cubicBezTo>
                      <a:cubicBezTo>
                        <a:pt x="24" y="0"/>
                        <a:pt x="24" y="0"/>
                        <a:pt x="25" y="0"/>
                      </a:cubicBezTo>
                      <a:cubicBezTo>
                        <a:pt x="25" y="2"/>
                        <a:pt x="26" y="2"/>
                        <a:pt x="26" y="1"/>
                      </a:cubicBezTo>
                      <a:cubicBezTo>
                        <a:pt x="27" y="1"/>
                        <a:pt x="27" y="1"/>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79" name="Freeform 9360">
                  <a:extLst>
                    <a:ext uri="{FF2B5EF4-FFF2-40B4-BE49-F238E27FC236}">
                      <a16:creationId xmlns:a16="http://schemas.microsoft.com/office/drawing/2014/main" id="{9303E38F-D037-8FDD-DD95-7E08A1F43582}"/>
                    </a:ext>
                  </a:extLst>
                </p:cNvPr>
                <p:cNvSpPr>
                  <a:spLocks/>
                </p:cNvSpPr>
                <p:nvPr/>
              </p:nvSpPr>
              <p:spPr bwMode="auto">
                <a:xfrm>
                  <a:off x="4314" y="2285"/>
                  <a:ext cx="17" cy="35"/>
                </a:xfrm>
                <a:custGeom>
                  <a:avLst/>
                  <a:gdLst>
                    <a:gd name="T0" fmla="*/ 9 w 21"/>
                    <a:gd name="T1" fmla="*/ 16 h 42"/>
                    <a:gd name="T2" fmla="*/ 8 w 21"/>
                    <a:gd name="T3" fmla="*/ 16 h 42"/>
                    <a:gd name="T4" fmla="*/ 7 w 21"/>
                    <a:gd name="T5" fmla="*/ 16 h 42"/>
                    <a:gd name="T6" fmla="*/ 6 w 21"/>
                    <a:gd name="T7" fmla="*/ 16 h 42"/>
                    <a:gd name="T8" fmla="*/ 6 w 21"/>
                    <a:gd name="T9" fmla="*/ 16 h 42"/>
                    <a:gd name="T10" fmla="*/ 5 w 21"/>
                    <a:gd name="T11" fmla="*/ 15 h 42"/>
                    <a:gd name="T12" fmla="*/ 5 w 21"/>
                    <a:gd name="T13" fmla="*/ 13 h 42"/>
                    <a:gd name="T14" fmla="*/ 5 w 21"/>
                    <a:gd name="T15" fmla="*/ 11 h 42"/>
                    <a:gd name="T16" fmla="*/ 5 w 21"/>
                    <a:gd name="T17" fmla="*/ 9 h 42"/>
                    <a:gd name="T18" fmla="*/ 5 w 21"/>
                    <a:gd name="T19" fmla="*/ 7 h 42"/>
                    <a:gd name="T20" fmla="*/ 6 w 21"/>
                    <a:gd name="T21" fmla="*/ 5 h 42"/>
                    <a:gd name="T22" fmla="*/ 7 w 21"/>
                    <a:gd name="T23" fmla="*/ 3 h 42"/>
                    <a:gd name="T24" fmla="*/ 8 w 21"/>
                    <a:gd name="T25" fmla="*/ 0 h 42"/>
                    <a:gd name="T26" fmla="*/ 8 w 21"/>
                    <a:gd name="T27" fmla="*/ 0 h 42"/>
                    <a:gd name="T28" fmla="*/ 6 w 21"/>
                    <a:gd name="T29" fmla="*/ 3 h 42"/>
                    <a:gd name="T30" fmla="*/ 4 w 21"/>
                    <a:gd name="T31" fmla="*/ 3 h 42"/>
                    <a:gd name="T32" fmla="*/ 2 w 21"/>
                    <a:gd name="T33" fmla="*/ 7 h 42"/>
                    <a:gd name="T34" fmla="*/ 2 w 21"/>
                    <a:gd name="T35" fmla="*/ 8 h 42"/>
                    <a:gd name="T36" fmla="*/ 2 w 21"/>
                    <a:gd name="T37" fmla="*/ 11 h 42"/>
                    <a:gd name="T38" fmla="*/ 1 w 21"/>
                    <a:gd name="T39" fmla="*/ 13 h 42"/>
                    <a:gd name="T40" fmla="*/ 1 w 21"/>
                    <a:gd name="T41" fmla="*/ 15 h 42"/>
                    <a:gd name="T42" fmla="*/ 2 w 21"/>
                    <a:gd name="T43" fmla="*/ 17 h 42"/>
                    <a:gd name="T44" fmla="*/ 2 w 21"/>
                    <a:gd name="T45" fmla="*/ 19 h 42"/>
                    <a:gd name="T46" fmla="*/ 2 w 21"/>
                    <a:gd name="T47" fmla="*/ 19 h 42"/>
                    <a:gd name="T48" fmla="*/ 2 w 21"/>
                    <a:gd name="T49" fmla="*/ 19 h 42"/>
                    <a:gd name="T50" fmla="*/ 3 w 21"/>
                    <a:gd name="T51" fmla="*/ 19 h 42"/>
                    <a:gd name="T52" fmla="*/ 4 w 21"/>
                    <a:gd name="T53" fmla="*/ 19 h 42"/>
                    <a:gd name="T54" fmla="*/ 5 w 21"/>
                    <a:gd name="T55" fmla="*/ 19 h 42"/>
                    <a:gd name="T56" fmla="*/ 6 w 21"/>
                    <a:gd name="T57" fmla="*/ 19 h 42"/>
                    <a:gd name="T58" fmla="*/ 6 w 21"/>
                    <a:gd name="T59" fmla="*/ 19 h 42"/>
                    <a:gd name="T60" fmla="*/ 7 w 21"/>
                    <a:gd name="T61" fmla="*/ 19 h 42"/>
                    <a:gd name="T62" fmla="*/ 8 w 21"/>
                    <a:gd name="T63" fmla="*/ 18 h 42"/>
                    <a:gd name="T64" fmla="*/ 9 w 21"/>
                    <a:gd name="T65" fmla="*/ 16 h 42"/>
                    <a:gd name="T66" fmla="*/ 9 w 21"/>
                    <a:gd name="T67" fmla="*/ 16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 h="42">
                      <a:moveTo>
                        <a:pt x="21" y="33"/>
                      </a:moveTo>
                      <a:cubicBezTo>
                        <a:pt x="20" y="32"/>
                        <a:pt x="19" y="33"/>
                        <a:pt x="19" y="33"/>
                      </a:cubicBezTo>
                      <a:cubicBezTo>
                        <a:pt x="18" y="34"/>
                        <a:pt x="16" y="34"/>
                        <a:pt x="16" y="33"/>
                      </a:cubicBezTo>
                      <a:cubicBezTo>
                        <a:pt x="16" y="32"/>
                        <a:pt x="16" y="33"/>
                        <a:pt x="15" y="33"/>
                      </a:cubicBezTo>
                      <a:cubicBezTo>
                        <a:pt x="14" y="33"/>
                        <a:pt x="13" y="33"/>
                        <a:pt x="14" y="32"/>
                      </a:cubicBezTo>
                      <a:cubicBezTo>
                        <a:pt x="14" y="30"/>
                        <a:pt x="12" y="32"/>
                        <a:pt x="12" y="30"/>
                      </a:cubicBezTo>
                      <a:cubicBezTo>
                        <a:pt x="13" y="28"/>
                        <a:pt x="10" y="29"/>
                        <a:pt x="11" y="27"/>
                      </a:cubicBezTo>
                      <a:cubicBezTo>
                        <a:pt x="12" y="25"/>
                        <a:pt x="10" y="25"/>
                        <a:pt x="11" y="23"/>
                      </a:cubicBezTo>
                      <a:cubicBezTo>
                        <a:pt x="11" y="22"/>
                        <a:pt x="10" y="21"/>
                        <a:pt x="11" y="19"/>
                      </a:cubicBezTo>
                      <a:cubicBezTo>
                        <a:pt x="12" y="17"/>
                        <a:pt x="10" y="16"/>
                        <a:pt x="12" y="14"/>
                      </a:cubicBezTo>
                      <a:cubicBezTo>
                        <a:pt x="13" y="13"/>
                        <a:pt x="12" y="10"/>
                        <a:pt x="14" y="9"/>
                      </a:cubicBezTo>
                      <a:cubicBezTo>
                        <a:pt x="15" y="7"/>
                        <a:pt x="15" y="5"/>
                        <a:pt x="16" y="4"/>
                      </a:cubicBezTo>
                      <a:cubicBezTo>
                        <a:pt x="17" y="3"/>
                        <a:pt x="18" y="2"/>
                        <a:pt x="18" y="0"/>
                      </a:cubicBezTo>
                      <a:cubicBezTo>
                        <a:pt x="18" y="0"/>
                        <a:pt x="18" y="0"/>
                        <a:pt x="18" y="0"/>
                      </a:cubicBezTo>
                      <a:cubicBezTo>
                        <a:pt x="16" y="0"/>
                        <a:pt x="15" y="3"/>
                        <a:pt x="13" y="3"/>
                      </a:cubicBezTo>
                      <a:cubicBezTo>
                        <a:pt x="12" y="4"/>
                        <a:pt x="11" y="6"/>
                        <a:pt x="10" y="7"/>
                      </a:cubicBezTo>
                      <a:cubicBezTo>
                        <a:pt x="9" y="7"/>
                        <a:pt x="8" y="11"/>
                        <a:pt x="6" y="13"/>
                      </a:cubicBezTo>
                      <a:cubicBezTo>
                        <a:pt x="5" y="13"/>
                        <a:pt x="5" y="15"/>
                        <a:pt x="4" y="17"/>
                      </a:cubicBezTo>
                      <a:cubicBezTo>
                        <a:pt x="3" y="18"/>
                        <a:pt x="3" y="21"/>
                        <a:pt x="2" y="22"/>
                      </a:cubicBezTo>
                      <a:cubicBezTo>
                        <a:pt x="0" y="24"/>
                        <a:pt x="2" y="25"/>
                        <a:pt x="1" y="27"/>
                      </a:cubicBezTo>
                      <a:cubicBezTo>
                        <a:pt x="0" y="29"/>
                        <a:pt x="1" y="30"/>
                        <a:pt x="1" y="31"/>
                      </a:cubicBezTo>
                      <a:cubicBezTo>
                        <a:pt x="0" y="34"/>
                        <a:pt x="2" y="34"/>
                        <a:pt x="2" y="35"/>
                      </a:cubicBezTo>
                      <a:cubicBezTo>
                        <a:pt x="1" y="37"/>
                        <a:pt x="3" y="36"/>
                        <a:pt x="3" y="38"/>
                      </a:cubicBezTo>
                      <a:cubicBezTo>
                        <a:pt x="2" y="40"/>
                        <a:pt x="4" y="38"/>
                        <a:pt x="4" y="40"/>
                      </a:cubicBezTo>
                      <a:cubicBezTo>
                        <a:pt x="4" y="41"/>
                        <a:pt x="4" y="41"/>
                        <a:pt x="5" y="41"/>
                      </a:cubicBezTo>
                      <a:cubicBezTo>
                        <a:pt x="6" y="41"/>
                        <a:pt x="6" y="40"/>
                        <a:pt x="7" y="41"/>
                      </a:cubicBezTo>
                      <a:cubicBezTo>
                        <a:pt x="7" y="42"/>
                        <a:pt x="8" y="42"/>
                        <a:pt x="9" y="41"/>
                      </a:cubicBezTo>
                      <a:cubicBezTo>
                        <a:pt x="10" y="41"/>
                        <a:pt x="11" y="40"/>
                        <a:pt x="11" y="41"/>
                      </a:cubicBezTo>
                      <a:cubicBezTo>
                        <a:pt x="11" y="42"/>
                        <a:pt x="12" y="41"/>
                        <a:pt x="13" y="40"/>
                      </a:cubicBezTo>
                      <a:cubicBezTo>
                        <a:pt x="14" y="40"/>
                        <a:pt x="14" y="39"/>
                        <a:pt x="14" y="39"/>
                      </a:cubicBezTo>
                      <a:cubicBezTo>
                        <a:pt x="15" y="40"/>
                        <a:pt x="16" y="39"/>
                        <a:pt x="17" y="38"/>
                      </a:cubicBezTo>
                      <a:cubicBezTo>
                        <a:pt x="17" y="37"/>
                        <a:pt x="18" y="36"/>
                        <a:pt x="19" y="36"/>
                      </a:cubicBezTo>
                      <a:cubicBezTo>
                        <a:pt x="19" y="37"/>
                        <a:pt x="20" y="34"/>
                        <a:pt x="21" y="33"/>
                      </a:cubicBezTo>
                      <a:cubicBezTo>
                        <a:pt x="21" y="33"/>
                        <a:pt x="21" y="33"/>
                        <a:pt x="21" y="3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0" name="Freeform 9361">
                  <a:extLst>
                    <a:ext uri="{FF2B5EF4-FFF2-40B4-BE49-F238E27FC236}">
                      <a16:creationId xmlns:a16="http://schemas.microsoft.com/office/drawing/2014/main" id="{2850F7E3-CE8E-6F7C-3B2C-E728035CAB43}"/>
                    </a:ext>
                  </a:extLst>
                </p:cNvPr>
                <p:cNvSpPr>
                  <a:spLocks/>
                </p:cNvSpPr>
                <p:nvPr/>
              </p:nvSpPr>
              <p:spPr bwMode="auto">
                <a:xfrm>
                  <a:off x="4314" y="2297"/>
                  <a:ext cx="17" cy="23"/>
                </a:xfrm>
                <a:custGeom>
                  <a:avLst/>
                  <a:gdLst>
                    <a:gd name="T0" fmla="*/ 9 w 21"/>
                    <a:gd name="T1" fmla="*/ 9 h 27"/>
                    <a:gd name="T2" fmla="*/ 9 w 21"/>
                    <a:gd name="T3" fmla="*/ 9 h 27"/>
                    <a:gd name="T4" fmla="*/ 7 w 21"/>
                    <a:gd name="T5" fmla="*/ 11 h 27"/>
                    <a:gd name="T6" fmla="*/ 6 w 21"/>
                    <a:gd name="T7" fmla="*/ 12 h 27"/>
                    <a:gd name="T8" fmla="*/ 6 w 21"/>
                    <a:gd name="T9" fmla="*/ 12 h 27"/>
                    <a:gd name="T10" fmla="*/ 5 w 21"/>
                    <a:gd name="T11" fmla="*/ 12 h 27"/>
                    <a:gd name="T12" fmla="*/ 3 w 21"/>
                    <a:gd name="T13" fmla="*/ 12 h 27"/>
                    <a:gd name="T14" fmla="*/ 3 w 21"/>
                    <a:gd name="T15" fmla="*/ 12 h 27"/>
                    <a:gd name="T16" fmla="*/ 2 w 21"/>
                    <a:gd name="T17" fmla="*/ 11 h 27"/>
                    <a:gd name="T18" fmla="*/ 2 w 21"/>
                    <a:gd name="T19" fmla="*/ 10 h 27"/>
                    <a:gd name="T20" fmla="*/ 2 w 21"/>
                    <a:gd name="T21" fmla="*/ 9 h 27"/>
                    <a:gd name="T22" fmla="*/ 2 w 21"/>
                    <a:gd name="T23" fmla="*/ 7 h 27"/>
                    <a:gd name="T24" fmla="*/ 2 w 21"/>
                    <a:gd name="T25" fmla="*/ 4 h 27"/>
                    <a:gd name="T26" fmla="*/ 2 w 21"/>
                    <a:gd name="T27" fmla="*/ 3 h 27"/>
                    <a:gd name="T28" fmla="*/ 2 w 21"/>
                    <a:gd name="T29" fmla="*/ 0 h 27"/>
                    <a:gd name="T30" fmla="*/ 2 w 21"/>
                    <a:gd name="T31" fmla="*/ 2 h 27"/>
                    <a:gd name="T32" fmla="*/ 2 w 21"/>
                    <a:gd name="T33" fmla="*/ 3 h 27"/>
                    <a:gd name="T34" fmla="*/ 1 w 21"/>
                    <a:gd name="T35" fmla="*/ 7 h 27"/>
                    <a:gd name="T36" fmla="*/ 1 w 21"/>
                    <a:gd name="T37" fmla="*/ 9 h 27"/>
                    <a:gd name="T38" fmla="*/ 2 w 21"/>
                    <a:gd name="T39" fmla="*/ 10 h 27"/>
                    <a:gd name="T40" fmla="*/ 2 w 21"/>
                    <a:gd name="T41" fmla="*/ 12 h 27"/>
                    <a:gd name="T42" fmla="*/ 2 w 21"/>
                    <a:gd name="T43" fmla="*/ 13 h 27"/>
                    <a:gd name="T44" fmla="*/ 2 w 21"/>
                    <a:gd name="T45" fmla="*/ 14 h 27"/>
                    <a:gd name="T46" fmla="*/ 3 w 21"/>
                    <a:gd name="T47" fmla="*/ 14 h 27"/>
                    <a:gd name="T48" fmla="*/ 4 w 21"/>
                    <a:gd name="T49" fmla="*/ 14 h 27"/>
                    <a:gd name="T50" fmla="*/ 5 w 21"/>
                    <a:gd name="T51" fmla="*/ 14 h 27"/>
                    <a:gd name="T52" fmla="*/ 6 w 21"/>
                    <a:gd name="T53" fmla="*/ 13 h 27"/>
                    <a:gd name="T54" fmla="*/ 6 w 21"/>
                    <a:gd name="T55" fmla="*/ 12 h 27"/>
                    <a:gd name="T56" fmla="*/ 7 w 21"/>
                    <a:gd name="T57" fmla="*/ 12 h 27"/>
                    <a:gd name="T58" fmla="*/ 8 w 21"/>
                    <a:gd name="T59" fmla="*/ 11 h 27"/>
                    <a:gd name="T60" fmla="*/ 9 w 21"/>
                    <a:gd name="T61" fmla="*/ 9 h 27"/>
                    <a:gd name="T62" fmla="*/ 9 w 21"/>
                    <a:gd name="T63" fmla="*/ 9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 h="27">
                      <a:moveTo>
                        <a:pt x="21" y="18"/>
                      </a:moveTo>
                      <a:cubicBezTo>
                        <a:pt x="20" y="18"/>
                        <a:pt x="20" y="18"/>
                        <a:pt x="20" y="18"/>
                      </a:cubicBezTo>
                      <a:cubicBezTo>
                        <a:pt x="18" y="19"/>
                        <a:pt x="17" y="22"/>
                        <a:pt x="16" y="21"/>
                      </a:cubicBezTo>
                      <a:cubicBezTo>
                        <a:pt x="16" y="20"/>
                        <a:pt x="15" y="21"/>
                        <a:pt x="15" y="22"/>
                      </a:cubicBezTo>
                      <a:cubicBezTo>
                        <a:pt x="14" y="22"/>
                        <a:pt x="13" y="23"/>
                        <a:pt x="13" y="22"/>
                      </a:cubicBezTo>
                      <a:cubicBezTo>
                        <a:pt x="12" y="22"/>
                        <a:pt x="11" y="22"/>
                        <a:pt x="11" y="23"/>
                      </a:cubicBezTo>
                      <a:cubicBezTo>
                        <a:pt x="10" y="23"/>
                        <a:pt x="8" y="24"/>
                        <a:pt x="8" y="22"/>
                      </a:cubicBezTo>
                      <a:cubicBezTo>
                        <a:pt x="8" y="22"/>
                        <a:pt x="7" y="22"/>
                        <a:pt x="7" y="22"/>
                      </a:cubicBezTo>
                      <a:cubicBezTo>
                        <a:pt x="6" y="22"/>
                        <a:pt x="5" y="23"/>
                        <a:pt x="6" y="21"/>
                      </a:cubicBezTo>
                      <a:cubicBezTo>
                        <a:pt x="6" y="19"/>
                        <a:pt x="4" y="21"/>
                        <a:pt x="4" y="19"/>
                      </a:cubicBezTo>
                      <a:cubicBezTo>
                        <a:pt x="5" y="18"/>
                        <a:pt x="2" y="19"/>
                        <a:pt x="3" y="16"/>
                      </a:cubicBezTo>
                      <a:cubicBezTo>
                        <a:pt x="4" y="15"/>
                        <a:pt x="2" y="15"/>
                        <a:pt x="3" y="13"/>
                      </a:cubicBezTo>
                      <a:cubicBezTo>
                        <a:pt x="3" y="11"/>
                        <a:pt x="2" y="11"/>
                        <a:pt x="3" y="8"/>
                      </a:cubicBezTo>
                      <a:cubicBezTo>
                        <a:pt x="4" y="7"/>
                        <a:pt x="2" y="5"/>
                        <a:pt x="4" y="3"/>
                      </a:cubicBezTo>
                      <a:cubicBezTo>
                        <a:pt x="4" y="2"/>
                        <a:pt x="5" y="1"/>
                        <a:pt x="5" y="0"/>
                      </a:cubicBezTo>
                      <a:cubicBezTo>
                        <a:pt x="5" y="1"/>
                        <a:pt x="4" y="1"/>
                        <a:pt x="4" y="2"/>
                      </a:cubicBezTo>
                      <a:cubicBezTo>
                        <a:pt x="3" y="3"/>
                        <a:pt x="3" y="6"/>
                        <a:pt x="2" y="7"/>
                      </a:cubicBezTo>
                      <a:cubicBezTo>
                        <a:pt x="0" y="9"/>
                        <a:pt x="2" y="10"/>
                        <a:pt x="1" y="12"/>
                      </a:cubicBezTo>
                      <a:cubicBezTo>
                        <a:pt x="0" y="14"/>
                        <a:pt x="1" y="15"/>
                        <a:pt x="1" y="16"/>
                      </a:cubicBezTo>
                      <a:cubicBezTo>
                        <a:pt x="0" y="19"/>
                        <a:pt x="2" y="19"/>
                        <a:pt x="2" y="20"/>
                      </a:cubicBezTo>
                      <a:cubicBezTo>
                        <a:pt x="1" y="22"/>
                        <a:pt x="3" y="21"/>
                        <a:pt x="3" y="23"/>
                      </a:cubicBezTo>
                      <a:cubicBezTo>
                        <a:pt x="2" y="25"/>
                        <a:pt x="4" y="23"/>
                        <a:pt x="4" y="25"/>
                      </a:cubicBezTo>
                      <a:cubicBezTo>
                        <a:pt x="4" y="26"/>
                        <a:pt x="4" y="26"/>
                        <a:pt x="5" y="26"/>
                      </a:cubicBezTo>
                      <a:cubicBezTo>
                        <a:pt x="6" y="26"/>
                        <a:pt x="6" y="25"/>
                        <a:pt x="7" y="26"/>
                      </a:cubicBezTo>
                      <a:cubicBezTo>
                        <a:pt x="7" y="27"/>
                        <a:pt x="8" y="27"/>
                        <a:pt x="9" y="26"/>
                      </a:cubicBezTo>
                      <a:cubicBezTo>
                        <a:pt x="10" y="26"/>
                        <a:pt x="11" y="25"/>
                        <a:pt x="11" y="26"/>
                      </a:cubicBezTo>
                      <a:cubicBezTo>
                        <a:pt x="11" y="27"/>
                        <a:pt x="12" y="26"/>
                        <a:pt x="13" y="25"/>
                      </a:cubicBezTo>
                      <a:cubicBezTo>
                        <a:pt x="14" y="25"/>
                        <a:pt x="14" y="24"/>
                        <a:pt x="14" y="24"/>
                      </a:cubicBezTo>
                      <a:cubicBezTo>
                        <a:pt x="15" y="25"/>
                        <a:pt x="16" y="24"/>
                        <a:pt x="17" y="23"/>
                      </a:cubicBezTo>
                      <a:cubicBezTo>
                        <a:pt x="17" y="22"/>
                        <a:pt x="18" y="21"/>
                        <a:pt x="19" y="21"/>
                      </a:cubicBezTo>
                      <a:cubicBezTo>
                        <a:pt x="19" y="22"/>
                        <a:pt x="20" y="19"/>
                        <a:pt x="21" y="18"/>
                      </a:cubicBezTo>
                      <a:cubicBezTo>
                        <a:pt x="21" y="18"/>
                        <a:pt x="21" y="18"/>
                        <a:pt x="21" y="18"/>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1" name="Freeform 9362">
                  <a:extLst>
                    <a:ext uri="{FF2B5EF4-FFF2-40B4-BE49-F238E27FC236}">
                      <a16:creationId xmlns:a16="http://schemas.microsoft.com/office/drawing/2014/main" id="{2E484F26-0C60-1447-C90D-A603F51B81C2}"/>
                    </a:ext>
                  </a:extLst>
                </p:cNvPr>
                <p:cNvSpPr>
                  <a:spLocks/>
                </p:cNvSpPr>
                <p:nvPr/>
              </p:nvSpPr>
              <p:spPr bwMode="auto">
                <a:xfrm>
                  <a:off x="4325" y="2292"/>
                  <a:ext cx="2" cy="3"/>
                </a:xfrm>
                <a:custGeom>
                  <a:avLst/>
                  <a:gdLst>
                    <a:gd name="T0" fmla="*/ 1 w 2"/>
                    <a:gd name="T1" fmla="*/ 0 h 4"/>
                    <a:gd name="T2" fmla="*/ 0 w 2"/>
                    <a:gd name="T3" fmla="*/ 2 h 4"/>
                    <a:gd name="T4" fmla="*/ 2 w 2"/>
                    <a:gd name="T5" fmla="*/ 2 h 4"/>
                    <a:gd name="T6" fmla="*/ 2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2" y="1"/>
                        <a:pt x="1" y="3"/>
                        <a:pt x="0" y="3"/>
                      </a:cubicBezTo>
                      <a:cubicBezTo>
                        <a:pt x="1" y="4"/>
                        <a:pt x="1" y="3"/>
                        <a:pt x="2" y="3"/>
                      </a:cubicBezTo>
                      <a:cubicBezTo>
                        <a:pt x="2" y="2"/>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2" name="Freeform 9363">
                  <a:extLst>
                    <a:ext uri="{FF2B5EF4-FFF2-40B4-BE49-F238E27FC236}">
                      <a16:creationId xmlns:a16="http://schemas.microsoft.com/office/drawing/2014/main" id="{C384303D-95CD-41F0-ED95-9A28BAB5823D}"/>
                    </a:ext>
                  </a:extLst>
                </p:cNvPr>
                <p:cNvSpPr>
                  <a:spLocks/>
                </p:cNvSpPr>
                <p:nvPr/>
              </p:nvSpPr>
              <p:spPr bwMode="auto">
                <a:xfrm>
                  <a:off x="4328" y="2288"/>
                  <a:ext cx="2" cy="4"/>
                </a:xfrm>
                <a:custGeom>
                  <a:avLst/>
                  <a:gdLst>
                    <a:gd name="T0" fmla="*/ 2 w 2"/>
                    <a:gd name="T1" fmla="*/ 0 h 4"/>
                    <a:gd name="T2" fmla="*/ 2 w 2"/>
                    <a:gd name="T3" fmla="*/ 4 h 4"/>
                    <a:gd name="T4" fmla="*/ 2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0" y="1"/>
                        <a:pt x="1" y="4"/>
                        <a:pt x="2" y="4"/>
                      </a:cubicBezTo>
                      <a:cubicBezTo>
                        <a:pt x="2" y="3"/>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3" name="Freeform 9364">
                  <a:extLst>
                    <a:ext uri="{FF2B5EF4-FFF2-40B4-BE49-F238E27FC236}">
                      <a16:creationId xmlns:a16="http://schemas.microsoft.com/office/drawing/2014/main" id="{261CA0F8-264A-D276-F42C-396381B5B6F7}"/>
                    </a:ext>
                  </a:extLst>
                </p:cNvPr>
                <p:cNvSpPr>
                  <a:spLocks/>
                </p:cNvSpPr>
                <p:nvPr/>
              </p:nvSpPr>
              <p:spPr bwMode="auto">
                <a:xfrm>
                  <a:off x="4328" y="2296"/>
                  <a:ext cx="1" cy="3"/>
                </a:xfrm>
                <a:custGeom>
                  <a:avLst/>
                  <a:gdLst>
                    <a:gd name="T0" fmla="*/ 0 w 1"/>
                    <a:gd name="T1" fmla="*/ 0 h 4"/>
                    <a:gd name="T2" fmla="*/ 1 w 1"/>
                    <a:gd name="T3" fmla="*/ 1 h 4"/>
                    <a:gd name="T4" fmla="*/ 0 w 1"/>
                    <a:gd name="T5" fmla="*/ 2 h 4"/>
                    <a:gd name="T6" fmla="*/ 0 w 1"/>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0" y="0"/>
                        <a:pt x="1" y="0"/>
                        <a:pt x="1" y="1"/>
                      </a:cubicBezTo>
                      <a:cubicBezTo>
                        <a:pt x="1" y="1"/>
                        <a:pt x="1" y="3"/>
                        <a:pt x="0" y="4"/>
                      </a:cubicBezTo>
                      <a:cubicBezTo>
                        <a:pt x="0" y="3"/>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4" name="Freeform 9365">
                  <a:extLst>
                    <a:ext uri="{FF2B5EF4-FFF2-40B4-BE49-F238E27FC236}">
                      <a16:creationId xmlns:a16="http://schemas.microsoft.com/office/drawing/2014/main" id="{5AFFBD0C-716B-AC45-6423-FD6A00807099}"/>
                    </a:ext>
                  </a:extLst>
                </p:cNvPr>
                <p:cNvSpPr>
                  <a:spLocks/>
                </p:cNvSpPr>
                <p:nvPr/>
              </p:nvSpPr>
              <p:spPr bwMode="auto">
                <a:xfrm>
                  <a:off x="4332" y="2291"/>
                  <a:ext cx="2" cy="5"/>
                </a:xfrm>
                <a:custGeom>
                  <a:avLst/>
                  <a:gdLst>
                    <a:gd name="T0" fmla="*/ 1 w 3"/>
                    <a:gd name="T1" fmla="*/ 0 h 7"/>
                    <a:gd name="T2" fmla="*/ 1 w 3"/>
                    <a:gd name="T3" fmla="*/ 1 h 7"/>
                    <a:gd name="T4" fmla="*/ 1 w 3"/>
                    <a:gd name="T5" fmla="*/ 1 h 7"/>
                    <a:gd name="T6" fmla="*/ 1 w 3"/>
                    <a:gd name="T7" fmla="*/ 1 h 7"/>
                    <a:gd name="T8" fmla="*/ 1 w 3"/>
                    <a:gd name="T9" fmla="*/ 0 h 7"/>
                    <a:gd name="T10" fmla="*/ 1 w 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3" y="0"/>
                      </a:moveTo>
                      <a:cubicBezTo>
                        <a:pt x="2" y="1"/>
                        <a:pt x="1" y="2"/>
                        <a:pt x="1" y="3"/>
                      </a:cubicBezTo>
                      <a:cubicBezTo>
                        <a:pt x="1" y="3"/>
                        <a:pt x="0" y="7"/>
                        <a:pt x="1" y="6"/>
                      </a:cubicBezTo>
                      <a:cubicBezTo>
                        <a:pt x="1" y="5"/>
                        <a:pt x="1" y="4"/>
                        <a:pt x="1" y="4"/>
                      </a:cubicBezTo>
                      <a:cubicBezTo>
                        <a:pt x="1" y="3"/>
                        <a:pt x="2" y="1"/>
                        <a:pt x="3"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5" name="Freeform 9366">
                  <a:extLst>
                    <a:ext uri="{FF2B5EF4-FFF2-40B4-BE49-F238E27FC236}">
                      <a16:creationId xmlns:a16="http://schemas.microsoft.com/office/drawing/2014/main" id="{B8F5AE69-FBBC-6CA5-20DA-0342E462CF2C}"/>
                    </a:ext>
                  </a:extLst>
                </p:cNvPr>
                <p:cNvSpPr>
                  <a:spLocks/>
                </p:cNvSpPr>
                <p:nvPr/>
              </p:nvSpPr>
              <p:spPr bwMode="auto">
                <a:xfrm>
                  <a:off x="4332" y="2286"/>
                  <a:ext cx="1" cy="4"/>
                </a:xfrm>
                <a:custGeom>
                  <a:avLst/>
                  <a:gdLst>
                    <a:gd name="T0" fmla="*/ 0 w 2"/>
                    <a:gd name="T1" fmla="*/ 2 h 5"/>
                    <a:gd name="T2" fmla="*/ 1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3"/>
                      </a:moveTo>
                      <a:cubicBezTo>
                        <a:pt x="1" y="0"/>
                        <a:pt x="2" y="3"/>
                        <a:pt x="1" y="5"/>
                      </a:cubicBezTo>
                      <a:cubicBezTo>
                        <a:pt x="1"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6" name="Freeform 9367">
                  <a:extLst>
                    <a:ext uri="{FF2B5EF4-FFF2-40B4-BE49-F238E27FC236}">
                      <a16:creationId xmlns:a16="http://schemas.microsoft.com/office/drawing/2014/main" id="{F1B3B011-9B54-69FE-31A8-DDD66B0FF04E}"/>
                    </a:ext>
                  </a:extLst>
                </p:cNvPr>
                <p:cNvSpPr>
                  <a:spLocks/>
                </p:cNvSpPr>
                <p:nvPr/>
              </p:nvSpPr>
              <p:spPr bwMode="auto">
                <a:xfrm>
                  <a:off x="4324" y="2303"/>
                  <a:ext cx="1" cy="4"/>
                </a:xfrm>
                <a:custGeom>
                  <a:avLst/>
                  <a:gdLst>
                    <a:gd name="T0" fmla="*/ 1 w 1"/>
                    <a:gd name="T1" fmla="*/ 0 h 5"/>
                    <a:gd name="T2" fmla="*/ 0 w 1"/>
                    <a:gd name="T3" fmla="*/ 2 h 5"/>
                    <a:gd name="T4" fmla="*/ 1 w 1"/>
                    <a:gd name="T5" fmla="*/ 2 h 5"/>
                    <a:gd name="T6" fmla="*/ 1 w 1"/>
                    <a:gd name="T7" fmla="*/ 0 h 5"/>
                    <a:gd name="T8" fmla="*/ 1 w 1"/>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5">
                      <a:moveTo>
                        <a:pt x="1" y="0"/>
                      </a:moveTo>
                      <a:cubicBezTo>
                        <a:pt x="1" y="0"/>
                        <a:pt x="0" y="1"/>
                        <a:pt x="0" y="2"/>
                      </a:cubicBezTo>
                      <a:cubicBezTo>
                        <a:pt x="0" y="3"/>
                        <a:pt x="0" y="5"/>
                        <a:pt x="1" y="4"/>
                      </a:cubicBezTo>
                      <a:cubicBezTo>
                        <a:pt x="1" y="3"/>
                        <a:pt x="0"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7" name="Freeform 9368">
                  <a:extLst>
                    <a:ext uri="{FF2B5EF4-FFF2-40B4-BE49-F238E27FC236}">
                      <a16:creationId xmlns:a16="http://schemas.microsoft.com/office/drawing/2014/main" id="{9B9CF52C-8444-CB31-53FC-F7675E4B30B9}"/>
                    </a:ext>
                  </a:extLst>
                </p:cNvPr>
                <p:cNvSpPr>
                  <a:spLocks/>
                </p:cNvSpPr>
                <p:nvPr/>
              </p:nvSpPr>
              <p:spPr bwMode="auto">
                <a:xfrm>
                  <a:off x="4329" y="2300"/>
                  <a:ext cx="3" cy="5"/>
                </a:xfrm>
                <a:custGeom>
                  <a:avLst/>
                  <a:gdLst>
                    <a:gd name="T0" fmla="*/ 0 w 3"/>
                    <a:gd name="T1" fmla="*/ 2 h 6"/>
                    <a:gd name="T2" fmla="*/ 0 w 3"/>
                    <a:gd name="T3" fmla="*/ 3 h 6"/>
                    <a:gd name="T4" fmla="*/ 1 w 3"/>
                    <a:gd name="T5" fmla="*/ 3 h 6"/>
                    <a:gd name="T6" fmla="*/ 1 w 3"/>
                    <a:gd name="T7" fmla="*/ 1 h 6"/>
                    <a:gd name="T8" fmla="*/ 0 w 3"/>
                    <a:gd name="T9" fmla="*/ 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0" y="2"/>
                      </a:moveTo>
                      <a:cubicBezTo>
                        <a:pt x="3" y="0"/>
                        <a:pt x="1" y="5"/>
                        <a:pt x="0" y="6"/>
                      </a:cubicBezTo>
                      <a:cubicBezTo>
                        <a:pt x="0" y="5"/>
                        <a:pt x="0" y="4"/>
                        <a:pt x="1" y="4"/>
                      </a:cubicBezTo>
                      <a:cubicBezTo>
                        <a:pt x="1" y="3"/>
                        <a:pt x="1" y="2"/>
                        <a:pt x="1" y="1"/>
                      </a:cubicBezTo>
                      <a:cubicBezTo>
                        <a:pt x="0" y="2"/>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8" name="Freeform 9369">
                  <a:extLst>
                    <a:ext uri="{FF2B5EF4-FFF2-40B4-BE49-F238E27FC236}">
                      <a16:creationId xmlns:a16="http://schemas.microsoft.com/office/drawing/2014/main" id="{2581CD04-5A1F-0BEC-6118-3C29CF7A3E5A}"/>
                    </a:ext>
                  </a:extLst>
                </p:cNvPr>
                <p:cNvSpPr>
                  <a:spLocks/>
                </p:cNvSpPr>
                <p:nvPr/>
              </p:nvSpPr>
              <p:spPr bwMode="auto">
                <a:xfrm>
                  <a:off x="4334" y="2296"/>
                  <a:ext cx="2" cy="4"/>
                </a:xfrm>
                <a:custGeom>
                  <a:avLst/>
                  <a:gdLst>
                    <a:gd name="T0" fmla="*/ 2 w 2"/>
                    <a:gd name="T1" fmla="*/ 0 h 5"/>
                    <a:gd name="T2" fmla="*/ 1 w 2"/>
                    <a:gd name="T3" fmla="*/ 2 h 5"/>
                    <a:gd name="T4" fmla="*/ 2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2" y="0"/>
                      </a:moveTo>
                      <a:cubicBezTo>
                        <a:pt x="0" y="2"/>
                        <a:pt x="0" y="5"/>
                        <a:pt x="1" y="5"/>
                      </a:cubicBezTo>
                      <a:cubicBezTo>
                        <a:pt x="1" y="4"/>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89" name="Freeform 9370">
                  <a:extLst>
                    <a:ext uri="{FF2B5EF4-FFF2-40B4-BE49-F238E27FC236}">
                      <a16:creationId xmlns:a16="http://schemas.microsoft.com/office/drawing/2014/main" id="{C1EBB3CF-589B-2460-217E-85D02A3773E9}"/>
                    </a:ext>
                  </a:extLst>
                </p:cNvPr>
                <p:cNvSpPr>
                  <a:spLocks/>
                </p:cNvSpPr>
                <p:nvPr/>
              </p:nvSpPr>
              <p:spPr bwMode="auto">
                <a:xfrm>
                  <a:off x="4336" y="2291"/>
                  <a:ext cx="1" cy="2"/>
                </a:xfrm>
                <a:custGeom>
                  <a:avLst/>
                  <a:gdLst>
                    <a:gd name="T0" fmla="*/ 0 w 1"/>
                    <a:gd name="T1" fmla="*/ 0 h 3"/>
                    <a:gd name="T2" fmla="*/ 0 w 1"/>
                    <a:gd name="T3" fmla="*/ 1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1" y="0"/>
                        <a:pt x="1" y="2"/>
                        <a:pt x="0" y="3"/>
                      </a:cubicBezTo>
                      <a:cubicBezTo>
                        <a:pt x="0" y="2"/>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0" name="Freeform 9371">
                  <a:extLst>
                    <a:ext uri="{FF2B5EF4-FFF2-40B4-BE49-F238E27FC236}">
                      <a16:creationId xmlns:a16="http://schemas.microsoft.com/office/drawing/2014/main" id="{AEE267F8-E40A-E5E6-CF14-0598F8C49FD6}"/>
                    </a:ext>
                  </a:extLst>
                </p:cNvPr>
                <p:cNvSpPr>
                  <a:spLocks/>
                </p:cNvSpPr>
                <p:nvPr/>
              </p:nvSpPr>
              <p:spPr bwMode="auto">
                <a:xfrm>
                  <a:off x="4328" y="2306"/>
                  <a:ext cx="1" cy="4"/>
                </a:xfrm>
                <a:custGeom>
                  <a:avLst/>
                  <a:gdLst>
                    <a:gd name="T0" fmla="*/ 0 w 2"/>
                    <a:gd name="T1" fmla="*/ 0 h 4"/>
                    <a:gd name="T2" fmla="*/ 1 w 2"/>
                    <a:gd name="T3" fmla="*/ 2 h 4"/>
                    <a:gd name="T4" fmla="*/ 0 w 2"/>
                    <a:gd name="T5" fmla="*/ 0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0" y="1"/>
                        <a:pt x="1" y="4"/>
                        <a:pt x="2" y="2"/>
                      </a:cubicBezTo>
                      <a:cubicBezTo>
                        <a:pt x="1" y="2"/>
                        <a:pt x="0" y="2"/>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1" name="Freeform 9372">
                  <a:extLst>
                    <a:ext uri="{FF2B5EF4-FFF2-40B4-BE49-F238E27FC236}">
                      <a16:creationId xmlns:a16="http://schemas.microsoft.com/office/drawing/2014/main" id="{C965D560-032C-6494-816B-14FBA9F9E654}"/>
                    </a:ext>
                  </a:extLst>
                </p:cNvPr>
                <p:cNvSpPr>
                  <a:spLocks/>
                </p:cNvSpPr>
                <p:nvPr/>
              </p:nvSpPr>
              <p:spPr bwMode="auto">
                <a:xfrm>
                  <a:off x="4331" y="2303"/>
                  <a:ext cx="2" cy="4"/>
                </a:xfrm>
                <a:custGeom>
                  <a:avLst/>
                  <a:gdLst>
                    <a:gd name="T0" fmla="*/ 1 w 3"/>
                    <a:gd name="T1" fmla="*/ 1 h 5"/>
                    <a:gd name="T2" fmla="*/ 0 w 3"/>
                    <a:gd name="T3" fmla="*/ 2 h 5"/>
                    <a:gd name="T4" fmla="*/ 1 w 3"/>
                    <a:gd name="T5" fmla="*/ 2 h 5"/>
                    <a:gd name="T6" fmla="*/ 1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2" y="1"/>
                      </a:moveTo>
                      <a:cubicBezTo>
                        <a:pt x="3" y="0"/>
                        <a:pt x="2" y="5"/>
                        <a:pt x="0" y="5"/>
                      </a:cubicBezTo>
                      <a:cubicBezTo>
                        <a:pt x="1" y="5"/>
                        <a:pt x="1" y="4"/>
                        <a:pt x="2" y="4"/>
                      </a:cubicBezTo>
                      <a:cubicBezTo>
                        <a:pt x="3" y="2"/>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2" name="Freeform 9373">
                  <a:extLst>
                    <a:ext uri="{FF2B5EF4-FFF2-40B4-BE49-F238E27FC236}">
                      <a16:creationId xmlns:a16="http://schemas.microsoft.com/office/drawing/2014/main" id="{DC406CCC-F6EA-9019-0581-D3C028CF5A29}"/>
                    </a:ext>
                  </a:extLst>
                </p:cNvPr>
                <p:cNvSpPr>
                  <a:spLocks/>
                </p:cNvSpPr>
                <p:nvPr/>
              </p:nvSpPr>
              <p:spPr bwMode="auto">
                <a:xfrm>
                  <a:off x="4334" y="2302"/>
                  <a:ext cx="2" cy="4"/>
                </a:xfrm>
                <a:custGeom>
                  <a:avLst/>
                  <a:gdLst>
                    <a:gd name="T0" fmla="*/ 2 w 2"/>
                    <a:gd name="T1" fmla="*/ 0 h 4"/>
                    <a:gd name="T2" fmla="*/ 0 w 2"/>
                    <a:gd name="T3" fmla="*/ 4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1"/>
                        <a:pt x="1" y="3"/>
                        <a:pt x="0" y="4"/>
                      </a:cubicBezTo>
                      <a:cubicBezTo>
                        <a:pt x="0" y="3"/>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3" name="Freeform 9374">
                  <a:extLst>
                    <a:ext uri="{FF2B5EF4-FFF2-40B4-BE49-F238E27FC236}">
                      <a16:creationId xmlns:a16="http://schemas.microsoft.com/office/drawing/2014/main" id="{04225494-371D-B772-C4CD-47B863FB1D66}"/>
                    </a:ext>
                  </a:extLst>
                </p:cNvPr>
                <p:cNvSpPr>
                  <a:spLocks/>
                </p:cNvSpPr>
                <p:nvPr/>
              </p:nvSpPr>
              <p:spPr bwMode="auto">
                <a:xfrm>
                  <a:off x="4057" y="2867"/>
                  <a:ext cx="18" cy="39"/>
                </a:xfrm>
                <a:custGeom>
                  <a:avLst/>
                  <a:gdLst>
                    <a:gd name="T0" fmla="*/ 6 w 22"/>
                    <a:gd name="T1" fmla="*/ 2 h 48"/>
                    <a:gd name="T2" fmla="*/ 7 w 22"/>
                    <a:gd name="T3" fmla="*/ 2 h 48"/>
                    <a:gd name="T4" fmla="*/ 8 w 22"/>
                    <a:gd name="T5" fmla="*/ 4 h 48"/>
                    <a:gd name="T6" fmla="*/ 9 w 22"/>
                    <a:gd name="T7" fmla="*/ 7 h 48"/>
                    <a:gd name="T8" fmla="*/ 9 w 22"/>
                    <a:gd name="T9" fmla="*/ 10 h 48"/>
                    <a:gd name="T10" fmla="*/ 9 w 22"/>
                    <a:gd name="T11" fmla="*/ 13 h 48"/>
                    <a:gd name="T12" fmla="*/ 9 w 22"/>
                    <a:gd name="T13" fmla="*/ 15 h 48"/>
                    <a:gd name="T14" fmla="*/ 9 w 22"/>
                    <a:gd name="T15" fmla="*/ 16 h 48"/>
                    <a:gd name="T16" fmla="*/ 8 w 22"/>
                    <a:gd name="T17" fmla="*/ 19 h 48"/>
                    <a:gd name="T18" fmla="*/ 7 w 22"/>
                    <a:gd name="T19" fmla="*/ 20 h 48"/>
                    <a:gd name="T20" fmla="*/ 6 w 22"/>
                    <a:gd name="T21" fmla="*/ 20 h 48"/>
                    <a:gd name="T22" fmla="*/ 5 w 22"/>
                    <a:gd name="T23" fmla="*/ 20 h 48"/>
                    <a:gd name="T24" fmla="*/ 4 w 22"/>
                    <a:gd name="T25" fmla="*/ 20 h 48"/>
                    <a:gd name="T26" fmla="*/ 3 w 22"/>
                    <a:gd name="T27" fmla="*/ 19 h 48"/>
                    <a:gd name="T28" fmla="*/ 2 w 22"/>
                    <a:gd name="T29" fmla="*/ 17 h 48"/>
                    <a:gd name="T30" fmla="*/ 2 w 22"/>
                    <a:gd name="T31" fmla="*/ 15 h 48"/>
                    <a:gd name="T32" fmla="*/ 2 w 22"/>
                    <a:gd name="T33" fmla="*/ 13 h 48"/>
                    <a:gd name="T34" fmla="*/ 1 w 22"/>
                    <a:gd name="T35" fmla="*/ 11 h 48"/>
                    <a:gd name="T36" fmla="*/ 1 w 22"/>
                    <a:gd name="T37" fmla="*/ 9 h 48"/>
                    <a:gd name="T38" fmla="*/ 1 w 22"/>
                    <a:gd name="T39" fmla="*/ 6 h 48"/>
                    <a:gd name="T40" fmla="*/ 2 w 22"/>
                    <a:gd name="T41" fmla="*/ 4 h 48"/>
                    <a:gd name="T42" fmla="*/ 2 w 22"/>
                    <a:gd name="T43" fmla="*/ 2 h 48"/>
                    <a:gd name="T44" fmla="*/ 2 w 22"/>
                    <a:gd name="T45" fmla="*/ 2 h 48"/>
                    <a:gd name="T46" fmla="*/ 4 w 22"/>
                    <a:gd name="T47" fmla="*/ 2 h 48"/>
                    <a:gd name="T48" fmla="*/ 6 w 22"/>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 h="48">
                      <a:moveTo>
                        <a:pt x="12" y="2"/>
                      </a:moveTo>
                      <a:cubicBezTo>
                        <a:pt x="13" y="5"/>
                        <a:pt x="14" y="2"/>
                        <a:pt x="15" y="5"/>
                      </a:cubicBezTo>
                      <a:cubicBezTo>
                        <a:pt x="15" y="7"/>
                        <a:pt x="18" y="7"/>
                        <a:pt x="18" y="9"/>
                      </a:cubicBezTo>
                      <a:cubicBezTo>
                        <a:pt x="18" y="12"/>
                        <a:pt x="20" y="13"/>
                        <a:pt x="20" y="15"/>
                      </a:cubicBezTo>
                      <a:cubicBezTo>
                        <a:pt x="20" y="17"/>
                        <a:pt x="22" y="21"/>
                        <a:pt x="21" y="23"/>
                      </a:cubicBezTo>
                      <a:cubicBezTo>
                        <a:pt x="21" y="25"/>
                        <a:pt x="22" y="28"/>
                        <a:pt x="21" y="29"/>
                      </a:cubicBezTo>
                      <a:cubicBezTo>
                        <a:pt x="21" y="29"/>
                        <a:pt x="22" y="33"/>
                        <a:pt x="21" y="33"/>
                      </a:cubicBezTo>
                      <a:cubicBezTo>
                        <a:pt x="20" y="34"/>
                        <a:pt x="21" y="38"/>
                        <a:pt x="20" y="37"/>
                      </a:cubicBezTo>
                      <a:cubicBezTo>
                        <a:pt x="19" y="37"/>
                        <a:pt x="20" y="42"/>
                        <a:pt x="18" y="42"/>
                      </a:cubicBezTo>
                      <a:cubicBezTo>
                        <a:pt x="17" y="41"/>
                        <a:pt x="18" y="46"/>
                        <a:pt x="16" y="44"/>
                      </a:cubicBezTo>
                      <a:cubicBezTo>
                        <a:pt x="15" y="43"/>
                        <a:pt x="14" y="48"/>
                        <a:pt x="13" y="46"/>
                      </a:cubicBezTo>
                      <a:cubicBezTo>
                        <a:pt x="12" y="45"/>
                        <a:pt x="11" y="48"/>
                        <a:pt x="11" y="45"/>
                      </a:cubicBezTo>
                      <a:cubicBezTo>
                        <a:pt x="10" y="44"/>
                        <a:pt x="9" y="46"/>
                        <a:pt x="9" y="44"/>
                      </a:cubicBezTo>
                      <a:cubicBezTo>
                        <a:pt x="8" y="43"/>
                        <a:pt x="7" y="44"/>
                        <a:pt x="7" y="42"/>
                      </a:cubicBezTo>
                      <a:cubicBezTo>
                        <a:pt x="7" y="40"/>
                        <a:pt x="5" y="41"/>
                        <a:pt x="5" y="39"/>
                      </a:cubicBezTo>
                      <a:cubicBezTo>
                        <a:pt x="5" y="37"/>
                        <a:pt x="3" y="37"/>
                        <a:pt x="3" y="35"/>
                      </a:cubicBezTo>
                      <a:cubicBezTo>
                        <a:pt x="3" y="33"/>
                        <a:pt x="2" y="32"/>
                        <a:pt x="2" y="30"/>
                      </a:cubicBezTo>
                      <a:cubicBezTo>
                        <a:pt x="2" y="28"/>
                        <a:pt x="1" y="26"/>
                        <a:pt x="1" y="24"/>
                      </a:cubicBezTo>
                      <a:cubicBezTo>
                        <a:pt x="1" y="23"/>
                        <a:pt x="0" y="21"/>
                        <a:pt x="1" y="20"/>
                      </a:cubicBezTo>
                      <a:cubicBezTo>
                        <a:pt x="2" y="18"/>
                        <a:pt x="1" y="14"/>
                        <a:pt x="1" y="13"/>
                      </a:cubicBezTo>
                      <a:cubicBezTo>
                        <a:pt x="2" y="13"/>
                        <a:pt x="2" y="10"/>
                        <a:pt x="2" y="9"/>
                      </a:cubicBezTo>
                      <a:cubicBezTo>
                        <a:pt x="4" y="8"/>
                        <a:pt x="3" y="5"/>
                        <a:pt x="4" y="5"/>
                      </a:cubicBezTo>
                      <a:cubicBezTo>
                        <a:pt x="5" y="5"/>
                        <a:pt x="6" y="2"/>
                        <a:pt x="6" y="3"/>
                      </a:cubicBezTo>
                      <a:cubicBezTo>
                        <a:pt x="8" y="4"/>
                        <a:pt x="8" y="0"/>
                        <a:pt x="9" y="2"/>
                      </a:cubicBezTo>
                      <a:cubicBezTo>
                        <a:pt x="11" y="3"/>
                        <a:pt x="11" y="1"/>
                        <a:pt x="1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4" name="Freeform 9375">
                  <a:extLst>
                    <a:ext uri="{FF2B5EF4-FFF2-40B4-BE49-F238E27FC236}">
                      <a16:creationId xmlns:a16="http://schemas.microsoft.com/office/drawing/2014/main" id="{B135C1D8-9CE1-9BFD-A2F4-C51BAC9F5B60}"/>
                    </a:ext>
                  </a:extLst>
                </p:cNvPr>
                <p:cNvSpPr>
                  <a:spLocks/>
                </p:cNvSpPr>
                <p:nvPr/>
              </p:nvSpPr>
              <p:spPr bwMode="auto">
                <a:xfrm>
                  <a:off x="4057" y="2870"/>
                  <a:ext cx="17" cy="36"/>
                </a:xfrm>
                <a:custGeom>
                  <a:avLst/>
                  <a:gdLst>
                    <a:gd name="T0" fmla="*/ 9 w 21"/>
                    <a:gd name="T1" fmla="*/ 13 h 44"/>
                    <a:gd name="T2" fmla="*/ 7 w 21"/>
                    <a:gd name="T3" fmla="*/ 13 h 44"/>
                    <a:gd name="T4" fmla="*/ 6 w 21"/>
                    <a:gd name="T5" fmla="*/ 13 h 44"/>
                    <a:gd name="T6" fmla="*/ 6 w 21"/>
                    <a:gd name="T7" fmla="*/ 13 h 44"/>
                    <a:gd name="T8" fmla="*/ 5 w 21"/>
                    <a:gd name="T9" fmla="*/ 12 h 44"/>
                    <a:gd name="T10" fmla="*/ 4 w 21"/>
                    <a:gd name="T11" fmla="*/ 11 h 44"/>
                    <a:gd name="T12" fmla="*/ 3 w 21"/>
                    <a:gd name="T13" fmla="*/ 9 h 44"/>
                    <a:gd name="T14" fmla="*/ 2 w 21"/>
                    <a:gd name="T15" fmla="*/ 7 h 44"/>
                    <a:gd name="T16" fmla="*/ 2 w 21"/>
                    <a:gd name="T17" fmla="*/ 5 h 44"/>
                    <a:gd name="T18" fmla="*/ 2 w 21"/>
                    <a:gd name="T19" fmla="*/ 2 h 44"/>
                    <a:gd name="T20" fmla="*/ 2 w 21"/>
                    <a:gd name="T21" fmla="*/ 0 h 44"/>
                    <a:gd name="T22" fmla="*/ 2 w 21"/>
                    <a:gd name="T23" fmla="*/ 1 h 44"/>
                    <a:gd name="T24" fmla="*/ 2 w 21"/>
                    <a:gd name="T25" fmla="*/ 2 h 44"/>
                    <a:gd name="T26" fmla="*/ 1 w 21"/>
                    <a:gd name="T27" fmla="*/ 4 h 44"/>
                    <a:gd name="T28" fmla="*/ 1 w 21"/>
                    <a:gd name="T29" fmla="*/ 7 h 44"/>
                    <a:gd name="T30" fmla="*/ 1 w 21"/>
                    <a:gd name="T31" fmla="*/ 9 h 44"/>
                    <a:gd name="T32" fmla="*/ 2 w 21"/>
                    <a:gd name="T33" fmla="*/ 11 h 44"/>
                    <a:gd name="T34" fmla="*/ 2 w 21"/>
                    <a:gd name="T35" fmla="*/ 13 h 44"/>
                    <a:gd name="T36" fmla="*/ 2 w 21"/>
                    <a:gd name="T37" fmla="*/ 16 h 44"/>
                    <a:gd name="T38" fmla="*/ 3 w 21"/>
                    <a:gd name="T39" fmla="*/ 16 h 44"/>
                    <a:gd name="T40" fmla="*/ 4 w 21"/>
                    <a:gd name="T41" fmla="*/ 18 h 44"/>
                    <a:gd name="T42" fmla="*/ 5 w 21"/>
                    <a:gd name="T43" fmla="*/ 19 h 44"/>
                    <a:gd name="T44" fmla="*/ 6 w 21"/>
                    <a:gd name="T45" fmla="*/ 19 h 44"/>
                    <a:gd name="T46" fmla="*/ 7 w 21"/>
                    <a:gd name="T47" fmla="*/ 18 h 44"/>
                    <a:gd name="T48" fmla="*/ 8 w 21"/>
                    <a:gd name="T49" fmla="*/ 16 h 44"/>
                    <a:gd name="T50" fmla="*/ 9 w 21"/>
                    <a:gd name="T51" fmla="*/ 15 h 44"/>
                    <a:gd name="T52" fmla="*/ 9 w 21"/>
                    <a:gd name="T53" fmla="*/ 13 h 44"/>
                    <a:gd name="T54" fmla="*/ 9 w 21"/>
                    <a:gd name="T55" fmla="*/ 13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 h="44">
                      <a:moveTo>
                        <a:pt x="20" y="30"/>
                      </a:moveTo>
                      <a:cubicBezTo>
                        <a:pt x="19" y="29"/>
                        <a:pt x="18" y="33"/>
                        <a:pt x="17" y="31"/>
                      </a:cubicBezTo>
                      <a:cubicBezTo>
                        <a:pt x="16" y="30"/>
                        <a:pt x="15" y="34"/>
                        <a:pt x="14" y="31"/>
                      </a:cubicBezTo>
                      <a:cubicBezTo>
                        <a:pt x="14" y="29"/>
                        <a:pt x="13" y="31"/>
                        <a:pt x="13" y="29"/>
                      </a:cubicBezTo>
                      <a:cubicBezTo>
                        <a:pt x="12" y="28"/>
                        <a:pt x="11" y="30"/>
                        <a:pt x="11" y="27"/>
                      </a:cubicBezTo>
                      <a:cubicBezTo>
                        <a:pt x="11" y="26"/>
                        <a:pt x="9" y="26"/>
                        <a:pt x="9" y="24"/>
                      </a:cubicBezTo>
                      <a:cubicBezTo>
                        <a:pt x="8" y="22"/>
                        <a:pt x="7" y="23"/>
                        <a:pt x="7" y="20"/>
                      </a:cubicBezTo>
                      <a:cubicBezTo>
                        <a:pt x="7" y="18"/>
                        <a:pt x="5" y="18"/>
                        <a:pt x="6" y="15"/>
                      </a:cubicBezTo>
                      <a:cubicBezTo>
                        <a:pt x="6" y="14"/>
                        <a:pt x="5" y="12"/>
                        <a:pt x="5" y="10"/>
                      </a:cubicBezTo>
                      <a:cubicBezTo>
                        <a:pt x="5" y="8"/>
                        <a:pt x="4" y="6"/>
                        <a:pt x="5" y="5"/>
                      </a:cubicBezTo>
                      <a:cubicBezTo>
                        <a:pt x="5" y="4"/>
                        <a:pt x="5" y="2"/>
                        <a:pt x="5" y="0"/>
                      </a:cubicBezTo>
                      <a:cubicBezTo>
                        <a:pt x="4" y="1"/>
                        <a:pt x="4" y="1"/>
                        <a:pt x="4" y="1"/>
                      </a:cubicBezTo>
                      <a:cubicBezTo>
                        <a:pt x="3" y="1"/>
                        <a:pt x="4" y="4"/>
                        <a:pt x="2" y="5"/>
                      </a:cubicBezTo>
                      <a:cubicBezTo>
                        <a:pt x="2" y="6"/>
                        <a:pt x="2" y="9"/>
                        <a:pt x="1" y="9"/>
                      </a:cubicBezTo>
                      <a:cubicBezTo>
                        <a:pt x="1" y="10"/>
                        <a:pt x="2" y="14"/>
                        <a:pt x="1" y="16"/>
                      </a:cubicBezTo>
                      <a:cubicBezTo>
                        <a:pt x="0" y="17"/>
                        <a:pt x="1" y="19"/>
                        <a:pt x="1" y="20"/>
                      </a:cubicBezTo>
                      <a:cubicBezTo>
                        <a:pt x="1" y="22"/>
                        <a:pt x="2" y="24"/>
                        <a:pt x="2" y="26"/>
                      </a:cubicBezTo>
                      <a:cubicBezTo>
                        <a:pt x="2" y="28"/>
                        <a:pt x="3" y="29"/>
                        <a:pt x="3" y="31"/>
                      </a:cubicBezTo>
                      <a:cubicBezTo>
                        <a:pt x="3" y="33"/>
                        <a:pt x="5" y="33"/>
                        <a:pt x="5" y="35"/>
                      </a:cubicBezTo>
                      <a:cubicBezTo>
                        <a:pt x="5" y="37"/>
                        <a:pt x="7" y="36"/>
                        <a:pt x="7" y="38"/>
                      </a:cubicBezTo>
                      <a:cubicBezTo>
                        <a:pt x="7" y="40"/>
                        <a:pt x="8" y="39"/>
                        <a:pt x="9" y="40"/>
                      </a:cubicBezTo>
                      <a:cubicBezTo>
                        <a:pt x="9" y="42"/>
                        <a:pt x="10" y="40"/>
                        <a:pt x="11" y="41"/>
                      </a:cubicBezTo>
                      <a:cubicBezTo>
                        <a:pt x="11" y="44"/>
                        <a:pt x="12" y="41"/>
                        <a:pt x="13" y="42"/>
                      </a:cubicBezTo>
                      <a:cubicBezTo>
                        <a:pt x="14" y="44"/>
                        <a:pt x="15" y="39"/>
                        <a:pt x="16" y="40"/>
                      </a:cubicBezTo>
                      <a:cubicBezTo>
                        <a:pt x="18" y="42"/>
                        <a:pt x="17" y="37"/>
                        <a:pt x="18" y="38"/>
                      </a:cubicBezTo>
                      <a:cubicBezTo>
                        <a:pt x="20" y="38"/>
                        <a:pt x="19" y="33"/>
                        <a:pt x="20" y="33"/>
                      </a:cubicBezTo>
                      <a:cubicBezTo>
                        <a:pt x="21" y="34"/>
                        <a:pt x="21" y="31"/>
                        <a:pt x="21" y="30"/>
                      </a:cubicBezTo>
                      <a:lnTo>
                        <a:pt x="20" y="30"/>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5" name="Freeform 9376">
                  <a:extLst>
                    <a:ext uri="{FF2B5EF4-FFF2-40B4-BE49-F238E27FC236}">
                      <a16:creationId xmlns:a16="http://schemas.microsoft.com/office/drawing/2014/main" id="{717F5320-A104-FF2E-1FCD-3ABFDC49DEF0}"/>
                    </a:ext>
                  </a:extLst>
                </p:cNvPr>
                <p:cNvSpPr>
                  <a:spLocks/>
                </p:cNvSpPr>
                <p:nvPr/>
              </p:nvSpPr>
              <p:spPr bwMode="auto">
                <a:xfrm>
                  <a:off x="4057" y="2886"/>
                  <a:ext cx="17" cy="20"/>
                </a:xfrm>
                <a:custGeom>
                  <a:avLst/>
                  <a:gdLst>
                    <a:gd name="T0" fmla="*/ 10 w 20"/>
                    <a:gd name="T1" fmla="*/ 5 h 25"/>
                    <a:gd name="T2" fmla="*/ 9 w 20"/>
                    <a:gd name="T3" fmla="*/ 5 h 25"/>
                    <a:gd name="T4" fmla="*/ 9 w 20"/>
                    <a:gd name="T5" fmla="*/ 6 h 25"/>
                    <a:gd name="T6" fmla="*/ 8 w 20"/>
                    <a:gd name="T7" fmla="*/ 7 h 25"/>
                    <a:gd name="T8" fmla="*/ 7 w 20"/>
                    <a:gd name="T9" fmla="*/ 8 h 25"/>
                    <a:gd name="T10" fmla="*/ 5 w 20"/>
                    <a:gd name="T11" fmla="*/ 7 h 25"/>
                    <a:gd name="T12" fmla="*/ 3 w 20"/>
                    <a:gd name="T13" fmla="*/ 7 h 25"/>
                    <a:gd name="T14" fmla="*/ 3 w 20"/>
                    <a:gd name="T15" fmla="*/ 6 h 25"/>
                    <a:gd name="T16" fmla="*/ 3 w 20"/>
                    <a:gd name="T17" fmla="*/ 5 h 25"/>
                    <a:gd name="T18" fmla="*/ 2 w 20"/>
                    <a:gd name="T19" fmla="*/ 3 h 25"/>
                    <a:gd name="T20" fmla="*/ 1 w 20"/>
                    <a:gd name="T21" fmla="*/ 2 h 25"/>
                    <a:gd name="T22" fmla="*/ 0 w 20"/>
                    <a:gd name="T23" fmla="*/ 0 h 25"/>
                    <a:gd name="T24" fmla="*/ 0 w 20"/>
                    <a:gd name="T25" fmla="*/ 1 h 25"/>
                    <a:gd name="T26" fmla="*/ 1 w 20"/>
                    <a:gd name="T27" fmla="*/ 3 h 25"/>
                    <a:gd name="T28" fmla="*/ 2 w 20"/>
                    <a:gd name="T29" fmla="*/ 5 h 25"/>
                    <a:gd name="T30" fmla="*/ 3 w 20"/>
                    <a:gd name="T31" fmla="*/ 6 h 25"/>
                    <a:gd name="T32" fmla="*/ 3 w 20"/>
                    <a:gd name="T33" fmla="*/ 8 h 25"/>
                    <a:gd name="T34" fmla="*/ 4 w 20"/>
                    <a:gd name="T35" fmla="*/ 9 h 25"/>
                    <a:gd name="T36" fmla="*/ 6 w 20"/>
                    <a:gd name="T37" fmla="*/ 9 h 25"/>
                    <a:gd name="T38" fmla="*/ 7 w 20"/>
                    <a:gd name="T39" fmla="*/ 9 h 25"/>
                    <a:gd name="T40" fmla="*/ 8 w 20"/>
                    <a:gd name="T41" fmla="*/ 9 h 25"/>
                    <a:gd name="T42" fmla="*/ 9 w 20"/>
                    <a:gd name="T43" fmla="*/ 8 h 25"/>
                    <a:gd name="T44" fmla="*/ 10 w 20"/>
                    <a:gd name="T45" fmla="*/ 6 h 25"/>
                    <a:gd name="T46" fmla="*/ 10 w 20"/>
                    <a:gd name="T47" fmla="*/ 5 h 25"/>
                    <a:gd name="T48" fmla="*/ 10 w 20"/>
                    <a:gd name="T49" fmla="*/ 5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25">
                      <a:moveTo>
                        <a:pt x="19" y="11"/>
                      </a:moveTo>
                      <a:cubicBezTo>
                        <a:pt x="18" y="11"/>
                        <a:pt x="18" y="11"/>
                        <a:pt x="18" y="11"/>
                      </a:cubicBezTo>
                      <a:cubicBezTo>
                        <a:pt x="18" y="12"/>
                        <a:pt x="18" y="15"/>
                        <a:pt x="17" y="15"/>
                      </a:cubicBezTo>
                      <a:cubicBezTo>
                        <a:pt x="16" y="14"/>
                        <a:pt x="16" y="19"/>
                        <a:pt x="15" y="17"/>
                      </a:cubicBezTo>
                      <a:cubicBezTo>
                        <a:pt x="14" y="16"/>
                        <a:pt x="13" y="21"/>
                        <a:pt x="12" y="19"/>
                      </a:cubicBezTo>
                      <a:cubicBezTo>
                        <a:pt x="11" y="18"/>
                        <a:pt x="10" y="21"/>
                        <a:pt x="9" y="18"/>
                      </a:cubicBezTo>
                      <a:cubicBezTo>
                        <a:pt x="9" y="17"/>
                        <a:pt x="8" y="19"/>
                        <a:pt x="7" y="17"/>
                      </a:cubicBezTo>
                      <a:cubicBezTo>
                        <a:pt x="7" y="16"/>
                        <a:pt x="6" y="17"/>
                        <a:pt x="6" y="15"/>
                      </a:cubicBezTo>
                      <a:cubicBezTo>
                        <a:pt x="5" y="13"/>
                        <a:pt x="4" y="14"/>
                        <a:pt x="4" y="12"/>
                      </a:cubicBezTo>
                      <a:cubicBezTo>
                        <a:pt x="3" y="10"/>
                        <a:pt x="2" y="10"/>
                        <a:pt x="2" y="8"/>
                      </a:cubicBezTo>
                      <a:cubicBezTo>
                        <a:pt x="2" y="6"/>
                        <a:pt x="0" y="5"/>
                        <a:pt x="1" y="3"/>
                      </a:cubicBezTo>
                      <a:cubicBezTo>
                        <a:pt x="1" y="2"/>
                        <a:pt x="0" y="1"/>
                        <a:pt x="0" y="0"/>
                      </a:cubicBezTo>
                      <a:cubicBezTo>
                        <a:pt x="0" y="0"/>
                        <a:pt x="0" y="1"/>
                        <a:pt x="0" y="1"/>
                      </a:cubicBezTo>
                      <a:cubicBezTo>
                        <a:pt x="0" y="3"/>
                        <a:pt x="1" y="5"/>
                        <a:pt x="1" y="7"/>
                      </a:cubicBezTo>
                      <a:cubicBezTo>
                        <a:pt x="1" y="9"/>
                        <a:pt x="2" y="10"/>
                        <a:pt x="2" y="12"/>
                      </a:cubicBezTo>
                      <a:cubicBezTo>
                        <a:pt x="2" y="14"/>
                        <a:pt x="4" y="14"/>
                        <a:pt x="4" y="16"/>
                      </a:cubicBezTo>
                      <a:cubicBezTo>
                        <a:pt x="4" y="18"/>
                        <a:pt x="6" y="17"/>
                        <a:pt x="6" y="19"/>
                      </a:cubicBezTo>
                      <a:cubicBezTo>
                        <a:pt x="6" y="21"/>
                        <a:pt x="7" y="20"/>
                        <a:pt x="8" y="21"/>
                      </a:cubicBezTo>
                      <a:cubicBezTo>
                        <a:pt x="8" y="23"/>
                        <a:pt x="9" y="21"/>
                        <a:pt x="10" y="22"/>
                      </a:cubicBezTo>
                      <a:cubicBezTo>
                        <a:pt x="10" y="25"/>
                        <a:pt x="11" y="22"/>
                        <a:pt x="12" y="23"/>
                      </a:cubicBezTo>
                      <a:cubicBezTo>
                        <a:pt x="13" y="25"/>
                        <a:pt x="14" y="20"/>
                        <a:pt x="15" y="21"/>
                      </a:cubicBezTo>
                      <a:cubicBezTo>
                        <a:pt x="17" y="23"/>
                        <a:pt x="16" y="18"/>
                        <a:pt x="17" y="19"/>
                      </a:cubicBezTo>
                      <a:cubicBezTo>
                        <a:pt x="19" y="19"/>
                        <a:pt x="18" y="14"/>
                        <a:pt x="19" y="14"/>
                      </a:cubicBezTo>
                      <a:cubicBezTo>
                        <a:pt x="20" y="15"/>
                        <a:pt x="20" y="12"/>
                        <a:pt x="20" y="11"/>
                      </a:cubicBezTo>
                      <a:lnTo>
                        <a:pt x="19" y="11"/>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6" name="Freeform 9377">
                  <a:extLst>
                    <a:ext uri="{FF2B5EF4-FFF2-40B4-BE49-F238E27FC236}">
                      <a16:creationId xmlns:a16="http://schemas.microsoft.com/office/drawing/2014/main" id="{5E43EC38-2602-772C-410A-34C8E1D85EB8}"/>
                    </a:ext>
                  </a:extLst>
                </p:cNvPr>
                <p:cNvSpPr>
                  <a:spLocks/>
                </p:cNvSpPr>
                <p:nvPr/>
              </p:nvSpPr>
              <p:spPr bwMode="auto">
                <a:xfrm>
                  <a:off x="4062" y="2878"/>
                  <a:ext cx="1" cy="2"/>
                </a:xfrm>
                <a:custGeom>
                  <a:avLst/>
                  <a:gdLst>
                    <a:gd name="T0" fmla="*/ 0 w 1"/>
                    <a:gd name="T1" fmla="*/ 0 h 3"/>
                    <a:gd name="T2" fmla="*/ 1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1" y="2"/>
                        <a:pt x="1" y="3"/>
                      </a:cubicBezTo>
                      <a:cubicBezTo>
                        <a:pt x="1" y="3"/>
                        <a:pt x="1" y="3"/>
                        <a:pt x="1"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7" name="Freeform 9378">
                  <a:extLst>
                    <a:ext uri="{FF2B5EF4-FFF2-40B4-BE49-F238E27FC236}">
                      <a16:creationId xmlns:a16="http://schemas.microsoft.com/office/drawing/2014/main" id="{358DEBAE-2141-4D1E-CD11-BFB334BEEEEF}"/>
                    </a:ext>
                  </a:extLst>
                </p:cNvPr>
                <p:cNvSpPr>
                  <a:spLocks/>
                </p:cNvSpPr>
                <p:nvPr/>
              </p:nvSpPr>
              <p:spPr bwMode="auto">
                <a:xfrm>
                  <a:off x="4062" y="2873"/>
                  <a:ext cx="2" cy="3"/>
                </a:xfrm>
                <a:custGeom>
                  <a:avLst/>
                  <a:gdLst>
                    <a:gd name="T0" fmla="*/ 1 w 2"/>
                    <a:gd name="T1" fmla="*/ 0 h 3"/>
                    <a:gd name="T2" fmla="*/ 2 w 2"/>
                    <a:gd name="T3" fmla="*/ 3 h 3"/>
                    <a:gd name="T4" fmla="*/ 1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0" y="1"/>
                        <a:pt x="1" y="3"/>
                        <a:pt x="2" y="3"/>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8" name="Freeform 9379">
                  <a:extLst>
                    <a:ext uri="{FF2B5EF4-FFF2-40B4-BE49-F238E27FC236}">
                      <a16:creationId xmlns:a16="http://schemas.microsoft.com/office/drawing/2014/main" id="{F3DE228B-97BC-6FE4-238E-14D1155D7B31}"/>
                    </a:ext>
                  </a:extLst>
                </p:cNvPr>
                <p:cNvSpPr>
                  <a:spLocks/>
                </p:cNvSpPr>
                <p:nvPr/>
              </p:nvSpPr>
              <p:spPr bwMode="auto">
                <a:xfrm>
                  <a:off x="4064" y="2880"/>
                  <a:ext cx="2" cy="3"/>
                </a:xfrm>
                <a:custGeom>
                  <a:avLst/>
                  <a:gdLst>
                    <a:gd name="T0" fmla="*/ 0 w 2"/>
                    <a:gd name="T1" fmla="*/ 1 h 4"/>
                    <a:gd name="T2" fmla="*/ 1 w 2"/>
                    <a:gd name="T3" fmla="*/ 1 h 4"/>
                    <a:gd name="T4" fmla="*/ 2 w 2"/>
                    <a:gd name="T5" fmla="*/ 2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0" y="1"/>
                        <a:pt x="1" y="0"/>
                        <a:pt x="1" y="1"/>
                      </a:cubicBezTo>
                      <a:cubicBezTo>
                        <a:pt x="2" y="1"/>
                        <a:pt x="2" y="3"/>
                        <a:pt x="2" y="4"/>
                      </a:cubicBezTo>
                      <a:cubicBezTo>
                        <a:pt x="2"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499" name="Freeform 9380">
                  <a:extLst>
                    <a:ext uri="{FF2B5EF4-FFF2-40B4-BE49-F238E27FC236}">
                      <a16:creationId xmlns:a16="http://schemas.microsoft.com/office/drawing/2014/main" id="{0D928472-6ABA-A325-A04C-C7C7AFB26D45}"/>
                    </a:ext>
                  </a:extLst>
                </p:cNvPr>
                <p:cNvSpPr>
                  <a:spLocks/>
                </p:cNvSpPr>
                <p:nvPr/>
              </p:nvSpPr>
              <p:spPr bwMode="auto">
                <a:xfrm>
                  <a:off x="4066" y="2874"/>
                  <a:ext cx="2" cy="6"/>
                </a:xfrm>
                <a:custGeom>
                  <a:avLst/>
                  <a:gdLst>
                    <a:gd name="T0" fmla="*/ 1 w 2"/>
                    <a:gd name="T1" fmla="*/ 0 h 7"/>
                    <a:gd name="T2" fmla="*/ 0 w 2"/>
                    <a:gd name="T3" fmla="*/ 3 h 7"/>
                    <a:gd name="T4" fmla="*/ 2 w 2"/>
                    <a:gd name="T5" fmla="*/ 3 h 7"/>
                    <a:gd name="T6" fmla="*/ 1 w 2"/>
                    <a:gd name="T7" fmla="*/ 3 h 7"/>
                    <a:gd name="T8" fmla="*/ 0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0" y="0"/>
                        <a:pt x="0" y="2"/>
                        <a:pt x="0" y="3"/>
                      </a:cubicBezTo>
                      <a:cubicBezTo>
                        <a:pt x="0" y="3"/>
                        <a:pt x="1" y="7"/>
                        <a:pt x="2" y="5"/>
                      </a:cubicBezTo>
                      <a:cubicBezTo>
                        <a:pt x="2" y="5"/>
                        <a:pt x="1" y="4"/>
                        <a:pt x="1" y="4"/>
                      </a:cubicBezTo>
                      <a:cubicBezTo>
                        <a:pt x="1" y="3"/>
                        <a:pt x="0" y="1"/>
                        <a:pt x="0"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0" name="Freeform 9381">
                  <a:extLst>
                    <a:ext uri="{FF2B5EF4-FFF2-40B4-BE49-F238E27FC236}">
                      <a16:creationId xmlns:a16="http://schemas.microsoft.com/office/drawing/2014/main" id="{5CB5B0ED-631B-B615-348D-448D1BD11FEC}"/>
                    </a:ext>
                  </a:extLst>
                </p:cNvPr>
                <p:cNvSpPr>
                  <a:spLocks/>
                </p:cNvSpPr>
                <p:nvPr/>
              </p:nvSpPr>
              <p:spPr bwMode="auto">
                <a:xfrm>
                  <a:off x="4064" y="2870"/>
                  <a:ext cx="2" cy="3"/>
                </a:xfrm>
                <a:custGeom>
                  <a:avLst/>
                  <a:gdLst>
                    <a:gd name="T0" fmla="*/ 0 w 2"/>
                    <a:gd name="T1" fmla="*/ 2 h 4"/>
                    <a:gd name="T2" fmla="*/ 2 w 2"/>
                    <a:gd name="T3" fmla="*/ 2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0" y="0"/>
                        <a:pt x="2" y="2"/>
                        <a:pt x="2" y="4"/>
                      </a:cubicBezTo>
                      <a:cubicBezTo>
                        <a:pt x="2"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1" name="Freeform 9382">
                  <a:extLst>
                    <a:ext uri="{FF2B5EF4-FFF2-40B4-BE49-F238E27FC236}">
                      <a16:creationId xmlns:a16="http://schemas.microsoft.com/office/drawing/2014/main" id="{B6AAE8D7-4ACF-77FF-532D-E48F173FAB77}"/>
                    </a:ext>
                  </a:extLst>
                </p:cNvPr>
                <p:cNvSpPr>
                  <a:spLocks/>
                </p:cNvSpPr>
                <p:nvPr/>
              </p:nvSpPr>
              <p:spPr bwMode="auto">
                <a:xfrm>
                  <a:off x="4065" y="2887"/>
                  <a:ext cx="1" cy="6"/>
                </a:xfrm>
                <a:custGeom>
                  <a:avLst/>
                  <a:gdLst>
                    <a:gd name="T0" fmla="*/ 1 w 2"/>
                    <a:gd name="T1" fmla="*/ 1 h 7"/>
                    <a:gd name="T2" fmla="*/ 1 w 2"/>
                    <a:gd name="T3" fmla="*/ 3 h 7"/>
                    <a:gd name="T4" fmla="*/ 1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0" y="0"/>
                        <a:pt x="2" y="7"/>
                        <a:pt x="2" y="4"/>
                      </a:cubicBezTo>
                      <a:cubicBezTo>
                        <a:pt x="2"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2" name="Freeform 9383">
                  <a:extLst>
                    <a:ext uri="{FF2B5EF4-FFF2-40B4-BE49-F238E27FC236}">
                      <a16:creationId xmlns:a16="http://schemas.microsoft.com/office/drawing/2014/main" id="{AA1626E6-0B70-BEAD-5BBB-72792D9C75A8}"/>
                    </a:ext>
                  </a:extLst>
                </p:cNvPr>
                <p:cNvSpPr>
                  <a:spLocks/>
                </p:cNvSpPr>
                <p:nvPr/>
              </p:nvSpPr>
              <p:spPr bwMode="auto">
                <a:xfrm>
                  <a:off x="4068" y="2883"/>
                  <a:ext cx="1" cy="5"/>
                </a:xfrm>
                <a:custGeom>
                  <a:avLst/>
                  <a:gdLst>
                    <a:gd name="T0" fmla="*/ 0 w 1"/>
                    <a:gd name="T1" fmla="*/ 2 h 6"/>
                    <a:gd name="T2" fmla="*/ 1 w 1"/>
                    <a:gd name="T3" fmla="*/ 3 h 6"/>
                    <a:gd name="T4" fmla="*/ 1 w 1"/>
                    <a:gd name="T5" fmla="*/ 3 h 6"/>
                    <a:gd name="T6" fmla="*/ 0 w 1"/>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1" y="0"/>
                        <a:pt x="1" y="5"/>
                        <a:pt x="1" y="6"/>
                      </a:cubicBezTo>
                      <a:cubicBezTo>
                        <a:pt x="1" y="5"/>
                        <a:pt x="1" y="4"/>
                        <a:pt x="1" y="4"/>
                      </a:cubicBezTo>
                      <a:cubicBezTo>
                        <a:pt x="1" y="3"/>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3" name="Freeform 9384">
                  <a:extLst>
                    <a:ext uri="{FF2B5EF4-FFF2-40B4-BE49-F238E27FC236}">
                      <a16:creationId xmlns:a16="http://schemas.microsoft.com/office/drawing/2014/main" id="{912CD4DD-6C87-923F-A9CF-D22A4F70B8FF}"/>
                    </a:ext>
                  </a:extLst>
                </p:cNvPr>
                <p:cNvSpPr>
                  <a:spLocks/>
                </p:cNvSpPr>
                <p:nvPr/>
              </p:nvSpPr>
              <p:spPr bwMode="auto">
                <a:xfrm>
                  <a:off x="4070" y="2878"/>
                  <a:ext cx="1" cy="5"/>
                </a:xfrm>
                <a:custGeom>
                  <a:avLst/>
                  <a:gdLst>
                    <a:gd name="T0" fmla="*/ 1 w 2"/>
                    <a:gd name="T1" fmla="*/ 0 h 6"/>
                    <a:gd name="T2" fmla="*/ 1 w 2"/>
                    <a:gd name="T3" fmla="*/ 3 h 6"/>
                    <a:gd name="T4" fmla="*/ 1 w 2"/>
                    <a:gd name="T5" fmla="*/ 1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0" y="2"/>
                        <a:pt x="1" y="6"/>
                        <a:pt x="2" y="5"/>
                      </a:cubicBezTo>
                      <a:cubicBezTo>
                        <a:pt x="2" y="5"/>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4" name="Freeform 9385">
                  <a:extLst>
                    <a:ext uri="{FF2B5EF4-FFF2-40B4-BE49-F238E27FC236}">
                      <a16:creationId xmlns:a16="http://schemas.microsoft.com/office/drawing/2014/main" id="{7E732BCE-3577-F1BB-65FA-1F8ED6404BED}"/>
                    </a:ext>
                  </a:extLst>
                </p:cNvPr>
                <p:cNvSpPr>
                  <a:spLocks/>
                </p:cNvSpPr>
                <p:nvPr/>
              </p:nvSpPr>
              <p:spPr bwMode="auto">
                <a:xfrm>
                  <a:off x="4068" y="2873"/>
                  <a:ext cx="2" cy="3"/>
                </a:xfrm>
                <a:custGeom>
                  <a:avLst/>
                  <a:gdLst>
                    <a:gd name="T0" fmla="*/ 0 w 2"/>
                    <a:gd name="T1" fmla="*/ 1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2"/>
                        <a:pt x="2" y="4"/>
                      </a:cubicBezTo>
                      <a:cubicBezTo>
                        <a:pt x="1"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5" name="Freeform 9386">
                  <a:extLst>
                    <a:ext uri="{FF2B5EF4-FFF2-40B4-BE49-F238E27FC236}">
                      <a16:creationId xmlns:a16="http://schemas.microsoft.com/office/drawing/2014/main" id="{B48A9E61-97E2-93FD-DE20-ADFBCB5D8950}"/>
                    </a:ext>
                  </a:extLst>
                </p:cNvPr>
                <p:cNvSpPr>
                  <a:spLocks/>
                </p:cNvSpPr>
                <p:nvPr/>
              </p:nvSpPr>
              <p:spPr bwMode="auto">
                <a:xfrm>
                  <a:off x="4069" y="2891"/>
                  <a:ext cx="2" cy="2"/>
                </a:xfrm>
                <a:custGeom>
                  <a:avLst/>
                  <a:gdLst>
                    <a:gd name="T0" fmla="*/ 0 w 2"/>
                    <a:gd name="T1" fmla="*/ 0 h 3"/>
                    <a:gd name="T2" fmla="*/ 2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1"/>
                      </a:cubicBezTo>
                      <a:cubicBezTo>
                        <a:pt x="1"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6" name="Freeform 9387">
                  <a:extLst>
                    <a:ext uri="{FF2B5EF4-FFF2-40B4-BE49-F238E27FC236}">
                      <a16:creationId xmlns:a16="http://schemas.microsoft.com/office/drawing/2014/main" id="{B0BDC497-7101-CD61-A075-1FCBCDA730C6}"/>
                    </a:ext>
                  </a:extLst>
                </p:cNvPr>
                <p:cNvSpPr>
                  <a:spLocks/>
                </p:cNvSpPr>
                <p:nvPr/>
              </p:nvSpPr>
              <p:spPr bwMode="auto">
                <a:xfrm>
                  <a:off x="4071" y="2886"/>
                  <a:ext cx="1" cy="4"/>
                </a:xfrm>
                <a:custGeom>
                  <a:avLst/>
                  <a:gdLst>
                    <a:gd name="T0" fmla="*/ 0 w 1"/>
                    <a:gd name="T1" fmla="*/ 0 h 5"/>
                    <a:gd name="T2" fmla="*/ 0 w 1"/>
                    <a:gd name="T3" fmla="*/ 2 h 5"/>
                    <a:gd name="T4" fmla="*/ 1 w 1"/>
                    <a:gd name="T5" fmla="*/ 2 h 5"/>
                    <a:gd name="T6" fmla="*/ 0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cubicBezTo>
                        <a:pt x="0" y="0"/>
                        <a:pt x="1" y="4"/>
                        <a:pt x="0" y="5"/>
                      </a:cubicBezTo>
                      <a:cubicBezTo>
                        <a:pt x="1" y="5"/>
                        <a:pt x="1" y="4"/>
                        <a:pt x="1" y="3"/>
                      </a:cubicBezTo>
                      <a:cubicBezTo>
                        <a:pt x="1"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7" name="Freeform 9388">
                  <a:extLst>
                    <a:ext uri="{FF2B5EF4-FFF2-40B4-BE49-F238E27FC236}">
                      <a16:creationId xmlns:a16="http://schemas.microsoft.com/office/drawing/2014/main" id="{BDAD0AD7-B939-17AA-81E9-430A45650954}"/>
                    </a:ext>
                  </a:extLst>
                </p:cNvPr>
                <p:cNvSpPr>
                  <a:spLocks/>
                </p:cNvSpPr>
                <p:nvPr/>
              </p:nvSpPr>
              <p:spPr bwMode="auto">
                <a:xfrm>
                  <a:off x="4073" y="2883"/>
                  <a:ext cx="1" cy="4"/>
                </a:xfrm>
                <a:custGeom>
                  <a:avLst/>
                  <a:gdLst>
                    <a:gd name="T0" fmla="*/ 0 w 1"/>
                    <a:gd name="T1" fmla="*/ 0 h 5"/>
                    <a:gd name="T2" fmla="*/ 0 w 1"/>
                    <a:gd name="T3" fmla="*/ 2 h 5"/>
                    <a:gd name="T4" fmla="*/ 0 w 1"/>
                    <a:gd name="T5" fmla="*/ 1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0" y="1"/>
                        <a:pt x="1" y="4"/>
                        <a:pt x="0" y="5"/>
                      </a:cubicBezTo>
                      <a:cubicBezTo>
                        <a:pt x="0" y="4"/>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8" name="Freeform 9389">
                  <a:extLst>
                    <a:ext uri="{FF2B5EF4-FFF2-40B4-BE49-F238E27FC236}">
                      <a16:creationId xmlns:a16="http://schemas.microsoft.com/office/drawing/2014/main" id="{32A1E7EB-90B7-85C8-0DEB-9C602642D47F}"/>
                    </a:ext>
                  </a:extLst>
                </p:cNvPr>
                <p:cNvSpPr>
                  <a:spLocks/>
                </p:cNvSpPr>
                <p:nvPr/>
              </p:nvSpPr>
              <p:spPr bwMode="auto">
                <a:xfrm>
                  <a:off x="4048" y="2859"/>
                  <a:ext cx="18" cy="40"/>
                </a:xfrm>
                <a:custGeom>
                  <a:avLst/>
                  <a:gdLst>
                    <a:gd name="T0" fmla="*/ 5 w 22"/>
                    <a:gd name="T1" fmla="*/ 2 h 48"/>
                    <a:gd name="T2" fmla="*/ 6 w 22"/>
                    <a:gd name="T3" fmla="*/ 3 h 48"/>
                    <a:gd name="T4" fmla="*/ 7 w 22"/>
                    <a:gd name="T5" fmla="*/ 5 h 48"/>
                    <a:gd name="T6" fmla="*/ 9 w 22"/>
                    <a:gd name="T7" fmla="*/ 8 h 48"/>
                    <a:gd name="T8" fmla="*/ 9 w 22"/>
                    <a:gd name="T9" fmla="*/ 11 h 48"/>
                    <a:gd name="T10" fmla="*/ 9 w 22"/>
                    <a:gd name="T11" fmla="*/ 14 h 48"/>
                    <a:gd name="T12" fmla="*/ 9 w 22"/>
                    <a:gd name="T13" fmla="*/ 16 h 48"/>
                    <a:gd name="T14" fmla="*/ 9 w 22"/>
                    <a:gd name="T15" fmla="*/ 18 h 48"/>
                    <a:gd name="T16" fmla="*/ 7 w 22"/>
                    <a:gd name="T17" fmla="*/ 20 h 48"/>
                    <a:gd name="T18" fmla="*/ 7 w 22"/>
                    <a:gd name="T19" fmla="*/ 22 h 48"/>
                    <a:gd name="T20" fmla="*/ 6 w 22"/>
                    <a:gd name="T21" fmla="*/ 23 h 48"/>
                    <a:gd name="T22" fmla="*/ 5 w 22"/>
                    <a:gd name="T23" fmla="*/ 23 h 48"/>
                    <a:gd name="T24" fmla="*/ 4 w 22"/>
                    <a:gd name="T25" fmla="*/ 22 h 48"/>
                    <a:gd name="T26" fmla="*/ 2 w 22"/>
                    <a:gd name="T27" fmla="*/ 20 h 48"/>
                    <a:gd name="T28" fmla="*/ 2 w 22"/>
                    <a:gd name="T29" fmla="*/ 19 h 48"/>
                    <a:gd name="T30" fmla="*/ 2 w 22"/>
                    <a:gd name="T31" fmla="*/ 17 h 48"/>
                    <a:gd name="T32" fmla="*/ 1 w 22"/>
                    <a:gd name="T33" fmla="*/ 15 h 48"/>
                    <a:gd name="T34" fmla="*/ 0 w 22"/>
                    <a:gd name="T35" fmla="*/ 12 h 48"/>
                    <a:gd name="T36" fmla="*/ 0 w 22"/>
                    <a:gd name="T37" fmla="*/ 10 h 48"/>
                    <a:gd name="T38" fmla="*/ 1 w 22"/>
                    <a:gd name="T39" fmla="*/ 7 h 48"/>
                    <a:gd name="T40" fmla="*/ 2 w 22"/>
                    <a:gd name="T41" fmla="*/ 5 h 48"/>
                    <a:gd name="T42" fmla="*/ 2 w 22"/>
                    <a:gd name="T43" fmla="*/ 3 h 48"/>
                    <a:gd name="T44" fmla="*/ 2 w 22"/>
                    <a:gd name="T45" fmla="*/ 3 h 48"/>
                    <a:gd name="T46" fmla="*/ 4 w 22"/>
                    <a:gd name="T47" fmla="*/ 2 h 48"/>
                    <a:gd name="T48" fmla="*/ 5 w 22"/>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 h="48">
                      <a:moveTo>
                        <a:pt x="11" y="2"/>
                      </a:moveTo>
                      <a:cubicBezTo>
                        <a:pt x="12" y="5"/>
                        <a:pt x="14" y="2"/>
                        <a:pt x="14" y="5"/>
                      </a:cubicBezTo>
                      <a:cubicBezTo>
                        <a:pt x="15" y="7"/>
                        <a:pt x="17" y="7"/>
                        <a:pt x="17" y="9"/>
                      </a:cubicBezTo>
                      <a:cubicBezTo>
                        <a:pt x="17" y="12"/>
                        <a:pt x="19" y="13"/>
                        <a:pt x="19" y="15"/>
                      </a:cubicBezTo>
                      <a:cubicBezTo>
                        <a:pt x="19" y="17"/>
                        <a:pt x="21" y="21"/>
                        <a:pt x="20" y="23"/>
                      </a:cubicBezTo>
                      <a:cubicBezTo>
                        <a:pt x="20" y="25"/>
                        <a:pt x="22" y="28"/>
                        <a:pt x="20" y="29"/>
                      </a:cubicBezTo>
                      <a:cubicBezTo>
                        <a:pt x="20" y="30"/>
                        <a:pt x="21" y="33"/>
                        <a:pt x="20" y="33"/>
                      </a:cubicBezTo>
                      <a:cubicBezTo>
                        <a:pt x="19" y="34"/>
                        <a:pt x="20" y="38"/>
                        <a:pt x="19" y="37"/>
                      </a:cubicBezTo>
                      <a:cubicBezTo>
                        <a:pt x="18" y="37"/>
                        <a:pt x="19" y="42"/>
                        <a:pt x="17" y="42"/>
                      </a:cubicBezTo>
                      <a:cubicBezTo>
                        <a:pt x="17" y="41"/>
                        <a:pt x="17" y="46"/>
                        <a:pt x="15" y="44"/>
                      </a:cubicBezTo>
                      <a:cubicBezTo>
                        <a:pt x="14" y="43"/>
                        <a:pt x="14" y="48"/>
                        <a:pt x="12" y="46"/>
                      </a:cubicBezTo>
                      <a:cubicBezTo>
                        <a:pt x="11" y="45"/>
                        <a:pt x="10" y="48"/>
                        <a:pt x="10" y="45"/>
                      </a:cubicBezTo>
                      <a:cubicBezTo>
                        <a:pt x="9" y="44"/>
                        <a:pt x="8" y="46"/>
                        <a:pt x="8" y="44"/>
                      </a:cubicBezTo>
                      <a:cubicBezTo>
                        <a:pt x="8" y="43"/>
                        <a:pt x="6" y="44"/>
                        <a:pt x="6" y="42"/>
                      </a:cubicBezTo>
                      <a:cubicBezTo>
                        <a:pt x="6" y="40"/>
                        <a:pt x="4" y="41"/>
                        <a:pt x="4" y="39"/>
                      </a:cubicBezTo>
                      <a:cubicBezTo>
                        <a:pt x="4" y="37"/>
                        <a:pt x="2" y="37"/>
                        <a:pt x="2" y="35"/>
                      </a:cubicBezTo>
                      <a:cubicBezTo>
                        <a:pt x="2" y="33"/>
                        <a:pt x="1" y="32"/>
                        <a:pt x="1" y="30"/>
                      </a:cubicBezTo>
                      <a:cubicBezTo>
                        <a:pt x="1" y="28"/>
                        <a:pt x="0" y="27"/>
                        <a:pt x="0" y="24"/>
                      </a:cubicBezTo>
                      <a:cubicBezTo>
                        <a:pt x="0" y="23"/>
                        <a:pt x="0" y="21"/>
                        <a:pt x="0" y="20"/>
                      </a:cubicBezTo>
                      <a:cubicBezTo>
                        <a:pt x="1" y="18"/>
                        <a:pt x="0" y="14"/>
                        <a:pt x="1" y="13"/>
                      </a:cubicBezTo>
                      <a:cubicBezTo>
                        <a:pt x="1" y="13"/>
                        <a:pt x="1" y="10"/>
                        <a:pt x="2" y="9"/>
                      </a:cubicBezTo>
                      <a:cubicBezTo>
                        <a:pt x="3" y="8"/>
                        <a:pt x="2" y="5"/>
                        <a:pt x="3" y="5"/>
                      </a:cubicBezTo>
                      <a:cubicBezTo>
                        <a:pt x="4" y="5"/>
                        <a:pt x="5" y="2"/>
                        <a:pt x="5" y="3"/>
                      </a:cubicBezTo>
                      <a:cubicBezTo>
                        <a:pt x="7" y="4"/>
                        <a:pt x="7" y="0"/>
                        <a:pt x="8" y="2"/>
                      </a:cubicBezTo>
                      <a:cubicBezTo>
                        <a:pt x="10" y="4"/>
                        <a:pt x="10" y="1"/>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09" name="Freeform 9390">
                  <a:extLst>
                    <a:ext uri="{FF2B5EF4-FFF2-40B4-BE49-F238E27FC236}">
                      <a16:creationId xmlns:a16="http://schemas.microsoft.com/office/drawing/2014/main" id="{B3E190BC-B68D-2AB7-5496-66AA496D48FC}"/>
                    </a:ext>
                  </a:extLst>
                </p:cNvPr>
                <p:cNvSpPr>
                  <a:spLocks/>
                </p:cNvSpPr>
                <p:nvPr/>
              </p:nvSpPr>
              <p:spPr bwMode="auto">
                <a:xfrm>
                  <a:off x="4048" y="2864"/>
                  <a:ext cx="17" cy="35"/>
                </a:xfrm>
                <a:custGeom>
                  <a:avLst/>
                  <a:gdLst>
                    <a:gd name="T0" fmla="*/ 10 w 20"/>
                    <a:gd name="T1" fmla="*/ 13 h 43"/>
                    <a:gd name="T2" fmla="*/ 9 w 20"/>
                    <a:gd name="T3" fmla="*/ 13 h 43"/>
                    <a:gd name="T4" fmla="*/ 8 w 20"/>
                    <a:gd name="T5" fmla="*/ 13 h 43"/>
                    <a:gd name="T6" fmla="*/ 7 w 20"/>
                    <a:gd name="T7" fmla="*/ 12 h 43"/>
                    <a:gd name="T8" fmla="*/ 6 w 20"/>
                    <a:gd name="T9" fmla="*/ 11 h 43"/>
                    <a:gd name="T10" fmla="*/ 4 w 20"/>
                    <a:gd name="T11" fmla="*/ 10 h 43"/>
                    <a:gd name="T12" fmla="*/ 3 w 20"/>
                    <a:gd name="T13" fmla="*/ 8 h 43"/>
                    <a:gd name="T14" fmla="*/ 3 w 20"/>
                    <a:gd name="T15" fmla="*/ 6 h 43"/>
                    <a:gd name="T16" fmla="*/ 3 w 20"/>
                    <a:gd name="T17" fmla="*/ 4 h 43"/>
                    <a:gd name="T18" fmla="*/ 3 w 20"/>
                    <a:gd name="T19" fmla="*/ 2 h 43"/>
                    <a:gd name="T20" fmla="*/ 3 w 20"/>
                    <a:gd name="T21" fmla="*/ 0 h 43"/>
                    <a:gd name="T22" fmla="*/ 3 w 20"/>
                    <a:gd name="T23" fmla="*/ 0 h 43"/>
                    <a:gd name="T24" fmla="*/ 2 w 20"/>
                    <a:gd name="T25" fmla="*/ 2 h 43"/>
                    <a:gd name="T26" fmla="*/ 1 w 20"/>
                    <a:gd name="T27" fmla="*/ 4 h 43"/>
                    <a:gd name="T28" fmla="*/ 0 w 20"/>
                    <a:gd name="T29" fmla="*/ 7 h 43"/>
                    <a:gd name="T30" fmla="*/ 0 w 20"/>
                    <a:gd name="T31" fmla="*/ 8 h 43"/>
                    <a:gd name="T32" fmla="*/ 1 w 20"/>
                    <a:gd name="T33" fmla="*/ 11 h 43"/>
                    <a:gd name="T34" fmla="*/ 2 w 20"/>
                    <a:gd name="T35" fmla="*/ 13 h 43"/>
                    <a:gd name="T36" fmla="*/ 3 w 20"/>
                    <a:gd name="T37" fmla="*/ 15 h 43"/>
                    <a:gd name="T38" fmla="*/ 3 w 20"/>
                    <a:gd name="T39" fmla="*/ 16 h 43"/>
                    <a:gd name="T40" fmla="*/ 4 w 20"/>
                    <a:gd name="T41" fmla="*/ 17 h 43"/>
                    <a:gd name="T42" fmla="*/ 6 w 20"/>
                    <a:gd name="T43" fmla="*/ 18 h 43"/>
                    <a:gd name="T44" fmla="*/ 7 w 20"/>
                    <a:gd name="T45" fmla="*/ 18 h 43"/>
                    <a:gd name="T46" fmla="*/ 8 w 20"/>
                    <a:gd name="T47" fmla="*/ 17 h 43"/>
                    <a:gd name="T48" fmla="*/ 9 w 20"/>
                    <a:gd name="T49" fmla="*/ 16 h 43"/>
                    <a:gd name="T50" fmla="*/ 10 w 20"/>
                    <a:gd name="T51" fmla="*/ 14 h 43"/>
                    <a:gd name="T52" fmla="*/ 10 w 20"/>
                    <a:gd name="T53" fmla="*/ 13 h 43"/>
                    <a:gd name="T54" fmla="*/ 10 w 20"/>
                    <a:gd name="T55" fmla="*/ 13 h 4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43">
                      <a:moveTo>
                        <a:pt x="19" y="29"/>
                      </a:moveTo>
                      <a:cubicBezTo>
                        <a:pt x="18" y="28"/>
                        <a:pt x="17" y="32"/>
                        <a:pt x="16" y="30"/>
                      </a:cubicBezTo>
                      <a:cubicBezTo>
                        <a:pt x="15" y="29"/>
                        <a:pt x="14" y="33"/>
                        <a:pt x="14" y="30"/>
                      </a:cubicBezTo>
                      <a:cubicBezTo>
                        <a:pt x="13" y="28"/>
                        <a:pt x="12" y="30"/>
                        <a:pt x="12" y="28"/>
                      </a:cubicBezTo>
                      <a:cubicBezTo>
                        <a:pt x="11" y="27"/>
                        <a:pt x="10" y="29"/>
                        <a:pt x="10" y="26"/>
                      </a:cubicBezTo>
                      <a:cubicBezTo>
                        <a:pt x="10" y="25"/>
                        <a:pt x="8" y="25"/>
                        <a:pt x="8" y="23"/>
                      </a:cubicBezTo>
                      <a:cubicBezTo>
                        <a:pt x="8" y="22"/>
                        <a:pt x="6" y="22"/>
                        <a:pt x="6" y="19"/>
                      </a:cubicBezTo>
                      <a:cubicBezTo>
                        <a:pt x="6" y="17"/>
                        <a:pt x="4" y="17"/>
                        <a:pt x="5" y="14"/>
                      </a:cubicBezTo>
                      <a:cubicBezTo>
                        <a:pt x="5" y="13"/>
                        <a:pt x="4" y="11"/>
                        <a:pt x="4" y="9"/>
                      </a:cubicBezTo>
                      <a:cubicBezTo>
                        <a:pt x="4" y="7"/>
                        <a:pt x="3" y="5"/>
                        <a:pt x="4" y="4"/>
                      </a:cubicBezTo>
                      <a:cubicBezTo>
                        <a:pt x="4" y="3"/>
                        <a:pt x="4" y="1"/>
                        <a:pt x="4" y="0"/>
                      </a:cubicBezTo>
                      <a:cubicBezTo>
                        <a:pt x="3" y="0"/>
                        <a:pt x="3" y="0"/>
                        <a:pt x="3" y="0"/>
                      </a:cubicBezTo>
                      <a:cubicBezTo>
                        <a:pt x="2" y="0"/>
                        <a:pt x="3" y="3"/>
                        <a:pt x="2" y="4"/>
                      </a:cubicBezTo>
                      <a:cubicBezTo>
                        <a:pt x="1" y="5"/>
                        <a:pt x="1" y="8"/>
                        <a:pt x="1" y="8"/>
                      </a:cubicBezTo>
                      <a:cubicBezTo>
                        <a:pt x="0" y="9"/>
                        <a:pt x="1" y="13"/>
                        <a:pt x="0" y="15"/>
                      </a:cubicBezTo>
                      <a:cubicBezTo>
                        <a:pt x="0" y="16"/>
                        <a:pt x="0" y="18"/>
                        <a:pt x="0" y="19"/>
                      </a:cubicBezTo>
                      <a:cubicBezTo>
                        <a:pt x="0" y="22"/>
                        <a:pt x="1" y="23"/>
                        <a:pt x="1" y="25"/>
                      </a:cubicBezTo>
                      <a:cubicBezTo>
                        <a:pt x="1" y="27"/>
                        <a:pt x="2" y="28"/>
                        <a:pt x="2" y="30"/>
                      </a:cubicBezTo>
                      <a:cubicBezTo>
                        <a:pt x="2" y="32"/>
                        <a:pt x="4" y="32"/>
                        <a:pt x="4" y="34"/>
                      </a:cubicBezTo>
                      <a:cubicBezTo>
                        <a:pt x="4" y="36"/>
                        <a:pt x="6" y="35"/>
                        <a:pt x="6" y="37"/>
                      </a:cubicBezTo>
                      <a:cubicBezTo>
                        <a:pt x="6" y="39"/>
                        <a:pt x="8" y="38"/>
                        <a:pt x="8" y="39"/>
                      </a:cubicBezTo>
                      <a:cubicBezTo>
                        <a:pt x="8" y="41"/>
                        <a:pt x="9" y="39"/>
                        <a:pt x="10" y="40"/>
                      </a:cubicBezTo>
                      <a:cubicBezTo>
                        <a:pt x="10" y="43"/>
                        <a:pt x="11" y="40"/>
                        <a:pt x="12" y="41"/>
                      </a:cubicBezTo>
                      <a:cubicBezTo>
                        <a:pt x="14" y="43"/>
                        <a:pt x="14" y="38"/>
                        <a:pt x="15" y="39"/>
                      </a:cubicBezTo>
                      <a:cubicBezTo>
                        <a:pt x="17" y="41"/>
                        <a:pt x="17" y="36"/>
                        <a:pt x="17" y="37"/>
                      </a:cubicBezTo>
                      <a:cubicBezTo>
                        <a:pt x="19" y="37"/>
                        <a:pt x="18" y="32"/>
                        <a:pt x="19" y="32"/>
                      </a:cubicBezTo>
                      <a:cubicBezTo>
                        <a:pt x="20" y="33"/>
                        <a:pt x="20" y="30"/>
                        <a:pt x="20" y="29"/>
                      </a:cubicBezTo>
                      <a:lnTo>
                        <a:pt x="19" y="29"/>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0" name="Freeform 9391">
                  <a:extLst>
                    <a:ext uri="{FF2B5EF4-FFF2-40B4-BE49-F238E27FC236}">
                      <a16:creationId xmlns:a16="http://schemas.microsoft.com/office/drawing/2014/main" id="{EE05D07B-05E6-D6B7-6A3F-8F2D1D489CD7}"/>
                    </a:ext>
                  </a:extLst>
                </p:cNvPr>
                <p:cNvSpPr>
                  <a:spLocks/>
                </p:cNvSpPr>
                <p:nvPr/>
              </p:nvSpPr>
              <p:spPr bwMode="auto">
                <a:xfrm>
                  <a:off x="4048" y="2878"/>
                  <a:ext cx="17" cy="21"/>
                </a:xfrm>
                <a:custGeom>
                  <a:avLst/>
                  <a:gdLst>
                    <a:gd name="T0" fmla="*/ 10 w 20"/>
                    <a:gd name="T1" fmla="*/ 6 h 25"/>
                    <a:gd name="T2" fmla="*/ 9 w 20"/>
                    <a:gd name="T3" fmla="*/ 6 h 25"/>
                    <a:gd name="T4" fmla="*/ 9 w 20"/>
                    <a:gd name="T5" fmla="*/ 8 h 25"/>
                    <a:gd name="T6" fmla="*/ 8 w 20"/>
                    <a:gd name="T7" fmla="*/ 8 h 25"/>
                    <a:gd name="T8" fmla="*/ 7 w 20"/>
                    <a:gd name="T9" fmla="*/ 9 h 25"/>
                    <a:gd name="T10" fmla="*/ 5 w 20"/>
                    <a:gd name="T11" fmla="*/ 9 h 25"/>
                    <a:gd name="T12" fmla="*/ 3 w 20"/>
                    <a:gd name="T13" fmla="*/ 8 h 25"/>
                    <a:gd name="T14" fmla="*/ 3 w 20"/>
                    <a:gd name="T15" fmla="*/ 8 h 25"/>
                    <a:gd name="T16" fmla="*/ 3 w 20"/>
                    <a:gd name="T17" fmla="*/ 6 h 25"/>
                    <a:gd name="T18" fmla="*/ 2 w 20"/>
                    <a:gd name="T19" fmla="*/ 4 h 25"/>
                    <a:gd name="T20" fmla="*/ 1 w 20"/>
                    <a:gd name="T21" fmla="*/ 3 h 25"/>
                    <a:gd name="T22" fmla="*/ 0 w 20"/>
                    <a:gd name="T23" fmla="*/ 0 h 25"/>
                    <a:gd name="T24" fmla="*/ 0 w 20"/>
                    <a:gd name="T25" fmla="*/ 1 h 25"/>
                    <a:gd name="T26" fmla="*/ 1 w 20"/>
                    <a:gd name="T27" fmla="*/ 3 h 25"/>
                    <a:gd name="T28" fmla="*/ 2 w 20"/>
                    <a:gd name="T29" fmla="*/ 6 h 25"/>
                    <a:gd name="T30" fmla="*/ 3 w 20"/>
                    <a:gd name="T31" fmla="*/ 8 h 25"/>
                    <a:gd name="T32" fmla="*/ 3 w 20"/>
                    <a:gd name="T33" fmla="*/ 9 h 25"/>
                    <a:gd name="T34" fmla="*/ 4 w 20"/>
                    <a:gd name="T35" fmla="*/ 11 h 25"/>
                    <a:gd name="T36" fmla="*/ 6 w 20"/>
                    <a:gd name="T37" fmla="*/ 11 h 25"/>
                    <a:gd name="T38" fmla="*/ 7 w 20"/>
                    <a:gd name="T39" fmla="*/ 11 h 25"/>
                    <a:gd name="T40" fmla="*/ 8 w 20"/>
                    <a:gd name="T41" fmla="*/ 11 h 25"/>
                    <a:gd name="T42" fmla="*/ 9 w 20"/>
                    <a:gd name="T43" fmla="*/ 9 h 25"/>
                    <a:gd name="T44" fmla="*/ 10 w 20"/>
                    <a:gd name="T45" fmla="*/ 7 h 25"/>
                    <a:gd name="T46" fmla="*/ 10 w 20"/>
                    <a:gd name="T47" fmla="*/ 6 h 25"/>
                    <a:gd name="T48" fmla="*/ 10 w 20"/>
                    <a:gd name="T49" fmla="*/ 6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25">
                      <a:moveTo>
                        <a:pt x="19" y="11"/>
                      </a:moveTo>
                      <a:cubicBezTo>
                        <a:pt x="18" y="11"/>
                        <a:pt x="18" y="11"/>
                        <a:pt x="18" y="11"/>
                      </a:cubicBezTo>
                      <a:cubicBezTo>
                        <a:pt x="18" y="12"/>
                        <a:pt x="18" y="15"/>
                        <a:pt x="17" y="15"/>
                      </a:cubicBezTo>
                      <a:cubicBezTo>
                        <a:pt x="16" y="14"/>
                        <a:pt x="16" y="19"/>
                        <a:pt x="15" y="17"/>
                      </a:cubicBezTo>
                      <a:cubicBezTo>
                        <a:pt x="14" y="16"/>
                        <a:pt x="13" y="21"/>
                        <a:pt x="12" y="19"/>
                      </a:cubicBezTo>
                      <a:cubicBezTo>
                        <a:pt x="11" y="18"/>
                        <a:pt x="10" y="21"/>
                        <a:pt x="9" y="18"/>
                      </a:cubicBezTo>
                      <a:cubicBezTo>
                        <a:pt x="9" y="17"/>
                        <a:pt x="8" y="19"/>
                        <a:pt x="7" y="17"/>
                      </a:cubicBezTo>
                      <a:cubicBezTo>
                        <a:pt x="7" y="16"/>
                        <a:pt x="6" y="17"/>
                        <a:pt x="6" y="15"/>
                      </a:cubicBezTo>
                      <a:cubicBezTo>
                        <a:pt x="5" y="13"/>
                        <a:pt x="4" y="14"/>
                        <a:pt x="4" y="12"/>
                      </a:cubicBezTo>
                      <a:cubicBezTo>
                        <a:pt x="3" y="10"/>
                        <a:pt x="2" y="10"/>
                        <a:pt x="2" y="8"/>
                      </a:cubicBezTo>
                      <a:cubicBezTo>
                        <a:pt x="2" y="6"/>
                        <a:pt x="0" y="5"/>
                        <a:pt x="1" y="3"/>
                      </a:cubicBezTo>
                      <a:cubicBezTo>
                        <a:pt x="1" y="2"/>
                        <a:pt x="0" y="1"/>
                        <a:pt x="0" y="0"/>
                      </a:cubicBezTo>
                      <a:cubicBezTo>
                        <a:pt x="0" y="0"/>
                        <a:pt x="0" y="1"/>
                        <a:pt x="0" y="1"/>
                      </a:cubicBezTo>
                      <a:cubicBezTo>
                        <a:pt x="0" y="4"/>
                        <a:pt x="1" y="5"/>
                        <a:pt x="1" y="7"/>
                      </a:cubicBezTo>
                      <a:cubicBezTo>
                        <a:pt x="1" y="9"/>
                        <a:pt x="2" y="10"/>
                        <a:pt x="2" y="12"/>
                      </a:cubicBezTo>
                      <a:cubicBezTo>
                        <a:pt x="2" y="14"/>
                        <a:pt x="4" y="14"/>
                        <a:pt x="4" y="16"/>
                      </a:cubicBezTo>
                      <a:cubicBezTo>
                        <a:pt x="4" y="18"/>
                        <a:pt x="6" y="17"/>
                        <a:pt x="6" y="19"/>
                      </a:cubicBezTo>
                      <a:cubicBezTo>
                        <a:pt x="6" y="21"/>
                        <a:pt x="8" y="20"/>
                        <a:pt x="8" y="21"/>
                      </a:cubicBezTo>
                      <a:cubicBezTo>
                        <a:pt x="8" y="23"/>
                        <a:pt x="9" y="21"/>
                        <a:pt x="10" y="22"/>
                      </a:cubicBezTo>
                      <a:cubicBezTo>
                        <a:pt x="10" y="25"/>
                        <a:pt x="11" y="22"/>
                        <a:pt x="12" y="23"/>
                      </a:cubicBezTo>
                      <a:cubicBezTo>
                        <a:pt x="14" y="25"/>
                        <a:pt x="14" y="20"/>
                        <a:pt x="15" y="21"/>
                      </a:cubicBezTo>
                      <a:cubicBezTo>
                        <a:pt x="17" y="23"/>
                        <a:pt x="17" y="18"/>
                        <a:pt x="17" y="19"/>
                      </a:cubicBezTo>
                      <a:cubicBezTo>
                        <a:pt x="19" y="19"/>
                        <a:pt x="18" y="14"/>
                        <a:pt x="19" y="14"/>
                      </a:cubicBezTo>
                      <a:cubicBezTo>
                        <a:pt x="20" y="15"/>
                        <a:pt x="20" y="12"/>
                        <a:pt x="20" y="11"/>
                      </a:cubicBezTo>
                      <a:lnTo>
                        <a:pt x="19" y="11"/>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1" name="Freeform 9392">
                  <a:extLst>
                    <a:ext uri="{FF2B5EF4-FFF2-40B4-BE49-F238E27FC236}">
                      <a16:creationId xmlns:a16="http://schemas.microsoft.com/office/drawing/2014/main" id="{3EA06A8D-9C78-5FB9-A62D-10C798E91716}"/>
                    </a:ext>
                  </a:extLst>
                </p:cNvPr>
                <p:cNvSpPr>
                  <a:spLocks/>
                </p:cNvSpPr>
                <p:nvPr/>
              </p:nvSpPr>
              <p:spPr bwMode="auto">
                <a:xfrm>
                  <a:off x="4052" y="2870"/>
                  <a:ext cx="2" cy="3"/>
                </a:xfrm>
                <a:custGeom>
                  <a:avLst/>
                  <a:gdLst>
                    <a:gd name="T0" fmla="*/ 0 w 2"/>
                    <a:gd name="T1" fmla="*/ 0 h 3"/>
                    <a:gd name="T2" fmla="*/ 1 w 2"/>
                    <a:gd name="T3" fmla="*/ 3 h 3"/>
                    <a:gd name="T4" fmla="*/ 1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1" y="3"/>
                      </a:cubicBezTo>
                      <a:cubicBezTo>
                        <a:pt x="1" y="3"/>
                        <a:pt x="1" y="3"/>
                        <a:pt x="1"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2" name="Freeform 9393">
                  <a:extLst>
                    <a:ext uri="{FF2B5EF4-FFF2-40B4-BE49-F238E27FC236}">
                      <a16:creationId xmlns:a16="http://schemas.microsoft.com/office/drawing/2014/main" id="{2643D21A-BD46-D5A6-5686-27602E52D673}"/>
                    </a:ext>
                  </a:extLst>
                </p:cNvPr>
                <p:cNvSpPr>
                  <a:spLocks/>
                </p:cNvSpPr>
                <p:nvPr/>
              </p:nvSpPr>
              <p:spPr bwMode="auto">
                <a:xfrm>
                  <a:off x="4053" y="2866"/>
                  <a:ext cx="2" cy="2"/>
                </a:xfrm>
                <a:custGeom>
                  <a:avLst/>
                  <a:gdLst>
                    <a:gd name="T0" fmla="*/ 1 w 2"/>
                    <a:gd name="T1" fmla="*/ 0 h 3"/>
                    <a:gd name="T2" fmla="*/ 2 w 2"/>
                    <a:gd name="T3" fmla="*/ 1 h 3"/>
                    <a:gd name="T4" fmla="*/ 1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0" y="1"/>
                        <a:pt x="2" y="3"/>
                        <a:pt x="2" y="3"/>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3" name="Freeform 9394">
                  <a:extLst>
                    <a:ext uri="{FF2B5EF4-FFF2-40B4-BE49-F238E27FC236}">
                      <a16:creationId xmlns:a16="http://schemas.microsoft.com/office/drawing/2014/main" id="{83FE9F9E-D8CE-A7C5-027C-D2A55FB6095B}"/>
                    </a:ext>
                  </a:extLst>
                </p:cNvPr>
                <p:cNvSpPr>
                  <a:spLocks/>
                </p:cNvSpPr>
                <p:nvPr/>
              </p:nvSpPr>
              <p:spPr bwMode="auto">
                <a:xfrm>
                  <a:off x="4055" y="2873"/>
                  <a:ext cx="2" cy="3"/>
                </a:xfrm>
                <a:custGeom>
                  <a:avLst/>
                  <a:gdLst>
                    <a:gd name="T0" fmla="*/ 0 w 2"/>
                    <a:gd name="T1" fmla="*/ 1 h 4"/>
                    <a:gd name="T2" fmla="*/ 1 w 2"/>
                    <a:gd name="T3" fmla="*/ 1 h 4"/>
                    <a:gd name="T4" fmla="*/ 2 w 2"/>
                    <a:gd name="T5" fmla="*/ 2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0" y="1"/>
                        <a:pt x="1" y="0"/>
                        <a:pt x="1" y="1"/>
                      </a:cubicBezTo>
                      <a:cubicBezTo>
                        <a:pt x="2" y="1"/>
                        <a:pt x="2" y="3"/>
                        <a:pt x="2" y="4"/>
                      </a:cubicBezTo>
                      <a:cubicBezTo>
                        <a:pt x="2"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4" name="Freeform 9395">
                  <a:extLst>
                    <a:ext uri="{FF2B5EF4-FFF2-40B4-BE49-F238E27FC236}">
                      <a16:creationId xmlns:a16="http://schemas.microsoft.com/office/drawing/2014/main" id="{CB2A9871-B712-F792-5793-07C41E1676D7}"/>
                    </a:ext>
                  </a:extLst>
                </p:cNvPr>
                <p:cNvSpPr>
                  <a:spLocks/>
                </p:cNvSpPr>
                <p:nvPr/>
              </p:nvSpPr>
              <p:spPr bwMode="auto">
                <a:xfrm>
                  <a:off x="4057" y="2867"/>
                  <a:ext cx="2" cy="6"/>
                </a:xfrm>
                <a:custGeom>
                  <a:avLst/>
                  <a:gdLst>
                    <a:gd name="T0" fmla="*/ 1 w 2"/>
                    <a:gd name="T1" fmla="*/ 0 h 7"/>
                    <a:gd name="T2" fmla="*/ 0 w 2"/>
                    <a:gd name="T3" fmla="*/ 3 h 7"/>
                    <a:gd name="T4" fmla="*/ 2 w 2"/>
                    <a:gd name="T5" fmla="*/ 3 h 7"/>
                    <a:gd name="T6" fmla="*/ 1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0" y="1"/>
                        <a:pt x="0" y="2"/>
                        <a:pt x="0" y="3"/>
                      </a:cubicBezTo>
                      <a:cubicBezTo>
                        <a:pt x="0" y="3"/>
                        <a:pt x="2" y="7"/>
                        <a:pt x="2" y="5"/>
                      </a:cubicBezTo>
                      <a:cubicBezTo>
                        <a:pt x="2" y="5"/>
                        <a:pt x="1" y="4"/>
                        <a:pt x="1" y="4"/>
                      </a:cubicBezTo>
                      <a:cubicBezTo>
                        <a:pt x="1" y="3"/>
                        <a:pt x="0"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5" name="Freeform 9396">
                  <a:extLst>
                    <a:ext uri="{FF2B5EF4-FFF2-40B4-BE49-F238E27FC236}">
                      <a16:creationId xmlns:a16="http://schemas.microsoft.com/office/drawing/2014/main" id="{DA9A7784-9759-C737-6C8F-878C4126B5A5}"/>
                    </a:ext>
                  </a:extLst>
                </p:cNvPr>
                <p:cNvSpPr>
                  <a:spLocks/>
                </p:cNvSpPr>
                <p:nvPr/>
              </p:nvSpPr>
              <p:spPr bwMode="auto">
                <a:xfrm>
                  <a:off x="4055" y="2863"/>
                  <a:ext cx="2" cy="3"/>
                </a:xfrm>
                <a:custGeom>
                  <a:avLst/>
                  <a:gdLst>
                    <a:gd name="T0" fmla="*/ 0 w 2"/>
                    <a:gd name="T1" fmla="*/ 2 h 4"/>
                    <a:gd name="T2" fmla="*/ 2 w 2"/>
                    <a:gd name="T3" fmla="*/ 2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0" y="0"/>
                        <a:pt x="2" y="2"/>
                        <a:pt x="2" y="4"/>
                      </a:cubicBezTo>
                      <a:cubicBezTo>
                        <a:pt x="2"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6" name="Freeform 9397">
                  <a:extLst>
                    <a:ext uri="{FF2B5EF4-FFF2-40B4-BE49-F238E27FC236}">
                      <a16:creationId xmlns:a16="http://schemas.microsoft.com/office/drawing/2014/main" id="{CDA5F3F8-542E-02B1-6563-0887066CDA0C}"/>
                    </a:ext>
                  </a:extLst>
                </p:cNvPr>
                <p:cNvSpPr>
                  <a:spLocks/>
                </p:cNvSpPr>
                <p:nvPr/>
              </p:nvSpPr>
              <p:spPr bwMode="auto">
                <a:xfrm>
                  <a:off x="4056" y="2880"/>
                  <a:ext cx="1" cy="6"/>
                </a:xfrm>
                <a:custGeom>
                  <a:avLst/>
                  <a:gdLst>
                    <a:gd name="T0" fmla="*/ 1 w 2"/>
                    <a:gd name="T1" fmla="*/ 1 h 7"/>
                    <a:gd name="T2" fmla="*/ 1 w 2"/>
                    <a:gd name="T3" fmla="*/ 3 h 7"/>
                    <a:gd name="T4" fmla="*/ 1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0" y="0"/>
                        <a:pt x="2" y="7"/>
                        <a:pt x="2" y="4"/>
                      </a:cubicBezTo>
                      <a:cubicBezTo>
                        <a:pt x="2"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7" name="Freeform 9398">
                  <a:extLst>
                    <a:ext uri="{FF2B5EF4-FFF2-40B4-BE49-F238E27FC236}">
                      <a16:creationId xmlns:a16="http://schemas.microsoft.com/office/drawing/2014/main" id="{7AF5614B-EAC9-2595-A14B-76712C0FCD69}"/>
                    </a:ext>
                  </a:extLst>
                </p:cNvPr>
                <p:cNvSpPr>
                  <a:spLocks/>
                </p:cNvSpPr>
                <p:nvPr/>
              </p:nvSpPr>
              <p:spPr bwMode="auto">
                <a:xfrm>
                  <a:off x="4059" y="2876"/>
                  <a:ext cx="1" cy="5"/>
                </a:xfrm>
                <a:custGeom>
                  <a:avLst/>
                  <a:gdLst>
                    <a:gd name="T0" fmla="*/ 0 w 1"/>
                    <a:gd name="T1" fmla="*/ 2 h 6"/>
                    <a:gd name="T2" fmla="*/ 1 w 1"/>
                    <a:gd name="T3" fmla="*/ 3 h 6"/>
                    <a:gd name="T4" fmla="*/ 1 w 1"/>
                    <a:gd name="T5" fmla="*/ 3 h 6"/>
                    <a:gd name="T6" fmla="*/ 0 w 1"/>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1" y="0"/>
                        <a:pt x="1" y="5"/>
                        <a:pt x="1" y="6"/>
                      </a:cubicBezTo>
                      <a:cubicBezTo>
                        <a:pt x="1" y="5"/>
                        <a:pt x="1" y="4"/>
                        <a:pt x="1" y="4"/>
                      </a:cubicBezTo>
                      <a:cubicBezTo>
                        <a:pt x="1" y="3"/>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8" name="Freeform 9399">
                  <a:extLst>
                    <a:ext uri="{FF2B5EF4-FFF2-40B4-BE49-F238E27FC236}">
                      <a16:creationId xmlns:a16="http://schemas.microsoft.com/office/drawing/2014/main" id="{8EA302D1-6DA2-84FD-00F9-31A4C80BEB40}"/>
                    </a:ext>
                  </a:extLst>
                </p:cNvPr>
                <p:cNvSpPr>
                  <a:spLocks/>
                </p:cNvSpPr>
                <p:nvPr/>
              </p:nvSpPr>
              <p:spPr bwMode="auto">
                <a:xfrm>
                  <a:off x="4061" y="2870"/>
                  <a:ext cx="1" cy="5"/>
                </a:xfrm>
                <a:custGeom>
                  <a:avLst/>
                  <a:gdLst>
                    <a:gd name="T0" fmla="*/ 1 w 2"/>
                    <a:gd name="T1" fmla="*/ 0 h 6"/>
                    <a:gd name="T2" fmla="*/ 1 w 2"/>
                    <a:gd name="T3" fmla="*/ 3 h 6"/>
                    <a:gd name="T4" fmla="*/ 1 w 2"/>
                    <a:gd name="T5" fmla="*/ 1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0" y="2"/>
                        <a:pt x="2" y="6"/>
                        <a:pt x="2" y="5"/>
                      </a:cubicBezTo>
                      <a:cubicBezTo>
                        <a:pt x="2" y="5"/>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19" name="Freeform 9400">
                  <a:extLst>
                    <a:ext uri="{FF2B5EF4-FFF2-40B4-BE49-F238E27FC236}">
                      <a16:creationId xmlns:a16="http://schemas.microsoft.com/office/drawing/2014/main" id="{82E15903-1B89-65CC-3841-A646CB9F3D56}"/>
                    </a:ext>
                  </a:extLst>
                </p:cNvPr>
                <p:cNvSpPr>
                  <a:spLocks/>
                </p:cNvSpPr>
                <p:nvPr/>
              </p:nvSpPr>
              <p:spPr bwMode="auto">
                <a:xfrm>
                  <a:off x="4059" y="2865"/>
                  <a:ext cx="2" cy="3"/>
                </a:xfrm>
                <a:custGeom>
                  <a:avLst/>
                  <a:gdLst>
                    <a:gd name="T0" fmla="*/ 0 w 2"/>
                    <a:gd name="T1" fmla="*/ 1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2"/>
                        <a:pt x="2" y="4"/>
                      </a:cubicBezTo>
                      <a:cubicBezTo>
                        <a:pt x="1"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0" name="Freeform 9401">
                  <a:extLst>
                    <a:ext uri="{FF2B5EF4-FFF2-40B4-BE49-F238E27FC236}">
                      <a16:creationId xmlns:a16="http://schemas.microsoft.com/office/drawing/2014/main" id="{66098C6C-49BB-734A-2BCB-0DD9F332B8EC}"/>
                    </a:ext>
                  </a:extLst>
                </p:cNvPr>
                <p:cNvSpPr>
                  <a:spLocks/>
                </p:cNvSpPr>
                <p:nvPr/>
              </p:nvSpPr>
              <p:spPr bwMode="auto">
                <a:xfrm>
                  <a:off x="4060" y="2883"/>
                  <a:ext cx="2" cy="3"/>
                </a:xfrm>
                <a:custGeom>
                  <a:avLst/>
                  <a:gdLst>
                    <a:gd name="T0" fmla="*/ 0 w 2"/>
                    <a:gd name="T1" fmla="*/ 0 h 3"/>
                    <a:gd name="T2" fmla="*/ 2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1"/>
                      </a:cubicBezTo>
                      <a:cubicBezTo>
                        <a:pt x="1"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1" name="Freeform 9402">
                  <a:extLst>
                    <a:ext uri="{FF2B5EF4-FFF2-40B4-BE49-F238E27FC236}">
                      <a16:creationId xmlns:a16="http://schemas.microsoft.com/office/drawing/2014/main" id="{531B6A95-B701-8982-02AD-CB46F524C2F3}"/>
                    </a:ext>
                  </a:extLst>
                </p:cNvPr>
                <p:cNvSpPr>
                  <a:spLocks/>
                </p:cNvSpPr>
                <p:nvPr/>
              </p:nvSpPr>
              <p:spPr bwMode="auto">
                <a:xfrm>
                  <a:off x="4062" y="2878"/>
                  <a:ext cx="1" cy="5"/>
                </a:xfrm>
                <a:custGeom>
                  <a:avLst/>
                  <a:gdLst>
                    <a:gd name="T0" fmla="*/ 0 w 1"/>
                    <a:gd name="T1" fmla="*/ 0 h 5"/>
                    <a:gd name="T2" fmla="*/ 0 w 1"/>
                    <a:gd name="T3" fmla="*/ 5 h 5"/>
                    <a:gd name="T4" fmla="*/ 1 w 1"/>
                    <a:gd name="T5" fmla="*/ 3 h 5"/>
                    <a:gd name="T6" fmla="*/ 0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cubicBezTo>
                        <a:pt x="0" y="0"/>
                        <a:pt x="1" y="4"/>
                        <a:pt x="0" y="5"/>
                      </a:cubicBezTo>
                      <a:cubicBezTo>
                        <a:pt x="1" y="5"/>
                        <a:pt x="1" y="4"/>
                        <a:pt x="1" y="3"/>
                      </a:cubicBezTo>
                      <a:cubicBezTo>
                        <a:pt x="1"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2" name="Freeform 9403">
                  <a:extLst>
                    <a:ext uri="{FF2B5EF4-FFF2-40B4-BE49-F238E27FC236}">
                      <a16:creationId xmlns:a16="http://schemas.microsoft.com/office/drawing/2014/main" id="{40D623B7-00E9-77DB-7195-86BDD5C03570}"/>
                    </a:ext>
                  </a:extLst>
                </p:cNvPr>
                <p:cNvSpPr>
                  <a:spLocks/>
                </p:cNvSpPr>
                <p:nvPr/>
              </p:nvSpPr>
              <p:spPr bwMode="auto">
                <a:xfrm>
                  <a:off x="4064" y="2876"/>
                  <a:ext cx="1" cy="4"/>
                </a:xfrm>
                <a:custGeom>
                  <a:avLst/>
                  <a:gdLst>
                    <a:gd name="T0" fmla="*/ 0 w 1"/>
                    <a:gd name="T1" fmla="*/ 0 h 5"/>
                    <a:gd name="T2" fmla="*/ 0 w 1"/>
                    <a:gd name="T3" fmla="*/ 2 h 5"/>
                    <a:gd name="T4" fmla="*/ 0 w 1"/>
                    <a:gd name="T5" fmla="*/ 1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0" y="1"/>
                        <a:pt x="1" y="4"/>
                        <a:pt x="0" y="5"/>
                      </a:cubicBezTo>
                      <a:cubicBezTo>
                        <a:pt x="0" y="4"/>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3" name="Freeform 9404">
                  <a:extLst>
                    <a:ext uri="{FF2B5EF4-FFF2-40B4-BE49-F238E27FC236}">
                      <a16:creationId xmlns:a16="http://schemas.microsoft.com/office/drawing/2014/main" id="{3DC9357F-8539-004F-958A-A44DC0FAF870}"/>
                    </a:ext>
                  </a:extLst>
                </p:cNvPr>
                <p:cNvSpPr>
                  <a:spLocks/>
                </p:cNvSpPr>
                <p:nvPr/>
              </p:nvSpPr>
              <p:spPr bwMode="auto">
                <a:xfrm>
                  <a:off x="4049" y="2895"/>
                  <a:ext cx="18" cy="40"/>
                </a:xfrm>
                <a:custGeom>
                  <a:avLst/>
                  <a:gdLst>
                    <a:gd name="T0" fmla="*/ 5 w 22"/>
                    <a:gd name="T1" fmla="*/ 2 h 48"/>
                    <a:gd name="T2" fmla="*/ 6 w 22"/>
                    <a:gd name="T3" fmla="*/ 3 h 48"/>
                    <a:gd name="T4" fmla="*/ 7 w 22"/>
                    <a:gd name="T5" fmla="*/ 5 h 48"/>
                    <a:gd name="T6" fmla="*/ 9 w 22"/>
                    <a:gd name="T7" fmla="*/ 8 h 48"/>
                    <a:gd name="T8" fmla="*/ 9 w 22"/>
                    <a:gd name="T9" fmla="*/ 11 h 48"/>
                    <a:gd name="T10" fmla="*/ 9 w 22"/>
                    <a:gd name="T11" fmla="*/ 13 h 48"/>
                    <a:gd name="T12" fmla="*/ 9 w 22"/>
                    <a:gd name="T13" fmla="*/ 16 h 48"/>
                    <a:gd name="T14" fmla="*/ 9 w 22"/>
                    <a:gd name="T15" fmla="*/ 18 h 48"/>
                    <a:gd name="T16" fmla="*/ 8 w 22"/>
                    <a:gd name="T17" fmla="*/ 19 h 48"/>
                    <a:gd name="T18" fmla="*/ 7 w 22"/>
                    <a:gd name="T19" fmla="*/ 22 h 48"/>
                    <a:gd name="T20" fmla="*/ 6 w 22"/>
                    <a:gd name="T21" fmla="*/ 23 h 48"/>
                    <a:gd name="T22" fmla="*/ 5 w 22"/>
                    <a:gd name="T23" fmla="*/ 23 h 48"/>
                    <a:gd name="T24" fmla="*/ 4 w 22"/>
                    <a:gd name="T25" fmla="*/ 22 h 48"/>
                    <a:gd name="T26" fmla="*/ 2 w 22"/>
                    <a:gd name="T27" fmla="*/ 20 h 48"/>
                    <a:gd name="T28" fmla="*/ 2 w 22"/>
                    <a:gd name="T29" fmla="*/ 19 h 48"/>
                    <a:gd name="T30" fmla="*/ 2 w 22"/>
                    <a:gd name="T31" fmla="*/ 17 h 48"/>
                    <a:gd name="T32" fmla="*/ 1 w 22"/>
                    <a:gd name="T33" fmla="*/ 15 h 48"/>
                    <a:gd name="T34" fmla="*/ 0 w 22"/>
                    <a:gd name="T35" fmla="*/ 12 h 48"/>
                    <a:gd name="T36" fmla="*/ 0 w 22"/>
                    <a:gd name="T37" fmla="*/ 10 h 48"/>
                    <a:gd name="T38" fmla="*/ 1 w 22"/>
                    <a:gd name="T39" fmla="*/ 7 h 48"/>
                    <a:gd name="T40" fmla="*/ 2 w 22"/>
                    <a:gd name="T41" fmla="*/ 5 h 48"/>
                    <a:gd name="T42" fmla="*/ 2 w 22"/>
                    <a:gd name="T43" fmla="*/ 3 h 48"/>
                    <a:gd name="T44" fmla="*/ 2 w 22"/>
                    <a:gd name="T45" fmla="*/ 2 h 48"/>
                    <a:gd name="T46" fmla="*/ 4 w 22"/>
                    <a:gd name="T47" fmla="*/ 1 h 48"/>
                    <a:gd name="T48" fmla="*/ 5 w 22"/>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 h="48">
                      <a:moveTo>
                        <a:pt x="11" y="2"/>
                      </a:moveTo>
                      <a:cubicBezTo>
                        <a:pt x="12" y="4"/>
                        <a:pt x="14" y="2"/>
                        <a:pt x="14" y="4"/>
                      </a:cubicBezTo>
                      <a:cubicBezTo>
                        <a:pt x="15" y="7"/>
                        <a:pt x="17" y="6"/>
                        <a:pt x="17" y="9"/>
                      </a:cubicBezTo>
                      <a:cubicBezTo>
                        <a:pt x="17" y="12"/>
                        <a:pt x="19" y="12"/>
                        <a:pt x="19" y="15"/>
                      </a:cubicBezTo>
                      <a:cubicBezTo>
                        <a:pt x="19" y="17"/>
                        <a:pt x="21" y="20"/>
                        <a:pt x="21" y="23"/>
                      </a:cubicBezTo>
                      <a:cubicBezTo>
                        <a:pt x="20" y="24"/>
                        <a:pt x="22" y="27"/>
                        <a:pt x="21" y="28"/>
                      </a:cubicBezTo>
                      <a:cubicBezTo>
                        <a:pt x="20" y="29"/>
                        <a:pt x="21" y="32"/>
                        <a:pt x="20" y="33"/>
                      </a:cubicBezTo>
                      <a:cubicBezTo>
                        <a:pt x="20" y="34"/>
                        <a:pt x="20" y="38"/>
                        <a:pt x="19" y="37"/>
                      </a:cubicBezTo>
                      <a:cubicBezTo>
                        <a:pt x="18" y="37"/>
                        <a:pt x="19" y="42"/>
                        <a:pt x="18" y="41"/>
                      </a:cubicBezTo>
                      <a:cubicBezTo>
                        <a:pt x="17" y="41"/>
                        <a:pt x="17" y="45"/>
                        <a:pt x="16" y="44"/>
                      </a:cubicBezTo>
                      <a:cubicBezTo>
                        <a:pt x="15" y="43"/>
                        <a:pt x="14" y="48"/>
                        <a:pt x="12" y="46"/>
                      </a:cubicBezTo>
                      <a:cubicBezTo>
                        <a:pt x="12" y="44"/>
                        <a:pt x="11" y="48"/>
                        <a:pt x="10" y="45"/>
                      </a:cubicBezTo>
                      <a:cubicBezTo>
                        <a:pt x="10" y="44"/>
                        <a:pt x="8" y="46"/>
                        <a:pt x="8" y="44"/>
                      </a:cubicBezTo>
                      <a:cubicBezTo>
                        <a:pt x="8" y="42"/>
                        <a:pt x="6" y="44"/>
                        <a:pt x="6" y="42"/>
                      </a:cubicBezTo>
                      <a:cubicBezTo>
                        <a:pt x="6" y="40"/>
                        <a:pt x="4" y="41"/>
                        <a:pt x="4" y="38"/>
                      </a:cubicBezTo>
                      <a:cubicBezTo>
                        <a:pt x="4" y="37"/>
                        <a:pt x="3" y="37"/>
                        <a:pt x="3" y="35"/>
                      </a:cubicBezTo>
                      <a:cubicBezTo>
                        <a:pt x="2" y="33"/>
                        <a:pt x="1" y="32"/>
                        <a:pt x="1" y="30"/>
                      </a:cubicBezTo>
                      <a:cubicBezTo>
                        <a:pt x="1" y="28"/>
                        <a:pt x="0" y="26"/>
                        <a:pt x="0" y="24"/>
                      </a:cubicBezTo>
                      <a:cubicBezTo>
                        <a:pt x="1" y="23"/>
                        <a:pt x="0" y="21"/>
                        <a:pt x="0" y="20"/>
                      </a:cubicBezTo>
                      <a:cubicBezTo>
                        <a:pt x="1" y="17"/>
                        <a:pt x="0" y="14"/>
                        <a:pt x="1" y="13"/>
                      </a:cubicBezTo>
                      <a:cubicBezTo>
                        <a:pt x="2" y="12"/>
                        <a:pt x="1" y="9"/>
                        <a:pt x="2" y="9"/>
                      </a:cubicBezTo>
                      <a:cubicBezTo>
                        <a:pt x="3" y="8"/>
                        <a:pt x="2" y="4"/>
                        <a:pt x="4" y="5"/>
                      </a:cubicBezTo>
                      <a:cubicBezTo>
                        <a:pt x="4" y="5"/>
                        <a:pt x="5" y="2"/>
                        <a:pt x="6" y="2"/>
                      </a:cubicBezTo>
                      <a:cubicBezTo>
                        <a:pt x="7" y="3"/>
                        <a:pt x="8" y="0"/>
                        <a:pt x="9" y="1"/>
                      </a:cubicBezTo>
                      <a:cubicBezTo>
                        <a:pt x="10" y="3"/>
                        <a:pt x="10" y="0"/>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4" name="Freeform 9405">
                  <a:extLst>
                    <a:ext uri="{FF2B5EF4-FFF2-40B4-BE49-F238E27FC236}">
                      <a16:creationId xmlns:a16="http://schemas.microsoft.com/office/drawing/2014/main" id="{031AB84A-769B-2EE3-4635-F2BA97F3C65F}"/>
                    </a:ext>
                  </a:extLst>
                </p:cNvPr>
                <p:cNvSpPr>
                  <a:spLocks/>
                </p:cNvSpPr>
                <p:nvPr/>
              </p:nvSpPr>
              <p:spPr bwMode="auto">
                <a:xfrm>
                  <a:off x="4049" y="2898"/>
                  <a:ext cx="17" cy="37"/>
                </a:xfrm>
                <a:custGeom>
                  <a:avLst/>
                  <a:gdLst>
                    <a:gd name="T0" fmla="*/ 10 w 20"/>
                    <a:gd name="T1" fmla="*/ 14 h 44"/>
                    <a:gd name="T2" fmla="*/ 9 w 20"/>
                    <a:gd name="T3" fmla="*/ 16 h 44"/>
                    <a:gd name="T4" fmla="*/ 8 w 20"/>
                    <a:gd name="T5" fmla="*/ 15 h 44"/>
                    <a:gd name="T6" fmla="*/ 7 w 20"/>
                    <a:gd name="T7" fmla="*/ 14 h 44"/>
                    <a:gd name="T8" fmla="*/ 6 w 20"/>
                    <a:gd name="T9" fmla="*/ 13 h 44"/>
                    <a:gd name="T10" fmla="*/ 4 w 20"/>
                    <a:gd name="T11" fmla="*/ 12 h 44"/>
                    <a:gd name="T12" fmla="*/ 3 w 20"/>
                    <a:gd name="T13" fmla="*/ 10 h 44"/>
                    <a:gd name="T14" fmla="*/ 3 w 20"/>
                    <a:gd name="T15" fmla="*/ 8 h 44"/>
                    <a:gd name="T16" fmla="*/ 3 w 20"/>
                    <a:gd name="T17" fmla="*/ 5 h 44"/>
                    <a:gd name="T18" fmla="*/ 3 w 20"/>
                    <a:gd name="T19" fmla="*/ 3 h 44"/>
                    <a:gd name="T20" fmla="*/ 3 w 20"/>
                    <a:gd name="T21" fmla="*/ 0 h 44"/>
                    <a:gd name="T22" fmla="*/ 3 w 20"/>
                    <a:gd name="T23" fmla="*/ 1 h 44"/>
                    <a:gd name="T24" fmla="*/ 2 w 20"/>
                    <a:gd name="T25" fmla="*/ 3 h 44"/>
                    <a:gd name="T26" fmla="*/ 1 w 20"/>
                    <a:gd name="T27" fmla="*/ 5 h 44"/>
                    <a:gd name="T28" fmla="*/ 0 w 20"/>
                    <a:gd name="T29" fmla="*/ 8 h 44"/>
                    <a:gd name="T30" fmla="*/ 0 w 20"/>
                    <a:gd name="T31" fmla="*/ 10 h 44"/>
                    <a:gd name="T32" fmla="*/ 1 w 20"/>
                    <a:gd name="T33" fmla="*/ 13 h 44"/>
                    <a:gd name="T34" fmla="*/ 3 w 20"/>
                    <a:gd name="T35" fmla="*/ 16 h 44"/>
                    <a:gd name="T36" fmla="*/ 3 w 20"/>
                    <a:gd name="T37" fmla="*/ 17 h 44"/>
                    <a:gd name="T38" fmla="*/ 3 w 20"/>
                    <a:gd name="T39" fmla="*/ 19 h 44"/>
                    <a:gd name="T40" fmla="*/ 4 w 20"/>
                    <a:gd name="T41" fmla="*/ 20 h 44"/>
                    <a:gd name="T42" fmla="*/ 6 w 20"/>
                    <a:gd name="T43" fmla="*/ 20 h 44"/>
                    <a:gd name="T44" fmla="*/ 7 w 20"/>
                    <a:gd name="T45" fmla="*/ 20 h 44"/>
                    <a:gd name="T46" fmla="*/ 9 w 20"/>
                    <a:gd name="T47" fmla="*/ 20 h 44"/>
                    <a:gd name="T48" fmla="*/ 9 w 20"/>
                    <a:gd name="T49" fmla="*/ 19 h 44"/>
                    <a:gd name="T50" fmla="*/ 10 w 20"/>
                    <a:gd name="T51" fmla="*/ 17 h 44"/>
                    <a:gd name="T52" fmla="*/ 10 w 20"/>
                    <a:gd name="T53" fmla="*/ 14 h 44"/>
                    <a:gd name="T54" fmla="*/ 10 w 20"/>
                    <a:gd name="T55" fmla="*/ 14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44">
                      <a:moveTo>
                        <a:pt x="19" y="29"/>
                      </a:moveTo>
                      <a:cubicBezTo>
                        <a:pt x="18" y="28"/>
                        <a:pt x="18" y="33"/>
                        <a:pt x="16" y="31"/>
                      </a:cubicBezTo>
                      <a:cubicBezTo>
                        <a:pt x="15" y="30"/>
                        <a:pt x="14" y="33"/>
                        <a:pt x="14" y="30"/>
                      </a:cubicBezTo>
                      <a:cubicBezTo>
                        <a:pt x="14" y="29"/>
                        <a:pt x="12" y="31"/>
                        <a:pt x="12" y="29"/>
                      </a:cubicBezTo>
                      <a:cubicBezTo>
                        <a:pt x="12" y="28"/>
                        <a:pt x="10" y="29"/>
                        <a:pt x="10" y="27"/>
                      </a:cubicBezTo>
                      <a:cubicBezTo>
                        <a:pt x="10" y="25"/>
                        <a:pt x="8" y="26"/>
                        <a:pt x="8" y="24"/>
                      </a:cubicBezTo>
                      <a:cubicBezTo>
                        <a:pt x="8" y="22"/>
                        <a:pt x="6" y="22"/>
                        <a:pt x="6" y="20"/>
                      </a:cubicBezTo>
                      <a:cubicBezTo>
                        <a:pt x="6" y="18"/>
                        <a:pt x="5" y="17"/>
                        <a:pt x="5" y="15"/>
                      </a:cubicBezTo>
                      <a:cubicBezTo>
                        <a:pt x="5" y="13"/>
                        <a:pt x="4" y="11"/>
                        <a:pt x="4" y="9"/>
                      </a:cubicBezTo>
                      <a:cubicBezTo>
                        <a:pt x="4" y="8"/>
                        <a:pt x="4" y="6"/>
                        <a:pt x="4" y="5"/>
                      </a:cubicBezTo>
                      <a:cubicBezTo>
                        <a:pt x="5" y="3"/>
                        <a:pt x="4" y="2"/>
                        <a:pt x="4" y="0"/>
                      </a:cubicBezTo>
                      <a:cubicBezTo>
                        <a:pt x="4" y="1"/>
                        <a:pt x="4" y="1"/>
                        <a:pt x="4" y="1"/>
                      </a:cubicBezTo>
                      <a:cubicBezTo>
                        <a:pt x="2" y="0"/>
                        <a:pt x="3" y="4"/>
                        <a:pt x="2" y="5"/>
                      </a:cubicBezTo>
                      <a:cubicBezTo>
                        <a:pt x="1" y="5"/>
                        <a:pt x="2" y="8"/>
                        <a:pt x="1" y="9"/>
                      </a:cubicBezTo>
                      <a:cubicBezTo>
                        <a:pt x="0" y="10"/>
                        <a:pt x="1" y="13"/>
                        <a:pt x="0" y="16"/>
                      </a:cubicBezTo>
                      <a:cubicBezTo>
                        <a:pt x="0" y="17"/>
                        <a:pt x="1" y="19"/>
                        <a:pt x="0" y="20"/>
                      </a:cubicBezTo>
                      <a:cubicBezTo>
                        <a:pt x="0" y="22"/>
                        <a:pt x="1" y="24"/>
                        <a:pt x="1" y="26"/>
                      </a:cubicBezTo>
                      <a:cubicBezTo>
                        <a:pt x="1" y="28"/>
                        <a:pt x="2" y="29"/>
                        <a:pt x="3" y="31"/>
                      </a:cubicBezTo>
                      <a:cubicBezTo>
                        <a:pt x="3" y="33"/>
                        <a:pt x="4" y="33"/>
                        <a:pt x="4" y="34"/>
                      </a:cubicBezTo>
                      <a:cubicBezTo>
                        <a:pt x="4" y="37"/>
                        <a:pt x="6" y="36"/>
                        <a:pt x="6" y="38"/>
                      </a:cubicBezTo>
                      <a:cubicBezTo>
                        <a:pt x="6" y="40"/>
                        <a:pt x="8" y="38"/>
                        <a:pt x="8" y="40"/>
                      </a:cubicBezTo>
                      <a:cubicBezTo>
                        <a:pt x="8" y="42"/>
                        <a:pt x="10" y="40"/>
                        <a:pt x="10" y="41"/>
                      </a:cubicBezTo>
                      <a:cubicBezTo>
                        <a:pt x="11" y="44"/>
                        <a:pt x="12" y="40"/>
                        <a:pt x="12" y="42"/>
                      </a:cubicBezTo>
                      <a:cubicBezTo>
                        <a:pt x="14" y="44"/>
                        <a:pt x="15" y="39"/>
                        <a:pt x="16" y="40"/>
                      </a:cubicBezTo>
                      <a:cubicBezTo>
                        <a:pt x="17" y="41"/>
                        <a:pt x="17" y="37"/>
                        <a:pt x="18" y="37"/>
                      </a:cubicBezTo>
                      <a:cubicBezTo>
                        <a:pt x="19" y="38"/>
                        <a:pt x="18" y="33"/>
                        <a:pt x="19" y="33"/>
                      </a:cubicBezTo>
                      <a:cubicBezTo>
                        <a:pt x="20" y="33"/>
                        <a:pt x="20" y="31"/>
                        <a:pt x="20" y="29"/>
                      </a:cubicBezTo>
                      <a:lnTo>
                        <a:pt x="19" y="29"/>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5" name="Freeform 9406">
                  <a:extLst>
                    <a:ext uri="{FF2B5EF4-FFF2-40B4-BE49-F238E27FC236}">
                      <a16:creationId xmlns:a16="http://schemas.microsoft.com/office/drawing/2014/main" id="{00063595-CFA7-894B-7C7E-CF239D73777D}"/>
                    </a:ext>
                  </a:extLst>
                </p:cNvPr>
                <p:cNvSpPr>
                  <a:spLocks/>
                </p:cNvSpPr>
                <p:nvPr/>
              </p:nvSpPr>
              <p:spPr bwMode="auto">
                <a:xfrm>
                  <a:off x="4049" y="2913"/>
                  <a:ext cx="17" cy="22"/>
                </a:xfrm>
                <a:custGeom>
                  <a:avLst/>
                  <a:gdLst>
                    <a:gd name="T0" fmla="*/ 10 w 20"/>
                    <a:gd name="T1" fmla="*/ 6 h 26"/>
                    <a:gd name="T2" fmla="*/ 10 w 20"/>
                    <a:gd name="T3" fmla="*/ 6 h 26"/>
                    <a:gd name="T4" fmla="*/ 9 w 20"/>
                    <a:gd name="T5" fmla="*/ 8 h 26"/>
                    <a:gd name="T6" fmla="*/ 8 w 20"/>
                    <a:gd name="T7" fmla="*/ 9 h 26"/>
                    <a:gd name="T8" fmla="*/ 7 w 20"/>
                    <a:gd name="T9" fmla="*/ 10 h 26"/>
                    <a:gd name="T10" fmla="*/ 6 w 20"/>
                    <a:gd name="T11" fmla="*/ 10 h 26"/>
                    <a:gd name="T12" fmla="*/ 4 w 20"/>
                    <a:gd name="T13" fmla="*/ 9 h 26"/>
                    <a:gd name="T14" fmla="*/ 3 w 20"/>
                    <a:gd name="T15" fmla="*/ 8 h 26"/>
                    <a:gd name="T16" fmla="*/ 3 w 20"/>
                    <a:gd name="T17" fmla="*/ 6 h 26"/>
                    <a:gd name="T18" fmla="*/ 2 w 20"/>
                    <a:gd name="T19" fmla="*/ 4 h 26"/>
                    <a:gd name="T20" fmla="*/ 1 w 20"/>
                    <a:gd name="T21" fmla="*/ 3 h 26"/>
                    <a:gd name="T22" fmla="*/ 0 w 20"/>
                    <a:gd name="T23" fmla="*/ 0 h 26"/>
                    <a:gd name="T24" fmla="*/ 0 w 20"/>
                    <a:gd name="T25" fmla="*/ 2 h 26"/>
                    <a:gd name="T26" fmla="*/ 1 w 20"/>
                    <a:gd name="T27" fmla="*/ 4 h 26"/>
                    <a:gd name="T28" fmla="*/ 3 w 20"/>
                    <a:gd name="T29" fmla="*/ 7 h 26"/>
                    <a:gd name="T30" fmla="*/ 3 w 20"/>
                    <a:gd name="T31" fmla="*/ 8 h 26"/>
                    <a:gd name="T32" fmla="*/ 3 w 20"/>
                    <a:gd name="T33" fmla="*/ 10 h 26"/>
                    <a:gd name="T34" fmla="*/ 4 w 20"/>
                    <a:gd name="T35" fmla="*/ 12 h 26"/>
                    <a:gd name="T36" fmla="*/ 6 w 20"/>
                    <a:gd name="T37" fmla="*/ 12 h 26"/>
                    <a:gd name="T38" fmla="*/ 7 w 20"/>
                    <a:gd name="T39" fmla="*/ 12 h 26"/>
                    <a:gd name="T40" fmla="*/ 9 w 20"/>
                    <a:gd name="T41" fmla="*/ 12 h 26"/>
                    <a:gd name="T42" fmla="*/ 9 w 20"/>
                    <a:gd name="T43" fmla="*/ 10 h 26"/>
                    <a:gd name="T44" fmla="*/ 10 w 20"/>
                    <a:gd name="T45" fmla="*/ 8 h 26"/>
                    <a:gd name="T46" fmla="*/ 10 w 20"/>
                    <a:gd name="T47" fmla="*/ 6 h 26"/>
                    <a:gd name="T48" fmla="*/ 10 w 20"/>
                    <a:gd name="T49" fmla="*/ 6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26">
                      <a:moveTo>
                        <a:pt x="19" y="11"/>
                      </a:moveTo>
                      <a:cubicBezTo>
                        <a:pt x="19" y="12"/>
                        <a:pt x="19" y="12"/>
                        <a:pt x="19" y="12"/>
                      </a:cubicBezTo>
                      <a:cubicBezTo>
                        <a:pt x="18" y="13"/>
                        <a:pt x="18" y="16"/>
                        <a:pt x="17" y="15"/>
                      </a:cubicBezTo>
                      <a:cubicBezTo>
                        <a:pt x="16" y="15"/>
                        <a:pt x="17" y="19"/>
                        <a:pt x="15" y="18"/>
                      </a:cubicBezTo>
                      <a:cubicBezTo>
                        <a:pt x="14" y="17"/>
                        <a:pt x="13" y="22"/>
                        <a:pt x="12" y="19"/>
                      </a:cubicBezTo>
                      <a:cubicBezTo>
                        <a:pt x="11" y="18"/>
                        <a:pt x="10" y="22"/>
                        <a:pt x="10" y="19"/>
                      </a:cubicBezTo>
                      <a:cubicBezTo>
                        <a:pt x="9" y="18"/>
                        <a:pt x="8" y="20"/>
                        <a:pt x="8" y="18"/>
                      </a:cubicBezTo>
                      <a:cubicBezTo>
                        <a:pt x="7" y="16"/>
                        <a:pt x="6" y="18"/>
                        <a:pt x="6" y="16"/>
                      </a:cubicBezTo>
                      <a:cubicBezTo>
                        <a:pt x="6" y="14"/>
                        <a:pt x="4" y="15"/>
                        <a:pt x="4" y="12"/>
                      </a:cubicBezTo>
                      <a:cubicBezTo>
                        <a:pt x="4" y="11"/>
                        <a:pt x="2" y="11"/>
                        <a:pt x="2" y="8"/>
                      </a:cubicBezTo>
                      <a:cubicBezTo>
                        <a:pt x="2" y="7"/>
                        <a:pt x="0" y="6"/>
                        <a:pt x="1" y="4"/>
                      </a:cubicBezTo>
                      <a:cubicBezTo>
                        <a:pt x="1" y="3"/>
                        <a:pt x="1" y="2"/>
                        <a:pt x="0" y="0"/>
                      </a:cubicBezTo>
                      <a:cubicBezTo>
                        <a:pt x="0" y="1"/>
                        <a:pt x="0" y="1"/>
                        <a:pt x="0" y="2"/>
                      </a:cubicBezTo>
                      <a:cubicBezTo>
                        <a:pt x="0" y="4"/>
                        <a:pt x="1" y="6"/>
                        <a:pt x="1" y="8"/>
                      </a:cubicBezTo>
                      <a:cubicBezTo>
                        <a:pt x="1" y="10"/>
                        <a:pt x="2" y="11"/>
                        <a:pt x="3" y="13"/>
                      </a:cubicBezTo>
                      <a:cubicBezTo>
                        <a:pt x="3" y="15"/>
                        <a:pt x="4" y="15"/>
                        <a:pt x="4" y="16"/>
                      </a:cubicBezTo>
                      <a:cubicBezTo>
                        <a:pt x="4" y="19"/>
                        <a:pt x="6" y="18"/>
                        <a:pt x="6" y="20"/>
                      </a:cubicBezTo>
                      <a:cubicBezTo>
                        <a:pt x="6" y="22"/>
                        <a:pt x="8" y="20"/>
                        <a:pt x="8" y="22"/>
                      </a:cubicBezTo>
                      <a:cubicBezTo>
                        <a:pt x="8" y="24"/>
                        <a:pt x="10" y="22"/>
                        <a:pt x="10" y="23"/>
                      </a:cubicBezTo>
                      <a:cubicBezTo>
                        <a:pt x="11" y="26"/>
                        <a:pt x="12" y="22"/>
                        <a:pt x="12" y="24"/>
                      </a:cubicBezTo>
                      <a:cubicBezTo>
                        <a:pt x="14" y="26"/>
                        <a:pt x="15" y="21"/>
                        <a:pt x="16" y="22"/>
                      </a:cubicBezTo>
                      <a:cubicBezTo>
                        <a:pt x="17" y="23"/>
                        <a:pt x="17" y="19"/>
                        <a:pt x="18" y="19"/>
                      </a:cubicBezTo>
                      <a:cubicBezTo>
                        <a:pt x="19" y="20"/>
                        <a:pt x="18" y="15"/>
                        <a:pt x="19" y="15"/>
                      </a:cubicBezTo>
                      <a:cubicBezTo>
                        <a:pt x="20" y="15"/>
                        <a:pt x="20" y="13"/>
                        <a:pt x="20" y="11"/>
                      </a:cubicBezTo>
                      <a:lnTo>
                        <a:pt x="19" y="11"/>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6" name="Freeform 9407">
                  <a:extLst>
                    <a:ext uri="{FF2B5EF4-FFF2-40B4-BE49-F238E27FC236}">
                      <a16:creationId xmlns:a16="http://schemas.microsoft.com/office/drawing/2014/main" id="{50765DE0-A407-1E62-A567-62CC14C294B5}"/>
                    </a:ext>
                  </a:extLst>
                </p:cNvPr>
                <p:cNvSpPr>
                  <a:spLocks/>
                </p:cNvSpPr>
                <p:nvPr/>
              </p:nvSpPr>
              <p:spPr bwMode="auto">
                <a:xfrm>
                  <a:off x="4053" y="2906"/>
                  <a:ext cx="2" cy="2"/>
                </a:xfrm>
                <a:custGeom>
                  <a:avLst/>
                  <a:gdLst>
                    <a:gd name="T0" fmla="*/ 0 w 2"/>
                    <a:gd name="T1" fmla="*/ 0 h 3"/>
                    <a:gd name="T2" fmla="*/ 1 w 2"/>
                    <a:gd name="T3" fmla="*/ 1 h 3"/>
                    <a:gd name="T4" fmla="*/ 2 w 2"/>
                    <a:gd name="T5" fmla="*/ 1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1" y="3"/>
                      </a:cubicBezTo>
                      <a:cubicBezTo>
                        <a:pt x="1" y="3"/>
                        <a:pt x="1" y="2"/>
                        <a:pt x="2" y="2"/>
                      </a:cubicBezTo>
                      <a:cubicBezTo>
                        <a:pt x="2"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7" name="Freeform 9408">
                  <a:extLst>
                    <a:ext uri="{FF2B5EF4-FFF2-40B4-BE49-F238E27FC236}">
                      <a16:creationId xmlns:a16="http://schemas.microsoft.com/office/drawing/2014/main" id="{2750CF10-3A18-1CF8-1903-DA91D2828B9B}"/>
                    </a:ext>
                  </a:extLst>
                </p:cNvPr>
                <p:cNvSpPr>
                  <a:spLocks/>
                </p:cNvSpPr>
                <p:nvPr/>
              </p:nvSpPr>
              <p:spPr bwMode="auto">
                <a:xfrm>
                  <a:off x="4054" y="2901"/>
                  <a:ext cx="2" cy="3"/>
                </a:xfrm>
                <a:custGeom>
                  <a:avLst/>
                  <a:gdLst>
                    <a:gd name="T0" fmla="*/ 1 w 2"/>
                    <a:gd name="T1" fmla="*/ 0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2"/>
                        <a:pt x="2" y="4"/>
                        <a:pt x="2"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8" name="Freeform 9409">
                  <a:extLst>
                    <a:ext uri="{FF2B5EF4-FFF2-40B4-BE49-F238E27FC236}">
                      <a16:creationId xmlns:a16="http://schemas.microsoft.com/office/drawing/2014/main" id="{5D5BBEB5-16A9-8D2E-B765-14AF951A7273}"/>
                    </a:ext>
                  </a:extLst>
                </p:cNvPr>
                <p:cNvSpPr>
                  <a:spLocks/>
                </p:cNvSpPr>
                <p:nvPr/>
              </p:nvSpPr>
              <p:spPr bwMode="auto">
                <a:xfrm>
                  <a:off x="4056" y="2908"/>
                  <a:ext cx="2" cy="3"/>
                </a:xfrm>
                <a:custGeom>
                  <a:avLst/>
                  <a:gdLst>
                    <a:gd name="T0" fmla="*/ 1 w 3"/>
                    <a:gd name="T1" fmla="*/ 1 h 4"/>
                    <a:gd name="T2" fmla="*/ 1 w 3"/>
                    <a:gd name="T3" fmla="*/ 0 h 4"/>
                    <a:gd name="T4" fmla="*/ 1 w 3"/>
                    <a:gd name="T5" fmla="*/ 2 h 4"/>
                    <a:gd name="T6" fmla="*/ 1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0" y="0"/>
                        <a:pt x="1" y="0"/>
                        <a:pt x="2" y="0"/>
                      </a:cubicBezTo>
                      <a:cubicBezTo>
                        <a:pt x="2" y="1"/>
                        <a:pt x="3" y="3"/>
                        <a:pt x="2" y="4"/>
                      </a:cubicBezTo>
                      <a:cubicBezTo>
                        <a:pt x="2" y="3"/>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29" name="Freeform 9410">
                  <a:extLst>
                    <a:ext uri="{FF2B5EF4-FFF2-40B4-BE49-F238E27FC236}">
                      <a16:creationId xmlns:a16="http://schemas.microsoft.com/office/drawing/2014/main" id="{6BEF8556-EDC6-04A3-76F9-55C4D49E61D4}"/>
                    </a:ext>
                  </a:extLst>
                </p:cNvPr>
                <p:cNvSpPr>
                  <a:spLocks/>
                </p:cNvSpPr>
                <p:nvPr/>
              </p:nvSpPr>
              <p:spPr bwMode="auto">
                <a:xfrm>
                  <a:off x="4058" y="2902"/>
                  <a:ext cx="2" cy="5"/>
                </a:xfrm>
                <a:custGeom>
                  <a:avLst/>
                  <a:gdLst>
                    <a:gd name="T0" fmla="*/ 1 w 2"/>
                    <a:gd name="T1" fmla="*/ 0 h 6"/>
                    <a:gd name="T2" fmla="*/ 1 w 2"/>
                    <a:gd name="T3" fmla="*/ 2 h 6"/>
                    <a:gd name="T4" fmla="*/ 2 w 2"/>
                    <a:gd name="T5" fmla="*/ 3 h 6"/>
                    <a:gd name="T6" fmla="*/ 1 w 2"/>
                    <a:gd name="T7" fmla="*/ 3 h 6"/>
                    <a:gd name="T8" fmla="*/ 1 w 2"/>
                    <a:gd name="T9" fmla="*/ 0 h 6"/>
                    <a:gd name="T10" fmla="*/ 1 w 2"/>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1" y="0"/>
                      </a:moveTo>
                      <a:cubicBezTo>
                        <a:pt x="0" y="0"/>
                        <a:pt x="0" y="1"/>
                        <a:pt x="1" y="2"/>
                      </a:cubicBezTo>
                      <a:cubicBezTo>
                        <a:pt x="1" y="3"/>
                        <a:pt x="2" y="6"/>
                        <a:pt x="2" y="5"/>
                      </a:cubicBezTo>
                      <a:cubicBezTo>
                        <a:pt x="2" y="5"/>
                        <a:pt x="1" y="4"/>
                        <a:pt x="1" y="3"/>
                      </a:cubicBezTo>
                      <a:cubicBezTo>
                        <a:pt x="1" y="3"/>
                        <a:pt x="1"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0" name="Freeform 9411">
                  <a:extLst>
                    <a:ext uri="{FF2B5EF4-FFF2-40B4-BE49-F238E27FC236}">
                      <a16:creationId xmlns:a16="http://schemas.microsoft.com/office/drawing/2014/main" id="{0BA95188-7400-4409-020B-C705301AFBA6}"/>
                    </a:ext>
                  </a:extLst>
                </p:cNvPr>
                <p:cNvSpPr>
                  <a:spLocks/>
                </p:cNvSpPr>
                <p:nvPr/>
              </p:nvSpPr>
              <p:spPr bwMode="auto">
                <a:xfrm>
                  <a:off x="4056" y="2897"/>
                  <a:ext cx="1" cy="5"/>
                </a:xfrm>
                <a:custGeom>
                  <a:avLst/>
                  <a:gdLst>
                    <a:gd name="T0" fmla="*/ 1 w 2"/>
                    <a:gd name="T1" fmla="*/ 3 h 5"/>
                    <a:gd name="T2" fmla="*/ 1 w 2"/>
                    <a:gd name="T3" fmla="*/ 5 h 5"/>
                    <a:gd name="T4" fmla="*/ 1 w 2"/>
                    <a:gd name="T5" fmla="*/ 3 h 5"/>
                    <a:gd name="T6" fmla="*/ 0 60000 65536"/>
                    <a:gd name="T7" fmla="*/ 0 60000 65536"/>
                    <a:gd name="T8" fmla="*/ 0 60000 65536"/>
                  </a:gdLst>
                  <a:ahLst/>
                  <a:cxnLst>
                    <a:cxn ang="T6">
                      <a:pos x="T0" y="T1"/>
                    </a:cxn>
                    <a:cxn ang="T7">
                      <a:pos x="T2" y="T3"/>
                    </a:cxn>
                    <a:cxn ang="T8">
                      <a:pos x="T4" y="T5"/>
                    </a:cxn>
                  </a:cxnLst>
                  <a:rect l="0" t="0" r="r" b="b"/>
                  <a:pathLst>
                    <a:path w="2" h="5">
                      <a:moveTo>
                        <a:pt x="1" y="3"/>
                      </a:moveTo>
                      <a:cubicBezTo>
                        <a:pt x="0" y="0"/>
                        <a:pt x="2" y="3"/>
                        <a:pt x="2" y="5"/>
                      </a:cubicBezTo>
                      <a:cubicBezTo>
                        <a:pt x="2" y="4"/>
                        <a:pt x="1" y="2"/>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1" name="Freeform 9412">
                  <a:extLst>
                    <a:ext uri="{FF2B5EF4-FFF2-40B4-BE49-F238E27FC236}">
                      <a16:creationId xmlns:a16="http://schemas.microsoft.com/office/drawing/2014/main" id="{564649C7-A399-7ADE-6A07-CA35B2FD3A5C}"/>
                    </a:ext>
                  </a:extLst>
                </p:cNvPr>
                <p:cNvSpPr>
                  <a:spLocks/>
                </p:cNvSpPr>
                <p:nvPr/>
              </p:nvSpPr>
              <p:spPr bwMode="auto">
                <a:xfrm>
                  <a:off x="4057" y="2916"/>
                  <a:ext cx="2" cy="4"/>
                </a:xfrm>
                <a:custGeom>
                  <a:avLst/>
                  <a:gdLst>
                    <a:gd name="T0" fmla="*/ 1 w 3"/>
                    <a:gd name="T1" fmla="*/ 0 h 6"/>
                    <a:gd name="T2" fmla="*/ 1 w 3"/>
                    <a:gd name="T3" fmla="*/ 1 h 6"/>
                    <a:gd name="T4" fmla="*/ 1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1" y="0"/>
                      </a:moveTo>
                      <a:cubicBezTo>
                        <a:pt x="0" y="0"/>
                        <a:pt x="2" y="6"/>
                        <a:pt x="3" y="4"/>
                      </a:cubicBezTo>
                      <a:cubicBezTo>
                        <a:pt x="2"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2" name="Freeform 9413">
                  <a:extLst>
                    <a:ext uri="{FF2B5EF4-FFF2-40B4-BE49-F238E27FC236}">
                      <a16:creationId xmlns:a16="http://schemas.microsoft.com/office/drawing/2014/main" id="{0DD52E48-B3A1-4817-7431-E71464BB4452}"/>
                    </a:ext>
                  </a:extLst>
                </p:cNvPr>
                <p:cNvSpPr>
                  <a:spLocks/>
                </p:cNvSpPr>
                <p:nvPr/>
              </p:nvSpPr>
              <p:spPr bwMode="auto">
                <a:xfrm>
                  <a:off x="4060" y="2911"/>
                  <a:ext cx="1" cy="5"/>
                </a:xfrm>
                <a:custGeom>
                  <a:avLst/>
                  <a:gdLst>
                    <a:gd name="T0" fmla="*/ 0 w 1"/>
                    <a:gd name="T1" fmla="*/ 1 h 7"/>
                    <a:gd name="T2" fmla="*/ 1 w 1"/>
                    <a:gd name="T3" fmla="*/ 2 h 7"/>
                    <a:gd name="T4" fmla="*/ 1 w 1"/>
                    <a:gd name="T5" fmla="*/ 1 h 7"/>
                    <a:gd name="T6" fmla="*/ 0 w 1"/>
                    <a:gd name="T7" fmla="*/ 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
                      <a:moveTo>
                        <a:pt x="0" y="2"/>
                      </a:moveTo>
                      <a:cubicBezTo>
                        <a:pt x="1" y="0"/>
                        <a:pt x="1" y="5"/>
                        <a:pt x="1" y="7"/>
                      </a:cubicBezTo>
                      <a:cubicBezTo>
                        <a:pt x="1" y="6"/>
                        <a:pt x="1" y="5"/>
                        <a:pt x="1"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3" name="Freeform 9414">
                  <a:extLst>
                    <a:ext uri="{FF2B5EF4-FFF2-40B4-BE49-F238E27FC236}">
                      <a16:creationId xmlns:a16="http://schemas.microsoft.com/office/drawing/2014/main" id="{753D1404-2A07-C827-9358-746E3C4BF195}"/>
                    </a:ext>
                  </a:extLst>
                </p:cNvPr>
                <p:cNvSpPr>
                  <a:spLocks/>
                </p:cNvSpPr>
                <p:nvPr/>
              </p:nvSpPr>
              <p:spPr bwMode="auto">
                <a:xfrm>
                  <a:off x="4062" y="2906"/>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4" name="Freeform 9415">
                  <a:extLst>
                    <a:ext uri="{FF2B5EF4-FFF2-40B4-BE49-F238E27FC236}">
                      <a16:creationId xmlns:a16="http://schemas.microsoft.com/office/drawing/2014/main" id="{6839FC27-8B9C-335A-302B-0B6347DA930E}"/>
                    </a:ext>
                  </a:extLst>
                </p:cNvPr>
                <p:cNvSpPr>
                  <a:spLocks/>
                </p:cNvSpPr>
                <p:nvPr/>
              </p:nvSpPr>
              <p:spPr bwMode="auto">
                <a:xfrm>
                  <a:off x="4061" y="2901"/>
                  <a:ext cx="1" cy="2"/>
                </a:xfrm>
                <a:custGeom>
                  <a:avLst/>
                  <a:gdLst>
                    <a:gd name="T0" fmla="*/ 0 w 1"/>
                    <a:gd name="T1" fmla="*/ 0 h 3"/>
                    <a:gd name="T2" fmla="*/ 1 w 1"/>
                    <a:gd name="T3" fmla="*/ 1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0" y="0"/>
                        <a:pt x="1" y="2"/>
                        <a:pt x="1" y="3"/>
                      </a:cubicBezTo>
                      <a:cubicBezTo>
                        <a:pt x="1" y="3"/>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5" name="Freeform 9416">
                  <a:extLst>
                    <a:ext uri="{FF2B5EF4-FFF2-40B4-BE49-F238E27FC236}">
                      <a16:creationId xmlns:a16="http://schemas.microsoft.com/office/drawing/2014/main" id="{6B001914-07DD-D852-69A2-044792F0E3A1}"/>
                    </a:ext>
                  </a:extLst>
                </p:cNvPr>
                <p:cNvSpPr>
                  <a:spLocks/>
                </p:cNvSpPr>
                <p:nvPr/>
              </p:nvSpPr>
              <p:spPr bwMode="auto">
                <a:xfrm>
                  <a:off x="4061" y="2918"/>
                  <a:ext cx="1" cy="3"/>
                </a:xfrm>
                <a:custGeom>
                  <a:avLst/>
                  <a:gdLst>
                    <a:gd name="T0" fmla="*/ 0 w 2"/>
                    <a:gd name="T1" fmla="*/ 0 h 4"/>
                    <a:gd name="T2" fmla="*/ 1 w 2"/>
                    <a:gd name="T3" fmla="*/ 1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2" y="4"/>
                        <a:pt x="2" y="1"/>
                      </a:cubicBezTo>
                      <a:cubicBezTo>
                        <a:pt x="1" y="2"/>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6" name="Freeform 9417">
                  <a:extLst>
                    <a:ext uri="{FF2B5EF4-FFF2-40B4-BE49-F238E27FC236}">
                      <a16:creationId xmlns:a16="http://schemas.microsoft.com/office/drawing/2014/main" id="{CB05B732-A1EC-861A-E0AE-E06F92E08896}"/>
                    </a:ext>
                  </a:extLst>
                </p:cNvPr>
                <p:cNvSpPr>
                  <a:spLocks/>
                </p:cNvSpPr>
                <p:nvPr/>
              </p:nvSpPr>
              <p:spPr bwMode="auto">
                <a:xfrm>
                  <a:off x="4063" y="2913"/>
                  <a:ext cx="1" cy="5"/>
                </a:xfrm>
                <a:custGeom>
                  <a:avLst/>
                  <a:gdLst>
                    <a:gd name="T0" fmla="*/ 0 w 1"/>
                    <a:gd name="T1" fmla="*/ 1 h 6"/>
                    <a:gd name="T2" fmla="*/ 1 w 1"/>
                    <a:gd name="T3" fmla="*/ 3 h 6"/>
                    <a:gd name="T4" fmla="*/ 1 w 1"/>
                    <a:gd name="T5" fmla="*/ 3 h 6"/>
                    <a:gd name="T6" fmla="*/ 0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1"/>
                      </a:moveTo>
                      <a:cubicBezTo>
                        <a:pt x="0" y="0"/>
                        <a:pt x="1" y="5"/>
                        <a:pt x="1" y="6"/>
                      </a:cubicBezTo>
                      <a:cubicBezTo>
                        <a:pt x="1" y="5"/>
                        <a:pt x="1" y="5"/>
                        <a:pt x="1" y="4"/>
                      </a:cubicBezTo>
                      <a:cubicBezTo>
                        <a:pt x="1" y="2"/>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7" name="Freeform 9418">
                  <a:extLst>
                    <a:ext uri="{FF2B5EF4-FFF2-40B4-BE49-F238E27FC236}">
                      <a16:creationId xmlns:a16="http://schemas.microsoft.com/office/drawing/2014/main" id="{A0B8E53D-4D51-16A1-2B92-9EA349BFEA12}"/>
                    </a:ext>
                  </a:extLst>
                </p:cNvPr>
                <p:cNvSpPr>
                  <a:spLocks/>
                </p:cNvSpPr>
                <p:nvPr/>
              </p:nvSpPr>
              <p:spPr bwMode="auto">
                <a:xfrm>
                  <a:off x="4065" y="2911"/>
                  <a:ext cx="1" cy="5"/>
                </a:xfrm>
                <a:custGeom>
                  <a:avLst/>
                  <a:gdLst>
                    <a:gd name="T0" fmla="*/ 0 w 1"/>
                    <a:gd name="T1" fmla="*/ 0 h 5"/>
                    <a:gd name="T2" fmla="*/ 0 w 1"/>
                    <a:gd name="T3" fmla="*/ 5 h 5"/>
                    <a:gd name="T4" fmla="*/ 0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1" y="1"/>
                        <a:pt x="1" y="4"/>
                        <a:pt x="0" y="5"/>
                      </a:cubicBezTo>
                      <a:cubicBezTo>
                        <a:pt x="0" y="4"/>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8" name="Freeform 9419">
                  <a:extLst>
                    <a:ext uri="{FF2B5EF4-FFF2-40B4-BE49-F238E27FC236}">
                      <a16:creationId xmlns:a16="http://schemas.microsoft.com/office/drawing/2014/main" id="{CAF5B146-64E3-5315-38EB-E0CA031D31E9}"/>
                    </a:ext>
                  </a:extLst>
                </p:cNvPr>
                <p:cNvSpPr>
                  <a:spLocks/>
                </p:cNvSpPr>
                <p:nvPr/>
              </p:nvSpPr>
              <p:spPr bwMode="auto">
                <a:xfrm>
                  <a:off x="4443" y="2452"/>
                  <a:ext cx="10" cy="10"/>
                </a:xfrm>
                <a:custGeom>
                  <a:avLst/>
                  <a:gdLst>
                    <a:gd name="T0" fmla="*/ 0 w 12"/>
                    <a:gd name="T1" fmla="*/ 0 h 13"/>
                    <a:gd name="T2" fmla="*/ 0 w 12"/>
                    <a:gd name="T3" fmla="*/ 1 h 13"/>
                    <a:gd name="T4" fmla="*/ 2 w 12"/>
                    <a:gd name="T5" fmla="*/ 2 h 13"/>
                    <a:gd name="T6" fmla="*/ 3 w 12"/>
                    <a:gd name="T7" fmla="*/ 3 h 13"/>
                    <a:gd name="T8" fmla="*/ 3 w 12"/>
                    <a:gd name="T9" fmla="*/ 4 h 13"/>
                    <a:gd name="T10" fmla="*/ 4 w 12"/>
                    <a:gd name="T11" fmla="*/ 4 h 13"/>
                    <a:gd name="T12" fmla="*/ 4 w 12"/>
                    <a:gd name="T13" fmla="*/ 4 h 13"/>
                    <a:gd name="T14" fmla="*/ 5 w 12"/>
                    <a:gd name="T15" fmla="*/ 4 h 13"/>
                    <a:gd name="T16" fmla="*/ 5 w 12"/>
                    <a:gd name="T17" fmla="*/ 4 h 13"/>
                    <a:gd name="T18" fmla="*/ 5 w 12"/>
                    <a:gd name="T19" fmla="*/ 5 h 13"/>
                    <a:gd name="T20" fmla="*/ 6 w 12"/>
                    <a:gd name="T21" fmla="*/ 4 h 13"/>
                    <a:gd name="T22" fmla="*/ 6 w 12"/>
                    <a:gd name="T23" fmla="*/ 4 h 13"/>
                    <a:gd name="T24" fmla="*/ 6 w 12"/>
                    <a:gd name="T25" fmla="*/ 4 h 13"/>
                    <a:gd name="T26" fmla="*/ 3 w 12"/>
                    <a:gd name="T27" fmla="*/ 2 h 13"/>
                    <a:gd name="T28" fmla="*/ 3 w 12"/>
                    <a:gd name="T29" fmla="*/ 2 h 13"/>
                    <a:gd name="T30" fmla="*/ 3 w 12"/>
                    <a:gd name="T31" fmla="*/ 2 h 13"/>
                    <a:gd name="T32" fmla="*/ 3 w 12"/>
                    <a:gd name="T33" fmla="*/ 2 h 13"/>
                    <a:gd name="T34" fmla="*/ 3 w 12"/>
                    <a:gd name="T35" fmla="*/ 2 h 13"/>
                    <a:gd name="T36" fmla="*/ 0 w 12"/>
                    <a:gd name="T37" fmla="*/ 0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13">
                      <a:moveTo>
                        <a:pt x="0" y="0"/>
                      </a:moveTo>
                      <a:cubicBezTo>
                        <a:pt x="0" y="0"/>
                        <a:pt x="0" y="0"/>
                        <a:pt x="0" y="1"/>
                      </a:cubicBezTo>
                      <a:cubicBezTo>
                        <a:pt x="0" y="3"/>
                        <a:pt x="2" y="3"/>
                        <a:pt x="2" y="5"/>
                      </a:cubicBezTo>
                      <a:cubicBezTo>
                        <a:pt x="2" y="7"/>
                        <a:pt x="4" y="6"/>
                        <a:pt x="4" y="8"/>
                      </a:cubicBezTo>
                      <a:cubicBezTo>
                        <a:pt x="4" y="10"/>
                        <a:pt x="6" y="9"/>
                        <a:pt x="7" y="10"/>
                      </a:cubicBezTo>
                      <a:cubicBezTo>
                        <a:pt x="7" y="11"/>
                        <a:pt x="7" y="11"/>
                        <a:pt x="8" y="11"/>
                      </a:cubicBezTo>
                      <a:cubicBezTo>
                        <a:pt x="8" y="11"/>
                        <a:pt x="8" y="11"/>
                        <a:pt x="8" y="11"/>
                      </a:cubicBezTo>
                      <a:cubicBezTo>
                        <a:pt x="8" y="11"/>
                        <a:pt x="8" y="11"/>
                        <a:pt x="9" y="11"/>
                      </a:cubicBezTo>
                      <a:cubicBezTo>
                        <a:pt x="9" y="11"/>
                        <a:pt x="9" y="11"/>
                        <a:pt x="9" y="12"/>
                      </a:cubicBezTo>
                      <a:cubicBezTo>
                        <a:pt x="9" y="12"/>
                        <a:pt x="10" y="13"/>
                        <a:pt x="10" y="13"/>
                      </a:cubicBezTo>
                      <a:cubicBezTo>
                        <a:pt x="10" y="13"/>
                        <a:pt x="11" y="13"/>
                        <a:pt x="11" y="12"/>
                      </a:cubicBezTo>
                      <a:cubicBezTo>
                        <a:pt x="11" y="12"/>
                        <a:pt x="12" y="12"/>
                        <a:pt x="12" y="12"/>
                      </a:cubicBezTo>
                      <a:cubicBezTo>
                        <a:pt x="12" y="12"/>
                        <a:pt x="12" y="12"/>
                        <a:pt x="12" y="12"/>
                      </a:cubicBezTo>
                      <a:cubicBezTo>
                        <a:pt x="10" y="8"/>
                        <a:pt x="8" y="5"/>
                        <a:pt x="5" y="3"/>
                      </a:cubicBezTo>
                      <a:cubicBezTo>
                        <a:pt x="4" y="4"/>
                        <a:pt x="6" y="5"/>
                        <a:pt x="7" y="6"/>
                      </a:cubicBezTo>
                      <a:cubicBezTo>
                        <a:pt x="6" y="6"/>
                        <a:pt x="6" y="6"/>
                        <a:pt x="6" y="6"/>
                      </a:cubicBezTo>
                      <a:cubicBezTo>
                        <a:pt x="5" y="6"/>
                        <a:pt x="5" y="5"/>
                        <a:pt x="5" y="4"/>
                      </a:cubicBezTo>
                      <a:cubicBezTo>
                        <a:pt x="4" y="4"/>
                        <a:pt x="4" y="3"/>
                        <a:pt x="4" y="3"/>
                      </a:cubicBezTo>
                      <a:cubicBezTo>
                        <a:pt x="3" y="2"/>
                        <a:pt x="2" y="1"/>
                        <a:pt x="0"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39" name="Freeform 9420">
                  <a:extLst>
                    <a:ext uri="{FF2B5EF4-FFF2-40B4-BE49-F238E27FC236}">
                      <a16:creationId xmlns:a16="http://schemas.microsoft.com/office/drawing/2014/main" id="{1F3A1F7A-9F9D-E9F8-3836-0445B25CFAA6}"/>
                    </a:ext>
                  </a:extLst>
                </p:cNvPr>
                <p:cNvSpPr>
                  <a:spLocks noEditPoints="1"/>
                </p:cNvSpPr>
                <p:nvPr/>
              </p:nvSpPr>
              <p:spPr bwMode="auto">
                <a:xfrm>
                  <a:off x="4439" y="2434"/>
                  <a:ext cx="22" cy="28"/>
                </a:xfrm>
                <a:custGeom>
                  <a:avLst/>
                  <a:gdLst>
                    <a:gd name="T0" fmla="*/ 0 w 26"/>
                    <a:gd name="T1" fmla="*/ 3 h 35"/>
                    <a:gd name="T2" fmla="*/ 0 w 26"/>
                    <a:gd name="T3" fmla="*/ 3 h 35"/>
                    <a:gd name="T4" fmla="*/ 0 w 26"/>
                    <a:gd name="T5" fmla="*/ 3 h 35"/>
                    <a:gd name="T6" fmla="*/ 3 w 26"/>
                    <a:gd name="T7" fmla="*/ 2 h 35"/>
                    <a:gd name="T8" fmla="*/ 3 w 26"/>
                    <a:gd name="T9" fmla="*/ 2 h 35"/>
                    <a:gd name="T10" fmla="*/ 8 w 26"/>
                    <a:gd name="T11" fmla="*/ 11 h 35"/>
                    <a:gd name="T12" fmla="*/ 9 w 26"/>
                    <a:gd name="T13" fmla="*/ 11 h 35"/>
                    <a:gd name="T14" fmla="*/ 10 w 26"/>
                    <a:gd name="T15" fmla="*/ 9 h 35"/>
                    <a:gd name="T16" fmla="*/ 10 w 26"/>
                    <a:gd name="T17" fmla="*/ 9 h 35"/>
                    <a:gd name="T18" fmla="*/ 10 w 26"/>
                    <a:gd name="T19" fmla="*/ 11 h 35"/>
                    <a:gd name="T20" fmla="*/ 7 w 26"/>
                    <a:gd name="T21" fmla="*/ 8 h 35"/>
                    <a:gd name="T22" fmla="*/ 8 w 26"/>
                    <a:gd name="T23" fmla="*/ 9 h 35"/>
                    <a:gd name="T24" fmla="*/ 7 w 26"/>
                    <a:gd name="T25" fmla="*/ 8 h 35"/>
                    <a:gd name="T26" fmla="*/ 12 w 26"/>
                    <a:gd name="T27" fmla="*/ 8 h 35"/>
                    <a:gd name="T28" fmla="*/ 12 w 26"/>
                    <a:gd name="T29" fmla="*/ 9 h 35"/>
                    <a:gd name="T30" fmla="*/ 12 w 26"/>
                    <a:gd name="T31" fmla="*/ 8 h 35"/>
                    <a:gd name="T32" fmla="*/ 5 w 26"/>
                    <a:gd name="T33" fmla="*/ 6 h 35"/>
                    <a:gd name="T34" fmla="*/ 5 w 26"/>
                    <a:gd name="T35" fmla="*/ 6 h 35"/>
                    <a:gd name="T36" fmla="*/ 10 w 26"/>
                    <a:gd name="T37" fmla="*/ 5 h 35"/>
                    <a:gd name="T38" fmla="*/ 11 w 26"/>
                    <a:gd name="T39" fmla="*/ 7 h 35"/>
                    <a:gd name="T40" fmla="*/ 3 w 26"/>
                    <a:gd name="T41" fmla="*/ 5 h 35"/>
                    <a:gd name="T42" fmla="*/ 3 w 26"/>
                    <a:gd name="T43" fmla="*/ 6 h 35"/>
                    <a:gd name="T44" fmla="*/ 7 w 26"/>
                    <a:gd name="T45" fmla="*/ 3 h 35"/>
                    <a:gd name="T46" fmla="*/ 7 w 26"/>
                    <a:gd name="T47" fmla="*/ 5 h 35"/>
                    <a:gd name="T48" fmla="*/ 7 w 26"/>
                    <a:gd name="T49" fmla="*/ 5 h 35"/>
                    <a:gd name="T50" fmla="*/ 8 w 26"/>
                    <a:gd name="T51" fmla="*/ 3 h 35"/>
                    <a:gd name="T52" fmla="*/ 8 w 26"/>
                    <a:gd name="T53" fmla="*/ 3 h 35"/>
                    <a:gd name="T54" fmla="*/ 3 w 26"/>
                    <a:gd name="T55" fmla="*/ 2 h 35"/>
                    <a:gd name="T56" fmla="*/ 5 w 26"/>
                    <a:gd name="T57" fmla="*/ 4 h 35"/>
                    <a:gd name="T58" fmla="*/ 6 w 26"/>
                    <a:gd name="T59" fmla="*/ 3 h 35"/>
                    <a:gd name="T60" fmla="*/ 5 w 26"/>
                    <a:gd name="T61" fmla="*/ 2 h 35"/>
                    <a:gd name="T62" fmla="*/ 5 w 26"/>
                    <a:gd name="T63" fmla="*/ 0 h 35"/>
                    <a:gd name="T64" fmla="*/ 3 w 26"/>
                    <a:gd name="T65" fmla="*/ 1 h 35"/>
                    <a:gd name="T66" fmla="*/ 3 w 26"/>
                    <a:gd name="T67" fmla="*/ 2 h 35"/>
                    <a:gd name="T68" fmla="*/ 3 w 26"/>
                    <a:gd name="T69" fmla="*/ 5 h 35"/>
                    <a:gd name="T70" fmla="*/ 5 w 26"/>
                    <a:gd name="T71" fmla="*/ 10 h 35"/>
                    <a:gd name="T72" fmla="*/ 5 w 26"/>
                    <a:gd name="T73" fmla="*/ 10 h 35"/>
                    <a:gd name="T74" fmla="*/ 5 w 26"/>
                    <a:gd name="T75" fmla="*/ 10 h 35"/>
                    <a:gd name="T76" fmla="*/ 9 w 26"/>
                    <a:gd name="T77" fmla="*/ 14 h 35"/>
                    <a:gd name="T78" fmla="*/ 12 w 26"/>
                    <a:gd name="T79" fmla="*/ 14 h 35"/>
                    <a:gd name="T80" fmla="*/ 12 w 26"/>
                    <a:gd name="T81" fmla="*/ 14 h 35"/>
                    <a:gd name="T82" fmla="*/ 12 w 26"/>
                    <a:gd name="T83" fmla="*/ 6 h 35"/>
                    <a:gd name="T84" fmla="*/ 7 w 26"/>
                    <a:gd name="T85" fmla="*/ 1 h 35"/>
                    <a:gd name="T86" fmla="*/ 6 w 26"/>
                    <a:gd name="T87" fmla="*/ 1 h 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35">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3" y="3"/>
                      </a:move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moveTo>
                        <a:pt x="17" y="30"/>
                      </a:moveTo>
                      <a:cubicBezTo>
                        <a:pt x="16" y="30"/>
                        <a:pt x="15" y="28"/>
                        <a:pt x="15" y="27"/>
                      </a:cubicBezTo>
                      <a:cubicBezTo>
                        <a:pt x="15" y="28"/>
                        <a:pt x="15" y="28"/>
                        <a:pt x="15" y="28"/>
                      </a:cubicBezTo>
                      <a:cubicBezTo>
                        <a:pt x="15" y="29"/>
                        <a:pt x="16" y="29"/>
                        <a:pt x="16" y="29"/>
                      </a:cubicBezTo>
                      <a:cubicBezTo>
                        <a:pt x="17" y="29"/>
                        <a:pt x="17" y="29"/>
                        <a:pt x="18" y="29"/>
                      </a:cubicBezTo>
                      <a:cubicBezTo>
                        <a:pt x="18" y="29"/>
                        <a:pt x="17" y="30"/>
                        <a:pt x="17" y="30"/>
                      </a:cubicBezTo>
                      <a:moveTo>
                        <a:pt x="20" y="22"/>
                      </a:moveTo>
                      <a:cubicBezTo>
                        <a:pt x="20" y="22"/>
                        <a:pt x="20" y="22"/>
                        <a:pt x="20" y="22"/>
                      </a:cubicBezTo>
                      <a:cubicBezTo>
                        <a:pt x="20" y="22"/>
                        <a:pt x="20" y="22"/>
                        <a:pt x="20" y="22"/>
                      </a:cubicBezTo>
                      <a:cubicBezTo>
                        <a:pt x="20" y="22"/>
                        <a:pt x="20" y="22"/>
                        <a:pt x="20" y="22"/>
                      </a:cubicBezTo>
                      <a:cubicBezTo>
                        <a:pt x="20" y="22"/>
                        <a:pt x="20" y="22"/>
                        <a:pt x="20" y="22"/>
                      </a:cubicBezTo>
                      <a:cubicBezTo>
                        <a:pt x="20" y="23"/>
                        <a:pt x="21" y="24"/>
                        <a:pt x="21" y="26"/>
                      </a:cubicBezTo>
                      <a:cubicBezTo>
                        <a:pt x="21" y="26"/>
                        <a:pt x="21" y="27"/>
                        <a:pt x="20" y="27"/>
                      </a:cubicBezTo>
                      <a:cubicBezTo>
                        <a:pt x="20" y="27"/>
                        <a:pt x="20" y="27"/>
                        <a:pt x="20" y="27"/>
                      </a:cubicBezTo>
                      <a:cubicBezTo>
                        <a:pt x="20" y="27"/>
                        <a:pt x="20" y="27"/>
                        <a:pt x="20" y="27"/>
                      </a:cubicBezTo>
                      <a:cubicBezTo>
                        <a:pt x="21" y="26"/>
                        <a:pt x="20" y="23"/>
                        <a:pt x="20" y="22"/>
                      </a:cubicBezTo>
                      <a:moveTo>
                        <a:pt x="14" y="20"/>
                      </a:moveTo>
                      <a:cubicBezTo>
                        <a:pt x="15" y="20"/>
                        <a:pt x="15" y="20"/>
                        <a:pt x="15" y="20"/>
                      </a:cubicBezTo>
                      <a:cubicBezTo>
                        <a:pt x="16" y="20"/>
                        <a:pt x="16" y="24"/>
                        <a:pt x="15" y="25"/>
                      </a:cubicBezTo>
                      <a:cubicBezTo>
                        <a:pt x="15" y="24"/>
                        <a:pt x="16" y="23"/>
                        <a:pt x="15" y="23"/>
                      </a:cubicBezTo>
                      <a:cubicBezTo>
                        <a:pt x="15" y="22"/>
                        <a:pt x="15" y="21"/>
                        <a:pt x="14" y="20"/>
                      </a:cubicBezTo>
                      <a:cubicBezTo>
                        <a:pt x="14" y="21"/>
                        <a:pt x="14" y="21"/>
                        <a:pt x="14" y="21"/>
                      </a:cubicBezTo>
                      <a:cubicBezTo>
                        <a:pt x="14" y="20"/>
                        <a:pt x="14" y="20"/>
                        <a:pt x="14" y="20"/>
                      </a:cubicBezTo>
                      <a:cubicBezTo>
                        <a:pt x="14" y="20"/>
                        <a:pt x="14" y="20"/>
                        <a:pt x="14" y="20"/>
                      </a:cubicBezTo>
                      <a:moveTo>
                        <a:pt x="23" y="20"/>
                      </a:moveTo>
                      <a:cubicBezTo>
                        <a:pt x="23" y="20"/>
                        <a:pt x="23" y="20"/>
                        <a:pt x="22" y="20"/>
                      </a:cubicBezTo>
                      <a:cubicBezTo>
                        <a:pt x="23" y="20"/>
                        <a:pt x="23" y="20"/>
                        <a:pt x="23" y="20"/>
                      </a:cubicBezTo>
                      <a:cubicBezTo>
                        <a:pt x="23" y="20"/>
                        <a:pt x="23" y="20"/>
                        <a:pt x="23" y="20"/>
                      </a:cubicBezTo>
                      <a:cubicBezTo>
                        <a:pt x="23" y="20"/>
                        <a:pt x="23" y="20"/>
                        <a:pt x="23" y="21"/>
                      </a:cubicBezTo>
                      <a:cubicBezTo>
                        <a:pt x="23" y="22"/>
                        <a:pt x="23" y="23"/>
                        <a:pt x="23" y="24"/>
                      </a:cubicBezTo>
                      <a:cubicBezTo>
                        <a:pt x="22" y="23"/>
                        <a:pt x="23" y="22"/>
                        <a:pt x="23" y="21"/>
                      </a:cubicBezTo>
                      <a:cubicBezTo>
                        <a:pt x="23" y="20"/>
                        <a:pt x="23" y="20"/>
                        <a:pt x="23" y="20"/>
                      </a:cubicBezTo>
                      <a:moveTo>
                        <a:pt x="9" y="16"/>
                      </a:moveTo>
                      <a:cubicBezTo>
                        <a:pt x="9" y="16"/>
                        <a:pt x="9" y="16"/>
                        <a:pt x="9" y="16"/>
                      </a:cubicBezTo>
                      <a:cubicBezTo>
                        <a:pt x="8" y="15"/>
                        <a:pt x="9" y="15"/>
                        <a:pt x="9" y="15"/>
                      </a:cubicBezTo>
                      <a:cubicBezTo>
                        <a:pt x="10" y="15"/>
                        <a:pt x="10" y="15"/>
                        <a:pt x="10" y="16"/>
                      </a:cubicBezTo>
                      <a:cubicBezTo>
                        <a:pt x="11" y="16"/>
                        <a:pt x="11" y="18"/>
                        <a:pt x="11" y="19"/>
                      </a:cubicBezTo>
                      <a:cubicBezTo>
                        <a:pt x="10" y="19"/>
                        <a:pt x="10" y="16"/>
                        <a:pt x="9" y="16"/>
                      </a:cubicBezTo>
                      <a:cubicBezTo>
                        <a:pt x="9" y="16"/>
                        <a:pt x="9" y="16"/>
                        <a:pt x="9" y="16"/>
                      </a:cubicBezTo>
                      <a:moveTo>
                        <a:pt x="21" y="17"/>
                      </a:moveTo>
                      <a:cubicBezTo>
                        <a:pt x="19" y="17"/>
                        <a:pt x="18" y="14"/>
                        <a:pt x="19" y="13"/>
                      </a:cubicBezTo>
                      <a:cubicBezTo>
                        <a:pt x="19" y="14"/>
                        <a:pt x="19" y="14"/>
                        <a:pt x="19" y="14"/>
                      </a:cubicBezTo>
                      <a:cubicBezTo>
                        <a:pt x="20" y="14"/>
                        <a:pt x="20" y="17"/>
                        <a:pt x="21" y="17"/>
                      </a:cubicBezTo>
                      <a:cubicBezTo>
                        <a:pt x="21" y="17"/>
                        <a:pt x="21" y="17"/>
                        <a:pt x="21" y="17"/>
                      </a:cubicBezTo>
                      <a:moveTo>
                        <a:pt x="5" y="15"/>
                      </a:moveTo>
                      <a:cubicBezTo>
                        <a:pt x="5" y="15"/>
                        <a:pt x="5" y="15"/>
                        <a:pt x="5" y="15"/>
                      </a:cubicBezTo>
                      <a:cubicBezTo>
                        <a:pt x="5" y="14"/>
                        <a:pt x="6" y="12"/>
                        <a:pt x="5" y="12"/>
                      </a:cubicBezTo>
                      <a:cubicBezTo>
                        <a:pt x="5" y="11"/>
                        <a:pt x="5" y="11"/>
                        <a:pt x="5" y="11"/>
                      </a:cubicBezTo>
                      <a:cubicBezTo>
                        <a:pt x="5" y="12"/>
                        <a:pt x="6" y="13"/>
                        <a:pt x="6" y="14"/>
                      </a:cubicBezTo>
                      <a:cubicBezTo>
                        <a:pt x="6" y="14"/>
                        <a:pt x="5" y="15"/>
                        <a:pt x="5" y="15"/>
                      </a:cubicBezTo>
                      <a:moveTo>
                        <a:pt x="14" y="8"/>
                      </a:moveTo>
                      <a:cubicBezTo>
                        <a:pt x="14" y="8"/>
                        <a:pt x="14" y="8"/>
                        <a:pt x="14" y="8"/>
                      </a:cubicBezTo>
                      <a:cubicBezTo>
                        <a:pt x="14" y="8"/>
                        <a:pt x="14" y="8"/>
                        <a:pt x="14" y="8"/>
                      </a:cubicBezTo>
                      <a:cubicBezTo>
                        <a:pt x="14" y="8"/>
                        <a:pt x="14" y="8"/>
                        <a:pt x="14" y="8"/>
                      </a:cubicBezTo>
                      <a:cubicBezTo>
                        <a:pt x="14" y="8"/>
                        <a:pt x="14" y="8"/>
                        <a:pt x="14" y="8"/>
                      </a:cubicBezTo>
                      <a:cubicBezTo>
                        <a:pt x="13" y="9"/>
                        <a:pt x="14" y="11"/>
                        <a:pt x="14" y="12"/>
                      </a:cubicBezTo>
                      <a:cubicBezTo>
                        <a:pt x="14" y="12"/>
                        <a:pt x="15" y="13"/>
                        <a:pt x="15" y="13"/>
                      </a:cubicBezTo>
                      <a:cubicBezTo>
                        <a:pt x="15" y="13"/>
                        <a:pt x="15" y="14"/>
                        <a:pt x="15" y="14"/>
                      </a:cubicBezTo>
                      <a:cubicBezTo>
                        <a:pt x="14" y="14"/>
                        <a:pt x="13" y="11"/>
                        <a:pt x="13" y="11"/>
                      </a:cubicBezTo>
                      <a:cubicBezTo>
                        <a:pt x="13" y="10"/>
                        <a:pt x="13" y="8"/>
                        <a:pt x="14" y="8"/>
                      </a:cubicBezTo>
                      <a:moveTo>
                        <a:pt x="16" y="7"/>
                      </a:moveTo>
                      <a:cubicBezTo>
                        <a:pt x="16" y="7"/>
                        <a:pt x="17" y="7"/>
                        <a:pt x="17" y="7"/>
                      </a:cubicBezTo>
                      <a:cubicBezTo>
                        <a:pt x="18" y="7"/>
                        <a:pt x="18" y="9"/>
                        <a:pt x="18" y="10"/>
                      </a:cubicBezTo>
                      <a:cubicBezTo>
                        <a:pt x="18" y="9"/>
                        <a:pt x="18" y="7"/>
                        <a:pt x="17" y="7"/>
                      </a:cubicBezTo>
                      <a:cubicBezTo>
                        <a:pt x="17" y="7"/>
                        <a:pt x="17" y="7"/>
                        <a:pt x="17" y="7"/>
                      </a:cubicBezTo>
                      <a:cubicBezTo>
                        <a:pt x="16" y="7"/>
                        <a:pt x="16" y="7"/>
                        <a:pt x="16" y="7"/>
                      </a:cubicBezTo>
                      <a:moveTo>
                        <a:pt x="9" y="10"/>
                      </a:moveTo>
                      <a:cubicBezTo>
                        <a:pt x="8" y="10"/>
                        <a:pt x="6" y="8"/>
                        <a:pt x="7" y="6"/>
                      </a:cubicBezTo>
                      <a:cubicBezTo>
                        <a:pt x="8" y="7"/>
                        <a:pt x="8" y="7"/>
                        <a:pt x="8" y="7"/>
                      </a:cubicBezTo>
                      <a:cubicBezTo>
                        <a:pt x="7" y="7"/>
                        <a:pt x="9" y="9"/>
                        <a:pt x="9" y="10"/>
                      </a:cubicBezTo>
                      <a:cubicBezTo>
                        <a:pt x="9" y="10"/>
                        <a:pt x="9" y="10"/>
                        <a:pt x="9" y="10"/>
                      </a:cubicBezTo>
                      <a:moveTo>
                        <a:pt x="10" y="5"/>
                      </a:moveTo>
                      <a:cubicBezTo>
                        <a:pt x="10" y="4"/>
                        <a:pt x="10" y="4"/>
                        <a:pt x="10" y="4"/>
                      </a:cubicBezTo>
                      <a:cubicBezTo>
                        <a:pt x="11" y="4"/>
                        <a:pt x="12" y="6"/>
                        <a:pt x="12" y="7"/>
                      </a:cubicBezTo>
                      <a:cubicBezTo>
                        <a:pt x="11" y="6"/>
                        <a:pt x="10" y="5"/>
                        <a:pt x="10" y="5"/>
                      </a:cubicBezTo>
                      <a:cubicBezTo>
                        <a:pt x="10" y="5"/>
                        <a:pt x="10" y="5"/>
                        <a:pt x="10" y="5"/>
                      </a:cubicBezTo>
                      <a:cubicBezTo>
                        <a:pt x="10" y="5"/>
                        <a:pt x="10" y="5"/>
                        <a:pt x="10" y="5"/>
                      </a:cubicBezTo>
                      <a:cubicBezTo>
                        <a:pt x="9" y="5"/>
                        <a:pt x="9" y="5"/>
                        <a:pt x="9" y="5"/>
                      </a:cubicBezTo>
                      <a:cubicBezTo>
                        <a:pt x="9" y="5"/>
                        <a:pt x="10" y="5"/>
                        <a:pt x="10" y="5"/>
                      </a:cubicBezTo>
                      <a:moveTo>
                        <a:pt x="9" y="0"/>
                      </a:moveTo>
                      <a:cubicBezTo>
                        <a:pt x="9" y="0"/>
                        <a:pt x="8" y="0"/>
                        <a:pt x="8" y="1"/>
                      </a:cubicBezTo>
                      <a:cubicBezTo>
                        <a:pt x="8" y="1"/>
                        <a:pt x="7" y="2"/>
                        <a:pt x="7" y="2"/>
                      </a:cubicBezTo>
                      <a:cubicBezTo>
                        <a:pt x="6" y="2"/>
                        <a:pt x="6" y="2"/>
                        <a:pt x="6" y="1"/>
                      </a:cubicBezTo>
                      <a:cubicBezTo>
                        <a:pt x="6" y="1"/>
                        <a:pt x="6" y="1"/>
                        <a:pt x="5" y="1"/>
                      </a:cubicBezTo>
                      <a:cubicBezTo>
                        <a:pt x="5" y="1"/>
                        <a:pt x="5" y="2"/>
                        <a:pt x="4" y="2"/>
                      </a:cubicBezTo>
                      <a:cubicBezTo>
                        <a:pt x="4" y="3"/>
                        <a:pt x="4" y="3"/>
                        <a:pt x="4" y="3"/>
                      </a:cubicBezTo>
                      <a:cubicBezTo>
                        <a:pt x="4" y="3"/>
                        <a:pt x="4" y="3"/>
                        <a:pt x="4" y="3"/>
                      </a:cubicBezTo>
                      <a:cubicBezTo>
                        <a:pt x="4" y="4"/>
                        <a:pt x="4" y="6"/>
                        <a:pt x="3" y="8"/>
                      </a:cubicBezTo>
                      <a:cubicBezTo>
                        <a:pt x="2" y="9"/>
                        <a:pt x="3" y="11"/>
                        <a:pt x="3" y="12"/>
                      </a:cubicBezTo>
                      <a:cubicBezTo>
                        <a:pt x="2" y="14"/>
                        <a:pt x="4" y="16"/>
                        <a:pt x="3" y="18"/>
                      </a:cubicBezTo>
                      <a:cubicBezTo>
                        <a:pt x="3" y="20"/>
                        <a:pt x="4" y="20"/>
                        <a:pt x="5" y="22"/>
                      </a:cubicBezTo>
                      <a:cubicBezTo>
                        <a:pt x="7" y="23"/>
                        <a:pt x="8" y="24"/>
                        <a:pt x="9" y="25"/>
                      </a:cubicBezTo>
                      <a:cubicBezTo>
                        <a:pt x="9" y="25"/>
                        <a:pt x="10" y="24"/>
                        <a:pt x="10" y="24"/>
                      </a:cubicBezTo>
                      <a:cubicBezTo>
                        <a:pt x="10" y="24"/>
                        <a:pt x="10" y="24"/>
                        <a:pt x="10" y="24"/>
                      </a:cubicBezTo>
                      <a:cubicBezTo>
                        <a:pt x="10" y="24"/>
                        <a:pt x="10" y="24"/>
                        <a:pt x="10" y="24"/>
                      </a:cubicBezTo>
                      <a:cubicBezTo>
                        <a:pt x="10" y="25"/>
                        <a:pt x="10" y="25"/>
                        <a:pt x="10" y="25"/>
                      </a:cubicBezTo>
                      <a:cubicBezTo>
                        <a:pt x="10" y="25"/>
                        <a:pt x="10" y="24"/>
                        <a:pt x="10" y="24"/>
                      </a:cubicBezTo>
                      <a:cubicBezTo>
                        <a:pt x="10" y="25"/>
                        <a:pt x="10" y="25"/>
                        <a:pt x="10" y="25"/>
                      </a:cubicBezTo>
                      <a:cubicBezTo>
                        <a:pt x="13" y="27"/>
                        <a:pt x="15" y="30"/>
                        <a:pt x="17" y="34"/>
                      </a:cubicBezTo>
                      <a:cubicBezTo>
                        <a:pt x="17" y="34"/>
                        <a:pt x="17" y="34"/>
                        <a:pt x="17" y="34"/>
                      </a:cubicBezTo>
                      <a:cubicBezTo>
                        <a:pt x="18" y="35"/>
                        <a:pt x="18" y="35"/>
                        <a:pt x="18" y="35"/>
                      </a:cubicBezTo>
                      <a:cubicBezTo>
                        <a:pt x="19" y="35"/>
                        <a:pt x="19" y="34"/>
                        <a:pt x="20" y="34"/>
                      </a:cubicBezTo>
                      <a:cubicBezTo>
                        <a:pt x="21" y="33"/>
                        <a:pt x="21" y="33"/>
                        <a:pt x="22" y="33"/>
                      </a:cubicBezTo>
                      <a:cubicBezTo>
                        <a:pt x="22" y="33"/>
                        <a:pt x="22" y="33"/>
                        <a:pt x="22" y="33"/>
                      </a:cubicBezTo>
                      <a:cubicBezTo>
                        <a:pt x="22" y="33"/>
                        <a:pt x="22" y="33"/>
                        <a:pt x="22" y="33"/>
                      </a:cubicBezTo>
                      <a:cubicBezTo>
                        <a:pt x="23" y="33"/>
                        <a:pt x="23" y="33"/>
                        <a:pt x="23" y="33"/>
                      </a:cubicBezTo>
                      <a:cubicBezTo>
                        <a:pt x="23" y="33"/>
                        <a:pt x="23" y="33"/>
                        <a:pt x="23" y="32"/>
                      </a:cubicBezTo>
                      <a:cubicBezTo>
                        <a:pt x="24" y="32"/>
                        <a:pt x="23" y="29"/>
                        <a:pt x="24" y="28"/>
                      </a:cubicBezTo>
                      <a:cubicBezTo>
                        <a:pt x="26" y="27"/>
                        <a:pt x="24" y="24"/>
                        <a:pt x="24" y="22"/>
                      </a:cubicBezTo>
                      <a:cubicBezTo>
                        <a:pt x="25" y="20"/>
                        <a:pt x="23" y="16"/>
                        <a:pt x="23" y="14"/>
                      </a:cubicBezTo>
                      <a:cubicBezTo>
                        <a:pt x="24" y="12"/>
                        <a:pt x="21" y="11"/>
                        <a:pt x="21" y="8"/>
                      </a:cubicBezTo>
                      <a:cubicBezTo>
                        <a:pt x="21" y="6"/>
                        <a:pt x="18" y="6"/>
                        <a:pt x="17" y="4"/>
                      </a:cubicBezTo>
                      <a:cubicBezTo>
                        <a:pt x="17" y="1"/>
                        <a:pt x="15" y="4"/>
                        <a:pt x="13" y="1"/>
                      </a:cubicBezTo>
                      <a:cubicBezTo>
                        <a:pt x="13" y="1"/>
                        <a:pt x="13" y="1"/>
                        <a:pt x="13" y="1"/>
                      </a:cubicBezTo>
                      <a:cubicBezTo>
                        <a:pt x="13" y="1"/>
                        <a:pt x="12" y="1"/>
                        <a:pt x="12" y="1"/>
                      </a:cubicBezTo>
                      <a:cubicBezTo>
                        <a:pt x="12" y="1"/>
                        <a:pt x="11" y="1"/>
                        <a:pt x="11" y="1"/>
                      </a:cubicBezTo>
                      <a:cubicBezTo>
                        <a:pt x="11" y="1"/>
                        <a:pt x="10" y="1"/>
                        <a:pt x="10" y="0"/>
                      </a:cubicBezTo>
                      <a:cubicBezTo>
                        <a:pt x="10" y="0"/>
                        <a:pt x="9" y="0"/>
                        <a:pt x="9" y="0"/>
                      </a:cubicBezTo>
                    </a:path>
                  </a:pathLst>
                </a:custGeom>
                <a:solidFill>
                  <a:srgbClr val="C995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0" name="Freeform 9421">
                  <a:extLst>
                    <a:ext uri="{FF2B5EF4-FFF2-40B4-BE49-F238E27FC236}">
                      <a16:creationId xmlns:a16="http://schemas.microsoft.com/office/drawing/2014/main" id="{C34C7BBF-306E-D103-C38C-E4A5BD6FE6EE}"/>
                    </a:ext>
                  </a:extLst>
                </p:cNvPr>
                <p:cNvSpPr>
                  <a:spLocks noEditPoints="1"/>
                </p:cNvSpPr>
                <p:nvPr/>
              </p:nvSpPr>
              <p:spPr bwMode="auto">
                <a:xfrm>
                  <a:off x="4456" y="2462"/>
                  <a:ext cx="2" cy="4"/>
                </a:xfrm>
                <a:custGeom>
                  <a:avLst/>
                  <a:gdLst>
                    <a:gd name="T0" fmla="*/ 0 w 3"/>
                    <a:gd name="T1" fmla="*/ 2 h 5"/>
                    <a:gd name="T2" fmla="*/ 0 w 3"/>
                    <a:gd name="T3" fmla="*/ 2 h 5"/>
                    <a:gd name="T4" fmla="*/ 0 w 3"/>
                    <a:gd name="T5" fmla="*/ 2 h 5"/>
                    <a:gd name="T6" fmla="*/ 0 w 3"/>
                    <a:gd name="T7" fmla="*/ 2 h 5"/>
                    <a:gd name="T8" fmla="*/ 0 w 3"/>
                    <a:gd name="T9" fmla="*/ 2 h 5"/>
                    <a:gd name="T10" fmla="*/ 0 w 3"/>
                    <a:gd name="T11" fmla="*/ 2 h 5"/>
                    <a:gd name="T12" fmla="*/ 0 w 3"/>
                    <a:gd name="T13" fmla="*/ 2 h 5"/>
                    <a:gd name="T14" fmla="*/ 0 w 3"/>
                    <a:gd name="T15" fmla="*/ 2 h 5"/>
                    <a:gd name="T16" fmla="*/ 0 w 3"/>
                    <a:gd name="T17" fmla="*/ 2 h 5"/>
                    <a:gd name="T18" fmla="*/ 0 w 3"/>
                    <a:gd name="T19" fmla="*/ 2 h 5"/>
                    <a:gd name="T20" fmla="*/ 0 w 3"/>
                    <a:gd name="T21" fmla="*/ 2 h 5"/>
                    <a:gd name="T22" fmla="*/ 0 w 3"/>
                    <a:gd name="T23" fmla="*/ 2 h 5"/>
                    <a:gd name="T24" fmla="*/ 0 w 3"/>
                    <a:gd name="T25" fmla="*/ 2 h 5"/>
                    <a:gd name="T26" fmla="*/ 0 w 3"/>
                    <a:gd name="T27" fmla="*/ 2 h 5"/>
                    <a:gd name="T28" fmla="*/ 1 w 3"/>
                    <a:gd name="T29" fmla="*/ 2 h 5"/>
                    <a:gd name="T30" fmla="*/ 1 w 3"/>
                    <a:gd name="T31" fmla="*/ 2 h 5"/>
                    <a:gd name="T32" fmla="*/ 1 w 3"/>
                    <a:gd name="T33" fmla="*/ 2 h 5"/>
                    <a:gd name="T34" fmla="*/ 1 w 3"/>
                    <a:gd name="T35" fmla="*/ 2 h 5"/>
                    <a:gd name="T36" fmla="*/ 1 w 3"/>
                    <a:gd name="T37" fmla="*/ 2 h 5"/>
                    <a:gd name="T38" fmla="*/ 1 w 3"/>
                    <a:gd name="T39" fmla="*/ 2 h 5"/>
                    <a:gd name="T40" fmla="*/ 1 w 3"/>
                    <a:gd name="T41" fmla="*/ 2 h 5"/>
                    <a:gd name="T42" fmla="*/ 1 w 3"/>
                    <a:gd name="T43" fmla="*/ 0 h 5"/>
                    <a:gd name="T44" fmla="*/ 1 w 3"/>
                    <a:gd name="T45" fmla="*/ 2 h 5"/>
                    <a:gd name="T46" fmla="*/ 1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5"/>
                        <a:pt x="0" y="5"/>
                      </a:cubicBezTo>
                      <a:cubicBezTo>
                        <a:pt x="0" y="5"/>
                        <a:pt x="0" y="5"/>
                        <a:pt x="0" y="5"/>
                      </a:cubicBezTo>
                      <a:cubicBezTo>
                        <a:pt x="0" y="5"/>
                        <a:pt x="0" y="5"/>
                        <a:pt x="0" y="5"/>
                      </a:cubicBezTo>
                      <a:cubicBezTo>
                        <a:pt x="0" y="5"/>
                        <a:pt x="0" y="4"/>
                        <a:pt x="0" y="4"/>
                      </a:cubicBezTo>
                      <a:moveTo>
                        <a:pt x="0" y="4"/>
                      </a:moveTo>
                      <a:cubicBezTo>
                        <a:pt x="0" y="4"/>
                        <a:pt x="0" y="4"/>
                        <a:pt x="0" y="4"/>
                      </a:cubicBezTo>
                      <a:cubicBezTo>
                        <a:pt x="0" y="4"/>
                        <a:pt x="0" y="4"/>
                        <a:pt x="0" y="4"/>
                      </a:cubicBezTo>
                      <a:moveTo>
                        <a:pt x="1" y="2"/>
                      </a:moveTo>
                      <a:cubicBezTo>
                        <a:pt x="1" y="2"/>
                        <a:pt x="2" y="2"/>
                        <a:pt x="2" y="2"/>
                      </a:cubicBezTo>
                      <a:cubicBezTo>
                        <a:pt x="2" y="2"/>
                        <a:pt x="1" y="2"/>
                        <a:pt x="1" y="2"/>
                      </a:cubicBezTo>
                      <a:moveTo>
                        <a:pt x="1" y="2"/>
                      </a:moveTo>
                      <a:cubicBezTo>
                        <a:pt x="1" y="2"/>
                        <a:pt x="1" y="2"/>
                        <a:pt x="1" y="2"/>
                      </a:cubicBezTo>
                      <a:cubicBezTo>
                        <a:pt x="1" y="2"/>
                        <a:pt x="1" y="2"/>
                        <a:pt x="1" y="2"/>
                      </a:cubicBezTo>
                      <a:cubicBezTo>
                        <a:pt x="1" y="2"/>
                        <a:pt x="1" y="2"/>
                        <a:pt x="1" y="2"/>
                      </a:cubicBezTo>
                      <a:moveTo>
                        <a:pt x="3" y="0"/>
                      </a:moveTo>
                      <a:cubicBezTo>
                        <a:pt x="3" y="1"/>
                        <a:pt x="3" y="2"/>
                        <a:pt x="2" y="2"/>
                      </a:cubicBezTo>
                      <a:cubicBezTo>
                        <a:pt x="3" y="2"/>
                        <a:pt x="3" y="1"/>
                        <a:pt x="3" y="0"/>
                      </a:cubicBezTo>
                    </a:path>
                  </a:pathLst>
                </a:custGeom>
                <a:solidFill>
                  <a:srgbClr val="C995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1" name="Freeform 9422">
                  <a:extLst>
                    <a:ext uri="{FF2B5EF4-FFF2-40B4-BE49-F238E27FC236}">
                      <a16:creationId xmlns:a16="http://schemas.microsoft.com/office/drawing/2014/main" id="{4A096ADB-0B23-F694-8EB9-F0AFE51ED117}"/>
                    </a:ext>
                  </a:extLst>
                </p:cNvPr>
                <p:cNvSpPr>
                  <a:spLocks noEditPoints="1"/>
                </p:cNvSpPr>
                <p:nvPr/>
              </p:nvSpPr>
              <p:spPr bwMode="auto">
                <a:xfrm>
                  <a:off x="4453" y="2467"/>
                  <a:ext cx="2" cy="1"/>
                </a:xfrm>
                <a:custGeom>
                  <a:avLst/>
                  <a:gdLst>
                    <a:gd name="T0" fmla="*/ 1 w 2"/>
                    <a:gd name="T1" fmla="*/ 1 h 1"/>
                    <a:gd name="T2" fmla="*/ 0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0 h 1"/>
                    <a:gd name="T24" fmla="*/ 2 w 2"/>
                    <a:gd name="T25" fmla="*/ 0 h 1"/>
                    <a:gd name="T26" fmla="*/ 2 w 2"/>
                    <a:gd name="T27" fmla="*/ 0 h 1"/>
                    <a:gd name="T28" fmla="*/ 2 w 2"/>
                    <a:gd name="T29" fmla="*/ 0 h 1"/>
                    <a:gd name="T30" fmla="*/ 2 w 2"/>
                    <a:gd name="T31" fmla="*/ 0 h 1"/>
                    <a:gd name="T32" fmla="*/ 2 w 2"/>
                    <a:gd name="T33" fmla="*/ 0 h 1"/>
                    <a:gd name="T34" fmla="*/ 2 w 2"/>
                    <a:gd name="T35" fmla="*/ 0 h 1"/>
                    <a:gd name="T36" fmla="*/ 2 w 2"/>
                    <a:gd name="T37" fmla="*/ 0 h 1"/>
                    <a:gd name="T38" fmla="*/ 2 w 2"/>
                    <a:gd name="T39" fmla="*/ 0 h 1"/>
                    <a:gd name="T40" fmla="*/ 2 w 2"/>
                    <a:gd name="T41" fmla="*/ 0 h 1"/>
                    <a:gd name="T42" fmla="*/ 2 w 2"/>
                    <a:gd name="T43" fmla="*/ 0 h 1"/>
                    <a:gd name="T44" fmla="*/ 2 w 2"/>
                    <a:gd name="T45" fmla="*/ 0 h 1"/>
                    <a:gd name="T46" fmla="*/ 2 w 2"/>
                    <a:gd name="T47" fmla="*/ 0 h 1"/>
                    <a:gd name="T48" fmla="*/ 2 w 2"/>
                    <a:gd name="T49" fmla="*/ 0 h 1"/>
                    <a:gd name="T50" fmla="*/ 2 w 2"/>
                    <a:gd name="T51" fmla="*/ 0 h 1"/>
                    <a:gd name="T52" fmla="*/ 2 w 2"/>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 h="1">
                      <a:moveTo>
                        <a:pt x="1" y="1"/>
                      </a:moveTo>
                      <a:cubicBezTo>
                        <a:pt x="0" y="1"/>
                        <a:pt x="0" y="1"/>
                        <a:pt x="0" y="1"/>
                      </a:cubicBezTo>
                      <a:cubicBezTo>
                        <a:pt x="0" y="1"/>
                        <a:pt x="0"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moveTo>
                        <a:pt x="2" y="0"/>
                      </a:moveTo>
                      <a:cubicBezTo>
                        <a:pt x="2" y="0"/>
                        <a:pt x="2" y="0"/>
                        <a:pt x="2" y="0"/>
                      </a:cubicBez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2" name="Freeform 9423">
                  <a:extLst>
                    <a:ext uri="{FF2B5EF4-FFF2-40B4-BE49-F238E27FC236}">
                      <a16:creationId xmlns:a16="http://schemas.microsoft.com/office/drawing/2014/main" id="{ABDDB8FD-9767-C2BA-8565-7E0D1193F153}"/>
                    </a:ext>
                  </a:extLst>
                </p:cNvPr>
                <p:cNvSpPr>
                  <a:spLocks noEditPoints="1"/>
                </p:cNvSpPr>
                <p:nvPr/>
              </p:nvSpPr>
              <p:spPr bwMode="auto">
                <a:xfrm>
                  <a:off x="4443" y="2469"/>
                  <a:ext cx="9" cy="2"/>
                </a:xfrm>
                <a:custGeom>
                  <a:avLst/>
                  <a:gdLst>
                    <a:gd name="T0" fmla="*/ 3 w 11"/>
                    <a:gd name="T1" fmla="*/ 2 h 2"/>
                    <a:gd name="T2" fmla="*/ 3 w 11"/>
                    <a:gd name="T3" fmla="*/ 2 h 2"/>
                    <a:gd name="T4" fmla="*/ 2 w 11"/>
                    <a:gd name="T5" fmla="*/ 2 h 2"/>
                    <a:gd name="T6" fmla="*/ 2 w 11"/>
                    <a:gd name="T7" fmla="*/ 2 h 2"/>
                    <a:gd name="T8" fmla="*/ 2 w 11"/>
                    <a:gd name="T9" fmla="*/ 2 h 2"/>
                    <a:gd name="T10" fmla="*/ 2 w 11"/>
                    <a:gd name="T11" fmla="*/ 2 h 2"/>
                    <a:gd name="T12" fmla="*/ 2 w 11"/>
                    <a:gd name="T13" fmla="*/ 1 h 2"/>
                    <a:gd name="T14" fmla="*/ 2 w 11"/>
                    <a:gd name="T15" fmla="*/ 2 h 2"/>
                    <a:gd name="T16" fmla="*/ 2 w 11"/>
                    <a:gd name="T17" fmla="*/ 1 h 2"/>
                    <a:gd name="T18" fmla="*/ 2 w 11"/>
                    <a:gd name="T19" fmla="*/ 2 h 2"/>
                    <a:gd name="T20" fmla="*/ 2 w 11"/>
                    <a:gd name="T21" fmla="*/ 2 h 2"/>
                    <a:gd name="T22" fmla="*/ 2 w 11"/>
                    <a:gd name="T23" fmla="*/ 1 h 2"/>
                    <a:gd name="T24" fmla="*/ 2 w 11"/>
                    <a:gd name="T25" fmla="*/ 1 h 2"/>
                    <a:gd name="T26" fmla="*/ 2 w 11"/>
                    <a:gd name="T27" fmla="*/ 1 h 2"/>
                    <a:gd name="T28" fmla="*/ 4 w 11"/>
                    <a:gd name="T29" fmla="*/ 1 h 2"/>
                    <a:gd name="T30" fmla="*/ 4 w 11"/>
                    <a:gd name="T31" fmla="*/ 1 h 2"/>
                    <a:gd name="T32" fmla="*/ 4 w 11"/>
                    <a:gd name="T33" fmla="*/ 1 h 2"/>
                    <a:gd name="T34" fmla="*/ 4 w 11"/>
                    <a:gd name="T35" fmla="*/ 1 h 2"/>
                    <a:gd name="T36" fmla="*/ 2 w 11"/>
                    <a:gd name="T37" fmla="*/ 1 h 2"/>
                    <a:gd name="T38" fmla="*/ 2 w 11"/>
                    <a:gd name="T39" fmla="*/ 1 h 2"/>
                    <a:gd name="T40" fmla="*/ 2 w 11"/>
                    <a:gd name="T41" fmla="*/ 1 h 2"/>
                    <a:gd name="T42" fmla="*/ 2 w 11"/>
                    <a:gd name="T43" fmla="*/ 1 h 2"/>
                    <a:gd name="T44" fmla="*/ 2 w 11"/>
                    <a:gd name="T45" fmla="*/ 1 h 2"/>
                    <a:gd name="T46" fmla="*/ 2 w 11"/>
                    <a:gd name="T47" fmla="*/ 0 h 2"/>
                    <a:gd name="T48" fmla="*/ 2 w 11"/>
                    <a:gd name="T49" fmla="*/ 0 h 2"/>
                    <a:gd name="T50" fmla="*/ 5 w 11"/>
                    <a:gd name="T51" fmla="*/ 0 h 2"/>
                    <a:gd name="T52" fmla="*/ 5 w 11"/>
                    <a:gd name="T53" fmla="*/ 0 h 2"/>
                    <a:gd name="T54" fmla="*/ 2 w 11"/>
                    <a:gd name="T55" fmla="*/ 0 h 2"/>
                    <a:gd name="T56" fmla="*/ 1 w 11"/>
                    <a:gd name="T57" fmla="*/ 1 h 2"/>
                    <a:gd name="T58" fmla="*/ 2 w 11"/>
                    <a:gd name="T59" fmla="*/ 0 h 2"/>
                    <a:gd name="T60" fmla="*/ 5 w 11"/>
                    <a:gd name="T61" fmla="*/ 0 h 2"/>
                    <a:gd name="T62" fmla="*/ 5 w 11"/>
                    <a:gd name="T63" fmla="*/ 0 h 2"/>
                    <a:gd name="T64" fmla="*/ 5 w 11"/>
                    <a:gd name="T65" fmla="*/ 0 h 2"/>
                    <a:gd name="T66" fmla="*/ 5 w 11"/>
                    <a:gd name="T67" fmla="*/ 0 h 2"/>
                    <a:gd name="T68" fmla="*/ 5 w 11"/>
                    <a:gd name="T69" fmla="*/ 0 h 2"/>
                    <a:gd name="T70" fmla="*/ 5 w 11"/>
                    <a:gd name="T71" fmla="*/ 0 h 2"/>
                    <a:gd name="T72" fmla="*/ 0 w 11"/>
                    <a:gd name="T73" fmla="*/ 0 h 2"/>
                    <a:gd name="T74" fmla="*/ 0 w 11"/>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1" h="2">
                      <a:moveTo>
                        <a:pt x="7" y="2"/>
                      </a:moveTo>
                      <a:cubicBezTo>
                        <a:pt x="7" y="2"/>
                        <a:pt x="7" y="2"/>
                        <a:pt x="7" y="2"/>
                      </a:cubicBezTo>
                      <a:cubicBezTo>
                        <a:pt x="7" y="2"/>
                        <a:pt x="7" y="2"/>
                        <a:pt x="7" y="2"/>
                      </a:cubicBezTo>
                      <a:cubicBezTo>
                        <a:pt x="7" y="2"/>
                        <a:pt x="7" y="2"/>
                        <a:pt x="7" y="2"/>
                      </a:cubicBezTo>
                      <a:moveTo>
                        <a:pt x="3" y="2"/>
                      </a:moveTo>
                      <a:cubicBezTo>
                        <a:pt x="3" y="2"/>
                        <a:pt x="3" y="2"/>
                        <a:pt x="3" y="2"/>
                      </a:cubicBezTo>
                      <a:cubicBezTo>
                        <a:pt x="3" y="2"/>
                        <a:pt x="3" y="2"/>
                        <a:pt x="3" y="2"/>
                      </a:cubicBezTo>
                      <a:moveTo>
                        <a:pt x="6" y="2"/>
                      </a:moveTo>
                      <a:cubicBezTo>
                        <a:pt x="7" y="2"/>
                        <a:pt x="7" y="2"/>
                        <a:pt x="7" y="2"/>
                      </a:cubicBezTo>
                      <a:cubicBezTo>
                        <a:pt x="7" y="2"/>
                        <a:pt x="7" y="2"/>
                        <a:pt x="6" y="2"/>
                      </a:cubicBezTo>
                      <a:moveTo>
                        <a:pt x="6" y="2"/>
                      </a:moveTo>
                      <a:cubicBezTo>
                        <a:pt x="6" y="2"/>
                        <a:pt x="6" y="2"/>
                        <a:pt x="6" y="2"/>
                      </a:cubicBezTo>
                      <a:cubicBezTo>
                        <a:pt x="6" y="2"/>
                        <a:pt x="6" y="2"/>
                        <a:pt x="6" y="2"/>
                      </a:cubicBezTo>
                      <a:moveTo>
                        <a:pt x="6" y="1"/>
                      </a:moveTo>
                      <a:cubicBezTo>
                        <a:pt x="6" y="1"/>
                        <a:pt x="6" y="1"/>
                        <a:pt x="6" y="2"/>
                      </a:cubicBezTo>
                      <a:cubicBezTo>
                        <a:pt x="6" y="2"/>
                        <a:pt x="6" y="2"/>
                        <a:pt x="6" y="2"/>
                      </a:cubicBezTo>
                      <a:cubicBezTo>
                        <a:pt x="6" y="2"/>
                        <a:pt x="6" y="2"/>
                        <a:pt x="6" y="2"/>
                      </a:cubicBezTo>
                      <a:cubicBezTo>
                        <a:pt x="6" y="1"/>
                        <a:pt x="6" y="1"/>
                        <a:pt x="6" y="1"/>
                      </a:cubicBezTo>
                      <a:moveTo>
                        <a:pt x="6" y="1"/>
                      </a:moveTo>
                      <a:cubicBezTo>
                        <a:pt x="5" y="1"/>
                        <a:pt x="5" y="2"/>
                        <a:pt x="5" y="2"/>
                      </a:cubicBezTo>
                      <a:cubicBezTo>
                        <a:pt x="4" y="2"/>
                        <a:pt x="4" y="2"/>
                        <a:pt x="4" y="2"/>
                      </a:cubicBezTo>
                      <a:cubicBezTo>
                        <a:pt x="4" y="2"/>
                        <a:pt x="4" y="2"/>
                        <a:pt x="4" y="2"/>
                      </a:cubicBezTo>
                      <a:cubicBezTo>
                        <a:pt x="4" y="2"/>
                        <a:pt x="4" y="2"/>
                        <a:pt x="5" y="2"/>
                      </a:cubicBezTo>
                      <a:cubicBezTo>
                        <a:pt x="5" y="2"/>
                        <a:pt x="5" y="1"/>
                        <a:pt x="6" y="1"/>
                      </a:cubicBezTo>
                      <a:cubicBezTo>
                        <a:pt x="6" y="1"/>
                        <a:pt x="6" y="1"/>
                        <a:pt x="6" y="1"/>
                      </a:cubicBezTo>
                      <a:moveTo>
                        <a:pt x="3" y="1"/>
                      </a:moveTo>
                      <a:cubicBezTo>
                        <a:pt x="3" y="2"/>
                        <a:pt x="3" y="2"/>
                        <a:pt x="3" y="2"/>
                      </a:cubicBezTo>
                      <a:cubicBezTo>
                        <a:pt x="3" y="2"/>
                        <a:pt x="3" y="2"/>
                        <a:pt x="3"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cubicBezTo>
                        <a:pt x="9" y="1"/>
                        <a:pt x="9" y="1"/>
                        <a:pt x="9" y="1"/>
                      </a:cubicBezTo>
                      <a:cubicBezTo>
                        <a:pt x="9" y="1"/>
                        <a:pt x="9" y="1"/>
                        <a:pt x="9" y="1"/>
                      </a:cubicBezTo>
                      <a:moveTo>
                        <a:pt x="3" y="1"/>
                      </a:moveTo>
                      <a:cubicBezTo>
                        <a:pt x="3" y="1"/>
                        <a:pt x="3" y="1"/>
                        <a:pt x="3" y="1"/>
                      </a:cubicBezTo>
                      <a:cubicBezTo>
                        <a:pt x="3" y="1"/>
                        <a:pt x="3" y="1"/>
                        <a:pt x="3" y="1"/>
                      </a:cubicBezTo>
                      <a:cubicBezTo>
                        <a:pt x="3" y="1"/>
                        <a:pt x="3" y="1"/>
                        <a:pt x="3" y="1"/>
                      </a:cubicBezTo>
                      <a:cubicBezTo>
                        <a:pt x="3" y="1"/>
                        <a:pt x="3" y="1"/>
                        <a:pt x="3" y="1"/>
                      </a:cubicBezTo>
                      <a:moveTo>
                        <a:pt x="3" y="1"/>
                      </a:moveTo>
                      <a:cubicBezTo>
                        <a:pt x="3" y="1"/>
                        <a:pt x="3" y="1"/>
                        <a:pt x="3" y="1"/>
                      </a:cubicBezTo>
                      <a:cubicBezTo>
                        <a:pt x="3" y="1"/>
                        <a:pt x="3" y="1"/>
                        <a:pt x="3" y="1"/>
                      </a:cubicBezTo>
                      <a:moveTo>
                        <a:pt x="3" y="0"/>
                      </a:moveTo>
                      <a:cubicBezTo>
                        <a:pt x="3" y="0"/>
                        <a:pt x="3" y="1"/>
                        <a:pt x="3" y="1"/>
                      </a:cubicBezTo>
                      <a:cubicBezTo>
                        <a:pt x="3" y="1"/>
                        <a:pt x="3" y="0"/>
                        <a:pt x="3" y="0"/>
                      </a:cubicBezTo>
                      <a:moveTo>
                        <a:pt x="3" y="0"/>
                      </a:moveTo>
                      <a:cubicBezTo>
                        <a:pt x="3" y="0"/>
                        <a:pt x="3" y="0"/>
                        <a:pt x="3" y="0"/>
                      </a:cubicBezTo>
                      <a:cubicBezTo>
                        <a:pt x="3" y="0"/>
                        <a:pt x="3" y="0"/>
                        <a:pt x="3" y="0"/>
                      </a:cubicBezTo>
                      <a:moveTo>
                        <a:pt x="11" y="0"/>
                      </a:moveTo>
                      <a:cubicBezTo>
                        <a:pt x="11" y="0"/>
                        <a:pt x="11" y="0"/>
                        <a:pt x="11" y="0"/>
                      </a:cubicBezTo>
                      <a:cubicBezTo>
                        <a:pt x="11" y="0"/>
                        <a:pt x="11" y="0"/>
                        <a:pt x="11" y="0"/>
                      </a:cubicBezTo>
                      <a:cubicBezTo>
                        <a:pt x="11" y="0"/>
                        <a:pt x="11" y="0"/>
                        <a:pt x="11" y="0"/>
                      </a:cubicBezTo>
                      <a:moveTo>
                        <a:pt x="2" y="0"/>
                      </a:moveTo>
                      <a:cubicBezTo>
                        <a:pt x="2" y="0"/>
                        <a:pt x="2" y="0"/>
                        <a:pt x="2" y="0"/>
                      </a:cubicBezTo>
                      <a:cubicBezTo>
                        <a:pt x="2" y="0"/>
                        <a:pt x="1" y="1"/>
                        <a:pt x="1" y="1"/>
                      </a:cubicBezTo>
                      <a:cubicBezTo>
                        <a:pt x="1" y="1"/>
                        <a:pt x="1" y="1"/>
                        <a:pt x="1" y="1"/>
                      </a:cubicBezTo>
                      <a:cubicBezTo>
                        <a:pt x="1" y="1"/>
                        <a:pt x="2" y="0"/>
                        <a:pt x="2" y="0"/>
                      </a:cubicBezTo>
                      <a:cubicBezTo>
                        <a:pt x="2" y="0"/>
                        <a:pt x="2" y="0"/>
                        <a:pt x="2" y="0"/>
                      </a:cubicBezTo>
                      <a:cubicBezTo>
                        <a:pt x="2" y="0"/>
                        <a:pt x="2" y="0"/>
                        <a:pt x="2" y="0"/>
                      </a:cubicBezTo>
                      <a:moveTo>
                        <a:pt x="11" y="0"/>
                      </a:moveTo>
                      <a:cubicBezTo>
                        <a:pt x="11" y="0"/>
                        <a:pt x="11" y="0"/>
                        <a:pt x="11" y="0"/>
                      </a:cubicBezTo>
                      <a:cubicBezTo>
                        <a:pt x="11" y="0"/>
                        <a:pt x="11" y="0"/>
                        <a:pt x="11" y="0"/>
                      </a:cubicBezTo>
                      <a:cubicBezTo>
                        <a:pt x="11" y="0"/>
                        <a:pt x="11" y="0"/>
                        <a:pt x="11" y="0"/>
                      </a:cubicBezTo>
                      <a:cubicBezTo>
                        <a:pt x="11" y="0"/>
                        <a:pt x="11" y="0"/>
                        <a:pt x="11" y="0"/>
                      </a:cubicBezTo>
                      <a:moveTo>
                        <a:pt x="10" y="0"/>
                      </a:moveTo>
                      <a:cubicBezTo>
                        <a:pt x="10" y="0"/>
                        <a:pt x="11" y="0"/>
                        <a:pt x="11" y="0"/>
                      </a:cubicBezTo>
                      <a:cubicBezTo>
                        <a:pt x="11" y="0"/>
                        <a:pt x="10" y="0"/>
                        <a:pt x="10" y="0"/>
                      </a:cubicBezTo>
                      <a:moveTo>
                        <a:pt x="10" y="0"/>
                      </a:moveTo>
                      <a:cubicBezTo>
                        <a:pt x="10" y="0"/>
                        <a:pt x="10" y="0"/>
                        <a:pt x="10" y="0"/>
                      </a:cubicBezTo>
                      <a:cubicBezTo>
                        <a:pt x="10" y="0"/>
                        <a:pt x="10" y="0"/>
                        <a:pt x="10" y="0"/>
                      </a:cubicBezTo>
                      <a:cubicBezTo>
                        <a:pt x="10" y="0"/>
                        <a:pt x="10" y="0"/>
                        <a:pt x="10" y="0"/>
                      </a:cubicBezTo>
                      <a:moveTo>
                        <a:pt x="0" y="0"/>
                      </a:moveTo>
                      <a:cubicBezTo>
                        <a:pt x="0" y="0"/>
                        <a:pt x="1" y="0"/>
                        <a:pt x="1" y="0"/>
                      </a:cubicBezTo>
                      <a:cubicBezTo>
                        <a:pt x="1" y="0"/>
                        <a:pt x="0" y="0"/>
                        <a:pt x="0" y="0"/>
                      </a:cubicBezTo>
                    </a:path>
                  </a:pathLst>
                </a:custGeom>
                <a:solidFill>
                  <a:srgbClr val="C995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3" name="Freeform 9424">
                  <a:extLst>
                    <a:ext uri="{FF2B5EF4-FFF2-40B4-BE49-F238E27FC236}">
                      <a16:creationId xmlns:a16="http://schemas.microsoft.com/office/drawing/2014/main" id="{D05D0C14-926F-1608-980E-BA197DECB9DE}"/>
                    </a:ext>
                  </a:extLst>
                </p:cNvPr>
                <p:cNvSpPr>
                  <a:spLocks/>
                </p:cNvSpPr>
                <p:nvPr/>
              </p:nvSpPr>
              <p:spPr bwMode="auto">
                <a:xfrm>
                  <a:off x="4436" y="2448"/>
                  <a:ext cx="19" cy="19"/>
                </a:xfrm>
                <a:custGeom>
                  <a:avLst/>
                  <a:gdLst>
                    <a:gd name="T0" fmla="*/ 1 w 23"/>
                    <a:gd name="T1" fmla="*/ 0 h 23"/>
                    <a:gd name="T2" fmla="*/ 0 w 23"/>
                    <a:gd name="T3" fmla="*/ 1 h 23"/>
                    <a:gd name="T4" fmla="*/ 1 w 23"/>
                    <a:gd name="T5" fmla="*/ 2 h 23"/>
                    <a:gd name="T6" fmla="*/ 1 w 23"/>
                    <a:gd name="T7" fmla="*/ 2 h 23"/>
                    <a:gd name="T8" fmla="*/ 1 w 23"/>
                    <a:gd name="T9" fmla="*/ 2 h 23"/>
                    <a:gd name="T10" fmla="*/ 2 w 23"/>
                    <a:gd name="T11" fmla="*/ 5 h 23"/>
                    <a:gd name="T12" fmla="*/ 2 w 23"/>
                    <a:gd name="T13" fmla="*/ 7 h 23"/>
                    <a:gd name="T14" fmla="*/ 3 w 23"/>
                    <a:gd name="T15" fmla="*/ 9 h 23"/>
                    <a:gd name="T16" fmla="*/ 4 w 23"/>
                    <a:gd name="T17" fmla="*/ 10 h 23"/>
                    <a:gd name="T18" fmla="*/ 5 w 23"/>
                    <a:gd name="T19" fmla="*/ 10 h 23"/>
                    <a:gd name="T20" fmla="*/ 5 w 23"/>
                    <a:gd name="T21" fmla="*/ 10 h 23"/>
                    <a:gd name="T22" fmla="*/ 5 w 23"/>
                    <a:gd name="T23" fmla="*/ 10 h 23"/>
                    <a:gd name="T24" fmla="*/ 6 w 23"/>
                    <a:gd name="T25" fmla="*/ 10 h 23"/>
                    <a:gd name="T26" fmla="*/ 6 w 23"/>
                    <a:gd name="T27" fmla="*/ 11 h 23"/>
                    <a:gd name="T28" fmla="*/ 7 w 23"/>
                    <a:gd name="T29" fmla="*/ 11 h 23"/>
                    <a:gd name="T30" fmla="*/ 7 w 23"/>
                    <a:gd name="T31" fmla="*/ 10 h 23"/>
                    <a:gd name="T32" fmla="*/ 7 w 23"/>
                    <a:gd name="T33" fmla="*/ 11 h 23"/>
                    <a:gd name="T34" fmla="*/ 7 w 23"/>
                    <a:gd name="T35" fmla="*/ 11 h 23"/>
                    <a:gd name="T36" fmla="*/ 8 w 23"/>
                    <a:gd name="T37" fmla="*/ 10 h 23"/>
                    <a:gd name="T38" fmla="*/ 9 w 23"/>
                    <a:gd name="T39" fmla="*/ 10 h 23"/>
                    <a:gd name="T40" fmla="*/ 10 w 23"/>
                    <a:gd name="T41" fmla="*/ 10 h 23"/>
                    <a:gd name="T42" fmla="*/ 10 w 23"/>
                    <a:gd name="T43" fmla="*/ 10 h 23"/>
                    <a:gd name="T44" fmla="*/ 10 w 23"/>
                    <a:gd name="T45" fmla="*/ 10 h 23"/>
                    <a:gd name="T46" fmla="*/ 10 w 23"/>
                    <a:gd name="T47" fmla="*/ 9 h 23"/>
                    <a:gd name="T48" fmla="*/ 11 w 23"/>
                    <a:gd name="T49" fmla="*/ 9 h 23"/>
                    <a:gd name="T50" fmla="*/ 11 w 23"/>
                    <a:gd name="T51" fmla="*/ 9 h 23"/>
                    <a:gd name="T52" fmla="*/ 10 w 23"/>
                    <a:gd name="T53" fmla="*/ 7 h 23"/>
                    <a:gd name="T54" fmla="*/ 10 w 23"/>
                    <a:gd name="T55" fmla="*/ 7 h 23"/>
                    <a:gd name="T56" fmla="*/ 10 w 23"/>
                    <a:gd name="T57" fmla="*/ 7 h 23"/>
                    <a:gd name="T58" fmla="*/ 9 w 23"/>
                    <a:gd name="T59" fmla="*/ 8 h 23"/>
                    <a:gd name="T60" fmla="*/ 8 w 23"/>
                    <a:gd name="T61" fmla="*/ 7 h 23"/>
                    <a:gd name="T62" fmla="*/ 8 w 23"/>
                    <a:gd name="T63" fmla="*/ 7 h 23"/>
                    <a:gd name="T64" fmla="*/ 8 w 23"/>
                    <a:gd name="T65" fmla="*/ 7 h 23"/>
                    <a:gd name="T66" fmla="*/ 8 w 23"/>
                    <a:gd name="T67" fmla="*/ 7 h 23"/>
                    <a:gd name="T68" fmla="*/ 7 w 23"/>
                    <a:gd name="T69" fmla="*/ 7 h 23"/>
                    <a:gd name="T70" fmla="*/ 6 w 23"/>
                    <a:gd name="T71" fmla="*/ 6 h 23"/>
                    <a:gd name="T72" fmla="*/ 5 w 23"/>
                    <a:gd name="T73" fmla="*/ 4 h 23"/>
                    <a:gd name="T74" fmla="*/ 4 w 23"/>
                    <a:gd name="T75" fmla="*/ 2 h 23"/>
                    <a:gd name="T76" fmla="*/ 4 w 23"/>
                    <a:gd name="T77" fmla="*/ 2 h 23"/>
                    <a:gd name="T78" fmla="*/ 1 w 23"/>
                    <a:gd name="T79" fmla="*/ 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3" h="23">
                      <a:moveTo>
                        <a:pt x="1" y="0"/>
                      </a:moveTo>
                      <a:cubicBezTo>
                        <a:pt x="1" y="0"/>
                        <a:pt x="0" y="1"/>
                        <a:pt x="0" y="1"/>
                      </a:cubicBezTo>
                      <a:cubicBezTo>
                        <a:pt x="0" y="2"/>
                        <a:pt x="1" y="2"/>
                        <a:pt x="1" y="3"/>
                      </a:cubicBezTo>
                      <a:cubicBezTo>
                        <a:pt x="1" y="3"/>
                        <a:pt x="1" y="3"/>
                        <a:pt x="1" y="3"/>
                      </a:cubicBezTo>
                      <a:cubicBezTo>
                        <a:pt x="1" y="4"/>
                        <a:pt x="1" y="5"/>
                        <a:pt x="1" y="6"/>
                      </a:cubicBezTo>
                      <a:cubicBezTo>
                        <a:pt x="0" y="8"/>
                        <a:pt x="3" y="9"/>
                        <a:pt x="2" y="11"/>
                      </a:cubicBezTo>
                      <a:cubicBezTo>
                        <a:pt x="2" y="14"/>
                        <a:pt x="4" y="13"/>
                        <a:pt x="4" y="15"/>
                      </a:cubicBezTo>
                      <a:cubicBezTo>
                        <a:pt x="5" y="17"/>
                        <a:pt x="7" y="17"/>
                        <a:pt x="7" y="19"/>
                      </a:cubicBezTo>
                      <a:cubicBezTo>
                        <a:pt x="7" y="21"/>
                        <a:pt x="9" y="19"/>
                        <a:pt x="9" y="21"/>
                      </a:cubicBezTo>
                      <a:cubicBezTo>
                        <a:pt x="9" y="21"/>
                        <a:pt x="10" y="21"/>
                        <a:pt x="10" y="21"/>
                      </a:cubicBezTo>
                      <a:cubicBezTo>
                        <a:pt x="10" y="21"/>
                        <a:pt x="10" y="21"/>
                        <a:pt x="11" y="21"/>
                      </a:cubicBezTo>
                      <a:cubicBezTo>
                        <a:pt x="11" y="21"/>
                        <a:pt x="11" y="21"/>
                        <a:pt x="11" y="21"/>
                      </a:cubicBezTo>
                      <a:cubicBezTo>
                        <a:pt x="11" y="21"/>
                        <a:pt x="12" y="21"/>
                        <a:pt x="12" y="22"/>
                      </a:cubicBezTo>
                      <a:cubicBezTo>
                        <a:pt x="12" y="23"/>
                        <a:pt x="12" y="23"/>
                        <a:pt x="13" y="23"/>
                      </a:cubicBezTo>
                      <a:cubicBezTo>
                        <a:pt x="13" y="23"/>
                        <a:pt x="13" y="23"/>
                        <a:pt x="14" y="23"/>
                      </a:cubicBezTo>
                      <a:cubicBezTo>
                        <a:pt x="14" y="23"/>
                        <a:pt x="14" y="22"/>
                        <a:pt x="15" y="22"/>
                      </a:cubicBezTo>
                      <a:cubicBezTo>
                        <a:pt x="15" y="22"/>
                        <a:pt x="15" y="22"/>
                        <a:pt x="15" y="23"/>
                      </a:cubicBezTo>
                      <a:cubicBezTo>
                        <a:pt x="15" y="23"/>
                        <a:pt x="16" y="23"/>
                        <a:pt x="16" y="23"/>
                      </a:cubicBezTo>
                      <a:cubicBezTo>
                        <a:pt x="17" y="23"/>
                        <a:pt x="17" y="23"/>
                        <a:pt x="18" y="22"/>
                      </a:cubicBezTo>
                      <a:cubicBezTo>
                        <a:pt x="18" y="22"/>
                        <a:pt x="19" y="21"/>
                        <a:pt x="19" y="21"/>
                      </a:cubicBezTo>
                      <a:cubicBezTo>
                        <a:pt x="19" y="21"/>
                        <a:pt x="19" y="21"/>
                        <a:pt x="20" y="21"/>
                      </a:cubicBezTo>
                      <a:cubicBezTo>
                        <a:pt x="20" y="21"/>
                        <a:pt x="20" y="21"/>
                        <a:pt x="20" y="21"/>
                      </a:cubicBezTo>
                      <a:cubicBezTo>
                        <a:pt x="21" y="21"/>
                        <a:pt x="21" y="21"/>
                        <a:pt x="21" y="20"/>
                      </a:cubicBezTo>
                      <a:cubicBezTo>
                        <a:pt x="22" y="19"/>
                        <a:pt x="22" y="19"/>
                        <a:pt x="22" y="19"/>
                      </a:cubicBezTo>
                      <a:cubicBezTo>
                        <a:pt x="23" y="19"/>
                        <a:pt x="23" y="19"/>
                        <a:pt x="23" y="19"/>
                      </a:cubicBezTo>
                      <a:cubicBezTo>
                        <a:pt x="23" y="19"/>
                        <a:pt x="23" y="19"/>
                        <a:pt x="23" y="19"/>
                      </a:cubicBezTo>
                      <a:cubicBezTo>
                        <a:pt x="22" y="18"/>
                        <a:pt x="22" y="17"/>
                        <a:pt x="21" y="16"/>
                      </a:cubicBezTo>
                      <a:cubicBezTo>
                        <a:pt x="21" y="16"/>
                        <a:pt x="21" y="16"/>
                        <a:pt x="21" y="16"/>
                      </a:cubicBezTo>
                      <a:cubicBezTo>
                        <a:pt x="21" y="16"/>
                        <a:pt x="20" y="16"/>
                        <a:pt x="20" y="16"/>
                      </a:cubicBezTo>
                      <a:cubicBezTo>
                        <a:pt x="20" y="17"/>
                        <a:pt x="19" y="17"/>
                        <a:pt x="19" y="17"/>
                      </a:cubicBezTo>
                      <a:cubicBezTo>
                        <a:pt x="19" y="17"/>
                        <a:pt x="18" y="16"/>
                        <a:pt x="18" y="16"/>
                      </a:cubicBezTo>
                      <a:cubicBezTo>
                        <a:pt x="18" y="15"/>
                        <a:pt x="18" y="15"/>
                        <a:pt x="18" y="15"/>
                      </a:cubicBezTo>
                      <a:cubicBezTo>
                        <a:pt x="17" y="15"/>
                        <a:pt x="17" y="15"/>
                        <a:pt x="17" y="15"/>
                      </a:cubicBezTo>
                      <a:cubicBezTo>
                        <a:pt x="17" y="15"/>
                        <a:pt x="17" y="15"/>
                        <a:pt x="17" y="15"/>
                      </a:cubicBezTo>
                      <a:cubicBezTo>
                        <a:pt x="16" y="15"/>
                        <a:pt x="16" y="15"/>
                        <a:pt x="16" y="14"/>
                      </a:cubicBezTo>
                      <a:cubicBezTo>
                        <a:pt x="15" y="13"/>
                        <a:pt x="13" y="14"/>
                        <a:pt x="13" y="12"/>
                      </a:cubicBezTo>
                      <a:cubicBezTo>
                        <a:pt x="13" y="10"/>
                        <a:pt x="11" y="11"/>
                        <a:pt x="11" y="9"/>
                      </a:cubicBezTo>
                      <a:cubicBezTo>
                        <a:pt x="11" y="7"/>
                        <a:pt x="9" y="7"/>
                        <a:pt x="9" y="5"/>
                      </a:cubicBezTo>
                      <a:cubicBezTo>
                        <a:pt x="9" y="4"/>
                        <a:pt x="9" y="4"/>
                        <a:pt x="9" y="4"/>
                      </a:cubicBezTo>
                      <a:cubicBezTo>
                        <a:pt x="6" y="2"/>
                        <a:pt x="4" y="1"/>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4" name="Freeform 9425">
                  <a:extLst>
                    <a:ext uri="{FF2B5EF4-FFF2-40B4-BE49-F238E27FC236}">
                      <a16:creationId xmlns:a16="http://schemas.microsoft.com/office/drawing/2014/main" id="{87810A5C-D6B3-E75F-BCF5-CAE88B013830}"/>
                    </a:ext>
                  </a:extLst>
                </p:cNvPr>
                <p:cNvSpPr>
                  <a:spLocks noEditPoints="1"/>
                </p:cNvSpPr>
                <p:nvPr/>
              </p:nvSpPr>
              <p:spPr bwMode="auto">
                <a:xfrm>
                  <a:off x="4437" y="2436"/>
                  <a:ext cx="20" cy="28"/>
                </a:xfrm>
                <a:custGeom>
                  <a:avLst/>
                  <a:gdLst>
                    <a:gd name="T0" fmla="*/ 10 w 25"/>
                    <a:gd name="T1" fmla="*/ 14 h 34"/>
                    <a:gd name="T2" fmla="*/ 9 w 25"/>
                    <a:gd name="T3" fmla="*/ 14 h 34"/>
                    <a:gd name="T4" fmla="*/ 9 w 25"/>
                    <a:gd name="T5" fmla="*/ 14 h 34"/>
                    <a:gd name="T6" fmla="*/ 8 w 25"/>
                    <a:gd name="T7" fmla="*/ 14 h 34"/>
                    <a:gd name="T8" fmla="*/ 8 w 25"/>
                    <a:gd name="T9" fmla="*/ 14 h 34"/>
                    <a:gd name="T10" fmla="*/ 9 w 25"/>
                    <a:gd name="T11" fmla="*/ 16 h 34"/>
                    <a:gd name="T12" fmla="*/ 9 w 25"/>
                    <a:gd name="T13" fmla="*/ 16 h 34"/>
                    <a:gd name="T14" fmla="*/ 10 w 25"/>
                    <a:gd name="T15" fmla="*/ 14 h 34"/>
                    <a:gd name="T16" fmla="*/ 10 w 25"/>
                    <a:gd name="T17" fmla="*/ 14 h 34"/>
                    <a:gd name="T18" fmla="*/ 10 w 25"/>
                    <a:gd name="T19" fmla="*/ 14 h 34"/>
                    <a:gd name="T20" fmla="*/ 10 w 25"/>
                    <a:gd name="T21" fmla="*/ 14 h 34"/>
                    <a:gd name="T22" fmla="*/ 3 w 25"/>
                    <a:gd name="T23" fmla="*/ 0 h 34"/>
                    <a:gd name="T24" fmla="*/ 3 w 25"/>
                    <a:gd name="T25" fmla="*/ 0 h 34"/>
                    <a:gd name="T26" fmla="*/ 2 w 25"/>
                    <a:gd name="T27" fmla="*/ 0 h 34"/>
                    <a:gd name="T28" fmla="*/ 2 w 25"/>
                    <a:gd name="T29" fmla="*/ 0 h 34"/>
                    <a:gd name="T30" fmla="*/ 2 w 25"/>
                    <a:gd name="T31" fmla="*/ 0 h 34"/>
                    <a:gd name="T32" fmla="*/ 2 w 25"/>
                    <a:gd name="T33" fmla="*/ 0 h 34"/>
                    <a:gd name="T34" fmla="*/ 2 w 25"/>
                    <a:gd name="T35" fmla="*/ 0 h 34"/>
                    <a:gd name="T36" fmla="*/ 2 w 25"/>
                    <a:gd name="T37" fmla="*/ 0 h 34"/>
                    <a:gd name="T38" fmla="*/ 2 w 25"/>
                    <a:gd name="T39" fmla="*/ 2 h 34"/>
                    <a:gd name="T40" fmla="*/ 2 w 25"/>
                    <a:gd name="T41" fmla="*/ 2 h 34"/>
                    <a:gd name="T42" fmla="*/ 2 w 25"/>
                    <a:gd name="T43" fmla="*/ 2 h 34"/>
                    <a:gd name="T44" fmla="*/ 2 w 25"/>
                    <a:gd name="T45" fmla="*/ 2 h 34"/>
                    <a:gd name="T46" fmla="*/ 2 w 25"/>
                    <a:gd name="T47" fmla="*/ 2 h 34"/>
                    <a:gd name="T48" fmla="*/ 2 w 25"/>
                    <a:gd name="T49" fmla="*/ 2 h 34"/>
                    <a:gd name="T50" fmla="*/ 2 w 25"/>
                    <a:gd name="T51" fmla="*/ 2 h 34"/>
                    <a:gd name="T52" fmla="*/ 1 w 25"/>
                    <a:gd name="T53" fmla="*/ 4 h 34"/>
                    <a:gd name="T54" fmla="*/ 0 w 25"/>
                    <a:gd name="T55" fmla="*/ 5 h 34"/>
                    <a:gd name="T56" fmla="*/ 0 w 25"/>
                    <a:gd name="T57" fmla="*/ 6 h 34"/>
                    <a:gd name="T58" fmla="*/ 0 w 25"/>
                    <a:gd name="T59" fmla="*/ 7 h 34"/>
                    <a:gd name="T60" fmla="*/ 0 w 25"/>
                    <a:gd name="T61" fmla="*/ 7 h 34"/>
                    <a:gd name="T62" fmla="*/ 3 w 25"/>
                    <a:gd name="T63" fmla="*/ 9 h 34"/>
                    <a:gd name="T64" fmla="*/ 2 w 25"/>
                    <a:gd name="T65" fmla="*/ 7 h 34"/>
                    <a:gd name="T66" fmla="*/ 2 w 25"/>
                    <a:gd name="T67" fmla="*/ 4 h 34"/>
                    <a:gd name="T68" fmla="*/ 2 w 25"/>
                    <a:gd name="T69" fmla="*/ 2 h 34"/>
                    <a:gd name="T70" fmla="*/ 3 w 25"/>
                    <a:gd name="T71" fmla="*/ 0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 h="34">
                      <a:moveTo>
                        <a:pt x="25" y="30"/>
                      </a:moveTo>
                      <a:cubicBezTo>
                        <a:pt x="24" y="30"/>
                        <a:pt x="24" y="30"/>
                        <a:pt x="23" y="31"/>
                      </a:cubicBezTo>
                      <a:cubicBezTo>
                        <a:pt x="22" y="31"/>
                        <a:pt x="22" y="32"/>
                        <a:pt x="21" y="32"/>
                      </a:cubicBezTo>
                      <a:cubicBezTo>
                        <a:pt x="21" y="32"/>
                        <a:pt x="21" y="32"/>
                        <a:pt x="20" y="31"/>
                      </a:cubicBezTo>
                      <a:cubicBezTo>
                        <a:pt x="20" y="31"/>
                        <a:pt x="20" y="31"/>
                        <a:pt x="20" y="31"/>
                      </a:cubicBezTo>
                      <a:cubicBezTo>
                        <a:pt x="21" y="32"/>
                        <a:pt x="21" y="33"/>
                        <a:pt x="22" y="34"/>
                      </a:cubicBezTo>
                      <a:cubicBezTo>
                        <a:pt x="22" y="34"/>
                        <a:pt x="22" y="34"/>
                        <a:pt x="22" y="34"/>
                      </a:cubicBezTo>
                      <a:cubicBezTo>
                        <a:pt x="23" y="34"/>
                        <a:pt x="23" y="31"/>
                        <a:pt x="24" y="30"/>
                      </a:cubicBezTo>
                      <a:cubicBezTo>
                        <a:pt x="24" y="30"/>
                        <a:pt x="24" y="30"/>
                        <a:pt x="25" y="30"/>
                      </a:cubicBezTo>
                      <a:cubicBezTo>
                        <a:pt x="25" y="30"/>
                        <a:pt x="25" y="30"/>
                        <a:pt x="25" y="30"/>
                      </a:cubicBezTo>
                      <a:cubicBezTo>
                        <a:pt x="25" y="30"/>
                        <a:pt x="25" y="30"/>
                        <a:pt x="25" y="30"/>
                      </a:cubicBezTo>
                      <a:moveTo>
                        <a:pt x="7" y="0"/>
                      </a:move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4" y="0"/>
                        <a:pt x="5" y="3"/>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5"/>
                        <a:pt x="2" y="8"/>
                        <a:pt x="1" y="9"/>
                      </a:cubicBezTo>
                      <a:cubicBezTo>
                        <a:pt x="1" y="9"/>
                        <a:pt x="0" y="10"/>
                        <a:pt x="0" y="11"/>
                      </a:cubicBezTo>
                      <a:cubicBezTo>
                        <a:pt x="0" y="11"/>
                        <a:pt x="0" y="11"/>
                        <a:pt x="0" y="12"/>
                      </a:cubicBezTo>
                      <a:cubicBezTo>
                        <a:pt x="0" y="13"/>
                        <a:pt x="0" y="14"/>
                        <a:pt x="0" y="15"/>
                      </a:cubicBezTo>
                      <a:cubicBezTo>
                        <a:pt x="0" y="15"/>
                        <a:pt x="0" y="15"/>
                        <a:pt x="0" y="15"/>
                      </a:cubicBezTo>
                      <a:cubicBezTo>
                        <a:pt x="3" y="16"/>
                        <a:pt x="5" y="17"/>
                        <a:pt x="8" y="19"/>
                      </a:cubicBezTo>
                      <a:cubicBezTo>
                        <a:pt x="7" y="17"/>
                        <a:pt x="6" y="17"/>
                        <a:pt x="6" y="15"/>
                      </a:cubicBezTo>
                      <a:cubicBezTo>
                        <a:pt x="7" y="13"/>
                        <a:pt x="5" y="11"/>
                        <a:pt x="6" y="9"/>
                      </a:cubicBezTo>
                      <a:cubicBezTo>
                        <a:pt x="6" y="8"/>
                        <a:pt x="5" y="6"/>
                        <a:pt x="6" y="5"/>
                      </a:cubicBezTo>
                      <a:cubicBezTo>
                        <a:pt x="7" y="3"/>
                        <a:pt x="7" y="1"/>
                        <a:pt x="7"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5" name="Freeform 9426">
                  <a:extLst>
                    <a:ext uri="{FF2B5EF4-FFF2-40B4-BE49-F238E27FC236}">
                      <a16:creationId xmlns:a16="http://schemas.microsoft.com/office/drawing/2014/main" id="{F8494603-7960-88EA-7048-4EF93437FEB3}"/>
                    </a:ext>
                  </a:extLst>
                </p:cNvPr>
                <p:cNvSpPr>
                  <a:spLocks/>
                </p:cNvSpPr>
                <p:nvPr/>
              </p:nvSpPr>
              <p:spPr bwMode="auto">
                <a:xfrm>
                  <a:off x="4436" y="2451"/>
                  <a:ext cx="20" cy="18"/>
                </a:xfrm>
                <a:custGeom>
                  <a:avLst/>
                  <a:gdLst>
                    <a:gd name="T0" fmla="*/ 1 w 24"/>
                    <a:gd name="T1" fmla="*/ 0 h 22"/>
                    <a:gd name="T2" fmla="*/ 1 w 24"/>
                    <a:gd name="T3" fmla="*/ 0 h 22"/>
                    <a:gd name="T4" fmla="*/ 1 w 24"/>
                    <a:gd name="T5" fmla="*/ 0 h 22"/>
                    <a:gd name="T6" fmla="*/ 1 w 24"/>
                    <a:gd name="T7" fmla="*/ 2 h 22"/>
                    <a:gd name="T8" fmla="*/ 0 w 24"/>
                    <a:gd name="T9" fmla="*/ 2 h 22"/>
                    <a:gd name="T10" fmla="*/ 1 w 24"/>
                    <a:gd name="T11" fmla="*/ 2 h 22"/>
                    <a:gd name="T12" fmla="*/ 1 w 24"/>
                    <a:gd name="T13" fmla="*/ 3 h 22"/>
                    <a:gd name="T14" fmla="*/ 1 w 24"/>
                    <a:gd name="T15" fmla="*/ 4 h 22"/>
                    <a:gd name="T16" fmla="*/ 3 w 24"/>
                    <a:gd name="T17" fmla="*/ 6 h 22"/>
                    <a:gd name="T18" fmla="*/ 3 w 24"/>
                    <a:gd name="T19" fmla="*/ 6 h 22"/>
                    <a:gd name="T20" fmla="*/ 3 w 24"/>
                    <a:gd name="T21" fmla="*/ 6 h 22"/>
                    <a:gd name="T22" fmla="*/ 3 w 24"/>
                    <a:gd name="T23" fmla="*/ 7 h 22"/>
                    <a:gd name="T24" fmla="*/ 3 w 24"/>
                    <a:gd name="T25" fmla="*/ 9 h 22"/>
                    <a:gd name="T26" fmla="*/ 3 w 24"/>
                    <a:gd name="T27" fmla="*/ 9 h 22"/>
                    <a:gd name="T28" fmla="*/ 4 w 24"/>
                    <a:gd name="T29" fmla="*/ 9 h 22"/>
                    <a:gd name="T30" fmla="*/ 11 w 24"/>
                    <a:gd name="T31" fmla="*/ 10 h 22"/>
                    <a:gd name="T32" fmla="*/ 11 w 24"/>
                    <a:gd name="T33" fmla="*/ 9 h 22"/>
                    <a:gd name="T34" fmla="*/ 11 w 24"/>
                    <a:gd name="T35" fmla="*/ 9 h 22"/>
                    <a:gd name="T36" fmla="*/ 11 w 24"/>
                    <a:gd name="T37" fmla="*/ 9 h 22"/>
                    <a:gd name="T38" fmla="*/ 11 w 24"/>
                    <a:gd name="T39" fmla="*/ 9 h 22"/>
                    <a:gd name="T40" fmla="*/ 12 w 24"/>
                    <a:gd name="T41" fmla="*/ 8 h 22"/>
                    <a:gd name="T42" fmla="*/ 11 w 24"/>
                    <a:gd name="T43" fmla="*/ 7 h 22"/>
                    <a:gd name="T44" fmla="*/ 11 w 24"/>
                    <a:gd name="T45" fmla="*/ 7 h 22"/>
                    <a:gd name="T46" fmla="*/ 11 w 24"/>
                    <a:gd name="T47" fmla="*/ 7 h 22"/>
                    <a:gd name="T48" fmla="*/ 11 w 24"/>
                    <a:gd name="T49" fmla="*/ 7 h 22"/>
                    <a:gd name="T50" fmla="*/ 10 w 24"/>
                    <a:gd name="T51" fmla="*/ 8 h 22"/>
                    <a:gd name="T52" fmla="*/ 10 w 24"/>
                    <a:gd name="T53" fmla="*/ 8 h 22"/>
                    <a:gd name="T54" fmla="*/ 9 w 24"/>
                    <a:gd name="T55" fmla="*/ 8 h 22"/>
                    <a:gd name="T56" fmla="*/ 9 w 24"/>
                    <a:gd name="T57" fmla="*/ 9 h 22"/>
                    <a:gd name="T58" fmla="*/ 8 w 24"/>
                    <a:gd name="T59" fmla="*/ 9 h 22"/>
                    <a:gd name="T60" fmla="*/ 8 w 24"/>
                    <a:gd name="T61" fmla="*/ 9 h 22"/>
                    <a:gd name="T62" fmla="*/ 8 w 24"/>
                    <a:gd name="T63" fmla="*/ 9 h 22"/>
                    <a:gd name="T64" fmla="*/ 7 w 24"/>
                    <a:gd name="T65" fmla="*/ 9 h 22"/>
                    <a:gd name="T66" fmla="*/ 7 w 24"/>
                    <a:gd name="T67" fmla="*/ 9 h 22"/>
                    <a:gd name="T68" fmla="*/ 6 w 24"/>
                    <a:gd name="T69" fmla="*/ 9 h 22"/>
                    <a:gd name="T70" fmla="*/ 6 w 24"/>
                    <a:gd name="T71" fmla="*/ 8 h 22"/>
                    <a:gd name="T72" fmla="*/ 6 w 24"/>
                    <a:gd name="T73" fmla="*/ 8 h 22"/>
                    <a:gd name="T74" fmla="*/ 5 w 24"/>
                    <a:gd name="T75" fmla="*/ 8 h 22"/>
                    <a:gd name="T76" fmla="*/ 5 w 24"/>
                    <a:gd name="T77" fmla="*/ 8 h 22"/>
                    <a:gd name="T78" fmla="*/ 3 w 24"/>
                    <a:gd name="T79" fmla="*/ 7 h 22"/>
                    <a:gd name="T80" fmla="*/ 3 w 24"/>
                    <a:gd name="T81" fmla="*/ 6 h 22"/>
                    <a:gd name="T82" fmla="*/ 2 w 24"/>
                    <a:gd name="T83" fmla="*/ 4 h 22"/>
                    <a:gd name="T84" fmla="*/ 1 w 24"/>
                    <a:gd name="T85" fmla="*/ 2 h 22"/>
                    <a:gd name="T86" fmla="*/ 1 w 24"/>
                    <a:gd name="T87" fmla="*/ 0 h 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 h="22">
                      <a:moveTo>
                        <a:pt x="1" y="0"/>
                      </a:moveTo>
                      <a:cubicBezTo>
                        <a:pt x="1" y="0"/>
                        <a:pt x="1" y="0"/>
                        <a:pt x="1" y="0"/>
                      </a:cubicBezTo>
                      <a:cubicBezTo>
                        <a:pt x="1" y="0"/>
                        <a:pt x="1" y="0"/>
                        <a:pt x="1" y="0"/>
                      </a:cubicBezTo>
                      <a:cubicBezTo>
                        <a:pt x="1" y="1"/>
                        <a:pt x="1" y="1"/>
                        <a:pt x="1" y="2"/>
                      </a:cubicBezTo>
                      <a:cubicBezTo>
                        <a:pt x="1" y="2"/>
                        <a:pt x="0" y="2"/>
                        <a:pt x="0" y="2"/>
                      </a:cubicBezTo>
                      <a:cubicBezTo>
                        <a:pt x="0" y="4"/>
                        <a:pt x="1" y="5"/>
                        <a:pt x="1" y="6"/>
                      </a:cubicBezTo>
                      <a:cubicBezTo>
                        <a:pt x="1" y="7"/>
                        <a:pt x="1" y="7"/>
                        <a:pt x="1" y="7"/>
                      </a:cubicBezTo>
                      <a:cubicBezTo>
                        <a:pt x="1" y="7"/>
                        <a:pt x="1" y="8"/>
                        <a:pt x="1" y="8"/>
                      </a:cubicBezTo>
                      <a:cubicBezTo>
                        <a:pt x="1" y="10"/>
                        <a:pt x="3" y="11"/>
                        <a:pt x="3" y="12"/>
                      </a:cubicBezTo>
                      <a:cubicBezTo>
                        <a:pt x="3" y="12"/>
                        <a:pt x="3" y="12"/>
                        <a:pt x="3" y="12"/>
                      </a:cubicBezTo>
                      <a:cubicBezTo>
                        <a:pt x="3" y="12"/>
                        <a:pt x="3" y="12"/>
                        <a:pt x="3" y="12"/>
                      </a:cubicBezTo>
                      <a:cubicBezTo>
                        <a:pt x="3" y="15"/>
                        <a:pt x="4" y="15"/>
                        <a:pt x="4" y="16"/>
                      </a:cubicBezTo>
                      <a:cubicBezTo>
                        <a:pt x="5" y="18"/>
                        <a:pt x="7" y="18"/>
                        <a:pt x="7" y="20"/>
                      </a:cubicBezTo>
                      <a:cubicBezTo>
                        <a:pt x="7" y="20"/>
                        <a:pt x="7" y="20"/>
                        <a:pt x="7" y="20"/>
                      </a:cubicBezTo>
                      <a:cubicBezTo>
                        <a:pt x="7" y="20"/>
                        <a:pt x="7" y="20"/>
                        <a:pt x="8" y="19"/>
                      </a:cubicBezTo>
                      <a:cubicBezTo>
                        <a:pt x="21" y="22"/>
                        <a:pt x="21" y="22"/>
                        <a:pt x="21" y="22"/>
                      </a:cubicBezTo>
                      <a:cubicBezTo>
                        <a:pt x="21" y="22"/>
                        <a:pt x="21" y="22"/>
                        <a:pt x="22" y="21"/>
                      </a:cubicBezTo>
                      <a:cubicBezTo>
                        <a:pt x="22" y="20"/>
                        <a:pt x="22" y="20"/>
                        <a:pt x="23" y="20"/>
                      </a:cubicBezTo>
                      <a:cubicBezTo>
                        <a:pt x="23" y="20"/>
                        <a:pt x="23" y="20"/>
                        <a:pt x="23" y="20"/>
                      </a:cubicBezTo>
                      <a:cubicBezTo>
                        <a:pt x="23" y="20"/>
                        <a:pt x="23" y="20"/>
                        <a:pt x="23" y="20"/>
                      </a:cubicBezTo>
                      <a:cubicBezTo>
                        <a:pt x="24" y="20"/>
                        <a:pt x="24" y="19"/>
                        <a:pt x="24" y="18"/>
                      </a:cubicBezTo>
                      <a:cubicBezTo>
                        <a:pt x="24" y="17"/>
                        <a:pt x="23" y="17"/>
                        <a:pt x="23" y="16"/>
                      </a:cubicBezTo>
                      <a:cubicBezTo>
                        <a:pt x="23" y="16"/>
                        <a:pt x="23" y="16"/>
                        <a:pt x="23" y="16"/>
                      </a:cubicBezTo>
                      <a:cubicBezTo>
                        <a:pt x="23" y="16"/>
                        <a:pt x="23" y="16"/>
                        <a:pt x="22" y="16"/>
                      </a:cubicBezTo>
                      <a:cubicBezTo>
                        <a:pt x="22" y="16"/>
                        <a:pt x="22" y="16"/>
                        <a:pt x="21" y="17"/>
                      </a:cubicBezTo>
                      <a:cubicBezTo>
                        <a:pt x="21" y="18"/>
                        <a:pt x="21" y="18"/>
                        <a:pt x="20" y="18"/>
                      </a:cubicBezTo>
                      <a:cubicBezTo>
                        <a:pt x="20" y="18"/>
                        <a:pt x="20" y="18"/>
                        <a:pt x="20" y="18"/>
                      </a:cubicBezTo>
                      <a:cubicBezTo>
                        <a:pt x="19" y="18"/>
                        <a:pt x="19" y="18"/>
                        <a:pt x="19" y="18"/>
                      </a:cubicBezTo>
                      <a:cubicBezTo>
                        <a:pt x="19" y="18"/>
                        <a:pt x="18" y="19"/>
                        <a:pt x="18" y="19"/>
                      </a:cubicBezTo>
                      <a:cubicBezTo>
                        <a:pt x="17" y="20"/>
                        <a:pt x="17" y="20"/>
                        <a:pt x="16" y="20"/>
                      </a:cubicBezTo>
                      <a:cubicBezTo>
                        <a:pt x="16" y="20"/>
                        <a:pt x="15" y="20"/>
                        <a:pt x="15" y="20"/>
                      </a:cubicBezTo>
                      <a:cubicBezTo>
                        <a:pt x="15" y="19"/>
                        <a:pt x="15" y="19"/>
                        <a:pt x="15" y="19"/>
                      </a:cubicBezTo>
                      <a:cubicBezTo>
                        <a:pt x="14" y="19"/>
                        <a:pt x="14" y="20"/>
                        <a:pt x="14" y="20"/>
                      </a:cubicBezTo>
                      <a:cubicBezTo>
                        <a:pt x="13" y="20"/>
                        <a:pt x="13" y="20"/>
                        <a:pt x="13" y="20"/>
                      </a:cubicBezTo>
                      <a:cubicBezTo>
                        <a:pt x="12" y="20"/>
                        <a:pt x="12" y="20"/>
                        <a:pt x="12" y="19"/>
                      </a:cubicBezTo>
                      <a:cubicBezTo>
                        <a:pt x="12" y="18"/>
                        <a:pt x="11" y="18"/>
                        <a:pt x="11" y="18"/>
                      </a:cubicBezTo>
                      <a:cubicBezTo>
                        <a:pt x="11" y="18"/>
                        <a:pt x="11" y="18"/>
                        <a:pt x="11" y="18"/>
                      </a:cubicBezTo>
                      <a:cubicBezTo>
                        <a:pt x="10" y="18"/>
                        <a:pt x="10" y="18"/>
                        <a:pt x="10" y="18"/>
                      </a:cubicBezTo>
                      <a:cubicBezTo>
                        <a:pt x="10" y="18"/>
                        <a:pt x="9" y="18"/>
                        <a:pt x="9" y="18"/>
                      </a:cubicBezTo>
                      <a:cubicBezTo>
                        <a:pt x="9" y="16"/>
                        <a:pt x="7" y="18"/>
                        <a:pt x="7" y="16"/>
                      </a:cubicBezTo>
                      <a:cubicBezTo>
                        <a:pt x="7" y="14"/>
                        <a:pt x="5" y="14"/>
                        <a:pt x="4" y="12"/>
                      </a:cubicBezTo>
                      <a:cubicBezTo>
                        <a:pt x="4" y="10"/>
                        <a:pt x="2" y="11"/>
                        <a:pt x="2" y="8"/>
                      </a:cubicBezTo>
                      <a:cubicBezTo>
                        <a:pt x="3" y="6"/>
                        <a:pt x="0" y="5"/>
                        <a:pt x="1" y="3"/>
                      </a:cubicBezTo>
                      <a:cubicBezTo>
                        <a:pt x="1" y="2"/>
                        <a:pt x="1" y="1"/>
                        <a:pt x="1" y="0"/>
                      </a:cubicBezTo>
                    </a:path>
                  </a:pathLst>
                </a:custGeom>
                <a:solidFill>
                  <a:srgbClr val="A57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6" name="Freeform 9427">
                  <a:extLst>
                    <a:ext uri="{FF2B5EF4-FFF2-40B4-BE49-F238E27FC236}">
                      <a16:creationId xmlns:a16="http://schemas.microsoft.com/office/drawing/2014/main" id="{C5F563D1-A79A-3F99-2506-313FD0B24B6C}"/>
                    </a:ext>
                  </a:extLst>
                </p:cNvPr>
                <p:cNvSpPr>
                  <a:spLocks/>
                </p:cNvSpPr>
                <p:nvPr/>
              </p:nvSpPr>
              <p:spPr bwMode="auto">
                <a:xfrm>
                  <a:off x="4455" y="2461"/>
                  <a:ext cx="3" cy="5"/>
                </a:xfrm>
                <a:custGeom>
                  <a:avLst/>
                  <a:gdLst>
                    <a:gd name="T0" fmla="*/ 2 w 4"/>
                    <a:gd name="T1" fmla="*/ 0 h 6"/>
                    <a:gd name="T2" fmla="*/ 2 w 4"/>
                    <a:gd name="T3" fmla="*/ 0 h 6"/>
                    <a:gd name="T4" fmla="*/ 0 w 4"/>
                    <a:gd name="T5" fmla="*/ 3 h 6"/>
                    <a:gd name="T6" fmla="*/ 0 w 4"/>
                    <a:gd name="T7" fmla="*/ 3 h 6"/>
                    <a:gd name="T8" fmla="*/ 1 w 4"/>
                    <a:gd name="T9" fmla="*/ 3 h 6"/>
                    <a:gd name="T10" fmla="*/ 1 w 4"/>
                    <a:gd name="T11" fmla="*/ 3 h 6"/>
                    <a:gd name="T12" fmla="*/ 2 w 4"/>
                    <a:gd name="T13" fmla="*/ 3 h 6"/>
                    <a:gd name="T14" fmla="*/ 2 w 4"/>
                    <a:gd name="T15" fmla="*/ 3 h 6"/>
                    <a:gd name="T16" fmla="*/ 2 w 4"/>
                    <a:gd name="T17" fmla="*/ 3 h 6"/>
                    <a:gd name="T18" fmla="*/ 2 w 4"/>
                    <a:gd name="T19" fmla="*/ 0 h 6"/>
                    <a:gd name="T20" fmla="*/ 2 w 4"/>
                    <a:gd name="T21" fmla="*/ 0 h 6"/>
                    <a:gd name="T22" fmla="*/ 2 w 4"/>
                    <a:gd name="T23" fmla="*/ 0 h 6"/>
                    <a:gd name="T24" fmla="*/ 2 w 4"/>
                    <a:gd name="T25" fmla="*/ 0 h 6"/>
                    <a:gd name="T26" fmla="*/ 2 w 4"/>
                    <a:gd name="T27" fmla="*/ 0 h 6"/>
                    <a:gd name="T28" fmla="*/ 2 w 4"/>
                    <a:gd name="T29" fmla="*/ 0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6">
                      <a:moveTo>
                        <a:pt x="3" y="0"/>
                      </a:moveTo>
                      <a:cubicBezTo>
                        <a:pt x="2" y="0"/>
                        <a:pt x="2" y="0"/>
                        <a:pt x="2" y="0"/>
                      </a:cubicBezTo>
                      <a:cubicBezTo>
                        <a:pt x="1" y="1"/>
                        <a:pt x="1" y="4"/>
                        <a:pt x="0" y="4"/>
                      </a:cubicBezTo>
                      <a:cubicBezTo>
                        <a:pt x="0" y="4"/>
                        <a:pt x="0" y="4"/>
                        <a:pt x="0" y="4"/>
                      </a:cubicBezTo>
                      <a:cubicBezTo>
                        <a:pt x="0" y="5"/>
                        <a:pt x="1" y="5"/>
                        <a:pt x="1" y="6"/>
                      </a:cubicBezTo>
                      <a:cubicBezTo>
                        <a:pt x="1" y="6"/>
                        <a:pt x="1" y="6"/>
                        <a:pt x="1" y="6"/>
                      </a:cubicBezTo>
                      <a:cubicBezTo>
                        <a:pt x="2" y="5"/>
                        <a:pt x="2" y="3"/>
                        <a:pt x="2" y="3"/>
                      </a:cubicBezTo>
                      <a:cubicBezTo>
                        <a:pt x="3" y="3"/>
                        <a:pt x="3" y="3"/>
                        <a:pt x="3" y="3"/>
                      </a:cubicBezTo>
                      <a:cubicBezTo>
                        <a:pt x="3" y="4"/>
                        <a:pt x="3" y="4"/>
                        <a:pt x="3" y="4"/>
                      </a:cubicBezTo>
                      <a:cubicBezTo>
                        <a:pt x="4" y="4"/>
                        <a:pt x="3" y="1"/>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path>
                  </a:pathLst>
                </a:custGeom>
                <a:solidFill>
                  <a:srgbClr val="A976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7" name="Freeform 9428">
                  <a:extLst>
                    <a:ext uri="{FF2B5EF4-FFF2-40B4-BE49-F238E27FC236}">
                      <a16:creationId xmlns:a16="http://schemas.microsoft.com/office/drawing/2014/main" id="{42DFC758-FD29-ABE5-4CBB-2320AE0CA59C}"/>
                    </a:ext>
                  </a:extLst>
                </p:cNvPr>
                <p:cNvSpPr>
                  <a:spLocks/>
                </p:cNvSpPr>
                <p:nvPr/>
              </p:nvSpPr>
              <p:spPr bwMode="auto">
                <a:xfrm>
                  <a:off x="4442" y="2467"/>
                  <a:ext cx="11" cy="4"/>
                </a:xfrm>
                <a:custGeom>
                  <a:avLst/>
                  <a:gdLst>
                    <a:gd name="T0" fmla="*/ 1 w 14"/>
                    <a:gd name="T1" fmla="*/ 0 h 5"/>
                    <a:gd name="T2" fmla="*/ 0 w 14"/>
                    <a:gd name="T3" fmla="*/ 1 h 5"/>
                    <a:gd name="T4" fmla="*/ 2 w 14"/>
                    <a:gd name="T5" fmla="*/ 2 h 5"/>
                    <a:gd name="T6" fmla="*/ 2 w 14"/>
                    <a:gd name="T7" fmla="*/ 2 h 5"/>
                    <a:gd name="T8" fmla="*/ 2 w 14"/>
                    <a:gd name="T9" fmla="*/ 2 h 5"/>
                    <a:gd name="T10" fmla="*/ 2 w 14"/>
                    <a:gd name="T11" fmla="*/ 2 h 5"/>
                    <a:gd name="T12" fmla="*/ 2 w 14"/>
                    <a:gd name="T13" fmla="*/ 2 h 5"/>
                    <a:gd name="T14" fmla="*/ 2 w 14"/>
                    <a:gd name="T15" fmla="*/ 2 h 5"/>
                    <a:gd name="T16" fmla="*/ 3 w 14"/>
                    <a:gd name="T17" fmla="*/ 2 h 5"/>
                    <a:gd name="T18" fmla="*/ 3 w 14"/>
                    <a:gd name="T19" fmla="*/ 2 h 5"/>
                    <a:gd name="T20" fmla="*/ 3 w 14"/>
                    <a:gd name="T21" fmla="*/ 2 h 5"/>
                    <a:gd name="T22" fmla="*/ 4 w 14"/>
                    <a:gd name="T23" fmla="*/ 2 h 5"/>
                    <a:gd name="T24" fmla="*/ 5 w 14"/>
                    <a:gd name="T25" fmla="*/ 2 h 5"/>
                    <a:gd name="T26" fmla="*/ 5 w 14"/>
                    <a:gd name="T27" fmla="*/ 2 h 5"/>
                    <a:gd name="T28" fmla="*/ 5 w 14"/>
                    <a:gd name="T29" fmla="*/ 2 h 5"/>
                    <a:gd name="T30" fmla="*/ 5 w 14"/>
                    <a:gd name="T31" fmla="*/ 2 h 5"/>
                    <a:gd name="T32" fmla="*/ 6 w 14"/>
                    <a:gd name="T33" fmla="*/ 2 h 5"/>
                    <a:gd name="T34" fmla="*/ 1 w 14"/>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5">
                      <a:moveTo>
                        <a:pt x="1" y="0"/>
                      </a:moveTo>
                      <a:cubicBezTo>
                        <a:pt x="0" y="1"/>
                        <a:pt x="0" y="1"/>
                        <a:pt x="0" y="1"/>
                      </a:cubicBezTo>
                      <a:cubicBezTo>
                        <a:pt x="1" y="3"/>
                        <a:pt x="2" y="1"/>
                        <a:pt x="2" y="3"/>
                      </a:cubicBezTo>
                      <a:cubicBezTo>
                        <a:pt x="2" y="3"/>
                        <a:pt x="3" y="4"/>
                        <a:pt x="3" y="4"/>
                      </a:cubicBezTo>
                      <a:cubicBezTo>
                        <a:pt x="3" y="4"/>
                        <a:pt x="4" y="3"/>
                        <a:pt x="4" y="3"/>
                      </a:cubicBezTo>
                      <a:cubicBezTo>
                        <a:pt x="4" y="3"/>
                        <a:pt x="4" y="3"/>
                        <a:pt x="4" y="3"/>
                      </a:cubicBezTo>
                      <a:cubicBezTo>
                        <a:pt x="5" y="3"/>
                        <a:pt x="5" y="4"/>
                        <a:pt x="5" y="4"/>
                      </a:cubicBezTo>
                      <a:cubicBezTo>
                        <a:pt x="5" y="5"/>
                        <a:pt x="5" y="5"/>
                        <a:pt x="6" y="5"/>
                      </a:cubicBezTo>
                      <a:cubicBezTo>
                        <a:pt x="6" y="5"/>
                        <a:pt x="6" y="5"/>
                        <a:pt x="7" y="5"/>
                      </a:cubicBezTo>
                      <a:cubicBezTo>
                        <a:pt x="7" y="5"/>
                        <a:pt x="7" y="4"/>
                        <a:pt x="8" y="4"/>
                      </a:cubicBezTo>
                      <a:cubicBezTo>
                        <a:pt x="8" y="4"/>
                        <a:pt x="8" y="4"/>
                        <a:pt x="8" y="5"/>
                      </a:cubicBezTo>
                      <a:cubicBezTo>
                        <a:pt x="8" y="5"/>
                        <a:pt x="9" y="5"/>
                        <a:pt x="9" y="5"/>
                      </a:cubicBezTo>
                      <a:cubicBezTo>
                        <a:pt x="10" y="5"/>
                        <a:pt x="10" y="5"/>
                        <a:pt x="11" y="4"/>
                      </a:cubicBezTo>
                      <a:cubicBezTo>
                        <a:pt x="11" y="4"/>
                        <a:pt x="12" y="3"/>
                        <a:pt x="12" y="3"/>
                      </a:cubicBezTo>
                      <a:cubicBezTo>
                        <a:pt x="12" y="3"/>
                        <a:pt x="13" y="3"/>
                        <a:pt x="13" y="3"/>
                      </a:cubicBezTo>
                      <a:cubicBezTo>
                        <a:pt x="13" y="3"/>
                        <a:pt x="13" y="3"/>
                        <a:pt x="13" y="3"/>
                      </a:cubicBezTo>
                      <a:cubicBezTo>
                        <a:pt x="13" y="3"/>
                        <a:pt x="14" y="3"/>
                        <a:pt x="14" y="3"/>
                      </a:cubicBezTo>
                      <a:cubicBezTo>
                        <a:pt x="1" y="0"/>
                        <a:pt x="1" y="0"/>
                        <a:pt x="1" y="0"/>
                      </a:cubicBezTo>
                    </a:path>
                  </a:pathLst>
                </a:custGeom>
                <a:solidFill>
                  <a:srgbClr val="A976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8" name="Freeform 9429">
                  <a:extLst>
                    <a:ext uri="{FF2B5EF4-FFF2-40B4-BE49-F238E27FC236}">
                      <a16:creationId xmlns:a16="http://schemas.microsoft.com/office/drawing/2014/main" id="{35503A2A-F382-6C07-7D8D-1AB7F46D889C}"/>
                    </a:ext>
                  </a:extLst>
                </p:cNvPr>
                <p:cNvSpPr>
                  <a:spLocks/>
                </p:cNvSpPr>
                <p:nvPr/>
              </p:nvSpPr>
              <p:spPr bwMode="auto">
                <a:xfrm>
                  <a:off x="4443" y="2443"/>
                  <a:ext cx="1" cy="3"/>
                </a:xfrm>
                <a:custGeom>
                  <a:avLst/>
                  <a:gdLst>
                    <a:gd name="T0" fmla="*/ 0 w 1"/>
                    <a:gd name="T1" fmla="*/ 0 h 4"/>
                    <a:gd name="T2" fmla="*/ 0 w 1"/>
                    <a:gd name="T3" fmla="*/ 1 h 4"/>
                    <a:gd name="T4" fmla="*/ 0 w 1"/>
                    <a:gd name="T5" fmla="*/ 2 h 4"/>
                    <a:gd name="T6" fmla="*/ 0 w 1"/>
                    <a:gd name="T7" fmla="*/ 2 h 4"/>
                    <a:gd name="T8" fmla="*/ 1 w 1"/>
                    <a:gd name="T9" fmla="*/ 2 h 4"/>
                    <a:gd name="T10" fmla="*/ 0 w 1"/>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
                      <a:moveTo>
                        <a:pt x="0" y="0"/>
                      </a:moveTo>
                      <a:cubicBezTo>
                        <a:pt x="0" y="1"/>
                        <a:pt x="0" y="1"/>
                        <a:pt x="0" y="1"/>
                      </a:cubicBezTo>
                      <a:cubicBezTo>
                        <a:pt x="1" y="1"/>
                        <a:pt x="0" y="3"/>
                        <a:pt x="0" y="4"/>
                      </a:cubicBezTo>
                      <a:cubicBezTo>
                        <a:pt x="0" y="4"/>
                        <a:pt x="0" y="4"/>
                        <a:pt x="0" y="4"/>
                      </a:cubicBezTo>
                      <a:cubicBezTo>
                        <a:pt x="0" y="4"/>
                        <a:pt x="1" y="3"/>
                        <a:pt x="1" y="3"/>
                      </a:cubicBezTo>
                      <a:cubicBezTo>
                        <a:pt x="1" y="2"/>
                        <a:pt x="0" y="1"/>
                        <a:pt x="0"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49" name="Freeform 9430">
                  <a:extLst>
                    <a:ext uri="{FF2B5EF4-FFF2-40B4-BE49-F238E27FC236}">
                      <a16:creationId xmlns:a16="http://schemas.microsoft.com/office/drawing/2014/main" id="{F2A6F370-8846-E774-51F3-4D5DB2B70CDD}"/>
                    </a:ext>
                  </a:extLst>
                </p:cNvPr>
                <p:cNvSpPr>
                  <a:spLocks/>
                </p:cNvSpPr>
                <p:nvPr/>
              </p:nvSpPr>
              <p:spPr bwMode="auto">
                <a:xfrm>
                  <a:off x="4444" y="2438"/>
                  <a:ext cx="3" cy="4"/>
                </a:xfrm>
                <a:custGeom>
                  <a:avLst/>
                  <a:gdLst>
                    <a:gd name="T0" fmla="*/ 1 w 3"/>
                    <a:gd name="T1" fmla="*/ 0 h 4"/>
                    <a:gd name="T2" fmla="*/ 3 w 3"/>
                    <a:gd name="T3" fmla="*/ 4 h 4"/>
                    <a:gd name="T4" fmla="*/ 3 w 3"/>
                    <a:gd name="T5" fmla="*/ 4 h 4"/>
                    <a:gd name="T6" fmla="*/ 2 w 3"/>
                    <a:gd name="T7" fmla="*/ 1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1" y="0"/>
                      </a:moveTo>
                      <a:cubicBezTo>
                        <a:pt x="0" y="2"/>
                        <a:pt x="2" y="4"/>
                        <a:pt x="3" y="4"/>
                      </a:cubicBezTo>
                      <a:cubicBezTo>
                        <a:pt x="3" y="4"/>
                        <a:pt x="3" y="4"/>
                        <a:pt x="3" y="4"/>
                      </a:cubicBezTo>
                      <a:cubicBezTo>
                        <a:pt x="3" y="3"/>
                        <a:pt x="1" y="1"/>
                        <a:pt x="2" y="1"/>
                      </a:cubicBezTo>
                      <a:cubicBezTo>
                        <a:pt x="1" y="0"/>
                        <a:pt x="1" y="0"/>
                        <a:pt x="1"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0" name="Freeform 9431">
                  <a:extLst>
                    <a:ext uri="{FF2B5EF4-FFF2-40B4-BE49-F238E27FC236}">
                      <a16:creationId xmlns:a16="http://schemas.microsoft.com/office/drawing/2014/main" id="{E31847FE-2A1E-5988-E304-5ADE53D28433}"/>
                    </a:ext>
                  </a:extLst>
                </p:cNvPr>
                <p:cNvSpPr>
                  <a:spLocks/>
                </p:cNvSpPr>
                <p:nvPr/>
              </p:nvSpPr>
              <p:spPr bwMode="auto">
                <a:xfrm>
                  <a:off x="4446" y="2446"/>
                  <a:ext cx="2" cy="3"/>
                </a:xfrm>
                <a:custGeom>
                  <a:avLst/>
                  <a:gdLst>
                    <a:gd name="T0" fmla="*/ 1 w 3"/>
                    <a:gd name="T1" fmla="*/ 0 h 4"/>
                    <a:gd name="T2" fmla="*/ 1 w 3"/>
                    <a:gd name="T3" fmla="*/ 1 h 4"/>
                    <a:gd name="T4" fmla="*/ 1 w 3"/>
                    <a:gd name="T5" fmla="*/ 1 h 4"/>
                    <a:gd name="T6" fmla="*/ 1 w 3"/>
                    <a:gd name="T7" fmla="*/ 1 h 4"/>
                    <a:gd name="T8" fmla="*/ 1 w 3"/>
                    <a:gd name="T9" fmla="*/ 2 h 4"/>
                    <a:gd name="T10" fmla="*/ 1 w 3"/>
                    <a:gd name="T11" fmla="*/ 1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1" y="0"/>
                      </a:moveTo>
                      <a:cubicBezTo>
                        <a:pt x="1" y="0"/>
                        <a:pt x="0" y="0"/>
                        <a:pt x="1" y="1"/>
                      </a:cubicBezTo>
                      <a:cubicBezTo>
                        <a:pt x="1" y="1"/>
                        <a:pt x="1" y="1"/>
                        <a:pt x="1" y="1"/>
                      </a:cubicBezTo>
                      <a:cubicBezTo>
                        <a:pt x="1" y="1"/>
                        <a:pt x="1" y="1"/>
                        <a:pt x="1" y="1"/>
                      </a:cubicBezTo>
                      <a:cubicBezTo>
                        <a:pt x="2" y="1"/>
                        <a:pt x="2" y="4"/>
                        <a:pt x="3" y="4"/>
                      </a:cubicBezTo>
                      <a:cubicBezTo>
                        <a:pt x="3" y="3"/>
                        <a:pt x="3" y="1"/>
                        <a:pt x="2" y="1"/>
                      </a:cubicBezTo>
                      <a:cubicBezTo>
                        <a:pt x="2" y="0"/>
                        <a:pt x="2" y="0"/>
                        <a:pt x="1"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1" name="Freeform 9432">
                  <a:extLst>
                    <a:ext uri="{FF2B5EF4-FFF2-40B4-BE49-F238E27FC236}">
                      <a16:creationId xmlns:a16="http://schemas.microsoft.com/office/drawing/2014/main" id="{7CDC3855-1A4D-2890-32A2-2E8AB3A7EB1C}"/>
                    </a:ext>
                  </a:extLst>
                </p:cNvPr>
                <p:cNvSpPr>
                  <a:spLocks noEditPoints="1"/>
                </p:cNvSpPr>
                <p:nvPr/>
              </p:nvSpPr>
              <p:spPr bwMode="auto">
                <a:xfrm>
                  <a:off x="4450" y="2440"/>
                  <a:ext cx="2" cy="5"/>
                </a:xfrm>
                <a:custGeom>
                  <a:avLst/>
                  <a:gdLst>
                    <a:gd name="T0" fmla="*/ 1 w 2"/>
                    <a:gd name="T1" fmla="*/ 0 h 6"/>
                    <a:gd name="T2" fmla="*/ 0 w 2"/>
                    <a:gd name="T3" fmla="*/ 3 h 6"/>
                    <a:gd name="T4" fmla="*/ 2 w 2"/>
                    <a:gd name="T5" fmla="*/ 3 h 6"/>
                    <a:gd name="T6" fmla="*/ 2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0" y="0"/>
                        <a:pt x="0" y="2"/>
                        <a:pt x="0" y="3"/>
                      </a:cubicBezTo>
                      <a:cubicBezTo>
                        <a:pt x="0" y="3"/>
                        <a:pt x="1" y="6"/>
                        <a:pt x="2" y="6"/>
                      </a:cubicBezTo>
                      <a:cubicBezTo>
                        <a:pt x="2" y="6"/>
                        <a:pt x="2" y="5"/>
                        <a:pt x="2" y="5"/>
                      </a:cubicBezTo>
                      <a:cubicBezTo>
                        <a:pt x="2" y="5"/>
                        <a:pt x="1" y="4"/>
                        <a:pt x="1" y="4"/>
                      </a:cubicBezTo>
                      <a:cubicBezTo>
                        <a:pt x="1" y="3"/>
                        <a:pt x="0"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2" name="Freeform 9433">
                  <a:extLst>
                    <a:ext uri="{FF2B5EF4-FFF2-40B4-BE49-F238E27FC236}">
                      <a16:creationId xmlns:a16="http://schemas.microsoft.com/office/drawing/2014/main" id="{21DD93CA-E879-3B77-53A9-559CA6EE72B3}"/>
                    </a:ext>
                  </a:extLst>
                </p:cNvPr>
                <p:cNvSpPr>
                  <a:spLocks noEditPoints="1"/>
                </p:cNvSpPr>
                <p:nvPr/>
              </p:nvSpPr>
              <p:spPr bwMode="auto">
                <a:xfrm>
                  <a:off x="4447" y="2437"/>
                  <a:ext cx="2" cy="2"/>
                </a:xfrm>
                <a:custGeom>
                  <a:avLst/>
                  <a:gdLst>
                    <a:gd name="T0" fmla="*/ 1 w 3"/>
                    <a:gd name="T1" fmla="*/ 1 h 3"/>
                    <a:gd name="T2" fmla="*/ 0 w 3"/>
                    <a:gd name="T3" fmla="*/ 1 h 3"/>
                    <a:gd name="T4" fmla="*/ 1 w 3"/>
                    <a:gd name="T5" fmla="*/ 1 h 3"/>
                    <a:gd name="T6" fmla="*/ 1 w 3"/>
                    <a:gd name="T7" fmla="*/ 1 h 3"/>
                    <a:gd name="T8" fmla="*/ 1 w 3"/>
                    <a:gd name="T9" fmla="*/ 0 h 3"/>
                    <a:gd name="T10" fmla="*/ 1 w 3"/>
                    <a:gd name="T11" fmla="*/ 1 h 3"/>
                    <a:gd name="T12" fmla="*/ 1 w 3"/>
                    <a:gd name="T13" fmla="*/ 1 h 3"/>
                    <a:gd name="T14" fmla="*/ 1 w 3"/>
                    <a:gd name="T15" fmla="*/ 1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1" y="1"/>
                      </a:moveTo>
                      <a:cubicBezTo>
                        <a:pt x="1" y="1"/>
                        <a:pt x="0" y="1"/>
                        <a:pt x="0" y="1"/>
                      </a:cubicBezTo>
                      <a:cubicBezTo>
                        <a:pt x="1" y="1"/>
                        <a:pt x="1" y="1"/>
                        <a:pt x="1" y="1"/>
                      </a:cubicBezTo>
                      <a:cubicBezTo>
                        <a:pt x="1" y="1"/>
                        <a:pt x="1" y="1"/>
                        <a:pt x="1" y="1"/>
                      </a:cubicBezTo>
                      <a:moveTo>
                        <a:pt x="1" y="0"/>
                      </a:moveTo>
                      <a:cubicBezTo>
                        <a:pt x="1" y="0"/>
                        <a:pt x="1" y="0"/>
                        <a:pt x="1" y="1"/>
                      </a:cubicBezTo>
                      <a:cubicBezTo>
                        <a:pt x="1" y="1"/>
                        <a:pt x="1" y="1"/>
                        <a:pt x="1" y="1"/>
                      </a:cubicBezTo>
                      <a:cubicBezTo>
                        <a:pt x="1" y="1"/>
                        <a:pt x="2" y="2"/>
                        <a:pt x="3" y="3"/>
                      </a:cubicBezTo>
                      <a:cubicBezTo>
                        <a:pt x="3" y="2"/>
                        <a:pt x="2" y="0"/>
                        <a:pt x="1"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3" name="Freeform 9434">
                  <a:extLst>
                    <a:ext uri="{FF2B5EF4-FFF2-40B4-BE49-F238E27FC236}">
                      <a16:creationId xmlns:a16="http://schemas.microsoft.com/office/drawing/2014/main" id="{FE23444D-4B11-31F2-1599-204D7B3158C6}"/>
                    </a:ext>
                  </a:extLst>
                </p:cNvPr>
                <p:cNvSpPr>
                  <a:spLocks/>
                </p:cNvSpPr>
                <p:nvPr/>
              </p:nvSpPr>
              <p:spPr bwMode="auto">
                <a:xfrm>
                  <a:off x="4447" y="2453"/>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1"/>
                        <a:pt x="0" y="1"/>
                      </a:cubicBezTo>
                      <a:cubicBezTo>
                        <a:pt x="0" y="0"/>
                        <a:pt x="0" y="0"/>
                        <a:pt x="0"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4" name="Freeform 9435">
                  <a:extLst>
                    <a:ext uri="{FF2B5EF4-FFF2-40B4-BE49-F238E27FC236}">
                      <a16:creationId xmlns:a16="http://schemas.microsoft.com/office/drawing/2014/main" id="{7F82735E-25D1-C2C3-576D-0D59E3BBA88C}"/>
                    </a:ext>
                  </a:extLst>
                </p:cNvPr>
                <p:cNvSpPr>
                  <a:spLocks/>
                </p:cNvSpPr>
                <p:nvPr/>
              </p:nvSpPr>
              <p:spPr bwMode="auto">
                <a:xfrm>
                  <a:off x="4447" y="2454"/>
                  <a:ext cx="2" cy="3"/>
                </a:xfrm>
                <a:custGeom>
                  <a:avLst/>
                  <a:gdLst>
                    <a:gd name="T0" fmla="*/ 0 w 3"/>
                    <a:gd name="T1" fmla="*/ 0 h 3"/>
                    <a:gd name="T2" fmla="*/ 1 w 3"/>
                    <a:gd name="T3" fmla="*/ 1 h 3"/>
                    <a:gd name="T4" fmla="*/ 1 w 3"/>
                    <a:gd name="T5" fmla="*/ 3 h 3"/>
                    <a:gd name="T6" fmla="*/ 1 w 3"/>
                    <a:gd name="T7" fmla="*/ 3 h 3"/>
                    <a:gd name="T8" fmla="*/ 1 w 3"/>
                    <a:gd name="T9" fmla="*/ 0 h 3"/>
                    <a:gd name="T10" fmla="*/ 0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0"/>
                        <a:pt x="0" y="1"/>
                        <a:pt x="1" y="1"/>
                      </a:cubicBezTo>
                      <a:cubicBezTo>
                        <a:pt x="1" y="2"/>
                        <a:pt x="1" y="3"/>
                        <a:pt x="2" y="3"/>
                      </a:cubicBezTo>
                      <a:cubicBezTo>
                        <a:pt x="2" y="3"/>
                        <a:pt x="2" y="3"/>
                        <a:pt x="3" y="3"/>
                      </a:cubicBezTo>
                      <a:cubicBezTo>
                        <a:pt x="2" y="2"/>
                        <a:pt x="0" y="1"/>
                        <a:pt x="1" y="0"/>
                      </a:cubicBezTo>
                      <a:cubicBezTo>
                        <a:pt x="1" y="0"/>
                        <a:pt x="1"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5" name="Freeform 9436">
                  <a:extLst>
                    <a:ext uri="{FF2B5EF4-FFF2-40B4-BE49-F238E27FC236}">
                      <a16:creationId xmlns:a16="http://schemas.microsoft.com/office/drawing/2014/main" id="{AA4BA06D-058D-4E4C-7D9B-2B00CA74164B}"/>
                    </a:ext>
                  </a:extLst>
                </p:cNvPr>
                <p:cNvSpPr>
                  <a:spLocks/>
                </p:cNvSpPr>
                <p:nvPr/>
              </p:nvSpPr>
              <p:spPr bwMode="auto">
                <a:xfrm>
                  <a:off x="4447" y="2453"/>
                  <a:ext cx="1" cy="1"/>
                </a:xfrm>
                <a:custGeom>
                  <a:avLst/>
                  <a:gdLst>
                    <a:gd name="T0" fmla="*/ 1 w 1"/>
                    <a:gd name="T1" fmla="*/ 0 h 1"/>
                    <a:gd name="T2" fmla="*/ 0 w 1"/>
                    <a:gd name="T3" fmla="*/ 1 h 1"/>
                    <a:gd name="T4" fmla="*/ 1 w 1"/>
                    <a:gd name="T5" fmla="*/ 1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0" y="1"/>
                        <a:pt x="0" y="1"/>
                      </a:cubicBezTo>
                      <a:cubicBezTo>
                        <a:pt x="1" y="1"/>
                        <a:pt x="1" y="1"/>
                        <a:pt x="1" y="1"/>
                      </a:cubicBezTo>
                      <a:cubicBezTo>
                        <a:pt x="1" y="1"/>
                        <a:pt x="1" y="1"/>
                        <a:pt x="1" y="0"/>
                      </a:cubicBezTo>
                      <a:cubicBezTo>
                        <a:pt x="1" y="0"/>
                        <a:pt x="1" y="0"/>
                        <a:pt x="1"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6" name="Freeform 9437">
                  <a:extLst>
                    <a:ext uri="{FF2B5EF4-FFF2-40B4-BE49-F238E27FC236}">
                      <a16:creationId xmlns:a16="http://schemas.microsoft.com/office/drawing/2014/main" id="{057F23D5-C28B-3F83-B016-FA762ACBD5EF}"/>
                    </a:ext>
                  </a:extLst>
                </p:cNvPr>
                <p:cNvSpPr>
                  <a:spLocks noEditPoints="1"/>
                </p:cNvSpPr>
                <p:nvPr/>
              </p:nvSpPr>
              <p:spPr bwMode="auto">
                <a:xfrm>
                  <a:off x="4451" y="2450"/>
                  <a:ext cx="1" cy="4"/>
                </a:xfrm>
                <a:custGeom>
                  <a:avLst/>
                  <a:gdLst>
                    <a:gd name="T0" fmla="*/ 0 w 2"/>
                    <a:gd name="T1" fmla="*/ 0 h 5"/>
                    <a:gd name="T2" fmla="*/ 0 w 2"/>
                    <a:gd name="T3" fmla="*/ 1 h 5"/>
                    <a:gd name="T4" fmla="*/ 0 w 2"/>
                    <a:gd name="T5" fmla="*/ 0 h 5"/>
                    <a:gd name="T6" fmla="*/ 0 w 2"/>
                    <a:gd name="T7" fmla="*/ 0 h 5"/>
                    <a:gd name="T8" fmla="*/ 1 w 2"/>
                    <a:gd name="T9" fmla="*/ 0 h 5"/>
                    <a:gd name="T10" fmla="*/ 0 w 2"/>
                    <a:gd name="T11" fmla="*/ 0 h 5"/>
                    <a:gd name="T12" fmla="*/ 1 w 2"/>
                    <a:gd name="T13" fmla="*/ 2 h 5"/>
                    <a:gd name="T14" fmla="*/ 1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0"/>
                      </a:moveTo>
                      <a:cubicBezTo>
                        <a:pt x="0" y="1"/>
                        <a:pt x="0" y="1"/>
                        <a:pt x="0" y="1"/>
                      </a:cubicBezTo>
                      <a:cubicBezTo>
                        <a:pt x="0" y="1"/>
                        <a:pt x="0" y="1"/>
                        <a:pt x="0" y="0"/>
                      </a:cubicBezTo>
                      <a:cubicBezTo>
                        <a:pt x="0" y="0"/>
                        <a:pt x="0" y="0"/>
                        <a:pt x="0" y="0"/>
                      </a:cubicBezTo>
                      <a:moveTo>
                        <a:pt x="1" y="0"/>
                      </a:moveTo>
                      <a:cubicBezTo>
                        <a:pt x="1" y="0"/>
                        <a:pt x="1" y="0"/>
                        <a:pt x="0" y="0"/>
                      </a:cubicBezTo>
                      <a:cubicBezTo>
                        <a:pt x="1" y="1"/>
                        <a:pt x="1" y="2"/>
                        <a:pt x="1" y="3"/>
                      </a:cubicBezTo>
                      <a:cubicBezTo>
                        <a:pt x="2" y="3"/>
                        <a:pt x="1" y="4"/>
                        <a:pt x="1" y="5"/>
                      </a:cubicBezTo>
                      <a:cubicBezTo>
                        <a:pt x="2" y="4"/>
                        <a:pt x="2" y="0"/>
                        <a:pt x="1"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7" name="Freeform 9438">
                  <a:extLst>
                    <a:ext uri="{FF2B5EF4-FFF2-40B4-BE49-F238E27FC236}">
                      <a16:creationId xmlns:a16="http://schemas.microsoft.com/office/drawing/2014/main" id="{47AA12E4-F566-6E1D-D2CA-4B71788DD13E}"/>
                    </a:ext>
                  </a:extLst>
                </p:cNvPr>
                <p:cNvSpPr>
                  <a:spLocks/>
                </p:cNvSpPr>
                <p:nvPr/>
              </p:nvSpPr>
              <p:spPr bwMode="auto">
                <a:xfrm>
                  <a:off x="4454" y="2444"/>
                  <a:ext cx="3" cy="4"/>
                </a:xfrm>
                <a:custGeom>
                  <a:avLst/>
                  <a:gdLst>
                    <a:gd name="T0" fmla="*/ 1 w 3"/>
                    <a:gd name="T1" fmla="*/ 0 h 4"/>
                    <a:gd name="T2" fmla="*/ 3 w 3"/>
                    <a:gd name="T3" fmla="*/ 4 h 4"/>
                    <a:gd name="T4" fmla="*/ 3 w 3"/>
                    <a:gd name="T5" fmla="*/ 4 h 4"/>
                    <a:gd name="T6" fmla="*/ 1 w 3"/>
                    <a:gd name="T7" fmla="*/ 1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1" y="0"/>
                      </a:moveTo>
                      <a:cubicBezTo>
                        <a:pt x="0" y="1"/>
                        <a:pt x="1" y="4"/>
                        <a:pt x="3" y="4"/>
                      </a:cubicBezTo>
                      <a:cubicBezTo>
                        <a:pt x="3" y="4"/>
                        <a:pt x="3" y="4"/>
                        <a:pt x="3" y="4"/>
                      </a:cubicBezTo>
                      <a:cubicBezTo>
                        <a:pt x="2" y="4"/>
                        <a:pt x="2" y="1"/>
                        <a:pt x="1" y="1"/>
                      </a:cubicBezTo>
                      <a:cubicBezTo>
                        <a:pt x="1" y="0"/>
                        <a:pt x="1" y="0"/>
                        <a:pt x="1"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8" name="Freeform 9439">
                  <a:extLst>
                    <a:ext uri="{FF2B5EF4-FFF2-40B4-BE49-F238E27FC236}">
                      <a16:creationId xmlns:a16="http://schemas.microsoft.com/office/drawing/2014/main" id="{77E3D45D-577A-AFA6-26D6-619BBB276252}"/>
                    </a:ext>
                  </a:extLst>
                </p:cNvPr>
                <p:cNvSpPr>
                  <a:spLocks/>
                </p:cNvSpPr>
                <p:nvPr/>
              </p:nvSpPr>
              <p:spPr bwMode="auto">
                <a:xfrm>
                  <a:off x="4452" y="2439"/>
                  <a:ext cx="2" cy="3"/>
                </a:xfrm>
                <a:custGeom>
                  <a:avLst/>
                  <a:gdLst>
                    <a:gd name="T0" fmla="*/ 1 w 2"/>
                    <a:gd name="T1" fmla="*/ 0 h 3"/>
                    <a:gd name="T2" fmla="*/ 0 w 2"/>
                    <a:gd name="T3" fmla="*/ 0 h 3"/>
                    <a:gd name="T4" fmla="*/ 1 w 2"/>
                    <a:gd name="T5" fmla="*/ 0 h 3"/>
                    <a:gd name="T6" fmla="*/ 1 w 2"/>
                    <a:gd name="T7" fmla="*/ 0 h 3"/>
                    <a:gd name="T8" fmla="*/ 2 w 2"/>
                    <a:gd name="T9" fmla="*/ 3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0"/>
                        <a:pt x="0" y="0"/>
                        <a:pt x="0" y="0"/>
                      </a:cubicBezTo>
                      <a:cubicBezTo>
                        <a:pt x="1" y="0"/>
                        <a:pt x="1" y="0"/>
                        <a:pt x="1" y="0"/>
                      </a:cubicBezTo>
                      <a:cubicBezTo>
                        <a:pt x="1" y="0"/>
                        <a:pt x="1" y="0"/>
                        <a:pt x="1" y="0"/>
                      </a:cubicBezTo>
                      <a:cubicBezTo>
                        <a:pt x="2" y="0"/>
                        <a:pt x="2" y="2"/>
                        <a:pt x="2" y="3"/>
                      </a:cubicBezTo>
                      <a:cubicBezTo>
                        <a:pt x="2" y="2"/>
                        <a:pt x="2" y="0"/>
                        <a:pt x="1"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59" name="Freeform 9440">
                  <a:extLst>
                    <a:ext uri="{FF2B5EF4-FFF2-40B4-BE49-F238E27FC236}">
                      <a16:creationId xmlns:a16="http://schemas.microsoft.com/office/drawing/2014/main" id="{FC787AAA-C3B4-3A4B-1B96-D417CC5F64C3}"/>
                    </a:ext>
                  </a:extLst>
                </p:cNvPr>
                <p:cNvSpPr>
                  <a:spLocks/>
                </p:cNvSpPr>
                <p:nvPr/>
              </p:nvSpPr>
              <p:spPr bwMode="auto">
                <a:xfrm>
                  <a:off x="4452" y="2456"/>
                  <a:ext cx="2" cy="2"/>
                </a:xfrm>
                <a:custGeom>
                  <a:avLst/>
                  <a:gdLst>
                    <a:gd name="T0" fmla="*/ 0 w 3"/>
                    <a:gd name="T1" fmla="*/ 0 h 3"/>
                    <a:gd name="T2" fmla="*/ 1 w 3"/>
                    <a:gd name="T3" fmla="*/ 1 h 3"/>
                    <a:gd name="T4" fmla="*/ 1 w 3"/>
                    <a:gd name="T5" fmla="*/ 1 h 3"/>
                    <a:gd name="T6" fmla="*/ 1 w 3"/>
                    <a:gd name="T7" fmla="*/ 1 h 3"/>
                    <a:gd name="T8" fmla="*/ 0 w 3"/>
                    <a:gd name="T9" fmla="*/ 1 h 3"/>
                    <a:gd name="T10" fmla="*/ 0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1"/>
                        <a:pt x="1" y="3"/>
                        <a:pt x="2" y="3"/>
                      </a:cubicBezTo>
                      <a:cubicBezTo>
                        <a:pt x="2" y="3"/>
                        <a:pt x="3" y="2"/>
                        <a:pt x="3" y="2"/>
                      </a:cubicBezTo>
                      <a:cubicBezTo>
                        <a:pt x="2" y="2"/>
                        <a:pt x="2" y="2"/>
                        <a:pt x="1" y="2"/>
                      </a:cubicBezTo>
                      <a:cubicBezTo>
                        <a:pt x="1" y="2"/>
                        <a:pt x="0" y="2"/>
                        <a:pt x="0" y="1"/>
                      </a:cubicBezTo>
                      <a:cubicBezTo>
                        <a:pt x="0" y="0"/>
                        <a:pt x="0" y="0"/>
                        <a:pt x="0"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0" name="Freeform 9441">
                  <a:extLst>
                    <a:ext uri="{FF2B5EF4-FFF2-40B4-BE49-F238E27FC236}">
                      <a16:creationId xmlns:a16="http://schemas.microsoft.com/office/drawing/2014/main" id="{38598571-FDD2-3C10-594F-DEDB1E82A5F8}"/>
                    </a:ext>
                  </a:extLst>
                </p:cNvPr>
                <p:cNvSpPr>
                  <a:spLocks noEditPoints="1"/>
                </p:cNvSpPr>
                <p:nvPr/>
              </p:nvSpPr>
              <p:spPr bwMode="auto">
                <a:xfrm>
                  <a:off x="4456" y="2452"/>
                  <a:ext cx="1" cy="4"/>
                </a:xfrm>
                <a:custGeom>
                  <a:avLst/>
                  <a:gdLst>
                    <a:gd name="T0" fmla="*/ 0 w 1"/>
                    <a:gd name="T1" fmla="*/ 2 h 5"/>
                    <a:gd name="T2" fmla="*/ 0 w 1"/>
                    <a:gd name="T3" fmla="*/ 2 h 5"/>
                    <a:gd name="T4" fmla="*/ 0 w 1"/>
                    <a:gd name="T5" fmla="*/ 2 h 5"/>
                    <a:gd name="T6" fmla="*/ 0 w 1"/>
                    <a:gd name="T7" fmla="*/ 0 h 5"/>
                    <a:gd name="T8" fmla="*/ 0 w 1"/>
                    <a:gd name="T9" fmla="*/ 2 h 5"/>
                    <a:gd name="T10" fmla="*/ 1 w 1"/>
                    <a:gd name="T11" fmla="*/ 2 h 5"/>
                    <a:gd name="T12" fmla="*/ 0 w 1"/>
                    <a:gd name="T13" fmla="*/ 0 h 5"/>
                    <a:gd name="T14" fmla="*/ 0 w 1"/>
                    <a:gd name="T15" fmla="*/ 0 h 5"/>
                    <a:gd name="T16" fmla="*/ 0 w 1"/>
                    <a:gd name="T17" fmla="*/ 0 h 5"/>
                    <a:gd name="T18" fmla="*/ 0 w 1"/>
                    <a:gd name="T19" fmla="*/ 0 h 5"/>
                    <a:gd name="T20" fmla="*/ 0 w 1"/>
                    <a:gd name="T21" fmla="*/ 0 h 5"/>
                    <a:gd name="T22" fmla="*/ 0 w 1"/>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5">
                      <a:moveTo>
                        <a:pt x="0" y="5"/>
                      </a:moveTo>
                      <a:cubicBezTo>
                        <a:pt x="0" y="5"/>
                        <a:pt x="0" y="5"/>
                        <a:pt x="0" y="5"/>
                      </a:cubicBezTo>
                      <a:cubicBezTo>
                        <a:pt x="0" y="5"/>
                        <a:pt x="0" y="5"/>
                        <a:pt x="0" y="5"/>
                      </a:cubicBezTo>
                      <a:moveTo>
                        <a:pt x="0" y="0"/>
                      </a:moveTo>
                      <a:cubicBezTo>
                        <a:pt x="0" y="1"/>
                        <a:pt x="1" y="4"/>
                        <a:pt x="0" y="5"/>
                      </a:cubicBezTo>
                      <a:cubicBezTo>
                        <a:pt x="1" y="5"/>
                        <a:pt x="1" y="4"/>
                        <a:pt x="1" y="4"/>
                      </a:cubicBezTo>
                      <a:cubicBezTo>
                        <a:pt x="1" y="2"/>
                        <a:pt x="0" y="1"/>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1" name="Freeform 9442">
                  <a:extLst>
                    <a:ext uri="{FF2B5EF4-FFF2-40B4-BE49-F238E27FC236}">
                      <a16:creationId xmlns:a16="http://schemas.microsoft.com/office/drawing/2014/main" id="{3CA6AF6A-855F-601B-0F8D-CCB14668CC7C}"/>
                    </a:ext>
                  </a:extLst>
                </p:cNvPr>
                <p:cNvSpPr>
                  <a:spLocks noEditPoints="1"/>
                </p:cNvSpPr>
                <p:nvPr/>
              </p:nvSpPr>
              <p:spPr bwMode="auto">
                <a:xfrm>
                  <a:off x="4457" y="2450"/>
                  <a:ext cx="1" cy="3"/>
                </a:xfrm>
                <a:custGeom>
                  <a:avLst/>
                  <a:gdLst>
                    <a:gd name="T0" fmla="*/ 1 w 1"/>
                    <a:gd name="T1" fmla="*/ 1 h 4"/>
                    <a:gd name="T2" fmla="*/ 1 w 1"/>
                    <a:gd name="T3" fmla="*/ 2 h 4"/>
                    <a:gd name="T4" fmla="*/ 1 w 1"/>
                    <a:gd name="T5" fmla="*/ 1 h 4"/>
                    <a:gd name="T6" fmla="*/ 1 w 1"/>
                    <a:gd name="T7" fmla="*/ 0 h 4"/>
                    <a:gd name="T8" fmla="*/ 1 w 1"/>
                    <a:gd name="T9" fmla="*/ 1 h 4"/>
                    <a:gd name="T10" fmla="*/ 1 w 1"/>
                    <a:gd name="T11" fmla="*/ 0 h 4"/>
                    <a:gd name="T12" fmla="*/ 1 w 1"/>
                    <a:gd name="T13" fmla="*/ 0 h 4"/>
                    <a:gd name="T14" fmla="*/ 0 w 1"/>
                    <a:gd name="T15" fmla="*/ 0 h 4"/>
                    <a:gd name="T16" fmla="*/ 1 w 1"/>
                    <a:gd name="T17" fmla="*/ 0 h 4"/>
                    <a:gd name="T18" fmla="*/ 1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1" y="1"/>
                      </a:moveTo>
                      <a:cubicBezTo>
                        <a:pt x="1" y="2"/>
                        <a:pt x="0" y="3"/>
                        <a:pt x="1" y="4"/>
                      </a:cubicBezTo>
                      <a:cubicBezTo>
                        <a:pt x="1" y="3"/>
                        <a:pt x="1" y="2"/>
                        <a:pt x="1" y="1"/>
                      </a:cubicBezTo>
                      <a:moveTo>
                        <a:pt x="1" y="0"/>
                      </a:moveTo>
                      <a:cubicBezTo>
                        <a:pt x="1" y="0"/>
                        <a:pt x="1" y="0"/>
                        <a:pt x="1" y="1"/>
                      </a:cubicBezTo>
                      <a:cubicBezTo>
                        <a:pt x="1" y="0"/>
                        <a:pt x="1" y="0"/>
                        <a:pt x="1" y="0"/>
                      </a:cubicBezTo>
                      <a:moveTo>
                        <a:pt x="1" y="0"/>
                      </a:moveTo>
                      <a:cubicBezTo>
                        <a:pt x="0" y="0"/>
                        <a:pt x="0" y="0"/>
                        <a:pt x="0" y="0"/>
                      </a:cubicBezTo>
                      <a:cubicBezTo>
                        <a:pt x="1" y="0"/>
                        <a:pt x="1" y="0"/>
                        <a:pt x="1" y="0"/>
                      </a:cubicBezTo>
                      <a:cubicBezTo>
                        <a:pt x="1" y="0"/>
                        <a:pt x="1" y="0"/>
                        <a:pt x="1" y="0"/>
                      </a:cubicBezTo>
                    </a:path>
                  </a:pathLst>
                </a:custGeom>
                <a:solidFill>
                  <a:srgbClr val="B784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2" name="Freeform 9443">
                  <a:extLst>
                    <a:ext uri="{FF2B5EF4-FFF2-40B4-BE49-F238E27FC236}">
                      <a16:creationId xmlns:a16="http://schemas.microsoft.com/office/drawing/2014/main" id="{BF47455E-5370-8431-B389-238A7142D25A}"/>
                    </a:ext>
                  </a:extLst>
                </p:cNvPr>
                <p:cNvSpPr>
                  <a:spLocks noEditPoints="1"/>
                </p:cNvSpPr>
                <p:nvPr/>
              </p:nvSpPr>
              <p:spPr bwMode="auto">
                <a:xfrm>
                  <a:off x="4375" y="2434"/>
                  <a:ext cx="20" cy="34"/>
                </a:xfrm>
                <a:custGeom>
                  <a:avLst/>
                  <a:gdLst>
                    <a:gd name="T0" fmla="*/ 2 w 25"/>
                    <a:gd name="T1" fmla="*/ 19 h 42"/>
                    <a:gd name="T2" fmla="*/ 3 w 25"/>
                    <a:gd name="T3" fmla="*/ 19 h 42"/>
                    <a:gd name="T4" fmla="*/ 2 w 25"/>
                    <a:gd name="T5" fmla="*/ 19 h 42"/>
                    <a:gd name="T6" fmla="*/ 2 w 25"/>
                    <a:gd name="T7" fmla="*/ 19 h 42"/>
                    <a:gd name="T8" fmla="*/ 2 w 25"/>
                    <a:gd name="T9" fmla="*/ 19 h 42"/>
                    <a:gd name="T10" fmla="*/ 2 w 25"/>
                    <a:gd name="T11" fmla="*/ 19 h 42"/>
                    <a:gd name="T12" fmla="*/ 2 w 25"/>
                    <a:gd name="T13" fmla="*/ 19 h 42"/>
                    <a:gd name="T14" fmla="*/ 2 w 25"/>
                    <a:gd name="T15" fmla="*/ 18 h 42"/>
                    <a:gd name="T16" fmla="*/ 2 w 25"/>
                    <a:gd name="T17" fmla="*/ 18 h 42"/>
                    <a:gd name="T18" fmla="*/ 3 w 25"/>
                    <a:gd name="T19" fmla="*/ 18 h 42"/>
                    <a:gd name="T20" fmla="*/ 3 w 25"/>
                    <a:gd name="T21" fmla="*/ 18 h 42"/>
                    <a:gd name="T22" fmla="*/ 4 w 25"/>
                    <a:gd name="T23" fmla="*/ 18 h 42"/>
                    <a:gd name="T24" fmla="*/ 4 w 25"/>
                    <a:gd name="T25" fmla="*/ 18 h 42"/>
                    <a:gd name="T26" fmla="*/ 4 w 25"/>
                    <a:gd name="T27" fmla="*/ 17 h 42"/>
                    <a:gd name="T28" fmla="*/ 4 w 25"/>
                    <a:gd name="T29" fmla="*/ 17 h 42"/>
                    <a:gd name="T30" fmla="*/ 2 w 25"/>
                    <a:gd name="T31" fmla="*/ 18 h 42"/>
                    <a:gd name="T32" fmla="*/ 0 w 25"/>
                    <a:gd name="T33" fmla="*/ 18 h 42"/>
                    <a:gd name="T34" fmla="*/ 0 w 25"/>
                    <a:gd name="T35" fmla="*/ 17 h 42"/>
                    <a:gd name="T36" fmla="*/ 0 w 25"/>
                    <a:gd name="T37" fmla="*/ 17 h 42"/>
                    <a:gd name="T38" fmla="*/ 5 w 25"/>
                    <a:gd name="T39" fmla="*/ 17 h 42"/>
                    <a:gd name="T40" fmla="*/ 6 w 25"/>
                    <a:gd name="T41" fmla="*/ 16 h 42"/>
                    <a:gd name="T42" fmla="*/ 6 w 25"/>
                    <a:gd name="T43" fmla="*/ 16 h 42"/>
                    <a:gd name="T44" fmla="*/ 6 w 25"/>
                    <a:gd name="T45" fmla="*/ 16 h 42"/>
                    <a:gd name="T46" fmla="*/ 6 w 25"/>
                    <a:gd name="T47" fmla="*/ 16 h 42"/>
                    <a:gd name="T48" fmla="*/ 6 w 25"/>
                    <a:gd name="T49" fmla="*/ 16 h 42"/>
                    <a:gd name="T50" fmla="*/ 6 w 25"/>
                    <a:gd name="T51" fmla="*/ 16 h 42"/>
                    <a:gd name="T52" fmla="*/ 5 w 25"/>
                    <a:gd name="T53" fmla="*/ 16 h 42"/>
                    <a:gd name="T54" fmla="*/ 3 w 25"/>
                    <a:gd name="T55" fmla="*/ 2 h 42"/>
                    <a:gd name="T56" fmla="*/ 5 w 25"/>
                    <a:gd name="T57" fmla="*/ 1 h 42"/>
                    <a:gd name="T58" fmla="*/ 5 w 25"/>
                    <a:gd name="T59" fmla="*/ 1 h 42"/>
                    <a:gd name="T60" fmla="*/ 5 w 25"/>
                    <a:gd name="T61" fmla="*/ 12 h 42"/>
                    <a:gd name="T62" fmla="*/ 7 w 25"/>
                    <a:gd name="T63" fmla="*/ 10 h 42"/>
                    <a:gd name="T64" fmla="*/ 7 w 25"/>
                    <a:gd name="T65" fmla="*/ 10 h 42"/>
                    <a:gd name="T66" fmla="*/ 6 w 25"/>
                    <a:gd name="T67" fmla="*/ 12 h 42"/>
                    <a:gd name="T68" fmla="*/ 4 w 25"/>
                    <a:gd name="T69" fmla="*/ 10 h 42"/>
                    <a:gd name="T70" fmla="*/ 3 w 25"/>
                    <a:gd name="T71" fmla="*/ 11 h 42"/>
                    <a:gd name="T72" fmla="*/ 9 w 25"/>
                    <a:gd name="T73" fmla="*/ 10 h 42"/>
                    <a:gd name="T74" fmla="*/ 8 w 25"/>
                    <a:gd name="T75" fmla="*/ 12 h 42"/>
                    <a:gd name="T76" fmla="*/ 6 w 25"/>
                    <a:gd name="T77" fmla="*/ 9 h 42"/>
                    <a:gd name="T78" fmla="*/ 6 w 25"/>
                    <a:gd name="T79" fmla="*/ 9 h 42"/>
                    <a:gd name="T80" fmla="*/ 9 w 25"/>
                    <a:gd name="T81" fmla="*/ 6 h 42"/>
                    <a:gd name="T82" fmla="*/ 8 w 25"/>
                    <a:gd name="T83" fmla="*/ 9 h 42"/>
                    <a:gd name="T84" fmla="*/ 5 w 25"/>
                    <a:gd name="T85" fmla="*/ 6 h 42"/>
                    <a:gd name="T86" fmla="*/ 5 w 25"/>
                    <a:gd name="T87" fmla="*/ 6 h 42"/>
                    <a:gd name="T88" fmla="*/ 4 w 25"/>
                    <a:gd name="T89" fmla="*/ 4 h 42"/>
                    <a:gd name="T90" fmla="*/ 8 w 25"/>
                    <a:gd name="T91" fmla="*/ 4 h 42"/>
                    <a:gd name="T92" fmla="*/ 7 w 25"/>
                    <a:gd name="T93" fmla="*/ 5 h 42"/>
                    <a:gd name="T94" fmla="*/ 7 w 25"/>
                    <a:gd name="T95" fmla="*/ 4 h 42"/>
                    <a:gd name="T96" fmla="*/ 9 w 25"/>
                    <a:gd name="T97" fmla="*/ 3 h 42"/>
                    <a:gd name="T98" fmla="*/ 6 w 25"/>
                    <a:gd name="T99" fmla="*/ 2 h 42"/>
                    <a:gd name="T100" fmla="*/ 7 w 25"/>
                    <a:gd name="T101" fmla="*/ 3 h 42"/>
                    <a:gd name="T102" fmla="*/ 7 w 25"/>
                    <a:gd name="T103" fmla="*/ 2 h 42"/>
                    <a:gd name="T104" fmla="*/ 5 w 25"/>
                    <a:gd name="T105" fmla="*/ 1 h 42"/>
                    <a:gd name="T106" fmla="*/ 3 w 25"/>
                    <a:gd name="T107" fmla="*/ 6 h 42"/>
                    <a:gd name="T108" fmla="*/ 3 w 25"/>
                    <a:gd name="T109" fmla="*/ 12 h 42"/>
                    <a:gd name="T110" fmla="*/ 5 w 25"/>
                    <a:gd name="T111" fmla="*/ 15 h 42"/>
                    <a:gd name="T112" fmla="*/ 6 w 25"/>
                    <a:gd name="T113" fmla="*/ 15 h 42"/>
                    <a:gd name="T114" fmla="*/ 6 w 25"/>
                    <a:gd name="T115" fmla="*/ 15 h 42"/>
                    <a:gd name="T116" fmla="*/ 10 w 25"/>
                    <a:gd name="T117" fmla="*/ 5 h 42"/>
                    <a:gd name="T118" fmla="*/ 8 w 25"/>
                    <a:gd name="T119" fmla="*/ 2 h 42"/>
                    <a:gd name="T120" fmla="*/ 7 w 25"/>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 h="42">
                      <a:moveTo>
                        <a:pt x="3" y="42"/>
                      </a:moveTo>
                      <a:cubicBezTo>
                        <a:pt x="3" y="42"/>
                        <a:pt x="3" y="42"/>
                        <a:pt x="3" y="42"/>
                      </a:cubicBezTo>
                      <a:cubicBezTo>
                        <a:pt x="3" y="42"/>
                        <a:pt x="3" y="42"/>
                        <a:pt x="3" y="42"/>
                      </a:cubicBezTo>
                      <a:cubicBezTo>
                        <a:pt x="3" y="42"/>
                        <a:pt x="3" y="42"/>
                        <a:pt x="3" y="42"/>
                      </a:cubicBezTo>
                      <a:moveTo>
                        <a:pt x="7" y="42"/>
                      </a:moveTo>
                      <a:cubicBezTo>
                        <a:pt x="7" y="42"/>
                        <a:pt x="7" y="42"/>
                        <a:pt x="7" y="42"/>
                      </a:cubicBezTo>
                      <a:cubicBezTo>
                        <a:pt x="7" y="42"/>
                        <a:pt x="7" y="42"/>
                        <a:pt x="7" y="42"/>
                      </a:cubicBezTo>
                      <a:cubicBezTo>
                        <a:pt x="7" y="42"/>
                        <a:pt x="7" y="42"/>
                        <a:pt x="7" y="42"/>
                      </a:cubicBezTo>
                      <a:moveTo>
                        <a:pt x="4" y="42"/>
                      </a:moveTo>
                      <a:cubicBezTo>
                        <a:pt x="4" y="42"/>
                        <a:pt x="4" y="42"/>
                        <a:pt x="4" y="42"/>
                      </a:cubicBezTo>
                      <a:cubicBezTo>
                        <a:pt x="4" y="42"/>
                        <a:pt x="4" y="42"/>
                        <a:pt x="4" y="42"/>
                      </a:cubicBezTo>
                      <a:moveTo>
                        <a:pt x="6" y="42"/>
                      </a:moveTo>
                      <a:cubicBezTo>
                        <a:pt x="6" y="42"/>
                        <a:pt x="7" y="42"/>
                        <a:pt x="7" y="42"/>
                      </a:cubicBezTo>
                      <a:cubicBezTo>
                        <a:pt x="7" y="42"/>
                        <a:pt x="6" y="42"/>
                        <a:pt x="6" y="42"/>
                      </a:cubicBezTo>
                      <a:moveTo>
                        <a:pt x="6" y="42"/>
                      </a:moveTo>
                      <a:cubicBezTo>
                        <a:pt x="6" y="42"/>
                        <a:pt x="6" y="42"/>
                        <a:pt x="6" y="42"/>
                      </a:cubicBezTo>
                      <a:cubicBezTo>
                        <a:pt x="6" y="42"/>
                        <a:pt x="6" y="42"/>
                        <a:pt x="6" y="42"/>
                      </a:cubicBezTo>
                      <a:cubicBezTo>
                        <a:pt x="6" y="42"/>
                        <a:pt x="6" y="42"/>
                        <a:pt x="6" y="42"/>
                      </a:cubicBezTo>
                      <a:cubicBezTo>
                        <a:pt x="6" y="42"/>
                        <a:pt x="6" y="42"/>
                        <a:pt x="6" y="42"/>
                      </a:cubicBezTo>
                      <a:moveTo>
                        <a:pt x="2" y="42"/>
                      </a:moveTo>
                      <a:cubicBezTo>
                        <a:pt x="2" y="42"/>
                        <a:pt x="2" y="42"/>
                        <a:pt x="2" y="42"/>
                      </a:cubicBezTo>
                      <a:cubicBezTo>
                        <a:pt x="2" y="42"/>
                        <a:pt x="3" y="42"/>
                        <a:pt x="3" y="42"/>
                      </a:cubicBezTo>
                      <a:cubicBezTo>
                        <a:pt x="3" y="42"/>
                        <a:pt x="2" y="42"/>
                        <a:pt x="2" y="42"/>
                      </a:cubicBezTo>
                      <a:cubicBezTo>
                        <a:pt x="2" y="42"/>
                        <a:pt x="2" y="42"/>
                        <a:pt x="2" y="42"/>
                      </a:cubicBezTo>
                      <a:moveTo>
                        <a:pt x="6" y="41"/>
                      </a:moveTo>
                      <a:cubicBezTo>
                        <a:pt x="5" y="41"/>
                        <a:pt x="5" y="42"/>
                        <a:pt x="4" y="42"/>
                      </a:cubicBezTo>
                      <a:cubicBezTo>
                        <a:pt x="4" y="42"/>
                        <a:pt x="4" y="42"/>
                        <a:pt x="4" y="42"/>
                      </a:cubicBezTo>
                      <a:cubicBezTo>
                        <a:pt x="4" y="42"/>
                        <a:pt x="4" y="42"/>
                        <a:pt x="4" y="42"/>
                      </a:cubicBezTo>
                      <a:cubicBezTo>
                        <a:pt x="5" y="42"/>
                        <a:pt x="5" y="41"/>
                        <a:pt x="6" y="41"/>
                      </a:cubicBezTo>
                      <a:cubicBezTo>
                        <a:pt x="6" y="41"/>
                        <a:pt x="6" y="41"/>
                        <a:pt x="6" y="41"/>
                      </a:cubicBezTo>
                      <a:moveTo>
                        <a:pt x="2" y="41"/>
                      </a:moveTo>
                      <a:cubicBezTo>
                        <a:pt x="2" y="41"/>
                        <a:pt x="2" y="41"/>
                        <a:pt x="2" y="41"/>
                      </a:cubicBezTo>
                      <a:cubicBezTo>
                        <a:pt x="2" y="41"/>
                        <a:pt x="2" y="41"/>
                        <a:pt x="2" y="41"/>
                      </a:cubicBezTo>
                      <a:moveTo>
                        <a:pt x="2" y="41"/>
                      </a:moveTo>
                      <a:cubicBezTo>
                        <a:pt x="2" y="41"/>
                        <a:pt x="2" y="41"/>
                        <a:pt x="2" y="41"/>
                      </a:cubicBezTo>
                      <a:cubicBezTo>
                        <a:pt x="2" y="41"/>
                        <a:pt x="2" y="41"/>
                        <a:pt x="2" y="41"/>
                      </a:cubicBezTo>
                      <a:moveTo>
                        <a:pt x="8" y="41"/>
                      </a:moveTo>
                      <a:cubicBezTo>
                        <a:pt x="8" y="41"/>
                        <a:pt x="8" y="41"/>
                        <a:pt x="8" y="41"/>
                      </a:cubicBezTo>
                      <a:cubicBezTo>
                        <a:pt x="8" y="41"/>
                        <a:pt x="8" y="41"/>
                        <a:pt x="8" y="41"/>
                      </a:cubicBezTo>
                      <a:cubicBezTo>
                        <a:pt x="8" y="41"/>
                        <a:pt x="8" y="41"/>
                        <a:pt x="8" y="41"/>
                      </a:cubicBezTo>
                      <a:cubicBezTo>
                        <a:pt x="8" y="41"/>
                        <a:pt x="8" y="41"/>
                        <a:pt x="8" y="41"/>
                      </a:cubicBezTo>
                      <a:moveTo>
                        <a:pt x="8" y="41"/>
                      </a:moveTo>
                      <a:cubicBezTo>
                        <a:pt x="8" y="41"/>
                        <a:pt x="8" y="41"/>
                        <a:pt x="8" y="41"/>
                      </a:cubicBezTo>
                      <a:cubicBezTo>
                        <a:pt x="8" y="41"/>
                        <a:pt x="8" y="41"/>
                        <a:pt x="8" y="41"/>
                      </a:cubicBezTo>
                      <a:moveTo>
                        <a:pt x="8" y="41"/>
                      </a:moveTo>
                      <a:cubicBezTo>
                        <a:pt x="8" y="41"/>
                        <a:pt x="8" y="41"/>
                        <a:pt x="8" y="41"/>
                      </a:cubicBezTo>
                      <a:cubicBezTo>
                        <a:pt x="8" y="41"/>
                        <a:pt x="8" y="41"/>
                        <a:pt x="8" y="41"/>
                      </a:cubicBezTo>
                      <a:moveTo>
                        <a:pt x="10" y="41"/>
                      </a:moveTo>
                      <a:cubicBezTo>
                        <a:pt x="10" y="41"/>
                        <a:pt x="10" y="41"/>
                        <a:pt x="10" y="41"/>
                      </a:cubicBezTo>
                      <a:cubicBezTo>
                        <a:pt x="10" y="41"/>
                        <a:pt x="10" y="41"/>
                        <a:pt x="10" y="41"/>
                      </a:cubicBezTo>
                      <a:moveTo>
                        <a:pt x="10" y="41"/>
                      </a:moveTo>
                      <a:cubicBezTo>
                        <a:pt x="10" y="41"/>
                        <a:pt x="10" y="41"/>
                        <a:pt x="10" y="41"/>
                      </a:cubicBezTo>
                      <a:cubicBezTo>
                        <a:pt x="10" y="41"/>
                        <a:pt x="10" y="41"/>
                        <a:pt x="10" y="41"/>
                      </a:cubicBezTo>
                      <a:moveTo>
                        <a:pt x="9" y="40"/>
                      </a:moveTo>
                      <a:cubicBezTo>
                        <a:pt x="9" y="40"/>
                        <a:pt x="9" y="40"/>
                        <a:pt x="10" y="41"/>
                      </a:cubicBezTo>
                      <a:cubicBezTo>
                        <a:pt x="9" y="40"/>
                        <a:pt x="9" y="40"/>
                        <a:pt x="9" y="40"/>
                      </a:cubicBezTo>
                      <a:moveTo>
                        <a:pt x="9" y="40"/>
                      </a:moveTo>
                      <a:cubicBezTo>
                        <a:pt x="9" y="40"/>
                        <a:pt x="9" y="40"/>
                        <a:pt x="9" y="40"/>
                      </a:cubicBezTo>
                      <a:cubicBezTo>
                        <a:pt x="9" y="40"/>
                        <a:pt x="9" y="40"/>
                        <a:pt x="9" y="40"/>
                      </a:cubicBezTo>
                      <a:cubicBezTo>
                        <a:pt x="9" y="40"/>
                        <a:pt x="9" y="40"/>
                        <a:pt x="9" y="40"/>
                      </a:cubicBezTo>
                      <a:moveTo>
                        <a:pt x="0" y="40"/>
                      </a:moveTo>
                      <a:cubicBezTo>
                        <a:pt x="0" y="41"/>
                        <a:pt x="0" y="41"/>
                        <a:pt x="0" y="41"/>
                      </a:cubicBezTo>
                      <a:cubicBezTo>
                        <a:pt x="1" y="41"/>
                        <a:pt x="1" y="41"/>
                        <a:pt x="1" y="41"/>
                      </a:cubicBezTo>
                      <a:cubicBezTo>
                        <a:pt x="1" y="41"/>
                        <a:pt x="2" y="41"/>
                        <a:pt x="2" y="41"/>
                      </a:cubicBezTo>
                      <a:cubicBezTo>
                        <a:pt x="2" y="41"/>
                        <a:pt x="2" y="41"/>
                        <a:pt x="2" y="41"/>
                      </a:cubicBezTo>
                      <a:cubicBezTo>
                        <a:pt x="2" y="41"/>
                        <a:pt x="2" y="41"/>
                        <a:pt x="2" y="41"/>
                      </a:cubicBezTo>
                      <a:cubicBezTo>
                        <a:pt x="2" y="41"/>
                        <a:pt x="1" y="41"/>
                        <a:pt x="1" y="41"/>
                      </a:cubicBezTo>
                      <a:cubicBezTo>
                        <a:pt x="1" y="41"/>
                        <a:pt x="1" y="41"/>
                        <a:pt x="0" y="41"/>
                      </a:cubicBezTo>
                      <a:cubicBezTo>
                        <a:pt x="0" y="41"/>
                        <a:pt x="0" y="41"/>
                        <a:pt x="0" y="41"/>
                      </a:cubicBezTo>
                      <a:cubicBezTo>
                        <a:pt x="0" y="41"/>
                        <a:pt x="0" y="40"/>
                        <a:pt x="0" y="40"/>
                      </a:cubicBezTo>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13" y="38"/>
                      </a:moveTo>
                      <a:cubicBezTo>
                        <a:pt x="12" y="38"/>
                        <a:pt x="12" y="39"/>
                        <a:pt x="12" y="39"/>
                      </a:cubicBezTo>
                      <a:cubicBezTo>
                        <a:pt x="11" y="40"/>
                        <a:pt x="10" y="41"/>
                        <a:pt x="10" y="41"/>
                      </a:cubicBezTo>
                      <a:cubicBezTo>
                        <a:pt x="10" y="41"/>
                        <a:pt x="11" y="40"/>
                        <a:pt x="12" y="39"/>
                      </a:cubicBezTo>
                      <a:cubicBezTo>
                        <a:pt x="12" y="39"/>
                        <a:pt x="12" y="38"/>
                        <a:pt x="13" y="38"/>
                      </a:cubicBezTo>
                      <a:moveTo>
                        <a:pt x="14" y="38"/>
                      </a:moveTo>
                      <a:cubicBezTo>
                        <a:pt x="14" y="38"/>
                        <a:pt x="14" y="38"/>
                        <a:pt x="14" y="38"/>
                      </a:cubicBezTo>
                      <a:cubicBezTo>
                        <a:pt x="14" y="38"/>
                        <a:pt x="14" y="38"/>
                        <a:pt x="14" y="38"/>
                      </a:cubicBezTo>
                      <a:cubicBezTo>
                        <a:pt x="14" y="38"/>
                        <a:pt x="14" y="38"/>
                        <a:pt x="14" y="38"/>
                      </a:cubicBezTo>
                      <a:moveTo>
                        <a:pt x="14" y="38"/>
                      </a:moveTo>
                      <a:cubicBezTo>
                        <a:pt x="14" y="38"/>
                        <a:pt x="14" y="38"/>
                        <a:pt x="14" y="38"/>
                      </a:cubicBezTo>
                      <a:cubicBezTo>
                        <a:pt x="14" y="38"/>
                        <a:pt x="14" y="38"/>
                        <a:pt x="14" y="38"/>
                      </a:cubicBezTo>
                      <a:moveTo>
                        <a:pt x="14" y="38"/>
                      </a:moveTo>
                      <a:cubicBezTo>
                        <a:pt x="14" y="38"/>
                        <a:pt x="14" y="38"/>
                        <a:pt x="14" y="38"/>
                      </a:cubicBezTo>
                      <a:cubicBezTo>
                        <a:pt x="14" y="38"/>
                        <a:pt x="14" y="38"/>
                        <a:pt x="14" y="38"/>
                      </a:cubicBezTo>
                      <a:moveTo>
                        <a:pt x="14" y="38"/>
                      </a:moveTo>
                      <a:cubicBezTo>
                        <a:pt x="14" y="38"/>
                        <a:pt x="14" y="38"/>
                        <a:pt x="14" y="38"/>
                      </a:cubicBezTo>
                      <a:cubicBezTo>
                        <a:pt x="14" y="38"/>
                        <a:pt x="14" y="38"/>
                        <a:pt x="14" y="38"/>
                      </a:cubicBezTo>
                      <a:moveTo>
                        <a:pt x="14" y="38"/>
                      </a:moveTo>
                      <a:cubicBezTo>
                        <a:pt x="14" y="38"/>
                        <a:pt x="14" y="38"/>
                        <a:pt x="14" y="38"/>
                      </a:cubicBezTo>
                      <a:cubicBezTo>
                        <a:pt x="14" y="38"/>
                        <a:pt x="14" y="38"/>
                        <a:pt x="14" y="38"/>
                      </a:cubicBezTo>
                      <a:moveTo>
                        <a:pt x="14" y="38"/>
                      </a:moveTo>
                      <a:cubicBezTo>
                        <a:pt x="14" y="38"/>
                        <a:pt x="14" y="38"/>
                        <a:pt x="14" y="38"/>
                      </a:cubicBezTo>
                      <a:cubicBezTo>
                        <a:pt x="14" y="38"/>
                        <a:pt x="14" y="38"/>
                        <a:pt x="14" y="38"/>
                      </a:cubicBezTo>
                      <a:moveTo>
                        <a:pt x="14" y="38"/>
                      </a:moveTo>
                      <a:cubicBezTo>
                        <a:pt x="14" y="38"/>
                        <a:pt x="14" y="38"/>
                        <a:pt x="14" y="38"/>
                      </a:cubicBezTo>
                      <a:cubicBezTo>
                        <a:pt x="14" y="38"/>
                        <a:pt x="14" y="38"/>
                        <a:pt x="14" y="38"/>
                      </a:cubicBezTo>
                      <a:moveTo>
                        <a:pt x="14" y="38"/>
                      </a:moveTo>
                      <a:cubicBezTo>
                        <a:pt x="14" y="38"/>
                        <a:pt x="14" y="38"/>
                        <a:pt x="14" y="38"/>
                      </a:cubicBezTo>
                      <a:cubicBezTo>
                        <a:pt x="14" y="38"/>
                        <a:pt x="14" y="38"/>
                        <a:pt x="14" y="38"/>
                      </a:cubicBezTo>
                      <a:moveTo>
                        <a:pt x="13" y="37"/>
                      </a:moveTo>
                      <a:cubicBezTo>
                        <a:pt x="13" y="37"/>
                        <a:pt x="13" y="38"/>
                        <a:pt x="13" y="38"/>
                      </a:cubicBezTo>
                      <a:cubicBezTo>
                        <a:pt x="13" y="38"/>
                        <a:pt x="13" y="37"/>
                        <a:pt x="13" y="37"/>
                      </a:cubicBezTo>
                      <a:moveTo>
                        <a:pt x="8" y="4"/>
                      </a:moveTo>
                      <a:cubicBezTo>
                        <a:pt x="8" y="4"/>
                        <a:pt x="8" y="4"/>
                        <a:pt x="8" y="4"/>
                      </a:cubicBezTo>
                      <a:cubicBezTo>
                        <a:pt x="8" y="4"/>
                        <a:pt x="8" y="4"/>
                        <a:pt x="8" y="4"/>
                      </a:cubicBezTo>
                      <a:moveTo>
                        <a:pt x="10" y="2"/>
                      </a:moveTo>
                      <a:cubicBezTo>
                        <a:pt x="10" y="3"/>
                        <a:pt x="9" y="4"/>
                        <a:pt x="8" y="4"/>
                      </a:cubicBezTo>
                      <a:cubicBezTo>
                        <a:pt x="9" y="4"/>
                        <a:pt x="10" y="3"/>
                        <a:pt x="10" y="2"/>
                      </a:cubicBezTo>
                      <a:moveTo>
                        <a:pt x="12" y="1"/>
                      </a:moveTo>
                      <a:cubicBezTo>
                        <a:pt x="12" y="1"/>
                        <a:pt x="12" y="1"/>
                        <a:pt x="12" y="1"/>
                      </a:cubicBezTo>
                      <a:cubicBezTo>
                        <a:pt x="12" y="1"/>
                        <a:pt x="12" y="1"/>
                        <a:pt x="12" y="1"/>
                      </a:cubicBezTo>
                      <a:moveTo>
                        <a:pt x="12" y="1"/>
                      </a:moveTo>
                      <a:cubicBezTo>
                        <a:pt x="12" y="1"/>
                        <a:pt x="12" y="1"/>
                        <a:pt x="12" y="1"/>
                      </a:cubicBezTo>
                      <a:cubicBezTo>
                        <a:pt x="12" y="1"/>
                        <a:pt x="12" y="1"/>
                        <a:pt x="12" y="1"/>
                      </a:cubicBezTo>
                      <a:cubicBezTo>
                        <a:pt x="12" y="1"/>
                        <a:pt x="12" y="1"/>
                        <a:pt x="12" y="1"/>
                      </a:cubicBezTo>
                      <a:moveTo>
                        <a:pt x="13" y="30"/>
                      </a:moveTo>
                      <a:cubicBezTo>
                        <a:pt x="12" y="30"/>
                        <a:pt x="12" y="28"/>
                        <a:pt x="12" y="27"/>
                      </a:cubicBezTo>
                      <a:cubicBezTo>
                        <a:pt x="12" y="27"/>
                        <a:pt x="12" y="27"/>
                        <a:pt x="12" y="27"/>
                      </a:cubicBezTo>
                      <a:cubicBezTo>
                        <a:pt x="12" y="29"/>
                        <a:pt x="13" y="29"/>
                        <a:pt x="13" y="29"/>
                      </a:cubicBezTo>
                      <a:cubicBezTo>
                        <a:pt x="13" y="30"/>
                        <a:pt x="13" y="30"/>
                        <a:pt x="13" y="30"/>
                      </a:cubicBezTo>
                      <a:moveTo>
                        <a:pt x="17" y="24"/>
                      </a:moveTo>
                      <a:cubicBezTo>
                        <a:pt x="17" y="24"/>
                        <a:pt x="17" y="24"/>
                        <a:pt x="17" y="24"/>
                      </a:cubicBezTo>
                      <a:cubicBezTo>
                        <a:pt x="17" y="24"/>
                        <a:pt x="17" y="24"/>
                        <a:pt x="17" y="24"/>
                      </a:cubicBezTo>
                      <a:cubicBezTo>
                        <a:pt x="17" y="24"/>
                        <a:pt x="17" y="24"/>
                        <a:pt x="17" y="24"/>
                      </a:cubicBezTo>
                      <a:cubicBezTo>
                        <a:pt x="18" y="24"/>
                        <a:pt x="18" y="24"/>
                        <a:pt x="18" y="24"/>
                      </a:cubicBezTo>
                      <a:cubicBezTo>
                        <a:pt x="18" y="25"/>
                        <a:pt x="18" y="26"/>
                        <a:pt x="17" y="27"/>
                      </a:cubicBezTo>
                      <a:cubicBezTo>
                        <a:pt x="17" y="28"/>
                        <a:pt x="16" y="28"/>
                        <a:pt x="16" y="28"/>
                      </a:cubicBezTo>
                      <a:cubicBezTo>
                        <a:pt x="16" y="28"/>
                        <a:pt x="16" y="29"/>
                        <a:pt x="16" y="29"/>
                      </a:cubicBezTo>
                      <a:cubicBezTo>
                        <a:pt x="16" y="29"/>
                        <a:pt x="16" y="28"/>
                        <a:pt x="16" y="28"/>
                      </a:cubicBezTo>
                      <a:cubicBezTo>
                        <a:pt x="17" y="27"/>
                        <a:pt x="18" y="25"/>
                        <a:pt x="17" y="24"/>
                      </a:cubicBezTo>
                      <a:moveTo>
                        <a:pt x="9" y="23"/>
                      </a:moveTo>
                      <a:cubicBezTo>
                        <a:pt x="9" y="23"/>
                        <a:pt x="9" y="22"/>
                        <a:pt x="9" y="22"/>
                      </a:cubicBezTo>
                      <a:cubicBezTo>
                        <a:pt x="9" y="23"/>
                        <a:pt x="9" y="23"/>
                        <a:pt x="9" y="23"/>
                      </a:cubicBezTo>
                      <a:cubicBezTo>
                        <a:pt x="9" y="23"/>
                        <a:pt x="9" y="23"/>
                        <a:pt x="9" y="23"/>
                      </a:cubicBezTo>
                      <a:cubicBezTo>
                        <a:pt x="8" y="24"/>
                        <a:pt x="9" y="26"/>
                        <a:pt x="9" y="26"/>
                      </a:cubicBezTo>
                      <a:cubicBezTo>
                        <a:pt x="9" y="27"/>
                        <a:pt x="9" y="27"/>
                        <a:pt x="8" y="27"/>
                      </a:cubicBezTo>
                      <a:cubicBezTo>
                        <a:pt x="8" y="27"/>
                        <a:pt x="8" y="26"/>
                        <a:pt x="8" y="25"/>
                      </a:cubicBezTo>
                      <a:cubicBezTo>
                        <a:pt x="8" y="24"/>
                        <a:pt x="9" y="23"/>
                        <a:pt x="9" y="23"/>
                      </a:cubicBezTo>
                      <a:cubicBezTo>
                        <a:pt x="9" y="23"/>
                        <a:pt x="9" y="23"/>
                        <a:pt x="9" y="23"/>
                      </a:cubicBezTo>
                      <a:moveTo>
                        <a:pt x="21" y="23"/>
                      </a:moveTo>
                      <a:cubicBezTo>
                        <a:pt x="21" y="23"/>
                        <a:pt x="21" y="23"/>
                        <a:pt x="21" y="22"/>
                      </a:cubicBezTo>
                      <a:cubicBezTo>
                        <a:pt x="21" y="22"/>
                        <a:pt x="21" y="22"/>
                        <a:pt x="21" y="22"/>
                      </a:cubicBezTo>
                      <a:cubicBezTo>
                        <a:pt x="21" y="22"/>
                        <a:pt x="21" y="23"/>
                        <a:pt x="21" y="23"/>
                      </a:cubicBezTo>
                      <a:cubicBezTo>
                        <a:pt x="21" y="23"/>
                        <a:pt x="21" y="23"/>
                        <a:pt x="21" y="23"/>
                      </a:cubicBezTo>
                      <a:cubicBezTo>
                        <a:pt x="20" y="25"/>
                        <a:pt x="20" y="26"/>
                        <a:pt x="19" y="27"/>
                      </a:cubicBezTo>
                      <a:cubicBezTo>
                        <a:pt x="19" y="26"/>
                        <a:pt x="20" y="25"/>
                        <a:pt x="21" y="23"/>
                      </a:cubicBezTo>
                      <a:cubicBezTo>
                        <a:pt x="21" y="23"/>
                        <a:pt x="21" y="23"/>
                        <a:pt x="21" y="23"/>
                      </a:cubicBezTo>
                      <a:moveTo>
                        <a:pt x="14" y="20"/>
                      </a:moveTo>
                      <a:cubicBezTo>
                        <a:pt x="14" y="20"/>
                        <a:pt x="14" y="20"/>
                        <a:pt x="15" y="20"/>
                      </a:cubicBezTo>
                      <a:cubicBezTo>
                        <a:pt x="16" y="20"/>
                        <a:pt x="14" y="24"/>
                        <a:pt x="13" y="25"/>
                      </a:cubicBezTo>
                      <a:cubicBezTo>
                        <a:pt x="13" y="24"/>
                        <a:pt x="14" y="23"/>
                        <a:pt x="14" y="23"/>
                      </a:cubicBezTo>
                      <a:cubicBezTo>
                        <a:pt x="14" y="22"/>
                        <a:pt x="14" y="21"/>
                        <a:pt x="14" y="20"/>
                      </a:cubicBezTo>
                      <a:cubicBezTo>
                        <a:pt x="14" y="21"/>
                        <a:pt x="14" y="21"/>
                        <a:pt x="14" y="21"/>
                      </a:cubicBezTo>
                      <a:cubicBezTo>
                        <a:pt x="14" y="20"/>
                        <a:pt x="14" y="20"/>
                        <a:pt x="14" y="20"/>
                      </a:cubicBezTo>
                      <a:cubicBezTo>
                        <a:pt x="14" y="20"/>
                        <a:pt x="14" y="20"/>
                        <a:pt x="14" y="20"/>
                      </a:cubicBezTo>
                      <a:cubicBezTo>
                        <a:pt x="14" y="20"/>
                        <a:pt x="14" y="20"/>
                        <a:pt x="14" y="20"/>
                      </a:cubicBezTo>
                      <a:moveTo>
                        <a:pt x="21" y="15"/>
                      </a:moveTo>
                      <a:cubicBezTo>
                        <a:pt x="21" y="15"/>
                        <a:pt x="21" y="15"/>
                        <a:pt x="21" y="15"/>
                      </a:cubicBezTo>
                      <a:cubicBezTo>
                        <a:pt x="21" y="15"/>
                        <a:pt x="21" y="15"/>
                        <a:pt x="21" y="15"/>
                      </a:cubicBezTo>
                      <a:cubicBezTo>
                        <a:pt x="20" y="16"/>
                        <a:pt x="20" y="16"/>
                        <a:pt x="20" y="16"/>
                      </a:cubicBezTo>
                      <a:cubicBezTo>
                        <a:pt x="21" y="17"/>
                        <a:pt x="20" y="19"/>
                        <a:pt x="20" y="20"/>
                      </a:cubicBezTo>
                      <a:cubicBezTo>
                        <a:pt x="19" y="20"/>
                        <a:pt x="19" y="16"/>
                        <a:pt x="21" y="15"/>
                      </a:cubicBezTo>
                      <a:moveTo>
                        <a:pt x="12" y="14"/>
                      </a:moveTo>
                      <a:cubicBezTo>
                        <a:pt x="12" y="14"/>
                        <a:pt x="12" y="14"/>
                        <a:pt x="12" y="14"/>
                      </a:cubicBezTo>
                      <a:cubicBezTo>
                        <a:pt x="12" y="14"/>
                        <a:pt x="12" y="14"/>
                        <a:pt x="12" y="14"/>
                      </a:cubicBezTo>
                      <a:cubicBezTo>
                        <a:pt x="12" y="14"/>
                        <a:pt x="13" y="14"/>
                        <a:pt x="13" y="14"/>
                      </a:cubicBezTo>
                      <a:cubicBezTo>
                        <a:pt x="13" y="15"/>
                        <a:pt x="13" y="17"/>
                        <a:pt x="12" y="18"/>
                      </a:cubicBezTo>
                      <a:cubicBezTo>
                        <a:pt x="12" y="17"/>
                        <a:pt x="13" y="14"/>
                        <a:pt x="12" y="14"/>
                      </a:cubicBezTo>
                      <a:cubicBezTo>
                        <a:pt x="12" y="14"/>
                        <a:pt x="12" y="14"/>
                        <a:pt x="12" y="14"/>
                      </a:cubicBezTo>
                      <a:moveTo>
                        <a:pt x="10" y="12"/>
                      </a:moveTo>
                      <a:cubicBezTo>
                        <a:pt x="9" y="12"/>
                        <a:pt x="9" y="12"/>
                        <a:pt x="9" y="12"/>
                      </a:cubicBezTo>
                      <a:cubicBezTo>
                        <a:pt x="10" y="11"/>
                        <a:pt x="11" y="9"/>
                        <a:pt x="10" y="9"/>
                      </a:cubicBezTo>
                      <a:cubicBezTo>
                        <a:pt x="10" y="9"/>
                        <a:pt x="10" y="9"/>
                        <a:pt x="10" y="9"/>
                      </a:cubicBezTo>
                      <a:cubicBezTo>
                        <a:pt x="11" y="9"/>
                        <a:pt x="11" y="10"/>
                        <a:pt x="10" y="12"/>
                      </a:cubicBezTo>
                      <a:cubicBezTo>
                        <a:pt x="10" y="12"/>
                        <a:pt x="10" y="12"/>
                        <a:pt x="10" y="12"/>
                      </a:cubicBezTo>
                      <a:moveTo>
                        <a:pt x="18" y="9"/>
                      </a:moveTo>
                      <a:cubicBezTo>
                        <a:pt x="19" y="9"/>
                        <a:pt x="19" y="9"/>
                        <a:pt x="19" y="9"/>
                      </a:cubicBezTo>
                      <a:cubicBezTo>
                        <a:pt x="19" y="9"/>
                        <a:pt x="19" y="9"/>
                        <a:pt x="19" y="9"/>
                      </a:cubicBezTo>
                      <a:cubicBezTo>
                        <a:pt x="19" y="9"/>
                        <a:pt x="19" y="9"/>
                        <a:pt x="19" y="9"/>
                      </a:cubicBezTo>
                      <a:cubicBezTo>
                        <a:pt x="19" y="9"/>
                        <a:pt x="19" y="9"/>
                        <a:pt x="18" y="9"/>
                      </a:cubicBezTo>
                      <a:cubicBezTo>
                        <a:pt x="18" y="9"/>
                        <a:pt x="18" y="11"/>
                        <a:pt x="17" y="12"/>
                      </a:cubicBezTo>
                      <a:cubicBezTo>
                        <a:pt x="17" y="13"/>
                        <a:pt x="18" y="14"/>
                        <a:pt x="17" y="14"/>
                      </a:cubicBezTo>
                      <a:cubicBezTo>
                        <a:pt x="17" y="14"/>
                        <a:pt x="17" y="14"/>
                        <a:pt x="17" y="14"/>
                      </a:cubicBezTo>
                      <a:cubicBezTo>
                        <a:pt x="17" y="14"/>
                        <a:pt x="17" y="11"/>
                        <a:pt x="17" y="11"/>
                      </a:cubicBezTo>
                      <a:cubicBezTo>
                        <a:pt x="17" y="10"/>
                        <a:pt x="18" y="9"/>
                        <a:pt x="18" y="9"/>
                      </a:cubicBezTo>
                      <a:moveTo>
                        <a:pt x="21" y="12"/>
                      </a:moveTo>
                      <a:cubicBezTo>
                        <a:pt x="21" y="11"/>
                        <a:pt x="22" y="9"/>
                        <a:pt x="21" y="9"/>
                      </a:cubicBezTo>
                      <a:cubicBezTo>
                        <a:pt x="21" y="9"/>
                        <a:pt x="21" y="9"/>
                        <a:pt x="21" y="9"/>
                      </a:cubicBezTo>
                      <a:cubicBezTo>
                        <a:pt x="21" y="8"/>
                        <a:pt x="21" y="8"/>
                        <a:pt x="21" y="8"/>
                      </a:cubicBezTo>
                      <a:cubicBezTo>
                        <a:pt x="22" y="8"/>
                        <a:pt x="22" y="11"/>
                        <a:pt x="21" y="12"/>
                      </a:cubicBezTo>
                      <a:moveTo>
                        <a:pt x="14" y="9"/>
                      </a:moveTo>
                      <a:cubicBezTo>
                        <a:pt x="13" y="9"/>
                        <a:pt x="13" y="6"/>
                        <a:pt x="14" y="5"/>
                      </a:cubicBezTo>
                      <a:cubicBezTo>
                        <a:pt x="14" y="6"/>
                        <a:pt x="14" y="6"/>
                        <a:pt x="14" y="6"/>
                      </a:cubicBezTo>
                      <a:cubicBezTo>
                        <a:pt x="14" y="6"/>
                        <a:pt x="14" y="8"/>
                        <a:pt x="14" y="9"/>
                      </a:cubicBezTo>
                      <a:moveTo>
                        <a:pt x="17" y="5"/>
                      </a:moveTo>
                      <a:cubicBezTo>
                        <a:pt x="17" y="4"/>
                        <a:pt x="17" y="4"/>
                        <a:pt x="17" y="4"/>
                      </a:cubicBezTo>
                      <a:cubicBezTo>
                        <a:pt x="18" y="4"/>
                        <a:pt x="18" y="6"/>
                        <a:pt x="17" y="7"/>
                      </a:cubicBezTo>
                      <a:cubicBezTo>
                        <a:pt x="17" y="6"/>
                        <a:pt x="17" y="5"/>
                        <a:pt x="17" y="5"/>
                      </a:cubicBezTo>
                      <a:cubicBezTo>
                        <a:pt x="17" y="5"/>
                        <a:pt x="17" y="5"/>
                        <a:pt x="17" y="5"/>
                      </a:cubicBezTo>
                      <a:cubicBezTo>
                        <a:pt x="17" y="5"/>
                        <a:pt x="17" y="5"/>
                        <a:pt x="17" y="5"/>
                      </a:cubicBezTo>
                      <a:cubicBezTo>
                        <a:pt x="17" y="5"/>
                        <a:pt x="17" y="5"/>
                        <a:pt x="17" y="5"/>
                      </a:cubicBezTo>
                      <a:cubicBezTo>
                        <a:pt x="17" y="5"/>
                        <a:pt x="17" y="5"/>
                        <a:pt x="17" y="5"/>
                      </a:cubicBezTo>
                      <a:moveTo>
                        <a:pt x="15" y="0"/>
                      </a:moveTo>
                      <a:cubicBezTo>
                        <a:pt x="14" y="0"/>
                        <a:pt x="14" y="0"/>
                        <a:pt x="14" y="0"/>
                      </a:cubicBezTo>
                      <a:cubicBezTo>
                        <a:pt x="13" y="1"/>
                        <a:pt x="13" y="1"/>
                        <a:pt x="13" y="1"/>
                      </a:cubicBezTo>
                      <a:cubicBezTo>
                        <a:pt x="13" y="1"/>
                        <a:pt x="13" y="1"/>
                        <a:pt x="13" y="1"/>
                      </a:cubicBezTo>
                      <a:cubicBezTo>
                        <a:pt x="12" y="2"/>
                        <a:pt x="12" y="4"/>
                        <a:pt x="11" y="5"/>
                      </a:cubicBezTo>
                      <a:cubicBezTo>
                        <a:pt x="10" y="6"/>
                        <a:pt x="9" y="8"/>
                        <a:pt x="9" y="9"/>
                      </a:cubicBezTo>
                      <a:cubicBezTo>
                        <a:pt x="7" y="11"/>
                        <a:pt x="8" y="13"/>
                        <a:pt x="7" y="14"/>
                      </a:cubicBezTo>
                      <a:cubicBezTo>
                        <a:pt x="6" y="16"/>
                        <a:pt x="7" y="18"/>
                        <a:pt x="6" y="19"/>
                      </a:cubicBezTo>
                      <a:cubicBezTo>
                        <a:pt x="5" y="22"/>
                        <a:pt x="6" y="22"/>
                        <a:pt x="6" y="24"/>
                      </a:cubicBezTo>
                      <a:cubicBezTo>
                        <a:pt x="5" y="26"/>
                        <a:pt x="7" y="26"/>
                        <a:pt x="6" y="28"/>
                      </a:cubicBezTo>
                      <a:cubicBezTo>
                        <a:pt x="6" y="30"/>
                        <a:pt x="8" y="29"/>
                        <a:pt x="7" y="30"/>
                      </a:cubicBezTo>
                      <a:cubicBezTo>
                        <a:pt x="7" y="32"/>
                        <a:pt x="9" y="31"/>
                        <a:pt x="9" y="32"/>
                      </a:cubicBezTo>
                      <a:cubicBezTo>
                        <a:pt x="9" y="34"/>
                        <a:pt x="9" y="34"/>
                        <a:pt x="9" y="34"/>
                      </a:cubicBezTo>
                      <a:cubicBezTo>
                        <a:pt x="9" y="34"/>
                        <a:pt x="10" y="34"/>
                        <a:pt x="10" y="34"/>
                      </a:cubicBezTo>
                      <a:cubicBezTo>
                        <a:pt x="10" y="34"/>
                        <a:pt x="10" y="34"/>
                        <a:pt x="11" y="34"/>
                      </a:cubicBezTo>
                      <a:cubicBezTo>
                        <a:pt x="11" y="34"/>
                        <a:pt x="11" y="34"/>
                        <a:pt x="11" y="34"/>
                      </a:cubicBezTo>
                      <a:cubicBezTo>
                        <a:pt x="11" y="35"/>
                        <a:pt x="12" y="35"/>
                        <a:pt x="12" y="35"/>
                      </a:cubicBezTo>
                      <a:cubicBezTo>
                        <a:pt x="12" y="35"/>
                        <a:pt x="13" y="35"/>
                        <a:pt x="13" y="34"/>
                      </a:cubicBezTo>
                      <a:cubicBezTo>
                        <a:pt x="14" y="34"/>
                        <a:pt x="14" y="34"/>
                        <a:pt x="15" y="34"/>
                      </a:cubicBezTo>
                      <a:cubicBezTo>
                        <a:pt x="15" y="34"/>
                        <a:pt x="15" y="34"/>
                        <a:pt x="15" y="34"/>
                      </a:cubicBezTo>
                      <a:cubicBezTo>
                        <a:pt x="15" y="34"/>
                        <a:pt x="15" y="34"/>
                        <a:pt x="15" y="34"/>
                      </a:cubicBezTo>
                      <a:cubicBezTo>
                        <a:pt x="16" y="35"/>
                        <a:pt x="16" y="35"/>
                        <a:pt x="16" y="35"/>
                      </a:cubicBezTo>
                      <a:cubicBezTo>
                        <a:pt x="16" y="35"/>
                        <a:pt x="16" y="34"/>
                        <a:pt x="16" y="34"/>
                      </a:cubicBezTo>
                      <a:cubicBezTo>
                        <a:pt x="17" y="34"/>
                        <a:pt x="18" y="31"/>
                        <a:pt x="19" y="31"/>
                      </a:cubicBezTo>
                      <a:cubicBezTo>
                        <a:pt x="20" y="30"/>
                        <a:pt x="20" y="27"/>
                        <a:pt x="21" y="26"/>
                      </a:cubicBezTo>
                      <a:cubicBezTo>
                        <a:pt x="23" y="24"/>
                        <a:pt x="22" y="19"/>
                        <a:pt x="23" y="17"/>
                      </a:cubicBezTo>
                      <a:cubicBezTo>
                        <a:pt x="24" y="16"/>
                        <a:pt x="22" y="14"/>
                        <a:pt x="24" y="11"/>
                      </a:cubicBezTo>
                      <a:cubicBezTo>
                        <a:pt x="25" y="9"/>
                        <a:pt x="22" y="9"/>
                        <a:pt x="23" y="6"/>
                      </a:cubicBezTo>
                      <a:cubicBezTo>
                        <a:pt x="24" y="4"/>
                        <a:pt x="21" y="5"/>
                        <a:pt x="21" y="2"/>
                      </a:cubicBezTo>
                      <a:cubicBezTo>
                        <a:pt x="21" y="2"/>
                        <a:pt x="21" y="2"/>
                        <a:pt x="20" y="2"/>
                      </a:cubicBezTo>
                      <a:cubicBezTo>
                        <a:pt x="20" y="2"/>
                        <a:pt x="20" y="2"/>
                        <a:pt x="20" y="2"/>
                      </a:cubicBezTo>
                      <a:cubicBezTo>
                        <a:pt x="20" y="2"/>
                        <a:pt x="20" y="2"/>
                        <a:pt x="20" y="2"/>
                      </a:cubicBezTo>
                      <a:cubicBezTo>
                        <a:pt x="19" y="2"/>
                        <a:pt x="19" y="1"/>
                        <a:pt x="19" y="1"/>
                      </a:cubicBezTo>
                      <a:cubicBezTo>
                        <a:pt x="19" y="0"/>
                        <a:pt x="18" y="0"/>
                        <a:pt x="18" y="0"/>
                      </a:cubicBezTo>
                      <a:cubicBezTo>
                        <a:pt x="18" y="0"/>
                        <a:pt x="17" y="0"/>
                        <a:pt x="17" y="0"/>
                      </a:cubicBezTo>
                      <a:cubicBezTo>
                        <a:pt x="17" y="0"/>
                        <a:pt x="16" y="1"/>
                        <a:pt x="16" y="1"/>
                      </a:cubicBezTo>
                      <a:cubicBezTo>
                        <a:pt x="16" y="1"/>
                        <a:pt x="15" y="0"/>
                        <a:pt x="15" y="0"/>
                      </a:cubicBezTo>
                      <a:cubicBezTo>
                        <a:pt x="15" y="0"/>
                        <a:pt x="15" y="0"/>
                        <a:pt x="15"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3" name="Freeform 9444">
                  <a:extLst>
                    <a:ext uri="{FF2B5EF4-FFF2-40B4-BE49-F238E27FC236}">
                      <a16:creationId xmlns:a16="http://schemas.microsoft.com/office/drawing/2014/main" id="{B93D8727-3BFA-406A-6E91-BC01E9F90A35}"/>
                    </a:ext>
                  </a:extLst>
                </p:cNvPr>
                <p:cNvSpPr>
                  <a:spLocks/>
                </p:cNvSpPr>
                <p:nvPr/>
              </p:nvSpPr>
              <p:spPr bwMode="auto">
                <a:xfrm>
                  <a:off x="4373" y="2434"/>
                  <a:ext cx="14" cy="32"/>
                </a:xfrm>
                <a:custGeom>
                  <a:avLst/>
                  <a:gdLst>
                    <a:gd name="T0" fmla="*/ 7 w 17"/>
                    <a:gd name="T1" fmla="*/ 0 h 38"/>
                    <a:gd name="T2" fmla="*/ 7 w 17"/>
                    <a:gd name="T3" fmla="*/ 0 h 38"/>
                    <a:gd name="T4" fmla="*/ 7 w 17"/>
                    <a:gd name="T5" fmla="*/ 0 h 38"/>
                    <a:gd name="T6" fmla="*/ 7 w 17"/>
                    <a:gd name="T7" fmla="*/ 0 h 38"/>
                    <a:gd name="T8" fmla="*/ 7 w 17"/>
                    <a:gd name="T9" fmla="*/ 0 h 38"/>
                    <a:gd name="T10" fmla="*/ 7 w 17"/>
                    <a:gd name="T11" fmla="*/ 0 h 38"/>
                    <a:gd name="T12" fmla="*/ 7 w 17"/>
                    <a:gd name="T13" fmla="*/ 0 h 38"/>
                    <a:gd name="T14" fmla="*/ 7 w 17"/>
                    <a:gd name="T15" fmla="*/ 0 h 38"/>
                    <a:gd name="T16" fmla="*/ 6 w 17"/>
                    <a:gd name="T17" fmla="*/ 1 h 38"/>
                    <a:gd name="T18" fmla="*/ 5 w 17"/>
                    <a:gd name="T19" fmla="*/ 3 h 38"/>
                    <a:gd name="T20" fmla="*/ 5 w 17"/>
                    <a:gd name="T21" fmla="*/ 3 h 38"/>
                    <a:gd name="T22" fmla="*/ 5 w 17"/>
                    <a:gd name="T23" fmla="*/ 3 h 38"/>
                    <a:gd name="T24" fmla="*/ 5 w 17"/>
                    <a:gd name="T25" fmla="*/ 3 h 38"/>
                    <a:gd name="T26" fmla="*/ 3 w 17"/>
                    <a:gd name="T27" fmla="*/ 3 h 38"/>
                    <a:gd name="T28" fmla="*/ 2 w 17"/>
                    <a:gd name="T29" fmla="*/ 6 h 38"/>
                    <a:gd name="T30" fmla="*/ 2 w 17"/>
                    <a:gd name="T31" fmla="*/ 7 h 38"/>
                    <a:gd name="T32" fmla="*/ 2 w 17"/>
                    <a:gd name="T33" fmla="*/ 7 h 38"/>
                    <a:gd name="T34" fmla="*/ 2 w 17"/>
                    <a:gd name="T35" fmla="*/ 8 h 38"/>
                    <a:gd name="T36" fmla="*/ 1 w 17"/>
                    <a:gd name="T37" fmla="*/ 11 h 38"/>
                    <a:gd name="T38" fmla="*/ 1 w 17"/>
                    <a:gd name="T39" fmla="*/ 13 h 38"/>
                    <a:gd name="T40" fmla="*/ 1 w 17"/>
                    <a:gd name="T41" fmla="*/ 15 h 38"/>
                    <a:gd name="T42" fmla="*/ 2 w 17"/>
                    <a:gd name="T43" fmla="*/ 17 h 38"/>
                    <a:gd name="T44" fmla="*/ 2 w 17"/>
                    <a:gd name="T45" fmla="*/ 17 h 38"/>
                    <a:gd name="T46" fmla="*/ 2 w 17"/>
                    <a:gd name="T47" fmla="*/ 19 h 38"/>
                    <a:gd name="T48" fmla="*/ 2 w 17"/>
                    <a:gd name="T49" fmla="*/ 19 h 38"/>
                    <a:gd name="T50" fmla="*/ 2 w 17"/>
                    <a:gd name="T51" fmla="*/ 18 h 38"/>
                    <a:gd name="T52" fmla="*/ 2 w 17"/>
                    <a:gd name="T53" fmla="*/ 19 h 38"/>
                    <a:gd name="T54" fmla="*/ 3 w 17"/>
                    <a:gd name="T55" fmla="*/ 19 h 38"/>
                    <a:gd name="T56" fmla="*/ 4 w 17"/>
                    <a:gd name="T57" fmla="*/ 19 h 38"/>
                    <a:gd name="T58" fmla="*/ 4 w 17"/>
                    <a:gd name="T59" fmla="*/ 19 h 38"/>
                    <a:gd name="T60" fmla="*/ 5 w 17"/>
                    <a:gd name="T61" fmla="*/ 19 h 38"/>
                    <a:gd name="T62" fmla="*/ 5 w 17"/>
                    <a:gd name="T63" fmla="*/ 19 h 38"/>
                    <a:gd name="T64" fmla="*/ 6 w 17"/>
                    <a:gd name="T65" fmla="*/ 19 h 38"/>
                    <a:gd name="T66" fmla="*/ 6 w 17"/>
                    <a:gd name="T67" fmla="*/ 18 h 38"/>
                    <a:gd name="T68" fmla="*/ 6 w 17"/>
                    <a:gd name="T69" fmla="*/ 18 h 38"/>
                    <a:gd name="T70" fmla="*/ 6 w 17"/>
                    <a:gd name="T71" fmla="*/ 18 h 38"/>
                    <a:gd name="T72" fmla="*/ 7 w 17"/>
                    <a:gd name="T73" fmla="*/ 17 h 38"/>
                    <a:gd name="T74" fmla="*/ 8 w 17"/>
                    <a:gd name="T75" fmla="*/ 17 h 38"/>
                    <a:gd name="T76" fmla="*/ 8 w 17"/>
                    <a:gd name="T77" fmla="*/ 17 h 38"/>
                    <a:gd name="T78" fmla="*/ 8 w 17"/>
                    <a:gd name="T79" fmla="*/ 17 h 38"/>
                    <a:gd name="T80" fmla="*/ 7 w 17"/>
                    <a:gd name="T81" fmla="*/ 17 h 38"/>
                    <a:gd name="T82" fmla="*/ 7 w 17"/>
                    <a:gd name="T83" fmla="*/ 17 h 38"/>
                    <a:gd name="T84" fmla="*/ 6 w 17"/>
                    <a:gd name="T85" fmla="*/ 17 h 38"/>
                    <a:gd name="T86" fmla="*/ 6 w 17"/>
                    <a:gd name="T87" fmla="*/ 17 h 38"/>
                    <a:gd name="T88" fmla="*/ 6 w 17"/>
                    <a:gd name="T89" fmla="*/ 17 h 38"/>
                    <a:gd name="T90" fmla="*/ 5 w 17"/>
                    <a:gd name="T91" fmla="*/ 17 h 38"/>
                    <a:gd name="T92" fmla="*/ 5 w 17"/>
                    <a:gd name="T93" fmla="*/ 16 h 38"/>
                    <a:gd name="T94" fmla="*/ 4 w 17"/>
                    <a:gd name="T95" fmla="*/ 14 h 38"/>
                    <a:gd name="T96" fmla="*/ 4 w 17"/>
                    <a:gd name="T97" fmla="*/ 13 h 38"/>
                    <a:gd name="T98" fmla="*/ 4 w 17"/>
                    <a:gd name="T99" fmla="*/ 11 h 38"/>
                    <a:gd name="T100" fmla="*/ 4 w 17"/>
                    <a:gd name="T101" fmla="*/ 9 h 38"/>
                    <a:gd name="T102" fmla="*/ 4 w 17"/>
                    <a:gd name="T103" fmla="*/ 7 h 38"/>
                    <a:gd name="T104" fmla="*/ 5 w 17"/>
                    <a:gd name="T105" fmla="*/ 4 h 38"/>
                    <a:gd name="T106" fmla="*/ 6 w 17"/>
                    <a:gd name="T107" fmla="*/ 3 h 38"/>
                    <a:gd name="T108" fmla="*/ 7 w 17"/>
                    <a:gd name="T109" fmla="*/ 0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 h="38">
                      <a:moveTo>
                        <a:pt x="15" y="0"/>
                      </a:move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1"/>
                        <a:pt x="12" y="1"/>
                      </a:cubicBezTo>
                      <a:cubicBezTo>
                        <a:pt x="12" y="2"/>
                        <a:pt x="11" y="3"/>
                        <a:pt x="10" y="3"/>
                      </a:cubicBezTo>
                      <a:cubicBezTo>
                        <a:pt x="10" y="3"/>
                        <a:pt x="10" y="3"/>
                        <a:pt x="10" y="3"/>
                      </a:cubicBezTo>
                      <a:cubicBezTo>
                        <a:pt x="10" y="3"/>
                        <a:pt x="10" y="3"/>
                        <a:pt x="10" y="3"/>
                      </a:cubicBezTo>
                      <a:cubicBezTo>
                        <a:pt x="10" y="3"/>
                        <a:pt x="10" y="3"/>
                        <a:pt x="10" y="3"/>
                      </a:cubicBezTo>
                      <a:cubicBezTo>
                        <a:pt x="9" y="3"/>
                        <a:pt x="9" y="6"/>
                        <a:pt x="7" y="6"/>
                      </a:cubicBezTo>
                      <a:cubicBezTo>
                        <a:pt x="6" y="6"/>
                        <a:pt x="6" y="10"/>
                        <a:pt x="4" y="11"/>
                      </a:cubicBezTo>
                      <a:cubicBezTo>
                        <a:pt x="3" y="12"/>
                        <a:pt x="3" y="13"/>
                        <a:pt x="3" y="14"/>
                      </a:cubicBezTo>
                      <a:cubicBezTo>
                        <a:pt x="3" y="14"/>
                        <a:pt x="3" y="14"/>
                        <a:pt x="3" y="14"/>
                      </a:cubicBezTo>
                      <a:cubicBezTo>
                        <a:pt x="2" y="15"/>
                        <a:pt x="2" y="16"/>
                        <a:pt x="2" y="17"/>
                      </a:cubicBezTo>
                      <a:cubicBezTo>
                        <a:pt x="0" y="19"/>
                        <a:pt x="1" y="21"/>
                        <a:pt x="1" y="22"/>
                      </a:cubicBezTo>
                      <a:cubicBezTo>
                        <a:pt x="0" y="24"/>
                        <a:pt x="1" y="25"/>
                        <a:pt x="1" y="26"/>
                      </a:cubicBezTo>
                      <a:cubicBezTo>
                        <a:pt x="0" y="29"/>
                        <a:pt x="2" y="29"/>
                        <a:pt x="1" y="30"/>
                      </a:cubicBezTo>
                      <a:cubicBezTo>
                        <a:pt x="0" y="33"/>
                        <a:pt x="2" y="32"/>
                        <a:pt x="2" y="33"/>
                      </a:cubicBezTo>
                      <a:cubicBezTo>
                        <a:pt x="2" y="35"/>
                        <a:pt x="4" y="34"/>
                        <a:pt x="4" y="35"/>
                      </a:cubicBezTo>
                      <a:cubicBezTo>
                        <a:pt x="3" y="36"/>
                        <a:pt x="4" y="37"/>
                        <a:pt x="4" y="37"/>
                      </a:cubicBezTo>
                      <a:cubicBezTo>
                        <a:pt x="4" y="37"/>
                        <a:pt x="4" y="37"/>
                        <a:pt x="5" y="37"/>
                      </a:cubicBezTo>
                      <a:cubicBezTo>
                        <a:pt x="5" y="36"/>
                        <a:pt x="5" y="36"/>
                        <a:pt x="5" y="36"/>
                      </a:cubicBezTo>
                      <a:cubicBezTo>
                        <a:pt x="6" y="36"/>
                        <a:pt x="6" y="36"/>
                        <a:pt x="6" y="37"/>
                      </a:cubicBezTo>
                      <a:cubicBezTo>
                        <a:pt x="6" y="37"/>
                        <a:pt x="6" y="38"/>
                        <a:pt x="7" y="38"/>
                      </a:cubicBezTo>
                      <a:cubicBezTo>
                        <a:pt x="7" y="38"/>
                        <a:pt x="7" y="37"/>
                        <a:pt x="8" y="37"/>
                      </a:cubicBezTo>
                      <a:cubicBezTo>
                        <a:pt x="8" y="37"/>
                        <a:pt x="9" y="37"/>
                        <a:pt x="9" y="37"/>
                      </a:cubicBezTo>
                      <a:cubicBezTo>
                        <a:pt x="9" y="37"/>
                        <a:pt x="10" y="37"/>
                        <a:pt x="10" y="37"/>
                      </a:cubicBezTo>
                      <a:cubicBezTo>
                        <a:pt x="10" y="37"/>
                        <a:pt x="10" y="38"/>
                        <a:pt x="10" y="38"/>
                      </a:cubicBezTo>
                      <a:cubicBezTo>
                        <a:pt x="11" y="38"/>
                        <a:pt x="11" y="37"/>
                        <a:pt x="12" y="37"/>
                      </a:cubicBezTo>
                      <a:cubicBezTo>
                        <a:pt x="12" y="36"/>
                        <a:pt x="12" y="36"/>
                        <a:pt x="13" y="36"/>
                      </a:cubicBezTo>
                      <a:cubicBezTo>
                        <a:pt x="13" y="36"/>
                        <a:pt x="13" y="36"/>
                        <a:pt x="13" y="36"/>
                      </a:cubicBezTo>
                      <a:cubicBezTo>
                        <a:pt x="13" y="36"/>
                        <a:pt x="13" y="36"/>
                        <a:pt x="13" y="36"/>
                      </a:cubicBezTo>
                      <a:cubicBezTo>
                        <a:pt x="14" y="36"/>
                        <a:pt x="15" y="34"/>
                        <a:pt x="16" y="33"/>
                      </a:cubicBezTo>
                      <a:cubicBezTo>
                        <a:pt x="16" y="33"/>
                        <a:pt x="16" y="33"/>
                        <a:pt x="17" y="33"/>
                      </a:cubicBezTo>
                      <a:cubicBezTo>
                        <a:pt x="17" y="33"/>
                        <a:pt x="17" y="33"/>
                        <a:pt x="17" y="33"/>
                      </a:cubicBezTo>
                      <a:cubicBezTo>
                        <a:pt x="17" y="33"/>
                        <a:pt x="17" y="33"/>
                        <a:pt x="17" y="33"/>
                      </a:cubicBezTo>
                      <a:cubicBezTo>
                        <a:pt x="16" y="33"/>
                        <a:pt x="16" y="33"/>
                        <a:pt x="15" y="33"/>
                      </a:cubicBezTo>
                      <a:cubicBezTo>
                        <a:pt x="15" y="34"/>
                        <a:pt x="14" y="34"/>
                        <a:pt x="14" y="34"/>
                      </a:cubicBezTo>
                      <a:cubicBezTo>
                        <a:pt x="14" y="34"/>
                        <a:pt x="13" y="34"/>
                        <a:pt x="13" y="33"/>
                      </a:cubicBezTo>
                      <a:cubicBezTo>
                        <a:pt x="13" y="33"/>
                        <a:pt x="13" y="33"/>
                        <a:pt x="13" y="33"/>
                      </a:cubicBezTo>
                      <a:cubicBezTo>
                        <a:pt x="12" y="33"/>
                        <a:pt x="12" y="33"/>
                        <a:pt x="12" y="33"/>
                      </a:cubicBezTo>
                      <a:cubicBezTo>
                        <a:pt x="12" y="33"/>
                        <a:pt x="11" y="33"/>
                        <a:pt x="11" y="33"/>
                      </a:cubicBezTo>
                      <a:cubicBezTo>
                        <a:pt x="11" y="33"/>
                        <a:pt x="11" y="33"/>
                        <a:pt x="11" y="31"/>
                      </a:cubicBezTo>
                      <a:cubicBezTo>
                        <a:pt x="11" y="30"/>
                        <a:pt x="9" y="31"/>
                        <a:pt x="9" y="29"/>
                      </a:cubicBezTo>
                      <a:cubicBezTo>
                        <a:pt x="10" y="28"/>
                        <a:pt x="8" y="29"/>
                        <a:pt x="8" y="27"/>
                      </a:cubicBezTo>
                      <a:cubicBezTo>
                        <a:pt x="9" y="25"/>
                        <a:pt x="7" y="25"/>
                        <a:pt x="8" y="23"/>
                      </a:cubicBezTo>
                      <a:cubicBezTo>
                        <a:pt x="8" y="21"/>
                        <a:pt x="7" y="21"/>
                        <a:pt x="8" y="18"/>
                      </a:cubicBezTo>
                      <a:cubicBezTo>
                        <a:pt x="9" y="17"/>
                        <a:pt x="8" y="15"/>
                        <a:pt x="9" y="13"/>
                      </a:cubicBezTo>
                      <a:cubicBezTo>
                        <a:pt x="10" y="12"/>
                        <a:pt x="9" y="10"/>
                        <a:pt x="11" y="8"/>
                      </a:cubicBezTo>
                      <a:cubicBezTo>
                        <a:pt x="11" y="7"/>
                        <a:pt x="12" y="5"/>
                        <a:pt x="13" y="4"/>
                      </a:cubicBezTo>
                      <a:cubicBezTo>
                        <a:pt x="14" y="3"/>
                        <a:pt x="14" y="1"/>
                        <a:pt x="15"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4" name="Freeform 9445">
                  <a:extLst>
                    <a:ext uri="{FF2B5EF4-FFF2-40B4-BE49-F238E27FC236}">
                      <a16:creationId xmlns:a16="http://schemas.microsoft.com/office/drawing/2014/main" id="{27EC388E-41E8-BD59-AB37-BD14466C089F}"/>
                    </a:ext>
                  </a:extLst>
                </p:cNvPr>
                <p:cNvSpPr>
                  <a:spLocks/>
                </p:cNvSpPr>
                <p:nvPr/>
              </p:nvSpPr>
              <p:spPr bwMode="auto">
                <a:xfrm>
                  <a:off x="4372" y="2446"/>
                  <a:ext cx="16" cy="22"/>
                </a:xfrm>
                <a:custGeom>
                  <a:avLst/>
                  <a:gdLst>
                    <a:gd name="T0" fmla="*/ 3 w 19"/>
                    <a:gd name="T1" fmla="*/ 0 h 27"/>
                    <a:gd name="T2" fmla="*/ 1 w 19"/>
                    <a:gd name="T3" fmla="*/ 3 h 27"/>
                    <a:gd name="T4" fmla="*/ 0 w 19"/>
                    <a:gd name="T5" fmla="*/ 5 h 27"/>
                    <a:gd name="T6" fmla="*/ 0 w 19"/>
                    <a:gd name="T7" fmla="*/ 6 h 27"/>
                    <a:gd name="T8" fmla="*/ 0 w 19"/>
                    <a:gd name="T9" fmla="*/ 7 h 27"/>
                    <a:gd name="T10" fmla="*/ 1 w 19"/>
                    <a:gd name="T11" fmla="*/ 9 h 27"/>
                    <a:gd name="T12" fmla="*/ 1 w 19"/>
                    <a:gd name="T13" fmla="*/ 9 h 27"/>
                    <a:gd name="T14" fmla="*/ 2 w 19"/>
                    <a:gd name="T15" fmla="*/ 10 h 27"/>
                    <a:gd name="T16" fmla="*/ 3 w 19"/>
                    <a:gd name="T17" fmla="*/ 11 h 27"/>
                    <a:gd name="T18" fmla="*/ 3 w 19"/>
                    <a:gd name="T19" fmla="*/ 11 h 27"/>
                    <a:gd name="T20" fmla="*/ 3 w 19"/>
                    <a:gd name="T21" fmla="*/ 11 h 27"/>
                    <a:gd name="T22" fmla="*/ 3 w 19"/>
                    <a:gd name="T23" fmla="*/ 11 h 27"/>
                    <a:gd name="T24" fmla="*/ 3 w 19"/>
                    <a:gd name="T25" fmla="*/ 11 h 27"/>
                    <a:gd name="T26" fmla="*/ 3 w 19"/>
                    <a:gd name="T27" fmla="*/ 11 h 27"/>
                    <a:gd name="T28" fmla="*/ 3 w 19"/>
                    <a:gd name="T29" fmla="*/ 12 h 27"/>
                    <a:gd name="T30" fmla="*/ 5 w 19"/>
                    <a:gd name="T31" fmla="*/ 11 h 27"/>
                    <a:gd name="T32" fmla="*/ 5 w 19"/>
                    <a:gd name="T33" fmla="*/ 12 h 27"/>
                    <a:gd name="T34" fmla="*/ 6 w 19"/>
                    <a:gd name="T35" fmla="*/ 11 h 27"/>
                    <a:gd name="T36" fmla="*/ 7 w 19"/>
                    <a:gd name="T37" fmla="*/ 11 h 27"/>
                    <a:gd name="T38" fmla="*/ 8 w 19"/>
                    <a:gd name="T39" fmla="*/ 10 h 27"/>
                    <a:gd name="T40" fmla="*/ 8 w 19"/>
                    <a:gd name="T41" fmla="*/ 10 h 27"/>
                    <a:gd name="T42" fmla="*/ 9 w 19"/>
                    <a:gd name="T43" fmla="*/ 9 h 27"/>
                    <a:gd name="T44" fmla="*/ 9 w 19"/>
                    <a:gd name="T45" fmla="*/ 8 h 27"/>
                    <a:gd name="T46" fmla="*/ 9 w 19"/>
                    <a:gd name="T47" fmla="*/ 8 h 27"/>
                    <a:gd name="T48" fmla="*/ 7 w 19"/>
                    <a:gd name="T49" fmla="*/ 10 h 27"/>
                    <a:gd name="T50" fmla="*/ 7 w 19"/>
                    <a:gd name="T51" fmla="*/ 10 h 27"/>
                    <a:gd name="T52" fmla="*/ 6 w 19"/>
                    <a:gd name="T53" fmla="*/ 11 h 27"/>
                    <a:gd name="T54" fmla="*/ 5 w 19"/>
                    <a:gd name="T55" fmla="*/ 10 h 27"/>
                    <a:gd name="T56" fmla="*/ 4 w 19"/>
                    <a:gd name="T57" fmla="*/ 11 h 27"/>
                    <a:gd name="T58" fmla="*/ 3 w 19"/>
                    <a:gd name="T59" fmla="*/ 10 h 27"/>
                    <a:gd name="T60" fmla="*/ 3 w 19"/>
                    <a:gd name="T61" fmla="*/ 10 h 27"/>
                    <a:gd name="T62" fmla="*/ 3 w 19"/>
                    <a:gd name="T63" fmla="*/ 8 h 27"/>
                    <a:gd name="T64" fmla="*/ 2 w 19"/>
                    <a:gd name="T65" fmla="*/ 6 h 27"/>
                    <a:gd name="T66" fmla="*/ 3 w 19"/>
                    <a:gd name="T67" fmla="*/ 2 h 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 h="27">
                      <a:moveTo>
                        <a:pt x="4" y="0"/>
                      </a:moveTo>
                      <a:cubicBezTo>
                        <a:pt x="4" y="0"/>
                        <a:pt x="4" y="0"/>
                        <a:pt x="4" y="0"/>
                      </a:cubicBezTo>
                      <a:cubicBezTo>
                        <a:pt x="3" y="1"/>
                        <a:pt x="3" y="1"/>
                        <a:pt x="3" y="2"/>
                      </a:cubicBezTo>
                      <a:cubicBezTo>
                        <a:pt x="2" y="3"/>
                        <a:pt x="2" y="6"/>
                        <a:pt x="1" y="7"/>
                      </a:cubicBezTo>
                      <a:cubicBezTo>
                        <a:pt x="1" y="8"/>
                        <a:pt x="0" y="8"/>
                        <a:pt x="0" y="9"/>
                      </a:cubicBezTo>
                      <a:cubicBezTo>
                        <a:pt x="0" y="10"/>
                        <a:pt x="0" y="10"/>
                        <a:pt x="0" y="11"/>
                      </a:cubicBezTo>
                      <a:cubicBezTo>
                        <a:pt x="0" y="11"/>
                        <a:pt x="0" y="11"/>
                        <a:pt x="0" y="12"/>
                      </a:cubicBezTo>
                      <a:cubicBezTo>
                        <a:pt x="0" y="13"/>
                        <a:pt x="0" y="13"/>
                        <a:pt x="0" y="13"/>
                      </a:cubicBezTo>
                      <a:cubicBezTo>
                        <a:pt x="0" y="14"/>
                        <a:pt x="0" y="15"/>
                        <a:pt x="0" y="16"/>
                      </a:cubicBezTo>
                      <a:cubicBezTo>
                        <a:pt x="0" y="16"/>
                        <a:pt x="0" y="16"/>
                        <a:pt x="0" y="16"/>
                      </a:cubicBezTo>
                      <a:cubicBezTo>
                        <a:pt x="0" y="17"/>
                        <a:pt x="0" y="17"/>
                        <a:pt x="0" y="17"/>
                      </a:cubicBezTo>
                      <a:cubicBezTo>
                        <a:pt x="0" y="18"/>
                        <a:pt x="1" y="19"/>
                        <a:pt x="1" y="20"/>
                      </a:cubicBezTo>
                      <a:cubicBezTo>
                        <a:pt x="1" y="20"/>
                        <a:pt x="1" y="20"/>
                        <a:pt x="1" y="20"/>
                      </a:cubicBezTo>
                      <a:cubicBezTo>
                        <a:pt x="1" y="21"/>
                        <a:pt x="1" y="21"/>
                        <a:pt x="1" y="21"/>
                      </a:cubicBezTo>
                      <a:cubicBezTo>
                        <a:pt x="1" y="22"/>
                        <a:pt x="2" y="22"/>
                        <a:pt x="2" y="23"/>
                      </a:cubicBezTo>
                      <a:cubicBezTo>
                        <a:pt x="2" y="23"/>
                        <a:pt x="2" y="23"/>
                        <a:pt x="2" y="23"/>
                      </a:cubicBezTo>
                      <a:cubicBezTo>
                        <a:pt x="2" y="23"/>
                        <a:pt x="2" y="23"/>
                        <a:pt x="2" y="23"/>
                      </a:cubicBezTo>
                      <a:cubicBezTo>
                        <a:pt x="2" y="24"/>
                        <a:pt x="3" y="24"/>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6"/>
                        <a:pt x="3" y="26"/>
                      </a:cubicBezTo>
                      <a:cubicBezTo>
                        <a:pt x="3" y="26"/>
                        <a:pt x="3" y="26"/>
                        <a:pt x="3" y="26"/>
                      </a:cubicBezTo>
                      <a:cubicBezTo>
                        <a:pt x="4" y="26"/>
                        <a:pt x="4" y="26"/>
                        <a:pt x="4" y="26"/>
                      </a:cubicBezTo>
                      <a:cubicBezTo>
                        <a:pt x="4" y="26"/>
                        <a:pt x="5" y="26"/>
                        <a:pt x="5" y="26"/>
                      </a:cubicBezTo>
                      <a:cubicBezTo>
                        <a:pt x="5" y="26"/>
                        <a:pt x="5" y="26"/>
                        <a:pt x="5" y="27"/>
                      </a:cubicBezTo>
                      <a:cubicBezTo>
                        <a:pt x="5" y="27"/>
                        <a:pt x="6" y="27"/>
                        <a:pt x="6" y="27"/>
                      </a:cubicBezTo>
                      <a:cubicBezTo>
                        <a:pt x="7" y="27"/>
                        <a:pt x="7" y="27"/>
                        <a:pt x="7" y="27"/>
                      </a:cubicBezTo>
                      <a:cubicBezTo>
                        <a:pt x="8" y="27"/>
                        <a:pt x="8" y="26"/>
                        <a:pt x="9" y="26"/>
                      </a:cubicBezTo>
                      <a:cubicBezTo>
                        <a:pt x="9" y="26"/>
                        <a:pt x="9" y="27"/>
                        <a:pt x="9" y="27"/>
                      </a:cubicBezTo>
                      <a:cubicBezTo>
                        <a:pt x="9" y="27"/>
                        <a:pt x="10" y="27"/>
                        <a:pt x="10" y="27"/>
                      </a:cubicBezTo>
                      <a:cubicBezTo>
                        <a:pt x="10" y="27"/>
                        <a:pt x="11" y="27"/>
                        <a:pt x="11" y="26"/>
                      </a:cubicBezTo>
                      <a:cubicBezTo>
                        <a:pt x="12" y="26"/>
                        <a:pt x="12" y="25"/>
                        <a:pt x="12" y="25"/>
                      </a:cubicBezTo>
                      <a:cubicBezTo>
                        <a:pt x="12" y="25"/>
                        <a:pt x="12" y="25"/>
                        <a:pt x="13" y="26"/>
                      </a:cubicBezTo>
                      <a:cubicBezTo>
                        <a:pt x="13" y="26"/>
                        <a:pt x="13" y="26"/>
                        <a:pt x="13" y="26"/>
                      </a:cubicBezTo>
                      <a:cubicBezTo>
                        <a:pt x="13" y="26"/>
                        <a:pt x="14" y="25"/>
                        <a:pt x="15" y="24"/>
                      </a:cubicBezTo>
                      <a:cubicBezTo>
                        <a:pt x="15" y="23"/>
                        <a:pt x="16" y="22"/>
                        <a:pt x="16" y="22"/>
                      </a:cubicBezTo>
                      <a:cubicBezTo>
                        <a:pt x="16" y="22"/>
                        <a:pt x="16" y="22"/>
                        <a:pt x="16" y="23"/>
                      </a:cubicBezTo>
                      <a:cubicBezTo>
                        <a:pt x="16" y="23"/>
                        <a:pt x="17" y="23"/>
                        <a:pt x="17" y="23"/>
                      </a:cubicBezTo>
                      <a:cubicBezTo>
                        <a:pt x="17" y="23"/>
                        <a:pt x="18" y="21"/>
                        <a:pt x="19" y="20"/>
                      </a:cubicBezTo>
                      <a:cubicBezTo>
                        <a:pt x="19" y="20"/>
                        <a:pt x="19" y="20"/>
                        <a:pt x="19" y="20"/>
                      </a:cubicBezTo>
                      <a:cubicBezTo>
                        <a:pt x="19" y="20"/>
                        <a:pt x="19" y="20"/>
                        <a:pt x="19" y="20"/>
                      </a:cubicBezTo>
                      <a:cubicBezTo>
                        <a:pt x="18" y="19"/>
                        <a:pt x="18" y="19"/>
                        <a:pt x="18" y="19"/>
                      </a:cubicBezTo>
                      <a:cubicBezTo>
                        <a:pt x="18" y="19"/>
                        <a:pt x="18" y="19"/>
                        <a:pt x="18" y="19"/>
                      </a:cubicBezTo>
                      <a:cubicBezTo>
                        <a:pt x="18" y="19"/>
                        <a:pt x="18" y="19"/>
                        <a:pt x="18" y="19"/>
                      </a:cubicBezTo>
                      <a:cubicBezTo>
                        <a:pt x="17" y="19"/>
                        <a:pt x="17" y="19"/>
                        <a:pt x="17" y="19"/>
                      </a:cubicBezTo>
                      <a:cubicBezTo>
                        <a:pt x="16" y="20"/>
                        <a:pt x="15" y="22"/>
                        <a:pt x="14" y="22"/>
                      </a:cubicBezTo>
                      <a:cubicBezTo>
                        <a:pt x="14" y="22"/>
                        <a:pt x="14" y="22"/>
                        <a:pt x="14" y="22"/>
                      </a:cubicBezTo>
                      <a:cubicBezTo>
                        <a:pt x="14" y="22"/>
                        <a:pt x="14" y="22"/>
                        <a:pt x="14" y="22"/>
                      </a:cubicBezTo>
                      <a:cubicBezTo>
                        <a:pt x="13" y="22"/>
                        <a:pt x="13" y="22"/>
                        <a:pt x="13" y="23"/>
                      </a:cubicBezTo>
                      <a:cubicBezTo>
                        <a:pt x="12" y="23"/>
                        <a:pt x="12" y="24"/>
                        <a:pt x="11" y="24"/>
                      </a:cubicBezTo>
                      <a:cubicBezTo>
                        <a:pt x="11" y="24"/>
                        <a:pt x="11" y="23"/>
                        <a:pt x="11" y="23"/>
                      </a:cubicBezTo>
                      <a:cubicBezTo>
                        <a:pt x="11" y="23"/>
                        <a:pt x="10" y="23"/>
                        <a:pt x="10" y="23"/>
                      </a:cubicBezTo>
                      <a:cubicBezTo>
                        <a:pt x="10" y="23"/>
                        <a:pt x="9" y="23"/>
                        <a:pt x="9" y="23"/>
                      </a:cubicBezTo>
                      <a:cubicBezTo>
                        <a:pt x="8" y="23"/>
                        <a:pt x="8" y="24"/>
                        <a:pt x="8" y="24"/>
                      </a:cubicBezTo>
                      <a:cubicBezTo>
                        <a:pt x="7" y="24"/>
                        <a:pt x="7" y="23"/>
                        <a:pt x="7" y="23"/>
                      </a:cubicBezTo>
                      <a:cubicBezTo>
                        <a:pt x="7" y="22"/>
                        <a:pt x="7" y="22"/>
                        <a:pt x="6" y="22"/>
                      </a:cubicBezTo>
                      <a:cubicBezTo>
                        <a:pt x="6" y="22"/>
                        <a:pt x="6" y="22"/>
                        <a:pt x="6" y="23"/>
                      </a:cubicBezTo>
                      <a:cubicBezTo>
                        <a:pt x="5" y="23"/>
                        <a:pt x="5" y="23"/>
                        <a:pt x="5" y="23"/>
                      </a:cubicBezTo>
                      <a:cubicBezTo>
                        <a:pt x="5" y="23"/>
                        <a:pt x="4" y="22"/>
                        <a:pt x="5" y="21"/>
                      </a:cubicBezTo>
                      <a:cubicBezTo>
                        <a:pt x="5" y="20"/>
                        <a:pt x="3" y="21"/>
                        <a:pt x="3" y="19"/>
                      </a:cubicBezTo>
                      <a:cubicBezTo>
                        <a:pt x="3" y="18"/>
                        <a:pt x="1" y="19"/>
                        <a:pt x="2" y="16"/>
                      </a:cubicBezTo>
                      <a:cubicBezTo>
                        <a:pt x="3" y="15"/>
                        <a:pt x="1" y="15"/>
                        <a:pt x="2" y="12"/>
                      </a:cubicBezTo>
                      <a:cubicBezTo>
                        <a:pt x="2" y="11"/>
                        <a:pt x="1" y="10"/>
                        <a:pt x="2" y="8"/>
                      </a:cubicBezTo>
                      <a:cubicBezTo>
                        <a:pt x="2" y="7"/>
                        <a:pt x="1" y="5"/>
                        <a:pt x="3" y="3"/>
                      </a:cubicBezTo>
                      <a:cubicBezTo>
                        <a:pt x="3" y="2"/>
                        <a:pt x="3" y="1"/>
                        <a:pt x="4" y="0"/>
                      </a:cubicBezTo>
                    </a:path>
                  </a:pathLst>
                </a:custGeom>
                <a:solidFill>
                  <a:srgbClr val="A57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5" name="Freeform 9446">
                  <a:extLst>
                    <a:ext uri="{FF2B5EF4-FFF2-40B4-BE49-F238E27FC236}">
                      <a16:creationId xmlns:a16="http://schemas.microsoft.com/office/drawing/2014/main" id="{67D9AE43-9CF1-3B87-1654-A119F50D1EDA}"/>
                    </a:ext>
                  </a:extLst>
                </p:cNvPr>
                <p:cNvSpPr>
                  <a:spLocks/>
                </p:cNvSpPr>
                <p:nvPr/>
              </p:nvSpPr>
              <p:spPr bwMode="auto">
                <a:xfrm>
                  <a:off x="4382" y="2441"/>
                  <a:ext cx="2" cy="2"/>
                </a:xfrm>
                <a:custGeom>
                  <a:avLst/>
                  <a:gdLst>
                    <a:gd name="T0" fmla="*/ 1 w 2"/>
                    <a:gd name="T1" fmla="*/ 0 h 3"/>
                    <a:gd name="T2" fmla="*/ 1 w 2"/>
                    <a:gd name="T3" fmla="*/ 0 h 3"/>
                    <a:gd name="T4" fmla="*/ 0 w 2"/>
                    <a:gd name="T5" fmla="*/ 1 h 3"/>
                    <a:gd name="T6" fmla="*/ 1 w 2"/>
                    <a:gd name="T7" fmla="*/ 1 h 3"/>
                    <a:gd name="T8" fmla="*/ 1 w 2"/>
                    <a:gd name="T9" fmla="*/ 1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0"/>
                        <a:pt x="1" y="0"/>
                        <a:pt x="1" y="0"/>
                      </a:cubicBezTo>
                      <a:cubicBezTo>
                        <a:pt x="2" y="0"/>
                        <a:pt x="1" y="2"/>
                        <a:pt x="0" y="3"/>
                      </a:cubicBezTo>
                      <a:cubicBezTo>
                        <a:pt x="0" y="3"/>
                        <a:pt x="0" y="3"/>
                        <a:pt x="1" y="3"/>
                      </a:cubicBezTo>
                      <a:cubicBezTo>
                        <a:pt x="1" y="3"/>
                        <a:pt x="1" y="3"/>
                        <a:pt x="1" y="3"/>
                      </a:cubicBezTo>
                      <a:cubicBezTo>
                        <a:pt x="2" y="1"/>
                        <a:pt x="2"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6" name="Freeform 9447">
                  <a:extLst>
                    <a:ext uri="{FF2B5EF4-FFF2-40B4-BE49-F238E27FC236}">
                      <a16:creationId xmlns:a16="http://schemas.microsoft.com/office/drawing/2014/main" id="{28C630D3-E940-443E-5D6F-5AF6D966EDF8}"/>
                    </a:ext>
                  </a:extLst>
                </p:cNvPr>
                <p:cNvSpPr>
                  <a:spLocks/>
                </p:cNvSpPr>
                <p:nvPr/>
              </p:nvSpPr>
              <p:spPr bwMode="auto">
                <a:xfrm>
                  <a:off x="4385" y="2438"/>
                  <a:ext cx="1" cy="3"/>
                </a:xfrm>
                <a:custGeom>
                  <a:avLst/>
                  <a:gdLst>
                    <a:gd name="T0" fmla="*/ 1 w 1"/>
                    <a:gd name="T1" fmla="*/ 0 h 4"/>
                    <a:gd name="T2" fmla="*/ 1 w 1"/>
                    <a:gd name="T3" fmla="*/ 2 h 4"/>
                    <a:gd name="T4" fmla="*/ 1 w 1"/>
                    <a:gd name="T5" fmla="*/ 1 h 4"/>
                    <a:gd name="T6" fmla="*/ 1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0"/>
                      </a:moveTo>
                      <a:cubicBezTo>
                        <a:pt x="0" y="1"/>
                        <a:pt x="0" y="4"/>
                        <a:pt x="1" y="4"/>
                      </a:cubicBezTo>
                      <a:cubicBezTo>
                        <a:pt x="1" y="3"/>
                        <a:pt x="1" y="1"/>
                        <a:pt x="1" y="1"/>
                      </a:cubicBezTo>
                      <a:cubicBezTo>
                        <a:pt x="1" y="0"/>
                        <a:pt x="1"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7" name="Freeform 9448">
                  <a:extLst>
                    <a:ext uri="{FF2B5EF4-FFF2-40B4-BE49-F238E27FC236}">
                      <a16:creationId xmlns:a16="http://schemas.microsoft.com/office/drawing/2014/main" id="{A880D311-9CA7-E613-7B78-55D2796D68A6}"/>
                    </a:ext>
                  </a:extLst>
                </p:cNvPr>
                <p:cNvSpPr>
                  <a:spLocks/>
                </p:cNvSpPr>
                <p:nvPr/>
              </p:nvSpPr>
              <p:spPr bwMode="auto">
                <a:xfrm>
                  <a:off x="4385" y="2445"/>
                  <a:ext cx="1" cy="3"/>
                </a:xfrm>
                <a:custGeom>
                  <a:avLst/>
                  <a:gdLst>
                    <a:gd name="T0" fmla="*/ 0 w 1"/>
                    <a:gd name="T1" fmla="*/ 0 h 4"/>
                    <a:gd name="T2" fmla="*/ 0 w 1"/>
                    <a:gd name="T3" fmla="*/ 0 h 4"/>
                    <a:gd name="T4" fmla="*/ 0 w 1"/>
                    <a:gd name="T5" fmla="*/ 0 h 4"/>
                    <a:gd name="T6" fmla="*/ 0 w 1"/>
                    <a:gd name="T7" fmla="*/ 0 h 4"/>
                    <a:gd name="T8" fmla="*/ 0 w 1"/>
                    <a:gd name="T9" fmla="*/ 2 h 4"/>
                    <a:gd name="T10" fmla="*/ 1 w 1"/>
                    <a:gd name="T11" fmla="*/ 0 h 4"/>
                    <a:gd name="T12" fmla="*/ 0 w 1"/>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0"/>
                      </a:moveTo>
                      <a:cubicBezTo>
                        <a:pt x="0" y="0"/>
                        <a:pt x="0" y="0"/>
                        <a:pt x="0" y="0"/>
                      </a:cubicBezTo>
                      <a:cubicBezTo>
                        <a:pt x="0" y="0"/>
                        <a:pt x="0" y="0"/>
                        <a:pt x="0" y="0"/>
                      </a:cubicBezTo>
                      <a:cubicBezTo>
                        <a:pt x="0" y="0"/>
                        <a:pt x="0" y="0"/>
                        <a:pt x="0" y="0"/>
                      </a:cubicBezTo>
                      <a:cubicBezTo>
                        <a:pt x="1" y="0"/>
                        <a:pt x="0" y="3"/>
                        <a:pt x="0" y="4"/>
                      </a:cubicBezTo>
                      <a:cubicBezTo>
                        <a:pt x="1" y="3"/>
                        <a:pt x="1" y="1"/>
                        <a:pt x="1" y="0"/>
                      </a:cubicBezTo>
                      <a:cubicBezTo>
                        <a:pt x="1" y="0"/>
                        <a:pt x="0"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8" name="Freeform 9449">
                  <a:extLst>
                    <a:ext uri="{FF2B5EF4-FFF2-40B4-BE49-F238E27FC236}">
                      <a16:creationId xmlns:a16="http://schemas.microsoft.com/office/drawing/2014/main" id="{8A8CBFBA-60B4-75D5-B72E-E79E04CB388B}"/>
                    </a:ext>
                  </a:extLst>
                </p:cNvPr>
                <p:cNvSpPr>
                  <a:spLocks noEditPoints="1"/>
                </p:cNvSpPr>
                <p:nvPr/>
              </p:nvSpPr>
              <p:spPr bwMode="auto">
                <a:xfrm>
                  <a:off x="4389" y="2441"/>
                  <a:ext cx="1" cy="4"/>
                </a:xfrm>
                <a:custGeom>
                  <a:avLst/>
                  <a:gdLst>
                    <a:gd name="T0" fmla="*/ 1 w 2"/>
                    <a:gd name="T1" fmla="*/ 0 h 5"/>
                    <a:gd name="T2" fmla="*/ 0 w 2"/>
                    <a:gd name="T3" fmla="*/ 2 h 5"/>
                    <a:gd name="T4" fmla="*/ 0 w 2"/>
                    <a:gd name="T5" fmla="*/ 2 h 5"/>
                    <a:gd name="T6" fmla="*/ 0 w 2"/>
                    <a:gd name="T7" fmla="*/ 2 h 5"/>
                    <a:gd name="T8" fmla="*/ 0 w 2"/>
                    <a:gd name="T9" fmla="*/ 2 h 5"/>
                    <a:gd name="T10" fmla="*/ 1 w 2"/>
                    <a:gd name="T11" fmla="*/ 0 h 5"/>
                    <a:gd name="T12" fmla="*/ 1 w 2"/>
                    <a:gd name="T13" fmla="*/ 0 h 5"/>
                    <a:gd name="T14" fmla="*/ 1 w 2"/>
                    <a:gd name="T15" fmla="*/ 0 h 5"/>
                    <a:gd name="T16" fmla="*/ 1 w 2"/>
                    <a:gd name="T17" fmla="*/ 0 h 5"/>
                    <a:gd name="T18" fmla="*/ 1 w 2"/>
                    <a:gd name="T19" fmla="*/ 0 h 5"/>
                    <a:gd name="T20" fmla="*/ 1 w 2"/>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5">
                      <a:moveTo>
                        <a:pt x="1" y="0"/>
                      </a:moveTo>
                      <a:cubicBezTo>
                        <a:pt x="1" y="0"/>
                        <a:pt x="0" y="1"/>
                        <a:pt x="0" y="2"/>
                      </a:cubicBezTo>
                      <a:cubicBezTo>
                        <a:pt x="0" y="2"/>
                        <a:pt x="0" y="5"/>
                        <a:pt x="0" y="5"/>
                      </a:cubicBezTo>
                      <a:cubicBezTo>
                        <a:pt x="0" y="5"/>
                        <a:pt x="0" y="5"/>
                        <a:pt x="0" y="5"/>
                      </a:cubicBezTo>
                      <a:cubicBezTo>
                        <a:pt x="1" y="5"/>
                        <a:pt x="0" y="4"/>
                        <a:pt x="0" y="3"/>
                      </a:cubicBezTo>
                      <a:cubicBezTo>
                        <a:pt x="1" y="2"/>
                        <a:pt x="1" y="0"/>
                        <a:pt x="1" y="0"/>
                      </a:cubicBezTo>
                      <a:moveTo>
                        <a:pt x="2" y="0"/>
                      </a:moveTo>
                      <a:cubicBezTo>
                        <a:pt x="2" y="0"/>
                        <a:pt x="2" y="0"/>
                        <a:pt x="1" y="0"/>
                      </a:cubicBezTo>
                      <a:cubicBezTo>
                        <a:pt x="2" y="0"/>
                        <a:pt x="2" y="0"/>
                        <a:pt x="2" y="0"/>
                      </a:cubicBezTo>
                      <a:cubicBezTo>
                        <a:pt x="2" y="0"/>
                        <a:pt x="2" y="0"/>
                        <a:pt x="2" y="0"/>
                      </a:cubicBezTo>
                      <a:cubicBezTo>
                        <a:pt x="2" y="0"/>
                        <a:pt x="2" y="0"/>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69" name="Freeform 9450">
                  <a:extLst>
                    <a:ext uri="{FF2B5EF4-FFF2-40B4-BE49-F238E27FC236}">
                      <a16:creationId xmlns:a16="http://schemas.microsoft.com/office/drawing/2014/main" id="{3DB75B11-968B-4D11-4029-8798092D8B89}"/>
                    </a:ext>
                  </a:extLst>
                </p:cNvPr>
                <p:cNvSpPr>
                  <a:spLocks noEditPoints="1"/>
                </p:cNvSpPr>
                <p:nvPr/>
              </p:nvSpPr>
              <p:spPr bwMode="auto">
                <a:xfrm>
                  <a:off x="4389" y="2437"/>
                  <a:ext cx="1" cy="2"/>
                </a:xfrm>
                <a:custGeom>
                  <a:avLst/>
                  <a:gdLst>
                    <a:gd name="T0" fmla="*/ 0 w 1"/>
                    <a:gd name="T1" fmla="*/ 1 h 3"/>
                    <a:gd name="T2" fmla="*/ 0 w 1"/>
                    <a:gd name="T3" fmla="*/ 1 h 3"/>
                    <a:gd name="T4" fmla="*/ 0 w 1"/>
                    <a:gd name="T5" fmla="*/ 1 h 3"/>
                    <a:gd name="T6" fmla="*/ 0 w 1"/>
                    <a:gd name="T7" fmla="*/ 1 h 3"/>
                    <a:gd name="T8" fmla="*/ 0 w 1"/>
                    <a:gd name="T9" fmla="*/ 0 h 3"/>
                    <a:gd name="T10" fmla="*/ 0 w 1"/>
                    <a:gd name="T11" fmla="*/ 1 h 3"/>
                    <a:gd name="T12" fmla="*/ 0 w 1"/>
                    <a:gd name="T13" fmla="*/ 1 h 3"/>
                    <a:gd name="T14" fmla="*/ 0 w 1"/>
                    <a:gd name="T15" fmla="*/ 1 h 3"/>
                    <a:gd name="T16" fmla="*/ 0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0" y="1"/>
                      </a:moveTo>
                      <a:cubicBezTo>
                        <a:pt x="0" y="1"/>
                        <a:pt x="0" y="1"/>
                        <a:pt x="0" y="1"/>
                      </a:cubicBezTo>
                      <a:cubicBezTo>
                        <a:pt x="0" y="1"/>
                        <a:pt x="0" y="1"/>
                        <a:pt x="0" y="1"/>
                      </a:cubicBezTo>
                      <a:cubicBezTo>
                        <a:pt x="0" y="1"/>
                        <a:pt x="0" y="1"/>
                        <a:pt x="0" y="1"/>
                      </a:cubicBezTo>
                      <a:moveTo>
                        <a:pt x="0" y="0"/>
                      </a:moveTo>
                      <a:cubicBezTo>
                        <a:pt x="0" y="0"/>
                        <a:pt x="0" y="0"/>
                        <a:pt x="0" y="1"/>
                      </a:cubicBezTo>
                      <a:cubicBezTo>
                        <a:pt x="0" y="1"/>
                        <a:pt x="0" y="1"/>
                        <a:pt x="0" y="1"/>
                      </a:cubicBezTo>
                      <a:cubicBezTo>
                        <a:pt x="0" y="1"/>
                        <a:pt x="0" y="2"/>
                        <a:pt x="0" y="3"/>
                      </a:cubicBezTo>
                      <a:cubicBezTo>
                        <a:pt x="1" y="2"/>
                        <a:pt x="1"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0" name="Freeform 9451">
                  <a:extLst>
                    <a:ext uri="{FF2B5EF4-FFF2-40B4-BE49-F238E27FC236}">
                      <a16:creationId xmlns:a16="http://schemas.microsoft.com/office/drawing/2014/main" id="{8D6AF2FA-12E1-191E-2239-54577D368319}"/>
                    </a:ext>
                  </a:extLst>
                </p:cNvPr>
                <p:cNvSpPr>
                  <a:spLocks noEditPoints="1"/>
                </p:cNvSpPr>
                <p:nvPr/>
              </p:nvSpPr>
              <p:spPr bwMode="auto">
                <a:xfrm>
                  <a:off x="4381" y="2452"/>
                  <a:ext cx="1" cy="4"/>
                </a:xfrm>
                <a:custGeom>
                  <a:avLst/>
                  <a:gdLst>
                    <a:gd name="T0" fmla="*/ 1 w 1"/>
                    <a:gd name="T1" fmla="*/ 1 h 5"/>
                    <a:gd name="T2" fmla="*/ 0 w 1"/>
                    <a:gd name="T3" fmla="*/ 2 h 5"/>
                    <a:gd name="T4" fmla="*/ 0 w 1"/>
                    <a:gd name="T5" fmla="*/ 2 h 5"/>
                    <a:gd name="T6" fmla="*/ 1 w 1"/>
                    <a:gd name="T7" fmla="*/ 2 h 5"/>
                    <a:gd name="T8" fmla="*/ 1 w 1"/>
                    <a:gd name="T9" fmla="*/ 1 h 5"/>
                    <a:gd name="T10" fmla="*/ 1 w 1"/>
                    <a:gd name="T11" fmla="*/ 1 h 5"/>
                    <a:gd name="T12" fmla="*/ 1 w 1"/>
                    <a:gd name="T13" fmla="*/ 0 h 5"/>
                    <a:gd name="T14" fmla="*/ 1 w 1"/>
                    <a:gd name="T15" fmla="*/ 1 h 5"/>
                    <a:gd name="T16" fmla="*/ 1 w 1"/>
                    <a:gd name="T17" fmla="*/ 1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1"/>
                      </a:moveTo>
                      <a:cubicBezTo>
                        <a:pt x="1" y="1"/>
                        <a:pt x="0" y="2"/>
                        <a:pt x="0" y="3"/>
                      </a:cubicBezTo>
                      <a:cubicBezTo>
                        <a:pt x="0" y="4"/>
                        <a:pt x="0" y="5"/>
                        <a:pt x="0" y="5"/>
                      </a:cubicBezTo>
                      <a:cubicBezTo>
                        <a:pt x="1" y="5"/>
                        <a:pt x="1" y="5"/>
                        <a:pt x="1" y="4"/>
                      </a:cubicBezTo>
                      <a:cubicBezTo>
                        <a:pt x="1" y="4"/>
                        <a:pt x="0" y="2"/>
                        <a:pt x="1" y="1"/>
                      </a:cubicBezTo>
                      <a:cubicBezTo>
                        <a:pt x="1" y="1"/>
                        <a:pt x="1" y="1"/>
                        <a:pt x="1" y="1"/>
                      </a:cubicBezTo>
                      <a:moveTo>
                        <a:pt x="1" y="0"/>
                      </a:moveTo>
                      <a:cubicBezTo>
                        <a:pt x="1" y="0"/>
                        <a:pt x="1" y="1"/>
                        <a:pt x="1" y="1"/>
                      </a:cubicBezTo>
                      <a:cubicBezTo>
                        <a:pt x="1" y="1"/>
                        <a:pt x="1" y="1"/>
                        <a:pt x="1" y="1"/>
                      </a:cubicBezTo>
                      <a:cubicBezTo>
                        <a:pt x="1" y="0"/>
                        <a:pt x="1"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1" name="Freeform 9452">
                  <a:extLst>
                    <a:ext uri="{FF2B5EF4-FFF2-40B4-BE49-F238E27FC236}">
                      <a16:creationId xmlns:a16="http://schemas.microsoft.com/office/drawing/2014/main" id="{38D8B1D0-AE54-53AF-4375-703A2C24087D}"/>
                    </a:ext>
                  </a:extLst>
                </p:cNvPr>
                <p:cNvSpPr>
                  <a:spLocks noEditPoints="1"/>
                </p:cNvSpPr>
                <p:nvPr/>
              </p:nvSpPr>
              <p:spPr bwMode="auto">
                <a:xfrm>
                  <a:off x="4385" y="2450"/>
                  <a:ext cx="3" cy="4"/>
                </a:xfrm>
                <a:custGeom>
                  <a:avLst/>
                  <a:gdLst>
                    <a:gd name="T0" fmla="*/ 1 w 3"/>
                    <a:gd name="T1" fmla="*/ 0 h 5"/>
                    <a:gd name="T2" fmla="*/ 1 w 3"/>
                    <a:gd name="T3" fmla="*/ 1 h 5"/>
                    <a:gd name="T4" fmla="*/ 1 w 3"/>
                    <a:gd name="T5" fmla="*/ 0 h 5"/>
                    <a:gd name="T6" fmla="*/ 1 w 3"/>
                    <a:gd name="T7" fmla="*/ 0 h 5"/>
                    <a:gd name="T8" fmla="*/ 2 w 3"/>
                    <a:gd name="T9" fmla="*/ 0 h 5"/>
                    <a:gd name="T10" fmla="*/ 1 w 3"/>
                    <a:gd name="T11" fmla="*/ 0 h 5"/>
                    <a:gd name="T12" fmla="*/ 1 w 3"/>
                    <a:gd name="T13" fmla="*/ 2 h 5"/>
                    <a:gd name="T14" fmla="*/ 0 w 3"/>
                    <a:gd name="T15" fmla="*/ 2 h 5"/>
                    <a:gd name="T16" fmla="*/ 2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1" y="0"/>
                      </a:moveTo>
                      <a:cubicBezTo>
                        <a:pt x="1" y="1"/>
                        <a:pt x="1" y="1"/>
                        <a:pt x="1" y="1"/>
                      </a:cubicBezTo>
                      <a:cubicBezTo>
                        <a:pt x="1" y="1"/>
                        <a:pt x="1" y="1"/>
                        <a:pt x="1" y="0"/>
                      </a:cubicBezTo>
                      <a:cubicBezTo>
                        <a:pt x="1" y="0"/>
                        <a:pt x="1" y="0"/>
                        <a:pt x="1" y="0"/>
                      </a:cubicBezTo>
                      <a:moveTo>
                        <a:pt x="2" y="0"/>
                      </a:moveTo>
                      <a:cubicBezTo>
                        <a:pt x="1" y="0"/>
                        <a:pt x="1" y="0"/>
                        <a:pt x="1" y="0"/>
                      </a:cubicBezTo>
                      <a:cubicBezTo>
                        <a:pt x="1" y="1"/>
                        <a:pt x="1" y="2"/>
                        <a:pt x="1" y="3"/>
                      </a:cubicBezTo>
                      <a:cubicBezTo>
                        <a:pt x="1" y="3"/>
                        <a:pt x="0" y="4"/>
                        <a:pt x="0" y="5"/>
                      </a:cubicBezTo>
                      <a:cubicBezTo>
                        <a:pt x="1" y="4"/>
                        <a:pt x="3" y="0"/>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2" name="Freeform 9453">
                  <a:extLst>
                    <a:ext uri="{FF2B5EF4-FFF2-40B4-BE49-F238E27FC236}">
                      <a16:creationId xmlns:a16="http://schemas.microsoft.com/office/drawing/2014/main" id="{51CF92BF-9264-93FE-AE6E-B4DCE98F2A84}"/>
                    </a:ext>
                  </a:extLst>
                </p:cNvPr>
                <p:cNvSpPr>
                  <a:spLocks/>
                </p:cNvSpPr>
                <p:nvPr/>
              </p:nvSpPr>
              <p:spPr bwMode="auto">
                <a:xfrm>
                  <a:off x="4390" y="2446"/>
                  <a:ext cx="2" cy="4"/>
                </a:xfrm>
                <a:custGeom>
                  <a:avLst/>
                  <a:gdLst>
                    <a:gd name="T0" fmla="*/ 2 w 2"/>
                    <a:gd name="T1" fmla="*/ 0 h 5"/>
                    <a:gd name="T2" fmla="*/ 1 w 2"/>
                    <a:gd name="T3" fmla="*/ 2 h 5"/>
                    <a:gd name="T4" fmla="*/ 1 w 2"/>
                    <a:gd name="T5" fmla="*/ 1 h 5"/>
                    <a:gd name="T6" fmla="*/ 2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0" y="1"/>
                        <a:pt x="0" y="5"/>
                        <a:pt x="1" y="5"/>
                      </a:cubicBezTo>
                      <a:cubicBezTo>
                        <a:pt x="1" y="4"/>
                        <a:pt x="2" y="2"/>
                        <a:pt x="1" y="1"/>
                      </a:cubicBezTo>
                      <a:cubicBezTo>
                        <a:pt x="2" y="0"/>
                        <a:pt x="2" y="0"/>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3" name="Freeform 9454">
                  <a:extLst>
                    <a:ext uri="{FF2B5EF4-FFF2-40B4-BE49-F238E27FC236}">
                      <a16:creationId xmlns:a16="http://schemas.microsoft.com/office/drawing/2014/main" id="{BD17D4D4-DAC3-920A-7E80-B9574EA90906}"/>
                    </a:ext>
                  </a:extLst>
                </p:cNvPr>
                <p:cNvSpPr>
                  <a:spLocks/>
                </p:cNvSpPr>
                <p:nvPr/>
              </p:nvSpPr>
              <p:spPr bwMode="auto">
                <a:xfrm>
                  <a:off x="4392" y="2440"/>
                  <a:ext cx="1" cy="3"/>
                </a:xfrm>
                <a:custGeom>
                  <a:avLst/>
                  <a:gdLst>
                    <a:gd name="T0" fmla="*/ 0 w 1"/>
                    <a:gd name="T1" fmla="*/ 0 h 4"/>
                    <a:gd name="T2" fmla="*/ 0 w 1"/>
                    <a:gd name="T3" fmla="*/ 1 h 4"/>
                    <a:gd name="T4" fmla="*/ 0 w 1"/>
                    <a:gd name="T5" fmla="*/ 1 h 4"/>
                    <a:gd name="T6" fmla="*/ 0 w 1"/>
                    <a:gd name="T7" fmla="*/ 2 h 4"/>
                    <a:gd name="T8" fmla="*/ 0 w 1"/>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4">
                      <a:moveTo>
                        <a:pt x="0" y="0"/>
                      </a:moveTo>
                      <a:cubicBezTo>
                        <a:pt x="0" y="0"/>
                        <a:pt x="0" y="0"/>
                        <a:pt x="0" y="1"/>
                      </a:cubicBezTo>
                      <a:cubicBezTo>
                        <a:pt x="0" y="1"/>
                        <a:pt x="0" y="1"/>
                        <a:pt x="0" y="1"/>
                      </a:cubicBezTo>
                      <a:cubicBezTo>
                        <a:pt x="1" y="1"/>
                        <a:pt x="0" y="3"/>
                        <a:pt x="0" y="4"/>
                      </a:cubicBezTo>
                      <a:cubicBezTo>
                        <a:pt x="1" y="3"/>
                        <a:pt x="1"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4" name="Freeform 9455">
                  <a:extLst>
                    <a:ext uri="{FF2B5EF4-FFF2-40B4-BE49-F238E27FC236}">
                      <a16:creationId xmlns:a16="http://schemas.microsoft.com/office/drawing/2014/main" id="{65F29667-525B-27C8-C952-D5C7EC1D05DA}"/>
                    </a:ext>
                  </a:extLst>
                </p:cNvPr>
                <p:cNvSpPr>
                  <a:spLocks/>
                </p:cNvSpPr>
                <p:nvPr/>
              </p:nvSpPr>
              <p:spPr bwMode="auto">
                <a:xfrm>
                  <a:off x="4385" y="2456"/>
                  <a:ext cx="1" cy="2"/>
                </a:xfrm>
                <a:custGeom>
                  <a:avLst/>
                  <a:gdLst>
                    <a:gd name="T0" fmla="*/ 0 w 1"/>
                    <a:gd name="T1" fmla="*/ 0 h 3"/>
                    <a:gd name="T2" fmla="*/ 1 w 1"/>
                    <a:gd name="T3" fmla="*/ 1 h 3"/>
                    <a:gd name="T4" fmla="*/ 1 w 1"/>
                    <a:gd name="T5" fmla="*/ 1 h 3"/>
                    <a:gd name="T6" fmla="*/ 0 w 1"/>
                    <a:gd name="T7" fmla="*/ 0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1"/>
                        <a:pt x="0" y="3"/>
                        <a:pt x="1" y="3"/>
                      </a:cubicBezTo>
                      <a:cubicBezTo>
                        <a:pt x="1" y="3"/>
                        <a:pt x="1" y="3"/>
                        <a:pt x="1" y="2"/>
                      </a:cubicBezTo>
                      <a:cubicBezTo>
                        <a:pt x="1" y="2"/>
                        <a:pt x="0" y="2"/>
                        <a:pt x="0" y="0"/>
                      </a:cubicBezTo>
                      <a:cubicBezTo>
                        <a:pt x="0" y="0"/>
                        <a:pt x="0"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5" name="Freeform 9456">
                  <a:extLst>
                    <a:ext uri="{FF2B5EF4-FFF2-40B4-BE49-F238E27FC236}">
                      <a16:creationId xmlns:a16="http://schemas.microsoft.com/office/drawing/2014/main" id="{E67D1EAE-1169-34F5-261C-A2F077080C7A}"/>
                    </a:ext>
                  </a:extLst>
                </p:cNvPr>
                <p:cNvSpPr>
                  <a:spLocks noEditPoints="1"/>
                </p:cNvSpPr>
                <p:nvPr/>
              </p:nvSpPr>
              <p:spPr bwMode="auto">
                <a:xfrm>
                  <a:off x="4388" y="2453"/>
                  <a:ext cx="2" cy="4"/>
                </a:xfrm>
                <a:custGeom>
                  <a:avLst/>
                  <a:gdLst>
                    <a:gd name="T0" fmla="*/ 0 w 2"/>
                    <a:gd name="T1" fmla="*/ 2 h 5"/>
                    <a:gd name="T2" fmla="*/ 0 w 2"/>
                    <a:gd name="T3" fmla="*/ 2 h 5"/>
                    <a:gd name="T4" fmla="*/ 0 w 2"/>
                    <a:gd name="T5" fmla="*/ 2 h 5"/>
                    <a:gd name="T6" fmla="*/ 1 w 2"/>
                    <a:gd name="T7" fmla="*/ 0 h 5"/>
                    <a:gd name="T8" fmla="*/ 0 w 2"/>
                    <a:gd name="T9" fmla="*/ 2 h 5"/>
                    <a:gd name="T10" fmla="*/ 1 w 2"/>
                    <a:gd name="T11" fmla="*/ 2 h 5"/>
                    <a:gd name="T12" fmla="*/ 2 w 2"/>
                    <a:gd name="T13" fmla="*/ 0 h 5"/>
                    <a:gd name="T14" fmla="*/ 1 w 2"/>
                    <a:gd name="T15" fmla="*/ 0 h 5"/>
                    <a:gd name="T16" fmla="*/ 1 w 2"/>
                    <a:gd name="T17" fmla="*/ 0 h 5"/>
                    <a:gd name="T18" fmla="*/ 1 w 2"/>
                    <a:gd name="T19" fmla="*/ 0 h 5"/>
                    <a:gd name="T20" fmla="*/ 1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0" y="4"/>
                      </a:moveTo>
                      <a:cubicBezTo>
                        <a:pt x="0" y="4"/>
                        <a:pt x="0" y="5"/>
                        <a:pt x="0" y="5"/>
                      </a:cubicBezTo>
                      <a:cubicBezTo>
                        <a:pt x="0" y="5"/>
                        <a:pt x="0" y="4"/>
                        <a:pt x="0" y="4"/>
                      </a:cubicBezTo>
                      <a:moveTo>
                        <a:pt x="1" y="0"/>
                      </a:moveTo>
                      <a:cubicBezTo>
                        <a:pt x="2" y="1"/>
                        <a:pt x="1" y="3"/>
                        <a:pt x="0" y="4"/>
                      </a:cubicBezTo>
                      <a:cubicBezTo>
                        <a:pt x="0" y="4"/>
                        <a:pt x="1" y="4"/>
                        <a:pt x="1" y="3"/>
                      </a:cubicBezTo>
                      <a:cubicBezTo>
                        <a:pt x="2" y="2"/>
                        <a:pt x="2" y="1"/>
                        <a:pt x="2"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6" name="Freeform 9457">
                  <a:extLst>
                    <a:ext uri="{FF2B5EF4-FFF2-40B4-BE49-F238E27FC236}">
                      <a16:creationId xmlns:a16="http://schemas.microsoft.com/office/drawing/2014/main" id="{C6483504-01A3-9945-9C34-02512C371712}"/>
                    </a:ext>
                  </a:extLst>
                </p:cNvPr>
                <p:cNvSpPr>
                  <a:spLocks noEditPoints="1"/>
                </p:cNvSpPr>
                <p:nvPr/>
              </p:nvSpPr>
              <p:spPr bwMode="auto">
                <a:xfrm>
                  <a:off x="4390" y="2452"/>
                  <a:ext cx="2" cy="4"/>
                </a:xfrm>
                <a:custGeom>
                  <a:avLst/>
                  <a:gdLst>
                    <a:gd name="T0" fmla="*/ 2 w 2"/>
                    <a:gd name="T1" fmla="*/ 1 h 5"/>
                    <a:gd name="T2" fmla="*/ 0 w 2"/>
                    <a:gd name="T3" fmla="*/ 2 h 5"/>
                    <a:gd name="T4" fmla="*/ 2 w 2"/>
                    <a:gd name="T5" fmla="*/ 1 h 5"/>
                    <a:gd name="T6" fmla="*/ 2 w 2"/>
                    <a:gd name="T7" fmla="*/ 1 h 5"/>
                    <a:gd name="T8" fmla="*/ 2 w 2"/>
                    <a:gd name="T9" fmla="*/ 1 h 5"/>
                    <a:gd name="T10" fmla="*/ 2 w 2"/>
                    <a:gd name="T11" fmla="*/ 1 h 5"/>
                    <a:gd name="T12" fmla="*/ 2 w 2"/>
                    <a:gd name="T13" fmla="*/ 0 h 5"/>
                    <a:gd name="T14" fmla="*/ 2 w 2"/>
                    <a:gd name="T15" fmla="*/ 0 h 5"/>
                    <a:gd name="T16" fmla="*/ 2 w 2"/>
                    <a:gd name="T17" fmla="*/ 1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1"/>
                      </a:moveTo>
                      <a:cubicBezTo>
                        <a:pt x="1" y="3"/>
                        <a:pt x="0" y="4"/>
                        <a:pt x="0" y="5"/>
                      </a:cubicBezTo>
                      <a:cubicBezTo>
                        <a:pt x="1" y="4"/>
                        <a:pt x="1" y="3"/>
                        <a:pt x="2" y="1"/>
                      </a:cubicBezTo>
                      <a:moveTo>
                        <a:pt x="2" y="1"/>
                      </a:moveTo>
                      <a:cubicBezTo>
                        <a:pt x="2" y="1"/>
                        <a:pt x="2" y="1"/>
                        <a:pt x="2" y="1"/>
                      </a:cubicBezTo>
                      <a:cubicBezTo>
                        <a:pt x="2" y="1"/>
                        <a:pt x="2" y="1"/>
                        <a:pt x="2" y="1"/>
                      </a:cubicBezTo>
                      <a:moveTo>
                        <a:pt x="2" y="0"/>
                      </a:moveTo>
                      <a:cubicBezTo>
                        <a:pt x="2" y="0"/>
                        <a:pt x="2" y="0"/>
                        <a:pt x="2" y="0"/>
                      </a:cubicBezTo>
                      <a:cubicBezTo>
                        <a:pt x="2" y="1"/>
                        <a:pt x="2" y="1"/>
                        <a:pt x="2" y="1"/>
                      </a:cubicBezTo>
                      <a:cubicBezTo>
                        <a:pt x="2" y="1"/>
                        <a:pt x="2" y="0"/>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7" name="Freeform 9458">
                  <a:extLst>
                    <a:ext uri="{FF2B5EF4-FFF2-40B4-BE49-F238E27FC236}">
                      <a16:creationId xmlns:a16="http://schemas.microsoft.com/office/drawing/2014/main" id="{C1E573A7-E70F-158F-19CF-8C7D776C8F7F}"/>
                    </a:ext>
                  </a:extLst>
                </p:cNvPr>
                <p:cNvSpPr>
                  <a:spLocks noEditPoints="1"/>
                </p:cNvSpPr>
                <p:nvPr/>
              </p:nvSpPr>
              <p:spPr bwMode="auto">
                <a:xfrm>
                  <a:off x="4012" y="3079"/>
                  <a:ext cx="10" cy="26"/>
                </a:xfrm>
                <a:custGeom>
                  <a:avLst/>
                  <a:gdLst>
                    <a:gd name="T0" fmla="*/ 3 w 12"/>
                    <a:gd name="T1" fmla="*/ 10 h 31"/>
                    <a:gd name="T2" fmla="*/ 3 w 12"/>
                    <a:gd name="T3" fmla="*/ 10 h 31"/>
                    <a:gd name="T4" fmla="*/ 3 w 12"/>
                    <a:gd name="T5" fmla="*/ 10 h 31"/>
                    <a:gd name="T6" fmla="*/ 3 w 12"/>
                    <a:gd name="T7" fmla="*/ 10 h 31"/>
                    <a:gd name="T8" fmla="*/ 3 w 12"/>
                    <a:gd name="T9" fmla="*/ 10 h 31"/>
                    <a:gd name="T10" fmla="*/ 3 w 12"/>
                    <a:gd name="T11" fmla="*/ 12 h 31"/>
                    <a:gd name="T12" fmla="*/ 3 w 12"/>
                    <a:gd name="T13" fmla="*/ 13 h 31"/>
                    <a:gd name="T14" fmla="*/ 3 w 12"/>
                    <a:gd name="T15" fmla="*/ 13 h 31"/>
                    <a:gd name="T16" fmla="*/ 3 w 12"/>
                    <a:gd name="T17" fmla="*/ 13 h 31"/>
                    <a:gd name="T18" fmla="*/ 3 w 12"/>
                    <a:gd name="T19" fmla="*/ 10 h 31"/>
                    <a:gd name="T20" fmla="*/ 4 w 12"/>
                    <a:gd name="T21" fmla="*/ 9 h 31"/>
                    <a:gd name="T22" fmla="*/ 4 w 12"/>
                    <a:gd name="T23" fmla="*/ 9 h 31"/>
                    <a:gd name="T24" fmla="*/ 4 w 12"/>
                    <a:gd name="T25" fmla="*/ 9 h 31"/>
                    <a:gd name="T26" fmla="*/ 4 w 12"/>
                    <a:gd name="T27" fmla="*/ 9 h 31"/>
                    <a:gd name="T28" fmla="*/ 4 w 12"/>
                    <a:gd name="T29" fmla="*/ 10 h 31"/>
                    <a:gd name="T30" fmla="*/ 3 w 12"/>
                    <a:gd name="T31" fmla="*/ 11 h 31"/>
                    <a:gd name="T32" fmla="*/ 4 w 12"/>
                    <a:gd name="T33" fmla="*/ 10 h 31"/>
                    <a:gd name="T34" fmla="*/ 4 w 12"/>
                    <a:gd name="T35" fmla="*/ 9 h 31"/>
                    <a:gd name="T36" fmla="*/ 4 w 12"/>
                    <a:gd name="T37" fmla="*/ 6 h 31"/>
                    <a:gd name="T38" fmla="*/ 4 w 12"/>
                    <a:gd name="T39" fmla="*/ 6 h 31"/>
                    <a:gd name="T40" fmla="*/ 4 w 12"/>
                    <a:gd name="T41" fmla="*/ 6 h 31"/>
                    <a:gd name="T42" fmla="*/ 4 w 12"/>
                    <a:gd name="T43" fmla="*/ 6 h 31"/>
                    <a:gd name="T44" fmla="*/ 4 w 12"/>
                    <a:gd name="T45" fmla="*/ 8 h 31"/>
                    <a:gd name="T46" fmla="*/ 4 w 12"/>
                    <a:gd name="T47" fmla="*/ 6 h 31"/>
                    <a:gd name="T48" fmla="*/ 4 w 12"/>
                    <a:gd name="T49" fmla="*/ 4 h 31"/>
                    <a:gd name="T50" fmla="*/ 5 w 12"/>
                    <a:gd name="T51" fmla="*/ 3 h 31"/>
                    <a:gd name="T52" fmla="*/ 4 w 12"/>
                    <a:gd name="T53" fmla="*/ 3 h 31"/>
                    <a:gd name="T54" fmla="*/ 5 w 12"/>
                    <a:gd name="T55" fmla="*/ 3 h 31"/>
                    <a:gd name="T56" fmla="*/ 4 w 12"/>
                    <a:gd name="T57" fmla="*/ 4 h 31"/>
                    <a:gd name="T58" fmla="*/ 5 w 12"/>
                    <a:gd name="T59" fmla="*/ 0 h 31"/>
                    <a:gd name="T60" fmla="*/ 0 w 12"/>
                    <a:gd name="T61" fmla="*/ 15 h 31"/>
                    <a:gd name="T62" fmla="*/ 1 w 12"/>
                    <a:gd name="T63" fmla="*/ 15 h 31"/>
                    <a:gd name="T64" fmla="*/ 2 w 12"/>
                    <a:gd name="T65" fmla="*/ 15 h 31"/>
                    <a:gd name="T66" fmla="*/ 3 w 12"/>
                    <a:gd name="T67" fmla="*/ 15 h 31"/>
                    <a:gd name="T68" fmla="*/ 3 w 12"/>
                    <a:gd name="T69" fmla="*/ 15 h 31"/>
                    <a:gd name="T70" fmla="*/ 3 w 12"/>
                    <a:gd name="T71" fmla="*/ 15 h 31"/>
                    <a:gd name="T72" fmla="*/ 3 w 12"/>
                    <a:gd name="T73" fmla="*/ 15 h 31"/>
                    <a:gd name="T74" fmla="*/ 3 w 12"/>
                    <a:gd name="T75" fmla="*/ 13 h 31"/>
                    <a:gd name="T76" fmla="*/ 4 w 12"/>
                    <a:gd name="T77" fmla="*/ 11 h 31"/>
                    <a:gd name="T78" fmla="*/ 6 w 12"/>
                    <a:gd name="T79" fmla="*/ 7 h 31"/>
                    <a:gd name="T80" fmla="*/ 6 w 12"/>
                    <a:gd name="T81" fmla="*/ 4 h 31"/>
                    <a:gd name="T82" fmla="*/ 5 w 12"/>
                    <a:gd name="T83" fmla="*/ 2 h 31"/>
                    <a:gd name="T84" fmla="*/ 5 w 12"/>
                    <a:gd name="T85" fmla="*/ 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 h="31">
                      <a:moveTo>
                        <a:pt x="5" y="20"/>
                      </a:moveTo>
                      <a:cubicBezTo>
                        <a:pt x="5" y="20"/>
                        <a:pt x="5" y="20"/>
                        <a:pt x="5" y="20"/>
                      </a:cubicBezTo>
                      <a:cubicBezTo>
                        <a:pt x="5" y="20"/>
                        <a:pt x="5" y="20"/>
                        <a:pt x="5" y="20"/>
                      </a:cubicBezTo>
                      <a:cubicBezTo>
                        <a:pt x="5" y="20"/>
                        <a:pt x="5" y="20"/>
                        <a:pt x="5" y="20"/>
                      </a:cubicBezTo>
                      <a:cubicBezTo>
                        <a:pt x="5" y="20"/>
                        <a:pt x="5" y="20"/>
                        <a:pt x="5" y="20"/>
                      </a:cubicBezTo>
                      <a:cubicBezTo>
                        <a:pt x="5" y="22"/>
                        <a:pt x="6" y="22"/>
                        <a:pt x="5" y="24"/>
                      </a:cubicBezTo>
                      <a:cubicBezTo>
                        <a:pt x="4" y="24"/>
                        <a:pt x="4" y="25"/>
                        <a:pt x="4" y="25"/>
                      </a:cubicBezTo>
                      <a:cubicBezTo>
                        <a:pt x="3" y="25"/>
                        <a:pt x="3" y="25"/>
                        <a:pt x="3" y="25"/>
                      </a:cubicBezTo>
                      <a:cubicBezTo>
                        <a:pt x="3" y="25"/>
                        <a:pt x="3" y="25"/>
                        <a:pt x="4" y="25"/>
                      </a:cubicBezTo>
                      <a:cubicBezTo>
                        <a:pt x="5" y="24"/>
                        <a:pt x="5" y="21"/>
                        <a:pt x="5" y="20"/>
                      </a:cubicBezTo>
                      <a:moveTo>
                        <a:pt x="8" y="19"/>
                      </a:moveTo>
                      <a:cubicBezTo>
                        <a:pt x="8" y="19"/>
                        <a:pt x="8" y="19"/>
                        <a:pt x="8" y="19"/>
                      </a:cubicBezTo>
                      <a:cubicBezTo>
                        <a:pt x="8" y="19"/>
                        <a:pt x="8" y="19"/>
                        <a:pt x="8" y="19"/>
                      </a:cubicBezTo>
                      <a:cubicBezTo>
                        <a:pt x="8" y="19"/>
                        <a:pt x="8" y="19"/>
                        <a:pt x="8" y="19"/>
                      </a:cubicBezTo>
                      <a:cubicBezTo>
                        <a:pt x="8" y="20"/>
                        <a:pt x="8" y="20"/>
                        <a:pt x="8" y="20"/>
                      </a:cubicBezTo>
                      <a:cubicBezTo>
                        <a:pt x="8" y="21"/>
                        <a:pt x="7" y="22"/>
                        <a:pt x="7" y="23"/>
                      </a:cubicBezTo>
                      <a:cubicBezTo>
                        <a:pt x="6" y="22"/>
                        <a:pt x="8" y="21"/>
                        <a:pt x="8" y="20"/>
                      </a:cubicBezTo>
                      <a:cubicBezTo>
                        <a:pt x="8" y="20"/>
                        <a:pt x="8" y="20"/>
                        <a:pt x="8" y="19"/>
                      </a:cubicBezTo>
                      <a:moveTo>
                        <a:pt x="8" y="11"/>
                      </a:moveTo>
                      <a:cubicBezTo>
                        <a:pt x="8" y="11"/>
                        <a:pt x="8" y="11"/>
                        <a:pt x="8" y="11"/>
                      </a:cubicBezTo>
                      <a:cubicBezTo>
                        <a:pt x="8" y="11"/>
                        <a:pt x="8" y="11"/>
                        <a:pt x="8" y="11"/>
                      </a:cubicBezTo>
                      <a:cubicBezTo>
                        <a:pt x="8" y="12"/>
                        <a:pt x="8" y="12"/>
                        <a:pt x="8" y="12"/>
                      </a:cubicBezTo>
                      <a:cubicBezTo>
                        <a:pt x="8" y="13"/>
                        <a:pt x="7" y="15"/>
                        <a:pt x="8" y="16"/>
                      </a:cubicBezTo>
                      <a:cubicBezTo>
                        <a:pt x="7" y="16"/>
                        <a:pt x="7" y="12"/>
                        <a:pt x="8" y="11"/>
                      </a:cubicBezTo>
                      <a:moveTo>
                        <a:pt x="8" y="8"/>
                      </a:moveTo>
                      <a:cubicBezTo>
                        <a:pt x="9" y="7"/>
                        <a:pt x="10" y="5"/>
                        <a:pt x="9" y="5"/>
                      </a:cubicBezTo>
                      <a:cubicBezTo>
                        <a:pt x="8" y="5"/>
                        <a:pt x="8" y="5"/>
                        <a:pt x="8" y="5"/>
                      </a:cubicBezTo>
                      <a:cubicBezTo>
                        <a:pt x="9" y="5"/>
                        <a:pt x="9" y="5"/>
                        <a:pt x="9" y="5"/>
                      </a:cubicBezTo>
                      <a:cubicBezTo>
                        <a:pt x="10" y="5"/>
                        <a:pt x="9" y="7"/>
                        <a:pt x="8" y="8"/>
                      </a:cubicBezTo>
                      <a:moveTo>
                        <a:pt x="9" y="0"/>
                      </a:moveTo>
                      <a:cubicBezTo>
                        <a:pt x="5" y="11"/>
                        <a:pt x="2" y="21"/>
                        <a:pt x="0" y="31"/>
                      </a:cubicBezTo>
                      <a:cubicBezTo>
                        <a:pt x="1" y="31"/>
                        <a:pt x="1" y="31"/>
                        <a:pt x="1" y="31"/>
                      </a:cubicBezTo>
                      <a:cubicBezTo>
                        <a:pt x="1" y="31"/>
                        <a:pt x="2" y="30"/>
                        <a:pt x="2" y="30"/>
                      </a:cubicBezTo>
                      <a:cubicBezTo>
                        <a:pt x="2" y="30"/>
                        <a:pt x="2" y="30"/>
                        <a:pt x="3" y="31"/>
                      </a:cubicBezTo>
                      <a:cubicBezTo>
                        <a:pt x="3" y="31"/>
                        <a:pt x="3" y="31"/>
                        <a:pt x="3" y="31"/>
                      </a:cubicBezTo>
                      <a:cubicBezTo>
                        <a:pt x="3" y="31"/>
                        <a:pt x="3" y="31"/>
                        <a:pt x="3" y="31"/>
                      </a:cubicBezTo>
                      <a:cubicBezTo>
                        <a:pt x="3" y="31"/>
                        <a:pt x="3" y="31"/>
                        <a:pt x="4" y="31"/>
                      </a:cubicBezTo>
                      <a:cubicBezTo>
                        <a:pt x="5" y="31"/>
                        <a:pt x="5" y="27"/>
                        <a:pt x="6" y="27"/>
                      </a:cubicBezTo>
                      <a:cubicBezTo>
                        <a:pt x="8" y="27"/>
                        <a:pt x="7" y="23"/>
                        <a:pt x="8" y="22"/>
                      </a:cubicBezTo>
                      <a:cubicBezTo>
                        <a:pt x="10" y="20"/>
                        <a:pt x="10" y="16"/>
                        <a:pt x="11" y="14"/>
                      </a:cubicBezTo>
                      <a:cubicBezTo>
                        <a:pt x="12" y="12"/>
                        <a:pt x="10" y="11"/>
                        <a:pt x="11" y="8"/>
                      </a:cubicBezTo>
                      <a:cubicBezTo>
                        <a:pt x="12" y="6"/>
                        <a:pt x="10" y="5"/>
                        <a:pt x="10" y="2"/>
                      </a:cubicBezTo>
                      <a:cubicBezTo>
                        <a:pt x="11" y="1"/>
                        <a:pt x="10" y="1"/>
                        <a:pt x="9" y="0"/>
                      </a:cubicBezTo>
                    </a:path>
                  </a:pathLst>
                </a:custGeom>
                <a:solidFill>
                  <a:srgbClr val="C896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8" name="Freeform 9459">
                  <a:extLst>
                    <a:ext uri="{FF2B5EF4-FFF2-40B4-BE49-F238E27FC236}">
                      <a16:creationId xmlns:a16="http://schemas.microsoft.com/office/drawing/2014/main" id="{34FC52FE-4FE3-271B-94E2-998470489162}"/>
                    </a:ext>
                  </a:extLst>
                </p:cNvPr>
                <p:cNvSpPr>
                  <a:spLocks noEditPoints="1"/>
                </p:cNvSpPr>
                <p:nvPr/>
              </p:nvSpPr>
              <p:spPr bwMode="auto">
                <a:xfrm>
                  <a:off x="4006" y="3076"/>
                  <a:ext cx="13" cy="29"/>
                </a:xfrm>
                <a:custGeom>
                  <a:avLst/>
                  <a:gdLst>
                    <a:gd name="T0" fmla="*/ 2 w 16"/>
                    <a:gd name="T1" fmla="*/ 2 h 35"/>
                    <a:gd name="T2" fmla="*/ 2 w 16"/>
                    <a:gd name="T3" fmla="*/ 2 h 35"/>
                    <a:gd name="T4" fmla="*/ 2 w 16"/>
                    <a:gd name="T5" fmla="*/ 2 h 35"/>
                    <a:gd name="T6" fmla="*/ 3 w 16"/>
                    <a:gd name="T7" fmla="*/ 1 h 35"/>
                    <a:gd name="T8" fmla="*/ 2 w 16"/>
                    <a:gd name="T9" fmla="*/ 1 h 35"/>
                    <a:gd name="T10" fmla="*/ 2 w 16"/>
                    <a:gd name="T11" fmla="*/ 1 h 35"/>
                    <a:gd name="T12" fmla="*/ 3 w 16"/>
                    <a:gd name="T13" fmla="*/ 14 h 35"/>
                    <a:gd name="T14" fmla="*/ 3 w 16"/>
                    <a:gd name="T15" fmla="*/ 13 h 35"/>
                    <a:gd name="T16" fmla="*/ 3 w 16"/>
                    <a:gd name="T17" fmla="*/ 14 h 35"/>
                    <a:gd name="T18" fmla="*/ 2 w 16"/>
                    <a:gd name="T19" fmla="*/ 11 h 35"/>
                    <a:gd name="T20" fmla="*/ 2 w 16"/>
                    <a:gd name="T21" fmla="*/ 11 h 35"/>
                    <a:gd name="T22" fmla="*/ 2 w 16"/>
                    <a:gd name="T23" fmla="*/ 12 h 35"/>
                    <a:gd name="T24" fmla="*/ 2 w 16"/>
                    <a:gd name="T25" fmla="*/ 11 h 35"/>
                    <a:gd name="T26" fmla="*/ 4 w 16"/>
                    <a:gd name="T27" fmla="*/ 10 h 35"/>
                    <a:gd name="T28" fmla="*/ 4 w 16"/>
                    <a:gd name="T29" fmla="*/ 12 h 35"/>
                    <a:gd name="T30" fmla="*/ 4 w 16"/>
                    <a:gd name="T31" fmla="*/ 10 h 35"/>
                    <a:gd name="T32" fmla="*/ 4 w 16"/>
                    <a:gd name="T33" fmla="*/ 10 h 35"/>
                    <a:gd name="T34" fmla="*/ 4 w 16"/>
                    <a:gd name="T35" fmla="*/ 10 h 35"/>
                    <a:gd name="T36" fmla="*/ 2 w 16"/>
                    <a:gd name="T37" fmla="*/ 7 h 35"/>
                    <a:gd name="T38" fmla="*/ 3 w 16"/>
                    <a:gd name="T39" fmla="*/ 7 h 35"/>
                    <a:gd name="T40" fmla="*/ 2 w 16"/>
                    <a:gd name="T41" fmla="*/ 7 h 35"/>
                    <a:gd name="T42" fmla="*/ 2 w 16"/>
                    <a:gd name="T43" fmla="*/ 6 h 35"/>
                    <a:gd name="T44" fmla="*/ 2 w 16"/>
                    <a:gd name="T45" fmla="*/ 4 h 35"/>
                    <a:gd name="T46" fmla="*/ 2 w 16"/>
                    <a:gd name="T47" fmla="*/ 6 h 35"/>
                    <a:gd name="T48" fmla="*/ 6 w 16"/>
                    <a:gd name="T49" fmla="*/ 4 h 35"/>
                    <a:gd name="T50" fmla="*/ 6 w 16"/>
                    <a:gd name="T51" fmla="*/ 4 h 35"/>
                    <a:gd name="T52" fmla="*/ 6 w 16"/>
                    <a:gd name="T53" fmla="*/ 4 h 35"/>
                    <a:gd name="T54" fmla="*/ 6 w 16"/>
                    <a:gd name="T55" fmla="*/ 7 h 35"/>
                    <a:gd name="T56" fmla="*/ 6 w 16"/>
                    <a:gd name="T57" fmla="*/ 5 h 35"/>
                    <a:gd name="T58" fmla="*/ 4 w 16"/>
                    <a:gd name="T59" fmla="*/ 4 h 35"/>
                    <a:gd name="T60" fmla="*/ 4 w 16"/>
                    <a:gd name="T61" fmla="*/ 2 h 35"/>
                    <a:gd name="T62" fmla="*/ 5 w 16"/>
                    <a:gd name="T63" fmla="*/ 2 h 35"/>
                    <a:gd name="T64" fmla="*/ 6 w 16"/>
                    <a:gd name="T65" fmla="*/ 3 h 35"/>
                    <a:gd name="T66" fmla="*/ 5 w 16"/>
                    <a:gd name="T67" fmla="*/ 2 h 35"/>
                    <a:gd name="T68" fmla="*/ 5 w 16"/>
                    <a:gd name="T69" fmla="*/ 2 h 35"/>
                    <a:gd name="T70" fmla="*/ 4 w 16"/>
                    <a:gd name="T71" fmla="*/ 0 h 35"/>
                    <a:gd name="T72" fmla="*/ 3 w 16"/>
                    <a:gd name="T73" fmla="*/ 1 h 35"/>
                    <a:gd name="T74" fmla="*/ 2 w 16"/>
                    <a:gd name="T75" fmla="*/ 2 h 35"/>
                    <a:gd name="T76" fmla="*/ 1 w 16"/>
                    <a:gd name="T77" fmla="*/ 7 h 35"/>
                    <a:gd name="T78" fmla="*/ 0 w 16"/>
                    <a:gd name="T79" fmla="*/ 12 h 35"/>
                    <a:gd name="T80" fmla="*/ 2 w 16"/>
                    <a:gd name="T81" fmla="*/ 15 h 35"/>
                    <a:gd name="T82" fmla="*/ 2 w 16"/>
                    <a:gd name="T83" fmla="*/ 16 h 35"/>
                    <a:gd name="T84" fmla="*/ 2 w 16"/>
                    <a:gd name="T85" fmla="*/ 16 h 35"/>
                    <a:gd name="T86" fmla="*/ 2 w 16"/>
                    <a:gd name="T87" fmla="*/ 17 h 35"/>
                    <a:gd name="T88" fmla="*/ 7 w 16"/>
                    <a:gd name="T89" fmla="*/ 2 h 35"/>
                    <a:gd name="T90" fmla="*/ 7 w 16"/>
                    <a:gd name="T91" fmla="*/ 2 h 35"/>
                    <a:gd name="T92" fmla="*/ 6 w 16"/>
                    <a:gd name="T93" fmla="*/ 2 h 35"/>
                    <a:gd name="T94" fmla="*/ 6 w 16"/>
                    <a:gd name="T95" fmla="*/ 0 h 35"/>
                    <a:gd name="T96" fmla="*/ 5 w 16"/>
                    <a:gd name="T97" fmla="*/ 1 h 35"/>
                    <a:gd name="T98" fmla="*/ 4 w 16"/>
                    <a:gd name="T99" fmla="*/ 0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 h="35">
                      <a:moveTo>
                        <a:pt x="3" y="4"/>
                      </a:moveTo>
                      <a:cubicBezTo>
                        <a:pt x="3" y="4"/>
                        <a:pt x="3" y="4"/>
                        <a:pt x="3" y="4"/>
                      </a:cubicBezTo>
                      <a:cubicBezTo>
                        <a:pt x="3" y="4"/>
                        <a:pt x="3" y="4"/>
                        <a:pt x="3" y="4"/>
                      </a:cubicBezTo>
                      <a:moveTo>
                        <a:pt x="5" y="3"/>
                      </a:moveTo>
                      <a:cubicBezTo>
                        <a:pt x="4" y="3"/>
                        <a:pt x="4" y="4"/>
                        <a:pt x="3" y="4"/>
                      </a:cubicBezTo>
                      <a:cubicBezTo>
                        <a:pt x="4" y="4"/>
                        <a:pt x="4" y="3"/>
                        <a:pt x="5" y="3"/>
                      </a:cubicBezTo>
                      <a:moveTo>
                        <a:pt x="6" y="1"/>
                      </a:moveTo>
                      <a:cubicBezTo>
                        <a:pt x="6" y="1"/>
                        <a:pt x="6" y="1"/>
                        <a:pt x="7" y="1"/>
                      </a:cubicBezTo>
                      <a:cubicBezTo>
                        <a:pt x="6" y="1"/>
                        <a:pt x="6" y="1"/>
                        <a:pt x="6" y="1"/>
                      </a:cubicBezTo>
                      <a:moveTo>
                        <a:pt x="6" y="1"/>
                      </a:moveTo>
                      <a:cubicBezTo>
                        <a:pt x="6" y="1"/>
                        <a:pt x="6" y="1"/>
                        <a:pt x="6" y="1"/>
                      </a:cubicBezTo>
                      <a:cubicBezTo>
                        <a:pt x="6" y="1"/>
                        <a:pt x="6" y="1"/>
                        <a:pt x="6" y="1"/>
                      </a:cubicBezTo>
                      <a:cubicBezTo>
                        <a:pt x="6" y="1"/>
                        <a:pt x="6" y="1"/>
                        <a:pt x="6" y="1"/>
                      </a:cubicBezTo>
                      <a:moveTo>
                        <a:pt x="7" y="30"/>
                      </a:moveTo>
                      <a:cubicBezTo>
                        <a:pt x="6" y="30"/>
                        <a:pt x="6" y="29"/>
                        <a:pt x="7" y="28"/>
                      </a:cubicBezTo>
                      <a:cubicBezTo>
                        <a:pt x="7" y="28"/>
                        <a:pt x="7" y="28"/>
                        <a:pt x="7" y="28"/>
                      </a:cubicBezTo>
                      <a:cubicBezTo>
                        <a:pt x="6" y="29"/>
                        <a:pt x="7" y="29"/>
                        <a:pt x="8" y="29"/>
                      </a:cubicBezTo>
                      <a:cubicBezTo>
                        <a:pt x="8" y="30"/>
                        <a:pt x="7" y="30"/>
                        <a:pt x="7" y="30"/>
                      </a:cubicBezTo>
                      <a:moveTo>
                        <a:pt x="3" y="23"/>
                      </a:moveTo>
                      <a:cubicBezTo>
                        <a:pt x="4" y="23"/>
                        <a:pt x="4" y="23"/>
                        <a:pt x="4" y="23"/>
                      </a:cubicBezTo>
                      <a:cubicBezTo>
                        <a:pt x="4" y="23"/>
                        <a:pt x="4" y="23"/>
                        <a:pt x="4" y="23"/>
                      </a:cubicBezTo>
                      <a:cubicBezTo>
                        <a:pt x="3" y="23"/>
                        <a:pt x="3" y="23"/>
                        <a:pt x="3" y="23"/>
                      </a:cubicBezTo>
                      <a:cubicBezTo>
                        <a:pt x="3" y="24"/>
                        <a:pt x="3" y="26"/>
                        <a:pt x="4" y="27"/>
                      </a:cubicBezTo>
                      <a:cubicBezTo>
                        <a:pt x="3" y="27"/>
                        <a:pt x="3" y="27"/>
                        <a:pt x="3" y="27"/>
                      </a:cubicBezTo>
                      <a:cubicBezTo>
                        <a:pt x="3" y="27"/>
                        <a:pt x="2" y="26"/>
                        <a:pt x="3" y="25"/>
                      </a:cubicBezTo>
                      <a:cubicBezTo>
                        <a:pt x="3" y="24"/>
                        <a:pt x="3" y="23"/>
                        <a:pt x="3" y="23"/>
                      </a:cubicBezTo>
                      <a:cubicBezTo>
                        <a:pt x="3" y="23"/>
                        <a:pt x="3" y="23"/>
                        <a:pt x="3" y="23"/>
                      </a:cubicBezTo>
                      <a:moveTo>
                        <a:pt x="9" y="21"/>
                      </a:moveTo>
                      <a:cubicBezTo>
                        <a:pt x="9" y="21"/>
                        <a:pt x="9" y="21"/>
                        <a:pt x="9" y="21"/>
                      </a:cubicBezTo>
                      <a:cubicBezTo>
                        <a:pt x="10" y="21"/>
                        <a:pt x="8" y="24"/>
                        <a:pt x="8" y="25"/>
                      </a:cubicBezTo>
                      <a:cubicBezTo>
                        <a:pt x="8" y="24"/>
                        <a:pt x="8" y="24"/>
                        <a:pt x="9" y="23"/>
                      </a:cubicBezTo>
                      <a:cubicBezTo>
                        <a:pt x="9" y="22"/>
                        <a:pt x="9" y="22"/>
                        <a:pt x="9" y="21"/>
                      </a:cubicBezTo>
                      <a:cubicBezTo>
                        <a:pt x="9" y="21"/>
                        <a:pt x="9" y="21"/>
                        <a:pt x="8" y="21"/>
                      </a:cubicBezTo>
                      <a:cubicBezTo>
                        <a:pt x="9" y="21"/>
                        <a:pt x="9" y="21"/>
                        <a:pt x="9" y="21"/>
                      </a:cubicBezTo>
                      <a:cubicBezTo>
                        <a:pt x="9" y="21"/>
                        <a:pt x="9" y="21"/>
                        <a:pt x="9" y="21"/>
                      </a:cubicBezTo>
                      <a:cubicBezTo>
                        <a:pt x="9" y="21"/>
                        <a:pt x="9" y="21"/>
                        <a:pt x="9" y="21"/>
                      </a:cubicBezTo>
                      <a:moveTo>
                        <a:pt x="6" y="15"/>
                      </a:moveTo>
                      <a:cubicBezTo>
                        <a:pt x="6" y="15"/>
                        <a:pt x="6" y="15"/>
                        <a:pt x="6" y="15"/>
                      </a:cubicBezTo>
                      <a:cubicBezTo>
                        <a:pt x="6" y="14"/>
                        <a:pt x="6" y="14"/>
                        <a:pt x="6" y="14"/>
                      </a:cubicBezTo>
                      <a:cubicBezTo>
                        <a:pt x="7" y="14"/>
                        <a:pt x="7" y="15"/>
                        <a:pt x="7" y="15"/>
                      </a:cubicBezTo>
                      <a:cubicBezTo>
                        <a:pt x="7" y="16"/>
                        <a:pt x="7" y="18"/>
                        <a:pt x="6" y="18"/>
                      </a:cubicBezTo>
                      <a:cubicBezTo>
                        <a:pt x="6" y="18"/>
                        <a:pt x="7" y="15"/>
                        <a:pt x="6" y="15"/>
                      </a:cubicBezTo>
                      <a:cubicBezTo>
                        <a:pt x="6" y="15"/>
                        <a:pt x="6" y="15"/>
                        <a:pt x="6" y="15"/>
                      </a:cubicBezTo>
                      <a:moveTo>
                        <a:pt x="4" y="12"/>
                      </a:moveTo>
                      <a:cubicBezTo>
                        <a:pt x="4" y="12"/>
                        <a:pt x="4" y="12"/>
                        <a:pt x="4" y="12"/>
                      </a:cubicBezTo>
                      <a:cubicBezTo>
                        <a:pt x="4" y="12"/>
                        <a:pt x="5" y="10"/>
                        <a:pt x="5" y="9"/>
                      </a:cubicBezTo>
                      <a:cubicBezTo>
                        <a:pt x="5" y="9"/>
                        <a:pt x="5" y="9"/>
                        <a:pt x="5" y="9"/>
                      </a:cubicBezTo>
                      <a:cubicBezTo>
                        <a:pt x="5" y="10"/>
                        <a:pt x="6" y="11"/>
                        <a:pt x="5" y="12"/>
                      </a:cubicBezTo>
                      <a:cubicBezTo>
                        <a:pt x="5" y="12"/>
                        <a:pt x="4" y="12"/>
                        <a:pt x="4" y="12"/>
                      </a:cubicBezTo>
                      <a:moveTo>
                        <a:pt x="13" y="9"/>
                      </a:moveTo>
                      <a:cubicBezTo>
                        <a:pt x="13" y="9"/>
                        <a:pt x="13" y="9"/>
                        <a:pt x="13" y="9"/>
                      </a:cubicBezTo>
                      <a:cubicBezTo>
                        <a:pt x="13" y="9"/>
                        <a:pt x="13" y="9"/>
                        <a:pt x="13" y="9"/>
                      </a:cubicBezTo>
                      <a:cubicBezTo>
                        <a:pt x="13" y="9"/>
                        <a:pt x="13" y="9"/>
                        <a:pt x="13" y="9"/>
                      </a:cubicBezTo>
                      <a:cubicBezTo>
                        <a:pt x="13" y="9"/>
                        <a:pt x="13" y="9"/>
                        <a:pt x="13" y="9"/>
                      </a:cubicBezTo>
                      <a:cubicBezTo>
                        <a:pt x="13" y="10"/>
                        <a:pt x="12" y="12"/>
                        <a:pt x="12" y="13"/>
                      </a:cubicBezTo>
                      <a:cubicBezTo>
                        <a:pt x="12" y="13"/>
                        <a:pt x="12" y="14"/>
                        <a:pt x="12" y="14"/>
                      </a:cubicBezTo>
                      <a:cubicBezTo>
                        <a:pt x="12" y="14"/>
                        <a:pt x="12" y="15"/>
                        <a:pt x="11" y="15"/>
                      </a:cubicBezTo>
                      <a:cubicBezTo>
                        <a:pt x="11" y="15"/>
                        <a:pt x="12" y="12"/>
                        <a:pt x="12" y="11"/>
                      </a:cubicBezTo>
                      <a:cubicBezTo>
                        <a:pt x="12" y="10"/>
                        <a:pt x="12" y="9"/>
                        <a:pt x="13" y="9"/>
                      </a:cubicBezTo>
                      <a:moveTo>
                        <a:pt x="9" y="9"/>
                      </a:moveTo>
                      <a:cubicBezTo>
                        <a:pt x="8" y="9"/>
                        <a:pt x="7" y="6"/>
                        <a:pt x="9" y="6"/>
                      </a:cubicBezTo>
                      <a:cubicBezTo>
                        <a:pt x="9" y="6"/>
                        <a:pt x="9" y="6"/>
                        <a:pt x="9" y="6"/>
                      </a:cubicBezTo>
                      <a:cubicBezTo>
                        <a:pt x="9" y="6"/>
                        <a:pt x="9" y="9"/>
                        <a:pt x="9" y="9"/>
                      </a:cubicBezTo>
                      <a:moveTo>
                        <a:pt x="11" y="5"/>
                      </a:moveTo>
                      <a:cubicBezTo>
                        <a:pt x="11" y="4"/>
                        <a:pt x="12" y="4"/>
                        <a:pt x="12" y="4"/>
                      </a:cubicBezTo>
                      <a:cubicBezTo>
                        <a:pt x="12" y="4"/>
                        <a:pt x="13" y="6"/>
                        <a:pt x="12" y="7"/>
                      </a:cubicBezTo>
                      <a:cubicBezTo>
                        <a:pt x="12" y="7"/>
                        <a:pt x="12" y="5"/>
                        <a:pt x="11" y="5"/>
                      </a:cubicBezTo>
                      <a:cubicBezTo>
                        <a:pt x="11" y="5"/>
                        <a:pt x="11" y="5"/>
                        <a:pt x="11" y="5"/>
                      </a:cubicBezTo>
                      <a:cubicBezTo>
                        <a:pt x="11" y="5"/>
                        <a:pt x="11" y="5"/>
                        <a:pt x="11" y="5"/>
                      </a:cubicBezTo>
                      <a:cubicBezTo>
                        <a:pt x="11" y="5"/>
                        <a:pt x="11" y="5"/>
                        <a:pt x="11" y="5"/>
                      </a:cubicBezTo>
                      <a:cubicBezTo>
                        <a:pt x="11" y="5"/>
                        <a:pt x="11" y="5"/>
                        <a:pt x="11" y="5"/>
                      </a:cubicBezTo>
                      <a:moveTo>
                        <a:pt x="9" y="0"/>
                      </a:moveTo>
                      <a:cubicBezTo>
                        <a:pt x="9" y="0"/>
                        <a:pt x="8" y="1"/>
                        <a:pt x="8" y="1"/>
                      </a:cubicBezTo>
                      <a:cubicBezTo>
                        <a:pt x="8" y="1"/>
                        <a:pt x="8" y="1"/>
                        <a:pt x="7" y="1"/>
                      </a:cubicBezTo>
                      <a:cubicBezTo>
                        <a:pt x="7" y="1"/>
                        <a:pt x="7" y="1"/>
                        <a:pt x="7" y="1"/>
                      </a:cubicBezTo>
                      <a:cubicBezTo>
                        <a:pt x="7" y="3"/>
                        <a:pt x="6" y="4"/>
                        <a:pt x="5" y="5"/>
                      </a:cubicBezTo>
                      <a:cubicBezTo>
                        <a:pt x="4" y="6"/>
                        <a:pt x="4" y="8"/>
                        <a:pt x="3" y="9"/>
                      </a:cubicBezTo>
                      <a:cubicBezTo>
                        <a:pt x="2" y="11"/>
                        <a:pt x="2" y="13"/>
                        <a:pt x="1" y="15"/>
                      </a:cubicBezTo>
                      <a:cubicBezTo>
                        <a:pt x="0" y="17"/>
                        <a:pt x="1" y="18"/>
                        <a:pt x="1" y="20"/>
                      </a:cubicBezTo>
                      <a:cubicBezTo>
                        <a:pt x="0" y="22"/>
                        <a:pt x="1" y="23"/>
                        <a:pt x="0" y="24"/>
                      </a:cubicBezTo>
                      <a:cubicBezTo>
                        <a:pt x="0" y="26"/>
                        <a:pt x="2" y="26"/>
                        <a:pt x="1" y="28"/>
                      </a:cubicBezTo>
                      <a:cubicBezTo>
                        <a:pt x="0" y="30"/>
                        <a:pt x="2" y="29"/>
                        <a:pt x="2" y="31"/>
                      </a:cubicBezTo>
                      <a:cubicBezTo>
                        <a:pt x="1" y="33"/>
                        <a:pt x="4" y="31"/>
                        <a:pt x="3" y="33"/>
                      </a:cubicBezTo>
                      <a:cubicBezTo>
                        <a:pt x="3" y="34"/>
                        <a:pt x="3" y="34"/>
                        <a:pt x="4" y="34"/>
                      </a:cubicBezTo>
                      <a:cubicBezTo>
                        <a:pt x="4" y="34"/>
                        <a:pt x="4" y="34"/>
                        <a:pt x="4" y="34"/>
                      </a:cubicBezTo>
                      <a:cubicBezTo>
                        <a:pt x="5" y="34"/>
                        <a:pt x="5" y="34"/>
                        <a:pt x="5" y="34"/>
                      </a:cubicBezTo>
                      <a:cubicBezTo>
                        <a:pt x="5" y="34"/>
                        <a:pt x="6" y="34"/>
                        <a:pt x="6" y="34"/>
                      </a:cubicBezTo>
                      <a:cubicBezTo>
                        <a:pt x="6" y="35"/>
                        <a:pt x="6" y="35"/>
                        <a:pt x="6" y="35"/>
                      </a:cubicBezTo>
                      <a:cubicBezTo>
                        <a:pt x="7" y="35"/>
                        <a:pt x="7" y="35"/>
                        <a:pt x="7" y="35"/>
                      </a:cubicBezTo>
                      <a:cubicBezTo>
                        <a:pt x="9" y="25"/>
                        <a:pt x="12" y="15"/>
                        <a:pt x="16" y="4"/>
                      </a:cubicBezTo>
                      <a:cubicBezTo>
                        <a:pt x="16" y="4"/>
                        <a:pt x="15" y="4"/>
                        <a:pt x="15" y="3"/>
                      </a:cubicBezTo>
                      <a:cubicBezTo>
                        <a:pt x="15" y="2"/>
                        <a:pt x="15" y="2"/>
                        <a:pt x="15" y="2"/>
                      </a:cubicBezTo>
                      <a:cubicBezTo>
                        <a:pt x="15" y="2"/>
                        <a:pt x="15" y="2"/>
                        <a:pt x="15" y="2"/>
                      </a:cubicBezTo>
                      <a:cubicBezTo>
                        <a:pt x="14" y="2"/>
                        <a:pt x="14" y="2"/>
                        <a:pt x="14" y="2"/>
                      </a:cubicBezTo>
                      <a:cubicBezTo>
                        <a:pt x="14" y="2"/>
                        <a:pt x="13" y="2"/>
                        <a:pt x="13" y="1"/>
                      </a:cubicBezTo>
                      <a:cubicBezTo>
                        <a:pt x="13" y="1"/>
                        <a:pt x="13" y="0"/>
                        <a:pt x="13" y="0"/>
                      </a:cubicBezTo>
                      <a:cubicBezTo>
                        <a:pt x="12" y="0"/>
                        <a:pt x="12" y="1"/>
                        <a:pt x="12" y="1"/>
                      </a:cubicBezTo>
                      <a:cubicBezTo>
                        <a:pt x="11" y="1"/>
                        <a:pt x="11" y="1"/>
                        <a:pt x="10" y="1"/>
                      </a:cubicBezTo>
                      <a:cubicBezTo>
                        <a:pt x="10" y="1"/>
                        <a:pt x="10" y="1"/>
                        <a:pt x="10" y="0"/>
                      </a:cubicBezTo>
                      <a:cubicBezTo>
                        <a:pt x="10" y="0"/>
                        <a:pt x="9" y="0"/>
                        <a:pt x="9" y="0"/>
                      </a:cubicBezTo>
                    </a:path>
                  </a:pathLst>
                </a:custGeom>
                <a:solidFill>
                  <a:srgbClr val="B58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79" name="Freeform 9460">
                  <a:extLst>
                    <a:ext uri="{FF2B5EF4-FFF2-40B4-BE49-F238E27FC236}">
                      <a16:creationId xmlns:a16="http://schemas.microsoft.com/office/drawing/2014/main" id="{BA90C971-52AA-E213-488B-BC12C3792783}"/>
                    </a:ext>
                  </a:extLst>
                </p:cNvPr>
                <p:cNvSpPr>
                  <a:spLocks noEditPoints="1"/>
                </p:cNvSpPr>
                <p:nvPr/>
              </p:nvSpPr>
              <p:spPr bwMode="auto">
                <a:xfrm>
                  <a:off x="4013" y="310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C896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0" name="Freeform 9461">
                  <a:extLst>
                    <a:ext uri="{FF2B5EF4-FFF2-40B4-BE49-F238E27FC236}">
                      <a16:creationId xmlns:a16="http://schemas.microsoft.com/office/drawing/2014/main" id="{430ADC27-D219-8934-602B-13DD0277C7A8}"/>
                    </a:ext>
                  </a:extLst>
                </p:cNvPr>
                <p:cNvSpPr>
                  <a:spLocks noEditPoints="1"/>
                </p:cNvSpPr>
                <p:nvPr/>
              </p:nvSpPr>
              <p:spPr bwMode="auto">
                <a:xfrm>
                  <a:off x="4002" y="3109"/>
                  <a:ext cx="7" cy="2"/>
                </a:xfrm>
                <a:custGeom>
                  <a:avLst/>
                  <a:gdLst>
                    <a:gd name="T0" fmla="*/ 2 w 9"/>
                    <a:gd name="T1" fmla="*/ 1 h 3"/>
                    <a:gd name="T2" fmla="*/ 2 w 9"/>
                    <a:gd name="T3" fmla="*/ 1 h 3"/>
                    <a:gd name="T4" fmla="*/ 2 w 9"/>
                    <a:gd name="T5" fmla="*/ 1 h 3"/>
                    <a:gd name="T6" fmla="*/ 2 w 9"/>
                    <a:gd name="T7" fmla="*/ 1 h 3"/>
                    <a:gd name="T8" fmla="*/ 2 w 9"/>
                    <a:gd name="T9" fmla="*/ 1 h 3"/>
                    <a:gd name="T10" fmla="*/ 2 w 9"/>
                    <a:gd name="T11" fmla="*/ 1 h 3"/>
                    <a:gd name="T12" fmla="*/ 2 w 9"/>
                    <a:gd name="T13" fmla="*/ 1 h 3"/>
                    <a:gd name="T14" fmla="*/ 2 w 9"/>
                    <a:gd name="T15" fmla="*/ 1 h 3"/>
                    <a:gd name="T16" fmla="*/ 2 w 9"/>
                    <a:gd name="T17" fmla="*/ 1 h 3"/>
                    <a:gd name="T18" fmla="*/ 2 w 9"/>
                    <a:gd name="T19" fmla="*/ 1 h 3"/>
                    <a:gd name="T20" fmla="*/ 2 w 9"/>
                    <a:gd name="T21" fmla="*/ 1 h 3"/>
                    <a:gd name="T22" fmla="*/ 2 w 9"/>
                    <a:gd name="T23" fmla="*/ 1 h 3"/>
                    <a:gd name="T24" fmla="*/ 2 w 9"/>
                    <a:gd name="T25" fmla="*/ 1 h 3"/>
                    <a:gd name="T26" fmla="*/ 2 w 9"/>
                    <a:gd name="T27" fmla="*/ 1 h 3"/>
                    <a:gd name="T28" fmla="*/ 2 w 9"/>
                    <a:gd name="T29" fmla="*/ 1 h 3"/>
                    <a:gd name="T30" fmla="*/ 2 w 9"/>
                    <a:gd name="T31" fmla="*/ 1 h 3"/>
                    <a:gd name="T32" fmla="*/ 2 w 9"/>
                    <a:gd name="T33" fmla="*/ 1 h 3"/>
                    <a:gd name="T34" fmla="*/ 2 w 9"/>
                    <a:gd name="T35" fmla="*/ 1 h 3"/>
                    <a:gd name="T36" fmla="*/ 2 w 9"/>
                    <a:gd name="T37" fmla="*/ 1 h 3"/>
                    <a:gd name="T38" fmla="*/ 2 w 9"/>
                    <a:gd name="T39" fmla="*/ 1 h 3"/>
                    <a:gd name="T40" fmla="*/ 2 w 9"/>
                    <a:gd name="T41" fmla="*/ 1 h 3"/>
                    <a:gd name="T42" fmla="*/ 2 w 9"/>
                    <a:gd name="T43" fmla="*/ 1 h 3"/>
                    <a:gd name="T44" fmla="*/ 2 w 9"/>
                    <a:gd name="T45" fmla="*/ 1 h 3"/>
                    <a:gd name="T46" fmla="*/ 2 w 9"/>
                    <a:gd name="T47" fmla="*/ 1 h 3"/>
                    <a:gd name="T48" fmla="*/ 2 w 9"/>
                    <a:gd name="T49" fmla="*/ 1 h 3"/>
                    <a:gd name="T50" fmla="*/ 2 w 9"/>
                    <a:gd name="T51" fmla="*/ 1 h 3"/>
                    <a:gd name="T52" fmla="*/ 0 w 9"/>
                    <a:gd name="T53" fmla="*/ 1 h 3"/>
                    <a:gd name="T54" fmla="*/ 0 w 9"/>
                    <a:gd name="T55" fmla="*/ 1 h 3"/>
                    <a:gd name="T56" fmla="*/ 0 w 9"/>
                    <a:gd name="T57" fmla="*/ 1 h 3"/>
                    <a:gd name="T58" fmla="*/ 1 w 9"/>
                    <a:gd name="T59" fmla="*/ 1 h 3"/>
                    <a:gd name="T60" fmla="*/ 1 w 9"/>
                    <a:gd name="T61" fmla="*/ 1 h 3"/>
                    <a:gd name="T62" fmla="*/ 1 w 9"/>
                    <a:gd name="T63" fmla="*/ 1 h 3"/>
                    <a:gd name="T64" fmla="*/ 1 w 9"/>
                    <a:gd name="T65" fmla="*/ 1 h 3"/>
                    <a:gd name="T66" fmla="*/ 1 w 9"/>
                    <a:gd name="T67" fmla="*/ 1 h 3"/>
                    <a:gd name="T68" fmla="*/ 0 w 9"/>
                    <a:gd name="T69" fmla="*/ 1 h 3"/>
                    <a:gd name="T70" fmla="*/ 0 w 9"/>
                    <a:gd name="T71" fmla="*/ 1 h 3"/>
                    <a:gd name="T72" fmla="*/ 0 w 9"/>
                    <a:gd name="T73" fmla="*/ 1 h 3"/>
                    <a:gd name="T74" fmla="*/ 1 w 9"/>
                    <a:gd name="T75" fmla="*/ 1 h 3"/>
                    <a:gd name="T76" fmla="*/ 1 w 9"/>
                    <a:gd name="T77" fmla="*/ 1 h 3"/>
                    <a:gd name="T78" fmla="*/ 1 w 9"/>
                    <a:gd name="T79" fmla="*/ 1 h 3"/>
                    <a:gd name="T80" fmla="*/ 1 w 9"/>
                    <a:gd name="T81" fmla="*/ 1 h 3"/>
                    <a:gd name="T82" fmla="*/ 3 w 9"/>
                    <a:gd name="T83" fmla="*/ 1 h 3"/>
                    <a:gd name="T84" fmla="*/ 3 w 9"/>
                    <a:gd name="T85" fmla="*/ 1 h 3"/>
                    <a:gd name="T86" fmla="*/ 3 w 9"/>
                    <a:gd name="T87" fmla="*/ 1 h 3"/>
                    <a:gd name="T88" fmla="*/ 3 w 9"/>
                    <a:gd name="T89" fmla="*/ 1 h 3"/>
                    <a:gd name="T90" fmla="*/ 3 w 9"/>
                    <a:gd name="T91" fmla="*/ 1 h 3"/>
                    <a:gd name="T92" fmla="*/ 3 w 9"/>
                    <a:gd name="T93" fmla="*/ 1 h 3"/>
                    <a:gd name="T94" fmla="*/ 3 w 9"/>
                    <a:gd name="T95" fmla="*/ 1 h 3"/>
                    <a:gd name="T96" fmla="*/ 3 w 9"/>
                    <a:gd name="T97" fmla="*/ 1 h 3"/>
                    <a:gd name="T98" fmla="*/ 2 w 9"/>
                    <a:gd name="T99" fmla="*/ 1 h 3"/>
                    <a:gd name="T100" fmla="*/ 2 w 9"/>
                    <a:gd name="T101" fmla="*/ 1 h 3"/>
                    <a:gd name="T102" fmla="*/ 3 w 9"/>
                    <a:gd name="T103" fmla="*/ 1 h 3"/>
                    <a:gd name="T104" fmla="*/ 3 w 9"/>
                    <a:gd name="T105" fmla="*/ 1 h 3"/>
                    <a:gd name="T106" fmla="*/ 3 w 9"/>
                    <a:gd name="T107" fmla="*/ 1 h 3"/>
                    <a:gd name="T108" fmla="*/ 0 w 9"/>
                    <a:gd name="T109" fmla="*/ 0 h 3"/>
                    <a:gd name="T110" fmla="*/ 0 w 9"/>
                    <a:gd name="T111" fmla="*/ 0 h 3"/>
                    <a:gd name="T112" fmla="*/ 0 w 9"/>
                    <a:gd name="T113" fmla="*/ 0 h 3"/>
                    <a:gd name="T114" fmla="*/ 0 w 9"/>
                    <a:gd name="T115" fmla="*/ 0 h 3"/>
                    <a:gd name="T116" fmla="*/ 0 w 9"/>
                    <a:gd name="T117" fmla="*/ 0 h 3"/>
                    <a:gd name="T118" fmla="*/ 0 w 9"/>
                    <a:gd name="T119" fmla="*/ 0 h 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 h="3">
                      <a:moveTo>
                        <a:pt x="3" y="3"/>
                      </a:moveTo>
                      <a:cubicBezTo>
                        <a:pt x="3" y="3"/>
                        <a:pt x="3" y="3"/>
                        <a:pt x="3" y="3"/>
                      </a:cubicBezTo>
                      <a:cubicBezTo>
                        <a:pt x="3" y="3"/>
                        <a:pt x="3" y="3"/>
                        <a:pt x="3" y="3"/>
                      </a:cubicBezTo>
                      <a:cubicBezTo>
                        <a:pt x="3" y="3"/>
                        <a:pt x="3" y="3"/>
                        <a:pt x="3" y="3"/>
                      </a:cubicBezTo>
                      <a:moveTo>
                        <a:pt x="4" y="2"/>
                      </a:moveTo>
                      <a:cubicBezTo>
                        <a:pt x="4" y="2"/>
                        <a:pt x="4" y="2"/>
                        <a:pt x="4" y="2"/>
                      </a:cubicBezTo>
                      <a:cubicBezTo>
                        <a:pt x="4" y="2"/>
                        <a:pt x="4" y="2"/>
                        <a:pt x="4" y="2"/>
                      </a:cubicBezTo>
                      <a:cubicBezTo>
                        <a:pt x="4" y="2"/>
                        <a:pt x="4" y="2"/>
                        <a:pt x="4" y="2"/>
                      </a:cubicBezTo>
                      <a:cubicBezTo>
                        <a:pt x="4" y="2"/>
                        <a:pt x="4" y="2"/>
                        <a:pt x="4" y="2"/>
                      </a:cubicBezTo>
                      <a:moveTo>
                        <a:pt x="4" y="2"/>
                      </a:moveTo>
                      <a:cubicBezTo>
                        <a:pt x="4" y="2"/>
                        <a:pt x="4" y="2"/>
                        <a:pt x="4" y="2"/>
                      </a:cubicBezTo>
                      <a:cubicBezTo>
                        <a:pt x="4" y="2"/>
                        <a:pt x="4" y="2"/>
                        <a:pt x="4" y="2"/>
                      </a:cubicBezTo>
                      <a:moveTo>
                        <a:pt x="2" y="2"/>
                      </a:moveTo>
                      <a:cubicBezTo>
                        <a:pt x="2" y="2"/>
                        <a:pt x="2" y="2"/>
                        <a:pt x="2" y="2"/>
                      </a:cubicBezTo>
                      <a:cubicBezTo>
                        <a:pt x="2" y="3"/>
                        <a:pt x="2" y="3"/>
                        <a:pt x="3" y="3"/>
                      </a:cubicBezTo>
                      <a:cubicBezTo>
                        <a:pt x="2" y="3"/>
                        <a:pt x="2" y="3"/>
                        <a:pt x="2" y="2"/>
                      </a:cubicBezTo>
                      <a:cubicBezTo>
                        <a:pt x="2" y="2"/>
                        <a:pt x="2" y="2"/>
                        <a:pt x="2" y="2"/>
                      </a:cubicBezTo>
                      <a:moveTo>
                        <a:pt x="5" y="2"/>
                      </a:moveTo>
                      <a:cubicBezTo>
                        <a:pt x="5" y="2"/>
                        <a:pt x="6" y="2"/>
                        <a:pt x="6" y="2"/>
                      </a:cubicBezTo>
                      <a:cubicBezTo>
                        <a:pt x="6" y="3"/>
                        <a:pt x="6" y="3"/>
                        <a:pt x="6" y="3"/>
                      </a:cubicBezTo>
                      <a:cubicBezTo>
                        <a:pt x="6" y="3"/>
                        <a:pt x="6" y="3"/>
                        <a:pt x="6" y="2"/>
                      </a:cubicBezTo>
                      <a:cubicBezTo>
                        <a:pt x="6" y="2"/>
                        <a:pt x="5" y="2"/>
                        <a:pt x="5" y="2"/>
                      </a:cubicBezTo>
                      <a:moveTo>
                        <a:pt x="5" y="2"/>
                      </a:moveTo>
                      <a:cubicBezTo>
                        <a:pt x="5" y="2"/>
                        <a:pt x="5" y="2"/>
                        <a:pt x="5" y="2"/>
                      </a:cubicBezTo>
                      <a:cubicBezTo>
                        <a:pt x="5" y="2"/>
                        <a:pt x="5" y="2"/>
                        <a:pt x="5" y="2"/>
                      </a:cubicBezTo>
                      <a:cubicBezTo>
                        <a:pt x="5" y="2"/>
                        <a:pt x="5" y="2"/>
                        <a:pt x="5" y="2"/>
                      </a:cubicBezTo>
                      <a:moveTo>
                        <a:pt x="0" y="2"/>
                      </a:moveTo>
                      <a:cubicBezTo>
                        <a:pt x="0" y="2"/>
                        <a:pt x="0" y="2"/>
                        <a:pt x="0" y="2"/>
                      </a:cubicBezTo>
                      <a:cubicBezTo>
                        <a:pt x="0" y="2"/>
                        <a:pt x="0" y="2"/>
                        <a:pt x="0" y="2"/>
                      </a:cubicBezTo>
                      <a:moveTo>
                        <a:pt x="1" y="2"/>
                      </a:moveTo>
                      <a:cubicBezTo>
                        <a:pt x="1" y="2"/>
                        <a:pt x="1" y="2"/>
                        <a:pt x="1" y="2"/>
                      </a:cubicBezTo>
                      <a:cubicBezTo>
                        <a:pt x="1" y="2"/>
                        <a:pt x="1" y="2"/>
                        <a:pt x="1" y="2"/>
                      </a:cubicBezTo>
                      <a:moveTo>
                        <a:pt x="1" y="2"/>
                      </a:moveTo>
                      <a:cubicBezTo>
                        <a:pt x="1" y="2"/>
                        <a:pt x="1" y="2"/>
                        <a:pt x="1" y="2"/>
                      </a:cubicBezTo>
                      <a:cubicBezTo>
                        <a:pt x="0" y="2"/>
                        <a:pt x="0" y="2"/>
                        <a:pt x="0" y="2"/>
                      </a:cubicBezTo>
                      <a:cubicBezTo>
                        <a:pt x="0" y="2"/>
                        <a:pt x="0" y="2"/>
                        <a:pt x="0" y="2"/>
                      </a:cubicBezTo>
                      <a:cubicBezTo>
                        <a:pt x="0" y="2"/>
                        <a:pt x="0" y="2"/>
                        <a:pt x="0" y="2"/>
                      </a:cubicBezTo>
                      <a:cubicBezTo>
                        <a:pt x="0" y="2"/>
                        <a:pt x="0" y="2"/>
                        <a:pt x="1" y="2"/>
                      </a:cubicBezTo>
                      <a:cubicBezTo>
                        <a:pt x="1" y="2"/>
                        <a:pt x="1" y="2"/>
                        <a:pt x="1" y="2"/>
                      </a:cubicBezTo>
                      <a:cubicBezTo>
                        <a:pt x="1" y="2"/>
                        <a:pt x="1" y="2"/>
                        <a:pt x="1" y="2"/>
                      </a:cubicBezTo>
                      <a:cubicBezTo>
                        <a:pt x="1" y="2"/>
                        <a:pt x="1" y="2"/>
                        <a:pt x="1" y="2"/>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8" y="1"/>
                        <a:pt x="8" y="1"/>
                        <a:pt x="8" y="2"/>
                      </a:cubicBezTo>
                      <a:cubicBezTo>
                        <a:pt x="7" y="2"/>
                        <a:pt x="7" y="3"/>
                        <a:pt x="6" y="3"/>
                      </a:cubicBezTo>
                      <a:cubicBezTo>
                        <a:pt x="6" y="3"/>
                        <a:pt x="6" y="3"/>
                        <a:pt x="6" y="3"/>
                      </a:cubicBezTo>
                      <a:cubicBezTo>
                        <a:pt x="7" y="3"/>
                        <a:pt x="7" y="2"/>
                        <a:pt x="8" y="2"/>
                      </a:cubicBezTo>
                      <a:cubicBezTo>
                        <a:pt x="8" y="1"/>
                        <a:pt x="8" y="1"/>
                        <a:pt x="9" y="1"/>
                      </a:cubicBezTo>
                      <a:cubicBezTo>
                        <a:pt x="9" y="1"/>
                        <a:pt x="9" y="1"/>
                        <a:pt x="9"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B584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1" name="Freeform 9462">
                  <a:extLst>
                    <a:ext uri="{FF2B5EF4-FFF2-40B4-BE49-F238E27FC236}">
                      <a16:creationId xmlns:a16="http://schemas.microsoft.com/office/drawing/2014/main" id="{A92FFC16-0F7C-DFCE-8A1D-6D9289E08A27}"/>
                    </a:ext>
                  </a:extLst>
                </p:cNvPr>
                <p:cNvSpPr>
                  <a:spLocks/>
                </p:cNvSpPr>
                <p:nvPr/>
              </p:nvSpPr>
              <p:spPr bwMode="auto">
                <a:xfrm>
                  <a:off x="4012" y="3104"/>
                  <a:ext cx="2" cy="1"/>
                </a:xfrm>
                <a:custGeom>
                  <a:avLst/>
                  <a:gdLst>
                    <a:gd name="T0" fmla="*/ 1 w 3"/>
                    <a:gd name="T1" fmla="*/ 0 h 2"/>
                    <a:gd name="T2" fmla="*/ 1 w 3"/>
                    <a:gd name="T3" fmla="*/ 1 h 2"/>
                    <a:gd name="T4" fmla="*/ 0 w 3"/>
                    <a:gd name="T5" fmla="*/ 1 h 2"/>
                    <a:gd name="T6" fmla="*/ 0 w 3"/>
                    <a:gd name="T7" fmla="*/ 1 h 2"/>
                    <a:gd name="T8" fmla="*/ 1 w 3"/>
                    <a:gd name="T9" fmla="*/ 0 h 2"/>
                    <a:gd name="T10" fmla="*/ 1 w 3"/>
                    <a:gd name="T11" fmla="*/ 0 h 2"/>
                    <a:gd name="T12" fmla="*/ 1 w 3"/>
                    <a:gd name="T13" fmla="*/ 1 h 2"/>
                    <a:gd name="T14" fmla="*/ 1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2" y="0"/>
                      </a:moveTo>
                      <a:cubicBezTo>
                        <a:pt x="2" y="0"/>
                        <a:pt x="1" y="1"/>
                        <a:pt x="1" y="1"/>
                      </a:cubicBezTo>
                      <a:cubicBezTo>
                        <a:pt x="1" y="1"/>
                        <a:pt x="1" y="1"/>
                        <a:pt x="0" y="1"/>
                      </a:cubicBezTo>
                      <a:cubicBezTo>
                        <a:pt x="0" y="1"/>
                        <a:pt x="0" y="2"/>
                        <a:pt x="0" y="2"/>
                      </a:cubicBezTo>
                      <a:cubicBezTo>
                        <a:pt x="1" y="2"/>
                        <a:pt x="1" y="1"/>
                        <a:pt x="2" y="0"/>
                      </a:cubicBezTo>
                      <a:cubicBezTo>
                        <a:pt x="2" y="0"/>
                        <a:pt x="2" y="0"/>
                        <a:pt x="2" y="0"/>
                      </a:cubicBezTo>
                      <a:cubicBezTo>
                        <a:pt x="2" y="0"/>
                        <a:pt x="2" y="0"/>
                        <a:pt x="3" y="1"/>
                      </a:cubicBezTo>
                      <a:cubicBezTo>
                        <a:pt x="2" y="0"/>
                        <a:pt x="2" y="0"/>
                        <a:pt x="2"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2" name="Freeform 9463">
                  <a:extLst>
                    <a:ext uri="{FF2B5EF4-FFF2-40B4-BE49-F238E27FC236}">
                      <a16:creationId xmlns:a16="http://schemas.microsoft.com/office/drawing/2014/main" id="{FEAFE3FB-642E-A89B-69C5-858CDEE63198}"/>
                    </a:ext>
                  </a:extLst>
                </p:cNvPr>
                <p:cNvSpPr>
                  <a:spLocks/>
                </p:cNvSpPr>
                <p:nvPr/>
              </p:nvSpPr>
              <p:spPr bwMode="auto">
                <a:xfrm>
                  <a:off x="4000" y="3076"/>
                  <a:ext cx="12" cy="32"/>
                </a:xfrm>
                <a:custGeom>
                  <a:avLst/>
                  <a:gdLst>
                    <a:gd name="T0" fmla="*/ 6 w 15"/>
                    <a:gd name="T1" fmla="*/ 0 h 38"/>
                    <a:gd name="T2" fmla="*/ 6 w 15"/>
                    <a:gd name="T3" fmla="*/ 0 h 38"/>
                    <a:gd name="T4" fmla="*/ 6 w 15"/>
                    <a:gd name="T5" fmla="*/ 0 h 38"/>
                    <a:gd name="T6" fmla="*/ 6 w 15"/>
                    <a:gd name="T7" fmla="*/ 0 h 38"/>
                    <a:gd name="T8" fmla="*/ 6 w 15"/>
                    <a:gd name="T9" fmla="*/ 0 h 38"/>
                    <a:gd name="T10" fmla="*/ 6 w 15"/>
                    <a:gd name="T11" fmla="*/ 0 h 38"/>
                    <a:gd name="T12" fmla="*/ 6 w 15"/>
                    <a:gd name="T13" fmla="*/ 0 h 38"/>
                    <a:gd name="T14" fmla="*/ 6 w 15"/>
                    <a:gd name="T15" fmla="*/ 0 h 38"/>
                    <a:gd name="T16" fmla="*/ 5 w 15"/>
                    <a:gd name="T17" fmla="*/ 2 h 38"/>
                    <a:gd name="T18" fmla="*/ 5 w 15"/>
                    <a:gd name="T19" fmla="*/ 3 h 38"/>
                    <a:gd name="T20" fmla="*/ 5 w 15"/>
                    <a:gd name="T21" fmla="*/ 3 h 38"/>
                    <a:gd name="T22" fmla="*/ 5 w 15"/>
                    <a:gd name="T23" fmla="*/ 3 h 38"/>
                    <a:gd name="T24" fmla="*/ 5 w 15"/>
                    <a:gd name="T25" fmla="*/ 3 h 38"/>
                    <a:gd name="T26" fmla="*/ 3 w 15"/>
                    <a:gd name="T27" fmla="*/ 3 h 38"/>
                    <a:gd name="T28" fmla="*/ 2 w 15"/>
                    <a:gd name="T29" fmla="*/ 6 h 38"/>
                    <a:gd name="T30" fmla="*/ 2 w 15"/>
                    <a:gd name="T31" fmla="*/ 7 h 38"/>
                    <a:gd name="T32" fmla="*/ 2 w 15"/>
                    <a:gd name="T33" fmla="*/ 9 h 38"/>
                    <a:gd name="T34" fmla="*/ 1 w 15"/>
                    <a:gd name="T35" fmla="*/ 11 h 38"/>
                    <a:gd name="T36" fmla="*/ 1 w 15"/>
                    <a:gd name="T37" fmla="*/ 13 h 38"/>
                    <a:gd name="T38" fmla="*/ 2 w 15"/>
                    <a:gd name="T39" fmla="*/ 16 h 38"/>
                    <a:gd name="T40" fmla="*/ 2 w 15"/>
                    <a:gd name="T41" fmla="*/ 17 h 38"/>
                    <a:gd name="T42" fmla="*/ 2 w 15"/>
                    <a:gd name="T43" fmla="*/ 18 h 38"/>
                    <a:gd name="T44" fmla="*/ 2 w 15"/>
                    <a:gd name="T45" fmla="*/ 19 h 38"/>
                    <a:gd name="T46" fmla="*/ 2 w 15"/>
                    <a:gd name="T47" fmla="*/ 19 h 38"/>
                    <a:gd name="T48" fmla="*/ 2 w 15"/>
                    <a:gd name="T49" fmla="*/ 19 h 38"/>
                    <a:gd name="T50" fmla="*/ 2 w 15"/>
                    <a:gd name="T51" fmla="*/ 19 h 38"/>
                    <a:gd name="T52" fmla="*/ 3 w 15"/>
                    <a:gd name="T53" fmla="*/ 19 h 38"/>
                    <a:gd name="T54" fmla="*/ 3 w 15"/>
                    <a:gd name="T55" fmla="*/ 19 h 38"/>
                    <a:gd name="T56" fmla="*/ 4 w 15"/>
                    <a:gd name="T57" fmla="*/ 19 h 38"/>
                    <a:gd name="T58" fmla="*/ 4 w 15"/>
                    <a:gd name="T59" fmla="*/ 19 h 38"/>
                    <a:gd name="T60" fmla="*/ 5 w 15"/>
                    <a:gd name="T61" fmla="*/ 19 h 38"/>
                    <a:gd name="T62" fmla="*/ 5 w 15"/>
                    <a:gd name="T63" fmla="*/ 19 h 38"/>
                    <a:gd name="T64" fmla="*/ 5 w 15"/>
                    <a:gd name="T65" fmla="*/ 18 h 38"/>
                    <a:gd name="T66" fmla="*/ 6 w 15"/>
                    <a:gd name="T67" fmla="*/ 18 h 38"/>
                    <a:gd name="T68" fmla="*/ 6 w 15"/>
                    <a:gd name="T69" fmla="*/ 18 h 38"/>
                    <a:gd name="T70" fmla="*/ 6 w 15"/>
                    <a:gd name="T71" fmla="*/ 17 h 38"/>
                    <a:gd name="T72" fmla="*/ 6 w 15"/>
                    <a:gd name="T73" fmla="*/ 17 h 38"/>
                    <a:gd name="T74" fmla="*/ 6 w 15"/>
                    <a:gd name="T75" fmla="*/ 17 h 38"/>
                    <a:gd name="T76" fmla="*/ 6 w 15"/>
                    <a:gd name="T77" fmla="*/ 17 h 38"/>
                    <a:gd name="T78" fmla="*/ 5 w 15"/>
                    <a:gd name="T79" fmla="*/ 17 h 38"/>
                    <a:gd name="T80" fmla="*/ 5 w 15"/>
                    <a:gd name="T81" fmla="*/ 17 h 38"/>
                    <a:gd name="T82" fmla="*/ 5 w 15"/>
                    <a:gd name="T83" fmla="*/ 17 h 38"/>
                    <a:gd name="T84" fmla="*/ 5 w 15"/>
                    <a:gd name="T85" fmla="*/ 16 h 38"/>
                    <a:gd name="T86" fmla="*/ 4 w 15"/>
                    <a:gd name="T87" fmla="*/ 15 h 38"/>
                    <a:gd name="T88" fmla="*/ 4 w 15"/>
                    <a:gd name="T89" fmla="*/ 13 h 38"/>
                    <a:gd name="T90" fmla="*/ 3 w 15"/>
                    <a:gd name="T91" fmla="*/ 11 h 38"/>
                    <a:gd name="T92" fmla="*/ 4 w 15"/>
                    <a:gd name="T93" fmla="*/ 9 h 38"/>
                    <a:gd name="T94" fmla="*/ 4 w 15"/>
                    <a:gd name="T95" fmla="*/ 7 h 38"/>
                    <a:gd name="T96" fmla="*/ 5 w 15"/>
                    <a:gd name="T97" fmla="*/ 4 h 38"/>
                    <a:gd name="T98" fmla="*/ 5 w 15"/>
                    <a:gd name="T99" fmla="*/ 3 h 38"/>
                    <a:gd name="T100" fmla="*/ 6 w 15"/>
                    <a:gd name="T101" fmla="*/ 0 h 3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5" h="38">
                      <a:moveTo>
                        <a:pt x="15" y="0"/>
                      </a:move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3" y="1"/>
                        <a:pt x="13" y="2"/>
                      </a:cubicBezTo>
                      <a:cubicBezTo>
                        <a:pt x="12" y="2"/>
                        <a:pt x="12" y="3"/>
                        <a:pt x="11" y="3"/>
                      </a:cubicBezTo>
                      <a:cubicBezTo>
                        <a:pt x="11" y="3"/>
                        <a:pt x="11" y="3"/>
                        <a:pt x="11" y="3"/>
                      </a:cubicBezTo>
                      <a:cubicBezTo>
                        <a:pt x="11" y="3"/>
                        <a:pt x="11" y="3"/>
                        <a:pt x="11" y="3"/>
                      </a:cubicBezTo>
                      <a:cubicBezTo>
                        <a:pt x="11" y="3"/>
                        <a:pt x="11" y="3"/>
                        <a:pt x="11" y="3"/>
                      </a:cubicBezTo>
                      <a:cubicBezTo>
                        <a:pt x="10" y="3"/>
                        <a:pt x="9" y="6"/>
                        <a:pt x="8" y="6"/>
                      </a:cubicBezTo>
                      <a:cubicBezTo>
                        <a:pt x="6" y="7"/>
                        <a:pt x="6" y="10"/>
                        <a:pt x="4" y="12"/>
                      </a:cubicBezTo>
                      <a:cubicBezTo>
                        <a:pt x="4" y="12"/>
                        <a:pt x="3" y="13"/>
                        <a:pt x="3" y="14"/>
                      </a:cubicBezTo>
                      <a:cubicBezTo>
                        <a:pt x="3" y="16"/>
                        <a:pt x="3" y="17"/>
                        <a:pt x="2" y="18"/>
                      </a:cubicBezTo>
                      <a:cubicBezTo>
                        <a:pt x="1" y="19"/>
                        <a:pt x="2" y="21"/>
                        <a:pt x="1" y="23"/>
                      </a:cubicBezTo>
                      <a:cubicBezTo>
                        <a:pt x="0" y="25"/>
                        <a:pt x="2" y="25"/>
                        <a:pt x="1" y="27"/>
                      </a:cubicBezTo>
                      <a:cubicBezTo>
                        <a:pt x="0" y="29"/>
                        <a:pt x="2" y="29"/>
                        <a:pt x="2" y="31"/>
                      </a:cubicBezTo>
                      <a:cubicBezTo>
                        <a:pt x="1" y="33"/>
                        <a:pt x="3" y="32"/>
                        <a:pt x="3" y="33"/>
                      </a:cubicBezTo>
                      <a:cubicBezTo>
                        <a:pt x="2" y="35"/>
                        <a:pt x="4" y="34"/>
                        <a:pt x="4" y="36"/>
                      </a:cubicBezTo>
                      <a:cubicBezTo>
                        <a:pt x="4" y="37"/>
                        <a:pt x="4" y="37"/>
                        <a:pt x="4" y="37"/>
                      </a:cubicBezTo>
                      <a:cubicBezTo>
                        <a:pt x="5" y="37"/>
                        <a:pt x="5" y="37"/>
                        <a:pt x="5" y="37"/>
                      </a:cubicBezTo>
                      <a:cubicBezTo>
                        <a:pt x="5" y="37"/>
                        <a:pt x="6" y="37"/>
                        <a:pt x="6" y="37"/>
                      </a:cubicBezTo>
                      <a:cubicBezTo>
                        <a:pt x="6" y="37"/>
                        <a:pt x="6" y="37"/>
                        <a:pt x="6" y="37"/>
                      </a:cubicBezTo>
                      <a:cubicBezTo>
                        <a:pt x="6" y="38"/>
                        <a:pt x="7" y="38"/>
                        <a:pt x="7" y="38"/>
                      </a:cubicBezTo>
                      <a:cubicBezTo>
                        <a:pt x="7" y="38"/>
                        <a:pt x="8" y="38"/>
                        <a:pt x="8" y="38"/>
                      </a:cubicBezTo>
                      <a:cubicBezTo>
                        <a:pt x="9" y="37"/>
                        <a:pt x="9" y="37"/>
                        <a:pt x="10" y="37"/>
                      </a:cubicBezTo>
                      <a:cubicBezTo>
                        <a:pt x="10" y="37"/>
                        <a:pt x="10" y="37"/>
                        <a:pt x="10" y="38"/>
                      </a:cubicBezTo>
                      <a:cubicBezTo>
                        <a:pt x="10" y="38"/>
                        <a:pt x="11" y="38"/>
                        <a:pt x="11" y="38"/>
                      </a:cubicBezTo>
                      <a:cubicBezTo>
                        <a:pt x="11" y="38"/>
                        <a:pt x="12" y="38"/>
                        <a:pt x="12" y="37"/>
                      </a:cubicBezTo>
                      <a:cubicBezTo>
                        <a:pt x="13" y="37"/>
                        <a:pt x="13" y="36"/>
                        <a:pt x="13" y="36"/>
                      </a:cubicBezTo>
                      <a:cubicBezTo>
                        <a:pt x="13" y="36"/>
                        <a:pt x="13" y="36"/>
                        <a:pt x="14" y="36"/>
                      </a:cubicBezTo>
                      <a:cubicBezTo>
                        <a:pt x="14" y="36"/>
                        <a:pt x="14" y="36"/>
                        <a:pt x="14" y="36"/>
                      </a:cubicBezTo>
                      <a:cubicBezTo>
                        <a:pt x="14" y="36"/>
                        <a:pt x="15" y="36"/>
                        <a:pt x="15" y="35"/>
                      </a:cubicBezTo>
                      <a:cubicBezTo>
                        <a:pt x="15" y="35"/>
                        <a:pt x="15" y="34"/>
                        <a:pt x="15" y="34"/>
                      </a:cubicBezTo>
                      <a:cubicBezTo>
                        <a:pt x="15" y="34"/>
                        <a:pt x="15" y="34"/>
                        <a:pt x="14" y="34"/>
                      </a:cubicBezTo>
                      <a:cubicBezTo>
                        <a:pt x="14" y="34"/>
                        <a:pt x="14" y="34"/>
                        <a:pt x="14" y="33"/>
                      </a:cubicBezTo>
                      <a:cubicBezTo>
                        <a:pt x="14" y="33"/>
                        <a:pt x="13" y="33"/>
                        <a:pt x="13" y="33"/>
                      </a:cubicBezTo>
                      <a:cubicBezTo>
                        <a:pt x="13" y="33"/>
                        <a:pt x="13" y="33"/>
                        <a:pt x="12" y="33"/>
                      </a:cubicBezTo>
                      <a:cubicBezTo>
                        <a:pt x="12" y="33"/>
                        <a:pt x="12" y="33"/>
                        <a:pt x="12" y="33"/>
                      </a:cubicBezTo>
                      <a:cubicBezTo>
                        <a:pt x="11" y="33"/>
                        <a:pt x="11" y="33"/>
                        <a:pt x="11" y="32"/>
                      </a:cubicBezTo>
                      <a:cubicBezTo>
                        <a:pt x="12" y="30"/>
                        <a:pt x="9" y="32"/>
                        <a:pt x="10" y="30"/>
                      </a:cubicBezTo>
                      <a:cubicBezTo>
                        <a:pt x="10" y="28"/>
                        <a:pt x="8" y="29"/>
                        <a:pt x="9" y="27"/>
                      </a:cubicBezTo>
                      <a:cubicBezTo>
                        <a:pt x="10" y="25"/>
                        <a:pt x="8" y="25"/>
                        <a:pt x="8" y="23"/>
                      </a:cubicBezTo>
                      <a:cubicBezTo>
                        <a:pt x="9" y="22"/>
                        <a:pt x="8" y="21"/>
                        <a:pt x="9" y="19"/>
                      </a:cubicBezTo>
                      <a:cubicBezTo>
                        <a:pt x="9" y="17"/>
                        <a:pt x="8" y="16"/>
                        <a:pt x="9" y="14"/>
                      </a:cubicBezTo>
                      <a:cubicBezTo>
                        <a:pt x="10" y="12"/>
                        <a:pt x="10" y="10"/>
                        <a:pt x="11" y="8"/>
                      </a:cubicBezTo>
                      <a:cubicBezTo>
                        <a:pt x="12" y="7"/>
                        <a:pt x="12" y="5"/>
                        <a:pt x="13" y="4"/>
                      </a:cubicBezTo>
                      <a:cubicBezTo>
                        <a:pt x="14" y="3"/>
                        <a:pt x="15" y="2"/>
                        <a:pt x="15" y="0"/>
                      </a:cubicBezTo>
                    </a:path>
                  </a:pathLst>
                </a:custGeom>
                <a:solidFill>
                  <a:srgbClr val="A37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3" name="Freeform 9464">
                  <a:extLst>
                    <a:ext uri="{FF2B5EF4-FFF2-40B4-BE49-F238E27FC236}">
                      <a16:creationId xmlns:a16="http://schemas.microsoft.com/office/drawing/2014/main" id="{35466EC0-AECB-9B5A-7F6F-DBF9DE81E957}"/>
                    </a:ext>
                  </a:extLst>
                </p:cNvPr>
                <p:cNvSpPr>
                  <a:spLocks/>
                </p:cNvSpPr>
                <p:nvPr/>
              </p:nvSpPr>
              <p:spPr bwMode="auto">
                <a:xfrm>
                  <a:off x="4012" y="3104"/>
                  <a:ext cx="2" cy="3"/>
                </a:xfrm>
                <a:custGeom>
                  <a:avLst/>
                  <a:gdLst>
                    <a:gd name="T0" fmla="*/ 1 w 3"/>
                    <a:gd name="T1" fmla="*/ 0 h 4"/>
                    <a:gd name="T2" fmla="*/ 1 w 3"/>
                    <a:gd name="T3" fmla="*/ 0 h 4"/>
                    <a:gd name="T4" fmla="*/ 0 w 3"/>
                    <a:gd name="T5" fmla="*/ 2 h 4"/>
                    <a:gd name="T6" fmla="*/ 0 w 3"/>
                    <a:gd name="T7" fmla="*/ 2 h 4"/>
                    <a:gd name="T8" fmla="*/ 1 w 3"/>
                    <a:gd name="T9" fmla="*/ 2 h 4"/>
                    <a:gd name="T10" fmla="*/ 1 w 3"/>
                    <a:gd name="T11" fmla="*/ 2 h 4"/>
                    <a:gd name="T12" fmla="*/ 1 w 3"/>
                    <a:gd name="T13" fmla="*/ 2 h 4"/>
                    <a:gd name="T14" fmla="*/ 1 w 3"/>
                    <a:gd name="T15" fmla="*/ 1 h 4"/>
                    <a:gd name="T16" fmla="*/ 1 w 3"/>
                    <a:gd name="T17" fmla="*/ 1 h 4"/>
                    <a:gd name="T18" fmla="*/ 1 w 3"/>
                    <a:gd name="T19" fmla="*/ 1 h 4"/>
                    <a:gd name="T20" fmla="*/ 1 w 3"/>
                    <a:gd name="T21" fmla="*/ 1 h 4"/>
                    <a:gd name="T22" fmla="*/ 1 w 3"/>
                    <a:gd name="T23" fmla="*/ 1 h 4"/>
                    <a:gd name="T24" fmla="*/ 1 w 3"/>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 h="4">
                      <a:moveTo>
                        <a:pt x="2" y="0"/>
                      </a:moveTo>
                      <a:cubicBezTo>
                        <a:pt x="2" y="0"/>
                        <a:pt x="2" y="0"/>
                        <a:pt x="2" y="0"/>
                      </a:cubicBezTo>
                      <a:cubicBezTo>
                        <a:pt x="1" y="1"/>
                        <a:pt x="1" y="2"/>
                        <a:pt x="0" y="2"/>
                      </a:cubicBezTo>
                      <a:cubicBezTo>
                        <a:pt x="0" y="3"/>
                        <a:pt x="0" y="4"/>
                        <a:pt x="0" y="4"/>
                      </a:cubicBezTo>
                      <a:cubicBezTo>
                        <a:pt x="0" y="4"/>
                        <a:pt x="0" y="4"/>
                        <a:pt x="1" y="4"/>
                      </a:cubicBezTo>
                      <a:cubicBezTo>
                        <a:pt x="1" y="4"/>
                        <a:pt x="1" y="4"/>
                        <a:pt x="1" y="4"/>
                      </a:cubicBezTo>
                      <a:cubicBezTo>
                        <a:pt x="1" y="4"/>
                        <a:pt x="1" y="4"/>
                        <a:pt x="1" y="4"/>
                      </a:cubicBezTo>
                      <a:cubicBezTo>
                        <a:pt x="2" y="4"/>
                        <a:pt x="2" y="2"/>
                        <a:pt x="3" y="1"/>
                      </a:cubicBezTo>
                      <a:cubicBezTo>
                        <a:pt x="3" y="1"/>
                        <a:pt x="3" y="1"/>
                        <a:pt x="3" y="1"/>
                      </a:cubicBezTo>
                      <a:cubicBezTo>
                        <a:pt x="3" y="1"/>
                        <a:pt x="3" y="1"/>
                        <a:pt x="3" y="1"/>
                      </a:cubicBezTo>
                      <a:cubicBezTo>
                        <a:pt x="3" y="1"/>
                        <a:pt x="3" y="1"/>
                        <a:pt x="3" y="1"/>
                      </a:cubicBezTo>
                      <a:cubicBezTo>
                        <a:pt x="3" y="1"/>
                        <a:pt x="3" y="1"/>
                        <a:pt x="3" y="1"/>
                      </a:cubicBezTo>
                      <a:cubicBezTo>
                        <a:pt x="2" y="0"/>
                        <a:pt x="2" y="0"/>
                        <a:pt x="2" y="0"/>
                      </a:cubicBezTo>
                    </a:path>
                  </a:pathLst>
                </a:custGeom>
                <a:solidFill>
                  <a:srgbClr val="A977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4" name="Freeform 9465">
                  <a:extLst>
                    <a:ext uri="{FF2B5EF4-FFF2-40B4-BE49-F238E27FC236}">
                      <a16:creationId xmlns:a16="http://schemas.microsoft.com/office/drawing/2014/main" id="{EA251FC6-08D0-D15A-486B-A09E8F7FFB1F}"/>
                    </a:ext>
                  </a:extLst>
                </p:cNvPr>
                <p:cNvSpPr>
                  <a:spLocks/>
                </p:cNvSpPr>
                <p:nvPr/>
              </p:nvSpPr>
              <p:spPr bwMode="auto">
                <a:xfrm>
                  <a:off x="3999" y="3088"/>
                  <a:ext cx="13" cy="23"/>
                </a:xfrm>
                <a:custGeom>
                  <a:avLst/>
                  <a:gdLst>
                    <a:gd name="T0" fmla="*/ 2 w 16"/>
                    <a:gd name="T1" fmla="*/ 0 h 28"/>
                    <a:gd name="T2" fmla="*/ 2 w 16"/>
                    <a:gd name="T3" fmla="*/ 2 h 28"/>
                    <a:gd name="T4" fmla="*/ 2 w 16"/>
                    <a:gd name="T5" fmla="*/ 3 h 28"/>
                    <a:gd name="T6" fmla="*/ 1 w 16"/>
                    <a:gd name="T7" fmla="*/ 4 h 28"/>
                    <a:gd name="T8" fmla="*/ 1 w 16"/>
                    <a:gd name="T9" fmla="*/ 5 h 28"/>
                    <a:gd name="T10" fmla="*/ 1 w 16"/>
                    <a:gd name="T11" fmla="*/ 6 h 28"/>
                    <a:gd name="T12" fmla="*/ 0 w 16"/>
                    <a:gd name="T13" fmla="*/ 7 h 28"/>
                    <a:gd name="T14" fmla="*/ 1 w 16"/>
                    <a:gd name="T15" fmla="*/ 7 h 28"/>
                    <a:gd name="T16" fmla="*/ 1 w 16"/>
                    <a:gd name="T17" fmla="*/ 8 h 28"/>
                    <a:gd name="T18" fmla="*/ 0 w 16"/>
                    <a:gd name="T19" fmla="*/ 8 h 28"/>
                    <a:gd name="T20" fmla="*/ 1 w 16"/>
                    <a:gd name="T21" fmla="*/ 9 h 28"/>
                    <a:gd name="T22" fmla="*/ 1 w 16"/>
                    <a:gd name="T23" fmla="*/ 10 h 28"/>
                    <a:gd name="T24" fmla="*/ 1 w 16"/>
                    <a:gd name="T25" fmla="*/ 10 h 28"/>
                    <a:gd name="T26" fmla="*/ 2 w 16"/>
                    <a:gd name="T27" fmla="*/ 11 h 28"/>
                    <a:gd name="T28" fmla="*/ 2 w 16"/>
                    <a:gd name="T29" fmla="*/ 11 h 28"/>
                    <a:gd name="T30" fmla="*/ 2 w 16"/>
                    <a:gd name="T31" fmla="*/ 11 h 28"/>
                    <a:gd name="T32" fmla="*/ 2 w 16"/>
                    <a:gd name="T33" fmla="*/ 12 h 28"/>
                    <a:gd name="T34" fmla="*/ 2 w 16"/>
                    <a:gd name="T35" fmla="*/ 12 h 28"/>
                    <a:gd name="T36" fmla="*/ 2 w 16"/>
                    <a:gd name="T37" fmla="*/ 12 h 28"/>
                    <a:gd name="T38" fmla="*/ 2 w 16"/>
                    <a:gd name="T39" fmla="*/ 12 h 28"/>
                    <a:gd name="T40" fmla="*/ 2 w 16"/>
                    <a:gd name="T41" fmla="*/ 12 h 28"/>
                    <a:gd name="T42" fmla="*/ 2 w 16"/>
                    <a:gd name="T43" fmla="*/ 12 h 28"/>
                    <a:gd name="T44" fmla="*/ 2 w 16"/>
                    <a:gd name="T45" fmla="*/ 12 h 28"/>
                    <a:gd name="T46" fmla="*/ 2 w 16"/>
                    <a:gd name="T47" fmla="*/ 12 h 28"/>
                    <a:gd name="T48" fmla="*/ 2 w 16"/>
                    <a:gd name="T49" fmla="*/ 12 h 28"/>
                    <a:gd name="T50" fmla="*/ 2 w 16"/>
                    <a:gd name="T51" fmla="*/ 12 h 28"/>
                    <a:gd name="T52" fmla="*/ 2 w 16"/>
                    <a:gd name="T53" fmla="*/ 12 h 28"/>
                    <a:gd name="T54" fmla="*/ 3 w 16"/>
                    <a:gd name="T55" fmla="*/ 13 h 28"/>
                    <a:gd name="T56" fmla="*/ 4 w 16"/>
                    <a:gd name="T57" fmla="*/ 12 h 28"/>
                    <a:gd name="T58" fmla="*/ 4 w 16"/>
                    <a:gd name="T59" fmla="*/ 12 h 28"/>
                    <a:gd name="T60" fmla="*/ 5 w 16"/>
                    <a:gd name="T61" fmla="*/ 12 h 28"/>
                    <a:gd name="T62" fmla="*/ 5 w 16"/>
                    <a:gd name="T63" fmla="*/ 13 h 28"/>
                    <a:gd name="T64" fmla="*/ 6 w 16"/>
                    <a:gd name="T65" fmla="*/ 12 h 28"/>
                    <a:gd name="T66" fmla="*/ 6 w 16"/>
                    <a:gd name="T67" fmla="*/ 12 h 28"/>
                    <a:gd name="T68" fmla="*/ 6 w 16"/>
                    <a:gd name="T69" fmla="*/ 12 h 28"/>
                    <a:gd name="T70" fmla="*/ 6 w 16"/>
                    <a:gd name="T71" fmla="*/ 12 h 28"/>
                    <a:gd name="T72" fmla="*/ 7 w 16"/>
                    <a:gd name="T73" fmla="*/ 12 h 28"/>
                    <a:gd name="T74" fmla="*/ 7 w 16"/>
                    <a:gd name="T75" fmla="*/ 11 h 28"/>
                    <a:gd name="T76" fmla="*/ 7 w 16"/>
                    <a:gd name="T77" fmla="*/ 10 h 28"/>
                    <a:gd name="T78" fmla="*/ 7 w 16"/>
                    <a:gd name="T79" fmla="*/ 10 h 28"/>
                    <a:gd name="T80" fmla="*/ 7 w 16"/>
                    <a:gd name="T81" fmla="*/ 10 h 28"/>
                    <a:gd name="T82" fmla="*/ 6 w 16"/>
                    <a:gd name="T83" fmla="*/ 10 h 28"/>
                    <a:gd name="T84" fmla="*/ 6 w 16"/>
                    <a:gd name="T85" fmla="*/ 11 h 28"/>
                    <a:gd name="T86" fmla="*/ 6 w 16"/>
                    <a:gd name="T87" fmla="*/ 11 h 28"/>
                    <a:gd name="T88" fmla="*/ 5 w 16"/>
                    <a:gd name="T89" fmla="*/ 11 h 28"/>
                    <a:gd name="T90" fmla="*/ 5 w 16"/>
                    <a:gd name="T91" fmla="*/ 11 h 28"/>
                    <a:gd name="T92" fmla="*/ 4 w 16"/>
                    <a:gd name="T93" fmla="*/ 11 h 28"/>
                    <a:gd name="T94" fmla="*/ 4 w 16"/>
                    <a:gd name="T95" fmla="*/ 11 h 28"/>
                    <a:gd name="T96" fmla="*/ 3 w 16"/>
                    <a:gd name="T97" fmla="*/ 11 h 28"/>
                    <a:gd name="T98" fmla="*/ 3 w 16"/>
                    <a:gd name="T99" fmla="*/ 11 h 28"/>
                    <a:gd name="T100" fmla="*/ 2 w 16"/>
                    <a:gd name="T101" fmla="*/ 11 h 28"/>
                    <a:gd name="T102" fmla="*/ 2 w 16"/>
                    <a:gd name="T103" fmla="*/ 11 h 28"/>
                    <a:gd name="T104" fmla="*/ 2 w 16"/>
                    <a:gd name="T105" fmla="*/ 10 h 28"/>
                    <a:gd name="T106" fmla="*/ 2 w 16"/>
                    <a:gd name="T107" fmla="*/ 9 h 28"/>
                    <a:gd name="T108" fmla="*/ 2 w 16"/>
                    <a:gd name="T109" fmla="*/ 8 h 28"/>
                    <a:gd name="T110" fmla="*/ 2 w 16"/>
                    <a:gd name="T111" fmla="*/ 6 h 28"/>
                    <a:gd name="T112" fmla="*/ 2 w 16"/>
                    <a:gd name="T113" fmla="*/ 4 h 28"/>
                    <a:gd name="T114" fmla="*/ 2 w 16"/>
                    <a:gd name="T115" fmla="*/ 2 h 28"/>
                    <a:gd name="T116" fmla="*/ 2 w 16"/>
                    <a:gd name="T117" fmla="*/ 0 h 28"/>
                    <a:gd name="T118" fmla="*/ 2 w 16"/>
                    <a:gd name="T119" fmla="*/ 0 h 2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 h="28">
                      <a:moveTo>
                        <a:pt x="4" y="0"/>
                      </a:moveTo>
                      <a:cubicBezTo>
                        <a:pt x="4" y="1"/>
                        <a:pt x="4" y="2"/>
                        <a:pt x="3" y="2"/>
                      </a:cubicBezTo>
                      <a:cubicBezTo>
                        <a:pt x="2" y="4"/>
                        <a:pt x="3" y="6"/>
                        <a:pt x="2" y="7"/>
                      </a:cubicBezTo>
                      <a:cubicBezTo>
                        <a:pt x="1" y="8"/>
                        <a:pt x="1" y="9"/>
                        <a:pt x="1" y="9"/>
                      </a:cubicBezTo>
                      <a:cubicBezTo>
                        <a:pt x="1" y="10"/>
                        <a:pt x="1" y="11"/>
                        <a:pt x="1" y="11"/>
                      </a:cubicBezTo>
                      <a:cubicBezTo>
                        <a:pt x="1" y="11"/>
                        <a:pt x="1" y="12"/>
                        <a:pt x="1" y="12"/>
                      </a:cubicBezTo>
                      <a:cubicBezTo>
                        <a:pt x="0" y="13"/>
                        <a:pt x="0" y="13"/>
                        <a:pt x="0" y="14"/>
                      </a:cubicBezTo>
                      <a:cubicBezTo>
                        <a:pt x="0" y="15"/>
                        <a:pt x="1" y="15"/>
                        <a:pt x="1" y="16"/>
                      </a:cubicBezTo>
                      <a:cubicBezTo>
                        <a:pt x="1" y="16"/>
                        <a:pt x="1" y="16"/>
                        <a:pt x="1" y="17"/>
                      </a:cubicBezTo>
                      <a:cubicBezTo>
                        <a:pt x="0" y="17"/>
                        <a:pt x="0" y="17"/>
                        <a:pt x="0" y="18"/>
                      </a:cubicBezTo>
                      <a:cubicBezTo>
                        <a:pt x="0" y="19"/>
                        <a:pt x="1" y="19"/>
                        <a:pt x="1" y="20"/>
                      </a:cubicBezTo>
                      <a:cubicBezTo>
                        <a:pt x="1" y="20"/>
                        <a:pt x="1" y="20"/>
                        <a:pt x="1" y="21"/>
                      </a:cubicBezTo>
                      <a:cubicBezTo>
                        <a:pt x="1" y="21"/>
                        <a:pt x="1" y="21"/>
                        <a:pt x="1" y="21"/>
                      </a:cubicBezTo>
                      <a:cubicBezTo>
                        <a:pt x="1" y="22"/>
                        <a:pt x="2" y="22"/>
                        <a:pt x="2" y="23"/>
                      </a:cubicBezTo>
                      <a:cubicBezTo>
                        <a:pt x="2" y="23"/>
                        <a:pt x="2" y="23"/>
                        <a:pt x="2" y="23"/>
                      </a:cubicBezTo>
                      <a:cubicBezTo>
                        <a:pt x="2" y="23"/>
                        <a:pt x="2" y="24"/>
                        <a:pt x="2" y="24"/>
                      </a:cubicBezTo>
                      <a:cubicBezTo>
                        <a:pt x="2" y="25"/>
                        <a:pt x="4" y="24"/>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6"/>
                        <a:pt x="3" y="26"/>
                        <a:pt x="3" y="26"/>
                      </a:cubicBezTo>
                      <a:cubicBezTo>
                        <a:pt x="3" y="27"/>
                        <a:pt x="4" y="27"/>
                        <a:pt x="4" y="27"/>
                      </a:cubicBezTo>
                      <a:cubicBezTo>
                        <a:pt x="4" y="27"/>
                        <a:pt x="4" y="27"/>
                        <a:pt x="5" y="27"/>
                      </a:cubicBezTo>
                      <a:cubicBezTo>
                        <a:pt x="5" y="27"/>
                        <a:pt x="5" y="27"/>
                        <a:pt x="5" y="27"/>
                      </a:cubicBezTo>
                      <a:cubicBezTo>
                        <a:pt x="6" y="27"/>
                        <a:pt x="6" y="27"/>
                        <a:pt x="6" y="27"/>
                      </a:cubicBezTo>
                      <a:cubicBezTo>
                        <a:pt x="6" y="28"/>
                        <a:pt x="6" y="28"/>
                        <a:pt x="7" y="28"/>
                      </a:cubicBezTo>
                      <a:cubicBezTo>
                        <a:pt x="7" y="28"/>
                        <a:pt x="7" y="28"/>
                        <a:pt x="8" y="27"/>
                      </a:cubicBezTo>
                      <a:cubicBezTo>
                        <a:pt x="8" y="27"/>
                        <a:pt x="9" y="27"/>
                        <a:pt x="9" y="27"/>
                      </a:cubicBezTo>
                      <a:cubicBezTo>
                        <a:pt x="9" y="27"/>
                        <a:pt x="10" y="27"/>
                        <a:pt x="10" y="27"/>
                      </a:cubicBezTo>
                      <a:cubicBezTo>
                        <a:pt x="10" y="28"/>
                        <a:pt x="10" y="28"/>
                        <a:pt x="10" y="28"/>
                      </a:cubicBezTo>
                      <a:cubicBezTo>
                        <a:pt x="11" y="28"/>
                        <a:pt x="11" y="27"/>
                        <a:pt x="12" y="27"/>
                      </a:cubicBezTo>
                      <a:cubicBezTo>
                        <a:pt x="12" y="26"/>
                        <a:pt x="12" y="26"/>
                        <a:pt x="13" y="26"/>
                      </a:cubicBezTo>
                      <a:cubicBezTo>
                        <a:pt x="13" y="26"/>
                        <a:pt x="13" y="26"/>
                        <a:pt x="13" y="26"/>
                      </a:cubicBezTo>
                      <a:cubicBezTo>
                        <a:pt x="13" y="26"/>
                        <a:pt x="13" y="26"/>
                        <a:pt x="13" y="26"/>
                      </a:cubicBezTo>
                      <a:cubicBezTo>
                        <a:pt x="14" y="26"/>
                        <a:pt x="14" y="25"/>
                        <a:pt x="15" y="25"/>
                      </a:cubicBezTo>
                      <a:cubicBezTo>
                        <a:pt x="15" y="24"/>
                        <a:pt x="16" y="24"/>
                        <a:pt x="16" y="23"/>
                      </a:cubicBezTo>
                      <a:cubicBezTo>
                        <a:pt x="16" y="23"/>
                        <a:pt x="16" y="22"/>
                        <a:pt x="16" y="21"/>
                      </a:cubicBezTo>
                      <a:cubicBezTo>
                        <a:pt x="16" y="22"/>
                        <a:pt x="15" y="22"/>
                        <a:pt x="15" y="22"/>
                      </a:cubicBezTo>
                      <a:cubicBezTo>
                        <a:pt x="15" y="22"/>
                        <a:pt x="15" y="22"/>
                        <a:pt x="15" y="22"/>
                      </a:cubicBezTo>
                      <a:cubicBezTo>
                        <a:pt x="14" y="22"/>
                        <a:pt x="14" y="22"/>
                        <a:pt x="14" y="22"/>
                      </a:cubicBezTo>
                      <a:cubicBezTo>
                        <a:pt x="14" y="22"/>
                        <a:pt x="14" y="23"/>
                        <a:pt x="13" y="23"/>
                      </a:cubicBezTo>
                      <a:cubicBezTo>
                        <a:pt x="13" y="24"/>
                        <a:pt x="12" y="24"/>
                        <a:pt x="12" y="24"/>
                      </a:cubicBezTo>
                      <a:cubicBezTo>
                        <a:pt x="12" y="24"/>
                        <a:pt x="11" y="24"/>
                        <a:pt x="11" y="24"/>
                      </a:cubicBezTo>
                      <a:cubicBezTo>
                        <a:pt x="11" y="23"/>
                        <a:pt x="11" y="23"/>
                        <a:pt x="11" y="23"/>
                      </a:cubicBezTo>
                      <a:cubicBezTo>
                        <a:pt x="10" y="23"/>
                        <a:pt x="10" y="23"/>
                        <a:pt x="9" y="24"/>
                      </a:cubicBezTo>
                      <a:cubicBezTo>
                        <a:pt x="9" y="24"/>
                        <a:pt x="8" y="24"/>
                        <a:pt x="8" y="24"/>
                      </a:cubicBezTo>
                      <a:cubicBezTo>
                        <a:pt x="8" y="24"/>
                        <a:pt x="7" y="24"/>
                        <a:pt x="7" y="23"/>
                      </a:cubicBezTo>
                      <a:cubicBezTo>
                        <a:pt x="7" y="23"/>
                        <a:pt x="7" y="23"/>
                        <a:pt x="7" y="23"/>
                      </a:cubicBezTo>
                      <a:cubicBezTo>
                        <a:pt x="7" y="23"/>
                        <a:pt x="6" y="23"/>
                        <a:pt x="6" y="23"/>
                      </a:cubicBezTo>
                      <a:cubicBezTo>
                        <a:pt x="6" y="23"/>
                        <a:pt x="6" y="23"/>
                        <a:pt x="5" y="23"/>
                      </a:cubicBezTo>
                      <a:cubicBezTo>
                        <a:pt x="5" y="23"/>
                        <a:pt x="5" y="23"/>
                        <a:pt x="5" y="22"/>
                      </a:cubicBezTo>
                      <a:cubicBezTo>
                        <a:pt x="5" y="20"/>
                        <a:pt x="3" y="21"/>
                        <a:pt x="4" y="19"/>
                      </a:cubicBezTo>
                      <a:cubicBezTo>
                        <a:pt x="4" y="18"/>
                        <a:pt x="2" y="19"/>
                        <a:pt x="3" y="17"/>
                      </a:cubicBezTo>
                      <a:cubicBezTo>
                        <a:pt x="3" y="15"/>
                        <a:pt x="1" y="15"/>
                        <a:pt x="2" y="13"/>
                      </a:cubicBezTo>
                      <a:cubicBezTo>
                        <a:pt x="3" y="11"/>
                        <a:pt x="1" y="11"/>
                        <a:pt x="2" y="9"/>
                      </a:cubicBezTo>
                      <a:cubicBezTo>
                        <a:pt x="3" y="7"/>
                        <a:pt x="2" y="5"/>
                        <a:pt x="3" y="4"/>
                      </a:cubicBezTo>
                      <a:cubicBezTo>
                        <a:pt x="4" y="3"/>
                        <a:pt x="4" y="2"/>
                        <a:pt x="4" y="0"/>
                      </a:cubicBezTo>
                      <a:cubicBezTo>
                        <a:pt x="4" y="0"/>
                        <a:pt x="4" y="0"/>
                        <a:pt x="4" y="0"/>
                      </a:cubicBezTo>
                    </a:path>
                  </a:pathLst>
                </a:custGeom>
                <a:solidFill>
                  <a:srgbClr val="966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5" name="Freeform 9466">
                  <a:extLst>
                    <a:ext uri="{FF2B5EF4-FFF2-40B4-BE49-F238E27FC236}">
                      <a16:creationId xmlns:a16="http://schemas.microsoft.com/office/drawing/2014/main" id="{52C291B4-3AAB-0244-1527-1B7E2CC239B9}"/>
                    </a:ext>
                  </a:extLst>
                </p:cNvPr>
                <p:cNvSpPr>
                  <a:spLocks/>
                </p:cNvSpPr>
                <p:nvPr/>
              </p:nvSpPr>
              <p:spPr bwMode="auto">
                <a:xfrm>
                  <a:off x="4009" y="3083"/>
                  <a:ext cx="2" cy="3"/>
                </a:xfrm>
                <a:custGeom>
                  <a:avLst/>
                  <a:gdLst>
                    <a:gd name="T0" fmla="*/ 1 w 2"/>
                    <a:gd name="T1" fmla="*/ 0 h 3"/>
                    <a:gd name="T2" fmla="*/ 1 w 2"/>
                    <a:gd name="T3" fmla="*/ 0 h 3"/>
                    <a:gd name="T4" fmla="*/ 0 w 2"/>
                    <a:gd name="T5" fmla="*/ 3 h 3"/>
                    <a:gd name="T6" fmla="*/ 0 w 2"/>
                    <a:gd name="T7" fmla="*/ 3 h 3"/>
                    <a:gd name="T8" fmla="*/ 1 w 2"/>
                    <a:gd name="T9" fmla="*/ 3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0"/>
                        <a:pt x="1" y="0"/>
                        <a:pt x="1" y="0"/>
                      </a:cubicBezTo>
                      <a:cubicBezTo>
                        <a:pt x="1" y="1"/>
                        <a:pt x="0" y="3"/>
                        <a:pt x="0" y="3"/>
                      </a:cubicBezTo>
                      <a:cubicBezTo>
                        <a:pt x="0" y="3"/>
                        <a:pt x="0" y="3"/>
                        <a:pt x="0" y="3"/>
                      </a:cubicBezTo>
                      <a:cubicBezTo>
                        <a:pt x="0" y="3"/>
                        <a:pt x="1" y="3"/>
                        <a:pt x="1" y="3"/>
                      </a:cubicBezTo>
                      <a:cubicBezTo>
                        <a:pt x="2" y="2"/>
                        <a:pt x="1" y="1"/>
                        <a:pt x="1" y="0"/>
                      </a:cubicBezTo>
                    </a:path>
                  </a:pathLst>
                </a:custGeom>
                <a:solidFill>
                  <a:srgbClr val="A37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6" name="Freeform 9467">
                  <a:extLst>
                    <a:ext uri="{FF2B5EF4-FFF2-40B4-BE49-F238E27FC236}">
                      <a16:creationId xmlns:a16="http://schemas.microsoft.com/office/drawing/2014/main" id="{41DE070D-64B1-4F62-D5F1-2CC453760602}"/>
                    </a:ext>
                  </a:extLst>
                </p:cNvPr>
                <p:cNvSpPr>
                  <a:spLocks/>
                </p:cNvSpPr>
                <p:nvPr/>
              </p:nvSpPr>
              <p:spPr bwMode="auto">
                <a:xfrm>
                  <a:off x="4012" y="3081"/>
                  <a:ext cx="2" cy="2"/>
                </a:xfrm>
                <a:custGeom>
                  <a:avLst/>
                  <a:gdLst>
                    <a:gd name="T0" fmla="*/ 2 w 2"/>
                    <a:gd name="T1" fmla="*/ 0 h 3"/>
                    <a:gd name="T2" fmla="*/ 2 w 2"/>
                    <a:gd name="T3" fmla="*/ 1 h 3"/>
                    <a:gd name="T4" fmla="*/ 2 w 2"/>
                    <a:gd name="T5" fmla="*/ 0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0" y="0"/>
                        <a:pt x="1" y="3"/>
                        <a:pt x="2" y="3"/>
                      </a:cubicBezTo>
                      <a:cubicBezTo>
                        <a:pt x="2" y="3"/>
                        <a:pt x="2" y="0"/>
                        <a:pt x="2" y="0"/>
                      </a:cubicBezTo>
                      <a:cubicBezTo>
                        <a:pt x="2" y="0"/>
                        <a:pt x="2" y="0"/>
                        <a:pt x="2" y="0"/>
                      </a:cubicBezTo>
                    </a:path>
                  </a:pathLst>
                </a:custGeom>
                <a:solidFill>
                  <a:srgbClr val="A37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7" name="Freeform 9468">
                  <a:extLst>
                    <a:ext uri="{FF2B5EF4-FFF2-40B4-BE49-F238E27FC236}">
                      <a16:creationId xmlns:a16="http://schemas.microsoft.com/office/drawing/2014/main" id="{AEBD9445-0EB9-DD13-C027-AF843E000AF3}"/>
                    </a:ext>
                  </a:extLst>
                </p:cNvPr>
                <p:cNvSpPr>
                  <a:spLocks/>
                </p:cNvSpPr>
                <p:nvPr/>
              </p:nvSpPr>
              <p:spPr bwMode="auto">
                <a:xfrm>
                  <a:off x="4011" y="3087"/>
                  <a:ext cx="1" cy="4"/>
                </a:xfrm>
                <a:custGeom>
                  <a:avLst/>
                  <a:gdLst>
                    <a:gd name="T0" fmla="*/ 0 w 1"/>
                    <a:gd name="T1" fmla="*/ 0 h 4"/>
                    <a:gd name="T2" fmla="*/ 0 w 1"/>
                    <a:gd name="T3" fmla="*/ 1 h 4"/>
                    <a:gd name="T4" fmla="*/ 0 w 1"/>
                    <a:gd name="T5" fmla="*/ 1 h 4"/>
                    <a:gd name="T6" fmla="*/ 0 w 1"/>
                    <a:gd name="T7" fmla="*/ 1 h 4"/>
                    <a:gd name="T8" fmla="*/ 0 w 1"/>
                    <a:gd name="T9" fmla="*/ 4 h 4"/>
                    <a:gd name="T10" fmla="*/ 1 w 1"/>
                    <a:gd name="T11" fmla="*/ 1 h 4"/>
                    <a:gd name="T12" fmla="*/ 0 w 1"/>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0"/>
                      </a:moveTo>
                      <a:cubicBezTo>
                        <a:pt x="0" y="0"/>
                        <a:pt x="0" y="0"/>
                        <a:pt x="0" y="1"/>
                      </a:cubicBezTo>
                      <a:cubicBezTo>
                        <a:pt x="0" y="1"/>
                        <a:pt x="0" y="1"/>
                        <a:pt x="0" y="1"/>
                      </a:cubicBezTo>
                      <a:cubicBezTo>
                        <a:pt x="0" y="1"/>
                        <a:pt x="0" y="1"/>
                        <a:pt x="0" y="1"/>
                      </a:cubicBezTo>
                      <a:cubicBezTo>
                        <a:pt x="1" y="1"/>
                        <a:pt x="0" y="4"/>
                        <a:pt x="0" y="4"/>
                      </a:cubicBezTo>
                      <a:cubicBezTo>
                        <a:pt x="1" y="4"/>
                        <a:pt x="1" y="2"/>
                        <a:pt x="1" y="1"/>
                      </a:cubicBezTo>
                      <a:cubicBezTo>
                        <a:pt x="1" y="1"/>
                        <a:pt x="1" y="0"/>
                        <a:pt x="0" y="0"/>
                      </a:cubicBezTo>
                    </a:path>
                  </a:pathLst>
                </a:custGeom>
                <a:solidFill>
                  <a:srgbClr val="A37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8" name="Freeform 9469">
                  <a:extLst>
                    <a:ext uri="{FF2B5EF4-FFF2-40B4-BE49-F238E27FC236}">
                      <a16:creationId xmlns:a16="http://schemas.microsoft.com/office/drawing/2014/main" id="{221DC5AC-AC77-F8D8-A49E-AF1C684BF866}"/>
                    </a:ext>
                  </a:extLst>
                </p:cNvPr>
                <p:cNvSpPr>
                  <a:spLocks noEditPoints="1"/>
                </p:cNvSpPr>
                <p:nvPr/>
              </p:nvSpPr>
              <p:spPr bwMode="auto">
                <a:xfrm>
                  <a:off x="4015" y="3083"/>
                  <a:ext cx="2" cy="5"/>
                </a:xfrm>
                <a:custGeom>
                  <a:avLst/>
                  <a:gdLst>
                    <a:gd name="T0" fmla="*/ 2 w 2"/>
                    <a:gd name="T1" fmla="*/ 0 h 6"/>
                    <a:gd name="T2" fmla="*/ 1 w 2"/>
                    <a:gd name="T3" fmla="*/ 2 h 6"/>
                    <a:gd name="T4" fmla="*/ 0 w 2"/>
                    <a:gd name="T5" fmla="*/ 3 h 6"/>
                    <a:gd name="T6" fmla="*/ 1 w 2"/>
                    <a:gd name="T7" fmla="*/ 3 h 6"/>
                    <a:gd name="T8" fmla="*/ 1 w 2"/>
                    <a:gd name="T9" fmla="*/ 3 h 6"/>
                    <a:gd name="T10" fmla="*/ 2 w 2"/>
                    <a:gd name="T11" fmla="*/ 0 h 6"/>
                    <a:gd name="T12" fmla="*/ 2 w 2"/>
                    <a:gd name="T13" fmla="*/ 0 h 6"/>
                    <a:gd name="T14" fmla="*/ 2 w 2"/>
                    <a:gd name="T15" fmla="*/ 0 h 6"/>
                    <a:gd name="T16" fmla="*/ 2 w 2"/>
                    <a:gd name="T17" fmla="*/ 0 h 6"/>
                    <a:gd name="T18" fmla="*/ 2 w 2"/>
                    <a:gd name="T19" fmla="*/ 0 h 6"/>
                    <a:gd name="T20" fmla="*/ 2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2" y="0"/>
                      </a:moveTo>
                      <a:cubicBezTo>
                        <a:pt x="1" y="0"/>
                        <a:pt x="1" y="1"/>
                        <a:pt x="1" y="2"/>
                      </a:cubicBezTo>
                      <a:cubicBezTo>
                        <a:pt x="1" y="3"/>
                        <a:pt x="0" y="6"/>
                        <a:pt x="0" y="6"/>
                      </a:cubicBezTo>
                      <a:cubicBezTo>
                        <a:pt x="1" y="6"/>
                        <a:pt x="1" y="5"/>
                        <a:pt x="1" y="5"/>
                      </a:cubicBezTo>
                      <a:cubicBezTo>
                        <a:pt x="1" y="5"/>
                        <a:pt x="1" y="4"/>
                        <a:pt x="1" y="4"/>
                      </a:cubicBezTo>
                      <a:cubicBezTo>
                        <a:pt x="1" y="3"/>
                        <a:pt x="2" y="1"/>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A37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89" name="Freeform 9470">
                  <a:extLst>
                    <a:ext uri="{FF2B5EF4-FFF2-40B4-BE49-F238E27FC236}">
                      <a16:creationId xmlns:a16="http://schemas.microsoft.com/office/drawing/2014/main" id="{44BC3E1F-243C-C8C7-BB20-4403014700AA}"/>
                    </a:ext>
                  </a:extLst>
                </p:cNvPr>
                <p:cNvSpPr>
                  <a:spLocks noEditPoints="1"/>
                </p:cNvSpPr>
                <p:nvPr/>
              </p:nvSpPr>
              <p:spPr bwMode="auto">
                <a:xfrm>
                  <a:off x="4015" y="3079"/>
                  <a:ext cx="2" cy="2"/>
                </a:xfrm>
                <a:custGeom>
                  <a:avLst/>
                  <a:gdLst>
                    <a:gd name="T0" fmla="*/ 0 w 2"/>
                    <a:gd name="T1" fmla="*/ 1 h 3"/>
                    <a:gd name="T2" fmla="*/ 0 w 2"/>
                    <a:gd name="T3" fmla="*/ 1 h 3"/>
                    <a:gd name="T4" fmla="*/ 0 w 2"/>
                    <a:gd name="T5" fmla="*/ 1 h 3"/>
                    <a:gd name="T6" fmla="*/ 0 w 2"/>
                    <a:gd name="T7" fmla="*/ 1 h 3"/>
                    <a:gd name="T8" fmla="*/ 1 w 2"/>
                    <a:gd name="T9" fmla="*/ 0 h 3"/>
                    <a:gd name="T10" fmla="*/ 0 w 2"/>
                    <a:gd name="T11" fmla="*/ 1 h 3"/>
                    <a:gd name="T12" fmla="*/ 0 w 2"/>
                    <a:gd name="T13" fmla="*/ 1 h 3"/>
                    <a:gd name="T14" fmla="*/ 1 w 2"/>
                    <a:gd name="T15" fmla="*/ 1 h 3"/>
                    <a:gd name="T16" fmla="*/ 1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1"/>
                      </a:moveTo>
                      <a:cubicBezTo>
                        <a:pt x="0" y="1"/>
                        <a:pt x="0" y="1"/>
                        <a:pt x="0" y="1"/>
                      </a:cubicBezTo>
                      <a:cubicBezTo>
                        <a:pt x="0" y="1"/>
                        <a:pt x="0" y="1"/>
                        <a:pt x="0" y="1"/>
                      </a:cubicBezTo>
                      <a:cubicBezTo>
                        <a:pt x="0" y="1"/>
                        <a:pt x="0" y="1"/>
                        <a:pt x="0" y="1"/>
                      </a:cubicBezTo>
                      <a:moveTo>
                        <a:pt x="1" y="0"/>
                      </a:moveTo>
                      <a:cubicBezTo>
                        <a:pt x="1" y="0"/>
                        <a:pt x="0" y="0"/>
                        <a:pt x="0" y="1"/>
                      </a:cubicBezTo>
                      <a:cubicBezTo>
                        <a:pt x="0" y="1"/>
                        <a:pt x="0" y="1"/>
                        <a:pt x="0" y="1"/>
                      </a:cubicBezTo>
                      <a:cubicBezTo>
                        <a:pt x="1" y="1"/>
                        <a:pt x="1" y="3"/>
                        <a:pt x="1" y="3"/>
                      </a:cubicBezTo>
                      <a:cubicBezTo>
                        <a:pt x="2" y="2"/>
                        <a:pt x="1" y="0"/>
                        <a:pt x="1" y="0"/>
                      </a:cubicBezTo>
                    </a:path>
                  </a:pathLst>
                </a:custGeom>
                <a:solidFill>
                  <a:srgbClr val="A37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0" name="Freeform 9471">
                  <a:extLst>
                    <a:ext uri="{FF2B5EF4-FFF2-40B4-BE49-F238E27FC236}">
                      <a16:creationId xmlns:a16="http://schemas.microsoft.com/office/drawing/2014/main" id="{995745C6-12AF-C810-BDE6-6F7490245278}"/>
                    </a:ext>
                  </a:extLst>
                </p:cNvPr>
                <p:cNvSpPr>
                  <a:spLocks noEditPoints="1"/>
                </p:cNvSpPr>
                <p:nvPr/>
              </p:nvSpPr>
              <p:spPr bwMode="auto">
                <a:xfrm>
                  <a:off x="4008" y="3095"/>
                  <a:ext cx="1" cy="3"/>
                </a:xfrm>
                <a:custGeom>
                  <a:avLst/>
                  <a:gdLst>
                    <a:gd name="T0" fmla="*/ 1 w 2"/>
                    <a:gd name="T1" fmla="*/ 0 h 4"/>
                    <a:gd name="T2" fmla="*/ 1 w 2"/>
                    <a:gd name="T3" fmla="*/ 2 h 4"/>
                    <a:gd name="T4" fmla="*/ 1 w 2"/>
                    <a:gd name="T5" fmla="*/ 2 h 4"/>
                    <a:gd name="T6" fmla="*/ 1 w 2"/>
                    <a:gd name="T7" fmla="*/ 2 h 4"/>
                    <a:gd name="T8" fmla="*/ 1 w 2"/>
                    <a:gd name="T9" fmla="*/ 0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0"/>
                      </a:moveTo>
                      <a:cubicBezTo>
                        <a:pt x="1" y="0"/>
                        <a:pt x="1" y="1"/>
                        <a:pt x="1" y="2"/>
                      </a:cubicBezTo>
                      <a:cubicBezTo>
                        <a:pt x="0" y="3"/>
                        <a:pt x="1" y="4"/>
                        <a:pt x="1" y="4"/>
                      </a:cubicBezTo>
                      <a:cubicBezTo>
                        <a:pt x="1" y="4"/>
                        <a:pt x="1" y="4"/>
                        <a:pt x="2" y="4"/>
                      </a:cubicBezTo>
                      <a:cubicBezTo>
                        <a:pt x="1" y="3"/>
                        <a:pt x="1" y="1"/>
                        <a:pt x="1" y="0"/>
                      </a:cubicBezTo>
                      <a:cubicBezTo>
                        <a:pt x="1" y="0"/>
                        <a:pt x="1" y="0"/>
                        <a:pt x="1" y="0"/>
                      </a:cubicBezTo>
                      <a:moveTo>
                        <a:pt x="2" y="0"/>
                      </a:moveTo>
                      <a:cubicBezTo>
                        <a:pt x="2" y="0"/>
                        <a:pt x="2" y="0"/>
                        <a:pt x="1" y="0"/>
                      </a:cubicBezTo>
                      <a:cubicBezTo>
                        <a:pt x="1" y="0"/>
                        <a:pt x="1" y="0"/>
                        <a:pt x="2" y="0"/>
                      </a:cubicBezTo>
                      <a:cubicBezTo>
                        <a:pt x="2" y="0"/>
                        <a:pt x="2" y="0"/>
                        <a:pt x="2" y="0"/>
                      </a:cubicBezTo>
                    </a:path>
                  </a:pathLst>
                </a:custGeom>
                <a:solidFill>
                  <a:srgbClr val="A37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1" name="Freeform 9472">
                  <a:extLst>
                    <a:ext uri="{FF2B5EF4-FFF2-40B4-BE49-F238E27FC236}">
                      <a16:creationId xmlns:a16="http://schemas.microsoft.com/office/drawing/2014/main" id="{1ADC9FCD-B977-65DE-31F1-1475B7DC3483}"/>
                    </a:ext>
                  </a:extLst>
                </p:cNvPr>
                <p:cNvSpPr>
                  <a:spLocks noEditPoints="1"/>
                </p:cNvSpPr>
                <p:nvPr/>
              </p:nvSpPr>
              <p:spPr bwMode="auto">
                <a:xfrm>
                  <a:off x="4013" y="3093"/>
                  <a:ext cx="1" cy="3"/>
                </a:xfrm>
                <a:custGeom>
                  <a:avLst/>
                  <a:gdLst>
                    <a:gd name="T0" fmla="*/ 1 w 2"/>
                    <a:gd name="T1" fmla="*/ 0 h 4"/>
                    <a:gd name="T2" fmla="*/ 0 w 2"/>
                    <a:gd name="T3" fmla="*/ 0 h 4"/>
                    <a:gd name="T4" fmla="*/ 1 w 2"/>
                    <a:gd name="T5" fmla="*/ 0 h 4"/>
                    <a:gd name="T6" fmla="*/ 1 w 2"/>
                    <a:gd name="T7" fmla="*/ 0 h 4"/>
                    <a:gd name="T8" fmla="*/ 1 w 2"/>
                    <a:gd name="T9" fmla="*/ 0 h 4"/>
                    <a:gd name="T10" fmla="*/ 1 w 2"/>
                    <a:gd name="T11" fmla="*/ 0 h 4"/>
                    <a:gd name="T12" fmla="*/ 1 w 2"/>
                    <a:gd name="T13" fmla="*/ 2 h 4"/>
                    <a:gd name="T14" fmla="*/ 0 w 2"/>
                    <a:gd name="T15" fmla="*/ 2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1" y="0"/>
                      </a:moveTo>
                      <a:cubicBezTo>
                        <a:pt x="0" y="0"/>
                        <a:pt x="0" y="0"/>
                        <a:pt x="0" y="0"/>
                      </a:cubicBezTo>
                      <a:cubicBezTo>
                        <a:pt x="1" y="0"/>
                        <a:pt x="1" y="0"/>
                        <a:pt x="1" y="0"/>
                      </a:cubicBezTo>
                      <a:cubicBezTo>
                        <a:pt x="1" y="0"/>
                        <a:pt x="1" y="0"/>
                        <a:pt x="1" y="0"/>
                      </a:cubicBezTo>
                      <a:moveTo>
                        <a:pt x="1" y="0"/>
                      </a:moveTo>
                      <a:cubicBezTo>
                        <a:pt x="1" y="0"/>
                        <a:pt x="1" y="0"/>
                        <a:pt x="1" y="0"/>
                      </a:cubicBezTo>
                      <a:cubicBezTo>
                        <a:pt x="1" y="1"/>
                        <a:pt x="1" y="1"/>
                        <a:pt x="1" y="2"/>
                      </a:cubicBezTo>
                      <a:cubicBezTo>
                        <a:pt x="0" y="3"/>
                        <a:pt x="0" y="3"/>
                        <a:pt x="0" y="4"/>
                      </a:cubicBezTo>
                      <a:cubicBezTo>
                        <a:pt x="0" y="3"/>
                        <a:pt x="2" y="0"/>
                        <a:pt x="1" y="0"/>
                      </a:cubicBezTo>
                    </a:path>
                  </a:pathLst>
                </a:custGeom>
                <a:solidFill>
                  <a:srgbClr val="A37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2" name="Freeform 9473">
                  <a:extLst>
                    <a:ext uri="{FF2B5EF4-FFF2-40B4-BE49-F238E27FC236}">
                      <a16:creationId xmlns:a16="http://schemas.microsoft.com/office/drawing/2014/main" id="{02D8B2F4-0739-A169-065E-A33826631A64}"/>
                    </a:ext>
                  </a:extLst>
                </p:cNvPr>
                <p:cNvSpPr>
                  <a:spLocks/>
                </p:cNvSpPr>
                <p:nvPr/>
              </p:nvSpPr>
              <p:spPr bwMode="auto">
                <a:xfrm>
                  <a:off x="4018" y="3088"/>
                  <a:ext cx="1" cy="4"/>
                </a:xfrm>
                <a:custGeom>
                  <a:avLst/>
                  <a:gdLst>
                    <a:gd name="T0" fmla="*/ 1 w 1"/>
                    <a:gd name="T1" fmla="*/ 0 h 5"/>
                    <a:gd name="T2" fmla="*/ 1 w 1"/>
                    <a:gd name="T3" fmla="*/ 2 h 5"/>
                    <a:gd name="T4" fmla="*/ 1 w 1"/>
                    <a:gd name="T5" fmla="*/ 1 h 5"/>
                    <a:gd name="T6" fmla="*/ 1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1" y="0"/>
                      </a:moveTo>
                      <a:cubicBezTo>
                        <a:pt x="0" y="1"/>
                        <a:pt x="0" y="5"/>
                        <a:pt x="1" y="5"/>
                      </a:cubicBezTo>
                      <a:cubicBezTo>
                        <a:pt x="0" y="4"/>
                        <a:pt x="1" y="2"/>
                        <a:pt x="1" y="1"/>
                      </a:cubicBezTo>
                      <a:cubicBezTo>
                        <a:pt x="1" y="0"/>
                        <a:pt x="1" y="0"/>
                        <a:pt x="1"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3" name="Freeform 9474">
                  <a:extLst>
                    <a:ext uri="{FF2B5EF4-FFF2-40B4-BE49-F238E27FC236}">
                      <a16:creationId xmlns:a16="http://schemas.microsoft.com/office/drawing/2014/main" id="{11D2B82A-D001-F1B3-BACF-B9267D3A2B45}"/>
                    </a:ext>
                  </a:extLst>
                </p:cNvPr>
                <p:cNvSpPr>
                  <a:spLocks/>
                </p:cNvSpPr>
                <p:nvPr/>
              </p:nvSpPr>
              <p:spPr bwMode="auto">
                <a:xfrm>
                  <a:off x="4019" y="3083"/>
                  <a:ext cx="1" cy="3"/>
                </a:xfrm>
                <a:custGeom>
                  <a:avLst/>
                  <a:gdLst>
                    <a:gd name="T0" fmla="*/ 1 w 2"/>
                    <a:gd name="T1" fmla="*/ 0 h 3"/>
                    <a:gd name="T2" fmla="*/ 0 w 2"/>
                    <a:gd name="T3" fmla="*/ 0 h 3"/>
                    <a:gd name="T4" fmla="*/ 1 w 2"/>
                    <a:gd name="T5" fmla="*/ 0 h 3"/>
                    <a:gd name="T6" fmla="*/ 0 w 2"/>
                    <a:gd name="T7" fmla="*/ 3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0"/>
                        <a:pt x="1" y="0"/>
                        <a:pt x="0" y="0"/>
                      </a:cubicBezTo>
                      <a:cubicBezTo>
                        <a:pt x="1" y="0"/>
                        <a:pt x="1" y="0"/>
                        <a:pt x="1" y="0"/>
                      </a:cubicBezTo>
                      <a:cubicBezTo>
                        <a:pt x="2" y="0"/>
                        <a:pt x="1" y="2"/>
                        <a:pt x="0" y="3"/>
                      </a:cubicBezTo>
                      <a:cubicBezTo>
                        <a:pt x="1" y="2"/>
                        <a:pt x="2" y="0"/>
                        <a:pt x="1"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4" name="Freeform 9475">
                  <a:extLst>
                    <a:ext uri="{FF2B5EF4-FFF2-40B4-BE49-F238E27FC236}">
                      <a16:creationId xmlns:a16="http://schemas.microsoft.com/office/drawing/2014/main" id="{676210B7-BED7-06FD-2034-AB0715D0C5E1}"/>
                    </a:ext>
                  </a:extLst>
                </p:cNvPr>
                <p:cNvSpPr>
                  <a:spLocks/>
                </p:cNvSpPr>
                <p:nvPr/>
              </p:nvSpPr>
              <p:spPr bwMode="auto">
                <a:xfrm>
                  <a:off x="4011" y="3099"/>
                  <a:ext cx="2" cy="1"/>
                </a:xfrm>
                <a:custGeom>
                  <a:avLst/>
                  <a:gdLst>
                    <a:gd name="T0" fmla="*/ 1 w 2"/>
                    <a:gd name="T1" fmla="*/ 0 h 2"/>
                    <a:gd name="T2" fmla="*/ 1 w 2"/>
                    <a:gd name="T3" fmla="*/ 1 h 2"/>
                    <a:gd name="T4" fmla="*/ 2 w 2"/>
                    <a:gd name="T5" fmla="*/ 1 h 2"/>
                    <a:gd name="T6" fmla="*/ 1 w 2"/>
                    <a:gd name="T7" fmla="*/ 0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1" y="0"/>
                      </a:moveTo>
                      <a:cubicBezTo>
                        <a:pt x="0" y="1"/>
                        <a:pt x="0" y="2"/>
                        <a:pt x="1" y="2"/>
                      </a:cubicBezTo>
                      <a:cubicBezTo>
                        <a:pt x="1" y="2"/>
                        <a:pt x="2" y="2"/>
                        <a:pt x="2" y="1"/>
                      </a:cubicBezTo>
                      <a:cubicBezTo>
                        <a:pt x="1" y="1"/>
                        <a:pt x="0" y="1"/>
                        <a:pt x="1" y="0"/>
                      </a:cubicBezTo>
                      <a:cubicBezTo>
                        <a:pt x="1" y="0"/>
                        <a:pt x="1" y="0"/>
                        <a:pt x="1" y="0"/>
                      </a:cubicBezTo>
                    </a:path>
                  </a:pathLst>
                </a:custGeom>
                <a:solidFill>
                  <a:srgbClr val="A374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5" name="Freeform 9476">
                  <a:extLst>
                    <a:ext uri="{FF2B5EF4-FFF2-40B4-BE49-F238E27FC236}">
                      <a16:creationId xmlns:a16="http://schemas.microsoft.com/office/drawing/2014/main" id="{81799596-C116-2EC4-F483-7496AF00B652}"/>
                    </a:ext>
                  </a:extLst>
                </p:cNvPr>
                <p:cNvSpPr>
                  <a:spLocks noEditPoints="1"/>
                </p:cNvSpPr>
                <p:nvPr/>
              </p:nvSpPr>
              <p:spPr bwMode="auto">
                <a:xfrm>
                  <a:off x="4014" y="3095"/>
                  <a:ext cx="3" cy="5"/>
                </a:xfrm>
                <a:custGeom>
                  <a:avLst/>
                  <a:gdLst>
                    <a:gd name="T0" fmla="*/ 1 w 3"/>
                    <a:gd name="T1" fmla="*/ 5 h 5"/>
                    <a:gd name="T2" fmla="*/ 0 w 3"/>
                    <a:gd name="T3" fmla="*/ 5 h 5"/>
                    <a:gd name="T4" fmla="*/ 1 w 3"/>
                    <a:gd name="T5" fmla="*/ 5 h 5"/>
                    <a:gd name="T6" fmla="*/ 2 w 3"/>
                    <a:gd name="T7" fmla="*/ 0 h 5"/>
                    <a:gd name="T8" fmla="*/ 1 w 3"/>
                    <a:gd name="T9" fmla="*/ 5 h 5"/>
                    <a:gd name="T10" fmla="*/ 2 w 3"/>
                    <a:gd name="T11" fmla="*/ 4 h 5"/>
                    <a:gd name="T12" fmla="*/ 2 w 3"/>
                    <a:gd name="T13" fmla="*/ 0 h 5"/>
                    <a:gd name="T14" fmla="*/ 2 w 3"/>
                    <a:gd name="T15" fmla="*/ 0 h 5"/>
                    <a:gd name="T16" fmla="*/ 2 w 3"/>
                    <a:gd name="T17" fmla="*/ 0 h 5"/>
                    <a:gd name="T18" fmla="*/ 2 w 3"/>
                    <a:gd name="T19" fmla="*/ 0 h 5"/>
                    <a:gd name="T20" fmla="*/ 2 w 3"/>
                    <a:gd name="T21" fmla="*/ 0 h 5"/>
                    <a:gd name="T22" fmla="*/ 2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5"/>
                      </a:moveTo>
                      <a:cubicBezTo>
                        <a:pt x="0" y="5"/>
                        <a:pt x="0" y="5"/>
                        <a:pt x="0" y="5"/>
                      </a:cubicBezTo>
                      <a:cubicBezTo>
                        <a:pt x="0" y="5"/>
                        <a:pt x="0" y="5"/>
                        <a:pt x="1" y="5"/>
                      </a:cubicBezTo>
                      <a:moveTo>
                        <a:pt x="2" y="0"/>
                      </a:moveTo>
                      <a:cubicBezTo>
                        <a:pt x="2" y="1"/>
                        <a:pt x="2" y="4"/>
                        <a:pt x="1" y="5"/>
                      </a:cubicBezTo>
                      <a:cubicBezTo>
                        <a:pt x="1" y="5"/>
                        <a:pt x="1" y="4"/>
                        <a:pt x="2" y="4"/>
                      </a:cubicBezTo>
                      <a:cubicBezTo>
                        <a:pt x="3" y="2"/>
                        <a:pt x="2" y="2"/>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6" name="Freeform 9477">
                  <a:extLst>
                    <a:ext uri="{FF2B5EF4-FFF2-40B4-BE49-F238E27FC236}">
                      <a16:creationId xmlns:a16="http://schemas.microsoft.com/office/drawing/2014/main" id="{2C87367C-3647-1AD6-B1DA-71E11805FA72}"/>
                    </a:ext>
                  </a:extLst>
                </p:cNvPr>
                <p:cNvSpPr>
                  <a:spLocks noEditPoints="1"/>
                </p:cNvSpPr>
                <p:nvPr/>
              </p:nvSpPr>
              <p:spPr bwMode="auto">
                <a:xfrm>
                  <a:off x="4017" y="3095"/>
                  <a:ext cx="2" cy="3"/>
                </a:xfrm>
                <a:custGeom>
                  <a:avLst/>
                  <a:gdLst>
                    <a:gd name="T0" fmla="*/ 2 w 2"/>
                    <a:gd name="T1" fmla="*/ 1 h 4"/>
                    <a:gd name="T2" fmla="*/ 1 w 2"/>
                    <a:gd name="T3" fmla="*/ 2 h 4"/>
                    <a:gd name="T4" fmla="*/ 2 w 2"/>
                    <a:gd name="T5" fmla="*/ 1 h 4"/>
                    <a:gd name="T6" fmla="*/ 2 w 2"/>
                    <a:gd name="T7" fmla="*/ 0 h 4"/>
                    <a:gd name="T8" fmla="*/ 2 w 2"/>
                    <a:gd name="T9" fmla="*/ 1 h 4"/>
                    <a:gd name="T10" fmla="*/ 2 w 2"/>
                    <a:gd name="T11" fmla="*/ 0 h 4"/>
                    <a:gd name="T12" fmla="*/ 2 w 2"/>
                    <a:gd name="T13" fmla="*/ 0 h 4"/>
                    <a:gd name="T14" fmla="*/ 2 w 2"/>
                    <a:gd name="T15" fmla="*/ 0 h 4"/>
                    <a:gd name="T16" fmla="*/ 2 w 2"/>
                    <a:gd name="T17" fmla="*/ 0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1"/>
                      </a:moveTo>
                      <a:cubicBezTo>
                        <a:pt x="2" y="2"/>
                        <a:pt x="0" y="3"/>
                        <a:pt x="1" y="4"/>
                      </a:cubicBezTo>
                      <a:cubicBezTo>
                        <a:pt x="1" y="3"/>
                        <a:pt x="2" y="2"/>
                        <a:pt x="2" y="1"/>
                      </a:cubicBezTo>
                      <a:moveTo>
                        <a:pt x="2" y="0"/>
                      </a:moveTo>
                      <a:cubicBezTo>
                        <a:pt x="2" y="1"/>
                        <a:pt x="2" y="1"/>
                        <a:pt x="2" y="1"/>
                      </a:cubicBezTo>
                      <a:cubicBezTo>
                        <a:pt x="2" y="1"/>
                        <a:pt x="2" y="1"/>
                        <a:pt x="2" y="0"/>
                      </a:cubicBezTo>
                      <a:moveTo>
                        <a:pt x="2" y="0"/>
                      </a:moveTo>
                      <a:cubicBezTo>
                        <a:pt x="2" y="0"/>
                        <a:pt x="2" y="0"/>
                        <a:pt x="2" y="0"/>
                      </a:cubicBezTo>
                      <a:cubicBezTo>
                        <a:pt x="2" y="0"/>
                        <a:pt x="2" y="0"/>
                        <a:pt x="2" y="0"/>
                      </a:cubicBezTo>
                      <a:cubicBezTo>
                        <a:pt x="2" y="0"/>
                        <a:pt x="2" y="0"/>
                        <a:pt x="2" y="0"/>
                      </a:cubicBezTo>
                    </a:path>
                  </a:pathLst>
                </a:custGeom>
                <a:solidFill>
                  <a:srgbClr val="B68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7" name="Freeform 9478">
                  <a:extLst>
                    <a:ext uri="{FF2B5EF4-FFF2-40B4-BE49-F238E27FC236}">
                      <a16:creationId xmlns:a16="http://schemas.microsoft.com/office/drawing/2014/main" id="{8C785369-9C42-697C-3A1E-19185E0A3AF5}"/>
                    </a:ext>
                  </a:extLst>
                </p:cNvPr>
                <p:cNvSpPr>
                  <a:spLocks noEditPoints="1"/>
                </p:cNvSpPr>
                <p:nvPr/>
              </p:nvSpPr>
              <p:spPr bwMode="auto">
                <a:xfrm>
                  <a:off x="4356" y="2467"/>
                  <a:ext cx="20" cy="35"/>
                </a:xfrm>
                <a:custGeom>
                  <a:avLst/>
                  <a:gdLst>
                    <a:gd name="T0" fmla="*/ 2 w 25"/>
                    <a:gd name="T1" fmla="*/ 20 h 42"/>
                    <a:gd name="T2" fmla="*/ 2 w 25"/>
                    <a:gd name="T3" fmla="*/ 20 h 42"/>
                    <a:gd name="T4" fmla="*/ 3 w 25"/>
                    <a:gd name="T5" fmla="*/ 20 h 42"/>
                    <a:gd name="T6" fmla="*/ 2 w 25"/>
                    <a:gd name="T7" fmla="*/ 20 h 42"/>
                    <a:gd name="T8" fmla="*/ 2 w 25"/>
                    <a:gd name="T9" fmla="*/ 20 h 42"/>
                    <a:gd name="T10" fmla="*/ 2 w 25"/>
                    <a:gd name="T11" fmla="*/ 20 h 42"/>
                    <a:gd name="T12" fmla="*/ 2 w 25"/>
                    <a:gd name="T13" fmla="*/ 20 h 42"/>
                    <a:gd name="T14" fmla="*/ 2 w 25"/>
                    <a:gd name="T15" fmla="*/ 19 h 42"/>
                    <a:gd name="T16" fmla="*/ 4 w 25"/>
                    <a:gd name="T17" fmla="*/ 19 h 42"/>
                    <a:gd name="T18" fmla="*/ 4 w 25"/>
                    <a:gd name="T19" fmla="*/ 19 h 42"/>
                    <a:gd name="T20" fmla="*/ 4 w 25"/>
                    <a:gd name="T21" fmla="*/ 19 h 42"/>
                    <a:gd name="T22" fmla="*/ 4 w 25"/>
                    <a:gd name="T23" fmla="*/ 19 h 42"/>
                    <a:gd name="T24" fmla="*/ 3 w 25"/>
                    <a:gd name="T25" fmla="*/ 20 h 42"/>
                    <a:gd name="T26" fmla="*/ 4 w 25"/>
                    <a:gd name="T27" fmla="*/ 19 h 42"/>
                    <a:gd name="T28" fmla="*/ 2 w 25"/>
                    <a:gd name="T29" fmla="*/ 19 h 42"/>
                    <a:gd name="T30" fmla="*/ 0 w 25"/>
                    <a:gd name="T31" fmla="*/ 19 h 42"/>
                    <a:gd name="T32" fmla="*/ 0 w 25"/>
                    <a:gd name="T33" fmla="*/ 19 h 42"/>
                    <a:gd name="T34" fmla="*/ 6 w 25"/>
                    <a:gd name="T35" fmla="*/ 19 h 42"/>
                    <a:gd name="T36" fmla="*/ 6 w 25"/>
                    <a:gd name="T37" fmla="*/ 19 h 42"/>
                    <a:gd name="T38" fmla="*/ 5 w 25"/>
                    <a:gd name="T39" fmla="*/ 19 h 42"/>
                    <a:gd name="T40" fmla="*/ 5 w 25"/>
                    <a:gd name="T41" fmla="*/ 18 h 42"/>
                    <a:gd name="T42" fmla="*/ 3 w 25"/>
                    <a:gd name="T43" fmla="*/ 3 h 42"/>
                    <a:gd name="T44" fmla="*/ 3 w 25"/>
                    <a:gd name="T45" fmla="*/ 3 h 42"/>
                    <a:gd name="T46" fmla="*/ 5 w 25"/>
                    <a:gd name="T47" fmla="*/ 1 h 42"/>
                    <a:gd name="T48" fmla="*/ 5 w 25"/>
                    <a:gd name="T49" fmla="*/ 1 h 42"/>
                    <a:gd name="T50" fmla="*/ 5 w 25"/>
                    <a:gd name="T51" fmla="*/ 14 h 42"/>
                    <a:gd name="T52" fmla="*/ 7 w 25"/>
                    <a:gd name="T53" fmla="*/ 12 h 42"/>
                    <a:gd name="T54" fmla="*/ 6 w 25"/>
                    <a:gd name="T55" fmla="*/ 13 h 42"/>
                    <a:gd name="T56" fmla="*/ 4 w 25"/>
                    <a:gd name="T57" fmla="*/ 11 h 42"/>
                    <a:gd name="T58" fmla="*/ 4 w 25"/>
                    <a:gd name="T59" fmla="*/ 13 h 42"/>
                    <a:gd name="T60" fmla="*/ 4 w 25"/>
                    <a:gd name="T61" fmla="*/ 11 h 42"/>
                    <a:gd name="T62" fmla="*/ 9 w 25"/>
                    <a:gd name="T63" fmla="*/ 11 h 42"/>
                    <a:gd name="T64" fmla="*/ 9 w 25"/>
                    <a:gd name="T65" fmla="*/ 11 h 42"/>
                    <a:gd name="T66" fmla="*/ 6 w 25"/>
                    <a:gd name="T67" fmla="*/ 11 h 42"/>
                    <a:gd name="T68" fmla="*/ 6 w 25"/>
                    <a:gd name="T69" fmla="*/ 10 h 42"/>
                    <a:gd name="T70" fmla="*/ 9 w 25"/>
                    <a:gd name="T71" fmla="*/ 8 h 42"/>
                    <a:gd name="T72" fmla="*/ 5 w 25"/>
                    <a:gd name="T73" fmla="*/ 7 h 42"/>
                    <a:gd name="T74" fmla="*/ 5 w 25"/>
                    <a:gd name="T75" fmla="*/ 9 h 42"/>
                    <a:gd name="T76" fmla="*/ 4 w 25"/>
                    <a:gd name="T77" fmla="*/ 6 h 42"/>
                    <a:gd name="T78" fmla="*/ 4 w 25"/>
                    <a:gd name="T79" fmla="*/ 6 h 42"/>
                    <a:gd name="T80" fmla="*/ 8 w 25"/>
                    <a:gd name="T81" fmla="*/ 5 h 42"/>
                    <a:gd name="T82" fmla="*/ 7 w 25"/>
                    <a:gd name="T83" fmla="*/ 7 h 42"/>
                    <a:gd name="T84" fmla="*/ 9 w 25"/>
                    <a:gd name="T85" fmla="*/ 5 h 42"/>
                    <a:gd name="T86" fmla="*/ 6 w 25"/>
                    <a:gd name="T87" fmla="*/ 5 h 42"/>
                    <a:gd name="T88" fmla="*/ 7 w 25"/>
                    <a:gd name="T89" fmla="*/ 3 h 42"/>
                    <a:gd name="T90" fmla="*/ 7 w 25"/>
                    <a:gd name="T91" fmla="*/ 3 h 42"/>
                    <a:gd name="T92" fmla="*/ 6 w 25"/>
                    <a:gd name="T93" fmla="*/ 0 h 42"/>
                    <a:gd name="T94" fmla="*/ 5 w 25"/>
                    <a:gd name="T95" fmla="*/ 3 h 42"/>
                    <a:gd name="T96" fmla="*/ 2 w 25"/>
                    <a:gd name="T97" fmla="*/ 12 h 42"/>
                    <a:gd name="T98" fmla="*/ 4 w 25"/>
                    <a:gd name="T99" fmla="*/ 16 h 42"/>
                    <a:gd name="T100" fmla="*/ 5 w 25"/>
                    <a:gd name="T101" fmla="*/ 17 h 42"/>
                    <a:gd name="T102" fmla="*/ 6 w 25"/>
                    <a:gd name="T103" fmla="*/ 16 h 42"/>
                    <a:gd name="T104" fmla="*/ 9 w 25"/>
                    <a:gd name="T105" fmla="*/ 13 h 42"/>
                    <a:gd name="T106" fmla="*/ 9 w 25"/>
                    <a:gd name="T107" fmla="*/ 2 h 42"/>
                    <a:gd name="T108" fmla="*/ 8 w 25"/>
                    <a:gd name="T109" fmla="*/ 1 h 42"/>
                    <a:gd name="T110" fmla="*/ 6 w 25"/>
                    <a:gd name="T111" fmla="*/ 0 h 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5" h="42">
                      <a:moveTo>
                        <a:pt x="3" y="42"/>
                      </a:moveTo>
                      <a:cubicBezTo>
                        <a:pt x="3" y="42"/>
                        <a:pt x="3" y="42"/>
                        <a:pt x="3" y="42"/>
                      </a:cubicBezTo>
                      <a:cubicBezTo>
                        <a:pt x="3" y="42"/>
                        <a:pt x="3" y="42"/>
                        <a:pt x="3" y="42"/>
                      </a:cubicBezTo>
                      <a:cubicBezTo>
                        <a:pt x="3" y="42"/>
                        <a:pt x="3" y="42"/>
                        <a:pt x="3" y="42"/>
                      </a:cubicBezTo>
                      <a:moveTo>
                        <a:pt x="5" y="42"/>
                      </a:moveTo>
                      <a:cubicBezTo>
                        <a:pt x="4" y="42"/>
                        <a:pt x="4" y="42"/>
                        <a:pt x="4" y="42"/>
                      </a:cubicBezTo>
                      <a:cubicBezTo>
                        <a:pt x="4" y="42"/>
                        <a:pt x="4" y="42"/>
                        <a:pt x="4" y="42"/>
                      </a:cubicBezTo>
                      <a:cubicBezTo>
                        <a:pt x="4" y="42"/>
                        <a:pt x="4" y="42"/>
                        <a:pt x="4" y="42"/>
                      </a:cubicBezTo>
                      <a:cubicBezTo>
                        <a:pt x="4" y="42"/>
                        <a:pt x="4" y="42"/>
                        <a:pt x="5" y="42"/>
                      </a:cubicBezTo>
                      <a:moveTo>
                        <a:pt x="6" y="42"/>
                      </a:moveTo>
                      <a:cubicBezTo>
                        <a:pt x="6" y="42"/>
                        <a:pt x="6" y="42"/>
                        <a:pt x="6" y="42"/>
                      </a:cubicBezTo>
                      <a:cubicBezTo>
                        <a:pt x="6" y="42"/>
                        <a:pt x="7" y="42"/>
                        <a:pt x="7" y="42"/>
                      </a:cubicBezTo>
                      <a:cubicBezTo>
                        <a:pt x="7" y="42"/>
                        <a:pt x="6" y="42"/>
                        <a:pt x="6" y="42"/>
                      </a:cubicBezTo>
                      <a:cubicBezTo>
                        <a:pt x="6" y="42"/>
                        <a:pt x="6" y="42"/>
                        <a:pt x="6" y="42"/>
                      </a:cubicBezTo>
                      <a:moveTo>
                        <a:pt x="5" y="42"/>
                      </a:moveTo>
                      <a:cubicBezTo>
                        <a:pt x="5" y="42"/>
                        <a:pt x="5" y="42"/>
                        <a:pt x="5" y="42"/>
                      </a:cubicBezTo>
                      <a:cubicBezTo>
                        <a:pt x="5" y="42"/>
                        <a:pt x="5" y="42"/>
                        <a:pt x="5" y="42"/>
                      </a:cubicBezTo>
                      <a:moveTo>
                        <a:pt x="2" y="42"/>
                      </a:moveTo>
                      <a:cubicBezTo>
                        <a:pt x="2" y="42"/>
                        <a:pt x="2" y="42"/>
                        <a:pt x="2" y="42"/>
                      </a:cubicBezTo>
                      <a:cubicBezTo>
                        <a:pt x="2" y="42"/>
                        <a:pt x="3" y="42"/>
                        <a:pt x="3" y="42"/>
                      </a:cubicBezTo>
                      <a:cubicBezTo>
                        <a:pt x="3" y="42"/>
                        <a:pt x="2" y="42"/>
                        <a:pt x="2" y="42"/>
                      </a:cubicBezTo>
                      <a:cubicBezTo>
                        <a:pt x="2" y="42"/>
                        <a:pt x="2" y="42"/>
                        <a:pt x="2" y="42"/>
                      </a:cubicBezTo>
                      <a:moveTo>
                        <a:pt x="6" y="42"/>
                      </a:moveTo>
                      <a:cubicBezTo>
                        <a:pt x="6" y="42"/>
                        <a:pt x="6" y="42"/>
                        <a:pt x="6" y="42"/>
                      </a:cubicBezTo>
                      <a:cubicBezTo>
                        <a:pt x="6" y="42"/>
                        <a:pt x="6" y="42"/>
                        <a:pt x="6" y="42"/>
                      </a:cubicBezTo>
                      <a:moveTo>
                        <a:pt x="6" y="42"/>
                      </a:moveTo>
                      <a:cubicBezTo>
                        <a:pt x="6" y="42"/>
                        <a:pt x="6" y="42"/>
                        <a:pt x="6" y="42"/>
                      </a:cubicBezTo>
                      <a:cubicBezTo>
                        <a:pt x="6" y="42"/>
                        <a:pt x="6" y="42"/>
                        <a:pt x="6" y="42"/>
                      </a:cubicBezTo>
                      <a:cubicBezTo>
                        <a:pt x="6" y="42"/>
                        <a:pt x="6" y="42"/>
                        <a:pt x="6" y="42"/>
                      </a:cubicBezTo>
                      <a:moveTo>
                        <a:pt x="2" y="41"/>
                      </a:moveTo>
                      <a:cubicBezTo>
                        <a:pt x="2" y="41"/>
                        <a:pt x="2" y="41"/>
                        <a:pt x="2" y="41"/>
                      </a:cubicBezTo>
                      <a:cubicBezTo>
                        <a:pt x="2" y="41"/>
                        <a:pt x="2" y="41"/>
                        <a:pt x="2" y="41"/>
                      </a:cubicBezTo>
                      <a:moveTo>
                        <a:pt x="2" y="41"/>
                      </a:moveTo>
                      <a:cubicBezTo>
                        <a:pt x="2" y="41"/>
                        <a:pt x="2" y="41"/>
                        <a:pt x="2" y="41"/>
                      </a:cubicBezTo>
                      <a:cubicBezTo>
                        <a:pt x="2" y="41"/>
                        <a:pt x="2" y="41"/>
                        <a:pt x="2" y="41"/>
                      </a:cubicBezTo>
                      <a:moveTo>
                        <a:pt x="10" y="41"/>
                      </a:moveTo>
                      <a:cubicBezTo>
                        <a:pt x="10" y="41"/>
                        <a:pt x="10" y="41"/>
                        <a:pt x="10" y="41"/>
                      </a:cubicBezTo>
                      <a:cubicBezTo>
                        <a:pt x="10" y="41"/>
                        <a:pt x="10" y="41"/>
                        <a:pt x="10" y="41"/>
                      </a:cubicBezTo>
                      <a:moveTo>
                        <a:pt x="10" y="41"/>
                      </a:moveTo>
                      <a:cubicBezTo>
                        <a:pt x="10" y="41"/>
                        <a:pt x="10" y="41"/>
                        <a:pt x="10" y="41"/>
                      </a:cubicBezTo>
                      <a:cubicBezTo>
                        <a:pt x="10" y="41"/>
                        <a:pt x="10" y="41"/>
                        <a:pt x="10" y="41"/>
                      </a:cubicBezTo>
                      <a:moveTo>
                        <a:pt x="10" y="41"/>
                      </a:moveTo>
                      <a:cubicBezTo>
                        <a:pt x="10" y="41"/>
                        <a:pt x="10" y="41"/>
                        <a:pt x="10" y="41"/>
                      </a:cubicBezTo>
                      <a:cubicBezTo>
                        <a:pt x="10" y="41"/>
                        <a:pt x="10" y="41"/>
                        <a:pt x="10" y="41"/>
                      </a:cubicBezTo>
                      <a:cubicBezTo>
                        <a:pt x="10" y="41"/>
                        <a:pt x="10" y="41"/>
                        <a:pt x="10" y="41"/>
                      </a:cubicBezTo>
                      <a:cubicBezTo>
                        <a:pt x="10" y="41"/>
                        <a:pt x="10" y="41"/>
                        <a:pt x="10" y="41"/>
                      </a:cubicBezTo>
                      <a:moveTo>
                        <a:pt x="9" y="40"/>
                      </a:moveTo>
                      <a:cubicBezTo>
                        <a:pt x="9" y="40"/>
                        <a:pt x="9" y="40"/>
                        <a:pt x="10" y="41"/>
                      </a:cubicBezTo>
                      <a:cubicBezTo>
                        <a:pt x="9" y="40"/>
                        <a:pt x="9" y="40"/>
                        <a:pt x="9" y="40"/>
                      </a:cubicBezTo>
                      <a:moveTo>
                        <a:pt x="9" y="40"/>
                      </a:moveTo>
                      <a:cubicBezTo>
                        <a:pt x="9" y="40"/>
                        <a:pt x="9" y="41"/>
                        <a:pt x="8" y="41"/>
                      </a:cubicBezTo>
                      <a:cubicBezTo>
                        <a:pt x="8" y="42"/>
                        <a:pt x="7" y="42"/>
                        <a:pt x="7" y="42"/>
                      </a:cubicBezTo>
                      <a:cubicBezTo>
                        <a:pt x="7" y="42"/>
                        <a:pt x="7" y="42"/>
                        <a:pt x="7" y="42"/>
                      </a:cubicBezTo>
                      <a:cubicBezTo>
                        <a:pt x="7" y="42"/>
                        <a:pt x="8" y="42"/>
                        <a:pt x="8" y="41"/>
                      </a:cubicBezTo>
                      <a:cubicBezTo>
                        <a:pt x="9" y="41"/>
                        <a:pt x="9" y="40"/>
                        <a:pt x="9" y="40"/>
                      </a:cubicBezTo>
                      <a:cubicBezTo>
                        <a:pt x="9" y="40"/>
                        <a:pt x="9" y="40"/>
                        <a:pt x="9" y="40"/>
                      </a:cubicBezTo>
                      <a:moveTo>
                        <a:pt x="0" y="40"/>
                      </a:moveTo>
                      <a:cubicBezTo>
                        <a:pt x="0" y="41"/>
                        <a:pt x="0" y="41"/>
                        <a:pt x="0" y="41"/>
                      </a:cubicBezTo>
                      <a:cubicBezTo>
                        <a:pt x="1" y="41"/>
                        <a:pt x="1" y="41"/>
                        <a:pt x="1" y="41"/>
                      </a:cubicBezTo>
                      <a:cubicBezTo>
                        <a:pt x="1" y="41"/>
                        <a:pt x="2" y="41"/>
                        <a:pt x="2" y="41"/>
                      </a:cubicBezTo>
                      <a:cubicBezTo>
                        <a:pt x="2" y="41"/>
                        <a:pt x="2" y="41"/>
                        <a:pt x="2" y="41"/>
                      </a:cubicBezTo>
                      <a:cubicBezTo>
                        <a:pt x="2" y="41"/>
                        <a:pt x="2" y="41"/>
                        <a:pt x="2" y="41"/>
                      </a:cubicBezTo>
                      <a:cubicBezTo>
                        <a:pt x="2" y="41"/>
                        <a:pt x="1" y="41"/>
                        <a:pt x="1" y="41"/>
                      </a:cubicBezTo>
                      <a:cubicBezTo>
                        <a:pt x="1" y="41"/>
                        <a:pt x="1" y="41"/>
                        <a:pt x="0" y="41"/>
                      </a:cubicBezTo>
                      <a:cubicBezTo>
                        <a:pt x="0" y="41"/>
                        <a:pt x="0" y="41"/>
                        <a:pt x="0" y="41"/>
                      </a:cubicBezTo>
                      <a:cubicBezTo>
                        <a:pt x="0" y="41"/>
                        <a:pt x="0" y="40"/>
                        <a:pt x="0" y="40"/>
                      </a:cubicBezTo>
                      <a:moveTo>
                        <a:pt x="0" y="40"/>
                      </a:moveTo>
                      <a:cubicBezTo>
                        <a:pt x="0" y="40"/>
                        <a:pt x="0" y="40"/>
                        <a:pt x="0" y="40"/>
                      </a:cubicBezTo>
                      <a:cubicBezTo>
                        <a:pt x="0" y="40"/>
                        <a:pt x="0" y="40"/>
                        <a:pt x="0" y="40"/>
                      </a:cubicBezTo>
                      <a:moveTo>
                        <a:pt x="14" y="38"/>
                      </a:moveTo>
                      <a:cubicBezTo>
                        <a:pt x="14" y="38"/>
                        <a:pt x="14" y="38"/>
                        <a:pt x="14" y="38"/>
                      </a:cubicBezTo>
                      <a:cubicBezTo>
                        <a:pt x="14" y="38"/>
                        <a:pt x="14" y="38"/>
                        <a:pt x="14" y="38"/>
                      </a:cubicBezTo>
                      <a:moveTo>
                        <a:pt x="14" y="38"/>
                      </a:moveTo>
                      <a:cubicBezTo>
                        <a:pt x="14" y="38"/>
                        <a:pt x="14" y="38"/>
                        <a:pt x="14" y="38"/>
                      </a:cubicBezTo>
                      <a:cubicBezTo>
                        <a:pt x="14" y="38"/>
                        <a:pt x="14" y="38"/>
                        <a:pt x="14" y="38"/>
                      </a:cubicBezTo>
                      <a:moveTo>
                        <a:pt x="14" y="38"/>
                      </a:moveTo>
                      <a:cubicBezTo>
                        <a:pt x="14" y="38"/>
                        <a:pt x="14" y="38"/>
                        <a:pt x="14" y="38"/>
                      </a:cubicBezTo>
                      <a:cubicBezTo>
                        <a:pt x="14" y="38"/>
                        <a:pt x="14" y="38"/>
                        <a:pt x="14" y="38"/>
                      </a:cubicBezTo>
                      <a:moveTo>
                        <a:pt x="13" y="37"/>
                      </a:moveTo>
                      <a:cubicBezTo>
                        <a:pt x="13" y="38"/>
                        <a:pt x="13" y="38"/>
                        <a:pt x="13" y="38"/>
                      </a:cubicBezTo>
                      <a:cubicBezTo>
                        <a:pt x="13" y="38"/>
                        <a:pt x="13" y="38"/>
                        <a:pt x="13" y="37"/>
                      </a:cubicBezTo>
                      <a:moveTo>
                        <a:pt x="13" y="37"/>
                      </a:moveTo>
                      <a:cubicBezTo>
                        <a:pt x="13" y="37"/>
                        <a:pt x="13" y="37"/>
                        <a:pt x="13" y="37"/>
                      </a:cubicBezTo>
                      <a:cubicBezTo>
                        <a:pt x="13" y="37"/>
                        <a:pt x="13" y="37"/>
                        <a:pt x="13" y="37"/>
                      </a:cubicBezTo>
                      <a:moveTo>
                        <a:pt x="13" y="37"/>
                      </a:moveTo>
                      <a:cubicBezTo>
                        <a:pt x="13" y="38"/>
                        <a:pt x="12" y="38"/>
                        <a:pt x="12" y="39"/>
                      </a:cubicBezTo>
                      <a:cubicBezTo>
                        <a:pt x="12" y="38"/>
                        <a:pt x="13" y="38"/>
                        <a:pt x="13" y="37"/>
                      </a:cubicBezTo>
                      <a:moveTo>
                        <a:pt x="8" y="4"/>
                      </a:moveTo>
                      <a:cubicBezTo>
                        <a:pt x="8" y="4"/>
                        <a:pt x="8" y="4"/>
                        <a:pt x="8" y="4"/>
                      </a:cubicBezTo>
                      <a:cubicBezTo>
                        <a:pt x="8" y="4"/>
                        <a:pt x="8" y="4"/>
                        <a:pt x="8" y="4"/>
                      </a:cubicBezTo>
                      <a:moveTo>
                        <a:pt x="10" y="2"/>
                      </a:moveTo>
                      <a:cubicBezTo>
                        <a:pt x="10" y="3"/>
                        <a:pt x="9" y="4"/>
                        <a:pt x="8" y="4"/>
                      </a:cubicBezTo>
                      <a:cubicBezTo>
                        <a:pt x="9" y="4"/>
                        <a:pt x="10" y="3"/>
                        <a:pt x="10" y="2"/>
                      </a:cubicBezTo>
                      <a:moveTo>
                        <a:pt x="12" y="1"/>
                      </a:moveTo>
                      <a:cubicBezTo>
                        <a:pt x="12" y="1"/>
                        <a:pt x="12" y="1"/>
                        <a:pt x="12" y="1"/>
                      </a:cubicBezTo>
                      <a:cubicBezTo>
                        <a:pt x="12" y="1"/>
                        <a:pt x="12" y="1"/>
                        <a:pt x="12" y="1"/>
                      </a:cubicBezTo>
                      <a:moveTo>
                        <a:pt x="12" y="1"/>
                      </a:moveTo>
                      <a:cubicBezTo>
                        <a:pt x="12" y="1"/>
                        <a:pt x="12" y="1"/>
                        <a:pt x="12" y="1"/>
                      </a:cubicBezTo>
                      <a:cubicBezTo>
                        <a:pt x="12" y="1"/>
                        <a:pt x="12" y="1"/>
                        <a:pt x="12" y="1"/>
                      </a:cubicBezTo>
                      <a:cubicBezTo>
                        <a:pt x="12" y="1"/>
                        <a:pt x="12" y="1"/>
                        <a:pt x="12" y="1"/>
                      </a:cubicBezTo>
                      <a:moveTo>
                        <a:pt x="13" y="30"/>
                      </a:moveTo>
                      <a:cubicBezTo>
                        <a:pt x="12" y="30"/>
                        <a:pt x="12" y="28"/>
                        <a:pt x="12" y="27"/>
                      </a:cubicBezTo>
                      <a:cubicBezTo>
                        <a:pt x="12" y="27"/>
                        <a:pt x="12" y="27"/>
                        <a:pt x="12" y="27"/>
                      </a:cubicBezTo>
                      <a:cubicBezTo>
                        <a:pt x="12" y="29"/>
                        <a:pt x="13" y="29"/>
                        <a:pt x="13" y="29"/>
                      </a:cubicBezTo>
                      <a:cubicBezTo>
                        <a:pt x="13" y="30"/>
                        <a:pt x="13" y="30"/>
                        <a:pt x="13" y="30"/>
                      </a:cubicBezTo>
                      <a:moveTo>
                        <a:pt x="17" y="24"/>
                      </a:moveTo>
                      <a:cubicBezTo>
                        <a:pt x="17" y="24"/>
                        <a:pt x="17" y="24"/>
                        <a:pt x="17" y="24"/>
                      </a:cubicBezTo>
                      <a:cubicBezTo>
                        <a:pt x="17" y="24"/>
                        <a:pt x="17" y="24"/>
                        <a:pt x="17" y="24"/>
                      </a:cubicBezTo>
                      <a:cubicBezTo>
                        <a:pt x="17" y="24"/>
                        <a:pt x="17" y="24"/>
                        <a:pt x="17" y="24"/>
                      </a:cubicBezTo>
                      <a:cubicBezTo>
                        <a:pt x="18" y="24"/>
                        <a:pt x="18" y="24"/>
                        <a:pt x="18" y="24"/>
                      </a:cubicBezTo>
                      <a:cubicBezTo>
                        <a:pt x="18" y="25"/>
                        <a:pt x="18" y="26"/>
                        <a:pt x="17" y="27"/>
                      </a:cubicBezTo>
                      <a:cubicBezTo>
                        <a:pt x="17" y="28"/>
                        <a:pt x="16" y="28"/>
                        <a:pt x="16" y="28"/>
                      </a:cubicBezTo>
                      <a:cubicBezTo>
                        <a:pt x="16" y="29"/>
                        <a:pt x="16" y="29"/>
                        <a:pt x="16" y="29"/>
                      </a:cubicBezTo>
                      <a:cubicBezTo>
                        <a:pt x="16" y="29"/>
                        <a:pt x="16" y="28"/>
                        <a:pt x="16" y="28"/>
                      </a:cubicBezTo>
                      <a:cubicBezTo>
                        <a:pt x="17" y="27"/>
                        <a:pt x="18" y="25"/>
                        <a:pt x="17" y="24"/>
                      </a:cubicBezTo>
                      <a:moveTo>
                        <a:pt x="9" y="23"/>
                      </a:moveTo>
                      <a:cubicBezTo>
                        <a:pt x="9" y="23"/>
                        <a:pt x="9" y="22"/>
                        <a:pt x="9" y="22"/>
                      </a:cubicBezTo>
                      <a:cubicBezTo>
                        <a:pt x="9" y="23"/>
                        <a:pt x="9" y="23"/>
                        <a:pt x="9" y="23"/>
                      </a:cubicBezTo>
                      <a:cubicBezTo>
                        <a:pt x="9" y="23"/>
                        <a:pt x="9" y="23"/>
                        <a:pt x="9" y="23"/>
                      </a:cubicBezTo>
                      <a:cubicBezTo>
                        <a:pt x="8" y="24"/>
                        <a:pt x="9" y="26"/>
                        <a:pt x="9" y="26"/>
                      </a:cubicBezTo>
                      <a:cubicBezTo>
                        <a:pt x="9" y="27"/>
                        <a:pt x="9" y="27"/>
                        <a:pt x="8" y="27"/>
                      </a:cubicBezTo>
                      <a:cubicBezTo>
                        <a:pt x="8" y="27"/>
                        <a:pt x="8" y="26"/>
                        <a:pt x="8" y="25"/>
                      </a:cubicBezTo>
                      <a:cubicBezTo>
                        <a:pt x="8" y="24"/>
                        <a:pt x="9" y="23"/>
                        <a:pt x="9" y="23"/>
                      </a:cubicBezTo>
                      <a:cubicBezTo>
                        <a:pt x="9" y="23"/>
                        <a:pt x="9" y="23"/>
                        <a:pt x="9" y="23"/>
                      </a:cubicBezTo>
                      <a:moveTo>
                        <a:pt x="21" y="23"/>
                      </a:moveTo>
                      <a:cubicBezTo>
                        <a:pt x="21" y="23"/>
                        <a:pt x="21" y="23"/>
                        <a:pt x="21" y="22"/>
                      </a:cubicBezTo>
                      <a:cubicBezTo>
                        <a:pt x="21" y="22"/>
                        <a:pt x="21" y="22"/>
                        <a:pt x="21" y="22"/>
                      </a:cubicBezTo>
                      <a:cubicBezTo>
                        <a:pt x="21" y="23"/>
                        <a:pt x="21" y="23"/>
                        <a:pt x="21" y="23"/>
                      </a:cubicBezTo>
                      <a:cubicBezTo>
                        <a:pt x="21" y="23"/>
                        <a:pt x="21" y="23"/>
                        <a:pt x="21" y="23"/>
                      </a:cubicBezTo>
                      <a:cubicBezTo>
                        <a:pt x="20" y="24"/>
                        <a:pt x="20" y="26"/>
                        <a:pt x="19" y="27"/>
                      </a:cubicBezTo>
                      <a:cubicBezTo>
                        <a:pt x="19" y="26"/>
                        <a:pt x="20" y="24"/>
                        <a:pt x="21" y="23"/>
                      </a:cubicBezTo>
                      <a:cubicBezTo>
                        <a:pt x="21" y="23"/>
                        <a:pt x="21" y="23"/>
                        <a:pt x="21" y="23"/>
                      </a:cubicBezTo>
                      <a:moveTo>
                        <a:pt x="14" y="20"/>
                      </a:moveTo>
                      <a:cubicBezTo>
                        <a:pt x="14" y="20"/>
                        <a:pt x="14" y="20"/>
                        <a:pt x="15" y="20"/>
                      </a:cubicBezTo>
                      <a:cubicBezTo>
                        <a:pt x="16" y="20"/>
                        <a:pt x="14" y="24"/>
                        <a:pt x="13" y="25"/>
                      </a:cubicBezTo>
                      <a:cubicBezTo>
                        <a:pt x="13" y="24"/>
                        <a:pt x="14" y="23"/>
                        <a:pt x="14" y="23"/>
                      </a:cubicBezTo>
                      <a:cubicBezTo>
                        <a:pt x="14" y="22"/>
                        <a:pt x="14" y="21"/>
                        <a:pt x="14" y="20"/>
                      </a:cubicBezTo>
                      <a:cubicBezTo>
                        <a:pt x="14" y="21"/>
                        <a:pt x="14" y="21"/>
                        <a:pt x="14" y="21"/>
                      </a:cubicBezTo>
                      <a:cubicBezTo>
                        <a:pt x="14" y="20"/>
                        <a:pt x="14" y="20"/>
                        <a:pt x="14" y="20"/>
                      </a:cubicBezTo>
                      <a:cubicBezTo>
                        <a:pt x="14" y="20"/>
                        <a:pt x="14" y="20"/>
                        <a:pt x="14" y="20"/>
                      </a:cubicBezTo>
                      <a:cubicBezTo>
                        <a:pt x="14" y="20"/>
                        <a:pt x="14" y="20"/>
                        <a:pt x="14" y="20"/>
                      </a:cubicBezTo>
                      <a:moveTo>
                        <a:pt x="21" y="15"/>
                      </a:moveTo>
                      <a:cubicBezTo>
                        <a:pt x="21" y="15"/>
                        <a:pt x="21" y="15"/>
                        <a:pt x="21" y="15"/>
                      </a:cubicBezTo>
                      <a:cubicBezTo>
                        <a:pt x="21" y="15"/>
                        <a:pt x="21" y="15"/>
                        <a:pt x="21" y="15"/>
                      </a:cubicBezTo>
                      <a:cubicBezTo>
                        <a:pt x="20" y="16"/>
                        <a:pt x="20" y="16"/>
                        <a:pt x="20" y="16"/>
                      </a:cubicBezTo>
                      <a:cubicBezTo>
                        <a:pt x="21" y="17"/>
                        <a:pt x="20" y="19"/>
                        <a:pt x="20" y="20"/>
                      </a:cubicBezTo>
                      <a:cubicBezTo>
                        <a:pt x="19" y="20"/>
                        <a:pt x="19" y="16"/>
                        <a:pt x="21" y="15"/>
                      </a:cubicBezTo>
                      <a:moveTo>
                        <a:pt x="12" y="14"/>
                      </a:moveTo>
                      <a:cubicBezTo>
                        <a:pt x="12" y="14"/>
                        <a:pt x="12" y="14"/>
                        <a:pt x="12" y="14"/>
                      </a:cubicBezTo>
                      <a:cubicBezTo>
                        <a:pt x="12" y="14"/>
                        <a:pt x="12" y="14"/>
                        <a:pt x="12" y="14"/>
                      </a:cubicBezTo>
                      <a:cubicBezTo>
                        <a:pt x="12" y="14"/>
                        <a:pt x="13" y="14"/>
                        <a:pt x="13" y="14"/>
                      </a:cubicBezTo>
                      <a:cubicBezTo>
                        <a:pt x="13" y="15"/>
                        <a:pt x="13" y="17"/>
                        <a:pt x="12" y="18"/>
                      </a:cubicBezTo>
                      <a:cubicBezTo>
                        <a:pt x="12" y="17"/>
                        <a:pt x="13" y="14"/>
                        <a:pt x="12" y="14"/>
                      </a:cubicBezTo>
                      <a:cubicBezTo>
                        <a:pt x="12" y="14"/>
                        <a:pt x="12" y="14"/>
                        <a:pt x="12" y="14"/>
                      </a:cubicBezTo>
                      <a:moveTo>
                        <a:pt x="10" y="12"/>
                      </a:moveTo>
                      <a:cubicBezTo>
                        <a:pt x="9" y="12"/>
                        <a:pt x="9" y="12"/>
                        <a:pt x="9" y="12"/>
                      </a:cubicBezTo>
                      <a:cubicBezTo>
                        <a:pt x="10" y="11"/>
                        <a:pt x="11" y="9"/>
                        <a:pt x="10" y="9"/>
                      </a:cubicBezTo>
                      <a:cubicBezTo>
                        <a:pt x="10" y="9"/>
                        <a:pt x="10" y="9"/>
                        <a:pt x="10" y="9"/>
                      </a:cubicBezTo>
                      <a:cubicBezTo>
                        <a:pt x="11" y="10"/>
                        <a:pt x="11" y="10"/>
                        <a:pt x="10" y="12"/>
                      </a:cubicBezTo>
                      <a:cubicBezTo>
                        <a:pt x="10" y="12"/>
                        <a:pt x="10" y="12"/>
                        <a:pt x="10" y="12"/>
                      </a:cubicBezTo>
                      <a:moveTo>
                        <a:pt x="18" y="9"/>
                      </a:moveTo>
                      <a:cubicBezTo>
                        <a:pt x="19" y="9"/>
                        <a:pt x="19" y="9"/>
                        <a:pt x="19" y="9"/>
                      </a:cubicBezTo>
                      <a:cubicBezTo>
                        <a:pt x="19" y="9"/>
                        <a:pt x="19" y="9"/>
                        <a:pt x="19" y="9"/>
                      </a:cubicBezTo>
                      <a:cubicBezTo>
                        <a:pt x="19" y="9"/>
                        <a:pt x="19" y="9"/>
                        <a:pt x="19" y="9"/>
                      </a:cubicBezTo>
                      <a:cubicBezTo>
                        <a:pt x="19" y="9"/>
                        <a:pt x="19" y="9"/>
                        <a:pt x="18" y="9"/>
                      </a:cubicBezTo>
                      <a:cubicBezTo>
                        <a:pt x="18" y="9"/>
                        <a:pt x="17" y="11"/>
                        <a:pt x="17" y="12"/>
                      </a:cubicBezTo>
                      <a:cubicBezTo>
                        <a:pt x="17" y="13"/>
                        <a:pt x="18" y="14"/>
                        <a:pt x="17" y="14"/>
                      </a:cubicBezTo>
                      <a:cubicBezTo>
                        <a:pt x="17" y="14"/>
                        <a:pt x="17" y="14"/>
                        <a:pt x="17" y="14"/>
                      </a:cubicBezTo>
                      <a:cubicBezTo>
                        <a:pt x="17" y="14"/>
                        <a:pt x="17" y="11"/>
                        <a:pt x="17" y="11"/>
                      </a:cubicBezTo>
                      <a:cubicBezTo>
                        <a:pt x="17" y="10"/>
                        <a:pt x="18" y="9"/>
                        <a:pt x="18" y="9"/>
                      </a:cubicBezTo>
                      <a:moveTo>
                        <a:pt x="21" y="12"/>
                      </a:moveTo>
                      <a:cubicBezTo>
                        <a:pt x="21" y="11"/>
                        <a:pt x="22" y="9"/>
                        <a:pt x="21" y="9"/>
                      </a:cubicBezTo>
                      <a:cubicBezTo>
                        <a:pt x="21" y="9"/>
                        <a:pt x="21" y="9"/>
                        <a:pt x="21" y="9"/>
                      </a:cubicBezTo>
                      <a:cubicBezTo>
                        <a:pt x="21" y="9"/>
                        <a:pt x="21" y="8"/>
                        <a:pt x="21" y="8"/>
                      </a:cubicBezTo>
                      <a:cubicBezTo>
                        <a:pt x="22" y="8"/>
                        <a:pt x="22" y="11"/>
                        <a:pt x="21" y="12"/>
                      </a:cubicBezTo>
                      <a:moveTo>
                        <a:pt x="14" y="9"/>
                      </a:moveTo>
                      <a:cubicBezTo>
                        <a:pt x="13" y="9"/>
                        <a:pt x="13" y="6"/>
                        <a:pt x="14" y="5"/>
                      </a:cubicBezTo>
                      <a:cubicBezTo>
                        <a:pt x="14" y="6"/>
                        <a:pt x="14" y="6"/>
                        <a:pt x="14" y="6"/>
                      </a:cubicBezTo>
                      <a:cubicBezTo>
                        <a:pt x="14" y="6"/>
                        <a:pt x="14" y="8"/>
                        <a:pt x="14" y="9"/>
                      </a:cubicBezTo>
                      <a:moveTo>
                        <a:pt x="17" y="5"/>
                      </a:moveTo>
                      <a:cubicBezTo>
                        <a:pt x="17" y="4"/>
                        <a:pt x="17" y="4"/>
                        <a:pt x="17" y="4"/>
                      </a:cubicBezTo>
                      <a:cubicBezTo>
                        <a:pt x="18" y="4"/>
                        <a:pt x="18" y="6"/>
                        <a:pt x="17" y="7"/>
                      </a:cubicBezTo>
                      <a:cubicBezTo>
                        <a:pt x="17" y="6"/>
                        <a:pt x="17" y="5"/>
                        <a:pt x="17" y="5"/>
                      </a:cubicBezTo>
                      <a:cubicBezTo>
                        <a:pt x="17" y="5"/>
                        <a:pt x="17" y="5"/>
                        <a:pt x="17" y="5"/>
                      </a:cubicBezTo>
                      <a:cubicBezTo>
                        <a:pt x="17" y="5"/>
                        <a:pt x="17" y="5"/>
                        <a:pt x="17" y="5"/>
                      </a:cubicBezTo>
                      <a:cubicBezTo>
                        <a:pt x="17" y="5"/>
                        <a:pt x="17" y="5"/>
                        <a:pt x="17" y="5"/>
                      </a:cubicBezTo>
                      <a:cubicBezTo>
                        <a:pt x="17" y="5"/>
                        <a:pt x="17" y="5"/>
                        <a:pt x="17" y="5"/>
                      </a:cubicBezTo>
                      <a:moveTo>
                        <a:pt x="15" y="0"/>
                      </a:moveTo>
                      <a:cubicBezTo>
                        <a:pt x="14" y="0"/>
                        <a:pt x="14" y="0"/>
                        <a:pt x="14" y="1"/>
                      </a:cubicBezTo>
                      <a:cubicBezTo>
                        <a:pt x="13" y="1"/>
                        <a:pt x="13" y="1"/>
                        <a:pt x="13" y="1"/>
                      </a:cubicBezTo>
                      <a:cubicBezTo>
                        <a:pt x="13" y="1"/>
                        <a:pt x="13" y="1"/>
                        <a:pt x="13" y="1"/>
                      </a:cubicBezTo>
                      <a:cubicBezTo>
                        <a:pt x="12" y="2"/>
                        <a:pt x="12" y="4"/>
                        <a:pt x="11" y="5"/>
                      </a:cubicBezTo>
                      <a:cubicBezTo>
                        <a:pt x="10" y="6"/>
                        <a:pt x="9" y="8"/>
                        <a:pt x="9" y="9"/>
                      </a:cubicBezTo>
                      <a:cubicBezTo>
                        <a:pt x="7" y="11"/>
                        <a:pt x="8" y="13"/>
                        <a:pt x="7" y="14"/>
                      </a:cubicBezTo>
                      <a:cubicBezTo>
                        <a:pt x="6" y="16"/>
                        <a:pt x="7" y="18"/>
                        <a:pt x="6" y="19"/>
                      </a:cubicBezTo>
                      <a:cubicBezTo>
                        <a:pt x="5" y="22"/>
                        <a:pt x="6" y="22"/>
                        <a:pt x="6" y="24"/>
                      </a:cubicBezTo>
                      <a:cubicBezTo>
                        <a:pt x="5" y="26"/>
                        <a:pt x="7" y="26"/>
                        <a:pt x="6" y="28"/>
                      </a:cubicBezTo>
                      <a:cubicBezTo>
                        <a:pt x="6" y="30"/>
                        <a:pt x="8" y="29"/>
                        <a:pt x="7" y="30"/>
                      </a:cubicBezTo>
                      <a:cubicBezTo>
                        <a:pt x="7" y="32"/>
                        <a:pt x="9" y="31"/>
                        <a:pt x="9" y="32"/>
                      </a:cubicBezTo>
                      <a:cubicBezTo>
                        <a:pt x="9" y="34"/>
                        <a:pt x="9" y="34"/>
                        <a:pt x="9" y="34"/>
                      </a:cubicBezTo>
                      <a:cubicBezTo>
                        <a:pt x="9" y="34"/>
                        <a:pt x="10" y="34"/>
                        <a:pt x="10" y="34"/>
                      </a:cubicBezTo>
                      <a:cubicBezTo>
                        <a:pt x="10" y="34"/>
                        <a:pt x="10" y="34"/>
                        <a:pt x="11" y="34"/>
                      </a:cubicBezTo>
                      <a:cubicBezTo>
                        <a:pt x="11" y="34"/>
                        <a:pt x="11" y="34"/>
                        <a:pt x="11" y="34"/>
                      </a:cubicBezTo>
                      <a:cubicBezTo>
                        <a:pt x="11" y="35"/>
                        <a:pt x="12" y="35"/>
                        <a:pt x="12" y="35"/>
                      </a:cubicBezTo>
                      <a:cubicBezTo>
                        <a:pt x="12" y="35"/>
                        <a:pt x="13" y="35"/>
                        <a:pt x="13" y="34"/>
                      </a:cubicBezTo>
                      <a:cubicBezTo>
                        <a:pt x="14" y="34"/>
                        <a:pt x="14" y="34"/>
                        <a:pt x="15" y="34"/>
                      </a:cubicBezTo>
                      <a:cubicBezTo>
                        <a:pt x="15" y="34"/>
                        <a:pt x="15" y="34"/>
                        <a:pt x="15" y="34"/>
                      </a:cubicBezTo>
                      <a:cubicBezTo>
                        <a:pt x="15" y="34"/>
                        <a:pt x="15" y="34"/>
                        <a:pt x="15" y="34"/>
                      </a:cubicBezTo>
                      <a:cubicBezTo>
                        <a:pt x="16" y="35"/>
                        <a:pt x="16" y="35"/>
                        <a:pt x="16" y="35"/>
                      </a:cubicBezTo>
                      <a:cubicBezTo>
                        <a:pt x="16" y="35"/>
                        <a:pt x="16" y="34"/>
                        <a:pt x="16" y="34"/>
                      </a:cubicBezTo>
                      <a:cubicBezTo>
                        <a:pt x="17" y="34"/>
                        <a:pt x="18" y="31"/>
                        <a:pt x="19" y="31"/>
                      </a:cubicBezTo>
                      <a:cubicBezTo>
                        <a:pt x="20" y="30"/>
                        <a:pt x="20" y="27"/>
                        <a:pt x="21" y="26"/>
                      </a:cubicBezTo>
                      <a:cubicBezTo>
                        <a:pt x="23" y="24"/>
                        <a:pt x="22" y="19"/>
                        <a:pt x="23" y="17"/>
                      </a:cubicBezTo>
                      <a:cubicBezTo>
                        <a:pt x="24" y="16"/>
                        <a:pt x="22" y="14"/>
                        <a:pt x="24" y="11"/>
                      </a:cubicBezTo>
                      <a:cubicBezTo>
                        <a:pt x="25" y="9"/>
                        <a:pt x="22" y="9"/>
                        <a:pt x="23" y="6"/>
                      </a:cubicBezTo>
                      <a:cubicBezTo>
                        <a:pt x="24" y="4"/>
                        <a:pt x="21" y="5"/>
                        <a:pt x="21" y="2"/>
                      </a:cubicBezTo>
                      <a:cubicBezTo>
                        <a:pt x="21" y="2"/>
                        <a:pt x="21" y="2"/>
                        <a:pt x="20" y="2"/>
                      </a:cubicBezTo>
                      <a:cubicBezTo>
                        <a:pt x="20" y="2"/>
                        <a:pt x="20" y="2"/>
                        <a:pt x="20" y="2"/>
                      </a:cubicBezTo>
                      <a:cubicBezTo>
                        <a:pt x="20" y="2"/>
                        <a:pt x="20" y="2"/>
                        <a:pt x="20" y="2"/>
                      </a:cubicBezTo>
                      <a:cubicBezTo>
                        <a:pt x="19" y="2"/>
                        <a:pt x="19" y="1"/>
                        <a:pt x="19" y="1"/>
                      </a:cubicBezTo>
                      <a:cubicBezTo>
                        <a:pt x="19" y="0"/>
                        <a:pt x="18" y="0"/>
                        <a:pt x="18" y="0"/>
                      </a:cubicBezTo>
                      <a:cubicBezTo>
                        <a:pt x="18" y="0"/>
                        <a:pt x="17" y="0"/>
                        <a:pt x="17" y="0"/>
                      </a:cubicBezTo>
                      <a:cubicBezTo>
                        <a:pt x="17" y="0"/>
                        <a:pt x="16" y="1"/>
                        <a:pt x="16" y="1"/>
                      </a:cubicBezTo>
                      <a:cubicBezTo>
                        <a:pt x="16" y="1"/>
                        <a:pt x="15" y="0"/>
                        <a:pt x="15" y="0"/>
                      </a:cubicBezTo>
                      <a:cubicBezTo>
                        <a:pt x="15" y="0"/>
                        <a:pt x="15" y="0"/>
                        <a:pt x="15" y="0"/>
                      </a:cubicBezTo>
                    </a:path>
                  </a:pathLst>
                </a:custGeom>
                <a:solidFill>
                  <a:srgbClr val="D9BB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8" name="Freeform 9479">
                  <a:extLst>
                    <a:ext uri="{FF2B5EF4-FFF2-40B4-BE49-F238E27FC236}">
                      <a16:creationId xmlns:a16="http://schemas.microsoft.com/office/drawing/2014/main" id="{DE832EE3-35EF-E086-7898-5D29C0407EA6}"/>
                    </a:ext>
                  </a:extLst>
                </p:cNvPr>
                <p:cNvSpPr>
                  <a:spLocks/>
                </p:cNvSpPr>
                <p:nvPr/>
              </p:nvSpPr>
              <p:spPr bwMode="auto">
                <a:xfrm>
                  <a:off x="4354" y="2468"/>
                  <a:ext cx="14" cy="32"/>
                </a:xfrm>
                <a:custGeom>
                  <a:avLst/>
                  <a:gdLst>
                    <a:gd name="T0" fmla="*/ 7 w 17"/>
                    <a:gd name="T1" fmla="*/ 0 h 38"/>
                    <a:gd name="T2" fmla="*/ 7 w 17"/>
                    <a:gd name="T3" fmla="*/ 0 h 38"/>
                    <a:gd name="T4" fmla="*/ 7 w 17"/>
                    <a:gd name="T5" fmla="*/ 0 h 38"/>
                    <a:gd name="T6" fmla="*/ 7 w 17"/>
                    <a:gd name="T7" fmla="*/ 0 h 38"/>
                    <a:gd name="T8" fmla="*/ 7 w 17"/>
                    <a:gd name="T9" fmla="*/ 0 h 38"/>
                    <a:gd name="T10" fmla="*/ 7 w 17"/>
                    <a:gd name="T11" fmla="*/ 0 h 38"/>
                    <a:gd name="T12" fmla="*/ 7 w 17"/>
                    <a:gd name="T13" fmla="*/ 0 h 38"/>
                    <a:gd name="T14" fmla="*/ 7 w 17"/>
                    <a:gd name="T15" fmla="*/ 0 h 38"/>
                    <a:gd name="T16" fmla="*/ 6 w 17"/>
                    <a:gd name="T17" fmla="*/ 1 h 38"/>
                    <a:gd name="T18" fmla="*/ 5 w 17"/>
                    <a:gd name="T19" fmla="*/ 3 h 38"/>
                    <a:gd name="T20" fmla="*/ 5 w 17"/>
                    <a:gd name="T21" fmla="*/ 3 h 38"/>
                    <a:gd name="T22" fmla="*/ 5 w 17"/>
                    <a:gd name="T23" fmla="*/ 3 h 38"/>
                    <a:gd name="T24" fmla="*/ 5 w 17"/>
                    <a:gd name="T25" fmla="*/ 3 h 38"/>
                    <a:gd name="T26" fmla="*/ 3 w 17"/>
                    <a:gd name="T27" fmla="*/ 3 h 38"/>
                    <a:gd name="T28" fmla="*/ 2 w 17"/>
                    <a:gd name="T29" fmla="*/ 6 h 38"/>
                    <a:gd name="T30" fmla="*/ 2 w 17"/>
                    <a:gd name="T31" fmla="*/ 7 h 38"/>
                    <a:gd name="T32" fmla="*/ 2 w 17"/>
                    <a:gd name="T33" fmla="*/ 7 h 38"/>
                    <a:gd name="T34" fmla="*/ 2 w 17"/>
                    <a:gd name="T35" fmla="*/ 8 h 38"/>
                    <a:gd name="T36" fmla="*/ 1 w 17"/>
                    <a:gd name="T37" fmla="*/ 11 h 38"/>
                    <a:gd name="T38" fmla="*/ 1 w 17"/>
                    <a:gd name="T39" fmla="*/ 13 h 38"/>
                    <a:gd name="T40" fmla="*/ 1 w 17"/>
                    <a:gd name="T41" fmla="*/ 15 h 38"/>
                    <a:gd name="T42" fmla="*/ 2 w 17"/>
                    <a:gd name="T43" fmla="*/ 17 h 38"/>
                    <a:gd name="T44" fmla="*/ 2 w 17"/>
                    <a:gd name="T45" fmla="*/ 17 h 38"/>
                    <a:gd name="T46" fmla="*/ 2 w 17"/>
                    <a:gd name="T47" fmla="*/ 19 h 38"/>
                    <a:gd name="T48" fmla="*/ 2 w 17"/>
                    <a:gd name="T49" fmla="*/ 19 h 38"/>
                    <a:gd name="T50" fmla="*/ 2 w 17"/>
                    <a:gd name="T51" fmla="*/ 18 h 38"/>
                    <a:gd name="T52" fmla="*/ 2 w 17"/>
                    <a:gd name="T53" fmla="*/ 19 h 38"/>
                    <a:gd name="T54" fmla="*/ 3 w 17"/>
                    <a:gd name="T55" fmla="*/ 19 h 38"/>
                    <a:gd name="T56" fmla="*/ 4 w 17"/>
                    <a:gd name="T57" fmla="*/ 19 h 38"/>
                    <a:gd name="T58" fmla="*/ 4 w 17"/>
                    <a:gd name="T59" fmla="*/ 19 h 38"/>
                    <a:gd name="T60" fmla="*/ 5 w 17"/>
                    <a:gd name="T61" fmla="*/ 19 h 38"/>
                    <a:gd name="T62" fmla="*/ 5 w 17"/>
                    <a:gd name="T63" fmla="*/ 19 h 38"/>
                    <a:gd name="T64" fmla="*/ 6 w 17"/>
                    <a:gd name="T65" fmla="*/ 19 h 38"/>
                    <a:gd name="T66" fmla="*/ 6 w 17"/>
                    <a:gd name="T67" fmla="*/ 18 h 38"/>
                    <a:gd name="T68" fmla="*/ 6 w 17"/>
                    <a:gd name="T69" fmla="*/ 18 h 38"/>
                    <a:gd name="T70" fmla="*/ 6 w 17"/>
                    <a:gd name="T71" fmla="*/ 18 h 38"/>
                    <a:gd name="T72" fmla="*/ 7 w 17"/>
                    <a:gd name="T73" fmla="*/ 17 h 38"/>
                    <a:gd name="T74" fmla="*/ 8 w 17"/>
                    <a:gd name="T75" fmla="*/ 17 h 38"/>
                    <a:gd name="T76" fmla="*/ 8 w 17"/>
                    <a:gd name="T77" fmla="*/ 17 h 38"/>
                    <a:gd name="T78" fmla="*/ 8 w 17"/>
                    <a:gd name="T79" fmla="*/ 17 h 38"/>
                    <a:gd name="T80" fmla="*/ 7 w 17"/>
                    <a:gd name="T81" fmla="*/ 17 h 38"/>
                    <a:gd name="T82" fmla="*/ 7 w 17"/>
                    <a:gd name="T83" fmla="*/ 17 h 38"/>
                    <a:gd name="T84" fmla="*/ 6 w 17"/>
                    <a:gd name="T85" fmla="*/ 17 h 38"/>
                    <a:gd name="T86" fmla="*/ 6 w 17"/>
                    <a:gd name="T87" fmla="*/ 17 h 38"/>
                    <a:gd name="T88" fmla="*/ 6 w 17"/>
                    <a:gd name="T89" fmla="*/ 17 h 38"/>
                    <a:gd name="T90" fmla="*/ 5 w 17"/>
                    <a:gd name="T91" fmla="*/ 17 h 38"/>
                    <a:gd name="T92" fmla="*/ 5 w 17"/>
                    <a:gd name="T93" fmla="*/ 16 h 38"/>
                    <a:gd name="T94" fmla="*/ 4 w 17"/>
                    <a:gd name="T95" fmla="*/ 14 h 38"/>
                    <a:gd name="T96" fmla="*/ 4 w 17"/>
                    <a:gd name="T97" fmla="*/ 13 h 38"/>
                    <a:gd name="T98" fmla="*/ 4 w 17"/>
                    <a:gd name="T99" fmla="*/ 11 h 38"/>
                    <a:gd name="T100" fmla="*/ 4 w 17"/>
                    <a:gd name="T101" fmla="*/ 9 h 38"/>
                    <a:gd name="T102" fmla="*/ 4 w 17"/>
                    <a:gd name="T103" fmla="*/ 7 h 38"/>
                    <a:gd name="T104" fmla="*/ 5 w 17"/>
                    <a:gd name="T105" fmla="*/ 4 h 38"/>
                    <a:gd name="T106" fmla="*/ 6 w 17"/>
                    <a:gd name="T107" fmla="*/ 3 h 38"/>
                    <a:gd name="T108" fmla="*/ 7 w 17"/>
                    <a:gd name="T109" fmla="*/ 0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 h="38">
                      <a:moveTo>
                        <a:pt x="15" y="0"/>
                      </a:move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1"/>
                        <a:pt x="12" y="1"/>
                      </a:cubicBezTo>
                      <a:cubicBezTo>
                        <a:pt x="12" y="2"/>
                        <a:pt x="11" y="3"/>
                        <a:pt x="10" y="3"/>
                      </a:cubicBezTo>
                      <a:cubicBezTo>
                        <a:pt x="10" y="3"/>
                        <a:pt x="10" y="3"/>
                        <a:pt x="10" y="3"/>
                      </a:cubicBezTo>
                      <a:cubicBezTo>
                        <a:pt x="10" y="3"/>
                        <a:pt x="10" y="3"/>
                        <a:pt x="10" y="3"/>
                      </a:cubicBezTo>
                      <a:cubicBezTo>
                        <a:pt x="10" y="3"/>
                        <a:pt x="10" y="3"/>
                        <a:pt x="10" y="3"/>
                      </a:cubicBezTo>
                      <a:cubicBezTo>
                        <a:pt x="9" y="3"/>
                        <a:pt x="9" y="6"/>
                        <a:pt x="7" y="6"/>
                      </a:cubicBezTo>
                      <a:cubicBezTo>
                        <a:pt x="6" y="6"/>
                        <a:pt x="6" y="10"/>
                        <a:pt x="4" y="11"/>
                      </a:cubicBezTo>
                      <a:cubicBezTo>
                        <a:pt x="3" y="12"/>
                        <a:pt x="3" y="13"/>
                        <a:pt x="3" y="14"/>
                      </a:cubicBezTo>
                      <a:cubicBezTo>
                        <a:pt x="3" y="14"/>
                        <a:pt x="3" y="14"/>
                        <a:pt x="3" y="14"/>
                      </a:cubicBezTo>
                      <a:cubicBezTo>
                        <a:pt x="2" y="15"/>
                        <a:pt x="2" y="16"/>
                        <a:pt x="2" y="17"/>
                      </a:cubicBezTo>
                      <a:cubicBezTo>
                        <a:pt x="0" y="19"/>
                        <a:pt x="1" y="21"/>
                        <a:pt x="1" y="22"/>
                      </a:cubicBezTo>
                      <a:cubicBezTo>
                        <a:pt x="0" y="24"/>
                        <a:pt x="1" y="25"/>
                        <a:pt x="1" y="27"/>
                      </a:cubicBezTo>
                      <a:cubicBezTo>
                        <a:pt x="0" y="29"/>
                        <a:pt x="2" y="29"/>
                        <a:pt x="1" y="30"/>
                      </a:cubicBezTo>
                      <a:cubicBezTo>
                        <a:pt x="0" y="33"/>
                        <a:pt x="2" y="32"/>
                        <a:pt x="2" y="33"/>
                      </a:cubicBezTo>
                      <a:cubicBezTo>
                        <a:pt x="2" y="35"/>
                        <a:pt x="4" y="34"/>
                        <a:pt x="4" y="35"/>
                      </a:cubicBezTo>
                      <a:cubicBezTo>
                        <a:pt x="3" y="36"/>
                        <a:pt x="4" y="37"/>
                        <a:pt x="4" y="37"/>
                      </a:cubicBezTo>
                      <a:cubicBezTo>
                        <a:pt x="4" y="37"/>
                        <a:pt x="4" y="37"/>
                        <a:pt x="5" y="37"/>
                      </a:cubicBezTo>
                      <a:cubicBezTo>
                        <a:pt x="5" y="36"/>
                        <a:pt x="5" y="36"/>
                        <a:pt x="5" y="36"/>
                      </a:cubicBezTo>
                      <a:cubicBezTo>
                        <a:pt x="5" y="36"/>
                        <a:pt x="6" y="37"/>
                        <a:pt x="6" y="37"/>
                      </a:cubicBezTo>
                      <a:cubicBezTo>
                        <a:pt x="6" y="37"/>
                        <a:pt x="6" y="38"/>
                        <a:pt x="7" y="38"/>
                      </a:cubicBezTo>
                      <a:cubicBezTo>
                        <a:pt x="7" y="38"/>
                        <a:pt x="7" y="37"/>
                        <a:pt x="8" y="37"/>
                      </a:cubicBezTo>
                      <a:cubicBezTo>
                        <a:pt x="8" y="37"/>
                        <a:pt x="9" y="37"/>
                        <a:pt x="9" y="37"/>
                      </a:cubicBezTo>
                      <a:cubicBezTo>
                        <a:pt x="9" y="37"/>
                        <a:pt x="10" y="37"/>
                        <a:pt x="10" y="37"/>
                      </a:cubicBezTo>
                      <a:cubicBezTo>
                        <a:pt x="10" y="37"/>
                        <a:pt x="10" y="38"/>
                        <a:pt x="10" y="38"/>
                      </a:cubicBezTo>
                      <a:cubicBezTo>
                        <a:pt x="11" y="38"/>
                        <a:pt x="11" y="37"/>
                        <a:pt x="12" y="37"/>
                      </a:cubicBezTo>
                      <a:cubicBezTo>
                        <a:pt x="12" y="36"/>
                        <a:pt x="12" y="36"/>
                        <a:pt x="13" y="36"/>
                      </a:cubicBezTo>
                      <a:cubicBezTo>
                        <a:pt x="13" y="36"/>
                        <a:pt x="13" y="36"/>
                        <a:pt x="13" y="36"/>
                      </a:cubicBezTo>
                      <a:cubicBezTo>
                        <a:pt x="13" y="36"/>
                        <a:pt x="13" y="36"/>
                        <a:pt x="13" y="36"/>
                      </a:cubicBezTo>
                      <a:cubicBezTo>
                        <a:pt x="14" y="36"/>
                        <a:pt x="15" y="34"/>
                        <a:pt x="16" y="33"/>
                      </a:cubicBezTo>
                      <a:cubicBezTo>
                        <a:pt x="16" y="33"/>
                        <a:pt x="16" y="33"/>
                        <a:pt x="17" y="33"/>
                      </a:cubicBezTo>
                      <a:cubicBezTo>
                        <a:pt x="17" y="33"/>
                        <a:pt x="17" y="33"/>
                        <a:pt x="17" y="33"/>
                      </a:cubicBezTo>
                      <a:cubicBezTo>
                        <a:pt x="17" y="33"/>
                        <a:pt x="17" y="33"/>
                        <a:pt x="17" y="33"/>
                      </a:cubicBezTo>
                      <a:cubicBezTo>
                        <a:pt x="16" y="33"/>
                        <a:pt x="16" y="33"/>
                        <a:pt x="15" y="33"/>
                      </a:cubicBezTo>
                      <a:cubicBezTo>
                        <a:pt x="15" y="34"/>
                        <a:pt x="14" y="34"/>
                        <a:pt x="14" y="34"/>
                      </a:cubicBezTo>
                      <a:cubicBezTo>
                        <a:pt x="14" y="34"/>
                        <a:pt x="13" y="34"/>
                        <a:pt x="13" y="33"/>
                      </a:cubicBezTo>
                      <a:cubicBezTo>
                        <a:pt x="13" y="33"/>
                        <a:pt x="13" y="33"/>
                        <a:pt x="13" y="33"/>
                      </a:cubicBezTo>
                      <a:cubicBezTo>
                        <a:pt x="12" y="33"/>
                        <a:pt x="12" y="33"/>
                        <a:pt x="12" y="33"/>
                      </a:cubicBezTo>
                      <a:cubicBezTo>
                        <a:pt x="12" y="33"/>
                        <a:pt x="11" y="33"/>
                        <a:pt x="11" y="33"/>
                      </a:cubicBezTo>
                      <a:cubicBezTo>
                        <a:pt x="11" y="33"/>
                        <a:pt x="11" y="33"/>
                        <a:pt x="11" y="31"/>
                      </a:cubicBezTo>
                      <a:cubicBezTo>
                        <a:pt x="11" y="30"/>
                        <a:pt x="9" y="31"/>
                        <a:pt x="9" y="29"/>
                      </a:cubicBezTo>
                      <a:cubicBezTo>
                        <a:pt x="10" y="28"/>
                        <a:pt x="8" y="29"/>
                        <a:pt x="8" y="27"/>
                      </a:cubicBezTo>
                      <a:cubicBezTo>
                        <a:pt x="9" y="25"/>
                        <a:pt x="7" y="25"/>
                        <a:pt x="8" y="23"/>
                      </a:cubicBezTo>
                      <a:cubicBezTo>
                        <a:pt x="8" y="21"/>
                        <a:pt x="7" y="21"/>
                        <a:pt x="8" y="18"/>
                      </a:cubicBezTo>
                      <a:cubicBezTo>
                        <a:pt x="9" y="17"/>
                        <a:pt x="8" y="15"/>
                        <a:pt x="9" y="13"/>
                      </a:cubicBezTo>
                      <a:cubicBezTo>
                        <a:pt x="10" y="12"/>
                        <a:pt x="9" y="10"/>
                        <a:pt x="11" y="8"/>
                      </a:cubicBezTo>
                      <a:cubicBezTo>
                        <a:pt x="11" y="7"/>
                        <a:pt x="12" y="5"/>
                        <a:pt x="13" y="4"/>
                      </a:cubicBezTo>
                      <a:cubicBezTo>
                        <a:pt x="14" y="3"/>
                        <a:pt x="14" y="1"/>
                        <a:pt x="15"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599" name="Freeform 9480">
                  <a:extLst>
                    <a:ext uri="{FF2B5EF4-FFF2-40B4-BE49-F238E27FC236}">
                      <a16:creationId xmlns:a16="http://schemas.microsoft.com/office/drawing/2014/main" id="{1ED98ADD-E66C-FA55-EE56-D1AB0A2C6F74}"/>
                    </a:ext>
                  </a:extLst>
                </p:cNvPr>
                <p:cNvSpPr>
                  <a:spLocks/>
                </p:cNvSpPr>
                <p:nvPr/>
              </p:nvSpPr>
              <p:spPr bwMode="auto">
                <a:xfrm>
                  <a:off x="4353" y="2480"/>
                  <a:ext cx="16" cy="22"/>
                </a:xfrm>
                <a:custGeom>
                  <a:avLst/>
                  <a:gdLst>
                    <a:gd name="T0" fmla="*/ 3 w 19"/>
                    <a:gd name="T1" fmla="*/ 0 h 27"/>
                    <a:gd name="T2" fmla="*/ 1 w 19"/>
                    <a:gd name="T3" fmla="*/ 3 h 27"/>
                    <a:gd name="T4" fmla="*/ 0 w 19"/>
                    <a:gd name="T5" fmla="*/ 5 h 27"/>
                    <a:gd name="T6" fmla="*/ 0 w 19"/>
                    <a:gd name="T7" fmla="*/ 6 h 27"/>
                    <a:gd name="T8" fmla="*/ 0 w 19"/>
                    <a:gd name="T9" fmla="*/ 7 h 27"/>
                    <a:gd name="T10" fmla="*/ 1 w 19"/>
                    <a:gd name="T11" fmla="*/ 9 h 27"/>
                    <a:gd name="T12" fmla="*/ 1 w 19"/>
                    <a:gd name="T13" fmla="*/ 9 h 27"/>
                    <a:gd name="T14" fmla="*/ 2 w 19"/>
                    <a:gd name="T15" fmla="*/ 10 h 27"/>
                    <a:gd name="T16" fmla="*/ 3 w 19"/>
                    <a:gd name="T17" fmla="*/ 11 h 27"/>
                    <a:gd name="T18" fmla="*/ 3 w 19"/>
                    <a:gd name="T19" fmla="*/ 11 h 27"/>
                    <a:gd name="T20" fmla="*/ 3 w 19"/>
                    <a:gd name="T21" fmla="*/ 11 h 27"/>
                    <a:gd name="T22" fmla="*/ 3 w 19"/>
                    <a:gd name="T23" fmla="*/ 11 h 27"/>
                    <a:gd name="T24" fmla="*/ 3 w 19"/>
                    <a:gd name="T25" fmla="*/ 11 h 27"/>
                    <a:gd name="T26" fmla="*/ 3 w 19"/>
                    <a:gd name="T27" fmla="*/ 12 h 27"/>
                    <a:gd name="T28" fmla="*/ 5 w 19"/>
                    <a:gd name="T29" fmla="*/ 12 h 27"/>
                    <a:gd name="T30" fmla="*/ 5 w 19"/>
                    <a:gd name="T31" fmla="*/ 12 h 27"/>
                    <a:gd name="T32" fmla="*/ 6 w 19"/>
                    <a:gd name="T33" fmla="*/ 11 h 27"/>
                    <a:gd name="T34" fmla="*/ 7 w 19"/>
                    <a:gd name="T35" fmla="*/ 11 h 27"/>
                    <a:gd name="T36" fmla="*/ 8 w 19"/>
                    <a:gd name="T37" fmla="*/ 10 h 27"/>
                    <a:gd name="T38" fmla="*/ 8 w 19"/>
                    <a:gd name="T39" fmla="*/ 10 h 27"/>
                    <a:gd name="T40" fmla="*/ 9 w 19"/>
                    <a:gd name="T41" fmla="*/ 9 h 27"/>
                    <a:gd name="T42" fmla="*/ 9 w 19"/>
                    <a:gd name="T43" fmla="*/ 8 h 27"/>
                    <a:gd name="T44" fmla="*/ 9 w 19"/>
                    <a:gd name="T45" fmla="*/ 8 h 27"/>
                    <a:gd name="T46" fmla="*/ 7 w 19"/>
                    <a:gd name="T47" fmla="*/ 10 h 27"/>
                    <a:gd name="T48" fmla="*/ 7 w 19"/>
                    <a:gd name="T49" fmla="*/ 10 h 27"/>
                    <a:gd name="T50" fmla="*/ 6 w 19"/>
                    <a:gd name="T51" fmla="*/ 11 h 27"/>
                    <a:gd name="T52" fmla="*/ 5 w 19"/>
                    <a:gd name="T53" fmla="*/ 10 h 27"/>
                    <a:gd name="T54" fmla="*/ 4 w 19"/>
                    <a:gd name="T55" fmla="*/ 11 h 27"/>
                    <a:gd name="T56" fmla="*/ 3 w 19"/>
                    <a:gd name="T57" fmla="*/ 10 h 27"/>
                    <a:gd name="T58" fmla="*/ 3 w 19"/>
                    <a:gd name="T59" fmla="*/ 10 h 27"/>
                    <a:gd name="T60" fmla="*/ 3 w 19"/>
                    <a:gd name="T61" fmla="*/ 8 h 27"/>
                    <a:gd name="T62" fmla="*/ 2 w 19"/>
                    <a:gd name="T63" fmla="*/ 6 h 27"/>
                    <a:gd name="T64" fmla="*/ 3 w 19"/>
                    <a:gd name="T65" fmla="*/ 2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 h="27">
                      <a:moveTo>
                        <a:pt x="4" y="0"/>
                      </a:moveTo>
                      <a:cubicBezTo>
                        <a:pt x="4" y="0"/>
                        <a:pt x="4" y="0"/>
                        <a:pt x="4" y="0"/>
                      </a:cubicBezTo>
                      <a:cubicBezTo>
                        <a:pt x="3" y="1"/>
                        <a:pt x="3" y="1"/>
                        <a:pt x="3" y="2"/>
                      </a:cubicBezTo>
                      <a:cubicBezTo>
                        <a:pt x="2" y="3"/>
                        <a:pt x="2" y="6"/>
                        <a:pt x="1" y="7"/>
                      </a:cubicBezTo>
                      <a:cubicBezTo>
                        <a:pt x="1" y="8"/>
                        <a:pt x="0" y="8"/>
                        <a:pt x="0" y="9"/>
                      </a:cubicBezTo>
                      <a:cubicBezTo>
                        <a:pt x="0" y="10"/>
                        <a:pt x="0" y="10"/>
                        <a:pt x="0" y="11"/>
                      </a:cubicBezTo>
                      <a:cubicBezTo>
                        <a:pt x="0" y="11"/>
                        <a:pt x="0" y="11"/>
                        <a:pt x="0" y="12"/>
                      </a:cubicBezTo>
                      <a:cubicBezTo>
                        <a:pt x="0" y="13"/>
                        <a:pt x="0" y="13"/>
                        <a:pt x="0" y="13"/>
                      </a:cubicBezTo>
                      <a:cubicBezTo>
                        <a:pt x="0" y="14"/>
                        <a:pt x="0" y="15"/>
                        <a:pt x="0" y="16"/>
                      </a:cubicBezTo>
                      <a:cubicBezTo>
                        <a:pt x="0" y="16"/>
                        <a:pt x="0" y="16"/>
                        <a:pt x="0" y="16"/>
                      </a:cubicBezTo>
                      <a:cubicBezTo>
                        <a:pt x="0" y="17"/>
                        <a:pt x="0" y="17"/>
                        <a:pt x="0" y="17"/>
                      </a:cubicBezTo>
                      <a:cubicBezTo>
                        <a:pt x="0" y="18"/>
                        <a:pt x="1" y="19"/>
                        <a:pt x="1" y="20"/>
                      </a:cubicBezTo>
                      <a:cubicBezTo>
                        <a:pt x="1" y="20"/>
                        <a:pt x="1" y="20"/>
                        <a:pt x="1" y="20"/>
                      </a:cubicBezTo>
                      <a:cubicBezTo>
                        <a:pt x="1" y="21"/>
                        <a:pt x="1" y="21"/>
                        <a:pt x="1" y="21"/>
                      </a:cubicBezTo>
                      <a:cubicBezTo>
                        <a:pt x="1" y="22"/>
                        <a:pt x="2" y="22"/>
                        <a:pt x="2" y="23"/>
                      </a:cubicBezTo>
                      <a:cubicBezTo>
                        <a:pt x="2" y="23"/>
                        <a:pt x="2" y="23"/>
                        <a:pt x="2" y="23"/>
                      </a:cubicBezTo>
                      <a:cubicBezTo>
                        <a:pt x="2" y="23"/>
                        <a:pt x="2" y="23"/>
                        <a:pt x="2" y="23"/>
                      </a:cubicBezTo>
                      <a:cubicBezTo>
                        <a:pt x="2" y="24"/>
                        <a:pt x="3" y="24"/>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6"/>
                        <a:pt x="3" y="26"/>
                      </a:cubicBezTo>
                      <a:cubicBezTo>
                        <a:pt x="3" y="26"/>
                        <a:pt x="3" y="26"/>
                        <a:pt x="3" y="26"/>
                      </a:cubicBezTo>
                      <a:cubicBezTo>
                        <a:pt x="4" y="26"/>
                        <a:pt x="4" y="26"/>
                        <a:pt x="4" y="26"/>
                      </a:cubicBezTo>
                      <a:cubicBezTo>
                        <a:pt x="4" y="26"/>
                        <a:pt x="5" y="26"/>
                        <a:pt x="5" y="26"/>
                      </a:cubicBezTo>
                      <a:cubicBezTo>
                        <a:pt x="5" y="26"/>
                        <a:pt x="5" y="26"/>
                        <a:pt x="5" y="27"/>
                      </a:cubicBezTo>
                      <a:cubicBezTo>
                        <a:pt x="5" y="27"/>
                        <a:pt x="6" y="27"/>
                        <a:pt x="6" y="27"/>
                      </a:cubicBezTo>
                      <a:cubicBezTo>
                        <a:pt x="7" y="27"/>
                        <a:pt x="7" y="27"/>
                        <a:pt x="7" y="27"/>
                      </a:cubicBezTo>
                      <a:cubicBezTo>
                        <a:pt x="8" y="27"/>
                        <a:pt x="8" y="27"/>
                        <a:pt x="9" y="27"/>
                      </a:cubicBezTo>
                      <a:cubicBezTo>
                        <a:pt x="9" y="27"/>
                        <a:pt x="9" y="27"/>
                        <a:pt x="9" y="27"/>
                      </a:cubicBezTo>
                      <a:cubicBezTo>
                        <a:pt x="9" y="27"/>
                        <a:pt x="10" y="27"/>
                        <a:pt x="10" y="27"/>
                      </a:cubicBezTo>
                      <a:cubicBezTo>
                        <a:pt x="10" y="27"/>
                        <a:pt x="11" y="27"/>
                        <a:pt x="11" y="26"/>
                      </a:cubicBezTo>
                      <a:cubicBezTo>
                        <a:pt x="12" y="26"/>
                        <a:pt x="12" y="25"/>
                        <a:pt x="12" y="25"/>
                      </a:cubicBezTo>
                      <a:cubicBezTo>
                        <a:pt x="12" y="25"/>
                        <a:pt x="12" y="25"/>
                        <a:pt x="13" y="26"/>
                      </a:cubicBezTo>
                      <a:cubicBezTo>
                        <a:pt x="13" y="26"/>
                        <a:pt x="13" y="26"/>
                        <a:pt x="13" y="26"/>
                      </a:cubicBezTo>
                      <a:cubicBezTo>
                        <a:pt x="13" y="26"/>
                        <a:pt x="14" y="25"/>
                        <a:pt x="15" y="24"/>
                      </a:cubicBezTo>
                      <a:cubicBezTo>
                        <a:pt x="15" y="23"/>
                        <a:pt x="16" y="22"/>
                        <a:pt x="16" y="22"/>
                      </a:cubicBezTo>
                      <a:cubicBezTo>
                        <a:pt x="16" y="22"/>
                        <a:pt x="16" y="23"/>
                        <a:pt x="16" y="23"/>
                      </a:cubicBezTo>
                      <a:cubicBezTo>
                        <a:pt x="16" y="23"/>
                        <a:pt x="17" y="23"/>
                        <a:pt x="17" y="23"/>
                      </a:cubicBezTo>
                      <a:cubicBezTo>
                        <a:pt x="17" y="23"/>
                        <a:pt x="18" y="21"/>
                        <a:pt x="19" y="20"/>
                      </a:cubicBezTo>
                      <a:cubicBezTo>
                        <a:pt x="19" y="20"/>
                        <a:pt x="19" y="20"/>
                        <a:pt x="19" y="20"/>
                      </a:cubicBezTo>
                      <a:cubicBezTo>
                        <a:pt x="19" y="20"/>
                        <a:pt x="19" y="20"/>
                        <a:pt x="19" y="20"/>
                      </a:cubicBezTo>
                      <a:cubicBezTo>
                        <a:pt x="18" y="19"/>
                        <a:pt x="18" y="19"/>
                        <a:pt x="18" y="19"/>
                      </a:cubicBezTo>
                      <a:cubicBezTo>
                        <a:pt x="18" y="19"/>
                        <a:pt x="18" y="19"/>
                        <a:pt x="18" y="19"/>
                      </a:cubicBezTo>
                      <a:cubicBezTo>
                        <a:pt x="18" y="19"/>
                        <a:pt x="18" y="19"/>
                        <a:pt x="18" y="19"/>
                      </a:cubicBezTo>
                      <a:cubicBezTo>
                        <a:pt x="17" y="19"/>
                        <a:pt x="17" y="19"/>
                        <a:pt x="17" y="19"/>
                      </a:cubicBezTo>
                      <a:cubicBezTo>
                        <a:pt x="16" y="20"/>
                        <a:pt x="15" y="22"/>
                        <a:pt x="14" y="22"/>
                      </a:cubicBezTo>
                      <a:cubicBezTo>
                        <a:pt x="14" y="22"/>
                        <a:pt x="14" y="22"/>
                        <a:pt x="14" y="22"/>
                      </a:cubicBezTo>
                      <a:cubicBezTo>
                        <a:pt x="14" y="22"/>
                        <a:pt x="14" y="22"/>
                        <a:pt x="14" y="22"/>
                      </a:cubicBezTo>
                      <a:cubicBezTo>
                        <a:pt x="13" y="22"/>
                        <a:pt x="13" y="22"/>
                        <a:pt x="13" y="23"/>
                      </a:cubicBezTo>
                      <a:cubicBezTo>
                        <a:pt x="12" y="23"/>
                        <a:pt x="12" y="24"/>
                        <a:pt x="11" y="24"/>
                      </a:cubicBezTo>
                      <a:cubicBezTo>
                        <a:pt x="11" y="24"/>
                        <a:pt x="11" y="23"/>
                        <a:pt x="11" y="23"/>
                      </a:cubicBezTo>
                      <a:cubicBezTo>
                        <a:pt x="11" y="23"/>
                        <a:pt x="10" y="23"/>
                        <a:pt x="10" y="23"/>
                      </a:cubicBezTo>
                      <a:cubicBezTo>
                        <a:pt x="10" y="23"/>
                        <a:pt x="9" y="23"/>
                        <a:pt x="9" y="23"/>
                      </a:cubicBezTo>
                      <a:cubicBezTo>
                        <a:pt x="8" y="23"/>
                        <a:pt x="8" y="24"/>
                        <a:pt x="8" y="24"/>
                      </a:cubicBezTo>
                      <a:cubicBezTo>
                        <a:pt x="7" y="24"/>
                        <a:pt x="7" y="23"/>
                        <a:pt x="7" y="23"/>
                      </a:cubicBezTo>
                      <a:cubicBezTo>
                        <a:pt x="7" y="23"/>
                        <a:pt x="6" y="22"/>
                        <a:pt x="6" y="22"/>
                      </a:cubicBezTo>
                      <a:cubicBezTo>
                        <a:pt x="6" y="22"/>
                        <a:pt x="6" y="22"/>
                        <a:pt x="6" y="23"/>
                      </a:cubicBezTo>
                      <a:cubicBezTo>
                        <a:pt x="5" y="23"/>
                        <a:pt x="5" y="23"/>
                        <a:pt x="5" y="23"/>
                      </a:cubicBezTo>
                      <a:cubicBezTo>
                        <a:pt x="5" y="23"/>
                        <a:pt x="4" y="22"/>
                        <a:pt x="5" y="21"/>
                      </a:cubicBezTo>
                      <a:cubicBezTo>
                        <a:pt x="5" y="20"/>
                        <a:pt x="3" y="21"/>
                        <a:pt x="3" y="19"/>
                      </a:cubicBezTo>
                      <a:cubicBezTo>
                        <a:pt x="3" y="18"/>
                        <a:pt x="1" y="19"/>
                        <a:pt x="2" y="16"/>
                      </a:cubicBezTo>
                      <a:cubicBezTo>
                        <a:pt x="3" y="15"/>
                        <a:pt x="1" y="15"/>
                        <a:pt x="2" y="13"/>
                      </a:cubicBezTo>
                      <a:cubicBezTo>
                        <a:pt x="2" y="11"/>
                        <a:pt x="1" y="10"/>
                        <a:pt x="2" y="8"/>
                      </a:cubicBezTo>
                      <a:cubicBezTo>
                        <a:pt x="2" y="7"/>
                        <a:pt x="1" y="5"/>
                        <a:pt x="3" y="3"/>
                      </a:cubicBezTo>
                      <a:cubicBezTo>
                        <a:pt x="3" y="2"/>
                        <a:pt x="3" y="1"/>
                        <a:pt x="4" y="0"/>
                      </a:cubicBezTo>
                    </a:path>
                  </a:pathLst>
                </a:custGeom>
                <a:solidFill>
                  <a:srgbClr val="A78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0" name="Freeform 9481">
                  <a:extLst>
                    <a:ext uri="{FF2B5EF4-FFF2-40B4-BE49-F238E27FC236}">
                      <a16:creationId xmlns:a16="http://schemas.microsoft.com/office/drawing/2014/main" id="{1E9A74E2-3F96-B165-231D-F2185602A924}"/>
                    </a:ext>
                  </a:extLst>
                </p:cNvPr>
                <p:cNvSpPr>
                  <a:spLocks/>
                </p:cNvSpPr>
                <p:nvPr/>
              </p:nvSpPr>
              <p:spPr bwMode="auto">
                <a:xfrm>
                  <a:off x="4363" y="2475"/>
                  <a:ext cx="2" cy="2"/>
                </a:xfrm>
                <a:custGeom>
                  <a:avLst/>
                  <a:gdLst>
                    <a:gd name="T0" fmla="*/ 1 w 2"/>
                    <a:gd name="T1" fmla="*/ 0 h 3"/>
                    <a:gd name="T2" fmla="*/ 1 w 2"/>
                    <a:gd name="T3" fmla="*/ 0 h 3"/>
                    <a:gd name="T4" fmla="*/ 0 w 2"/>
                    <a:gd name="T5" fmla="*/ 1 h 3"/>
                    <a:gd name="T6" fmla="*/ 1 w 2"/>
                    <a:gd name="T7" fmla="*/ 1 h 3"/>
                    <a:gd name="T8" fmla="*/ 1 w 2"/>
                    <a:gd name="T9" fmla="*/ 1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0"/>
                        <a:pt x="1" y="0"/>
                        <a:pt x="1" y="0"/>
                      </a:cubicBezTo>
                      <a:cubicBezTo>
                        <a:pt x="2" y="0"/>
                        <a:pt x="1" y="2"/>
                        <a:pt x="0" y="3"/>
                      </a:cubicBezTo>
                      <a:cubicBezTo>
                        <a:pt x="0" y="3"/>
                        <a:pt x="0" y="3"/>
                        <a:pt x="1" y="3"/>
                      </a:cubicBezTo>
                      <a:cubicBezTo>
                        <a:pt x="1" y="3"/>
                        <a:pt x="1" y="3"/>
                        <a:pt x="1" y="3"/>
                      </a:cubicBezTo>
                      <a:cubicBezTo>
                        <a:pt x="2" y="1"/>
                        <a:pt x="2" y="1"/>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1" name="Freeform 9482">
                  <a:extLst>
                    <a:ext uri="{FF2B5EF4-FFF2-40B4-BE49-F238E27FC236}">
                      <a16:creationId xmlns:a16="http://schemas.microsoft.com/office/drawing/2014/main" id="{66E77FC9-9AF8-401D-AAEE-9E844BCB8B53}"/>
                    </a:ext>
                  </a:extLst>
                </p:cNvPr>
                <p:cNvSpPr>
                  <a:spLocks/>
                </p:cNvSpPr>
                <p:nvPr/>
              </p:nvSpPr>
              <p:spPr bwMode="auto">
                <a:xfrm>
                  <a:off x="4366" y="2471"/>
                  <a:ext cx="1" cy="4"/>
                </a:xfrm>
                <a:custGeom>
                  <a:avLst/>
                  <a:gdLst>
                    <a:gd name="T0" fmla="*/ 1 w 1"/>
                    <a:gd name="T1" fmla="*/ 0 h 4"/>
                    <a:gd name="T2" fmla="*/ 1 w 1"/>
                    <a:gd name="T3" fmla="*/ 4 h 4"/>
                    <a:gd name="T4" fmla="*/ 1 w 1"/>
                    <a:gd name="T5" fmla="*/ 1 h 4"/>
                    <a:gd name="T6" fmla="*/ 1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0"/>
                      </a:moveTo>
                      <a:cubicBezTo>
                        <a:pt x="0" y="1"/>
                        <a:pt x="0" y="4"/>
                        <a:pt x="1" y="4"/>
                      </a:cubicBezTo>
                      <a:cubicBezTo>
                        <a:pt x="1" y="3"/>
                        <a:pt x="1" y="1"/>
                        <a:pt x="1" y="1"/>
                      </a:cubicBezTo>
                      <a:cubicBezTo>
                        <a:pt x="1" y="0"/>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2" name="Freeform 9483">
                  <a:extLst>
                    <a:ext uri="{FF2B5EF4-FFF2-40B4-BE49-F238E27FC236}">
                      <a16:creationId xmlns:a16="http://schemas.microsoft.com/office/drawing/2014/main" id="{61635F5D-372B-ED0B-CD4C-2D8806312F3B}"/>
                    </a:ext>
                  </a:extLst>
                </p:cNvPr>
                <p:cNvSpPr>
                  <a:spLocks/>
                </p:cNvSpPr>
                <p:nvPr/>
              </p:nvSpPr>
              <p:spPr bwMode="auto">
                <a:xfrm>
                  <a:off x="4366" y="2479"/>
                  <a:ext cx="1" cy="3"/>
                </a:xfrm>
                <a:custGeom>
                  <a:avLst/>
                  <a:gdLst>
                    <a:gd name="T0" fmla="*/ 0 w 1"/>
                    <a:gd name="T1" fmla="*/ 0 h 4"/>
                    <a:gd name="T2" fmla="*/ 0 w 1"/>
                    <a:gd name="T3" fmla="*/ 0 h 4"/>
                    <a:gd name="T4" fmla="*/ 0 w 1"/>
                    <a:gd name="T5" fmla="*/ 0 h 4"/>
                    <a:gd name="T6" fmla="*/ 0 w 1"/>
                    <a:gd name="T7" fmla="*/ 0 h 4"/>
                    <a:gd name="T8" fmla="*/ 0 w 1"/>
                    <a:gd name="T9" fmla="*/ 2 h 4"/>
                    <a:gd name="T10" fmla="*/ 1 w 1"/>
                    <a:gd name="T11" fmla="*/ 0 h 4"/>
                    <a:gd name="T12" fmla="*/ 0 w 1"/>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0"/>
                      </a:moveTo>
                      <a:cubicBezTo>
                        <a:pt x="0" y="0"/>
                        <a:pt x="0" y="0"/>
                        <a:pt x="0" y="0"/>
                      </a:cubicBezTo>
                      <a:cubicBezTo>
                        <a:pt x="0" y="0"/>
                        <a:pt x="0" y="0"/>
                        <a:pt x="0" y="0"/>
                      </a:cubicBezTo>
                      <a:cubicBezTo>
                        <a:pt x="0" y="0"/>
                        <a:pt x="0" y="0"/>
                        <a:pt x="0" y="0"/>
                      </a:cubicBezTo>
                      <a:cubicBezTo>
                        <a:pt x="1" y="0"/>
                        <a:pt x="0" y="3"/>
                        <a:pt x="0" y="4"/>
                      </a:cubicBezTo>
                      <a:cubicBezTo>
                        <a:pt x="1" y="3"/>
                        <a:pt x="1" y="1"/>
                        <a:pt x="1" y="0"/>
                      </a:cubicBezTo>
                      <a:cubicBezTo>
                        <a:pt x="1" y="0"/>
                        <a:pt x="0"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3" name="Freeform 9484">
                  <a:extLst>
                    <a:ext uri="{FF2B5EF4-FFF2-40B4-BE49-F238E27FC236}">
                      <a16:creationId xmlns:a16="http://schemas.microsoft.com/office/drawing/2014/main" id="{3DAE4D59-2D9E-55AA-0CD7-29046625BFCC}"/>
                    </a:ext>
                  </a:extLst>
                </p:cNvPr>
                <p:cNvSpPr>
                  <a:spLocks noEditPoints="1"/>
                </p:cNvSpPr>
                <p:nvPr/>
              </p:nvSpPr>
              <p:spPr bwMode="auto">
                <a:xfrm>
                  <a:off x="4370" y="2475"/>
                  <a:ext cx="1" cy="4"/>
                </a:xfrm>
                <a:custGeom>
                  <a:avLst/>
                  <a:gdLst>
                    <a:gd name="T0" fmla="*/ 1 w 2"/>
                    <a:gd name="T1" fmla="*/ 0 h 5"/>
                    <a:gd name="T2" fmla="*/ 0 w 2"/>
                    <a:gd name="T3" fmla="*/ 2 h 5"/>
                    <a:gd name="T4" fmla="*/ 0 w 2"/>
                    <a:gd name="T5" fmla="*/ 2 h 5"/>
                    <a:gd name="T6" fmla="*/ 0 w 2"/>
                    <a:gd name="T7" fmla="*/ 2 h 5"/>
                    <a:gd name="T8" fmla="*/ 0 w 2"/>
                    <a:gd name="T9" fmla="*/ 2 h 5"/>
                    <a:gd name="T10" fmla="*/ 1 w 2"/>
                    <a:gd name="T11" fmla="*/ 0 h 5"/>
                    <a:gd name="T12" fmla="*/ 1 w 2"/>
                    <a:gd name="T13" fmla="*/ 0 h 5"/>
                    <a:gd name="T14" fmla="*/ 1 w 2"/>
                    <a:gd name="T15" fmla="*/ 0 h 5"/>
                    <a:gd name="T16" fmla="*/ 1 w 2"/>
                    <a:gd name="T17" fmla="*/ 0 h 5"/>
                    <a:gd name="T18" fmla="*/ 1 w 2"/>
                    <a:gd name="T19" fmla="*/ 0 h 5"/>
                    <a:gd name="T20" fmla="*/ 1 w 2"/>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5">
                      <a:moveTo>
                        <a:pt x="1" y="0"/>
                      </a:moveTo>
                      <a:cubicBezTo>
                        <a:pt x="1" y="0"/>
                        <a:pt x="0" y="1"/>
                        <a:pt x="0" y="2"/>
                      </a:cubicBezTo>
                      <a:cubicBezTo>
                        <a:pt x="0" y="2"/>
                        <a:pt x="0" y="5"/>
                        <a:pt x="0" y="5"/>
                      </a:cubicBezTo>
                      <a:cubicBezTo>
                        <a:pt x="0" y="5"/>
                        <a:pt x="0" y="5"/>
                        <a:pt x="0" y="5"/>
                      </a:cubicBezTo>
                      <a:cubicBezTo>
                        <a:pt x="1" y="5"/>
                        <a:pt x="0" y="4"/>
                        <a:pt x="0" y="3"/>
                      </a:cubicBezTo>
                      <a:cubicBezTo>
                        <a:pt x="0" y="2"/>
                        <a:pt x="1" y="0"/>
                        <a:pt x="1" y="0"/>
                      </a:cubicBezTo>
                      <a:moveTo>
                        <a:pt x="2" y="0"/>
                      </a:moveTo>
                      <a:cubicBezTo>
                        <a:pt x="2" y="0"/>
                        <a:pt x="2" y="0"/>
                        <a:pt x="1" y="0"/>
                      </a:cubicBezTo>
                      <a:cubicBezTo>
                        <a:pt x="2" y="0"/>
                        <a:pt x="2" y="0"/>
                        <a:pt x="2" y="0"/>
                      </a:cubicBezTo>
                      <a:cubicBezTo>
                        <a:pt x="2" y="0"/>
                        <a:pt x="2" y="0"/>
                        <a:pt x="2" y="0"/>
                      </a:cubicBezTo>
                      <a:cubicBezTo>
                        <a:pt x="2" y="0"/>
                        <a:pt x="2" y="0"/>
                        <a:pt x="2"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4" name="Freeform 9485">
                  <a:extLst>
                    <a:ext uri="{FF2B5EF4-FFF2-40B4-BE49-F238E27FC236}">
                      <a16:creationId xmlns:a16="http://schemas.microsoft.com/office/drawing/2014/main" id="{BC9E771F-E68F-62E7-0A1D-E4E001F60B4C}"/>
                    </a:ext>
                  </a:extLst>
                </p:cNvPr>
                <p:cNvSpPr>
                  <a:spLocks noEditPoints="1"/>
                </p:cNvSpPr>
                <p:nvPr/>
              </p:nvSpPr>
              <p:spPr bwMode="auto">
                <a:xfrm>
                  <a:off x="4370" y="2471"/>
                  <a:ext cx="1" cy="2"/>
                </a:xfrm>
                <a:custGeom>
                  <a:avLst/>
                  <a:gdLst>
                    <a:gd name="T0" fmla="*/ 0 w 1"/>
                    <a:gd name="T1" fmla="*/ 1 h 3"/>
                    <a:gd name="T2" fmla="*/ 0 w 1"/>
                    <a:gd name="T3" fmla="*/ 1 h 3"/>
                    <a:gd name="T4" fmla="*/ 0 w 1"/>
                    <a:gd name="T5" fmla="*/ 1 h 3"/>
                    <a:gd name="T6" fmla="*/ 0 w 1"/>
                    <a:gd name="T7" fmla="*/ 1 h 3"/>
                    <a:gd name="T8" fmla="*/ 0 w 1"/>
                    <a:gd name="T9" fmla="*/ 0 h 3"/>
                    <a:gd name="T10" fmla="*/ 0 w 1"/>
                    <a:gd name="T11" fmla="*/ 1 h 3"/>
                    <a:gd name="T12" fmla="*/ 0 w 1"/>
                    <a:gd name="T13" fmla="*/ 1 h 3"/>
                    <a:gd name="T14" fmla="*/ 0 w 1"/>
                    <a:gd name="T15" fmla="*/ 1 h 3"/>
                    <a:gd name="T16" fmla="*/ 0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0" y="1"/>
                      </a:moveTo>
                      <a:cubicBezTo>
                        <a:pt x="0" y="1"/>
                        <a:pt x="0" y="1"/>
                        <a:pt x="0" y="1"/>
                      </a:cubicBezTo>
                      <a:cubicBezTo>
                        <a:pt x="0" y="1"/>
                        <a:pt x="0" y="1"/>
                        <a:pt x="0" y="1"/>
                      </a:cubicBezTo>
                      <a:cubicBezTo>
                        <a:pt x="0" y="1"/>
                        <a:pt x="0" y="1"/>
                        <a:pt x="0" y="1"/>
                      </a:cubicBezTo>
                      <a:moveTo>
                        <a:pt x="0" y="0"/>
                      </a:moveTo>
                      <a:cubicBezTo>
                        <a:pt x="0" y="0"/>
                        <a:pt x="0" y="0"/>
                        <a:pt x="0" y="1"/>
                      </a:cubicBezTo>
                      <a:cubicBezTo>
                        <a:pt x="0" y="1"/>
                        <a:pt x="0" y="1"/>
                        <a:pt x="0" y="1"/>
                      </a:cubicBezTo>
                      <a:cubicBezTo>
                        <a:pt x="0" y="1"/>
                        <a:pt x="0" y="2"/>
                        <a:pt x="0" y="3"/>
                      </a:cubicBezTo>
                      <a:cubicBezTo>
                        <a:pt x="1" y="2"/>
                        <a:pt x="1"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5" name="Freeform 9486">
                  <a:extLst>
                    <a:ext uri="{FF2B5EF4-FFF2-40B4-BE49-F238E27FC236}">
                      <a16:creationId xmlns:a16="http://schemas.microsoft.com/office/drawing/2014/main" id="{7235A1E5-8F70-A643-7F27-7793E6FE32D5}"/>
                    </a:ext>
                  </a:extLst>
                </p:cNvPr>
                <p:cNvSpPr>
                  <a:spLocks noEditPoints="1"/>
                </p:cNvSpPr>
                <p:nvPr/>
              </p:nvSpPr>
              <p:spPr bwMode="auto">
                <a:xfrm>
                  <a:off x="4362" y="2486"/>
                  <a:ext cx="1" cy="4"/>
                </a:xfrm>
                <a:custGeom>
                  <a:avLst/>
                  <a:gdLst>
                    <a:gd name="T0" fmla="*/ 1 w 1"/>
                    <a:gd name="T1" fmla="*/ 1 h 5"/>
                    <a:gd name="T2" fmla="*/ 0 w 1"/>
                    <a:gd name="T3" fmla="*/ 2 h 5"/>
                    <a:gd name="T4" fmla="*/ 0 w 1"/>
                    <a:gd name="T5" fmla="*/ 2 h 5"/>
                    <a:gd name="T6" fmla="*/ 1 w 1"/>
                    <a:gd name="T7" fmla="*/ 2 h 5"/>
                    <a:gd name="T8" fmla="*/ 1 w 1"/>
                    <a:gd name="T9" fmla="*/ 1 h 5"/>
                    <a:gd name="T10" fmla="*/ 1 w 1"/>
                    <a:gd name="T11" fmla="*/ 1 h 5"/>
                    <a:gd name="T12" fmla="*/ 1 w 1"/>
                    <a:gd name="T13" fmla="*/ 0 h 5"/>
                    <a:gd name="T14" fmla="*/ 1 w 1"/>
                    <a:gd name="T15" fmla="*/ 1 h 5"/>
                    <a:gd name="T16" fmla="*/ 1 w 1"/>
                    <a:gd name="T17" fmla="*/ 1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1"/>
                      </a:moveTo>
                      <a:cubicBezTo>
                        <a:pt x="1" y="1"/>
                        <a:pt x="0" y="2"/>
                        <a:pt x="0" y="3"/>
                      </a:cubicBezTo>
                      <a:cubicBezTo>
                        <a:pt x="0" y="4"/>
                        <a:pt x="0" y="5"/>
                        <a:pt x="0" y="5"/>
                      </a:cubicBezTo>
                      <a:cubicBezTo>
                        <a:pt x="1" y="5"/>
                        <a:pt x="1" y="5"/>
                        <a:pt x="1" y="4"/>
                      </a:cubicBezTo>
                      <a:cubicBezTo>
                        <a:pt x="1" y="4"/>
                        <a:pt x="0" y="2"/>
                        <a:pt x="1" y="1"/>
                      </a:cubicBezTo>
                      <a:cubicBezTo>
                        <a:pt x="1" y="1"/>
                        <a:pt x="1" y="1"/>
                        <a:pt x="1" y="1"/>
                      </a:cubicBezTo>
                      <a:moveTo>
                        <a:pt x="1" y="0"/>
                      </a:moveTo>
                      <a:cubicBezTo>
                        <a:pt x="1" y="0"/>
                        <a:pt x="1" y="1"/>
                        <a:pt x="1" y="1"/>
                      </a:cubicBezTo>
                      <a:cubicBezTo>
                        <a:pt x="1" y="1"/>
                        <a:pt x="1" y="1"/>
                        <a:pt x="1" y="1"/>
                      </a:cubicBezTo>
                      <a:cubicBezTo>
                        <a:pt x="1" y="0"/>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6" name="Freeform 9487">
                  <a:extLst>
                    <a:ext uri="{FF2B5EF4-FFF2-40B4-BE49-F238E27FC236}">
                      <a16:creationId xmlns:a16="http://schemas.microsoft.com/office/drawing/2014/main" id="{6234E884-D67D-B6E4-46B1-BAF847A644EB}"/>
                    </a:ext>
                  </a:extLst>
                </p:cNvPr>
                <p:cNvSpPr>
                  <a:spLocks noEditPoints="1"/>
                </p:cNvSpPr>
                <p:nvPr/>
              </p:nvSpPr>
              <p:spPr bwMode="auto">
                <a:xfrm>
                  <a:off x="4366" y="2484"/>
                  <a:ext cx="3" cy="4"/>
                </a:xfrm>
                <a:custGeom>
                  <a:avLst/>
                  <a:gdLst>
                    <a:gd name="T0" fmla="*/ 1 w 3"/>
                    <a:gd name="T1" fmla="*/ 0 h 5"/>
                    <a:gd name="T2" fmla="*/ 1 w 3"/>
                    <a:gd name="T3" fmla="*/ 1 h 5"/>
                    <a:gd name="T4" fmla="*/ 1 w 3"/>
                    <a:gd name="T5" fmla="*/ 0 h 5"/>
                    <a:gd name="T6" fmla="*/ 1 w 3"/>
                    <a:gd name="T7" fmla="*/ 0 h 5"/>
                    <a:gd name="T8" fmla="*/ 2 w 3"/>
                    <a:gd name="T9" fmla="*/ 0 h 5"/>
                    <a:gd name="T10" fmla="*/ 1 w 3"/>
                    <a:gd name="T11" fmla="*/ 0 h 5"/>
                    <a:gd name="T12" fmla="*/ 1 w 3"/>
                    <a:gd name="T13" fmla="*/ 2 h 5"/>
                    <a:gd name="T14" fmla="*/ 0 w 3"/>
                    <a:gd name="T15" fmla="*/ 2 h 5"/>
                    <a:gd name="T16" fmla="*/ 2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1" y="0"/>
                      </a:moveTo>
                      <a:cubicBezTo>
                        <a:pt x="1" y="1"/>
                        <a:pt x="1" y="1"/>
                        <a:pt x="1" y="1"/>
                      </a:cubicBezTo>
                      <a:cubicBezTo>
                        <a:pt x="1" y="1"/>
                        <a:pt x="1" y="1"/>
                        <a:pt x="1" y="0"/>
                      </a:cubicBezTo>
                      <a:cubicBezTo>
                        <a:pt x="1" y="0"/>
                        <a:pt x="1" y="0"/>
                        <a:pt x="1" y="0"/>
                      </a:cubicBezTo>
                      <a:moveTo>
                        <a:pt x="2" y="0"/>
                      </a:moveTo>
                      <a:cubicBezTo>
                        <a:pt x="1" y="0"/>
                        <a:pt x="1" y="0"/>
                        <a:pt x="1" y="0"/>
                      </a:cubicBezTo>
                      <a:cubicBezTo>
                        <a:pt x="1" y="1"/>
                        <a:pt x="1" y="2"/>
                        <a:pt x="1" y="3"/>
                      </a:cubicBezTo>
                      <a:cubicBezTo>
                        <a:pt x="1" y="3"/>
                        <a:pt x="0" y="4"/>
                        <a:pt x="0" y="5"/>
                      </a:cubicBezTo>
                      <a:cubicBezTo>
                        <a:pt x="1" y="4"/>
                        <a:pt x="3" y="0"/>
                        <a:pt x="2"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7" name="Freeform 9488">
                  <a:extLst>
                    <a:ext uri="{FF2B5EF4-FFF2-40B4-BE49-F238E27FC236}">
                      <a16:creationId xmlns:a16="http://schemas.microsoft.com/office/drawing/2014/main" id="{5A3A7351-FCB5-A8A1-089B-A5F5434C494F}"/>
                    </a:ext>
                  </a:extLst>
                </p:cNvPr>
                <p:cNvSpPr>
                  <a:spLocks/>
                </p:cNvSpPr>
                <p:nvPr/>
              </p:nvSpPr>
              <p:spPr bwMode="auto">
                <a:xfrm>
                  <a:off x="4371" y="2480"/>
                  <a:ext cx="2" cy="4"/>
                </a:xfrm>
                <a:custGeom>
                  <a:avLst/>
                  <a:gdLst>
                    <a:gd name="T0" fmla="*/ 2 w 2"/>
                    <a:gd name="T1" fmla="*/ 0 h 5"/>
                    <a:gd name="T2" fmla="*/ 1 w 2"/>
                    <a:gd name="T3" fmla="*/ 2 h 5"/>
                    <a:gd name="T4" fmla="*/ 1 w 2"/>
                    <a:gd name="T5" fmla="*/ 1 h 5"/>
                    <a:gd name="T6" fmla="*/ 2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0" y="1"/>
                        <a:pt x="0" y="5"/>
                        <a:pt x="1" y="5"/>
                      </a:cubicBezTo>
                      <a:cubicBezTo>
                        <a:pt x="1" y="4"/>
                        <a:pt x="2" y="2"/>
                        <a:pt x="1" y="1"/>
                      </a:cubicBezTo>
                      <a:cubicBezTo>
                        <a:pt x="2" y="0"/>
                        <a:pt x="2" y="0"/>
                        <a:pt x="2"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8" name="Freeform 9489">
                  <a:extLst>
                    <a:ext uri="{FF2B5EF4-FFF2-40B4-BE49-F238E27FC236}">
                      <a16:creationId xmlns:a16="http://schemas.microsoft.com/office/drawing/2014/main" id="{6B909B43-729D-0D86-262E-DCA6C5D34D27}"/>
                    </a:ext>
                  </a:extLst>
                </p:cNvPr>
                <p:cNvSpPr>
                  <a:spLocks/>
                </p:cNvSpPr>
                <p:nvPr/>
              </p:nvSpPr>
              <p:spPr bwMode="auto">
                <a:xfrm>
                  <a:off x="4373" y="2474"/>
                  <a:ext cx="1" cy="3"/>
                </a:xfrm>
                <a:custGeom>
                  <a:avLst/>
                  <a:gdLst>
                    <a:gd name="T0" fmla="*/ 0 w 1"/>
                    <a:gd name="T1" fmla="*/ 0 h 4"/>
                    <a:gd name="T2" fmla="*/ 0 w 1"/>
                    <a:gd name="T3" fmla="*/ 1 h 4"/>
                    <a:gd name="T4" fmla="*/ 0 w 1"/>
                    <a:gd name="T5" fmla="*/ 1 h 4"/>
                    <a:gd name="T6" fmla="*/ 0 w 1"/>
                    <a:gd name="T7" fmla="*/ 2 h 4"/>
                    <a:gd name="T8" fmla="*/ 0 w 1"/>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4">
                      <a:moveTo>
                        <a:pt x="0" y="0"/>
                      </a:moveTo>
                      <a:cubicBezTo>
                        <a:pt x="0" y="0"/>
                        <a:pt x="0" y="1"/>
                        <a:pt x="0" y="1"/>
                      </a:cubicBezTo>
                      <a:cubicBezTo>
                        <a:pt x="0" y="1"/>
                        <a:pt x="0" y="1"/>
                        <a:pt x="0" y="1"/>
                      </a:cubicBezTo>
                      <a:cubicBezTo>
                        <a:pt x="1" y="1"/>
                        <a:pt x="0" y="3"/>
                        <a:pt x="0" y="4"/>
                      </a:cubicBezTo>
                      <a:cubicBezTo>
                        <a:pt x="1" y="3"/>
                        <a:pt x="1"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09" name="Freeform 9490">
                  <a:extLst>
                    <a:ext uri="{FF2B5EF4-FFF2-40B4-BE49-F238E27FC236}">
                      <a16:creationId xmlns:a16="http://schemas.microsoft.com/office/drawing/2014/main" id="{D0163E52-86DC-995F-5E44-1AB04C9365F8}"/>
                    </a:ext>
                  </a:extLst>
                </p:cNvPr>
                <p:cNvSpPr>
                  <a:spLocks/>
                </p:cNvSpPr>
                <p:nvPr/>
              </p:nvSpPr>
              <p:spPr bwMode="auto">
                <a:xfrm>
                  <a:off x="4366" y="2490"/>
                  <a:ext cx="1" cy="2"/>
                </a:xfrm>
                <a:custGeom>
                  <a:avLst/>
                  <a:gdLst>
                    <a:gd name="T0" fmla="*/ 0 w 1"/>
                    <a:gd name="T1" fmla="*/ 0 h 3"/>
                    <a:gd name="T2" fmla="*/ 1 w 1"/>
                    <a:gd name="T3" fmla="*/ 1 h 3"/>
                    <a:gd name="T4" fmla="*/ 1 w 1"/>
                    <a:gd name="T5" fmla="*/ 1 h 3"/>
                    <a:gd name="T6" fmla="*/ 0 w 1"/>
                    <a:gd name="T7" fmla="*/ 0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1"/>
                        <a:pt x="0" y="3"/>
                        <a:pt x="1" y="3"/>
                      </a:cubicBezTo>
                      <a:cubicBezTo>
                        <a:pt x="1" y="3"/>
                        <a:pt x="1" y="3"/>
                        <a:pt x="1" y="2"/>
                      </a:cubicBezTo>
                      <a:cubicBezTo>
                        <a:pt x="1" y="2"/>
                        <a:pt x="0" y="2"/>
                        <a:pt x="0" y="0"/>
                      </a:cubicBezTo>
                      <a:cubicBezTo>
                        <a:pt x="0" y="0"/>
                        <a:pt x="0"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0" name="Freeform 9491">
                  <a:extLst>
                    <a:ext uri="{FF2B5EF4-FFF2-40B4-BE49-F238E27FC236}">
                      <a16:creationId xmlns:a16="http://schemas.microsoft.com/office/drawing/2014/main" id="{90C26699-E251-1884-EC63-F40B2E0B0CB3}"/>
                    </a:ext>
                  </a:extLst>
                </p:cNvPr>
                <p:cNvSpPr>
                  <a:spLocks noEditPoints="1"/>
                </p:cNvSpPr>
                <p:nvPr/>
              </p:nvSpPr>
              <p:spPr bwMode="auto">
                <a:xfrm>
                  <a:off x="4369" y="2487"/>
                  <a:ext cx="2" cy="4"/>
                </a:xfrm>
                <a:custGeom>
                  <a:avLst/>
                  <a:gdLst>
                    <a:gd name="T0" fmla="*/ 0 w 2"/>
                    <a:gd name="T1" fmla="*/ 2 h 5"/>
                    <a:gd name="T2" fmla="*/ 0 w 2"/>
                    <a:gd name="T3" fmla="*/ 2 h 5"/>
                    <a:gd name="T4" fmla="*/ 0 w 2"/>
                    <a:gd name="T5" fmla="*/ 2 h 5"/>
                    <a:gd name="T6" fmla="*/ 1 w 2"/>
                    <a:gd name="T7" fmla="*/ 0 h 5"/>
                    <a:gd name="T8" fmla="*/ 0 w 2"/>
                    <a:gd name="T9" fmla="*/ 2 h 5"/>
                    <a:gd name="T10" fmla="*/ 1 w 2"/>
                    <a:gd name="T11" fmla="*/ 2 h 5"/>
                    <a:gd name="T12" fmla="*/ 2 w 2"/>
                    <a:gd name="T13" fmla="*/ 0 h 5"/>
                    <a:gd name="T14" fmla="*/ 1 w 2"/>
                    <a:gd name="T15" fmla="*/ 0 h 5"/>
                    <a:gd name="T16" fmla="*/ 1 w 2"/>
                    <a:gd name="T17" fmla="*/ 0 h 5"/>
                    <a:gd name="T18" fmla="*/ 1 w 2"/>
                    <a:gd name="T19" fmla="*/ 0 h 5"/>
                    <a:gd name="T20" fmla="*/ 1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0" y="4"/>
                      </a:moveTo>
                      <a:cubicBezTo>
                        <a:pt x="0" y="4"/>
                        <a:pt x="0" y="5"/>
                        <a:pt x="0" y="5"/>
                      </a:cubicBezTo>
                      <a:cubicBezTo>
                        <a:pt x="0" y="5"/>
                        <a:pt x="0" y="5"/>
                        <a:pt x="0" y="4"/>
                      </a:cubicBezTo>
                      <a:moveTo>
                        <a:pt x="1" y="0"/>
                      </a:moveTo>
                      <a:cubicBezTo>
                        <a:pt x="2" y="1"/>
                        <a:pt x="1" y="3"/>
                        <a:pt x="0" y="4"/>
                      </a:cubicBezTo>
                      <a:cubicBezTo>
                        <a:pt x="0" y="4"/>
                        <a:pt x="1" y="4"/>
                        <a:pt x="1" y="3"/>
                      </a:cubicBezTo>
                      <a:cubicBezTo>
                        <a:pt x="2" y="2"/>
                        <a:pt x="2" y="1"/>
                        <a:pt x="2"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1" name="Freeform 9492">
                  <a:extLst>
                    <a:ext uri="{FF2B5EF4-FFF2-40B4-BE49-F238E27FC236}">
                      <a16:creationId xmlns:a16="http://schemas.microsoft.com/office/drawing/2014/main" id="{E9542549-068D-83C4-CB76-8B8A4D7309E5}"/>
                    </a:ext>
                  </a:extLst>
                </p:cNvPr>
                <p:cNvSpPr>
                  <a:spLocks noEditPoints="1"/>
                </p:cNvSpPr>
                <p:nvPr/>
              </p:nvSpPr>
              <p:spPr bwMode="auto">
                <a:xfrm>
                  <a:off x="4371" y="2486"/>
                  <a:ext cx="2" cy="4"/>
                </a:xfrm>
                <a:custGeom>
                  <a:avLst/>
                  <a:gdLst>
                    <a:gd name="T0" fmla="*/ 2 w 2"/>
                    <a:gd name="T1" fmla="*/ 1 h 5"/>
                    <a:gd name="T2" fmla="*/ 0 w 2"/>
                    <a:gd name="T3" fmla="*/ 2 h 5"/>
                    <a:gd name="T4" fmla="*/ 2 w 2"/>
                    <a:gd name="T5" fmla="*/ 1 h 5"/>
                    <a:gd name="T6" fmla="*/ 2 w 2"/>
                    <a:gd name="T7" fmla="*/ 1 h 5"/>
                    <a:gd name="T8" fmla="*/ 2 w 2"/>
                    <a:gd name="T9" fmla="*/ 1 h 5"/>
                    <a:gd name="T10" fmla="*/ 2 w 2"/>
                    <a:gd name="T11" fmla="*/ 1 h 5"/>
                    <a:gd name="T12" fmla="*/ 2 w 2"/>
                    <a:gd name="T13" fmla="*/ 0 h 5"/>
                    <a:gd name="T14" fmla="*/ 2 w 2"/>
                    <a:gd name="T15" fmla="*/ 0 h 5"/>
                    <a:gd name="T16" fmla="*/ 2 w 2"/>
                    <a:gd name="T17" fmla="*/ 1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1"/>
                      </a:moveTo>
                      <a:cubicBezTo>
                        <a:pt x="1" y="2"/>
                        <a:pt x="0" y="4"/>
                        <a:pt x="0" y="5"/>
                      </a:cubicBezTo>
                      <a:cubicBezTo>
                        <a:pt x="1" y="4"/>
                        <a:pt x="1" y="2"/>
                        <a:pt x="2" y="1"/>
                      </a:cubicBezTo>
                      <a:moveTo>
                        <a:pt x="2" y="1"/>
                      </a:moveTo>
                      <a:cubicBezTo>
                        <a:pt x="2" y="1"/>
                        <a:pt x="2" y="1"/>
                        <a:pt x="2" y="1"/>
                      </a:cubicBezTo>
                      <a:cubicBezTo>
                        <a:pt x="2" y="1"/>
                        <a:pt x="2" y="1"/>
                        <a:pt x="2" y="1"/>
                      </a:cubicBezTo>
                      <a:moveTo>
                        <a:pt x="2" y="0"/>
                      </a:moveTo>
                      <a:cubicBezTo>
                        <a:pt x="2" y="0"/>
                        <a:pt x="2" y="0"/>
                        <a:pt x="2" y="0"/>
                      </a:cubicBezTo>
                      <a:cubicBezTo>
                        <a:pt x="2" y="1"/>
                        <a:pt x="2" y="1"/>
                        <a:pt x="2" y="1"/>
                      </a:cubicBezTo>
                      <a:cubicBezTo>
                        <a:pt x="2" y="1"/>
                        <a:pt x="2" y="1"/>
                        <a:pt x="2"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2" name="Freeform 9493">
                  <a:extLst>
                    <a:ext uri="{FF2B5EF4-FFF2-40B4-BE49-F238E27FC236}">
                      <a16:creationId xmlns:a16="http://schemas.microsoft.com/office/drawing/2014/main" id="{65AE7E9C-E251-05D9-12F2-A7C8B1EC536A}"/>
                    </a:ext>
                  </a:extLst>
                </p:cNvPr>
                <p:cNvSpPr>
                  <a:spLocks/>
                </p:cNvSpPr>
                <p:nvPr/>
              </p:nvSpPr>
              <p:spPr bwMode="auto">
                <a:xfrm>
                  <a:off x="4457" y="2497"/>
                  <a:ext cx="22" cy="40"/>
                </a:xfrm>
                <a:custGeom>
                  <a:avLst/>
                  <a:gdLst>
                    <a:gd name="T0" fmla="*/ 9 w 26"/>
                    <a:gd name="T1" fmla="*/ 2 h 48"/>
                    <a:gd name="T2" fmla="*/ 11 w 26"/>
                    <a:gd name="T3" fmla="*/ 3 h 48"/>
                    <a:gd name="T4" fmla="*/ 12 w 26"/>
                    <a:gd name="T5" fmla="*/ 5 h 48"/>
                    <a:gd name="T6" fmla="*/ 13 w 26"/>
                    <a:gd name="T7" fmla="*/ 8 h 48"/>
                    <a:gd name="T8" fmla="*/ 13 w 26"/>
                    <a:gd name="T9" fmla="*/ 12 h 48"/>
                    <a:gd name="T10" fmla="*/ 13 w 26"/>
                    <a:gd name="T11" fmla="*/ 15 h 48"/>
                    <a:gd name="T12" fmla="*/ 12 w 26"/>
                    <a:gd name="T13" fmla="*/ 16 h 48"/>
                    <a:gd name="T14" fmla="*/ 12 w 26"/>
                    <a:gd name="T15" fmla="*/ 19 h 48"/>
                    <a:gd name="T16" fmla="*/ 10 w 26"/>
                    <a:gd name="T17" fmla="*/ 20 h 48"/>
                    <a:gd name="T18" fmla="*/ 8 w 26"/>
                    <a:gd name="T19" fmla="*/ 22 h 48"/>
                    <a:gd name="T20" fmla="*/ 6 w 26"/>
                    <a:gd name="T21" fmla="*/ 23 h 48"/>
                    <a:gd name="T22" fmla="*/ 5 w 26"/>
                    <a:gd name="T23" fmla="*/ 23 h 48"/>
                    <a:gd name="T24" fmla="*/ 3 w 26"/>
                    <a:gd name="T25" fmla="*/ 21 h 48"/>
                    <a:gd name="T26" fmla="*/ 3 w 26"/>
                    <a:gd name="T27" fmla="*/ 19 h 48"/>
                    <a:gd name="T28" fmla="*/ 3 w 26"/>
                    <a:gd name="T29" fmla="*/ 19 h 48"/>
                    <a:gd name="T30" fmla="*/ 2 w 26"/>
                    <a:gd name="T31" fmla="*/ 16 h 48"/>
                    <a:gd name="T32" fmla="*/ 1 w 26"/>
                    <a:gd name="T33" fmla="*/ 13 h 48"/>
                    <a:gd name="T34" fmla="*/ 1 w 26"/>
                    <a:gd name="T35" fmla="*/ 11 h 48"/>
                    <a:gd name="T36" fmla="*/ 1 w 26"/>
                    <a:gd name="T37" fmla="*/ 9 h 48"/>
                    <a:gd name="T38" fmla="*/ 3 w 26"/>
                    <a:gd name="T39" fmla="*/ 6 h 48"/>
                    <a:gd name="T40" fmla="*/ 3 w 26"/>
                    <a:gd name="T41" fmla="*/ 4 h 48"/>
                    <a:gd name="T42" fmla="*/ 4 w 26"/>
                    <a:gd name="T43" fmla="*/ 3 h 48"/>
                    <a:gd name="T44" fmla="*/ 6 w 26"/>
                    <a:gd name="T45" fmla="*/ 2 h 48"/>
                    <a:gd name="T46" fmla="*/ 8 w 26"/>
                    <a:gd name="T47" fmla="*/ 1 h 48"/>
                    <a:gd name="T48" fmla="*/ 9 w 26"/>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48">
                      <a:moveTo>
                        <a:pt x="18" y="2"/>
                      </a:moveTo>
                      <a:cubicBezTo>
                        <a:pt x="19" y="5"/>
                        <a:pt x="21" y="3"/>
                        <a:pt x="21" y="5"/>
                      </a:cubicBezTo>
                      <a:cubicBezTo>
                        <a:pt x="21" y="8"/>
                        <a:pt x="24" y="7"/>
                        <a:pt x="23" y="10"/>
                      </a:cubicBezTo>
                      <a:cubicBezTo>
                        <a:pt x="23" y="13"/>
                        <a:pt x="26" y="13"/>
                        <a:pt x="25" y="16"/>
                      </a:cubicBezTo>
                      <a:cubicBezTo>
                        <a:pt x="25" y="18"/>
                        <a:pt x="26" y="22"/>
                        <a:pt x="25" y="24"/>
                      </a:cubicBezTo>
                      <a:cubicBezTo>
                        <a:pt x="25" y="26"/>
                        <a:pt x="26" y="29"/>
                        <a:pt x="25" y="30"/>
                      </a:cubicBezTo>
                      <a:cubicBezTo>
                        <a:pt x="24" y="30"/>
                        <a:pt x="25" y="33"/>
                        <a:pt x="23" y="34"/>
                      </a:cubicBezTo>
                      <a:cubicBezTo>
                        <a:pt x="22" y="35"/>
                        <a:pt x="23" y="39"/>
                        <a:pt x="22" y="38"/>
                      </a:cubicBezTo>
                      <a:cubicBezTo>
                        <a:pt x="20" y="37"/>
                        <a:pt x="20" y="43"/>
                        <a:pt x="19" y="42"/>
                      </a:cubicBezTo>
                      <a:cubicBezTo>
                        <a:pt x="18" y="42"/>
                        <a:pt x="17" y="46"/>
                        <a:pt x="16" y="44"/>
                      </a:cubicBezTo>
                      <a:cubicBezTo>
                        <a:pt x="15" y="43"/>
                        <a:pt x="13" y="48"/>
                        <a:pt x="12" y="46"/>
                      </a:cubicBezTo>
                      <a:cubicBezTo>
                        <a:pt x="11" y="44"/>
                        <a:pt x="9" y="48"/>
                        <a:pt x="9" y="45"/>
                      </a:cubicBezTo>
                      <a:cubicBezTo>
                        <a:pt x="9" y="43"/>
                        <a:pt x="7" y="45"/>
                        <a:pt x="7" y="43"/>
                      </a:cubicBezTo>
                      <a:cubicBezTo>
                        <a:pt x="7" y="42"/>
                        <a:pt x="5" y="43"/>
                        <a:pt x="5" y="41"/>
                      </a:cubicBezTo>
                      <a:cubicBezTo>
                        <a:pt x="5" y="39"/>
                        <a:pt x="3" y="40"/>
                        <a:pt x="3" y="38"/>
                      </a:cubicBezTo>
                      <a:cubicBezTo>
                        <a:pt x="3" y="36"/>
                        <a:pt x="1" y="36"/>
                        <a:pt x="2" y="33"/>
                      </a:cubicBezTo>
                      <a:cubicBezTo>
                        <a:pt x="2" y="32"/>
                        <a:pt x="0" y="31"/>
                        <a:pt x="1" y="28"/>
                      </a:cubicBezTo>
                      <a:cubicBezTo>
                        <a:pt x="1" y="27"/>
                        <a:pt x="0" y="25"/>
                        <a:pt x="1" y="23"/>
                      </a:cubicBezTo>
                      <a:cubicBezTo>
                        <a:pt x="1" y="21"/>
                        <a:pt x="1" y="19"/>
                        <a:pt x="1" y="18"/>
                      </a:cubicBezTo>
                      <a:cubicBezTo>
                        <a:pt x="3" y="16"/>
                        <a:pt x="2" y="13"/>
                        <a:pt x="3" y="12"/>
                      </a:cubicBezTo>
                      <a:cubicBezTo>
                        <a:pt x="4" y="11"/>
                        <a:pt x="4" y="8"/>
                        <a:pt x="5" y="8"/>
                      </a:cubicBezTo>
                      <a:cubicBezTo>
                        <a:pt x="7" y="7"/>
                        <a:pt x="7" y="4"/>
                        <a:pt x="8" y="4"/>
                      </a:cubicBezTo>
                      <a:cubicBezTo>
                        <a:pt x="9" y="4"/>
                        <a:pt x="10" y="1"/>
                        <a:pt x="11" y="2"/>
                      </a:cubicBezTo>
                      <a:cubicBezTo>
                        <a:pt x="12" y="3"/>
                        <a:pt x="14" y="0"/>
                        <a:pt x="15" y="1"/>
                      </a:cubicBezTo>
                      <a:cubicBezTo>
                        <a:pt x="16" y="3"/>
                        <a:pt x="17" y="1"/>
                        <a:pt x="1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3" name="Freeform 9494">
                  <a:extLst>
                    <a:ext uri="{FF2B5EF4-FFF2-40B4-BE49-F238E27FC236}">
                      <a16:creationId xmlns:a16="http://schemas.microsoft.com/office/drawing/2014/main" id="{06F62DDE-7317-0206-A768-AF54E06BB801}"/>
                    </a:ext>
                  </a:extLst>
                </p:cNvPr>
                <p:cNvSpPr>
                  <a:spLocks/>
                </p:cNvSpPr>
                <p:nvPr/>
              </p:nvSpPr>
              <p:spPr bwMode="auto">
                <a:xfrm>
                  <a:off x="4457" y="2500"/>
                  <a:ext cx="19" cy="37"/>
                </a:xfrm>
                <a:custGeom>
                  <a:avLst/>
                  <a:gdLst>
                    <a:gd name="T0" fmla="*/ 10 w 23"/>
                    <a:gd name="T1" fmla="*/ 15 h 44"/>
                    <a:gd name="T2" fmla="*/ 8 w 23"/>
                    <a:gd name="T3" fmla="*/ 16 h 44"/>
                    <a:gd name="T4" fmla="*/ 7 w 23"/>
                    <a:gd name="T5" fmla="*/ 16 h 44"/>
                    <a:gd name="T6" fmla="*/ 6 w 23"/>
                    <a:gd name="T7" fmla="*/ 14 h 44"/>
                    <a:gd name="T8" fmla="*/ 5 w 23"/>
                    <a:gd name="T9" fmla="*/ 13 h 44"/>
                    <a:gd name="T10" fmla="*/ 4 w 23"/>
                    <a:gd name="T11" fmla="*/ 11 h 44"/>
                    <a:gd name="T12" fmla="*/ 4 w 23"/>
                    <a:gd name="T13" fmla="*/ 9 h 44"/>
                    <a:gd name="T14" fmla="*/ 3 w 23"/>
                    <a:gd name="T15" fmla="*/ 7 h 44"/>
                    <a:gd name="T16" fmla="*/ 3 w 23"/>
                    <a:gd name="T17" fmla="*/ 5 h 44"/>
                    <a:gd name="T18" fmla="*/ 4 w 23"/>
                    <a:gd name="T19" fmla="*/ 3 h 44"/>
                    <a:gd name="T20" fmla="*/ 4 w 23"/>
                    <a:gd name="T21" fmla="*/ 0 h 44"/>
                    <a:gd name="T22" fmla="*/ 4 w 23"/>
                    <a:gd name="T23" fmla="*/ 0 h 44"/>
                    <a:gd name="T24" fmla="*/ 2 w 23"/>
                    <a:gd name="T25" fmla="*/ 3 h 44"/>
                    <a:gd name="T26" fmla="*/ 2 w 23"/>
                    <a:gd name="T27" fmla="*/ 4 h 44"/>
                    <a:gd name="T28" fmla="*/ 1 w 23"/>
                    <a:gd name="T29" fmla="*/ 7 h 44"/>
                    <a:gd name="T30" fmla="*/ 1 w 23"/>
                    <a:gd name="T31" fmla="*/ 9 h 44"/>
                    <a:gd name="T32" fmla="*/ 1 w 23"/>
                    <a:gd name="T33" fmla="*/ 12 h 44"/>
                    <a:gd name="T34" fmla="*/ 2 w 23"/>
                    <a:gd name="T35" fmla="*/ 14 h 44"/>
                    <a:gd name="T36" fmla="*/ 2 w 23"/>
                    <a:gd name="T37" fmla="*/ 17 h 44"/>
                    <a:gd name="T38" fmla="*/ 2 w 23"/>
                    <a:gd name="T39" fmla="*/ 19 h 44"/>
                    <a:gd name="T40" fmla="*/ 3 w 23"/>
                    <a:gd name="T41" fmla="*/ 20 h 44"/>
                    <a:gd name="T42" fmla="*/ 4 w 23"/>
                    <a:gd name="T43" fmla="*/ 20 h 44"/>
                    <a:gd name="T44" fmla="*/ 6 w 23"/>
                    <a:gd name="T45" fmla="*/ 20 h 44"/>
                    <a:gd name="T46" fmla="*/ 7 w 23"/>
                    <a:gd name="T47" fmla="*/ 20 h 44"/>
                    <a:gd name="T48" fmla="*/ 9 w 23"/>
                    <a:gd name="T49" fmla="*/ 19 h 44"/>
                    <a:gd name="T50" fmla="*/ 10 w 23"/>
                    <a:gd name="T51" fmla="*/ 17 h 44"/>
                    <a:gd name="T52" fmla="*/ 11 w 23"/>
                    <a:gd name="T53" fmla="*/ 15 h 44"/>
                    <a:gd name="T54" fmla="*/ 10 w 23"/>
                    <a:gd name="T55" fmla="*/ 15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 h="44">
                      <a:moveTo>
                        <a:pt x="22" y="30"/>
                      </a:moveTo>
                      <a:cubicBezTo>
                        <a:pt x="21" y="29"/>
                        <a:pt x="19" y="34"/>
                        <a:pt x="18" y="31"/>
                      </a:cubicBezTo>
                      <a:cubicBezTo>
                        <a:pt x="17" y="30"/>
                        <a:pt x="15" y="34"/>
                        <a:pt x="15" y="31"/>
                      </a:cubicBezTo>
                      <a:cubicBezTo>
                        <a:pt x="15" y="29"/>
                        <a:pt x="13" y="31"/>
                        <a:pt x="13" y="29"/>
                      </a:cubicBezTo>
                      <a:cubicBezTo>
                        <a:pt x="13" y="28"/>
                        <a:pt x="11" y="29"/>
                        <a:pt x="11" y="27"/>
                      </a:cubicBezTo>
                      <a:cubicBezTo>
                        <a:pt x="11" y="25"/>
                        <a:pt x="9" y="26"/>
                        <a:pt x="9" y="23"/>
                      </a:cubicBezTo>
                      <a:cubicBezTo>
                        <a:pt x="9" y="22"/>
                        <a:pt x="8" y="22"/>
                        <a:pt x="8" y="19"/>
                      </a:cubicBezTo>
                      <a:cubicBezTo>
                        <a:pt x="8" y="18"/>
                        <a:pt x="6" y="17"/>
                        <a:pt x="7" y="14"/>
                      </a:cubicBezTo>
                      <a:cubicBezTo>
                        <a:pt x="8" y="13"/>
                        <a:pt x="7" y="11"/>
                        <a:pt x="7" y="9"/>
                      </a:cubicBezTo>
                      <a:cubicBezTo>
                        <a:pt x="8" y="7"/>
                        <a:pt x="7" y="5"/>
                        <a:pt x="8" y="4"/>
                      </a:cubicBezTo>
                      <a:cubicBezTo>
                        <a:pt x="9" y="3"/>
                        <a:pt x="9" y="1"/>
                        <a:pt x="9" y="0"/>
                      </a:cubicBezTo>
                      <a:cubicBezTo>
                        <a:pt x="8" y="0"/>
                        <a:pt x="8" y="0"/>
                        <a:pt x="8" y="0"/>
                      </a:cubicBezTo>
                      <a:cubicBezTo>
                        <a:pt x="7" y="0"/>
                        <a:pt x="7" y="3"/>
                        <a:pt x="5" y="4"/>
                      </a:cubicBezTo>
                      <a:cubicBezTo>
                        <a:pt x="4" y="4"/>
                        <a:pt x="4" y="7"/>
                        <a:pt x="3" y="8"/>
                      </a:cubicBezTo>
                      <a:cubicBezTo>
                        <a:pt x="2" y="9"/>
                        <a:pt x="3" y="12"/>
                        <a:pt x="1" y="14"/>
                      </a:cubicBezTo>
                      <a:cubicBezTo>
                        <a:pt x="1" y="15"/>
                        <a:pt x="1" y="17"/>
                        <a:pt x="1" y="19"/>
                      </a:cubicBezTo>
                      <a:cubicBezTo>
                        <a:pt x="0" y="21"/>
                        <a:pt x="1" y="23"/>
                        <a:pt x="1" y="24"/>
                      </a:cubicBezTo>
                      <a:cubicBezTo>
                        <a:pt x="0" y="27"/>
                        <a:pt x="2" y="28"/>
                        <a:pt x="2" y="29"/>
                      </a:cubicBezTo>
                      <a:cubicBezTo>
                        <a:pt x="1" y="32"/>
                        <a:pt x="3" y="32"/>
                        <a:pt x="3" y="34"/>
                      </a:cubicBezTo>
                      <a:cubicBezTo>
                        <a:pt x="3" y="36"/>
                        <a:pt x="5" y="35"/>
                        <a:pt x="5" y="37"/>
                      </a:cubicBezTo>
                      <a:cubicBezTo>
                        <a:pt x="5" y="39"/>
                        <a:pt x="7" y="38"/>
                        <a:pt x="7" y="39"/>
                      </a:cubicBezTo>
                      <a:cubicBezTo>
                        <a:pt x="7" y="41"/>
                        <a:pt x="9" y="39"/>
                        <a:pt x="9" y="41"/>
                      </a:cubicBezTo>
                      <a:cubicBezTo>
                        <a:pt x="9" y="44"/>
                        <a:pt x="11" y="40"/>
                        <a:pt x="12" y="42"/>
                      </a:cubicBezTo>
                      <a:cubicBezTo>
                        <a:pt x="13" y="44"/>
                        <a:pt x="15" y="39"/>
                        <a:pt x="16" y="40"/>
                      </a:cubicBezTo>
                      <a:cubicBezTo>
                        <a:pt x="17" y="42"/>
                        <a:pt x="18" y="38"/>
                        <a:pt x="19" y="38"/>
                      </a:cubicBezTo>
                      <a:cubicBezTo>
                        <a:pt x="20" y="39"/>
                        <a:pt x="20" y="33"/>
                        <a:pt x="22" y="34"/>
                      </a:cubicBezTo>
                      <a:cubicBezTo>
                        <a:pt x="23" y="35"/>
                        <a:pt x="23" y="32"/>
                        <a:pt x="23" y="30"/>
                      </a:cubicBezTo>
                      <a:lnTo>
                        <a:pt x="22" y="30"/>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4" name="Freeform 9495">
                  <a:extLst>
                    <a:ext uri="{FF2B5EF4-FFF2-40B4-BE49-F238E27FC236}">
                      <a16:creationId xmlns:a16="http://schemas.microsoft.com/office/drawing/2014/main" id="{92A39B97-0EFD-34A3-54AF-61A6FD4D098B}"/>
                    </a:ext>
                  </a:extLst>
                </p:cNvPr>
                <p:cNvSpPr>
                  <a:spLocks/>
                </p:cNvSpPr>
                <p:nvPr/>
              </p:nvSpPr>
              <p:spPr bwMode="auto">
                <a:xfrm>
                  <a:off x="4457" y="2514"/>
                  <a:ext cx="19" cy="23"/>
                </a:xfrm>
                <a:custGeom>
                  <a:avLst/>
                  <a:gdLst>
                    <a:gd name="T0" fmla="*/ 10 w 23"/>
                    <a:gd name="T1" fmla="*/ 7 h 27"/>
                    <a:gd name="T2" fmla="*/ 10 w 23"/>
                    <a:gd name="T3" fmla="*/ 7 h 27"/>
                    <a:gd name="T4" fmla="*/ 9 w 23"/>
                    <a:gd name="T5" fmla="*/ 9 h 27"/>
                    <a:gd name="T6" fmla="*/ 7 w 23"/>
                    <a:gd name="T7" fmla="*/ 10 h 27"/>
                    <a:gd name="T8" fmla="*/ 6 w 23"/>
                    <a:gd name="T9" fmla="*/ 11 h 27"/>
                    <a:gd name="T10" fmla="*/ 4 w 23"/>
                    <a:gd name="T11" fmla="*/ 10 h 27"/>
                    <a:gd name="T12" fmla="*/ 3 w 23"/>
                    <a:gd name="T13" fmla="*/ 9 h 27"/>
                    <a:gd name="T14" fmla="*/ 2 w 23"/>
                    <a:gd name="T15" fmla="*/ 9 h 27"/>
                    <a:gd name="T16" fmla="*/ 2 w 23"/>
                    <a:gd name="T17" fmla="*/ 7 h 27"/>
                    <a:gd name="T18" fmla="*/ 2 w 23"/>
                    <a:gd name="T19" fmla="*/ 4 h 27"/>
                    <a:gd name="T20" fmla="*/ 1 w 23"/>
                    <a:gd name="T21" fmla="*/ 3 h 27"/>
                    <a:gd name="T22" fmla="*/ 1 w 23"/>
                    <a:gd name="T23" fmla="*/ 0 h 27"/>
                    <a:gd name="T24" fmla="*/ 1 w 23"/>
                    <a:gd name="T25" fmla="*/ 2 h 27"/>
                    <a:gd name="T26" fmla="*/ 1 w 23"/>
                    <a:gd name="T27" fmla="*/ 3 h 27"/>
                    <a:gd name="T28" fmla="*/ 2 w 23"/>
                    <a:gd name="T29" fmla="*/ 7 h 27"/>
                    <a:gd name="T30" fmla="*/ 2 w 23"/>
                    <a:gd name="T31" fmla="*/ 9 h 27"/>
                    <a:gd name="T32" fmla="*/ 2 w 23"/>
                    <a:gd name="T33" fmla="*/ 10 h 27"/>
                    <a:gd name="T34" fmla="*/ 3 w 23"/>
                    <a:gd name="T35" fmla="*/ 12 h 27"/>
                    <a:gd name="T36" fmla="*/ 4 w 23"/>
                    <a:gd name="T37" fmla="*/ 12 h 27"/>
                    <a:gd name="T38" fmla="*/ 6 w 23"/>
                    <a:gd name="T39" fmla="*/ 13 h 27"/>
                    <a:gd name="T40" fmla="*/ 7 w 23"/>
                    <a:gd name="T41" fmla="*/ 12 h 27"/>
                    <a:gd name="T42" fmla="*/ 9 w 23"/>
                    <a:gd name="T43" fmla="*/ 11 h 27"/>
                    <a:gd name="T44" fmla="*/ 10 w 23"/>
                    <a:gd name="T45" fmla="*/ 9 h 27"/>
                    <a:gd name="T46" fmla="*/ 11 w 23"/>
                    <a:gd name="T47" fmla="*/ 7 h 27"/>
                    <a:gd name="T48" fmla="*/ 10 w 23"/>
                    <a:gd name="T49" fmla="*/ 7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 h="27">
                      <a:moveTo>
                        <a:pt x="22" y="13"/>
                      </a:moveTo>
                      <a:cubicBezTo>
                        <a:pt x="22" y="13"/>
                        <a:pt x="22" y="13"/>
                        <a:pt x="21" y="13"/>
                      </a:cubicBezTo>
                      <a:cubicBezTo>
                        <a:pt x="21" y="15"/>
                        <a:pt x="20" y="18"/>
                        <a:pt x="19" y="17"/>
                      </a:cubicBezTo>
                      <a:cubicBezTo>
                        <a:pt x="18" y="17"/>
                        <a:pt x="17" y="21"/>
                        <a:pt x="16" y="19"/>
                      </a:cubicBezTo>
                      <a:cubicBezTo>
                        <a:pt x="15" y="18"/>
                        <a:pt x="13" y="23"/>
                        <a:pt x="12" y="21"/>
                      </a:cubicBezTo>
                      <a:cubicBezTo>
                        <a:pt x="11" y="19"/>
                        <a:pt x="9" y="23"/>
                        <a:pt x="9" y="20"/>
                      </a:cubicBezTo>
                      <a:cubicBezTo>
                        <a:pt x="9" y="18"/>
                        <a:pt x="7" y="20"/>
                        <a:pt x="7" y="18"/>
                      </a:cubicBezTo>
                      <a:cubicBezTo>
                        <a:pt x="7" y="17"/>
                        <a:pt x="5" y="18"/>
                        <a:pt x="5" y="16"/>
                      </a:cubicBezTo>
                      <a:cubicBezTo>
                        <a:pt x="5" y="14"/>
                        <a:pt x="3" y="15"/>
                        <a:pt x="3" y="13"/>
                      </a:cubicBezTo>
                      <a:cubicBezTo>
                        <a:pt x="3" y="11"/>
                        <a:pt x="2" y="11"/>
                        <a:pt x="2" y="8"/>
                      </a:cubicBezTo>
                      <a:cubicBezTo>
                        <a:pt x="2" y="7"/>
                        <a:pt x="0" y="6"/>
                        <a:pt x="1" y="3"/>
                      </a:cubicBezTo>
                      <a:cubicBezTo>
                        <a:pt x="1" y="2"/>
                        <a:pt x="1" y="1"/>
                        <a:pt x="1" y="0"/>
                      </a:cubicBezTo>
                      <a:cubicBezTo>
                        <a:pt x="1" y="1"/>
                        <a:pt x="1" y="1"/>
                        <a:pt x="1" y="2"/>
                      </a:cubicBezTo>
                      <a:cubicBezTo>
                        <a:pt x="0" y="4"/>
                        <a:pt x="1" y="6"/>
                        <a:pt x="1" y="7"/>
                      </a:cubicBezTo>
                      <a:cubicBezTo>
                        <a:pt x="0" y="10"/>
                        <a:pt x="2" y="11"/>
                        <a:pt x="2" y="12"/>
                      </a:cubicBezTo>
                      <a:cubicBezTo>
                        <a:pt x="1" y="15"/>
                        <a:pt x="3" y="15"/>
                        <a:pt x="3" y="17"/>
                      </a:cubicBezTo>
                      <a:cubicBezTo>
                        <a:pt x="3" y="19"/>
                        <a:pt x="5" y="18"/>
                        <a:pt x="5" y="20"/>
                      </a:cubicBezTo>
                      <a:cubicBezTo>
                        <a:pt x="5" y="22"/>
                        <a:pt x="7" y="21"/>
                        <a:pt x="7" y="22"/>
                      </a:cubicBezTo>
                      <a:cubicBezTo>
                        <a:pt x="7" y="24"/>
                        <a:pt x="9" y="22"/>
                        <a:pt x="9" y="24"/>
                      </a:cubicBezTo>
                      <a:cubicBezTo>
                        <a:pt x="9" y="27"/>
                        <a:pt x="11" y="23"/>
                        <a:pt x="12" y="25"/>
                      </a:cubicBezTo>
                      <a:cubicBezTo>
                        <a:pt x="13" y="27"/>
                        <a:pt x="15" y="22"/>
                        <a:pt x="16" y="23"/>
                      </a:cubicBezTo>
                      <a:cubicBezTo>
                        <a:pt x="17" y="25"/>
                        <a:pt x="18" y="21"/>
                        <a:pt x="19" y="21"/>
                      </a:cubicBezTo>
                      <a:cubicBezTo>
                        <a:pt x="20" y="22"/>
                        <a:pt x="20" y="16"/>
                        <a:pt x="22" y="17"/>
                      </a:cubicBezTo>
                      <a:cubicBezTo>
                        <a:pt x="23" y="18"/>
                        <a:pt x="23" y="15"/>
                        <a:pt x="23" y="13"/>
                      </a:cubicBezTo>
                      <a:lnTo>
                        <a:pt x="22" y="13"/>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5" name="Freeform 9496">
                  <a:extLst>
                    <a:ext uri="{FF2B5EF4-FFF2-40B4-BE49-F238E27FC236}">
                      <a16:creationId xmlns:a16="http://schemas.microsoft.com/office/drawing/2014/main" id="{3815DCD9-2858-52A5-A4F7-CD3BB3A4DEF0}"/>
                    </a:ext>
                  </a:extLst>
                </p:cNvPr>
                <p:cNvSpPr>
                  <a:spLocks/>
                </p:cNvSpPr>
                <p:nvPr/>
              </p:nvSpPr>
              <p:spPr bwMode="auto">
                <a:xfrm>
                  <a:off x="4465" y="2507"/>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1" y="3"/>
                        <a:pt x="1"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6" name="Freeform 9497">
                  <a:extLst>
                    <a:ext uri="{FF2B5EF4-FFF2-40B4-BE49-F238E27FC236}">
                      <a16:creationId xmlns:a16="http://schemas.microsoft.com/office/drawing/2014/main" id="{ADD3657D-75C4-7C17-7ECA-46E386451020}"/>
                    </a:ext>
                  </a:extLst>
                </p:cNvPr>
                <p:cNvSpPr>
                  <a:spLocks/>
                </p:cNvSpPr>
                <p:nvPr/>
              </p:nvSpPr>
              <p:spPr bwMode="auto">
                <a:xfrm>
                  <a:off x="4466" y="2503"/>
                  <a:ext cx="2" cy="3"/>
                </a:xfrm>
                <a:custGeom>
                  <a:avLst/>
                  <a:gdLst>
                    <a:gd name="T0" fmla="*/ 1 w 2"/>
                    <a:gd name="T1" fmla="*/ 0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2"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7" name="Freeform 9498">
                  <a:extLst>
                    <a:ext uri="{FF2B5EF4-FFF2-40B4-BE49-F238E27FC236}">
                      <a16:creationId xmlns:a16="http://schemas.microsoft.com/office/drawing/2014/main" id="{C6462340-454F-7A47-6256-AF4D4D9EF0AD}"/>
                    </a:ext>
                  </a:extLst>
                </p:cNvPr>
                <p:cNvSpPr>
                  <a:spLocks/>
                </p:cNvSpPr>
                <p:nvPr/>
              </p:nvSpPr>
              <p:spPr bwMode="auto">
                <a:xfrm>
                  <a:off x="4467" y="2510"/>
                  <a:ext cx="2" cy="4"/>
                </a:xfrm>
                <a:custGeom>
                  <a:avLst/>
                  <a:gdLst>
                    <a:gd name="T0" fmla="*/ 0 w 2"/>
                    <a:gd name="T1" fmla="*/ 1 h 4"/>
                    <a:gd name="T2" fmla="*/ 1 w 2"/>
                    <a:gd name="T3" fmla="*/ 0 h 4"/>
                    <a:gd name="T4" fmla="*/ 1 w 2"/>
                    <a:gd name="T5" fmla="*/ 4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0" y="0"/>
                        <a:pt x="1" y="0"/>
                        <a:pt x="1" y="0"/>
                      </a:cubicBezTo>
                      <a:cubicBezTo>
                        <a:pt x="2" y="1"/>
                        <a:pt x="2" y="3"/>
                        <a:pt x="1" y="4"/>
                      </a:cubicBezTo>
                      <a:cubicBezTo>
                        <a:pt x="1" y="3"/>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8" name="Freeform 9499">
                  <a:extLst>
                    <a:ext uri="{FF2B5EF4-FFF2-40B4-BE49-F238E27FC236}">
                      <a16:creationId xmlns:a16="http://schemas.microsoft.com/office/drawing/2014/main" id="{EF229774-2754-8A3F-2210-D4442CCDD164}"/>
                    </a:ext>
                  </a:extLst>
                </p:cNvPr>
                <p:cNvSpPr>
                  <a:spLocks/>
                </p:cNvSpPr>
                <p:nvPr/>
              </p:nvSpPr>
              <p:spPr bwMode="auto">
                <a:xfrm>
                  <a:off x="4471" y="2504"/>
                  <a:ext cx="1" cy="6"/>
                </a:xfrm>
                <a:custGeom>
                  <a:avLst/>
                  <a:gdLst>
                    <a:gd name="T0" fmla="*/ 0 w 1"/>
                    <a:gd name="T1" fmla="*/ 0 h 7"/>
                    <a:gd name="T2" fmla="*/ 0 w 1"/>
                    <a:gd name="T3" fmla="*/ 3 h 7"/>
                    <a:gd name="T4" fmla="*/ 1 w 1"/>
                    <a:gd name="T5" fmla="*/ 3 h 7"/>
                    <a:gd name="T6" fmla="*/ 0 w 1"/>
                    <a:gd name="T7" fmla="*/ 3 h 7"/>
                    <a:gd name="T8" fmla="*/ 0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0" y="0"/>
                        <a:pt x="0" y="2"/>
                        <a:pt x="0" y="3"/>
                      </a:cubicBezTo>
                      <a:cubicBezTo>
                        <a:pt x="0" y="3"/>
                        <a:pt x="0" y="7"/>
                        <a:pt x="1" y="5"/>
                      </a:cubicBezTo>
                      <a:cubicBezTo>
                        <a:pt x="1" y="5"/>
                        <a:pt x="0" y="4"/>
                        <a:pt x="0" y="4"/>
                      </a:cubicBezTo>
                      <a:cubicBezTo>
                        <a:pt x="0" y="3"/>
                        <a:pt x="0" y="1"/>
                        <a:pt x="0"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19" name="Freeform 9500">
                  <a:extLst>
                    <a:ext uri="{FF2B5EF4-FFF2-40B4-BE49-F238E27FC236}">
                      <a16:creationId xmlns:a16="http://schemas.microsoft.com/office/drawing/2014/main" id="{77881BFB-E1E5-0F5E-F822-7BDABC436028}"/>
                    </a:ext>
                  </a:extLst>
                </p:cNvPr>
                <p:cNvSpPr>
                  <a:spLocks/>
                </p:cNvSpPr>
                <p:nvPr/>
              </p:nvSpPr>
              <p:spPr bwMode="auto">
                <a:xfrm>
                  <a:off x="4469" y="2500"/>
                  <a:ext cx="2" cy="4"/>
                </a:xfrm>
                <a:custGeom>
                  <a:avLst/>
                  <a:gdLst>
                    <a:gd name="T0" fmla="*/ 0 w 2"/>
                    <a:gd name="T1" fmla="*/ 2 h 5"/>
                    <a:gd name="T2" fmla="*/ 2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3"/>
                      </a:moveTo>
                      <a:cubicBezTo>
                        <a:pt x="0" y="0"/>
                        <a:pt x="2" y="3"/>
                        <a:pt x="2" y="5"/>
                      </a:cubicBezTo>
                      <a:cubicBezTo>
                        <a:pt x="1"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0" name="Freeform 9501">
                  <a:extLst>
                    <a:ext uri="{FF2B5EF4-FFF2-40B4-BE49-F238E27FC236}">
                      <a16:creationId xmlns:a16="http://schemas.microsoft.com/office/drawing/2014/main" id="{0810D6EA-B293-FCC9-83D4-D3F160BF2E4C}"/>
                    </a:ext>
                  </a:extLst>
                </p:cNvPr>
                <p:cNvSpPr>
                  <a:spLocks/>
                </p:cNvSpPr>
                <p:nvPr/>
              </p:nvSpPr>
              <p:spPr bwMode="auto">
                <a:xfrm>
                  <a:off x="4466" y="2518"/>
                  <a:ext cx="2" cy="5"/>
                </a:xfrm>
                <a:custGeom>
                  <a:avLst/>
                  <a:gdLst>
                    <a:gd name="T0" fmla="*/ 1 w 2"/>
                    <a:gd name="T1" fmla="*/ 0 h 6"/>
                    <a:gd name="T2" fmla="*/ 2 w 2"/>
                    <a:gd name="T3" fmla="*/ 3 h 6"/>
                    <a:gd name="T4" fmla="*/ 1 w 2"/>
                    <a:gd name="T5" fmla="*/ 0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0" y="0"/>
                        <a:pt x="1" y="6"/>
                        <a:pt x="2" y="4"/>
                      </a:cubicBezTo>
                      <a:cubicBezTo>
                        <a:pt x="2"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1" name="Freeform 9502">
                  <a:extLst>
                    <a:ext uri="{FF2B5EF4-FFF2-40B4-BE49-F238E27FC236}">
                      <a16:creationId xmlns:a16="http://schemas.microsoft.com/office/drawing/2014/main" id="{7F2B1B3D-4BAC-F055-3F91-FE4D8EBBCE24}"/>
                    </a:ext>
                  </a:extLst>
                </p:cNvPr>
                <p:cNvSpPr>
                  <a:spLocks/>
                </p:cNvSpPr>
                <p:nvPr/>
              </p:nvSpPr>
              <p:spPr bwMode="auto">
                <a:xfrm>
                  <a:off x="4471" y="2514"/>
                  <a:ext cx="1" cy="5"/>
                </a:xfrm>
                <a:custGeom>
                  <a:avLst/>
                  <a:gdLst>
                    <a:gd name="T0" fmla="*/ 0 w 1"/>
                    <a:gd name="T1" fmla="*/ 2 h 6"/>
                    <a:gd name="T2" fmla="*/ 0 w 1"/>
                    <a:gd name="T3" fmla="*/ 3 h 6"/>
                    <a:gd name="T4" fmla="*/ 0 w 1"/>
                    <a:gd name="T5" fmla="*/ 3 h 6"/>
                    <a:gd name="T6" fmla="*/ 0 w 1"/>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1" y="0"/>
                        <a:pt x="1" y="5"/>
                        <a:pt x="0" y="6"/>
                      </a:cubicBezTo>
                      <a:cubicBezTo>
                        <a:pt x="0" y="5"/>
                        <a:pt x="0" y="5"/>
                        <a:pt x="0" y="4"/>
                      </a:cubicBezTo>
                      <a:cubicBezTo>
                        <a:pt x="0" y="3"/>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2" name="Freeform 9503">
                  <a:extLst>
                    <a:ext uri="{FF2B5EF4-FFF2-40B4-BE49-F238E27FC236}">
                      <a16:creationId xmlns:a16="http://schemas.microsoft.com/office/drawing/2014/main" id="{49CB7900-01D5-F4F0-3DE4-08369F31BDA9}"/>
                    </a:ext>
                  </a:extLst>
                </p:cNvPr>
                <p:cNvSpPr>
                  <a:spLocks/>
                </p:cNvSpPr>
                <p:nvPr/>
              </p:nvSpPr>
              <p:spPr bwMode="auto">
                <a:xfrm>
                  <a:off x="4474" y="2509"/>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3" name="Freeform 9504">
                  <a:extLst>
                    <a:ext uri="{FF2B5EF4-FFF2-40B4-BE49-F238E27FC236}">
                      <a16:creationId xmlns:a16="http://schemas.microsoft.com/office/drawing/2014/main" id="{44EFBE65-80B0-3387-EF83-63292BC424B4}"/>
                    </a:ext>
                  </a:extLst>
                </p:cNvPr>
                <p:cNvSpPr>
                  <a:spLocks/>
                </p:cNvSpPr>
                <p:nvPr/>
              </p:nvSpPr>
              <p:spPr bwMode="auto">
                <a:xfrm>
                  <a:off x="4474" y="2503"/>
                  <a:ext cx="1" cy="3"/>
                </a:xfrm>
                <a:custGeom>
                  <a:avLst/>
                  <a:gdLst>
                    <a:gd name="T0" fmla="*/ 0 w 1"/>
                    <a:gd name="T1" fmla="*/ 1 h 4"/>
                    <a:gd name="T2" fmla="*/ 1 w 1"/>
                    <a:gd name="T3" fmla="*/ 2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1" y="0"/>
                        <a:pt x="1" y="3"/>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4" name="Freeform 9505">
                  <a:extLst>
                    <a:ext uri="{FF2B5EF4-FFF2-40B4-BE49-F238E27FC236}">
                      <a16:creationId xmlns:a16="http://schemas.microsoft.com/office/drawing/2014/main" id="{28EAD122-E0B2-D74F-C9C9-B2E3C1D26AD8}"/>
                    </a:ext>
                  </a:extLst>
                </p:cNvPr>
                <p:cNvSpPr>
                  <a:spLocks/>
                </p:cNvSpPr>
                <p:nvPr/>
              </p:nvSpPr>
              <p:spPr bwMode="auto">
                <a:xfrm>
                  <a:off x="4471" y="2521"/>
                  <a:ext cx="2" cy="2"/>
                </a:xfrm>
                <a:custGeom>
                  <a:avLst/>
                  <a:gdLst>
                    <a:gd name="T0" fmla="*/ 0 w 2"/>
                    <a:gd name="T1" fmla="*/ 0 h 3"/>
                    <a:gd name="T2" fmla="*/ 2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1" y="3"/>
                        <a:pt x="2" y="1"/>
                      </a:cubicBezTo>
                      <a:cubicBezTo>
                        <a:pt x="1"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5" name="Freeform 9506">
                  <a:extLst>
                    <a:ext uri="{FF2B5EF4-FFF2-40B4-BE49-F238E27FC236}">
                      <a16:creationId xmlns:a16="http://schemas.microsoft.com/office/drawing/2014/main" id="{1C7C2534-1B97-5CE4-50A9-245EB028A729}"/>
                    </a:ext>
                  </a:extLst>
                </p:cNvPr>
                <p:cNvSpPr>
                  <a:spLocks/>
                </p:cNvSpPr>
                <p:nvPr/>
              </p:nvSpPr>
              <p:spPr bwMode="auto">
                <a:xfrm>
                  <a:off x="4475" y="2516"/>
                  <a:ext cx="1" cy="5"/>
                </a:xfrm>
                <a:custGeom>
                  <a:avLst/>
                  <a:gdLst>
                    <a:gd name="T0" fmla="*/ 0 w 1"/>
                    <a:gd name="T1" fmla="*/ 1 h 6"/>
                    <a:gd name="T2" fmla="*/ 0 w 1"/>
                    <a:gd name="T3" fmla="*/ 3 h 6"/>
                    <a:gd name="T4" fmla="*/ 1 w 1"/>
                    <a:gd name="T5" fmla="*/ 3 h 6"/>
                    <a:gd name="T6" fmla="*/ 0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1"/>
                      </a:moveTo>
                      <a:cubicBezTo>
                        <a:pt x="1" y="0"/>
                        <a:pt x="1" y="5"/>
                        <a:pt x="0" y="6"/>
                      </a:cubicBezTo>
                      <a:cubicBezTo>
                        <a:pt x="0" y="5"/>
                        <a:pt x="1" y="5"/>
                        <a:pt x="1" y="4"/>
                      </a:cubicBezTo>
                      <a:cubicBezTo>
                        <a:pt x="1" y="2"/>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6" name="Freeform 9507">
                  <a:extLst>
                    <a:ext uri="{FF2B5EF4-FFF2-40B4-BE49-F238E27FC236}">
                      <a16:creationId xmlns:a16="http://schemas.microsoft.com/office/drawing/2014/main" id="{EBEA9E6A-3991-3AB0-E616-BE9DE6F95E33}"/>
                    </a:ext>
                  </a:extLst>
                </p:cNvPr>
                <p:cNvSpPr>
                  <a:spLocks/>
                </p:cNvSpPr>
                <p:nvPr/>
              </p:nvSpPr>
              <p:spPr bwMode="auto">
                <a:xfrm>
                  <a:off x="4476" y="2514"/>
                  <a:ext cx="2" cy="5"/>
                </a:xfrm>
                <a:custGeom>
                  <a:avLst/>
                  <a:gdLst>
                    <a:gd name="T0" fmla="*/ 1 w 2"/>
                    <a:gd name="T1" fmla="*/ 0 h 5"/>
                    <a:gd name="T2" fmla="*/ 1 w 2"/>
                    <a:gd name="T3" fmla="*/ 5 h 5"/>
                    <a:gd name="T4" fmla="*/ 1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1"/>
                        <a:pt x="1" y="4"/>
                        <a:pt x="1" y="5"/>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7" name="Freeform 9508">
                  <a:extLst>
                    <a:ext uri="{FF2B5EF4-FFF2-40B4-BE49-F238E27FC236}">
                      <a16:creationId xmlns:a16="http://schemas.microsoft.com/office/drawing/2014/main" id="{34B49C41-E4F3-9C93-7A2B-E2D4F1F9E063}"/>
                    </a:ext>
                  </a:extLst>
                </p:cNvPr>
                <p:cNvSpPr>
                  <a:spLocks/>
                </p:cNvSpPr>
                <p:nvPr/>
              </p:nvSpPr>
              <p:spPr bwMode="auto">
                <a:xfrm>
                  <a:off x="4409" y="2689"/>
                  <a:ext cx="23" cy="38"/>
                </a:xfrm>
                <a:custGeom>
                  <a:avLst/>
                  <a:gdLst>
                    <a:gd name="T0" fmla="*/ 9 w 27"/>
                    <a:gd name="T1" fmla="*/ 2 h 47"/>
                    <a:gd name="T2" fmla="*/ 11 w 27"/>
                    <a:gd name="T3" fmla="*/ 2 h 47"/>
                    <a:gd name="T4" fmla="*/ 12 w 27"/>
                    <a:gd name="T5" fmla="*/ 4 h 47"/>
                    <a:gd name="T6" fmla="*/ 14 w 27"/>
                    <a:gd name="T7" fmla="*/ 6 h 47"/>
                    <a:gd name="T8" fmla="*/ 14 w 27"/>
                    <a:gd name="T9" fmla="*/ 10 h 47"/>
                    <a:gd name="T10" fmla="*/ 13 w 27"/>
                    <a:gd name="T11" fmla="*/ 12 h 47"/>
                    <a:gd name="T12" fmla="*/ 12 w 27"/>
                    <a:gd name="T13" fmla="*/ 15 h 47"/>
                    <a:gd name="T14" fmla="*/ 12 w 27"/>
                    <a:gd name="T15" fmla="*/ 16 h 47"/>
                    <a:gd name="T16" fmla="*/ 10 w 27"/>
                    <a:gd name="T17" fmla="*/ 18 h 47"/>
                    <a:gd name="T18" fmla="*/ 9 w 27"/>
                    <a:gd name="T19" fmla="*/ 19 h 47"/>
                    <a:gd name="T20" fmla="*/ 7 w 27"/>
                    <a:gd name="T21" fmla="*/ 19 h 47"/>
                    <a:gd name="T22" fmla="*/ 5 w 27"/>
                    <a:gd name="T23" fmla="*/ 19 h 47"/>
                    <a:gd name="T24" fmla="*/ 3 w 27"/>
                    <a:gd name="T25" fmla="*/ 19 h 47"/>
                    <a:gd name="T26" fmla="*/ 3 w 27"/>
                    <a:gd name="T27" fmla="*/ 18 h 47"/>
                    <a:gd name="T28" fmla="*/ 3 w 27"/>
                    <a:gd name="T29" fmla="*/ 15 h 47"/>
                    <a:gd name="T30" fmla="*/ 2 w 27"/>
                    <a:gd name="T31" fmla="*/ 15 h 47"/>
                    <a:gd name="T32" fmla="*/ 1 w 27"/>
                    <a:gd name="T33" fmla="*/ 12 h 47"/>
                    <a:gd name="T34" fmla="*/ 1 w 27"/>
                    <a:gd name="T35" fmla="*/ 10 h 47"/>
                    <a:gd name="T36" fmla="*/ 2 w 27"/>
                    <a:gd name="T37" fmla="*/ 8 h 47"/>
                    <a:gd name="T38" fmla="*/ 3 w 27"/>
                    <a:gd name="T39" fmla="*/ 5 h 47"/>
                    <a:gd name="T40" fmla="*/ 3 w 27"/>
                    <a:gd name="T41" fmla="*/ 3 h 47"/>
                    <a:gd name="T42" fmla="*/ 5 w 27"/>
                    <a:gd name="T43" fmla="*/ 2 h 47"/>
                    <a:gd name="T44" fmla="*/ 6 w 27"/>
                    <a:gd name="T45" fmla="*/ 2 h 47"/>
                    <a:gd name="T46" fmla="*/ 8 w 27"/>
                    <a:gd name="T47" fmla="*/ 1 h 47"/>
                    <a:gd name="T48" fmla="*/ 9 w 27"/>
                    <a:gd name="T49" fmla="*/ 2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47">
                      <a:moveTo>
                        <a:pt x="18" y="2"/>
                      </a:moveTo>
                      <a:cubicBezTo>
                        <a:pt x="19" y="5"/>
                        <a:pt x="21" y="2"/>
                        <a:pt x="21" y="5"/>
                      </a:cubicBezTo>
                      <a:cubicBezTo>
                        <a:pt x="22" y="7"/>
                        <a:pt x="24" y="7"/>
                        <a:pt x="24" y="9"/>
                      </a:cubicBezTo>
                      <a:cubicBezTo>
                        <a:pt x="24" y="13"/>
                        <a:pt x="26" y="13"/>
                        <a:pt x="26" y="15"/>
                      </a:cubicBezTo>
                      <a:cubicBezTo>
                        <a:pt x="25" y="18"/>
                        <a:pt x="27" y="21"/>
                        <a:pt x="26" y="24"/>
                      </a:cubicBezTo>
                      <a:cubicBezTo>
                        <a:pt x="25" y="25"/>
                        <a:pt x="27" y="28"/>
                        <a:pt x="25" y="29"/>
                      </a:cubicBezTo>
                      <a:cubicBezTo>
                        <a:pt x="24" y="30"/>
                        <a:pt x="25" y="33"/>
                        <a:pt x="24" y="34"/>
                      </a:cubicBezTo>
                      <a:cubicBezTo>
                        <a:pt x="23" y="34"/>
                        <a:pt x="23" y="38"/>
                        <a:pt x="22" y="38"/>
                      </a:cubicBezTo>
                      <a:cubicBezTo>
                        <a:pt x="21" y="37"/>
                        <a:pt x="21" y="43"/>
                        <a:pt x="19" y="42"/>
                      </a:cubicBezTo>
                      <a:cubicBezTo>
                        <a:pt x="18" y="41"/>
                        <a:pt x="18" y="46"/>
                        <a:pt x="16" y="44"/>
                      </a:cubicBezTo>
                      <a:cubicBezTo>
                        <a:pt x="15" y="43"/>
                        <a:pt x="13" y="47"/>
                        <a:pt x="12" y="45"/>
                      </a:cubicBezTo>
                      <a:cubicBezTo>
                        <a:pt x="11" y="44"/>
                        <a:pt x="9" y="47"/>
                        <a:pt x="9" y="45"/>
                      </a:cubicBezTo>
                      <a:cubicBezTo>
                        <a:pt x="9" y="43"/>
                        <a:pt x="7" y="45"/>
                        <a:pt x="7" y="43"/>
                      </a:cubicBezTo>
                      <a:cubicBezTo>
                        <a:pt x="7" y="42"/>
                        <a:pt x="5" y="43"/>
                        <a:pt x="5" y="41"/>
                      </a:cubicBezTo>
                      <a:cubicBezTo>
                        <a:pt x="5" y="39"/>
                        <a:pt x="3" y="40"/>
                        <a:pt x="3" y="37"/>
                      </a:cubicBezTo>
                      <a:cubicBezTo>
                        <a:pt x="3" y="36"/>
                        <a:pt x="2" y="36"/>
                        <a:pt x="2" y="33"/>
                      </a:cubicBezTo>
                      <a:cubicBezTo>
                        <a:pt x="2" y="31"/>
                        <a:pt x="0" y="30"/>
                        <a:pt x="1" y="28"/>
                      </a:cubicBezTo>
                      <a:cubicBezTo>
                        <a:pt x="2" y="27"/>
                        <a:pt x="1" y="25"/>
                        <a:pt x="1" y="23"/>
                      </a:cubicBezTo>
                      <a:cubicBezTo>
                        <a:pt x="2" y="21"/>
                        <a:pt x="1" y="19"/>
                        <a:pt x="2" y="18"/>
                      </a:cubicBezTo>
                      <a:cubicBezTo>
                        <a:pt x="3" y="16"/>
                        <a:pt x="2" y="12"/>
                        <a:pt x="4" y="12"/>
                      </a:cubicBezTo>
                      <a:cubicBezTo>
                        <a:pt x="5" y="11"/>
                        <a:pt x="5" y="8"/>
                        <a:pt x="6" y="8"/>
                      </a:cubicBezTo>
                      <a:cubicBezTo>
                        <a:pt x="7" y="7"/>
                        <a:pt x="7" y="3"/>
                        <a:pt x="9" y="4"/>
                      </a:cubicBezTo>
                      <a:cubicBezTo>
                        <a:pt x="10" y="4"/>
                        <a:pt x="11" y="1"/>
                        <a:pt x="11" y="2"/>
                      </a:cubicBezTo>
                      <a:cubicBezTo>
                        <a:pt x="13" y="3"/>
                        <a:pt x="14" y="0"/>
                        <a:pt x="15" y="1"/>
                      </a:cubicBezTo>
                      <a:cubicBezTo>
                        <a:pt x="16" y="3"/>
                        <a:pt x="18" y="0"/>
                        <a:pt x="1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8" name="Freeform 9509">
                  <a:extLst>
                    <a:ext uri="{FF2B5EF4-FFF2-40B4-BE49-F238E27FC236}">
                      <a16:creationId xmlns:a16="http://schemas.microsoft.com/office/drawing/2014/main" id="{FB5761C3-0D73-4770-76A4-708DE227A8A1}"/>
                    </a:ext>
                  </a:extLst>
                </p:cNvPr>
                <p:cNvSpPr>
                  <a:spLocks/>
                </p:cNvSpPr>
                <p:nvPr/>
              </p:nvSpPr>
              <p:spPr bwMode="auto">
                <a:xfrm>
                  <a:off x="4409" y="2691"/>
                  <a:ext cx="20" cy="36"/>
                </a:xfrm>
                <a:custGeom>
                  <a:avLst/>
                  <a:gdLst>
                    <a:gd name="T0" fmla="*/ 11 w 24"/>
                    <a:gd name="T1" fmla="*/ 13 h 44"/>
                    <a:gd name="T2" fmla="*/ 9 w 24"/>
                    <a:gd name="T3" fmla="*/ 14 h 44"/>
                    <a:gd name="T4" fmla="*/ 8 w 24"/>
                    <a:gd name="T5" fmla="*/ 13 h 44"/>
                    <a:gd name="T6" fmla="*/ 7 w 24"/>
                    <a:gd name="T7" fmla="*/ 13 h 44"/>
                    <a:gd name="T8" fmla="*/ 6 w 24"/>
                    <a:gd name="T9" fmla="*/ 13 h 44"/>
                    <a:gd name="T10" fmla="*/ 5 w 24"/>
                    <a:gd name="T11" fmla="*/ 11 h 44"/>
                    <a:gd name="T12" fmla="*/ 5 w 24"/>
                    <a:gd name="T13" fmla="*/ 9 h 44"/>
                    <a:gd name="T14" fmla="*/ 4 w 24"/>
                    <a:gd name="T15" fmla="*/ 7 h 44"/>
                    <a:gd name="T16" fmla="*/ 4 w 24"/>
                    <a:gd name="T17" fmla="*/ 4 h 44"/>
                    <a:gd name="T18" fmla="*/ 4 w 24"/>
                    <a:gd name="T19" fmla="*/ 2 h 44"/>
                    <a:gd name="T20" fmla="*/ 5 w 24"/>
                    <a:gd name="T21" fmla="*/ 0 h 44"/>
                    <a:gd name="T22" fmla="*/ 5 w 24"/>
                    <a:gd name="T23" fmla="*/ 1 h 44"/>
                    <a:gd name="T24" fmla="*/ 3 w 24"/>
                    <a:gd name="T25" fmla="*/ 2 h 44"/>
                    <a:gd name="T26" fmla="*/ 3 w 24"/>
                    <a:gd name="T27" fmla="*/ 4 h 44"/>
                    <a:gd name="T28" fmla="*/ 2 w 24"/>
                    <a:gd name="T29" fmla="*/ 7 h 44"/>
                    <a:gd name="T30" fmla="*/ 1 w 24"/>
                    <a:gd name="T31" fmla="*/ 9 h 44"/>
                    <a:gd name="T32" fmla="*/ 1 w 24"/>
                    <a:gd name="T33" fmla="*/ 11 h 44"/>
                    <a:gd name="T34" fmla="*/ 2 w 24"/>
                    <a:gd name="T35" fmla="*/ 13 h 44"/>
                    <a:gd name="T36" fmla="*/ 3 w 24"/>
                    <a:gd name="T37" fmla="*/ 16 h 44"/>
                    <a:gd name="T38" fmla="*/ 3 w 24"/>
                    <a:gd name="T39" fmla="*/ 16 h 44"/>
                    <a:gd name="T40" fmla="*/ 3 w 24"/>
                    <a:gd name="T41" fmla="*/ 18 h 44"/>
                    <a:gd name="T42" fmla="*/ 5 w 24"/>
                    <a:gd name="T43" fmla="*/ 19 h 44"/>
                    <a:gd name="T44" fmla="*/ 6 w 24"/>
                    <a:gd name="T45" fmla="*/ 19 h 44"/>
                    <a:gd name="T46" fmla="*/ 8 w 24"/>
                    <a:gd name="T47" fmla="*/ 19 h 44"/>
                    <a:gd name="T48" fmla="*/ 9 w 24"/>
                    <a:gd name="T49" fmla="*/ 17 h 44"/>
                    <a:gd name="T50" fmla="*/ 11 w 24"/>
                    <a:gd name="T51" fmla="*/ 16 h 44"/>
                    <a:gd name="T52" fmla="*/ 12 w 24"/>
                    <a:gd name="T53" fmla="*/ 13 h 44"/>
                    <a:gd name="T54" fmla="*/ 11 w 24"/>
                    <a:gd name="T55" fmla="*/ 13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 h="44">
                      <a:moveTo>
                        <a:pt x="23" y="31"/>
                      </a:moveTo>
                      <a:cubicBezTo>
                        <a:pt x="22" y="30"/>
                        <a:pt x="20" y="34"/>
                        <a:pt x="19" y="32"/>
                      </a:cubicBezTo>
                      <a:cubicBezTo>
                        <a:pt x="18" y="31"/>
                        <a:pt x="16" y="34"/>
                        <a:pt x="16" y="31"/>
                      </a:cubicBezTo>
                      <a:cubicBezTo>
                        <a:pt x="16" y="30"/>
                        <a:pt x="14" y="32"/>
                        <a:pt x="14" y="30"/>
                      </a:cubicBezTo>
                      <a:cubicBezTo>
                        <a:pt x="14" y="29"/>
                        <a:pt x="12" y="30"/>
                        <a:pt x="12" y="28"/>
                      </a:cubicBezTo>
                      <a:cubicBezTo>
                        <a:pt x="12" y="26"/>
                        <a:pt x="10" y="27"/>
                        <a:pt x="10" y="24"/>
                      </a:cubicBezTo>
                      <a:cubicBezTo>
                        <a:pt x="10" y="23"/>
                        <a:pt x="8" y="23"/>
                        <a:pt x="9" y="20"/>
                      </a:cubicBezTo>
                      <a:cubicBezTo>
                        <a:pt x="9" y="18"/>
                        <a:pt x="7" y="17"/>
                        <a:pt x="8" y="15"/>
                      </a:cubicBezTo>
                      <a:cubicBezTo>
                        <a:pt x="8" y="13"/>
                        <a:pt x="7" y="12"/>
                        <a:pt x="8" y="9"/>
                      </a:cubicBezTo>
                      <a:cubicBezTo>
                        <a:pt x="8" y="8"/>
                        <a:pt x="8" y="6"/>
                        <a:pt x="8" y="5"/>
                      </a:cubicBezTo>
                      <a:cubicBezTo>
                        <a:pt x="9" y="4"/>
                        <a:pt x="9" y="2"/>
                        <a:pt x="9" y="0"/>
                      </a:cubicBezTo>
                      <a:cubicBezTo>
                        <a:pt x="9" y="1"/>
                        <a:pt x="9" y="1"/>
                        <a:pt x="9" y="1"/>
                      </a:cubicBezTo>
                      <a:cubicBezTo>
                        <a:pt x="7" y="0"/>
                        <a:pt x="7" y="4"/>
                        <a:pt x="6" y="5"/>
                      </a:cubicBezTo>
                      <a:cubicBezTo>
                        <a:pt x="5" y="5"/>
                        <a:pt x="5" y="8"/>
                        <a:pt x="4" y="9"/>
                      </a:cubicBezTo>
                      <a:cubicBezTo>
                        <a:pt x="2" y="9"/>
                        <a:pt x="3" y="13"/>
                        <a:pt x="2" y="15"/>
                      </a:cubicBezTo>
                      <a:cubicBezTo>
                        <a:pt x="1" y="16"/>
                        <a:pt x="2" y="18"/>
                        <a:pt x="1" y="20"/>
                      </a:cubicBezTo>
                      <a:cubicBezTo>
                        <a:pt x="1" y="22"/>
                        <a:pt x="2" y="24"/>
                        <a:pt x="1" y="25"/>
                      </a:cubicBezTo>
                      <a:cubicBezTo>
                        <a:pt x="0" y="27"/>
                        <a:pt x="2" y="28"/>
                        <a:pt x="2" y="30"/>
                      </a:cubicBezTo>
                      <a:cubicBezTo>
                        <a:pt x="2" y="33"/>
                        <a:pt x="3" y="33"/>
                        <a:pt x="3" y="34"/>
                      </a:cubicBezTo>
                      <a:cubicBezTo>
                        <a:pt x="3" y="37"/>
                        <a:pt x="5" y="36"/>
                        <a:pt x="5" y="38"/>
                      </a:cubicBezTo>
                      <a:cubicBezTo>
                        <a:pt x="5" y="40"/>
                        <a:pt x="7" y="39"/>
                        <a:pt x="7" y="40"/>
                      </a:cubicBezTo>
                      <a:cubicBezTo>
                        <a:pt x="7" y="42"/>
                        <a:pt x="9" y="40"/>
                        <a:pt x="9" y="42"/>
                      </a:cubicBezTo>
                      <a:cubicBezTo>
                        <a:pt x="9" y="44"/>
                        <a:pt x="11" y="41"/>
                        <a:pt x="12" y="42"/>
                      </a:cubicBezTo>
                      <a:cubicBezTo>
                        <a:pt x="13" y="44"/>
                        <a:pt x="15" y="40"/>
                        <a:pt x="16" y="41"/>
                      </a:cubicBezTo>
                      <a:cubicBezTo>
                        <a:pt x="18" y="43"/>
                        <a:pt x="18" y="38"/>
                        <a:pt x="19" y="39"/>
                      </a:cubicBezTo>
                      <a:cubicBezTo>
                        <a:pt x="21" y="40"/>
                        <a:pt x="21" y="34"/>
                        <a:pt x="22" y="35"/>
                      </a:cubicBezTo>
                      <a:cubicBezTo>
                        <a:pt x="23" y="35"/>
                        <a:pt x="23" y="32"/>
                        <a:pt x="24" y="31"/>
                      </a:cubicBezTo>
                      <a:lnTo>
                        <a:pt x="23" y="31"/>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29" name="Freeform 9510">
                  <a:extLst>
                    <a:ext uri="{FF2B5EF4-FFF2-40B4-BE49-F238E27FC236}">
                      <a16:creationId xmlns:a16="http://schemas.microsoft.com/office/drawing/2014/main" id="{F4A6FBC7-642B-E25A-F3BD-D9F89A388561}"/>
                    </a:ext>
                  </a:extLst>
                </p:cNvPr>
                <p:cNvSpPr>
                  <a:spLocks/>
                </p:cNvSpPr>
                <p:nvPr/>
              </p:nvSpPr>
              <p:spPr bwMode="auto">
                <a:xfrm>
                  <a:off x="4409" y="2706"/>
                  <a:ext cx="20" cy="21"/>
                </a:xfrm>
                <a:custGeom>
                  <a:avLst/>
                  <a:gdLst>
                    <a:gd name="T0" fmla="*/ 11 w 24"/>
                    <a:gd name="T1" fmla="*/ 6 h 26"/>
                    <a:gd name="T2" fmla="*/ 11 w 24"/>
                    <a:gd name="T3" fmla="*/ 6 h 26"/>
                    <a:gd name="T4" fmla="*/ 9 w 24"/>
                    <a:gd name="T5" fmla="*/ 7 h 26"/>
                    <a:gd name="T6" fmla="*/ 8 w 24"/>
                    <a:gd name="T7" fmla="*/ 8 h 26"/>
                    <a:gd name="T8" fmla="*/ 6 w 24"/>
                    <a:gd name="T9" fmla="*/ 9 h 26"/>
                    <a:gd name="T10" fmla="*/ 5 w 24"/>
                    <a:gd name="T11" fmla="*/ 9 h 26"/>
                    <a:gd name="T12" fmla="*/ 3 w 24"/>
                    <a:gd name="T13" fmla="*/ 8 h 26"/>
                    <a:gd name="T14" fmla="*/ 3 w 24"/>
                    <a:gd name="T15" fmla="*/ 7 h 26"/>
                    <a:gd name="T16" fmla="*/ 3 w 24"/>
                    <a:gd name="T17" fmla="*/ 5 h 26"/>
                    <a:gd name="T18" fmla="*/ 2 w 24"/>
                    <a:gd name="T19" fmla="*/ 3 h 26"/>
                    <a:gd name="T20" fmla="*/ 2 w 24"/>
                    <a:gd name="T21" fmla="*/ 2 h 26"/>
                    <a:gd name="T22" fmla="*/ 2 w 24"/>
                    <a:gd name="T23" fmla="*/ 0 h 26"/>
                    <a:gd name="T24" fmla="*/ 1 w 24"/>
                    <a:gd name="T25" fmla="*/ 2 h 26"/>
                    <a:gd name="T26" fmla="*/ 1 w 24"/>
                    <a:gd name="T27" fmla="*/ 3 h 26"/>
                    <a:gd name="T28" fmla="*/ 2 w 24"/>
                    <a:gd name="T29" fmla="*/ 5 h 26"/>
                    <a:gd name="T30" fmla="*/ 3 w 24"/>
                    <a:gd name="T31" fmla="*/ 7 h 26"/>
                    <a:gd name="T32" fmla="*/ 3 w 24"/>
                    <a:gd name="T33" fmla="*/ 9 h 26"/>
                    <a:gd name="T34" fmla="*/ 3 w 24"/>
                    <a:gd name="T35" fmla="*/ 10 h 26"/>
                    <a:gd name="T36" fmla="*/ 5 w 24"/>
                    <a:gd name="T37" fmla="*/ 10 h 26"/>
                    <a:gd name="T38" fmla="*/ 6 w 24"/>
                    <a:gd name="T39" fmla="*/ 10 h 26"/>
                    <a:gd name="T40" fmla="*/ 8 w 24"/>
                    <a:gd name="T41" fmla="*/ 10 h 26"/>
                    <a:gd name="T42" fmla="*/ 9 w 24"/>
                    <a:gd name="T43" fmla="*/ 9 h 26"/>
                    <a:gd name="T44" fmla="*/ 11 w 24"/>
                    <a:gd name="T45" fmla="*/ 7 h 26"/>
                    <a:gd name="T46" fmla="*/ 12 w 24"/>
                    <a:gd name="T47" fmla="*/ 6 h 26"/>
                    <a:gd name="T48" fmla="*/ 11 w 24"/>
                    <a:gd name="T49" fmla="*/ 6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4" h="26">
                      <a:moveTo>
                        <a:pt x="23" y="13"/>
                      </a:moveTo>
                      <a:cubicBezTo>
                        <a:pt x="22" y="13"/>
                        <a:pt x="22" y="13"/>
                        <a:pt x="22" y="13"/>
                      </a:cubicBezTo>
                      <a:cubicBezTo>
                        <a:pt x="21" y="14"/>
                        <a:pt x="21" y="17"/>
                        <a:pt x="19" y="17"/>
                      </a:cubicBezTo>
                      <a:cubicBezTo>
                        <a:pt x="19" y="16"/>
                        <a:pt x="18" y="21"/>
                        <a:pt x="17" y="19"/>
                      </a:cubicBezTo>
                      <a:cubicBezTo>
                        <a:pt x="15" y="18"/>
                        <a:pt x="14" y="22"/>
                        <a:pt x="12" y="20"/>
                      </a:cubicBezTo>
                      <a:cubicBezTo>
                        <a:pt x="12" y="19"/>
                        <a:pt x="10" y="22"/>
                        <a:pt x="10" y="20"/>
                      </a:cubicBezTo>
                      <a:cubicBezTo>
                        <a:pt x="9" y="18"/>
                        <a:pt x="8" y="20"/>
                        <a:pt x="7" y="18"/>
                      </a:cubicBezTo>
                      <a:cubicBezTo>
                        <a:pt x="7" y="17"/>
                        <a:pt x="6" y="18"/>
                        <a:pt x="6" y="16"/>
                      </a:cubicBezTo>
                      <a:cubicBezTo>
                        <a:pt x="6" y="14"/>
                        <a:pt x="4" y="15"/>
                        <a:pt x="4" y="12"/>
                      </a:cubicBezTo>
                      <a:cubicBezTo>
                        <a:pt x="4" y="11"/>
                        <a:pt x="2" y="11"/>
                        <a:pt x="2" y="8"/>
                      </a:cubicBezTo>
                      <a:cubicBezTo>
                        <a:pt x="3" y="6"/>
                        <a:pt x="1" y="5"/>
                        <a:pt x="2" y="3"/>
                      </a:cubicBezTo>
                      <a:cubicBezTo>
                        <a:pt x="2" y="2"/>
                        <a:pt x="2" y="1"/>
                        <a:pt x="2" y="0"/>
                      </a:cubicBezTo>
                      <a:cubicBezTo>
                        <a:pt x="1" y="0"/>
                        <a:pt x="1" y="1"/>
                        <a:pt x="1" y="2"/>
                      </a:cubicBezTo>
                      <a:cubicBezTo>
                        <a:pt x="1" y="4"/>
                        <a:pt x="2" y="6"/>
                        <a:pt x="1" y="7"/>
                      </a:cubicBezTo>
                      <a:cubicBezTo>
                        <a:pt x="0" y="9"/>
                        <a:pt x="2" y="10"/>
                        <a:pt x="2" y="12"/>
                      </a:cubicBezTo>
                      <a:cubicBezTo>
                        <a:pt x="2" y="15"/>
                        <a:pt x="3" y="15"/>
                        <a:pt x="3" y="16"/>
                      </a:cubicBezTo>
                      <a:cubicBezTo>
                        <a:pt x="3" y="19"/>
                        <a:pt x="5" y="18"/>
                        <a:pt x="5" y="20"/>
                      </a:cubicBezTo>
                      <a:cubicBezTo>
                        <a:pt x="5" y="22"/>
                        <a:pt x="7" y="21"/>
                        <a:pt x="7" y="22"/>
                      </a:cubicBezTo>
                      <a:cubicBezTo>
                        <a:pt x="7" y="24"/>
                        <a:pt x="9" y="22"/>
                        <a:pt x="9" y="24"/>
                      </a:cubicBezTo>
                      <a:cubicBezTo>
                        <a:pt x="9" y="26"/>
                        <a:pt x="11" y="23"/>
                        <a:pt x="12" y="24"/>
                      </a:cubicBezTo>
                      <a:cubicBezTo>
                        <a:pt x="13" y="26"/>
                        <a:pt x="15" y="22"/>
                        <a:pt x="16" y="23"/>
                      </a:cubicBezTo>
                      <a:cubicBezTo>
                        <a:pt x="18" y="25"/>
                        <a:pt x="18" y="20"/>
                        <a:pt x="19" y="21"/>
                      </a:cubicBezTo>
                      <a:cubicBezTo>
                        <a:pt x="21" y="22"/>
                        <a:pt x="21" y="16"/>
                        <a:pt x="22" y="17"/>
                      </a:cubicBezTo>
                      <a:cubicBezTo>
                        <a:pt x="23" y="17"/>
                        <a:pt x="23" y="14"/>
                        <a:pt x="24" y="13"/>
                      </a:cubicBezTo>
                      <a:lnTo>
                        <a:pt x="23" y="13"/>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0" name="Freeform 9511">
                  <a:extLst>
                    <a:ext uri="{FF2B5EF4-FFF2-40B4-BE49-F238E27FC236}">
                      <a16:creationId xmlns:a16="http://schemas.microsoft.com/office/drawing/2014/main" id="{B67EC84E-9E13-7B77-4112-D5F82ED7EB29}"/>
                    </a:ext>
                  </a:extLst>
                </p:cNvPr>
                <p:cNvSpPr>
                  <a:spLocks/>
                </p:cNvSpPr>
                <p:nvPr/>
              </p:nvSpPr>
              <p:spPr bwMode="auto">
                <a:xfrm>
                  <a:off x="4417" y="2698"/>
                  <a:ext cx="2" cy="3"/>
                </a:xfrm>
                <a:custGeom>
                  <a:avLst/>
                  <a:gdLst>
                    <a:gd name="T0" fmla="*/ 0 w 2"/>
                    <a:gd name="T1" fmla="*/ 0 h 3"/>
                    <a:gd name="T2" fmla="*/ 0 w 2"/>
                    <a:gd name="T3" fmla="*/ 3 h 3"/>
                    <a:gd name="T4" fmla="*/ 1 w 2"/>
                    <a:gd name="T5" fmla="*/ 2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0" y="3"/>
                      </a:cubicBezTo>
                      <a:cubicBezTo>
                        <a:pt x="1" y="3"/>
                        <a:pt x="1" y="3"/>
                        <a:pt x="1" y="2"/>
                      </a:cubicBezTo>
                      <a:cubicBezTo>
                        <a:pt x="2"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1" name="Freeform 9512">
                  <a:extLst>
                    <a:ext uri="{FF2B5EF4-FFF2-40B4-BE49-F238E27FC236}">
                      <a16:creationId xmlns:a16="http://schemas.microsoft.com/office/drawing/2014/main" id="{20848BB0-6BD7-A930-CA26-FC56B54A69C1}"/>
                    </a:ext>
                  </a:extLst>
                </p:cNvPr>
                <p:cNvSpPr>
                  <a:spLocks/>
                </p:cNvSpPr>
                <p:nvPr/>
              </p:nvSpPr>
              <p:spPr bwMode="auto">
                <a:xfrm>
                  <a:off x="4419" y="2694"/>
                  <a:ext cx="1" cy="4"/>
                </a:xfrm>
                <a:custGeom>
                  <a:avLst/>
                  <a:gdLst>
                    <a:gd name="T0" fmla="*/ 1 w 2"/>
                    <a:gd name="T1" fmla="*/ 0 h 4"/>
                    <a:gd name="T2" fmla="*/ 1 w 2"/>
                    <a:gd name="T3" fmla="*/ 3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2" y="3"/>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2" name="Freeform 9513">
                  <a:extLst>
                    <a:ext uri="{FF2B5EF4-FFF2-40B4-BE49-F238E27FC236}">
                      <a16:creationId xmlns:a16="http://schemas.microsoft.com/office/drawing/2014/main" id="{7876C6B3-CA0D-EA41-4026-883820C5D7FD}"/>
                    </a:ext>
                  </a:extLst>
                </p:cNvPr>
                <p:cNvSpPr>
                  <a:spLocks/>
                </p:cNvSpPr>
                <p:nvPr/>
              </p:nvSpPr>
              <p:spPr bwMode="auto">
                <a:xfrm>
                  <a:off x="4419" y="2702"/>
                  <a:ext cx="2" cy="3"/>
                </a:xfrm>
                <a:custGeom>
                  <a:avLst/>
                  <a:gdLst>
                    <a:gd name="T0" fmla="*/ 1 w 2"/>
                    <a:gd name="T1" fmla="*/ 0 h 4"/>
                    <a:gd name="T2" fmla="*/ 2 w 2"/>
                    <a:gd name="T3" fmla="*/ 0 h 4"/>
                    <a:gd name="T4" fmla="*/ 2 w 2"/>
                    <a:gd name="T5" fmla="*/ 2 h 4"/>
                    <a:gd name="T6" fmla="*/ 1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0" y="0"/>
                        <a:pt x="1" y="0"/>
                        <a:pt x="2" y="0"/>
                      </a:cubicBezTo>
                      <a:cubicBezTo>
                        <a:pt x="2" y="1"/>
                        <a:pt x="2" y="3"/>
                        <a:pt x="2" y="4"/>
                      </a:cubicBezTo>
                      <a:cubicBezTo>
                        <a:pt x="2" y="3"/>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3" name="Freeform 9514">
                  <a:extLst>
                    <a:ext uri="{FF2B5EF4-FFF2-40B4-BE49-F238E27FC236}">
                      <a16:creationId xmlns:a16="http://schemas.microsoft.com/office/drawing/2014/main" id="{8568ECF3-C0CD-2134-C8E7-6CFE934C2EAD}"/>
                    </a:ext>
                  </a:extLst>
                </p:cNvPr>
                <p:cNvSpPr>
                  <a:spLocks/>
                </p:cNvSpPr>
                <p:nvPr/>
              </p:nvSpPr>
              <p:spPr bwMode="auto">
                <a:xfrm>
                  <a:off x="4423" y="2696"/>
                  <a:ext cx="1" cy="5"/>
                </a:xfrm>
                <a:custGeom>
                  <a:avLst/>
                  <a:gdLst>
                    <a:gd name="T0" fmla="*/ 1 w 1"/>
                    <a:gd name="T1" fmla="*/ 0 h 6"/>
                    <a:gd name="T2" fmla="*/ 0 w 1"/>
                    <a:gd name="T3" fmla="*/ 2 h 6"/>
                    <a:gd name="T4" fmla="*/ 1 w 1"/>
                    <a:gd name="T5" fmla="*/ 3 h 6"/>
                    <a:gd name="T6" fmla="*/ 1 w 1"/>
                    <a:gd name="T7" fmla="*/ 3 h 6"/>
                    <a:gd name="T8" fmla="*/ 1 w 1"/>
                    <a:gd name="T9" fmla="*/ 0 h 6"/>
                    <a:gd name="T10" fmla="*/ 1 w 1"/>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6">
                      <a:moveTo>
                        <a:pt x="1" y="0"/>
                      </a:moveTo>
                      <a:cubicBezTo>
                        <a:pt x="0" y="0"/>
                        <a:pt x="0" y="1"/>
                        <a:pt x="0" y="2"/>
                      </a:cubicBezTo>
                      <a:cubicBezTo>
                        <a:pt x="0" y="3"/>
                        <a:pt x="1" y="6"/>
                        <a:pt x="1" y="5"/>
                      </a:cubicBezTo>
                      <a:cubicBezTo>
                        <a:pt x="1" y="5"/>
                        <a:pt x="1" y="4"/>
                        <a:pt x="1" y="3"/>
                      </a:cubicBezTo>
                      <a:cubicBezTo>
                        <a:pt x="1" y="3"/>
                        <a:pt x="0"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4" name="Freeform 9515">
                  <a:extLst>
                    <a:ext uri="{FF2B5EF4-FFF2-40B4-BE49-F238E27FC236}">
                      <a16:creationId xmlns:a16="http://schemas.microsoft.com/office/drawing/2014/main" id="{694F04CA-862C-29A6-B3C9-B96CE0C4B8C0}"/>
                    </a:ext>
                  </a:extLst>
                </p:cNvPr>
                <p:cNvSpPr>
                  <a:spLocks/>
                </p:cNvSpPr>
                <p:nvPr/>
              </p:nvSpPr>
              <p:spPr bwMode="auto">
                <a:xfrm>
                  <a:off x="4421" y="2691"/>
                  <a:ext cx="2" cy="4"/>
                </a:xfrm>
                <a:custGeom>
                  <a:avLst/>
                  <a:gdLst>
                    <a:gd name="T0" fmla="*/ 0 w 2"/>
                    <a:gd name="T1" fmla="*/ 2 h 5"/>
                    <a:gd name="T2" fmla="*/ 2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3"/>
                      </a:moveTo>
                      <a:cubicBezTo>
                        <a:pt x="1" y="0"/>
                        <a:pt x="2" y="3"/>
                        <a:pt x="2" y="5"/>
                      </a:cubicBezTo>
                      <a:cubicBezTo>
                        <a:pt x="2"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5" name="Freeform 9516">
                  <a:extLst>
                    <a:ext uri="{FF2B5EF4-FFF2-40B4-BE49-F238E27FC236}">
                      <a16:creationId xmlns:a16="http://schemas.microsoft.com/office/drawing/2014/main" id="{51C24C05-D81E-32A4-47A4-D2453FD2BB23}"/>
                    </a:ext>
                  </a:extLst>
                </p:cNvPr>
                <p:cNvSpPr>
                  <a:spLocks/>
                </p:cNvSpPr>
                <p:nvPr/>
              </p:nvSpPr>
              <p:spPr bwMode="auto">
                <a:xfrm>
                  <a:off x="4419" y="2709"/>
                  <a:ext cx="2" cy="5"/>
                </a:xfrm>
                <a:custGeom>
                  <a:avLst/>
                  <a:gdLst>
                    <a:gd name="T0" fmla="*/ 1 w 2"/>
                    <a:gd name="T1" fmla="*/ 0 h 6"/>
                    <a:gd name="T2" fmla="*/ 2 w 2"/>
                    <a:gd name="T3" fmla="*/ 3 h 6"/>
                    <a:gd name="T4" fmla="*/ 1 w 2"/>
                    <a:gd name="T5" fmla="*/ 0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0" y="0"/>
                        <a:pt x="1" y="6"/>
                        <a:pt x="2" y="4"/>
                      </a:cubicBezTo>
                      <a:cubicBezTo>
                        <a:pt x="1"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6" name="Freeform 9517">
                  <a:extLst>
                    <a:ext uri="{FF2B5EF4-FFF2-40B4-BE49-F238E27FC236}">
                      <a16:creationId xmlns:a16="http://schemas.microsoft.com/office/drawing/2014/main" id="{CA47EF9F-A593-2B52-AFE4-6B7FA9079F6E}"/>
                    </a:ext>
                  </a:extLst>
                </p:cNvPr>
                <p:cNvSpPr>
                  <a:spLocks/>
                </p:cNvSpPr>
                <p:nvPr/>
              </p:nvSpPr>
              <p:spPr bwMode="auto">
                <a:xfrm>
                  <a:off x="4423" y="2705"/>
                  <a:ext cx="2" cy="5"/>
                </a:xfrm>
                <a:custGeom>
                  <a:avLst/>
                  <a:gdLst>
                    <a:gd name="T0" fmla="*/ 0 w 2"/>
                    <a:gd name="T1" fmla="*/ 2 h 6"/>
                    <a:gd name="T2" fmla="*/ 1 w 2"/>
                    <a:gd name="T3" fmla="*/ 3 h 6"/>
                    <a:gd name="T4" fmla="*/ 1 w 2"/>
                    <a:gd name="T5" fmla="*/ 3 h 6"/>
                    <a:gd name="T6" fmla="*/ 0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1" y="4"/>
                        <a:pt x="1" y="6"/>
                      </a:cubicBezTo>
                      <a:cubicBezTo>
                        <a:pt x="1" y="5"/>
                        <a:pt x="1" y="4"/>
                        <a:pt x="1" y="4"/>
                      </a:cubicBezTo>
                      <a:cubicBezTo>
                        <a:pt x="1" y="3"/>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7" name="Freeform 9518">
                  <a:extLst>
                    <a:ext uri="{FF2B5EF4-FFF2-40B4-BE49-F238E27FC236}">
                      <a16:creationId xmlns:a16="http://schemas.microsoft.com/office/drawing/2014/main" id="{AD9AEEB6-20C4-97AC-C949-6E94038D181E}"/>
                    </a:ext>
                  </a:extLst>
                </p:cNvPr>
                <p:cNvSpPr>
                  <a:spLocks/>
                </p:cNvSpPr>
                <p:nvPr/>
              </p:nvSpPr>
              <p:spPr bwMode="auto">
                <a:xfrm>
                  <a:off x="4427" y="2700"/>
                  <a:ext cx="1" cy="4"/>
                </a:xfrm>
                <a:custGeom>
                  <a:avLst/>
                  <a:gdLst>
                    <a:gd name="T0" fmla="*/ 1 w 2"/>
                    <a:gd name="T1" fmla="*/ 0 h 5"/>
                    <a:gd name="T2" fmla="*/ 1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0" y="1"/>
                        <a:pt x="1" y="5"/>
                        <a:pt x="2" y="4"/>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8" name="Freeform 9519">
                  <a:extLst>
                    <a:ext uri="{FF2B5EF4-FFF2-40B4-BE49-F238E27FC236}">
                      <a16:creationId xmlns:a16="http://schemas.microsoft.com/office/drawing/2014/main" id="{AE25DC94-3C28-9C22-2D95-87FBB922FDD4}"/>
                    </a:ext>
                  </a:extLst>
                </p:cNvPr>
                <p:cNvSpPr>
                  <a:spLocks/>
                </p:cNvSpPr>
                <p:nvPr/>
              </p:nvSpPr>
              <p:spPr bwMode="auto">
                <a:xfrm>
                  <a:off x="4426" y="2694"/>
                  <a:ext cx="2" cy="4"/>
                </a:xfrm>
                <a:custGeom>
                  <a:avLst/>
                  <a:gdLst>
                    <a:gd name="T0" fmla="*/ 0 w 2"/>
                    <a:gd name="T1" fmla="*/ 1 h 4"/>
                    <a:gd name="T2" fmla="*/ 1 w 2"/>
                    <a:gd name="T3" fmla="*/ 4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2"/>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39" name="Freeform 9520">
                  <a:extLst>
                    <a:ext uri="{FF2B5EF4-FFF2-40B4-BE49-F238E27FC236}">
                      <a16:creationId xmlns:a16="http://schemas.microsoft.com/office/drawing/2014/main" id="{2D91D122-79E1-C9B4-E848-70D7538790FD}"/>
                    </a:ext>
                  </a:extLst>
                </p:cNvPr>
                <p:cNvSpPr>
                  <a:spLocks/>
                </p:cNvSpPr>
                <p:nvPr/>
              </p:nvSpPr>
              <p:spPr bwMode="auto">
                <a:xfrm>
                  <a:off x="4423" y="2712"/>
                  <a:ext cx="2" cy="3"/>
                </a:xfrm>
                <a:custGeom>
                  <a:avLst/>
                  <a:gdLst>
                    <a:gd name="T0" fmla="*/ 0 w 2"/>
                    <a:gd name="T1" fmla="*/ 0 h 4"/>
                    <a:gd name="T2" fmla="*/ 2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2" y="4"/>
                        <a:pt x="2" y="2"/>
                      </a:cubicBezTo>
                      <a:cubicBezTo>
                        <a:pt x="1" y="2"/>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0" name="Freeform 9521">
                  <a:extLst>
                    <a:ext uri="{FF2B5EF4-FFF2-40B4-BE49-F238E27FC236}">
                      <a16:creationId xmlns:a16="http://schemas.microsoft.com/office/drawing/2014/main" id="{EA59353F-0CC8-2726-9D5E-78885E88913C}"/>
                    </a:ext>
                  </a:extLst>
                </p:cNvPr>
                <p:cNvSpPr>
                  <a:spLocks/>
                </p:cNvSpPr>
                <p:nvPr/>
              </p:nvSpPr>
              <p:spPr bwMode="auto">
                <a:xfrm>
                  <a:off x="4428" y="2708"/>
                  <a:ext cx="1" cy="4"/>
                </a:xfrm>
                <a:custGeom>
                  <a:avLst/>
                  <a:gdLst>
                    <a:gd name="T0" fmla="*/ 0 w 1"/>
                    <a:gd name="T1" fmla="*/ 1 h 6"/>
                    <a:gd name="T2" fmla="*/ 0 w 1"/>
                    <a:gd name="T3" fmla="*/ 1 h 6"/>
                    <a:gd name="T4" fmla="*/ 1 w 1"/>
                    <a:gd name="T5" fmla="*/ 1 h 6"/>
                    <a:gd name="T6" fmla="*/ 0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1"/>
                      </a:moveTo>
                      <a:cubicBezTo>
                        <a:pt x="0" y="0"/>
                        <a:pt x="1" y="4"/>
                        <a:pt x="0" y="6"/>
                      </a:cubicBezTo>
                      <a:cubicBezTo>
                        <a:pt x="0" y="5"/>
                        <a:pt x="0" y="4"/>
                        <a:pt x="1" y="4"/>
                      </a:cubicBezTo>
                      <a:cubicBezTo>
                        <a:pt x="1" y="2"/>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1" name="Freeform 9522">
                  <a:extLst>
                    <a:ext uri="{FF2B5EF4-FFF2-40B4-BE49-F238E27FC236}">
                      <a16:creationId xmlns:a16="http://schemas.microsoft.com/office/drawing/2014/main" id="{56CC9414-8395-9AC5-0DB1-4A00CAECF7EF}"/>
                    </a:ext>
                  </a:extLst>
                </p:cNvPr>
                <p:cNvSpPr>
                  <a:spLocks/>
                </p:cNvSpPr>
                <p:nvPr/>
              </p:nvSpPr>
              <p:spPr bwMode="auto">
                <a:xfrm>
                  <a:off x="4429" y="2706"/>
                  <a:ext cx="2" cy="3"/>
                </a:xfrm>
                <a:custGeom>
                  <a:avLst/>
                  <a:gdLst>
                    <a:gd name="T0" fmla="*/ 0 w 2"/>
                    <a:gd name="T1" fmla="*/ 0 h 4"/>
                    <a:gd name="T2" fmla="*/ 0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1"/>
                        <a:pt x="1" y="3"/>
                        <a:pt x="0" y="4"/>
                      </a:cubicBezTo>
                      <a:cubicBezTo>
                        <a:pt x="0" y="4"/>
                        <a:pt x="2"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2" name="Freeform 9523">
                  <a:extLst>
                    <a:ext uri="{FF2B5EF4-FFF2-40B4-BE49-F238E27FC236}">
                      <a16:creationId xmlns:a16="http://schemas.microsoft.com/office/drawing/2014/main" id="{63FFC6B6-1A6E-6C48-FC7E-3FAFF3E48E1B}"/>
                    </a:ext>
                  </a:extLst>
                </p:cNvPr>
                <p:cNvSpPr>
                  <a:spLocks/>
                </p:cNvSpPr>
                <p:nvPr/>
              </p:nvSpPr>
              <p:spPr bwMode="auto">
                <a:xfrm>
                  <a:off x="4471" y="2641"/>
                  <a:ext cx="32" cy="35"/>
                </a:xfrm>
                <a:custGeom>
                  <a:avLst/>
                  <a:gdLst>
                    <a:gd name="T0" fmla="*/ 4 w 39"/>
                    <a:gd name="T1" fmla="*/ 2 h 43"/>
                    <a:gd name="T2" fmla="*/ 6 w 39"/>
                    <a:gd name="T3" fmla="*/ 1 h 43"/>
                    <a:gd name="T4" fmla="*/ 9 w 39"/>
                    <a:gd name="T5" fmla="*/ 2 h 43"/>
                    <a:gd name="T6" fmla="*/ 11 w 39"/>
                    <a:gd name="T7" fmla="*/ 2 h 43"/>
                    <a:gd name="T8" fmla="*/ 14 w 39"/>
                    <a:gd name="T9" fmla="*/ 6 h 43"/>
                    <a:gd name="T10" fmla="*/ 16 w 39"/>
                    <a:gd name="T11" fmla="*/ 7 h 43"/>
                    <a:gd name="T12" fmla="*/ 17 w 39"/>
                    <a:gd name="T13" fmla="*/ 9 h 43"/>
                    <a:gd name="T14" fmla="*/ 17 w 39"/>
                    <a:gd name="T15" fmla="*/ 11 h 43"/>
                    <a:gd name="T16" fmla="*/ 17 w 39"/>
                    <a:gd name="T17" fmla="*/ 13 h 43"/>
                    <a:gd name="T18" fmla="*/ 17 w 39"/>
                    <a:gd name="T19" fmla="*/ 15 h 43"/>
                    <a:gd name="T20" fmla="*/ 15 w 39"/>
                    <a:gd name="T21" fmla="*/ 17 h 43"/>
                    <a:gd name="T22" fmla="*/ 14 w 39"/>
                    <a:gd name="T23" fmla="*/ 18 h 43"/>
                    <a:gd name="T24" fmla="*/ 12 w 39"/>
                    <a:gd name="T25" fmla="*/ 18 h 43"/>
                    <a:gd name="T26" fmla="*/ 11 w 39"/>
                    <a:gd name="T27" fmla="*/ 18 h 43"/>
                    <a:gd name="T28" fmla="*/ 9 w 39"/>
                    <a:gd name="T29" fmla="*/ 18 h 43"/>
                    <a:gd name="T30" fmla="*/ 7 w 39"/>
                    <a:gd name="T31" fmla="*/ 16 h 43"/>
                    <a:gd name="T32" fmla="*/ 6 w 39"/>
                    <a:gd name="T33" fmla="*/ 15 h 43"/>
                    <a:gd name="T34" fmla="*/ 4 w 39"/>
                    <a:gd name="T35" fmla="*/ 13 h 43"/>
                    <a:gd name="T36" fmla="*/ 2 w 39"/>
                    <a:gd name="T37" fmla="*/ 12 h 43"/>
                    <a:gd name="T38" fmla="*/ 2 w 39"/>
                    <a:gd name="T39" fmla="*/ 9 h 43"/>
                    <a:gd name="T40" fmla="*/ 2 w 39"/>
                    <a:gd name="T41" fmla="*/ 7 h 43"/>
                    <a:gd name="T42" fmla="*/ 2 w 39"/>
                    <a:gd name="T43" fmla="*/ 5 h 43"/>
                    <a:gd name="T44" fmla="*/ 2 w 39"/>
                    <a:gd name="T45" fmla="*/ 3 h 43"/>
                    <a:gd name="T46" fmla="*/ 2 w 39"/>
                    <a:gd name="T47" fmla="*/ 2 h 43"/>
                    <a:gd name="T48" fmla="*/ 4 w 39"/>
                    <a:gd name="T49" fmla="*/ 2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43">
                      <a:moveTo>
                        <a:pt x="9" y="2"/>
                      </a:moveTo>
                      <a:cubicBezTo>
                        <a:pt x="12" y="3"/>
                        <a:pt x="13" y="0"/>
                        <a:pt x="14" y="1"/>
                      </a:cubicBezTo>
                      <a:cubicBezTo>
                        <a:pt x="16" y="3"/>
                        <a:pt x="19" y="1"/>
                        <a:pt x="20" y="3"/>
                      </a:cubicBezTo>
                      <a:cubicBezTo>
                        <a:pt x="22" y="5"/>
                        <a:pt x="24" y="4"/>
                        <a:pt x="25" y="6"/>
                      </a:cubicBezTo>
                      <a:cubicBezTo>
                        <a:pt x="26" y="8"/>
                        <a:pt x="31" y="9"/>
                        <a:pt x="31" y="12"/>
                      </a:cubicBezTo>
                      <a:cubicBezTo>
                        <a:pt x="32" y="13"/>
                        <a:pt x="35" y="15"/>
                        <a:pt x="34" y="17"/>
                      </a:cubicBezTo>
                      <a:cubicBezTo>
                        <a:pt x="34" y="18"/>
                        <a:pt x="37" y="19"/>
                        <a:pt x="36" y="21"/>
                      </a:cubicBezTo>
                      <a:cubicBezTo>
                        <a:pt x="36" y="22"/>
                        <a:pt x="39" y="25"/>
                        <a:pt x="37" y="25"/>
                      </a:cubicBezTo>
                      <a:cubicBezTo>
                        <a:pt x="36" y="26"/>
                        <a:pt x="39" y="30"/>
                        <a:pt x="37" y="30"/>
                      </a:cubicBezTo>
                      <a:cubicBezTo>
                        <a:pt x="36" y="31"/>
                        <a:pt x="38" y="34"/>
                        <a:pt x="36" y="34"/>
                      </a:cubicBezTo>
                      <a:cubicBezTo>
                        <a:pt x="34" y="35"/>
                        <a:pt x="36" y="39"/>
                        <a:pt x="33" y="39"/>
                      </a:cubicBezTo>
                      <a:cubicBezTo>
                        <a:pt x="32" y="38"/>
                        <a:pt x="32" y="42"/>
                        <a:pt x="30" y="40"/>
                      </a:cubicBezTo>
                      <a:cubicBezTo>
                        <a:pt x="29" y="39"/>
                        <a:pt x="29" y="42"/>
                        <a:pt x="27" y="41"/>
                      </a:cubicBezTo>
                      <a:cubicBezTo>
                        <a:pt x="26" y="40"/>
                        <a:pt x="25" y="43"/>
                        <a:pt x="24" y="41"/>
                      </a:cubicBezTo>
                      <a:cubicBezTo>
                        <a:pt x="23" y="39"/>
                        <a:pt x="21" y="41"/>
                        <a:pt x="20" y="40"/>
                      </a:cubicBezTo>
                      <a:cubicBezTo>
                        <a:pt x="19" y="38"/>
                        <a:pt x="17" y="40"/>
                        <a:pt x="16" y="38"/>
                      </a:cubicBezTo>
                      <a:cubicBezTo>
                        <a:pt x="15" y="36"/>
                        <a:pt x="13" y="37"/>
                        <a:pt x="12" y="35"/>
                      </a:cubicBezTo>
                      <a:cubicBezTo>
                        <a:pt x="11" y="33"/>
                        <a:pt x="9" y="32"/>
                        <a:pt x="8" y="30"/>
                      </a:cubicBezTo>
                      <a:cubicBezTo>
                        <a:pt x="7" y="29"/>
                        <a:pt x="6" y="28"/>
                        <a:pt x="6" y="27"/>
                      </a:cubicBezTo>
                      <a:cubicBezTo>
                        <a:pt x="5" y="24"/>
                        <a:pt x="2" y="22"/>
                        <a:pt x="3" y="20"/>
                      </a:cubicBezTo>
                      <a:cubicBezTo>
                        <a:pt x="3" y="19"/>
                        <a:pt x="1" y="17"/>
                        <a:pt x="2" y="16"/>
                      </a:cubicBezTo>
                      <a:cubicBezTo>
                        <a:pt x="3" y="14"/>
                        <a:pt x="0" y="12"/>
                        <a:pt x="2" y="11"/>
                      </a:cubicBezTo>
                      <a:cubicBezTo>
                        <a:pt x="3" y="10"/>
                        <a:pt x="2" y="7"/>
                        <a:pt x="3" y="7"/>
                      </a:cubicBezTo>
                      <a:cubicBezTo>
                        <a:pt x="6" y="7"/>
                        <a:pt x="4" y="3"/>
                        <a:pt x="6" y="3"/>
                      </a:cubicBezTo>
                      <a:cubicBezTo>
                        <a:pt x="9" y="4"/>
                        <a:pt x="8" y="1"/>
                        <a:pt x="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3" name="Freeform 9524">
                  <a:extLst>
                    <a:ext uri="{FF2B5EF4-FFF2-40B4-BE49-F238E27FC236}">
                      <a16:creationId xmlns:a16="http://schemas.microsoft.com/office/drawing/2014/main" id="{2182766F-43A7-992A-7D93-767E8F75DD54}"/>
                    </a:ext>
                  </a:extLst>
                </p:cNvPr>
                <p:cNvSpPr>
                  <a:spLocks/>
                </p:cNvSpPr>
                <p:nvPr/>
              </p:nvSpPr>
              <p:spPr bwMode="auto">
                <a:xfrm>
                  <a:off x="4471" y="2649"/>
                  <a:ext cx="32" cy="27"/>
                </a:xfrm>
                <a:custGeom>
                  <a:avLst/>
                  <a:gdLst>
                    <a:gd name="T0" fmla="*/ 16 w 39"/>
                    <a:gd name="T1" fmla="*/ 6 h 33"/>
                    <a:gd name="T2" fmla="*/ 14 w 39"/>
                    <a:gd name="T3" fmla="*/ 7 h 33"/>
                    <a:gd name="T4" fmla="*/ 13 w 39"/>
                    <a:gd name="T5" fmla="*/ 8 h 33"/>
                    <a:gd name="T6" fmla="*/ 11 w 39"/>
                    <a:gd name="T7" fmla="*/ 8 h 33"/>
                    <a:gd name="T8" fmla="*/ 11 w 39"/>
                    <a:gd name="T9" fmla="*/ 8 h 33"/>
                    <a:gd name="T10" fmla="*/ 9 w 39"/>
                    <a:gd name="T11" fmla="*/ 7 h 33"/>
                    <a:gd name="T12" fmla="*/ 7 w 39"/>
                    <a:gd name="T13" fmla="*/ 7 h 33"/>
                    <a:gd name="T14" fmla="*/ 5 w 39"/>
                    <a:gd name="T15" fmla="*/ 6 h 33"/>
                    <a:gd name="T16" fmla="*/ 3 w 39"/>
                    <a:gd name="T17" fmla="*/ 4 h 33"/>
                    <a:gd name="T18" fmla="*/ 2 w 39"/>
                    <a:gd name="T19" fmla="*/ 2 h 33"/>
                    <a:gd name="T20" fmla="*/ 2 w 39"/>
                    <a:gd name="T21" fmla="*/ 0 h 33"/>
                    <a:gd name="T22" fmla="*/ 2 w 39"/>
                    <a:gd name="T23" fmla="*/ 1 h 33"/>
                    <a:gd name="T24" fmla="*/ 2 w 39"/>
                    <a:gd name="T25" fmla="*/ 2 h 33"/>
                    <a:gd name="T26" fmla="*/ 2 w 39"/>
                    <a:gd name="T27" fmla="*/ 5 h 33"/>
                    <a:gd name="T28" fmla="*/ 2 w 39"/>
                    <a:gd name="T29" fmla="*/ 7 h 33"/>
                    <a:gd name="T30" fmla="*/ 4 w 39"/>
                    <a:gd name="T31" fmla="*/ 9 h 33"/>
                    <a:gd name="T32" fmla="*/ 6 w 39"/>
                    <a:gd name="T33" fmla="*/ 11 h 33"/>
                    <a:gd name="T34" fmla="*/ 7 w 39"/>
                    <a:gd name="T35" fmla="*/ 13 h 33"/>
                    <a:gd name="T36" fmla="*/ 9 w 39"/>
                    <a:gd name="T37" fmla="*/ 13 h 33"/>
                    <a:gd name="T38" fmla="*/ 11 w 39"/>
                    <a:gd name="T39" fmla="*/ 13 h 33"/>
                    <a:gd name="T40" fmla="*/ 12 w 39"/>
                    <a:gd name="T41" fmla="*/ 13 h 33"/>
                    <a:gd name="T42" fmla="*/ 14 w 39"/>
                    <a:gd name="T43" fmla="*/ 13 h 33"/>
                    <a:gd name="T44" fmla="*/ 15 w 39"/>
                    <a:gd name="T45" fmla="*/ 13 h 33"/>
                    <a:gd name="T46" fmla="*/ 17 w 39"/>
                    <a:gd name="T47" fmla="*/ 11 h 33"/>
                    <a:gd name="T48" fmla="*/ 17 w 39"/>
                    <a:gd name="T49" fmla="*/ 9 h 33"/>
                    <a:gd name="T50" fmla="*/ 17 w 39"/>
                    <a:gd name="T51" fmla="*/ 7 h 33"/>
                    <a:gd name="T52" fmla="*/ 17 w 39"/>
                    <a:gd name="T53" fmla="*/ 5 h 33"/>
                    <a:gd name="T54" fmla="*/ 16 w 39"/>
                    <a:gd name="T55" fmla="*/ 6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9" h="33">
                      <a:moveTo>
                        <a:pt x="35" y="12"/>
                      </a:moveTo>
                      <a:cubicBezTo>
                        <a:pt x="34" y="12"/>
                        <a:pt x="35" y="17"/>
                        <a:pt x="32" y="16"/>
                      </a:cubicBezTo>
                      <a:cubicBezTo>
                        <a:pt x="31" y="16"/>
                        <a:pt x="31" y="20"/>
                        <a:pt x="29" y="18"/>
                      </a:cubicBezTo>
                      <a:cubicBezTo>
                        <a:pt x="28" y="17"/>
                        <a:pt x="28" y="20"/>
                        <a:pt x="26" y="18"/>
                      </a:cubicBezTo>
                      <a:cubicBezTo>
                        <a:pt x="25" y="17"/>
                        <a:pt x="25" y="20"/>
                        <a:pt x="23" y="18"/>
                      </a:cubicBezTo>
                      <a:cubicBezTo>
                        <a:pt x="22" y="17"/>
                        <a:pt x="21" y="19"/>
                        <a:pt x="19" y="17"/>
                      </a:cubicBezTo>
                      <a:cubicBezTo>
                        <a:pt x="18" y="16"/>
                        <a:pt x="16" y="17"/>
                        <a:pt x="15" y="15"/>
                      </a:cubicBezTo>
                      <a:cubicBezTo>
                        <a:pt x="14" y="13"/>
                        <a:pt x="12" y="14"/>
                        <a:pt x="11" y="12"/>
                      </a:cubicBezTo>
                      <a:cubicBezTo>
                        <a:pt x="10" y="10"/>
                        <a:pt x="8" y="10"/>
                        <a:pt x="7" y="8"/>
                      </a:cubicBezTo>
                      <a:cubicBezTo>
                        <a:pt x="7" y="6"/>
                        <a:pt x="5" y="5"/>
                        <a:pt x="5" y="4"/>
                      </a:cubicBezTo>
                      <a:cubicBezTo>
                        <a:pt x="5" y="2"/>
                        <a:pt x="3" y="1"/>
                        <a:pt x="3" y="0"/>
                      </a:cubicBezTo>
                      <a:cubicBezTo>
                        <a:pt x="2" y="0"/>
                        <a:pt x="2" y="0"/>
                        <a:pt x="2" y="1"/>
                      </a:cubicBezTo>
                      <a:cubicBezTo>
                        <a:pt x="0" y="2"/>
                        <a:pt x="3" y="4"/>
                        <a:pt x="2" y="6"/>
                      </a:cubicBezTo>
                      <a:cubicBezTo>
                        <a:pt x="1" y="7"/>
                        <a:pt x="3" y="9"/>
                        <a:pt x="3" y="10"/>
                      </a:cubicBezTo>
                      <a:cubicBezTo>
                        <a:pt x="2" y="12"/>
                        <a:pt x="5" y="14"/>
                        <a:pt x="6" y="17"/>
                      </a:cubicBezTo>
                      <a:cubicBezTo>
                        <a:pt x="6" y="18"/>
                        <a:pt x="7" y="19"/>
                        <a:pt x="8" y="20"/>
                      </a:cubicBezTo>
                      <a:cubicBezTo>
                        <a:pt x="9" y="22"/>
                        <a:pt x="11" y="23"/>
                        <a:pt x="12" y="25"/>
                      </a:cubicBezTo>
                      <a:cubicBezTo>
                        <a:pt x="13" y="27"/>
                        <a:pt x="15" y="26"/>
                        <a:pt x="16" y="28"/>
                      </a:cubicBezTo>
                      <a:cubicBezTo>
                        <a:pt x="17" y="30"/>
                        <a:pt x="19" y="28"/>
                        <a:pt x="20" y="30"/>
                      </a:cubicBezTo>
                      <a:cubicBezTo>
                        <a:pt x="21" y="31"/>
                        <a:pt x="23" y="29"/>
                        <a:pt x="24" y="31"/>
                      </a:cubicBezTo>
                      <a:cubicBezTo>
                        <a:pt x="25" y="33"/>
                        <a:pt x="26" y="30"/>
                        <a:pt x="27" y="31"/>
                      </a:cubicBezTo>
                      <a:cubicBezTo>
                        <a:pt x="29" y="32"/>
                        <a:pt x="29" y="29"/>
                        <a:pt x="30" y="30"/>
                      </a:cubicBezTo>
                      <a:cubicBezTo>
                        <a:pt x="32" y="32"/>
                        <a:pt x="32" y="28"/>
                        <a:pt x="33" y="29"/>
                      </a:cubicBezTo>
                      <a:cubicBezTo>
                        <a:pt x="36" y="29"/>
                        <a:pt x="34" y="25"/>
                        <a:pt x="36" y="24"/>
                      </a:cubicBezTo>
                      <a:cubicBezTo>
                        <a:pt x="38" y="24"/>
                        <a:pt x="36" y="21"/>
                        <a:pt x="37" y="20"/>
                      </a:cubicBezTo>
                      <a:cubicBezTo>
                        <a:pt x="39" y="20"/>
                        <a:pt x="36" y="16"/>
                        <a:pt x="37" y="15"/>
                      </a:cubicBezTo>
                      <a:cubicBezTo>
                        <a:pt x="38" y="15"/>
                        <a:pt x="37" y="13"/>
                        <a:pt x="36" y="11"/>
                      </a:cubicBezTo>
                      <a:cubicBezTo>
                        <a:pt x="36" y="12"/>
                        <a:pt x="36" y="12"/>
                        <a:pt x="35" y="12"/>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4" name="Freeform 9525">
                  <a:extLst>
                    <a:ext uri="{FF2B5EF4-FFF2-40B4-BE49-F238E27FC236}">
                      <a16:creationId xmlns:a16="http://schemas.microsoft.com/office/drawing/2014/main" id="{E26058AF-2EBF-C2E4-E875-78BE7FC8D855}"/>
                    </a:ext>
                  </a:extLst>
                </p:cNvPr>
                <p:cNvSpPr>
                  <a:spLocks/>
                </p:cNvSpPr>
                <p:nvPr/>
              </p:nvSpPr>
              <p:spPr bwMode="auto">
                <a:xfrm>
                  <a:off x="4476" y="2658"/>
                  <a:ext cx="27" cy="18"/>
                </a:xfrm>
                <a:custGeom>
                  <a:avLst/>
                  <a:gdLst>
                    <a:gd name="T0" fmla="*/ 14 w 32"/>
                    <a:gd name="T1" fmla="*/ 1 h 22"/>
                    <a:gd name="T2" fmla="*/ 14 w 32"/>
                    <a:gd name="T3" fmla="*/ 2 h 22"/>
                    <a:gd name="T4" fmla="*/ 14 w 32"/>
                    <a:gd name="T5" fmla="*/ 2 h 22"/>
                    <a:gd name="T6" fmla="*/ 14 w 32"/>
                    <a:gd name="T7" fmla="*/ 5 h 22"/>
                    <a:gd name="T8" fmla="*/ 12 w 32"/>
                    <a:gd name="T9" fmla="*/ 6 h 22"/>
                    <a:gd name="T10" fmla="*/ 11 w 32"/>
                    <a:gd name="T11" fmla="*/ 7 h 22"/>
                    <a:gd name="T12" fmla="*/ 9 w 32"/>
                    <a:gd name="T13" fmla="*/ 7 h 22"/>
                    <a:gd name="T14" fmla="*/ 8 w 32"/>
                    <a:gd name="T15" fmla="*/ 7 h 22"/>
                    <a:gd name="T16" fmla="*/ 5 w 32"/>
                    <a:gd name="T17" fmla="*/ 7 h 22"/>
                    <a:gd name="T18" fmla="*/ 3 w 32"/>
                    <a:gd name="T19" fmla="*/ 6 h 22"/>
                    <a:gd name="T20" fmla="*/ 2 w 32"/>
                    <a:gd name="T21" fmla="*/ 5 h 22"/>
                    <a:gd name="T22" fmla="*/ 0 w 32"/>
                    <a:gd name="T23" fmla="*/ 4 h 22"/>
                    <a:gd name="T24" fmla="*/ 1 w 32"/>
                    <a:gd name="T25" fmla="*/ 4 h 22"/>
                    <a:gd name="T26" fmla="*/ 3 w 32"/>
                    <a:gd name="T27" fmla="*/ 6 h 22"/>
                    <a:gd name="T28" fmla="*/ 5 w 32"/>
                    <a:gd name="T29" fmla="*/ 7 h 22"/>
                    <a:gd name="T30" fmla="*/ 7 w 32"/>
                    <a:gd name="T31" fmla="*/ 9 h 22"/>
                    <a:gd name="T32" fmla="*/ 8 w 32"/>
                    <a:gd name="T33" fmla="*/ 9 h 22"/>
                    <a:gd name="T34" fmla="*/ 10 w 32"/>
                    <a:gd name="T35" fmla="*/ 9 h 22"/>
                    <a:gd name="T36" fmla="*/ 12 w 32"/>
                    <a:gd name="T37" fmla="*/ 9 h 22"/>
                    <a:gd name="T38" fmla="*/ 14 w 32"/>
                    <a:gd name="T39" fmla="*/ 8 h 22"/>
                    <a:gd name="T40" fmla="*/ 14 w 32"/>
                    <a:gd name="T41" fmla="*/ 6 h 22"/>
                    <a:gd name="T42" fmla="*/ 15 w 32"/>
                    <a:gd name="T43" fmla="*/ 4 h 22"/>
                    <a:gd name="T44" fmla="*/ 15 w 32"/>
                    <a:gd name="T45" fmla="*/ 2 h 22"/>
                    <a:gd name="T46" fmla="*/ 14 w 32"/>
                    <a:gd name="T47" fmla="*/ 0 h 22"/>
                    <a:gd name="T48" fmla="*/ 14 w 32"/>
                    <a:gd name="T49" fmla="*/ 1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 h="22">
                      <a:moveTo>
                        <a:pt x="28" y="1"/>
                      </a:moveTo>
                      <a:cubicBezTo>
                        <a:pt x="28" y="1"/>
                        <a:pt x="28" y="1"/>
                        <a:pt x="27" y="2"/>
                      </a:cubicBezTo>
                      <a:cubicBezTo>
                        <a:pt x="28" y="3"/>
                        <a:pt x="29" y="6"/>
                        <a:pt x="28" y="6"/>
                      </a:cubicBezTo>
                      <a:cubicBezTo>
                        <a:pt x="27" y="7"/>
                        <a:pt x="29" y="10"/>
                        <a:pt x="27" y="10"/>
                      </a:cubicBezTo>
                      <a:cubicBezTo>
                        <a:pt x="25" y="10"/>
                        <a:pt x="26" y="15"/>
                        <a:pt x="24" y="14"/>
                      </a:cubicBezTo>
                      <a:cubicBezTo>
                        <a:pt x="22" y="14"/>
                        <a:pt x="23" y="18"/>
                        <a:pt x="21" y="16"/>
                      </a:cubicBezTo>
                      <a:cubicBezTo>
                        <a:pt x="20" y="15"/>
                        <a:pt x="19" y="18"/>
                        <a:pt x="18" y="17"/>
                      </a:cubicBezTo>
                      <a:cubicBezTo>
                        <a:pt x="17" y="16"/>
                        <a:pt x="16" y="18"/>
                        <a:pt x="15" y="17"/>
                      </a:cubicBezTo>
                      <a:cubicBezTo>
                        <a:pt x="13" y="15"/>
                        <a:pt x="12" y="17"/>
                        <a:pt x="10" y="15"/>
                      </a:cubicBezTo>
                      <a:cubicBezTo>
                        <a:pt x="9" y="14"/>
                        <a:pt x="8" y="16"/>
                        <a:pt x="6" y="13"/>
                      </a:cubicBezTo>
                      <a:cubicBezTo>
                        <a:pt x="5" y="12"/>
                        <a:pt x="3" y="13"/>
                        <a:pt x="2" y="10"/>
                      </a:cubicBezTo>
                      <a:cubicBezTo>
                        <a:pt x="2" y="9"/>
                        <a:pt x="1" y="9"/>
                        <a:pt x="0" y="8"/>
                      </a:cubicBezTo>
                      <a:cubicBezTo>
                        <a:pt x="0" y="8"/>
                        <a:pt x="1" y="9"/>
                        <a:pt x="1" y="9"/>
                      </a:cubicBezTo>
                      <a:cubicBezTo>
                        <a:pt x="2" y="11"/>
                        <a:pt x="4" y="12"/>
                        <a:pt x="5" y="14"/>
                      </a:cubicBezTo>
                      <a:cubicBezTo>
                        <a:pt x="6" y="16"/>
                        <a:pt x="8" y="15"/>
                        <a:pt x="9" y="17"/>
                      </a:cubicBezTo>
                      <a:cubicBezTo>
                        <a:pt x="10" y="19"/>
                        <a:pt x="12" y="17"/>
                        <a:pt x="13" y="19"/>
                      </a:cubicBezTo>
                      <a:cubicBezTo>
                        <a:pt x="14" y="20"/>
                        <a:pt x="16" y="18"/>
                        <a:pt x="17" y="20"/>
                      </a:cubicBezTo>
                      <a:cubicBezTo>
                        <a:pt x="18" y="22"/>
                        <a:pt x="19" y="19"/>
                        <a:pt x="20" y="20"/>
                      </a:cubicBezTo>
                      <a:cubicBezTo>
                        <a:pt x="22" y="21"/>
                        <a:pt x="22" y="18"/>
                        <a:pt x="23" y="19"/>
                      </a:cubicBezTo>
                      <a:cubicBezTo>
                        <a:pt x="25" y="21"/>
                        <a:pt x="25" y="17"/>
                        <a:pt x="26" y="18"/>
                      </a:cubicBezTo>
                      <a:cubicBezTo>
                        <a:pt x="29" y="18"/>
                        <a:pt x="27" y="14"/>
                        <a:pt x="29" y="13"/>
                      </a:cubicBezTo>
                      <a:cubicBezTo>
                        <a:pt x="31" y="13"/>
                        <a:pt x="29" y="10"/>
                        <a:pt x="30" y="9"/>
                      </a:cubicBezTo>
                      <a:cubicBezTo>
                        <a:pt x="32" y="9"/>
                        <a:pt x="29" y="5"/>
                        <a:pt x="30" y="4"/>
                      </a:cubicBezTo>
                      <a:cubicBezTo>
                        <a:pt x="31" y="4"/>
                        <a:pt x="30" y="2"/>
                        <a:pt x="29" y="0"/>
                      </a:cubicBezTo>
                      <a:cubicBezTo>
                        <a:pt x="29" y="1"/>
                        <a:pt x="29" y="1"/>
                        <a:pt x="28" y="1"/>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5" name="Freeform 9526">
                  <a:extLst>
                    <a:ext uri="{FF2B5EF4-FFF2-40B4-BE49-F238E27FC236}">
                      <a16:creationId xmlns:a16="http://schemas.microsoft.com/office/drawing/2014/main" id="{43420F53-BEA4-CAB9-BB30-63A25D521231}"/>
                    </a:ext>
                  </a:extLst>
                </p:cNvPr>
                <p:cNvSpPr>
                  <a:spLocks/>
                </p:cNvSpPr>
                <p:nvPr/>
              </p:nvSpPr>
              <p:spPr bwMode="auto">
                <a:xfrm>
                  <a:off x="4477" y="2653"/>
                  <a:ext cx="3" cy="3"/>
                </a:xfrm>
                <a:custGeom>
                  <a:avLst/>
                  <a:gdLst>
                    <a:gd name="T0" fmla="*/ 0 w 3"/>
                    <a:gd name="T1" fmla="*/ 1 h 3"/>
                    <a:gd name="T2" fmla="*/ 2 w 3"/>
                    <a:gd name="T3" fmla="*/ 3 h 3"/>
                    <a:gd name="T4" fmla="*/ 3 w 3"/>
                    <a:gd name="T5" fmla="*/ 2 h 3"/>
                    <a:gd name="T6" fmla="*/ 0 w 3"/>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1"/>
                      </a:moveTo>
                      <a:cubicBezTo>
                        <a:pt x="1" y="0"/>
                        <a:pt x="2" y="2"/>
                        <a:pt x="2" y="3"/>
                      </a:cubicBezTo>
                      <a:cubicBezTo>
                        <a:pt x="3" y="3"/>
                        <a:pt x="3" y="3"/>
                        <a:pt x="3" y="2"/>
                      </a:cubicBezTo>
                      <a:cubicBezTo>
                        <a:pt x="2" y="1"/>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6" name="Freeform 9527">
                  <a:extLst>
                    <a:ext uri="{FF2B5EF4-FFF2-40B4-BE49-F238E27FC236}">
                      <a16:creationId xmlns:a16="http://schemas.microsoft.com/office/drawing/2014/main" id="{614D70DF-FB9A-9203-00C7-67BAA30D2015}"/>
                    </a:ext>
                  </a:extLst>
                </p:cNvPr>
                <p:cNvSpPr>
                  <a:spLocks/>
                </p:cNvSpPr>
                <p:nvPr/>
              </p:nvSpPr>
              <p:spPr bwMode="auto">
                <a:xfrm>
                  <a:off x="4476" y="2649"/>
                  <a:ext cx="4" cy="2"/>
                </a:xfrm>
                <a:custGeom>
                  <a:avLst/>
                  <a:gdLst>
                    <a:gd name="T0" fmla="*/ 1 w 4"/>
                    <a:gd name="T1" fmla="*/ 0 h 3"/>
                    <a:gd name="T2" fmla="*/ 4 w 4"/>
                    <a:gd name="T3" fmla="*/ 1 h 3"/>
                    <a:gd name="T4" fmla="*/ 1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1" y="0"/>
                      </a:moveTo>
                      <a:cubicBezTo>
                        <a:pt x="0" y="2"/>
                        <a:pt x="3" y="3"/>
                        <a:pt x="4" y="2"/>
                      </a:cubicBezTo>
                      <a:cubicBezTo>
                        <a:pt x="3" y="1"/>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7" name="Freeform 9528">
                  <a:extLst>
                    <a:ext uri="{FF2B5EF4-FFF2-40B4-BE49-F238E27FC236}">
                      <a16:creationId xmlns:a16="http://schemas.microsoft.com/office/drawing/2014/main" id="{C964FA12-0F29-A408-8D77-2F3CC028F726}"/>
                    </a:ext>
                  </a:extLst>
                </p:cNvPr>
                <p:cNvSpPr>
                  <a:spLocks/>
                </p:cNvSpPr>
                <p:nvPr/>
              </p:nvSpPr>
              <p:spPr bwMode="auto">
                <a:xfrm>
                  <a:off x="4482" y="2653"/>
                  <a:ext cx="3" cy="3"/>
                </a:xfrm>
                <a:custGeom>
                  <a:avLst/>
                  <a:gdLst>
                    <a:gd name="T0" fmla="*/ 0 w 4"/>
                    <a:gd name="T1" fmla="*/ 2 h 3"/>
                    <a:gd name="T2" fmla="*/ 1 w 4"/>
                    <a:gd name="T3" fmla="*/ 1 h 3"/>
                    <a:gd name="T4" fmla="*/ 2 w 4"/>
                    <a:gd name="T5" fmla="*/ 3 h 3"/>
                    <a:gd name="T6" fmla="*/ 0 w 4"/>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2"/>
                      </a:moveTo>
                      <a:cubicBezTo>
                        <a:pt x="0" y="2"/>
                        <a:pt x="1" y="1"/>
                        <a:pt x="1" y="1"/>
                      </a:cubicBezTo>
                      <a:cubicBezTo>
                        <a:pt x="2" y="1"/>
                        <a:pt x="4" y="2"/>
                        <a:pt x="4" y="3"/>
                      </a:cubicBezTo>
                      <a:cubicBezTo>
                        <a:pt x="3" y="3"/>
                        <a:pt x="1" y="0"/>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8" name="Freeform 9529">
                  <a:extLst>
                    <a:ext uri="{FF2B5EF4-FFF2-40B4-BE49-F238E27FC236}">
                      <a16:creationId xmlns:a16="http://schemas.microsoft.com/office/drawing/2014/main" id="{587753F2-A52A-4A5A-3589-8D1769C825BE}"/>
                    </a:ext>
                  </a:extLst>
                </p:cNvPr>
                <p:cNvSpPr>
                  <a:spLocks/>
                </p:cNvSpPr>
                <p:nvPr/>
              </p:nvSpPr>
              <p:spPr bwMode="auto">
                <a:xfrm>
                  <a:off x="4482" y="2646"/>
                  <a:ext cx="3" cy="5"/>
                </a:xfrm>
                <a:custGeom>
                  <a:avLst/>
                  <a:gdLst>
                    <a:gd name="T0" fmla="*/ 0 w 4"/>
                    <a:gd name="T1" fmla="*/ 0 h 5"/>
                    <a:gd name="T2" fmla="*/ 1 w 4"/>
                    <a:gd name="T3" fmla="*/ 2 h 5"/>
                    <a:gd name="T4" fmla="*/ 2 w 4"/>
                    <a:gd name="T5" fmla="*/ 4 h 5"/>
                    <a:gd name="T6" fmla="*/ 2 w 4"/>
                    <a:gd name="T7" fmla="*/ 3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cubicBezTo>
                        <a:pt x="0" y="1"/>
                        <a:pt x="0" y="2"/>
                        <a:pt x="1" y="2"/>
                      </a:cubicBezTo>
                      <a:cubicBezTo>
                        <a:pt x="1" y="3"/>
                        <a:pt x="4" y="5"/>
                        <a:pt x="4" y="4"/>
                      </a:cubicBezTo>
                      <a:cubicBezTo>
                        <a:pt x="4" y="3"/>
                        <a:pt x="3" y="3"/>
                        <a:pt x="2" y="3"/>
                      </a:cubicBezTo>
                      <a:cubicBezTo>
                        <a:pt x="2" y="2"/>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49" name="Freeform 9530">
                  <a:extLst>
                    <a:ext uri="{FF2B5EF4-FFF2-40B4-BE49-F238E27FC236}">
                      <a16:creationId xmlns:a16="http://schemas.microsoft.com/office/drawing/2014/main" id="{557B08A2-0F28-CC14-2654-46884CFCC122}"/>
                    </a:ext>
                  </a:extLst>
                </p:cNvPr>
                <p:cNvSpPr>
                  <a:spLocks/>
                </p:cNvSpPr>
                <p:nvPr/>
              </p:nvSpPr>
              <p:spPr bwMode="auto">
                <a:xfrm>
                  <a:off x="4476" y="2645"/>
                  <a:ext cx="4" cy="1"/>
                </a:xfrm>
                <a:custGeom>
                  <a:avLst/>
                  <a:gdLst>
                    <a:gd name="T0" fmla="*/ 2 w 4"/>
                    <a:gd name="T1" fmla="*/ 1 h 2"/>
                    <a:gd name="T2" fmla="*/ 4 w 4"/>
                    <a:gd name="T3" fmla="*/ 1 h 2"/>
                    <a:gd name="T4" fmla="*/ 2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2" y="2"/>
                      </a:moveTo>
                      <a:cubicBezTo>
                        <a:pt x="0" y="0"/>
                        <a:pt x="4" y="1"/>
                        <a:pt x="4" y="2"/>
                      </a:cubicBezTo>
                      <a:cubicBezTo>
                        <a:pt x="4" y="2"/>
                        <a:pt x="2" y="1"/>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0" name="Freeform 9531">
                  <a:extLst>
                    <a:ext uri="{FF2B5EF4-FFF2-40B4-BE49-F238E27FC236}">
                      <a16:creationId xmlns:a16="http://schemas.microsoft.com/office/drawing/2014/main" id="{93826F0D-C063-16C5-45CF-26D4A9264534}"/>
                    </a:ext>
                  </a:extLst>
                </p:cNvPr>
                <p:cNvSpPr>
                  <a:spLocks/>
                </p:cNvSpPr>
                <p:nvPr/>
              </p:nvSpPr>
              <p:spPr bwMode="auto">
                <a:xfrm>
                  <a:off x="4486" y="2660"/>
                  <a:ext cx="4" cy="4"/>
                </a:xfrm>
                <a:custGeom>
                  <a:avLst/>
                  <a:gdLst>
                    <a:gd name="T0" fmla="*/ 1 w 5"/>
                    <a:gd name="T1" fmla="*/ 0 h 5"/>
                    <a:gd name="T2" fmla="*/ 2 w 5"/>
                    <a:gd name="T3" fmla="*/ 2 h 5"/>
                    <a:gd name="T4" fmla="*/ 1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0" y="1"/>
                        <a:pt x="5" y="5"/>
                        <a:pt x="5" y="2"/>
                      </a:cubicBezTo>
                      <a:cubicBezTo>
                        <a:pt x="4"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1" name="Freeform 9532">
                  <a:extLst>
                    <a:ext uri="{FF2B5EF4-FFF2-40B4-BE49-F238E27FC236}">
                      <a16:creationId xmlns:a16="http://schemas.microsoft.com/office/drawing/2014/main" id="{12602D29-A3A7-61C8-516D-0881DB5EE79A}"/>
                    </a:ext>
                  </a:extLst>
                </p:cNvPr>
                <p:cNvSpPr>
                  <a:spLocks/>
                </p:cNvSpPr>
                <p:nvPr/>
              </p:nvSpPr>
              <p:spPr bwMode="auto">
                <a:xfrm>
                  <a:off x="4489" y="2652"/>
                  <a:ext cx="2" cy="5"/>
                </a:xfrm>
                <a:custGeom>
                  <a:avLst/>
                  <a:gdLst>
                    <a:gd name="T0" fmla="*/ 0 w 3"/>
                    <a:gd name="T1" fmla="*/ 3 h 6"/>
                    <a:gd name="T2" fmla="*/ 1 w 3"/>
                    <a:gd name="T3" fmla="*/ 3 h 6"/>
                    <a:gd name="T4" fmla="*/ 1 w 3"/>
                    <a:gd name="T5" fmla="*/ 3 h 6"/>
                    <a:gd name="T6" fmla="*/ 0 w 3"/>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3"/>
                      </a:moveTo>
                      <a:cubicBezTo>
                        <a:pt x="0" y="0"/>
                        <a:pt x="3" y="4"/>
                        <a:pt x="3" y="6"/>
                      </a:cubicBezTo>
                      <a:cubicBezTo>
                        <a:pt x="3" y="5"/>
                        <a:pt x="2" y="4"/>
                        <a:pt x="2" y="4"/>
                      </a:cubicBezTo>
                      <a:cubicBezTo>
                        <a:pt x="1" y="3"/>
                        <a:pt x="0" y="3"/>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2" name="Freeform 9533">
                  <a:extLst>
                    <a:ext uri="{FF2B5EF4-FFF2-40B4-BE49-F238E27FC236}">
                      <a16:creationId xmlns:a16="http://schemas.microsoft.com/office/drawing/2014/main" id="{26414D2D-66D3-3064-D74F-066A6BAEFA1A}"/>
                    </a:ext>
                  </a:extLst>
                </p:cNvPr>
                <p:cNvSpPr>
                  <a:spLocks/>
                </p:cNvSpPr>
                <p:nvPr/>
              </p:nvSpPr>
              <p:spPr bwMode="auto">
                <a:xfrm>
                  <a:off x="4488" y="2646"/>
                  <a:ext cx="3" cy="4"/>
                </a:xfrm>
                <a:custGeom>
                  <a:avLst/>
                  <a:gdLst>
                    <a:gd name="T0" fmla="*/ 0 w 4"/>
                    <a:gd name="T1" fmla="*/ 0 h 4"/>
                    <a:gd name="T2" fmla="*/ 2 w 4"/>
                    <a:gd name="T3" fmla="*/ 3 h 4"/>
                    <a:gd name="T4" fmla="*/ 1 w 4"/>
                    <a:gd name="T5" fmla="*/ 1 h 4"/>
                    <a:gd name="T6" fmla="*/ 0 60000 65536"/>
                    <a:gd name="T7" fmla="*/ 0 60000 65536"/>
                    <a:gd name="T8" fmla="*/ 0 60000 65536"/>
                  </a:gdLst>
                  <a:ahLst/>
                  <a:cxnLst>
                    <a:cxn ang="T6">
                      <a:pos x="T0" y="T1"/>
                    </a:cxn>
                    <a:cxn ang="T7">
                      <a:pos x="T2" y="T3"/>
                    </a:cxn>
                    <a:cxn ang="T8">
                      <a:pos x="T4" y="T5"/>
                    </a:cxn>
                  </a:cxnLst>
                  <a:rect l="0" t="0" r="r" b="b"/>
                  <a:pathLst>
                    <a:path w="4" h="4">
                      <a:moveTo>
                        <a:pt x="0" y="0"/>
                      </a:moveTo>
                      <a:cubicBezTo>
                        <a:pt x="0" y="3"/>
                        <a:pt x="3" y="4"/>
                        <a:pt x="4" y="3"/>
                      </a:cubicBezTo>
                      <a:cubicBezTo>
                        <a:pt x="3"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3" name="Freeform 9534">
                  <a:extLst>
                    <a:ext uri="{FF2B5EF4-FFF2-40B4-BE49-F238E27FC236}">
                      <a16:creationId xmlns:a16="http://schemas.microsoft.com/office/drawing/2014/main" id="{27CA346F-8DB1-03E4-22C9-45C5D57D8F45}"/>
                    </a:ext>
                  </a:extLst>
                </p:cNvPr>
                <p:cNvSpPr>
                  <a:spLocks/>
                </p:cNvSpPr>
                <p:nvPr/>
              </p:nvSpPr>
              <p:spPr bwMode="auto">
                <a:xfrm>
                  <a:off x="4483" y="2643"/>
                  <a:ext cx="2" cy="3"/>
                </a:xfrm>
                <a:custGeom>
                  <a:avLst/>
                  <a:gdLst>
                    <a:gd name="T0" fmla="*/ 0 w 3"/>
                    <a:gd name="T1" fmla="*/ 1 h 3"/>
                    <a:gd name="T2" fmla="*/ 1 w 3"/>
                    <a:gd name="T3" fmla="*/ 3 h 3"/>
                    <a:gd name="T4" fmla="*/ 1 w 3"/>
                    <a:gd name="T5" fmla="*/ 1 h 3"/>
                    <a:gd name="T6" fmla="*/ 0 60000 65536"/>
                    <a:gd name="T7" fmla="*/ 0 60000 65536"/>
                    <a:gd name="T8" fmla="*/ 0 60000 65536"/>
                  </a:gdLst>
                  <a:ahLst/>
                  <a:cxnLst>
                    <a:cxn ang="T6">
                      <a:pos x="T0" y="T1"/>
                    </a:cxn>
                    <a:cxn ang="T7">
                      <a:pos x="T2" y="T3"/>
                    </a:cxn>
                    <a:cxn ang="T8">
                      <a:pos x="T4" y="T5"/>
                    </a:cxn>
                  </a:cxnLst>
                  <a:rect l="0" t="0" r="r" b="b"/>
                  <a:pathLst>
                    <a:path w="3" h="3">
                      <a:moveTo>
                        <a:pt x="0" y="1"/>
                      </a:moveTo>
                      <a:cubicBezTo>
                        <a:pt x="1" y="0"/>
                        <a:pt x="3" y="1"/>
                        <a:pt x="3" y="3"/>
                      </a:cubicBezTo>
                      <a:cubicBezTo>
                        <a:pt x="3" y="2"/>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4" name="Freeform 9535">
                  <a:extLst>
                    <a:ext uri="{FF2B5EF4-FFF2-40B4-BE49-F238E27FC236}">
                      <a16:creationId xmlns:a16="http://schemas.microsoft.com/office/drawing/2014/main" id="{3EE530C2-631C-C501-EFFC-54A9E3007845}"/>
                    </a:ext>
                  </a:extLst>
                </p:cNvPr>
                <p:cNvSpPr>
                  <a:spLocks/>
                </p:cNvSpPr>
                <p:nvPr/>
              </p:nvSpPr>
              <p:spPr bwMode="auto">
                <a:xfrm>
                  <a:off x="4493" y="2658"/>
                  <a:ext cx="2" cy="2"/>
                </a:xfrm>
                <a:custGeom>
                  <a:avLst/>
                  <a:gdLst>
                    <a:gd name="T0" fmla="*/ 0 w 3"/>
                    <a:gd name="T1" fmla="*/ 1 h 2"/>
                    <a:gd name="T2" fmla="*/ 1 w 3"/>
                    <a:gd name="T3" fmla="*/ 0 h 2"/>
                    <a:gd name="T4" fmla="*/ 0 w 3"/>
                    <a:gd name="T5" fmla="*/ 1 h 2"/>
                    <a:gd name="T6" fmla="*/ 0 60000 65536"/>
                    <a:gd name="T7" fmla="*/ 0 60000 65536"/>
                    <a:gd name="T8" fmla="*/ 0 60000 65536"/>
                  </a:gdLst>
                  <a:ahLst/>
                  <a:cxnLst>
                    <a:cxn ang="T6">
                      <a:pos x="T0" y="T1"/>
                    </a:cxn>
                    <a:cxn ang="T7">
                      <a:pos x="T2" y="T3"/>
                    </a:cxn>
                    <a:cxn ang="T8">
                      <a:pos x="T4" y="T5"/>
                    </a:cxn>
                  </a:cxnLst>
                  <a:rect l="0" t="0" r="r" b="b"/>
                  <a:pathLst>
                    <a:path w="3" h="2">
                      <a:moveTo>
                        <a:pt x="0" y="1"/>
                      </a:moveTo>
                      <a:cubicBezTo>
                        <a:pt x="0" y="2"/>
                        <a:pt x="3" y="2"/>
                        <a:pt x="2" y="0"/>
                      </a:cubicBezTo>
                      <a:cubicBezTo>
                        <a:pt x="2" y="1"/>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5" name="Freeform 9536">
                  <a:extLst>
                    <a:ext uri="{FF2B5EF4-FFF2-40B4-BE49-F238E27FC236}">
                      <a16:creationId xmlns:a16="http://schemas.microsoft.com/office/drawing/2014/main" id="{270B3BFF-46FF-5625-5B5B-18D942F8F042}"/>
                    </a:ext>
                  </a:extLst>
                </p:cNvPr>
                <p:cNvSpPr>
                  <a:spLocks/>
                </p:cNvSpPr>
                <p:nvPr/>
              </p:nvSpPr>
              <p:spPr bwMode="auto">
                <a:xfrm>
                  <a:off x="4493" y="2652"/>
                  <a:ext cx="3" cy="4"/>
                </a:xfrm>
                <a:custGeom>
                  <a:avLst/>
                  <a:gdLst>
                    <a:gd name="T0" fmla="*/ 0 w 4"/>
                    <a:gd name="T1" fmla="*/ 1 h 5"/>
                    <a:gd name="T2" fmla="*/ 2 w 4"/>
                    <a:gd name="T3" fmla="*/ 2 h 5"/>
                    <a:gd name="T4" fmla="*/ 2 w 4"/>
                    <a:gd name="T5" fmla="*/ 2 h 5"/>
                    <a:gd name="T6" fmla="*/ 0 w 4"/>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0" y="1"/>
                      </a:moveTo>
                      <a:cubicBezTo>
                        <a:pt x="0" y="0"/>
                        <a:pt x="4" y="3"/>
                        <a:pt x="4" y="5"/>
                      </a:cubicBezTo>
                      <a:cubicBezTo>
                        <a:pt x="4" y="4"/>
                        <a:pt x="4" y="3"/>
                        <a:pt x="3" y="3"/>
                      </a:cubicBezTo>
                      <a:cubicBezTo>
                        <a:pt x="3" y="1"/>
                        <a:pt x="2"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6" name="Freeform 9537">
                  <a:extLst>
                    <a:ext uri="{FF2B5EF4-FFF2-40B4-BE49-F238E27FC236}">
                      <a16:creationId xmlns:a16="http://schemas.microsoft.com/office/drawing/2014/main" id="{35F521AE-2BC8-3F67-F45C-614782124432}"/>
                    </a:ext>
                  </a:extLst>
                </p:cNvPr>
                <p:cNvSpPr>
                  <a:spLocks/>
                </p:cNvSpPr>
                <p:nvPr/>
              </p:nvSpPr>
              <p:spPr bwMode="auto">
                <a:xfrm>
                  <a:off x="4494" y="2650"/>
                  <a:ext cx="2" cy="2"/>
                </a:xfrm>
                <a:custGeom>
                  <a:avLst/>
                  <a:gdLst>
                    <a:gd name="T0" fmla="*/ 0 w 3"/>
                    <a:gd name="T1" fmla="*/ 0 h 3"/>
                    <a:gd name="T2" fmla="*/ 1 w 3"/>
                    <a:gd name="T3" fmla="*/ 1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1" y="0"/>
                        <a:pt x="3" y="2"/>
                        <a:pt x="3" y="3"/>
                      </a:cubicBezTo>
                      <a:cubicBezTo>
                        <a:pt x="2" y="3"/>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7" name="Freeform 9538">
                  <a:extLst>
                    <a:ext uri="{FF2B5EF4-FFF2-40B4-BE49-F238E27FC236}">
                      <a16:creationId xmlns:a16="http://schemas.microsoft.com/office/drawing/2014/main" id="{A39BBB38-3BCC-BDD4-615A-2ECF001DB72B}"/>
                    </a:ext>
                  </a:extLst>
                </p:cNvPr>
                <p:cNvSpPr>
                  <a:spLocks/>
                </p:cNvSpPr>
                <p:nvPr/>
              </p:nvSpPr>
              <p:spPr bwMode="auto">
                <a:xfrm>
                  <a:off x="4438" y="2984"/>
                  <a:ext cx="31" cy="36"/>
                </a:xfrm>
                <a:custGeom>
                  <a:avLst/>
                  <a:gdLst>
                    <a:gd name="T0" fmla="*/ 4 w 38"/>
                    <a:gd name="T1" fmla="*/ 3 h 43"/>
                    <a:gd name="T2" fmla="*/ 6 w 38"/>
                    <a:gd name="T3" fmla="*/ 2 h 43"/>
                    <a:gd name="T4" fmla="*/ 9 w 38"/>
                    <a:gd name="T5" fmla="*/ 3 h 43"/>
                    <a:gd name="T6" fmla="*/ 11 w 38"/>
                    <a:gd name="T7" fmla="*/ 3 h 43"/>
                    <a:gd name="T8" fmla="*/ 13 w 38"/>
                    <a:gd name="T9" fmla="*/ 7 h 43"/>
                    <a:gd name="T10" fmla="*/ 16 w 38"/>
                    <a:gd name="T11" fmla="*/ 8 h 43"/>
                    <a:gd name="T12" fmla="*/ 16 w 38"/>
                    <a:gd name="T13" fmla="*/ 11 h 43"/>
                    <a:gd name="T14" fmla="*/ 16 w 38"/>
                    <a:gd name="T15" fmla="*/ 13 h 43"/>
                    <a:gd name="T16" fmla="*/ 16 w 38"/>
                    <a:gd name="T17" fmla="*/ 15 h 43"/>
                    <a:gd name="T18" fmla="*/ 16 w 38"/>
                    <a:gd name="T19" fmla="*/ 17 h 43"/>
                    <a:gd name="T20" fmla="*/ 14 w 38"/>
                    <a:gd name="T21" fmla="*/ 19 h 43"/>
                    <a:gd name="T22" fmla="*/ 13 w 38"/>
                    <a:gd name="T23" fmla="*/ 19 h 43"/>
                    <a:gd name="T24" fmla="*/ 11 w 38"/>
                    <a:gd name="T25" fmla="*/ 20 h 43"/>
                    <a:gd name="T26" fmla="*/ 11 w 38"/>
                    <a:gd name="T27" fmla="*/ 20 h 43"/>
                    <a:gd name="T28" fmla="*/ 9 w 38"/>
                    <a:gd name="T29" fmla="*/ 19 h 43"/>
                    <a:gd name="T30" fmla="*/ 7 w 38"/>
                    <a:gd name="T31" fmla="*/ 19 h 43"/>
                    <a:gd name="T32" fmla="*/ 5 w 38"/>
                    <a:gd name="T33" fmla="*/ 17 h 43"/>
                    <a:gd name="T34" fmla="*/ 3 w 38"/>
                    <a:gd name="T35" fmla="*/ 15 h 43"/>
                    <a:gd name="T36" fmla="*/ 2 w 38"/>
                    <a:gd name="T37" fmla="*/ 13 h 43"/>
                    <a:gd name="T38" fmla="*/ 2 w 38"/>
                    <a:gd name="T39" fmla="*/ 11 h 43"/>
                    <a:gd name="T40" fmla="*/ 1 w 38"/>
                    <a:gd name="T41" fmla="*/ 8 h 43"/>
                    <a:gd name="T42" fmla="*/ 1 w 38"/>
                    <a:gd name="T43" fmla="*/ 6 h 43"/>
                    <a:gd name="T44" fmla="*/ 2 w 38"/>
                    <a:gd name="T45" fmla="*/ 4 h 43"/>
                    <a:gd name="T46" fmla="*/ 2 w 38"/>
                    <a:gd name="T47" fmla="*/ 3 h 43"/>
                    <a:gd name="T48" fmla="*/ 4 w 38"/>
                    <a:gd name="T49" fmla="*/ 3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8" h="43">
                      <a:moveTo>
                        <a:pt x="9" y="3"/>
                      </a:moveTo>
                      <a:cubicBezTo>
                        <a:pt x="11" y="4"/>
                        <a:pt x="12" y="0"/>
                        <a:pt x="14" y="2"/>
                      </a:cubicBezTo>
                      <a:cubicBezTo>
                        <a:pt x="16" y="4"/>
                        <a:pt x="18" y="2"/>
                        <a:pt x="19" y="3"/>
                      </a:cubicBezTo>
                      <a:cubicBezTo>
                        <a:pt x="21" y="6"/>
                        <a:pt x="24" y="5"/>
                        <a:pt x="25" y="7"/>
                      </a:cubicBezTo>
                      <a:cubicBezTo>
                        <a:pt x="26" y="9"/>
                        <a:pt x="30" y="10"/>
                        <a:pt x="30" y="13"/>
                      </a:cubicBezTo>
                      <a:cubicBezTo>
                        <a:pt x="31" y="14"/>
                        <a:pt x="34" y="16"/>
                        <a:pt x="34" y="17"/>
                      </a:cubicBezTo>
                      <a:cubicBezTo>
                        <a:pt x="33" y="19"/>
                        <a:pt x="36" y="20"/>
                        <a:pt x="35" y="22"/>
                      </a:cubicBezTo>
                      <a:cubicBezTo>
                        <a:pt x="35" y="23"/>
                        <a:pt x="38" y="26"/>
                        <a:pt x="36" y="26"/>
                      </a:cubicBezTo>
                      <a:cubicBezTo>
                        <a:pt x="35" y="26"/>
                        <a:pt x="38" y="31"/>
                        <a:pt x="37" y="31"/>
                      </a:cubicBezTo>
                      <a:cubicBezTo>
                        <a:pt x="35" y="32"/>
                        <a:pt x="38" y="35"/>
                        <a:pt x="35" y="35"/>
                      </a:cubicBezTo>
                      <a:cubicBezTo>
                        <a:pt x="34" y="35"/>
                        <a:pt x="35" y="40"/>
                        <a:pt x="32" y="40"/>
                      </a:cubicBezTo>
                      <a:cubicBezTo>
                        <a:pt x="31" y="39"/>
                        <a:pt x="31" y="43"/>
                        <a:pt x="29" y="41"/>
                      </a:cubicBezTo>
                      <a:cubicBezTo>
                        <a:pt x="28" y="40"/>
                        <a:pt x="28" y="43"/>
                        <a:pt x="26" y="42"/>
                      </a:cubicBezTo>
                      <a:cubicBezTo>
                        <a:pt x="25" y="41"/>
                        <a:pt x="25" y="43"/>
                        <a:pt x="23" y="42"/>
                      </a:cubicBezTo>
                      <a:cubicBezTo>
                        <a:pt x="22" y="40"/>
                        <a:pt x="21" y="42"/>
                        <a:pt x="19" y="41"/>
                      </a:cubicBezTo>
                      <a:cubicBezTo>
                        <a:pt x="18" y="39"/>
                        <a:pt x="16" y="41"/>
                        <a:pt x="15" y="39"/>
                      </a:cubicBezTo>
                      <a:cubicBezTo>
                        <a:pt x="14" y="37"/>
                        <a:pt x="12" y="38"/>
                        <a:pt x="11" y="35"/>
                      </a:cubicBezTo>
                      <a:cubicBezTo>
                        <a:pt x="10" y="34"/>
                        <a:pt x="8" y="33"/>
                        <a:pt x="7" y="31"/>
                      </a:cubicBezTo>
                      <a:cubicBezTo>
                        <a:pt x="7" y="30"/>
                        <a:pt x="5" y="29"/>
                        <a:pt x="5" y="28"/>
                      </a:cubicBezTo>
                      <a:cubicBezTo>
                        <a:pt x="5" y="25"/>
                        <a:pt x="1" y="23"/>
                        <a:pt x="2" y="21"/>
                      </a:cubicBezTo>
                      <a:cubicBezTo>
                        <a:pt x="3" y="20"/>
                        <a:pt x="1" y="18"/>
                        <a:pt x="1" y="17"/>
                      </a:cubicBezTo>
                      <a:cubicBezTo>
                        <a:pt x="2" y="15"/>
                        <a:pt x="0" y="13"/>
                        <a:pt x="1" y="11"/>
                      </a:cubicBezTo>
                      <a:cubicBezTo>
                        <a:pt x="2" y="11"/>
                        <a:pt x="1" y="8"/>
                        <a:pt x="2" y="8"/>
                      </a:cubicBezTo>
                      <a:cubicBezTo>
                        <a:pt x="5" y="7"/>
                        <a:pt x="4" y="4"/>
                        <a:pt x="5" y="4"/>
                      </a:cubicBezTo>
                      <a:cubicBezTo>
                        <a:pt x="8" y="5"/>
                        <a:pt x="7" y="2"/>
                        <a:pt x="9"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8" name="Freeform 9539">
                  <a:extLst>
                    <a:ext uri="{FF2B5EF4-FFF2-40B4-BE49-F238E27FC236}">
                      <a16:creationId xmlns:a16="http://schemas.microsoft.com/office/drawing/2014/main" id="{AA60B243-F05E-5161-E151-5499AF5D2B7E}"/>
                    </a:ext>
                  </a:extLst>
                </p:cNvPr>
                <p:cNvSpPr>
                  <a:spLocks/>
                </p:cNvSpPr>
                <p:nvPr/>
              </p:nvSpPr>
              <p:spPr bwMode="auto">
                <a:xfrm>
                  <a:off x="4438" y="2993"/>
                  <a:ext cx="31" cy="27"/>
                </a:xfrm>
                <a:custGeom>
                  <a:avLst/>
                  <a:gdLst>
                    <a:gd name="T0" fmla="*/ 16 w 38"/>
                    <a:gd name="T1" fmla="*/ 6 h 32"/>
                    <a:gd name="T2" fmla="*/ 13 w 38"/>
                    <a:gd name="T3" fmla="*/ 8 h 32"/>
                    <a:gd name="T4" fmla="*/ 13 w 38"/>
                    <a:gd name="T5" fmla="*/ 9 h 32"/>
                    <a:gd name="T6" fmla="*/ 11 w 38"/>
                    <a:gd name="T7" fmla="*/ 9 h 32"/>
                    <a:gd name="T8" fmla="*/ 10 w 38"/>
                    <a:gd name="T9" fmla="*/ 9 h 32"/>
                    <a:gd name="T10" fmla="*/ 8 w 38"/>
                    <a:gd name="T11" fmla="*/ 8 h 32"/>
                    <a:gd name="T12" fmla="*/ 6 w 38"/>
                    <a:gd name="T13" fmla="*/ 8 h 32"/>
                    <a:gd name="T14" fmla="*/ 5 w 38"/>
                    <a:gd name="T15" fmla="*/ 6 h 32"/>
                    <a:gd name="T16" fmla="*/ 2 w 38"/>
                    <a:gd name="T17" fmla="*/ 4 h 32"/>
                    <a:gd name="T18" fmla="*/ 2 w 38"/>
                    <a:gd name="T19" fmla="*/ 3 h 32"/>
                    <a:gd name="T20" fmla="*/ 2 w 38"/>
                    <a:gd name="T21" fmla="*/ 0 h 32"/>
                    <a:gd name="T22" fmla="*/ 1 w 38"/>
                    <a:gd name="T23" fmla="*/ 0 h 32"/>
                    <a:gd name="T24" fmla="*/ 1 w 38"/>
                    <a:gd name="T25" fmla="*/ 3 h 32"/>
                    <a:gd name="T26" fmla="*/ 2 w 38"/>
                    <a:gd name="T27" fmla="*/ 5 h 32"/>
                    <a:gd name="T28" fmla="*/ 2 w 38"/>
                    <a:gd name="T29" fmla="*/ 8 h 32"/>
                    <a:gd name="T30" fmla="*/ 3 w 38"/>
                    <a:gd name="T31" fmla="*/ 10 h 32"/>
                    <a:gd name="T32" fmla="*/ 5 w 38"/>
                    <a:gd name="T33" fmla="*/ 12 h 32"/>
                    <a:gd name="T34" fmla="*/ 7 w 38"/>
                    <a:gd name="T35" fmla="*/ 14 h 32"/>
                    <a:gd name="T36" fmla="*/ 9 w 38"/>
                    <a:gd name="T37" fmla="*/ 15 h 32"/>
                    <a:gd name="T38" fmla="*/ 11 w 38"/>
                    <a:gd name="T39" fmla="*/ 16 h 32"/>
                    <a:gd name="T40" fmla="*/ 11 w 38"/>
                    <a:gd name="T41" fmla="*/ 16 h 32"/>
                    <a:gd name="T42" fmla="*/ 13 w 38"/>
                    <a:gd name="T43" fmla="*/ 15 h 32"/>
                    <a:gd name="T44" fmla="*/ 14 w 38"/>
                    <a:gd name="T45" fmla="*/ 14 h 32"/>
                    <a:gd name="T46" fmla="*/ 16 w 38"/>
                    <a:gd name="T47" fmla="*/ 12 h 32"/>
                    <a:gd name="T48" fmla="*/ 16 w 38"/>
                    <a:gd name="T49" fmla="*/ 10 h 32"/>
                    <a:gd name="T50" fmla="*/ 16 w 38"/>
                    <a:gd name="T51" fmla="*/ 8 h 32"/>
                    <a:gd name="T52" fmla="*/ 16 w 38"/>
                    <a:gd name="T53" fmla="*/ 6 h 32"/>
                    <a:gd name="T54" fmla="*/ 16 w 38"/>
                    <a:gd name="T55" fmla="*/ 6 h 3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8" h="32">
                      <a:moveTo>
                        <a:pt x="35" y="12"/>
                      </a:moveTo>
                      <a:cubicBezTo>
                        <a:pt x="33" y="12"/>
                        <a:pt x="34" y="16"/>
                        <a:pt x="31" y="16"/>
                      </a:cubicBezTo>
                      <a:cubicBezTo>
                        <a:pt x="30" y="16"/>
                        <a:pt x="31" y="20"/>
                        <a:pt x="28" y="18"/>
                      </a:cubicBezTo>
                      <a:cubicBezTo>
                        <a:pt x="27" y="17"/>
                        <a:pt x="27" y="20"/>
                        <a:pt x="25" y="18"/>
                      </a:cubicBezTo>
                      <a:cubicBezTo>
                        <a:pt x="24" y="17"/>
                        <a:pt x="24" y="20"/>
                        <a:pt x="22" y="18"/>
                      </a:cubicBezTo>
                      <a:cubicBezTo>
                        <a:pt x="21" y="17"/>
                        <a:pt x="20" y="19"/>
                        <a:pt x="18" y="17"/>
                      </a:cubicBezTo>
                      <a:cubicBezTo>
                        <a:pt x="17" y="16"/>
                        <a:pt x="16" y="17"/>
                        <a:pt x="14" y="15"/>
                      </a:cubicBezTo>
                      <a:cubicBezTo>
                        <a:pt x="13" y="13"/>
                        <a:pt x="11" y="14"/>
                        <a:pt x="10" y="12"/>
                      </a:cubicBezTo>
                      <a:cubicBezTo>
                        <a:pt x="10" y="10"/>
                        <a:pt x="7" y="10"/>
                        <a:pt x="6" y="8"/>
                      </a:cubicBezTo>
                      <a:cubicBezTo>
                        <a:pt x="6" y="6"/>
                        <a:pt x="4" y="5"/>
                        <a:pt x="4" y="4"/>
                      </a:cubicBezTo>
                      <a:cubicBezTo>
                        <a:pt x="4" y="2"/>
                        <a:pt x="3" y="1"/>
                        <a:pt x="2" y="0"/>
                      </a:cubicBezTo>
                      <a:cubicBezTo>
                        <a:pt x="2" y="0"/>
                        <a:pt x="2" y="0"/>
                        <a:pt x="1" y="0"/>
                      </a:cubicBezTo>
                      <a:cubicBezTo>
                        <a:pt x="0" y="2"/>
                        <a:pt x="2" y="4"/>
                        <a:pt x="1" y="6"/>
                      </a:cubicBezTo>
                      <a:cubicBezTo>
                        <a:pt x="1" y="7"/>
                        <a:pt x="3" y="9"/>
                        <a:pt x="2" y="10"/>
                      </a:cubicBezTo>
                      <a:cubicBezTo>
                        <a:pt x="1" y="12"/>
                        <a:pt x="5" y="14"/>
                        <a:pt x="5" y="17"/>
                      </a:cubicBezTo>
                      <a:cubicBezTo>
                        <a:pt x="5" y="18"/>
                        <a:pt x="7" y="19"/>
                        <a:pt x="7" y="20"/>
                      </a:cubicBezTo>
                      <a:cubicBezTo>
                        <a:pt x="8" y="22"/>
                        <a:pt x="10" y="23"/>
                        <a:pt x="11" y="24"/>
                      </a:cubicBezTo>
                      <a:cubicBezTo>
                        <a:pt x="12" y="27"/>
                        <a:pt x="14" y="26"/>
                        <a:pt x="15" y="28"/>
                      </a:cubicBezTo>
                      <a:cubicBezTo>
                        <a:pt x="16" y="30"/>
                        <a:pt x="18" y="28"/>
                        <a:pt x="19" y="30"/>
                      </a:cubicBezTo>
                      <a:cubicBezTo>
                        <a:pt x="21" y="31"/>
                        <a:pt x="22" y="29"/>
                        <a:pt x="23" y="31"/>
                      </a:cubicBezTo>
                      <a:cubicBezTo>
                        <a:pt x="25" y="32"/>
                        <a:pt x="25" y="30"/>
                        <a:pt x="26" y="31"/>
                      </a:cubicBezTo>
                      <a:cubicBezTo>
                        <a:pt x="28" y="32"/>
                        <a:pt x="28" y="29"/>
                        <a:pt x="29" y="30"/>
                      </a:cubicBezTo>
                      <a:cubicBezTo>
                        <a:pt x="31" y="32"/>
                        <a:pt x="31" y="28"/>
                        <a:pt x="32" y="29"/>
                      </a:cubicBezTo>
                      <a:cubicBezTo>
                        <a:pt x="35" y="29"/>
                        <a:pt x="34" y="24"/>
                        <a:pt x="35" y="24"/>
                      </a:cubicBezTo>
                      <a:cubicBezTo>
                        <a:pt x="38" y="24"/>
                        <a:pt x="35" y="21"/>
                        <a:pt x="37" y="20"/>
                      </a:cubicBezTo>
                      <a:cubicBezTo>
                        <a:pt x="38" y="20"/>
                        <a:pt x="35" y="15"/>
                        <a:pt x="36" y="15"/>
                      </a:cubicBezTo>
                      <a:cubicBezTo>
                        <a:pt x="38" y="15"/>
                        <a:pt x="36" y="13"/>
                        <a:pt x="35" y="11"/>
                      </a:cubicBezTo>
                      <a:cubicBezTo>
                        <a:pt x="35" y="12"/>
                        <a:pt x="35" y="12"/>
                        <a:pt x="35" y="12"/>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59" name="Freeform 9540">
                  <a:extLst>
                    <a:ext uri="{FF2B5EF4-FFF2-40B4-BE49-F238E27FC236}">
                      <a16:creationId xmlns:a16="http://schemas.microsoft.com/office/drawing/2014/main" id="{AF8DE96F-1B16-D974-1CC1-3F793A8C54EF}"/>
                    </a:ext>
                  </a:extLst>
                </p:cNvPr>
                <p:cNvSpPr>
                  <a:spLocks/>
                </p:cNvSpPr>
                <p:nvPr/>
              </p:nvSpPr>
              <p:spPr bwMode="auto">
                <a:xfrm>
                  <a:off x="4443" y="3002"/>
                  <a:ext cx="26" cy="18"/>
                </a:xfrm>
                <a:custGeom>
                  <a:avLst/>
                  <a:gdLst>
                    <a:gd name="T0" fmla="*/ 13 w 32"/>
                    <a:gd name="T1" fmla="*/ 1 h 21"/>
                    <a:gd name="T2" fmla="*/ 12 w 32"/>
                    <a:gd name="T3" fmla="*/ 2 h 21"/>
                    <a:gd name="T4" fmla="*/ 12 w 32"/>
                    <a:gd name="T5" fmla="*/ 3 h 21"/>
                    <a:gd name="T6" fmla="*/ 12 w 32"/>
                    <a:gd name="T7" fmla="*/ 6 h 21"/>
                    <a:gd name="T8" fmla="*/ 11 w 32"/>
                    <a:gd name="T9" fmla="*/ 8 h 21"/>
                    <a:gd name="T10" fmla="*/ 9 w 32"/>
                    <a:gd name="T11" fmla="*/ 9 h 21"/>
                    <a:gd name="T12" fmla="*/ 8 w 32"/>
                    <a:gd name="T13" fmla="*/ 9 h 21"/>
                    <a:gd name="T14" fmla="*/ 7 w 32"/>
                    <a:gd name="T15" fmla="*/ 9 h 21"/>
                    <a:gd name="T16" fmla="*/ 5 w 32"/>
                    <a:gd name="T17" fmla="*/ 8 h 21"/>
                    <a:gd name="T18" fmla="*/ 3 w 32"/>
                    <a:gd name="T19" fmla="*/ 7 h 21"/>
                    <a:gd name="T20" fmla="*/ 2 w 32"/>
                    <a:gd name="T21" fmla="*/ 6 h 21"/>
                    <a:gd name="T22" fmla="*/ 0 w 32"/>
                    <a:gd name="T23" fmla="*/ 4 h 21"/>
                    <a:gd name="T24" fmla="*/ 1 w 32"/>
                    <a:gd name="T25" fmla="*/ 5 h 21"/>
                    <a:gd name="T26" fmla="*/ 2 w 32"/>
                    <a:gd name="T27" fmla="*/ 7 h 21"/>
                    <a:gd name="T28" fmla="*/ 4 w 32"/>
                    <a:gd name="T29" fmla="*/ 9 h 21"/>
                    <a:gd name="T30" fmla="*/ 6 w 32"/>
                    <a:gd name="T31" fmla="*/ 10 h 21"/>
                    <a:gd name="T32" fmla="*/ 7 w 32"/>
                    <a:gd name="T33" fmla="*/ 11 h 21"/>
                    <a:gd name="T34" fmla="*/ 9 w 32"/>
                    <a:gd name="T35" fmla="*/ 11 h 21"/>
                    <a:gd name="T36" fmla="*/ 10 w 32"/>
                    <a:gd name="T37" fmla="*/ 10 h 21"/>
                    <a:gd name="T38" fmla="*/ 11 w 32"/>
                    <a:gd name="T39" fmla="*/ 9 h 21"/>
                    <a:gd name="T40" fmla="*/ 13 w 32"/>
                    <a:gd name="T41" fmla="*/ 7 h 21"/>
                    <a:gd name="T42" fmla="*/ 13 w 32"/>
                    <a:gd name="T43" fmla="*/ 5 h 21"/>
                    <a:gd name="T44" fmla="*/ 13 w 32"/>
                    <a:gd name="T45" fmla="*/ 3 h 21"/>
                    <a:gd name="T46" fmla="*/ 13 w 32"/>
                    <a:gd name="T47" fmla="*/ 0 h 21"/>
                    <a:gd name="T48" fmla="*/ 13 w 32"/>
                    <a:gd name="T49" fmla="*/ 1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 h="21">
                      <a:moveTo>
                        <a:pt x="29" y="1"/>
                      </a:moveTo>
                      <a:cubicBezTo>
                        <a:pt x="28" y="1"/>
                        <a:pt x="28" y="1"/>
                        <a:pt x="28" y="2"/>
                      </a:cubicBezTo>
                      <a:cubicBezTo>
                        <a:pt x="28" y="3"/>
                        <a:pt x="29" y="6"/>
                        <a:pt x="28" y="6"/>
                      </a:cubicBezTo>
                      <a:cubicBezTo>
                        <a:pt x="27" y="7"/>
                        <a:pt x="29" y="10"/>
                        <a:pt x="27" y="10"/>
                      </a:cubicBezTo>
                      <a:cubicBezTo>
                        <a:pt x="25" y="10"/>
                        <a:pt x="27" y="15"/>
                        <a:pt x="24" y="14"/>
                      </a:cubicBezTo>
                      <a:cubicBezTo>
                        <a:pt x="22" y="14"/>
                        <a:pt x="23" y="18"/>
                        <a:pt x="21" y="16"/>
                      </a:cubicBezTo>
                      <a:cubicBezTo>
                        <a:pt x="20" y="15"/>
                        <a:pt x="19" y="18"/>
                        <a:pt x="18" y="17"/>
                      </a:cubicBezTo>
                      <a:cubicBezTo>
                        <a:pt x="17" y="16"/>
                        <a:pt x="16" y="18"/>
                        <a:pt x="15" y="16"/>
                      </a:cubicBezTo>
                      <a:cubicBezTo>
                        <a:pt x="14" y="15"/>
                        <a:pt x="12" y="17"/>
                        <a:pt x="11" y="15"/>
                      </a:cubicBezTo>
                      <a:cubicBezTo>
                        <a:pt x="9" y="14"/>
                        <a:pt x="8" y="15"/>
                        <a:pt x="7" y="13"/>
                      </a:cubicBezTo>
                      <a:cubicBezTo>
                        <a:pt x="6" y="12"/>
                        <a:pt x="3" y="13"/>
                        <a:pt x="3" y="10"/>
                      </a:cubicBezTo>
                      <a:cubicBezTo>
                        <a:pt x="2" y="9"/>
                        <a:pt x="1" y="9"/>
                        <a:pt x="0" y="8"/>
                      </a:cubicBezTo>
                      <a:cubicBezTo>
                        <a:pt x="1" y="8"/>
                        <a:pt x="1" y="9"/>
                        <a:pt x="1" y="9"/>
                      </a:cubicBezTo>
                      <a:cubicBezTo>
                        <a:pt x="2" y="11"/>
                        <a:pt x="4" y="12"/>
                        <a:pt x="5" y="13"/>
                      </a:cubicBezTo>
                      <a:cubicBezTo>
                        <a:pt x="6" y="16"/>
                        <a:pt x="8" y="15"/>
                        <a:pt x="9" y="17"/>
                      </a:cubicBezTo>
                      <a:cubicBezTo>
                        <a:pt x="10" y="19"/>
                        <a:pt x="12" y="17"/>
                        <a:pt x="13" y="19"/>
                      </a:cubicBezTo>
                      <a:cubicBezTo>
                        <a:pt x="15" y="20"/>
                        <a:pt x="16" y="18"/>
                        <a:pt x="17" y="20"/>
                      </a:cubicBezTo>
                      <a:cubicBezTo>
                        <a:pt x="19" y="21"/>
                        <a:pt x="19" y="19"/>
                        <a:pt x="20" y="20"/>
                      </a:cubicBezTo>
                      <a:cubicBezTo>
                        <a:pt x="22" y="21"/>
                        <a:pt x="22" y="18"/>
                        <a:pt x="23" y="19"/>
                      </a:cubicBezTo>
                      <a:cubicBezTo>
                        <a:pt x="25" y="21"/>
                        <a:pt x="25" y="17"/>
                        <a:pt x="26" y="18"/>
                      </a:cubicBezTo>
                      <a:cubicBezTo>
                        <a:pt x="29" y="18"/>
                        <a:pt x="28" y="13"/>
                        <a:pt x="29" y="13"/>
                      </a:cubicBezTo>
                      <a:cubicBezTo>
                        <a:pt x="32" y="13"/>
                        <a:pt x="29" y="10"/>
                        <a:pt x="31" y="9"/>
                      </a:cubicBezTo>
                      <a:cubicBezTo>
                        <a:pt x="32" y="9"/>
                        <a:pt x="29" y="4"/>
                        <a:pt x="30" y="4"/>
                      </a:cubicBezTo>
                      <a:cubicBezTo>
                        <a:pt x="32" y="4"/>
                        <a:pt x="30" y="2"/>
                        <a:pt x="29" y="0"/>
                      </a:cubicBezTo>
                      <a:cubicBezTo>
                        <a:pt x="29" y="1"/>
                        <a:pt x="29" y="1"/>
                        <a:pt x="29" y="1"/>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0" name="Freeform 9541">
                  <a:extLst>
                    <a:ext uri="{FF2B5EF4-FFF2-40B4-BE49-F238E27FC236}">
                      <a16:creationId xmlns:a16="http://schemas.microsoft.com/office/drawing/2014/main" id="{CF3B7555-463E-4C4D-CE94-E7A54F2DD3F5}"/>
                    </a:ext>
                  </a:extLst>
                </p:cNvPr>
                <p:cNvSpPr>
                  <a:spLocks/>
                </p:cNvSpPr>
                <p:nvPr/>
              </p:nvSpPr>
              <p:spPr bwMode="auto">
                <a:xfrm>
                  <a:off x="4443" y="2997"/>
                  <a:ext cx="3" cy="3"/>
                </a:xfrm>
                <a:custGeom>
                  <a:avLst/>
                  <a:gdLst>
                    <a:gd name="T0" fmla="*/ 0 w 3"/>
                    <a:gd name="T1" fmla="*/ 1 h 3"/>
                    <a:gd name="T2" fmla="*/ 2 w 3"/>
                    <a:gd name="T3" fmla="*/ 3 h 3"/>
                    <a:gd name="T4" fmla="*/ 3 w 3"/>
                    <a:gd name="T5" fmla="*/ 2 h 3"/>
                    <a:gd name="T6" fmla="*/ 0 w 3"/>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1"/>
                      </a:moveTo>
                      <a:cubicBezTo>
                        <a:pt x="1" y="0"/>
                        <a:pt x="2" y="2"/>
                        <a:pt x="2" y="3"/>
                      </a:cubicBezTo>
                      <a:cubicBezTo>
                        <a:pt x="3" y="3"/>
                        <a:pt x="3" y="2"/>
                        <a:pt x="3" y="2"/>
                      </a:cubicBezTo>
                      <a:cubicBezTo>
                        <a:pt x="2" y="1"/>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1" name="Freeform 9542">
                  <a:extLst>
                    <a:ext uri="{FF2B5EF4-FFF2-40B4-BE49-F238E27FC236}">
                      <a16:creationId xmlns:a16="http://schemas.microsoft.com/office/drawing/2014/main" id="{CE07D393-5BF4-47DF-FDC6-2B1DD1B5EA11}"/>
                    </a:ext>
                  </a:extLst>
                </p:cNvPr>
                <p:cNvSpPr>
                  <a:spLocks/>
                </p:cNvSpPr>
                <p:nvPr/>
              </p:nvSpPr>
              <p:spPr bwMode="auto">
                <a:xfrm>
                  <a:off x="4443" y="2993"/>
                  <a:ext cx="3" cy="3"/>
                </a:xfrm>
                <a:custGeom>
                  <a:avLst/>
                  <a:gdLst>
                    <a:gd name="T0" fmla="*/ 1 w 4"/>
                    <a:gd name="T1" fmla="*/ 0 h 3"/>
                    <a:gd name="T2" fmla="*/ 2 w 4"/>
                    <a:gd name="T3" fmla="*/ 2 h 3"/>
                    <a:gd name="T4" fmla="*/ 1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1" y="0"/>
                      </a:moveTo>
                      <a:cubicBezTo>
                        <a:pt x="0" y="2"/>
                        <a:pt x="3" y="3"/>
                        <a:pt x="4" y="2"/>
                      </a:cubicBezTo>
                      <a:cubicBezTo>
                        <a:pt x="3" y="1"/>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2" name="Freeform 9543">
                  <a:extLst>
                    <a:ext uri="{FF2B5EF4-FFF2-40B4-BE49-F238E27FC236}">
                      <a16:creationId xmlns:a16="http://schemas.microsoft.com/office/drawing/2014/main" id="{A9360DBC-5CF8-8F61-53E2-9258BB9D1202}"/>
                    </a:ext>
                  </a:extLst>
                </p:cNvPr>
                <p:cNvSpPr>
                  <a:spLocks/>
                </p:cNvSpPr>
                <p:nvPr/>
              </p:nvSpPr>
              <p:spPr bwMode="auto">
                <a:xfrm>
                  <a:off x="4448" y="2997"/>
                  <a:ext cx="4" cy="3"/>
                </a:xfrm>
                <a:custGeom>
                  <a:avLst/>
                  <a:gdLst>
                    <a:gd name="T0" fmla="*/ 0 w 4"/>
                    <a:gd name="T1" fmla="*/ 2 h 3"/>
                    <a:gd name="T2" fmla="*/ 1 w 4"/>
                    <a:gd name="T3" fmla="*/ 1 h 3"/>
                    <a:gd name="T4" fmla="*/ 4 w 4"/>
                    <a:gd name="T5" fmla="*/ 3 h 3"/>
                    <a:gd name="T6" fmla="*/ 0 w 4"/>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2"/>
                      </a:moveTo>
                      <a:cubicBezTo>
                        <a:pt x="0" y="1"/>
                        <a:pt x="1" y="1"/>
                        <a:pt x="1" y="1"/>
                      </a:cubicBezTo>
                      <a:cubicBezTo>
                        <a:pt x="2" y="1"/>
                        <a:pt x="4" y="2"/>
                        <a:pt x="4" y="3"/>
                      </a:cubicBezTo>
                      <a:cubicBezTo>
                        <a:pt x="3" y="3"/>
                        <a:pt x="1" y="0"/>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3" name="Freeform 9544">
                  <a:extLst>
                    <a:ext uri="{FF2B5EF4-FFF2-40B4-BE49-F238E27FC236}">
                      <a16:creationId xmlns:a16="http://schemas.microsoft.com/office/drawing/2014/main" id="{7FD7A9C7-29F7-8CEC-497E-42364B7989F8}"/>
                    </a:ext>
                  </a:extLst>
                </p:cNvPr>
                <p:cNvSpPr>
                  <a:spLocks/>
                </p:cNvSpPr>
                <p:nvPr/>
              </p:nvSpPr>
              <p:spPr bwMode="auto">
                <a:xfrm>
                  <a:off x="4448" y="2991"/>
                  <a:ext cx="4" cy="4"/>
                </a:xfrm>
                <a:custGeom>
                  <a:avLst/>
                  <a:gdLst>
                    <a:gd name="T0" fmla="*/ 0 w 4"/>
                    <a:gd name="T1" fmla="*/ 0 h 5"/>
                    <a:gd name="T2" fmla="*/ 1 w 4"/>
                    <a:gd name="T3" fmla="*/ 2 h 5"/>
                    <a:gd name="T4" fmla="*/ 4 w 4"/>
                    <a:gd name="T5" fmla="*/ 2 h 5"/>
                    <a:gd name="T6" fmla="*/ 3 w 4"/>
                    <a:gd name="T7" fmla="*/ 2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cubicBezTo>
                        <a:pt x="0" y="1"/>
                        <a:pt x="0" y="2"/>
                        <a:pt x="1" y="2"/>
                      </a:cubicBezTo>
                      <a:cubicBezTo>
                        <a:pt x="1" y="3"/>
                        <a:pt x="4" y="5"/>
                        <a:pt x="4" y="4"/>
                      </a:cubicBezTo>
                      <a:cubicBezTo>
                        <a:pt x="4" y="3"/>
                        <a:pt x="3" y="3"/>
                        <a:pt x="3" y="3"/>
                      </a:cubicBezTo>
                      <a:cubicBezTo>
                        <a:pt x="2" y="2"/>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4" name="Freeform 9545">
                  <a:extLst>
                    <a:ext uri="{FF2B5EF4-FFF2-40B4-BE49-F238E27FC236}">
                      <a16:creationId xmlns:a16="http://schemas.microsoft.com/office/drawing/2014/main" id="{3F52EC13-7CEF-00BB-E70E-C72362DC993F}"/>
                    </a:ext>
                  </a:extLst>
                </p:cNvPr>
                <p:cNvSpPr>
                  <a:spLocks/>
                </p:cNvSpPr>
                <p:nvPr/>
              </p:nvSpPr>
              <p:spPr bwMode="auto">
                <a:xfrm>
                  <a:off x="4443" y="2989"/>
                  <a:ext cx="4" cy="2"/>
                </a:xfrm>
                <a:custGeom>
                  <a:avLst/>
                  <a:gdLst>
                    <a:gd name="T0" fmla="*/ 2 w 5"/>
                    <a:gd name="T1" fmla="*/ 2 h 2"/>
                    <a:gd name="T2" fmla="*/ 2 w 5"/>
                    <a:gd name="T3" fmla="*/ 2 h 2"/>
                    <a:gd name="T4" fmla="*/ 2 w 5"/>
                    <a:gd name="T5" fmla="*/ 2 h 2"/>
                    <a:gd name="T6" fmla="*/ 0 60000 65536"/>
                    <a:gd name="T7" fmla="*/ 0 60000 65536"/>
                    <a:gd name="T8" fmla="*/ 0 60000 65536"/>
                  </a:gdLst>
                  <a:ahLst/>
                  <a:cxnLst>
                    <a:cxn ang="T6">
                      <a:pos x="T0" y="T1"/>
                    </a:cxn>
                    <a:cxn ang="T7">
                      <a:pos x="T2" y="T3"/>
                    </a:cxn>
                    <a:cxn ang="T8">
                      <a:pos x="T4" y="T5"/>
                    </a:cxn>
                  </a:cxnLst>
                  <a:rect l="0" t="0" r="r" b="b"/>
                  <a:pathLst>
                    <a:path w="5" h="2">
                      <a:moveTo>
                        <a:pt x="2" y="2"/>
                      </a:moveTo>
                      <a:cubicBezTo>
                        <a:pt x="0" y="0"/>
                        <a:pt x="4" y="1"/>
                        <a:pt x="5" y="2"/>
                      </a:cubicBezTo>
                      <a:cubicBezTo>
                        <a:pt x="4" y="2"/>
                        <a:pt x="2" y="1"/>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5" name="Freeform 9546">
                  <a:extLst>
                    <a:ext uri="{FF2B5EF4-FFF2-40B4-BE49-F238E27FC236}">
                      <a16:creationId xmlns:a16="http://schemas.microsoft.com/office/drawing/2014/main" id="{0CDE154C-37F3-60BF-D3DF-917BF6E627DE}"/>
                    </a:ext>
                  </a:extLst>
                </p:cNvPr>
                <p:cNvSpPr>
                  <a:spLocks/>
                </p:cNvSpPr>
                <p:nvPr/>
              </p:nvSpPr>
              <p:spPr bwMode="auto">
                <a:xfrm>
                  <a:off x="4452" y="3004"/>
                  <a:ext cx="5" cy="4"/>
                </a:xfrm>
                <a:custGeom>
                  <a:avLst/>
                  <a:gdLst>
                    <a:gd name="T0" fmla="*/ 1 w 5"/>
                    <a:gd name="T1" fmla="*/ 0 h 5"/>
                    <a:gd name="T2" fmla="*/ 5 w 5"/>
                    <a:gd name="T3" fmla="*/ 2 h 5"/>
                    <a:gd name="T4" fmla="*/ 1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0" y="0"/>
                        <a:pt x="5" y="5"/>
                        <a:pt x="5" y="2"/>
                      </a:cubicBezTo>
                      <a:cubicBezTo>
                        <a:pt x="4" y="2"/>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6" name="Freeform 9547">
                  <a:extLst>
                    <a:ext uri="{FF2B5EF4-FFF2-40B4-BE49-F238E27FC236}">
                      <a16:creationId xmlns:a16="http://schemas.microsoft.com/office/drawing/2014/main" id="{137F9B97-D884-9F55-8B51-95533C922FCE}"/>
                    </a:ext>
                  </a:extLst>
                </p:cNvPr>
                <p:cNvSpPr>
                  <a:spLocks/>
                </p:cNvSpPr>
                <p:nvPr/>
              </p:nvSpPr>
              <p:spPr bwMode="auto">
                <a:xfrm>
                  <a:off x="4455" y="2996"/>
                  <a:ext cx="2" cy="5"/>
                </a:xfrm>
                <a:custGeom>
                  <a:avLst/>
                  <a:gdLst>
                    <a:gd name="T0" fmla="*/ 0 w 3"/>
                    <a:gd name="T1" fmla="*/ 3 h 6"/>
                    <a:gd name="T2" fmla="*/ 1 w 3"/>
                    <a:gd name="T3" fmla="*/ 3 h 6"/>
                    <a:gd name="T4" fmla="*/ 1 w 3"/>
                    <a:gd name="T5" fmla="*/ 3 h 6"/>
                    <a:gd name="T6" fmla="*/ 0 w 3"/>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3"/>
                      </a:moveTo>
                      <a:cubicBezTo>
                        <a:pt x="0" y="0"/>
                        <a:pt x="3" y="4"/>
                        <a:pt x="3" y="6"/>
                      </a:cubicBezTo>
                      <a:cubicBezTo>
                        <a:pt x="3" y="5"/>
                        <a:pt x="3" y="4"/>
                        <a:pt x="2" y="4"/>
                      </a:cubicBezTo>
                      <a:cubicBezTo>
                        <a:pt x="1" y="3"/>
                        <a:pt x="1" y="3"/>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7" name="Freeform 9548">
                  <a:extLst>
                    <a:ext uri="{FF2B5EF4-FFF2-40B4-BE49-F238E27FC236}">
                      <a16:creationId xmlns:a16="http://schemas.microsoft.com/office/drawing/2014/main" id="{C202A5AE-5E7B-0995-FB91-03104D5D642A}"/>
                    </a:ext>
                  </a:extLst>
                </p:cNvPr>
                <p:cNvSpPr>
                  <a:spLocks/>
                </p:cNvSpPr>
                <p:nvPr/>
              </p:nvSpPr>
              <p:spPr bwMode="auto">
                <a:xfrm>
                  <a:off x="4454" y="2991"/>
                  <a:ext cx="4" cy="3"/>
                </a:xfrm>
                <a:custGeom>
                  <a:avLst/>
                  <a:gdLst>
                    <a:gd name="T0" fmla="*/ 0 w 5"/>
                    <a:gd name="T1" fmla="*/ 0 h 4"/>
                    <a:gd name="T2" fmla="*/ 2 w 5"/>
                    <a:gd name="T3" fmla="*/ 2 h 4"/>
                    <a:gd name="T4" fmla="*/ 1 w 5"/>
                    <a:gd name="T5" fmla="*/ 1 h 4"/>
                    <a:gd name="T6" fmla="*/ 0 60000 65536"/>
                    <a:gd name="T7" fmla="*/ 0 60000 65536"/>
                    <a:gd name="T8" fmla="*/ 0 60000 65536"/>
                  </a:gdLst>
                  <a:ahLst/>
                  <a:cxnLst>
                    <a:cxn ang="T6">
                      <a:pos x="T0" y="T1"/>
                    </a:cxn>
                    <a:cxn ang="T7">
                      <a:pos x="T2" y="T3"/>
                    </a:cxn>
                    <a:cxn ang="T8">
                      <a:pos x="T4" y="T5"/>
                    </a:cxn>
                  </a:cxnLst>
                  <a:rect l="0" t="0" r="r" b="b"/>
                  <a:pathLst>
                    <a:path w="5" h="4">
                      <a:moveTo>
                        <a:pt x="0" y="0"/>
                      </a:moveTo>
                      <a:cubicBezTo>
                        <a:pt x="0" y="2"/>
                        <a:pt x="4" y="4"/>
                        <a:pt x="5" y="3"/>
                      </a:cubicBezTo>
                      <a:cubicBezTo>
                        <a:pt x="3"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8" name="Freeform 9549">
                  <a:extLst>
                    <a:ext uri="{FF2B5EF4-FFF2-40B4-BE49-F238E27FC236}">
                      <a16:creationId xmlns:a16="http://schemas.microsoft.com/office/drawing/2014/main" id="{5B87B901-6F1B-A525-A4AD-13309934A997}"/>
                    </a:ext>
                  </a:extLst>
                </p:cNvPr>
                <p:cNvSpPr>
                  <a:spLocks/>
                </p:cNvSpPr>
                <p:nvPr/>
              </p:nvSpPr>
              <p:spPr bwMode="auto">
                <a:xfrm>
                  <a:off x="4450" y="2987"/>
                  <a:ext cx="2" cy="3"/>
                </a:xfrm>
                <a:custGeom>
                  <a:avLst/>
                  <a:gdLst>
                    <a:gd name="T0" fmla="*/ 0 w 3"/>
                    <a:gd name="T1" fmla="*/ 1 h 3"/>
                    <a:gd name="T2" fmla="*/ 1 w 3"/>
                    <a:gd name="T3" fmla="*/ 3 h 3"/>
                    <a:gd name="T4" fmla="*/ 0 w 3"/>
                    <a:gd name="T5" fmla="*/ 1 h 3"/>
                    <a:gd name="T6" fmla="*/ 0 60000 65536"/>
                    <a:gd name="T7" fmla="*/ 0 60000 65536"/>
                    <a:gd name="T8" fmla="*/ 0 60000 65536"/>
                  </a:gdLst>
                  <a:ahLst/>
                  <a:cxnLst>
                    <a:cxn ang="T6">
                      <a:pos x="T0" y="T1"/>
                    </a:cxn>
                    <a:cxn ang="T7">
                      <a:pos x="T2" y="T3"/>
                    </a:cxn>
                    <a:cxn ang="T8">
                      <a:pos x="T4" y="T5"/>
                    </a:cxn>
                  </a:cxnLst>
                  <a:rect l="0" t="0" r="r" b="b"/>
                  <a:pathLst>
                    <a:path w="3" h="3">
                      <a:moveTo>
                        <a:pt x="0" y="1"/>
                      </a:moveTo>
                      <a:cubicBezTo>
                        <a:pt x="0" y="0"/>
                        <a:pt x="2" y="1"/>
                        <a:pt x="3" y="3"/>
                      </a:cubicBezTo>
                      <a:cubicBezTo>
                        <a:pt x="2" y="2"/>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69" name="Freeform 9550">
                  <a:extLst>
                    <a:ext uri="{FF2B5EF4-FFF2-40B4-BE49-F238E27FC236}">
                      <a16:creationId xmlns:a16="http://schemas.microsoft.com/office/drawing/2014/main" id="{235640FB-5B87-27F6-9488-9EFE87C7A8FF}"/>
                    </a:ext>
                  </a:extLst>
                </p:cNvPr>
                <p:cNvSpPr>
                  <a:spLocks/>
                </p:cNvSpPr>
                <p:nvPr/>
              </p:nvSpPr>
              <p:spPr bwMode="auto">
                <a:xfrm>
                  <a:off x="4459" y="3002"/>
                  <a:ext cx="3" cy="2"/>
                </a:xfrm>
                <a:custGeom>
                  <a:avLst/>
                  <a:gdLst>
                    <a:gd name="T0" fmla="*/ 0 w 4"/>
                    <a:gd name="T1" fmla="*/ 1 h 2"/>
                    <a:gd name="T2" fmla="*/ 2 w 4"/>
                    <a:gd name="T3" fmla="*/ 0 h 2"/>
                    <a:gd name="T4" fmla="*/ 0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0" y="1"/>
                      </a:moveTo>
                      <a:cubicBezTo>
                        <a:pt x="0" y="2"/>
                        <a:pt x="4" y="2"/>
                        <a:pt x="2" y="0"/>
                      </a:cubicBezTo>
                      <a:cubicBezTo>
                        <a:pt x="2" y="1"/>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0" name="Freeform 9551">
                  <a:extLst>
                    <a:ext uri="{FF2B5EF4-FFF2-40B4-BE49-F238E27FC236}">
                      <a16:creationId xmlns:a16="http://schemas.microsoft.com/office/drawing/2014/main" id="{150FBFF1-5031-6E48-7795-E87182F802D0}"/>
                    </a:ext>
                  </a:extLst>
                </p:cNvPr>
                <p:cNvSpPr>
                  <a:spLocks/>
                </p:cNvSpPr>
                <p:nvPr/>
              </p:nvSpPr>
              <p:spPr bwMode="auto">
                <a:xfrm>
                  <a:off x="4459" y="2996"/>
                  <a:ext cx="3" cy="5"/>
                </a:xfrm>
                <a:custGeom>
                  <a:avLst/>
                  <a:gdLst>
                    <a:gd name="T0" fmla="*/ 0 w 4"/>
                    <a:gd name="T1" fmla="*/ 1 h 5"/>
                    <a:gd name="T2" fmla="*/ 2 w 4"/>
                    <a:gd name="T3" fmla="*/ 5 h 5"/>
                    <a:gd name="T4" fmla="*/ 2 w 4"/>
                    <a:gd name="T5" fmla="*/ 3 h 5"/>
                    <a:gd name="T6" fmla="*/ 1 w 4"/>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0" y="1"/>
                      </a:moveTo>
                      <a:cubicBezTo>
                        <a:pt x="1" y="0"/>
                        <a:pt x="4" y="3"/>
                        <a:pt x="4" y="5"/>
                      </a:cubicBezTo>
                      <a:cubicBezTo>
                        <a:pt x="4" y="4"/>
                        <a:pt x="4" y="3"/>
                        <a:pt x="3" y="3"/>
                      </a:cubicBezTo>
                      <a:cubicBezTo>
                        <a:pt x="3" y="1"/>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1" name="Freeform 9552">
                  <a:extLst>
                    <a:ext uri="{FF2B5EF4-FFF2-40B4-BE49-F238E27FC236}">
                      <a16:creationId xmlns:a16="http://schemas.microsoft.com/office/drawing/2014/main" id="{4C1A6E5B-D57C-2CD4-7712-BBF96FEF6501}"/>
                    </a:ext>
                  </a:extLst>
                </p:cNvPr>
                <p:cNvSpPr>
                  <a:spLocks/>
                </p:cNvSpPr>
                <p:nvPr/>
              </p:nvSpPr>
              <p:spPr bwMode="auto">
                <a:xfrm>
                  <a:off x="4460" y="2994"/>
                  <a:ext cx="2" cy="2"/>
                </a:xfrm>
                <a:custGeom>
                  <a:avLst/>
                  <a:gdLst>
                    <a:gd name="T0" fmla="*/ 0 w 3"/>
                    <a:gd name="T1" fmla="*/ 0 h 3"/>
                    <a:gd name="T2" fmla="*/ 1 w 3"/>
                    <a:gd name="T3" fmla="*/ 1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1" y="0"/>
                        <a:pt x="3" y="2"/>
                        <a:pt x="3" y="3"/>
                      </a:cubicBezTo>
                      <a:cubicBezTo>
                        <a:pt x="2" y="3"/>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2" name="Freeform 9553">
                  <a:extLst>
                    <a:ext uri="{FF2B5EF4-FFF2-40B4-BE49-F238E27FC236}">
                      <a16:creationId xmlns:a16="http://schemas.microsoft.com/office/drawing/2014/main" id="{5CC6C929-8BD2-FD6F-C3C4-700923A6685C}"/>
                    </a:ext>
                  </a:extLst>
                </p:cNvPr>
                <p:cNvSpPr>
                  <a:spLocks/>
                </p:cNvSpPr>
                <p:nvPr/>
              </p:nvSpPr>
              <p:spPr bwMode="auto">
                <a:xfrm>
                  <a:off x="4224" y="2399"/>
                  <a:ext cx="22" cy="38"/>
                </a:xfrm>
                <a:custGeom>
                  <a:avLst/>
                  <a:gdLst>
                    <a:gd name="T0" fmla="*/ 8 w 26"/>
                    <a:gd name="T1" fmla="*/ 2 h 46"/>
                    <a:gd name="T2" fmla="*/ 11 w 26"/>
                    <a:gd name="T3" fmla="*/ 2 h 46"/>
                    <a:gd name="T4" fmla="*/ 12 w 26"/>
                    <a:gd name="T5" fmla="*/ 4 h 46"/>
                    <a:gd name="T6" fmla="*/ 13 w 26"/>
                    <a:gd name="T7" fmla="*/ 7 h 46"/>
                    <a:gd name="T8" fmla="*/ 13 w 26"/>
                    <a:gd name="T9" fmla="*/ 12 h 46"/>
                    <a:gd name="T10" fmla="*/ 12 w 26"/>
                    <a:gd name="T11" fmla="*/ 14 h 46"/>
                    <a:gd name="T12" fmla="*/ 12 w 26"/>
                    <a:gd name="T13" fmla="*/ 16 h 46"/>
                    <a:gd name="T14" fmla="*/ 11 w 26"/>
                    <a:gd name="T15" fmla="*/ 17 h 46"/>
                    <a:gd name="T16" fmla="*/ 10 w 26"/>
                    <a:gd name="T17" fmla="*/ 18 h 46"/>
                    <a:gd name="T18" fmla="*/ 9 w 26"/>
                    <a:gd name="T19" fmla="*/ 20 h 46"/>
                    <a:gd name="T20" fmla="*/ 8 w 26"/>
                    <a:gd name="T21" fmla="*/ 21 h 46"/>
                    <a:gd name="T22" fmla="*/ 8 w 26"/>
                    <a:gd name="T23" fmla="*/ 21 h 46"/>
                    <a:gd name="T24" fmla="*/ 7 w 26"/>
                    <a:gd name="T25" fmla="*/ 21 h 46"/>
                    <a:gd name="T26" fmla="*/ 6 w 26"/>
                    <a:gd name="T27" fmla="*/ 21 h 46"/>
                    <a:gd name="T28" fmla="*/ 5 w 26"/>
                    <a:gd name="T29" fmla="*/ 21 h 46"/>
                    <a:gd name="T30" fmla="*/ 5 w 26"/>
                    <a:gd name="T31" fmla="*/ 21 h 46"/>
                    <a:gd name="T32" fmla="*/ 4 w 26"/>
                    <a:gd name="T33" fmla="*/ 21 h 46"/>
                    <a:gd name="T34" fmla="*/ 3 w 26"/>
                    <a:gd name="T35" fmla="*/ 21 h 46"/>
                    <a:gd name="T36" fmla="*/ 3 w 26"/>
                    <a:gd name="T37" fmla="*/ 19 h 46"/>
                    <a:gd name="T38" fmla="*/ 3 w 26"/>
                    <a:gd name="T39" fmla="*/ 17 h 46"/>
                    <a:gd name="T40" fmla="*/ 1 w 26"/>
                    <a:gd name="T41" fmla="*/ 15 h 46"/>
                    <a:gd name="T42" fmla="*/ 1 w 26"/>
                    <a:gd name="T43" fmla="*/ 13 h 46"/>
                    <a:gd name="T44" fmla="*/ 1 w 26"/>
                    <a:gd name="T45" fmla="*/ 10 h 46"/>
                    <a:gd name="T46" fmla="*/ 1 w 26"/>
                    <a:gd name="T47" fmla="*/ 8 h 46"/>
                    <a:gd name="T48" fmla="*/ 3 w 26"/>
                    <a:gd name="T49" fmla="*/ 5 h 46"/>
                    <a:gd name="T50" fmla="*/ 3 w 26"/>
                    <a:gd name="T51" fmla="*/ 3 h 46"/>
                    <a:gd name="T52" fmla="*/ 4 w 26"/>
                    <a:gd name="T53" fmla="*/ 2 h 46"/>
                    <a:gd name="T54" fmla="*/ 5 w 26"/>
                    <a:gd name="T55" fmla="*/ 2 h 46"/>
                    <a:gd name="T56" fmla="*/ 6 w 26"/>
                    <a:gd name="T57" fmla="*/ 2 h 46"/>
                    <a:gd name="T58" fmla="*/ 7 w 26"/>
                    <a:gd name="T59" fmla="*/ 1 h 46"/>
                    <a:gd name="T60" fmla="*/ 7 w 26"/>
                    <a:gd name="T61" fmla="*/ 1 h 46"/>
                    <a:gd name="T62" fmla="*/ 8 w 26"/>
                    <a:gd name="T63" fmla="*/ 1 h 46"/>
                    <a:gd name="T64" fmla="*/ 8 w 26"/>
                    <a:gd name="T65" fmla="*/ 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46">
                      <a:moveTo>
                        <a:pt x="17" y="2"/>
                      </a:moveTo>
                      <a:cubicBezTo>
                        <a:pt x="18" y="4"/>
                        <a:pt x="21" y="2"/>
                        <a:pt x="21" y="5"/>
                      </a:cubicBezTo>
                      <a:cubicBezTo>
                        <a:pt x="21" y="7"/>
                        <a:pt x="23" y="7"/>
                        <a:pt x="23" y="9"/>
                      </a:cubicBezTo>
                      <a:cubicBezTo>
                        <a:pt x="23" y="12"/>
                        <a:pt x="25" y="13"/>
                        <a:pt x="25" y="15"/>
                      </a:cubicBezTo>
                      <a:cubicBezTo>
                        <a:pt x="24" y="17"/>
                        <a:pt x="26" y="21"/>
                        <a:pt x="25" y="24"/>
                      </a:cubicBezTo>
                      <a:cubicBezTo>
                        <a:pt x="24" y="25"/>
                        <a:pt x="26" y="28"/>
                        <a:pt x="24" y="29"/>
                      </a:cubicBezTo>
                      <a:cubicBezTo>
                        <a:pt x="23" y="30"/>
                        <a:pt x="24" y="33"/>
                        <a:pt x="23" y="34"/>
                      </a:cubicBezTo>
                      <a:cubicBezTo>
                        <a:pt x="22" y="34"/>
                        <a:pt x="22" y="38"/>
                        <a:pt x="21" y="38"/>
                      </a:cubicBezTo>
                      <a:cubicBezTo>
                        <a:pt x="21" y="37"/>
                        <a:pt x="20" y="38"/>
                        <a:pt x="20" y="40"/>
                      </a:cubicBezTo>
                      <a:cubicBezTo>
                        <a:pt x="20" y="41"/>
                        <a:pt x="19" y="42"/>
                        <a:pt x="18" y="42"/>
                      </a:cubicBezTo>
                      <a:cubicBezTo>
                        <a:pt x="18" y="41"/>
                        <a:pt x="18" y="42"/>
                        <a:pt x="17" y="43"/>
                      </a:cubicBezTo>
                      <a:cubicBezTo>
                        <a:pt x="17" y="44"/>
                        <a:pt x="16" y="45"/>
                        <a:pt x="16" y="44"/>
                      </a:cubicBezTo>
                      <a:cubicBezTo>
                        <a:pt x="15" y="43"/>
                        <a:pt x="14" y="44"/>
                        <a:pt x="14" y="45"/>
                      </a:cubicBezTo>
                      <a:cubicBezTo>
                        <a:pt x="13" y="46"/>
                        <a:pt x="12" y="46"/>
                        <a:pt x="11" y="45"/>
                      </a:cubicBezTo>
                      <a:cubicBezTo>
                        <a:pt x="11" y="45"/>
                        <a:pt x="11" y="45"/>
                        <a:pt x="10" y="45"/>
                      </a:cubicBezTo>
                      <a:cubicBezTo>
                        <a:pt x="9" y="46"/>
                        <a:pt x="9" y="46"/>
                        <a:pt x="9" y="44"/>
                      </a:cubicBezTo>
                      <a:cubicBezTo>
                        <a:pt x="8" y="44"/>
                        <a:pt x="8" y="44"/>
                        <a:pt x="8" y="44"/>
                      </a:cubicBezTo>
                      <a:cubicBezTo>
                        <a:pt x="7" y="44"/>
                        <a:pt x="6" y="44"/>
                        <a:pt x="6" y="43"/>
                      </a:cubicBezTo>
                      <a:cubicBezTo>
                        <a:pt x="6" y="42"/>
                        <a:pt x="5" y="43"/>
                        <a:pt x="5" y="41"/>
                      </a:cubicBezTo>
                      <a:cubicBezTo>
                        <a:pt x="5" y="39"/>
                        <a:pt x="3" y="40"/>
                        <a:pt x="3" y="37"/>
                      </a:cubicBezTo>
                      <a:cubicBezTo>
                        <a:pt x="3" y="36"/>
                        <a:pt x="1" y="36"/>
                        <a:pt x="1" y="33"/>
                      </a:cubicBezTo>
                      <a:cubicBezTo>
                        <a:pt x="2" y="31"/>
                        <a:pt x="0" y="30"/>
                        <a:pt x="1" y="28"/>
                      </a:cubicBezTo>
                      <a:cubicBezTo>
                        <a:pt x="1" y="26"/>
                        <a:pt x="0" y="24"/>
                        <a:pt x="1" y="22"/>
                      </a:cubicBezTo>
                      <a:cubicBezTo>
                        <a:pt x="1" y="21"/>
                        <a:pt x="0" y="19"/>
                        <a:pt x="1" y="18"/>
                      </a:cubicBezTo>
                      <a:cubicBezTo>
                        <a:pt x="3" y="16"/>
                        <a:pt x="2" y="12"/>
                        <a:pt x="3" y="11"/>
                      </a:cubicBezTo>
                      <a:cubicBezTo>
                        <a:pt x="4" y="11"/>
                        <a:pt x="4" y="8"/>
                        <a:pt x="5" y="7"/>
                      </a:cubicBezTo>
                      <a:cubicBezTo>
                        <a:pt x="7" y="7"/>
                        <a:pt x="6" y="3"/>
                        <a:pt x="8" y="4"/>
                      </a:cubicBezTo>
                      <a:cubicBezTo>
                        <a:pt x="8" y="4"/>
                        <a:pt x="9" y="3"/>
                        <a:pt x="9" y="3"/>
                      </a:cubicBezTo>
                      <a:cubicBezTo>
                        <a:pt x="10" y="2"/>
                        <a:pt x="10" y="1"/>
                        <a:pt x="11" y="2"/>
                      </a:cubicBezTo>
                      <a:cubicBezTo>
                        <a:pt x="11" y="2"/>
                        <a:pt x="12" y="2"/>
                        <a:pt x="13" y="1"/>
                      </a:cubicBezTo>
                      <a:cubicBezTo>
                        <a:pt x="13" y="1"/>
                        <a:pt x="14" y="0"/>
                        <a:pt x="14" y="1"/>
                      </a:cubicBezTo>
                      <a:cubicBezTo>
                        <a:pt x="15" y="2"/>
                        <a:pt x="16" y="2"/>
                        <a:pt x="16" y="1"/>
                      </a:cubicBezTo>
                      <a:cubicBezTo>
                        <a:pt x="17" y="1"/>
                        <a:pt x="17" y="1"/>
                        <a:pt x="1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3" name="Freeform 9554">
                  <a:extLst>
                    <a:ext uri="{FF2B5EF4-FFF2-40B4-BE49-F238E27FC236}">
                      <a16:creationId xmlns:a16="http://schemas.microsoft.com/office/drawing/2014/main" id="{7B4BF798-730F-25AF-6521-7EC6305AF800}"/>
                    </a:ext>
                  </a:extLst>
                </p:cNvPr>
                <p:cNvSpPr>
                  <a:spLocks/>
                </p:cNvSpPr>
                <p:nvPr/>
              </p:nvSpPr>
              <p:spPr bwMode="auto">
                <a:xfrm>
                  <a:off x="4224" y="2401"/>
                  <a:ext cx="19" cy="36"/>
                </a:xfrm>
                <a:custGeom>
                  <a:avLst/>
                  <a:gdLst>
                    <a:gd name="T0" fmla="*/ 10 w 23"/>
                    <a:gd name="T1" fmla="*/ 15 h 43"/>
                    <a:gd name="T2" fmla="*/ 10 w 23"/>
                    <a:gd name="T3" fmla="*/ 16 h 43"/>
                    <a:gd name="T4" fmla="*/ 8 w 23"/>
                    <a:gd name="T5" fmla="*/ 16 h 43"/>
                    <a:gd name="T6" fmla="*/ 8 w 23"/>
                    <a:gd name="T7" fmla="*/ 16 h 43"/>
                    <a:gd name="T8" fmla="*/ 7 w 23"/>
                    <a:gd name="T9" fmla="*/ 15 h 43"/>
                    <a:gd name="T10" fmla="*/ 7 w 23"/>
                    <a:gd name="T11" fmla="*/ 15 h 43"/>
                    <a:gd name="T12" fmla="*/ 6 w 23"/>
                    <a:gd name="T13" fmla="*/ 15 h 43"/>
                    <a:gd name="T14" fmla="*/ 5 w 23"/>
                    <a:gd name="T15" fmla="*/ 13 h 43"/>
                    <a:gd name="T16" fmla="*/ 4 w 23"/>
                    <a:gd name="T17" fmla="*/ 12 h 43"/>
                    <a:gd name="T18" fmla="*/ 4 w 23"/>
                    <a:gd name="T19" fmla="*/ 10 h 43"/>
                    <a:gd name="T20" fmla="*/ 3 w 23"/>
                    <a:gd name="T21" fmla="*/ 8 h 43"/>
                    <a:gd name="T22" fmla="*/ 3 w 23"/>
                    <a:gd name="T23" fmla="*/ 5 h 43"/>
                    <a:gd name="T24" fmla="*/ 4 w 23"/>
                    <a:gd name="T25" fmla="*/ 3 h 43"/>
                    <a:gd name="T26" fmla="*/ 4 w 23"/>
                    <a:gd name="T27" fmla="*/ 0 h 43"/>
                    <a:gd name="T28" fmla="*/ 4 w 23"/>
                    <a:gd name="T29" fmla="*/ 1 h 43"/>
                    <a:gd name="T30" fmla="*/ 2 w 23"/>
                    <a:gd name="T31" fmla="*/ 3 h 43"/>
                    <a:gd name="T32" fmla="*/ 2 w 23"/>
                    <a:gd name="T33" fmla="*/ 4 h 43"/>
                    <a:gd name="T34" fmla="*/ 1 w 23"/>
                    <a:gd name="T35" fmla="*/ 8 h 43"/>
                    <a:gd name="T36" fmla="*/ 1 w 23"/>
                    <a:gd name="T37" fmla="*/ 9 h 43"/>
                    <a:gd name="T38" fmla="*/ 1 w 23"/>
                    <a:gd name="T39" fmla="*/ 13 h 43"/>
                    <a:gd name="T40" fmla="*/ 1 w 23"/>
                    <a:gd name="T41" fmla="*/ 15 h 43"/>
                    <a:gd name="T42" fmla="*/ 2 w 23"/>
                    <a:gd name="T43" fmla="*/ 16 h 43"/>
                    <a:gd name="T44" fmla="*/ 2 w 23"/>
                    <a:gd name="T45" fmla="*/ 19 h 43"/>
                    <a:gd name="T46" fmla="*/ 2 w 23"/>
                    <a:gd name="T47" fmla="*/ 19 h 43"/>
                    <a:gd name="T48" fmla="*/ 4 w 23"/>
                    <a:gd name="T49" fmla="*/ 19 h 43"/>
                    <a:gd name="T50" fmla="*/ 4 w 23"/>
                    <a:gd name="T51" fmla="*/ 19 h 43"/>
                    <a:gd name="T52" fmla="*/ 5 w 23"/>
                    <a:gd name="T53" fmla="*/ 20 h 43"/>
                    <a:gd name="T54" fmla="*/ 5 w 23"/>
                    <a:gd name="T55" fmla="*/ 20 h 43"/>
                    <a:gd name="T56" fmla="*/ 7 w 23"/>
                    <a:gd name="T57" fmla="*/ 20 h 43"/>
                    <a:gd name="T58" fmla="*/ 7 w 23"/>
                    <a:gd name="T59" fmla="*/ 19 h 43"/>
                    <a:gd name="T60" fmla="*/ 8 w 23"/>
                    <a:gd name="T61" fmla="*/ 19 h 43"/>
                    <a:gd name="T62" fmla="*/ 8 w 23"/>
                    <a:gd name="T63" fmla="*/ 19 h 43"/>
                    <a:gd name="T64" fmla="*/ 10 w 23"/>
                    <a:gd name="T65" fmla="*/ 18 h 43"/>
                    <a:gd name="T66" fmla="*/ 10 w 23"/>
                    <a:gd name="T67" fmla="*/ 17 h 43"/>
                    <a:gd name="T68" fmla="*/ 11 w 23"/>
                    <a:gd name="T69" fmla="*/ 15 h 43"/>
                    <a:gd name="T70" fmla="*/ 10 w 23"/>
                    <a:gd name="T71" fmla="*/ 15 h 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43">
                      <a:moveTo>
                        <a:pt x="22" y="31"/>
                      </a:moveTo>
                      <a:cubicBezTo>
                        <a:pt x="22" y="30"/>
                        <a:pt x="21" y="31"/>
                        <a:pt x="20" y="32"/>
                      </a:cubicBezTo>
                      <a:cubicBezTo>
                        <a:pt x="19" y="32"/>
                        <a:pt x="19" y="33"/>
                        <a:pt x="18" y="32"/>
                      </a:cubicBezTo>
                      <a:cubicBezTo>
                        <a:pt x="18" y="31"/>
                        <a:pt x="17" y="32"/>
                        <a:pt x="17" y="32"/>
                      </a:cubicBezTo>
                      <a:cubicBezTo>
                        <a:pt x="16" y="33"/>
                        <a:pt x="15" y="33"/>
                        <a:pt x="15" y="31"/>
                      </a:cubicBezTo>
                      <a:cubicBezTo>
                        <a:pt x="15" y="31"/>
                        <a:pt x="15" y="31"/>
                        <a:pt x="14" y="31"/>
                      </a:cubicBezTo>
                      <a:cubicBezTo>
                        <a:pt x="14" y="31"/>
                        <a:pt x="13" y="31"/>
                        <a:pt x="13" y="30"/>
                      </a:cubicBezTo>
                      <a:cubicBezTo>
                        <a:pt x="13" y="28"/>
                        <a:pt x="11" y="30"/>
                        <a:pt x="11" y="28"/>
                      </a:cubicBezTo>
                      <a:cubicBezTo>
                        <a:pt x="11" y="26"/>
                        <a:pt x="9" y="26"/>
                        <a:pt x="9" y="24"/>
                      </a:cubicBezTo>
                      <a:cubicBezTo>
                        <a:pt x="9" y="22"/>
                        <a:pt x="8" y="22"/>
                        <a:pt x="8" y="20"/>
                      </a:cubicBezTo>
                      <a:cubicBezTo>
                        <a:pt x="8" y="18"/>
                        <a:pt x="6" y="17"/>
                        <a:pt x="7" y="15"/>
                      </a:cubicBezTo>
                      <a:cubicBezTo>
                        <a:pt x="8" y="13"/>
                        <a:pt x="6" y="11"/>
                        <a:pt x="7" y="9"/>
                      </a:cubicBezTo>
                      <a:cubicBezTo>
                        <a:pt x="7" y="8"/>
                        <a:pt x="7" y="6"/>
                        <a:pt x="8" y="5"/>
                      </a:cubicBezTo>
                      <a:cubicBezTo>
                        <a:pt x="9" y="3"/>
                        <a:pt x="9" y="2"/>
                        <a:pt x="9" y="0"/>
                      </a:cubicBezTo>
                      <a:cubicBezTo>
                        <a:pt x="8" y="1"/>
                        <a:pt x="8" y="1"/>
                        <a:pt x="8" y="1"/>
                      </a:cubicBezTo>
                      <a:cubicBezTo>
                        <a:pt x="6" y="0"/>
                        <a:pt x="7" y="4"/>
                        <a:pt x="5" y="4"/>
                      </a:cubicBezTo>
                      <a:cubicBezTo>
                        <a:pt x="4" y="5"/>
                        <a:pt x="4" y="8"/>
                        <a:pt x="3" y="8"/>
                      </a:cubicBezTo>
                      <a:cubicBezTo>
                        <a:pt x="2" y="9"/>
                        <a:pt x="3" y="13"/>
                        <a:pt x="1" y="15"/>
                      </a:cubicBezTo>
                      <a:cubicBezTo>
                        <a:pt x="0" y="16"/>
                        <a:pt x="1" y="18"/>
                        <a:pt x="1" y="19"/>
                      </a:cubicBezTo>
                      <a:cubicBezTo>
                        <a:pt x="0" y="21"/>
                        <a:pt x="1" y="23"/>
                        <a:pt x="1" y="25"/>
                      </a:cubicBezTo>
                      <a:cubicBezTo>
                        <a:pt x="0" y="27"/>
                        <a:pt x="2" y="28"/>
                        <a:pt x="1" y="30"/>
                      </a:cubicBezTo>
                      <a:cubicBezTo>
                        <a:pt x="1" y="33"/>
                        <a:pt x="3" y="33"/>
                        <a:pt x="3" y="34"/>
                      </a:cubicBezTo>
                      <a:cubicBezTo>
                        <a:pt x="3" y="37"/>
                        <a:pt x="5" y="36"/>
                        <a:pt x="5" y="38"/>
                      </a:cubicBezTo>
                      <a:cubicBezTo>
                        <a:pt x="5" y="40"/>
                        <a:pt x="6" y="39"/>
                        <a:pt x="6" y="40"/>
                      </a:cubicBezTo>
                      <a:cubicBezTo>
                        <a:pt x="6" y="41"/>
                        <a:pt x="7" y="41"/>
                        <a:pt x="8" y="41"/>
                      </a:cubicBezTo>
                      <a:cubicBezTo>
                        <a:pt x="8" y="41"/>
                        <a:pt x="8" y="41"/>
                        <a:pt x="9" y="41"/>
                      </a:cubicBezTo>
                      <a:cubicBezTo>
                        <a:pt x="9" y="43"/>
                        <a:pt x="9" y="43"/>
                        <a:pt x="10" y="42"/>
                      </a:cubicBezTo>
                      <a:cubicBezTo>
                        <a:pt x="11" y="42"/>
                        <a:pt x="11" y="42"/>
                        <a:pt x="11" y="42"/>
                      </a:cubicBezTo>
                      <a:cubicBezTo>
                        <a:pt x="12" y="43"/>
                        <a:pt x="13" y="43"/>
                        <a:pt x="14" y="42"/>
                      </a:cubicBezTo>
                      <a:cubicBezTo>
                        <a:pt x="14" y="41"/>
                        <a:pt x="15" y="40"/>
                        <a:pt x="16" y="41"/>
                      </a:cubicBezTo>
                      <a:cubicBezTo>
                        <a:pt x="16" y="42"/>
                        <a:pt x="17" y="41"/>
                        <a:pt x="17" y="40"/>
                      </a:cubicBezTo>
                      <a:cubicBezTo>
                        <a:pt x="18" y="39"/>
                        <a:pt x="18" y="38"/>
                        <a:pt x="18" y="39"/>
                      </a:cubicBezTo>
                      <a:cubicBezTo>
                        <a:pt x="19" y="39"/>
                        <a:pt x="20" y="38"/>
                        <a:pt x="20" y="37"/>
                      </a:cubicBezTo>
                      <a:cubicBezTo>
                        <a:pt x="20" y="35"/>
                        <a:pt x="21" y="34"/>
                        <a:pt x="21" y="35"/>
                      </a:cubicBezTo>
                      <a:cubicBezTo>
                        <a:pt x="22" y="35"/>
                        <a:pt x="22" y="32"/>
                        <a:pt x="23" y="31"/>
                      </a:cubicBezTo>
                      <a:cubicBezTo>
                        <a:pt x="22" y="31"/>
                        <a:pt x="22" y="31"/>
                        <a:pt x="22" y="3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4" name="Freeform 9555">
                  <a:extLst>
                    <a:ext uri="{FF2B5EF4-FFF2-40B4-BE49-F238E27FC236}">
                      <a16:creationId xmlns:a16="http://schemas.microsoft.com/office/drawing/2014/main" id="{4A471601-D92D-F8D5-F7C9-75B170B2A6C8}"/>
                    </a:ext>
                  </a:extLst>
                </p:cNvPr>
                <p:cNvSpPr>
                  <a:spLocks/>
                </p:cNvSpPr>
                <p:nvPr/>
              </p:nvSpPr>
              <p:spPr bwMode="auto">
                <a:xfrm>
                  <a:off x="4224" y="2416"/>
                  <a:ext cx="19" cy="21"/>
                </a:xfrm>
                <a:custGeom>
                  <a:avLst/>
                  <a:gdLst>
                    <a:gd name="T0" fmla="*/ 10 w 23"/>
                    <a:gd name="T1" fmla="*/ 7 h 25"/>
                    <a:gd name="T2" fmla="*/ 10 w 23"/>
                    <a:gd name="T3" fmla="*/ 7 h 25"/>
                    <a:gd name="T4" fmla="*/ 9 w 23"/>
                    <a:gd name="T5" fmla="*/ 8 h 25"/>
                    <a:gd name="T6" fmla="*/ 8 w 23"/>
                    <a:gd name="T7" fmla="*/ 9 h 25"/>
                    <a:gd name="T8" fmla="*/ 7 w 23"/>
                    <a:gd name="T9" fmla="*/ 9 h 25"/>
                    <a:gd name="T10" fmla="*/ 7 w 23"/>
                    <a:gd name="T11" fmla="*/ 10 h 25"/>
                    <a:gd name="T12" fmla="*/ 6 w 23"/>
                    <a:gd name="T13" fmla="*/ 10 h 25"/>
                    <a:gd name="T14" fmla="*/ 5 w 23"/>
                    <a:gd name="T15" fmla="*/ 10 h 25"/>
                    <a:gd name="T16" fmla="*/ 4 w 23"/>
                    <a:gd name="T17" fmla="*/ 9 h 25"/>
                    <a:gd name="T18" fmla="*/ 4 w 23"/>
                    <a:gd name="T19" fmla="*/ 9 h 25"/>
                    <a:gd name="T20" fmla="*/ 3 w 23"/>
                    <a:gd name="T21" fmla="*/ 9 h 25"/>
                    <a:gd name="T22" fmla="*/ 2 w 23"/>
                    <a:gd name="T23" fmla="*/ 8 h 25"/>
                    <a:gd name="T24" fmla="*/ 2 w 23"/>
                    <a:gd name="T25" fmla="*/ 6 h 25"/>
                    <a:gd name="T26" fmla="*/ 2 w 23"/>
                    <a:gd name="T27" fmla="*/ 4 h 25"/>
                    <a:gd name="T28" fmla="*/ 1 w 23"/>
                    <a:gd name="T29" fmla="*/ 3 h 25"/>
                    <a:gd name="T30" fmla="*/ 1 w 23"/>
                    <a:gd name="T31" fmla="*/ 0 h 25"/>
                    <a:gd name="T32" fmla="*/ 1 w 23"/>
                    <a:gd name="T33" fmla="*/ 1 h 25"/>
                    <a:gd name="T34" fmla="*/ 1 w 23"/>
                    <a:gd name="T35" fmla="*/ 3 h 25"/>
                    <a:gd name="T36" fmla="*/ 1 w 23"/>
                    <a:gd name="T37" fmla="*/ 6 h 25"/>
                    <a:gd name="T38" fmla="*/ 2 w 23"/>
                    <a:gd name="T39" fmla="*/ 8 h 25"/>
                    <a:gd name="T40" fmla="*/ 2 w 23"/>
                    <a:gd name="T41" fmla="*/ 10 h 25"/>
                    <a:gd name="T42" fmla="*/ 2 w 23"/>
                    <a:gd name="T43" fmla="*/ 11 h 25"/>
                    <a:gd name="T44" fmla="*/ 4 w 23"/>
                    <a:gd name="T45" fmla="*/ 11 h 25"/>
                    <a:gd name="T46" fmla="*/ 4 w 23"/>
                    <a:gd name="T47" fmla="*/ 11 h 25"/>
                    <a:gd name="T48" fmla="*/ 5 w 23"/>
                    <a:gd name="T49" fmla="*/ 12 h 25"/>
                    <a:gd name="T50" fmla="*/ 5 w 23"/>
                    <a:gd name="T51" fmla="*/ 12 h 25"/>
                    <a:gd name="T52" fmla="*/ 7 w 23"/>
                    <a:gd name="T53" fmla="*/ 12 h 25"/>
                    <a:gd name="T54" fmla="*/ 7 w 23"/>
                    <a:gd name="T55" fmla="*/ 11 h 25"/>
                    <a:gd name="T56" fmla="*/ 8 w 23"/>
                    <a:gd name="T57" fmla="*/ 11 h 25"/>
                    <a:gd name="T58" fmla="*/ 8 w 23"/>
                    <a:gd name="T59" fmla="*/ 11 h 25"/>
                    <a:gd name="T60" fmla="*/ 10 w 23"/>
                    <a:gd name="T61" fmla="*/ 9 h 25"/>
                    <a:gd name="T62" fmla="*/ 10 w 23"/>
                    <a:gd name="T63" fmla="*/ 8 h 25"/>
                    <a:gd name="T64" fmla="*/ 11 w 23"/>
                    <a:gd name="T65" fmla="*/ 7 h 25"/>
                    <a:gd name="T66" fmla="*/ 10 w 23"/>
                    <a:gd name="T67" fmla="*/ 7 h 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 h="25">
                      <a:moveTo>
                        <a:pt x="22" y="13"/>
                      </a:moveTo>
                      <a:cubicBezTo>
                        <a:pt x="22" y="13"/>
                        <a:pt x="21" y="13"/>
                        <a:pt x="21" y="13"/>
                      </a:cubicBezTo>
                      <a:cubicBezTo>
                        <a:pt x="20" y="14"/>
                        <a:pt x="20" y="17"/>
                        <a:pt x="19" y="17"/>
                      </a:cubicBezTo>
                      <a:cubicBezTo>
                        <a:pt x="18" y="16"/>
                        <a:pt x="18" y="17"/>
                        <a:pt x="18" y="18"/>
                      </a:cubicBezTo>
                      <a:cubicBezTo>
                        <a:pt x="17" y="19"/>
                        <a:pt x="17" y="20"/>
                        <a:pt x="16" y="19"/>
                      </a:cubicBezTo>
                      <a:cubicBezTo>
                        <a:pt x="15" y="18"/>
                        <a:pt x="15" y="19"/>
                        <a:pt x="14" y="20"/>
                      </a:cubicBezTo>
                      <a:cubicBezTo>
                        <a:pt x="13" y="21"/>
                        <a:pt x="12" y="21"/>
                        <a:pt x="12" y="20"/>
                      </a:cubicBezTo>
                      <a:cubicBezTo>
                        <a:pt x="11" y="20"/>
                        <a:pt x="11" y="20"/>
                        <a:pt x="10" y="20"/>
                      </a:cubicBezTo>
                      <a:cubicBezTo>
                        <a:pt x="10" y="21"/>
                        <a:pt x="9" y="21"/>
                        <a:pt x="9" y="19"/>
                      </a:cubicBezTo>
                      <a:cubicBezTo>
                        <a:pt x="9" y="19"/>
                        <a:pt x="8" y="19"/>
                        <a:pt x="8" y="19"/>
                      </a:cubicBezTo>
                      <a:cubicBezTo>
                        <a:pt x="7" y="19"/>
                        <a:pt x="7" y="19"/>
                        <a:pt x="7" y="18"/>
                      </a:cubicBezTo>
                      <a:cubicBezTo>
                        <a:pt x="7" y="16"/>
                        <a:pt x="5" y="18"/>
                        <a:pt x="5" y="16"/>
                      </a:cubicBezTo>
                      <a:cubicBezTo>
                        <a:pt x="5" y="14"/>
                        <a:pt x="3" y="15"/>
                        <a:pt x="3" y="12"/>
                      </a:cubicBezTo>
                      <a:cubicBezTo>
                        <a:pt x="3" y="11"/>
                        <a:pt x="1" y="11"/>
                        <a:pt x="2" y="8"/>
                      </a:cubicBezTo>
                      <a:cubicBezTo>
                        <a:pt x="2" y="6"/>
                        <a:pt x="0" y="5"/>
                        <a:pt x="1" y="3"/>
                      </a:cubicBezTo>
                      <a:cubicBezTo>
                        <a:pt x="1" y="2"/>
                        <a:pt x="1" y="1"/>
                        <a:pt x="1" y="0"/>
                      </a:cubicBezTo>
                      <a:cubicBezTo>
                        <a:pt x="1" y="0"/>
                        <a:pt x="1" y="1"/>
                        <a:pt x="1" y="1"/>
                      </a:cubicBezTo>
                      <a:cubicBezTo>
                        <a:pt x="0" y="3"/>
                        <a:pt x="1" y="5"/>
                        <a:pt x="1" y="7"/>
                      </a:cubicBezTo>
                      <a:cubicBezTo>
                        <a:pt x="0" y="9"/>
                        <a:pt x="2" y="10"/>
                        <a:pt x="1" y="12"/>
                      </a:cubicBezTo>
                      <a:cubicBezTo>
                        <a:pt x="1" y="15"/>
                        <a:pt x="3" y="15"/>
                        <a:pt x="3" y="16"/>
                      </a:cubicBezTo>
                      <a:cubicBezTo>
                        <a:pt x="3" y="19"/>
                        <a:pt x="5" y="18"/>
                        <a:pt x="5" y="20"/>
                      </a:cubicBezTo>
                      <a:cubicBezTo>
                        <a:pt x="5" y="22"/>
                        <a:pt x="6" y="21"/>
                        <a:pt x="6" y="22"/>
                      </a:cubicBezTo>
                      <a:cubicBezTo>
                        <a:pt x="6" y="23"/>
                        <a:pt x="7" y="23"/>
                        <a:pt x="8" y="23"/>
                      </a:cubicBezTo>
                      <a:cubicBezTo>
                        <a:pt x="8" y="23"/>
                        <a:pt x="8" y="23"/>
                        <a:pt x="9" y="23"/>
                      </a:cubicBezTo>
                      <a:cubicBezTo>
                        <a:pt x="9" y="25"/>
                        <a:pt x="9" y="25"/>
                        <a:pt x="10" y="24"/>
                      </a:cubicBezTo>
                      <a:cubicBezTo>
                        <a:pt x="11" y="24"/>
                        <a:pt x="11" y="24"/>
                        <a:pt x="11" y="24"/>
                      </a:cubicBezTo>
                      <a:cubicBezTo>
                        <a:pt x="12" y="25"/>
                        <a:pt x="13" y="25"/>
                        <a:pt x="14" y="24"/>
                      </a:cubicBezTo>
                      <a:cubicBezTo>
                        <a:pt x="14" y="23"/>
                        <a:pt x="15" y="22"/>
                        <a:pt x="16" y="23"/>
                      </a:cubicBezTo>
                      <a:cubicBezTo>
                        <a:pt x="16" y="24"/>
                        <a:pt x="17" y="23"/>
                        <a:pt x="17" y="22"/>
                      </a:cubicBezTo>
                      <a:cubicBezTo>
                        <a:pt x="18" y="21"/>
                        <a:pt x="18" y="20"/>
                        <a:pt x="18" y="21"/>
                      </a:cubicBezTo>
                      <a:cubicBezTo>
                        <a:pt x="19" y="21"/>
                        <a:pt x="20" y="20"/>
                        <a:pt x="20" y="19"/>
                      </a:cubicBezTo>
                      <a:cubicBezTo>
                        <a:pt x="20" y="17"/>
                        <a:pt x="21" y="16"/>
                        <a:pt x="21" y="17"/>
                      </a:cubicBezTo>
                      <a:cubicBezTo>
                        <a:pt x="22" y="17"/>
                        <a:pt x="22" y="14"/>
                        <a:pt x="23" y="13"/>
                      </a:cubicBezTo>
                      <a:cubicBezTo>
                        <a:pt x="22" y="13"/>
                        <a:pt x="22" y="13"/>
                        <a:pt x="22" y="13"/>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5" name="Freeform 9556">
                  <a:extLst>
                    <a:ext uri="{FF2B5EF4-FFF2-40B4-BE49-F238E27FC236}">
                      <a16:creationId xmlns:a16="http://schemas.microsoft.com/office/drawing/2014/main" id="{8CBA5615-6426-86E5-7707-E4A606877797}"/>
                    </a:ext>
                  </a:extLst>
                </p:cNvPr>
                <p:cNvSpPr>
                  <a:spLocks/>
                </p:cNvSpPr>
                <p:nvPr/>
              </p:nvSpPr>
              <p:spPr bwMode="auto">
                <a:xfrm>
                  <a:off x="4232" y="2409"/>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0" y="3"/>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6" name="Freeform 9557">
                  <a:extLst>
                    <a:ext uri="{FF2B5EF4-FFF2-40B4-BE49-F238E27FC236}">
                      <a16:creationId xmlns:a16="http://schemas.microsoft.com/office/drawing/2014/main" id="{7379BE8F-4D63-532C-8E18-76AEE49312A8}"/>
                    </a:ext>
                  </a:extLst>
                </p:cNvPr>
                <p:cNvSpPr>
                  <a:spLocks/>
                </p:cNvSpPr>
                <p:nvPr/>
              </p:nvSpPr>
              <p:spPr bwMode="auto">
                <a:xfrm>
                  <a:off x="4233" y="2405"/>
                  <a:ext cx="2" cy="2"/>
                </a:xfrm>
                <a:custGeom>
                  <a:avLst/>
                  <a:gdLst>
                    <a:gd name="T0" fmla="*/ 1 w 3"/>
                    <a:gd name="T1" fmla="*/ 0 h 3"/>
                    <a:gd name="T2" fmla="*/ 1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2" y="0"/>
                      </a:moveTo>
                      <a:cubicBezTo>
                        <a:pt x="0" y="1"/>
                        <a:pt x="2" y="3"/>
                        <a:pt x="3" y="3"/>
                      </a:cubicBezTo>
                      <a:cubicBezTo>
                        <a:pt x="2" y="3"/>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7" name="Freeform 9558">
                  <a:extLst>
                    <a:ext uri="{FF2B5EF4-FFF2-40B4-BE49-F238E27FC236}">
                      <a16:creationId xmlns:a16="http://schemas.microsoft.com/office/drawing/2014/main" id="{B6F4B298-45DC-A72B-022C-CEED66EA638D}"/>
                    </a:ext>
                  </a:extLst>
                </p:cNvPr>
                <p:cNvSpPr>
                  <a:spLocks/>
                </p:cNvSpPr>
                <p:nvPr/>
              </p:nvSpPr>
              <p:spPr bwMode="auto">
                <a:xfrm>
                  <a:off x="4234" y="2411"/>
                  <a:ext cx="2" cy="4"/>
                </a:xfrm>
                <a:custGeom>
                  <a:avLst/>
                  <a:gdLst>
                    <a:gd name="T0" fmla="*/ 0 w 2"/>
                    <a:gd name="T1" fmla="*/ 1 h 5"/>
                    <a:gd name="T2" fmla="*/ 1 w 2"/>
                    <a:gd name="T3" fmla="*/ 1 h 5"/>
                    <a:gd name="T4" fmla="*/ 1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1"/>
                        <a:pt x="1" y="1"/>
                        <a:pt x="1" y="1"/>
                      </a:cubicBezTo>
                      <a:cubicBezTo>
                        <a:pt x="2" y="2"/>
                        <a:pt x="2" y="4"/>
                        <a:pt x="1" y="5"/>
                      </a:cubicBezTo>
                      <a:cubicBezTo>
                        <a:pt x="1"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8" name="Freeform 9559">
                  <a:extLst>
                    <a:ext uri="{FF2B5EF4-FFF2-40B4-BE49-F238E27FC236}">
                      <a16:creationId xmlns:a16="http://schemas.microsoft.com/office/drawing/2014/main" id="{BCAD51B1-39F2-AE68-01FB-6217C0CF6F1E}"/>
                    </a:ext>
                  </a:extLst>
                </p:cNvPr>
                <p:cNvSpPr>
                  <a:spLocks/>
                </p:cNvSpPr>
                <p:nvPr/>
              </p:nvSpPr>
              <p:spPr bwMode="auto">
                <a:xfrm>
                  <a:off x="4238" y="2405"/>
                  <a:ext cx="1" cy="6"/>
                </a:xfrm>
                <a:custGeom>
                  <a:avLst/>
                  <a:gdLst>
                    <a:gd name="T0" fmla="*/ 1 w 2"/>
                    <a:gd name="T1" fmla="*/ 0 h 7"/>
                    <a:gd name="T2" fmla="*/ 0 w 2"/>
                    <a:gd name="T3" fmla="*/ 3 h 7"/>
                    <a:gd name="T4" fmla="*/ 1 w 2"/>
                    <a:gd name="T5" fmla="*/ 3 h 7"/>
                    <a:gd name="T6" fmla="*/ 1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1" y="1"/>
                        <a:pt x="0" y="2"/>
                        <a:pt x="0" y="3"/>
                      </a:cubicBezTo>
                      <a:cubicBezTo>
                        <a:pt x="0" y="3"/>
                        <a:pt x="1" y="7"/>
                        <a:pt x="1" y="6"/>
                      </a:cubicBezTo>
                      <a:cubicBezTo>
                        <a:pt x="2" y="5"/>
                        <a:pt x="1" y="5"/>
                        <a:pt x="1"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79" name="Freeform 9560">
                  <a:extLst>
                    <a:ext uri="{FF2B5EF4-FFF2-40B4-BE49-F238E27FC236}">
                      <a16:creationId xmlns:a16="http://schemas.microsoft.com/office/drawing/2014/main" id="{B782D0E8-7AF1-CB0C-2977-147B60E836F9}"/>
                    </a:ext>
                  </a:extLst>
                </p:cNvPr>
                <p:cNvSpPr>
                  <a:spLocks/>
                </p:cNvSpPr>
                <p:nvPr/>
              </p:nvSpPr>
              <p:spPr bwMode="auto">
                <a:xfrm>
                  <a:off x="4236" y="2401"/>
                  <a:ext cx="2" cy="4"/>
                </a:xfrm>
                <a:custGeom>
                  <a:avLst/>
                  <a:gdLst>
                    <a:gd name="T0" fmla="*/ 0 w 2"/>
                    <a:gd name="T1" fmla="*/ 2 h 4"/>
                    <a:gd name="T2" fmla="*/ 1 w 2"/>
                    <a:gd name="T3" fmla="*/ 4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0" y="0"/>
                        <a:pt x="2" y="3"/>
                        <a:pt x="1" y="4"/>
                      </a:cubicBezTo>
                      <a:cubicBezTo>
                        <a:pt x="1" y="4"/>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0" name="Freeform 9561">
                  <a:extLst>
                    <a:ext uri="{FF2B5EF4-FFF2-40B4-BE49-F238E27FC236}">
                      <a16:creationId xmlns:a16="http://schemas.microsoft.com/office/drawing/2014/main" id="{CFF28373-8AAD-ADFF-4FEE-04D5E70670BD}"/>
                    </a:ext>
                  </a:extLst>
                </p:cNvPr>
                <p:cNvSpPr>
                  <a:spLocks/>
                </p:cNvSpPr>
                <p:nvPr/>
              </p:nvSpPr>
              <p:spPr bwMode="auto">
                <a:xfrm>
                  <a:off x="4233" y="2419"/>
                  <a:ext cx="2" cy="5"/>
                </a:xfrm>
                <a:custGeom>
                  <a:avLst/>
                  <a:gdLst>
                    <a:gd name="T0" fmla="*/ 1 w 2"/>
                    <a:gd name="T1" fmla="*/ 1 h 7"/>
                    <a:gd name="T2" fmla="*/ 2 w 2"/>
                    <a:gd name="T3" fmla="*/ 1 h 7"/>
                    <a:gd name="T4" fmla="*/ 1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0" y="0"/>
                        <a:pt x="1" y="7"/>
                        <a:pt x="2" y="4"/>
                      </a:cubicBezTo>
                      <a:cubicBezTo>
                        <a:pt x="2"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1" name="Freeform 9562">
                  <a:extLst>
                    <a:ext uri="{FF2B5EF4-FFF2-40B4-BE49-F238E27FC236}">
                      <a16:creationId xmlns:a16="http://schemas.microsoft.com/office/drawing/2014/main" id="{93CA92B5-0531-9887-7EB6-7D08E7CCE22E}"/>
                    </a:ext>
                  </a:extLst>
                </p:cNvPr>
                <p:cNvSpPr>
                  <a:spLocks/>
                </p:cNvSpPr>
                <p:nvPr/>
              </p:nvSpPr>
              <p:spPr bwMode="auto">
                <a:xfrm>
                  <a:off x="4238" y="2415"/>
                  <a:ext cx="1" cy="5"/>
                </a:xfrm>
                <a:custGeom>
                  <a:avLst/>
                  <a:gdLst>
                    <a:gd name="T0" fmla="*/ 0 w 2"/>
                    <a:gd name="T1" fmla="*/ 1 h 7"/>
                    <a:gd name="T2" fmla="*/ 1 w 2"/>
                    <a:gd name="T3" fmla="*/ 2 h 7"/>
                    <a:gd name="T4" fmla="*/ 1 w 2"/>
                    <a:gd name="T5" fmla="*/ 1 h 7"/>
                    <a:gd name="T6" fmla="*/ 1 w 2"/>
                    <a:gd name="T7" fmla="*/ 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2" y="0"/>
                        <a:pt x="2" y="5"/>
                        <a:pt x="1" y="7"/>
                      </a:cubicBezTo>
                      <a:cubicBezTo>
                        <a:pt x="1" y="6"/>
                        <a:pt x="1" y="5"/>
                        <a:pt x="1" y="4"/>
                      </a:cubicBezTo>
                      <a:cubicBezTo>
                        <a:pt x="1" y="3"/>
                        <a:pt x="1" y="3"/>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2" name="Freeform 9563">
                  <a:extLst>
                    <a:ext uri="{FF2B5EF4-FFF2-40B4-BE49-F238E27FC236}">
                      <a16:creationId xmlns:a16="http://schemas.microsoft.com/office/drawing/2014/main" id="{8C3240A5-A593-D4B9-EC0C-53F2A058AADF}"/>
                    </a:ext>
                  </a:extLst>
                </p:cNvPr>
                <p:cNvSpPr>
                  <a:spLocks/>
                </p:cNvSpPr>
                <p:nvPr/>
              </p:nvSpPr>
              <p:spPr bwMode="auto">
                <a:xfrm>
                  <a:off x="4241" y="2410"/>
                  <a:ext cx="2" cy="5"/>
                </a:xfrm>
                <a:custGeom>
                  <a:avLst/>
                  <a:gdLst>
                    <a:gd name="T0" fmla="*/ 1 w 3"/>
                    <a:gd name="T1" fmla="*/ 0 h 6"/>
                    <a:gd name="T2" fmla="*/ 1 w 3"/>
                    <a:gd name="T3" fmla="*/ 3 h 6"/>
                    <a:gd name="T4" fmla="*/ 1 w 3"/>
                    <a:gd name="T5" fmla="*/ 1 h 6"/>
                    <a:gd name="T6" fmla="*/ 1 w 3"/>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1" y="0"/>
                      </a:moveTo>
                      <a:cubicBezTo>
                        <a:pt x="0" y="2"/>
                        <a:pt x="1" y="6"/>
                        <a:pt x="3" y="5"/>
                      </a:cubicBezTo>
                      <a:cubicBezTo>
                        <a:pt x="2" y="5"/>
                        <a:pt x="2" y="2"/>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3" name="Freeform 9564">
                  <a:extLst>
                    <a:ext uri="{FF2B5EF4-FFF2-40B4-BE49-F238E27FC236}">
                      <a16:creationId xmlns:a16="http://schemas.microsoft.com/office/drawing/2014/main" id="{A46E16B1-40CD-8B13-BFD6-2373A2D7A6CB}"/>
                    </a:ext>
                  </a:extLst>
                </p:cNvPr>
                <p:cNvSpPr>
                  <a:spLocks/>
                </p:cNvSpPr>
                <p:nvPr/>
              </p:nvSpPr>
              <p:spPr bwMode="auto">
                <a:xfrm>
                  <a:off x="4240" y="2405"/>
                  <a:ext cx="2" cy="3"/>
                </a:xfrm>
                <a:custGeom>
                  <a:avLst/>
                  <a:gdLst>
                    <a:gd name="T0" fmla="*/ 0 w 2"/>
                    <a:gd name="T1" fmla="*/ 1 h 4"/>
                    <a:gd name="T2" fmla="*/ 2 w 2"/>
                    <a:gd name="T3" fmla="*/ 2 h 4"/>
                    <a:gd name="T4" fmla="*/ 1 w 2"/>
                    <a:gd name="T5" fmla="*/ 1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2" y="0"/>
                        <a:pt x="2" y="2"/>
                        <a:pt x="2" y="4"/>
                      </a:cubicBezTo>
                      <a:cubicBezTo>
                        <a:pt x="1" y="3"/>
                        <a:pt x="2" y="1"/>
                        <a:pt x="1" y="1"/>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4" name="Freeform 9565">
                  <a:extLst>
                    <a:ext uri="{FF2B5EF4-FFF2-40B4-BE49-F238E27FC236}">
                      <a16:creationId xmlns:a16="http://schemas.microsoft.com/office/drawing/2014/main" id="{D5871C0D-C1F3-D039-207C-E602F1F42787}"/>
                    </a:ext>
                  </a:extLst>
                </p:cNvPr>
                <p:cNvSpPr>
                  <a:spLocks/>
                </p:cNvSpPr>
                <p:nvPr/>
              </p:nvSpPr>
              <p:spPr bwMode="auto">
                <a:xfrm>
                  <a:off x="4238" y="2422"/>
                  <a:ext cx="2" cy="3"/>
                </a:xfrm>
                <a:custGeom>
                  <a:avLst/>
                  <a:gdLst>
                    <a:gd name="T0" fmla="*/ 1 w 3"/>
                    <a:gd name="T1" fmla="*/ 0 h 4"/>
                    <a:gd name="T2" fmla="*/ 1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2"/>
                      </a:cubicBezTo>
                      <a:cubicBezTo>
                        <a:pt x="2"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5" name="Freeform 9566">
                  <a:extLst>
                    <a:ext uri="{FF2B5EF4-FFF2-40B4-BE49-F238E27FC236}">
                      <a16:creationId xmlns:a16="http://schemas.microsoft.com/office/drawing/2014/main" id="{72084F9A-BB1B-0FCF-9C6D-05A09464B483}"/>
                    </a:ext>
                  </a:extLst>
                </p:cNvPr>
                <p:cNvSpPr>
                  <a:spLocks/>
                </p:cNvSpPr>
                <p:nvPr/>
              </p:nvSpPr>
              <p:spPr bwMode="auto">
                <a:xfrm>
                  <a:off x="4242" y="2418"/>
                  <a:ext cx="1" cy="4"/>
                </a:xfrm>
                <a:custGeom>
                  <a:avLst/>
                  <a:gdLst>
                    <a:gd name="T0" fmla="*/ 0 w 1"/>
                    <a:gd name="T1" fmla="*/ 0 h 5"/>
                    <a:gd name="T2" fmla="*/ 0 w 1"/>
                    <a:gd name="T3" fmla="*/ 2 h 5"/>
                    <a:gd name="T4" fmla="*/ 1 w 1"/>
                    <a:gd name="T5" fmla="*/ 2 h 5"/>
                    <a:gd name="T6" fmla="*/ 0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cubicBezTo>
                        <a:pt x="0" y="0"/>
                        <a:pt x="1" y="4"/>
                        <a:pt x="0" y="5"/>
                      </a:cubicBezTo>
                      <a:cubicBezTo>
                        <a:pt x="0" y="5"/>
                        <a:pt x="1" y="4"/>
                        <a:pt x="1" y="4"/>
                      </a:cubicBezTo>
                      <a:cubicBezTo>
                        <a:pt x="1"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6" name="Freeform 9567">
                  <a:extLst>
                    <a:ext uri="{FF2B5EF4-FFF2-40B4-BE49-F238E27FC236}">
                      <a16:creationId xmlns:a16="http://schemas.microsoft.com/office/drawing/2014/main" id="{C0D20633-4CA0-DE2E-9DF6-9D46DDCA5591}"/>
                    </a:ext>
                  </a:extLst>
                </p:cNvPr>
                <p:cNvSpPr>
                  <a:spLocks/>
                </p:cNvSpPr>
                <p:nvPr/>
              </p:nvSpPr>
              <p:spPr bwMode="auto">
                <a:xfrm>
                  <a:off x="4243" y="2416"/>
                  <a:ext cx="2" cy="3"/>
                </a:xfrm>
                <a:custGeom>
                  <a:avLst/>
                  <a:gdLst>
                    <a:gd name="T0" fmla="*/ 1 w 2"/>
                    <a:gd name="T1" fmla="*/ 0 h 4"/>
                    <a:gd name="T2" fmla="*/ 0 w 2"/>
                    <a:gd name="T3" fmla="*/ 2 h 4"/>
                    <a:gd name="T4" fmla="*/ 1 w 2"/>
                    <a:gd name="T5" fmla="*/ 0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1" y="1"/>
                        <a:pt x="1" y="3"/>
                        <a:pt x="0" y="4"/>
                      </a:cubicBezTo>
                      <a:cubicBezTo>
                        <a:pt x="0" y="3"/>
                        <a:pt x="2"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7" name="Freeform 9568">
                  <a:extLst>
                    <a:ext uri="{FF2B5EF4-FFF2-40B4-BE49-F238E27FC236}">
                      <a16:creationId xmlns:a16="http://schemas.microsoft.com/office/drawing/2014/main" id="{79158ED3-995C-C63B-488A-953A6EE862A9}"/>
                    </a:ext>
                  </a:extLst>
                </p:cNvPr>
                <p:cNvSpPr>
                  <a:spLocks/>
                </p:cNvSpPr>
                <p:nvPr/>
              </p:nvSpPr>
              <p:spPr bwMode="auto">
                <a:xfrm>
                  <a:off x="4195" y="2448"/>
                  <a:ext cx="21" cy="38"/>
                </a:xfrm>
                <a:custGeom>
                  <a:avLst/>
                  <a:gdLst>
                    <a:gd name="T0" fmla="*/ 8 w 26"/>
                    <a:gd name="T1" fmla="*/ 1 h 46"/>
                    <a:gd name="T2" fmla="*/ 9 w 26"/>
                    <a:gd name="T3" fmla="*/ 2 h 46"/>
                    <a:gd name="T4" fmla="*/ 10 w 26"/>
                    <a:gd name="T5" fmla="*/ 4 h 46"/>
                    <a:gd name="T6" fmla="*/ 11 w 26"/>
                    <a:gd name="T7" fmla="*/ 7 h 46"/>
                    <a:gd name="T8" fmla="*/ 11 w 26"/>
                    <a:gd name="T9" fmla="*/ 11 h 46"/>
                    <a:gd name="T10" fmla="*/ 11 w 26"/>
                    <a:gd name="T11" fmla="*/ 14 h 46"/>
                    <a:gd name="T12" fmla="*/ 10 w 26"/>
                    <a:gd name="T13" fmla="*/ 15 h 46"/>
                    <a:gd name="T14" fmla="*/ 10 w 26"/>
                    <a:gd name="T15" fmla="*/ 17 h 46"/>
                    <a:gd name="T16" fmla="*/ 9 w 26"/>
                    <a:gd name="T17" fmla="*/ 17 h 46"/>
                    <a:gd name="T18" fmla="*/ 8 w 26"/>
                    <a:gd name="T19" fmla="*/ 19 h 46"/>
                    <a:gd name="T20" fmla="*/ 7 w 26"/>
                    <a:gd name="T21" fmla="*/ 21 h 46"/>
                    <a:gd name="T22" fmla="*/ 7 w 26"/>
                    <a:gd name="T23" fmla="*/ 21 h 46"/>
                    <a:gd name="T24" fmla="*/ 6 w 26"/>
                    <a:gd name="T25" fmla="*/ 21 h 46"/>
                    <a:gd name="T26" fmla="*/ 5 w 26"/>
                    <a:gd name="T27" fmla="*/ 21 h 46"/>
                    <a:gd name="T28" fmla="*/ 4 w 26"/>
                    <a:gd name="T29" fmla="*/ 21 h 46"/>
                    <a:gd name="T30" fmla="*/ 4 w 26"/>
                    <a:gd name="T31" fmla="*/ 21 h 46"/>
                    <a:gd name="T32" fmla="*/ 3 w 26"/>
                    <a:gd name="T33" fmla="*/ 21 h 46"/>
                    <a:gd name="T34" fmla="*/ 3 w 26"/>
                    <a:gd name="T35" fmla="*/ 21 h 46"/>
                    <a:gd name="T36" fmla="*/ 2 w 26"/>
                    <a:gd name="T37" fmla="*/ 18 h 46"/>
                    <a:gd name="T38" fmla="*/ 2 w 26"/>
                    <a:gd name="T39" fmla="*/ 17 h 46"/>
                    <a:gd name="T40" fmla="*/ 2 w 26"/>
                    <a:gd name="T41" fmla="*/ 15 h 46"/>
                    <a:gd name="T42" fmla="*/ 1 w 26"/>
                    <a:gd name="T43" fmla="*/ 13 h 46"/>
                    <a:gd name="T44" fmla="*/ 1 w 26"/>
                    <a:gd name="T45" fmla="*/ 10 h 46"/>
                    <a:gd name="T46" fmla="*/ 1 w 26"/>
                    <a:gd name="T47" fmla="*/ 8 h 46"/>
                    <a:gd name="T48" fmla="*/ 2 w 26"/>
                    <a:gd name="T49" fmla="*/ 5 h 46"/>
                    <a:gd name="T50" fmla="*/ 2 w 26"/>
                    <a:gd name="T51" fmla="*/ 3 h 46"/>
                    <a:gd name="T52" fmla="*/ 3 w 26"/>
                    <a:gd name="T53" fmla="*/ 2 h 46"/>
                    <a:gd name="T54" fmla="*/ 4 w 26"/>
                    <a:gd name="T55" fmla="*/ 2 h 46"/>
                    <a:gd name="T56" fmla="*/ 5 w 26"/>
                    <a:gd name="T57" fmla="*/ 1 h 46"/>
                    <a:gd name="T58" fmla="*/ 6 w 26"/>
                    <a:gd name="T59" fmla="*/ 1 h 46"/>
                    <a:gd name="T60" fmla="*/ 6 w 26"/>
                    <a:gd name="T61" fmla="*/ 0 h 46"/>
                    <a:gd name="T62" fmla="*/ 7 w 26"/>
                    <a:gd name="T63" fmla="*/ 1 h 46"/>
                    <a:gd name="T64" fmla="*/ 8 w 26"/>
                    <a:gd name="T65" fmla="*/ 1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46">
                      <a:moveTo>
                        <a:pt x="18" y="1"/>
                      </a:moveTo>
                      <a:cubicBezTo>
                        <a:pt x="18" y="4"/>
                        <a:pt x="21" y="2"/>
                        <a:pt x="21" y="4"/>
                      </a:cubicBezTo>
                      <a:cubicBezTo>
                        <a:pt x="21" y="7"/>
                        <a:pt x="24" y="7"/>
                        <a:pt x="23" y="9"/>
                      </a:cubicBezTo>
                      <a:cubicBezTo>
                        <a:pt x="23" y="12"/>
                        <a:pt x="26" y="13"/>
                        <a:pt x="25" y="15"/>
                      </a:cubicBezTo>
                      <a:cubicBezTo>
                        <a:pt x="24" y="17"/>
                        <a:pt x="26" y="21"/>
                        <a:pt x="25" y="23"/>
                      </a:cubicBezTo>
                      <a:cubicBezTo>
                        <a:pt x="25" y="25"/>
                        <a:pt x="26" y="28"/>
                        <a:pt x="25" y="29"/>
                      </a:cubicBezTo>
                      <a:cubicBezTo>
                        <a:pt x="24" y="29"/>
                        <a:pt x="25" y="33"/>
                        <a:pt x="23" y="33"/>
                      </a:cubicBezTo>
                      <a:cubicBezTo>
                        <a:pt x="22" y="34"/>
                        <a:pt x="23" y="38"/>
                        <a:pt x="22" y="37"/>
                      </a:cubicBezTo>
                      <a:cubicBezTo>
                        <a:pt x="21" y="37"/>
                        <a:pt x="21" y="38"/>
                        <a:pt x="20" y="39"/>
                      </a:cubicBezTo>
                      <a:cubicBezTo>
                        <a:pt x="20" y="41"/>
                        <a:pt x="19" y="42"/>
                        <a:pt x="19" y="41"/>
                      </a:cubicBezTo>
                      <a:cubicBezTo>
                        <a:pt x="18" y="41"/>
                        <a:pt x="18" y="42"/>
                        <a:pt x="17" y="43"/>
                      </a:cubicBezTo>
                      <a:cubicBezTo>
                        <a:pt x="17" y="44"/>
                        <a:pt x="16" y="44"/>
                        <a:pt x="16" y="44"/>
                      </a:cubicBezTo>
                      <a:cubicBezTo>
                        <a:pt x="15" y="43"/>
                        <a:pt x="15" y="44"/>
                        <a:pt x="14" y="44"/>
                      </a:cubicBezTo>
                      <a:cubicBezTo>
                        <a:pt x="13" y="45"/>
                        <a:pt x="12" y="46"/>
                        <a:pt x="12" y="45"/>
                      </a:cubicBezTo>
                      <a:cubicBezTo>
                        <a:pt x="11" y="44"/>
                        <a:pt x="11" y="45"/>
                        <a:pt x="10" y="45"/>
                      </a:cubicBezTo>
                      <a:cubicBezTo>
                        <a:pt x="10" y="45"/>
                        <a:pt x="9" y="46"/>
                        <a:pt x="9" y="44"/>
                      </a:cubicBezTo>
                      <a:cubicBezTo>
                        <a:pt x="9" y="43"/>
                        <a:pt x="8" y="43"/>
                        <a:pt x="8" y="43"/>
                      </a:cubicBezTo>
                      <a:cubicBezTo>
                        <a:pt x="7" y="44"/>
                        <a:pt x="7" y="44"/>
                        <a:pt x="7" y="43"/>
                      </a:cubicBezTo>
                      <a:cubicBezTo>
                        <a:pt x="6" y="41"/>
                        <a:pt x="5" y="43"/>
                        <a:pt x="5" y="40"/>
                      </a:cubicBezTo>
                      <a:cubicBezTo>
                        <a:pt x="5" y="39"/>
                        <a:pt x="3" y="39"/>
                        <a:pt x="3" y="37"/>
                      </a:cubicBezTo>
                      <a:cubicBezTo>
                        <a:pt x="3" y="35"/>
                        <a:pt x="1" y="35"/>
                        <a:pt x="2" y="33"/>
                      </a:cubicBezTo>
                      <a:cubicBezTo>
                        <a:pt x="2" y="31"/>
                        <a:pt x="0" y="30"/>
                        <a:pt x="1" y="28"/>
                      </a:cubicBezTo>
                      <a:cubicBezTo>
                        <a:pt x="1" y="26"/>
                        <a:pt x="0" y="24"/>
                        <a:pt x="1" y="22"/>
                      </a:cubicBezTo>
                      <a:cubicBezTo>
                        <a:pt x="1" y="21"/>
                        <a:pt x="1" y="19"/>
                        <a:pt x="1" y="18"/>
                      </a:cubicBezTo>
                      <a:cubicBezTo>
                        <a:pt x="3" y="15"/>
                        <a:pt x="2" y="12"/>
                        <a:pt x="3" y="11"/>
                      </a:cubicBezTo>
                      <a:cubicBezTo>
                        <a:pt x="4" y="10"/>
                        <a:pt x="4" y="8"/>
                        <a:pt x="5" y="7"/>
                      </a:cubicBezTo>
                      <a:cubicBezTo>
                        <a:pt x="7" y="6"/>
                        <a:pt x="7" y="3"/>
                        <a:pt x="8" y="3"/>
                      </a:cubicBezTo>
                      <a:cubicBezTo>
                        <a:pt x="9" y="3"/>
                        <a:pt x="9" y="3"/>
                        <a:pt x="9" y="2"/>
                      </a:cubicBezTo>
                      <a:cubicBezTo>
                        <a:pt x="10" y="2"/>
                        <a:pt x="10" y="1"/>
                        <a:pt x="11" y="1"/>
                      </a:cubicBezTo>
                      <a:cubicBezTo>
                        <a:pt x="12" y="2"/>
                        <a:pt x="12" y="1"/>
                        <a:pt x="13" y="1"/>
                      </a:cubicBezTo>
                      <a:cubicBezTo>
                        <a:pt x="14" y="0"/>
                        <a:pt x="14" y="0"/>
                        <a:pt x="15" y="0"/>
                      </a:cubicBezTo>
                      <a:cubicBezTo>
                        <a:pt x="15" y="2"/>
                        <a:pt x="16" y="1"/>
                        <a:pt x="16" y="1"/>
                      </a:cubicBezTo>
                      <a:cubicBezTo>
                        <a:pt x="17" y="1"/>
                        <a:pt x="17" y="1"/>
                        <a:pt x="18"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8" name="Freeform 9569">
                  <a:extLst>
                    <a:ext uri="{FF2B5EF4-FFF2-40B4-BE49-F238E27FC236}">
                      <a16:creationId xmlns:a16="http://schemas.microsoft.com/office/drawing/2014/main" id="{2A9278C5-1BB9-A270-F9BC-E4D6A81031CD}"/>
                    </a:ext>
                  </a:extLst>
                </p:cNvPr>
                <p:cNvSpPr>
                  <a:spLocks/>
                </p:cNvSpPr>
                <p:nvPr/>
              </p:nvSpPr>
              <p:spPr bwMode="auto">
                <a:xfrm>
                  <a:off x="4195" y="2450"/>
                  <a:ext cx="19" cy="36"/>
                </a:xfrm>
                <a:custGeom>
                  <a:avLst/>
                  <a:gdLst>
                    <a:gd name="T0" fmla="*/ 10 w 23"/>
                    <a:gd name="T1" fmla="*/ 15 h 43"/>
                    <a:gd name="T2" fmla="*/ 10 w 23"/>
                    <a:gd name="T3" fmla="*/ 15 h 43"/>
                    <a:gd name="T4" fmla="*/ 8 w 23"/>
                    <a:gd name="T5" fmla="*/ 16 h 43"/>
                    <a:gd name="T6" fmla="*/ 8 w 23"/>
                    <a:gd name="T7" fmla="*/ 16 h 43"/>
                    <a:gd name="T8" fmla="*/ 7 w 23"/>
                    <a:gd name="T9" fmla="*/ 15 h 43"/>
                    <a:gd name="T10" fmla="*/ 7 w 23"/>
                    <a:gd name="T11" fmla="*/ 15 h 43"/>
                    <a:gd name="T12" fmla="*/ 6 w 23"/>
                    <a:gd name="T13" fmla="*/ 14 h 43"/>
                    <a:gd name="T14" fmla="*/ 5 w 23"/>
                    <a:gd name="T15" fmla="*/ 13 h 43"/>
                    <a:gd name="T16" fmla="*/ 4 w 23"/>
                    <a:gd name="T17" fmla="*/ 12 h 43"/>
                    <a:gd name="T18" fmla="*/ 4 w 23"/>
                    <a:gd name="T19" fmla="*/ 10 h 43"/>
                    <a:gd name="T20" fmla="*/ 3 w 23"/>
                    <a:gd name="T21" fmla="*/ 8 h 43"/>
                    <a:gd name="T22" fmla="*/ 3 w 23"/>
                    <a:gd name="T23" fmla="*/ 5 h 43"/>
                    <a:gd name="T24" fmla="*/ 4 w 23"/>
                    <a:gd name="T25" fmla="*/ 3 h 43"/>
                    <a:gd name="T26" fmla="*/ 4 w 23"/>
                    <a:gd name="T27" fmla="*/ 0 h 43"/>
                    <a:gd name="T28" fmla="*/ 4 w 23"/>
                    <a:gd name="T29" fmla="*/ 0 h 43"/>
                    <a:gd name="T30" fmla="*/ 2 w 23"/>
                    <a:gd name="T31" fmla="*/ 3 h 43"/>
                    <a:gd name="T32" fmla="*/ 2 w 23"/>
                    <a:gd name="T33" fmla="*/ 4 h 43"/>
                    <a:gd name="T34" fmla="*/ 1 w 23"/>
                    <a:gd name="T35" fmla="*/ 8 h 43"/>
                    <a:gd name="T36" fmla="*/ 1 w 23"/>
                    <a:gd name="T37" fmla="*/ 9 h 43"/>
                    <a:gd name="T38" fmla="*/ 1 w 23"/>
                    <a:gd name="T39" fmla="*/ 13 h 43"/>
                    <a:gd name="T40" fmla="*/ 2 w 23"/>
                    <a:gd name="T41" fmla="*/ 15 h 43"/>
                    <a:gd name="T42" fmla="*/ 2 w 23"/>
                    <a:gd name="T43" fmla="*/ 16 h 43"/>
                    <a:gd name="T44" fmla="*/ 2 w 23"/>
                    <a:gd name="T45" fmla="*/ 18 h 43"/>
                    <a:gd name="T46" fmla="*/ 3 w 23"/>
                    <a:gd name="T47" fmla="*/ 19 h 43"/>
                    <a:gd name="T48" fmla="*/ 4 w 23"/>
                    <a:gd name="T49" fmla="*/ 19 h 43"/>
                    <a:gd name="T50" fmla="*/ 4 w 23"/>
                    <a:gd name="T51" fmla="*/ 19 h 43"/>
                    <a:gd name="T52" fmla="*/ 5 w 23"/>
                    <a:gd name="T53" fmla="*/ 20 h 43"/>
                    <a:gd name="T54" fmla="*/ 6 w 23"/>
                    <a:gd name="T55" fmla="*/ 20 h 43"/>
                    <a:gd name="T56" fmla="*/ 7 w 23"/>
                    <a:gd name="T57" fmla="*/ 19 h 43"/>
                    <a:gd name="T58" fmla="*/ 7 w 23"/>
                    <a:gd name="T59" fmla="*/ 19 h 43"/>
                    <a:gd name="T60" fmla="*/ 8 w 23"/>
                    <a:gd name="T61" fmla="*/ 19 h 43"/>
                    <a:gd name="T62" fmla="*/ 9 w 23"/>
                    <a:gd name="T63" fmla="*/ 19 h 43"/>
                    <a:gd name="T64" fmla="*/ 10 w 23"/>
                    <a:gd name="T65" fmla="*/ 18 h 43"/>
                    <a:gd name="T66" fmla="*/ 10 w 23"/>
                    <a:gd name="T67" fmla="*/ 16 h 43"/>
                    <a:gd name="T68" fmla="*/ 11 w 23"/>
                    <a:gd name="T69" fmla="*/ 15 h 43"/>
                    <a:gd name="T70" fmla="*/ 10 w 23"/>
                    <a:gd name="T71" fmla="*/ 15 h 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43">
                      <a:moveTo>
                        <a:pt x="22" y="31"/>
                      </a:moveTo>
                      <a:cubicBezTo>
                        <a:pt x="22" y="30"/>
                        <a:pt x="21" y="31"/>
                        <a:pt x="20" y="31"/>
                      </a:cubicBezTo>
                      <a:cubicBezTo>
                        <a:pt x="20" y="32"/>
                        <a:pt x="19" y="33"/>
                        <a:pt x="18" y="32"/>
                      </a:cubicBezTo>
                      <a:cubicBezTo>
                        <a:pt x="18" y="31"/>
                        <a:pt x="17" y="31"/>
                        <a:pt x="17" y="32"/>
                      </a:cubicBezTo>
                      <a:cubicBezTo>
                        <a:pt x="16" y="32"/>
                        <a:pt x="15" y="33"/>
                        <a:pt x="15" y="31"/>
                      </a:cubicBezTo>
                      <a:cubicBezTo>
                        <a:pt x="15" y="30"/>
                        <a:pt x="15" y="30"/>
                        <a:pt x="14" y="30"/>
                      </a:cubicBezTo>
                      <a:cubicBezTo>
                        <a:pt x="14" y="30"/>
                        <a:pt x="13" y="30"/>
                        <a:pt x="13" y="29"/>
                      </a:cubicBezTo>
                      <a:cubicBezTo>
                        <a:pt x="13" y="28"/>
                        <a:pt x="11" y="30"/>
                        <a:pt x="11" y="27"/>
                      </a:cubicBezTo>
                      <a:cubicBezTo>
                        <a:pt x="11" y="26"/>
                        <a:pt x="9" y="26"/>
                        <a:pt x="9" y="24"/>
                      </a:cubicBezTo>
                      <a:cubicBezTo>
                        <a:pt x="9" y="22"/>
                        <a:pt x="8" y="22"/>
                        <a:pt x="8" y="20"/>
                      </a:cubicBezTo>
                      <a:cubicBezTo>
                        <a:pt x="8" y="18"/>
                        <a:pt x="6" y="17"/>
                        <a:pt x="7" y="15"/>
                      </a:cubicBezTo>
                      <a:cubicBezTo>
                        <a:pt x="8" y="13"/>
                        <a:pt x="7" y="11"/>
                        <a:pt x="7" y="9"/>
                      </a:cubicBezTo>
                      <a:cubicBezTo>
                        <a:pt x="8" y="8"/>
                        <a:pt x="7" y="5"/>
                        <a:pt x="8" y="4"/>
                      </a:cubicBezTo>
                      <a:cubicBezTo>
                        <a:pt x="9" y="3"/>
                        <a:pt x="9" y="1"/>
                        <a:pt x="9" y="0"/>
                      </a:cubicBezTo>
                      <a:cubicBezTo>
                        <a:pt x="8" y="0"/>
                        <a:pt x="8" y="0"/>
                        <a:pt x="8" y="0"/>
                      </a:cubicBezTo>
                      <a:cubicBezTo>
                        <a:pt x="7" y="0"/>
                        <a:pt x="7" y="3"/>
                        <a:pt x="5" y="4"/>
                      </a:cubicBezTo>
                      <a:cubicBezTo>
                        <a:pt x="4" y="5"/>
                        <a:pt x="4" y="7"/>
                        <a:pt x="3" y="8"/>
                      </a:cubicBezTo>
                      <a:cubicBezTo>
                        <a:pt x="2" y="9"/>
                        <a:pt x="3" y="12"/>
                        <a:pt x="1" y="15"/>
                      </a:cubicBezTo>
                      <a:cubicBezTo>
                        <a:pt x="1" y="16"/>
                        <a:pt x="1" y="18"/>
                        <a:pt x="1" y="19"/>
                      </a:cubicBezTo>
                      <a:cubicBezTo>
                        <a:pt x="0" y="21"/>
                        <a:pt x="1" y="23"/>
                        <a:pt x="1" y="25"/>
                      </a:cubicBezTo>
                      <a:cubicBezTo>
                        <a:pt x="0" y="27"/>
                        <a:pt x="2" y="28"/>
                        <a:pt x="2" y="30"/>
                      </a:cubicBezTo>
                      <a:cubicBezTo>
                        <a:pt x="1" y="32"/>
                        <a:pt x="3" y="32"/>
                        <a:pt x="3" y="34"/>
                      </a:cubicBezTo>
                      <a:cubicBezTo>
                        <a:pt x="3" y="36"/>
                        <a:pt x="5" y="36"/>
                        <a:pt x="5" y="37"/>
                      </a:cubicBezTo>
                      <a:cubicBezTo>
                        <a:pt x="5" y="40"/>
                        <a:pt x="6" y="38"/>
                        <a:pt x="7" y="40"/>
                      </a:cubicBezTo>
                      <a:cubicBezTo>
                        <a:pt x="7" y="41"/>
                        <a:pt x="7" y="41"/>
                        <a:pt x="8" y="40"/>
                      </a:cubicBezTo>
                      <a:cubicBezTo>
                        <a:pt x="8" y="40"/>
                        <a:pt x="9" y="40"/>
                        <a:pt x="9" y="41"/>
                      </a:cubicBezTo>
                      <a:cubicBezTo>
                        <a:pt x="9" y="43"/>
                        <a:pt x="10" y="42"/>
                        <a:pt x="10" y="42"/>
                      </a:cubicBezTo>
                      <a:cubicBezTo>
                        <a:pt x="11" y="42"/>
                        <a:pt x="11" y="41"/>
                        <a:pt x="12" y="42"/>
                      </a:cubicBezTo>
                      <a:cubicBezTo>
                        <a:pt x="12" y="43"/>
                        <a:pt x="13" y="42"/>
                        <a:pt x="14" y="41"/>
                      </a:cubicBezTo>
                      <a:cubicBezTo>
                        <a:pt x="15" y="41"/>
                        <a:pt x="15" y="40"/>
                        <a:pt x="16" y="41"/>
                      </a:cubicBezTo>
                      <a:cubicBezTo>
                        <a:pt x="16" y="41"/>
                        <a:pt x="17" y="41"/>
                        <a:pt x="17" y="40"/>
                      </a:cubicBezTo>
                      <a:cubicBezTo>
                        <a:pt x="18" y="39"/>
                        <a:pt x="18" y="38"/>
                        <a:pt x="19" y="38"/>
                      </a:cubicBezTo>
                      <a:cubicBezTo>
                        <a:pt x="19" y="39"/>
                        <a:pt x="20" y="38"/>
                        <a:pt x="20" y="36"/>
                      </a:cubicBezTo>
                      <a:cubicBezTo>
                        <a:pt x="21" y="35"/>
                        <a:pt x="21" y="34"/>
                        <a:pt x="22" y="34"/>
                      </a:cubicBezTo>
                      <a:cubicBezTo>
                        <a:pt x="23" y="35"/>
                        <a:pt x="22" y="32"/>
                        <a:pt x="23" y="31"/>
                      </a:cubicBezTo>
                      <a:cubicBezTo>
                        <a:pt x="22" y="31"/>
                        <a:pt x="22" y="31"/>
                        <a:pt x="22" y="3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89" name="Freeform 9570">
                  <a:extLst>
                    <a:ext uri="{FF2B5EF4-FFF2-40B4-BE49-F238E27FC236}">
                      <a16:creationId xmlns:a16="http://schemas.microsoft.com/office/drawing/2014/main" id="{BD5E2163-1C41-B9A5-0060-4ACE75DB282C}"/>
                    </a:ext>
                  </a:extLst>
                </p:cNvPr>
                <p:cNvSpPr>
                  <a:spLocks/>
                </p:cNvSpPr>
                <p:nvPr/>
              </p:nvSpPr>
              <p:spPr bwMode="auto">
                <a:xfrm>
                  <a:off x="4195" y="2464"/>
                  <a:ext cx="19" cy="22"/>
                </a:xfrm>
                <a:custGeom>
                  <a:avLst/>
                  <a:gdLst>
                    <a:gd name="T0" fmla="*/ 10 w 23"/>
                    <a:gd name="T1" fmla="*/ 7 h 26"/>
                    <a:gd name="T2" fmla="*/ 10 w 23"/>
                    <a:gd name="T3" fmla="*/ 7 h 26"/>
                    <a:gd name="T4" fmla="*/ 9 w 23"/>
                    <a:gd name="T5" fmla="*/ 8 h 26"/>
                    <a:gd name="T6" fmla="*/ 8 w 23"/>
                    <a:gd name="T7" fmla="*/ 10 h 26"/>
                    <a:gd name="T8" fmla="*/ 7 w 23"/>
                    <a:gd name="T9" fmla="*/ 10 h 26"/>
                    <a:gd name="T10" fmla="*/ 7 w 23"/>
                    <a:gd name="T11" fmla="*/ 10 h 26"/>
                    <a:gd name="T12" fmla="*/ 6 w 23"/>
                    <a:gd name="T13" fmla="*/ 11 h 26"/>
                    <a:gd name="T14" fmla="*/ 5 w 23"/>
                    <a:gd name="T15" fmla="*/ 11 h 26"/>
                    <a:gd name="T16" fmla="*/ 4 w 23"/>
                    <a:gd name="T17" fmla="*/ 10 h 26"/>
                    <a:gd name="T18" fmla="*/ 4 w 23"/>
                    <a:gd name="T19" fmla="*/ 10 h 26"/>
                    <a:gd name="T20" fmla="*/ 3 w 23"/>
                    <a:gd name="T21" fmla="*/ 9 h 26"/>
                    <a:gd name="T22" fmla="*/ 2 w 23"/>
                    <a:gd name="T23" fmla="*/ 8 h 26"/>
                    <a:gd name="T24" fmla="*/ 2 w 23"/>
                    <a:gd name="T25" fmla="*/ 7 h 26"/>
                    <a:gd name="T26" fmla="*/ 2 w 23"/>
                    <a:gd name="T27" fmla="*/ 5 h 26"/>
                    <a:gd name="T28" fmla="*/ 1 w 23"/>
                    <a:gd name="T29" fmla="*/ 3 h 26"/>
                    <a:gd name="T30" fmla="*/ 1 w 23"/>
                    <a:gd name="T31" fmla="*/ 0 h 26"/>
                    <a:gd name="T32" fmla="*/ 1 w 23"/>
                    <a:gd name="T33" fmla="*/ 2 h 26"/>
                    <a:gd name="T34" fmla="*/ 1 w 23"/>
                    <a:gd name="T35" fmla="*/ 4 h 26"/>
                    <a:gd name="T36" fmla="*/ 2 w 23"/>
                    <a:gd name="T37" fmla="*/ 7 h 26"/>
                    <a:gd name="T38" fmla="*/ 2 w 23"/>
                    <a:gd name="T39" fmla="*/ 8 h 26"/>
                    <a:gd name="T40" fmla="*/ 2 w 23"/>
                    <a:gd name="T41" fmla="*/ 10 h 26"/>
                    <a:gd name="T42" fmla="*/ 3 w 23"/>
                    <a:gd name="T43" fmla="*/ 12 h 26"/>
                    <a:gd name="T44" fmla="*/ 4 w 23"/>
                    <a:gd name="T45" fmla="*/ 12 h 26"/>
                    <a:gd name="T46" fmla="*/ 4 w 23"/>
                    <a:gd name="T47" fmla="*/ 12 h 26"/>
                    <a:gd name="T48" fmla="*/ 5 w 23"/>
                    <a:gd name="T49" fmla="*/ 13 h 26"/>
                    <a:gd name="T50" fmla="*/ 6 w 23"/>
                    <a:gd name="T51" fmla="*/ 13 h 26"/>
                    <a:gd name="T52" fmla="*/ 7 w 23"/>
                    <a:gd name="T53" fmla="*/ 12 h 26"/>
                    <a:gd name="T54" fmla="*/ 7 w 23"/>
                    <a:gd name="T55" fmla="*/ 12 h 26"/>
                    <a:gd name="T56" fmla="*/ 8 w 23"/>
                    <a:gd name="T57" fmla="*/ 12 h 26"/>
                    <a:gd name="T58" fmla="*/ 9 w 23"/>
                    <a:gd name="T59" fmla="*/ 11 h 26"/>
                    <a:gd name="T60" fmla="*/ 10 w 23"/>
                    <a:gd name="T61" fmla="*/ 10 h 26"/>
                    <a:gd name="T62" fmla="*/ 10 w 23"/>
                    <a:gd name="T63" fmla="*/ 8 h 26"/>
                    <a:gd name="T64" fmla="*/ 11 w 23"/>
                    <a:gd name="T65" fmla="*/ 7 h 26"/>
                    <a:gd name="T66" fmla="*/ 10 w 23"/>
                    <a:gd name="T67" fmla="*/ 7 h 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 h="26">
                      <a:moveTo>
                        <a:pt x="22" y="14"/>
                      </a:moveTo>
                      <a:cubicBezTo>
                        <a:pt x="22" y="13"/>
                        <a:pt x="22" y="13"/>
                        <a:pt x="21" y="14"/>
                      </a:cubicBezTo>
                      <a:cubicBezTo>
                        <a:pt x="20" y="15"/>
                        <a:pt x="20" y="18"/>
                        <a:pt x="19" y="17"/>
                      </a:cubicBezTo>
                      <a:cubicBezTo>
                        <a:pt x="18" y="17"/>
                        <a:pt x="18" y="18"/>
                        <a:pt x="18" y="19"/>
                      </a:cubicBezTo>
                      <a:cubicBezTo>
                        <a:pt x="17" y="20"/>
                        <a:pt x="17" y="20"/>
                        <a:pt x="16" y="20"/>
                      </a:cubicBezTo>
                      <a:cubicBezTo>
                        <a:pt x="16" y="19"/>
                        <a:pt x="15" y="20"/>
                        <a:pt x="14" y="20"/>
                      </a:cubicBezTo>
                      <a:cubicBezTo>
                        <a:pt x="13" y="21"/>
                        <a:pt x="13" y="22"/>
                        <a:pt x="12" y="21"/>
                      </a:cubicBezTo>
                      <a:cubicBezTo>
                        <a:pt x="12" y="20"/>
                        <a:pt x="11" y="21"/>
                        <a:pt x="11" y="21"/>
                      </a:cubicBezTo>
                      <a:cubicBezTo>
                        <a:pt x="10" y="21"/>
                        <a:pt x="9" y="22"/>
                        <a:pt x="9" y="20"/>
                      </a:cubicBezTo>
                      <a:cubicBezTo>
                        <a:pt x="9" y="19"/>
                        <a:pt x="9" y="19"/>
                        <a:pt x="8" y="19"/>
                      </a:cubicBezTo>
                      <a:cubicBezTo>
                        <a:pt x="8" y="20"/>
                        <a:pt x="7" y="20"/>
                        <a:pt x="7" y="18"/>
                      </a:cubicBezTo>
                      <a:cubicBezTo>
                        <a:pt x="7" y="17"/>
                        <a:pt x="5" y="19"/>
                        <a:pt x="5" y="16"/>
                      </a:cubicBezTo>
                      <a:cubicBezTo>
                        <a:pt x="5" y="15"/>
                        <a:pt x="3" y="15"/>
                        <a:pt x="3" y="13"/>
                      </a:cubicBezTo>
                      <a:cubicBezTo>
                        <a:pt x="3" y="11"/>
                        <a:pt x="2" y="11"/>
                        <a:pt x="2" y="9"/>
                      </a:cubicBezTo>
                      <a:cubicBezTo>
                        <a:pt x="2" y="7"/>
                        <a:pt x="0" y="6"/>
                        <a:pt x="1" y="4"/>
                      </a:cubicBezTo>
                      <a:cubicBezTo>
                        <a:pt x="1" y="3"/>
                        <a:pt x="1" y="2"/>
                        <a:pt x="1" y="0"/>
                      </a:cubicBezTo>
                      <a:cubicBezTo>
                        <a:pt x="1" y="1"/>
                        <a:pt x="1" y="2"/>
                        <a:pt x="1" y="2"/>
                      </a:cubicBezTo>
                      <a:cubicBezTo>
                        <a:pt x="0" y="4"/>
                        <a:pt x="1" y="6"/>
                        <a:pt x="1" y="8"/>
                      </a:cubicBezTo>
                      <a:cubicBezTo>
                        <a:pt x="0" y="10"/>
                        <a:pt x="2" y="11"/>
                        <a:pt x="2" y="13"/>
                      </a:cubicBezTo>
                      <a:cubicBezTo>
                        <a:pt x="1" y="15"/>
                        <a:pt x="3" y="15"/>
                        <a:pt x="3" y="17"/>
                      </a:cubicBezTo>
                      <a:cubicBezTo>
                        <a:pt x="3" y="19"/>
                        <a:pt x="5" y="19"/>
                        <a:pt x="5" y="20"/>
                      </a:cubicBezTo>
                      <a:cubicBezTo>
                        <a:pt x="5" y="23"/>
                        <a:pt x="6" y="21"/>
                        <a:pt x="7" y="23"/>
                      </a:cubicBezTo>
                      <a:cubicBezTo>
                        <a:pt x="7" y="24"/>
                        <a:pt x="7" y="24"/>
                        <a:pt x="8" y="23"/>
                      </a:cubicBezTo>
                      <a:cubicBezTo>
                        <a:pt x="8" y="23"/>
                        <a:pt x="9" y="23"/>
                        <a:pt x="9" y="24"/>
                      </a:cubicBezTo>
                      <a:cubicBezTo>
                        <a:pt x="9" y="26"/>
                        <a:pt x="10" y="25"/>
                        <a:pt x="10" y="25"/>
                      </a:cubicBezTo>
                      <a:cubicBezTo>
                        <a:pt x="11" y="25"/>
                        <a:pt x="11" y="24"/>
                        <a:pt x="12" y="25"/>
                      </a:cubicBezTo>
                      <a:cubicBezTo>
                        <a:pt x="12" y="26"/>
                        <a:pt x="13" y="25"/>
                        <a:pt x="14" y="24"/>
                      </a:cubicBezTo>
                      <a:cubicBezTo>
                        <a:pt x="15" y="24"/>
                        <a:pt x="15" y="23"/>
                        <a:pt x="16" y="24"/>
                      </a:cubicBezTo>
                      <a:cubicBezTo>
                        <a:pt x="16" y="24"/>
                        <a:pt x="17" y="24"/>
                        <a:pt x="17" y="23"/>
                      </a:cubicBezTo>
                      <a:cubicBezTo>
                        <a:pt x="18" y="22"/>
                        <a:pt x="18" y="21"/>
                        <a:pt x="19" y="21"/>
                      </a:cubicBezTo>
                      <a:cubicBezTo>
                        <a:pt x="19" y="22"/>
                        <a:pt x="20" y="21"/>
                        <a:pt x="20" y="19"/>
                      </a:cubicBezTo>
                      <a:cubicBezTo>
                        <a:pt x="21" y="18"/>
                        <a:pt x="21" y="17"/>
                        <a:pt x="22" y="17"/>
                      </a:cubicBezTo>
                      <a:cubicBezTo>
                        <a:pt x="23" y="18"/>
                        <a:pt x="22" y="15"/>
                        <a:pt x="23" y="14"/>
                      </a:cubicBezTo>
                      <a:cubicBezTo>
                        <a:pt x="22" y="14"/>
                        <a:pt x="22" y="14"/>
                        <a:pt x="22" y="14"/>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0" name="Freeform 9571">
                  <a:extLst>
                    <a:ext uri="{FF2B5EF4-FFF2-40B4-BE49-F238E27FC236}">
                      <a16:creationId xmlns:a16="http://schemas.microsoft.com/office/drawing/2014/main" id="{D3DF81CE-2515-A4B6-C0F4-1837D6789284}"/>
                    </a:ext>
                  </a:extLst>
                </p:cNvPr>
                <p:cNvSpPr>
                  <a:spLocks/>
                </p:cNvSpPr>
                <p:nvPr/>
              </p:nvSpPr>
              <p:spPr bwMode="auto">
                <a:xfrm>
                  <a:off x="4202" y="2457"/>
                  <a:ext cx="1" cy="3"/>
                </a:xfrm>
                <a:custGeom>
                  <a:avLst/>
                  <a:gdLst>
                    <a:gd name="T0" fmla="*/ 0 w 1"/>
                    <a:gd name="T1" fmla="*/ 0 h 4"/>
                    <a:gd name="T2" fmla="*/ 0 w 1"/>
                    <a:gd name="T3" fmla="*/ 2 h 4"/>
                    <a:gd name="T4" fmla="*/ 1 w 1"/>
                    <a:gd name="T5" fmla="*/ 2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1" y="1"/>
                        <a:pt x="0" y="3"/>
                        <a:pt x="0" y="3"/>
                      </a:cubicBezTo>
                      <a:cubicBezTo>
                        <a:pt x="0" y="4"/>
                        <a:pt x="1" y="3"/>
                        <a:pt x="1" y="3"/>
                      </a:cubicBezTo>
                      <a:cubicBezTo>
                        <a:pt x="1" y="1"/>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1" name="Freeform 9572">
                  <a:extLst>
                    <a:ext uri="{FF2B5EF4-FFF2-40B4-BE49-F238E27FC236}">
                      <a16:creationId xmlns:a16="http://schemas.microsoft.com/office/drawing/2014/main" id="{79D4A28F-4AE1-8275-D037-7D0764720499}"/>
                    </a:ext>
                  </a:extLst>
                </p:cNvPr>
                <p:cNvSpPr>
                  <a:spLocks/>
                </p:cNvSpPr>
                <p:nvPr/>
              </p:nvSpPr>
              <p:spPr bwMode="auto">
                <a:xfrm>
                  <a:off x="4204" y="2452"/>
                  <a:ext cx="1" cy="4"/>
                </a:xfrm>
                <a:custGeom>
                  <a:avLst/>
                  <a:gdLst>
                    <a:gd name="T0" fmla="*/ 1 w 2"/>
                    <a:gd name="T1" fmla="*/ 0 h 4"/>
                    <a:gd name="T2" fmla="*/ 1 w 2"/>
                    <a:gd name="T3" fmla="*/ 4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2"/>
                        <a:pt x="1" y="4"/>
                        <a:pt x="2"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2" name="Freeform 9573">
                  <a:extLst>
                    <a:ext uri="{FF2B5EF4-FFF2-40B4-BE49-F238E27FC236}">
                      <a16:creationId xmlns:a16="http://schemas.microsoft.com/office/drawing/2014/main" id="{644AB784-E01D-7A4A-072E-0D59ECC5789A}"/>
                    </a:ext>
                  </a:extLst>
                </p:cNvPr>
                <p:cNvSpPr>
                  <a:spLocks/>
                </p:cNvSpPr>
                <p:nvPr/>
              </p:nvSpPr>
              <p:spPr bwMode="auto">
                <a:xfrm>
                  <a:off x="4204" y="2460"/>
                  <a:ext cx="2" cy="3"/>
                </a:xfrm>
                <a:custGeom>
                  <a:avLst/>
                  <a:gdLst>
                    <a:gd name="T0" fmla="*/ 0 w 2"/>
                    <a:gd name="T1" fmla="*/ 1 h 4"/>
                    <a:gd name="T2" fmla="*/ 1 w 2"/>
                    <a:gd name="T3" fmla="*/ 1 h 4"/>
                    <a:gd name="T4" fmla="*/ 1 w 2"/>
                    <a:gd name="T5" fmla="*/ 2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0" y="0"/>
                        <a:pt x="1" y="0"/>
                        <a:pt x="1" y="1"/>
                      </a:cubicBezTo>
                      <a:cubicBezTo>
                        <a:pt x="2" y="1"/>
                        <a:pt x="2" y="3"/>
                        <a:pt x="1" y="4"/>
                      </a:cubicBezTo>
                      <a:cubicBezTo>
                        <a:pt x="1"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3" name="Freeform 9574">
                  <a:extLst>
                    <a:ext uri="{FF2B5EF4-FFF2-40B4-BE49-F238E27FC236}">
                      <a16:creationId xmlns:a16="http://schemas.microsoft.com/office/drawing/2014/main" id="{C03E5EBF-F61D-4C4A-35CB-3D753C03633D}"/>
                    </a:ext>
                  </a:extLst>
                </p:cNvPr>
                <p:cNvSpPr>
                  <a:spLocks/>
                </p:cNvSpPr>
                <p:nvPr/>
              </p:nvSpPr>
              <p:spPr bwMode="auto">
                <a:xfrm>
                  <a:off x="4209" y="2454"/>
                  <a:ext cx="1" cy="6"/>
                </a:xfrm>
                <a:custGeom>
                  <a:avLst/>
                  <a:gdLst>
                    <a:gd name="T0" fmla="*/ 0 w 1"/>
                    <a:gd name="T1" fmla="*/ 0 h 7"/>
                    <a:gd name="T2" fmla="*/ 0 w 1"/>
                    <a:gd name="T3" fmla="*/ 3 h 7"/>
                    <a:gd name="T4" fmla="*/ 1 w 1"/>
                    <a:gd name="T5" fmla="*/ 3 h 7"/>
                    <a:gd name="T6" fmla="*/ 0 w 1"/>
                    <a:gd name="T7" fmla="*/ 3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0" y="1"/>
                        <a:pt x="0" y="2"/>
                        <a:pt x="0" y="3"/>
                      </a:cubicBezTo>
                      <a:cubicBezTo>
                        <a:pt x="0" y="3"/>
                        <a:pt x="0" y="7"/>
                        <a:pt x="1" y="6"/>
                      </a:cubicBezTo>
                      <a:cubicBezTo>
                        <a:pt x="1" y="5"/>
                        <a:pt x="0" y="4"/>
                        <a:pt x="0" y="4"/>
                      </a:cubicBezTo>
                      <a:cubicBezTo>
                        <a:pt x="0"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4" name="Freeform 9575">
                  <a:extLst>
                    <a:ext uri="{FF2B5EF4-FFF2-40B4-BE49-F238E27FC236}">
                      <a16:creationId xmlns:a16="http://schemas.microsoft.com/office/drawing/2014/main" id="{BCD3AF35-B50D-10DF-FF78-9FDD4A241A65}"/>
                    </a:ext>
                  </a:extLst>
                </p:cNvPr>
                <p:cNvSpPr>
                  <a:spLocks/>
                </p:cNvSpPr>
                <p:nvPr/>
              </p:nvSpPr>
              <p:spPr bwMode="auto">
                <a:xfrm>
                  <a:off x="4206" y="2450"/>
                  <a:ext cx="2" cy="3"/>
                </a:xfrm>
                <a:custGeom>
                  <a:avLst/>
                  <a:gdLst>
                    <a:gd name="T0" fmla="*/ 0 w 2"/>
                    <a:gd name="T1" fmla="*/ 2 h 4"/>
                    <a:gd name="T2" fmla="*/ 2 w 2"/>
                    <a:gd name="T3" fmla="*/ 2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0" y="0"/>
                        <a:pt x="2" y="2"/>
                        <a:pt x="2" y="4"/>
                      </a:cubicBezTo>
                      <a:cubicBezTo>
                        <a:pt x="1" y="3"/>
                        <a:pt x="0" y="1"/>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5" name="Freeform 9576">
                  <a:extLst>
                    <a:ext uri="{FF2B5EF4-FFF2-40B4-BE49-F238E27FC236}">
                      <a16:creationId xmlns:a16="http://schemas.microsoft.com/office/drawing/2014/main" id="{824CEA35-FDBD-4302-6C7A-79BA14FE17EC}"/>
                    </a:ext>
                  </a:extLst>
                </p:cNvPr>
                <p:cNvSpPr>
                  <a:spLocks/>
                </p:cNvSpPr>
                <p:nvPr/>
              </p:nvSpPr>
              <p:spPr bwMode="auto">
                <a:xfrm>
                  <a:off x="4204" y="2467"/>
                  <a:ext cx="1" cy="6"/>
                </a:xfrm>
                <a:custGeom>
                  <a:avLst/>
                  <a:gdLst>
                    <a:gd name="T0" fmla="*/ 1 w 2"/>
                    <a:gd name="T1" fmla="*/ 1 h 7"/>
                    <a:gd name="T2" fmla="*/ 1 w 2"/>
                    <a:gd name="T3" fmla="*/ 3 h 7"/>
                    <a:gd name="T4" fmla="*/ 1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0" y="0"/>
                        <a:pt x="1" y="7"/>
                        <a:pt x="2" y="4"/>
                      </a:cubicBezTo>
                      <a:cubicBezTo>
                        <a:pt x="2"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6" name="Freeform 9577">
                  <a:extLst>
                    <a:ext uri="{FF2B5EF4-FFF2-40B4-BE49-F238E27FC236}">
                      <a16:creationId xmlns:a16="http://schemas.microsoft.com/office/drawing/2014/main" id="{5763FB2A-2B95-84E2-CA4F-ABEDECFE5DBA}"/>
                    </a:ext>
                  </a:extLst>
                </p:cNvPr>
                <p:cNvSpPr>
                  <a:spLocks/>
                </p:cNvSpPr>
                <p:nvPr/>
              </p:nvSpPr>
              <p:spPr bwMode="auto">
                <a:xfrm>
                  <a:off x="4209" y="2463"/>
                  <a:ext cx="1" cy="5"/>
                </a:xfrm>
                <a:custGeom>
                  <a:avLst/>
                  <a:gdLst>
                    <a:gd name="T0" fmla="*/ 0 w 1"/>
                    <a:gd name="T1" fmla="*/ 2 h 6"/>
                    <a:gd name="T2" fmla="*/ 0 w 1"/>
                    <a:gd name="T3" fmla="*/ 3 h 6"/>
                    <a:gd name="T4" fmla="*/ 0 w 1"/>
                    <a:gd name="T5" fmla="*/ 3 h 6"/>
                    <a:gd name="T6" fmla="*/ 0 w 1"/>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1" y="0"/>
                        <a:pt x="1" y="5"/>
                        <a:pt x="0" y="6"/>
                      </a:cubicBezTo>
                      <a:cubicBezTo>
                        <a:pt x="0" y="5"/>
                        <a:pt x="0" y="5"/>
                        <a:pt x="0" y="4"/>
                      </a:cubicBezTo>
                      <a:cubicBezTo>
                        <a:pt x="0"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7" name="Freeform 9578">
                  <a:extLst>
                    <a:ext uri="{FF2B5EF4-FFF2-40B4-BE49-F238E27FC236}">
                      <a16:creationId xmlns:a16="http://schemas.microsoft.com/office/drawing/2014/main" id="{B4767804-280A-A64B-D1D9-FC9DA74AD618}"/>
                    </a:ext>
                  </a:extLst>
                </p:cNvPr>
                <p:cNvSpPr>
                  <a:spLocks/>
                </p:cNvSpPr>
                <p:nvPr/>
              </p:nvSpPr>
              <p:spPr bwMode="auto">
                <a:xfrm>
                  <a:off x="4211" y="2458"/>
                  <a:ext cx="3" cy="4"/>
                </a:xfrm>
                <a:custGeom>
                  <a:avLst/>
                  <a:gdLst>
                    <a:gd name="T0" fmla="*/ 1 w 3"/>
                    <a:gd name="T1" fmla="*/ 0 h 5"/>
                    <a:gd name="T2" fmla="*/ 3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8" name="Freeform 9579">
                  <a:extLst>
                    <a:ext uri="{FF2B5EF4-FFF2-40B4-BE49-F238E27FC236}">
                      <a16:creationId xmlns:a16="http://schemas.microsoft.com/office/drawing/2014/main" id="{9AD82E9E-CE0E-0873-267C-7194AA74AD79}"/>
                    </a:ext>
                  </a:extLst>
                </p:cNvPr>
                <p:cNvSpPr>
                  <a:spLocks/>
                </p:cNvSpPr>
                <p:nvPr/>
              </p:nvSpPr>
              <p:spPr bwMode="auto">
                <a:xfrm>
                  <a:off x="4211" y="2452"/>
                  <a:ext cx="1" cy="4"/>
                </a:xfrm>
                <a:custGeom>
                  <a:avLst/>
                  <a:gdLst>
                    <a:gd name="T0" fmla="*/ 0 w 1"/>
                    <a:gd name="T1" fmla="*/ 1 h 4"/>
                    <a:gd name="T2" fmla="*/ 1 w 1"/>
                    <a:gd name="T3" fmla="*/ 4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1" y="0"/>
                        <a:pt x="1" y="3"/>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699" name="Freeform 9580">
                  <a:extLst>
                    <a:ext uri="{FF2B5EF4-FFF2-40B4-BE49-F238E27FC236}">
                      <a16:creationId xmlns:a16="http://schemas.microsoft.com/office/drawing/2014/main" id="{9C2B9254-F55D-7CBC-C15A-349F0A098249}"/>
                    </a:ext>
                  </a:extLst>
                </p:cNvPr>
                <p:cNvSpPr>
                  <a:spLocks/>
                </p:cNvSpPr>
                <p:nvPr/>
              </p:nvSpPr>
              <p:spPr bwMode="auto">
                <a:xfrm>
                  <a:off x="4208" y="2471"/>
                  <a:ext cx="2" cy="2"/>
                </a:xfrm>
                <a:custGeom>
                  <a:avLst/>
                  <a:gdLst>
                    <a:gd name="T0" fmla="*/ 1 w 3"/>
                    <a:gd name="T1" fmla="*/ 0 h 3"/>
                    <a:gd name="T2" fmla="*/ 1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2" y="3"/>
                        <a:pt x="3" y="1"/>
                      </a:cubicBezTo>
                      <a:cubicBezTo>
                        <a:pt x="2" y="1"/>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0" name="Freeform 9581">
                  <a:extLst>
                    <a:ext uri="{FF2B5EF4-FFF2-40B4-BE49-F238E27FC236}">
                      <a16:creationId xmlns:a16="http://schemas.microsoft.com/office/drawing/2014/main" id="{F5967F13-7F15-EBE1-A8E4-66BC995FA949}"/>
                    </a:ext>
                  </a:extLst>
                </p:cNvPr>
                <p:cNvSpPr>
                  <a:spLocks/>
                </p:cNvSpPr>
                <p:nvPr/>
              </p:nvSpPr>
              <p:spPr bwMode="auto">
                <a:xfrm>
                  <a:off x="4212" y="2467"/>
                  <a:ext cx="1" cy="4"/>
                </a:xfrm>
                <a:custGeom>
                  <a:avLst/>
                  <a:gdLst>
                    <a:gd name="T0" fmla="*/ 0 w 1"/>
                    <a:gd name="T1" fmla="*/ 0 h 5"/>
                    <a:gd name="T2" fmla="*/ 0 w 1"/>
                    <a:gd name="T3" fmla="*/ 2 h 5"/>
                    <a:gd name="T4" fmla="*/ 1 w 1"/>
                    <a:gd name="T5" fmla="*/ 2 h 5"/>
                    <a:gd name="T6" fmla="*/ 0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cubicBezTo>
                        <a:pt x="1" y="0"/>
                        <a:pt x="1" y="4"/>
                        <a:pt x="0" y="5"/>
                      </a:cubicBezTo>
                      <a:cubicBezTo>
                        <a:pt x="0" y="5"/>
                        <a:pt x="1" y="4"/>
                        <a:pt x="1" y="3"/>
                      </a:cubicBezTo>
                      <a:cubicBezTo>
                        <a:pt x="1"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1" name="Freeform 9582">
                  <a:extLst>
                    <a:ext uri="{FF2B5EF4-FFF2-40B4-BE49-F238E27FC236}">
                      <a16:creationId xmlns:a16="http://schemas.microsoft.com/office/drawing/2014/main" id="{8670466A-124D-9873-A249-79F93A4A55F1}"/>
                    </a:ext>
                  </a:extLst>
                </p:cNvPr>
                <p:cNvSpPr>
                  <a:spLocks/>
                </p:cNvSpPr>
                <p:nvPr/>
              </p:nvSpPr>
              <p:spPr bwMode="auto">
                <a:xfrm>
                  <a:off x="4214" y="2464"/>
                  <a:ext cx="1" cy="4"/>
                </a:xfrm>
                <a:custGeom>
                  <a:avLst/>
                  <a:gdLst>
                    <a:gd name="T0" fmla="*/ 1 w 2"/>
                    <a:gd name="T1" fmla="*/ 0 h 5"/>
                    <a:gd name="T2" fmla="*/ 1 w 2"/>
                    <a:gd name="T3" fmla="*/ 2 h 5"/>
                    <a:gd name="T4" fmla="*/ 1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1"/>
                        <a:pt x="1" y="4"/>
                        <a:pt x="1" y="5"/>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2" name="Freeform 9583">
                  <a:extLst>
                    <a:ext uri="{FF2B5EF4-FFF2-40B4-BE49-F238E27FC236}">
                      <a16:creationId xmlns:a16="http://schemas.microsoft.com/office/drawing/2014/main" id="{E8CCE169-A79E-C687-E189-4666B512E1FE}"/>
                    </a:ext>
                  </a:extLst>
                </p:cNvPr>
                <p:cNvSpPr>
                  <a:spLocks/>
                </p:cNvSpPr>
                <p:nvPr/>
              </p:nvSpPr>
              <p:spPr bwMode="auto">
                <a:xfrm>
                  <a:off x="4132" y="1971"/>
                  <a:ext cx="24" cy="39"/>
                </a:xfrm>
                <a:custGeom>
                  <a:avLst/>
                  <a:gdLst>
                    <a:gd name="T0" fmla="*/ 5 w 29"/>
                    <a:gd name="T1" fmla="*/ 1 h 47"/>
                    <a:gd name="T2" fmla="*/ 7 w 29"/>
                    <a:gd name="T3" fmla="*/ 2 h 47"/>
                    <a:gd name="T4" fmla="*/ 9 w 29"/>
                    <a:gd name="T5" fmla="*/ 3 h 47"/>
                    <a:gd name="T6" fmla="*/ 11 w 29"/>
                    <a:gd name="T7" fmla="*/ 6 h 47"/>
                    <a:gd name="T8" fmla="*/ 12 w 29"/>
                    <a:gd name="T9" fmla="*/ 10 h 47"/>
                    <a:gd name="T10" fmla="*/ 13 w 29"/>
                    <a:gd name="T11" fmla="*/ 12 h 47"/>
                    <a:gd name="T12" fmla="*/ 13 w 29"/>
                    <a:gd name="T13" fmla="*/ 14 h 47"/>
                    <a:gd name="T14" fmla="*/ 13 w 29"/>
                    <a:gd name="T15" fmla="*/ 16 h 47"/>
                    <a:gd name="T16" fmla="*/ 12 w 29"/>
                    <a:gd name="T17" fmla="*/ 18 h 47"/>
                    <a:gd name="T18" fmla="*/ 12 w 29"/>
                    <a:gd name="T19" fmla="*/ 20 h 47"/>
                    <a:gd name="T20" fmla="*/ 10 w 29"/>
                    <a:gd name="T21" fmla="*/ 22 h 47"/>
                    <a:gd name="T22" fmla="*/ 8 w 29"/>
                    <a:gd name="T23" fmla="*/ 22 h 47"/>
                    <a:gd name="T24" fmla="*/ 7 w 29"/>
                    <a:gd name="T25" fmla="*/ 21 h 47"/>
                    <a:gd name="T26" fmla="*/ 6 w 29"/>
                    <a:gd name="T27" fmla="*/ 20 h 47"/>
                    <a:gd name="T28" fmla="*/ 5 w 29"/>
                    <a:gd name="T29" fmla="*/ 18 h 47"/>
                    <a:gd name="T30" fmla="*/ 3 w 29"/>
                    <a:gd name="T31" fmla="*/ 17 h 47"/>
                    <a:gd name="T32" fmla="*/ 2 w 29"/>
                    <a:gd name="T33" fmla="*/ 14 h 47"/>
                    <a:gd name="T34" fmla="*/ 2 w 29"/>
                    <a:gd name="T35" fmla="*/ 12 h 47"/>
                    <a:gd name="T36" fmla="*/ 2 w 29"/>
                    <a:gd name="T37" fmla="*/ 10 h 47"/>
                    <a:gd name="T38" fmla="*/ 1 w 29"/>
                    <a:gd name="T39" fmla="*/ 7 h 47"/>
                    <a:gd name="T40" fmla="*/ 1 w 29"/>
                    <a:gd name="T41" fmla="*/ 5 h 47"/>
                    <a:gd name="T42" fmla="*/ 2 w 29"/>
                    <a:gd name="T43" fmla="*/ 2 h 47"/>
                    <a:gd name="T44" fmla="*/ 2 w 29"/>
                    <a:gd name="T45" fmla="*/ 2 h 47"/>
                    <a:gd name="T46" fmla="*/ 4 w 29"/>
                    <a:gd name="T47" fmla="*/ 1 h 47"/>
                    <a:gd name="T48" fmla="*/ 5 w 29"/>
                    <a:gd name="T49" fmla="*/ 1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 h="47">
                      <a:moveTo>
                        <a:pt x="11" y="1"/>
                      </a:moveTo>
                      <a:cubicBezTo>
                        <a:pt x="13" y="3"/>
                        <a:pt x="14" y="1"/>
                        <a:pt x="15" y="3"/>
                      </a:cubicBezTo>
                      <a:cubicBezTo>
                        <a:pt x="16" y="5"/>
                        <a:pt x="19" y="4"/>
                        <a:pt x="19" y="7"/>
                      </a:cubicBezTo>
                      <a:cubicBezTo>
                        <a:pt x="20" y="10"/>
                        <a:pt x="23" y="10"/>
                        <a:pt x="23" y="12"/>
                      </a:cubicBezTo>
                      <a:cubicBezTo>
                        <a:pt x="23" y="14"/>
                        <a:pt x="27" y="17"/>
                        <a:pt x="27" y="20"/>
                      </a:cubicBezTo>
                      <a:cubicBezTo>
                        <a:pt x="26" y="22"/>
                        <a:pt x="29" y="24"/>
                        <a:pt x="28" y="25"/>
                      </a:cubicBezTo>
                      <a:cubicBezTo>
                        <a:pt x="27" y="26"/>
                        <a:pt x="29" y="29"/>
                        <a:pt x="28" y="30"/>
                      </a:cubicBezTo>
                      <a:cubicBezTo>
                        <a:pt x="28" y="31"/>
                        <a:pt x="29" y="34"/>
                        <a:pt x="28" y="34"/>
                      </a:cubicBezTo>
                      <a:cubicBezTo>
                        <a:pt x="27" y="34"/>
                        <a:pt x="28" y="39"/>
                        <a:pt x="27" y="39"/>
                      </a:cubicBezTo>
                      <a:cubicBezTo>
                        <a:pt x="26" y="39"/>
                        <a:pt x="27" y="43"/>
                        <a:pt x="25" y="42"/>
                      </a:cubicBezTo>
                      <a:cubicBezTo>
                        <a:pt x="23" y="41"/>
                        <a:pt x="23" y="46"/>
                        <a:pt x="21" y="44"/>
                      </a:cubicBezTo>
                      <a:cubicBezTo>
                        <a:pt x="20" y="43"/>
                        <a:pt x="19" y="47"/>
                        <a:pt x="18" y="44"/>
                      </a:cubicBezTo>
                      <a:cubicBezTo>
                        <a:pt x="18" y="43"/>
                        <a:pt x="17" y="45"/>
                        <a:pt x="16" y="43"/>
                      </a:cubicBezTo>
                      <a:cubicBezTo>
                        <a:pt x="15" y="42"/>
                        <a:pt x="14" y="44"/>
                        <a:pt x="13" y="42"/>
                      </a:cubicBezTo>
                      <a:cubicBezTo>
                        <a:pt x="13" y="40"/>
                        <a:pt x="11" y="41"/>
                        <a:pt x="10" y="39"/>
                      </a:cubicBezTo>
                      <a:cubicBezTo>
                        <a:pt x="9" y="37"/>
                        <a:pt x="8" y="37"/>
                        <a:pt x="7" y="35"/>
                      </a:cubicBezTo>
                      <a:cubicBezTo>
                        <a:pt x="7" y="33"/>
                        <a:pt x="5" y="33"/>
                        <a:pt x="5" y="30"/>
                      </a:cubicBezTo>
                      <a:cubicBezTo>
                        <a:pt x="5" y="29"/>
                        <a:pt x="3" y="27"/>
                        <a:pt x="3" y="25"/>
                      </a:cubicBezTo>
                      <a:cubicBezTo>
                        <a:pt x="3" y="24"/>
                        <a:pt x="1" y="22"/>
                        <a:pt x="2" y="21"/>
                      </a:cubicBezTo>
                      <a:cubicBezTo>
                        <a:pt x="2" y="18"/>
                        <a:pt x="0" y="15"/>
                        <a:pt x="1" y="14"/>
                      </a:cubicBezTo>
                      <a:cubicBezTo>
                        <a:pt x="2" y="13"/>
                        <a:pt x="1" y="10"/>
                        <a:pt x="1" y="10"/>
                      </a:cubicBezTo>
                      <a:cubicBezTo>
                        <a:pt x="3" y="9"/>
                        <a:pt x="1" y="5"/>
                        <a:pt x="3" y="5"/>
                      </a:cubicBezTo>
                      <a:cubicBezTo>
                        <a:pt x="4" y="5"/>
                        <a:pt x="4" y="2"/>
                        <a:pt x="5" y="3"/>
                      </a:cubicBezTo>
                      <a:cubicBezTo>
                        <a:pt x="7" y="3"/>
                        <a:pt x="7" y="0"/>
                        <a:pt x="8" y="1"/>
                      </a:cubicBezTo>
                      <a:cubicBezTo>
                        <a:pt x="10" y="3"/>
                        <a:pt x="10" y="0"/>
                        <a:pt x="1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3" name="Freeform 9584">
                  <a:extLst>
                    <a:ext uri="{FF2B5EF4-FFF2-40B4-BE49-F238E27FC236}">
                      <a16:creationId xmlns:a16="http://schemas.microsoft.com/office/drawing/2014/main" id="{5C60DFE2-E25B-0BC9-EE5C-5A9546D9C80F}"/>
                    </a:ext>
                  </a:extLst>
                </p:cNvPr>
                <p:cNvSpPr>
                  <a:spLocks/>
                </p:cNvSpPr>
                <p:nvPr/>
              </p:nvSpPr>
              <p:spPr bwMode="auto">
                <a:xfrm>
                  <a:off x="4132" y="1975"/>
                  <a:ext cx="24" cy="35"/>
                </a:xfrm>
                <a:custGeom>
                  <a:avLst/>
                  <a:gdLst>
                    <a:gd name="T0" fmla="*/ 12 w 29"/>
                    <a:gd name="T1" fmla="*/ 13 h 42"/>
                    <a:gd name="T2" fmla="*/ 12 w 29"/>
                    <a:gd name="T3" fmla="*/ 13 h 42"/>
                    <a:gd name="T4" fmla="*/ 10 w 29"/>
                    <a:gd name="T5" fmla="*/ 13 h 42"/>
                    <a:gd name="T6" fmla="*/ 8 w 29"/>
                    <a:gd name="T7" fmla="*/ 13 h 42"/>
                    <a:gd name="T8" fmla="*/ 7 w 29"/>
                    <a:gd name="T9" fmla="*/ 13 h 42"/>
                    <a:gd name="T10" fmla="*/ 6 w 29"/>
                    <a:gd name="T11" fmla="*/ 11 h 42"/>
                    <a:gd name="T12" fmla="*/ 5 w 29"/>
                    <a:gd name="T13" fmla="*/ 9 h 42"/>
                    <a:gd name="T14" fmla="*/ 3 w 29"/>
                    <a:gd name="T15" fmla="*/ 7 h 42"/>
                    <a:gd name="T16" fmla="*/ 2 w 29"/>
                    <a:gd name="T17" fmla="*/ 5 h 42"/>
                    <a:gd name="T18" fmla="*/ 2 w 29"/>
                    <a:gd name="T19" fmla="*/ 3 h 42"/>
                    <a:gd name="T20" fmla="*/ 2 w 29"/>
                    <a:gd name="T21" fmla="*/ 0 h 42"/>
                    <a:gd name="T22" fmla="*/ 2 w 29"/>
                    <a:gd name="T23" fmla="*/ 0 h 42"/>
                    <a:gd name="T24" fmla="*/ 1 w 29"/>
                    <a:gd name="T25" fmla="*/ 3 h 42"/>
                    <a:gd name="T26" fmla="*/ 1 w 29"/>
                    <a:gd name="T27" fmla="*/ 5 h 42"/>
                    <a:gd name="T28" fmla="*/ 2 w 29"/>
                    <a:gd name="T29" fmla="*/ 8 h 42"/>
                    <a:gd name="T30" fmla="*/ 2 w 29"/>
                    <a:gd name="T31" fmla="*/ 10 h 42"/>
                    <a:gd name="T32" fmla="*/ 2 w 29"/>
                    <a:gd name="T33" fmla="*/ 13 h 42"/>
                    <a:gd name="T34" fmla="*/ 3 w 29"/>
                    <a:gd name="T35" fmla="*/ 15 h 42"/>
                    <a:gd name="T36" fmla="*/ 5 w 29"/>
                    <a:gd name="T37" fmla="*/ 16 h 42"/>
                    <a:gd name="T38" fmla="*/ 6 w 29"/>
                    <a:gd name="T39" fmla="*/ 18 h 42"/>
                    <a:gd name="T40" fmla="*/ 7 w 29"/>
                    <a:gd name="T41" fmla="*/ 19 h 42"/>
                    <a:gd name="T42" fmla="*/ 8 w 29"/>
                    <a:gd name="T43" fmla="*/ 19 h 42"/>
                    <a:gd name="T44" fmla="*/ 10 w 29"/>
                    <a:gd name="T45" fmla="*/ 19 h 42"/>
                    <a:gd name="T46" fmla="*/ 12 w 29"/>
                    <a:gd name="T47" fmla="*/ 18 h 42"/>
                    <a:gd name="T48" fmla="*/ 12 w 29"/>
                    <a:gd name="T49" fmla="*/ 16 h 42"/>
                    <a:gd name="T50" fmla="*/ 13 w 29"/>
                    <a:gd name="T51" fmla="*/ 14 h 42"/>
                    <a:gd name="T52" fmla="*/ 13 w 29"/>
                    <a:gd name="T53" fmla="*/ 13 h 42"/>
                    <a:gd name="T54" fmla="*/ 12 w 29"/>
                    <a:gd name="T55" fmla="*/ 13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9" h="42">
                      <a:moveTo>
                        <a:pt x="27" y="25"/>
                      </a:moveTo>
                      <a:cubicBezTo>
                        <a:pt x="26" y="25"/>
                        <a:pt x="26" y="29"/>
                        <a:pt x="24" y="28"/>
                      </a:cubicBezTo>
                      <a:cubicBezTo>
                        <a:pt x="23" y="27"/>
                        <a:pt x="22" y="30"/>
                        <a:pt x="21" y="28"/>
                      </a:cubicBezTo>
                      <a:cubicBezTo>
                        <a:pt x="20" y="26"/>
                        <a:pt x="19" y="29"/>
                        <a:pt x="18" y="27"/>
                      </a:cubicBezTo>
                      <a:cubicBezTo>
                        <a:pt x="18" y="26"/>
                        <a:pt x="16" y="27"/>
                        <a:pt x="16" y="25"/>
                      </a:cubicBezTo>
                      <a:cubicBezTo>
                        <a:pt x="15" y="24"/>
                        <a:pt x="13" y="25"/>
                        <a:pt x="13" y="22"/>
                      </a:cubicBezTo>
                      <a:cubicBezTo>
                        <a:pt x="12" y="21"/>
                        <a:pt x="10" y="21"/>
                        <a:pt x="10" y="19"/>
                      </a:cubicBezTo>
                      <a:cubicBezTo>
                        <a:pt x="9" y="17"/>
                        <a:pt x="7" y="17"/>
                        <a:pt x="7" y="14"/>
                      </a:cubicBezTo>
                      <a:cubicBezTo>
                        <a:pt x="7" y="12"/>
                        <a:pt x="5" y="11"/>
                        <a:pt x="5" y="9"/>
                      </a:cubicBezTo>
                      <a:cubicBezTo>
                        <a:pt x="5" y="7"/>
                        <a:pt x="4" y="5"/>
                        <a:pt x="4" y="4"/>
                      </a:cubicBezTo>
                      <a:cubicBezTo>
                        <a:pt x="5" y="3"/>
                        <a:pt x="4" y="1"/>
                        <a:pt x="3" y="0"/>
                      </a:cubicBezTo>
                      <a:cubicBezTo>
                        <a:pt x="3" y="0"/>
                        <a:pt x="3" y="0"/>
                        <a:pt x="3" y="0"/>
                      </a:cubicBezTo>
                      <a:cubicBezTo>
                        <a:pt x="1" y="0"/>
                        <a:pt x="3" y="4"/>
                        <a:pt x="1" y="5"/>
                      </a:cubicBezTo>
                      <a:cubicBezTo>
                        <a:pt x="1" y="5"/>
                        <a:pt x="2" y="8"/>
                        <a:pt x="1" y="9"/>
                      </a:cubicBezTo>
                      <a:cubicBezTo>
                        <a:pt x="0" y="10"/>
                        <a:pt x="2" y="13"/>
                        <a:pt x="2" y="16"/>
                      </a:cubicBezTo>
                      <a:cubicBezTo>
                        <a:pt x="1" y="17"/>
                        <a:pt x="3" y="19"/>
                        <a:pt x="3" y="20"/>
                      </a:cubicBezTo>
                      <a:cubicBezTo>
                        <a:pt x="3" y="22"/>
                        <a:pt x="5" y="24"/>
                        <a:pt x="5" y="25"/>
                      </a:cubicBezTo>
                      <a:cubicBezTo>
                        <a:pt x="5" y="28"/>
                        <a:pt x="7" y="28"/>
                        <a:pt x="7" y="30"/>
                      </a:cubicBezTo>
                      <a:cubicBezTo>
                        <a:pt x="8" y="32"/>
                        <a:pt x="9" y="32"/>
                        <a:pt x="10" y="34"/>
                      </a:cubicBezTo>
                      <a:cubicBezTo>
                        <a:pt x="11" y="36"/>
                        <a:pt x="13" y="35"/>
                        <a:pt x="13" y="37"/>
                      </a:cubicBezTo>
                      <a:cubicBezTo>
                        <a:pt x="14" y="39"/>
                        <a:pt x="15" y="37"/>
                        <a:pt x="16" y="38"/>
                      </a:cubicBezTo>
                      <a:cubicBezTo>
                        <a:pt x="17" y="40"/>
                        <a:pt x="18" y="38"/>
                        <a:pt x="18" y="39"/>
                      </a:cubicBezTo>
                      <a:cubicBezTo>
                        <a:pt x="19" y="42"/>
                        <a:pt x="20" y="38"/>
                        <a:pt x="21" y="39"/>
                      </a:cubicBezTo>
                      <a:cubicBezTo>
                        <a:pt x="23" y="41"/>
                        <a:pt x="23" y="36"/>
                        <a:pt x="25" y="37"/>
                      </a:cubicBezTo>
                      <a:cubicBezTo>
                        <a:pt x="27" y="38"/>
                        <a:pt x="26" y="34"/>
                        <a:pt x="27" y="34"/>
                      </a:cubicBezTo>
                      <a:cubicBezTo>
                        <a:pt x="28" y="34"/>
                        <a:pt x="27" y="29"/>
                        <a:pt x="28" y="29"/>
                      </a:cubicBezTo>
                      <a:cubicBezTo>
                        <a:pt x="29" y="29"/>
                        <a:pt x="28" y="27"/>
                        <a:pt x="28" y="25"/>
                      </a:cubicBezTo>
                      <a:lnTo>
                        <a:pt x="27" y="25"/>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4" name="Freeform 9585">
                  <a:extLst>
                    <a:ext uri="{FF2B5EF4-FFF2-40B4-BE49-F238E27FC236}">
                      <a16:creationId xmlns:a16="http://schemas.microsoft.com/office/drawing/2014/main" id="{94F570C3-0F2F-1527-B8DF-7FFC7C8DD435}"/>
                    </a:ext>
                  </a:extLst>
                </p:cNvPr>
                <p:cNvSpPr>
                  <a:spLocks/>
                </p:cNvSpPr>
                <p:nvPr/>
              </p:nvSpPr>
              <p:spPr bwMode="auto">
                <a:xfrm>
                  <a:off x="4133" y="1990"/>
                  <a:ext cx="23" cy="20"/>
                </a:xfrm>
                <a:custGeom>
                  <a:avLst/>
                  <a:gdLst>
                    <a:gd name="T0" fmla="*/ 13 w 27"/>
                    <a:gd name="T1" fmla="*/ 3 h 24"/>
                    <a:gd name="T2" fmla="*/ 12 w 27"/>
                    <a:gd name="T3" fmla="*/ 4 h 24"/>
                    <a:gd name="T4" fmla="*/ 12 w 27"/>
                    <a:gd name="T5" fmla="*/ 6 h 24"/>
                    <a:gd name="T6" fmla="*/ 12 w 27"/>
                    <a:gd name="T7" fmla="*/ 8 h 24"/>
                    <a:gd name="T8" fmla="*/ 9 w 27"/>
                    <a:gd name="T9" fmla="*/ 8 h 24"/>
                    <a:gd name="T10" fmla="*/ 8 w 27"/>
                    <a:gd name="T11" fmla="*/ 8 h 24"/>
                    <a:gd name="T12" fmla="*/ 7 w 27"/>
                    <a:gd name="T13" fmla="*/ 8 h 24"/>
                    <a:gd name="T14" fmla="*/ 6 w 27"/>
                    <a:gd name="T15" fmla="*/ 8 h 24"/>
                    <a:gd name="T16" fmla="*/ 3 w 27"/>
                    <a:gd name="T17" fmla="*/ 6 h 24"/>
                    <a:gd name="T18" fmla="*/ 3 w 27"/>
                    <a:gd name="T19" fmla="*/ 4 h 24"/>
                    <a:gd name="T20" fmla="*/ 2 w 27"/>
                    <a:gd name="T21" fmla="*/ 3 h 24"/>
                    <a:gd name="T22" fmla="*/ 0 w 27"/>
                    <a:gd name="T23" fmla="*/ 0 h 24"/>
                    <a:gd name="T24" fmla="*/ 1 w 27"/>
                    <a:gd name="T25" fmla="*/ 2 h 24"/>
                    <a:gd name="T26" fmla="*/ 3 w 27"/>
                    <a:gd name="T27" fmla="*/ 3 h 24"/>
                    <a:gd name="T28" fmla="*/ 3 w 27"/>
                    <a:gd name="T29" fmla="*/ 6 h 24"/>
                    <a:gd name="T30" fmla="*/ 4 w 27"/>
                    <a:gd name="T31" fmla="*/ 8 h 24"/>
                    <a:gd name="T32" fmla="*/ 6 w 27"/>
                    <a:gd name="T33" fmla="*/ 9 h 24"/>
                    <a:gd name="T34" fmla="*/ 8 w 27"/>
                    <a:gd name="T35" fmla="*/ 10 h 24"/>
                    <a:gd name="T36" fmla="*/ 9 w 27"/>
                    <a:gd name="T37" fmla="*/ 11 h 24"/>
                    <a:gd name="T38" fmla="*/ 10 w 27"/>
                    <a:gd name="T39" fmla="*/ 11 h 24"/>
                    <a:gd name="T40" fmla="*/ 12 w 27"/>
                    <a:gd name="T41" fmla="*/ 9 h 24"/>
                    <a:gd name="T42" fmla="*/ 13 w 27"/>
                    <a:gd name="T43" fmla="*/ 8 h 24"/>
                    <a:gd name="T44" fmla="*/ 14 w 27"/>
                    <a:gd name="T45" fmla="*/ 6 h 24"/>
                    <a:gd name="T46" fmla="*/ 14 w 27"/>
                    <a:gd name="T47" fmla="*/ 3 h 24"/>
                    <a:gd name="T48" fmla="*/ 13 w 27"/>
                    <a:gd name="T49" fmla="*/ 3 h 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24">
                      <a:moveTo>
                        <a:pt x="25" y="7"/>
                      </a:moveTo>
                      <a:cubicBezTo>
                        <a:pt x="25" y="7"/>
                        <a:pt x="25" y="7"/>
                        <a:pt x="24" y="8"/>
                      </a:cubicBezTo>
                      <a:cubicBezTo>
                        <a:pt x="24" y="9"/>
                        <a:pt x="25" y="12"/>
                        <a:pt x="24" y="12"/>
                      </a:cubicBezTo>
                      <a:cubicBezTo>
                        <a:pt x="22" y="12"/>
                        <a:pt x="23" y="16"/>
                        <a:pt x="22" y="15"/>
                      </a:cubicBezTo>
                      <a:cubicBezTo>
                        <a:pt x="20" y="14"/>
                        <a:pt x="20" y="19"/>
                        <a:pt x="18" y="17"/>
                      </a:cubicBezTo>
                      <a:cubicBezTo>
                        <a:pt x="17" y="16"/>
                        <a:pt x="16" y="20"/>
                        <a:pt x="15" y="17"/>
                      </a:cubicBezTo>
                      <a:cubicBezTo>
                        <a:pt x="14" y="16"/>
                        <a:pt x="13" y="18"/>
                        <a:pt x="12" y="16"/>
                      </a:cubicBezTo>
                      <a:cubicBezTo>
                        <a:pt x="12" y="15"/>
                        <a:pt x="11" y="17"/>
                        <a:pt x="10" y="15"/>
                      </a:cubicBezTo>
                      <a:cubicBezTo>
                        <a:pt x="9" y="13"/>
                        <a:pt x="8" y="14"/>
                        <a:pt x="7" y="12"/>
                      </a:cubicBezTo>
                      <a:cubicBezTo>
                        <a:pt x="6" y="10"/>
                        <a:pt x="5" y="11"/>
                        <a:pt x="4" y="8"/>
                      </a:cubicBezTo>
                      <a:cubicBezTo>
                        <a:pt x="4" y="6"/>
                        <a:pt x="2" y="6"/>
                        <a:pt x="2" y="4"/>
                      </a:cubicBezTo>
                      <a:cubicBezTo>
                        <a:pt x="2" y="3"/>
                        <a:pt x="1" y="2"/>
                        <a:pt x="0" y="0"/>
                      </a:cubicBezTo>
                      <a:cubicBezTo>
                        <a:pt x="0" y="1"/>
                        <a:pt x="1" y="2"/>
                        <a:pt x="1" y="2"/>
                      </a:cubicBezTo>
                      <a:cubicBezTo>
                        <a:pt x="1" y="4"/>
                        <a:pt x="3" y="6"/>
                        <a:pt x="3" y="7"/>
                      </a:cubicBezTo>
                      <a:cubicBezTo>
                        <a:pt x="3" y="10"/>
                        <a:pt x="5" y="10"/>
                        <a:pt x="5" y="12"/>
                      </a:cubicBezTo>
                      <a:cubicBezTo>
                        <a:pt x="6" y="14"/>
                        <a:pt x="7" y="14"/>
                        <a:pt x="8" y="16"/>
                      </a:cubicBezTo>
                      <a:cubicBezTo>
                        <a:pt x="9" y="18"/>
                        <a:pt x="11" y="17"/>
                        <a:pt x="11" y="19"/>
                      </a:cubicBezTo>
                      <a:cubicBezTo>
                        <a:pt x="12" y="21"/>
                        <a:pt x="13" y="19"/>
                        <a:pt x="14" y="20"/>
                      </a:cubicBezTo>
                      <a:cubicBezTo>
                        <a:pt x="15" y="22"/>
                        <a:pt x="16" y="20"/>
                        <a:pt x="16" y="21"/>
                      </a:cubicBezTo>
                      <a:cubicBezTo>
                        <a:pt x="17" y="24"/>
                        <a:pt x="18" y="20"/>
                        <a:pt x="19" y="21"/>
                      </a:cubicBezTo>
                      <a:cubicBezTo>
                        <a:pt x="21" y="23"/>
                        <a:pt x="21" y="18"/>
                        <a:pt x="23" y="19"/>
                      </a:cubicBezTo>
                      <a:cubicBezTo>
                        <a:pt x="25" y="20"/>
                        <a:pt x="24" y="16"/>
                        <a:pt x="25" y="16"/>
                      </a:cubicBezTo>
                      <a:cubicBezTo>
                        <a:pt x="26" y="16"/>
                        <a:pt x="25" y="11"/>
                        <a:pt x="26" y="11"/>
                      </a:cubicBezTo>
                      <a:cubicBezTo>
                        <a:pt x="27" y="11"/>
                        <a:pt x="26" y="9"/>
                        <a:pt x="26" y="7"/>
                      </a:cubicBezTo>
                      <a:lnTo>
                        <a:pt x="25" y="7"/>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5" name="Freeform 9586">
                  <a:extLst>
                    <a:ext uri="{FF2B5EF4-FFF2-40B4-BE49-F238E27FC236}">
                      <a16:creationId xmlns:a16="http://schemas.microsoft.com/office/drawing/2014/main" id="{2E43EFE4-2DA3-DE08-1BA4-38F09A41C2B7}"/>
                    </a:ext>
                  </a:extLst>
                </p:cNvPr>
                <p:cNvSpPr>
                  <a:spLocks/>
                </p:cNvSpPr>
                <p:nvPr/>
              </p:nvSpPr>
              <p:spPr bwMode="auto">
                <a:xfrm>
                  <a:off x="4138" y="1982"/>
                  <a:ext cx="1" cy="2"/>
                </a:xfrm>
                <a:custGeom>
                  <a:avLst/>
                  <a:gdLst>
                    <a:gd name="T0" fmla="*/ 0 w 1"/>
                    <a:gd name="T1" fmla="*/ 0 h 3"/>
                    <a:gd name="T2" fmla="*/ 1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0" y="0"/>
                        <a:pt x="1" y="2"/>
                        <a:pt x="1" y="3"/>
                      </a:cubicBezTo>
                      <a:cubicBezTo>
                        <a:pt x="1" y="3"/>
                        <a:pt x="1" y="2"/>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6" name="Freeform 9587">
                  <a:extLst>
                    <a:ext uri="{FF2B5EF4-FFF2-40B4-BE49-F238E27FC236}">
                      <a16:creationId xmlns:a16="http://schemas.microsoft.com/office/drawing/2014/main" id="{B179676F-84DD-B3E5-39BB-8C63E1F9D264}"/>
                    </a:ext>
                  </a:extLst>
                </p:cNvPr>
                <p:cNvSpPr>
                  <a:spLocks/>
                </p:cNvSpPr>
                <p:nvPr/>
              </p:nvSpPr>
              <p:spPr bwMode="auto">
                <a:xfrm>
                  <a:off x="4138" y="1977"/>
                  <a:ext cx="2" cy="3"/>
                </a:xfrm>
                <a:custGeom>
                  <a:avLst/>
                  <a:gdLst>
                    <a:gd name="T0" fmla="*/ 0 w 3"/>
                    <a:gd name="T1" fmla="*/ 0 h 4"/>
                    <a:gd name="T2" fmla="*/ 1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2" y="4"/>
                        <a:pt x="3" y="3"/>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7" name="Freeform 9588">
                  <a:extLst>
                    <a:ext uri="{FF2B5EF4-FFF2-40B4-BE49-F238E27FC236}">
                      <a16:creationId xmlns:a16="http://schemas.microsoft.com/office/drawing/2014/main" id="{0796FB5E-0E95-59A0-D963-C449CF68F4A4}"/>
                    </a:ext>
                  </a:extLst>
                </p:cNvPr>
                <p:cNvSpPr>
                  <a:spLocks/>
                </p:cNvSpPr>
                <p:nvPr/>
              </p:nvSpPr>
              <p:spPr bwMode="auto">
                <a:xfrm>
                  <a:off x="4141" y="1984"/>
                  <a:ext cx="2" cy="3"/>
                </a:xfrm>
                <a:custGeom>
                  <a:avLst/>
                  <a:gdLst>
                    <a:gd name="T0" fmla="*/ 0 w 3"/>
                    <a:gd name="T1" fmla="*/ 1 h 4"/>
                    <a:gd name="T2" fmla="*/ 1 w 3"/>
                    <a:gd name="T3" fmla="*/ 1 h 4"/>
                    <a:gd name="T4" fmla="*/ 1 w 3"/>
                    <a:gd name="T5" fmla="*/ 2 h 4"/>
                    <a:gd name="T6" fmla="*/ 0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1"/>
                      </a:moveTo>
                      <a:cubicBezTo>
                        <a:pt x="0" y="1"/>
                        <a:pt x="1" y="1"/>
                        <a:pt x="1" y="1"/>
                      </a:cubicBezTo>
                      <a:cubicBezTo>
                        <a:pt x="2" y="1"/>
                        <a:pt x="3" y="3"/>
                        <a:pt x="3" y="4"/>
                      </a:cubicBezTo>
                      <a:cubicBezTo>
                        <a:pt x="2"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8" name="Freeform 9589">
                  <a:extLst>
                    <a:ext uri="{FF2B5EF4-FFF2-40B4-BE49-F238E27FC236}">
                      <a16:creationId xmlns:a16="http://schemas.microsoft.com/office/drawing/2014/main" id="{589B046D-5245-5325-C15E-E11B699DDBA9}"/>
                    </a:ext>
                  </a:extLst>
                </p:cNvPr>
                <p:cNvSpPr>
                  <a:spLocks/>
                </p:cNvSpPr>
                <p:nvPr/>
              </p:nvSpPr>
              <p:spPr bwMode="auto">
                <a:xfrm>
                  <a:off x="4143" y="1978"/>
                  <a:ext cx="2" cy="5"/>
                </a:xfrm>
                <a:custGeom>
                  <a:avLst/>
                  <a:gdLst>
                    <a:gd name="T0" fmla="*/ 0 w 3"/>
                    <a:gd name="T1" fmla="*/ 0 h 6"/>
                    <a:gd name="T2" fmla="*/ 1 w 3"/>
                    <a:gd name="T3" fmla="*/ 2 h 6"/>
                    <a:gd name="T4" fmla="*/ 1 w 3"/>
                    <a:gd name="T5" fmla="*/ 3 h 6"/>
                    <a:gd name="T6" fmla="*/ 1 w 3"/>
                    <a:gd name="T7" fmla="*/ 3 h 6"/>
                    <a:gd name="T8" fmla="*/ 0 w 3"/>
                    <a:gd name="T9" fmla="*/ 0 h 6"/>
                    <a:gd name="T10" fmla="*/ 1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0" y="0"/>
                      </a:moveTo>
                      <a:cubicBezTo>
                        <a:pt x="0" y="0"/>
                        <a:pt x="0" y="1"/>
                        <a:pt x="1" y="2"/>
                      </a:cubicBezTo>
                      <a:cubicBezTo>
                        <a:pt x="1" y="3"/>
                        <a:pt x="3" y="6"/>
                        <a:pt x="3" y="5"/>
                      </a:cubicBezTo>
                      <a:cubicBezTo>
                        <a:pt x="3" y="4"/>
                        <a:pt x="2" y="4"/>
                        <a:pt x="2" y="3"/>
                      </a:cubicBezTo>
                      <a:cubicBezTo>
                        <a:pt x="1" y="2"/>
                        <a:pt x="0" y="0"/>
                        <a:pt x="0"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09" name="Freeform 9590">
                  <a:extLst>
                    <a:ext uri="{FF2B5EF4-FFF2-40B4-BE49-F238E27FC236}">
                      <a16:creationId xmlns:a16="http://schemas.microsoft.com/office/drawing/2014/main" id="{DBF6AE51-7D34-6C1A-C9E4-F8A3AC82DE07}"/>
                    </a:ext>
                  </a:extLst>
                </p:cNvPr>
                <p:cNvSpPr>
                  <a:spLocks/>
                </p:cNvSpPr>
                <p:nvPr/>
              </p:nvSpPr>
              <p:spPr bwMode="auto">
                <a:xfrm>
                  <a:off x="4138" y="1974"/>
                  <a:ext cx="3" cy="3"/>
                </a:xfrm>
                <a:custGeom>
                  <a:avLst/>
                  <a:gdLst>
                    <a:gd name="T0" fmla="*/ 1 w 3"/>
                    <a:gd name="T1" fmla="*/ 2 h 4"/>
                    <a:gd name="T2" fmla="*/ 3 w 3"/>
                    <a:gd name="T3" fmla="*/ 2 h 4"/>
                    <a:gd name="T4" fmla="*/ 1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1" y="3"/>
                      </a:moveTo>
                      <a:cubicBezTo>
                        <a:pt x="0" y="0"/>
                        <a:pt x="3" y="2"/>
                        <a:pt x="3" y="4"/>
                      </a:cubicBezTo>
                      <a:cubicBezTo>
                        <a:pt x="3" y="3"/>
                        <a:pt x="1" y="2"/>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0" name="Freeform 9591">
                  <a:extLst>
                    <a:ext uri="{FF2B5EF4-FFF2-40B4-BE49-F238E27FC236}">
                      <a16:creationId xmlns:a16="http://schemas.microsoft.com/office/drawing/2014/main" id="{E7C49FA4-36ED-D809-1CB1-C60B2F61E431}"/>
                    </a:ext>
                  </a:extLst>
                </p:cNvPr>
                <p:cNvSpPr>
                  <a:spLocks/>
                </p:cNvSpPr>
                <p:nvPr/>
              </p:nvSpPr>
              <p:spPr bwMode="auto">
                <a:xfrm>
                  <a:off x="4143" y="1991"/>
                  <a:ext cx="3" cy="5"/>
                </a:xfrm>
                <a:custGeom>
                  <a:avLst/>
                  <a:gdLst>
                    <a:gd name="T0" fmla="*/ 1 w 4"/>
                    <a:gd name="T1" fmla="*/ 1 h 6"/>
                    <a:gd name="T2" fmla="*/ 2 w 4"/>
                    <a:gd name="T3" fmla="*/ 3 h 6"/>
                    <a:gd name="T4" fmla="*/ 1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1" y="1"/>
                      </a:moveTo>
                      <a:cubicBezTo>
                        <a:pt x="0" y="0"/>
                        <a:pt x="4" y="6"/>
                        <a:pt x="4" y="4"/>
                      </a:cubicBezTo>
                      <a:cubicBezTo>
                        <a:pt x="3"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1" name="Freeform 9592">
                  <a:extLst>
                    <a:ext uri="{FF2B5EF4-FFF2-40B4-BE49-F238E27FC236}">
                      <a16:creationId xmlns:a16="http://schemas.microsoft.com/office/drawing/2014/main" id="{2E651E67-F926-4A8A-6E73-FE86D3D09AEE}"/>
                    </a:ext>
                  </a:extLst>
                </p:cNvPr>
                <p:cNvSpPr>
                  <a:spLocks/>
                </p:cNvSpPr>
                <p:nvPr/>
              </p:nvSpPr>
              <p:spPr bwMode="auto">
                <a:xfrm>
                  <a:off x="4146" y="1986"/>
                  <a:ext cx="1" cy="5"/>
                </a:xfrm>
                <a:custGeom>
                  <a:avLst/>
                  <a:gdLst>
                    <a:gd name="T0" fmla="*/ 0 w 2"/>
                    <a:gd name="T1" fmla="*/ 2 h 6"/>
                    <a:gd name="T2" fmla="*/ 1 w 2"/>
                    <a:gd name="T3" fmla="*/ 3 h 6"/>
                    <a:gd name="T4" fmla="*/ 1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1" y="0"/>
                        <a:pt x="2" y="5"/>
                        <a:pt x="2" y="6"/>
                      </a:cubicBezTo>
                      <a:cubicBezTo>
                        <a:pt x="2" y="5"/>
                        <a:pt x="2" y="4"/>
                        <a:pt x="2" y="4"/>
                      </a:cubicBezTo>
                      <a:cubicBezTo>
                        <a:pt x="1"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2" name="Freeform 9593">
                  <a:extLst>
                    <a:ext uri="{FF2B5EF4-FFF2-40B4-BE49-F238E27FC236}">
                      <a16:creationId xmlns:a16="http://schemas.microsoft.com/office/drawing/2014/main" id="{AEA84D2B-4A05-BE65-6BF6-1050EA7C06D5}"/>
                    </a:ext>
                  </a:extLst>
                </p:cNvPr>
                <p:cNvSpPr>
                  <a:spLocks/>
                </p:cNvSpPr>
                <p:nvPr/>
              </p:nvSpPr>
              <p:spPr bwMode="auto">
                <a:xfrm>
                  <a:off x="4147" y="1980"/>
                  <a:ext cx="3" cy="4"/>
                </a:xfrm>
                <a:custGeom>
                  <a:avLst/>
                  <a:gdLst>
                    <a:gd name="T0" fmla="*/ 0 w 3"/>
                    <a:gd name="T1" fmla="*/ 0 h 5"/>
                    <a:gd name="T2" fmla="*/ 3 w 3"/>
                    <a:gd name="T3" fmla="*/ 2 h 5"/>
                    <a:gd name="T4" fmla="*/ 0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0" y="0"/>
                      </a:moveTo>
                      <a:cubicBezTo>
                        <a:pt x="0" y="2"/>
                        <a:pt x="2" y="5"/>
                        <a:pt x="3" y="5"/>
                      </a:cubicBezTo>
                      <a:cubicBezTo>
                        <a:pt x="2"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3" name="Freeform 9594">
                  <a:extLst>
                    <a:ext uri="{FF2B5EF4-FFF2-40B4-BE49-F238E27FC236}">
                      <a16:creationId xmlns:a16="http://schemas.microsoft.com/office/drawing/2014/main" id="{AA2E633B-33B8-ED51-CD13-301937B8AC6B}"/>
                    </a:ext>
                  </a:extLst>
                </p:cNvPr>
                <p:cNvSpPr>
                  <a:spLocks/>
                </p:cNvSpPr>
                <p:nvPr/>
              </p:nvSpPr>
              <p:spPr bwMode="auto">
                <a:xfrm>
                  <a:off x="4144" y="1975"/>
                  <a:ext cx="3" cy="4"/>
                </a:xfrm>
                <a:custGeom>
                  <a:avLst/>
                  <a:gdLst>
                    <a:gd name="T0" fmla="*/ 0 w 3"/>
                    <a:gd name="T1" fmla="*/ 1 h 4"/>
                    <a:gd name="T2" fmla="*/ 3 w 3"/>
                    <a:gd name="T3" fmla="*/ 4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1"/>
                      </a:moveTo>
                      <a:cubicBezTo>
                        <a:pt x="1" y="0"/>
                        <a:pt x="2" y="2"/>
                        <a:pt x="3"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4" name="Freeform 9595">
                  <a:extLst>
                    <a:ext uri="{FF2B5EF4-FFF2-40B4-BE49-F238E27FC236}">
                      <a16:creationId xmlns:a16="http://schemas.microsoft.com/office/drawing/2014/main" id="{D58F34E9-7B37-A1A1-D16D-C141CA41200E}"/>
                    </a:ext>
                  </a:extLst>
                </p:cNvPr>
                <p:cNvSpPr>
                  <a:spLocks/>
                </p:cNvSpPr>
                <p:nvPr/>
              </p:nvSpPr>
              <p:spPr bwMode="auto">
                <a:xfrm>
                  <a:off x="4148" y="1993"/>
                  <a:ext cx="3" cy="2"/>
                </a:xfrm>
                <a:custGeom>
                  <a:avLst/>
                  <a:gdLst>
                    <a:gd name="T0" fmla="*/ 0 w 3"/>
                    <a:gd name="T1" fmla="*/ 0 h 3"/>
                    <a:gd name="T2" fmla="*/ 2 w 3"/>
                    <a:gd name="T3" fmla="*/ 1 h 3"/>
                    <a:gd name="T4" fmla="*/ 0 w 3"/>
                    <a:gd name="T5" fmla="*/ 1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2"/>
                        <a:pt x="3" y="3"/>
                        <a:pt x="2" y="1"/>
                      </a:cubicBezTo>
                      <a:cubicBezTo>
                        <a:pt x="2" y="2"/>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5" name="Freeform 9596">
                  <a:extLst>
                    <a:ext uri="{FF2B5EF4-FFF2-40B4-BE49-F238E27FC236}">
                      <a16:creationId xmlns:a16="http://schemas.microsoft.com/office/drawing/2014/main" id="{F3A11810-BC3F-07D7-87CF-7856F9CEDBCC}"/>
                    </a:ext>
                  </a:extLst>
                </p:cNvPr>
                <p:cNvSpPr>
                  <a:spLocks/>
                </p:cNvSpPr>
                <p:nvPr/>
              </p:nvSpPr>
              <p:spPr bwMode="auto">
                <a:xfrm>
                  <a:off x="4150" y="1988"/>
                  <a:ext cx="2" cy="5"/>
                </a:xfrm>
                <a:custGeom>
                  <a:avLst/>
                  <a:gdLst>
                    <a:gd name="T0" fmla="*/ 0 w 3"/>
                    <a:gd name="T1" fmla="*/ 1 h 6"/>
                    <a:gd name="T2" fmla="*/ 1 w 3"/>
                    <a:gd name="T3" fmla="*/ 3 h 6"/>
                    <a:gd name="T4" fmla="*/ 1 w 3"/>
                    <a:gd name="T5" fmla="*/ 3 h 6"/>
                    <a:gd name="T6" fmla="*/ 1 w 3"/>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1"/>
                      </a:moveTo>
                      <a:cubicBezTo>
                        <a:pt x="1" y="0"/>
                        <a:pt x="3" y="4"/>
                        <a:pt x="2" y="6"/>
                      </a:cubicBezTo>
                      <a:cubicBezTo>
                        <a:pt x="2" y="5"/>
                        <a:pt x="2" y="4"/>
                        <a:pt x="2" y="4"/>
                      </a:cubicBezTo>
                      <a:cubicBezTo>
                        <a:pt x="2" y="2"/>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6" name="Freeform 9597">
                  <a:extLst>
                    <a:ext uri="{FF2B5EF4-FFF2-40B4-BE49-F238E27FC236}">
                      <a16:creationId xmlns:a16="http://schemas.microsoft.com/office/drawing/2014/main" id="{6182A63B-718D-2059-0A6A-B6533A3708A0}"/>
                    </a:ext>
                  </a:extLst>
                </p:cNvPr>
                <p:cNvSpPr>
                  <a:spLocks/>
                </p:cNvSpPr>
                <p:nvPr/>
              </p:nvSpPr>
              <p:spPr bwMode="auto">
                <a:xfrm>
                  <a:off x="4152" y="1986"/>
                  <a:ext cx="1" cy="3"/>
                </a:xfrm>
                <a:custGeom>
                  <a:avLst/>
                  <a:gdLst>
                    <a:gd name="T0" fmla="*/ 0 w 2"/>
                    <a:gd name="T1" fmla="*/ 0 h 4"/>
                    <a:gd name="T2" fmla="*/ 1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0"/>
                        <a:pt x="2" y="3"/>
                        <a:pt x="1" y="4"/>
                      </a:cubicBezTo>
                      <a:cubicBezTo>
                        <a:pt x="1" y="3"/>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7" name="Freeform 9598">
                  <a:extLst>
                    <a:ext uri="{FF2B5EF4-FFF2-40B4-BE49-F238E27FC236}">
                      <a16:creationId xmlns:a16="http://schemas.microsoft.com/office/drawing/2014/main" id="{C2FFFFCE-8313-2013-C41A-5F03BDAA7604}"/>
                    </a:ext>
                  </a:extLst>
                </p:cNvPr>
                <p:cNvSpPr>
                  <a:spLocks/>
                </p:cNvSpPr>
                <p:nvPr/>
              </p:nvSpPr>
              <p:spPr bwMode="auto">
                <a:xfrm>
                  <a:off x="4163" y="2391"/>
                  <a:ext cx="33" cy="36"/>
                </a:xfrm>
                <a:custGeom>
                  <a:avLst/>
                  <a:gdLst>
                    <a:gd name="T0" fmla="*/ 17 w 40"/>
                    <a:gd name="T1" fmla="*/ 3 h 43"/>
                    <a:gd name="T2" fmla="*/ 17 w 40"/>
                    <a:gd name="T3" fmla="*/ 4 h 43"/>
                    <a:gd name="T4" fmla="*/ 17 w 40"/>
                    <a:gd name="T5" fmla="*/ 7 h 43"/>
                    <a:gd name="T6" fmla="*/ 17 w 40"/>
                    <a:gd name="T7" fmla="*/ 10 h 43"/>
                    <a:gd name="T8" fmla="*/ 14 w 40"/>
                    <a:gd name="T9" fmla="*/ 13 h 43"/>
                    <a:gd name="T10" fmla="*/ 13 w 40"/>
                    <a:gd name="T11" fmla="*/ 16 h 43"/>
                    <a:gd name="T12" fmla="*/ 12 w 40"/>
                    <a:gd name="T13" fmla="*/ 17 h 43"/>
                    <a:gd name="T14" fmla="*/ 10 w 40"/>
                    <a:gd name="T15" fmla="*/ 19 h 43"/>
                    <a:gd name="T16" fmla="*/ 7 w 40"/>
                    <a:gd name="T17" fmla="*/ 19 h 43"/>
                    <a:gd name="T18" fmla="*/ 5 w 40"/>
                    <a:gd name="T19" fmla="*/ 19 h 43"/>
                    <a:gd name="T20" fmla="*/ 2 w 40"/>
                    <a:gd name="T21" fmla="*/ 19 h 43"/>
                    <a:gd name="T22" fmla="*/ 2 w 40"/>
                    <a:gd name="T23" fmla="*/ 19 h 43"/>
                    <a:gd name="T24" fmla="*/ 2 w 40"/>
                    <a:gd name="T25" fmla="*/ 18 h 43"/>
                    <a:gd name="T26" fmla="*/ 1 w 40"/>
                    <a:gd name="T27" fmla="*/ 16 h 43"/>
                    <a:gd name="T28" fmla="*/ 2 w 40"/>
                    <a:gd name="T29" fmla="*/ 14 h 43"/>
                    <a:gd name="T30" fmla="*/ 2 w 40"/>
                    <a:gd name="T31" fmla="*/ 13 h 43"/>
                    <a:gd name="T32" fmla="*/ 2 w 40"/>
                    <a:gd name="T33" fmla="*/ 10 h 43"/>
                    <a:gd name="T34" fmla="*/ 4 w 40"/>
                    <a:gd name="T35" fmla="*/ 8 h 43"/>
                    <a:gd name="T36" fmla="*/ 5 w 40"/>
                    <a:gd name="T37" fmla="*/ 6 h 43"/>
                    <a:gd name="T38" fmla="*/ 8 w 40"/>
                    <a:gd name="T39" fmla="*/ 3 h 43"/>
                    <a:gd name="T40" fmla="*/ 10 w 40"/>
                    <a:gd name="T41" fmla="*/ 3 h 43"/>
                    <a:gd name="T42" fmla="*/ 12 w 40"/>
                    <a:gd name="T43" fmla="*/ 1 h 43"/>
                    <a:gd name="T44" fmla="*/ 14 w 40"/>
                    <a:gd name="T45" fmla="*/ 1 h 43"/>
                    <a:gd name="T46" fmla="*/ 16 w 40"/>
                    <a:gd name="T47" fmla="*/ 2 h 43"/>
                    <a:gd name="T48" fmla="*/ 17 w 40"/>
                    <a:gd name="T49" fmla="*/ 3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3">
                      <a:moveTo>
                        <a:pt x="37" y="4"/>
                      </a:moveTo>
                      <a:cubicBezTo>
                        <a:pt x="36" y="7"/>
                        <a:pt x="40" y="6"/>
                        <a:pt x="38" y="8"/>
                      </a:cubicBezTo>
                      <a:cubicBezTo>
                        <a:pt x="37" y="11"/>
                        <a:pt x="40" y="12"/>
                        <a:pt x="38" y="14"/>
                      </a:cubicBezTo>
                      <a:cubicBezTo>
                        <a:pt x="36" y="16"/>
                        <a:pt x="38" y="18"/>
                        <a:pt x="36" y="20"/>
                      </a:cubicBezTo>
                      <a:cubicBezTo>
                        <a:pt x="34" y="21"/>
                        <a:pt x="34" y="26"/>
                        <a:pt x="32" y="27"/>
                      </a:cubicBezTo>
                      <a:cubicBezTo>
                        <a:pt x="30" y="28"/>
                        <a:pt x="30" y="32"/>
                        <a:pt x="28" y="32"/>
                      </a:cubicBezTo>
                      <a:cubicBezTo>
                        <a:pt x="26" y="32"/>
                        <a:pt x="25" y="35"/>
                        <a:pt x="24" y="35"/>
                      </a:cubicBezTo>
                      <a:cubicBezTo>
                        <a:pt x="23" y="35"/>
                        <a:pt x="21" y="39"/>
                        <a:pt x="20" y="38"/>
                      </a:cubicBezTo>
                      <a:cubicBezTo>
                        <a:pt x="19" y="37"/>
                        <a:pt x="15" y="42"/>
                        <a:pt x="15" y="40"/>
                      </a:cubicBezTo>
                      <a:cubicBezTo>
                        <a:pt x="14" y="39"/>
                        <a:pt x="11" y="43"/>
                        <a:pt x="10" y="41"/>
                      </a:cubicBezTo>
                      <a:cubicBezTo>
                        <a:pt x="10" y="40"/>
                        <a:pt x="6" y="43"/>
                        <a:pt x="6" y="40"/>
                      </a:cubicBezTo>
                      <a:cubicBezTo>
                        <a:pt x="6" y="39"/>
                        <a:pt x="2" y="41"/>
                        <a:pt x="3" y="38"/>
                      </a:cubicBezTo>
                      <a:cubicBezTo>
                        <a:pt x="4" y="37"/>
                        <a:pt x="1" y="38"/>
                        <a:pt x="2" y="36"/>
                      </a:cubicBezTo>
                      <a:cubicBezTo>
                        <a:pt x="3" y="35"/>
                        <a:pt x="0" y="35"/>
                        <a:pt x="1" y="33"/>
                      </a:cubicBezTo>
                      <a:cubicBezTo>
                        <a:pt x="2" y="31"/>
                        <a:pt x="0" y="31"/>
                        <a:pt x="2" y="29"/>
                      </a:cubicBezTo>
                      <a:cubicBezTo>
                        <a:pt x="3" y="27"/>
                        <a:pt x="1" y="27"/>
                        <a:pt x="3" y="25"/>
                      </a:cubicBezTo>
                      <a:cubicBezTo>
                        <a:pt x="4" y="23"/>
                        <a:pt x="3" y="21"/>
                        <a:pt x="5" y="20"/>
                      </a:cubicBezTo>
                      <a:cubicBezTo>
                        <a:pt x="6" y="19"/>
                        <a:pt x="6" y="16"/>
                        <a:pt x="8" y="15"/>
                      </a:cubicBezTo>
                      <a:cubicBezTo>
                        <a:pt x="9" y="14"/>
                        <a:pt x="10" y="11"/>
                        <a:pt x="11" y="11"/>
                      </a:cubicBezTo>
                      <a:cubicBezTo>
                        <a:pt x="14" y="10"/>
                        <a:pt x="15" y="6"/>
                        <a:pt x="17" y="6"/>
                      </a:cubicBezTo>
                      <a:cubicBezTo>
                        <a:pt x="18" y="6"/>
                        <a:pt x="20" y="3"/>
                        <a:pt x="21" y="3"/>
                      </a:cubicBezTo>
                      <a:cubicBezTo>
                        <a:pt x="23" y="3"/>
                        <a:pt x="25" y="0"/>
                        <a:pt x="26" y="1"/>
                      </a:cubicBezTo>
                      <a:cubicBezTo>
                        <a:pt x="27" y="2"/>
                        <a:pt x="30" y="0"/>
                        <a:pt x="30" y="1"/>
                      </a:cubicBezTo>
                      <a:cubicBezTo>
                        <a:pt x="31" y="3"/>
                        <a:pt x="34" y="0"/>
                        <a:pt x="34" y="2"/>
                      </a:cubicBezTo>
                      <a:cubicBezTo>
                        <a:pt x="34" y="4"/>
                        <a:pt x="37" y="2"/>
                        <a:pt x="3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8" name="Freeform 9599">
                  <a:extLst>
                    <a:ext uri="{FF2B5EF4-FFF2-40B4-BE49-F238E27FC236}">
                      <a16:creationId xmlns:a16="http://schemas.microsoft.com/office/drawing/2014/main" id="{36969721-729C-A9A5-51CB-B3FF56C59BD3}"/>
                    </a:ext>
                  </a:extLst>
                </p:cNvPr>
                <p:cNvSpPr>
                  <a:spLocks/>
                </p:cNvSpPr>
                <p:nvPr/>
              </p:nvSpPr>
              <p:spPr bwMode="auto">
                <a:xfrm>
                  <a:off x="4163" y="2391"/>
                  <a:ext cx="22" cy="36"/>
                </a:xfrm>
                <a:custGeom>
                  <a:avLst/>
                  <a:gdLst>
                    <a:gd name="T0" fmla="*/ 10 w 27"/>
                    <a:gd name="T1" fmla="*/ 17 h 43"/>
                    <a:gd name="T2" fmla="*/ 8 w 27"/>
                    <a:gd name="T3" fmla="*/ 16 h 43"/>
                    <a:gd name="T4" fmla="*/ 7 w 27"/>
                    <a:gd name="T5" fmla="*/ 16 h 43"/>
                    <a:gd name="T6" fmla="*/ 6 w 27"/>
                    <a:gd name="T7" fmla="*/ 15 h 43"/>
                    <a:gd name="T8" fmla="*/ 6 w 27"/>
                    <a:gd name="T9" fmla="*/ 13 h 43"/>
                    <a:gd name="T10" fmla="*/ 6 w 27"/>
                    <a:gd name="T11" fmla="*/ 11 h 43"/>
                    <a:gd name="T12" fmla="*/ 7 w 27"/>
                    <a:gd name="T13" fmla="*/ 9 h 43"/>
                    <a:gd name="T14" fmla="*/ 7 w 27"/>
                    <a:gd name="T15" fmla="*/ 7 h 43"/>
                    <a:gd name="T16" fmla="*/ 9 w 27"/>
                    <a:gd name="T17" fmla="*/ 5 h 43"/>
                    <a:gd name="T18" fmla="*/ 11 w 27"/>
                    <a:gd name="T19" fmla="*/ 3 h 43"/>
                    <a:gd name="T20" fmla="*/ 12 w 27"/>
                    <a:gd name="T21" fmla="*/ 1 h 43"/>
                    <a:gd name="T22" fmla="*/ 11 w 27"/>
                    <a:gd name="T23" fmla="*/ 1 h 43"/>
                    <a:gd name="T24" fmla="*/ 9 w 27"/>
                    <a:gd name="T25" fmla="*/ 3 h 43"/>
                    <a:gd name="T26" fmla="*/ 7 w 27"/>
                    <a:gd name="T27" fmla="*/ 3 h 43"/>
                    <a:gd name="T28" fmla="*/ 5 w 27"/>
                    <a:gd name="T29" fmla="*/ 6 h 43"/>
                    <a:gd name="T30" fmla="*/ 4 w 27"/>
                    <a:gd name="T31" fmla="*/ 8 h 43"/>
                    <a:gd name="T32" fmla="*/ 2 w 27"/>
                    <a:gd name="T33" fmla="*/ 10 h 43"/>
                    <a:gd name="T34" fmla="*/ 2 w 27"/>
                    <a:gd name="T35" fmla="*/ 13 h 43"/>
                    <a:gd name="T36" fmla="*/ 2 w 27"/>
                    <a:gd name="T37" fmla="*/ 14 h 43"/>
                    <a:gd name="T38" fmla="*/ 1 w 27"/>
                    <a:gd name="T39" fmla="*/ 16 h 43"/>
                    <a:gd name="T40" fmla="*/ 2 w 27"/>
                    <a:gd name="T41" fmla="*/ 18 h 43"/>
                    <a:gd name="T42" fmla="*/ 2 w 27"/>
                    <a:gd name="T43" fmla="*/ 19 h 43"/>
                    <a:gd name="T44" fmla="*/ 2 w 27"/>
                    <a:gd name="T45" fmla="*/ 19 h 43"/>
                    <a:gd name="T46" fmla="*/ 5 w 27"/>
                    <a:gd name="T47" fmla="*/ 19 h 43"/>
                    <a:gd name="T48" fmla="*/ 7 w 27"/>
                    <a:gd name="T49" fmla="*/ 19 h 43"/>
                    <a:gd name="T50" fmla="*/ 9 w 27"/>
                    <a:gd name="T51" fmla="*/ 19 h 43"/>
                    <a:gd name="T52" fmla="*/ 10 w 27"/>
                    <a:gd name="T53" fmla="*/ 18 h 43"/>
                    <a:gd name="T54" fmla="*/ 10 w 27"/>
                    <a:gd name="T55" fmla="*/ 17 h 4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7" h="43">
                      <a:moveTo>
                        <a:pt x="23" y="35"/>
                      </a:moveTo>
                      <a:cubicBezTo>
                        <a:pt x="22" y="33"/>
                        <a:pt x="18" y="37"/>
                        <a:pt x="18" y="34"/>
                      </a:cubicBezTo>
                      <a:cubicBezTo>
                        <a:pt x="18" y="33"/>
                        <a:pt x="14" y="35"/>
                        <a:pt x="16" y="32"/>
                      </a:cubicBezTo>
                      <a:cubicBezTo>
                        <a:pt x="16" y="31"/>
                        <a:pt x="13" y="32"/>
                        <a:pt x="14" y="30"/>
                      </a:cubicBezTo>
                      <a:cubicBezTo>
                        <a:pt x="15" y="28"/>
                        <a:pt x="12" y="29"/>
                        <a:pt x="14" y="27"/>
                      </a:cubicBezTo>
                      <a:cubicBezTo>
                        <a:pt x="15" y="25"/>
                        <a:pt x="13" y="25"/>
                        <a:pt x="14" y="23"/>
                      </a:cubicBezTo>
                      <a:cubicBezTo>
                        <a:pt x="15" y="21"/>
                        <a:pt x="13" y="21"/>
                        <a:pt x="15" y="19"/>
                      </a:cubicBezTo>
                      <a:cubicBezTo>
                        <a:pt x="16" y="17"/>
                        <a:pt x="15" y="15"/>
                        <a:pt x="17" y="14"/>
                      </a:cubicBezTo>
                      <a:cubicBezTo>
                        <a:pt x="19" y="13"/>
                        <a:pt x="19" y="10"/>
                        <a:pt x="20" y="9"/>
                      </a:cubicBezTo>
                      <a:cubicBezTo>
                        <a:pt x="22" y="8"/>
                        <a:pt x="22" y="5"/>
                        <a:pt x="24" y="5"/>
                      </a:cubicBezTo>
                      <a:cubicBezTo>
                        <a:pt x="25" y="4"/>
                        <a:pt x="26" y="2"/>
                        <a:pt x="27" y="1"/>
                      </a:cubicBezTo>
                      <a:cubicBezTo>
                        <a:pt x="27" y="1"/>
                        <a:pt x="27" y="1"/>
                        <a:pt x="26" y="1"/>
                      </a:cubicBezTo>
                      <a:cubicBezTo>
                        <a:pt x="25" y="0"/>
                        <a:pt x="23" y="3"/>
                        <a:pt x="21" y="3"/>
                      </a:cubicBezTo>
                      <a:cubicBezTo>
                        <a:pt x="20" y="3"/>
                        <a:pt x="18" y="6"/>
                        <a:pt x="17" y="6"/>
                      </a:cubicBezTo>
                      <a:cubicBezTo>
                        <a:pt x="15" y="6"/>
                        <a:pt x="14" y="10"/>
                        <a:pt x="11" y="11"/>
                      </a:cubicBezTo>
                      <a:cubicBezTo>
                        <a:pt x="10" y="11"/>
                        <a:pt x="9" y="14"/>
                        <a:pt x="8" y="15"/>
                      </a:cubicBezTo>
                      <a:cubicBezTo>
                        <a:pt x="6" y="16"/>
                        <a:pt x="6" y="19"/>
                        <a:pt x="5" y="20"/>
                      </a:cubicBezTo>
                      <a:cubicBezTo>
                        <a:pt x="3" y="21"/>
                        <a:pt x="4" y="23"/>
                        <a:pt x="3" y="25"/>
                      </a:cubicBezTo>
                      <a:cubicBezTo>
                        <a:pt x="1" y="27"/>
                        <a:pt x="3" y="27"/>
                        <a:pt x="2" y="29"/>
                      </a:cubicBezTo>
                      <a:cubicBezTo>
                        <a:pt x="0" y="31"/>
                        <a:pt x="2" y="31"/>
                        <a:pt x="1" y="33"/>
                      </a:cubicBezTo>
                      <a:cubicBezTo>
                        <a:pt x="0" y="35"/>
                        <a:pt x="3" y="35"/>
                        <a:pt x="2" y="36"/>
                      </a:cubicBezTo>
                      <a:cubicBezTo>
                        <a:pt x="1" y="38"/>
                        <a:pt x="4" y="37"/>
                        <a:pt x="3" y="38"/>
                      </a:cubicBezTo>
                      <a:cubicBezTo>
                        <a:pt x="2" y="41"/>
                        <a:pt x="6" y="39"/>
                        <a:pt x="6" y="40"/>
                      </a:cubicBezTo>
                      <a:cubicBezTo>
                        <a:pt x="6" y="43"/>
                        <a:pt x="10" y="40"/>
                        <a:pt x="10" y="41"/>
                      </a:cubicBezTo>
                      <a:cubicBezTo>
                        <a:pt x="11" y="43"/>
                        <a:pt x="14" y="39"/>
                        <a:pt x="15" y="40"/>
                      </a:cubicBezTo>
                      <a:cubicBezTo>
                        <a:pt x="15" y="42"/>
                        <a:pt x="19" y="37"/>
                        <a:pt x="20" y="38"/>
                      </a:cubicBezTo>
                      <a:cubicBezTo>
                        <a:pt x="20" y="39"/>
                        <a:pt x="22" y="36"/>
                        <a:pt x="23" y="36"/>
                      </a:cubicBezTo>
                      <a:cubicBezTo>
                        <a:pt x="23" y="36"/>
                        <a:pt x="23" y="35"/>
                        <a:pt x="23" y="35"/>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19" name="Freeform 9600">
                  <a:extLst>
                    <a:ext uri="{FF2B5EF4-FFF2-40B4-BE49-F238E27FC236}">
                      <a16:creationId xmlns:a16="http://schemas.microsoft.com/office/drawing/2014/main" id="{7BFB20F0-DA46-7601-4E34-CA8E4DA8C709}"/>
                    </a:ext>
                  </a:extLst>
                </p:cNvPr>
                <p:cNvSpPr>
                  <a:spLocks/>
                </p:cNvSpPr>
                <p:nvPr/>
              </p:nvSpPr>
              <p:spPr bwMode="auto">
                <a:xfrm>
                  <a:off x="4163" y="2402"/>
                  <a:ext cx="19" cy="25"/>
                </a:xfrm>
                <a:custGeom>
                  <a:avLst/>
                  <a:gdLst>
                    <a:gd name="T0" fmla="*/ 11 w 23"/>
                    <a:gd name="T1" fmla="*/ 11 h 30"/>
                    <a:gd name="T2" fmla="*/ 10 w 23"/>
                    <a:gd name="T3" fmla="*/ 11 h 30"/>
                    <a:gd name="T4" fmla="*/ 8 w 23"/>
                    <a:gd name="T5" fmla="*/ 12 h 30"/>
                    <a:gd name="T6" fmla="*/ 6 w 23"/>
                    <a:gd name="T7" fmla="*/ 13 h 30"/>
                    <a:gd name="T8" fmla="*/ 4 w 23"/>
                    <a:gd name="T9" fmla="*/ 12 h 30"/>
                    <a:gd name="T10" fmla="*/ 2 w 23"/>
                    <a:gd name="T11" fmla="*/ 11 h 30"/>
                    <a:gd name="T12" fmla="*/ 2 w 23"/>
                    <a:gd name="T13" fmla="*/ 9 h 30"/>
                    <a:gd name="T14" fmla="*/ 2 w 23"/>
                    <a:gd name="T15" fmla="*/ 8 h 30"/>
                    <a:gd name="T16" fmla="*/ 2 w 23"/>
                    <a:gd name="T17" fmla="*/ 6 h 30"/>
                    <a:gd name="T18" fmla="*/ 2 w 23"/>
                    <a:gd name="T19" fmla="*/ 4 h 30"/>
                    <a:gd name="T20" fmla="*/ 3 w 23"/>
                    <a:gd name="T21" fmla="*/ 3 h 30"/>
                    <a:gd name="T22" fmla="*/ 4 w 23"/>
                    <a:gd name="T23" fmla="*/ 0 h 30"/>
                    <a:gd name="T24" fmla="*/ 4 w 23"/>
                    <a:gd name="T25" fmla="*/ 2 h 30"/>
                    <a:gd name="T26" fmla="*/ 2 w 23"/>
                    <a:gd name="T27" fmla="*/ 3 h 30"/>
                    <a:gd name="T28" fmla="*/ 2 w 23"/>
                    <a:gd name="T29" fmla="*/ 6 h 30"/>
                    <a:gd name="T30" fmla="*/ 2 w 23"/>
                    <a:gd name="T31" fmla="*/ 8 h 30"/>
                    <a:gd name="T32" fmla="*/ 1 w 23"/>
                    <a:gd name="T33" fmla="*/ 10 h 30"/>
                    <a:gd name="T34" fmla="*/ 2 w 23"/>
                    <a:gd name="T35" fmla="*/ 11 h 30"/>
                    <a:gd name="T36" fmla="*/ 2 w 23"/>
                    <a:gd name="T37" fmla="*/ 13 h 30"/>
                    <a:gd name="T38" fmla="*/ 2 w 23"/>
                    <a:gd name="T39" fmla="*/ 13 h 30"/>
                    <a:gd name="T40" fmla="*/ 5 w 23"/>
                    <a:gd name="T41" fmla="*/ 13 h 30"/>
                    <a:gd name="T42" fmla="*/ 7 w 23"/>
                    <a:gd name="T43" fmla="*/ 13 h 30"/>
                    <a:gd name="T44" fmla="*/ 10 w 23"/>
                    <a:gd name="T45" fmla="*/ 13 h 30"/>
                    <a:gd name="T46" fmla="*/ 11 w 23"/>
                    <a:gd name="T47" fmla="*/ 11 h 30"/>
                    <a:gd name="T48" fmla="*/ 11 w 23"/>
                    <a:gd name="T49" fmla="*/ 11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 h="30">
                      <a:moveTo>
                        <a:pt x="23" y="22"/>
                      </a:moveTo>
                      <a:cubicBezTo>
                        <a:pt x="23" y="22"/>
                        <a:pt x="22" y="22"/>
                        <a:pt x="22" y="22"/>
                      </a:cubicBezTo>
                      <a:cubicBezTo>
                        <a:pt x="20" y="22"/>
                        <a:pt x="18" y="25"/>
                        <a:pt x="17" y="24"/>
                      </a:cubicBezTo>
                      <a:cubicBezTo>
                        <a:pt x="17" y="23"/>
                        <a:pt x="13" y="26"/>
                        <a:pt x="13" y="25"/>
                      </a:cubicBezTo>
                      <a:cubicBezTo>
                        <a:pt x="13" y="23"/>
                        <a:pt x="8" y="26"/>
                        <a:pt x="8" y="24"/>
                      </a:cubicBezTo>
                      <a:cubicBezTo>
                        <a:pt x="8" y="22"/>
                        <a:pt x="4" y="24"/>
                        <a:pt x="6" y="22"/>
                      </a:cubicBezTo>
                      <a:cubicBezTo>
                        <a:pt x="7" y="20"/>
                        <a:pt x="4" y="21"/>
                        <a:pt x="5" y="19"/>
                      </a:cubicBezTo>
                      <a:cubicBezTo>
                        <a:pt x="5" y="18"/>
                        <a:pt x="3" y="19"/>
                        <a:pt x="4" y="17"/>
                      </a:cubicBezTo>
                      <a:cubicBezTo>
                        <a:pt x="5" y="15"/>
                        <a:pt x="3" y="15"/>
                        <a:pt x="4" y="12"/>
                      </a:cubicBezTo>
                      <a:cubicBezTo>
                        <a:pt x="5" y="11"/>
                        <a:pt x="4" y="10"/>
                        <a:pt x="5" y="8"/>
                      </a:cubicBezTo>
                      <a:cubicBezTo>
                        <a:pt x="7" y="7"/>
                        <a:pt x="5" y="5"/>
                        <a:pt x="7" y="3"/>
                      </a:cubicBezTo>
                      <a:cubicBezTo>
                        <a:pt x="8" y="3"/>
                        <a:pt x="9" y="1"/>
                        <a:pt x="9" y="0"/>
                      </a:cubicBezTo>
                      <a:cubicBezTo>
                        <a:pt x="9" y="1"/>
                        <a:pt x="9" y="1"/>
                        <a:pt x="8" y="2"/>
                      </a:cubicBezTo>
                      <a:cubicBezTo>
                        <a:pt x="6" y="3"/>
                        <a:pt x="6" y="6"/>
                        <a:pt x="5" y="7"/>
                      </a:cubicBezTo>
                      <a:cubicBezTo>
                        <a:pt x="3" y="8"/>
                        <a:pt x="4" y="10"/>
                        <a:pt x="3" y="12"/>
                      </a:cubicBezTo>
                      <a:cubicBezTo>
                        <a:pt x="1" y="14"/>
                        <a:pt x="3" y="14"/>
                        <a:pt x="2" y="16"/>
                      </a:cubicBezTo>
                      <a:cubicBezTo>
                        <a:pt x="0" y="18"/>
                        <a:pt x="2" y="18"/>
                        <a:pt x="1" y="20"/>
                      </a:cubicBezTo>
                      <a:cubicBezTo>
                        <a:pt x="0" y="22"/>
                        <a:pt x="3" y="22"/>
                        <a:pt x="2" y="23"/>
                      </a:cubicBezTo>
                      <a:cubicBezTo>
                        <a:pt x="1" y="25"/>
                        <a:pt x="4" y="24"/>
                        <a:pt x="3" y="25"/>
                      </a:cubicBezTo>
                      <a:cubicBezTo>
                        <a:pt x="2" y="28"/>
                        <a:pt x="6" y="26"/>
                        <a:pt x="6" y="27"/>
                      </a:cubicBezTo>
                      <a:cubicBezTo>
                        <a:pt x="6" y="30"/>
                        <a:pt x="10" y="27"/>
                        <a:pt x="10" y="28"/>
                      </a:cubicBezTo>
                      <a:cubicBezTo>
                        <a:pt x="11" y="30"/>
                        <a:pt x="14" y="26"/>
                        <a:pt x="15" y="27"/>
                      </a:cubicBezTo>
                      <a:cubicBezTo>
                        <a:pt x="15" y="29"/>
                        <a:pt x="19" y="24"/>
                        <a:pt x="20" y="25"/>
                      </a:cubicBezTo>
                      <a:cubicBezTo>
                        <a:pt x="20" y="26"/>
                        <a:pt x="22" y="23"/>
                        <a:pt x="23" y="23"/>
                      </a:cubicBezTo>
                      <a:cubicBezTo>
                        <a:pt x="23" y="23"/>
                        <a:pt x="23" y="22"/>
                        <a:pt x="23" y="22"/>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0" name="Freeform 9601">
                  <a:extLst>
                    <a:ext uri="{FF2B5EF4-FFF2-40B4-BE49-F238E27FC236}">
                      <a16:creationId xmlns:a16="http://schemas.microsoft.com/office/drawing/2014/main" id="{3B2C9A3C-CE65-1F64-A747-0FC0D6C0A27E}"/>
                    </a:ext>
                  </a:extLst>
                </p:cNvPr>
                <p:cNvSpPr>
                  <a:spLocks/>
                </p:cNvSpPr>
                <p:nvPr/>
              </p:nvSpPr>
              <p:spPr bwMode="auto">
                <a:xfrm>
                  <a:off x="4181" y="2399"/>
                  <a:ext cx="1" cy="2"/>
                </a:xfrm>
                <a:custGeom>
                  <a:avLst/>
                  <a:gdLst>
                    <a:gd name="T0" fmla="*/ 1 w 2"/>
                    <a:gd name="T1" fmla="*/ 0 h 3"/>
                    <a:gd name="T2" fmla="*/ 0 w 2"/>
                    <a:gd name="T3" fmla="*/ 1 h 3"/>
                    <a:gd name="T4" fmla="*/ 1 w 2"/>
                    <a:gd name="T5" fmla="*/ 1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2" y="1"/>
                        <a:pt x="0" y="2"/>
                        <a:pt x="0" y="3"/>
                      </a:cubicBezTo>
                      <a:cubicBezTo>
                        <a:pt x="0" y="3"/>
                        <a:pt x="0" y="3"/>
                        <a:pt x="1" y="2"/>
                      </a:cubicBezTo>
                      <a:cubicBezTo>
                        <a:pt x="2" y="2"/>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1" name="Freeform 9602">
                  <a:extLst>
                    <a:ext uri="{FF2B5EF4-FFF2-40B4-BE49-F238E27FC236}">
                      <a16:creationId xmlns:a16="http://schemas.microsoft.com/office/drawing/2014/main" id="{217997E3-1F1F-2421-3CC8-EB6DB670F34E}"/>
                    </a:ext>
                  </a:extLst>
                </p:cNvPr>
                <p:cNvSpPr>
                  <a:spLocks/>
                </p:cNvSpPr>
                <p:nvPr/>
              </p:nvSpPr>
              <p:spPr bwMode="auto">
                <a:xfrm>
                  <a:off x="4185" y="2396"/>
                  <a:ext cx="1" cy="4"/>
                </a:xfrm>
                <a:custGeom>
                  <a:avLst/>
                  <a:gdLst>
                    <a:gd name="T0" fmla="*/ 1 w 2"/>
                    <a:gd name="T1" fmla="*/ 0 h 4"/>
                    <a:gd name="T2" fmla="*/ 1 w 2"/>
                    <a:gd name="T3" fmla="*/ 4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0" y="0"/>
                        <a:pt x="0" y="3"/>
                        <a:pt x="1" y="4"/>
                      </a:cubicBezTo>
                      <a:cubicBezTo>
                        <a:pt x="1" y="3"/>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2" name="Freeform 9603">
                  <a:extLst>
                    <a:ext uri="{FF2B5EF4-FFF2-40B4-BE49-F238E27FC236}">
                      <a16:creationId xmlns:a16="http://schemas.microsoft.com/office/drawing/2014/main" id="{E3E1BDB1-407E-9DBC-D47B-DDEB209ABFEE}"/>
                    </a:ext>
                  </a:extLst>
                </p:cNvPr>
                <p:cNvSpPr>
                  <a:spLocks/>
                </p:cNvSpPr>
                <p:nvPr/>
              </p:nvSpPr>
              <p:spPr bwMode="auto">
                <a:xfrm>
                  <a:off x="4181" y="2403"/>
                  <a:ext cx="3" cy="3"/>
                </a:xfrm>
                <a:custGeom>
                  <a:avLst/>
                  <a:gdLst>
                    <a:gd name="T0" fmla="*/ 1 w 3"/>
                    <a:gd name="T1" fmla="*/ 0 h 4"/>
                    <a:gd name="T2" fmla="*/ 2 w 3"/>
                    <a:gd name="T3" fmla="*/ 1 h 4"/>
                    <a:gd name="T4" fmla="*/ 0 w 3"/>
                    <a:gd name="T5" fmla="*/ 2 h 4"/>
                    <a:gd name="T6" fmla="*/ 1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0"/>
                      </a:moveTo>
                      <a:cubicBezTo>
                        <a:pt x="1" y="0"/>
                        <a:pt x="2" y="0"/>
                        <a:pt x="2" y="1"/>
                      </a:cubicBezTo>
                      <a:cubicBezTo>
                        <a:pt x="2" y="2"/>
                        <a:pt x="1" y="4"/>
                        <a:pt x="0" y="4"/>
                      </a:cubicBezTo>
                      <a:cubicBezTo>
                        <a:pt x="0" y="3"/>
                        <a:pt x="3"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3" name="Freeform 9604">
                  <a:extLst>
                    <a:ext uri="{FF2B5EF4-FFF2-40B4-BE49-F238E27FC236}">
                      <a16:creationId xmlns:a16="http://schemas.microsoft.com/office/drawing/2014/main" id="{A6AB1506-6418-7A18-CE81-E7EBCA1F965E}"/>
                    </a:ext>
                  </a:extLst>
                </p:cNvPr>
                <p:cNvSpPr>
                  <a:spLocks/>
                </p:cNvSpPr>
                <p:nvPr/>
              </p:nvSpPr>
              <p:spPr bwMode="auto">
                <a:xfrm>
                  <a:off x="4187" y="2400"/>
                  <a:ext cx="3" cy="5"/>
                </a:xfrm>
                <a:custGeom>
                  <a:avLst/>
                  <a:gdLst>
                    <a:gd name="T0" fmla="*/ 2 w 4"/>
                    <a:gd name="T1" fmla="*/ 0 h 6"/>
                    <a:gd name="T2" fmla="*/ 1 w 4"/>
                    <a:gd name="T3" fmla="*/ 2 h 6"/>
                    <a:gd name="T4" fmla="*/ 1 w 4"/>
                    <a:gd name="T5" fmla="*/ 3 h 6"/>
                    <a:gd name="T6" fmla="*/ 1 w 4"/>
                    <a:gd name="T7" fmla="*/ 3 h 6"/>
                    <a:gd name="T8" fmla="*/ 2 w 4"/>
                    <a:gd name="T9" fmla="*/ 0 h 6"/>
                    <a:gd name="T10" fmla="*/ 2 w 4"/>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6">
                      <a:moveTo>
                        <a:pt x="4" y="0"/>
                      </a:moveTo>
                      <a:cubicBezTo>
                        <a:pt x="3" y="0"/>
                        <a:pt x="2" y="1"/>
                        <a:pt x="1" y="2"/>
                      </a:cubicBezTo>
                      <a:cubicBezTo>
                        <a:pt x="1" y="2"/>
                        <a:pt x="0" y="6"/>
                        <a:pt x="1" y="5"/>
                      </a:cubicBezTo>
                      <a:cubicBezTo>
                        <a:pt x="1" y="5"/>
                        <a:pt x="1" y="4"/>
                        <a:pt x="1" y="3"/>
                      </a:cubicBezTo>
                      <a:cubicBezTo>
                        <a:pt x="2" y="3"/>
                        <a:pt x="3" y="1"/>
                        <a:pt x="3" y="0"/>
                      </a:cubicBezTo>
                      <a:cubicBezTo>
                        <a:pt x="4" y="0"/>
                        <a:pt x="4"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4" name="Freeform 9605">
                  <a:extLst>
                    <a:ext uri="{FF2B5EF4-FFF2-40B4-BE49-F238E27FC236}">
                      <a16:creationId xmlns:a16="http://schemas.microsoft.com/office/drawing/2014/main" id="{7DF489C5-A00A-2174-A4D8-A444D12D8B37}"/>
                    </a:ext>
                  </a:extLst>
                </p:cNvPr>
                <p:cNvSpPr>
                  <a:spLocks/>
                </p:cNvSpPr>
                <p:nvPr/>
              </p:nvSpPr>
              <p:spPr bwMode="auto">
                <a:xfrm>
                  <a:off x="4189" y="2395"/>
                  <a:ext cx="1" cy="3"/>
                </a:xfrm>
                <a:custGeom>
                  <a:avLst/>
                  <a:gdLst>
                    <a:gd name="T0" fmla="*/ 0 w 2"/>
                    <a:gd name="T1" fmla="*/ 2 h 4"/>
                    <a:gd name="T2" fmla="*/ 0 w 2"/>
                    <a:gd name="T3" fmla="*/ 2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2" y="0"/>
                        <a:pt x="2" y="3"/>
                        <a:pt x="0" y="4"/>
                      </a:cubicBezTo>
                      <a:cubicBezTo>
                        <a:pt x="1" y="3"/>
                        <a:pt x="1" y="1"/>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5" name="Freeform 9606">
                  <a:extLst>
                    <a:ext uri="{FF2B5EF4-FFF2-40B4-BE49-F238E27FC236}">
                      <a16:creationId xmlns:a16="http://schemas.microsoft.com/office/drawing/2014/main" id="{51D541D6-073D-4173-0B03-343E70EAF96F}"/>
                    </a:ext>
                  </a:extLst>
                </p:cNvPr>
                <p:cNvSpPr>
                  <a:spLocks/>
                </p:cNvSpPr>
                <p:nvPr/>
              </p:nvSpPr>
              <p:spPr bwMode="auto">
                <a:xfrm>
                  <a:off x="4175" y="2409"/>
                  <a:ext cx="3" cy="6"/>
                </a:xfrm>
                <a:custGeom>
                  <a:avLst/>
                  <a:gdLst>
                    <a:gd name="T0" fmla="*/ 2 w 4"/>
                    <a:gd name="T1" fmla="*/ 1 h 7"/>
                    <a:gd name="T2" fmla="*/ 2 w 4"/>
                    <a:gd name="T3" fmla="*/ 3 h 7"/>
                    <a:gd name="T4" fmla="*/ 2 w 4"/>
                    <a:gd name="T5" fmla="*/ 1 h 7"/>
                    <a:gd name="T6" fmla="*/ 0 60000 65536"/>
                    <a:gd name="T7" fmla="*/ 0 60000 65536"/>
                    <a:gd name="T8" fmla="*/ 0 60000 65536"/>
                  </a:gdLst>
                  <a:ahLst/>
                  <a:cxnLst>
                    <a:cxn ang="T6">
                      <a:pos x="T0" y="T1"/>
                    </a:cxn>
                    <a:cxn ang="T7">
                      <a:pos x="T2" y="T3"/>
                    </a:cxn>
                    <a:cxn ang="T8">
                      <a:pos x="T4" y="T5"/>
                    </a:cxn>
                  </a:cxnLst>
                  <a:rect l="0" t="0" r="r" b="b"/>
                  <a:pathLst>
                    <a:path w="4" h="7">
                      <a:moveTo>
                        <a:pt x="4" y="1"/>
                      </a:moveTo>
                      <a:cubicBezTo>
                        <a:pt x="3" y="0"/>
                        <a:pt x="0" y="7"/>
                        <a:pt x="3" y="5"/>
                      </a:cubicBezTo>
                      <a:cubicBezTo>
                        <a:pt x="3" y="4"/>
                        <a:pt x="2" y="2"/>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6" name="Freeform 9607">
                  <a:extLst>
                    <a:ext uri="{FF2B5EF4-FFF2-40B4-BE49-F238E27FC236}">
                      <a16:creationId xmlns:a16="http://schemas.microsoft.com/office/drawing/2014/main" id="{95BA9E7B-2310-DF07-50F3-EB1B39BFEB81}"/>
                    </a:ext>
                  </a:extLst>
                </p:cNvPr>
                <p:cNvSpPr>
                  <a:spLocks/>
                </p:cNvSpPr>
                <p:nvPr/>
              </p:nvSpPr>
              <p:spPr bwMode="auto">
                <a:xfrm>
                  <a:off x="4182" y="2408"/>
                  <a:ext cx="3" cy="4"/>
                </a:xfrm>
                <a:custGeom>
                  <a:avLst/>
                  <a:gdLst>
                    <a:gd name="T0" fmla="*/ 1 w 4"/>
                    <a:gd name="T1" fmla="*/ 1 h 5"/>
                    <a:gd name="T2" fmla="*/ 0 w 4"/>
                    <a:gd name="T3" fmla="*/ 2 h 5"/>
                    <a:gd name="T4" fmla="*/ 1 w 4"/>
                    <a:gd name="T5" fmla="*/ 2 h 5"/>
                    <a:gd name="T6" fmla="*/ 2 w 4"/>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1" y="1"/>
                      </a:moveTo>
                      <a:cubicBezTo>
                        <a:pt x="4" y="0"/>
                        <a:pt x="1" y="4"/>
                        <a:pt x="0" y="5"/>
                      </a:cubicBezTo>
                      <a:cubicBezTo>
                        <a:pt x="0" y="5"/>
                        <a:pt x="1" y="4"/>
                        <a:pt x="1" y="3"/>
                      </a:cubicBezTo>
                      <a:cubicBezTo>
                        <a:pt x="2" y="2"/>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7" name="Freeform 9608">
                  <a:extLst>
                    <a:ext uri="{FF2B5EF4-FFF2-40B4-BE49-F238E27FC236}">
                      <a16:creationId xmlns:a16="http://schemas.microsoft.com/office/drawing/2014/main" id="{9754B850-F4D0-BF97-E0DA-4CD6AD3D5A22}"/>
                    </a:ext>
                  </a:extLst>
                </p:cNvPr>
                <p:cNvSpPr>
                  <a:spLocks/>
                </p:cNvSpPr>
                <p:nvPr/>
              </p:nvSpPr>
              <p:spPr bwMode="auto">
                <a:xfrm>
                  <a:off x="4189" y="2405"/>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3" y="0"/>
                      </a:moveTo>
                      <a:cubicBezTo>
                        <a:pt x="1" y="2"/>
                        <a:pt x="0" y="5"/>
                        <a:pt x="1" y="5"/>
                      </a:cubicBezTo>
                      <a:cubicBezTo>
                        <a:pt x="1" y="4"/>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8" name="Freeform 9609">
                  <a:extLst>
                    <a:ext uri="{FF2B5EF4-FFF2-40B4-BE49-F238E27FC236}">
                      <a16:creationId xmlns:a16="http://schemas.microsoft.com/office/drawing/2014/main" id="{1F0A6FE0-376D-DC28-A2DC-6F7CFE05E403}"/>
                    </a:ext>
                  </a:extLst>
                </p:cNvPr>
                <p:cNvSpPr>
                  <a:spLocks/>
                </p:cNvSpPr>
                <p:nvPr/>
              </p:nvSpPr>
              <p:spPr bwMode="auto">
                <a:xfrm>
                  <a:off x="4192" y="2400"/>
                  <a:ext cx="2" cy="3"/>
                </a:xfrm>
                <a:custGeom>
                  <a:avLst/>
                  <a:gdLst>
                    <a:gd name="T0" fmla="*/ 0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2" y="0"/>
                        <a:pt x="1" y="2"/>
                        <a:pt x="0" y="4"/>
                      </a:cubicBezTo>
                      <a:cubicBezTo>
                        <a:pt x="0" y="3"/>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29" name="Freeform 9610">
                  <a:extLst>
                    <a:ext uri="{FF2B5EF4-FFF2-40B4-BE49-F238E27FC236}">
                      <a16:creationId xmlns:a16="http://schemas.microsoft.com/office/drawing/2014/main" id="{7FEDE77F-9264-A21B-2721-BEF45BC009D1}"/>
                    </a:ext>
                  </a:extLst>
                </p:cNvPr>
                <p:cNvSpPr>
                  <a:spLocks/>
                </p:cNvSpPr>
                <p:nvPr/>
              </p:nvSpPr>
              <p:spPr bwMode="auto">
                <a:xfrm>
                  <a:off x="4179" y="2414"/>
                  <a:ext cx="2" cy="3"/>
                </a:xfrm>
                <a:custGeom>
                  <a:avLst/>
                  <a:gdLst>
                    <a:gd name="T0" fmla="*/ 1 w 3"/>
                    <a:gd name="T1" fmla="*/ 0 h 4"/>
                    <a:gd name="T2" fmla="*/ 1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0" y="2"/>
                        <a:pt x="1" y="4"/>
                        <a:pt x="3" y="3"/>
                      </a:cubicBezTo>
                      <a:cubicBezTo>
                        <a:pt x="2" y="2"/>
                        <a:pt x="0"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0" name="Freeform 9611">
                  <a:extLst>
                    <a:ext uri="{FF2B5EF4-FFF2-40B4-BE49-F238E27FC236}">
                      <a16:creationId xmlns:a16="http://schemas.microsoft.com/office/drawing/2014/main" id="{404ED716-C58C-36EF-27C5-A3A22CF446A6}"/>
                    </a:ext>
                  </a:extLst>
                </p:cNvPr>
                <p:cNvSpPr>
                  <a:spLocks/>
                </p:cNvSpPr>
                <p:nvPr/>
              </p:nvSpPr>
              <p:spPr bwMode="auto">
                <a:xfrm>
                  <a:off x="4184" y="2412"/>
                  <a:ext cx="2" cy="4"/>
                </a:xfrm>
                <a:custGeom>
                  <a:avLst/>
                  <a:gdLst>
                    <a:gd name="T0" fmla="*/ 1 w 3"/>
                    <a:gd name="T1" fmla="*/ 0 h 5"/>
                    <a:gd name="T2" fmla="*/ 0 w 3"/>
                    <a:gd name="T3" fmla="*/ 2 h 5"/>
                    <a:gd name="T4" fmla="*/ 1 w 3"/>
                    <a:gd name="T5" fmla="*/ 2 h 5"/>
                    <a:gd name="T6" fmla="*/ 1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0"/>
                      </a:moveTo>
                      <a:cubicBezTo>
                        <a:pt x="3" y="0"/>
                        <a:pt x="1" y="4"/>
                        <a:pt x="0" y="5"/>
                      </a:cubicBezTo>
                      <a:cubicBezTo>
                        <a:pt x="0" y="4"/>
                        <a:pt x="1" y="4"/>
                        <a:pt x="2" y="3"/>
                      </a:cubicBezTo>
                      <a:cubicBezTo>
                        <a:pt x="3" y="2"/>
                        <a:pt x="3" y="1"/>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1" name="Freeform 9612">
                  <a:extLst>
                    <a:ext uri="{FF2B5EF4-FFF2-40B4-BE49-F238E27FC236}">
                      <a16:creationId xmlns:a16="http://schemas.microsoft.com/office/drawing/2014/main" id="{19F3C2F4-7DEB-16B2-7615-EE16528079D9}"/>
                    </a:ext>
                  </a:extLst>
                </p:cNvPr>
                <p:cNvSpPr>
                  <a:spLocks/>
                </p:cNvSpPr>
                <p:nvPr/>
              </p:nvSpPr>
              <p:spPr bwMode="auto">
                <a:xfrm>
                  <a:off x="4187" y="2411"/>
                  <a:ext cx="3" cy="4"/>
                </a:xfrm>
                <a:custGeom>
                  <a:avLst/>
                  <a:gdLst>
                    <a:gd name="T0" fmla="*/ 3 w 3"/>
                    <a:gd name="T1" fmla="*/ 0 h 4"/>
                    <a:gd name="T2" fmla="*/ 0 w 3"/>
                    <a:gd name="T3" fmla="*/ 4 h 4"/>
                    <a:gd name="T4" fmla="*/ 3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3" y="0"/>
                      </a:moveTo>
                      <a:cubicBezTo>
                        <a:pt x="3" y="1"/>
                        <a:pt x="1" y="3"/>
                        <a:pt x="0" y="4"/>
                      </a:cubicBezTo>
                      <a:cubicBezTo>
                        <a:pt x="0" y="3"/>
                        <a:pt x="3" y="1"/>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2" name="Freeform 9613">
                  <a:extLst>
                    <a:ext uri="{FF2B5EF4-FFF2-40B4-BE49-F238E27FC236}">
                      <a16:creationId xmlns:a16="http://schemas.microsoft.com/office/drawing/2014/main" id="{8EBDC915-FD60-F6D4-75F7-3BC7FC0B3171}"/>
                    </a:ext>
                  </a:extLst>
                </p:cNvPr>
                <p:cNvSpPr>
                  <a:spLocks/>
                </p:cNvSpPr>
                <p:nvPr/>
              </p:nvSpPr>
              <p:spPr bwMode="auto">
                <a:xfrm>
                  <a:off x="4283" y="2330"/>
                  <a:ext cx="25" cy="41"/>
                </a:xfrm>
                <a:custGeom>
                  <a:avLst/>
                  <a:gdLst>
                    <a:gd name="T0" fmla="*/ 8 w 30"/>
                    <a:gd name="T1" fmla="*/ 2 h 49"/>
                    <a:gd name="T2" fmla="*/ 11 w 30"/>
                    <a:gd name="T3" fmla="*/ 3 h 49"/>
                    <a:gd name="T4" fmla="*/ 13 w 30"/>
                    <a:gd name="T5" fmla="*/ 5 h 49"/>
                    <a:gd name="T6" fmla="*/ 13 w 30"/>
                    <a:gd name="T7" fmla="*/ 8 h 49"/>
                    <a:gd name="T8" fmla="*/ 14 w 30"/>
                    <a:gd name="T9" fmla="*/ 11 h 49"/>
                    <a:gd name="T10" fmla="*/ 14 w 30"/>
                    <a:gd name="T11" fmla="*/ 14 h 49"/>
                    <a:gd name="T12" fmla="*/ 13 w 30"/>
                    <a:gd name="T13" fmla="*/ 16 h 49"/>
                    <a:gd name="T14" fmla="*/ 13 w 30"/>
                    <a:gd name="T15" fmla="*/ 19 h 49"/>
                    <a:gd name="T16" fmla="*/ 12 w 30"/>
                    <a:gd name="T17" fmla="*/ 20 h 49"/>
                    <a:gd name="T18" fmla="*/ 11 w 30"/>
                    <a:gd name="T19" fmla="*/ 23 h 49"/>
                    <a:gd name="T20" fmla="*/ 8 w 30"/>
                    <a:gd name="T21" fmla="*/ 23 h 49"/>
                    <a:gd name="T22" fmla="*/ 7 w 30"/>
                    <a:gd name="T23" fmla="*/ 23 h 49"/>
                    <a:gd name="T24" fmla="*/ 5 w 30"/>
                    <a:gd name="T25" fmla="*/ 23 h 49"/>
                    <a:gd name="T26" fmla="*/ 4 w 30"/>
                    <a:gd name="T27" fmla="*/ 21 h 49"/>
                    <a:gd name="T28" fmla="*/ 3 w 30"/>
                    <a:gd name="T29" fmla="*/ 19 h 49"/>
                    <a:gd name="T30" fmla="*/ 3 w 30"/>
                    <a:gd name="T31" fmla="*/ 17 h 49"/>
                    <a:gd name="T32" fmla="*/ 2 w 30"/>
                    <a:gd name="T33" fmla="*/ 15 h 49"/>
                    <a:gd name="T34" fmla="*/ 1 w 30"/>
                    <a:gd name="T35" fmla="*/ 13 h 49"/>
                    <a:gd name="T36" fmla="*/ 1 w 30"/>
                    <a:gd name="T37" fmla="*/ 10 h 49"/>
                    <a:gd name="T38" fmla="*/ 2 w 30"/>
                    <a:gd name="T39" fmla="*/ 7 h 49"/>
                    <a:gd name="T40" fmla="*/ 3 w 30"/>
                    <a:gd name="T41" fmla="*/ 5 h 49"/>
                    <a:gd name="T42" fmla="*/ 3 w 30"/>
                    <a:gd name="T43" fmla="*/ 3 h 49"/>
                    <a:gd name="T44" fmla="*/ 5 w 30"/>
                    <a:gd name="T45" fmla="*/ 3 h 49"/>
                    <a:gd name="T46" fmla="*/ 7 w 30"/>
                    <a:gd name="T47" fmla="*/ 1 h 49"/>
                    <a:gd name="T48" fmla="*/ 8 w 30"/>
                    <a:gd name="T49" fmla="*/ 2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49">
                      <a:moveTo>
                        <a:pt x="17" y="2"/>
                      </a:moveTo>
                      <a:cubicBezTo>
                        <a:pt x="19" y="5"/>
                        <a:pt x="21" y="2"/>
                        <a:pt x="21" y="5"/>
                      </a:cubicBezTo>
                      <a:cubicBezTo>
                        <a:pt x="22" y="7"/>
                        <a:pt x="25" y="7"/>
                        <a:pt x="25" y="9"/>
                      </a:cubicBezTo>
                      <a:cubicBezTo>
                        <a:pt x="25" y="12"/>
                        <a:pt x="28" y="13"/>
                        <a:pt x="27" y="15"/>
                      </a:cubicBezTo>
                      <a:cubicBezTo>
                        <a:pt x="27" y="17"/>
                        <a:pt x="30" y="21"/>
                        <a:pt x="29" y="23"/>
                      </a:cubicBezTo>
                      <a:cubicBezTo>
                        <a:pt x="28" y="25"/>
                        <a:pt x="30" y="28"/>
                        <a:pt x="29" y="29"/>
                      </a:cubicBezTo>
                      <a:cubicBezTo>
                        <a:pt x="28" y="30"/>
                        <a:pt x="29" y="33"/>
                        <a:pt x="28" y="34"/>
                      </a:cubicBezTo>
                      <a:cubicBezTo>
                        <a:pt x="27" y="34"/>
                        <a:pt x="28" y="39"/>
                        <a:pt x="27" y="38"/>
                      </a:cubicBezTo>
                      <a:cubicBezTo>
                        <a:pt x="25" y="38"/>
                        <a:pt x="25" y="43"/>
                        <a:pt x="24" y="42"/>
                      </a:cubicBezTo>
                      <a:cubicBezTo>
                        <a:pt x="23" y="42"/>
                        <a:pt x="23" y="46"/>
                        <a:pt x="21" y="45"/>
                      </a:cubicBezTo>
                      <a:cubicBezTo>
                        <a:pt x="19" y="44"/>
                        <a:pt x="18" y="49"/>
                        <a:pt x="16" y="47"/>
                      </a:cubicBezTo>
                      <a:cubicBezTo>
                        <a:pt x="15" y="46"/>
                        <a:pt x="14" y="49"/>
                        <a:pt x="13" y="46"/>
                      </a:cubicBezTo>
                      <a:cubicBezTo>
                        <a:pt x="13" y="45"/>
                        <a:pt x="11" y="47"/>
                        <a:pt x="10" y="45"/>
                      </a:cubicBezTo>
                      <a:cubicBezTo>
                        <a:pt x="10" y="43"/>
                        <a:pt x="8" y="45"/>
                        <a:pt x="8" y="43"/>
                      </a:cubicBezTo>
                      <a:cubicBezTo>
                        <a:pt x="8" y="41"/>
                        <a:pt x="6" y="42"/>
                        <a:pt x="5" y="39"/>
                      </a:cubicBezTo>
                      <a:cubicBezTo>
                        <a:pt x="5" y="38"/>
                        <a:pt x="3" y="38"/>
                        <a:pt x="3" y="35"/>
                      </a:cubicBezTo>
                      <a:cubicBezTo>
                        <a:pt x="3" y="34"/>
                        <a:pt x="1" y="33"/>
                        <a:pt x="2" y="30"/>
                      </a:cubicBezTo>
                      <a:cubicBezTo>
                        <a:pt x="2" y="29"/>
                        <a:pt x="1" y="27"/>
                        <a:pt x="1" y="25"/>
                      </a:cubicBezTo>
                      <a:cubicBezTo>
                        <a:pt x="1" y="23"/>
                        <a:pt x="0" y="21"/>
                        <a:pt x="1" y="20"/>
                      </a:cubicBezTo>
                      <a:cubicBezTo>
                        <a:pt x="3" y="18"/>
                        <a:pt x="1" y="14"/>
                        <a:pt x="2" y="13"/>
                      </a:cubicBezTo>
                      <a:cubicBezTo>
                        <a:pt x="4" y="13"/>
                        <a:pt x="3" y="10"/>
                        <a:pt x="4" y="9"/>
                      </a:cubicBezTo>
                      <a:cubicBezTo>
                        <a:pt x="6" y="8"/>
                        <a:pt x="5" y="5"/>
                        <a:pt x="7" y="5"/>
                      </a:cubicBezTo>
                      <a:cubicBezTo>
                        <a:pt x="8" y="5"/>
                        <a:pt x="9" y="2"/>
                        <a:pt x="10" y="3"/>
                      </a:cubicBezTo>
                      <a:cubicBezTo>
                        <a:pt x="12" y="4"/>
                        <a:pt x="13" y="0"/>
                        <a:pt x="14" y="1"/>
                      </a:cubicBezTo>
                      <a:cubicBezTo>
                        <a:pt x="15" y="3"/>
                        <a:pt x="16" y="1"/>
                        <a:pt x="1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3" name="Freeform 9614">
                  <a:extLst>
                    <a:ext uri="{FF2B5EF4-FFF2-40B4-BE49-F238E27FC236}">
                      <a16:creationId xmlns:a16="http://schemas.microsoft.com/office/drawing/2014/main" id="{353D7DA5-0C3A-8715-B992-139B62A8C440}"/>
                    </a:ext>
                  </a:extLst>
                </p:cNvPr>
                <p:cNvSpPr>
                  <a:spLocks/>
                </p:cNvSpPr>
                <p:nvPr/>
              </p:nvSpPr>
              <p:spPr bwMode="auto">
                <a:xfrm>
                  <a:off x="4283" y="2334"/>
                  <a:ext cx="23" cy="37"/>
                </a:xfrm>
                <a:custGeom>
                  <a:avLst/>
                  <a:gdLst>
                    <a:gd name="T0" fmla="*/ 12 w 28"/>
                    <a:gd name="T1" fmla="*/ 14 h 45"/>
                    <a:gd name="T2" fmla="*/ 10 w 28"/>
                    <a:gd name="T3" fmla="*/ 14 h 45"/>
                    <a:gd name="T4" fmla="*/ 9 w 28"/>
                    <a:gd name="T5" fmla="*/ 14 h 45"/>
                    <a:gd name="T6" fmla="*/ 7 w 28"/>
                    <a:gd name="T7" fmla="*/ 14 h 45"/>
                    <a:gd name="T8" fmla="*/ 7 w 28"/>
                    <a:gd name="T9" fmla="*/ 13 h 45"/>
                    <a:gd name="T10" fmla="*/ 5 w 28"/>
                    <a:gd name="T11" fmla="*/ 11 h 45"/>
                    <a:gd name="T12" fmla="*/ 4 w 28"/>
                    <a:gd name="T13" fmla="*/ 9 h 45"/>
                    <a:gd name="T14" fmla="*/ 4 w 28"/>
                    <a:gd name="T15" fmla="*/ 7 h 45"/>
                    <a:gd name="T16" fmla="*/ 3 w 28"/>
                    <a:gd name="T17" fmla="*/ 5 h 45"/>
                    <a:gd name="T18" fmla="*/ 3 w 28"/>
                    <a:gd name="T19" fmla="*/ 2 h 45"/>
                    <a:gd name="T20" fmla="*/ 4 w 28"/>
                    <a:gd name="T21" fmla="*/ 0 h 45"/>
                    <a:gd name="T22" fmla="*/ 3 w 28"/>
                    <a:gd name="T23" fmla="*/ 1 h 45"/>
                    <a:gd name="T24" fmla="*/ 2 w 28"/>
                    <a:gd name="T25" fmla="*/ 2 h 45"/>
                    <a:gd name="T26" fmla="*/ 2 w 28"/>
                    <a:gd name="T27" fmla="*/ 4 h 45"/>
                    <a:gd name="T28" fmla="*/ 1 w 28"/>
                    <a:gd name="T29" fmla="*/ 7 h 45"/>
                    <a:gd name="T30" fmla="*/ 1 w 28"/>
                    <a:gd name="T31" fmla="*/ 10 h 45"/>
                    <a:gd name="T32" fmla="*/ 2 w 28"/>
                    <a:gd name="T33" fmla="*/ 12 h 45"/>
                    <a:gd name="T34" fmla="*/ 2 w 28"/>
                    <a:gd name="T35" fmla="*/ 14 h 45"/>
                    <a:gd name="T36" fmla="*/ 2 w 28"/>
                    <a:gd name="T37" fmla="*/ 16 h 45"/>
                    <a:gd name="T38" fmla="*/ 4 w 28"/>
                    <a:gd name="T39" fmla="*/ 17 h 45"/>
                    <a:gd name="T40" fmla="*/ 5 w 28"/>
                    <a:gd name="T41" fmla="*/ 19 h 45"/>
                    <a:gd name="T42" fmla="*/ 6 w 28"/>
                    <a:gd name="T43" fmla="*/ 20 h 45"/>
                    <a:gd name="T44" fmla="*/ 7 w 28"/>
                    <a:gd name="T45" fmla="*/ 20 h 45"/>
                    <a:gd name="T46" fmla="*/ 10 w 28"/>
                    <a:gd name="T47" fmla="*/ 19 h 45"/>
                    <a:gd name="T48" fmla="*/ 11 w 28"/>
                    <a:gd name="T49" fmla="*/ 17 h 45"/>
                    <a:gd name="T50" fmla="*/ 12 w 28"/>
                    <a:gd name="T51" fmla="*/ 16 h 45"/>
                    <a:gd name="T52" fmla="*/ 13 w 28"/>
                    <a:gd name="T53" fmla="*/ 14 h 45"/>
                    <a:gd name="T54" fmla="*/ 12 w 28"/>
                    <a:gd name="T55" fmla="*/ 14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45">
                      <a:moveTo>
                        <a:pt x="27" y="30"/>
                      </a:moveTo>
                      <a:cubicBezTo>
                        <a:pt x="25" y="29"/>
                        <a:pt x="24" y="34"/>
                        <a:pt x="22" y="32"/>
                      </a:cubicBezTo>
                      <a:cubicBezTo>
                        <a:pt x="21" y="31"/>
                        <a:pt x="20" y="34"/>
                        <a:pt x="19" y="31"/>
                      </a:cubicBezTo>
                      <a:cubicBezTo>
                        <a:pt x="19" y="30"/>
                        <a:pt x="17" y="32"/>
                        <a:pt x="16" y="30"/>
                      </a:cubicBezTo>
                      <a:cubicBezTo>
                        <a:pt x="16" y="29"/>
                        <a:pt x="14" y="30"/>
                        <a:pt x="14" y="28"/>
                      </a:cubicBezTo>
                      <a:cubicBezTo>
                        <a:pt x="14" y="26"/>
                        <a:pt x="12" y="27"/>
                        <a:pt x="11" y="24"/>
                      </a:cubicBezTo>
                      <a:cubicBezTo>
                        <a:pt x="11" y="23"/>
                        <a:pt x="9" y="23"/>
                        <a:pt x="9" y="20"/>
                      </a:cubicBezTo>
                      <a:cubicBezTo>
                        <a:pt x="9" y="19"/>
                        <a:pt x="7" y="18"/>
                        <a:pt x="8" y="15"/>
                      </a:cubicBezTo>
                      <a:cubicBezTo>
                        <a:pt x="8" y="14"/>
                        <a:pt x="7" y="12"/>
                        <a:pt x="7" y="10"/>
                      </a:cubicBezTo>
                      <a:cubicBezTo>
                        <a:pt x="7" y="8"/>
                        <a:pt x="6" y="6"/>
                        <a:pt x="7" y="5"/>
                      </a:cubicBezTo>
                      <a:cubicBezTo>
                        <a:pt x="8" y="4"/>
                        <a:pt x="8" y="2"/>
                        <a:pt x="8" y="0"/>
                      </a:cubicBezTo>
                      <a:cubicBezTo>
                        <a:pt x="7" y="1"/>
                        <a:pt x="7" y="1"/>
                        <a:pt x="7" y="1"/>
                      </a:cubicBezTo>
                      <a:cubicBezTo>
                        <a:pt x="5" y="1"/>
                        <a:pt x="6" y="4"/>
                        <a:pt x="4" y="5"/>
                      </a:cubicBezTo>
                      <a:cubicBezTo>
                        <a:pt x="3" y="6"/>
                        <a:pt x="4" y="9"/>
                        <a:pt x="2" y="9"/>
                      </a:cubicBezTo>
                      <a:cubicBezTo>
                        <a:pt x="1" y="10"/>
                        <a:pt x="3" y="14"/>
                        <a:pt x="1" y="16"/>
                      </a:cubicBezTo>
                      <a:cubicBezTo>
                        <a:pt x="0" y="17"/>
                        <a:pt x="1" y="19"/>
                        <a:pt x="1" y="21"/>
                      </a:cubicBezTo>
                      <a:cubicBezTo>
                        <a:pt x="1" y="23"/>
                        <a:pt x="2" y="25"/>
                        <a:pt x="2" y="26"/>
                      </a:cubicBezTo>
                      <a:cubicBezTo>
                        <a:pt x="1" y="29"/>
                        <a:pt x="3" y="30"/>
                        <a:pt x="3" y="31"/>
                      </a:cubicBezTo>
                      <a:cubicBezTo>
                        <a:pt x="3" y="34"/>
                        <a:pt x="5" y="34"/>
                        <a:pt x="5" y="35"/>
                      </a:cubicBezTo>
                      <a:cubicBezTo>
                        <a:pt x="6" y="38"/>
                        <a:pt x="8" y="37"/>
                        <a:pt x="8" y="39"/>
                      </a:cubicBezTo>
                      <a:cubicBezTo>
                        <a:pt x="8" y="41"/>
                        <a:pt x="10" y="39"/>
                        <a:pt x="10" y="41"/>
                      </a:cubicBezTo>
                      <a:cubicBezTo>
                        <a:pt x="11" y="43"/>
                        <a:pt x="13" y="41"/>
                        <a:pt x="13" y="42"/>
                      </a:cubicBezTo>
                      <a:cubicBezTo>
                        <a:pt x="14" y="45"/>
                        <a:pt x="15" y="42"/>
                        <a:pt x="16" y="43"/>
                      </a:cubicBezTo>
                      <a:cubicBezTo>
                        <a:pt x="18" y="45"/>
                        <a:pt x="19" y="40"/>
                        <a:pt x="21" y="41"/>
                      </a:cubicBezTo>
                      <a:cubicBezTo>
                        <a:pt x="23" y="42"/>
                        <a:pt x="23" y="38"/>
                        <a:pt x="24" y="38"/>
                      </a:cubicBezTo>
                      <a:cubicBezTo>
                        <a:pt x="25" y="39"/>
                        <a:pt x="25" y="34"/>
                        <a:pt x="27" y="34"/>
                      </a:cubicBezTo>
                      <a:cubicBezTo>
                        <a:pt x="28" y="34"/>
                        <a:pt x="27" y="32"/>
                        <a:pt x="28" y="30"/>
                      </a:cubicBezTo>
                      <a:lnTo>
                        <a:pt x="27" y="30"/>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4" name="Freeform 9615">
                  <a:extLst>
                    <a:ext uri="{FF2B5EF4-FFF2-40B4-BE49-F238E27FC236}">
                      <a16:creationId xmlns:a16="http://schemas.microsoft.com/office/drawing/2014/main" id="{13A81413-0904-3C73-AD63-BF1906770FF8}"/>
                    </a:ext>
                  </a:extLst>
                </p:cNvPr>
                <p:cNvSpPr>
                  <a:spLocks/>
                </p:cNvSpPr>
                <p:nvPr/>
              </p:nvSpPr>
              <p:spPr bwMode="auto">
                <a:xfrm>
                  <a:off x="4284" y="2349"/>
                  <a:ext cx="22" cy="22"/>
                </a:xfrm>
                <a:custGeom>
                  <a:avLst/>
                  <a:gdLst>
                    <a:gd name="T0" fmla="*/ 11 w 27"/>
                    <a:gd name="T1" fmla="*/ 6 h 26"/>
                    <a:gd name="T2" fmla="*/ 11 w 27"/>
                    <a:gd name="T3" fmla="*/ 6 h 26"/>
                    <a:gd name="T4" fmla="*/ 10 w 27"/>
                    <a:gd name="T5" fmla="*/ 8 h 26"/>
                    <a:gd name="T6" fmla="*/ 9 w 27"/>
                    <a:gd name="T7" fmla="*/ 9 h 26"/>
                    <a:gd name="T8" fmla="*/ 7 w 27"/>
                    <a:gd name="T9" fmla="*/ 10 h 26"/>
                    <a:gd name="T10" fmla="*/ 6 w 27"/>
                    <a:gd name="T11" fmla="*/ 10 h 26"/>
                    <a:gd name="T12" fmla="*/ 4 w 27"/>
                    <a:gd name="T13" fmla="*/ 9 h 26"/>
                    <a:gd name="T14" fmla="*/ 3 w 27"/>
                    <a:gd name="T15" fmla="*/ 8 h 26"/>
                    <a:gd name="T16" fmla="*/ 2 w 27"/>
                    <a:gd name="T17" fmla="*/ 6 h 26"/>
                    <a:gd name="T18" fmla="*/ 2 w 27"/>
                    <a:gd name="T19" fmla="*/ 4 h 26"/>
                    <a:gd name="T20" fmla="*/ 1 w 27"/>
                    <a:gd name="T21" fmla="*/ 3 h 26"/>
                    <a:gd name="T22" fmla="*/ 0 w 27"/>
                    <a:gd name="T23" fmla="*/ 0 h 26"/>
                    <a:gd name="T24" fmla="*/ 0 w 27"/>
                    <a:gd name="T25" fmla="*/ 2 h 26"/>
                    <a:gd name="T26" fmla="*/ 1 w 27"/>
                    <a:gd name="T27" fmla="*/ 3 h 26"/>
                    <a:gd name="T28" fmla="*/ 2 w 27"/>
                    <a:gd name="T29" fmla="*/ 6 h 26"/>
                    <a:gd name="T30" fmla="*/ 2 w 27"/>
                    <a:gd name="T31" fmla="*/ 8 h 26"/>
                    <a:gd name="T32" fmla="*/ 3 w 27"/>
                    <a:gd name="T33" fmla="*/ 10 h 26"/>
                    <a:gd name="T34" fmla="*/ 4 w 27"/>
                    <a:gd name="T35" fmla="*/ 12 h 26"/>
                    <a:gd name="T36" fmla="*/ 6 w 27"/>
                    <a:gd name="T37" fmla="*/ 12 h 26"/>
                    <a:gd name="T38" fmla="*/ 7 w 27"/>
                    <a:gd name="T39" fmla="*/ 12 h 26"/>
                    <a:gd name="T40" fmla="*/ 9 w 27"/>
                    <a:gd name="T41" fmla="*/ 12 h 26"/>
                    <a:gd name="T42" fmla="*/ 10 w 27"/>
                    <a:gd name="T43" fmla="*/ 10 h 26"/>
                    <a:gd name="T44" fmla="*/ 11 w 27"/>
                    <a:gd name="T45" fmla="*/ 8 h 26"/>
                    <a:gd name="T46" fmla="*/ 12 w 27"/>
                    <a:gd name="T47" fmla="*/ 6 h 26"/>
                    <a:gd name="T48" fmla="*/ 11 w 27"/>
                    <a:gd name="T49" fmla="*/ 6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26">
                      <a:moveTo>
                        <a:pt x="26" y="11"/>
                      </a:moveTo>
                      <a:cubicBezTo>
                        <a:pt x="25" y="11"/>
                        <a:pt x="25" y="11"/>
                        <a:pt x="25" y="11"/>
                      </a:cubicBezTo>
                      <a:cubicBezTo>
                        <a:pt x="24" y="13"/>
                        <a:pt x="24" y="16"/>
                        <a:pt x="23" y="15"/>
                      </a:cubicBezTo>
                      <a:cubicBezTo>
                        <a:pt x="21" y="15"/>
                        <a:pt x="21" y="19"/>
                        <a:pt x="20" y="18"/>
                      </a:cubicBezTo>
                      <a:cubicBezTo>
                        <a:pt x="18" y="17"/>
                        <a:pt x="17" y="22"/>
                        <a:pt x="15" y="20"/>
                      </a:cubicBezTo>
                      <a:cubicBezTo>
                        <a:pt x="14" y="18"/>
                        <a:pt x="12" y="22"/>
                        <a:pt x="12" y="19"/>
                      </a:cubicBezTo>
                      <a:cubicBezTo>
                        <a:pt x="11" y="18"/>
                        <a:pt x="10" y="20"/>
                        <a:pt x="9" y="18"/>
                      </a:cubicBezTo>
                      <a:cubicBezTo>
                        <a:pt x="9" y="16"/>
                        <a:pt x="7" y="18"/>
                        <a:pt x="7" y="16"/>
                      </a:cubicBezTo>
                      <a:cubicBezTo>
                        <a:pt x="7" y="14"/>
                        <a:pt x="5" y="15"/>
                        <a:pt x="4" y="12"/>
                      </a:cubicBezTo>
                      <a:cubicBezTo>
                        <a:pt x="4" y="11"/>
                        <a:pt x="2" y="11"/>
                        <a:pt x="2" y="8"/>
                      </a:cubicBezTo>
                      <a:cubicBezTo>
                        <a:pt x="2" y="6"/>
                        <a:pt x="0" y="6"/>
                        <a:pt x="1" y="3"/>
                      </a:cubicBezTo>
                      <a:cubicBezTo>
                        <a:pt x="1" y="2"/>
                        <a:pt x="0" y="1"/>
                        <a:pt x="0" y="0"/>
                      </a:cubicBezTo>
                      <a:cubicBezTo>
                        <a:pt x="0" y="0"/>
                        <a:pt x="0" y="1"/>
                        <a:pt x="0" y="2"/>
                      </a:cubicBezTo>
                      <a:cubicBezTo>
                        <a:pt x="0" y="4"/>
                        <a:pt x="1" y="6"/>
                        <a:pt x="1" y="7"/>
                      </a:cubicBezTo>
                      <a:cubicBezTo>
                        <a:pt x="0" y="10"/>
                        <a:pt x="2" y="11"/>
                        <a:pt x="2" y="12"/>
                      </a:cubicBezTo>
                      <a:cubicBezTo>
                        <a:pt x="2" y="15"/>
                        <a:pt x="4" y="15"/>
                        <a:pt x="4" y="16"/>
                      </a:cubicBezTo>
                      <a:cubicBezTo>
                        <a:pt x="5" y="19"/>
                        <a:pt x="7" y="18"/>
                        <a:pt x="7" y="20"/>
                      </a:cubicBezTo>
                      <a:cubicBezTo>
                        <a:pt x="7" y="22"/>
                        <a:pt x="9" y="20"/>
                        <a:pt x="9" y="22"/>
                      </a:cubicBezTo>
                      <a:cubicBezTo>
                        <a:pt x="10" y="24"/>
                        <a:pt x="12" y="22"/>
                        <a:pt x="12" y="23"/>
                      </a:cubicBezTo>
                      <a:cubicBezTo>
                        <a:pt x="13" y="26"/>
                        <a:pt x="14" y="23"/>
                        <a:pt x="15" y="24"/>
                      </a:cubicBezTo>
                      <a:cubicBezTo>
                        <a:pt x="17" y="26"/>
                        <a:pt x="18" y="21"/>
                        <a:pt x="20" y="22"/>
                      </a:cubicBezTo>
                      <a:cubicBezTo>
                        <a:pt x="22" y="23"/>
                        <a:pt x="22" y="19"/>
                        <a:pt x="23" y="19"/>
                      </a:cubicBezTo>
                      <a:cubicBezTo>
                        <a:pt x="24" y="20"/>
                        <a:pt x="24" y="15"/>
                        <a:pt x="26" y="15"/>
                      </a:cubicBezTo>
                      <a:cubicBezTo>
                        <a:pt x="27" y="15"/>
                        <a:pt x="26" y="13"/>
                        <a:pt x="27" y="11"/>
                      </a:cubicBezTo>
                      <a:lnTo>
                        <a:pt x="26" y="11"/>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5" name="Freeform 9616">
                  <a:extLst>
                    <a:ext uri="{FF2B5EF4-FFF2-40B4-BE49-F238E27FC236}">
                      <a16:creationId xmlns:a16="http://schemas.microsoft.com/office/drawing/2014/main" id="{FD506C69-C8CE-5116-0BE0-7418595D06DB}"/>
                    </a:ext>
                  </a:extLst>
                </p:cNvPr>
                <p:cNvSpPr>
                  <a:spLocks/>
                </p:cNvSpPr>
                <p:nvPr/>
              </p:nvSpPr>
              <p:spPr bwMode="auto">
                <a:xfrm>
                  <a:off x="4290" y="2341"/>
                  <a:ext cx="1" cy="3"/>
                </a:xfrm>
                <a:custGeom>
                  <a:avLst/>
                  <a:gdLst>
                    <a:gd name="T0" fmla="*/ 0 w 1"/>
                    <a:gd name="T1" fmla="*/ 0 h 3"/>
                    <a:gd name="T2" fmla="*/ 0 w 1"/>
                    <a:gd name="T3" fmla="*/ 3 h 3"/>
                    <a:gd name="T4" fmla="*/ 1 w 1"/>
                    <a:gd name="T5" fmla="*/ 2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1" y="2"/>
                        <a:pt x="0" y="3"/>
                      </a:cubicBezTo>
                      <a:cubicBezTo>
                        <a:pt x="1" y="3"/>
                        <a:pt x="1" y="3"/>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6" name="Freeform 9617">
                  <a:extLst>
                    <a:ext uri="{FF2B5EF4-FFF2-40B4-BE49-F238E27FC236}">
                      <a16:creationId xmlns:a16="http://schemas.microsoft.com/office/drawing/2014/main" id="{BB4E26FC-E8B8-08B3-005E-AF5B56B4E59F}"/>
                    </a:ext>
                  </a:extLst>
                </p:cNvPr>
                <p:cNvSpPr>
                  <a:spLocks/>
                </p:cNvSpPr>
                <p:nvPr/>
              </p:nvSpPr>
              <p:spPr bwMode="auto">
                <a:xfrm>
                  <a:off x="4291" y="2337"/>
                  <a:ext cx="3" cy="2"/>
                </a:xfrm>
                <a:custGeom>
                  <a:avLst/>
                  <a:gdLst>
                    <a:gd name="T0" fmla="*/ 1 w 3"/>
                    <a:gd name="T1" fmla="*/ 0 h 3"/>
                    <a:gd name="T2" fmla="*/ 3 w 3"/>
                    <a:gd name="T3" fmla="*/ 1 h 3"/>
                    <a:gd name="T4" fmla="*/ 2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2" y="3"/>
                        <a:pt x="3" y="3"/>
                      </a:cubicBezTo>
                      <a:cubicBezTo>
                        <a:pt x="3" y="2"/>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7" name="Freeform 9618">
                  <a:extLst>
                    <a:ext uri="{FF2B5EF4-FFF2-40B4-BE49-F238E27FC236}">
                      <a16:creationId xmlns:a16="http://schemas.microsoft.com/office/drawing/2014/main" id="{0D12BEC9-220D-AE11-806C-99817A114012}"/>
                    </a:ext>
                  </a:extLst>
                </p:cNvPr>
                <p:cNvSpPr>
                  <a:spLocks/>
                </p:cNvSpPr>
                <p:nvPr/>
              </p:nvSpPr>
              <p:spPr bwMode="auto">
                <a:xfrm>
                  <a:off x="4294" y="2344"/>
                  <a:ext cx="1" cy="4"/>
                </a:xfrm>
                <a:custGeom>
                  <a:avLst/>
                  <a:gdLst>
                    <a:gd name="T0" fmla="*/ 0 w 2"/>
                    <a:gd name="T1" fmla="*/ 1 h 5"/>
                    <a:gd name="T2" fmla="*/ 1 w 2"/>
                    <a:gd name="T3" fmla="*/ 1 h 5"/>
                    <a:gd name="T4" fmla="*/ 1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1"/>
                        <a:pt x="1" y="1"/>
                        <a:pt x="1" y="1"/>
                      </a:cubicBezTo>
                      <a:cubicBezTo>
                        <a:pt x="2" y="2"/>
                        <a:pt x="2" y="4"/>
                        <a:pt x="2" y="5"/>
                      </a:cubicBezTo>
                      <a:cubicBezTo>
                        <a:pt x="1"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8" name="Freeform 9619">
                  <a:extLst>
                    <a:ext uri="{FF2B5EF4-FFF2-40B4-BE49-F238E27FC236}">
                      <a16:creationId xmlns:a16="http://schemas.microsoft.com/office/drawing/2014/main" id="{7BEBC618-3E93-C557-E6EF-8B89198D7851}"/>
                    </a:ext>
                  </a:extLst>
                </p:cNvPr>
                <p:cNvSpPr>
                  <a:spLocks/>
                </p:cNvSpPr>
                <p:nvPr/>
              </p:nvSpPr>
              <p:spPr bwMode="auto">
                <a:xfrm>
                  <a:off x="4297" y="2338"/>
                  <a:ext cx="2" cy="6"/>
                </a:xfrm>
                <a:custGeom>
                  <a:avLst/>
                  <a:gdLst>
                    <a:gd name="T0" fmla="*/ 1 w 2"/>
                    <a:gd name="T1" fmla="*/ 0 h 7"/>
                    <a:gd name="T2" fmla="*/ 0 w 2"/>
                    <a:gd name="T3" fmla="*/ 3 h 7"/>
                    <a:gd name="T4" fmla="*/ 2 w 2"/>
                    <a:gd name="T5" fmla="*/ 3 h 7"/>
                    <a:gd name="T6" fmla="*/ 1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0" y="0"/>
                        <a:pt x="0" y="2"/>
                        <a:pt x="0" y="3"/>
                      </a:cubicBezTo>
                      <a:cubicBezTo>
                        <a:pt x="0" y="3"/>
                        <a:pt x="2" y="7"/>
                        <a:pt x="2" y="6"/>
                      </a:cubicBezTo>
                      <a:cubicBezTo>
                        <a:pt x="2" y="5"/>
                        <a:pt x="1" y="4"/>
                        <a:pt x="1"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39" name="Freeform 9620">
                  <a:extLst>
                    <a:ext uri="{FF2B5EF4-FFF2-40B4-BE49-F238E27FC236}">
                      <a16:creationId xmlns:a16="http://schemas.microsoft.com/office/drawing/2014/main" id="{47407886-88FA-6A6C-E81D-AEA128C0AE91}"/>
                    </a:ext>
                  </a:extLst>
                </p:cNvPr>
                <p:cNvSpPr>
                  <a:spLocks/>
                </p:cNvSpPr>
                <p:nvPr/>
              </p:nvSpPr>
              <p:spPr bwMode="auto">
                <a:xfrm>
                  <a:off x="4294" y="2334"/>
                  <a:ext cx="2" cy="3"/>
                </a:xfrm>
                <a:custGeom>
                  <a:avLst/>
                  <a:gdLst>
                    <a:gd name="T0" fmla="*/ 1 w 3"/>
                    <a:gd name="T1" fmla="*/ 2 h 4"/>
                    <a:gd name="T2" fmla="*/ 1 w 3"/>
                    <a:gd name="T3" fmla="*/ 2 h 4"/>
                    <a:gd name="T4" fmla="*/ 0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1" y="2"/>
                      </a:moveTo>
                      <a:cubicBezTo>
                        <a:pt x="0" y="0"/>
                        <a:pt x="3" y="2"/>
                        <a:pt x="3" y="4"/>
                      </a:cubicBezTo>
                      <a:cubicBezTo>
                        <a:pt x="2" y="3"/>
                        <a:pt x="1" y="1"/>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0" name="Freeform 9621">
                  <a:extLst>
                    <a:ext uri="{FF2B5EF4-FFF2-40B4-BE49-F238E27FC236}">
                      <a16:creationId xmlns:a16="http://schemas.microsoft.com/office/drawing/2014/main" id="{D70D035D-BAE9-86A9-4BF3-3E00DBAAF612}"/>
                    </a:ext>
                  </a:extLst>
                </p:cNvPr>
                <p:cNvSpPr>
                  <a:spLocks/>
                </p:cNvSpPr>
                <p:nvPr/>
              </p:nvSpPr>
              <p:spPr bwMode="auto">
                <a:xfrm>
                  <a:off x="4294" y="2352"/>
                  <a:ext cx="2" cy="5"/>
                </a:xfrm>
                <a:custGeom>
                  <a:avLst/>
                  <a:gdLst>
                    <a:gd name="T0" fmla="*/ 1 w 3"/>
                    <a:gd name="T1" fmla="*/ 0 h 6"/>
                    <a:gd name="T2" fmla="*/ 1 w 3"/>
                    <a:gd name="T3" fmla="*/ 3 h 6"/>
                    <a:gd name="T4" fmla="*/ 1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1" y="0"/>
                      </a:moveTo>
                      <a:cubicBezTo>
                        <a:pt x="0" y="0"/>
                        <a:pt x="2" y="6"/>
                        <a:pt x="3" y="3"/>
                      </a:cubicBezTo>
                      <a:cubicBezTo>
                        <a:pt x="2"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1" name="Freeform 9622">
                  <a:extLst>
                    <a:ext uri="{FF2B5EF4-FFF2-40B4-BE49-F238E27FC236}">
                      <a16:creationId xmlns:a16="http://schemas.microsoft.com/office/drawing/2014/main" id="{58051795-EBB4-E932-AF50-936DACC9C51D}"/>
                    </a:ext>
                  </a:extLst>
                </p:cNvPr>
                <p:cNvSpPr>
                  <a:spLocks/>
                </p:cNvSpPr>
                <p:nvPr/>
              </p:nvSpPr>
              <p:spPr bwMode="auto">
                <a:xfrm>
                  <a:off x="4299" y="2347"/>
                  <a:ext cx="1" cy="5"/>
                </a:xfrm>
                <a:custGeom>
                  <a:avLst/>
                  <a:gdLst>
                    <a:gd name="T0" fmla="*/ 0 w 1"/>
                    <a:gd name="T1" fmla="*/ 2 h 6"/>
                    <a:gd name="T2" fmla="*/ 1 w 1"/>
                    <a:gd name="T3" fmla="*/ 3 h 6"/>
                    <a:gd name="T4" fmla="*/ 1 w 1"/>
                    <a:gd name="T5" fmla="*/ 3 h 6"/>
                    <a:gd name="T6" fmla="*/ 0 w 1"/>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1" y="0"/>
                        <a:pt x="1" y="5"/>
                        <a:pt x="1" y="6"/>
                      </a:cubicBezTo>
                      <a:cubicBezTo>
                        <a:pt x="1" y="5"/>
                        <a:pt x="1" y="5"/>
                        <a:pt x="1"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2" name="Freeform 9623">
                  <a:extLst>
                    <a:ext uri="{FF2B5EF4-FFF2-40B4-BE49-F238E27FC236}">
                      <a16:creationId xmlns:a16="http://schemas.microsoft.com/office/drawing/2014/main" id="{E870AF64-38BB-2071-9E03-B73D1C983BBE}"/>
                    </a:ext>
                  </a:extLst>
                </p:cNvPr>
                <p:cNvSpPr>
                  <a:spLocks/>
                </p:cNvSpPr>
                <p:nvPr/>
              </p:nvSpPr>
              <p:spPr bwMode="auto">
                <a:xfrm>
                  <a:off x="4301" y="2342"/>
                  <a:ext cx="3" cy="4"/>
                </a:xfrm>
                <a:custGeom>
                  <a:avLst/>
                  <a:gdLst>
                    <a:gd name="T0" fmla="*/ 1 w 3"/>
                    <a:gd name="T1" fmla="*/ 0 h 5"/>
                    <a:gd name="T2" fmla="*/ 3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4"/>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3" name="Freeform 9624">
                  <a:extLst>
                    <a:ext uri="{FF2B5EF4-FFF2-40B4-BE49-F238E27FC236}">
                      <a16:creationId xmlns:a16="http://schemas.microsoft.com/office/drawing/2014/main" id="{F9BCFEAB-5FAC-425F-D4A1-03467B504E19}"/>
                    </a:ext>
                  </a:extLst>
                </p:cNvPr>
                <p:cNvSpPr>
                  <a:spLocks/>
                </p:cNvSpPr>
                <p:nvPr/>
              </p:nvSpPr>
              <p:spPr bwMode="auto">
                <a:xfrm>
                  <a:off x="4300" y="2336"/>
                  <a:ext cx="1" cy="3"/>
                </a:xfrm>
                <a:custGeom>
                  <a:avLst/>
                  <a:gdLst>
                    <a:gd name="T0" fmla="*/ 0 w 2"/>
                    <a:gd name="T1" fmla="*/ 1 h 4"/>
                    <a:gd name="T2" fmla="*/ 1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2" y="0"/>
                        <a:pt x="2" y="2"/>
                        <a:pt x="2" y="4"/>
                      </a:cubicBezTo>
                      <a:cubicBezTo>
                        <a:pt x="2"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4" name="Freeform 9625">
                  <a:extLst>
                    <a:ext uri="{FF2B5EF4-FFF2-40B4-BE49-F238E27FC236}">
                      <a16:creationId xmlns:a16="http://schemas.microsoft.com/office/drawing/2014/main" id="{538183E2-9086-0EBF-45DF-FC81F6A8C391}"/>
                    </a:ext>
                  </a:extLst>
                </p:cNvPr>
                <p:cNvSpPr>
                  <a:spLocks/>
                </p:cNvSpPr>
                <p:nvPr/>
              </p:nvSpPr>
              <p:spPr bwMode="auto">
                <a:xfrm>
                  <a:off x="4300" y="2354"/>
                  <a:ext cx="1" cy="3"/>
                </a:xfrm>
                <a:custGeom>
                  <a:avLst/>
                  <a:gdLst>
                    <a:gd name="T0" fmla="*/ 0 w 2"/>
                    <a:gd name="T1" fmla="*/ 0 h 3"/>
                    <a:gd name="T2" fmla="*/ 1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1"/>
                      </a:cubicBezTo>
                      <a:cubicBezTo>
                        <a:pt x="1"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5" name="Freeform 9626">
                  <a:extLst>
                    <a:ext uri="{FF2B5EF4-FFF2-40B4-BE49-F238E27FC236}">
                      <a16:creationId xmlns:a16="http://schemas.microsoft.com/office/drawing/2014/main" id="{4FC2C945-E689-2CAF-1DAE-E5923B85C549}"/>
                    </a:ext>
                  </a:extLst>
                </p:cNvPr>
                <p:cNvSpPr>
                  <a:spLocks/>
                </p:cNvSpPr>
                <p:nvPr/>
              </p:nvSpPr>
              <p:spPr bwMode="auto">
                <a:xfrm>
                  <a:off x="4303" y="2349"/>
                  <a:ext cx="1" cy="5"/>
                </a:xfrm>
                <a:custGeom>
                  <a:avLst/>
                  <a:gdLst>
                    <a:gd name="T0" fmla="*/ 0 w 2"/>
                    <a:gd name="T1" fmla="*/ 1 h 6"/>
                    <a:gd name="T2" fmla="*/ 1 w 2"/>
                    <a:gd name="T3" fmla="*/ 3 h 6"/>
                    <a:gd name="T4" fmla="*/ 1 w 2"/>
                    <a:gd name="T5" fmla="*/ 3 h 6"/>
                    <a:gd name="T6" fmla="*/ 0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1"/>
                      </a:moveTo>
                      <a:cubicBezTo>
                        <a:pt x="1" y="0"/>
                        <a:pt x="2" y="5"/>
                        <a:pt x="1" y="6"/>
                      </a:cubicBezTo>
                      <a:cubicBezTo>
                        <a:pt x="1" y="5"/>
                        <a:pt x="1" y="5"/>
                        <a:pt x="2" y="4"/>
                      </a:cubicBezTo>
                      <a:cubicBezTo>
                        <a:pt x="2" y="2"/>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6" name="Freeform 9627">
                  <a:extLst>
                    <a:ext uri="{FF2B5EF4-FFF2-40B4-BE49-F238E27FC236}">
                      <a16:creationId xmlns:a16="http://schemas.microsoft.com/office/drawing/2014/main" id="{B966DA17-2988-0116-0F22-2A9B5C8FFA49}"/>
                    </a:ext>
                  </a:extLst>
                </p:cNvPr>
                <p:cNvSpPr>
                  <a:spLocks/>
                </p:cNvSpPr>
                <p:nvPr/>
              </p:nvSpPr>
              <p:spPr bwMode="auto">
                <a:xfrm>
                  <a:off x="4305" y="2348"/>
                  <a:ext cx="1" cy="3"/>
                </a:xfrm>
                <a:custGeom>
                  <a:avLst/>
                  <a:gdLst>
                    <a:gd name="T0" fmla="*/ 0 w 1"/>
                    <a:gd name="T1" fmla="*/ 0 h 4"/>
                    <a:gd name="T2" fmla="*/ 0 w 1"/>
                    <a:gd name="T3" fmla="*/ 2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0"/>
                        <a:pt x="1" y="3"/>
                        <a:pt x="0" y="4"/>
                      </a:cubicBezTo>
                      <a:cubicBezTo>
                        <a:pt x="0" y="3"/>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7" name="Freeform 9628">
                  <a:extLst>
                    <a:ext uri="{FF2B5EF4-FFF2-40B4-BE49-F238E27FC236}">
                      <a16:creationId xmlns:a16="http://schemas.microsoft.com/office/drawing/2014/main" id="{4BCA7779-C23A-0AE5-7A34-60F2EC9EBE1B}"/>
                    </a:ext>
                  </a:extLst>
                </p:cNvPr>
                <p:cNvSpPr>
                  <a:spLocks/>
                </p:cNvSpPr>
                <p:nvPr/>
              </p:nvSpPr>
              <p:spPr bwMode="auto">
                <a:xfrm>
                  <a:off x="4152" y="2474"/>
                  <a:ext cx="24" cy="40"/>
                </a:xfrm>
                <a:custGeom>
                  <a:avLst/>
                  <a:gdLst>
                    <a:gd name="T0" fmla="*/ 7 w 30"/>
                    <a:gd name="T1" fmla="*/ 2 h 49"/>
                    <a:gd name="T2" fmla="*/ 9 w 30"/>
                    <a:gd name="T3" fmla="*/ 2 h 49"/>
                    <a:gd name="T4" fmla="*/ 10 w 30"/>
                    <a:gd name="T5" fmla="*/ 4 h 49"/>
                    <a:gd name="T6" fmla="*/ 11 w 30"/>
                    <a:gd name="T7" fmla="*/ 7 h 49"/>
                    <a:gd name="T8" fmla="*/ 11 w 30"/>
                    <a:gd name="T9" fmla="*/ 11 h 49"/>
                    <a:gd name="T10" fmla="*/ 11 w 30"/>
                    <a:gd name="T11" fmla="*/ 13 h 49"/>
                    <a:gd name="T12" fmla="*/ 11 w 30"/>
                    <a:gd name="T13" fmla="*/ 15 h 49"/>
                    <a:gd name="T14" fmla="*/ 11 w 30"/>
                    <a:gd name="T15" fmla="*/ 16 h 49"/>
                    <a:gd name="T16" fmla="*/ 10 w 30"/>
                    <a:gd name="T17" fmla="*/ 19 h 49"/>
                    <a:gd name="T18" fmla="*/ 9 w 30"/>
                    <a:gd name="T19" fmla="*/ 20 h 49"/>
                    <a:gd name="T20" fmla="*/ 6 w 30"/>
                    <a:gd name="T21" fmla="*/ 20 h 49"/>
                    <a:gd name="T22" fmla="*/ 5 w 30"/>
                    <a:gd name="T23" fmla="*/ 20 h 49"/>
                    <a:gd name="T24" fmla="*/ 4 w 30"/>
                    <a:gd name="T25" fmla="*/ 20 h 49"/>
                    <a:gd name="T26" fmla="*/ 3 w 30"/>
                    <a:gd name="T27" fmla="*/ 19 h 49"/>
                    <a:gd name="T28" fmla="*/ 2 w 30"/>
                    <a:gd name="T29" fmla="*/ 17 h 49"/>
                    <a:gd name="T30" fmla="*/ 2 w 30"/>
                    <a:gd name="T31" fmla="*/ 16 h 49"/>
                    <a:gd name="T32" fmla="*/ 2 w 30"/>
                    <a:gd name="T33" fmla="*/ 13 h 49"/>
                    <a:gd name="T34" fmla="*/ 1 w 30"/>
                    <a:gd name="T35" fmla="*/ 11 h 49"/>
                    <a:gd name="T36" fmla="*/ 1 w 30"/>
                    <a:gd name="T37" fmla="*/ 9 h 49"/>
                    <a:gd name="T38" fmla="*/ 2 w 30"/>
                    <a:gd name="T39" fmla="*/ 6 h 49"/>
                    <a:gd name="T40" fmla="*/ 2 w 30"/>
                    <a:gd name="T41" fmla="*/ 4 h 49"/>
                    <a:gd name="T42" fmla="*/ 3 w 30"/>
                    <a:gd name="T43" fmla="*/ 2 h 49"/>
                    <a:gd name="T44" fmla="*/ 4 w 30"/>
                    <a:gd name="T45" fmla="*/ 2 h 49"/>
                    <a:gd name="T46" fmla="*/ 6 w 30"/>
                    <a:gd name="T47" fmla="*/ 1 h 49"/>
                    <a:gd name="T48" fmla="*/ 7 w 30"/>
                    <a:gd name="T49" fmla="*/ 2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49">
                      <a:moveTo>
                        <a:pt x="17" y="2"/>
                      </a:moveTo>
                      <a:cubicBezTo>
                        <a:pt x="18" y="4"/>
                        <a:pt x="21" y="2"/>
                        <a:pt x="21" y="4"/>
                      </a:cubicBezTo>
                      <a:cubicBezTo>
                        <a:pt x="22" y="7"/>
                        <a:pt x="25" y="6"/>
                        <a:pt x="25" y="9"/>
                      </a:cubicBezTo>
                      <a:cubicBezTo>
                        <a:pt x="25" y="12"/>
                        <a:pt x="28" y="12"/>
                        <a:pt x="27" y="15"/>
                      </a:cubicBezTo>
                      <a:cubicBezTo>
                        <a:pt x="27" y="17"/>
                        <a:pt x="30" y="20"/>
                        <a:pt x="29" y="23"/>
                      </a:cubicBezTo>
                      <a:cubicBezTo>
                        <a:pt x="28" y="25"/>
                        <a:pt x="30" y="28"/>
                        <a:pt x="29" y="29"/>
                      </a:cubicBezTo>
                      <a:cubicBezTo>
                        <a:pt x="28" y="30"/>
                        <a:pt x="29" y="33"/>
                        <a:pt x="28" y="33"/>
                      </a:cubicBezTo>
                      <a:cubicBezTo>
                        <a:pt x="27" y="34"/>
                        <a:pt x="28" y="38"/>
                        <a:pt x="26" y="38"/>
                      </a:cubicBezTo>
                      <a:cubicBezTo>
                        <a:pt x="25" y="37"/>
                        <a:pt x="25" y="43"/>
                        <a:pt x="24" y="42"/>
                      </a:cubicBezTo>
                      <a:cubicBezTo>
                        <a:pt x="23" y="42"/>
                        <a:pt x="22" y="46"/>
                        <a:pt x="21" y="45"/>
                      </a:cubicBezTo>
                      <a:cubicBezTo>
                        <a:pt x="19" y="44"/>
                        <a:pt x="18" y="48"/>
                        <a:pt x="16" y="46"/>
                      </a:cubicBezTo>
                      <a:cubicBezTo>
                        <a:pt x="15" y="45"/>
                        <a:pt x="13" y="49"/>
                        <a:pt x="13" y="46"/>
                      </a:cubicBezTo>
                      <a:cubicBezTo>
                        <a:pt x="13" y="44"/>
                        <a:pt x="11" y="46"/>
                        <a:pt x="10" y="44"/>
                      </a:cubicBezTo>
                      <a:cubicBezTo>
                        <a:pt x="10" y="43"/>
                        <a:pt x="8" y="45"/>
                        <a:pt x="8" y="42"/>
                      </a:cubicBezTo>
                      <a:cubicBezTo>
                        <a:pt x="8" y="41"/>
                        <a:pt x="6" y="41"/>
                        <a:pt x="5" y="39"/>
                      </a:cubicBezTo>
                      <a:cubicBezTo>
                        <a:pt x="5" y="37"/>
                        <a:pt x="3" y="38"/>
                        <a:pt x="3" y="35"/>
                      </a:cubicBezTo>
                      <a:cubicBezTo>
                        <a:pt x="3" y="33"/>
                        <a:pt x="1" y="32"/>
                        <a:pt x="2" y="30"/>
                      </a:cubicBezTo>
                      <a:cubicBezTo>
                        <a:pt x="2" y="28"/>
                        <a:pt x="0" y="26"/>
                        <a:pt x="1" y="24"/>
                      </a:cubicBezTo>
                      <a:cubicBezTo>
                        <a:pt x="1" y="23"/>
                        <a:pt x="0" y="21"/>
                        <a:pt x="1" y="20"/>
                      </a:cubicBezTo>
                      <a:cubicBezTo>
                        <a:pt x="2" y="17"/>
                        <a:pt x="1" y="14"/>
                        <a:pt x="2" y="13"/>
                      </a:cubicBezTo>
                      <a:cubicBezTo>
                        <a:pt x="3" y="12"/>
                        <a:pt x="3" y="9"/>
                        <a:pt x="4" y="9"/>
                      </a:cubicBezTo>
                      <a:cubicBezTo>
                        <a:pt x="6" y="8"/>
                        <a:pt x="5" y="4"/>
                        <a:pt x="7" y="4"/>
                      </a:cubicBezTo>
                      <a:cubicBezTo>
                        <a:pt x="8" y="5"/>
                        <a:pt x="8" y="2"/>
                        <a:pt x="9" y="2"/>
                      </a:cubicBezTo>
                      <a:cubicBezTo>
                        <a:pt x="11" y="3"/>
                        <a:pt x="12" y="0"/>
                        <a:pt x="14" y="1"/>
                      </a:cubicBezTo>
                      <a:cubicBezTo>
                        <a:pt x="15" y="3"/>
                        <a:pt x="16" y="0"/>
                        <a:pt x="1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8" name="Freeform 9629">
                  <a:extLst>
                    <a:ext uri="{FF2B5EF4-FFF2-40B4-BE49-F238E27FC236}">
                      <a16:creationId xmlns:a16="http://schemas.microsoft.com/office/drawing/2014/main" id="{03776D81-3019-D0EF-BC0E-192F58698428}"/>
                    </a:ext>
                  </a:extLst>
                </p:cNvPr>
                <p:cNvSpPr>
                  <a:spLocks/>
                </p:cNvSpPr>
                <p:nvPr/>
              </p:nvSpPr>
              <p:spPr bwMode="auto">
                <a:xfrm>
                  <a:off x="4152" y="2477"/>
                  <a:ext cx="23" cy="37"/>
                </a:xfrm>
                <a:custGeom>
                  <a:avLst/>
                  <a:gdLst>
                    <a:gd name="T0" fmla="*/ 12 w 28"/>
                    <a:gd name="T1" fmla="*/ 14 h 45"/>
                    <a:gd name="T2" fmla="*/ 10 w 28"/>
                    <a:gd name="T3" fmla="*/ 14 h 45"/>
                    <a:gd name="T4" fmla="*/ 9 w 28"/>
                    <a:gd name="T5" fmla="*/ 14 h 45"/>
                    <a:gd name="T6" fmla="*/ 7 w 28"/>
                    <a:gd name="T7" fmla="*/ 14 h 45"/>
                    <a:gd name="T8" fmla="*/ 7 w 28"/>
                    <a:gd name="T9" fmla="*/ 13 h 45"/>
                    <a:gd name="T10" fmla="*/ 5 w 28"/>
                    <a:gd name="T11" fmla="*/ 11 h 45"/>
                    <a:gd name="T12" fmla="*/ 4 w 28"/>
                    <a:gd name="T13" fmla="*/ 9 h 45"/>
                    <a:gd name="T14" fmla="*/ 4 w 28"/>
                    <a:gd name="T15" fmla="*/ 7 h 45"/>
                    <a:gd name="T16" fmla="*/ 3 w 28"/>
                    <a:gd name="T17" fmla="*/ 4 h 45"/>
                    <a:gd name="T18" fmla="*/ 3 w 28"/>
                    <a:gd name="T19" fmla="*/ 2 h 45"/>
                    <a:gd name="T20" fmla="*/ 3 w 28"/>
                    <a:gd name="T21" fmla="*/ 0 h 45"/>
                    <a:gd name="T22" fmla="*/ 3 w 28"/>
                    <a:gd name="T23" fmla="*/ 0 h 45"/>
                    <a:gd name="T24" fmla="*/ 2 w 28"/>
                    <a:gd name="T25" fmla="*/ 2 h 45"/>
                    <a:gd name="T26" fmla="*/ 2 w 28"/>
                    <a:gd name="T27" fmla="*/ 4 h 45"/>
                    <a:gd name="T28" fmla="*/ 1 w 28"/>
                    <a:gd name="T29" fmla="*/ 7 h 45"/>
                    <a:gd name="T30" fmla="*/ 1 w 28"/>
                    <a:gd name="T31" fmla="*/ 9 h 45"/>
                    <a:gd name="T32" fmla="*/ 2 w 28"/>
                    <a:gd name="T33" fmla="*/ 12 h 45"/>
                    <a:gd name="T34" fmla="*/ 2 w 28"/>
                    <a:gd name="T35" fmla="*/ 14 h 45"/>
                    <a:gd name="T36" fmla="*/ 2 w 28"/>
                    <a:gd name="T37" fmla="*/ 16 h 45"/>
                    <a:gd name="T38" fmla="*/ 4 w 28"/>
                    <a:gd name="T39" fmla="*/ 17 h 45"/>
                    <a:gd name="T40" fmla="*/ 5 w 28"/>
                    <a:gd name="T41" fmla="*/ 18 h 45"/>
                    <a:gd name="T42" fmla="*/ 6 w 28"/>
                    <a:gd name="T43" fmla="*/ 20 h 45"/>
                    <a:gd name="T44" fmla="*/ 7 w 28"/>
                    <a:gd name="T45" fmla="*/ 20 h 45"/>
                    <a:gd name="T46" fmla="*/ 10 w 28"/>
                    <a:gd name="T47" fmla="*/ 19 h 45"/>
                    <a:gd name="T48" fmla="*/ 11 w 28"/>
                    <a:gd name="T49" fmla="*/ 17 h 45"/>
                    <a:gd name="T50" fmla="*/ 12 w 28"/>
                    <a:gd name="T51" fmla="*/ 16 h 45"/>
                    <a:gd name="T52" fmla="*/ 13 w 28"/>
                    <a:gd name="T53" fmla="*/ 14 h 45"/>
                    <a:gd name="T54" fmla="*/ 12 w 28"/>
                    <a:gd name="T55" fmla="*/ 14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45">
                      <a:moveTo>
                        <a:pt x="27" y="30"/>
                      </a:moveTo>
                      <a:cubicBezTo>
                        <a:pt x="25" y="29"/>
                        <a:pt x="24" y="33"/>
                        <a:pt x="22" y="31"/>
                      </a:cubicBezTo>
                      <a:cubicBezTo>
                        <a:pt x="21" y="30"/>
                        <a:pt x="19" y="34"/>
                        <a:pt x="19" y="31"/>
                      </a:cubicBezTo>
                      <a:cubicBezTo>
                        <a:pt x="18" y="29"/>
                        <a:pt x="17" y="32"/>
                        <a:pt x="16" y="30"/>
                      </a:cubicBezTo>
                      <a:cubicBezTo>
                        <a:pt x="16" y="28"/>
                        <a:pt x="14" y="30"/>
                        <a:pt x="14" y="28"/>
                      </a:cubicBezTo>
                      <a:cubicBezTo>
                        <a:pt x="14" y="26"/>
                        <a:pt x="12" y="26"/>
                        <a:pt x="11" y="24"/>
                      </a:cubicBezTo>
                      <a:cubicBezTo>
                        <a:pt x="11" y="22"/>
                        <a:pt x="9" y="23"/>
                        <a:pt x="9" y="20"/>
                      </a:cubicBezTo>
                      <a:cubicBezTo>
                        <a:pt x="9" y="18"/>
                        <a:pt x="7" y="17"/>
                        <a:pt x="8" y="15"/>
                      </a:cubicBezTo>
                      <a:cubicBezTo>
                        <a:pt x="8" y="13"/>
                        <a:pt x="6" y="11"/>
                        <a:pt x="7" y="9"/>
                      </a:cubicBezTo>
                      <a:cubicBezTo>
                        <a:pt x="7" y="8"/>
                        <a:pt x="6" y="6"/>
                        <a:pt x="7" y="5"/>
                      </a:cubicBezTo>
                      <a:cubicBezTo>
                        <a:pt x="8" y="3"/>
                        <a:pt x="8" y="1"/>
                        <a:pt x="7" y="0"/>
                      </a:cubicBezTo>
                      <a:cubicBezTo>
                        <a:pt x="7" y="0"/>
                        <a:pt x="7" y="0"/>
                        <a:pt x="7" y="0"/>
                      </a:cubicBezTo>
                      <a:cubicBezTo>
                        <a:pt x="5" y="0"/>
                        <a:pt x="6" y="4"/>
                        <a:pt x="4" y="5"/>
                      </a:cubicBezTo>
                      <a:cubicBezTo>
                        <a:pt x="3" y="5"/>
                        <a:pt x="3" y="8"/>
                        <a:pt x="2" y="9"/>
                      </a:cubicBezTo>
                      <a:cubicBezTo>
                        <a:pt x="1" y="10"/>
                        <a:pt x="2" y="13"/>
                        <a:pt x="1" y="16"/>
                      </a:cubicBezTo>
                      <a:cubicBezTo>
                        <a:pt x="0" y="17"/>
                        <a:pt x="1" y="19"/>
                        <a:pt x="1" y="20"/>
                      </a:cubicBezTo>
                      <a:cubicBezTo>
                        <a:pt x="0" y="22"/>
                        <a:pt x="2" y="24"/>
                        <a:pt x="2" y="26"/>
                      </a:cubicBezTo>
                      <a:cubicBezTo>
                        <a:pt x="1" y="28"/>
                        <a:pt x="3" y="29"/>
                        <a:pt x="3" y="31"/>
                      </a:cubicBezTo>
                      <a:cubicBezTo>
                        <a:pt x="3" y="34"/>
                        <a:pt x="5" y="33"/>
                        <a:pt x="5" y="35"/>
                      </a:cubicBezTo>
                      <a:cubicBezTo>
                        <a:pt x="6" y="37"/>
                        <a:pt x="8" y="37"/>
                        <a:pt x="8" y="38"/>
                      </a:cubicBezTo>
                      <a:cubicBezTo>
                        <a:pt x="8" y="41"/>
                        <a:pt x="10" y="39"/>
                        <a:pt x="10" y="40"/>
                      </a:cubicBezTo>
                      <a:cubicBezTo>
                        <a:pt x="11" y="42"/>
                        <a:pt x="13" y="40"/>
                        <a:pt x="13" y="42"/>
                      </a:cubicBezTo>
                      <a:cubicBezTo>
                        <a:pt x="13" y="45"/>
                        <a:pt x="15" y="41"/>
                        <a:pt x="16" y="42"/>
                      </a:cubicBezTo>
                      <a:cubicBezTo>
                        <a:pt x="18" y="44"/>
                        <a:pt x="19" y="40"/>
                        <a:pt x="21" y="41"/>
                      </a:cubicBezTo>
                      <a:cubicBezTo>
                        <a:pt x="22" y="42"/>
                        <a:pt x="23" y="38"/>
                        <a:pt x="24" y="38"/>
                      </a:cubicBezTo>
                      <a:cubicBezTo>
                        <a:pt x="25" y="39"/>
                        <a:pt x="25" y="33"/>
                        <a:pt x="26" y="34"/>
                      </a:cubicBezTo>
                      <a:cubicBezTo>
                        <a:pt x="28" y="34"/>
                        <a:pt x="27" y="31"/>
                        <a:pt x="28" y="30"/>
                      </a:cubicBezTo>
                      <a:lnTo>
                        <a:pt x="27" y="30"/>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49" name="Freeform 9630">
                  <a:extLst>
                    <a:ext uri="{FF2B5EF4-FFF2-40B4-BE49-F238E27FC236}">
                      <a16:creationId xmlns:a16="http://schemas.microsoft.com/office/drawing/2014/main" id="{A99DA845-002D-45AE-C21C-7F0D05220701}"/>
                    </a:ext>
                  </a:extLst>
                </p:cNvPr>
                <p:cNvSpPr>
                  <a:spLocks/>
                </p:cNvSpPr>
                <p:nvPr/>
              </p:nvSpPr>
              <p:spPr bwMode="auto">
                <a:xfrm>
                  <a:off x="4152" y="2493"/>
                  <a:ext cx="23" cy="21"/>
                </a:xfrm>
                <a:custGeom>
                  <a:avLst/>
                  <a:gdLst>
                    <a:gd name="T0" fmla="*/ 12 w 28"/>
                    <a:gd name="T1" fmla="*/ 5 h 26"/>
                    <a:gd name="T2" fmla="*/ 12 w 28"/>
                    <a:gd name="T3" fmla="*/ 5 h 26"/>
                    <a:gd name="T4" fmla="*/ 11 w 28"/>
                    <a:gd name="T5" fmla="*/ 6 h 26"/>
                    <a:gd name="T6" fmla="*/ 9 w 28"/>
                    <a:gd name="T7" fmla="*/ 8 h 26"/>
                    <a:gd name="T8" fmla="*/ 7 w 28"/>
                    <a:gd name="T9" fmla="*/ 8 h 26"/>
                    <a:gd name="T10" fmla="*/ 6 w 28"/>
                    <a:gd name="T11" fmla="*/ 8 h 26"/>
                    <a:gd name="T12" fmla="*/ 5 w 28"/>
                    <a:gd name="T13" fmla="*/ 7 h 26"/>
                    <a:gd name="T14" fmla="*/ 4 w 28"/>
                    <a:gd name="T15" fmla="*/ 6 h 26"/>
                    <a:gd name="T16" fmla="*/ 2 w 28"/>
                    <a:gd name="T17" fmla="*/ 5 h 26"/>
                    <a:gd name="T18" fmla="*/ 2 w 28"/>
                    <a:gd name="T19" fmla="*/ 3 h 26"/>
                    <a:gd name="T20" fmla="*/ 1 w 28"/>
                    <a:gd name="T21" fmla="*/ 2 h 26"/>
                    <a:gd name="T22" fmla="*/ 1 w 28"/>
                    <a:gd name="T23" fmla="*/ 0 h 26"/>
                    <a:gd name="T24" fmla="*/ 1 w 28"/>
                    <a:gd name="T25" fmla="*/ 1 h 26"/>
                    <a:gd name="T26" fmla="*/ 2 w 28"/>
                    <a:gd name="T27" fmla="*/ 3 h 26"/>
                    <a:gd name="T28" fmla="*/ 2 w 28"/>
                    <a:gd name="T29" fmla="*/ 5 h 26"/>
                    <a:gd name="T30" fmla="*/ 2 w 28"/>
                    <a:gd name="T31" fmla="*/ 7 h 26"/>
                    <a:gd name="T32" fmla="*/ 4 w 28"/>
                    <a:gd name="T33" fmla="*/ 8 h 26"/>
                    <a:gd name="T34" fmla="*/ 5 w 28"/>
                    <a:gd name="T35" fmla="*/ 9 h 26"/>
                    <a:gd name="T36" fmla="*/ 6 w 28"/>
                    <a:gd name="T37" fmla="*/ 10 h 26"/>
                    <a:gd name="T38" fmla="*/ 7 w 28"/>
                    <a:gd name="T39" fmla="*/ 10 h 26"/>
                    <a:gd name="T40" fmla="*/ 10 w 28"/>
                    <a:gd name="T41" fmla="*/ 10 h 26"/>
                    <a:gd name="T42" fmla="*/ 11 w 28"/>
                    <a:gd name="T43" fmla="*/ 8 h 26"/>
                    <a:gd name="T44" fmla="*/ 12 w 28"/>
                    <a:gd name="T45" fmla="*/ 6 h 26"/>
                    <a:gd name="T46" fmla="*/ 13 w 28"/>
                    <a:gd name="T47" fmla="*/ 5 h 26"/>
                    <a:gd name="T48" fmla="*/ 12 w 28"/>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26">
                      <a:moveTo>
                        <a:pt x="27" y="11"/>
                      </a:moveTo>
                      <a:cubicBezTo>
                        <a:pt x="26" y="11"/>
                        <a:pt x="26" y="11"/>
                        <a:pt x="25" y="11"/>
                      </a:cubicBezTo>
                      <a:cubicBezTo>
                        <a:pt x="25" y="12"/>
                        <a:pt x="25" y="16"/>
                        <a:pt x="23" y="15"/>
                      </a:cubicBezTo>
                      <a:cubicBezTo>
                        <a:pt x="22" y="15"/>
                        <a:pt x="22" y="19"/>
                        <a:pt x="20" y="18"/>
                      </a:cubicBezTo>
                      <a:cubicBezTo>
                        <a:pt x="19" y="17"/>
                        <a:pt x="18" y="21"/>
                        <a:pt x="16" y="19"/>
                      </a:cubicBezTo>
                      <a:cubicBezTo>
                        <a:pt x="15" y="18"/>
                        <a:pt x="13" y="22"/>
                        <a:pt x="13" y="19"/>
                      </a:cubicBezTo>
                      <a:cubicBezTo>
                        <a:pt x="12" y="17"/>
                        <a:pt x="10" y="19"/>
                        <a:pt x="10" y="17"/>
                      </a:cubicBezTo>
                      <a:cubicBezTo>
                        <a:pt x="10" y="16"/>
                        <a:pt x="8" y="18"/>
                        <a:pt x="8" y="15"/>
                      </a:cubicBezTo>
                      <a:cubicBezTo>
                        <a:pt x="7" y="14"/>
                        <a:pt x="5" y="14"/>
                        <a:pt x="5" y="12"/>
                      </a:cubicBezTo>
                      <a:cubicBezTo>
                        <a:pt x="5" y="10"/>
                        <a:pt x="3" y="10"/>
                        <a:pt x="3" y="8"/>
                      </a:cubicBezTo>
                      <a:cubicBezTo>
                        <a:pt x="3" y="6"/>
                        <a:pt x="1" y="5"/>
                        <a:pt x="1" y="3"/>
                      </a:cubicBezTo>
                      <a:cubicBezTo>
                        <a:pt x="2" y="2"/>
                        <a:pt x="1" y="1"/>
                        <a:pt x="1" y="0"/>
                      </a:cubicBezTo>
                      <a:cubicBezTo>
                        <a:pt x="1" y="0"/>
                        <a:pt x="1" y="1"/>
                        <a:pt x="1" y="1"/>
                      </a:cubicBezTo>
                      <a:cubicBezTo>
                        <a:pt x="0" y="3"/>
                        <a:pt x="2" y="5"/>
                        <a:pt x="2" y="7"/>
                      </a:cubicBezTo>
                      <a:cubicBezTo>
                        <a:pt x="1" y="9"/>
                        <a:pt x="3" y="10"/>
                        <a:pt x="3" y="12"/>
                      </a:cubicBezTo>
                      <a:cubicBezTo>
                        <a:pt x="3" y="15"/>
                        <a:pt x="5" y="14"/>
                        <a:pt x="5" y="16"/>
                      </a:cubicBezTo>
                      <a:cubicBezTo>
                        <a:pt x="6" y="18"/>
                        <a:pt x="8" y="18"/>
                        <a:pt x="8" y="19"/>
                      </a:cubicBezTo>
                      <a:cubicBezTo>
                        <a:pt x="8" y="22"/>
                        <a:pt x="10" y="20"/>
                        <a:pt x="10" y="21"/>
                      </a:cubicBezTo>
                      <a:cubicBezTo>
                        <a:pt x="11" y="23"/>
                        <a:pt x="13" y="21"/>
                        <a:pt x="13" y="23"/>
                      </a:cubicBezTo>
                      <a:cubicBezTo>
                        <a:pt x="13" y="26"/>
                        <a:pt x="15" y="22"/>
                        <a:pt x="16" y="23"/>
                      </a:cubicBezTo>
                      <a:cubicBezTo>
                        <a:pt x="18" y="25"/>
                        <a:pt x="19" y="21"/>
                        <a:pt x="21" y="22"/>
                      </a:cubicBezTo>
                      <a:cubicBezTo>
                        <a:pt x="22" y="23"/>
                        <a:pt x="23" y="19"/>
                        <a:pt x="24" y="19"/>
                      </a:cubicBezTo>
                      <a:cubicBezTo>
                        <a:pt x="25" y="20"/>
                        <a:pt x="25" y="14"/>
                        <a:pt x="26" y="15"/>
                      </a:cubicBezTo>
                      <a:cubicBezTo>
                        <a:pt x="28" y="15"/>
                        <a:pt x="27" y="12"/>
                        <a:pt x="28" y="11"/>
                      </a:cubicBezTo>
                      <a:lnTo>
                        <a:pt x="27" y="11"/>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0" name="Freeform 9631">
                  <a:extLst>
                    <a:ext uri="{FF2B5EF4-FFF2-40B4-BE49-F238E27FC236}">
                      <a16:creationId xmlns:a16="http://schemas.microsoft.com/office/drawing/2014/main" id="{D3E5A204-C253-FCB3-3097-B43EBEF296C0}"/>
                    </a:ext>
                  </a:extLst>
                </p:cNvPr>
                <p:cNvSpPr>
                  <a:spLocks/>
                </p:cNvSpPr>
                <p:nvPr/>
              </p:nvSpPr>
              <p:spPr bwMode="auto">
                <a:xfrm>
                  <a:off x="4159" y="2485"/>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1" y="2"/>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1" name="Freeform 9632">
                  <a:extLst>
                    <a:ext uri="{FF2B5EF4-FFF2-40B4-BE49-F238E27FC236}">
                      <a16:creationId xmlns:a16="http://schemas.microsoft.com/office/drawing/2014/main" id="{CDD6596B-C8D9-0D60-BDC8-92EFD23BD637}"/>
                    </a:ext>
                  </a:extLst>
                </p:cNvPr>
                <p:cNvSpPr>
                  <a:spLocks/>
                </p:cNvSpPr>
                <p:nvPr/>
              </p:nvSpPr>
              <p:spPr bwMode="auto">
                <a:xfrm>
                  <a:off x="4160" y="2480"/>
                  <a:ext cx="2" cy="3"/>
                </a:xfrm>
                <a:custGeom>
                  <a:avLst/>
                  <a:gdLst>
                    <a:gd name="T0" fmla="*/ 1 w 3"/>
                    <a:gd name="T1" fmla="*/ 0 h 4"/>
                    <a:gd name="T2" fmla="*/ 1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4"/>
                      </a:cubicBezTo>
                      <a:cubicBezTo>
                        <a:pt x="3"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2" name="Freeform 9633">
                  <a:extLst>
                    <a:ext uri="{FF2B5EF4-FFF2-40B4-BE49-F238E27FC236}">
                      <a16:creationId xmlns:a16="http://schemas.microsoft.com/office/drawing/2014/main" id="{5C64D6B0-2E8C-2B4C-9C83-C95AEF940979}"/>
                    </a:ext>
                  </a:extLst>
                </p:cNvPr>
                <p:cNvSpPr>
                  <a:spLocks/>
                </p:cNvSpPr>
                <p:nvPr/>
              </p:nvSpPr>
              <p:spPr bwMode="auto">
                <a:xfrm>
                  <a:off x="4162" y="2487"/>
                  <a:ext cx="2" cy="3"/>
                </a:xfrm>
                <a:custGeom>
                  <a:avLst/>
                  <a:gdLst>
                    <a:gd name="T0" fmla="*/ 1 w 3"/>
                    <a:gd name="T1" fmla="*/ 1 h 4"/>
                    <a:gd name="T2" fmla="*/ 1 w 3"/>
                    <a:gd name="T3" fmla="*/ 1 h 4"/>
                    <a:gd name="T4" fmla="*/ 1 w 3"/>
                    <a:gd name="T5" fmla="*/ 2 h 4"/>
                    <a:gd name="T6" fmla="*/ 1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0" y="0"/>
                        <a:pt x="2" y="0"/>
                        <a:pt x="2" y="1"/>
                      </a:cubicBezTo>
                      <a:cubicBezTo>
                        <a:pt x="3" y="1"/>
                        <a:pt x="3" y="3"/>
                        <a:pt x="3" y="4"/>
                      </a:cubicBezTo>
                      <a:cubicBezTo>
                        <a:pt x="2" y="4"/>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3" name="Freeform 9634">
                  <a:extLst>
                    <a:ext uri="{FF2B5EF4-FFF2-40B4-BE49-F238E27FC236}">
                      <a16:creationId xmlns:a16="http://schemas.microsoft.com/office/drawing/2014/main" id="{97DFF910-4BF4-F777-9C5B-B9C1EE8E3139}"/>
                    </a:ext>
                  </a:extLst>
                </p:cNvPr>
                <p:cNvSpPr>
                  <a:spLocks/>
                </p:cNvSpPr>
                <p:nvPr/>
              </p:nvSpPr>
              <p:spPr bwMode="auto">
                <a:xfrm>
                  <a:off x="4166" y="2481"/>
                  <a:ext cx="1" cy="5"/>
                </a:xfrm>
                <a:custGeom>
                  <a:avLst/>
                  <a:gdLst>
                    <a:gd name="T0" fmla="*/ 1 w 2"/>
                    <a:gd name="T1" fmla="*/ 1 h 7"/>
                    <a:gd name="T2" fmla="*/ 0 w 2"/>
                    <a:gd name="T3" fmla="*/ 1 h 7"/>
                    <a:gd name="T4" fmla="*/ 1 w 2"/>
                    <a:gd name="T5" fmla="*/ 1 h 7"/>
                    <a:gd name="T6" fmla="*/ 1 w 2"/>
                    <a:gd name="T7" fmla="*/ 1 h 7"/>
                    <a:gd name="T8" fmla="*/ 1 w 2"/>
                    <a:gd name="T9" fmla="*/ 0 h 7"/>
                    <a:gd name="T10" fmla="*/ 1 w 2"/>
                    <a:gd name="T11" fmla="*/ 1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1"/>
                      </a:moveTo>
                      <a:cubicBezTo>
                        <a:pt x="0" y="1"/>
                        <a:pt x="0" y="2"/>
                        <a:pt x="0" y="3"/>
                      </a:cubicBezTo>
                      <a:cubicBezTo>
                        <a:pt x="0" y="4"/>
                        <a:pt x="1" y="7"/>
                        <a:pt x="2" y="6"/>
                      </a:cubicBezTo>
                      <a:cubicBezTo>
                        <a:pt x="2" y="6"/>
                        <a:pt x="1" y="5"/>
                        <a:pt x="1" y="4"/>
                      </a:cubicBezTo>
                      <a:cubicBezTo>
                        <a:pt x="1" y="4"/>
                        <a:pt x="0" y="1"/>
                        <a:pt x="1" y="0"/>
                      </a:cubicBezTo>
                      <a:cubicBezTo>
                        <a:pt x="1" y="1"/>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4" name="Freeform 9635">
                  <a:extLst>
                    <a:ext uri="{FF2B5EF4-FFF2-40B4-BE49-F238E27FC236}">
                      <a16:creationId xmlns:a16="http://schemas.microsoft.com/office/drawing/2014/main" id="{30A96D5D-FCE3-3F8B-5E9F-C8AA4C5EB91A}"/>
                    </a:ext>
                  </a:extLst>
                </p:cNvPr>
                <p:cNvSpPr>
                  <a:spLocks/>
                </p:cNvSpPr>
                <p:nvPr/>
              </p:nvSpPr>
              <p:spPr bwMode="auto">
                <a:xfrm>
                  <a:off x="4162" y="2476"/>
                  <a:ext cx="3" cy="5"/>
                </a:xfrm>
                <a:custGeom>
                  <a:avLst/>
                  <a:gdLst>
                    <a:gd name="T0" fmla="*/ 0 w 3"/>
                    <a:gd name="T1" fmla="*/ 3 h 5"/>
                    <a:gd name="T2" fmla="*/ 3 w 3"/>
                    <a:gd name="T3" fmla="*/ 5 h 5"/>
                    <a:gd name="T4" fmla="*/ 0 w 3"/>
                    <a:gd name="T5" fmla="*/ 3 h 5"/>
                    <a:gd name="T6" fmla="*/ 0 60000 65536"/>
                    <a:gd name="T7" fmla="*/ 0 60000 65536"/>
                    <a:gd name="T8" fmla="*/ 0 60000 65536"/>
                  </a:gdLst>
                  <a:ahLst/>
                  <a:cxnLst>
                    <a:cxn ang="T6">
                      <a:pos x="T0" y="T1"/>
                    </a:cxn>
                    <a:cxn ang="T7">
                      <a:pos x="T2" y="T3"/>
                    </a:cxn>
                    <a:cxn ang="T8">
                      <a:pos x="T4" y="T5"/>
                    </a:cxn>
                  </a:cxnLst>
                  <a:rect l="0" t="0" r="r" b="b"/>
                  <a:pathLst>
                    <a:path w="3" h="5">
                      <a:moveTo>
                        <a:pt x="0" y="3"/>
                      </a:moveTo>
                      <a:cubicBezTo>
                        <a:pt x="0" y="0"/>
                        <a:pt x="3" y="3"/>
                        <a:pt x="3" y="5"/>
                      </a:cubicBezTo>
                      <a:cubicBezTo>
                        <a:pt x="2"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5" name="Freeform 9636">
                  <a:extLst>
                    <a:ext uri="{FF2B5EF4-FFF2-40B4-BE49-F238E27FC236}">
                      <a16:creationId xmlns:a16="http://schemas.microsoft.com/office/drawing/2014/main" id="{EF75A21E-CF58-6BAD-4A31-F1E7F8C8009F}"/>
                    </a:ext>
                  </a:extLst>
                </p:cNvPr>
                <p:cNvSpPr>
                  <a:spLocks/>
                </p:cNvSpPr>
                <p:nvPr/>
              </p:nvSpPr>
              <p:spPr bwMode="auto">
                <a:xfrm>
                  <a:off x="4162" y="2495"/>
                  <a:ext cx="3" cy="5"/>
                </a:xfrm>
                <a:custGeom>
                  <a:avLst/>
                  <a:gdLst>
                    <a:gd name="T0" fmla="*/ 1 w 3"/>
                    <a:gd name="T1" fmla="*/ 1 h 7"/>
                    <a:gd name="T2" fmla="*/ 3 w 3"/>
                    <a:gd name="T3" fmla="*/ 1 h 7"/>
                    <a:gd name="T4" fmla="*/ 1 w 3"/>
                    <a:gd name="T5" fmla="*/ 1 h 7"/>
                    <a:gd name="T6" fmla="*/ 0 60000 65536"/>
                    <a:gd name="T7" fmla="*/ 0 60000 65536"/>
                    <a:gd name="T8" fmla="*/ 0 60000 65536"/>
                  </a:gdLst>
                  <a:ahLst/>
                  <a:cxnLst>
                    <a:cxn ang="T6">
                      <a:pos x="T0" y="T1"/>
                    </a:cxn>
                    <a:cxn ang="T7">
                      <a:pos x="T2" y="T3"/>
                    </a:cxn>
                    <a:cxn ang="T8">
                      <a:pos x="T4" y="T5"/>
                    </a:cxn>
                  </a:cxnLst>
                  <a:rect l="0" t="0" r="r" b="b"/>
                  <a:pathLst>
                    <a:path w="3" h="7">
                      <a:moveTo>
                        <a:pt x="1" y="1"/>
                      </a:moveTo>
                      <a:cubicBezTo>
                        <a:pt x="0" y="0"/>
                        <a:pt x="2" y="7"/>
                        <a:pt x="3" y="4"/>
                      </a:cubicBezTo>
                      <a:cubicBezTo>
                        <a:pt x="2"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6" name="Freeform 9637">
                  <a:extLst>
                    <a:ext uri="{FF2B5EF4-FFF2-40B4-BE49-F238E27FC236}">
                      <a16:creationId xmlns:a16="http://schemas.microsoft.com/office/drawing/2014/main" id="{AC8F80A4-9A43-55EA-90B7-8FA238591AC3}"/>
                    </a:ext>
                  </a:extLst>
                </p:cNvPr>
                <p:cNvSpPr>
                  <a:spLocks/>
                </p:cNvSpPr>
                <p:nvPr/>
              </p:nvSpPr>
              <p:spPr bwMode="auto">
                <a:xfrm>
                  <a:off x="4167" y="2490"/>
                  <a:ext cx="1" cy="5"/>
                </a:xfrm>
                <a:custGeom>
                  <a:avLst/>
                  <a:gdLst>
                    <a:gd name="T0" fmla="*/ 0 w 1"/>
                    <a:gd name="T1" fmla="*/ 2 h 6"/>
                    <a:gd name="T2" fmla="*/ 1 w 1"/>
                    <a:gd name="T3" fmla="*/ 3 h 6"/>
                    <a:gd name="T4" fmla="*/ 1 w 1"/>
                    <a:gd name="T5" fmla="*/ 3 h 6"/>
                    <a:gd name="T6" fmla="*/ 0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1" y="0"/>
                        <a:pt x="1" y="4"/>
                        <a:pt x="1" y="6"/>
                      </a:cubicBezTo>
                      <a:cubicBezTo>
                        <a:pt x="1" y="5"/>
                        <a:pt x="1" y="4"/>
                        <a:pt x="1" y="4"/>
                      </a:cubicBezTo>
                      <a:cubicBezTo>
                        <a:pt x="1" y="3"/>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7" name="Freeform 9638">
                  <a:extLst>
                    <a:ext uri="{FF2B5EF4-FFF2-40B4-BE49-F238E27FC236}">
                      <a16:creationId xmlns:a16="http://schemas.microsoft.com/office/drawing/2014/main" id="{F8DB9864-2450-94DC-BDBD-FA8DD1812504}"/>
                    </a:ext>
                  </a:extLst>
                </p:cNvPr>
                <p:cNvSpPr>
                  <a:spLocks/>
                </p:cNvSpPr>
                <p:nvPr/>
              </p:nvSpPr>
              <p:spPr bwMode="auto">
                <a:xfrm>
                  <a:off x="4170" y="2485"/>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8" name="Freeform 9639">
                  <a:extLst>
                    <a:ext uri="{FF2B5EF4-FFF2-40B4-BE49-F238E27FC236}">
                      <a16:creationId xmlns:a16="http://schemas.microsoft.com/office/drawing/2014/main" id="{90B0C7EB-CC0C-D908-78F6-B8437BD9A53F}"/>
                    </a:ext>
                  </a:extLst>
                </p:cNvPr>
                <p:cNvSpPr>
                  <a:spLocks/>
                </p:cNvSpPr>
                <p:nvPr/>
              </p:nvSpPr>
              <p:spPr bwMode="auto">
                <a:xfrm>
                  <a:off x="4168" y="2479"/>
                  <a:ext cx="2" cy="3"/>
                </a:xfrm>
                <a:custGeom>
                  <a:avLst/>
                  <a:gdLst>
                    <a:gd name="T0" fmla="*/ 0 w 2"/>
                    <a:gd name="T1" fmla="*/ 1 h 4"/>
                    <a:gd name="T2" fmla="*/ 2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3"/>
                        <a:pt x="2" y="4"/>
                      </a:cubicBezTo>
                      <a:cubicBezTo>
                        <a:pt x="2" y="3"/>
                        <a:pt x="2"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59" name="Freeform 9640">
                  <a:extLst>
                    <a:ext uri="{FF2B5EF4-FFF2-40B4-BE49-F238E27FC236}">
                      <a16:creationId xmlns:a16="http://schemas.microsoft.com/office/drawing/2014/main" id="{1565800F-10E1-46D8-77E5-A05E0D7DC7C8}"/>
                    </a:ext>
                  </a:extLst>
                </p:cNvPr>
                <p:cNvSpPr>
                  <a:spLocks/>
                </p:cNvSpPr>
                <p:nvPr/>
              </p:nvSpPr>
              <p:spPr bwMode="auto">
                <a:xfrm>
                  <a:off x="4168" y="2498"/>
                  <a:ext cx="2" cy="2"/>
                </a:xfrm>
                <a:custGeom>
                  <a:avLst/>
                  <a:gdLst>
                    <a:gd name="T0" fmla="*/ 0 w 2"/>
                    <a:gd name="T1" fmla="*/ 0 h 3"/>
                    <a:gd name="T2" fmla="*/ 2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1"/>
                      </a:cubicBezTo>
                      <a:cubicBezTo>
                        <a:pt x="1"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0" name="Freeform 9641">
                  <a:extLst>
                    <a:ext uri="{FF2B5EF4-FFF2-40B4-BE49-F238E27FC236}">
                      <a16:creationId xmlns:a16="http://schemas.microsoft.com/office/drawing/2014/main" id="{0FB692B1-CEDB-E335-F7E9-2B3CAA4028FA}"/>
                    </a:ext>
                  </a:extLst>
                </p:cNvPr>
                <p:cNvSpPr>
                  <a:spLocks/>
                </p:cNvSpPr>
                <p:nvPr/>
              </p:nvSpPr>
              <p:spPr bwMode="auto">
                <a:xfrm>
                  <a:off x="4171" y="2493"/>
                  <a:ext cx="2" cy="4"/>
                </a:xfrm>
                <a:custGeom>
                  <a:avLst/>
                  <a:gdLst>
                    <a:gd name="T0" fmla="*/ 0 w 2"/>
                    <a:gd name="T1" fmla="*/ 0 h 5"/>
                    <a:gd name="T2" fmla="*/ 0 w 2"/>
                    <a:gd name="T3" fmla="*/ 2 h 5"/>
                    <a:gd name="T4" fmla="*/ 1 w 2"/>
                    <a:gd name="T5" fmla="*/ 2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1" y="0"/>
                        <a:pt x="2" y="4"/>
                        <a:pt x="0" y="5"/>
                      </a:cubicBezTo>
                      <a:cubicBezTo>
                        <a:pt x="1" y="5"/>
                        <a:pt x="1" y="4"/>
                        <a:pt x="1" y="3"/>
                      </a:cubicBezTo>
                      <a:cubicBezTo>
                        <a:pt x="2"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1" name="Freeform 9642">
                  <a:extLst>
                    <a:ext uri="{FF2B5EF4-FFF2-40B4-BE49-F238E27FC236}">
                      <a16:creationId xmlns:a16="http://schemas.microsoft.com/office/drawing/2014/main" id="{AFE8D252-2D7F-7135-AB4A-C7204E2F4812}"/>
                    </a:ext>
                  </a:extLst>
                </p:cNvPr>
                <p:cNvSpPr>
                  <a:spLocks/>
                </p:cNvSpPr>
                <p:nvPr/>
              </p:nvSpPr>
              <p:spPr bwMode="auto">
                <a:xfrm>
                  <a:off x="4173" y="2490"/>
                  <a:ext cx="2" cy="5"/>
                </a:xfrm>
                <a:custGeom>
                  <a:avLst/>
                  <a:gdLst>
                    <a:gd name="T0" fmla="*/ 1 w 2"/>
                    <a:gd name="T1" fmla="*/ 0 h 5"/>
                    <a:gd name="T2" fmla="*/ 1 w 2"/>
                    <a:gd name="T3" fmla="*/ 5 h 5"/>
                    <a:gd name="T4" fmla="*/ 1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1"/>
                        <a:pt x="2" y="4"/>
                        <a:pt x="1" y="5"/>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2" name="Freeform 9643">
                  <a:extLst>
                    <a:ext uri="{FF2B5EF4-FFF2-40B4-BE49-F238E27FC236}">
                      <a16:creationId xmlns:a16="http://schemas.microsoft.com/office/drawing/2014/main" id="{624DB155-76E8-E569-6E15-0CCD905BE20C}"/>
                    </a:ext>
                  </a:extLst>
                </p:cNvPr>
                <p:cNvSpPr>
                  <a:spLocks/>
                </p:cNvSpPr>
                <p:nvPr/>
              </p:nvSpPr>
              <p:spPr bwMode="auto">
                <a:xfrm>
                  <a:off x="4204" y="2337"/>
                  <a:ext cx="24" cy="40"/>
                </a:xfrm>
                <a:custGeom>
                  <a:avLst/>
                  <a:gdLst>
                    <a:gd name="T0" fmla="*/ 7 w 30"/>
                    <a:gd name="T1" fmla="*/ 2 h 49"/>
                    <a:gd name="T2" fmla="*/ 9 w 30"/>
                    <a:gd name="T3" fmla="*/ 2 h 49"/>
                    <a:gd name="T4" fmla="*/ 10 w 30"/>
                    <a:gd name="T5" fmla="*/ 4 h 49"/>
                    <a:gd name="T6" fmla="*/ 11 w 30"/>
                    <a:gd name="T7" fmla="*/ 7 h 49"/>
                    <a:gd name="T8" fmla="*/ 11 w 30"/>
                    <a:gd name="T9" fmla="*/ 11 h 49"/>
                    <a:gd name="T10" fmla="*/ 11 w 30"/>
                    <a:gd name="T11" fmla="*/ 13 h 49"/>
                    <a:gd name="T12" fmla="*/ 11 w 30"/>
                    <a:gd name="T13" fmla="*/ 16 h 49"/>
                    <a:gd name="T14" fmla="*/ 11 w 30"/>
                    <a:gd name="T15" fmla="*/ 16 h 49"/>
                    <a:gd name="T16" fmla="*/ 9 w 30"/>
                    <a:gd name="T17" fmla="*/ 20 h 49"/>
                    <a:gd name="T18" fmla="*/ 8 w 30"/>
                    <a:gd name="T19" fmla="*/ 20 h 49"/>
                    <a:gd name="T20" fmla="*/ 6 w 30"/>
                    <a:gd name="T21" fmla="*/ 20 h 49"/>
                    <a:gd name="T22" fmla="*/ 5 w 30"/>
                    <a:gd name="T23" fmla="*/ 20 h 49"/>
                    <a:gd name="T24" fmla="*/ 4 w 30"/>
                    <a:gd name="T25" fmla="*/ 20 h 49"/>
                    <a:gd name="T26" fmla="*/ 3 w 30"/>
                    <a:gd name="T27" fmla="*/ 20 h 49"/>
                    <a:gd name="T28" fmla="*/ 2 w 30"/>
                    <a:gd name="T29" fmla="*/ 17 h 49"/>
                    <a:gd name="T30" fmla="*/ 2 w 30"/>
                    <a:gd name="T31" fmla="*/ 16 h 49"/>
                    <a:gd name="T32" fmla="*/ 1 w 30"/>
                    <a:gd name="T33" fmla="*/ 13 h 49"/>
                    <a:gd name="T34" fmla="*/ 0 w 30"/>
                    <a:gd name="T35" fmla="*/ 11 h 49"/>
                    <a:gd name="T36" fmla="*/ 0 w 30"/>
                    <a:gd name="T37" fmla="*/ 9 h 49"/>
                    <a:gd name="T38" fmla="*/ 2 w 30"/>
                    <a:gd name="T39" fmla="*/ 6 h 49"/>
                    <a:gd name="T40" fmla="*/ 2 w 30"/>
                    <a:gd name="T41" fmla="*/ 4 h 49"/>
                    <a:gd name="T42" fmla="*/ 2 w 30"/>
                    <a:gd name="T43" fmla="*/ 2 h 49"/>
                    <a:gd name="T44" fmla="*/ 4 w 30"/>
                    <a:gd name="T45" fmla="*/ 2 h 49"/>
                    <a:gd name="T46" fmla="*/ 5 w 30"/>
                    <a:gd name="T47" fmla="*/ 1 h 49"/>
                    <a:gd name="T48" fmla="*/ 7 w 30"/>
                    <a:gd name="T49" fmla="*/ 2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49">
                      <a:moveTo>
                        <a:pt x="17" y="2"/>
                      </a:moveTo>
                      <a:cubicBezTo>
                        <a:pt x="18" y="5"/>
                        <a:pt x="21" y="2"/>
                        <a:pt x="21" y="5"/>
                      </a:cubicBezTo>
                      <a:cubicBezTo>
                        <a:pt x="22" y="7"/>
                        <a:pt x="25" y="7"/>
                        <a:pt x="25" y="9"/>
                      </a:cubicBezTo>
                      <a:cubicBezTo>
                        <a:pt x="25" y="12"/>
                        <a:pt x="27" y="13"/>
                        <a:pt x="27" y="15"/>
                      </a:cubicBezTo>
                      <a:cubicBezTo>
                        <a:pt x="27" y="17"/>
                        <a:pt x="30" y="21"/>
                        <a:pt x="29" y="24"/>
                      </a:cubicBezTo>
                      <a:cubicBezTo>
                        <a:pt x="28" y="25"/>
                        <a:pt x="30" y="28"/>
                        <a:pt x="29" y="29"/>
                      </a:cubicBezTo>
                      <a:cubicBezTo>
                        <a:pt x="28" y="30"/>
                        <a:pt x="29" y="33"/>
                        <a:pt x="28" y="34"/>
                      </a:cubicBezTo>
                      <a:cubicBezTo>
                        <a:pt x="27" y="34"/>
                        <a:pt x="28" y="39"/>
                        <a:pt x="26" y="38"/>
                      </a:cubicBezTo>
                      <a:cubicBezTo>
                        <a:pt x="25" y="38"/>
                        <a:pt x="25" y="43"/>
                        <a:pt x="23" y="43"/>
                      </a:cubicBezTo>
                      <a:cubicBezTo>
                        <a:pt x="22" y="42"/>
                        <a:pt x="22" y="46"/>
                        <a:pt x="20" y="45"/>
                      </a:cubicBezTo>
                      <a:cubicBezTo>
                        <a:pt x="19" y="44"/>
                        <a:pt x="18" y="49"/>
                        <a:pt x="16" y="47"/>
                      </a:cubicBezTo>
                      <a:cubicBezTo>
                        <a:pt x="15" y="46"/>
                        <a:pt x="13" y="49"/>
                        <a:pt x="13" y="46"/>
                      </a:cubicBezTo>
                      <a:cubicBezTo>
                        <a:pt x="12" y="45"/>
                        <a:pt x="10" y="47"/>
                        <a:pt x="10" y="45"/>
                      </a:cubicBezTo>
                      <a:cubicBezTo>
                        <a:pt x="10" y="44"/>
                        <a:pt x="8" y="45"/>
                        <a:pt x="7" y="43"/>
                      </a:cubicBezTo>
                      <a:cubicBezTo>
                        <a:pt x="7" y="41"/>
                        <a:pt x="5" y="42"/>
                        <a:pt x="5" y="39"/>
                      </a:cubicBezTo>
                      <a:cubicBezTo>
                        <a:pt x="5" y="38"/>
                        <a:pt x="3" y="38"/>
                        <a:pt x="3" y="35"/>
                      </a:cubicBezTo>
                      <a:cubicBezTo>
                        <a:pt x="3" y="34"/>
                        <a:pt x="1" y="33"/>
                        <a:pt x="1" y="30"/>
                      </a:cubicBezTo>
                      <a:cubicBezTo>
                        <a:pt x="2" y="29"/>
                        <a:pt x="0" y="27"/>
                        <a:pt x="0" y="25"/>
                      </a:cubicBezTo>
                      <a:cubicBezTo>
                        <a:pt x="1" y="23"/>
                        <a:pt x="0" y="21"/>
                        <a:pt x="0" y="20"/>
                      </a:cubicBezTo>
                      <a:cubicBezTo>
                        <a:pt x="2" y="18"/>
                        <a:pt x="0" y="14"/>
                        <a:pt x="2" y="13"/>
                      </a:cubicBezTo>
                      <a:cubicBezTo>
                        <a:pt x="3" y="13"/>
                        <a:pt x="2" y="10"/>
                        <a:pt x="3" y="9"/>
                      </a:cubicBezTo>
                      <a:cubicBezTo>
                        <a:pt x="5" y="8"/>
                        <a:pt x="4" y="5"/>
                        <a:pt x="6" y="5"/>
                      </a:cubicBezTo>
                      <a:cubicBezTo>
                        <a:pt x="7" y="5"/>
                        <a:pt x="8" y="2"/>
                        <a:pt x="9" y="3"/>
                      </a:cubicBezTo>
                      <a:cubicBezTo>
                        <a:pt x="11" y="4"/>
                        <a:pt x="12" y="0"/>
                        <a:pt x="13" y="1"/>
                      </a:cubicBezTo>
                      <a:cubicBezTo>
                        <a:pt x="15" y="3"/>
                        <a:pt x="16" y="1"/>
                        <a:pt x="1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3" name="Freeform 9644">
                  <a:extLst>
                    <a:ext uri="{FF2B5EF4-FFF2-40B4-BE49-F238E27FC236}">
                      <a16:creationId xmlns:a16="http://schemas.microsoft.com/office/drawing/2014/main" id="{139ACD22-F7F2-63FD-AD06-1BB0E23847BE}"/>
                    </a:ext>
                  </a:extLst>
                </p:cNvPr>
                <p:cNvSpPr>
                  <a:spLocks/>
                </p:cNvSpPr>
                <p:nvPr/>
              </p:nvSpPr>
              <p:spPr bwMode="auto">
                <a:xfrm>
                  <a:off x="4204" y="2340"/>
                  <a:ext cx="22" cy="37"/>
                </a:xfrm>
                <a:custGeom>
                  <a:avLst/>
                  <a:gdLst>
                    <a:gd name="T0" fmla="*/ 12 w 27"/>
                    <a:gd name="T1" fmla="*/ 14 h 45"/>
                    <a:gd name="T2" fmla="*/ 10 w 27"/>
                    <a:gd name="T3" fmla="*/ 14 h 45"/>
                    <a:gd name="T4" fmla="*/ 8 w 27"/>
                    <a:gd name="T5" fmla="*/ 14 h 45"/>
                    <a:gd name="T6" fmla="*/ 7 w 27"/>
                    <a:gd name="T7" fmla="*/ 14 h 45"/>
                    <a:gd name="T8" fmla="*/ 6 w 27"/>
                    <a:gd name="T9" fmla="*/ 13 h 45"/>
                    <a:gd name="T10" fmla="*/ 5 w 27"/>
                    <a:gd name="T11" fmla="*/ 12 h 45"/>
                    <a:gd name="T12" fmla="*/ 4 w 27"/>
                    <a:gd name="T13" fmla="*/ 9 h 45"/>
                    <a:gd name="T14" fmla="*/ 3 w 27"/>
                    <a:gd name="T15" fmla="*/ 7 h 45"/>
                    <a:gd name="T16" fmla="*/ 2 w 27"/>
                    <a:gd name="T17" fmla="*/ 5 h 45"/>
                    <a:gd name="T18" fmla="*/ 3 w 27"/>
                    <a:gd name="T19" fmla="*/ 2 h 45"/>
                    <a:gd name="T20" fmla="*/ 3 w 27"/>
                    <a:gd name="T21" fmla="*/ 0 h 45"/>
                    <a:gd name="T22" fmla="*/ 2 w 27"/>
                    <a:gd name="T23" fmla="*/ 1 h 45"/>
                    <a:gd name="T24" fmla="*/ 2 w 27"/>
                    <a:gd name="T25" fmla="*/ 2 h 45"/>
                    <a:gd name="T26" fmla="*/ 2 w 27"/>
                    <a:gd name="T27" fmla="*/ 4 h 45"/>
                    <a:gd name="T28" fmla="*/ 0 w 27"/>
                    <a:gd name="T29" fmla="*/ 7 h 45"/>
                    <a:gd name="T30" fmla="*/ 0 w 27"/>
                    <a:gd name="T31" fmla="*/ 10 h 45"/>
                    <a:gd name="T32" fmla="*/ 1 w 27"/>
                    <a:gd name="T33" fmla="*/ 12 h 45"/>
                    <a:gd name="T34" fmla="*/ 2 w 27"/>
                    <a:gd name="T35" fmla="*/ 14 h 45"/>
                    <a:gd name="T36" fmla="*/ 2 w 27"/>
                    <a:gd name="T37" fmla="*/ 16 h 45"/>
                    <a:gd name="T38" fmla="*/ 3 w 27"/>
                    <a:gd name="T39" fmla="*/ 17 h 45"/>
                    <a:gd name="T40" fmla="*/ 5 w 27"/>
                    <a:gd name="T41" fmla="*/ 19 h 45"/>
                    <a:gd name="T42" fmla="*/ 6 w 27"/>
                    <a:gd name="T43" fmla="*/ 20 h 45"/>
                    <a:gd name="T44" fmla="*/ 7 w 27"/>
                    <a:gd name="T45" fmla="*/ 20 h 45"/>
                    <a:gd name="T46" fmla="*/ 9 w 27"/>
                    <a:gd name="T47" fmla="*/ 19 h 45"/>
                    <a:gd name="T48" fmla="*/ 10 w 27"/>
                    <a:gd name="T49" fmla="*/ 17 h 45"/>
                    <a:gd name="T50" fmla="*/ 11 w 27"/>
                    <a:gd name="T51" fmla="*/ 16 h 45"/>
                    <a:gd name="T52" fmla="*/ 12 w 27"/>
                    <a:gd name="T53" fmla="*/ 14 h 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 h="45">
                      <a:moveTo>
                        <a:pt x="27" y="30"/>
                      </a:moveTo>
                      <a:cubicBezTo>
                        <a:pt x="25" y="29"/>
                        <a:pt x="24" y="34"/>
                        <a:pt x="22" y="32"/>
                      </a:cubicBezTo>
                      <a:cubicBezTo>
                        <a:pt x="21" y="31"/>
                        <a:pt x="19" y="34"/>
                        <a:pt x="19" y="31"/>
                      </a:cubicBezTo>
                      <a:cubicBezTo>
                        <a:pt x="18" y="30"/>
                        <a:pt x="16" y="32"/>
                        <a:pt x="16" y="30"/>
                      </a:cubicBezTo>
                      <a:cubicBezTo>
                        <a:pt x="16" y="29"/>
                        <a:pt x="14" y="30"/>
                        <a:pt x="13" y="28"/>
                      </a:cubicBezTo>
                      <a:cubicBezTo>
                        <a:pt x="13" y="26"/>
                        <a:pt x="11" y="27"/>
                        <a:pt x="11" y="25"/>
                      </a:cubicBezTo>
                      <a:cubicBezTo>
                        <a:pt x="11" y="23"/>
                        <a:pt x="9" y="23"/>
                        <a:pt x="9" y="20"/>
                      </a:cubicBezTo>
                      <a:cubicBezTo>
                        <a:pt x="9" y="19"/>
                        <a:pt x="7" y="18"/>
                        <a:pt x="7" y="15"/>
                      </a:cubicBezTo>
                      <a:cubicBezTo>
                        <a:pt x="8" y="14"/>
                        <a:pt x="6" y="12"/>
                        <a:pt x="6" y="10"/>
                      </a:cubicBezTo>
                      <a:cubicBezTo>
                        <a:pt x="7" y="8"/>
                        <a:pt x="6" y="6"/>
                        <a:pt x="7" y="5"/>
                      </a:cubicBezTo>
                      <a:cubicBezTo>
                        <a:pt x="7" y="4"/>
                        <a:pt x="7" y="2"/>
                        <a:pt x="7" y="0"/>
                      </a:cubicBezTo>
                      <a:cubicBezTo>
                        <a:pt x="6" y="1"/>
                        <a:pt x="6" y="1"/>
                        <a:pt x="6" y="1"/>
                      </a:cubicBezTo>
                      <a:cubicBezTo>
                        <a:pt x="4" y="1"/>
                        <a:pt x="5" y="4"/>
                        <a:pt x="3" y="5"/>
                      </a:cubicBezTo>
                      <a:cubicBezTo>
                        <a:pt x="2" y="6"/>
                        <a:pt x="3" y="9"/>
                        <a:pt x="2" y="9"/>
                      </a:cubicBezTo>
                      <a:cubicBezTo>
                        <a:pt x="0" y="10"/>
                        <a:pt x="2" y="14"/>
                        <a:pt x="0" y="16"/>
                      </a:cubicBezTo>
                      <a:cubicBezTo>
                        <a:pt x="0" y="17"/>
                        <a:pt x="1" y="19"/>
                        <a:pt x="0" y="21"/>
                      </a:cubicBezTo>
                      <a:cubicBezTo>
                        <a:pt x="0" y="23"/>
                        <a:pt x="2" y="25"/>
                        <a:pt x="1" y="26"/>
                      </a:cubicBezTo>
                      <a:cubicBezTo>
                        <a:pt x="1" y="29"/>
                        <a:pt x="3" y="30"/>
                        <a:pt x="3" y="31"/>
                      </a:cubicBezTo>
                      <a:cubicBezTo>
                        <a:pt x="3" y="34"/>
                        <a:pt x="5" y="34"/>
                        <a:pt x="5" y="35"/>
                      </a:cubicBezTo>
                      <a:cubicBezTo>
                        <a:pt x="5" y="38"/>
                        <a:pt x="7" y="37"/>
                        <a:pt x="7" y="39"/>
                      </a:cubicBezTo>
                      <a:cubicBezTo>
                        <a:pt x="8" y="41"/>
                        <a:pt x="10" y="40"/>
                        <a:pt x="10" y="41"/>
                      </a:cubicBezTo>
                      <a:cubicBezTo>
                        <a:pt x="10" y="43"/>
                        <a:pt x="12" y="41"/>
                        <a:pt x="13" y="42"/>
                      </a:cubicBezTo>
                      <a:cubicBezTo>
                        <a:pt x="13" y="45"/>
                        <a:pt x="15" y="42"/>
                        <a:pt x="16" y="43"/>
                      </a:cubicBezTo>
                      <a:cubicBezTo>
                        <a:pt x="18" y="45"/>
                        <a:pt x="19" y="40"/>
                        <a:pt x="20" y="41"/>
                      </a:cubicBezTo>
                      <a:cubicBezTo>
                        <a:pt x="22" y="42"/>
                        <a:pt x="22" y="38"/>
                        <a:pt x="23" y="39"/>
                      </a:cubicBezTo>
                      <a:cubicBezTo>
                        <a:pt x="25" y="39"/>
                        <a:pt x="25" y="34"/>
                        <a:pt x="26" y="34"/>
                      </a:cubicBezTo>
                      <a:cubicBezTo>
                        <a:pt x="27" y="35"/>
                        <a:pt x="27" y="32"/>
                        <a:pt x="27" y="30"/>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4" name="Freeform 9645">
                  <a:extLst>
                    <a:ext uri="{FF2B5EF4-FFF2-40B4-BE49-F238E27FC236}">
                      <a16:creationId xmlns:a16="http://schemas.microsoft.com/office/drawing/2014/main" id="{88103C11-D710-0DC4-CDED-82A5A3337290}"/>
                    </a:ext>
                  </a:extLst>
                </p:cNvPr>
                <p:cNvSpPr>
                  <a:spLocks/>
                </p:cNvSpPr>
                <p:nvPr/>
              </p:nvSpPr>
              <p:spPr bwMode="auto">
                <a:xfrm>
                  <a:off x="4204" y="2356"/>
                  <a:ext cx="22" cy="21"/>
                </a:xfrm>
                <a:custGeom>
                  <a:avLst/>
                  <a:gdLst>
                    <a:gd name="T0" fmla="*/ 12 w 27"/>
                    <a:gd name="T1" fmla="*/ 5 h 26"/>
                    <a:gd name="T2" fmla="*/ 11 w 27"/>
                    <a:gd name="T3" fmla="*/ 5 h 26"/>
                    <a:gd name="T4" fmla="*/ 10 w 27"/>
                    <a:gd name="T5" fmla="*/ 6 h 26"/>
                    <a:gd name="T6" fmla="*/ 9 w 27"/>
                    <a:gd name="T7" fmla="*/ 8 h 26"/>
                    <a:gd name="T8" fmla="*/ 7 w 27"/>
                    <a:gd name="T9" fmla="*/ 9 h 26"/>
                    <a:gd name="T10" fmla="*/ 6 w 27"/>
                    <a:gd name="T11" fmla="*/ 8 h 26"/>
                    <a:gd name="T12" fmla="*/ 5 w 27"/>
                    <a:gd name="T13" fmla="*/ 8 h 26"/>
                    <a:gd name="T14" fmla="*/ 3 w 27"/>
                    <a:gd name="T15" fmla="*/ 7 h 26"/>
                    <a:gd name="T16" fmla="*/ 2 w 27"/>
                    <a:gd name="T17" fmla="*/ 5 h 26"/>
                    <a:gd name="T18" fmla="*/ 2 w 27"/>
                    <a:gd name="T19" fmla="*/ 3 h 26"/>
                    <a:gd name="T20" fmla="*/ 1 w 27"/>
                    <a:gd name="T21" fmla="*/ 2 h 26"/>
                    <a:gd name="T22" fmla="*/ 0 w 27"/>
                    <a:gd name="T23" fmla="*/ 0 h 26"/>
                    <a:gd name="T24" fmla="*/ 0 w 27"/>
                    <a:gd name="T25" fmla="*/ 2 h 26"/>
                    <a:gd name="T26" fmla="*/ 1 w 27"/>
                    <a:gd name="T27" fmla="*/ 3 h 26"/>
                    <a:gd name="T28" fmla="*/ 2 w 27"/>
                    <a:gd name="T29" fmla="*/ 5 h 26"/>
                    <a:gd name="T30" fmla="*/ 2 w 27"/>
                    <a:gd name="T31" fmla="*/ 7 h 26"/>
                    <a:gd name="T32" fmla="*/ 3 w 27"/>
                    <a:gd name="T33" fmla="*/ 9 h 26"/>
                    <a:gd name="T34" fmla="*/ 5 w 27"/>
                    <a:gd name="T35" fmla="*/ 10 h 26"/>
                    <a:gd name="T36" fmla="*/ 6 w 27"/>
                    <a:gd name="T37" fmla="*/ 10 h 26"/>
                    <a:gd name="T38" fmla="*/ 7 w 27"/>
                    <a:gd name="T39" fmla="*/ 10 h 26"/>
                    <a:gd name="T40" fmla="*/ 9 w 27"/>
                    <a:gd name="T41" fmla="*/ 10 h 26"/>
                    <a:gd name="T42" fmla="*/ 10 w 27"/>
                    <a:gd name="T43" fmla="*/ 9 h 26"/>
                    <a:gd name="T44" fmla="*/ 11 w 27"/>
                    <a:gd name="T45" fmla="*/ 6 h 26"/>
                    <a:gd name="T46" fmla="*/ 12 w 27"/>
                    <a:gd name="T47" fmla="*/ 5 h 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6">
                      <a:moveTo>
                        <a:pt x="27" y="11"/>
                      </a:moveTo>
                      <a:cubicBezTo>
                        <a:pt x="26" y="11"/>
                        <a:pt x="26" y="11"/>
                        <a:pt x="25" y="12"/>
                      </a:cubicBezTo>
                      <a:cubicBezTo>
                        <a:pt x="25" y="13"/>
                        <a:pt x="24" y="16"/>
                        <a:pt x="23" y="15"/>
                      </a:cubicBezTo>
                      <a:cubicBezTo>
                        <a:pt x="22" y="15"/>
                        <a:pt x="22" y="19"/>
                        <a:pt x="20" y="18"/>
                      </a:cubicBezTo>
                      <a:cubicBezTo>
                        <a:pt x="19" y="17"/>
                        <a:pt x="17" y="22"/>
                        <a:pt x="16" y="20"/>
                      </a:cubicBezTo>
                      <a:cubicBezTo>
                        <a:pt x="15" y="18"/>
                        <a:pt x="13" y="22"/>
                        <a:pt x="12" y="19"/>
                      </a:cubicBezTo>
                      <a:cubicBezTo>
                        <a:pt x="12" y="18"/>
                        <a:pt x="10" y="20"/>
                        <a:pt x="10" y="18"/>
                      </a:cubicBezTo>
                      <a:cubicBezTo>
                        <a:pt x="9" y="16"/>
                        <a:pt x="7" y="18"/>
                        <a:pt x="7" y="16"/>
                      </a:cubicBezTo>
                      <a:cubicBezTo>
                        <a:pt x="7" y="14"/>
                        <a:pt x="5" y="15"/>
                        <a:pt x="5" y="12"/>
                      </a:cubicBezTo>
                      <a:cubicBezTo>
                        <a:pt x="4" y="11"/>
                        <a:pt x="3" y="11"/>
                        <a:pt x="3" y="8"/>
                      </a:cubicBezTo>
                      <a:cubicBezTo>
                        <a:pt x="3" y="7"/>
                        <a:pt x="0" y="6"/>
                        <a:pt x="1" y="3"/>
                      </a:cubicBezTo>
                      <a:cubicBezTo>
                        <a:pt x="1" y="2"/>
                        <a:pt x="1" y="1"/>
                        <a:pt x="0" y="0"/>
                      </a:cubicBezTo>
                      <a:cubicBezTo>
                        <a:pt x="1" y="1"/>
                        <a:pt x="1" y="1"/>
                        <a:pt x="0" y="2"/>
                      </a:cubicBezTo>
                      <a:cubicBezTo>
                        <a:pt x="0" y="4"/>
                        <a:pt x="2" y="6"/>
                        <a:pt x="1" y="7"/>
                      </a:cubicBezTo>
                      <a:cubicBezTo>
                        <a:pt x="1" y="10"/>
                        <a:pt x="3" y="11"/>
                        <a:pt x="3" y="12"/>
                      </a:cubicBezTo>
                      <a:cubicBezTo>
                        <a:pt x="3" y="15"/>
                        <a:pt x="5" y="15"/>
                        <a:pt x="5" y="16"/>
                      </a:cubicBezTo>
                      <a:cubicBezTo>
                        <a:pt x="5" y="19"/>
                        <a:pt x="7" y="18"/>
                        <a:pt x="7" y="20"/>
                      </a:cubicBezTo>
                      <a:cubicBezTo>
                        <a:pt x="8" y="22"/>
                        <a:pt x="10" y="21"/>
                        <a:pt x="10" y="22"/>
                      </a:cubicBezTo>
                      <a:cubicBezTo>
                        <a:pt x="10" y="24"/>
                        <a:pt x="12" y="22"/>
                        <a:pt x="13" y="23"/>
                      </a:cubicBezTo>
                      <a:cubicBezTo>
                        <a:pt x="13" y="26"/>
                        <a:pt x="15" y="23"/>
                        <a:pt x="16" y="24"/>
                      </a:cubicBezTo>
                      <a:cubicBezTo>
                        <a:pt x="18" y="26"/>
                        <a:pt x="19" y="21"/>
                        <a:pt x="20" y="22"/>
                      </a:cubicBezTo>
                      <a:cubicBezTo>
                        <a:pt x="22" y="23"/>
                        <a:pt x="22" y="19"/>
                        <a:pt x="23" y="20"/>
                      </a:cubicBezTo>
                      <a:cubicBezTo>
                        <a:pt x="25" y="20"/>
                        <a:pt x="25" y="15"/>
                        <a:pt x="26" y="15"/>
                      </a:cubicBezTo>
                      <a:cubicBezTo>
                        <a:pt x="27" y="16"/>
                        <a:pt x="27" y="13"/>
                        <a:pt x="27" y="11"/>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5" name="Freeform 9646">
                  <a:extLst>
                    <a:ext uri="{FF2B5EF4-FFF2-40B4-BE49-F238E27FC236}">
                      <a16:creationId xmlns:a16="http://schemas.microsoft.com/office/drawing/2014/main" id="{D9E70392-7529-D6F9-968D-D28C8EE21C88}"/>
                    </a:ext>
                  </a:extLst>
                </p:cNvPr>
                <p:cNvSpPr>
                  <a:spLocks/>
                </p:cNvSpPr>
                <p:nvPr/>
              </p:nvSpPr>
              <p:spPr bwMode="auto">
                <a:xfrm>
                  <a:off x="4210" y="2348"/>
                  <a:ext cx="2" cy="2"/>
                </a:xfrm>
                <a:custGeom>
                  <a:avLst/>
                  <a:gdLst>
                    <a:gd name="T0" fmla="*/ 0 w 2"/>
                    <a:gd name="T1" fmla="*/ 0 h 3"/>
                    <a:gd name="T2" fmla="*/ 1 w 2"/>
                    <a:gd name="T3" fmla="*/ 1 h 3"/>
                    <a:gd name="T4" fmla="*/ 2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1" y="3"/>
                      </a:cubicBezTo>
                      <a:cubicBezTo>
                        <a:pt x="1" y="3"/>
                        <a:pt x="1" y="3"/>
                        <a:pt x="2"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6" name="Freeform 9647">
                  <a:extLst>
                    <a:ext uri="{FF2B5EF4-FFF2-40B4-BE49-F238E27FC236}">
                      <a16:creationId xmlns:a16="http://schemas.microsoft.com/office/drawing/2014/main" id="{56F746EE-2620-673A-6E4A-5C05BDC2ED90}"/>
                    </a:ext>
                  </a:extLst>
                </p:cNvPr>
                <p:cNvSpPr>
                  <a:spLocks/>
                </p:cNvSpPr>
                <p:nvPr/>
              </p:nvSpPr>
              <p:spPr bwMode="auto">
                <a:xfrm>
                  <a:off x="4212" y="2344"/>
                  <a:ext cx="2" cy="3"/>
                </a:xfrm>
                <a:custGeom>
                  <a:avLst/>
                  <a:gdLst>
                    <a:gd name="T0" fmla="*/ 1 w 3"/>
                    <a:gd name="T1" fmla="*/ 0 h 4"/>
                    <a:gd name="T2" fmla="*/ 1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1"/>
                        <a:pt x="2" y="4"/>
                        <a:pt x="3" y="3"/>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7" name="Freeform 9648">
                  <a:extLst>
                    <a:ext uri="{FF2B5EF4-FFF2-40B4-BE49-F238E27FC236}">
                      <a16:creationId xmlns:a16="http://schemas.microsoft.com/office/drawing/2014/main" id="{8543DE29-D5C1-435A-FE95-861EBD333222}"/>
                    </a:ext>
                  </a:extLst>
                </p:cNvPr>
                <p:cNvSpPr>
                  <a:spLocks/>
                </p:cNvSpPr>
                <p:nvPr/>
              </p:nvSpPr>
              <p:spPr bwMode="auto">
                <a:xfrm>
                  <a:off x="4214" y="2350"/>
                  <a:ext cx="2" cy="4"/>
                </a:xfrm>
                <a:custGeom>
                  <a:avLst/>
                  <a:gdLst>
                    <a:gd name="T0" fmla="*/ 1 w 3"/>
                    <a:gd name="T1" fmla="*/ 1 h 5"/>
                    <a:gd name="T2" fmla="*/ 1 w 3"/>
                    <a:gd name="T3" fmla="*/ 1 h 5"/>
                    <a:gd name="T4" fmla="*/ 1 w 3"/>
                    <a:gd name="T5" fmla="*/ 2 h 5"/>
                    <a:gd name="T6" fmla="*/ 1 w 3"/>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1"/>
                      </a:moveTo>
                      <a:cubicBezTo>
                        <a:pt x="0" y="1"/>
                        <a:pt x="1" y="1"/>
                        <a:pt x="2" y="1"/>
                      </a:cubicBezTo>
                      <a:cubicBezTo>
                        <a:pt x="2" y="2"/>
                        <a:pt x="3" y="4"/>
                        <a:pt x="2" y="5"/>
                      </a:cubicBezTo>
                      <a:cubicBezTo>
                        <a:pt x="2" y="4"/>
                        <a:pt x="2"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8" name="Freeform 9649">
                  <a:extLst>
                    <a:ext uri="{FF2B5EF4-FFF2-40B4-BE49-F238E27FC236}">
                      <a16:creationId xmlns:a16="http://schemas.microsoft.com/office/drawing/2014/main" id="{E667394A-3A06-1C3A-6351-725A18AB71AE}"/>
                    </a:ext>
                  </a:extLst>
                </p:cNvPr>
                <p:cNvSpPr>
                  <a:spLocks/>
                </p:cNvSpPr>
                <p:nvPr/>
              </p:nvSpPr>
              <p:spPr bwMode="auto">
                <a:xfrm>
                  <a:off x="4218" y="2344"/>
                  <a:ext cx="1" cy="6"/>
                </a:xfrm>
                <a:custGeom>
                  <a:avLst/>
                  <a:gdLst>
                    <a:gd name="T0" fmla="*/ 0 w 2"/>
                    <a:gd name="T1" fmla="*/ 0 h 7"/>
                    <a:gd name="T2" fmla="*/ 0 w 2"/>
                    <a:gd name="T3" fmla="*/ 3 h 7"/>
                    <a:gd name="T4" fmla="*/ 1 w 2"/>
                    <a:gd name="T5" fmla="*/ 3 h 7"/>
                    <a:gd name="T6" fmla="*/ 1 w 2"/>
                    <a:gd name="T7" fmla="*/ 3 h 7"/>
                    <a:gd name="T8" fmla="*/ 0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0" y="0"/>
                      </a:moveTo>
                      <a:cubicBezTo>
                        <a:pt x="0" y="1"/>
                        <a:pt x="0" y="2"/>
                        <a:pt x="0" y="3"/>
                      </a:cubicBezTo>
                      <a:cubicBezTo>
                        <a:pt x="0" y="3"/>
                        <a:pt x="1" y="7"/>
                        <a:pt x="2" y="6"/>
                      </a:cubicBezTo>
                      <a:cubicBezTo>
                        <a:pt x="2" y="5"/>
                        <a:pt x="1" y="4"/>
                        <a:pt x="1" y="4"/>
                      </a:cubicBezTo>
                      <a:cubicBezTo>
                        <a:pt x="1" y="3"/>
                        <a:pt x="0" y="1"/>
                        <a:pt x="0"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69" name="Freeform 9650">
                  <a:extLst>
                    <a:ext uri="{FF2B5EF4-FFF2-40B4-BE49-F238E27FC236}">
                      <a16:creationId xmlns:a16="http://schemas.microsoft.com/office/drawing/2014/main" id="{294310C2-2450-B36B-4953-DFDA8F3C1A27}"/>
                    </a:ext>
                  </a:extLst>
                </p:cNvPr>
                <p:cNvSpPr>
                  <a:spLocks/>
                </p:cNvSpPr>
                <p:nvPr/>
              </p:nvSpPr>
              <p:spPr bwMode="auto">
                <a:xfrm>
                  <a:off x="4214" y="2340"/>
                  <a:ext cx="2" cy="4"/>
                </a:xfrm>
                <a:custGeom>
                  <a:avLst/>
                  <a:gdLst>
                    <a:gd name="T0" fmla="*/ 0 w 2"/>
                    <a:gd name="T1" fmla="*/ 2 h 4"/>
                    <a:gd name="T2" fmla="*/ 2 w 2"/>
                    <a:gd name="T3" fmla="*/ 4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0" y="0"/>
                        <a:pt x="2" y="2"/>
                        <a:pt x="2" y="4"/>
                      </a:cubicBezTo>
                      <a:cubicBezTo>
                        <a:pt x="2" y="3"/>
                        <a:pt x="1" y="1"/>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0" name="Freeform 9651">
                  <a:extLst>
                    <a:ext uri="{FF2B5EF4-FFF2-40B4-BE49-F238E27FC236}">
                      <a16:creationId xmlns:a16="http://schemas.microsoft.com/office/drawing/2014/main" id="{C61C0858-0E1C-5322-E0CD-E87C0BFC5AF9}"/>
                    </a:ext>
                  </a:extLst>
                </p:cNvPr>
                <p:cNvSpPr>
                  <a:spLocks/>
                </p:cNvSpPr>
                <p:nvPr/>
              </p:nvSpPr>
              <p:spPr bwMode="auto">
                <a:xfrm>
                  <a:off x="4214" y="2358"/>
                  <a:ext cx="3" cy="5"/>
                </a:xfrm>
                <a:custGeom>
                  <a:avLst/>
                  <a:gdLst>
                    <a:gd name="T0" fmla="*/ 1 w 3"/>
                    <a:gd name="T1" fmla="*/ 0 h 6"/>
                    <a:gd name="T2" fmla="*/ 3 w 3"/>
                    <a:gd name="T3" fmla="*/ 3 h 6"/>
                    <a:gd name="T4" fmla="*/ 1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1" y="0"/>
                      </a:moveTo>
                      <a:cubicBezTo>
                        <a:pt x="0" y="0"/>
                        <a:pt x="2" y="6"/>
                        <a:pt x="3" y="4"/>
                      </a:cubicBezTo>
                      <a:cubicBezTo>
                        <a:pt x="2"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1" name="Freeform 9652">
                  <a:extLst>
                    <a:ext uri="{FF2B5EF4-FFF2-40B4-BE49-F238E27FC236}">
                      <a16:creationId xmlns:a16="http://schemas.microsoft.com/office/drawing/2014/main" id="{8BCDACC5-220E-063B-7C2D-ADC6BD1DDDFF}"/>
                    </a:ext>
                  </a:extLst>
                </p:cNvPr>
                <p:cNvSpPr>
                  <a:spLocks/>
                </p:cNvSpPr>
                <p:nvPr/>
              </p:nvSpPr>
              <p:spPr bwMode="auto">
                <a:xfrm>
                  <a:off x="4219" y="2353"/>
                  <a:ext cx="1" cy="5"/>
                </a:xfrm>
                <a:custGeom>
                  <a:avLst/>
                  <a:gdLst>
                    <a:gd name="T0" fmla="*/ 0 w 2"/>
                    <a:gd name="T1" fmla="*/ 2 h 6"/>
                    <a:gd name="T2" fmla="*/ 1 w 2"/>
                    <a:gd name="T3" fmla="*/ 3 h 6"/>
                    <a:gd name="T4" fmla="*/ 1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2" y="5"/>
                        <a:pt x="2" y="6"/>
                      </a:cubicBezTo>
                      <a:cubicBezTo>
                        <a:pt x="2" y="6"/>
                        <a:pt x="2" y="5"/>
                        <a:pt x="2" y="4"/>
                      </a:cubicBezTo>
                      <a:cubicBezTo>
                        <a:pt x="1" y="3"/>
                        <a:pt x="1"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2" name="Freeform 9653">
                  <a:extLst>
                    <a:ext uri="{FF2B5EF4-FFF2-40B4-BE49-F238E27FC236}">
                      <a16:creationId xmlns:a16="http://schemas.microsoft.com/office/drawing/2014/main" id="{E33E89AD-7B71-9378-5980-B910E609B77F}"/>
                    </a:ext>
                  </a:extLst>
                </p:cNvPr>
                <p:cNvSpPr>
                  <a:spLocks/>
                </p:cNvSpPr>
                <p:nvPr/>
              </p:nvSpPr>
              <p:spPr bwMode="auto">
                <a:xfrm>
                  <a:off x="4222" y="2348"/>
                  <a:ext cx="2" cy="5"/>
                </a:xfrm>
                <a:custGeom>
                  <a:avLst/>
                  <a:gdLst>
                    <a:gd name="T0" fmla="*/ 1 w 3"/>
                    <a:gd name="T1" fmla="*/ 0 h 5"/>
                    <a:gd name="T2" fmla="*/ 1 w 3"/>
                    <a:gd name="T3" fmla="*/ 4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4"/>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3" name="Freeform 9654">
                  <a:extLst>
                    <a:ext uri="{FF2B5EF4-FFF2-40B4-BE49-F238E27FC236}">
                      <a16:creationId xmlns:a16="http://schemas.microsoft.com/office/drawing/2014/main" id="{DF105131-D43A-1D5F-11D3-1927F5B1C276}"/>
                    </a:ext>
                  </a:extLst>
                </p:cNvPr>
                <p:cNvSpPr>
                  <a:spLocks/>
                </p:cNvSpPr>
                <p:nvPr/>
              </p:nvSpPr>
              <p:spPr bwMode="auto">
                <a:xfrm>
                  <a:off x="4220" y="2343"/>
                  <a:ext cx="2" cy="3"/>
                </a:xfrm>
                <a:custGeom>
                  <a:avLst/>
                  <a:gdLst>
                    <a:gd name="T0" fmla="*/ 0 w 2"/>
                    <a:gd name="T1" fmla="*/ 1 h 4"/>
                    <a:gd name="T2" fmla="*/ 2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2"/>
                        <a:pt x="2"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4" name="Freeform 9655">
                  <a:extLst>
                    <a:ext uri="{FF2B5EF4-FFF2-40B4-BE49-F238E27FC236}">
                      <a16:creationId xmlns:a16="http://schemas.microsoft.com/office/drawing/2014/main" id="{36A89A03-5BA3-D077-33F2-13554A3D3D27}"/>
                    </a:ext>
                  </a:extLst>
                </p:cNvPr>
                <p:cNvSpPr>
                  <a:spLocks/>
                </p:cNvSpPr>
                <p:nvPr/>
              </p:nvSpPr>
              <p:spPr bwMode="auto">
                <a:xfrm>
                  <a:off x="4219" y="2361"/>
                  <a:ext cx="3" cy="2"/>
                </a:xfrm>
                <a:custGeom>
                  <a:avLst/>
                  <a:gdLst>
                    <a:gd name="T0" fmla="*/ 0 w 3"/>
                    <a:gd name="T1" fmla="*/ 0 h 3"/>
                    <a:gd name="T2" fmla="*/ 3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2"/>
                        <a:pt x="3" y="3"/>
                        <a:pt x="3" y="1"/>
                      </a:cubicBezTo>
                      <a:cubicBezTo>
                        <a:pt x="2" y="1"/>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5" name="Freeform 9656">
                  <a:extLst>
                    <a:ext uri="{FF2B5EF4-FFF2-40B4-BE49-F238E27FC236}">
                      <a16:creationId xmlns:a16="http://schemas.microsoft.com/office/drawing/2014/main" id="{C2D62DC7-1ED0-843E-E8C6-3A4B3409EE89}"/>
                    </a:ext>
                  </a:extLst>
                </p:cNvPr>
                <p:cNvSpPr>
                  <a:spLocks/>
                </p:cNvSpPr>
                <p:nvPr/>
              </p:nvSpPr>
              <p:spPr bwMode="auto">
                <a:xfrm>
                  <a:off x="4224" y="2356"/>
                  <a:ext cx="1" cy="5"/>
                </a:xfrm>
                <a:custGeom>
                  <a:avLst/>
                  <a:gdLst>
                    <a:gd name="T0" fmla="*/ 0 w 2"/>
                    <a:gd name="T1" fmla="*/ 1 h 6"/>
                    <a:gd name="T2" fmla="*/ 0 w 2"/>
                    <a:gd name="T3" fmla="*/ 3 h 6"/>
                    <a:gd name="T4" fmla="*/ 1 w 2"/>
                    <a:gd name="T5" fmla="*/ 3 h 6"/>
                    <a:gd name="T6" fmla="*/ 0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1"/>
                      </a:moveTo>
                      <a:cubicBezTo>
                        <a:pt x="0" y="0"/>
                        <a:pt x="1" y="5"/>
                        <a:pt x="0" y="6"/>
                      </a:cubicBezTo>
                      <a:cubicBezTo>
                        <a:pt x="1" y="5"/>
                        <a:pt x="1" y="5"/>
                        <a:pt x="1" y="4"/>
                      </a:cubicBezTo>
                      <a:cubicBezTo>
                        <a:pt x="2" y="2"/>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6" name="Freeform 9657">
                  <a:extLst>
                    <a:ext uri="{FF2B5EF4-FFF2-40B4-BE49-F238E27FC236}">
                      <a16:creationId xmlns:a16="http://schemas.microsoft.com/office/drawing/2014/main" id="{BDCB0665-F349-A4BC-B548-730595394558}"/>
                    </a:ext>
                  </a:extLst>
                </p:cNvPr>
                <p:cNvSpPr>
                  <a:spLocks/>
                </p:cNvSpPr>
                <p:nvPr/>
              </p:nvSpPr>
              <p:spPr bwMode="auto">
                <a:xfrm>
                  <a:off x="4225" y="2354"/>
                  <a:ext cx="2" cy="4"/>
                </a:xfrm>
                <a:custGeom>
                  <a:avLst/>
                  <a:gdLst>
                    <a:gd name="T0" fmla="*/ 1 w 2"/>
                    <a:gd name="T1" fmla="*/ 0 h 4"/>
                    <a:gd name="T2" fmla="*/ 1 w 2"/>
                    <a:gd name="T3" fmla="*/ 4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1" y="1"/>
                        <a:pt x="2" y="3"/>
                        <a:pt x="1" y="4"/>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7" name="Freeform 9658">
                  <a:extLst>
                    <a:ext uri="{FF2B5EF4-FFF2-40B4-BE49-F238E27FC236}">
                      <a16:creationId xmlns:a16="http://schemas.microsoft.com/office/drawing/2014/main" id="{2135FB85-61FA-8186-08BC-2BED1E2A0F4F}"/>
                    </a:ext>
                  </a:extLst>
                </p:cNvPr>
                <p:cNvSpPr>
                  <a:spLocks/>
                </p:cNvSpPr>
                <p:nvPr/>
              </p:nvSpPr>
              <p:spPr bwMode="auto">
                <a:xfrm>
                  <a:off x="4181" y="2270"/>
                  <a:ext cx="17" cy="41"/>
                </a:xfrm>
                <a:custGeom>
                  <a:avLst/>
                  <a:gdLst>
                    <a:gd name="T0" fmla="*/ 5 w 21"/>
                    <a:gd name="T1" fmla="*/ 2 h 49"/>
                    <a:gd name="T2" fmla="*/ 6 w 21"/>
                    <a:gd name="T3" fmla="*/ 3 h 49"/>
                    <a:gd name="T4" fmla="*/ 7 w 21"/>
                    <a:gd name="T5" fmla="*/ 5 h 49"/>
                    <a:gd name="T6" fmla="*/ 8 w 21"/>
                    <a:gd name="T7" fmla="*/ 8 h 49"/>
                    <a:gd name="T8" fmla="*/ 9 w 21"/>
                    <a:gd name="T9" fmla="*/ 12 h 49"/>
                    <a:gd name="T10" fmla="*/ 9 w 21"/>
                    <a:gd name="T11" fmla="*/ 15 h 49"/>
                    <a:gd name="T12" fmla="*/ 9 w 21"/>
                    <a:gd name="T13" fmla="*/ 16 h 49"/>
                    <a:gd name="T14" fmla="*/ 8 w 21"/>
                    <a:gd name="T15" fmla="*/ 19 h 49"/>
                    <a:gd name="T16" fmla="*/ 7 w 21"/>
                    <a:gd name="T17" fmla="*/ 21 h 49"/>
                    <a:gd name="T18" fmla="*/ 6 w 21"/>
                    <a:gd name="T19" fmla="*/ 23 h 49"/>
                    <a:gd name="T20" fmla="*/ 5 w 21"/>
                    <a:gd name="T21" fmla="*/ 23 h 49"/>
                    <a:gd name="T22" fmla="*/ 4 w 21"/>
                    <a:gd name="T23" fmla="*/ 23 h 49"/>
                    <a:gd name="T24" fmla="*/ 3 w 21"/>
                    <a:gd name="T25" fmla="*/ 23 h 49"/>
                    <a:gd name="T26" fmla="*/ 2 w 21"/>
                    <a:gd name="T27" fmla="*/ 21 h 49"/>
                    <a:gd name="T28" fmla="*/ 2 w 21"/>
                    <a:gd name="T29" fmla="*/ 19 h 49"/>
                    <a:gd name="T30" fmla="*/ 2 w 21"/>
                    <a:gd name="T31" fmla="*/ 17 h 49"/>
                    <a:gd name="T32" fmla="*/ 1 w 21"/>
                    <a:gd name="T33" fmla="*/ 15 h 49"/>
                    <a:gd name="T34" fmla="*/ 1 w 21"/>
                    <a:gd name="T35" fmla="*/ 13 h 49"/>
                    <a:gd name="T36" fmla="*/ 1 w 21"/>
                    <a:gd name="T37" fmla="*/ 10 h 49"/>
                    <a:gd name="T38" fmla="*/ 1 w 21"/>
                    <a:gd name="T39" fmla="*/ 7 h 49"/>
                    <a:gd name="T40" fmla="*/ 2 w 21"/>
                    <a:gd name="T41" fmla="*/ 5 h 49"/>
                    <a:gd name="T42" fmla="*/ 2 w 21"/>
                    <a:gd name="T43" fmla="*/ 3 h 49"/>
                    <a:gd name="T44" fmla="*/ 2 w 21"/>
                    <a:gd name="T45" fmla="*/ 3 h 49"/>
                    <a:gd name="T46" fmla="*/ 4 w 21"/>
                    <a:gd name="T47" fmla="*/ 2 h 49"/>
                    <a:gd name="T48" fmla="*/ 5 w 21"/>
                    <a:gd name="T49" fmla="*/ 2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49">
                      <a:moveTo>
                        <a:pt x="12" y="2"/>
                      </a:moveTo>
                      <a:cubicBezTo>
                        <a:pt x="13" y="5"/>
                        <a:pt x="14" y="3"/>
                        <a:pt x="15" y="5"/>
                      </a:cubicBezTo>
                      <a:cubicBezTo>
                        <a:pt x="15" y="8"/>
                        <a:pt x="17" y="7"/>
                        <a:pt x="17" y="9"/>
                      </a:cubicBezTo>
                      <a:cubicBezTo>
                        <a:pt x="17" y="13"/>
                        <a:pt x="19" y="13"/>
                        <a:pt x="19" y="15"/>
                      </a:cubicBezTo>
                      <a:cubicBezTo>
                        <a:pt x="19" y="18"/>
                        <a:pt x="21" y="21"/>
                        <a:pt x="20" y="24"/>
                      </a:cubicBezTo>
                      <a:cubicBezTo>
                        <a:pt x="20" y="26"/>
                        <a:pt x="21" y="29"/>
                        <a:pt x="20" y="30"/>
                      </a:cubicBezTo>
                      <a:cubicBezTo>
                        <a:pt x="20" y="30"/>
                        <a:pt x="21" y="33"/>
                        <a:pt x="20" y="34"/>
                      </a:cubicBezTo>
                      <a:cubicBezTo>
                        <a:pt x="19" y="35"/>
                        <a:pt x="20" y="39"/>
                        <a:pt x="19" y="38"/>
                      </a:cubicBezTo>
                      <a:cubicBezTo>
                        <a:pt x="18" y="38"/>
                        <a:pt x="18" y="44"/>
                        <a:pt x="17" y="43"/>
                      </a:cubicBezTo>
                      <a:cubicBezTo>
                        <a:pt x="16" y="42"/>
                        <a:pt x="16" y="47"/>
                        <a:pt x="15" y="45"/>
                      </a:cubicBezTo>
                      <a:cubicBezTo>
                        <a:pt x="14" y="44"/>
                        <a:pt x="13" y="49"/>
                        <a:pt x="12" y="47"/>
                      </a:cubicBezTo>
                      <a:cubicBezTo>
                        <a:pt x="11" y="46"/>
                        <a:pt x="10" y="49"/>
                        <a:pt x="9" y="46"/>
                      </a:cubicBezTo>
                      <a:cubicBezTo>
                        <a:pt x="9" y="45"/>
                        <a:pt x="8" y="47"/>
                        <a:pt x="8" y="45"/>
                      </a:cubicBezTo>
                      <a:cubicBezTo>
                        <a:pt x="7" y="44"/>
                        <a:pt x="6" y="45"/>
                        <a:pt x="6" y="43"/>
                      </a:cubicBezTo>
                      <a:cubicBezTo>
                        <a:pt x="6" y="41"/>
                        <a:pt x="4" y="42"/>
                        <a:pt x="4" y="40"/>
                      </a:cubicBezTo>
                      <a:cubicBezTo>
                        <a:pt x="4" y="38"/>
                        <a:pt x="3" y="38"/>
                        <a:pt x="2" y="35"/>
                      </a:cubicBezTo>
                      <a:cubicBezTo>
                        <a:pt x="2" y="34"/>
                        <a:pt x="1" y="33"/>
                        <a:pt x="1" y="30"/>
                      </a:cubicBezTo>
                      <a:cubicBezTo>
                        <a:pt x="2" y="29"/>
                        <a:pt x="0" y="27"/>
                        <a:pt x="1" y="25"/>
                      </a:cubicBezTo>
                      <a:cubicBezTo>
                        <a:pt x="1" y="23"/>
                        <a:pt x="0" y="21"/>
                        <a:pt x="1" y="20"/>
                      </a:cubicBezTo>
                      <a:cubicBezTo>
                        <a:pt x="2" y="18"/>
                        <a:pt x="0" y="14"/>
                        <a:pt x="1" y="13"/>
                      </a:cubicBezTo>
                      <a:cubicBezTo>
                        <a:pt x="2" y="13"/>
                        <a:pt x="2" y="10"/>
                        <a:pt x="2" y="9"/>
                      </a:cubicBezTo>
                      <a:cubicBezTo>
                        <a:pt x="4" y="8"/>
                        <a:pt x="3" y="5"/>
                        <a:pt x="4" y="5"/>
                      </a:cubicBezTo>
                      <a:cubicBezTo>
                        <a:pt x="5" y="5"/>
                        <a:pt x="6" y="2"/>
                        <a:pt x="6" y="3"/>
                      </a:cubicBezTo>
                      <a:cubicBezTo>
                        <a:pt x="8" y="4"/>
                        <a:pt x="8" y="0"/>
                        <a:pt x="9" y="2"/>
                      </a:cubicBezTo>
                      <a:cubicBezTo>
                        <a:pt x="10" y="4"/>
                        <a:pt x="11" y="1"/>
                        <a:pt x="1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8" name="Freeform 9659">
                  <a:extLst>
                    <a:ext uri="{FF2B5EF4-FFF2-40B4-BE49-F238E27FC236}">
                      <a16:creationId xmlns:a16="http://schemas.microsoft.com/office/drawing/2014/main" id="{75CD92B4-F045-0CB2-F409-A98C8A49A80E}"/>
                    </a:ext>
                  </a:extLst>
                </p:cNvPr>
                <p:cNvSpPr>
                  <a:spLocks/>
                </p:cNvSpPr>
                <p:nvPr/>
              </p:nvSpPr>
              <p:spPr bwMode="auto">
                <a:xfrm>
                  <a:off x="4181" y="2273"/>
                  <a:ext cx="16" cy="38"/>
                </a:xfrm>
                <a:custGeom>
                  <a:avLst/>
                  <a:gdLst>
                    <a:gd name="T0" fmla="*/ 8 w 20"/>
                    <a:gd name="T1" fmla="*/ 16 h 45"/>
                    <a:gd name="T2" fmla="*/ 6 w 20"/>
                    <a:gd name="T3" fmla="*/ 16 h 45"/>
                    <a:gd name="T4" fmla="*/ 5 w 20"/>
                    <a:gd name="T5" fmla="*/ 16 h 45"/>
                    <a:gd name="T6" fmla="*/ 5 w 20"/>
                    <a:gd name="T7" fmla="*/ 15 h 45"/>
                    <a:gd name="T8" fmla="*/ 4 w 20"/>
                    <a:gd name="T9" fmla="*/ 14 h 45"/>
                    <a:gd name="T10" fmla="*/ 3 w 20"/>
                    <a:gd name="T11" fmla="*/ 13 h 45"/>
                    <a:gd name="T12" fmla="*/ 2 w 20"/>
                    <a:gd name="T13" fmla="*/ 11 h 45"/>
                    <a:gd name="T14" fmla="*/ 2 w 20"/>
                    <a:gd name="T15" fmla="*/ 8 h 45"/>
                    <a:gd name="T16" fmla="*/ 2 w 20"/>
                    <a:gd name="T17" fmla="*/ 5 h 45"/>
                    <a:gd name="T18" fmla="*/ 2 w 20"/>
                    <a:gd name="T19" fmla="*/ 3 h 45"/>
                    <a:gd name="T20" fmla="*/ 2 w 20"/>
                    <a:gd name="T21" fmla="*/ 0 h 45"/>
                    <a:gd name="T22" fmla="*/ 2 w 20"/>
                    <a:gd name="T23" fmla="*/ 1 h 45"/>
                    <a:gd name="T24" fmla="*/ 2 w 20"/>
                    <a:gd name="T25" fmla="*/ 3 h 45"/>
                    <a:gd name="T26" fmla="*/ 1 w 20"/>
                    <a:gd name="T27" fmla="*/ 5 h 45"/>
                    <a:gd name="T28" fmla="*/ 1 w 20"/>
                    <a:gd name="T29" fmla="*/ 8 h 45"/>
                    <a:gd name="T30" fmla="*/ 1 w 20"/>
                    <a:gd name="T31" fmla="*/ 11 h 45"/>
                    <a:gd name="T32" fmla="*/ 1 w 20"/>
                    <a:gd name="T33" fmla="*/ 14 h 45"/>
                    <a:gd name="T34" fmla="*/ 2 w 20"/>
                    <a:gd name="T35" fmla="*/ 16 h 45"/>
                    <a:gd name="T36" fmla="*/ 2 w 20"/>
                    <a:gd name="T37" fmla="*/ 18 h 45"/>
                    <a:gd name="T38" fmla="*/ 2 w 20"/>
                    <a:gd name="T39" fmla="*/ 20 h 45"/>
                    <a:gd name="T40" fmla="*/ 3 w 20"/>
                    <a:gd name="T41" fmla="*/ 21 h 45"/>
                    <a:gd name="T42" fmla="*/ 4 w 20"/>
                    <a:gd name="T43" fmla="*/ 21 h 45"/>
                    <a:gd name="T44" fmla="*/ 5 w 20"/>
                    <a:gd name="T45" fmla="*/ 21 h 45"/>
                    <a:gd name="T46" fmla="*/ 6 w 20"/>
                    <a:gd name="T47" fmla="*/ 21 h 45"/>
                    <a:gd name="T48" fmla="*/ 7 w 20"/>
                    <a:gd name="T49" fmla="*/ 20 h 45"/>
                    <a:gd name="T50" fmla="*/ 8 w 20"/>
                    <a:gd name="T51" fmla="*/ 17 h 45"/>
                    <a:gd name="T52" fmla="*/ 8 w 20"/>
                    <a:gd name="T53" fmla="*/ 16 h 45"/>
                    <a:gd name="T54" fmla="*/ 8 w 20"/>
                    <a:gd name="T55" fmla="*/ 16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45">
                      <a:moveTo>
                        <a:pt x="19" y="31"/>
                      </a:moveTo>
                      <a:cubicBezTo>
                        <a:pt x="18" y="30"/>
                        <a:pt x="17" y="34"/>
                        <a:pt x="16" y="32"/>
                      </a:cubicBezTo>
                      <a:cubicBezTo>
                        <a:pt x="15" y="31"/>
                        <a:pt x="14" y="34"/>
                        <a:pt x="13" y="32"/>
                      </a:cubicBezTo>
                      <a:cubicBezTo>
                        <a:pt x="13" y="30"/>
                        <a:pt x="12" y="32"/>
                        <a:pt x="12" y="30"/>
                      </a:cubicBezTo>
                      <a:cubicBezTo>
                        <a:pt x="11" y="29"/>
                        <a:pt x="10" y="30"/>
                        <a:pt x="10" y="28"/>
                      </a:cubicBezTo>
                      <a:cubicBezTo>
                        <a:pt x="10" y="26"/>
                        <a:pt x="8" y="27"/>
                        <a:pt x="8" y="25"/>
                      </a:cubicBezTo>
                      <a:cubicBezTo>
                        <a:pt x="8" y="23"/>
                        <a:pt x="7" y="23"/>
                        <a:pt x="6" y="21"/>
                      </a:cubicBezTo>
                      <a:cubicBezTo>
                        <a:pt x="6" y="19"/>
                        <a:pt x="5" y="18"/>
                        <a:pt x="5" y="16"/>
                      </a:cubicBezTo>
                      <a:cubicBezTo>
                        <a:pt x="6" y="14"/>
                        <a:pt x="4" y="12"/>
                        <a:pt x="5" y="10"/>
                      </a:cubicBezTo>
                      <a:cubicBezTo>
                        <a:pt x="5" y="8"/>
                        <a:pt x="4" y="6"/>
                        <a:pt x="5" y="5"/>
                      </a:cubicBezTo>
                      <a:cubicBezTo>
                        <a:pt x="5" y="4"/>
                        <a:pt x="5" y="2"/>
                        <a:pt x="5" y="0"/>
                      </a:cubicBezTo>
                      <a:cubicBezTo>
                        <a:pt x="4" y="1"/>
                        <a:pt x="4" y="1"/>
                        <a:pt x="4" y="1"/>
                      </a:cubicBezTo>
                      <a:cubicBezTo>
                        <a:pt x="3" y="1"/>
                        <a:pt x="4" y="4"/>
                        <a:pt x="2" y="5"/>
                      </a:cubicBezTo>
                      <a:cubicBezTo>
                        <a:pt x="2" y="6"/>
                        <a:pt x="2" y="9"/>
                        <a:pt x="1" y="9"/>
                      </a:cubicBezTo>
                      <a:cubicBezTo>
                        <a:pt x="0" y="10"/>
                        <a:pt x="2" y="14"/>
                        <a:pt x="1" y="16"/>
                      </a:cubicBezTo>
                      <a:cubicBezTo>
                        <a:pt x="0" y="17"/>
                        <a:pt x="1" y="19"/>
                        <a:pt x="1" y="21"/>
                      </a:cubicBezTo>
                      <a:cubicBezTo>
                        <a:pt x="0" y="23"/>
                        <a:pt x="2" y="25"/>
                        <a:pt x="1" y="26"/>
                      </a:cubicBezTo>
                      <a:cubicBezTo>
                        <a:pt x="1" y="29"/>
                        <a:pt x="2" y="30"/>
                        <a:pt x="2" y="31"/>
                      </a:cubicBezTo>
                      <a:cubicBezTo>
                        <a:pt x="3" y="34"/>
                        <a:pt x="4" y="34"/>
                        <a:pt x="4" y="36"/>
                      </a:cubicBezTo>
                      <a:cubicBezTo>
                        <a:pt x="4" y="38"/>
                        <a:pt x="6" y="37"/>
                        <a:pt x="6" y="39"/>
                      </a:cubicBezTo>
                      <a:cubicBezTo>
                        <a:pt x="6" y="41"/>
                        <a:pt x="7" y="40"/>
                        <a:pt x="8" y="41"/>
                      </a:cubicBezTo>
                      <a:cubicBezTo>
                        <a:pt x="8" y="43"/>
                        <a:pt x="9" y="41"/>
                        <a:pt x="9" y="42"/>
                      </a:cubicBezTo>
                      <a:cubicBezTo>
                        <a:pt x="10" y="45"/>
                        <a:pt x="11" y="42"/>
                        <a:pt x="12" y="43"/>
                      </a:cubicBezTo>
                      <a:cubicBezTo>
                        <a:pt x="13" y="45"/>
                        <a:pt x="14" y="40"/>
                        <a:pt x="15" y="41"/>
                      </a:cubicBezTo>
                      <a:cubicBezTo>
                        <a:pt x="16" y="43"/>
                        <a:pt x="16" y="38"/>
                        <a:pt x="17" y="39"/>
                      </a:cubicBezTo>
                      <a:cubicBezTo>
                        <a:pt x="18" y="40"/>
                        <a:pt x="18" y="34"/>
                        <a:pt x="19" y="34"/>
                      </a:cubicBezTo>
                      <a:cubicBezTo>
                        <a:pt x="20" y="35"/>
                        <a:pt x="19" y="32"/>
                        <a:pt x="20" y="31"/>
                      </a:cubicBezTo>
                      <a:lnTo>
                        <a:pt x="19" y="31"/>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79" name="Freeform 9660">
                  <a:extLst>
                    <a:ext uri="{FF2B5EF4-FFF2-40B4-BE49-F238E27FC236}">
                      <a16:creationId xmlns:a16="http://schemas.microsoft.com/office/drawing/2014/main" id="{6B6F9309-8465-B1FF-6003-71DBDD9685C5}"/>
                    </a:ext>
                  </a:extLst>
                </p:cNvPr>
                <p:cNvSpPr>
                  <a:spLocks/>
                </p:cNvSpPr>
                <p:nvPr/>
              </p:nvSpPr>
              <p:spPr bwMode="auto">
                <a:xfrm>
                  <a:off x="4181" y="2289"/>
                  <a:ext cx="16" cy="22"/>
                </a:xfrm>
                <a:custGeom>
                  <a:avLst/>
                  <a:gdLst>
                    <a:gd name="T0" fmla="*/ 8 w 20"/>
                    <a:gd name="T1" fmla="*/ 6 h 26"/>
                    <a:gd name="T2" fmla="*/ 7 w 20"/>
                    <a:gd name="T3" fmla="*/ 6 h 26"/>
                    <a:gd name="T4" fmla="*/ 7 w 20"/>
                    <a:gd name="T5" fmla="*/ 8 h 26"/>
                    <a:gd name="T6" fmla="*/ 6 w 20"/>
                    <a:gd name="T7" fmla="*/ 9 h 26"/>
                    <a:gd name="T8" fmla="*/ 5 w 20"/>
                    <a:gd name="T9" fmla="*/ 10 h 26"/>
                    <a:gd name="T10" fmla="*/ 4 w 20"/>
                    <a:gd name="T11" fmla="*/ 10 h 26"/>
                    <a:gd name="T12" fmla="*/ 3 w 20"/>
                    <a:gd name="T13" fmla="*/ 9 h 26"/>
                    <a:gd name="T14" fmla="*/ 2 w 20"/>
                    <a:gd name="T15" fmla="*/ 8 h 26"/>
                    <a:gd name="T16" fmla="*/ 2 w 20"/>
                    <a:gd name="T17" fmla="*/ 6 h 26"/>
                    <a:gd name="T18" fmla="*/ 2 w 20"/>
                    <a:gd name="T19" fmla="*/ 4 h 26"/>
                    <a:gd name="T20" fmla="*/ 1 w 20"/>
                    <a:gd name="T21" fmla="*/ 3 h 26"/>
                    <a:gd name="T22" fmla="*/ 1 w 20"/>
                    <a:gd name="T23" fmla="*/ 0 h 26"/>
                    <a:gd name="T24" fmla="*/ 1 w 20"/>
                    <a:gd name="T25" fmla="*/ 2 h 26"/>
                    <a:gd name="T26" fmla="*/ 1 w 20"/>
                    <a:gd name="T27" fmla="*/ 3 h 26"/>
                    <a:gd name="T28" fmla="*/ 2 w 20"/>
                    <a:gd name="T29" fmla="*/ 6 h 26"/>
                    <a:gd name="T30" fmla="*/ 2 w 20"/>
                    <a:gd name="T31" fmla="*/ 8 h 26"/>
                    <a:gd name="T32" fmla="*/ 2 w 20"/>
                    <a:gd name="T33" fmla="*/ 10 h 26"/>
                    <a:gd name="T34" fmla="*/ 3 w 20"/>
                    <a:gd name="T35" fmla="*/ 12 h 26"/>
                    <a:gd name="T36" fmla="*/ 4 w 20"/>
                    <a:gd name="T37" fmla="*/ 12 h 26"/>
                    <a:gd name="T38" fmla="*/ 5 w 20"/>
                    <a:gd name="T39" fmla="*/ 12 h 26"/>
                    <a:gd name="T40" fmla="*/ 6 w 20"/>
                    <a:gd name="T41" fmla="*/ 12 h 26"/>
                    <a:gd name="T42" fmla="*/ 7 w 20"/>
                    <a:gd name="T43" fmla="*/ 10 h 26"/>
                    <a:gd name="T44" fmla="*/ 8 w 20"/>
                    <a:gd name="T45" fmla="*/ 8 h 26"/>
                    <a:gd name="T46" fmla="*/ 8 w 20"/>
                    <a:gd name="T47" fmla="*/ 6 h 26"/>
                    <a:gd name="T48" fmla="*/ 8 w 20"/>
                    <a:gd name="T49" fmla="*/ 6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26">
                      <a:moveTo>
                        <a:pt x="19" y="12"/>
                      </a:moveTo>
                      <a:cubicBezTo>
                        <a:pt x="18" y="12"/>
                        <a:pt x="18" y="12"/>
                        <a:pt x="18" y="12"/>
                      </a:cubicBezTo>
                      <a:cubicBezTo>
                        <a:pt x="18" y="13"/>
                        <a:pt x="18" y="16"/>
                        <a:pt x="17" y="16"/>
                      </a:cubicBezTo>
                      <a:cubicBezTo>
                        <a:pt x="16" y="15"/>
                        <a:pt x="16" y="20"/>
                        <a:pt x="15" y="18"/>
                      </a:cubicBezTo>
                      <a:cubicBezTo>
                        <a:pt x="14" y="17"/>
                        <a:pt x="13" y="22"/>
                        <a:pt x="12" y="20"/>
                      </a:cubicBezTo>
                      <a:cubicBezTo>
                        <a:pt x="11" y="19"/>
                        <a:pt x="10" y="22"/>
                        <a:pt x="9" y="19"/>
                      </a:cubicBezTo>
                      <a:cubicBezTo>
                        <a:pt x="9" y="18"/>
                        <a:pt x="8" y="20"/>
                        <a:pt x="7" y="18"/>
                      </a:cubicBezTo>
                      <a:cubicBezTo>
                        <a:pt x="7" y="17"/>
                        <a:pt x="6" y="18"/>
                        <a:pt x="6" y="16"/>
                      </a:cubicBezTo>
                      <a:cubicBezTo>
                        <a:pt x="5" y="14"/>
                        <a:pt x="4" y="15"/>
                        <a:pt x="4" y="12"/>
                      </a:cubicBezTo>
                      <a:cubicBezTo>
                        <a:pt x="4" y="11"/>
                        <a:pt x="2" y="11"/>
                        <a:pt x="2" y="8"/>
                      </a:cubicBezTo>
                      <a:cubicBezTo>
                        <a:pt x="2" y="7"/>
                        <a:pt x="1" y="6"/>
                        <a:pt x="1" y="3"/>
                      </a:cubicBezTo>
                      <a:cubicBezTo>
                        <a:pt x="1" y="2"/>
                        <a:pt x="1" y="1"/>
                        <a:pt x="1" y="0"/>
                      </a:cubicBezTo>
                      <a:cubicBezTo>
                        <a:pt x="1" y="1"/>
                        <a:pt x="1" y="1"/>
                        <a:pt x="1" y="2"/>
                      </a:cubicBezTo>
                      <a:cubicBezTo>
                        <a:pt x="0" y="4"/>
                        <a:pt x="2" y="6"/>
                        <a:pt x="1" y="7"/>
                      </a:cubicBezTo>
                      <a:cubicBezTo>
                        <a:pt x="1" y="10"/>
                        <a:pt x="2" y="11"/>
                        <a:pt x="2" y="12"/>
                      </a:cubicBezTo>
                      <a:cubicBezTo>
                        <a:pt x="3" y="15"/>
                        <a:pt x="4" y="15"/>
                        <a:pt x="4" y="17"/>
                      </a:cubicBezTo>
                      <a:cubicBezTo>
                        <a:pt x="4" y="19"/>
                        <a:pt x="6" y="18"/>
                        <a:pt x="6" y="20"/>
                      </a:cubicBezTo>
                      <a:cubicBezTo>
                        <a:pt x="6" y="22"/>
                        <a:pt x="7" y="21"/>
                        <a:pt x="8" y="22"/>
                      </a:cubicBezTo>
                      <a:cubicBezTo>
                        <a:pt x="8" y="24"/>
                        <a:pt x="9" y="22"/>
                        <a:pt x="9" y="23"/>
                      </a:cubicBezTo>
                      <a:cubicBezTo>
                        <a:pt x="10" y="26"/>
                        <a:pt x="11" y="23"/>
                        <a:pt x="12" y="24"/>
                      </a:cubicBezTo>
                      <a:cubicBezTo>
                        <a:pt x="13" y="26"/>
                        <a:pt x="14" y="21"/>
                        <a:pt x="15" y="22"/>
                      </a:cubicBezTo>
                      <a:cubicBezTo>
                        <a:pt x="16" y="24"/>
                        <a:pt x="16" y="19"/>
                        <a:pt x="17" y="20"/>
                      </a:cubicBezTo>
                      <a:cubicBezTo>
                        <a:pt x="18" y="21"/>
                        <a:pt x="18" y="15"/>
                        <a:pt x="19" y="15"/>
                      </a:cubicBezTo>
                      <a:cubicBezTo>
                        <a:pt x="20" y="16"/>
                        <a:pt x="19" y="13"/>
                        <a:pt x="20" y="12"/>
                      </a:cubicBezTo>
                      <a:lnTo>
                        <a:pt x="19" y="12"/>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0" name="Freeform 9661">
                  <a:extLst>
                    <a:ext uri="{FF2B5EF4-FFF2-40B4-BE49-F238E27FC236}">
                      <a16:creationId xmlns:a16="http://schemas.microsoft.com/office/drawing/2014/main" id="{D464B2AA-9A00-48F1-2C70-5C53649200CD}"/>
                    </a:ext>
                  </a:extLst>
                </p:cNvPr>
                <p:cNvSpPr>
                  <a:spLocks/>
                </p:cNvSpPr>
                <p:nvPr/>
              </p:nvSpPr>
              <p:spPr bwMode="auto">
                <a:xfrm>
                  <a:off x="4185" y="2281"/>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1" y="3"/>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1" name="Freeform 9662">
                  <a:extLst>
                    <a:ext uri="{FF2B5EF4-FFF2-40B4-BE49-F238E27FC236}">
                      <a16:creationId xmlns:a16="http://schemas.microsoft.com/office/drawing/2014/main" id="{2E300980-6EED-774E-6B69-43DF08085332}"/>
                    </a:ext>
                  </a:extLst>
                </p:cNvPr>
                <p:cNvSpPr>
                  <a:spLocks/>
                </p:cNvSpPr>
                <p:nvPr/>
              </p:nvSpPr>
              <p:spPr bwMode="auto">
                <a:xfrm>
                  <a:off x="4186" y="2277"/>
                  <a:ext cx="2" cy="3"/>
                </a:xfrm>
                <a:custGeom>
                  <a:avLst/>
                  <a:gdLst>
                    <a:gd name="T0" fmla="*/ 1 w 2"/>
                    <a:gd name="T1" fmla="*/ 0 h 4"/>
                    <a:gd name="T2" fmla="*/ 2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2" y="3"/>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2" name="Freeform 9663">
                  <a:extLst>
                    <a:ext uri="{FF2B5EF4-FFF2-40B4-BE49-F238E27FC236}">
                      <a16:creationId xmlns:a16="http://schemas.microsoft.com/office/drawing/2014/main" id="{CE1EC959-20FF-2AB9-F295-1D8D512C80DD}"/>
                    </a:ext>
                  </a:extLst>
                </p:cNvPr>
                <p:cNvSpPr>
                  <a:spLocks/>
                </p:cNvSpPr>
                <p:nvPr/>
              </p:nvSpPr>
              <p:spPr bwMode="auto">
                <a:xfrm>
                  <a:off x="4188" y="2284"/>
                  <a:ext cx="2" cy="3"/>
                </a:xfrm>
                <a:custGeom>
                  <a:avLst/>
                  <a:gdLst>
                    <a:gd name="T0" fmla="*/ 0 w 2"/>
                    <a:gd name="T1" fmla="*/ 0 h 4"/>
                    <a:gd name="T2" fmla="*/ 1 w 2"/>
                    <a:gd name="T3" fmla="*/ 0 h 4"/>
                    <a:gd name="T4" fmla="*/ 1 w 2"/>
                    <a:gd name="T5" fmla="*/ 2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0" y="0"/>
                        <a:pt x="1" y="0"/>
                        <a:pt x="1" y="0"/>
                      </a:cubicBezTo>
                      <a:cubicBezTo>
                        <a:pt x="1" y="1"/>
                        <a:pt x="2" y="3"/>
                        <a:pt x="1" y="4"/>
                      </a:cubicBezTo>
                      <a:cubicBezTo>
                        <a:pt x="1" y="3"/>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3" name="Freeform 9664">
                  <a:extLst>
                    <a:ext uri="{FF2B5EF4-FFF2-40B4-BE49-F238E27FC236}">
                      <a16:creationId xmlns:a16="http://schemas.microsoft.com/office/drawing/2014/main" id="{B5D4B431-CBD7-4349-C94F-5D70061329B1}"/>
                    </a:ext>
                  </a:extLst>
                </p:cNvPr>
                <p:cNvSpPr>
                  <a:spLocks/>
                </p:cNvSpPr>
                <p:nvPr/>
              </p:nvSpPr>
              <p:spPr bwMode="auto">
                <a:xfrm>
                  <a:off x="4190" y="2278"/>
                  <a:ext cx="1" cy="5"/>
                </a:xfrm>
                <a:custGeom>
                  <a:avLst/>
                  <a:gdLst>
                    <a:gd name="T0" fmla="*/ 0 w 1"/>
                    <a:gd name="T1" fmla="*/ 0 h 7"/>
                    <a:gd name="T2" fmla="*/ 0 w 1"/>
                    <a:gd name="T3" fmla="*/ 1 h 7"/>
                    <a:gd name="T4" fmla="*/ 1 w 1"/>
                    <a:gd name="T5" fmla="*/ 1 h 7"/>
                    <a:gd name="T6" fmla="*/ 1 w 1"/>
                    <a:gd name="T7" fmla="*/ 1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0" y="1"/>
                        <a:pt x="0" y="2"/>
                        <a:pt x="0" y="3"/>
                      </a:cubicBezTo>
                      <a:cubicBezTo>
                        <a:pt x="0" y="3"/>
                        <a:pt x="1" y="7"/>
                        <a:pt x="1" y="6"/>
                      </a:cubicBezTo>
                      <a:cubicBezTo>
                        <a:pt x="1" y="5"/>
                        <a:pt x="1" y="5"/>
                        <a:pt x="1" y="4"/>
                      </a:cubicBezTo>
                      <a:cubicBezTo>
                        <a:pt x="0"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4" name="Freeform 9665">
                  <a:extLst>
                    <a:ext uri="{FF2B5EF4-FFF2-40B4-BE49-F238E27FC236}">
                      <a16:creationId xmlns:a16="http://schemas.microsoft.com/office/drawing/2014/main" id="{31F03DBD-DEB6-500E-739E-2090A002EEEC}"/>
                    </a:ext>
                  </a:extLst>
                </p:cNvPr>
                <p:cNvSpPr>
                  <a:spLocks/>
                </p:cNvSpPr>
                <p:nvPr/>
              </p:nvSpPr>
              <p:spPr bwMode="auto">
                <a:xfrm>
                  <a:off x="4188" y="2273"/>
                  <a:ext cx="2" cy="4"/>
                </a:xfrm>
                <a:custGeom>
                  <a:avLst/>
                  <a:gdLst>
                    <a:gd name="T0" fmla="*/ 0 w 2"/>
                    <a:gd name="T1" fmla="*/ 2 h 4"/>
                    <a:gd name="T2" fmla="*/ 2 w 2"/>
                    <a:gd name="T3" fmla="*/ 4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0" y="0"/>
                        <a:pt x="2" y="2"/>
                        <a:pt x="2" y="4"/>
                      </a:cubicBezTo>
                      <a:cubicBezTo>
                        <a:pt x="1"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5" name="Freeform 9666">
                  <a:extLst>
                    <a:ext uri="{FF2B5EF4-FFF2-40B4-BE49-F238E27FC236}">
                      <a16:creationId xmlns:a16="http://schemas.microsoft.com/office/drawing/2014/main" id="{6ABA5F13-4656-A2ED-DF5B-21DC2301D0C9}"/>
                    </a:ext>
                  </a:extLst>
                </p:cNvPr>
                <p:cNvSpPr>
                  <a:spLocks/>
                </p:cNvSpPr>
                <p:nvPr/>
              </p:nvSpPr>
              <p:spPr bwMode="auto">
                <a:xfrm>
                  <a:off x="4188" y="2292"/>
                  <a:ext cx="2" cy="4"/>
                </a:xfrm>
                <a:custGeom>
                  <a:avLst/>
                  <a:gdLst>
                    <a:gd name="T0" fmla="*/ 1 w 2"/>
                    <a:gd name="T1" fmla="*/ 0 h 6"/>
                    <a:gd name="T2" fmla="*/ 2 w 2"/>
                    <a:gd name="T3" fmla="*/ 1 h 6"/>
                    <a:gd name="T4" fmla="*/ 1 w 2"/>
                    <a:gd name="T5" fmla="*/ 0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0" y="0"/>
                        <a:pt x="2" y="6"/>
                        <a:pt x="2" y="4"/>
                      </a:cubicBezTo>
                      <a:cubicBezTo>
                        <a:pt x="2"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6" name="Freeform 9667">
                  <a:extLst>
                    <a:ext uri="{FF2B5EF4-FFF2-40B4-BE49-F238E27FC236}">
                      <a16:creationId xmlns:a16="http://schemas.microsoft.com/office/drawing/2014/main" id="{B9A683CE-682B-1DA8-724E-601773968CCE}"/>
                    </a:ext>
                  </a:extLst>
                </p:cNvPr>
                <p:cNvSpPr>
                  <a:spLocks/>
                </p:cNvSpPr>
                <p:nvPr/>
              </p:nvSpPr>
              <p:spPr bwMode="auto">
                <a:xfrm>
                  <a:off x="4191" y="2287"/>
                  <a:ext cx="1" cy="5"/>
                </a:xfrm>
                <a:custGeom>
                  <a:avLst/>
                  <a:gdLst>
                    <a:gd name="T0" fmla="*/ 0 w 1"/>
                    <a:gd name="T1" fmla="*/ 1 h 7"/>
                    <a:gd name="T2" fmla="*/ 1 w 1"/>
                    <a:gd name="T3" fmla="*/ 2 h 7"/>
                    <a:gd name="T4" fmla="*/ 1 w 1"/>
                    <a:gd name="T5" fmla="*/ 1 h 7"/>
                    <a:gd name="T6" fmla="*/ 0 w 1"/>
                    <a:gd name="T7" fmla="*/ 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
                      <a:moveTo>
                        <a:pt x="0" y="2"/>
                      </a:moveTo>
                      <a:cubicBezTo>
                        <a:pt x="1" y="0"/>
                        <a:pt x="1" y="5"/>
                        <a:pt x="1" y="7"/>
                      </a:cubicBezTo>
                      <a:cubicBezTo>
                        <a:pt x="1" y="6"/>
                        <a:pt x="1" y="5"/>
                        <a:pt x="1"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7" name="Freeform 9668">
                  <a:extLst>
                    <a:ext uri="{FF2B5EF4-FFF2-40B4-BE49-F238E27FC236}">
                      <a16:creationId xmlns:a16="http://schemas.microsoft.com/office/drawing/2014/main" id="{0F61CBAC-02F6-0BDA-B114-7777D567249D}"/>
                    </a:ext>
                  </a:extLst>
                </p:cNvPr>
                <p:cNvSpPr>
                  <a:spLocks/>
                </p:cNvSpPr>
                <p:nvPr/>
              </p:nvSpPr>
              <p:spPr bwMode="auto">
                <a:xfrm>
                  <a:off x="4193" y="2282"/>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8" name="Freeform 9669">
                  <a:extLst>
                    <a:ext uri="{FF2B5EF4-FFF2-40B4-BE49-F238E27FC236}">
                      <a16:creationId xmlns:a16="http://schemas.microsoft.com/office/drawing/2014/main" id="{D26B87F0-70D7-016F-A40C-150662780C20}"/>
                    </a:ext>
                  </a:extLst>
                </p:cNvPr>
                <p:cNvSpPr>
                  <a:spLocks/>
                </p:cNvSpPr>
                <p:nvPr/>
              </p:nvSpPr>
              <p:spPr bwMode="auto">
                <a:xfrm>
                  <a:off x="4192" y="2276"/>
                  <a:ext cx="1" cy="3"/>
                </a:xfrm>
                <a:custGeom>
                  <a:avLst/>
                  <a:gdLst>
                    <a:gd name="T0" fmla="*/ 0 w 1"/>
                    <a:gd name="T1" fmla="*/ 1 h 4"/>
                    <a:gd name="T2" fmla="*/ 1 w 1"/>
                    <a:gd name="T3" fmla="*/ 2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1" y="0"/>
                        <a:pt x="1" y="3"/>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89" name="Freeform 9670">
                  <a:extLst>
                    <a:ext uri="{FF2B5EF4-FFF2-40B4-BE49-F238E27FC236}">
                      <a16:creationId xmlns:a16="http://schemas.microsoft.com/office/drawing/2014/main" id="{1705AB97-460A-48A0-0C5D-6214EDC389DC}"/>
                    </a:ext>
                  </a:extLst>
                </p:cNvPr>
                <p:cNvSpPr>
                  <a:spLocks/>
                </p:cNvSpPr>
                <p:nvPr/>
              </p:nvSpPr>
              <p:spPr bwMode="auto">
                <a:xfrm>
                  <a:off x="4192" y="2294"/>
                  <a:ext cx="2" cy="3"/>
                </a:xfrm>
                <a:custGeom>
                  <a:avLst/>
                  <a:gdLst>
                    <a:gd name="T0" fmla="*/ 0 w 2"/>
                    <a:gd name="T1" fmla="*/ 0 h 4"/>
                    <a:gd name="T2" fmla="*/ 2 w 2"/>
                    <a:gd name="T3" fmla="*/ 1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2" y="4"/>
                        <a:pt x="2" y="1"/>
                      </a:cubicBezTo>
                      <a:cubicBezTo>
                        <a:pt x="1" y="2"/>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0" name="Freeform 9671">
                  <a:extLst>
                    <a:ext uri="{FF2B5EF4-FFF2-40B4-BE49-F238E27FC236}">
                      <a16:creationId xmlns:a16="http://schemas.microsoft.com/office/drawing/2014/main" id="{8A5D51D7-1746-E237-26F9-0928D4DC6BF8}"/>
                    </a:ext>
                  </a:extLst>
                </p:cNvPr>
                <p:cNvSpPr>
                  <a:spLocks/>
                </p:cNvSpPr>
                <p:nvPr/>
              </p:nvSpPr>
              <p:spPr bwMode="auto">
                <a:xfrm>
                  <a:off x="4195" y="2289"/>
                  <a:ext cx="1" cy="5"/>
                </a:xfrm>
                <a:custGeom>
                  <a:avLst/>
                  <a:gdLst>
                    <a:gd name="T0" fmla="*/ 0 w 1"/>
                    <a:gd name="T1" fmla="*/ 1 h 6"/>
                    <a:gd name="T2" fmla="*/ 0 w 1"/>
                    <a:gd name="T3" fmla="*/ 3 h 6"/>
                    <a:gd name="T4" fmla="*/ 1 w 1"/>
                    <a:gd name="T5" fmla="*/ 3 h 6"/>
                    <a:gd name="T6" fmla="*/ 0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1"/>
                      </a:moveTo>
                      <a:cubicBezTo>
                        <a:pt x="0" y="0"/>
                        <a:pt x="1" y="5"/>
                        <a:pt x="0" y="6"/>
                      </a:cubicBezTo>
                      <a:cubicBezTo>
                        <a:pt x="1" y="6"/>
                        <a:pt x="1" y="5"/>
                        <a:pt x="1" y="4"/>
                      </a:cubicBezTo>
                      <a:cubicBezTo>
                        <a:pt x="1" y="3"/>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1" name="Freeform 9672">
                  <a:extLst>
                    <a:ext uri="{FF2B5EF4-FFF2-40B4-BE49-F238E27FC236}">
                      <a16:creationId xmlns:a16="http://schemas.microsoft.com/office/drawing/2014/main" id="{59353EC8-8C14-EBE6-FFA3-3D2B1E3EF40A}"/>
                    </a:ext>
                  </a:extLst>
                </p:cNvPr>
                <p:cNvSpPr>
                  <a:spLocks/>
                </p:cNvSpPr>
                <p:nvPr/>
              </p:nvSpPr>
              <p:spPr bwMode="auto">
                <a:xfrm>
                  <a:off x="4196" y="2287"/>
                  <a:ext cx="1" cy="5"/>
                </a:xfrm>
                <a:custGeom>
                  <a:avLst/>
                  <a:gdLst>
                    <a:gd name="T0" fmla="*/ 0 w 1"/>
                    <a:gd name="T1" fmla="*/ 0 h 5"/>
                    <a:gd name="T2" fmla="*/ 0 w 1"/>
                    <a:gd name="T3" fmla="*/ 5 h 5"/>
                    <a:gd name="T4" fmla="*/ 0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0" y="1"/>
                        <a:pt x="1" y="4"/>
                        <a:pt x="0" y="5"/>
                      </a:cubicBezTo>
                      <a:cubicBezTo>
                        <a:pt x="0" y="4"/>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2" name="Freeform 9673">
                  <a:extLst>
                    <a:ext uri="{FF2B5EF4-FFF2-40B4-BE49-F238E27FC236}">
                      <a16:creationId xmlns:a16="http://schemas.microsoft.com/office/drawing/2014/main" id="{6E588358-A9BC-E267-03D7-501C1EA729CB}"/>
                    </a:ext>
                  </a:extLst>
                </p:cNvPr>
                <p:cNvSpPr>
                  <a:spLocks noEditPoints="1"/>
                </p:cNvSpPr>
                <p:nvPr/>
              </p:nvSpPr>
              <p:spPr bwMode="auto">
                <a:xfrm>
                  <a:off x="4319" y="2316"/>
                  <a:ext cx="9" cy="14"/>
                </a:xfrm>
                <a:custGeom>
                  <a:avLst/>
                  <a:gdLst>
                    <a:gd name="T0" fmla="*/ 2 w 11"/>
                    <a:gd name="T1" fmla="*/ 2 h 17"/>
                    <a:gd name="T2" fmla="*/ 2 w 11"/>
                    <a:gd name="T3" fmla="*/ 2 h 17"/>
                    <a:gd name="T4" fmla="*/ 2 w 11"/>
                    <a:gd name="T5" fmla="*/ 4 h 17"/>
                    <a:gd name="T6" fmla="*/ 2 w 11"/>
                    <a:gd name="T7" fmla="*/ 5 h 17"/>
                    <a:gd name="T8" fmla="*/ 2 w 11"/>
                    <a:gd name="T9" fmla="*/ 2 h 17"/>
                    <a:gd name="T10" fmla="*/ 4 w 11"/>
                    <a:gd name="T11" fmla="*/ 2 h 17"/>
                    <a:gd name="T12" fmla="*/ 4 w 11"/>
                    <a:gd name="T13" fmla="*/ 2 h 17"/>
                    <a:gd name="T14" fmla="*/ 4 w 11"/>
                    <a:gd name="T15" fmla="*/ 3 h 17"/>
                    <a:gd name="T16" fmla="*/ 4 w 11"/>
                    <a:gd name="T17" fmla="*/ 2 h 17"/>
                    <a:gd name="T18" fmla="*/ 5 w 11"/>
                    <a:gd name="T19" fmla="*/ 1 h 17"/>
                    <a:gd name="T20" fmla="*/ 4 w 11"/>
                    <a:gd name="T21" fmla="*/ 2 h 17"/>
                    <a:gd name="T22" fmla="*/ 4 w 11"/>
                    <a:gd name="T23" fmla="*/ 1 h 17"/>
                    <a:gd name="T24" fmla="*/ 4 w 11"/>
                    <a:gd name="T25" fmla="*/ 1 h 17"/>
                    <a:gd name="T26" fmla="*/ 4 w 11"/>
                    <a:gd name="T27" fmla="*/ 1 h 17"/>
                    <a:gd name="T28" fmla="*/ 3 w 11"/>
                    <a:gd name="T29" fmla="*/ 2 h 17"/>
                    <a:gd name="T30" fmla="*/ 3 w 11"/>
                    <a:gd name="T31" fmla="*/ 2 h 17"/>
                    <a:gd name="T32" fmla="*/ 3 w 11"/>
                    <a:gd name="T33" fmla="*/ 2 h 17"/>
                    <a:gd name="T34" fmla="*/ 2 w 11"/>
                    <a:gd name="T35" fmla="*/ 2 h 17"/>
                    <a:gd name="T36" fmla="*/ 2 w 11"/>
                    <a:gd name="T37" fmla="*/ 2 h 17"/>
                    <a:gd name="T38" fmla="*/ 2 w 11"/>
                    <a:gd name="T39" fmla="*/ 2 h 17"/>
                    <a:gd name="T40" fmla="*/ 2 w 11"/>
                    <a:gd name="T41" fmla="*/ 2 h 17"/>
                    <a:gd name="T42" fmla="*/ 2 w 11"/>
                    <a:gd name="T43" fmla="*/ 2 h 17"/>
                    <a:gd name="T44" fmla="*/ 2 w 11"/>
                    <a:gd name="T45" fmla="*/ 2 h 17"/>
                    <a:gd name="T46" fmla="*/ 2 w 11"/>
                    <a:gd name="T47" fmla="*/ 2 h 17"/>
                    <a:gd name="T48" fmla="*/ 2 w 11"/>
                    <a:gd name="T49" fmla="*/ 2 h 17"/>
                    <a:gd name="T50" fmla="*/ 2 w 11"/>
                    <a:gd name="T51" fmla="*/ 2 h 17"/>
                    <a:gd name="T52" fmla="*/ 2 w 11"/>
                    <a:gd name="T53" fmla="*/ 2 h 17"/>
                    <a:gd name="T54" fmla="*/ 2 w 11"/>
                    <a:gd name="T55" fmla="*/ 2 h 17"/>
                    <a:gd name="T56" fmla="*/ 2 w 11"/>
                    <a:gd name="T57" fmla="*/ 2 h 17"/>
                    <a:gd name="T58" fmla="*/ 1 w 11"/>
                    <a:gd name="T59" fmla="*/ 2 h 17"/>
                    <a:gd name="T60" fmla="*/ 1 w 11"/>
                    <a:gd name="T61" fmla="*/ 5 h 17"/>
                    <a:gd name="T62" fmla="*/ 1 w 11"/>
                    <a:gd name="T63" fmla="*/ 6 h 17"/>
                    <a:gd name="T64" fmla="*/ 0 w 11"/>
                    <a:gd name="T65" fmla="*/ 7 h 17"/>
                    <a:gd name="T66" fmla="*/ 2 w 11"/>
                    <a:gd name="T67" fmla="*/ 7 h 17"/>
                    <a:gd name="T68" fmla="*/ 2 w 11"/>
                    <a:gd name="T69" fmla="*/ 7 h 17"/>
                    <a:gd name="T70" fmla="*/ 2 w 11"/>
                    <a:gd name="T71" fmla="*/ 7 h 17"/>
                    <a:gd name="T72" fmla="*/ 2 w 11"/>
                    <a:gd name="T73" fmla="*/ 7 h 17"/>
                    <a:gd name="T74" fmla="*/ 4 w 11"/>
                    <a:gd name="T75" fmla="*/ 5 h 17"/>
                    <a:gd name="T76" fmla="*/ 5 w 11"/>
                    <a:gd name="T77" fmla="*/ 0 h 1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 h="17">
                      <a:moveTo>
                        <a:pt x="5" y="5"/>
                      </a:moveTo>
                      <a:cubicBezTo>
                        <a:pt x="5" y="5"/>
                        <a:pt x="5" y="5"/>
                        <a:pt x="5" y="5"/>
                      </a:cubicBezTo>
                      <a:cubicBezTo>
                        <a:pt x="5" y="5"/>
                        <a:pt x="5" y="5"/>
                        <a:pt x="5" y="5"/>
                      </a:cubicBezTo>
                      <a:cubicBezTo>
                        <a:pt x="5" y="5"/>
                        <a:pt x="5" y="5"/>
                        <a:pt x="5" y="5"/>
                      </a:cubicBezTo>
                      <a:cubicBezTo>
                        <a:pt x="5" y="5"/>
                        <a:pt x="5" y="5"/>
                        <a:pt x="5" y="5"/>
                      </a:cubicBezTo>
                      <a:cubicBezTo>
                        <a:pt x="6" y="6"/>
                        <a:pt x="6" y="7"/>
                        <a:pt x="5" y="8"/>
                      </a:cubicBezTo>
                      <a:cubicBezTo>
                        <a:pt x="5" y="9"/>
                        <a:pt x="5" y="9"/>
                        <a:pt x="4" y="10"/>
                      </a:cubicBezTo>
                      <a:cubicBezTo>
                        <a:pt x="4" y="10"/>
                        <a:pt x="4" y="10"/>
                        <a:pt x="4" y="10"/>
                      </a:cubicBezTo>
                      <a:cubicBezTo>
                        <a:pt x="4" y="10"/>
                        <a:pt x="4" y="10"/>
                        <a:pt x="4" y="10"/>
                      </a:cubicBezTo>
                      <a:cubicBezTo>
                        <a:pt x="5" y="8"/>
                        <a:pt x="6" y="5"/>
                        <a:pt x="5" y="5"/>
                      </a:cubicBezTo>
                      <a:moveTo>
                        <a:pt x="9" y="3"/>
                      </a:moveTo>
                      <a:cubicBezTo>
                        <a:pt x="9" y="3"/>
                        <a:pt x="9" y="3"/>
                        <a:pt x="9" y="3"/>
                      </a:cubicBezTo>
                      <a:cubicBezTo>
                        <a:pt x="9" y="3"/>
                        <a:pt x="9" y="3"/>
                        <a:pt x="9" y="3"/>
                      </a:cubicBezTo>
                      <a:cubicBezTo>
                        <a:pt x="9" y="3"/>
                        <a:pt x="9" y="3"/>
                        <a:pt x="9" y="3"/>
                      </a:cubicBezTo>
                      <a:cubicBezTo>
                        <a:pt x="9" y="3"/>
                        <a:pt x="9" y="4"/>
                        <a:pt x="9" y="4"/>
                      </a:cubicBezTo>
                      <a:cubicBezTo>
                        <a:pt x="9" y="5"/>
                        <a:pt x="8" y="7"/>
                        <a:pt x="8" y="7"/>
                      </a:cubicBezTo>
                      <a:cubicBezTo>
                        <a:pt x="7" y="6"/>
                        <a:pt x="9" y="5"/>
                        <a:pt x="9" y="4"/>
                      </a:cubicBezTo>
                      <a:cubicBezTo>
                        <a:pt x="9" y="4"/>
                        <a:pt x="9" y="3"/>
                        <a:pt x="9" y="3"/>
                      </a:cubicBezTo>
                      <a:moveTo>
                        <a:pt x="11" y="0"/>
                      </a:moveTo>
                      <a:cubicBezTo>
                        <a:pt x="10" y="0"/>
                        <a:pt x="10" y="0"/>
                        <a:pt x="10" y="1"/>
                      </a:cubicBezTo>
                      <a:cubicBezTo>
                        <a:pt x="10" y="1"/>
                        <a:pt x="9" y="2"/>
                        <a:pt x="9" y="2"/>
                      </a:cubicBezTo>
                      <a:cubicBezTo>
                        <a:pt x="9" y="2"/>
                        <a:pt x="9" y="2"/>
                        <a:pt x="9" y="2"/>
                      </a:cubicBezTo>
                      <a:cubicBezTo>
                        <a:pt x="9" y="2"/>
                        <a:pt x="9" y="2"/>
                        <a:pt x="9" y="2"/>
                      </a:cubicBezTo>
                      <a:cubicBezTo>
                        <a:pt x="9" y="2"/>
                        <a:pt x="9" y="2"/>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2"/>
                        <a:pt x="7" y="2"/>
                      </a:cubicBezTo>
                      <a:cubicBezTo>
                        <a:pt x="7" y="2"/>
                        <a:pt x="7" y="2"/>
                        <a:pt x="7" y="2"/>
                      </a:cubicBezTo>
                      <a:cubicBezTo>
                        <a:pt x="7" y="2"/>
                        <a:pt x="7" y="2"/>
                        <a:pt x="7" y="2"/>
                      </a:cubicBezTo>
                      <a:cubicBezTo>
                        <a:pt x="7" y="2"/>
                        <a:pt x="7" y="2"/>
                        <a:pt x="7" y="2"/>
                      </a:cubicBezTo>
                      <a:cubicBezTo>
                        <a:pt x="7" y="2"/>
                        <a:pt x="7" y="3"/>
                        <a:pt x="7" y="3"/>
                      </a:cubicBezTo>
                      <a:cubicBezTo>
                        <a:pt x="6" y="3"/>
                        <a:pt x="6"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4"/>
                        <a:pt x="2" y="4"/>
                        <a:pt x="2" y="4"/>
                      </a:cubicBezTo>
                      <a:cubicBezTo>
                        <a:pt x="2" y="4"/>
                        <a:pt x="2" y="4"/>
                        <a:pt x="2" y="4"/>
                      </a:cubicBezTo>
                      <a:cubicBezTo>
                        <a:pt x="2" y="4"/>
                        <a:pt x="2" y="4"/>
                        <a:pt x="2" y="4"/>
                      </a:cubicBezTo>
                      <a:cubicBezTo>
                        <a:pt x="1" y="4"/>
                        <a:pt x="1" y="5"/>
                        <a:pt x="1" y="5"/>
                      </a:cubicBezTo>
                      <a:cubicBezTo>
                        <a:pt x="1" y="7"/>
                        <a:pt x="1" y="9"/>
                        <a:pt x="0" y="11"/>
                      </a:cubicBezTo>
                      <a:cubicBezTo>
                        <a:pt x="0" y="11"/>
                        <a:pt x="1" y="11"/>
                        <a:pt x="1" y="11"/>
                      </a:cubicBezTo>
                      <a:cubicBezTo>
                        <a:pt x="1" y="11"/>
                        <a:pt x="1" y="11"/>
                        <a:pt x="1" y="11"/>
                      </a:cubicBezTo>
                      <a:cubicBezTo>
                        <a:pt x="1" y="11"/>
                        <a:pt x="1" y="12"/>
                        <a:pt x="1" y="12"/>
                      </a:cubicBezTo>
                      <a:cubicBezTo>
                        <a:pt x="0" y="12"/>
                        <a:pt x="0" y="12"/>
                        <a:pt x="0" y="12"/>
                      </a:cubicBezTo>
                      <a:cubicBezTo>
                        <a:pt x="0" y="13"/>
                        <a:pt x="0" y="15"/>
                        <a:pt x="0" y="16"/>
                      </a:cubicBezTo>
                      <a:cubicBezTo>
                        <a:pt x="0" y="17"/>
                        <a:pt x="0" y="17"/>
                        <a:pt x="0" y="17"/>
                      </a:cubicBezTo>
                      <a:cubicBezTo>
                        <a:pt x="1" y="17"/>
                        <a:pt x="2" y="17"/>
                        <a:pt x="2" y="16"/>
                      </a:cubicBezTo>
                      <a:cubicBezTo>
                        <a:pt x="3" y="16"/>
                        <a:pt x="3" y="15"/>
                        <a:pt x="4" y="15"/>
                      </a:cubicBezTo>
                      <a:cubicBezTo>
                        <a:pt x="4" y="15"/>
                        <a:pt x="4" y="15"/>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7" y="15"/>
                        <a:pt x="7" y="12"/>
                        <a:pt x="8" y="11"/>
                      </a:cubicBezTo>
                      <a:cubicBezTo>
                        <a:pt x="9" y="11"/>
                        <a:pt x="9" y="7"/>
                        <a:pt x="10" y="6"/>
                      </a:cubicBezTo>
                      <a:cubicBezTo>
                        <a:pt x="11" y="4"/>
                        <a:pt x="11" y="2"/>
                        <a:pt x="11" y="0"/>
                      </a:cubicBezTo>
                    </a:path>
                  </a:pathLst>
                </a:custGeom>
                <a:solidFill>
                  <a:srgbClr val="DDB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3" name="Freeform 9674">
                  <a:extLst>
                    <a:ext uri="{FF2B5EF4-FFF2-40B4-BE49-F238E27FC236}">
                      <a16:creationId xmlns:a16="http://schemas.microsoft.com/office/drawing/2014/main" id="{6BA31DB7-F5EA-542A-40E2-1E9F36802ABE}"/>
                    </a:ext>
                  </a:extLst>
                </p:cNvPr>
                <p:cNvSpPr>
                  <a:spLocks noEditPoints="1"/>
                </p:cNvSpPr>
                <p:nvPr/>
              </p:nvSpPr>
              <p:spPr bwMode="auto">
                <a:xfrm>
                  <a:off x="4310" y="2301"/>
                  <a:ext cx="9" cy="29"/>
                </a:xfrm>
                <a:custGeom>
                  <a:avLst/>
                  <a:gdLst>
                    <a:gd name="T0" fmla="*/ 2 w 11"/>
                    <a:gd name="T1" fmla="*/ 13 h 34"/>
                    <a:gd name="T2" fmla="*/ 2 w 11"/>
                    <a:gd name="T3" fmla="*/ 13 h 34"/>
                    <a:gd name="T4" fmla="*/ 2 w 11"/>
                    <a:gd name="T5" fmla="*/ 15 h 34"/>
                    <a:gd name="T6" fmla="*/ 2 w 11"/>
                    <a:gd name="T7" fmla="*/ 13 h 34"/>
                    <a:gd name="T8" fmla="*/ 3 w 11"/>
                    <a:gd name="T9" fmla="*/ 0 h 34"/>
                    <a:gd name="T10" fmla="*/ 2 w 11"/>
                    <a:gd name="T11" fmla="*/ 1 h 34"/>
                    <a:gd name="T12" fmla="*/ 2 w 11"/>
                    <a:gd name="T13" fmla="*/ 6 h 34"/>
                    <a:gd name="T14" fmla="*/ 1 w 11"/>
                    <a:gd name="T15" fmla="*/ 11 h 34"/>
                    <a:gd name="T16" fmla="*/ 2 w 11"/>
                    <a:gd name="T17" fmla="*/ 15 h 34"/>
                    <a:gd name="T18" fmla="*/ 3 w 11"/>
                    <a:gd name="T19" fmla="*/ 17 h 34"/>
                    <a:gd name="T20" fmla="*/ 4 w 11"/>
                    <a:gd name="T21" fmla="*/ 18 h 34"/>
                    <a:gd name="T22" fmla="*/ 5 w 11"/>
                    <a:gd name="T23" fmla="*/ 18 h 34"/>
                    <a:gd name="T24" fmla="*/ 5 w 11"/>
                    <a:gd name="T25" fmla="*/ 16 h 34"/>
                    <a:gd name="T26" fmla="*/ 5 w 11"/>
                    <a:gd name="T27" fmla="*/ 15 h 34"/>
                    <a:gd name="T28" fmla="*/ 5 w 11"/>
                    <a:gd name="T29" fmla="*/ 13 h 34"/>
                    <a:gd name="T30" fmla="*/ 5 w 11"/>
                    <a:gd name="T31" fmla="*/ 12 h 34"/>
                    <a:gd name="T32" fmla="*/ 5 w 11"/>
                    <a:gd name="T33" fmla="*/ 11 h 34"/>
                    <a:gd name="T34" fmla="*/ 5 w 11"/>
                    <a:gd name="T35" fmla="*/ 11 h 34"/>
                    <a:gd name="T36" fmla="*/ 4 w 11"/>
                    <a:gd name="T37" fmla="*/ 11 h 34"/>
                    <a:gd name="T38" fmla="*/ 4 w 11"/>
                    <a:gd name="T39" fmla="*/ 11 h 34"/>
                    <a:gd name="T40" fmla="*/ 4 w 11"/>
                    <a:gd name="T41" fmla="*/ 11 h 34"/>
                    <a:gd name="T42" fmla="*/ 4 w 11"/>
                    <a:gd name="T43" fmla="*/ 11 h 34"/>
                    <a:gd name="T44" fmla="*/ 4 w 11"/>
                    <a:gd name="T45" fmla="*/ 11 h 34"/>
                    <a:gd name="T46" fmla="*/ 4 w 11"/>
                    <a:gd name="T47" fmla="*/ 11 h 34"/>
                    <a:gd name="T48" fmla="*/ 4 w 11"/>
                    <a:gd name="T49" fmla="*/ 10 h 34"/>
                    <a:gd name="T50" fmla="*/ 2 w 11"/>
                    <a:gd name="T51" fmla="*/ 9 h 34"/>
                    <a:gd name="T52" fmla="*/ 3 w 11"/>
                    <a:gd name="T53" fmla="*/ 9 h 34"/>
                    <a:gd name="T54" fmla="*/ 2 w 11"/>
                    <a:gd name="T55" fmla="*/ 9 h 34"/>
                    <a:gd name="T56" fmla="*/ 2 w 11"/>
                    <a:gd name="T57" fmla="*/ 8 h 34"/>
                    <a:gd name="T58" fmla="*/ 2 w 11"/>
                    <a:gd name="T59" fmla="*/ 7 h 34"/>
                    <a:gd name="T60" fmla="*/ 2 w 11"/>
                    <a:gd name="T61" fmla="*/ 7 h 34"/>
                    <a:gd name="T62" fmla="*/ 2 w 11"/>
                    <a:gd name="T63" fmla="*/ 5 h 34"/>
                    <a:gd name="T64" fmla="*/ 2 w 11"/>
                    <a:gd name="T65" fmla="*/ 6 h 34"/>
                    <a:gd name="T66" fmla="*/ 2 w 11"/>
                    <a:gd name="T67" fmla="*/ 5 h 34"/>
                    <a:gd name="T68" fmla="*/ 2 w 11"/>
                    <a:gd name="T69" fmla="*/ 3 h 34"/>
                    <a:gd name="T70" fmla="*/ 2 w 11"/>
                    <a:gd name="T71" fmla="*/ 3 h 34"/>
                    <a:gd name="T72" fmla="*/ 3 w 11"/>
                    <a:gd name="T73" fmla="*/ 0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 h="34">
                      <a:moveTo>
                        <a:pt x="5" y="23"/>
                      </a:moveTo>
                      <a:cubicBezTo>
                        <a:pt x="5" y="23"/>
                        <a:pt x="5" y="23"/>
                        <a:pt x="5" y="23"/>
                      </a:cubicBezTo>
                      <a:cubicBezTo>
                        <a:pt x="5" y="23"/>
                        <a:pt x="5" y="23"/>
                        <a:pt x="5" y="23"/>
                      </a:cubicBezTo>
                      <a:cubicBezTo>
                        <a:pt x="5" y="23"/>
                        <a:pt x="5" y="23"/>
                        <a:pt x="5" y="23"/>
                      </a:cubicBezTo>
                      <a:cubicBezTo>
                        <a:pt x="4" y="25"/>
                        <a:pt x="5" y="26"/>
                        <a:pt x="6" y="27"/>
                      </a:cubicBezTo>
                      <a:cubicBezTo>
                        <a:pt x="6" y="27"/>
                        <a:pt x="5" y="27"/>
                        <a:pt x="5" y="27"/>
                      </a:cubicBezTo>
                      <a:cubicBezTo>
                        <a:pt x="5" y="27"/>
                        <a:pt x="5" y="26"/>
                        <a:pt x="5" y="25"/>
                      </a:cubicBezTo>
                      <a:cubicBezTo>
                        <a:pt x="5" y="24"/>
                        <a:pt x="5" y="23"/>
                        <a:pt x="5" y="23"/>
                      </a:cubicBezTo>
                      <a:cubicBezTo>
                        <a:pt x="5" y="23"/>
                        <a:pt x="5" y="23"/>
                        <a:pt x="5" y="23"/>
                      </a:cubicBezTo>
                      <a:moveTo>
                        <a:pt x="7" y="0"/>
                      </a:moveTo>
                      <a:cubicBezTo>
                        <a:pt x="7" y="0"/>
                        <a:pt x="7" y="0"/>
                        <a:pt x="7" y="0"/>
                      </a:cubicBezTo>
                      <a:cubicBezTo>
                        <a:pt x="7" y="0"/>
                        <a:pt x="6" y="1"/>
                        <a:pt x="6" y="1"/>
                      </a:cubicBezTo>
                      <a:cubicBezTo>
                        <a:pt x="6" y="2"/>
                        <a:pt x="5" y="4"/>
                        <a:pt x="4" y="5"/>
                      </a:cubicBezTo>
                      <a:cubicBezTo>
                        <a:pt x="3" y="6"/>
                        <a:pt x="3" y="8"/>
                        <a:pt x="3" y="10"/>
                      </a:cubicBezTo>
                      <a:cubicBezTo>
                        <a:pt x="1" y="12"/>
                        <a:pt x="2" y="14"/>
                        <a:pt x="1" y="15"/>
                      </a:cubicBezTo>
                      <a:cubicBezTo>
                        <a:pt x="0" y="18"/>
                        <a:pt x="2" y="19"/>
                        <a:pt x="1" y="20"/>
                      </a:cubicBezTo>
                      <a:cubicBezTo>
                        <a:pt x="0" y="23"/>
                        <a:pt x="2" y="23"/>
                        <a:pt x="2" y="25"/>
                      </a:cubicBezTo>
                      <a:cubicBezTo>
                        <a:pt x="1" y="27"/>
                        <a:pt x="4" y="27"/>
                        <a:pt x="3" y="29"/>
                      </a:cubicBezTo>
                      <a:cubicBezTo>
                        <a:pt x="3" y="31"/>
                        <a:pt x="5" y="30"/>
                        <a:pt x="5" y="31"/>
                      </a:cubicBezTo>
                      <a:cubicBezTo>
                        <a:pt x="4" y="33"/>
                        <a:pt x="7" y="32"/>
                        <a:pt x="7" y="33"/>
                      </a:cubicBezTo>
                      <a:cubicBezTo>
                        <a:pt x="7" y="34"/>
                        <a:pt x="7" y="34"/>
                        <a:pt x="7" y="34"/>
                      </a:cubicBezTo>
                      <a:cubicBezTo>
                        <a:pt x="7" y="34"/>
                        <a:pt x="8" y="34"/>
                        <a:pt x="8" y="34"/>
                      </a:cubicBezTo>
                      <a:cubicBezTo>
                        <a:pt x="8" y="34"/>
                        <a:pt x="9" y="34"/>
                        <a:pt x="9" y="34"/>
                      </a:cubicBezTo>
                      <a:cubicBezTo>
                        <a:pt x="9" y="34"/>
                        <a:pt x="9" y="34"/>
                        <a:pt x="10" y="34"/>
                      </a:cubicBezTo>
                      <a:cubicBezTo>
                        <a:pt x="10" y="34"/>
                        <a:pt x="10" y="34"/>
                        <a:pt x="10" y="34"/>
                      </a:cubicBezTo>
                      <a:cubicBezTo>
                        <a:pt x="10" y="33"/>
                        <a:pt x="10" y="31"/>
                        <a:pt x="10" y="30"/>
                      </a:cubicBezTo>
                      <a:cubicBezTo>
                        <a:pt x="10" y="29"/>
                        <a:pt x="9" y="28"/>
                        <a:pt x="10" y="27"/>
                      </a:cubicBezTo>
                      <a:cubicBezTo>
                        <a:pt x="10" y="27"/>
                        <a:pt x="10" y="27"/>
                        <a:pt x="10" y="27"/>
                      </a:cubicBezTo>
                      <a:cubicBezTo>
                        <a:pt x="9" y="28"/>
                        <a:pt x="10" y="29"/>
                        <a:pt x="10" y="29"/>
                      </a:cubicBezTo>
                      <a:cubicBezTo>
                        <a:pt x="11" y="27"/>
                        <a:pt x="11" y="25"/>
                        <a:pt x="11" y="23"/>
                      </a:cubicBezTo>
                      <a:cubicBezTo>
                        <a:pt x="11" y="24"/>
                        <a:pt x="11" y="24"/>
                        <a:pt x="11" y="25"/>
                      </a:cubicBezTo>
                      <a:cubicBezTo>
                        <a:pt x="11" y="24"/>
                        <a:pt x="11" y="23"/>
                        <a:pt x="11" y="22"/>
                      </a:cubicBezTo>
                      <a:cubicBezTo>
                        <a:pt x="11" y="22"/>
                        <a:pt x="11" y="22"/>
                        <a:pt x="11" y="22"/>
                      </a:cubicBezTo>
                      <a:cubicBezTo>
                        <a:pt x="11" y="22"/>
                        <a:pt x="11" y="22"/>
                        <a:pt x="11" y="21"/>
                      </a:cubicBezTo>
                      <a:cubicBezTo>
                        <a:pt x="10" y="21"/>
                        <a:pt x="10" y="21"/>
                        <a:pt x="10" y="21"/>
                      </a:cubicBezTo>
                      <a:cubicBezTo>
                        <a:pt x="10" y="21"/>
                        <a:pt x="10" y="21"/>
                        <a:pt x="10" y="21"/>
                      </a:cubicBezTo>
                      <a:cubicBezTo>
                        <a:pt x="10" y="21"/>
                        <a:pt x="10"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0"/>
                      </a:cubicBezTo>
                      <a:cubicBezTo>
                        <a:pt x="8" y="20"/>
                        <a:pt x="8" y="20"/>
                        <a:pt x="8" y="20"/>
                      </a:cubicBezTo>
                      <a:cubicBezTo>
                        <a:pt x="8" y="20"/>
                        <a:pt x="8" y="20"/>
                        <a:pt x="8" y="20"/>
                      </a:cubicBezTo>
                      <a:cubicBezTo>
                        <a:pt x="8" y="20"/>
                        <a:pt x="8" y="20"/>
                        <a:pt x="8" y="20"/>
                      </a:cubicBezTo>
                      <a:cubicBezTo>
                        <a:pt x="8" y="20"/>
                        <a:pt x="8" y="19"/>
                        <a:pt x="8" y="19"/>
                      </a:cubicBezTo>
                      <a:cubicBezTo>
                        <a:pt x="8" y="19"/>
                        <a:pt x="6" y="19"/>
                        <a:pt x="6" y="18"/>
                      </a:cubicBezTo>
                      <a:cubicBezTo>
                        <a:pt x="6" y="18"/>
                        <a:pt x="6" y="18"/>
                        <a:pt x="6" y="18"/>
                      </a:cubicBezTo>
                      <a:cubicBezTo>
                        <a:pt x="6" y="18"/>
                        <a:pt x="6" y="18"/>
                        <a:pt x="7" y="18"/>
                      </a:cubicBezTo>
                      <a:cubicBezTo>
                        <a:pt x="7" y="18"/>
                        <a:pt x="7" y="17"/>
                        <a:pt x="7" y="17"/>
                      </a:cubicBezTo>
                      <a:cubicBezTo>
                        <a:pt x="7" y="17"/>
                        <a:pt x="5" y="17"/>
                        <a:pt x="5" y="16"/>
                      </a:cubicBezTo>
                      <a:cubicBezTo>
                        <a:pt x="5" y="16"/>
                        <a:pt x="5" y="16"/>
                        <a:pt x="5" y="16"/>
                      </a:cubicBezTo>
                      <a:cubicBezTo>
                        <a:pt x="5" y="16"/>
                        <a:pt x="5" y="16"/>
                        <a:pt x="6" y="15"/>
                      </a:cubicBezTo>
                      <a:cubicBezTo>
                        <a:pt x="6" y="15"/>
                        <a:pt x="6" y="15"/>
                        <a:pt x="6" y="15"/>
                      </a:cubicBezTo>
                      <a:cubicBezTo>
                        <a:pt x="6" y="14"/>
                        <a:pt x="5" y="13"/>
                        <a:pt x="5" y="12"/>
                      </a:cubicBezTo>
                      <a:cubicBezTo>
                        <a:pt x="5" y="12"/>
                        <a:pt x="5" y="12"/>
                        <a:pt x="5" y="12"/>
                      </a:cubicBezTo>
                      <a:cubicBezTo>
                        <a:pt x="5" y="12"/>
                        <a:pt x="5" y="12"/>
                        <a:pt x="5" y="12"/>
                      </a:cubicBezTo>
                      <a:cubicBezTo>
                        <a:pt x="5" y="12"/>
                        <a:pt x="4" y="12"/>
                        <a:pt x="4" y="12"/>
                      </a:cubicBezTo>
                      <a:cubicBezTo>
                        <a:pt x="4" y="12"/>
                        <a:pt x="4" y="12"/>
                        <a:pt x="4" y="12"/>
                      </a:cubicBezTo>
                      <a:cubicBezTo>
                        <a:pt x="4" y="12"/>
                        <a:pt x="5" y="10"/>
                        <a:pt x="4" y="9"/>
                      </a:cubicBezTo>
                      <a:cubicBezTo>
                        <a:pt x="5" y="9"/>
                        <a:pt x="5" y="9"/>
                        <a:pt x="5" y="9"/>
                      </a:cubicBezTo>
                      <a:cubicBezTo>
                        <a:pt x="5" y="9"/>
                        <a:pt x="5" y="10"/>
                        <a:pt x="5" y="10"/>
                      </a:cubicBezTo>
                      <a:cubicBezTo>
                        <a:pt x="5" y="9"/>
                        <a:pt x="5" y="9"/>
                        <a:pt x="5" y="9"/>
                      </a:cubicBezTo>
                      <a:cubicBezTo>
                        <a:pt x="5" y="9"/>
                        <a:pt x="5" y="9"/>
                        <a:pt x="5" y="9"/>
                      </a:cubicBezTo>
                      <a:cubicBezTo>
                        <a:pt x="5" y="8"/>
                        <a:pt x="5" y="8"/>
                        <a:pt x="5" y="7"/>
                      </a:cubicBezTo>
                      <a:cubicBezTo>
                        <a:pt x="5" y="7"/>
                        <a:pt x="5" y="6"/>
                        <a:pt x="5" y="6"/>
                      </a:cubicBezTo>
                      <a:cubicBezTo>
                        <a:pt x="5" y="5"/>
                        <a:pt x="5" y="5"/>
                        <a:pt x="5" y="4"/>
                      </a:cubicBezTo>
                      <a:cubicBezTo>
                        <a:pt x="5" y="4"/>
                        <a:pt x="5" y="4"/>
                        <a:pt x="5" y="4"/>
                      </a:cubicBezTo>
                      <a:cubicBezTo>
                        <a:pt x="5" y="4"/>
                        <a:pt x="5" y="3"/>
                        <a:pt x="6" y="2"/>
                      </a:cubicBezTo>
                      <a:cubicBezTo>
                        <a:pt x="7" y="2"/>
                        <a:pt x="7" y="1"/>
                        <a:pt x="7" y="0"/>
                      </a:cubicBezTo>
                    </a:path>
                  </a:pathLst>
                </a:custGeom>
                <a:solidFill>
                  <a:srgbClr val="D9BB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4" name="Freeform 9675">
                  <a:extLst>
                    <a:ext uri="{FF2B5EF4-FFF2-40B4-BE49-F238E27FC236}">
                      <a16:creationId xmlns:a16="http://schemas.microsoft.com/office/drawing/2014/main" id="{0A24B114-7F6C-1B18-DAFA-C48C91737BB1}"/>
                    </a:ext>
                  </a:extLst>
                </p:cNvPr>
                <p:cNvSpPr>
                  <a:spLocks noEditPoints="1"/>
                </p:cNvSpPr>
                <p:nvPr/>
              </p:nvSpPr>
              <p:spPr bwMode="auto">
                <a:xfrm>
                  <a:off x="4317" y="2301"/>
                  <a:ext cx="11" cy="19"/>
                </a:xfrm>
                <a:custGeom>
                  <a:avLst/>
                  <a:gdLst>
                    <a:gd name="T0" fmla="*/ 3 w 13"/>
                    <a:gd name="T1" fmla="*/ 12 h 22"/>
                    <a:gd name="T2" fmla="*/ 3 w 13"/>
                    <a:gd name="T3" fmla="*/ 12 h 22"/>
                    <a:gd name="T4" fmla="*/ 3 w 13"/>
                    <a:gd name="T5" fmla="*/ 12 h 22"/>
                    <a:gd name="T6" fmla="*/ 3 w 13"/>
                    <a:gd name="T7" fmla="*/ 12 h 22"/>
                    <a:gd name="T8" fmla="*/ 3 w 13"/>
                    <a:gd name="T9" fmla="*/ 12 h 22"/>
                    <a:gd name="T10" fmla="*/ 3 w 13"/>
                    <a:gd name="T11" fmla="*/ 12 h 22"/>
                    <a:gd name="T12" fmla="*/ 3 w 13"/>
                    <a:gd name="T13" fmla="*/ 12 h 22"/>
                    <a:gd name="T14" fmla="*/ 3 w 13"/>
                    <a:gd name="T15" fmla="*/ 12 h 22"/>
                    <a:gd name="T16" fmla="*/ 3 w 13"/>
                    <a:gd name="T17" fmla="*/ 12 h 22"/>
                    <a:gd name="T18" fmla="*/ 0 w 13"/>
                    <a:gd name="T19" fmla="*/ 12 h 22"/>
                    <a:gd name="T20" fmla="*/ 1 w 13"/>
                    <a:gd name="T21" fmla="*/ 12 h 22"/>
                    <a:gd name="T22" fmla="*/ 3 w 13"/>
                    <a:gd name="T23" fmla="*/ 12 h 22"/>
                    <a:gd name="T24" fmla="*/ 1 w 13"/>
                    <a:gd name="T25" fmla="*/ 12 h 22"/>
                    <a:gd name="T26" fmla="*/ 1 w 13"/>
                    <a:gd name="T27" fmla="*/ 12 h 22"/>
                    <a:gd name="T28" fmla="*/ 1 w 13"/>
                    <a:gd name="T29" fmla="*/ 12 h 22"/>
                    <a:gd name="T30" fmla="*/ 3 w 13"/>
                    <a:gd name="T31" fmla="*/ 12 h 22"/>
                    <a:gd name="T32" fmla="*/ 3 w 13"/>
                    <a:gd name="T33" fmla="*/ 12 h 22"/>
                    <a:gd name="T34" fmla="*/ 3 w 13"/>
                    <a:gd name="T35" fmla="*/ 12 h 22"/>
                    <a:gd name="T36" fmla="*/ 2 w 13"/>
                    <a:gd name="T37" fmla="*/ 12 h 22"/>
                    <a:gd name="T38" fmla="*/ 3 w 13"/>
                    <a:gd name="T39" fmla="*/ 12 h 22"/>
                    <a:gd name="T40" fmla="*/ 3 w 13"/>
                    <a:gd name="T41" fmla="*/ 12 h 22"/>
                    <a:gd name="T42" fmla="*/ 2 w 13"/>
                    <a:gd name="T43" fmla="*/ 12 h 22"/>
                    <a:gd name="T44" fmla="*/ 2 w 13"/>
                    <a:gd name="T45" fmla="*/ 12 h 22"/>
                    <a:gd name="T46" fmla="*/ 5 w 13"/>
                    <a:gd name="T47" fmla="*/ 11 h 22"/>
                    <a:gd name="T48" fmla="*/ 5 w 13"/>
                    <a:gd name="T49" fmla="*/ 12 h 22"/>
                    <a:gd name="T50" fmla="*/ 5 w 13"/>
                    <a:gd name="T51" fmla="*/ 11 h 22"/>
                    <a:gd name="T52" fmla="*/ 5 w 13"/>
                    <a:gd name="T53" fmla="*/ 11 h 22"/>
                    <a:gd name="T54" fmla="*/ 0 w 13"/>
                    <a:gd name="T55" fmla="*/ 11 h 22"/>
                    <a:gd name="T56" fmla="*/ 0 w 13"/>
                    <a:gd name="T57" fmla="*/ 11 h 22"/>
                    <a:gd name="T58" fmla="*/ 0 w 13"/>
                    <a:gd name="T59" fmla="*/ 11 h 22"/>
                    <a:gd name="T60" fmla="*/ 0 w 13"/>
                    <a:gd name="T61" fmla="*/ 11 h 22"/>
                    <a:gd name="T62" fmla="*/ 5 w 13"/>
                    <a:gd name="T63" fmla="*/ 10 h 22"/>
                    <a:gd name="T64" fmla="*/ 5 w 13"/>
                    <a:gd name="T65" fmla="*/ 10 h 22"/>
                    <a:gd name="T66" fmla="*/ 5 w 13"/>
                    <a:gd name="T67" fmla="*/ 10 h 22"/>
                    <a:gd name="T68" fmla="*/ 6 w 13"/>
                    <a:gd name="T69" fmla="*/ 10 h 22"/>
                    <a:gd name="T70" fmla="*/ 6 w 13"/>
                    <a:gd name="T71" fmla="*/ 10 h 22"/>
                    <a:gd name="T72" fmla="*/ 5 w 13"/>
                    <a:gd name="T73" fmla="*/ 3 h 22"/>
                    <a:gd name="T74" fmla="*/ 5 w 13"/>
                    <a:gd name="T75" fmla="*/ 3 h 22"/>
                    <a:gd name="T76" fmla="*/ 3 w 13"/>
                    <a:gd name="T77" fmla="*/ 0 h 22"/>
                    <a:gd name="T78" fmla="*/ 3 w 13"/>
                    <a:gd name="T79" fmla="*/ 0 h 22"/>
                    <a:gd name="T80" fmla="*/ 3 w 13"/>
                    <a:gd name="T81" fmla="*/ 3 h 22"/>
                    <a:gd name="T82" fmla="*/ 5 w 13"/>
                    <a:gd name="T83" fmla="*/ 7 h 22"/>
                    <a:gd name="T84" fmla="*/ 6 w 13"/>
                    <a:gd name="T85" fmla="*/ 8 h 22"/>
                    <a:gd name="T86" fmla="*/ 6 w 13"/>
                    <a:gd name="T87" fmla="*/ 8 h 22"/>
                    <a:gd name="T88" fmla="*/ 7 w 13"/>
                    <a:gd name="T89" fmla="*/ 8 h 22"/>
                    <a:gd name="T90" fmla="*/ 6 w 13"/>
                    <a:gd name="T91" fmla="*/ 3 h 22"/>
                    <a:gd name="T92" fmla="*/ 5 w 13"/>
                    <a:gd name="T93" fmla="*/ 3 h 22"/>
                    <a:gd name="T94" fmla="*/ 5 w 13"/>
                    <a:gd name="T95" fmla="*/ 3 h 22"/>
                    <a:gd name="T96" fmla="*/ 4 w 1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 h="22">
                      <a:moveTo>
                        <a:pt x="7" y="21"/>
                      </a:moveTo>
                      <a:cubicBezTo>
                        <a:pt x="7" y="21"/>
                        <a:pt x="7" y="21"/>
                        <a:pt x="7" y="21"/>
                      </a:cubicBezTo>
                      <a:cubicBezTo>
                        <a:pt x="7" y="21"/>
                        <a:pt x="7" y="21"/>
                        <a:pt x="7" y="21"/>
                      </a:cubicBezTo>
                      <a:cubicBezTo>
                        <a:pt x="7" y="21"/>
                        <a:pt x="7" y="21"/>
                        <a:pt x="7" y="21"/>
                      </a:cubicBezTo>
                      <a:moveTo>
                        <a:pt x="5" y="21"/>
                      </a:moveTo>
                      <a:cubicBezTo>
                        <a:pt x="5" y="21"/>
                        <a:pt x="5" y="21"/>
                        <a:pt x="5" y="21"/>
                      </a:cubicBezTo>
                      <a:cubicBezTo>
                        <a:pt x="5" y="21"/>
                        <a:pt x="5" y="21"/>
                        <a:pt x="5" y="21"/>
                      </a:cubicBezTo>
                      <a:moveTo>
                        <a:pt x="5" y="21"/>
                      </a:moveTo>
                      <a:cubicBezTo>
                        <a:pt x="5" y="21"/>
                        <a:pt x="5" y="21"/>
                        <a:pt x="5" y="21"/>
                      </a:cubicBezTo>
                      <a:cubicBezTo>
                        <a:pt x="5" y="21"/>
                        <a:pt x="5" y="21"/>
                        <a:pt x="5" y="21"/>
                      </a:cubicBezTo>
                      <a:moveTo>
                        <a:pt x="7" y="21"/>
                      </a:moveTo>
                      <a:cubicBezTo>
                        <a:pt x="7" y="21"/>
                        <a:pt x="7" y="21"/>
                        <a:pt x="7" y="21"/>
                      </a:cubicBezTo>
                      <a:cubicBezTo>
                        <a:pt x="7" y="21"/>
                        <a:pt x="7" y="21"/>
                        <a:pt x="7" y="21"/>
                      </a:cubicBezTo>
                      <a:moveTo>
                        <a:pt x="7" y="21"/>
                      </a:moveTo>
                      <a:cubicBezTo>
                        <a:pt x="7" y="21"/>
                        <a:pt x="7" y="21"/>
                        <a:pt x="7" y="21"/>
                      </a:cubicBezTo>
                      <a:cubicBezTo>
                        <a:pt x="7" y="21"/>
                        <a:pt x="7" y="21"/>
                        <a:pt x="7" y="21"/>
                      </a:cubicBezTo>
                      <a:cubicBezTo>
                        <a:pt x="7" y="21"/>
                        <a:pt x="7" y="21"/>
                        <a:pt x="7" y="21"/>
                      </a:cubicBezTo>
                      <a:cubicBezTo>
                        <a:pt x="7" y="21"/>
                        <a:pt x="7" y="21"/>
                        <a:pt x="7" y="21"/>
                      </a:cubicBezTo>
                      <a:moveTo>
                        <a:pt x="1" y="21"/>
                      </a:moveTo>
                      <a:cubicBezTo>
                        <a:pt x="0" y="21"/>
                        <a:pt x="0" y="21"/>
                        <a:pt x="0" y="21"/>
                      </a:cubicBezTo>
                      <a:cubicBezTo>
                        <a:pt x="0" y="21"/>
                        <a:pt x="0" y="21"/>
                        <a:pt x="0" y="21"/>
                      </a:cubicBezTo>
                      <a:cubicBezTo>
                        <a:pt x="0" y="21"/>
                        <a:pt x="0" y="21"/>
                        <a:pt x="1" y="21"/>
                      </a:cubicBezTo>
                      <a:moveTo>
                        <a:pt x="7" y="21"/>
                      </a:moveTo>
                      <a:cubicBezTo>
                        <a:pt x="7" y="21"/>
                        <a:pt x="7" y="21"/>
                        <a:pt x="7" y="21"/>
                      </a:cubicBezTo>
                      <a:cubicBezTo>
                        <a:pt x="7" y="21"/>
                        <a:pt x="7" y="21"/>
                        <a:pt x="7" y="21"/>
                      </a:cubicBezTo>
                      <a:moveTo>
                        <a:pt x="1" y="21"/>
                      </a:moveTo>
                      <a:cubicBezTo>
                        <a:pt x="1" y="21"/>
                        <a:pt x="1" y="21"/>
                        <a:pt x="1" y="21"/>
                      </a:cubicBezTo>
                      <a:cubicBezTo>
                        <a:pt x="1" y="21"/>
                        <a:pt x="1" y="21"/>
                        <a:pt x="1" y="21"/>
                      </a:cubicBezTo>
                      <a:cubicBezTo>
                        <a:pt x="1" y="21"/>
                        <a:pt x="1" y="21"/>
                        <a:pt x="1" y="21"/>
                      </a:cubicBezTo>
                      <a:cubicBezTo>
                        <a:pt x="1" y="21"/>
                        <a:pt x="1" y="21"/>
                        <a:pt x="1" y="21"/>
                      </a:cubicBezTo>
                      <a:moveTo>
                        <a:pt x="6" y="21"/>
                      </a:moveTo>
                      <a:cubicBezTo>
                        <a:pt x="7" y="21"/>
                        <a:pt x="7" y="21"/>
                        <a:pt x="7" y="21"/>
                      </a:cubicBezTo>
                      <a:cubicBezTo>
                        <a:pt x="7" y="21"/>
                        <a:pt x="7" y="21"/>
                        <a:pt x="6" y="21"/>
                      </a:cubicBezTo>
                      <a:moveTo>
                        <a:pt x="6" y="21"/>
                      </a:moveTo>
                      <a:cubicBezTo>
                        <a:pt x="6" y="21"/>
                        <a:pt x="6" y="21"/>
                        <a:pt x="6" y="21"/>
                      </a:cubicBezTo>
                      <a:cubicBezTo>
                        <a:pt x="6" y="21"/>
                        <a:pt x="6" y="21"/>
                        <a:pt x="6" y="21"/>
                      </a:cubicBezTo>
                      <a:cubicBezTo>
                        <a:pt x="6" y="21"/>
                        <a:pt x="6" y="21"/>
                        <a:pt x="6" y="21"/>
                      </a:cubicBezTo>
                      <a:moveTo>
                        <a:pt x="2" y="21"/>
                      </a:moveTo>
                      <a:cubicBezTo>
                        <a:pt x="2" y="21"/>
                        <a:pt x="2" y="21"/>
                        <a:pt x="3" y="21"/>
                      </a:cubicBezTo>
                      <a:cubicBezTo>
                        <a:pt x="3" y="22"/>
                        <a:pt x="3" y="22"/>
                        <a:pt x="3" y="22"/>
                      </a:cubicBezTo>
                      <a:cubicBezTo>
                        <a:pt x="3" y="22"/>
                        <a:pt x="3" y="22"/>
                        <a:pt x="3" y="22"/>
                      </a:cubicBezTo>
                      <a:cubicBezTo>
                        <a:pt x="3" y="22"/>
                        <a:pt x="3" y="22"/>
                        <a:pt x="3" y="21"/>
                      </a:cubicBezTo>
                      <a:cubicBezTo>
                        <a:pt x="2" y="21"/>
                        <a:pt x="2" y="21"/>
                        <a:pt x="2" y="21"/>
                      </a:cubicBezTo>
                      <a:moveTo>
                        <a:pt x="2" y="21"/>
                      </a:moveTo>
                      <a:cubicBezTo>
                        <a:pt x="2" y="21"/>
                        <a:pt x="2" y="21"/>
                        <a:pt x="1" y="21"/>
                      </a:cubicBezTo>
                      <a:cubicBezTo>
                        <a:pt x="2" y="21"/>
                        <a:pt x="2" y="21"/>
                        <a:pt x="2" y="21"/>
                      </a:cubicBezTo>
                      <a:cubicBezTo>
                        <a:pt x="2" y="21"/>
                        <a:pt x="2" y="21"/>
                        <a:pt x="2" y="21"/>
                      </a:cubicBezTo>
                      <a:moveTo>
                        <a:pt x="9" y="20"/>
                      </a:moveTo>
                      <a:cubicBezTo>
                        <a:pt x="9" y="20"/>
                        <a:pt x="9" y="20"/>
                        <a:pt x="9" y="20"/>
                      </a:cubicBezTo>
                      <a:cubicBezTo>
                        <a:pt x="9" y="20"/>
                        <a:pt x="9" y="21"/>
                        <a:pt x="9" y="21"/>
                      </a:cubicBezTo>
                      <a:cubicBezTo>
                        <a:pt x="9" y="21"/>
                        <a:pt x="9" y="20"/>
                        <a:pt x="9" y="20"/>
                      </a:cubicBezTo>
                      <a:cubicBezTo>
                        <a:pt x="9" y="20"/>
                        <a:pt x="9" y="20"/>
                        <a:pt x="9" y="20"/>
                      </a:cubicBezTo>
                      <a:moveTo>
                        <a:pt x="9" y="20"/>
                      </a:moveTo>
                      <a:cubicBezTo>
                        <a:pt x="9" y="20"/>
                        <a:pt x="9" y="20"/>
                        <a:pt x="9" y="20"/>
                      </a:cubicBezTo>
                      <a:cubicBezTo>
                        <a:pt x="9" y="20"/>
                        <a:pt x="9" y="20"/>
                        <a:pt x="9" y="20"/>
                      </a:cubicBezTo>
                      <a:moveTo>
                        <a:pt x="0" y="20"/>
                      </a:moveTo>
                      <a:cubicBezTo>
                        <a:pt x="0" y="21"/>
                        <a:pt x="0" y="21"/>
                        <a:pt x="0" y="21"/>
                      </a:cubicBezTo>
                      <a:cubicBezTo>
                        <a:pt x="0" y="21"/>
                        <a:pt x="0" y="21"/>
                        <a:pt x="0" y="20"/>
                      </a:cubicBezTo>
                      <a:cubicBezTo>
                        <a:pt x="0" y="20"/>
                        <a:pt x="0" y="20"/>
                        <a:pt x="0" y="20"/>
                      </a:cubicBezTo>
                      <a:moveTo>
                        <a:pt x="0" y="20"/>
                      </a:moveTo>
                      <a:cubicBezTo>
                        <a:pt x="0" y="20"/>
                        <a:pt x="0" y="20"/>
                        <a:pt x="0" y="20"/>
                      </a:cubicBezTo>
                      <a:cubicBezTo>
                        <a:pt x="0" y="20"/>
                        <a:pt x="0" y="20"/>
                        <a:pt x="0" y="20"/>
                      </a:cubicBezTo>
                      <a:moveTo>
                        <a:pt x="10" y="19"/>
                      </a:moveTo>
                      <a:cubicBezTo>
                        <a:pt x="10" y="19"/>
                        <a:pt x="10" y="19"/>
                        <a:pt x="10" y="19"/>
                      </a:cubicBezTo>
                      <a:cubicBezTo>
                        <a:pt x="10" y="19"/>
                        <a:pt x="10" y="19"/>
                        <a:pt x="10" y="19"/>
                      </a:cubicBezTo>
                      <a:moveTo>
                        <a:pt x="10" y="19"/>
                      </a:moveTo>
                      <a:cubicBezTo>
                        <a:pt x="10" y="19"/>
                        <a:pt x="10" y="19"/>
                        <a:pt x="10" y="19"/>
                      </a:cubicBezTo>
                      <a:cubicBezTo>
                        <a:pt x="10" y="19"/>
                        <a:pt x="10" y="19"/>
                        <a:pt x="10" y="19"/>
                      </a:cubicBezTo>
                      <a:cubicBezTo>
                        <a:pt x="10" y="19"/>
                        <a:pt x="10" y="19"/>
                        <a:pt x="10" y="19"/>
                      </a:cubicBezTo>
                      <a:moveTo>
                        <a:pt x="12" y="19"/>
                      </a:moveTo>
                      <a:cubicBezTo>
                        <a:pt x="12" y="19"/>
                        <a:pt x="11" y="20"/>
                        <a:pt x="11" y="20"/>
                      </a:cubicBezTo>
                      <a:cubicBezTo>
                        <a:pt x="11" y="20"/>
                        <a:pt x="12" y="19"/>
                        <a:pt x="12" y="19"/>
                      </a:cubicBezTo>
                      <a:moveTo>
                        <a:pt x="9" y="10"/>
                      </a:moveTo>
                      <a:cubicBezTo>
                        <a:pt x="9" y="9"/>
                        <a:pt x="10" y="7"/>
                        <a:pt x="9" y="7"/>
                      </a:cubicBezTo>
                      <a:cubicBezTo>
                        <a:pt x="9" y="7"/>
                        <a:pt x="9" y="7"/>
                        <a:pt x="9" y="7"/>
                      </a:cubicBezTo>
                      <a:cubicBezTo>
                        <a:pt x="9" y="7"/>
                        <a:pt x="9" y="7"/>
                        <a:pt x="9" y="7"/>
                      </a:cubicBezTo>
                      <a:cubicBezTo>
                        <a:pt x="10" y="7"/>
                        <a:pt x="10" y="9"/>
                        <a:pt x="9" y="10"/>
                      </a:cubicBezTo>
                      <a:moveTo>
                        <a:pt x="7" y="0"/>
                      </a:moveTo>
                      <a:cubicBezTo>
                        <a:pt x="7" y="0"/>
                        <a:pt x="7" y="0"/>
                        <a:pt x="7" y="0"/>
                      </a:cubicBezTo>
                      <a:cubicBezTo>
                        <a:pt x="7" y="0"/>
                        <a:pt x="6" y="0"/>
                        <a:pt x="6" y="0"/>
                      </a:cubicBezTo>
                      <a:cubicBezTo>
                        <a:pt x="6" y="1"/>
                        <a:pt x="7" y="2"/>
                        <a:pt x="7" y="3"/>
                      </a:cubicBezTo>
                      <a:cubicBezTo>
                        <a:pt x="6" y="5"/>
                        <a:pt x="8" y="5"/>
                        <a:pt x="7" y="7"/>
                      </a:cubicBezTo>
                      <a:cubicBezTo>
                        <a:pt x="6" y="9"/>
                        <a:pt x="9" y="8"/>
                        <a:pt x="8" y="10"/>
                      </a:cubicBezTo>
                      <a:cubicBezTo>
                        <a:pt x="8" y="12"/>
                        <a:pt x="10" y="10"/>
                        <a:pt x="10" y="12"/>
                      </a:cubicBezTo>
                      <a:cubicBezTo>
                        <a:pt x="9" y="13"/>
                        <a:pt x="10" y="13"/>
                        <a:pt x="10" y="13"/>
                      </a:cubicBezTo>
                      <a:cubicBezTo>
                        <a:pt x="10" y="13"/>
                        <a:pt x="11" y="13"/>
                        <a:pt x="11" y="13"/>
                      </a:cubicBezTo>
                      <a:cubicBezTo>
                        <a:pt x="11" y="13"/>
                        <a:pt x="11" y="13"/>
                        <a:pt x="12" y="13"/>
                      </a:cubicBezTo>
                      <a:cubicBezTo>
                        <a:pt x="12" y="13"/>
                        <a:pt x="12" y="13"/>
                        <a:pt x="12" y="13"/>
                      </a:cubicBezTo>
                      <a:cubicBezTo>
                        <a:pt x="12" y="14"/>
                        <a:pt x="13" y="14"/>
                        <a:pt x="13" y="14"/>
                      </a:cubicBezTo>
                      <a:cubicBezTo>
                        <a:pt x="13" y="14"/>
                        <a:pt x="13" y="14"/>
                        <a:pt x="13" y="14"/>
                      </a:cubicBezTo>
                      <a:cubicBezTo>
                        <a:pt x="13" y="12"/>
                        <a:pt x="12" y="11"/>
                        <a:pt x="13" y="9"/>
                      </a:cubicBezTo>
                      <a:cubicBezTo>
                        <a:pt x="13" y="7"/>
                        <a:pt x="10" y="7"/>
                        <a:pt x="11" y="4"/>
                      </a:cubicBezTo>
                      <a:cubicBezTo>
                        <a:pt x="11" y="3"/>
                        <a:pt x="10" y="3"/>
                        <a:pt x="10" y="2"/>
                      </a:cubicBezTo>
                      <a:cubicBezTo>
                        <a:pt x="9" y="4"/>
                        <a:pt x="10" y="5"/>
                        <a:pt x="10" y="6"/>
                      </a:cubicBezTo>
                      <a:cubicBezTo>
                        <a:pt x="10" y="6"/>
                        <a:pt x="10" y="6"/>
                        <a:pt x="9" y="6"/>
                      </a:cubicBezTo>
                      <a:cubicBezTo>
                        <a:pt x="9" y="6"/>
                        <a:pt x="9" y="5"/>
                        <a:pt x="9" y="4"/>
                      </a:cubicBezTo>
                      <a:cubicBezTo>
                        <a:pt x="9" y="3"/>
                        <a:pt x="9" y="3"/>
                        <a:pt x="9" y="2"/>
                      </a:cubicBezTo>
                      <a:cubicBezTo>
                        <a:pt x="9" y="2"/>
                        <a:pt x="8" y="2"/>
                        <a:pt x="8" y="0"/>
                      </a:cubicBezTo>
                      <a:cubicBezTo>
                        <a:pt x="8"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5" name="Freeform 9676">
                  <a:extLst>
                    <a:ext uri="{FF2B5EF4-FFF2-40B4-BE49-F238E27FC236}">
                      <a16:creationId xmlns:a16="http://schemas.microsoft.com/office/drawing/2014/main" id="{CFD20850-5941-05E2-0E94-50D726782BA1}"/>
                    </a:ext>
                  </a:extLst>
                </p:cNvPr>
                <p:cNvSpPr>
                  <a:spLocks noEditPoints="1"/>
                </p:cNvSpPr>
                <p:nvPr/>
              </p:nvSpPr>
              <p:spPr bwMode="auto">
                <a:xfrm>
                  <a:off x="4315" y="2301"/>
                  <a:ext cx="13" cy="15"/>
                </a:xfrm>
                <a:custGeom>
                  <a:avLst/>
                  <a:gdLst>
                    <a:gd name="T0" fmla="*/ 4 w 15"/>
                    <a:gd name="T1" fmla="*/ 3 h 19"/>
                    <a:gd name="T2" fmla="*/ 4 w 15"/>
                    <a:gd name="T3" fmla="*/ 3 h 19"/>
                    <a:gd name="T4" fmla="*/ 3 w 15"/>
                    <a:gd name="T5" fmla="*/ 5 h 19"/>
                    <a:gd name="T6" fmla="*/ 3 w 15"/>
                    <a:gd name="T7" fmla="*/ 6 h 19"/>
                    <a:gd name="T8" fmla="*/ 4 w 15"/>
                    <a:gd name="T9" fmla="*/ 3 h 19"/>
                    <a:gd name="T10" fmla="*/ 2 w 15"/>
                    <a:gd name="T11" fmla="*/ 2 h 19"/>
                    <a:gd name="T12" fmla="*/ 3 w 15"/>
                    <a:gd name="T13" fmla="*/ 4 h 19"/>
                    <a:gd name="T14" fmla="*/ 3 w 15"/>
                    <a:gd name="T15" fmla="*/ 2 h 19"/>
                    <a:gd name="T16" fmla="*/ 3 w 15"/>
                    <a:gd name="T17" fmla="*/ 3 h 19"/>
                    <a:gd name="T18" fmla="*/ 3 w 15"/>
                    <a:gd name="T19" fmla="*/ 2 h 19"/>
                    <a:gd name="T20" fmla="*/ 3 w 15"/>
                    <a:gd name="T21" fmla="*/ 2 h 19"/>
                    <a:gd name="T22" fmla="*/ 3 w 15"/>
                    <a:gd name="T23" fmla="*/ 0 h 19"/>
                    <a:gd name="T24" fmla="*/ 3 w 15"/>
                    <a:gd name="T25" fmla="*/ 1 h 19"/>
                    <a:gd name="T26" fmla="*/ 2 w 15"/>
                    <a:gd name="T27" fmla="*/ 0 h 19"/>
                    <a:gd name="T28" fmla="*/ 1 w 15"/>
                    <a:gd name="T29" fmla="*/ 2 h 19"/>
                    <a:gd name="T30" fmla="*/ 1 w 15"/>
                    <a:gd name="T31" fmla="*/ 5 h 19"/>
                    <a:gd name="T32" fmla="*/ 2 w 15"/>
                    <a:gd name="T33" fmla="*/ 6 h 19"/>
                    <a:gd name="T34" fmla="*/ 2 w 15"/>
                    <a:gd name="T35" fmla="*/ 6 h 19"/>
                    <a:gd name="T36" fmla="*/ 3 w 15"/>
                    <a:gd name="T37" fmla="*/ 7 h 19"/>
                    <a:gd name="T38" fmla="*/ 3 w 15"/>
                    <a:gd name="T39" fmla="*/ 7 h 19"/>
                    <a:gd name="T40" fmla="*/ 3 w 15"/>
                    <a:gd name="T41" fmla="*/ 7 h 19"/>
                    <a:gd name="T42" fmla="*/ 6 w 15"/>
                    <a:gd name="T43" fmla="*/ 7 h 19"/>
                    <a:gd name="T44" fmla="*/ 7 w 15"/>
                    <a:gd name="T45" fmla="*/ 7 h 19"/>
                    <a:gd name="T46" fmla="*/ 7 w 15"/>
                    <a:gd name="T47" fmla="*/ 6 h 19"/>
                    <a:gd name="T48" fmla="*/ 7 w 15"/>
                    <a:gd name="T49" fmla="*/ 6 h 19"/>
                    <a:gd name="T50" fmla="*/ 7 w 15"/>
                    <a:gd name="T51" fmla="*/ 7 h 19"/>
                    <a:gd name="T52" fmla="*/ 8 w 15"/>
                    <a:gd name="T53" fmla="*/ 6 h 19"/>
                    <a:gd name="T54" fmla="*/ 8 w 15"/>
                    <a:gd name="T55" fmla="*/ 6 h 19"/>
                    <a:gd name="T56" fmla="*/ 9 w 15"/>
                    <a:gd name="T57" fmla="*/ 6 h 19"/>
                    <a:gd name="T58" fmla="*/ 9 w 15"/>
                    <a:gd name="T59" fmla="*/ 6 h 19"/>
                    <a:gd name="T60" fmla="*/ 8 w 15"/>
                    <a:gd name="T61" fmla="*/ 6 h 19"/>
                    <a:gd name="T62" fmla="*/ 7 w 15"/>
                    <a:gd name="T63" fmla="*/ 6 h 19"/>
                    <a:gd name="T64" fmla="*/ 6 w 15"/>
                    <a:gd name="T65" fmla="*/ 5 h 19"/>
                    <a:gd name="T66" fmla="*/ 5 w 15"/>
                    <a:gd name="T67" fmla="*/ 2 h 19"/>
                    <a:gd name="T68" fmla="*/ 4 w 15"/>
                    <a:gd name="T69" fmla="*/ 1 h 19"/>
                    <a:gd name="T70" fmla="*/ 3 w 15"/>
                    <a:gd name="T71" fmla="*/ 0 h 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 h="19">
                      <a:moveTo>
                        <a:pt x="8" y="8"/>
                      </a:moveTo>
                      <a:cubicBezTo>
                        <a:pt x="8" y="8"/>
                        <a:pt x="8" y="8"/>
                        <a:pt x="8" y="8"/>
                      </a:cubicBezTo>
                      <a:cubicBezTo>
                        <a:pt x="8" y="8"/>
                        <a:pt x="8" y="8"/>
                        <a:pt x="8" y="8"/>
                      </a:cubicBezTo>
                      <a:cubicBezTo>
                        <a:pt x="8" y="8"/>
                        <a:pt x="8" y="8"/>
                        <a:pt x="8" y="8"/>
                      </a:cubicBezTo>
                      <a:cubicBezTo>
                        <a:pt x="8" y="8"/>
                        <a:pt x="8" y="8"/>
                        <a:pt x="8" y="8"/>
                      </a:cubicBezTo>
                      <a:cubicBezTo>
                        <a:pt x="8" y="9"/>
                        <a:pt x="7" y="11"/>
                        <a:pt x="7" y="12"/>
                      </a:cubicBezTo>
                      <a:cubicBezTo>
                        <a:pt x="7" y="13"/>
                        <a:pt x="8" y="13"/>
                        <a:pt x="7" y="14"/>
                      </a:cubicBezTo>
                      <a:cubicBezTo>
                        <a:pt x="7" y="14"/>
                        <a:pt x="7" y="14"/>
                        <a:pt x="7" y="14"/>
                      </a:cubicBezTo>
                      <a:cubicBezTo>
                        <a:pt x="7" y="14"/>
                        <a:pt x="7" y="11"/>
                        <a:pt x="7" y="11"/>
                      </a:cubicBezTo>
                      <a:cubicBezTo>
                        <a:pt x="7" y="10"/>
                        <a:pt x="7" y="9"/>
                        <a:pt x="8" y="8"/>
                      </a:cubicBezTo>
                      <a:moveTo>
                        <a:pt x="3" y="9"/>
                      </a:moveTo>
                      <a:cubicBezTo>
                        <a:pt x="2" y="9"/>
                        <a:pt x="1" y="7"/>
                        <a:pt x="2" y="6"/>
                      </a:cubicBezTo>
                      <a:cubicBezTo>
                        <a:pt x="3" y="6"/>
                        <a:pt x="3" y="6"/>
                        <a:pt x="3" y="6"/>
                      </a:cubicBezTo>
                      <a:cubicBezTo>
                        <a:pt x="2" y="7"/>
                        <a:pt x="3" y="9"/>
                        <a:pt x="3" y="9"/>
                      </a:cubicBezTo>
                      <a:cubicBezTo>
                        <a:pt x="3" y="9"/>
                        <a:pt x="3" y="9"/>
                        <a:pt x="3" y="9"/>
                      </a:cubicBezTo>
                      <a:moveTo>
                        <a:pt x="5" y="5"/>
                      </a:moveTo>
                      <a:cubicBezTo>
                        <a:pt x="5" y="4"/>
                        <a:pt x="5" y="4"/>
                        <a:pt x="6" y="4"/>
                      </a:cubicBezTo>
                      <a:cubicBezTo>
                        <a:pt x="6" y="4"/>
                        <a:pt x="7" y="6"/>
                        <a:pt x="6" y="7"/>
                      </a:cubicBezTo>
                      <a:cubicBezTo>
                        <a:pt x="6" y="6"/>
                        <a:pt x="6" y="5"/>
                        <a:pt x="5" y="5"/>
                      </a:cubicBezTo>
                      <a:cubicBezTo>
                        <a:pt x="5" y="5"/>
                        <a:pt x="5" y="5"/>
                        <a:pt x="5" y="5"/>
                      </a:cubicBezTo>
                      <a:cubicBezTo>
                        <a:pt x="5" y="5"/>
                        <a:pt x="5" y="5"/>
                        <a:pt x="5" y="5"/>
                      </a:cubicBezTo>
                      <a:cubicBezTo>
                        <a:pt x="5" y="5"/>
                        <a:pt x="5" y="5"/>
                        <a:pt x="5" y="5"/>
                      </a:cubicBezTo>
                      <a:cubicBezTo>
                        <a:pt x="5" y="5"/>
                        <a:pt x="5" y="5"/>
                        <a:pt x="5" y="5"/>
                      </a:cubicBezTo>
                      <a:moveTo>
                        <a:pt x="6" y="0"/>
                      </a:moveTo>
                      <a:cubicBezTo>
                        <a:pt x="6" y="0"/>
                        <a:pt x="5" y="0"/>
                        <a:pt x="5" y="0"/>
                      </a:cubicBezTo>
                      <a:cubicBezTo>
                        <a:pt x="4" y="1"/>
                        <a:pt x="4" y="1"/>
                        <a:pt x="3" y="1"/>
                      </a:cubicBezTo>
                      <a:cubicBezTo>
                        <a:pt x="3" y="1"/>
                        <a:pt x="3" y="1"/>
                        <a:pt x="3" y="0"/>
                      </a:cubicBezTo>
                      <a:cubicBezTo>
                        <a:pt x="2" y="0"/>
                        <a:pt x="2" y="0"/>
                        <a:pt x="2" y="0"/>
                      </a:cubicBezTo>
                      <a:cubicBezTo>
                        <a:pt x="2" y="0"/>
                        <a:pt x="1" y="1"/>
                        <a:pt x="1" y="1"/>
                      </a:cubicBezTo>
                      <a:cubicBezTo>
                        <a:pt x="1" y="2"/>
                        <a:pt x="1" y="3"/>
                        <a:pt x="1" y="4"/>
                      </a:cubicBezTo>
                      <a:cubicBezTo>
                        <a:pt x="0" y="7"/>
                        <a:pt x="1" y="7"/>
                        <a:pt x="1" y="9"/>
                      </a:cubicBezTo>
                      <a:cubicBezTo>
                        <a:pt x="0" y="11"/>
                        <a:pt x="2" y="11"/>
                        <a:pt x="1" y="12"/>
                      </a:cubicBezTo>
                      <a:cubicBezTo>
                        <a:pt x="0" y="15"/>
                        <a:pt x="3" y="14"/>
                        <a:pt x="2" y="15"/>
                      </a:cubicBezTo>
                      <a:cubicBezTo>
                        <a:pt x="2" y="15"/>
                        <a:pt x="2" y="15"/>
                        <a:pt x="2" y="15"/>
                      </a:cubicBezTo>
                      <a:cubicBezTo>
                        <a:pt x="2" y="15"/>
                        <a:pt x="2" y="15"/>
                        <a:pt x="2" y="15"/>
                      </a:cubicBezTo>
                      <a:cubicBezTo>
                        <a:pt x="2" y="15"/>
                        <a:pt x="2" y="16"/>
                        <a:pt x="2" y="16"/>
                      </a:cubicBezTo>
                      <a:cubicBezTo>
                        <a:pt x="3" y="16"/>
                        <a:pt x="4" y="16"/>
                        <a:pt x="4" y="17"/>
                      </a:cubicBezTo>
                      <a:cubicBezTo>
                        <a:pt x="3" y="18"/>
                        <a:pt x="4" y="18"/>
                        <a:pt x="4" y="18"/>
                      </a:cubicBezTo>
                      <a:cubicBezTo>
                        <a:pt x="4" y="18"/>
                        <a:pt x="5" y="18"/>
                        <a:pt x="5" y="18"/>
                      </a:cubicBezTo>
                      <a:cubicBezTo>
                        <a:pt x="5" y="18"/>
                        <a:pt x="5" y="18"/>
                        <a:pt x="6" y="18"/>
                      </a:cubicBezTo>
                      <a:cubicBezTo>
                        <a:pt x="6" y="18"/>
                        <a:pt x="6" y="18"/>
                        <a:pt x="6" y="18"/>
                      </a:cubicBezTo>
                      <a:cubicBezTo>
                        <a:pt x="6" y="19"/>
                        <a:pt x="7" y="19"/>
                        <a:pt x="7" y="19"/>
                      </a:cubicBezTo>
                      <a:cubicBezTo>
                        <a:pt x="7" y="19"/>
                        <a:pt x="8" y="19"/>
                        <a:pt x="9" y="19"/>
                      </a:cubicBezTo>
                      <a:cubicBezTo>
                        <a:pt x="9" y="18"/>
                        <a:pt x="10" y="18"/>
                        <a:pt x="10" y="18"/>
                      </a:cubicBezTo>
                      <a:cubicBezTo>
                        <a:pt x="10" y="18"/>
                        <a:pt x="10" y="18"/>
                        <a:pt x="11" y="18"/>
                      </a:cubicBezTo>
                      <a:cubicBezTo>
                        <a:pt x="11" y="19"/>
                        <a:pt x="11" y="19"/>
                        <a:pt x="11" y="19"/>
                      </a:cubicBezTo>
                      <a:cubicBezTo>
                        <a:pt x="11" y="19"/>
                        <a:pt x="11" y="19"/>
                        <a:pt x="11" y="19"/>
                      </a:cubicBezTo>
                      <a:cubicBezTo>
                        <a:pt x="10" y="18"/>
                        <a:pt x="10" y="15"/>
                        <a:pt x="11" y="14"/>
                      </a:cubicBezTo>
                      <a:cubicBezTo>
                        <a:pt x="11" y="14"/>
                        <a:pt x="11" y="14"/>
                        <a:pt x="11" y="14"/>
                      </a:cubicBezTo>
                      <a:cubicBezTo>
                        <a:pt x="11" y="14"/>
                        <a:pt x="11" y="14"/>
                        <a:pt x="11" y="14"/>
                      </a:cubicBezTo>
                      <a:cubicBezTo>
                        <a:pt x="11" y="15"/>
                        <a:pt x="11" y="15"/>
                        <a:pt x="11" y="15"/>
                      </a:cubicBezTo>
                      <a:cubicBezTo>
                        <a:pt x="12" y="16"/>
                        <a:pt x="11" y="17"/>
                        <a:pt x="12" y="18"/>
                      </a:cubicBezTo>
                      <a:cubicBezTo>
                        <a:pt x="12" y="18"/>
                        <a:pt x="12" y="18"/>
                        <a:pt x="13" y="18"/>
                      </a:cubicBezTo>
                      <a:cubicBezTo>
                        <a:pt x="13" y="17"/>
                        <a:pt x="14" y="17"/>
                        <a:pt x="14" y="17"/>
                      </a:cubicBezTo>
                      <a:cubicBezTo>
                        <a:pt x="14" y="17"/>
                        <a:pt x="14" y="17"/>
                        <a:pt x="14" y="17"/>
                      </a:cubicBezTo>
                      <a:cubicBezTo>
                        <a:pt x="14" y="17"/>
                        <a:pt x="14" y="17"/>
                        <a:pt x="14" y="17"/>
                      </a:cubicBezTo>
                      <a:cubicBezTo>
                        <a:pt x="15" y="17"/>
                        <a:pt x="15" y="17"/>
                        <a:pt x="15" y="17"/>
                      </a:cubicBezTo>
                      <a:cubicBezTo>
                        <a:pt x="15" y="17"/>
                        <a:pt x="15" y="16"/>
                        <a:pt x="15" y="16"/>
                      </a:cubicBezTo>
                      <a:cubicBezTo>
                        <a:pt x="15" y="16"/>
                        <a:pt x="15" y="15"/>
                        <a:pt x="15" y="15"/>
                      </a:cubicBezTo>
                      <a:cubicBezTo>
                        <a:pt x="15" y="15"/>
                        <a:pt x="15" y="15"/>
                        <a:pt x="15" y="15"/>
                      </a:cubicBezTo>
                      <a:cubicBezTo>
                        <a:pt x="15" y="15"/>
                        <a:pt x="14" y="15"/>
                        <a:pt x="14" y="14"/>
                      </a:cubicBezTo>
                      <a:cubicBezTo>
                        <a:pt x="14" y="14"/>
                        <a:pt x="14" y="14"/>
                        <a:pt x="14" y="14"/>
                      </a:cubicBezTo>
                      <a:cubicBezTo>
                        <a:pt x="13" y="14"/>
                        <a:pt x="13" y="14"/>
                        <a:pt x="13" y="14"/>
                      </a:cubicBezTo>
                      <a:cubicBezTo>
                        <a:pt x="13" y="14"/>
                        <a:pt x="12" y="14"/>
                        <a:pt x="12" y="14"/>
                      </a:cubicBezTo>
                      <a:cubicBezTo>
                        <a:pt x="12" y="14"/>
                        <a:pt x="11" y="14"/>
                        <a:pt x="12" y="13"/>
                      </a:cubicBezTo>
                      <a:cubicBezTo>
                        <a:pt x="12" y="11"/>
                        <a:pt x="10" y="13"/>
                        <a:pt x="10" y="11"/>
                      </a:cubicBezTo>
                      <a:cubicBezTo>
                        <a:pt x="11" y="9"/>
                        <a:pt x="8" y="10"/>
                        <a:pt x="9" y="8"/>
                      </a:cubicBezTo>
                      <a:cubicBezTo>
                        <a:pt x="10" y="6"/>
                        <a:pt x="8" y="6"/>
                        <a:pt x="9" y="4"/>
                      </a:cubicBezTo>
                      <a:cubicBezTo>
                        <a:pt x="9" y="3"/>
                        <a:pt x="8" y="2"/>
                        <a:pt x="8" y="1"/>
                      </a:cubicBezTo>
                      <a:cubicBezTo>
                        <a:pt x="8" y="1"/>
                        <a:pt x="8" y="1"/>
                        <a:pt x="8" y="1"/>
                      </a:cubicBezTo>
                      <a:cubicBezTo>
                        <a:pt x="7" y="1"/>
                        <a:pt x="7" y="1"/>
                        <a:pt x="7" y="0"/>
                      </a:cubicBezTo>
                      <a:cubicBezTo>
                        <a:pt x="7" y="0"/>
                        <a:pt x="6" y="0"/>
                        <a:pt x="6" y="0"/>
                      </a:cubicBezTo>
                    </a:path>
                  </a:pathLst>
                </a:custGeom>
                <a:solidFill>
                  <a:srgbClr val="EFEF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6" name="Freeform 9677">
                  <a:extLst>
                    <a:ext uri="{FF2B5EF4-FFF2-40B4-BE49-F238E27FC236}">
                      <a16:creationId xmlns:a16="http://schemas.microsoft.com/office/drawing/2014/main" id="{C77C1835-E85E-81C2-9F3D-B345B2767CA2}"/>
                    </a:ext>
                  </a:extLst>
                </p:cNvPr>
                <p:cNvSpPr>
                  <a:spLocks/>
                </p:cNvSpPr>
                <p:nvPr/>
              </p:nvSpPr>
              <p:spPr bwMode="auto">
                <a:xfrm>
                  <a:off x="4314" y="2301"/>
                  <a:ext cx="14" cy="19"/>
                </a:xfrm>
                <a:custGeom>
                  <a:avLst/>
                  <a:gdLst>
                    <a:gd name="T0" fmla="*/ 2 w 16"/>
                    <a:gd name="T1" fmla="*/ 0 h 22"/>
                    <a:gd name="T2" fmla="*/ 0 w 16"/>
                    <a:gd name="T3" fmla="*/ 3 h 22"/>
                    <a:gd name="T4" fmla="*/ 0 w 16"/>
                    <a:gd name="T5" fmla="*/ 3 h 22"/>
                    <a:gd name="T6" fmla="*/ 0 w 16"/>
                    <a:gd name="T7" fmla="*/ 6 h 22"/>
                    <a:gd name="T8" fmla="*/ 0 w 16"/>
                    <a:gd name="T9" fmla="*/ 7 h 22"/>
                    <a:gd name="T10" fmla="*/ 1 w 16"/>
                    <a:gd name="T11" fmla="*/ 9 h 22"/>
                    <a:gd name="T12" fmla="*/ 0 w 16"/>
                    <a:gd name="T13" fmla="*/ 9 h 22"/>
                    <a:gd name="T14" fmla="*/ 2 w 16"/>
                    <a:gd name="T15" fmla="*/ 10 h 22"/>
                    <a:gd name="T16" fmla="*/ 3 w 16"/>
                    <a:gd name="T17" fmla="*/ 10 h 22"/>
                    <a:gd name="T18" fmla="*/ 3 w 16"/>
                    <a:gd name="T19" fmla="*/ 11 h 22"/>
                    <a:gd name="T20" fmla="*/ 3 w 16"/>
                    <a:gd name="T21" fmla="*/ 11 h 22"/>
                    <a:gd name="T22" fmla="*/ 3 w 16"/>
                    <a:gd name="T23" fmla="*/ 12 h 22"/>
                    <a:gd name="T24" fmla="*/ 4 w 16"/>
                    <a:gd name="T25" fmla="*/ 12 h 22"/>
                    <a:gd name="T26" fmla="*/ 4 w 16"/>
                    <a:gd name="T27" fmla="*/ 12 h 22"/>
                    <a:gd name="T28" fmla="*/ 4 w 16"/>
                    <a:gd name="T29" fmla="*/ 11 h 22"/>
                    <a:gd name="T30" fmla="*/ 4 w 16"/>
                    <a:gd name="T31" fmla="*/ 11 h 22"/>
                    <a:gd name="T32" fmla="*/ 4 w 16"/>
                    <a:gd name="T33" fmla="*/ 12 h 22"/>
                    <a:gd name="T34" fmla="*/ 5 w 16"/>
                    <a:gd name="T35" fmla="*/ 12 h 22"/>
                    <a:gd name="T36" fmla="*/ 6 w 16"/>
                    <a:gd name="T37" fmla="*/ 12 h 22"/>
                    <a:gd name="T38" fmla="*/ 8 w 16"/>
                    <a:gd name="T39" fmla="*/ 10 h 22"/>
                    <a:gd name="T40" fmla="*/ 9 w 16"/>
                    <a:gd name="T41" fmla="*/ 11 h 22"/>
                    <a:gd name="T42" fmla="*/ 10 w 16"/>
                    <a:gd name="T43" fmla="*/ 9 h 22"/>
                    <a:gd name="T44" fmla="*/ 9 w 16"/>
                    <a:gd name="T45" fmla="*/ 9 h 22"/>
                    <a:gd name="T46" fmla="*/ 9 w 16"/>
                    <a:gd name="T47" fmla="*/ 10 h 22"/>
                    <a:gd name="T48" fmla="*/ 8 w 16"/>
                    <a:gd name="T49" fmla="*/ 10 h 22"/>
                    <a:gd name="T50" fmla="*/ 8 w 16"/>
                    <a:gd name="T51" fmla="*/ 10 h 22"/>
                    <a:gd name="T52" fmla="*/ 8 w 16"/>
                    <a:gd name="T53" fmla="*/ 10 h 22"/>
                    <a:gd name="T54" fmla="*/ 6 w 16"/>
                    <a:gd name="T55" fmla="*/ 10 h 22"/>
                    <a:gd name="T56" fmla="*/ 4 w 16"/>
                    <a:gd name="T57" fmla="*/ 10 h 22"/>
                    <a:gd name="T58" fmla="*/ 4 w 16"/>
                    <a:gd name="T59" fmla="*/ 10 h 22"/>
                    <a:gd name="T60" fmla="*/ 4 w 16"/>
                    <a:gd name="T61" fmla="*/ 9 h 22"/>
                    <a:gd name="T62" fmla="*/ 3 w 16"/>
                    <a:gd name="T63" fmla="*/ 10 h 22"/>
                    <a:gd name="T64" fmla="*/ 2 w 16"/>
                    <a:gd name="T65" fmla="*/ 9 h 22"/>
                    <a:gd name="T66" fmla="*/ 2 w 16"/>
                    <a:gd name="T67" fmla="*/ 8 h 22"/>
                    <a:gd name="T68" fmla="*/ 3 w 16"/>
                    <a:gd name="T69" fmla="*/ 8 h 22"/>
                    <a:gd name="T70" fmla="*/ 2 w 16"/>
                    <a:gd name="T71" fmla="*/ 4 h 22"/>
                    <a:gd name="T72" fmla="*/ 2 w 16"/>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22">
                      <a:moveTo>
                        <a:pt x="2" y="0"/>
                      </a:moveTo>
                      <a:cubicBezTo>
                        <a:pt x="2" y="0"/>
                        <a:pt x="2" y="0"/>
                        <a:pt x="2" y="0"/>
                      </a:cubicBezTo>
                      <a:cubicBezTo>
                        <a:pt x="2" y="1"/>
                        <a:pt x="2" y="2"/>
                        <a:pt x="1" y="2"/>
                      </a:cubicBezTo>
                      <a:cubicBezTo>
                        <a:pt x="0" y="3"/>
                        <a:pt x="0" y="4"/>
                        <a:pt x="0" y="4"/>
                      </a:cubicBezTo>
                      <a:cubicBezTo>
                        <a:pt x="0" y="5"/>
                        <a:pt x="0" y="5"/>
                        <a:pt x="0" y="6"/>
                      </a:cubicBezTo>
                      <a:cubicBezTo>
                        <a:pt x="0" y="6"/>
                        <a:pt x="0" y="7"/>
                        <a:pt x="0" y="7"/>
                      </a:cubicBezTo>
                      <a:cubicBezTo>
                        <a:pt x="0" y="8"/>
                        <a:pt x="0" y="8"/>
                        <a:pt x="0" y="9"/>
                      </a:cubicBezTo>
                      <a:cubicBezTo>
                        <a:pt x="0" y="9"/>
                        <a:pt x="0" y="9"/>
                        <a:pt x="0" y="10"/>
                      </a:cubicBezTo>
                      <a:cubicBezTo>
                        <a:pt x="0" y="10"/>
                        <a:pt x="0" y="11"/>
                        <a:pt x="0" y="12"/>
                      </a:cubicBezTo>
                      <a:cubicBezTo>
                        <a:pt x="0" y="12"/>
                        <a:pt x="0" y="12"/>
                        <a:pt x="0" y="12"/>
                      </a:cubicBezTo>
                      <a:cubicBezTo>
                        <a:pt x="0" y="12"/>
                        <a:pt x="0" y="12"/>
                        <a:pt x="0" y="12"/>
                      </a:cubicBezTo>
                      <a:cubicBezTo>
                        <a:pt x="0" y="13"/>
                        <a:pt x="1" y="14"/>
                        <a:pt x="1" y="15"/>
                      </a:cubicBezTo>
                      <a:cubicBezTo>
                        <a:pt x="1" y="15"/>
                        <a:pt x="1" y="15"/>
                        <a:pt x="1" y="15"/>
                      </a:cubicBezTo>
                      <a:cubicBezTo>
                        <a:pt x="0" y="16"/>
                        <a:pt x="0" y="16"/>
                        <a:pt x="0" y="16"/>
                      </a:cubicBezTo>
                      <a:cubicBezTo>
                        <a:pt x="0" y="17"/>
                        <a:pt x="2" y="17"/>
                        <a:pt x="2" y="17"/>
                      </a:cubicBezTo>
                      <a:cubicBezTo>
                        <a:pt x="2" y="17"/>
                        <a:pt x="2" y="18"/>
                        <a:pt x="2" y="18"/>
                      </a:cubicBezTo>
                      <a:cubicBezTo>
                        <a:pt x="1" y="18"/>
                        <a:pt x="1" y="18"/>
                        <a:pt x="1" y="18"/>
                      </a:cubicBezTo>
                      <a:cubicBezTo>
                        <a:pt x="1" y="19"/>
                        <a:pt x="3" y="19"/>
                        <a:pt x="3" y="19"/>
                      </a:cubicBezTo>
                      <a:cubicBezTo>
                        <a:pt x="3" y="19"/>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4" y="21"/>
                        <a:pt x="4" y="21"/>
                        <a:pt x="4" y="21"/>
                      </a:cubicBezTo>
                      <a:cubicBezTo>
                        <a:pt x="5" y="21"/>
                        <a:pt x="5" y="21"/>
                        <a:pt x="5" y="21"/>
                      </a:cubicBezTo>
                      <a:cubicBezTo>
                        <a:pt x="5" y="21"/>
                        <a:pt x="5" y="21"/>
                        <a:pt x="6" y="21"/>
                      </a:cubicBezTo>
                      <a:cubicBezTo>
                        <a:pt x="6" y="22"/>
                        <a:pt x="6" y="22"/>
                        <a:pt x="6" y="22"/>
                      </a:cubicBezTo>
                      <a:cubicBezTo>
                        <a:pt x="6" y="21"/>
                        <a:pt x="6" y="21"/>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1"/>
                        <a:pt x="7" y="22"/>
                      </a:cubicBezTo>
                      <a:cubicBezTo>
                        <a:pt x="7" y="22"/>
                        <a:pt x="7" y="22"/>
                        <a:pt x="8" y="21"/>
                      </a:cubicBezTo>
                      <a:cubicBezTo>
                        <a:pt x="8" y="21"/>
                        <a:pt x="9" y="21"/>
                        <a:pt x="9" y="21"/>
                      </a:cubicBezTo>
                      <a:cubicBezTo>
                        <a:pt x="10" y="21"/>
                        <a:pt x="10" y="21"/>
                        <a:pt x="10" y="21"/>
                      </a:cubicBezTo>
                      <a:cubicBezTo>
                        <a:pt x="10" y="21"/>
                        <a:pt x="10" y="21"/>
                        <a:pt x="10" y="21"/>
                      </a:cubicBezTo>
                      <a:cubicBezTo>
                        <a:pt x="11" y="21"/>
                        <a:pt x="11" y="21"/>
                        <a:pt x="12" y="20"/>
                      </a:cubicBezTo>
                      <a:cubicBezTo>
                        <a:pt x="12" y="20"/>
                        <a:pt x="13" y="19"/>
                        <a:pt x="13" y="19"/>
                      </a:cubicBezTo>
                      <a:cubicBezTo>
                        <a:pt x="13" y="19"/>
                        <a:pt x="13" y="19"/>
                        <a:pt x="13" y="19"/>
                      </a:cubicBezTo>
                      <a:cubicBezTo>
                        <a:pt x="14" y="20"/>
                        <a:pt x="14" y="20"/>
                        <a:pt x="14" y="20"/>
                      </a:cubicBezTo>
                      <a:cubicBezTo>
                        <a:pt x="14" y="20"/>
                        <a:pt x="15" y="19"/>
                        <a:pt x="16" y="18"/>
                      </a:cubicBezTo>
                      <a:cubicBezTo>
                        <a:pt x="16" y="17"/>
                        <a:pt x="16" y="16"/>
                        <a:pt x="16" y="16"/>
                      </a:cubicBezTo>
                      <a:cubicBezTo>
                        <a:pt x="16" y="16"/>
                        <a:pt x="16" y="16"/>
                        <a:pt x="15" y="16"/>
                      </a:cubicBezTo>
                      <a:cubicBezTo>
                        <a:pt x="15" y="16"/>
                        <a:pt x="15" y="16"/>
                        <a:pt x="15" y="16"/>
                      </a:cubicBezTo>
                      <a:cubicBezTo>
                        <a:pt x="15" y="16"/>
                        <a:pt x="15" y="16"/>
                        <a:pt x="15" y="16"/>
                      </a:cubicBezTo>
                      <a:cubicBezTo>
                        <a:pt x="15" y="16"/>
                        <a:pt x="14" y="16"/>
                        <a:pt x="14" y="17"/>
                      </a:cubicBezTo>
                      <a:cubicBezTo>
                        <a:pt x="13" y="17"/>
                        <a:pt x="13" y="17"/>
                        <a:pt x="13" y="17"/>
                      </a:cubicBezTo>
                      <a:cubicBezTo>
                        <a:pt x="13" y="18"/>
                        <a:pt x="13" y="18"/>
                        <a:pt x="13" y="18"/>
                      </a:cubicBezTo>
                      <a:cubicBezTo>
                        <a:pt x="13" y="18"/>
                        <a:pt x="13" y="18"/>
                        <a:pt x="13" y="18"/>
                      </a:cubicBezTo>
                      <a:cubicBezTo>
                        <a:pt x="13" y="18"/>
                        <a:pt x="12" y="18"/>
                        <a:pt x="12" y="18"/>
                      </a:cubicBezTo>
                      <a:cubicBezTo>
                        <a:pt x="12" y="18"/>
                        <a:pt x="12" y="18"/>
                        <a:pt x="12" y="18"/>
                      </a:cubicBezTo>
                      <a:cubicBezTo>
                        <a:pt x="12" y="18"/>
                        <a:pt x="12" y="18"/>
                        <a:pt x="12" y="17"/>
                      </a:cubicBezTo>
                      <a:cubicBezTo>
                        <a:pt x="11" y="17"/>
                        <a:pt x="11" y="17"/>
                        <a:pt x="11" y="17"/>
                      </a:cubicBezTo>
                      <a:cubicBezTo>
                        <a:pt x="11" y="17"/>
                        <a:pt x="10" y="17"/>
                        <a:pt x="10" y="18"/>
                      </a:cubicBezTo>
                      <a:cubicBezTo>
                        <a:pt x="9" y="18"/>
                        <a:pt x="8" y="18"/>
                        <a:pt x="8" y="18"/>
                      </a:cubicBezTo>
                      <a:cubicBezTo>
                        <a:pt x="8" y="18"/>
                        <a:pt x="7" y="18"/>
                        <a:pt x="7" y="17"/>
                      </a:cubicBezTo>
                      <a:cubicBezTo>
                        <a:pt x="7" y="17"/>
                        <a:pt x="7" y="17"/>
                        <a:pt x="7" y="17"/>
                      </a:cubicBezTo>
                      <a:cubicBezTo>
                        <a:pt x="6" y="17"/>
                        <a:pt x="6" y="17"/>
                        <a:pt x="6" y="17"/>
                      </a:cubicBezTo>
                      <a:cubicBezTo>
                        <a:pt x="6" y="17"/>
                        <a:pt x="5" y="17"/>
                        <a:pt x="5" y="17"/>
                      </a:cubicBezTo>
                      <a:cubicBezTo>
                        <a:pt x="5" y="17"/>
                        <a:pt x="4" y="17"/>
                        <a:pt x="5" y="16"/>
                      </a:cubicBezTo>
                      <a:cubicBezTo>
                        <a:pt x="5" y="15"/>
                        <a:pt x="4" y="15"/>
                        <a:pt x="3" y="15"/>
                      </a:cubicBezTo>
                      <a:cubicBezTo>
                        <a:pt x="4" y="16"/>
                        <a:pt x="3" y="17"/>
                        <a:pt x="3" y="18"/>
                      </a:cubicBezTo>
                      <a:cubicBezTo>
                        <a:pt x="2" y="17"/>
                        <a:pt x="3" y="14"/>
                        <a:pt x="2" y="14"/>
                      </a:cubicBezTo>
                      <a:cubicBezTo>
                        <a:pt x="2" y="14"/>
                        <a:pt x="2" y="14"/>
                        <a:pt x="2" y="15"/>
                      </a:cubicBezTo>
                      <a:cubicBezTo>
                        <a:pt x="2" y="14"/>
                        <a:pt x="2" y="14"/>
                        <a:pt x="2" y="14"/>
                      </a:cubicBezTo>
                      <a:cubicBezTo>
                        <a:pt x="2" y="14"/>
                        <a:pt x="2" y="14"/>
                        <a:pt x="2" y="14"/>
                      </a:cubicBezTo>
                      <a:cubicBezTo>
                        <a:pt x="3" y="14"/>
                        <a:pt x="3" y="14"/>
                        <a:pt x="3" y="14"/>
                      </a:cubicBezTo>
                      <a:cubicBezTo>
                        <a:pt x="3" y="14"/>
                        <a:pt x="3" y="14"/>
                        <a:pt x="3" y="14"/>
                      </a:cubicBezTo>
                      <a:cubicBezTo>
                        <a:pt x="4" y="13"/>
                        <a:pt x="1" y="14"/>
                        <a:pt x="2" y="11"/>
                      </a:cubicBezTo>
                      <a:cubicBezTo>
                        <a:pt x="3" y="10"/>
                        <a:pt x="1" y="10"/>
                        <a:pt x="2" y="8"/>
                      </a:cubicBezTo>
                      <a:cubicBezTo>
                        <a:pt x="2" y="6"/>
                        <a:pt x="1" y="6"/>
                        <a:pt x="2" y="3"/>
                      </a:cubicBezTo>
                      <a:cubicBezTo>
                        <a:pt x="2" y="2"/>
                        <a:pt x="2" y="1"/>
                        <a:pt x="2" y="0"/>
                      </a:cubicBezTo>
                    </a:path>
                  </a:pathLst>
                </a:custGeom>
                <a:solidFill>
                  <a:srgbClr val="E1E0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7" name="Freeform 9678">
                  <a:extLst>
                    <a:ext uri="{FF2B5EF4-FFF2-40B4-BE49-F238E27FC236}">
                      <a16:creationId xmlns:a16="http://schemas.microsoft.com/office/drawing/2014/main" id="{77BF4309-F1D1-F007-589F-20CE8B8ED3C2}"/>
                    </a:ext>
                  </a:extLst>
                </p:cNvPr>
                <p:cNvSpPr>
                  <a:spLocks/>
                </p:cNvSpPr>
                <p:nvPr/>
              </p:nvSpPr>
              <p:spPr bwMode="auto">
                <a:xfrm>
                  <a:off x="4324" y="2303"/>
                  <a:ext cx="1" cy="3"/>
                </a:xfrm>
                <a:custGeom>
                  <a:avLst/>
                  <a:gdLst>
                    <a:gd name="T0" fmla="*/ 0 w 1"/>
                    <a:gd name="T1" fmla="*/ 0 h 4"/>
                    <a:gd name="T2" fmla="*/ 0 w 1"/>
                    <a:gd name="T3" fmla="*/ 2 h 4"/>
                    <a:gd name="T4" fmla="*/ 0 w 1"/>
                    <a:gd name="T5" fmla="*/ 2 h 4"/>
                    <a:gd name="T6" fmla="*/ 1 w 1"/>
                    <a:gd name="T7" fmla="*/ 2 h 4"/>
                    <a:gd name="T8" fmla="*/ 1 w 1"/>
                    <a:gd name="T9" fmla="*/ 0 h 4"/>
                    <a:gd name="T10" fmla="*/ 0 w 1"/>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
                      <a:moveTo>
                        <a:pt x="0" y="0"/>
                      </a:moveTo>
                      <a:cubicBezTo>
                        <a:pt x="0" y="1"/>
                        <a:pt x="0" y="1"/>
                        <a:pt x="0" y="2"/>
                      </a:cubicBezTo>
                      <a:cubicBezTo>
                        <a:pt x="0" y="3"/>
                        <a:pt x="0" y="4"/>
                        <a:pt x="0" y="4"/>
                      </a:cubicBezTo>
                      <a:cubicBezTo>
                        <a:pt x="1" y="4"/>
                        <a:pt x="1" y="4"/>
                        <a:pt x="1" y="4"/>
                      </a:cubicBezTo>
                      <a:cubicBezTo>
                        <a:pt x="1" y="3"/>
                        <a:pt x="0" y="2"/>
                        <a:pt x="1" y="0"/>
                      </a:cubicBezTo>
                      <a:cubicBezTo>
                        <a:pt x="1" y="0"/>
                        <a:pt x="1" y="0"/>
                        <a:pt x="0" y="0"/>
                      </a:cubicBezTo>
                    </a:path>
                  </a:pathLst>
                </a:custGeom>
                <a:solidFill>
                  <a:srgbClr val="EFEF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8" name="Freeform 9679">
                  <a:extLst>
                    <a:ext uri="{FF2B5EF4-FFF2-40B4-BE49-F238E27FC236}">
                      <a16:creationId xmlns:a16="http://schemas.microsoft.com/office/drawing/2014/main" id="{DD617869-3275-2F9F-E0A6-F73E4DF25252}"/>
                    </a:ext>
                  </a:extLst>
                </p:cNvPr>
                <p:cNvSpPr>
                  <a:spLocks noEditPoints="1"/>
                </p:cNvSpPr>
                <p:nvPr/>
              </p:nvSpPr>
              <p:spPr bwMode="auto">
                <a:xfrm>
                  <a:off x="4312" y="2302"/>
                  <a:ext cx="2" cy="3"/>
                </a:xfrm>
                <a:custGeom>
                  <a:avLst/>
                  <a:gdLst>
                    <a:gd name="T0" fmla="*/ 1 w 3"/>
                    <a:gd name="T1" fmla="*/ 2 h 3"/>
                    <a:gd name="T2" fmla="*/ 0 w 3"/>
                    <a:gd name="T3" fmla="*/ 3 h 3"/>
                    <a:gd name="T4" fmla="*/ 0 w 3"/>
                    <a:gd name="T5" fmla="*/ 3 h 3"/>
                    <a:gd name="T6" fmla="*/ 1 w 3"/>
                    <a:gd name="T7" fmla="*/ 2 h 3"/>
                    <a:gd name="T8" fmla="*/ 1 w 3"/>
                    <a:gd name="T9" fmla="*/ 0 h 3"/>
                    <a:gd name="T10" fmla="*/ 1 w 3"/>
                    <a:gd name="T11" fmla="*/ 0 h 3"/>
                    <a:gd name="T12" fmla="*/ 1 w 3"/>
                    <a:gd name="T13" fmla="*/ 0 h 3"/>
                    <a:gd name="T14" fmla="*/ 1 w 3"/>
                    <a:gd name="T15" fmla="*/ 0 h 3"/>
                    <a:gd name="T16" fmla="*/ 1 w 3"/>
                    <a:gd name="T17" fmla="*/ 0 h 3"/>
                    <a:gd name="T18" fmla="*/ 1 w 3"/>
                    <a:gd name="T19" fmla="*/ 0 h 3"/>
                    <a:gd name="T20" fmla="*/ 1 w 3"/>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3">
                      <a:moveTo>
                        <a:pt x="1" y="2"/>
                      </a:moveTo>
                      <a:cubicBezTo>
                        <a:pt x="0" y="3"/>
                        <a:pt x="0" y="3"/>
                        <a:pt x="0" y="3"/>
                      </a:cubicBezTo>
                      <a:cubicBezTo>
                        <a:pt x="0" y="3"/>
                        <a:pt x="0" y="3"/>
                        <a:pt x="0" y="3"/>
                      </a:cubicBezTo>
                      <a:cubicBezTo>
                        <a:pt x="0" y="3"/>
                        <a:pt x="0" y="3"/>
                        <a:pt x="1" y="2"/>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cubicBezTo>
                        <a:pt x="3" y="0"/>
                        <a:pt x="3" y="0"/>
                        <a:pt x="3" y="0"/>
                      </a:cubicBezTo>
                    </a:path>
                  </a:pathLst>
                </a:custGeom>
                <a:solidFill>
                  <a:srgbClr val="D9BB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799" name="Freeform 9680">
                  <a:extLst>
                    <a:ext uri="{FF2B5EF4-FFF2-40B4-BE49-F238E27FC236}">
                      <a16:creationId xmlns:a16="http://schemas.microsoft.com/office/drawing/2014/main" id="{09379370-E7AB-F763-BC8B-463A8388FE65}"/>
                    </a:ext>
                  </a:extLst>
                </p:cNvPr>
                <p:cNvSpPr>
                  <a:spLocks/>
                </p:cNvSpPr>
                <p:nvPr/>
              </p:nvSpPr>
              <p:spPr bwMode="auto">
                <a:xfrm>
                  <a:off x="4311" y="2305"/>
                  <a:ext cx="1" cy="1"/>
                </a:xfrm>
                <a:custGeom>
                  <a:avLst/>
                  <a:gdLst>
                    <a:gd name="T0" fmla="*/ 1 w 1"/>
                    <a:gd name="T1" fmla="*/ 0 h 1"/>
                    <a:gd name="T2" fmla="*/ 0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0"/>
                        <a:pt x="0" y="0"/>
                      </a:cubicBezTo>
                      <a:cubicBezTo>
                        <a:pt x="1" y="0"/>
                        <a:pt x="1" y="0"/>
                        <a:pt x="1" y="0"/>
                      </a:cubicBezTo>
                      <a:cubicBezTo>
                        <a:pt x="1" y="0"/>
                        <a:pt x="1" y="0"/>
                        <a:pt x="1" y="0"/>
                      </a:cubicBezTo>
                    </a:path>
                  </a:pathLst>
                </a:custGeom>
                <a:solidFill>
                  <a:srgbClr val="E0C2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0" name="Freeform 9681">
                  <a:extLst>
                    <a:ext uri="{FF2B5EF4-FFF2-40B4-BE49-F238E27FC236}">
                      <a16:creationId xmlns:a16="http://schemas.microsoft.com/office/drawing/2014/main" id="{1C0000B4-0584-96C5-ECF1-059BE43D8407}"/>
                    </a:ext>
                  </a:extLst>
                </p:cNvPr>
                <p:cNvSpPr>
                  <a:spLocks noEditPoints="1"/>
                </p:cNvSpPr>
                <p:nvPr/>
              </p:nvSpPr>
              <p:spPr bwMode="auto">
                <a:xfrm>
                  <a:off x="4320" y="2332"/>
                  <a:ext cx="2"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0 h 1"/>
                    <a:gd name="T14" fmla="*/ 0 w 2"/>
                    <a:gd name="T15" fmla="*/ 0 h 1"/>
                    <a:gd name="T16" fmla="*/ 1 w 2"/>
                    <a:gd name="T17" fmla="*/ 0 h 1"/>
                    <a:gd name="T18" fmla="*/ 1 w 2"/>
                    <a:gd name="T19" fmla="*/ 0 h 1"/>
                    <a:gd name="T20" fmla="*/ 2 w 2"/>
                    <a:gd name="T21" fmla="*/ 0 h 1"/>
                    <a:gd name="T22" fmla="*/ 1 w 2"/>
                    <a:gd name="T23" fmla="*/ 0 h 1"/>
                    <a:gd name="T24" fmla="*/ 2 w 2"/>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1">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0" y="0"/>
                      </a:cubicBezTo>
                      <a:cubicBezTo>
                        <a:pt x="1" y="0"/>
                        <a:pt x="1" y="0"/>
                        <a:pt x="1" y="0"/>
                      </a:cubicBezTo>
                      <a:cubicBezTo>
                        <a:pt x="1" y="0"/>
                        <a:pt x="1" y="0"/>
                        <a:pt x="1" y="0"/>
                      </a:cubicBezTo>
                      <a:moveTo>
                        <a:pt x="2" y="0"/>
                      </a:moveTo>
                      <a:cubicBezTo>
                        <a:pt x="2" y="0"/>
                        <a:pt x="1" y="0"/>
                        <a:pt x="1" y="0"/>
                      </a:cubicBezTo>
                      <a:cubicBezTo>
                        <a:pt x="1" y="0"/>
                        <a:pt x="2" y="0"/>
                        <a:pt x="2" y="0"/>
                      </a:cubicBezTo>
                    </a:path>
                  </a:pathLst>
                </a:custGeom>
                <a:solidFill>
                  <a:srgbClr val="DDB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1" name="Freeform 9682">
                  <a:extLst>
                    <a:ext uri="{FF2B5EF4-FFF2-40B4-BE49-F238E27FC236}">
                      <a16:creationId xmlns:a16="http://schemas.microsoft.com/office/drawing/2014/main" id="{764ACB75-F8BA-013F-A257-46D6D6BA4A34}"/>
                    </a:ext>
                  </a:extLst>
                </p:cNvPr>
                <p:cNvSpPr>
                  <a:spLocks noEditPoints="1"/>
                </p:cNvSpPr>
                <p:nvPr/>
              </p:nvSpPr>
              <p:spPr bwMode="auto">
                <a:xfrm>
                  <a:off x="4318" y="2334"/>
                  <a:ext cx="1" cy="1"/>
                </a:xfrm>
                <a:custGeom>
                  <a:avLst/>
                  <a:gdLst>
                    <a:gd name="T0" fmla="*/ 1 w 2"/>
                    <a:gd name="T1" fmla="*/ 0 h 2"/>
                    <a:gd name="T2" fmla="*/ 1 w 2"/>
                    <a:gd name="T3" fmla="*/ 0 h 2"/>
                    <a:gd name="T4" fmla="*/ 0 w 2"/>
                    <a:gd name="T5" fmla="*/ 1 h 2"/>
                    <a:gd name="T6" fmla="*/ 0 w 2"/>
                    <a:gd name="T7" fmla="*/ 1 h 2"/>
                    <a:gd name="T8" fmla="*/ 1 w 2"/>
                    <a:gd name="T9" fmla="*/ 0 h 2"/>
                    <a:gd name="T10" fmla="*/ 1 w 2"/>
                    <a:gd name="T11" fmla="*/ 0 h 2"/>
                    <a:gd name="T12" fmla="*/ 1 w 2"/>
                    <a:gd name="T13" fmla="*/ 0 h 2"/>
                    <a:gd name="T14" fmla="*/ 1 w 2"/>
                    <a:gd name="T15" fmla="*/ 0 h 2"/>
                    <a:gd name="T16" fmla="*/ 1 w 2"/>
                    <a:gd name="T17" fmla="*/ 0 h 2"/>
                    <a:gd name="T18" fmla="*/ 1 w 2"/>
                    <a:gd name="T19" fmla="*/ 0 h 2"/>
                    <a:gd name="T20" fmla="*/ 1 w 2"/>
                    <a:gd name="T21" fmla="*/ 0 h 2"/>
                    <a:gd name="T22" fmla="*/ 1 w 2"/>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2">
                      <a:moveTo>
                        <a:pt x="2" y="0"/>
                      </a:moveTo>
                      <a:cubicBezTo>
                        <a:pt x="2" y="0"/>
                        <a:pt x="2" y="0"/>
                        <a:pt x="2" y="0"/>
                      </a:cubicBezTo>
                      <a:cubicBezTo>
                        <a:pt x="1" y="1"/>
                        <a:pt x="1" y="2"/>
                        <a:pt x="0" y="2"/>
                      </a:cubicBezTo>
                      <a:cubicBezTo>
                        <a:pt x="0" y="2"/>
                        <a:pt x="0" y="2"/>
                        <a:pt x="0" y="2"/>
                      </a:cubicBezTo>
                      <a:cubicBezTo>
                        <a:pt x="1" y="2"/>
                        <a:pt x="1" y="1"/>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path>
                  </a:pathLst>
                </a:custGeom>
                <a:solidFill>
                  <a:srgbClr val="DDB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2" name="Freeform 9683">
                  <a:extLst>
                    <a:ext uri="{FF2B5EF4-FFF2-40B4-BE49-F238E27FC236}">
                      <a16:creationId xmlns:a16="http://schemas.microsoft.com/office/drawing/2014/main" id="{6DACF5C4-93D5-D1AB-358F-39B24C68629B}"/>
                    </a:ext>
                  </a:extLst>
                </p:cNvPr>
                <p:cNvSpPr>
                  <a:spLocks noEditPoints="1"/>
                </p:cNvSpPr>
                <p:nvPr/>
              </p:nvSpPr>
              <p:spPr bwMode="auto">
                <a:xfrm>
                  <a:off x="4318" y="2335"/>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DDB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3" name="Freeform 9684">
                  <a:extLst>
                    <a:ext uri="{FF2B5EF4-FFF2-40B4-BE49-F238E27FC236}">
                      <a16:creationId xmlns:a16="http://schemas.microsoft.com/office/drawing/2014/main" id="{DC93407E-86DD-407F-2181-2CE1D019232F}"/>
                    </a:ext>
                  </a:extLst>
                </p:cNvPr>
                <p:cNvSpPr>
                  <a:spLocks noEditPoints="1"/>
                </p:cNvSpPr>
                <p:nvPr/>
              </p:nvSpPr>
              <p:spPr bwMode="auto">
                <a:xfrm>
                  <a:off x="4309" y="2336"/>
                  <a:ext cx="7" cy="2"/>
                </a:xfrm>
                <a:custGeom>
                  <a:avLst/>
                  <a:gdLst>
                    <a:gd name="T0" fmla="*/ 2 w 9"/>
                    <a:gd name="T1" fmla="*/ 2 h 2"/>
                    <a:gd name="T2" fmla="*/ 2 w 9"/>
                    <a:gd name="T3" fmla="*/ 2 h 2"/>
                    <a:gd name="T4" fmla="*/ 0 w 9"/>
                    <a:gd name="T5" fmla="*/ 2 h 2"/>
                    <a:gd name="T6" fmla="*/ 0 w 9"/>
                    <a:gd name="T7" fmla="*/ 2 h 2"/>
                    <a:gd name="T8" fmla="*/ 2 w 9"/>
                    <a:gd name="T9" fmla="*/ 2 h 2"/>
                    <a:gd name="T10" fmla="*/ 2 w 9"/>
                    <a:gd name="T11" fmla="*/ 1 h 2"/>
                    <a:gd name="T12" fmla="*/ 2 w 9"/>
                    <a:gd name="T13" fmla="*/ 1 h 2"/>
                    <a:gd name="T14" fmla="*/ 1 w 9"/>
                    <a:gd name="T15" fmla="*/ 1 h 2"/>
                    <a:gd name="T16" fmla="*/ 2 w 9"/>
                    <a:gd name="T17" fmla="*/ 1 h 2"/>
                    <a:gd name="T18" fmla="*/ 2 w 9"/>
                    <a:gd name="T19" fmla="*/ 2 h 2"/>
                    <a:gd name="T20" fmla="*/ 2 w 9"/>
                    <a:gd name="T21" fmla="*/ 1 h 2"/>
                    <a:gd name="T22" fmla="*/ 2 w 9"/>
                    <a:gd name="T23" fmla="*/ 1 h 2"/>
                    <a:gd name="T24" fmla="*/ 3 w 9"/>
                    <a:gd name="T25" fmla="*/ 1 h 2"/>
                    <a:gd name="T26" fmla="*/ 3 w 9"/>
                    <a:gd name="T27" fmla="*/ 1 h 2"/>
                    <a:gd name="T28" fmla="*/ 2 w 9"/>
                    <a:gd name="T29" fmla="*/ 1 h 2"/>
                    <a:gd name="T30" fmla="*/ 2 w 9"/>
                    <a:gd name="T31" fmla="*/ 1 h 2"/>
                    <a:gd name="T32" fmla="*/ 1 w 9"/>
                    <a:gd name="T33" fmla="*/ 1 h 2"/>
                    <a:gd name="T34" fmla="*/ 1 w 9"/>
                    <a:gd name="T35" fmla="*/ 1 h 2"/>
                    <a:gd name="T36" fmla="*/ 2 w 9"/>
                    <a:gd name="T37" fmla="*/ 1 h 2"/>
                    <a:gd name="T38" fmla="*/ 2 w 9"/>
                    <a:gd name="T39" fmla="*/ 1 h 2"/>
                    <a:gd name="T40" fmla="*/ 2 w 9"/>
                    <a:gd name="T41" fmla="*/ 1 h 2"/>
                    <a:gd name="T42" fmla="*/ 2 w 9"/>
                    <a:gd name="T43" fmla="*/ 1 h 2"/>
                    <a:gd name="T44" fmla="*/ 2 w 9"/>
                    <a:gd name="T45" fmla="*/ 1 h 2"/>
                    <a:gd name="T46" fmla="*/ 2 w 9"/>
                    <a:gd name="T47" fmla="*/ 1 h 2"/>
                    <a:gd name="T48" fmla="*/ 2 w 9"/>
                    <a:gd name="T49" fmla="*/ 1 h 2"/>
                    <a:gd name="T50" fmla="*/ 2 w 9"/>
                    <a:gd name="T51" fmla="*/ 1 h 2"/>
                    <a:gd name="T52" fmla="*/ 3 w 9"/>
                    <a:gd name="T53" fmla="*/ 1 h 2"/>
                    <a:gd name="T54" fmla="*/ 2 w 9"/>
                    <a:gd name="T55" fmla="*/ 1 h 2"/>
                    <a:gd name="T56" fmla="*/ 2 w 9"/>
                    <a:gd name="T57" fmla="*/ 1 h 2"/>
                    <a:gd name="T58" fmla="*/ 2 w 9"/>
                    <a:gd name="T59" fmla="*/ 1 h 2"/>
                    <a:gd name="T60" fmla="*/ 2 w 9"/>
                    <a:gd name="T61" fmla="*/ 1 h 2"/>
                    <a:gd name="T62" fmla="*/ 2 w 9"/>
                    <a:gd name="T63" fmla="*/ 1 h 2"/>
                    <a:gd name="T64" fmla="*/ 0 w 9"/>
                    <a:gd name="T65" fmla="*/ 2 h 2"/>
                    <a:gd name="T66" fmla="*/ 0 w 9"/>
                    <a:gd name="T67" fmla="*/ 0 h 2"/>
                    <a:gd name="T68" fmla="*/ 3 w 9"/>
                    <a:gd name="T69" fmla="*/ 0 h 2"/>
                    <a:gd name="T70" fmla="*/ 3 w 9"/>
                    <a:gd name="T71" fmla="*/ 0 h 2"/>
                    <a:gd name="T72" fmla="*/ 3 w 9"/>
                    <a:gd name="T73" fmla="*/ 0 h 2"/>
                    <a:gd name="T74" fmla="*/ 3 w 9"/>
                    <a:gd name="T75" fmla="*/ 0 h 2"/>
                    <a:gd name="T76" fmla="*/ 3 w 9"/>
                    <a:gd name="T77" fmla="*/ 0 h 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 h="2">
                      <a:moveTo>
                        <a:pt x="4" y="2"/>
                      </a:moveTo>
                      <a:cubicBezTo>
                        <a:pt x="4" y="2"/>
                        <a:pt x="4" y="2"/>
                        <a:pt x="4" y="2"/>
                      </a:cubicBezTo>
                      <a:cubicBezTo>
                        <a:pt x="4" y="2"/>
                        <a:pt x="4" y="2"/>
                        <a:pt x="4" y="2"/>
                      </a:cubicBezTo>
                      <a:cubicBezTo>
                        <a:pt x="4" y="2"/>
                        <a:pt x="4" y="2"/>
                        <a:pt x="4" y="2"/>
                      </a:cubicBezTo>
                      <a:moveTo>
                        <a:pt x="0" y="2"/>
                      </a:moveTo>
                      <a:cubicBezTo>
                        <a:pt x="0" y="2"/>
                        <a:pt x="0" y="2"/>
                        <a:pt x="0" y="2"/>
                      </a:cubicBezTo>
                      <a:cubicBezTo>
                        <a:pt x="0" y="2"/>
                        <a:pt x="0" y="2"/>
                        <a:pt x="0" y="2"/>
                      </a:cubicBezTo>
                      <a:cubicBezTo>
                        <a:pt x="0" y="2"/>
                        <a:pt x="0" y="2"/>
                        <a:pt x="0" y="2"/>
                      </a:cubicBezTo>
                      <a:moveTo>
                        <a:pt x="3" y="2"/>
                      </a:moveTo>
                      <a:cubicBezTo>
                        <a:pt x="3" y="2"/>
                        <a:pt x="3" y="2"/>
                        <a:pt x="3" y="2"/>
                      </a:cubicBezTo>
                      <a:cubicBezTo>
                        <a:pt x="3" y="2"/>
                        <a:pt x="3" y="2"/>
                        <a:pt x="3" y="2"/>
                      </a:cubicBezTo>
                      <a:moveTo>
                        <a:pt x="3" y="1"/>
                      </a:moveTo>
                      <a:cubicBezTo>
                        <a:pt x="3" y="1"/>
                        <a:pt x="3" y="1"/>
                        <a:pt x="3" y="1"/>
                      </a:cubicBezTo>
                      <a:cubicBezTo>
                        <a:pt x="3" y="1"/>
                        <a:pt x="3" y="1"/>
                        <a:pt x="3" y="1"/>
                      </a:cubicBezTo>
                      <a:moveTo>
                        <a:pt x="1" y="1"/>
                      </a:moveTo>
                      <a:cubicBezTo>
                        <a:pt x="1" y="1"/>
                        <a:pt x="1" y="1"/>
                        <a:pt x="1" y="1"/>
                      </a:cubicBezTo>
                      <a:cubicBezTo>
                        <a:pt x="1" y="1"/>
                        <a:pt x="1" y="1"/>
                        <a:pt x="1" y="1"/>
                      </a:cubicBezTo>
                      <a:moveTo>
                        <a:pt x="5" y="1"/>
                      </a:moveTo>
                      <a:cubicBezTo>
                        <a:pt x="5" y="1"/>
                        <a:pt x="5" y="1"/>
                        <a:pt x="5" y="1"/>
                      </a:cubicBezTo>
                      <a:cubicBezTo>
                        <a:pt x="5" y="1"/>
                        <a:pt x="5" y="2"/>
                        <a:pt x="5" y="2"/>
                      </a:cubicBezTo>
                      <a:cubicBezTo>
                        <a:pt x="5" y="2"/>
                        <a:pt x="5" y="1"/>
                        <a:pt x="5" y="1"/>
                      </a:cubicBezTo>
                      <a:cubicBezTo>
                        <a:pt x="5" y="1"/>
                        <a:pt x="5" y="1"/>
                        <a:pt x="5" y="1"/>
                      </a:cubicBezTo>
                      <a:moveTo>
                        <a:pt x="5" y="1"/>
                      </a:moveTo>
                      <a:cubicBezTo>
                        <a:pt x="5" y="1"/>
                        <a:pt x="5" y="1"/>
                        <a:pt x="5" y="1"/>
                      </a:cubicBezTo>
                      <a:cubicBezTo>
                        <a:pt x="5" y="1"/>
                        <a:pt x="5" y="1"/>
                        <a:pt x="5" y="1"/>
                      </a:cubicBezTo>
                      <a:moveTo>
                        <a:pt x="8" y="1"/>
                      </a:moveTo>
                      <a:cubicBezTo>
                        <a:pt x="8" y="1"/>
                        <a:pt x="8" y="1"/>
                        <a:pt x="8" y="1"/>
                      </a:cubicBezTo>
                      <a:cubicBezTo>
                        <a:pt x="8" y="1"/>
                        <a:pt x="8" y="1"/>
                        <a:pt x="8" y="1"/>
                      </a:cubicBezTo>
                      <a:cubicBezTo>
                        <a:pt x="8" y="1"/>
                        <a:pt x="8" y="1"/>
                        <a:pt x="8" y="1"/>
                      </a:cubicBezTo>
                      <a:moveTo>
                        <a:pt x="5" y="1"/>
                      </a:moveTo>
                      <a:cubicBezTo>
                        <a:pt x="5" y="1"/>
                        <a:pt x="5" y="1"/>
                        <a:pt x="5" y="1"/>
                      </a:cubicBezTo>
                      <a:cubicBezTo>
                        <a:pt x="5" y="1"/>
                        <a:pt x="5" y="1"/>
                        <a:pt x="5" y="1"/>
                      </a:cubicBezTo>
                      <a:moveTo>
                        <a:pt x="1" y="1"/>
                      </a:moveTo>
                      <a:cubicBezTo>
                        <a:pt x="1" y="1"/>
                        <a:pt x="1" y="1"/>
                        <a:pt x="1" y="1"/>
                      </a:cubicBezTo>
                      <a:cubicBezTo>
                        <a:pt x="1" y="1"/>
                        <a:pt x="1" y="1"/>
                        <a:pt x="1" y="1"/>
                      </a:cubicBezTo>
                      <a:cubicBezTo>
                        <a:pt x="1" y="1"/>
                        <a:pt x="1" y="1"/>
                        <a:pt x="1" y="1"/>
                      </a:cubicBezTo>
                      <a:cubicBezTo>
                        <a:pt x="1" y="1"/>
                        <a:pt x="1" y="1"/>
                        <a:pt x="1"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2" y="1"/>
                      </a:moveTo>
                      <a:cubicBezTo>
                        <a:pt x="2" y="1"/>
                        <a:pt x="2" y="1"/>
                        <a:pt x="3" y="1"/>
                      </a:cubicBezTo>
                      <a:cubicBezTo>
                        <a:pt x="3" y="1"/>
                        <a:pt x="3" y="1"/>
                        <a:pt x="3" y="1"/>
                      </a:cubicBezTo>
                      <a:cubicBezTo>
                        <a:pt x="3" y="1"/>
                        <a:pt x="3" y="1"/>
                        <a:pt x="3" y="1"/>
                      </a:cubicBezTo>
                      <a:cubicBezTo>
                        <a:pt x="2" y="1"/>
                        <a:pt x="2" y="1"/>
                        <a:pt x="2" y="1"/>
                      </a:cubicBezTo>
                      <a:moveTo>
                        <a:pt x="2" y="1"/>
                      </a:moveTo>
                      <a:cubicBezTo>
                        <a:pt x="2" y="1"/>
                        <a:pt x="2" y="1"/>
                        <a:pt x="2" y="1"/>
                      </a:cubicBezTo>
                      <a:cubicBezTo>
                        <a:pt x="2" y="1"/>
                        <a:pt x="2" y="1"/>
                        <a:pt x="2" y="1"/>
                      </a:cubicBezTo>
                      <a:cubicBezTo>
                        <a:pt x="2" y="1"/>
                        <a:pt x="2" y="1"/>
                        <a:pt x="2" y="1"/>
                      </a:cubicBezTo>
                      <a:moveTo>
                        <a:pt x="7" y="1"/>
                      </a:moveTo>
                      <a:cubicBezTo>
                        <a:pt x="8" y="1"/>
                        <a:pt x="8" y="1"/>
                        <a:pt x="8" y="1"/>
                      </a:cubicBezTo>
                      <a:cubicBezTo>
                        <a:pt x="8" y="1"/>
                        <a:pt x="8" y="1"/>
                        <a:pt x="7" y="1"/>
                      </a:cubicBezTo>
                      <a:moveTo>
                        <a:pt x="7" y="1"/>
                      </a:moveTo>
                      <a:cubicBezTo>
                        <a:pt x="7" y="1"/>
                        <a:pt x="7" y="1"/>
                        <a:pt x="7" y="1"/>
                      </a:cubicBezTo>
                      <a:cubicBezTo>
                        <a:pt x="7" y="1"/>
                        <a:pt x="7" y="1"/>
                        <a:pt x="7" y="1"/>
                      </a:cubicBezTo>
                      <a:cubicBezTo>
                        <a:pt x="7" y="1"/>
                        <a:pt x="7" y="1"/>
                        <a:pt x="7" y="1"/>
                      </a:cubicBezTo>
                      <a:cubicBezTo>
                        <a:pt x="7" y="1"/>
                        <a:pt x="7" y="1"/>
                        <a:pt x="7" y="1"/>
                      </a:cubicBezTo>
                      <a:moveTo>
                        <a:pt x="7" y="1"/>
                      </a:moveTo>
                      <a:cubicBezTo>
                        <a:pt x="7" y="1"/>
                        <a:pt x="7" y="1"/>
                        <a:pt x="7" y="1"/>
                      </a:cubicBezTo>
                      <a:cubicBezTo>
                        <a:pt x="7" y="1"/>
                        <a:pt x="7" y="1"/>
                        <a:pt x="7" y="1"/>
                      </a:cubicBezTo>
                      <a:cubicBezTo>
                        <a:pt x="7" y="1"/>
                        <a:pt x="7" y="1"/>
                        <a:pt x="7" y="1"/>
                      </a:cubicBezTo>
                      <a:moveTo>
                        <a:pt x="0" y="0"/>
                      </a:moveTo>
                      <a:cubicBezTo>
                        <a:pt x="0" y="1"/>
                        <a:pt x="0" y="2"/>
                        <a:pt x="0" y="2"/>
                      </a:cubicBezTo>
                      <a:cubicBezTo>
                        <a:pt x="0" y="2"/>
                        <a:pt x="0" y="1"/>
                        <a:pt x="0" y="1"/>
                      </a:cubicBezTo>
                      <a:cubicBezTo>
                        <a:pt x="0" y="1"/>
                        <a:pt x="0" y="1"/>
                        <a:pt x="0" y="0"/>
                      </a:cubicBezTo>
                      <a:moveTo>
                        <a:pt x="9" y="0"/>
                      </a:moveTo>
                      <a:cubicBezTo>
                        <a:pt x="9" y="0"/>
                        <a:pt x="9" y="0"/>
                        <a:pt x="9" y="0"/>
                      </a:cubicBezTo>
                      <a:cubicBezTo>
                        <a:pt x="9" y="0"/>
                        <a:pt x="9" y="0"/>
                        <a:pt x="9" y="0"/>
                      </a:cubicBezTo>
                      <a:moveTo>
                        <a:pt x="9" y="0"/>
                      </a:moveTo>
                      <a:cubicBezTo>
                        <a:pt x="9" y="0"/>
                        <a:pt x="9" y="0"/>
                        <a:pt x="9" y="0"/>
                      </a:cubicBezTo>
                      <a:cubicBezTo>
                        <a:pt x="9" y="0"/>
                        <a:pt x="9" y="0"/>
                        <a:pt x="9" y="0"/>
                      </a:cubicBezTo>
                      <a:cubicBezTo>
                        <a:pt x="9" y="0"/>
                        <a:pt x="9" y="0"/>
                        <a:pt x="9" y="0"/>
                      </a:cubicBezTo>
                      <a:cubicBezTo>
                        <a:pt x="9" y="0"/>
                        <a:pt x="9" y="0"/>
                        <a:pt x="9" y="0"/>
                      </a:cubicBezTo>
                      <a:moveTo>
                        <a:pt x="9" y="0"/>
                      </a:moveTo>
                      <a:cubicBezTo>
                        <a:pt x="9" y="0"/>
                        <a:pt x="9" y="0"/>
                        <a:pt x="9" y="0"/>
                      </a:cubicBezTo>
                      <a:cubicBezTo>
                        <a:pt x="9" y="0"/>
                        <a:pt x="9" y="0"/>
                        <a:pt x="9" y="0"/>
                      </a:cubicBezTo>
                    </a:path>
                  </a:pathLst>
                </a:custGeom>
                <a:solidFill>
                  <a:srgbClr val="D9BB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4" name="Freeform 9685">
                  <a:extLst>
                    <a:ext uri="{FF2B5EF4-FFF2-40B4-BE49-F238E27FC236}">
                      <a16:creationId xmlns:a16="http://schemas.microsoft.com/office/drawing/2014/main" id="{2456D30B-E9D0-09B7-4A2A-4336A5F826AB}"/>
                    </a:ext>
                  </a:extLst>
                </p:cNvPr>
                <p:cNvSpPr>
                  <a:spLocks/>
                </p:cNvSpPr>
                <p:nvPr/>
              </p:nvSpPr>
              <p:spPr bwMode="auto">
                <a:xfrm>
                  <a:off x="4318" y="2329"/>
                  <a:ext cx="4" cy="3"/>
                </a:xfrm>
                <a:custGeom>
                  <a:avLst/>
                  <a:gdLst>
                    <a:gd name="T0" fmla="*/ 2 w 5"/>
                    <a:gd name="T1" fmla="*/ 0 h 4"/>
                    <a:gd name="T2" fmla="*/ 2 w 5"/>
                    <a:gd name="T3" fmla="*/ 1 h 4"/>
                    <a:gd name="T4" fmla="*/ 1 w 5"/>
                    <a:gd name="T5" fmla="*/ 2 h 4"/>
                    <a:gd name="T6" fmla="*/ 1 w 5"/>
                    <a:gd name="T7" fmla="*/ 1 h 4"/>
                    <a:gd name="T8" fmla="*/ 0 w 5"/>
                    <a:gd name="T9" fmla="*/ 2 h 4"/>
                    <a:gd name="T10" fmla="*/ 1 w 5"/>
                    <a:gd name="T11" fmla="*/ 2 h 4"/>
                    <a:gd name="T12" fmla="*/ 1 w 5"/>
                    <a:gd name="T13" fmla="*/ 2 h 4"/>
                    <a:gd name="T14" fmla="*/ 1 w 5"/>
                    <a:gd name="T15" fmla="*/ 2 h 4"/>
                    <a:gd name="T16" fmla="*/ 2 w 5"/>
                    <a:gd name="T17" fmla="*/ 1 h 4"/>
                    <a:gd name="T18" fmla="*/ 2 w 5"/>
                    <a:gd name="T19" fmla="*/ 0 h 4"/>
                    <a:gd name="T20" fmla="*/ 2 w 5"/>
                    <a:gd name="T21" fmla="*/ 1 h 4"/>
                    <a:gd name="T22" fmla="*/ 2 w 5"/>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4">
                      <a:moveTo>
                        <a:pt x="5" y="0"/>
                      </a:moveTo>
                      <a:cubicBezTo>
                        <a:pt x="4" y="0"/>
                        <a:pt x="4" y="1"/>
                        <a:pt x="3" y="1"/>
                      </a:cubicBezTo>
                      <a:cubicBezTo>
                        <a:pt x="3" y="2"/>
                        <a:pt x="2" y="2"/>
                        <a:pt x="1" y="2"/>
                      </a:cubicBezTo>
                      <a:cubicBezTo>
                        <a:pt x="1" y="2"/>
                        <a:pt x="1" y="2"/>
                        <a:pt x="1" y="1"/>
                      </a:cubicBezTo>
                      <a:cubicBezTo>
                        <a:pt x="0" y="2"/>
                        <a:pt x="0" y="3"/>
                        <a:pt x="0" y="4"/>
                      </a:cubicBezTo>
                      <a:cubicBezTo>
                        <a:pt x="0" y="4"/>
                        <a:pt x="1" y="4"/>
                        <a:pt x="1" y="4"/>
                      </a:cubicBezTo>
                      <a:cubicBezTo>
                        <a:pt x="1" y="4"/>
                        <a:pt x="1" y="4"/>
                        <a:pt x="1" y="4"/>
                      </a:cubicBezTo>
                      <a:cubicBezTo>
                        <a:pt x="1" y="4"/>
                        <a:pt x="1" y="4"/>
                        <a:pt x="1" y="4"/>
                      </a:cubicBezTo>
                      <a:cubicBezTo>
                        <a:pt x="2" y="4"/>
                        <a:pt x="3" y="2"/>
                        <a:pt x="4" y="1"/>
                      </a:cubicBezTo>
                      <a:cubicBezTo>
                        <a:pt x="4" y="0"/>
                        <a:pt x="5" y="0"/>
                        <a:pt x="5" y="0"/>
                      </a:cubicBezTo>
                      <a:cubicBezTo>
                        <a:pt x="5" y="0"/>
                        <a:pt x="5" y="0"/>
                        <a:pt x="5" y="1"/>
                      </a:cubicBezTo>
                      <a:cubicBezTo>
                        <a:pt x="5" y="0"/>
                        <a:pt x="5" y="0"/>
                        <a:pt x="5" y="0"/>
                      </a:cubicBezTo>
                    </a:path>
                  </a:pathLst>
                </a:custGeom>
                <a:solidFill>
                  <a:srgbClr val="C0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5" name="Freeform 9686">
                  <a:extLst>
                    <a:ext uri="{FF2B5EF4-FFF2-40B4-BE49-F238E27FC236}">
                      <a16:creationId xmlns:a16="http://schemas.microsoft.com/office/drawing/2014/main" id="{E377FD84-B85C-1783-D27D-28628E35E4CF}"/>
                    </a:ext>
                  </a:extLst>
                </p:cNvPr>
                <p:cNvSpPr>
                  <a:spLocks/>
                </p:cNvSpPr>
                <p:nvPr/>
              </p:nvSpPr>
              <p:spPr bwMode="auto">
                <a:xfrm>
                  <a:off x="4306" y="2302"/>
                  <a:ext cx="13" cy="32"/>
                </a:xfrm>
                <a:custGeom>
                  <a:avLst/>
                  <a:gdLst>
                    <a:gd name="T0" fmla="*/ 7 w 15"/>
                    <a:gd name="T1" fmla="*/ 0 h 39"/>
                    <a:gd name="T2" fmla="*/ 6 w 15"/>
                    <a:gd name="T3" fmla="*/ 0 h 39"/>
                    <a:gd name="T4" fmla="*/ 6 w 15"/>
                    <a:gd name="T5" fmla="*/ 0 h 39"/>
                    <a:gd name="T6" fmla="*/ 6 w 15"/>
                    <a:gd name="T7" fmla="*/ 0 h 39"/>
                    <a:gd name="T8" fmla="*/ 6 w 15"/>
                    <a:gd name="T9" fmla="*/ 0 h 39"/>
                    <a:gd name="T10" fmla="*/ 6 w 15"/>
                    <a:gd name="T11" fmla="*/ 0 h 39"/>
                    <a:gd name="T12" fmla="*/ 6 w 15"/>
                    <a:gd name="T13" fmla="*/ 0 h 39"/>
                    <a:gd name="T14" fmla="*/ 4 w 15"/>
                    <a:gd name="T15" fmla="*/ 2 h 39"/>
                    <a:gd name="T16" fmla="*/ 3 w 15"/>
                    <a:gd name="T17" fmla="*/ 2 h 39"/>
                    <a:gd name="T18" fmla="*/ 0 w 15"/>
                    <a:gd name="T19" fmla="*/ 14 h 39"/>
                    <a:gd name="T20" fmla="*/ 0 w 15"/>
                    <a:gd name="T21" fmla="*/ 15 h 39"/>
                    <a:gd name="T22" fmla="*/ 2 w 15"/>
                    <a:gd name="T23" fmla="*/ 16 h 39"/>
                    <a:gd name="T24" fmla="*/ 3 w 15"/>
                    <a:gd name="T25" fmla="*/ 17 h 39"/>
                    <a:gd name="T26" fmla="*/ 3 w 15"/>
                    <a:gd name="T27" fmla="*/ 17 h 39"/>
                    <a:gd name="T28" fmla="*/ 3 w 15"/>
                    <a:gd name="T29" fmla="*/ 17 h 39"/>
                    <a:gd name="T30" fmla="*/ 3 w 15"/>
                    <a:gd name="T31" fmla="*/ 17 h 39"/>
                    <a:gd name="T32" fmla="*/ 3 w 15"/>
                    <a:gd name="T33" fmla="*/ 17 h 39"/>
                    <a:gd name="T34" fmla="*/ 4 w 15"/>
                    <a:gd name="T35" fmla="*/ 17 h 39"/>
                    <a:gd name="T36" fmla="*/ 5 w 15"/>
                    <a:gd name="T37" fmla="*/ 17 h 39"/>
                    <a:gd name="T38" fmla="*/ 7 w 15"/>
                    <a:gd name="T39" fmla="*/ 17 h 39"/>
                    <a:gd name="T40" fmla="*/ 7 w 15"/>
                    <a:gd name="T41" fmla="*/ 17 h 39"/>
                    <a:gd name="T42" fmla="*/ 7 w 15"/>
                    <a:gd name="T43" fmla="*/ 17 h 39"/>
                    <a:gd name="T44" fmla="*/ 8 w 15"/>
                    <a:gd name="T45" fmla="*/ 17 h 39"/>
                    <a:gd name="T46" fmla="*/ 8 w 15"/>
                    <a:gd name="T47" fmla="*/ 17 h 39"/>
                    <a:gd name="T48" fmla="*/ 9 w 15"/>
                    <a:gd name="T49" fmla="*/ 15 h 39"/>
                    <a:gd name="T50" fmla="*/ 9 w 15"/>
                    <a:gd name="T51" fmla="*/ 15 h 39"/>
                    <a:gd name="T52" fmla="*/ 8 w 15"/>
                    <a:gd name="T53" fmla="*/ 15 h 39"/>
                    <a:gd name="T54" fmla="*/ 8 w 15"/>
                    <a:gd name="T55" fmla="*/ 15 h 39"/>
                    <a:gd name="T56" fmla="*/ 7 w 15"/>
                    <a:gd name="T57" fmla="*/ 15 h 39"/>
                    <a:gd name="T58" fmla="*/ 7 w 15"/>
                    <a:gd name="T59" fmla="*/ 14 h 39"/>
                    <a:gd name="T60" fmla="*/ 6 w 15"/>
                    <a:gd name="T61" fmla="*/ 14 h 39"/>
                    <a:gd name="T62" fmla="*/ 4 w 15"/>
                    <a:gd name="T63" fmla="*/ 13 h 39"/>
                    <a:gd name="T64" fmla="*/ 3 w 15"/>
                    <a:gd name="T65" fmla="*/ 11 h 39"/>
                    <a:gd name="T66" fmla="*/ 3 w 15"/>
                    <a:gd name="T67" fmla="*/ 9 h 39"/>
                    <a:gd name="T68" fmla="*/ 3 w 15"/>
                    <a:gd name="T69" fmla="*/ 6 h 39"/>
                    <a:gd name="T70" fmla="*/ 4 w 15"/>
                    <a:gd name="T71" fmla="*/ 4 h 39"/>
                    <a:gd name="T72" fmla="*/ 5 w 15"/>
                    <a:gd name="T73" fmla="*/ 2 h 39"/>
                    <a:gd name="T74" fmla="*/ 7 w 15"/>
                    <a:gd name="T75" fmla="*/ 0 h 39"/>
                    <a:gd name="T76" fmla="*/ 7 w 15"/>
                    <a:gd name="T77" fmla="*/ 0 h 3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 h="39">
                      <a:moveTo>
                        <a:pt x="11" y="0"/>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8" y="1"/>
                        <a:pt x="8" y="2"/>
                      </a:cubicBezTo>
                      <a:cubicBezTo>
                        <a:pt x="7" y="3"/>
                        <a:pt x="7" y="3"/>
                        <a:pt x="7" y="3"/>
                      </a:cubicBezTo>
                      <a:cubicBezTo>
                        <a:pt x="6" y="13"/>
                        <a:pt x="4" y="23"/>
                        <a:pt x="0" y="32"/>
                      </a:cubicBezTo>
                      <a:cubicBezTo>
                        <a:pt x="0" y="32"/>
                        <a:pt x="0" y="33"/>
                        <a:pt x="0" y="33"/>
                      </a:cubicBezTo>
                      <a:cubicBezTo>
                        <a:pt x="0" y="35"/>
                        <a:pt x="2" y="34"/>
                        <a:pt x="2" y="35"/>
                      </a:cubicBezTo>
                      <a:cubicBezTo>
                        <a:pt x="2" y="37"/>
                        <a:pt x="4" y="36"/>
                        <a:pt x="4" y="37"/>
                      </a:cubicBezTo>
                      <a:cubicBezTo>
                        <a:pt x="4" y="38"/>
                        <a:pt x="4" y="39"/>
                        <a:pt x="4" y="39"/>
                      </a:cubicBezTo>
                      <a:cubicBezTo>
                        <a:pt x="5" y="39"/>
                        <a:pt x="5" y="38"/>
                        <a:pt x="5" y="38"/>
                      </a:cubicBezTo>
                      <a:cubicBezTo>
                        <a:pt x="6" y="38"/>
                        <a:pt x="6" y="38"/>
                        <a:pt x="6" y="38"/>
                      </a:cubicBezTo>
                      <a:cubicBezTo>
                        <a:pt x="6" y="38"/>
                        <a:pt x="7" y="38"/>
                        <a:pt x="7" y="38"/>
                      </a:cubicBezTo>
                      <a:cubicBezTo>
                        <a:pt x="7" y="39"/>
                        <a:pt x="7" y="39"/>
                        <a:pt x="8" y="39"/>
                      </a:cubicBezTo>
                      <a:cubicBezTo>
                        <a:pt x="8" y="39"/>
                        <a:pt x="9" y="39"/>
                        <a:pt x="9" y="38"/>
                      </a:cubicBezTo>
                      <a:cubicBezTo>
                        <a:pt x="10" y="38"/>
                        <a:pt x="10" y="38"/>
                        <a:pt x="11" y="38"/>
                      </a:cubicBezTo>
                      <a:cubicBezTo>
                        <a:pt x="11" y="38"/>
                        <a:pt x="11" y="38"/>
                        <a:pt x="11" y="38"/>
                      </a:cubicBezTo>
                      <a:cubicBezTo>
                        <a:pt x="12" y="38"/>
                        <a:pt x="12" y="38"/>
                        <a:pt x="12" y="38"/>
                      </a:cubicBezTo>
                      <a:cubicBezTo>
                        <a:pt x="12" y="38"/>
                        <a:pt x="13" y="38"/>
                        <a:pt x="13" y="37"/>
                      </a:cubicBezTo>
                      <a:cubicBezTo>
                        <a:pt x="14" y="37"/>
                        <a:pt x="14" y="37"/>
                        <a:pt x="14" y="36"/>
                      </a:cubicBezTo>
                      <a:cubicBezTo>
                        <a:pt x="14" y="35"/>
                        <a:pt x="14" y="34"/>
                        <a:pt x="15" y="33"/>
                      </a:cubicBezTo>
                      <a:cubicBezTo>
                        <a:pt x="15" y="33"/>
                        <a:pt x="15" y="33"/>
                        <a:pt x="15" y="33"/>
                      </a:cubicBezTo>
                      <a:cubicBezTo>
                        <a:pt x="14" y="33"/>
                        <a:pt x="14" y="33"/>
                        <a:pt x="14" y="33"/>
                      </a:cubicBezTo>
                      <a:cubicBezTo>
                        <a:pt x="14" y="33"/>
                        <a:pt x="13" y="33"/>
                        <a:pt x="13" y="33"/>
                      </a:cubicBezTo>
                      <a:cubicBezTo>
                        <a:pt x="13" y="33"/>
                        <a:pt x="12" y="33"/>
                        <a:pt x="12" y="33"/>
                      </a:cubicBezTo>
                      <a:cubicBezTo>
                        <a:pt x="12" y="33"/>
                        <a:pt x="12" y="33"/>
                        <a:pt x="12" y="32"/>
                      </a:cubicBezTo>
                      <a:cubicBezTo>
                        <a:pt x="12" y="31"/>
                        <a:pt x="9" y="32"/>
                        <a:pt x="10" y="30"/>
                      </a:cubicBezTo>
                      <a:cubicBezTo>
                        <a:pt x="10" y="29"/>
                        <a:pt x="8" y="30"/>
                        <a:pt x="8" y="28"/>
                      </a:cubicBezTo>
                      <a:cubicBezTo>
                        <a:pt x="9" y="26"/>
                        <a:pt x="6" y="26"/>
                        <a:pt x="7" y="24"/>
                      </a:cubicBezTo>
                      <a:cubicBezTo>
                        <a:pt x="7" y="22"/>
                        <a:pt x="5" y="22"/>
                        <a:pt x="6" y="19"/>
                      </a:cubicBezTo>
                      <a:cubicBezTo>
                        <a:pt x="7" y="18"/>
                        <a:pt x="5" y="17"/>
                        <a:pt x="6" y="14"/>
                      </a:cubicBezTo>
                      <a:cubicBezTo>
                        <a:pt x="7" y="13"/>
                        <a:pt x="6" y="11"/>
                        <a:pt x="8" y="9"/>
                      </a:cubicBezTo>
                      <a:cubicBezTo>
                        <a:pt x="8" y="7"/>
                        <a:pt x="8" y="5"/>
                        <a:pt x="9" y="4"/>
                      </a:cubicBezTo>
                      <a:cubicBezTo>
                        <a:pt x="10" y="3"/>
                        <a:pt x="11" y="1"/>
                        <a:pt x="11" y="0"/>
                      </a:cubicBezTo>
                      <a:cubicBezTo>
                        <a:pt x="11" y="0"/>
                        <a:pt x="11" y="0"/>
                        <a:pt x="1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6" name="Freeform 9687">
                  <a:extLst>
                    <a:ext uri="{FF2B5EF4-FFF2-40B4-BE49-F238E27FC236}">
                      <a16:creationId xmlns:a16="http://schemas.microsoft.com/office/drawing/2014/main" id="{CBDAA444-2242-7F86-8961-65800E34B733}"/>
                    </a:ext>
                  </a:extLst>
                </p:cNvPr>
                <p:cNvSpPr>
                  <a:spLocks/>
                </p:cNvSpPr>
                <p:nvPr/>
              </p:nvSpPr>
              <p:spPr bwMode="auto">
                <a:xfrm>
                  <a:off x="4304" y="2305"/>
                  <a:ext cx="8" cy="24"/>
                </a:xfrm>
                <a:custGeom>
                  <a:avLst/>
                  <a:gdLst>
                    <a:gd name="T0" fmla="*/ 4 w 10"/>
                    <a:gd name="T1" fmla="*/ 0 h 29"/>
                    <a:gd name="T2" fmla="*/ 4 w 10"/>
                    <a:gd name="T3" fmla="*/ 0 h 29"/>
                    <a:gd name="T4" fmla="*/ 4 w 10"/>
                    <a:gd name="T5" fmla="*/ 0 h 29"/>
                    <a:gd name="T6" fmla="*/ 2 w 10"/>
                    <a:gd name="T7" fmla="*/ 2 h 29"/>
                    <a:gd name="T8" fmla="*/ 2 w 10"/>
                    <a:gd name="T9" fmla="*/ 5 h 29"/>
                    <a:gd name="T10" fmla="*/ 2 w 10"/>
                    <a:gd name="T11" fmla="*/ 7 h 29"/>
                    <a:gd name="T12" fmla="*/ 2 w 10"/>
                    <a:gd name="T13" fmla="*/ 6 h 29"/>
                    <a:gd name="T14" fmla="*/ 2 w 10"/>
                    <a:gd name="T15" fmla="*/ 8 h 29"/>
                    <a:gd name="T16" fmla="*/ 1 w 10"/>
                    <a:gd name="T17" fmla="*/ 10 h 29"/>
                    <a:gd name="T18" fmla="*/ 2 w 10"/>
                    <a:gd name="T19" fmla="*/ 12 h 29"/>
                    <a:gd name="T20" fmla="*/ 2 w 10"/>
                    <a:gd name="T21" fmla="*/ 14 h 29"/>
                    <a:gd name="T22" fmla="*/ 4 w 10"/>
                    <a:gd name="T23" fmla="*/ 0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29">
                      <a:moveTo>
                        <a:pt x="10" y="0"/>
                      </a:moveTo>
                      <a:cubicBezTo>
                        <a:pt x="10" y="0"/>
                        <a:pt x="10" y="0"/>
                        <a:pt x="9" y="0"/>
                      </a:cubicBezTo>
                      <a:cubicBezTo>
                        <a:pt x="9" y="0"/>
                        <a:pt x="9" y="0"/>
                        <a:pt x="9" y="0"/>
                      </a:cubicBezTo>
                      <a:cubicBezTo>
                        <a:pt x="8" y="1"/>
                        <a:pt x="8" y="4"/>
                        <a:pt x="6" y="4"/>
                      </a:cubicBezTo>
                      <a:cubicBezTo>
                        <a:pt x="5" y="5"/>
                        <a:pt x="5" y="9"/>
                        <a:pt x="3" y="10"/>
                      </a:cubicBezTo>
                      <a:cubicBezTo>
                        <a:pt x="2" y="11"/>
                        <a:pt x="2" y="14"/>
                        <a:pt x="2" y="15"/>
                      </a:cubicBezTo>
                      <a:cubicBezTo>
                        <a:pt x="2" y="14"/>
                        <a:pt x="2" y="14"/>
                        <a:pt x="2" y="13"/>
                      </a:cubicBezTo>
                      <a:cubicBezTo>
                        <a:pt x="2" y="14"/>
                        <a:pt x="2" y="16"/>
                        <a:pt x="2" y="17"/>
                      </a:cubicBezTo>
                      <a:cubicBezTo>
                        <a:pt x="0" y="19"/>
                        <a:pt x="2" y="20"/>
                        <a:pt x="1" y="22"/>
                      </a:cubicBezTo>
                      <a:cubicBezTo>
                        <a:pt x="1" y="24"/>
                        <a:pt x="2" y="24"/>
                        <a:pt x="2" y="26"/>
                      </a:cubicBezTo>
                      <a:cubicBezTo>
                        <a:pt x="2" y="28"/>
                        <a:pt x="3" y="28"/>
                        <a:pt x="3" y="29"/>
                      </a:cubicBezTo>
                      <a:cubicBezTo>
                        <a:pt x="7" y="20"/>
                        <a:pt x="9" y="10"/>
                        <a:pt x="10" y="0"/>
                      </a:cubicBezTo>
                    </a:path>
                  </a:pathLst>
                </a:custGeom>
                <a:solidFill>
                  <a:srgbClr val="C4A7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7" name="Freeform 9688">
                  <a:extLst>
                    <a:ext uri="{FF2B5EF4-FFF2-40B4-BE49-F238E27FC236}">
                      <a16:creationId xmlns:a16="http://schemas.microsoft.com/office/drawing/2014/main" id="{F61E28BA-1004-FC13-24C4-3D67CF38F3CE}"/>
                    </a:ext>
                  </a:extLst>
                </p:cNvPr>
                <p:cNvSpPr>
                  <a:spLocks/>
                </p:cNvSpPr>
                <p:nvPr/>
              </p:nvSpPr>
              <p:spPr bwMode="auto">
                <a:xfrm>
                  <a:off x="4322" y="2330"/>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C0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8" name="Freeform 9689">
                  <a:extLst>
                    <a:ext uri="{FF2B5EF4-FFF2-40B4-BE49-F238E27FC236}">
                      <a16:creationId xmlns:a16="http://schemas.microsoft.com/office/drawing/2014/main" id="{EA872971-35B3-96A2-8917-E58427F8AA50}"/>
                    </a:ext>
                  </a:extLst>
                </p:cNvPr>
                <p:cNvSpPr>
                  <a:spLocks/>
                </p:cNvSpPr>
                <p:nvPr/>
              </p:nvSpPr>
              <p:spPr bwMode="auto">
                <a:xfrm>
                  <a:off x="4322" y="2330"/>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09" name="Freeform 9690">
                  <a:extLst>
                    <a:ext uri="{FF2B5EF4-FFF2-40B4-BE49-F238E27FC236}">
                      <a16:creationId xmlns:a16="http://schemas.microsoft.com/office/drawing/2014/main" id="{E1026554-77D3-74EA-6F02-B7BFA2CA7540}"/>
                    </a:ext>
                  </a:extLst>
                </p:cNvPr>
                <p:cNvSpPr>
                  <a:spLocks/>
                </p:cNvSpPr>
                <p:nvPr/>
              </p:nvSpPr>
              <p:spPr bwMode="auto">
                <a:xfrm>
                  <a:off x="4317" y="2329"/>
                  <a:ext cx="6" cy="6"/>
                </a:xfrm>
                <a:custGeom>
                  <a:avLst/>
                  <a:gdLst>
                    <a:gd name="T0" fmla="*/ 3 w 7"/>
                    <a:gd name="T1" fmla="*/ 0 h 8"/>
                    <a:gd name="T2" fmla="*/ 3 w 7"/>
                    <a:gd name="T3" fmla="*/ 1 h 8"/>
                    <a:gd name="T4" fmla="*/ 2 w 7"/>
                    <a:gd name="T5" fmla="*/ 2 h 8"/>
                    <a:gd name="T6" fmla="*/ 2 w 7"/>
                    <a:gd name="T7" fmla="*/ 2 h 8"/>
                    <a:gd name="T8" fmla="*/ 2 w 7"/>
                    <a:gd name="T9" fmla="*/ 2 h 8"/>
                    <a:gd name="T10" fmla="*/ 1 w 7"/>
                    <a:gd name="T11" fmla="*/ 2 h 8"/>
                    <a:gd name="T12" fmla="*/ 0 w 7"/>
                    <a:gd name="T13" fmla="*/ 3 h 8"/>
                    <a:gd name="T14" fmla="*/ 1 w 7"/>
                    <a:gd name="T15" fmla="*/ 3 h 8"/>
                    <a:gd name="T16" fmla="*/ 1 w 7"/>
                    <a:gd name="T17" fmla="*/ 3 h 8"/>
                    <a:gd name="T18" fmla="*/ 1 w 7"/>
                    <a:gd name="T19" fmla="*/ 3 h 8"/>
                    <a:gd name="T20" fmla="*/ 3 w 7"/>
                    <a:gd name="T21" fmla="*/ 2 h 8"/>
                    <a:gd name="T22" fmla="*/ 3 w 7"/>
                    <a:gd name="T23" fmla="*/ 2 h 8"/>
                    <a:gd name="T24" fmla="*/ 3 w 7"/>
                    <a:gd name="T25" fmla="*/ 2 h 8"/>
                    <a:gd name="T26" fmla="*/ 3 w 7"/>
                    <a:gd name="T27" fmla="*/ 2 h 8"/>
                    <a:gd name="T28" fmla="*/ 3 w 7"/>
                    <a:gd name="T29" fmla="*/ 1 h 8"/>
                    <a:gd name="T30" fmla="*/ 3 w 7"/>
                    <a:gd name="T31" fmla="*/ 1 h 8"/>
                    <a:gd name="T32" fmla="*/ 3 w 7"/>
                    <a:gd name="T33" fmla="*/ 1 h 8"/>
                    <a:gd name="T34" fmla="*/ 3 w 7"/>
                    <a:gd name="T35" fmla="*/ 1 h 8"/>
                    <a:gd name="T36" fmla="*/ 3 w 7"/>
                    <a:gd name="T37" fmla="*/ 1 h 8"/>
                    <a:gd name="T38" fmla="*/ 3 w 7"/>
                    <a:gd name="T39" fmla="*/ 1 h 8"/>
                    <a:gd name="T40" fmla="*/ 3 w 7"/>
                    <a:gd name="T41" fmla="*/ 1 h 8"/>
                    <a:gd name="T42" fmla="*/ 3 w 7"/>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8">
                      <a:moveTo>
                        <a:pt x="6" y="0"/>
                      </a:moveTo>
                      <a:cubicBezTo>
                        <a:pt x="6" y="0"/>
                        <a:pt x="5" y="0"/>
                        <a:pt x="5" y="1"/>
                      </a:cubicBezTo>
                      <a:cubicBezTo>
                        <a:pt x="4" y="2"/>
                        <a:pt x="3" y="4"/>
                        <a:pt x="2" y="4"/>
                      </a:cubicBezTo>
                      <a:cubicBezTo>
                        <a:pt x="2" y="4"/>
                        <a:pt x="2" y="4"/>
                        <a:pt x="2" y="4"/>
                      </a:cubicBezTo>
                      <a:cubicBezTo>
                        <a:pt x="2" y="4"/>
                        <a:pt x="2" y="4"/>
                        <a:pt x="2" y="4"/>
                      </a:cubicBezTo>
                      <a:cubicBezTo>
                        <a:pt x="2" y="4"/>
                        <a:pt x="1" y="4"/>
                        <a:pt x="1" y="4"/>
                      </a:cubicBezTo>
                      <a:cubicBezTo>
                        <a:pt x="1" y="6"/>
                        <a:pt x="1" y="7"/>
                        <a:pt x="0" y="8"/>
                      </a:cubicBezTo>
                      <a:cubicBezTo>
                        <a:pt x="0" y="8"/>
                        <a:pt x="1" y="8"/>
                        <a:pt x="1" y="8"/>
                      </a:cubicBezTo>
                      <a:cubicBezTo>
                        <a:pt x="1" y="8"/>
                        <a:pt x="1" y="8"/>
                        <a:pt x="1" y="8"/>
                      </a:cubicBezTo>
                      <a:cubicBezTo>
                        <a:pt x="1" y="8"/>
                        <a:pt x="1" y="8"/>
                        <a:pt x="1" y="8"/>
                      </a:cubicBezTo>
                      <a:cubicBezTo>
                        <a:pt x="2" y="8"/>
                        <a:pt x="2" y="7"/>
                        <a:pt x="3" y="6"/>
                      </a:cubicBezTo>
                      <a:cubicBezTo>
                        <a:pt x="4" y="5"/>
                        <a:pt x="4" y="4"/>
                        <a:pt x="5" y="4"/>
                      </a:cubicBezTo>
                      <a:cubicBezTo>
                        <a:pt x="5" y="4"/>
                        <a:pt x="5" y="4"/>
                        <a:pt x="5" y="4"/>
                      </a:cubicBezTo>
                      <a:cubicBezTo>
                        <a:pt x="5" y="4"/>
                        <a:pt x="5" y="4"/>
                        <a:pt x="5" y="4"/>
                      </a:cubicBezTo>
                      <a:cubicBezTo>
                        <a:pt x="6" y="4"/>
                        <a:pt x="6" y="2"/>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path>
                  </a:pathLst>
                </a:custGeom>
                <a:solidFill>
                  <a:srgbClr val="A98E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0" name="Freeform 9691">
                  <a:extLst>
                    <a:ext uri="{FF2B5EF4-FFF2-40B4-BE49-F238E27FC236}">
                      <a16:creationId xmlns:a16="http://schemas.microsoft.com/office/drawing/2014/main" id="{77225F2C-7E46-6B98-76C1-FE533B7DF399}"/>
                    </a:ext>
                  </a:extLst>
                </p:cNvPr>
                <p:cNvSpPr>
                  <a:spLocks/>
                </p:cNvSpPr>
                <p:nvPr/>
              </p:nvSpPr>
              <p:spPr bwMode="auto">
                <a:xfrm>
                  <a:off x="4305" y="2329"/>
                  <a:ext cx="13" cy="9"/>
                </a:xfrm>
                <a:custGeom>
                  <a:avLst/>
                  <a:gdLst>
                    <a:gd name="T0" fmla="*/ 1 w 15"/>
                    <a:gd name="T1" fmla="*/ 0 h 11"/>
                    <a:gd name="T2" fmla="*/ 0 w 15"/>
                    <a:gd name="T3" fmla="*/ 2 h 11"/>
                    <a:gd name="T4" fmla="*/ 0 w 15"/>
                    <a:gd name="T5" fmla="*/ 2 h 11"/>
                    <a:gd name="T6" fmla="*/ 0 w 15"/>
                    <a:gd name="T7" fmla="*/ 2 h 11"/>
                    <a:gd name="T8" fmla="*/ 0 w 15"/>
                    <a:gd name="T9" fmla="*/ 2 h 11"/>
                    <a:gd name="T10" fmla="*/ 2 w 15"/>
                    <a:gd name="T11" fmla="*/ 3 h 11"/>
                    <a:gd name="T12" fmla="*/ 2 w 15"/>
                    <a:gd name="T13" fmla="*/ 3 h 11"/>
                    <a:gd name="T14" fmla="*/ 2 w 15"/>
                    <a:gd name="T15" fmla="*/ 4 h 11"/>
                    <a:gd name="T16" fmla="*/ 3 w 15"/>
                    <a:gd name="T17" fmla="*/ 4 h 11"/>
                    <a:gd name="T18" fmla="*/ 3 w 15"/>
                    <a:gd name="T19" fmla="*/ 4 h 11"/>
                    <a:gd name="T20" fmla="*/ 3 w 15"/>
                    <a:gd name="T21" fmla="*/ 4 h 11"/>
                    <a:gd name="T22" fmla="*/ 3 w 15"/>
                    <a:gd name="T23" fmla="*/ 5 h 11"/>
                    <a:gd name="T24" fmla="*/ 3 w 15"/>
                    <a:gd name="T25" fmla="*/ 5 h 11"/>
                    <a:gd name="T26" fmla="*/ 3 w 15"/>
                    <a:gd name="T27" fmla="*/ 5 h 11"/>
                    <a:gd name="T28" fmla="*/ 3 w 15"/>
                    <a:gd name="T29" fmla="*/ 5 h 11"/>
                    <a:gd name="T30" fmla="*/ 3 w 15"/>
                    <a:gd name="T31" fmla="*/ 5 h 11"/>
                    <a:gd name="T32" fmla="*/ 4 w 15"/>
                    <a:gd name="T33" fmla="*/ 5 h 11"/>
                    <a:gd name="T34" fmla="*/ 5 w 15"/>
                    <a:gd name="T35" fmla="*/ 5 h 11"/>
                    <a:gd name="T36" fmla="*/ 7 w 15"/>
                    <a:gd name="T37" fmla="*/ 5 h 11"/>
                    <a:gd name="T38" fmla="*/ 7 w 15"/>
                    <a:gd name="T39" fmla="*/ 5 h 11"/>
                    <a:gd name="T40" fmla="*/ 7 w 15"/>
                    <a:gd name="T41" fmla="*/ 5 h 11"/>
                    <a:gd name="T42" fmla="*/ 8 w 15"/>
                    <a:gd name="T43" fmla="*/ 4 h 11"/>
                    <a:gd name="T44" fmla="*/ 8 w 15"/>
                    <a:gd name="T45" fmla="*/ 4 h 11"/>
                    <a:gd name="T46" fmla="*/ 9 w 15"/>
                    <a:gd name="T47" fmla="*/ 2 h 11"/>
                    <a:gd name="T48" fmla="*/ 8 w 15"/>
                    <a:gd name="T49" fmla="*/ 2 h 11"/>
                    <a:gd name="T50" fmla="*/ 8 w 15"/>
                    <a:gd name="T51" fmla="*/ 2 h 11"/>
                    <a:gd name="T52" fmla="*/ 7 w 15"/>
                    <a:gd name="T53" fmla="*/ 2 h 11"/>
                    <a:gd name="T54" fmla="*/ 7 w 15"/>
                    <a:gd name="T55" fmla="*/ 2 h 11"/>
                    <a:gd name="T56" fmla="*/ 6 w 15"/>
                    <a:gd name="T57" fmla="*/ 2 h 11"/>
                    <a:gd name="T58" fmla="*/ 5 w 15"/>
                    <a:gd name="T59" fmla="*/ 3 h 11"/>
                    <a:gd name="T60" fmla="*/ 4 w 15"/>
                    <a:gd name="T61" fmla="*/ 2 h 11"/>
                    <a:gd name="T62" fmla="*/ 3 w 15"/>
                    <a:gd name="T63" fmla="*/ 2 h 11"/>
                    <a:gd name="T64" fmla="*/ 3 w 15"/>
                    <a:gd name="T65" fmla="*/ 2 h 11"/>
                    <a:gd name="T66" fmla="*/ 3 w 15"/>
                    <a:gd name="T67" fmla="*/ 3 h 11"/>
                    <a:gd name="T68" fmla="*/ 3 w 15"/>
                    <a:gd name="T69" fmla="*/ 2 h 11"/>
                    <a:gd name="T70" fmla="*/ 3 w 15"/>
                    <a:gd name="T71" fmla="*/ 2 h 11"/>
                    <a:gd name="T72" fmla="*/ 1 w 15"/>
                    <a:gd name="T73" fmla="*/ 1 h 11"/>
                    <a:gd name="T74" fmla="*/ 1 w 15"/>
                    <a:gd name="T75" fmla="*/ 0 h 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 h="11">
                      <a:moveTo>
                        <a:pt x="1" y="0"/>
                      </a:moveTo>
                      <a:cubicBezTo>
                        <a:pt x="1" y="1"/>
                        <a:pt x="0" y="2"/>
                        <a:pt x="0" y="4"/>
                      </a:cubicBezTo>
                      <a:cubicBezTo>
                        <a:pt x="0" y="4"/>
                        <a:pt x="0" y="4"/>
                        <a:pt x="0" y="5"/>
                      </a:cubicBezTo>
                      <a:cubicBezTo>
                        <a:pt x="0" y="5"/>
                        <a:pt x="0" y="5"/>
                        <a:pt x="0" y="5"/>
                      </a:cubicBezTo>
                      <a:cubicBezTo>
                        <a:pt x="0" y="5"/>
                        <a:pt x="0" y="5"/>
                        <a:pt x="0" y="6"/>
                      </a:cubicBezTo>
                      <a:cubicBezTo>
                        <a:pt x="0" y="7"/>
                        <a:pt x="2" y="6"/>
                        <a:pt x="2" y="7"/>
                      </a:cubicBezTo>
                      <a:cubicBezTo>
                        <a:pt x="2" y="7"/>
                        <a:pt x="2" y="7"/>
                        <a:pt x="2" y="7"/>
                      </a:cubicBezTo>
                      <a:cubicBezTo>
                        <a:pt x="2" y="7"/>
                        <a:pt x="2" y="8"/>
                        <a:pt x="2" y="8"/>
                      </a:cubicBezTo>
                      <a:cubicBezTo>
                        <a:pt x="2" y="9"/>
                        <a:pt x="4" y="8"/>
                        <a:pt x="4" y="9"/>
                      </a:cubicBezTo>
                      <a:cubicBezTo>
                        <a:pt x="4" y="9"/>
                        <a:pt x="4" y="9"/>
                        <a:pt x="4" y="9"/>
                      </a:cubicBezTo>
                      <a:cubicBezTo>
                        <a:pt x="4" y="9"/>
                        <a:pt x="4" y="9"/>
                        <a:pt x="4" y="9"/>
                      </a:cubicBezTo>
                      <a:cubicBezTo>
                        <a:pt x="4" y="10"/>
                        <a:pt x="4" y="10"/>
                        <a:pt x="4" y="10"/>
                      </a:cubicBezTo>
                      <a:cubicBezTo>
                        <a:pt x="4" y="10"/>
                        <a:pt x="4" y="11"/>
                        <a:pt x="4" y="11"/>
                      </a:cubicBezTo>
                      <a:cubicBezTo>
                        <a:pt x="5" y="11"/>
                        <a:pt x="5" y="10"/>
                        <a:pt x="5" y="10"/>
                      </a:cubicBezTo>
                      <a:cubicBezTo>
                        <a:pt x="6" y="10"/>
                        <a:pt x="6" y="10"/>
                        <a:pt x="6" y="10"/>
                      </a:cubicBezTo>
                      <a:cubicBezTo>
                        <a:pt x="6" y="10"/>
                        <a:pt x="6" y="10"/>
                        <a:pt x="7" y="10"/>
                      </a:cubicBezTo>
                      <a:cubicBezTo>
                        <a:pt x="7" y="11"/>
                        <a:pt x="7" y="11"/>
                        <a:pt x="8" y="11"/>
                      </a:cubicBezTo>
                      <a:cubicBezTo>
                        <a:pt x="8" y="11"/>
                        <a:pt x="9" y="11"/>
                        <a:pt x="9" y="10"/>
                      </a:cubicBezTo>
                      <a:cubicBezTo>
                        <a:pt x="10" y="10"/>
                        <a:pt x="10" y="10"/>
                        <a:pt x="11" y="10"/>
                      </a:cubicBezTo>
                      <a:cubicBezTo>
                        <a:pt x="11" y="10"/>
                        <a:pt x="11" y="10"/>
                        <a:pt x="11" y="10"/>
                      </a:cubicBezTo>
                      <a:cubicBezTo>
                        <a:pt x="11" y="10"/>
                        <a:pt x="12" y="10"/>
                        <a:pt x="12" y="10"/>
                      </a:cubicBezTo>
                      <a:cubicBezTo>
                        <a:pt x="12" y="10"/>
                        <a:pt x="13" y="10"/>
                        <a:pt x="13" y="9"/>
                      </a:cubicBezTo>
                      <a:cubicBezTo>
                        <a:pt x="14" y="9"/>
                        <a:pt x="14" y="8"/>
                        <a:pt x="14" y="8"/>
                      </a:cubicBezTo>
                      <a:cubicBezTo>
                        <a:pt x="15" y="7"/>
                        <a:pt x="15" y="6"/>
                        <a:pt x="15" y="4"/>
                      </a:cubicBezTo>
                      <a:cubicBezTo>
                        <a:pt x="15" y="5"/>
                        <a:pt x="15" y="5"/>
                        <a:pt x="14" y="5"/>
                      </a:cubicBezTo>
                      <a:cubicBezTo>
                        <a:pt x="14" y="6"/>
                        <a:pt x="13" y="6"/>
                        <a:pt x="13" y="6"/>
                      </a:cubicBezTo>
                      <a:cubicBezTo>
                        <a:pt x="13" y="6"/>
                        <a:pt x="13" y="6"/>
                        <a:pt x="12" y="6"/>
                      </a:cubicBezTo>
                      <a:cubicBezTo>
                        <a:pt x="12" y="6"/>
                        <a:pt x="12" y="6"/>
                        <a:pt x="12" y="6"/>
                      </a:cubicBezTo>
                      <a:cubicBezTo>
                        <a:pt x="11" y="6"/>
                        <a:pt x="11" y="6"/>
                        <a:pt x="10" y="6"/>
                      </a:cubicBezTo>
                      <a:cubicBezTo>
                        <a:pt x="10" y="7"/>
                        <a:pt x="9" y="7"/>
                        <a:pt x="9" y="7"/>
                      </a:cubicBezTo>
                      <a:cubicBezTo>
                        <a:pt x="8" y="7"/>
                        <a:pt x="8" y="7"/>
                        <a:pt x="8" y="6"/>
                      </a:cubicBezTo>
                      <a:cubicBezTo>
                        <a:pt x="8" y="6"/>
                        <a:pt x="7" y="6"/>
                        <a:pt x="7" y="6"/>
                      </a:cubicBezTo>
                      <a:cubicBezTo>
                        <a:pt x="7" y="6"/>
                        <a:pt x="7" y="6"/>
                        <a:pt x="6" y="6"/>
                      </a:cubicBezTo>
                      <a:cubicBezTo>
                        <a:pt x="6" y="6"/>
                        <a:pt x="6" y="7"/>
                        <a:pt x="5" y="7"/>
                      </a:cubicBezTo>
                      <a:cubicBezTo>
                        <a:pt x="5" y="7"/>
                        <a:pt x="5" y="6"/>
                        <a:pt x="5" y="5"/>
                      </a:cubicBezTo>
                      <a:cubicBezTo>
                        <a:pt x="5" y="4"/>
                        <a:pt x="3" y="5"/>
                        <a:pt x="3" y="3"/>
                      </a:cubicBezTo>
                      <a:cubicBezTo>
                        <a:pt x="3" y="2"/>
                        <a:pt x="1" y="3"/>
                        <a:pt x="1" y="1"/>
                      </a:cubicBezTo>
                      <a:cubicBezTo>
                        <a:pt x="1" y="1"/>
                        <a:pt x="1" y="0"/>
                        <a:pt x="1" y="0"/>
                      </a:cubicBezTo>
                    </a:path>
                  </a:pathLst>
                </a:custGeom>
                <a:solidFill>
                  <a:srgbClr val="A78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1" name="Freeform 9692">
                  <a:extLst>
                    <a:ext uri="{FF2B5EF4-FFF2-40B4-BE49-F238E27FC236}">
                      <a16:creationId xmlns:a16="http://schemas.microsoft.com/office/drawing/2014/main" id="{DAE9D968-E193-E69C-1849-F319DA1CE879}"/>
                    </a:ext>
                  </a:extLst>
                </p:cNvPr>
                <p:cNvSpPr>
                  <a:spLocks/>
                </p:cNvSpPr>
                <p:nvPr/>
              </p:nvSpPr>
              <p:spPr bwMode="auto">
                <a:xfrm>
                  <a:off x="4304" y="2315"/>
                  <a:ext cx="2" cy="17"/>
                </a:xfrm>
                <a:custGeom>
                  <a:avLst/>
                  <a:gdLst>
                    <a:gd name="T0" fmla="*/ 1 w 3"/>
                    <a:gd name="T1" fmla="*/ 0 h 20"/>
                    <a:gd name="T2" fmla="*/ 1 w 3"/>
                    <a:gd name="T3" fmla="*/ 2 h 20"/>
                    <a:gd name="T4" fmla="*/ 1 w 3"/>
                    <a:gd name="T5" fmla="*/ 2 h 20"/>
                    <a:gd name="T6" fmla="*/ 0 w 3"/>
                    <a:gd name="T7" fmla="*/ 4 h 20"/>
                    <a:gd name="T8" fmla="*/ 0 w 3"/>
                    <a:gd name="T9" fmla="*/ 5 h 20"/>
                    <a:gd name="T10" fmla="*/ 0 w 3"/>
                    <a:gd name="T11" fmla="*/ 7 h 20"/>
                    <a:gd name="T12" fmla="*/ 0 w 3"/>
                    <a:gd name="T13" fmla="*/ 7 h 20"/>
                    <a:gd name="T14" fmla="*/ 0 w 3"/>
                    <a:gd name="T15" fmla="*/ 8 h 20"/>
                    <a:gd name="T16" fmla="*/ 1 w 3"/>
                    <a:gd name="T17" fmla="*/ 9 h 20"/>
                    <a:gd name="T18" fmla="*/ 1 w 3"/>
                    <a:gd name="T19" fmla="*/ 9 h 20"/>
                    <a:gd name="T20" fmla="*/ 1 w 3"/>
                    <a:gd name="T21" fmla="*/ 9 h 20"/>
                    <a:gd name="T22" fmla="*/ 1 w 3"/>
                    <a:gd name="T23" fmla="*/ 10 h 20"/>
                    <a:gd name="T24" fmla="*/ 1 w 3"/>
                    <a:gd name="T25" fmla="*/ 9 h 20"/>
                    <a:gd name="T26" fmla="*/ 1 w 3"/>
                    <a:gd name="T27" fmla="*/ 7 h 20"/>
                    <a:gd name="T28" fmla="*/ 1 w 3"/>
                    <a:gd name="T29" fmla="*/ 5 h 20"/>
                    <a:gd name="T30" fmla="*/ 1 w 3"/>
                    <a:gd name="T31" fmla="*/ 3 h 20"/>
                    <a:gd name="T32" fmla="*/ 1 w 3"/>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20">
                      <a:moveTo>
                        <a:pt x="2" y="0"/>
                      </a:moveTo>
                      <a:cubicBezTo>
                        <a:pt x="2" y="1"/>
                        <a:pt x="2" y="1"/>
                        <a:pt x="2" y="2"/>
                      </a:cubicBezTo>
                      <a:cubicBezTo>
                        <a:pt x="2" y="2"/>
                        <a:pt x="2" y="2"/>
                        <a:pt x="2" y="2"/>
                      </a:cubicBezTo>
                      <a:cubicBezTo>
                        <a:pt x="0" y="4"/>
                        <a:pt x="1" y="6"/>
                        <a:pt x="0" y="8"/>
                      </a:cubicBezTo>
                      <a:cubicBezTo>
                        <a:pt x="0" y="8"/>
                        <a:pt x="0" y="9"/>
                        <a:pt x="0" y="9"/>
                      </a:cubicBezTo>
                      <a:cubicBezTo>
                        <a:pt x="0" y="10"/>
                        <a:pt x="0" y="11"/>
                        <a:pt x="0" y="12"/>
                      </a:cubicBezTo>
                      <a:cubicBezTo>
                        <a:pt x="0" y="12"/>
                        <a:pt x="0" y="13"/>
                        <a:pt x="0" y="13"/>
                      </a:cubicBezTo>
                      <a:cubicBezTo>
                        <a:pt x="0" y="13"/>
                        <a:pt x="0" y="14"/>
                        <a:pt x="0" y="14"/>
                      </a:cubicBezTo>
                      <a:cubicBezTo>
                        <a:pt x="0" y="15"/>
                        <a:pt x="1" y="16"/>
                        <a:pt x="1" y="17"/>
                      </a:cubicBezTo>
                      <a:cubicBezTo>
                        <a:pt x="1" y="17"/>
                        <a:pt x="1" y="17"/>
                        <a:pt x="1" y="17"/>
                      </a:cubicBezTo>
                      <a:cubicBezTo>
                        <a:pt x="1" y="17"/>
                        <a:pt x="1" y="18"/>
                        <a:pt x="1" y="18"/>
                      </a:cubicBezTo>
                      <a:cubicBezTo>
                        <a:pt x="1" y="19"/>
                        <a:pt x="1" y="19"/>
                        <a:pt x="2" y="20"/>
                      </a:cubicBezTo>
                      <a:cubicBezTo>
                        <a:pt x="2" y="18"/>
                        <a:pt x="3" y="17"/>
                        <a:pt x="3" y="16"/>
                      </a:cubicBezTo>
                      <a:cubicBezTo>
                        <a:pt x="3" y="15"/>
                        <a:pt x="2" y="15"/>
                        <a:pt x="2" y="13"/>
                      </a:cubicBezTo>
                      <a:cubicBezTo>
                        <a:pt x="2" y="11"/>
                        <a:pt x="1" y="11"/>
                        <a:pt x="1" y="9"/>
                      </a:cubicBezTo>
                      <a:cubicBezTo>
                        <a:pt x="2" y="7"/>
                        <a:pt x="0" y="6"/>
                        <a:pt x="2" y="4"/>
                      </a:cubicBezTo>
                      <a:cubicBezTo>
                        <a:pt x="2" y="3"/>
                        <a:pt x="2" y="1"/>
                        <a:pt x="2" y="0"/>
                      </a:cubicBezTo>
                    </a:path>
                  </a:pathLst>
                </a:custGeom>
                <a:solidFill>
                  <a:srgbClr val="AD91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2" name="Freeform 9693">
                  <a:extLst>
                    <a:ext uri="{FF2B5EF4-FFF2-40B4-BE49-F238E27FC236}">
                      <a16:creationId xmlns:a16="http://schemas.microsoft.com/office/drawing/2014/main" id="{C2BDCF6B-6625-2FF9-68E3-F7B363C4BC76}"/>
                    </a:ext>
                  </a:extLst>
                </p:cNvPr>
                <p:cNvSpPr>
                  <a:spLocks/>
                </p:cNvSpPr>
                <p:nvPr/>
              </p:nvSpPr>
              <p:spPr bwMode="auto">
                <a:xfrm>
                  <a:off x="4314" y="2309"/>
                  <a:ext cx="1" cy="2"/>
                </a:xfrm>
                <a:custGeom>
                  <a:avLst/>
                  <a:gdLst>
                    <a:gd name="T0" fmla="*/ 1 w 1"/>
                    <a:gd name="T1" fmla="*/ 0 h 3"/>
                    <a:gd name="T2" fmla="*/ 0 w 1"/>
                    <a:gd name="T3" fmla="*/ 0 h 3"/>
                    <a:gd name="T4" fmla="*/ 0 w 1"/>
                    <a:gd name="T5" fmla="*/ 1 h 3"/>
                    <a:gd name="T6" fmla="*/ 0 w 1"/>
                    <a:gd name="T7" fmla="*/ 1 h 3"/>
                    <a:gd name="T8" fmla="*/ 1 w 1"/>
                    <a:gd name="T9" fmla="*/ 1 h 3"/>
                    <a:gd name="T10" fmla="*/ 1 w 1"/>
                    <a:gd name="T11" fmla="*/ 1 h 3"/>
                    <a:gd name="T12" fmla="*/ 1 w 1"/>
                    <a:gd name="T13" fmla="*/ 1 h 3"/>
                    <a:gd name="T14" fmla="*/ 1 w 1"/>
                    <a:gd name="T15" fmla="*/ 1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1" y="0"/>
                      </a:moveTo>
                      <a:cubicBezTo>
                        <a:pt x="0" y="0"/>
                        <a:pt x="0" y="0"/>
                        <a:pt x="0" y="0"/>
                      </a:cubicBezTo>
                      <a:cubicBezTo>
                        <a:pt x="1" y="1"/>
                        <a:pt x="0" y="3"/>
                        <a:pt x="0" y="3"/>
                      </a:cubicBezTo>
                      <a:cubicBezTo>
                        <a:pt x="0" y="3"/>
                        <a:pt x="0" y="3"/>
                        <a:pt x="0" y="3"/>
                      </a:cubicBezTo>
                      <a:cubicBezTo>
                        <a:pt x="0" y="3"/>
                        <a:pt x="1" y="3"/>
                        <a:pt x="1" y="3"/>
                      </a:cubicBezTo>
                      <a:cubicBezTo>
                        <a:pt x="1" y="3"/>
                        <a:pt x="1" y="3"/>
                        <a:pt x="1" y="2"/>
                      </a:cubicBezTo>
                      <a:cubicBezTo>
                        <a:pt x="1" y="2"/>
                        <a:pt x="1" y="2"/>
                        <a:pt x="1" y="2"/>
                      </a:cubicBezTo>
                      <a:cubicBezTo>
                        <a:pt x="1" y="1"/>
                        <a:pt x="1" y="1"/>
                        <a:pt x="1" y="1"/>
                      </a:cubicBezTo>
                      <a:cubicBezTo>
                        <a:pt x="1" y="1"/>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3" name="Freeform 9694">
                  <a:extLst>
                    <a:ext uri="{FF2B5EF4-FFF2-40B4-BE49-F238E27FC236}">
                      <a16:creationId xmlns:a16="http://schemas.microsoft.com/office/drawing/2014/main" id="{532557ED-37AB-FA06-C8EC-6657FB269DC6}"/>
                    </a:ext>
                  </a:extLst>
                </p:cNvPr>
                <p:cNvSpPr>
                  <a:spLocks/>
                </p:cNvSpPr>
                <p:nvPr/>
              </p:nvSpPr>
              <p:spPr bwMode="auto">
                <a:xfrm>
                  <a:off x="4314" y="231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0"/>
                        <a:pt x="0" y="0"/>
                        <a:pt x="0" y="1"/>
                      </a:cubicBezTo>
                      <a:cubicBezTo>
                        <a:pt x="0" y="1"/>
                        <a:pt x="0" y="1"/>
                        <a:pt x="0" y="1"/>
                      </a:cubicBezTo>
                      <a:cubicBezTo>
                        <a:pt x="0" y="2"/>
                        <a:pt x="0" y="2"/>
                        <a:pt x="0" y="2"/>
                      </a:cubicBezTo>
                      <a:cubicBezTo>
                        <a:pt x="0" y="2"/>
                        <a:pt x="0" y="2"/>
                        <a:pt x="0" y="2"/>
                      </a:cubicBezTo>
                      <a:cubicBezTo>
                        <a:pt x="0" y="1"/>
                        <a:pt x="0" y="0"/>
                        <a:pt x="0" y="0"/>
                      </a:cubicBezTo>
                    </a:path>
                  </a:pathLst>
                </a:custGeom>
                <a:solidFill>
                  <a:srgbClr val="C2C4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4" name="Freeform 9695">
                  <a:extLst>
                    <a:ext uri="{FF2B5EF4-FFF2-40B4-BE49-F238E27FC236}">
                      <a16:creationId xmlns:a16="http://schemas.microsoft.com/office/drawing/2014/main" id="{301206BD-64D2-BF1D-76A4-7E82E38B29E1}"/>
                    </a:ext>
                  </a:extLst>
                </p:cNvPr>
                <p:cNvSpPr>
                  <a:spLocks/>
                </p:cNvSpPr>
                <p:nvPr/>
              </p:nvSpPr>
              <p:spPr bwMode="auto">
                <a:xfrm>
                  <a:off x="4316" y="2306"/>
                  <a:ext cx="2" cy="2"/>
                </a:xfrm>
                <a:custGeom>
                  <a:avLst/>
                  <a:gdLst>
                    <a:gd name="T0" fmla="*/ 1 w 2"/>
                    <a:gd name="T1" fmla="*/ 0 h 3"/>
                    <a:gd name="T2" fmla="*/ 2 w 2"/>
                    <a:gd name="T3" fmla="*/ 1 h 3"/>
                    <a:gd name="T4" fmla="*/ 2 w 2"/>
                    <a:gd name="T5" fmla="*/ 1 h 3"/>
                    <a:gd name="T6" fmla="*/ 2 w 2"/>
                    <a:gd name="T7" fmla="*/ 0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0" y="1"/>
                        <a:pt x="1" y="3"/>
                        <a:pt x="2" y="3"/>
                      </a:cubicBezTo>
                      <a:cubicBezTo>
                        <a:pt x="2" y="3"/>
                        <a:pt x="2" y="3"/>
                        <a:pt x="2" y="3"/>
                      </a:cubicBezTo>
                      <a:cubicBezTo>
                        <a:pt x="2" y="3"/>
                        <a:pt x="1" y="1"/>
                        <a:pt x="2"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5" name="Freeform 9696">
                  <a:extLst>
                    <a:ext uri="{FF2B5EF4-FFF2-40B4-BE49-F238E27FC236}">
                      <a16:creationId xmlns:a16="http://schemas.microsoft.com/office/drawing/2014/main" id="{84818A74-18AB-2C1B-FA9F-2DDAE2E4EBA3}"/>
                    </a:ext>
                  </a:extLst>
                </p:cNvPr>
                <p:cNvSpPr>
                  <a:spLocks/>
                </p:cNvSpPr>
                <p:nvPr/>
              </p:nvSpPr>
              <p:spPr bwMode="auto">
                <a:xfrm>
                  <a:off x="4317" y="2313"/>
                  <a:ext cx="1" cy="1"/>
                </a:xfrm>
                <a:custGeom>
                  <a:avLst/>
                  <a:gdLst>
                    <a:gd name="T0" fmla="*/ 0 w 1"/>
                    <a:gd name="T1" fmla="*/ 0 h 1"/>
                    <a:gd name="T2" fmla="*/ 0 w 1"/>
                    <a:gd name="T3" fmla="*/ 1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6" name="Freeform 9697">
                  <a:extLst>
                    <a:ext uri="{FF2B5EF4-FFF2-40B4-BE49-F238E27FC236}">
                      <a16:creationId xmlns:a16="http://schemas.microsoft.com/office/drawing/2014/main" id="{87675A76-15EB-02B8-9CDE-EEBD2544C2B6}"/>
                    </a:ext>
                  </a:extLst>
                </p:cNvPr>
                <p:cNvSpPr>
                  <a:spLocks/>
                </p:cNvSpPr>
                <p:nvPr/>
              </p:nvSpPr>
              <p:spPr bwMode="auto">
                <a:xfrm>
                  <a:off x="4316" y="2313"/>
                  <a:ext cx="2" cy="3"/>
                </a:xfrm>
                <a:custGeom>
                  <a:avLst/>
                  <a:gdLst>
                    <a:gd name="T0" fmla="*/ 0 w 2"/>
                    <a:gd name="T1" fmla="*/ 0 h 4"/>
                    <a:gd name="T2" fmla="*/ 0 w 2"/>
                    <a:gd name="T3" fmla="*/ 0 h 4"/>
                    <a:gd name="T4" fmla="*/ 0 w 2"/>
                    <a:gd name="T5" fmla="*/ 1 h 4"/>
                    <a:gd name="T6" fmla="*/ 0 w 2"/>
                    <a:gd name="T7" fmla="*/ 0 h 4"/>
                    <a:gd name="T8" fmla="*/ 1 w 2"/>
                    <a:gd name="T9" fmla="*/ 2 h 4"/>
                    <a:gd name="T10" fmla="*/ 1 w 2"/>
                    <a:gd name="T11" fmla="*/ 1 h 4"/>
                    <a:gd name="T12" fmla="*/ 1 w 2"/>
                    <a:gd name="T13" fmla="*/ 0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4">
                      <a:moveTo>
                        <a:pt x="0" y="0"/>
                      </a:moveTo>
                      <a:cubicBezTo>
                        <a:pt x="0" y="0"/>
                        <a:pt x="0" y="0"/>
                        <a:pt x="0" y="0"/>
                      </a:cubicBezTo>
                      <a:cubicBezTo>
                        <a:pt x="0" y="1"/>
                        <a:pt x="0" y="1"/>
                        <a:pt x="0" y="1"/>
                      </a:cubicBezTo>
                      <a:cubicBezTo>
                        <a:pt x="0" y="0"/>
                        <a:pt x="0" y="0"/>
                        <a:pt x="0" y="0"/>
                      </a:cubicBezTo>
                      <a:cubicBezTo>
                        <a:pt x="1" y="0"/>
                        <a:pt x="0" y="3"/>
                        <a:pt x="1" y="4"/>
                      </a:cubicBezTo>
                      <a:cubicBezTo>
                        <a:pt x="1" y="3"/>
                        <a:pt x="2" y="2"/>
                        <a:pt x="1" y="1"/>
                      </a:cubicBezTo>
                      <a:cubicBezTo>
                        <a:pt x="1" y="1"/>
                        <a:pt x="1" y="1"/>
                        <a:pt x="1" y="0"/>
                      </a:cubicBezTo>
                      <a:cubicBezTo>
                        <a:pt x="1" y="0"/>
                        <a:pt x="1" y="0"/>
                        <a:pt x="0" y="0"/>
                      </a:cubicBezTo>
                    </a:path>
                  </a:pathLst>
                </a:custGeom>
                <a:solidFill>
                  <a:srgbClr val="C2C4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7" name="Freeform 9698">
                  <a:extLst>
                    <a:ext uri="{FF2B5EF4-FFF2-40B4-BE49-F238E27FC236}">
                      <a16:creationId xmlns:a16="http://schemas.microsoft.com/office/drawing/2014/main" id="{3D74646D-8A5A-B1AD-278C-653EB44A48F0}"/>
                    </a:ext>
                  </a:extLst>
                </p:cNvPr>
                <p:cNvSpPr>
                  <a:spLocks noEditPoints="1"/>
                </p:cNvSpPr>
                <p:nvPr/>
              </p:nvSpPr>
              <p:spPr bwMode="auto">
                <a:xfrm>
                  <a:off x="4321" y="2307"/>
                  <a:ext cx="1" cy="5"/>
                </a:xfrm>
                <a:custGeom>
                  <a:avLst/>
                  <a:gdLst>
                    <a:gd name="T0" fmla="*/ 1 w 1"/>
                    <a:gd name="T1" fmla="*/ 0 h 6"/>
                    <a:gd name="T2" fmla="*/ 0 w 1"/>
                    <a:gd name="T3" fmla="*/ 3 h 6"/>
                    <a:gd name="T4" fmla="*/ 0 w 1"/>
                    <a:gd name="T5" fmla="*/ 3 h 6"/>
                    <a:gd name="T6" fmla="*/ 0 w 1"/>
                    <a:gd name="T7" fmla="*/ 3 h 6"/>
                    <a:gd name="T8" fmla="*/ 0 w 1"/>
                    <a:gd name="T9" fmla="*/ 3 h 6"/>
                    <a:gd name="T10" fmla="*/ 1 w 1"/>
                    <a:gd name="T11" fmla="*/ 0 h 6"/>
                    <a:gd name="T12" fmla="*/ 1 w 1"/>
                    <a:gd name="T13" fmla="*/ 0 h 6"/>
                    <a:gd name="T14" fmla="*/ 1 w 1"/>
                    <a:gd name="T15" fmla="*/ 0 h 6"/>
                    <a:gd name="T16" fmla="*/ 1 w 1"/>
                    <a:gd name="T17" fmla="*/ 0 h 6"/>
                    <a:gd name="T18" fmla="*/ 1 w 1"/>
                    <a:gd name="T19" fmla="*/ 0 h 6"/>
                    <a:gd name="T20" fmla="*/ 1 w 1"/>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6">
                      <a:moveTo>
                        <a:pt x="1" y="0"/>
                      </a:moveTo>
                      <a:cubicBezTo>
                        <a:pt x="0" y="1"/>
                        <a:pt x="0" y="2"/>
                        <a:pt x="0" y="3"/>
                      </a:cubicBezTo>
                      <a:cubicBezTo>
                        <a:pt x="0" y="3"/>
                        <a:pt x="0" y="6"/>
                        <a:pt x="0" y="6"/>
                      </a:cubicBezTo>
                      <a:cubicBezTo>
                        <a:pt x="0" y="6"/>
                        <a:pt x="0" y="6"/>
                        <a:pt x="0" y="6"/>
                      </a:cubicBezTo>
                      <a:cubicBezTo>
                        <a:pt x="1" y="5"/>
                        <a:pt x="0" y="5"/>
                        <a:pt x="0" y="4"/>
                      </a:cubicBezTo>
                      <a:cubicBezTo>
                        <a:pt x="0" y="3"/>
                        <a:pt x="1"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8" name="Freeform 9699">
                  <a:extLst>
                    <a:ext uri="{FF2B5EF4-FFF2-40B4-BE49-F238E27FC236}">
                      <a16:creationId xmlns:a16="http://schemas.microsoft.com/office/drawing/2014/main" id="{429E8AC8-A5B1-E727-DB7D-6E5862E91CD1}"/>
                    </a:ext>
                  </a:extLst>
                </p:cNvPr>
                <p:cNvSpPr>
                  <a:spLocks noEditPoints="1"/>
                </p:cNvSpPr>
                <p:nvPr/>
              </p:nvSpPr>
              <p:spPr bwMode="auto">
                <a:xfrm>
                  <a:off x="4319" y="2304"/>
                  <a:ext cx="2" cy="2"/>
                </a:xfrm>
                <a:custGeom>
                  <a:avLst/>
                  <a:gdLst>
                    <a:gd name="T0" fmla="*/ 0 w 2"/>
                    <a:gd name="T1" fmla="*/ 1 h 3"/>
                    <a:gd name="T2" fmla="*/ 0 w 2"/>
                    <a:gd name="T3" fmla="*/ 1 h 3"/>
                    <a:gd name="T4" fmla="*/ 0 w 2"/>
                    <a:gd name="T5" fmla="*/ 1 h 3"/>
                    <a:gd name="T6" fmla="*/ 0 w 2"/>
                    <a:gd name="T7" fmla="*/ 1 h 3"/>
                    <a:gd name="T8" fmla="*/ 1 w 2"/>
                    <a:gd name="T9" fmla="*/ 0 h 3"/>
                    <a:gd name="T10" fmla="*/ 0 w 2"/>
                    <a:gd name="T11" fmla="*/ 1 h 3"/>
                    <a:gd name="T12" fmla="*/ 0 w 2"/>
                    <a:gd name="T13" fmla="*/ 1 h 3"/>
                    <a:gd name="T14" fmla="*/ 1 w 2"/>
                    <a:gd name="T15" fmla="*/ 1 h 3"/>
                    <a:gd name="T16" fmla="*/ 1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1"/>
                      </a:moveTo>
                      <a:cubicBezTo>
                        <a:pt x="0" y="1"/>
                        <a:pt x="0" y="1"/>
                        <a:pt x="0" y="1"/>
                      </a:cubicBezTo>
                      <a:cubicBezTo>
                        <a:pt x="0" y="1"/>
                        <a:pt x="0" y="1"/>
                        <a:pt x="0" y="1"/>
                      </a:cubicBezTo>
                      <a:cubicBezTo>
                        <a:pt x="0" y="1"/>
                        <a:pt x="0" y="1"/>
                        <a:pt x="0" y="1"/>
                      </a:cubicBezTo>
                      <a:moveTo>
                        <a:pt x="1" y="0"/>
                      </a:moveTo>
                      <a:cubicBezTo>
                        <a:pt x="0" y="0"/>
                        <a:pt x="0" y="0"/>
                        <a:pt x="0" y="1"/>
                      </a:cubicBezTo>
                      <a:cubicBezTo>
                        <a:pt x="0" y="1"/>
                        <a:pt x="0" y="1"/>
                        <a:pt x="0" y="1"/>
                      </a:cubicBezTo>
                      <a:cubicBezTo>
                        <a:pt x="1" y="1"/>
                        <a:pt x="1" y="2"/>
                        <a:pt x="1" y="3"/>
                      </a:cubicBezTo>
                      <a:cubicBezTo>
                        <a:pt x="2" y="2"/>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19" name="Freeform 9700">
                  <a:extLst>
                    <a:ext uri="{FF2B5EF4-FFF2-40B4-BE49-F238E27FC236}">
                      <a16:creationId xmlns:a16="http://schemas.microsoft.com/office/drawing/2014/main" id="{7605B7B0-824B-E059-C0A0-61C59673EE06}"/>
                    </a:ext>
                  </a:extLst>
                </p:cNvPr>
                <p:cNvSpPr>
                  <a:spLocks noEditPoints="1"/>
                </p:cNvSpPr>
                <p:nvPr/>
              </p:nvSpPr>
              <p:spPr bwMode="auto">
                <a:xfrm>
                  <a:off x="4314" y="2320"/>
                  <a:ext cx="1" cy="4"/>
                </a:xfrm>
                <a:custGeom>
                  <a:avLst/>
                  <a:gdLst>
                    <a:gd name="T0" fmla="*/ 1 w 2"/>
                    <a:gd name="T1" fmla="*/ 0 h 4"/>
                    <a:gd name="T2" fmla="*/ 1 w 2"/>
                    <a:gd name="T3" fmla="*/ 2 h 4"/>
                    <a:gd name="T4" fmla="*/ 1 w 2"/>
                    <a:gd name="T5" fmla="*/ 4 h 4"/>
                    <a:gd name="T6" fmla="*/ 1 w 2"/>
                    <a:gd name="T7" fmla="*/ 4 h 4"/>
                    <a:gd name="T8" fmla="*/ 1 w 2"/>
                    <a:gd name="T9" fmla="*/ 0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0"/>
                      </a:moveTo>
                      <a:cubicBezTo>
                        <a:pt x="1" y="0"/>
                        <a:pt x="1" y="1"/>
                        <a:pt x="1" y="2"/>
                      </a:cubicBezTo>
                      <a:cubicBezTo>
                        <a:pt x="1" y="3"/>
                        <a:pt x="1" y="4"/>
                        <a:pt x="1" y="4"/>
                      </a:cubicBezTo>
                      <a:cubicBezTo>
                        <a:pt x="1" y="4"/>
                        <a:pt x="2" y="4"/>
                        <a:pt x="2" y="4"/>
                      </a:cubicBezTo>
                      <a:cubicBezTo>
                        <a:pt x="1" y="3"/>
                        <a:pt x="0" y="2"/>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0" name="Freeform 9701">
                  <a:extLst>
                    <a:ext uri="{FF2B5EF4-FFF2-40B4-BE49-F238E27FC236}">
                      <a16:creationId xmlns:a16="http://schemas.microsoft.com/office/drawing/2014/main" id="{3F8ECEA5-636E-F0E6-04F7-7B3D1E5EAEF8}"/>
                    </a:ext>
                  </a:extLst>
                </p:cNvPr>
                <p:cNvSpPr>
                  <a:spLocks/>
                </p:cNvSpPr>
                <p:nvPr/>
              </p:nvSpPr>
              <p:spPr bwMode="auto">
                <a:xfrm>
                  <a:off x="4319" y="2320"/>
                  <a:ext cx="1" cy="1"/>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1 h 1"/>
                    <a:gd name="T16" fmla="*/ 1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0"/>
                        <a:pt x="1" y="0"/>
                      </a:cubicBezTo>
                    </a:path>
                  </a:pathLst>
                </a:custGeom>
                <a:solidFill>
                  <a:srgbClr val="C0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1" name="Freeform 9702">
                  <a:extLst>
                    <a:ext uri="{FF2B5EF4-FFF2-40B4-BE49-F238E27FC236}">
                      <a16:creationId xmlns:a16="http://schemas.microsoft.com/office/drawing/2014/main" id="{F8438E47-0580-2273-A117-620541AD2C78}"/>
                    </a:ext>
                  </a:extLst>
                </p:cNvPr>
                <p:cNvSpPr>
                  <a:spLocks/>
                </p:cNvSpPr>
                <p:nvPr/>
              </p:nvSpPr>
              <p:spPr bwMode="auto">
                <a:xfrm>
                  <a:off x="4319" y="2320"/>
                  <a:ext cx="1" cy="2"/>
                </a:xfrm>
                <a:custGeom>
                  <a:avLst/>
                  <a:gdLst>
                    <a:gd name="T0" fmla="*/ 0 w 1"/>
                    <a:gd name="T1" fmla="*/ 0 h 3"/>
                    <a:gd name="T2" fmla="*/ 0 w 1"/>
                    <a:gd name="T3" fmla="*/ 0 h 3"/>
                    <a:gd name="T4" fmla="*/ 0 w 1"/>
                    <a:gd name="T5" fmla="*/ 1 h 3"/>
                    <a:gd name="T6" fmla="*/ 0 w 1"/>
                    <a:gd name="T7" fmla="*/ 1 h 3"/>
                    <a:gd name="T8" fmla="*/ 0 w 1"/>
                    <a:gd name="T9" fmla="*/ 0 h 3"/>
                    <a:gd name="T10" fmla="*/ 0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0"/>
                      </a:moveTo>
                      <a:cubicBezTo>
                        <a:pt x="0" y="0"/>
                        <a:pt x="0" y="0"/>
                        <a:pt x="0" y="0"/>
                      </a:cubicBezTo>
                      <a:cubicBezTo>
                        <a:pt x="0" y="1"/>
                        <a:pt x="0" y="2"/>
                        <a:pt x="0" y="3"/>
                      </a:cubicBezTo>
                      <a:cubicBezTo>
                        <a:pt x="0" y="2"/>
                        <a:pt x="0" y="2"/>
                        <a:pt x="0" y="1"/>
                      </a:cubicBezTo>
                      <a:cubicBezTo>
                        <a:pt x="0" y="1"/>
                        <a:pt x="0" y="0"/>
                        <a:pt x="0" y="0"/>
                      </a:cubicBezTo>
                      <a:cubicBezTo>
                        <a:pt x="0" y="0"/>
                        <a:pt x="0"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2" name="Freeform 9703">
                  <a:extLst>
                    <a:ext uri="{FF2B5EF4-FFF2-40B4-BE49-F238E27FC236}">
                      <a16:creationId xmlns:a16="http://schemas.microsoft.com/office/drawing/2014/main" id="{D0E890D5-8264-DF5D-E778-4E0A3F8A6D98}"/>
                    </a:ext>
                  </a:extLst>
                </p:cNvPr>
                <p:cNvSpPr>
                  <a:spLocks noEditPoints="1"/>
                </p:cNvSpPr>
                <p:nvPr/>
              </p:nvSpPr>
              <p:spPr bwMode="auto">
                <a:xfrm>
                  <a:off x="4319" y="232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E1E1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3" name="Freeform 9704">
                  <a:extLst>
                    <a:ext uri="{FF2B5EF4-FFF2-40B4-BE49-F238E27FC236}">
                      <a16:creationId xmlns:a16="http://schemas.microsoft.com/office/drawing/2014/main" id="{C9D49D20-2CF2-135A-BF72-393216FF3913}"/>
                    </a:ext>
                  </a:extLst>
                </p:cNvPr>
                <p:cNvSpPr>
                  <a:spLocks noEditPoints="1"/>
                </p:cNvSpPr>
                <p:nvPr/>
              </p:nvSpPr>
              <p:spPr bwMode="auto">
                <a:xfrm>
                  <a:off x="4319" y="2318"/>
                  <a:ext cx="1" cy="2"/>
                </a:xfrm>
                <a:custGeom>
                  <a:avLst/>
                  <a:gdLst>
                    <a:gd name="T0" fmla="*/ 0 w 1"/>
                    <a:gd name="T1" fmla="*/ 0 h 2"/>
                    <a:gd name="T2" fmla="*/ 0 w 1"/>
                    <a:gd name="T3" fmla="*/ 0 h 2"/>
                    <a:gd name="T4" fmla="*/ 0 w 1"/>
                    <a:gd name="T5" fmla="*/ 0 h 2"/>
                    <a:gd name="T6" fmla="*/ 0 w 1"/>
                    <a:gd name="T7" fmla="*/ 0 h 2"/>
                    <a:gd name="T8" fmla="*/ 0 w 1"/>
                    <a:gd name="T9" fmla="*/ 0 h 2"/>
                    <a:gd name="T10" fmla="*/ 0 w 1"/>
                    <a:gd name="T11" fmla="*/ 0 h 2"/>
                    <a:gd name="T12" fmla="*/ 0 w 1"/>
                    <a:gd name="T13" fmla="*/ 2 h 2"/>
                    <a:gd name="T14" fmla="*/ 0 w 1"/>
                    <a:gd name="T15" fmla="*/ 2 h 2"/>
                    <a:gd name="T16" fmla="*/ 1 w 1"/>
                    <a:gd name="T17" fmla="*/ 2 h 2"/>
                    <a:gd name="T18" fmla="*/ 0 w 1"/>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2">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1"/>
                        <a:pt x="0" y="1"/>
                        <a:pt x="0" y="2"/>
                      </a:cubicBezTo>
                      <a:cubicBezTo>
                        <a:pt x="0" y="2"/>
                        <a:pt x="0" y="2"/>
                        <a:pt x="0" y="2"/>
                      </a:cubicBezTo>
                      <a:cubicBezTo>
                        <a:pt x="0" y="2"/>
                        <a:pt x="0" y="2"/>
                        <a:pt x="1" y="2"/>
                      </a:cubicBezTo>
                      <a:cubicBezTo>
                        <a:pt x="1" y="1"/>
                        <a:pt x="1" y="0"/>
                        <a:pt x="0" y="0"/>
                      </a:cubicBezTo>
                    </a:path>
                  </a:pathLst>
                </a:custGeom>
                <a:solidFill>
                  <a:srgbClr val="C2C4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4" name="Freeform 9705">
                  <a:extLst>
                    <a:ext uri="{FF2B5EF4-FFF2-40B4-BE49-F238E27FC236}">
                      <a16:creationId xmlns:a16="http://schemas.microsoft.com/office/drawing/2014/main" id="{4B2AE0BB-8FB0-C41F-CA21-A355EBF1DD07}"/>
                    </a:ext>
                  </a:extLst>
                </p:cNvPr>
                <p:cNvSpPr>
                  <a:spLocks/>
                </p:cNvSpPr>
                <p:nvPr/>
              </p:nvSpPr>
              <p:spPr bwMode="auto">
                <a:xfrm>
                  <a:off x="4323" y="2312"/>
                  <a:ext cx="2" cy="4"/>
                </a:xfrm>
                <a:custGeom>
                  <a:avLst/>
                  <a:gdLst>
                    <a:gd name="T0" fmla="*/ 1 w 2"/>
                    <a:gd name="T1" fmla="*/ 0 h 5"/>
                    <a:gd name="T2" fmla="*/ 1 w 2"/>
                    <a:gd name="T3" fmla="*/ 2 h 5"/>
                    <a:gd name="T4" fmla="*/ 2 w 2"/>
                    <a:gd name="T5" fmla="*/ 2 h 5"/>
                    <a:gd name="T6" fmla="*/ 1 w 2"/>
                    <a:gd name="T7" fmla="*/ 1 h 5"/>
                    <a:gd name="T8" fmla="*/ 1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1" y="0"/>
                      </a:moveTo>
                      <a:cubicBezTo>
                        <a:pt x="0" y="1"/>
                        <a:pt x="0" y="4"/>
                        <a:pt x="1" y="5"/>
                      </a:cubicBezTo>
                      <a:cubicBezTo>
                        <a:pt x="1" y="5"/>
                        <a:pt x="2" y="5"/>
                        <a:pt x="2" y="4"/>
                      </a:cubicBezTo>
                      <a:cubicBezTo>
                        <a:pt x="1" y="3"/>
                        <a:pt x="2" y="2"/>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5" name="Freeform 9706">
                  <a:extLst>
                    <a:ext uri="{FF2B5EF4-FFF2-40B4-BE49-F238E27FC236}">
                      <a16:creationId xmlns:a16="http://schemas.microsoft.com/office/drawing/2014/main" id="{AB205ADE-3960-9A7B-8F64-40DB2B21995B}"/>
                    </a:ext>
                  </a:extLst>
                </p:cNvPr>
                <p:cNvSpPr>
                  <a:spLocks/>
                </p:cNvSpPr>
                <p:nvPr/>
              </p:nvSpPr>
              <p:spPr bwMode="auto">
                <a:xfrm>
                  <a:off x="4324" y="2315"/>
                  <a:ext cx="1" cy="1"/>
                </a:xfrm>
                <a:custGeom>
                  <a:avLst/>
                  <a:gdLst>
                    <a:gd name="T0" fmla="*/ 1 w 1"/>
                    <a:gd name="T1" fmla="*/ 0 h 1"/>
                    <a:gd name="T2" fmla="*/ 0 w 1"/>
                    <a:gd name="T3" fmla="*/ 1 h 1"/>
                    <a:gd name="T4" fmla="*/ 1 w 1"/>
                    <a:gd name="T5" fmla="*/ 1 h 1"/>
                    <a:gd name="T6" fmla="*/ 1 w 1"/>
                    <a:gd name="T7" fmla="*/ 1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1"/>
                        <a:pt x="0" y="1"/>
                        <a:pt x="0" y="1"/>
                      </a:cubicBezTo>
                      <a:cubicBezTo>
                        <a:pt x="0" y="1"/>
                        <a:pt x="1" y="1"/>
                        <a:pt x="1" y="1"/>
                      </a:cubicBezTo>
                      <a:cubicBezTo>
                        <a:pt x="1" y="1"/>
                        <a:pt x="1" y="1"/>
                        <a:pt x="1" y="1"/>
                      </a:cubicBezTo>
                      <a:cubicBezTo>
                        <a:pt x="1" y="1"/>
                        <a:pt x="1" y="1"/>
                        <a:pt x="1" y="0"/>
                      </a:cubicBezTo>
                    </a:path>
                  </a:pathLst>
                </a:custGeom>
                <a:solidFill>
                  <a:srgbClr val="C2C4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6" name="Freeform 9707">
                  <a:extLst>
                    <a:ext uri="{FF2B5EF4-FFF2-40B4-BE49-F238E27FC236}">
                      <a16:creationId xmlns:a16="http://schemas.microsoft.com/office/drawing/2014/main" id="{B923EE6A-DAE6-7132-C60F-2C81EEC1F909}"/>
                    </a:ext>
                  </a:extLst>
                </p:cNvPr>
                <p:cNvSpPr>
                  <a:spLocks/>
                </p:cNvSpPr>
                <p:nvPr/>
              </p:nvSpPr>
              <p:spPr bwMode="auto">
                <a:xfrm>
                  <a:off x="4324" y="2307"/>
                  <a:ext cx="1" cy="3"/>
                </a:xfrm>
                <a:custGeom>
                  <a:avLst/>
                  <a:gdLst>
                    <a:gd name="T0" fmla="*/ 0 w 1"/>
                    <a:gd name="T1" fmla="*/ 0 h 3"/>
                    <a:gd name="T2" fmla="*/ 0 w 1"/>
                    <a:gd name="T3" fmla="*/ 0 h 3"/>
                    <a:gd name="T4" fmla="*/ 0 w 1"/>
                    <a:gd name="T5" fmla="*/ 0 h 3"/>
                    <a:gd name="T6" fmla="*/ 0 w 1"/>
                    <a:gd name="T7" fmla="*/ 3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0"/>
                        <a:pt x="0" y="0"/>
                        <a:pt x="0" y="0"/>
                      </a:cubicBezTo>
                      <a:cubicBezTo>
                        <a:pt x="0" y="0"/>
                        <a:pt x="0" y="0"/>
                        <a:pt x="0" y="0"/>
                      </a:cubicBezTo>
                      <a:cubicBezTo>
                        <a:pt x="1" y="0"/>
                        <a:pt x="0" y="2"/>
                        <a:pt x="0" y="3"/>
                      </a:cubicBezTo>
                      <a:cubicBezTo>
                        <a:pt x="1" y="2"/>
                        <a:pt x="1" y="0"/>
                        <a:pt x="0" y="0"/>
                      </a:cubicBezTo>
                    </a:path>
                  </a:pathLst>
                </a:custGeom>
                <a:solidFill>
                  <a:srgbClr val="E1E1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7" name="Freeform 9708">
                  <a:extLst>
                    <a:ext uri="{FF2B5EF4-FFF2-40B4-BE49-F238E27FC236}">
                      <a16:creationId xmlns:a16="http://schemas.microsoft.com/office/drawing/2014/main" id="{9C24F3AC-BD02-3F68-30E9-2C96E6C698F8}"/>
                    </a:ext>
                  </a:extLst>
                </p:cNvPr>
                <p:cNvSpPr>
                  <a:spLocks/>
                </p:cNvSpPr>
                <p:nvPr/>
              </p:nvSpPr>
              <p:spPr bwMode="auto">
                <a:xfrm>
                  <a:off x="4319" y="2325"/>
                  <a:ext cx="1" cy="1"/>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1" y="0"/>
                        <a:pt x="1" y="0"/>
                        <a:pt x="1" y="0"/>
                      </a:cubicBezTo>
                      <a:cubicBezTo>
                        <a:pt x="1" y="0"/>
                        <a:pt x="0" y="0"/>
                        <a:pt x="0" y="0"/>
                      </a:cubicBezTo>
                      <a:cubicBezTo>
                        <a:pt x="0" y="0"/>
                        <a:pt x="0" y="0"/>
                        <a:pt x="0" y="1"/>
                      </a:cubicBezTo>
                      <a:cubicBezTo>
                        <a:pt x="0" y="1"/>
                        <a:pt x="0" y="1"/>
                        <a:pt x="1" y="1"/>
                      </a:cubicBezTo>
                      <a:cubicBezTo>
                        <a:pt x="1" y="1"/>
                        <a:pt x="1" y="0"/>
                        <a:pt x="1" y="0"/>
                      </a:cubicBezTo>
                    </a:path>
                  </a:pathLst>
                </a:custGeom>
                <a:solidFill>
                  <a:srgbClr val="C0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8" name="Freeform 9709">
                  <a:extLst>
                    <a:ext uri="{FF2B5EF4-FFF2-40B4-BE49-F238E27FC236}">
                      <a16:creationId xmlns:a16="http://schemas.microsoft.com/office/drawing/2014/main" id="{C83B4B45-9604-BCBA-5D14-0D4CACCF9CC3}"/>
                    </a:ext>
                  </a:extLst>
                </p:cNvPr>
                <p:cNvSpPr>
                  <a:spLocks/>
                </p:cNvSpPr>
                <p:nvPr/>
              </p:nvSpPr>
              <p:spPr bwMode="auto">
                <a:xfrm>
                  <a:off x="4318" y="2324"/>
                  <a:ext cx="1" cy="2"/>
                </a:xfrm>
                <a:custGeom>
                  <a:avLst/>
                  <a:gdLst>
                    <a:gd name="T0" fmla="*/ 1 w 1"/>
                    <a:gd name="T1" fmla="*/ 0 h 3"/>
                    <a:gd name="T2" fmla="*/ 1 w 1"/>
                    <a:gd name="T3" fmla="*/ 1 h 3"/>
                    <a:gd name="T4" fmla="*/ 1 w 1"/>
                    <a:gd name="T5" fmla="*/ 1 h 3"/>
                    <a:gd name="T6" fmla="*/ 1 w 1"/>
                    <a:gd name="T7" fmla="*/ 0 h 3"/>
                    <a:gd name="T8" fmla="*/ 1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1" y="0"/>
                      </a:moveTo>
                      <a:cubicBezTo>
                        <a:pt x="0" y="1"/>
                        <a:pt x="1" y="2"/>
                        <a:pt x="1" y="3"/>
                      </a:cubicBezTo>
                      <a:cubicBezTo>
                        <a:pt x="1" y="2"/>
                        <a:pt x="1" y="2"/>
                        <a:pt x="1" y="2"/>
                      </a:cubicBezTo>
                      <a:cubicBezTo>
                        <a:pt x="1" y="2"/>
                        <a:pt x="0" y="1"/>
                        <a:pt x="1" y="0"/>
                      </a:cubicBezTo>
                      <a:cubicBezTo>
                        <a:pt x="1" y="0"/>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29" name="Freeform 9710">
                  <a:extLst>
                    <a:ext uri="{FF2B5EF4-FFF2-40B4-BE49-F238E27FC236}">
                      <a16:creationId xmlns:a16="http://schemas.microsoft.com/office/drawing/2014/main" id="{DD981F7B-3C4A-9612-36B6-1D687B997189}"/>
                    </a:ext>
                  </a:extLst>
                </p:cNvPr>
                <p:cNvSpPr>
                  <a:spLocks noEditPoints="1"/>
                </p:cNvSpPr>
                <p:nvPr/>
              </p:nvSpPr>
              <p:spPr bwMode="auto">
                <a:xfrm>
                  <a:off x="4322" y="2320"/>
                  <a:ext cx="1" cy="5"/>
                </a:xfrm>
                <a:custGeom>
                  <a:avLst/>
                  <a:gdLst>
                    <a:gd name="T0" fmla="*/ 0 w 2"/>
                    <a:gd name="T1" fmla="*/ 5 h 5"/>
                    <a:gd name="T2" fmla="*/ 0 w 2"/>
                    <a:gd name="T3" fmla="*/ 5 h 5"/>
                    <a:gd name="T4" fmla="*/ 0 w 2"/>
                    <a:gd name="T5" fmla="*/ 5 h 5"/>
                    <a:gd name="T6" fmla="*/ 1 w 2"/>
                    <a:gd name="T7" fmla="*/ 0 h 5"/>
                    <a:gd name="T8" fmla="*/ 0 w 2"/>
                    <a:gd name="T9" fmla="*/ 5 h 5"/>
                    <a:gd name="T10" fmla="*/ 1 w 2"/>
                    <a:gd name="T11" fmla="*/ 3 h 5"/>
                    <a:gd name="T12" fmla="*/ 1 w 2"/>
                    <a:gd name="T13" fmla="*/ 0 h 5"/>
                    <a:gd name="T14" fmla="*/ 1 w 2"/>
                    <a:gd name="T15" fmla="*/ 0 h 5"/>
                    <a:gd name="T16" fmla="*/ 1 w 2"/>
                    <a:gd name="T17" fmla="*/ 0 h 5"/>
                    <a:gd name="T18" fmla="*/ 1 w 2"/>
                    <a:gd name="T19" fmla="*/ 0 h 5"/>
                    <a:gd name="T20" fmla="*/ 1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0" y="5"/>
                      </a:moveTo>
                      <a:cubicBezTo>
                        <a:pt x="0" y="5"/>
                        <a:pt x="0" y="5"/>
                        <a:pt x="0" y="5"/>
                      </a:cubicBezTo>
                      <a:cubicBezTo>
                        <a:pt x="0" y="5"/>
                        <a:pt x="0" y="5"/>
                        <a:pt x="0" y="5"/>
                      </a:cubicBezTo>
                      <a:moveTo>
                        <a:pt x="1" y="0"/>
                      </a:moveTo>
                      <a:cubicBezTo>
                        <a:pt x="2" y="0"/>
                        <a:pt x="1" y="3"/>
                        <a:pt x="0" y="5"/>
                      </a:cubicBezTo>
                      <a:cubicBezTo>
                        <a:pt x="1" y="4"/>
                        <a:pt x="1" y="4"/>
                        <a:pt x="1" y="3"/>
                      </a:cubicBezTo>
                      <a:cubicBezTo>
                        <a:pt x="2" y="2"/>
                        <a:pt x="2" y="1"/>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0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0" name="Freeform 9711">
                  <a:extLst>
                    <a:ext uri="{FF2B5EF4-FFF2-40B4-BE49-F238E27FC236}">
                      <a16:creationId xmlns:a16="http://schemas.microsoft.com/office/drawing/2014/main" id="{173B222B-FEE7-6033-A8C5-014C90911487}"/>
                    </a:ext>
                  </a:extLst>
                </p:cNvPr>
                <p:cNvSpPr>
                  <a:spLocks noEditPoints="1"/>
                </p:cNvSpPr>
                <p:nvPr/>
              </p:nvSpPr>
              <p:spPr bwMode="auto">
                <a:xfrm>
                  <a:off x="4324" y="2319"/>
                  <a:ext cx="2" cy="3"/>
                </a:xfrm>
                <a:custGeom>
                  <a:avLst/>
                  <a:gdLst>
                    <a:gd name="T0" fmla="*/ 2 w 2"/>
                    <a:gd name="T1" fmla="*/ 1 h 4"/>
                    <a:gd name="T2" fmla="*/ 1 w 2"/>
                    <a:gd name="T3" fmla="*/ 2 h 4"/>
                    <a:gd name="T4" fmla="*/ 2 w 2"/>
                    <a:gd name="T5" fmla="*/ 1 h 4"/>
                    <a:gd name="T6" fmla="*/ 2 w 2"/>
                    <a:gd name="T7" fmla="*/ 0 h 4"/>
                    <a:gd name="T8" fmla="*/ 2 w 2"/>
                    <a:gd name="T9" fmla="*/ 1 h 4"/>
                    <a:gd name="T10" fmla="*/ 2 w 2"/>
                    <a:gd name="T11" fmla="*/ 0 h 4"/>
                    <a:gd name="T12" fmla="*/ 2 w 2"/>
                    <a:gd name="T13" fmla="*/ 0 h 4"/>
                    <a:gd name="T14" fmla="*/ 2 w 2"/>
                    <a:gd name="T15" fmla="*/ 0 h 4"/>
                    <a:gd name="T16" fmla="*/ 2 w 2"/>
                    <a:gd name="T17" fmla="*/ 0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1"/>
                      </a:moveTo>
                      <a:cubicBezTo>
                        <a:pt x="2" y="2"/>
                        <a:pt x="0" y="3"/>
                        <a:pt x="1" y="4"/>
                      </a:cubicBezTo>
                      <a:cubicBezTo>
                        <a:pt x="1" y="4"/>
                        <a:pt x="2" y="2"/>
                        <a:pt x="2" y="1"/>
                      </a:cubicBezTo>
                      <a:moveTo>
                        <a:pt x="2" y="0"/>
                      </a:moveTo>
                      <a:cubicBezTo>
                        <a:pt x="2" y="0"/>
                        <a:pt x="2" y="1"/>
                        <a:pt x="2" y="1"/>
                      </a:cubicBezTo>
                      <a:cubicBezTo>
                        <a:pt x="2" y="1"/>
                        <a:pt x="2" y="0"/>
                        <a:pt x="2" y="0"/>
                      </a:cubicBezTo>
                      <a:moveTo>
                        <a:pt x="2" y="0"/>
                      </a:moveTo>
                      <a:cubicBezTo>
                        <a:pt x="2" y="0"/>
                        <a:pt x="2" y="0"/>
                        <a:pt x="2" y="0"/>
                      </a:cubicBezTo>
                      <a:cubicBezTo>
                        <a:pt x="2" y="0"/>
                        <a:pt x="2" y="0"/>
                        <a:pt x="2" y="0"/>
                      </a:cubicBezTo>
                      <a:cubicBezTo>
                        <a:pt x="2" y="0"/>
                        <a:pt x="2" y="0"/>
                        <a:pt x="2" y="0"/>
                      </a:cubicBezTo>
                    </a:path>
                  </a:pathLst>
                </a:custGeom>
                <a:solidFill>
                  <a:srgbClr val="C0A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1" name="Freeform 9712">
                  <a:extLst>
                    <a:ext uri="{FF2B5EF4-FFF2-40B4-BE49-F238E27FC236}">
                      <a16:creationId xmlns:a16="http://schemas.microsoft.com/office/drawing/2014/main" id="{3EC3B135-89A0-FDA5-FA4B-8337B885F13B}"/>
                    </a:ext>
                  </a:extLst>
                </p:cNvPr>
                <p:cNvSpPr>
                  <a:spLocks noEditPoints="1"/>
                </p:cNvSpPr>
                <p:nvPr/>
              </p:nvSpPr>
              <p:spPr bwMode="auto">
                <a:xfrm>
                  <a:off x="4215" y="2417"/>
                  <a:ext cx="17" cy="29"/>
                </a:xfrm>
                <a:custGeom>
                  <a:avLst/>
                  <a:gdLst>
                    <a:gd name="T0" fmla="*/ 10 w 20"/>
                    <a:gd name="T1" fmla="*/ 10 h 35"/>
                    <a:gd name="T2" fmla="*/ 7 w 20"/>
                    <a:gd name="T3" fmla="*/ 17 h 35"/>
                    <a:gd name="T4" fmla="*/ 7 w 20"/>
                    <a:gd name="T5" fmla="*/ 17 h 35"/>
                    <a:gd name="T6" fmla="*/ 8 w 20"/>
                    <a:gd name="T7" fmla="*/ 16 h 35"/>
                    <a:gd name="T8" fmla="*/ 9 w 20"/>
                    <a:gd name="T9" fmla="*/ 15 h 35"/>
                    <a:gd name="T10" fmla="*/ 9 w 20"/>
                    <a:gd name="T11" fmla="*/ 15 h 35"/>
                    <a:gd name="T12" fmla="*/ 9 w 20"/>
                    <a:gd name="T13" fmla="*/ 15 h 35"/>
                    <a:gd name="T14" fmla="*/ 9 w 20"/>
                    <a:gd name="T15" fmla="*/ 15 h 35"/>
                    <a:gd name="T16" fmla="*/ 9 w 20"/>
                    <a:gd name="T17" fmla="*/ 15 h 35"/>
                    <a:gd name="T18" fmla="*/ 9 w 20"/>
                    <a:gd name="T19" fmla="*/ 13 h 35"/>
                    <a:gd name="T20" fmla="*/ 10 w 20"/>
                    <a:gd name="T21" fmla="*/ 11 h 35"/>
                    <a:gd name="T22" fmla="*/ 10 w 20"/>
                    <a:gd name="T23" fmla="*/ 10 h 35"/>
                    <a:gd name="T24" fmla="*/ 10 w 20"/>
                    <a:gd name="T25" fmla="*/ 10 h 35"/>
                    <a:gd name="T26" fmla="*/ 3 w 20"/>
                    <a:gd name="T27" fmla="*/ 7 h 35"/>
                    <a:gd name="T28" fmla="*/ 3 w 20"/>
                    <a:gd name="T29" fmla="*/ 7 h 35"/>
                    <a:gd name="T30" fmla="*/ 3 w 20"/>
                    <a:gd name="T31" fmla="*/ 5 h 35"/>
                    <a:gd name="T32" fmla="*/ 3 w 20"/>
                    <a:gd name="T33" fmla="*/ 5 h 35"/>
                    <a:gd name="T34" fmla="*/ 3 w 20"/>
                    <a:gd name="T35" fmla="*/ 6 h 35"/>
                    <a:gd name="T36" fmla="*/ 3 w 20"/>
                    <a:gd name="T37" fmla="*/ 7 h 35"/>
                    <a:gd name="T38" fmla="*/ 3 w 20"/>
                    <a:gd name="T39" fmla="*/ 5 h 35"/>
                    <a:gd name="T40" fmla="*/ 3 w 20"/>
                    <a:gd name="T41" fmla="*/ 2 h 35"/>
                    <a:gd name="T42" fmla="*/ 3 w 20"/>
                    <a:gd name="T43" fmla="*/ 2 h 35"/>
                    <a:gd name="T44" fmla="*/ 3 w 20"/>
                    <a:gd name="T45" fmla="*/ 5 h 35"/>
                    <a:gd name="T46" fmla="*/ 3 w 20"/>
                    <a:gd name="T47" fmla="*/ 5 h 35"/>
                    <a:gd name="T48" fmla="*/ 4 w 20"/>
                    <a:gd name="T49" fmla="*/ 0 h 35"/>
                    <a:gd name="T50" fmla="*/ 3 w 20"/>
                    <a:gd name="T51" fmla="*/ 0 h 35"/>
                    <a:gd name="T52" fmla="*/ 3 w 20"/>
                    <a:gd name="T53" fmla="*/ 1 h 35"/>
                    <a:gd name="T54" fmla="*/ 3 w 20"/>
                    <a:gd name="T55" fmla="*/ 1 h 35"/>
                    <a:gd name="T56" fmla="*/ 3 w 20"/>
                    <a:gd name="T57" fmla="*/ 1 h 35"/>
                    <a:gd name="T58" fmla="*/ 3 w 20"/>
                    <a:gd name="T59" fmla="*/ 2 h 35"/>
                    <a:gd name="T60" fmla="*/ 3 w 20"/>
                    <a:gd name="T61" fmla="*/ 2 h 35"/>
                    <a:gd name="T62" fmla="*/ 2 w 20"/>
                    <a:gd name="T63" fmla="*/ 3 h 35"/>
                    <a:gd name="T64" fmla="*/ 1 w 20"/>
                    <a:gd name="T65" fmla="*/ 6 h 35"/>
                    <a:gd name="T66" fmla="*/ 1 w 20"/>
                    <a:gd name="T67" fmla="*/ 8 h 35"/>
                    <a:gd name="T68" fmla="*/ 2 w 20"/>
                    <a:gd name="T69" fmla="*/ 10 h 35"/>
                    <a:gd name="T70" fmla="*/ 2 w 20"/>
                    <a:gd name="T71" fmla="*/ 12 h 35"/>
                    <a:gd name="T72" fmla="*/ 3 w 20"/>
                    <a:gd name="T73" fmla="*/ 5 h 35"/>
                    <a:gd name="T74" fmla="*/ 4 w 20"/>
                    <a:gd name="T75" fmla="*/ 2 h 35"/>
                    <a:gd name="T76" fmla="*/ 4 w 20"/>
                    <a:gd name="T77" fmla="*/ 2 h 35"/>
                    <a:gd name="T78" fmla="*/ 4 w 20"/>
                    <a:gd name="T79" fmla="*/ 2 h 35"/>
                    <a:gd name="T80" fmla="*/ 4 w 20"/>
                    <a:gd name="T81" fmla="*/ 2 h 35"/>
                    <a:gd name="T82" fmla="*/ 4 w 20"/>
                    <a:gd name="T83" fmla="*/ 2 h 35"/>
                    <a:gd name="T84" fmla="*/ 4 w 20"/>
                    <a:gd name="T85" fmla="*/ 2 h 35"/>
                    <a:gd name="T86" fmla="*/ 4 w 20"/>
                    <a:gd name="T87" fmla="*/ 2 h 35"/>
                    <a:gd name="T88" fmla="*/ 5 w 20"/>
                    <a:gd name="T89" fmla="*/ 2 h 35"/>
                    <a:gd name="T90" fmla="*/ 5 w 20"/>
                    <a:gd name="T91" fmla="*/ 1 h 35"/>
                    <a:gd name="T92" fmla="*/ 4 w 20"/>
                    <a:gd name="T93" fmla="*/ 0 h 35"/>
                    <a:gd name="T94" fmla="*/ 4 w 20"/>
                    <a:gd name="T95" fmla="*/ 0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 h="35">
                      <a:moveTo>
                        <a:pt x="19" y="22"/>
                      </a:moveTo>
                      <a:cubicBezTo>
                        <a:pt x="17" y="26"/>
                        <a:pt x="15" y="31"/>
                        <a:pt x="12" y="35"/>
                      </a:cubicBezTo>
                      <a:cubicBezTo>
                        <a:pt x="12" y="35"/>
                        <a:pt x="13" y="35"/>
                        <a:pt x="13" y="35"/>
                      </a:cubicBezTo>
                      <a:cubicBezTo>
                        <a:pt x="13" y="35"/>
                        <a:pt x="14" y="34"/>
                        <a:pt x="14" y="34"/>
                      </a:cubicBezTo>
                      <a:cubicBezTo>
                        <a:pt x="15" y="33"/>
                        <a:pt x="15" y="33"/>
                        <a:pt x="16" y="33"/>
                      </a:cubicBezTo>
                      <a:cubicBezTo>
                        <a:pt x="16" y="33"/>
                        <a:pt x="16" y="33"/>
                        <a:pt x="16" y="33"/>
                      </a:cubicBezTo>
                      <a:cubicBezTo>
                        <a:pt x="16" y="33"/>
                        <a:pt x="16" y="33"/>
                        <a:pt x="16" y="33"/>
                      </a:cubicBezTo>
                      <a:cubicBezTo>
                        <a:pt x="17" y="33"/>
                        <a:pt x="17" y="33"/>
                        <a:pt x="17" y="33"/>
                      </a:cubicBezTo>
                      <a:cubicBezTo>
                        <a:pt x="17" y="33"/>
                        <a:pt x="17" y="33"/>
                        <a:pt x="17" y="33"/>
                      </a:cubicBezTo>
                      <a:cubicBezTo>
                        <a:pt x="18" y="32"/>
                        <a:pt x="18" y="29"/>
                        <a:pt x="18" y="28"/>
                      </a:cubicBezTo>
                      <a:cubicBezTo>
                        <a:pt x="20" y="28"/>
                        <a:pt x="18" y="24"/>
                        <a:pt x="19" y="23"/>
                      </a:cubicBezTo>
                      <a:cubicBezTo>
                        <a:pt x="19" y="23"/>
                        <a:pt x="19" y="22"/>
                        <a:pt x="19" y="22"/>
                      </a:cubicBezTo>
                      <a:cubicBezTo>
                        <a:pt x="19" y="22"/>
                        <a:pt x="19" y="22"/>
                        <a:pt x="19" y="22"/>
                      </a:cubicBezTo>
                      <a:moveTo>
                        <a:pt x="3" y="14"/>
                      </a:moveTo>
                      <a:cubicBezTo>
                        <a:pt x="3" y="14"/>
                        <a:pt x="3" y="14"/>
                        <a:pt x="3" y="14"/>
                      </a:cubicBezTo>
                      <a:cubicBezTo>
                        <a:pt x="3" y="13"/>
                        <a:pt x="4" y="11"/>
                        <a:pt x="3" y="11"/>
                      </a:cubicBezTo>
                      <a:cubicBezTo>
                        <a:pt x="3" y="11"/>
                        <a:pt x="3" y="11"/>
                        <a:pt x="3" y="11"/>
                      </a:cubicBezTo>
                      <a:cubicBezTo>
                        <a:pt x="3" y="11"/>
                        <a:pt x="4" y="12"/>
                        <a:pt x="4" y="13"/>
                      </a:cubicBezTo>
                      <a:cubicBezTo>
                        <a:pt x="4" y="14"/>
                        <a:pt x="3" y="14"/>
                        <a:pt x="3" y="14"/>
                      </a:cubicBezTo>
                      <a:moveTo>
                        <a:pt x="7" y="10"/>
                      </a:moveTo>
                      <a:cubicBezTo>
                        <a:pt x="6" y="10"/>
                        <a:pt x="5" y="7"/>
                        <a:pt x="6" y="6"/>
                      </a:cubicBezTo>
                      <a:cubicBezTo>
                        <a:pt x="6" y="6"/>
                        <a:pt x="6" y="6"/>
                        <a:pt x="6" y="6"/>
                      </a:cubicBezTo>
                      <a:cubicBezTo>
                        <a:pt x="6" y="7"/>
                        <a:pt x="7" y="9"/>
                        <a:pt x="7" y="10"/>
                      </a:cubicBezTo>
                      <a:cubicBezTo>
                        <a:pt x="7" y="10"/>
                        <a:pt x="7" y="10"/>
                        <a:pt x="7" y="10"/>
                      </a:cubicBezTo>
                      <a:moveTo>
                        <a:pt x="8" y="0"/>
                      </a:moveTo>
                      <a:cubicBezTo>
                        <a:pt x="8" y="0"/>
                        <a:pt x="7" y="0"/>
                        <a:pt x="7" y="0"/>
                      </a:cubicBezTo>
                      <a:cubicBezTo>
                        <a:pt x="6" y="1"/>
                        <a:pt x="6" y="1"/>
                        <a:pt x="5" y="1"/>
                      </a:cubicBezTo>
                      <a:cubicBezTo>
                        <a:pt x="5" y="1"/>
                        <a:pt x="5" y="1"/>
                        <a:pt x="5" y="1"/>
                      </a:cubicBezTo>
                      <a:cubicBezTo>
                        <a:pt x="5" y="1"/>
                        <a:pt x="5" y="1"/>
                        <a:pt x="4" y="1"/>
                      </a:cubicBezTo>
                      <a:cubicBezTo>
                        <a:pt x="4" y="1"/>
                        <a:pt x="4" y="1"/>
                        <a:pt x="3" y="2"/>
                      </a:cubicBezTo>
                      <a:cubicBezTo>
                        <a:pt x="3" y="2"/>
                        <a:pt x="3" y="2"/>
                        <a:pt x="3" y="2"/>
                      </a:cubicBezTo>
                      <a:cubicBezTo>
                        <a:pt x="3" y="4"/>
                        <a:pt x="3" y="6"/>
                        <a:pt x="2" y="7"/>
                      </a:cubicBezTo>
                      <a:cubicBezTo>
                        <a:pt x="1" y="8"/>
                        <a:pt x="2" y="10"/>
                        <a:pt x="1" y="12"/>
                      </a:cubicBezTo>
                      <a:cubicBezTo>
                        <a:pt x="1" y="14"/>
                        <a:pt x="2" y="16"/>
                        <a:pt x="1" y="17"/>
                      </a:cubicBezTo>
                      <a:cubicBezTo>
                        <a:pt x="0" y="19"/>
                        <a:pt x="2" y="20"/>
                        <a:pt x="2" y="22"/>
                      </a:cubicBezTo>
                      <a:cubicBezTo>
                        <a:pt x="2" y="23"/>
                        <a:pt x="2" y="24"/>
                        <a:pt x="2" y="24"/>
                      </a:cubicBezTo>
                      <a:cubicBezTo>
                        <a:pt x="4" y="19"/>
                        <a:pt x="6" y="14"/>
                        <a:pt x="7" y="10"/>
                      </a:cubicBezTo>
                      <a:cubicBezTo>
                        <a:pt x="8" y="8"/>
                        <a:pt x="8" y="6"/>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9" y="4"/>
                        <a:pt x="9" y="4"/>
                      </a:cubicBezTo>
                      <a:cubicBezTo>
                        <a:pt x="9" y="3"/>
                        <a:pt x="9" y="2"/>
                        <a:pt x="9" y="1"/>
                      </a:cubicBezTo>
                      <a:cubicBezTo>
                        <a:pt x="9" y="1"/>
                        <a:pt x="9" y="1"/>
                        <a:pt x="8" y="0"/>
                      </a:cubicBezTo>
                      <a:cubicBezTo>
                        <a:pt x="8" y="0"/>
                        <a:pt x="8" y="0"/>
                        <a:pt x="8" y="0"/>
                      </a:cubicBezTo>
                    </a:path>
                  </a:pathLst>
                </a:custGeom>
                <a:solidFill>
                  <a:srgbClr val="D5B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2" name="Freeform 9713">
                  <a:extLst>
                    <a:ext uri="{FF2B5EF4-FFF2-40B4-BE49-F238E27FC236}">
                      <a16:creationId xmlns:a16="http://schemas.microsoft.com/office/drawing/2014/main" id="{67B68120-1D2D-A2F0-7456-AA801CE1628A}"/>
                    </a:ext>
                  </a:extLst>
                </p:cNvPr>
                <p:cNvSpPr>
                  <a:spLocks noEditPoints="1"/>
                </p:cNvSpPr>
                <p:nvPr/>
              </p:nvSpPr>
              <p:spPr bwMode="auto">
                <a:xfrm>
                  <a:off x="4217" y="2417"/>
                  <a:ext cx="14" cy="29"/>
                </a:xfrm>
                <a:custGeom>
                  <a:avLst/>
                  <a:gdLst>
                    <a:gd name="T0" fmla="*/ 4 w 17"/>
                    <a:gd name="T1" fmla="*/ 12 h 35"/>
                    <a:gd name="T2" fmla="*/ 5 w 17"/>
                    <a:gd name="T3" fmla="*/ 14 h 35"/>
                    <a:gd name="T4" fmla="*/ 5 w 17"/>
                    <a:gd name="T5" fmla="*/ 14 h 35"/>
                    <a:gd name="T6" fmla="*/ 2 w 17"/>
                    <a:gd name="T7" fmla="*/ 12 h 35"/>
                    <a:gd name="T8" fmla="*/ 2 w 17"/>
                    <a:gd name="T9" fmla="*/ 12 h 35"/>
                    <a:gd name="T10" fmla="*/ 2 w 17"/>
                    <a:gd name="T11" fmla="*/ 13 h 35"/>
                    <a:gd name="T12" fmla="*/ 2 w 17"/>
                    <a:gd name="T13" fmla="*/ 12 h 35"/>
                    <a:gd name="T14" fmla="*/ 6 w 17"/>
                    <a:gd name="T15" fmla="*/ 11 h 35"/>
                    <a:gd name="T16" fmla="*/ 6 w 17"/>
                    <a:gd name="T17" fmla="*/ 11 h 35"/>
                    <a:gd name="T18" fmla="*/ 6 w 17"/>
                    <a:gd name="T19" fmla="*/ 11 h 35"/>
                    <a:gd name="T20" fmla="*/ 6 w 17"/>
                    <a:gd name="T21" fmla="*/ 12 h 35"/>
                    <a:gd name="T22" fmla="*/ 6 w 17"/>
                    <a:gd name="T23" fmla="*/ 12 h 35"/>
                    <a:gd name="T24" fmla="*/ 4 w 17"/>
                    <a:gd name="T25" fmla="*/ 10 h 35"/>
                    <a:gd name="T26" fmla="*/ 4 w 17"/>
                    <a:gd name="T27" fmla="*/ 12 h 35"/>
                    <a:gd name="T28" fmla="*/ 4 w 17"/>
                    <a:gd name="T29" fmla="*/ 10 h 35"/>
                    <a:gd name="T30" fmla="*/ 4 w 17"/>
                    <a:gd name="T31" fmla="*/ 10 h 35"/>
                    <a:gd name="T32" fmla="*/ 2 w 17"/>
                    <a:gd name="T33" fmla="*/ 7 h 35"/>
                    <a:gd name="T34" fmla="*/ 2 w 17"/>
                    <a:gd name="T35" fmla="*/ 7 h 35"/>
                    <a:gd name="T36" fmla="*/ 2 w 17"/>
                    <a:gd name="T37" fmla="*/ 9 h 35"/>
                    <a:gd name="T38" fmla="*/ 2 w 17"/>
                    <a:gd name="T39" fmla="*/ 7 h 35"/>
                    <a:gd name="T40" fmla="*/ 4 w 17"/>
                    <a:gd name="T41" fmla="*/ 4 h 35"/>
                    <a:gd name="T42" fmla="*/ 4 w 17"/>
                    <a:gd name="T43" fmla="*/ 4 h 35"/>
                    <a:gd name="T44" fmla="*/ 4 w 17"/>
                    <a:gd name="T45" fmla="*/ 6 h 35"/>
                    <a:gd name="T46" fmla="*/ 4 w 17"/>
                    <a:gd name="T47" fmla="*/ 7 h 35"/>
                    <a:gd name="T48" fmla="*/ 4 w 17"/>
                    <a:gd name="T49" fmla="*/ 4 h 35"/>
                    <a:gd name="T50" fmla="*/ 4 w 17"/>
                    <a:gd name="T51" fmla="*/ 1 h 35"/>
                    <a:gd name="T52" fmla="*/ 3 w 17"/>
                    <a:gd name="T53" fmla="*/ 1 h 35"/>
                    <a:gd name="T54" fmla="*/ 3 w 17"/>
                    <a:gd name="T55" fmla="*/ 3 h 35"/>
                    <a:gd name="T56" fmla="*/ 2 w 17"/>
                    <a:gd name="T57" fmla="*/ 5 h 35"/>
                    <a:gd name="T58" fmla="*/ 1 w 17"/>
                    <a:gd name="T59" fmla="*/ 12 h 35"/>
                    <a:gd name="T60" fmla="*/ 2 w 17"/>
                    <a:gd name="T61" fmla="*/ 15 h 35"/>
                    <a:gd name="T62" fmla="*/ 2 w 17"/>
                    <a:gd name="T63" fmla="*/ 15 h 35"/>
                    <a:gd name="T64" fmla="*/ 3 w 17"/>
                    <a:gd name="T65" fmla="*/ 16 h 35"/>
                    <a:gd name="T66" fmla="*/ 4 w 17"/>
                    <a:gd name="T67" fmla="*/ 16 h 35"/>
                    <a:gd name="T68" fmla="*/ 5 w 17"/>
                    <a:gd name="T69" fmla="*/ 16 h 35"/>
                    <a:gd name="T70" fmla="*/ 8 w 17"/>
                    <a:gd name="T71" fmla="*/ 10 h 35"/>
                    <a:gd name="T72" fmla="*/ 8 w 17"/>
                    <a:gd name="T73" fmla="*/ 10 h 35"/>
                    <a:gd name="T74" fmla="*/ 8 w 17"/>
                    <a:gd name="T75" fmla="*/ 10 h 35"/>
                    <a:gd name="T76" fmla="*/ 7 w 17"/>
                    <a:gd name="T77" fmla="*/ 10 h 35"/>
                    <a:gd name="T78" fmla="*/ 7 w 17"/>
                    <a:gd name="T79" fmla="*/ 10 h 35"/>
                    <a:gd name="T80" fmla="*/ 7 w 17"/>
                    <a:gd name="T81" fmla="*/ 10 h 35"/>
                    <a:gd name="T82" fmla="*/ 7 w 17"/>
                    <a:gd name="T83" fmla="*/ 10 h 35"/>
                    <a:gd name="T84" fmla="*/ 7 w 17"/>
                    <a:gd name="T85" fmla="*/ 10 h 35"/>
                    <a:gd name="T86" fmla="*/ 7 w 17"/>
                    <a:gd name="T87" fmla="*/ 9 h 35"/>
                    <a:gd name="T88" fmla="*/ 7 w 17"/>
                    <a:gd name="T89" fmla="*/ 9 h 35"/>
                    <a:gd name="T90" fmla="*/ 6 w 17"/>
                    <a:gd name="T91" fmla="*/ 7 h 35"/>
                    <a:gd name="T92" fmla="*/ 5 w 17"/>
                    <a:gd name="T93" fmla="*/ 6 h 35"/>
                    <a:gd name="T94" fmla="*/ 5 w 17"/>
                    <a:gd name="T95" fmla="*/ 5 h 35"/>
                    <a:gd name="T96" fmla="*/ 4 w 17"/>
                    <a:gd name="T97" fmla="*/ 3 h 35"/>
                    <a:gd name="T98" fmla="*/ 5 w 17"/>
                    <a:gd name="T99" fmla="*/ 2 h 35"/>
                    <a:gd name="T100" fmla="*/ 4 w 17"/>
                    <a:gd name="T101" fmla="*/ 2 h 35"/>
                    <a:gd name="T102" fmla="*/ 4 w 17"/>
                    <a:gd name="T103" fmla="*/ 1 h 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 h="35">
                      <a:moveTo>
                        <a:pt x="10" y="30"/>
                      </a:moveTo>
                      <a:cubicBezTo>
                        <a:pt x="9" y="30"/>
                        <a:pt x="8" y="28"/>
                        <a:pt x="9" y="27"/>
                      </a:cubicBezTo>
                      <a:cubicBezTo>
                        <a:pt x="9" y="28"/>
                        <a:pt x="9" y="28"/>
                        <a:pt x="9" y="28"/>
                      </a:cubicBezTo>
                      <a:cubicBezTo>
                        <a:pt x="9" y="29"/>
                        <a:pt x="9" y="29"/>
                        <a:pt x="10" y="29"/>
                      </a:cubicBezTo>
                      <a:cubicBezTo>
                        <a:pt x="10" y="29"/>
                        <a:pt x="10" y="29"/>
                        <a:pt x="11" y="29"/>
                      </a:cubicBezTo>
                      <a:cubicBezTo>
                        <a:pt x="10" y="30"/>
                        <a:pt x="10" y="30"/>
                        <a:pt x="10" y="30"/>
                      </a:cubicBezTo>
                      <a:moveTo>
                        <a:pt x="4" y="24"/>
                      </a:moveTo>
                      <a:cubicBezTo>
                        <a:pt x="4" y="24"/>
                        <a:pt x="4" y="24"/>
                        <a:pt x="4" y="24"/>
                      </a:cubicBezTo>
                      <a:cubicBezTo>
                        <a:pt x="4" y="24"/>
                        <a:pt x="4" y="24"/>
                        <a:pt x="4" y="24"/>
                      </a:cubicBezTo>
                      <a:cubicBezTo>
                        <a:pt x="4" y="24"/>
                        <a:pt x="4" y="24"/>
                        <a:pt x="4" y="24"/>
                      </a:cubicBezTo>
                      <a:cubicBezTo>
                        <a:pt x="3" y="26"/>
                        <a:pt x="5" y="27"/>
                        <a:pt x="5" y="28"/>
                      </a:cubicBezTo>
                      <a:cubicBezTo>
                        <a:pt x="5" y="28"/>
                        <a:pt x="5" y="28"/>
                        <a:pt x="5" y="28"/>
                      </a:cubicBezTo>
                      <a:cubicBezTo>
                        <a:pt x="4" y="28"/>
                        <a:pt x="4" y="27"/>
                        <a:pt x="4" y="26"/>
                      </a:cubicBezTo>
                      <a:cubicBezTo>
                        <a:pt x="4" y="25"/>
                        <a:pt x="4" y="24"/>
                        <a:pt x="4" y="24"/>
                      </a:cubicBezTo>
                      <a:cubicBezTo>
                        <a:pt x="4" y="24"/>
                        <a:pt x="4" y="24"/>
                        <a:pt x="4" y="24"/>
                      </a:cubicBezTo>
                      <a:moveTo>
                        <a:pt x="13" y="23"/>
                      </a:move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6"/>
                      </a:cubicBezTo>
                      <a:cubicBezTo>
                        <a:pt x="14" y="26"/>
                        <a:pt x="13" y="27"/>
                        <a:pt x="13" y="27"/>
                      </a:cubicBezTo>
                      <a:cubicBezTo>
                        <a:pt x="13" y="27"/>
                        <a:pt x="13" y="28"/>
                        <a:pt x="13" y="28"/>
                      </a:cubicBezTo>
                      <a:cubicBezTo>
                        <a:pt x="13" y="28"/>
                        <a:pt x="13" y="27"/>
                        <a:pt x="13" y="27"/>
                      </a:cubicBezTo>
                      <a:cubicBezTo>
                        <a:pt x="14" y="26"/>
                        <a:pt x="14" y="23"/>
                        <a:pt x="13" y="23"/>
                      </a:cubicBezTo>
                      <a:moveTo>
                        <a:pt x="9" y="20"/>
                      </a:moveTo>
                      <a:cubicBezTo>
                        <a:pt x="9" y="20"/>
                        <a:pt x="9" y="20"/>
                        <a:pt x="9" y="20"/>
                      </a:cubicBezTo>
                      <a:cubicBezTo>
                        <a:pt x="10" y="20"/>
                        <a:pt x="9" y="24"/>
                        <a:pt x="9" y="25"/>
                      </a:cubicBezTo>
                      <a:cubicBezTo>
                        <a:pt x="9" y="24"/>
                        <a:pt x="9" y="23"/>
                        <a:pt x="9" y="23"/>
                      </a:cubicBezTo>
                      <a:cubicBezTo>
                        <a:pt x="9" y="22"/>
                        <a:pt x="9" y="21"/>
                        <a:pt x="9" y="20"/>
                      </a:cubicBezTo>
                      <a:cubicBezTo>
                        <a:pt x="9" y="21"/>
                        <a:pt x="8" y="21"/>
                        <a:pt x="8" y="21"/>
                      </a:cubicBezTo>
                      <a:cubicBezTo>
                        <a:pt x="9" y="20"/>
                        <a:pt x="9" y="20"/>
                        <a:pt x="9" y="20"/>
                      </a:cubicBezTo>
                      <a:cubicBezTo>
                        <a:pt x="9" y="20"/>
                        <a:pt x="9" y="20"/>
                        <a:pt x="9" y="20"/>
                      </a:cubicBezTo>
                      <a:moveTo>
                        <a:pt x="4" y="16"/>
                      </a:moveTo>
                      <a:cubicBezTo>
                        <a:pt x="4" y="15"/>
                        <a:pt x="4" y="15"/>
                        <a:pt x="4" y="15"/>
                      </a:cubicBezTo>
                      <a:cubicBezTo>
                        <a:pt x="4" y="15"/>
                        <a:pt x="4" y="15"/>
                        <a:pt x="4" y="15"/>
                      </a:cubicBezTo>
                      <a:cubicBezTo>
                        <a:pt x="5" y="15"/>
                        <a:pt x="5" y="15"/>
                        <a:pt x="5" y="15"/>
                      </a:cubicBezTo>
                      <a:cubicBezTo>
                        <a:pt x="6" y="16"/>
                        <a:pt x="6" y="18"/>
                        <a:pt x="5" y="19"/>
                      </a:cubicBezTo>
                      <a:cubicBezTo>
                        <a:pt x="5" y="18"/>
                        <a:pt x="5" y="16"/>
                        <a:pt x="4" y="16"/>
                      </a:cubicBezTo>
                      <a:cubicBezTo>
                        <a:pt x="4" y="16"/>
                        <a:pt x="4" y="16"/>
                        <a:pt x="4" y="16"/>
                      </a:cubicBezTo>
                      <a:moveTo>
                        <a:pt x="9" y="8"/>
                      </a:moveTo>
                      <a:cubicBezTo>
                        <a:pt x="9" y="8"/>
                        <a:pt x="9" y="8"/>
                        <a:pt x="9" y="8"/>
                      </a:cubicBezTo>
                      <a:cubicBezTo>
                        <a:pt x="9" y="8"/>
                        <a:pt x="9" y="8"/>
                        <a:pt x="9" y="8"/>
                      </a:cubicBezTo>
                      <a:cubicBezTo>
                        <a:pt x="9" y="8"/>
                        <a:pt x="9" y="8"/>
                        <a:pt x="9" y="8"/>
                      </a:cubicBezTo>
                      <a:cubicBezTo>
                        <a:pt x="9" y="8"/>
                        <a:pt x="9" y="8"/>
                        <a:pt x="9" y="8"/>
                      </a:cubicBezTo>
                      <a:cubicBezTo>
                        <a:pt x="9" y="9"/>
                        <a:pt x="9" y="11"/>
                        <a:pt x="9" y="12"/>
                      </a:cubicBezTo>
                      <a:cubicBezTo>
                        <a:pt x="9" y="12"/>
                        <a:pt x="10" y="13"/>
                        <a:pt x="9" y="13"/>
                      </a:cubicBezTo>
                      <a:cubicBezTo>
                        <a:pt x="9" y="13"/>
                        <a:pt x="9" y="14"/>
                        <a:pt x="9" y="14"/>
                      </a:cubicBezTo>
                      <a:cubicBezTo>
                        <a:pt x="9" y="14"/>
                        <a:pt x="8" y="11"/>
                        <a:pt x="8" y="10"/>
                      </a:cubicBezTo>
                      <a:cubicBezTo>
                        <a:pt x="8" y="9"/>
                        <a:pt x="9" y="8"/>
                        <a:pt x="9" y="8"/>
                      </a:cubicBezTo>
                      <a:moveTo>
                        <a:pt x="9" y="0"/>
                      </a:moveTo>
                      <a:cubicBezTo>
                        <a:pt x="9" y="0"/>
                        <a:pt x="9" y="1"/>
                        <a:pt x="8" y="1"/>
                      </a:cubicBezTo>
                      <a:cubicBezTo>
                        <a:pt x="8" y="1"/>
                        <a:pt x="8" y="1"/>
                        <a:pt x="8" y="1"/>
                      </a:cubicBezTo>
                      <a:cubicBezTo>
                        <a:pt x="8" y="1"/>
                        <a:pt x="7" y="1"/>
                        <a:pt x="7" y="1"/>
                      </a:cubicBezTo>
                      <a:cubicBezTo>
                        <a:pt x="7" y="2"/>
                        <a:pt x="7" y="3"/>
                        <a:pt x="7" y="4"/>
                      </a:cubicBezTo>
                      <a:cubicBezTo>
                        <a:pt x="7" y="5"/>
                        <a:pt x="8" y="6"/>
                        <a:pt x="7" y="7"/>
                      </a:cubicBezTo>
                      <a:cubicBezTo>
                        <a:pt x="7" y="6"/>
                        <a:pt x="7" y="5"/>
                        <a:pt x="6" y="5"/>
                      </a:cubicBezTo>
                      <a:cubicBezTo>
                        <a:pt x="6" y="6"/>
                        <a:pt x="6" y="8"/>
                        <a:pt x="5" y="10"/>
                      </a:cubicBezTo>
                      <a:cubicBezTo>
                        <a:pt x="4" y="14"/>
                        <a:pt x="2" y="19"/>
                        <a:pt x="0" y="24"/>
                      </a:cubicBezTo>
                      <a:cubicBezTo>
                        <a:pt x="1" y="25"/>
                        <a:pt x="1" y="25"/>
                        <a:pt x="1" y="26"/>
                      </a:cubicBezTo>
                      <a:cubicBezTo>
                        <a:pt x="1" y="29"/>
                        <a:pt x="3" y="28"/>
                        <a:pt x="3" y="30"/>
                      </a:cubicBezTo>
                      <a:cubicBezTo>
                        <a:pt x="3" y="32"/>
                        <a:pt x="5" y="31"/>
                        <a:pt x="5" y="32"/>
                      </a:cubicBezTo>
                      <a:cubicBezTo>
                        <a:pt x="5" y="33"/>
                        <a:pt x="5" y="33"/>
                        <a:pt x="6" y="33"/>
                      </a:cubicBezTo>
                      <a:cubicBezTo>
                        <a:pt x="6" y="33"/>
                        <a:pt x="6" y="33"/>
                        <a:pt x="6" y="33"/>
                      </a:cubicBezTo>
                      <a:cubicBezTo>
                        <a:pt x="6" y="33"/>
                        <a:pt x="6" y="33"/>
                        <a:pt x="6" y="33"/>
                      </a:cubicBezTo>
                      <a:cubicBezTo>
                        <a:pt x="7" y="33"/>
                        <a:pt x="7" y="33"/>
                        <a:pt x="7" y="34"/>
                      </a:cubicBezTo>
                      <a:cubicBezTo>
                        <a:pt x="7" y="34"/>
                        <a:pt x="7" y="35"/>
                        <a:pt x="8" y="35"/>
                      </a:cubicBezTo>
                      <a:cubicBezTo>
                        <a:pt x="8" y="35"/>
                        <a:pt x="8" y="35"/>
                        <a:pt x="9" y="34"/>
                      </a:cubicBezTo>
                      <a:cubicBezTo>
                        <a:pt x="9" y="34"/>
                        <a:pt x="9" y="34"/>
                        <a:pt x="9" y="34"/>
                      </a:cubicBezTo>
                      <a:cubicBezTo>
                        <a:pt x="10" y="34"/>
                        <a:pt x="10" y="34"/>
                        <a:pt x="10" y="34"/>
                      </a:cubicBezTo>
                      <a:cubicBezTo>
                        <a:pt x="10" y="35"/>
                        <a:pt x="10" y="35"/>
                        <a:pt x="10" y="35"/>
                      </a:cubicBezTo>
                      <a:cubicBezTo>
                        <a:pt x="13" y="31"/>
                        <a:pt x="15" y="26"/>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4"/>
                        <a:pt x="16" y="25"/>
                      </a:cubicBezTo>
                      <a:cubicBezTo>
                        <a:pt x="15" y="24"/>
                        <a:pt x="16" y="23"/>
                        <a:pt x="16" y="22"/>
                      </a:cubicBezTo>
                      <a:cubicBezTo>
                        <a:pt x="16" y="22"/>
                        <a:pt x="15" y="22"/>
                        <a:pt x="15" y="21"/>
                      </a:cubicBezTo>
                      <a:cubicBezTo>
                        <a:pt x="15" y="20"/>
                        <a:pt x="14" y="21"/>
                        <a:pt x="14" y="19"/>
                      </a:cubicBezTo>
                      <a:cubicBezTo>
                        <a:pt x="14" y="19"/>
                        <a:pt x="14" y="19"/>
                        <a:pt x="14" y="19"/>
                      </a:cubicBezTo>
                      <a:cubicBezTo>
                        <a:pt x="14" y="19"/>
                        <a:pt x="14" y="19"/>
                        <a:pt x="14" y="19"/>
                      </a:cubicBezTo>
                      <a:cubicBezTo>
                        <a:pt x="14" y="19"/>
                        <a:pt x="14" y="19"/>
                        <a:pt x="14" y="19"/>
                      </a:cubicBezTo>
                      <a:cubicBezTo>
                        <a:pt x="14" y="17"/>
                        <a:pt x="12" y="18"/>
                        <a:pt x="12" y="15"/>
                      </a:cubicBezTo>
                      <a:cubicBezTo>
                        <a:pt x="12" y="14"/>
                        <a:pt x="10" y="14"/>
                        <a:pt x="10" y="12"/>
                      </a:cubicBezTo>
                      <a:cubicBezTo>
                        <a:pt x="10" y="12"/>
                        <a:pt x="10" y="12"/>
                        <a:pt x="10" y="12"/>
                      </a:cubicBezTo>
                      <a:cubicBezTo>
                        <a:pt x="10" y="11"/>
                        <a:pt x="10" y="11"/>
                        <a:pt x="10" y="11"/>
                      </a:cubicBezTo>
                      <a:cubicBezTo>
                        <a:pt x="10" y="11"/>
                        <a:pt x="10" y="11"/>
                        <a:pt x="10" y="11"/>
                      </a:cubicBezTo>
                      <a:cubicBezTo>
                        <a:pt x="10" y="9"/>
                        <a:pt x="9" y="9"/>
                        <a:pt x="9" y="7"/>
                      </a:cubicBezTo>
                      <a:cubicBezTo>
                        <a:pt x="9" y="7"/>
                        <a:pt x="9" y="7"/>
                        <a:pt x="9" y="7"/>
                      </a:cubicBezTo>
                      <a:cubicBezTo>
                        <a:pt x="9" y="7"/>
                        <a:pt x="9" y="6"/>
                        <a:pt x="10" y="6"/>
                      </a:cubicBezTo>
                      <a:cubicBezTo>
                        <a:pt x="10" y="6"/>
                        <a:pt x="10" y="5"/>
                        <a:pt x="10" y="5"/>
                      </a:cubicBezTo>
                      <a:cubicBezTo>
                        <a:pt x="10" y="4"/>
                        <a:pt x="9" y="3"/>
                        <a:pt x="9" y="2"/>
                      </a:cubicBezTo>
                      <a:cubicBezTo>
                        <a:pt x="9" y="2"/>
                        <a:pt x="9" y="2"/>
                        <a:pt x="9" y="2"/>
                      </a:cubicBezTo>
                      <a:cubicBezTo>
                        <a:pt x="9" y="1"/>
                        <a:pt x="9" y="1"/>
                        <a:pt x="9" y="1"/>
                      </a:cubicBezTo>
                      <a:cubicBezTo>
                        <a:pt x="9" y="1"/>
                        <a:pt x="9" y="1"/>
                        <a:pt x="9" y="1"/>
                      </a:cubicBezTo>
                      <a:cubicBezTo>
                        <a:pt x="9" y="1"/>
                        <a:pt x="9" y="0"/>
                        <a:pt x="9" y="0"/>
                      </a:cubicBezTo>
                    </a:path>
                  </a:pathLst>
                </a:custGeom>
                <a:solidFill>
                  <a:srgbClr val="DBB9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3" name="Freeform 9714">
                  <a:extLst>
                    <a:ext uri="{FF2B5EF4-FFF2-40B4-BE49-F238E27FC236}">
                      <a16:creationId xmlns:a16="http://schemas.microsoft.com/office/drawing/2014/main" id="{451C5C26-0606-850D-7DFF-DBA2CEFF66CE}"/>
                    </a:ext>
                  </a:extLst>
                </p:cNvPr>
                <p:cNvSpPr>
                  <a:spLocks noEditPoints="1"/>
                </p:cNvSpPr>
                <p:nvPr/>
              </p:nvSpPr>
              <p:spPr bwMode="auto">
                <a:xfrm>
                  <a:off x="4228" y="2433"/>
                  <a:ext cx="3" cy="2"/>
                </a:xfrm>
                <a:custGeom>
                  <a:avLst/>
                  <a:gdLst>
                    <a:gd name="T0" fmla="*/ 2 w 3"/>
                    <a:gd name="T1" fmla="*/ 1 h 3"/>
                    <a:gd name="T2" fmla="*/ 2 w 3"/>
                    <a:gd name="T3" fmla="*/ 1 h 3"/>
                    <a:gd name="T4" fmla="*/ 2 w 3"/>
                    <a:gd name="T5" fmla="*/ 1 h 3"/>
                    <a:gd name="T6" fmla="*/ 2 w 3"/>
                    <a:gd name="T7" fmla="*/ 1 h 3"/>
                    <a:gd name="T8" fmla="*/ 2 w 3"/>
                    <a:gd name="T9" fmla="*/ 1 h 3"/>
                    <a:gd name="T10" fmla="*/ 2 w 3"/>
                    <a:gd name="T11" fmla="*/ 1 h 3"/>
                    <a:gd name="T12" fmla="*/ 2 w 3"/>
                    <a:gd name="T13" fmla="*/ 1 h 3"/>
                    <a:gd name="T14" fmla="*/ 2 w 3"/>
                    <a:gd name="T15" fmla="*/ 1 h 3"/>
                    <a:gd name="T16" fmla="*/ 3 w 3"/>
                    <a:gd name="T17" fmla="*/ 1 h 3"/>
                    <a:gd name="T18" fmla="*/ 3 w 3"/>
                    <a:gd name="T19" fmla="*/ 1 h 3"/>
                    <a:gd name="T20" fmla="*/ 2 w 3"/>
                    <a:gd name="T21" fmla="*/ 1 h 3"/>
                    <a:gd name="T22" fmla="*/ 3 w 3"/>
                    <a:gd name="T23" fmla="*/ 1 h 3"/>
                    <a:gd name="T24" fmla="*/ 3 w 3"/>
                    <a:gd name="T25" fmla="*/ 1 h 3"/>
                    <a:gd name="T26" fmla="*/ 3 w 3"/>
                    <a:gd name="T27" fmla="*/ 1 h 3"/>
                    <a:gd name="T28" fmla="*/ 3 w 3"/>
                    <a:gd name="T29" fmla="*/ 1 h 3"/>
                    <a:gd name="T30" fmla="*/ 3 w 3"/>
                    <a:gd name="T31" fmla="*/ 1 h 3"/>
                    <a:gd name="T32" fmla="*/ 3 w 3"/>
                    <a:gd name="T33" fmla="*/ 1 h 3"/>
                    <a:gd name="T34" fmla="*/ 3 w 3"/>
                    <a:gd name="T35" fmla="*/ 1 h 3"/>
                    <a:gd name="T36" fmla="*/ 3 w 3"/>
                    <a:gd name="T37" fmla="*/ 1 h 3"/>
                    <a:gd name="T38" fmla="*/ 3 w 3"/>
                    <a:gd name="T39" fmla="*/ 1 h 3"/>
                    <a:gd name="T40" fmla="*/ 3 w 3"/>
                    <a:gd name="T41" fmla="*/ 1 h 3"/>
                    <a:gd name="T42" fmla="*/ 3 w 3"/>
                    <a:gd name="T43" fmla="*/ 1 h 3"/>
                    <a:gd name="T44" fmla="*/ 0 w 3"/>
                    <a:gd name="T45" fmla="*/ 0 h 3"/>
                    <a:gd name="T46" fmla="*/ 1 w 3"/>
                    <a:gd name="T47" fmla="*/ 1 h 3"/>
                    <a:gd name="T48" fmla="*/ 2 w 3"/>
                    <a:gd name="T49" fmla="*/ 1 h 3"/>
                    <a:gd name="T50" fmla="*/ 2 w 3"/>
                    <a:gd name="T51" fmla="*/ 1 h 3"/>
                    <a:gd name="T52" fmla="*/ 1 w 3"/>
                    <a:gd name="T53" fmla="*/ 1 h 3"/>
                    <a:gd name="T54" fmla="*/ 0 w 3"/>
                    <a:gd name="T55" fmla="*/ 0 h 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 h="3">
                      <a:moveTo>
                        <a:pt x="2" y="3"/>
                      </a:moveTo>
                      <a:cubicBezTo>
                        <a:pt x="2" y="3"/>
                        <a:pt x="2" y="3"/>
                        <a:pt x="2" y="3"/>
                      </a:cubicBezTo>
                      <a:cubicBezTo>
                        <a:pt x="2" y="3"/>
                        <a:pt x="2" y="3"/>
                        <a:pt x="2" y="3"/>
                      </a:cubicBezTo>
                      <a:cubicBezTo>
                        <a:pt x="2" y="3"/>
                        <a:pt x="2" y="3"/>
                        <a:pt x="2" y="3"/>
                      </a:cubicBezTo>
                      <a:moveTo>
                        <a:pt x="2" y="3"/>
                      </a:moveTo>
                      <a:cubicBezTo>
                        <a:pt x="2" y="3"/>
                        <a:pt x="2" y="3"/>
                        <a:pt x="2" y="3"/>
                      </a:cubicBezTo>
                      <a:cubicBezTo>
                        <a:pt x="2" y="3"/>
                        <a:pt x="2" y="3"/>
                        <a:pt x="2" y="3"/>
                      </a:cubicBezTo>
                      <a:cubicBezTo>
                        <a:pt x="2" y="3"/>
                        <a:pt x="2" y="3"/>
                        <a:pt x="2" y="3"/>
                      </a:cubicBezTo>
                      <a:moveTo>
                        <a:pt x="3" y="3"/>
                      </a:moveTo>
                      <a:cubicBezTo>
                        <a:pt x="3" y="3"/>
                        <a:pt x="3" y="3"/>
                        <a:pt x="3" y="3"/>
                      </a:cubicBezTo>
                      <a:cubicBezTo>
                        <a:pt x="3" y="3"/>
                        <a:pt x="2" y="3"/>
                        <a:pt x="2" y="3"/>
                      </a:cubicBezTo>
                      <a:cubicBezTo>
                        <a:pt x="2" y="3"/>
                        <a:pt x="3" y="3"/>
                        <a:pt x="3" y="3"/>
                      </a:cubicBezTo>
                      <a:cubicBezTo>
                        <a:pt x="3" y="3"/>
                        <a:pt x="3" y="3"/>
                        <a:pt x="3" y="3"/>
                      </a:cubicBezTo>
                      <a:moveTo>
                        <a:pt x="3" y="3"/>
                      </a:moveTo>
                      <a:cubicBezTo>
                        <a:pt x="3" y="3"/>
                        <a:pt x="3" y="3"/>
                        <a:pt x="3" y="3"/>
                      </a:cubicBez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moveTo>
                        <a:pt x="0" y="0"/>
                      </a:moveTo>
                      <a:cubicBezTo>
                        <a:pt x="0" y="2"/>
                        <a:pt x="1" y="1"/>
                        <a:pt x="1" y="2"/>
                      </a:cubicBezTo>
                      <a:cubicBezTo>
                        <a:pt x="1" y="3"/>
                        <a:pt x="2" y="3"/>
                        <a:pt x="2" y="3"/>
                      </a:cubicBezTo>
                      <a:cubicBezTo>
                        <a:pt x="2" y="3"/>
                        <a:pt x="2" y="3"/>
                        <a:pt x="2" y="3"/>
                      </a:cubicBezTo>
                      <a:cubicBezTo>
                        <a:pt x="2" y="3"/>
                        <a:pt x="1" y="3"/>
                        <a:pt x="1" y="2"/>
                      </a:cubicBezTo>
                      <a:cubicBezTo>
                        <a:pt x="1" y="1"/>
                        <a:pt x="0"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4" name="Freeform 9715">
                  <a:extLst>
                    <a:ext uri="{FF2B5EF4-FFF2-40B4-BE49-F238E27FC236}">
                      <a16:creationId xmlns:a16="http://schemas.microsoft.com/office/drawing/2014/main" id="{73400A02-A24B-A2C8-44BE-181CD76195CB}"/>
                    </a:ext>
                  </a:extLst>
                </p:cNvPr>
                <p:cNvSpPr>
                  <a:spLocks noEditPoints="1"/>
                </p:cNvSpPr>
                <p:nvPr/>
              </p:nvSpPr>
              <p:spPr bwMode="auto">
                <a:xfrm>
                  <a:off x="4224" y="2419"/>
                  <a:ext cx="7" cy="13"/>
                </a:xfrm>
                <a:custGeom>
                  <a:avLst/>
                  <a:gdLst>
                    <a:gd name="T0" fmla="*/ 4 w 8"/>
                    <a:gd name="T1" fmla="*/ 4 h 16"/>
                    <a:gd name="T2" fmla="*/ 3 w 8"/>
                    <a:gd name="T3" fmla="*/ 2 h 16"/>
                    <a:gd name="T4" fmla="*/ 3 w 8"/>
                    <a:gd name="T5" fmla="*/ 2 h 16"/>
                    <a:gd name="T6" fmla="*/ 3 w 8"/>
                    <a:gd name="T7" fmla="*/ 2 h 16"/>
                    <a:gd name="T8" fmla="*/ 4 w 8"/>
                    <a:gd name="T9" fmla="*/ 4 h 16"/>
                    <a:gd name="T10" fmla="*/ 1 w 8"/>
                    <a:gd name="T11" fmla="*/ 0 h 16"/>
                    <a:gd name="T12" fmla="*/ 1 w 8"/>
                    <a:gd name="T13" fmla="*/ 0 h 16"/>
                    <a:gd name="T14" fmla="*/ 2 w 8"/>
                    <a:gd name="T15" fmla="*/ 2 h 16"/>
                    <a:gd name="T16" fmla="*/ 3 w 8"/>
                    <a:gd name="T17" fmla="*/ 4 h 16"/>
                    <a:gd name="T18" fmla="*/ 4 w 8"/>
                    <a:gd name="T19" fmla="*/ 5 h 16"/>
                    <a:gd name="T20" fmla="*/ 4 w 8"/>
                    <a:gd name="T21" fmla="*/ 5 h 16"/>
                    <a:gd name="T22" fmla="*/ 4 w 8"/>
                    <a:gd name="T23" fmla="*/ 5 h 16"/>
                    <a:gd name="T24" fmla="*/ 4 w 8"/>
                    <a:gd name="T25" fmla="*/ 6 h 16"/>
                    <a:gd name="T26" fmla="*/ 4 w 8"/>
                    <a:gd name="T27" fmla="*/ 7 h 16"/>
                    <a:gd name="T28" fmla="*/ 4 w 8"/>
                    <a:gd name="T29" fmla="*/ 7 h 16"/>
                    <a:gd name="T30" fmla="*/ 4 w 8"/>
                    <a:gd name="T31" fmla="*/ 7 h 16"/>
                    <a:gd name="T32" fmla="*/ 4 w 8"/>
                    <a:gd name="T33" fmla="*/ 7 h 16"/>
                    <a:gd name="T34" fmla="*/ 4 w 8"/>
                    <a:gd name="T35" fmla="*/ 6 h 16"/>
                    <a:gd name="T36" fmla="*/ 4 w 8"/>
                    <a:gd name="T37" fmla="*/ 2 h 16"/>
                    <a:gd name="T38" fmla="*/ 4 w 8"/>
                    <a:gd name="T39" fmla="*/ 2 h 16"/>
                    <a:gd name="T40" fmla="*/ 1 w 8"/>
                    <a:gd name="T41" fmla="*/ 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16">
                      <a:moveTo>
                        <a:pt x="4" y="8"/>
                      </a:moveTo>
                      <a:cubicBezTo>
                        <a:pt x="3" y="7"/>
                        <a:pt x="4" y="5"/>
                        <a:pt x="3" y="5"/>
                      </a:cubicBezTo>
                      <a:cubicBezTo>
                        <a:pt x="3" y="5"/>
                        <a:pt x="3" y="5"/>
                        <a:pt x="3" y="5"/>
                      </a:cubicBezTo>
                      <a:cubicBezTo>
                        <a:pt x="3" y="5"/>
                        <a:pt x="3" y="5"/>
                        <a:pt x="3" y="5"/>
                      </a:cubicBezTo>
                      <a:cubicBezTo>
                        <a:pt x="4" y="5"/>
                        <a:pt x="4" y="7"/>
                        <a:pt x="4" y="8"/>
                      </a:cubicBezTo>
                      <a:moveTo>
                        <a:pt x="1" y="0"/>
                      </a:moveTo>
                      <a:cubicBezTo>
                        <a:pt x="1" y="0"/>
                        <a:pt x="1" y="0"/>
                        <a:pt x="1" y="0"/>
                      </a:cubicBezTo>
                      <a:cubicBezTo>
                        <a:pt x="0" y="2"/>
                        <a:pt x="2" y="3"/>
                        <a:pt x="2" y="5"/>
                      </a:cubicBezTo>
                      <a:cubicBezTo>
                        <a:pt x="1" y="8"/>
                        <a:pt x="3" y="8"/>
                        <a:pt x="3" y="9"/>
                      </a:cubicBezTo>
                      <a:cubicBezTo>
                        <a:pt x="3" y="10"/>
                        <a:pt x="3" y="11"/>
                        <a:pt x="4" y="11"/>
                      </a:cubicBezTo>
                      <a:cubicBezTo>
                        <a:pt x="4" y="11"/>
                        <a:pt x="4" y="11"/>
                        <a:pt x="4" y="11"/>
                      </a:cubicBezTo>
                      <a:cubicBezTo>
                        <a:pt x="4" y="11"/>
                        <a:pt x="4" y="11"/>
                        <a:pt x="4" y="11"/>
                      </a:cubicBezTo>
                      <a:cubicBezTo>
                        <a:pt x="5" y="12"/>
                        <a:pt x="5" y="12"/>
                        <a:pt x="5" y="13"/>
                      </a:cubicBezTo>
                      <a:cubicBezTo>
                        <a:pt x="5" y="15"/>
                        <a:pt x="7" y="13"/>
                        <a:pt x="7" y="15"/>
                      </a:cubicBezTo>
                      <a:cubicBezTo>
                        <a:pt x="7" y="16"/>
                        <a:pt x="7" y="16"/>
                        <a:pt x="7" y="16"/>
                      </a:cubicBezTo>
                      <a:cubicBezTo>
                        <a:pt x="8" y="16"/>
                        <a:pt x="8" y="16"/>
                        <a:pt x="8" y="16"/>
                      </a:cubicBezTo>
                      <a:cubicBezTo>
                        <a:pt x="8" y="16"/>
                        <a:pt x="8" y="16"/>
                        <a:pt x="8" y="16"/>
                      </a:cubicBezTo>
                      <a:cubicBezTo>
                        <a:pt x="8" y="15"/>
                        <a:pt x="8" y="13"/>
                        <a:pt x="8" y="13"/>
                      </a:cubicBezTo>
                      <a:cubicBezTo>
                        <a:pt x="8" y="10"/>
                        <a:pt x="6" y="10"/>
                        <a:pt x="6" y="6"/>
                      </a:cubicBezTo>
                      <a:cubicBezTo>
                        <a:pt x="7" y="4"/>
                        <a:pt x="4" y="4"/>
                        <a:pt x="4" y="2"/>
                      </a:cubicBezTo>
                      <a:cubicBezTo>
                        <a:pt x="4" y="0"/>
                        <a:pt x="2" y="1"/>
                        <a:pt x="1" y="0"/>
                      </a:cubicBezTo>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5" name="Freeform 9716">
                  <a:extLst>
                    <a:ext uri="{FF2B5EF4-FFF2-40B4-BE49-F238E27FC236}">
                      <a16:creationId xmlns:a16="http://schemas.microsoft.com/office/drawing/2014/main" id="{B9E0250A-47F9-CBA4-6E9D-0D6DBA80995E}"/>
                    </a:ext>
                  </a:extLst>
                </p:cNvPr>
                <p:cNvSpPr>
                  <a:spLocks/>
                </p:cNvSpPr>
                <p:nvPr/>
              </p:nvSpPr>
              <p:spPr bwMode="auto">
                <a:xfrm>
                  <a:off x="4224" y="2418"/>
                  <a:ext cx="8" cy="17"/>
                </a:xfrm>
                <a:custGeom>
                  <a:avLst/>
                  <a:gdLst>
                    <a:gd name="T0" fmla="*/ 0 w 9"/>
                    <a:gd name="T1" fmla="*/ 0 h 21"/>
                    <a:gd name="T2" fmla="*/ 0 w 9"/>
                    <a:gd name="T3" fmla="*/ 1 h 21"/>
                    <a:gd name="T4" fmla="*/ 1 w 9"/>
                    <a:gd name="T5" fmla="*/ 2 h 21"/>
                    <a:gd name="T6" fmla="*/ 1 w 9"/>
                    <a:gd name="T7" fmla="*/ 2 h 21"/>
                    <a:gd name="T8" fmla="*/ 0 w 9"/>
                    <a:gd name="T9" fmla="*/ 2 h 21"/>
                    <a:gd name="T10" fmla="*/ 1 w 9"/>
                    <a:gd name="T11" fmla="*/ 4 h 21"/>
                    <a:gd name="T12" fmla="*/ 1 w 9"/>
                    <a:gd name="T13" fmla="*/ 4 h 21"/>
                    <a:gd name="T14" fmla="*/ 1 w 9"/>
                    <a:gd name="T15" fmla="*/ 5 h 21"/>
                    <a:gd name="T16" fmla="*/ 3 w 9"/>
                    <a:gd name="T17" fmla="*/ 6 h 21"/>
                    <a:gd name="T18" fmla="*/ 4 w 9"/>
                    <a:gd name="T19" fmla="*/ 8 h 21"/>
                    <a:gd name="T20" fmla="*/ 4 w 9"/>
                    <a:gd name="T21" fmla="*/ 8 h 21"/>
                    <a:gd name="T22" fmla="*/ 4 w 9"/>
                    <a:gd name="T23" fmla="*/ 8 h 21"/>
                    <a:gd name="T24" fmla="*/ 4 w 9"/>
                    <a:gd name="T25" fmla="*/ 9 h 21"/>
                    <a:gd name="T26" fmla="*/ 4 w 9"/>
                    <a:gd name="T27" fmla="*/ 9 h 21"/>
                    <a:gd name="T28" fmla="*/ 4 w 9"/>
                    <a:gd name="T29" fmla="*/ 9 h 21"/>
                    <a:gd name="T30" fmla="*/ 4 w 9"/>
                    <a:gd name="T31" fmla="*/ 9 h 21"/>
                    <a:gd name="T32" fmla="*/ 4 w 9"/>
                    <a:gd name="T33" fmla="*/ 8 h 21"/>
                    <a:gd name="T34" fmla="*/ 4 w 9"/>
                    <a:gd name="T35" fmla="*/ 8 h 21"/>
                    <a:gd name="T36" fmla="*/ 4 w 9"/>
                    <a:gd name="T37" fmla="*/ 9 h 21"/>
                    <a:gd name="T38" fmla="*/ 4 w 9"/>
                    <a:gd name="T39" fmla="*/ 9 h 21"/>
                    <a:gd name="T40" fmla="*/ 4 w 9"/>
                    <a:gd name="T41" fmla="*/ 9 h 21"/>
                    <a:gd name="T42" fmla="*/ 4 w 9"/>
                    <a:gd name="T43" fmla="*/ 9 h 21"/>
                    <a:gd name="T44" fmla="*/ 4 w 9"/>
                    <a:gd name="T45" fmla="*/ 9 h 21"/>
                    <a:gd name="T46" fmla="*/ 4 w 9"/>
                    <a:gd name="T47" fmla="*/ 9 h 21"/>
                    <a:gd name="T48" fmla="*/ 4 w 9"/>
                    <a:gd name="T49" fmla="*/ 9 h 21"/>
                    <a:gd name="T50" fmla="*/ 4 w 9"/>
                    <a:gd name="T51" fmla="*/ 7 h 21"/>
                    <a:gd name="T52" fmla="*/ 4 w 9"/>
                    <a:gd name="T53" fmla="*/ 7 h 21"/>
                    <a:gd name="T54" fmla="*/ 4 w 9"/>
                    <a:gd name="T55" fmla="*/ 7 h 21"/>
                    <a:gd name="T56" fmla="*/ 4 w 9"/>
                    <a:gd name="T57" fmla="*/ 7 h 21"/>
                    <a:gd name="T58" fmla="*/ 4 w 9"/>
                    <a:gd name="T59" fmla="*/ 6 h 21"/>
                    <a:gd name="T60" fmla="*/ 4 w 9"/>
                    <a:gd name="T61" fmla="*/ 5 h 21"/>
                    <a:gd name="T62" fmla="*/ 4 w 9"/>
                    <a:gd name="T63" fmla="*/ 6 h 21"/>
                    <a:gd name="T64" fmla="*/ 4 w 9"/>
                    <a:gd name="T65" fmla="*/ 7 h 21"/>
                    <a:gd name="T66" fmla="*/ 4 w 9"/>
                    <a:gd name="T67" fmla="*/ 7 h 21"/>
                    <a:gd name="T68" fmla="*/ 4 w 9"/>
                    <a:gd name="T69" fmla="*/ 5 h 21"/>
                    <a:gd name="T70" fmla="*/ 3 w 9"/>
                    <a:gd name="T71" fmla="*/ 4 h 21"/>
                    <a:gd name="T72" fmla="*/ 2 w 9"/>
                    <a:gd name="T73" fmla="*/ 2 h 21"/>
                    <a:gd name="T74" fmla="*/ 1 w 9"/>
                    <a:gd name="T75" fmla="*/ 1 h 21"/>
                    <a:gd name="T76" fmla="*/ 1 w 9"/>
                    <a:gd name="T77" fmla="*/ 1 h 21"/>
                    <a:gd name="T78" fmla="*/ 0 w 9"/>
                    <a:gd name="T79" fmla="*/ 0 h 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 h="21">
                      <a:moveTo>
                        <a:pt x="0" y="0"/>
                      </a:moveTo>
                      <a:cubicBezTo>
                        <a:pt x="0" y="0"/>
                        <a:pt x="0" y="0"/>
                        <a:pt x="0" y="1"/>
                      </a:cubicBezTo>
                      <a:cubicBezTo>
                        <a:pt x="0" y="2"/>
                        <a:pt x="1" y="3"/>
                        <a:pt x="1" y="4"/>
                      </a:cubicBezTo>
                      <a:cubicBezTo>
                        <a:pt x="1" y="4"/>
                        <a:pt x="1" y="5"/>
                        <a:pt x="1" y="5"/>
                      </a:cubicBezTo>
                      <a:cubicBezTo>
                        <a:pt x="0" y="5"/>
                        <a:pt x="0" y="6"/>
                        <a:pt x="0" y="6"/>
                      </a:cubicBezTo>
                      <a:cubicBezTo>
                        <a:pt x="0" y="8"/>
                        <a:pt x="1" y="8"/>
                        <a:pt x="1" y="10"/>
                      </a:cubicBezTo>
                      <a:cubicBezTo>
                        <a:pt x="1" y="10"/>
                        <a:pt x="1" y="10"/>
                        <a:pt x="1" y="10"/>
                      </a:cubicBezTo>
                      <a:cubicBezTo>
                        <a:pt x="1" y="10"/>
                        <a:pt x="1" y="10"/>
                        <a:pt x="1" y="11"/>
                      </a:cubicBezTo>
                      <a:cubicBezTo>
                        <a:pt x="1" y="13"/>
                        <a:pt x="3" y="13"/>
                        <a:pt x="3" y="14"/>
                      </a:cubicBezTo>
                      <a:cubicBezTo>
                        <a:pt x="3" y="17"/>
                        <a:pt x="5" y="16"/>
                        <a:pt x="5" y="18"/>
                      </a:cubicBezTo>
                      <a:cubicBezTo>
                        <a:pt x="5" y="18"/>
                        <a:pt x="5" y="18"/>
                        <a:pt x="5" y="18"/>
                      </a:cubicBezTo>
                      <a:cubicBezTo>
                        <a:pt x="5" y="18"/>
                        <a:pt x="5" y="18"/>
                        <a:pt x="5" y="18"/>
                      </a:cubicBezTo>
                      <a:cubicBezTo>
                        <a:pt x="5" y="20"/>
                        <a:pt x="6" y="19"/>
                        <a:pt x="6" y="20"/>
                      </a:cubicBezTo>
                      <a:cubicBezTo>
                        <a:pt x="6" y="21"/>
                        <a:pt x="7" y="21"/>
                        <a:pt x="7" y="21"/>
                      </a:cubicBezTo>
                      <a:cubicBezTo>
                        <a:pt x="7" y="21"/>
                        <a:pt x="7" y="20"/>
                        <a:pt x="7" y="20"/>
                      </a:cubicBezTo>
                      <a:cubicBezTo>
                        <a:pt x="7" y="20"/>
                        <a:pt x="7" y="20"/>
                        <a:pt x="7" y="20"/>
                      </a:cubicBezTo>
                      <a:cubicBezTo>
                        <a:pt x="7" y="19"/>
                        <a:pt x="7" y="19"/>
                        <a:pt x="7" y="19"/>
                      </a:cubicBezTo>
                      <a:cubicBezTo>
                        <a:pt x="7" y="19"/>
                        <a:pt x="7" y="19"/>
                        <a:pt x="7" y="19"/>
                      </a:cubicBezTo>
                      <a:cubicBezTo>
                        <a:pt x="7" y="19"/>
                        <a:pt x="7" y="19"/>
                        <a:pt x="7" y="20"/>
                      </a:cubicBezTo>
                      <a:cubicBezTo>
                        <a:pt x="7" y="20"/>
                        <a:pt x="7" y="20"/>
                        <a:pt x="7" y="20"/>
                      </a:cubicBezTo>
                      <a:cubicBezTo>
                        <a:pt x="7" y="20"/>
                        <a:pt x="7" y="21"/>
                        <a:pt x="7" y="21"/>
                      </a:cubicBezTo>
                      <a:cubicBezTo>
                        <a:pt x="7" y="21"/>
                        <a:pt x="7" y="21"/>
                        <a:pt x="7" y="21"/>
                      </a:cubicBezTo>
                      <a:cubicBezTo>
                        <a:pt x="7" y="21"/>
                        <a:pt x="7" y="21"/>
                        <a:pt x="8" y="21"/>
                      </a:cubicBezTo>
                      <a:cubicBezTo>
                        <a:pt x="8" y="21"/>
                        <a:pt x="8" y="21"/>
                        <a:pt x="8" y="21"/>
                      </a:cubicBezTo>
                      <a:cubicBezTo>
                        <a:pt x="8" y="21"/>
                        <a:pt x="8" y="21"/>
                        <a:pt x="8" y="21"/>
                      </a:cubicBezTo>
                      <a:cubicBezTo>
                        <a:pt x="9" y="20"/>
                        <a:pt x="8" y="18"/>
                        <a:pt x="8" y="17"/>
                      </a:cubicBezTo>
                      <a:cubicBezTo>
                        <a:pt x="8" y="17"/>
                        <a:pt x="8" y="17"/>
                        <a:pt x="8" y="17"/>
                      </a:cubicBezTo>
                      <a:cubicBezTo>
                        <a:pt x="8" y="17"/>
                        <a:pt x="8" y="17"/>
                        <a:pt x="7" y="17"/>
                      </a:cubicBezTo>
                      <a:cubicBezTo>
                        <a:pt x="7" y="17"/>
                        <a:pt x="7" y="17"/>
                        <a:pt x="7" y="16"/>
                      </a:cubicBezTo>
                      <a:cubicBezTo>
                        <a:pt x="7" y="14"/>
                        <a:pt x="5" y="16"/>
                        <a:pt x="5" y="14"/>
                      </a:cubicBezTo>
                      <a:cubicBezTo>
                        <a:pt x="5" y="13"/>
                        <a:pt x="5" y="13"/>
                        <a:pt x="4" y="12"/>
                      </a:cubicBezTo>
                      <a:cubicBezTo>
                        <a:pt x="4" y="13"/>
                        <a:pt x="4" y="13"/>
                        <a:pt x="4" y="13"/>
                      </a:cubicBezTo>
                      <a:cubicBezTo>
                        <a:pt x="5" y="14"/>
                        <a:pt x="5" y="16"/>
                        <a:pt x="6" y="17"/>
                      </a:cubicBezTo>
                      <a:cubicBezTo>
                        <a:pt x="6" y="17"/>
                        <a:pt x="6" y="17"/>
                        <a:pt x="6" y="17"/>
                      </a:cubicBezTo>
                      <a:cubicBezTo>
                        <a:pt x="4" y="17"/>
                        <a:pt x="3" y="14"/>
                        <a:pt x="4" y="12"/>
                      </a:cubicBezTo>
                      <a:cubicBezTo>
                        <a:pt x="3" y="12"/>
                        <a:pt x="3" y="11"/>
                        <a:pt x="3" y="10"/>
                      </a:cubicBezTo>
                      <a:cubicBezTo>
                        <a:pt x="3" y="9"/>
                        <a:pt x="1" y="9"/>
                        <a:pt x="2" y="6"/>
                      </a:cubicBezTo>
                      <a:cubicBezTo>
                        <a:pt x="2" y="4"/>
                        <a:pt x="0" y="3"/>
                        <a:pt x="1" y="1"/>
                      </a:cubicBezTo>
                      <a:cubicBezTo>
                        <a:pt x="1" y="1"/>
                        <a:pt x="1" y="1"/>
                        <a:pt x="1" y="1"/>
                      </a:cubicBezTo>
                      <a:cubicBezTo>
                        <a:pt x="1" y="1"/>
                        <a:pt x="1" y="0"/>
                        <a:pt x="0" y="0"/>
                      </a:cubicBezTo>
                    </a:path>
                  </a:pathLst>
                </a:custGeom>
                <a:solidFill>
                  <a:srgbClr val="DDDD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6" name="Freeform 9717">
                  <a:extLst>
                    <a:ext uri="{FF2B5EF4-FFF2-40B4-BE49-F238E27FC236}">
                      <a16:creationId xmlns:a16="http://schemas.microsoft.com/office/drawing/2014/main" id="{00FE1FF6-2EF5-4983-EFB0-F7094C82A6BF}"/>
                    </a:ext>
                  </a:extLst>
                </p:cNvPr>
                <p:cNvSpPr>
                  <a:spLocks noEditPoints="1"/>
                </p:cNvSpPr>
                <p:nvPr/>
              </p:nvSpPr>
              <p:spPr bwMode="auto">
                <a:xfrm>
                  <a:off x="4214" y="2419"/>
                  <a:ext cx="3" cy="4"/>
                </a:xfrm>
                <a:custGeom>
                  <a:avLst/>
                  <a:gdLst>
                    <a:gd name="T0" fmla="*/ 0 w 3"/>
                    <a:gd name="T1" fmla="*/ 4 h 4"/>
                    <a:gd name="T2" fmla="*/ 0 w 3"/>
                    <a:gd name="T3" fmla="*/ 4 h 4"/>
                    <a:gd name="T4" fmla="*/ 0 w 3"/>
                    <a:gd name="T5" fmla="*/ 4 h 4"/>
                    <a:gd name="T6" fmla="*/ 0 w 3"/>
                    <a:gd name="T7" fmla="*/ 4 h 4"/>
                    <a:gd name="T8" fmla="*/ 0 w 3"/>
                    <a:gd name="T9" fmla="*/ 4 h 4"/>
                    <a:gd name="T10" fmla="*/ 0 w 3"/>
                    <a:gd name="T11" fmla="*/ 4 h 4"/>
                    <a:gd name="T12" fmla="*/ 0 w 3"/>
                    <a:gd name="T13" fmla="*/ 3 h 4"/>
                    <a:gd name="T14" fmla="*/ 0 w 3"/>
                    <a:gd name="T15" fmla="*/ 3 h 4"/>
                    <a:gd name="T16" fmla="*/ 0 w 3"/>
                    <a:gd name="T17" fmla="*/ 3 h 4"/>
                    <a:gd name="T18" fmla="*/ 1 w 3"/>
                    <a:gd name="T19" fmla="*/ 3 h 4"/>
                    <a:gd name="T20" fmla="*/ 1 w 3"/>
                    <a:gd name="T21" fmla="*/ 3 h 4"/>
                    <a:gd name="T22" fmla="*/ 1 w 3"/>
                    <a:gd name="T23" fmla="*/ 3 h 4"/>
                    <a:gd name="T24" fmla="*/ 3 w 3"/>
                    <a:gd name="T25" fmla="*/ 0 h 4"/>
                    <a:gd name="T26" fmla="*/ 3 w 3"/>
                    <a:gd name="T27" fmla="*/ 0 h 4"/>
                    <a:gd name="T28" fmla="*/ 3 w 3"/>
                    <a:gd name="T29" fmla="*/ 0 h 4"/>
                    <a:gd name="T30" fmla="*/ 3 w 3"/>
                    <a:gd name="T31" fmla="*/ 0 h 4"/>
                    <a:gd name="T32" fmla="*/ 3 w 3"/>
                    <a:gd name="T33" fmla="*/ 0 h 4"/>
                    <a:gd name="T34" fmla="*/ 3 w 3"/>
                    <a:gd name="T35" fmla="*/ 0 h 4"/>
                    <a:gd name="T36" fmla="*/ 3 w 3"/>
                    <a:gd name="T37" fmla="*/ 0 h 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 h="4">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1" y="3"/>
                      </a:moveTo>
                      <a:cubicBezTo>
                        <a:pt x="1" y="3"/>
                        <a:pt x="1" y="3"/>
                        <a:pt x="1" y="3"/>
                      </a:cubicBezTo>
                      <a:cubicBezTo>
                        <a:pt x="1" y="3"/>
                        <a:pt x="1" y="3"/>
                        <a:pt x="1" y="3"/>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cubicBezTo>
                        <a:pt x="3" y="0"/>
                        <a:pt x="3" y="0"/>
                        <a:pt x="3" y="0"/>
                      </a:cubicBezTo>
                    </a:path>
                  </a:pathLst>
                </a:custGeom>
                <a:solidFill>
                  <a:srgbClr val="D5B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7" name="Freeform 9718">
                  <a:extLst>
                    <a:ext uri="{FF2B5EF4-FFF2-40B4-BE49-F238E27FC236}">
                      <a16:creationId xmlns:a16="http://schemas.microsoft.com/office/drawing/2014/main" id="{884C024A-3B1E-A97E-2CFB-BFDB9B63ABA2}"/>
                    </a:ext>
                  </a:extLst>
                </p:cNvPr>
                <p:cNvSpPr>
                  <a:spLocks noEditPoints="1"/>
                </p:cNvSpPr>
                <p:nvPr/>
              </p:nvSpPr>
              <p:spPr bwMode="auto">
                <a:xfrm>
                  <a:off x="4227" y="2448"/>
                  <a:ext cx="1" cy="1"/>
                </a:xfrm>
                <a:custGeom>
                  <a:avLst/>
                  <a:gdLst>
                    <a:gd name="T0" fmla="*/ 0 w 2"/>
                    <a:gd name="T1" fmla="*/ 1 h 2"/>
                    <a:gd name="T2" fmla="*/ 0 w 2"/>
                    <a:gd name="T3" fmla="*/ 1 h 2"/>
                    <a:gd name="T4" fmla="*/ 0 w 2"/>
                    <a:gd name="T5" fmla="*/ 1 h 2"/>
                    <a:gd name="T6" fmla="*/ 0 w 2"/>
                    <a:gd name="T7" fmla="*/ 1 h 2"/>
                    <a:gd name="T8" fmla="*/ 0 w 2"/>
                    <a:gd name="T9" fmla="*/ 1 h 2"/>
                    <a:gd name="T10" fmla="*/ 0 w 2"/>
                    <a:gd name="T11" fmla="*/ 1 h 2"/>
                    <a:gd name="T12" fmla="*/ 1 w 2"/>
                    <a:gd name="T13" fmla="*/ 0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1 w 2"/>
                    <a:gd name="T37" fmla="*/ 0 h 2"/>
                    <a:gd name="T38" fmla="*/ 1 w 2"/>
                    <a:gd name="T39" fmla="*/ 0 h 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 h="2">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1" y="0"/>
                      </a:move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D5B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8" name="Freeform 9719">
                  <a:extLst>
                    <a:ext uri="{FF2B5EF4-FFF2-40B4-BE49-F238E27FC236}">
                      <a16:creationId xmlns:a16="http://schemas.microsoft.com/office/drawing/2014/main" id="{52ECD0B3-DDCF-0035-C823-21054B30A090}"/>
                    </a:ext>
                  </a:extLst>
                </p:cNvPr>
                <p:cNvSpPr>
                  <a:spLocks noEditPoints="1"/>
                </p:cNvSpPr>
                <p:nvPr/>
              </p:nvSpPr>
              <p:spPr bwMode="auto">
                <a:xfrm>
                  <a:off x="4224" y="2451"/>
                  <a:ext cx="2" cy="1"/>
                </a:xfrm>
                <a:custGeom>
                  <a:avLst/>
                  <a:gdLst>
                    <a:gd name="T0" fmla="*/ 0 w 2"/>
                    <a:gd name="T1" fmla="*/ 1 h 1"/>
                    <a:gd name="T2" fmla="*/ 0 w 2"/>
                    <a:gd name="T3" fmla="*/ 1 h 1"/>
                    <a:gd name="T4" fmla="*/ 0 w 2"/>
                    <a:gd name="T5" fmla="*/ 1 h 1"/>
                    <a:gd name="T6" fmla="*/ 0 w 2"/>
                    <a:gd name="T7" fmla="*/ 1 h 1"/>
                    <a:gd name="T8" fmla="*/ 0 w 2"/>
                    <a:gd name="T9" fmla="*/ 1 h 1"/>
                    <a:gd name="T10" fmla="*/ 2 w 2"/>
                    <a:gd name="T11" fmla="*/ 0 h 1"/>
                    <a:gd name="T12" fmla="*/ 2 w 2"/>
                    <a:gd name="T13" fmla="*/ 0 h 1"/>
                    <a:gd name="T14" fmla="*/ 2 w 2"/>
                    <a:gd name="T15" fmla="*/ 0 h 1"/>
                    <a:gd name="T16" fmla="*/ 2 w 2"/>
                    <a:gd name="T17" fmla="*/ 0 h 1"/>
                    <a:gd name="T18" fmla="*/ 1 w 2"/>
                    <a:gd name="T19" fmla="*/ 0 h 1"/>
                    <a:gd name="T20" fmla="*/ 2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 h="1">
                      <a:moveTo>
                        <a:pt x="0" y="1"/>
                      </a:moveTo>
                      <a:cubicBezTo>
                        <a:pt x="0" y="1"/>
                        <a:pt x="0" y="1"/>
                        <a:pt x="0" y="1"/>
                      </a:cubicBezTo>
                      <a:cubicBezTo>
                        <a:pt x="0" y="1"/>
                        <a:pt x="0" y="1"/>
                        <a:pt x="0" y="1"/>
                      </a:cubicBezTo>
                      <a:cubicBezTo>
                        <a:pt x="0" y="1"/>
                        <a:pt x="0" y="1"/>
                        <a:pt x="0" y="1"/>
                      </a:cubicBezTo>
                      <a:cubicBezTo>
                        <a:pt x="0" y="1"/>
                        <a:pt x="0" y="1"/>
                        <a:pt x="0" y="1"/>
                      </a:cubicBezTo>
                      <a:moveTo>
                        <a:pt x="2" y="0"/>
                      </a:moveTo>
                      <a:cubicBezTo>
                        <a:pt x="2" y="0"/>
                        <a:pt x="2" y="0"/>
                        <a:pt x="2" y="0"/>
                      </a:cubicBezTo>
                      <a:cubicBezTo>
                        <a:pt x="2" y="0"/>
                        <a:pt x="2" y="0"/>
                        <a:pt x="2" y="0"/>
                      </a:cubicBezTo>
                      <a:cubicBezTo>
                        <a:pt x="2" y="0"/>
                        <a:pt x="2" y="0"/>
                        <a:pt x="2" y="0"/>
                      </a:cubicBezTo>
                      <a:moveTo>
                        <a:pt x="1" y="0"/>
                      </a:moveTo>
                      <a:cubicBezTo>
                        <a:pt x="2" y="0"/>
                        <a:pt x="2" y="0"/>
                        <a:pt x="2" y="0"/>
                      </a:cubicBezTo>
                      <a:cubicBezTo>
                        <a:pt x="2" y="0"/>
                        <a:pt x="2" y="0"/>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D5B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39" name="Freeform 9720">
                  <a:extLst>
                    <a:ext uri="{FF2B5EF4-FFF2-40B4-BE49-F238E27FC236}">
                      <a16:creationId xmlns:a16="http://schemas.microsoft.com/office/drawing/2014/main" id="{899AC670-DD4D-F7E1-CB73-27864728BB7F}"/>
                    </a:ext>
                  </a:extLst>
                </p:cNvPr>
                <p:cNvSpPr>
                  <a:spLocks/>
                </p:cNvSpPr>
                <p:nvPr/>
              </p:nvSpPr>
              <p:spPr bwMode="auto">
                <a:xfrm>
                  <a:off x="4215" y="2452"/>
                  <a:ext cx="1" cy="1"/>
                </a:xfrm>
                <a:custGeom>
                  <a:avLst/>
                  <a:gdLst>
                    <a:gd name="T0" fmla="*/ 0 w 1"/>
                    <a:gd name="T1" fmla="*/ 0 h 1"/>
                    <a:gd name="T2" fmla="*/ 1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1"/>
                        <a:pt x="1" y="1"/>
                        <a:pt x="1" y="1"/>
                      </a:cubicBezTo>
                      <a:cubicBezTo>
                        <a:pt x="1" y="1"/>
                        <a:pt x="1" y="1"/>
                        <a:pt x="0" y="0"/>
                      </a:cubicBezTo>
                    </a:path>
                  </a:pathLst>
                </a:custGeom>
                <a:solidFill>
                  <a:srgbClr val="DBB9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0" name="Freeform 9721">
                  <a:extLst>
                    <a:ext uri="{FF2B5EF4-FFF2-40B4-BE49-F238E27FC236}">
                      <a16:creationId xmlns:a16="http://schemas.microsoft.com/office/drawing/2014/main" id="{BF06F010-C18E-C77F-14D9-F336108C746B}"/>
                    </a:ext>
                  </a:extLst>
                </p:cNvPr>
                <p:cNvSpPr>
                  <a:spLocks noEditPoints="1"/>
                </p:cNvSpPr>
                <p:nvPr/>
              </p:nvSpPr>
              <p:spPr bwMode="auto">
                <a:xfrm>
                  <a:off x="4216" y="2452"/>
                  <a:ext cx="2" cy="2"/>
                </a:xfrm>
                <a:custGeom>
                  <a:avLst/>
                  <a:gdLst>
                    <a:gd name="T0" fmla="*/ 0 w 2"/>
                    <a:gd name="T1" fmla="*/ 0 h 2"/>
                    <a:gd name="T2" fmla="*/ 0 w 2"/>
                    <a:gd name="T3" fmla="*/ 0 h 2"/>
                    <a:gd name="T4" fmla="*/ 0 w 2"/>
                    <a:gd name="T5" fmla="*/ 0 h 2"/>
                    <a:gd name="T6" fmla="*/ 0 w 2"/>
                    <a:gd name="T7" fmla="*/ 0 h 2"/>
                    <a:gd name="T8" fmla="*/ 1 w 2"/>
                    <a:gd name="T9" fmla="*/ 0 h 2"/>
                    <a:gd name="T10" fmla="*/ 1 w 2"/>
                    <a:gd name="T11" fmla="*/ 0 h 2"/>
                    <a:gd name="T12" fmla="*/ 0 w 2"/>
                    <a:gd name="T13" fmla="*/ 0 h 2"/>
                    <a:gd name="T14" fmla="*/ 1 w 2"/>
                    <a:gd name="T15" fmla="*/ 0 h 2"/>
                    <a:gd name="T16" fmla="*/ 1 w 2"/>
                    <a:gd name="T17" fmla="*/ 0 h 2"/>
                    <a:gd name="T18" fmla="*/ 2 w 2"/>
                    <a:gd name="T19" fmla="*/ 1 h 2"/>
                    <a:gd name="T20" fmla="*/ 2 w 2"/>
                    <a:gd name="T21" fmla="*/ 2 h 2"/>
                    <a:gd name="T22" fmla="*/ 2 w 2"/>
                    <a:gd name="T23" fmla="*/ 1 h 2"/>
                    <a:gd name="T24" fmla="*/ 1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cubicBezTo>
                        <a:pt x="0" y="0"/>
                        <a:pt x="0" y="0"/>
                        <a:pt x="0" y="0"/>
                      </a:cubicBezTo>
                      <a:cubicBezTo>
                        <a:pt x="0" y="0"/>
                        <a:pt x="0" y="0"/>
                        <a:pt x="0" y="0"/>
                      </a:cubicBezTo>
                      <a:cubicBezTo>
                        <a:pt x="0" y="0"/>
                        <a:pt x="0" y="0"/>
                        <a:pt x="0" y="0"/>
                      </a:cubicBezTo>
                      <a:moveTo>
                        <a:pt x="1" y="0"/>
                      </a:moveTo>
                      <a:cubicBezTo>
                        <a:pt x="1" y="0"/>
                        <a:pt x="1" y="0"/>
                        <a:pt x="1" y="0"/>
                      </a:cubicBezTo>
                      <a:cubicBezTo>
                        <a:pt x="1" y="0"/>
                        <a:pt x="0" y="0"/>
                        <a:pt x="0" y="0"/>
                      </a:cubicBezTo>
                      <a:cubicBezTo>
                        <a:pt x="0" y="0"/>
                        <a:pt x="1" y="0"/>
                        <a:pt x="1" y="0"/>
                      </a:cubicBezTo>
                      <a:cubicBezTo>
                        <a:pt x="1" y="0"/>
                        <a:pt x="1" y="0"/>
                        <a:pt x="1" y="0"/>
                      </a:cubicBezTo>
                      <a:cubicBezTo>
                        <a:pt x="1" y="0"/>
                        <a:pt x="2" y="0"/>
                        <a:pt x="2" y="1"/>
                      </a:cubicBezTo>
                      <a:cubicBezTo>
                        <a:pt x="2" y="2"/>
                        <a:pt x="2" y="2"/>
                        <a:pt x="2" y="2"/>
                      </a:cubicBezTo>
                      <a:cubicBezTo>
                        <a:pt x="2" y="2"/>
                        <a:pt x="2" y="2"/>
                        <a:pt x="2" y="1"/>
                      </a:cubicBezTo>
                      <a:cubicBezTo>
                        <a:pt x="2" y="0"/>
                        <a:pt x="1" y="0"/>
                        <a:pt x="1" y="0"/>
                      </a:cubicBezTo>
                    </a:path>
                  </a:pathLst>
                </a:custGeom>
                <a:solidFill>
                  <a:srgbClr val="DBB9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1" name="Freeform 9722">
                  <a:extLst>
                    <a:ext uri="{FF2B5EF4-FFF2-40B4-BE49-F238E27FC236}">
                      <a16:creationId xmlns:a16="http://schemas.microsoft.com/office/drawing/2014/main" id="{E7D9E005-74B4-9317-FC5B-3F6C6F496CBA}"/>
                    </a:ext>
                  </a:extLst>
                </p:cNvPr>
                <p:cNvSpPr>
                  <a:spLocks noEditPoints="1"/>
                </p:cNvSpPr>
                <p:nvPr/>
              </p:nvSpPr>
              <p:spPr bwMode="auto">
                <a:xfrm>
                  <a:off x="4222" y="2452"/>
                  <a:ext cx="2" cy="1"/>
                </a:xfrm>
                <a:custGeom>
                  <a:avLst/>
                  <a:gdLst>
                    <a:gd name="T0" fmla="*/ 2 w 2"/>
                    <a:gd name="T1" fmla="*/ 1 h 1"/>
                    <a:gd name="T2" fmla="*/ 2 w 2"/>
                    <a:gd name="T3" fmla="*/ 1 h 1"/>
                    <a:gd name="T4" fmla="*/ 2 w 2"/>
                    <a:gd name="T5" fmla="*/ 1 h 1"/>
                    <a:gd name="T6" fmla="*/ 2 w 2"/>
                    <a:gd name="T7" fmla="*/ 1 h 1"/>
                    <a:gd name="T8" fmla="*/ 0 w 2"/>
                    <a:gd name="T9" fmla="*/ 1 h 1"/>
                    <a:gd name="T10" fmla="*/ 0 w 2"/>
                    <a:gd name="T11" fmla="*/ 1 h 1"/>
                    <a:gd name="T12" fmla="*/ 0 w 2"/>
                    <a:gd name="T13" fmla="*/ 1 h 1"/>
                    <a:gd name="T14" fmla="*/ 2 w 2"/>
                    <a:gd name="T15" fmla="*/ 0 h 1"/>
                    <a:gd name="T16" fmla="*/ 2 w 2"/>
                    <a:gd name="T17" fmla="*/ 1 h 1"/>
                    <a:gd name="T18" fmla="*/ 2 w 2"/>
                    <a:gd name="T19" fmla="*/ 0 h 1"/>
                    <a:gd name="T20" fmla="*/ 1 w 2"/>
                    <a:gd name="T21" fmla="*/ 0 h 1"/>
                    <a:gd name="T22" fmla="*/ 0 w 2"/>
                    <a:gd name="T23" fmla="*/ 1 h 1"/>
                    <a:gd name="T24" fmla="*/ 1 w 2"/>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1">
                      <a:moveTo>
                        <a:pt x="2" y="1"/>
                      </a:moveTo>
                      <a:cubicBezTo>
                        <a:pt x="2" y="1"/>
                        <a:pt x="2" y="1"/>
                        <a:pt x="2" y="1"/>
                      </a:cubicBezTo>
                      <a:cubicBezTo>
                        <a:pt x="2" y="1"/>
                        <a:pt x="2" y="1"/>
                        <a:pt x="2" y="1"/>
                      </a:cubicBezTo>
                      <a:cubicBezTo>
                        <a:pt x="2" y="1"/>
                        <a:pt x="2" y="1"/>
                        <a:pt x="2" y="1"/>
                      </a:cubicBezTo>
                      <a:moveTo>
                        <a:pt x="0" y="1"/>
                      </a:moveTo>
                      <a:cubicBezTo>
                        <a:pt x="0" y="1"/>
                        <a:pt x="0" y="1"/>
                        <a:pt x="0" y="1"/>
                      </a:cubicBezTo>
                      <a:cubicBezTo>
                        <a:pt x="0" y="1"/>
                        <a:pt x="0" y="1"/>
                        <a:pt x="0" y="1"/>
                      </a:cubicBezTo>
                      <a:moveTo>
                        <a:pt x="2" y="0"/>
                      </a:moveTo>
                      <a:cubicBezTo>
                        <a:pt x="2" y="1"/>
                        <a:pt x="2" y="1"/>
                        <a:pt x="2" y="1"/>
                      </a:cubicBezTo>
                      <a:cubicBezTo>
                        <a:pt x="2" y="1"/>
                        <a:pt x="2" y="1"/>
                        <a:pt x="2" y="0"/>
                      </a:cubicBezTo>
                      <a:moveTo>
                        <a:pt x="1" y="0"/>
                      </a:moveTo>
                      <a:cubicBezTo>
                        <a:pt x="1" y="0"/>
                        <a:pt x="1" y="0"/>
                        <a:pt x="0" y="1"/>
                      </a:cubicBezTo>
                      <a:cubicBezTo>
                        <a:pt x="1" y="0"/>
                        <a:pt x="1" y="0"/>
                        <a:pt x="1" y="0"/>
                      </a:cubicBezTo>
                    </a:path>
                  </a:pathLst>
                </a:custGeom>
                <a:solidFill>
                  <a:srgbClr val="D5B3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2" name="Freeform 9723">
                  <a:extLst>
                    <a:ext uri="{FF2B5EF4-FFF2-40B4-BE49-F238E27FC236}">
                      <a16:creationId xmlns:a16="http://schemas.microsoft.com/office/drawing/2014/main" id="{2B0E15B6-B337-0E4E-C371-F062C23DAA40}"/>
                    </a:ext>
                  </a:extLst>
                </p:cNvPr>
                <p:cNvSpPr>
                  <a:spLocks noEditPoints="1"/>
                </p:cNvSpPr>
                <p:nvPr/>
              </p:nvSpPr>
              <p:spPr bwMode="auto">
                <a:xfrm>
                  <a:off x="4218" y="2453"/>
                  <a:ext cx="2" cy="1"/>
                </a:xfrm>
                <a:custGeom>
                  <a:avLst/>
                  <a:gdLst>
                    <a:gd name="T0" fmla="*/ 1 w 3"/>
                    <a:gd name="T1" fmla="*/ 1 h 1"/>
                    <a:gd name="T2" fmla="*/ 1 w 3"/>
                    <a:gd name="T3" fmla="*/ 1 h 1"/>
                    <a:gd name="T4" fmla="*/ 1 w 3"/>
                    <a:gd name="T5" fmla="*/ 1 h 1"/>
                    <a:gd name="T6" fmla="*/ 0 w 3"/>
                    <a:gd name="T7" fmla="*/ 1 h 1"/>
                    <a:gd name="T8" fmla="*/ 0 w 3"/>
                    <a:gd name="T9" fmla="*/ 1 h 1"/>
                    <a:gd name="T10" fmla="*/ 0 w 3"/>
                    <a:gd name="T11" fmla="*/ 1 h 1"/>
                    <a:gd name="T12" fmla="*/ 0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0 h 1"/>
                    <a:gd name="T26" fmla="*/ 1 w 3"/>
                    <a:gd name="T27" fmla="*/ 1 h 1"/>
                    <a:gd name="T28" fmla="*/ 1 w 3"/>
                    <a:gd name="T29" fmla="*/ 0 h 1"/>
                    <a:gd name="T30" fmla="*/ 1 w 3"/>
                    <a:gd name="T31" fmla="*/ 0 h 1"/>
                    <a:gd name="T32" fmla="*/ 1 w 3"/>
                    <a:gd name="T33" fmla="*/ 0 h 1"/>
                    <a:gd name="T34" fmla="*/ 1 w 3"/>
                    <a:gd name="T35" fmla="*/ 0 h 1"/>
                    <a:gd name="T36" fmla="*/ 1 w 3"/>
                    <a:gd name="T37" fmla="*/ 0 h 1"/>
                    <a:gd name="T38" fmla="*/ 1 w 3"/>
                    <a:gd name="T39" fmla="*/ 0 h 1"/>
                    <a:gd name="T40" fmla="*/ 1 w 3"/>
                    <a:gd name="T41" fmla="*/ 0 h 1"/>
                    <a:gd name="T42" fmla="*/ 1 w 3"/>
                    <a:gd name="T43" fmla="*/ 0 h 1"/>
                    <a:gd name="T44" fmla="*/ 1 w 3"/>
                    <a:gd name="T45" fmla="*/ 0 h 1"/>
                    <a:gd name="T46" fmla="*/ 1 w 3"/>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1">
                      <a:moveTo>
                        <a:pt x="3" y="1"/>
                      </a:moveTo>
                      <a:cubicBezTo>
                        <a:pt x="3" y="1"/>
                        <a:pt x="3" y="1"/>
                        <a:pt x="3" y="1"/>
                      </a:cubicBezTo>
                      <a:cubicBezTo>
                        <a:pt x="3" y="1"/>
                        <a:pt x="3" y="1"/>
                        <a:pt x="3" y="1"/>
                      </a:cubicBezTo>
                      <a:moveTo>
                        <a:pt x="0" y="1"/>
                      </a:moveTo>
                      <a:cubicBezTo>
                        <a:pt x="0" y="1"/>
                        <a:pt x="0" y="1"/>
                        <a:pt x="0" y="1"/>
                      </a:cubicBezTo>
                      <a:cubicBezTo>
                        <a:pt x="0" y="1"/>
                        <a:pt x="0" y="1"/>
                        <a:pt x="0" y="1"/>
                      </a:cubicBezTo>
                      <a:cubicBezTo>
                        <a:pt x="0" y="1"/>
                        <a:pt x="0" y="1"/>
                        <a:pt x="0" y="1"/>
                      </a:cubicBezTo>
                      <a:moveTo>
                        <a:pt x="1" y="1"/>
                      </a:moveTo>
                      <a:cubicBezTo>
                        <a:pt x="1" y="1"/>
                        <a:pt x="1" y="1"/>
                        <a:pt x="1" y="1"/>
                      </a:cubicBezTo>
                      <a:cubicBezTo>
                        <a:pt x="1" y="1"/>
                        <a:pt x="1" y="1"/>
                        <a:pt x="1" y="1"/>
                      </a:cubicBezTo>
                      <a:cubicBezTo>
                        <a:pt x="1" y="1"/>
                        <a:pt x="1" y="1"/>
                        <a:pt x="1" y="1"/>
                      </a:cubicBezTo>
                      <a:cubicBezTo>
                        <a:pt x="1" y="1"/>
                        <a:pt x="1" y="1"/>
                        <a:pt x="1" y="1"/>
                      </a:cubicBezTo>
                      <a:moveTo>
                        <a:pt x="2" y="0"/>
                      </a:moveTo>
                      <a:cubicBezTo>
                        <a:pt x="3" y="1"/>
                        <a:pt x="3" y="1"/>
                        <a:pt x="3" y="1"/>
                      </a:cubicBezTo>
                      <a:cubicBezTo>
                        <a:pt x="3" y="1"/>
                        <a:pt x="3" y="1"/>
                        <a:pt x="2" y="0"/>
                      </a:cubicBezTo>
                      <a:moveTo>
                        <a:pt x="2" y="0"/>
                      </a:moveTo>
                      <a:cubicBezTo>
                        <a:pt x="2" y="0"/>
                        <a:pt x="2" y="0"/>
                        <a:pt x="2" y="0"/>
                      </a:cubicBezTo>
                      <a:cubicBezTo>
                        <a:pt x="2" y="0"/>
                        <a:pt x="2" y="0"/>
                        <a:pt x="2" y="0"/>
                      </a:cubicBez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DBB9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3" name="Freeform 9724">
                  <a:extLst>
                    <a:ext uri="{FF2B5EF4-FFF2-40B4-BE49-F238E27FC236}">
                      <a16:creationId xmlns:a16="http://schemas.microsoft.com/office/drawing/2014/main" id="{F4632141-8374-1EF6-E589-24006CA5D023}"/>
                    </a:ext>
                  </a:extLst>
                </p:cNvPr>
                <p:cNvSpPr>
                  <a:spLocks noEditPoints="1"/>
                </p:cNvSpPr>
                <p:nvPr/>
              </p:nvSpPr>
              <p:spPr bwMode="auto">
                <a:xfrm>
                  <a:off x="4210" y="2419"/>
                  <a:ext cx="18" cy="31"/>
                </a:xfrm>
                <a:custGeom>
                  <a:avLst/>
                  <a:gdLst>
                    <a:gd name="T0" fmla="*/ 10 w 22"/>
                    <a:gd name="T1" fmla="*/ 13 h 38"/>
                    <a:gd name="T2" fmla="*/ 9 w 22"/>
                    <a:gd name="T3" fmla="*/ 14 h 38"/>
                    <a:gd name="T4" fmla="*/ 9 w 22"/>
                    <a:gd name="T5" fmla="*/ 15 h 38"/>
                    <a:gd name="T6" fmla="*/ 8 w 22"/>
                    <a:gd name="T7" fmla="*/ 15 h 38"/>
                    <a:gd name="T8" fmla="*/ 7 w 22"/>
                    <a:gd name="T9" fmla="*/ 16 h 38"/>
                    <a:gd name="T10" fmla="*/ 7 w 22"/>
                    <a:gd name="T11" fmla="*/ 16 h 38"/>
                    <a:gd name="T12" fmla="*/ 7 w 22"/>
                    <a:gd name="T13" fmla="*/ 16 h 38"/>
                    <a:gd name="T14" fmla="*/ 8 w 22"/>
                    <a:gd name="T15" fmla="*/ 16 h 38"/>
                    <a:gd name="T16" fmla="*/ 9 w 22"/>
                    <a:gd name="T17" fmla="*/ 16 h 38"/>
                    <a:gd name="T18" fmla="*/ 9 w 22"/>
                    <a:gd name="T19" fmla="*/ 16 h 38"/>
                    <a:gd name="T20" fmla="*/ 9 w 22"/>
                    <a:gd name="T21" fmla="*/ 16 h 38"/>
                    <a:gd name="T22" fmla="*/ 9 w 22"/>
                    <a:gd name="T23" fmla="*/ 13 h 38"/>
                    <a:gd name="T24" fmla="*/ 10 w 22"/>
                    <a:gd name="T25" fmla="*/ 13 h 38"/>
                    <a:gd name="T26" fmla="*/ 10 w 22"/>
                    <a:gd name="T27" fmla="*/ 13 h 38"/>
                    <a:gd name="T28" fmla="*/ 10 w 22"/>
                    <a:gd name="T29" fmla="*/ 13 h 38"/>
                    <a:gd name="T30" fmla="*/ 4 w 22"/>
                    <a:gd name="T31" fmla="*/ 0 h 38"/>
                    <a:gd name="T32" fmla="*/ 4 w 22"/>
                    <a:gd name="T33" fmla="*/ 1 h 38"/>
                    <a:gd name="T34" fmla="*/ 4 w 22"/>
                    <a:gd name="T35" fmla="*/ 1 h 38"/>
                    <a:gd name="T36" fmla="*/ 4 w 22"/>
                    <a:gd name="T37" fmla="*/ 1 h 38"/>
                    <a:gd name="T38" fmla="*/ 4 w 22"/>
                    <a:gd name="T39" fmla="*/ 1 h 38"/>
                    <a:gd name="T40" fmla="*/ 4 w 22"/>
                    <a:gd name="T41" fmla="*/ 1 h 38"/>
                    <a:gd name="T42" fmla="*/ 4 w 22"/>
                    <a:gd name="T43" fmla="*/ 1 h 38"/>
                    <a:gd name="T44" fmla="*/ 2 w 22"/>
                    <a:gd name="T45" fmla="*/ 2 h 38"/>
                    <a:gd name="T46" fmla="*/ 2 w 22"/>
                    <a:gd name="T47" fmla="*/ 2 h 38"/>
                    <a:gd name="T48" fmla="*/ 2 w 22"/>
                    <a:gd name="T49" fmla="*/ 2 h 38"/>
                    <a:gd name="T50" fmla="*/ 2 w 22"/>
                    <a:gd name="T51" fmla="*/ 2 h 38"/>
                    <a:gd name="T52" fmla="*/ 2 w 22"/>
                    <a:gd name="T53" fmla="*/ 2 h 38"/>
                    <a:gd name="T54" fmla="*/ 2 w 22"/>
                    <a:gd name="T55" fmla="*/ 2 h 38"/>
                    <a:gd name="T56" fmla="*/ 2 w 22"/>
                    <a:gd name="T57" fmla="*/ 2 h 38"/>
                    <a:gd name="T58" fmla="*/ 2 w 22"/>
                    <a:gd name="T59" fmla="*/ 2 h 38"/>
                    <a:gd name="T60" fmla="*/ 2 w 22"/>
                    <a:gd name="T61" fmla="*/ 2 h 38"/>
                    <a:gd name="T62" fmla="*/ 2 w 22"/>
                    <a:gd name="T63" fmla="*/ 4 h 38"/>
                    <a:gd name="T64" fmla="*/ 1 w 22"/>
                    <a:gd name="T65" fmla="*/ 7 h 38"/>
                    <a:gd name="T66" fmla="*/ 1 w 22"/>
                    <a:gd name="T67" fmla="*/ 7 h 38"/>
                    <a:gd name="T68" fmla="*/ 1 w 22"/>
                    <a:gd name="T69" fmla="*/ 8 h 38"/>
                    <a:gd name="T70" fmla="*/ 1 w 22"/>
                    <a:gd name="T71" fmla="*/ 8 h 38"/>
                    <a:gd name="T72" fmla="*/ 1 w 22"/>
                    <a:gd name="T73" fmla="*/ 9 h 38"/>
                    <a:gd name="T74" fmla="*/ 2 w 22"/>
                    <a:gd name="T75" fmla="*/ 11 h 38"/>
                    <a:gd name="T76" fmla="*/ 2 w 22"/>
                    <a:gd name="T77" fmla="*/ 13 h 38"/>
                    <a:gd name="T78" fmla="*/ 2 w 22"/>
                    <a:gd name="T79" fmla="*/ 14 h 38"/>
                    <a:gd name="T80" fmla="*/ 4 w 22"/>
                    <a:gd name="T81" fmla="*/ 10 h 38"/>
                    <a:gd name="T82" fmla="*/ 4 w 22"/>
                    <a:gd name="T83" fmla="*/ 9 h 38"/>
                    <a:gd name="T84" fmla="*/ 3 w 22"/>
                    <a:gd name="T85" fmla="*/ 7 h 38"/>
                    <a:gd name="T86" fmla="*/ 3 w 22"/>
                    <a:gd name="T87" fmla="*/ 5 h 38"/>
                    <a:gd name="T88" fmla="*/ 4 w 22"/>
                    <a:gd name="T89" fmla="*/ 2 h 38"/>
                    <a:gd name="T90" fmla="*/ 4 w 22"/>
                    <a:gd name="T91" fmla="*/ 0 h 38"/>
                    <a:gd name="T92" fmla="*/ 4 w 22"/>
                    <a:gd name="T93" fmla="*/ 0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 h="38">
                      <a:moveTo>
                        <a:pt x="22" y="31"/>
                      </a:moveTo>
                      <a:cubicBezTo>
                        <a:pt x="21" y="31"/>
                        <a:pt x="21" y="31"/>
                        <a:pt x="20" y="32"/>
                      </a:cubicBezTo>
                      <a:cubicBezTo>
                        <a:pt x="20" y="32"/>
                        <a:pt x="19" y="33"/>
                        <a:pt x="19" y="33"/>
                      </a:cubicBezTo>
                      <a:cubicBezTo>
                        <a:pt x="19" y="33"/>
                        <a:pt x="18" y="33"/>
                        <a:pt x="18" y="33"/>
                      </a:cubicBezTo>
                      <a:cubicBezTo>
                        <a:pt x="17" y="34"/>
                        <a:pt x="17" y="36"/>
                        <a:pt x="16" y="37"/>
                      </a:cubicBezTo>
                      <a:cubicBezTo>
                        <a:pt x="16" y="37"/>
                        <a:pt x="16" y="37"/>
                        <a:pt x="16" y="37"/>
                      </a:cubicBezTo>
                      <a:cubicBezTo>
                        <a:pt x="16" y="37"/>
                        <a:pt x="16" y="38"/>
                        <a:pt x="16" y="38"/>
                      </a:cubicBezTo>
                      <a:cubicBezTo>
                        <a:pt x="17" y="38"/>
                        <a:pt x="17" y="37"/>
                        <a:pt x="18" y="36"/>
                      </a:cubicBezTo>
                      <a:cubicBezTo>
                        <a:pt x="18" y="36"/>
                        <a:pt x="18" y="35"/>
                        <a:pt x="19" y="35"/>
                      </a:cubicBezTo>
                      <a:cubicBezTo>
                        <a:pt x="19" y="35"/>
                        <a:pt x="19" y="35"/>
                        <a:pt x="19" y="35"/>
                      </a:cubicBezTo>
                      <a:cubicBezTo>
                        <a:pt x="19" y="35"/>
                        <a:pt x="19" y="35"/>
                        <a:pt x="19" y="35"/>
                      </a:cubicBezTo>
                      <a:cubicBezTo>
                        <a:pt x="20" y="35"/>
                        <a:pt x="20" y="32"/>
                        <a:pt x="21" y="31"/>
                      </a:cubicBezTo>
                      <a:cubicBezTo>
                        <a:pt x="21" y="31"/>
                        <a:pt x="21" y="31"/>
                        <a:pt x="22" y="31"/>
                      </a:cubicBezTo>
                      <a:cubicBezTo>
                        <a:pt x="22" y="31"/>
                        <a:pt x="22" y="31"/>
                        <a:pt x="22" y="31"/>
                      </a:cubicBezTo>
                      <a:cubicBezTo>
                        <a:pt x="22" y="31"/>
                        <a:pt x="22" y="31"/>
                        <a:pt x="22" y="31"/>
                      </a:cubicBezTo>
                      <a:moveTo>
                        <a:pt x="9" y="0"/>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3"/>
                        <a:pt x="6" y="4"/>
                      </a:cubicBezTo>
                      <a:cubicBezTo>
                        <a:pt x="6" y="4"/>
                        <a:pt x="6" y="4"/>
                        <a:pt x="6" y="4"/>
                      </a:cubicBezTo>
                      <a:cubicBezTo>
                        <a:pt x="5" y="4"/>
                        <a:pt x="5" y="4"/>
                        <a:pt x="5" y="4"/>
                      </a:cubicBezTo>
                      <a:cubicBezTo>
                        <a:pt x="5" y="4"/>
                        <a:pt x="5" y="4"/>
                        <a:pt x="5" y="4"/>
                      </a:cubicBezTo>
                      <a:cubicBezTo>
                        <a:pt x="5" y="4"/>
                        <a:pt x="5" y="4"/>
                        <a:pt x="5" y="5"/>
                      </a:cubicBezTo>
                      <a:cubicBezTo>
                        <a:pt x="5" y="5"/>
                        <a:pt x="5" y="5"/>
                        <a:pt x="5" y="5"/>
                      </a:cubicBezTo>
                      <a:cubicBezTo>
                        <a:pt x="5" y="5"/>
                        <a:pt x="5" y="5"/>
                        <a:pt x="5" y="5"/>
                      </a:cubicBezTo>
                      <a:cubicBezTo>
                        <a:pt x="5" y="5"/>
                        <a:pt x="5" y="5"/>
                        <a:pt x="5" y="5"/>
                      </a:cubicBezTo>
                      <a:cubicBezTo>
                        <a:pt x="5" y="5"/>
                        <a:pt x="5" y="5"/>
                        <a:pt x="5" y="5"/>
                      </a:cubicBezTo>
                      <a:cubicBezTo>
                        <a:pt x="4" y="5"/>
                        <a:pt x="4" y="8"/>
                        <a:pt x="3" y="9"/>
                      </a:cubicBezTo>
                      <a:cubicBezTo>
                        <a:pt x="2" y="9"/>
                        <a:pt x="3" y="13"/>
                        <a:pt x="1" y="15"/>
                      </a:cubicBezTo>
                      <a:cubicBezTo>
                        <a:pt x="1" y="16"/>
                        <a:pt x="1" y="16"/>
                        <a:pt x="1" y="17"/>
                      </a:cubicBezTo>
                      <a:cubicBezTo>
                        <a:pt x="1" y="17"/>
                        <a:pt x="1" y="18"/>
                        <a:pt x="1" y="18"/>
                      </a:cubicBezTo>
                      <a:cubicBezTo>
                        <a:pt x="1" y="18"/>
                        <a:pt x="1" y="18"/>
                        <a:pt x="1" y="18"/>
                      </a:cubicBezTo>
                      <a:cubicBezTo>
                        <a:pt x="1" y="19"/>
                        <a:pt x="1" y="20"/>
                        <a:pt x="1" y="21"/>
                      </a:cubicBezTo>
                      <a:cubicBezTo>
                        <a:pt x="0" y="24"/>
                        <a:pt x="2" y="25"/>
                        <a:pt x="2" y="26"/>
                      </a:cubicBezTo>
                      <a:cubicBezTo>
                        <a:pt x="1" y="29"/>
                        <a:pt x="3" y="29"/>
                        <a:pt x="3" y="30"/>
                      </a:cubicBezTo>
                      <a:cubicBezTo>
                        <a:pt x="3" y="31"/>
                        <a:pt x="3" y="31"/>
                        <a:pt x="3" y="32"/>
                      </a:cubicBezTo>
                      <a:cubicBezTo>
                        <a:pt x="5" y="29"/>
                        <a:pt x="7" y="25"/>
                        <a:pt x="8" y="22"/>
                      </a:cubicBezTo>
                      <a:cubicBezTo>
                        <a:pt x="8" y="22"/>
                        <a:pt x="8" y="21"/>
                        <a:pt x="8" y="20"/>
                      </a:cubicBezTo>
                      <a:cubicBezTo>
                        <a:pt x="8" y="18"/>
                        <a:pt x="6" y="17"/>
                        <a:pt x="7" y="15"/>
                      </a:cubicBezTo>
                      <a:cubicBezTo>
                        <a:pt x="8" y="14"/>
                        <a:pt x="7" y="12"/>
                        <a:pt x="7" y="10"/>
                      </a:cubicBezTo>
                      <a:cubicBezTo>
                        <a:pt x="8" y="8"/>
                        <a:pt x="7" y="6"/>
                        <a:pt x="8" y="5"/>
                      </a:cubicBezTo>
                      <a:cubicBezTo>
                        <a:pt x="9" y="4"/>
                        <a:pt x="9" y="2"/>
                        <a:pt x="9" y="0"/>
                      </a:cubicBezTo>
                      <a:cubicBezTo>
                        <a:pt x="9" y="0"/>
                        <a:pt x="9" y="0"/>
                        <a:pt x="9" y="0"/>
                      </a:cubicBezTo>
                    </a:path>
                  </a:pathLst>
                </a:custGeom>
                <a:solidFill>
                  <a:srgbClr val="BC9A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4" name="Freeform 9725">
                  <a:extLst>
                    <a:ext uri="{FF2B5EF4-FFF2-40B4-BE49-F238E27FC236}">
                      <a16:creationId xmlns:a16="http://schemas.microsoft.com/office/drawing/2014/main" id="{9AB091A1-317E-58B3-82EB-2FEBC9A16DBE}"/>
                    </a:ext>
                  </a:extLst>
                </p:cNvPr>
                <p:cNvSpPr>
                  <a:spLocks/>
                </p:cNvSpPr>
                <p:nvPr/>
              </p:nvSpPr>
              <p:spPr bwMode="auto">
                <a:xfrm>
                  <a:off x="4213" y="2437"/>
                  <a:ext cx="12" cy="14"/>
                </a:xfrm>
                <a:custGeom>
                  <a:avLst/>
                  <a:gdLst>
                    <a:gd name="T0" fmla="*/ 2 w 15"/>
                    <a:gd name="T1" fmla="*/ 0 h 17"/>
                    <a:gd name="T2" fmla="*/ 0 w 15"/>
                    <a:gd name="T3" fmla="*/ 5 h 17"/>
                    <a:gd name="T4" fmla="*/ 2 w 15"/>
                    <a:gd name="T5" fmla="*/ 6 h 17"/>
                    <a:gd name="T6" fmla="*/ 2 w 15"/>
                    <a:gd name="T7" fmla="*/ 7 h 17"/>
                    <a:gd name="T8" fmla="*/ 2 w 15"/>
                    <a:gd name="T9" fmla="*/ 7 h 17"/>
                    <a:gd name="T10" fmla="*/ 2 w 15"/>
                    <a:gd name="T11" fmla="*/ 7 h 17"/>
                    <a:gd name="T12" fmla="*/ 2 w 15"/>
                    <a:gd name="T13" fmla="*/ 7 h 17"/>
                    <a:gd name="T14" fmla="*/ 2 w 15"/>
                    <a:gd name="T15" fmla="*/ 7 h 17"/>
                    <a:gd name="T16" fmla="*/ 2 w 15"/>
                    <a:gd name="T17" fmla="*/ 8 h 17"/>
                    <a:gd name="T18" fmla="*/ 3 w 15"/>
                    <a:gd name="T19" fmla="*/ 7 h 17"/>
                    <a:gd name="T20" fmla="*/ 3 w 15"/>
                    <a:gd name="T21" fmla="*/ 7 h 17"/>
                    <a:gd name="T22" fmla="*/ 4 w 15"/>
                    <a:gd name="T23" fmla="*/ 7 h 17"/>
                    <a:gd name="T24" fmla="*/ 4 w 15"/>
                    <a:gd name="T25" fmla="*/ 8 h 17"/>
                    <a:gd name="T26" fmla="*/ 5 w 15"/>
                    <a:gd name="T27" fmla="*/ 7 h 17"/>
                    <a:gd name="T28" fmla="*/ 5 w 15"/>
                    <a:gd name="T29" fmla="*/ 7 h 17"/>
                    <a:gd name="T30" fmla="*/ 5 w 15"/>
                    <a:gd name="T31" fmla="*/ 7 h 17"/>
                    <a:gd name="T32" fmla="*/ 6 w 15"/>
                    <a:gd name="T33" fmla="*/ 5 h 17"/>
                    <a:gd name="T34" fmla="*/ 6 w 15"/>
                    <a:gd name="T35" fmla="*/ 5 h 17"/>
                    <a:gd name="T36" fmla="*/ 6 w 15"/>
                    <a:gd name="T37" fmla="*/ 5 h 17"/>
                    <a:gd name="T38" fmla="*/ 6 w 15"/>
                    <a:gd name="T39" fmla="*/ 5 h 17"/>
                    <a:gd name="T40" fmla="*/ 5 w 15"/>
                    <a:gd name="T41" fmla="*/ 5 h 17"/>
                    <a:gd name="T42" fmla="*/ 5 w 15"/>
                    <a:gd name="T43" fmla="*/ 5 h 17"/>
                    <a:gd name="T44" fmla="*/ 5 w 15"/>
                    <a:gd name="T45" fmla="*/ 4 h 17"/>
                    <a:gd name="T46" fmla="*/ 5 w 15"/>
                    <a:gd name="T47" fmla="*/ 4 h 17"/>
                    <a:gd name="T48" fmla="*/ 5 w 15"/>
                    <a:gd name="T49" fmla="*/ 4 h 17"/>
                    <a:gd name="T50" fmla="*/ 4 w 15"/>
                    <a:gd name="T51" fmla="*/ 4 h 17"/>
                    <a:gd name="T52" fmla="*/ 3 w 15"/>
                    <a:gd name="T53" fmla="*/ 2 h 17"/>
                    <a:gd name="T54" fmla="*/ 2 w 15"/>
                    <a:gd name="T55" fmla="*/ 2 h 17"/>
                    <a:gd name="T56" fmla="*/ 2 w 15"/>
                    <a:gd name="T57" fmla="*/ 0 h 1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 h="17">
                      <a:moveTo>
                        <a:pt x="5" y="0"/>
                      </a:moveTo>
                      <a:cubicBezTo>
                        <a:pt x="4" y="3"/>
                        <a:pt x="2" y="7"/>
                        <a:pt x="0" y="10"/>
                      </a:cubicBezTo>
                      <a:cubicBezTo>
                        <a:pt x="1" y="11"/>
                        <a:pt x="2" y="11"/>
                        <a:pt x="2" y="12"/>
                      </a:cubicBezTo>
                      <a:cubicBezTo>
                        <a:pt x="2" y="14"/>
                        <a:pt x="4" y="13"/>
                        <a:pt x="4" y="14"/>
                      </a:cubicBezTo>
                      <a:cubicBezTo>
                        <a:pt x="4" y="15"/>
                        <a:pt x="4" y="15"/>
                        <a:pt x="5" y="15"/>
                      </a:cubicBezTo>
                      <a:cubicBezTo>
                        <a:pt x="5" y="15"/>
                        <a:pt x="5" y="15"/>
                        <a:pt x="5" y="15"/>
                      </a:cubicBezTo>
                      <a:cubicBezTo>
                        <a:pt x="5" y="15"/>
                        <a:pt x="5" y="15"/>
                        <a:pt x="5" y="15"/>
                      </a:cubicBezTo>
                      <a:cubicBezTo>
                        <a:pt x="6" y="15"/>
                        <a:pt x="6" y="15"/>
                        <a:pt x="6" y="16"/>
                      </a:cubicBezTo>
                      <a:cubicBezTo>
                        <a:pt x="6" y="17"/>
                        <a:pt x="6" y="17"/>
                        <a:pt x="6" y="17"/>
                      </a:cubicBezTo>
                      <a:cubicBezTo>
                        <a:pt x="7" y="17"/>
                        <a:pt x="7" y="17"/>
                        <a:pt x="7" y="16"/>
                      </a:cubicBezTo>
                      <a:cubicBezTo>
                        <a:pt x="8" y="16"/>
                        <a:pt x="8" y="16"/>
                        <a:pt x="8" y="16"/>
                      </a:cubicBezTo>
                      <a:cubicBezTo>
                        <a:pt x="8" y="16"/>
                        <a:pt x="9" y="16"/>
                        <a:pt x="9" y="16"/>
                      </a:cubicBezTo>
                      <a:cubicBezTo>
                        <a:pt x="9" y="17"/>
                        <a:pt x="9" y="17"/>
                        <a:pt x="9" y="17"/>
                      </a:cubicBezTo>
                      <a:cubicBezTo>
                        <a:pt x="10" y="17"/>
                        <a:pt x="10" y="17"/>
                        <a:pt x="11" y="16"/>
                      </a:cubicBezTo>
                      <a:cubicBezTo>
                        <a:pt x="11" y="16"/>
                        <a:pt x="12" y="15"/>
                        <a:pt x="12" y="15"/>
                      </a:cubicBezTo>
                      <a:cubicBezTo>
                        <a:pt x="13" y="15"/>
                        <a:pt x="13" y="15"/>
                        <a:pt x="13" y="15"/>
                      </a:cubicBezTo>
                      <a:cubicBezTo>
                        <a:pt x="14" y="14"/>
                        <a:pt x="14" y="12"/>
                        <a:pt x="15" y="11"/>
                      </a:cubicBezTo>
                      <a:cubicBezTo>
                        <a:pt x="15" y="11"/>
                        <a:pt x="15" y="11"/>
                        <a:pt x="15" y="10"/>
                      </a:cubicBezTo>
                      <a:cubicBezTo>
                        <a:pt x="15" y="10"/>
                        <a:pt x="15" y="10"/>
                        <a:pt x="14" y="10"/>
                      </a:cubicBezTo>
                      <a:cubicBezTo>
                        <a:pt x="14" y="10"/>
                        <a:pt x="14" y="10"/>
                        <a:pt x="14" y="10"/>
                      </a:cubicBezTo>
                      <a:cubicBezTo>
                        <a:pt x="13" y="11"/>
                        <a:pt x="13" y="11"/>
                        <a:pt x="13" y="11"/>
                      </a:cubicBezTo>
                      <a:cubicBezTo>
                        <a:pt x="12" y="11"/>
                        <a:pt x="12" y="10"/>
                        <a:pt x="12" y="10"/>
                      </a:cubicBezTo>
                      <a:cubicBezTo>
                        <a:pt x="12" y="9"/>
                        <a:pt x="12" y="9"/>
                        <a:pt x="11" y="9"/>
                      </a:cubicBezTo>
                      <a:cubicBezTo>
                        <a:pt x="11" y="9"/>
                        <a:pt x="11" y="9"/>
                        <a:pt x="11" y="9"/>
                      </a:cubicBezTo>
                      <a:cubicBezTo>
                        <a:pt x="11" y="9"/>
                        <a:pt x="11" y="9"/>
                        <a:pt x="11" y="9"/>
                      </a:cubicBezTo>
                      <a:cubicBezTo>
                        <a:pt x="10" y="9"/>
                        <a:pt x="10" y="9"/>
                        <a:pt x="10" y="8"/>
                      </a:cubicBezTo>
                      <a:cubicBezTo>
                        <a:pt x="10" y="7"/>
                        <a:pt x="8" y="8"/>
                        <a:pt x="8" y="6"/>
                      </a:cubicBezTo>
                      <a:cubicBezTo>
                        <a:pt x="8" y="4"/>
                        <a:pt x="6" y="5"/>
                        <a:pt x="6" y="2"/>
                      </a:cubicBezTo>
                      <a:cubicBezTo>
                        <a:pt x="6" y="1"/>
                        <a:pt x="6" y="1"/>
                        <a:pt x="5" y="0"/>
                      </a:cubicBezTo>
                    </a:path>
                  </a:pathLst>
                </a:custGeom>
                <a:solidFill>
                  <a:srgbClr val="C0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5" name="Freeform 9726">
                  <a:extLst>
                    <a:ext uri="{FF2B5EF4-FFF2-40B4-BE49-F238E27FC236}">
                      <a16:creationId xmlns:a16="http://schemas.microsoft.com/office/drawing/2014/main" id="{D44C9BB4-674A-E28A-DB5A-75549FB847B8}"/>
                    </a:ext>
                  </a:extLst>
                </p:cNvPr>
                <p:cNvSpPr>
                  <a:spLocks noEditPoints="1"/>
                </p:cNvSpPr>
                <p:nvPr/>
              </p:nvSpPr>
              <p:spPr bwMode="auto">
                <a:xfrm>
                  <a:off x="4210" y="2434"/>
                  <a:ext cx="19" cy="20"/>
                </a:xfrm>
                <a:custGeom>
                  <a:avLst/>
                  <a:gdLst>
                    <a:gd name="T0" fmla="*/ 10 w 23"/>
                    <a:gd name="T1" fmla="*/ 5 h 25"/>
                    <a:gd name="T2" fmla="*/ 10 w 23"/>
                    <a:gd name="T3" fmla="*/ 5 h 25"/>
                    <a:gd name="T4" fmla="*/ 9 w 23"/>
                    <a:gd name="T5" fmla="*/ 7 h 25"/>
                    <a:gd name="T6" fmla="*/ 9 w 23"/>
                    <a:gd name="T7" fmla="*/ 7 h 25"/>
                    <a:gd name="T8" fmla="*/ 9 w 23"/>
                    <a:gd name="T9" fmla="*/ 7 h 25"/>
                    <a:gd name="T10" fmla="*/ 8 w 23"/>
                    <a:gd name="T11" fmla="*/ 7 h 25"/>
                    <a:gd name="T12" fmla="*/ 7 w 23"/>
                    <a:gd name="T13" fmla="*/ 8 h 25"/>
                    <a:gd name="T14" fmla="*/ 7 w 23"/>
                    <a:gd name="T15" fmla="*/ 8 h 25"/>
                    <a:gd name="T16" fmla="*/ 7 w 23"/>
                    <a:gd name="T17" fmla="*/ 8 h 25"/>
                    <a:gd name="T18" fmla="*/ 6 w 23"/>
                    <a:gd name="T19" fmla="*/ 10 h 25"/>
                    <a:gd name="T20" fmla="*/ 7 w 23"/>
                    <a:gd name="T21" fmla="*/ 10 h 25"/>
                    <a:gd name="T22" fmla="*/ 7 w 23"/>
                    <a:gd name="T23" fmla="*/ 9 h 25"/>
                    <a:gd name="T24" fmla="*/ 7 w 23"/>
                    <a:gd name="T25" fmla="*/ 9 h 25"/>
                    <a:gd name="T26" fmla="*/ 7 w 23"/>
                    <a:gd name="T27" fmla="*/ 10 h 25"/>
                    <a:gd name="T28" fmla="*/ 8 w 23"/>
                    <a:gd name="T29" fmla="*/ 9 h 25"/>
                    <a:gd name="T30" fmla="*/ 8 w 23"/>
                    <a:gd name="T31" fmla="*/ 9 h 25"/>
                    <a:gd name="T32" fmla="*/ 8 w 23"/>
                    <a:gd name="T33" fmla="*/ 9 h 25"/>
                    <a:gd name="T34" fmla="*/ 9 w 23"/>
                    <a:gd name="T35" fmla="*/ 9 h 25"/>
                    <a:gd name="T36" fmla="*/ 10 w 23"/>
                    <a:gd name="T37" fmla="*/ 8 h 25"/>
                    <a:gd name="T38" fmla="*/ 10 w 23"/>
                    <a:gd name="T39" fmla="*/ 7 h 25"/>
                    <a:gd name="T40" fmla="*/ 10 w 23"/>
                    <a:gd name="T41" fmla="*/ 7 h 25"/>
                    <a:gd name="T42" fmla="*/ 10 w 23"/>
                    <a:gd name="T43" fmla="*/ 7 h 25"/>
                    <a:gd name="T44" fmla="*/ 11 w 23"/>
                    <a:gd name="T45" fmla="*/ 5 h 25"/>
                    <a:gd name="T46" fmla="*/ 11 w 23"/>
                    <a:gd name="T47" fmla="*/ 5 h 25"/>
                    <a:gd name="T48" fmla="*/ 11 w 23"/>
                    <a:gd name="T49" fmla="*/ 5 h 25"/>
                    <a:gd name="T50" fmla="*/ 10 w 23"/>
                    <a:gd name="T51" fmla="*/ 5 h 25"/>
                    <a:gd name="T52" fmla="*/ 10 w 23"/>
                    <a:gd name="T53" fmla="*/ 5 h 25"/>
                    <a:gd name="T54" fmla="*/ 10 w 23"/>
                    <a:gd name="T55" fmla="*/ 5 h 25"/>
                    <a:gd name="T56" fmla="*/ 1 w 23"/>
                    <a:gd name="T57" fmla="*/ 0 h 25"/>
                    <a:gd name="T58" fmla="*/ 1 w 23"/>
                    <a:gd name="T59" fmla="*/ 2 h 25"/>
                    <a:gd name="T60" fmla="*/ 0 w 23"/>
                    <a:gd name="T61" fmla="*/ 2 h 25"/>
                    <a:gd name="T62" fmla="*/ 1 w 23"/>
                    <a:gd name="T63" fmla="*/ 2 h 25"/>
                    <a:gd name="T64" fmla="*/ 1 w 23"/>
                    <a:gd name="T65" fmla="*/ 3 h 25"/>
                    <a:gd name="T66" fmla="*/ 0 w 23"/>
                    <a:gd name="T67" fmla="*/ 4 h 25"/>
                    <a:gd name="T68" fmla="*/ 1 w 23"/>
                    <a:gd name="T69" fmla="*/ 5 h 25"/>
                    <a:gd name="T70" fmla="*/ 1 w 23"/>
                    <a:gd name="T71" fmla="*/ 5 h 25"/>
                    <a:gd name="T72" fmla="*/ 1 w 23"/>
                    <a:gd name="T73" fmla="*/ 5 h 25"/>
                    <a:gd name="T74" fmla="*/ 2 w 23"/>
                    <a:gd name="T75" fmla="*/ 6 h 25"/>
                    <a:gd name="T76" fmla="*/ 2 w 23"/>
                    <a:gd name="T77" fmla="*/ 6 h 25"/>
                    <a:gd name="T78" fmla="*/ 2 w 23"/>
                    <a:gd name="T79" fmla="*/ 5 h 25"/>
                    <a:gd name="T80" fmla="*/ 2 w 23"/>
                    <a:gd name="T81" fmla="*/ 3 h 25"/>
                    <a:gd name="T82" fmla="*/ 1 w 23"/>
                    <a:gd name="T83" fmla="*/ 2 h 25"/>
                    <a:gd name="T84" fmla="*/ 1 w 23"/>
                    <a:gd name="T85" fmla="*/ 0 h 25"/>
                    <a:gd name="T86" fmla="*/ 1 w 23"/>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3" h="25">
                      <a:moveTo>
                        <a:pt x="22" y="13"/>
                      </a:moveTo>
                      <a:cubicBezTo>
                        <a:pt x="21" y="13"/>
                        <a:pt x="21" y="13"/>
                        <a:pt x="21" y="13"/>
                      </a:cubicBezTo>
                      <a:cubicBezTo>
                        <a:pt x="20" y="14"/>
                        <a:pt x="20" y="17"/>
                        <a:pt x="19" y="17"/>
                      </a:cubicBezTo>
                      <a:cubicBezTo>
                        <a:pt x="19" y="17"/>
                        <a:pt x="19" y="17"/>
                        <a:pt x="19" y="17"/>
                      </a:cubicBezTo>
                      <a:cubicBezTo>
                        <a:pt x="19" y="17"/>
                        <a:pt x="19" y="17"/>
                        <a:pt x="19" y="17"/>
                      </a:cubicBezTo>
                      <a:cubicBezTo>
                        <a:pt x="18" y="17"/>
                        <a:pt x="18" y="18"/>
                        <a:pt x="18" y="18"/>
                      </a:cubicBezTo>
                      <a:cubicBezTo>
                        <a:pt x="17" y="19"/>
                        <a:pt x="17" y="20"/>
                        <a:pt x="16" y="20"/>
                      </a:cubicBezTo>
                      <a:cubicBezTo>
                        <a:pt x="16" y="20"/>
                        <a:pt x="16" y="19"/>
                        <a:pt x="16" y="19"/>
                      </a:cubicBezTo>
                      <a:cubicBezTo>
                        <a:pt x="16" y="19"/>
                        <a:pt x="16" y="19"/>
                        <a:pt x="16" y="19"/>
                      </a:cubicBezTo>
                      <a:cubicBezTo>
                        <a:pt x="15" y="21"/>
                        <a:pt x="14" y="23"/>
                        <a:pt x="13" y="25"/>
                      </a:cubicBezTo>
                      <a:cubicBezTo>
                        <a:pt x="13" y="25"/>
                        <a:pt x="13" y="24"/>
                        <a:pt x="14" y="24"/>
                      </a:cubicBezTo>
                      <a:cubicBezTo>
                        <a:pt x="14" y="24"/>
                        <a:pt x="15" y="23"/>
                        <a:pt x="15" y="23"/>
                      </a:cubicBezTo>
                      <a:cubicBezTo>
                        <a:pt x="15" y="23"/>
                        <a:pt x="15" y="23"/>
                        <a:pt x="16" y="23"/>
                      </a:cubicBezTo>
                      <a:cubicBezTo>
                        <a:pt x="16" y="24"/>
                        <a:pt x="16" y="24"/>
                        <a:pt x="16" y="24"/>
                      </a:cubicBezTo>
                      <a:cubicBezTo>
                        <a:pt x="17" y="24"/>
                        <a:pt x="17" y="23"/>
                        <a:pt x="17" y="22"/>
                      </a:cubicBezTo>
                      <a:cubicBezTo>
                        <a:pt x="18" y="22"/>
                        <a:pt x="18" y="21"/>
                        <a:pt x="18" y="21"/>
                      </a:cubicBezTo>
                      <a:cubicBezTo>
                        <a:pt x="18" y="21"/>
                        <a:pt x="18" y="21"/>
                        <a:pt x="18" y="21"/>
                      </a:cubicBezTo>
                      <a:cubicBezTo>
                        <a:pt x="19" y="21"/>
                        <a:pt x="19" y="21"/>
                        <a:pt x="19" y="21"/>
                      </a:cubicBezTo>
                      <a:cubicBezTo>
                        <a:pt x="19" y="21"/>
                        <a:pt x="20" y="20"/>
                        <a:pt x="20" y="19"/>
                      </a:cubicBezTo>
                      <a:cubicBezTo>
                        <a:pt x="20" y="18"/>
                        <a:pt x="21" y="17"/>
                        <a:pt x="21" y="17"/>
                      </a:cubicBezTo>
                      <a:cubicBezTo>
                        <a:pt x="21" y="17"/>
                        <a:pt x="21" y="17"/>
                        <a:pt x="21" y="17"/>
                      </a:cubicBezTo>
                      <a:cubicBezTo>
                        <a:pt x="21" y="17"/>
                        <a:pt x="22" y="17"/>
                        <a:pt x="22" y="17"/>
                      </a:cubicBezTo>
                      <a:cubicBezTo>
                        <a:pt x="22" y="17"/>
                        <a:pt x="22" y="14"/>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moveTo>
                        <a:pt x="1" y="0"/>
                      </a:moveTo>
                      <a:cubicBezTo>
                        <a:pt x="1" y="1"/>
                        <a:pt x="1" y="1"/>
                        <a:pt x="1" y="2"/>
                      </a:cubicBezTo>
                      <a:cubicBezTo>
                        <a:pt x="1" y="2"/>
                        <a:pt x="0" y="3"/>
                        <a:pt x="0" y="3"/>
                      </a:cubicBezTo>
                      <a:cubicBezTo>
                        <a:pt x="0" y="4"/>
                        <a:pt x="1" y="5"/>
                        <a:pt x="1" y="6"/>
                      </a:cubicBezTo>
                      <a:cubicBezTo>
                        <a:pt x="1" y="7"/>
                        <a:pt x="1" y="7"/>
                        <a:pt x="1" y="7"/>
                      </a:cubicBezTo>
                      <a:cubicBezTo>
                        <a:pt x="0" y="8"/>
                        <a:pt x="0" y="8"/>
                        <a:pt x="0" y="9"/>
                      </a:cubicBezTo>
                      <a:cubicBezTo>
                        <a:pt x="0" y="10"/>
                        <a:pt x="1" y="11"/>
                        <a:pt x="1" y="12"/>
                      </a:cubicBezTo>
                      <a:cubicBezTo>
                        <a:pt x="1" y="12"/>
                        <a:pt x="1" y="12"/>
                        <a:pt x="1" y="12"/>
                      </a:cubicBezTo>
                      <a:cubicBezTo>
                        <a:pt x="1" y="13"/>
                        <a:pt x="1" y="13"/>
                        <a:pt x="1" y="13"/>
                      </a:cubicBezTo>
                      <a:cubicBezTo>
                        <a:pt x="1" y="14"/>
                        <a:pt x="2" y="15"/>
                        <a:pt x="2" y="15"/>
                      </a:cubicBezTo>
                      <a:cubicBezTo>
                        <a:pt x="3" y="15"/>
                        <a:pt x="3" y="14"/>
                        <a:pt x="3" y="14"/>
                      </a:cubicBezTo>
                      <a:cubicBezTo>
                        <a:pt x="3" y="13"/>
                        <a:pt x="3" y="13"/>
                        <a:pt x="3" y="12"/>
                      </a:cubicBezTo>
                      <a:cubicBezTo>
                        <a:pt x="3" y="11"/>
                        <a:pt x="1" y="11"/>
                        <a:pt x="2" y="8"/>
                      </a:cubicBezTo>
                      <a:cubicBezTo>
                        <a:pt x="2" y="7"/>
                        <a:pt x="0" y="6"/>
                        <a:pt x="1" y="3"/>
                      </a:cubicBezTo>
                      <a:cubicBezTo>
                        <a:pt x="1" y="2"/>
                        <a:pt x="1" y="1"/>
                        <a:pt x="1" y="0"/>
                      </a:cubicBezTo>
                      <a:cubicBezTo>
                        <a:pt x="1" y="0"/>
                        <a:pt x="1" y="0"/>
                        <a:pt x="1" y="0"/>
                      </a:cubicBezTo>
                    </a:path>
                  </a:pathLst>
                </a:custGeom>
                <a:solidFill>
                  <a:srgbClr val="A685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6" name="Freeform 9727">
                  <a:extLst>
                    <a:ext uri="{FF2B5EF4-FFF2-40B4-BE49-F238E27FC236}">
                      <a16:creationId xmlns:a16="http://schemas.microsoft.com/office/drawing/2014/main" id="{9B87E177-E2DA-A92C-7441-969472243F21}"/>
                    </a:ext>
                  </a:extLst>
                </p:cNvPr>
                <p:cNvSpPr>
                  <a:spLocks/>
                </p:cNvSpPr>
                <p:nvPr/>
              </p:nvSpPr>
              <p:spPr bwMode="auto">
                <a:xfrm>
                  <a:off x="4212" y="2445"/>
                  <a:ext cx="12" cy="9"/>
                </a:xfrm>
                <a:custGeom>
                  <a:avLst/>
                  <a:gdLst>
                    <a:gd name="T0" fmla="*/ 1 w 14"/>
                    <a:gd name="T1" fmla="*/ 0 h 11"/>
                    <a:gd name="T2" fmla="*/ 0 w 14"/>
                    <a:gd name="T3" fmla="*/ 1 h 11"/>
                    <a:gd name="T4" fmla="*/ 1 w 14"/>
                    <a:gd name="T5" fmla="*/ 2 h 11"/>
                    <a:gd name="T6" fmla="*/ 1 w 14"/>
                    <a:gd name="T7" fmla="*/ 2 h 11"/>
                    <a:gd name="T8" fmla="*/ 1 w 14"/>
                    <a:gd name="T9" fmla="*/ 2 h 11"/>
                    <a:gd name="T10" fmla="*/ 3 w 14"/>
                    <a:gd name="T11" fmla="*/ 2 h 11"/>
                    <a:gd name="T12" fmla="*/ 3 w 14"/>
                    <a:gd name="T13" fmla="*/ 2 h 11"/>
                    <a:gd name="T14" fmla="*/ 3 w 14"/>
                    <a:gd name="T15" fmla="*/ 2 h 11"/>
                    <a:gd name="T16" fmla="*/ 3 w 14"/>
                    <a:gd name="T17" fmla="*/ 4 h 11"/>
                    <a:gd name="T18" fmla="*/ 3 w 14"/>
                    <a:gd name="T19" fmla="*/ 4 h 11"/>
                    <a:gd name="T20" fmla="*/ 3 w 14"/>
                    <a:gd name="T21" fmla="*/ 4 h 11"/>
                    <a:gd name="T22" fmla="*/ 3 w 14"/>
                    <a:gd name="T23" fmla="*/ 4 h 11"/>
                    <a:gd name="T24" fmla="*/ 3 w 14"/>
                    <a:gd name="T25" fmla="*/ 5 h 11"/>
                    <a:gd name="T26" fmla="*/ 3 w 14"/>
                    <a:gd name="T27" fmla="*/ 5 h 11"/>
                    <a:gd name="T28" fmla="*/ 4 w 14"/>
                    <a:gd name="T29" fmla="*/ 5 h 11"/>
                    <a:gd name="T30" fmla="*/ 5 w 14"/>
                    <a:gd name="T31" fmla="*/ 5 h 11"/>
                    <a:gd name="T32" fmla="*/ 5 w 14"/>
                    <a:gd name="T33" fmla="*/ 5 h 11"/>
                    <a:gd name="T34" fmla="*/ 6 w 14"/>
                    <a:gd name="T35" fmla="*/ 5 h 11"/>
                    <a:gd name="T36" fmla="*/ 6 w 14"/>
                    <a:gd name="T37" fmla="*/ 5 h 11"/>
                    <a:gd name="T38" fmla="*/ 8 w 14"/>
                    <a:gd name="T39" fmla="*/ 2 h 11"/>
                    <a:gd name="T40" fmla="*/ 7 w 14"/>
                    <a:gd name="T41" fmla="*/ 2 h 11"/>
                    <a:gd name="T42" fmla="*/ 7 w 14"/>
                    <a:gd name="T43" fmla="*/ 2 h 11"/>
                    <a:gd name="T44" fmla="*/ 6 w 14"/>
                    <a:gd name="T45" fmla="*/ 3 h 11"/>
                    <a:gd name="T46" fmla="*/ 6 w 14"/>
                    <a:gd name="T47" fmla="*/ 2 h 11"/>
                    <a:gd name="T48" fmla="*/ 5 w 14"/>
                    <a:gd name="T49" fmla="*/ 2 h 11"/>
                    <a:gd name="T50" fmla="*/ 4 w 14"/>
                    <a:gd name="T51" fmla="*/ 2 h 11"/>
                    <a:gd name="T52" fmla="*/ 3 w 14"/>
                    <a:gd name="T53" fmla="*/ 3 h 11"/>
                    <a:gd name="T54" fmla="*/ 3 w 14"/>
                    <a:gd name="T55" fmla="*/ 2 h 11"/>
                    <a:gd name="T56" fmla="*/ 3 w 14"/>
                    <a:gd name="T57" fmla="*/ 2 h 11"/>
                    <a:gd name="T58" fmla="*/ 3 w 14"/>
                    <a:gd name="T59" fmla="*/ 2 h 11"/>
                    <a:gd name="T60" fmla="*/ 3 w 14"/>
                    <a:gd name="T61" fmla="*/ 2 h 11"/>
                    <a:gd name="T62" fmla="*/ 3 w 14"/>
                    <a:gd name="T63" fmla="*/ 2 h 11"/>
                    <a:gd name="T64" fmla="*/ 3 w 14"/>
                    <a:gd name="T65" fmla="*/ 2 h 11"/>
                    <a:gd name="T66" fmla="*/ 1 w 14"/>
                    <a:gd name="T67" fmla="*/ 0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 h="11">
                      <a:moveTo>
                        <a:pt x="1" y="0"/>
                      </a:moveTo>
                      <a:cubicBezTo>
                        <a:pt x="1" y="0"/>
                        <a:pt x="1" y="1"/>
                        <a:pt x="0" y="1"/>
                      </a:cubicBezTo>
                      <a:cubicBezTo>
                        <a:pt x="1" y="2"/>
                        <a:pt x="1" y="2"/>
                        <a:pt x="1" y="2"/>
                      </a:cubicBezTo>
                      <a:cubicBezTo>
                        <a:pt x="1" y="2"/>
                        <a:pt x="1" y="2"/>
                        <a:pt x="1" y="2"/>
                      </a:cubicBezTo>
                      <a:cubicBezTo>
                        <a:pt x="1" y="2"/>
                        <a:pt x="1" y="2"/>
                        <a:pt x="1" y="2"/>
                      </a:cubicBezTo>
                      <a:cubicBezTo>
                        <a:pt x="1" y="5"/>
                        <a:pt x="3" y="4"/>
                        <a:pt x="3" y="6"/>
                      </a:cubicBezTo>
                      <a:cubicBezTo>
                        <a:pt x="3" y="6"/>
                        <a:pt x="3" y="6"/>
                        <a:pt x="3" y="6"/>
                      </a:cubicBezTo>
                      <a:cubicBezTo>
                        <a:pt x="3" y="6"/>
                        <a:pt x="3" y="6"/>
                        <a:pt x="3" y="6"/>
                      </a:cubicBezTo>
                      <a:cubicBezTo>
                        <a:pt x="3" y="8"/>
                        <a:pt x="4" y="7"/>
                        <a:pt x="4" y="8"/>
                      </a:cubicBezTo>
                      <a:cubicBezTo>
                        <a:pt x="4" y="9"/>
                        <a:pt x="5" y="9"/>
                        <a:pt x="5" y="9"/>
                      </a:cubicBezTo>
                      <a:cubicBezTo>
                        <a:pt x="5" y="9"/>
                        <a:pt x="5" y="9"/>
                        <a:pt x="6" y="9"/>
                      </a:cubicBezTo>
                      <a:cubicBezTo>
                        <a:pt x="6" y="9"/>
                        <a:pt x="6" y="9"/>
                        <a:pt x="6" y="9"/>
                      </a:cubicBezTo>
                      <a:cubicBezTo>
                        <a:pt x="6" y="9"/>
                        <a:pt x="7" y="9"/>
                        <a:pt x="7" y="10"/>
                      </a:cubicBezTo>
                      <a:cubicBezTo>
                        <a:pt x="7" y="11"/>
                        <a:pt x="7" y="11"/>
                        <a:pt x="7" y="11"/>
                      </a:cubicBezTo>
                      <a:cubicBezTo>
                        <a:pt x="7" y="11"/>
                        <a:pt x="8" y="11"/>
                        <a:pt x="8" y="11"/>
                      </a:cubicBezTo>
                      <a:cubicBezTo>
                        <a:pt x="8" y="10"/>
                        <a:pt x="9" y="10"/>
                        <a:pt x="9" y="10"/>
                      </a:cubicBezTo>
                      <a:cubicBezTo>
                        <a:pt x="9" y="10"/>
                        <a:pt x="9" y="10"/>
                        <a:pt x="9" y="10"/>
                      </a:cubicBezTo>
                      <a:cubicBezTo>
                        <a:pt x="10" y="11"/>
                        <a:pt x="10" y="11"/>
                        <a:pt x="10" y="11"/>
                      </a:cubicBezTo>
                      <a:cubicBezTo>
                        <a:pt x="10" y="11"/>
                        <a:pt x="10" y="11"/>
                        <a:pt x="11" y="11"/>
                      </a:cubicBezTo>
                      <a:cubicBezTo>
                        <a:pt x="12" y="9"/>
                        <a:pt x="13" y="7"/>
                        <a:pt x="14" y="5"/>
                      </a:cubicBezTo>
                      <a:cubicBezTo>
                        <a:pt x="14" y="5"/>
                        <a:pt x="14" y="5"/>
                        <a:pt x="13" y="5"/>
                      </a:cubicBezTo>
                      <a:cubicBezTo>
                        <a:pt x="13" y="5"/>
                        <a:pt x="12" y="6"/>
                        <a:pt x="12" y="6"/>
                      </a:cubicBezTo>
                      <a:cubicBezTo>
                        <a:pt x="11" y="7"/>
                        <a:pt x="11" y="7"/>
                        <a:pt x="10" y="7"/>
                      </a:cubicBezTo>
                      <a:cubicBezTo>
                        <a:pt x="10" y="7"/>
                        <a:pt x="10" y="7"/>
                        <a:pt x="10" y="6"/>
                      </a:cubicBezTo>
                      <a:cubicBezTo>
                        <a:pt x="10" y="6"/>
                        <a:pt x="9" y="6"/>
                        <a:pt x="9" y="6"/>
                      </a:cubicBezTo>
                      <a:cubicBezTo>
                        <a:pt x="9" y="6"/>
                        <a:pt x="9" y="6"/>
                        <a:pt x="8" y="6"/>
                      </a:cubicBezTo>
                      <a:cubicBezTo>
                        <a:pt x="8" y="7"/>
                        <a:pt x="8" y="7"/>
                        <a:pt x="7" y="7"/>
                      </a:cubicBezTo>
                      <a:cubicBezTo>
                        <a:pt x="7" y="7"/>
                        <a:pt x="7" y="7"/>
                        <a:pt x="7" y="6"/>
                      </a:cubicBezTo>
                      <a:cubicBezTo>
                        <a:pt x="7" y="5"/>
                        <a:pt x="7" y="5"/>
                        <a:pt x="6" y="5"/>
                      </a:cubicBezTo>
                      <a:cubicBezTo>
                        <a:pt x="6" y="5"/>
                        <a:pt x="6" y="5"/>
                        <a:pt x="6" y="5"/>
                      </a:cubicBezTo>
                      <a:cubicBezTo>
                        <a:pt x="6" y="5"/>
                        <a:pt x="6" y="5"/>
                        <a:pt x="6" y="5"/>
                      </a:cubicBezTo>
                      <a:cubicBezTo>
                        <a:pt x="5" y="5"/>
                        <a:pt x="5" y="5"/>
                        <a:pt x="5" y="4"/>
                      </a:cubicBezTo>
                      <a:cubicBezTo>
                        <a:pt x="5" y="3"/>
                        <a:pt x="3" y="4"/>
                        <a:pt x="3" y="2"/>
                      </a:cubicBezTo>
                      <a:cubicBezTo>
                        <a:pt x="3" y="1"/>
                        <a:pt x="2" y="1"/>
                        <a:pt x="1" y="0"/>
                      </a:cubicBezTo>
                    </a:path>
                  </a:pathLst>
                </a:custGeom>
                <a:solidFill>
                  <a:srgbClr val="AB8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7" name="Freeform 9728">
                  <a:extLst>
                    <a:ext uri="{FF2B5EF4-FFF2-40B4-BE49-F238E27FC236}">
                      <a16:creationId xmlns:a16="http://schemas.microsoft.com/office/drawing/2014/main" id="{2E3FC9B1-01A4-7AC4-61DB-4EAD79E256DD}"/>
                    </a:ext>
                  </a:extLst>
                </p:cNvPr>
                <p:cNvSpPr>
                  <a:spLocks/>
                </p:cNvSpPr>
                <p:nvPr/>
              </p:nvSpPr>
              <p:spPr bwMode="auto">
                <a:xfrm>
                  <a:off x="4218" y="2426"/>
                  <a:ext cx="1" cy="3"/>
                </a:xfrm>
                <a:custGeom>
                  <a:avLst/>
                  <a:gdLst>
                    <a:gd name="T0" fmla="*/ 0 w 1"/>
                    <a:gd name="T1" fmla="*/ 0 h 3"/>
                    <a:gd name="T2" fmla="*/ 0 w 1"/>
                    <a:gd name="T3" fmla="*/ 0 h 3"/>
                    <a:gd name="T4" fmla="*/ 0 w 1"/>
                    <a:gd name="T5" fmla="*/ 3 h 3"/>
                    <a:gd name="T6" fmla="*/ 0 w 1"/>
                    <a:gd name="T7" fmla="*/ 3 h 3"/>
                    <a:gd name="T8" fmla="*/ 1 w 1"/>
                    <a:gd name="T9" fmla="*/ 2 h 3"/>
                    <a:gd name="T10" fmla="*/ 0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0"/>
                      </a:moveTo>
                      <a:cubicBezTo>
                        <a:pt x="0" y="0"/>
                        <a:pt x="0" y="0"/>
                        <a:pt x="0" y="0"/>
                      </a:cubicBezTo>
                      <a:cubicBezTo>
                        <a:pt x="1" y="0"/>
                        <a:pt x="0" y="2"/>
                        <a:pt x="0" y="3"/>
                      </a:cubicBezTo>
                      <a:cubicBezTo>
                        <a:pt x="0" y="3"/>
                        <a:pt x="0" y="3"/>
                        <a:pt x="0" y="3"/>
                      </a:cubicBezTo>
                      <a:cubicBezTo>
                        <a:pt x="0" y="3"/>
                        <a:pt x="1" y="3"/>
                        <a:pt x="1" y="2"/>
                      </a:cubicBezTo>
                      <a:cubicBezTo>
                        <a:pt x="1" y="1"/>
                        <a:pt x="0" y="0"/>
                        <a:pt x="0" y="0"/>
                      </a:cubicBezTo>
                    </a:path>
                  </a:pathLst>
                </a:custGeom>
                <a:solidFill>
                  <a:srgbClr val="BC9A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8" name="Freeform 9729">
                  <a:extLst>
                    <a:ext uri="{FF2B5EF4-FFF2-40B4-BE49-F238E27FC236}">
                      <a16:creationId xmlns:a16="http://schemas.microsoft.com/office/drawing/2014/main" id="{64F92DEA-AE0F-0D01-8117-2EA23713B702}"/>
                    </a:ext>
                  </a:extLst>
                </p:cNvPr>
                <p:cNvSpPr>
                  <a:spLocks/>
                </p:cNvSpPr>
                <p:nvPr/>
              </p:nvSpPr>
              <p:spPr bwMode="auto">
                <a:xfrm>
                  <a:off x="4219" y="2422"/>
                  <a:ext cx="2" cy="3"/>
                </a:xfrm>
                <a:custGeom>
                  <a:avLst/>
                  <a:gdLst>
                    <a:gd name="T0" fmla="*/ 1 w 2"/>
                    <a:gd name="T1" fmla="*/ 0 h 4"/>
                    <a:gd name="T2" fmla="*/ 2 w 2"/>
                    <a:gd name="T3" fmla="*/ 2 h 4"/>
                    <a:gd name="T4" fmla="*/ 2 w 2"/>
                    <a:gd name="T5" fmla="*/ 2 h 4"/>
                    <a:gd name="T6" fmla="*/ 1 w 2"/>
                    <a:gd name="T7" fmla="*/ 0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0" y="1"/>
                        <a:pt x="1" y="4"/>
                        <a:pt x="2" y="4"/>
                      </a:cubicBezTo>
                      <a:cubicBezTo>
                        <a:pt x="2" y="4"/>
                        <a:pt x="2" y="4"/>
                        <a:pt x="2" y="4"/>
                      </a:cubicBezTo>
                      <a:cubicBezTo>
                        <a:pt x="2" y="3"/>
                        <a:pt x="1" y="1"/>
                        <a:pt x="1" y="0"/>
                      </a:cubicBezTo>
                      <a:cubicBezTo>
                        <a:pt x="1" y="0"/>
                        <a:pt x="1" y="0"/>
                        <a:pt x="1" y="0"/>
                      </a:cubicBezTo>
                    </a:path>
                  </a:pathLst>
                </a:custGeom>
                <a:solidFill>
                  <a:srgbClr val="BC9A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49" name="Freeform 9730">
                  <a:extLst>
                    <a:ext uri="{FF2B5EF4-FFF2-40B4-BE49-F238E27FC236}">
                      <a16:creationId xmlns:a16="http://schemas.microsoft.com/office/drawing/2014/main" id="{FB02679C-B8D8-D136-39AD-E5B4219027EA}"/>
                    </a:ext>
                  </a:extLst>
                </p:cNvPr>
                <p:cNvSpPr>
                  <a:spLocks/>
                </p:cNvSpPr>
                <p:nvPr/>
              </p:nvSpPr>
              <p:spPr bwMode="auto">
                <a:xfrm>
                  <a:off x="4220" y="2429"/>
                  <a:ext cx="2" cy="4"/>
                </a:xfrm>
                <a:custGeom>
                  <a:avLst/>
                  <a:gdLst>
                    <a:gd name="T0" fmla="*/ 0 w 2"/>
                    <a:gd name="T1" fmla="*/ 0 h 4"/>
                    <a:gd name="T2" fmla="*/ 0 w 2"/>
                    <a:gd name="T3" fmla="*/ 0 h 4"/>
                    <a:gd name="T4" fmla="*/ 0 w 2"/>
                    <a:gd name="T5" fmla="*/ 1 h 4"/>
                    <a:gd name="T6" fmla="*/ 0 w 2"/>
                    <a:gd name="T7" fmla="*/ 1 h 4"/>
                    <a:gd name="T8" fmla="*/ 1 w 2"/>
                    <a:gd name="T9" fmla="*/ 4 h 4"/>
                    <a:gd name="T10" fmla="*/ 1 w 2"/>
                    <a:gd name="T11" fmla="*/ 0 h 4"/>
                    <a:gd name="T12" fmla="*/ 0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0" y="0"/>
                      </a:moveTo>
                      <a:cubicBezTo>
                        <a:pt x="0" y="0"/>
                        <a:pt x="0" y="0"/>
                        <a:pt x="0" y="0"/>
                      </a:cubicBezTo>
                      <a:cubicBezTo>
                        <a:pt x="0" y="1"/>
                        <a:pt x="0" y="1"/>
                        <a:pt x="0" y="1"/>
                      </a:cubicBezTo>
                      <a:cubicBezTo>
                        <a:pt x="0" y="1"/>
                        <a:pt x="0" y="1"/>
                        <a:pt x="0" y="1"/>
                      </a:cubicBezTo>
                      <a:cubicBezTo>
                        <a:pt x="1" y="1"/>
                        <a:pt x="1" y="3"/>
                        <a:pt x="1" y="4"/>
                      </a:cubicBezTo>
                      <a:cubicBezTo>
                        <a:pt x="2" y="3"/>
                        <a:pt x="2" y="1"/>
                        <a:pt x="1" y="0"/>
                      </a:cubicBezTo>
                      <a:cubicBezTo>
                        <a:pt x="1" y="0"/>
                        <a:pt x="1" y="0"/>
                        <a:pt x="0" y="0"/>
                      </a:cubicBezTo>
                    </a:path>
                  </a:pathLst>
                </a:custGeom>
                <a:solidFill>
                  <a:srgbClr val="C0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0" name="Freeform 9731">
                  <a:extLst>
                    <a:ext uri="{FF2B5EF4-FFF2-40B4-BE49-F238E27FC236}">
                      <a16:creationId xmlns:a16="http://schemas.microsoft.com/office/drawing/2014/main" id="{6FE6D541-7368-E424-7F69-61BE5CF5B42A}"/>
                    </a:ext>
                  </a:extLst>
                </p:cNvPr>
                <p:cNvSpPr>
                  <a:spLocks noEditPoints="1"/>
                </p:cNvSpPr>
                <p:nvPr/>
              </p:nvSpPr>
              <p:spPr bwMode="auto">
                <a:xfrm>
                  <a:off x="4224" y="2424"/>
                  <a:ext cx="1" cy="5"/>
                </a:xfrm>
                <a:custGeom>
                  <a:avLst/>
                  <a:gdLst>
                    <a:gd name="T0" fmla="*/ 1 w 2"/>
                    <a:gd name="T1" fmla="*/ 0 h 6"/>
                    <a:gd name="T2" fmla="*/ 0 w 2"/>
                    <a:gd name="T3" fmla="*/ 2 h 6"/>
                    <a:gd name="T4" fmla="*/ 1 w 2"/>
                    <a:gd name="T5" fmla="*/ 3 h 6"/>
                    <a:gd name="T6" fmla="*/ 1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1" y="0"/>
                        <a:pt x="0" y="1"/>
                        <a:pt x="0" y="2"/>
                      </a:cubicBezTo>
                      <a:cubicBezTo>
                        <a:pt x="0" y="3"/>
                        <a:pt x="1" y="6"/>
                        <a:pt x="1" y="6"/>
                      </a:cubicBezTo>
                      <a:cubicBezTo>
                        <a:pt x="1" y="6"/>
                        <a:pt x="1" y="5"/>
                        <a:pt x="1" y="5"/>
                      </a:cubicBezTo>
                      <a:cubicBezTo>
                        <a:pt x="2" y="5"/>
                        <a:pt x="1" y="4"/>
                        <a:pt x="1" y="4"/>
                      </a:cubicBezTo>
                      <a:cubicBezTo>
                        <a:pt x="1" y="3"/>
                        <a:pt x="1"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C0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1" name="Freeform 9732">
                  <a:extLst>
                    <a:ext uri="{FF2B5EF4-FFF2-40B4-BE49-F238E27FC236}">
                      <a16:creationId xmlns:a16="http://schemas.microsoft.com/office/drawing/2014/main" id="{062D1EDD-A31C-B03F-0A4C-3F7699852D27}"/>
                    </a:ext>
                  </a:extLst>
                </p:cNvPr>
                <p:cNvSpPr>
                  <a:spLocks/>
                </p:cNvSpPr>
                <p:nvPr/>
              </p:nvSpPr>
              <p:spPr bwMode="auto">
                <a:xfrm>
                  <a:off x="4222" y="2420"/>
                  <a:ext cx="1" cy="1"/>
                </a:xfrm>
                <a:custGeom>
                  <a:avLst/>
                  <a:gdLst>
                    <a:gd name="T0" fmla="*/ 0 w 1"/>
                    <a:gd name="T1" fmla="*/ 0 h 1"/>
                    <a:gd name="T2" fmla="*/ 0 w 1"/>
                    <a:gd name="T3" fmla="*/ 1 h 1"/>
                    <a:gd name="T4" fmla="*/ 0 w 1"/>
                    <a:gd name="T5" fmla="*/ 1 h 1"/>
                    <a:gd name="T6" fmla="*/ 0 w 1"/>
                    <a:gd name="T7" fmla="*/ 1 h 1"/>
                    <a:gd name="T8" fmla="*/ 1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1"/>
                      </a:cubicBezTo>
                      <a:cubicBezTo>
                        <a:pt x="0" y="1"/>
                        <a:pt x="0" y="1"/>
                        <a:pt x="0" y="1"/>
                      </a:cubicBezTo>
                      <a:cubicBezTo>
                        <a:pt x="0" y="1"/>
                        <a:pt x="0" y="1"/>
                        <a:pt x="0" y="1"/>
                      </a:cubicBezTo>
                      <a:cubicBezTo>
                        <a:pt x="1" y="1"/>
                        <a:pt x="1" y="0"/>
                        <a:pt x="1" y="0"/>
                      </a:cubicBezTo>
                      <a:cubicBezTo>
                        <a:pt x="1" y="0"/>
                        <a:pt x="0" y="0"/>
                        <a:pt x="0" y="0"/>
                      </a:cubicBezTo>
                    </a:path>
                  </a:pathLst>
                </a:custGeom>
                <a:solidFill>
                  <a:srgbClr val="BC9A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2" name="Freeform 9733">
                  <a:extLst>
                    <a:ext uri="{FF2B5EF4-FFF2-40B4-BE49-F238E27FC236}">
                      <a16:creationId xmlns:a16="http://schemas.microsoft.com/office/drawing/2014/main" id="{353DB15C-0690-B61E-DB8C-E9F30DD602D6}"/>
                    </a:ext>
                  </a:extLst>
                </p:cNvPr>
                <p:cNvSpPr>
                  <a:spLocks/>
                </p:cNvSpPr>
                <p:nvPr/>
              </p:nvSpPr>
              <p:spPr bwMode="auto">
                <a:xfrm>
                  <a:off x="4222" y="2420"/>
                  <a:ext cx="2" cy="3"/>
                </a:xfrm>
                <a:custGeom>
                  <a:avLst/>
                  <a:gdLst>
                    <a:gd name="T0" fmla="*/ 1 w 2"/>
                    <a:gd name="T1" fmla="*/ 0 h 3"/>
                    <a:gd name="T2" fmla="*/ 0 w 2"/>
                    <a:gd name="T3" fmla="*/ 1 h 3"/>
                    <a:gd name="T4" fmla="*/ 1 w 2"/>
                    <a:gd name="T5" fmla="*/ 3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1" y="0"/>
                        <a:pt x="1" y="1"/>
                        <a:pt x="0" y="1"/>
                      </a:cubicBezTo>
                      <a:cubicBezTo>
                        <a:pt x="1" y="1"/>
                        <a:pt x="1" y="2"/>
                        <a:pt x="1" y="3"/>
                      </a:cubicBezTo>
                      <a:cubicBezTo>
                        <a:pt x="2" y="2"/>
                        <a:pt x="1" y="1"/>
                        <a:pt x="1" y="0"/>
                      </a:cubicBezTo>
                    </a:path>
                  </a:pathLst>
                </a:custGeom>
                <a:solidFill>
                  <a:srgbClr val="C0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3" name="Freeform 9734">
                  <a:extLst>
                    <a:ext uri="{FF2B5EF4-FFF2-40B4-BE49-F238E27FC236}">
                      <a16:creationId xmlns:a16="http://schemas.microsoft.com/office/drawing/2014/main" id="{9B88BE9E-D8F4-5B04-796D-B2EB003518B9}"/>
                    </a:ext>
                  </a:extLst>
                </p:cNvPr>
                <p:cNvSpPr>
                  <a:spLocks/>
                </p:cNvSpPr>
                <p:nvPr/>
              </p:nvSpPr>
              <p:spPr bwMode="auto">
                <a:xfrm>
                  <a:off x="4222" y="2421"/>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C9A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4" name="Freeform 9735">
                  <a:extLst>
                    <a:ext uri="{FF2B5EF4-FFF2-40B4-BE49-F238E27FC236}">
                      <a16:creationId xmlns:a16="http://schemas.microsoft.com/office/drawing/2014/main" id="{499863D4-441B-4DAF-F5FC-4386E7F4B22A}"/>
                    </a:ext>
                  </a:extLst>
                </p:cNvPr>
                <p:cNvSpPr>
                  <a:spLocks noEditPoints="1"/>
                </p:cNvSpPr>
                <p:nvPr/>
              </p:nvSpPr>
              <p:spPr bwMode="auto">
                <a:xfrm>
                  <a:off x="4219" y="2437"/>
                  <a:ext cx="2" cy="3"/>
                </a:xfrm>
                <a:custGeom>
                  <a:avLst/>
                  <a:gdLst>
                    <a:gd name="T0" fmla="*/ 1 w 2"/>
                    <a:gd name="T1" fmla="*/ 0 h 4"/>
                    <a:gd name="T2" fmla="*/ 1 w 2"/>
                    <a:gd name="T3" fmla="*/ 2 h 4"/>
                    <a:gd name="T4" fmla="*/ 2 w 2"/>
                    <a:gd name="T5" fmla="*/ 2 h 4"/>
                    <a:gd name="T6" fmla="*/ 2 w 2"/>
                    <a:gd name="T7" fmla="*/ 2 h 4"/>
                    <a:gd name="T8" fmla="*/ 1 w 2"/>
                    <a:gd name="T9" fmla="*/ 0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0"/>
                      </a:moveTo>
                      <a:cubicBezTo>
                        <a:pt x="1" y="0"/>
                        <a:pt x="1" y="1"/>
                        <a:pt x="1" y="2"/>
                      </a:cubicBezTo>
                      <a:cubicBezTo>
                        <a:pt x="1" y="3"/>
                        <a:pt x="1" y="4"/>
                        <a:pt x="2" y="4"/>
                      </a:cubicBezTo>
                      <a:cubicBezTo>
                        <a:pt x="2" y="4"/>
                        <a:pt x="2" y="4"/>
                        <a:pt x="2" y="4"/>
                      </a:cubicBezTo>
                      <a:cubicBezTo>
                        <a:pt x="2" y="3"/>
                        <a:pt x="0" y="2"/>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0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5" name="Freeform 9736">
                  <a:extLst>
                    <a:ext uri="{FF2B5EF4-FFF2-40B4-BE49-F238E27FC236}">
                      <a16:creationId xmlns:a16="http://schemas.microsoft.com/office/drawing/2014/main" id="{39837935-5079-E152-6866-54B8C1D536D4}"/>
                    </a:ext>
                  </a:extLst>
                </p:cNvPr>
                <p:cNvSpPr>
                  <a:spLocks noEditPoints="1"/>
                </p:cNvSpPr>
                <p:nvPr/>
              </p:nvSpPr>
              <p:spPr bwMode="auto">
                <a:xfrm>
                  <a:off x="4224" y="2434"/>
                  <a:ext cx="1" cy="4"/>
                </a:xfrm>
                <a:custGeom>
                  <a:avLst/>
                  <a:gdLst>
                    <a:gd name="T0" fmla="*/ 1 w 2"/>
                    <a:gd name="T1" fmla="*/ 0 h 5"/>
                    <a:gd name="T2" fmla="*/ 0 w 2"/>
                    <a:gd name="T3" fmla="*/ 1 h 5"/>
                    <a:gd name="T4" fmla="*/ 1 w 2"/>
                    <a:gd name="T5" fmla="*/ 0 h 5"/>
                    <a:gd name="T6" fmla="*/ 1 w 2"/>
                    <a:gd name="T7" fmla="*/ 0 h 5"/>
                    <a:gd name="T8" fmla="*/ 1 w 2"/>
                    <a:gd name="T9" fmla="*/ 0 h 5"/>
                    <a:gd name="T10" fmla="*/ 1 w 2"/>
                    <a:gd name="T11" fmla="*/ 0 h 5"/>
                    <a:gd name="T12" fmla="*/ 1 w 2"/>
                    <a:gd name="T13" fmla="*/ 2 h 5"/>
                    <a:gd name="T14" fmla="*/ 1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1" y="0"/>
                      </a:moveTo>
                      <a:cubicBezTo>
                        <a:pt x="0" y="1"/>
                        <a:pt x="0" y="1"/>
                        <a:pt x="0" y="1"/>
                      </a:cubicBezTo>
                      <a:cubicBezTo>
                        <a:pt x="0" y="1"/>
                        <a:pt x="1" y="1"/>
                        <a:pt x="1" y="0"/>
                      </a:cubicBezTo>
                      <a:cubicBezTo>
                        <a:pt x="1" y="0"/>
                        <a:pt x="1" y="0"/>
                        <a:pt x="1" y="0"/>
                      </a:cubicBezTo>
                      <a:moveTo>
                        <a:pt x="1" y="0"/>
                      </a:moveTo>
                      <a:cubicBezTo>
                        <a:pt x="1" y="0"/>
                        <a:pt x="1" y="0"/>
                        <a:pt x="1" y="0"/>
                      </a:cubicBezTo>
                      <a:cubicBezTo>
                        <a:pt x="1" y="1"/>
                        <a:pt x="1" y="2"/>
                        <a:pt x="1" y="3"/>
                      </a:cubicBezTo>
                      <a:cubicBezTo>
                        <a:pt x="1" y="3"/>
                        <a:pt x="1" y="4"/>
                        <a:pt x="1" y="5"/>
                      </a:cubicBezTo>
                      <a:cubicBezTo>
                        <a:pt x="1" y="4"/>
                        <a:pt x="2" y="0"/>
                        <a:pt x="1" y="0"/>
                      </a:cubicBezTo>
                    </a:path>
                  </a:pathLst>
                </a:custGeom>
                <a:solidFill>
                  <a:srgbClr val="C0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6" name="Freeform 9737">
                  <a:extLst>
                    <a:ext uri="{FF2B5EF4-FFF2-40B4-BE49-F238E27FC236}">
                      <a16:creationId xmlns:a16="http://schemas.microsoft.com/office/drawing/2014/main" id="{73F4AD37-9459-41CA-E504-1DB7043E7F05}"/>
                    </a:ext>
                  </a:extLst>
                </p:cNvPr>
                <p:cNvSpPr>
                  <a:spLocks/>
                </p:cNvSpPr>
                <p:nvPr/>
              </p:nvSpPr>
              <p:spPr bwMode="auto">
                <a:xfrm>
                  <a:off x="4228" y="2428"/>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7" name="Freeform 9738">
                  <a:extLst>
                    <a:ext uri="{FF2B5EF4-FFF2-40B4-BE49-F238E27FC236}">
                      <a16:creationId xmlns:a16="http://schemas.microsoft.com/office/drawing/2014/main" id="{60C44D8E-2A13-9AC3-8A04-0A10FF19A91C}"/>
                    </a:ext>
                  </a:extLst>
                </p:cNvPr>
                <p:cNvSpPr>
                  <a:spLocks/>
                </p:cNvSpPr>
                <p:nvPr/>
              </p:nvSpPr>
              <p:spPr bwMode="auto">
                <a:xfrm>
                  <a:off x="4227" y="2428"/>
                  <a:ext cx="2" cy="4"/>
                </a:xfrm>
                <a:custGeom>
                  <a:avLst/>
                  <a:gdLst>
                    <a:gd name="T0" fmla="*/ 1 w 3"/>
                    <a:gd name="T1" fmla="*/ 0 h 5"/>
                    <a:gd name="T2" fmla="*/ 1 w 3"/>
                    <a:gd name="T3" fmla="*/ 2 h 5"/>
                    <a:gd name="T4" fmla="*/ 1 w 3"/>
                    <a:gd name="T5" fmla="*/ 2 h 5"/>
                    <a:gd name="T6" fmla="*/ 1 w 3"/>
                    <a:gd name="T7" fmla="*/ 1 h 5"/>
                    <a:gd name="T8" fmla="*/ 1 w 3"/>
                    <a:gd name="T9" fmla="*/ 0 h 5"/>
                    <a:gd name="T10" fmla="*/ 1 w 3"/>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5">
                      <a:moveTo>
                        <a:pt x="1" y="0"/>
                      </a:moveTo>
                      <a:cubicBezTo>
                        <a:pt x="0" y="2"/>
                        <a:pt x="1" y="5"/>
                        <a:pt x="3" y="5"/>
                      </a:cubicBezTo>
                      <a:cubicBezTo>
                        <a:pt x="3" y="5"/>
                        <a:pt x="3" y="5"/>
                        <a:pt x="3" y="5"/>
                      </a:cubicBezTo>
                      <a:cubicBezTo>
                        <a:pt x="2" y="4"/>
                        <a:pt x="2" y="2"/>
                        <a:pt x="1" y="1"/>
                      </a:cubicBezTo>
                      <a:cubicBezTo>
                        <a:pt x="1" y="0"/>
                        <a:pt x="1" y="0"/>
                        <a:pt x="1" y="0"/>
                      </a:cubicBezTo>
                      <a:cubicBezTo>
                        <a:pt x="1" y="0"/>
                        <a:pt x="1" y="0"/>
                        <a:pt x="1" y="0"/>
                      </a:cubicBezTo>
                    </a:path>
                  </a:pathLst>
                </a:custGeom>
                <a:solidFill>
                  <a:srgbClr val="C1C3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8" name="Freeform 9739">
                  <a:extLst>
                    <a:ext uri="{FF2B5EF4-FFF2-40B4-BE49-F238E27FC236}">
                      <a16:creationId xmlns:a16="http://schemas.microsoft.com/office/drawing/2014/main" id="{955F3D7E-E705-D78E-D5F0-F9C6C26175FD}"/>
                    </a:ext>
                  </a:extLst>
                </p:cNvPr>
                <p:cNvSpPr>
                  <a:spLocks/>
                </p:cNvSpPr>
                <p:nvPr/>
              </p:nvSpPr>
              <p:spPr bwMode="auto">
                <a:xfrm>
                  <a:off x="4227" y="2423"/>
                  <a:ext cx="1" cy="2"/>
                </a:xfrm>
                <a:custGeom>
                  <a:avLst/>
                  <a:gdLst>
                    <a:gd name="T0" fmla="*/ 0 w 1"/>
                    <a:gd name="T1" fmla="*/ 0 h 3"/>
                    <a:gd name="T2" fmla="*/ 0 w 1"/>
                    <a:gd name="T3" fmla="*/ 0 h 3"/>
                    <a:gd name="T4" fmla="*/ 0 w 1"/>
                    <a:gd name="T5" fmla="*/ 0 h 3"/>
                    <a:gd name="T6" fmla="*/ 1 w 1"/>
                    <a:gd name="T7" fmla="*/ 1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0"/>
                        <a:pt x="0" y="0"/>
                        <a:pt x="0" y="0"/>
                      </a:cubicBezTo>
                      <a:cubicBezTo>
                        <a:pt x="0" y="0"/>
                        <a:pt x="0" y="0"/>
                        <a:pt x="0" y="0"/>
                      </a:cubicBezTo>
                      <a:cubicBezTo>
                        <a:pt x="1" y="0"/>
                        <a:pt x="0" y="2"/>
                        <a:pt x="1" y="3"/>
                      </a:cubicBezTo>
                      <a:cubicBezTo>
                        <a:pt x="1" y="2"/>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59" name="Freeform 9740">
                  <a:extLst>
                    <a:ext uri="{FF2B5EF4-FFF2-40B4-BE49-F238E27FC236}">
                      <a16:creationId xmlns:a16="http://schemas.microsoft.com/office/drawing/2014/main" id="{F55937FC-BB32-F083-1BB9-0BB135BE0720}"/>
                    </a:ext>
                  </a:extLst>
                </p:cNvPr>
                <p:cNvSpPr>
                  <a:spLocks/>
                </p:cNvSpPr>
                <p:nvPr/>
              </p:nvSpPr>
              <p:spPr bwMode="auto">
                <a:xfrm>
                  <a:off x="4224" y="2439"/>
                  <a:ext cx="2" cy="3"/>
                </a:xfrm>
                <a:custGeom>
                  <a:avLst/>
                  <a:gdLst>
                    <a:gd name="T0" fmla="*/ 1 w 3"/>
                    <a:gd name="T1" fmla="*/ 0 h 3"/>
                    <a:gd name="T2" fmla="*/ 1 w 3"/>
                    <a:gd name="T3" fmla="*/ 3 h 3"/>
                    <a:gd name="T4" fmla="*/ 1 w 3"/>
                    <a:gd name="T5" fmla="*/ 2 h 3"/>
                    <a:gd name="T6" fmla="*/ 1 w 3"/>
                    <a:gd name="T7" fmla="*/ 2 h 3"/>
                    <a:gd name="T8" fmla="*/ 1 w 3"/>
                    <a:gd name="T9" fmla="*/ 1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1" y="0"/>
                      </a:moveTo>
                      <a:cubicBezTo>
                        <a:pt x="0" y="1"/>
                        <a:pt x="1" y="3"/>
                        <a:pt x="2" y="3"/>
                      </a:cubicBezTo>
                      <a:cubicBezTo>
                        <a:pt x="2" y="3"/>
                        <a:pt x="2" y="3"/>
                        <a:pt x="3" y="2"/>
                      </a:cubicBezTo>
                      <a:cubicBezTo>
                        <a:pt x="2" y="2"/>
                        <a:pt x="2" y="2"/>
                        <a:pt x="2" y="2"/>
                      </a:cubicBezTo>
                      <a:cubicBezTo>
                        <a:pt x="1" y="2"/>
                        <a:pt x="1" y="2"/>
                        <a:pt x="1" y="1"/>
                      </a:cubicBezTo>
                      <a:cubicBezTo>
                        <a:pt x="1" y="0"/>
                        <a:pt x="1" y="0"/>
                        <a:pt x="1" y="0"/>
                      </a:cubicBezTo>
                    </a:path>
                  </a:pathLst>
                </a:custGeom>
                <a:solidFill>
                  <a:srgbClr val="C0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0" name="Freeform 9741">
                  <a:extLst>
                    <a:ext uri="{FF2B5EF4-FFF2-40B4-BE49-F238E27FC236}">
                      <a16:creationId xmlns:a16="http://schemas.microsoft.com/office/drawing/2014/main" id="{7F64540F-DEEE-5E14-F813-F6681EFE8072}"/>
                    </a:ext>
                  </a:extLst>
                </p:cNvPr>
                <p:cNvSpPr>
                  <a:spLocks noEditPoints="1"/>
                </p:cNvSpPr>
                <p:nvPr/>
              </p:nvSpPr>
              <p:spPr bwMode="auto">
                <a:xfrm>
                  <a:off x="4228" y="2436"/>
                  <a:ext cx="1" cy="4"/>
                </a:xfrm>
                <a:custGeom>
                  <a:avLst/>
                  <a:gdLst>
                    <a:gd name="T0" fmla="*/ 0 w 1"/>
                    <a:gd name="T1" fmla="*/ 2 h 5"/>
                    <a:gd name="T2" fmla="*/ 0 w 1"/>
                    <a:gd name="T3" fmla="*/ 2 h 5"/>
                    <a:gd name="T4" fmla="*/ 0 w 1"/>
                    <a:gd name="T5" fmla="*/ 2 h 5"/>
                    <a:gd name="T6" fmla="*/ 0 w 1"/>
                    <a:gd name="T7" fmla="*/ 0 h 5"/>
                    <a:gd name="T8" fmla="*/ 0 w 1"/>
                    <a:gd name="T9" fmla="*/ 2 h 5"/>
                    <a:gd name="T10" fmla="*/ 1 w 1"/>
                    <a:gd name="T11" fmla="*/ 2 h 5"/>
                    <a:gd name="T12" fmla="*/ 0 w 1"/>
                    <a:gd name="T13" fmla="*/ 0 h 5"/>
                    <a:gd name="T14" fmla="*/ 0 w 1"/>
                    <a:gd name="T15" fmla="*/ 0 h 5"/>
                    <a:gd name="T16" fmla="*/ 0 w 1"/>
                    <a:gd name="T17" fmla="*/ 0 h 5"/>
                    <a:gd name="T18" fmla="*/ 0 w 1"/>
                    <a:gd name="T19" fmla="*/ 0 h 5"/>
                    <a:gd name="T20" fmla="*/ 0 w 1"/>
                    <a:gd name="T21" fmla="*/ 0 h 5"/>
                    <a:gd name="T22" fmla="*/ 0 w 1"/>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5">
                      <a:moveTo>
                        <a:pt x="0" y="4"/>
                      </a:moveTo>
                      <a:cubicBezTo>
                        <a:pt x="0" y="4"/>
                        <a:pt x="0" y="5"/>
                        <a:pt x="0" y="5"/>
                      </a:cubicBezTo>
                      <a:cubicBezTo>
                        <a:pt x="0" y="5"/>
                        <a:pt x="0" y="4"/>
                        <a:pt x="0" y="4"/>
                      </a:cubicBezTo>
                      <a:moveTo>
                        <a:pt x="0" y="0"/>
                      </a:moveTo>
                      <a:cubicBezTo>
                        <a:pt x="1" y="0"/>
                        <a:pt x="1" y="3"/>
                        <a:pt x="0" y="4"/>
                      </a:cubicBezTo>
                      <a:cubicBezTo>
                        <a:pt x="0" y="4"/>
                        <a:pt x="1" y="3"/>
                        <a:pt x="1" y="3"/>
                      </a:cubicBezTo>
                      <a:cubicBezTo>
                        <a:pt x="1" y="1"/>
                        <a:pt x="1" y="1"/>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C0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1" name="Freeform 9742">
                  <a:extLst>
                    <a:ext uri="{FF2B5EF4-FFF2-40B4-BE49-F238E27FC236}">
                      <a16:creationId xmlns:a16="http://schemas.microsoft.com/office/drawing/2014/main" id="{CC01A000-78F2-A343-A173-25F64BD07DD8}"/>
                    </a:ext>
                  </a:extLst>
                </p:cNvPr>
                <p:cNvSpPr>
                  <a:spLocks noEditPoints="1"/>
                </p:cNvSpPr>
                <p:nvPr/>
              </p:nvSpPr>
              <p:spPr bwMode="auto">
                <a:xfrm>
                  <a:off x="4230" y="2434"/>
                  <a:ext cx="1" cy="1"/>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1"/>
                      </a:moveTo>
                      <a:cubicBezTo>
                        <a:pt x="0" y="1"/>
                        <a:pt x="0" y="1"/>
                        <a:pt x="0" y="1"/>
                      </a:cubicBezTo>
                      <a:cubicBezTo>
                        <a:pt x="0" y="1"/>
                        <a:pt x="0" y="1"/>
                        <a:pt x="0" y="1"/>
                      </a:cubicBezTo>
                      <a:moveTo>
                        <a:pt x="0" y="0"/>
                      </a:moveTo>
                      <a:cubicBezTo>
                        <a:pt x="0" y="0"/>
                        <a:pt x="0" y="0"/>
                        <a:pt x="0" y="0"/>
                      </a:cubicBezTo>
                      <a:cubicBezTo>
                        <a:pt x="0" y="0"/>
                        <a:pt x="0" y="0"/>
                        <a:pt x="0" y="1"/>
                      </a:cubicBezTo>
                      <a:cubicBezTo>
                        <a:pt x="0" y="0"/>
                        <a:pt x="0" y="0"/>
                        <a:pt x="0" y="0"/>
                      </a:cubicBezTo>
                    </a:path>
                  </a:pathLst>
                </a:custGeom>
                <a:solidFill>
                  <a:srgbClr val="C1C3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2" name="Freeform 9743">
                  <a:extLst>
                    <a:ext uri="{FF2B5EF4-FFF2-40B4-BE49-F238E27FC236}">
                      <a16:creationId xmlns:a16="http://schemas.microsoft.com/office/drawing/2014/main" id="{BFAFA06C-6C4E-A0BF-E3A8-11DF0E57A1F2}"/>
                    </a:ext>
                  </a:extLst>
                </p:cNvPr>
                <p:cNvSpPr>
                  <a:spLocks/>
                </p:cNvSpPr>
                <p:nvPr/>
              </p:nvSpPr>
              <p:spPr bwMode="auto">
                <a:xfrm>
                  <a:off x="4229" y="2435"/>
                  <a:ext cx="1" cy="3"/>
                </a:xfrm>
                <a:custGeom>
                  <a:avLst/>
                  <a:gdLst>
                    <a:gd name="T0" fmla="*/ 1 w 1"/>
                    <a:gd name="T1" fmla="*/ 0 h 3"/>
                    <a:gd name="T2" fmla="*/ 1 w 1"/>
                    <a:gd name="T3" fmla="*/ 3 h 3"/>
                    <a:gd name="T4" fmla="*/ 1 w 1"/>
                    <a:gd name="T5" fmla="*/ 0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1" y="1"/>
                        <a:pt x="0" y="2"/>
                        <a:pt x="1" y="3"/>
                      </a:cubicBezTo>
                      <a:cubicBezTo>
                        <a:pt x="1" y="2"/>
                        <a:pt x="1" y="1"/>
                        <a:pt x="1" y="0"/>
                      </a:cubicBezTo>
                      <a:cubicBezTo>
                        <a:pt x="1" y="0"/>
                        <a:pt x="1" y="0"/>
                        <a:pt x="1" y="0"/>
                      </a:cubicBezTo>
                    </a:path>
                  </a:pathLst>
                </a:custGeom>
                <a:solidFill>
                  <a:srgbClr val="C0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3" name="Freeform 9744">
                  <a:extLst>
                    <a:ext uri="{FF2B5EF4-FFF2-40B4-BE49-F238E27FC236}">
                      <a16:creationId xmlns:a16="http://schemas.microsoft.com/office/drawing/2014/main" id="{9D0B9A94-7D4A-B146-3712-6351D055CF92}"/>
                    </a:ext>
                  </a:extLst>
                </p:cNvPr>
                <p:cNvSpPr>
                  <a:spLocks/>
                </p:cNvSpPr>
                <p:nvPr/>
              </p:nvSpPr>
              <p:spPr bwMode="auto">
                <a:xfrm>
                  <a:off x="4230" y="2434"/>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0" y="1"/>
                      </a:cubicBezTo>
                      <a:cubicBezTo>
                        <a:pt x="0" y="1"/>
                        <a:pt x="0" y="1"/>
                        <a:pt x="0" y="1"/>
                      </a:cubicBezTo>
                      <a:cubicBezTo>
                        <a:pt x="0" y="1"/>
                        <a:pt x="0" y="0"/>
                        <a:pt x="0" y="0"/>
                      </a:cubicBezTo>
                    </a:path>
                  </a:pathLst>
                </a:custGeom>
                <a:solidFill>
                  <a:srgbClr val="C1C3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4" name="Freeform 9745">
                  <a:extLst>
                    <a:ext uri="{FF2B5EF4-FFF2-40B4-BE49-F238E27FC236}">
                      <a16:creationId xmlns:a16="http://schemas.microsoft.com/office/drawing/2014/main" id="{76D8DBB5-6E9E-C5BF-C1FC-FD41F263F1CD}"/>
                    </a:ext>
                  </a:extLst>
                </p:cNvPr>
                <p:cNvSpPr>
                  <a:spLocks noEditPoints="1"/>
                </p:cNvSpPr>
                <p:nvPr/>
              </p:nvSpPr>
              <p:spPr bwMode="auto">
                <a:xfrm>
                  <a:off x="4251" y="2385"/>
                  <a:ext cx="19" cy="26"/>
                </a:xfrm>
                <a:custGeom>
                  <a:avLst/>
                  <a:gdLst>
                    <a:gd name="T0" fmla="*/ 7 w 23"/>
                    <a:gd name="T1" fmla="*/ 11 h 32"/>
                    <a:gd name="T2" fmla="*/ 2 w 23"/>
                    <a:gd name="T3" fmla="*/ 13 h 32"/>
                    <a:gd name="T4" fmla="*/ 2 w 23"/>
                    <a:gd name="T5" fmla="*/ 13 h 32"/>
                    <a:gd name="T6" fmla="*/ 4 w 23"/>
                    <a:gd name="T7" fmla="*/ 13 h 32"/>
                    <a:gd name="T8" fmla="*/ 5 w 23"/>
                    <a:gd name="T9" fmla="*/ 14 h 32"/>
                    <a:gd name="T10" fmla="*/ 8 w 23"/>
                    <a:gd name="T11" fmla="*/ 9 h 32"/>
                    <a:gd name="T12" fmla="*/ 2 w 23"/>
                    <a:gd name="T13" fmla="*/ 9 h 32"/>
                    <a:gd name="T14" fmla="*/ 2 w 23"/>
                    <a:gd name="T15" fmla="*/ 11 h 32"/>
                    <a:gd name="T16" fmla="*/ 2 w 23"/>
                    <a:gd name="T17" fmla="*/ 9 h 32"/>
                    <a:gd name="T18" fmla="*/ 4 w 23"/>
                    <a:gd name="T19" fmla="*/ 10 h 32"/>
                    <a:gd name="T20" fmla="*/ 5 w 23"/>
                    <a:gd name="T21" fmla="*/ 8 h 32"/>
                    <a:gd name="T22" fmla="*/ 5 w 23"/>
                    <a:gd name="T23" fmla="*/ 8 h 32"/>
                    <a:gd name="T24" fmla="*/ 10 w 23"/>
                    <a:gd name="T25" fmla="*/ 2 h 32"/>
                    <a:gd name="T26" fmla="*/ 8 w 23"/>
                    <a:gd name="T27" fmla="*/ 2 h 32"/>
                    <a:gd name="T28" fmla="*/ 8 w 23"/>
                    <a:gd name="T29" fmla="*/ 2 h 32"/>
                    <a:gd name="T30" fmla="*/ 7 w 23"/>
                    <a:gd name="T31" fmla="*/ 6 h 32"/>
                    <a:gd name="T32" fmla="*/ 8 w 23"/>
                    <a:gd name="T33" fmla="*/ 2 h 32"/>
                    <a:gd name="T34" fmla="*/ 8 w 23"/>
                    <a:gd name="T35" fmla="*/ 2 h 32"/>
                    <a:gd name="T36" fmla="*/ 8 w 23"/>
                    <a:gd name="T37" fmla="*/ 2 h 32"/>
                    <a:gd name="T38" fmla="*/ 7 w 23"/>
                    <a:gd name="T39" fmla="*/ 4 h 32"/>
                    <a:gd name="T40" fmla="*/ 7 w 23"/>
                    <a:gd name="T41" fmla="*/ 4 h 32"/>
                    <a:gd name="T42" fmla="*/ 6 w 23"/>
                    <a:gd name="T43" fmla="*/ 5 h 32"/>
                    <a:gd name="T44" fmla="*/ 6 w 23"/>
                    <a:gd name="T45" fmla="*/ 5 h 32"/>
                    <a:gd name="T46" fmla="*/ 6 w 23"/>
                    <a:gd name="T47" fmla="*/ 5 h 32"/>
                    <a:gd name="T48" fmla="*/ 6 w 23"/>
                    <a:gd name="T49" fmla="*/ 5 h 32"/>
                    <a:gd name="T50" fmla="*/ 6 w 23"/>
                    <a:gd name="T51" fmla="*/ 5 h 32"/>
                    <a:gd name="T52" fmla="*/ 5 w 23"/>
                    <a:gd name="T53" fmla="*/ 6 h 32"/>
                    <a:gd name="T54" fmla="*/ 5 w 23"/>
                    <a:gd name="T55" fmla="*/ 6 h 32"/>
                    <a:gd name="T56" fmla="*/ 5 w 23"/>
                    <a:gd name="T57" fmla="*/ 6 h 32"/>
                    <a:gd name="T58" fmla="*/ 5 w 23"/>
                    <a:gd name="T59" fmla="*/ 6 h 32"/>
                    <a:gd name="T60" fmla="*/ 5 w 23"/>
                    <a:gd name="T61" fmla="*/ 6 h 32"/>
                    <a:gd name="T62" fmla="*/ 4 w 23"/>
                    <a:gd name="T63" fmla="*/ 6 h 32"/>
                    <a:gd name="T64" fmla="*/ 4 w 23"/>
                    <a:gd name="T65" fmla="*/ 6 h 32"/>
                    <a:gd name="T66" fmla="*/ 3 w 23"/>
                    <a:gd name="T67" fmla="*/ 6 h 32"/>
                    <a:gd name="T68" fmla="*/ 3 w 23"/>
                    <a:gd name="T69" fmla="*/ 6 h 32"/>
                    <a:gd name="T70" fmla="*/ 3 w 23"/>
                    <a:gd name="T71" fmla="*/ 6 h 32"/>
                    <a:gd name="T72" fmla="*/ 2 w 23"/>
                    <a:gd name="T73" fmla="*/ 6 h 32"/>
                    <a:gd name="T74" fmla="*/ 2 w 23"/>
                    <a:gd name="T75" fmla="*/ 6 h 32"/>
                    <a:gd name="T76" fmla="*/ 2 w 23"/>
                    <a:gd name="T77" fmla="*/ 7 h 32"/>
                    <a:gd name="T78" fmla="*/ 2 w 23"/>
                    <a:gd name="T79" fmla="*/ 7 h 32"/>
                    <a:gd name="T80" fmla="*/ 2 w 23"/>
                    <a:gd name="T81" fmla="*/ 6 h 32"/>
                    <a:gd name="T82" fmla="*/ 2 w 23"/>
                    <a:gd name="T83" fmla="*/ 6 h 32"/>
                    <a:gd name="T84" fmla="*/ 2 w 23"/>
                    <a:gd name="T85" fmla="*/ 6 h 32"/>
                    <a:gd name="T86" fmla="*/ 1 w 23"/>
                    <a:gd name="T87" fmla="*/ 9 h 32"/>
                    <a:gd name="T88" fmla="*/ 2 w 23"/>
                    <a:gd name="T89" fmla="*/ 12 h 32"/>
                    <a:gd name="T90" fmla="*/ 3 w 23"/>
                    <a:gd name="T91" fmla="*/ 11 h 32"/>
                    <a:gd name="T92" fmla="*/ 3 w 23"/>
                    <a:gd name="T93" fmla="*/ 11 h 32"/>
                    <a:gd name="T94" fmla="*/ 9 w 23"/>
                    <a:gd name="T95" fmla="*/ 6 h 32"/>
                    <a:gd name="T96" fmla="*/ 8 w 23"/>
                    <a:gd name="T97" fmla="*/ 7 h 32"/>
                    <a:gd name="T98" fmla="*/ 10 w 23"/>
                    <a:gd name="T99" fmla="*/ 0 h 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 h="32">
                      <a:moveTo>
                        <a:pt x="17" y="21"/>
                      </a:moveTo>
                      <a:cubicBezTo>
                        <a:pt x="17" y="21"/>
                        <a:pt x="17" y="22"/>
                        <a:pt x="17" y="22"/>
                      </a:cubicBezTo>
                      <a:cubicBezTo>
                        <a:pt x="16" y="23"/>
                        <a:pt x="16" y="24"/>
                        <a:pt x="15" y="24"/>
                      </a:cubicBezTo>
                      <a:cubicBezTo>
                        <a:pt x="15" y="24"/>
                        <a:pt x="15" y="23"/>
                        <a:pt x="16" y="22"/>
                      </a:cubicBezTo>
                      <a:cubicBezTo>
                        <a:pt x="12" y="26"/>
                        <a:pt x="7" y="29"/>
                        <a:pt x="3" y="30"/>
                      </a:cubicBezTo>
                      <a:cubicBezTo>
                        <a:pt x="3" y="31"/>
                        <a:pt x="3" y="31"/>
                        <a:pt x="3" y="31"/>
                      </a:cubicBezTo>
                      <a:cubicBezTo>
                        <a:pt x="3" y="31"/>
                        <a:pt x="4" y="31"/>
                        <a:pt x="4" y="31"/>
                      </a:cubicBezTo>
                      <a:cubicBezTo>
                        <a:pt x="4" y="30"/>
                        <a:pt x="4" y="30"/>
                        <a:pt x="4" y="30"/>
                      </a:cubicBezTo>
                      <a:cubicBezTo>
                        <a:pt x="5" y="30"/>
                        <a:pt x="5" y="31"/>
                        <a:pt x="5" y="31"/>
                      </a:cubicBezTo>
                      <a:cubicBezTo>
                        <a:pt x="5" y="32"/>
                        <a:pt x="5" y="32"/>
                        <a:pt x="6" y="32"/>
                      </a:cubicBezTo>
                      <a:cubicBezTo>
                        <a:pt x="6" y="32"/>
                        <a:pt x="7" y="32"/>
                        <a:pt x="7" y="31"/>
                      </a:cubicBezTo>
                      <a:cubicBezTo>
                        <a:pt x="8" y="31"/>
                        <a:pt x="8" y="31"/>
                        <a:pt x="9" y="31"/>
                      </a:cubicBezTo>
                      <a:cubicBezTo>
                        <a:pt x="9" y="31"/>
                        <a:pt x="9" y="31"/>
                        <a:pt x="9" y="31"/>
                      </a:cubicBezTo>
                      <a:cubicBezTo>
                        <a:pt x="9" y="31"/>
                        <a:pt x="9" y="31"/>
                        <a:pt x="9" y="31"/>
                      </a:cubicBezTo>
                      <a:cubicBezTo>
                        <a:pt x="10" y="32"/>
                        <a:pt x="10" y="32"/>
                        <a:pt x="10" y="32"/>
                      </a:cubicBezTo>
                      <a:cubicBezTo>
                        <a:pt x="10" y="32"/>
                        <a:pt x="10" y="31"/>
                        <a:pt x="11" y="31"/>
                      </a:cubicBezTo>
                      <a:cubicBezTo>
                        <a:pt x="11" y="31"/>
                        <a:pt x="11" y="31"/>
                        <a:pt x="11" y="31"/>
                      </a:cubicBezTo>
                      <a:cubicBezTo>
                        <a:pt x="13" y="28"/>
                        <a:pt x="15" y="25"/>
                        <a:pt x="17" y="21"/>
                      </a:cubicBezTo>
                      <a:moveTo>
                        <a:pt x="5" y="20"/>
                      </a:moveTo>
                      <a:cubicBezTo>
                        <a:pt x="5" y="20"/>
                        <a:pt x="5" y="20"/>
                        <a:pt x="5" y="20"/>
                      </a:cubicBezTo>
                      <a:cubicBezTo>
                        <a:pt x="5" y="20"/>
                        <a:pt x="5" y="20"/>
                        <a:pt x="5" y="20"/>
                      </a:cubicBezTo>
                      <a:cubicBezTo>
                        <a:pt x="5" y="20"/>
                        <a:pt x="5" y="20"/>
                        <a:pt x="5" y="20"/>
                      </a:cubicBezTo>
                      <a:cubicBezTo>
                        <a:pt x="3" y="21"/>
                        <a:pt x="4" y="23"/>
                        <a:pt x="4" y="23"/>
                      </a:cubicBezTo>
                      <a:cubicBezTo>
                        <a:pt x="4" y="24"/>
                        <a:pt x="3" y="24"/>
                        <a:pt x="3" y="24"/>
                      </a:cubicBezTo>
                      <a:cubicBezTo>
                        <a:pt x="3" y="24"/>
                        <a:pt x="3" y="23"/>
                        <a:pt x="3" y="22"/>
                      </a:cubicBezTo>
                      <a:cubicBezTo>
                        <a:pt x="4" y="21"/>
                        <a:pt x="4" y="20"/>
                        <a:pt x="4" y="20"/>
                      </a:cubicBezTo>
                      <a:cubicBezTo>
                        <a:pt x="4" y="20"/>
                        <a:pt x="4" y="20"/>
                        <a:pt x="5" y="20"/>
                      </a:cubicBezTo>
                      <a:moveTo>
                        <a:pt x="11" y="18"/>
                      </a:moveTo>
                      <a:cubicBezTo>
                        <a:pt x="11" y="18"/>
                        <a:pt x="11" y="18"/>
                        <a:pt x="11" y="18"/>
                      </a:cubicBezTo>
                      <a:cubicBezTo>
                        <a:pt x="12" y="18"/>
                        <a:pt x="10" y="21"/>
                        <a:pt x="9" y="22"/>
                      </a:cubicBezTo>
                      <a:cubicBezTo>
                        <a:pt x="9" y="21"/>
                        <a:pt x="10" y="21"/>
                        <a:pt x="10" y="20"/>
                      </a:cubicBezTo>
                      <a:cubicBezTo>
                        <a:pt x="11" y="19"/>
                        <a:pt x="10" y="19"/>
                        <a:pt x="11" y="18"/>
                      </a:cubicBezTo>
                      <a:cubicBezTo>
                        <a:pt x="10" y="18"/>
                        <a:pt x="10" y="18"/>
                        <a:pt x="10" y="18"/>
                      </a:cubicBezTo>
                      <a:cubicBezTo>
                        <a:pt x="11" y="18"/>
                        <a:pt x="11" y="18"/>
                        <a:pt x="11" y="18"/>
                      </a:cubicBezTo>
                      <a:cubicBezTo>
                        <a:pt x="11" y="18"/>
                        <a:pt x="11" y="18"/>
                        <a:pt x="11" y="18"/>
                      </a:cubicBezTo>
                      <a:cubicBezTo>
                        <a:pt x="11" y="18"/>
                        <a:pt x="11" y="18"/>
                        <a:pt x="11" y="18"/>
                      </a:cubicBezTo>
                      <a:moveTo>
                        <a:pt x="19" y="10"/>
                      </a:moveTo>
                      <a:cubicBezTo>
                        <a:pt x="20" y="9"/>
                        <a:pt x="21" y="7"/>
                        <a:pt x="20" y="7"/>
                      </a:cubicBezTo>
                      <a:cubicBezTo>
                        <a:pt x="20" y="6"/>
                        <a:pt x="20" y="6"/>
                        <a:pt x="20" y="6"/>
                      </a:cubicBezTo>
                      <a:cubicBezTo>
                        <a:pt x="20" y="6"/>
                        <a:pt x="20" y="6"/>
                        <a:pt x="20" y="6"/>
                      </a:cubicBezTo>
                      <a:cubicBezTo>
                        <a:pt x="21" y="6"/>
                        <a:pt x="20" y="9"/>
                        <a:pt x="19" y="10"/>
                      </a:cubicBezTo>
                      <a:moveTo>
                        <a:pt x="17" y="6"/>
                      </a:moveTo>
                      <a:cubicBezTo>
                        <a:pt x="17" y="6"/>
                        <a:pt x="17" y="6"/>
                        <a:pt x="17" y="6"/>
                      </a:cubicBezTo>
                      <a:cubicBezTo>
                        <a:pt x="17" y="7"/>
                        <a:pt x="17" y="7"/>
                        <a:pt x="17" y="7"/>
                      </a:cubicBezTo>
                      <a:cubicBezTo>
                        <a:pt x="17" y="6"/>
                        <a:pt x="17" y="6"/>
                        <a:pt x="17" y="6"/>
                      </a:cubicBezTo>
                      <a:cubicBezTo>
                        <a:pt x="17" y="6"/>
                        <a:pt x="17" y="6"/>
                        <a:pt x="17" y="6"/>
                      </a:cubicBezTo>
                      <a:cubicBezTo>
                        <a:pt x="17" y="7"/>
                        <a:pt x="16" y="9"/>
                        <a:pt x="15" y="10"/>
                      </a:cubicBezTo>
                      <a:cubicBezTo>
                        <a:pt x="15" y="10"/>
                        <a:pt x="15" y="11"/>
                        <a:pt x="15" y="12"/>
                      </a:cubicBezTo>
                      <a:cubicBezTo>
                        <a:pt x="15" y="12"/>
                        <a:pt x="15" y="12"/>
                        <a:pt x="15" y="12"/>
                      </a:cubicBezTo>
                      <a:cubicBezTo>
                        <a:pt x="14" y="12"/>
                        <a:pt x="15" y="9"/>
                        <a:pt x="15" y="9"/>
                      </a:cubicBezTo>
                      <a:cubicBezTo>
                        <a:pt x="16" y="8"/>
                        <a:pt x="16" y="7"/>
                        <a:pt x="17" y="6"/>
                      </a:cubicBezTo>
                      <a:moveTo>
                        <a:pt x="21" y="0"/>
                      </a:moveTo>
                      <a:cubicBezTo>
                        <a:pt x="20" y="0"/>
                        <a:pt x="20" y="1"/>
                        <a:pt x="20" y="1"/>
                      </a:cubicBezTo>
                      <a:cubicBezTo>
                        <a:pt x="19" y="2"/>
                        <a:pt x="18" y="5"/>
                        <a:pt x="17" y="5"/>
                      </a:cubicBezTo>
                      <a:cubicBezTo>
                        <a:pt x="17" y="5"/>
                        <a:pt x="17" y="5"/>
                        <a:pt x="17" y="6"/>
                      </a:cubicBezTo>
                      <a:cubicBezTo>
                        <a:pt x="17" y="6"/>
                        <a:pt x="17" y="6"/>
                        <a:pt x="17" y="6"/>
                      </a:cubicBezTo>
                      <a:cubicBezTo>
                        <a:pt x="17" y="6"/>
                        <a:pt x="17" y="6"/>
                        <a:pt x="17" y="6"/>
                      </a:cubicBezTo>
                      <a:cubicBezTo>
                        <a:pt x="16" y="7"/>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3" y="9"/>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2" y="10"/>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9" y="15"/>
                        <a:pt x="8" y="15"/>
                      </a:cubicBezTo>
                      <a:cubicBezTo>
                        <a:pt x="8" y="15"/>
                        <a:pt x="9" y="14"/>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4"/>
                        <a:pt x="8"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5" y="14"/>
                        <a:pt x="5" y="14"/>
                      </a:cubicBezTo>
                      <a:cubicBezTo>
                        <a:pt x="5" y="14"/>
                        <a:pt x="5" y="14"/>
                        <a:pt x="5" y="14"/>
                      </a:cubicBezTo>
                      <a:cubicBezTo>
                        <a:pt x="5" y="14"/>
                        <a:pt x="5" y="14"/>
                        <a:pt x="5" y="14"/>
                      </a:cubicBezTo>
                      <a:cubicBezTo>
                        <a:pt x="4" y="15"/>
                        <a:pt x="4"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6"/>
                        <a:pt x="2" y="16"/>
                      </a:cubicBezTo>
                      <a:cubicBezTo>
                        <a:pt x="0" y="19"/>
                        <a:pt x="2" y="19"/>
                        <a:pt x="1" y="21"/>
                      </a:cubicBezTo>
                      <a:cubicBezTo>
                        <a:pt x="0" y="23"/>
                        <a:pt x="2" y="23"/>
                        <a:pt x="1" y="24"/>
                      </a:cubicBezTo>
                      <a:cubicBezTo>
                        <a:pt x="0" y="27"/>
                        <a:pt x="2" y="26"/>
                        <a:pt x="2" y="27"/>
                      </a:cubicBezTo>
                      <a:cubicBezTo>
                        <a:pt x="1" y="28"/>
                        <a:pt x="2" y="28"/>
                        <a:pt x="3" y="28"/>
                      </a:cubicBezTo>
                      <a:cubicBezTo>
                        <a:pt x="4" y="28"/>
                        <a:pt x="5" y="27"/>
                        <a:pt x="7" y="26"/>
                      </a:cubicBezTo>
                      <a:cubicBezTo>
                        <a:pt x="7" y="25"/>
                        <a:pt x="7" y="25"/>
                        <a:pt x="7" y="24"/>
                      </a:cubicBezTo>
                      <a:cubicBezTo>
                        <a:pt x="7" y="24"/>
                        <a:pt x="7" y="24"/>
                        <a:pt x="7" y="24"/>
                      </a:cubicBezTo>
                      <a:cubicBezTo>
                        <a:pt x="7" y="24"/>
                        <a:pt x="7" y="24"/>
                        <a:pt x="7" y="24"/>
                      </a:cubicBezTo>
                      <a:cubicBezTo>
                        <a:pt x="7" y="24"/>
                        <a:pt x="7" y="24"/>
                        <a:pt x="7" y="24"/>
                      </a:cubicBezTo>
                      <a:cubicBezTo>
                        <a:pt x="7" y="25"/>
                        <a:pt x="7" y="25"/>
                        <a:pt x="7" y="25"/>
                      </a:cubicBezTo>
                      <a:cubicBezTo>
                        <a:pt x="11" y="23"/>
                        <a:pt x="14" y="19"/>
                        <a:pt x="17" y="16"/>
                      </a:cubicBezTo>
                      <a:cubicBezTo>
                        <a:pt x="17" y="15"/>
                        <a:pt x="17" y="13"/>
                        <a:pt x="19" y="12"/>
                      </a:cubicBezTo>
                      <a:cubicBezTo>
                        <a:pt x="19" y="12"/>
                        <a:pt x="19" y="12"/>
                        <a:pt x="19" y="12"/>
                      </a:cubicBezTo>
                      <a:cubicBezTo>
                        <a:pt x="19" y="12"/>
                        <a:pt x="19" y="12"/>
                        <a:pt x="19" y="12"/>
                      </a:cubicBezTo>
                      <a:cubicBezTo>
                        <a:pt x="18" y="13"/>
                        <a:pt x="18" y="13"/>
                        <a:pt x="18" y="13"/>
                      </a:cubicBezTo>
                      <a:cubicBezTo>
                        <a:pt x="18" y="14"/>
                        <a:pt x="18" y="14"/>
                        <a:pt x="18" y="15"/>
                      </a:cubicBezTo>
                      <a:cubicBezTo>
                        <a:pt x="20" y="13"/>
                        <a:pt x="21" y="10"/>
                        <a:pt x="23" y="8"/>
                      </a:cubicBezTo>
                      <a:cubicBezTo>
                        <a:pt x="23" y="7"/>
                        <a:pt x="22" y="6"/>
                        <a:pt x="22" y="4"/>
                      </a:cubicBezTo>
                      <a:cubicBezTo>
                        <a:pt x="23" y="2"/>
                        <a:pt x="20" y="3"/>
                        <a:pt x="21" y="0"/>
                      </a:cubicBezTo>
                      <a:cubicBezTo>
                        <a:pt x="21" y="0"/>
                        <a:pt x="21" y="0"/>
                        <a:pt x="21"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5" name="Freeform 9746">
                  <a:extLst>
                    <a:ext uri="{FF2B5EF4-FFF2-40B4-BE49-F238E27FC236}">
                      <a16:creationId xmlns:a16="http://schemas.microsoft.com/office/drawing/2014/main" id="{10C5AE31-B0D7-92BD-A50A-99742038FA99}"/>
                    </a:ext>
                  </a:extLst>
                </p:cNvPr>
                <p:cNvSpPr>
                  <a:spLocks noEditPoints="1"/>
                </p:cNvSpPr>
                <p:nvPr/>
              </p:nvSpPr>
              <p:spPr bwMode="auto">
                <a:xfrm>
                  <a:off x="4253" y="2391"/>
                  <a:ext cx="17" cy="19"/>
                </a:xfrm>
                <a:custGeom>
                  <a:avLst/>
                  <a:gdLst>
                    <a:gd name="T0" fmla="*/ 6 w 20"/>
                    <a:gd name="T1" fmla="*/ 8 h 22"/>
                    <a:gd name="T2" fmla="*/ 6 w 20"/>
                    <a:gd name="T3" fmla="*/ 8 h 22"/>
                    <a:gd name="T4" fmla="*/ 6 w 20"/>
                    <a:gd name="T5" fmla="*/ 8 h 22"/>
                    <a:gd name="T6" fmla="*/ 6 w 20"/>
                    <a:gd name="T7" fmla="*/ 8 h 22"/>
                    <a:gd name="T8" fmla="*/ 6 w 20"/>
                    <a:gd name="T9" fmla="*/ 8 h 22"/>
                    <a:gd name="T10" fmla="*/ 6 w 20"/>
                    <a:gd name="T11" fmla="*/ 10 h 22"/>
                    <a:gd name="T12" fmla="*/ 4 w 20"/>
                    <a:gd name="T13" fmla="*/ 10 h 22"/>
                    <a:gd name="T14" fmla="*/ 4 w 20"/>
                    <a:gd name="T15" fmla="*/ 10 h 22"/>
                    <a:gd name="T16" fmla="*/ 4 w 20"/>
                    <a:gd name="T17" fmla="*/ 10 h 22"/>
                    <a:gd name="T18" fmla="*/ 6 w 20"/>
                    <a:gd name="T19" fmla="*/ 8 h 22"/>
                    <a:gd name="T20" fmla="*/ 10 w 20"/>
                    <a:gd name="T21" fmla="*/ 0 h 22"/>
                    <a:gd name="T22" fmla="*/ 8 w 20"/>
                    <a:gd name="T23" fmla="*/ 3 h 22"/>
                    <a:gd name="T24" fmla="*/ 8 w 20"/>
                    <a:gd name="T25" fmla="*/ 5 h 22"/>
                    <a:gd name="T26" fmla="*/ 8 w 20"/>
                    <a:gd name="T27" fmla="*/ 4 h 22"/>
                    <a:gd name="T28" fmla="*/ 3 w 20"/>
                    <a:gd name="T29" fmla="*/ 10 h 22"/>
                    <a:gd name="T30" fmla="*/ 3 w 20"/>
                    <a:gd name="T31" fmla="*/ 10 h 22"/>
                    <a:gd name="T32" fmla="*/ 3 w 20"/>
                    <a:gd name="T33" fmla="*/ 10 h 22"/>
                    <a:gd name="T34" fmla="*/ 3 w 20"/>
                    <a:gd name="T35" fmla="*/ 10 h 22"/>
                    <a:gd name="T36" fmla="*/ 0 w 20"/>
                    <a:gd name="T37" fmla="*/ 11 h 22"/>
                    <a:gd name="T38" fmla="*/ 0 w 20"/>
                    <a:gd name="T39" fmla="*/ 12 h 22"/>
                    <a:gd name="T40" fmla="*/ 0 w 20"/>
                    <a:gd name="T41" fmla="*/ 12 h 22"/>
                    <a:gd name="T42" fmla="*/ 7 w 20"/>
                    <a:gd name="T43" fmla="*/ 8 h 22"/>
                    <a:gd name="T44" fmla="*/ 8 w 20"/>
                    <a:gd name="T45" fmla="*/ 8 h 22"/>
                    <a:gd name="T46" fmla="*/ 8 w 20"/>
                    <a:gd name="T47" fmla="*/ 8 h 22"/>
                    <a:gd name="T48" fmla="*/ 8 w 20"/>
                    <a:gd name="T49" fmla="*/ 7 h 22"/>
                    <a:gd name="T50" fmla="*/ 8 w 20"/>
                    <a:gd name="T51" fmla="*/ 7 h 22"/>
                    <a:gd name="T52" fmla="*/ 8 w 20"/>
                    <a:gd name="T53" fmla="*/ 8 h 22"/>
                    <a:gd name="T54" fmla="*/ 8 w 20"/>
                    <a:gd name="T55" fmla="*/ 8 h 22"/>
                    <a:gd name="T56" fmla="*/ 8 w 20"/>
                    <a:gd name="T57" fmla="*/ 8 h 22"/>
                    <a:gd name="T58" fmla="*/ 8 w 20"/>
                    <a:gd name="T59" fmla="*/ 8 h 22"/>
                    <a:gd name="T60" fmla="*/ 9 w 20"/>
                    <a:gd name="T61" fmla="*/ 5 h 22"/>
                    <a:gd name="T62" fmla="*/ 9 w 20"/>
                    <a:gd name="T63" fmla="*/ 3 h 22"/>
                    <a:gd name="T64" fmla="*/ 10 w 20"/>
                    <a:gd name="T65" fmla="*/ 1 h 22"/>
                    <a:gd name="T66" fmla="*/ 10 w 20"/>
                    <a:gd name="T67" fmla="*/ 0 h 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 h="22">
                      <a:moveTo>
                        <a:pt x="11" y="13"/>
                      </a:moveTo>
                      <a:cubicBezTo>
                        <a:pt x="10" y="13"/>
                        <a:pt x="10" y="13"/>
                        <a:pt x="10" y="13"/>
                      </a:cubicBezTo>
                      <a:cubicBezTo>
                        <a:pt x="10" y="13"/>
                        <a:pt x="10" y="13"/>
                        <a:pt x="10" y="13"/>
                      </a:cubicBezTo>
                      <a:cubicBezTo>
                        <a:pt x="11" y="13"/>
                        <a:pt x="11" y="13"/>
                        <a:pt x="11" y="13"/>
                      </a:cubicBezTo>
                      <a:cubicBezTo>
                        <a:pt x="11" y="13"/>
                        <a:pt x="11" y="13"/>
                        <a:pt x="11" y="13"/>
                      </a:cubicBezTo>
                      <a:cubicBezTo>
                        <a:pt x="10" y="15"/>
                        <a:pt x="11" y="15"/>
                        <a:pt x="10" y="17"/>
                      </a:cubicBezTo>
                      <a:cubicBezTo>
                        <a:pt x="9" y="17"/>
                        <a:pt x="9" y="17"/>
                        <a:pt x="8" y="18"/>
                      </a:cubicBezTo>
                      <a:cubicBezTo>
                        <a:pt x="8" y="18"/>
                        <a:pt x="8" y="18"/>
                        <a:pt x="8" y="18"/>
                      </a:cubicBezTo>
                      <a:cubicBezTo>
                        <a:pt x="8" y="18"/>
                        <a:pt x="8" y="18"/>
                        <a:pt x="8" y="18"/>
                      </a:cubicBezTo>
                      <a:cubicBezTo>
                        <a:pt x="10" y="17"/>
                        <a:pt x="11" y="14"/>
                        <a:pt x="11" y="13"/>
                      </a:cubicBezTo>
                      <a:moveTo>
                        <a:pt x="20" y="0"/>
                      </a:moveTo>
                      <a:cubicBezTo>
                        <a:pt x="18" y="2"/>
                        <a:pt x="17" y="5"/>
                        <a:pt x="15" y="7"/>
                      </a:cubicBezTo>
                      <a:cubicBezTo>
                        <a:pt x="15" y="8"/>
                        <a:pt x="14" y="9"/>
                        <a:pt x="14" y="9"/>
                      </a:cubicBezTo>
                      <a:cubicBezTo>
                        <a:pt x="14" y="9"/>
                        <a:pt x="14" y="9"/>
                        <a:pt x="14" y="8"/>
                      </a:cubicBezTo>
                      <a:cubicBezTo>
                        <a:pt x="11" y="11"/>
                        <a:pt x="8" y="15"/>
                        <a:pt x="4" y="17"/>
                      </a:cubicBezTo>
                      <a:cubicBezTo>
                        <a:pt x="4" y="18"/>
                        <a:pt x="5" y="18"/>
                        <a:pt x="5" y="18"/>
                      </a:cubicBezTo>
                      <a:cubicBezTo>
                        <a:pt x="5" y="19"/>
                        <a:pt x="5" y="19"/>
                        <a:pt x="4" y="19"/>
                      </a:cubicBezTo>
                      <a:cubicBezTo>
                        <a:pt x="4" y="19"/>
                        <a:pt x="4" y="18"/>
                        <a:pt x="4" y="18"/>
                      </a:cubicBezTo>
                      <a:cubicBezTo>
                        <a:pt x="2" y="19"/>
                        <a:pt x="1" y="20"/>
                        <a:pt x="0" y="20"/>
                      </a:cubicBezTo>
                      <a:cubicBezTo>
                        <a:pt x="0" y="21"/>
                        <a:pt x="0" y="21"/>
                        <a:pt x="0" y="21"/>
                      </a:cubicBezTo>
                      <a:cubicBezTo>
                        <a:pt x="0" y="22"/>
                        <a:pt x="0" y="22"/>
                        <a:pt x="0" y="22"/>
                      </a:cubicBezTo>
                      <a:cubicBezTo>
                        <a:pt x="4" y="21"/>
                        <a:pt x="9" y="18"/>
                        <a:pt x="13" y="14"/>
                      </a:cubicBezTo>
                      <a:cubicBezTo>
                        <a:pt x="14" y="14"/>
                        <a:pt x="14" y="13"/>
                        <a:pt x="14" y="13"/>
                      </a:cubicBezTo>
                      <a:cubicBezTo>
                        <a:pt x="14" y="13"/>
                        <a:pt x="14" y="13"/>
                        <a:pt x="14" y="13"/>
                      </a:cubicBezTo>
                      <a:cubicBezTo>
                        <a:pt x="14" y="12"/>
                        <a:pt x="14" y="12"/>
                        <a:pt x="14" y="12"/>
                      </a:cubicBezTo>
                      <a:cubicBezTo>
                        <a:pt x="14" y="12"/>
                        <a:pt x="14" y="12"/>
                        <a:pt x="14" y="12"/>
                      </a:cubicBezTo>
                      <a:cubicBezTo>
                        <a:pt x="14" y="12"/>
                        <a:pt x="14" y="12"/>
                        <a:pt x="14" y="13"/>
                      </a:cubicBezTo>
                      <a:cubicBezTo>
                        <a:pt x="14" y="13"/>
                        <a:pt x="14" y="13"/>
                        <a:pt x="14" y="13"/>
                      </a:cubicBezTo>
                      <a:cubicBezTo>
                        <a:pt x="14" y="13"/>
                        <a:pt x="14" y="13"/>
                        <a:pt x="14" y="14"/>
                      </a:cubicBezTo>
                      <a:cubicBezTo>
                        <a:pt x="14" y="14"/>
                        <a:pt x="14" y="13"/>
                        <a:pt x="14" y="13"/>
                      </a:cubicBezTo>
                      <a:cubicBezTo>
                        <a:pt x="15" y="12"/>
                        <a:pt x="16" y="11"/>
                        <a:pt x="17" y="9"/>
                      </a:cubicBezTo>
                      <a:cubicBezTo>
                        <a:pt x="17" y="9"/>
                        <a:pt x="18" y="8"/>
                        <a:pt x="18" y="7"/>
                      </a:cubicBezTo>
                      <a:cubicBezTo>
                        <a:pt x="20" y="5"/>
                        <a:pt x="18" y="4"/>
                        <a:pt x="20" y="1"/>
                      </a:cubicBezTo>
                      <a:cubicBezTo>
                        <a:pt x="20" y="1"/>
                        <a:pt x="20" y="0"/>
                        <a:pt x="20" y="0"/>
                      </a:cubicBezTo>
                    </a:path>
                  </a:pathLst>
                </a:custGeom>
                <a:solidFill>
                  <a:srgbClr val="CE9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6" name="Freeform 9747">
                  <a:extLst>
                    <a:ext uri="{FF2B5EF4-FFF2-40B4-BE49-F238E27FC236}">
                      <a16:creationId xmlns:a16="http://schemas.microsoft.com/office/drawing/2014/main" id="{96E8273E-F4E9-79C7-C604-71618760CE90}"/>
                    </a:ext>
                  </a:extLst>
                </p:cNvPr>
                <p:cNvSpPr>
                  <a:spLocks/>
                </p:cNvSpPr>
                <p:nvPr/>
              </p:nvSpPr>
              <p:spPr bwMode="auto">
                <a:xfrm>
                  <a:off x="4260" y="2401"/>
                  <a:ext cx="6" cy="9"/>
                </a:xfrm>
                <a:custGeom>
                  <a:avLst/>
                  <a:gdLst>
                    <a:gd name="T0" fmla="*/ 3 w 8"/>
                    <a:gd name="T1" fmla="*/ 0 h 11"/>
                    <a:gd name="T2" fmla="*/ 2 w 8"/>
                    <a:gd name="T3" fmla="*/ 1 h 11"/>
                    <a:gd name="T4" fmla="*/ 0 w 8"/>
                    <a:gd name="T5" fmla="*/ 5 h 11"/>
                    <a:gd name="T6" fmla="*/ 2 w 8"/>
                    <a:gd name="T7" fmla="*/ 4 h 11"/>
                    <a:gd name="T8" fmla="*/ 2 w 8"/>
                    <a:gd name="T9" fmla="*/ 2 h 11"/>
                    <a:gd name="T10" fmla="*/ 3 w 8"/>
                    <a:gd name="T11" fmla="*/ 0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1">
                      <a:moveTo>
                        <a:pt x="8" y="0"/>
                      </a:moveTo>
                      <a:cubicBezTo>
                        <a:pt x="8" y="0"/>
                        <a:pt x="7" y="1"/>
                        <a:pt x="6" y="1"/>
                      </a:cubicBezTo>
                      <a:cubicBezTo>
                        <a:pt x="4" y="5"/>
                        <a:pt x="2" y="8"/>
                        <a:pt x="0" y="11"/>
                      </a:cubicBezTo>
                      <a:cubicBezTo>
                        <a:pt x="1" y="10"/>
                        <a:pt x="2" y="8"/>
                        <a:pt x="3" y="8"/>
                      </a:cubicBezTo>
                      <a:cubicBezTo>
                        <a:pt x="5" y="7"/>
                        <a:pt x="5" y="4"/>
                        <a:pt x="6" y="3"/>
                      </a:cubicBezTo>
                      <a:cubicBezTo>
                        <a:pt x="7" y="2"/>
                        <a:pt x="8" y="1"/>
                        <a:pt x="8" y="0"/>
                      </a:cubicBezTo>
                    </a:path>
                  </a:pathLst>
                </a:custGeom>
                <a:solidFill>
                  <a:srgbClr val="CE9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7" name="Freeform 9748">
                  <a:extLst>
                    <a:ext uri="{FF2B5EF4-FFF2-40B4-BE49-F238E27FC236}">
                      <a16:creationId xmlns:a16="http://schemas.microsoft.com/office/drawing/2014/main" id="{441DA42C-A10C-3A7D-C256-B3B6F0ED0806}"/>
                    </a:ext>
                  </a:extLst>
                </p:cNvPr>
                <p:cNvSpPr>
                  <a:spLocks/>
                </p:cNvSpPr>
                <p:nvPr/>
              </p:nvSpPr>
              <p:spPr bwMode="auto">
                <a:xfrm>
                  <a:off x="4265" y="2399"/>
                  <a:ext cx="2" cy="3"/>
                </a:xfrm>
                <a:custGeom>
                  <a:avLst/>
                  <a:gdLst>
                    <a:gd name="T0" fmla="*/ 1 w 3"/>
                    <a:gd name="T1" fmla="*/ 0 h 4"/>
                    <a:gd name="T2" fmla="*/ 0 w 3"/>
                    <a:gd name="T3" fmla="*/ 2 h 4"/>
                    <a:gd name="T4" fmla="*/ 1 w 3"/>
                    <a:gd name="T5" fmla="*/ 2 h 4"/>
                    <a:gd name="T6" fmla="*/ 1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2" y="2"/>
                        <a:pt x="1" y="3"/>
                        <a:pt x="0" y="4"/>
                      </a:cubicBezTo>
                      <a:cubicBezTo>
                        <a:pt x="1" y="4"/>
                        <a:pt x="2" y="3"/>
                        <a:pt x="2" y="3"/>
                      </a:cubicBezTo>
                      <a:cubicBezTo>
                        <a:pt x="2" y="2"/>
                        <a:pt x="3" y="1"/>
                        <a:pt x="3" y="0"/>
                      </a:cubicBezTo>
                    </a:path>
                  </a:pathLst>
                </a:custGeom>
                <a:solidFill>
                  <a:srgbClr val="D5A3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8" name="Freeform 9749">
                  <a:extLst>
                    <a:ext uri="{FF2B5EF4-FFF2-40B4-BE49-F238E27FC236}">
                      <a16:creationId xmlns:a16="http://schemas.microsoft.com/office/drawing/2014/main" id="{89A207F9-E44D-A66F-22D6-DFDDB8696459}"/>
                    </a:ext>
                  </a:extLst>
                </p:cNvPr>
                <p:cNvSpPr>
                  <a:spLocks noEditPoints="1"/>
                </p:cNvSpPr>
                <p:nvPr/>
              </p:nvSpPr>
              <p:spPr bwMode="auto">
                <a:xfrm>
                  <a:off x="4252" y="2383"/>
                  <a:ext cx="16" cy="14"/>
                </a:xfrm>
                <a:custGeom>
                  <a:avLst/>
                  <a:gdLst>
                    <a:gd name="T0" fmla="*/ 1 w 19"/>
                    <a:gd name="T1" fmla="*/ 8 h 17"/>
                    <a:gd name="T2" fmla="*/ 1 w 19"/>
                    <a:gd name="T3" fmla="*/ 8 h 17"/>
                    <a:gd name="T4" fmla="*/ 3 w 19"/>
                    <a:gd name="T5" fmla="*/ 7 h 17"/>
                    <a:gd name="T6" fmla="*/ 3 w 19"/>
                    <a:gd name="T7" fmla="*/ 7 h 17"/>
                    <a:gd name="T8" fmla="*/ 3 w 19"/>
                    <a:gd name="T9" fmla="*/ 7 h 17"/>
                    <a:gd name="T10" fmla="*/ 0 w 19"/>
                    <a:gd name="T11" fmla="*/ 7 h 17"/>
                    <a:gd name="T12" fmla="*/ 0 w 19"/>
                    <a:gd name="T13" fmla="*/ 7 h 17"/>
                    <a:gd name="T14" fmla="*/ 0 w 19"/>
                    <a:gd name="T15" fmla="*/ 7 h 17"/>
                    <a:gd name="T16" fmla="*/ 0 w 19"/>
                    <a:gd name="T17" fmla="*/ 7 h 17"/>
                    <a:gd name="T18" fmla="*/ 0 w 19"/>
                    <a:gd name="T19" fmla="*/ 7 h 17"/>
                    <a:gd name="T20" fmla="*/ 3 w 19"/>
                    <a:gd name="T21" fmla="*/ 7 h 17"/>
                    <a:gd name="T22" fmla="*/ 3 w 19"/>
                    <a:gd name="T23" fmla="*/ 7 h 17"/>
                    <a:gd name="T24" fmla="*/ 3 w 19"/>
                    <a:gd name="T25" fmla="*/ 7 h 17"/>
                    <a:gd name="T26" fmla="*/ 3 w 19"/>
                    <a:gd name="T27" fmla="*/ 7 h 17"/>
                    <a:gd name="T28" fmla="*/ 3 w 19"/>
                    <a:gd name="T29" fmla="*/ 7 h 17"/>
                    <a:gd name="T30" fmla="*/ 3 w 19"/>
                    <a:gd name="T31" fmla="*/ 7 h 17"/>
                    <a:gd name="T32" fmla="*/ 3 w 19"/>
                    <a:gd name="T33" fmla="*/ 7 h 17"/>
                    <a:gd name="T34" fmla="*/ 5 w 19"/>
                    <a:gd name="T35" fmla="*/ 7 h 17"/>
                    <a:gd name="T36" fmla="*/ 5 w 19"/>
                    <a:gd name="T37" fmla="*/ 7 h 17"/>
                    <a:gd name="T38" fmla="*/ 4 w 19"/>
                    <a:gd name="T39" fmla="*/ 7 h 17"/>
                    <a:gd name="T40" fmla="*/ 4 w 19"/>
                    <a:gd name="T41" fmla="*/ 7 h 17"/>
                    <a:gd name="T42" fmla="*/ 5 w 19"/>
                    <a:gd name="T43" fmla="*/ 6 h 17"/>
                    <a:gd name="T44" fmla="*/ 5 w 19"/>
                    <a:gd name="T45" fmla="*/ 6 h 17"/>
                    <a:gd name="T46" fmla="*/ 6 w 19"/>
                    <a:gd name="T47" fmla="*/ 6 h 17"/>
                    <a:gd name="T48" fmla="*/ 6 w 19"/>
                    <a:gd name="T49" fmla="*/ 6 h 17"/>
                    <a:gd name="T50" fmla="*/ 6 w 19"/>
                    <a:gd name="T51" fmla="*/ 6 h 17"/>
                    <a:gd name="T52" fmla="*/ 6 w 19"/>
                    <a:gd name="T53" fmla="*/ 6 h 17"/>
                    <a:gd name="T54" fmla="*/ 6 w 19"/>
                    <a:gd name="T55" fmla="*/ 5 h 17"/>
                    <a:gd name="T56" fmla="*/ 6 w 19"/>
                    <a:gd name="T57" fmla="*/ 5 h 17"/>
                    <a:gd name="T58" fmla="*/ 6 w 19"/>
                    <a:gd name="T59" fmla="*/ 5 h 17"/>
                    <a:gd name="T60" fmla="*/ 6 w 19"/>
                    <a:gd name="T61" fmla="*/ 5 h 17"/>
                    <a:gd name="T62" fmla="*/ 7 w 19"/>
                    <a:gd name="T63" fmla="*/ 2 h 17"/>
                    <a:gd name="T64" fmla="*/ 7 w 19"/>
                    <a:gd name="T65" fmla="*/ 2 h 17"/>
                    <a:gd name="T66" fmla="*/ 7 w 19"/>
                    <a:gd name="T67" fmla="*/ 2 h 17"/>
                    <a:gd name="T68" fmla="*/ 6 w 19"/>
                    <a:gd name="T69" fmla="*/ 0 h 17"/>
                    <a:gd name="T70" fmla="*/ 6 w 19"/>
                    <a:gd name="T71" fmla="*/ 2 h 17"/>
                    <a:gd name="T72" fmla="*/ 5 w 19"/>
                    <a:gd name="T73" fmla="*/ 1 h 17"/>
                    <a:gd name="T74" fmla="*/ 3 w 19"/>
                    <a:gd name="T75" fmla="*/ 2 h 17"/>
                    <a:gd name="T76" fmla="*/ 4 w 19"/>
                    <a:gd name="T77" fmla="*/ 3 h 17"/>
                    <a:gd name="T78" fmla="*/ 5 w 19"/>
                    <a:gd name="T79" fmla="*/ 4 h 17"/>
                    <a:gd name="T80" fmla="*/ 6 w 19"/>
                    <a:gd name="T81" fmla="*/ 2 h 17"/>
                    <a:gd name="T82" fmla="*/ 5 w 19"/>
                    <a:gd name="T83" fmla="*/ 4 h 17"/>
                    <a:gd name="T84" fmla="*/ 7 w 19"/>
                    <a:gd name="T85" fmla="*/ 3 h 17"/>
                    <a:gd name="T86" fmla="*/ 8 w 19"/>
                    <a:gd name="T87" fmla="*/ 3 h 17"/>
                    <a:gd name="T88" fmla="*/ 9 w 19"/>
                    <a:gd name="T89" fmla="*/ 2 h 17"/>
                    <a:gd name="T90" fmla="*/ 8 w 19"/>
                    <a:gd name="T91" fmla="*/ 1 h 17"/>
                    <a:gd name="T92" fmla="*/ 8 w 19"/>
                    <a:gd name="T93" fmla="*/ 0 h 17"/>
                    <a:gd name="T94" fmla="*/ 8 w 19"/>
                    <a:gd name="T95" fmla="*/ 1 h 17"/>
                    <a:gd name="T96" fmla="*/ 7 w 19"/>
                    <a:gd name="T97" fmla="*/ 1 h 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 h="17">
                      <a:moveTo>
                        <a:pt x="1" y="17"/>
                      </a:moveTo>
                      <a:cubicBezTo>
                        <a:pt x="1" y="17"/>
                        <a:pt x="1" y="17"/>
                        <a:pt x="1" y="17"/>
                      </a:cubicBezTo>
                      <a:cubicBezTo>
                        <a:pt x="1" y="17"/>
                        <a:pt x="1" y="17"/>
                        <a:pt x="1" y="17"/>
                      </a:cubicBezTo>
                      <a:cubicBezTo>
                        <a:pt x="1" y="17"/>
                        <a:pt x="1" y="17"/>
                        <a:pt x="1" y="17"/>
                      </a:cubicBezTo>
                      <a:moveTo>
                        <a:pt x="0" y="16"/>
                      </a:moveTo>
                      <a:cubicBezTo>
                        <a:pt x="1" y="17"/>
                        <a:pt x="1" y="17"/>
                        <a:pt x="1" y="17"/>
                      </a:cubicBezTo>
                      <a:cubicBezTo>
                        <a:pt x="1" y="17"/>
                        <a:pt x="1" y="17"/>
                        <a:pt x="0" y="16"/>
                      </a:cubicBezTo>
                      <a:moveTo>
                        <a:pt x="5" y="16"/>
                      </a:moveTo>
                      <a:cubicBezTo>
                        <a:pt x="5" y="16"/>
                        <a:pt x="5" y="16"/>
                        <a:pt x="5" y="16"/>
                      </a:cubicBezTo>
                      <a:cubicBezTo>
                        <a:pt x="5" y="16"/>
                        <a:pt x="5" y="16"/>
                        <a:pt x="5" y="16"/>
                      </a:cubicBezTo>
                      <a:cubicBezTo>
                        <a:pt x="5" y="16"/>
                        <a:pt x="5" y="16"/>
                        <a:pt x="5" y="16"/>
                      </a:cubicBezTo>
                      <a:moveTo>
                        <a:pt x="3" y="16"/>
                      </a:moveTo>
                      <a:cubicBezTo>
                        <a:pt x="3" y="16"/>
                        <a:pt x="3" y="16"/>
                        <a:pt x="3" y="16"/>
                      </a:cubicBezTo>
                      <a:cubicBezTo>
                        <a:pt x="3" y="16"/>
                        <a:pt x="3" y="16"/>
                        <a:pt x="3" y="16"/>
                      </a:cubicBezTo>
                      <a:cubicBezTo>
                        <a:pt x="3" y="16"/>
                        <a:pt x="3" y="16"/>
                        <a:pt x="3" y="16"/>
                      </a:cubicBezTo>
                      <a:cubicBezTo>
                        <a:pt x="3" y="16"/>
                        <a:pt x="3" y="16"/>
                        <a:pt x="3" y="16"/>
                      </a:cubicBezTo>
                      <a:moveTo>
                        <a:pt x="0" y="16"/>
                      </a:moveTo>
                      <a:cubicBezTo>
                        <a:pt x="0" y="16"/>
                        <a:pt x="0" y="16"/>
                        <a:pt x="0" y="16"/>
                      </a:cubicBezTo>
                      <a:cubicBezTo>
                        <a:pt x="0" y="16"/>
                        <a:pt x="0" y="16"/>
                        <a:pt x="0" y="16"/>
                      </a:cubicBez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cubicBezTo>
                        <a:pt x="0" y="16"/>
                        <a:pt x="0" y="16"/>
                        <a:pt x="0" y="16"/>
                      </a:cubicBezTo>
                      <a:moveTo>
                        <a:pt x="5" y="16"/>
                      </a:moveTo>
                      <a:cubicBezTo>
                        <a:pt x="5" y="16"/>
                        <a:pt x="5" y="16"/>
                        <a:pt x="5" y="16"/>
                      </a:cubicBezTo>
                      <a:cubicBezTo>
                        <a:pt x="5" y="16"/>
                        <a:pt x="5" y="16"/>
                        <a:pt x="5" y="16"/>
                      </a:cubicBezTo>
                      <a:cubicBezTo>
                        <a:pt x="5" y="16"/>
                        <a:pt x="5" y="16"/>
                        <a:pt x="5" y="16"/>
                      </a:cubicBezTo>
                      <a:cubicBezTo>
                        <a:pt x="5" y="16"/>
                        <a:pt x="5" y="16"/>
                        <a:pt x="5" y="16"/>
                      </a:cubicBezTo>
                      <a:moveTo>
                        <a:pt x="4" y="16"/>
                      </a:moveTo>
                      <a:cubicBezTo>
                        <a:pt x="5" y="16"/>
                        <a:pt x="5" y="16"/>
                        <a:pt x="5" y="16"/>
                      </a:cubicBezTo>
                      <a:cubicBezTo>
                        <a:pt x="5" y="16"/>
                        <a:pt x="5" y="16"/>
                        <a:pt x="4" y="16"/>
                      </a:cubicBezTo>
                      <a:moveTo>
                        <a:pt x="4" y="16"/>
                      </a:moveTo>
                      <a:cubicBezTo>
                        <a:pt x="4" y="16"/>
                        <a:pt x="4" y="16"/>
                        <a:pt x="4" y="16"/>
                      </a:cubicBezTo>
                      <a:cubicBezTo>
                        <a:pt x="4" y="16"/>
                        <a:pt x="4" y="16"/>
                        <a:pt x="4" y="16"/>
                      </a:cubicBezTo>
                      <a:cubicBezTo>
                        <a:pt x="4" y="16"/>
                        <a:pt x="4" y="16"/>
                        <a:pt x="4" y="16"/>
                      </a:cubicBezTo>
                      <a:moveTo>
                        <a:pt x="7" y="15"/>
                      </a:moveTo>
                      <a:cubicBezTo>
                        <a:pt x="7" y="15"/>
                        <a:pt x="7" y="15"/>
                        <a:pt x="7" y="15"/>
                      </a:cubicBezTo>
                      <a:cubicBezTo>
                        <a:pt x="7" y="15"/>
                        <a:pt x="7" y="15"/>
                        <a:pt x="7" y="15"/>
                      </a:cubicBezTo>
                      <a:cubicBezTo>
                        <a:pt x="7" y="15"/>
                        <a:pt x="7" y="15"/>
                        <a:pt x="7" y="15"/>
                      </a:cubicBezTo>
                      <a:cubicBezTo>
                        <a:pt x="7" y="15"/>
                        <a:pt x="7" y="15"/>
                        <a:pt x="7" y="15"/>
                      </a:cubicBezTo>
                      <a:moveTo>
                        <a:pt x="7" y="15"/>
                      </a:moveTo>
                      <a:cubicBezTo>
                        <a:pt x="7" y="15"/>
                        <a:pt x="7" y="15"/>
                        <a:pt x="7" y="15"/>
                      </a:cubicBezTo>
                      <a:cubicBezTo>
                        <a:pt x="7" y="15"/>
                        <a:pt x="7" y="15"/>
                        <a:pt x="7" y="15"/>
                      </a:cubicBezTo>
                      <a:moveTo>
                        <a:pt x="9" y="14"/>
                      </a:moveTo>
                      <a:cubicBezTo>
                        <a:pt x="9" y="14"/>
                        <a:pt x="9" y="14"/>
                        <a:pt x="9" y="14"/>
                      </a:cubicBezTo>
                      <a:cubicBezTo>
                        <a:pt x="9" y="14"/>
                        <a:pt x="9" y="14"/>
                        <a:pt x="9" y="14"/>
                      </a:cubicBezTo>
                      <a:cubicBezTo>
                        <a:pt x="9" y="14"/>
                        <a:pt x="9" y="14"/>
                        <a:pt x="9" y="14"/>
                      </a:cubicBezTo>
                      <a:moveTo>
                        <a:pt x="8" y="14"/>
                      </a:moveTo>
                      <a:cubicBezTo>
                        <a:pt x="8" y="14"/>
                        <a:pt x="9" y="14"/>
                        <a:pt x="9" y="14"/>
                      </a:cubicBezTo>
                      <a:cubicBezTo>
                        <a:pt x="9" y="14"/>
                        <a:pt x="8" y="14"/>
                        <a:pt x="8" y="14"/>
                      </a:cubicBezTo>
                      <a:moveTo>
                        <a:pt x="8" y="14"/>
                      </a:moveTo>
                      <a:cubicBezTo>
                        <a:pt x="8" y="14"/>
                        <a:pt x="8" y="14"/>
                        <a:pt x="8" y="14"/>
                      </a:cubicBezTo>
                      <a:cubicBezTo>
                        <a:pt x="8" y="14"/>
                        <a:pt x="8" y="14"/>
                        <a:pt x="8" y="14"/>
                      </a:cubicBezTo>
                      <a:moveTo>
                        <a:pt x="8" y="14"/>
                      </a:moveTo>
                      <a:cubicBezTo>
                        <a:pt x="8" y="14"/>
                        <a:pt x="8" y="14"/>
                        <a:pt x="8" y="14"/>
                      </a:cubicBezTo>
                      <a:cubicBezTo>
                        <a:pt x="8" y="14"/>
                        <a:pt x="8" y="14"/>
                        <a:pt x="8" y="14"/>
                      </a:cubicBezTo>
                      <a:cubicBezTo>
                        <a:pt x="8" y="14"/>
                        <a:pt x="8" y="14"/>
                        <a:pt x="8" y="14"/>
                      </a:cubicBezTo>
                      <a:moveTo>
                        <a:pt x="10" y="13"/>
                      </a:moveTo>
                      <a:cubicBezTo>
                        <a:pt x="10" y="13"/>
                        <a:pt x="10" y="13"/>
                        <a:pt x="10" y="13"/>
                      </a:cubicBezTo>
                      <a:cubicBezTo>
                        <a:pt x="10" y="13"/>
                        <a:pt x="10" y="13"/>
                        <a:pt x="10" y="13"/>
                      </a:cubicBezTo>
                      <a:moveTo>
                        <a:pt x="10" y="13"/>
                      </a:moveTo>
                      <a:cubicBezTo>
                        <a:pt x="10" y="13"/>
                        <a:pt x="10" y="13"/>
                        <a:pt x="10" y="13"/>
                      </a:cubicBezTo>
                      <a:cubicBezTo>
                        <a:pt x="10" y="13"/>
                        <a:pt x="10" y="13"/>
                        <a:pt x="10" y="13"/>
                      </a:cubicBezTo>
                      <a:moveTo>
                        <a:pt x="11" y="12"/>
                      </a:moveTo>
                      <a:cubicBezTo>
                        <a:pt x="11" y="12"/>
                        <a:pt x="10" y="12"/>
                        <a:pt x="10" y="13"/>
                      </a:cubicBezTo>
                      <a:cubicBezTo>
                        <a:pt x="10" y="12"/>
                        <a:pt x="11" y="12"/>
                        <a:pt x="11" y="12"/>
                      </a:cubicBezTo>
                      <a:moveTo>
                        <a:pt x="11" y="12"/>
                      </a:moveTo>
                      <a:cubicBezTo>
                        <a:pt x="11" y="12"/>
                        <a:pt x="11" y="12"/>
                        <a:pt x="11" y="12"/>
                      </a:cubicBezTo>
                      <a:cubicBezTo>
                        <a:pt x="11" y="12"/>
                        <a:pt x="11" y="12"/>
                        <a:pt x="11" y="12"/>
                      </a:cubicBezTo>
                      <a:moveTo>
                        <a:pt x="11" y="12"/>
                      </a:moveTo>
                      <a:cubicBezTo>
                        <a:pt x="11" y="12"/>
                        <a:pt x="11" y="12"/>
                        <a:pt x="11" y="12"/>
                      </a:cubicBezTo>
                      <a:cubicBezTo>
                        <a:pt x="11" y="12"/>
                        <a:pt x="11" y="12"/>
                        <a:pt x="11" y="12"/>
                      </a:cubicBezTo>
                      <a:moveTo>
                        <a:pt x="11" y="12"/>
                      </a:moveTo>
                      <a:cubicBezTo>
                        <a:pt x="11" y="12"/>
                        <a:pt x="11" y="12"/>
                        <a:pt x="11" y="12"/>
                      </a:cubicBezTo>
                      <a:cubicBezTo>
                        <a:pt x="11" y="12"/>
                        <a:pt x="11" y="12"/>
                        <a:pt x="11" y="12"/>
                      </a:cubicBezTo>
                      <a:moveTo>
                        <a:pt x="12" y="11"/>
                      </a:moveTo>
                      <a:cubicBezTo>
                        <a:pt x="12" y="11"/>
                        <a:pt x="12" y="11"/>
                        <a:pt x="12" y="11"/>
                      </a:cubicBezTo>
                      <a:cubicBezTo>
                        <a:pt x="12" y="11"/>
                        <a:pt x="12" y="11"/>
                        <a:pt x="12" y="11"/>
                      </a:cubicBezTo>
                      <a:moveTo>
                        <a:pt x="12" y="11"/>
                      </a:moveTo>
                      <a:cubicBezTo>
                        <a:pt x="12" y="11"/>
                        <a:pt x="12" y="11"/>
                        <a:pt x="12" y="11"/>
                      </a:cubicBezTo>
                      <a:cubicBezTo>
                        <a:pt x="12" y="11"/>
                        <a:pt x="12" y="11"/>
                        <a:pt x="12" y="11"/>
                      </a:cubicBezTo>
                      <a:cubicBezTo>
                        <a:pt x="12" y="11"/>
                        <a:pt x="12" y="11"/>
                        <a:pt x="12" y="11"/>
                      </a:cubicBezTo>
                      <a:cubicBezTo>
                        <a:pt x="12" y="11"/>
                        <a:pt x="12" y="11"/>
                        <a:pt x="12" y="11"/>
                      </a:cubicBezTo>
                      <a:moveTo>
                        <a:pt x="12" y="11"/>
                      </a:moveTo>
                      <a:cubicBezTo>
                        <a:pt x="12" y="11"/>
                        <a:pt x="12" y="11"/>
                        <a:pt x="12" y="11"/>
                      </a:cubicBezTo>
                      <a:cubicBezTo>
                        <a:pt x="12" y="11"/>
                        <a:pt x="12" y="11"/>
                        <a:pt x="12" y="11"/>
                      </a:cubicBezTo>
                      <a:cubicBezTo>
                        <a:pt x="12" y="11"/>
                        <a:pt x="12" y="11"/>
                        <a:pt x="12" y="11"/>
                      </a:cubicBezTo>
                      <a:moveTo>
                        <a:pt x="14" y="4"/>
                      </a:moveTo>
                      <a:cubicBezTo>
                        <a:pt x="14" y="4"/>
                        <a:pt x="14" y="4"/>
                        <a:pt x="14" y="4"/>
                      </a:cubicBezTo>
                      <a:cubicBezTo>
                        <a:pt x="15" y="4"/>
                        <a:pt x="15" y="6"/>
                        <a:pt x="14" y="7"/>
                      </a:cubicBezTo>
                      <a:cubicBezTo>
                        <a:pt x="14" y="6"/>
                        <a:pt x="14" y="4"/>
                        <a:pt x="14" y="4"/>
                      </a:cubicBezTo>
                      <a:cubicBezTo>
                        <a:pt x="14" y="4"/>
                        <a:pt x="14" y="4"/>
                        <a:pt x="14" y="4"/>
                      </a:cubicBezTo>
                      <a:cubicBezTo>
                        <a:pt x="14" y="4"/>
                        <a:pt x="14" y="4"/>
                        <a:pt x="14" y="4"/>
                      </a:cubicBezTo>
                      <a:cubicBezTo>
                        <a:pt x="14" y="4"/>
                        <a:pt x="14" y="4"/>
                        <a:pt x="14" y="4"/>
                      </a:cubicBezTo>
                      <a:cubicBezTo>
                        <a:pt x="14" y="4"/>
                        <a:pt x="14" y="4"/>
                        <a:pt x="14" y="4"/>
                      </a:cubicBezTo>
                      <a:moveTo>
                        <a:pt x="12" y="0"/>
                      </a:moveTo>
                      <a:cubicBezTo>
                        <a:pt x="12" y="0"/>
                        <a:pt x="12" y="0"/>
                        <a:pt x="11" y="0"/>
                      </a:cubicBezTo>
                      <a:cubicBezTo>
                        <a:pt x="11" y="0"/>
                        <a:pt x="10" y="1"/>
                        <a:pt x="10" y="1"/>
                      </a:cubicBezTo>
                      <a:cubicBezTo>
                        <a:pt x="10" y="1"/>
                        <a:pt x="10" y="1"/>
                        <a:pt x="10" y="1"/>
                      </a:cubicBezTo>
                      <a:cubicBezTo>
                        <a:pt x="10" y="2"/>
                        <a:pt x="10" y="2"/>
                        <a:pt x="11" y="2"/>
                      </a:cubicBezTo>
                      <a:cubicBezTo>
                        <a:pt x="11" y="2"/>
                        <a:pt x="12" y="2"/>
                        <a:pt x="12" y="2"/>
                      </a:cubicBezTo>
                      <a:cubicBezTo>
                        <a:pt x="12" y="3"/>
                        <a:pt x="11" y="3"/>
                        <a:pt x="11" y="3"/>
                      </a:cubicBezTo>
                      <a:cubicBezTo>
                        <a:pt x="10" y="3"/>
                        <a:pt x="10" y="2"/>
                        <a:pt x="10" y="1"/>
                      </a:cubicBezTo>
                      <a:cubicBezTo>
                        <a:pt x="10" y="1"/>
                        <a:pt x="10" y="1"/>
                        <a:pt x="10" y="1"/>
                      </a:cubicBezTo>
                      <a:cubicBezTo>
                        <a:pt x="9" y="2"/>
                        <a:pt x="9" y="4"/>
                        <a:pt x="7" y="5"/>
                      </a:cubicBezTo>
                      <a:cubicBezTo>
                        <a:pt x="7" y="5"/>
                        <a:pt x="6" y="5"/>
                        <a:pt x="6" y="6"/>
                      </a:cubicBezTo>
                      <a:cubicBezTo>
                        <a:pt x="7" y="6"/>
                        <a:pt x="7" y="6"/>
                        <a:pt x="7" y="6"/>
                      </a:cubicBezTo>
                      <a:cubicBezTo>
                        <a:pt x="7" y="7"/>
                        <a:pt x="7" y="8"/>
                        <a:pt x="7" y="8"/>
                      </a:cubicBezTo>
                      <a:cubicBezTo>
                        <a:pt x="8" y="8"/>
                        <a:pt x="8" y="8"/>
                        <a:pt x="8" y="7"/>
                      </a:cubicBezTo>
                      <a:cubicBezTo>
                        <a:pt x="9" y="7"/>
                        <a:pt x="9" y="7"/>
                        <a:pt x="9" y="7"/>
                      </a:cubicBezTo>
                      <a:cubicBezTo>
                        <a:pt x="9" y="7"/>
                        <a:pt x="10" y="7"/>
                        <a:pt x="10" y="8"/>
                      </a:cubicBezTo>
                      <a:cubicBezTo>
                        <a:pt x="10" y="8"/>
                        <a:pt x="10" y="8"/>
                        <a:pt x="10" y="8"/>
                      </a:cubicBezTo>
                      <a:cubicBezTo>
                        <a:pt x="10" y="7"/>
                        <a:pt x="10" y="5"/>
                        <a:pt x="11" y="5"/>
                      </a:cubicBezTo>
                      <a:cubicBezTo>
                        <a:pt x="11" y="5"/>
                        <a:pt x="11" y="5"/>
                        <a:pt x="11" y="5"/>
                      </a:cubicBezTo>
                      <a:cubicBezTo>
                        <a:pt x="11" y="5"/>
                        <a:pt x="11" y="5"/>
                        <a:pt x="11" y="5"/>
                      </a:cubicBezTo>
                      <a:cubicBezTo>
                        <a:pt x="11" y="5"/>
                        <a:pt x="11" y="5"/>
                        <a:pt x="11" y="5"/>
                      </a:cubicBezTo>
                      <a:cubicBezTo>
                        <a:pt x="11" y="6"/>
                        <a:pt x="11" y="8"/>
                        <a:pt x="10" y="8"/>
                      </a:cubicBezTo>
                      <a:cubicBezTo>
                        <a:pt x="10" y="8"/>
                        <a:pt x="10" y="8"/>
                        <a:pt x="10" y="8"/>
                      </a:cubicBezTo>
                      <a:cubicBezTo>
                        <a:pt x="11" y="8"/>
                        <a:pt x="11" y="8"/>
                        <a:pt x="12" y="8"/>
                      </a:cubicBezTo>
                      <a:cubicBezTo>
                        <a:pt x="13" y="7"/>
                        <a:pt x="13" y="7"/>
                        <a:pt x="14" y="7"/>
                      </a:cubicBezTo>
                      <a:cubicBezTo>
                        <a:pt x="14" y="7"/>
                        <a:pt x="14" y="7"/>
                        <a:pt x="14" y="7"/>
                      </a:cubicBezTo>
                      <a:cubicBezTo>
                        <a:pt x="14" y="7"/>
                        <a:pt x="14" y="7"/>
                        <a:pt x="14" y="7"/>
                      </a:cubicBezTo>
                      <a:cubicBezTo>
                        <a:pt x="15" y="8"/>
                        <a:pt x="15" y="8"/>
                        <a:pt x="15" y="8"/>
                      </a:cubicBezTo>
                      <a:cubicBezTo>
                        <a:pt x="15" y="7"/>
                        <a:pt x="15" y="7"/>
                        <a:pt x="15" y="7"/>
                      </a:cubicBezTo>
                      <a:cubicBezTo>
                        <a:pt x="16" y="7"/>
                        <a:pt x="17" y="4"/>
                        <a:pt x="18" y="3"/>
                      </a:cubicBezTo>
                      <a:cubicBezTo>
                        <a:pt x="18" y="3"/>
                        <a:pt x="18" y="2"/>
                        <a:pt x="19" y="2"/>
                      </a:cubicBezTo>
                      <a:cubicBezTo>
                        <a:pt x="19" y="2"/>
                        <a:pt x="18" y="2"/>
                        <a:pt x="18" y="2"/>
                      </a:cubicBezTo>
                      <a:cubicBezTo>
                        <a:pt x="18" y="2"/>
                        <a:pt x="18" y="2"/>
                        <a:pt x="18" y="2"/>
                      </a:cubicBezTo>
                      <a:cubicBezTo>
                        <a:pt x="18" y="2"/>
                        <a:pt x="18" y="2"/>
                        <a:pt x="18" y="2"/>
                      </a:cubicBezTo>
                      <a:cubicBezTo>
                        <a:pt x="17" y="2"/>
                        <a:pt x="17" y="2"/>
                        <a:pt x="17" y="1"/>
                      </a:cubicBezTo>
                      <a:cubicBezTo>
                        <a:pt x="16" y="0"/>
                        <a:pt x="16" y="0"/>
                        <a:pt x="16" y="0"/>
                      </a:cubicBezTo>
                      <a:cubicBezTo>
                        <a:pt x="16" y="0"/>
                        <a:pt x="16" y="0"/>
                        <a:pt x="16" y="0"/>
                      </a:cubicBezTo>
                      <a:cubicBezTo>
                        <a:pt x="16" y="0"/>
                        <a:pt x="16" y="0"/>
                        <a:pt x="16" y="0"/>
                      </a:cubicBezTo>
                      <a:cubicBezTo>
                        <a:pt x="16" y="1"/>
                        <a:pt x="15" y="1"/>
                        <a:pt x="15" y="1"/>
                      </a:cubicBezTo>
                      <a:cubicBezTo>
                        <a:pt x="15" y="2"/>
                        <a:pt x="14" y="2"/>
                        <a:pt x="14" y="2"/>
                      </a:cubicBezTo>
                      <a:cubicBezTo>
                        <a:pt x="14" y="2"/>
                        <a:pt x="15" y="2"/>
                        <a:pt x="15" y="1"/>
                      </a:cubicBezTo>
                      <a:cubicBezTo>
                        <a:pt x="15" y="1"/>
                        <a:pt x="15" y="1"/>
                        <a:pt x="15" y="0"/>
                      </a:cubicBezTo>
                      <a:cubicBezTo>
                        <a:pt x="15" y="0"/>
                        <a:pt x="15" y="0"/>
                        <a:pt x="15" y="0"/>
                      </a:cubicBezTo>
                      <a:cubicBezTo>
                        <a:pt x="15" y="0"/>
                        <a:pt x="14" y="1"/>
                        <a:pt x="14" y="1"/>
                      </a:cubicBezTo>
                      <a:cubicBezTo>
                        <a:pt x="13" y="1"/>
                        <a:pt x="13" y="0"/>
                        <a:pt x="13" y="0"/>
                      </a:cubicBezTo>
                      <a:cubicBezTo>
                        <a:pt x="13" y="0"/>
                        <a:pt x="13" y="0"/>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69" name="Freeform 9750">
                  <a:extLst>
                    <a:ext uri="{FF2B5EF4-FFF2-40B4-BE49-F238E27FC236}">
                      <a16:creationId xmlns:a16="http://schemas.microsoft.com/office/drawing/2014/main" id="{D55F9594-1FBC-B922-2240-BDC86CE5F2AF}"/>
                    </a:ext>
                  </a:extLst>
                </p:cNvPr>
                <p:cNvSpPr>
                  <a:spLocks noEditPoints="1"/>
                </p:cNvSpPr>
                <p:nvPr/>
              </p:nvSpPr>
              <p:spPr bwMode="auto">
                <a:xfrm>
                  <a:off x="4254" y="2388"/>
                  <a:ext cx="10" cy="6"/>
                </a:xfrm>
                <a:custGeom>
                  <a:avLst/>
                  <a:gdLst>
                    <a:gd name="T0" fmla="*/ 3 w 12"/>
                    <a:gd name="T1" fmla="*/ 3 h 7"/>
                    <a:gd name="T2" fmla="*/ 3 w 12"/>
                    <a:gd name="T3" fmla="*/ 3 h 7"/>
                    <a:gd name="T4" fmla="*/ 3 w 12"/>
                    <a:gd name="T5" fmla="*/ 3 h 7"/>
                    <a:gd name="T6" fmla="*/ 3 w 12"/>
                    <a:gd name="T7" fmla="*/ 2 h 7"/>
                    <a:gd name="T8" fmla="*/ 3 w 12"/>
                    <a:gd name="T9" fmla="*/ 3 h 7"/>
                    <a:gd name="T10" fmla="*/ 3 w 12"/>
                    <a:gd name="T11" fmla="*/ 3 h 7"/>
                    <a:gd name="T12" fmla="*/ 3 w 12"/>
                    <a:gd name="T13" fmla="*/ 0 h 7"/>
                    <a:gd name="T14" fmla="*/ 2 w 12"/>
                    <a:gd name="T15" fmla="*/ 2 h 7"/>
                    <a:gd name="T16" fmla="*/ 0 w 12"/>
                    <a:gd name="T17" fmla="*/ 3 h 7"/>
                    <a:gd name="T18" fmla="*/ 1 w 12"/>
                    <a:gd name="T19" fmla="*/ 3 h 7"/>
                    <a:gd name="T20" fmla="*/ 2 w 12"/>
                    <a:gd name="T21" fmla="*/ 3 h 7"/>
                    <a:gd name="T22" fmla="*/ 3 w 12"/>
                    <a:gd name="T23" fmla="*/ 3 h 7"/>
                    <a:gd name="T24" fmla="*/ 3 w 12"/>
                    <a:gd name="T25" fmla="*/ 3 h 7"/>
                    <a:gd name="T26" fmla="*/ 3 w 12"/>
                    <a:gd name="T27" fmla="*/ 3 h 7"/>
                    <a:gd name="T28" fmla="*/ 3 w 12"/>
                    <a:gd name="T29" fmla="*/ 3 h 7"/>
                    <a:gd name="T30" fmla="*/ 3 w 12"/>
                    <a:gd name="T31" fmla="*/ 3 h 7"/>
                    <a:gd name="T32" fmla="*/ 4 w 12"/>
                    <a:gd name="T33" fmla="*/ 3 h 7"/>
                    <a:gd name="T34" fmla="*/ 4 w 12"/>
                    <a:gd name="T35" fmla="*/ 3 h 7"/>
                    <a:gd name="T36" fmla="*/ 6 w 12"/>
                    <a:gd name="T37" fmla="*/ 1 h 7"/>
                    <a:gd name="T38" fmla="*/ 6 w 12"/>
                    <a:gd name="T39" fmla="*/ 1 h 7"/>
                    <a:gd name="T40" fmla="*/ 6 w 12"/>
                    <a:gd name="T41" fmla="*/ 1 h 7"/>
                    <a:gd name="T42" fmla="*/ 6 w 12"/>
                    <a:gd name="T43" fmla="*/ 1 h 7"/>
                    <a:gd name="T44" fmla="*/ 5 w 12"/>
                    <a:gd name="T45" fmla="*/ 2 h 7"/>
                    <a:gd name="T46" fmla="*/ 4 w 12"/>
                    <a:gd name="T47" fmla="*/ 2 h 7"/>
                    <a:gd name="T48" fmla="*/ 4 w 12"/>
                    <a:gd name="T49" fmla="*/ 2 h 7"/>
                    <a:gd name="T50" fmla="*/ 4 w 12"/>
                    <a:gd name="T51" fmla="*/ 3 h 7"/>
                    <a:gd name="T52" fmla="*/ 4 w 12"/>
                    <a:gd name="T53" fmla="*/ 2 h 7"/>
                    <a:gd name="T54" fmla="*/ 4 w 12"/>
                    <a:gd name="T55" fmla="*/ 2 h 7"/>
                    <a:gd name="T56" fmla="*/ 3 w 12"/>
                    <a:gd name="T57" fmla="*/ 1 h 7"/>
                    <a:gd name="T58" fmla="*/ 3 w 12"/>
                    <a:gd name="T59" fmla="*/ 1 h 7"/>
                    <a:gd name="T60" fmla="*/ 3 w 12"/>
                    <a:gd name="T61" fmla="*/ 2 h 7"/>
                    <a:gd name="T62" fmla="*/ 3 w 12"/>
                    <a:gd name="T63" fmla="*/ 0 h 7"/>
                    <a:gd name="T64" fmla="*/ 3 w 12"/>
                    <a:gd name="T65" fmla="*/ 0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 h="7">
                      <a:moveTo>
                        <a:pt x="3" y="5"/>
                      </a:moveTo>
                      <a:cubicBezTo>
                        <a:pt x="3" y="5"/>
                        <a:pt x="3" y="5"/>
                        <a:pt x="3" y="5"/>
                      </a:cubicBezTo>
                      <a:cubicBezTo>
                        <a:pt x="3" y="5"/>
                        <a:pt x="5" y="3"/>
                        <a:pt x="4" y="3"/>
                      </a:cubicBezTo>
                      <a:cubicBezTo>
                        <a:pt x="4" y="2"/>
                        <a:pt x="4" y="2"/>
                        <a:pt x="4" y="2"/>
                      </a:cubicBezTo>
                      <a:cubicBezTo>
                        <a:pt x="4" y="3"/>
                        <a:pt x="5" y="4"/>
                        <a:pt x="4" y="5"/>
                      </a:cubicBezTo>
                      <a:cubicBezTo>
                        <a:pt x="3" y="5"/>
                        <a:pt x="3" y="5"/>
                        <a:pt x="3" y="5"/>
                      </a:cubicBezTo>
                      <a:moveTo>
                        <a:pt x="4" y="0"/>
                      </a:moveTo>
                      <a:cubicBezTo>
                        <a:pt x="3" y="0"/>
                        <a:pt x="3" y="2"/>
                        <a:pt x="2" y="2"/>
                      </a:cubicBezTo>
                      <a:cubicBezTo>
                        <a:pt x="1" y="4"/>
                        <a:pt x="1" y="6"/>
                        <a:pt x="0" y="7"/>
                      </a:cubicBezTo>
                      <a:cubicBezTo>
                        <a:pt x="0" y="7"/>
                        <a:pt x="0" y="7"/>
                        <a:pt x="1" y="7"/>
                      </a:cubicBezTo>
                      <a:cubicBezTo>
                        <a:pt x="1" y="7"/>
                        <a:pt x="2" y="7"/>
                        <a:pt x="2" y="6"/>
                      </a:cubicBezTo>
                      <a:cubicBezTo>
                        <a:pt x="3" y="6"/>
                        <a:pt x="3" y="6"/>
                        <a:pt x="4" y="6"/>
                      </a:cubicBezTo>
                      <a:cubicBezTo>
                        <a:pt x="4" y="6"/>
                        <a:pt x="4" y="6"/>
                        <a:pt x="4" y="6"/>
                      </a:cubicBezTo>
                      <a:cubicBezTo>
                        <a:pt x="4" y="6"/>
                        <a:pt x="5" y="6"/>
                        <a:pt x="5" y="6"/>
                      </a:cubicBezTo>
                      <a:cubicBezTo>
                        <a:pt x="5" y="6"/>
                        <a:pt x="6" y="6"/>
                        <a:pt x="6" y="5"/>
                      </a:cubicBezTo>
                      <a:cubicBezTo>
                        <a:pt x="7" y="5"/>
                        <a:pt x="7" y="4"/>
                        <a:pt x="7" y="4"/>
                      </a:cubicBezTo>
                      <a:cubicBezTo>
                        <a:pt x="8" y="4"/>
                        <a:pt x="8" y="4"/>
                        <a:pt x="8" y="4"/>
                      </a:cubicBezTo>
                      <a:cubicBezTo>
                        <a:pt x="8" y="4"/>
                        <a:pt x="8" y="5"/>
                        <a:pt x="8" y="5"/>
                      </a:cubicBezTo>
                      <a:cubicBezTo>
                        <a:pt x="9" y="5"/>
                        <a:pt x="10" y="2"/>
                        <a:pt x="11" y="1"/>
                      </a:cubicBezTo>
                      <a:cubicBezTo>
                        <a:pt x="11" y="1"/>
                        <a:pt x="11" y="1"/>
                        <a:pt x="12" y="1"/>
                      </a:cubicBezTo>
                      <a:cubicBezTo>
                        <a:pt x="12" y="1"/>
                        <a:pt x="12" y="1"/>
                        <a:pt x="12" y="1"/>
                      </a:cubicBezTo>
                      <a:cubicBezTo>
                        <a:pt x="12" y="1"/>
                        <a:pt x="12" y="1"/>
                        <a:pt x="12" y="1"/>
                      </a:cubicBezTo>
                      <a:cubicBezTo>
                        <a:pt x="11" y="1"/>
                        <a:pt x="11" y="1"/>
                        <a:pt x="10" y="2"/>
                      </a:cubicBezTo>
                      <a:cubicBezTo>
                        <a:pt x="9" y="2"/>
                        <a:pt x="9" y="2"/>
                        <a:pt x="8" y="2"/>
                      </a:cubicBezTo>
                      <a:cubicBezTo>
                        <a:pt x="8" y="2"/>
                        <a:pt x="8" y="2"/>
                        <a:pt x="8" y="2"/>
                      </a:cubicBezTo>
                      <a:cubicBezTo>
                        <a:pt x="8" y="2"/>
                        <a:pt x="8" y="2"/>
                        <a:pt x="8" y="3"/>
                      </a:cubicBezTo>
                      <a:cubicBezTo>
                        <a:pt x="8" y="3"/>
                        <a:pt x="8" y="2"/>
                        <a:pt x="8" y="2"/>
                      </a:cubicBezTo>
                      <a:cubicBezTo>
                        <a:pt x="8" y="2"/>
                        <a:pt x="8" y="2"/>
                        <a:pt x="8" y="2"/>
                      </a:cubicBezTo>
                      <a:cubicBezTo>
                        <a:pt x="8" y="1"/>
                        <a:pt x="7" y="1"/>
                        <a:pt x="7" y="1"/>
                      </a:cubicBezTo>
                      <a:cubicBezTo>
                        <a:pt x="7" y="1"/>
                        <a:pt x="7" y="1"/>
                        <a:pt x="6" y="1"/>
                      </a:cubicBezTo>
                      <a:cubicBezTo>
                        <a:pt x="6" y="2"/>
                        <a:pt x="6" y="2"/>
                        <a:pt x="5" y="2"/>
                      </a:cubicBezTo>
                      <a:cubicBezTo>
                        <a:pt x="5" y="2"/>
                        <a:pt x="5" y="1"/>
                        <a:pt x="5" y="0"/>
                      </a:cubicBezTo>
                      <a:cubicBezTo>
                        <a:pt x="5" y="0"/>
                        <a:pt x="5" y="0"/>
                        <a:pt x="4" y="0"/>
                      </a:cubicBezTo>
                    </a:path>
                  </a:pathLst>
                </a:custGeom>
                <a:solidFill>
                  <a:srgbClr val="E4E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0" name="Freeform 9751">
                  <a:extLst>
                    <a:ext uri="{FF2B5EF4-FFF2-40B4-BE49-F238E27FC236}">
                      <a16:creationId xmlns:a16="http://schemas.microsoft.com/office/drawing/2014/main" id="{53DB9521-012F-7E40-0491-5830ACE3CD08}"/>
                    </a:ext>
                  </a:extLst>
                </p:cNvPr>
                <p:cNvSpPr>
                  <a:spLocks/>
                </p:cNvSpPr>
                <p:nvPr/>
              </p:nvSpPr>
              <p:spPr bwMode="auto">
                <a:xfrm>
                  <a:off x="4252" y="2389"/>
                  <a:ext cx="13" cy="8"/>
                </a:xfrm>
                <a:custGeom>
                  <a:avLst/>
                  <a:gdLst>
                    <a:gd name="T0" fmla="*/ 8 w 15"/>
                    <a:gd name="T1" fmla="*/ 0 h 10"/>
                    <a:gd name="T2" fmla="*/ 8 w 15"/>
                    <a:gd name="T3" fmla="*/ 0 h 10"/>
                    <a:gd name="T4" fmla="*/ 6 w 15"/>
                    <a:gd name="T5" fmla="*/ 2 h 10"/>
                    <a:gd name="T6" fmla="*/ 6 w 15"/>
                    <a:gd name="T7" fmla="*/ 2 h 10"/>
                    <a:gd name="T8" fmla="*/ 5 w 15"/>
                    <a:gd name="T9" fmla="*/ 2 h 10"/>
                    <a:gd name="T10" fmla="*/ 4 w 15"/>
                    <a:gd name="T11" fmla="*/ 2 h 10"/>
                    <a:gd name="T12" fmla="*/ 3 w 15"/>
                    <a:gd name="T13" fmla="*/ 2 h 10"/>
                    <a:gd name="T14" fmla="*/ 3 w 15"/>
                    <a:gd name="T15" fmla="*/ 2 h 10"/>
                    <a:gd name="T16" fmla="*/ 3 w 15"/>
                    <a:gd name="T17" fmla="*/ 2 h 10"/>
                    <a:gd name="T18" fmla="*/ 3 w 15"/>
                    <a:gd name="T19" fmla="*/ 2 h 10"/>
                    <a:gd name="T20" fmla="*/ 3 w 15"/>
                    <a:gd name="T21" fmla="*/ 2 h 10"/>
                    <a:gd name="T22" fmla="*/ 2 w 15"/>
                    <a:gd name="T23" fmla="*/ 2 h 10"/>
                    <a:gd name="T24" fmla="*/ 2 w 15"/>
                    <a:gd name="T25" fmla="*/ 3 h 10"/>
                    <a:gd name="T26" fmla="*/ 0 w 15"/>
                    <a:gd name="T27" fmla="*/ 4 h 10"/>
                    <a:gd name="T28" fmla="*/ 0 w 15"/>
                    <a:gd name="T29" fmla="*/ 4 h 10"/>
                    <a:gd name="T30" fmla="*/ 1 w 15"/>
                    <a:gd name="T31" fmla="*/ 4 h 10"/>
                    <a:gd name="T32" fmla="*/ 3 w 15"/>
                    <a:gd name="T33" fmla="*/ 4 h 10"/>
                    <a:gd name="T34" fmla="*/ 3 w 15"/>
                    <a:gd name="T35" fmla="*/ 4 h 10"/>
                    <a:gd name="T36" fmla="*/ 3 w 15"/>
                    <a:gd name="T37" fmla="*/ 4 h 10"/>
                    <a:gd name="T38" fmla="*/ 3 w 15"/>
                    <a:gd name="T39" fmla="*/ 4 h 10"/>
                    <a:gd name="T40" fmla="*/ 3 w 15"/>
                    <a:gd name="T41" fmla="*/ 3 h 10"/>
                    <a:gd name="T42" fmla="*/ 3 w 15"/>
                    <a:gd name="T43" fmla="*/ 3 h 10"/>
                    <a:gd name="T44" fmla="*/ 3 w 15"/>
                    <a:gd name="T45" fmla="*/ 3 h 10"/>
                    <a:gd name="T46" fmla="*/ 3 w 15"/>
                    <a:gd name="T47" fmla="*/ 3 h 10"/>
                    <a:gd name="T48" fmla="*/ 3 w 15"/>
                    <a:gd name="T49" fmla="*/ 3 h 10"/>
                    <a:gd name="T50" fmla="*/ 3 w 15"/>
                    <a:gd name="T51" fmla="*/ 2 h 10"/>
                    <a:gd name="T52" fmla="*/ 4 w 15"/>
                    <a:gd name="T53" fmla="*/ 3 h 10"/>
                    <a:gd name="T54" fmla="*/ 4 w 15"/>
                    <a:gd name="T55" fmla="*/ 3 h 10"/>
                    <a:gd name="T56" fmla="*/ 4 w 15"/>
                    <a:gd name="T57" fmla="*/ 3 h 10"/>
                    <a:gd name="T58" fmla="*/ 4 w 15"/>
                    <a:gd name="T59" fmla="*/ 3 h 10"/>
                    <a:gd name="T60" fmla="*/ 5 w 15"/>
                    <a:gd name="T61" fmla="*/ 3 h 10"/>
                    <a:gd name="T62" fmla="*/ 6 w 15"/>
                    <a:gd name="T63" fmla="*/ 2 h 10"/>
                    <a:gd name="T64" fmla="*/ 7 w 15"/>
                    <a:gd name="T65" fmla="*/ 2 h 10"/>
                    <a:gd name="T66" fmla="*/ 7 w 15"/>
                    <a:gd name="T67" fmla="*/ 2 h 10"/>
                    <a:gd name="T68" fmla="*/ 8 w 15"/>
                    <a:gd name="T69" fmla="*/ 2 h 10"/>
                    <a:gd name="T70" fmla="*/ 9 w 15"/>
                    <a:gd name="T71" fmla="*/ 1 h 10"/>
                    <a:gd name="T72" fmla="*/ 9 w 15"/>
                    <a:gd name="T73" fmla="*/ 1 h 10"/>
                    <a:gd name="T74" fmla="*/ 9 w 15"/>
                    <a:gd name="T75" fmla="*/ 1 h 10"/>
                    <a:gd name="T76" fmla="*/ 8 w 15"/>
                    <a:gd name="T77" fmla="*/ 0 h 10"/>
                    <a:gd name="T78" fmla="*/ 8 w 15"/>
                    <a:gd name="T79" fmla="*/ 0 h 10"/>
                    <a:gd name="T80" fmla="*/ 8 w 15"/>
                    <a:gd name="T81" fmla="*/ 0 h 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 h="10">
                      <a:moveTo>
                        <a:pt x="14" y="0"/>
                      </a:moveTo>
                      <a:cubicBezTo>
                        <a:pt x="13" y="0"/>
                        <a:pt x="13" y="0"/>
                        <a:pt x="13" y="0"/>
                      </a:cubicBezTo>
                      <a:cubicBezTo>
                        <a:pt x="12" y="1"/>
                        <a:pt x="11" y="4"/>
                        <a:pt x="10" y="4"/>
                      </a:cubicBezTo>
                      <a:cubicBezTo>
                        <a:pt x="10" y="4"/>
                        <a:pt x="10" y="3"/>
                        <a:pt x="10" y="3"/>
                      </a:cubicBezTo>
                      <a:cubicBezTo>
                        <a:pt x="10" y="3"/>
                        <a:pt x="10" y="3"/>
                        <a:pt x="9" y="3"/>
                      </a:cubicBezTo>
                      <a:cubicBezTo>
                        <a:pt x="9" y="3"/>
                        <a:pt x="9" y="4"/>
                        <a:pt x="8" y="4"/>
                      </a:cubicBezTo>
                      <a:cubicBezTo>
                        <a:pt x="8" y="5"/>
                        <a:pt x="7" y="5"/>
                        <a:pt x="7" y="5"/>
                      </a:cubicBezTo>
                      <a:cubicBezTo>
                        <a:pt x="7" y="5"/>
                        <a:pt x="6" y="5"/>
                        <a:pt x="6" y="5"/>
                      </a:cubicBezTo>
                      <a:cubicBezTo>
                        <a:pt x="6" y="5"/>
                        <a:pt x="6" y="5"/>
                        <a:pt x="6" y="5"/>
                      </a:cubicBezTo>
                      <a:cubicBezTo>
                        <a:pt x="5" y="5"/>
                        <a:pt x="5" y="5"/>
                        <a:pt x="4" y="5"/>
                      </a:cubicBezTo>
                      <a:cubicBezTo>
                        <a:pt x="4" y="6"/>
                        <a:pt x="3" y="6"/>
                        <a:pt x="3" y="6"/>
                      </a:cubicBezTo>
                      <a:cubicBezTo>
                        <a:pt x="2" y="6"/>
                        <a:pt x="2" y="6"/>
                        <a:pt x="2" y="6"/>
                      </a:cubicBezTo>
                      <a:cubicBezTo>
                        <a:pt x="2" y="6"/>
                        <a:pt x="2" y="6"/>
                        <a:pt x="2" y="7"/>
                      </a:cubicBezTo>
                      <a:cubicBezTo>
                        <a:pt x="1" y="7"/>
                        <a:pt x="0" y="8"/>
                        <a:pt x="0" y="9"/>
                      </a:cubicBezTo>
                      <a:cubicBezTo>
                        <a:pt x="0" y="9"/>
                        <a:pt x="0" y="9"/>
                        <a:pt x="0" y="9"/>
                      </a:cubicBezTo>
                      <a:cubicBezTo>
                        <a:pt x="1" y="10"/>
                        <a:pt x="1" y="10"/>
                        <a:pt x="1" y="10"/>
                      </a:cubicBezTo>
                      <a:cubicBezTo>
                        <a:pt x="2" y="10"/>
                        <a:pt x="2" y="10"/>
                        <a:pt x="3" y="9"/>
                      </a:cubicBezTo>
                      <a:cubicBezTo>
                        <a:pt x="3" y="9"/>
                        <a:pt x="4" y="9"/>
                        <a:pt x="4" y="9"/>
                      </a:cubicBezTo>
                      <a:cubicBezTo>
                        <a:pt x="5" y="9"/>
                        <a:pt x="5" y="9"/>
                        <a:pt x="5" y="9"/>
                      </a:cubicBezTo>
                      <a:cubicBezTo>
                        <a:pt x="5" y="9"/>
                        <a:pt x="5" y="9"/>
                        <a:pt x="5" y="9"/>
                      </a:cubicBezTo>
                      <a:cubicBezTo>
                        <a:pt x="6" y="9"/>
                        <a:pt x="6" y="9"/>
                        <a:pt x="7" y="8"/>
                      </a:cubicBezTo>
                      <a:cubicBezTo>
                        <a:pt x="7" y="8"/>
                        <a:pt x="7" y="8"/>
                        <a:pt x="7" y="8"/>
                      </a:cubicBezTo>
                      <a:cubicBezTo>
                        <a:pt x="7" y="7"/>
                        <a:pt x="7" y="7"/>
                        <a:pt x="7" y="7"/>
                      </a:cubicBezTo>
                      <a:cubicBezTo>
                        <a:pt x="7" y="7"/>
                        <a:pt x="7" y="7"/>
                        <a:pt x="7" y="7"/>
                      </a:cubicBezTo>
                      <a:cubicBezTo>
                        <a:pt x="7" y="7"/>
                        <a:pt x="7" y="7"/>
                        <a:pt x="7" y="7"/>
                      </a:cubicBezTo>
                      <a:cubicBezTo>
                        <a:pt x="7" y="6"/>
                        <a:pt x="7" y="6"/>
                        <a:pt x="7" y="6"/>
                      </a:cubicBezTo>
                      <a:cubicBezTo>
                        <a:pt x="7" y="6"/>
                        <a:pt x="8" y="7"/>
                        <a:pt x="8" y="7"/>
                      </a:cubicBezTo>
                      <a:cubicBezTo>
                        <a:pt x="8" y="7"/>
                        <a:pt x="8" y="7"/>
                        <a:pt x="8" y="7"/>
                      </a:cubicBezTo>
                      <a:cubicBezTo>
                        <a:pt x="8" y="7"/>
                        <a:pt x="8" y="7"/>
                        <a:pt x="8" y="7"/>
                      </a:cubicBezTo>
                      <a:cubicBezTo>
                        <a:pt x="8" y="7"/>
                        <a:pt x="8" y="7"/>
                        <a:pt x="8" y="7"/>
                      </a:cubicBezTo>
                      <a:cubicBezTo>
                        <a:pt x="8" y="7"/>
                        <a:pt x="9" y="7"/>
                        <a:pt x="9" y="7"/>
                      </a:cubicBezTo>
                      <a:cubicBezTo>
                        <a:pt x="9" y="7"/>
                        <a:pt x="10" y="6"/>
                        <a:pt x="10" y="6"/>
                      </a:cubicBezTo>
                      <a:cubicBezTo>
                        <a:pt x="11" y="5"/>
                        <a:pt x="12" y="4"/>
                        <a:pt x="12" y="4"/>
                      </a:cubicBezTo>
                      <a:cubicBezTo>
                        <a:pt x="12" y="4"/>
                        <a:pt x="12" y="4"/>
                        <a:pt x="12" y="4"/>
                      </a:cubicBezTo>
                      <a:cubicBezTo>
                        <a:pt x="12" y="4"/>
                        <a:pt x="12" y="4"/>
                        <a:pt x="13" y="4"/>
                      </a:cubicBezTo>
                      <a:cubicBezTo>
                        <a:pt x="13" y="4"/>
                        <a:pt x="14" y="2"/>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path>
                  </a:pathLst>
                </a:custGeom>
                <a:solidFill>
                  <a:srgbClr val="CDCD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1" name="Freeform 9752">
                  <a:extLst>
                    <a:ext uri="{FF2B5EF4-FFF2-40B4-BE49-F238E27FC236}">
                      <a16:creationId xmlns:a16="http://schemas.microsoft.com/office/drawing/2014/main" id="{F37525F8-921C-74C5-6D90-90E532AB1916}"/>
                    </a:ext>
                  </a:extLst>
                </p:cNvPr>
                <p:cNvSpPr>
                  <a:spLocks/>
                </p:cNvSpPr>
                <p:nvPr/>
              </p:nvSpPr>
              <p:spPr bwMode="auto">
                <a:xfrm>
                  <a:off x="4261" y="2384"/>
                  <a:ext cx="1" cy="2"/>
                </a:xfrm>
                <a:custGeom>
                  <a:avLst/>
                  <a:gdLst>
                    <a:gd name="T0" fmla="*/ 0 w 2"/>
                    <a:gd name="T1" fmla="*/ 0 h 2"/>
                    <a:gd name="T2" fmla="*/ 0 w 2"/>
                    <a:gd name="T3" fmla="*/ 0 h 2"/>
                    <a:gd name="T4" fmla="*/ 1 w 2"/>
                    <a:gd name="T5" fmla="*/ 2 h 2"/>
                    <a:gd name="T6" fmla="*/ 1 w 2"/>
                    <a:gd name="T7" fmla="*/ 1 h 2"/>
                    <a:gd name="T8" fmla="*/ 1 w 2"/>
                    <a:gd name="T9" fmla="*/ 1 h 2"/>
                    <a:gd name="T10" fmla="*/ 0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2">
                      <a:moveTo>
                        <a:pt x="0" y="0"/>
                      </a:moveTo>
                      <a:cubicBezTo>
                        <a:pt x="0" y="0"/>
                        <a:pt x="0" y="0"/>
                        <a:pt x="0" y="0"/>
                      </a:cubicBezTo>
                      <a:cubicBezTo>
                        <a:pt x="0" y="1"/>
                        <a:pt x="0" y="2"/>
                        <a:pt x="1" y="2"/>
                      </a:cubicBezTo>
                      <a:cubicBezTo>
                        <a:pt x="1" y="2"/>
                        <a:pt x="2" y="2"/>
                        <a:pt x="2" y="1"/>
                      </a:cubicBezTo>
                      <a:cubicBezTo>
                        <a:pt x="2" y="1"/>
                        <a:pt x="1" y="1"/>
                        <a:pt x="1" y="1"/>
                      </a:cubicBezTo>
                      <a:cubicBezTo>
                        <a:pt x="0" y="1"/>
                        <a:pt x="0" y="1"/>
                        <a:pt x="0" y="0"/>
                      </a:cubicBezTo>
                      <a:cubicBezTo>
                        <a:pt x="0" y="0"/>
                        <a:pt x="0" y="0"/>
                        <a:pt x="0" y="0"/>
                      </a:cubicBezTo>
                    </a:path>
                  </a:pathLst>
                </a:custGeom>
                <a:solidFill>
                  <a:srgbClr val="E4E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2" name="Freeform 9753">
                  <a:extLst>
                    <a:ext uri="{FF2B5EF4-FFF2-40B4-BE49-F238E27FC236}">
                      <a16:creationId xmlns:a16="http://schemas.microsoft.com/office/drawing/2014/main" id="{0EC3BC72-2725-C9B9-AB20-9F18CA674EBA}"/>
                    </a:ext>
                  </a:extLst>
                </p:cNvPr>
                <p:cNvSpPr>
                  <a:spLocks noEditPoints="1"/>
                </p:cNvSpPr>
                <p:nvPr/>
              </p:nvSpPr>
              <p:spPr bwMode="auto">
                <a:xfrm>
                  <a:off x="4264" y="2383"/>
                  <a:ext cx="2" cy="2"/>
                </a:xfrm>
                <a:custGeom>
                  <a:avLst/>
                  <a:gdLst>
                    <a:gd name="T0" fmla="*/ 1 w 2"/>
                    <a:gd name="T1" fmla="*/ 1 h 2"/>
                    <a:gd name="T2" fmla="*/ 0 w 2"/>
                    <a:gd name="T3" fmla="*/ 2 h 2"/>
                    <a:gd name="T4" fmla="*/ 1 w 2"/>
                    <a:gd name="T5" fmla="*/ 1 h 2"/>
                    <a:gd name="T6" fmla="*/ 2 w 2"/>
                    <a:gd name="T7" fmla="*/ 0 h 2"/>
                    <a:gd name="T8" fmla="*/ 1 w 2"/>
                    <a:gd name="T9" fmla="*/ 0 h 2"/>
                    <a:gd name="T10" fmla="*/ 1 w 2"/>
                    <a:gd name="T11" fmla="*/ 1 h 2"/>
                    <a:gd name="T12" fmla="*/ 2 w 2"/>
                    <a:gd name="T13" fmla="*/ 0 h 2"/>
                    <a:gd name="T14" fmla="*/ 2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1" y="1"/>
                      </a:moveTo>
                      <a:cubicBezTo>
                        <a:pt x="1" y="2"/>
                        <a:pt x="0" y="2"/>
                        <a:pt x="0" y="2"/>
                      </a:cubicBezTo>
                      <a:cubicBezTo>
                        <a:pt x="0" y="2"/>
                        <a:pt x="1" y="2"/>
                        <a:pt x="1" y="1"/>
                      </a:cubicBezTo>
                      <a:moveTo>
                        <a:pt x="2" y="0"/>
                      </a:moveTo>
                      <a:cubicBezTo>
                        <a:pt x="2" y="0"/>
                        <a:pt x="2" y="0"/>
                        <a:pt x="1" y="0"/>
                      </a:cubicBezTo>
                      <a:cubicBezTo>
                        <a:pt x="1" y="1"/>
                        <a:pt x="1" y="1"/>
                        <a:pt x="1" y="1"/>
                      </a:cubicBezTo>
                      <a:cubicBezTo>
                        <a:pt x="1" y="1"/>
                        <a:pt x="2" y="1"/>
                        <a:pt x="2" y="0"/>
                      </a:cubicBezTo>
                      <a:cubicBezTo>
                        <a:pt x="2" y="0"/>
                        <a:pt x="2" y="0"/>
                        <a:pt x="2" y="0"/>
                      </a:cubicBezTo>
                    </a:path>
                  </a:pathLst>
                </a:custGeom>
                <a:solidFill>
                  <a:srgbClr val="E4E4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3" name="Freeform 9754">
                  <a:extLst>
                    <a:ext uri="{FF2B5EF4-FFF2-40B4-BE49-F238E27FC236}">
                      <a16:creationId xmlns:a16="http://schemas.microsoft.com/office/drawing/2014/main" id="{18BC04E0-B860-4852-F8C2-570964DDC0C7}"/>
                    </a:ext>
                  </a:extLst>
                </p:cNvPr>
                <p:cNvSpPr>
                  <a:spLocks noEditPoints="1"/>
                </p:cNvSpPr>
                <p:nvPr/>
              </p:nvSpPr>
              <p:spPr bwMode="auto">
                <a:xfrm>
                  <a:off x="4257" y="2384"/>
                  <a:ext cx="3" cy="2"/>
                </a:xfrm>
                <a:custGeom>
                  <a:avLst/>
                  <a:gdLst>
                    <a:gd name="T0" fmla="*/ 2 w 4"/>
                    <a:gd name="T1" fmla="*/ 0 h 2"/>
                    <a:gd name="T2" fmla="*/ 0 w 4"/>
                    <a:gd name="T3" fmla="*/ 2 h 2"/>
                    <a:gd name="T4" fmla="*/ 2 w 4"/>
                    <a:gd name="T5" fmla="*/ 0 h 2"/>
                    <a:gd name="T6" fmla="*/ 2 w 4"/>
                    <a:gd name="T7" fmla="*/ 0 h 2"/>
                    <a:gd name="T8" fmla="*/ 2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2 w 4"/>
                    <a:gd name="T29" fmla="*/ 0 h 2"/>
                    <a:gd name="T30" fmla="*/ 2 w 4"/>
                    <a:gd name="T31" fmla="*/ 0 h 2"/>
                    <a:gd name="T32" fmla="*/ 2 w 4"/>
                    <a:gd name="T33" fmla="*/ 0 h 2"/>
                    <a:gd name="T34" fmla="*/ 2 w 4"/>
                    <a:gd name="T35" fmla="*/ 0 h 2"/>
                    <a:gd name="T36" fmla="*/ 2 w 4"/>
                    <a:gd name="T37" fmla="*/ 0 h 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 h="2">
                      <a:moveTo>
                        <a:pt x="3" y="0"/>
                      </a:moveTo>
                      <a:cubicBezTo>
                        <a:pt x="2" y="1"/>
                        <a:pt x="1" y="2"/>
                        <a:pt x="0" y="2"/>
                      </a:cubicBezTo>
                      <a:cubicBezTo>
                        <a:pt x="1" y="2"/>
                        <a:pt x="2" y="1"/>
                        <a:pt x="3"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4" name="Freeform 9755">
                  <a:extLst>
                    <a:ext uri="{FF2B5EF4-FFF2-40B4-BE49-F238E27FC236}">
                      <a16:creationId xmlns:a16="http://schemas.microsoft.com/office/drawing/2014/main" id="{855253EB-A57D-BE57-93D9-584D7C88A02E}"/>
                    </a:ext>
                  </a:extLst>
                </p:cNvPr>
                <p:cNvSpPr>
                  <a:spLocks noEditPoints="1"/>
                </p:cNvSpPr>
                <p:nvPr/>
              </p:nvSpPr>
              <p:spPr bwMode="auto">
                <a:xfrm>
                  <a:off x="4257" y="241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5" name="Freeform 9756">
                  <a:extLst>
                    <a:ext uri="{FF2B5EF4-FFF2-40B4-BE49-F238E27FC236}">
                      <a16:creationId xmlns:a16="http://schemas.microsoft.com/office/drawing/2014/main" id="{E0B17C94-EE97-CF60-27B1-30221B776F82}"/>
                    </a:ext>
                  </a:extLst>
                </p:cNvPr>
                <p:cNvSpPr>
                  <a:spLocks/>
                </p:cNvSpPr>
                <p:nvPr/>
              </p:nvSpPr>
              <p:spPr bwMode="auto">
                <a:xfrm>
                  <a:off x="4245" y="2415"/>
                  <a:ext cx="1" cy="1"/>
                </a:xfrm>
                <a:custGeom>
                  <a:avLst/>
                  <a:gdLst>
                    <a:gd name="T0" fmla="*/ 1 w 1"/>
                    <a:gd name="T1" fmla="*/ 0 h 1"/>
                    <a:gd name="T2" fmla="*/ 0 w 1"/>
                    <a:gd name="T3" fmla="*/ 0 h 1"/>
                    <a:gd name="T4" fmla="*/ 0 w 1"/>
                    <a:gd name="T5" fmla="*/ 0 h 1"/>
                    <a:gd name="T6" fmla="*/ 1 w 1"/>
                    <a:gd name="T7" fmla="*/ 0 h 1"/>
                    <a:gd name="T8" fmla="*/ 1 w 1"/>
                    <a:gd name="T9" fmla="*/ 1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1" y="0"/>
                        <a:pt x="0" y="0"/>
                        <a:pt x="0" y="0"/>
                      </a:cubicBezTo>
                      <a:cubicBezTo>
                        <a:pt x="0" y="0"/>
                        <a:pt x="0" y="0"/>
                        <a:pt x="0" y="0"/>
                      </a:cubicBezTo>
                      <a:cubicBezTo>
                        <a:pt x="0" y="0"/>
                        <a:pt x="1" y="0"/>
                        <a:pt x="1" y="0"/>
                      </a:cubicBezTo>
                      <a:cubicBezTo>
                        <a:pt x="1" y="0"/>
                        <a:pt x="1" y="1"/>
                        <a:pt x="1" y="1"/>
                      </a:cubicBezTo>
                      <a:cubicBezTo>
                        <a:pt x="1" y="1"/>
                        <a:pt x="1" y="0"/>
                        <a:pt x="1"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6" name="Freeform 9757">
                  <a:extLst>
                    <a:ext uri="{FF2B5EF4-FFF2-40B4-BE49-F238E27FC236}">
                      <a16:creationId xmlns:a16="http://schemas.microsoft.com/office/drawing/2014/main" id="{6B923987-2D75-6F73-EAC1-06AB99A36A01}"/>
                    </a:ext>
                  </a:extLst>
                </p:cNvPr>
                <p:cNvSpPr>
                  <a:spLocks/>
                </p:cNvSpPr>
                <p:nvPr/>
              </p:nvSpPr>
              <p:spPr bwMode="auto">
                <a:xfrm>
                  <a:off x="4243" y="2415"/>
                  <a:ext cx="2" cy="1"/>
                </a:xfrm>
                <a:custGeom>
                  <a:avLst/>
                  <a:gdLst>
                    <a:gd name="T0" fmla="*/ 1 w 2"/>
                    <a:gd name="T1" fmla="*/ 0 h 2"/>
                    <a:gd name="T2" fmla="*/ 1 w 2"/>
                    <a:gd name="T3" fmla="*/ 1 h 2"/>
                    <a:gd name="T4" fmla="*/ 2 w 2"/>
                    <a:gd name="T5" fmla="*/ 1 h 2"/>
                    <a:gd name="T6" fmla="*/ 2 w 2"/>
                    <a:gd name="T7" fmla="*/ 1 h 2"/>
                    <a:gd name="T8" fmla="*/ 2 w 2"/>
                    <a:gd name="T9" fmla="*/ 1 h 2"/>
                    <a:gd name="T10" fmla="*/ 2 w 2"/>
                    <a:gd name="T11" fmla="*/ 1 h 2"/>
                    <a:gd name="T12" fmla="*/ 1 w 2"/>
                    <a:gd name="T13" fmla="*/ 1 h 2"/>
                    <a:gd name="T14" fmla="*/ 1 w 2"/>
                    <a:gd name="T15" fmla="*/ 1 h 2"/>
                    <a:gd name="T16" fmla="*/ 1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1" y="0"/>
                      </a:moveTo>
                      <a:cubicBezTo>
                        <a:pt x="0" y="1"/>
                        <a:pt x="1" y="2"/>
                        <a:pt x="1" y="2"/>
                      </a:cubicBezTo>
                      <a:cubicBezTo>
                        <a:pt x="1" y="2"/>
                        <a:pt x="2" y="2"/>
                        <a:pt x="2" y="2"/>
                      </a:cubicBezTo>
                      <a:cubicBezTo>
                        <a:pt x="2" y="1"/>
                        <a:pt x="2" y="1"/>
                        <a:pt x="2" y="1"/>
                      </a:cubicBezTo>
                      <a:cubicBezTo>
                        <a:pt x="2" y="1"/>
                        <a:pt x="2" y="1"/>
                        <a:pt x="2" y="1"/>
                      </a:cubicBezTo>
                      <a:cubicBezTo>
                        <a:pt x="2" y="1"/>
                        <a:pt x="2" y="1"/>
                        <a:pt x="2" y="2"/>
                      </a:cubicBezTo>
                      <a:cubicBezTo>
                        <a:pt x="2" y="2"/>
                        <a:pt x="1" y="2"/>
                        <a:pt x="1" y="2"/>
                      </a:cubicBezTo>
                      <a:cubicBezTo>
                        <a:pt x="1" y="2"/>
                        <a:pt x="1" y="1"/>
                        <a:pt x="1" y="1"/>
                      </a:cubicBezTo>
                      <a:cubicBezTo>
                        <a:pt x="1" y="1"/>
                        <a:pt x="1" y="1"/>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7" name="Freeform 9758">
                  <a:extLst>
                    <a:ext uri="{FF2B5EF4-FFF2-40B4-BE49-F238E27FC236}">
                      <a16:creationId xmlns:a16="http://schemas.microsoft.com/office/drawing/2014/main" id="{800B61FC-6E83-7251-A4A7-31600A024DA2}"/>
                    </a:ext>
                  </a:extLst>
                </p:cNvPr>
                <p:cNvSpPr>
                  <a:spLocks noEditPoints="1"/>
                </p:cNvSpPr>
                <p:nvPr/>
              </p:nvSpPr>
              <p:spPr bwMode="auto">
                <a:xfrm>
                  <a:off x="4246" y="2415"/>
                  <a:ext cx="7" cy="2"/>
                </a:xfrm>
                <a:custGeom>
                  <a:avLst/>
                  <a:gdLst>
                    <a:gd name="T0" fmla="*/ 1 w 9"/>
                    <a:gd name="T1" fmla="*/ 2 h 2"/>
                    <a:gd name="T2" fmla="*/ 1 w 9"/>
                    <a:gd name="T3" fmla="*/ 2 h 2"/>
                    <a:gd name="T4" fmla="*/ 2 w 9"/>
                    <a:gd name="T5" fmla="*/ 2 h 2"/>
                    <a:gd name="T6" fmla="*/ 2 w 9"/>
                    <a:gd name="T7" fmla="*/ 2 h 2"/>
                    <a:gd name="T8" fmla="*/ 2 w 9"/>
                    <a:gd name="T9" fmla="*/ 2 h 2"/>
                    <a:gd name="T10" fmla="*/ 2 w 9"/>
                    <a:gd name="T11" fmla="*/ 2 h 2"/>
                    <a:gd name="T12" fmla="*/ 2 w 9"/>
                    <a:gd name="T13" fmla="*/ 2 h 2"/>
                    <a:gd name="T14" fmla="*/ 2 w 9"/>
                    <a:gd name="T15" fmla="*/ 2 h 2"/>
                    <a:gd name="T16" fmla="*/ 2 w 9"/>
                    <a:gd name="T17" fmla="*/ 2 h 2"/>
                    <a:gd name="T18" fmla="*/ 2 w 9"/>
                    <a:gd name="T19" fmla="*/ 2 h 2"/>
                    <a:gd name="T20" fmla="*/ 2 w 9"/>
                    <a:gd name="T21" fmla="*/ 2 h 2"/>
                    <a:gd name="T22" fmla="*/ 2 w 9"/>
                    <a:gd name="T23" fmla="*/ 1 h 2"/>
                    <a:gd name="T24" fmla="*/ 2 w 9"/>
                    <a:gd name="T25" fmla="*/ 1 h 2"/>
                    <a:gd name="T26" fmla="*/ 2 w 9"/>
                    <a:gd name="T27" fmla="*/ 1 h 2"/>
                    <a:gd name="T28" fmla="*/ 2 w 9"/>
                    <a:gd name="T29" fmla="*/ 1 h 2"/>
                    <a:gd name="T30" fmla="*/ 2 w 9"/>
                    <a:gd name="T31" fmla="*/ 1 h 2"/>
                    <a:gd name="T32" fmla="*/ 2 w 9"/>
                    <a:gd name="T33" fmla="*/ 1 h 2"/>
                    <a:gd name="T34" fmla="*/ 2 w 9"/>
                    <a:gd name="T35" fmla="*/ 1 h 2"/>
                    <a:gd name="T36" fmla="*/ 2 w 9"/>
                    <a:gd name="T37" fmla="*/ 1 h 2"/>
                    <a:gd name="T38" fmla="*/ 2 w 9"/>
                    <a:gd name="T39" fmla="*/ 1 h 2"/>
                    <a:gd name="T40" fmla="*/ 2 w 9"/>
                    <a:gd name="T41" fmla="*/ 1 h 2"/>
                    <a:gd name="T42" fmla="*/ 2 w 9"/>
                    <a:gd name="T43" fmla="*/ 1 h 2"/>
                    <a:gd name="T44" fmla="*/ 2 w 9"/>
                    <a:gd name="T45" fmla="*/ 1 h 2"/>
                    <a:gd name="T46" fmla="*/ 2 w 9"/>
                    <a:gd name="T47" fmla="*/ 1 h 2"/>
                    <a:gd name="T48" fmla="*/ 2 w 9"/>
                    <a:gd name="T49" fmla="*/ 1 h 2"/>
                    <a:gd name="T50" fmla="*/ 0 w 9"/>
                    <a:gd name="T51" fmla="*/ 1 h 2"/>
                    <a:gd name="T52" fmla="*/ 1 w 9"/>
                    <a:gd name="T53" fmla="*/ 2 h 2"/>
                    <a:gd name="T54" fmla="*/ 0 w 9"/>
                    <a:gd name="T55" fmla="*/ 1 h 2"/>
                    <a:gd name="T56" fmla="*/ 0 w 9"/>
                    <a:gd name="T57" fmla="*/ 1 h 2"/>
                    <a:gd name="T58" fmla="*/ 0 w 9"/>
                    <a:gd name="T59" fmla="*/ 1 h 2"/>
                    <a:gd name="T60" fmla="*/ 0 w 9"/>
                    <a:gd name="T61" fmla="*/ 1 h 2"/>
                    <a:gd name="T62" fmla="*/ 0 w 9"/>
                    <a:gd name="T63" fmla="*/ 1 h 2"/>
                    <a:gd name="T64" fmla="*/ 3 w 9"/>
                    <a:gd name="T65" fmla="*/ 0 h 2"/>
                    <a:gd name="T66" fmla="*/ 3 w 9"/>
                    <a:gd name="T67" fmla="*/ 0 h 2"/>
                    <a:gd name="T68" fmla="*/ 3 w 9"/>
                    <a:gd name="T69" fmla="*/ 0 h 2"/>
                    <a:gd name="T70" fmla="*/ 3 w 9"/>
                    <a:gd name="T71" fmla="*/ 0 h 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 h="2">
                      <a:moveTo>
                        <a:pt x="1" y="2"/>
                      </a:moveTo>
                      <a:cubicBezTo>
                        <a:pt x="1" y="2"/>
                        <a:pt x="1" y="2"/>
                        <a:pt x="1" y="2"/>
                      </a:cubicBezTo>
                      <a:cubicBezTo>
                        <a:pt x="1" y="2"/>
                        <a:pt x="1" y="2"/>
                        <a:pt x="1" y="2"/>
                      </a:cubicBezTo>
                      <a:cubicBezTo>
                        <a:pt x="1" y="2"/>
                        <a:pt x="1" y="2"/>
                        <a:pt x="1" y="2"/>
                      </a:cubicBezTo>
                      <a:moveTo>
                        <a:pt x="5" y="2"/>
                      </a:moveTo>
                      <a:cubicBezTo>
                        <a:pt x="5" y="2"/>
                        <a:pt x="5" y="2"/>
                        <a:pt x="5" y="2"/>
                      </a:cubicBezTo>
                      <a:cubicBezTo>
                        <a:pt x="5" y="2"/>
                        <a:pt x="5" y="2"/>
                        <a:pt x="5" y="2"/>
                      </a:cubicBezTo>
                      <a:moveTo>
                        <a:pt x="5" y="2"/>
                      </a:moveTo>
                      <a:cubicBezTo>
                        <a:pt x="5" y="2"/>
                        <a:pt x="5" y="2"/>
                        <a:pt x="5" y="2"/>
                      </a:cubicBezTo>
                      <a:cubicBezTo>
                        <a:pt x="5" y="2"/>
                        <a:pt x="5" y="2"/>
                        <a:pt x="5" y="2"/>
                      </a:cubicBezTo>
                      <a:moveTo>
                        <a:pt x="2" y="2"/>
                      </a:moveTo>
                      <a:cubicBezTo>
                        <a:pt x="2" y="2"/>
                        <a:pt x="2" y="2"/>
                        <a:pt x="2" y="2"/>
                      </a:cubicBezTo>
                      <a:cubicBezTo>
                        <a:pt x="2" y="2"/>
                        <a:pt x="2" y="2"/>
                        <a:pt x="2" y="2"/>
                      </a:cubicBezTo>
                      <a:moveTo>
                        <a:pt x="6" y="2"/>
                      </a:moveTo>
                      <a:cubicBezTo>
                        <a:pt x="5" y="2"/>
                        <a:pt x="5" y="2"/>
                        <a:pt x="5" y="2"/>
                      </a:cubicBezTo>
                      <a:cubicBezTo>
                        <a:pt x="5" y="2"/>
                        <a:pt x="5" y="2"/>
                        <a:pt x="6" y="2"/>
                      </a:cubicBezTo>
                      <a:moveTo>
                        <a:pt x="6" y="2"/>
                      </a:moveTo>
                      <a:cubicBezTo>
                        <a:pt x="6" y="2"/>
                        <a:pt x="6" y="2"/>
                        <a:pt x="6" y="2"/>
                      </a:cubicBezTo>
                      <a:cubicBezTo>
                        <a:pt x="6" y="2"/>
                        <a:pt x="6" y="2"/>
                        <a:pt x="6" y="2"/>
                      </a:cubicBezTo>
                      <a:moveTo>
                        <a:pt x="2" y="2"/>
                      </a:moveTo>
                      <a:cubicBezTo>
                        <a:pt x="2" y="2"/>
                        <a:pt x="2" y="2"/>
                        <a:pt x="2" y="2"/>
                      </a:cubicBezTo>
                      <a:cubicBezTo>
                        <a:pt x="2" y="2"/>
                        <a:pt x="2" y="2"/>
                        <a:pt x="2" y="2"/>
                      </a:cubicBezTo>
                      <a:moveTo>
                        <a:pt x="2" y="1"/>
                      </a:moveTo>
                      <a:cubicBezTo>
                        <a:pt x="2" y="1"/>
                        <a:pt x="2" y="1"/>
                        <a:pt x="2" y="1"/>
                      </a:cubicBezTo>
                      <a:cubicBezTo>
                        <a:pt x="2" y="1"/>
                        <a:pt x="2" y="1"/>
                        <a:pt x="2" y="1"/>
                      </a:cubicBezTo>
                      <a:moveTo>
                        <a:pt x="3" y="1"/>
                      </a:moveTo>
                      <a:cubicBezTo>
                        <a:pt x="3" y="1"/>
                        <a:pt x="3" y="1"/>
                        <a:pt x="3" y="1"/>
                      </a:cubicBezTo>
                      <a:cubicBezTo>
                        <a:pt x="2" y="1"/>
                        <a:pt x="2" y="1"/>
                        <a:pt x="2" y="1"/>
                      </a:cubicBezTo>
                      <a:cubicBezTo>
                        <a:pt x="2" y="1"/>
                        <a:pt x="2" y="1"/>
                        <a:pt x="3" y="1"/>
                      </a:cubicBezTo>
                      <a:cubicBezTo>
                        <a:pt x="3" y="1"/>
                        <a:pt x="3" y="1"/>
                        <a:pt x="3" y="1"/>
                      </a:cubicBezTo>
                      <a:moveTo>
                        <a:pt x="3" y="1"/>
                      </a:moveTo>
                      <a:cubicBezTo>
                        <a:pt x="3" y="1"/>
                        <a:pt x="3" y="1"/>
                        <a:pt x="3" y="1"/>
                      </a:cubicBezTo>
                      <a:cubicBezTo>
                        <a:pt x="3" y="1"/>
                        <a:pt x="3" y="1"/>
                        <a:pt x="3" y="1"/>
                      </a:cubicBezTo>
                      <a:moveTo>
                        <a:pt x="3" y="1"/>
                      </a:moveTo>
                      <a:cubicBezTo>
                        <a:pt x="3" y="1"/>
                        <a:pt x="3" y="1"/>
                        <a:pt x="3" y="1"/>
                      </a:cubicBezTo>
                      <a:cubicBezTo>
                        <a:pt x="3" y="1"/>
                        <a:pt x="3" y="1"/>
                        <a:pt x="3" y="1"/>
                      </a:cubicBezTo>
                      <a:moveTo>
                        <a:pt x="3" y="1"/>
                      </a:moveTo>
                      <a:cubicBezTo>
                        <a:pt x="3" y="1"/>
                        <a:pt x="3" y="1"/>
                        <a:pt x="3" y="1"/>
                      </a:cubicBezTo>
                      <a:cubicBezTo>
                        <a:pt x="3" y="1"/>
                        <a:pt x="3" y="1"/>
                        <a:pt x="3" y="1"/>
                      </a:cubicBezTo>
                      <a:moveTo>
                        <a:pt x="3" y="1"/>
                      </a:moveTo>
                      <a:cubicBezTo>
                        <a:pt x="3" y="1"/>
                        <a:pt x="3" y="1"/>
                        <a:pt x="3" y="1"/>
                      </a:cubicBezTo>
                      <a:cubicBezTo>
                        <a:pt x="3" y="1"/>
                        <a:pt x="3" y="1"/>
                        <a:pt x="3" y="1"/>
                      </a:cubicBezTo>
                      <a:moveTo>
                        <a:pt x="4" y="1"/>
                      </a:moveTo>
                      <a:cubicBezTo>
                        <a:pt x="4" y="1"/>
                        <a:pt x="4" y="1"/>
                        <a:pt x="5" y="1"/>
                      </a:cubicBezTo>
                      <a:cubicBezTo>
                        <a:pt x="5" y="1"/>
                        <a:pt x="5" y="1"/>
                        <a:pt x="5" y="1"/>
                      </a:cubicBezTo>
                      <a:cubicBezTo>
                        <a:pt x="5" y="1"/>
                        <a:pt x="5" y="1"/>
                        <a:pt x="5" y="1"/>
                      </a:cubicBezTo>
                      <a:cubicBezTo>
                        <a:pt x="4" y="1"/>
                        <a:pt x="4" y="1"/>
                        <a:pt x="4" y="1"/>
                      </a:cubicBezTo>
                      <a:moveTo>
                        <a:pt x="4" y="1"/>
                      </a:moveTo>
                      <a:cubicBezTo>
                        <a:pt x="4" y="1"/>
                        <a:pt x="4" y="1"/>
                        <a:pt x="4" y="1"/>
                      </a:cubicBezTo>
                      <a:cubicBezTo>
                        <a:pt x="4" y="1"/>
                        <a:pt x="4" y="1"/>
                        <a:pt x="4" y="1"/>
                      </a:cubicBezTo>
                      <a:cubicBezTo>
                        <a:pt x="4" y="1"/>
                        <a:pt x="4" y="1"/>
                        <a:pt x="4" y="1"/>
                      </a:cubicBezTo>
                      <a:moveTo>
                        <a:pt x="0" y="1"/>
                      </a:moveTo>
                      <a:cubicBezTo>
                        <a:pt x="0" y="1"/>
                        <a:pt x="0" y="1"/>
                        <a:pt x="0" y="1"/>
                      </a:cubicBezTo>
                      <a:cubicBezTo>
                        <a:pt x="0" y="2"/>
                        <a:pt x="1" y="2"/>
                        <a:pt x="1" y="2"/>
                      </a:cubicBezTo>
                      <a:cubicBezTo>
                        <a:pt x="1" y="2"/>
                        <a:pt x="0" y="2"/>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8" y="0"/>
                      </a:moveTo>
                      <a:cubicBezTo>
                        <a:pt x="8" y="0"/>
                        <a:pt x="8" y="0"/>
                        <a:pt x="8" y="0"/>
                      </a:cubicBezTo>
                      <a:cubicBezTo>
                        <a:pt x="8" y="0"/>
                        <a:pt x="9" y="0"/>
                        <a:pt x="9" y="0"/>
                      </a:cubicBezTo>
                      <a:cubicBezTo>
                        <a:pt x="9" y="0"/>
                        <a:pt x="8" y="0"/>
                        <a:pt x="8" y="0"/>
                      </a:cubicBezTo>
                      <a:cubicBezTo>
                        <a:pt x="8" y="0"/>
                        <a:pt x="8" y="0"/>
                        <a:pt x="8" y="0"/>
                      </a:cubicBezTo>
                      <a:moveTo>
                        <a:pt x="8" y="0"/>
                      </a:moveTo>
                      <a:cubicBezTo>
                        <a:pt x="8" y="0"/>
                        <a:pt x="8" y="0"/>
                        <a:pt x="8" y="0"/>
                      </a:cubicBezTo>
                      <a:cubicBezTo>
                        <a:pt x="8" y="0"/>
                        <a:pt x="8" y="0"/>
                        <a:pt x="8"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8" name="Freeform 9759">
                  <a:extLst>
                    <a:ext uri="{FF2B5EF4-FFF2-40B4-BE49-F238E27FC236}">
                      <a16:creationId xmlns:a16="http://schemas.microsoft.com/office/drawing/2014/main" id="{7F6530BB-2D65-6661-30D1-D64DE888B270}"/>
                    </a:ext>
                  </a:extLst>
                </p:cNvPr>
                <p:cNvSpPr>
                  <a:spLocks/>
                </p:cNvSpPr>
                <p:nvPr/>
              </p:nvSpPr>
              <p:spPr bwMode="auto">
                <a:xfrm>
                  <a:off x="4243" y="2393"/>
                  <a:ext cx="15" cy="21"/>
                </a:xfrm>
                <a:custGeom>
                  <a:avLst/>
                  <a:gdLst>
                    <a:gd name="T0" fmla="*/ 3 w 18"/>
                    <a:gd name="T1" fmla="*/ 0 h 25"/>
                    <a:gd name="T2" fmla="*/ 3 w 18"/>
                    <a:gd name="T3" fmla="*/ 2 h 25"/>
                    <a:gd name="T4" fmla="*/ 3 w 18"/>
                    <a:gd name="T5" fmla="*/ 3 h 25"/>
                    <a:gd name="T6" fmla="*/ 2 w 18"/>
                    <a:gd name="T7" fmla="*/ 5 h 25"/>
                    <a:gd name="T8" fmla="*/ 1 w 18"/>
                    <a:gd name="T9" fmla="*/ 7 h 25"/>
                    <a:gd name="T10" fmla="*/ 1 w 18"/>
                    <a:gd name="T11" fmla="*/ 9 h 25"/>
                    <a:gd name="T12" fmla="*/ 2 w 18"/>
                    <a:gd name="T13" fmla="*/ 11 h 25"/>
                    <a:gd name="T14" fmla="*/ 2 w 18"/>
                    <a:gd name="T15" fmla="*/ 11 h 25"/>
                    <a:gd name="T16" fmla="*/ 2 w 18"/>
                    <a:gd name="T17" fmla="*/ 11 h 25"/>
                    <a:gd name="T18" fmla="*/ 3 w 18"/>
                    <a:gd name="T19" fmla="*/ 11 h 25"/>
                    <a:gd name="T20" fmla="*/ 3 w 18"/>
                    <a:gd name="T21" fmla="*/ 12 h 25"/>
                    <a:gd name="T22" fmla="*/ 3 w 18"/>
                    <a:gd name="T23" fmla="*/ 12 h 25"/>
                    <a:gd name="T24" fmla="*/ 3 w 18"/>
                    <a:gd name="T25" fmla="*/ 12 h 25"/>
                    <a:gd name="T26" fmla="*/ 3 w 18"/>
                    <a:gd name="T27" fmla="*/ 12 h 25"/>
                    <a:gd name="T28" fmla="*/ 3 w 18"/>
                    <a:gd name="T29" fmla="*/ 13 h 25"/>
                    <a:gd name="T30" fmla="*/ 4 w 18"/>
                    <a:gd name="T31" fmla="*/ 13 h 25"/>
                    <a:gd name="T32" fmla="*/ 5 w 18"/>
                    <a:gd name="T33" fmla="*/ 12 h 25"/>
                    <a:gd name="T34" fmla="*/ 5 w 18"/>
                    <a:gd name="T35" fmla="*/ 13 h 25"/>
                    <a:gd name="T36" fmla="*/ 5 w 18"/>
                    <a:gd name="T37" fmla="*/ 13 h 25"/>
                    <a:gd name="T38" fmla="*/ 6 w 18"/>
                    <a:gd name="T39" fmla="*/ 12 h 25"/>
                    <a:gd name="T40" fmla="*/ 7 w 18"/>
                    <a:gd name="T41" fmla="*/ 12 h 25"/>
                    <a:gd name="T42" fmla="*/ 7 w 18"/>
                    <a:gd name="T43" fmla="*/ 12 h 25"/>
                    <a:gd name="T44" fmla="*/ 7 w 18"/>
                    <a:gd name="T45" fmla="*/ 12 h 25"/>
                    <a:gd name="T46" fmla="*/ 8 w 18"/>
                    <a:gd name="T47" fmla="*/ 11 h 25"/>
                    <a:gd name="T48" fmla="*/ 9 w 18"/>
                    <a:gd name="T49" fmla="*/ 11 h 25"/>
                    <a:gd name="T50" fmla="*/ 9 w 18"/>
                    <a:gd name="T51" fmla="*/ 11 h 25"/>
                    <a:gd name="T52" fmla="*/ 9 w 18"/>
                    <a:gd name="T53" fmla="*/ 11 h 25"/>
                    <a:gd name="T54" fmla="*/ 8 w 18"/>
                    <a:gd name="T55" fmla="*/ 11 h 25"/>
                    <a:gd name="T56" fmla="*/ 8 w 18"/>
                    <a:gd name="T57" fmla="*/ 11 h 25"/>
                    <a:gd name="T58" fmla="*/ 7 w 18"/>
                    <a:gd name="T59" fmla="*/ 11 h 25"/>
                    <a:gd name="T60" fmla="*/ 7 w 18"/>
                    <a:gd name="T61" fmla="*/ 10 h 25"/>
                    <a:gd name="T62" fmla="*/ 7 w 18"/>
                    <a:gd name="T63" fmla="*/ 11 h 25"/>
                    <a:gd name="T64" fmla="*/ 6 w 18"/>
                    <a:gd name="T65" fmla="*/ 11 h 25"/>
                    <a:gd name="T66" fmla="*/ 6 w 18"/>
                    <a:gd name="T67" fmla="*/ 10 h 25"/>
                    <a:gd name="T68" fmla="*/ 3 w 18"/>
                    <a:gd name="T69" fmla="*/ 11 h 25"/>
                    <a:gd name="T70" fmla="*/ 6 w 18"/>
                    <a:gd name="T71" fmla="*/ 9 h 25"/>
                    <a:gd name="T72" fmla="*/ 6 w 18"/>
                    <a:gd name="T73" fmla="*/ 8 h 25"/>
                    <a:gd name="T74" fmla="*/ 5 w 18"/>
                    <a:gd name="T75" fmla="*/ 7 h 25"/>
                    <a:gd name="T76" fmla="*/ 5 w 18"/>
                    <a:gd name="T77" fmla="*/ 6 h 25"/>
                    <a:gd name="T78" fmla="*/ 6 w 18"/>
                    <a:gd name="T79" fmla="*/ 3 h 25"/>
                    <a:gd name="T80" fmla="*/ 6 w 18"/>
                    <a:gd name="T81" fmla="*/ 3 h 25"/>
                    <a:gd name="T82" fmla="*/ 6 w 18"/>
                    <a:gd name="T83" fmla="*/ 3 h 25"/>
                    <a:gd name="T84" fmla="*/ 6 w 18"/>
                    <a:gd name="T85" fmla="*/ 3 h 25"/>
                    <a:gd name="T86" fmla="*/ 6 w 18"/>
                    <a:gd name="T87" fmla="*/ 3 h 25"/>
                    <a:gd name="T88" fmla="*/ 6 w 18"/>
                    <a:gd name="T89" fmla="*/ 3 h 25"/>
                    <a:gd name="T90" fmla="*/ 6 w 18"/>
                    <a:gd name="T91" fmla="*/ 3 h 25"/>
                    <a:gd name="T92" fmla="*/ 6 w 18"/>
                    <a:gd name="T93" fmla="*/ 3 h 25"/>
                    <a:gd name="T94" fmla="*/ 6 w 18"/>
                    <a:gd name="T95" fmla="*/ 3 h 25"/>
                    <a:gd name="T96" fmla="*/ 6 w 18"/>
                    <a:gd name="T97" fmla="*/ 3 h 25"/>
                    <a:gd name="T98" fmla="*/ 6 w 18"/>
                    <a:gd name="T99" fmla="*/ 3 h 25"/>
                    <a:gd name="T100" fmla="*/ 5 w 18"/>
                    <a:gd name="T101" fmla="*/ 3 h 25"/>
                    <a:gd name="T102" fmla="*/ 5 w 18"/>
                    <a:gd name="T103" fmla="*/ 3 h 25"/>
                    <a:gd name="T104" fmla="*/ 5 w 18"/>
                    <a:gd name="T105" fmla="*/ 3 h 25"/>
                    <a:gd name="T106" fmla="*/ 5 w 18"/>
                    <a:gd name="T107" fmla="*/ 3 h 25"/>
                    <a:gd name="T108" fmla="*/ 5 w 18"/>
                    <a:gd name="T109" fmla="*/ 3 h 25"/>
                    <a:gd name="T110" fmla="*/ 3 w 18"/>
                    <a:gd name="T111" fmla="*/ 2 h 25"/>
                    <a:gd name="T112" fmla="*/ 3 w 18"/>
                    <a:gd name="T113" fmla="*/ 2 h 25"/>
                    <a:gd name="T114" fmla="*/ 3 w 18"/>
                    <a:gd name="T115" fmla="*/ 1 h 25"/>
                    <a:gd name="T116" fmla="*/ 3 w 18"/>
                    <a:gd name="T117" fmla="*/ 1 h 25"/>
                    <a:gd name="T118" fmla="*/ 3 w 18"/>
                    <a:gd name="T119" fmla="*/ 0 h 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 h="25">
                      <a:moveTo>
                        <a:pt x="6" y="0"/>
                      </a:moveTo>
                      <a:cubicBezTo>
                        <a:pt x="6" y="1"/>
                        <a:pt x="6" y="1"/>
                        <a:pt x="5" y="2"/>
                      </a:cubicBezTo>
                      <a:cubicBezTo>
                        <a:pt x="5" y="3"/>
                        <a:pt x="5" y="4"/>
                        <a:pt x="4" y="5"/>
                      </a:cubicBezTo>
                      <a:cubicBezTo>
                        <a:pt x="2" y="7"/>
                        <a:pt x="3" y="8"/>
                        <a:pt x="2" y="10"/>
                      </a:cubicBezTo>
                      <a:cubicBezTo>
                        <a:pt x="1" y="12"/>
                        <a:pt x="2" y="13"/>
                        <a:pt x="1" y="14"/>
                      </a:cubicBezTo>
                      <a:cubicBezTo>
                        <a:pt x="0" y="16"/>
                        <a:pt x="2" y="16"/>
                        <a:pt x="1" y="18"/>
                      </a:cubicBezTo>
                      <a:cubicBezTo>
                        <a:pt x="0" y="20"/>
                        <a:pt x="3" y="19"/>
                        <a:pt x="2" y="21"/>
                      </a:cubicBezTo>
                      <a:cubicBezTo>
                        <a:pt x="2" y="21"/>
                        <a:pt x="2" y="21"/>
                        <a:pt x="2" y="21"/>
                      </a:cubicBezTo>
                      <a:cubicBezTo>
                        <a:pt x="2" y="21"/>
                        <a:pt x="2" y="21"/>
                        <a:pt x="2" y="21"/>
                      </a:cubicBezTo>
                      <a:cubicBezTo>
                        <a:pt x="2" y="22"/>
                        <a:pt x="4" y="22"/>
                        <a:pt x="3" y="23"/>
                      </a:cubicBezTo>
                      <a:cubicBezTo>
                        <a:pt x="3" y="24"/>
                        <a:pt x="3" y="24"/>
                        <a:pt x="3" y="24"/>
                      </a:cubicBezTo>
                      <a:cubicBezTo>
                        <a:pt x="4" y="24"/>
                        <a:pt x="4" y="24"/>
                        <a:pt x="4" y="24"/>
                      </a:cubicBezTo>
                      <a:cubicBezTo>
                        <a:pt x="4" y="24"/>
                        <a:pt x="5" y="24"/>
                        <a:pt x="5" y="24"/>
                      </a:cubicBezTo>
                      <a:cubicBezTo>
                        <a:pt x="5" y="24"/>
                        <a:pt x="5" y="24"/>
                        <a:pt x="5" y="24"/>
                      </a:cubicBezTo>
                      <a:cubicBezTo>
                        <a:pt x="5" y="25"/>
                        <a:pt x="6" y="25"/>
                        <a:pt x="6" y="25"/>
                      </a:cubicBezTo>
                      <a:cubicBezTo>
                        <a:pt x="7" y="25"/>
                        <a:pt x="7" y="25"/>
                        <a:pt x="8" y="25"/>
                      </a:cubicBezTo>
                      <a:cubicBezTo>
                        <a:pt x="8" y="25"/>
                        <a:pt x="9" y="24"/>
                        <a:pt x="9" y="24"/>
                      </a:cubicBezTo>
                      <a:cubicBezTo>
                        <a:pt x="9" y="24"/>
                        <a:pt x="10" y="24"/>
                        <a:pt x="10" y="25"/>
                      </a:cubicBezTo>
                      <a:cubicBezTo>
                        <a:pt x="10" y="25"/>
                        <a:pt x="10" y="25"/>
                        <a:pt x="10" y="25"/>
                      </a:cubicBezTo>
                      <a:cubicBezTo>
                        <a:pt x="11" y="25"/>
                        <a:pt x="11" y="25"/>
                        <a:pt x="12" y="24"/>
                      </a:cubicBezTo>
                      <a:cubicBezTo>
                        <a:pt x="12" y="24"/>
                        <a:pt x="13" y="24"/>
                        <a:pt x="13" y="24"/>
                      </a:cubicBezTo>
                      <a:cubicBezTo>
                        <a:pt x="13" y="24"/>
                        <a:pt x="13" y="24"/>
                        <a:pt x="14" y="24"/>
                      </a:cubicBezTo>
                      <a:cubicBezTo>
                        <a:pt x="14" y="24"/>
                        <a:pt x="14" y="24"/>
                        <a:pt x="14" y="24"/>
                      </a:cubicBezTo>
                      <a:cubicBezTo>
                        <a:pt x="15" y="24"/>
                        <a:pt x="16" y="22"/>
                        <a:pt x="17" y="21"/>
                      </a:cubicBezTo>
                      <a:cubicBezTo>
                        <a:pt x="18" y="21"/>
                        <a:pt x="18" y="21"/>
                        <a:pt x="18" y="21"/>
                      </a:cubicBezTo>
                      <a:cubicBezTo>
                        <a:pt x="18" y="21"/>
                        <a:pt x="18" y="21"/>
                        <a:pt x="18" y="21"/>
                      </a:cubicBezTo>
                      <a:cubicBezTo>
                        <a:pt x="18" y="21"/>
                        <a:pt x="18" y="21"/>
                        <a:pt x="18" y="21"/>
                      </a:cubicBezTo>
                      <a:cubicBezTo>
                        <a:pt x="17" y="21"/>
                        <a:pt x="17" y="21"/>
                        <a:pt x="16" y="21"/>
                      </a:cubicBezTo>
                      <a:cubicBezTo>
                        <a:pt x="16" y="22"/>
                        <a:pt x="15" y="22"/>
                        <a:pt x="15" y="22"/>
                      </a:cubicBezTo>
                      <a:cubicBezTo>
                        <a:pt x="14" y="22"/>
                        <a:pt x="14" y="22"/>
                        <a:pt x="14" y="21"/>
                      </a:cubicBezTo>
                      <a:cubicBezTo>
                        <a:pt x="14" y="21"/>
                        <a:pt x="14" y="20"/>
                        <a:pt x="13" y="20"/>
                      </a:cubicBezTo>
                      <a:cubicBezTo>
                        <a:pt x="13" y="20"/>
                        <a:pt x="13" y="20"/>
                        <a:pt x="13" y="21"/>
                      </a:cubicBezTo>
                      <a:cubicBezTo>
                        <a:pt x="13" y="21"/>
                        <a:pt x="12" y="21"/>
                        <a:pt x="12" y="21"/>
                      </a:cubicBezTo>
                      <a:cubicBezTo>
                        <a:pt x="12" y="21"/>
                        <a:pt x="12" y="21"/>
                        <a:pt x="12" y="20"/>
                      </a:cubicBezTo>
                      <a:cubicBezTo>
                        <a:pt x="9" y="21"/>
                        <a:pt x="7" y="22"/>
                        <a:pt x="5" y="22"/>
                      </a:cubicBezTo>
                      <a:cubicBezTo>
                        <a:pt x="7" y="21"/>
                        <a:pt x="9" y="20"/>
                        <a:pt x="12" y="18"/>
                      </a:cubicBezTo>
                      <a:cubicBezTo>
                        <a:pt x="11" y="18"/>
                        <a:pt x="10" y="18"/>
                        <a:pt x="11" y="17"/>
                      </a:cubicBezTo>
                      <a:cubicBezTo>
                        <a:pt x="11" y="16"/>
                        <a:pt x="9" y="17"/>
                        <a:pt x="10" y="14"/>
                      </a:cubicBezTo>
                      <a:cubicBezTo>
                        <a:pt x="11" y="13"/>
                        <a:pt x="9" y="13"/>
                        <a:pt x="10" y="11"/>
                      </a:cubicBezTo>
                      <a:cubicBezTo>
                        <a:pt x="11" y="9"/>
                        <a:pt x="9" y="9"/>
                        <a:pt x="11" y="6"/>
                      </a:cubicBezTo>
                      <a:cubicBezTo>
                        <a:pt x="11" y="6"/>
                        <a:pt x="11" y="5"/>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9" y="4"/>
                      </a:cubicBezTo>
                      <a:cubicBezTo>
                        <a:pt x="9" y="4"/>
                        <a:pt x="9" y="4"/>
                        <a:pt x="9" y="3"/>
                      </a:cubicBezTo>
                      <a:cubicBezTo>
                        <a:pt x="9" y="3"/>
                        <a:pt x="9" y="3"/>
                        <a:pt x="9" y="3"/>
                      </a:cubicBezTo>
                      <a:cubicBezTo>
                        <a:pt x="9" y="3"/>
                        <a:pt x="9" y="3"/>
                        <a:pt x="9" y="3"/>
                      </a:cubicBezTo>
                      <a:cubicBezTo>
                        <a:pt x="9" y="2"/>
                        <a:pt x="7" y="3"/>
                        <a:pt x="7" y="2"/>
                      </a:cubicBezTo>
                      <a:cubicBezTo>
                        <a:pt x="7" y="2"/>
                        <a:pt x="7" y="2"/>
                        <a:pt x="7" y="2"/>
                      </a:cubicBezTo>
                      <a:cubicBezTo>
                        <a:pt x="7" y="1"/>
                        <a:pt x="7" y="1"/>
                        <a:pt x="7" y="1"/>
                      </a:cubicBezTo>
                      <a:cubicBezTo>
                        <a:pt x="7" y="1"/>
                        <a:pt x="7" y="1"/>
                        <a:pt x="7" y="1"/>
                      </a:cubicBezTo>
                      <a:cubicBezTo>
                        <a:pt x="7" y="0"/>
                        <a:pt x="7" y="0"/>
                        <a:pt x="6"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79" name="Freeform 9760">
                  <a:extLst>
                    <a:ext uri="{FF2B5EF4-FFF2-40B4-BE49-F238E27FC236}">
                      <a16:creationId xmlns:a16="http://schemas.microsoft.com/office/drawing/2014/main" id="{578E1ECB-F6B4-54AB-FDA9-E4AF57206A75}"/>
                    </a:ext>
                  </a:extLst>
                </p:cNvPr>
                <p:cNvSpPr>
                  <a:spLocks/>
                </p:cNvSpPr>
                <p:nvPr/>
              </p:nvSpPr>
              <p:spPr bwMode="auto">
                <a:xfrm>
                  <a:off x="4247" y="2408"/>
                  <a:ext cx="6" cy="3"/>
                </a:xfrm>
                <a:custGeom>
                  <a:avLst/>
                  <a:gdLst>
                    <a:gd name="T0" fmla="*/ 3 w 7"/>
                    <a:gd name="T1" fmla="*/ 0 h 4"/>
                    <a:gd name="T2" fmla="*/ 0 w 7"/>
                    <a:gd name="T3" fmla="*/ 2 h 4"/>
                    <a:gd name="T4" fmla="*/ 3 w 7"/>
                    <a:gd name="T5" fmla="*/ 2 h 4"/>
                    <a:gd name="T6" fmla="*/ 3 w 7"/>
                    <a:gd name="T7" fmla="*/ 1 h 4"/>
                    <a:gd name="T8" fmla="*/ 3 w 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4">
                      <a:moveTo>
                        <a:pt x="7" y="0"/>
                      </a:moveTo>
                      <a:cubicBezTo>
                        <a:pt x="4" y="2"/>
                        <a:pt x="2" y="3"/>
                        <a:pt x="0" y="4"/>
                      </a:cubicBezTo>
                      <a:cubicBezTo>
                        <a:pt x="2" y="4"/>
                        <a:pt x="4" y="3"/>
                        <a:pt x="7" y="2"/>
                      </a:cubicBezTo>
                      <a:cubicBezTo>
                        <a:pt x="7" y="2"/>
                        <a:pt x="7" y="2"/>
                        <a:pt x="7" y="1"/>
                      </a:cubicBezTo>
                      <a:cubicBezTo>
                        <a:pt x="7" y="1"/>
                        <a:pt x="7" y="1"/>
                        <a:pt x="7" y="0"/>
                      </a:cubicBezTo>
                    </a:path>
                  </a:pathLst>
                </a:custGeom>
                <a:solidFill>
                  <a:srgbClr val="BC8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0" name="Freeform 9761">
                  <a:extLst>
                    <a:ext uri="{FF2B5EF4-FFF2-40B4-BE49-F238E27FC236}">
                      <a16:creationId xmlns:a16="http://schemas.microsoft.com/office/drawing/2014/main" id="{279EAB14-6823-62BE-6A68-47E20D08704F}"/>
                    </a:ext>
                  </a:extLst>
                </p:cNvPr>
                <p:cNvSpPr>
                  <a:spLocks noEditPoints="1"/>
                </p:cNvSpPr>
                <p:nvPr/>
              </p:nvSpPr>
              <p:spPr bwMode="auto">
                <a:xfrm>
                  <a:off x="4251" y="2384"/>
                  <a:ext cx="10" cy="12"/>
                </a:xfrm>
                <a:custGeom>
                  <a:avLst/>
                  <a:gdLst>
                    <a:gd name="T0" fmla="*/ 2 w 12"/>
                    <a:gd name="T1" fmla="*/ 6 h 15"/>
                    <a:gd name="T2" fmla="*/ 2 w 12"/>
                    <a:gd name="T3" fmla="*/ 6 h 15"/>
                    <a:gd name="T4" fmla="*/ 2 w 12"/>
                    <a:gd name="T5" fmla="*/ 6 h 15"/>
                    <a:gd name="T6" fmla="*/ 2 w 12"/>
                    <a:gd name="T7" fmla="*/ 6 h 15"/>
                    <a:gd name="T8" fmla="*/ 2 w 12"/>
                    <a:gd name="T9" fmla="*/ 6 h 15"/>
                    <a:gd name="T10" fmla="*/ 2 w 12"/>
                    <a:gd name="T11" fmla="*/ 6 h 15"/>
                    <a:gd name="T12" fmla="*/ 2 w 12"/>
                    <a:gd name="T13" fmla="*/ 6 h 15"/>
                    <a:gd name="T14" fmla="*/ 2 w 12"/>
                    <a:gd name="T15" fmla="*/ 6 h 15"/>
                    <a:gd name="T16" fmla="*/ 2 w 12"/>
                    <a:gd name="T17" fmla="*/ 6 h 15"/>
                    <a:gd name="T18" fmla="*/ 2 w 12"/>
                    <a:gd name="T19" fmla="*/ 6 h 15"/>
                    <a:gd name="T20" fmla="*/ 2 w 12"/>
                    <a:gd name="T21" fmla="*/ 6 h 15"/>
                    <a:gd name="T22" fmla="*/ 2 w 12"/>
                    <a:gd name="T23" fmla="*/ 6 h 15"/>
                    <a:gd name="T24" fmla="*/ 2 w 12"/>
                    <a:gd name="T25" fmla="*/ 6 h 15"/>
                    <a:gd name="T26" fmla="*/ 0 w 12"/>
                    <a:gd name="T27" fmla="*/ 6 h 15"/>
                    <a:gd name="T28" fmla="*/ 0 w 12"/>
                    <a:gd name="T29" fmla="*/ 6 h 15"/>
                    <a:gd name="T30" fmla="*/ 1 w 12"/>
                    <a:gd name="T31" fmla="*/ 6 h 15"/>
                    <a:gd name="T32" fmla="*/ 2 w 12"/>
                    <a:gd name="T33" fmla="*/ 6 h 15"/>
                    <a:gd name="T34" fmla="*/ 2 w 12"/>
                    <a:gd name="T35" fmla="*/ 6 h 15"/>
                    <a:gd name="T36" fmla="*/ 2 w 12"/>
                    <a:gd name="T37" fmla="*/ 6 h 15"/>
                    <a:gd name="T38" fmla="*/ 1 w 12"/>
                    <a:gd name="T39" fmla="*/ 6 h 15"/>
                    <a:gd name="T40" fmla="*/ 0 w 12"/>
                    <a:gd name="T41" fmla="*/ 6 h 15"/>
                    <a:gd name="T42" fmla="*/ 0 w 12"/>
                    <a:gd name="T43" fmla="*/ 6 h 15"/>
                    <a:gd name="T44" fmla="*/ 0 w 12"/>
                    <a:gd name="T45" fmla="*/ 6 h 15"/>
                    <a:gd name="T46" fmla="*/ 6 w 12"/>
                    <a:gd name="T47" fmla="*/ 0 h 15"/>
                    <a:gd name="T48" fmla="*/ 6 w 12"/>
                    <a:gd name="T49" fmla="*/ 0 h 15"/>
                    <a:gd name="T50" fmla="*/ 6 w 12"/>
                    <a:gd name="T51" fmla="*/ 0 h 15"/>
                    <a:gd name="T52" fmla="*/ 5 w 12"/>
                    <a:gd name="T53" fmla="*/ 0 h 15"/>
                    <a:gd name="T54" fmla="*/ 3 w 12"/>
                    <a:gd name="T55" fmla="*/ 2 h 15"/>
                    <a:gd name="T56" fmla="*/ 3 w 12"/>
                    <a:gd name="T57" fmla="*/ 2 h 15"/>
                    <a:gd name="T58" fmla="*/ 3 w 12"/>
                    <a:gd name="T59" fmla="*/ 2 h 15"/>
                    <a:gd name="T60" fmla="*/ 3 w 12"/>
                    <a:gd name="T61" fmla="*/ 2 h 15"/>
                    <a:gd name="T62" fmla="*/ 4 w 12"/>
                    <a:gd name="T63" fmla="*/ 2 h 15"/>
                    <a:gd name="T64" fmla="*/ 5 w 12"/>
                    <a:gd name="T65" fmla="*/ 2 h 15"/>
                    <a:gd name="T66" fmla="*/ 6 w 12"/>
                    <a:gd name="T67" fmla="*/ 0 h 15"/>
                    <a:gd name="T68" fmla="*/ 6 w 12"/>
                    <a:gd name="T69" fmla="*/ 0 h 15"/>
                    <a:gd name="T70" fmla="*/ 6 w 12"/>
                    <a:gd name="T71" fmla="*/ 0 h 15"/>
                    <a:gd name="T72" fmla="*/ 6 w 12"/>
                    <a:gd name="T73" fmla="*/ 0 h 15"/>
                    <a:gd name="T74" fmla="*/ 6 w 12"/>
                    <a:gd name="T75" fmla="*/ 0 h 15"/>
                    <a:gd name="T76" fmla="*/ 6 w 12"/>
                    <a:gd name="T77" fmla="*/ 0 h 15"/>
                    <a:gd name="T78" fmla="*/ 6 w 12"/>
                    <a:gd name="T79" fmla="*/ 0 h 15"/>
                    <a:gd name="T80" fmla="*/ 6 w 12"/>
                    <a:gd name="T81" fmla="*/ 0 h 15"/>
                    <a:gd name="T82" fmla="*/ 6 w 12"/>
                    <a:gd name="T83" fmla="*/ 0 h 15"/>
                    <a:gd name="T84" fmla="*/ 6 w 12"/>
                    <a:gd name="T85" fmla="*/ 0 h 15"/>
                    <a:gd name="T86" fmla="*/ 6 w 12"/>
                    <a:gd name="T87" fmla="*/ 0 h 15"/>
                    <a:gd name="T88" fmla="*/ 6 w 12"/>
                    <a:gd name="T89" fmla="*/ 0 h 15"/>
                    <a:gd name="T90" fmla="*/ 6 w 12"/>
                    <a:gd name="T91" fmla="*/ 0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 h="15">
                      <a:moveTo>
                        <a:pt x="2" y="15"/>
                      </a:moveTo>
                      <a:cubicBezTo>
                        <a:pt x="2" y="15"/>
                        <a:pt x="2" y="15"/>
                        <a:pt x="2" y="15"/>
                      </a:cubicBezTo>
                      <a:cubicBezTo>
                        <a:pt x="2" y="15"/>
                        <a:pt x="2" y="15"/>
                        <a:pt x="2" y="15"/>
                      </a:cubicBezTo>
                      <a:cubicBezTo>
                        <a:pt x="2" y="15"/>
                        <a:pt x="2" y="15"/>
                        <a:pt x="2" y="15"/>
                      </a:cubicBezTo>
                      <a:moveTo>
                        <a:pt x="2" y="15"/>
                      </a:moveTo>
                      <a:cubicBezTo>
                        <a:pt x="2" y="15"/>
                        <a:pt x="2" y="15"/>
                        <a:pt x="2" y="15"/>
                      </a:cubicBezTo>
                      <a:cubicBezTo>
                        <a:pt x="2" y="15"/>
                        <a:pt x="2" y="15"/>
                        <a:pt x="2" y="15"/>
                      </a:cubicBezTo>
                      <a:moveTo>
                        <a:pt x="2" y="15"/>
                      </a:moveTo>
                      <a:cubicBezTo>
                        <a:pt x="2" y="15"/>
                        <a:pt x="2" y="15"/>
                        <a:pt x="2" y="15"/>
                      </a:cubicBezTo>
                      <a:cubicBezTo>
                        <a:pt x="2" y="15"/>
                        <a:pt x="2" y="15"/>
                        <a:pt x="2" y="15"/>
                      </a:cubicBezTo>
                      <a:moveTo>
                        <a:pt x="2" y="15"/>
                      </a:moveTo>
                      <a:cubicBezTo>
                        <a:pt x="2" y="15"/>
                        <a:pt x="2" y="15"/>
                        <a:pt x="2" y="15"/>
                      </a:cubicBezTo>
                      <a:cubicBezTo>
                        <a:pt x="2" y="15"/>
                        <a:pt x="2" y="15"/>
                        <a:pt x="2" y="15"/>
                      </a:cubicBezTo>
                      <a:moveTo>
                        <a:pt x="0" y="14"/>
                      </a:moveTo>
                      <a:cubicBezTo>
                        <a:pt x="0" y="15"/>
                        <a:pt x="0" y="15"/>
                        <a:pt x="0" y="15"/>
                      </a:cubicBezTo>
                      <a:cubicBezTo>
                        <a:pt x="1" y="15"/>
                        <a:pt x="1" y="15"/>
                        <a:pt x="1" y="15"/>
                      </a:cubicBezTo>
                      <a:cubicBezTo>
                        <a:pt x="1" y="15"/>
                        <a:pt x="2" y="15"/>
                        <a:pt x="2" y="15"/>
                      </a:cubicBezTo>
                      <a:cubicBezTo>
                        <a:pt x="2" y="15"/>
                        <a:pt x="2" y="15"/>
                        <a:pt x="2" y="15"/>
                      </a:cubicBezTo>
                      <a:cubicBezTo>
                        <a:pt x="2" y="15"/>
                        <a:pt x="2" y="15"/>
                        <a:pt x="2" y="15"/>
                      </a:cubicBezTo>
                      <a:cubicBezTo>
                        <a:pt x="2" y="15"/>
                        <a:pt x="1" y="15"/>
                        <a:pt x="1" y="15"/>
                      </a:cubicBezTo>
                      <a:cubicBezTo>
                        <a:pt x="1" y="15"/>
                        <a:pt x="1" y="15"/>
                        <a:pt x="0" y="15"/>
                      </a:cubicBezTo>
                      <a:cubicBezTo>
                        <a:pt x="0" y="15"/>
                        <a:pt x="0" y="15"/>
                        <a:pt x="0" y="15"/>
                      </a:cubicBezTo>
                      <a:cubicBezTo>
                        <a:pt x="0" y="14"/>
                        <a:pt x="0" y="14"/>
                        <a:pt x="0" y="14"/>
                      </a:cubicBezTo>
                      <a:moveTo>
                        <a:pt x="11" y="0"/>
                      </a:moveTo>
                      <a:cubicBezTo>
                        <a:pt x="11" y="0"/>
                        <a:pt x="11" y="0"/>
                        <a:pt x="11" y="0"/>
                      </a:cubicBezTo>
                      <a:cubicBezTo>
                        <a:pt x="11" y="0"/>
                        <a:pt x="11" y="0"/>
                        <a:pt x="11" y="0"/>
                      </a:cubicBezTo>
                      <a:cubicBezTo>
                        <a:pt x="10" y="0"/>
                        <a:pt x="10" y="0"/>
                        <a:pt x="10" y="0"/>
                      </a:cubicBezTo>
                      <a:cubicBezTo>
                        <a:pt x="9" y="1"/>
                        <a:pt x="8" y="2"/>
                        <a:pt x="7" y="2"/>
                      </a:cubicBezTo>
                      <a:cubicBezTo>
                        <a:pt x="7" y="2"/>
                        <a:pt x="7" y="2"/>
                        <a:pt x="7" y="2"/>
                      </a:cubicBezTo>
                      <a:cubicBezTo>
                        <a:pt x="7" y="2"/>
                        <a:pt x="6" y="2"/>
                        <a:pt x="6" y="2"/>
                      </a:cubicBezTo>
                      <a:cubicBezTo>
                        <a:pt x="7" y="3"/>
                        <a:pt x="8" y="3"/>
                        <a:pt x="7" y="3"/>
                      </a:cubicBezTo>
                      <a:cubicBezTo>
                        <a:pt x="7" y="4"/>
                        <a:pt x="8" y="5"/>
                        <a:pt x="8" y="5"/>
                      </a:cubicBezTo>
                      <a:cubicBezTo>
                        <a:pt x="8" y="4"/>
                        <a:pt x="9" y="4"/>
                        <a:pt x="9" y="4"/>
                      </a:cubicBezTo>
                      <a:cubicBezTo>
                        <a:pt x="11" y="3"/>
                        <a:pt x="11" y="1"/>
                        <a:pt x="12" y="0"/>
                      </a:cubicBezTo>
                      <a:cubicBezTo>
                        <a:pt x="12" y="0"/>
                        <a:pt x="12" y="0"/>
                        <a:pt x="12" y="0"/>
                      </a:cubicBezTo>
                      <a:cubicBezTo>
                        <a:pt x="12" y="0"/>
                        <a:pt x="12" y="0"/>
                        <a:pt x="12" y="0"/>
                      </a:cubicBezTo>
                      <a:cubicBezTo>
                        <a:pt x="12" y="0"/>
                        <a:pt x="12"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1" name="Freeform 9762">
                  <a:extLst>
                    <a:ext uri="{FF2B5EF4-FFF2-40B4-BE49-F238E27FC236}">
                      <a16:creationId xmlns:a16="http://schemas.microsoft.com/office/drawing/2014/main" id="{B02B7062-EBF8-A635-E790-129AB8632605}"/>
                    </a:ext>
                  </a:extLst>
                </p:cNvPr>
                <p:cNvSpPr>
                  <a:spLocks/>
                </p:cNvSpPr>
                <p:nvPr/>
              </p:nvSpPr>
              <p:spPr bwMode="auto">
                <a:xfrm>
                  <a:off x="4251" y="2386"/>
                  <a:ext cx="6" cy="8"/>
                </a:xfrm>
                <a:custGeom>
                  <a:avLst/>
                  <a:gdLst>
                    <a:gd name="T0" fmla="*/ 2 w 8"/>
                    <a:gd name="T1" fmla="*/ 0 h 10"/>
                    <a:gd name="T2" fmla="*/ 2 w 8"/>
                    <a:gd name="T3" fmla="*/ 2 h 10"/>
                    <a:gd name="T4" fmla="*/ 0 w 8"/>
                    <a:gd name="T5" fmla="*/ 3 h 10"/>
                    <a:gd name="T6" fmla="*/ 1 w 8"/>
                    <a:gd name="T7" fmla="*/ 3 h 10"/>
                    <a:gd name="T8" fmla="*/ 2 w 8"/>
                    <a:gd name="T9" fmla="*/ 4 h 10"/>
                    <a:gd name="T10" fmla="*/ 2 w 8"/>
                    <a:gd name="T11" fmla="*/ 4 h 10"/>
                    <a:gd name="T12" fmla="*/ 2 w 8"/>
                    <a:gd name="T13" fmla="*/ 4 h 10"/>
                    <a:gd name="T14" fmla="*/ 2 w 8"/>
                    <a:gd name="T15" fmla="*/ 4 h 10"/>
                    <a:gd name="T16" fmla="*/ 2 w 8"/>
                    <a:gd name="T17" fmla="*/ 4 h 10"/>
                    <a:gd name="T18" fmla="*/ 2 w 8"/>
                    <a:gd name="T19" fmla="*/ 2 h 10"/>
                    <a:gd name="T20" fmla="*/ 3 w 8"/>
                    <a:gd name="T21" fmla="*/ 2 h 10"/>
                    <a:gd name="T22" fmla="*/ 2 w 8"/>
                    <a:gd name="T23" fmla="*/ 1 h 10"/>
                    <a:gd name="T24" fmla="*/ 2 w 8"/>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10">
                      <a:moveTo>
                        <a:pt x="6" y="0"/>
                      </a:moveTo>
                      <a:cubicBezTo>
                        <a:pt x="5" y="1"/>
                        <a:pt x="4" y="3"/>
                        <a:pt x="3" y="3"/>
                      </a:cubicBezTo>
                      <a:cubicBezTo>
                        <a:pt x="2" y="3"/>
                        <a:pt x="1" y="5"/>
                        <a:pt x="0" y="7"/>
                      </a:cubicBezTo>
                      <a:cubicBezTo>
                        <a:pt x="0" y="8"/>
                        <a:pt x="2" y="7"/>
                        <a:pt x="1" y="8"/>
                      </a:cubicBezTo>
                      <a:cubicBezTo>
                        <a:pt x="1" y="9"/>
                        <a:pt x="1" y="9"/>
                        <a:pt x="2" y="9"/>
                      </a:cubicBezTo>
                      <a:cubicBezTo>
                        <a:pt x="2" y="9"/>
                        <a:pt x="2" y="9"/>
                        <a:pt x="3" y="9"/>
                      </a:cubicBezTo>
                      <a:cubicBezTo>
                        <a:pt x="3" y="9"/>
                        <a:pt x="3" y="9"/>
                        <a:pt x="3" y="9"/>
                      </a:cubicBezTo>
                      <a:cubicBezTo>
                        <a:pt x="4" y="9"/>
                        <a:pt x="4" y="9"/>
                        <a:pt x="4" y="9"/>
                      </a:cubicBezTo>
                      <a:cubicBezTo>
                        <a:pt x="4" y="10"/>
                        <a:pt x="4" y="10"/>
                        <a:pt x="4" y="10"/>
                      </a:cubicBezTo>
                      <a:cubicBezTo>
                        <a:pt x="5" y="9"/>
                        <a:pt x="5" y="7"/>
                        <a:pt x="6" y="5"/>
                      </a:cubicBezTo>
                      <a:cubicBezTo>
                        <a:pt x="7" y="5"/>
                        <a:pt x="7" y="3"/>
                        <a:pt x="8" y="3"/>
                      </a:cubicBezTo>
                      <a:cubicBezTo>
                        <a:pt x="8" y="3"/>
                        <a:pt x="7" y="2"/>
                        <a:pt x="7" y="1"/>
                      </a:cubicBezTo>
                      <a:cubicBezTo>
                        <a:pt x="8" y="1"/>
                        <a:pt x="7" y="1"/>
                        <a:pt x="6"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2" name="Freeform 9763">
                  <a:extLst>
                    <a:ext uri="{FF2B5EF4-FFF2-40B4-BE49-F238E27FC236}">
                      <a16:creationId xmlns:a16="http://schemas.microsoft.com/office/drawing/2014/main" id="{59884851-4E05-A106-D73D-C94E84124D6C}"/>
                    </a:ext>
                  </a:extLst>
                </p:cNvPr>
                <p:cNvSpPr>
                  <a:spLocks/>
                </p:cNvSpPr>
                <p:nvPr/>
              </p:nvSpPr>
              <p:spPr bwMode="auto">
                <a:xfrm>
                  <a:off x="4248" y="2391"/>
                  <a:ext cx="6" cy="5"/>
                </a:xfrm>
                <a:custGeom>
                  <a:avLst/>
                  <a:gdLst>
                    <a:gd name="T0" fmla="*/ 3 w 7"/>
                    <a:gd name="T1" fmla="*/ 0 h 6"/>
                    <a:gd name="T2" fmla="*/ 1 w 7"/>
                    <a:gd name="T3" fmla="*/ 2 h 6"/>
                    <a:gd name="T4" fmla="*/ 0 w 7"/>
                    <a:gd name="T5" fmla="*/ 2 h 6"/>
                    <a:gd name="T6" fmla="*/ 1 w 7"/>
                    <a:gd name="T7" fmla="*/ 3 h 6"/>
                    <a:gd name="T8" fmla="*/ 1 w 7"/>
                    <a:gd name="T9" fmla="*/ 3 h 6"/>
                    <a:gd name="T10" fmla="*/ 1 w 7"/>
                    <a:gd name="T11" fmla="*/ 3 h 6"/>
                    <a:gd name="T12" fmla="*/ 3 w 7"/>
                    <a:gd name="T13" fmla="*/ 3 h 6"/>
                    <a:gd name="T14" fmla="*/ 3 w 7"/>
                    <a:gd name="T15" fmla="*/ 3 h 6"/>
                    <a:gd name="T16" fmla="*/ 3 w 7"/>
                    <a:gd name="T17" fmla="*/ 3 h 6"/>
                    <a:gd name="T18" fmla="*/ 3 w 7"/>
                    <a:gd name="T19" fmla="*/ 3 h 6"/>
                    <a:gd name="T20" fmla="*/ 3 w 7"/>
                    <a:gd name="T21" fmla="*/ 3 h 6"/>
                    <a:gd name="T22" fmla="*/ 3 w 7"/>
                    <a:gd name="T23" fmla="*/ 3 h 6"/>
                    <a:gd name="T24" fmla="*/ 3 w 7"/>
                    <a:gd name="T25" fmla="*/ 3 h 6"/>
                    <a:gd name="T26" fmla="*/ 3 w 7"/>
                    <a:gd name="T27" fmla="*/ 3 h 6"/>
                    <a:gd name="T28" fmla="*/ 3 w 7"/>
                    <a:gd name="T29" fmla="*/ 3 h 6"/>
                    <a:gd name="T30" fmla="*/ 3 w 7"/>
                    <a:gd name="T31" fmla="*/ 3 h 6"/>
                    <a:gd name="T32" fmla="*/ 3 w 7"/>
                    <a:gd name="T33" fmla="*/ 2 h 6"/>
                    <a:gd name="T34" fmla="*/ 3 w 7"/>
                    <a:gd name="T35" fmla="*/ 2 h 6"/>
                    <a:gd name="T36" fmla="*/ 3 w 7"/>
                    <a:gd name="T37" fmla="*/ 2 h 6"/>
                    <a:gd name="T38" fmla="*/ 3 w 7"/>
                    <a:gd name="T39" fmla="*/ 2 h 6"/>
                    <a:gd name="T40" fmla="*/ 3 w 7"/>
                    <a:gd name="T41" fmla="*/ 1 h 6"/>
                    <a:gd name="T42" fmla="*/ 3 w 7"/>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6">
                      <a:moveTo>
                        <a:pt x="3" y="0"/>
                      </a:moveTo>
                      <a:cubicBezTo>
                        <a:pt x="2" y="1"/>
                        <a:pt x="2" y="1"/>
                        <a:pt x="1" y="2"/>
                      </a:cubicBezTo>
                      <a:cubicBezTo>
                        <a:pt x="1" y="2"/>
                        <a:pt x="1" y="2"/>
                        <a:pt x="0" y="2"/>
                      </a:cubicBezTo>
                      <a:cubicBezTo>
                        <a:pt x="1" y="2"/>
                        <a:pt x="1" y="2"/>
                        <a:pt x="1" y="3"/>
                      </a:cubicBezTo>
                      <a:cubicBezTo>
                        <a:pt x="1" y="3"/>
                        <a:pt x="1" y="3"/>
                        <a:pt x="1" y="3"/>
                      </a:cubicBezTo>
                      <a:cubicBezTo>
                        <a:pt x="1" y="3"/>
                        <a:pt x="1" y="3"/>
                        <a:pt x="1" y="4"/>
                      </a:cubicBezTo>
                      <a:cubicBezTo>
                        <a:pt x="1" y="5"/>
                        <a:pt x="3" y="4"/>
                        <a:pt x="3" y="5"/>
                      </a:cubicBezTo>
                      <a:cubicBezTo>
                        <a:pt x="3" y="5"/>
                        <a:pt x="3" y="5"/>
                        <a:pt x="3" y="5"/>
                      </a:cubicBezTo>
                      <a:cubicBezTo>
                        <a:pt x="3" y="5"/>
                        <a:pt x="3" y="5"/>
                        <a:pt x="3" y="5"/>
                      </a:cubicBezTo>
                      <a:cubicBezTo>
                        <a:pt x="3" y="5"/>
                        <a:pt x="3" y="5"/>
                        <a:pt x="3" y="6"/>
                      </a:cubicBezTo>
                      <a:cubicBezTo>
                        <a:pt x="3" y="6"/>
                        <a:pt x="3" y="6"/>
                        <a:pt x="3" y="6"/>
                      </a:cubicBezTo>
                      <a:cubicBezTo>
                        <a:pt x="4" y="6"/>
                        <a:pt x="4" y="6"/>
                        <a:pt x="4" y="6"/>
                      </a:cubicBezTo>
                      <a:cubicBezTo>
                        <a:pt x="4" y="6"/>
                        <a:pt x="5" y="6"/>
                        <a:pt x="5" y="6"/>
                      </a:cubicBezTo>
                      <a:cubicBezTo>
                        <a:pt x="5" y="6"/>
                        <a:pt x="5" y="6"/>
                        <a:pt x="5" y="6"/>
                      </a:cubicBezTo>
                      <a:cubicBezTo>
                        <a:pt x="5" y="5"/>
                        <a:pt x="6" y="4"/>
                        <a:pt x="7" y="4"/>
                      </a:cubicBezTo>
                      <a:cubicBezTo>
                        <a:pt x="7" y="3"/>
                        <a:pt x="7" y="3"/>
                        <a:pt x="7" y="3"/>
                      </a:cubicBezTo>
                      <a:cubicBezTo>
                        <a:pt x="7" y="3"/>
                        <a:pt x="7" y="3"/>
                        <a:pt x="7" y="2"/>
                      </a:cubicBezTo>
                      <a:cubicBezTo>
                        <a:pt x="7" y="2"/>
                        <a:pt x="7" y="2"/>
                        <a:pt x="6" y="2"/>
                      </a:cubicBezTo>
                      <a:cubicBezTo>
                        <a:pt x="6" y="2"/>
                        <a:pt x="6" y="2"/>
                        <a:pt x="6" y="2"/>
                      </a:cubicBezTo>
                      <a:cubicBezTo>
                        <a:pt x="5" y="2"/>
                        <a:pt x="5" y="2"/>
                        <a:pt x="5" y="2"/>
                      </a:cubicBezTo>
                      <a:cubicBezTo>
                        <a:pt x="4" y="2"/>
                        <a:pt x="4" y="2"/>
                        <a:pt x="4" y="1"/>
                      </a:cubicBezTo>
                      <a:cubicBezTo>
                        <a:pt x="5" y="0"/>
                        <a:pt x="3" y="1"/>
                        <a:pt x="3" y="0"/>
                      </a:cubicBezTo>
                    </a:path>
                  </a:pathLst>
                </a:custGeom>
                <a:solidFill>
                  <a:srgbClr val="B9BC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3" name="Freeform 9764">
                  <a:extLst>
                    <a:ext uri="{FF2B5EF4-FFF2-40B4-BE49-F238E27FC236}">
                      <a16:creationId xmlns:a16="http://schemas.microsoft.com/office/drawing/2014/main" id="{BD529304-69D9-A8C3-B968-8C2BEBCEF0E7}"/>
                    </a:ext>
                  </a:extLst>
                </p:cNvPr>
                <p:cNvSpPr>
                  <a:spLocks/>
                </p:cNvSpPr>
                <p:nvPr/>
              </p:nvSpPr>
              <p:spPr bwMode="auto">
                <a:xfrm>
                  <a:off x="4245" y="2410"/>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4" name="Freeform 9765">
                  <a:extLst>
                    <a:ext uri="{FF2B5EF4-FFF2-40B4-BE49-F238E27FC236}">
                      <a16:creationId xmlns:a16="http://schemas.microsoft.com/office/drawing/2014/main" id="{C4AE1EE1-A8B9-8D83-A890-5F62F4A6B6A2}"/>
                    </a:ext>
                  </a:extLst>
                </p:cNvPr>
                <p:cNvSpPr>
                  <a:spLocks/>
                </p:cNvSpPr>
                <p:nvPr/>
              </p:nvSpPr>
              <p:spPr bwMode="auto">
                <a:xfrm>
                  <a:off x="4247" y="2396"/>
                  <a:ext cx="1" cy="1"/>
                </a:xfrm>
                <a:custGeom>
                  <a:avLst/>
                  <a:gdLst>
                    <a:gd name="T0" fmla="*/ 1 w 1"/>
                    <a:gd name="T1" fmla="*/ 0 h 1"/>
                    <a:gd name="T2" fmla="*/ 0 w 1"/>
                    <a:gd name="T3" fmla="*/ 0 h 1"/>
                    <a:gd name="T4" fmla="*/ 1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0"/>
                        <a:pt x="0" y="0"/>
                      </a:cubicBezTo>
                      <a:cubicBezTo>
                        <a:pt x="1" y="0"/>
                        <a:pt x="1"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5" name="Freeform 9766">
                  <a:extLst>
                    <a:ext uri="{FF2B5EF4-FFF2-40B4-BE49-F238E27FC236}">
                      <a16:creationId xmlns:a16="http://schemas.microsoft.com/office/drawing/2014/main" id="{4BAE7DB2-D401-79A5-A7BA-29B832493DD3}"/>
                    </a:ext>
                  </a:extLst>
                </p:cNvPr>
                <p:cNvSpPr>
                  <a:spLocks noEditPoints="1"/>
                </p:cNvSpPr>
                <p:nvPr/>
              </p:nvSpPr>
              <p:spPr bwMode="auto">
                <a:xfrm>
                  <a:off x="4243" y="2395"/>
                  <a:ext cx="16" cy="22"/>
                </a:xfrm>
                <a:custGeom>
                  <a:avLst/>
                  <a:gdLst>
                    <a:gd name="T0" fmla="*/ 8 w 20"/>
                    <a:gd name="T1" fmla="*/ 8 h 27"/>
                    <a:gd name="T2" fmla="*/ 7 w 20"/>
                    <a:gd name="T3" fmla="*/ 8 h 27"/>
                    <a:gd name="T4" fmla="*/ 6 w 20"/>
                    <a:gd name="T5" fmla="*/ 10 h 27"/>
                    <a:gd name="T6" fmla="*/ 6 w 20"/>
                    <a:gd name="T7" fmla="*/ 10 h 27"/>
                    <a:gd name="T8" fmla="*/ 6 w 20"/>
                    <a:gd name="T9" fmla="*/ 10 h 27"/>
                    <a:gd name="T10" fmla="*/ 5 w 20"/>
                    <a:gd name="T11" fmla="*/ 10 h 27"/>
                    <a:gd name="T12" fmla="*/ 5 w 20"/>
                    <a:gd name="T13" fmla="*/ 10 h 27"/>
                    <a:gd name="T14" fmla="*/ 5 w 20"/>
                    <a:gd name="T15" fmla="*/ 10 h 27"/>
                    <a:gd name="T16" fmla="*/ 4 w 20"/>
                    <a:gd name="T17" fmla="*/ 10 h 27"/>
                    <a:gd name="T18" fmla="*/ 4 w 20"/>
                    <a:gd name="T19" fmla="*/ 10 h 27"/>
                    <a:gd name="T20" fmla="*/ 3 w 20"/>
                    <a:gd name="T21" fmla="*/ 10 h 27"/>
                    <a:gd name="T22" fmla="*/ 2 w 20"/>
                    <a:gd name="T23" fmla="*/ 10 h 27"/>
                    <a:gd name="T24" fmla="*/ 2 w 20"/>
                    <a:gd name="T25" fmla="*/ 10 h 27"/>
                    <a:gd name="T26" fmla="*/ 2 w 20"/>
                    <a:gd name="T27" fmla="*/ 10 h 27"/>
                    <a:gd name="T28" fmla="*/ 2 w 20"/>
                    <a:gd name="T29" fmla="*/ 10 h 27"/>
                    <a:gd name="T30" fmla="*/ 2 w 20"/>
                    <a:gd name="T31" fmla="*/ 9 h 27"/>
                    <a:gd name="T32" fmla="*/ 2 w 20"/>
                    <a:gd name="T33" fmla="*/ 8 h 27"/>
                    <a:gd name="T34" fmla="*/ 2 w 20"/>
                    <a:gd name="T35" fmla="*/ 9 h 27"/>
                    <a:gd name="T36" fmla="*/ 2 w 20"/>
                    <a:gd name="T37" fmla="*/ 11 h 27"/>
                    <a:gd name="T38" fmla="*/ 2 w 20"/>
                    <a:gd name="T39" fmla="*/ 11 h 27"/>
                    <a:gd name="T40" fmla="*/ 2 w 20"/>
                    <a:gd name="T41" fmla="*/ 11 h 27"/>
                    <a:gd name="T42" fmla="*/ 2 w 20"/>
                    <a:gd name="T43" fmla="*/ 12 h 27"/>
                    <a:gd name="T44" fmla="*/ 3 w 20"/>
                    <a:gd name="T45" fmla="*/ 11 h 27"/>
                    <a:gd name="T46" fmla="*/ 3 w 20"/>
                    <a:gd name="T47" fmla="*/ 11 h 27"/>
                    <a:gd name="T48" fmla="*/ 4 w 20"/>
                    <a:gd name="T49" fmla="*/ 11 h 27"/>
                    <a:gd name="T50" fmla="*/ 4 w 20"/>
                    <a:gd name="T51" fmla="*/ 12 h 27"/>
                    <a:gd name="T52" fmla="*/ 5 w 20"/>
                    <a:gd name="T53" fmla="*/ 11 h 27"/>
                    <a:gd name="T54" fmla="*/ 5 w 20"/>
                    <a:gd name="T55" fmla="*/ 11 h 27"/>
                    <a:gd name="T56" fmla="*/ 5 w 20"/>
                    <a:gd name="T57" fmla="*/ 11 h 27"/>
                    <a:gd name="T58" fmla="*/ 5 w 20"/>
                    <a:gd name="T59" fmla="*/ 11 h 27"/>
                    <a:gd name="T60" fmla="*/ 6 w 20"/>
                    <a:gd name="T61" fmla="*/ 11 h 27"/>
                    <a:gd name="T62" fmla="*/ 7 w 20"/>
                    <a:gd name="T63" fmla="*/ 10 h 27"/>
                    <a:gd name="T64" fmla="*/ 7 w 20"/>
                    <a:gd name="T65" fmla="*/ 10 h 27"/>
                    <a:gd name="T66" fmla="*/ 7 w 20"/>
                    <a:gd name="T67" fmla="*/ 10 h 27"/>
                    <a:gd name="T68" fmla="*/ 8 w 20"/>
                    <a:gd name="T69" fmla="*/ 9 h 27"/>
                    <a:gd name="T70" fmla="*/ 8 w 20"/>
                    <a:gd name="T71" fmla="*/ 9 h 27"/>
                    <a:gd name="T72" fmla="*/ 8 w 20"/>
                    <a:gd name="T73" fmla="*/ 9 h 27"/>
                    <a:gd name="T74" fmla="*/ 8 w 20"/>
                    <a:gd name="T75" fmla="*/ 8 h 27"/>
                    <a:gd name="T76" fmla="*/ 8 w 20"/>
                    <a:gd name="T77" fmla="*/ 8 h 27"/>
                    <a:gd name="T78" fmla="*/ 8 w 20"/>
                    <a:gd name="T79" fmla="*/ 8 h 27"/>
                    <a:gd name="T80" fmla="*/ 2 w 20"/>
                    <a:gd name="T81" fmla="*/ 0 h 27"/>
                    <a:gd name="T82" fmla="*/ 2 w 20"/>
                    <a:gd name="T83" fmla="*/ 1 h 27"/>
                    <a:gd name="T84" fmla="*/ 2 w 20"/>
                    <a:gd name="T85" fmla="*/ 1 h 27"/>
                    <a:gd name="T86" fmla="*/ 2 w 20"/>
                    <a:gd name="T87" fmla="*/ 1 h 27"/>
                    <a:gd name="T88" fmla="*/ 2 w 20"/>
                    <a:gd name="T89" fmla="*/ 3 h 27"/>
                    <a:gd name="T90" fmla="*/ 1 w 20"/>
                    <a:gd name="T91" fmla="*/ 5 h 27"/>
                    <a:gd name="T92" fmla="*/ 0 w 20"/>
                    <a:gd name="T93" fmla="*/ 6 h 27"/>
                    <a:gd name="T94" fmla="*/ 1 w 20"/>
                    <a:gd name="T95" fmla="*/ 6 h 27"/>
                    <a:gd name="T96" fmla="*/ 2 w 20"/>
                    <a:gd name="T97" fmla="*/ 8 h 27"/>
                    <a:gd name="T98" fmla="*/ 2 w 20"/>
                    <a:gd name="T99" fmla="*/ 8 h 27"/>
                    <a:gd name="T100" fmla="*/ 2 w 20"/>
                    <a:gd name="T101" fmla="*/ 7 h 27"/>
                    <a:gd name="T102" fmla="*/ 2 w 20"/>
                    <a:gd name="T103" fmla="*/ 6 h 27"/>
                    <a:gd name="T104" fmla="*/ 2 w 20"/>
                    <a:gd name="T105" fmla="*/ 4 h 27"/>
                    <a:gd name="T106" fmla="*/ 2 w 20"/>
                    <a:gd name="T107" fmla="*/ 2 h 27"/>
                    <a:gd name="T108" fmla="*/ 2 w 20"/>
                    <a:gd name="T109" fmla="*/ 0 h 27"/>
                    <a:gd name="T110" fmla="*/ 2 w 20"/>
                    <a:gd name="T111" fmla="*/ 0 h 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 h="27">
                      <a:moveTo>
                        <a:pt x="19" y="19"/>
                      </a:moveTo>
                      <a:cubicBezTo>
                        <a:pt x="19" y="19"/>
                        <a:pt x="19" y="19"/>
                        <a:pt x="18" y="19"/>
                      </a:cubicBezTo>
                      <a:cubicBezTo>
                        <a:pt x="17" y="20"/>
                        <a:pt x="16" y="22"/>
                        <a:pt x="15" y="22"/>
                      </a:cubicBezTo>
                      <a:cubicBezTo>
                        <a:pt x="15" y="22"/>
                        <a:pt x="15" y="22"/>
                        <a:pt x="15" y="22"/>
                      </a:cubicBezTo>
                      <a:cubicBezTo>
                        <a:pt x="14" y="22"/>
                        <a:pt x="14" y="22"/>
                        <a:pt x="14" y="22"/>
                      </a:cubicBezTo>
                      <a:cubicBezTo>
                        <a:pt x="14" y="22"/>
                        <a:pt x="13" y="22"/>
                        <a:pt x="13" y="22"/>
                      </a:cubicBezTo>
                      <a:cubicBezTo>
                        <a:pt x="12" y="23"/>
                        <a:pt x="12" y="23"/>
                        <a:pt x="11" y="23"/>
                      </a:cubicBezTo>
                      <a:cubicBezTo>
                        <a:pt x="11" y="23"/>
                        <a:pt x="11" y="23"/>
                        <a:pt x="11" y="23"/>
                      </a:cubicBezTo>
                      <a:cubicBezTo>
                        <a:pt x="11" y="22"/>
                        <a:pt x="10" y="22"/>
                        <a:pt x="10" y="22"/>
                      </a:cubicBezTo>
                      <a:cubicBezTo>
                        <a:pt x="10" y="22"/>
                        <a:pt x="9" y="23"/>
                        <a:pt x="9" y="23"/>
                      </a:cubicBezTo>
                      <a:cubicBezTo>
                        <a:pt x="8" y="23"/>
                        <a:pt x="8" y="23"/>
                        <a:pt x="7" y="23"/>
                      </a:cubicBezTo>
                      <a:cubicBezTo>
                        <a:pt x="7" y="23"/>
                        <a:pt x="6" y="23"/>
                        <a:pt x="6" y="22"/>
                      </a:cubicBezTo>
                      <a:cubicBezTo>
                        <a:pt x="6" y="22"/>
                        <a:pt x="6" y="22"/>
                        <a:pt x="6" y="22"/>
                      </a:cubicBezTo>
                      <a:cubicBezTo>
                        <a:pt x="6" y="22"/>
                        <a:pt x="5" y="22"/>
                        <a:pt x="5" y="22"/>
                      </a:cubicBezTo>
                      <a:cubicBezTo>
                        <a:pt x="5" y="22"/>
                        <a:pt x="5" y="22"/>
                        <a:pt x="4" y="22"/>
                      </a:cubicBezTo>
                      <a:cubicBezTo>
                        <a:pt x="4" y="22"/>
                        <a:pt x="4" y="22"/>
                        <a:pt x="4" y="21"/>
                      </a:cubicBezTo>
                      <a:cubicBezTo>
                        <a:pt x="5" y="20"/>
                        <a:pt x="3" y="20"/>
                        <a:pt x="3" y="19"/>
                      </a:cubicBezTo>
                      <a:cubicBezTo>
                        <a:pt x="3" y="20"/>
                        <a:pt x="3" y="20"/>
                        <a:pt x="3" y="20"/>
                      </a:cubicBezTo>
                      <a:cubicBezTo>
                        <a:pt x="2" y="22"/>
                        <a:pt x="3" y="24"/>
                        <a:pt x="3" y="25"/>
                      </a:cubicBezTo>
                      <a:cubicBezTo>
                        <a:pt x="3" y="25"/>
                        <a:pt x="4" y="25"/>
                        <a:pt x="4" y="25"/>
                      </a:cubicBezTo>
                      <a:cubicBezTo>
                        <a:pt x="4" y="25"/>
                        <a:pt x="4" y="26"/>
                        <a:pt x="4" y="26"/>
                      </a:cubicBezTo>
                      <a:cubicBezTo>
                        <a:pt x="4" y="27"/>
                        <a:pt x="5" y="27"/>
                        <a:pt x="5" y="27"/>
                      </a:cubicBezTo>
                      <a:cubicBezTo>
                        <a:pt x="5" y="27"/>
                        <a:pt x="6" y="27"/>
                        <a:pt x="7" y="26"/>
                      </a:cubicBezTo>
                      <a:cubicBezTo>
                        <a:pt x="7" y="26"/>
                        <a:pt x="8" y="26"/>
                        <a:pt x="8" y="26"/>
                      </a:cubicBezTo>
                      <a:cubicBezTo>
                        <a:pt x="8" y="26"/>
                        <a:pt x="8" y="26"/>
                        <a:pt x="9" y="26"/>
                      </a:cubicBezTo>
                      <a:cubicBezTo>
                        <a:pt x="9" y="27"/>
                        <a:pt x="9" y="27"/>
                        <a:pt x="9" y="27"/>
                      </a:cubicBezTo>
                      <a:cubicBezTo>
                        <a:pt x="9" y="27"/>
                        <a:pt x="10" y="26"/>
                        <a:pt x="11" y="26"/>
                      </a:cubicBezTo>
                      <a:cubicBezTo>
                        <a:pt x="11" y="26"/>
                        <a:pt x="12" y="25"/>
                        <a:pt x="12" y="25"/>
                      </a:cubicBezTo>
                      <a:cubicBezTo>
                        <a:pt x="12" y="25"/>
                        <a:pt x="12" y="25"/>
                        <a:pt x="12" y="25"/>
                      </a:cubicBezTo>
                      <a:cubicBezTo>
                        <a:pt x="12" y="25"/>
                        <a:pt x="13" y="25"/>
                        <a:pt x="13" y="25"/>
                      </a:cubicBezTo>
                      <a:cubicBezTo>
                        <a:pt x="13" y="25"/>
                        <a:pt x="14" y="25"/>
                        <a:pt x="15" y="24"/>
                      </a:cubicBezTo>
                      <a:cubicBezTo>
                        <a:pt x="16" y="23"/>
                        <a:pt x="16" y="22"/>
                        <a:pt x="17" y="22"/>
                      </a:cubicBezTo>
                      <a:cubicBezTo>
                        <a:pt x="17" y="22"/>
                        <a:pt x="17" y="22"/>
                        <a:pt x="17" y="22"/>
                      </a:cubicBezTo>
                      <a:cubicBezTo>
                        <a:pt x="17" y="23"/>
                        <a:pt x="17" y="23"/>
                        <a:pt x="17" y="23"/>
                      </a:cubicBezTo>
                      <a:cubicBezTo>
                        <a:pt x="18" y="23"/>
                        <a:pt x="19" y="21"/>
                        <a:pt x="20" y="20"/>
                      </a:cubicBezTo>
                      <a:cubicBezTo>
                        <a:pt x="20" y="20"/>
                        <a:pt x="20" y="20"/>
                        <a:pt x="20" y="20"/>
                      </a:cubicBezTo>
                      <a:cubicBezTo>
                        <a:pt x="20" y="20"/>
                        <a:pt x="20" y="20"/>
                        <a:pt x="20" y="20"/>
                      </a:cubicBezTo>
                      <a:cubicBezTo>
                        <a:pt x="19" y="19"/>
                        <a:pt x="19" y="19"/>
                        <a:pt x="19" y="19"/>
                      </a:cubicBezTo>
                      <a:cubicBezTo>
                        <a:pt x="19" y="19"/>
                        <a:pt x="19" y="19"/>
                        <a:pt x="19" y="19"/>
                      </a:cubicBezTo>
                      <a:cubicBezTo>
                        <a:pt x="19" y="19"/>
                        <a:pt x="19" y="19"/>
                        <a:pt x="19" y="19"/>
                      </a:cubicBezTo>
                      <a:moveTo>
                        <a:pt x="6" y="0"/>
                      </a:moveTo>
                      <a:cubicBezTo>
                        <a:pt x="6" y="0"/>
                        <a:pt x="6" y="0"/>
                        <a:pt x="6" y="1"/>
                      </a:cubicBezTo>
                      <a:cubicBezTo>
                        <a:pt x="6" y="1"/>
                        <a:pt x="6" y="1"/>
                        <a:pt x="5" y="1"/>
                      </a:cubicBezTo>
                      <a:cubicBezTo>
                        <a:pt x="5" y="1"/>
                        <a:pt x="5" y="1"/>
                        <a:pt x="5" y="1"/>
                      </a:cubicBezTo>
                      <a:cubicBezTo>
                        <a:pt x="4" y="3"/>
                        <a:pt x="4" y="5"/>
                        <a:pt x="3" y="7"/>
                      </a:cubicBezTo>
                      <a:cubicBezTo>
                        <a:pt x="1" y="8"/>
                        <a:pt x="2" y="10"/>
                        <a:pt x="1" y="11"/>
                      </a:cubicBezTo>
                      <a:cubicBezTo>
                        <a:pt x="1" y="12"/>
                        <a:pt x="1" y="12"/>
                        <a:pt x="0" y="12"/>
                      </a:cubicBezTo>
                      <a:cubicBezTo>
                        <a:pt x="1" y="13"/>
                        <a:pt x="1" y="13"/>
                        <a:pt x="1" y="14"/>
                      </a:cubicBezTo>
                      <a:cubicBezTo>
                        <a:pt x="1" y="17"/>
                        <a:pt x="2" y="18"/>
                        <a:pt x="3" y="19"/>
                      </a:cubicBezTo>
                      <a:cubicBezTo>
                        <a:pt x="3" y="19"/>
                        <a:pt x="3" y="19"/>
                        <a:pt x="3" y="19"/>
                      </a:cubicBezTo>
                      <a:cubicBezTo>
                        <a:pt x="4" y="17"/>
                        <a:pt x="1" y="18"/>
                        <a:pt x="2" y="16"/>
                      </a:cubicBezTo>
                      <a:cubicBezTo>
                        <a:pt x="3" y="14"/>
                        <a:pt x="1" y="14"/>
                        <a:pt x="2" y="12"/>
                      </a:cubicBezTo>
                      <a:cubicBezTo>
                        <a:pt x="3" y="11"/>
                        <a:pt x="2" y="10"/>
                        <a:pt x="3" y="8"/>
                      </a:cubicBezTo>
                      <a:cubicBezTo>
                        <a:pt x="4" y="6"/>
                        <a:pt x="3" y="5"/>
                        <a:pt x="5" y="3"/>
                      </a:cubicBezTo>
                      <a:cubicBezTo>
                        <a:pt x="6" y="2"/>
                        <a:pt x="6" y="1"/>
                        <a:pt x="6" y="0"/>
                      </a:cubicBezTo>
                      <a:cubicBezTo>
                        <a:pt x="6" y="0"/>
                        <a:pt x="6" y="0"/>
                        <a:pt x="6" y="0"/>
                      </a:cubicBezTo>
                    </a:path>
                  </a:pathLst>
                </a:custGeom>
                <a:solidFill>
                  <a:srgbClr val="A57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6" name="Freeform 9767">
                  <a:extLst>
                    <a:ext uri="{FF2B5EF4-FFF2-40B4-BE49-F238E27FC236}">
                      <a16:creationId xmlns:a16="http://schemas.microsoft.com/office/drawing/2014/main" id="{0371110C-855F-740C-D93B-2E9DCC7BEC2D}"/>
                    </a:ext>
                  </a:extLst>
                </p:cNvPr>
                <p:cNvSpPr>
                  <a:spLocks/>
                </p:cNvSpPr>
                <p:nvPr/>
              </p:nvSpPr>
              <p:spPr bwMode="auto">
                <a:xfrm>
                  <a:off x="4243" y="2405"/>
                  <a:ext cx="2" cy="11"/>
                </a:xfrm>
                <a:custGeom>
                  <a:avLst/>
                  <a:gdLst>
                    <a:gd name="T0" fmla="*/ 0 w 3"/>
                    <a:gd name="T1" fmla="*/ 0 h 14"/>
                    <a:gd name="T2" fmla="*/ 0 w 3"/>
                    <a:gd name="T3" fmla="*/ 1 h 14"/>
                    <a:gd name="T4" fmla="*/ 0 w 3"/>
                    <a:gd name="T5" fmla="*/ 2 h 14"/>
                    <a:gd name="T6" fmla="*/ 0 w 3"/>
                    <a:gd name="T7" fmla="*/ 2 h 14"/>
                    <a:gd name="T8" fmla="*/ 0 w 3"/>
                    <a:gd name="T9" fmla="*/ 2 h 14"/>
                    <a:gd name="T10" fmla="*/ 0 w 3"/>
                    <a:gd name="T11" fmla="*/ 3 h 14"/>
                    <a:gd name="T12" fmla="*/ 0 w 3"/>
                    <a:gd name="T13" fmla="*/ 3 h 14"/>
                    <a:gd name="T14" fmla="*/ 0 w 3"/>
                    <a:gd name="T15" fmla="*/ 3 h 14"/>
                    <a:gd name="T16" fmla="*/ 1 w 3"/>
                    <a:gd name="T17" fmla="*/ 4 h 14"/>
                    <a:gd name="T18" fmla="*/ 1 w 3"/>
                    <a:gd name="T19" fmla="*/ 4 h 14"/>
                    <a:gd name="T20" fmla="*/ 1 w 3"/>
                    <a:gd name="T21" fmla="*/ 5 h 14"/>
                    <a:gd name="T22" fmla="*/ 1 w 3"/>
                    <a:gd name="T23" fmla="*/ 5 h 14"/>
                    <a:gd name="T24" fmla="*/ 1 w 3"/>
                    <a:gd name="T25" fmla="*/ 5 h 14"/>
                    <a:gd name="T26" fmla="*/ 1 w 3"/>
                    <a:gd name="T27" fmla="*/ 5 h 14"/>
                    <a:gd name="T28" fmla="*/ 1 w 3"/>
                    <a:gd name="T29" fmla="*/ 5 h 14"/>
                    <a:gd name="T30" fmla="*/ 1 w 3"/>
                    <a:gd name="T31" fmla="*/ 5 h 14"/>
                    <a:gd name="T32" fmla="*/ 1 w 3"/>
                    <a:gd name="T33" fmla="*/ 5 h 14"/>
                    <a:gd name="T34" fmla="*/ 1 w 3"/>
                    <a:gd name="T35" fmla="*/ 6 h 14"/>
                    <a:gd name="T36" fmla="*/ 1 w 3"/>
                    <a:gd name="T37" fmla="*/ 6 h 14"/>
                    <a:gd name="T38" fmla="*/ 1 w 3"/>
                    <a:gd name="T39" fmla="*/ 5 h 14"/>
                    <a:gd name="T40" fmla="*/ 1 w 3"/>
                    <a:gd name="T41" fmla="*/ 3 h 14"/>
                    <a:gd name="T42" fmla="*/ 1 w 3"/>
                    <a:gd name="T43" fmla="*/ 3 h 14"/>
                    <a:gd name="T44" fmla="*/ 1 w 3"/>
                    <a:gd name="T45" fmla="*/ 3 h 14"/>
                    <a:gd name="T46" fmla="*/ 1 w 3"/>
                    <a:gd name="T47" fmla="*/ 2 h 14"/>
                    <a:gd name="T48" fmla="*/ 0 w 3"/>
                    <a:gd name="T49" fmla="*/ 0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14">
                      <a:moveTo>
                        <a:pt x="0" y="0"/>
                      </a:moveTo>
                      <a:cubicBezTo>
                        <a:pt x="0" y="1"/>
                        <a:pt x="0" y="1"/>
                        <a:pt x="0" y="1"/>
                      </a:cubicBezTo>
                      <a:cubicBezTo>
                        <a:pt x="0" y="2"/>
                        <a:pt x="0" y="2"/>
                        <a:pt x="0" y="3"/>
                      </a:cubicBezTo>
                      <a:cubicBezTo>
                        <a:pt x="0" y="3"/>
                        <a:pt x="0" y="3"/>
                        <a:pt x="0" y="4"/>
                      </a:cubicBezTo>
                      <a:cubicBezTo>
                        <a:pt x="0" y="4"/>
                        <a:pt x="0" y="5"/>
                        <a:pt x="0" y="5"/>
                      </a:cubicBezTo>
                      <a:cubicBezTo>
                        <a:pt x="0" y="6"/>
                        <a:pt x="0" y="6"/>
                        <a:pt x="0" y="7"/>
                      </a:cubicBezTo>
                      <a:cubicBezTo>
                        <a:pt x="0" y="7"/>
                        <a:pt x="0" y="7"/>
                        <a:pt x="0" y="8"/>
                      </a:cubicBezTo>
                      <a:cubicBezTo>
                        <a:pt x="0" y="8"/>
                        <a:pt x="0" y="8"/>
                        <a:pt x="0" y="8"/>
                      </a:cubicBezTo>
                      <a:cubicBezTo>
                        <a:pt x="0" y="9"/>
                        <a:pt x="1" y="9"/>
                        <a:pt x="1" y="10"/>
                      </a:cubicBezTo>
                      <a:cubicBezTo>
                        <a:pt x="1" y="10"/>
                        <a:pt x="1" y="10"/>
                        <a:pt x="1" y="10"/>
                      </a:cubicBezTo>
                      <a:cubicBezTo>
                        <a:pt x="1" y="10"/>
                        <a:pt x="1" y="11"/>
                        <a:pt x="1" y="11"/>
                      </a:cubicBezTo>
                      <a:cubicBezTo>
                        <a:pt x="1" y="12"/>
                        <a:pt x="2" y="11"/>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4"/>
                        <a:pt x="2" y="14"/>
                      </a:cubicBezTo>
                      <a:cubicBezTo>
                        <a:pt x="2" y="14"/>
                        <a:pt x="3" y="14"/>
                        <a:pt x="3" y="14"/>
                      </a:cubicBezTo>
                      <a:cubicBezTo>
                        <a:pt x="3" y="13"/>
                        <a:pt x="3" y="13"/>
                        <a:pt x="3" y="13"/>
                      </a:cubicBezTo>
                      <a:cubicBezTo>
                        <a:pt x="3" y="12"/>
                        <a:pt x="2" y="10"/>
                        <a:pt x="3" y="8"/>
                      </a:cubicBezTo>
                      <a:cubicBezTo>
                        <a:pt x="3" y="8"/>
                        <a:pt x="3" y="8"/>
                        <a:pt x="3" y="7"/>
                      </a:cubicBezTo>
                      <a:cubicBezTo>
                        <a:pt x="3" y="7"/>
                        <a:pt x="3" y="7"/>
                        <a:pt x="3" y="7"/>
                      </a:cubicBezTo>
                      <a:cubicBezTo>
                        <a:pt x="2" y="6"/>
                        <a:pt x="1" y="5"/>
                        <a:pt x="1" y="2"/>
                      </a:cubicBezTo>
                      <a:cubicBezTo>
                        <a:pt x="1" y="1"/>
                        <a:pt x="1" y="1"/>
                        <a:pt x="0" y="0"/>
                      </a:cubicBezTo>
                    </a:path>
                  </a:pathLst>
                </a:custGeom>
                <a:solidFill>
                  <a:srgbClr val="DCDC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7" name="Freeform 9768">
                  <a:extLst>
                    <a:ext uri="{FF2B5EF4-FFF2-40B4-BE49-F238E27FC236}">
                      <a16:creationId xmlns:a16="http://schemas.microsoft.com/office/drawing/2014/main" id="{2FD42DF1-C8ED-E60E-A881-BD10ACCBDF5C}"/>
                    </a:ext>
                  </a:extLst>
                </p:cNvPr>
                <p:cNvSpPr>
                  <a:spLocks/>
                </p:cNvSpPr>
                <p:nvPr/>
              </p:nvSpPr>
              <p:spPr bwMode="auto">
                <a:xfrm>
                  <a:off x="4257" y="2390"/>
                  <a:ext cx="1" cy="2"/>
                </a:xfrm>
                <a:custGeom>
                  <a:avLst/>
                  <a:gdLst>
                    <a:gd name="T0" fmla="*/ 1 w 2"/>
                    <a:gd name="T1" fmla="*/ 0 h 3"/>
                    <a:gd name="T2" fmla="*/ 1 w 2"/>
                    <a:gd name="T3" fmla="*/ 1 h 3"/>
                    <a:gd name="T4" fmla="*/ 0 w 2"/>
                    <a:gd name="T5" fmla="*/ 1 h 3"/>
                    <a:gd name="T6" fmla="*/ 0 w 2"/>
                    <a:gd name="T7" fmla="*/ 1 h 3"/>
                    <a:gd name="T8" fmla="*/ 1 w 2"/>
                    <a:gd name="T9" fmla="*/ 1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1"/>
                        <a:pt x="1" y="1"/>
                        <a:pt x="1" y="1"/>
                      </a:cubicBezTo>
                      <a:cubicBezTo>
                        <a:pt x="2" y="1"/>
                        <a:pt x="0" y="3"/>
                        <a:pt x="0" y="3"/>
                      </a:cubicBezTo>
                      <a:cubicBezTo>
                        <a:pt x="0" y="3"/>
                        <a:pt x="0" y="3"/>
                        <a:pt x="0" y="3"/>
                      </a:cubicBezTo>
                      <a:cubicBezTo>
                        <a:pt x="0" y="3"/>
                        <a:pt x="0" y="3"/>
                        <a:pt x="1" y="3"/>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8" name="Freeform 9769">
                  <a:extLst>
                    <a:ext uri="{FF2B5EF4-FFF2-40B4-BE49-F238E27FC236}">
                      <a16:creationId xmlns:a16="http://schemas.microsoft.com/office/drawing/2014/main" id="{86512878-E3C5-DB41-3459-CD18D065D8D2}"/>
                    </a:ext>
                  </a:extLst>
                </p:cNvPr>
                <p:cNvSpPr>
                  <a:spLocks/>
                </p:cNvSpPr>
                <p:nvPr/>
              </p:nvSpPr>
              <p:spPr bwMode="auto">
                <a:xfrm>
                  <a:off x="4261" y="2387"/>
                  <a:ext cx="1" cy="3"/>
                </a:xfrm>
                <a:custGeom>
                  <a:avLst/>
                  <a:gdLst>
                    <a:gd name="T0" fmla="*/ 1 w 1"/>
                    <a:gd name="T1" fmla="*/ 0 h 3"/>
                    <a:gd name="T2" fmla="*/ 0 w 1"/>
                    <a:gd name="T3" fmla="*/ 3 h 3"/>
                    <a:gd name="T4" fmla="*/ 0 w 1"/>
                    <a:gd name="T5" fmla="*/ 3 h 3"/>
                    <a:gd name="T6" fmla="*/ 1 w 1"/>
                    <a:gd name="T7" fmla="*/ 0 h 3"/>
                    <a:gd name="T8" fmla="*/ 1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1" y="0"/>
                      </a:moveTo>
                      <a:cubicBezTo>
                        <a:pt x="0" y="0"/>
                        <a:pt x="0" y="2"/>
                        <a:pt x="0" y="3"/>
                      </a:cubicBezTo>
                      <a:cubicBezTo>
                        <a:pt x="0" y="3"/>
                        <a:pt x="0" y="3"/>
                        <a:pt x="0" y="3"/>
                      </a:cubicBezTo>
                      <a:cubicBezTo>
                        <a:pt x="1" y="3"/>
                        <a:pt x="1" y="1"/>
                        <a:pt x="1" y="0"/>
                      </a:cubicBezTo>
                      <a:cubicBezTo>
                        <a:pt x="1" y="0"/>
                        <a:pt x="1" y="0"/>
                        <a:pt x="1" y="0"/>
                      </a:cubicBezTo>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89" name="Freeform 9770">
                  <a:extLst>
                    <a:ext uri="{FF2B5EF4-FFF2-40B4-BE49-F238E27FC236}">
                      <a16:creationId xmlns:a16="http://schemas.microsoft.com/office/drawing/2014/main" id="{830E99A8-9E9E-7A22-78A8-E8785D278FC6}"/>
                    </a:ext>
                  </a:extLst>
                </p:cNvPr>
                <p:cNvSpPr>
                  <a:spLocks/>
                </p:cNvSpPr>
                <p:nvPr/>
              </p:nvSpPr>
              <p:spPr bwMode="auto">
                <a:xfrm>
                  <a:off x="4261" y="2390"/>
                  <a:ext cx="1" cy="1"/>
                </a:xfrm>
                <a:custGeom>
                  <a:avLst/>
                  <a:gdLst>
                    <a:gd name="T0" fmla="*/ 0 w 1"/>
                    <a:gd name="T1" fmla="*/ 0 h 1"/>
                    <a:gd name="T2" fmla="*/ 0 w 1"/>
                    <a:gd name="T3" fmla="*/ 1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0" y="1"/>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0" name="Freeform 9771">
                  <a:extLst>
                    <a:ext uri="{FF2B5EF4-FFF2-40B4-BE49-F238E27FC236}">
                      <a16:creationId xmlns:a16="http://schemas.microsoft.com/office/drawing/2014/main" id="{41DB9D8B-1121-F96A-23A0-67F1F8544A0A}"/>
                    </a:ext>
                  </a:extLst>
                </p:cNvPr>
                <p:cNvSpPr>
                  <a:spLocks/>
                </p:cNvSpPr>
                <p:nvPr/>
              </p:nvSpPr>
              <p:spPr bwMode="auto">
                <a:xfrm>
                  <a:off x="4257" y="2395"/>
                  <a:ext cx="2" cy="2"/>
                </a:xfrm>
                <a:custGeom>
                  <a:avLst/>
                  <a:gdLst>
                    <a:gd name="T0" fmla="*/ 2 w 2"/>
                    <a:gd name="T1" fmla="*/ 0 h 3"/>
                    <a:gd name="T2" fmla="*/ 1 w 2"/>
                    <a:gd name="T3" fmla="*/ 1 h 3"/>
                    <a:gd name="T4" fmla="*/ 0 w 2"/>
                    <a:gd name="T5" fmla="*/ 1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2" y="0"/>
                        <a:pt x="1" y="1"/>
                        <a:pt x="1" y="1"/>
                      </a:cubicBezTo>
                      <a:cubicBezTo>
                        <a:pt x="1" y="2"/>
                        <a:pt x="0" y="3"/>
                        <a:pt x="0" y="3"/>
                      </a:cubicBezTo>
                      <a:cubicBezTo>
                        <a:pt x="1" y="3"/>
                        <a:pt x="2" y="1"/>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1" name="Freeform 9772">
                  <a:extLst>
                    <a:ext uri="{FF2B5EF4-FFF2-40B4-BE49-F238E27FC236}">
                      <a16:creationId xmlns:a16="http://schemas.microsoft.com/office/drawing/2014/main" id="{B2804C88-A193-EE1E-57A8-6337BAC1F66F}"/>
                    </a:ext>
                  </a:extLst>
                </p:cNvPr>
                <p:cNvSpPr>
                  <a:spLocks/>
                </p:cNvSpPr>
                <p:nvPr/>
              </p:nvSpPr>
              <p:spPr bwMode="auto">
                <a:xfrm>
                  <a:off x="4258" y="2394"/>
                  <a:ext cx="1" cy="2"/>
                </a:xfrm>
                <a:custGeom>
                  <a:avLst/>
                  <a:gdLst>
                    <a:gd name="T0" fmla="*/ 0 w 1"/>
                    <a:gd name="T1" fmla="*/ 0 h 2"/>
                    <a:gd name="T2" fmla="*/ 0 w 1"/>
                    <a:gd name="T3" fmla="*/ 1 h 2"/>
                    <a:gd name="T4" fmla="*/ 0 w 1"/>
                    <a:gd name="T5" fmla="*/ 1 h 2"/>
                    <a:gd name="T6" fmla="*/ 0 w 1"/>
                    <a:gd name="T7" fmla="*/ 1 h 2"/>
                    <a:gd name="T8" fmla="*/ 0 w 1"/>
                    <a:gd name="T9" fmla="*/ 2 h 2"/>
                    <a:gd name="T10" fmla="*/ 1 w 1"/>
                    <a:gd name="T11" fmla="*/ 1 h 2"/>
                    <a:gd name="T12" fmla="*/ 1 w 1"/>
                    <a:gd name="T13" fmla="*/ 1 h 2"/>
                    <a:gd name="T14" fmla="*/ 0 w 1"/>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2">
                      <a:moveTo>
                        <a:pt x="0" y="0"/>
                      </a:moveTo>
                      <a:cubicBezTo>
                        <a:pt x="0" y="0"/>
                        <a:pt x="0" y="0"/>
                        <a:pt x="0" y="1"/>
                      </a:cubicBezTo>
                      <a:cubicBezTo>
                        <a:pt x="0" y="1"/>
                        <a:pt x="0" y="1"/>
                        <a:pt x="0" y="1"/>
                      </a:cubicBezTo>
                      <a:cubicBezTo>
                        <a:pt x="0" y="1"/>
                        <a:pt x="0" y="1"/>
                        <a:pt x="0" y="1"/>
                      </a:cubicBezTo>
                      <a:cubicBezTo>
                        <a:pt x="0" y="1"/>
                        <a:pt x="0" y="1"/>
                        <a:pt x="0" y="2"/>
                      </a:cubicBezTo>
                      <a:cubicBezTo>
                        <a:pt x="0" y="2"/>
                        <a:pt x="1" y="1"/>
                        <a:pt x="1" y="1"/>
                      </a:cubicBezTo>
                      <a:cubicBezTo>
                        <a:pt x="1" y="1"/>
                        <a:pt x="1" y="1"/>
                        <a:pt x="1" y="1"/>
                      </a:cubicBezTo>
                      <a:cubicBezTo>
                        <a:pt x="1" y="1"/>
                        <a:pt x="0" y="0"/>
                        <a:pt x="0" y="0"/>
                      </a:cubicBezTo>
                    </a:path>
                  </a:pathLst>
                </a:custGeom>
                <a:solidFill>
                  <a:srgbClr val="B9BC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2" name="Freeform 9773">
                  <a:extLst>
                    <a:ext uri="{FF2B5EF4-FFF2-40B4-BE49-F238E27FC236}">
                      <a16:creationId xmlns:a16="http://schemas.microsoft.com/office/drawing/2014/main" id="{7C28F72B-1ED9-D528-6594-2B512BC6A210}"/>
                    </a:ext>
                  </a:extLst>
                </p:cNvPr>
                <p:cNvSpPr>
                  <a:spLocks noEditPoints="1"/>
                </p:cNvSpPr>
                <p:nvPr/>
              </p:nvSpPr>
              <p:spPr bwMode="auto">
                <a:xfrm>
                  <a:off x="4262" y="2390"/>
                  <a:ext cx="3" cy="5"/>
                </a:xfrm>
                <a:custGeom>
                  <a:avLst/>
                  <a:gdLst>
                    <a:gd name="T0" fmla="*/ 3 w 3"/>
                    <a:gd name="T1" fmla="*/ 0 h 6"/>
                    <a:gd name="T2" fmla="*/ 1 w 3"/>
                    <a:gd name="T3" fmla="*/ 3 h 6"/>
                    <a:gd name="T4" fmla="*/ 1 w 3"/>
                    <a:gd name="T5" fmla="*/ 3 h 6"/>
                    <a:gd name="T6" fmla="*/ 1 w 3"/>
                    <a:gd name="T7" fmla="*/ 3 h 6"/>
                    <a:gd name="T8" fmla="*/ 1 w 3"/>
                    <a:gd name="T9" fmla="*/ 3 h 6"/>
                    <a:gd name="T10" fmla="*/ 3 w 3"/>
                    <a:gd name="T11" fmla="*/ 0 h 6"/>
                    <a:gd name="T12" fmla="*/ 3 w 3"/>
                    <a:gd name="T13" fmla="*/ 0 h 6"/>
                    <a:gd name="T14" fmla="*/ 3 w 3"/>
                    <a:gd name="T15" fmla="*/ 0 h 6"/>
                    <a:gd name="T16" fmla="*/ 3 w 3"/>
                    <a:gd name="T17" fmla="*/ 0 h 6"/>
                    <a:gd name="T18" fmla="*/ 3 w 3"/>
                    <a:gd name="T19" fmla="*/ 1 h 6"/>
                    <a:gd name="T20" fmla="*/ 3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3" y="0"/>
                      </a:moveTo>
                      <a:cubicBezTo>
                        <a:pt x="2" y="1"/>
                        <a:pt x="2" y="2"/>
                        <a:pt x="1" y="3"/>
                      </a:cubicBezTo>
                      <a:cubicBezTo>
                        <a:pt x="1" y="3"/>
                        <a:pt x="0" y="6"/>
                        <a:pt x="1" y="6"/>
                      </a:cubicBezTo>
                      <a:cubicBezTo>
                        <a:pt x="1" y="6"/>
                        <a:pt x="1" y="6"/>
                        <a:pt x="1" y="6"/>
                      </a:cubicBezTo>
                      <a:cubicBezTo>
                        <a:pt x="1" y="5"/>
                        <a:pt x="1" y="4"/>
                        <a:pt x="1" y="4"/>
                      </a:cubicBezTo>
                      <a:cubicBezTo>
                        <a:pt x="2" y="3"/>
                        <a:pt x="3" y="1"/>
                        <a:pt x="3" y="0"/>
                      </a:cubicBezTo>
                      <a:moveTo>
                        <a:pt x="3" y="0"/>
                      </a:moveTo>
                      <a:cubicBezTo>
                        <a:pt x="3" y="0"/>
                        <a:pt x="3" y="0"/>
                        <a:pt x="3" y="0"/>
                      </a:cubicBezTo>
                      <a:cubicBezTo>
                        <a:pt x="3" y="0"/>
                        <a:pt x="3" y="0"/>
                        <a:pt x="3" y="0"/>
                      </a:cubicBezTo>
                      <a:cubicBezTo>
                        <a:pt x="3" y="1"/>
                        <a:pt x="3" y="1"/>
                        <a:pt x="3" y="1"/>
                      </a:cubicBezTo>
                      <a:cubicBezTo>
                        <a:pt x="3" y="0"/>
                        <a:pt x="3" y="0"/>
                        <a:pt x="3"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3" name="Freeform 9774">
                  <a:extLst>
                    <a:ext uri="{FF2B5EF4-FFF2-40B4-BE49-F238E27FC236}">
                      <a16:creationId xmlns:a16="http://schemas.microsoft.com/office/drawing/2014/main" id="{DACD3B87-4268-9224-BAB6-5654E0098749}"/>
                    </a:ext>
                  </a:extLst>
                </p:cNvPr>
                <p:cNvSpPr>
                  <a:spLocks noEditPoints="1"/>
                </p:cNvSpPr>
                <p:nvPr/>
              </p:nvSpPr>
              <p:spPr bwMode="auto">
                <a:xfrm>
                  <a:off x="4264" y="2386"/>
                  <a:ext cx="1" cy="3"/>
                </a:xfrm>
                <a:custGeom>
                  <a:avLst/>
                  <a:gdLst>
                    <a:gd name="T0" fmla="*/ 0 w 1"/>
                    <a:gd name="T1" fmla="*/ 0 h 3"/>
                    <a:gd name="T2" fmla="*/ 0 w 1"/>
                    <a:gd name="T3" fmla="*/ 0 h 3"/>
                    <a:gd name="T4" fmla="*/ 0 w 1"/>
                    <a:gd name="T5" fmla="*/ 0 h 3"/>
                    <a:gd name="T6" fmla="*/ 0 w 1"/>
                    <a:gd name="T7" fmla="*/ 0 h 3"/>
                    <a:gd name="T8" fmla="*/ 0 w 1"/>
                    <a:gd name="T9" fmla="*/ 0 h 3"/>
                    <a:gd name="T10" fmla="*/ 0 w 1"/>
                    <a:gd name="T11" fmla="*/ 0 h 3"/>
                    <a:gd name="T12" fmla="*/ 0 w 1"/>
                    <a:gd name="T13" fmla="*/ 0 h 3"/>
                    <a:gd name="T14" fmla="*/ 0 w 1"/>
                    <a:gd name="T15" fmla="*/ 3 h 3"/>
                    <a:gd name="T16" fmla="*/ 0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2"/>
                        <a:pt x="0" y="3"/>
                      </a:cubicBezTo>
                      <a:cubicBezTo>
                        <a:pt x="1" y="2"/>
                        <a:pt x="1" y="0"/>
                        <a:pt x="0" y="0"/>
                      </a:cubicBezTo>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4" name="Freeform 9775">
                  <a:extLst>
                    <a:ext uri="{FF2B5EF4-FFF2-40B4-BE49-F238E27FC236}">
                      <a16:creationId xmlns:a16="http://schemas.microsoft.com/office/drawing/2014/main" id="{163BA30B-0731-55A6-00C4-F80924D74FFB}"/>
                    </a:ext>
                  </a:extLst>
                </p:cNvPr>
                <p:cNvSpPr>
                  <a:spLocks noEditPoints="1"/>
                </p:cNvSpPr>
                <p:nvPr/>
              </p:nvSpPr>
              <p:spPr bwMode="auto">
                <a:xfrm>
                  <a:off x="4253" y="2401"/>
                  <a:ext cx="2" cy="4"/>
                </a:xfrm>
                <a:custGeom>
                  <a:avLst/>
                  <a:gdLst>
                    <a:gd name="T0" fmla="*/ 1 w 2"/>
                    <a:gd name="T1" fmla="*/ 0 h 4"/>
                    <a:gd name="T2" fmla="*/ 0 w 2"/>
                    <a:gd name="T3" fmla="*/ 2 h 4"/>
                    <a:gd name="T4" fmla="*/ 0 w 2"/>
                    <a:gd name="T5" fmla="*/ 4 h 4"/>
                    <a:gd name="T6" fmla="*/ 1 w 2"/>
                    <a:gd name="T7" fmla="*/ 3 h 4"/>
                    <a:gd name="T8" fmla="*/ 2 w 2"/>
                    <a:gd name="T9" fmla="*/ 0 h 4"/>
                    <a:gd name="T10" fmla="*/ 1 w 2"/>
                    <a:gd name="T11" fmla="*/ 0 h 4"/>
                    <a:gd name="T12" fmla="*/ 2 w 2"/>
                    <a:gd name="T13" fmla="*/ 0 h 4"/>
                    <a:gd name="T14" fmla="*/ 2 w 2"/>
                    <a:gd name="T15" fmla="*/ 0 h 4"/>
                    <a:gd name="T16" fmla="*/ 2 w 2"/>
                    <a:gd name="T17" fmla="*/ 0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0"/>
                      </a:moveTo>
                      <a:cubicBezTo>
                        <a:pt x="1" y="0"/>
                        <a:pt x="1" y="1"/>
                        <a:pt x="0" y="2"/>
                      </a:cubicBezTo>
                      <a:cubicBezTo>
                        <a:pt x="0" y="3"/>
                        <a:pt x="0" y="4"/>
                        <a:pt x="0" y="4"/>
                      </a:cubicBezTo>
                      <a:cubicBezTo>
                        <a:pt x="0" y="4"/>
                        <a:pt x="1" y="4"/>
                        <a:pt x="1" y="3"/>
                      </a:cubicBezTo>
                      <a:cubicBezTo>
                        <a:pt x="1" y="3"/>
                        <a:pt x="0" y="1"/>
                        <a:pt x="2" y="0"/>
                      </a:cubicBezTo>
                      <a:cubicBezTo>
                        <a:pt x="1" y="0"/>
                        <a:pt x="1" y="0"/>
                        <a:pt x="1" y="0"/>
                      </a:cubicBezTo>
                      <a:moveTo>
                        <a:pt x="2" y="0"/>
                      </a:moveTo>
                      <a:cubicBezTo>
                        <a:pt x="2" y="0"/>
                        <a:pt x="2" y="0"/>
                        <a:pt x="2" y="0"/>
                      </a:cubicBezTo>
                      <a:cubicBezTo>
                        <a:pt x="2" y="0"/>
                        <a:pt x="2" y="0"/>
                        <a:pt x="2" y="0"/>
                      </a:cubicBezTo>
                      <a:cubicBezTo>
                        <a:pt x="2" y="0"/>
                        <a:pt x="2" y="0"/>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5" name="Freeform 9776">
                  <a:extLst>
                    <a:ext uri="{FF2B5EF4-FFF2-40B4-BE49-F238E27FC236}">
                      <a16:creationId xmlns:a16="http://schemas.microsoft.com/office/drawing/2014/main" id="{92C6747B-E571-6AA7-9447-0A8D879A8F66}"/>
                    </a:ext>
                  </a:extLst>
                </p:cNvPr>
                <p:cNvSpPr>
                  <a:spLocks noEditPoints="1"/>
                </p:cNvSpPr>
                <p:nvPr/>
              </p:nvSpPr>
              <p:spPr bwMode="auto">
                <a:xfrm>
                  <a:off x="4258" y="2400"/>
                  <a:ext cx="3" cy="3"/>
                </a:xfrm>
                <a:custGeom>
                  <a:avLst/>
                  <a:gdLst>
                    <a:gd name="T0" fmla="*/ 2 w 3"/>
                    <a:gd name="T1" fmla="*/ 0 h 4"/>
                    <a:gd name="T2" fmla="*/ 1 w 3"/>
                    <a:gd name="T3" fmla="*/ 0 h 4"/>
                    <a:gd name="T4" fmla="*/ 2 w 3"/>
                    <a:gd name="T5" fmla="*/ 0 h 4"/>
                    <a:gd name="T6" fmla="*/ 2 w 3"/>
                    <a:gd name="T7" fmla="*/ 0 h 4"/>
                    <a:gd name="T8" fmla="*/ 2 w 3"/>
                    <a:gd name="T9" fmla="*/ 0 h 4"/>
                    <a:gd name="T10" fmla="*/ 2 w 3"/>
                    <a:gd name="T11" fmla="*/ 0 h 4"/>
                    <a:gd name="T12" fmla="*/ 1 w 3"/>
                    <a:gd name="T13" fmla="*/ 2 h 4"/>
                    <a:gd name="T14" fmla="*/ 0 w 3"/>
                    <a:gd name="T15" fmla="*/ 2 h 4"/>
                    <a:gd name="T16" fmla="*/ 2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2" y="0"/>
                      </a:moveTo>
                      <a:cubicBezTo>
                        <a:pt x="1" y="0"/>
                        <a:pt x="1" y="0"/>
                        <a:pt x="1" y="0"/>
                      </a:cubicBezTo>
                      <a:cubicBezTo>
                        <a:pt x="1" y="0"/>
                        <a:pt x="1" y="0"/>
                        <a:pt x="2" y="0"/>
                      </a:cubicBezTo>
                      <a:cubicBezTo>
                        <a:pt x="2" y="0"/>
                        <a:pt x="2" y="0"/>
                        <a:pt x="2" y="0"/>
                      </a:cubicBezTo>
                      <a:moveTo>
                        <a:pt x="2" y="0"/>
                      </a:moveTo>
                      <a:cubicBezTo>
                        <a:pt x="2" y="0"/>
                        <a:pt x="2" y="0"/>
                        <a:pt x="2" y="0"/>
                      </a:cubicBezTo>
                      <a:cubicBezTo>
                        <a:pt x="1" y="1"/>
                        <a:pt x="2" y="1"/>
                        <a:pt x="1" y="2"/>
                      </a:cubicBezTo>
                      <a:cubicBezTo>
                        <a:pt x="1" y="3"/>
                        <a:pt x="0" y="3"/>
                        <a:pt x="0" y="4"/>
                      </a:cubicBezTo>
                      <a:cubicBezTo>
                        <a:pt x="1" y="3"/>
                        <a:pt x="3" y="0"/>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6" name="Freeform 9777">
                  <a:extLst>
                    <a:ext uri="{FF2B5EF4-FFF2-40B4-BE49-F238E27FC236}">
                      <a16:creationId xmlns:a16="http://schemas.microsoft.com/office/drawing/2014/main" id="{8BBC56F6-7EFE-544D-7387-A382CC99145A}"/>
                    </a:ext>
                  </a:extLst>
                </p:cNvPr>
                <p:cNvSpPr>
                  <a:spLocks/>
                </p:cNvSpPr>
                <p:nvPr/>
              </p:nvSpPr>
              <p:spPr bwMode="auto">
                <a:xfrm>
                  <a:off x="4265" y="2395"/>
                  <a:ext cx="1" cy="3"/>
                </a:xfrm>
                <a:custGeom>
                  <a:avLst/>
                  <a:gdLst>
                    <a:gd name="T0" fmla="*/ 1 w 2"/>
                    <a:gd name="T1" fmla="*/ 0 h 4"/>
                    <a:gd name="T2" fmla="*/ 0 w 2"/>
                    <a:gd name="T3" fmla="*/ 2 h 4"/>
                    <a:gd name="T4" fmla="*/ 1 w 2"/>
                    <a:gd name="T5" fmla="*/ 2 h 4"/>
                    <a:gd name="T6" fmla="*/ 1 w 2"/>
                    <a:gd name="T7" fmla="*/ 1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0" y="1"/>
                        <a:pt x="0" y="3"/>
                        <a:pt x="0" y="4"/>
                      </a:cubicBezTo>
                      <a:cubicBezTo>
                        <a:pt x="0" y="4"/>
                        <a:pt x="1" y="3"/>
                        <a:pt x="1" y="3"/>
                      </a:cubicBezTo>
                      <a:cubicBezTo>
                        <a:pt x="1" y="2"/>
                        <a:pt x="1" y="2"/>
                        <a:pt x="1" y="1"/>
                      </a:cubicBezTo>
                      <a:cubicBezTo>
                        <a:pt x="2" y="0"/>
                        <a:pt x="2" y="0"/>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7" name="Freeform 9778">
                  <a:extLst>
                    <a:ext uri="{FF2B5EF4-FFF2-40B4-BE49-F238E27FC236}">
                      <a16:creationId xmlns:a16="http://schemas.microsoft.com/office/drawing/2014/main" id="{2AE159AF-F60B-D68A-7A58-8DB16DA58A98}"/>
                    </a:ext>
                  </a:extLst>
                </p:cNvPr>
                <p:cNvSpPr>
                  <a:spLocks/>
                </p:cNvSpPr>
                <p:nvPr/>
              </p:nvSpPr>
              <p:spPr bwMode="auto">
                <a:xfrm>
                  <a:off x="4265" y="2397"/>
                  <a:ext cx="1" cy="2"/>
                </a:xfrm>
                <a:custGeom>
                  <a:avLst/>
                  <a:gdLst>
                    <a:gd name="T0" fmla="*/ 1 w 1"/>
                    <a:gd name="T1" fmla="*/ 0 h 2"/>
                    <a:gd name="T2" fmla="*/ 0 w 1"/>
                    <a:gd name="T3" fmla="*/ 1 h 2"/>
                    <a:gd name="T4" fmla="*/ 0 w 1"/>
                    <a:gd name="T5" fmla="*/ 2 h 2"/>
                    <a:gd name="T6" fmla="*/ 1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1" y="0"/>
                        <a:pt x="0" y="1"/>
                        <a:pt x="0" y="1"/>
                      </a:cubicBezTo>
                      <a:cubicBezTo>
                        <a:pt x="0" y="2"/>
                        <a:pt x="0" y="2"/>
                        <a:pt x="0" y="2"/>
                      </a:cubicBezTo>
                      <a:cubicBezTo>
                        <a:pt x="0" y="2"/>
                        <a:pt x="1" y="1"/>
                        <a:pt x="1" y="0"/>
                      </a:cubicBezTo>
                    </a:path>
                  </a:pathLst>
                </a:custGeom>
                <a:solidFill>
                  <a:srgbClr val="BC8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8" name="Freeform 9779">
                  <a:extLst>
                    <a:ext uri="{FF2B5EF4-FFF2-40B4-BE49-F238E27FC236}">
                      <a16:creationId xmlns:a16="http://schemas.microsoft.com/office/drawing/2014/main" id="{4012CB98-8AF0-B665-ADC6-C5817D16B6CC}"/>
                    </a:ext>
                  </a:extLst>
                </p:cNvPr>
                <p:cNvSpPr>
                  <a:spLocks/>
                </p:cNvSpPr>
                <p:nvPr/>
              </p:nvSpPr>
              <p:spPr bwMode="auto">
                <a:xfrm>
                  <a:off x="4266" y="2390"/>
                  <a:ext cx="2" cy="3"/>
                </a:xfrm>
                <a:custGeom>
                  <a:avLst/>
                  <a:gdLst>
                    <a:gd name="T0" fmla="*/ 1 w 2"/>
                    <a:gd name="T1" fmla="*/ 0 h 4"/>
                    <a:gd name="T2" fmla="*/ 1 w 2"/>
                    <a:gd name="T3" fmla="*/ 0 h 4"/>
                    <a:gd name="T4" fmla="*/ 1 w 2"/>
                    <a:gd name="T5" fmla="*/ 1 h 4"/>
                    <a:gd name="T6" fmla="*/ 0 w 2"/>
                    <a:gd name="T7" fmla="*/ 2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0"/>
                        <a:pt x="1" y="0"/>
                        <a:pt x="1" y="0"/>
                      </a:cubicBezTo>
                      <a:cubicBezTo>
                        <a:pt x="1" y="1"/>
                        <a:pt x="1" y="1"/>
                        <a:pt x="1" y="1"/>
                      </a:cubicBezTo>
                      <a:cubicBezTo>
                        <a:pt x="2" y="1"/>
                        <a:pt x="1" y="3"/>
                        <a:pt x="0" y="4"/>
                      </a:cubicBezTo>
                      <a:cubicBezTo>
                        <a:pt x="1" y="3"/>
                        <a:pt x="2"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899" name="Freeform 9780">
                  <a:extLst>
                    <a:ext uri="{FF2B5EF4-FFF2-40B4-BE49-F238E27FC236}">
                      <a16:creationId xmlns:a16="http://schemas.microsoft.com/office/drawing/2014/main" id="{A50CB4D4-7865-5BE3-2347-827D0E8FC08F}"/>
                    </a:ext>
                  </a:extLst>
                </p:cNvPr>
                <p:cNvSpPr>
                  <a:spLocks/>
                </p:cNvSpPr>
                <p:nvPr/>
              </p:nvSpPr>
              <p:spPr bwMode="auto">
                <a:xfrm>
                  <a:off x="4257" y="2405"/>
                  <a:ext cx="1" cy="1"/>
                </a:xfrm>
                <a:custGeom>
                  <a:avLst/>
                  <a:gdLst>
                    <a:gd name="T0" fmla="*/ 0 w 1"/>
                    <a:gd name="T1" fmla="*/ 0 h 2"/>
                    <a:gd name="T2" fmla="*/ 0 w 1"/>
                    <a:gd name="T3" fmla="*/ 1 h 2"/>
                    <a:gd name="T4" fmla="*/ 0 w 1"/>
                    <a:gd name="T5" fmla="*/ 1 h 2"/>
                    <a:gd name="T6" fmla="*/ 0 w 1"/>
                    <a:gd name="T7" fmla="*/ 0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0" y="1"/>
                        <a:pt x="0" y="1"/>
                        <a:pt x="0" y="2"/>
                      </a:cubicBezTo>
                      <a:cubicBezTo>
                        <a:pt x="0" y="1"/>
                        <a:pt x="0" y="1"/>
                        <a:pt x="0" y="1"/>
                      </a:cubicBezTo>
                      <a:cubicBezTo>
                        <a:pt x="0" y="1"/>
                        <a:pt x="0" y="1"/>
                        <a:pt x="0" y="0"/>
                      </a:cubicBezTo>
                      <a:cubicBezTo>
                        <a:pt x="0" y="0"/>
                        <a:pt x="0"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0" name="Freeform 9781">
                  <a:extLst>
                    <a:ext uri="{FF2B5EF4-FFF2-40B4-BE49-F238E27FC236}">
                      <a16:creationId xmlns:a16="http://schemas.microsoft.com/office/drawing/2014/main" id="{56B3BB07-1BC3-941E-CFF6-2A45C2B0AFED}"/>
                    </a:ext>
                  </a:extLst>
                </p:cNvPr>
                <p:cNvSpPr>
                  <a:spLocks/>
                </p:cNvSpPr>
                <p:nvPr/>
              </p:nvSpPr>
              <p:spPr bwMode="auto">
                <a:xfrm>
                  <a:off x="4257" y="2405"/>
                  <a:ext cx="1" cy="2"/>
                </a:xfrm>
                <a:custGeom>
                  <a:avLst/>
                  <a:gdLst>
                    <a:gd name="T0" fmla="*/ 0 w 1"/>
                    <a:gd name="T1" fmla="*/ 0 h 2"/>
                    <a:gd name="T2" fmla="*/ 0 w 1"/>
                    <a:gd name="T3" fmla="*/ 1 h 2"/>
                    <a:gd name="T4" fmla="*/ 0 w 1"/>
                    <a:gd name="T5" fmla="*/ 2 h 2"/>
                    <a:gd name="T6" fmla="*/ 1 w 1"/>
                    <a:gd name="T7" fmla="*/ 1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0" y="0"/>
                        <a:pt x="0" y="0"/>
                        <a:pt x="0" y="1"/>
                      </a:cubicBezTo>
                      <a:cubicBezTo>
                        <a:pt x="0" y="1"/>
                        <a:pt x="0" y="2"/>
                        <a:pt x="0" y="2"/>
                      </a:cubicBezTo>
                      <a:cubicBezTo>
                        <a:pt x="1" y="2"/>
                        <a:pt x="1" y="2"/>
                        <a:pt x="1" y="1"/>
                      </a:cubicBezTo>
                      <a:cubicBezTo>
                        <a:pt x="1" y="1"/>
                        <a:pt x="0" y="1"/>
                        <a:pt x="0" y="0"/>
                      </a:cubicBezTo>
                    </a:path>
                  </a:pathLst>
                </a:custGeom>
                <a:solidFill>
                  <a:srgbClr val="BC8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1" name="Freeform 9782">
                  <a:extLst>
                    <a:ext uri="{FF2B5EF4-FFF2-40B4-BE49-F238E27FC236}">
                      <a16:creationId xmlns:a16="http://schemas.microsoft.com/office/drawing/2014/main" id="{D4E36CDD-3995-06E8-7A6E-F230E8752C37}"/>
                    </a:ext>
                  </a:extLst>
                </p:cNvPr>
                <p:cNvSpPr>
                  <a:spLocks noEditPoints="1"/>
                </p:cNvSpPr>
                <p:nvPr/>
              </p:nvSpPr>
              <p:spPr bwMode="auto">
                <a:xfrm>
                  <a:off x="4260" y="2402"/>
                  <a:ext cx="2" cy="4"/>
                </a:xfrm>
                <a:custGeom>
                  <a:avLst/>
                  <a:gdLst>
                    <a:gd name="T0" fmla="*/ 0 w 3"/>
                    <a:gd name="T1" fmla="*/ 2 h 5"/>
                    <a:gd name="T2" fmla="*/ 0 w 3"/>
                    <a:gd name="T3" fmla="*/ 2 h 5"/>
                    <a:gd name="T4" fmla="*/ 0 w 3"/>
                    <a:gd name="T5" fmla="*/ 2 h 5"/>
                    <a:gd name="T6" fmla="*/ 1 w 3"/>
                    <a:gd name="T7" fmla="*/ 0 h 5"/>
                    <a:gd name="T8" fmla="*/ 0 w 3"/>
                    <a:gd name="T9" fmla="*/ 2 h 5"/>
                    <a:gd name="T10" fmla="*/ 1 w 3"/>
                    <a:gd name="T11" fmla="*/ 2 h 5"/>
                    <a:gd name="T12" fmla="*/ 1 w 3"/>
                    <a:gd name="T13" fmla="*/ 0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0" y="5"/>
                      </a:moveTo>
                      <a:cubicBezTo>
                        <a:pt x="0" y="5"/>
                        <a:pt x="0" y="5"/>
                        <a:pt x="0" y="5"/>
                      </a:cubicBezTo>
                      <a:cubicBezTo>
                        <a:pt x="0" y="5"/>
                        <a:pt x="0" y="5"/>
                        <a:pt x="0" y="5"/>
                      </a:cubicBezTo>
                      <a:moveTo>
                        <a:pt x="3" y="0"/>
                      </a:moveTo>
                      <a:cubicBezTo>
                        <a:pt x="3" y="1"/>
                        <a:pt x="2" y="4"/>
                        <a:pt x="0" y="5"/>
                      </a:cubicBezTo>
                      <a:cubicBezTo>
                        <a:pt x="1" y="4"/>
                        <a:pt x="1" y="4"/>
                        <a:pt x="2" y="4"/>
                      </a:cubicBezTo>
                      <a:cubicBezTo>
                        <a:pt x="3" y="2"/>
                        <a:pt x="2" y="2"/>
                        <a:pt x="3" y="0"/>
                      </a:cubicBezTo>
                      <a:cubicBezTo>
                        <a:pt x="3" y="0"/>
                        <a:pt x="3" y="0"/>
                        <a:pt x="3" y="0"/>
                      </a:cubicBezTo>
                      <a:moveTo>
                        <a:pt x="2" y="0"/>
                      </a:moveTo>
                      <a:cubicBezTo>
                        <a:pt x="2" y="0"/>
                        <a:pt x="2" y="0"/>
                        <a:pt x="2" y="0"/>
                      </a:cubicBezTo>
                      <a:cubicBezTo>
                        <a:pt x="3" y="0"/>
                        <a:pt x="3" y="0"/>
                        <a:pt x="3" y="0"/>
                      </a:cubicBezTo>
                      <a:cubicBezTo>
                        <a:pt x="3" y="0"/>
                        <a:pt x="3" y="0"/>
                        <a:pt x="2" y="0"/>
                      </a:cubicBezTo>
                    </a:path>
                  </a:pathLst>
                </a:custGeom>
                <a:solidFill>
                  <a:srgbClr val="BC8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2" name="Freeform 9783">
                  <a:extLst>
                    <a:ext uri="{FF2B5EF4-FFF2-40B4-BE49-F238E27FC236}">
                      <a16:creationId xmlns:a16="http://schemas.microsoft.com/office/drawing/2014/main" id="{5456EE46-CD51-291D-147C-95329F78AE57}"/>
                    </a:ext>
                  </a:extLst>
                </p:cNvPr>
                <p:cNvSpPr>
                  <a:spLocks noEditPoints="1"/>
                </p:cNvSpPr>
                <p:nvPr/>
              </p:nvSpPr>
              <p:spPr bwMode="auto">
                <a:xfrm>
                  <a:off x="4265" y="2401"/>
                  <a:ext cx="1" cy="1"/>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1"/>
                      </a:moveTo>
                      <a:cubicBezTo>
                        <a:pt x="0" y="1"/>
                        <a:pt x="0" y="1"/>
                        <a:pt x="0" y="1"/>
                      </a:cubicBezTo>
                      <a:cubicBezTo>
                        <a:pt x="0" y="1"/>
                        <a:pt x="0" y="1"/>
                        <a:pt x="0" y="1"/>
                      </a:cubicBezTo>
                      <a:moveTo>
                        <a:pt x="0" y="0"/>
                      </a:moveTo>
                      <a:cubicBezTo>
                        <a:pt x="0" y="0"/>
                        <a:pt x="0" y="0"/>
                        <a:pt x="0" y="0"/>
                      </a:cubicBezTo>
                      <a:cubicBezTo>
                        <a:pt x="0" y="0"/>
                        <a:pt x="0" y="0"/>
                        <a:pt x="0" y="1"/>
                      </a:cubicBezTo>
                      <a:cubicBezTo>
                        <a:pt x="0" y="0"/>
                        <a:pt x="0" y="0"/>
                        <a:pt x="0" y="0"/>
                      </a:cubicBezTo>
                    </a:path>
                  </a:pathLst>
                </a:custGeom>
                <a:solidFill>
                  <a:srgbClr val="BC8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3" name="Freeform 9784">
                  <a:extLst>
                    <a:ext uri="{FF2B5EF4-FFF2-40B4-BE49-F238E27FC236}">
                      <a16:creationId xmlns:a16="http://schemas.microsoft.com/office/drawing/2014/main" id="{8A2406CF-7351-FA9B-3C7C-EC14BF8B8CAA}"/>
                    </a:ext>
                  </a:extLst>
                </p:cNvPr>
                <p:cNvSpPr>
                  <a:spLocks/>
                </p:cNvSpPr>
                <p:nvPr/>
              </p:nvSpPr>
              <p:spPr bwMode="auto">
                <a:xfrm>
                  <a:off x="4263" y="2403"/>
                  <a:ext cx="2" cy="2"/>
                </a:xfrm>
                <a:custGeom>
                  <a:avLst/>
                  <a:gdLst>
                    <a:gd name="T0" fmla="*/ 2 w 2"/>
                    <a:gd name="T1" fmla="*/ 0 h 2"/>
                    <a:gd name="T2" fmla="*/ 1 w 2"/>
                    <a:gd name="T3" fmla="*/ 0 h 2"/>
                    <a:gd name="T4" fmla="*/ 0 w 2"/>
                    <a:gd name="T5" fmla="*/ 2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cubicBezTo>
                        <a:pt x="2" y="0"/>
                        <a:pt x="1" y="0"/>
                        <a:pt x="1" y="0"/>
                      </a:cubicBezTo>
                      <a:cubicBezTo>
                        <a:pt x="0" y="1"/>
                        <a:pt x="0" y="2"/>
                        <a:pt x="0" y="2"/>
                      </a:cubicBezTo>
                      <a:cubicBezTo>
                        <a:pt x="1" y="2"/>
                        <a:pt x="1" y="1"/>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4" name="Freeform 9785">
                  <a:extLst>
                    <a:ext uri="{FF2B5EF4-FFF2-40B4-BE49-F238E27FC236}">
                      <a16:creationId xmlns:a16="http://schemas.microsoft.com/office/drawing/2014/main" id="{AB42D6A7-D6B1-FC9A-C03F-B171E3EAADCD}"/>
                    </a:ext>
                  </a:extLst>
                </p:cNvPr>
                <p:cNvSpPr>
                  <a:spLocks/>
                </p:cNvSpPr>
                <p:nvPr/>
              </p:nvSpPr>
              <p:spPr bwMode="auto">
                <a:xfrm>
                  <a:off x="4264" y="2402"/>
                  <a:ext cx="1" cy="1"/>
                </a:xfrm>
                <a:custGeom>
                  <a:avLst/>
                  <a:gdLst>
                    <a:gd name="T0" fmla="*/ 1 w 1"/>
                    <a:gd name="T1" fmla="*/ 0 h 1"/>
                    <a:gd name="T2" fmla="*/ 0 w 1"/>
                    <a:gd name="T3" fmla="*/ 1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1"/>
                        <a:pt x="0" y="1"/>
                      </a:cubicBezTo>
                      <a:cubicBezTo>
                        <a:pt x="0" y="1"/>
                        <a:pt x="1" y="1"/>
                        <a:pt x="1" y="1"/>
                      </a:cubicBezTo>
                      <a:cubicBezTo>
                        <a:pt x="1" y="0"/>
                        <a:pt x="1" y="0"/>
                        <a:pt x="1" y="0"/>
                      </a:cubicBezTo>
                    </a:path>
                  </a:pathLst>
                </a:custGeom>
                <a:solidFill>
                  <a:srgbClr val="BC8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5" name="Freeform 9786">
                  <a:extLst>
                    <a:ext uri="{FF2B5EF4-FFF2-40B4-BE49-F238E27FC236}">
                      <a16:creationId xmlns:a16="http://schemas.microsoft.com/office/drawing/2014/main" id="{19BEF053-AF05-6DD4-BC59-E64E62B09EEA}"/>
                    </a:ext>
                  </a:extLst>
                </p:cNvPr>
                <p:cNvSpPr>
                  <a:spLocks/>
                </p:cNvSpPr>
                <p:nvPr/>
              </p:nvSpPr>
              <p:spPr bwMode="auto">
                <a:xfrm>
                  <a:off x="4171" y="2441"/>
                  <a:ext cx="24" cy="39"/>
                </a:xfrm>
                <a:custGeom>
                  <a:avLst/>
                  <a:gdLst>
                    <a:gd name="T0" fmla="*/ 12 w 29"/>
                    <a:gd name="T1" fmla="*/ 2 h 47"/>
                    <a:gd name="T2" fmla="*/ 12 w 29"/>
                    <a:gd name="T3" fmla="*/ 3 h 47"/>
                    <a:gd name="T4" fmla="*/ 13 w 29"/>
                    <a:gd name="T5" fmla="*/ 6 h 47"/>
                    <a:gd name="T6" fmla="*/ 13 w 29"/>
                    <a:gd name="T7" fmla="*/ 8 h 47"/>
                    <a:gd name="T8" fmla="*/ 12 w 29"/>
                    <a:gd name="T9" fmla="*/ 12 h 47"/>
                    <a:gd name="T10" fmla="*/ 12 w 29"/>
                    <a:gd name="T11" fmla="*/ 15 h 47"/>
                    <a:gd name="T12" fmla="*/ 10 w 29"/>
                    <a:gd name="T13" fmla="*/ 17 h 47"/>
                    <a:gd name="T14" fmla="*/ 9 w 29"/>
                    <a:gd name="T15" fmla="*/ 18 h 47"/>
                    <a:gd name="T16" fmla="*/ 7 w 29"/>
                    <a:gd name="T17" fmla="*/ 21 h 47"/>
                    <a:gd name="T18" fmla="*/ 6 w 29"/>
                    <a:gd name="T19" fmla="*/ 22 h 47"/>
                    <a:gd name="T20" fmla="*/ 4 w 29"/>
                    <a:gd name="T21" fmla="*/ 22 h 47"/>
                    <a:gd name="T22" fmla="*/ 2 w 29"/>
                    <a:gd name="T23" fmla="*/ 22 h 47"/>
                    <a:gd name="T24" fmla="*/ 2 w 29"/>
                    <a:gd name="T25" fmla="*/ 20 h 47"/>
                    <a:gd name="T26" fmla="*/ 2 w 29"/>
                    <a:gd name="T27" fmla="*/ 18 h 47"/>
                    <a:gd name="T28" fmla="*/ 1 w 29"/>
                    <a:gd name="T29" fmla="*/ 17 h 47"/>
                    <a:gd name="T30" fmla="*/ 1 w 29"/>
                    <a:gd name="T31" fmla="*/ 15 h 47"/>
                    <a:gd name="T32" fmla="*/ 1 w 29"/>
                    <a:gd name="T33" fmla="*/ 12 h 47"/>
                    <a:gd name="T34" fmla="*/ 2 w 29"/>
                    <a:gd name="T35" fmla="*/ 10 h 47"/>
                    <a:gd name="T36" fmla="*/ 2 w 29"/>
                    <a:gd name="T37" fmla="*/ 7 h 47"/>
                    <a:gd name="T38" fmla="*/ 3 w 29"/>
                    <a:gd name="T39" fmla="*/ 5 h 47"/>
                    <a:gd name="T40" fmla="*/ 5 w 29"/>
                    <a:gd name="T41" fmla="*/ 3 h 47"/>
                    <a:gd name="T42" fmla="*/ 7 w 29"/>
                    <a:gd name="T43" fmla="*/ 2 h 47"/>
                    <a:gd name="T44" fmla="*/ 8 w 29"/>
                    <a:gd name="T45" fmla="*/ 2 h 47"/>
                    <a:gd name="T46" fmla="*/ 10 w 29"/>
                    <a:gd name="T47" fmla="*/ 2 h 47"/>
                    <a:gd name="T48" fmla="*/ 12 w 29"/>
                    <a:gd name="T49" fmla="*/ 2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 h="47">
                      <a:moveTo>
                        <a:pt x="24" y="3"/>
                      </a:moveTo>
                      <a:cubicBezTo>
                        <a:pt x="24" y="6"/>
                        <a:pt x="27" y="4"/>
                        <a:pt x="26" y="7"/>
                      </a:cubicBezTo>
                      <a:cubicBezTo>
                        <a:pt x="26" y="9"/>
                        <a:pt x="29" y="9"/>
                        <a:pt x="28" y="12"/>
                      </a:cubicBezTo>
                      <a:cubicBezTo>
                        <a:pt x="27" y="15"/>
                        <a:pt x="29" y="16"/>
                        <a:pt x="28" y="18"/>
                      </a:cubicBezTo>
                      <a:cubicBezTo>
                        <a:pt x="27" y="20"/>
                        <a:pt x="28" y="24"/>
                        <a:pt x="26" y="26"/>
                      </a:cubicBezTo>
                      <a:cubicBezTo>
                        <a:pt x="25" y="27"/>
                        <a:pt x="26" y="31"/>
                        <a:pt x="24" y="31"/>
                      </a:cubicBezTo>
                      <a:cubicBezTo>
                        <a:pt x="23" y="32"/>
                        <a:pt x="23" y="35"/>
                        <a:pt x="22" y="36"/>
                      </a:cubicBezTo>
                      <a:cubicBezTo>
                        <a:pt x="21" y="36"/>
                        <a:pt x="20" y="40"/>
                        <a:pt x="19" y="39"/>
                      </a:cubicBezTo>
                      <a:cubicBezTo>
                        <a:pt x="18" y="38"/>
                        <a:pt x="17" y="44"/>
                        <a:pt x="15" y="43"/>
                      </a:cubicBezTo>
                      <a:cubicBezTo>
                        <a:pt x="15" y="42"/>
                        <a:pt x="13" y="46"/>
                        <a:pt x="12" y="44"/>
                      </a:cubicBezTo>
                      <a:cubicBezTo>
                        <a:pt x="11" y="43"/>
                        <a:pt x="9" y="47"/>
                        <a:pt x="8" y="45"/>
                      </a:cubicBezTo>
                      <a:cubicBezTo>
                        <a:pt x="7" y="44"/>
                        <a:pt x="5" y="47"/>
                        <a:pt x="5" y="44"/>
                      </a:cubicBezTo>
                      <a:cubicBezTo>
                        <a:pt x="5" y="42"/>
                        <a:pt x="3" y="44"/>
                        <a:pt x="3" y="42"/>
                      </a:cubicBezTo>
                      <a:cubicBezTo>
                        <a:pt x="4" y="40"/>
                        <a:pt x="2" y="42"/>
                        <a:pt x="2" y="39"/>
                      </a:cubicBezTo>
                      <a:cubicBezTo>
                        <a:pt x="3" y="38"/>
                        <a:pt x="1" y="38"/>
                        <a:pt x="1" y="36"/>
                      </a:cubicBezTo>
                      <a:cubicBezTo>
                        <a:pt x="1" y="34"/>
                        <a:pt x="0" y="34"/>
                        <a:pt x="1" y="31"/>
                      </a:cubicBezTo>
                      <a:cubicBezTo>
                        <a:pt x="1" y="30"/>
                        <a:pt x="0" y="28"/>
                        <a:pt x="1" y="26"/>
                      </a:cubicBezTo>
                      <a:cubicBezTo>
                        <a:pt x="2" y="25"/>
                        <a:pt x="1" y="23"/>
                        <a:pt x="2" y="21"/>
                      </a:cubicBezTo>
                      <a:cubicBezTo>
                        <a:pt x="3" y="19"/>
                        <a:pt x="3" y="17"/>
                        <a:pt x="4" y="16"/>
                      </a:cubicBezTo>
                      <a:cubicBezTo>
                        <a:pt x="6" y="15"/>
                        <a:pt x="6" y="11"/>
                        <a:pt x="7" y="10"/>
                      </a:cubicBezTo>
                      <a:cubicBezTo>
                        <a:pt x="9" y="10"/>
                        <a:pt x="9" y="7"/>
                        <a:pt x="10" y="7"/>
                      </a:cubicBezTo>
                      <a:cubicBezTo>
                        <a:pt x="12" y="6"/>
                        <a:pt x="13" y="3"/>
                        <a:pt x="14" y="4"/>
                      </a:cubicBezTo>
                      <a:cubicBezTo>
                        <a:pt x="15" y="4"/>
                        <a:pt x="16" y="1"/>
                        <a:pt x="17" y="2"/>
                      </a:cubicBezTo>
                      <a:cubicBezTo>
                        <a:pt x="18" y="4"/>
                        <a:pt x="20" y="0"/>
                        <a:pt x="21" y="2"/>
                      </a:cubicBezTo>
                      <a:cubicBezTo>
                        <a:pt x="22" y="4"/>
                        <a:pt x="24" y="2"/>
                        <a:pt x="2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6" name="Freeform 9787">
                  <a:extLst>
                    <a:ext uri="{FF2B5EF4-FFF2-40B4-BE49-F238E27FC236}">
                      <a16:creationId xmlns:a16="http://schemas.microsoft.com/office/drawing/2014/main" id="{EB6D539D-487E-E240-D1CE-D6A83EFA6620}"/>
                    </a:ext>
                  </a:extLst>
                </p:cNvPr>
                <p:cNvSpPr>
                  <a:spLocks/>
                </p:cNvSpPr>
                <p:nvPr/>
              </p:nvSpPr>
              <p:spPr bwMode="auto">
                <a:xfrm>
                  <a:off x="4171" y="2443"/>
                  <a:ext cx="17" cy="37"/>
                </a:xfrm>
                <a:custGeom>
                  <a:avLst/>
                  <a:gdLst>
                    <a:gd name="T0" fmla="*/ 9 w 21"/>
                    <a:gd name="T1" fmla="*/ 17 h 44"/>
                    <a:gd name="T2" fmla="*/ 7 w 21"/>
                    <a:gd name="T3" fmla="*/ 17 h 44"/>
                    <a:gd name="T4" fmla="*/ 6 w 21"/>
                    <a:gd name="T5" fmla="*/ 16 h 44"/>
                    <a:gd name="T6" fmla="*/ 5 w 21"/>
                    <a:gd name="T7" fmla="*/ 15 h 44"/>
                    <a:gd name="T8" fmla="*/ 5 w 21"/>
                    <a:gd name="T9" fmla="*/ 14 h 44"/>
                    <a:gd name="T10" fmla="*/ 4 w 21"/>
                    <a:gd name="T11" fmla="*/ 12 h 44"/>
                    <a:gd name="T12" fmla="*/ 4 w 21"/>
                    <a:gd name="T13" fmla="*/ 9 h 44"/>
                    <a:gd name="T14" fmla="*/ 4 w 21"/>
                    <a:gd name="T15" fmla="*/ 7 h 44"/>
                    <a:gd name="T16" fmla="*/ 5 w 21"/>
                    <a:gd name="T17" fmla="*/ 5 h 44"/>
                    <a:gd name="T18" fmla="*/ 6 w 21"/>
                    <a:gd name="T19" fmla="*/ 3 h 44"/>
                    <a:gd name="T20" fmla="*/ 6 w 21"/>
                    <a:gd name="T21" fmla="*/ 0 h 44"/>
                    <a:gd name="T22" fmla="*/ 6 w 21"/>
                    <a:gd name="T23" fmla="*/ 1 h 44"/>
                    <a:gd name="T24" fmla="*/ 4 w 21"/>
                    <a:gd name="T25" fmla="*/ 3 h 44"/>
                    <a:gd name="T26" fmla="*/ 3 w 21"/>
                    <a:gd name="T27" fmla="*/ 3 h 44"/>
                    <a:gd name="T28" fmla="*/ 2 w 21"/>
                    <a:gd name="T29" fmla="*/ 7 h 44"/>
                    <a:gd name="T30" fmla="*/ 2 w 21"/>
                    <a:gd name="T31" fmla="*/ 9 h 44"/>
                    <a:gd name="T32" fmla="*/ 1 w 21"/>
                    <a:gd name="T33" fmla="*/ 11 h 44"/>
                    <a:gd name="T34" fmla="*/ 1 w 21"/>
                    <a:gd name="T35" fmla="*/ 14 h 44"/>
                    <a:gd name="T36" fmla="*/ 1 w 21"/>
                    <a:gd name="T37" fmla="*/ 17 h 44"/>
                    <a:gd name="T38" fmla="*/ 2 w 21"/>
                    <a:gd name="T39" fmla="*/ 18 h 44"/>
                    <a:gd name="T40" fmla="*/ 2 w 21"/>
                    <a:gd name="T41" fmla="*/ 20 h 44"/>
                    <a:gd name="T42" fmla="*/ 2 w 21"/>
                    <a:gd name="T43" fmla="*/ 20 h 44"/>
                    <a:gd name="T44" fmla="*/ 3 w 21"/>
                    <a:gd name="T45" fmla="*/ 20 h 44"/>
                    <a:gd name="T46" fmla="*/ 5 w 21"/>
                    <a:gd name="T47" fmla="*/ 20 h 44"/>
                    <a:gd name="T48" fmla="*/ 6 w 21"/>
                    <a:gd name="T49" fmla="*/ 20 h 44"/>
                    <a:gd name="T50" fmla="*/ 8 w 21"/>
                    <a:gd name="T51" fmla="*/ 18 h 44"/>
                    <a:gd name="T52" fmla="*/ 9 w 21"/>
                    <a:gd name="T53" fmla="*/ 17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 h="44">
                      <a:moveTo>
                        <a:pt x="21" y="33"/>
                      </a:moveTo>
                      <a:cubicBezTo>
                        <a:pt x="20" y="31"/>
                        <a:pt x="17" y="35"/>
                        <a:pt x="16" y="33"/>
                      </a:cubicBezTo>
                      <a:cubicBezTo>
                        <a:pt x="16" y="32"/>
                        <a:pt x="13" y="35"/>
                        <a:pt x="14" y="32"/>
                      </a:cubicBezTo>
                      <a:cubicBezTo>
                        <a:pt x="14" y="30"/>
                        <a:pt x="12" y="32"/>
                        <a:pt x="12" y="30"/>
                      </a:cubicBezTo>
                      <a:cubicBezTo>
                        <a:pt x="12" y="29"/>
                        <a:pt x="10" y="30"/>
                        <a:pt x="11" y="28"/>
                      </a:cubicBezTo>
                      <a:cubicBezTo>
                        <a:pt x="11" y="26"/>
                        <a:pt x="9" y="26"/>
                        <a:pt x="10" y="24"/>
                      </a:cubicBezTo>
                      <a:cubicBezTo>
                        <a:pt x="10" y="22"/>
                        <a:pt x="9" y="22"/>
                        <a:pt x="9" y="19"/>
                      </a:cubicBezTo>
                      <a:cubicBezTo>
                        <a:pt x="10" y="18"/>
                        <a:pt x="9" y="17"/>
                        <a:pt x="10" y="14"/>
                      </a:cubicBezTo>
                      <a:cubicBezTo>
                        <a:pt x="11" y="13"/>
                        <a:pt x="10" y="11"/>
                        <a:pt x="11" y="9"/>
                      </a:cubicBezTo>
                      <a:cubicBezTo>
                        <a:pt x="12" y="8"/>
                        <a:pt x="12" y="5"/>
                        <a:pt x="13" y="5"/>
                      </a:cubicBezTo>
                      <a:cubicBezTo>
                        <a:pt x="14" y="3"/>
                        <a:pt x="14" y="2"/>
                        <a:pt x="15" y="0"/>
                      </a:cubicBezTo>
                      <a:cubicBezTo>
                        <a:pt x="14" y="1"/>
                        <a:pt x="14" y="1"/>
                        <a:pt x="14" y="1"/>
                      </a:cubicBezTo>
                      <a:cubicBezTo>
                        <a:pt x="13" y="0"/>
                        <a:pt x="12" y="3"/>
                        <a:pt x="10" y="4"/>
                      </a:cubicBezTo>
                      <a:cubicBezTo>
                        <a:pt x="9" y="4"/>
                        <a:pt x="9" y="7"/>
                        <a:pt x="7" y="7"/>
                      </a:cubicBezTo>
                      <a:cubicBezTo>
                        <a:pt x="6" y="8"/>
                        <a:pt x="6" y="12"/>
                        <a:pt x="4" y="13"/>
                      </a:cubicBezTo>
                      <a:cubicBezTo>
                        <a:pt x="3" y="14"/>
                        <a:pt x="3" y="16"/>
                        <a:pt x="2" y="18"/>
                      </a:cubicBezTo>
                      <a:cubicBezTo>
                        <a:pt x="1" y="20"/>
                        <a:pt x="2" y="22"/>
                        <a:pt x="1" y="23"/>
                      </a:cubicBezTo>
                      <a:cubicBezTo>
                        <a:pt x="0" y="25"/>
                        <a:pt x="1" y="27"/>
                        <a:pt x="1" y="28"/>
                      </a:cubicBezTo>
                      <a:cubicBezTo>
                        <a:pt x="0" y="31"/>
                        <a:pt x="1" y="31"/>
                        <a:pt x="1" y="33"/>
                      </a:cubicBezTo>
                      <a:cubicBezTo>
                        <a:pt x="1" y="35"/>
                        <a:pt x="3" y="35"/>
                        <a:pt x="2" y="36"/>
                      </a:cubicBezTo>
                      <a:cubicBezTo>
                        <a:pt x="2" y="39"/>
                        <a:pt x="4" y="37"/>
                        <a:pt x="3" y="39"/>
                      </a:cubicBezTo>
                      <a:cubicBezTo>
                        <a:pt x="3" y="41"/>
                        <a:pt x="5" y="39"/>
                        <a:pt x="5" y="41"/>
                      </a:cubicBezTo>
                      <a:cubicBezTo>
                        <a:pt x="5" y="44"/>
                        <a:pt x="7" y="41"/>
                        <a:pt x="8" y="42"/>
                      </a:cubicBezTo>
                      <a:cubicBezTo>
                        <a:pt x="9" y="44"/>
                        <a:pt x="11" y="40"/>
                        <a:pt x="12" y="41"/>
                      </a:cubicBezTo>
                      <a:cubicBezTo>
                        <a:pt x="13" y="43"/>
                        <a:pt x="15" y="39"/>
                        <a:pt x="15" y="40"/>
                      </a:cubicBezTo>
                      <a:cubicBezTo>
                        <a:pt x="17" y="41"/>
                        <a:pt x="18" y="35"/>
                        <a:pt x="19" y="36"/>
                      </a:cubicBezTo>
                      <a:cubicBezTo>
                        <a:pt x="20" y="37"/>
                        <a:pt x="21" y="34"/>
                        <a:pt x="21" y="33"/>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7" name="Freeform 9788">
                  <a:extLst>
                    <a:ext uri="{FF2B5EF4-FFF2-40B4-BE49-F238E27FC236}">
                      <a16:creationId xmlns:a16="http://schemas.microsoft.com/office/drawing/2014/main" id="{0C6248BB-11CF-96E1-8675-A973296D495A}"/>
                    </a:ext>
                  </a:extLst>
                </p:cNvPr>
                <p:cNvSpPr>
                  <a:spLocks/>
                </p:cNvSpPr>
                <p:nvPr/>
              </p:nvSpPr>
              <p:spPr bwMode="auto">
                <a:xfrm>
                  <a:off x="4171" y="2457"/>
                  <a:ext cx="17" cy="23"/>
                </a:xfrm>
                <a:custGeom>
                  <a:avLst/>
                  <a:gdLst>
                    <a:gd name="T0" fmla="*/ 9 w 21"/>
                    <a:gd name="T1" fmla="*/ 8 h 28"/>
                    <a:gd name="T2" fmla="*/ 9 w 21"/>
                    <a:gd name="T3" fmla="*/ 8 h 28"/>
                    <a:gd name="T4" fmla="*/ 7 w 21"/>
                    <a:gd name="T5" fmla="*/ 9 h 28"/>
                    <a:gd name="T6" fmla="*/ 6 w 21"/>
                    <a:gd name="T7" fmla="*/ 10 h 28"/>
                    <a:gd name="T8" fmla="*/ 4 w 21"/>
                    <a:gd name="T9" fmla="*/ 10 h 28"/>
                    <a:gd name="T10" fmla="*/ 2 w 21"/>
                    <a:gd name="T11" fmla="*/ 10 h 28"/>
                    <a:gd name="T12" fmla="*/ 2 w 21"/>
                    <a:gd name="T13" fmla="*/ 9 h 28"/>
                    <a:gd name="T14" fmla="*/ 2 w 21"/>
                    <a:gd name="T15" fmla="*/ 8 h 28"/>
                    <a:gd name="T16" fmla="*/ 2 w 21"/>
                    <a:gd name="T17" fmla="*/ 6 h 28"/>
                    <a:gd name="T18" fmla="*/ 2 w 21"/>
                    <a:gd name="T19" fmla="*/ 4 h 28"/>
                    <a:gd name="T20" fmla="*/ 2 w 21"/>
                    <a:gd name="T21" fmla="*/ 2 h 28"/>
                    <a:gd name="T22" fmla="*/ 2 w 21"/>
                    <a:gd name="T23" fmla="*/ 0 h 28"/>
                    <a:gd name="T24" fmla="*/ 2 w 21"/>
                    <a:gd name="T25" fmla="*/ 2 h 28"/>
                    <a:gd name="T26" fmla="*/ 1 w 21"/>
                    <a:gd name="T27" fmla="*/ 3 h 28"/>
                    <a:gd name="T28" fmla="*/ 1 w 21"/>
                    <a:gd name="T29" fmla="*/ 6 h 28"/>
                    <a:gd name="T30" fmla="*/ 1 w 21"/>
                    <a:gd name="T31" fmla="*/ 8 h 28"/>
                    <a:gd name="T32" fmla="*/ 2 w 21"/>
                    <a:gd name="T33" fmla="*/ 9 h 28"/>
                    <a:gd name="T34" fmla="*/ 2 w 21"/>
                    <a:gd name="T35" fmla="*/ 11 h 28"/>
                    <a:gd name="T36" fmla="*/ 2 w 21"/>
                    <a:gd name="T37" fmla="*/ 12 h 28"/>
                    <a:gd name="T38" fmla="*/ 3 w 21"/>
                    <a:gd name="T39" fmla="*/ 12 h 28"/>
                    <a:gd name="T40" fmla="*/ 5 w 21"/>
                    <a:gd name="T41" fmla="*/ 12 h 28"/>
                    <a:gd name="T42" fmla="*/ 6 w 21"/>
                    <a:gd name="T43" fmla="*/ 11 h 28"/>
                    <a:gd name="T44" fmla="*/ 8 w 21"/>
                    <a:gd name="T45" fmla="*/ 9 h 28"/>
                    <a:gd name="T46" fmla="*/ 9 w 21"/>
                    <a:gd name="T47" fmla="*/ 8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28">
                      <a:moveTo>
                        <a:pt x="21" y="17"/>
                      </a:moveTo>
                      <a:cubicBezTo>
                        <a:pt x="21" y="16"/>
                        <a:pt x="20" y="16"/>
                        <a:pt x="20" y="17"/>
                      </a:cubicBezTo>
                      <a:cubicBezTo>
                        <a:pt x="19" y="18"/>
                        <a:pt x="18" y="21"/>
                        <a:pt x="17" y="20"/>
                      </a:cubicBezTo>
                      <a:cubicBezTo>
                        <a:pt x="16" y="19"/>
                        <a:pt x="14" y="23"/>
                        <a:pt x="13" y="22"/>
                      </a:cubicBezTo>
                      <a:cubicBezTo>
                        <a:pt x="12" y="20"/>
                        <a:pt x="10" y="24"/>
                        <a:pt x="9" y="22"/>
                      </a:cubicBezTo>
                      <a:cubicBezTo>
                        <a:pt x="9" y="21"/>
                        <a:pt x="6" y="24"/>
                        <a:pt x="6" y="21"/>
                      </a:cubicBezTo>
                      <a:cubicBezTo>
                        <a:pt x="7" y="19"/>
                        <a:pt x="4" y="21"/>
                        <a:pt x="5" y="19"/>
                      </a:cubicBezTo>
                      <a:cubicBezTo>
                        <a:pt x="5" y="18"/>
                        <a:pt x="3" y="19"/>
                        <a:pt x="3" y="17"/>
                      </a:cubicBezTo>
                      <a:cubicBezTo>
                        <a:pt x="4" y="15"/>
                        <a:pt x="2" y="15"/>
                        <a:pt x="2" y="13"/>
                      </a:cubicBezTo>
                      <a:cubicBezTo>
                        <a:pt x="3" y="11"/>
                        <a:pt x="1" y="11"/>
                        <a:pt x="2" y="8"/>
                      </a:cubicBezTo>
                      <a:cubicBezTo>
                        <a:pt x="3" y="7"/>
                        <a:pt x="1" y="6"/>
                        <a:pt x="2" y="3"/>
                      </a:cubicBezTo>
                      <a:cubicBezTo>
                        <a:pt x="3" y="3"/>
                        <a:pt x="3" y="1"/>
                        <a:pt x="3" y="0"/>
                      </a:cubicBezTo>
                      <a:cubicBezTo>
                        <a:pt x="3" y="1"/>
                        <a:pt x="3" y="1"/>
                        <a:pt x="2" y="2"/>
                      </a:cubicBezTo>
                      <a:cubicBezTo>
                        <a:pt x="1" y="4"/>
                        <a:pt x="2" y="6"/>
                        <a:pt x="1" y="7"/>
                      </a:cubicBezTo>
                      <a:cubicBezTo>
                        <a:pt x="0" y="9"/>
                        <a:pt x="1" y="11"/>
                        <a:pt x="1" y="12"/>
                      </a:cubicBezTo>
                      <a:cubicBezTo>
                        <a:pt x="0" y="15"/>
                        <a:pt x="1" y="15"/>
                        <a:pt x="1" y="17"/>
                      </a:cubicBezTo>
                      <a:cubicBezTo>
                        <a:pt x="1" y="19"/>
                        <a:pt x="3" y="19"/>
                        <a:pt x="2" y="20"/>
                      </a:cubicBezTo>
                      <a:cubicBezTo>
                        <a:pt x="2" y="23"/>
                        <a:pt x="4" y="21"/>
                        <a:pt x="3" y="23"/>
                      </a:cubicBezTo>
                      <a:cubicBezTo>
                        <a:pt x="3" y="25"/>
                        <a:pt x="5" y="23"/>
                        <a:pt x="5" y="25"/>
                      </a:cubicBezTo>
                      <a:cubicBezTo>
                        <a:pt x="5" y="28"/>
                        <a:pt x="7" y="25"/>
                        <a:pt x="8" y="26"/>
                      </a:cubicBezTo>
                      <a:cubicBezTo>
                        <a:pt x="9" y="28"/>
                        <a:pt x="11" y="24"/>
                        <a:pt x="12" y="25"/>
                      </a:cubicBezTo>
                      <a:cubicBezTo>
                        <a:pt x="13" y="27"/>
                        <a:pt x="15" y="23"/>
                        <a:pt x="15" y="24"/>
                      </a:cubicBezTo>
                      <a:cubicBezTo>
                        <a:pt x="17" y="25"/>
                        <a:pt x="18" y="19"/>
                        <a:pt x="19" y="20"/>
                      </a:cubicBezTo>
                      <a:cubicBezTo>
                        <a:pt x="20" y="21"/>
                        <a:pt x="21" y="18"/>
                        <a:pt x="21" y="17"/>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8" name="Freeform 9789">
                  <a:extLst>
                    <a:ext uri="{FF2B5EF4-FFF2-40B4-BE49-F238E27FC236}">
                      <a16:creationId xmlns:a16="http://schemas.microsoft.com/office/drawing/2014/main" id="{08514618-0B09-B95D-3752-AD229F1D293D}"/>
                    </a:ext>
                  </a:extLst>
                </p:cNvPr>
                <p:cNvSpPr>
                  <a:spLocks/>
                </p:cNvSpPr>
                <p:nvPr/>
              </p:nvSpPr>
              <p:spPr bwMode="auto">
                <a:xfrm>
                  <a:off x="4181" y="2451"/>
                  <a:ext cx="1" cy="2"/>
                </a:xfrm>
                <a:custGeom>
                  <a:avLst/>
                  <a:gdLst>
                    <a:gd name="T0" fmla="*/ 1 w 2"/>
                    <a:gd name="T1" fmla="*/ 0 h 3"/>
                    <a:gd name="T2" fmla="*/ 0 w 2"/>
                    <a:gd name="T3" fmla="*/ 1 h 3"/>
                    <a:gd name="T4" fmla="*/ 1 w 2"/>
                    <a:gd name="T5" fmla="*/ 1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2" y="0"/>
                        <a:pt x="1" y="2"/>
                        <a:pt x="0" y="3"/>
                      </a:cubicBezTo>
                      <a:cubicBezTo>
                        <a:pt x="0" y="3"/>
                        <a:pt x="1" y="3"/>
                        <a:pt x="1" y="2"/>
                      </a:cubicBezTo>
                      <a:cubicBezTo>
                        <a:pt x="2"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09" name="Freeform 9790">
                  <a:extLst>
                    <a:ext uri="{FF2B5EF4-FFF2-40B4-BE49-F238E27FC236}">
                      <a16:creationId xmlns:a16="http://schemas.microsoft.com/office/drawing/2014/main" id="{8393D3ED-A49B-CD70-502D-7165669DED95}"/>
                    </a:ext>
                  </a:extLst>
                </p:cNvPr>
                <p:cNvSpPr>
                  <a:spLocks/>
                </p:cNvSpPr>
                <p:nvPr/>
              </p:nvSpPr>
              <p:spPr bwMode="auto">
                <a:xfrm>
                  <a:off x="4183" y="2447"/>
                  <a:ext cx="2" cy="3"/>
                </a:xfrm>
                <a:custGeom>
                  <a:avLst/>
                  <a:gdLst>
                    <a:gd name="T0" fmla="*/ 2 w 2"/>
                    <a:gd name="T1" fmla="*/ 0 h 4"/>
                    <a:gd name="T2" fmla="*/ 2 w 2"/>
                    <a:gd name="T3" fmla="*/ 2 h 4"/>
                    <a:gd name="T4" fmla="*/ 2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0" y="1"/>
                        <a:pt x="1" y="4"/>
                        <a:pt x="2" y="4"/>
                      </a:cubicBezTo>
                      <a:cubicBezTo>
                        <a:pt x="2" y="3"/>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0" name="Freeform 9791">
                  <a:extLst>
                    <a:ext uri="{FF2B5EF4-FFF2-40B4-BE49-F238E27FC236}">
                      <a16:creationId xmlns:a16="http://schemas.microsoft.com/office/drawing/2014/main" id="{CB305D17-959A-84F3-FB35-3785E07579BC}"/>
                    </a:ext>
                  </a:extLst>
                </p:cNvPr>
                <p:cNvSpPr>
                  <a:spLocks/>
                </p:cNvSpPr>
                <p:nvPr/>
              </p:nvSpPr>
              <p:spPr bwMode="auto">
                <a:xfrm>
                  <a:off x="4183" y="2454"/>
                  <a:ext cx="1" cy="3"/>
                </a:xfrm>
                <a:custGeom>
                  <a:avLst/>
                  <a:gdLst>
                    <a:gd name="T0" fmla="*/ 0 w 1"/>
                    <a:gd name="T1" fmla="*/ 1 h 4"/>
                    <a:gd name="T2" fmla="*/ 1 w 1"/>
                    <a:gd name="T3" fmla="*/ 1 h 4"/>
                    <a:gd name="T4" fmla="*/ 0 w 1"/>
                    <a:gd name="T5" fmla="*/ 2 h 4"/>
                    <a:gd name="T6" fmla="*/ 0 w 1"/>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1"/>
                      </a:moveTo>
                      <a:cubicBezTo>
                        <a:pt x="0" y="0"/>
                        <a:pt x="1" y="0"/>
                        <a:pt x="1" y="1"/>
                      </a:cubicBezTo>
                      <a:cubicBezTo>
                        <a:pt x="1" y="1"/>
                        <a:pt x="1" y="3"/>
                        <a:pt x="0" y="4"/>
                      </a:cubicBezTo>
                      <a:cubicBezTo>
                        <a:pt x="0" y="3"/>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1" name="Freeform 9792">
                  <a:extLst>
                    <a:ext uri="{FF2B5EF4-FFF2-40B4-BE49-F238E27FC236}">
                      <a16:creationId xmlns:a16="http://schemas.microsoft.com/office/drawing/2014/main" id="{8814590B-21EE-AF00-83B6-3A807EE40D86}"/>
                    </a:ext>
                  </a:extLst>
                </p:cNvPr>
                <p:cNvSpPr>
                  <a:spLocks/>
                </p:cNvSpPr>
                <p:nvPr/>
              </p:nvSpPr>
              <p:spPr bwMode="auto">
                <a:xfrm>
                  <a:off x="4187" y="2449"/>
                  <a:ext cx="2" cy="5"/>
                </a:xfrm>
                <a:custGeom>
                  <a:avLst/>
                  <a:gdLst>
                    <a:gd name="T0" fmla="*/ 2 w 2"/>
                    <a:gd name="T1" fmla="*/ 0 h 6"/>
                    <a:gd name="T2" fmla="*/ 1 w 2"/>
                    <a:gd name="T3" fmla="*/ 2 h 6"/>
                    <a:gd name="T4" fmla="*/ 1 w 2"/>
                    <a:gd name="T5" fmla="*/ 3 h 6"/>
                    <a:gd name="T6" fmla="*/ 1 w 2"/>
                    <a:gd name="T7" fmla="*/ 3 h 6"/>
                    <a:gd name="T8" fmla="*/ 2 w 2"/>
                    <a:gd name="T9" fmla="*/ 0 h 6"/>
                    <a:gd name="T10" fmla="*/ 2 w 2"/>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2" y="0"/>
                      </a:moveTo>
                      <a:cubicBezTo>
                        <a:pt x="1" y="0"/>
                        <a:pt x="1" y="1"/>
                        <a:pt x="1" y="2"/>
                      </a:cubicBezTo>
                      <a:cubicBezTo>
                        <a:pt x="0" y="3"/>
                        <a:pt x="0" y="6"/>
                        <a:pt x="1" y="5"/>
                      </a:cubicBezTo>
                      <a:cubicBezTo>
                        <a:pt x="1" y="5"/>
                        <a:pt x="1" y="4"/>
                        <a:pt x="1" y="4"/>
                      </a:cubicBezTo>
                      <a:cubicBezTo>
                        <a:pt x="1" y="3"/>
                        <a:pt x="1"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2" name="Freeform 9793">
                  <a:extLst>
                    <a:ext uri="{FF2B5EF4-FFF2-40B4-BE49-F238E27FC236}">
                      <a16:creationId xmlns:a16="http://schemas.microsoft.com/office/drawing/2014/main" id="{8F55D263-570A-0E63-7F88-C035DFD77149}"/>
                    </a:ext>
                  </a:extLst>
                </p:cNvPr>
                <p:cNvSpPr>
                  <a:spLocks/>
                </p:cNvSpPr>
                <p:nvPr/>
              </p:nvSpPr>
              <p:spPr bwMode="auto">
                <a:xfrm>
                  <a:off x="4186" y="2444"/>
                  <a:ext cx="2" cy="4"/>
                </a:xfrm>
                <a:custGeom>
                  <a:avLst/>
                  <a:gdLst>
                    <a:gd name="T0" fmla="*/ 0 w 2"/>
                    <a:gd name="T1" fmla="*/ 2 h 5"/>
                    <a:gd name="T2" fmla="*/ 1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1" y="0"/>
                        <a:pt x="2" y="3"/>
                        <a:pt x="1" y="5"/>
                      </a:cubicBezTo>
                      <a:cubicBezTo>
                        <a:pt x="1"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3" name="Freeform 9794">
                  <a:extLst>
                    <a:ext uri="{FF2B5EF4-FFF2-40B4-BE49-F238E27FC236}">
                      <a16:creationId xmlns:a16="http://schemas.microsoft.com/office/drawing/2014/main" id="{405C25D3-DCE3-180A-DDDD-B543DBDB712C}"/>
                    </a:ext>
                  </a:extLst>
                </p:cNvPr>
                <p:cNvSpPr>
                  <a:spLocks/>
                </p:cNvSpPr>
                <p:nvPr/>
              </p:nvSpPr>
              <p:spPr bwMode="auto">
                <a:xfrm>
                  <a:off x="4181" y="2462"/>
                  <a:ext cx="1" cy="5"/>
                </a:xfrm>
                <a:custGeom>
                  <a:avLst/>
                  <a:gdLst>
                    <a:gd name="T0" fmla="*/ 1 w 1"/>
                    <a:gd name="T1" fmla="*/ 0 h 6"/>
                    <a:gd name="T2" fmla="*/ 1 w 1"/>
                    <a:gd name="T3" fmla="*/ 3 h 6"/>
                    <a:gd name="T4" fmla="*/ 1 w 1"/>
                    <a:gd name="T5" fmla="*/ 0 h 6"/>
                    <a:gd name="T6" fmla="*/ 0 60000 65536"/>
                    <a:gd name="T7" fmla="*/ 0 60000 65536"/>
                    <a:gd name="T8" fmla="*/ 0 60000 65536"/>
                  </a:gdLst>
                  <a:ahLst/>
                  <a:cxnLst>
                    <a:cxn ang="T6">
                      <a:pos x="T0" y="T1"/>
                    </a:cxn>
                    <a:cxn ang="T7">
                      <a:pos x="T2" y="T3"/>
                    </a:cxn>
                    <a:cxn ang="T8">
                      <a:pos x="T4" y="T5"/>
                    </a:cxn>
                  </a:cxnLst>
                  <a:rect l="0" t="0" r="r" b="b"/>
                  <a:pathLst>
                    <a:path w="1" h="6">
                      <a:moveTo>
                        <a:pt x="1" y="0"/>
                      </a:moveTo>
                      <a:cubicBezTo>
                        <a:pt x="0" y="0"/>
                        <a:pt x="0" y="6"/>
                        <a:pt x="1" y="4"/>
                      </a:cubicBezTo>
                      <a:cubicBezTo>
                        <a:pt x="1"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4" name="Freeform 9795">
                  <a:extLst>
                    <a:ext uri="{FF2B5EF4-FFF2-40B4-BE49-F238E27FC236}">
                      <a16:creationId xmlns:a16="http://schemas.microsoft.com/office/drawing/2014/main" id="{91107101-3472-3065-4E05-E857AEEFB65C}"/>
                    </a:ext>
                  </a:extLst>
                </p:cNvPr>
                <p:cNvSpPr>
                  <a:spLocks/>
                </p:cNvSpPr>
                <p:nvPr/>
              </p:nvSpPr>
              <p:spPr bwMode="auto">
                <a:xfrm>
                  <a:off x="4185" y="2458"/>
                  <a:ext cx="2" cy="5"/>
                </a:xfrm>
                <a:custGeom>
                  <a:avLst/>
                  <a:gdLst>
                    <a:gd name="T0" fmla="*/ 0 w 2"/>
                    <a:gd name="T1" fmla="*/ 1 h 6"/>
                    <a:gd name="T2" fmla="*/ 0 w 2"/>
                    <a:gd name="T3" fmla="*/ 3 h 6"/>
                    <a:gd name="T4" fmla="*/ 1 w 2"/>
                    <a:gd name="T5" fmla="*/ 3 h 6"/>
                    <a:gd name="T6" fmla="*/ 0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1"/>
                      </a:moveTo>
                      <a:cubicBezTo>
                        <a:pt x="2" y="0"/>
                        <a:pt x="1" y="4"/>
                        <a:pt x="0" y="6"/>
                      </a:cubicBezTo>
                      <a:cubicBezTo>
                        <a:pt x="0" y="5"/>
                        <a:pt x="0" y="4"/>
                        <a:pt x="1" y="3"/>
                      </a:cubicBezTo>
                      <a:cubicBezTo>
                        <a:pt x="1" y="3"/>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5" name="Freeform 9796">
                  <a:extLst>
                    <a:ext uri="{FF2B5EF4-FFF2-40B4-BE49-F238E27FC236}">
                      <a16:creationId xmlns:a16="http://schemas.microsoft.com/office/drawing/2014/main" id="{DD8CBDD0-F864-D067-189C-47D79721AACF}"/>
                    </a:ext>
                  </a:extLst>
                </p:cNvPr>
                <p:cNvSpPr>
                  <a:spLocks/>
                </p:cNvSpPr>
                <p:nvPr/>
              </p:nvSpPr>
              <p:spPr bwMode="auto">
                <a:xfrm>
                  <a:off x="4190" y="2453"/>
                  <a:ext cx="1" cy="4"/>
                </a:xfrm>
                <a:custGeom>
                  <a:avLst/>
                  <a:gdLst>
                    <a:gd name="T0" fmla="*/ 1 w 2"/>
                    <a:gd name="T1" fmla="*/ 0 h 5"/>
                    <a:gd name="T2" fmla="*/ 1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2" y="0"/>
                      </a:moveTo>
                      <a:cubicBezTo>
                        <a:pt x="0" y="2"/>
                        <a:pt x="1" y="5"/>
                        <a:pt x="2" y="5"/>
                      </a:cubicBezTo>
                      <a:cubicBezTo>
                        <a:pt x="1" y="5"/>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6" name="Freeform 9797">
                  <a:extLst>
                    <a:ext uri="{FF2B5EF4-FFF2-40B4-BE49-F238E27FC236}">
                      <a16:creationId xmlns:a16="http://schemas.microsoft.com/office/drawing/2014/main" id="{5435ED62-835E-AA64-68BF-5565C1B1C935}"/>
                    </a:ext>
                  </a:extLst>
                </p:cNvPr>
                <p:cNvSpPr>
                  <a:spLocks/>
                </p:cNvSpPr>
                <p:nvPr/>
              </p:nvSpPr>
              <p:spPr bwMode="auto">
                <a:xfrm>
                  <a:off x="4190" y="2448"/>
                  <a:ext cx="2" cy="4"/>
                </a:xfrm>
                <a:custGeom>
                  <a:avLst/>
                  <a:gdLst>
                    <a:gd name="T0" fmla="*/ 0 w 2"/>
                    <a:gd name="T1" fmla="*/ 0 h 4"/>
                    <a:gd name="T2" fmla="*/ 1 w 2"/>
                    <a:gd name="T3" fmla="*/ 4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2" y="0"/>
                        <a:pt x="1" y="2"/>
                        <a:pt x="1" y="4"/>
                      </a:cubicBezTo>
                      <a:cubicBezTo>
                        <a:pt x="1" y="3"/>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7" name="Freeform 9798">
                  <a:extLst>
                    <a:ext uri="{FF2B5EF4-FFF2-40B4-BE49-F238E27FC236}">
                      <a16:creationId xmlns:a16="http://schemas.microsoft.com/office/drawing/2014/main" id="{8CE52CC8-BC51-DA41-647E-4AD68D6FAB63}"/>
                    </a:ext>
                  </a:extLst>
                </p:cNvPr>
                <p:cNvSpPr>
                  <a:spLocks/>
                </p:cNvSpPr>
                <p:nvPr/>
              </p:nvSpPr>
              <p:spPr bwMode="auto">
                <a:xfrm>
                  <a:off x="4184" y="2465"/>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2" y="2"/>
                      </a:cubicBezTo>
                      <a:cubicBezTo>
                        <a:pt x="2" y="2"/>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8" name="Freeform 9799">
                  <a:extLst>
                    <a:ext uri="{FF2B5EF4-FFF2-40B4-BE49-F238E27FC236}">
                      <a16:creationId xmlns:a16="http://schemas.microsoft.com/office/drawing/2014/main" id="{646CFD7F-8BBB-B6F8-AC34-E3C92E4E0F32}"/>
                    </a:ext>
                  </a:extLst>
                </p:cNvPr>
                <p:cNvSpPr>
                  <a:spLocks/>
                </p:cNvSpPr>
                <p:nvPr/>
              </p:nvSpPr>
              <p:spPr bwMode="auto">
                <a:xfrm>
                  <a:off x="4188" y="2462"/>
                  <a:ext cx="2" cy="4"/>
                </a:xfrm>
                <a:custGeom>
                  <a:avLst/>
                  <a:gdLst>
                    <a:gd name="T0" fmla="*/ 1 w 2"/>
                    <a:gd name="T1" fmla="*/ 0 h 5"/>
                    <a:gd name="T2" fmla="*/ 0 w 2"/>
                    <a:gd name="T3" fmla="*/ 2 h 5"/>
                    <a:gd name="T4" fmla="*/ 1 w 2"/>
                    <a:gd name="T5" fmla="*/ 2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0"/>
                      </a:moveTo>
                      <a:cubicBezTo>
                        <a:pt x="2" y="0"/>
                        <a:pt x="1" y="4"/>
                        <a:pt x="0" y="5"/>
                      </a:cubicBezTo>
                      <a:cubicBezTo>
                        <a:pt x="0" y="5"/>
                        <a:pt x="1" y="4"/>
                        <a:pt x="1" y="3"/>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19" name="Freeform 9800">
                  <a:extLst>
                    <a:ext uri="{FF2B5EF4-FFF2-40B4-BE49-F238E27FC236}">
                      <a16:creationId xmlns:a16="http://schemas.microsoft.com/office/drawing/2014/main" id="{E67435F4-6182-8453-2DC4-088B152B643C}"/>
                    </a:ext>
                  </a:extLst>
                </p:cNvPr>
                <p:cNvSpPr>
                  <a:spLocks/>
                </p:cNvSpPr>
                <p:nvPr/>
              </p:nvSpPr>
              <p:spPr bwMode="auto">
                <a:xfrm>
                  <a:off x="4190" y="2460"/>
                  <a:ext cx="2" cy="3"/>
                </a:xfrm>
                <a:custGeom>
                  <a:avLst/>
                  <a:gdLst>
                    <a:gd name="T0" fmla="*/ 2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1"/>
                        <a:pt x="1" y="4"/>
                        <a:pt x="0" y="4"/>
                      </a:cubicBezTo>
                      <a:cubicBezTo>
                        <a:pt x="0" y="3"/>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0" name="Freeform 9801">
                  <a:extLst>
                    <a:ext uri="{FF2B5EF4-FFF2-40B4-BE49-F238E27FC236}">
                      <a16:creationId xmlns:a16="http://schemas.microsoft.com/office/drawing/2014/main" id="{13B02C96-2BEC-3D32-A0B2-463CA0F87C53}"/>
                    </a:ext>
                  </a:extLst>
                </p:cNvPr>
                <p:cNvSpPr>
                  <a:spLocks/>
                </p:cNvSpPr>
                <p:nvPr/>
              </p:nvSpPr>
              <p:spPr bwMode="auto">
                <a:xfrm>
                  <a:off x="4183" y="2520"/>
                  <a:ext cx="45" cy="22"/>
                </a:xfrm>
                <a:custGeom>
                  <a:avLst/>
                  <a:gdLst>
                    <a:gd name="T0" fmla="*/ 24 w 55"/>
                    <a:gd name="T1" fmla="*/ 3 h 27"/>
                    <a:gd name="T2" fmla="*/ 24 w 55"/>
                    <a:gd name="T3" fmla="*/ 5 h 27"/>
                    <a:gd name="T4" fmla="*/ 21 w 55"/>
                    <a:gd name="T5" fmla="*/ 7 h 27"/>
                    <a:gd name="T6" fmla="*/ 19 w 55"/>
                    <a:gd name="T7" fmla="*/ 8 h 27"/>
                    <a:gd name="T8" fmla="*/ 15 w 55"/>
                    <a:gd name="T9" fmla="*/ 10 h 27"/>
                    <a:gd name="T10" fmla="*/ 12 w 55"/>
                    <a:gd name="T11" fmla="*/ 11 h 27"/>
                    <a:gd name="T12" fmla="*/ 11 w 55"/>
                    <a:gd name="T13" fmla="*/ 11 h 27"/>
                    <a:gd name="T14" fmla="*/ 10 w 55"/>
                    <a:gd name="T15" fmla="*/ 11 h 27"/>
                    <a:gd name="T16" fmla="*/ 9 w 55"/>
                    <a:gd name="T17" fmla="*/ 12 h 27"/>
                    <a:gd name="T18" fmla="*/ 7 w 55"/>
                    <a:gd name="T19" fmla="*/ 12 h 27"/>
                    <a:gd name="T20" fmla="*/ 6 w 55"/>
                    <a:gd name="T21" fmla="*/ 12 h 27"/>
                    <a:gd name="T22" fmla="*/ 5 w 55"/>
                    <a:gd name="T23" fmla="*/ 12 h 27"/>
                    <a:gd name="T24" fmla="*/ 4 w 55"/>
                    <a:gd name="T25" fmla="*/ 11 h 27"/>
                    <a:gd name="T26" fmla="*/ 3 w 55"/>
                    <a:gd name="T27" fmla="*/ 11 h 27"/>
                    <a:gd name="T28" fmla="*/ 2 w 55"/>
                    <a:gd name="T29" fmla="*/ 10 h 27"/>
                    <a:gd name="T30" fmla="*/ 2 w 55"/>
                    <a:gd name="T31" fmla="*/ 9 h 27"/>
                    <a:gd name="T32" fmla="*/ 2 w 55"/>
                    <a:gd name="T33" fmla="*/ 8 h 27"/>
                    <a:gd name="T34" fmla="*/ 2 w 55"/>
                    <a:gd name="T35" fmla="*/ 7 h 27"/>
                    <a:gd name="T36" fmla="*/ 4 w 55"/>
                    <a:gd name="T37" fmla="*/ 6 h 27"/>
                    <a:gd name="T38" fmla="*/ 6 w 55"/>
                    <a:gd name="T39" fmla="*/ 5 h 27"/>
                    <a:gd name="T40" fmla="*/ 7 w 55"/>
                    <a:gd name="T41" fmla="*/ 3 h 27"/>
                    <a:gd name="T42" fmla="*/ 11 w 55"/>
                    <a:gd name="T43" fmla="*/ 2 h 27"/>
                    <a:gd name="T44" fmla="*/ 13 w 55"/>
                    <a:gd name="T45" fmla="*/ 2 h 27"/>
                    <a:gd name="T46" fmla="*/ 15 w 55"/>
                    <a:gd name="T47" fmla="*/ 2 h 27"/>
                    <a:gd name="T48" fmla="*/ 16 w 55"/>
                    <a:gd name="T49" fmla="*/ 1 h 27"/>
                    <a:gd name="T50" fmla="*/ 17 w 55"/>
                    <a:gd name="T51" fmla="*/ 1 h 27"/>
                    <a:gd name="T52" fmla="*/ 19 w 55"/>
                    <a:gd name="T53" fmla="*/ 1 h 27"/>
                    <a:gd name="T54" fmla="*/ 20 w 55"/>
                    <a:gd name="T55" fmla="*/ 1 h 27"/>
                    <a:gd name="T56" fmla="*/ 20 w 55"/>
                    <a:gd name="T57" fmla="*/ 1 h 27"/>
                    <a:gd name="T58" fmla="*/ 23 w 55"/>
                    <a:gd name="T59" fmla="*/ 2 h 27"/>
                    <a:gd name="T60" fmla="*/ 24 w 55"/>
                    <a:gd name="T61" fmla="*/ 2 h 27"/>
                    <a:gd name="T62" fmla="*/ 24 w 55"/>
                    <a:gd name="T63" fmla="*/ 3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5" h="27">
                      <a:moveTo>
                        <a:pt x="53" y="7"/>
                      </a:moveTo>
                      <a:cubicBezTo>
                        <a:pt x="51" y="9"/>
                        <a:pt x="54" y="10"/>
                        <a:pt x="52" y="11"/>
                      </a:cubicBezTo>
                      <a:cubicBezTo>
                        <a:pt x="49" y="12"/>
                        <a:pt x="50" y="14"/>
                        <a:pt x="48" y="15"/>
                      </a:cubicBezTo>
                      <a:cubicBezTo>
                        <a:pt x="44" y="16"/>
                        <a:pt x="45" y="18"/>
                        <a:pt x="42" y="19"/>
                      </a:cubicBezTo>
                      <a:cubicBezTo>
                        <a:pt x="40" y="20"/>
                        <a:pt x="36" y="23"/>
                        <a:pt x="33" y="23"/>
                      </a:cubicBezTo>
                      <a:cubicBezTo>
                        <a:pt x="31" y="23"/>
                        <a:pt x="29" y="26"/>
                        <a:pt x="27" y="25"/>
                      </a:cubicBezTo>
                      <a:cubicBezTo>
                        <a:pt x="27" y="25"/>
                        <a:pt x="26" y="25"/>
                        <a:pt x="25" y="26"/>
                      </a:cubicBezTo>
                      <a:cubicBezTo>
                        <a:pt x="24" y="26"/>
                        <a:pt x="22" y="27"/>
                        <a:pt x="22" y="26"/>
                      </a:cubicBezTo>
                      <a:cubicBezTo>
                        <a:pt x="21" y="26"/>
                        <a:pt x="20" y="26"/>
                        <a:pt x="19" y="27"/>
                      </a:cubicBezTo>
                      <a:cubicBezTo>
                        <a:pt x="18" y="27"/>
                        <a:pt x="17" y="27"/>
                        <a:pt x="17" y="27"/>
                      </a:cubicBezTo>
                      <a:cubicBezTo>
                        <a:pt x="17" y="26"/>
                        <a:pt x="15" y="27"/>
                        <a:pt x="14" y="27"/>
                      </a:cubicBezTo>
                      <a:cubicBezTo>
                        <a:pt x="12" y="27"/>
                        <a:pt x="11" y="27"/>
                        <a:pt x="11" y="27"/>
                      </a:cubicBezTo>
                      <a:cubicBezTo>
                        <a:pt x="11" y="26"/>
                        <a:pt x="10" y="26"/>
                        <a:pt x="9" y="26"/>
                      </a:cubicBezTo>
                      <a:cubicBezTo>
                        <a:pt x="8" y="26"/>
                        <a:pt x="7" y="26"/>
                        <a:pt x="7" y="26"/>
                      </a:cubicBezTo>
                      <a:cubicBezTo>
                        <a:pt x="8" y="24"/>
                        <a:pt x="2" y="25"/>
                        <a:pt x="4" y="23"/>
                      </a:cubicBezTo>
                      <a:cubicBezTo>
                        <a:pt x="5" y="22"/>
                        <a:pt x="0" y="22"/>
                        <a:pt x="4" y="21"/>
                      </a:cubicBezTo>
                      <a:cubicBezTo>
                        <a:pt x="5" y="20"/>
                        <a:pt x="2" y="19"/>
                        <a:pt x="4" y="18"/>
                      </a:cubicBezTo>
                      <a:cubicBezTo>
                        <a:pt x="6" y="18"/>
                        <a:pt x="3" y="17"/>
                        <a:pt x="6" y="16"/>
                      </a:cubicBezTo>
                      <a:cubicBezTo>
                        <a:pt x="7" y="15"/>
                        <a:pt x="6" y="14"/>
                        <a:pt x="8" y="13"/>
                      </a:cubicBezTo>
                      <a:cubicBezTo>
                        <a:pt x="10" y="12"/>
                        <a:pt x="10" y="11"/>
                        <a:pt x="12" y="10"/>
                      </a:cubicBezTo>
                      <a:cubicBezTo>
                        <a:pt x="14" y="9"/>
                        <a:pt x="14" y="8"/>
                        <a:pt x="17" y="7"/>
                      </a:cubicBezTo>
                      <a:cubicBezTo>
                        <a:pt x="19" y="7"/>
                        <a:pt x="21" y="5"/>
                        <a:pt x="23" y="4"/>
                      </a:cubicBezTo>
                      <a:cubicBezTo>
                        <a:pt x="25" y="4"/>
                        <a:pt x="27" y="3"/>
                        <a:pt x="28" y="3"/>
                      </a:cubicBezTo>
                      <a:cubicBezTo>
                        <a:pt x="30" y="3"/>
                        <a:pt x="31" y="2"/>
                        <a:pt x="33" y="2"/>
                      </a:cubicBezTo>
                      <a:cubicBezTo>
                        <a:pt x="34" y="1"/>
                        <a:pt x="36" y="1"/>
                        <a:pt x="36" y="1"/>
                      </a:cubicBezTo>
                      <a:cubicBezTo>
                        <a:pt x="37" y="1"/>
                        <a:pt x="38" y="1"/>
                        <a:pt x="39" y="1"/>
                      </a:cubicBezTo>
                      <a:cubicBezTo>
                        <a:pt x="40" y="1"/>
                        <a:pt x="41" y="0"/>
                        <a:pt x="41" y="1"/>
                      </a:cubicBezTo>
                      <a:cubicBezTo>
                        <a:pt x="42" y="1"/>
                        <a:pt x="43" y="1"/>
                        <a:pt x="44" y="1"/>
                      </a:cubicBezTo>
                      <a:cubicBezTo>
                        <a:pt x="46" y="1"/>
                        <a:pt x="47" y="0"/>
                        <a:pt x="47" y="1"/>
                      </a:cubicBezTo>
                      <a:cubicBezTo>
                        <a:pt x="47" y="2"/>
                        <a:pt x="51" y="1"/>
                        <a:pt x="50" y="2"/>
                      </a:cubicBezTo>
                      <a:cubicBezTo>
                        <a:pt x="50" y="4"/>
                        <a:pt x="54" y="3"/>
                        <a:pt x="53" y="5"/>
                      </a:cubicBezTo>
                      <a:cubicBezTo>
                        <a:pt x="51" y="6"/>
                        <a:pt x="55" y="6"/>
                        <a:pt x="53"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1" name="Freeform 9802">
                  <a:extLst>
                    <a:ext uri="{FF2B5EF4-FFF2-40B4-BE49-F238E27FC236}">
                      <a16:creationId xmlns:a16="http://schemas.microsoft.com/office/drawing/2014/main" id="{5C3802C8-62B6-4999-D4C0-67BCCDE81426}"/>
                    </a:ext>
                  </a:extLst>
                </p:cNvPr>
                <p:cNvSpPr>
                  <a:spLocks/>
                </p:cNvSpPr>
                <p:nvPr/>
              </p:nvSpPr>
              <p:spPr bwMode="auto">
                <a:xfrm>
                  <a:off x="4183" y="2520"/>
                  <a:ext cx="40" cy="23"/>
                </a:xfrm>
                <a:custGeom>
                  <a:avLst/>
                  <a:gdLst>
                    <a:gd name="T0" fmla="*/ 11 w 48"/>
                    <a:gd name="T1" fmla="*/ 12 h 28"/>
                    <a:gd name="T2" fmla="*/ 9 w 48"/>
                    <a:gd name="T3" fmla="*/ 11 h 28"/>
                    <a:gd name="T4" fmla="*/ 8 w 48"/>
                    <a:gd name="T5" fmla="*/ 10 h 28"/>
                    <a:gd name="T6" fmla="*/ 9 w 48"/>
                    <a:gd name="T7" fmla="*/ 8 h 28"/>
                    <a:gd name="T8" fmla="*/ 9 w 48"/>
                    <a:gd name="T9" fmla="*/ 7 h 28"/>
                    <a:gd name="T10" fmla="*/ 11 w 48"/>
                    <a:gd name="T11" fmla="*/ 6 h 28"/>
                    <a:gd name="T12" fmla="*/ 13 w 48"/>
                    <a:gd name="T13" fmla="*/ 5 h 28"/>
                    <a:gd name="T14" fmla="*/ 15 w 48"/>
                    <a:gd name="T15" fmla="*/ 3 h 28"/>
                    <a:gd name="T16" fmla="*/ 18 w 48"/>
                    <a:gd name="T17" fmla="*/ 2 h 28"/>
                    <a:gd name="T18" fmla="*/ 20 w 48"/>
                    <a:gd name="T19" fmla="*/ 2 h 28"/>
                    <a:gd name="T20" fmla="*/ 23 w 48"/>
                    <a:gd name="T21" fmla="*/ 1 h 28"/>
                    <a:gd name="T22" fmla="*/ 23 w 48"/>
                    <a:gd name="T23" fmla="*/ 1 h 28"/>
                    <a:gd name="T24" fmla="*/ 22 w 48"/>
                    <a:gd name="T25" fmla="*/ 1 h 28"/>
                    <a:gd name="T26" fmla="*/ 19 w 48"/>
                    <a:gd name="T27" fmla="*/ 1 h 28"/>
                    <a:gd name="T28" fmla="*/ 19 w 48"/>
                    <a:gd name="T29" fmla="*/ 1 h 28"/>
                    <a:gd name="T30" fmla="*/ 18 w 48"/>
                    <a:gd name="T31" fmla="*/ 1 h 28"/>
                    <a:gd name="T32" fmla="*/ 16 w 48"/>
                    <a:gd name="T33" fmla="*/ 2 h 28"/>
                    <a:gd name="T34" fmla="*/ 13 w 48"/>
                    <a:gd name="T35" fmla="*/ 2 h 28"/>
                    <a:gd name="T36" fmla="*/ 11 w 48"/>
                    <a:gd name="T37" fmla="*/ 2 h 28"/>
                    <a:gd name="T38" fmla="*/ 8 w 48"/>
                    <a:gd name="T39" fmla="*/ 3 h 28"/>
                    <a:gd name="T40" fmla="*/ 6 w 48"/>
                    <a:gd name="T41" fmla="*/ 5 h 28"/>
                    <a:gd name="T42" fmla="*/ 4 w 48"/>
                    <a:gd name="T43" fmla="*/ 6 h 28"/>
                    <a:gd name="T44" fmla="*/ 3 w 48"/>
                    <a:gd name="T45" fmla="*/ 7 h 28"/>
                    <a:gd name="T46" fmla="*/ 3 w 48"/>
                    <a:gd name="T47" fmla="*/ 8 h 28"/>
                    <a:gd name="T48" fmla="*/ 3 w 48"/>
                    <a:gd name="T49" fmla="*/ 10 h 28"/>
                    <a:gd name="T50" fmla="*/ 3 w 48"/>
                    <a:gd name="T51" fmla="*/ 11 h 28"/>
                    <a:gd name="T52" fmla="*/ 3 w 48"/>
                    <a:gd name="T53" fmla="*/ 12 h 28"/>
                    <a:gd name="T54" fmla="*/ 5 w 48"/>
                    <a:gd name="T55" fmla="*/ 12 h 28"/>
                    <a:gd name="T56" fmla="*/ 6 w 48"/>
                    <a:gd name="T57" fmla="*/ 12 h 28"/>
                    <a:gd name="T58" fmla="*/ 7 w 48"/>
                    <a:gd name="T59" fmla="*/ 12 h 28"/>
                    <a:gd name="T60" fmla="*/ 8 w 48"/>
                    <a:gd name="T61" fmla="*/ 12 h 28"/>
                    <a:gd name="T62" fmla="*/ 11 w 48"/>
                    <a:gd name="T63" fmla="*/ 12 h 28"/>
                    <a:gd name="T64" fmla="*/ 11 w 48"/>
                    <a:gd name="T65" fmla="*/ 12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28">
                      <a:moveTo>
                        <a:pt x="21" y="26"/>
                      </a:moveTo>
                      <a:cubicBezTo>
                        <a:pt x="22" y="24"/>
                        <a:pt x="16" y="25"/>
                        <a:pt x="18" y="23"/>
                      </a:cubicBezTo>
                      <a:cubicBezTo>
                        <a:pt x="19" y="22"/>
                        <a:pt x="14" y="22"/>
                        <a:pt x="17" y="21"/>
                      </a:cubicBezTo>
                      <a:cubicBezTo>
                        <a:pt x="19" y="20"/>
                        <a:pt x="16" y="19"/>
                        <a:pt x="18" y="18"/>
                      </a:cubicBezTo>
                      <a:cubicBezTo>
                        <a:pt x="19" y="18"/>
                        <a:pt x="17" y="17"/>
                        <a:pt x="19" y="16"/>
                      </a:cubicBezTo>
                      <a:cubicBezTo>
                        <a:pt x="21" y="15"/>
                        <a:pt x="20" y="14"/>
                        <a:pt x="22" y="13"/>
                      </a:cubicBezTo>
                      <a:cubicBezTo>
                        <a:pt x="24" y="12"/>
                        <a:pt x="23" y="11"/>
                        <a:pt x="26" y="10"/>
                      </a:cubicBezTo>
                      <a:cubicBezTo>
                        <a:pt x="28" y="9"/>
                        <a:pt x="28" y="8"/>
                        <a:pt x="31" y="7"/>
                      </a:cubicBezTo>
                      <a:cubicBezTo>
                        <a:pt x="33" y="7"/>
                        <a:pt x="35" y="5"/>
                        <a:pt x="37" y="5"/>
                      </a:cubicBezTo>
                      <a:cubicBezTo>
                        <a:pt x="39" y="4"/>
                        <a:pt x="41" y="3"/>
                        <a:pt x="42" y="3"/>
                      </a:cubicBezTo>
                      <a:cubicBezTo>
                        <a:pt x="44" y="3"/>
                        <a:pt x="46" y="2"/>
                        <a:pt x="48" y="1"/>
                      </a:cubicBezTo>
                      <a:cubicBezTo>
                        <a:pt x="47" y="1"/>
                        <a:pt x="47" y="1"/>
                        <a:pt x="47" y="1"/>
                      </a:cubicBezTo>
                      <a:cubicBezTo>
                        <a:pt x="47" y="0"/>
                        <a:pt x="46" y="1"/>
                        <a:pt x="44" y="1"/>
                      </a:cubicBezTo>
                      <a:cubicBezTo>
                        <a:pt x="43" y="1"/>
                        <a:pt x="42" y="1"/>
                        <a:pt x="41" y="1"/>
                      </a:cubicBezTo>
                      <a:cubicBezTo>
                        <a:pt x="41" y="0"/>
                        <a:pt x="40" y="1"/>
                        <a:pt x="39" y="1"/>
                      </a:cubicBezTo>
                      <a:cubicBezTo>
                        <a:pt x="38" y="1"/>
                        <a:pt x="37" y="1"/>
                        <a:pt x="36" y="1"/>
                      </a:cubicBezTo>
                      <a:cubicBezTo>
                        <a:pt x="36" y="1"/>
                        <a:pt x="34" y="1"/>
                        <a:pt x="33" y="2"/>
                      </a:cubicBezTo>
                      <a:cubicBezTo>
                        <a:pt x="31" y="2"/>
                        <a:pt x="30" y="3"/>
                        <a:pt x="28" y="3"/>
                      </a:cubicBezTo>
                      <a:cubicBezTo>
                        <a:pt x="27" y="3"/>
                        <a:pt x="25" y="4"/>
                        <a:pt x="23" y="4"/>
                      </a:cubicBezTo>
                      <a:cubicBezTo>
                        <a:pt x="21" y="5"/>
                        <a:pt x="19" y="7"/>
                        <a:pt x="17" y="7"/>
                      </a:cubicBezTo>
                      <a:cubicBezTo>
                        <a:pt x="14" y="8"/>
                        <a:pt x="14" y="9"/>
                        <a:pt x="12" y="10"/>
                      </a:cubicBezTo>
                      <a:cubicBezTo>
                        <a:pt x="10" y="11"/>
                        <a:pt x="10" y="12"/>
                        <a:pt x="8" y="13"/>
                      </a:cubicBezTo>
                      <a:cubicBezTo>
                        <a:pt x="6" y="14"/>
                        <a:pt x="7" y="15"/>
                        <a:pt x="6" y="16"/>
                      </a:cubicBezTo>
                      <a:cubicBezTo>
                        <a:pt x="3" y="17"/>
                        <a:pt x="6" y="18"/>
                        <a:pt x="4" y="18"/>
                      </a:cubicBezTo>
                      <a:cubicBezTo>
                        <a:pt x="2" y="19"/>
                        <a:pt x="5" y="20"/>
                        <a:pt x="4" y="21"/>
                      </a:cubicBezTo>
                      <a:cubicBezTo>
                        <a:pt x="0" y="22"/>
                        <a:pt x="5" y="22"/>
                        <a:pt x="4" y="23"/>
                      </a:cubicBezTo>
                      <a:cubicBezTo>
                        <a:pt x="2" y="25"/>
                        <a:pt x="8" y="24"/>
                        <a:pt x="7" y="26"/>
                      </a:cubicBezTo>
                      <a:cubicBezTo>
                        <a:pt x="7" y="26"/>
                        <a:pt x="8" y="26"/>
                        <a:pt x="9" y="26"/>
                      </a:cubicBezTo>
                      <a:cubicBezTo>
                        <a:pt x="10" y="26"/>
                        <a:pt x="11" y="26"/>
                        <a:pt x="11" y="27"/>
                      </a:cubicBezTo>
                      <a:cubicBezTo>
                        <a:pt x="11" y="27"/>
                        <a:pt x="12" y="27"/>
                        <a:pt x="14" y="27"/>
                      </a:cubicBezTo>
                      <a:cubicBezTo>
                        <a:pt x="15" y="27"/>
                        <a:pt x="17" y="26"/>
                        <a:pt x="17" y="27"/>
                      </a:cubicBezTo>
                      <a:cubicBezTo>
                        <a:pt x="17" y="28"/>
                        <a:pt x="20" y="26"/>
                        <a:pt x="21" y="26"/>
                      </a:cubicBezTo>
                      <a:cubicBezTo>
                        <a:pt x="21" y="26"/>
                        <a:pt x="21" y="26"/>
                        <a:pt x="21" y="26"/>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2" name="Freeform 9803">
                  <a:extLst>
                    <a:ext uri="{FF2B5EF4-FFF2-40B4-BE49-F238E27FC236}">
                      <a16:creationId xmlns:a16="http://schemas.microsoft.com/office/drawing/2014/main" id="{825CCDC3-8AF8-CDD0-A1EA-B7687C23D7ED}"/>
                    </a:ext>
                  </a:extLst>
                </p:cNvPr>
                <p:cNvSpPr>
                  <a:spLocks/>
                </p:cNvSpPr>
                <p:nvPr/>
              </p:nvSpPr>
              <p:spPr bwMode="auto">
                <a:xfrm>
                  <a:off x="4183" y="2523"/>
                  <a:ext cx="21" cy="20"/>
                </a:xfrm>
                <a:custGeom>
                  <a:avLst/>
                  <a:gdLst>
                    <a:gd name="T0" fmla="*/ 11 w 25"/>
                    <a:gd name="T1" fmla="*/ 11 h 24"/>
                    <a:gd name="T2" fmla="*/ 10 w 25"/>
                    <a:gd name="T3" fmla="*/ 11 h 24"/>
                    <a:gd name="T4" fmla="*/ 8 w 25"/>
                    <a:gd name="T5" fmla="*/ 11 h 24"/>
                    <a:gd name="T6" fmla="*/ 6 w 25"/>
                    <a:gd name="T7" fmla="*/ 10 h 24"/>
                    <a:gd name="T8" fmla="*/ 4 w 25"/>
                    <a:gd name="T9" fmla="*/ 8 h 24"/>
                    <a:gd name="T10" fmla="*/ 4 w 25"/>
                    <a:gd name="T11" fmla="*/ 8 h 24"/>
                    <a:gd name="T12" fmla="*/ 5 w 25"/>
                    <a:gd name="T13" fmla="*/ 7 h 24"/>
                    <a:gd name="T14" fmla="*/ 5 w 25"/>
                    <a:gd name="T15" fmla="*/ 5 h 24"/>
                    <a:gd name="T16" fmla="*/ 7 w 25"/>
                    <a:gd name="T17" fmla="*/ 3 h 24"/>
                    <a:gd name="T18" fmla="*/ 8 w 25"/>
                    <a:gd name="T19" fmla="*/ 3 h 24"/>
                    <a:gd name="T20" fmla="*/ 11 w 25"/>
                    <a:gd name="T21" fmla="*/ 1 h 24"/>
                    <a:gd name="T22" fmla="*/ 13 w 25"/>
                    <a:gd name="T23" fmla="*/ 0 h 24"/>
                    <a:gd name="T24" fmla="*/ 11 w 25"/>
                    <a:gd name="T25" fmla="*/ 0 h 24"/>
                    <a:gd name="T26" fmla="*/ 8 w 25"/>
                    <a:gd name="T27" fmla="*/ 3 h 24"/>
                    <a:gd name="T28" fmla="*/ 6 w 25"/>
                    <a:gd name="T29" fmla="*/ 3 h 24"/>
                    <a:gd name="T30" fmla="*/ 4 w 25"/>
                    <a:gd name="T31" fmla="*/ 5 h 24"/>
                    <a:gd name="T32" fmla="*/ 3 w 25"/>
                    <a:gd name="T33" fmla="*/ 6 h 24"/>
                    <a:gd name="T34" fmla="*/ 3 w 25"/>
                    <a:gd name="T35" fmla="*/ 7 h 24"/>
                    <a:gd name="T36" fmla="*/ 3 w 25"/>
                    <a:gd name="T37" fmla="*/ 8 h 24"/>
                    <a:gd name="T38" fmla="*/ 3 w 25"/>
                    <a:gd name="T39" fmla="*/ 9 h 24"/>
                    <a:gd name="T40" fmla="*/ 3 w 25"/>
                    <a:gd name="T41" fmla="*/ 11 h 24"/>
                    <a:gd name="T42" fmla="*/ 6 w 25"/>
                    <a:gd name="T43" fmla="*/ 11 h 24"/>
                    <a:gd name="T44" fmla="*/ 8 w 25"/>
                    <a:gd name="T45" fmla="*/ 11 h 24"/>
                    <a:gd name="T46" fmla="*/ 11 w 25"/>
                    <a:gd name="T47" fmla="*/ 1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4">
                      <a:moveTo>
                        <a:pt x="21" y="22"/>
                      </a:moveTo>
                      <a:cubicBezTo>
                        <a:pt x="21" y="21"/>
                        <a:pt x="21" y="21"/>
                        <a:pt x="20" y="21"/>
                      </a:cubicBezTo>
                      <a:cubicBezTo>
                        <a:pt x="19" y="21"/>
                        <a:pt x="15" y="22"/>
                        <a:pt x="15" y="21"/>
                      </a:cubicBezTo>
                      <a:cubicBezTo>
                        <a:pt x="16" y="20"/>
                        <a:pt x="11" y="21"/>
                        <a:pt x="12" y="20"/>
                      </a:cubicBezTo>
                      <a:cubicBezTo>
                        <a:pt x="12" y="18"/>
                        <a:pt x="7" y="19"/>
                        <a:pt x="8" y="17"/>
                      </a:cubicBezTo>
                      <a:cubicBezTo>
                        <a:pt x="9" y="16"/>
                        <a:pt x="5" y="16"/>
                        <a:pt x="8" y="15"/>
                      </a:cubicBezTo>
                      <a:cubicBezTo>
                        <a:pt x="9" y="14"/>
                        <a:pt x="6" y="14"/>
                        <a:pt x="9" y="13"/>
                      </a:cubicBezTo>
                      <a:cubicBezTo>
                        <a:pt x="10" y="12"/>
                        <a:pt x="8" y="11"/>
                        <a:pt x="10" y="10"/>
                      </a:cubicBezTo>
                      <a:cubicBezTo>
                        <a:pt x="12" y="9"/>
                        <a:pt x="10" y="8"/>
                        <a:pt x="13" y="7"/>
                      </a:cubicBezTo>
                      <a:cubicBezTo>
                        <a:pt x="15" y="6"/>
                        <a:pt x="14" y="5"/>
                        <a:pt x="17" y="4"/>
                      </a:cubicBezTo>
                      <a:cubicBezTo>
                        <a:pt x="19" y="4"/>
                        <a:pt x="19" y="2"/>
                        <a:pt x="22" y="1"/>
                      </a:cubicBezTo>
                      <a:cubicBezTo>
                        <a:pt x="23" y="1"/>
                        <a:pt x="24" y="1"/>
                        <a:pt x="25" y="0"/>
                      </a:cubicBezTo>
                      <a:cubicBezTo>
                        <a:pt x="25" y="0"/>
                        <a:pt x="24" y="0"/>
                        <a:pt x="23" y="0"/>
                      </a:cubicBezTo>
                      <a:cubicBezTo>
                        <a:pt x="21" y="1"/>
                        <a:pt x="19" y="3"/>
                        <a:pt x="17" y="3"/>
                      </a:cubicBezTo>
                      <a:cubicBezTo>
                        <a:pt x="14" y="4"/>
                        <a:pt x="14" y="5"/>
                        <a:pt x="12" y="6"/>
                      </a:cubicBezTo>
                      <a:cubicBezTo>
                        <a:pt x="10" y="7"/>
                        <a:pt x="10" y="8"/>
                        <a:pt x="8" y="9"/>
                      </a:cubicBezTo>
                      <a:cubicBezTo>
                        <a:pt x="6" y="10"/>
                        <a:pt x="7" y="11"/>
                        <a:pt x="6" y="12"/>
                      </a:cubicBezTo>
                      <a:cubicBezTo>
                        <a:pt x="3" y="13"/>
                        <a:pt x="6" y="14"/>
                        <a:pt x="4" y="14"/>
                      </a:cubicBezTo>
                      <a:cubicBezTo>
                        <a:pt x="2" y="15"/>
                        <a:pt x="5" y="16"/>
                        <a:pt x="4" y="17"/>
                      </a:cubicBezTo>
                      <a:cubicBezTo>
                        <a:pt x="0" y="18"/>
                        <a:pt x="5" y="18"/>
                        <a:pt x="4" y="19"/>
                      </a:cubicBezTo>
                      <a:cubicBezTo>
                        <a:pt x="2" y="21"/>
                        <a:pt x="8" y="20"/>
                        <a:pt x="7" y="22"/>
                      </a:cubicBezTo>
                      <a:cubicBezTo>
                        <a:pt x="6" y="23"/>
                        <a:pt x="11" y="22"/>
                        <a:pt x="11" y="23"/>
                      </a:cubicBezTo>
                      <a:cubicBezTo>
                        <a:pt x="11" y="24"/>
                        <a:pt x="17" y="22"/>
                        <a:pt x="17" y="23"/>
                      </a:cubicBezTo>
                      <a:cubicBezTo>
                        <a:pt x="17" y="24"/>
                        <a:pt x="20" y="22"/>
                        <a:pt x="21" y="22"/>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3" name="Freeform 9804">
                  <a:extLst>
                    <a:ext uri="{FF2B5EF4-FFF2-40B4-BE49-F238E27FC236}">
                      <a16:creationId xmlns:a16="http://schemas.microsoft.com/office/drawing/2014/main" id="{B74A17B3-BF39-1421-3DBA-2C8C89388F29}"/>
                    </a:ext>
                  </a:extLst>
                </p:cNvPr>
                <p:cNvSpPr>
                  <a:spLocks/>
                </p:cNvSpPr>
                <p:nvPr/>
              </p:nvSpPr>
              <p:spPr bwMode="auto">
                <a:xfrm>
                  <a:off x="4212" y="2524"/>
                  <a:ext cx="3" cy="2"/>
                </a:xfrm>
                <a:custGeom>
                  <a:avLst/>
                  <a:gdLst>
                    <a:gd name="T0" fmla="*/ 2 w 4"/>
                    <a:gd name="T1" fmla="*/ 0 h 2"/>
                    <a:gd name="T2" fmla="*/ 0 w 4"/>
                    <a:gd name="T3" fmla="*/ 2 h 2"/>
                    <a:gd name="T4" fmla="*/ 1 w 4"/>
                    <a:gd name="T5" fmla="*/ 2 h 2"/>
                    <a:gd name="T6" fmla="*/ 2 w 4"/>
                    <a:gd name="T7" fmla="*/ 0 h 2"/>
                    <a:gd name="T8" fmla="*/ 2 w 4"/>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3" y="0"/>
                      </a:moveTo>
                      <a:cubicBezTo>
                        <a:pt x="4" y="1"/>
                        <a:pt x="1" y="2"/>
                        <a:pt x="0" y="2"/>
                      </a:cubicBezTo>
                      <a:cubicBezTo>
                        <a:pt x="0" y="2"/>
                        <a:pt x="1" y="2"/>
                        <a:pt x="1" y="2"/>
                      </a:cubicBezTo>
                      <a:cubicBezTo>
                        <a:pt x="3" y="2"/>
                        <a:pt x="3" y="1"/>
                        <a:pt x="4"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4" name="Freeform 9805">
                  <a:extLst>
                    <a:ext uri="{FF2B5EF4-FFF2-40B4-BE49-F238E27FC236}">
                      <a16:creationId xmlns:a16="http://schemas.microsoft.com/office/drawing/2014/main" id="{0159D25B-10DD-E647-F105-1FA6A1C22730}"/>
                    </a:ext>
                  </a:extLst>
                </p:cNvPr>
                <p:cNvSpPr>
                  <a:spLocks/>
                </p:cNvSpPr>
                <p:nvPr/>
              </p:nvSpPr>
              <p:spPr bwMode="auto">
                <a:xfrm>
                  <a:off x="4217" y="2524"/>
                  <a:ext cx="3" cy="3"/>
                </a:xfrm>
                <a:custGeom>
                  <a:avLst/>
                  <a:gdLst>
                    <a:gd name="T0" fmla="*/ 2 w 4"/>
                    <a:gd name="T1" fmla="*/ 0 h 3"/>
                    <a:gd name="T2" fmla="*/ 1 w 4"/>
                    <a:gd name="T3" fmla="*/ 3 h 3"/>
                    <a:gd name="T4" fmla="*/ 2 w 4"/>
                    <a:gd name="T5" fmla="*/ 1 h 3"/>
                    <a:gd name="T6" fmla="*/ 2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0"/>
                      </a:moveTo>
                      <a:cubicBezTo>
                        <a:pt x="2" y="0"/>
                        <a:pt x="0" y="2"/>
                        <a:pt x="1" y="3"/>
                      </a:cubicBezTo>
                      <a:cubicBezTo>
                        <a:pt x="2" y="2"/>
                        <a:pt x="3" y="1"/>
                        <a:pt x="4" y="1"/>
                      </a:cubicBezTo>
                      <a:cubicBezTo>
                        <a:pt x="4" y="0"/>
                        <a:pt x="4"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5" name="Freeform 9806">
                  <a:extLst>
                    <a:ext uri="{FF2B5EF4-FFF2-40B4-BE49-F238E27FC236}">
                      <a16:creationId xmlns:a16="http://schemas.microsoft.com/office/drawing/2014/main" id="{906A74BF-C35B-47E1-520E-7CE98EF24685}"/>
                    </a:ext>
                  </a:extLst>
                </p:cNvPr>
                <p:cNvSpPr>
                  <a:spLocks/>
                </p:cNvSpPr>
                <p:nvPr/>
              </p:nvSpPr>
              <p:spPr bwMode="auto">
                <a:xfrm>
                  <a:off x="4209" y="2528"/>
                  <a:ext cx="5" cy="2"/>
                </a:xfrm>
                <a:custGeom>
                  <a:avLst/>
                  <a:gdLst>
                    <a:gd name="T0" fmla="*/ 3 w 5"/>
                    <a:gd name="T1" fmla="*/ 1 h 3"/>
                    <a:gd name="T2" fmla="*/ 4 w 5"/>
                    <a:gd name="T3" fmla="*/ 1 h 3"/>
                    <a:gd name="T4" fmla="*/ 0 w 5"/>
                    <a:gd name="T5" fmla="*/ 1 h 3"/>
                    <a:gd name="T6" fmla="*/ 3 w 5"/>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3" y="1"/>
                      </a:moveTo>
                      <a:cubicBezTo>
                        <a:pt x="4" y="0"/>
                        <a:pt x="4" y="1"/>
                        <a:pt x="4" y="2"/>
                      </a:cubicBezTo>
                      <a:cubicBezTo>
                        <a:pt x="3" y="2"/>
                        <a:pt x="1" y="3"/>
                        <a:pt x="0" y="3"/>
                      </a:cubicBezTo>
                      <a:cubicBezTo>
                        <a:pt x="1" y="3"/>
                        <a:pt x="5" y="1"/>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6" name="Freeform 9807">
                  <a:extLst>
                    <a:ext uri="{FF2B5EF4-FFF2-40B4-BE49-F238E27FC236}">
                      <a16:creationId xmlns:a16="http://schemas.microsoft.com/office/drawing/2014/main" id="{A8E91CA7-2C26-5753-7B32-1AB89F03213A}"/>
                    </a:ext>
                  </a:extLst>
                </p:cNvPr>
                <p:cNvSpPr>
                  <a:spLocks/>
                </p:cNvSpPr>
                <p:nvPr/>
              </p:nvSpPr>
              <p:spPr bwMode="auto">
                <a:xfrm>
                  <a:off x="4215" y="2528"/>
                  <a:ext cx="6" cy="3"/>
                </a:xfrm>
                <a:custGeom>
                  <a:avLst/>
                  <a:gdLst>
                    <a:gd name="T0" fmla="*/ 3 w 7"/>
                    <a:gd name="T1" fmla="*/ 0 h 3"/>
                    <a:gd name="T2" fmla="*/ 3 w 7"/>
                    <a:gd name="T3" fmla="*/ 1 h 3"/>
                    <a:gd name="T4" fmla="*/ 1 w 7"/>
                    <a:gd name="T5" fmla="*/ 3 h 3"/>
                    <a:gd name="T6" fmla="*/ 3 w 7"/>
                    <a:gd name="T7" fmla="*/ 2 h 3"/>
                    <a:gd name="T8" fmla="*/ 3 w 7"/>
                    <a:gd name="T9" fmla="*/ 0 h 3"/>
                    <a:gd name="T10" fmla="*/ 3 w 7"/>
                    <a:gd name="T11" fmla="*/ 0 h 3"/>
                    <a:gd name="T12" fmla="*/ 3 w 7"/>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3">
                      <a:moveTo>
                        <a:pt x="7" y="0"/>
                      </a:moveTo>
                      <a:cubicBezTo>
                        <a:pt x="6" y="0"/>
                        <a:pt x="5" y="0"/>
                        <a:pt x="4" y="1"/>
                      </a:cubicBezTo>
                      <a:cubicBezTo>
                        <a:pt x="3" y="1"/>
                        <a:pt x="0" y="3"/>
                        <a:pt x="1" y="3"/>
                      </a:cubicBezTo>
                      <a:cubicBezTo>
                        <a:pt x="2" y="3"/>
                        <a:pt x="2" y="2"/>
                        <a:pt x="3" y="2"/>
                      </a:cubicBezTo>
                      <a:cubicBezTo>
                        <a:pt x="4" y="1"/>
                        <a:pt x="6" y="0"/>
                        <a:pt x="7" y="0"/>
                      </a:cubicBezTo>
                      <a:cubicBezTo>
                        <a:pt x="7" y="0"/>
                        <a:pt x="7" y="0"/>
                        <a:pt x="7" y="0"/>
                      </a:cubicBezTo>
                      <a:cubicBezTo>
                        <a:pt x="7" y="0"/>
                        <a:pt x="7" y="0"/>
                        <a:pt x="7"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7" name="Freeform 9808">
                  <a:extLst>
                    <a:ext uri="{FF2B5EF4-FFF2-40B4-BE49-F238E27FC236}">
                      <a16:creationId xmlns:a16="http://schemas.microsoft.com/office/drawing/2014/main" id="{DB7A086B-5389-D01C-F8F1-867A48E186D4}"/>
                    </a:ext>
                  </a:extLst>
                </p:cNvPr>
                <p:cNvSpPr>
                  <a:spLocks/>
                </p:cNvSpPr>
                <p:nvPr/>
              </p:nvSpPr>
              <p:spPr bwMode="auto">
                <a:xfrm>
                  <a:off x="4221" y="2524"/>
                  <a:ext cx="3" cy="3"/>
                </a:xfrm>
                <a:custGeom>
                  <a:avLst/>
                  <a:gdLst>
                    <a:gd name="T0" fmla="*/ 2 w 4"/>
                    <a:gd name="T1" fmla="*/ 1 h 3"/>
                    <a:gd name="T2" fmla="*/ 0 w 4"/>
                    <a:gd name="T3" fmla="*/ 3 h 3"/>
                    <a:gd name="T4" fmla="*/ 2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2" y="1"/>
                      </a:moveTo>
                      <a:cubicBezTo>
                        <a:pt x="4" y="0"/>
                        <a:pt x="2" y="3"/>
                        <a:pt x="0" y="3"/>
                      </a:cubicBezTo>
                      <a:cubicBezTo>
                        <a:pt x="1" y="3"/>
                        <a:pt x="3"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8" name="Freeform 9809">
                  <a:extLst>
                    <a:ext uri="{FF2B5EF4-FFF2-40B4-BE49-F238E27FC236}">
                      <a16:creationId xmlns:a16="http://schemas.microsoft.com/office/drawing/2014/main" id="{409D3A83-CBE9-32D3-C193-EA135D02F09E}"/>
                    </a:ext>
                  </a:extLst>
                </p:cNvPr>
                <p:cNvSpPr>
                  <a:spLocks/>
                </p:cNvSpPr>
                <p:nvPr/>
              </p:nvSpPr>
              <p:spPr bwMode="auto">
                <a:xfrm>
                  <a:off x="4199" y="2531"/>
                  <a:ext cx="5" cy="3"/>
                </a:xfrm>
                <a:custGeom>
                  <a:avLst/>
                  <a:gdLst>
                    <a:gd name="T0" fmla="*/ 2 w 7"/>
                    <a:gd name="T1" fmla="*/ 1 h 4"/>
                    <a:gd name="T2" fmla="*/ 1 w 7"/>
                    <a:gd name="T3" fmla="*/ 2 h 4"/>
                    <a:gd name="T4" fmla="*/ 2 w 7"/>
                    <a:gd name="T5" fmla="*/ 1 h 4"/>
                    <a:gd name="T6" fmla="*/ 0 60000 65536"/>
                    <a:gd name="T7" fmla="*/ 0 60000 65536"/>
                    <a:gd name="T8" fmla="*/ 0 60000 65536"/>
                  </a:gdLst>
                  <a:ahLst/>
                  <a:cxnLst>
                    <a:cxn ang="T6">
                      <a:pos x="T0" y="T1"/>
                    </a:cxn>
                    <a:cxn ang="T7">
                      <a:pos x="T2" y="T3"/>
                    </a:cxn>
                    <a:cxn ang="T8">
                      <a:pos x="T4" y="T5"/>
                    </a:cxn>
                  </a:cxnLst>
                  <a:rect l="0" t="0" r="r" b="b"/>
                  <a:pathLst>
                    <a:path w="7" h="4">
                      <a:moveTo>
                        <a:pt x="7" y="1"/>
                      </a:moveTo>
                      <a:cubicBezTo>
                        <a:pt x="7" y="0"/>
                        <a:pt x="0" y="4"/>
                        <a:pt x="4" y="4"/>
                      </a:cubicBezTo>
                      <a:cubicBezTo>
                        <a:pt x="4" y="3"/>
                        <a:pt x="5" y="1"/>
                        <a:pt x="7"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29" name="Freeform 9810">
                  <a:extLst>
                    <a:ext uri="{FF2B5EF4-FFF2-40B4-BE49-F238E27FC236}">
                      <a16:creationId xmlns:a16="http://schemas.microsoft.com/office/drawing/2014/main" id="{89A3B065-3178-356B-D4FE-0688C040C1B8}"/>
                    </a:ext>
                  </a:extLst>
                </p:cNvPr>
                <p:cNvSpPr>
                  <a:spLocks/>
                </p:cNvSpPr>
                <p:nvPr/>
              </p:nvSpPr>
              <p:spPr bwMode="auto">
                <a:xfrm>
                  <a:off x="4206" y="2533"/>
                  <a:ext cx="6" cy="2"/>
                </a:xfrm>
                <a:custGeom>
                  <a:avLst/>
                  <a:gdLst>
                    <a:gd name="T0" fmla="*/ 3 w 7"/>
                    <a:gd name="T1" fmla="*/ 0 h 2"/>
                    <a:gd name="T2" fmla="*/ 0 w 7"/>
                    <a:gd name="T3" fmla="*/ 2 h 2"/>
                    <a:gd name="T4" fmla="*/ 2 w 7"/>
                    <a:gd name="T5" fmla="*/ 1 h 2"/>
                    <a:gd name="T6" fmla="*/ 3 w 7"/>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2">
                      <a:moveTo>
                        <a:pt x="4" y="0"/>
                      </a:moveTo>
                      <a:cubicBezTo>
                        <a:pt x="7" y="0"/>
                        <a:pt x="1" y="2"/>
                        <a:pt x="0" y="2"/>
                      </a:cubicBezTo>
                      <a:cubicBezTo>
                        <a:pt x="0" y="2"/>
                        <a:pt x="1" y="1"/>
                        <a:pt x="2" y="1"/>
                      </a:cubicBezTo>
                      <a:cubicBezTo>
                        <a:pt x="3" y="1"/>
                        <a:pt x="3"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0" name="Freeform 9811">
                  <a:extLst>
                    <a:ext uri="{FF2B5EF4-FFF2-40B4-BE49-F238E27FC236}">
                      <a16:creationId xmlns:a16="http://schemas.microsoft.com/office/drawing/2014/main" id="{2ED4ADEA-BA89-C2A8-8037-B4F620EFB3B0}"/>
                    </a:ext>
                  </a:extLst>
                </p:cNvPr>
                <p:cNvSpPr>
                  <a:spLocks/>
                </p:cNvSpPr>
                <p:nvPr/>
              </p:nvSpPr>
              <p:spPr bwMode="auto">
                <a:xfrm>
                  <a:off x="4214" y="2533"/>
                  <a:ext cx="4" cy="3"/>
                </a:xfrm>
                <a:custGeom>
                  <a:avLst/>
                  <a:gdLst>
                    <a:gd name="T0" fmla="*/ 2 w 5"/>
                    <a:gd name="T1" fmla="*/ 0 h 4"/>
                    <a:gd name="T2" fmla="*/ 1 w 5"/>
                    <a:gd name="T3" fmla="*/ 2 h 4"/>
                    <a:gd name="T4" fmla="*/ 2 w 5"/>
                    <a:gd name="T5" fmla="*/ 1 h 4"/>
                    <a:gd name="T6" fmla="*/ 2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5" y="0"/>
                      </a:moveTo>
                      <a:cubicBezTo>
                        <a:pt x="3" y="1"/>
                        <a:pt x="0" y="3"/>
                        <a:pt x="1" y="4"/>
                      </a:cubicBezTo>
                      <a:cubicBezTo>
                        <a:pt x="1" y="3"/>
                        <a:pt x="4" y="2"/>
                        <a:pt x="4" y="1"/>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1" name="Freeform 9812">
                  <a:extLst>
                    <a:ext uri="{FF2B5EF4-FFF2-40B4-BE49-F238E27FC236}">
                      <a16:creationId xmlns:a16="http://schemas.microsoft.com/office/drawing/2014/main" id="{4EB106DB-2BBB-4661-D06B-5AABF08F8751}"/>
                    </a:ext>
                  </a:extLst>
                </p:cNvPr>
                <p:cNvSpPr>
                  <a:spLocks/>
                </p:cNvSpPr>
                <p:nvPr/>
              </p:nvSpPr>
              <p:spPr bwMode="auto">
                <a:xfrm>
                  <a:off x="4220" y="2529"/>
                  <a:ext cx="4" cy="3"/>
                </a:xfrm>
                <a:custGeom>
                  <a:avLst/>
                  <a:gdLst>
                    <a:gd name="T0" fmla="*/ 3 w 4"/>
                    <a:gd name="T1" fmla="*/ 0 h 3"/>
                    <a:gd name="T2" fmla="*/ 0 w 4"/>
                    <a:gd name="T3" fmla="*/ 3 h 3"/>
                    <a:gd name="T4" fmla="*/ 3 w 4"/>
                    <a:gd name="T5" fmla="*/ 1 h 3"/>
                    <a:gd name="T6" fmla="*/ 3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3" y="0"/>
                      </a:moveTo>
                      <a:cubicBezTo>
                        <a:pt x="4" y="1"/>
                        <a:pt x="2" y="2"/>
                        <a:pt x="0" y="3"/>
                      </a:cubicBezTo>
                      <a:cubicBezTo>
                        <a:pt x="1" y="2"/>
                        <a:pt x="3" y="1"/>
                        <a:pt x="3" y="1"/>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2" name="Freeform 9813">
                  <a:extLst>
                    <a:ext uri="{FF2B5EF4-FFF2-40B4-BE49-F238E27FC236}">
                      <a16:creationId xmlns:a16="http://schemas.microsoft.com/office/drawing/2014/main" id="{EABE19E4-84C9-461D-D72C-88C8F4C3FF34}"/>
                    </a:ext>
                  </a:extLst>
                </p:cNvPr>
                <p:cNvSpPr>
                  <a:spLocks/>
                </p:cNvSpPr>
                <p:nvPr/>
              </p:nvSpPr>
              <p:spPr bwMode="auto">
                <a:xfrm>
                  <a:off x="4200" y="2536"/>
                  <a:ext cx="4" cy="2"/>
                </a:xfrm>
                <a:custGeom>
                  <a:avLst/>
                  <a:gdLst>
                    <a:gd name="T0" fmla="*/ 4 w 4"/>
                    <a:gd name="T1" fmla="*/ 0 h 3"/>
                    <a:gd name="T2" fmla="*/ 3 w 4"/>
                    <a:gd name="T3" fmla="*/ 1 h 3"/>
                    <a:gd name="T4" fmla="*/ 3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4" y="0"/>
                      </a:moveTo>
                      <a:cubicBezTo>
                        <a:pt x="2" y="0"/>
                        <a:pt x="0" y="3"/>
                        <a:pt x="3" y="2"/>
                      </a:cubicBezTo>
                      <a:cubicBezTo>
                        <a:pt x="2" y="1"/>
                        <a:pt x="1" y="1"/>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3" name="Freeform 9814">
                  <a:extLst>
                    <a:ext uri="{FF2B5EF4-FFF2-40B4-BE49-F238E27FC236}">
                      <a16:creationId xmlns:a16="http://schemas.microsoft.com/office/drawing/2014/main" id="{15479FF1-E8B4-7986-680C-05A9B0D2FF9B}"/>
                    </a:ext>
                  </a:extLst>
                </p:cNvPr>
                <p:cNvSpPr>
                  <a:spLocks/>
                </p:cNvSpPr>
                <p:nvPr/>
              </p:nvSpPr>
              <p:spPr bwMode="auto">
                <a:xfrm>
                  <a:off x="4204" y="2537"/>
                  <a:ext cx="5" cy="1"/>
                </a:xfrm>
                <a:custGeom>
                  <a:avLst/>
                  <a:gdLst>
                    <a:gd name="T0" fmla="*/ 3 w 6"/>
                    <a:gd name="T1" fmla="*/ 0 h 2"/>
                    <a:gd name="T2" fmla="*/ 0 w 6"/>
                    <a:gd name="T3" fmla="*/ 1 h 2"/>
                    <a:gd name="T4" fmla="*/ 3 w 6"/>
                    <a:gd name="T5" fmla="*/ 1 h 2"/>
                    <a:gd name="T6" fmla="*/ 3 w 6"/>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6" y="0"/>
                      </a:moveTo>
                      <a:cubicBezTo>
                        <a:pt x="6" y="0"/>
                        <a:pt x="2" y="2"/>
                        <a:pt x="0" y="2"/>
                      </a:cubicBezTo>
                      <a:cubicBezTo>
                        <a:pt x="1" y="2"/>
                        <a:pt x="2" y="2"/>
                        <a:pt x="3" y="2"/>
                      </a:cubicBezTo>
                      <a:cubicBezTo>
                        <a:pt x="5" y="2"/>
                        <a:pt x="5" y="1"/>
                        <a:pt x="6"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4" name="Freeform 9815">
                  <a:extLst>
                    <a:ext uri="{FF2B5EF4-FFF2-40B4-BE49-F238E27FC236}">
                      <a16:creationId xmlns:a16="http://schemas.microsoft.com/office/drawing/2014/main" id="{FCC67C38-9A41-BCBB-028A-CBEEE7FE8A8B}"/>
                    </a:ext>
                  </a:extLst>
                </p:cNvPr>
                <p:cNvSpPr>
                  <a:spLocks/>
                </p:cNvSpPr>
                <p:nvPr/>
              </p:nvSpPr>
              <p:spPr bwMode="auto">
                <a:xfrm>
                  <a:off x="4209" y="2538"/>
                  <a:ext cx="4" cy="1"/>
                </a:xfrm>
                <a:custGeom>
                  <a:avLst/>
                  <a:gdLst>
                    <a:gd name="T0" fmla="*/ 2 w 5"/>
                    <a:gd name="T1" fmla="*/ 0 h 2"/>
                    <a:gd name="T2" fmla="*/ 0 w 5"/>
                    <a:gd name="T3" fmla="*/ 1 h 2"/>
                    <a:gd name="T4" fmla="*/ 2 w 5"/>
                    <a:gd name="T5" fmla="*/ 0 h 2"/>
                    <a:gd name="T6" fmla="*/ 0 60000 65536"/>
                    <a:gd name="T7" fmla="*/ 0 60000 65536"/>
                    <a:gd name="T8" fmla="*/ 0 60000 65536"/>
                  </a:gdLst>
                  <a:ahLst/>
                  <a:cxnLst>
                    <a:cxn ang="T6">
                      <a:pos x="T0" y="T1"/>
                    </a:cxn>
                    <a:cxn ang="T7">
                      <a:pos x="T2" y="T3"/>
                    </a:cxn>
                    <a:cxn ang="T8">
                      <a:pos x="T4" y="T5"/>
                    </a:cxn>
                  </a:cxnLst>
                  <a:rect l="0" t="0" r="r" b="b"/>
                  <a:pathLst>
                    <a:path w="5" h="2">
                      <a:moveTo>
                        <a:pt x="5" y="0"/>
                      </a:moveTo>
                      <a:cubicBezTo>
                        <a:pt x="4" y="0"/>
                        <a:pt x="1" y="2"/>
                        <a:pt x="0" y="2"/>
                      </a:cubicBezTo>
                      <a:cubicBezTo>
                        <a:pt x="1" y="1"/>
                        <a:pt x="4" y="1"/>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5" name="Freeform 9816">
                  <a:extLst>
                    <a:ext uri="{FF2B5EF4-FFF2-40B4-BE49-F238E27FC236}">
                      <a16:creationId xmlns:a16="http://schemas.microsoft.com/office/drawing/2014/main" id="{3F16F6DE-AE9A-E592-6160-19507C7A4252}"/>
                    </a:ext>
                  </a:extLst>
                </p:cNvPr>
                <p:cNvSpPr>
                  <a:spLocks noEditPoints="1"/>
                </p:cNvSpPr>
                <p:nvPr/>
              </p:nvSpPr>
              <p:spPr bwMode="auto">
                <a:xfrm>
                  <a:off x="4084" y="2532"/>
                  <a:ext cx="42" cy="29"/>
                </a:xfrm>
                <a:custGeom>
                  <a:avLst/>
                  <a:gdLst>
                    <a:gd name="T0" fmla="*/ 21 w 51"/>
                    <a:gd name="T1" fmla="*/ 15 h 36"/>
                    <a:gd name="T2" fmla="*/ 21 w 51"/>
                    <a:gd name="T3" fmla="*/ 15 h 36"/>
                    <a:gd name="T4" fmla="*/ 20 w 51"/>
                    <a:gd name="T5" fmla="*/ 15 h 36"/>
                    <a:gd name="T6" fmla="*/ 20 w 51"/>
                    <a:gd name="T7" fmla="*/ 15 h 36"/>
                    <a:gd name="T8" fmla="*/ 20 w 51"/>
                    <a:gd name="T9" fmla="*/ 15 h 36"/>
                    <a:gd name="T10" fmla="*/ 20 w 51"/>
                    <a:gd name="T11" fmla="*/ 15 h 36"/>
                    <a:gd name="T12" fmla="*/ 21 w 51"/>
                    <a:gd name="T13" fmla="*/ 15 h 36"/>
                    <a:gd name="T14" fmla="*/ 18 w 51"/>
                    <a:gd name="T15" fmla="*/ 15 h 36"/>
                    <a:gd name="T16" fmla="*/ 21 w 51"/>
                    <a:gd name="T17" fmla="*/ 15 h 36"/>
                    <a:gd name="T18" fmla="*/ 21 w 51"/>
                    <a:gd name="T19" fmla="*/ 15 h 36"/>
                    <a:gd name="T20" fmla="*/ 19 w 51"/>
                    <a:gd name="T21" fmla="*/ 15 h 36"/>
                    <a:gd name="T22" fmla="*/ 20 w 51"/>
                    <a:gd name="T23" fmla="*/ 15 h 36"/>
                    <a:gd name="T24" fmla="*/ 18 w 51"/>
                    <a:gd name="T25" fmla="*/ 15 h 36"/>
                    <a:gd name="T26" fmla="*/ 17 w 51"/>
                    <a:gd name="T27" fmla="*/ 15 h 36"/>
                    <a:gd name="T28" fmla="*/ 22 w 51"/>
                    <a:gd name="T29" fmla="*/ 15 h 36"/>
                    <a:gd name="T30" fmla="*/ 22 w 51"/>
                    <a:gd name="T31" fmla="*/ 15 h 36"/>
                    <a:gd name="T32" fmla="*/ 22 w 51"/>
                    <a:gd name="T33" fmla="*/ 15 h 36"/>
                    <a:gd name="T34" fmla="*/ 22 w 51"/>
                    <a:gd name="T35" fmla="*/ 15 h 36"/>
                    <a:gd name="T36" fmla="*/ 22 w 51"/>
                    <a:gd name="T37" fmla="*/ 15 h 36"/>
                    <a:gd name="T38" fmla="*/ 23 w 51"/>
                    <a:gd name="T39" fmla="*/ 15 h 36"/>
                    <a:gd name="T40" fmla="*/ 23 w 51"/>
                    <a:gd name="T41" fmla="*/ 15 h 36"/>
                    <a:gd name="T42" fmla="*/ 23 w 51"/>
                    <a:gd name="T43" fmla="*/ 15 h 36"/>
                    <a:gd name="T44" fmla="*/ 23 w 51"/>
                    <a:gd name="T45" fmla="*/ 15 h 36"/>
                    <a:gd name="T46" fmla="*/ 24 w 51"/>
                    <a:gd name="T47" fmla="*/ 12 h 36"/>
                    <a:gd name="T48" fmla="*/ 24 w 51"/>
                    <a:gd name="T49" fmla="*/ 12 h 36"/>
                    <a:gd name="T50" fmla="*/ 13 w 51"/>
                    <a:gd name="T51" fmla="*/ 8 h 36"/>
                    <a:gd name="T52" fmla="*/ 13 w 51"/>
                    <a:gd name="T53" fmla="*/ 8 h 36"/>
                    <a:gd name="T54" fmla="*/ 15 w 51"/>
                    <a:gd name="T55" fmla="*/ 8 h 36"/>
                    <a:gd name="T56" fmla="*/ 7 w 51"/>
                    <a:gd name="T57" fmla="*/ 6 h 36"/>
                    <a:gd name="T58" fmla="*/ 8 w 51"/>
                    <a:gd name="T59" fmla="*/ 6 h 36"/>
                    <a:gd name="T60" fmla="*/ 12 w 51"/>
                    <a:gd name="T61" fmla="*/ 6 h 36"/>
                    <a:gd name="T62" fmla="*/ 12 w 51"/>
                    <a:gd name="T63" fmla="*/ 6 h 36"/>
                    <a:gd name="T64" fmla="*/ 15 w 51"/>
                    <a:gd name="T65" fmla="*/ 5 h 36"/>
                    <a:gd name="T66" fmla="*/ 13 w 51"/>
                    <a:gd name="T67" fmla="*/ 5 h 36"/>
                    <a:gd name="T68" fmla="*/ 4 w 51"/>
                    <a:gd name="T69" fmla="*/ 4 h 36"/>
                    <a:gd name="T70" fmla="*/ 13 w 51"/>
                    <a:gd name="T71" fmla="*/ 3 h 36"/>
                    <a:gd name="T72" fmla="*/ 13 w 51"/>
                    <a:gd name="T73" fmla="*/ 3 h 36"/>
                    <a:gd name="T74" fmla="*/ 11 w 51"/>
                    <a:gd name="T75" fmla="*/ 3 h 36"/>
                    <a:gd name="T76" fmla="*/ 5 w 51"/>
                    <a:gd name="T77" fmla="*/ 2 h 36"/>
                    <a:gd name="T78" fmla="*/ 8 w 51"/>
                    <a:gd name="T79" fmla="*/ 4 h 36"/>
                    <a:gd name="T80" fmla="*/ 4 w 51"/>
                    <a:gd name="T81" fmla="*/ 3 h 36"/>
                    <a:gd name="T82" fmla="*/ 2 w 51"/>
                    <a:gd name="T83" fmla="*/ 3 h 36"/>
                    <a:gd name="T84" fmla="*/ 5 w 51"/>
                    <a:gd name="T85" fmla="*/ 2 h 36"/>
                    <a:gd name="T86" fmla="*/ 2 w 51"/>
                    <a:gd name="T87" fmla="*/ 2 h 36"/>
                    <a:gd name="T88" fmla="*/ 1 w 51"/>
                    <a:gd name="T89" fmla="*/ 2 h 36"/>
                    <a:gd name="T90" fmla="*/ 8 w 51"/>
                    <a:gd name="T91" fmla="*/ 8 h 36"/>
                    <a:gd name="T92" fmla="*/ 15 w 51"/>
                    <a:gd name="T93" fmla="*/ 10 h 36"/>
                    <a:gd name="T94" fmla="*/ 17 w 51"/>
                    <a:gd name="T95" fmla="*/ 10 h 36"/>
                    <a:gd name="T96" fmla="*/ 19 w 51"/>
                    <a:gd name="T97" fmla="*/ 10 h 36"/>
                    <a:gd name="T98" fmla="*/ 20 w 51"/>
                    <a:gd name="T99" fmla="*/ 8 h 36"/>
                    <a:gd name="T100" fmla="*/ 17 w 51"/>
                    <a:gd name="T101" fmla="*/ 5 h 36"/>
                    <a:gd name="T102" fmla="*/ 5 w 51"/>
                    <a:gd name="T103" fmla="*/ 1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 h="36">
                      <a:moveTo>
                        <a:pt x="44" y="36"/>
                      </a:moveTo>
                      <a:cubicBezTo>
                        <a:pt x="44" y="36"/>
                        <a:pt x="44" y="36"/>
                        <a:pt x="44" y="36"/>
                      </a:cubicBezTo>
                      <a:cubicBezTo>
                        <a:pt x="44" y="36"/>
                        <a:pt x="44" y="36"/>
                        <a:pt x="44" y="36"/>
                      </a:cubicBezTo>
                      <a:cubicBezTo>
                        <a:pt x="44" y="36"/>
                        <a:pt x="44" y="36"/>
                        <a:pt x="44" y="36"/>
                      </a:cubicBezTo>
                      <a:moveTo>
                        <a:pt x="44" y="35"/>
                      </a:moveTo>
                      <a:cubicBezTo>
                        <a:pt x="44" y="36"/>
                        <a:pt x="44" y="36"/>
                        <a:pt x="44" y="36"/>
                      </a:cubicBezTo>
                      <a:cubicBezTo>
                        <a:pt x="44" y="36"/>
                        <a:pt x="44" y="36"/>
                        <a:pt x="44" y="35"/>
                      </a:cubicBezTo>
                      <a:moveTo>
                        <a:pt x="44" y="35"/>
                      </a:moveTo>
                      <a:cubicBezTo>
                        <a:pt x="44" y="35"/>
                        <a:pt x="44" y="35"/>
                        <a:pt x="44" y="35"/>
                      </a:cubicBezTo>
                      <a:cubicBezTo>
                        <a:pt x="44" y="35"/>
                        <a:pt x="44" y="35"/>
                        <a:pt x="44" y="35"/>
                      </a:cubicBezTo>
                      <a:moveTo>
                        <a:pt x="47" y="35"/>
                      </a:moveTo>
                      <a:cubicBezTo>
                        <a:pt x="47" y="35"/>
                        <a:pt x="47" y="35"/>
                        <a:pt x="47" y="35"/>
                      </a:cubicBezTo>
                      <a:cubicBezTo>
                        <a:pt x="47" y="35"/>
                        <a:pt x="47" y="35"/>
                        <a:pt x="47" y="35"/>
                      </a:cubicBezTo>
                      <a:cubicBezTo>
                        <a:pt x="47" y="35"/>
                        <a:pt x="47" y="35"/>
                        <a:pt x="47" y="35"/>
                      </a:cubicBezTo>
                      <a:moveTo>
                        <a:pt x="43" y="35"/>
                      </a:moveTo>
                      <a:cubicBezTo>
                        <a:pt x="43" y="35"/>
                        <a:pt x="44" y="35"/>
                        <a:pt x="44" y="35"/>
                      </a:cubicBezTo>
                      <a:cubicBezTo>
                        <a:pt x="44" y="35"/>
                        <a:pt x="43" y="35"/>
                        <a:pt x="43" y="35"/>
                      </a:cubicBezTo>
                      <a:moveTo>
                        <a:pt x="43" y="35"/>
                      </a:moveTo>
                      <a:cubicBezTo>
                        <a:pt x="43" y="35"/>
                        <a:pt x="43" y="35"/>
                        <a:pt x="43" y="35"/>
                      </a:cubicBezTo>
                      <a:cubicBezTo>
                        <a:pt x="43" y="35"/>
                        <a:pt x="43" y="35"/>
                        <a:pt x="43" y="35"/>
                      </a:cubicBezTo>
                      <a:moveTo>
                        <a:pt x="43" y="35"/>
                      </a:moveTo>
                      <a:cubicBezTo>
                        <a:pt x="43" y="35"/>
                        <a:pt x="43" y="35"/>
                        <a:pt x="43" y="35"/>
                      </a:cubicBezTo>
                      <a:cubicBezTo>
                        <a:pt x="43" y="35"/>
                        <a:pt x="43" y="35"/>
                        <a:pt x="43" y="35"/>
                      </a:cubicBezTo>
                      <a:moveTo>
                        <a:pt x="43" y="35"/>
                      </a:moveTo>
                      <a:cubicBezTo>
                        <a:pt x="43" y="35"/>
                        <a:pt x="43" y="35"/>
                        <a:pt x="43" y="35"/>
                      </a:cubicBezTo>
                      <a:cubicBezTo>
                        <a:pt x="43" y="35"/>
                        <a:pt x="43" y="35"/>
                        <a:pt x="43" y="35"/>
                      </a:cubicBezTo>
                      <a:moveTo>
                        <a:pt x="46" y="35"/>
                      </a:moveTo>
                      <a:cubicBezTo>
                        <a:pt x="47" y="35"/>
                        <a:pt x="47" y="35"/>
                        <a:pt x="47" y="35"/>
                      </a:cubicBezTo>
                      <a:cubicBezTo>
                        <a:pt x="47" y="35"/>
                        <a:pt x="47" y="35"/>
                        <a:pt x="46" y="35"/>
                      </a:cubicBezTo>
                      <a:moveTo>
                        <a:pt x="43" y="35"/>
                      </a:moveTo>
                      <a:cubicBezTo>
                        <a:pt x="43" y="35"/>
                        <a:pt x="43" y="35"/>
                        <a:pt x="43" y="35"/>
                      </a:cubicBezTo>
                      <a:cubicBezTo>
                        <a:pt x="43" y="35"/>
                        <a:pt x="43" y="35"/>
                        <a:pt x="43" y="35"/>
                      </a:cubicBezTo>
                      <a:moveTo>
                        <a:pt x="46" y="35"/>
                      </a:moveTo>
                      <a:cubicBezTo>
                        <a:pt x="46" y="35"/>
                        <a:pt x="46" y="35"/>
                        <a:pt x="46" y="35"/>
                      </a:cubicBezTo>
                      <a:cubicBezTo>
                        <a:pt x="46" y="35"/>
                        <a:pt x="46" y="35"/>
                        <a:pt x="46" y="35"/>
                      </a:cubicBezTo>
                      <a:cubicBezTo>
                        <a:pt x="46" y="35"/>
                        <a:pt x="46" y="35"/>
                        <a:pt x="46" y="35"/>
                      </a:cubicBezTo>
                      <a:cubicBezTo>
                        <a:pt x="46" y="35"/>
                        <a:pt x="46" y="35"/>
                        <a:pt x="46" y="35"/>
                      </a:cubicBezTo>
                      <a:moveTo>
                        <a:pt x="40" y="35"/>
                      </a:moveTo>
                      <a:cubicBezTo>
                        <a:pt x="40" y="35"/>
                        <a:pt x="40" y="35"/>
                        <a:pt x="40" y="35"/>
                      </a:cubicBezTo>
                      <a:cubicBezTo>
                        <a:pt x="40" y="35"/>
                        <a:pt x="40" y="35"/>
                        <a:pt x="40" y="35"/>
                      </a:cubicBezTo>
                      <a:cubicBezTo>
                        <a:pt x="40" y="35"/>
                        <a:pt x="40" y="35"/>
                        <a:pt x="40" y="35"/>
                      </a:cubicBezTo>
                      <a:moveTo>
                        <a:pt x="46" y="35"/>
                      </a:moveTo>
                      <a:cubicBezTo>
                        <a:pt x="46" y="35"/>
                        <a:pt x="46" y="35"/>
                        <a:pt x="46" y="35"/>
                      </a:cubicBezTo>
                      <a:cubicBezTo>
                        <a:pt x="46" y="35"/>
                        <a:pt x="46" y="35"/>
                        <a:pt x="46" y="35"/>
                      </a:cubicBezTo>
                      <a:moveTo>
                        <a:pt x="46" y="35"/>
                      </a:moveTo>
                      <a:cubicBezTo>
                        <a:pt x="46" y="35"/>
                        <a:pt x="46" y="35"/>
                        <a:pt x="46" y="35"/>
                      </a:cubicBezTo>
                      <a:cubicBezTo>
                        <a:pt x="46" y="35"/>
                        <a:pt x="46" y="35"/>
                        <a:pt x="46" y="35"/>
                      </a:cubicBezTo>
                      <a:moveTo>
                        <a:pt x="46" y="35"/>
                      </a:moveTo>
                      <a:cubicBezTo>
                        <a:pt x="46" y="35"/>
                        <a:pt x="46" y="35"/>
                        <a:pt x="46" y="35"/>
                      </a:cubicBezTo>
                      <a:cubicBezTo>
                        <a:pt x="46" y="35"/>
                        <a:pt x="46" y="35"/>
                        <a:pt x="46" y="35"/>
                      </a:cubicBezTo>
                      <a:cubicBezTo>
                        <a:pt x="46" y="35"/>
                        <a:pt x="46" y="35"/>
                        <a:pt x="46" y="35"/>
                      </a:cubicBezTo>
                      <a:moveTo>
                        <a:pt x="41" y="35"/>
                      </a:moveTo>
                      <a:cubicBezTo>
                        <a:pt x="41" y="35"/>
                        <a:pt x="41" y="35"/>
                        <a:pt x="41" y="35"/>
                      </a:cubicBezTo>
                      <a:cubicBezTo>
                        <a:pt x="41" y="35"/>
                        <a:pt x="41" y="35"/>
                        <a:pt x="41" y="35"/>
                      </a:cubicBezTo>
                      <a:cubicBezTo>
                        <a:pt x="41" y="35"/>
                        <a:pt x="41" y="35"/>
                        <a:pt x="41" y="35"/>
                      </a:cubicBezTo>
                      <a:cubicBezTo>
                        <a:pt x="41" y="35"/>
                        <a:pt x="41" y="35"/>
                        <a:pt x="41" y="35"/>
                      </a:cubicBezTo>
                      <a:moveTo>
                        <a:pt x="42" y="35"/>
                      </a:moveTo>
                      <a:cubicBezTo>
                        <a:pt x="42" y="35"/>
                        <a:pt x="43" y="35"/>
                        <a:pt x="43" y="35"/>
                      </a:cubicBezTo>
                      <a:cubicBezTo>
                        <a:pt x="43" y="35"/>
                        <a:pt x="42" y="35"/>
                        <a:pt x="42" y="35"/>
                      </a:cubicBezTo>
                      <a:moveTo>
                        <a:pt x="42" y="35"/>
                      </a:moveTo>
                      <a:cubicBezTo>
                        <a:pt x="42" y="35"/>
                        <a:pt x="42" y="35"/>
                        <a:pt x="42" y="35"/>
                      </a:cubicBezTo>
                      <a:cubicBezTo>
                        <a:pt x="42" y="35"/>
                        <a:pt x="42" y="35"/>
                        <a:pt x="42" y="35"/>
                      </a:cubicBezTo>
                      <a:cubicBezTo>
                        <a:pt x="42" y="35"/>
                        <a:pt x="42" y="35"/>
                        <a:pt x="42" y="35"/>
                      </a:cubicBezTo>
                      <a:moveTo>
                        <a:pt x="39" y="35"/>
                      </a:moveTo>
                      <a:cubicBezTo>
                        <a:pt x="39" y="35"/>
                        <a:pt x="40" y="35"/>
                        <a:pt x="40" y="35"/>
                      </a:cubicBezTo>
                      <a:cubicBezTo>
                        <a:pt x="40" y="35"/>
                        <a:pt x="39" y="35"/>
                        <a:pt x="39" y="35"/>
                      </a:cubicBezTo>
                      <a:moveTo>
                        <a:pt x="39" y="35"/>
                      </a:moveTo>
                      <a:cubicBezTo>
                        <a:pt x="39" y="35"/>
                        <a:pt x="39" y="35"/>
                        <a:pt x="39" y="35"/>
                      </a:cubicBezTo>
                      <a:cubicBezTo>
                        <a:pt x="39" y="35"/>
                        <a:pt x="39" y="35"/>
                        <a:pt x="39" y="35"/>
                      </a:cubicBezTo>
                      <a:moveTo>
                        <a:pt x="39" y="34"/>
                      </a:moveTo>
                      <a:cubicBezTo>
                        <a:pt x="39" y="34"/>
                        <a:pt x="39" y="34"/>
                        <a:pt x="39" y="34"/>
                      </a:cubicBezTo>
                      <a:cubicBezTo>
                        <a:pt x="39" y="34"/>
                        <a:pt x="39" y="34"/>
                        <a:pt x="39" y="34"/>
                      </a:cubicBezTo>
                      <a:moveTo>
                        <a:pt x="49" y="34"/>
                      </a:moveTo>
                      <a:cubicBezTo>
                        <a:pt x="49" y="35"/>
                        <a:pt x="49" y="35"/>
                        <a:pt x="50" y="35"/>
                      </a:cubicBezTo>
                      <a:cubicBezTo>
                        <a:pt x="49" y="35"/>
                        <a:pt x="49" y="35"/>
                        <a:pt x="49" y="34"/>
                      </a:cubicBezTo>
                      <a:moveTo>
                        <a:pt x="49" y="34"/>
                      </a:moveTo>
                      <a:cubicBezTo>
                        <a:pt x="49" y="34"/>
                        <a:pt x="49" y="34"/>
                        <a:pt x="49" y="34"/>
                      </a:cubicBezTo>
                      <a:cubicBezTo>
                        <a:pt x="49" y="34"/>
                        <a:pt x="49" y="34"/>
                        <a:pt x="49" y="34"/>
                      </a:cubicBezTo>
                      <a:moveTo>
                        <a:pt x="49" y="34"/>
                      </a:moveTo>
                      <a:cubicBezTo>
                        <a:pt x="49" y="34"/>
                        <a:pt x="49" y="34"/>
                        <a:pt x="49" y="34"/>
                      </a:cubicBezTo>
                      <a:cubicBezTo>
                        <a:pt x="49" y="34"/>
                        <a:pt x="49" y="34"/>
                        <a:pt x="49" y="34"/>
                      </a:cubicBezTo>
                      <a:moveTo>
                        <a:pt x="49" y="34"/>
                      </a:moveTo>
                      <a:cubicBezTo>
                        <a:pt x="49" y="34"/>
                        <a:pt x="49" y="34"/>
                        <a:pt x="49" y="34"/>
                      </a:cubicBezTo>
                      <a:cubicBezTo>
                        <a:pt x="49" y="34"/>
                        <a:pt x="49" y="34"/>
                        <a:pt x="49" y="34"/>
                      </a:cubicBezTo>
                      <a:moveTo>
                        <a:pt x="49" y="34"/>
                      </a:moveTo>
                      <a:cubicBezTo>
                        <a:pt x="49" y="34"/>
                        <a:pt x="49" y="34"/>
                        <a:pt x="49" y="34"/>
                      </a:cubicBezTo>
                      <a:cubicBezTo>
                        <a:pt x="49" y="34"/>
                        <a:pt x="49" y="34"/>
                        <a:pt x="49" y="34"/>
                      </a:cubicBezTo>
                      <a:cubicBezTo>
                        <a:pt x="49" y="34"/>
                        <a:pt x="49" y="34"/>
                        <a:pt x="49" y="34"/>
                      </a:cubicBezTo>
                      <a:cubicBezTo>
                        <a:pt x="49" y="34"/>
                        <a:pt x="49" y="34"/>
                        <a:pt x="49" y="34"/>
                      </a:cubicBezTo>
                      <a:moveTo>
                        <a:pt x="48" y="34"/>
                      </a:moveTo>
                      <a:cubicBezTo>
                        <a:pt x="48" y="34"/>
                        <a:pt x="48" y="34"/>
                        <a:pt x="48" y="35"/>
                      </a:cubicBezTo>
                      <a:cubicBezTo>
                        <a:pt x="48" y="35"/>
                        <a:pt x="48" y="35"/>
                        <a:pt x="48" y="35"/>
                      </a:cubicBezTo>
                      <a:cubicBezTo>
                        <a:pt x="48" y="35"/>
                        <a:pt x="48" y="35"/>
                        <a:pt x="48" y="35"/>
                      </a:cubicBezTo>
                      <a:cubicBezTo>
                        <a:pt x="48" y="34"/>
                        <a:pt x="48" y="34"/>
                        <a:pt x="48" y="34"/>
                      </a:cubicBezTo>
                      <a:cubicBezTo>
                        <a:pt x="48" y="34"/>
                        <a:pt x="48" y="34"/>
                        <a:pt x="48" y="34"/>
                      </a:cubicBezTo>
                      <a:moveTo>
                        <a:pt x="50" y="33"/>
                      </a:moveTo>
                      <a:cubicBezTo>
                        <a:pt x="50" y="33"/>
                        <a:pt x="50" y="33"/>
                        <a:pt x="50" y="34"/>
                      </a:cubicBezTo>
                      <a:cubicBezTo>
                        <a:pt x="50" y="34"/>
                        <a:pt x="50" y="34"/>
                        <a:pt x="50" y="34"/>
                      </a:cubicBezTo>
                      <a:cubicBezTo>
                        <a:pt x="50" y="34"/>
                        <a:pt x="50" y="34"/>
                        <a:pt x="50" y="34"/>
                      </a:cubicBezTo>
                      <a:cubicBezTo>
                        <a:pt x="50" y="33"/>
                        <a:pt x="50" y="33"/>
                        <a:pt x="50" y="33"/>
                      </a:cubicBezTo>
                      <a:moveTo>
                        <a:pt x="50" y="33"/>
                      </a:moveTo>
                      <a:cubicBezTo>
                        <a:pt x="51" y="33"/>
                        <a:pt x="51" y="33"/>
                        <a:pt x="51" y="33"/>
                      </a:cubicBezTo>
                      <a:cubicBezTo>
                        <a:pt x="51" y="33"/>
                        <a:pt x="51" y="33"/>
                        <a:pt x="51" y="33"/>
                      </a:cubicBezTo>
                      <a:cubicBezTo>
                        <a:pt x="51" y="33"/>
                        <a:pt x="51" y="33"/>
                        <a:pt x="51" y="33"/>
                      </a:cubicBezTo>
                      <a:cubicBezTo>
                        <a:pt x="51" y="33"/>
                        <a:pt x="51" y="33"/>
                        <a:pt x="50" y="33"/>
                      </a:cubicBezTo>
                      <a:moveTo>
                        <a:pt x="50" y="33"/>
                      </a:moveTo>
                      <a:cubicBezTo>
                        <a:pt x="50" y="33"/>
                        <a:pt x="50" y="33"/>
                        <a:pt x="50" y="33"/>
                      </a:cubicBezTo>
                      <a:cubicBezTo>
                        <a:pt x="50" y="33"/>
                        <a:pt x="50" y="33"/>
                        <a:pt x="50" y="33"/>
                      </a:cubicBezTo>
                      <a:cubicBezTo>
                        <a:pt x="50" y="33"/>
                        <a:pt x="50" y="33"/>
                        <a:pt x="50" y="33"/>
                      </a:cubicBezTo>
                      <a:cubicBezTo>
                        <a:pt x="50" y="33"/>
                        <a:pt x="50" y="33"/>
                        <a:pt x="50" y="33"/>
                      </a:cubicBezTo>
                      <a:moveTo>
                        <a:pt x="50" y="33"/>
                      </a:moveTo>
                      <a:cubicBezTo>
                        <a:pt x="50" y="33"/>
                        <a:pt x="50" y="33"/>
                        <a:pt x="50" y="33"/>
                      </a:cubicBezTo>
                      <a:cubicBezTo>
                        <a:pt x="50" y="33"/>
                        <a:pt x="50" y="33"/>
                        <a:pt x="50" y="33"/>
                      </a:cubicBezTo>
                      <a:moveTo>
                        <a:pt x="50" y="33"/>
                      </a:moveTo>
                      <a:cubicBezTo>
                        <a:pt x="50" y="33"/>
                        <a:pt x="50" y="33"/>
                        <a:pt x="50" y="33"/>
                      </a:cubicBezTo>
                      <a:cubicBezTo>
                        <a:pt x="50" y="33"/>
                        <a:pt x="50" y="33"/>
                        <a:pt x="50" y="33"/>
                      </a:cubicBezTo>
                      <a:moveTo>
                        <a:pt x="50" y="29"/>
                      </a:moveTo>
                      <a:cubicBezTo>
                        <a:pt x="50" y="29"/>
                        <a:pt x="50" y="29"/>
                        <a:pt x="50" y="29"/>
                      </a:cubicBezTo>
                      <a:cubicBezTo>
                        <a:pt x="50" y="29"/>
                        <a:pt x="50" y="29"/>
                        <a:pt x="50" y="29"/>
                      </a:cubicBezTo>
                      <a:moveTo>
                        <a:pt x="51" y="29"/>
                      </a:moveTo>
                      <a:cubicBezTo>
                        <a:pt x="50" y="29"/>
                        <a:pt x="50" y="29"/>
                        <a:pt x="50" y="29"/>
                      </a:cubicBezTo>
                      <a:cubicBezTo>
                        <a:pt x="50" y="29"/>
                        <a:pt x="50" y="29"/>
                        <a:pt x="51" y="29"/>
                      </a:cubicBezTo>
                      <a:moveTo>
                        <a:pt x="51" y="28"/>
                      </a:moveTo>
                      <a:cubicBezTo>
                        <a:pt x="51" y="29"/>
                        <a:pt x="51" y="29"/>
                        <a:pt x="51" y="29"/>
                      </a:cubicBezTo>
                      <a:cubicBezTo>
                        <a:pt x="51" y="29"/>
                        <a:pt x="51" y="29"/>
                        <a:pt x="51" y="29"/>
                      </a:cubicBezTo>
                      <a:cubicBezTo>
                        <a:pt x="51" y="29"/>
                        <a:pt x="51" y="29"/>
                        <a:pt x="51" y="29"/>
                      </a:cubicBezTo>
                      <a:cubicBezTo>
                        <a:pt x="51" y="29"/>
                        <a:pt x="51" y="29"/>
                        <a:pt x="51" y="28"/>
                      </a:cubicBezTo>
                      <a:moveTo>
                        <a:pt x="28" y="20"/>
                      </a:moveTo>
                      <a:cubicBezTo>
                        <a:pt x="28" y="20"/>
                        <a:pt x="28" y="20"/>
                        <a:pt x="28" y="20"/>
                      </a:cubicBezTo>
                      <a:cubicBezTo>
                        <a:pt x="28" y="20"/>
                        <a:pt x="28" y="20"/>
                        <a:pt x="28" y="20"/>
                      </a:cubicBezTo>
                      <a:cubicBezTo>
                        <a:pt x="28" y="20"/>
                        <a:pt x="28" y="20"/>
                        <a:pt x="28" y="20"/>
                      </a:cubicBezTo>
                      <a:cubicBezTo>
                        <a:pt x="29" y="21"/>
                        <a:pt x="30" y="21"/>
                        <a:pt x="31" y="21"/>
                      </a:cubicBezTo>
                      <a:cubicBezTo>
                        <a:pt x="32" y="21"/>
                        <a:pt x="32" y="21"/>
                        <a:pt x="32" y="21"/>
                      </a:cubicBezTo>
                      <a:cubicBezTo>
                        <a:pt x="33" y="22"/>
                        <a:pt x="33" y="22"/>
                        <a:pt x="32" y="22"/>
                      </a:cubicBezTo>
                      <a:cubicBezTo>
                        <a:pt x="31" y="22"/>
                        <a:pt x="27" y="20"/>
                        <a:pt x="28" y="20"/>
                      </a:cubicBezTo>
                      <a:moveTo>
                        <a:pt x="35" y="19"/>
                      </a:moveTo>
                      <a:cubicBezTo>
                        <a:pt x="35" y="19"/>
                        <a:pt x="35" y="18"/>
                        <a:pt x="35" y="18"/>
                      </a:cubicBezTo>
                      <a:cubicBezTo>
                        <a:pt x="37" y="19"/>
                        <a:pt x="36" y="19"/>
                        <a:pt x="35" y="19"/>
                      </a:cubicBezTo>
                      <a:cubicBezTo>
                        <a:pt x="35" y="19"/>
                        <a:pt x="34" y="19"/>
                        <a:pt x="33" y="18"/>
                      </a:cubicBezTo>
                      <a:cubicBezTo>
                        <a:pt x="33" y="18"/>
                        <a:pt x="33" y="18"/>
                        <a:pt x="33" y="18"/>
                      </a:cubicBezTo>
                      <a:cubicBezTo>
                        <a:pt x="34" y="19"/>
                        <a:pt x="34" y="19"/>
                        <a:pt x="35" y="19"/>
                      </a:cubicBezTo>
                      <a:moveTo>
                        <a:pt x="12" y="14"/>
                      </a:moveTo>
                      <a:cubicBezTo>
                        <a:pt x="12" y="14"/>
                        <a:pt x="12" y="14"/>
                        <a:pt x="12" y="14"/>
                      </a:cubicBezTo>
                      <a:cubicBezTo>
                        <a:pt x="12" y="14"/>
                        <a:pt x="12" y="14"/>
                        <a:pt x="12" y="14"/>
                      </a:cubicBezTo>
                      <a:cubicBezTo>
                        <a:pt x="13" y="14"/>
                        <a:pt x="14" y="14"/>
                        <a:pt x="15" y="15"/>
                      </a:cubicBezTo>
                      <a:cubicBezTo>
                        <a:pt x="15" y="16"/>
                        <a:pt x="15" y="16"/>
                        <a:pt x="15" y="16"/>
                      </a:cubicBezTo>
                      <a:cubicBezTo>
                        <a:pt x="14" y="15"/>
                        <a:pt x="13" y="14"/>
                        <a:pt x="12" y="14"/>
                      </a:cubicBezTo>
                      <a:cubicBezTo>
                        <a:pt x="12" y="14"/>
                        <a:pt x="12" y="14"/>
                        <a:pt x="12" y="14"/>
                      </a:cubicBezTo>
                      <a:moveTo>
                        <a:pt x="18" y="15"/>
                      </a:moveTo>
                      <a:cubicBezTo>
                        <a:pt x="18" y="15"/>
                        <a:pt x="18" y="15"/>
                        <a:pt x="18" y="15"/>
                      </a:cubicBezTo>
                      <a:cubicBezTo>
                        <a:pt x="17" y="14"/>
                        <a:pt x="18" y="14"/>
                        <a:pt x="18" y="14"/>
                      </a:cubicBezTo>
                      <a:cubicBezTo>
                        <a:pt x="19" y="14"/>
                        <a:pt x="22" y="15"/>
                        <a:pt x="22" y="16"/>
                      </a:cubicBezTo>
                      <a:cubicBezTo>
                        <a:pt x="22" y="16"/>
                        <a:pt x="19" y="14"/>
                        <a:pt x="18" y="14"/>
                      </a:cubicBezTo>
                      <a:cubicBezTo>
                        <a:pt x="18" y="14"/>
                        <a:pt x="18" y="14"/>
                        <a:pt x="18" y="15"/>
                      </a:cubicBezTo>
                      <a:moveTo>
                        <a:pt x="25" y="14"/>
                      </a:moveTo>
                      <a:cubicBezTo>
                        <a:pt x="25" y="14"/>
                        <a:pt x="25" y="13"/>
                        <a:pt x="25" y="13"/>
                      </a:cubicBezTo>
                      <a:cubicBezTo>
                        <a:pt x="26" y="13"/>
                        <a:pt x="29" y="15"/>
                        <a:pt x="30" y="16"/>
                      </a:cubicBezTo>
                      <a:cubicBezTo>
                        <a:pt x="29" y="16"/>
                        <a:pt x="29" y="15"/>
                        <a:pt x="28" y="15"/>
                      </a:cubicBezTo>
                      <a:cubicBezTo>
                        <a:pt x="27" y="14"/>
                        <a:pt x="26" y="14"/>
                        <a:pt x="25" y="14"/>
                      </a:cubicBezTo>
                      <a:cubicBezTo>
                        <a:pt x="25" y="14"/>
                        <a:pt x="25" y="14"/>
                        <a:pt x="25" y="14"/>
                      </a:cubicBezTo>
                      <a:cubicBezTo>
                        <a:pt x="25" y="14"/>
                        <a:pt x="25" y="14"/>
                        <a:pt x="25" y="14"/>
                      </a:cubicBezTo>
                      <a:cubicBezTo>
                        <a:pt x="25" y="14"/>
                        <a:pt x="25" y="14"/>
                        <a:pt x="25" y="14"/>
                      </a:cubicBezTo>
                      <a:moveTo>
                        <a:pt x="29" y="12"/>
                      </a:moveTo>
                      <a:cubicBezTo>
                        <a:pt x="29" y="12"/>
                        <a:pt x="29" y="12"/>
                        <a:pt x="29" y="12"/>
                      </a:cubicBezTo>
                      <a:cubicBezTo>
                        <a:pt x="31" y="12"/>
                        <a:pt x="32" y="12"/>
                        <a:pt x="33" y="13"/>
                      </a:cubicBezTo>
                      <a:cubicBezTo>
                        <a:pt x="34" y="14"/>
                        <a:pt x="34" y="14"/>
                        <a:pt x="34" y="15"/>
                      </a:cubicBezTo>
                      <a:cubicBezTo>
                        <a:pt x="35" y="15"/>
                        <a:pt x="35" y="15"/>
                        <a:pt x="35" y="15"/>
                      </a:cubicBezTo>
                      <a:cubicBezTo>
                        <a:pt x="35" y="15"/>
                        <a:pt x="35" y="15"/>
                        <a:pt x="34" y="15"/>
                      </a:cubicBezTo>
                      <a:cubicBezTo>
                        <a:pt x="33" y="13"/>
                        <a:pt x="30" y="12"/>
                        <a:pt x="29" y="12"/>
                      </a:cubicBezTo>
                      <a:cubicBezTo>
                        <a:pt x="29" y="12"/>
                        <a:pt x="29" y="12"/>
                        <a:pt x="29" y="12"/>
                      </a:cubicBezTo>
                      <a:cubicBezTo>
                        <a:pt x="29" y="12"/>
                        <a:pt x="29" y="12"/>
                        <a:pt x="29" y="12"/>
                      </a:cubicBezTo>
                      <a:cubicBezTo>
                        <a:pt x="29" y="12"/>
                        <a:pt x="29" y="12"/>
                        <a:pt x="29" y="12"/>
                      </a:cubicBezTo>
                      <a:moveTo>
                        <a:pt x="11" y="11"/>
                      </a:moveTo>
                      <a:cubicBezTo>
                        <a:pt x="10" y="11"/>
                        <a:pt x="8" y="10"/>
                        <a:pt x="7" y="9"/>
                      </a:cubicBezTo>
                      <a:cubicBezTo>
                        <a:pt x="8" y="9"/>
                        <a:pt x="8" y="9"/>
                        <a:pt x="8" y="9"/>
                      </a:cubicBezTo>
                      <a:cubicBezTo>
                        <a:pt x="8" y="10"/>
                        <a:pt x="11" y="10"/>
                        <a:pt x="12" y="10"/>
                      </a:cubicBezTo>
                      <a:cubicBezTo>
                        <a:pt x="12" y="11"/>
                        <a:pt x="11" y="11"/>
                        <a:pt x="11" y="11"/>
                      </a:cubicBezTo>
                      <a:moveTo>
                        <a:pt x="27" y="8"/>
                      </a:moveTo>
                      <a:cubicBezTo>
                        <a:pt x="27" y="8"/>
                        <a:pt x="27" y="8"/>
                        <a:pt x="27" y="8"/>
                      </a:cubicBezTo>
                      <a:cubicBezTo>
                        <a:pt x="27" y="8"/>
                        <a:pt x="28" y="8"/>
                        <a:pt x="28" y="8"/>
                      </a:cubicBezTo>
                      <a:cubicBezTo>
                        <a:pt x="28" y="8"/>
                        <a:pt x="28" y="9"/>
                        <a:pt x="28" y="9"/>
                      </a:cubicBezTo>
                      <a:cubicBezTo>
                        <a:pt x="30" y="9"/>
                        <a:pt x="32" y="10"/>
                        <a:pt x="32" y="11"/>
                      </a:cubicBezTo>
                      <a:cubicBezTo>
                        <a:pt x="31" y="11"/>
                        <a:pt x="30" y="9"/>
                        <a:pt x="28" y="9"/>
                      </a:cubicBezTo>
                      <a:cubicBezTo>
                        <a:pt x="28" y="9"/>
                        <a:pt x="28" y="9"/>
                        <a:pt x="28" y="8"/>
                      </a:cubicBezTo>
                      <a:cubicBezTo>
                        <a:pt x="28" y="8"/>
                        <a:pt x="28" y="8"/>
                        <a:pt x="28" y="8"/>
                      </a:cubicBezTo>
                      <a:cubicBezTo>
                        <a:pt x="28" y="8"/>
                        <a:pt x="27" y="8"/>
                        <a:pt x="27" y="8"/>
                      </a:cubicBezTo>
                      <a:moveTo>
                        <a:pt x="23" y="8"/>
                      </a:moveTo>
                      <a:cubicBezTo>
                        <a:pt x="22" y="8"/>
                        <a:pt x="19" y="7"/>
                        <a:pt x="18" y="6"/>
                      </a:cubicBezTo>
                      <a:cubicBezTo>
                        <a:pt x="19" y="6"/>
                        <a:pt x="19" y="6"/>
                        <a:pt x="19" y="6"/>
                      </a:cubicBezTo>
                      <a:cubicBezTo>
                        <a:pt x="21" y="6"/>
                        <a:pt x="23" y="8"/>
                        <a:pt x="24" y="8"/>
                      </a:cubicBezTo>
                      <a:cubicBezTo>
                        <a:pt x="24" y="8"/>
                        <a:pt x="24" y="8"/>
                        <a:pt x="24" y="8"/>
                      </a:cubicBezTo>
                      <a:cubicBezTo>
                        <a:pt x="24" y="8"/>
                        <a:pt x="24" y="8"/>
                        <a:pt x="23" y="8"/>
                      </a:cubicBezTo>
                      <a:moveTo>
                        <a:pt x="11" y="6"/>
                      </a:moveTo>
                      <a:cubicBezTo>
                        <a:pt x="11" y="6"/>
                        <a:pt x="11" y="6"/>
                        <a:pt x="11" y="6"/>
                      </a:cubicBezTo>
                      <a:cubicBezTo>
                        <a:pt x="11" y="6"/>
                        <a:pt x="11" y="6"/>
                        <a:pt x="11" y="6"/>
                      </a:cubicBezTo>
                      <a:cubicBezTo>
                        <a:pt x="11" y="6"/>
                        <a:pt x="11" y="6"/>
                        <a:pt x="11" y="6"/>
                      </a:cubicBezTo>
                      <a:cubicBezTo>
                        <a:pt x="11" y="6"/>
                        <a:pt x="11" y="6"/>
                        <a:pt x="11" y="6"/>
                      </a:cubicBezTo>
                      <a:cubicBezTo>
                        <a:pt x="12" y="7"/>
                        <a:pt x="14" y="8"/>
                        <a:pt x="15" y="8"/>
                      </a:cubicBezTo>
                      <a:cubicBezTo>
                        <a:pt x="16" y="8"/>
                        <a:pt x="17" y="9"/>
                        <a:pt x="17" y="9"/>
                      </a:cubicBezTo>
                      <a:cubicBezTo>
                        <a:pt x="18" y="9"/>
                        <a:pt x="18" y="9"/>
                        <a:pt x="17" y="9"/>
                      </a:cubicBezTo>
                      <a:cubicBezTo>
                        <a:pt x="17" y="9"/>
                        <a:pt x="14" y="8"/>
                        <a:pt x="14" y="8"/>
                      </a:cubicBezTo>
                      <a:cubicBezTo>
                        <a:pt x="13" y="8"/>
                        <a:pt x="12" y="7"/>
                        <a:pt x="11" y="6"/>
                      </a:cubicBezTo>
                      <a:moveTo>
                        <a:pt x="6" y="7"/>
                      </a:moveTo>
                      <a:cubicBezTo>
                        <a:pt x="5" y="6"/>
                        <a:pt x="5" y="6"/>
                        <a:pt x="6" y="6"/>
                      </a:cubicBezTo>
                      <a:cubicBezTo>
                        <a:pt x="7" y="6"/>
                        <a:pt x="8" y="6"/>
                        <a:pt x="9" y="7"/>
                      </a:cubicBezTo>
                      <a:cubicBezTo>
                        <a:pt x="9" y="6"/>
                        <a:pt x="8" y="6"/>
                        <a:pt x="7" y="6"/>
                      </a:cubicBezTo>
                      <a:cubicBezTo>
                        <a:pt x="7" y="6"/>
                        <a:pt x="6" y="6"/>
                        <a:pt x="6" y="7"/>
                      </a:cubicBezTo>
                      <a:cubicBezTo>
                        <a:pt x="6" y="7"/>
                        <a:pt x="6" y="7"/>
                        <a:pt x="6" y="7"/>
                      </a:cubicBezTo>
                      <a:cubicBezTo>
                        <a:pt x="6" y="7"/>
                        <a:pt x="6" y="7"/>
                        <a:pt x="6" y="7"/>
                      </a:cubicBezTo>
                      <a:cubicBezTo>
                        <a:pt x="6" y="7"/>
                        <a:pt x="6" y="7"/>
                        <a:pt x="6" y="7"/>
                      </a:cubicBezTo>
                      <a:moveTo>
                        <a:pt x="11" y="4"/>
                      </a:moveTo>
                      <a:cubicBezTo>
                        <a:pt x="11" y="3"/>
                        <a:pt x="11" y="3"/>
                        <a:pt x="11" y="3"/>
                      </a:cubicBezTo>
                      <a:cubicBezTo>
                        <a:pt x="12" y="3"/>
                        <a:pt x="14" y="4"/>
                        <a:pt x="15" y="5"/>
                      </a:cubicBezTo>
                      <a:cubicBezTo>
                        <a:pt x="14" y="4"/>
                        <a:pt x="12" y="3"/>
                        <a:pt x="11" y="3"/>
                      </a:cubicBezTo>
                      <a:cubicBezTo>
                        <a:pt x="11" y="3"/>
                        <a:pt x="11" y="3"/>
                        <a:pt x="11" y="3"/>
                      </a:cubicBezTo>
                      <a:cubicBezTo>
                        <a:pt x="11" y="4"/>
                        <a:pt x="11" y="4"/>
                        <a:pt x="11" y="4"/>
                      </a:cubicBezTo>
                      <a:moveTo>
                        <a:pt x="7" y="0"/>
                      </a:moveTo>
                      <a:cubicBezTo>
                        <a:pt x="6" y="0"/>
                        <a:pt x="6" y="1"/>
                        <a:pt x="6" y="1"/>
                      </a:cubicBezTo>
                      <a:cubicBezTo>
                        <a:pt x="6" y="1"/>
                        <a:pt x="5" y="2"/>
                        <a:pt x="5" y="2"/>
                      </a:cubicBezTo>
                      <a:cubicBezTo>
                        <a:pt x="4" y="2"/>
                        <a:pt x="4" y="2"/>
                        <a:pt x="3" y="2"/>
                      </a:cubicBezTo>
                      <a:cubicBezTo>
                        <a:pt x="3" y="2"/>
                        <a:pt x="3" y="2"/>
                        <a:pt x="3" y="2"/>
                      </a:cubicBezTo>
                      <a:cubicBezTo>
                        <a:pt x="3" y="2"/>
                        <a:pt x="3" y="2"/>
                        <a:pt x="3" y="2"/>
                      </a:cubicBezTo>
                      <a:cubicBezTo>
                        <a:pt x="3" y="3"/>
                        <a:pt x="3" y="3"/>
                        <a:pt x="2" y="3"/>
                      </a:cubicBezTo>
                      <a:cubicBezTo>
                        <a:pt x="2" y="3"/>
                        <a:pt x="2" y="3"/>
                        <a:pt x="1" y="3"/>
                      </a:cubicBezTo>
                      <a:cubicBezTo>
                        <a:pt x="1" y="3"/>
                        <a:pt x="1" y="3"/>
                        <a:pt x="1" y="3"/>
                      </a:cubicBezTo>
                      <a:cubicBezTo>
                        <a:pt x="0" y="3"/>
                        <a:pt x="3" y="6"/>
                        <a:pt x="1" y="7"/>
                      </a:cubicBezTo>
                      <a:cubicBezTo>
                        <a:pt x="0" y="7"/>
                        <a:pt x="2" y="8"/>
                        <a:pt x="2" y="9"/>
                      </a:cubicBezTo>
                      <a:cubicBezTo>
                        <a:pt x="4" y="10"/>
                        <a:pt x="6" y="11"/>
                        <a:pt x="7" y="13"/>
                      </a:cubicBezTo>
                      <a:cubicBezTo>
                        <a:pt x="8" y="14"/>
                        <a:pt x="10" y="15"/>
                        <a:pt x="12" y="16"/>
                      </a:cubicBezTo>
                      <a:cubicBezTo>
                        <a:pt x="14" y="18"/>
                        <a:pt x="17" y="18"/>
                        <a:pt x="18" y="19"/>
                      </a:cubicBezTo>
                      <a:cubicBezTo>
                        <a:pt x="20" y="21"/>
                        <a:pt x="22" y="21"/>
                        <a:pt x="24" y="22"/>
                      </a:cubicBezTo>
                      <a:cubicBezTo>
                        <a:pt x="27" y="23"/>
                        <a:pt x="27" y="22"/>
                        <a:pt x="29" y="23"/>
                      </a:cubicBezTo>
                      <a:cubicBezTo>
                        <a:pt x="30" y="24"/>
                        <a:pt x="31" y="24"/>
                        <a:pt x="31" y="24"/>
                      </a:cubicBezTo>
                      <a:cubicBezTo>
                        <a:pt x="31" y="24"/>
                        <a:pt x="32" y="24"/>
                        <a:pt x="32" y="24"/>
                      </a:cubicBezTo>
                      <a:cubicBezTo>
                        <a:pt x="32" y="24"/>
                        <a:pt x="32" y="24"/>
                        <a:pt x="33" y="24"/>
                      </a:cubicBezTo>
                      <a:cubicBezTo>
                        <a:pt x="33" y="24"/>
                        <a:pt x="33" y="24"/>
                        <a:pt x="34" y="24"/>
                      </a:cubicBezTo>
                      <a:cubicBezTo>
                        <a:pt x="35" y="24"/>
                        <a:pt x="35" y="24"/>
                        <a:pt x="35" y="24"/>
                      </a:cubicBezTo>
                      <a:cubicBezTo>
                        <a:pt x="36" y="24"/>
                        <a:pt x="36" y="24"/>
                        <a:pt x="36" y="24"/>
                      </a:cubicBezTo>
                      <a:cubicBezTo>
                        <a:pt x="36" y="24"/>
                        <a:pt x="36" y="24"/>
                        <a:pt x="36" y="24"/>
                      </a:cubicBezTo>
                      <a:cubicBezTo>
                        <a:pt x="37" y="24"/>
                        <a:pt x="37" y="24"/>
                        <a:pt x="37" y="24"/>
                      </a:cubicBezTo>
                      <a:cubicBezTo>
                        <a:pt x="37" y="24"/>
                        <a:pt x="38" y="24"/>
                        <a:pt x="38" y="24"/>
                      </a:cubicBezTo>
                      <a:cubicBezTo>
                        <a:pt x="38" y="24"/>
                        <a:pt x="38" y="24"/>
                        <a:pt x="38" y="24"/>
                      </a:cubicBezTo>
                      <a:cubicBezTo>
                        <a:pt x="39" y="23"/>
                        <a:pt x="39" y="23"/>
                        <a:pt x="39" y="23"/>
                      </a:cubicBezTo>
                      <a:cubicBezTo>
                        <a:pt x="39" y="23"/>
                        <a:pt x="39" y="23"/>
                        <a:pt x="39" y="23"/>
                      </a:cubicBezTo>
                      <a:cubicBezTo>
                        <a:pt x="40" y="23"/>
                        <a:pt x="40" y="24"/>
                        <a:pt x="41" y="24"/>
                      </a:cubicBezTo>
                      <a:cubicBezTo>
                        <a:pt x="41" y="24"/>
                        <a:pt x="41" y="23"/>
                        <a:pt x="41" y="22"/>
                      </a:cubicBezTo>
                      <a:cubicBezTo>
                        <a:pt x="41" y="22"/>
                        <a:pt x="41" y="21"/>
                        <a:pt x="41" y="21"/>
                      </a:cubicBezTo>
                      <a:cubicBezTo>
                        <a:pt x="41" y="21"/>
                        <a:pt x="41" y="21"/>
                        <a:pt x="41" y="21"/>
                      </a:cubicBezTo>
                      <a:cubicBezTo>
                        <a:pt x="41" y="21"/>
                        <a:pt x="42" y="21"/>
                        <a:pt x="42" y="21"/>
                      </a:cubicBezTo>
                      <a:cubicBezTo>
                        <a:pt x="44" y="21"/>
                        <a:pt x="40" y="18"/>
                        <a:pt x="42" y="18"/>
                      </a:cubicBezTo>
                      <a:cubicBezTo>
                        <a:pt x="42" y="18"/>
                        <a:pt x="42" y="18"/>
                        <a:pt x="42" y="18"/>
                      </a:cubicBezTo>
                      <a:cubicBezTo>
                        <a:pt x="42" y="18"/>
                        <a:pt x="42" y="17"/>
                        <a:pt x="42" y="17"/>
                      </a:cubicBezTo>
                      <a:cubicBezTo>
                        <a:pt x="42" y="17"/>
                        <a:pt x="42" y="17"/>
                        <a:pt x="42" y="17"/>
                      </a:cubicBezTo>
                      <a:cubicBezTo>
                        <a:pt x="42" y="17"/>
                        <a:pt x="42" y="17"/>
                        <a:pt x="42" y="17"/>
                      </a:cubicBezTo>
                      <a:cubicBezTo>
                        <a:pt x="41" y="15"/>
                        <a:pt x="37" y="14"/>
                        <a:pt x="37" y="13"/>
                      </a:cubicBezTo>
                      <a:cubicBezTo>
                        <a:pt x="37" y="11"/>
                        <a:pt x="33" y="10"/>
                        <a:pt x="31" y="9"/>
                      </a:cubicBezTo>
                      <a:cubicBezTo>
                        <a:pt x="29" y="7"/>
                        <a:pt x="24" y="6"/>
                        <a:pt x="21" y="4"/>
                      </a:cubicBezTo>
                      <a:cubicBezTo>
                        <a:pt x="19" y="2"/>
                        <a:pt x="18" y="4"/>
                        <a:pt x="14" y="2"/>
                      </a:cubicBezTo>
                      <a:cubicBezTo>
                        <a:pt x="13" y="1"/>
                        <a:pt x="13" y="1"/>
                        <a:pt x="12" y="1"/>
                      </a:cubicBezTo>
                      <a:cubicBezTo>
                        <a:pt x="12" y="1"/>
                        <a:pt x="12" y="1"/>
                        <a:pt x="11" y="1"/>
                      </a:cubicBezTo>
                      <a:cubicBezTo>
                        <a:pt x="11" y="1"/>
                        <a:pt x="10" y="1"/>
                        <a:pt x="10" y="1"/>
                      </a:cubicBezTo>
                      <a:cubicBezTo>
                        <a:pt x="9" y="1"/>
                        <a:pt x="9" y="1"/>
                        <a:pt x="8" y="1"/>
                      </a:cubicBezTo>
                      <a:cubicBezTo>
                        <a:pt x="7" y="1"/>
                        <a:pt x="7" y="0"/>
                        <a:pt x="7" y="0"/>
                      </a:cubicBezTo>
                    </a:path>
                  </a:pathLst>
                </a:custGeom>
                <a:solidFill>
                  <a:srgbClr val="D1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6" name="Freeform 9817">
                  <a:extLst>
                    <a:ext uri="{FF2B5EF4-FFF2-40B4-BE49-F238E27FC236}">
                      <a16:creationId xmlns:a16="http://schemas.microsoft.com/office/drawing/2014/main" id="{DCF0DDC2-97F1-6729-8F3F-F98D33556325}"/>
                    </a:ext>
                  </a:extLst>
                </p:cNvPr>
                <p:cNvSpPr>
                  <a:spLocks noEditPoints="1"/>
                </p:cNvSpPr>
                <p:nvPr/>
              </p:nvSpPr>
              <p:spPr bwMode="auto">
                <a:xfrm>
                  <a:off x="4085" y="2539"/>
                  <a:ext cx="41" cy="20"/>
                </a:xfrm>
                <a:custGeom>
                  <a:avLst/>
                  <a:gdLst>
                    <a:gd name="T0" fmla="*/ 23 w 49"/>
                    <a:gd name="T1" fmla="*/ 12 h 24"/>
                    <a:gd name="T2" fmla="*/ 23 w 49"/>
                    <a:gd name="T3" fmla="*/ 12 h 24"/>
                    <a:gd name="T4" fmla="*/ 23 w 49"/>
                    <a:gd name="T5" fmla="*/ 12 h 24"/>
                    <a:gd name="T6" fmla="*/ 23 w 49"/>
                    <a:gd name="T7" fmla="*/ 12 h 24"/>
                    <a:gd name="T8" fmla="*/ 23 w 49"/>
                    <a:gd name="T9" fmla="*/ 12 h 24"/>
                    <a:gd name="T10" fmla="*/ 23 w 49"/>
                    <a:gd name="T11" fmla="*/ 12 h 24"/>
                    <a:gd name="T12" fmla="*/ 23 w 49"/>
                    <a:gd name="T13" fmla="*/ 12 h 24"/>
                    <a:gd name="T14" fmla="*/ 23 w 49"/>
                    <a:gd name="T15" fmla="*/ 12 h 24"/>
                    <a:gd name="T16" fmla="*/ 19 w 49"/>
                    <a:gd name="T17" fmla="*/ 4 h 24"/>
                    <a:gd name="T18" fmla="*/ 19 w 49"/>
                    <a:gd name="T19" fmla="*/ 4 h 24"/>
                    <a:gd name="T20" fmla="*/ 19 w 49"/>
                    <a:gd name="T21" fmla="*/ 4 h 24"/>
                    <a:gd name="T22" fmla="*/ 0 w 49"/>
                    <a:gd name="T23" fmla="*/ 1 h 24"/>
                    <a:gd name="T24" fmla="*/ 3 w 49"/>
                    <a:gd name="T25" fmla="*/ 3 h 24"/>
                    <a:gd name="T26" fmla="*/ 7 w 49"/>
                    <a:gd name="T27" fmla="*/ 8 h 24"/>
                    <a:gd name="T28" fmla="*/ 11 w 49"/>
                    <a:gd name="T29" fmla="*/ 9 h 24"/>
                    <a:gd name="T30" fmla="*/ 16 w 49"/>
                    <a:gd name="T31" fmla="*/ 11 h 24"/>
                    <a:gd name="T32" fmla="*/ 17 w 49"/>
                    <a:gd name="T33" fmla="*/ 11 h 24"/>
                    <a:gd name="T34" fmla="*/ 18 w 49"/>
                    <a:gd name="T35" fmla="*/ 11 h 24"/>
                    <a:gd name="T36" fmla="*/ 19 w 49"/>
                    <a:gd name="T37" fmla="*/ 12 h 24"/>
                    <a:gd name="T38" fmla="*/ 19 w 49"/>
                    <a:gd name="T39" fmla="*/ 11 h 24"/>
                    <a:gd name="T40" fmla="*/ 19 w 49"/>
                    <a:gd name="T41" fmla="*/ 11 h 24"/>
                    <a:gd name="T42" fmla="*/ 20 w 49"/>
                    <a:gd name="T43" fmla="*/ 11 h 24"/>
                    <a:gd name="T44" fmla="*/ 22 w 49"/>
                    <a:gd name="T45" fmla="*/ 11 h 24"/>
                    <a:gd name="T46" fmla="*/ 22 w 49"/>
                    <a:gd name="T47" fmla="*/ 11 h 24"/>
                    <a:gd name="T48" fmla="*/ 22 w 49"/>
                    <a:gd name="T49" fmla="*/ 8 h 24"/>
                    <a:gd name="T50" fmla="*/ 19 w 49"/>
                    <a:gd name="T51" fmla="*/ 5 h 24"/>
                    <a:gd name="T52" fmla="*/ 19 w 49"/>
                    <a:gd name="T53" fmla="*/ 6 h 24"/>
                    <a:gd name="T54" fmla="*/ 19 w 49"/>
                    <a:gd name="T55" fmla="*/ 6 h 24"/>
                    <a:gd name="T56" fmla="*/ 19 w 49"/>
                    <a:gd name="T57" fmla="*/ 8 h 24"/>
                    <a:gd name="T58" fmla="*/ 18 w 49"/>
                    <a:gd name="T59" fmla="*/ 7 h 24"/>
                    <a:gd name="T60" fmla="*/ 18 w 49"/>
                    <a:gd name="T61" fmla="*/ 8 h 24"/>
                    <a:gd name="T62" fmla="*/ 16 w 49"/>
                    <a:gd name="T63" fmla="*/ 8 h 24"/>
                    <a:gd name="T64" fmla="*/ 16 w 49"/>
                    <a:gd name="T65" fmla="*/ 8 h 24"/>
                    <a:gd name="T66" fmla="*/ 15 w 49"/>
                    <a:gd name="T67" fmla="*/ 8 h 24"/>
                    <a:gd name="T68" fmla="*/ 14 w 49"/>
                    <a:gd name="T69" fmla="*/ 8 h 24"/>
                    <a:gd name="T70" fmla="*/ 11 w 49"/>
                    <a:gd name="T71" fmla="*/ 7 h 24"/>
                    <a:gd name="T72" fmla="*/ 5 w 49"/>
                    <a:gd name="T73" fmla="*/ 3 h 24"/>
                    <a:gd name="T74" fmla="*/ 0 w 49"/>
                    <a:gd name="T75" fmla="*/ 0 h 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 h="24">
                      <a:moveTo>
                        <a:pt x="49" y="23"/>
                      </a:moveTo>
                      <a:cubicBezTo>
                        <a:pt x="49" y="23"/>
                        <a:pt x="49" y="24"/>
                        <a:pt x="49" y="24"/>
                      </a:cubicBezTo>
                      <a:cubicBezTo>
                        <a:pt x="49" y="24"/>
                        <a:pt x="49"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9" y="24"/>
                        <a:pt x="49" y="24"/>
                        <a:pt x="49" y="24"/>
                      </a:cubicBezTo>
                      <a:cubicBezTo>
                        <a:pt x="49" y="24"/>
                        <a:pt x="49" y="24"/>
                        <a:pt x="49" y="24"/>
                      </a:cubicBezTo>
                      <a:cubicBezTo>
                        <a:pt x="49" y="24"/>
                        <a:pt x="49" y="23"/>
                        <a:pt x="49" y="23"/>
                      </a:cubicBezTo>
                      <a:moveTo>
                        <a:pt x="40" y="8"/>
                      </a:moveTo>
                      <a:cubicBezTo>
                        <a:pt x="40" y="8"/>
                        <a:pt x="40" y="8"/>
                        <a:pt x="40" y="8"/>
                      </a:cubicBezTo>
                      <a:cubicBezTo>
                        <a:pt x="40" y="8"/>
                        <a:pt x="40" y="8"/>
                        <a:pt x="40" y="8"/>
                      </a:cubicBezTo>
                      <a:cubicBezTo>
                        <a:pt x="40" y="8"/>
                        <a:pt x="40" y="8"/>
                        <a:pt x="40" y="8"/>
                      </a:cubicBezTo>
                      <a:cubicBezTo>
                        <a:pt x="40" y="8"/>
                        <a:pt x="40" y="8"/>
                        <a:pt x="40" y="8"/>
                      </a:cubicBezTo>
                      <a:moveTo>
                        <a:pt x="0" y="0"/>
                      </a:moveTo>
                      <a:cubicBezTo>
                        <a:pt x="0" y="0"/>
                        <a:pt x="0" y="1"/>
                        <a:pt x="0" y="1"/>
                      </a:cubicBezTo>
                      <a:cubicBezTo>
                        <a:pt x="0" y="1"/>
                        <a:pt x="0" y="1"/>
                        <a:pt x="0" y="1"/>
                      </a:cubicBezTo>
                      <a:cubicBezTo>
                        <a:pt x="0" y="2"/>
                        <a:pt x="3" y="4"/>
                        <a:pt x="4" y="6"/>
                      </a:cubicBezTo>
                      <a:cubicBezTo>
                        <a:pt x="4" y="7"/>
                        <a:pt x="7" y="8"/>
                        <a:pt x="7" y="10"/>
                      </a:cubicBezTo>
                      <a:cubicBezTo>
                        <a:pt x="8" y="11"/>
                        <a:pt x="12" y="12"/>
                        <a:pt x="14" y="15"/>
                      </a:cubicBezTo>
                      <a:cubicBezTo>
                        <a:pt x="15" y="16"/>
                        <a:pt x="16" y="16"/>
                        <a:pt x="17" y="17"/>
                      </a:cubicBezTo>
                      <a:cubicBezTo>
                        <a:pt x="19" y="17"/>
                        <a:pt x="20" y="18"/>
                        <a:pt x="21" y="19"/>
                      </a:cubicBezTo>
                      <a:cubicBezTo>
                        <a:pt x="23" y="21"/>
                        <a:pt x="25" y="20"/>
                        <a:pt x="27" y="21"/>
                      </a:cubicBezTo>
                      <a:cubicBezTo>
                        <a:pt x="30" y="23"/>
                        <a:pt x="30" y="22"/>
                        <a:pt x="32" y="23"/>
                      </a:cubicBezTo>
                      <a:cubicBezTo>
                        <a:pt x="33" y="23"/>
                        <a:pt x="33" y="23"/>
                        <a:pt x="34" y="23"/>
                      </a:cubicBezTo>
                      <a:cubicBezTo>
                        <a:pt x="34" y="23"/>
                        <a:pt x="34" y="23"/>
                        <a:pt x="35" y="23"/>
                      </a:cubicBezTo>
                      <a:cubicBezTo>
                        <a:pt x="35" y="23"/>
                        <a:pt x="35" y="23"/>
                        <a:pt x="35" y="23"/>
                      </a:cubicBezTo>
                      <a:cubicBezTo>
                        <a:pt x="36" y="23"/>
                        <a:pt x="36" y="23"/>
                        <a:pt x="37" y="23"/>
                      </a:cubicBezTo>
                      <a:cubicBezTo>
                        <a:pt x="37" y="24"/>
                        <a:pt x="38" y="24"/>
                        <a:pt x="38" y="24"/>
                      </a:cubicBezTo>
                      <a:cubicBezTo>
                        <a:pt x="38" y="24"/>
                        <a:pt x="38" y="24"/>
                        <a:pt x="39" y="24"/>
                      </a:cubicBezTo>
                      <a:cubicBezTo>
                        <a:pt x="39" y="23"/>
                        <a:pt x="39" y="23"/>
                        <a:pt x="39" y="23"/>
                      </a:cubicBezTo>
                      <a:cubicBezTo>
                        <a:pt x="39" y="23"/>
                        <a:pt x="39" y="23"/>
                        <a:pt x="40" y="23"/>
                      </a:cubicBezTo>
                      <a:cubicBezTo>
                        <a:pt x="40" y="24"/>
                        <a:pt x="40" y="24"/>
                        <a:pt x="41" y="24"/>
                      </a:cubicBezTo>
                      <a:cubicBezTo>
                        <a:pt x="41" y="24"/>
                        <a:pt x="41" y="23"/>
                        <a:pt x="41" y="23"/>
                      </a:cubicBezTo>
                      <a:cubicBezTo>
                        <a:pt x="41" y="23"/>
                        <a:pt x="41" y="22"/>
                        <a:pt x="42" y="22"/>
                      </a:cubicBezTo>
                      <a:cubicBezTo>
                        <a:pt x="42" y="22"/>
                        <a:pt x="42" y="23"/>
                        <a:pt x="42" y="23"/>
                      </a:cubicBezTo>
                      <a:cubicBezTo>
                        <a:pt x="43" y="23"/>
                        <a:pt x="43" y="23"/>
                        <a:pt x="43" y="23"/>
                      </a:cubicBezTo>
                      <a:cubicBezTo>
                        <a:pt x="44" y="23"/>
                        <a:pt x="44" y="22"/>
                        <a:pt x="44" y="22"/>
                      </a:cubicBezTo>
                      <a:cubicBezTo>
                        <a:pt x="44" y="21"/>
                        <a:pt x="43" y="21"/>
                        <a:pt x="44" y="21"/>
                      </a:cubicBezTo>
                      <a:cubicBezTo>
                        <a:pt x="44" y="21"/>
                        <a:pt x="44" y="21"/>
                        <a:pt x="44" y="21"/>
                      </a:cubicBezTo>
                      <a:cubicBezTo>
                        <a:pt x="44" y="21"/>
                        <a:pt x="44" y="21"/>
                        <a:pt x="44" y="21"/>
                      </a:cubicBezTo>
                      <a:cubicBezTo>
                        <a:pt x="47" y="21"/>
                        <a:pt x="43" y="17"/>
                        <a:pt x="44" y="17"/>
                      </a:cubicBezTo>
                      <a:cubicBezTo>
                        <a:pt x="46" y="17"/>
                        <a:pt x="42" y="14"/>
                        <a:pt x="43" y="13"/>
                      </a:cubicBezTo>
                      <a:cubicBezTo>
                        <a:pt x="44" y="13"/>
                        <a:pt x="40" y="11"/>
                        <a:pt x="39" y="9"/>
                      </a:cubicBezTo>
                      <a:cubicBezTo>
                        <a:pt x="39" y="9"/>
                        <a:pt x="39" y="9"/>
                        <a:pt x="40" y="9"/>
                      </a:cubicBezTo>
                      <a:cubicBezTo>
                        <a:pt x="38" y="9"/>
                        <a:pt x="42" y="12"/>
                        <a:pt x="40" y="12"/>
                      </a:cubicBezTo>
                      <a:cubicBezTo>
                        <a:pt x="40" y="12"/>
                        <a:pt x="39" y="12"/>
                        <a:pt x="39" y="12"/>
                      </a:cubicBezTo>
                      <a:cubicBezTo>
                        <a:pt x="39" y="12"/>
                        <a:pt x="39" y="12"/>
                        <a:pt x="39" y="12"/>
                      </a:cubicBezTo>
                      <a:cubicBezTo>
                        <a:pt x="39" y="12"/>
                        <a:pt x="39" y="13"/>
                        <a:pt x="39" y="13"/>
                      </a:cubicBezTo>
                      <a:cubicBezTo>
                        <a:pt x="39" y="14"/>
                        <a:pt x="39" y="15"/>
                        <a:pt x="39" y="15"/>
                      </a:cubicBezTo>
                      <a:cubicBezTo>
                        <a:pt x="38" y="15"/>
                        <a:pt x="38" y="14"/>
                        <a:pt x="37" y="14"/>
                      </a:cubicBezTo>
                      <a:cubicBezTo>
                        <a:pt x="37" y="14"/>
                        <a:pt x="37" y="14"/>
                        <a:pt x="37" y="14"/>
                      </a:cubicBezTo>
                      <a:cubicBezTo>
                        <a:pt x="37" y="14"/>
                        <a:pt x="37" y="14"/>
                        <a:pt x="36" y="15"/>
                      </a:cubicBezTo>
                      <a:cubicBezTo>
                        <a:pt x="36" y="15"/>
                        <a:pt x="36" y="15"/>
                        <a:pt x="36" y="15"/>
                      </a:cubicBezTo>
                      <a:cubicBezTo>
                        <a:pt x="36" y="15"/>
                        <a:pt x="35" y="15"/>
                        <a:pt x="35" y="15"/>
                      </a:cubicBezTo>
                      <a:cubicBezTo>
                        <a:pt x="35" y="15"/>
                        <a:pt x="35" y="15"/>
                        <a:pt x="34" y="15"/>
                      </a:cubicBezTo>
                      <a:cubicBezTo>
                        <a:pt x="34" y="15"/>
                        <a:pt x="34" y="15"/>
                        <a:pt x="34" y="15"/>
                      </a:cubicBezTo>
                      <a:cubicBezTo>
                        <a:pt x="34" y="15"/>
                        <a:pt x="34" y="15"/>
                        <a:pt x="33" y="15"/>
                      </a:cubicBezTo>
                      <a:cubicBezTo>
                        <a:pt x="33" y="15"/>
                        <a:pt x="33" y="15"/>
                        <a:pt x="32" y="15"/>
                      </a:cubicBezTo>
                      <a:cubicBezTo>
                        <a:pt x="31" y="15"/>
                        <a:pt x="31" y="15"/>
                        <a:pt x="31" y="15"/>
                      </a:cubicBezTo>
                      <a:cubicBezTo>
                        <a:pt x="30" y="15"/>
                        <a:pt x="30" y="15"/>
                        <a:pt x="30" y="15"/>
                      </a:cubicBezTo>
                      <a:cubicBezTo>
                        <a:pt x="30" y="15"/>
                        <a:pt x="29" y="15"/>
                        <a:pt x="29" y="15"/>
                      </a:cubicBezTo>
                      <a:cubicBezTo>
                        <a:pt x="29" y="15"/>
                        <a:pt x="28" y="15"/>
                        <a:pt x="27" y="14"/>
                      </a:cubicBezTo>
                      <a:cubicBezTo>
                        <a:pt x="25" y="13"/>
                        <a:pt x="25" y="14"/>
                        <a:pt x="22" y="13"/>
                      </a:cubicBezTo>
                      <a:cubicBezTo>
                        <a:pt x="20" y="12"/>
                        <a:pt x="18" y="12"/>
                        <a:pt x="16" y="10"/>
                      </a:cubicBezTo>
                      <a:cubicBezTo>
                        <a:pt x="15" y="9"/>
                        <a:pt x="12" y="9"/>
                        <a:pt x="10" y="7"/>
                      </a:cubicBezTo>
                      <a:cubicBezTo>
                        <a:pt x="8" y="6"/>
                        <a:pt x="6" y="5"/>
                        <a:pt x="5" y="4"/>
                      </a:cubicBezTo>
                      <a:cubicBezTo>
                        <a:pt x="4" y="2"/>
                        <a:pt x="2" y="1"/>
                        <a:pt x="0"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7" name="Freeform 9818">
                  <a:extLst>
                    <a:ext uri="{FF2B5EF4-FFF2-40B4-BE49-F238E27FC236}">
                      <a16:creationId xmlns:a16="http://schemas.microsoft.com/office/drawing/2014/main" id="{C4EA69B1-6C2E-9AC2-BBAE-11C3303CCC03}"/>
                    </a:ext>
                  </a:extLst>
                </p:cNvPr>
                <p:cNvSpPr>
                  <a:spLocks/>
                </p:cNvSpPr>
                <p:nvPr/>
              </p:nvSpPr>
              <p:spPr bwMode="auto">
                <a:xfrm>
                  <a:off x="4100" y="2546"/>
                  <a:ext cx="26" cy="15"/>
                </a:xfrm>
                <a:custGeom>
                  <a:avLst/>
                  <a:gdLst>
                    <a:gd name="T0" fmla="*/ 10 w 32"/>
                    <a:gd name="T1" fmla="*/ 0 h 19"/>
                    <a:gd name="T2" fmla="*/ 10 w 32"/>
                    <a:gd name="T3" fmla="*/ 1 h 19"/>
                    <a:gd name="T4" fmla="*/ 10 w 32"/>
                    <a:gd name="T5" fmla="*/ 1 h 19"/>
                    <a:gd name="T6" fmla="*/ 12 w 32"/>
                    <a:gd name="T7" fmla="*/ 4 h 19"/>
                    <a:gd name="T8" fmla="*/ 12 w 32"/>
                    <a:gd name="T9" fmla="*/ 5 h 19"/>
                    <a:gd name="T10" fmla="*/ 12 w 32"/>
                    <a:gd name="T11" fmla="*/ 6 h 19"/>
                    <a:gd name="T12" fmla="*/ 11 w 32"/>
                    <a:gd name="T13" fmla="*/ 6 h 19"/>
                    <a:gd name="T14" fmla="*/ 11 w 32"/>
                    <a:gd name="T15" fmla="*/ 6 h 19"/>
                    <a:gd name="T16" fmla="*/ 10 w 32"/>
                    <a:gd name="T17" fmla="*/ 6 h 19"/>
                    <a:gd name="T18" fmla="*/ 10 w 32"/>
                    <a:gd name="T19" fmla="*/ 6 h 19"/>
                    <a:gd name="T20" fmla="*/ 9 w 32"/>
                    <a:gd name="T21" fmla="*/ 6 h 19"/>
                    <a:gd name="T22" fmla="*/ 8 w 32"/>
                    <a:gd name="T23" fmla="*/ 6 h 19"/>
                    <a:gd name="T24" fmla="*/ 7 w 32"/>
                    <a:gd name="T25" fmla="*/ 6 h 19"/>
                    <a:gd name="T26" fmla="*/ 2 w 32"/>
                    <a:gd name="T27" fmla="*/ 5 h 19"/>
                    <a:gd name="T28" fmla="*/ 0 w 32"/>
                    <a:gd name="T29" fmla="*/ 4 h 19"/>
                    <a:gd name="T30" fmla="*/ 2 w 32"/>
                    <a:gd name="T31" fmla="*/ 4 h 19"/>
                    <a:gd name="T32" fmla="*/ 4 w 32"/>
                    <a:gd name="T33" fmla="*/ 5 h 19"/>
                    <a:gd name="T34" fmla="*/ 8 w 32"/>
                    <a:gd name="T35" fmla="*/ 6 h 19"/>
                    <a:gd name="T36" fmla="*/ 10 w 32"/>
                    <a:gd name="T37" fmla="*/ 7 h 19"/>
                    <a:gd name="T38" fmla="*/ 11 w 32"/>
                    <a:gd name="T39" fmla="*/ 7 h 19"/>
                    <a:gd name="T40" fmla="*/ 11 w 32"/>
                    <a:gd name="T41" fmla="*/ 7 h 19"/>
                    <a:gd name="T42" fmla="*/ 12 w 32"/>
                    <a:gd name="T43" fmla="*/ 7 h 19"/>
                    <a:gd name="T44" fmla="*/ 13 w 32"/>
                    <a:gd name="T45" fmla="*/ 7 h 19"/>
                    <a:gd name="T46" fmla="*/ 13 w 32"/>
                    <a:gd name="T47" fmla="*/ 6 h 19"/>
                    <a:gd name="T48" fmla="*/ 13 w 32"/>
                    <a:gd name="T49" fmla="*/ 6 h 19"/>
                    <a:gd name="T50" fmla="*/ 13 w 32"/>
                    <a:gd name="T51" fmla="*/ 6 h 19"/>
                    <a:gd name="T52" fmla="*/ 13 w 32"/>
                    <a:gd name="T53" fmla="*/ 6 h 19"/>
                    <a:gd name="T54" fmla="*/ 13 w 32"/>
                    <a:gd name="T55" fmla="*/ 6 h 19"/>
                    <a:gd name="T56" fmla="*/ 14 w 32"/>
                    <a:gd name="T57" fmla="*/ 6 h 19"/>
                    <a:gd name="T58" fmla="*/ 14 w 32"/>
                    <a:gd name="T59" fmla="*/ 5 h 19"/>
                    <a:gd name="T60" fmla="*/ 13 w 32"/>
                    <a:gd name="T61" fmla="*/ 3 h 19"/>
                    <a:gd name="T62" fmla="*/ 13 w 32"/>
                    <a:gd name="T63" fmla="*/ 3 h 19"/>
                    <a:gd name="T64" fmla="*/ 11 w 32"/>
                    <a:gd name="T65" fmla="*/ 2 h 19"/>
                    <a:gd name="T66" fmla="*/ 10 w 32"/>
                    <a:gd name="T67" fmla="*/ 0 h 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19">
                      <a:moveTo>
                        <a:pt x="23" y="0"/>
                      </a:moveTo>
                      <a:cubicBezTo>
                        <a:pt x="23" y="0"/>
                        <a:pt x="23" y="0"/>
                        <a:pt x="23" y="0"/>
                      </a:cubicBezTo>
                      <a:cubicBezTo>
                        <a:pt x="23" y="0"/>
                        <a:pt x="23" y="0"/>
                        <a:pt x="23" y="0"/>
                      </a:cubicBezTo>
                      <a:cubicBezTo>
                        <a:pt x="23" y="0"/>
                        <a:pt x="23" y="1"/>
                        <a:pt x="23" y="1"/>
                      </a:cubicBezTo>
                      <a:cubicBezTo>
                        <a:pt x="23" y="1"/>
                        <a:pt x="23" y="1"/>
                        <a:pt x="23" y="1"/>
                      </a:cubicBezTo>
                      <a:cubicBezTo>
                        <a:pt x="22" y="1"/>
                        <a:pt x="22" y="1"/>
                        <a:pt x="22" y="1"/>
                      </a:cubicBezTo>
                      <a:cubicBezTo>
                        <a:pt x="23" y="3"/>
                        <a:pt x="27" y="5"/>
                        <a:pt x="26" y="5"/>
                      </a:cubicBezTo>
                      <a:cubicBezTo>
                        <a:pt x="25" y="6"/>
                        <a:pt x="29" y="9"/>
                        <a:pt x="27" y="9"/>
                      </a:cubicBezTo>
                      <a:cubicBezTo>
                        <a:pt x="26" y="9"/>
                        <a:pt x="30" y="13"/>
                        <a:pt x="27" y="13"/>
                      </a:cubicBezTo>
                      <a:cubicBezTo>
                        <a:pt x="27" y="13"/>
                        <a:pt x="27" y="13"/>
                        <a:pt x="27" y="13"/>
                      </a:cubicBezTo>
                      <a:cubicBezTo>
                        <a:pt x="27" y="13"/>
                        <a:pt x="27" y="13"/>
                        <a:pt x="27" y="13"/>
                      </a:cubicBezTo>
                      <a:cubicBezTo>
                        <a:pt x="26" y="13"/>
                        <a:pt x="27" y="13"/>
                        <a:pt x="27" y="14"/>
                      </a:cubicBezTo>
                      <a:cubicBezTo>
                        <a:pt x="27" y="14"/>
                        <a:pt x="27" y="15"/>
                        <a:pt x="26" y="15"/>
                      </a:cubicBezTo>
                      <a:cubicBezTo>
                        <a:pt x="26" y="15"/>
                        <a:pt x="26" y="15"/>
                        <a:pt x="25" y="15"/>
                      </a:cubicBezTo>
                      <a:cubicBezTo>
                        <a:pt x="25" y="15"/>
                        <a:pt x="25" y="14"/>
                        <a:pt x="25" y="14"/>
                      </a:cubicBezTo>
                      <a:cubicBezTo>
                        <a:pt x="24" y="14"/>
                        <a:pt x="24" y="15"/>
                        <a:pt x="24" y="15"/>
                      </a:cubicBezTo>
                      <a:cubicBezTo>
                        <a:pt x="24" y="15"/>
                        <a:pt x="24" y="16"/>
                        <a:pt x="24" y="16"/>
                      </a:cubicBezTo>
                      <a:cubicBezTo>
                        <a:pt x="23" y="16"/>
                        <a:pt x="23" y="16"/>
                        <a:pt x="23" y="15"/>
                      </a:cubicBezTo>
                      <a:cubicBezTo>
                        <a:pt x="22" y="15"/>
                        <a:pt x="22" y="15"/>
                        <a:pt x="22" y="15"/>
                      </a:cubicBezTo>
                      <a:cubicBezTo>
                        <a:pt x="22" y="15"/>
                        <a:pt x="22" y="15"/>
                        <a:pt x="22" y="16"/>
                      </a:cubicBezTo>
                      <a:cubicBezTo>
                        <a:pt x="21" y="16"/>
                        <a:pt x="21" y="16"/>
                        <a:pt x="21" y="16"/>
                      </a:cubicBezTo>
                      <a:cubicBezTo>
                        <a:pt x="21" y="16"/>
                        <a:pt x="20" y="16"/>
                        <a:pt x="20" y="15"/>
                      </a:cubicBezTo>
                      <a:cubicBezTo>
                        <a:pt x="19" y="15"/>
                        <a:pt x="19" y="15"/>
                        <a:pt x="18" y="15"/>
                      </a:cubicBezTo>
                      <a:cubicBezTo>
                        <a:pt x="18" y="15"/>
                        <a:pt x="18" y="15"/>
                        <a:pt x="18" y="15"/>
                      </a:cubicBezTo>
                      <a:cubicBezTo>
                        <a:pt x="17" y="15"/>
                        <a:pt x="17" y="15"/>
                        <a:pt x="17" y="15"/>
                      </a:cubicBezTo>
                      <a:cubicBezTo>
                        <a:pt x="16" y="15"/>
                        <a:pt x="16" y="15"/>
                        <a:pt x="15" y="15"/>
                      </a:cubicBezTo>
                      <a:cubicBezTo>
                        <a:pt x="13" y="14"/>
                        <a:pt x="13" y="15"/>
                        <a:pt x="10" y="13"/>
                      </a:cubicBezTo>
                      <a:cubicBezTo>
                        <a:pt x="8" y="12"/>
                        <a:pt x="6" y="13"/>
                        <a:pt x="4" y="11"/>
                      </a:cubicBezTo>
                      <a:cubicBezTo>
                        <a:pt x="3" y="10"/>
                        <a:pt x="2" y="9"/>
                        <a:pt x="0" y="9"/>
                      </a:cubicBezTo>
                      <a:cubicBezTo>
                        <a:pt x="0" y="9"/>
                        <a:pt x="0" y="9"/>
                        <a:pt x="0" y="9"/>
                      </a:cubicBezTo>
                      <a:cubicBezTo>
                        <a:pt x="0" y="9"/>
                        <a:pt x="0" y="9"/>
                        <a:pt x="0" y="9"/>
                      </a:cubicBezTo>
                      <a:cubicBezTo>
                        <a:pt x="1" y="9"/>
                        <a:pt x="1" y="10"/>
                        <a:pt x="2" y="10"/>
                      </a:cubicBezTo>
                      <a:cubicBezTo>
                        <a:pt x="2" y="10"/>
                        <a:pt x="2" y="10"/>
                        <a:pt x="2" y="10"/>
                      </a:cubicBezTo>
                      <a:cubicBezTo>
                        <a:pt x="4" y="12"/>
                        <a:pt x="7" y="12"/>
                        <a:pt x="8" y="13"/>
                      </a:cubicBezTo>
                      <a:cubicBezTo>
                        <a:pt x="11" y="15"/>
                        <a:pt x="12" y="15"/>
                        <a:pt x="14" y="16"/>
                      </a:cubicBezTo>
                      <a:cubicBezTo>
                        <a:pt x="17" y="18"/>
                        <a:pt x="18" y="16"/>
                        <a:pt x="19" y="17"/>
                      </a:cubicBezTo>
                      <a:cubicBezTo>
                        <a:pt x="20" y="18"/>
                        <a:pt x="21" y="18"/>
                        <a:pt x="21" y="18"/>
                      </a:cubicBezTo>
                      <a:cubicBezTo>
                        <a:pt x="22" y="18"/>
                        <a:pt x="22" y="18"/>
                        <a:pt x="22" y="18"/>
                      </a:cubicBezTo>
                      <a:cubicBezTo>
                        <a:pt x="22" y="18"/>
                        <a:pt x="23" y="18"/>
                        <a:pt x="23" y="18"/>
                      </a:cubicBezTo>
                      <a:cubicBezTo>
                        <a:pt x="23" y="18"/>
                        <a:pt x="24" y="18"/>
                        <a:pt x="24" y="18"/>
                      </a:cubicBezTo>
                      <a:cubicBezTo>
                        <a:pt x="25" y="18"/>
                        <a:pt x="25" y="19"/>
                        <a:pt x="25" y="19"/>
                      </a:cubicBezTo>
                      <a:cubicBezTo>
                        <a:pt x="26" y="19"/>
                        <a:pt x="26" y="18"/>
                        <a:pt x="26" y="18"/>
                      </a:cubicBezTo>
                      <a:cubicBezTo>
                        <a:pt x="26" y="18"/>
                        <a:pt x="26" y="18"/>
                        <a:pt x="27" y="18"/>
                      </a:cubicBezTo>
                      <a:cubicBezTo>
                        <a:pt x="27" y="18"/>
                        <a:pt x="27" y="18"/>
                        <a:pt x="27" y="18"/>
                      </a:cubicBezTo>
                      <a:cubicBezTo>
                        <a:pt x="28" y="18"/>
                        <a:pt x="28" y="18"/>
                        <a:pt x="28" y="18"/>
                      </a:cubicBezTo>
                      <a:cubicBezTo>
                        <a:pt x="28" y="18"/>
                        <a:pt x="29" y="18"/>
                        <a:pt x="29" y="18"/>
                      </a:cubicBezTo>
                      <a:cubicBezTo>
                        <a:pt x="29" y="17"/>
                        <a:pt x="29" y="17"/>
                        <a:pt x="29" y="17"/>
                      </a:cubicBezTo>
                      <a:cubicBezTo>
                        <a:pt x="29" y="17"/>
                        <a:pt x="29" y="17"/>
                        <a:pt x="30" y="17"/>
                      </a:cubicBezTo>
                      <a:cubicBezTo>
                        <a:pt x="30" y="18"/>
                        <a:pt x="31" y="18"/>
                        <a:pt x="31" y="18"/>
                      </a:cubicBezTo>
                      <a:cubicBezTo>
                        <a:pt x="31" y="18"/>
                        <a:pt x="31" y="18"/>
                        <a:pt x="31" y="17"/>
                      </a:cubicBezTo>
                      <a:cubicBezTo>
                        <a:pt x="31" y="17"/>
                        <a:pt x="31" y="17"/>
                        <a:pt x="31" y="17"/>
                      </a:cubicBezTo>
                      <a:cubicBezTo>
                        <a:pt x="31" y="17"/>
                        <a:pt x="31" y="17"/>
                        <a:pt x="31" y="17"/>
                      </a:cubicBezTo>
                      <a:cubicBezTo>
                        <a:pt x="31" y="16"/>
                        <a:pt x="31" y="16"/>
                        <a:pt x="31" y="16"/>
                      </a:cubicBezTo>
                      <a:cubicBezTo>
                        <a:pt x="31" y="16"/>
                        <a:pt x="31" y="16"/>
                        <a:pt x="31" y="16"/>
                      </a:cubicBezTo>
                      <a:cubicBezTo>
                        <a:pt x="31" y="16"/>
                        <a:pt x="31" y="16"/>
                        <a:pt x="31" y="16"/>
                      </a:cubicBezTo>
                      <a:cubicBezTo>
                        <a:pt x="31" y="16"/>
                        <a:pt x="31" y="16"/>
                        <a:pt x="31" y="16"/>
                      </a:cubicBezTo>
                      <a:cubicBezTo>
                        <a:pt x="32" y="16"/>
                        <a:pt x="32" y="16"/>
                        <a:pt x="32" y="16"/>
                      </a:cubicBezTo>
                      <a:cubicBezTo>
                        <a:pt x="32" y="16"/>
                        <a:pt x="32" y="15"/>
                        <a:pt x="32" y="15"/>
                      </a:cubicBezTo>
                      <a:cubicBezTo>
                        <a:pt x="32" y="14"/>
                        <a:pt x="31" y="13"/>
                        <a:pt x="31" y="12"/>
                      </a:cubicBezTo>
                      <a:cubicBezTo>
                        <a:pt x="31" y="12"/>
                        <a:pt x="31" y="12"/>
                        <a:pt x="32" y="12"/>
                      </a:cubicBezTo>
                      <a:cubicBezTo>
                        <a:pt x="32" y="12"/>
                        <a:pt x="32" y="12"/>
                        <a:pt x="32" y="11"/>
                      </a:cubicBezTo>
                      <a:cubicBezTo>
                        <a:pt x="32" y="11"/>
                        <a:pt x="30" y="9"/>
                        <a:pt x="30" y="8"/>
                      </a:cubicBezTo>
                      <a:cubicBezTo>
                        <a:pt x="30" y="8"/>
                        <a:pt x="30" y="8"/>
                        <a:pt x="30" y="8"/>
                      </a:cubicBezTo>
                      <a:cubicBezTo>
                        <a:pt x="30" y="8"/>
                        <a:pt x="30" y="8"/>
                        <a:pt x="30" y="8"/>
                      </a:cubicBezTo>
                      <a:cubicBezTo>
                        <a:pt x="30" y="7"/>
                        <a:pt x="26" y="4"/>
                        <a:pt x="26" y="4"/>
                      </a:cubicBezTo>
                      <a:cubicBezTo>
                        <a:pt x="26" y="3"/>
                        <a:pt x="26" y="3"/>
                        <a:pt x="26" y="3"/>
                      </a:cubicBezTo>
                      <a:cubicBezTo>
                        <a:pt x="27" y="3"/>
                        <a:pt x="27" y="3"/>
                        <a:pt x="27" y="3"/>
                      </a:cubicBezTo>
                      <a:cubicBezTo>
                        <a:pt x="27" y="3"/>
                        <a:pt x="24" y="1"/>
                        <a:pt x="23" y="0"/>
                      </a:cubicBezTo>
                    </a:path>
                  </a:pathLst>
                </a:custGeom>
                <a:solidFill>
                  <a:srgbClr val="A981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8" name="Freeform 9819">
                  <a:extLst>
                    <a:ext uri="{FF2B5EF4-FFF2-40B4-BE49-F238E27FC236}">
                      <a16:creationId xmlns:a16="http://schemas.microsoft.com/office/drawing/2014/main" id="{D9045D5E-45F0-DC0F-839E-5ED641BC8E7F}"/>
                    </a:ext>
                  </a:extLst>
                </p:cNvPr>
                <p:cNvSpPr>
                  <a:spLocks/>
                </p:cNvSpPr>
                <p:nvPr/>
              </p:nvSpPr>
              <p:spPr bwMode="auto">
                <a:xfrm>
                  <a:off x="4094" y="2543"/>
                  <a:ext cx="2" cy="2"/>
                </a:xfrm>
                <a:custGeom>
                  <a:avLst/>
                  <a:gdLst>
                    <a:gd name="T0" fmla="*/ 0 w 3"/>
                    <a:gd name="T1" fmla="*/ 0 h 2"/>
                    <a:gd name="T2" fmla="*/ 0 w 3"/>
                    <a:gd name="T3" fmla="*/ 0 h 2"/>
                    <a:gd name="T4" fmla="*/ 0 w 3"/>
                    <a:gd name="T5" fmla="*/ 0 h 2"/>
                    <a:gd name="T6" fmla="*/ 0 w 3"/>
                    <a:gd name="T7" fmla="*/ 0 h 2"/>
                    <a:gd name="T8" fmla="*/ 1 w 3"/>
                    <a:gd name="T9" fmla="*/ 2 h 2"/>
                    <a:gd name="T10" fmla="*/ 1 w 3"/>
                    <a:gd name="T11" fmla="*/ 1 h 2"/>
                    <a:gd name="T12" fmla="*/ 0 w 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
                      <a:moveTo>
                        <a:pt x="0" y="0"/>
                      </a:moveTo>
                      <a:cubicBezTo>
                        <a:pt x="0" y="0"/>
                        <a:pt x="0" y="0"/>
                        <a:pt x="0" y="0"/>
                      </a:cubicBezTo>
                      <a:cubicBezTo>
                        <a:pt x="0" y="0"/>
                        <a:pt x="0" y="0"/>
                        <a:pt x="0" y="0"/>
                      </a:cubicBezTo>
                      <a:cubicBezTo>
                        <a:pt x="0" y="0"/>
                        <a:pt x="0" y="0"/>
                        <a:pt x="0" y="0"/>
                      </a:cubicBezTo>
                      <a:cubicBezTo>
                        <a:pt x="1" y="0"/>
                        <a:pt x="2" y="1"/>
                        <a:pt x="3" y="2"/>
                      </a:cubicBezTo>
                      <a:cubicBezTo>
                        <a:pt x="3" y="2"/>
                        <a:pt x="3" y="2"/>
                        <a:pt x="3" y="1"/>
                      </a:cubicBezTo>
                      <a:cubicBezTo>
                        <a:pt x="2" y="0"/>
                        <a:pt x="1"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39" name="Freeform 9820">
                  <a:extLst>
                    <a:ext uri="{FF2B5EF4-FFF2-40B4-BE49-F238E27FC236}">
                      <a16:creationId xmlns:a16="http://schemas.microsoft.com/office/drawing/2014/main" id="{B5AC97C4-2A96-FD11-E2E0-6F9E6886447E}"/>
                    </a:ext>
                  </a:extLst>
                </p:cNvPr>
                <p:cNvSpPr>
                  <a:spLocks/>
                </p:cNvSpPr>
                <p:nvPr/>
              </p:nvSpPr>
              <p:spPr bwMode="auto">
                <a:xfrm>
                  <a:off x="4090" y="2539"/>
                  <a:ext cx="4" cy="2"/>
                </a:xfrm>
                <a:custGeom>
                  <a:avLst/>
                  <a:gdLst>
                    <a:gd name="T0" fmla="*/ 0 w 5"/>
                    <a:gd name="T1" fmla="*/ 0 h 2"/>
                    <a:gd name="T2" fmla="*/ 2 w 5"/>
                    <a:gd name="T3" fmla="*/ 2 h 2"/>
                    <a:gd name="T4" fmla="*/ 2 w 5"/>
                    <a:gd name="T5" fmla="*/ 1 h 2"/>
                    <a:gd name="T6" fmla="*/ 1 w 5"/>
                    <a:gd name="T7" fmla="*/ 0 h 2"/>
                    <a:gd name="T8" fmla="*/ 0 w 5"/>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0" y="0"/>
                      </a:moveTo>
                      <a:cubicBezTo>
                        <a:pt x="1" y="1"/>
                        <a:pt x="3" y="2"/>
                        <a:pt x="4" y="2"/>
                      </a:cubicBezTo>
                      <a:cubicBezTo>
                        <a:pt x="4" y="2"/>
                        <a:pt x="5" y="2"/>
                        <a:pt x="5" y="1"/>
                      </a:cubicBezTo>
                      <a:cubicBezTo>
                        <a:pt x="4" y="1"/>
                        <a:pt x="1" y="1"/>
                        <a:pt x="1"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0" name="Freeform 9821">
                  <a:extLst>
                    <a:ext uri="{FF2B5EF4-FFF2-40B4-BE49-F238E27FC236}">
                      <a16:creationId xmlns:a16="http://schemas.microsoft.com/office/drawing/2014/main" id="{4FD4B15F-8E21-51E2-6D49-4FCC749CCDFD}"/>
                    </a:ext>
                  </a:extLst>
                </p:cNvPr>
                <p:cNvSpPr>
                  <a:spLocks/>
                </p:cNvSpPr>
                <p:nvPr/>
              </p:nvSpPr>
              <p:spPr bwMode="auto">
                <a:xfrm>
                  <a:off x="4098" y="2543"/>
                  <a:ext cx="4" cy="2"/>
                </a:xfrm>
                <a:custGeom>
                  <a:avLst/>
                  <a:gdLst>
                    <a:gd name="T0" fmla="*/ 1 w 5"/>
                    <a:gd name="T1" fmla="*/ 0 h 2"/>
                    <a:gd name="T2" fmla="*/ 1 w 5"/>
                    <a:gd name="T3" fmla="*/ 1 h 2"/>
                    <a:gd name="T4" fmla="*/ 1 w 5"/>
                    <a:gd name="T5" fmla="*/ 1 h 2"/>
                    <a:gd name="T6" fmla="*/ 1 w 5"/>
                    <a:gd name="T7" fmla="*/ 0 h 2"/>
                    <a:gd name="T8" fmla="*/ 2 w 5"/>
                    <a:gd name="T9" fmla="*/ 2 h 2"/>
                    <a:gd name="T10" fmla="*/ 1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1" y="0"/>
                      </a:moveTo>
                      <a:cubicBezTo>
                        <a:pt x="1" y="0"/>
                        <a:pt x="0" y="0"/>
                        <a:pt x="1" y="1"/>
                      </a:cubicBezTo>
                      <a:cubicBezTo>
                        <a:pt x="1" y="1"/>
                        <a:pt x="1" y="1"/>
                        <a:pt x="1" y="1"/>
                      </a:cubicBezTo>
                      <a:cubicBezTo>
                        <a:pt x="1" y="0"/>
                        <a:pt x="1" y="0"/>
                        <a:pt x="1" y="0"/>
                      </a:cubicBezTo>
                      <a:cubicBezTo>
                        <a:pt x="2" y="0"/>
                        <a:pt x="5" y="2"/>
                        <a:pt x="5" y="2"/>
                      </a:cubicBezTo>
                      <a:cubicBezTo>
                        <a:pt x="5" y="1"/>
                        <a:pt x="2"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1" name="Freeform 9822">
                  <a:extLst>
                    <a:ext uri="{FF2B5EF4-FFF2-40B4-BE49-F238E27FC236}">
                      <a16:creationId xmlns:a16="http://schemas.microsoft.com/office/drawing/2014/main" id="{A981B007-2023-FBFD-82BC-6A00913A7471}"/>
                    </a:ext>
                  </a:extLst>
                </p:cNvPr>
                <p:cNvSpPr>
                  <a:spLocks noEditPoints="1"/>
                </p:cNvSpPr>
                <p:nvPr/>
              </p:nvSpPr>
              <p:spPr bwMode="auto">
                <a:xfrm>
                  <a:off x="4093" y="2537"/>
                  <a:ext cx="6" cy="2"/>
                </a:xfrm>
                <a:custGeom>
                  <a:avLst/>
                  <a:gdLst>
                    <a:gd name="T0" fmla="*/ 0 w 7"/>
                    <a:gd name="T1" fmla="*/ 0 h 3"/>
                    <a:gd name="T2" fmla="*/ 3 w 7"/>
                    <a:gd name="T3" fmla="*/ 1 h 3"/>
                    <a:gd name="T4" fmla="*/ 3 w 7"/>
                    <a:gd name="T5" fmla="*/ 1 h 3"/>
                    <a:gd name="T6" fmla="*/ 3 w 7"/>
                    <a:gd name="T7" fmla="*/ 1 h 3"/>
                    <a:gd name="T8" fmla="*/ 3 w 7"/>
                    <a:gd name="T9" fmla="*/ 1 h 3"/>
                    <a:gd name="T10" fmla="*/ 0 w 7"/>
                    <a:gd name="T11" fmla="*/ 0 h 3"/>
                    <a:gd name="T12" fmla="*/ 0 w 7"/>
                    <a:gd name="T13" fmla="*/ 0 h 3"/>
                    <a:gd name="T14" fmla="*/ 0 w 7"/>
                    <a:gd name="T15" fmla="*/ 0 h 3"/>
                    <a:gd name="T16" fmla="*/ 0 w 7"/>
                    <a:gd name="T17" fmla="*/ 0 h 3"/>
                    <a:gd name="T18" fmla="*/ 0 w 7"/>
                    <a:gd name="T19" fmla="*/ 0 h 3"/>
                    <a:gd name="T20" fmla="*/ 0 w 7"/>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3">
                      <a:moveTo>
                        <a:pt x="0" y="0"/>
                      </a:moveTo>
                      <a:cubicBezTo>
                        <a:pt x="1" y="1"/>
                        <a:pt x="2" y="2"/>
                        <a:pt x="3" y="2"/>
                      </a:cubicBezTo>
                      <a:cubicBezTo>
                        <a:pt x="3" y="2"/>
                        <a:pt x="6" y="3"/>
                        <a:pt x="6" y="3"/>
                      </a:cubicBezTo>
                      <a:cubicBezTo>
                        <a:pt x="7" y="3"/>
                        <a:pt x="7" y="3"/>
                        <a:pt x="6" y="3"/>
                      </a:cubicBezTo>
                      <a:cubicBezTo>
                        <a:pt x="6" y="3"/>
                        <a:pt x="5" y="2"/>
                        <a:pt x="4" y="2"/>
                      </a:cubicBezTo>
                      <a:cubicBezTo>
                        <a:pt x="3" y="2"/>
                        <a:pt x="1" y="1"/>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2" name="Freeform 9823">
                  <a:extLst>
                    <a:ext uri="{FF2B5EF4-FFF2-40B4-BE49-F238E27FC236}">
                      <a16:creationId xmlns:a16="http://schemas.microsoft.com/office/drawing/2014/main" id="{A7919256-34EA-83D7-130B-95A000FE13A5}"/>
                    </a:ext>
                  </a:extLst>
                </p:cNvPr>
                <p:cNvSpPr>
                  <a:spLocks noEditPoints="1"/>
                </p:cNvSpPr>
                <p:nvPr/>
              </p:nvSpPr>
              <p:spPr bwMode="auto">
                <a:xfrm>
                  <a:off x="4088" y="2537"/>
                  <a:ext cx="3" cy="1"/>
                </a:xfrm>
                <a:custGeom>
                  <a:avLst/>
                  <a:gdLst>
                    <a:gd name="T0" fmla="*/ 1 w 4"/>
                    <a:gd name="T1" fmla="*/ 1 h 1"/>
                    <a:gd name="T2" fmla="*/ 1 w 4"/>
                    <a:gd name="T3" fmla="*/ 1 h 1"/>
                    <a:gd name="T4" fmla="*/ 1 w 4"/>
                    <a:gd name="T5" fmla="*/ 1 h 1"/>
                    <a:gd name="T6" fmla="*/ 1 w 4"/>
                    <a:gd name="T7" fmla="*/ 1 h 1"/>
                    <a:gd name="T8" fmla="*/ 1 w 4"/>
                    <a:gd name="T9" fmla="*/ 0 h 1"/>
                    <a:gd name="T10" fmla="*/ 1 w 4"/>
                    <a:gd name="T11" fmla="*/ 1 h 1"/>
                    <a:gd name="T12" fmla="*/ 2 w 4"/>
                    <a:gd name="T13" fmla="*/ 0 h 1"/>
                    <a:gd name="T14" fmla="*/ 2 w 4"/>
                    <a:gd name="T15" fmla="*/ 1 h 1"/>
                    <a:gd name="T16" fmla="*/ 1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1" y="1"/>
                      </a:moveTo>
                      <a:cubicBezTo>
                        <a:pt x="1" y="1"/>
                        <a:pt x="1" y="1"/>
                        <a:pt x="1" y="1"/>
                      </a:cubicBezTo>
                      <a:cubicBezTo>
                        <a:pt x="1" y="1"/>
                        <a:pt x="1" y="1"/>
                        <a:pt x="1" y="1"/>
                      </a:cubicBezTo>
                      <a:cubicBezTo>
                        <a:pt x="1" y="1"/>
                        <a:pt x="1" y="1"/>
                        <a:pt x="1" y="1"/>
                      </a:cubicBezTo>
                      <a:moveTo>
                        <a:pt x="1" y="0"/>
                      </a:moveTo>
                      <a:cubicBezTo>
                        <a:pt x="0" y="0"/>
                        <a:pt x="0" y="0"/>
                        <a:pt x="1" y="1"/>
                      </a:cubicBezTo>
                      <a:cubicBezTo>
                        <a:pt x="1" y="0"/>
                        <a:pt x="2" y="0"/>
                        <a:pt x="2" y="0"/>
                      </a:cubicBezTo>
                      <a:cubicBezTo>
                        <a:pt x="3" y="0"/>
                        <a:pt x="4" y="0"/>
                        <a:pt x="4" y="1"/>
                      </a:cubicBezTo>
                      <a:cubicBezTo>
                        <a:pt x="3" y="0"/>
                        <a:pt x="2"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3" name="Freeform 9824">
                  <a:extLst>
                    <a:ext uri="{FF2B5EF4-FFF2-40B4-BE49-F238E27FC236}">
                      <a16:creationId xmlns:a16="http://schemas.microsoft.com/office/drawing/2014/main" id="{D1494475-7857-7C2F-316E-FCCF708F2BF7}"/>
                    </a:ext>
                  </a:extLst>
                </p:cNvPr>
                <p:cNvSpPr>
                  <a:spLocks noEditPoints="1"/>
                </p:cNvSpPr>
                <p:nvPr/>
              </p:nvSpPr>
              <p:spPr bwMode="auto">
                <a:xfrm>
                  <a:off x="4106" y="2548"/>
                  <a:ext cx="5" cy="2"/>
                </a:xfrm>
                <a:custGeom>
                  <a:avLst/>
                  <a:gdLst>
                    <a:gd name="T0" fmla="*/ 1 w 6"/>
                    <a:gd name="T1" fmla="*/ 0 h 2"/>
                    <a:gd name="T2" fmla="*/ 3 w 6"/>
                    <a:gd name="T3" fmla="*/ 2 h 2"/>
                    <a:gd name="T4" fmla="*/ 3 w 6"/>
                    <a:gd name="T5" fmla="*/ 1 h 2"/>
                    <a:gd name="T6" fmla="*/ 3 w 6"/>
                    <a:gd name="T7" fmla="*/ 1 h 2"/>
                    <a:gd name="T8" fmla="*/ 1 w 6"/>
                    <a:gd name="T9" fmla="*/ 0 h 2"/>
                    <a:gd name="T10" fmla="*/ 1 w 6"/>
                    <a:gd name="T11" fmla="*/ 0 h 2"/>
                    <a:gd name="T12" fmla="*/ 1 w 6"/>
                    <a:gd name="T13" fmla="*/ 0 h 2"/>
                    <a:gd name="T14" fmla="*/ 1 w 6"/>
                    <a:gd name="T15" fmla="*/ 0 h 2"/>
                    <a:gd name="T16" fmla="*/ 1 w 6"/>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2">
                      <a:moveTo>
                        <a:pt x="1" y="0"/>
                      </a:moveTo>
                      <a:cubicBezTo>
                        <a:pt x="0" y="0"/>
                        <a:pt x="4" y="2"/>
                        <a:pt x="5" y="2"/>
                      </a:cubicBezTo>
                      <a:cubicBezTo>
                        <a:pt x="6" y="2"/>
                        <a:pt x="6" y="2"/>
                        <a:pt x="5" y="1"/>
                      </a:cubicBezTo>
                      <a:cubicBezTo>
                        <a:pt x="5" y="1"/>
                        <a:pt x="5" y="1"/>
                        <a:pt x="4" y="1"/>
                      </a:cubicBezTo>
                      <a:cubicBezTo>
                        <a:pt x="3" y="1"/>
                        <a:pt x="2" y="1"/>
                        <a:pt x="1" y="0"/>
                      </a:cubicBezTo>
                      <a:moveTo>
                        <a:pt x="1" y="0"/>
                      </a:moveTo>
                      <a:cubicBezTo>
                        <a:pt x="1" y="0"/>
                        <a:pt x="1" y="0"/>
                        <a:pt x="1" y="0"/>
                      </a:cubicBezTo>
                      <a:cubicBezTo>
                        <a:pt x="1" y="0"/>
                        <a:pt x="1" y="0"/>
                        <a:pt x="1"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4" name="Freeform 9825">
                  <a:extLst>
                    <a:ext uri="{FF2B5EF4-FFF2-40B4-BE49-F238E27FC236}">
                      <a16:creationId xmlns:a16="http://schemas.microsoft.com/office/drawing/2014/main" id="{D20E4AC9-73D3-DD26-82C5-9E97ECAB37F2}"/>
                    </a:ext>
                  </a:extLst>
                </p:cNvPr>
                <p:cNvSpPr>
                  <a:spLocks noEditPoints="1"/>
                </p:cNvSpPr>
                <p:nvPr/>
              </p:nvSpPr>
              <p:spPr bwMode="auto">
                <a:xfrm>
                  <a:off x="4104" y="2542"/>
                  <a:ext cx="5" cy="3"/>
                </a:xfrm>
                <a:custGeom>
                  <a:avLst/>
                  <a:gdLst>
                    <a:gd name="T0" fmla="*/ 0 w 5"/>
                    <a:gd name="T1" fmla="*/ 1 h 3"/>
                    <a:gd name="T2" fmla="*/ 0 w 5"/>
                    <a:gd name="T3" fmla="*/ 1 h 3"/>
                    <a:gd name="T4" fmla="*/ 0 w 5"/>
                    <a:gd name="T5" fmla="*/ 1 h 3"/>
                    <a:gd name="T6" fmla="*/ 0 w 5"/>
                    <a:gd name="T7" fmla="*/ 1 h 3"/>
                    <a:gd name="T8" fmla="*/ 0 w 5"/>
                    <a:gd name="T9" fmla="*/ 0 h 3"/>
                    <a:gd name="T10" fmla="*/ 0 w 5"/>
                    <a:gd name="T11" fmla="*/ 1 h 3"/>
                    <a:gd name="T12" fmla="*/ 3 w 5"/>
                    <a:gd name="T13" fmla="*/ 2 h 3"/>
                    <a:gd name="T14" fmla="*/ 5 w 5"/>
                    <a:gd name="T15" fmla="*/ 3 h 3"/>
                    <a:gd name="T16" fmla="*/ 0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0" y="1"/>
                      </a:moveTo>
                      <a:cubicBezTo>
                        <a:pt x="0" y="1"/>
                        <a:pt x="0" y="1"/>
                        <a:pt x="0" y="1"/>
                      </a:cubicBezTo>
                      <a:cubicBezTo>
                        <a:pt x="0" y="1"/>
                        <a:pt x="0" y="1"/>
                        <a:pt x="0" y="1"/>
                      </a:cubicBezTo>
                      <a:cubicBezTo>
                        <a:pt x="0" y="1"/>
                        <a:pt x="0" y="1"/>
                        <a:pt x="0" y="1"/>
                      </a:cubicBezTo>
                      <a:moveTo>
                        <a:pt x="0" y="0"/>
                      </a:moveTo>
                      <a:cubicBezTo>
                        <a:pt x="0" y="0"/>
                        <a:pt x="0" y="1"/>
                        <a:pt x="0" y="1"/>
                      </a:cubicBezTo>
                      <a:cubicBezTo>
                        <a:pt x="1" y="1"/>
                        <a:pt x="2" y="1"/>
                        <a:pt x="3" y="2"/>
                      </a:cubicBezTo>
                      <a:cubicBezTo>
                        <a:pt x="4" y="2"/>
                        <a:pt x="4" y="3"/>
                        <a:pt x="5" y="3"/>
                      </a:cubicBezTo>
                      <a:cubicBezTo>
                        <a:pt x="4" y="2"/>
                        <a:pt x="1"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5" name="Freeform 9826">
                  <a:extLst>
                    <a:ext uri="{FF2B5EF4-FFF2-40B4-BE49-F238E27FC236}">
                      <a16:creationId xmlns:a16="http://schemas.microsoft.com/office/drawing/2014/main" id="{4A756111-8E4A-62EF-1A13-3693D22EC73B}"/>
                    </a:ext>
                  </a:extLst>
                </p:cNvPr>
                <p:cNvSpPr>
                  <a:spLocks/>
                </p:cNvSpPr>
                <p:nvPr/>
              </p:nvSpPr>
              <p:spPr bwMode="auto">
                <a:xfrm>
                  <a:off x="4099" y="2537"/>
                  <a:ext cx="5" cy="1"/>
                </a:xfrm>
                <a:custGeom>
                  <a:avLst/>
                  <a:gdLst>
                    <a:gd name="T0" fmla="*/ 0 w 6"/>
                    <a:gd name="T1" fmla="*/ 0 h 2"/>
                    <a:gd name="T2" fmla="*/ 3 w 6"/>
                    <a:gd name="T3" fmla="*/ 1 h 2"/>
                    <a:gd name="T4" fmla="*/ 3 w 6"/>
                    <a:gd name="T5" fmla="*/ 1 h 2"/>
                    <a:gd name="T6" fmla="*/ 3 w 6"/>
                    <a:gd name="T7" fmla="*/ 1 h 2"/>
                    <a:gd name="T8" fmla="*/ 1 w 6"/>
                    <a:gd name="T9" fmla="*/ 0 h 2"/>
                    <a:gd name="T10" fmla="*/ 0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0" y="0"/>
                      </a:moveTo>
                      <a:cubicBezTo>
                        <a:pt x="1" y="1"/>
                        <a:pt x="4" y="2"/>
                        <a:pt x="5" y="2"/>
                      </a:cubicBezTo>
                      <a:cubicBezTo>
                        <a:pt x="6" y="2"/>
                        <a:pt x="6" y="2"/>
                        <a:pt x="6" y="2"/>
                      </a:cubicBezTo>
                      <a:cubicBezTo>
                        <a:pt x="6" y="2"/>
                        <a:pt x="6" y="2"/>
                        <a:pt x="6" y="2"/>
                      </a:cubicBezTo>
                      <a:cubicBezTo>
                        <a:pt x="5" y="2"/>
                        <a:pt x="3" y="0"/>
                        <a:pt x="1"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6" name="Freeform 9827">
                  <a:extLst>
                    <a:ext uri="{FF2B5EF4-FFF2-40B4-BE49-F238E27FC236}">
                      <a16:creationId xmlns:a16="http://schemas.microsoft.com/office/drawing/2014/main" id="{964F192E-40AD-F37D-1E65-35BC5FF95779}"/>
                    </a:ext>
                  </a:extLst>
                </p:cNvPr>
                <p:cNvSpPr>
                  <a:spLocks/>
                </p:cNvSpPr>
                <p:nvPr/>
              </p:nvSpPr>
              <p:spPr bwMode="auto">
                <a:xfrm>
                  <a:off x="4093" y="2534"/>
                  <a:ext cx="3" cy="2"/>
                </a:xfrm>
                <a:custGeom>
                  <a:avLst/>
                  <a:gdLst>
                    <a:gd name="T0" fmla="*/ 0 w 4"/>
                    <a:gd name="T1" fmla="*/ 0 h 2"/>
                    <a:gd name="T2" fmla="*/ 0 w 4"/>
                    <a:gd name="T3" fmla="*/ 1 h 2"/>
                    <a:gd name="T4" fmla="*/ 0 w 4"/>
                    <a:gd name="T5" fmla="*/ 0 h 2"/>
                    <a:gd name="T6" fmla="*/ 0 w 4"/>
                    <a:gd name="T7" fmla="*/ 0 h 2"/>
                    <a:gd name="T8" fmla="*/ 2 w 4"/>
                    <a:gd name="T9" fmla="*/ 2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cubicBezTo>
                        <a:pt x="0" y="0"/>
                        <a:pt x="0" y="0"/>
                        <a:pt x="0" y="1"/>
                      </a:cubicBezTo>
                      <a:cubicBezTo>
                        <a:pt x="0" y="0"/>
                        <a:pt x="0" y="0"/>
                        <a:pt x="0" y="0"/>
                      </a:cubicBezTo>
                      <a:cubicBezTo>
                        <a:pt x="0" y="0"/>
                        <a:pt x="0" y="0"/>
                        <a:pt x="0" y="0"/>
                      </a:cubicBezTo>
                      <a:cubicBezTo>
                        <a:pt x="1" y="0"/>
                        <a:pt x="3" y="1"/>
                        <a:pt x="4" y="2"/>
                      </a:cubicBezTo>
                      <a:cubicBezTo>
                        <a:pt x="3" y="1"/>
                        <a:pt x="1"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7" name="Freeform 9828">
                  <a:extLst>
                    <a:ext uri="{FF2B5EF4-FFF2-40B4-BE49-F238E27FC236}">
                      <a16:creationId xmlns:a16="http://schemas.microsoft.com/office/drawing/2014/main" id="{41A26896-879C-6907-9C2F-55BF304E02A1}"/>
                    </a:ext>
                  </a:extLst>
                </p:cNvPr>
                <p:cNvSpPr>
                  <a:spLocks/>
                </p:cNvSpPr>
                <p:nvPr/>
              </p:nvSpPr>
              <p:spPr bwMode="auto">
                <a:xfrm>
                  <a:off x="4111" y="2547"/>
                  <a:ext cx="3" cy="1"/>
                </a:xfrm>
                <a:custGeom>
                  <a:avLst/>
                  <a:gdLst>
                    <a:gd name="T0" fmla="*/ 2 w 4"/>
                    <a:gd name="T1" fmla="*/ 0 h 1"/>
                    <a:gd name="T2" fmla="*/ 2 w 4"/>
                    <a:gd name="T3" fmla="*/ 1 h 1"/>
                    <a:gd name="T4" fmla="*/ 0 w 4"/>
                    <a:gd name="T5" fmla="*/ 0 h 1"/>
                    <a:gd name="T6" fmla="*/ 0 w 4"/>
                    <a:gd name="T7" fmla="*/ 0 h 1"/>
                    <a:gd name="T8" fmla="*/ 2 w 4"/>
                    <a:gd name="T9" fmla="*/ 1 h 1"/>
                    <a:gd name="T10" fmla="*/ 2 w 4"/>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
                      <a:moveTo>
                        <a:pt x="2" y="0"/>
                      </a:moveTo>
                      <a:cubicBezTo>
                        <a:pt x="2" y="0"/>
                        <a:pt x="2" y="1"/>
                        <a:pt x="2" y="1"/>
                      </a:cubicBezTo>
                      <a:cubicBezTo>
                        <a:pt x="1" y="1"/>
                        <a:pt x="1" y="1"/>
                        <a:pt x="0" y="0"/>
                      </a:cubicBezTo>
                      <a:cubicBezTo>
                        <a:pt x="0" y="0"/>
                        <a:pt x="0" y="0"/>
                        <a:pt x="0" y="0"/>
                      </a:cubicBezTo>
                      <a:cubicBezTo>
                        <a:pt x="1" y="1"/>
                        <a:pt x="2" y="1"/>
                        <a:pt x="2" y="1"/>
                      </a:cubicBezTo>
                      <a:cubicBezTo>
                        <a:pt x="3" y="1"/>
                        <a:pt x="4" y="1"/>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8" name="Freeform 9829">
                  <a:extLst>
                    <a:ext uri="{FF2B5EF4-FFF2-40B4-BE49-F238E27FC236}">
                      <a16:creationId xmlns:a16="http://schemas.microsoft.com/office/drawing/2014/main" id="{D5CDDF17-5DE1-5DAA-7275-7E27D37C9155}"/>
                    </a:ext>
                  </a:extLst>
                </p:cNvPr>
                <p:cNvSpPr>
                  <a:spLocks noEditPoints="1"/>
                </p:cNvSpPr>
                <p:nvPr/>
              </p:nvSpPr>
              <p:spPr bwMode="auto">
                <a:xfrm>
                  <a:off x="4108" y="2542"/>
                  <a:ext cx="5" cy="2"/>
                </a:xfrm>
                <a:custGeom>
                  <a:avLst/>
                  <a:gdLst>
                    <a:gd name="T0" fmla="*/ 3 w 6"/>
                    <a:gd name="T1" fmla="*/ 1 h 3"/>
                    <a:gd name="T2" fmla="*/ 3 w 6"/>
                    <a:gd name="T3" fmla="*/ 1 h 3"/>
                    <a:gd name="T4" fmla="*/ 3 w 6"/>
                    <a:gd name="T5" fmla="*/ 1 h 3"/>
                    <a:gd name="T6" fmla="*/ 0 w 6"/>
                    <a:gd name="T7" fmla="*/ 0 h 3"/>
                    <a:gd name="T8" fmla="*/ 0 w 6"/>
                    <a:gd name="T9" fmla="*/ 0 h 3"/>
                    <a:gd name="T10" fmla="*/ 0 w 6"/>
                    <a:gd name="T11" fmla="*/ 0 h 3"/>
                    <a:gd name="T12" fmla="*/ 0 w 6"/>
                    <a:gd name="T13" fmla="*/ 0 h 3"/>
                    <a:gd name="T14" fmla="*/ 0 w 6"/>
                    <a:gd name="T15" fmla="*/ 0 h 3"/>
                    <a:gd name="T16" fmla="*/ 0 w 6"/>
                    <a:gd name="T17" fmla="*/ 0 h 3"/>
                    <a:gd name="T18" fmla="*/ 3 w 6"/>
                    <a:gd name="T19" fmla="*/ 1 h 3"/>
                    <a:gd name="T20" fmla="*/ 3 w 6"/>
                    <a:gd name="T21" fmla="*/ 1 h 3"/>
                    <a:gd name="T22" fmla="*/ 0 w 6"/>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3">
                      <a:moveTo>
                        <a:pt x="5" y="3"/>
                      </a:moveTo>
                      <a:cubicBezTo>
                        <a:pt x="6" y="3"/>
                        <a:pt x="6" y="3"/>
                        <a:pt x="6" y="3"/>
                      </a:cubicBezTo>
                      <a:cubicBezTo>
                        <a:pt x="6" y="3"/>
                        <a:pt x="6" y="3"/>
                        <a:pt x="5" y="3"/>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1" y="0"/>
                        <a:pt x="4" y="1"/>
                        <a:pt x="5" y="3"/>
                      </a:cubicBezTo>
                      <a:cubicBezTo>
                        <a:pt x="5" y="2"/>
                        <a:pt x="5" y="2"/>
                        <a:pt x="4" y="1"/>
                      </a:cubicBezTo>
                      <a:cubicBezTo>
                        <a:pt x="3" y="0"/>
                        <a:pt x="2"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49" name="Freeform 9830">
                  <a:extLst>
                    <a:ext uri="{FF2B5EF4-FFF2-40B4-BE49-F238E27FC236}">
                      <a16:creationId xmlns:a16="http://schemas.microsoft.com/office/drawing/2014/main" id="{385F720C-3721-636C-FC8E-56D425A4F951}"/>
                    </a:ext>
                  </a:extLst>
                </p:cNvPr>
                <p:cNvSpPr>
                  <a:spLocks noEditPoints="1"/>
                </p:cNvSpPr>
                <p:nvPr/>
              </p:nvSpPr>
              <p:spPr bwMode="auto">
                <a:xfrm>
                  <a:off x="4106" y="2538"/>
                  <a:ext cx="4" cy="3"/>
                </a:xfrm>
                <a:custGeom>
                  <a:avLst/>
                  <a:gdLst>
                    <a:gd name="T0" fmla="*/ 1 w 5"/>
                    <a:gd name="T1" fmla="*/ 1 h 3"/>
                    <a:gd name="T2" fmla="*/ 2 w 5"/>
                    <a:gd name="T3" fmla="*/ 3 h 3"/>
                    <a:gd name="T4" fmla="*/ 1 w 5"/>
                    <a:gd name="T5" fmla="*/ 1 h 3"/>
                    <a:gd name="T6" fmla="*/ 1 w 5"/>
                    <a:gd name="T7" fmla="*/ 0 h 3"/>
                    <a:gd name="T8" fmla="*/ 1 w 5"/>
                    <a:gd name="T9" fmla="*/ 1 h 3"/>
                    <a:gd name="T10" fmla="*/ 1 w 5"/>
                    <a:gd name="T11" fmla="*/ 0 h 3"/>
                    <a:gd name="T12" fmla="*/ 0 w 5"/>
                    <a:gd name="T13" fmla="*/ 0 h 3"/>
                    <a:gd name="T14" fmla="*/ 0 w 5"/>
                    <a:gd name="T15" fmla="*/ 0 h 3"/>
                    <a:gd name="T16" fmla="*/ 1 w 5"/>
                    <a:gd name="T17" fmla="*/ 0 h 3"/>
                    <a:gd name="T18" fmla="*/ 1 w 5"/>
                    <a:gd name="T19" fmla="*/ 0 h 3"/>
                    <a:gd name="T20" fmla="*/ 0 w 5"/>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
                      <a:moveTo>
                        <a:pt x="1" y="1"/>
                      </a:moveTo>
                      <a:cubicBezTo>
                        <a:pt x="3" y="1"/>
                        <a:pt x="4" y="3"/>
                        <a:pt x="5" y="3"/>
                      </a:cubicBezTo>
                      <a:cubicBezTo>
                        <a:pt x="5" y="2"/>
                        <a:pt x="3" y="1"/>
                        <a:pt x="1" y="1"/>
                      </a:cubicBezTo>
                      <a:moveTo>
                        <a:pt x="1" y="0"/>
                      </a:moveTo>
                      <a:cubicBezTo>
                        <a:pt x="1" y="1"/>
                        <a:pt x="1" y="1"/>
                        <a:pt x="1" y="1"/>
                      </a:cubicBezTo>
                      <a:cubicBezTo>
                        <a:pt x="1" y="1"/>
                        <a:pt x="1" y="0"/>
                        <a:pt x="1" y="0"/>
                      </a:cubicBezTo>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0" name="Freeform 9831">
                  <a:extLst>
                    <a:ext uri="{FF2B5EF4-FFF2-40B4-BE49-F238E27FC236}">
                      <a16:creationId xmlns:a16="http://schemas.microsoft.com/office/drawing/2014/main" id="{2296E951-E43C-5DCA-D36E-81A899FDF956}"/>
                    </a:ext>
                  </a:extLst>
                </p:cNvPr>
                <p:cNvSpPr>
                  <a:spLocks/>
                </p:cNvSpPr>
                <p:nvPr/>
              </p:nvSpPr>
              <p:spPr bwMode="auto">
                <a:xfrm>
                  <a:off x="4062" y="2512"/>
                  <a:ext cx="51" cy="19"/>
                </a:xfrm>
                <a:custGeom>
                  <a:avLst/>
                  <a:gdLst>
                    <a:gd name="T0" fmla="*/ 3 w 61"/>
                    <a:gd name="T1" fmla="*/ 2 h 23"/>
                    <a:gd name="T2" fmla="*/ 3 w 61"/>
                    <a:gd name="T3" fmla="*/ 2 h 23"/>
                    <a:gd name="T4" fmla="*/ 7 w 61"/>
                    <a:gd name="T5" fmla="*/ 2 h 23"/>
                    <a:gd name="T6" fmla="*/ 11 w 61"/>
                    <a:gd name="T7" fmla="*/ 1 h 23"/>
                    <a:gd name="T8" fmla="*/ 16 w 61"/>
                    <a:gd name="T9" fmla="*/ 1 h 23"/>
                    <a:gd name="T10" fmla="*/ 19 w 61"/>
                    <a:gd name="T11" fmla="*/ 2 h 23"/>
                    <a:gd name="T12" fmla="*/ 23 w 61"/>
                    <a:gd name="T13" fmla="*/ 2 h 23"/>
                    <a:gd name="T14" fmla="*/ 23 w 61"/>
                    <a:gd name="T15" fmla="*/ 2 h 23"/>
                    <a:gd name="T16" fmla="*/ 27 w 61"/>
                    <a:gd name="T17" fmla="*/ 4 h 23"/>
                    <a:gd name="T18" fmla="*/ 28 w 61"/>
                    <a:gd name="T19" fmla="*/ 5 h 23"/>
                    <a:gd name="T20" fmla="*/ 28 w 61"/>
                    <a:gd name="T21" fmla="*/ 7 h 23"/>
                    <a:gd name="T22" fmla="*/ 28 w 61"/>
                    <a:gd name="T23" fmla="*/ 8 h 23"/>
                    <a:gd name="T24" fmla="*/ 27 w 61"/>
                    <a:gd name="T25" fmla="*/ 8 h 23"/>
                    <a:gd name="T26" fmla="*/ 26 w 61"/>
                    <a:gd name="T27" fmla="*/ 10 h 23"/>
                    <a:gd name="T28" fmla="*/ 23 w 61"/>
                    <a:gd name="T29" fmla="*/ 10 h 23"/>
                    <a:gd name="T30" fmla="*/ 21 w 61"/>
                    <a:gd name="T31" fmla="*/ 10 h 23"/>
                    <a:gd name="T32" fmla="*/ 18 w 61"/>
                    <a:gd name="T33" fmla="*/ 10 h 23"/>
                    <a:gd name="T34" fmla="*/ 14 w 61"/>
                    <a:gd name="T35" fmla="*/ 10 h 23"/>
                    <a:gd name="T36" fmla="*/ 11 w 61"/>
                    <a:gd name="T37" fmla="*/ 10 h 23"/>
                    <a:gd name="T38" fmla="*/ 8 w 61"/>
                    <a:gd name="T39" fmla="*/ 9 h 23"/>
                    <a:gd name="T40" fmla="*/ 5 w 61"/>
                    <a:gd name="T41" fmla="*/ 8 h 23"/>
                    <a:gd name="T42" fmla="*/ 3 w 61"/>
                    <a:gd name="T43" fmla="*/ 7 h 23"/>
                    <a:gd name="T44" fmla="*/ 3 w 61"/>
                    <a:gd name="T45" fmla="*/ 6 h 23"/>
                    <a:gd name="T46" fmla="*/ 2 w 61"/>
                    <a:gd name="T47" fmla="*/ 4 h 23"/>
                    <a:gd name="T48" fmla="*/ 3 w 61"/>
                    <a:gd name="T49" fmla="*/ 2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23">
                      <a:moveTo>
                        <a:pt x="3" y="6"/>
                      </a:moveTo>
                      <a:cubicBezTo>
                        <a:pt x="7" y="6"/>
                        <a:pt x="4" y="4"/>
                        <a:pt x="7" y="4"/>
                      </a:cubicBezTo>
                      <a:cubicBezTo>
                        <a:pt x="11" y="4"/>
                        <a:pt x="10" y="2"/>
                        <a:pt x="13" y="2"/>
                      </a:cubicBezTo>
                      <a:cubicBezTo>
                        <a:pt x="17" y="2"/>
                        <a:pt x="18" y="0"/>
                        <a:pt x="21" y="1"/>
                      </a:cubicBezTo>
                      <a:cubicBezTo>
                        <a:pt x="24" y="2"/>
                        <a:pt x="29" y="0"/>
                        <a:pt x="32" y="1"/>
                      </a:cubicBezTo>
                      <a:cubicBezTo>
                        <a:pt x="34" y="2"/>
                        <a:pt x="38" y="1"/>
                        <a:pt x="39" y="2"/>
                      </a:cubicBezTo>
                      <a:cubicBezTo>
                        <a:pt x="40" y="3"/>
                        <a:pt x="44" y="3"/>
                        <a:pt x="45" y="4"/>
                      </a:cubicBezTo>
                      <a:cubicBezTo>
                        <a:pt x="45" y="4"/>
                        <a:pt x="50" y="5"/>
                        <a:pt x="49" y="5"/>
                      </a:cubicBezTo>
                      <a:cubicBezTo>
                        <a:pt x="49" y="6"/>
                        <a:pt x="56" y="7"/>
                        <a:pt x="55" y="8"/>
                      </a:cubicBezTo>
                      <a:cubicBezTo>
                        <a:pt x="54" y="9"/>
                        <a:pt x="59" y="10"/>
                        <a:pt x="57" y="11"/>
                      </a:cubicBezTo>
                      <a:cubicBezTo>
                        <a:pt x="56" y="12"/>
                        <a:pt x="61" y="13"/>
                        <a:pt x="59" y="14"/>
                      </a:cubicBezTo>
                      <a:cubicBezTo>
                        <a:pt x="57" y="15"/>
                        <a:pt x="61" y="17"/>
                        <a:pt x="57" y="17"/>
                      </a:cubicBezTo>
                      <a:cubicBezTo>
                        <a:pt x="56" y="17"/>
                        <a:pt x="58" y="18"/>
                        <a:pt x="55" y="18"/>
                      </a:cubicBezTo>
                      <a:cubicBezTo>
                        <a:pt x="54" y="18"/>
                        <a:pt x="56" y="20"/>
                        <a:pt x="53" y="20"/>
                      </a:cubicBezTo>
                      <a:cubicBezTo>
                        <a:pt x="50" y="20"/>
                        <a:pt x="51" y="21"/>
                        <a:pt x="48" y="21"/>
                      </a:cubicBezTo>
                      <a:cubicBezTo>
                        <a:pt x="46" y="21"/>
                        <a:pt x="46" y="22"/>
                        <a:pt x="43" y="22"/>
                      </a:cubicBezTo>
                      <a:cubicBezTo>
                        <a:pt x="40" y="22"/>
                        <a:pt x="39" y="23"/>
                        <a:pt x="36" y="22"/>
                      </a:cubicBezTo>
                      <a:cubicBezTo>
                        <a:pt x="34" y="22"/>
                        <a:pt x="32" y="23"/>
                        <a:pt x="29" y="22"/>
                      </a:cubicBezTo>
                      <a:cubicBezTo>
                        <a:pt x="27" y="21"/>
                        <a:pt x="24" y="22"/>
                        <a:pt x="23" y="21"/>
                      </a:cubicBezTo>
                      <a:cubicBezTo>
                        <a:pt x="21" y="20"/>
                        <a:pt x="16" y="20"/>
                        <a:pt x="15" y="19"/>
                      </a:cubicBezTo>
                      <a:cubicBezTo>
                        <a:pt x="14" y="18"/>
                        <a:pt x="11" y="18"/>
                        <a:pt x="10" y="17"/>
                      </a:cubicBezTo>
                      <a:cubicBezTo>
                        <a:pt x="9" y="16"/>
                        <a:pt x="5" y="16"/>
                        <a:pt x="5" y="14"/>
                      </a:cubicBezTo>
                      <a:cubicBezTo>
                        <a:pt x="6" y="14"/>
                        <a:pt x="2" y="13"/>
                        <a:pt x="3" y="12"/>
                      </a:cubicBezTo>
                      <a:cubicBezTo>
                        <a:pt x="5" y="11"/>
                        <a:pt x="0" y="9"/>
                        <a:pt x="2" y="9"/>
                      </a:cubicBezTo>
                      <a:cubicBezTo>
                        <a:pt x="5" y="8"/>
                        <a:pt x="1" y="7"/>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1" name="Freeform 9832">
                  <a:extLst>
                    <a:ext uri="{FF2B5EF4-FFF2-40B4-BE49-F238E27FC236}">
                      <a16:creationId xmlns:a16="http://schemas.microsoft.com/office/drawing/2014/main" id="{B77BA018-8E8D-5557-28FA-29E8D2BD794D}"/>
                    </a:ext>
                  </a:extLst>
                </p:cNvPr>
                <p:cNvSpPr>
                  <a:spLocks/>
                </p:cNvSpPr>
                <p:nvPr/>
              </p:nvSpPr>
              <p:spPr bwMode="auto">
                <a:xfrm>
                  <a:off x="4066" y="2515"/>
                  <a:ext cx="47" cy="16"/>
                </a:xfrm>
                <a:custGeom>
                  <a:avLst/>
                  <a:gdLst>
                    <a:gd name="T0" fmla="*/ 20 w 56"/>
                    <a:gd name="T1" fmla="*/ 1 h 19"/>
                    <a:gd name="T2" fmla="*/ 20 w 56"/>
                    <a:gd name="T3" fmla="*/ 3 h 19"/>
                    <a:gd name="T4" fmla="*/ 20 w 56"/>
                    <a:gd name="T5" fmla="*/ 3 h 19"/>
                    <a:gd name="T6" fmla="*/ 19 w 56"/>
                    <a:gd name="T7" fmla="*/ 4 h 19"/>
                    <a:gd name="T8" fmla="*/ 17 w 56"/>
                    <a:gd name="T9" fmla="*/ 5 h 19"/>
                    <a:gd name="T10" fmla="*/ 15 w 56"/>
                    <a:gd name="T11" fmla="*/ 6 h 19"/>
                    <a:gd name="T12" fmla="*/ 13 w 56"/>
                    <a:gd name="T13" fmla="*/ 6 h 19"/>
                    <a:gd name="T14" fmla="*/ 9 w 56"/>
                    <a:gd name="T15" fmla="*/ 6 h 19"/>
                    <a:gd name="T16" fmla="*/ 6 w 56"/>
                    <a:gd name="T17" fmla="*/ 6 h 19"/>
                    <a:gd name="T18" fmla="*/ 3 w 56"/>
                    <a:gd name="T19" fmla="*/ 6 h 19"/>
                    <a:gd name="T20" fmla="*/ 0 w 56"/>
                    <a:gd name="T21" fmla="*/ 5 h 19"/>
                    <a:gd name="T22" fmla="*/ 0 w 56"/>
                    <a:gd name="T23" fmla="*/ 5 h 19"/>
                    <a:gd name="T24" fmla="*/ 3 w 56"/>
                    <a:gd name="T25" fmla="*/ 7 h 19"/>
                    <a:gd name="T26" fmla="*/ 5 w 56"/>
                    <a:gd name="T27" fmla="*/ 8 h 19"/>
                    <a:gd name="T28" fmla="*/ 9 w 56"/>
                    <a:gd name="T29" fmla="*/ 8 h 19"/>
                    <a:gd name="T30" fmla="*/ 12 w 56"/>
                    <a:gd name="T31" fmla="*/ 9 h 19"/>
                    <a:gd name="T32" fmla="*/ 15 w 56"/>
                    <a:gd name="T33" fmla="*/ 9 h 19"/>
                    <a:gd name="T34" fmla="*/ 19 w 56"/>
                    <a:gd name="T35" fmla="*/ 9 h 19"/>
                    <a:gd name="T36" fmla="*/ 21 w 56"/>
                    <a:gd name="T37" fmla="*/ 8 h 19"/>
                    <a:gd name="T38" fmla="*/ 24 w 56"/>
                    <a:gd name="T39" fmla="*/ 8 h 19"/>
                    <a:gd name="T40" fmla="*/ 24 w 56"/>
                    <a:gd name="T41" fmla="*/ 7 h 19"/>
                    <a:gd name="T42" fmla="*/ 26 w 56"/>
                    <a:gd name="T43" fmla="*/ 7 h 19"/>
                    <a:gd name="T44" fmla="*/ 27 w 56"/>
                    <a:gd name="T45" fmla="*/ 5 h 19"/>
                    <a:gd name="T46" fmla="*/ 26 w 56"/>
                    <a:gd name="T47" fmla="*/ 3 h 19"/>
                    <a:gd name="T48" fmla="*/ 24 w 56"/>
                    <a:gd name="T49" fmla="*/ 3 h 19"/>
                    <a:gd name="T50" fmla="*/ 22 w 56"/>
                    <a:gd name="T51" fmla="*/ 1 h 19"/>
                    <a:gd name="T52" fmla="*/ 20 w 56"/>
                    <a:gd name="T53" fmla="*/ 0 h 19"/>
                    <a:gd name="T54" fmla="*/ 20 w 56"/>
                    <a:gd name="T55" fmla="*/ 1 h 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19">
                      <a:moveTo>
                        <a:pt x="40" y="1"/>
                      </a:moveTo>
                      <a:cubicBezTo>
                        <a:pt x="38" y="1"/>
                        <a:pt x="44" y="3"/>
                        <a:pt x="41" y="4"/>
                      </a:cubicBezTo>
                      <a:cubicBezTo>
                        <a:pt x="39" y="5"/>
                        <a:pt x="44" y="7"/>
                        <a:pt x="40" y="7"/>
                      </a:cubicBezTo>
                      <a:cubicBezTo>
                        <a:pt x="38" y="7"/>
                        <a:pt x="40" y="8"/>
                        <a:pt x="38" y="8"/>
                      </a:cubicBezTo>
                      <a:cubicBezTo>
                        <a:pt x="36" y="8"/>
                        <a:pt x="38" y="10"/>
                        <a:pt x="35" y="10"/>
                      </a:cubicBezTo>
                      <a:cubicBezTo>
                        <a:pt x="33" y="10"/>
                        <a:pt x="33" y="11"/>
                        <a:pt x="30" y="11"/>
                      </a:cubicBezTo>
                      <a:cubicBezTo>
                        <a:pt x="28" y="11"/>
                        <a:pt x="28" y="12"/>
                        <a:pt x="25" y="12"/>
                      </a:cubicBezTo>
                      <a:cubicBezTo>
                        <a:pt x="23" y="12"/>
                        <a:pt x="21" y="13"/>
                        <a:pt x="19" y="12"/>
                      </a:cubicBezTo>
                      <a:cubicBezTo>
                        <a:pt x="17" y="12"/>
                        <a:pt x="14" y="12"/>
                        <a:pt x="11" y="12"/>
                      </a:cubicBezTo>
                      <a:cubicBezTo>
                        <a:pt x="10" y="11"/>
                        <a:pt x="7" y="12"/>
                        <a:pt x="6" y="11"/>
                      </a:cubicBezTo>
                      <a:cubicBezTo>
                        <a:pt x="4" y="10"/>
                        <a:pt x="2" y="10"/>
                        <a:pt x="0" y="10"/>
                      </a:cubicBezTo>
                      <a:cubicBezTo>
                        <a:pt x="0" y="10"/>
                        <a:pt x="0" y="10"/>
                        <a:pt x="0" y="10"/>
                      </a:cubicBezTo>
                      <a:cubicBezTo>
                        <a:pt x="0" y="12"/>
                        <a:pt x="4" y="12"/>
                        <a:pt x="5" y="13"/>
                      </a:cubicBezTo>
                      <a:cubicBezTo>
                        <a:pt x="6" y="14"/>
                        <a:pt x="9" y="14"/>
                        <a:pt x="10" y="15"/>
                      </a:cubicBezTo>
                      <a:cubicBezTo>
                        <a:pt x="11" y="16"/>
                        <a:pt x="16" y="16"/>
                        <a:pt x="18" y="17"/>
                      </a:cubicBezTo>
                      <a:cubicBezTo>
                        <a:pt x="19" y="18"/>
                        <a:pt x="22" y="17"/>
                        <a:pt x="24" y="18"/>
                      </a:cubicBezTo>
                      <a:cubicBezTo>
                        <a:pt x="27" y="19"/>
                        <a:pt x="29" y="18"/>
                        <a:pt x="31" y="18"/>
                      </a:cubicBezTo>
                      <a:cubicBezTo>
                        <a:pt x="34" y="19"/>
                        <a:pt x="35" y="18"/>
                        <a:pt x="38" y="18"/>
                      </a:cubicBezTo>
                      <a:cubicBezTo>
                        <a:pt x="41" y="18"/>
                        <a:pt x="41" y="17"/>
                        <a:pt x="43" y="17"/>
                      </a:cubicBezTo>
                      <a:cubicBezTo>
                        <a:pt x="46" y="17"/>
                        <a:pt x="45" y="16"/>
                        <a:pt x="48" y="16"/>
                      </a:cubicBezTo>
                      <a:cubicBezTo>
                        <a:pt x="51" y="16"/>
                        <a:pt x="49" y="14"/>
                        <a:pt x="50" y="14"/>
                      </a:cubicBezTo>
                      <a:cubicBezTo>
                        <a:pt x="53" y="14"/>
                        <a:pt x="51" y="13"/>
                        <a:pt x="52" y="13"/>
                      </a:cubicBezTo>
                      <a:cubicBezTo>
                        <a:pt x="56" y="13"/>
                        <a:pt x="52" y="11"/>
                        <a:pt x="54" y="10"/>
                      </a:cubicBezTo>
                      <a:cubicBezTo>
                        <a:pt x="56" y="9"/>
                        <a:pt x="51" y="8"/>
                        <a:pt x="52" y="7"/>
                      </a:cubicBezTo>
                      <a:cubicBezTo>
                        <a:pt x="54" y="6"/>
                        <a:pt x="49" y="5"/>
                        <a:pt x="50" y="4"/>
                      </a:cubicBezTo>
                      <a:cubicBezTo>
                        <a:pt x="51" y="3"/>
                        <a:pt x="44" y="2"/>
                        <a:pt x="44" y="1"/>
                      </a:cubicBezTo>
                      <a:cubicBezTo>
                        <a:pt x="45" y="1"/>
                        <a:pt x="42" y="1"/>
                        <a:pt x="40" y="0"/>
                      </a:cubicBezTo>
                      <a:cubicBezTo>
                        <a:pt x="40" y="0"/>
                        <a:pt x="40" y="0"/>
                        <a:pt x="40" y="1"/>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2" name="Freeform 9833">
                  <a:extLst>
                    <a:ext uri="{FF2B5EF4-FFF2-40B4-BE49-F238E27FC236}">
                      <a16:creationId xmlns:a16="http://schemas.microsoft.com/office/drawing/2014/main" id="{138D586D-3AD5-72F7-B82E-2FF492E4698B}"/>
                    </a:ext>
                  </a:extLst>
                </p:cNvPr>
                <p:cNvSpPr>
                  <a:spLocks/>
                </p:cNvSpPr>
                <p:nvPr/>
              </p:nvSpPr>
              <p:spPr bwMode="auto">
                <a:xfrm>
                  <a:off x="4085" y="2515"/>
                  <a:ext cx="28" cy="16"/>
                </a:xfrm>
                <a:custGeom>
                  <a:avLst/>
                  <a:gdLst>
                    <a:gd name="T0" fmla="*/ 8 w 34"/>
                    <a:gd name="T1" fmla="*/ 1 h 19"/>
                    <a:gd name="T2" fmla="*/ 8 w 34"/>
                    <a:gd name="T3" fmla="*/ 2 h 19"/>
                    <a:gd name="T4" fmla="*/ 10 w 34"/>
                    <a:gd name="T5" fmla="*/ 3 h 19"/>
                    <a:gd name="T6" fmla="*/ 12 w 34"/>
                    <a:gd name="T7" fmla="*/ 3 h 19"/>
                    <a:gd name="T8" fmla="*/ 12 w 34"/>
                    <a:gd name="T9" fmla="*/ 5 h 19"/>
                    <a:gd name="T10" fmla="*/ 12 w 34"/>
                    <a:gd name="T11" fmla="*/ 6 h 19"/>
                    <a:gd name="T12" fmla="*/ 11 w 34"/>
                    <a:gd name="T13" fmla="*/ 7 h 19"/>
                    <a:gd name="T14" fmla="*/ 9 w 34"/>
                    <a:gd name="T15" fmla="*/ 8 h 19"/>
                    <a:gd name="T16" fmla="*/ 7 w 34"/>
                    <a:gd name="T17" fmla="*/ 8 h 19"/>
                    <a:gd name="T18" fmla="*/ 5 w 34"/>
                    <a:gd name="T19" fmla="*/ 8 h 19"/>
                    <a:gd name="T20" fmla="*/ 2 w 34"/>
                    <a:gd name="T21" fmla="*/ 9 h 19"/>
                    <a:gd name="T22" fmla="*/ 0 w 34"/>
                    <a:gd name="T23" fmla="*/ 9 h 19"/>
                    <a:gd name="T24" fmla="*/ 2 w 34"/>
                    <a:gd name="T25" fmla="*/ 9 h 19"/>
                    <a:gd name="T26" fmla="*/ 4 w 34"/>
                    <a:gd name="T27" fmla="*/ 9 h 19"/>
                    <a:gd name="T28" fmla="*/ 7 w 34"/>
                    <a:gd name="T29" fmla="*/ 9 h 19"/>
                    <a:gd name="T30" fmla="*/ 10 w 34"/>
                    <a:gd name="T31" fmla="*/ 8 h 19"/>
                    <a:gd name="T32" fmla="*/ 12 w 34"/>
                    <a:gd name="T33" fmla="*/ 8 h 19"/>
                    <a:gd name="T34" fmla="*/ 13 w 34"/>
                    <a:gd name="T35" fmla="*/ 7 h 19"/>
                    <a:gd name="T36" fmla="*/ 14 w 34"/>
                    <a:gd name="T37" fmla="*/ 7 h 19"/>
                    <a:gd name="T38" fmla="*/ 14 w 34"/>
                    <a:gd name="T39" fmla="*/ 5 h 19"/>
                    <a:gd name="T40" fmla="*/ 14 w 34"/>
                    <a:gd name="T41" fmla="*/ 3 h 19"/>
                    <a:gd name="T42" fmla="*/ 13 w 34"/>
                    <a:gd name="T43" fmla="*/ 3 h 19"/>
                    <a:gd name="T44" fmla="*/ 10 w 34"/>
                    <a:gd name="T45" fmla="*/ 1 h 19"/>
                    <a:gd name="T46" fmla="*/ 8 w 34"/>
                    <a:gd name="T47" fmla="*/ 0 h 19"/>
                    <a:gd name="T48" fmla="*/ 8 w 34"/>
                    <a:gd name="T49" fmla="*/ 1 h 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19">
                      <a:moveTo>
                        <a:pt x="18" y="1"/>
                      </a:moveTo>
                      <a:cubicBezTo>
                        <a:pt x="17" y="1"/>
                        <a:pt x="18" y="1"/>
                        <a:pt x="18" y="2"/>
                      </a:cubicBezTo>
                      <a:cubicBezTo>
                        <a:pt x="19" y="2"/>
                        <a:pt x="23" y="3"/>
                        <a:pt x="22" y="4"/>
                      </a:cubicBezTo>
                      <a:cubicBezTo>
                        <a:pt x="22" y="4"/>
                        <a:pt x="27" y="5"/>
                        <a:pt x="25" y="6"/>
                      </a:cubicBezTo>
                      <a:cubicBezTo>
                        <a:pt x="24" y="7"/>
                        <a:pt x="29" y="9"/>
                        <a:pt x="26" y="10"/>
                      </a:cubicBezTo>
                      <a:cubicBezTo>
                        <a:pt x="25" y="10"/>
                        <a:pt x="29" y="12"/>
                        <a:pt x="25" y="12"/>
                      </a:cubicBezTo>
                      <a:cubicBezTo>
                        <a:pt x="24" y="12"/>
                        <a:pt x="26" y="14"/>
                        <a:pt x="23" y="14"/>
                      </a:cubicBezTo>
                      <a:cubicBezTo>
                        <a:pt x="22" y="14"/>
                        <a:pt x="23" y="16"/>
                        <a:pt x="20" y="15"/>
                      </a:cubicBezTo>
                      <a:cubicBezTo>
                        <a:pt x="18" y="15"/>
                        <a:pt x="19" y="17"/>
                        <a:pt x="16" y="17"/>
                      </a:cubicBezTo>
                      <a:cubicBezTo>
                        <a:pt x="14" y="17"/>
                        <a:pt x="14" y="18"/>
                        <a:pt x="11" y="17"/>
                      </a:cubicBezTo>
                      <a:cubicBezTo>
                        <a:pt x="8" y="17"/>
                        <a:pt x="7" y="19"/>
                        <a:pt x="4" y="18"/>
                      </a:cubicBezTo>
                      <a:cubicBezTo>
                        <a:pt x="3" y="17"/>
                        <a:pt x="1" y="18"/>
                        <a:pt x="0" y="18"/>
                      </a:cubicBezTo>
                      <a:cubicBezTo>
                        <a:pt x="1" y="18"/>
                        <a:pt x="1" y="18"/>
                        <a:pt x="2" y="18"/>
                      </a:cubicBezTo>
                      <a:cubicBezTo>
                        <a:pt x="5" y="19"/>
                        <a:pt x="7" y="18"/>
                        <a:pt x="9" y="18"/>
                      </a:cubicBezTo>
                      <a:cubicBezTo>
                        <a:pt x="12" y="19"/>
                        <a:pt x="13" y="18"/>
                        <a:pt x="16" y="18"/>
                      </a:cubicBezTo>
                      <a:cubicBezTo>
                        <a:pt x="19" y="18"/>
                        <a:pt x="19" y="17"/>
                        <a:pt x="21" y="17"/>
                      </a:cubicBezTo>
                      <a:cubicBezTo>
                        <a:pt x="24" y="17"/>
                        <a:pt x="23" y="16"/>
                        <a:pt x="26" y="16"/>
                      </a:cubicBezTo>
                      <a:cubicBezTo>
                        <a:pt x="29" y="16"/>
                        <a:pt x="27" y="14"/>
                        <a:pt x="28" y="14"/>
                      </a:cubicBezTo>
                      <a:cubicBezTo>
                        <a:pt x="31" y="14"/>
                        <a:pt x="29" y="13"/>
                        <a:pt x="30" y="13"/>
                      </a:cubicBezTo>
                      <a:cubicBezTo>
                        <a:pt x="34" y="13"/>
                        <a:pt x="30" y="11"/>
                        <a:pt x="32" y="10"/>
                      </a:cubicBezTo>
                      <a:cubicBezTo>
                        <a:pt x="34" y="9"/>
                        <a:pt x="29" y="8"/>
                        <a:pt x="30" y="7"/>
                      </a:cubicBezTo>
                      <a:cubicBezTo>
                        <a:pt x="32" y="6"/>
                        <a:pt x="27" y="5"/>
                        <a:pt x="28" y="4"/>
                      </a:cubicBezTo>
                      <a:cubicBezTo>
                        <a:pt x="29" y="3"/>
                        <a:pt x="22" y="2"/>
                        <a:pt x="22" y="1"/>
                      </a:cubicBezTo>
                      <a:cubicBezTo>
                        <a:pt x="23" y="1"/>
                        <a:pt x="20" y="1"/>
                        <a:pt x="18" y="0"/>
                      </a:cubicBezTo>
                      <a:cubicBezTo>
                        <a:pt x="18" y="0"/>
                        <a:pt x="18" y="0"/>
                        <a:pt x="18" y="1"/>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3" name="Freeform 9834">
                  <a:extLst>
                    <a:ext uri="{FF2B5EF4-FFF2-40B4-BE49-F238E27FC236}">
                      <a16:creationId xmlns:a16="http://schemas.microsoft.com/office/drawing/2014/main" id="{1AE90145-6728-F6E0-9BC5-30ACAB88EF45}"/>
                    </a:ext>
                  </a:extLst>
                </p:cNvPr>
                <p:cNvSpPr>
                  <a:spLocks/>
                </p:cNvSpPr>
                <p:nvPr/>
              </p:nvSpPr>
              <p:spPr bwMode="auto">
                <a:xfrm>
                  <a:off x="4076" y="2523"/>
                  <a:ext cx="3" cy="1"/>
                </a:xfrm>
                <a:custGeom>
                  <a:avLst/>
                  <a:gdLst>
                    <a:gd name="T0" fmla="*/ 0 w 4"/>
                    <a:gd name="T1" fmla="*/ 1 h 2"/>
                    <a:gd name="T2" fmla="*/ 2 w 4"/>
                    <a:gd name="T3" fmla="*/ 1 h 2"/>
                    <a:gd name="T4" fmla="*/ 2 w 4"/>
                    <a:gd name="T5" fmla="*/ 1 h 2"/>
                    <a:gd name="T6" fmla="*/ 0 w 4"/>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0" y="1"/>
                      </a:moveTo>
                      <a:cubicBezTo>
                        <a:pt x="0" y="1"/>
                        <a:pt x="3" y="1"/>
                        <a:pt x="4" y="2"/>
                      </a:cubicBezTo>
                      <a:cubicBezTo>
                        <a:pt x="4" y="1"/>
                        <a:pt x="3" y="1"/>
                        <a:pt x="3" y="1"/>
                      </a:cubicBezTo>
                      <a:cubicBezTo>
                        <a:pt x="1" y="0"/>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4" name="Freeform 9835">
                  <a:extLst>
                    <a:ext uri="{FF2B5EF4-FFF2-40B4-BE49-F238E27FC236}">
                      <a16:creationId xmlns:a16="http://schemas.microsoft.com/office/drawing/2014/main" id="{5ECC9317-1A56-AE1A-0156-DC848EB869FE}"/>
                    </a:ext>
                  </a:extLst>
                </p:cNvPr>
                <p:cNvSpPr>
                  <a:spLocks/>
                </p:cNvSpPr>
                <p:nvPr/>
              </p:nvSpPr>
              <p:spPr bwMode="auto">
                <a:xfrm>
                  <a:off x="4071" y="2521"/>
                  <a:ext cx="3" cy="2"/>
                </a:xfrm>
                <a:custGeom>
                  <a:avLst/>
                  <a:gdLst>
                    <a:gd name="T0" fmla="*/ 0 w 4"/>
                    <a:gd name="T1" fmla="*/ 1 h 2"/>
                    <a:gd name="T2" fmla="*/ 2 w 4"/>
                    <a:gd name="T3" fmla="*/ 0 h 2"/>
                    <a:gd name="T4" fmla="*/ 0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0" y="1"/>
                      </a:moveTo>
                      <a:cubicBezTo>
                        <a:pt x="1" y="2"/>
                        <a:pt x="4" y="1"/>
                        <a:pt x="4" y="0"/>
                      </a:cubicBezTo>
                      <a:cubicBezTo>
                        <a:pt x="3" y="0"/>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5" name="Freeform 9836">
                  <a:extLst>
                    <a:ext uri="{FF2B5EF4-FFF2-40B4-BE49-F238E27FC236}">
                      <a16:creationId xmlns:a16="http://schemas.microsoft.com/office/drawing/2014/main" id="{F1E8F954-18C5-E457-F449-36B13974AE2D}"/>
                    </a:ext>
                  </a:extLst>
                </p:cNvPr>
                <p:cNvSpPr>
                  <a:spLocks/>
                </p:cNvSpPr>
                <p:nvPr/>
              </p:nvSpPr>
              <p:spPr bwMode="auto">
                <a:xfrm>
                  <a:off x="4080" y="2521"/>
                  <a:ext cx="4" cy="1"/>
                </a:xfrm>
                <a:custGeom>
                  <a:avLst/>
                  <a:gdLst>
                    <a:gd name="T0" fmla="*/ 1 w 5"/>
                    <a:gd name="T1" fmla="*/ 1 h 1"/>
                    <a:gd name="T2" fmla="*/ 0 w 5"/>
                    <a:gd name="T3" fmla="*/ 0 h 1"/>
                    <a:gd name="T4" fmla="*/ 2 w 5"/>
                    <a:gd name="T5" fmla="*/ 0 h 1"/>
                    <a:gd name="T6" fmla="*/ 1 w 5"/>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1" y="1"/>
                      </a:moveTo>
                      <a:cubicBezTo>
                        <a:pt x="0" y="1"/>
                        <a:pt x="0" y="0"/>
                        <a:pt x="0" y="0"/>
                      </a:cubicBezTo>
                      <a:cubicBezTo>
                        <a:pt x="1" y="0"/>
                        <a:pt x="4" y="0"/>
                        <a:pt x="5" y="0"/>
                      </a:cubicBezTo>
                      <a:cubicBezTo>
                        <a:pt x="4" y="0"/>
                        <a:pt x="0"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6" name="Freeform 9837">
                  <a:extLst>
                    <a:ext uri="{FF2B5EF4-FFF2-40B4-BE49-F238E27FC236}">
                      <a16:creationId xmlns:a16="http://schemas.microsoft.com/office/drawing/2014/main" id="{B27D1664-1933-5D9E-7141-C5A724761670}"/>
                    </a:ext>
                  </a:extLst>
                </p:cNvPr>
                <p:cNvSpPr>
                  <a:spLocks/>
                </p:cNvSpPr>
                <p:nvPr/>
              </p:nvSpPr>
              <p:spPr bwMode="auto">
                <a:xfrm>
                  <a:off x="4072" y="2518"/>
                  <a:ext cx="8" cy="1"/>
                </a:xfrm>
                <a:custGeom>
                  <a:avLst/>
                  <a:gdLst>
                    <a:gd name="T0" fmla="*/ 0 w 9"/>
                    <a:gd name="T1" fmla="*/ 0 h 1"/>
                    <a:gd name="T2" fmla="*/ 3 w 9"/>
                    <a:gd name="T3" fmla="*/ 1 h 1"/>
                    <a:gd name="T4" fmla="*/ 4 w 9"/>
                    <a:gd name="T5" fmla="*/ 0 h 1"/>
                    <a:gd name="T6" fmla="*/ 4 w 9"/>
                    <a:gd name="T7" fmla="*/ 0 h 1"/>
                    <a:gd name="T8" fmla="*/ 0 w 9"/>
                    <a:gd name="T9" fmla="*/ 0 h 1"/>
                    <a:gd name="T10" fmla="*/ 0 w 9"/>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 h="1">
                      <a:moveTo>
                        <a:pt x="0" y="0"/>
                      </a:moveTo>
                      <a:cubicBezTo>
                        <a:pt x="1" y="1"/>
                        <a:pt x="2" y="1"/>
                        <a:pt x="3" y="1"/>
                      </a:cubicBezTo>
                      <a:cubicBezTo>
                        <a:pt x="4" y="1"/>
                        <a:pt x="9" y="1"/>
                        <a:pt x="7" y="0"/>
                      </a:cubicBezTo>
                      <a:cubicBezTo>
                        <a:pt x="7" y="0"/>
                        <a:pt x="6" y="0"/>
                        <a:pt x="5" y="0"/>
                      </a:cubicBezTo>
                      <a:cubicBezTo>
                        <a:pt x="4" y="0"/>
                        <a:pt x="1"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7" name="Freeform 9838">
                  <a:extLst>
                    <a:ext uri="{FF2B5EF4-FFF2-40B4-BE49-F238E27FC236}">
                      <a16:creationId xmlns:a16="http://schemas.microsoft.com/office/drawing/2014/main" id="{0019E2FF-2FEF-C571-7568-C59D3748A186}"/>
                    </a:ext>
                  </a:extLst>
                </p:cNvPr>
                <p:cNvSpPr>
                  <a:spLocks/>
                </p:cNvSpPr>
                <p:nvPr/>
              </p:nvSpPr>
              <p:spPr bwMode="auto">
                <a:xfrm>
                  <a:off x="4066" y="2519"/>
                  <a:ext cx="5" cy="1"/>
                </a:xfrm>
                <a:custGeom>
                  <a:avLst/>
                  <a:gdLst>
                    <a:gd name="T0" fmla="*/ 3 w 6"/>
                    <a:gd name="T1" fmla="*/ 1 h 2"/>
                    <a:gd name="T2" fmla="*/ 3 w 6"/>
                    <a:gd name="T3" fmla="*/ 0 h 2"/>
                    <a:gd name="T4" fmla="*/ 3 w 6"/>
                    <a:gd name="T5" fmla="*/ 1 h 2"/>
                    <a:gd name="T6" fmla="*/ 0 60000 65536"/>
                    <a:gd name="T7" fmla="*/ 0 60000 65536"/>
                    <a:gd name="T8" fmla="*/ 0 60000 65536"/>
                  </a:gdLst>
                  <a:ahLst/>
                  <a:cxnLst>
                    <a:cxn ang="T6">
                      <a:pos x="T0" y="T1"/>
                    </a:cxn>
                    <a:cxn ang="T7">
                      <a:pos x="T2" y="T3"/>
                    </a:cxn>
                    <a:cxn ang="T8">
                      <a:pos x="T4" y="T5"/>
                    </a:cxn>
                  </a:cxnLst>
                  <a:rect l="0" t="0" r="r" b="b"/>
                  <a:pathLst>
                    <a:path w="6" h="2">
                      <a:moveTo>
                        <a:pt x="3" y="2"/>
                      </a:moveTo>
                      <a:cubicBezTo>
                        <a:pt x="0" y="1"/>
                        <a:pt x="3" y="0"/>
                        <a:pt x="6" y="0"/>
                      </a:cubicBezTo>
                      <a:cubicBezTo>
                        <a:pt x="5" y="1"/>
                        <a:pt x="2" y="1"/>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8" name="Freeform 9839">
                  <a:extLst>
                    <a:ext uri="{FF2B5EF4-FFF2-40B4-BE49-F238E27FC236}">
                      <a16:creationId xmlns:a16="http://schemas.microsoft.com/office/drawing/2014/main" id="{AEBBAA94-CA58-58DA-C238-E554EE85BDDA}"/>
                    </a:ext>
                  </a:extLst>
                </p:cNvPr>
                <p:cNvSpPr>
                  <a:spLocks/>
                </p:cNvSpPr>
                <p:nvPr/>
              </p:nvSpPr>
              <p:spPr bwMode="auto">
                <a:xfrm>
                  <a:off x="4089" y="2522"/>
                  <a:ext cx="7" cy="1"/>
                </a:xfrm>
                <a:custGeom>
                  <a:avLst/>
                  <a:gdLst>
                    <a:gd name="T0" fmla="*/ 1 w 9"/>
                    <a:gd name="T1" fmla="*/ 0 h 1"/>
                    <a:gd name="T2" fmla="*/ 2 w 9"/>
                    <a:gd name="T3" fmla="*/ 0 h 1"/>
                    <a:gd name="T4" fmla="*/ 1 w 9"/>
                    <a:gd name="T5" fmla="*/ 0 h 1"/>
                    <a:gd name="T6" fmla="*/ 0 60000 65536"/>
                    <a:gd name="T7" fmla="*/ 0 60000 65536"/>
                    <a:gd name="T8" fmla="*/ 0 60000 65536"/>
                  </a:gdLst>
                  <a:ahLst/>
                  <a:cxnLst>
                    <a:cxn ang="T6">
                      <a:pos x="T0" y="T1"/>
                    </a:cxn>
                    <a:cxn ang="T7">
                      <a:pos x="T2" y="T3"/>
                    </a:cxn>
                    <a:cxn ang="T8">
                      <a:pos x="T4" y="T5"/>
                    </a:cxn>
                  </a:cxnLst>
                  <a:rect l="0" t="0" r="r" b="b"/>
                  <a:pathLst>
                    <a:path w="9" h="1">
                      <a:moveTo>
                        <a:pt x="1" y="0"/>
                      </a:moveTo>
                      <a:cubicBezTo>
                        <a:pt x="0" y="1"/>
                        <a:pt x="9" y="1"/>
                        <a:pt x="5" y="0"/>
                      </a:cubicBezTo>
                      <a:cubicBezTo>
                        <a:pt x="4" y="0"/>
                        <a:pt x="3"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59" name="Freeform 9840">
                  <a:extLst>
                    <a:ext uri="{FF2B5EF4-FFF2-40B4-BE49-F238E27FC236}">
                      <a16:creationId xmlns:a16="http://schemas.microsoft.com/office/drawing/2014/main" id="{6D7EF7E7-E71F-3F5B-A678-5B39F4846DD4}"/>
                    </a:ext>
                  </a:extLst>
                </p:cNvPr>
                <p:cNvSpPr>
                  <a:spLocks/>
                </p:cNvSpPr>
                <p:nvPr/>
              </p:nvSpPr>
              <p:spPr bwMode="auto">
                <a:xfrm>
                  <a:off x="4084" y="2518"/>
                  <a:ext cx="6" cy="1"/>
                </a:xfrm>
                <a:custGeom>
                  <a:avLst/>
                  <a:gdLst>
                    <a:gd name="T0" fmla="*/ 2 w 8"/>
                    <a:gd name="T1" fmla="*/ 1 h 2"/>
                    <a:gd name="T2" fmla="*/ 3 w 8"/>
                    <a:gd name="T3" fmla="*/ 1 h 2"/>
                    <a:gd name="T4" fmla="*/ 2 w 8"/>
                    <a:gd name="T5" fmla="*/ 1 h 2"/>
                    <a:gd name="T6" fmla="*/ 2 w 8"/>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
                      <a:moveTo>
                        <a:pt x="2" y="2"/>
                      </a:moveTo>
                      <a:cubicBezTo>
                        <a:pt x="0" y="0"/>
                        <a:pt x="6" y="1"/>
                        <a:pt x="8" y="1"/>
                      </a:cubicBezTo>
                      <a:cubicBezTo>
                        <a:pt x="7" y="1"/>
                        <a:pt x="6" y="1"/>
                        <a:pt x="5" y="1"/>
                      </a:cubicBezTo>
                      <a:cubicBezTo>
                        <a:pt x="4" y="1"/>
                        <a:pt x="3"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0" name="Freeform 9841">
                  <a:extLst>
                    <a:ext uri="{FF2B5EF4-FFF2-40B4-BE49-F238E27FC236}">
                      <a16:creationId xmlns:a16="http://schemas.microsoft.com/office/drawing/2014/main" id="{16A66FFF-49E8-7C80-3BC9-ACD2BB9B9886}"/>
                    </a:ext>
                  </a:extLst>
                </p:cNvPr>
                <p:cNvSpPr>
                  <a:spLocks/>
                </p:cNvSpPr>
                <p:nvPr/>
              </p:nvSpPr>
              <p:spPr bwMode="auto">
                <a:xfrm>
                  <a:off x="4078" y="2514"/>
                  <a:ext cx="5" cy="2"/>
                </a:xfrm>
                <a:custGeom>
                  <a:avLst/>
                  <a:gdLst>
                    <a:gd name="T0" fmla="*/ 0 w 6"/>
                    <a:gd name="T1" fmla="*/ 1 h 2"/>
                    <a:gd name="T2" fmla="*/ 3 w 6"/>
                    <a:gd name="T3" fmla="*/ 0 h 2"/>
                    <a:gd name="T4" fmla="*/ 1 w 6"/>
                    <a:gd name="T5" fmla="*/ 1 h 2"/>
                    <a:gd name="T6" fmla="*/ 0 60000 65536"/>
                    <a:gd name="T7" fmla="*/ 0 60000 65536"/>
                    <a:gd name="T8" fmla="*/ 0 60000 65536"/>
                  </a:gdLst>
                  <a:ahLst/>
                  <a:cxnLst>
                    <a:cxn ang="T6">
                      <a:pos x="T0" y="T1"/>
                    </a:cxn>
                    <a:cxn ang="T7">
                      <a:pos x="T2" y="T3"/>
                    </a:cxn>
                    <a:cxn ang="T8">
                      <a:pos x="T4" y="T5"/>
                    </a:cxn>
                  </a:cxnLst>
                  <a:rect l="0" t="0" r="r" b="b"/>
                  <a:pathLst>
                    <a:path w="6" h="2">
                      <a:moveTo>
                        <a:pt x="0" y="1"/>
                      </a:moveTo>
                      <a:cubicBezTo>
                        <a:pt x="2" y="2"/>
                        <a:pt x="6" y="1"/>
                        <a:pt x="6" y="0"/>
                      </a:cubicBezTo>
                      <a:cubicBezTo>
                        <a:pt x="5" y="1"/>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1" name="Freeform 9842">
                  <a:extLst>
                    <a:ext uri="{FF2B5EF4-FFF2-40B4-BE49-F238E27FC236}">
                      <a16:creationId xmlns:a16="http://schemas.microsoft.com/office/drawing/2014/main" id="{9B832DDE-2331-D2A2-1508-1B9A6D2BCE31}"/>
                    </a:ext>
                  </a:extLst>
                </p:cNvPr>
                <p:cNvSpPr>
                  <a:spLocks/>
                </p:cNvSpPr>
                <p:nvPr/>
              </p:nvSpPr>
              <p:spPr bwMode="auto">
                <a:xfrm>
                  <a:off x="4071" y="2515"/>
                  <a:ext cx="4" cy="1"/>
                </a:xfrm>
                <a:custGeom>
                  <a:avLst/>
                  <a:gdLst>
                    <a:gd name="T0" fmla="*/ 1 w 5"/>
                    <a:gd name="T1" fmla="*/ 1 h 1"/>
                    <a:gd name="T2" fmla="*/ 2 w 5"/>
                    <a:gd name="T3" fmla="*/ 0 h 1"/>
                    <a:gd name="T4" fmla="*/ 1 w 5"/>
                    <a:gd name="T5" fmla="*/ 1 h 1"/>
                    <a:gd name="T6" fmla="*/ 0 60000 65536"/>
                    <a:gd name="T7" fmla="*/ 0 60000 65536"/>
                    <a:gd name="T8" fmla="*/ 0 60000 65536"/>
                  </a:gdLst>
                  <a:ahLst/>
                  <a:cxnLst>
                    <a:cxn ang="T6">
                      <a:pos x="T0" y="T1"/>
                    </a:cxn>
                    <a:cxn ang="T7">
                      <a:pos x="T2" y="T3"/>
                    </a:cxn>
                    <a:cxn ang="T8">
                      <a:pos x="T4" y="T5"/>
                    </a:cxn>
                  </a:cxnLst>
                  <a:rect l="0" t="0" r="r" b="b"/>
                  <a:pathLst>
                    <a:path w="5" h="1">
                      <a:moveTo>
                        <a:pt x="1" y="1"/>
                      </a:moveTo>
                      <a:cubicBezTo>
                        <a:pt x="0" y="0"/>
                        <a:pt x="3" y="0"/>
                        <a:pt x="5" y="0"/>
                      </a:cubicBezTo>
                      <a:cubicBezTo>
                        <a:pt x="4" y="0"/>
                        <a:pt x="1"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2" name="Freeform 9843">
                  <a:extLst>
                    <a:ext uri="{FF2B5EF4-FFF2-40B4-BE49-F238E27FC236}">
                      <a16:creationId xmlns:a16="http://schemas.microsoft.com/office/drawing/2014/main" id="{BED9DCD6-16C9-588A-7586-46C9928A270D}"/>
                    </a:ext>
                  </a:extLst>
                </p:cNvPr>
                <p:cNvSpPr>
                  <a:spLocks/>
                </p:cNvSpPr>
                <p:nvPr/>
              </p:nvSpPr>
              <p:spPr bwMode="auto">
                <a:xfrm>
                  <a:off x="4093" y="2518"/>
                  <a:ext cx="4" cy="1"/>
                </a:xfrm>
                <a:custGeom>
                  <a:avLst/>
                  <a:gdLst>
                    <a:gd name="T0" fmla="*/ 0 w 5"/>
                    <a:gd name="T1" fmla="*/ 1 h 2"/>
                    <a:gd name="T2" fmla="*/ 2 w 5"/>
                    <a:gd name="T3" fmla="*/ 0 h 2"/>
                    <a:gd name="T4" fmla="*/ 0 w 5"/>
                    <a:gd name="T5" fmla="*/ 1 h 2"/>
                    <a:gd name="T6" fmla="*/ 0 60000 65536"/>
                    <a:gd name="T7" fmla="*/ 0 60000 65536"/>
                    <a:gd name="T8" fmla="*/ 0 60000 65536"/>
                  </a:gdLst>
                  <a:ahLst/>
                  <a:cxnLst>
                    <a:cxn ang="T6">
                      <a:pos x="T0" y="T1"/>
                    </a:cxn>
                    <a:cxn ang="T7">
                      <a:pos x="T2" y="T3"/>
                    </a:cxn>
                    <a:cxn ang="T8">
                      <a:pos x="T4" y="T5"/>
                    </a:cxn>
                  </a:cxnLst>
                  <a:rect l="0" t="0" r="r" b="b"/>
                  <a:pathLst>
                    <a:path w="5" h="2">
                      <a:moveTo>
                        <a:pt x="0" y="2"/>
                      </a:moveTo>
                      <a:cubicBezTo>
                        <a:pt x="2" y="2"/>
                        <a:pt x="5" y="1"/>
                        <a:pt x="2" y="0"/>
                      </a:cubicBezTo>
                      <a:cubicBezTo>
                        <a:pt x="2" y="1"/>
                        <a:pt x="3"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3" name="Freeform 9844">
                  <a:extLst>
                    <a:ext uri="{FF2B5EF4-FFF2-40B4-BE49-F238E27FC236}">
                      <a16:creationId xmlns:a16="http://schemas.microsoft.com/office/drawing/2014/main" id="{60F34462-B36F-8D70-FF0B-27BBCE9AC949}"/>
                    </a:ext>
                  </a:extLst>
                </p:cNvPr>
                <p:cNvSpPr>
                  <a:spLocks/>
                </p:cNvSpPr>
                <p:nvPr/>
              </p:nvSpPr>
              <p:spPr bwMode="auto">
                <a:xfrm>
                  <a:off x="4088" y="2515"/>
                  <a:ext cx="6" cy="1"/>
                </a:xfrm>
                <a:custGeom>
                  <a:avLst/>
                  <a:gdLst>
                    <a:gd name="T0" fmla="*/ 0 w 7"/>
                    <a:gd name="T1" fmla="*/ 1 h 1"/>
                    <a:gd name="T2" fmla="*/ 3 w 7"/>
                    <a:gd name="T3" fmla="*/ 1 h 1"/>
                    <a:gd name="T4" fmla="*/ 3 w 7"/>
                    <a:gd name="T5" fmla="*/ 0 h 1"/>
                    <a:gd name="T6" fmla="*/ 0 w 7"/>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
                      <a:moveTo>
                        <a:pt x="0" y="1"/>
                      </a:moveTo>
                      <a:cubicBezTo>
                        <a:pt x="0" y="0"/>
                        <a:pt x="5" y="0"/>
                        <a:pt x="7" y="1"/>
                      </a:cubicBezTo>
                      <a:cubicBezTo>
                        <a:pt x="6" y="1"/>
                        <a:pt x="5" y="1"/>
                        <a:pt x="4" y="0"/>
                      </a:cubicBezTo>
                      <a:cubicBezTo>
                        <a:pt x="2" y="0"/>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4" name="Freeform 9845">
                  <a:extLst>
                    <a:ext uri="{FF2B5EF4-FFF2-40B4-BE49-F238E27FC236}">
                      <a16:creationId xmlns:a16="http://schemas.microsoft.com/office/drawing/2014/main" id="{D151FE75-2EE1-3A93-B1A9-ABB0B991A207}"/>
                    </a:ext>
                  </a:extLst>
                </p:cNvPr>
                <p:cNvSpPr>
                  <a:spLocks/>
                </p:cNvSpPr>
                <p:nvPr/>
              </p:nvSpPr>
              <p:spPr bwMode="auto">
                <a:xfrm>
                  <a:off x="4085" y="2513"/>
                  <a:ext cx="5" cy="1"/>
                </a:xfrm>
                <a:custGeom>
                  <a:avLst/>
                  <a:gdLst>
                    <a:gd name="T0" fmla="*/ 0 w 6"/>
                    <a:gd name="T1" fmla="*/ 1 h 2"/>
                    <a:gd name="T2" fmla="*/ 3 w 6"/>
                    <a:gd name="T3" fmla="*/ 1 h 2"/>
                    <a:gd name="T4" fmla="*/ 0 w 6"/>
                    <a:gd name="T5" fmla="*/ 1 h 2"/>
                    <a:gd name="T6" fmla="*/ 0 60000 65536"/>
                    <a:gd name="T7" fmla="*/ 0 60000 65536"/>
                    <a:gd name="T8" fmla="*/ 0 60000 65536"/>
                  </a:gdLst>
                  <a:ahLst/>
                  <a:cxnLst>
                    <a:cxn ang="T6">
                      <a:pos x="T0" y="T1"/>
                    </a:cxn>
                    <a:cxn ang="T7">
                      <a:pos x="T2" y="T3"/>
                    </a:cxn>
                    <a:cxn ang="T8">
                      <a:pos x="T4" y="T5"/>
                    </a:cxn>
                  </a:cxnLst>
                  <a:rect l="0" t="0" r="r" b="b"/>
                  <a:pathLst>
                    <a:path w="6" h="2">
                      <a:moveTo>
                        <a:pt x="0" y="1"/>
                      </a:moveTo>
                      <a:cubicBezTo>
                        <a:pt x="1" y="1"/>
                        <a:pt x="5" y="1"/>
                        <a:pt x="6" y="2"/>
                      </a:cubicBezTo>
                      <a:cubicBezTo>
                        <a:pt x="5" y="2"/>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5" name="Freeform 9846">
                  <a:extLst>
                    <a:ext uri="{FF2B5EF4-FFF2-40B4-BE49-F238E27FC236}">
                      <a16:creationId xmlns:a16="http://schemas.microsoft.com/office/drawing/2014/main" id="{6AF0AD12-08D6-3C31-827C-01065C49C2AF}"/>
                    </a:ext>
                  </a:extLst>
                </p:cNvPr>
                <p:cNvSpPr>
                  <a:spLocks/>
                </p:cNvSpPr>
                <p:nvPr/>
              </p:nvSpPr>
              <p:spPr bwMode="auto">
                <a:xfrm>
                  <a:off x="4051" y="2497"/>
                  <a:ext cx="44" cy="26"/>
                </a:xfrm>
                <a:custGeom>
                  <a:avLst/>
                  <a:gdLst>
                    <a:gd name="T0" fmla="*/ 2 w 54"/>
                    <a:gd name="T1" fmla="*/ 2 h 32"/>
                    <a:gd name="T2" fmla="*/ 4 w 54"/>
                    <a:gd name="T3" fmla="*/ 1 h 32"/>
                    <a:gd name="T4" fmla="*/ 7 w 54"/>
                    <a:gd name="T5" fmla="*/ 1 h 32"/>
                    <a:gd name="T6" fmla="*/ 10 w 54"/>
                    <a:gd name="T7" fmla="*/ 2 h 32"/>
                    <a:gd name="T8" fmla="*/ 15 w 54"/>
                    <a:gd name="T9" fmla="*/ 3 h 32"/>
                    <a:gd name="T10" fmla="*/ 17 w 54"/>
                    <a:gd name="T11" fmla="*/ 5 h 32"/>
                    <a:gd name="T12" fmla="*/ 20 w 54"/>
                    <a:gd name="T13" fmla="*/ 6 h 32"/>
                    <a:gd name="T14" fmla="*/ 20 w 54"/>
                    <a:gd name="T15" fmla="*/ 7 h 32"/>
                    <a:gd name="T16" fmla="*/ 22 w 54"/>
                    <a:gd name="T17" fmla="*/ 9 h 32"/>
                    <a:gd name="T18" fmla="*/ 23 w 54"/>
                    <a:gd name="T19" fmla="*/ 11 h 32"/>
                    <a:gd name="T20" fmla="*/ 23 w 54"/>
                    <a:gd name="T21" fmla="*/ 12 h 32"/>
                    <a:gd name="T22" fmla="*/ 22 w 54"/>
                    <a:gd name="T23" fmla="*/ 13 h 32"/>
                    <a:gd name="T24" fmla="*/ 20 w 54"/>
                    <a:gd name="T25" fmla="*/ 13 h 32"/>
                    <a:gd name="T26" fmla="*/ 20 w 54"/>
                    <a:gd name="T27" fmla="*/ 13 h 32"/>
                    <a:gd name="T28" fmla="*/ 16 w 54"/>
                    <a:gd name="T29" fmla="*/ 13 h 32"/>
                    <a:gd name="T30" fmla="*/ 15 w 54"/>
                    <a:gd name="T31" fmla="*/ 13 h 32"/>
                    <a:gd name="T32" fmla="*/ 12 w 54"/>
                    <a:gd name="T33" fmla="*/ 12 h 32"/>
                    <a:gd name="T34" fmla="*/ 9 w 54"/>
                    <a:gd name="T35" fmla="*/ 11 h 32"/>
                    <a:gd name="T36" fmla="*/ 7 w 54"/>
                    <a:gd name="T37" fmla="*/ 10 h 32"/>
                    <a:gd name="T38" fmla="*/ 4 w 54"/>
                    <a:gd name="T39" fmla="*/ 8 h 32"/>
                    <a:gd name="T40" fmla="*/ 2 w 54"/>
                    <a:gd name="T41" fmla="*/ 6 h 32"/>
                    <a:gd name="T42" fmla="*/ 2 w 54"/>
                    <a:gd name="T43" fmla="*/ 5 h 32"/>
                    <a:gd name="T44" fmla="*/ 1 w 54"/>
                    <a:gd name="T45" fmla="*/ 3 h 32"/>
                    <a:gd name="T46" fmla="*/ 2 w 54"/>
                    <a:gd name="T47" fmla="*/ 2 h 32"/>
                    <a:gd name="T48" fmla="*/ 2 w 54"/>
                    <a:gd name="T49" fmla="*/ 2 h 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4" h="32">
                      <a:moveTo>
                        <a:pt x="4" y="2"/>
                      </a:moveTo>
                      <a:cubicBezTo>
                        <a:pt x="8" y="3"/>
                        <a:pt x="7" y="0"/>
                        <a:pt x="9" y="1"/>
                      </a:cubicBezTo>
                      <a:cubicBezTo>
                        <a:pt x="12" y="2"/>
                        <a:pt x="13" y="0"/>
                        <a:pt x="16" y="1"/>
                      </a:cubicBezTo>
                      <a:cubicBezTo>
                        <a:pt x="19" y="3"/>
                        <a:pt x="21" y="2"/>
                        <a:pt x="23" y="3"/>
                      </a:cubicBezTo>
                      <a:cubicBezTo>
                        <a:pt x="26" y="5"/>
                        <a:pt x="31" y="5"/>
                        <a:pt x="33" y="7"/>
                      </a:cubicBezTo>
                      <a:cubicBezTo>
                        <a:pt x="34" y="8"/>
                        <a:pt x="38" y="9"/>
                        <a:pt x="39" y="10"/>
                      </a:cubicBezTo>
                      <a:cubicBezTo>
                        <a:pt x="39" y="11"/>
                        <a:pt x="43" y="12"/>
                        <a:pt x="43" y="14"/>
                      </a:cubicBezTo>
                      <a:cubicBezTo>
                        <a:pt x="44" y="15"/>
                        <a:pt x="48" y="16"/>
                        <a:pt x="47" y="17"/>
                      </a:cubicBezTo>
                      <a:cubicBezTo>
                        <a:pt x="46" y="17"/>
                        <a:pt x="52" y="21"/>
                        <a:pt x="50" y="21"/>
                      </a:cubicBezTo>
                      <a:cubicBezTo>
                        <a:pt x="49" y="22"/>
                        <a:pt x="54" y="24"/>
                        <a:pt x="52" y="24"/>
                      </a:cubicBezTo>
                      <a:cubicBezTo>
                        <a:pt x="50" y="25"/>
                        <a:pt x="54" y="28"/>
                        <a:pt x="51" y="28"/>
                      </a:cubicBezTo>
                      <a:cubicBezTo>
                        <a:pt x="50" y="28"/>
                        <a:pt x="52" y="31"/>
                        <a:pt x="49" y="30"/>
                      </a:cubicBezTo>
                      <a:cubicBezTo>
                        <a:pt x="47" y="29"/>
                        <a:pt x="49" y="32"/>
                        <a:pt x="46" y="31"/>
                      </a:cubicBezTo>
                      <a:cubicBezTo>
                        <a:pt x="45" y="30"/>
                        <a:pt x="46" y="32"/>
                        <a:pt x="43" y="31"/>
                      </a:cubicBezTo>
                      <a:cubicBezTo>
                        <a:pt x="41" y="30"/>
                        <a:pt x="41" y="32"/>
                        <a:pt x="38" y="31"/>
                      </a:cubicBezTo>
                      <a:cubicBezTo>
                        <a:pt x="36" y="30"/>
                        <a:pt x="36" y="31"/>
                        <a:pt x="33" y="30"/>
                      </a:cubicBezTo>
                      <a:cubicBezTo>
                        <a:pt x="31" y="29"/>
                        <a:pt x="29" y="30"/>
                        <a:pt x="27" y="28"/>
                      </a:cubicBezTo>
                      <a:cubicBezTo>
                        <a:pt x="25" y="27"/>
                        <a:pt x="23" y="27"/>
                        <a:pt x="20" y="25"/>
                      </a:cubicBezTo>
                      <a:cubicBezTo>
                        <a:pt x="19" y="24"/>
                        <a:pt x="16" y="23"/>
                        <a:pt x="16" y="22"/>
                      </a:cubicBezTo>
                      <a:cubicBezTo>
                        <a:pt x="14" y="20"/>
                        <a:pt x="9" y="19"/>
                        <a:pt x="9" y="18"/>
                      </a:cubicBezTo>
                      <a:cubicBezTo>
                        <a:pt x="9" y="17"/>
                        <a:pt x="5" y="15"/>
                        <a:pt x="5" y="14"/>
                      </a:cubicBezTo>
                      <a:cubicBezTo>
                        <a:pt x="5" y="13"/>
                        <a:pt x="1" y="11"/>
                        <a:pt x="2" y="10"/>
                      </a:cubicBezTo>
                      <a:cubicBezTo>
                        <a:pt x="3" y="10"/>
                        <a:pt x="0" y="7"/>
                        <a:pt x="1" y="7"/>
                      </a:cubicBezTo>
                      <a:cubicBezTo>
                        <a:pt x="4" y="7"/>
                        <a:pt x="0" y="4"/>
                        <a:pt x="2" y="4"/>
                      </a:cubicBezTo>
                      <a:cubicBezTo>
                        <a:pt x="5" y="4"/>
                        <a:pt x="3" y="2"/>
                        <a:pt x="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6" name="Freeform 9847">
                  <a:extLst>
                    <a:ext uri="{FF2B5EF4-FFF2-40B4-BE49-F238E27FC236}">
                      <a16:creationId xmlns:a16="http://schemas.microsoft.com/office/drawing/2014/main" id="{26B7E1DB-E146-90B3-3EAB-B9CEEF8AD97D}"/>
                    </a:ext>
                  </a:extLst>
                </p:cNvPr>
                <p:cNvSpPr>
                  <a:spLocks/>
                </p:cNvSpPr>
                <p:nvPr/>
              </p:nvSpPr>
              <p:spPr bwMode="auto">
                <a:xfrm>
                  <a:off x="4052" y="2504"/>
                  <a:ext cx="43" cy="19"/>
                </a:xfrm>
                <a:custGeom>
                  <a:avLst/>
                  <a:gdLst>
                    <a:gd name="T0" fmla="*/ 19 w 53"/>
                    <a:gd name="T1" fmla="*/ 2 h 23"/>
                    <a:gd name="T2" fmla="*/ 19 w 53"/>
                    <a:gd name="T3" fmla="*/ 4 h 23"/>
                    <a:gd name="T4" fmla="*/ 17 w 53"/>
                    <a:gd name="T5" fmla="*/ 5 h 23"/>
                    <a:gd name="T6" fmla="*/ 15 w 53"/>
                    <a:gd name="T7" fmla="*/ 6 h 23"/>
                    <a:gd name="T8" fmla="*/ 15 w 53"/>
                    <a:gd name="T9" fmla="*/ 6 h 23"/>
                    <a:gd name="T10" fmla="*/ 12 w 53"/>
                    <a:gd name="T11" fmla="*/ 6 h 23"/>
                    <a:gd name="T12" fmla="*/ 10 w 53"/>
                    <a:gd name="T13" fmla="*/ 5 h 23"/>
                    <a:gd name="T14" fmla="*/ 7 w 53"/>
                    <a:gd name="T15" fmla="*/ 4 h 23"/>
                    <a:gd name="T16" fmla="*/ 5 w 53"/>
                    <a:gd name="T17" fmla="*/ 2 h 23"/>
                    <a:gd name="T18" fmla="*/ 2 w 53"/>
                    <a:gd name="T19" fmla="*/ 2 h 23"/>
                    <a:gd name="T20" fmla="*/ 1 w 53"/>
                    <a:gd name="T21" fmla="*/ 0 h 23"/>
                    <a:gd name="T22" fmla="*/ 1 w 53"/>
                    <a:gd name="T23" fmla="*/ 1 h 23"/>
                    <a:gd name="T24" fmla="*/ 2 w 53"/>
                    <a:gd name="T25" fmla="*/ 2 h 23"/>
                    <a:gd name="T26" fmla="*/ 3 w 53"/>
                    <a:gd name="T27" fmla="*/ 4 h 23"/>
                    <a:gd name="T28" fmla="*/ 6 w 53"/>
                    <a:gd name="T29" fmla="*/ 6 h 23"/>
                    <a:gd name="T30" fmla="*/ 8 w 53"/>
                    <a:gd name="T31" fmla="*/ 7 h 23"/>
                    <a:gd name="T32" fmla="*/ 11 w 53"/>
                    <a:gd name="T33" fmla="*/ 9 h 23"/>
                    <a:gd name="T34" fmla="*/ 14 w 53"/>
                    <a:gd name="T35" fmla="*/ 10 h 23"/>
                    <a:gd name="T36" fmla="*/ 15 w 53"/>
                    <a:gd name="T37" fmla="*/ 10 h 23"/>
                    <a:gd name="T38" fmla="*/ 19 w 53"/>
                    <a:gd name="T39" fmla="*/ 10 h 23"/>
                    <a:gd name="T40" fmla="*/ 19 w 53"/>
                    <a:gd name="T41" fmla="*/ 10 h 23"/>
                    <a:gd name="T42" fmla="*/ 21 w 53"/>
                    <a:gd name="T43" fmla="*/ 10 h 23"/>
                    <a:gd name="T44" fmla="*/ 22 w 53"/>
                    <a:gd name="T45" fmla="*/ 9 h 23"/>
                    <a:gd name="T46" fmla="*/ 22 w 53"/>
                    <a:gd name="T47" fmla="*/ 7 h 23"/>
                    <a:gd name="T48" fmla="*/ 21 w 53"/>
                    <a:gd name="T49" fmla="*/ 6 h 23"/>
                    <a:gd name="T50" fmla="*/ 19 w 53"/>
                    <a:gd name="T51" fmla="*/ 4 h 23"/>
                    <a:gd name="T52" fmla="*/ 19 w 53"/>
                    <a:gd name="T53" fmla="*/ 2 h 23"/>
                    <a:gd name="T54" fmla="*/ 19 w 53"/>
                    <a:gd name="T55" fmla="*/ 2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3" h="23">
                      <a:moveTo>
                        <a:pt x="42" y="6"/>
                      </a:moveTo>
                      <a:cubicBezTo>
                        <a:pt x="40" y="6"/>
                        <a:pt x="45" y="9"/>
                        <a:pt x="42" y="9"/>
                      </a:cubicBezTo>
                      <a:cubicBezTo>
                        <a:pt x="40" y="9"/>
                        <a:pt x="43" y="12"/>
                        <a:pt x="39" y="11"/>
                      </a:cubicBezTo>
                      <a:cubicBezTo>
                        <a:pt x="38" y="10"/>
                        <a:pt x="39" y="13"/>
                        <a:pt x="37" y="12"/>
                      </a:cubicBezTo>
                      <a:cubicBezTo>
                        <a:pt x="35" y="11"/>
                        <a:pt x="36" y="13"/>
                        <a:pt x="33" y="12"/>
                      </a:cubicBezTo>
                      <a:cubicBezTo>
                        <a:pt x="32" y="11"/>
                        <a:pt x="31" y="13"/>
                        <a:pt x="29" y="12"/>
                      </a:cubicBezTo>
                      <a:cubicBezTo>
                        <a:pt x="27" y="11"/>
                        <a:pt x="26" y="12"/>
                        <a:pt x="23" y="11"/>
                      </a:cubicBezTo>
                      <a:cubicBezTo>
                        <a:pt x="21" y="10"/>
                        <a:pt x="20" y="11"/>
                        <a:pt x="17" y="9"/>
                      </a:cubicBezTo>
                      <a:cubicBezTo>
                        <a:pt x="16" y="8"/>
                        <a:pt x="13" y="8"/>
                        <a:pt x="11" y="6"/>
                      </a:cubicBezTo>
                      <a:cubicBezTo>
                        <a:pt x="9" y="5"/>
                        <a:pt x="7" y="4"/>
                        <a:pt x="6" y="3"/>
                      </a:cubicBezTo>
                      <a:cubicBezTo>
                        <a:pt x="5" y="2"/>
                        <a:pt x="3" y="1"/>
                        <a:pt x="1" y="0"/>
                      </a:cubicBezTo>
                      <a:cubicBezTo>
                        <a:pt x="1" y="1"/>
                        <a:pt x="1" y="1"/>
                        <a:pt x="1" y="1"/>
                      </a:cubicBezTo>
                      <a:cubicBezTo>
                        <a:pt x="0" y="2"/>
                        <a:pt x="4" y="4"/>
                        <a:pt x="4" y="5"/>
                      </a:cubicBezTo>
                      <a:cubicBezTo>
                        <a:pt x="4" y="6"/>
                        <a:pt x="8" y="8"/>
                        <a:pt x="8" y="9"/>
                      </a:cubicBezTo>
                      <a:cubicBezTo>
                        <a:pt x="8" y="10"/>
                        <a:pt x="13" y="11"/>
                        <a:pt x="15" y="13"/>
                      </a:cubicBezTo>
                      <a:cubicBezTo>
                        <a:pt x="15" y="14"/>
                        <a:pt x="18" y="15"/>
                        <a:pt x="19" y="16"/>
                      </a:cubicBezTo>
                      <a:cubicBezTo>
                        <a:pt x="22" y="18"/>
                        <a:pt x="24" y="18"/>
                        <a:pt x="26" y="19"/>
                      </a:cubicBezTo>
                      <a:cubicBezTo>
                        <a:pt x="28" y="21"/>
                        <a:pt x="30" y="20"/>
                        <a:pt x="32" y="21"/>
                      </a:cubicBezTo>
                      <a:cubicBezTo>
                        <a:pt x="35" y="22"/>
                        <a:pt x="35" y="21"/>
                        <a:pt x="37" y="22"/>
                      </a:cubicBezTo>
                      <a:cubicBezTo>
                        <a:pt x="40" y="23"/>
                        <a:pt x="40" y="21"/>
                        <a:pt x="42" y="22"/>
                      </a:cubicBezTo>
                      <a:cubicBezTo>
                        <a:pt x="45" y="23"/>
                        <a:pt x="44" y="21"/>
                        <a:pt x="45" y="22"/>
                      </a:cubicBezTo>
                      <a:cubicBezTo>
                        <a:pt x="48" y="23"/>
                        <a:pt x="46" y="20"/>
                        <a:pt x="48" y="21"/>
                      </a:cubicBezTo>
                      <a:cubicBezTo>
                        <a:pt x="51" y="22"/>
                        <a:pt x="49" y="19"/>
                        <a:pt x="50" y="19"/>
                      </a:cubicBezTo>
                      <a:cubicBezTo>
                        <a:pt x="53" y="19"/>
                        <a:pt x="49" y="16"/>
                        <a:pt x="51" y="15"/>
                      </a:cubicBezTo>
                      <a:cubicBezTo>
                        <a:pt x="53" y="15"/>
                        <a:pt x="48" y="13"/>
                        <a:pt x="49" y="12"/>
                      </a:cubicBezTo>
                      <a:cubicBezTo>
                        <a:pt x="51" y="12"/>
                        <a:pt x="45" y="8"/>
                        <a:pt x="46" y="8"/>
                      </a:cubicBezTo>
                      <a:cubicBezTo>
                        <a:pt x="47" y="7"/>
                        <a:pt x="44" y="6"/>
                        <a:pt x="43" y="5"/>
                      </a:cubicBezTo>
                      <a:cubicBezTo>
                        <a:pt x="43" y="5"/>
                        <a:pt x="43" y="5"/>
                        <a:pt x="42" y="6"/>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7" name="Freeform 9848">
                  <a:extLst>
                    <a:ext uri="{FF2B5EF4-FFF2-40B4-BE49-F238E27FC236}">
                      <a16:creationId xmlns:a16="http://schemas.microsoft.com/office/drawing/2014/main" id="{03259648-574F-D502-BA16-6591F1E6DB28}"/>
                    </a:ext>
                  </a:extLst>
                </p:cNvPr>
                <p:cNvSpPr>
                  <a:spLocks/>
                </p:cNvSpPr>
                <p:nvPr/>
              </p:nvSpPr>
              <p:spPr bwMode="auto">
                <a:xfrm>
                  <a:off x="4066" y="2509"/>
                  <a:ext cx="29" cy="14"/>
                </a:xfrm>
                <a:custGeom>
                  <a:avLst/>
                  <a:gdLst>
                    <a:gd name="T0" fmla="*/ 12 w 35"/>
                    <a:gd name="T1" fmla="*/ 1 h 18"/>
                    <a:gd name="T2" fmla="*/ 12 w 35"/>
                    <a:gd name="T3" fmla="*/ 1 h 18"/>
                    <a:gd name="T4" fmla="*/ 12 w 35"/>
                    <a:gd name="T5" fmla="*/ 2 h 18"/>
                    <a:gd name="T6" fmla="*/ 13 w 35"/>
                    <a:gd name="T7" fmla="*/ 3 h 18"/>
                    <a:gd name="T8" fmla="*/ 13 w 35"/>
                    <a:gd name="T9" fmla="*/ 4 h 18"/>
                    <a:gd name="T10" fmla="*/ 12 w 35"/>
                    <a:gd name="T11" fmla="*/ 5 h 18"/>
                    <a:gd name="T12" fmla="*/ 11 w 35"/>
                    <a:gd name="T13" fmla="*/ 5 h 18"/>
                    <a:gd name="T14" fmla="*/ 10 w 35"/>
                    <a:gd name="T15" fmla="*/ 5 h 18"/>
                    <a:gd name="T16" fmla="*/ 7 w 35"/>
                    <a:gd name="T17" fmla="*/ 5 h 18"/>
                    <a:gd name="T18" fmla="*/ 5 w 35"/>
                    <a:gd name="T19" fmla="*/ 5 h 18"/>
                    <a:gd name="T20" fmla="*/ 2 w 35"/>
                    <a:gd name="T21" fmla="*/ 4 h 18"/>
                    <a:gd name="T22" fmla="*/ 0 w 35"/>
                    <a:gd name="T23" fmla="*/ 4 h 18"/>
                    <a:gd name="T24" fmla="*/ 1 w 35"/>
                    <a:gd name="T25" fmla="*/ 4 h 18"/>
                    <a:gd name="T26" fmla="*/ 4 w 35"/>
                    <a:gd name="T27" fmla="*/ 5 h 18"/>
                    <a:gd name="T28" fmla="*/ 7 w 35"/>
                    <a:gd name="T29" fmla="*/ 5 h 18"/>
                    <a:gd name="T30" fmla="*/ 9 w 35"/>
                    <a:gd name="T31" fmla="*/ 6 h 18"/>
                    <a:gd name="T32" fmla="*/ 12 w 35"/>
                    <a:gd name="T33" fmla="*/ 6 h 18"/>
                    <a:gd name="T34" fmla="*/ 12 w 35"/>
                    <a:gd name="T35" fmla="*/ 6 h 18"/>
                    <a:gd name="T36" fmla="*/ 14 w 35"/>
                    <a:gd name="T37" fmla="*/ 5 h 18"/>
                    <a:gd name="T38" fmla="*/ 15 w 35"/>
                    <a:gd name="T39" fmla="*/ 5 h 18"/>
                    <a:gd name="T40" fmla="*/ 15 w 35"/>
                    <a:gd name="T41" fmla="*/ 4 h 18"/>
                    <a:gd name="T42" fmla="*/ 15 w 35"/>
                    <a:gd name="T43" fmla="*/ 2 h 18"/>
                    <a:gd name="T44" fmla="*/ 13 w 35"/>
                    <a:gd name="T45" fmla="*/ 2 h 18"/>
                    <a:gd name="T46" fmla="*/ 12 w 35"/>
                    <a:gd name="T47" fmla="*/ 0 h 18"/>
                    <a:gd name="T48" fmla="*/ 12 w 35"/>
                    <a:gd name="T49" fmla="*/ 1 h 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18">
                      <a:moveTo>
                        <a:pt x="24" y="1"/>
                      </a:moveTo>
                      <a:cubicBezTo>
                        <a:pt x="24" y="1"/>
                        <a:pt x="24" y="1"/>
                        <a:pt x="24" y="1"/>
                      </a:cubicBezTo>
                      <a:cubicBezTo>
                        <a:pt x="25" y="3"/>
                        <a:pt x="28" y="4"/>
                        <a:pt x="27" y="5"/>
                      </a:cubicBezTo>
                      <a:cubicBezTo>
                        <a:pt x="26" y="5"/>
                        <a:pt x="31" y="8"/>
                        <a:pt x="28" y="8"/>
                      </a:cubicBezTo>
                      <a:cubicBezTo>
                        <a:pt x="27" y="9"/>
                        <a:pt x="31" y="12"/>
                        <a:pt x="28" y="12"/>
                      </a:cubicBezTo>
                      <a:cubicBezTo>
                        <a:pt x="26" y="12"/>
                        <a:pt x="29" y="15"/>
                        <a:pt x="26" y="14"/>
                      </a:cubicBezTo>
                      <a:cubicBezTo>
                        <a:pt x="24" y="13"/>
                        <a:pt x="25" y="16"/>
                        <a:pt x="23" y="15"/>
                      </a:cubicBezTo>
                      <a:cubicBezTo>
                        <a:pt x="21" y="14"/>
                        <a:pt x="22" y="16"/>
                        <a:pt x="20" y="15"/>
                      </a:cubicBezTo>
                      <a:cubicBezTo>
                        <a:pt x="18" y="14"/>
                        <a:pt x="17" y="16"/>
                        <a:pt x="15" y="15"/>
                      </a:cubicBezTo>
                      <a:cubicBezTo>
                        <a:pt x="13" y="14"/>
                        <a:pt x="12" y="15"/>
                        <a:pt x="10" y="14"/>
                      </a:cubicBezTo>
                      <a:cubicBezTo>
                        <a:pt x="8" y="12"/>
                        <a:pt x="6" y="13"/>
                        <a:pt x="3" y="12"/>
                      </a:cubicBezTo>
                      <a:cubicBezTo>
                        <a:pt x="2" y="11"/>
                        <a:pt x="1" y="11"/>
                        <a:pt x="0" y="10"/>
                      </a:cubicBezTo>
                      <a:cubicBezTo>
                        <a:pt x="0" y="10"/>
                        <a:pt x="1" y="11"/>
                        <a:pt x="1" y="11"/>
                      </a:cubicBezTo>
                      <a:cubicBezTo>
                        <a:pt x="4" y="13"/>
                        <a:pt x="6" y="13"/>
                        <a:pt x="8" y="14"/>
                      </a:cubicBezTo>
                      <a:cubicBezTo>
                        <a:pt x="10" y="16"/>
                        <a:pt x="12" y="15"/>
                        <a:pt x="14" y="16"/>
                      </a:cubicBezTo>
                      <a:cubicBezTo>
                        <a:pt x="17" y="17"/>
                        <a:pt x="17" y="16"/>
                        <a:pt x="19" y="17"/>
                      </a:cubicBezTo>
                      <a:cubicBezTo>
                        <a:pt x="22" y="18"/>
                        <a:pt x="22" y="16"/>
                        <a:pt x="24" y="17"/>
                      </a:cubicBezTo>
                      <a:cubicBezTo>
                        <a:pt x="27" y="18"/>
                        <a:pt x="26" y="16"/>
                        <a:pt x="27" y="17"/>
                      </a:cubicBezTo>
                      <a:cubicBezTo>
                        <a:pt x="30" y="18"/>
                        <a:pt x="28" y="15"/>
                        <a:pt x="30" y="16"/>
                      </a:cubicBezTo>
                      <a:cubicBezTo>
                        <a:pt x="33" y="17"/>
                        <a:pt x="31" y="14"/>
                        <a:pt x="32" y="14"/>
                      </a:cubicBezTo>
                      <a:cubicBezTo>
                        <a:pt x="35" y="14"/>
                        <a:pt x="31" y="11"/>
                        <a:pt x="33" y="10"/>
                      </a:cubicBezTo>
                      <a:cubicBezTo>
                        <a:pt x="35" y="10"/>
                        <a:pt x="30" y="8"/>
                        <a:pt x="31" y="7"/>
                      </a:cubicBezTo>
                      <a:cubicBezTo>
                        <a:pt x="33" y="7"/>
                        <a:pt x="27" y="3"/>
                        <a:pt x="28" y="3"/>
                      </a:cubicBezTo>
                      <a:cubicBezTo>
                        <a:pt x="29" y="2"/>
                        <a:pt x="26" y="1"/>
                        <a:pt x="25" y="0"/>
                      </a:cubicBezTo>
                      <a:cubicBezTo>
                        <a:pt x="25" y="0"/>
                        <a:pt x="25" y="0"/>
                        <a:pt x="24" y="1"/>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8" name="Freeform 9849">
                  <a:extLst>
                    <a:ext uri="{FF2B5EF4-FFF2-40B4-BE49-F238E27FC236}">
                      <a16:creationId xmlns:a16="http://schemas.microsoft.com/office/drawing/2014/main" id="{6744429E-19AA-EDDA-819C-145EEA72DA02}"/>
                    </a:ext>
                  </a:extLst>
                </p:cNvPr>
                <p:cNvSpPr>
                  <a:spLocks/>
                </p:cNvSpPr>
                <p:nvPr/>
              </p:nvSpPr>
              <p:spPr bwMode="auto">
                <a:xfrm>
                  <a:off x="4061" y="2508"/>
                  <a:ext cx="3" cy="1"/>
                </a:xfrm>
                <a:custGeom>
                  <a:avLst/>
                  <a:gdLst>
                    <a:gd name="T0" fmla="*/ 0 w 4"/>
                    <a:gd name="T1" fmla="*/ 1 h 2"/>
                    <a:gd name="T2" fmla="*/ 2 w 4"/>
                    <a:gd name="T3" fmla="*/ 1 h 2"/>
                    <a:gd name="T4" fmla="*/ 2 w 4"/>
                    <a:gd name="T5" fmla="*/ 1 h 2"/>
                    <a:gd name="T6" fmla="*/ 0 w 4"/>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0" y="1"/>
                      </a:moveTo>
                      <a:cubicBezTo>
                        <a:pt x="1" y="0"/>
                        <a:pt x="3" y="1"/>
                        <a:pt x="3" y="2"/>
                      </a:cubicBezTo>
                      <a:cubicBezTo>
                        <a:pt x="4" y="2"/>
                        <a:pt x="4" y="1"/>
                        <a:pt x="3" y="1"/>
                      </a:cubicBezTo>
                      <a:cubicBezTo>
                        <a:pt x="2" y="0"/>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69" name="Freeform 9850">
                  <a:extLst>
                    <a:ext uri="{FF2B5EF4-FFF2-40B4-BE49-F238E27FC236}">
                      <a16:creationId xmlns:a16="http://schemas.microsoft.com/office/drawing/2014/main" id="{4D349D40-3C87-C53D-8BDB-955B6AB123E3}"/>
                    </a:ext>
                  </a:extLst>
                </p:cNvPr>
                <p:cNvSpPr>
                  <a:spLocks/>
                </p:cNvSpPr>
                <p:nvPr/>
              </p:nvSpPr>
              <p:spPr bwMode="auto">
                <a:xfrm>
                  <a:off x="4057" y="2504"/>
                  <a:ext cx="4" cy="2"/>
                </a:xfrm>
                <a:custGeom>
                  <a:avLst/>
                  <a:gdLst>
                    <a:gd name="T0" fmla="*/ 0 w 4"/>
                    <a:gd name="T1" fmla="*/ 0 h 2"/>
                    <a:gd name="T2" fmla="*/ 4 w 4"/>
                    <a:gd name="T3" fmla="*/ 1 h 2"/>
                    <a:gd name="T4" fmla="*/ 0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0" y="0"/>
                      </a:moveTo>
                      <a:cubicBezTo>
                        <a:pt x="0" y="1"/>
                        <a:pt x="4" y="2"/>
                        <a:pt x="4" y="1"/>
                      </a:cubicBezTo>
                      <a:cubicBezTo>
                        <a:pt x="3"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0" name="Freeform 9851">
                  <a:extLst>
                    <a:ext uri="{FF2B5EF4-FFF2-40B4-BE49-F238E27FC236}">
                      <a16:creationId xmlns:a16="http://schemas.microsoft.com/office/drawing/2014/main" id="{6849517A-2B63-04F0-80C2-70CC1C83DD7A}"/>
                    </a:ext>
                  </a:extLst>
                </p:cNvPr>
                <p:cNvSpPr>
                  <a:spLocks/>
                </p:cNvSpPr>
                <p:nvPr/>
              </p:nvSpPr>
              <p:spPr bwMode="auto">
                <a:xfrm>
                  <a:off x="4066" y="2507"/>
                  <a:ext cx="4" cy="2"/>
                </a:xfrm>
                <a:custGeom>
                  <a:avLst/>
                  <a:gdLst>
                    <a:gd name="T0" fmla="*/ 0 w 5"/>
                    <a:gd name="T1" fmla="*/ 1 h 2"/>
                    <a:gd name="T2" fmla="*/ 1 w 5"/>
                    <a:gd name="T3" fmla="*/ 0 h 2"/>
                    <a:gd name="T4" fmla="*/ 2 w 5"/>
                    <a:gd name="T5" fmla="*/ 2 h 2"/>
                    <a:gd name="T6" fmla="*/ 1 w 5"/>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0" y="1"/>
                      </a:moveTo>
                      <a:cubicBezTo>
                        <a:pt x="0" y="1"/>
                        <a:pt x="0" y="1"/>
                        <a:pt x="1" y="0"/>
                      </a:cubicBezTo>
                      <a:cubicBezTo>
                        <a:pt x="2" y="0"/>
                        <a:pt x="4" y="1"/>
                        <a:pt x="5" y="2"/>
                      </a:cubicBezTo>
                      <a:cubicBezTo>
                        <a:pt x="4" y="2"/>
                        <a:pt x="0"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1" name="Freeform 9852">
                  <a:extLst>
                    <a:ext uri="{FF2B5EF4-FFF2-40B4-BE49-F238E27FC236}">
                      <a16:creationId xmlns:a16="http://schemas.microsoft.com/office/drawing/2014/main" id="{40C73AF8-58E2-A418-024B-60A620EA2044}"/>
                    </a:ext>
                  </a:extLst>
                </p:cNvPr>
                <p:cNvSpPr>
                  <a:spLocks/>
                </p:cNvSpPr>
                <p:nvPr/>
              </p:nvSpPr>
              <p:spPr bwMode="auto">
                <a:xfrm>
                  <a:off x="4061" y="2502"/>
                  <a:ext cx="6" cy="2"/>
                </a:xfrm>
                <a:custGeom>
                  <a:avLst/>
                  <a:gdLst>
                    <a:gd name="T0" fmla="*/ 0 w 8"/>
                    <a:gd name="T1" fmla="*/ 0 h 3"/>
                    <a:gd name="T2" fmla="*/ 2 w 8"/>
                    <a:gd name="T3" fmla="*/ 1 h 3"/>
                    <a:gd name="T4" fmla="*/ 2 w 8"/>
                    <a:gd name="T5" fmla="*/ 1 h 3"/>
                    <a:gd name="T6" fmla="*/ 2 w 8"/>
                    <a:gd name="T7" fmla="*/ 1 h 3"/>
                    <a:gd name="T8" fmla="*/ 0 w 8"/>
                    <a:gd name="T9" fmla="*/ 0 h 3"/>
                    <a:gd name="T10" fmla="*/ 0 w 8"/>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3">
                      <a:moveTo>
                        <a:pt x="0" y="0"/>
                      </a:moveTo>
                      <a:cubicBezTo>
                        <a:pt x="0" y="0"/>
                        <a:pt x="2" y="1"/>
                        <a:pt x="3" y="2"/>
                      </a:cubicBezTo>
                      <a:cubicBezTo>
                        <a:pt x="3" y="2"/>
                        <a:pt x="8" y="3"/>
                        <a:pt x="7" y="2"/>
                      </a:cubicBezTo>
                      <a:cubicBezTo>
                        <a:pt x="6" y="2"/>
                        <a:pt x="5" y="2"/>
                        <a:pt x="4" y="2"/>
                      </a:cubicBezTo>
                      <a:cubicBezTo>
                        <a:pt x="3" y="1"/>
                        <a:pt x="1"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2" name="Freeform 9853">
                  <a:extLst>
                    <a:ext uri="{FF2B5EF4-FFF2-40B4-BE49-F238E27FC236}">
                      <a16:creationId xmlns:a16="http://schemas.microsoft.com/office/drawing/2014/main" id="{8DF43D47-308A-0BD8-6426-B3860988D21C}"/>
                    </a:ext>
                  </a:extLst>
                </p:cNvPr>
                <p:cNvSpPr>
                  <a:spLocks/>
                </p:cNvSpPr>
                <p:nvPr/>
              </p:nvSpPr>
              <p:spPr bwMode="auto">
                <a:xfrm>
                  <a:off x="4054" y="2501"/>
                  <a:ext cx="5" cy="2"/>
                </a:xfrm>
                <a:custGeom>
                  <a:avLst/>
                  <a:gdLst>
                    <a:gd name="T0" fmla="*/ 3 w 6"/>
                    <a:gd name="T1" fmla="*/ 2 h 2"/>
                    <a:gd name="T2" fmla="*/ 3 w 6"/>
                    <a:gd name="T3" fmla="*/ 1 h 2"/>
                    <a:gd name="T4" fmla="*/ 3 w 6"/>
                    <a:gd name="T5" fmla="*/ 2 h 2"/>
                    <a:gd name="T6" fmla="*/ 0 60000 65536"/>
                    <a:gd name="T7" fmla="*/ 0 60000 65536"/>
                    <a:gd name="T8" fmla="*/ 0 60000 65536"/>
                  </a:gdLst>
                  <a:ahLst/>
                  <a:cxnLst>
                    <a:cxn ang="T6">
                      <a:pos x="T0" y="T1"/>
                    </a:cxn>
                    <a:cxn ang="T7">
                      <a:pos x="T2" y="T3"/>
                    </a:cxn>
                    <a:cxn ang="T8">
                      <a:pos x="T4" y="T5"/>
                    </a:cxn>
                  </a:cxnLst>
                  <a:rect l="0" t="0" r="r" b="b"/>
                  <a:pathLst>
                    <a:path w="6" h="2">
                      <a:moveTo>
                        <a:pt x="3" y="2"/>
                      </a:moveTo>
                      <a:cubicBezTo>
                        <a:pt x="0" y="0"/>
                        <a:pt x="4" y="0"/>
                        <a:pt x="6" y="1"/>
                      </a:cubicBezTo>
                      <a:cubicBezTo>
                        <a:pt x="5" y="1"/>
                        <a:pt x="3" y="1"/>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3" name="Freeform 9854">
                  <a:extLst>
                    <a:ext uri="{FF2B5EF4-FFF2-40B4-BE49-F238E27FC236}">
                      <a16:creationId xmlns:a16="http://schemas.microsoft.com/office/drawing/2014/main" id="{4C82106D-C0FB-F411-EFB8-0F9A781C98D2}"/>
                    </a:ext>
                  </a:extLst>
                </p:cNvPr>
                <p:cNvSpPr>
                  <a:spLocks/>
                </p:cNvSpPr>
                <p:nvPr/>
              </p:nvSpPr>
              <p:spPr bwMode="auto">
                <a:xfrm>
                  <a:off x="4074" y="2512"/>
                  <a:ext cx="6" cy="2"/>
                </a:xfrm>
                <a:custGeom>
                  <a:avLst/>
                  <a:gdLst>
                    <a:gd name="T0" fmla="*/ 1 w 7"/>
                    <a:gd name="T1" fmla="*/ 0 h 3"/>
                    <a:gd name="T2" fmla="*/ 3 w 7"/>
                    <a:gd name="T3" fmla="*/ 0 h 3"/>
                    <a:gd name="T4" fmla="*/ 0 w 7"/>
                    <a:gd name="T5" fmla="*/ 0 h 3"/>
                    <a:gd name="T6" fmla="*/ 0 60000 65536"/>
                    <a:gd name="T7" fmla="*/ 0 60000 65536"/>
                    <a:gd name="T8" fmla="*/ 0 60000 65536"/>
                  </a:gdLst>
                  <a:ahLst/>
                  <a:cxnLst>
                    <a:cxn ang="T6">
                      <a:pos x="T0" y="T1"/>
                    </a:cxn>
                    <a:cxn ang="T7">
                      <a:pos x="T2" y="T3"/>
                    </a:cxn>
                    <a:cxn ang="T8">
                      <a:pos x="T4" y="T5"/>
                    </a:cxn>
                  </a:cxnLst>
                  <a:rect l="0" t="0" r="r" b="b"/>
                  <a:pathLst>
                    <a:path w="7" h="3">
                      <a:moveTo>
                        <a:pt x="1" y="0"/>
                      </a:moveTo>
                      <a:cubicBezTo>
                        <a:pt x="0" y="0"/>
                        <a:pt x="7" y="3"/>
                        <a:pt x="5" y="0"/>
                      </a:cubicBezTo>
                      <a:cubicBezTo>
                        <a:pt x="4" y="1"/>
                        <a:pt x="2"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4" name="Freeform 9855">
                  <a:extLst>
                    <a:ext uri="{FF2B5EF4-FFF2-40B4-BE49-F238E27FC236}">
                      <a16:creationId xmlns:a16="http://schemas.microsoft.com/office/drawing/2014/main" id="{0187E8E2-EA1E-1831-6A84-B899F49DA90D}"/>
                    </a:ext>
                  </a:extLst>
                </p:cNvPr>
                <p:cNvSpPr>
                  <a:spLocks/>
                </p:cNvSpPr>
                <p:nvPr/>
              </p:nvSpPr>
              <p:spPr bwMode="auto">
                <a:xfrm>
                  <a:off x="4071" y="2505"/>
                  <a:ext cx="5" cy="4"/>
                </a:xfrm>
                <a:custGeom>
                  <a:avLst/>
                  <a:gdLst>
                    <a:gd name="T0" fmla="*/ 1 w 6"/>
                    <a:gd name="T1" fmla="*/ 3 h 4"/>
                    <a:gd name="T2" fmla="*/ 3 w 6"/>
                    <a:gd name="T3" fmla="*/ 4 h 4"/>
                    <a:gd name="T4" fmla="*/ 3 w 6"/>
                    <a:gd name="T5" fmla="*/ 3 h 4"/>
                    <a:gd name="T6" fmla="*/ 1 w 6"/>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1" y="3"/>
                      </a:moveTo>
                      <a:cubicBezTo>
                        <a:pt x="0" y="0"/>
                        <a:pt x="5" y="3"/>
                        <a:pt x="6" y="4"/>
                      </a:cubicBezTo>
                      <a:cubicBezTo>
                        <a:pt x="6" y="4"/>
                        <a:pt x="5" y="3"/>
                        <a:pt x="4" y="3"/>
                      </a:cubicBezTo>
                      <a:cubicBezTo>
                        <a:pt x="3" y="3"/>
                        <a:pt x="2" y="3"/>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5" name="Freeform 9856">
                  <a:extLst>
                    <a:ext uri="{FF2B5EF4-FFF2-40B4-BE49-F238E27FC236}">
                      <a16:creationId xmlns:a16="http://schemas.microsoft.com/office/drawing/2014/main" id="{46E4F8F5-8AA2-99C9-348B-43683A2B4AA1}"/>
                    </a:ext>
                  </a:extLst>
                </p:cNvPr>
                <p:cNvSpPr>
                  <a:spLocks/>
                </p:cNvSpPr>
                <p:nvPr/>
              </p:nvSpPr>
              <p:spPr bwMode="auto">
                <a:xfrm>
                  <a:off x="4067" y="2501"/>
                  <a:ext cx="5" cy="2"/>
                </a:xfrm>
                <a:custGeom>
                  <a:avLst/>
                  <a:gdLst>
                    <a:gd name="T0" fmla="*/ 0 w 6"/>
                    <a:gd name="T1" fmla="*/ 0 h 2"/>
                    <a:gd name="T2" fmla="*/ 3 w 6"/>
                    <a:gd name="T3" fmla="*/ 1 h 2"/>
                    <a:gd name="T4" fmla="*/ 1 w 6"/>
                    <a:gd name="T5" fmla="*/ 1 h 2"/>
                    <a:gd name="T6" fmla="*/ 0 60000 65536"/>
                    <a:gd name="T7" fmla="*/ 0 60000 65536"/>
                    <a:gd name="T8" fmla="*/ 0 60000 65536"/>
                  </a:gdLst>
                  <a:ahLst/>
                  <a:cxnLst>
                    <a:cxn ang="T6">
                      <a:pos x="T0" y="T1"/>
                    </a:cxn>
                    <a:cxn ang="T7">
                      <a:pos x="T2" y="T3"/>
                    </a:cxn>
                    <a:cxn ang="T8">
                      <a:pos x="T4" y="T5"/>
                    </a:cxn>
                  </a:cxnLst>
                  <a:rect l="0" t="0" r="r" b="b"/>
                  <a:pathLst>
                    <a:path w="6" h="2">
                      <a:moveTo>
                        <a:pt x="0" y="0"/>
                      </a:moveTo>
                      <a:cubicBezTo>
                        <a:pt x="1" y="2"/>
                        <a:pt x="5" y="2"/>
                        <a:pt x="6" y="1"/>
                      </a:cubicBezTo>
                      <a:cubicBezTo>
                        <a:pt x="5" y="2"/>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6" name="Freeform 9857">
                  <a:extLst>
                    <a:ext uri="{FF2B5EF4-FFF2-40B4-BE49-F238E27FC236}">
                      <a16:creationId xmlns:a16="http://schemas.microsoft.com/office/drawing/2014/main" id="{E64599B2-10B3-D0C1-52BE-E5FF45BF3F64}"/>
                    </a:ext>
                  </a:extLst>
                </p:cNvPr>
                <p:cNvSpPr>
                  <a:spLocks/>
                </p:cNvSpPr>
                <p:nvPr/>
              </p:nvSpPr>
              <p:spPr bwMode="auto">
                <a:xfrm>
                  <a:off x="4061" y="2499"/>
                  <a:ext cx="3" cy="1"/>
                </a:xfrm>
                <a:custGeom>
                  <a:avLst/>
                  <a:gdLst>
                    <a:gd name="T0" fmla="*/ 0 w 4"/>
                    <a:gd name="T1" fmla="*/ 1 h 2"/>
                    <a:gd name="T2" fmla="*/ 2 w 4"/>
                    <a:gd name="T3" fmla="*/ 1 h 2"/>
                    <a:gd name="T4" fmla="*/ 0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0" y="1"/>
                      </a:moveTo>
                      <a:cubicBezTo>
                        <a:pt x="0" y="0"/>
                        <a:pt x="3" y="1"/>
                        <a:pt x="4" y="2"/>
                      </a:cubicBezTo>
                      <a:cubicBezTo>
                        <a:pt x="3" y="2"/>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7" name="Freeform 9858">
                  <a:extLst>
                    <a:ext uri="{FF2B5EF4-FFF2-40B4-BE49-F238E27FC236}">
                      <a16:creationId xmlns:a16="http://schemas.microsoft.com/office/drawing/2014/main" id="{098EFE35-8B12-0A18-AC16-10D33458E11F}"/>
                    </a:ext>
                  </a:extLst>
                </p:cNvPr>
                <p:cNvSpPr>
                  <a:spLocks/>
                </p:cNvSpPr>
                <p:nvPr/>
              </p:nvSpPr>
              <p:spPr bwMode="auto">
                <a:xfrm>
                  <a:off x="4079" y="2509"/>
                  <a:ext cx="4" cy="2"/>
                </a:xfrm>
                <a:custGeom>
                  <a:avLst/>
                  <a:gdLst>
                    <a:gd name="T0" fmla="*/ 0 w 5"/>
                    <a:gd name="T1" fmla="*/ 1 h 2"/>
                    <a:gd name="T2" fmla="*/ 2 w 5"/>
                    <a:gd name="T3" fmla="*/ 0 h 2"/>
                    <a:gd name="T4" fmla="*/ 0 w 5"/>
                    <a:gd name="T5" fmla="*/ 1 h 2"/>
                    <a:gd name="T6" fmla="*/ 0 60000 65536"/>
                    <a:gd name="T7" fmla="*/ 0 60000 65536"/>
                    <a:gd name="T8" fmla="*/ 0 60000 65536"/>
                  </a:gdLst>
                  <a:ahLst/>
                  <a:cxnLst>
                    <a:cxn ang="T6">
                      <a:pos x="T0" y="T1"/>
                    </a:cxn>
                    <a:cxn ang="T7">
                      <a:pos x="T2" y="T3"/>
                    </a:cxn>
                    <a:cxn ang="T8">
                      <a:pos x="T4" y="T5"/>
                    </a:cxn>
                  </a:cxnLst>
                  <a:rect l="0" t="0" r="r" b="b"/>
                  <a:pathLst>
                    <a:path w="5" h="2">
                      <a:moveTo>
                        <a:pt x="0" y="1"/>
                      </a:moveTo>
                      <a:cubicBezTo>
                        <a:pt x="2" y="2"/>
                        <a:pt x="5" y="1"/>
                        <a:pt x="3" y="0"/>
                      </a:cubicBezTo>
                      <a:cubicBezTo>
                        <a:pt x="3" y="1"/>
                        <a:pt x="3"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8" name="Freeform 9859">
                  <a:extLst>
                    <a:ext uri="{FF2B5EF4-FFF2-40B4-BE49-F238E27FC236}">
                      <a16:creationId xmlns:a16="http://schemas.microsoft.com/office/drawing/2014/main" id="{E2F51343-5A4A-6926-D5F1-7C43C6E8CA50}"/>
                    </a:ext>
                  </a:extLst>
                </p:cNvPr>
                <p:cNvSpPr>
                  <a:spLocks/>
                </p:cNvSpPr>
                <p:nvPr/>
              </p:nvSpPr>
              <p:spPr bwMode="auto">
                <a:xfrm>
                  <a:off x="4076" y="2505"/>
                  <a:ext cx="5" cy="3"/>
                </a:xfrm>
                <a:custGeom>
                  <a:avLst/>
                  <a:gdLst>
                    <a:gd name="T0" fmla="*/ 1 w 6"/>
                    <a:gd name="T1" fmla="*/ 0 h 3"/>
                    <a:gd name="T2" fmla="*/ 3 w 6"/>
                    <a:gd name="T3" fmla="*/ 3 h 3"/>
                    <a:gd name="T4" fmla="*/ 3 w 6"/>
                    <a:gd name="T5" fmla="*/ 1 h 3"/>
                    <a:gd name="T6" fmla="*/ 1 w 6"/>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3">
                      <a:moveTo>
                        <a:pt x="1" y="0"/>
                      </a:moveTo>
                      <a:cubicBezTo>
                        <a:pt x="0" y="0"/>
                        <a:pt x="6" y="1"/>
                        <a:pt x="6" y="3"/>
                      </a:cubicBezTo>
                      <a:cubicBezTo>
                        <a:pt x="6" y="2"/>
                        <a:pt x="6" y="2"/>
                        <a:pt x="5" y="1"/>
                      </a:cubicBezTo>
                      <a:cubicBezTo>
                        <a:pt x="3" y="0"/>
                        <a:pt x="2"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79" name="Freeform 9860">
                  <a:extLst>
                    <a:ext uri="{FF2B5EF4-FFF2-40B4-BE49-F238E27FC236}">
                      <a16:creationId xmlns:a16="http://schemas.microsoft.com/office/drawing/2014/main" id="{58449718-A62E-F6E3-C1D3-78B94AEF4209}"/>
                    </a:ext>
                  </a:extLst>
                </p:cNvPr>
                <p:cNvSpPr>
                  <a:spLocks/>
                </p:cNvSpPr>
                <p:nvPr/>
              </p:nvSpPr>
              <p:spPr bwMode="auto">
                <a:xfrm>
                  <a:off x="4075" y="2502"/>
                  <a:ext cx="4" cy="2"/>
                </a:xfrm>
                <a:custGeom>
                  <a:avLst/>
                  <a:gdLst>
                    <a:gd name="T0" fmla="*/ 0 w 5"/>
                    <a:gd name="T1" fmla="*/ 1 h 3"/>
                    <a:gd name="T2" fmla="*/ 2 w 5"/>
                    <a:gd name="T3" fmla="*/ 1 h 3"/>
                    <a:gd name="T4" fmla="*/ 0 w 5"/>
                    <a:gd name="T5" fmla="*/ 1 h 3"/>
                    <a:gd name="T6" fmla="*/ 0 60000 65536"/>
                    <a:gd name="T7" fmla="*/ 0 60000 65536"/>
                    <a:gd name="T8" fmla="*/ 0 60000 65536"/>
                  </a:gdLst>
                  <a:ahLst/>
                  <a:cxnLst>
                    <a:cxn ang="T6">
                      <a:pos x="T0" y="T1"/>
                    </a:cxn>
                    <a:cxn ang="T7">
                      <a:pos x="T2" y="T3"/>
                    </a:cxn>
                    <a:cxn ang="T8">
                      <a:pos x="T4" y="T5"/>
                    </a:cxn>
                  </a:cxnLst>
                  <a:rect l="0" t="0" r="r" b="b"/>
                  <a:pathLst>
                    <a:path w="5" h="3">
                      <a:moveTo>
                        <a:pt x="0" y="1"/>
                      </a:moveTo>
                      <a:cubicBezTo>
                        <a:pt x="1" y="1"/>
                        <a:pt x="4" y="2"/>
                        <a:pt x="5" y="3"/>
                      </a:cubicBezTo>
                      <a:cubicBezTo>
                        <a:pt x="4" y="3"/>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0" name="Freeform 9861">
                  <a:extLst>
                    <a:ext uri="{FF2B5EF4-FFF2-40B4-BE49-F238E27FC236}">
                      <a16:creationId xmlns:a16="http://schemas.microsoft.com/office/drawing/2014/main" id="{7D134E36-03DC-7639-18BC-A9D3D6861173}"/>
                    </a:ext>
                  </a:extLst>
                </p:cNvPr>
                <p:cNvSpPr>
                  <a:spLocks/>
                </p:cNvSpPr>
                <p:nvPr/>
              </p:nvSpPr>
              <p:spPr bwMode="auto">
                <a:xfrm>
                  <a:off x="4338" y="2364"/>
                  <a:ext cx="38" cy="28"/>
                </a:xfrm>
                <a:custGeom>
                  <a:avLst/>
                  <a:gdLst>
                    <a:gd name="T0" fmla="*/ 2 w 47"/>
                    <a:gd name="T1" fmla="*/ 13 h 34"/>
                    <a:gd name="T2" fmla="*/ 2 w 47"/>
                    <a:gd name="T3" fmla="*/ 11 h 34"/>
                    <a:gd name="T4" fmla="*/ 2 w 47"/>
                    <a:gd name="T5" fmla="*/ 9 h 34"/>
                    <a:gd name="T6" fmla="*/ 4 w 47"/>
                    <a:gd name="T7" fmla="*/ 7 h 34"/>
                    <a:gd name="T8" fmla="*/ 7 w 47"/>
                    <a:gd name="T9" fmla="*/ 4 h 34"/>
                    <a:gd name="T10" fmla="*/ 9 w 47"/>
                    <a:gd name="T11" fmla="*/ 2 h 34"/>
                    <a:gd name="T12" fmla="*/ 11 w 47"/>
                    <a:gd name="T13" fmla="*/ 2 h 34"/>
                    <a:gd name="T14" fmla="*/ 12 w 47"/>
                    <a:gd name="T15" fmla="*/ 2 h 34"/>
                    <a:gd name="T16" fmla="*/ 15 w 47"/>
                    <a:gd name="T17" fmla="*/ 1 h 34"/>
                    <a:gd name="T18" fmla="*/ 17 w 47"/>
                    <a:gd name="T19" fmla="*/ 1 h 34"/>
                    <a:gd name="T20" fmla="*/ 19 w 47"/>
                    <a:gd name="T21" fmla="*/ 2 h 34"/>
                    <a:gd name="T22" fmla="*/ 19 w 47"/>
                    <a:gd name="T23" fmla="*/ 2 h 34"/>
                    <a:gd name="T24" fmla="*/ 19 w 47"/>
                    <a:gd name="T25" fmla="*/ 4 h 34"/>
                    <a:gd name="T26" fmla="*/ 19 w 47"/>
                    <a:gd name="T27" fmla="*/ 5 h 34"/>
                    <a:gd name="T28" fmla="*/ 19 w 47"/>
                    <a:gd name="T29" fmla="*/ 7 h 34"/>
                    <a:gd name="T30" fmla="*/ 17 w 47"/>
                    <a:gd name="T31" fmla="*/ 8 h 34"/>
                    <a:gd name="T32" fmla="*/ 15 w 47"/>
                    <a:gd name="T33" fmla="*/ 10 h 34"/>
                    <a:gd name="T34" fmla="*/ 13 w 47"/>
                    <a:gd name="T35" fmla="*/ 12 h 34"/>
                    <a:gd name="T36" fmla="*/ 12 w 47"/>
                    <a:gd name="T37" fmla="*/ 13 h 34"/>
                    <a:gd name="T38" fmla="*/ 9 w 47"/>
                    <a:gd name="T39" fmla="*/ 14 h 34"/>
                    <a:gd name="T40" fmla="*/ 6 w 47"/>
                    <a:gd name="T41" fmla="*/ 14 h 34"/>
                    <a:gd name="T42" fmla="*/ 4 w 47"/>
                    <a:gd name="T43" fmla="*/ 15 h 34"/>
                    <a:gd name="T44" fmla="*/ 2 w 47"/>
                    <a:gd name="T45" fmla="*/ 14 h 34"/>
                    <a:gd name="T46" fmla="*/ 2 w 47"/>
                    <a:gd name="T47" fmla="*/ 14 h 34"/>
                    <a:gd name="T48" fmla="*/ 2 w 47"/>
                    <a:gd name="T49" fmla="*/ 13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7" h="34">
                      <a:moveTo>
                        <a:pt x="2" y="28"/>
                      </a:moveTo>
                      <a:cubicBezTo>
                        <a:pt x="4" y="26"/>
                        <a:pt x="0" y="26"/>
                        <a:pt x="2" y="24"/>
                      </a:cubicBezTo>
                      <a:cubicBezTo>
                        <a:pt x="4" y="22"/>
                        <a:pt x="2" y="21"/>
                        <a:pt x="5" y="19"/>
                      </a:cubicBezTo>
                      <a:cubicBezTo>
                        <a:pt x="8" y="18"/>
                        <a:pt x="6" y="16"/>
                        <a:pt x="9" y="15"/>
                      </a:cubicBezTo>
                      <a:cubicBezTo>
                        <a:pt x="11" y="13"/>
                        <a:pt x="13" y="10"/>
                        <a:pt x="16" y="9"/>
                      </a:cubicBezTo>
                      <a:cubicBezTo>
                        <a:pt x="18" y="8"/>
                        <a:pt x="19" y="5"/>
                        <a:pt x="21" y="6"/>
                      </a:cubicBezTo>
                      <a:cubicBezTo>
                        <a:pt x="22" y="6"/>
                        <a:pt x="24" y="3"/>
                        <a:pt x="26" y="4"/>
                      </a:cubicBezTo>
                      <a:cubicBezTo>
                        <a:pt x="27" y="4"/>
                        <a:pt x="30" y="1"/>
                        <a:pt x="30" y="2"/>
                      </a:cubicBezTo>
                      <a:cubicBezTo>
                        <a:pt x="31" y="3"/>
                        <a:pt x="36" y="0"/>
                        <a:pt x="36" y="1"/>
                      </a:cubicBezTo>
                      <a:cubicBezTo>
                        <a:pt x="36" y="2"/>
                        <a:pt x="40" y="0"/>
                        <a:pt x="40" y="1"/>
                      </a:cubicBezTo>
                      <a:cubicBezTo>
                        <a:pt x="40" y="3"/>
                        <a:pt x="45" y="1"/>
                        <a:pt x="44" y="3"/>
                      </a:cubicBezTo>
                      <a:cubicBezTo>
                        <a:pt x="43" y="5"/>
                        <a:pt x="47" y="4"/>
                        <a:pt x="45" y="6"/>
                      </a:cubicBezTo>
                      <a:cubicBezTo>
                        <a:pt x="44" y="7"/>
                        <a:pt x="47" y="7"/>
                        <a:pt x="45" y="8"/>
                      </a:cubicBezTo>
                      <a:cubicBezTo>
                        <a:pt x="44" y="9"/>
                        <a:pt x="46" y="9"/>
                        <a:pt x="44" y="11"/>
                      </a:cubicBezTo>
                      <a:cubicBezTo>
                        <a:pt x="43" y="12"/>
                        <a:pt x="45" y="12"/>
                        <a:pt x="43" y="14"/>
                      </a:cubicBezTo>
                      <a:cubicBezTo>
                        <a:pt x="41" y="15"/>
                        <a:pt x="42" y="16"/>
                        <a:pt x="40" y="18"/>
                      </a:cubicBezTo>
                      <a:cubicBezTo>
                        <a:pt x="38" y="19"/>
                        <a:pt x="39" y="20"/>
                        <a:pt x="36" y="21"/>
                      </a:cubicBezTo>
                      <a:cubicBezTo>
                        <a:pt x="34" y="22"/>
                        <a:pt x="33" y="24"/>
                        <a:pt x="31" y="25"/>
                      </a:cubicBezTo>
                      <a:cubicBezTo>
                        <a:pt x="30" y="26"/>
                        <a:pt x="28" y="27"/>
                        <a:pt x="27" y="28"/>
                      </a:cubicBezTo>
                      <a:cubicBezTo>
                        <a:pt x="24" y="28"/>
                        <a:pt x="21" y="31"/>
                        <a:pt x="20" y="31"/>
                      </a:cubicBezTo>
                      <a:cubicBezTo>
                        <a:pt x="19" y="30"/>
                        <a:pt x="16" y="32"/>
                        <a:pt x="15" y="32"/>
                      </a:cubicBezTo>
                      <a:cubicBezTo>
                        <a:pt x="14" y="32"/>
                        <a:pt x="11" y="34"/>
                        <a:pt x="10" y="33"/>
                      </a:cubicBezTo>
                      <a:cubicBezTo>
                        <a:pt x="9" y="32"/>
                        <a:pt x="6" y="33"/>
                        <a:pt x="6" y="32"/>
                      </a:cubicBezTo>
                      <a:cubicBezTo>
                        <a:pt x="6" y="31"/>
                        <a:pt x="3" y="32"/>
                        <a:pt x="3" y="31"/>
                      </a:cubicBezTo>
                      <a:cubicBezTo>
                        <a:pt x="4" y="28"/>
                        <a:pt x="1" y="29"/>
                        <a:pt x="2"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1" name="Freeform 9862">
                  <a:extLst>
                    <a:ext uri="{FF2B5EF4-FFF2-40B4-BE49-F238E27FC236}">
                      <a16:creationId xmlns:a16="http://schemas.microsoft.com/office/drawing/2014/main" id="{5F7F6AF1-01A3-E631-A24A-D0708B60D80D}"/>
                    </a:ext>
                  </a:extLst>
                </p:cNvPr>
                <p:cNvSpPr>
                  <a:spLocks/>
                </p:cNvSpPr>
                <p:nvPr/>
              </p:nvSpPr>
              <p:spPr bwMode="auto">
                <a:xfrm>
                  <a:off x="4345" y="2364"/>
                  <a:ext cx="31" cy="28"/>
                </a:xfrm>
                <a:custGeom>
                  <a:avLst/>
                  <a:gdLst>
                    <a:gd name="T0" fmla="*/ 8 w 38"/>
                    <a:gd name="T1" fmla="*/ 2 h 34"/>
                    <a:gd name="T2" fmla="*/ 9 w 38"/>
                    <a:gd name="T3" fmla="*/ 2 h 34"/>
                    <a:gd name="T4" fmla="*/ 11 w 38"/>
                    <a:gd name="T5" fmla="*/ 4 h 34"/>
                    <a:gd name="T6" fmla="*/ 11 w 38"/>
                    <a:gd name="T7" fmla="*/ 5 h 34"/>
                    <a:gd name="T8" fmla="*/ 10 w 38"/>
                    <a:gd name="T9" fmla="*/ 6 h 34"/>
                    <a:gd name="T10" fmla="*/ 9 w 38"/>
                    <a:gd name="T11" fmla="*/ 8 h 34"/>
                    <a:gd name="T12" fmla="*/ 8 w 38"/>
                    <a:gd name="T13" fmla="*/ 9 h 34"/>
                    <a:gd name="T14" fmla="*/ 6 w 38"/>
                    <a:gd name="T15" fmla="*/ 11 h 34"/>
                    <a:gd name="T16" fmla="*/ 4 w 38"/>
                    <a:gd name="T17" fmla="*/ 13 h 34"/>
                    <a:gd name="T18" fmla="*/ 2 w 38"/>
                    <a:gd name="T19" fmla="*/ 14 h 34"/>
                    <a:gd name="T20" fmla="*/ 0 w 38"/>
                    <a:gd name="T21" fmla="*/ 15 h 34"/>
                    <a:gd name="T22" fmla="*/ 1 w 38"/>
                    <a:gd name="T23" fmla="*/ 15 h 34"/>
                    <a:gd name="T24" fmla="*/ 2 w 38"/>
                    <a:gd name="T25" fmla="*/ 14 h 34"/>
                    <a:gd name="T26" fmla="*/ 5 w 38"/>
                    <a:gd name="T27" fmla="*/ 14 h 34"/>
                    <a:gd name="T28" fmla="*/ 8 w 38"/>
                    <a:gd name="T29" fmla="*/ 13 h 34"/>
                    <a:gd name="T30" fmla="*/ 10 w 38"/>
                    <a:gd name="T31" fmla="*/ 12 h 34"/>
                    <a:gd name="T32" fmla="*/ 12 w 38"/>
                    <a:gd name="T33" fmla="*/ 10 h 34"/>
                    <a:gd name="T34" fmla="*/ 13 w 38"/>
                    <a:gd name="T35" fmla="*/ 8 h 34"/>
                    <a:gd name="T36" fmla="*/ 16 w 38"/>
                    <a:gd name="T37" fmla="*/ 7 h 34"/>
                    <a:gd name="T38" fmla="*/ 16 w 38"/>
                    <a:gd name="T39" fmla="*/ 5 h 34"/>
                    <a:gd name="T40" fmla="*/ 16 w 38"/>
                    <a:gd name="T41" fmla="*/ 4 h 34"/>
                    <a:gd name="T42" fmla="*/ 16 w 38"/>
                    <a:gd name="T43" fmla="*/ 2 h 34"/>
                    <a:gd name="T44" fmla="*/ 16 w 38"/>
                    <a:gd name="T45" fmla="*/ 2 h 34"/>
                    <a:gd name="T46" fmla="*/ 13 w 38"/>
                    <a:gd name="T47" fmla="*/ 1 h 34"/>
                    <a:gd name="T48" fmla="*/ 12 w 38"/>
                    <a:gd name="T49" fmla="*/ 1 h 34"/>
                    <a:gd name="T50" fmla="*/ 9 w 38"/>
                    <a:gd name="T51" fmla="*/ 2 h 34"/>
                    <a:gd name="T52" fmla="*/ 7 w 38"/>
                    <a:gd name="T53" fmla="*/ 2 h 34"/>
                    <a:gd name="T54" fmla="*/ 8 w 38"/>
                    <a:gd name="T55" fmla="*/ 2 h 3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8" h="34">
                      <a:moveTo>
                        <a:pt x="18" y="4"/>
                      </a:moveTo>
                      <a:cubicBezTo>
                        <a:pt x="17" y="5"/>
                        <a:pt x="23" y="4"/>
                        <a:pt x="21" y="6"/>
                      </a:cubicBezTo>
                      <a:cubicBezTo>
                        <a:pt x="21" y="7"/>
                        <a:pt x="25" y="6"/>
                        <a:pt x="23" y="8"/>
                      </a:cubicBezTo>
                      <a:cubicBezTo>
                        <a:pt x="22" y="9"/>
                        <a:pt x="25" y="9"/>
                        <a:pt x="23" y="11"/>
                      </a:cubicBezTo>
                      <a:cubicBezTo>
                        <a:pt x="22" y="11"/>
                        <a:pt x="24" y="12"/>
                        <a:pt x="22" y="13"/>
                      </a:cubicBezTo>
                      <a:cubicBezTo>
                        <a:pt x="21" y="14"/>
                        <a:pt x="22" y="15"/>
                        <a:pt x="20" y="17"/>
                      </a:cubicBezTo>
                      <a:cubicBezTo>
                        <a:pt x="19" y="18"/>
                        <a:pt x="20" y="19"/>
                        <a:pt x="18" y="20"/>
                      </a:cubicBezTo>
                      <a:cubicBezTo>
                        <a:pt x="16" y="21"/>
                        <a:pt x="16" y="23"/>
                        <a:pt x="14" y="24"/>
                      </a:cubicBezTo>
                      <a:cubicBezTo>
                        <a:pt x="12" y="25"/>
                        <a:pt x="11" y="27"/>
                        <a:pt x="9" y="28"/>
                      </a:cubicBezTo>
                      <a:cubicBezTo>
                        <a:pt x="8" y="28"/>
                        <a:pt x="6" y="30"/>
                        <a:pt x="5" y="30"/>
                      </a:cubicBezTo>
                      <a:cubicBezTo>
                        <a:pt x="3" y="31"/>
                        <a:pt x="1" y="32"/>
                        <a:pt x="0" y="33"/>
                      </a:cubicBezTo>
                      <a:cubicBezTo>
                        <a:pt x="0" y="33"/>
                        <a:pt x="1" y="33"/>
                        <a:pt x="1" y="33"/>
                      </a:cubicBezTo>
                      <a:cubicBezTo>
                        <a:pt x="2" y="34"/>
                        <a:pt x="5" y="32"/>
                        <a:pt x="6" y="32"/>
                      </a:cubicBezTo>
                      <a:cubicBezTo>
                        <a:pt x="7" y="32"/>
                        <a:pt x="10" y="30"/>
                        <a:pt x="11" y="31"/>
                      </a:cubicBezTo>
                      <a:cubicBezTo>
                        <a:pt x="12" y="31"/>
                        <a:pt x="15" y="28"/>
                        <a:pt x="18" y="28"/>
                      </a:cubicBezTo>
                      <a:cubicBezTo>
                        <a:pt x="19" y="27"/>
                        <a:pt x="21" y="26"/>
                        <a:pt x="22" y="25"/>
                      </a:cubicBezTo>
                      <a:cubicBezTo>
                        <a:pt x="24" y="24"/>
                        <a:pt x="25" y="22"/>
                        <a:pt x="27" y="21"/>
                      </a:cubicBezTo>
                      <a:cubicBezTo>
                        <a:pt x="30" y="20"/>
                        <a:pt x="29" y="19"/>
                        <a:pt x="31" y="18"/>
                      </a:cubicBezTo>
                      <a:cubicBezTo>
                        <a:pt x="33" y="16"/>
                        <a:pt x="32" y="15"/>
                        <a:pt x="34" y="14"/>
                      </a:cubicBezTo>
                      <a:cubicBezTo>
                        <a:pt x="36" y="12"/>
                        <a:pt x="34" y="12"/>
                        <a:pt x="35" y="11"/>
                      </a:cubicBezTo>
                      <a:cubicBezTo>
                        <a:pt x="37" y="9"/>
                        <a:pt x="35" y="9"/>
                        <a:pt x="36" y="8"/>
                      </a:cubicBezTo>
                      <a:cubicBezTo>
                        <a:pt x="38" y="7"/>
                        <a:pt x="35" y="7"/>
                        <a:pt x="36" y="6"/>
                      </a:cubicBezTo>
                      <a:cubicBezTo>
                        <a:pt x="38" y="4"/>
                        <a:pt x="34" y="5"/>
                        <a:pt x="35" y="3"/>
                      </a:cubicBezTo>
                      <a:cubicBezTo>
                        <a:pt x="36" y="1"/>
                        <a:pt x="31" y="3"/>
                        <a:pt x="31" y="1"/>
                      </a:cubicBezTo>
                      <a:cubicBezTo>
                        <a:pt x="31" y="0"/>
                        <a:pt x="27" y="2"/>
                        <a:pt x="27" y="1"/>
                      </a:cubicBezTo>
                      <a:cubicBezTo>
                        <a:pt x="27" y="0"/>
                        <a:pt x="22" y="3"/>
                        <a:pt x="21" y="2"/>
                      </a:cubicBezTo>
                      <a:cubicBezTo>
                        <a:pt x="21" y="1"/>
                        <a:pt x="19" y="3"/>
                        <a:pt x="17" y="3"/>
                      </a:cubicBezTo>
                      <a:lnTo>
                        <a:pt x="18" y="4"/>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2" name="Freeform 9863">
                  <a:extLst>
                    <a:ext uri="{FF2B5EF4-FFF2-40B4-BE49-F238E27FC236}">
                      <a16:creationId xmlns:a16="http://schemas.microsoft.com/office/drawing/2014/main" id="{994A0715-908B-A3DA-F491-B2D2EA71C851}"/>
                    </a:ext>
                  </a:extLst>
                </p:cNvPr>
                <p:cNvSpPr>
                  <a:spLocks/>
                </p:cNvSpPr>
                <p:nvPr/>
              </p:nvSpPr>
              <p:spPr bwMode="auto">
                <a:xfrm>
                  <a:off x="4359" y="2364"/>
                  <a:ext cx="17" cy="22"/>
                </a:xfrm>
                <a:custGeom>
                  <a:avLst/>
                  <a:gdLst>
                    <a:gd name="T0" fmla="*/ 1 w 21"/>
                    <a:gd name="T1" fmla="*/ 3 h 26"/>
                    <a:gd name="T2" fmla="*/ 2 w 21"/>
                    <a:gd name="T3" fmla="*/ 3 h 26"/>
                    <a:gd name="T4" fmla="*/ 2 w 21"/>
                    <a:gd name="T5" fmla="*/ 3 h 26"/>
                    <a:gd name="T6" fmla="*/ 4 w 21"/>
                    <a:gd name="T7" fmla="*/ 3 h 26"/>
                    <a:gd name="T8" fmla="*/ 6 w 21"/>
                    <a:gd name="T9" fmla="*/ 3 h 26"/>
                    <a:gd name="T10" fmla="*/ 6 w 21"/>
                    <a:gd name="T11" fmla="*/ 4 h 26"/>
                    <a:gd name="T12" fmla="*/ 6 w 21"/>
                    <a:gd name="T13" fmla="*/ 5 h 26"/>
                    <a:gd name="T14" fmla="*/ 6 w 21"/>
                    <a:gd name="T15" fmla="*/ 7 h 26"/>
                    <a:gd name="T16" fmla="*/ 6 w 21"/>
                    <a:gd name="T17" fmla="*/ 8 h 26"/>
                    <a:gd name="T18" fmla="*/ 4 w 21"/>
                    <a:gd name="T19" fmla="*/ 10 h 26"/>
                    <a:gd name="T20" fmla="*/ 2 w 21"/>
                    <a:gd name="T21" fmla="*/ 12 h 26"/>
                    <a:gd name="T22" fmla="*/ 2 w 21"/>
                    <a:gd name="T23" fmla="*/ 14 h 26"/>
                    <a:gd name="T24" fmla="*/ 2 w 21"/>
                    <a:gd name="T25" fmla="*/ 13 h 26"/>
                    <a:gd name="T26" fmla="*/ 4 w 21"/>
                    <a:gd name="T27" fmla="*/ 11 h 26"/>
                    <a:gd name="T28" fmla="*/ 6 w 21"/>
                    <a:gd name="T29" fmla="*/ 9 h 26"/>
                    <a:gd name="T30" fmla="*/ 7 w 21"/>
                    <a:gd name="T31" fmla="*/ 7 h 26"/>
                    <a:gd name="T32" fmla="*/ 8 w 21"/>
                    <a:gd name="T33" fmla="*/ 6 h 26"/>
                    <a:gd name="T34" fmla="*/ 8 w 21"/>
                    <a:gd name="T35" fmla="*/ 4 h 26"/>
                    <a:gd name="T36" fmla="*/ 8 w 21"/>
                    <a:gd name="T37" fmla="*/ 3 h 26"/>
                    <a:gd name="T38" fmla="*/ 8 w 21"/>
                    <a:gd name="T39" fmla="*/ 3 h 26"/>
                    <a:gd name="T40" fmla="*/ 6 w 21"/>
                    <a:gd name="T41" fmla="*/ 1 h 26"/>
                    <a:gd name="T42" fmla="*/ 4 w 21"/>
                    <a:gd name="T43" fmla="*/ 1 h 26"/>
                    <a:gd name="T44" fmla="*/ 2 w 21"/>
                    <a:gd name="T45" fmla="*/ 2 h 26"/>
                    <a:gd name="T46" fmla="*/ 0 w 21"/>
                    <a:gd name="T47" fmla="*/ 3 h 26"/>
                    <a:gd name="T48" fmla="*/ 1 w 21"/>
                    <a:gd name="T49" fmla="*/ 3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6">
                      <a:moveTo>
                        <a:pt x="1" y="4"/>
                      </a:moveTo>
                      <a:cubicBezTo>
                        <a:pt x="1" y="4"/>
                        <a:pt x="1" y="5"/>
                        <a:pt x="2" y="5"/>
                      </a:cubicBezTo>
                      <a:cubicBezTo>
                        <a:pt x="3" y="4"/>
                        <a:pt x="6" y="3"/>
                        <a:pt x="6" y="4"/>
                      </a:cubicBezTo>
                      <a:cubicBezTo>
                        <a:pt x="6" y="5"/>
                        <a:pt x="11" y="2"/>
                        <a:pt x="10" y="4"/>
                      </a:cubicBezTo>
                      <a:cubicBezTo>
                        <a:pt x="10" y="5"/>
                        <a:pt x="15" y="4"/>
                        <a:pt x="14" y="6"/>
                      </a:cubicBezTo>
                      <a:cubicBezTo>
                        <a:pt x="13" y="7"/>
                        <a:pt x="18" y="6"/>
                        <a:pt x="15" y="8"/>
                      </a:cubicBezTo>
                      <a:cubicBezTo>
                        <a:pt x="14" y="9"/>
                        <a:pt x="17" y="9"/>
                        <a:pt x="15" y="10"/>
                      </a:cubicBezTo>
                      <a:cubicBezTo>
                        <a:pt x="14" y="11"/>
                        <a:pt x="17" y="12"/>
                        <a:pt x="15" y="13"/>
                      </a:cubicBezTo>
                      <a:cubicBezTo>
                        <a:pt x="13" y="14"/>
                        <a:pt x="15" y="15"/>
                        <a:pt x="13" y="16"/>
                      </a:cubicBezTo>
                      <a:cubicBezTo>
                        <a:pt x="11" y="18"/>
                        <a:pt x="13" y="19"/>
                        <a:pt x="10" y="20"/>
                      </a:cubicBezTo>
                      <a:cubicBezTo>
                        <a:pt x="9" y="21"/>
                        <a:pt x="9" y="23"/>
                        <a:pt x="6" y="24"/>
                      </a:cubicBezTo>
                      <a:cubicBezTo>
                        <a:pt x="5" y="24"/>
                        <a:pt x="5" y="25"/>
                        <a:pt x="4" y="26"/>
                      </a:cubicBezTo>
                      <a:cubicBezTo>
                        <a:pt x="4" y="26"/>
                        <a:pt x="5" y="25"/>
                        <a:pt x="5" y="25"/>
                      </a:cubicBezTo>
                      <a:cubicBezTo>
                        <a:pt x="7" y="24"/>
                        <a:pt x="8" y="22"/>
                        <a:pt x="10" y="21"/>
                      </a:cubicBezTo>
                      <a:cubicBezTo>
                        <a:pt x="13" y="20"/>
                        <a:pt x="12" y="19"/>
                        <a:pt x="14" y="18"/>
                      </a:cubicBezTo>
                      <a:cubicBezTo>
                        <a:pt x="16" y="16"/>
                        <a:pt x="15" y="15"/>
                        <a:pt x="17" y="14"/>
                      </a:cubicBezTo>
                      <a:cubicBezTo>
                        <a:pt x="19" y="12"/>
                        <a:pt x="17" y="12"/>
                        <a:pt x="18" y="11"/>
                      </a:cubicBezTo>
                      <a:cubicBezTo>
                        <a:pt x="20" y="9"/>
                        <a:pt x="18" y="9"/>
                        <a:pt x="19" y="8"/>
                      </a:cubicBezTo>
                      <a:cubicBezTo>
                        <a:pt x="21" y="7"/>
                        <a:pt x="18" y="7"/>
                        <a:pt x="19" y="6"/>
                      </a:cubicBezTo>
                      <a:cubicBezTo>
                        <a:pt x="21" y="4"/>
                        <a:pt x="17" y="5"/>
                        <a:pt x="18" y="3"/>
                      </a:cubicBezTo>
                      <a:cubicBezTo>
                        <a:pt x="19" y="1"/>
                        <a:pt x="14" y="3"/>
                        <a:pt x="14" y="1"/>
                      </a:cubicBezTo>
                      <a:cubicBezTo>
                        <a:pt x="14" y="0"/>
                        <a:pt x="10" y="2"/>
                        <a:pt x="10" y="1"/>
                      </a:cubicBezTo>
                      <a:cubicBezTo>
                        <a:pt x="10" y="0"/>
                        <a:pt x="5" y="3"/>
                        <a:pt x="4" y="2"/>
                      </a:cubicBezTo>
                      <a:cubicBezTo>
                        <a:pt x="4" y="1"/>
                        <a:pt x="2" y="3"/>
                        <a:pt x="0" y="3"/>
                      </a:cubicBezTo>
                      <a:lnTo>
                        <a:pt x="1" y="4"/>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3" name="Freeform 9864">
                  <a:extLst>
                    <a:ext uri="{FF2B5EF4-FFF2-40B4-BE49-F238E27FC236}">
                      <a16:creationId xmlns:a16="http://schemas.microsoft.com/office/drawing/2014/main" id="{C4836C82-C591-F0B4-A67C-4F2E14E29A7E}"/>
                    </a:ext>
                  </a:extLst>
                </p:cNvPr>
                <p:cNvSpPr>
                  <a:spLocks/>
                </p:cNvSpPr>
                <p:nvPr/>
              </p:nvSpPr>
              <p:spPr bwMode="auto">
                <a:xfrm>
                  <a:off x="4351" y="2385"/>
                  <a:ext cx="2" cy="1"/>
                </a:xfrm>
                <a:custGeom>
                  <a:avLst/>
                  <a:gdLst>
                    <a:gd name="T0" fmla="*/ 1 w 3"/>
                    <a:gd name="T1" fmla="*/ 1 h 2"/>
                    <a:gd name="T2" fmla="*/ 1 w 3"/>
                    <a:gd name="T3" fmla="*/ 0 h 2"/>
                    <a:gd name="T4" fmla="*/ 1 w 3"/>
                    <a:gd name="T5" fmla="*/ 0 h 2"/>
                    <a:gd name="T6" fmla="*/ 0 w 3"/>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1" y="2"/>
                      </a:moveTo>
                      <a:cubicBezTo>
                        <a:pt x="0" y="1"/>
                        <a:pt x="2" y="0"/>
                        <a:pt x="3" y="0"/>
                      </a:cubicBezTo>
                      <a:cubicBezTo>
                        <a:pt x="3" y="0"/>
                        <a:pt x="2" y="0"/>
                        <a:pt x="2" y="0"/>
                      </a:cubicBezTo>
                      <a:cubicBezTo>
                        <a:pt x="1" y="0"/>
                        <a:pt x="0" y="1"/>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4" name="Freeform 9865">
                  <a:extLst>
                    <a:ext uri="{FF2B5EF4-FFF2-40B4-BE49-F238E27FC236}">
                      <a16:creationId xmlns:a16="http://schemas.microsoft.com/office/drawing/2014/main" id="{0D85FAD4-B34F-37F0-5F9F-239276272221}"/>
                    </a:ext>
                  </a:extLst>
                </p:cNvPr>
                <p:cNvSpPr>
                  <a:spLocks/>
                </p:cNvSpPr>
                <p:nvPr/>
              </p:nvSpPr>
              <p:spPr bwMode="auto">
                <a:xfrm>
                  <a:off x="4346" y="2385"/>
                  <a:ext cx="2" cy="2"/>
                </a:xfrm>
                <a:custGeom>
                  <a:avLst/>
                  <a:gdLst>
                    <a:gd name="T0" fmla="*/ 0 w 3"/>
                    <a:gd name="T1" fmla="*/ 1 h 3"/>
                    <a:gd name="T2" fmla="*/ 1 w 3"/>
                    <a:gd name="T3" fmla="*/ 0 h 3"/>
                    <a:gd name="T4" fmla="*/ 1 w 3"/>
                    <a:gd name="T5" fmla="*/ 1 h 3"/>
                    <a:gd name="T6" fmla="*/ 0 60000 65536"/>
                    <a:gd name="T7" fmla="*/ 0 60000 65536"/>
                    <a:gd name="T8" fmla="*/ 0 60000 65536"/>
                  </a:gdLst>
                  <a:ahLst/>
                  <a:cxnLst>
                    <a:cxn ang="T6">
                      <a:pos x="T0" y="T1"/>
                    </a:cxn>
                    <a:cxn ang="T7">
                      <a:pos x="T2" y="T3"/>
                    </a:cxn>
                    <a:cxn ang="T8">
                      <a:pos x="T4" y="T5"/>
                    </a:cxn>
                  </a:cxnLst>
                  <a:rect l="0" t="0" r="r" b="b"/>
                  <a:pathLst>
                    <a:path w="3" h="3">
                      <a:moveTo>
                        <a:pt x="0" y="3"/>
                      </a:moveTo>
                      <a:cubicBezTo>
                        <a:pt x="2" y="3"/>
                        <a:pt x="3" y="1"/>
                        <a:pt x="3" y="0"/>
                      </a:cubicBezTo>
                      <a:cubicBezTo>
                        <a:pt x="2" y="1"/>
                        <a:pt x="1" y="3"/>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5" name="Freeform 9866">
                  <a:extLst>
                    <a:ext uri="{FF2B5EF4-FFF2-40B4-BE49-F238E27FC236}">
                      <a16:creationId xmlns:a16="http://schemas.microsoft.com/office/drawing/2014/main" id="{DB3540D5-77B0-933E-3E11-54AF5615C759}"/>
                    </a:ext>
                  </a:extLst>
                </p:cNvPr>
                <p:cNvSpPr>
                  <a:spLocks/>
                </p:cNvSpPr>
                <p:nvPr/>
              </p:nvSpPr>
              <p:spPr bwMode="auto">
                <a:xfrm>
                  <a:off x="4352" y="2380"/>
                  <a:ext cx="2" cy="3"/>
                </a:xfrm>
                <a:custGeom>
                  <a:avLst/>
                  <a:gdLst>
                    <a:gd name="T0" fmla="*/ 1 w 3"/>
                    <a:gd name="T1" fmla="*/ 2 h 4"/>
                    <a:gd name="T2" fmla="*/ 0 w 3"/>
                    <a:gd name="T3" fmla="*/ 2 h 4"/>
                    <a:gd name="T4" fmla="*/ 1 w 3"/>
                    <a:gd name="T5" fmla="*/ 0 h 4"/>
                    <a:gd name="T6" fmla="*/ 1 w 3"/>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3"/>
                      </a:moveTo>
                      <a:cubicBezTo>
                        <a:pt x="1" y="4"/>
                        <a:pt x="0" y="3"/>
                        <a:pt x="0" y="2"/>
                      </a:cubicBezTo>
                      <a:cubicBezTo>
                        <a:pt x="1" y="2"/>
                        <a:pt x="2" y="0"/>
                        <a:pt x="3" y="0"/>
                      </a:cubicBezTo>
                      <a:cubicBezTo>
                        <a:pt x="3" y="1"/>
                        <a:pt x="0" y="3"/>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6" name="Freeform 9867">
                  <a:extLst>
                    <a:ext uri="{FF2B5EF4-FFF2-40B4-BE49-F238E27FC236}">
                      <a16:creationId xmlns:a16="http://schemas.microsoft.com/office/drawing/2014/main" id="{4A70E2B7-C847-EE5F-275E-39FB846A15FF}"/>
                    </a:ext>
                  </a:extLst>
                </p:cNvPr>
                <p:cNvSpPr>
                  <a:spLocks/>
                </p:cNvSpPr>
                <p:nvPr/>
              </p:nvSpPr>
              <p:spPr bwMode="auto">
                <a:xfrm>
                  <a:off x="4344" y="2381"/>
                  <a:ext cx="5" cy="3"/>
                </a:xfrm>
                <a:custGeom>
                  <a:avLst/>
                  <a:gdLst>
                    <a:gd name="T0" fmla="*/ 0 w 6"/>
                    <a:gd name="T1" fmla="*/ 2 h 4"/>
                    <a:gd name="T2" fmla="*/ 3 w 6"/>
                    <a:gd name="T3" fmla="*/ 2 h 4"/>
                    <a:gd name="T4" fmla="*/ 3 w 6"/>
                    <a:gd name="T5" fmla="*/ 0 h 4"/>
                    <a:gd name="T6" fmla="*/ 3 w 6"/>
                    <a:gd name="T7" fmla="*/ 1 h 4"/>
                    <a:gd name="T8" fmla="*/ 0 w 6"/>
                    <a:gd name="T9" fmla="*/ 2 h 4"/>
                    <a:gd name="T10" fmla="*/ 0 w 6"/>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0" y="4"/>
                      </a:moveTo>
                      <a:cubicBezTo>
                        <a:pt x="1" y="4"/>
                        <a:pt x="2" y="3"/>
                        <a:pt x="3" y="3"/>
                      </a:cubicBezTo>
                      <a:cubicBezTo>
                        <a:pt x="3" y="2"/>
                        <a:pt x="6" y="0"/>
                        <a:pt x="5" y="0"/>
                      </a:cubicBezTo>
                      <a:cubicBezTo>
                        <a:pt x="4" y="0"/>
                        <a:pt x="4" y="1"/>
                        <a:pt x="3" y="1"/>
                      </a:cubicBezTo>
                      <a:cubicBezTo>
                        <a:pt x="3" y="2"/>
                        <a:pt x="1" y="4"/>
                        <a:pt x="0" y="4"/>
                      </a:cubicBezTo>
                      <a:cubicBezTo>
                        <a:pt x="0" y="4"/>
                        <a:pt x="0" y="4"/>
                        <a:pt x="0"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7" name="Freeform 9868">
                  <a:extLst>
                    <a:ext uri="{FF2B5EF4-FFF2-40B4-BE49-F238E27FC236}">
                      <a16:creationId xmlns:a16="http://schemas.microsoft.com/office/drawing/2014/main" id="{A975504E-0E96-C9B2-0440-53B07FA17747}"/>
                    </a:ext>
                  </a:extLst>
                </p:cNvPr>
                <p:cNvSpPr>
                  <a:spLocks/>
                </p:cNvSpPr>
                <p:nvPr/>
              </p:nvSpPr>
              <p:spPr bwMode="auto">
                <a:xfrm>
                  <a:off x="4342" y="2386"/>
                  <a:ext cx="2" cy="2"/>
                </a:xfrm>
                <a:custGeom>
                  <a:avLst/>
                  <a:gdLst>
                    <a:gd name="T0" fmla="*/ 1 w 3"/>
                    <a:gd name="T1" fmla="*/ 1 h 3"/>
                    <a:gd name="T2" fmla="*/ 1 w 3"/>
                    <a:gd name="T3" fmla="*/ 0 h 3"/>
                    <a:gd name="T4" fmla="*/ 1 w 3"/>
                    <a:gd name="T5" fmla="*/ 1 h 3"/>
                    <a:gd name="T6" fmla="*/ 0 60000 65536"/>
                    <a:gd name="T7" fmla="*/ 0 60000 65536"/>
                    <a:gd name="T8" fmla="*/ 0 60000 65536"/>
                  </a:gdLst>
                  <a:ahLst/>
                  <a:cxnLst>
                    <a:cxn ang="T6">
                      <a:pos x="T0" y="T1"/>
                    </a:cxn>
                    <a:cxn ang="T7">
                      <a:pos x="T2" y="T3"/>
                    </a:cxn>
                    <a:cxn ang="T8">
                      <a:pos x="T4" y="T5"/>
                    </a:cxn>
                  </a:cxnLst>
                  <a:rect l="0" t="0" r="r" b="b"/>
                  <a:pathLst>
                    <a:path w="3" h="3">
                      <a:moveTo>
                        <a:pt x="3" y="2"/>
                      </a:moveTo>
                      <a:cubicBezTo>
                        <a:pt x="0" y="3"/>
                        <a:pt x="2" y="1"/>
                        <a:pt x="3" y="0"/>
                      </a:cubicBezTo>
                      <a:cubicBezTo>
                        <a:pt x="3" y="0"/>
                        <a:pt x="2" y="2"/>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8" name="Freeform 9869">
                  <a:extLst>
                    <a:ext uri="{FF2B5EF4-FFF2-40B4-BE49-F238E27FC236}">
                      <a16:creationId xmlns:a16="http://schemas.microsoft.com/office/drawing/2014/main" id="{112CF60B-5241-5D22-9829-120D513F58A9}"/>
                    </a:ext>
                  </a:extLst>
                </p:cNvPr>
                <p:cNvSpPr>
                  <a:spLocks/>
                </p:cNvSpPr>
                <p:nvPr/>
              </p:nvSpPr>
              <p:spPr bwMode="auto">
                <a:xfrm>
                  <a:off x="4359" y="2374"/>
                  <a:ext cx="4" cy="4"/>
                </a:xfrm>
                <a:custGeom>
                  <a:avLst/>
                  <a:gdLst>
                    <a:gd name="T0" fmla="*/ 0 w 5"/>
                    <a:gd name="T1" fmla="*/ 2 h 5"/>
                    <a:gd name="T2" fmla="*/ 2 w 5"/>
                    <a:gd name="T3" fmla="*/ 1 h 5"/>
                    <a:gd name="T4" fmla="*/ 0 w 5"/>
                    <a:gd name="T5" fmla="*/ 2 h 5"/>
                    <a:gd name="T6" fmla="*/ 0 60000 65536"/>
                    <a:gd name="T7" fmla="*/ 0 60000 65536"/>
                    <a:gd name="T8" fmla="*/ 0 60000 65536"/>
                  </a:gdLst>
                  <a:ahLst/>
                  <a:cxnLst>
                    <a:cxn ang="T6">
                      <a:pos x="T0" y="T1"/>
                    </a:cxn>
                    <a:cxn ang="T7">
                      <a:pos x="T2" y="T3"/>
                    </a:cxn>
                    <a:cxn ang="T8">
                      <a:pos x="T4" y="T5"/>
                    </a:cxn>
                  </a:cxnLst>
                  <a:rect l="0" t="0" r="r" b="b"/>
                  <a:pathLst>
                    <a:path w="5" h="5">
                      <a:moveTo>
                        <a:pt x="0" y="4"/>
                      </a:moveTo>
                      <a:cubicBezTo>
                        <a:pt x="0" y="5"/>
                        <a:pt x="5" y="0"/>
                        <a:pt x="2" y="1"/>
                      </a:cubicBezTo>
                      <a:cubicBezTo>
                        <a:pt x="2" y="2"/>
                        <a:pt x="1" y="4"/>
                        <a:pt x="0"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89" name="Freeform 9870">
                  <a:extLst>
                    <a:ext uri="{FF2B5EF4-FFF2-40B4-BE49-F238E27FC236}">
                      <a16:creationId xmlns:a16="http://schemas.microsoft.com/office/drawing/2014/main" id="{427FBB7E-7EFB-EA57-DF88-E893358F71CF}"/>
                    </a:ext>
                  </a:extLst>
                </p:cNvPr>
                <p:cNvSpPr>
                  <a:spLocks/>
                </p:cNvSpPr>
                <p:nvPr/>
              </p:nvSpPr>
              <p:spPr bwMode="auto">
                <a:xfrm>
                  <a:off x="4352" y="2375"/>
                  <a:ext cx="5" cy="2"/>
                </a:xfrm>
                <a:custGeom>
                  <a:avLst/>
                  <a:gdLst>
                    <a:gd name="T0" fmla="*/ 3 w 6"/>
                    <a:gd name="T1" fmla="*/ 1 h 3"/>
                    <a:gd name="T2" fmla="*/ 3 w 6"/>
                    <a:gd name="T3" fmla="*/ 0 h 3"/>
                    <a:gd name="T4" fmla="*/ 3 w 6"/>
                    <a:gd name="T5" fmla="*/ 1 h 3"/>
                    <a:gd name="T6" fmla="*/ 2 w 6"/>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3">
                      <a:moveTo>
                        <a:pt x="3" y="3"/>
                      </a:moveTo>
                      <a:cubicBezTo>
                        <a:pt x="0" y="3"/>
                        <a:pt x="4" y="0"/>
                        <a:pt x="6" y="0"/>
                      </a:cubicBezTo>
                      <a:cubicBezTo>
                        <a:pt x="5" y="0"/>
                        <a:pt x="5" y="0"/>
                        <a:pt x="4" y="1"/>
                      </a:cubicBezTo>
                      <a:cubicBezTo>
                        <a:pt x="3" y="2"/>
                        <a:pt x="3" y="2"/>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0" name="Freeform 9871">
                  <a:extLst>
                    <a:ext uri="{FF2B5EF4-FFF2-40B4-BE49-F238E27FC236}">
                      <a16:creationId xmlns:a16="http://schemas.microsoft.com/office/drawing/2014/main" id="{E9CAAD10-C485-E3DF-B17B-E8D4216FA5EB}"/>
                    </a:ext>
                  </a:extLst>
                </p:cNvPr>
                <p:cNvSpPr>
                  <a:spLocks/>
                </p:cNvSpPr>
                <p:nvPr/>
              </p:nvSpPr>
              <p:spPr bwMode="auto">
                <a:xfrm>
                  <a:off x="4346" y="2376"/>
                  <a:ext cx="3" cy="3"/>
                </a:xfrm>
                <a:custGeom>
                  <a:avLst/>
                  <a:gdLst>
                    <a:gd name="T0" fmla="*/ 0 w 4"/>
                    <a:gd name="T1" fmla="*/ 2 h 4"/>
                    <a:gd name="T2" fmla="*/ 2 w 4"/>
                    <a:gd name="T3" fmla="*/ 0 h 4"/>
                    <a:gd name="T4" fmla="*/ 0 w 4"/>
                    <a:gd name="T5" fmla="*/ 2 h 4"/>
                    <a:gd name="T6" fmla="*/ 0 60000 65536"/>
                    <a:gd name="T7" fmla="*/ 0 60000 65536"/>
                    <a:gd name="T8" fmla="*/ 0 60000 65536"/>
                  </a:gdLst>
                  <a:ahLst/>
                  <a:cxnLst>
                    <a:cxn ang="T6">
                      <a:pos x="T0" y="T1"/>
                    </a:cxn>
                    <a:cxn ang="T7">
                      <a:pos x="T2" y="T3"/>
                    </a:cxn>
                    <a:cxn ang="T8">
                      <a:pos x="T4" y="T5"/>
                    </a:cxn>
                  </a:cxnLst>
                  <a:rect l="0" t="0" r="r" b="b"/>
                  <a:pathLst>
                    <a:path w="4" h="4">
                      <a:moveTo>
                        <a:pt x="0" y="4"/>
                      </a:moveTo>
                      <a:cubicBezTo>
                        <a:pt x="2" y="3"/>
                        <a:pt x="4" y="1"/>
                        <a:pt x="3" y="0"/>
                      </a:cubicBezTo>
                      <a:cubicBezTo>
                        <a:pt x="3" y="1"/>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1" name="Freeform 9872">
                  <a:extLst>
                    <a:ext uri="{FF2B5EF4-FFF2-40B4-BE49-F238E27FC236}">
                      <a16:creationId xmlns:a16="http://schemas.microsoft.com/office/drawing/2014/main" id="{9FDE8971-145B-C226-B232-D10DDB6BF179}"/>
                    </a:ext>
                  </a:extLst>
                </p:cNvPr>
                <p:cNvSpPr>
                  <a:spLocks/>
                </p:cNvSpPr>
                <p:nvPr/>
              </p:nvSpPr>
              <p:spPr bwMode="auto">
                <a:xfrm>
                  <a:off x="4341" y="2381"/>
                  <a:ext cx="3" cy="2"/>
                </a:xfrm>
                <a:custGeom>
                  <a:avLst/>
                  <a:gdLst>
                    <a:gd name="T0" fmla="*/ 2 w 4"/>
                    <a:gd name="T1" fmla="*/ 1 h 3"/>
                    <a:gd name="T2" fmla="*/ 2 w 4"/>
                    <a:gd name="T3" fmla="*/ 0 h 3"/>
                    <a:gd name="T4" fmla="*/ 2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2" y="3"/>
                      </a:moveTo>
                      <a:cubicBezTo>
                        <a:pt x="0" y="3"/>
                        <a:pt x="2" y="1"/>
                        <a:pt x="4" y="0"/>
                      </a:cubicBezTo>
                      <a:cubicBezTo>
                        <a:pt x="3" y="1"/>
                        <a:pt x="1" y="2"/>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2" name="Freeform 9873">
                  <a:extLst>
                    <a:ext uri="{FF2B5EF4-FFF2-40B4-BE49-F238E27FC236}">
                      <a16:creationId xmlns:a16="http://schemas.microsoft.com/office/drawing/2014/main" id="{B1BE198E-552F-49EB-DCBB-9D41988212CF}"/>
                    </a:ext>
                  </a:extLst>
                </p:cNvPr>
                <p:cNvSpPr>
                  <a:spLocks/>
                </p:cNvSpPr>
                <p:nvPr/>
              </p:nvSpPr>
              <p:spPr bwMode="auto">
                <a:xfrm>
                  <a:off x="4358" y="2371"/>
                  <a:ext cx="2" cy="2"/>
                </a:xfrm>
                <a:custGeom>
                  <a:avLst/>
                  <a:gdLst>
                    <a:gd name="T0" fmla="*/ 0 w 2"/>
                    <a:gd name="T1" fmla="*/ 1 h 3"/>
                    <a:gd name="T2" fmla="*/ 0 w 2"/>
                    <a:gd name="T3" fmla="*/ 1 h 3"/>
                    <a:gd name="T4" fmla="*/ 1 w 2"/>
                    <a:gd name="T5" fmla="*/ 1 h 3"/>
                    <a:gd name="T6" fmla="*/ 0 60000 65536"/>
                    <a:gd name="T7" fmla="*/ 0 60000 65536"/>
                    <a:gd name="T8" fmla="*/ 0 60000 65536"/>
                  </a:gdLst>
                  <a:ahLst/>
                  <a:cxnLst>
                    <a:cxn ang="T6">
                      <a:pos x="T0" y="T1"/>
                    </a:cxn>
                    <a:cxn ang="T7">
                      <a:pos x="T2" y="T3"/>
                    </a:cxn>
                    <a:cxn ang="T8">
                      <a:pos x="T4" y="T5"/>
                    </a:cxn>
                  </a:cxnLst>
                  <a:rect l="0" t="0" r="r" b="b"/>
                  <a:pathLst>
                    <a:path w="2" h="3">
                      <a:moveTo>
                        <a:pt x="0" y="3"/>
                      </a:moveTo>
                      <a:cubicBezTo>
                        <a:pt x="2" y="2"/>
                        <a:pt x="2" y="0"/>
                        <a:pt x="0" y="1"/>
                      </a:cubicBezTo>
                      <a:cubicBezTo>
                        <a:pt x="1" y="1"/>
                        <a:pt x="2" y="2"/>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3" name="Freeform 9874">
                  <a:extLst>
                    <a:ext uri="{FF2B5EF4-FFF2-40B4-BE49-F238E27FC236}">
                      <a16:creationId xmlns:a16="http://schemas.microsoft.com/office/drawing/2014/main" id="{E9839B12-3839-4FBA-ABAE-65DBEDE55A3A}"/>
                    </a:ext>
                  </a:extLst>
                </p:cNvPr>
                <p:cNvSpPr>
                  <a:spLocks/>
                </p:cNvSpPr>
                <p:nvPr/>
              </p:nvSpPr>
              <p:spPr bwMode="auto">
                <a:xfrm>
                  <a:off x="4352" y="2371"/>
                  <a:ext cx="5" cy="3"/>
                </a:xfrm>
                <a:custGeom>
                  <a:avLst/>
                  <a:gdLst>
                    <a:gd name="T0" fmla="*/ 0 w 5"/>
                    <a:gd name="T1" fmla="*/ 2 h 4"/>
                    <a:gd name="T2" fmla="*/ 5 w 5"/>
                    <a:gd name="T3" fmla="*/ 0 h 4"/>
                    <a:gd name="T4" fmla="*/ 3 w 5"/>
                    <a:gd name="T5" fmla="*/ 1 h 4"/>
                    <a:gd name="T6" fmla="*/ 0 w 5"/>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0" y="4"/>
                      </a:moveTo>
                      <a:cubicBezTo>
                        <a:pt x="0" y="4"/>
                        <a:pt x="3" y="0"/>
                        <a:pt x="5" y="0"/>
                      </a:cubicBezTo>
                      <a:cubicBezTo>
                        <a:pt x="4" y="1"/>
                        <a:pt x="3" y="1"/>
                        <a:pt x="3" y="1"/>
                      </a:cubicBezTo>
                      <a:cubicBezTo>
                        <a:pt x="1" y="2"/>
                        <a:pt x="1" y="3"/>
                        <a:pt x="0"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4" name="Freeform 9875">
                  <a:extLst>
                    <a:ext uri="{FF2B5EF4-FFF2-40B4-BE49-F238E27FC236}">
                      <a16:creationId xmlns:a16="http://schemas.microsoft.com/office/drawing/2014/main" id="{92BD9AAA-817C-FE72-B725-916774CF758E}"/>
                    </a:ext>
                  </a:extLst>
                </p:cNvPr>
                <p:cNvSpPr>
                  <a:spLocks/>
                </p:cNvSpPr>
                <p:nvPr/>
              </p:nvSpPr>
              <p:spPr bwMode="auto">
                <a:xfrm>
                  <a:off x="4349" y="2372"/>
                  <a:ext cx="3" cy="2"/>
                </a:xfrm>
                <a:custGeom>
                  <a:avLst/>
                  <a:gdLst>
                    <a:gd name="T0" fmla="*/ 0 w 4"/>
                    <a:gd name="T1" fmla="*/ 1 h 3"/>
                    <a:gd name="T2" fmla="*/ 2 w 4"/>
                    <a:gd name="T3" fmla="*/ 0 h 3"/>
                    <a:gd name="T4" fmla="*/ 0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0" y="3"/>
                      </a:moveTo>
                      <a:cubicBezTo>
                        <a:pt x="1" y="2"/>
                        <a:pt x="3" y="0"/>
                        <a:pt x="4" y="0"/>
                      </a:cubicBezTo>
                      <a:cubicBezTo>
                        <a:pt x="4" y="1"/>
                        <a:pt x="0" y="1"/>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5" name="Freeform 9876">
                  <a:extLst>
                    <a:ext uri="{FF2B5EF4-FFF2-40B4-BE49-F238E27FC236}">
                      <a16:creationId xmlns:a16="http://schemas.microsoft.com/office/drawing/2014/main" id="{6C027156-6DFD-0C38-5C7C-15A5476F9C6A}"/>
                    </a:ext>
                  </a:extLst>
                </p:cNvPr>
                <p:cNvSpPr>
                  <a:spLocks/>
                </p:cNvSpPr>
                <p:nvPr/>
              </p:nvSpPr>
              <p:spPr bwMode="auto">
                <a:xfrm>
                  <a:off x="4303" y="2390"/>
                  <a:ext cx="24" cy="39"/>
                </a:xfrm>
                <a:custGeom>
                  <a:avLst/>
                  <a:gdLst>
                    <a:gd name="T0" fmla="*/ 2 w 29"/>
                    <a:gd name="T1" fmla="*/ 22 h 47"/>
                    <a:gd name="T2" fmla="*/ 1 w 29"/>
                    <a:gd name="T3" fmla="*/ 19 h 47"/>
                    <a:gd name="T4" fmla="*/ 2 w 29"/>
                    <a:gd name="T5" fmla="*/ 17 h 47"/>
                    <a:gd name="T6" fmla="*/ 2 w 29"/>
                    <a:gd name="T7" fmla="*/ 14 h 47"/>
                    <a:gd name="T8" fmla="*/ 3 w 29"/>
                    <a:gd name="T9" fmla="*/ 10 h 47"/>
                    <a:gd name="T10" fmla="*/ 5 w 29"/>
                    <a:gd name="T11" fmla="*/ 7 h 47"/>
                    <a:gd name="T12" fmla="*/ 6 w 29"/>
                    <a:gd name="T13" fmla="*/ 6 h 47"/>
                    <a:gd name="T14" fmla="*/ 7 w 29"/>
                    <a:gd name="T15" fmla="*/ 4 h 47"/>
                    <a:gd name="T16" fmla="*/ 10 w 29"/>
                    <a:gd name="T17" fmla="*/ 2 h 47"/>
                    <a:gd name="T18" fmla="*/ 11 w 29"/>
                    <a:gd name="T19" fmla="*/ 2 h 47"/>
                    <a:gd name="T20" fmla="*/ 12 w 29"/>
                    <a:gd name="T21" fmla="*/ 2 h 47"/>
                    <a:gd name="T22" fmla="*/ 12 w 29"/>
                    <a:gd name="T23" fmla="*/ 2 h 47"/>
                    <a:gd name="T24" fmla="*/ 13 w 29"/>
                    <a:gd name="T25" fmla="*/ 2 h 47"/>
                    <a:gd name="T26" fmla="*/ 13 w 29"/>
                    <a:gd name="T27" fmla="*/ 3 h 47"/>
                    <a:gd name="T28" fmla="*/ 12 w 29"/>
                    <a:gd name="T29" fmla="*/ 5 h 47"/>
                    <a:gd name="T30" fmla="*/ 12 w 29"/>
                    <a:gd name="T31" fmla="*/ 7 h 47"/>
                    <a:gd name="T32" fmla="*/ 12 w 29"/>
                    <a:gd name="T33" fmla="*/ 10 h 47"/>
                    <a:gd name="T34" fmla="*/ 10 w 29"/>
                    <a:gd name="T35" fmla="*/ 12 h 47"/>
                    <a:gd name="T36" fmla="*/ 9 w 29"/>
                    <a:gd name="T37" fmla="*/ 14 h 47"/>
                    <a:gd name="T38" fmla="*/ 7 w 29"/>
                    <a:gd name="T39" fmla="*/ 18 h 47"/>
                    <a:gd name="T40" fmla="*/ 6 w 29"/>
                    <a:gd name="T41" fmla="*/ 18 h 47"/>
                    <a:gd name="T42" fmla="*/ 4 w 29"/>
                    <a:gd name="T43" fmla="*/ 22 h 47"/>
                    <a:gd name="T44" fmla="*/ 2 w 29"/>
                    <a:gd name="T45" fmla="*/ 22 h 47"/>
                    <a:gd name="T46" fmla="*/ 2 w 29"/>
                    <a:gd name="T47" fmla="*/ 22 h 47"/>
                    <a:gd name="T48" fmla="*/ 2 w 29"/>
                    <a:gd name="T49" fmla="*/ 22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 h="47">
                      <a:moveTo>
                        <a:pt x="2" y="44"/>
                      </a:moveTo>
                      <a:cubicBezTo>
                        <a:pt x="3" y="41"/>
                        <a:pt x="0" y="43"/>
                        <a:pt x="1" y="41"/>
                      </a:cubicBezTo>
                      <a:cubicBezTo>
                        <a:pt x="2" y="38"/>
                        <a:pt x="1" y="38"/>
                        <a:pt x="2" y="36"/>
                      </a:cubicBezTo>
                      <a:cubicBezTo>
                        <a:pt x="4" y="33"/>
                        <a:pt x="2" y="32"/>
                        <a:pt x="4" y="30"/>
                      </a:cubicBezTo>
                      <a:cubicBezTo>
                        <a:pt x="5" y="28"/>
                        <a:pt x="6" y="24"/>
                        <a:pt x="7" y="22"/>
                      </a:cubicBezTo>
                      <a:cubicBezTo>
                        <a:pt x="9" y="20"/>
                        <a:pt x="9" y="17"/>
                        <a:pt x="10" y="16"/>
                      </a:cubicBezTo>
                      <a:cubicBezTo>
                        <a:pt x="11" y="16"/>
                        <a:pt x="12" y="13"/>
                        <a:pt x="13" y="12"/>
                      </a:cubicBezTo>
                      <a:cubicBezTo>
                        <a:pt x="14" y="12"/>
                        <a:pt x="16" y="8"/>
                        <a:pt x="16" y="8"/>
                      </a:cubicBezTo>
                      <a:cubicBezTo>
                        <a:pt x="17" y="9"/>
                        <a:pt x="19" y="4"/>
                        <a:pt x="20" y="5"/>
                      </a:cubicBezTo>
                      <a:cubicBezTo>
                        <a:pt x="20" y="5"/>
                        <a:pt x="22" y="1"/>
                        <a:pt x="23" y="3"/>
                      </a:cubicBezTo>
                      <a:cubicBezTo>
                        <a:pt x="23" y="4"/>
                        <a:pt x="26" y="0"/>
                        <a:pt x="26" y="2"/>
                      </a:cubicBezTo>
                      <a:cubicBezTo>
                        <a:pt x="26" y="3"/>
                        <a:pt x="28" y="0"/>
                        <a:pt x="27" y="3"/>
                      </a:cubicBezTo>
                      <a:cubicBezTo>
                        <a:pt x="26" y="5"/>
                        <a:pt x="28" y="3"/>
                        <a:pt x="28" y="5"/>
                      </a:cubicBezTo>
                      <a:cubicBezTo>
                        <a:pt x="27" y="6"/>
                        <a:pt x="29" y="5"/>
                        <a:pt x="28" y="7"/>
                      </a:cubicBezTo>
                      <a:cubicBezTo>
                        <a:pt x="27" y="9"/>
                        <a:pt x="28" y="9"/>
                        <a:pt x="27" y="11"/>
                      </a:cubicBezTo>
                      <a:cubicBezTo>
                        <a:pt x="26" y="13"/>
                        <a:pt x="27" y="13"/>
                        <a:pt x="26" y="15"/>
                      </a:cubicBezTo>
                      <a:cubicBezTo>
                        <a:pt x="25" y="17"/>
                        <a:pt x="26" y="18"/>
                        <a:pt x="24" y="20"/>
                      </a:cubicBezTo>
                      <a:cubicBezTo>
                        <a:pt x="23" y="22"/>
                        <a:pt x="23" y="24"/>
                        <a:pt x="22" y="26"/>
                      </a:cubicBezTo>
                      <a:cubicBezTo>
                        <a:pt x="21" y="27"/>
                        <a:pt x="20" y="30"/>
                        <a:pt x="19" y="30"/>
                      </a:cubicBezTo>
                      <a:cubicBezTo>
                        <a:pt x="17" y="32"/>
                        <a:pt x="16" y="36"/>
                        <a:pt x="15" y="37"/>
                      </a:cubicBezTo>
                      <a:cubicBezTo>
                        <a:pt x="14" y="37"/>
                        <a:pt x="13" y="40"/>
                        <a:pt x="12" y="40"/>
                      </a:cubicBezTo>
                      <a:cubicBezTo>
                        <a:pt x="11" y="41"/>
                        <a:pt x="9" y="44"/>
                        <a:pt x="9" y="44"/>
                      </a:cubicBezTo>
                      <a:cubicBezTo>
                        <a:pt x="8" y="43"/>
                        <a:pt x="6" y="46"/>
                        <a:pt x="6" y="45"/>
                      </a:cubicBezTo>
                      <a:cubicBezTo>
                        <a:pt x="6" y="44"/>
                        <a:pt x="3" y="47"/>
                        <a:pt x="3" y="45"/>
                      </a:cubicBezTo>
                      <a:cubicBezTo>
                        <a:pt x="4" y="43"/>
                        <a:pt x="2" y="46"/>
                        <a:pt x="2"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6" name="Freeform 9877">
                  <a:extLst>
                    <a:ext uri="{FF2B5EF4-FFF2-40B4-BE49-F238E27FC236}">
                      <a16:creationId xmlns:a16="http://schemas.microsoft.com/office/drawing/2014/main" id="{F561264A-A894-C7A7-CAFC-B69689664C0E}"/>
                    </a:ext>
                  </a:extLst>
                </p:cNvPr>
                <p:cNvSpPr>
                  <a:spLocks/>
                </p:cNvSpPr>
                <p:nvPr/>
              </p:nvSpPr>
              <p:spPr bwMode="auto">
                <a:xfrm>
                  <a:off x="4309" y="2390"/>
                  <a:ext cx="18" cy="36"/>
                </a:xfrm>
                <a:custGeom>
                  <a:avLst/>
                  <a:gdLst>
                    <a:gd name="T0" fmla="*/ 3 w 21"/>
                    <a:gd name="T1" fmla="*/ 6 h 44"/>
                    <a:gd name="T2" fmla="*/ 5 w 21"/>
                    <a:gd name="T3" fmla="*/ 5 h 44"/>
                    <a:gd name="T4" fmla="*/ 6 w 21"/>
                    <a:gd name="T5" fmla="*/ 6 h 44"/>
                    <a:gd name="T6" fmla="*/ 6 w 21"/>
                    <a:gd name="T7" fmla="*/ 6 h 44"/>
                    <a:gd name="T8" fmla="*/ 6 w 21"/>
                    <a:gd name="T9" fmla="*/ 7 h 44"/>
                    <a:gd name="T10" fmla="*/ 6 w 21"/>
                    <a:gd name="T11" fmla="*/ 9 h 44"/>
                    <a:gd name="T12" fmla="*/ 6 w 21"/>
                    <a:gd name="T13" fmla="*/ 11 h 44"/>
                    <a:gd name="T14" fmla="*/ 4 w 21"/>
                    <a:gd name="T15" fmla="*/ 13 h 44"/>
                    <a:gd name="T16" fmla="*/ 3 w 21"/>
                    <a:gd name="T17" fmla="*/ 16 h 44"/>
                    <a:gd name="T18" fmla="*/ 3 w 21"/>
                    <a:gd name="T19" fmla="*/ 17 h 44"/>
                    <a:gd name="T20" fmla="*/ 0 w 21"/>
                    <a:gd name="T21" fmla="*/ 20 h 44"/>
                    <a:gd name="T22" fmla="*/ 1 w 21"/>
                    <a:gd name="T23" fmla="*/ 20 h 44"/>
                    <a:gd name="T24" fmla="*/ 3 w 21"/>
                    <a:gd name="T25" fmla="*/ 18 h 44"/>
                    <a:gd name="T26" fmla="*/ 3 w 21"/>
                    <a:gd name="T27" fmla="*/ 16 h 44"/>
                    <a:gd name="T28" fmla="*/ 6 w 21"/>
                    <a:gd name="T29" fmla="*/ 13 h 44"/>
                    <a:gd name="T30" fmla="*/ 8 w 21"/>
                    <a:gd name="T31" fmla="*/ 11 h 44"/>
                    <a:gd name="T32" fmla="*/ 9 w 21"/>
                    <a:gd name="T33" fmla="*/ 9 h 44"/>
                    <a:gd name="T34" fmla="*/ 9 w 21"/>
                    <a:gd name="T35" fmla="*/ 7 h 44"/>
                    <a:gd name="T36" fmla="*/ 10 w 21"/>
                    <a:gd name="T37" fmla="*/ 5 h 44"/>
                    <a:gd name="T38" fmla="*/ 11 w 21"/>
                    <a:gd name="T39" fmla="*/ 3 h 44"/>
                    <a:gd name="T40" fmla="*/ 11 w 21"/>
                    <a:gd name="T41" fmla="*/ 2 h 44"/>
                    <a:gd name="T42" fmla="*/ 10 w 21"/>
                    <a:gd name="T43" fmla="*/ 2 h 44"/>
                    <a:gd name="T44" fmla="*/ 9 w 21"/>
                    <a:gd name="T45" fmla="*/ 2 h 44"/>
                    <a:gd name="T46" fmla="*/ 8 w 21"/>
                    <a:gd name="T47" fmla="*/ 2 h 44"/>
                    <a:gd name="T48" fmla="*/ 7 w 21"/>
                    <a:gd name="T49" fmla="*/ 2 h 44"/>
                    <a:gd name="T50" fmla="*/ 4 w 21"/>
                    <a:gd name="T51" fmla="*/ 4 h 44"/>
                    <a:gd name="T52" fmla="*/ 3 w 21"/>
                    <a:gd name="T53" fmla="*/ 6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 h="44">
                      <a:moveTo>
                        <a:pt x="6" y="12"/>
                      </a:moveTo>
                      <a:cubicBezTo>
                        <a:pt x="6" y="13"/>
                        <a:pt x="9" y="9"/>
                        <a:pt x="9" y="11"/>
                      </a:cubicBezTo>
                      <a:cubicBezTo>
                        <a:pt x="9" y="13"/>
                        <a:pt x="12" y="10"/>
                        <a:pt x="10" y="12"/>
                      </a:cubicBezTo>
                      <a:cubicBezTo>
                        <a:pt x="10" y="14"/>
                        <a:pt x="12" y="12"/>
                        <a:pt x="11" y="14"/>
                      </a:cubicBezTo>
                      <a:cubicBezTo>
                        <a:pt x="10" y="16"/>
                        <a:pt x="12" y="14"/>
                        <a:pt x="11" y="17"/>
                      </a:cubicBezTo>
                      <a:cubicBezTo>
                        <a:pt x="10" y="18"/>
                        <a:pt x="12" y="18"/>
                        <a:pt x="11" y="20"/>
                      </a:cubicBezTo>
                      <a:cubicBezTo>
                        <a:pt x="10" y="22"/>
                        <a:pt x="11" y="22"/>
                        <a:pt x="10" y="25"/>
                      </a:cubicBezTo>
                      <a:cubicBezTo>
                        <a:pt x="9" y="26"/>
                        <a:pt x="9" y="27"/>
                        <a:pt x="8" y="30"/>
                      </a:cubicBezTo>
                      <a:cubicBezTo>
                        <a:pt x="7" y="31"/>
                        <a:pt x="6" y="33"/>
                        <a:pt x="5" y="35"/>
                      </a:cubicBezTo>
                      <a:cubicBezTo>
                        <a:pt x="4" y="37"/>
                        <a:pt x="4" y="39"/>
                        <a:pt x="3" y="39"/>
                      </a:cubicBezTo>
                      <a:cubicBezTo>
                        <a:pt x="2" y="41"/>
                        <a:pt x="1" y="43"/>
                        <a:pt x="0" y="44"/>
                      </a:cubicBezTo>
                      <a:cubicBezTo>
                        <a:pt x="1" y="44"/>
                        <a:pt x="1" y="44"/>
                        <a:pt x="1" y="44"/>
                      </a:cubicBezTo>
                      <a:cubicBezTo>
                        <a:pt x="1" y="44"/>
                        <a:pt x="3" y="41"/>
                        <a:pt x="4" y="40"/>
                      </a:cubicBezTo>
                      <a:cubicBezTo>
                        <a:pt x="5" y="40"/>
                        <a:pt x="6" y="37"/>
                        <a:pt x="7" y="37"/>
                      </a:cubicBezTo>
                      <a:cubicBezTo>
                        <a:pt x="8" y="36"/>
                        <a:pt x="9" y="32"/>
                        <a:pt x="11" y="30"/>
                      </a:cubicBezTo>
                      <a:cubicBezTo>
                        <a:pt x="12" y="30"/>
                        <a:pt x="13" y="27"/>
                        <a:pt x="14" y="26"/>
                      </a:cubicBezTo>
                      <a:cubicBezTo>
                        <a:pt x="15" y="24"/>
                        <a:pt x="15" y="22"/>
                        <a:pt x="16" y="20"/>
                      </a:cubicBezTo>
                      <a:cubicBezTo>
                        <a:pt x="18" y="18"/>
                        <a:pt x="17" y="17"/>
                        <a:pt x="18" y="15"/>
                      </a:cubicBezTo>
                      <a:cubicBezTo>
                        <a:pt x="19" y="13"/>
                        <a:pt x="18" y="13"/>
                        <a:pt x="19" y="11"/>
                      </a:cubicBezTo>
                      <a:cubicBezTo>
                        <a:pt x="20" y="9"/>
                        <a:pt x="19" y="9"/>
                        <a:pt x="20" y="7"/>
                      </a:cubicBezTo>
                      <a:cubicBezTo>
                        <a:pt x="21" y="5"/>
                        <a:pt x="19" y="6"/>
                        <a:pt x="20" y="5"/>
                      </a:cubicBezTo>
                      <a:cubicBezTo>
                        <a:pt x="20" y="3"/>
                        <a:pt x="18" y="5"/>
                        <a:pt x="19" y="3"/>
                      </a:cubicBezTo>
                      <a:cubicBezTo>
                        <a:pt x="20" y="0"/>
                        <a:pt x="18" y="3"/>
                        <a:pt x="18" y="2"/>
                      </a:cubicBezTo>
                      <a:cubicBezTo>
                        <a:pt x="18" y="0"/>
                        <a:pt x="15" y="4"/>
                        <a:pt x="15" y="3"/>
                      </a:cubicBezTo>
                      <a:cubicBezTo>
                        <a:pt x="14" y="1"/>
                        <a:pt x="12" y="5"/>
                        <a:pt x="12" y="5"/>
                      </a:cubicBezTo>
                      <a:cubicBezTo>
                        <a:pt x="11" y="4"/>
                        <a:pt x="9" y="9"/>
                        <a:pt x="8" y="8"/>
                      </a:cubicBezTo>
                      <a:cubicBezTo>
                        <a:pt x="8" y="8"/>
                        <a:pt x="7" y="11"/>
                        <a:pt x="6" y="12"/>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7" name="Freeform 9878">
                  <a:extLst>
                    <a:ext uri="{FF2B5EF4-FFF2-40B4-BE49-F238E27FC236}">
                      <a16:creationId xmlns:a16="http://schemas.microsoft.com/office/drawing/2014/main" id="{3F4762DE-CD8D-5646-E643-089339326617}"/>
                    </a:ext>
                  </a:extLst>
                </p:cNvPr>
                <p:cNvSpPr>
                  <a:spLocks/>
                </p:cNvSpPr>
                <p:nvPr/>
              </p:nvSpPr>
              <p:spPr bwMode="auto">
                <a:xfrm>
                  <a:off x="4314" y="2390"/>
                  <a:ext cx="13" cy="23"/>
                </a:xfrm>
                <a:custGeom>
                  <a:avLst/>
                  <a:gdLst>
                    <a:gd name="T0" fmla="*/ 0 w 15"/>
                    <a:gd name="T1" fmla="*/ 6 h 28"/>
                    <a:gd name="T2" fmla="*/ 1 w 15"/>
                    <a:gd name="T3" fmla="*/ 6 h 28"/>
                    <a:gd name="T4" fmla="*/ 3 w 15"/>
                    <a:gd name="T5" fmla="*/ 4 h 28"/>
                    <a:gd name="T6" fmla="*/ 3 w 15"/>
                    <a:gd name="T7" fmla="*/ 3 h 28"/>
                    <a:gd name="T8" fmla="*/ 6 w 15"/>
                    <a:gd name="T9" fmla="*/ 2 h 28"/>
                    <a:gd name="T10" fmla="*/ 7 w 15"/>
                    <a:gd name="T11" fmla="*/ 3 h 28"/>
                    <a:gd name="T12" fmla="*/ 7 w 15"/>
                    <a:gd name="T13" fmla="*/ 4 h 28"/>
                    <a:gd name="T14" fmla="*/ 7 w 15"/>
                    <a:gd name="T15" fmla="*/ 5 h 28"/>
                    <a:gd name="T16" fmla="*/ 7 w 15"/>
                    <a:gd name="T17" fmla="*/ 7 h 28"/>
                    <a:gd name="T18" fmla="*/ 6 w 15"/>
                    <a:gd name="T19" fmla="*/ 9 h 28"/>
                    <a:gd name="T20" fmla="*/ 4 w 15"/>
                    <a:gd name="T21" fmla="*/ 11 h 28"/>
                    <a:gd name="T22" fmla="*/ 3 w 15"/>
                    <a:gd name="T23" fmla="*/ 13 h 28"/>
                    <a:gd name="T24" fmla="*/ 4 w 15"/>
                    <a:gd name="T25" fmla="*/ 12 h 28"/>
                    <a:gd name="T26" fmla="*/ 6 w 15"/>
                    <a:gd name="T27" fmla="*/ 9 h 28"/>
                    <a:gd name="T28" fmla="*/ 7 w 15"/>
                    <a:gd name="T29" fmla="*/ 7 h 28"/>
                    <a:gd name="T30" fmla="*/ 8 w 15"/>
                    <a:gd name="T31" fmla="*/ 5 h 28"/>
                    <a:gd name="T32" fmla="*/ 8 w 15"/>
                    <a:gd name="T33" fmla="*/ 3 h 28"/>
                    <a:gd name="T34" fmla="*/ 8 w 15"/>
                    <a:gd name="T35" fmla="*/ 2 h 28"/>
                    <a:gd name="T36" fmla="*/ 8 w 15"/>
                    <a:gd name="T37" fmla="*/ 2 h 28"/>
                    <a:gd name="T38" fmla="*/ 7 w 15"/>
                    <a:gd name="T39" fmla="*/ 2 h 28"/>
                    <a:gd name="T40" fmla="*/ 5 w 15"/>
                    <a:gd name="T41" fmla="*/ 2 h 28"/>
                    <a:gd name="T42" fmla="*/ 3 w 15"/>
                    <a:gd name="T43" fmla="*/ 2 h 28"/>
                    <a:gd name="T44" fmla="*/ 2 w 15"/>
                    <a:gd name="T45" fmla="*/ 4 h 28"/>
                    <a:gd name="T46" fmla="*/ 0 w 15"/>
                    <a:gd name="T47" fmla="*/ 6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28">
                      <a:moveTo>
                        <a:pt x="0" y="12"/>
                      </a:moveTo>
                      <a:cubicBezTo>
                        <a:pt x="0" y="12"/>
                        <a:pt x="0" y="12"/>
                        <a:pt x="1" y="12"/>
                      </a:cubicBezTo>
                      <a:cubicBezTo>
                        <a:pt x="2" y="11"/>
                        <a:pt x="3" y="8"/>
                        <a:pt x="4" y="9"/>
                      </a:cubicBezTo>
                      <a:cubicBezTo>
                        <a:pt x="4" y="9"/>
                        <a:pt x="6" y="5"/>
                        <a:pt x="7" y="7"/>
                      </a:cubicBezTo>
                      <a:cubicBezTo>
                        <a:pt x="7" y="8"/>
                        <a:pt x="10" y="4"/>
                        <a:pt x="10" y="6"/>
                      </a:cubicBezTo>
                      <a:cubicBezTo>
                        <a:pt x="9" y="7"/>
                        <a:pt x="12" y="4"/>
                        <a:pt x="11" y="7"/>
                      </a:cubicBezTo>
                      <a:cubicBezTo>
                        <a:pt x="10" y="9"/>
                        <a:pt x="12" y="7"/>
                        <a:pt x="12" y="9"/>
                      </a:cubicBezTo>
                      <a:cubicBezTo>
                        <a:pt x="11" y="10"/>
                        <a:pt x="13" y="9"/>
                        <a:pt x="12" y="11"/>
                      </a:cubicBezTo>
                      <a:cubicBezTo>
                        <a:pt x="11" y="13"/>
                        <a:pt x="12" y="13"/>
                        <a:pt x="11" y="15"/>
                      </a:cubicBezTo>
                      <a:cubicBezTo>
                        <a:pt x="10" y="17"/>
                        <a:pt x="11" y="17"/>
                        <a:pt x="10" y="19"/>
                      </a:cubicBezTo>
                      <a:cubicBezTo>
                        <a:pt x="9" y="21"/>
                        <a:pt x="10" y="22"/>
                        <a:pt x="8" y="24"/>
                      </a:cubicBezTo>
                      <a:cubicBezTo>
                        <a:pt x="8" y="25"/>
                        <a:pt x="7" y="26"/>
                        <a:pt x="7" y="28"/>
                      </a:cubicBezTo>
                      <a:cubicBezTo>
                        <a:pt x="7" y="27"/>
                        <a:pt x="7" y="27"/>
                        <a:pt x="8" y="26"/>
                      </a:cubicBezTo>
                      <a:cubicBezTo>
                        <a:pt x="9" y="24"/>
                        <a:pt x="9" y="22"/>
                        <a:pt x="10" y="20"/>
                      </a:cubicBezTo>
                      <a:cubicBezTo>
                        <a:pt x="12" y="18"/>
                        <a:pt x="11" y="17"/>
                        <a:pt x="12" y="15"/>
                      </a:cubicBezTo>
                      <a:cubicBezTo>
                        <a:pt x="13" y="13"/>
                        <a:pt x="12" y="13"/>
                        <a:pt x="13" y="11"/>
                      </a:cubicBezTo>
                      <a:cubicBezTo>
                        <a:pt x="14" y="9"/>
                        <a:pt x="13" y="9"/>
                        <a:pt x="14" y="7"/>
                      </a:cubicBezTo>
                      <a:cubicBezTo>
                        <a:pt x="15" y="5"/>
                        <a:pt x="13" y="6"/>
                        <a:pt x="14" y="5"/>
                      </a:cubicBezTo>
                      <a:cubicBezTo>
                        <a:pt x="14" y="3"/>
                        <a:pt x="12" y="5"/>
                        <a:pt x="13" y="3"/>
                      </a:cubicBezTo>
                      <a:cubicBezTo>
                        <a:pt x="14" y="0"/>
                        <a:pt x="12" y="3"/>
                        <a:pt x="12" y="2"/>
                      </a:cubicBezTo>
                      <a:cubicBezTo>
                        <a:pt x="12" y="0"/>
                        <a:pt x="9" y="4"/>
                        <a:pt x="9" y="3"/>
                      </a:cubicBezTo>
                      <a:cubicBezTo>
                        <a:pt x="8" y="1"/>
                        <a:pt x="6" y="5"/>
                        <a:pt x="6" y="5"/>
                      </a:cubicBezTo>
                      <a:cubicBezTo>
                        <a:pt x="5" y="4"/>
                        <a:pt x="3" y="9"/>
                        <a:pt x="2" y="8"/>
                      </a:cubicBezTo>
                      <a:cubicBezTo>
                        <a:pt x="2" y="8"/>
                        <a:pt x="1" y="11"/>
                        <a:pt x="0" y="12"/>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8" name="Freeform 9879">
                  <a:extLst>
                    <a:ext uri="{FF2B5EF4-FFF2-40B4-BE49-F238E27FC236}">
                      <a16:creationId xmlns:a16="http://schemas.microsoft.com/office/drawing/2014/main" id="{008E8D1C-3539-C76D-9814-BCBB407975A8}"/>
                    </a:ext>
                  </a:extLst>
                </p:cNvPr>
                <p:cNvSpPr>
                  <a:spLocks/>
                </p:cNvSpPr>
                <p:nvPr/>
              </p:nvSpPr>
              <p:spPr bwMode="auto">
                <a:xfrm>
                  <a:off x="4312" y="2416"/>
                  <a:ext cx="2" cy="3"/>
                </a:xfrm>
                <a:custGeom>
                  <a:avLst/>
                  <a:gdLst>
                    <a:gd name="T0" fmla="*/ 1 w 2"/>
                    <a:gd name="T1" fmla="*/ 2 h 4"/>
                    <a:gd name="T2" fmla="*/ 2 w 2"/>
                    <a:gd name="T3" fmla="*/ 1 h 4"/>
                    <a:gd name="T4" fmla="*/ 1 w 2"/>
                    <a:gd name="T5" fmla="*/ 1 h 4"/>
                    <a:gd name="T6" fmla="*/ 1 w 2"/>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3"/>
                      </a:moveTo>
                      <a:cubicBezTo>
                        <a:pt x="0" y="3"/>
                        <a:pt x="2" y="1"/>
                        <a:pt x="2" y="1"/>
                      </a:cubicBezTo>
                      <a:cubicBezTo>
                        <a:pt x="2" y="0"/>
                        <a:pt x="2" y="1"/>
                        <a:pt x="1" y="1"/>
                      </a:cubicBezTo>
                      <a:cubicBezTo>
                        <a:pt x="1" y="2"/>
                        <a:pt x="1" y="3"/>
                        <a:pt x="1"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999" name="Freeform 9880">
                  <a:extLst>
                    <a:ext uri="{FF2B5EF4-FFF2-40B4-BE49-F238E27FC236}">
                      <a16:creationId xmlns:a16="http://schemas.microsoft.com/office/drawing/2014/main" id="{CB710D5A-AE87-77C2-B027-61A94E26DABD}"/>
                    </a:ext>
                  </a:extLst>
                </p:cNvPr>
                <p:cNvSpPr>
                  <a:spLocks/>
                </p:cNvSpPr>
                <p:nvPr/>
              </p:nvSpPr>
              <p:spPr bwMode="auto">
                <a:xfrm>
                  <a:off x="4309" y="2419"/>
                  <a:ext cx="2" cy="4"/>
                </a:xfrm>
                <a:custGeom>
                  <a:avLst/>
                  <a:gdLst>
                    <a:gd name="T0" fmla="*/ 0 w 2"/>
                    <a:gd name="T1" fmla="*/ 4 h 4"/>
                    <a:gd name="T2" fmla="*/ 1 w 2"/>
                    <a:gd name="T3" fmla="*/ 0 h 4"/>
                    <a:gd name="T4" fmla="*/ 0 w 2"/>
                    <a:gd name="T5" fmla="*/ 4 h 4"/>
                    <a:gd name="T6" fmla="*/ 0 60000 65536"/>
                    <a:gd name="T7" fmla="*/ 0 60000 65536"/>
                    <a:gd name="T8" fmla="*/ 0 60000 65536"/>
                  </a:gdLst>
                  <a:ahLst/>
                  <a:cxnLst>
                    <a:cxn ang="T6">
                      <a:pos x="T0" y="T1"/>
                    </a:cxn>
                    <a:cxn ang="T7">
                      <a:pos x="T2" y="T3"/>
                    </a:cxn>
                    <a:cxn ang="T8">
                      <a:pos x="T4" y="T5"/>
                    </a:cxn>
                  </a:cxnLst>
                  <a:rect l="0" t="0" r="r" b="b"/>
                  <a:pathLst>
                    <a:path w="2" h="4">
                      <a:moveTo>
                        <a:pt x="0" y="4"/>
                      </a:moveTo>
                      <a:cubicBezTo>
                        <a:pt x="1" y="3"/>
                        <a:pt x="2" y="0"/>
                        <a:pt x="1" y="0"/>
                      </a:cubicBezTo>
                      <a:cubicBezTo>
                        <a:pt x="1" y="1"/>
                        <a:pt x="0" y="3"/>
                        <a:pt x="0"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0" name="Freeform 9881">
                  <a:extLst>
                    <a:ext uri="{FF2B5EF4-FFF2-40B4-BE49-F238E27FC236}">
                      <a16:creationId xmlns:a16="http://schemas.microsoft.com/office/drawing/2014/main" id="{968C4C1E-46A3-B196-09B6-B1F809B66AD2}"/>
                    </a:ext>
                  </a:extLst>
                </p:cNvPr>
                <p:cNvSpPr>
                  <a:spLocks/>
                </p:cNvSpPr>
                <p:nvPr/>
              </p:nvSpPr>
              <p:spPr bwMode="auto">
                <a:xfrm>
                  <a:off x="4312" y="2412"/>
                  <a:ext cx="2" cy="3"/>
                </a:xfrm>
                <a:custGeom>
                  <a:avLst/>
                  <a:gdLst>
                    <a:gd name="T0" fmla="*/ 1 w 2"/>
                    <a:gd name="T1" fmla="*/ 2 h 4"/>
                    <a:gd name="T2" fmla="*/ 0 w 2"/>
                    <a:gd name="T3" fmla="*/ 2 h 4"/>
                    <a:gd name="T4" fmla="*/ 2 w 2"/>
                    <a:gd name="T5" fmla="*/ 0 h 4"/>
                    <a:gd name="T6" fmla="*/ 1 w 2"/>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4"/>
                      </a:moveTo>
                      <a:cubicBezTo>
                        <a:pt x="1" y="4"/>
                        <a:pt x="0" y="4"/>
                        <a:pt x="0" y="4"/>
                      </a:cubicBezTo>
                      <a:cubicBezTo>
                        <a:pt x="0" y="3"/>
                        <a:pt x="1" y="1"/>
                        <a:pt x="2" y="0"/>
                      </a:cubicBezTo>
                      <a:cubicBezTo>
                        <a:pt x="2" y="1"/>
                        <a:pt x="0" y="4"/>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1" name="Freeform 9882">
                  <a:extLst>
                    <a:ext uri="{FF2B5EF4-FFF2-40B4-BE49-F238E27FC236}">
                      <a16:creationId xmlns:a16="http://schemas.microsoft.com/office/drawing/2014/main" id="{B7C963E0-547E-4509-8EC6-FEB580AC0A62}"/>
                    </a:ext>
                  </a:extLst>
                </p:cNvPr>
                <p:cNvSpPr>
                  <a:spLocks/>
                </p:cNvSpPr>
                <p:nvPr/>
              </p:nvSpPr>
              <p:spPr bwMode="auto">
                <a:xfrm>
                  <a:off x="4307" y="2415"/>
                  <a:ext cx="2" cy="6"/>
                </a:xfrm>
                <a:custGeom>
                  <a:avLst/>
                  <a:gdLst>
                    <a:gd name="T0" fmla="*/ 0 w 3"/>
                    <a:gd name="T1" fmla="*/ 3 h 7"/>
                    <a:gd name="T2" fmla="*/ 1 w 3"/>
                    <a:gd name="T3" fmla="*/ 3 h 7"/>
                    <a:gd name="T4" fmla="*/ 1 w 3"/>
                    <a:gd name="T5" fmla="*/ 1 h 7"/>
                    <a:gd name="T6" fmla="*/ 1 w 3"/>
                    <a:gd name="T7" fmla="*/ 3 h 7"/>
                    <a:gd name="T8" fmla="*/ 0 w 3"/>
                    <a:gd name="T9" fmla="*/ 3 h 7"/>
                    <a:gd name="T10" fmla="*/ 0 w 3"/>
                    <a:gd name="T11" fmla="*/ 3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0" y="7"/>
                      </a:moveTo>
                      <a:cubicBezTo>
                        <a:pt x="1" y="6"/>
                        <a:pt x="2" y="5"/>
                        <a:pt x="2" y="4"/>
                      </a:cubicBezTo>
                      <a:cubicBezTo>
                        <a:pt x="2" y="4"/>
                        <a:pt x="3" y="0"/>
                        <a:pt x="3" y="1"/>
                      </a:cubicBezTo>
                      <a:cubicBezTo>
                        <a:pt x="2" y="2"/>
                        <a:pt x="2" y="2"/>
                        <a:pt x="2" y="3"/>
                      </a:cubicBezTo>
                      <a:cubicBezTo>
                        <a:pt x="2" y="4"/>
                        <a:pt x="1" y="6"/>
                        <a:pt x="0" y="7"/>
                      </a:cubicBezTo>
                      <a:cubicBezTo>
                        <a:pt x="0" y="7"/>
                        <a:pt x="0" y="7"/>
                        <a:pt x="0" y="7"/>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2" name="Freeform 9883">
                  <a:extLst>
                    <a:ext uri="{FF2B5EF4-FFF2-40B4-BE49-F238E27FC236}">
                      <a16:creationId xmlns:a16="http://schemas.microsoft.com/office/drawing/2014/main" id="{68BD6625-F390-77CF-DA11-B9A1D4DAD100}"/>
                    </a:ext>
                  </a:extLst>
                </p:cNvPr>
                <p:cNvSpPr>
                  <a:spLocks/>
                </p:cNvSpPr>
                <p:nvPr/>
              </p:nvSpPr>
              <p:spPr bwMode="auto">
                <a:xfrm>
                  <a:off x="4307" y="2422"/>
                  <a:ext cx="1" cy="3"/>
                </a:xfrm>
                <a:custGeom>
                  <a:avLst/>
                  <a:gdLst>
                    <a:gd name="T0" fmla="*/ 1 w 1"/>
                    <a:gd name="T1" fmla="*/ 2 h 4"/>
                    <a:gd name="T2" fmla="*/ 1 w 1"/>
                    <a:gd name="T3" fmla="*/ 0 h 4"/>
                    <a:gd name="T4" fmla="*/ 1 w 1"/>
                    <a:gd name="T5" fmla="*/ 2 h 4"/>
                    <a:gd name="T6" fmla="*/ 0 60000 65536"/>
                    <a:gd name="T7" fmla="*/ 0 60000 65536"/>
                    <a:gd name="T8" fmla="*/ 0 60000 65536"/>
                  </a:gdLst>
                  <a:ahLst/>
                  <a:cxnLst>
                    <a:cxn ang="T6">
                      <a:pos x="T0" y="T1"/>
                    </a:cxn>
                    <a:cxn ang="T7">
                      <a:pos x="T2" y="T3"/>
                    </a:cxn>
                    <a:cxn ang="T8">
                      <a:pos x="T4" y="T5"/>
                    </a:cxn>
                  </a:cxnLst>
                  <a:rect l="0" t="0" r="r" b="b"/>
                  <a:pathLst>
                    <a:path w="1" h="4">
                      <a:moveTo>
                        <a:pt x="1" y="2"/>
                      </a:moveTo>
                      <a:cubicBezTo>
                        <a:pt x="0" y="4"/>
                        <a:pt x="0" y="2"/>
                        <a:pt x="1" y="0"/>
                      </a:cubicBezTo>
                      <a:cubicBezTo>
                        <a:pt x="1" y="1"/>
                        <a:pt x="0" y="3"/>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3" name="Freeform 9884">
                  <a:extLst>
                    <a:ext uri="{FF2B5EF4-FFF2-40B4-BE49-F238E27FC236}">
                      <a16:creationId xmlns:a16="http://schemas.microsoft.com/office/drawing/2014/main" id="{9FAA2A4F-5373-D58D-6CE9-5FFAC9A80864}"/>
                    </a:ext>
                  </a:extLst>
                </p:cNvPr>
                <p:cNvSpPr>
                  <a:spLocks/>
                </p:cNvSpPr>
                <p:nvPr/>
              </p:nvSpPr>
              <p:spPr bwMode="auto">
                <a:xfrm>
                  <a:off x="4316" y="2403"/>
                  <a:ext cx="3" cy="6"/>
                </a:xfrm>
                <a:custGeom>
                  <a:avLst/>
                  <a:gdLst>
                    <a:gd name="T0" fmla="*/ 0 w 3"/>
                    <a:gd name="T1" fmla="*/ 3 h 7"/>
                    <a:gd name="T2" fmla="*/ 1 w 3"/>
                    <a:gd name="T3" fmla="*/ 2 h 7"/>
                    <a:gd name="T4" fmla="*/ 0 w 3"/>
                    <a:gd name="T5" fmla="*/ 3 h 7"/>
                    <a:gd name="T6" fmla="*/ 0 60000 65536"/>
                    <a:gd name="T7" fmla="*/ 0 60000 65536"/>
                    <a:gd name="T8" fmla="*/ 0 60000 65536"/>
                  </a:gdLst>
                  <a:ahLst/>
                  <a:cxnLst>
                    <a:cxn ang="T6">
                      <a:pos x="T0" y="T1"/>
                    </a:cxn>
                    <a:cxn ang="T7">
                      <a:pos x="T2" y="T3"/>
                    </a:cxn>
                    <a:cxn ang="T8">
                      <a:pos x="T4" y="T5"/>
                    </a:cxn>
                  </a:cxnLst>
                  <a:rect l="0" t="0" r="r" b="b"/>
                  <a:pathLst>
                    <a:path w="3" h="7">
                      <a:moveTo>
                        <a:pt x="0" y="6"/>
                      </a:moveTo>
                      <a:cubicBezTo>
                        <a:pt x="0" y="7"/>
                        <a:pt x="3" y="0"/>
                        <a:pt x="1" y="2"/>
                      </a:cubicBezTo>
                      <a:cubicBezTo>
                        <a:pt x="1" y="3"/>
                        <a:pt x="1" y="5"/>
                        <a:pt x="0" y="6"/>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4" name="Freeform 9885">
                  <a:extLst>
                    <a:ext uri="{FF2B5EF4-FFF2-40B4-BE49-F238E27FC236}">
                      <a16:creationId xmlns:a16="http://schemas.microsoft.com/office/drawing/2014/main" id="{266DEFA4-8393-84CF-9CFB-011C74C09599}"/>
                    </a:ext>
                  </a:extLst>
                </p:cNvPr>
                <p:cNvSpPr>
                  <a:spLocks/>
                </p:cNvSpPr>
                <p:nvPr/>
              </p:nvSpPr>
              <p:spPr bwMode="auto">
                <a:xfrm>
                  <a:off x="4311" y="2407"/>
                  <a:ext cx="3" cy="5"/>
                </a:xfrm>
                <a:custGeom>
                  <a:avLst/>
                  <a:gdLst>
                    <a:gd name="T0" fmla="*/ 2 w 3"/>
                    <a:gd name="T1" fmla="*/ 3 h 6"/>
                    <a:gd name="T2" fmla="*/ 3 w 3"/>
                    <a:gd name="T3" fmla="*/ 0 h 6"/>
                    <a:gd name="T4" fmla="*/ 2 w 3"/>
                    <a:gd name="T5" fmla="*/ 2 h 6"/>
                    <a:gd name="T6" fmla="*/ 2 w 3"/>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4"/>
                      </a:moveTo>
                      <a:cubicBezTo>
                        <a:pt x="0" y="6"/>
                        <a:pt x="2" y="1"/>
                        <a:pt x="3" y="0"/>
                      </a:cubicBezTo>
                      <a:cubicBezTo>
                        <a:pt x="3" y="1"/>
                        <a:pt x="2" y="1"/>
                        <a:pt x="2" y="2"/>
                      </a:cubicBezTo>
                      <a:cubicBezTo>
                        <a:pt x="2" y="3"/>
                        <a:pt x="2" y="3"/>
                        <a:pt x="2"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5" name="Freeform 9886">
                  <a:extLst>
                    <a:ext uri="{FF2B5EF4-FFF2-40B4-BE49-F238E27FC236}">
                      <a16:creationId xmlns:a16="http://schemas.microsoft.com/office/drawing/2014/main" id="{4D6D89AF-E2D6-9B23-8FB5-6D60FD2C03C6}"/>
                    </a:ext>
                  </a:extLst>
                </p:cNvPr>
                <p:cNvSpPr>
                  <a:spLocks/>
                </p:cNvSpPr>
                <p:nvPr/>
              </p:nvSpPr>
              <p:spPr bwMode="auto">
                <a:xfrm>
                  <a:off x="4307" y="2412"/>
                  <a:ext cx="2" cy="4"/>
                </a:xfrm>
                <a:custGeom>
                  <a:avLst/>
                  <a:gdLst>
                    <a:gd name="T0" fmla="*/ 0 w 2"/>
                    <a:gd name="T1" fmla="*/ 2 h 5"/>
                    <a:gd name="T2" fmla="*/ 2 w 2"/>
                    <a:gd name="T3" fmla="*/ 0 h 5"/>
                    <a:gd name="T4" fmla="*/ 1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5"/>
                      </a:moveTo>
                      <a:cubicBezTo>
                        <a:pt x="2" y="3"/>
                        <a:pt x="2" y="0"/>
                        <a:pt x="2" y="0"/>
                      </a:cubicBezTo>
                      <a:cubicBezTo>
                        <a:pt x="2" y="1"/>
                        <a:pt x="1" y="3"/>
                        <a:pt x="1"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6" name="Freeform 9887">
                  <a:extLst>
                    <a:ext uri="{FF2B5EF4-FFF2-40B4-BE49-F238E27FC236}">
                      <a16:creationId xmlns:a16="http://schemas.microsoft.com/office/drawing/2014/main" id="{1C906E2B-1280-A138-D5A6-B2249B68217B}"/>
                    </a:ext>
                  </a:extLst>
                </p:cNvPr>
                <p:cNvSpPr>
                  <a:spLocks/>
                </p:cNvSpPr>
                <p:nvPr/>
              </p:nvSpPr>
              <p:spPr bwMode="auto">
                <a:xfrm>
                  <a:off x="4305" y="2419"/>
                  <a:ext cx="1" cy="3"/>
                </a:xfrm>
                <a:custGeom>
                  <a:avLst/>
                  <a:gdLst>
                    <a:gd name="T0" fmla="*/ 0 w 1"/>
                    <a:gd name="T1" fmla="*/ 2 h 4"/>
                    <a:gd name="T2" fmla="*/ 1 w 1"/>
                    <a:gd name="T3" fmla="*/ 0 h 4"/>
                    <a:gd name="T4" fmla="*/ 0 w 1"/>
                    <a:gd name="T5" fmla="*/ 2 h 4"/>
                    <a:gd name="T6" fmla="*/ 0 60000 65536"/>
                    <a:gd name="T7" fmla="*/ 0 60000 65536"/>
                    <a:gd name="T8" fmla="*/ 0 60000 65536"/>
                  </a:gdLst>
                  <a:ahLst/>
                  <a:cxnLst>
                    <a:cxn ang="T6">
                      <a:pos x="T0" y="T1"/>
                    </a:cxn>
                    <a:cxn ang="T7">
                      <a:pos x="T2" y="T3"/>
                    </a:cxn>
                    <a:cxn ang="T8">
                      <a:pos x="T4" y="T5"/>
                    </a:cxn>
                  </a:cxnLst>
                  <a:rect l="0" t="0" r="r" b="b"/>
                  <a:pathLst>
                    <a:path w="1" h="4">
                      <a:moveTo>
                        <a:pt x="0" y="3"/>
                      </a:moveTo>
                      <a:cubicBezTo>
                        <a:pt x="0" y="4"/>
                        <a:pt x="0" y="1"/>
                        <a:pt x="1" y="0"/>
                      </a:cubicBezTo>
                      <a:cubicBezTo>
                        <a:pt x="1" y="1"/>
                        <a:pt x="0" y="3"/>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7" name="Freeform 9888">
                  <a:extLst>
                    <a:ext uri="{FF2B5EF4-FFF2-40B4-BE49-F238E27FC236}">
                      <a16:creationId xmlns:a16="http://schemas.microsoft.com/office/drawing/2014/main" id="{9FDED5B5-1F09-EBCB-7260-CE7AD19FCEC7}"/>
                    </a:ext>
                  </a:extLst>
                </p:cNvPr>
                <p:cNvSpPr>
                  <a:spLocks/>
                </p:cNvSpPr>
                <p:nvPr/>
              </p:nvSpPr>
              <p:spPr bwMode="auto">
                <a:xfrm>
                  <a:off x="4314" y="2402"/>
                  <a:ext cx="2" cy="3"/>
                </a:xfrm>
                <a:custGeom>
                  <a:avLst/>
                  <a:gdLst>
                    <a:gd name="T0" fmla="*/ 1 w 2"/>
                    <a:gd name="T1" fmla="*/ 3 h 3"/>
                    <a:gd name="T2" fmla="*/ 0 w 2"/>
                    <a:gd name="T3" fmla="*/ 2 h 3"/>
                    <a:gd name="T4" fmla="*/ 1 w 2"/>
                    <a:gd name="T5" fmla="*/ 3 h 3"/>
                    <a:gd name="T6" fmla="*/ 0 60000 65536"/>
                    <a:gd name="T7" fmla="*/ 0 60000 65536"/>
                    <a:gd name="T8" fmla="*/ 0 60000 65536"/>
                  </a:gdLst>
                  <a:ahLst/>
                  <a:cxnLst>
                    <a:cxn ang="T6">
                      <a:pos x="T0" y="T1"/>
                    </a:cxn>
                    <a:cxn ang="T7">
                      <a:pos x="T2" y="T3"/>
                    </a:cxn>
                    <a:cxn ang="T8">
                      <a:pos x="T4" y="T5"/>
                    </a:cxn>
                  </a:cxnLst>
                  <a:rect l="0" t="0" r="r" b="b"/>
                  <a:pathLst>
                    <a:path w="2" h="3">
                      <a:moveTo>
                        <a:pt x="1" y="3"/>
                      </a:moveTo>
                      <a:cubicBezTo>
                        <a:pt x="2" y="2"/>
                        <a:pt x="1" y="0"/>
                        <a:pt x="0" y="2"/>
                      </a:cubicBezTo>
                      <a:cubicBezTo>
                        <a:pt x="1" y="2"/>
                        <a:pt x="2" y="1"/>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8" name="Freeform 9889">
                  <a:extLst>
                    <a:ext uri="{FF2B5EF4-FFF2-40B4-BE49-F238E27FC236}">
                      <a16:creationId xmlns:a16="http://schemas.microsoft.com/office/drawing/2014/main" id="{C0E98895-4EF5-0DA3-9842-5D9B3331AB41}"/>
                    </a:ext>
                  </a:extLst>
                </p:cNvPr>
                <p:cNvSpPr>
                  <a:spLocks/>
                </p:cNvSpPr>
                <p:nvPr/>
              </p:nvSpPr>
              <p:spPr bwMode="auto">
                <a:xfrm>
                  <a:off x="4310" y="2405"/>
                  <a:ext cx="3" cy="4"/>
                </a:xfrm>
                <a:custGeom>
                  <a:avLst/>
                  <a:gdLst>
                    <a:gd name="T0" fmla="*/ 1 w 3"/>
                    <a:gd name="T1" fmla="*/ 2 h 5"/>
                    <a:gd name="T2" fmla="*/ 3 w 3"/>
                    <a:gd name="T3" fmla="*/ 0 h 5"/>
                    <a:gd name="T4" fmla="*/ 2 w 3"/>
                    <a:gd name="T5" fmla="*/ 1 h 5"/>
                    <a:gd name="T6" fmla="*/ 1 w 3"/>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4"/>
                      </a:moveTo>
                      <a:cubicBezTo>
                        <a:pt x="0" y="5"/>
                        <a:pt x="2" y="0"/>
                        <a:pt x="3" y="0"/>
                      </a:cubicBezTo>
                      <a:cubicBezTo>
                        <a:pt x="3" y="0"/>
                        <a:pt x="2" y="0"/>
                        <a:pt x="2" y="1"/>
                      </a:cubicBezTo>
                      <a:cubicBezTo>
                        <a:pt x="1" y="3"/>
                        <a:pt x="1" y="3"/>
                        <a:pt x="1"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09" name="Freeform 9890">
                  <a:extLst>
                    <a:ext uri="{FF2B5EF4-FFF2-40B4-BE49-F238E27FC236}">
                      <a16:creationId xmlns:a16="http://schemas.microsoft.com/office/drawing/2014/main" id="{BC489FC6-D41A-7189-856C-8759E92179EF}"/>
                    </a:ext>
                  </a:extLst>
                </p:cNvPr>
                <p:cNvSpPr>
                  <a:spLocks/>
                </p:cNvSpPr>
                <p:nvPr/>
              </p:nvSpPr>
              <p:spPr bwMode="auto">
                <a:xfrm>
                  <a:off x="4309" y="2406"/>
                  <a:ext cx="1" cy="4"/>
                </a:xfrm>
                <a:custGeom>
                  <a:avLst/>
                  <a:gdLst>
                    <a:gd name="T0" fmla="*/ 0 w 2"/>
                    <a:gd name="T1" fmla="*/ 2 h 5"/>
                    <a:gd name="T2" fmla="*/ 1 w 2"/>
                    <a:gd name="T3" fmla="*/ 0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5"/>
                      </a:moveTo>
                      <a:cubicBezTo>
                        <a:pt x="0" y="4"/>
                        <a:pt x="1" y="1"/>
                        <a:pt x="2" y="0"/>
                      </a:cubicBezTo>
                      <a:cubicBezTo>
                        <a:pt x="2" y="1"/>
                        <a:pt x="0" y="4"/>
                        <a:pt x="0" y="5"/>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0" name="Freeform 9891">
                  <a:extLst>
                    <a:ext uri="{FF2B5EF4-FFF2-40B4-BE49-F238E27FC236}">
                      <a16:creationId xmlns:a16="http://schemas.microsoft.com/office/drawing/2014/main" id="{5F6B5924-4A44-87AF-FCF2-24912B043EBB}"/>
                    </a:ext>
                  </a:extLst>
                </p:cNvPr>
                <p:cNvSpPr>
                  <a:spLocks noEditPoints="1"/>
                </p:cNvSpPr>
                <p:nvPr/>
              </p:nvSpPr>
              <p:spPr bwMode="auto">
                <a:xfrm>
                  <a:off x="4295" y="2449"/>
                  <a:ext cx="4" cy="1"/>
                </a:xfrm>
                <a:custGeom>
                  <a:avLst/>
                  <a:gdLst>
                    <a:gd name="T0" fmla="*/ 4 w 4"/>
                    <a:gd name="T1" fmla="*/ 1 h 1"/>
                    <a:gd name="T2" fmla="*/ 0 w 4"/>
                    <a:gd name="T3" fmla="*/ 1 h 1"/>
                    <a:gd name="T4" fmla="*/ 0 w 4"/>
                    <a:gd name="T5" fmla="*/ 1 h 1"/>
                    <a:gd name="T6" fmla="*/ 1 w 4"/>
                    <a:gd name="T7" fmla="*/ 1 h 1"/>
                    <a:gd name="T8" fmla="*/ 2 w 4"/>
                    <a:gd name="T9" fmla="*/ 1 h 1"/>
                    <a:gd name="T10" fmla="*/ 2 w 4"/>
                    <a:gd name="T11" fmla="*/ 1 h 1"/>
                    <a:gd name="T12" fmla="*/ 1 w 4"/>
                    <a:gd name="T13" fmla="*/ 1 h 1"/>
                    <a:gd name="T14" fmla="*/ 1 w 4"/>
                    <a:gd name="T15" fmla="*/ 1 h 1"/>
                    <a:gd name="T16" fmla="*/ 2 w 4"/>
                    <a:gd name="T17" fmla="*/ 1 h 1"/>
                    <a:gd name="T18" fmla="*/ 1 w 4"/>
                    <a:gd name="T19" fmla="*/ 1 h 1"/>
                    <a:gd name="T20" fmla="*/ 1 w 4"/>
                    <a:gd name="T21" fmla="*/ 1 h 1"/>
                    <a:gd name="T22" fmla="*/ 2 w 4"/>
                    <a:gd name="T23" fmla="*/ 1 h 1"/>
                    <a:gd name="T24" fmla="*/ 3 w 4"/>
                    <a:gd name="T25" fmla="*/ 0 h 1"/>
                    <a:gd name="T26" fmla="*/ 3 w 4"/>
                    <a:gd name="T27" fmla="*/ 0 h 1"/>
                    <a:gd name="T28" fmla="*/ 3 w 4"/>
                    <a:gd name="T29" fmla="*/ 0 h 1"/>
                    <a:gd name="T30" fmla="*/ 1 w 4"/>
                    <a:gd name="T31" fmla="*/ 0 h 1"/>
                    <a:gd name="T32" fmla="*/ 1 w 4"/>
                    <a:gd name="T33" fmla="*/ 0 h 1"/>
                    <a:gd name="T34" fmla="*/ 3 w 4"/>
                    <a:gd name="T35" fmla="*/ 0 h 1"/>
                    <a:gd name="T36" fmla="*/ 3 w 4"/>
                    <a:gd name="T37" fmla="*/ 0 h 1"/>
                    <a:gd name="T38" fmla="*/ 3 w 4"/>
                    <a:gd name="T39" fmla="*/ 0 h 1"/>
                    <a:gd name="T40" fmla="*/ 1 w 4"/>
                    <a:gd name="T41" fmla="*/ 0 h 1"/>
                    <a:gd name="T42" fmla="*/ 1 w 4"/>
                    <a:gd name="T43" fmla="*/ 0 h 1"/>
                    <a:gd name="T44" fmla="*/ 1 w 4"/>
                    <a:gd name="T45" fmla="*/ 0 h 1"/>
                    <a:gd name="T46" fmla="*/ 3 w 4"/>
                    <a:gd name="T47" fmla="*/ 0 h 1"/>
                    <a:gd name="T48" fmla="*/ 4 w 4"/>
                    <a:gd name="T49" fmla="*/ 0 h 1"/>
                    <a:gd name="T50" fmla="*/ 4 w 4"/>
                    <a:gd name="T51" fmla="*/ 1 h 1"/>
                    <a:gd name="T52" fmla="*/ 4 w 4"/>
                    <a:gd name="T53" fmla="*/ 0 h 1"/>
                    <a:gd name="T54" fmla="*/ 4 w 4"/>
                    <a:gd name="T55" fmla="*/ 0 h 1"/>
                    <a:gd name="T56" fmla="*/ 2 w 4"/>
                    <a:gd name="T57" fmla="*/ 0 h 1"/>
                    <a:gd name="T58" fmla="*/ 2 w 4"/>
                    <a:gd name="T59" fmla="*/ 0 h 1"/>
                    <a:gd name="T60" fmla="*/ 2 w 4"/>
                    <a:gd name="T61" fmla="*/ 0 h 1"/>
                    <a:gd name="T62" fmla="*/ 2 w 4"/>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 h="1">
                      <a:moveTo>
                        <a:pt x="4" y="1"/>
                      </a:moveTo>
                      <a:cubicBezTo>
                        <a:pt x="4" y="1"/>
                        <a:pt x="4" y="1"/>
                        <a:pt x="4" y="1"/>
                      </a:cubicBezTo>
                      <a:cubicBezTo>
                        <a:pt x="4" y="1"/>
                        <a:pt x="4" y="1"/>
                        <a:pt x="4" y="1"/>
                      </a:cubicBezTo>
                      <a:moveTo>
                        <a:pt x="0" y="1"/>
                      </a:moveTo>
                      <a:cubicBezTo>
                        <a:pt x="0" y="1"/>
                        <a:pt x="0" y="1"/>
                        <a:pt x="0" y="1"/>
                      </a:cubicBezTo>
                      <a:cubicBezTo>
                        <a:pt x="0" y="1"/>
                        <a:pt x="0" y="1"/>
                        <a:pt x="0" y="1"/>
                      </a:cubicBezTo>
                      <a:moveTo>
                        <a:pt x="1" y="1"/>
                      </a:moveTo>
                      <a:cubicBezTo>
                        <a:pt x="1" y="1"/>
                        <a:pt x="1" y="1"/>
                        <a:pt x="1" y="1"/>
                      </a:cubicBezTo>
                      <a:cubicBezTo>
                        <a:pt x="1" y="1"/>
                        <a:pt x="1" y="1"/>
                        <a:pt x="1" y="1"/>
                      </a:cubicBezTo>
                      <a:moveTo>
                        <a:pt x="2" y="1"/>
                      </a:moveTo>
                      <a:cubicBezTo>
                        <a:pt x="2" y="1"/>
                        <a:pt x="2" y="1"/>
                        <a:pt x="2" y="1"/>
                      </a:cubicBezTo>
                      <a:cubicBezTo>
                        <a:pt x="2" y="1"/>
                        <a:pt x="2" y="1"/>
                        <a:pt x="2" y="1"/>
                      </a:cubicBezTo>
                      <a:cubicBezTo>
                        <a:pt x="2" y="1"/>
                        <a:pt x="2" y="1"/>
                        <a:pt x="2" y="1"/>
                      </a:cubicBezTo>
                      <a:moveTo>
                        <a:pt x="1" y="1"/>
                      </a:moveTo>
                      <a:cubicBezTo>
                        <a:pt x="1" y="1"/>
                        <a:pt x="1" y="1"/>
                        <a:pt x="1" y="1"/>
                      </a:cubicBezTo>
                      <a:cubicBezTo>
                        <a:pt x="1" y="1"/>
                        <a:pt x="1" y="1"/>
                        <a:pt x="1" y="1"/>
                      </a:cubicBezTo>
                      <a:moveTo>
                        <a:pt x="2" y="1"/>
                      </a:moveTo>
                      <a:cubicBezTo>
                        <a:pt x="2" y="1"/>
                        <a:pt x="2" y="1"/>
                        <a:pt x="2" y="1"/>
                      </a:cubicBezTo>
                      <a:cubicBezTo>
                        <a:pt x="2" y="1"/>
                        <a:pt x="2" y="1"/>
                        <a:pt x="2" y="1"/>
                      </a:cubicBezTo>
                      <a:moveTo>
                        <a:pt x="1" y="1"/>
                      </a:moveTo>
                      <a:cubicBezTo>
                        <a:pt x="1" y="1"/>
                        <a:pt x="1" y="1"/>
                        <a:pt x="1" y="1"/>
                      </a:cubicBezTo>
                      <a:cubicBezTo>
                        <a:pt x="1" y="1"/>
                        <a:pt x="1" y="1"/>
                        <a:pt x="1" y="1"/>
                      </a:cubicBezTo>
                      <a:moveTo>
                        <a:pt x="2" y="0"/>
                      </a:moveTo>
                      <a:cubicBezTo>
                        <a:pt x="2" y="1"/>
                        <a:pt x="2" y="1"/>
                        <a:pt x="2" y="1"/>
                      </a:cubicBezTo>
                      <a:cubicBezTo>
                        <a:pt x="2" y="1"/>
                        <a:pt x="2" y="1"/>
                        <a:pt x="2" y="0"/>
                      </a:cubicBezTo>
                      <a:moveTo>
                        <a:pt x="3" y="0"/>
                      </a:moveTo>
                      <a:cubicBezTo>
                        <a:pt x="3" y="0"/>
                        <a:pt x="3" y="0"/>
                        <a:pt x="3" y="1"/>
                      </a:cubicBezTo>
                      <a:cubicBezTo>
                        <a:pt x="3" y="0"/>
                        <a:pt x="3" y="0"/>
                        <a:pt x="3"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4" y="0"/>
                      </a:moveTo>
                      <a:cubicBezTo>
                        <a:pt x="4" y="0"/>
                        <a:pt x="4" y="0"/>
                        <a:pt x="3" y="0"/>
                      </a:cubicBezTo>
                      <a:cubicBezTo>
                        <a:pt x="4" y="0"/>
                        <a:pt x="4" y="0"/>
                        <a:pt x="4" y="0"/>
                      </a:cubicBezTo>
                      <a:moveTo>
                        <a:pt x="4" y="0"/>
                      </a:moveTo>
                      <a:cubicBezTo>
                        <a:pt x="4" y="0"/>
                        <a:pt x="4" y="0"/>
                        <a:pt x="4" y="0"/>
                      </a:cubicBezTo>
                      <a:cubicBezTo>
                        <a:pt x="4" y="1"/>
                        <a:pt x="4" y="1"/>
                        <a:pt x="4" y="1"/>
                      </a:cubicBezTo>
                      <a:cubicBezTo>
                        <a:pt x="4" y="0"/>
                        <a:pt x="4" y="0"/>
                        <a:pt x="4" y="0"/>
                      </a:cubicBezTo>
                      <a:moveTo>
                        <a:pt x="4" y="0"/>
                      </a:moveTo>
                      <a:cubicBezTo>
                        <a:pt x="4" y="0"/>
                        <a:pt x="4" y="0"/>
                        <a:pt x="4" y="0"/>
                      </a:cubicBezTo>
                      <a:cubicBezTo>
                        <a:pt x="4" y="0"/>
                        <a:pt x="4" y="0"/>
                        <a:pt x="4" y="0"/>
                      </a:cubicBezTo>
                      <a:cubicBezTo>
                        <a:pt x="4" y="0"/>
                        <a:pt x="4" y="0"/>
                        <a:pt x="4"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B8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1" name="Freeform 9892">
                  <a:extLst>
                    <a:ext uri="{FF2B5EF4-FFF2-40B4-BE49-F238E27FC236}">
                      <a16:creationId xmlns:a16="http://schemas.microsoft.com/office/drawing/2014/main" id="{8D56DB65-439B-257A-D88A-06E9B5050BDE}"/>
                    </a:ext>
                  </a:extLst>
                </p:cNvPr>
                <p:cNvSpPr>
                  <a:spLocks/>
                </p:cNvSpPr>
                <p:nvPr/>
              </p:nvSpPr>
              <p:spPr bwMode="auto">
                <a:xfrm>
                  <a:off x="4293" y="2450"/>
                  <a:ext cx="2" cy="2"/>
                </a:xfrm>
                <a:custGeom>
                  <a:avLst/>
                  <a:gdLst>
                    <a:gd name="T0" fmla="*/ 2 w 2"/>
                    <a:gd name="T1" fmla="*/ 0 h 3"/>
                    <a:gd name="T2" fmla="*/ 1 w 2"/>
                    <a:gd name="T3" fmla="*/ 1 h 3"/>
                    <a:gd name="T4" fmla="*/ 0 w 2"/>
                    <a:gd name="T5" fmla="*/ 1 h 3"/>
                    <a:gd name="T6" fmla="*/ 1 w 2"/>
                    <a:gd name="T7" fmla="*/ 1 h 3"/>
                    <a:gd name="T8" fmla="*/ 2 w 2"/>
                    <a:gd name="T9" fmla="*/ 0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2" y="1"/>
                        <a:pt x="1" y="1"/>
                        <a:pt x="1" y="2"/>
                      </a:cubicBezTo>
                      <a:cubicBezTo>
                        <a:pt x="1" y="2"/>
                        <a:pt x="0" y="3"/>
                        <a:pt x="0" y="3"/>
                      </a:cubicBezTo>
                      <a:cubicBezTo>
                        <a:pt x="0" y="3"/>
                        <a:pt x="1" y="2"/>
                        <a:pt x="1" y="2"/>
                      </a:cubicBezTo>
                      <a:cubicBezTo>
                        <a:pt x="1" y="1"/>
                        <a:pt x="2" y="1"/>
                        <a:pt x="2" y="0"/>
                      </a:cubicBezTo>
                      <a:cubicBezTo>
                        <a:pt x="2" y="0"/>
                        <a:pt x="2" y="0"/>
                        <a:pt x="2" y="0"/>
                      </a:cubicBezTo>
                    </a:path>
                  </a:pathLst>
                </a:custGeom>
                <a:solidFill>
                  <a:srgbClr val="CB9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2" name="Freeform 9893">
                  <a:extLst>
                    <a:ext uri="{FF2B5EF4-FFF2-40B4-BE49-F238E27FC236}">
                      <a16:creationId xmlns:a16="http://schemas.microsoft.com/office/drawing/2014/main" id="{9DFA5D83-9621-88C8-0E96-7F2F6CD884D9}"/>
                    </a:ext>
                  </a:extLst>
                </p:cNvPr>
                <p:cNvSpPr>
                  <a:spLocks noEditPoints="1"/>
                </p:cNvSpPr>
                <p:nvPr/>
              </p:nvSpPr>
              <p:spPr bwMode="auto">
                <a:xfrm>
                  <a:off x="4295" y="2450"/>
                  <a:ext cx="5" cy="2"/>
                </a:xfrm>
                <a:custGeom>
                  <a:avLst/>
                  <a:gdLst>
                    <a:gd name="T0" fmla="*/ 3 w 6"/>
                    <a:gd name="T1" fmla="*/ 2 h 2"/>
                    <a:gd name="T2" fmla="*/ 3 w 6"/>
                    <a:gd name="T3" fmla="*/ 2 h 2"/>
                    <a:gd name="T4" fmla="*/ 3 w 6"/>
                    <a:gd name="T5" fmla="*/ 2 h 2"/>
                    <a:gd name="T6" fmla="*/ 3 w 6"/>
                    <a:gd name="T7" fmla="*/ 2 h 2"/>
                    <a:gd name="T8" fmla="*/ 3 w 6"/>
                    <a:gd name="T9" fmla="*/ 2 h 2"/>
                    <a:gd name="T10" fmla="*/ 3 w 6"/>
                    <a:gd name="T11" fmla="*/ 2 h 2"/>
                    <a:gd name="T12" fmla="*/ 3 w 6"/>
                    <a:gd name="T13" fmla="*/ 1 h 2"/>
                    <a:gd name="T14" fmla="*/ 3 w 6"/>
                    <a:gd name="T15" fmla="*/ 1 h 2"/>
                    <a:gd name="T16" fmla="*/ 3 w 6"/>
                    <a:gd name="T17" fmla="*/ 1 h 2"/>
                    <a:gd name="T18" fmla="*/ 3 w 6"/>
                    <a:gd name="T19" fmla="*/ 1 h 2"/>
                    <a:gd name="T20" fmla="*/ 3 w 6"/>
                    <a:gd name="T21" fmla="*/ 1 h 2"/>
                    <a:gd name="T22" fmla="*/ 3 w 6"/>
                    <a:gd name="T23" fmla="*/ 1 h 2"/>
                    <a:gd name="T24" fmla="*/ 3 w 6"/>
                    <a:gd name="T25" fmla="*/ 1 h 2"/>
                    <a:gd name="T26" fmla="*/ 3 w 6"/>
                    <a:gd name="T27" fmla="*/ 1 h 2"/>
                    <a:gd name="T28" fmla="*/ 1 w 6"/>
                    <a:gd name="T29" fmla="*/ 1 h 2"/>
                    <a:gd name="T30" fmla="*/ 1 w 6"/>
                    <a:gd name="T31" fmla="*/ 1 h 2"/>
                    <a:gd name="T32" fmla="*/ 1 w 6"/>
                    <a:gd name="T33" fmla="*/ 1 h 2"/>
                    <a:gd name="T34" fmla="*/ 1 w 6"/>
                    <a:gd name="T35" fmla="*/ 1 h 2"/>
                    <a:gd name="T36" fmla="*/ 1 w 6"/>
                    <a:gd name="T37" fmla="*/ 1 h 2"/>
                    <a:gd name="T38" fmla="*/ 1 w 6"/>
                    <a:gd name="T39" fmla="*/ 1 h 2"/>
                    <a:gd name="T40" fmla="*/ 1 w 6"/>
                    <a:gd name="T41" fmla="*/ 1 h 2"/>
                    <a:gd name="T42" fmla="*/ 0 w 6"/>
                    <a:gd name="T43" fmla="*/ 1 h 2"/>
                    <a:gd name="T44" fmla="*/ 1 w 6"/>
                    <a:gd name="T45" fmla="*/ 1 h 2"/>
                    <a:gd name="T46" fmla="*/ 0 w 6"/>
                    <a:gd name="T47" fmla="*/ 1 h 2"/>
                    <a:gd name="T48" fmla="*/ 0 w 6"/>
                    <a:gd name="T49" fmla="*/ 1 h 2"/>
                    <a:gd name="T50" fmla="*/ 0 w 6"/>
                    <a:gd name="T51" fmla="*/ 1 h 2"/>
                    <a:gd name="T52" fmla="*/ 0 w 6"/>
                    <a:gd name="T53" fmla="*/ 1 h 2"/>
                    <a:gd name="T54" fmla="*/ 0 w 6"/>
                    <a:gd name="T55" fmla="*/ 1 h 2"/>
                    <a:gd name="T56" fmla="*/ 0 w 6"/>
                    <a:gd name="T57" fmla="*/ 1 h 2"/>
                    <a:gd name="T58" fmla="*/ 0 w 6"/>
                    <a:gd name="T59" fmla="*/ 1 h 2"/>
                    <a:gd name="T60" fmla="*/ 0 w 6"/>
                    <a:gd name="T61" fmla="*/ 0 h 2"/>
                    <a:gd name="T62" fmla="*/ 0 w 6"/>
                    <a:gd name="T63" fmla="*/ 0 h 2"/>
                    <a:gd name="T64" fmla="*/ 0 w 6"/>
                    <a:gd name="T65" fmla="*/ 0 h 2"/>
                    <a:gd name="T66" fmla="*/ 0 w 6"/>
                    <a:gd name="T67" fmla="*/ 0 h 2"/>
                    <a:gd name="T68" fmla="*/ 0 w 6"/>
                    <a:gd name="T69" fmla="*/ 0 h 2"/>
                    <a:gd name="T70" fmla="*/ 0 w 6"/>
                    <a:gd name="T71" fmla="*/ 0 h 2"/>
                    <a:gd name="T72" fmla="*/ 3 w 6"/>
                    <a:gd name="T73" fmla="*/ 0 h 2"/>
                    <a:gd name="T74" fmla="*/ 3 w 6"/>
                    <a:gd name="T75" fmla="*/ 1 h 2"/>
                    <a:gd name="T76" fmla="*/ 3 w 6"/>
                    <a:gd name="T77" fmla="*/ 1 h 2"/>
                    <a:gd name="T78" fmla="*/ 3 w 6"/>
                    <a:gd name="T79" fmla="*/ 0 h 2"/>
                    <a:gd name="T80" fmla="*/ 0 w 6"/>
                    <a:gd name="T81" fmla="*/ 0 h 2"/>
                    <a:gd name="T82" fmla="*/ 0 w 6"/>
                    <a:gd name="T83" fmla="*/ 0 h 2"/>
                    <a:gd name="T84" fmla="*/ 0 w 6"/>
                    <a:gd name="T85" fmla="*/ 0 h 2"/>
                    <a:gd name="T86" fmla="*/ 0 w 6"/>
                    <a:gd name="T87" fmla="*/ 0 h 2"/>
                    <a:gd name="T88" fmla="*/ 0 w 6"/>
                    <a:gd name="T89" fmla="*/ 0 h 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 h="2">
                      <a:moveTo>
                        <a:pt x="6" y="2"/>
                      </a:moveTo>
                      <a:cubicBezTo>
                        <a:pt x="6" y="2"/>
                        <a:pt x="6" y="2"/>
                        <a:pt x="6" y="2"/>
                      </a:cubicBezTo>
                      <a:cubicBezTo>
                        <a:pt x="6" y="2"/>
                        <a:pt x="6" y="2"/>
                        <a:pt x="6" y="2"/>
                      </a:cubicBezTo>
                      <a:cubicBezTo>
                        <a:pt x="6" y="2"/>
                        <a:pt x="6" y="2"/>
                        <a:pt x="6" y="2"/>
                      </a:cubicBezTo>
                      <a:cubicBezTo>
                        <a:pt x="6" y="2"/>
                        <a:pt x="6" y="2"/>
                        <a:pt x="6" y="2"/>
                      </a:cubicBezTo>
                      <a:cubicBezTo>
                        <a:pt x="6" y="2"/>
                        <a:pt x="6" y="2"/>
                        <a:pt x="6" y="2"/>
                      </a:cubicBezTo>
                      <a:moveTo>
                        <a:pt x="5" y="1"/>
                      </a:moveTo>
                      <a:cubicBezTo>
                        <a:pt x="5" y="1"/>
                        <a:pt x="5" y="1"/>
                        <a:pt x="5" y="1"/>
                      </a:cubicBezTo>
                      <a:cubicBezTo>
                        <a:pt x="5" y="1"/>
                        <a:pt x="5" y="1"/>
                        <a:pt x="5" y="1"/>
                      </a:cubicBezTo>
                      <a:cubicBezTo>
                        <a:pt x="5" y="1"/>
                        <a:pt x="5" y="1"/>
                        <a:pt x="5" y="1"/>
                      </a:cubicBezTo>
                      <a:moveTo>
                        <a:pt x="5" y="1"/>
                      </a:moveTo>
                      <a:cubicBezTo>
                        <a:pt x="5" y="1"/>
                        <a:pt x="5" y="1"/>
                        <a:pt x="5" y="1"/>
                      </a:cubicBezTo>
                      <a:cubicBezTo>
                        <a:pt x="5" y="1"/>
                        <a:pt x="5" y="1"/>
                        <a:pt x="5" y="1"/>
                      </a:cubicBezTo>
                      <a:cubicBezTo>
                        <a:pt x="5" y="1"/>
                        <a:pt x="5" y="1"/>
                        <a:pt x="5" y="1"/>
                      </a:cubicBezTo>
                      <a:moveTo>
                        <a:pt x="1" y="1"/>
                      </a:move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moveTo>
                        <a:pt x="0" y="1"/>
                      </a:moveTo>
                      <a:cubicBezTo>
                        <a:pt x="0" y="1"/>
                        <a:pt x="0" y="1"/>
                        <a:pt x="1"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5" y="0"/>
                      </a:moveTo>
                      <a:cubicBezTo>
                        <a:pt x="5" y="1"/>
                        <a:pt x="5" y="1"/>
                        <a:pt x="5" y="1"/>
                      </a:cubicBezTo>
                      <a:cubicBezTo>
                        <a:pt x="5" y="1"/>
                        <a:pt x="5" y="1"/>
                        <a:pt x="5" y="1"/>
                      </a:cubicBezTo>
                      <a:cubicBezTo>
                        <a:pt x="5" y="1"/>
                        <a:pt x="5" y="1"/>
                        <a:pt x="5"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8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3" name="Freeform 9894">
                  <a:extLst>
                    <a:ext uri="{FF2B5EF4-FFF2-40B4-BE49-F238E27FC236}">
                      <a16:creationId xmlns:a16="http://schemas.microsoft.com/office/drawing/2014/main" id="{D41CCB2D-E844-4E5A-7E1C-D4453E3532FD}"/>
                    </a:ext>
                  </a:extLst>
                </p:cNvPr>
                <p:cNvSpPr>
                  <a:spLocks noEditPoints="1"/>
                </p:cNvSpPr>
                <p:nvPr/>
              </p:nvSpPr>
              <p:spPr bwMode="auto">
                <a:xfrm>
                  <a:off x="4292" y="245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B9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4" name="Freeform 9895">
                  <a:extLst>
                    <a:ext uri="{FF2B5EF4-FFF2-40B4-BE49-F238E27FC236}">
                      <a16:creationId xmlns:a16="http://schemas.microsoft.com/office/drawing/2014/main" id="{5B5B879A-73FC-EC92-0140-FF95334B5B72}"/>
                    </a:ext>
                  </a:extLst>
                </p:cNvPr>
                <p:cNvSpPr>
                  <a:spLocks noEditPoints="1"/>
                </p:cNvSpPr>
                <p:nvPr/>
              </p:nvSpPr>
              <p:spPr bwMode="auto">
                <a:xfrm>
                  <a:off x="4290" y="2452"/>
                  <a:ext cx="2" cy="4"/>
                </a:xfrm>
                <a:custGeom>
                  <a:avLst/>
                  <a:gdLst>
                    <a:gd name="T0" fmla="*/ 1 w 2"/>
                    <a:gd name="T1" fmla="*/ 3 h 4"/>
                    <a:gd name="T2" fmla="*/ 0 w 2"/>
                    <a:gd name="T3" fmla="*/ 4 h 4"/>
                    <a:gd name="T4" fmla="*/ 1 w 2"/>
                    <a:gd name="T5" fmla="*/ 3 h 4"/>
                    <a:gd name="T6" fmla="*/ 1 w 2"/>
                    <a:gd name="T7" fmla="*/ 2 h 4"/>
                    <a:gd name="T8" fmla="*/ 1 w 2"/>
                    <a:gd name="T9" fmla="*/ 3 h 4"/>
                    <a:gd name="T10" fmla="*/ 1 w 2"/>
                    <a:gd name="T11" fmla="*/ 2 h 4"/>
                    <a:gd name="T12" fmla="*/ 1 w 2"/>
                    <a:gd name="T13" fmla="*/ 2 h 4"/>
                    <a:gd name="T14" fmla="*/ 1 w 2"/>
                    <a:gd name="T15" fmla="*/ 2 h 4"/>
                    <a:gd name="T16" fmla="*/ 1 w 2"/>
                    <a:gd name="T17" fmla="*/ 2 h 4"/>
                    <a:gd name="T18" fmla="*/ 2 w 2"/>
                    <a:gd name="T19" fmla="*/ 2 h 4"/>
                    <a:gd name="T20" fmla="*/ 1 w 2"/>
                    <a:gd name="T21" fmla="*/ 2 h 4"/>
                    <a:gd name="T22" fmla="*/ 2 w 2"/>
                    <a:gd name="T23" fmla="*/ 2 h 4"/>
                    <a:gd name="T24" fmla="*/ 2 w 2"/>
                    <a:gd name="T25" fmla="*/ 2 h 4"/>
                    <a:gd name="T26" fmla="*/ 2 w 2"/>
                    <a:gd name="T27" fmla="*/ 2 h 4"/>
                    <a:gd name="T28" fmla="*/ 2 w 2"/>
                    <a:gd name="T29" fmla="*/ 2 h 4"/>
                    <a:gd name="T30" fmla="*/ 2 w 2"/>
                    <a:gd name="T31" fmla="*/ 1 h 4"/>
                    <a:gd name="T32" fmla="*/ 2 w 2"/>
                    <a:gd name="T33" fmla="*/ 2 h 4"/>
                    <a:gd name="T34" fmla="*/ 2 w 2"/>
                    <a:gd name="T35" fmla="*/ 1 h 4"/>
                    <a:gd name="T36" fmla="*/ 2 w 2"/>
                    <a:gd name="T37" fmla="*/ 1 h 4"/>
                    <a:gd name="T38" fmla="*/ 2 w 2"/>
                    <a:gd name="T39" fmla="*/ 1 h 4"/>
                    <a:gd name="T40" fmla="*/ 2 w 2"/>
                    <a:gd name="T41" fmla="*/ 1 h 4"/>
                    <a:gd name="T42" fmla="*/ 2 w 2"/>
                    <a:gd name="T43" fmla="*/ 0 h 4"/>
                    <a:gd name="T44" fmla="*/ 2 w 2"/>
                    <a:gd name="T45" fmla="*/ 0 h 4"/>
                    <a:gd name="T46" fmla="*/ 2 w 2"/>
                    <a:gd name="T47" fmla="*/ 0 h 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4">
                      <a:moveTo>
                        <a:pt x="1" y="3"/>
                      </a:moveTo>
                      <a:cubicBezTo>
                        <a:pt x="1" y="3"/>
                        <a:pt x="0" y="4"/>
                        <a:pt x="0" y="4"/>
                      </a:cubicBezTo>
                      <a:cubicBezTo>
                        <a:pt x="0" y="4"/>
                        <a:pt x="1" y="3"/>
                        <a:pt x="1" y="3"/>
                      </a:cubicBezTo>
                      <a:moveTo>
                        <a:pt x="1" y="2"/>
                      </a:moveTo>
                      <a:cubicBezTo>
                        <a:pt x="1" y="3"/>
                        <a:pt x="1" y="3"/>
                        <a:pt x="1" y="3"/>
                      </a:cubicBezTo>
                      <a:cubicBezTo>
                        <a:pt x="1" y="3"/>
                        <a:pt x="1" y="3"/>
                        <a:pt x="1" y="2"/>
                      </a:cubicBezTo>
                      <a:moveTo>
                        <a:pt x="1" y="2"/>
                      </a:moveTo>
                      <a:cubicBezTo>
                        <a:pt x="1" y="2"/>
                        <a:pt x="1" y="2"/>
                        <a:pt x="1" y="2"/>
                      </a:cubicBezTo>
                      <a:cubicBezTo>
                        <a:pt x="1" y="2"/>
                        <a:pt x="1" y="2"/>
                        <a:pt x="1" y="2"/>
                      </a:cubicBezTo>
                      <a:moveTo>
                        <a:pt x="2" y="2"/>
                      </a:moveTo>
                      <a:cubicBezTo>
                        <a:pt x="1" y="2"/>
                        <a:pt x="1" y="2"/>
                        <a:pt x="1" y="2"/>
                      </a:cubicBezTo>
                      <a:cubicBezTo>
                        <a:pt x="1" y="2"/>
                        <a:pt x="1" y="2"/>
                        <a:pt x="2" y="2"/>
                      </a:cubicBezTo>
                      <a:moveTo>
                        <a:pt x="2" y="2"/>
                      </a:moveTo>
                      <a:cubicBezTo>
                        <a:pt x="2" y="2"/>
                        <a:pt x="2" y="2"/>
                        <a:pt x="2" y="2"/>
                      </a:cubicBezTo>
                      <a:cubicBezTo>
                        <a:pt x="2" y="2"/>
                        <a:pt x="2" y="2"/>
                        <a:pt x="2" y="2"/>
                      </a:cubicBezTo>
                      <a:moveTo>
                        <a:pt x="2" y="1"/>
                      </a:moveTo>
                      <a:cubicBezTo>
                        <a:pt x="2" y="1"/>
                        <a:pt x="2" y="1"/>
                        <a:pt x="2" y="2"/>
                      </a:cubicBezTo>
                      <a:cubicBezTo>
                        <a:pt x="2" y="1"/>
                        <a:pt x="2" y="1"/>
                        <a:pt x="2" y="1"/>
                      </a:cubicBezTo>
                      <a:moveTo>
                        <a:pt x="2" y="1"/>
                      </a:moveTo>
                      <a:cubicBezTo>
                        <a:pt x="2" y="1"/>
                        <a:pt x="2" y="1"/>
                        <a:pt x="2" y="1"/>
                      </a:cubicBezTo>
                      <a:cubicBezTo>
                        <a:pt x="2" y="1"/>
                        <a:pt x="2" y="1"/>
                        <a:pt x="2" y="1"/>
                      </a:cubicBezTo>
                      <a:moveTo>
                        <a:pt x="2" y="0"/>
                      </a:moveTo>
                      <a:cubicBezTo>
                        <a:pt x="2" y="0"/>
                        <a:pt x="2" y="0"/>
                        <a:pt x="2" y="0"/>
                      </a:cubicBezTo>
                      <a:cubicBezTo>
                        <a:pt x="2" y="0"/>
                        <a:pt x="2" y="0"/>
                        <a:pt x="2" y="0"/>
                      </a:cubicBezTo>
                    </a:path>
                  </a:pathLst>
                </a:custGeom>
                <a:solidFill>
                  <a:srgbClr val="CB9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5" name="Freeform 9896">
                  <a:extLst>
                    <a:ext uri="{FF2B5EF4-FFF2-40B4-BE49-F238E27FC236}">
                      <a16:creationId xmlns:a16="http://schemas.microsoft.com/office/drawing/2014/main" id="{488FC39F-725E-B944-E3AD-D2C521797926}"/>
                    </a:ext>
                  </a:extLst>
                </p:cNvPr>
                <p:cNvSpPr>
                  <a:spLocks noEditPoints="1"/>
                </p:cNvSpPr>
                <p:nvPr/>
              </p:nvSpPr>
              <p:spPr bwMode="auto">
                <a:xfrm>
                  <a:off x="4282" y="2456"/>
                  <a:ext cx="11" cy="32"/>
                </a:xfrm>
                <a:custGeom>
                  <a:avLst/>
                  <a:gdLst>
                    <a:gd name="T0" fmla="*/ 3 w 13"/>
                    <a:gd name="T1" fmla="*/ 13 h 39"/>
                    <a:gd name="T2" fmla="*/ 3 w 13"/>
                    <a:gd name="T3" fmla="*/ 14 h 39"/>
                    <a:gd name="T4" fmla="*/ 3 w 13"/>
                    <a:gd name="T5" fmla="*/ 14 h 39"/>
                    <a:gd name="T6" fmla="*/ 3 w 13"/>
                    <a:gd name="T7" fmla="*/ 11 h 39"/>
                    <a:gd name="T8" fmla="*/ 3 w 13"/>
                    <a:gd name="T9" fmla="*/ 13 h 39"/>
                    <a:gd name="T10" fmla="*/ 3 w 13"/>
                    <a:gd name="T11" fmla="*/ 14 h 39"/>
                    <a:gd name="T12" fmla="*/ 3 w 13"/>
                    <a:gd name="T13" fmla="*/ 14 h 39"/>
                    <a:gd name="T14" fmla="*/ 3 w 13"/>
                    <a:gd name="T15" fmla="*/ 11 h 39"/>
                    <a:gd name="T16" fmla="*/ 3 w 13"/>
                    <a:gd name="T17" fmla="*/ 9 h 39"/>
                    <a:gd name="T18" fmla="*/ 3 w 13"/>
                    <a:gd name="T19" fmla="*/ 11 h 39"/>
                    <a:gd name="T20" fmla="*/ 3 w 13"/>
                    <a:gd name="T21" fmla="*/ 6 h 39"/>
                    <a:gd name="T22" fmla="*/ 3 w 13"/>
                    <a:gd name="T23" fmla="*/ 7 h 39"/>
                    <a:gd name="T24" fmla="*/ 3 w 13"/>
                    <a:gd name="T25" fmla="*/ 8 h 39"/>
                    <a:gd name="T26" fmla="*/ 3 w 13"/>
                    <a:gd name="T27" fmla="*/ 7 h 39"/>
                    <a:gd name="T28" fmla="*/ 5 w 13"/>
                    <a:gd name="T29" fmla="*/ 6 h 39"/>
                    <a:gd name="T30" fmla="*/ 5 w 13"/>
                    <a:gd name="T31" fmla="*/ 7 h 39"/>
                    <a:gd name="T32" fmla="*/ 5 w 13"/>
                    <a:gd name="T33" fmla="*/ 7 h 39"/>
                    <a:gd name="T34" fmla="*/ 5 w 13"/>
                    <a:gd name="T35" fmla="*/ 7 h 39"/>
                    <a:gd name="T36" fmla="*/ 4 w 13"/>
                    <a:gd name="T37" fmla="*/ 8 h 39"/>
                    <a:gd name="T38" fmla="*/ 5 w 13"/>
                    <a:gd name="T39" fmla="*/ 6 h 39"/>
                    <a:gd name="T40" fmla="*/ 4 w 13"/>
                    <a:gd name="T41" fmla="*/ 5 h 39"/>
                    <a:gd name="T42" fmla="*/ 3 w 13"/>
                    <a:gd name="T43" fmla="*/ 7 h 39"/>
                    <a:gd name="T44" fmla="*/ 3 w 13"/>
                    <a:gd name="T45" fmla="*/ 7 h 39"/>
                    <a:gd name="T46" fmla="*/ 3 w 13"/>
                    <a:gd name="T47" fmla="*/ 7 h 39"/>
                    <a:gd name="T48" fmla="*/ 4 w 13"/>
                    <a:gd name="T49" fmla="*/ 5 h 39"/>
                    <a:gd name="T50" fmla="*/ 5 w 13"/>
                    <a:gd name="T51" fmla="*/ 4 h 39"/>
                    <a:gd name="T52" fmla="*/ 5 w 13"/>
                    <a:gd name="T53" fmla="*/ 5 h 39"/>
                    <a:gd name="T54" fmla="*/ 5 w 13"/>
                    <a:gd name="T55" fmla="*/ 4 h 39"/>
                    <a:gd name="T56" fmla="*/ 5 w 13"/>
                    <a:gd name="T57" fmla="*/ 2 h 39"/>
                    <a:gd name="T58" fmla="*/ 5 w 13"/>
                    <a:gd name="T59" fmla="*/ 2 h 39"/>
                    <a:gd name="T60" fmla="*/ 4 w 13"/>
                    <a:gd name="T61" fmla="*/ 2 h 39"/>
                    <a:gd name="T62" fmla="*/ 3 w 13"/>
                    <a:gd name="T63" fmla="*/ 7 h 39"/>
                    <a:gd name="T64" fmla="*/ 1 w 13"/>
                    <a:gd name="T65" fmla="*/ 14 h 39"/>
                    <a:gd name="T66" fmla="*/ 3 w 13"/>
                    <a:gd name="T67" fmla="*/ 17 h 39"/>
                    <a:gd name="T68" fmla="*/ 3 w 13"/>
                    <a:gd name="T69" fmla="*/ 17 h 39"/>
                    <a:gd name="T70" fmla="*/ 6 w 13"/>
                    <a:gd name="T71" fmla="*/ 2 h 39"/>
                    <a:gd name="T72" fmla="*/ 6 w 13"/>
                    <a:gd name="T73" fmla="*/ 2 h 39"/>
                    <a:gd name="T74" fmla="*/ 5 w 13"/>
                    <a:gd name="T75" fmla="*/ 0 h 39"/>
                    <a:gd name="T76" fmla="*/ 5 w 13"/>
                    <a:gd name="T77" fmla="*/ 0 h 39"/>
                    <a:gd name="T78" fmla="*/ 5 w 13"/>
                    <a:gd name="T79" fmla="*/ 0 h 39"/>
                    <a:gd name="T80" fmla="*/ 5 w 13"/>
                    <a:gd name="T81" fmla="*/ 0 h 39"/>
                    <a:gd name="T82" fmla="*/ 5 w 13"/>
                    <a:gd name="T83" fmla="*/ 0 h 39"/>
                    <a:gd name="T84" fmla="*/ 5 w 13"/>
                    <a:gd name="T85" fmla="*/ 0 h 39"/>
                    <a:gd name="T86" fmla="*/ 5 w 13"/>
                    <a:gd name="T87" fmla="*/ 0 h 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 h="39">
                      <a:moveTo>
                        <a:pt x="3" y="32"/>
                      </a:moveTo>
                      <a:cubicBezTo>
                        <a:pt x="2" y="32"/>
                        <a:pt x="3" y="30"/>
                        <a:pt x="3" y="29"/>
                      </a:cubicBezTo>
                      <a:cubicBezTo>
                        <a:pt x="3" y="30"/>
                        <a:pt x="2" y="32"/>
                        <a:pt x="3" y="32"/>
                      </a:cubicBezTo>
                      <a:cubicBezTo>
                        <a:pt x="3" y="32"/>
                        <a:pt x="3" y="32"/>
                        <a:pt x="3" y="32"/>
                      </a:cubicBezTo>
                      <a:cubicBezTo>
                        <a:pt x="3" y="32"/>
                        <a:pt x="3" y="32"/>
                        <a:pt x="3" y="32"/>
                      </a:cubicBezTo>
                      <a:moveTo>
                        <a:pt x="5" y="31"/>
                      </a:moveTo>
                      <a:cubicBezTo>
                        <a:pt x="5" y="30"/>
                        <a:pt x="6" y="28"/>
                        <a:pt x="6" y="27"/>
                      </a:cubicBezTo>
                      <a:cubicBezTo>
                        <a:pt x="6" y="26"/>
                        <a:pt x="6" y="26"/>
                        <a:pt x="6" y="25"/>
                      </a:cubicBezTo>
                      <a:cubicBezTo>
                        <a:pt x="6" y="25"/>
                        <a:pt x="6" y="25"/>
                        <a:pt x="6" y="25"/>
                      </a:cubicBezTo>
                      <a:cubicBezTo>
                        <a:pt x="6" y="25"/>
                        <a:pt x="6" y="28"/>
                        <a:pt x="6" y="28"/>
                      </a:cubicBezTo>
                      <a:cubicBezTo>
                        <a:pt x="6" y="29"/>
                        <a:pt x="5" y="30"/>
                        <a:pt x="5" y="31"/>
                      </a:cubicBezTo>
                      <a:cubicBezTo>
                        <a:pt x="5" y="31"/>
                        <a:pt x="5" y="31"/>
                        <a:pt x="5" y="31"/>
                      </a:cubicBezTo>
                      <a:cubicBezTo>
                        <a:pt x="5" y="31"/>
                        <a:pt x="5" y="31"/>
                        <a:pt x="5" y="31"/>
                      </a:cubicBezTo>
                      <a:cubicBezTo>
                        <a:pt x="5" y="31"/>
                        <a:pt x="5" y="31"/>
                        <a:pt x="5" y="31"/>
                      </a:cubicBezTo>
                      <a:cubicBezTo>
                        <a:pt x="5" y="31"/>
                        <a:pt x="5" y="31"/>
                        <a:pt x="5" y="31"/>
                      </a:cubicBezTo>
                      <a:moveTo>
                        <a:pt x="3" y="26"/>
                      </a:moveTo>
                      <a:cubicBezTo>
                        <a:pt x="4" y="25"/>
                        <a:pt x="4" y="25"/>
                        <a:pt x="4" y="25"/>
                      </a:cubicBezTo>
                      <a:cubicBezTo>
                        <a:pt x="4" y="24"/>
                        <a:pt x="4" y="21"/>
                        <a:pt x="4" y="20"/>
                      </a:cubicBezTo>
                      <a:cubicBezTo>
                        <a:pt x="4" y="20"/>
                        <a:pt x="4" y="20"/>
                        <a:pt x="4" y="20"/>
                      </a:cubicBezTo>
                      <a:cubicBezTo>
                        <a:pt x="5" y="20"/>
                        <a:pt x="5" y="24"/>
                        <a:pt x="3" y="26"/>
                      </a:cubicBezTo>
                      <a:moveTo>
                        <a:pt x="4" y="17"/>
                      </a:moveTo>
                      <a:cubicBezTo>
                        <a:pt x="4" y="16"/>
                        <a:pt x="5" y="14"/>
                        <a:pt x="5" y="13"/>
                      </a:cubicBezTo>
                      <a:cubicBezTo>
                        <a:pt x="5" y="14"/>
                        <a:pt x="4" y="16"/>
                        <a:pt x="4" y="17"/>
                      </a:cubicBezTo>
                      <a:cubicBezTo>
                        <a:pt x="4" y="17"/>
                        <a:pt x="4" y="17"/>
                        <a:pt x="4" y="17"/>
                      </a:cubicBezTo>
                      <a:cubicBezTo>
                        <a:pt x="4" y="18"/>
                        <a:pt x="4" y="18"/>
                        <a:pt x="4" y="18"/>
                      </a:cubicBezTo>
                      <a:cubicBezTo>
                        <a:pt x="4" y="18"/>
                        <a:pt x="4" y="18"/>
                        <a:pt x="4" y="18"/>
                      </a:cubicBezTo>
                      <a:cubicBezTo>
                        <a:pt x="4" y="18"/>
                        <a:pt x="4" y="18"/>
                        <a:pt x="4" y="17"/>
                      </a:cubicBezTo>
                      <a:cubicBezTo>
                        <a:pt x="4" y="17"/>
                        <a:pt x="4" y="17"/>
                        <a:pt x="4" y="17"/>
                      </a:cubicBezTo>
                      <a:moveTo>
                        <a:pt x="9" y="13"/>
                      </a:moveTo>
                      <a:cubicBezTo>
                        <a:pt x="9" y="13"/>
                        <a:pt x="9" y="13"/>
                        <a:pt x="9" y="13"/>
                      </a:cubicBezTo>
                      <a:cubicBezTo>
                        <a:pt x="9" y="13"/>
                        <a:pt x="9" y="13"/>
                        <a:pt x="9" y="13"/>
                      </a:cubicBezTo>
                      <a:cubicBezTo>
                        <a:pt x="9" y="14"/>
                        <a:pt x="9" y="15"/>
                        <a:pt x="9" y="15"/>
                      </a:cubicBezTo>
                      <a:cubicBezTo>
                        <a:pt x="8" y="16"/>
                        <a:pt x="8" y="17"/>
                        <a:pt x="8" y="18"/>
                      </a:cubicBezTo>
                      <a:cubicBezTo>
                        <a:pt x="9" y="18"/>
                        <a:pt x="9" y="17"/>
                        <a:pt x="9" y="17"/>
                      </a:cubicBezTo>
                      <a:cubicBezTo>
                        <a:pt x="9" y="17"/>
                        <a:pt x="9" y="17"/>
                        <a:pt x="9" y="17"/>
                      </a:cubicBezTo>
                      <a:cubicBezTo>
                        <a:pt x="9" y="17"/>
                        <a:pt x="9" y="17"/>
                        <a:pt x="9" y="17"/>
                      </a:cubicBezTo>
                      <a:cubicBezTo>
                        <a:pt x="8" y="18"/>
                        <a:pt x="8" y="18"/>
                        <a:pt x="8" y="18"/>
                      </a:cubicBezTo>
                      <a:cubicBezTo>
                        <a:pt x="8" y="18"/>
                        <a:pt x="8" y="18"/>
                        <a:pt x="8" y="18"/>
                      </a:cubicBezTo>
                      <a:cubicBezTo>
                        <a:pt x="8" y="18"/>
                        <a:pt x="8" y="18"/>
                        <a:pt x="8" y="18"/>
                      </a:cubicBezTo>
                      <a:cubicBezTo>
                        <a:pt x="8" y="18"/>
                        <a:pt x="9" y="14"/>
                        <a:pt x="9" y="13"/>
                      </a:cubicBezTo>
                      <a:moveTo>
                        <a:pt x="8" y="10"/>
                      </a:moveTo>
                      <a:cubicBezTo>
                        <a:pt x="8" y="10"/>
                        <a:pt x="8" y="10"/>
                        <a:pt x="8" y="10"/>
                      </a:cubicBezTo>
                      <a:cubicBezTo>
                        <a:pt x="8" y="10"/>
                        <a:pt x="8" y="10"/>
                        <a:pt x="8" y="10"/>
                      </a:cubicBezTo>
                      <a:cubicBezTo>
                        <a:pt x="7" y="12"/>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3"/>
                        <a:pt x="7" y="12"/>
                      </a:cubicBezTo>
                      <a:cubicBezTo>
                        <a:pt x="7" y="11"/>
                        <a:pt x="7" y="11"/>
                        <a:pt x="8" y="10"/>
                      </a:cubicBezTo>
                      <a:moveTo>
                        <a:pt x="10" y="9"/>
                      </a:moveTo>
                      <a:cubicBezTo>
                        <a:pt x="10" y="8"/>
                        <a:pt x="10" y="8"/>
                        <a:pt x="10" y="8"/>
                      </a:cubicBezTo>
                      <a:cubicBezTo>
                        <a:pt x="11" y="8"/>
                        <a:pt x="11" y="9"/>
                        <a:pt x="10" y="10"/>
                      </a:cubicBezTo>
                      <a:cubicBezTo>
                        <a:pt x="10" y="10"/>
                        <a:pt x="10" y="10"/>
                        <a:pt x="10" y="10"/>
                      </a:cubicBezTo>
                      <a:cubicBezTo>
                        <a:pt x="11" y="9"/>
                        <a:pt x="10" y="9"/>
                        <a:pt x="10" y="9"/>
                      </a:cubicBezTo>
                      <a:cubicBezTo>
                        <a:pt x="10" y="9"/>
                        <a:pt x="10" y="9"/>
                        <a:pt x="10" y="9"/>
                      </a:cubicBezTo>
                      <a:moveTo>
                        <a:pt x="11" y="2"/>
                      </a:moveTo>
                      <a:cubicBezTo>
                        <a:pt x="11" y="2"/>
                        <a:pt x="10" y="3"/>
                        <a:pt x="10" y="3"/>
                      </a:cubicBezTo>
                      <a:cubicBezTo>
                        <a:pt x="9" y="4"/>
                        <a:pt x="9" y="4"/>
                        <a:pt x="9" y="4"/>
                      </a:cubicBezTo>
                      <a:cubicBezTo>
                        <a:pt x="9" y="4"/>
                        <a:pt x="9" y="4"/>
                        <a:pt x="9" y="4"/>
                      </a:cubicBezTo>
                      <a:cubicBezTo>
                        <a:pt x="8" y="4"/>
                        <a:pt x="8" y="4"/>
                        <a:pt x="8" y="4"/>
                      </a:cubicBezTo>
                      <a:cubicBezTo>
                        <a:pt x="8" y="4"/>
                        <a:pt x="8" y="4"/>
                        <a:pt x="8" y="4"/>
                      </a:cubicBezTo>
                      <a:cubicBezTo>
                        <a:pt x="7" y="5"/>
                        <a:pt x="7" y="8"/>
                        <a:pt x="6" y="9"/>
                      </a:cubicBezTo>
                      <a:cubicBezTo>
                        <a:pt x="5" y="10"/>
                        <a:pt x="5" y="13"/>
                        <a:pt x="4" y="15"/>
                      </a:cubicBezTo>
                      <a:cubicBezTo>
                        <a:pt x="2" y="17"/>
                        <a:pt x="3" y="21"/>
                        <a:pt x="2" y="24"/>
                      </a:cubicBezTo>
                      <a:cubicBezTo>
                        <a:pt x="1" y="26"/>
                        <a:pt x="2" y="27"/>
                        <a:pt x="1" y="30"/>
                      </a:cubicBezTo>
                      <a:cubicBezTo>
                        <a:pt x="0" y="32"/>
                        <a:pt x="2" y="32"/>
                        <a:pt x="1" y="35"/>
                      </a:cubicBezTo>
                      <a:cubicBezTo>
                        <a:pt x="1" y="37"/>
                        <a:pt x="3" y="35"/>
                        <a:pt x="3" y="38"/>
                      </a:cubicBezTo>
                      <a:cubicBezTo>
                        <a:pt x="3" y="39"/>
                        <a:pt x="3" y="39"/>
                        <a:pt x="3" y="39"/>
                      </a:cubicBezTo>
                      <a:cubicBezTo>
                        <a:pt x="3" y="39"/>
                        <a:pt x="3" y="39"/>
                        <a:pt x="3" y="39"/>
                      </a:cubicBezTo>
                      <a:cubicBezTo>
                        <a:pt x="7" y="27"/>
                        <a:pt x="10" y="15"/>
                        <a:pt x="13" y="3"/>
                      </a:cubicBezTo>
                      <a:cubicBezTo>
                        <a:pt x="12" y="3"/>
                        <a:pt x="12" y="3"/>
                        <a:pt x="12" y="3"/>
                      </a:cubicBezTo>
                      <a:cubicBezTo>
                        <a:pt x="12" y="3"/>
                        <a:pt x="12" y="3"/>
                        <a:pt x="12" y="3"/>
                      </a:cubicBezTo>
                      <a:cubicBezTo>
                        <a:pt x="12" y="3"/>
                        <a:pt x="11" y="3"/>
                        <a:pt x="11" y="3"/>
                      </a:cubicBezTo>
                      <a:cubicBezTo>
                        <a:pt x="11" y="3"/>
                        <a:pt x="11" y="2"/>
                        <a:pt x="11" y="2"/>
                      </a:cubicBezTo>
                      <a:moveTo>
                        <a:pt x="10" y="0"/>
                      </a:moveTo>
                      <a:cubicBezTo>
                        <a:pt x="10" y="0"/>
                        <a:pt x="10" y="0"/>
                        <a:pt x="10" y="0"/>
                      </a:cubicBez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path>
                  </a:pathLst>
                </a:custGeom>
                <a:solidFill>
                  <a:srgbClr val="CB9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6" name="Freeform 9897">
                  <a:extLst>
                    <a:ext uri="{FF2B5EF4-FFF2-40B4-BE49-F238E27FC236}">
                      <a16:creationId xmlns:a16="http://schemas.microsoft.com/office/drawing/2014/main" id="{F2E544FE-70C8-8F19-76DB-523DB4244EB6}"/>
                    </a:ext>
                  </a:extLst>
                </p:cNvPr>
                <p:cNvSpPr>
                  <a:spLocks noEditPoints="1"/>
                </p:cNvSpPr>
                <p:nvPr/>
              </p:nvSpPr>
              <p:spPr bwMode="auto">
                <a:xfrm>
                  <a:off x="4285" y="2458"/>
                  <a:ext cx="12" cy="30"/>
                </a:xfrm>
                <a:custGeom>
                  <a:avLst/>
                  <a:gdLst>
                    <a:gd name="T0" fmla="*/ 2 w 15"/>
                    <a:gd name="T1" fmla="*/ 16 h 36"/>
                    <a:gd name="T2" fmla="*/ 2 w 15"/>
                    <a:gd name="T3" fmla="*/ 16 h 36"/>
                    <a:gd name="T4" fmla="*/ 2 w 15"/>
                    <a:gd name="T5" fmla="*/ 16 h 36"/>
                    <a:gd name="T6" fmla="*/ 2 w 15"/>
                    <a:gd name="T7" fmla="*/ 16 h 36"/>
                    <a:gd name="T8" fmla="*/ 2 w 15"/>
                    <a:gd name="T9" fmla="*/ 16 h 36"/>
                    <a:gd name="T10" fmla="*/ 3 w 15"/>
                    <a:gd name="T11" fmla="*/ 15 h 36"/>
                    <a:gd name="T12" fmla="*/ 4 w 15"/>
                    <a:gd name="T13" fmla="*/ 14 h 36"/>
                    <a:gd name="T14" fmla="*/ 4 w 15"/>
                    <a:gd name="T15" fmla="*/ 14 h 36"/>
                    <a:gd name="T16" fmla="*/ 6 w 15"/>
                    <a:gd name="T17" fmla="*/ 8 h 36"/>
                    <a:gd name="T18" fmla="*/ 5 w 15"/>
                    <a:gd name="T19" fmla="*/ 13 h 36"/>
                    <a:gd name="T20" fmla="*/ 4 w 15"/>
                    <a:gd name="T21" fmla="*/ 14 h 36"/>
                    <a:gd name="T22" fmla="*/ 5 w 15"/>
                    <a:gd name="T23" fmla="*/ 13 h 36"/>
                    <a:gd name="T24" fmla="*/ 6 w 15"/>
                    <a:gd name="T25" fmla="*/ 8 h 36"/>
                    <a:gd name="T26" fmla="*/ 2 w 15"/>
                    <a:gd name="T27" fmla="*/ 14 h 36"/>
                    <a:gd name="T28" fmla="*/ 2 w 15"/>
                    <a:gd name="T29" fmla="*/ 15 h 36"/>
                    <a:gd name="T30" fmla="*/ 2 w 15"/>
                    <a:gd name="T31" fmla="*/ 15 h 36"/>
                    <a:gd name="T32" fmla="*/ 2 w 15"/>
                    <a:gd name="T33" fmla="*/ 15 h 36"/>
                    <a:gd name="T34" fmla="*/ 2 w 15"/>
                    <a:gd name="T35" fmla="*/ 16 h 36"/>
                    <a:gd name="T36" fmla="*/ 2 w 15"/>
                    <a:gd name="T37" fmla="*/ 15 h 36"/>
                    <a:gd name="T38" fmla="*/ 2 w 15"/>
                    <a:gd name="T39" fmla="*/ 13 h 36"/>
                    <a:gd name="T40" fmla="*/ 2 w 15"/>
                    <a:gd name="T41" fmla="*/ 15 h 36"/>
                    <a:gd name="T42" fmla="*/ 3 w 15"/>
                    <a:gd name="T43" fmla="*/ 11 h 36"/>
                    <a:gd name="T44" fmla="*/ 3 w 15"/>
                    <a:gd name="T45" fmla="*/ 11 h 36"/>
                    <a:gd name="T46" fmla="*/ 3 w 15"/>
                    <a:gd name="T47" fmla="*/ 13 h 36"/>
                    <a:gd name="T48" fmla="*/ 2 w 15"/>
                    <a:gd name="T49" fmla="*/ 10 h 36"/>
                    <a:gd name="T50" fmla="*/ 3 w 15"/>
                    <a:gd name="T51" fmla="*/ 10 h 36"/>
                    <a:gd name="T52" fmla="*/ 3 w 15"/>
                    <a:gd name="T53" fmla="*/ 10 h 36"/>
                    <a:gd name="T54" fmla="*/ 4 w 15"/>
                    <a:gd name="T55" fmla="*/ 6 h 36"/>
                    <a:gd name="T56" fmla="*/ 4 w 15"/>
                    <a:gd name="T57" fmla="*/ 3 h 36"/>
                    <a:gd name="T58" fmla="*/ 4 w 15"/>
                    <a:gd name="T59" fmla="*/ 6 h 36"/>
                    <a:gd name="T60" fmla="*/ 4 w 15"/>
                    <a:gd name="T61" fmla="*/ 6 h 36"/>
                    <a:gd name="T62" fmla="*/ 4 w 15"/>
                    <a:gd name="T63" fmla="*/ 6 h 36"/>
                    <a:gd name="T64" fmla="*/ 4 w 15"/>
                    <a:gd name="T65" fmla="*/ 0 h 36"/>
                    <a:gd name="T66" fmla="*/ 0 w 15"/>
                    <a:gd name="T67" fmla="*/ 17 h 36"/>
                    <a:gd name="T68" fmla="*/ 1 w 15"/>
                    <a:gd name="T69" fmla="*/ 18 h 36"/>
                    <a:gd name="T70" fmla="*/ 2 w 15"/>
                    <a:gd name="T71" fmla="*/ 18 h 36"/>
                    <a:gd name="T72" fmla="*/ 2 w 15"/>
                    <a:gd name="T73" fmla="*/ 17 h 36"/>
                    <a:gd name="T74" fmla="*/ 2 w 15"/>
                    <a:gd name="T75" fmla="*/ 16 h 36"/>
                    <a:gd name="T76" fmla="*/ 3 w 15"/>
                    <a:gd name="T77" fmla="*/ 14 h 36"/>
                    <a:gd name="T78" fmla="*/ 4 w 15"/>
                    <a:gd name="T79" fmla="*/ 9 h 36"/>
                    <a:gd name="T80" fmla="*/ 5 w 15"/>
                    <a:gd name="T81" fmla="*/ 5 h 36"/>
                    <a:gd name="T82" fmla="*/ 5 w 15"/>
                    <a:gd name="T83" fmla="*/ 3 h 36"/>
                    <a:gd name="T84" fmla="*/ 4 w 15"/>
                    <a:gd name="T85" fmla="*/ 1 h 36"/>
                    <a:gd name="T86" fmla="*/ 4 w 15"/>
                    <a:gd name="T87" fmla="*/ 1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 h="36">
                      <a:moveTo>
                        <a:pt x="6" y="33"/>
                      </a:moveTo>
                      <a:cubicBezTo>
                        <a:pt x="6" y="33"/>
                        <a:pt x="6" y="33"/>
                        <a:pt x="6" y="33"/>
                      </a:cubicBezTo>
                      <a:cubicBezTo>
                        <a:pt x="6" y="33"/>
                        <a:pt x="6" y="33"/>
                        <a:pt x="6" y="33"/>
                      </a:cubicBezTo>
                      <a:cubicBezTo>
                        <a:pt x="6" y="33"/>
                        <a:pt x="6" y="33"/>
                        <a:pt x="6" y="33"/>
                      </a:cubicBezTo>
                      <a:moveTo>
                        <a:pt x="6" y="33"/>
                      </a:moveTo>
                      <a:cubicBezTo>
                        <a:pt x="6" y="33"/>
                        <a:pt x="6" y="33"/>
                        <a:pt x="6" y="33"/>
                      </a:cubicBezTo>
                      <a:cubicBezTo>
                        <a:pt x="6" y="33"/>
                        <a:pt x="6" y="33"/>
                        <a:pt x="6" y="33"/>
                      </a:cubicBezTo>
                      <a:moveTo>
                        <a:pt x="6" y="33"/>
                      </a:moveTo>
                      <a:cubicBezTo>
                        <a:pt x="6" y="33"/>
                        <a:pt x="6" y="33"/>
                        <a:pt x="6" y="33"/>
                      </a:cubicBezTo>
                      <a:cubicBezTo>
                        <a:pt x="6" y="33"/>
                        <a:pt x="6" y="33"/>
                        <a:pt x="6" y="33"/>
                      </a:cubicBezTo>
                      <a:moveTo>
                        <a:pt x="9" y="29"/>
                      </a:moveTo>
                      <a:cubicBezTo>
                        <a:pt x="8" y="30"/>
                        <a:pt x="8" y="30"/>
                        <a:pt x="8" y="31"/>
                      </a:cubicBezTo>
                      <a:cubicBezTo>
                        <a:pt x="8" y="30"/>
                        <a:pt x="8" y="30"/>
                        <a:pt x="9" y="29"/>
                      </a:cubicBezTo>
                      <a:moveTo>
                        <a:pt x="9" y="29"/>
                      </a:moveTo>
                      <a:cubicBezTo>
                        <a:pt x="9" y="29"/>
                        <a:pt x="9" y="29"/>
                        <a:pt x="9" y="29"/>
                      </a:cubicBezTo>
                      <a:cubicBezTo>
                        <a:pt x="9" y="29"/>
                        <a:pt x="9" y="29"/>
                        <a:pt x="9" y="29"/>
                      </a:cubicBezTo>
                      <a:moveTo>
                        <a:pt x="15" y="15"/>
                      </a:moveTo>
                      <a:cubicBezTo>
                        <a:pt x="15" y="15"/>
                        <a:pt x="15" y="15"/>
                        <a:pt x="15" y="15"/>
                      </a:cubicBezTo>
                      <a:cubicBezTo>
                        <a:pt x="15" y="16"/>
                        <a:pt x="15" y="18"/>
                        <a:pt x="14" y="18"/>
                      </a:cubicBezTo>
                      <a:cubicBezTo>
                        <a:pt x="12" y="21"/>
                        <a:pt x="12" y="24"/>
                        <a:pt x="11" y="25"/>
                      </a:cubicBezTo>
                      <a:cubicBezTo>
                        <a:pt x="10" y="26"/>
                        <a:pt x="10" y="29"/>
                        <a:pt x="9" y="29"/>
                      </a:cubicBezTo>
                      <a:cubicBezTo>
                        <a:pt x="9" y="29"/>
                        <a:pt x="9" y="29"/>
                        <a:pt x="9" y="29"/>
                      </a:cubicBezTo>
                      <a:cubicBezTo>
                        <a:pt x="9" y="29"/>
                        <a:pt x="9" y="29"/>
                        <a:pt x="9" y="29"/>
                      </a:cubicBezTo>
                      <a:cubicBezTo>
                        <a:pt x="10" y="29"/>
                        <a:pt x="10" y="26"/>
                        <a:pt x="11" y="25"/>
                      </a:cubicBezTo>
                      <a:cubicBezTo>
                        <a:pt x="12" y="24"/>
                        <a:pt x="12" y="21"/>
                        <a:pt x="14" y="18"/>
                      </a:cubicBezTo>
                      <a:cubicBezTo>
                        <a:pt x="15" y="18"/>
                        <a:pt x="15" y="16"/>
                        <a:pt x="15" y="15"/>
                      </a:cubicBezTo>
                      <a:moveTo>
                        <a:pt x="2" y="29"/>
                      </a:moveTo>
                      <a:cubicBezTo>
                        <a:pt x="2" y="29"/>
                        <a:pt x="2" y="29"/>
                        <a:pt x="2" y="29"/>
                      </a:cubicBezTo>
                      <a:cubicBezTo>
                        <a:pt x="2" y="29"/>
                        <a:pt x="2" y="29"/>
                        <a:pt x="2" y="29"/>
                      </a:cubicBezTo>
                      <a:cubicBezTo>
                        <a:pt x="2" y="30"/>
                        <a:pt x="2"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2" y="32"/>
                        <a:pt x="2" y="32"/>
                      </a:cubicBezTo>
                      <a:cubicBezTo>
                        <a:pt x="2" y="32"/>
                        <a:pt x="2" y="30"/>
                        <a:pt x="2" y="29"/>
                      </a:cubicBezTo>
                      <a:moveTo>
                        <a:pt x="5" y="30"/>
                      </a:moveTo>
                      <a:cubicBezTo>
                        <a:pt x="5" y="29"/>
                        <a:pt x="5" y="29"/>
                        <a:pt x="5" y="29"/>
                      </a:cubicBezTo>
                      <a:cubicBezTo>
                        <a:pt x="5" y="29"/>
                        <a:pt x="5" y="27"/>
                        <a:pt x="5" y="26"/>
                      </a:cubicBezTo>
                      <a:cubicBezTo>
                        <a:pt x="5" y="26"/>
                        <a:pt x="5" y="26"/>
                        <a:pt x="5" y="26"/>
                      </a:cubicBezTo>
                      <a:cubicBezTo>
                        <a:pt x="6" y="26"/>
                        <a:pt x="6" y="29"/>
                        <a:pt x="5" y="30"/>
                      </a:cubicBezTo>
                      <a:moveTo>
                        <a:pt x="8" y="25"/>
                      </a:moveTo>
                      <a:cubicBezTo>
                        <a:pt x="7" y="24"/>
                        <a:pt x="7" y="24"/>
                        <a:pt x="8" y="22"/>
                      </a:cubicBezTo>
                      <a:cubicBezTo>
                        <a:pt x="8" y="22"/>
                        <a:pt x="8" y="21"/>
                        <a:pt x="8" y="21"/>
                      </a:cubicBezTo>
                      <a:cubicBezTo>
                        <a:pt x="8" y="21"/>
                        <a:pt x="8" y="22"/>
                        <a:pt x="8" y="22"/>
                      </a:cubicBezTo>
                      <a:cubicBezTo>
                        <a:pt x="8" y="22"/>
                        <a:pt x="7" y="24"/>
                        <a:pt x="8" y="25"/>
                      </a:cubicBezTo>
                      <a:cubicBezTo>
                        <a:pt x="8" y="25"/>
                        <a:pt x="8" y="25"/>
                        <a:pt x="8" y="25"/>
                      </a:cubicBezTo>
                      <a:moveTo>
                        <a:pt x="7" y="20"/>
                      </a:moveTo>
                      <a:cubicBezTo>
                        <a:pt x="6" y="20"/>
                        <a:pt x="6" y="20"/>
                        <a:pt x="6" y="20"/>
                      </a:cubicBezTo>
                      <a:cubicBezTo>
                        <a:pt x="6" y="19"/>
                        <a:pt x="6" y="17"/>
                        <a:pt x="7" y="16"/>
                      </a:cubicBezTo>
                      <a:cubicBezTo>
                        <a:pt x="7" y="17"/>
                        <a:pt x="6" y="20"/>
                        <a:pt x="7" y="20"/>
                      </a:cubicBezTo>
                      <a:cubicBezTo>
                        <a:pt x="7" y="20"/>
                        <a:pt x="7" y="20"/>
                        <a:pt x="7" y="20"/>
                      </a:cubicBezTo>
                      <a:cubicBezTo>
                        <a:pt x="7" y="20"/>
                        <a:pt x="7" y="20"/>
                        <a:pt x="7" y="20"/>
                      </a:cubicBezTo>
                      <a:cubicBezTo>
                        <a:pt x="7" y="20"/>
                        <a:pt x="7" y="20"/>
                        <a:pt x="7" y="20"/>
                      </a:cubicBezTo>
                      <a:moveTo>
                        <a:pt x="9" y="11"/>
                      </a:moveTo>
                      <a:cubicBezTo>
                        <a:pt x="10" y="9"/>
                        <a:pt x="10" y="8"/>
                        <a:pt x="9" y="7"/>
                      </a:cubicBezTo>
                      <a:cubicBezTo>
                        <a:pt x="10" y="7"/>
                        <a:pt x="10" y="6"/>
                        <a:pt x="10" y="6"/>
                      </a:cubicBezTo>
                      <a:cubicBezTo>
                        <a:pt x="10" y="6"/>
                        <a:pt x="10" y="8"/>
                        <a:pt x="10" y="9"/>
                      </a:cubicBezTo>
                      <a:cubicBezTo>
                        <a:pt x="10" y="10"/>
                        <a:pt x="10" y="11"/>
                        <a:pt x="9" y="11"/>
                      </a:cubicBezTo>
                      <a:cubicBezTo>
                        <a:pt x="9" y="11"/>
                        <a:pt x="9" y="11"/>
                        <a:pt x="9" y="11"/>
                      </a:cubicBezTo>
                      <a:cubicBezTo>
                        <a:pt x="9" y="11"/>
                        <a:pt x="9" y="11"/>
                        <a:pt x="9" y="11"/>
                      </a:cubicBezTo>
                      <a:cubicBezTo>
                        <a:pt x="9" y="11"/>
                        <a:pt x="9" y="11"/>
                        <a:pt x="9" y="11"/>
                      </a:cubicBezTo>
                      <a:cubicBezTo>
                        <a:pt x="9" y="11"/>
                        <a:pt x="9" y="11"/>
                        <a:pt x="9" y="11"/>
                      </a:cubicBezTo>
                      <a:moveTo>
                        <a:pt x="10" y="0"/>
                      </a:moveTo>
                      <a:cubicBezTo>
                        <a:pt x="10" y="0"/>
                        <a:pt x="10" y="0"/>
                        <a:pt x="10" y="0"/>
                      </a:cubicBezTo>
                      <a:cubicBezTo>
                        <a:pt x="7" y="12"/>
                        <a:pt x="4" y="24"/>
                        <a:pt x="0" y="36"/>
                      </a:cubicBezTo>
                      <a:cubicBezTo>
                        <a:pt x="0" y="36"/>
                        <a:pt x="0" y="35"/>
                        <a:pt x="0" y="35"/>
                      </a:cubicBezTo>
                      <a:cubicBezTo>
                        <a:pt x="0" y="35"/>
                        <a:pt x="1" y="35"/>
                        <a:pt x="1" y="35"/>
                      </a:cubicBezTo>
                      <a:cubicBezTo>
                        <a:pt x="1" y="35"/>
                        <a:pt x="1" y="35"/>
                        <a:pt x="1" y="36"/>
                      </a:cubicBezTo>
                      <a:cubicBezTo>
                        <a:pt x="1" y="36"/>
                        <a:pt x="1" y="36"/>
                        <a:pt x="1" y="36"/>
                      </a:cubicBezTo>
                      <a:cubicBezTo>
                        <a:pt x="2" y="36"/>
                        <a:pt x="2" y="36"/>
                        <a:pt x="2" y="36"/>
                      </a:cubicBezTo>
                      <a:cubicBezTo>
                        <a:pt x="3" y="35"/>
                        <a:pt x="3" y="35"/>
                        <a:pt x="3" y="35"/>
                      </a:cubicBezTo>
                      <a:cubicBezTo>
                        <a:pt x="3" y="35"/>
                        <a:pt x="4" y="35"/>
                        <a:pt x="4" y="35"/>
                      </a:cubicBezTo>
                      <a:cubicBezTo>
                        <a:pt x="4" y="35"/>
                        <a:pt x="4" y="35"/>
                        <a:pt x="4" y="35"/>
                      </a:cubicBezTo>
                      <a:cubicBezTo>
                        <a:pt x="4" y="35"/>
                        <a:pt x="4" y="35"/>
                        <a:pt x="5" y="34"/>
                      </a:cubicBezTo>
                      <a:cubicBezTo>
                        <a:pt x="5" y="34"/>
                        <a:pt x="5" y="34"/>
                        <a:pt x="5" y="34"/>
                      </a:cubicBezTo>
                      <a:cubicBezTo>
                        <a:pt x="6" y="32"/>
                        <a:pt x="6" y="30"/>
                        <a:pt x="7" y="29"/>
                      </a:cubicBezTo>
                      <a:cubicBezTo>
                        <a:pt x="8" y="28"/>
                        <a:pt x="8" y="26"/>
                        <a:pt x="9" y="24"/>
                      </a:cubicBezTo>
                      <a:cubicBezTo>
                        <a:pt x="10" y="22"/>
                        <a:pt x="10" y="20"/>
                        <a:pt x="10" y="18"/>
                      </a:cubicBezTo>
                      <a:cubicBezTo>
                        <a:pt x="12" y="16"/>
                        <a:pt x="11" y="15"/>
                        <a:pt x="11" y="13"/>
                      </a:cubicBezTo>
                      <a:cubicBezTo>
                        <a:pt x="12" y="10"/>
                        <a:pt x="11" y="10"/>
                        <a:pt x="12" y="9"/>
                      </a:cubicBezTo>
                      <a:cubicBezTo>
                        <a:pt x="12" y="6"/>
                        <a:pt x="11" y="7"/>
                        <a:pt x="11" y="5"/>
                      </a:cubicBezTo>
                      <a:cubicBezTo>
                        <a:pt x="12" y="2"/>
                        <a:pt x="11" y="4"/>
                        <a:pt x="11" y="3"/>
                      </a:cubicBezTo>
                      <a:cubicBezTo>
                        <a:pt x="11" y="2"/>
                        <a:pt x="11" y="1"/>
                        <a:pt x="11" y="1"/>
                      </a:cubicBezTo>
                      <a:cubicBezTo>
                        <a:pt x="11" y="1"/>
                        <a:pt x="10" y="1"/>
                        <a:pt x="10" y="1"/>
                      </a:cubicBezTo>
                      <a:cubicBezTo>
                        <a:pt x="10" y="2"/>
                        <a:pt x="10" y="2"/>
                        <a:pt x="10" y="2"/>
                      </a:cubicBezTo>
                      <a:cubicBezTo>
                        <a:pt x="10" y="2"/>
                        <a:pt x="10" y="1"/>
                        <a:pt x="10" y="1"/>
                      </a:cubicBezTo>
                      <a:cubicBezTo>
                        <a:pt x="10" y="0"/>
                        <a:pt x="10" y="0"/>
                        <a:pt x="10" y="0"/>
                      </a:cubicBezTo>
                    </a:path>
                  </a:pathLst>
                </a:custGeom>
                <a:solidFill>
                  <a:srgbClr val="B8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7" name="Freeform 9898">
                  <a:extLst>
                    <a:ext uri="{FF2B5EF4-FFF2-40B4-BE49-F238E27FC236}">
                      <a16:creationId xmlns:a16="http://schemas.microsoft.com/office/drawing/2014/main" id="{A426AD04-DC1A-5668-C207-4FE00067A7BD}"/>
                    </a:ext>
                  </a:extLst>
                </p:cNvPr>
                <p:cNvSpPr>
                  <a:spLocks/>
                </p:cNvSpPr>
                <p:nvPr/>
              </p:nvSpPr>
              <p:spPr bwMode="auto">
                <a:xfrm>
                  <a:off x="4289" y="2454"/>
                  <a:ext cx="5" cy="5"/>
                </a:xfrm>
                <a:custGeom>
                  <a:avLst/>
                  <a:gdLst>
                    <a:gd name="T0" fmla="*/ 3 w 6"/>
                    <a:gd name="T1" fmla="*/ 0 h 6"/>
                    <a:gd name="T2" fmla="*/ 3 w 6"/>
                    <a:gd name="T3" fmla="*/ 1 h 6"/>
                    <a:gd name="T4" fmla="*/ 3 w 6"/>
                    <a:gd name="T5" fmla="*/ 2 h 6"/>
                    <a:gd name="T6" fmla="*/ 3 w 6"/>
                    <a:gd name="T7" fmla="*/ 2 h 6"/>
                    <a:gd name="T8" fmla="*/ 3 w 6"/>
                    <a:gd name="T9" fmla="*/ 2 h 6"/>
                    <a:gd name="T10" fmla="*/ 1 w 6"/>
                    <a:gd name="T11" fmla="*/ 3 h 6"/>
                    <a:gd name="T12" fmla="*/ 1 w 6"/>
                    <a:gd name="T13" fmla="*/ 3 h 6"/>
                    <a:gd name="T14" fmla="*/ 1 w 6"/>
                    <a:gd name="T15" fmla="*/ 3 h 6"/>
                    <a:gd name="T16" fmla="*/ 0 w 6"/>
                    <a:gd name="T17" fmla="*/ 3 h 6"/>
                    <a:gd name="T18" fmla="*/ 0 w 6"/>
                    <a:gd name="T19" fmla="*/ 3 h 6"/>
                    <a:gd name="T20" fmla="*/ 0 w 6"/>
                    <a:gd name="T21" fmla="*/ 3 h 6"/>
                    <a:gd name="T22" fmla="*/ 1 w 6"/>
                    <a:gd name="T23" fmla="*/ 3 h 6"/>
                    <a:gd name="T24" fmla="*/ 1 w 6"/>
                    <a:gd name="T25" fmla="*/ 3 h 6"/>
                    <a:gd name="T26" fmla="*/ 2 w 6"/>
                    <a:gd name="T27" fmla="*/ 3 h 6"/>
                    <a:gd name="T28" fmla="*/ 3 w 6"/>
                    <a:gd name="T29" fmla="*/ 3 h 6"/>
                    <a:gd name="T30" fmla="*/ 3 w 6"/>
                    <a:gd name="T31" fmla="*/ 3 h 6"/>
                    <a:gd name="T32" fmla="*/ 3 w 6"/>
                    <a:gd name="T33" fmla="*/ 3 h 6"/>
                    <a:gd name="T34" fmla="*/ 3 w 6"/>
                    <a:gd name="T35" fmla="*/ 3 h 6"/>
                    <a:gd name="T36" fmla="*/ 3 w 6"/>
                    <a:gd name="T37" fmla="*/ 3 h 6"/>
                    <a:gd name="T38" fmla="*/ 3 w 6"/>
                    <a:gd name="T39" fmla="*/ 0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 h="6">
                      <a:moveTo>
                        <a:pt x="6" y="0"/>
                      </a:moveTo>
                      <a:cubicBezTo>
                        <a:pt x="6" y="0"/>
                        <a:pt x="5" y="0"/>
                        <a:pt x="5" y="1"/>
                      </a:cubicBezTo>
                      <a:cubicBezTo>
                        <a:pt x="4" y="2"/>
                        <a:pt x="4" y="2"/>
                        <a:pt x="4" y="2"/>
                      </a:cubicBezTo>
                      <a:cubicBezTo>
                        <a:pt x="4" y="2"/>
                        <a:pt x="4" y="2"/>
                        <a:pt x="4" y="2"/>
                      </a:cubicBezTo>
                      <a:cubicBezTo>
                        <a:pt x="4" y="2"/>
                        <a:pt x="4" y="2"/>
                        <a:pt x="3" y="2"/>
                      </a:cubicBezTo>
                      <a:cubicBezTo>
                        <a:pt x="3" y="2"/>
                        <a:pt x="2" y="5"/>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2" y="5"/>
                      </a:cubicBezTo>
                      <a:cubicBezTo>
                        <a:pt x="2" y="5"/>
                        <a:pt x="3" y="4"/>
                        <a:pt x="3" y="4"/>
                      </a:cubicBezTo>
                      <a:cubicBezTo>
                        <a:pt x="3" y="4"/>
                        <a:pt x="3" y="5"/>
                        <a:pt x="3" y="5"/>
                      </a:cubicBezTo>
                      <a:cubicBezTo>
                        <a:pt x="3" y="5"/>
                        <a:pt x="4" y="5"/>
                        <a:pt x="4" y="5"/>
                      </a:cubicBezTo>
                      <a:cubicBezTo>
                        <a:pt x="4" y="5"/>
                        <a:pt x="4" y="5"/>
                        <a:pt x="4" y="5"/>
                      </a:cubicBezTo>
                      <a:cubicBezTo>
                        <a:pt x="4" y="5"/>
                        <a:pt x="4" y="5"/>
                        <a:pt x="5" y="5"/>
                      </a:cubicBezTo>
                      <a:cubicBezTo>
                        <a:pt x="5" y="3"/>
                        <a:pt x="5" y="1"/>
                        <a:pt x="6" y="0"/>
                      </a:cubicBezTo>
                    </a:path>
                  </a:pathLst>
                </a:custGeom>
                <a:solidFill>
                  <a:srgbClr val="B7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8" name="Freeform 9899">
                  <a:extLst>
                    <a:ext uri="{FF2B5EF4-FFF2-40B4-BE49-F238E27FC236}">
                      <a16:creationId xmlns:a16="http://schemas.microsoft.com/office/drawing/2014/main" id="{02D47C29-4246-D86B-C624-73F182660501}"/>
                    </a:ext>
                  </a:extLst>
                </p:cNvPr>
                <p:cNvSpPr>
                  <a:spLocks/>
                </p:cNvSpPr>
                <p:nvPr/>
              </p:nvSpPr>
              <p:spPr bwMode="auto">
                <a:xfrm>
                  <a:off x="4289" y="2452"/>
                  <a:ext cx="11" cy="34"/>
                </a:xfrm>
                <a:custGeom>
                  <a:avLst/>
                  <a:gdLst>
                    <a:gd name="T0" fmla="*/ 5 w 13"/>
                    <a:gd name="T1" fmla="*/ 0 h 41"/>
                    <a:gd name="T2" fmla="*/ 3 w 13"/>
                    <a:gd name="T3" fmla="*/ 1 h 41"/>
                    <a:gd name="T4" fmla="*/ 3 w 13"/>
                    <a:gd name="T5" fmla="*/ 2 h 41"/>
                    <a:gd name="T6" fmla="*/ 3 w 13"/>
                    <a:gd name="T7" fmla="*/ 2 h 41"/>
                    <a:gd name="T8" fmla="*/ 3 w 13"/>
                    <a:gd name="T9" fmla="*/ 2 h 41"/>
                    <a:gd name="T10" fmla="*/ 3 w 13"/>
                    <a:gd name="T11" fmla="*/ 2 h 41"/>
                    <a:gd name="T12" fmla="*/ 3 w 13"/>
                    <a:gd name="T13" fmla="*/ 3 h 41"/>
                    <a:gd name="T14" fmla="*/ 3 w 13"/>
                    <a:gd name="T15" fmla="*/ 3 h 41"/>
                    <a:gd name="T16" fmla="*/ 3 w 13"/>
                    <a:gd name="T17" fmla="*/ 4 h 41"/>
                    <a:gd name="T18" fmla="*/ 3 w 13"/>
                    <a:gd name="T19" fmla="*/ 4 h 41"/>
                    <a:gd name="T20" fmla="*/ 3 w 13"/>
                    <a:gd name="T21" fmla="*/ 4 h 41"/>
                    <a:gd name="T22" fmla="*/ 3 w 13"/>
                    <a:gd name="T23" fmla="*/ 4 h 41"/>
                    <a:gd name="T24" fmla="*/ 3 w 13"/>
                    <a:gd name="T25" fmla="*/ 5 h 41"/>
                    <a:gd name="T26" fmla="*/ 3 w 13"/>
                    <a:gd name="T27" fmla="*/ 6 h 41"/>
                    <a:gd name="T28" fmla="*/ 3 w 13"/>
                    <a:gd name="T29" fmla="*/ 7 h 41"/>
                    <a:gd name="T30" fmla="*/ 3 w 13"/>
                    <a:gd name="T31" fmla="*/ 10 h 41"/>
                    <a:gd name="T32" fmla="*/ 3 w 13"/>
                    <a:gd name="T33" fmla="*/ 12 h 41"/>
                    <a:gd name="T34" fmla="*/ 3 w 13"/>
                    <a:gd name="T35" fmla="*/ 15 h 41"/>
                    <a:gd name="T36" fmla="*/ 2 w 13"/>
                    <a:gd name="T37" fmla="*/ 17 h 41"/>
                    <a:gd name="T38" fmla="*/ 0 w 13"/>
                    <a:gd name="T39" fmla="*/ 19 h 41"/>
                    <a:gd name="T40" fmla="*/ 0 w 13"/>
                    <a:gd name="T41" fmla="*/ 19 h 41"/>
                    <a:gd name="T42" fmla="*/ 1 w 13"/>
                    <a:gd name="T43" fmla="*/ 18 h 41"/>
                    <a:gd name="T44" fmla="*/ 1 w 13"/>
                    <a:gd name="T45" fmla="*/ 18 h 41"/>
                    <a:gd name="T46" fmla="*/ 1 w 13"/>
                    <a:gd name="T47" fmla="*/ 18 h 41"/>
                    <a:gd name="T48" fmla="*/ 1 w 13"/>
                    <a:gd name="T49" fmla="*/ 18 h 41"/>
                    <a:gd name="T50" fmla="*/ 1 w 13"/>
                    <a:gd name="T51" fmla="*/ 18 h 41"/>
                    <a:gd name="T52" fmla="*/ 1 w 13"/>
                    <a:gd name="T53" fmla="*/ 18 h 41"/>
                    <a:gd name="T54" fmla="*/ 1 w 13"/>
                    <a:gd name="T55" fmla="*/ 18 h 41"/>
                    <a:gd name="T56" fmla="*/ 1 w 13"/>
                    <a:gd name="T57" fmla="*/ 18 h 41"/>
                    <a:gd name="T58" fmla="*/ 1 w 13"/>
                    <a:gd name="T59" fmla="*/ 18 h 41"/>
                    <a:gd name="T60" fmla="*/ 3 w 13"/>
                    <a:gd name="T61" fmla="*/ 18 h 41"/>
                    <a:gd name="T62" fmla="*/ 3 w 13"/>
                    <a:gd name="T63" fmla="*/ 17 h 41"/>
                    <a:gd name="T64" fmla="*/ 3 w 13"/>
                    <a:gd name="T65" fmla="*/ 17 h 41"/>
                    <a:gd name="T66" fmla="*/ 3 w 13"/>
                    <a:gd name="T67" fmla="*/ 17 h 41"/>
                    <a:gd name="T68" fmla="*/ 3 w 13"/>
                    <a:gd name="T69" fmla="*/ 17 h 41"/>
                    <a:gd name="T70" fmla="*/ 3 w 13"/>
                    <a:gd name="T71" fmla="*/ 17 h 41"/>
                    <a:gd name="T72" fmla="*/ 3 w 13"/>
                    <a:gd name="T73" fmla="*/ 15 h 41"/>
                    <a:gd name="T74" fmla="*/ 5 w 13"/>
                    <a:gd name="T75" fmla="*/ 12 h 41"/>
                    <a:gd name="T76" fmla="*/ 5 w 13"/>
                    <a:gd name="T77" fmla="*/ 10 h 41"/>
                    <a:gd name="T78" fmla="*/ 5 w 13"/>
                    <a:gd name="T79" fmla="*/ 10 h 41"/>
                    <a:gd name="T80" fmla="*/ 6 w 13"/>
                    <a:gd name="T81" fmla="*/ 9 h 41"/>
                    <a:gd name="T82" fmla="*/ 6 w 13"/>
                    <a:gd name="T83" fmla="*/ 7 h 41"/>
                    <a:gd name="T84" fmla="*/ 6 w 13"/>
                    <a:gd name="T85" fmla="*/ 4 h 41"/>
                    <a:gd name="T86" fmla="*/ 6 w 13"/>
                    <a:gd name="T87" fmla="*/ 2 h 41"/>
                    <a:gd name="T88" fmla="*/ 6 w 13"/>
                    <a:gd name="T89" fmla="*/ 2 h 41"/>
                    <a:gd name="T90" fmla="*/ 6 w 13"/>
                    <a:gd name="T91" fmla="*/ 2 h 41"/>
                    <a:gd name="T92" fmla="*/ 6 w 13"/>
                    <a:gd name="T93" fmla="*/ 2 h 41"/>
                    <a:gd name="T94" fmla="*/ 6 w 13"/>
                    <a:gd name="T95" fmla="*/ 2 h 41"/>
                    <a:gd name="T96" fmla="*/ 5 w 13"/>
                    <a:gd name="T97" fmla="*/ 2 h 41"/>
                    <a:gd name="T98" fmla="*/ 5 w 13"/>
                    <a:gd name="T99" fmla="*/ 0 h 41"/>
                    <a:gd name="T100" fmla="*/ 5 w 13"/>
                    <a:gd name="T101" fmla="*/ 1 h 41"/>
                    <a:gd name="T102" fmla="*/ 5 w 13"/>
                    <a:gd name="T103" fmla="*/ 1 h 41"/>
                    <a:gd name="T104" fmla="*/ 5 w 13"/>
                    <a:gd name="T105" fmla="*/ 1 h 41"/>
                    <a:gd name="T106" fmla="*/ 5 w 13"/>
                    <a:gd name="T107" fmla="*/ 0 h 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 h="41">
                      <a:moveTo>
                        <a:pt x="9" y="0"/>
                      </a:moveTo>
                      <a:cubicBezTo>
                        <a:pt x="8" y="0"/>
                        <a:pt x="8" y="1"/>
                        <a:pt x="7" y="1"/>
                      </a:cubicBezTo>
                      <a:cubicBezTo>
                        <a:pt x="7" y="2"/>
                        <a:pt x="7" y="2"/>
                        <a:pt x="6" y="2"/>
                      </a:cubicBezTo>
                      <a:cubicBezTo>
                        <a:pt x="6" y="2"/>
                        <a:pt x="6" y="2"/>
                        <a:pt x="6" y="2"/>
                      </a:cubicBezTo>
                      <a:cubicBezTo>
                        <a:pt x="6" y="2"/>
                        <a:pt x="6" y="2"/>
                        <a:pt x="6" y="2"/>
                      </a:cubicBezTo>
                      <a:cubicBezTo>
                        <a:pt x="6" y="2"/>
                        <a:pt x="6" y="2"/>
                        <a:pt x="6" y="2"/>
                      </a:cubicBezTo>
                      <a:cubicBezTo>
                        <a:pt x="5" y="3"/>
                        <a:pt x="5" y="5"/>
                        <a:pt x="5" y="7"/>
                      </a:cubicBezTo>
                      <a:cubicBezTo>
                        <a:pt x="5" y="7"/>
                        <a:pt x="5" y="7"/>
                        <a:pt x="5" y="7"/>
                      </a:cubicBezTo>
                      <a:cubicBezTo>
                        <a:pt x="5" y="7"/>
                        <a:pt x="5" y="7"/>
                        <a:pt x="5" y="8"/>
                      </a:cubicBezTo>
                      <a:cubicBezTo>
                        <a:pt x="5" y="8"/>
                        <a:pt x="5" y="9"/>
                        <a:pt x="5" y="9"/>
                      </a:cubicBezTo>
                      <a:cubicBezTo>
                        <a:pt x="5" y="9"/>
                        <a:pt x="5" y="9"/>
                        <a:pt x="5" y="8"/>
                      </a:cubicBezTo>
                      <a:cubicBezTo>
                        <a:pt x="5" y="8"/>
                        <a:pt x="6" y="8"/>
                        <a:pt x="6" y="8"/>
                      </a:cubicBezTo>
                      <a:cubicBezTo>
                        <a:pt x="6" y="8"/>
                        <a:pt x="6" y="9"/>
                        <a:pt x="6" y="10"/>
                      </a:cubicBezTo>
                      <a:cubicBezTo>
                        <a:pt x="6" y="11"/>
                        <a:pt x="7" y="9"/>
                        <a:pt x="6" y="12"/>
                      </a:cubicBezTo>
                      <a:cubicBezTo>
                        <a:pt x="6" y="14"/>
                        <a:pt x="7" y="13"/>
                        <a:pt x="7" y="16"/>
                      </a:cubicBezTo>
                      <a:cubicBezTo>
                        <a:pt x="6" y="17"/>
                        <a:pt x="7" y="17"/>
                        <a:pt x="6" y="20"/>
                      </a:cubicBezTo>
                      <a:cubicBezTo>
                        <a:pt x="6" y="22"/>
                        <a:pt x="7" y="23"/>
                        <a:pt x="5" y="25"/>
                      </a:cubicBezTo>
                      <a:cubicBezTo>
                        <a:pt x="5" y="27"/>
                        <a:pt x="5" y="29"/>
                        <a:pt x="4" y="31"/>
                      </a:cubicBezTo>
                      <a:cubicBezTo>
                        <a:pt x="3" y="33"/>
                        <a:pt x="3" y="35"/>
                        <a:pt x="2" y="36"/>
                      </a:cubicBezTo>
                      <a:cubicBezTo>
                        <a:pt x="1" y="37"/>
                        <a:pt x="1" y="39"/>
                        <a:pt x="0" y="41"/>
                      </a:cubicBezTo>
                      <a:cubicBezTo>
                        <a:pt x="0" y="41"/>
                        <a:pt x="0" y="41"/>
                        <a:pt x="0" y="41"/>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39"/>
                        <a:pt x="3" y="38"/>
                      </a:cubicBezTo>
                      <a:cubicBezTo>
                        <a:pt x="3" y="37"/>
                        <a:pt x="3" y="37"/>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3"/>
                        <a:pt x="6" y="32"/>
                      </a:cubicBezTo>
                      <a:cubicBezTo>
                        <a:pt x="7" y="31"/>
                        <a:pt x="7" y="28"/>
                        <a:pt x="9" y="25"/>
                      </a:cubicBezTo>
                      <a:cubicBezTo>
                        <a:pt x="10" y="25"/>
                        <a:pt x="10" y="23"/>
                        <a:pt x="10" y="22"/>
                      </a:cubicBezTo>
                      <a:cubicBezTo>
                        <a:pt x="10" y="22"/>
                        <a:pt x="10" y="22"/>
                        <a:pt x="10" y="22"/>
                      </a:cubicBezTo>
                      <a:cubicBezTo>
                        <a:pt x="10" y="21"/>
                        <a:pt x="10" y="20"/>
                        <a:pt x="11" y="19"/>
                      </a:cubicBezTo>
                      <a:cubicBezTo>
                        <a:pt x="12" y="17"/>
                        <a:pt x="11" y="15"/>
                        <a:pt x="12" y="14"/>
                      </a:cubicBezTo>
                      <a:cubicBezTo>
                        <a:pt x="13" y="11"/>
                        <a:pt x="12" y="11"/>
                        <a:pt x="12" y="9"/>
                      </a:cubicBezTo>
                      <a:cubicBezTo>
                        <a:pt x="13" y="7"/>
                        <a:pt x="11" y="7"/>
                        <a:pt x="12" y="6"/>
                      </a:cubicBezTo>
                      <a:cubicBezTo>
                        <a:pt x="13" y="3"/>
                        <a:pt x="11" y="5"/>
                        <a:pt x="11" y="3"/>
                      </a:cubicBezTo>
                      <a:cubicBezTo>
                        <a:pt x="12" y="2"/>
                        <a:pt x="11" y="2"/>
                        <a:pt x="11" y="2"/>
                      </a:cubicBezTo>
                      <a:cubicBezTo>
                        <a:pt x="11" y="2"/>
                        <a:pt x="11" y="2"/>
                        <a:pt x="11" y="2"/>
                      </a:cubicBezTo>
                      <a:cubicBezTo>
                        <a:pt x="11" y="2"/>
                        <a:pt x="11" y="2"/>
                        <a:pt x="11" y="2"/>
                      </a:cubicBezTo>
                      <a:cubicBezTo>
                        <a:pt x="10" y="2"/>
                        <a:pt x="10" y="2"/>
                        <a:pt x="10" y="2"/>
                      </a:cubicBezTo>
                      <a:cubicBezTo>
                        <a:pt x="11" y="1"/>
                        <a:pt x="11" y="0"/>
                        <a:pt x="10" y="0"/>
                      </a:cubicBezTo>
                      <a:cubicBezTo>
                        <a:pt x="10" y="0"/>
                        <a:pt x="10" y="0"/>
                        <a:pt x="10" y="1"/>
                      </a:cubicBezTo>
                      <a:cubicBezTo>
                        <a:pt x="10" y="1"/>
                        <a:pt x="9" y="1"/>
                        <a:pt x="9" y="1"/>
                      </a:cubicBezTo>
                      <a:cubicBezTo>
                        <a:pt x="9" y="1"/>
                        <a:pt x="9" y="1"/>
                        <a:pt x="9" y="1"/>
                      </a:cubicBezTo>
                      <a:cubicBezTo>
                        <a:pt x="9" y="0"/>
                        <a:pt x="9" y="0"/>
                        <a:pt x="9" y="0"/>
                      </a:cubicBezTo>
                    </a:path>
                  </a:pathLst>
                </a:custGeom>
                <a:solidFill>
                  <a:srgbClr val="A5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19" name="Freeform 9900">
                  <a:extLst>
                    <a:ext uri="{FF2B5EF4-FFF2-40B4-BE49-F238E27FC236}">
                      <a16:creationId xmlns:a16="http://schemas.microsoft.com/office/drawing/2014/main" id="{9C56C32F-B2E4-A1A6-ED28-A566EDF6445A}"/>
                    </a:ext>
                  </a:extLst>
                </p:cNvPr>
                <p:cNvSpPr>
                  <a:spLocks/>
                </p:cNvSpPr>
                <p:nvPr/>
              </p:nvSpPr>
              <p:spPr bwMode="auto">
                <a:xfrm>
                  <a:off x="4289" y="2450"/>
                  <a:ext cx="6" cy="9"/>
                </a:xfrm>
                <a:custGeom>
                  <a:avLst/>
                  <a:gdLst>
                    <a:gd name="T0" fmla="*/ 3 w 7"/>
                    <a:gd name="T1" fmla="*/ 0 h 11"/>
                    <a:gd name="T2" fmla="*/ 3 w 7"/>
                    <a:gd name="T3" fmla="*/ 2 h 11"/>
                    <a:gd name="T4" fmla="*/ 3 w 7"/>
                    <a:gd name="T5" fmla="*/ 2 h 11"/>
                    <a:gd name="T6" fmla="*/ 3 w 7"/>
                    <a:gd name="T7" fmla="*/ 2 h 11"/>
                    <a:gd name="T8" fmla="*/ 3 w 7"/>
                    <a:gd name="T9" fmla="*/ 2 h 11"/>
                    <a:gd name="T10" fmla="*/ 3 w 7"/>
                    <a:gd name="T11" fmla="*/ 2 h 11"/>
                    <a:gd name="T12" fmla="*/ 3 w 7"/>
                    <a:gd name="T13" fmla="*/ 2 h 11"/>
                    <a:gd name="T14" fmla="*/ 3 w 7"/>
                    <a:gd name="T15" fmla="*/ 2 h 11"/>
                    <a:gd name="T16" fmla="*/ 3 w 7"/>
                    <a:gd name="T17" fmla="*/ 2 h 11"/>
                    <a:gd name="T18" fmla="*/ 3 w 7"/>
                    <a:gd name="T19" fmla="*/ 2 h 11"/>
                    <a:gd name="T20" fmla="*/ 3 w 7"/>
                    <a:gd name="T21" fmla="*/ 2 h 11"/>
                    <a:gd name="T22" fmla="*/ 3 w 7"/>
                    <a:gd name="T23" fmla="*/ 2 h 11"/>
                    <a:gd name="T24" fmla="*/ 3 w 7"/>
                    <a:gd name="T25" fmla="*/ 2 h 11"/>
                    <a:gd name="T26" fmla="*/ 3 w 7"/>
                    <a:gd name="T27" fmla="*/ 2 h 11"/>
                    <a:gd name="T28" fmla="*/ 3 w 7"/>
                    <a:gd name="T29" fmla="*/ 2 h 11"/>
                    <a:gd name="T30" fmla="*/ 3 w 7"/>
                    <a:gd name="T31" fmla="*/ 2 h 11"/>
                    <a:gd name="T32" fmla="*/ 3 w 7"/>
                    <a:gd name="T33" fmla="*/ 2 h 11"/>
                    <a:gd name="T34" fmla="*/ 3 w 7"/>
                    <a:gd name="T35" fmla="*/ 2 h 11"/>
                    <a:gd name="T36" fmla="*/ 3 w 7"/>
                    <a:gd name="T37" fmla="*/ 2 h 11"/>
                    <a:gd name="T38" fmla="*/ 3 w 7"/>
                    <a:gd name="T39" fmla="*/ 2 h 11"/>
                    <a:gd name="T40" fmla="*/ 3 w 7"/>
                    <a:gd name="T41" fmla="*/ 2 h 11"/>
                    <a:gd name="T42" fmla="*/ 3 w 7"/>
                    <a:gd name="T43" fmla="*/ 2 h 11"/>
                    <a:gd name="T44" fmla="*/ 3 w 7"/>
                    <a:gd name="T45" fmla="*/ 2 h 11"/>
                    <a:gd name="T46" fmla="*/ 3 w 7"/>
                    <a:gd name="T47" fmla="*/ 2 h 11"/>
                    <a:gd name="T48" fmla="*/ 3 w 7"/>
                    <a:gd name="T49" fmla="*/ 2 h 11"/>
                    <a:gd name="T50" fmla="*/ 3 w 7"/>
                    <a:gd name="T51" fmla="*/ 2 h 11"/>
                    <a:gd name="T52" fmla="*/ 3 w 7"/>
                    <a:gd name="T53" fmla="*/ 2 h 11"/>
                    <a:gd name="T54" fmla="*/ 3 w 7"/>
                    <a:gd name="T55" fmla="*/ 2 h 11"/>
                    <a:gd name="T56" fmla="*/ 3 w 7"/>
                    <a:gd name="T57" fmla="*/ 2 h 11"/>
                    <a:gd name="T58" fmla="*/ 3 w 7"/>
                    <a:gd name="T59" fmla="*/ 2 h 11"/>
                    <a:gd name="T60" fmla="*/ 3 w 7"/>
                    <a:gd name="T61" fmla="*/ 2 h 11"/>
                    <a:gd name="T62" fmla="*/ 3 w 7"/>
                    <a:gd name="T63" fmla="*/ 2 h 11"/>
                    <a:gd name="T64" fmla="*/ 3 w 7"/>
                    <a:gd name="T65" fmla="*/ 2 h 11"/>
                    <a:gd name="T66" fmla="*/ 3 w 7"/>
                    <a:gd name="T67" fmla="*/ 2 h 11"/>
                    <a:gd name="T68" fmla="*/ 3 w 7"/>
                    <a:gd name="T69" fmla="*/ 2 h 11"/>
                    <a:gd name="T70" fmla="*/ 3 w 7"/>
                    <a:gd name="T71" fmla="*/ 2 h 11"/>
                    <a:gd name="T72" fmla="*/ 2 w 7"/>
                    <a:gd name="T73" fmla="*/ 3 h 11"/>
                    <a:gd name="T74" fmla="*/ 2 w 7"/>
                    <a:gd name="T75" fmla="*/ 3 h 11"/>
                    <a:gd name="T76" fmla="*/ 2 w 7"/>
                    <a:gd name="T77" fmla="*/ 3 h 11"/>
                    <a:gd name="T78" fmla="*/ 2 w 7"/>
                    <a:gd name="T79" fmla="*/ 3 h 11"/>
                    <a:gd name="T80" fmla="*/ 2 w 7"/>
                    <a:gd name="T81" fmla="*/ 3 h 11"/>
                    <a:gd name="T82" fmla="*/ 2 w 7"/>
                    <a:gd name="T83" fmla="*/ 3 h 11"/>
                    <a:gd name="T84" fmla="*/ 2 w 7"/>
                    <a:gd name="T85" fmla="*/ 3 h 11"/>
                    <a:gd name="T86" fmla="*/ 2 w 7"/>
                    <a:gd name="T87" fmla="*/ 3 h 11"/>
                    <a:gd name="T88" fmla="*/ 2 w 7"/>
                    <a:gd name="T89" fmla="*/ 3 h 11"/>
                    <a:gd name="T90" fmla="*/ 2 w 7"/>
                    <a:gd name="T91" fmla="*/ 3 h 11"/>
                    <a:gd name="T92" fmla="*/ 2 w 7"/>
                    <a:gd name="T93" fmla="*/ 3 h 11"/>
                    <a:gd name="T94" fmla="*/ 2 w 7"/>
                    <a:gd name="T95" fmla="*/ 3 h 11"/>
                    <a:gd name="T96" fmla="*/ 0 w 7"/>
                    <a:gd name="T97" fmla="*/ 5 h 11"/>
                    <a:gd name="T98" fmla="*/ 0 w 7"/>
                    <a:gd name="T99" fmla="*/ 5 h 11"/>
                    <a:gd name="T100" fmla="*/ 1 w 7"/>
                    <a:gd name="T101" fmla="*/ 5 h 11"/>
                    <a:gd name="T102" fmla="*/ 1 w 7"/>
                    <a:gd name="T103" fmla="*/ 5 h 11"/>
                    <a:gd name="T104" fmla="*/ 1 w 7"/>
                    <a:gd name="T105" fmla="*/ 5 h 11"/>
                    <a:gd name="T106" fmla="*/ 3 w 7"/>
                    <a:gd name="T107" fmla="*/ 3 h 11"/>
                    <a:gd name="T108" fmla="*/ 3 w 7"/>
                    <a:gd name="T109" fmla="*/ 3 h 11"/>
                    <a:gd name="T110" fmla="*/ 3 w 7"/>
                    <a:gd name="T111" fmla="*/ 3 h 11"/>
                    <a:gd name="T112" fmla="*/ 3 w 7"/>
                    <a:gd name="T113" fmla="*/ 2 h 11"/>
                    <a:gd name="T114" fmla="*/ 3 w 7"/>
                    <a:gd name="T115" fmla="*/ 2 h 11"/>
                    <a:gd name="T116" fmla="*/ 3 w 7"/>
                    <a:gd name="T117" fmla="*/ 0 h 1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 h="11">
                      <a:moveTo>
                        <a:pt x="7" y="0"/>
                      </a:moveTo>
                      <a:cubicBezTo>
                        <a:pt x="7" y="1"/>
                        <a:pt x="6" y="1"/>
                        <a:pt x="6" y="2"/>
                      </a:cubicBezTo>
                      <a:cubicBezTo>
                        <a:pt x="6" y="2"/>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10"/>
                        <a:pt x="0" y="11"/>
                      </a:cubicBezTo>
                      <a:cubicBezTo>
                        <a:pt x="0" y="11"/>
                        <a:pt x="0" y="11"/>
                        <a:pt x="0" y="11"/>
                      </a:cubicBezTo>
                      <a:cubicBezTo>
                        <a:pt x="1" y="11"/>
                        <a:pt x="1" y="11"/>
                        <a:pt x="1" y="11"/>
                      </a:cubicBezTo>
                      <a:cubicBezTo>
                        <a:pt x="1" y="11"/>
                        <a:pt x="1" y="11"/>
                        <a:pt x="1" y="11"/>
                      </a:cubicBezTo>
                      <a:cubicBezTo>
                        <a:pt x="1" y="11"/>
                        <a:pt x="1" y="11"/>
                        <a:pt x="1" y="11"/>
                      </a:cubicBezTo>
                      <a:cubicBezTo>
                        <a:pt x="2" y="10"/>
                        <a:pt x="3" y="7"/>
                        <a:pt x="3" y="7"/>
                      </a:cubicBezTo>
                      <a:cubicBezTo>
                        <a:pt x="4" y="7"/>
                        <a:pt x="4" y="7"/>
                        <a:pt x="4" y="7"/>
                      </a:cubicBezTo>
                      <a:cubicBezTo>
                        <a:pt x="4" y="7"/>
                        <a:pt x="4" y="7"/>
                        <a:pt x="4" y="7"/>
                      </a:cubicBezTo>
                      <a:cubicBezTo>
                        <a:pt x="4" y="7"/>
                        <a:pt x="4" y="7"/>
                        <a:pt x="5" y="6"/>
                      </a:cubicBezTo>
                      <a:cubicBezTo>
                        <a:pt x="5" y="5"/>
                        <a:pt x="6" y="5"/>
                        <a:pt x="6" y="5"/>
                      </a:cubicBezTo>
                      <a:cubicBezTo>
                        <a:pt x="6" y="3"/>
                        <a:pt x="6" y="2"/>
                        <a:pt x="7" y="0"/>
                      </a:cubicBezTo>
                    </a:path>
                  </a:pathLst>
                </a:custGeom>
                <a:solidFill>
                  <a:srgbClr val="A87A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0" name="Freeform 9901">
                  <a:extLst>
                    <a:ext uri="{FF2B5EF4-FFF2-40B4-BE49-F238E27FC236}">
                      <a16:creationId xmlns:a16="http://schemas.microsoft.com/office/drawing/2014/main" id="{C51A4AD5-D782-2427-E8D7-F1FB22ED4BBC}"/>
                    </a:ext>
                  </a:extLst>
                </p:cNvPr>
                <p:cNvSpPr>
                  <a:spLocks/>
                </p:cNvSpPr>
                <p:nvPr/>
              </p:nvSpPr>
              <p:spPr bwMode="auto">
                <a:xfrm>
                  <a:off x="4294" y="2449"/>
                  <a:ext cx="6" cy="22"/>
                </a:xfrm>
                <a:custGeom>
                  <a:avLst/>
                  <a:gdLst>
                    <a:gd name="T0" fmla="*/ 2 w 8"/>
                    <a:gd name="T1" fmla="*/ 0 h 26"/>
                    <a:gd name="T2" fmla="*/ 2 w 8"/>
                    <a:gd name="T3" fmla="*/ 0 h 26"/>
                    <a:gd name="T4" fmla="*/ 2 w 8"/>
                    <a:gd name="T5" fmla="*/ 0 h 26"/>
                    <a:gd name="T6" fmla="*/ 2 w 8"/>
                    <a:gd name="T7" fmla="*/ 0 h 26"/>
                    <a:gd name="T8" fmla="*/ 2 w 8"/>
                    <a:gd name="T9" fmla="*/ 1 h 26"/>
                    <a:gd name="T10" fmla="*/ 2 w 8"/>
                    <a:gd name="T11" fmla="*/ 1 h 26"/>
                    <a:gd name="T12" fmla="*/ 2 w 8"/>
                    <a:gd name="T13" fmla="*/ 1 h 26"/>
                    <a:gd name="T14" fmla="*/ 2 w 8"/>
                    <a:gd name="T15" fmla="*/ 1 h 26"/>
                    <a:gd name="T16" fmla="*/ 2 w 8"/>
                    <a:gd name="T17" fmla="*/ 1 h 26"/>
                    <a:gd name="T18" fmla="*/ 2 w 8"/>
                    <a:gd name="T19" fmla="*/ 2 h 26"/>
                    <a:gd name="T20" fmla="*/ 2 w 8"/>
                    <a:gd name="T21" fmla="*/ 2 h 26"/>
                    <a:gd name="T22" fmla="*/ 2 w 8"/>
                    <a:gd name="T23" fmla="*/ 2 h 26"/>
                    <a:gd name="T24" fmla="*/ 1 w 8"/>
                    <a:gd name="T25" fmla="*/ 2 h 26"/>
                    <a:gd name="T26" fmla="*/ 1 w 8"/>
                    <a:gd name="T27" fmla="*/ 2 h 26"/>
                    <a:gd name="T28" fmla="*/ 1 w 8"/>
                    <a:gd name="T29" fmla="*/ 2 h 26"/>
                    <a:gd name="T30" fmla="*/ 1 w 8"/>
                    <a:gd name="T31" fmla="*/ 1 h 26"/>
                    <a:gd name="T32" fmla="*/ 1 w 8"/>
                    <a:gd name="T33" fmla="*/ 1 h 26"/>
                    <a:gd name="T34" fmla="*/ 1 w 8"/>
                    <a:gd name="T35" fmla="*/ 1 h 26"/>
                    <a:gd name="T36" fmla="*/ 0 w 8"/>
                    <a:gd name="T37" fmla="*/ 3 h 26"/>
                    <a:gd name="T38" fmla="*/ 0 w 8"/>
                    <a:gd name="T39" fmla="*/ 3 h 26"/>
                    <a:gd name="T40" fmla="*/ 1 w 8"/>
                    <a:gd name="T41" fmla="*/ 3 h 26"/>
                    <a:gd name="T42" fmla="*/ 2 w 8"/>
                    <a:gd name="T43" fmla="*/ 3 h 26"/>
                    <a:gd name="T44" fmla="*/ 2 w 8"/>
                    <a:gd name="T45" fmla="*/ 3 h 26"/>
                    <a:gd name="T46" fmla="*/ 2 w 8"/>
                    <a:gd name="T47" fmla="*/ 3 h 26"/>
                    <a:gd name="T48" fmla="*/ 2 w 8"/>
                    <a:gd name="T49" fmla="*/ 3 h 26"/>
                    <a:gd name="T50" fmla="*/ 2 w 8"/>
                    <a:gd name="T51" fmla="*/ 3 h 26"/>
                    <a:gd name="T52" fmla="*/ 2 w 8"/>
                    <a:gd name="T53" fmla="*/ 7 h 26"/>
                    <a:gd name="T54" fmla="*/ 2 w 8"/>
                    <a:gd name="T55" fmla="*/ 12 h 26"/>
                    <a:gd name="T56" fmla="*/ 2 w 8"/>
                    <a:gd name="T57" fmla="*/ 14 h 26"/>
                    <a:gd name="T58" fmla="*/ 2 w 8"/>
                    <a:gd name="T59" fmla="*/ 13 h 26"/>
                    <a:gd name="T60" fmla="*/ 2 w 8"/>
                    <a:gd name="T61" fmla="*/ 10 h 26"/>
                    <a:gd name="T62" fmla="*/ 2 w 8"/>
                    <a:gd name="T63" fmla="*/ 8 h 26"/>
                    <a:gd name="T64" fmla="*/ 2 w 8"/>
                    <a:gd name="T65" fmla="*/ 6 h 26"/>
                    <a:gd name="T66" fmla="*/ 2 w 8"/>
                    <a:gd name="T67" fmla="*/ 5 h 26"/>
                    <a:gd name="T68" fmla="*/ 2 w 8"/>
                    <a:gd name="T69" fmla="*/ 3 h 26"/>
                    <a:gd name="T70" fmla="*/ 2 w 8"/>
                    <a:gd name="T71" fmla="*/ 3 h 26"/>
                    <a:gd name="T72" fmla="*/ 2 w 8"/>
                    <a:gd name="T73" fmla="*/ 3 h 26"/>
                    <a:gd name="T74" fmla="*/ 2 w 8"/>
                    <a:gd name="T75" fmla="*/ 2 h 26"/>
                    <a:gd name="T76" fmla="*/ 2 w 8"/>
                    <a:gd name="T77" fmla="*/ 2 h 26"/>
                    <a:gd name="T78" fmla="*/ 2 w 8"/>
                    <a:gd name="T79" fmla="*/ 2 h 26"/>
                    <a:gd name="T80" fmla="*/ 2 w 8"/>
                    <a:gd name="T81" fmla="*/ 2 h 26"/>
                    <a:gd name="T82" fmla="*/ 2 w 8"/>
                    <a:gd name="T83" fmla="*/ 2 h 26"/>
                    <a:gd name="T84" fmla="*/ 2 w 8"/>
                    <a:gd name="T85" fmla="*/ 1 h 26"/>
                    <a:gd name="T86" fmla="*/ 2 w 8"/>
                    <a:gd name="T87" fmla="*/ 0 h 26"/>
                    <a:gd name="T88" fmla="*/ 2 w 8"/>
                    <a:gd name="T89" fmla="*/ 0 h 26"/>
                    <a:gd name="T90" fmla="*/ 2 w 8"/>
                    <a:gd name="T91" fmla="*/ 0 h 26"/>
                    <a:gd name="T92" fmla="*/ 2 w 8"/>
                    <a:gd name="T93" fmla="*/ 0 h 26"/>
                    <a:gd name="T94" fmla="*/ 2 w 8"/>
                    <a:gd name="T95" fmla="*/ 0 h 26"/>
                    <a:gd name="T96" fmla="*/ 2 w 8"/>
                    <a:gd name="T97" fmla="*/ 0 h 26"/>
                    <a:gd name="T98" fmla="*/ 2 w 8"/>
                    <a:gd name="T99" fmla="*/ 0 h 26"/>
                    <a:gd name="T100" fmla="*/ 2 w 8"/>
                    <a:gd name="T101" fmla="*/ 1 h 26"/>
                    <a:gd name="T102" fmla="*/ 2 w 8"/>
                    <a:gd name="T103" fmla="*/ 1 h 26"/>
                    <a:gd name="T104" fmla="*/ 2 w 8"/>
                    <a:gd name="T105" fmla="*/ 1 h 26"/>
                    <a:gd name="T106" fmla="*/ 2 w 8"/>
                    <a:gd name="T107" fmla="*/ 1 h 26"/>
                    <a:gd name="T108" fmla="*/ 2 w 8"/>
                    <a:gd name="T109" fmla="*/ 0 h 26"/>
                    <a:gd name="T110" fmla="*/ 2 w 8"/>
                    <a:gd name="T111" fmla="*/ 0 h 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 h="26">
                      <a:moveTo>
                        <a:pt x="4" y="0"/>
                      </a:move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3"/>
                        <a:pt x="0" y="4"/>
                        <a:pt x="0" y="6"/>
                      </a:cubicBezTo>
                      <a:cubicBezTo>
                        <a:pt x="0" y="6"/>
                        <a:pt x="0" y="6"/>
                        <a:pt x="0" y="6"/>
                      </a:cubicBezTo>
                      <a:cubicBezTo>
                        <a:pt x="0" y="6"/>
                        <a:pt x="0" y="6"/>
                        <a:pt x="0" y="6"/>
                      </a:cubicBezTo>
                      <a:cubicBezTo>
                        <a:pt x="0" y="6"/>
                        <a:pt x="0" y="6"/>
                        <a:pt x="0" y="6"/>
                      </a:cubicBezTo>
                      <a:cubicBezTo>
                        <a:pt x="1" y="6"/>
                        <a:pt x="1" y="6"/>
                        <a:pt x="1" y="5"/>
                      </a:cubicBezTo>
                      <a:cubicBezTo>
                        <a:pt x="2" y="5"/>
                        <a:pt x="2" y="4"/>
                        <a:pt x="3" y="4"/>
                      </a:cubicBezTo>
                      <a:cubicBezTo>
                        <a:pt x="3" y="4"/>
                        <a:pt x="3" y="4"/>
                        <a:pt x="3" y="5"/>
                      </a:cubicBezTo>
                      <a:cubicBezTo>
                        <a:pt x="3" y="5"/>
                        <a:pt x="3" y="5"/>
                        <a:pt x="3" y="5"/>
                      </a:cubicBezTo>
                      <a:cubicBezTo>
                        <a:pt x="3" y="5"/>
                        <a:pt x="4" y="5"/>
                        <a:pt x="4" y="5"/>
                      </a:cubicBezTo>
                      <a:cubicBezTo>
                        <a:pt x="4" y="4"/>
                        <a:pt x="4" y="4"/>
                        <a:pt x="4" y="4"/>
                      </a:cubicBezTo>
                      <a:cubicBezTo>
                        <a:pt x="5" y="4"/>
                        <a:pt x="5" y="5"/>
                        <a:pt x="4" y="6"/>
                      </a:cubicBezTo>
                      <a:cubicBezTo>
                        <a:pt x="4" y="6"/>
                        <a:pt x="4" y="6"/>
                        <a:pt x="5" y="6"/>
                      </a:cubicBezTo>
                      <a:cubicBezTo>
                        <a:pt x="5" y="6"/>
                        <a:pt x="5" y="6"/>
                        <a:pt x="5" y="6"/>
                      </a:cubicBezTo>
                      <a:cubicBezTo>
                        <a:pt x="5" y="6"/>
                        <a:pt x="5" y="6"/>
                        <a:pt x="5" y="6"/>
                      </a:cubicBezTo>
                      <a:cubicBezTo>
                        <a:pt x="5" y="6"/>
                        <a:pt x="6" y="6"/>
                        <a:pt x="5" y="7"/>
                      </a:cubicBezTo>
                      <a:cubicBezTo>
                        <a:pt x="5" y="9"/>
                        <a:pt x="7" y="7"/>
                        <a:pt x="6" y="10"/>
                      </a:cubicBezTo>
                      <a:cubicBezTo>
                        <a:pt x="5" y="11"/>
                        <a:pt x="7" y="11"/>
                        <a:pt x="6" y="13"/>
                      </a:cubicBezTo>
                      <a:cubicBezTo>
                        <a:pt x="6" y="15"/>
                        <a:pt x="7" y="15"/>
                        <a:pt x="6" y="18"/>
                      </a:cubicBezTo>
                      <a:cubicBezTo>
                        <a:pt x="5" y="19"/>
                        <a:pt x="6" y="21"/>
                        <a:pt x="5" y="23"/>
                      </a:cubicBezTo>
                      <a:cubicBezTo>
                        <a:pt x="4" y="24"/>
                        <a:pt x="4" y="25"/>
                        <a:pt x="4" y="26"/>
                      </a:cubicBezTo>
                      <a:cubicBezTo>
                        <a:pt x="4" y="26"/>
                        <a:pt x="4" y="26"/>
                        <a:pt x="4" y="26"/>
                      </a:cubicBezTo>
                      <a:cubicBezTo>
                        <a:pt x="4" y="26"/>
                        <a:pt x="4" y="26"/>
                        <a:pt x="4" y="26"/>
                      </a:cubicBezTo>
                      <a:cubicBezTo>
                        <a:pt x="4" y="26"/>
                        <a:pt x="4" y="25"/>
                        <a:pt x="5" y="25"/>
                      </a:cubicBezTo>
                      <a:cubicBezTo>
                        <a:pt x="5" y="25"/>
                        <a:pt x="5" y="25"/>
                        <a:pt x="5" y="25"/>
                      </a:cubicBezTo>
                      <a:cubicBezTo>
                        <a:pt x="6" y="22"/>
                        <a:pt x="5" y="20"/>
                        <a:pt x="6" y="19"/>
                      </a:cubicBezTo>
                      <a:cubicBezTo>
                        <a:pt x="7" y="17"/>
                        <a:pt x="7" y="17"/>
                        <a:pt x="7" y="16"/>
                      </a:cubicBezTo>
                      <a:cubicBezTo>
                        <a:pt x="7" y="16"/>
                        <a:pt x="7" y="15"/>
                        <a:pt x="7" y="15"/>
                      </a:cubicBezTo>
                      <a:cubicBezTo>
                        <a:pt x="7" y="15"/>
                        <a:pt x="7" y="14"/>
                        <a:pt x="7" y="13"/>
                      </a:cubicBezTo>
                      <a:cubicBezTo>
                        <a:pt x="7" y="13"/>
                        <a:pt x="7" y="12"/>
                        <a:pt x="7" y="12"/>
                      </a:cubicBezTo>
                      <a:cubicBezTo>
                        <a:pt x="7" y="11"/>
                        <a:pt x="7" y="10"/>
                        <a:pt x="7" y="10"/>
                      </a:cubicBezTo>
                      <a:cubicBezTo>
                        <a:pt x="7" y="10"/>
                        <a:pt x="7" y="9"/>
                        <a:pt x="7" y="9"/>
                      </a:cubicBezTo>
                      <a:cubicBezTo>
                        <a:pt x="8" y="9"/>
                        <a:pt x="8" y="8"/>
                        <a:pt x="8" y="8"/>
                      </a:cubicBezTo>
                      <a:cubicBezTo>
                        <a:pt x="8" y="7"/>
                        <a:pt x="7" y="7"/>
                        <a:pt x="7" y="6"/>
                      </a:cubicBezTo>
                      <a:cubicBezTo>
                        <a:pt x="7" y="6"/>
                        <a:pt x="7" y="6"/>
                        <a:pt x="7" y="5"/>
                      </a:cubicBezTo>
                      <a:cubicBezTo>
                        <a:pt x="7" y="5"/>
                        <a:pt x="7" y="5"/>
                        <a:pt x="7" y="4"/>
                      </a:cubicBezTo>
                      <a:cubicBezTo>
                        <a:pt x="7" y="3"/>
                        <a:pt x="7" y="4"/>
                        <a:pt x="7" y="3"/>
                      </a:cubicBezTo>
                      <a:cubicBezTo>
                        <a:pt x="7" y="3"/>
                        <a:pt x="7" y="3"/>
                        <a:pt x="7" y="3"/>
                      </a:cubicBezTo>
                      <a:cubicBezTo>
                        <a:pt x="7" y="3"/>
                        <a:pt x="7" y="3"/>
                        <a:pt x="7" y="3"/>
                      </a:cubicBezTo>
                      <a:cubicBezTo>
                        <a:pt x="7" y="3"/>
                        <a:pt x="7" y="3"/>
                        <a:pt x="7"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0"/>
                      </a:cubicBezTo>
                      <a:cubicBezTo>
                        <a:pt x="4" y="0"/>
                        <a:pt x="4" y="0"/>
                        <a:pt x="4" y="0"/>
                      </a:cubicBezTo>
                      <a:cubicBezTo>
                        <a:pt x="4" y="0"/>
                        <a:pt x="4" y="0"/>
                        <a:pt x="4" y="0"/>
                      </a:cubicBezTo>
                      <a:cubicBezTo>
                        <a:pt x="4" y="0"/>
                        <a:pt x="4" y="0"/>
                        <a:pt x="4" y="0"/>
                      </a:cubicBezTo>
                    </a:path>
                  </a:pathLst>
                </a:custGeom>
                <a:solidFill>
                  <a:srgbClr val="976A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1" name="Freeform 9902">
                  <a:extLst>
                    <a:ext uri="{FF2B5EF4-FFF2-40B4-BE49-F238E27FC236}">
                      <a16:creationId xmlns:a16="http://schemas.microsoft.com/office/drawing/2014/main" id="{49F3F52F-7948-C8F0-8581-642B3B5B1FE6}"/>
                    </a:ext>
                  </a:extLst>
                </p:cNvPr>
                <p:cNvSpPr>
                  <a:spLocks/>
                </p:cNvSpPr>
                <p:nvPr/>
              </p:nvSpPr>
              <p:spPr bwMode="auto">
                <a:xfrm>
                  <a:off x="4290" y="2476"/>
                  <a:ext cx="1" cy="3"/>
                </a:xfrm>
                <a:custGeom>
                  <a:avLst/>
                  <a:gdLst>
                    <a:gd name="T0" fmla="*/ 1 w 1"/>
                    <a:gd name="T1" fmla="*/ 0 h 4"/>
                    <a:gd name="T2" fmla="*/ 1 w 1"/>
                    <a:gd name="T3" fmla="*/ 1 h 4"/>
                    <a:gd name="T4" fmla="*/ 1 w 1"/>
                    <a:gd name="T5" fmla="*/ 2 h 4"/>
                    <a:gd name="T6" fmla="*/ 1 w 1"/>
                    <a:gd name="T7" fmla="*/ 2 h 4"/>
                    <a:gd name="T8" fmla="*/ 1 w 1"/>
                    <a:gd name="T9" fmla="*/ 1 h 4"/>
                    <a:gd name="T10" fmla="*/ 1 w 1"/>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
                      <a:moveTo>
                        <a:pt x="1" y="0"/>
                      </a:moveTo>
                      <a:cubicBezTo>
                        <a:pt x="1" y="0"/>
                        <a:pt x="1" y="1"/>
                        <a:pt x="1" y="1"/>
                      </a:cubicBezTo>
                      <a:cubicBezTo>
                        <a:pt x="0" y="3"/>
                        <a:pt x="0" y="3"/>
                        <a:pt x="1" y="4"/>
                      </a:cubicBezTo>
                      <a:cubicBezTo>
                        <a:pt x="1" y="4"/>
                        <a:pt x="1" y="4"/>
                        <a:pt x="1" y="4"/>
                      </a:cubicBezTo>
                      <a:cubicBezTo>
                        <a:pt x="0" y="3"/>
                        <a:pt x="1" y="1"/>
                        <a:pt x="1" y="1"/>
                      </a:cubicBezTo>
                      <a:cubicBezTo>
                        <a:pt x="1" y="1"/>
                        <a:pt x="1" y="0"/>
                        <a:pt x="1" y="0"/>
                      </a:cubicBezTo>
                    </a:path>
                  </a:pathLst>
                </a:custGeom>
                <a:solidFill>
                  <a:srgbClr val="A5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2" name="Freeform 9903">
                  <a:extLst>
                    <a:ext uri="{FF2B5EF4-FFF2-40B4-BE49-F238E27FC236}">
                      <a16:creationId xmlns:a16="http://schemas.microsoft.com/office/drawing/2014/main" id="{D64B5F05-7D70-DFF6-5FB6-6D294C8FA480}"/>
                    </a:ext>
                  </a:extLst>
                </p:cNvPr>
                <p:cNvSpPr>
                  <a:spLocks/>
                </p:cNvSpPr>
                <p:nvPr/>
              </p:nvSpPr>
              <p:spPr bwMode="auto">
                <a:xfrm>
                  <a:off x="4289" y="2480"/>
                  <a:ext cx="1" cy="3"/>
                </a:xfrm>
                <a:custGeom>
                  <a:avLst/>
                  <a:gdLst>
                    <a:gd name="T0" fmla="*/ 0 w 1"/>
                    <a:gd name="T1" fmla="*/ 0 h 4"/>
                    <a:gd name="T2" fmla="*/ 0 w 1"/>
                    <a:gd name="T3" fmla="*/ 0 h 4"/>
                    <a:gd name="T4" fmla="*/ 0 w 1"/>
                    <a:gd name="T5" fmla="*/ 2 h 4"/>
                    <a:gd name="T6" fmla="*/ 0 w 1"/>
                    <a:gd name="T7" fmla="*/ 2 h 4"/>
                    <a:gd name="T8" fmla="*/ 0 w 1"/>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4">
                      <a:moveTo>
                        <a:pt x="0" y="0"/>
                      </a:moveTo>
                      <a:cubicBezTo>
                        <a:pt x="0" y="0"/>
                        <a:pt x="0" y="0"/>
                        <a:pt x="0" y="0"/>
                      </a:cubicBezTo>
                      <a:cubicBezTo>
                        <a:pt x="0" y="1"/>
                        <a:pt x="0" y="3"/>
                        <a:pt x="0" y="3"/>
                      </a:cubicBezTo>
                      <a:cubicBezTo>
                        <a:pt x="0" y="4"/>
                        <a:pt x="0" y="4"/>
                        <a:pt x="0" y="4"/>
                      </a:cubicBezTo>
                      <a:cubicBezTo>
                        <a:pt x="1" y="3"/>
                        <a:pt x="1" y="0"/>
                        <a:pt x="0" y="0"/>
                      </a:cubicBezTo>
                    </a:path>
                  </a:pathLst>
                </a:custGeom>
                <a:solidFill>
                  <a:srgbClr val="A5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3" name="Freeform 9904">
                  <a:extLst>
                    <a:ext uri="{FF2B5EF4-FFF2-40B4-BE49-F238E27FC236}">
                      <a16:creationId xmlns:a16="http://schemas.microsoft.com/office/drawing/2014/main" id="{4CAA6B6F-105D-0970-D75F-EBC3378D21FC}"/>
                    </a:ext>
                  </a:extLst>
                </p:cNvPr>
                <p:cNvSpPr>
                  <a:spLocks/>
                </p:cNvSpPr>
                <p:nvPr/>
              </p:nvSpPr>
              <p:spPr bwMode="auto">
                <a:xfrm>
                  <a:off x="4290" y="2471"/>
                  <a:ext cx="1" cy="4"/>
                </a:xfrm>
                <a:custGeom>
                  <a:avLst/>
                  <a:gdLst>
                    <a:gd name="T0" fmla="*/ 1 w 1"/>
                    <a:gd name="T1" fmla="*/ 0 h 4"/>
                    <a:gd name="T2" fmla="*/ 0 w 1"/>
                    <a:gd name="T3" fmla="*/ 4 h 4"/>
                    <a:gd name="T4" fmla="*/ 1 w 1"/>
                    <a:gd name="T5" fmla="*/ 4 h 4"/>
                    <a:gd name="T6" fmla="*/ 1 w 1"/>
                    <a:gd name="T7" fmla="*/ 4 h 4"/>
                    <a:gd name="T8" fmla="*/ 1 w 1"/>
                    <a:gd name="T9" fmla="*/ 4 h 4"/>
                    <a:gd name="T10" fmla="*/ 1 w 1"/>
                    <a:gd name="T11" fmla="*/ 4 h 4"/>
                    <a:gd name="T12" fmla="*/ 1 w 1"/>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1" y="0"/>
                      </a:moveTo>
                      <a:cubicBezTo>
                        <a:pt x="0" y="1"/>
                        <a:pt x="0" y="3"/>
                        <a:pt x="0" y="4"/>
                      </a:cubicBezTo>
                      <a:cubicBezTo>
                        <a:pt x="0" y="4"/>
                        <a:pt x="0" y="4"/>
                        <a:pt x="1" y="4"/>
                      </a:cubicBezTo>
                      <a:cubicBezTo>
                        <a:pt x="1" y="4"/>
                        <a:pt x="1" y="4"/>
                        <a:pt x="1" y="4"/>
                      </a:cubicBezTo>
                      <a:cubicBezTo>
                        <a:pt x="1" y="4"/>
                        <a:pt x="1" y="4"/>
                        <a:pt x="1" y="4"/>
                      </a:cubicBezTo>
                      <a:cubicBezTo>
                        <a:pt x="1" y="4"/>
                        <a:pt x="1" y="4"/>
                        <a:pt x="1" y="4"/>
                      </a:cubicBezTo>
                      <a:cubicBezTo>
                        <a:pt x="0" y="4"/>
                        <a:pt x="1" y="1"/>
                        <a:pt x="1" y="0"/>
                      </a:cubicBezTo>
                    </a:path>
                  </a:pathLst>
                </a:custGeom>
                <a:solidFill>
                  <a:srgbClr val="A5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4" name="Freeform 9905">
                  <a:extLst>
                    <a:ext uri="{FF2B5EF4-FFF2-40B4-BE49-F238E27FC236}">
                      <a16:creationId xmlns:a16="http://schemas.microsoft.com/office/drawing/2014/main" id="{61D380DB-55CD-99A7-1425-4192C3A0C8EC}"/>
                    </a:ext>
                  </a:extLst>
                </p:cNvPr>
                <p:cNvSpPr>
                  <a:spLocks noEditPoints="1"/>
                </p:cNvSpPr>
                <p:nvPr/>
              </p:nvSpPr>
              <p:spPr bwMode="auto">
                <a:xfrm>
                  <a:off x="4286" y="2476"/>
                  <a:ext cx="1" cy="5"/>
                </a:xfrm>
                <a:custGeom>
                  <a:avLst/>
                  <a:gdLst>
                    <a:gd name="T0" fmla="*/ 0 w 1"/>
                    <a:gd name="T1" fmla="*/ 3 h 6"/>
                    <a:gd name="T2" fmla="*/ 0 w 1"/>
                    <a:gd name="T3" fmla="*/ 3 h 6"/>
                    <a:gd name="T4" fmla="*/ 0 w 1"/>
                    <a:gd name="T5" fmla="*/ 3 h 6"/>
                    <a:gd name="T6" fmla="*/ 0 w 1"/>
                    <a:gd name="T7" fmla="*/ 3 h 6"/>
                    <a:gd name="T8" fmla="*/ 0 w 1"/>
                    <a:gd name="T9" fmla="*/ 3 h 6"/>
                    <a:gd name="T10" fmla="*/ 1 w 1"/>
                    <a:gd name="T11" fmla="*/ 0 h 6"/>
                    <a:gd name="T12" fmla="*/ 1 w 1"/>
                    <a:gd name="T13" fmla="*/ 0 h 6"/>
                    <a:gd name="T14" fmla="*/ 1 w 1"/>
                    <a:gd name="T15" fmla="*/ 2 h 6"/>
                    <a:gd name="T16" fmla="*/ 0 w 1"/>
                    <a:gd name="T17" fmla="*/ 3 h 6"/>
                    <a:gd name="T18" fmla="*/ 1 w 1"/>
                    <a:gd name="T19" fmla="*/ 3 h 6"/>
                    <a:gd name="T20" fmla="*/ 1 w 1"/>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6">
                      <a:moveTo>
                        <a:pt x="0" y="6"/>
                      </a:moveTo>
                      <a:cubicBezTo>
                        <a:pt x="0" y="6"/>
                        <a:pt x="0" y="6"/>
                        <a:pt x="0" y="6"/>
                      </a:cubicBezTo>
                      <a:cubicBezTo>
                        <a:pt x="0" y="6"/>
                        <a:pt x="0" y="6"/>
                        <a:pt x="0" y="6"/>
                      </a:cubicBezTo>
                      <a:cubicBezTo>
                        <a:pt x="0" y="6"/>
                        <a:pt x="0" y="6"/>
                        <a:pt x="0" y="6"/>
                      </a:cubicBezTo>
                      <a:cubicBezTo>
                        <a:pt x="0" y="6"/>
                        <a:pt x="0" y="6"/>
                        <a:pt x="0" y="6"/>
                      </a:cubicBezTo>
                      <a:moveTo>
                        <a:pt x="1" y="0"/>
                      </a:moveTo>
                      <a:cubicBezTo>
                        <a:pt x="1" y="0"/>
                        <a:pt x="1" y="0"/>
                        <a:pt x="1" y="0"/>
                      </a:cubicBezTo>
                      <a:cubicBezTo>
                        <a:pt x="1" y="1"/>
                        <a:pt x="1" y="1"/>
                        <a:pt x="1" y="2"/>
                      </a:cubicBezTo>
                      <a:cubicBezTo>
                        <a:pt x="1" y="3"/>
                        <a:pt x="0" y="5"/>
                        <a:pt x="0" y="6"/>
                      </a:cubicBezTo>
                      <a:cubicBezTo>
                        <a:pt x="0" y="5"/>
                        <a:pt x="1" y="4"/>
                        <a:pt x="1" y="3"/>
                      </a:cubicBezTo>
                      <a:cubicBezTo>
                        <a:pt x="1" y="3"/>
                        <a:pt x="1" y="0"/>
                        <a:pt x="1" y="0"/>
                      </a:cubicBezTo>
                    </a:path>
                  </a:pathLst>
                </a:custGeom>
                <a:solidFill>
                  <a:srgbClr val="B7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5" name="Freeform 9906">
                  <a:extLst>
                    <a:ext uri="{FF2B5EF4-FFF2-40B4-BE49-F238E27FC236}">
                      <a16:creationId xmlns:a16="http://schemas.microsoft.com/office/drawing/2014/main" id="{C26F2B00-557A-5B17-689A-834E2949D215}"/>
                    </a:ext>
                  </a:extLst>
                </p:cNvPr>
                <p:cNvSpPr>
                  <a:spLocks noEditPoints="1"/>
                </p:cNvSpPr>
                <p:nvPr/>
              </p:nvSpPr>
              <p:spPr bwMode="auto">
                <a:xfrm>
                  <a:off x="4286" y="2482"/>
                  <a:ext cx="1" cy="3"/>
                </a:xfrm>
                <a:custGeom>
                  <a:avLst/>
                  <a:gdLst>
                    <a:gd name="T0" fmla="*/ 1 w 1"/>
                    <a:gd name="T1" fmla="*/ 2 h 3"/>
                    <a:gd name="T2" fmla="*/ 1 w 1"/>
                    <a:gd name="T3" fmla="*/ 2 h 3"/>
                    <a:gd name="T4" fmla="*/ 1 w 1"/>
                    <a:gd name="T5" fmla="*/ 2 h 3"/>
                    <a:gd name="T6" fmla="*/ 1 w 1"/>
                    <a:gd name="T7" fmla="*/ 2 h 3"/>
                    <a:gd name="T8" fmla="*/ 0 w 1"/>
                    <a:gd name="T9" fmla="*/ 0 h 3"/>
                    <a:gd name="T10" fmla="*/ 0 w 1"/>
                    <a:gd name="T11" fmla="*/ 3 h 3"/>
                    <a:gd name="T12" fmla="*/ 1 w 1"/>
                    <a:gd name="T13" fmla="*/ 2 h 3"/>
                    <a:gd name="T14" fmla="*/ 1 w 1"/>
                    <a:gd name="T15" fmla="*/ 2 h 3"/>
                    <a:gd name="T16" fmla="*/ 0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1" y="2"/>
                      </a:moveTo>
                      <a:cubicBezTo>
                        <a:pt x="1" y="2"/>
                        <a:pt x="1" y="2"/>
                        <a:pt x="1" y="2"/>
                      </a:cubicBezTo>
                      <a:cubicBezTo>
                        <a:pt x="1" y="2"/>
                        <a:pt x="1" y="2"/>
                        <a:pt x="1" y="2"/>
                      </a:cubicBezTo>
                      <a:cubicBezTo>
                        <a:pt x="1" y="2"/>
                        <a:pt x="1" y="2"/>
                        <a:pt x="1" y="2"/>
                      </a:cubicBezTo>
                      <a:moveTo>
                        <a:pt x="0" y="0"/>
                      </a:moveTo>
                      <a:cubicBezTo>
                        <a:pt x="0" y="1"/>
                        <a:pt x="0" y="3"/>
                        <a:pt x="0" y="3"/>
                      </a:cubicBezTo>
                      <a:cubicBezTo>
                        <a:pt x="0" y="3"/>
                        <a:pt x="1" y="3"/>
                        <a:pt x="1" y="2"/>
                      </a:cubicBezTo>
                      <a:cubicBezTo>
                        <a:pt x="1" y="2"/>
                        <a:pt x="1" y="2"/>
                        <a:pt x="1" y="2"/>
                      </a:cubicBezTo>
                      <a:cubicBezTo>
                        <a:pt x="0" y="2"/>
                        <a:pt x="0" y="1"/>
                        <a:pt x="0" y="0"/>
                      </a:cubicBezTo>
                    </a:path>
                  </a:pathLst>
                </a:custGeom>
                <a:solidFill>
                  <a:srgbClr val="A5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6" name="Freeform 9907">
                  <a:extLst>
                    <a:ext uri="{FF2B5EF4-FFF2-40B4-BE49-F238E27FC236}">
                      <a16:creationId xmlns:a16="http://schemas.microsoft.com/office/drawing/2014/main" id="{1080D287-94AA-BD08-33BB-31FCC5A53938}"/>
                    </a:ext>
                  </a:extLst>
                </p:cNvPr>
                <p:cNvSpPr>
                  <a:spLocks noEditPoints="1"/>
                </p:cNvSpPr>
                <p:nvPr/>
              </p:nvSpPr>
              <p:spPr bwMode="auto">
                <a:xfrm>
                  <a:off x="4292" y="2463"/>
                  <a:ext cx="1" cy="4"/>
                </a:xfrm>
                <a:custGeom>
                  <a:avLst/>
                  <a:gdLst>
                    <a:gd name="T0" fmla="*/ 0 w 1"/>
                    <a:gd name="T1" fmla="*/ 2 h 5"/>
                    <a:gd name="T2" fmla="*/ 0 w 1"/>
                    <a:gd name="T3" fmla="*/ 2 h 5"/>
                    <a:gd name="T4" fmla="*/ 0 w 1"/>
                    <a:gd name="T5" fmla="*/ 2 h 5"/>
                    <a:gd name="T6" fmla="*/ 0 w 1"/>
                    <a:gd name="T7" fmla="*/ 2 h 5"/>
                    <a:gd name="T8" fmla="*/ 1 w 1"/>
                    <a:gd name="T9" fmla="*/ 0 h 5"/>
                    <a:gd name="T10" fmla="*/ 0 w 1"/>
                    <a:gd name="T11" fmla="*/ 1 h 5"/>
                    <a:gd name="T12" fmla="*/ 0 w 1"/>
                    <a:gd name="T13" fmla="*/ 2 h 5"/>
                    <a:gd name="T14" fmla="*/ 0 w 1"/>
                    <a:gd name="T15" fmla="*/ 2 h 5"/>
                    <a:gd name="T16" fmla="*/ 1 w 1"/>
                    <a:gd name="T17" fmla="*/ 2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0" y="5"/>
                      </a:moveTo>
                      <a:cubicBezTo>
                        <a:pt x="0" y="5"/>
                        <a:pt x="0" y="5"/>
                        <a:pt x="0" y="5"/>
                      </a:cubicBezTo>
                      <a:cubicBezTo>
                        <a:pt x="0" y="5"/>
                        <a:pt x="0" y="5"/>
                        <a:pt x="0" y="5"/>
                      </a:cubicBezTo>
                      <a:cubicBezTo>
                        <a:pt x="0" y="5"/>
                        <a:pt x="0" y="5"/>
                        <a:pt x="0" y="5"/>
                      </a:cubicBezTo>
                      <a:moveTo>
                        <a:pt x="1" y="0"/>
                      </a:moveTo>
                      <a:cubicBezTo>
                        <a:pt x="1" y="0"/>
                        <a:pt x="1" y="1"/>
                        <a:pt x="0" y="1"/>
                      </a:cubicBezTo>
                      <a:cubicBezTo>
                        <a:pt x="1" y="2"/>
                        <a:pt x="1" y="3"/>
                        <a:pt x="0" y="5"/>
                      </a:cubicBezTo>
                      <a:cubicBezTo>
                        <a:pt x="0" y="5"/>
                        <a:pt x="0" y="5"/>
                        <a:pt x="0" y="5"/>
                      </a:cubicBezTo>
                      <a:cubicBezTo>
                        <a:pt x="1" y="5"/>
                        <a:pt x="1" y="4"/>
                        <a:pt x="1" y="3"/>
                      </a:cubicBezTo>
                      <a:cubicBezTo>
                        <a:pt x="1" y="2"/>
                        <a:pt x="1" y="0"/>
                        <a:pt x="1" y="0"/>
                      </a:cubicBezTo>
                    </a:path>
                  </a:pathLst>
                </a:custGeom>
                <a:solidFill>
                  <a:srgbClr val="A5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7" name="Freeform 9908">
                  <a:extLst>
                    <a:ext uri="{FF2B5EF4-FFF2-40B4-BE49-F238E27FC236}">
                      <a16:creationId xmlns:a16="http://schemas.microsoft.com/office/drawing/2014/main" id="{FF8FF233-DC35-C37F-4F9B-A007ACE40442}"/>
                    </a:ext>
                  </a:extLst>
                </p:cNvPr>
                <p:cNvSpPr>
                  <a:spLocks noEditPoints="1"/>
                </p:cNvSpPr>
                <p:nvPr/>
              </p:nvSpPr>
              <p:spPr bwMode="auto">
                <a:xfrm>
                  <a:off x="4289" y="2467"/>
                  <a:ext cx="1" cy="4"/>
                </a:xfrm>
                <a:custGeom>
                  <a:avLst/>
                  <a:gdLst>
                    <a:gd name="T0" fmla="*/ 1 w 1"/>
                    <a:gd name="T1" fmla="*/ 2 h 5"/>
                    <a:gd name="T2" fmla="*/ 0 w 1"/>
                    <a:gd name="T3" fmla="*/ 2 h 5"/>
                    <a:gd name="T4" fmla="*/ 0 w 1"/>
                    <a:gd name="T5" fmla="*/ 2 h 5"/>
                    <a:gd name="T6" fmla="*/ 1 w 1"/>
                    <a:gd name="T7" fmla="*/ 2 h 5"/>
                    <a:gd name="T8" fmla="*/ 1 w 1"/>
                    <a:gd name="T9" fmla="*/ 0 h 5"/>
                    <a:gd name="T10" fmla="*/ 0 w 1"/>
                    <a:gd name="T11" fmla="*/ 2 h 5"/>
                    <a:gd name="T12" fmla="*/ 0 w 1"/>
                    <a:gd name="T13" fmla="*/ 2 h 5"/>
                    <a:gd name="T14" fmla="*/ 1 w 1"/>
                    <a:gd name="T15" fmla="*/ 2 h 5"/>
                    <a:gd name="T16" fmla="*/ 1 w 1"/>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5">
                      <a:moveTo>
                        <a:pt x="1" y="4"/>
                      </a:moveTo>
                      <a:cubicBezTo>
                        <a:pt x="1" y="4"/>
                        <a:pt x="1" y="5"/>
                        <a:pt x="0" y="5"/>
                      </a:cubicBezTo>
                      <a:cubicBezTo>
                        <a:pt x="0" y="5"/>
                        <a:pt x="0" y="5"/>
                        <a:pt x="0" y="5"/>
                      </a:cubicBezTo>
                      <a:cubicBezTo>
                        <a:pt x="1" y="4"/>
                        <a:pt x="1" y="4"/>
                        <a:pt x="1" y="4"/>
                      </a:cubicBezTo>
                      <a:moveTo>
                        <a:pt x="1" y="0"/>
                      </a:moveTo>
                      <a:cubicBezTo>
                        <a:pt x="1" y="1"/>
                        <a:pt x="0" y="5"/>
                        <a:pt x="0" y="5"/>
                      </a:cubicBezTo>
                      <a:cubicBezTo>
                        <a:pt x="0" y="5"/>
                        <a:pt x="0" y="5"/>
                        <a:pt x="0" y="5"/>
                      </a:cubicBezTo>
                      <a:cubicBezTo>
                        <a:pt x="0" y="4"/>
                        <a:pt x="0" y="3"/>
                        <a:pt x="1" y="2"/>
                      </a:cubicBezTo>
                      <a:cubicBezTo>
                        <a:pt x="1" y="2"/>
                        <a:pt x="1" y="1"/>
                        <a:pt x="1" y="0"/>
                      </a:cubicBezTo>
                    </a:path>
                  </a:pathLst>
                </a:custGeom>
                <a:solidFill>
                  <a:srgbClr val="B7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8" name="Freeform 9909">
                  <a:extLst>
                    <a:ext uri="{FF2B5EF4-FFF2-40B4-BE49-F238E27FC236}">
                      <a16:creationId xmlns:a16="http://schemas.microsoft.com/office/drawing/2014/main" id="{66CCC475-96AD-5878-30B7-265EE2D4C02F}"/>
                    </a:ext>
                  </a:extLst>
                </p:cNvPr>
                <p:cNvSpPr>
                  <a:spLocks/>
                </p:cNvSpPr>
                <p:nvPr/>
              </p:nvSpPr>
              <p:spPr bwMode="auto">
                <a:xfrm>
                  <a:off x="4285" y="2472"/>
                  <a:ext cx="1" cy="5"/>
                </a:xfrm>
                <a:custGeom>
                  <a:avLst/>
                  <a:gdLst>
                    <a:gd name="T0" fmla="*/ 1 w 2"/>
                    <a:gd name="T1" fmla="*/ 0 h 6"/>
                    <a:gd name="T2" fmla="*/ 1 w 2"/>
                    <a:gd name="T3" fmla="*/ 0 h 6"/>
                    <a:gd name="T4" fmla="*/ 1 w 2"/>
                    <a:gd name="T5" fmla="*/ 3 h 6"/>
                    <a:gd name="T6" fmla="*/ 0 w 2"/>
                    <a:gd name="T7" fmla="*/ 3 h 6"/>
                    <a:gd name="T8" fmla="*/ 1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1" y="0"/>
                      </a:moveTo>
                      <a:cubicBezTo>
                        <a:pt x="1" y="0"/>
                        <a:pt x="1" y="0"/>
                        <a:pt x="1" y="0"/>
                      </a:cubicBezTo>
                      <a:cubicBezTo>
                        <a:pt x="1" y="1"/>
                        <a:pt x="1" y="4"/>
                        <a:pt x="1" y="5"/>
                      </a:cubicBezTo>
                      <a:cubicBezTo>
                        <a:pt x="0" y="6"/>
                        <a:pt x="0" y="6"/>
                        <a:pt x="0" y="6"/>
                      </a:cubicBezTo>
                      <a:cubicBezTo>
                        <a:pt x="2" y="4"/>
                        <a:pt x="2" y="0"/>
                        <a:pt x="1" y="0"/>
                      </a:cubicBezTo>
                    </a:path>
                  </a:pathLst>
                </a:custGeom>
                <a:solidFill>
                  <a:srgbClr val="B7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29" name="Freeform 9910">
                  <a:extLst>
                    <a:ext uri="{FF2B5EF4-FFF2-40B4-BE49-F238E27FC236}">
                      <a16:creationId xmlns:a16="http://schemas.microsoft.com/office/drawing/2014/main" id="{D0BFD0BD-A8B4-8FB2-6097-A4A48B72D680}"/>
                    </a:ext>
                  </a:extLst>
                </p:cNvPr>
                <p:cNvSpPr>
                  <a:spLocks/>
                </p:cNvSpPr>
                <p:nvPr/>
              </p:nvSpPr>
              <p:spPr bwMode="auto">
                <a:xfrm>
                  <a:off x="4284" y="2480"/>
                  <a:ext cx="1" cy="2"/>
                </a:xfrm>
                <a:custGeom>
                  <a:avLst/>
                  <a:gdLst>
                    <a:gd name="T0" fmla="*/ 1 w 1"/>
                    <a:gd name="T1" fmla="*/ 0 h 3"/>
                    <a:gd name="T2" fmla="*/ 1 w 1"/>
                    <a:gd name="T3" fmla="*/ 1 h 3"/>
                    <a:gd name="T4" fmla="*/ 1 w 1"/>
                    <a:gd name="T5" fmla="*/ 1 h 3"/>
                    <a:gd name="T6" fmla="*/ 1 w 1"/>
                    <a:gd name="T7" fmla="*/ 1 h 3"/>
                    <a:gd name="T8" fmla="*/ 1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1" y="0"/>
                      </a:moveTo>
                      <a:cubicBezTo>
                        <a:pt x="1" y="1"/>
                        <a:pt x="0" y="3"/>
                        <a:pt x="1" y="3"/>
                      </a:cubicBezTo>
                      <a:cubicBezTo>
                        <a:pt x="1" y="3"/>
                        <a:pt x="1" y="3"/>
                        <a:pt x="1" y="3"/>
                      </a:cubicBezTo>
                      <a:cubicBezTo>
                        <a:pt x="1" y="3"/>
                        <a:pt x="1" y="3"/>
                        <a:pt x="1" y="3"/>
                      </a:cubicBezTo>
                      <a:cubicBezTo>
                        <a:pt x="0" y="3"/>
                        <a:pt x="1" y="1"/>
                        <a:pt x="1" y="0"/>
                      </a:cubicBezTo>
                    </a:path>
                  </a:pathLst>
                </a:custGeom>
                <a:solidFill>
                  <a:srgbClr val="B7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0" name="Freeform 9911">
                  <a:extLst>
                    <a:ext uri="{FF2B5EF4-FFF2-40B4-BE49-F238E27FC236}">
                      <a16:creationId xmlns:a16="http://schemas.microsoft.com/office/drawing/2014/main" id="{8B149CBA-A6CB-C753-BCC5-9AA618802054}"/>
                    </a:ext>
                  </a:extLst>
                </p:cNvPr>
                <p:cNvSpPr>
                  <a:spLocks/>
                </p:cNvSpPr>
                <p:nvPr/>
              </p:nvSpPr>
              <p:spPr bwMode="auto">
                <a:xfrm>
                  <a:off x="4290" y="2462"/>
                  <a:ext cx="1" cy="2"/>
                </a:xfrm>
                <a:custGeom>
                  <a:avLst/>
                  <a:gdLst>
                    <a:gd name="T0" fmla="*/ 0 w 1"/>
                    <a:gd name="T1" fmla="*/ 0 h 2"/>
                    <a:gd name="T2" fmla="*/ 0 w 1"/>
                    <a:gd name="T3" fmla="*/ 1 h 2"/>
                    <a:gd name="T4" fmla="*/ 0 w 1"/>
                    <a:gd name="T5" fmla="*/ 1 h 2"/>
                    <a:gd name="T6" fmla="*/ 0 w 1"/>
                    <a:gd name="T7" fmla="*/ 2 h 2"/>
                    <a:gd name="T8" fmla="*/ 0 w 1"/>
                    <a:gd name="T9" fmla="*/ 2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0"/>
                        <a:pt x="0" y="0"/>
                        <a:pt x="0" y="1"/>
                      </a:cubicBezTo>
                      <a:cubicBezTo>
                        <a:pt x="0" y="1"/>
                        <a:pt x="0" y="1"/>
                        <a:pt x="0" y="1"/>
                      </a:cubicBezTo>
                      <a:cubicBezTo>
                        <a:pt x="0" y="1"/>
                        <a:pt x="1" y="1"/>
                        <a:pt x="0" y="2"/>
                      </a:cubicBezTo>
                      <a:cubicBezTo>
                        <a:pt x="0" y="2"/>
                        <a:pt x="0" y="2"/>
                        <a:pt x="0" y="2"/>
                      </a:cubicBezTo>
                      <a:cubicBezTo>
                        <a:pt x="1" y="1"/>
                        <a:pt x="1" y="0"/>
                        <a:pt x="0" y="0"/>
                      </a:cubicBezTo>
                    </a:path>
                  </a:pathLst>
                </a:custGeom>
                <a:solidFill>
                  <a:srgbClr val="B7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1" name="Freeform 9912">
                  <a:extLst>
                    <a:ext uri="{FF2B5EF4-FFF2-40B4-BE49-F238E27FC236}">
                      <a16:creationId xmlns:a16="http://schemas.microsoft.com/office/drawing/2014/main" id="{ACE04402-8E1D-2B8A-63CA-0D7DCBCBE38C}"/>
                    </a:ext>
                  </a:extLst>
                </p:cNvPr>
                <p:cNvSpPr>
                  <a:spLocks noEditPoints="1"/>
                </p:cNvSpPr>
                <p:nvPr/>
              </p:nvSpPr>
              <p:spPr bwMode="auto">
                <a:xfrm>
                  <a:off x="4287" y="2464"/>
                  <a:ext cx="2" cy="4"/>
                </a:xfrm>
                <a:custGeom>
                  <a:avLst/>
                  <a:gdLst>
                    <a:gd name="T0" fmla="*/ 0 w 2"/>
                    <a:gd name="T1" fmla="*/ 2 h 5"/>
                    <a:gd name="T2" fmla="*/ 0 w 2"/>
                    <a:gd name="T3" fmla="*/ 2 h 5"/>
                    <a:gd name="T4" fmla="*/ 0 w 2"/>
                    <a:gd name="T5" fmla="*/ 2 h 5"/>
                    <a:gd name="T6" fmla="*/ 0 w 2"/>
                    <a:gd name="T7" fmla="*/ 2 h 5"/>
                    <a:gd name="T8" fmla="*/ 2 w 2"/>
                    <a:gd name="T9" fmla="*/ 0 h 5"/>
                    <a:gd name="T10" fmla="*/ 1 w 2"/>
                    <a:gd name="T11" fmla="*/ 2 h 5"/>
                    <a:gd name="T12" fmla="*/ 0 w 2"/>
                    <a:gd name="T13" fmla="*/ 2 h 5"/>
                    <a:gd name="T14" fmla="*/ 0 w 2"/>
                    <a:gd name="T15" fmla="*/ 2 h 5"/>
                    <a:gd name="T16" fmla="*/ 2 w 2"/>
                    <a:gd name="T17" fmla="*/ 0 h 5"/>
                    <a:gd name="T18" fmla="*/ 2 w 2"/>
                    <a:gd name="T19" fmla="*/ 0 h 5"/>
                    <a:gd name="T20" fmla="*/ 2 w 2"/>
                    <a:gd name="T21" fmla="*/ 0 h 5"/>
                    <a:gd name="T22" fmla="*/ 2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0" y="5"/>
                      </a:moveTo>
                      <a:cubicBezTo>
                        <a:pt x="0" y="5"/>
                        <a:pt x="0" y="5"/>
                        <a:pt x="0" y="5"/>
                      </a:cubicBezTo>
                      <a:cubicBezTo>
                        <a:pt x="0" y="5"/>
                        <a:pt x="0" y="5"/>
                        <a:pt x="0" y="5"/>
                      </a:cubicBezTo>
                      <a:cubicBezTo>
                        <a:pt x="0" y="5"/>
                        <a:pt x="0" y="5"/>
                        <a:pt x="0" y="5"/>
                      </a:cubicBezTo>
                      <a:moveTo>
                        <a:pt x="2" y="0"/>
                      </a:moveTo>
                      <a:cubicBezTo>
                        <a:pt x="1" y="1"/>
                        <a:pt x="1" y="1"/>
                        <a:pt x="1" y="2"/>
                      </a:cubicBezTo>
                      <a:cubicBezTo>
                        <a:pt x="0" y="3"/>
                        <a:pt x="0" y="4"/>
                        <a:pt x="0" y="5"/>
                      </a:cubicBezTo>
                      <a:cubicBezTo>
                        <a:pt x="0" y="5"/>
                        <a:pt x="0" y="5"/>
                        <a:pt x="0" y="5"/>
                      </a:cubicBezTo>
                      <a:cubicBezTo>
                        <a:pt x="0" y="5"/>
                        <a:pt x="1" y="2"/>
                        <a:pt x="2" y="0"/>
                      </a:cubicBezTo>
                      <a:moveTo>
                        <a:pt x="2" y="0"/>
                      </a:moveTo>
                      <a:cubicBezTo>
                        <a:pt x="2" y="0"/>
                        <a:pt x="2" y="0"/>
                        <a:pt x="2" y="0"/>
                      </a:cubicBezTo>
                      <a:cubicBezTo>
                        <a:pt x="2" y="0"/>
                        <a:pt x="2" y="0"/>
                        <a:pt x="2" y="0"/>
                      </a:cubicBezTo>
                    </a:path>
                  </a:pathLst>
                </a:custGeom>
                <a:solidFill>
                  <a:srgbClr val="B7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2" name="Freeform 9913">
                  <a:extLst>
                    <a:ext uri="{FF2B5EF4-FFF2-40B4-BE49-F238E27FC236}">
                      <a16:creationId xmlns:a16="http://schemas.microsoft.com/office/drawing/2014/main" id="{D1B57ECF-B58E-2E42-6D7E-053CD491C42A}"/>
                    </a:ext>
                  </a:extLst>
                </p:cNvPr>
                <p:cNvSpPr>
                  <a:spLocks noEditPoints="1"/>
                </p:cNvSpPr>
                <p:nvPr/>
              </p:nvSpPr>
              <p:spPr bwMode="auto">
                <a:xfrm>
                  <a:off x="4285" y="2467"/>
                  <a:ext cx="1" cy="4"/>
                </a:xfrm>
                <a:custGeom>
                  <a:avLst/>
                  <a:gdLst>
                    <a:gd name="T0" fmla="*/ 0 w 1"/>
                    <a:gd name="T1" fmla="*/ 2 h 5"/>
                    <a:gd name="T2" fmla="*/ 0 w 1"/>
                    <a:gd name="T3" fmla="*/ 2 h 5"/>
                    <a:gd name="T4" fmla="*/ 0 w 1"/>
                    <a:gd name="T5" fmla="*/ 2 h 5"/>
                    <a:gd name="T6" fmla="*/ 0 w 1"/>
                    <a:gd name="T7" fmla="*/ 2 h 5"/>
                    <a:gd name="T8" fmla="*/ 0 w 1"/>
                    <a:gd name="T9" fmla="*/ 2 h 5"/>
                    <a:gd name="T10" fmla="*/ 0 w 1"/>
                    <a:gd name="T11" fmla="*/ 2 h 5"/>
                    <a:gd name="T12" fmla="*/ 0 w 1"/>
                    <a:gd name="T13" fmla="*/ 2 h 5"/>
                    <a:gd name="T14" fmla="*/ 1 w 1"/>
                    <a:gd name="T15" fmla="*/ 0 h 5"/>
                    <a:gd name="T16" fmla="*/ 0 w 1"/>
                    <a:gd name="T17" fmla="*/ 2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0" y="4"/>
                      </a:moveTo>
                      <a:cubicBezTo>
                        <a:pt x="0" y="5"/>
                        <a:pt x="0" y="5"/>
                        <a:pt x="0" y="5"/>
                      </a:cubicBezTo>
                      <a:cubicBezTo>
                        <a:pt x="0" y="5"/>
                        <a:pt x="0" y="5"/>
                        <a:pt x="0" y="5"/>
                      </a:cubicBezTo>
                      <a:cubicBezTo>
                        <a:pt x="0" y="5"/>
                        <a:pt x="0" y="5"/>
                        <a:pt x="0" y="4"/>
                      </a:cubicBezTo>
                      <a:moveTo>
                        <a:pt x="0" y="4"/>
                      </a:moveTo>
                      <a:cubicBezTo>
                        <a:pt x="0" y="4"/>
                        <a:pt x="0" y="4"/>
                        <a:pt x="0" y="4"/>
                      </a:cubicBezTo>
                      <a:cubicBezTo>
                        <a:pt x="0" y="4"/>
                        <a:pt x="0" y="4"/>
                        <a:pt x="0" y="4"/>
                      </a:cubicBezTo>
                      <a:moveTo>
                        <a:pt x="1" y="0"/>
                      </a:moveTo>
                      <a:cubicBezTo>
                        <a:pt x="1" y="1"/>
                        <a:pt x="0" y="3"/>
                        <a:pt x="0" y="4"/>
                      </a:cubicBezTo>
                      <a:cubicBezTo>
                        <a:pt x="0" y="3"/>
                        <a:pt x="1" y="1"/>
                        <a:pt x="1" y="0"/>
                      </a:cubicBezTo>
                    </a:path>
                  </a:pathLst>
                </a:custGeom>
                <a:solidFill>
                  <a:srgbClr val="B7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3" name="Freeform 9914">
                  <a:extLst>
                    <a:ext uri="{FF2B5EF4-FFF2-40B4-BE49-F238E27FC236}">
                      <a16:creationId xmlns:a16="http://schemas.microsoft.com/office/drawing/2014/main" id="{9D9D9A97-028F-16CC-23FE-04AC547588EA}"/>
                    </a:ext>
                  </a:extLst>
                </p:cNvPr>
                <p:cNvSpPr>
                  <a:spLocks noEditPoints="1"/>
                </p:cNvSpPr>
                <p:nvPr/>
              </p:nvSpPr>
              <p:spPr bwMode="auto">
                <a:xfrm>
                  <a:off x="4263" y="2525"/>
                  <a:ext cx="7" cy="3"/>
                </a:xfrm>
                <a:custGeom>
                  <a:avLst/>
                  <a:gdLst>
                    <a:gd name="T0" fmla="*/ 0 w 8"/>
                    <a:gd name="T1" fmla="*/ 2 h 4"/>
                    <a:gd name="T2" fmla="*/ 1 w 8"/>
                    <a:gd name="T3" fmla="*/ 2 h 4"/>
                    <a:gd name="T4" fmla="*/ 4 w 8"/>
                    <a:gd name="T5" fmla="*/ 2 h 4"/>
                    <a:gd name="T6" fmla="*/ 4 w 8"/>
                    <a:gd name="T7" fmla="*/ 2 h 4"/>
                    <a:gd name="T8" fmla="*/ 4 w 8"/>
                    <a:gd name="T9" fmla="*/ 2 h 4"/>
                    <a:gd name="T10" fmla="*/ 4 w 8"/>
                    <a:gd name="T11" fmla="*/ 2 h 4"/>
                    <a:gd name="T12" fmla="*/ 4 w 8"/>
                    <a:gd name="T13" fmla="*/ 2 h 4"/>
                    <a:gd name="T14" fmla="*/ 4 w 8"/>
                    <a:gd name="T15" fmla="*/ 2 h 4"/>
                    <a:gd name="T16" fmla="*/ 4 w 8"/>
                    <a:gd name="T17" fmla="*/ 2 h 4"/>
                    <a:gd name="T18" fmla="*/ 3 w 8"/>
                    <a:gd name="T19" fmla="*/ 2 h 4"/>
                    <a:gd name="T20" fmla="*/ 3 w 8"/>
                    <a:gd name="T21" fmla="*/ 2 h 4"/>
                    <a:gd name="T22" fmla="*/ 3 w 8"/>
                    <a:gd name="T23" fmla="*/ 2 h 4"/>
                    <a:gd name="T24" fmla="*/ 3 w 8"/>
                    <a:gd name="T25" fmla="*/ 2 h 4"/>
                    <a:gd name="T26" fmla="*/ 3 w 8"/>
                    <a:gd name="T27" fmla="*/ 2 h 4"/>
                    <a:gd name="T28" fmla="*/ 2 w 8"/>
                    <a:gd name="T29" fmla="*/ 2 h 4"/>
                    <a:gd name="T30" fmla="*/ 2 w 8"/>
                    <a:gd name="T31" fmla="*/ 2 h 4"/>
                    <a:gd name="T32" fmla="*/ 4 w 8"/>
                    <a:gd name="T33" fmla="*/ 2 h 4"/>
                    <a:gd name="T34" fmla="*/ 4 w 8"/>
                    <a:gd name="T35" fmla="*/ 2 h 4"/>
                    <a:gd name="T36" fmla="*/ 1 w 8"/>
                    <a:gd name="T37" fmla="*/ 2 h 4"/>
                    <a:gd name="T38" fmla="*/ 4 w 8"/>
                    <a:gd name="T39" fmla="*/ 1 h 4"/>
                    <a:gd name="T40" fmla="*/ 4 w 8"/>
                    <a:gd name="T41" fmla="*/ 1 h 4"/>
                    <a:gd name="T42" fmla="*/ 4 w 8"/>
                    <a:gd name="T43" fmla="*/ 1 h 4"/>
                    <a:gd name="T44" fmla="*/ 4 w 8"/>
                    <a:gd name="T45" fmla="*/ 1 h 4"/>
                    <a:gd name="T46" fmla="*/ 4 w 8"/>
                    <a:gd name="T47" fmla="*/ 1 h 4"/>
                    <a:gd name="T48" fmla="*/ 4 w 8"/>
                    <a:gd name="T49" fmla="*/ 1 h 4"/>
                    <a:gd name="T50" fmla="*/ 4 w 8"/>
                    <a:gd name="T51" fmla="*/ 1 h 4"/>
                    <a:gd name="T52" fmla="*/ 4 w 8"/>
                    <a:gd name="T53" fmla="*/ 1 h 4"/>
                    <a:gd name="T54" fmla="*/ 4 w 8"/>
                    <a:gd name="T55" fmla="*/ 1 h 4"/>
                    <a:gd name="T56" fmla="*/ 4 w 8"/>
                    <a:gd name="T57" fmla="*/ 1 h 4"/>
                    <a:gd name="T58" fmla="*/ 4 w 8"/>
                    <a:gd name="T59" fmla="*/ 1 h 4"/>
                    <a:gd name="T60" fmla="*/ 4 w 8"/>
                    <a:gd name="T61" fmla="*/ 1 h 4"/>
                    <a:gd name="T62" fmla="*/ 4 w 8"/>
                    <a:gd name="T63" fmla="*/ 1 h 4"/>
                    <a:gd name="T64" fmla="*/ 4 w 8"/>
                    <a:gd name="T65" fmla="*/ 1 h 4"/>
                    <a:gd name="T66" fmla="*/ 4 w 8"/>
                    <a:gd name="T67" fmla="*/ 1 h 4"/>
                    <a:gd name="T68" fmla="*/ 4 w 8"/>
                    <a:gd name="T69" fmla="*/ 1 h 4"/>
                    <a:gd name="T70" fmla="*/ 4 w 8"/>
                    <a:gd name="T71" fmla="*/ 1 h 4"/>
                    <a:gd name="T72" fmla="*/ 4 w 8"/>
                    <a:gd name="T73" fmla="*/ 0 h 4"/>
                    <a:gd name="T74" fmla="*/ 4 w 8"/>
                    <a:gd name="T75" fmla="*/ 0 h 4"/>
                    <a:gd name="T76" fmla="*/ 4 w 8"/>
                    <a:gd name="T77" fmla="*/ 0 h 4"/>
                    <a:gd name="T78" fmla="*/ 4 w 8"/>
                    <a:gd name="T79" fmla="*/ 0 h 4"/>
                    <a:gd name="T80" fmla="*/ 4 w 8"/>
                    <a:gd name="T81" fmla="*/ 2 h 4"/>
                    <a:gd name="T82" fmla="*/ 4 w 8"/>
                    <a:gd name="T83" fmla="*/ 0 h 4"/>
                    <a:gd name="T84" fmla="*/ 4 w 8"/>
                    <a:gd name="T85" fmla="*/ 0 h 4"/>
                    <a:gd name="T86" fmla="*/ 4 w 8"/>
                    <a:gd name="T87" fmla="*/ 0 h 4"/>
                    <a:gd name="T88" fmla="*/ 4 w 8"/>
                    <a:gd name="T89" fmla="*/ 0 h 4"/>
                    <a:gd name="T90" fmla="*/ 4 w 8"/>
                    <a:gd name="T91" fmla="*/ 0 h 4"/>
                    <a:gd name="T92" fmla="*/ 4 w 8"/>
                    <a:gd name="T93" fmla="*/ 0 h 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 h="4">
                      <a:moveTo>
                        <a:pt x="1" y="3"/>
                      </a:moveTo>
                      <a:cubicBezTo>
                        <a:pt x="1" y="4"/>
                        <a:pt x="0" y="4"/>
                        <a:pt x="0" y="4"/>
                      </a:cubicBezTo>
                      <a:cubicBezTo>
                        <a:pt x="0" y="4"/>
                        <a:pt x="0" y="4"/>
                        <a:pt x="0" y="4"/>
                      </a:cubicBezTo>
                      <a:cubicBezTo>
                        <a:pt x="0" y="4"/>
                        <a:pt x="1" y="4"/>
                        <a:pt x="1" y="3"/>
                      </a:cubicBezTo>
                      <a:moveTo>
                        <a:pt x="7" y="2"/>
                      </a:moveTo>
                      <a:cubicBezTo>
                        <a:pt x="7" y="2"/>
                        <a:pt x="7" y="2"/>
                        <a:pt x="7" y="2"/>
                      </a:cubicBezTo>
                      <a:cubicBezTo>
                        <a:pt x="7" y="2"/>
                        <a:pt x="7" y="2"/>
                        <a:pt x="7" y="2"/>
                      </a:cubicBezTo>
                      <a:cubicBezTo>
                        <a:pt x="7" y="2"/>
                        <a:pt x="7" y="2"/>
                        <a:pt x="7" y="2"/>
                      </a:cubicBezTo>
                      <a:moveTo>
                        <a:pt x="7" y="2"/>
                      </a:moveTo>
                      <a:cubicBezTo>
                        <a:pt x="7" y="2"/>
                        <a:pt x="7" y="2"/>
                        <a:pt x="7" y="2"/>
                      </a:cubicBezTo>
                      <a:cubicBezTo>
                        <a:pt x="7" y="2"/>
                        <a:pt x="7" y="2"/>
                        <a:pt x="7" y="2"/>
                      </a:cubicBezTo>
                      <a:moveTo>
                        <a:pt x="8" y="2"/>
                      </a:moveTo>
                      <a:cubicBezTo>
                        <a:pt x="8" y="2"/>
                        <a:pt x="8" y="2"/>
                        <a:pt x="8" y="3"/>
                      </a:cubicBezTo>
                      <a:cubicBezTo>
                        <a:pt x="8" y="3"/>
                        <a:pt x="8" y="3"/>
                        <a:pt x="8" y="3"/>
                      </a:cubicBezTo>
                      <a:cubicBezTo>
                        <a:pt x="8" y="2"/>
                        <a:pt x="8" y="2"/>
                        <a:pt x="8" y="2"/>
                      </a:cubicBezTo>
                      <a:moveTo>
                        <a:pt x="8" y="2"/>
                      </a:moveTo>
                      <a:cubicBezTo>
                        <a:pt x="8" y="2"/>
                        <a:pt x="8" y="2"/>
                        <a:pt x="8" y="2"/>
                      </a:cubicBezTo>
                      <a:cubicBezTo>
                        <a:pt x="8" y="2"/>
                        <a:pt x="8" y="2"/>
                        <a:pt x="8" y="2"/>
                      </a:cubicBezTo>
                      <a:cubicBezTo>
                        <a:pt x="8" y="2"/>
                        <a:pt x="8" y="2"/>
                        <a:pt x="8" y="2"/>
                      </a:cubicBezTo>
                      <a:moveTo>
                        <a:pt x="3" y="2"/>
                      </a:moveTo>
                      <a:cubicBezTo>
                        <a:pt x="3" y="2"/>
                        <a:pt x="3" y="2"/>
                        <a:pt x="3" y="2"/>
                      </a:cubicBezTo>
                      <a:cubicBezTo>
                        <a:pt x="3" y="2"/>
                        <a:pt x="3" y="2"/>
                        <a:pt x="3" y="2"/>
                      </a:cubicBezTo>
                      <a:cubicBezTo>
                        <a:pt x="3" y="2"/>
                        <a:pt x="3" y="2"/>
                        <a:pt x="3" y="2"/>
                      </a:cubicBezTo>
                      <a:moveTo>
                        <a:pt x="3" y="2"/>
                      </a:moveTo>
                      <a:cubicBezTo>
                        <a:pt x="3" y="2"/>
                        <a:pt x="3" y="2"/>
                        <a:pt x="3" y="2"/>
                      </a:cubicBezTo>
                      <a:cubicBezTo>
                        <a:pt x="3" y="2"/>
                        <a:pt x="3" y="2"/>
                        <a:pt x="3" y="2"/>
                      </a:cubicBezTo>
                      <a:moveTo>
                        <a:pt x="2" y="2"/>
                      </a:moveTo>
                      <a:cubicBezTo>
                        <a:pt x="2" y="2"/>
                        <a:pt x="3" y="2"/>
                        <a:pt x="3" y="2"/>
                      </a:cubicBezTo>
                      <a:cubicBezTo>
                        <a:pt x="3" y="2"/>
                        <a:pt x="2" y="2"/>
                        <a:pt x="2" y="2"/>
                      </a:cubicBezTo>
                      <a:moveTo>
                        <a:pt x="2" y="2"/>
                      </a:moveTo>
                      <a:cubicBezTo>
                        <a:pt x="2" y="2"/>
                        <a:pt x="2" y="2"/>
                        <a:pt x="2" y="2"/>
                      </a:cubicBezTo>
                      <a:cubicBezTo>
                        <a:pt x="2" y="2"/>
                        <a:pt x="2" y="2"/>
                        <a:pt x="2" y="2"/>
                      </a:cubicBezTo>
                      <a:moveTo>
                        <a:pt x="7" y="2"/>
                      </a:moveTo>
                      <a:cubicBezTo>
                        <a:pt x="7" y="2"/>
                        <a:pt x="7" y="2"/>
                        <a:pt x="7" y="2"/>
                      </a:cubicBezTo>
                      <a:cubicBezTo>
                        <a:pt x="7" y="2"/>
                        <a:pt x="7" y="2"/>
                        <a:pt x="7" y="2"/>
                      </a:cubicBezTo>
                      <a:cubicBezTo>
                        <a:pt x="7" y="2"/>
                        <a:pt x="7" y="2"/>
                        <a:pt x="7" y="2"/>
                      </a:cubicBezTo>
                      <a:moveTo>
                        <a:pt x="2" y="2"/>
                      </a:moveTo>
                      <a:cubicBezTo>
                        <a:pt x="2" y="2"/>
                        <a:pt x="1" y="2"/>
                        <a:pt x="1" y="3"/>
                      </a:cubicBezTo>
                      <a:cubicBezTo>
                        <a:pt x="1" y="2"/>
                        <a:pt x="2" y="2"/>
                        <a:pt x="2" y="2"/>
                      </a:cubicBezTo>
                      <a:moveTo>
                        <a:pt x="4" y="1"/>
                      </a:moveTo>
                      <a:cubicBezTo>
                        <a:pt x="3" y="1"/>
                        <a:pt x="3" y="2"/>
                        <a:pt x="3" y="2"/>
                      </a:cubicBezTo>
                      <a:cubicBezTo>
                        <a:pt x="3" y="2"/>
                        <a:pt x="3" y="1"/>
                        <a:pt x="4" y="1"/>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6" y="1"/>
                      </a:moveTo>
                      <a:cubicBezTo>
                        <a:pt x="6" y="1"/>
                        <a:pt x="6" y="1"/>
                        <a:pt x="6" y="1"/>
                      </a:cubicBezTo>
                      <a:cubicBezTo>
                        <a:pt x="6" y="1"/>
                        <a:pt x="6" y="1"/>
                        <a:pt x="6" y="1"/>
                      </a:cubicBezTo>
                      <a:cubicBezTo>
                        <a:pt x="6" y="1"/>
                        <a:pt x="6" y="1"/>
                        <a:pt x="6" y="1"/>
                      </a:cubicBezTo>
                      <a:moveTo>
                        <a:pt x="6" y="1"/>
                      </a:moveTo>
                      <a:cubicBezTo>
                        <a:pt x="6" y="1"/>
                        <a:pt x="6" y="1"/>
                        <a:pt x="6" y="1"/>
                      </a:cubicBezTo>
                      <a:cubicBezTo>
                        <a:pt x="6" y="1"/>
                        <a:pt x="6" y="1"/>
                        <a:pt x="6" y="1"/>
                      </a:cubicBezTo>
                      <a:moveTo>
                        <a:pt x="5" y="1"/>
                      </a:moveTo>
                      <a:cubicBezTo>
                        <a:pt x="5" y="1"/>
                        <a:pt x="5" y="1"/>
                        <a:pt x="6" y="1"/>
                      </a:cubicBezTo>
                      <a:cubicBezTo>
                        <a:pt x="5" y="1"/>
                        <a:pt x="5" y="1"/>
                        <a:pt x="5" y="1"/>
                      </a:cubicBezTo>
                      <a:moveTo>
                        <a:pt x="6" y="1"/>
                      </a:moveTo>
                      <a:cubicBezTo>
                        <a:pt x="6" y="1"/>
                        <a:pt x="6" y="1"/>
                        <a:pt x="6" y="1"/>
                      </a:cubicBezTo>
                      <a:cubicBezTo>
                        <a:pt x="6" y="1"/>
                        <a:pt x="6" y="1"/>
                        <a:pt x="6" y="1"/>
                      </a:cubicBezTo>
                      <a:moveTo>
                        <a:pt x="6" y="1"/>
                      </a:moveTo>
                      <a:cubicBezTo>
                        <a:pt x="6" y="1"/>
                        <a:pt x="6" y="1"/>
                        <a:pt x="6" y="1"/>
                      </a:cubicBezTo>
                      <a:cubicBezTo>
                        <a:pt x="6" y="1"/>
                        <a:pt x="6" y="1"/>
                        <a:pt x="6" y="1"/>
                      </a:cubicBezTo>
                      <a:moveTo>
                        <a:pt x="6" y="1"/>
                      </a:moveTo>
                      <a:cubicBezTo>
                        <a:pt x="6" y="1"/>
                        <a:pt x="6" y="1"/>
                        <a:pt x="6" y="1"/>
                      </a:cubicBezTo>
                      <a:cubicBezTo>
                        <a:pt x="6" y="1"/>
                        <a:pt x="6" y="1"/>
                        <a:pt x="6" y="1"/>
                      </a:cubicBezTo>
                      <a:moveTo>
                        <a:pt x="4" y="1"/>
                      </a:moveTo>
                      <a:cubicBezTo>
                        <a:pt x="4" y="1"/>
                        <a:pt x="4" y="1"/>
                        <a:pt x="4" y="1"/>
                      </a:cubicBezTo>
                      <a:cubicBezTo>
                        <a:pt x="4" y="1"/>
                        <a:pt x="4" y="1"/>
                        <a:pt x="4" y="1"/>
                      </a:cubicBezTo>
                      <a:moveTo>
                        <a:pt x="6" y="1"/>
                      </a:moveTo>
                      <a:cubicBezTo>
                        <a:pt x="6" y="1"/>
                        <a:pt x="6" y="1"/>
                        <a:pt x="6" y="1"/>
                      </a:cubicBezTo>
                      <a:cubicBezTo>
                        <a:pt x="6" y="1"/>
                        <a:pt x="6" y="1"/>
                        <a:pt x="6" y="1"/>
                      </a:cubicBezTo>
                      <a:moveTo>
                        <a:pt x="6" y="0"/>
                      </a:moveTo>
                      <a:cubicBezTo>
                        <a:pt x="6" y="0"/>
                        <a:pt x="6" y="0"/>
                        <a:pt x="6" y="1"/>
                      </a:cubicBezTo>
                      <a:cubicBezTo>
                        <a:pt x="6" y="0"/>
                        <a:pt x="6" y="0"/>
                        <a:pt x="6" y="0"/>
                      </a:cubicBezTo>
                      <a:moveTo>
                        <a:pt x="7" y="0"/>
                      </a:moveTo>
                      <a:cubicBezTo>
                        <a:pt x="7" y="0"/>
                        <a:pt x="7" y="0"/>
                        <a:pt x="7" y="0"/>
                      </a:cubicBezTo>
                      <a:cubicBezTo>
                        <a:pt x="7" y="0"/>
                        <a:pt x="7" y="0"/>
                        <a:pt x="7" y="0"/>
                      </a:cubicBezTo>
                      <a:moveTo>
                        <a:pt x="7" y="0"/>
                      </a:moveTo>
                      <a:cubicBezTo>
                        <a:pt x="7" y="0"/>
                        <a:pt x="7" y="0"/>
                        <a:pt x="7" y="1"/>
                      </a:cubicBezTo>
                      <a:cubicBezTo>
                        <a:pt x="7" y="1"/>
                        <a:pt x="7" y="1"/>
                        <a:pt x="7" y="2"/>
                      </a:cubicBezTo>
                      <a:cubicBezTo>
                        <a:pt x="7" y="1"/>
                        <a:pt x="7" y="0"/>
                        <a:pt x="7" y="0"/>
                      </a:cubicBezTo>
                      <a:moveTo>
                        <a:pt x="7" y="0"/>
                      </a:moveTo>
                      <a:cubicBezTo>
                        <a:pt x="7" y="0"/>
                        <a:pt x="7" y="0"/>
                        <a:pt x="7" y="0"/>
                      </a:cubicBezTo>
                      <a:cubicBezTo>
                        <a:pt x="7" y="0"/>
                        <a:pt x="7" y="0"/>
                        <a:pt x="7" y="0"/>
                      </a:cubicBezTo>
                      <a:cubicBezTo>
                        <a:pt x="7" y="0"/>
                        <a:pt x="7" y="0"/>
                        <a:pt x="7" y="0"/>
                      </a:cubicBezTo>
                      <a:moveTo>
                        <a:pt x="5" y="0"/>
                      </a:moveTo>
                      <a:cubicBezTo>
                        <a:pt x="5" y="0"/>
                        <a:pt x="5" y="0"/>
                        <a:pt x="5" y="1"/>
                      </a:cubicBezTo>
                      <a:cubicBezTo>
                        <a:pt x="5" y="0"/>
                        <a:pt x="5" y="0"/>
                        <a:pt x="5" y="0"/>
                      </a:cubicBezTo>
                      <a:moveTo>
                        <a:pt x="5" y="0"/>
                      </a:moveTo>
                      <a:cubicBezTo>
                        <a:pt x="5" y="0"/>
                        <a:pt x="5" y="0"/>
                        <a:pt x="5" y="0"/>
                      </a:cubicBezTo>
                      <a:cubicBezTo>
                        <a:pt x="5" y="0"/>
                        <a:pt x="5" y="0"/>
                        <a:pt x="5" y="0"/>
                      </a:cubicBezTo>
                      <a:cubicBezTo>
                        <a:pt x="5" y="0"/>
                        <a:pt x="5" y="0"/>
                        <a:pt x="5" y="0"/>
                      </a:cubicBezTo>
                    </a:path>
                  </a:pathLst>
                </a:custGeom>
                <a:solidFill>
                  <a:srgbClr val="E7D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4" name="Freeform 9915">
                  <a:extLst>
                    <a:ext uri="{FF2B5EF4-FFF2-40B4-BE49-F238E27FC236}">
                      <a16:creationId xmlns:a16="http://schemas.microsoft.com/office/drawing/2014/main" id="{A19BE4F2-3E6A-1C26-6899-7FCD8BB9DC08}"/>
                    </a:ext>
                  </a:extLst>
                </p:cNvPr>
                <p:cNvSpPr>
                  <a:spLocks noEditPoints="1"/>
                </p:cNvSpPr>
                <p:nvPr/>
              </p:nvSpPr>
              <p:spPr bwMode="auto">
                <a:xfrm>
                  <a:off x="4263" y="252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EBD7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5" name="Freeform 9916">
                  <a:extLst>
                    <a:ext uri="{FF2B5EF4-FFF2-40B4-BE49-F238E27FC236}">
                      <a16:creationId xmlns:a16="http://schemas.microsoft.com/office/drawing/2014/main" id="{4143DEA4-AC57-3EDC-87E9-AC47F394CA12}"/>
                    </a:ext>
                  </a:extLst>
                </p:cNvPr>
                <p:cNvSpPr>
                  <a:spLocks/>
                </p:cNvSpPr>
                <p:nvPr/>
              </p:nvSpPr>
              <p:spPr bwMode="auto">
                <a:xfrm>
                  <a:off x="4260" y="2548"/>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E7D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6" name="Freeform 9917">
                  <a:extLst>
                    <a:ext uri="{FF2B5EF4-FFF2-40B4-BE49-F238E27FC236}">
                      <a16:creationId xmlns:a16="http://schemas.microsoft.com/office/drawing/2014/main" id="{08B05C3C-28A6-77D4-644E-2D82636FF340}"/>
                    </a:ext>
                  </a:extLst>
                </p:cNvPr>
                <p:cNvSpPr>
                  <a:spLocks noEditPoints="1"/>
                </p:cNvSpPr>
                <p:nvPr/>
              </p:nvSpPr>
              <p:spPr bwMode="auto">
                <a:xfrm>
                  <a:off x="4257" y="2548"/>
                  <a:ext cx="5" cy="16"/>
                </a:xfrm>
                <a:custGeom>
                  <a:avLst/>
                  <a:gdLst>
                    <a:gd name="T0" fmla="*/ 2 w 6"/>
                    <a:gd name="T1" fmla="*/ 7 h 19"/>
                    <a:gd name="T2" fmla="*/ 2 w 6"/>
                    <a:gd name="T3" fmla="*/ 7 h 19"/>
                    <a:gd name="T4" fmla="*/ 2 w 6"/>
                    <a:gd name="T5" fmla="*/ 5 h 19"/>
                    <a:gd name="T6" fmla="*/ 2 w 6"/>
                    <a:gd name="T7" fmla="*/ 5 h 19"/>
                    <a:gd name="T8" fmla="*/ 2 w 6"/>
                    <a:gd name="T9" fmla="*/ 7 h 19"/>
                    <a:gd name="T10" fmla="*/ 3 w 6"/>
                    <a:gd name="T11" fmla="*/ 4 h 19"/>
                    <a:gd name="T12" fmla="*/ 3 w 6"/>
                    <a:gd name="T13" fmla="*/ 3 h 19"/>
                    <a:gd name="T14" fmla="*/ 3 w 6"/>
                    <a:gd name="T15" fmla="*/ 3 h 19"/>
                    <a:gd name="T16" fmla="*/ 3 w 6"/>
                    <a:gd name="T17" fmla="*/ 3 h 19"/>
                    <a:gd name="T18" fmla="*/ 3 w 6"/>
                    <a:gd name="T19" fmla="*/ 4 h 19"/>
                    <a:gd name="T20" fmla="*/ 3 w 6"/>
                    <a:gd name="T21" fmla="*/ 4 h 19"/>
                    <a:gd name="T22" fmla="*/ 3 w 6"/>
                    <a:gd name="T23" fmla="*/ 0 h 19"/>
                    <a:gd name="T24" fmla="*/ 3 w 6"/>
                    <a:gd name="T25" fmla="*/ 0 h 19"/>
                    <a:gd name="T26" fmla="*/ 0 w 6"/>
                    <a:gd name="T27" fmla="*/ 9 h 19"/>
                    <a:gd name="T28" fmla="*/ 0 w 6"/>
                    <a:gd name="T29" fmla="*/ 9 h 19"/>
                    <a:gd name="T30" fmla="*/ 1 w 6"/>
                    <a:gd name="T31" fmla="*/ 9 h 19"/>
                    <a:gd name="T32" fmla="*/ 1 w 6"/>
                    <a:gd name="T33" fmla="*/ 9 h 19"/>
                    <a:gd name="T34" fmla="*/ 2 w 6"/>
                    <a:gd name="T35" fmla="*/ 9 h 19"/>
                    <a:gd name="T36" fmla="*/ 2 w 6"/>
                    <a:gd name="T37" fmla="*/ 8 h 19"/>
                    <a:gd name="T38" fmla="*/ 3 w 6"/>
                    <a:gd name="T39" fmla="*/ 6 h 19"/>
                    <a:gd name="T40" fmla="*/ 3 w 6"/>
                    <a:gd name="T41" fmla="*/ 3 h 19"/>
                    <a:gd name="T42" fmla="*/ 3 w 6"/>
                    <a:gd name="T43" fmla="*/ 3 h 19"/>
                    <a:gd name="T44" fmla="*/ 3 w 6"/>
                    <a:gd name="T45" fmla="*/ 1 h 19"/>
                    <a:gd name="T46" fmla="*/ 3 w 6"/>
                    <a:gd name="T47" fmla="*/ 3 h 19"/>
                    <a:gd name="T48" fmla="*/ 3 w 6"/>
                    <a:gd name="T49" fmla="*/ 3 h 19"/>
                    <a:gd name="T50" fmla="*/ 3 w 6"/>
                    <a:gd name="T51" fmla="*/ 3 h 19"/>
                    <a:gd name="T52" fmla="*/ 3 w 6"/>
                    <a:gd name="T53" fmla="*/ 3 h 19"/>
                    <a:gd name="T54" fmla="*/ 3 w 6"/>
                    <a:gd name="T55" fmla="*/ 3 h 19"/>
                    <a:gd name="T56" fmla="*/ 3 w 6"/>
                    <a:gd name="T57" fmla="*/ 1 h 19"/>
                    <a:gd name="T58" fmla="*/ 3 w 6"/>
                    <a:gd name="T59" fmla="*/ 0 h 1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 h="19">
                      <a:moveTo>
                        <a:pt x="2" y="13"/>
                      </a:moveTo>
                      <a:cubicBezTo>
                        <a:pt x="2" y="13"/>
                        <a:pt x="2" y="13"/>
                        <a:pt x="2" y="13"/>
                      </a:cubicBezTo>
                      <a:cubicBezTo>
                        <a:pt x="2" y="12"/>
                        <a:pt x="2" y="10"/>
                        <a:pt x="2" y="9"/>
                      </a:cubicBezTo>
                      <a:cubicBezTo>
                        <a:pt x="2" y="9"/>
                        <a:pt x="2" y="9"/>
                        <a:pt x="2" y="9"/>
                      </a:cubicBezTo>
                      <a:cubicBezTo>
                        <a:pt x="3" y="9"/>
                        <a:pt x="3" y="12"/>
                        <a:pt x="2" y="13"/>
                      </a:cubicBezTo>
                      <a:moveTo>
                        <a:pt x="5" y="8"/>
                      </a:moveTo>
                      <a:cubicBezTo>
                        <a:pt x="5" y="8"/>
                        <a:pt x="4" y="7"/>
                        <a:pt x="5" y="5"/>
                      </a:cubicBezTo>
                      <a:cubicBezTo>
                        <a:pt x="5" y="5"/>
                        <a:pt x="5" y="5"/>
                        <a:pt x="6" y="5"/>
                      </a:cubicBezTo>
                      <a:cubicBezTo>
                        <a:pt x="6" y="5"/>
                        <a:pt x="6" y="5"/>
                        <a:pt x="6" y="5"/>
                      </a:cubicBezTo>
                      <a:cubicBezTo>
                        <a:pt x="5" y="6"/>
                        <a:pt x="4" y="8"/>
                        <a:pt x="5" y="8"/>
                      </a:cubicBezTo>
                      <a:cubicBezTo>
                        <a:pt x="5" y="8"/>
                        <a:pt x="5" y="8"/>
                        <a:pt x="5" y="8"/>
                      </a:cubicBezTo>
                      <a:moveTo>
                        <a:pt x="3" y="0"/>
                      </a:moveTo>
                      <a:cubicBezTo>
                        <a:pt x="3" y="0"/>
                        <a:pt x="3" y="0"/>
                        <a:pt x="3" y="0"/>
                      </a:cubicBezTo>
                      <a:cubicBezTo>
                        <a:pt x="2" y="6"/>
                        <a:pt x="1" y="13"/>
                        <a:pt x="0" y="19"/>
                      </a:cubicBezTo>
                      <a:cubicBezTo>
                        <a:pt x="0" y="18"/>
                        <a:pt x="0" y="18"/>
                        <a:pt x="0" y="18"/>
                      </a:cubicBezTo>
                      <a:cubicBezTo>
                        <a:pt x="1" y="18"/>
                        <a:pt x="1" y="18"/>
                        <a:pt x="1" y="19"/>
                      </a:cubicBezTo>
                      <a:cubicBezTo>
                        <a:pt x="1" y="19"/>
                        <a:pt x="1" y="19"/>
                        <a:pt x="1" y="19"/>
                      </a:cubicBezTo>
                      <a:cubicBezTo>
                        <a:pt x="1" y="19"/>
                        <a:pt x="2" y="18"/>
                        <a:pt x="2" y="18"/>
                      </a:cubicBezTo>
                      <a:cubicBezTo>
                        <a:pt x="2" y="17"/>
                        <a:pt x="2" y="17"/>
                        <a:pt x="2" y="17"/>
                      </a:cubicBezTo>
                      <a:cubicBezTo>
                        <a:pt x="3" y="15"/>
                        <a:pt x="3" y="13"/>
                        <a:pt x="4" y="12"/>
                      </a:cubicBezTo>
                      <a:cubicBezTo>
                        <a:pt x="5" y="11"/>
                        <a:pt x="5" y="9"/>
                        <a:pt x="6" y="7"/>
                      </a:cubicBezTo>
                      <a:cubicBezTo>
                        <a:pt x="6" y="7"/>
                        <a:pt x="6" y="7"/>
                        <a:pt x="6" y="6"/>
                      </a:cubicBezTo>
                      <a:cubicBezTo>
                        <a:pt x="6" y="4"/>
                        <a:pt x="5" y="3"/>
                        <a:pt x="4" y="1"/>
                      </a:cubicBezTo>
                      <a:cubicBezTo>
                        <a:pt x="4" y="2"/>
                        <a:pt x="4" y="3"/>
                        <a:pt x="4" y="3"/>
                      </a:cubicBezTo>
                      <a:cubicBezTo>
                        <a:pt x="4" y="3"/>
                        <a:pt x="4" y="3"/>
                        <a:pt x="4" y="3"/>
                      </a:cubicBezTo>
                      <a:cubicBezTo>
                        <a:pt x="4" y="3"/>
                        <a:pt x="4" y="3"/>
                        <a:pt x="4" y="3"/>
                      </a:cubicBezTo>
                      <a:cubicBezTo>
                        <a:pt x="4" y="3"/>
                        <a:pt x="4" y="4"/>
                        <a:pt x="4" y="4"/>
                      </a:cubicBezTo>
                      <a:cubicBezTo>
                        <a:pt x="4" y="4"/>
                        <a:pt x="3" y="4"/>
                        <a:pt x="3" y="3"/>
                      </a:cubicBezTo>
                      <a:cubicBezTo>
                        <a:pt x="3" y="3"/>
                        <a:pt x="3" y="2"/>
                        <a:pt x="4" y="1"/>
                      </a:cubicBezTo>
                      <a:cubicBezTo>
                        <a:pt x="4" y="1"/>
                        <a:pt x="4" y="0"/>
                        <a:pt x="3" y="0"/>
                      </a:cubicBezTo>
                    </a:path>
                  </a:pathLst>
                </a:custGeom>
                <a:solidFill>
                  <a:srgbClr val="E5D0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7" name="Freeform 9918">
                  <a:extLst>
                    <a:ext uri="{FF2B5EF4-FFF2-40B4-BE49-F238E27FC236}">
                      <a16:creationId xmlns:a16="http://schemas.microsoft.com/office/drawing/2014/main" id="{765B277A-F8AC-7AA9-FF31-C48B113F73EA}"/>
                    </a:ext>
                  </a:extLst>
                </p:cNvPr>
                <p:cNvSpPr>
                  <a:spLocks noEditPoints="1"/>
                </p:cNvSpPr>
                <p:nvPr/>
              </p:nvSpPr>
              <p:spPr bwMode="auto">
                <a:xfrm>
                  <a:off x="4253" y="2541"/>
                  <a:ext cx="7" cy="15"/>
                </a:xfrm>
                <a:custGeom>
                  <a:avLst/>
                  <a:gdLst>
                    <a:gd name="T0" fmla="*/ 3 w 8"/>
                    <a:gd name="T1" fmla="*/ 6 h 19"/>
                    <a:gd name="T2" fmla="*/ 3 w 8"/>
                    <a:gd name="T3" fmla="*/ 6 h 19"/>
                    <a:gd name="T4" fmla="*/ 3 w 8"/>
                    <a:gd name="T5" fmla="*/ 4 h 19"/>
                    <a:gd name="T6" fmla="*/ 3 w 8"/>
                    <a:gd name="T7" fmla="*/ 4 h 19"/>
                    <a:gd name="T8" fmla="*/ 3 w 8"/>
                    <a:gd name="T9" fmla="*/ 6 h 19"/>
                    <a:gd name="T10" fmla="*/ 3 w 8"/>
                    <a:gd name="T11" fmla="*/ 2 h 19"/>
                    <a:gd name="T12" fmla="*/ 4 w 8"/>
                    <a:gd name="T13" fmla="*/ 2 h 19"/>
                    <a:gd name="T14" fmla="*/ 3 w 8"/>
                    <a:gd name="T15" fmla="*/ 2 h 19"/>
                    <a:gd name="T16" fmla="*/ 3 w 8"/>
                    <a:gd name="T17" fmla="*/ 3 h 19"/>
                    <a:gd name="T18" fmla="*/ 3 w 8"/>
                    <a:gd name="T19" fmla="*/ 3 h 19"/>
                    <a:gd name="T20" fmla="*/ 3 w 8"/>
                    <a:gd name="T21" fmla="*/ 3 h 19"/>
                    <a:gd name="T22" fmla="*/ 3 w 8"/>
                    <a:gd name="T23" fmla="*/ 3 h 19"/>
                    <a:gd name="T24" fmla="*/ 3 w 8"/>
                    <a:gd name="T25" fmla="*/ 2 h 19"/>
                    <a:gd name="T26" fmla="*/ 4 w 8"/>
                    <a:gd name="T27" fmla="*/ 0 h 19"/>
                    <a:gd name="T28" fmla="*/ 3 w 8"/>
                    <a:gd name="T29" fmla="*/ 2 h 19"/>
                    <a:gd name="T30" fmla="*/ 1 w 8"/>
                    <a:gd name="T31" fmla="*/ 5 h 19"/>
                    <a:gd name="T32" fmla="*/ 0 w 8"/>
                    <a:gd name="T33" fmla="*/ 7 h 19"/>
                    <a:gd name="T34" fmla="*/ 0 w 8"/>
                    <a:gd name="T35" fmla="*/ 7 h 19"/>
                    <a:gd name="T36" fmla="*/ 4 w 8"/>
                    <a:gd name="T37" fmla="*/ 4 h 19"/>
                    <a:gd name="T38" fmla="*/ 4 w 8"/>
                    <a:gd name="T39" fmla="*/ 4 h 19"/>
                    <a:gd name="T40" fmla="*/ 4 w 8"/>
                    <a:gd name="T41" fmla="*/ 3 h 19"/>
                    <a:gd name="T42" fmla="*/ 4 w 8"/>
                    <a:gd name="T43" fmla="*/ 3 h 19"/>
                    <a:gd name="T44" fmla="*/ 4 w 8"/>
                    <a:gd name="T45" fmla="*/ 2 h 19"/>
                    <a:gd name="T46" fmla="*/ 4 w 8"/>
                    <a:gd name="T47" fmla="*/ 2 h 19"/>
                    <a:gd name="T48" fmla="*/ 4 w 8"/>
                    <a:gd name="T49" fmla="*/ 2 h 19"/>
                    <a:gd name="T50" fmla="*/ 4 w 8"/>
                    <a:gd name="T51" fmla="*/ 2 h 19"/>
                    <a:gd name="T52" fmla="*/ 4 w 8"/>
                    <a:gd name="T53" fmla="*/ 2 h 19"/>
                    <a:gd name="T54" fmla="*/ 4 w 8"/>
                    <a:gd name="T55" fmla="*/ 2 h 19"/>
                    <a:gd name="T56" fmla="*/ 4 w 8"/>
                    <a:gd name="T57" fmla="*/ 2 h 19"/>
                    <a:gd name="T58" fmla="*/ 4 w 8"/>
                    <a:gd name="T59" fmla="*/ 2 h 19"/>
                    <a:gd name="T60" fmla="*/ 4 w 8"/>
                    <a:gd name="T61" fmla="*/ 0 h 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 h="19">
                      <a:moveTo>
                        <a:pt x="3" y="15"/>
                      </a:moveTo>
                      <a:cubicBezTo>
                        <a:pt x="3" y="14"/>
                        <a:pt x="3" y="14"/>
                        <a:pt x="3" y="14"/>
                      </a:cubicBezTo>
                      <a:cubicBezTo>
                        <a:pt x="3" y="13"/>
                        <a:pt x="3" y="10"/>
                        <a:pt x="3" y="10"/>
                      </a:cubicBezTo>
                      <a:cubicBezTo>
                        <a:pt x="3" y="10"/>
                        <a:pt x="3" y="10"/>
                        <a:pt x="3" y="10"/>
                      </a:cubicBezTo>
                      <a:cubicBezTo>
                        <a:pt x="4" y="10"/>
                        <a:pt x="4" y="13"/>
                        <a:pt x="3" y="15"/>
                      </a:cubicBezTo>
                      <a:moveTo>
                        <a:pt x="3" y="6"/>
                      </a:moveTo>
                      <a:cubicBezTo>
                        <a:pt x="3" y="5"/>
                        <a:pt x="4" y="3"/>
                        <a:pt x="4" y="2"/>
                      </a:cubicBezTo>
                      <a:cubicBezTo>
                        <a:pt x="4" y="3"/>
                        <a:pt x="3" y="5"/>
                        <a:pt x="3" y="6"/>
                      </a:cubicBezTo>
                      <a:cubicBezTo>
                        <a:pt x="3" y="6"/>
                        <a:pt x="3" y="6"/>
                        <a:pt x="3" y="7"/>
                      </a:cubicBezTo>
                      <a:cubicBezTo>
                        <a:pt x="3" y="7"/>
                        <a:pt x="3" y="7"/>
                        <a:pt x="3" y="7"/>
                      </a:cubicBezTo>
                      <a:cubicBezTo>
                        <a:pt x="3" y="7"/>
                        <a:pt x="3" y="7"/>
                        <a:pt x="3" y="7"/>
                      </a:cubicBezTo>
                      <a:cubicBezTo>
                        <a:pt x="3" y="7"/>
                        <a:pt x="3" y="7"/>
                        <a:pt x="3" y="7"/>
                      </a:cubicBezTo>
                      <a:cubicBezTo>
                        <a:pt x="3" y="6"/>
                        <a:pt x="3" y="6"/>
                        <a:pt x="3" y="6"/>
                      </a:cubicBezTo>
                      <a:moveTo>
                        <a:pt x="4" y="0"/>
                      </a:moveTo>
                      <a:cubicBezTo>
                        <a:pt x="4" y="1"/>
                        <a:pt x="3" y="3"/>
                        <a:pt x="3" y="4"/>
                      </a:cubicBezTo>
                      <a:cubicBezTo>
                        <a:pt x="2" y="7"/>
                        <a:pt x="2" y="11"/>
                        <a:pt x="1" y="13"/>
                      </a:cubicBezTo>
                      <a:cubicBezTo>
                        <a:pt x="0" y="15"/>
                        <a:pt x="1" y="16"/>
                        <a:pt x="0" y="19"/>
                      </a:cubicBezTo>
                      <a:cubicBezTo>
                        <a:pt x="0" y="19"/>
                        <a:pt x="0" y="19"/>
                        <a:pt x="0" y="19"/>
                      </a:cubicBezTo>
                      <a:cubicBezTo>
                        <a:pt x="2" y="17"/>
                        <a:pt x="5" y="13"/>
                        <a:pt x="8" y="9"/>
                      </a:cubicBezTo>
                      <a:cubicBezTo>
                        <a:pt x="8" y="9"/>
                        <a:pt x="8" y="9"/>
                        <a:pt x="8" y="9"/>
                      </a:cubicBezTo>
                      <a:cubicBezTo>
                        <a:pt x="8" y="8"/>
                        <a:pt x="8" y="8"/>
                        <a:pt x="7" y="7"/>
                      </a:cubicBezTo>
                      <a:cubicBezTo>
                        <a:pt x="7" y="7"/>
                        <a:pt x="7" y="7"/>
                        <a:pt x="7" y="7"/>
                      </a:cubicBezTo>
                      <a:cubicBezTo>
                        <a:pt x="7" y="7"/>
                        <a:pt x="7" y="7"/>
                        <a:pt x="7" y="6"/>
                      </a:cubicBezTo>
                      <a:cubicBezTo>
                        <a:pt x="7" y="5"/>
                        <a:pt x="6" y="4"/>
                        <a:pt x="6" y="3"/>
                      </a:cubicBezTo>
                      <a:cubicBezTo>
                        <a:pt x="5" y="4"/>
                        <a:pt x="5" y="4"/>
                        <a:pt x="5" y="4"/>
                      </a:cubicBezTo>
                      <a:cubicBezTo>
                        <a:pt x="6" y="4"/>
                        <a:pt x="6" y="4"/>
                        <a:pt x="6" y="4"/>
                      </a:cubicBezTo>
                      <a:cubicBezTo>
                        <a:pt x="6" y="4"/>
                        <a:pt x="5" y="4"/>
                        <a:pt x="5" y="4"/>
                      </a:cubicBezTo>
                      <a:cubicBezTo>
                        <a:pt x="5" y="4"/>
                        <a:pt x="5" y="4"/>
                        <a:pt x="5" y="4"/>
                      </a:cubicBezTo>
                      <a:cubicBezTo>
                        <a:pt x="5" y="4"/>
                        <a:pt x="5" y="4"/>
                        <a:pt x="5" y="4"/>
                      </a:cubicBezTo>
                      <a:cubicBezTo>
                        <a:pt x="5" y="4"/>
                        <a:pt x="5" y="3"/>
                        <a:pt x="5" y="3"/>
                      </a:cubicBezTo>
                      <a:cubicBezTo>
                        <a:pt x="5" y="2"/>
                        <a:pt x="4" y="1"/>
                        <a:pt x="4" y="0"/>
                      </a:cubicBezTo>
                    </a:path>
                  </a:pathLst>
                </a:custGeom>
                <a:solidFill>
                  <a:srgbClr val="EBD7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8" name="Freeform 9919">
                  <a:extLst>
                    <a:ext uri="{FF2B5EF4-FFF2-40B4-BE49-F238E27FC236}">
                      <a16:creationId xmlns:a16="http://schemas.microsoft.com/office/drawing/2014/main" id="{4E30312F-A641-DB5D-03AE-EBFFF9EFA4EF}"/>
                    </a:ext>
                  </a:extLst>
                </p:cNvPr>
                <p:cNvSpPr>
                  <a:spLocks noEditPoints="1"/>
                </p:cNvSpPr>
                <p:nvPr/>
              </p:nvSpPr>
              <p:spPr bwMode="auto">
                <a:xfrm>
                  <a:off x="4252" y="2548"/>
                  <a:ext cx="8" cy="17"/>
                </a:xfrm>
                <a:custGeom>
                  <a:avLst/>
                  <a:gdLst>
                    <a:gd name="T0" fmla="*/ 4 w 9"/>
                    <a:gd name="T1" fmla="*/ 7 h 20"/>
                    <a:gd name="T2" fmla="*/ 4 w 9"/>
                    <a:gd name="T3" fmla="*/ 7 h 20"/>
                    <a:gd name="T4" fmla="*/ 4 w 9"/>
                    <a:gd name="T5" fmla="*/ 7 h 20"/>
                    <a:gd name="T6" fmla="*/ 4 w 9"/>
                    <a:gd name="T7" fmla="*/ 8 h 20"/>
                    <a:gd name="T8" fmla="*/ 4 w 9"/>
                    <a:gd name="T9" fmla="*/ 8 h 20"/>
                    <a:gd name="T10" fmla="*/ 4 w 9"/>
                    <a:gd name="T11" fmla="*/ 8 h 20"/>
                    <a:gd name="T12" fmla="*/ 4 w 9"/>
                    <a:gd name="T13" fmla="*/ 8 h 20"/>
                    <a:gd name="T14" fmla="*/ 4 w 9"/>
                    <a:gd name="T15" fmla="*/ 8 h 20"/>
                    <a:gd name="T16" fmla="*/ 4 w 9"/>
                    <a:gd name="T17" fmla="*/ 8 h 20"/>
                    <a:gd name="T18" fmla="*/ 4 w 9"/>
                    <a:gd name="T19" fmla="*/ 9 h 20"/>
                    <a:gd name="T20" fmla="*/ 4 w 9"/>
                    <a:gd name="T21" fmla="*/ 7 h 20"/>
                    <a:gd name="T22" fmla="*/ 3 w 9"/>
                    <a:gd name="T23" fmla="*/ 7 h 20"/>
                    <a:gd name="T24" fmla="*/ 3 w 9"/>
                    <a:gd name="T25" fmla="*/ 5 h 20"/>
                    <a:gd name="T26" fmla="*/ 3 w 9"/>
                    <a:gd name="T27" fmla="*/ 7 h 20"/>
                    <a:gd name="T28" fmla="*/ 3 w 9"/>
                    <a:gd name="T29" fmla="*/ 7 h 20"/>
                    <a:gd name="T30" fmla="*/ 3 w 9"/>
                    <a:gd name="T31" fmla="*/ 7 h 20"/>
                    <a:gd name="T32" fmla="*/ 4 w 9"/>
                    <a:gd name="T33" fmla="*/ 6 h 20"/>
                    <a:gd name="T34" fmla="*/ 4 w 9"/>
                    <a:gd name="T35" fmla="*/ 3 h 20"/>
                    <a:gd name="T36" fmla="*/ 4 w 9"/>
                    <a:gd name="T37" fmla="*/ 3 h 20"/>
                    <a:gd name="T38" fmla="*/ 4 w 9"/>
                    <a:gd name="T39" fmla="*/ 3 h 20"/>
                    <a:gd name="T40" fmla="*/ 4 w 9"/>
                    <a:gd name="T41" fmla="*/ 4 h 20"/>
                    <a:gd name="T42" fmla="*/ 4 w 9"/>
                    <a:gd name="T43" fmla="*/ 6 h 20"/>
                    <a:gd name="T44" fmla="*/ 4 w 9"/>
                    <a:gd name="T45" fmla="*/ 6 h 20"/>
                    <a:gd name="T46" fmla="*/ 4 w 9"/>
                    <a:gd name="T47" fmla="*/ 6 h 20"/>
                    <a:gd name="T48" fmla="*/ 4 w 9"/>
                    <a:gd name="T49" fmla="*/ 6 h 20"/>
                    <a:gd name="T50" fmla="*/ 4 w 9"/>
                    <a:gd name="T51" fmla="*/ 6 h 20"/>
                    <a:gd name="T52" fmla="*/ 5 w 9"/>
                    <a:gd name="T53" fmla="*/ 0 h 20"/>
                    <a:gd name="T54" fmla="*/ 1 w 9"/>
                    <a:gd name="T55" fmla="*/ 6 h 20"/>
                    <a:gd name="T56" fmla="*/ 1 w 9"/>
                    <a:gd name="T57" fmla="*/ 8 h 20"/>
                    <a:gd name="T58" fmla="*/ 3 w 9"/>
                    <a:gd name="T59" fmla="*/ 9 h 20"/>
                    <a:gd name="T60" fmla="*/ 3 w 9"/>
                    <a:gd name="T61" fmla="*/ 10 h 20"/>
                    <a:gd name="T62" fmla="*/ 3 w 9"/>
                    <a:gd name="T63" fmla="*/ 10 h 20"/>
                    <a:gd name="T64" fmla="*/ 4 w 9"/>
                    <a:gd name="T65" fmla="*/ 9 h 20"/>
                    <a:gd name="T66" fmla="*/ 4 w 9"/>
                    <a:gd name="T67" fmla="*/ 10 h 20"/>
                    <a:gd name="T68" fmla="*/ 4 w 9"/>
                    <a:gd name="T69" fmla="*/ 10 h 20"/>
                    <a:gd name="T70" fmla="*/ 4 w 9"/>
                    <a:gd name="T71" fmla="*/ 10 h 20"/>
                    <a:gd name="T72" fmla="*/ 4 w 9"/>
                    <a:gd name="T73" fmla="*/ 10 h 20"/>
                    <a:gd name="T74" fmla="*/ 5 w 9"/>
                    <a:gd name="T75" fmla="*/ 0 h 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 h="20">
                      <a:moveTo>
                        <a:pt x="6" y="12"/>
                      </a:moveTo>
                      <a:cubicBezTo>
                        <a:pt x="6" y="12"/>
                        <a:pt x="6" y="12"/>
                        <a:pt x="6" y="12"/>
                      </a:cubicBezTo>
                      <a:cubicBezTo>
                        <a:pt x="6" y="12"/>
                        <a:pt x="6" y="12"/>
                        <a:pt x="6" y="12"/>
                      </a:cubicBezTo>
                      <a:cubicBezTo>
                        <a:pt x="5" y="13"/>
                        <a:pt x="5"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5" y="16"/>
                      </a:cubicBezTo>
                      <a:cubicBezTo>
                        <a:pt x="5" y="16"/>
                        <a:pt x="5" y="14"/>
                        <a:pt x="6" y="12"/>
                      </a:cubicBezTo>
                      <a:moveTo>
                        <a:pt x="3" y="12"/>
                      </a:moveTo>
                      <a:cubicBezTo>
                        <a:pt x="2" y="12"/>
                        <a:pt x="3" y="10"/>
                        <a:pt x="3" y="9"/>
                      </a:cubicBezTo>
                      <a:cubicBezTo>
                        <a:pt x="3" y="10"/>
                        <a:pt x="2" y="12"/>
                        <a:pt x="3" y="12"/>
                      </a:cubicBezTo>
                      <a:cubicBezTo>
                        <a:pt x="3" y="12"/>
                        <a:pt x="3" y="12"/>
                        <a:pt x="3" y="12"/>
                      </a:cubicBezTo>
                      <a:cubicBezTo>
                        <a:pt x="3" y="12"/>
                        <a:pt x="3" y="12"/>
                        <a:pt x="3" y="12"/>
                      </a:cubicBezTo>
                      <a:moveTo>
                        <a:pt x="5" y="11"/>
                      </a:moveTo>
                      <a:cubicBezTo>
                        <a:pt x="5" y="10"/>
                        <a:pt x="6" y="8"/>
                        <a:pt x="6" y="7"/>
                      </a:cubicBezTo>
                      <a:cubicBezTo>
                        <a:pt x="6" y="7"/>
                        <a:pt x="6" y="6"/>
                        <a:pt x="6" y="5"/>
                      </a:cubicBezTo>
                      <a:cubicBezTo>
                        <a:pt x="6" y="5"/>
                        <a:pt x="6" y="5"/>
                        <a:pt x="6" y="5"/>
                      </a:cubicBezTo>
                      <a:cubicBezTo>
                        <a:pt x="6" y="5"/>
                        <a:pt x="6" y="8"/>
                        <a:pt x="6" y="8"/>
                      </a:cubicBezTo>
                      <a:cubicBezTo>
                        <a:pt x="6" y="9"/>
                        <a:pt x="5" y="11"/>
                        <a:pt x="5" y="11"/>
                      </a:cubicBezTo>
                      <a:cubicBezTo>
                        <a:pt x="5" y="11"/>
                        <a:pt x="5" y="11"/>
                        <a:pt x="5" y="11"/>
                      </a:cubicBezTo>
                      <a:cubicBezTo>
                        <a:pt x="5" y="11"/>
                        <a:pt x="5" y="11"/>
                        <a:pt x="5" y="11"/>
                      </a:cubicBezTo>
                      <a:cubicBezTo>
                        <a:pt x="5" y="11"/>
                        <a:pt x="5" y="11"/>
                        <a:pt x="5" y="11"/>
                      </a:cubicBezTo>
                      <a:cubicBezTo>
                        <a:pt x="5" y="11"/>
                        <a:pt x="5" y="11"/>
                        <a:pt x="5" y="11"/>
                      </a:cubicBezTo>
                      <a:moveTo>
                        <a:pt x="9" y="0"/>
                      </a:moveTo>
                      <a:cubicBezTo>
                        <a:pt x="6" y="4"/>
                        <a:pt x="3" y="8"/>
                        <a:pt x="1" y="10"/>
                      </a:cubicBezTo>
                      <a:cubicBezTo>
                        <a:pt x="0" y="13"/>
                        <a:pt x="2" y="13"/>
                        <a:pt x="1" y="15"/>
                      </a:cubicBezTo>
                      <a:cubicBezTo>
                        <a:pt x="1" y="18"/>
                        <a:pt x="3" y="15"/>
                        <a:pt x="3" y="18"/>
                      </a:cubicBezTo>
                      <a:cubicBezTo>
                        <a:pt x="3" y="19"/>
                        <a:pt x="3" y="19"/>
                        <a:pt x="3" y="19"/>
                      </a:cubicBezTo>
                      <a:cubicBezTo>
                        <a:pt x="3" y="19"/>
                        <a:pt x="3" y="19"/>
                        <a:pt x="3" y="19"/>
                      </a:cubicBezTo>
                      <a:cubicBezTo>
                        <a:pt x="4" y="19"/>
                        <a:pt x="4" y="18"/>
                        <a:pt x="4" y="18"/>
                      </a:cubicBezTo>
                      <a:cubicBezTo>
                        <a:pt x="4" y="18"/>
                        <a:pt x="4" y="19"/>
                        <a:pt x="4" y="19"/>
                      </a:cubicBezTo>
                      <a:cubicBezTo>
                        <a:pt x="4" y="20"/>
                        <a:pt x="4" y="20"/>
                        <a:pt x="5" y="20"/>
                      </a:cubicBezTo>
                      <a:cubicBezTo>
                        <a:pt x="5" y="20"/>
                        <a:pt x="5" y="19"/>
                        <a:pt x="5" y="19"/>
                      </a:cubicBezTo>
                      <a:cubicBezTo>
                        <a:pt x="6" y="19"/>
                        <a:pt x="6" y="19"/>
                        <a:pt x="6" y="19"/>
                      </a:cubicBezTo>
                      <a:cubicBezTo>
                        <a:pt x="7" y="13"/>
                        <a:pt x="8" y="6"/>
                        <a:pt x="9" y="0"/>
                      </a:cubicBezTo>
                    </a:path>
                  </a:pathLst>
                </a:custGeom>
                <a:solidFill>
                  <a:srgbClr val="E9D5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39" name="Freeform 9920">
                  <a:extLst>
                    <a:ext uri="{FF2B5EF4-FFF2-40B4-BE49-F238E27FC236}">
                      <a16:creationId xmlns:a16="http://schemas.microsoft.com/office/drawing/2014/main" id="{4FF5649B-4E58-3BB1-A0EA-A46E3386A0AC}"/>
                    </a:ext>
                  </a:extLst>
                </p:cNvPr>
                <p:cNvSpPr>
                  <a:spLocks noEditPoints="1"/>
                </p:cNvSpPr>
                <p:nvPr/>
              </p:nvSpPr>
              <p:spPr bwMode="auto">
                <a:xfrm>
                  <a:off x="4260" y="2559"/>
                  <a:ext cx="2" cy="3"/>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0 w 3"/>
                    <a:gd name="T15" fmla="*/ 2 h 4"/>
                    <a:gd name="T16" fmla="*/ 0 w 3"/>
                    <a:gd name="T17" fmla="*/ 2 h 4"/>
                    <a:gd name="T18" fmla="*/ 1 w 3"/>
                    <a:gd name="T19" fmla="*/ 0 h 4"/>
                    <a:gd name="T20" fmla="*/ 1 w 3"/>
                    <a:gd name="T21" fmla="*/ 2 h 4"/>
                    <a:gd name="T22" fmla="*/ 1 w 3"/>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4">
                      <a:moveTo>
                        <a:pt x="0" y="4"/>
                      </a:moveTo>
                      <a:cubicBezTo>
                        <a:pt x="0" y="4"/>
                        <a:pt x="0" y="4"/>
                        <a:pt x="0" y="4"/>
                      </a:cubicBezTo>
                      <a:cubicBezTo>
                        <a:pt x="0" y="4"/>
                        <a:pt x="0" y="4"/>
                        <a:pt x="0" y="4"/>
                      </a:cubicBezTo>
                      <a:cubicBezTo>
                        <a:pt x="0" y="4"/>
                        <a:pt x="0" y="4"/>
                        <a:pt x="0" y="4"/>
                      </a:cubicBezTo>
                      <a:moveTo>
                        <a:pt x="0" y="4"/>
                      </a:moveTo>
                      <a:cubicBezTo>
                        <a:pt x="0" y="4"/>
                        <a:pt x="0" y="4"/>
                        <a:pt x="0" y="4"/>
                      </a:cubicBezTo>
                      <a:cubicBezTo>
                        <a:pt x="0" y="4"/>
                        <a:pt x="0" y="4"/>
                        <a:pt x="0" y="4"/>
                      </a:cubicBezTo>
                      <a:cubicBezTo>
                        <a:pt x="0" y="4"/>
                        <a:pt x="0" y="4"/>
                        <a:pt x="0" y="4"/>
                      </a:cubicBezTo>
                      <a:cubicBezTo>
                        <a:pt x="0" y="4"/>
                        <a:pt x="0" y="4"/>
                        <a:pt x="0" y="4"/>
                      </a:cubicBezTo>
                      <a:moveTo>
                        <a:pt x="3" y="0"/>
                      </a:moveTo>
                      <a:cubicBezTo>
                        <a:pt x="2" y="0"/>
                        <a:pt x="2" y="1"/>
                        <a:pt x="1" y="2"/>
                      </a:cubicBezTo>
                      <a:cubicBezTo>
                        <a:pt x="2" y="1"/>
                        <a:pt x="2" y="0"/>
                        <a:pt x="3" y="0"/>
                      </a:cubicBezTo>
                    </a:path>
                  </a:pathLst>
                </a:custGeom>
                <a:solidFill>
                  <a:srgbClr val="E5D0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0" name="Freeform 9921">
                  <a:extLst>
                    <a:ext uri="{FF2B5EF4-FFF2-40B4-BE49-F238E27FC236}">
                      <a16:creationId xmlns:a16="http://schemas.microsoft.com/office/drawing/2014/main" id="{8871F11C-94E0-8848-0845-7416702BE012}"/>
                    </a:ext>
                  </a:extLst>
                </p:cNvPr>
                <p:cNvSpPr>
                  <a:spLocks/>
                </p:cNvSpPr>
                <p:nvPr/>
              </p:nvSpPr>
              <p:spPr bwMode="auto">
                <a:xfrm>
                  <a:off x="4264" y="2528"/>
                  <a:ext cx="5" cy="9"/>
                </a:xfrm>
                <a:custGeom>
                  <a:avLst/>
                  <a:gdLst>
                    <a:gd name="T0" fmla="*/ 3 w 6"/>
                    <a:gd name="T1" fmla="*/ 0 h 10"/>
                    <a:gd name="T2" fmla="*/ 2 w 6"/>
                    <a:gd name="T3" fmla="*/ 1 h 10"/>
                    <a:gd name="T4" fmla="*/ 0 w 6"/>
                    <a:gd name="T5" fmla="*/ 2 h 10"/>
                    <a:gd name="T6" fmla="*/ 0 w 6"/>
                    <a:gd name="T7" fmla="*/ 2 h 10"/>
                    <a:gd name="T8" fmla="*/ 0 w 6"/>
                    <a:gd name="T9" fmla="*/ 2 h 10"/>
                    <a:gd name="T10" fmla="*/ 0 w 6"/>
                    <a:gd name="T11" fmla="*/ 2 h 10"/>
                    <a:gd name="T12" fmla="*/ 3 w 6"/>
                    <a:gd name="T13" fmla="*/ 6 h 10"/>
                    <a:gd name="T14" fmla="*/ 3 w 6"/>
                    <a:gd name="T15" fmla="*/ 4 h 10"/>
                    <a:gd name="T16" fmla="*/ 3 w 6"/>
                    <a:gd name="T17" fmla="*/ 3 h 10"/>
                    <a:gd name="T18" fmla="*/ 3 w 6"/>
                    <a:gd name="T19" fmla="*/ 2 h 10"/>
                    <a:gd name="T20" fmla="*/ 3 w 6"/>
                    <a:gd name="T21" fmla="*/ 2 h 10"/>
                    <a:gd name="T22" fmla="*/ 3 w 6"/>
                    <a:gd name="T23" fmla="*/ 2 h 10"/>
                    <a:gd name="T24" fmla="*/ 3 w 6"/>
                    <a:gd name="T25" fmla="*/ 2 h 10"/>
                    <a:gd name="T26" fmla="*/ 3 w 6"/>
                    <a:gd name="T27" fmla="*/ 1 h 10"/>
                    <a:gd name="T28" fmla="*/ 3 w 6"/>
                    <a:gd name="T29" fmla="*/ 1 h 10"/>
                    <a:gd name="T30" fmla="*/ 3 w 6"/>
                    <a:gd name="T31" fmla="*/ 1 h 10"/>
                    <a:gd name="T32" fmla="*/ 3 w 6"/>
                    <a:gd name="T33" fmla="*/ 1 h 10"/>
                    <a:gd name="T34" fmla="*/ 3 w 6"/>
                    <a:gd name="T35" fmla="*/ 0 h 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 h="10">
                      <a:moveTo>
                        <a:pt x="3" y="0"/>
                      </a:moveTo>
                      <a:cubicBezTo>
                        <a:pt x="2" y="0"/>
                        <a:pt x="2" y="1"/>
                        <a:pt x="2" y="1"/>
                      </a:cubicBezTo>
                      <a:cubicBezTo>
                        <a:pt x="1" y="2"/>
                        <a:pt x="1" y="2"/>
                        <a:pt x="0" y="2"/>
                      </a:cubicBezTo>
                      <a:cubicBezTo>
                        <a:pt x="0" y="2"/>
                        <a:pt x="0" y="2"/>
                        <a:pt x="0" y="2"/>
                      </a:cubicBezTo>
                      <a:cubicBezTo>
                        <a:pt x="0" y="2"/>
                        <a:pt x="0" y="2"/>
                        <a:pt x="0" y="2"/>
                      </a:cubicBezTo>
                      <a:cubicBezTo>
                        <a:pt x="0" y="2"/>
                        <a:pt x="0" y="2"/>
                        <a:pt x="0" y="2"/>
                      </a:cubicBezTo>
                      <a:cubicBezTo>
                        <a:pt x="2" y="5"/>
                        <a:pt x="3" y="7"/>
                        <a:pt x="5" y="10"/>
                      </a:cubicBezTo>
                      <a:cubicBezTo>
                        <a:pt x="5" y="8"/>
                        <a:pt x="6" y="6"/>
                        <a:pt x="6" y="4"/>
                      </a:cubicBezTo>
                      <a:cubicBezTo>
                        <a:pt x="6" y="4"/>
                        <a:pt x="5" y="4"/>
                        <a:pt x="6" y="3"/>
                      </a:cubicBezTo>
                      <a:cubicBezTo>
                        <a:pt x="6" y="3"/>
                        <a:pt x="6" y="2"/>
                        <a:pt x="5" y="2"/>
                      </a:cubicBezTo>
                      <a:cubicBezTo>
                        <a:pt x="5" y="2"/>
                        <a:pt x="5" y="2"/>
                        <a:pt x="5" y="2"/>
                      </a:cubicBezTo>
                      <a:cubicBezTo>
                        <a:pt x="5" y="2"/>
                        <a:pt x="5" y="2"/>
                        <a:pt x="5" y="2"/>
                      </a:cubicBezTo>
                      <a:cubicBezTo>
                        <a:pt x="5" y="2"/>
                        <a:pt x="4" y="2"/>
                        <a:pt x="5" y="2"/>
                      </a:cubicBezTo>
                      <a:cubicBezTo>
                        <a:pt x="5" y="1"/>
                        <a:pt x="5" y="1"/>
                        <a:pt x="5" y="1"/>
                      </a:cubicBezTo>
                      <a:cubicBezTo>
                        <a:pt x="4" y="1"/>
                        <a:pt x="4" y="1"/>
                        <a:pt x="4" y="1"/>
                      </a:cubicBezTo>
                      <a:cubicBezTo>
                        <a:pt x="4" y="1"/>
                        <a:pt x="3" y="1"/>
                        <a:pt x="3" y="1"/>
                      </a:cubicBezTo>
                      <a:cubicBezTo>
                        <a:pt x="3" y="1"/>
                        <a:pt x="3" y="1"/>
                        <a:pt x="3" y="1"/>
                      </a:cubicBezTo>
                      <a:cubicBezTo>
                        <a:pt x="3" y="1"/>
                        <a:pt x="3" y="0"/>
                        <a:pt x="3"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1" name="Freeform 9922">
                  <a:extLst>
                    <a:ext uri="{FF2B5EF4-FFF2-40B4-BE49-F238E27FC236}">
                      <a16:creationId xmlns:a16="http://schemas.microsoft.com/office/drawing/2014/main" id="{76906916-9947-2932-9788-B4E0A4B0DCA5}"/>
                    </a:ext>
                  </a:extLst>
                </p:cNvPr>
                <p:cNvSpPr>
                  <a:spLocks/>
                </p:cNvSpPr>
                <p:nvPr/>
              </p:nvSpPr>
              <p:spPr bwMode="auto">
                <a:xfrm>
                  <a:off x="4259" y="2553"/>
                  <a:ext cx="5" cy="9"/>
                </a:xfrm>
                <a:custGeom>
                  <a:avLst/>
                  <a:gdLst>
                    <a:gd name="T0" fmla="*/ 3 w 6"/>
                    <a:gd name="T1" fmla="*/ 0 h 11"/>
                    <a:gd name="T2" fmla="*/ 3 w 6"/>
                    <a:gd name="T3" fmla="*/ 1 h 11"/>
                    <a:gd name="T4" fmla="*/ 2 w 6"/>
                    <a:gd name="T5" fmla="*/ 2 h 11"/>
                    <a:gd name="T6" fmla="*/ 0 w 6"/>
                    <a:gd name="T7" fmla="*/ 5 h 11"/>
                    <a:gd name="T8" fmla="*/ 0 w 6"/>
                    <a:gd name="T9" fmla="*/ 5 h 11"/>
                    <a:gd name="T10" fmla="*/ 1 w 6"/>
                    <a:gd name="T11" fmla="*/ 5 h 11"/>
                    <a:gd name="T12" fmla="*/ 1 w 6"/>
                    <a:gd name="T13" fmla="*/ 5 h 11"/>
                    <a:gd name="T14" fmla="*/ 1 w 6"/>
                    <a:gd name="T15" fmla="*/ 5 h 11"/>
                    <a:gd name="T16" fmla="*/ 1 w 6"/>
                    <a:gd name="T17" fmla="*/ 5 h 11"/>
                    <a:gd name="T18" fmla="*/ 1 w 6"/>
                    <a:gd name="T19" fmla="*/ 5 h 11"/>
                    <a:gd name="T20" fmla="*/ 2 w 6"/>
                    <a:gd name="T21" fmla="*/ 4 h 11"/>
                    <a:gd name="T22" fmla="*/ 3 w 6"/>
                    <a:gd name="T23" fmla="*/ 3 h 11"/>
                    <a:gd name="T24" fmla="*/ 3 w 6"/>
                    <a:gd name="T25" fmla="*/ 3 h 11"/>
                    <a:gd name="T26" fmla="*/ 3 w 6"/>
                    <a:gd name="T27" fmla="*/ 3 h 11"/>
                    <a:gd name="T28" fmla="*/ 3 w 6"/>
                    <a:gd name="T29" fmla="*/ 2 h 11"/>
                    <a:gd name="T30" fmla="*/ 3 w 6"/>
                    <a:gd name="T31" fmla="*/ 0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 h="11">
                      <a:moveTo>
                        <a:pt x="4" y="0"/>
                      </a:moveTo>
                      <a:cubicBezTo>
                        <a:pt x="4" y="1"/>
                        <a:pt x="4" y="1"/>
                        <a:pt x="4" y="1"/>
                      </a:cubicBezTo>
                      <a:cubicBezTo>
                        <a:pt x="3" y="3"/>
                        <a:pt x="3" y="5"/>
                        <a:pt x="2" y="6"/>
                      </a:cubicBezTo>
                      <a:cubicBezTo>
                        <a:pt x="1" y="7"/>
                        <a:pt x="1" y="9"/>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0"/>
                        <a:pt x="2" y="10"/>
                        <a:pt x="2" y="9"/>
                      </a:cubicBezTo>
                      <a:cubicBezTo>
                        <a:pt x="3" y="8"/>
                        <a:pt x="3" y="7"/>
                        <a:pt x="4" y="7"/>
                      </a:cubicBezTo>
                      <a:cubicBezTo>
                        <a:pt x="4" y="7"/>
                        <a:pt x="4" y="7"/>
                        <a:pt x="4" y="7"/>
                      </a:cubicBezTo>
                      <a:cubicBezTo>
                        <a:pt x="4" y="7"/>
                        <a:pt x="4" y="7"/>
                        <a:pt x="4" y="7"/>
                      </a:cubicBezTo>
                      <a:cubicBezTo>
                        <a:pt x="4" y="6"/>
                        <a:pt x="5" y="4"/>
                        <a:pt x="6" y="3"/>
                      </a:cubicBezTo>
                      <a:cubicBezTo>
                        <a:pt x="5" y="2"/>
                        <a:pt x="5" y="1"/>
                        <a:pt x="4" y="0"/>
                      </a:cubicBezTo>
                    </a:path>
                  </a:pathLst>
                </a:custGeom>
                <a:solidFill>
                  <a:srgbClr val="C3B0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2" name="Freeform 9923">
                  <a:extLst>
                    <a:ext uri="{FF2B5EF4-FFF2-40B4-BE49-F238E27FC236}">
                      <a16:creationId xmlns:a16="http://schemas.microsoft.com/office/drawing/2014/main" id="{C68C54CE-9A2F-0D80-1E16-020D5D35457E}"/>
                    </a:ext>
                  </a:extLst>
                </p:cNvPr>
                <p:cNvSpPr>
                  <a:spLocks/>
                </p:cNvSpPr>
                <p:nvPr/>
              </p:nvSpPr>
              <p:spPr bwMode="auto">
                <a:xfrm>
                  <a:off x="4268" y="2532"/>
                  <a:ext cx="2" cy="6"/>
                </a:xfrm>
                <a:custGeom>
                  <a:avLst/>
                  <a:gdLst>
                    <a:gd name="T0" fmla="*/ 1 w 2"/>
                    <a:gd name="T1" fmla="*/ 0 h 8"/>
                    <a:gd name="T2" fmla="*/ 0 w 2"/>
                    <a:gd name="T3" fmla="*/ 2 h 8"/>
                    <a:gd name="T4" fmla="*/ 1 w 2"/>
                    <a:gd name="T5" fmla="*/ 2 h 8"/>
                    <a:gd name="T6" fmla="*/ 1 w 2"/>
                    <a:gd name="T7" fmla="*/ 3 h 8"/>
                    <a:gd name="T8" fmla="*/ 1 w 2"/>
                    <a:gd name="T9" fmla="*/ 2 h 8"/>
                    <a:gd name="T10" fmla="*/ 1 w 2"/>
                    <a:gd name="T11" fmla="*/ 2 h 8"/>
                    <a:gd name="T12" fmla="*/ 1 w 2"/>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8">
                      <a:moveTo>
                        <a:pt x="1" y="0"/>
                      </a:moveTo>
                      <a:cubicBezTo>
                        <a:pt x="1" y="2"/>
                        <a:pt x="0" y="4"/>
                        <a:pt x="0" y="6"/>
                      </a:cubicBezTo>
                      <a:cubicBezTo>
                        <a:pt x="0" y="6"/>
                        <a:pt x="0" y="7"/>
                        <a:pt x="1" y="7"/>
                      </a:cubicBezTo>
                      <a:cubicBezTo>
                        <a:pt x="1" y="7"/>
                        <a:pt x="1" y="8"/>
                        <a:pt x="1" y="8"/>
                      </a:cubicBezTo>
                      <a:cubicBezTo>
                        <a:pt x="1" y="7"/>
                        <a:pt x="1" y="7"/>
                        <a:pt x="1" y="6"/>
                      </a:cubicBezTo>
                      <a:cubicBezTo>
                        <a:pt x="2" y="3"/>
                        <a:pt x="1" y="4"/>
                        <a:pt x="1" y="2"/>
                      </a:cubicBezTo>
                      <a:cubicBezTo>
                        <a:pt x="1" y="1"/>
                        <a:pt x="1" y="1"/>
                        <a:pt x="1" y="0"/>
                      </a:cubicBezTo>
                    </a:path>
                  </a:pathLst>
                </a:custGeom>
                <a:solidFill>
                  <a:srgbClr val="D5D0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3" name="Freeform 9924">
                  <a:extLst>
                    <a:ext uri="{FF2B5EF4-FFF2-40B4-BE49-F238E27FC236}">
                      <a16:creationId xmlns:a16="http://schemas.microsoft.com/office/drawing/2014/main" id="{AD0348A0-EFAA-192D-170E-114196C8FE82}"/>
                    </a:ext>
                  </a:extLst>
                </p:cNvPr>
                <p:cNvSpPr>
                  <a:spLocks/>
                </p:cNvSpPr>
                <p:nvPr/>
              </p:nvSpPr>
              <p:spPr bwMode="auto">
                <a:xfrm>
                  <a:off x="4263" y="2525"/>
                  <a:ext cx="7" cy="7"/>
                </a:xfrm>
                <a:custGeom>
                  <a:avLst/>
                  <a:gdLst>
                    <a:gd name="T0" fmla="*/ 4 w 8"/>
                    <a:gd name="T1" fmla="*/ 0 h 8"/>
                    <a:gd name="T2" fmla="*/ 4 w 8"/>
                    <a:gd name="T3" fmla="*/ 1 h 8"/>
                    <a:gd name="T4" fmla="*/ 4 w 8"/>
                    <a:gd name="T5" fmla="*/ 1 h 8"/>
                    <a:gd name="T6" fmla="*/ 4 w 8"/>
                    <a:gd name="T7" fmla="*/ 1 h 8"/>
                    <a:gd name="T8" fmla="*/ 4 w 8"/>
                    <a:gd name="T9" fmla="*/ 1 h 8"/>
                    <a:gd name="T10" fmla="*/ 3 w 8"/>
                    <a:gd name="T11" fmla="*/ 2 h 8"/>
                    <a:gd name="T12" fmla="*/ 3 w 8"/>
                    <a:gd name="T13" fmla="*/ 2 h 8"/>
                    <a:gd name="T14" fmla="*/ 3 w 8"/>
                    <a:gd name="T15" fmla="*/ 2 h 8"/>
                    <a:gd name="T16" fmla="*/ 3 w 8"/>
                    <a:gd name="T17" fmla="*/ 2 h 8"/>
                    <a:gd name="T18" fmla="*/ 2 w 8"/>
                    <a:gd name="T19" fmla="*/ 2 h 8"/>
                    <a:gd name="T20" fmla="*/ 2 w 8"/>
                    <a:gd name="T21" fmla="*/ 2 h 8"/>
                    <a:gd name="T22" fmla="*/ 2 w 8"/>
                    <a:gd name="T23" fmla="*/ 2 h 8"/>
                    <a:gd name="T24" fmla="*/ 1 w 8"/>
                    <a:gd name="T25" fmla="*/ 3 h 8"/>
                    <a:gd name="T26" fmla="*/ 0 w 8"/>
                    <a:gd name="T27" fmla="*/ 4 h 8"/>
                    <a:gd name="T28" fmla="*/ 0 w 8"/>
                    <a:gd name="T29" fmla="*/ 4 h 8"/>
                    <a:gd name="T30" fmla="*/ 1 w 8"/>
                    <a:gd name="T31" fmla="*/ 4 h 8"/>
                    <a:gd name="T32" fmla="*/ 1 w 8"/>
                    <a:gd name="T33" fmla="*/ 4 h 8"/>
                    <a:gd name="T34" fmla="*/ 3 w 8"/>
                    <a:gd name="T35" fmla="*/ 4 h 8"/>
                    <a:gd name="T36" fmla="*/ 4 w 8"/>
                    <a:gd name="T37" fmla="*/ 4 h 8"/>
                    <a:gd name="T38" fmla="*/ 4 w 8"/>
                    <a:gd name="T39" fmla="*/ 4 h 8"/>
                    <a:gd name="T40" fmla="*/ 4 w 8"/>
                    <a:gd name="T41" fmla="*/ 4 h 8"/>
                    <a:gd name="T42" fmla="*/ 4 w 8"/>
                    <a:gd name="T43" fmla="*/ 4 h 8"/>
                    <a:gd name="T44" fmla="*/ 4 w 8"/>
                    <a:gd name="T45" fmla="*/ 4 h 8"/>
                    <a:gd name="T46" fmla="*/ 4 w 8"/>
                    <a:gd name="T47" fmla="*/ 4 h 8"/>
                    <a:gd name="T48" fmla="*/ 4 w 8"/>
                    <a:gd name="T49" fmla="*/ 3 h 8"/>
                    <a:gd name="T50" fmla="*/ 4 w 8"/>
                    <a:gd name="T51" fmla="*/ 2 h 8"/>
                    <a:gd name="T52" fmla="*/ 4 w 8"/>
                    <a:gd name="T53" fmla="*/ 2 h 8"/>
                    <a:gd name="T54" fmla="*/ 4 w 8"/>
                    <a:gd name="T55" fmla="*/ 2 h 8"/>
                    <a:gd name="T56" fmla="*/ 4 w 8"/>
                    <a:gd name="T57" fmla="*/ 2 h 8"/>
                    <a:gd name="T58" fmla="*/ 4 w 8"/>
                    <a:gd name="T59" fmla="*/ 2 h 8"/>
                    <a:gd name="T60" fmla="*/ 4 w 8"/>
                    <a:gd name="T61" fmla="*/ 2 h 8"/>
                    <a:gd name="T62" fmla="*/ 4 w 8"/>
                    <a:gd name="T63" fmla="*/ 2 h 8"/>
                    <a:gd name="T64" fmla="*/ 4 w 8"/>
                    <a:gd name="T65" fmla="*/ 0 h 8"/>
                    <a:gd name="T66" fmla="*/ 4 w 8"/>
                    <a:gd name="T67" fmla="*/ 0 h 8"/>
                    <a:gd name="T68" fmla="*/ 4 w 8"/>
                    <a:gd name="T69" fmla="*/ 0 h 8"/>
                    <a:gd name="T70" fmla="*/ 4 w 8"/>
                    <a:gd name="T71" fmla="*/ 0 h 8"/>
                    <a:gd name="T72" fmla="*/ 4 w 8"/>
                    <a:gd name="T73" fmla="*/ 1 h 8"/>
                    <a:gd name="T74" fmla="*/ 4 w 8"/>
                    <a:gd name="T75" fmla="*/ 1 h 8"/>
                    <a:gd name="T76" fmla="*/ 4 w 8"/>
                    <a:gd name="T77" fmla="*/ 1 h 8"/>
                    <a:gd name="T78" fmla="*/ 4 w 8"/>
                    <a:gd name="T79" fmla="*/ 1 h 8"/>
                    <a:gd name="T80" fmla="*/ 4 w 8"/>
                    <a:gd name="T81" fmla="*/ 1 h 8"/>
                    <a:gd name="T82" fmla="*/ 4 w 8"/>
                    <a:gd name="T83" fmla="*/ 1 h 8"/>
                    <a:gd name="T84" fmla="*/ 4 w 8"/>
                    <a:gd name="T85" fmla="*/ 1 h 8"/>
                    <a:gd name="T86" fmla="*/ 4 w 8"/>
                    <a:gd name="T87" fmla="*/ 1 h 8"/>
                    <a:gd name="T88" fmla="*/ 4 w 8"/>
                    <a:gd name="T89" fmla="*/ 1 h 8"/>
                    <a:gd name="T90" fmla="*/ 4 w 8"/>
                    <a:gd name="T91" fmla="*/ 0 h 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 h="8">
                      <a:moveTo>
                        <a:pt x="5" y="0"/>
                      </a:moveTo>
                      <a:cubicBezTo>
                        <a:pt x="5" y="0"/>
                        <a:pt x="5" y="0"/>
                        <a:pt x="5" y="0"/>
                      </a:cubicBezTo>
                      <a:cubicBezTo>
                        <a:pt x="5" y="0"/>
                        <a:pt x="5" y="0"/>
                        <a:pt x="5" y="0"/>
                      </a:cubicBezTo>
                      <a:cubicBezTo>
                        <a:pt x="5" y="0"/>
                        <a:pt x="4" y="0"/>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1" y="2"/>
                        <a:pt x="1" y="3"/>
                      </a:cubicBezTo>
                      <a:cubicBezTo>
                        <a:pt x="1" y="3"/>
                        <a:pt x="1" y="3"/>
                        <a:pt x="1" y="3"/>
                      </a:cubicBezTo>
                      <a:cubicBezTo>
                        <a:pt x="1" y="3"/>
                        <a:pt x="1" y="3"/>
                        <a:pt x="1" y="3"/>
                      </a:cubicBezTo>
                      <a:cubicBezTo>
                        <a:pt x="1" y="4"/>
                        <a:pt x="0" y="4"/>
                        <a:pt x="0" y="4"/>
                      </a:cubicBezTo>
                      <a:cubicBezTo>
                        <a:pt x="0" y="4"/>
                        <a:pt x="0" y="4"/>
                        <a:pt x="0" y="4"/>
                      </a:cubicBezTo>
                      <a:cubicBezTo>
                        <a:pt x="0" y="4"/>
                        <a:pt x="0" y="4"/>
                        <a:pt x="0" y="4"/>
                      </a:cubicBezTo>
                      <a:cubicBezTo>
                        <a:pt x="0" y="4"/>
                        <a:pt x="0" y="5"/>
                        <a:pt x="0" y="5"/>
                      </a:cubicBezTo>
                      <a:cubicBezTo>
                        <a:pt x="0" y="5"/>
                        <a:pt x="0" y="5"/>
                        <a:pt x="1" y="6"/>
                      </a:cubicBezTo>
                      <a:cubicBezTo>
                        <a:pt x="1" y="6"/>
                        <a:pt x="1" y="6"/>
                        <a:pt x="1" y="6"/>
                      </a:cubicBezTo>
                      <a:cubicBezTo>
                        <a:pt x="1" y="6"/>
                        <a:pt x="1" y="6"/>
                        <a:pt x="1" y="6"/>
                      </a:cubicBezTo>
                      <a:cubicBezTo>
                        <a:pt x="1" y="6"/>
                        <a:pt x="1" y="6"/>
                        <a:pt x="1" y="6"/>
                      </a:cubicBezTo>
                      <a:cubicBezTo>
                        <a:pt x="2" y="6"/>
                        <a:pt x="2" y="6"/>
                        <a:pt x="3" y="5"/>
                      </a:cubicBezTo>
                      <a:cubicBezTo>
                        <a:pt x="3" y="5"/>
                        <a:pt x="3" y="4"/>
                        <a:pt x="4" y="4"/>
                      </a:cubicBezTo>
                      <a:cubicBezTo>
                        <a:pt x="4" y="4"/>
                        <a:pt x="4" y="5"/>
                        <a:pt x="4" y="5"/>
                      </a:cubicBezTo>
                      <a:cubicBezTo>
                        <a:pt x="4" y="5"/>
                        <a:pt x="4" y="5"/>
                        <a:pt x="4" y="5"/>
                      </a:cubicBezTo>
                      <a:cubicBezTo>
                        <a:pt x="4" y="5"/>
                        <a:pt x="5" y="5"/>
                        <a:pt x="5" y="5"/>
                      </a:cubicBezTo>
                      <a:cubicBezTo>
                        <a:pt x="5" y="5"/>
                        <a:pt x="5" y="5"/>
                        <a:pt x="6" y="5"/>
                      </a:cubicBezTo>
                      <a:cubicBezTo>
                        <a:pt x="6" y="5"/>
                        <a:pt x="6" y="5"/>
                        <a:pt x="6" y="6"/>
                      </a:cubicBezTo>
                      <a:cubicBezTo>
                        <a:pt x="5" y="6"/>
                        <a:pt x="6" y="6"/>
                        <a:pt x="6" y="6"/>
                      </a:cubicBezTo>
                      <a:cubicBezTo>
                        <a:pt x="6" y="6"/>
                        <a:pt x="6" y="6"/>
                        <a:pt x="6" y="6"/>
                      </a:cubicBezTo>
                      <a:cubicBezTo>
                        <a:pt x="6" y="6"/>
                        <a:pt x="6" y="6"/>
                        <a:pt x="6" y="6"/>
                      </a:cubicBezTo>
                      <a:cubicBezTo>
                        <a:pt x="7" y="6"/>
                        <a:pt x="7" y="7"/>
                        <a:pt x="7" y="7"/>
                      </a:cubicBezTo>
                      <a:cubicBezTo>
                        <a:pt x="6" y="8"/>
                        <a:pt x="7" y="8"/>
                        <a:pt x="7" y="8"/>
                      </a:cubicBezTo>
                      <a:cubicBezTo>
                        <a:pt x="7" y="7"/>
                        <a:pt x="8" y="5"/>
                        <a:pt x="8" y="4"/>
                      </a:cubicBezTo>
                      <a:cubicBezTo>
                        <a:pt x="8" y="4"/>
                        <a:pt x="8" y="4"/>
                        <a:pt x="8" y="4"/>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6" y="0"/>
                        <a:pt x="6" y="0"/>
                      </a:cubicBezTo>
                      <a:cubicBezTo>
                        <a:pt x="6" y="0"/>
                        <a:pt x="6" y="0"/>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path>
                  </a:pathLst>
                </a:custGeom>
                <a:solidFill>
                  <a:srgbClr val="AA9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4" name="Freeform 9925">
                  <a:extLst>
                    <a:ext uri="{FF2B5EF4-FFF2-40B4-BE49-F238E27FC236}">
                      <a16:creationId xmlns:a16="http://schemas.microsoft.com/office/drawing/2014/main" id="{24440BAC-5B04-027B-D649-1DB86586823D}"/>
                    </a:ext>
                  </a:extLst>
                </p:cNvPr>
                <p:cNvSpPr>
                  <a:spLocks/>
                </p:cNvSpPr>
                <p:nvPr/>
              </p:nvSpPr>
              <p:spPr bwMode="auto">
                <a:xfrm>
                  <a:off x="4269" y="2528"/>
                  <a:ext cx="2" cy="10"/>
                </a:xfrm>
                <a:custGeom>
                  <a:avLst/>
                  <a:gdLst>
                    <a:gd name="T0" fmla="*/ 1 w 2"/>
                    <a:gd name="T1" fmla="*/ 0 h 12"/>
                    <a:gd name="T2" fmla="*/ 0 w 2"/>
                    <a:gd name="T3" fmla="*/ 3 h 12"/>
                    <a:gd name="T4" fmla="*/ 0 w 2"/>
                    <a:gd name="T5" fmla="*/ 3 h 12"/>
                    <a:gd name="T6" fmla="*/ 0 w 2"/>
                    <a:gd name="T7" fmla="*/ 5 h 12"/>
                    <a:gd name="T8" fmla="*/ 0 w 2"/>
                    <a:gd name="T9" fmla="*/ 6 h 12"/>
                    <a:gd name="T10" fmla="*/ 0 w 2"/>
                    <a:gd name="T11" fmla="*/ 6 h 12"/>
                    <a:gd name="T12" fmla="*/ 1 w 2"/>
                    <a:gd name="T13" fmla="*/ 6 h 12"/>
                    <a:gd name="T14" fmla="*/ 1 w 2"/>
                    <a:gd name="T15" fmla="*/ 5 h 12"/>
                    <a:gd name="T16" fmla="*/ 2 w 2"/>
                    <a:gd name="T17" fmla="*/ 4 h 12"/>
                    <a:gd name="T18" fmla="*/ 1 w 2"/>
                    <a:gd name="T19" fmla="*/ 3 h 12"/>
                    <a:gd name="T20" fmla="*/ 2 w 2"/>
                    <a:gd name="T21" fmla="*/ 3 h 12"/>
                    <a:gd name="T22" fmla="*/ 2 w 2"/>
                    <a:gd name="T23" fmla="*/ 3 h 12"/>
                    <a:gd name="T24" fmla="*/ 1 w 2"/>
                    <a:gd name="T25" fmla="*/ 2 h 12"/>
                    <a:gd name="T26" fmla="*/ 1 w 2"/>
                    <a:gd name="T27" fmla="*/ 2 h 12"/>
                    <a:gd name="T28" fmla="*/ 1 w 2"/>
                    <a:gd name="T29" fmla="*/ 1 h 12"/>
                    <a:gd name="T30" fmla="*/ 1 w 2"/>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 h="12">
                      <a:moveTo>
                        <a:pt x="1" y="0"/>
                      </a:moveTo>
                      <a:cubicBezTo>
                        <a:pt x="1" y="1"/>
                        <a:pt x="0" y="3"/>
                        <a:pt x="0" y="4"/>
                      </a:cubicBezTo>
                      <a:cubicBezTo>
                        <a:pt x="0" y="5"/>
                        <a:pt x="0" y="5"/>
                        <a:pt x="0" y="6"/>
                      </a:cubicBezTo>
                      <a:cubicBezTo>
                        <a:pt x="0" y="8"/>
                        <a:pt x="1" y="7"/>
                        <a:pt x="0" y="10"/>
                      </a:cubicBezTo>
                      <a:cubicBezTo>
                        <a:pt x="0" y="11"/>
                        <a:pt x="0" y="11"/>
                        <a:pt x="0" y="12"/>
                      </a:cubicBezTo>
                      <a:cubicBezTo>
                        <a:pt x="0" y="12"/>
                        <a:pt x="0" y="12"/>
                        <a:pt x="0" y="12"/>
                      </a:cubicBezTo>
                      <a:cubicBezTo>
                        <a:pt x="0" y="12"/>
                        <a:pt x="1" y="12"/>
                        <a:pt x="1" y="11"/>
                      </a:cubicBezTo>
                      <a:cubicBezTo>
                        <a:pt x="1" y="11"/>
                        <a:pt x="1" y="10"/>
                        <a:pt x="1" y="10"/>
                      </a:cubicBezTo>
                      <a:cubicBezTo>
                        <a:pt x="1" y="9"/>
                        <a:pt x="2" y="8"/>
                        <a:pt x="2" y="8"/>
                      </a:cubicBezTo>
                      <a:cubicBezTo>
                        <a:pt x="2" y="7"/>
                        <a:pt x="1" y="7"/>
                        <a:pt x="1" y="6"/>
                      </a:cubicBezTo>
                      <a:cubicBezTo>
                        <a:pt x="1" y="6"/>
                        <a:pt x="1" y="6"/>
                        <a:pt x="2" y="5"/>
                      </a:cubicBezTo>
                      <a:cubicBezTo>
                        <a:pt x="2" y="5"/>
                        <a:pt x="2" y="4"/>
                        <a:pt x="2" y="4"/>
                      </a:cubicBezTo>
                      <a:cubicBezTo>
                        <a:pt x="2" y="3"/>
                        <a:pt x="1" y="3"/>
                        <a:pt x="1" y="2"/>
                      </a:cubicBezTo>
                      <a:cubicBezTo>
                        <a:pt x="1" y="2"/>
                        <a:pt x="1" y="2"/>
                        <a:pt x="1" y="2"/>
                      </a:cubicBezTo>
                      <a:cubicBezTo>
                        <a:pt x="1" y="1"/>
                        <a:pt x="1" y="1"/>
                        <a:pt x="1" y="1"/>
                      </a:cubicBezTo>
                      <a:cubicBezTo>
                        <a:pt x="1" y="0"/>
                        <a:pt x="1" y="0"/>
                        <a:pt x="1" y="0"/>
                      </a:cubicBezTo>
                    </a:path>
                  </a:pathLst>
                </a:custGeom>
                <a:solidFill>
                  <a:srgbClr val="B9B5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5" name="Freeform 9926">
                  <a:extLst>
                    <a:ext uri="{FF2B5EF4-FFF2-40B4-BE49-F238E27FC236}">
                      <a16:creationId xmlns:a16="http://schemas.microsoft.com/office/drawing/2014/main" id="{A3330648-90B9-A443-36D1-A3370AC823BC}"/>
                    </a:ext>
                  </a:extLst>
                </p:cNvPr>
                <p:cNvSpPr>
                  <a:spLocks/>
                </p:cNvSpPr>
                <p:nvPr/>
              </p:nvSpPr>
              <p:spPr bwMode="auto">
                <a:xfrm>
                  <a:off x="4269" y="2538"/>
                  <a:ext cx="1" cy="1"/>
                </a:xfrm>
                <a:custGeom>
                  <a:avLst/>
                  <a:gdLst>
                    <a:gd name="T0" fmla="*/ 1 w 1"/>
                    <a:gd name="T1" fmla="*/ 0 h 2"/>
                    <a:gd name="T2" fmla="*/ 0 w 1"/>
                    <a:gd name="T3" fmla="*/ 1 h 2"/>
                    <a:gd name="T4" fmla="*/ 1 w 1"/>
                    <a:gd name="T5" fmla="*/ 1 h 2"/>
                    <a:gd name="T6" fmla="*/ 1 w 1"/>
                    <a:gd name="T7" fmla="*/ 1 h 2"/>
                    <a:gd name="T8" fmla="*/ 1 w 1"/>
                    <a:gd name="T9" fmla="*/ 1 h 2"/>
                    <a:gd name="T10" fmla="*/ 1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1" y="0"/>
                      </a:moveTo>
                      <a:cubicBezTo>
                        <a:pt x="1" y="1"/>
                        <a:pt x="0" y="1"/>
                        <a:pt x="0" y="1"/>
                      </a:cubicBezTo>
                      <a:cubicBezTo>
                        <a:pt x="0" y="1"/>
                        <a:pt x="1" y="2"/>
                        <a:pt x="1" y="2"/>
                      </a:cubicBezTo>
                      <a:cubicBezTo>
                        <a:pt x="1" y="2"/>
                        <a:pt x="1" y="1"/>
                        <a:pt x="1" y="1"/>
                      </a:cubicBezTo>
                      <a:cubicBezTo>
                        <a:pt x="1" y="1"/>
                        <a:pt x="1" y="1"/>
                        <a:pt x="1" y="1"/>
                      </a:cubicBezTo>
                      <a:cubicBezTo>
                        <a:pt x="1" y="0"/>
                        <a:pt x="1" y="0"/>
                        <a:pt x="1" y="0"/>
                      </a:cubicBezTo>
                    </a:path>
                  </a:pathLst>
                </a:custGeom>
                <a:solidFill>
                  <a:srgbClr val="B8B4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6" name="Freeform 9927">
                  <a:extLst>
                    <a:ext uri="{FF2B5EF4-FFF2-40B4-BE49-F238E27FC236}">
                      <a16:creationId xmlns:a16="http://schemas.microsoft.com/office/drawing/2014/main" id="{17807955-E67E-4081-087F-0A9F8F5CD4CF}"/>
                    </a:ext>
                  </a:extLst>
                </p:cNvPr>
                <p:cNvSpPr>
                  <a:spLocks/>
                </p:cNvSpPr>
                <p:nvPr/>
              </p:nvSpPr>
              <p:spPr bwMode="auto">
                <a:xfrm>
                  <a:off x="4263" y="2528"/>
                  <a:ext cx="1" cy="1"/>
                </a:xfrm>
                <a:custGeom>
                  <a:avLst/>
                  <a:gdLst>
                    <a:gd name="T0" fmla="*/ 0 w 1"/>
                    <a:gd name="T1" fmla="*/ 0 h 1"/>
                    <a:gd name="T2" fmla="*/ 0 w 1"/>
                    <a:gd name="T3" fmla="*/ 0 h 1"/>
                    <a:gd name="T4" fmla="*/ 0 w 1"/>
                    <a:gd name="T5" fmla="*/ 0 h 1"/>
                    <a:gd name="T6" fmla="*/ 0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
                      <a:moveTo>
                        <a:pt x="0" y="0"/>
                      </a:moveTo>
                      <a:cubicBezTo>
                        <a:pt x="0" y="0"/>
                        <a:pt x="0" y="0"/>
                        <a:pt x="0" y="0"/>
                      </a:cubicBezTo>
                      <a:cubicBezTo>
                        <a:pt x="0" y="0"/>
                        <a:pt x="0" y="0"/>
                        <a:pt x="0" y="0"/>
                      </a:cubicBezTo>
                      <a:cubicBezTo>
                        <a:pt x="0" y="0"/>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AD9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7" name="Freeform 9928">
                  <a:extLst>
                    <a:ext uri="{FF2B5EF4-FFF2-40B4-BE49-F238E27FC236}">
                      <a16:creationId xmlns:a16="http://schemas.microsoft.com/office/drawing/2014/main" id="{5B31E6F1-D611-D281-280F-4B9A3657547B}"/>
                    </a:ext>
                  </a:extLst>
                </p:cNvPr>
                <p:cNvSpPr>
                  <a:spLocks/>
                </p:cNvSpPr>
                <p:nvPr/>
              </p:nvSpPr>
              <p:spPr bwMode="auto">
                <a:xfrm>
                  <a:off x="4261" y="2552"/>
                  <a:ext cx="1" cy="3"/>
                </a:xfrm>
                <a:custGeom>
                  <a:avLst/>
                  <a:gdLst>
                    <a:gd name="T0" fmla="*/ 1 w 2"/>
                    <a:gd name="T1" fmla="*/ 0 h 3"/>
                    <a:gd name="T2" fmla="*/ 1 w 2"/>
                    <a:gd name="T3" fmla="*/ 0 h 3"/>
                    <a:gd name="T4" fmla="*/ 1 w 2"/>
                    <a:gd name="T5" fmla="*/ 3 h 3"/>
                    <a:gd name="T6" fmla="*/ 1 w 2"/>
                    <a:gd name="T7" fmla="*/ 3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1" y="0"/>
                        <a:pt x="1" y="0"/>
                      </a:cubicBezTo>
                      <a:cubicBezTo>
                        <a:pt x="0" y="2"/>
                        <a:pt x="1" y="3"/>
                        <a:pt x="1" y="3"/>
                      </a:cubicBezTo>
                      <a:cubicBezTo>
                        <a:pt x="1" y="3"/>
                        <a:pt x="1" y="3"/>
                        <a:pt x="1" y="3"/>
                      </a:cubicBezTo>
                      <a:cubicBezTo>
                        <a:pt x="0" y="3"/>
                        <a:pt x="1" y="1"/>
                        <a:pt x="2" y="0"/>
                      </a:cubicBezTo>
                      <a:cubicBezTo>
                        <a:pt x="2" y="0"/>
                        <a:pt x="2" y="0"/>
                        <a:pt x="2" y="0"/>
                      </a:cubicBezTo>
                    </a:path>
                  </a:pathLst>
                </a:custGeom>
                <a:solidFill>
                  <a:srgbClr val="C3B0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8" name="Freeform 9929">
                  <a:extLst>
                    <a:ext uri="{FF2B5EF4-FFF2-40B4-BE49-F238E27FC236}">
                      <a16:creationId xmlns:a16="http://schemas.microsoft.com/office/drawing/2014/main" id="{DDC3F371-58D6-C3A5-5D88-947DB87C9C6F}"/>
                    </a:ext>
                  </a:extLst>
                </p:cNvPr>
                <p:cNvSpPr>
                  <a:spLocks/>
                </p:cNvSpPr>
                <p:nvPr/>
              </p:nvSpPr>
              <p:spPr bwMode="auto">
                <a:xfrm>
                  <a:off x="4259" y="2556"/>
                  <a:ext cx="1" cy="3"/>
                </a:xfrm>
                <a:custGeom>
                  <a:avLst/>
                  <a:gdLst>
                    <a:gd name="T0" fmla="*/ 0 w 1"/>
                    <a:gd name="T1" fmla="*/ 0 h 4"/>
                    <a:gd name="T2" fmla="*/ 0 w 1"/>
                    <a:gd name="T3" fmla="*/ 0 h 4"/>
                    <a:gd name="T4" fmla="*/ 0 w 1"/>
                    <a:gd name="T5" fmla="*/ 2 h 4"/>
                    <a:gd name="T6" fmla="*/ 0 w 1"/>
                    <a:gd name="T7" fmla="*/ 2 h 4"/>
                    <a:gd name="T8" fmla="*/ 0 w 1"/>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4">
                      <a:moveTo>
                        <a:pt x="0" y="0"/>
                      </a:moveTo>
                      <a:cubicBezTo>
                        <a:pt x="0" y="0"/>
                        <a:pt x="0" y="0"/>
                        <a:pt x="0" y="0"/>
                      </a:cubicBezTo>
                      <a:cubicBezTo>
                        <a:pt x="0" y="1"/>
                        <a:pt x="0" y="3"/>
                        <a:pt x="0" y="4"/>
                      </a:cubicBezTo>
                      <a:cubicBezTo>
                        <a:pt x="0" y="4"/>
                        <a:pt x="0" y="4"/>
                        <a:pt x="0" y="4"/>
                      </a:cubicBezTo>
                      <a:cubicBezTo>
                        <a:pt x="1" y="3"/>
                        <a:pt x="1" y="0"/>
                        <a:pt x="0" y="0"/>
                      </a:cubicBezTo>
                    </a:path>
                  </a:pathLst>
                </a:custGeom>
                <a:solidFill>
                  <a:srgbClr val="C3B0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49" name="Freeform 9930">
                  <a:extLst>
                    <a:ext uri="{FF2B5EF4-FFF2-40B4-BE49-F238E27FC236}">
                      <a16:creationId xmlns:a16="http://schemas.microsoft.com/office/drawing/2014/main" id="{251D2547-8AA7-B967-0FC4-AA70FEA58551}"/>
                    </a:ext>
                  </a:extLst>
                </p:cNvPr>
                <p:cNvSpPr>
                  <a:spLocks/>
                </p:cNvSpPr>
                <p:nvPr/>
              </p:nvSpPr>
              <p:spPr bwMode="auto">
                <a:xfrm>
                  <a:off x="4260" y="2549"/>
                  <a:ext cx="1" cy="3"/>
                </a:xfrm>
                <a:custGeom>
                  <a:avLst/>
                  <a:gdLst>
                    <a:gd name="T0" fmla="*/ 1 w 1"/>
                    <a:gd name="T1" fmla="*/ 0 h 3"/>
                    <a:gd name="T2" fmla="*/ 0 w 1"/>
                    <a:gd name="T3" fmla="*/ 2 h 3"/>
                    <a:gd name="T4" fmla="*/ 1 w 1"/>
                    <a:gd name="T5" fmla="*/ 3 h 3"/>
                    <a:gd name="T6" fmla="*/ 1 w 1"/>
                    <a:gd name="T7" fmla="*/ 2 h 3"/>
                    <a:gd name="T8" fmla="*/ 1 w 1"/>
                    <a:gd name="T9" fmla="*/ 2 h 3"/>
                    <a:gd name="T10" fmla="*/ 1 w 1"/>
                    <a:gd name="T11" fmla="*/ 2 h 3"/>
                    <a:gd name="T12" fmla="*/ 1 w 1"/>
                    <a:gd name="T13" fmla="*/ 0 h 3"/>
                    <a:gd name="T14" fmla="*/ 1 w 1"/>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3">
                      <a:moveTo>
                        <a:pt x="1" y="0"/>
                      </a:moveTo>
                      <a:cubicBezTo>
                        <a:pt x="0" y="1"/>
                        <a:pt x="0" y="2"/>
                        <a:pt x="0" y="2"/>
                      </a:cubicBezTo>
                      <a:cubicBezTo>
                        <a:pt x="0" y="3"/>
                        <a:pt x="1" y="3"/>
                        <a:pt x="1" y="3"/>
                      </a:cubicBezTo>
                      <a:cubicBezTo>
                        <a:pt x="1" y="3"/>
                        <a:pt x="1" y="2"/>
                        <a:pt x="1" y="2"/>
                      </a:cubicBezTo>
                      <a:cubicBezTo>
                        <a:pt x="1" y="2"/>
                        <a:pt x="1" y="2"/>
                        <a:pt x="1" y="2"/>
                      </a:cubicBezTo>
                      <a:cubicBezTo>
                        <a:pt x="1" y="2"/>
                        <a:pt x="1" y="2"/>
                        <a:pt x="1" y="2"/>
                      </a:cubicBezTo>
                      <a:cubicBezTo>
                        <a:pt x="1" y="2"/>
                        <a:pt x="1" y="1"/>
                        <a:pt x="1" y="0"/>
                      </a:cubicBezTo>
                      <a:cubicBezTo>
                        <a:pt x="1" y="0"/>
                        <a:pt x="1" y="0"/>
                        <a:pt x="1" y="0"/>
                      </a:cubicBezTo>
                    </a:path>
                  </a:pathLst>
                </a:custGeom>
                <a:solidFill>
                  <a:srgbClr val="C3B0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0" name="Freeform 9931">
                  <a:extLst>
                    <a:ext uri="{FF2B5EF4-FFF2-40B4-BE49-F238E27FC236}">
                      <a16:creationId xmlns:a16="http://schemas.microsoft.com/office/drawing/2014/main" id="{1E6BDD3F-58A0-3123-B0F4-399CB92753F2}"/>
                    </a:ext>
                  </a:extLst>
                </p:cNvPr>
                <p:cNvSpPr>
                  <a:spLocks noEditPoints="1"/>
                </p:cNvSpPr>
                <p:nvPr/>
              </p:nvSpPr>
              <p:spPr bwMode="auto">
                <a:xfrm>
                  <a:off x="4257" y="2552"/>
                  <a:ext cx="1" cy="5"/>
                </a:xfrm>
                <a:custGeom>
                  <a:avLst/>
                  <a:gdLst>
                    <a:gd name="T0" fmla="*/ 0 w 1"/>
                    <a:gd name="T1" fmla="*/ 3 h 6"/>
                    <a:gd name="T2" fmla="*/ 0 w 1"/>
                    <a:gd name="T3" fmla="*/ 3 h 6"/>
                    <a:gd name="T4" fmla="*/ 0 w 1"/>
                    <a:gd name="T5" fmla="*/ 3 h 6"/>
                    <a:gd name="T6" fmla="*/ 0 w 1"/>
                    <a:gd name="T7" fmla="*/ 3 h 6"/>
                    <a:gd name="T8" fmla="*/ 0 w 1"/>
                    <a:gd name="T9" fmla="*/ 3 h 6"/>
                    <a:gd name="T10" fmla="*/ 1 w 1"/>
                    <a:gd name="T11" fmla="*/ 0 h 6"/>
                    <a:gd name="T12" fmla="*/ 1 w 1"/>
                    <a:gd name="T13" fmla="*/ 0 h 6"/>
                    <a:gd name="T14" fmla="*/ 1 w 1"/>
                    <a:gd name="T15" fmla="*/ 2 h 6"/>
                    <a:gd name="T16" fmla="*/ 0 w 1"/>
                    <a:gd name="T17" fmla="*/ 3 h 6"/>
                    <a:gd name="T18" fmla="*/ 1 w 1"/>
                    <a:gd name="T19" fmla="*/ 3 h 6"/>
                    <a:gd name="T20" fmla="*/ 1 w 1"/>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6">
                      <a:moveTo>
                        <a:pt x="0" y="6"/>
                      </a:moveTo>
                      <a:cubicBezTo>
                        <a:pt x="0" y="6"/>
                        <a:pt x="0" y="6"/>
                        <a:pt x="0" y="6"/>
                      </a:cubicBezTo>
                      <a:cubicBezTo>
                        <a:pt x="0" y="6"/>
                        <a:pt x="0" y="6"/>
                        <a:pt x="0" y="6"/>
                      </a:cubicBezTo>
                      <a:cubicBezTo>
                        <a:pt x="0" y="6"/>
                        <a:pt x="0" y="6"/>
                        <a:pt x="0" y="6"/>
                      </a:cubicBezTo>
                      <a:cubicBezTo>
                        <a:pt x="0" y="6"/>
                        <a:pt x="0" y="6"/>
                        <a:pt x="0" y="6"/>
                      </a:cubicBezTo>
                      <a:moveTo>
                        <a:pt x="1" y="0"/>
                      </a:moveTo>
                      <a:cubicBezTo>
                        <a:pt x="1" y="0"/>
                        <a:pt x="1" y="0"/>
                        <a:pt x="1" y="0"/>
                      </a:cubicBezTo>
                      <a:cubicBezTo>
                        <a:pt x="1" y="1"/>
                        <a:pt x="1" y="2"/>
                        <a:pt x="1" y="2"/>
                      </a:cubicBezTo>
                      <a:cubicBezTo>
                        <a:pt x="1" y="3"/>
                        <a:pt x="0" y="5"/>
                        <a:pt x="0" y="6"/>
                      </a:cubicBezTo>
                      <a:cubicBezTo>
                        <a:pt x="0" y="6"/>
                        <a:pt x="1" y="4"/>
                        <a:pt x="1" y="3"/>
                      </a:cubicBezTo>
                      <a:cubicBezTo>
                        <a:pt x="1" y="3"/>
                        <a:pt x="1" y="0"/>
                        <a:pt x="1" y="0"/>
                      </a:cubicBezTo>
                    </a:path>
                  </a:pathLst>
                </a:custGeom>
                <a:solidFill>
                  <a:srgbClr val="C7B4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1" name="Freeform 9932">
                  <a:extLst>
                    <a:ext uri="{FF2B5EF4-FFF2-40B4-BE49-F238E27FC236}">
                      <a16:creationId xmlns:a16="http://schemas.microsoft.com/office/drawing/2014/main" id="{B58236DD-DECB-86A9-DC86-894D73D943EB}"/>
                    </a:ext>
                  </a:extLst>
                </p:cNvPr>
                <p:cNvSpPr>
                  <a:spLocks noEditPoints="1"/>
                </p:cNvSpPr>
                <p:nvPr/>
              </p:nvSpPr>
              <p:spPr bwMode="auto">
                <a:xfrm>
                  <a:off x="4257" y="2558"/>
                  <a:ext cx="1" cy="3"/>
                </a:xfrm>
                <a:custGeom>
                  <a:avLst/>
                  <a:gdLst>
                    <a:gd name="T0" fmla="*/ 1 w 1"/>
                    <a:gd name="T1" fmla="*/ 2 h 4"/>
                    <a:gd name="T2" fmla="*/ 1 w 1"/>
                    <a:gd name="T3" fmla="*/ 2 h 4"/>
                    <a:gd name="T4" fmla="*/ 1 w 1"/>
                    <a:gd name="T5" fmla="*/ 2 h 4"/>
                    <a:gd name="T6" fmla="*/ 1 w 1"/>
                    <a:gd name="T7" fmla="*/ 2 h 4"/>
                    <a:gd name="T8" fmla="*/ 1 w 1"/>
                    <a:gd name="T9" fmla="*/ 0 h 4"/>
                    <a:gd name="T10" fmla="*/ 0 w 1"/>
                    <a:gd name="T11" fmla="*/ 2 h 4"/>
                    <a:gd name="T12" fmla="*/ 1 w 1"/>
                    <a:gd name="T13" fmla="*/ 2 h 4"/>
                    <a:gd name="T14" fmla="*/ 1 w 1"/>
                    <a:gd name="T15" fmla="*/ 2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3"/>
                      </a:moveTo>
                      <a:cubicBezTo>
                        <a:pt x="1" y="3"/>
                        <a:pt x="1" y="3"/>
                        <a:pt x="1" y="3"/>
                      </a:cubicBezTo>
                      <a:cubicBezTo>
                        <a:pt x="1" y="3"/>
                        <a:pt x="1" y="3"/>
                        <a:pt x="1" y="3"/>
                      </a:cubicBezTo>
                      <a:cubicBezTo>
                        <a:pt x="1" y="3"/>
                        <a:pt x="1" y="3"/>
                        <a:pt x="1" y="3"/>
                      </a:cubicBezTo>
                      <a:moveTo>
                        <a:pt x="1" y="0"/>
                      </a:moveTo>
                      <a:cubicBezTo>
                        <a:pt x="0" y="2"/>
                        <a:pt x="0" y="4"/>
                        <a:pt x="0" y="4"/>
                      </a:cubicBezTo>
                      <a:cubicBezTo>
                        <a:pt x="1" y="4"/>
                        <a:pt x="1" y="3"/>
                        <a:pt x="1" y="3"/>
                      </a:cubicBezTo>
                      <a:cubicBezTo>
                        <a:pt x="1" y="3"/>
                        <a:pt x="1" y="3"/>
                        <a:pt x="1" y="3"/>
                      </a:cubicBezTo>
                      <a:cubicBezTo>
                        <a:pt x="0" y="3"/>
                        <a:pt x="0" y="1"/>
                        <a:pt x="1" y="0"/>
                      </a:cubicBezTo>
                    </a:path>
                  </a:pathLst>
                </a:custGeom>
                <a:solidFill>
                  <a:srgbClr val="C7B4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2" name="Freeform 9933">
                  <a:extLst>
                    <a:ext uri="{FF2B5EF4-FFF2-40B4-BE49-F238E27FC236}">
                      <a16:creationId xmlns:a16="http://schemas.microsoft.com/office/drawing/2014/main" id="{1E64B467-2939-178C-EB3D-1611F7CAFCBA}"/>
                    </a:ext>
                  </a:extLst>
                </p:cNvPr>
                <p:cNvSpPr>
                  <a:spLocks/>
                </p:cNvSpPr>
                <p:nvPr/>
              </p:nvSpPr>
              <p:spPr bwMode="auto">
                <a:xfrm>
                  <a:off x="4259" y="2546"/>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1"/>
                      </a:cubicBezTo>
                      <a:cubicBezTo>
                        <a:pt x="0" y="1"/>
                        <a:pt x="0" y="1"/>
                        <a:pt x="0" y="0"/>
                      </a:cubicBezTo>
                    </a:path>
                  </a:pathLst>
                </a:custGeom>
                <a:solidFill>
                  <a:srgbClr val="C9B6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3" name="Freeform 9934">
                  <a:extLst>
                    <a:ext uri="{FF2B5EF4-FFF2-40B4-BE49-F238E27FC236}">
                      <a16:creationId xmlns:a16="http://schemas.microsoft.com/office/drawing/2014/main" id="{2543A748-728C-865D-1122-A22DEA5E4E69}"/>
                    </a:ext>
                  </a:extLst>
                </p:cNvPr>
                <p:cNvSpPr>
                  <a:spLocks/>
                </p:cNvSpPr>
                <p:nvPr/>
              </p:nvSpPr>
              <p:spPr bwMode="auto">
                <a:xfrm>
                  <a:off x="4256" y="2549"/>
                  <a:ext cx="1" cy="4"/>
                </a:xfrm>
                <a:custGeom>
                  <a:avLst/>
                  <a:gdLst>
                    <a:gd name="T0" fmla="*/ 0 w 1"/>
                    <a:gd name="T1" fmla="*/ 0 h 5"/>
                    <a:gd name="T2" fmla="*/ 0 w 1"/>
                    <a:gd name="T3" fmla="*/ 0 h 5"/>
                    <a:gd name="T4" fmla="*/ 0 w 1"/>
                    <a:gd name="T5" fmla="*/ 2 h 5"/>
                    <a:gd name="T6" fmla="*/ 0 w 1"/>
                    <a:gd name="T7" fmla="*/ 2 h 5"/>
                    <a:gd name="T8" fmla="*/ 0 w 1"/>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5">
                      <a:moveTo>
                        <a:pt x="0" y="0"/>
                      </a:moveTo>
                      <a:cubicBezTo>
                        <a:pt x="0" y="0"/>
                        <a:pt x="0" y="0"/>
                        <a:pt x="0" y="0"/>
                      </a:cubicBezTo>
                      <a:cubicBezTo>
                        <a:pt x="0" y="0"/>
                        <a:pt x="0" y="3"/>
                        <a:pt x="0" y="4"/>
                      </a:cubicBezTo>
                      <a:cubicBezTo>
                        <a:pt x="0" y="5"/>
                        <a:pt x="0" y="5"/>
                        <a:pt x="0" y="5"/>
                      </a:cubicBezTo>
                      <a:cubicBezTo>
                        <a:pt x="1" y="3"/>
                        <a:pt x="1" y="0"/>
                        <a:pt x="0" y="0"/>
                      </a:cubicBezTo>
                    </a:path>
                  </a:pathLst>
                </a:custGeom>
                <a:solidFill>
                  <a:srgbClr val="C9B6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4" name="Freeform 9935">
                  <a:extLst>
                    <a:ext uri="{FF2B5EF4-FFF2-40B4-BE49-F238E27FC236}">
                      <a16:creationId xmlns:a16="http://schemas.microsoft.com/office/drawing/2014/main" id="{599F6D55-B8F2-DB7C-4DBE-42429CA069FC}"/>
                    </a:ext>
                  </a:extLst>
                </p:cNvPr>
                <p:cNvSpPr>
                  <a:spLocks/>
                </p:cNvSpPr>
                <p:nvPr/>
              </p:nvSpPr>
              <p:spPr bwMode="auto">
                <a:xfrm>
                  <a:off x="4254" y="2556"/>
                  <a:ext cx="1" cy="2"/>
                </a:xfrm>
                <a:custGeom>
                  <a:avLst/>
                  <a:gdLst>
                    <a:gd name="T0" fmla="*/ 1 w 1"/>
                    <a:gd name="T1" fmla="*/ 0 h 3"/>
                    <a:gd name="T2" fmla="*/ 1 w 1"/>
                    <a:gd name="T3" fmla="*/ 1 h 3"/>
                    <a:gd name="T4" fmla="*/ 1 w 1"/>
                    <a:gd name="T5" fmla="*/ 1 h 3"/>
                    <a:gd name="T6" fmla="*/ 1 w 1"/>
                    <a:gd name="T7" fmla="*/ 1 h 3"/>
                    <a:gd name="T8" fmla="*/ 1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1" y="0"/>
                      </a:moveTo>
                      <a:cubicBezTo>
                        <a:pt x="1" y="1"/>
                        <a:pt x="0" y="3"/>
                        <a:pt x="1" y="3"/>
                      </a:cubicBezTo>
                      <a:cubicBezTo>
                        <a:pt x="1" y="3"/>
                        <a:pt x="1" y="3"/>
                        <a:pt x="1" y="3"/>
                      </a:cubicBezTo>
                      <a:cubicBezTo>
                        <a:pt x="1" y="3"/>
                        <a:pt x="1" y="3"/>
                        <a:pt x="1" y="3"/>
                      </a:cubicBezTo>
                      <a:cubicBezTo>
                        <a:pt x="0" y="3"/>
                        <a:pt x="1" y="1"/>
                        <a:pt x="1" y="0"/>
                      </a:cubicBezTo>
                    </a:path>
                  </a:pathLst>
                </a:custGeom>
                <a:solidFill>
                  <a:srgbClr val="C7B4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5" name="Freeform 9936">
                  <a:extLst>
                    <a:ext uri="{FF2B5EF4-FFF2-40B4-BE49-F238E27FC236}">
                      <a16:creationId xmlns:a16="http://schemas.microsoft.com/office/drawing/2014/main" id="{B6B3649A-8D08-9E1D-79F9-3291D902E70C}"/>
                    </a:ext>
                  </a:extLst>
                </p:cNvPr>
                <p:cNvSpPr>
                  <a:spLocks noEditPoints="1"/>
                </p:cNvSpPr>
                <p:nvPr/>
              </p:nvSpPr>
              <p:spPr bwMode="auto">
                <a:xfrm>
                  <a:off x="4257" y="2543"/>
                  <a:ext cx="1" cy="1"/>
                </a:xfrm>
                <a:custGeom>
                  <a:avLst/>
                  <a:gdLst>
                    <a:gd name="T0" fmla="*/ 0 w 1"/>
                    <a:gd name="T1" fmla="*/ 1 h 1"/>
                    <a:gd name="T2" fmla="*/ 0 w 1"/>
                    <a:gd name="T3" fmla="*/ 1 h 1"/>
                    <a:gd name="T4" fmla="*/ 1 w 1"/>
                    <a:gd name="T5" fmla="*/ 1 h 1"/>
                    <a:gd name="T6" fmla="*/ 0 w 1"/>
                    <a:gd name="T7" fmla="*/ 1 h 1"/>
                    <a:gd name="T8" fmla="*/ 0 w 1"/>
                    <a:gd name="T9" fmla="*/ 0 h 1"/>
                    <a:gd name="T10" fmla="*/ 0 w 1"/>
                    <a:gd name="T11" fmla="*/ 1 h 1"/>
                    <a:gd name="T12" fmla="*/ 0 w 1"/>
                    <a:gd name="T13" fmla="*/ 1 h 1"/>
                    <a:gd name="T14" fmla="*/ 1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1"/>
                      </a:moveTo>
                      <a:cubicBezTo>
                        <a:pt x="0" y="1"/>
                        <a:pt x="0" y="1"/>
                        <a:pt x="0" y="1"/>
                      </a:cubicBezTo>
                      <a:cubicBezTo>
                        <a:pt x="0" y="1"/>
                        <a:pt x="1" y="1"/>
                        <a:pt x="1" y="1"/>
                      </a:cubicBezTo>
                      <a:cubicBezTo>
                        <a:pt x="0" y="1"/>
                        <a:pt x="0" y="1"/>
                        <a:pt x="0" y="1"/>
                      </a:cubicBezTo>
                      <a:moveTo>
                        <a:pt x="0" y="0"/>
                      </a:moveTo>
                      <a:cubicBezTo>
                        <a:pt x="0" y="0"/>
                        <a:pt x="0" y="1"/>
                        <a:pt x="0" y="1"/>
                      </a:cubicBezTo>
                      <a:cubicBezTo>
                        <a:pt x="0" y="1"/>
                        <a:pt x="0" y="1"/>
                        <a:pt x="0" y="1"/>
                      </a:cubicBezTo>
                      <a:cubicBezTo>
                        <a:pt x="0" y="1"/>
                        <a:pt x="0" y="1"/>
                        <a:pt x="1" y="0"/>
                      </a:cubicBezTo>
                      <a:cubicBezTo>
                        <a:pt x="0" y="0"/>
                        <a:pt x="0" y="0"/>
                        <a:pt x="0" y="0"/>
                      </a:cubicBezTo>
                    </a:path>
                  </a:pathLst>
                </a:custGeom>
                <a:solidFill>
                  <a:srgbClr val="C9B6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6" name="Freeform 9937">
                  <a:extLst>
                    <a:ext uri="{FF2B5EF4-FFF2-40B4-BE49-F238E27FC236}">
                      <a16:creationId xmlns:a16="http://schemas.microsoft.com/office/drawing/2014/main" id="{203B5A04-B221-D5F6-FB99-9DF899A949C8}"/>
                    </a:ext>
                  </a:extLst>
                </p:cNvPr>
                <p:cNvSpPr>
                  <a:spLocks noEditPoints="1"/>
                </p:cNvSpPr>
                <p:nvPr/>
              </p:nvSpPr>
              <p:spPr bwMode="auto">
                <a:xfrm>
                  <a:off x="4256" y="2542"/>
                  <a:ext cx="1" cy="5"/>
                </a:xfrm>
                <a:custGeom>
                  <a:avLst/>
                  <a:gdLst>
                    <a:gd name="T0" fmla="*/ 0 w 1"/>
                    <a:gd name="T1" fmla="*/ 5 h 5"/>
                    <a:gd name="T2" fmla="*/ 0 w 1"/>
                    <a:gd name="T3" fmla="*/ 5 h 5"/>
                    <a:gd name="T4" fmla="*/ 0 w 1"/>
                    <a:gd name="T5" fmla="*/ 5 h 5"/>
                    <a:gd name="T6" fmla="*/ 0 w 1"/>
                    <a:gd name="T7" fmla="*/ 5 h 5"/>
                    <a:gd name="T8" fmla="*/ 0 w 1"/>
                    <a:gd name="T9" fmla="*/ 4 h 5"/>
                    <a:gd name="T10" fmla="*/ 0 w 1"/>
                    <a:gd name="T11" fmla="*/ 5 h 5"/>
                    <a:gd name="T12" fmla="*/ 0 w 1"/>
                    <a:gd name="T13" fmla="*/ 4 h 5"/>
                    <a:gd name="T14" fmla="*/ 1 w 1"/>
                    <a:gd name="T15" fmla="*/ 0 h 5"/>
                    <a:gd name="T16" fmla="*/ 0 w 1"/>
                    <a:gd name="T17" fmla="*/ 4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0" y="5"/>
                      </a:moveTo>
                      <a:cubicBezTo>
                        <a:pt x="0" y="5"/>
                        <a:pt x="0" y="5"/>
                        <a:pt x="0" y="5"/>
                      </a:cubicBezTo>
                      <a:cubicBezTo>
                        <a:pt x="0" y="5"/>
                        <a:pt x="0" y="5"/>
                        <a:pt x="0" y="5"/>
                      </a:cubicBezTo>
                      <a:cubicBezTo>
                        <a:pt x="0" y="5"/>
                        <a:pt x="0" y="5"/>
                        <a:pt x="0" y="5"/>
                      </a:cubicBezTo>
                      <a:moveTo>
                        <a:pt x="0" y="4"/>
                      </a:moveTo>
                      <a:cubicBezTo>
                        <a:pt x="0" y="4"/>
                        <a:pt x="0" y="4"/>
                        <a:pt x="0" y="5"/>
                      </a:cubicBezTo>
                      <a:cubicBezTo>
                        <a:pt x="0" y="4"/>
                        <a:pt x="0" y="4"/>
                        <a:pt x="0" y="4"/>
                      </a:cubicBezTo>
                      <a:moveTo>
                        <a:pt x="1" y="0"/>
                      </a:moveTo>
                      <a:cubicBezTo>
                        <a:pt x="1" y="1"/>
                        <a:pt x="0" y="3"/>
                        <a:pt x="0" y="4"/>
                      </a:cubicBezTo>
                      <a:cubicBezTo>
                        <a:pt x="0" y="3"/>
                        <a:pt x="1" y="1"/>
                        <a:pt x="1" y="0"/>
                      </a:cubicBezTo>
                    </a:path>
                  </a:pathLst>
                </a:custGeom>
                <a:solidFill>
                  <a:srgbClr val="C9B6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7" name="Freeform 9938">
                  <a:extLst>
                    <a:ext uri="{FF2B5EF4-FFF2-40B4-BE49-F238E27FC236}">
                      <a16:creationId xmlns:a16="http://schemas.microsoft.com/office/drawing/2014/main" id="{3CD75AB8-68D7-1321-11A8-8EFDC3A79B4C}"/>
                    </a:ext>
                  </a:extLst>
                </p:cNvPr>
                <p:cNvSpPr>
                  <a:spLocks/>
                </p:cNvSpPr>
                <p:nvPr/>
              </p:nvSpPr>
              <p:spPr bwMode="auto">
                <a:xfrm>
                  <a:off x="4029" y="2503"/>
                  <a:ext cx="42" cy="29"/>
                </a:xfrm>
                <a:custGeom>
                  <a:avLst/>
                  <a:gdLst>
                    <a:gd name="T0" fmla="*/ 2 w 51"/>
                    <a:gd name="T1" fmla="*/ 1 h 35"/>
                    <a:gd name="T2" fmla="*/ 5 w 51"/>
                    <a:gd name="T3" fmla="*/ 1 h 35"/>
                    <a:gd name="T4" fmla="*/ 7 w 51"/>
                    <a:gd name="T5" fmla="*/ 2 h 35"/>
                    <a:gd name="T6" fmla="*/ 11 w 51"/>
                    <a:gd name="T7" fmla="*/ 2 h 35"/>
                    <a:gd name="T8" fmla="*/ 14 w 51"/>
                    <a:gd name="T9" fmla="*/ 4 h 35"/>
                    <a:gd name="T10" fmla="*/ 17 w 51"/>
                    <a:gd name="T11" fmla="*/ 6 h 35"/>
                    <a:gd name="T12" fmla="*/ 20 w 51"/>
                    <a:gd name="T13" fmla="*/ 7 h 35"/>
                    <a:gd name="T14" fmla="*/ 21 w 51"/>
                    <a:gd name="T15" fmla="*/ 10 h 35"/>
                    <a:gd name="T16" fmla="*/ 22 w 51"/>
                    <a:gd name="T17" fmla="*/ 12 h 35"/>
                    <a:gd name="T18" fmla="*/ 22 w 51"/>
                    <a:gd name="T19" fmla="*/ 13 h 35"/>
                    <a:gd name="T20" fmla="*/ 22 w 51"/>
                    <a:gd name="T21" fmla="*/ 15 h 35"/>
                    <a:gd name="T22" fmla="*/ 21 w 51"/>
                    <a:gd name="T23" fmla="*/ 15 h 35"/>
                    <a:gd name="T24" fmla="*/ 20 w 51"/>
                    <a:gd name="T25" fmla="*/ 16 h 35"/>
                    <a:gd name="T26" fmla="*/ 18 w 51"/>
                    <a:gd name="T27" fmla="*/ 16 h 35"/>
                    <a:gd name="T28" fmla="*/ 16 w 51"/>
                    <a:gd name="T29" fmla="*/ 15 h 35"/>
                    <a:gd name="T30" fmla="*/ 14 w 51"/>
                    <a:gd name="T31" fmla="*/ 15 h 35"/>
                    <a:gd name="T32" fmla="*/ 11 w 51"/>
                    <a:gd name="T33" fmla="*/ 14 h 35"/>
                    <a:gd name="T34" fmla="*/ 8 w 51"/>
                    <a:gd name="T35" fmla="*/ 12 h 35"/>
                    <a:gd name="T36" fmla="*/ 6 w 51"/>
                    <a:gd name="T37" fmla="*/ 11 h 35"/>
                    <a:gd name="T38" fmla="*/ 3 w 51"/>
                    <a:gd name="T39" fmla="*/ 8 h 35"/>
                    <a:gd name="T40" fmla="*/ 2 w 51"/>
                    <a:gd name="T41" fmla="*/ 7 h 35"/>
                    <a:gd name="T42" fmla="*/ 2 w 51"/>
                    <a:gd name="T43" fmla="*/ 4 h 35"/>
                    <a:gd name="T44" fmla="*/ 1 w 51"/>
                    <a:gd name="T45" fmla="*/ 2 h 35"/>
                    <a:gd name="T46" fmla="*/ 2 w 51"/>
                    <a:gd name="T47" fmla="*/ 2 h 35"/>
                    <a:gd name="T48" fmla="*/ 2 w 51"/>
                    <a:gd name="T49" fmla="*/ 1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1" h="35">
                      <a:moveTo>
                        <a:pt x="5" y="1"/>
                      </a:moveTo>
                      <a:cubicBezTo>
                        <a:pt x="8" y="2"/>
                        <a:pt x="7" y="0"/>
                        <a:pt x="10" y="1"/>
                      </a:cubicBezTo>
                      <a:cubicBezTo>
                        <a:pt x="13" y="2"/>
                        <a:pt x="14" y="0"/>
                        <a:pt x="16" y="2"/>
                      </a:cubicBezTo>
                      <a:cubicBezTo>
                        <a:pt x="19" y="4"/>
                        <a:pt x="21" y="2"/>
                        <a:pt x="23" y="4"/>
                      </a:cubicBezTo>
                      <a:cubicBezTo>
                        <a:pt x="25" y="6"/>
                        <a:pt x="30" y="7"/>
                        <a:pt x="32" y="9"/>
                      </a:cubicBezTo>
                      <a:cubicBezTo>
                        <a:pt x="34" y="10"/>
                        <a:pt x="38" y="11"/>
                        <a:pt x="38" y="13"/>
                      </a:cubicBezTo>
                      <a:cubicBezTo>
                        <a:pt x="38" y="14"/>
                        <a:pt x="42" y="15"/>
                        <a:pt x="42" y="16"/>
                      </a:cubicBezTo>
                      <a:cubicBezTo>
                        <a:pt x="42" y="17"/>
                        <a:pt x="47" y="19"/>
                        <a:pt x="45" y="20"/>
                      </a:cubicBezTo>
                      <a:cubicBezTo>
                        <a:pt x="44" y="20"/>
                        <a:pt x="50" y="24"/>
                        <a:pt x="48" y="24"/>
                      </a:cubicBezTo>
                      <a:cubicBezTo>
                        <a:pt x="47" y="25"/>
                        <a:pt x="51" y="28"/>
                        <a:pt x="49" y="28"/>
                      </a:cubicBezTo>
                      <a:cubicBezTo>
                        <a:pt x="47" y="28"/>
                        <a:pt x="51" y="32"/>
                        <a:pt x="48" y="31"/>
                      </a:cubicBezTo>
                      <a:cubicBezTo>
                        <a:pt x="47" y="31"/>
                        <a:pt x="49" y="35"/>
                        <a:pt x="46" y="33"/>
                      </a:cubicBezTo>
                      <a:cubicBezTo>
                        <a:pt x="44" y="32"/>
                        <a:pt x="45" y="35"/>
                        <a:pt x="43" y="34"/>
                      </a:cubicBezTo>
                      <a:cubicBezTo>
                        <a:pt x="42" y="33"/>
                        <a:pt x="42" y="35"/>
                        <a:pt x="40" y="34"/>
                      </a:cubicBezTo>
                      <a:cubicBezTo>
                        <a:pt x="38" y="33"/>
                        <a:pt x="37" y="34"/>
                        <a:pt x="35" y="33"/>
                      </a:cubicBezTo>
                      <a:cubicBezTo>
                        <a:pt x="33" y="32"/>
                        <a:pt x="32" y="33"/>
                        <a:pt x="30" y="31"/>
                      </a:cubicBezTo>
                      <a:cubicBezTo>
                        <a:pt x="28" y="30"/>
                        <a:pt x="26" y="31"/>
                        <a:pt x="24" y="29"/>
                      </a:cubicBezTo>
                      <a:cubicBezTo>
                        <a:pt x="23" y="28"/>
                        <a:pt x="20" y="27"/>
                        <a:pt x="18" y="26"/>
                      </a:cubicBezTo>
                      <a:cubicBezTo>
                        <a:pt x="17" y="24"/>
                        <a:pt x="14" y="24"/>
                        <a:pt x="13" y="23"/>
                      </a:cubicBezTo>
                      <a:cubicBezTo>
                        <a:pt x="12" y="20"/>
                        <a:pt x="8" y="19"/>
                        <a:pt x="7" y="17"/>
                      </a:cubicBezTo>
                      <a:cubicBezTo>
                        <a:pt x="7" y="16"/>
                        <a:pt x="4" y="15"/>
                        <a:pt x="4" y="14"/>
                      </a:cubicBezTo>
                      <a:cubicBezTo>
                        <a:pt x="4" y="12"/>
                        <a:pt x="1" y="10"/>
                        <a:pt x="2" y="9"/>
                      </a:cubicBezTo>
                      <a:cubicBezTo>
                        <a:pt x="2" y="9"/>
                        <a:pt x="0" y="6"/>
                        <a:pt x="1" y="6"/>
                      </a:cubicBezTo>
                      <a:cubicBezTo>
                        <a:pt x="3" y="6"/>
                        <a:pt x="0" y="3"/>
                        <a:pt x="2" y="3"/>
                      </a:cubicBezTo>
                      <a:cubicBezTo>
                        <a:pt x="5" y="3"/>
                        <a:pt x="3" y="1"/>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8" name="Freeform 9939">
                  <a:extLst>
                    <a:ext uri="{FF2B5EF4-FFF2-40B4-BE49-F238E27FC236}">
                      <a16:creationId xmlns:a16="http://schemas.microsoft.com/office/drawing/2014/main" id="{404178DB-35D7-3671-C639-A4F7647F0A4C}"/>
                    </a:ext>
                  </a:extLst>
                </p:cNvPr>
                <p:cNvSpPr>
                  <a:spLocks/>
                </p:cNvSpPr>
                <p:nvPr/>
              </p:nvSpPr>
              <p:spPr bwMode="auto">
                <a:xfrm>
                  <a:off x="4030" y="2509"/>
                  <a:ext cx="41" cy="23"/>
                </a:xfrm>
                <a:custGeom>
                  <a:avLst/>
                  <a:gdLst>
                    <a:gd name="T0" fmla="*/ 19 w 50"/>
                    <a:gd name="T1" fmla="*/ 5 h 27"/>
                    <a:gd name="T2" fmla="*/ 18 w 50"/>
                    <a:gd name="T3" fmla="*/ 7 h 27"/>
                    <a:gd name="T4" fmla="*/ 17 w 50"/>
                    <a:gd name="T5" fmla="*/ 8 h 27"/>
                    <a:gd name="T6" fmla="*/ 16 w 50"/>
                    <a:gd name="T7" fmla="*/ 8 h 27"/>
                    <a:gd name="T8" fmla="*/ 14 w 50"/>
                    <a:gd name="T9" fmla="*/ 8 h 27"/>
                    <a:gd name="T10" fmla="*/ 12 w 50"/>
                    <a:gd name="T11" fmla="*/ 8 h 27"/>
                    <a:gd name="T12" fmla="*/ 9 w 50"/>
                    <a:gd name="T13" fmla="*/ 7 h 27"/>
                    <a:gd name="T14" fmla="*/ 7 w 50"/>
                    <a:gd name="T15" fmla="*/ 6 h 27"/>
                    <a:gd name="T16" fmla="*/ 5 w 50"/>
                    <a:gd name="T17" fmla="*/ 3 h 27"/>
                    <a:gd name="T18" fmla="*/ 2 w 50"/>
                    <a:gd name="T19" fmla="*/ 3 h 27"/>
                    <a:gd name="T20" fmla="*/ 1 w 50"/>
                    <a:gd name="T21" fmla="*/ 0 h 27"/>
                    <a:gd name="T22" fmla="*/ 1 w 50"/>
                    <a:gd name="T23" fmla="*/ 1 h 27"/>
                    <a:gd name="T24" fmla="*/ 2 w 50"/>
                    <a:gd name="T25" fmla="*/ 3 h 27"/>
                    <a:gd name="T26" fmla="*/ 2 w 50"/>
                    <a:gd name="T27" fmla="*/ 5 h 27"/>
                    <a:gd name="T28" fmla="*/ 6 w 50"/>
                    <a:gd name="T29" fmla="*/ 8 h 27"/>
                    <a:gd name="T30" fmla="*/ 7 w 50"/>
                    <a:gd name="T31" fmla="*/ 9 h 27"/>
                    <a:gd name="T32" fmla="*/ 11 w 50"/>
                    <a:gd name="T33" fmla="*/ 11 h 27"/>
                    <a:gd name="T34" fmla="*/ 13 w 50"/>
                    <a:gd name="T35" fmla="*/ 12 h 27"/>
                    <a:gd name="T36" fmla="*/ 16 w 50"/>
                    <a:gd name="T37" fmla="*/ 13 h 27"/>
                    <a:gd name="T38" fmla="*/ 17 w 50"/>
                    <a:gd name="T39" fmla="*/ 14 h 27"/>
                    <a:gd name="T40" fmla="*/ 19 w 50"/>
                    <a:gd name="T41" fmla="*/ 14 h 27"/>
                    <a:gd name="T42" fmla="*/ 21 w 50"/>
                    <a:gd name="T43" fmla="*/ 13 h 27"/>
                    <a:gd name="T44" fmla="*/ 21 w 50"/>
                    <a:gd name="T45" fmla="*/ 12 h 27"/>
                    <a:gd name="T46" fmla="*/ 21 w 50"/>
                    <a:gd name="T47" fmla="*/ 10 h 27"/>
                    <a:gd name="T48" fmla="*/ 21 w 50"/>
                    <a:gd name="T49" fmla="*/ 9 h 27"/>
                    <a:gd name="T50" fmla="*/ 21 w 50"/>
                    <a:gd name="T51" fmla="*/ 7 h 27"/>
                    <a:gd name="T52" fmla="*/ 19 w 50"/>
                    <a:gd name="T53" fmla="*/ 5 h 27"/>
                    <a:gd name="T54" fmla="*/ 19 w 50"/>
                    <a:gd name="T55" fmla="*/ 5 h 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0" h="27">
                      <a:moveTo>
                        <a:pt x="41" y="9"/>
                      </a:moveTo>
                      <a:cubicBezTo>
                        <a:pt x="39" y="9"/>
                        <a:pt x="43" y="13"/>
                        <a:pt x="40" y="13"/>
                      </a:cubicBezTo>
                      <a:cubicBezTo>
                        <a:pt x="38" y="13"/>
                        <a:pt x="41" y="16"/>
                        <a:pt x="37" y="14"/>
                      </a:cubicBezTo>
                      <a:cubicBezTo>
                        <a:pt x="36" y="14"/>
                        <a:pt x="37" y="16"/>
                        <a:pt x="35" y="15"/>
                      </a:cubicBezTo>
                      <a:cubicBezTo>
                        <a:pt x="33" y="14"/>
                        <a:pt x="34" y="16"/>
                        <a:pt x="31" y="15"/>
                      </a:cubicBezTo>
                      <a:cubicBezTo>
                        <a:pt x="30" y="14"/>
                        <a:pt x="29" y="16"/>
                        <a:pt x="27" y="14"/>
                      </a:cubicBezTo>
                      <a:cubicBezTo>
                        <a:pt x="25" y="13"/>
                        <a:pt x="24" y="14"/>
                        <a:pt x="21" y="13"/>
                      </a:cubicBezTo>
                      <a:cubicBezTo>
                        <a:pt x="20" y="12"/>
                        <a:pt x="18" y="12"/>
                        <a:pt x="16" y="10"/>
                      </a:cubicBezTo>
                      <a:cubicBezTo>
                        <a:pt x="14" y="9"/>
                        <a:pt x="11" y="9"/>
                        <a:pt x="10" y="7"/>
                      </a:cubicBezTo>
                      <a:cubicBezTo>
                        <a:pt x="8" y="6"/>
                        <a:pt x="6" y="5"/>
                        <a:pt x="5" y="4"/>
                      </a:cubicBezTo>
                      <a:cubicBezTo>
                        <a:pt x="4" y="2"/>
                        <a:pt x="2" y="1"/>
                        <a:pt x="1" y="0"/>
                      </a:cubicBezTo>
                      <a:cubicBezTo>
                        <a:pt x="1" y="1"/>
                        <a:pt x="1" y="1"/>
                        <a:pt x="1" y="1"/>
                      </a:cubicBezTo>
                      <a:cubicBezTo>
                        <a:pt x="0" y="2"/>
                        <a:pt x="3" y="4"/>
                        <a:pt x="3" y="6"/>
                      </a:cubicBezTo>
                      <a:cubicBezTo>
                        <a:pt x="3" y="7"/>
                        <a:pt x="6" y="8"/>
                        <a:pt x="6" y="9"/>
                      </a:cubicBezTo>
                      <a:cubicBezTo>
                        <a:pt x="7" y="11"/>
                        <a:pt x="11" y="12"/>
                        <a:pt x="12" y="15"/>
                      </a:cubicBezTo>
                      <a:cubicBezTo>
                        <a:pt x="13" y="16"/>
                        <a:pt x="16" y="16"/>
                        <a:pt x="17" y="18"/>
                      </a:cubicBezTo>
                      <a:cubicBezTo>
                        <a:pt x="19" y="19"/>
                        <a:pt x="22" y="20"/>
                        <a:pt x="23" y="21"/>
                      </a:cubicBezTo>
                      <a:cubicBezTo>
                        <a:pt x="25" y="23"/>
                        <a:pt x="27" y="22"/>
                        <a:pt x="29" y="23"/>
                      </a:cubicBezTo>
                      <a:cubicBezTo>
                        <a:pt x="31" y="25"/>
                        <a:pt x="32" y="24"/>
                        <a:pt x="34" y="25"/>
                      </a:cubicBezTo>
                      <a:cubicBezTo>
                        <a:pt x="36" y="26"/>
                        <a:pt x="37" y="25"/>
                        <a:pt x="39" y="26"/>
                      </a:cubicBezTo>
                      <a:cubicBezTo>
                        <a:pt x="41" y="27"/>
                        <a:pt x="41" y="25"/>
                        <a:pt x="42" y="26"/>
                      </a:cubicBezTo>
                      <a:cubicBezTo>
                        <a:pt x="44" y="27"/>
                        <a:pt x="43" y="24"/>
                        <a:pt x="45" y="25"/>
                      </a:cubicBezTo>
                      <a:cubicBezTo>
                        <a:pt x="48" y="27"/>
                        <a:pt x="46" y="23"/>
                        <a:pt x="47" y="23"/>
                      </a:cubicBezTo>
                      <a:cubicBezTo>
                        <a:pt x="50" y="24"/>
                        <a:pt x="46" y="20"/>
                        <a:pt x="48" y="20"/>
                      </a:cubicBezTo>
                      <a:cubicBezTo>
                        <a:pt x="50" y="20"/>
                        <a:pt x="46" y="17"/>
                        <a:pt x="47" y="16"/>
                      </a:cubicBezTo>
                      <a:cubicBezTo>
                        <a:pt x="49" y="16"/>
                        <a:pt x="43" y="12"/>
                        <a:pt x="44" y="12"/>
                      </a:cubicBezTo>
                      <a:cubicBezTo>
                        <a:pt x="46" y="11"/>
                        <a:pt x="42" y="10"/>
                        <a:pt x="41" y="9"/>
                      </a:cubicBezTo>
                      <a:cubicBezTo>
                        <a:pt x="41" y="9"/>
                        <a:pt x="41" y="9"/>
                        <a:pt x="41" y="9"/>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59" name="Freeform 9940">
                  <a:extLst>
                    <a:ext uri="{FF2B5EF4-FFF2-40B4-BE49-F238E27FC236}">
                      <a16:creationId xmlns:a16="http://schemas.microsoft.com/office/drawing/2014/main" id="{CD4494D5-20BF-4C01-851D-1F888CE9150C}"/>
                    </a:ext>
                  </a:extLst>
                </p:cNvPr>
                <p:cNvSpPr>
                  <a:spLocks/>
                </p:cNvSpPr>
                <p:nvPr/>
              </p:nvSpPr>
              <p:spPr bwMode="auto">
                <a:xfrm>
                  <a:off x="4043" y="2517"/>
                  <a:ext cx="28" cy="15"/>
                </a:xfrm>
                <a:custGeom>
                  <a:avLst/>
                  <a:gdLst>
                    <a:gd name="T0" fmla="*/ 11 w 35"/>
                    <a:gd name="T1" fmla="*/ 0 h 18"/>
                    <a:gd name="T2" fmla="*/ 10 w 35"/>
                    <a:gd name="T3" fmla="*/ 1 h 18"/>
                    <a:gd name="T4" fmla="*/ 11 w 35"/>
                    <a:gd name="T5" fmla="*/ 3 h 18"/>
                    <a:gd name="T6" fmla="*/ 11 w 35"/>
                    <a:gd name="T7" fmla="*/ 4 h 18"/>
                    <a:gd name="T8" fmla="*/ 11 w 35"/>
                    <a:gd name="T9" fmla="*/ 6 h 18"/>
                    <a:gd name="T10" fmla="*/ 11 w 35"/>
                    <a:gd name="T11" fmla="*/ 7 h 18"/>
                    <a:gd name="T12" fmla="*/ 9 w 35"/>
                    <a:gd name="T13" fmla="*/ 7 h 18"/>
                    <a:gd name="T14" fmla="*/ 8 w 35"/>
                    <a:gd name="T15" fmla="*/ 7 h 18"/>
                    <a:gd name="T16" fmla="*/ 6 w 35"/>
                    <a:gd name="T17" fmla="*/ 7 h 18"/>
                    <a:gd name="T18" fmla="*/ 4 w 35"/>
                    <a:gd name="T19" fmla="*/ 6 h 18"/>
                    <a:gd name="T20" fmla="*/ 2 w 35"/>
                    <a:gd name="T21" fmla="*/ 5 h 18"/>
                    <a:gd name="T22" fmla="*/ 0 w 35"/>
                    <a:gd name="T23" fmla="*/ 4 h 18"/>
                    <a:gd name="T24" fmla="*/ 2 w 35"/>
                    <a:gd name="T25" fmla="*/ 5 h 18"/>
                    <a:gd name="T26" fmla="*/ 3 w 35"/>
                    <a:gd name="T27" fmla="*/ 6 h 18"/>
                    <a:gd name="T28" fmla="*/ 6 w 35"/>
                    <a:gd name="T29" fmla="*/ 7 h 18"/>
                    <a:gd name="T30" fmla="*/ 8 w 35"/>
                    <a:gd name="T31" fmla="*/ 8 h 18"/>
                    <a:gd name="T32" fmla="*/ 10 w 35"/>
                    <a:gd name="T33" fmla="*/ 8 h 18"/>
                    <a:gd name="T34" fmla="*/ 11 w 35"/>
                    <a:gd name="T35" fmla="*/ 8 h 18"/>
                    <a:gd name="T36" fmla="*/ 12 w 35"/>
                    <a:gd name="T37" fmla="*/ 8 h 18"/>
                    <a:gd name="T38" fmla="*/ 14 w 35"/>
                    <a:gd name="T39" fmla="*/ 7 h 18"/>
                    <a:gd name="T40" fmla="*/ 14 w 35"/>
                    <a:gd name="T41" fmla="*/ 6 h 18"/>
                    <a:gd name="T42" fmla="*/ 14 w 35"/>
                    <a:gd name="T43" fmla="*/ 3 h 18"/>
                    <a:gd name="T44" fmla="*/ 11 w 35"/>
                    <a:gd name="T45" fmla="*/ 3 h 18"/>
                    <a:gd name="T46" fmla="*/ 11 w 35"/>
                    <a:gd name="T47" fmla="*/ 0 h 18"/>
                    <a:gd name="T48" fmla="*/ 11 w 35"/>
                    <a:gd name="T49" fmla="*/ 0 h 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18">
                      <a:moveTo>
                        <a:pt x="26" y="0"/>
                      </a:moveTo>
                      <a:cubicBezTo>
                        <a:pt x="25" y="0"/>
                        <a:pt x="25" y="1"/>
                        <a:pt x="25" y="1"/>
                      </a:cubicBezTo>
                      <a:cubicBezTo>
                        <a:pt x="26" y="2"/>
                        <a:pt x="29" y="4"/>
                        <a:pt x="28" y="5"/>
                      </a:cubicBezTo>
                      <a:cubicBezTo>
                        <a:pt x="27" y="5"/>
                        <a:pt x="31" y="8"/>
                        <a:pt x="29" y="8"/>
                      </a:cubicBezTo>
                      <a:cubicBezTo>
                        <a:pt x="27" y="8"/>
                        <a:pt x="31" y="12"/>
                        <a:pt x="28" y="12"/>
                      </a:cubicBezTo>
                      <a:cubicBezTo>
                        <a:pt x="26" y="12"/>
                        <a:pt x="29" y="15"/>
                        <a:pt x="26" y="13"/>
                      </a:cubicBezTo>
                      <a:cubicBezTo>
                        <a:pt x="24" y="13"/>
                        <a:pt x="25" y="15"/>
                        <a:pt x="23" y="14"/>
                      </a:cubicBezTo>
                      <a:cubicBezTo>
                        <a:pt x="21" y="13"/>
                        <a:pt x="22" y="15"/>
                        <a:pt x="20" y="14"/>
                      </a:cubicBezTo>
                      <a:cubicBezTo>
                        <a:pt x="18" y="13"/>
                        <a:pt x="17" y="15"/>
                        <a:pt x="15" y="13"/>
                      </a:cubicBezTo>
                      <a:cubicBezTo>
                        <a:pt x="13" y="12"/>
                        <a:pt x="12" y="13"/>
                        <a:pt x="10" y="12"/>
                      </a:cubicBezTo>
                      <a:cubicBezTo>
                        <a:pt x="8" y="11"/>
                        <a:pt x="6" y="11"/>
                        <a:pt x="4" y="9"/>
                      </a:cubicBezTo>
                      <a:cubicBezTo>
                        <a:pt x="3" y="9"/>
                        <a:pt x="2" y="8"/>
                        <a:pt x="0" y="8"/>
                      </a:cubicBezTo>
                      <a:cubicBezTo>
                        <a:pt x="1" y="8"/>
                        <a:pt x="1" y="8"/>
                        <a:pt x="2" y="9"/>
                      </a:cubicBezTo>
                      <a:cubicBezTo>
                        <a:pt x="4" y="10"/>
                        <a:pt x="7" y="11"/>
                        <a:pt x="8" y="12"/>
                      </a:cubicBezTo>
                      <a:cubicBezTo>
                        <a:pt x="10" y="14"/>
                        <a:pt x="12" y="13"/>
                        <a:pt x="14" y="14"/>
                      </a:cubicBezTo>
                      <a:cubicBezTo>
                        <a:pt x="16" y="16"/>
                        <a:pt x="17" y="15"/>
                        <a:pt x="19" y="16"/>
                      </a:cubicBezTo>
                      <a:cubicBezTo>
                        <a:pt x="21" y="17"/>
                        <a:pt x="22" y="16"/>
                        <a:pt x="24" y="17"/>
                      </a:cubicBezTo>
                      <a:cubicBezTo>
                        <a:pt x="26" y="18"/>
                        <a:pt x="26" y="16"/>
                        <a:pt x="27" y="17"/>
                      </a:cubicBezTo>
                      <a:cubicBezTo>
                        <a:pt x="29" y="18"/>
                        <a:pt x="28" y="15"/>
                        <a:pt x="30" y="16"/>
                      </a:cubicBezTo>
                      <a:cubicBezTo>
                        <a:pt x="33" y="18"/>
                        <a:pt x="31" y="14"/>
                        <a:pt x="32" y="14"/>
                      </a:cubicBezTo>
                      <a:cubicBezTo>
                        <a:pt x="35" y="15"/>
                        <a:pt x="31" y="11"/>
                        <a:pt x="33" y="11"/>
                      </a:cubicBezTo>
                      <a:cubicBezTo>
                        <a:pt x="35" y="11"/>
                        <a:pt x="31" y="8"/>
                        <a:pt x="32" y="7"/>
                      </a:cubicBezTo>
                      <a:cubicBezTo>
                        <a:pt x="34" y="7"/>
                        <a:pt x="28" y="3"/>
                        <a:pt x="29" y="3"/>
                      </a:cubicBezTo>
                      <a:cubicBezTo>
                        <a:pt x="31" y="2"/>
                        <a:pt x="27" y="1"/>
                        <a:pt x="26" y="0"/>
                      </a:cubicBezTo>
                      <a:cubicBezTo>
                        <a:pt x="26" y="0"/>
                        <a:pt x="26" y="0"/>
                        <a:pt x="26" y="0"/>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0" name="Freeform 9941">
                  <a:extLst>
                    <a:ext uri="{FF2B5EF4-FFF2-40B4-BE49-F238E27FC236}">
                      <a16:creationId xmlns:a16="http://schemas.microsoft.com/office/drawing/2014/main" id="{94762D3E-F2A1-DE40-21A8-D2450FC59F5C}"/>
                    </a:ext>
                  </a:extLst>
                </p:cNvPr>
                <p:cNvSpPr>
                  <a:spLocks/>
                </p:cNvSpPr>
                <p:nvPr/>
              </p:nvSpPr>
              <p:spPr bwMode="auto">
                <a:xfrm>
                  <a:off x="4038" y="2514"/>
                  <a:ext cx="3" cy="1"/>
                </a:xfrm>
                <a:custGeom>
                  <a:avLst/>
                  <a:gdLst>
                    <a:gd name="T0" fmla="*/ 0 w 3"/>
                    <a:gd name="T1" fmla="*/ 1 h 2"/>
                    <a:gd name="T2" fmla="*/ 3 w 3"/>
                    <a:gd name="T3" fmla="*/ 1 h 2"/>
                    <a:gd name="T4" fmla="*/ 3 w 3"/>
                    <a:gd name="T5" fmla="*/ 1 h 2"/>
                    <a:gd name="T6" fmla="*/ 0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1"/>
                      </a:moveTo>
                      <a:cubicBezTo>
                        <a:pt x="1" y="0"/>
                        <a:pt x="2" y="2"/>
                        <a:pt x="3" y="2"/>
                      </a:cubicBezTo>
                      <a:cubicBezTo>
                        <a:pt x="3" y="2"/>
                        <a:pt x="3" y="2"/>
                        <a:pt x="3" y="1"/>
                      </a:cubicBezTo>
                      <a:cubicBezTo>
                        <a:pt x="2" y="0"/>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1" name="Freeform 9942">
                  <a:extLst>
                    <a:ext uri="{FF2B5EF4-FFF2-40B4-BE49-F238E27FC236}">
                      <a16:creationId xmlns:a16="http://schemas.microsoft.com/office/drawing/2014/main" id="{95CDA661-A2E3-832A-C780-E987942629AD}"/>
                    </a:ext>
                  </a:extLst>
                </p:cNvPr>
                <p:cNvSpPr>
                  <a:spLocks/>
                </p:cNvSpPr>
                <p:nvPr/>
              </p:nvSpPr>
              <p:spPr bwMode="auto">
                <a:xfrm>
                  <a:off x="4035" y="2510"/>
                  <a:ext cx="3" cy="2"/>
                </a:xfrm>
                <a:custGeom>
                  <a:avLst/>
                  <a:gdLst>
                    <a:gd name="T0" fmla="*/ 0 w 4"/>
                    <a:gd name="T1" fmla="*/ 0 h 2"/>
                    <a:gd name="T2" fmla="*/ 2 w 4"/>
                    <a:gd name="T3" fmla="*/ 1 h 2"/>
                    <a:gd name="T4" fmla="*/ 1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0" y="0"/>
                      </a:moveTo>
                      <a:cubicBezTo>
                        <a:pt x="1" y="1"/>
                        <a:pt x="4" y="2"/>
                        <a:pt x="4" y="1"/>
                      </a:cubicBezTo>
                      <a:cubicBezTo>
                        <a:pt x="4"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2" name="Freeform 9943">
                  <a:extLst>
                    <a:ext uri="{FF2B5EF4-FFF2-40B4-BE49-F238E27FC236}">
                      <a16:creationId xmlns:a16="http://schemas.microsoft.com/office/drawing/2014/main" id="{4CD611BC-10DE-22BF-A068-6A35F9DA37F0}"/>
                    </a:ext>
                  </a:extLst>
                </p:cNvPr>
                <p:cNvSpPr>
                  <a:spLocks/>
                </p:cNvSpPr>
                <p:nvPr/>
              </p:nvSpPr>
              <p:spPr bwMode="auto">
                <a:xfrm>
                  <a:off x="4043" y="2514"/>
                  <a:ext cx="4" cy="1"/>
                </a:xfrm>
                <a:custGeom>
                  <a:avLst/>
                  <a:gdLst>
                    <a:gd name="T0" fmla="*/ 0 w 5"/>
                    <a:gd name="T1" fmla="*/ 1 h 2"/>
                    <a:gd name="T2" fmla="*/ 1 w 5"/>
                    <a:gd name="T3" fmla="*/ 0 h 2"/>
                    <a:gd name="T4" fmla="*/ 2 w 5"/>
                    <a:gd name="T5" fmla="*/ 1 h 2"/>
                    <a:gd name="T6" fmla="*/ 1 w 5"/>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0" y="1"/>
                      </a:moveTo>
                      <a:cubicBezTo>
                        <a:pt x="0" y="1"/>
                        <a:pt x="0" y="0"/>
                        <a:pt x="1" y="0"/>
                      </a:cubicBezTo>
                      <a:cubicBezTo>
                        <a:pt x="2" y="0"/>
                        <a:pt x="4" y="1"/>
                        <a:pt x="5" y="2"/>
                      </a:cubicBezTo>
                      <a:cubicBezTo>
                        <a:pt x="4" y="2"/>
                        <a:pt x="0"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3" name="Freeform 9944">
                  <a:extLst>
                    <a:ext uri="{FF2B5EF4-FFF2-40B4-BE49-F238E27FC236}">
                      <a16:creationId xmlns:a16="http://schemas.microsoft.com/office/drawing/2014/main" id="{900BC2C6-F635-3B1B-3F11-B2EEF52E649F}"/>
                    </a:ext>
                  </a:extLst>
                </p:cNvPr>
                <p:cNvSpPr>
                  <a:spLocks/>
                </p:cNvSpPr>
                <p:nvPr/>
              </p:nvSpPr>
              <p:spPr bwMode="auto">
                <a:xfrm>
                  <a:off x="4039" y="2508"/>
                  <a:ext cx="6" cy="3"/>
                </a:xfrm>
                <a:custGeom>
                  <a:avLst/>
                  <a:gdLst>
                    <a:gd name="T0" fmla="*/ 0 w 7"/>
                    <a:gd name="T1" fmla="*/ 0 h 4"/>
                    <a:gd name="T2" fmla="*/ 2 w 7"/>
                    <a:gd name="T3" fmla="*/ 2 h 4"/>
                    <a:gd name="T4" fmla="*/ 3 w 7"/>
                    <a:gd name="T5" fmla="*/ 2 h 4"/>
                    <a:gd name="T6" fmla="*/ 3 w 7"/>
                    <a:gd name="T7" fmla="*/ 2 h 4"/>
                    <a:gd name="T8" fmla="*/ 0 w 7"/>
                    <a:gd name="T9" fmla="*/ 0 h 4"/>
                    <a:gd name="T10" fmla="*/ 0 w 7"/>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0"/>
                      </a:moveTo>
                      <a:cubicBezTo>
                        <a:pt x="0" y="0"/>
                        <a:pt x="1" y="1"/>
                        <a:pt x="2" y="2"/>
                      </a:cubicBezTo>
                      <a:cubicBezTo>
                        <a:pt x="3" y="2"/>
                        <a:pt x="7" y="4"/>
                        <a:pt x="6" y="3"/>
                      </a:cubicBezTo>
                      <a:cubicBezTo>
                        <a:pt x="6" y="2"/>
                        <a:pt x="5" y="2"/>
                        <a:pt x="4" y="2"/>
                      </a:cubicBezTo>
                      <a:cubicBezTo>
                        <a:pt x="3" y="2"/>
                        <a:pt x="1"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4" name="Freeform 9945">
                  <a:extLst>
                    <a:ext uri="{FF2B5EF4-FFF2-40B4-BE49-F238E27FC236}">
                      <a16:creationId xmlns:a16="http://schemas.microsoft.com/office/drawing/2014/main" id="{84DEB356-3322-C234-2ADA-63F3C60DA819}"/>
                    </a:ext>
                  </a:extLst>
                </p:cNvPr>
                <p:cNvSpPr>
                  <a:spLocks/>
                </p:cNvSpPr>
                <p:nvPr/>
              </p:nvSpPr>
              <p:spPr bwMode="auto">
                <a:xfrm>
                  <a:off x="4033" y="2507"/>
                  <a:ext cx="5" cy="1"/>
                </a:xfrm>
                <a:custGeom>
                  <a:avLst/>
                  <a:gdLst>
                    <a:gd name="T0" fmla="*/ 3 w 6"/>
                    <a:gd name="T1" fmla="*/ 1 h 1"/>
                    <a:gd name="T2" fmla="*/ 3 w 6"/>
                    <a:gd name="T3" fmla="*/ 1 h 1"/>
                    <a:gd name="T4" fmla="*/ 3 w 6"/>
                    <a:gd name="T5" fmla="*/ 1 h 1"/>
                    <a:gd name="T6" fmla="*/ 0 60000 65536"/>
                    <a:gd name="T7" fmla="*/ 0 60000 65536"/>
                    <a:gd name="T8" fmla="*/ 0 60000 65536"/>
                  </a:gdLst>
                  <a:ahLst/>
                  <a:cxnLst>
                    <a:cxn ang="T6">
                      <a:pos x="T0" y="T1"/>
                    </a:cxn>
                    <a:cxn ang="T7">
                      <a:pos x="T2" y="T3"/>
                    </a:cxn>
                    <a:cxn ang="T8">
                      <a:pos x="T4" y="T5"/>
                    </a:cxn>
                  </a:cxnLst>
                  <a:rect l="0" t="0" r="r" b="b"/>
                  <a:pathLst>
                    <a:path w="6" h="1">
                      <a:moveTo>
                        <a:pt x="3" y="1"/>
                      </a:moveTo>
                      <a:cubicBezTo>
                        <a:pt x="0" y="0"/>
                        <a:pt x="4" y="0"/>
                        <a:pt x="6" y="1"/>
                      </a:cubicBezTo>
                      <a:cubicBezTo>
                        <a:pt x="5" y="1"/>
                        <a:pt x="2" y="0"/>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5" name="Freeform 9946">
                  <a:extLst>
                    <a:ext uri="{FF2B5EF4-FFF2-40B4-BE49-F238E27FC236}">
                      <a16:creationId xmlns:a16="http://schemas.microsoft.com/office/drawing/2014/main" id="{0A66DFC4-ABE0-EE4C-A740-8C38D2B2EA6D}"/>
                    </a:ext>
                  </a:extLst>
                </p:cNvPr>
                <p:cNvSpPr>
                  <a:spLocks/>
                </p:cNvSpPr>
                <p:nvPr/>
              </p:nvSpPr>
              <p:spPr bwMode="auto">
                <a:xfrm>
                  <a:off x="4051" y="2519"/>
                  <a:ext cx="6" cy="3"/>
                </a:xfrm>
                <a:custGeom>
                  <a:avLst/>
                  <a:gdLst>
                    <a:gd name="T0" fmla="*/ 1 w 7"/>
                    <a:gd name="T1" fmla="*/ 0 h 4"/>
                    <a:gd name="T2" fmla="*/ 3 w 7"/>
                    <a:gd name="T3" fmla="*/ 1 h 4"/>
                    <a:gd name="T4" fmla="*/ 1 w 7"/>
                    <a:gd name="T5" fmla="*/ 0 h 4"/>
                    <a:gd name="T6" fmla="*/ 0 60000 65536"/>
                    <a:gd name="T7" fmla="*/ 0 60000 65536"/>
                    <a:gd name="T8" fmla="*/ 0 60000 65536"/>
                  </a:gdLst>
                  <a:ahLst/>
                  <a:cxnLst>
                    <a:cxn ang="T6">
                      <a:pos x="T0" y="T1"/>
                    </a:cxn>
                    <a:cxn ang="T7">
                      <a:pos x="T2" y="T3"/>
                    </a:cxn>
                    <a:cxn ang="T8">
                      <a:pos x="T4" y="T5"/>
                    </a:cxn>
                  </a:cxnLst>
                  <a:rect l="0" t="0" r="r" b="b"/>
                  <a:pathLst>
                    <a:path w="7" h="4">
                      <a:moveTo>
                        <a:pt x="1" y="0"/>
                      </a:moveTo>
                      <a:cubicBezTo>
                        <a:pt x="0" y="0"/>
                        <a:pt x="7" y="4"/>
                        <a:pt x="5" y="1"/>
                      </a:cubicBezTo>
                      <a:cubicBezTo>
                        <a:pt x="4" y="1"/>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6" name="Freeform 9947">
                  <a:extLst>
                    <a:ext uri="{FF2B5EF4-FFF2-40B4-BE49-F238E27FC236}">
                      <a16:creationId xmlns:a16="http://schemas.microsoft.com/office/drawing/2014/main" id="{89CD9DDF-A9A0-8571-4E79-DEC8CCBA9FD6}"/>
                    </a:ext>
                  </a:extLst>
                </p:cNvPr>
                <p:cNvSpPr>
                  <a:spLocks/>
                </p:cNvSpPr>
                <p:nvPr/>
              </p:nvSpPr>
              <p:spPr bwMode="auto">
                <a:xfrm>
                  <a:off x="4049" y="2513"/>
                  <a:ext cx="5" cy="3"/>
                </a:xfrm>
                <a:custGeom>
                  <a:avLst/>
                  <a:gdLst>
                    <a:gd name="T0" fmla="*/ 1 w 6"/>
                    <a:gd name="T1" fmla="*/ 2 h 4"/>
                    <a:gd name="T2" fmla="*/ 3 w 6"/>
                    <a:gd name="T3" fmla="*/ 2 h 4"/>
                    <a:gd name="T4" fmla="*/ 3 w 6"/>
                    <a:gd name="T5" fmla="*/ 2 h 4"/>
                    <a:gd name="T6" fmla="*/ 1 w 6"/>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1" y="2"/>
                      </a:moveTo>
                      <a:cubicBezTo>
                        <a:pt x="0" y="0"/>
                        <a:pt x="5" y="3"/>
                        <a:pt x="6" y="4"/>
                      </a:cubicBezTo>
                      <a:cubicBezTo>
                        <a:pt x="5" y="3"/>
                        <a:pt x="5" y="3"/>
                        <a:pt x="4" y="2"/>
                      </a:cubicBezTo>
                      <a:cubicBezTo>
                        <a:pt x="3" y="2"/>
                        <a:pt x="2"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7" name="Freeform 9948">
                  <a:extLst>
                    <a:ext uri="{FF2B5EF4-FFF2-40B4-BE49-F238E27FC236}">
                      <a16:creationId xmlns:a16="http://schemas.microsoft.com/office/drawing/2014/main" id="{C941D7BA-4B55-621B-B4B9-64770AD6549E}"/>
                    </a:ext>
                  </a:extLst>
                </p:cNvPr>
                <p:cNvSpPr>
                  <a:spLocks/>
                </p:cNvSpPr>
                <p:nvPr/>
              </p:nvSpPr>
              <p:spPr bwMode="auto">
                <a:xfrm>
                  <a:off x="4045" y="2508"/>
                  <a:ext cx="5" cy="2"/>
                </a:xfrm>
                <a:custGeom>
                  <a:avLst/>
                  <a:gdLst>
                    <a:gd name="T0" fmla="*/ 0 w 6"/>
                    <a:gd name="T1" fmla="*/ 0 h 3"/>
                    <a:gd name="T2" fmla="*/ 3 w 6"/>
                    <a:gd name="T3" fmla="*/ 1 h 3"/>
                    <a:gd name="T4" fmla="*/ 2 w 6"/>
                    <a:gd name="T5" fmla="*/ 0 h 3"/>
                    <a:gd name="T6" fmla="*/ 0 60000 65536"/>
                    <a:gd name="T7" fmla="*/ 0 60000 65536"/>
                    <a:gd name="T8" fmla="*/ 0 60000 65536"/>
                  </a:gdLst>
                  <a:ahLst/>
                  <a:cxnLst>
                    <a:cxn ang="T6">
                      <a:pos x="T0" y="T1"/>
                    </a:cxn>
                    <a:cxn ang="T7">
                      <a:pos x="T2" y="T3"/>
                    </a:cxn>
                    <a:cxn ang="T8">
                      <a:pos x="T4" y="T5"/>
                    </a:cxn>
                  </a:cxnLst>
                  <a:rect l="0" t="0" r="r" b="b"/>
                  <a:pathLst>
                    <a:path w="6" h="3">
                      <a:moveTo>
                        <a:pt x="0" y="0"/>
                      </a:moveTo>
                      <a:cubicBezTo>
                        <a:pt x="2" y="2"/>
                        <a:pt x="6" y="3"/>
                        <a:pt x="6" y="2"/>
                      </a:cubicBezTo>
                      <a:cubicBezTo>
                        <a:pt x="5" y="2"/>
                        <a:pt x="3"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8" name="Freeform 9949">
                  <a:extLst>
                    <a:ext uri="{FF2B5EF4-FFF2-40B4-BE49-F238E27FC236}">
                      <a16:creationId xmlns:a16="http://schemas.microsoft.com/office/drawing/2014/main" id="{E223286B-C45D-EC38-9C3C-7A0414D4C86C}"/>
                    </a:ext>
                  </a:extLst>
                </p:cNvPr>
                <p:cNvSpPr>
                  <a:spLocks/>
                </p:cNvSpPr>
                <p:nvPr/>
              </p:nvSpPr>
              <p:spPr bwMode="auto">
                <a:xfrm>
                  <a:off x="4039" y="2504"/>
                  <a:ext cx="4" cy="2"/>
                </a:xfrm>
                <a:custGeom>
                  <a:avLst/>
                  <a:gdLst>
                    <a:gd name="T0" fmla="*/ 0 w 4"/>
                    <a:gd name="T1" fmla="*/ 1 h 2"/>
                    <a:gd name="T2" fmla="*/ 4 w 4"/>
                    <a:gd name="T3" fmla="*/ 2 h 2"/>
                    <a:gd name="T4" fmla="*/ 0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0" y="1"/>
                      </a:moveTo>
                      <a:cubicBezTo>
                        <a:pt x="0" y="0"/>
                        <a:pt x="3" y="1"/>
                        <a:pt x="4" y="2"/>
                      </a:cubicBezTo>
                      <a:cubicBezTo>
                        <a:pt x="3" y="2"/>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69" name="Freeform 9950">
                  <a:extLst>
                    <a:ext uri="{FF2B5EF4-FFF2-40B4-BE49-F238E27FC236}">
                      <a16:creationId xmlns:a16="http://schemas.microsoft.com/office/drawing/2014/main" id="{22FB1045-EACD-8E29-1929-00A04118AAB5}"/>
                    </a:ext>
                  </a:extLst>
                </p:cNvPr>
                <p:cNvSpPr>
                  <a:spLocks/>
                </p:cNvSpPr>
                <p:nvPr/>
              </p:nvSpPr>
              <p:spPr bwMode="auto">
                <a:xfrm>
                  <a:off x="4057" y="2517"/>
                  <a:ext cx="3" cy="2"/>
                </a:xfrm>
                <a:custGeom>
                  <a:avLst/>
                  <a:gdLst>
                    <a:gd name="T0" fmla="*/ 0 w 4"/>
                    <a:gd name="T1" fmla="*/ 1 h 2"/>
                    <a:gd name="T2" fmla="*/ 2 w 4"/>
                    <a:gd name="T3" fmla="*/ 0 h 2"/>
                    <a:gd name="T4" fmla="*/ 0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0" y="1"/>
                      </a:moveTo>
                      <a:cubicBezTo>
                        <a:pt x="1" y="2"/>
                        <a:pt x="4" y="2"/>
                        <a:pt x="2" y="0"/>
                      </a:cubicBezTo>
                      <a:cubicBezTo>
                        <a:pt x="2" y="1"/>
                        <a:pt x="2"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0" name="Freeform 9951">
                  <a:extLst>
                    <a:ext uri="{FF2B5EF4-FFF2-40B4-BE49-F238E27FC236}">
                      <a16:creationId xmlns:a16="http://schemas.microsoft.com/office/drawing/2014/main" id="{6BDD3CAD-2893-14A9-4C1B-DB58BC73F0A3}"/>
                    </a:ext>
                  </a:extLst>
                </p:cNvPr>
                <p:cNvSpPr>
                  <a:spLocks/>
                </p:cNvSpPr>
                <p:nvPr/>
              </p:nvSpPr>
              <p:spPr bwMode="auto">
                <a:xfrm>
                  <a:off x="4054" y="2512"/>
                  <a:ext cx="4" cy="3"/>
                </a:xfrm>
                <a:custGeom>
                  <a:avLst/>
                  <a:gdLst>
                    <a:gd name="T0" fmla="*/ 0 w 5"/>
                    <a:gd name="T1" fmla="*/ 1 h 4"/>
                    <a:gd name="T2" fmla="*/ 2 w 5"/>
                    <a:gd name="T3" fmla="*/ 2 h 4"/>
                    <a:gd name="T4" fmla="*/ 2 w 5"/>
                    <a:gd name="T5" fmla="*/ 2 h 4"/>
                    <a:gd name="T6" fmla="*/ 0 w 5"/>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0" y="1"/>
                      </a:moveTo>
                      <a:cubicBezTo>
                        <a:pt x="0" y="0"/>
                        <a:pt x="5" y="2"/>
                        <a:pt x="5" y="4"/>
                      </a:cubicBezTo>
                      <a:cubicBezTo>
                        <a:pt x="5" y="3"/>
                        <a:pt x="5" y="3"/>
                        <a:pt x="4" y="2"/>
                      </a:cubicBezTo>
                      <a:cubicBezTo>
                        <a:pt x="2" y="1"/>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1" name="Freeform 9952">
                  <a:extLst>
                    <a:ext uri="{FF2B5EF4-FFF2-40B4-BE49-F238E27FC236}">
                      <a16:creationId xmlns:a16="http://schemas.microsoft.com/office/drawing/2014/main" id="{4CA811C1-D63B-BD1F-0A64-1EE4275EEFAC}"/>
                    </a:ext>
                  </a:extLst>
                </p:cNvPr>
                <p:cNvSpPr>
                  <a:spLocks/>
                </p:cNvSpPr>
                <p:nvPr/>
              </p:nvSpPr>
              <p:spPr bwMode="auto">
                <a:xfrm>
                  <a:off x="4053" y="2509"/>
                  <a:ext cx="4" cy="3"/>
                </a:xfrm>
                <a:custGeom>
                  <a:avLst/>
                  <a:gdLst>
                    <a:gd name="T0" fmla="*/ 0 w 4"/>
                    <a:gd name="T1" fmla="*/ 0 h 3"/>
                    <a:gd name="T2" fmla="*/ 4 w 4"/>
                    <a:gd name="T3" fmla="*/ 3 h 3"/>
                    <a:gd name="T4" fmla="*/ 0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0" y="0"/>
                      </a:moveTo>
                      <a:cubicBezTo>
                        <a:pt x="1" y="0"/>
                        <a:pt x="4" y="2"/>
                        <a:pt x="4" y="3"/>
                      </a:cubicBezTo>
                      <a:cubicBezTo>
                        <a:pt x="3" y="3"/>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2" name="Freeform 9953">
                  <a:extLst>
                    <a:ext uri="{FF2B5EF4-FFF2-40B4-BE49-F238E27FC236}">
                      <a16:creationId xmlns:a16="http://schemas.microsoft.com/office/drawing/2014/main" id="{508BA346-82DC-5C04-2D5E-42AD9D866939}"/>
                    </a:ext>
                  </a:extLst>
                </p:cNvPr>
                <p:cNvSpPr>
                  <a:spLocks noEditPoints="1"/>
                </p:cNvSpPr>
                <p:nvPr/>
              </p:nvSpPr>
              <p:spPr bwMode="auto">
                <a:xfrm>
                  <a:off x="3981" y="2458"/>
                  <a:ext cx="32" cy="30"/>
                </a:xfrm>
                <a:custGeom>
                  <a:avLst/>
                  <a:gdLst>
                    <a:gd name="T0" fmla="*/ 16 w 38"/>
                    <a:gd name="T1" fmla="*/ 17 h 36"/>
                    <a:gd name="T2" fmla="*/ 17 w 38"/>
                    <a:gd name="T3" fmla="*/ 18 h 36"/>
                    <a:gd name="T4" fmla="*/ 14 w 38"/>
                    <a:gd name="T5" fmla="*/ 17 h 36"/>
                    <a:gd name="T6" fmla="*/ 16 w 38"/>
                    <a:gd name="T7" fmla="*/ 17 h 36"/>
                    <a:gd name="T8" fmla="*/ 17 w 38"/>
                    <a:gd name="T9" fmla="*/ 17 h 36"/>
                    <a:gd name="T10" fmla="*/ 16 w 38"/>
                    <a:gd name="T11" fmla="*/ 17 h 36"/>
                    <a:gd name="T12" fmla="*/ 17 w 38"/>
                    <a:gd name="T13" fmla="*/ 17 h 36"/>
                    <a:gd name="T14" fmla="*/ 14 w 38"/>
                    <a:gd name="T15" fmla="*/ 17 h 36"/>
                    <a:gd name="T16" fmla="*/ 16 w 38"/>
                    <a:gd name="T17" fmla="*/ 17 h 36"/>
                    <a:gd name="T18" fmla="*/ 16 w 38"/>
                    <a:gd name="T19" fmla="*/ 17 h 36"/>
                    <a:gd name="T20" fmla="*/ 14 w 38"/>
                    <a:gd name="T21" fmla="*/ 17 h 36"/>
                    <a:gd name="T22" fmla="*/ 18 w 38"/>
                    <a:gd name="T23" fmla="*/ 16 h 36"/>
                    <a:gd name="T24" fmla="*/ 18 w 38"/>
                    <a:gd name="T25" fmla="*/ 16 h 36"/>
                    <a:gd name="T26" fmla="*/ 17 w 38"/>
                    <a:gd name="T27" fmla="*/ 16 h 36"/>
                    <a:gd name="T28" fmla="*/ 17 w 38"/>
                    <a:gd name="T29" fmla="*/ 16 h 36"/>
                    <a:gd name="T30" fmla="*/ 19 w 38"/>
                    <a:gd name="T31" fmla="*/ 16 h 36"/>
                    <a:gd name="T32" fmla="*/ 19 w 38"/>
                    <a:gd name="T33" fmla="*/ 15 h 36"/>
                    <a:gd name="T34" fmla="*/ 19 w 38"/>
                    <a:gd name="T35" fmla="*/ 15 h 36"/>
                    <a:gd name="T36" fmla="*/ 19 w 38"/>
                    <a:gd name="T37" fmla="*/ 15 h 36"/>
                    <a:gd name="T38" fmla="*/ 19 w 38"/>
                    <a:gd name="T39" fmla="*/ 13 h 36"/>
                    <a:gd name="T40" fmla="*/ 19 w 38"/>
                    <a:gd name="T41" fmla="*/ 13 h 36"/>
                    <a:gd name="T42" fmla="*/ 4 w 38"/>
                    <a:gd name="T43" fmla="*/ 11 h 36"/>
                    <a:gd name="T44" fmla="*/ 13 w 38"/>
                    <a:gd name="T45" fmla="*/ 16 h 36"/>
                    <a:gd name="T46" fmla="*/ 4 w 38"/>
                    <a:gd name="T47" fmla="*/ 11 h 36"/>
                    <a:gd name="T48" fmla="*/ 13 w 38"/>
                    <a:gd name="T49" fmla="*/ 9 h 36"/>
                    <a:gd name="T50" fmla="*/ 9 w 38"/>
                    <a:gd name="T51" fmla="*/ 8 h 36"/>
                    <a:gd name="T52" fmla="*/ 9 w 38"/>
                    <a:gd name="T53" fmla="*/ 9 h 36"/>
                    <a:gd name="T54" fmla="*/ 9 w 38"/>
                    <a:gd name="T55" fmla="*/ 6 h 36"/>
                    <a:gd name="T56" fmla="*/ 12 w 38"/>
                    <a:gd name="T57" fmla="*/ 6 h 36"/>
                    <a:gd name="T58" fmla="*/ 12 w 38"/>
                    <a:gd name="T59" fmla="*/ 6 h 36"/>
                    <a:gd name="T60" fmla="*/ 6 w 38"/>
                    <a:gd name="T61" fmla="*/ 6 h 36"/>
                    <a:gd name="T62" fmla="*/ 6 w 38"/>
                    <a:gd name="T63" fmla="*/ 6 h 36"/>
                    <a:gd name="T64" fmla="*/ 12 w 38"/>
                    <a:gd name="T65" fmla="*/ 4 h 36"/>
                    <a:gd name="T66" fmla="*/ 8 w 38"/>
                    <a:gd name="T67" fmla="*/ 3 h 36"/>
                    <a:gd name="T68" fmla="*/ 8 w 38"/>
                    <a:gd name="T69" fmla="*/ 2 h 36"/>
                    <a:gd name="T70" fmla="*/ 7 w 38"/>
                    <a:gd name="T71" fmla="*/ 1 h 36"/>
                    <a:gd name="T72" fmla="*/ 7 w 38"/>
                    <a:gd name="T73" fmla="*/ 3 h 36"/>
                    <a:gd name="T74" fmla="*/ 6 w 38"/>
                    <a:gd name="T75" fmla="*/ 3 h 36"/>
                    <a:gd name="T76" fmla="*/ 6 w 38"/>
                    <a:gd name="T77" fmla="*/ 3 h 36"/>
                    <a:gd name="T78" fmla="*/ 6 w 38"/>
                    <a:gd name="T79" fmla="*/ 3 h 36"/>
                    <a:gd name="T80" fmla="*/ 5 w 38"/>
                    <a:gd name="T81" fmla="*/ 5 h 36"/>
                    <a:gd name="T82" fmla="*/ 5 w 38"/>
                    <a:gd name="T83" fmla="*/ 5 h 36"/>
                    <a:gd name="T84" fmla="*/ 5 w 38"/>
                    <a:gd name="T85" fmla="*/ 5 h 36"/>
                    <a:gd name="T86" fmla="*/ 4 w 38"/>
                    <a:gd name="T87" fmla="*/ 5 h 36"/>
                    <a:gd name="T88" fmla="*/ 3 w 38"/>
                    <a:gd name="T89" fmla="*/ 6 h 36"/>
                    <a:gd name="T90" fmla="*/ 3 w 38"/>
                    <a:gd name="T91" fmla="*/ 6 h 36"/>
                    <a:gd name="T92" fmla="*/ 3 w 38"/>
                    <a:gd name="T93" fmla="*/ 6 h 36"/>
                    <a:gd name="T94" fmla="*/ 3 w 38"/>
                    <a:gd name="T95" fmla="*/ 6 h 36"/>
                    <a:gd name="T96" fmla="*/ 9 w 38"/>
                    <a:gd name="T97" fmla="*/ 11 h 36"/>
                    <a:gd name="T98" fmla="*/ 13 w 38"/>
                    <a:gd name="T99" fmla="*/ 11 h 36"/>
                    <a:gd name="T100" fmla="*/ 15 w 38"/>
                    <a:gd name="T101" fmla="*/ 12 h 36"/>
                    <a:gd name="T102" fmla="*/ 17 w 38"/>
                    <a:gd name="T103" fmla="*/ 10 h 36"/>
                    <a:gd name="T104" fmla="*/ 17 w 38"/>
                    <a:gd name="T105" fmla="*/ 9 h 36"/>
                    <a:gd name="T106" fmla="*/ 8 w 38"/>
                    <a:gd name="T107" fmla="*/ 0 h 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8" h="36">
                      <a:moveTo>
                        <a:pt x="34" y="36"/>
                      </a:moveTo>
                      <a:cubicBezTo>
                        <a:pt x="34" y="36"/>
                        <a:pt x="34" y="36"/>
                        <a:pt x="34" y="36"/>
                      </a:cubicBezTo>
                      <a:cubicBezTo>
                        <a:pt x="34" y="36"/>
                        <a:pt x="34" y="36"/>
                        <a:pt x="34" y="36"/>
                      </a:cubicBezTo>
                      <a:cubicBezTo>
                        <a:pt x="34" y="36"/>
                        <a:pt x="34" y="36"/>
                        <a:pt x="34" y="36"/>
                      </a:cubicBezTo>
                      <a:moveTo>
                        <a:pt x="31" y="35"/>
                      </a:moveTo>
                      <a:cubicBezTo>
                        <a:pt x="31" y="35"/>
                        <a:pt x="31" y="35"/>
                        <a:pt x="31" y="35"/>
                      </a:cubicBezTo>
                      <a:cubicBezTo>
                        <a:pt x="31" y="35"/>
                        <a:pt x="31" y="35"/>
                        <a:pt x="31" y="35"/>
                      </a:cubicBezTo>
                      <a:cubicBezTo>
                        <a:pt x="31" y="35"/>
                        <a:pt x="31" y="35"/>
                        <a:pt x="31" y="35"/>
                      </a:cubicBezTo>
                      <a:moveTo>
                        <a:pt x="33" y="35"/>
                      </a:moveTo>
                      <a:cubicBezTo>
                        <a:pt x="34" y="35"/>
                        <a:pt x="34" y="36"/>
                        <a:pt x="34" y="36"/>
                      </a:cubicBezTo>
                      <a:cubicBezTo>
                        <a:pt x="34" y="36"/>
                        <a:pt x="34" y="35"/>
                        <a:pt x="33" y="35"/>
                      </a:cubicBezTo>
                      <a:moveTo>
                        <a:pt x="28" y="35"/>
                      </a:moveTo>
                      <a:cubicBezTo>
                        <a:pt x="28" y="35"/>
                        <a:pt x="28" y="35"/>
                        <a:pt x="28" y="35"/>
                      </a:cubicBezTo>
                      <a:cubicBezTo>
                        <a:pt x="28" y="35"/>
                        <a:pt x="28" y="35"/>
                        <a:pt x="28" y="35"/>
                      </a:cubicBezTo>
                      <a:cubicBezTo>
                        <a:pt x="28" y="35"/>
                        <a:pt x="28" y="35"/>
                        <a:pt x="28" y="35"/>
                      </a:cubicBezTo>
                      <a:moveTo>
                        <a:pt x="30" y="35"/>
                      </a:moveTo>
                      <a:cubicBezTo>
                        <a:pt x="31" y="35"/>
                        <a:pt x="31" y="35"/>
                        <a:pt x="31" y="35"/>
                      </a:cubicBezTo>
                      <a:cubicBezTo>
                        <a:pt x="31" y="35"/>
                        <a:pt x="31" y="35"/>
                        <a:pt x="30" y="35"/>
                      </a:cubicBezTo>
                      <a:moveTo>
                        <a:pt x="32" y="35"/>
                      </a:moveTo>
                      <a:cubicBezTo>
                        <a:pt x="32" y="35"/>
                        <a:pt x="32" y="35"/>
                        <a:pt x="32" y="35"/>
                      </a:cubicBezTo>
                      <a:cubicBezTo>
                        <a:pt x="32" y="35"/>
                        <a:pt x="32" y="35"/>
                        <a:pt x="32" y="35"/>
                      </a:cubicBezTo>
                      <a:cubicBezTo>
                        <a:pt x="32" y="35"/>
                        <a:pt x="32" y="35"/>
                        <a:pt x="32" y="35"/>
                      </a:cubicBezTo>
                      <a:cubicBezTo>
                        <a:pt x="32" y="35"/>
                        <a:pt x="32" y="35"/>
                        <a:pt x="32" y="35"/>
                      </a:cubicBezTo>
                      <a:moveTo>
                        <a:pt x="33" y="35"/>
                      </a:moveTo>
                      <a:cubicBezTo>
                        <a:pt x="33" y="35"/>
                        <a:pt x="33" y="35"/>
                        <a:pt x="33" y="35"/>
                      </a:cubicBezTo>
                      <a:cubicBezTo>
                        <a:pt x="33" y="35"/>
                        <a:pt x="33" y="35"/>
                        <a:pt x="33" y="35"/>
                      </a:cubicBezTo>
                      <a:moveTo>
                        <a:pt x="30" y="35"/>
                      </a:moveTo>
                      <a:cubicBezTo>
                        <a:pt x="30" y="35"/>
                        <a:pt x="30" y="35"/>
                        <a:pt x="30" y="35"/>
                      </a:cubicBezTo>
                      <a:cubicBezTo>
                        <a:pt x="30" y="35"/>
                        <a:pt x="30" y="35"/>
                        <a:pt x="30" y="35"/>
                      </a:cubicBezTo>
                      <a:moveTo>
                        <a:pt x="32" y="35"/>
                      </a:moveTo>
                      <a:cubicBezTo>
                        <a:pt x="32" y="35"/>
                        <a:pt x="32" y="35"/>
                        <a:pt x="32" y="35"/>
                      </a:cubicBezTo>
                      <a:cubicBezTo>
                        <a:pt x="32" y="35"/>
                        <a:pt x="32" y="35"/>
                        <a:pt x="32" y="35"/>
                      </a:cubicBezTo>
                      <a:moveTo>
                        <a:pt x="33" y="35"/>
                      </a:moveTo>
                      <a:cubicBezTo>
                        <a:pt x="33" y="35"/>
                        <a:pt x="33" y="35"/>
                        <a:pt x="33" y="35"/>
                      </a:cubicBezTo>
                      <a:cubicBezTo>
                        <a:pt x="33" y="35"/>
                        <a:pt x="33" y="35"/>
                        <a:pt x="33" y="35"/>
                      </a:cubicBezTo>
                      <a:moveTo>
                        <a:pt x="29" y="35"/>
                      </a:moveTo>
                      <a:cubicBezTo>
                        <a:pt x="29" y="35"/>
                        <a:pt x="29" y="35"/>
                        <a:pt x="29" y="35"/>
                      </a:cubicBezTo>
                      <a:cubicBezTo>
                        <a:pt x="29" y="35"/>
                        <a:pt x="29" y="35"/>
                        <a:pt x="29" y="35"/>
                      </a:cubicBezTo>
                      <a:cubicBezTo>
                        <a:pt x="29" y="35"/>
                        <a:pt x="29" y="35"/>
                        <a:pt x="29" y="35"/>
                      </a:cubicBezTo>
                      <a:cubicBezTo>
                        <a:pt x="29" y="35"/>
                        <a:pt x="29" y="35"/>
                        <a:pt x="29" y="35"/>
                      </a:cubicBezTo>
                      <a:cubicBezTo>
                        <a:pt x="30" y="35"/>
                        <a:pt x="30" y="35"/>
                        <a:pt x="30" y="35"/>
                      </a:cubicBezTo>
                      <a:cubicBezTo>
                        <a:pt x="30" y="35"/>
                        <a:pt x="30" y="35"/>
                        <a:pt x="30" y="35"/>
                      </a:cubicBezTo>
                      <a:cubicBezTo>
                        <a:pt x="30" y="35"/>
                        <a:pt x="30" y="35"/>
                        <a:pt x="30" y="35"/>
                      </a:cubicBezTo>
                      <a:cubicBezTo>
                        <a:pt x="30" y="35"/>
                        <a:pt x="30" y="35"/>
                        <a:pt x="29" y="35"/>
                      </a:cubicBezTo>
                      <a:moveTo>
                        <a:pt x="32" y="35"/>
                      </a:moveTo>
                      <a:cubicBezTo>
                        <a:pt x="33" y="35"/>
                        <a:pt x="33" y="35"/>
                        <a:pt x="33" y="35"/>
                      </a:cubicBezTo>
                      <a:cubicBezTo>
                        <a:pt x="33" y="35"/>
                        <a:pt x="33" y="35"/>
                        <a:pt x="33" y="35"/>
                      </a:cubicBezTo>
                      <a:cubicBezTo>
                        <a:pt x="33" y="35"/>
                        <a:pt x="33" y="35"/>
                        <a:pt x="33" y="35"/>
                      </a:cubicBezTo>
                      <a:cubicBezTo>
                        <a:pt x="33" y="35"/>
                        <a:pt x="33" y="35"/>
                        <a:pt x="32" y="35"/>
                      </a:cubicBezTo>
                      <a:moveTo>
                        <a:pt x="32" y="35"/>
                      </a:moveTo>
                      <a:cubicBezTo>
                        <a:pt x="32" y="35"/>
                        <a:pt x="32" y="35"/>
                        <a:pt x="32" y="35"/>
                      </a:cubicBezTo>
                      <a:cubicBezTo>
                        <a:pt x="32" y="35"/>
                        <a:pt x="32" y="35"/>
                        <a:pt x="32" y="35"/>
                      </a:cubicBezTo>
                      <a:cubicBezTo>
                        <a:pt x="32" y="35"/>
                        <a:pt x="32" y="35"/>
                        <a:pt x="32" y="35"/>
                      </a:cubicBezTo>
                      <a:moveTo>
                        <a:pt x="27" y="35"/>
                      </a:moveTo>
                      <a:cubicBezTo>
                        <a:pt x="28" y="35"/>
                        <a:pt x="28" y="35"/>
                        <a:pt x="28" y="35"/>
                      </a:cubicBezTo>
                      <a:cubicBezTo>
                        <a:pt x="28" y="35"/>
                        <a:pt x="28" y="35"/>
                        <a:pt x="27" y="35"/>
                      </a:cubicBezTo>
                      <a:moveTo>
                        <a:pt x="27" y="34"/>
                      </a:moveTo>
                      <a:cubicBezTo>
                        <a:pt x="27" y="34"/>
                        <a:pt x="27" y="35"/>
                        <a:pt x="27" y="35"/>
                      </a:cubicBezTo>
                      <a:cubicBezTo>
                        <a:pt x="27" y="35"/>
                        <a:pt x="27" y="34"/>
                        <a:pt x="27" y="34"/>
                      </a:cubicBezTo>
                      <a:moveTo>
                        <a:pt x="36" y="34"/>
                      </a:moveTo>
                      <a:cubicBezTo>
                        <a:pt x="36" y="34"/>
                        <a:pt x="36" y="34"/>
                        <a:pt x="36" y="34"/>
                      </a:cubicBezTo>
                      <a:cubicBezTo>
                        <a:pt x="36" y="34"/>
                        <a:pt x="36" y="34"/>
                        <a:pt x="36" y="34"/>
                      </a:cubicBezTo>
                      <a:cubicBezTo>
                        <a:pt x="36" y="34"/>
                        <a:pt x="36" y="34"/>
                        <a:pt x="36" y="34"/>
                      </a:cubicBezTo>
                      <a:moveTo>
                        <a:pt x="36" y="34"/>
                      </a:moveTo>
                      <a:cubicBezTo>
                        <a:pt x="36" y="34"/>
                        <a:pt x="36" y="34"/>
                        <a:pt x="36" y="34"/>
                      </a:cubicBezTo>
                      <a:cubicBezTo>
                        <a:pt x="36" y="34"/>
                        <a:pt x="36" y="34"/>
                        <a:pt x="36" y="34"/>
                      </a:cubicBezTo>
                      <a:moveTo>
                        <a:pt x="36" y="34"/>
                      </a:moveTo>
                      <a:cubicBezTo>
                        <a:pt x="36" y="34"/>
                        <a:pt x="36" y="34"/>
                        <a:pt x="36" y="34"/>
                      </a:cubicBezTo>
                      <a:cubicBezTo>
                        <a:pt x="36" y="34"/>
                        <a:pt x="36" y="34"/>
                        <a:pt x="36" y="34"/>
                      </a:cubicBezTo>
                      <a:moveTo>
                        <a:pt x="35" y="34"/>
                      </a:moveTo>
                      <a:cubicBezTo>
                        <a:pt x="35" y="34"/>
                        <a:pt x="36" y="34"/>
                        <a:pt x="36" y="34"/>
                      </a:cubicBezTo>
                      <a:cubicBezTo>
                        <a:pt x="36" y="34"/>
                        <a:pt x="35" y="34"/>
                        <a:pt x="35" y="34"/>
                      </a:cubicBezTo>
                      <a:moveTo>
                        <a:pt x="35" y="34"/>
                      </a:moveTo>
                      <a:cubicBezTo>
                        <a:pt x="35" y="34"/>
                        <a:pt x="35" y="34"/>
                        <a:pt x="35" y="34"/>
                      </a:cubicBezTo>
                      <a:cubicBezTo>
                        <a:pt x="35" y="34"/>
                        <a:pt x="35" y="34"/>
                        <a:pt x="35" y="34"/>
                      </a:cubicBezTo>
                      <a:cubicBezTo>
                        <a:pt x="35" y="34"/>
                        <a:pt x="35" y="34"/>
                        <a:pt x="35" y="34"/>
                      </a:cubicBezTo>
                      <a:moveTo>
                        <a:pt x="37" y="32"/>
                      </a:moveTo>
                      <a:cubicBezTo>
                        <a:pt x="37" y="32"/>
                        <a:pt x="37" y="32"/>
                        <a:pt x="37" y="32"/>
                      </a:cubicBezTo>
                      <a:cubicBezTo>
                        <a:pt x="37" y="32"/>
                        <a:pt x="37" y="32"/>
                        <a:pt x="37" y="32"/>
                      </a:cubicBezTo>
                      <a:moveTo>
                        <a:pt x="37" y="32"/>
                      </a:moveTo>
                      <a:cubicBezTo>
                        <a:pt x="37" y="32"/>
                        <a:pt x="37" y="32"/>
                        <a:pt x="37" y="32"/>
                      </a:cubicBezTo>
                      <a:cubicBezTo>
                        <a:pt x="37" y="32"/>
                        <a:pt x="37" y="32"/>
                        <a:pt x="37" y="32"/>
                      </a:cubicBezTo>
                      <a:moveTo>
                        <a:pt x="38" y="31"/>
                      </a:moveTo>
                      <a:cubicBezTo>
                        <a:pt x="38" y="31"/>
                        <a:pt x="38" y="31"/>
                        <a:pt x="38" y="31"/>
                      </a:cubicBezTo>
                      <a:cubicBezTo>
                        <a:pt x="38" y="31"/>
                        <a:pt x="38" y="31"/>
                        <a:pt x="38" y="31"/>
                      </a:cubicBezTo>
                      <a:cubicBezTo>
                        <a:pt x="38" y="31"/>
                        <a:pt x="38" y="31"/>
                        <a:pt x="38" y="31"/>
                      </a:cubicBezTo>
                      <a:cubicBezTo>
                        <a:pt x="38" y="31"/>
                        <a:pt x="38" y="31"/>
                        <a:pt x="38" y="31"/>
                      </a:cubicBezTo>
                      <a:moveTo>
                        <a:pt x="38" y="31"/>
                      </a:moveTo>
                      <a:cubicBezTo>
                        <a:pt x="38" y="31"/>
                        <a:pt x="38" y="31"/>
                        <a:pt x="38" y="31"/>
                      </a:cubicBezTo>
                      <a:cubicBezTo>
                        <a:pt x="38" y="31"/>
                        <a:pt x="38" y="31"/>
                        <a:pt x="38" y="31"/>
                      </a:cubicBezTo>
                      <a:cubicBezTo>
                        <a:pt x="38" y="31"/>
                        <a:pt x="38" y="31"/>
                        <a:pt x="38" y="31"/>
                      </a:cubicBezTo>
                      <a:cubicBezTo>
                        <a:pt x="38" y="31"/>
                        <a:pt x="38" y="31"/>
                        <a:pt x="38" y="31"/>
                      </a:cubicBezTo>
                      <a:moveTo>
                        <a:pt x="38" y="31"/>
                      </a:moveTo>
                      <a:cubicBezTo>
                        <a:pt x="38" y="31"/>
                        <a:pt x="38" y="31"/>
                        <a:pt x="38" y="31"/>
                      </a:cubicBezTo>
                      <a:cubicBezTo>
                        <a:pt x="38" y="31"/>
                        <a:pt x="38" y="31"/>
                        <a:pt x="38" y="31"/>
                      </a:cubicBezTo>
                      <a:moveTo>
                        <a:pt x="38" y="31"/>
                      </a:moveTo>
                      <a:cubicBezTo>
                        <a:pt x="38" y="31"/>
                        <a:pt x="38" y="31"/>
                        <a:pt x="38" y="31"/>
                      </a:cubicBezTo>
                      <a:cubicBezTo>
                        <a:pt x="38" y="31"/>
                        <a:pt x="38" y="31"/>
                        <a:pt x="38" y="31"/>
                      </a:cubicBezTo>
                      <a:cubicBezTo>
                        <a:pt x="38" y="31"/>
                        <a:pt x="38" y="31"/>
                        <a:pt x="38" y="31"/>
                      </a:cubicBezTo>
                      <a:moveTo>
                        <a:pt x="38" y="27"/>
                      </a:moveTo>
                      <a:cubicBezTo>
                        <a:pt x="38" y="27"/>
                        <a:pt x="38" y="27"/>
                        <a:pt x="38" y="27"/>
                      </a:cubicBezTo>
                      <a:cubicBezTo>
                        <a:pt x="38" y="27"/>
                        <a:pt x="38" y="27"/>
                        <a:pt x="38" y="27"/>
                      </a:cubicBezTo>
                      <a:moveTo>
                        <a:pt x="38" y="27"/>
                      </a:moveTo>
                      <a:cubicBezTo>
                        <a:pt x="38" y="27"/>
                        <a:pt x="38" y="27"/>
                        <a:pt x="38" y="27"/>
                      </a:cubicBezTo>
                      <a:cubicBezTo>
                        <a:pt x="38" y="27"/>
                        <a:pt x="38" y="27"/>
                        <a:pt x="38" y="27"/>
                      </a:cubicBezTo>
                      <a:cubicBezTo>
                        <a:pt x="38" y="27"/>
                        <a:pt x="38" y="27"/>
                        <a:pt x="38" y="27"/>
                      </a:cubicBezTo>
                      <a:cubicBezTo>
                        <a:pt x="38" y="27"/>
                        <a:pt x="38" y="27"/>
                        <a:pt x="38" y="27"/>
                      </a:cubicBezTo>
                      <a:moveTo>
                        <a:pt x="0" y="12"/>
                      </a:moveTo>
                      <a:cubicBezTo>
                        <a:pt x="0" y="14"/>
                        <a:pt x="4" y="16"/>
                        <a:pt x="4" y="18"/>
                      </a:cubicBezTo>
                      <a:cubicBezTo>
                        <a:pt x="5" y="19"/>
                        <a:pt x="7" y="21"/>
                        <a:pt x="8" y="22"/>
                      </a:cubicBezTo>
                      <a:cubicBezTo>
                        <a:pt x="9" y="24"/>
                        <a:pt x="12" y="25"/>
                        <a:pt x="13" y="27"/>
                      </a:cubicBezTo>
                      <a:cubicBezTo>
                        <a:pt x="14" y="29"/>
                        <a:pt x="16" y="29"/>
                        <a:pt x="18" y="30"/>
                      </a:cubicBezTo>
                      <a:cubicBezTo>
                        <a:pt x="20" y="32"/>
                        <a:pt x="21" y="31"/>
                        <a:pt x="22" y="33"/>
                      </a:cubicBezTo>
                      <a:cubicBezTo>
                        <a:pt x="24" y="34"/>
                        <a:pt x="25" y="33"/>
                        <a:pt x="27" y="34"/>
                      </a:cubicBezTo>
                      <a:cubicBezTo>
                        <a:pt x="27" y="34"/>
                        <a:pt x="27" y="34"/>
                        <a:pt x="27" y="34"/>
                      </a:cubicBezTo>
                      <a:cubicBezTo>
                        <a:pt x="27" y="34"/>
                        <a:pt x="27" y="34"/>
                        <a:pt x="27" y="34"/>
                      </a:cubicBezTo>
                      <a:cubicBezTo>
                        <a:pt x="25" y="33"/>
                        <a:pt x="24" y="34"/>
                        <a:pt x="22" y="33"/>
                      </a:cubicBezTo>
                      <a:cubicBezTo>
                        <a:pt x="21" y="31"/>
                        <a:pt x="20" y="32"/>
                        <a:pt x="18" y="30"/>
                      </a:cubicBezTo>
                      <a:cubicBezTo>
                        <a:pt x="16" y="29"/>
                        <a:pt x="14" y="29"/>
                        <a:pt x="13" y="27"/>
                      </a:cubicBezTo>
                      <a:cubicBezTo>
                        <a:pt x="12" y="25"/>
                        <a:pt x="9" y="24"/>
                        <a:pt x="8" y="22"/>
                      </a:cubicBezTo>
                      <a:cubicBezTo>
                        <a:pt x="7" y="21"/>
                        <a:pt x="5" y="19"/>
                        <a:pt x="4" y="18"/>
                      </a:cubicBezTo>
                      <a:cubicBezTo>
                        <a:pt x="4" y="16"/>
                        <a:pt x="0" y="14"/>
                        <a:pt x="0" y="12"/>
                      </a:cubicBezTo>
                      <a:moveTo>
                        <a:pt x="26" y="18"/>
                      </a:moveTo>
                      <a:cubicBezTo>
                        <a:pt x="27" y="18"/>
                        <a:pt x="27" y="18"/>
                        <a:pt x="27" y="17"/>
                      </a:cubicBezTo>
                      <a:cubicBezTo>
                        <a:pt x="28" y="18"/>
                        <a:pt x="28" y="19"/>
                        <a:pt x="27" y="19"/>
                      </a:cubicBezTo>
                      <a:cubicBezTo>
                        <a:pt x="26" y="19"/>
                        <a:pt x="25" y="18"/>
                        <a:pt x="25" y="17"/>
                      </a:cubicBezTo>
                      <a:cubicBezTo>
                        <a:pt x="25" y="18"/>
                        <a:pt x="25" y="18"/>
                        <a:pt x="25" y="18"/>
                      </a:cubicBezTo>
                      <a:cubicBezTo>
                        <a:pt x="25" y="18"/>
                        <a:pt x="26" y="18"/>
                        <a:pt x="26" y="18"/>
                      </a:cubicBezTo>
                      <a:moveTo>
                        <a:pt x="18" y="18"/>
                      </a:moveTo>
                      <a:cubicBezTo>
                        <a:pt x="18" y="18"/>
                        <a:pt x="18" y="17"/>
                        <a:pt x="18" y="17"/>
                      </a:cubicBezTo>
                      <a:cubicBezTo>
                        <a:pt x="19" y="18"/>
                        <a:pt x="19" y="18"/>
                        <a:pt x="19" y="18"/>
                      </a:cubicBezTo>
                      <a:cubicBezTo>
                        <a:pt x="19" y="18"/>
                        <a:pt x="18" y="18"/>
                        <a:pt x="18" y="18"/>
                      </a:cubicBezTo>
                      <a:cubicBezTo>
                        <a:pt x="19" y="19"/>
                        <a:pt x="21" y="19"/>
                        <a:pt x="22" y="20"/>
                      </a:cubicBezTo>
                      <a:cubicBezTo>
                        <a:pt x="23" y="20"/>
                        <a:pt x="23" y="20"/>
                        <a:pt x="22" y="20"/>
                      </a:cubicBezTo>
                      <a:cubicBezTo>
                        <a:pt x="21" y="20"/>
                        <a:pt x="18" y="18"/>
                        <a:pt x="18" y="18"/>
                      </a:cubicBezTo>
                      <a:moveTo>
                        <a:pt x="18" y="12"/>
                      </a:moveTo>
                      <a:cubicBezTo>
                        <a:pt x="18" y="12"/>
                        <a:pt x="19" y="11"/>
                        <a:pt x="19" y="11"/>
                      </a:cubicBezTo>
                      <a:cubicBezTo>
                        <a:pt x="20" y="11"/>
                        <a:pt x="22" y="14"/>
                        <a:pt x="23" y="15"/>
                      </a:cubicBezTo>
                      <a:cubicBezTo>
                        <a:pt x="22" y="15"/>
                        <a:pt x="22" y="14"/>
                        <a:pt x="21" y="13"/>
                      </a:cubicBezTo>
                      <a:cubicBezTo>
                        <a:pt x="20" y="13"/>
                        <a:pt x="19" y="12"/>
                        <a:pt x="18" y="12"/>
                      </a:cubicBezTo>
                      <a:cubicBezTo>
                        <a:pt x="18" y="12"/>
                        <a:pt x="19" y="12"/>
                        <a:pt x="19" y="12"/>
                      </a:cubicBezTo>
                      <a:cubicBezTo>
                        <a:pt x="18" y="12"/>
                        <a:pt x="18" y="12"/>
                        <a:pt x="18" y="12"/>
                      </a:cubicBezTo>
                      <a:cubicBezTo>
                        <a:pt x="18" y="12"/>
                        <a:pt x="18" y="12"/>
                        <a:pt x="18" y="12"/>
                      </a:cubicBezTo>
                      <a:moveTo>
                        <a:pt x="24" y="11"/>
                      </a:moveTo>
                      <a:cubicBezTo>
                        <a:pt x="24" y="11"/>
                        <a:pt x="24" y="11"/>
                        <a:pt x="24" y="11"/>
                      </a:cubicBezTo>
                      <a:cubicBezTo>
                        <a:pt x="25" y="12"/>
                        <a:pt x="26" y="12"/>
                        <a:pt x="27" y="13"/>
                      </a:cubicBezTo>
                      <a:cubicBezTo>
                        <a:pt x="27" y="14"/>
                        <a:pt x="28" y="14"/>
                        <a:pt x="28" y="15"/>
                      </a:cubicBezTo>
                      <a:cubicBezTo>
                        <a:pt x="28" y="15"/>
                        <a:pt x="28" y="15"/>
                        <a:pt x="28" y="15"/>
                      </a:cubicBezTo>
                      <a:cubicBezTo>
                        <a:pt x="28" y="15"/>
                        <a:pt x="28" y="15"/>
                        <a:pt x="28" y="15"/>
                      </a:cubicBezTo>
                      <a:cubicBezTo>
                        <a:pt x="27" y="13"/>
                        <a:pt x="24" y="11"/>
                        <a:pt x="24" y="11"/>
                      </a:cubicBezTo>
                      <a:cubicBezTo>
                        <a:pt x="24" y="11"/>
                        <a:pt x="24" y="11"/>
                        <a:pt x="24" y="11"/>
                      </a:cubicBezTo>
                      <a:cubicBezTo>
                        <a:pt x="24" y="11"/>
                        <a:pt x="24" y="11"/>
                        <a:pt x="24" y="11"/>
                      </a:cubicBezTo>
                      <a:cubicBezTo>
                        <a:pt x="24" y="11"/>
                        <a:pt x="24" y="11"/>
                        <a:pt x="24" y="11"/>
                      </a:cubicBezTo>
                      <a:moveTo>
                        <a:pt x="11" y="11"/>
                      </a:moveTo>
                      <a:cubicBezTo>
                        <a:pt x="11" y="11"/>
                        <a:pt x="11" y="11"/>
                        <a:pt x="11" y="11"/>
                      </a:cubicBezTo>
                      <a:cubicBezTo>
                        <a:pt x="10" y="10"/>
                        <a:pt x="11" y="10"/>
                        <a:pt x="11" y="10"/>
                      </a:cubicBezTo>
                      <a:cubicBezTo>
                        <a:pt x="11" y="10"/>
                        <a:pt x="11" y="10"/>
                        <a:pt x="11" y="10"/>
                      </a:cubicBezTo>
                      <a:cubicBezTo>
                        <a:pt x="12" y="10"/>
                        <a:pt x="14" y="12"/>
                        <a:pt x="15" y="13"/>
                      </a:cubicBezTo>
                      <a:cubicBezTo>
                        <a:pt x="14" y="12"/>
                        <a:pt x="12" y="10"/>
                        <a:pt x="11" y="10"/>
                      </a:cubicBezTo>
                      <a:cubicBezTo>
                        <a:pt x="11" y="10"/>
                        <a:pt x="11" y="11"/>
                        <a:pt x="11" y="11"/>
                      </a:cubicBezTo>
                      <a:moveTo>
                        <a:pt x="24" y="8"/>
                      </a:moveTo>
                      <a:cubicBezTo>
                        <a:pt x="24" y="8"/>
                        <a:pt x="24" y="8"/>
                        <a:pt x="23" y="8"/>
                      </a:cubicBezTo>
                      <a:cubicBezTo>
                        <a:pt x="23" y="7"/>
                        <a:pt x="23" y="7"/>
                        <a:pt x="23" y="7"/>
                      </a:cubicBezTo>
                      <a:cubicBezTo>
                        <a:pt x="23" y="7"/>
                        <a:pt x="24" y="8"/>
                        <a:pt x="24" y="8"/>
                      </a:cubicBezTo>
                      <a:cubicBezTo>
                        <a:pt x="24" y="8"/>
                        <a:pt x="24" y="8"/>
                        <a:pt x="24" y="8"/>
                      </a:cubicBezTo>
                      <a:cubicBezTo>
                        <a:pt x="26" y="9"/>
                        <a:pt x="27" y="10"/>
                        <a:pt x="27" y="11"/>
                      </a:cubicBezTo>
                      <a:cubicBezTo>
                        <a:pt x="26" y="11"/>
                        <a:pt x="25" y="9"/>
                        <a:pt x="24" y="8"/>
                      </a:cubicBezTo>
                      <a:cubicBezTo>
                        <a:pt x="24" y="8"/>
                        <a:pt x="24" y="8"/>
                        <a:pt x="24" y="8"/>
                      </a:cubicBezTo>
                      <a:moveTo>
                        <a:pt x="20" y="6"/>
                      </a:moveTo>
                      <a:cubicBezTo>
                        <a:pt x="18" y="6"/>
                        <a:pt x="16" y="5"/>
                        <a:pt x="15" y="3"/>
                      </a:cubicBezTo>
                      <a:cubicBezTo>
                        <a:pt x="16" y="4"/>
                        <a:pt x="16" y="4"/>
                        <a:pt x="16" y="4"/>
                      </a:cubicBezTo>
                      <a:cubicBezTo>
                        <a:pt x="17" y="4"/>
                        <a:pt x="19" y="6"/>
                        <a:pt x="20" y="6"/>
                      </a:cubicBezTo>
                      <a:cubicBezTo>
                        <a:pt x="20" y="6"/>
                        <a:pt x="20" y="6"/>
                        <a:pt x="20" y="6"/>
                      </a:cubicBezTo>
                      <a:moveTo>
                        <a:pt x="15" y="0"/>
                      </a:moveTo>
                      <a:cubicBezTo>
                        <a:pt x="15" y="1"/>
                        <a:pt x="15" y="2"/>
                        <a:pt x="15" y="2"/>
                      </a:cubicBezTo>
                      <a:cubicBezTo>
                        <a:pt x="14" y="2"/>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2"/>
                        <a:pt x="13" y="4"/>
                      </a:cubicBezTo>
                      <a:cubicBezTo>
                        <a:pt x="13" y="4"/>
                        <a:pt x="13" y="4"/>
                        <a:pt x="13" y="4"/>
                      </a:cubicBezTo>
                      <a:cubicBezTo>
                        <a:pt x="13" y="4"/>
                        <a:pt x="13" y="4"/>
                        <a:pt x="13" y="4"/>
                      </a:cubicBezTo>
                      <a:cubicBezTo>
                        <a:pt x="13" y="5"/>
                        <a:pt x="13" y="5"/>
                        <a:pt x="13" y="6"/>
                      </a:cubicBezTo>
                      <a:cubicBezTo>
                        <a:pt x="13" y="6"/>
                        <a:pt x="13" y="6"/>
                        <a:pt x="13" y="6"/>
                      </a:cubicBezTo>
                      <a:cubicBezTo>
                        <a:pt x="13" y="6"/>
                        <a:pt x="13" y="6"/>
                        <a:pt x="13" y="6"/>
                      </a:cubicBezTo>
                      <a:cubicBezTo>
                        <a:pt x="13" y="6"/>
                        <a:pt x="13"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1" y="7"/>
                        <a:pt x="11" y="8"/>
                      </a:cubicBezTo>
                      <a:cubicBezTo>
                        <a:pt x="11" y="8"/>
                        <a:pt x="11" y="8"/>
                        <a:pt x="11" y="8"/>
                      </a:cubicBezTo>
                      <a:cubicBezTo>
                        <a:pt x="11" y="8"/>
                        <a:pt x="11" y="8"/>
                        <a:pt x="11" y="8"/>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7" y="11"/>
                      </a:cubicBezTo>
                      <a:cubicBezTo>
                        <a:pt x="8"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4" y="11"/>
                      </a:cubicBezTo>
                      <a:cubicBezTo>
                        <a:pt x="4" y="11"/>
                        <a:pt x="4" y="11"/>
                        <a:pt x="4" y="11"/>
                      </a:cubicBezTo>
                      <a:cubicBezTo>
                        <a:pt x="6" y="13"/>
                        <a:pt x="8" y="13"/>
                        <a:pt x="9" y="15"/>
                      </a:cubicBezTo>
                      <a:cubicBezTo>
                        <a:pt x="10" y="17"/>
                        <a:pt x="12" y="17"/>
                        <a:pt x="14" y="18"/>
                      </a:cubicBezTo>
                      <a:cubicBezTo>
                        <a:pt x="16" y="20"/>
                        <a:pt x="17" y="20"/>
                        <a:pt x="18" y="21"/>
                      </a:cubicBezTo>
                      <a:cubicBezTo>
                        <a:pt x="20" y="23"/>
                        <a:pt x="21" y="21"/>
                        <a:pt x="23" y="23"/>
                      </a:cubicBezTo>
                      <a:cubicBezTo>
                        <a:pt x="23" y="23"/>
                        <a:pt x="24" y="23"/>
                        <a:pt x="24" y="23"/>
                      </a:cubicBezTo>
                      <a:cubicBezTo>
                        <a:pt x="24" y="23"/>
                        <a:pt x="25" y="23"/>
                        <a:pt x="25" y="23"/>
                      </a:cubicBezTo>
                      <a:cubicBezTo>
                        <a:pt x="25" y="23"/>
                        <a:pt x="25" y="23"/>
                        <a:pt x="25" y="23"/>
                      </a:cubicBezTo>
                      <a:cubicBezTo>
                        <a:pt x="25" y="23"/>
                        <a:pt x="26" y="23"/>
                        <a:pt x="26" y="23"/>
                      </a:cubicBezTo>
                      <a:cubicBezTo>
                        <a:pt x="26" y="24"/>
                        <a:pt x="27" y="24"/>
                        <a:pt x="27" y="24"/>
                      </a:cubicBezTo>
                      <a:cubicBezTo>
                        <a:pt x="27" y="24"/>
                        <a:pt x="27" y="23"/>
                        <a:pt x="28" y="23"/>
                      </a:cubicBezTo>
                      <a:cubicBezTo>
                        <a:pt x="28" y="23"/>
                        <a:pt x="28" y="23"/>
                        <a:pt x="28" y="23"/>
                      </a:cubicBezTo>
                      <a:cubicBezTo>
                        <a:pt x="28" y="23"/>
                        <a:pt x="29" y="23"/>
                        <a:pt x="29" y="23"/>
                      </a:cubicBezTo>
                      <a:cubicBezTo>
                        <a:pt x="29" y="24"/>
                        <a:pt x="30" y="24"/>
                        <a:pt x="30" y="24"/>
                      </a:cubicBezTo>
                      <a:cubicBezTo>
                        <a:pt x="31" y="24"/>
                        <a:pt x="31" y="23"/>
                        <a:pt x="31" y="23"/>
                      </a:cubicBezTo>
                      <a:cubicBezTo>
                        <a:pt x="31" y="22"/>
                        <a:pt x="31" y="22"/>
                        <a:pt x="31" y="22"/>
                      </a:cubicBezTo>
                      <a:cubicBezTo>
                        <a:pt x="31" y="22"/>
                        <a:pt x="31" y="22"/>
                        <a:pt x="32" y="22"/>
                      </a:cubicBezTo>
                      <a:cubicBezTo>
                        <a:pt x="32" y="22"/>
                        <a:pt x="32" y="22"/>
                        <a:pt x="32" y="22"/>
                      </a:cubicBezTo>
                      <a:cubicBezTo>
                        <a:pt x="33" y="22"/>
                        <a:pt x="33" y="21"/>
                        <a:pt x="33" y="20"/>
                      </a:cubicBezTo>
                      <a:cubicBezTo>
                        <a:pt x="33" y="20"/>
                        <a:pt x="33" y="19"/>
                        <a:pt x="33" y="19"/>
                      </a:cubicBezTo>
                      <a:cubicBezTo>
                        <a:pt x="34" y="19"/>
                        <a:pt x="34" y="19"/>
                        <a:pt x="34" y="19"/>
                      </a:cubicBezTo>
                      <a:cubicBezTo>
                        <a:pt x="34" y="19"/>
                        <a:pt x="34" y="19"/>
                        <a:pt x="34" y="19"/>
                      </a:cubicBezTo>
                      <a:cubicBezTo>
                        <a:pt x="34" y="19"/>
                        <a:pt x="34" y="19"/>
                        <a:pt x="34" y="19"/>
                      </a:cubicBezTo>
                      <a:cubicBezTo>
                        <a:pt x="34" y="19"/>
                        <a:pt x="34" y="19"/>
                        <a:pt x="34" y="18"/>
                      </a:cubicBezTo>
                      <a:cubicBezTo>
                        <a:pt x="34" y="18"/>
                        <a:pt x="34" y="18"/>
                        <a:pt x="34" y="18"/>
                      </a:cubicBezTo>
                      <a:cubicBezTo>
                        <a:pt x="34" y="17"/>
                        <a:pt x="31" y="15"/>
                        <a:pt x="31" y="14"/>
                      </a:cubicBezTo>
                      <a:cubicBezTo>
                        <a:pt x="31" y="12"/>
                        <a:pt x="28" y="10"/>
                        <a:pt x="27" y="9"/>
                      </a:cubicBezTo>
                      <a:cubicBezTo>
                        <a:pt x="25" y="6"/>
                        <a:pt x="21" y="5"/>
                        <a:pt x="19" y="2"/>
                      </a:cubicBezTo>
                      <a:cubicBezTo>
                        <a:pt x="18" y="1"/>
                        <a:pt x="17" y="1"/>
                        <a:pt x="15"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3" name="Freeform 9954">
                  <a:extLst>
                    <a:ext uri="{FF2B5EF4-FFF2-40B4-BE49-F238E27FC236}">
                      <a16:creationId xmlns:a16="http://schemas.microsoft.com/office/drawing/2014/main" id="{1F978EF0-52F8-1C8C-1E97-C3052BF25B48}"/>
                    </a:ext>
                  </a:extLst>
                </p:cNvPr>
                <p:cNvSpPr>
                  <a:spLocks noEditPoints="1"/>
                </p:cNvSpPr>
                <p:nvPr/>
              </p:nvSpPr>
              <p:spPr bwMode="auto">
                <a:xfrm>
                  <a:off x="3980" y="2465"/>
                  <a:ext cx="34" cy="23"/>
                </a:xfrm>
                <a:custGeom>
                  <a:avLst/>
                  <a:gdLst>
                    <a:gd name="T0" fmla="*/ 18 w 41"/>
                    <a:gd name="T1" fmla="*/ 11 h 28"/>
                    <a:gd name="T2" fmla="*/ 18 w 41"/>
                    <a:gd name="T3" fmla="*/ 11 h 28"/>
                    <a:gd name="T4" fmla="*/ 18 w 41"/>
                    <a:gd name="T5" fmla="*/ 11 h 28"/>
                    <a:gd name="T6" fmla="*/ 18 w 41"/>
                    <a:gd name="T7" fmla="*/ 11 h 28"/>
                    <a:gd name="T8" fmla="*/ 18 w 41"/>
                    <a:gd name="T9" fmla="*/ 11 h 28"/>
                    <a:gd name="T10" fmla="*/ 0 w 41"/>
                    <a:gd name="T11" fmla="*/ 0 h 28"/>
                    <a:gd name="T12" fmla="*/ 2 w 41"/>
                    <a:gd name="T13" fmla="*/ 2 h 28"/>
                    <a:gd name="T14" fmla="*/ 2 w 41"/>
                    <a:gd name="T15" fmla="*/ 5 h 28"/>
                    <a:gd name="T16" fmla="*/ 10 w 41"/>
                    <a:gd name="T17" fmla="*/ 10 h 28"/>
                    <a:gd name="T18" fmla="*/ 14 w 41"/>
                    <a:gd name="T19" fmla="*/ 12 h 28"/>
                    <a:gd name="T20" fmla="*/ 14 w 41"/>
                    <a:gd name="T21" fmla="*/ 12 h 28"/>
                    <a:gd name="T22" fmla="*/ 14 w 41"/>
                    <a:gd name="T23" fmla="*/ 12 h 28"/>
                    <a:gd name="T24" fmla="*/ 14 w 41"/>
                    <a:gd name="T25" fmla="*/ 12 h 28"/>
                    <a:gd name="T26" fmla="*/ 15 w 41"/>
                    <a:gd name="T27" fmla="*/ 12 h 28"/>
                    <a:gd name="T28" fmla="*/ 15 w 41"/>
                    <a:gd name="T29" fmla="*/ 12 h 28"/>
                    <a:gd name="T30" fmla="*/ 15 w 41"/>
                    <a:gd name="T31" fmla="*/ 12 h 28"/>
                    <a:gd name="T32" fmla="*/ 15 w 41"/>
                    <a:gd name="T33" fmla="*/ 12 h 28"/>
                    <a:gd name="T34" fmla="*/ 16 w 41"/>
                    <a:gd name="T35" fmla="*/ 12 h 28"/>
                    <a:gd name="T36" fmla="*/ 16 w 41"/>
                    <a:gd name="T37" fmla="*/ 12 h 28"/>
                    <a:gd name="T38" fmla="*/ 16 w 41"/>
                    <a:gd name="T39" fmla="*/ 12 h 28"/>
                    <a:gd name="T40" fmla="*/ 17 w 41"/>
                    <a:gd name="T41" fmla="*/ 12 h 28"/>
                    <a:gd name="T42" fmla="*/ 17 w 41"/>
                    <a:gd name="T43" fmla="*/ 12 h 28"/>
                    <a:gd name="T44" fmla="*/ 17 w 41"/>
                    <a:gd name="T45" fmla="*/ 13 h 28"/>
                    <a:gd name="T46" fmla="*/ 18 w 41"/>
                    <a:gd name="T47" fmla="*/ 12 h 28"/>
                    <a:gd name="T48" fmla="*/ 18 w 41"/>
                    <a:gd name="T49" fmla="*/ 12 h 28"/>
                    <a:gd name="T50" fmla="*/ 18 w 41"/>
                    <a:gd name="T51" fmla="*/ 12 h 28"/>
                    <a:gd name="T52" fmla="*/ 18 w 41"/>
                    <a:gd name="T53" fmla="*/ 12 h 28"/>
                    <a:gd name="T54" fmla="*/ 18 w 41"/>
                    <a:gd name="T55" fmla="*/ 12 h 28"/>
                    <a:gd name="T56" fmla="*/ 18 w 41"/>
                    <a:gd name="T57" fmla="*/ 12 h 28"/>
                    <a:gd name="T58" fmla="*/ 18 w 41"/>
                    <a:gd name="T59" fmla="*/ 12 h 28"/>
                    <a:gd name="T60" fmla="*/ 18 w 41"/>
                    <a:gd name="T61" fmla="*/ 12 h 28"/>
                    <a:gd name="T62" fmla="*/ 17 w 41"/>
                    <a:gd name="T63" fmla="*/ 12 h 28"/>
                    <a:gd name="T64" fmla="*/ 15 w 41"/>
                    <a:gd name="T65" fmla="*/ 12 h 28"/>
                    <a:gd name="T66" fmla="*/ 15 w 41"/>
                    <a:gd name="T67" fmla="*/ 12 h 28"/>
                    <a:gd name="T68" fmla="*/ 12 w 41"/>
                    <a:gd name="T69" fmla="*/ 12 h 28"/>
                    <a:gd name="T70" fmla="*/ 5 w 41"/>
                    <a:gd name="T71" fmla="*/ 7 h 28"/>
                    <a:gd name="T72" fmla="*/ 8 w 41"/>
                    <a:gd name="T73" fmla="*/ 9 h 28"/>
                    <a:gd name="T74" fmla="*/ 12 w 41"/>
                    <a:gd name="T75" fmla="*/ 11 h 28"/>
                    <a:gd name="T76" fmla="*/ 14 w 41"/>
                    <a:gd name="T77" fmla="*/ 11 h 28"/>
                    <a:gd name="T78" fmla="*/ 15 w 41"/>
                    <a:gd name="T79" fmla="*/ 11 h 28"/>
                    <a:gd name="T80" fmla="*/ 16 w 41"/>
                    <a:gd name="T81" fmla="*/ 11 h 28"/>
                    <a:gd name="T82" fmla="*/ 17 w 41"/>
                    <a:gd name="T83" fmla="*/ 11 h 28"/>
                    <a:gd name="T84" fmla="*/ 17 w 41"/>
                    <a:gd name="T85" fmla="*/ 9 h 28"/>
                    <a:gd name="T86" fmla="*/ 17 w 41"/>
                    <a:gd name="T87" fmla="*/ 6 h 28"/>
                    <a:gd name="T88" fmla="*/ 17 w 41"/>
                    <a:gd name="T89" fmla="*/ 5 h 28"/>
                    <a:gd name="T90" fmla="*/ 16 w 41"/>
                    <a:gd name="T91" fmla="*/ 7 h 28"/>
                    <a:gd name="T92" fmla="*/ 15 w 41"/>
                    <a:gd name="T93" fmla="*/ 7 h 28"/>
                    <a:gd name="T94" fmla="*/ 14 w 41"/>
                    <a:gd name="T95" fmla="*/ 7 h 28"/>
                    <a:gd name="T96" fmla="*/ 12 w 41"/>
                    <a:gd name="T97" fmla="*/ 7 h 28"/>
                    <a:gd name="T98" fmla="*/ 12 w 41"/>
                    <a:gd name="T99" fmla="*/ 7 h 28"/>
                    <a:gd name="T100" fmla="*/ 5 w 41"/>
                    <a:gd name="T101" fmla="*/ 3 h 28"/>
                    <a:gd name="T102" fmla="*/ 2 w 41"/>
                    <a:gd name="T103" fmla="*/ 2 h 28"/>
                    <a:gd name="T104" fmla="*/ 2 w 41"/>
                    <a:gd name="T105" fmla="*/ 2 h 28"/>
                    <a:gd name="T106" fmla="*/ 2 w 41"/>
                    <a:gd name="T107" fmla="*/ 2 h 28"/>
                    <a:gd name="T108" fmla="*/ 2 w 41"/>
                    <a:gd name="T109" fmla="*/ 2 h 28"/>
                    <a:gd name="T110" fmla="*/ 2 w 41"/>
                    <a:gd name="T111" fmla="*/ 2 h 28"/>
                    <a:gd name="T112" fmla="*/ 2 w 41"/>
                    <a:gd name="T113" fmla="*/ 2 h 28"/>
                    <a:gd name="T114" fmla="*/ 2 w 41"/>
                    <a:gd name="T115" fmla="*/ 2 h 28"/>
                    <a:gd name="T116" fmla="*/ 2 w 41"/>
                    <a:gd name="T117" fmla="*/ 2 h 2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1" h="28">
                      <a:moveTo>
                        <a:pt x="41" y="22"/>
                      </a:moveTo>
                      <a:cubicBezTo>
                        <a:pt x="41" y="22"/>
                        <a:pt x="40" y="23"/>
                        <a:pt x="40" y="23"/>
                      </a:cubicBezTo>
                      <a:cubicBezTo>
                        <a:pt x="40" y="23"/>
                        <a:pt x="40" y="23"/>
                        <a:pt x="40" y="23"/>
                      </a:cubicBezTo>
                      <a:cubicBezTo>
                        <a:pt x="40" y="23"/>
                        <a:pt x="40" y="23"/>
                        <a:pt x="40" y="23"/>
                      </a:cubicBezTo>
                      <a:cubicBezTo>
                        <a:pt x="39" y="23"/>
                        <a:pt x="39" y="23"/>
                        <a:pt x="39" y="23"/>
                      </a:cubicBezTo>
                      <a:cubicBezTo>
                        <a:pt x="39" y="23"/>
                        <a:pt x="39"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1" y="22"/>
                        <a:pt x="41" y="22"/>
                      </a:cubicBezTo>
                      <a:moveTo>
                        <a:pt x="0" y="0"/>
                      </a:moveTo>
                      <a:cubicBezTo>
                        <a:pt x="0" y="0"/>
                        <a:pt x="0" y="0"/>
                        <a:pt x="0" y="0"/>
                      </a:cubicBezTo>
                      <a:cubicBezTo>
                        <a:pt x="0" y="0"/>
                        <a:pt x="0" y="0"/>
                        <a:pt x="0" y="0"/>
                      </a:cubicBezTo>
                      <a:cubicBezTo>
                        <a:pt x="0" y="1"/>
                        <a:pt x="2" y="3"/>
                        <a:pt x="2" y="4"/>
                      </a:cubicBezTo>
                      <a:cubicBezTo>
                        <a:pt x="2" y="4"/>
                        <a:pt x="2" y="4"/>
                        <a:pt x="2" y="4"/>
                      </a:cubicBezTo>
                      <a:cubicBezTo>
                        <a:pt x="2" y="4"/>
                        <a:pt x="2" y="4"/>
                        <a:pt x="2" y="4"/>
                      </a:cubicBezTo>
                      <a:cubicBezTo>
                        <a:pt x="2" y="6"/>
                        <a:pt x="6" y="8"/>
                        <a:pt x="6" y="10"/>
                      </a:cubicBezTo>
                      <a:cubicBezTo>
                        <a:pt x="7" y="11"/>
                        <a:pt x="9" y="13"/>
                        <a:pt x="10" y="14"/>
                      </a:cubicBezTo>
                      <a:cubicBezTo>
                        <a:pt x="11" y="16"/>
                        <a:pt x="14" y="17"/>
                        <a:pt x="15" y="19"/>
                      </a:cubicBezTo>
                      <a:cubicBezTo>
                        <a:pt x="16" y="21"/>
                        <a:pt x="18" y="21"/>
                        <a:pt x="20" y="22"/>
                      </a:cubicBezTo>
                      <a:cubicBezTo>
                        <a:pt x="22" y="24"/>
                        <a:pt x="23" y="23"/>
                        <a:pt x="24" y="25"/>
                      </a:cubicBezTo>
                      <a:cubicBezTo>
                        <a:pt x="26" y="26"/>
                        <a:pt x="27" y="25"/>
                        <a:pt x="29" y="26"/>
                      </a:cubicBezTo>
                      <a:cubicBezTo>
                        <a:pt x="29" y="26"/>
                        <a:pt x="29" y="26"/>
                        <a:pt x="29" y="26"/>
                      </a:cubicBezTo>
                      <a:cubicBezTo>
                        <a:pt x="29" y="26"/>
                        <a:pt x="29" y="26"/>
                        <a:pt x="29" y="26"/>
                      </a:cubicBezTo>
                      <a:cubicBezTo>
                        <a:pt x="29" y="26"/>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4" y="27"/>
                        <a:pt x="34" y="27"/>
                      </a:cubicBezTo>
                      <a:cubicBezTo>
                        <a:pt x="34" y="27"/>
                        <a:pt x="34" y="27"/>
                        <a:pt x="34" y="27"/>
                      </a:cubicBezTo>
                      <a:cubicBezTo>
                        <a:pt x="34" y="27"/>
                        <a:pt x="34" y="27"/>
                        <a:pt x="34" y="27"/>
                      </a:cubicBezTo>
                      <a:cubicBezTo>
                        <a:pt x="34" y="27"/>
                        <a:pt x="34" y="27"/>
                        <a:pt x="34" y="27"/>
                      </a:cubicBezTo>
                      <a:cubicBezTo>
                        <a:pt x="34" y="27"/>
                        <a:pt x="34" y="27"/>
                        <a:pt x="34" y="27"/>
                      </a:cubicBezTo>
                      <a:cubicBezTo>
                        <a:pt x="34" y="27"/>
                        <a:pt x="34" y="27"/>
                        <a:pt x="34" y="27"/>
                      </a:cubicBezTo>
                      <a:cubicBezTo>
                        <a:pt x="34" y="27"/>
                        <a:pt x="34" y="27"/>
                        <a:pt x="34" y="27"/>
                      </a:cubicBezTo>
                      <a:cubicBezTo>
                        <a:pt x="34" y="27"/>
                        <a:pt x="34" y="27"/>
                        <a:pt x="34" y="27"/>
                      </a:cubicBezTo>
                      <a:cubicBezTo>
                        <a:pt x="34" y="27"/>
                        <a:pt x="34" y="27"/>
                        <a:pt x="34" y="27"/>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7"/>
                        <a:pt x="35" y="27"/>
                      </a:cubicBezTo>
                      <a:cubicBezTo>
                        <a:pt x="35" y="27"/>
                        <a:pt x="35" y="27"/>
                        <a:pt x="35" y="27"/>
                      </a:cubicBezTo>
                      <a:cubicBezTo>
                        <a:pt x="36" y="27"/>
                        <a:pt x="36" y="28"/>
                        <a:pt x="36" y="28"/>
                      </a:cubicBezTo>
                      <a:cubicBezTo>
                        <a:pt x="36" y="28"/>
                        <a:pt x="36" y="28"/>
                        <a:pt x="36" y="28"/>
                      </a:cubicBezTo>
                      <a:cubicBezTo>
                        <a:pt x="36" y="28"/>
                        <a:pt x="36" y="28"/>
                        <a:pt x="36" y="28"/>
                      </a:cubicBezTo>
                      <a:cubicBezTo>
                        <a:pt x="36" y="28"/>
                        <a:pt x="36" y="28"/>
                        <a:pt x="36" y="28"/>
                      </a:cubicBezTo>
                      <a:cubicBezTo>
                        <a:pt x="37" y="28"/>
                        <a:pt x="37" y="27"/>
                        <a:pt x="37" y="27"/>
                      </a:cubicBezTo>
                      <a:cubicBezTo>
                        <a:pt x="37" y="27"/>
                        <a:pt x="37" y="27"/>
                        <a:pt x="37" y="27"/>
                      </a:cubicBezTo>
                      <a:cubicBezTo>
                        <a:pt x="37" y="27"/>
                        <a:pt x="37" y="27"/>
                        <a:pt x="37" y="27"/>
                      </a:cubicBezTo>
                      <a:cubicBezTo>
                        <a:pt x="37" y="26"/>
                        <a:pt x="37" y="26"/>
                        <a:pt x="37" y="26"/>
                      </a:cubicBezTo>
                      <a:cubicBezTo>
                        <a:pt x="37" y="26"/>
                        <a:pt x="37" y="26"/>
                        <a:pt x="37" y="26"/>
                      </a:cubicBezTo>
                      <a:cubicBezTo>
                        <a:pt x="37" y="26"/>
                        <a:pt x="37" y="26"/>
                        <a:pt x="37" y="26"/>
                      </a:cubicBezTo>
                      <a:cubicBezTo>
                        <a:pt x="37" y="26"/>
                        <a:pt x="37" y="26"/>
                        <a:pt x="37" y="26"/>
                      </a:cubicBezTo>
                      <a:cubicBezTo>
                        <a:pt x="37"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9" y="26"/>
                        <a:pt x="39" y="25"/>
                        <a:pt x="39" y="25"/>
                      </a:cubicBezTo>
                      <a:cubicBezTo>
                        <a:pt x="39" y="25"/>
                        <a:pt x="39" y="26"/>
                        <a:pt x="38" y="26"/>
                      </a:cubicBezTo>
                      <a:cubicBezTo>
                        <a:pt x="38" y="26"/>
                        <a:pt x="38" y="26"/>
                        <a:pt x="38" y="26"/>
                      </a:cubicBezTo>
                      <a:cubicBezTo>
                        <a:pt x="38" y="26"/>
                        <a:pt x="37" y="26"/>
                        <a:pt x="37" y="26"/>
                      </a:cubicBezTo>
                      <a:cubicBezTo>
                        <a:pt x="37" y="26"/>
                        <a:pt x="37" y="26"/>
                        <a:pt x="37" y="27"/>
                      </a:cubicBezTo>
                      <a:cubicBezTo>
                        <a:pt x="37" y="27"/>
                        <a:pt x="37" y="28"/>
                        <a:pt x="36" y="28"/>
                      </a:cubicBezTo>
                      <a:cubicBezTo>
                        <a:pt x="36" y="28"/>
                        <a:pt x="36" y="27"/>
                        <a:pt x="35" y="27"/>
                      </a:cubicBezTo>
                      <a:cubicBezTo>
                        <a:pt x="35" y="27"/>
                        <a:pt x="35" y="27"/>
                        <a:pt x="34" y="27"/>
                      </a:cubicBezTo>
                      <a:cubicBezTo>
                        <a:pt x="34" y="27"/>
                        <a:pt x="34" y="27"/>
                        <a:pt x="34" y="27"/>
                      </a:cubicBezTo>
                      <a:cubicBezTo>
                        <a:pt x="34" y="27"/>
                        <a:pt x="33" y="27"/>
                        <a:pt x="33" y="27"/>
                      </a:cubicBezTo>
                      <a:cubicBezTo>
                        <a:pt x="33" y="27"/>
                        <a:pt x="33" y="27"/>
                        <a:pt x="32" y="27"/>
                      </a:cubicBezTo>
                      <a:cubicBezTo>
                        <a:pt x="32" y="27"/>
                        <a:pt x="32" y="27"/>
                        <a:pt x="31" y="27"/>
                      </a:cubicBezTo>
                      <a:cubicBezTo>
                        <a:pt x="31" y="27"/>
                        <a:pt x="31" y="27"/>
                        <a:pt x="31" y="27"/>
                      </a:cubicBezTo>
                      <a:cubicBezTo>
                        <a:pt x="31" y="27"/>
                        <a:pt x="31" y="27"/>
                        <a:pt x="30" y="27"/>
                      </a:cubicBezTo>
                      <a:cubicBezTo>
                        <a:pt x="30" y="27"/>
                        <a:pt x="30" y="27"/>
                        <a:pt x="29" y="26"/>
                      </a:cubicBezTo>
                      <a:cubicBezTo>
                        <a:pt x="27" y="25"/>
                        <a:pt x="26" y="26"/>
                        <a:pt x="24" y="25"/>
                      </a:cubicBezTo>
                      <a:cubicBezTo>
                        <a:pt x="23" y="23"/>
                        <a:pt x="22" y="24"/>
                        <a:pt x="20" y="22"/>
                      </a:cubicBezTo>
                      <a:cubicBezTo>
                        <a:pt x="18" y="21"/>
                        <a:pt x="16" y="21"/>
                        <a:pt x="15" y="19"/>
                      </a:cubicBezTo>
                      <a:cubicBezTo>
                        <a:pt x="14" y="17"/>
                        <a:pt x="11" y="16"/>
                        <a:pt x="10" y="14"/>
                      </a:cubicBezTo>
                      <a:cubicBezTo>
                        <a:pt x="10" y="14"/>
                        <a:pt x="9" y="13"/>
                        <a:pt x="9" y="13"/>
                      </a:cubicBezTo>
                      <a:cubicBezTo>
                        <a:pt x="10" y="14"/>
                        <a:pt x="11" y="14"/>
                        <a:pt x="12" y="15"/>
                      </a:cubicBezTo>
                      <a:cubicBezTo>
                        <a:pt x="13" y="18"/>
                        <a:pt x="15" y="17"/>
                        <a:pt x="17" y="19"/>
                      </a:cubicBezTo>
                      <a:cubicBezTo>
                        <a:pt x="19" y="21"/>
                        <a:pt x="20" y="20"/>
                        <a:pt x="21" y="21"/>
                      </a:cubicBezTo>
                      <a:cubicBezTo>
                        <a:pt x="23" y="23"/>
                        <a:pt x="24" y="22"/>
                        <a:pt x="26" y="23"/>
                      </a:cubicBezTo>
                      <a:cubicBezTo>
                        <a:pt x="26" y="24"/>
                        <a:pt x="27" y="24"/>
                        <a:pt x="27" y="24"/>
                      </a:cubicBezTo>
                      <a:cubicBezTo>
                        <a:pt x="27" y="24"/>
                        <a:pt x="27" y="24"/>
                        <a:pt x="28" y="24"/>
                      </a:cubicBezTo>
                      <a:cubicBezTo>
                        <a:pt x="28" y="23"/>
                        <a:pt x="28" y="23"/>
                        <a:pt x="28" y="23"/>
                      </a:cubicBezTo>
                      <a:cubicBezTo>
                        <a:pt x="28" y="23"/>
                        <a:pt x="29" y="23"/>
                        <a:pt x="29" y="24"/>
                      </a:cubicBezTo>
                      <a:cubicBezTo>
                        <a:pt x="29" y="24"/>
                        <a:pt x="30" y="24"/>
                        <a:pt x="30" y="24"/>
                      </a:cubicBezTo>
                      <a:cubicBezTo>
                        <a:pt x="30" y="24"/>
                        <a:pt x="30" y="24"/>
                        <a:pt x="30" y="24"/>
                      </a:cubicBezTo>
                      <a:cubicBezTo>
                        <a:pt x="31" y="24"/>
                        <a:pt x="31" y="23"/>
                        <a:pt x="31" y="23"/>
                      </a:cubicBezTo>
                      <a:cubicBezTo>
                        <a:pt x="31" y="23"/>
                        <a:pt x="31" y="23"/>
                        <a:pt x="32" y="24"/>
                      </a:cubicBezTo>
                      <a:cubicBezTo>
                        <a:pt x="32" y="24"/>
                        <a:pt x="33" y="24"/>
                        <a:pt x="33" y="24"/>
                      </a:cubicBezTo>
                      <a:cubicBezTo>
                        <a:pt x="33" y="24"/>
                        <a:pt x="33" y="24"/>
                        <a:pt x="34" y="23"/>
                      </a:cubicBezTo>
                      <a:cubicBezTo>
                        <a:pt x="34" y="23"/>
                        <a:pt x="34" y="22"/>
                        <a:pt x="34" y="22"/>
                      </a:cubicBezTo>
                      <a:cubicBezTo>
                        <a:pt x="34" y="22"/>
                        <a:pt x="34" y="22"/>
                        <a:pt x="34" y="23"/>
                      </a:cubicBezTo>
                      <a:cubicBezTo>
                        <a:pt x="35" y="23"/>
                        <a:pt x="35" y="23"/>
                        <a:pt x="35" y="23"/>
                      </a:cubicBezTo>
                      <a:cubicBezTo>
                        <a:pt x="36" y="23"/>
                        <a:pt x="36" y="22"/>
                        <a:pt x="36" y="21"/>
                      </a:cubicBezTo>
                      <a:cubicBezTo>
                        <a:pt x="36" y="20"/>
                        <a:pt x="36" y="19"/>
                        <a:pt x="36" y="19"/>
                      </a:cubicBezTo>
                      <a:cubicBezTo>
                        <a:pt x="36" y="19"/>
                        <a:pt x="36" y="19"/>
                        <a:pt x="36" y="19"/>
                      </a:cubicBezTo>
                      <a:cubicBezTo>
                        <a:pt x="37" y="19"/>
                        <a:pt x="37" y="19"/>
                        <a:pt x="37" y="19"/>
                      </a:cubicBezTo>
                      <a:cubicBezTo>
                        <a:pt x="38" y="19"/>
                        <a:pt x="35" y="16"/>
                        <a:pt x="37" y="16"/>
                      </a:cubicBezTo>
                      <a:cubicBezTo>
                        <a:pt x="38" y="16"/>
                        <a:pt x="35" y="13"/>
                        <a:pt x="35" y="12"/>
                      </a:cubicBezTo>
                      <a:cubicBezTo>
                        <a:pt x="35" y="11"/>
                        <a:pt x="35" y="11"/>
                        <a:pt x="35" y="11"/>
                      </a:cubicBezTo>
                      <a:cubicBezTo>
                        <a:pt x="36" y="11"/>
                        <a:pt x="36" y="11"/>
                        <a:pt x="36" y="11"/>
                      </a:cubicBezTo>
                      <a:cubicBezTo>
                        <a:pt x="36" y="11"/>
                        <a:pt x="36" y="11"/>
                        <a:pt x="35" y="11"/>
                      </a:cubicBezTo>
                      <a:cubicBezTo>
                        <a:pt x="35" y="11"/>
                        <a:pt x="35" y="12"/>
                        <a:pt x="35" y="12"/>
                      </a:cubicBezTo>
                      <a:cubicBezTo>
                        <a:pt x="35" y="13"/>
                        <a:pt x="35" y="14"/>
                        <a:pt x="34" y="14"/>
                      </a:cubicBezTo>
                      <a:cubicBezTo>
                        <a:pt x="34" y="14"/>
                        <a:pt x="34" y="14"/>
                        <a:pt x="34" y="14"/>
                      </a:cubicBezTo>
                      <a:cubicBezTo>
                        <a:pt x="33" y="14"/>
                        <a:pt x="33" y="14"/>
                        <a:pt x="33" y="14"/>
                      </a:cubicBezTo>
                      <a:cubicBezTo>
                        <a:pt x="33" y="14"/>
                        <a:pt x="33" y="14"/>
                        <a:pt x="33" y="15"/>
                      </a:cubicBezTo>
                      <a:cubicBezTo>
                        <a:pt x="33" y="15"/>
                        <a:pt x="33" y="16"/>
                        <a:pt x="32" y="16"/>
                      </a:cubicBezTo>
                      <a:cubicBezTo>
                        <a:pt x="32" y="16"/>
                        <a:pt x="31" y="16"/>
                        <a:pt x="31" y="15"/>
                      </a:cubicBezTo>
                      <a:cubicBezTo>
                        <a:pt x="31" y="15"/>
                        <a:pt x="30" y="15"/>
                        <a:pt x="30" y="15"/>
                      </a:cubicBezTo>
                      <a:cubicBezTo>
                        <a:pt x="30" y="15"/>
                        <a:pt x="30" y="15"/>
                        <a:pt x="30" y="15"/>
                      </a:cubicBezTo>
                      <a:cubicBezTo>
                        <a:pt x="29" y="15"/>
                        <a:pt x="29" y="16"/>
                        <a:pt x="29" y="16"/>
                      </a:cubicBezTo>
                      <a:cubicBezTo>
                        <a:pt x="29" y="16"/>
                        <a:pt x="28" y="16"/>
                        <a:pt x="28" y="15"/>
                      </a:cubicBezTo>
                      <a:cubicBezTo>
                        <a:pt x="28" y="15"/>
                        <a:pt x="27" y="15"/>
                        <a:pt x="27" y="15"/>
                      </a:cubicBezTo>
                      <a:cubicBezTo>
                        <a:pt x="27" y="15"/>
                        <a:pt x="27" y="15"/>
                        <a:pt x="27" y="15"/>
                      </a:cubicBezTo>
                      <a:cubicBezTo>
                        <a:pt x="27" y="15"/>
                        <a:pt x="26" y="15"/>
                        <a:pt x="26" y="15"/>
                      </a:cubicBezTo>
                      <a:cubicBezTo>
                        <a:pt x="26" y="15"/>
                        <a:pt x="25" y="15"/>
                        <a:pt x="25" y="15"/>
                      </a:cubicBezTo>
                      <a:cubicBezTo>
                        <a:pt x="23" y="13"/>
                        <a:pt x="22" y="15"/>
                        <a:pt x="20" y="13"/>
                      </a:cubicBezTo>
                      <a:cubicBezTo>
                        <a:pt x="19" y="12"/>
                        <a:pt x="18" y="12"/>
                        <a:pt x="16" y="10"/>
                      </a:cubicBezTo>
                      <a:cubicBezTo>
                        <a:pt x="14" y="9"/>
                        <a:pt x="12" y="9"/>
                        <a:pt x="11" y="7"/>
                      </a:cubicBezTo>
                      <a:cubicBezTo>
                        <a:pt x="10" y="5"/>
                        <a:pt x="8" y="5"/>
                        <a:pt x="6" y="3"/>
                      </a:cubicBezTo>
                      <a:cubicBezTo>
                        <a:pt x="6" y="3"/>
                        <a:pt x="6" y="3"/>
                        <a:pt x="6" y="3"/>
                      </a:cubicBezTo>
                      <a:cubicBezTo>
                        <a:pt x="6" y="3"/>
                        <a:pt x="6" y="3"/>
                        <a:pt x="6" y="3"/>
                      </a:cubicBezTo>
                      <a:cubicBezTo>
                        <a:pt x="6" y="3"/>
                        <a:pt x="6" y="3"/>
                        <a:pt x="6" y="3"/>
                      </a:cubicBezTo>
                      <a:cubicBezTo>
                        <a:pt x="6" y="3"/>
                        <a:pt x="6" y="3"/>
                        <a:pt x="6" y="3"/>
                      </a:cubicBezTo>
                      <a:cubicBezTo>
                        <a:pt x="6" y="3"/>
                        <a:pt x="6" y="4"/>
                        <a:pt x="6" y="4"/>
                      </a:cubicBezTo>
                      <a:cubicBezTo>
                        <a:pt x="5" y="4"/>
                        <a:pt x="5" y="4"/>
                        <a:pt x="5" y="4"/>
                      </a:cubicBezTo>
                      <a:cubicBezTo>
                        <a:pt x="5" y="4"/>
                        <a:pt x="5" y="4"/>
                        <a:pt x="5" y="4"/>
                      </a:cubicBezTo>
                      <a:cubicBezTo>
                        <a:pt x="5" y="4"/>
                        <a:pt x="5" y="4"/>
                        <a:pt x="5" y="4"/>
                      </a:cubicBezTo>
                      <a:cubicBezTo>
                        <a:pt x="5" y="4"/>
                        <a:pt x="5" y="4"/>
                        <a:pt x="5" y="4"/>
                      </a:cubicBezTo>
                      <a:cubicBezTo>
                        <a:pt x="5" y="4"/>
                        <a:pt x="5" y="3"/>
                        <a:pt x="5" y="3"/>
                      </a:cubicBezTo>
                      <a:cubicBezTo>
                        <a:pt x="5" y="3"/>
                        <a:pt x="5" y="3"/>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1"/>
                        <a:pt x="2" y="1"/>
                      </a:cubicBezTo>
                      <a:cubicBezTo>
                        <a:pt x="2" y="0"/>
                        <a:pt x="1" y="1"/>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4" name="Freeform 9955">
                  <a:extLst>
                    <a:ext uri="{FF2B5EF4-FFF2-40B4-BE49-F238E27FC236}">
                      <a16:creationId xmlns:a16="http://schemas.microsoft.com/office/drawing/2014/main" id="{919CA188-A0A7-2817-3EE0-EAFC8CC62EF1}"/>
                    </a:ext>
                  </a:extLst>
                </p:cNvPr>
                <p:cNvSpPr>
                  <a:spLocks/>
                </p:cNvSpPr>
                <p:nvPr/>
              </p:nvSpPr>
              <p:spPr bwMode="auto">
                <a:xfrm>
                  <a:off x="3987" y="2473"/>
                  <a:ext cx="27" cy="15"/>
                </a:xfrm>
                <a:custGeom>
                  <a:avLst/>
                  <a:gdLst>
                    <a:gd name="T0" fmla="*/ 14 w 32"/>
                    <a:gd name="T1" fmla="*/ 0 h 18"/>
                    <a:gd name="T2" fmla="*/ 14 w 32"/>
                    <a:gd name="T3" fmla="*/ 1 h 18"/>
                    <a:gd name="T4" fmla="*/ 14 w 32"/>
                    <a:gd name="T5" fmla="*/ 1 h 18"/>
                    <a:gd name="T6" fmla="*/ 14 w 32"/>
                    <a:gd name="T7" fmla="*/ 3 h 18"/>
                    <a:gd name="T8" fmla="*/ 14 w 32"/>
                    <a:gd name="T9" fmla="*/ 5 h 18"/>
                    <a:gd name="T10" fmla="*/ 14 w 32"/>
                    <a:gd name="T11" fmla="*/ 6 h 18"/>
                    <a:gd name="T12" fmla="*/ 13 w 32"/>
                    <a:gd name="T13" fmla="*/ 7 h 18"/>
                    <a:gd name="T14" fmla="*/ 13 w 32"/>
                    <a:gd name="T15" fmla="*/ 7 h 18"/>
                    <a:gd name="T16" fmla="*/ 12 w 32"/>
                    <a:gd name="T17" fmla="*/ 7 h 18"/>
                    <a:gd name="T18" fmla="*/ 11 w 32"/>
                    <a:gd name="T19" fmla="*/ 7 h 18"/>
                    <a:gd name="T20" fmla="*/ 10 w 32"/>
                    <a:gd name="T21" fmla="*/ 7 h 18"/>
                    <a:gd name="T22" fmla="*/ 10 w 32"/>
                    <a:gd name="T23" fmla="*/ 7 h 18"/>
                    <a:gd name="T24" fmla="*/ 8 w 32"/>
                    <a:gd name="T25" fmla="*/ 7 h 18"/>
                    <a:gd name="T26" fmla="*/ 4 w 32"/>
                    <a:gd name="T27" fmla="*/ 5 h 18"/>
                    <a:gd name="T28" fmla="*/ 0 w 32"/>
                    <a:gd name="T29" fmla="*/ 3 h 18"/>
                    <a:gd name="T30" fmla="*/ 3 w 32"/>
                    <a:gd name="T31" fmla="*/ 5 h 18"/>
                    <a:gd name="T32" fmla="*/ 8 w 32"/>
                    <a:gd name="T33" fmla="*/ 8 h 18"/>
                    <a:gd name="T34" fmla="*/ 11 w 32"/>
                    <a:gd name="T35" fmla="*/ 8 h 18"/>
                    <a:gd name="T36" fmla="*/ 12 w 32"/>
                    <a:gd name="T37" fmla="*/ 8 h 18"/>
                    <a:gd name="T38" fmla="*/ 12 w 32"/>
                    <a:gd name="T39" fmla="*/ 8 h 18"/>
                    <a:gd name="T40" fmla="*/ 13 w 32"/>
                    <a:gd name="T41" fmla="*/ 8 h 18"/>
                    <a:gd name="T42" fmla="*/ 14 w 32"/>
                    <a:gd name="T43" fmla="*/ 9 h 18"/>
                    <a:gd name="T44" fmla="*/ 14 w 32"/>
                    <a:gd name="T45" fmla="*/ 8 h 18"/>
                    <a:gd name="T46" fmla="*/ 14 w 32"/>
                    <a:gd name="T47" fmla="*/ 8 h 18"/>
                    <a:gd name="T48" fmla="*/ 15 w 32"/>
                    <a:gd name="T49" fmla="*/ 7 h 18"/>
                    <a:gd name="T50" fmla="*/ 15 w 32"/>
                    <a:gd name="T51" fmla="*/ 7 h 18"/>
                    <a:gd name="T52" fmla="*/ 15 w 32"/>
                    <a:gd name="T53" fmla="*/ 7 h 18"/>
                    <a:gd name="T54" fmla="*/ 16 w 32"/>
                    <a:gd name="T55" fmla="*/ 7 h 18"/>
                    <a:gd name="T56" fmla="*/ 16 w 32"/>
                    <a:gd name="T57" fmla="*/ 7 h 18"/>
                    <a:gd name="T58" fmla="*/ 16 w 32"/>
                    <a:gd name="T59" fmla="*/ 5 h 18"/>
                    <a:gd name="T60" fmla="*/ 16 w 32"/>
                    <a:gd name="T61" fmla="*/ 5 h 18"/>
                    <a:gd name="T62" fmla="*/ 14 w 32"/>
                    <a:gd name="T63" fmla="*/ 3 h 18"/>
                    <a:gd name="T64" fmla="*/ 14 w 32"/>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2" h="18">
                      <a:moveTo>
                        <a:pt x="27" y="0"/>
                      </a:moveTo>
                      <a:cubicBezTo>
                        <a:pt x="27" y="0"/>
                        <a:pt x="27" y="0"/>
                        <a:pt x="27" y="0"/>
                      </a:cubicBezTo>
                      <a:cubicBezTo>
                        <a:pt x="27" y="1"/>
                        <a:pt x="27" y="1"/>
                        <a:pt x="27" y="1"/>
                      </a:cubicBezTo>
                      <a:cubicBezTo>
                        <a:pt x="27" y="1"/>
                        <a:pt x="27" y="1"/>
                        <a:pt x="27" y="1"/>
                      </a:cubicBezTo>
                      <a:cubicBezTo>
                        <a:pt x="27" y="1"/>
                        <a:pt x="27" y="1"/>
                        <a:pt x="27" y="1"/>
                      </a:cubicBezTo>
                      <a:cubicBezTo>
                        <a:pt x="27" y="1"/>
                        <a:pt x="27" y="1"/>
                        <a:pt x="26" y="1"/>
                      </a:cubicBezTo>
                      <a:cubicBezTo>
                        <a:pt x="26" y="1"/>
                        <a:pt x="26" y="1"/>
                        <a:pt x="26" y="2"/>
                      </a:cubicBezTo>
                      <a:cubicBezTo>
                        <a:pt x="26" y="3"/>
                        <a:pt x="29" y="6"/>
                        <a:pt x="28" y="6"/>
                      </a:cubicBezTo>
                      <a:cubicBezTo>
                        <a:pt x="26" y="6"/>
                        <a:pt x="29" y="9"/>
                        <a:pt x="28" y="9"/>
                      </a:cubicBezTo>
                      <a:cubicBezTo>
                        <a:pt x="28" y="9"/>
                        <a:pt x="28" y="9"/>
                        <a:pt x="27" y="9"/>
                      </a:cubicBezTo>
                      <a:cubicBezTo>
                        <a:pt x="27" y="9"/>
                        <a:pt x="27" y="9"/>
                        <a:pt x="27" y="9"/>
                      </a:cubicBezTo>
                      <a:cubicBezTo>
                        <a:pt x="27" y="9"/>
                        <a:pt x="27" y="10"/>
                        <a:pt x="27" y="11"/>
                      </a:cubicBezTo>
                      <a:cubicBezTo>
                        <a:pt x="27" y="12"/>
                        <a:pt x="27" y="13"/>
                        <a:pt x="26" y="13"/>
                      </a:cubicBezTo>
                      <a:cubicBezTo>
                        <a:pt x="26" y="13"/>
                        <a:pt x="26" y="13"/>
                        <a:pt x="25" y="13"/>
                      </a:cubicBezTo>
                      <a:cubicBezTo>
                        <a:pt x="25" y="12"/>
                        <a:pt x="25" y="12"/>
                        <a:pt x="25" y="12"/>
                      </a:cubicBezTo>
                      <a:cubicBezTo>
                        <a:pt x="25" y="12"/>
                        <a:pt x="25" y="13"/>
                        <a:pt x="25" y="13"/>
                      </a:cubicBezTo>
                      <a:cubicBezTo>
                        <a:pt x="24" y="14"/>
                        <a:pt x="24" y="14"/>
                        <a:pt x="24" y="14"/>
                      </a:cubicBezTo>
                      <a:cubicBezTo>
                        <a:pt x="24" y="14"/>
                        <a:pt x="23" y="14"/>
                        <a:pt x="23" y="14"/>
                      </a:cubicBezTo>
                      <a:cubicBezTo>
                        <a:pt x="22" y="13"/>
                        <a:pt x="22" y="13"/>
                        <a:pt x="22" y="13"/>
                      </a:cubicBezTo>
                      <a:cubicBezTo>
                        <a:pt x="22" y="13"/>
                        <a:pt x="22" y="14"/>
                        <a:pt x="21" y="14"/>
                      </a:cubicBezTo>
                      <a:cubicBezTo>
                        <a:pt x="21" y="14"/>
                        <a:pt x="21" y="14"/>
                        <a:pt x="21" y="14"/>
                      </a:cubicBezTo>
                      <a:cubicBezTo>
                        <a:pt x="21" y="14"/>
                        <a:pt x="20" y="14"/>
                        <a:pt x="20" y="14"/>
                      </a:cubicBezTo>
                      <a:cubicBezTo>
                        <a:pt x="20" y="13"/>
                        <a:pt x="19" y="13"/>
                        <a:pt x="19" y="13"/>
                      </a:cubicBezTo>
                      <a:cubicBezTo>
                        <a:pt x="19" y="13"/>
                        <a:pt x="19" y="13"/>
                        <a:pt x="19" y="14"/>
                      </a:cubicBezTo>
                      <a:cubicBezTo>
                        <a:pt x="18" y="14"/>
                        <a:pt x="18" y="14"/>
                        <a:pt x="18" y="14"/>
                      </a:cubicBezTo>
                      <a:cubicBezTo>
                        <a:pt x="18" y="14"/>
                        <a:pt x="17" y="14"/>
                        <a:pt x="17" y="13"/>
                      </a:cubicBezTo>
                      <a:cubicBezTo>
                        <a:pt x="15" y="12"/>
                        <a:pt x="14" y="13"/>
                        <a:pt x="12" y="11"/>
                      </a:cubicBezTo>
                      <a:cubicBezTo>
                        <a:pt x="11" y="10"/>
                        <a:pt x="10" y="11"/>
                        <a:pt x="8" y="9"/>
                      </a:cubicBezTo>
                      <a:cubicBezTo>
                        <a:pt x="6" y="7"/>
                        <a:pt x="4" y="8"/>
                        <a:pt x="3" y="5"/>
                      </a:cubicBezTo>
                      <a:cubicBezTo>
                        <a:pt x="2" y="4"/>
                        <a:pt x="1" y="4"/>
                        <a:pt x="0" y="3"/>
                      </a:cubicBezTo>
                      <a:cubicBezTo>
                        <a:pt x="0" y="3"/>
                        <a:pt x="1" y="4"/>
                        <a:pt x="1" y="4"/>
                      </a:cubicBezTo>
                      <a:cubicBezTo>
                        <a:pt x="2" y="6"/>
                        <a:pt x="5" y="7"/>
                        <a:pt x="6" y="9"/>
                      </a:cubicBezTo>
                      <a:cubicBezTo>
                        <a:pt x="7" y="11"/>
                        <a:pt x="9" y="11"/>
                        <a:pt x="11" y="12"/>
                      </a:cubicBezTo>
                      <a:cubicBezTo>
                        <a:pt x="13" y="14"/>
                        <a:pt x="14" y="13"/>
                        <a:pt x="15" y="15"/>
                      </a:cubicBezTo>
                      <a:cubicBezTo>
                        <a:pt x="17" y="16"/>
                        <a:pt x="18" y="15"/>
                        <a:pt x="20" y="16"/>
                      </a:cubicBezTo>
                      <a:cubicBezTo>
                        <a:pt x="21" y="17"/>
                        <a:pt x="21" y="17"/>
                        <a:pt x="21" y="17"/>
                      </a:cubicBezTo>
                      <a:cubicBezTo>
                        <a:pt x="22" y="17"/>
                        <a:pt x="22" y="17"/>
                        <a:pt x="22" y="17"/>
                      </a:cubicBezTo>
                      <a:cubicBezTo>
                        <a:pt x="22" y="17"/>
                        <a:pt x="22" y="17"/>
                        <a:pt x="22" y="17"/>
                      </a:cubicBezTo>
                      <a:cubicBezTo>
                        <a:pt x="23" y="17"/>
                        <a:pt x="23" y="17"/>
                        <a:pt x="23" y="17"/>
                      </a:cubicBezTo>
                      <a:cubicBezTo>
                        <a:pt x="24" y="17"/>
                        <a:pt x="24" y="17"/>
                        <a:pt x="24" y="17"/>
                      </a:cubicBezTo>
                      <a:cubicBezTo>
                        <a:pt x="24" y="17"/>
                        <a:pt x="25" y="17"/>
                        <a:pt x="25" y="17"/>
                      </a:cubicBezTo>
                      <a:cubicBezTo>
                        <a:pt x="25" y="17"/>
                        <a:pt x="25" y="17"/>
                        <a:pt x="25" y="17"/>
                      </a:cubicBezTo>
                      <a:cubicBezTo>
                        <a:pt x="26" y="17"/>
                        <a:pt x="26" y="17"/>
                        <a:pt x="26" y="17"/>
                      </a:cubicBezTo>
                      <a:cubicBezTo>
                        <a:pt x="27" y="17"/>
                        <a:pt x="27" y="18"/>
                        <a:pt x="27" y="18"/>
                      </a:cubicBezTo>
                      <a:cubicBezTo>
                        <a:pt x="28" y="18"/>
                        <a:pt x="28" y="17"/>
                        <a:pt x="28" y="17"/>
                      </a:cubicBezTo>
                      <a:cubicBezTo>
                        <a:pt x="28" y="16"/>
                        <a:pt x="28" y="16"/>
                        <a:pt x="28" y="16"/>
                      </a:cubicBezTo>
                      <a:cubicBezTo>
                        <a:pt x="28" y="16"/>
                        <a:pt x="29" y="16"/>
                        <a:pt x="29" y="16"/>
                      </a:cubicBezTo>
                      <a:cubicBezTo>
                        <a:pt x="29" y="16"/>
                        <a:pt x="29" y="16"/>
                        <a:pt x="29" y="16"/>
                      </a:cubicBezTo>
                      <a:cubicBezTo>
                        <a:pt x="30" y="16"/>
                        <a:pt x="30" y="15"/>
                        <a:pt x="30" y="15"/>
                      </a:cubicBezTo>
                      <a:cubicBezTo>
                        <a:pt x="30" y="15"/>
                        <a:pt x="30" y="15"/>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3"/>
                      </a:cubicBezTo>
                      <a:cubicBezTo>
                        <a:pt x="30" y="13"/>
                        <a:pt x="30" y="13"/>
                        <a:pt x="31" y="13"/>
                      </a:cubicBezTo>
                      <a:cubicBezTo>
                        <a:pt x="31" y="13"/>
                        <a:pt x="31" y="13"/>
                        <a:pt x="31" y="13"/>
                      </a:cubicBezTo>
                      <a:cubicBezTo>
                        <a:pt x="31" y="13"/>
                        <a:pt x="31" y="13"/>
                        <a:pt x="31" y="13"/>
                      </a:cubicBezTo>
                      <a:cubicBezTo>
                        <a:pt x="31" y="13"/>
                        <a:pt x="32" y="12"/>
                        <a:pt x="32" y="12"/>
                      </a:cubicBezTo>
                      <a:cubicBezTo>
                        <a:pt x="32" y="11"/>
                        <a:pt x="31" y="10"/>
                        <a:pt x="31" y="9"/>
                      </a:cubicBezTo>
                      <a:cubicBezTo>
                        <a:pt x="31" y="9"/>
                        <a:pt x="31" y="9"/>
                        <a:pt x="31" y="9"/>
                      </a:cubicBezTo>
                      <a:cubicBezTo>
                        <a:pt x="31" y="9"/>
                        <a:pt x="31" y="9"/>
                        <a:pt x="31" y="9"/>
                      </a:cubicBezTo>
                      <a:cubicBezTo>
                        <a:pt x="31" y="8"/>
                        <a:pt x="29" y="5"/>
                        <a:pt x="29" y="4"/>
                      </a:cubicBezTo>
                      <a:cubicBezTo>
                        <a:pt x="29" y="4"/>
                        <a:pt x="29" y="4"/>
                        <a:pt x="29" y="4"/>
                      </a:cubicBezTo>
                      <a:cubicBezTo>
                        <a:pt x="30" y="4"/>
                        <a:pt x="30" y="4"/>
                        <a:pt x="30" y="4"/>
                      </a:cubicBezTo>
                      <a:cubicBezTo>
                        <a:pt x="30" y="3"/>
                        <a:pt x="28" y="1"/>
                        <a:pt x="27" y="0"/>
                      </a:cubicBezTo>
                    </a:path>
                  </a:pathLst>
                </a:custGeom>
                <a:solidFill>
                  <a:srgbClr val="A57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5" name="Freeform 9956">
                  <a:extLst>
                    <a:ext uri="{FF2B5EF4-FFF2-40B4-BE49-F238E27FC236}">
                      <a16:creationId xmlns:a16="http://schemas.microsoft.com/office/drawing/2014/main" id="{29E837BF-4FC0-1C35-C33D-654ACC39D5C2}"/>
                    </a:ext>
                  </a:extLst>
                </p:cNvPr>
                <p:cNvSpPr>
                  <a:spLocks/>
                </p:cNvSpPr>
                <p:nvPr/>
              </p:nvSpPr>
              <p:spPr bwMode="auto">
                <a:xfrm>
                  <a:off x="3987" y="2467"/>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1"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6" name="Freeform 9957">
                  <a:extLst>
                    <a:ext uri="{FF2B5EF4-FFF2-40B4-BE49-F238E27FC236}">
                      <a16:creationId xmlns:a16="http://schemas.microsoft.com/office/drawing/2014/main" id="{163791F1-34ED-0617-5DE9-A1D21B41666C}"/>
                    </a:ext>
                  </a:extLst>
                </p:cNvPr>
                <p:cNvSpPr>
                  <a:spLocks/>
                </p:cNvSpPr>
                <p:nvPr/>
              </p:nvSpPr>
              <p:spPr bwMode="auto">
                <a:xfrm>
                  <a:off x="3990" y="2467"/>
                  <a:ext cx="4" cy="2"/>
                </a:xfrm>
                <a:custGeom>
                  <a:avLst/>
                  <a:gdLst>
                    <a:gd name="T0" fmla="*/ 1 w 5"/>
                    <a:gd name="T1" fmla="*/ 0 h 3"/>
                    <a:gd name="T2" fmla="*/ 1 w 5"/>
                    <a:gd name="T3" fmla="*/ 1 h 3"/>
                    <a:gd name="T4" fmla="*/ 1 w 5"/>
                    <a:gd name="T5" fmla="*/ 1 h 3"/>
                    <a:gd name="T6" fmla="*/ 1 w 5"/>
                    <a:gd name="T7" fmla="*/ 0 h 3"/>
                    <a:gd name="T8" fmla="*/ 2 w 5"/>
                    <a:gd name="T9" fmla="*/ 1 h 3"/>
                    <a:gd name="T10" fmla="*/ 1 w 5"/>
                    <a:gd name="T11" fmla="*/ 0 h 3"/>
                    <a:gd name="T12" fmla="*/ 1 w 5"/>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1" y="0"/>
                      </a:moveTo>
                      <a:cubicBezTo>
                        <a:pt x="1" y="0"/>
                        <a:pt x="0" y="0"/>
                        <a:pt x="1" y="1"/>
                      </a:cubicBezTo>
                      <a:cubicBezTo>
                        <a:pt x="1" y="1"/>
                        <a:pt x="1" y="1"/>
                        <a:pt x="1" y="1"/>
                      </a:cubicBezTo>
                      <a:cubicBezTo>
                        <a:pt x="1" y="1"/>
                        <a:pt x="1" y="0"/>
                        <a:pt x="1" y="0"/>
                      </a:cubicBezTo>
                      <a:cubicBezTo>
                        <a:pt x="2" y="0"/>
                        <a:pt x="4" y="2"/>
                        <a:pt x="5" y="3"/>
                      </a:cubicBezTo>
                      <a:cubicBezTo>
                        <a:pt x="4" y="2"/>
                        <a:pt x="2" y="0"/>
                        <a:pt x="1"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7" name="Freeform 9958">
                  <a:extLst>
                    <a:ext uri="{FF2B5EF4-FFF2-40B4-BE49-F238E27FC236}">
                      <a16:creationId xmlns:a16="http://schemas.microsoft.com/office/drawing/2014/main" id="{0C162F77-735C-E31A-BFEB-3BB939D7B5EF}"/>
                    </a:ext>
                  </a:extLst>
                </p:cNvPr>
                <p:cNvSpPr>
                  <a:spLocks/>
                </p:cNvSpPr>
                <p:nvPr/>
              </p:nvSpPr>
              <p:spPr bwMode="auto">
                <a:xfrm>
                  <a:off x="3992" y="2463"/>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8" name="Freeform 9959">
                  <a:extLst>
                    <a:ext uri="{FF2B5EF4-FFF2-40B4-BE49-F238E27FC236}">
                      <a16:creationId xmlns:a16="http://schemas.microsoft.com/office/drawing/2014/main" id="{C14C276F-7F6D-9151-426F-28296E551D89}"/>
                    </a:ext>
                  </a:extLst>
                </p:cNvPr>
                <p:cNvSpPr>
                  <a:spLocks noEditPoints="1"/>
                </p:cNvSpPr>
                <p:nvPr/>
              </p:nvSpPr>
              <p:spPr bwMode="auto">
                <a:xfrm>
                  <a:off x="3996" y="2472"/>
                  <a:ext cx="4" cy="3"/>
                </a:xfrm>
                <a:custGeom>
                  <a:avLst/>
                  <a:gdLst>
                    <a:gd name="T0" fmla="*/ 0 w 5"/>
                    <a:gd name="T1" fmla="*/ 1 h 3"/>
                    <a:gd name="T2" fmla="*/ 2 w 5"/>
                    <a:gd name="T3" fmla="*/ 3 h 3"/>
                    <a:gd name="T4" fmla="*/ 2 w 5"/>
                    <a:gd name="T5" fmla="*/ 3 h 3"/>
                    <a:gd name="T6" fmla="*/ 0 w 5"/>
                    <a:gd name="T7" fmla="*/ 1 h 3"/>
                    <a:gd name="T8" fmla="*/ 0 w 5"/>
                    <a:gd name="T9" fmla="*/ 0 h 3"/>
                    <a:gd name="T10" fmla="*/ 0 w 5"/>
                    <a:gd name="T11" fmla="*/ 1 h 3"/>
                    <a:gd name="T12" fmla="*/ 1 w 5"/>
                    <a:gd name="T13" fmla="*/ 1 h 3"/>
                    <a:gd name="T14" fmla="*/ 0 w 5"/>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3">
                      <a:moveTo>
                        <a:pt x="0" y="1"/>
                      </a:moveTo>
                      <a:cubicBezTo>
                        <a:pt x="0" y="1"/>
                        <a:pt x="3" y="3"/>
                        <a:pt x="4" y="3"/>
                      </a:cubicBezTo>
                      <a:cubicBezTo>
                        <a:pt x="5" y="3"/>
                        <a:pt x="5" y="3"/>
                        <a:pt x="4" y="3"/>
                      </a:cubicBezTo>
                      <a:cubicBezTo>
                        <a:pt x="3" y="2"/>
                        <a:pt x="1" y="2"/>
                        <a:pt x="0" y="1"/>
                      </a:cubicBezTo>
                      <a:moveTo>
                        <a:pt x="0" y="0"/>
                      </a:moveTo>
                      <a:cubicBezTo>
                        <a:pt x="0" y="0"/>
                        <a:pt x="0" y="1"/>
                        <a:pt x="0" y="1"/>
                      </a:cubicBezTo>
                      <a:cubicBezTo>
                        <a:pt x="0" y="1"/>
                        <a:pt x="1" y="1"/>
                        <a:pt x="1" y="1"/>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79" name="Freeform 9960">
                  <a:extLst>
                    <a:ext uri="{FF2B5EF4-FFF2-40B4-BE49-F238E27FC236}">
                      <a16:creationId xmlns:a16="http://schemas.microsoft.com/office/drawing/2014/main" id="{62F058F2-7164-A7F5-1673-A049444DF305}"/>
                    </a:ext>
                  </a:extLst>
                </p:cNvPr>
                <p:cNvSpPr>
                  <a:spLocks noEditPoints="1"/>
                </p:cNvSpPr>
                <p:nvPr/>
              </p:nvSpPr>
              <p:spPr bwMode="auto">
                <a:xfrm>
                  <a:off x="3996" y="2467"/>
                  <a:ext cx="4" cy="4"/>
                </a:xfrm>
                <a:custGeom>
                  <a:avLst/>
                  <a:gdLst>
                    <a:gd name="T0" fmla="*/ 0 w 5"/>
                    <a:gd name="T1" fmla="*/ 1 h 4"/>
                    <a:gd name="T2" fmla="*/ 1 w 5"/>
                    <a:gd name="T3" fmla="*/ 1 h 4"/>
                    <a:gd name="T4" fmla="*/ 0 w 5"/>
                    <a:gd name="T5" fmla="*/ 1 h 4"/>
                    <a:gd name="T6" fmla="*/ 0 w 5"/>
                    <a:gd name="T7" fmla="*/ 1 h 4"/>
                    <a:gd name="T8" fmla="*/ 1 w 5"/>
                    <a:gd name="T9" fmla="*/ 0 h 4"/>
                    <a:gd name="T10" fmla="*/ 0 w 5"/>
                    <a:gd name="T11" fmla="*/ 1 h 4"/>
                    <a:gd name="T12" fmla="*/ 2 w 5"/>
                    <a:gd name="T13" fmla="*/ 2 h 4"/>
                    <a:gd name="T14" fmla="*/ 2 w 5"/>
                    <a:gd name="T15" fmla="*/ 4 h 4"/>
                    <a:gd name="T16" fmla="*/ 1 w 5"/>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4">
                      <a:moveTo>
                        <a:pt x="0" y="1"/>
                      </a:moveTo>
                      <a:cubicBezTo>
                        <a:pt x="1" y="1"/>
                        <a:pt x="1" y="1"/>
                        <a:pt x="1" y="1"/>
                      </a:cubicBezTo>
                      <a:cubicBezTo>
                        <a:pt x="1" y="1"/>
                        <a:pt x="0" y="1"/>
                        <a:pt x="0" y="1"/>
                      </a:cubicBezTo>
                      <a:cubicBezTo>
                        <a:pt x="0" y="1"/>
                        <a:pt x="0" y="1"/>
                        <a:pt x="0" y="1"/>
                      </a:cubicBezTo>
                      <a:moveTo>
                        <a:pt x="1" y="0"/>
                      </a:moveTo>
                      <a:cubicBezTo>
                        <a:pt x="1" y="0"/>
                        <a:pt x="0" y="1"/>
                        <a:pt x="0" y="1"/>
                      </a:cubicBezTo>
                      <a:cubicBezTo>
                        <a:pt x="1" y="1"/>
                        <a:pt x="2" y="2"/>
                        <a:pt x="3" y="2"/>
                      </a:cubicBezTo>
                      <a:cubicBezTo>
                        <a:pt x="4" y="3"/>
                        <a:pt x="4" y="4"/>
                        <a:pt x="5" y="4"/>
                      </a:cubicBezTo>
                      <a:cubicBezTo>
                        <a:pt x="4" y="3"/>
                        <a:pt x="2"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0" name="Freeform 9961">
                  <a:extLst>
                    <a:ext uri="{FF2B5EF4-FFF2-40B4-BE49-F238E27FC236}">
                      <a16:creationId xmlns:a16="http://schemas.microsoft.com/office/drawing/2014/main" id="{B9D05279-55D1-4926-7582-1808BEEF5F7B}"/>
                    </a:ext>
                  </a:extLst>
                </p:cNvPr>
                <p:cNvSpPr>
                  <a:spLocks/>
                </p:cNvSpPr>
                <p:nvPr/>
              </p:nvSpPr>
              <p:spPr bwMode="auto">
                <a:xfrm>
                  <a:off x="3994" y="2461"/>
                  <a:ext cx="4" cy="2"/>
                </a:xfrm>
                <a:custGeom>
                  <a:avLst/>
                  <a:gdLst>
                    <a:gd name="T0" fmla="*/ 0 w 5"/>
                    <a:gd name="T1" fmla="*/ 0 h 3"/>
                    <a:gd name="T2" fmla="*/ 2 w 5"/>
                    <a:gd name="T3" fmla="*/ 1 h 3"/>
                    <a:gd name="T4" fmla="*/ 2 w 5"/>
                    <a:gd name="T5" fmla="*/ 1 h 3"/>
                    <a:gd name="T6" fmla="*/ 1 w 5"/>
                    <a:gd name="T7" fmla="*/ 1 h 3"/>
                    <a:gd name="T8" fmla="*/ 0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0" y="0"/>
                      </a:moveTo>
                      <a:cubicBezTo>
                        <a:pt x="1" y="2"/>
                        <a:pt x="3" y="3"/>
                        <a:pt x="5" y="3"/>
                      </a:cubicBezTo>
                      <a:cubicBezTo>
                        <a:pt x="5" y="3"/>
                        <a:pt x="5" y="3"/>
                        <a:pt x="5" y="3"/>
                      </a:cubicBezTo>
                      <a:cubicBezTo>
                        <a:pt x="4" y="3"/>
                        <a:pt x="2" y="1"/>
                        <a:pt x="1" y="1"/>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1" name="Freeform 9962">
                  <a:extLst>
                    <a:ext uri="{FF2B5EF4-FFF2-40B4-BE49-F238E27FC236}">
                      <a16:creationId xmlns:a16="http://schemas.microsoft.com/office/drawing/2014/main" id="{A5D66406-3F3E-FBE9-41BC-6A1BF0430A33}"/>
                    </a:ext>
                  </a:extLst>
                </p:cNvPr>
                <p:cNvSpPr>
                  <a:spLocks/>
                </p:cNvSpPr>
                <p:nvPr/>
              </p:nvSpPr>
              <p:spPr bwMode="auto">
                <a:xfrm>
                  <a:off x="4002" y="2472"/>
                  <a:ext cx="3" cy="2"/>
                </a:xfrm>
                <a:custGeom>
                  <a:avLst/>
                  <a:gdLst>
                    <a:gd name="T0" fmla="*/ 2 w 3"/>
                    <a:gd name="T1" fmla="*/ 0 h 2"/>
                    <a:gd name="T2" fmla="*/ 1 w 3"/>
                    <a:gd name="T3" fmla="*/ 1 h 2"/>
                    <a:gd name="T4" fmla="*/ 0 w 3"/>
                    <a:gd name="T5" fmla="*/ 1 h 2"/>
                    <a:gd name="T6" fmla="*/ 0 w 3"/>
                    <a:gd name="T7" fmla="*/ 0 h 2"/>
                    <a:gd name="T8" fmla="*/ 2 w 3"/>
                    <a:gd name="T9" fmla="*/ 2 h 2"/>
                    <a:gd name="T10" fmla="*/ 2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0"/>
                      </a:moveTo>
                      <a:cubicBezTo>
                        <a:pt x="2" y="1"/>
                        <a:pt x="2" y="1"/>
                        <a:pt x="1" y="1"/>
                      </a:cubicBezTo>
                      <a:cubicBezTo>
                        <a:pt x="1" y="1"/>
                        <a:pt x="0" y="1"/>
                        <a:pt x="0" y="1"/>
                      </a:cubicBezTo>
                      <a:cubicBezTo>
                        <a:pt x="0" y="0"/>
                        <a:pt x="0" y="0"/>
                        <a:pt x="0" y="0"/>
                      </a:cubicBezTo>
                      <a:cubicBezTo>
                        <a:pt x="0" y="1"/>
                        <a:pt x="1" y="2"/>
                        <a:pt x="2" y="2"/>
                      </a:cubicBezTo>
                      <a:cubicBezTo>
                        <a:pt x="3" y="2"/>
                        <a:pt x="3" y="1"/>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2" name="Freeform 9963">
                  <a:extLst>
                    <a:ext uri="{FF2B5EF4-FFF2-40B4-BE49-F238E27FC236}">
                      <a16:creationId xmlns:a16="http://schemas.microsoft.com/office/drawing/2014/main" id="{F9C613C5-4923-5534-BBA7-31CDDA1809C5}"/>
                    </a:ext>
                  </a:extLst>
                </p:cNvPr>
                <p:cNvSpPr>
                  <a:spLocks noEditPoints="1"/>
                </p:cNvSpPr>
                <p:nvPr/>
              </p:nvSpPr>
              <p:spPr bwMode="auto">
                <a:xfrm>
                  <a:off x="4001" y="2467"/>
                  <a:ext cx="4" cy="4"/>
                </a:xfrm>
                <a:custGeom>
                  <a:avLst/>
                  <a:gdLst>
                    <a:gd name="T0" fmla="*/ 4 w 4"/>
                    <a:gd name="T1" fmla="*/ 4 h 4"/>
                    <a:gd name="T2" fmla="*/ 4 w 4"/>
                    <a:gd name="T3" fmla="*/ 4 h 4"/>
                    <a:gd name="T4" fmla="*/ 4 w 4"/>
                    <a:gd name="T5" fmla="*/ 4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4 w 4"/>
                    <a:gd name="T19" fmla="*/ 4 h 4"/>
                    <a:gd name="T20" fmla="*/ 3 w 4"/>
                    <a:gd name="T21" fmla="*/ 2 h 4"/>
                    <a:gd name="T22" fmla="*/ 0 w 4"/>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4">
                      <a:moveTo>
                        <a:pt x="4" y="4"/>
                      </a:moveTo>
                      <a:cubicBezTo>
                        <a:pt x="4" y="4"/>
                        <a:pt x="4" y="4"/>
                        <a:pt x="4" y="4"/>
                      </a:cubicBezTo>
                      <a:cubicBezTo>
                        <a:pt x="4" y="4"/>
                        <a:pt x="4" y="4"/>
                        <a:pt x="4" y="4"/>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3" y="2"/>
                        <a:pt x="4" y="4"/>
                      </a:cubicBezTo>
                      <a:cubicBezTo>
                        <a:pt x="4" y="3"/>
                        <a:pt x="3" y="3"/>
                        <a:pt x="3" y="2"/>
                      </a:cubicBezTo>
                      <a:cubicBezTo>
                        <a:pt x="2" y="1"/>
                        <a:pt x="1" y="1"/>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3" name="Freeform 9964">
                  <a:extLst>
                    <a:ext uri="{FF2B5EF4-FFF2-40B4-BE49-F238E27FC236}">
                      <a16:creationId xmlns:a16="http://schemas.microsoft.com/office/drawing/2014/main" id="{8429B1AE-B149-9654-F066-0671DF5684D8}"/>
                    </a:ext>
                  </a:extLst>
                </p:cNvPr>
                <p:cNvSpPr>
                  <a:spLocks noEditPoints="1"/>
                </p:cNvSpPr>
                <p:nvPr/>
              </p:nvSpPr>
              <p:spPr bwMode="auto">
                <a:xfrm>
                  <a:off x="4000" y="2464"/>
                  <a:ext cx="4" cy="3"/>
                </a:xfrm>
                <a:custGeom>
                  <a:avLst/>
                  <a:gdLst>
                    <a:gd name="T0" fmla="*/ 1 w 4"/>
                    <a:gd name="T1" fmla="*/ 1 h 4"/>
                    <a:gd name="T2" fmla="*/ 4 w 4"/>
                    <a:gd name="T3" fmla="*/ 2 h 4"/>
                    <a:gd name="T4" fmla="*/ 1 w 4"/>
                    <a:gd name="T5" fmla="*/ 1 h 4"/>
                    <a:gd name="T6" fmla="*/ 1 w 4"/>
                    <a:gd name="T7" fmla="*/ 1 h 4"/>
                    <a:gd name="T8" fmla="*/ 1 w 4"/>
                    <a:gd name="T9" fmla="*/ 1 h 4"/>
                    <a:gd name="T10" fmla="*/ 1 w 4"/>
                    <a:gd name="T11" fmla="*/ 1 h 4"/>
                    <a:gd name="T12" fmla="*/ 0 w 4"/>
                    <a:gd name="T13" fmla="*/ 0 h 4"/>
                    <a:gd name="T14" fmla="*/ 0 w 4"/>
                    <a:gd name="T15" fmla="*/ 1 h 4"/>
                    <a:gd name="T16" fmla="*/ 1 w 4"/>
                    <a:gd name="T17" fmla="*/ 1 h 4"/>
                    <a:gd name="T18" fmla="*/ 0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1" y="1"/>
                      </a:moveTo>
                      <a:cubicBezTo>
                        <a:pt x="2" y="2"/>
                        <a:pt x="3" y="4"/>
                        <a:pt x="4" y="4"/>
                      </a:cubicBezTo>
                      <a:cubicBezTo>
                        <a:pt x="4" y="3"/>
                        <a:pt x="3" y="2"/>
                        <a:pt x="1" y="1"/>
                      </a:cubicBezTo>
                      <a:moveTo>
                        <a:pt x="1" y="1"/>
                      </a:moveTo>
                      <a:cubicBezTo>
                        <a:pt x="1" y="1"/>
                        <a:pt x="1" y="1"/>
                        <a:pt x="1" y="1"/>
                      </a:cubicBezTo>
                      <a:cubicBezTo>
                        <a:pt x="1" y="1"/>
                        <a:pt x="1" y="1"/>
                        <a:pt x="1" y="1"/>
                      </a:cubicBezTo>
                      <a:moveTo>
                        <a:pt x="0" y="0"/>
                      </a:moveTo>
                      <a:cubicBezTo>
                        <a:pt x="0" y="1"/>
                        <a:pt x="0" y="1"/>
                        <a:pt x="0" y="1"/>
                      </a:cubicBezTo>
                      <a:cubicBezTo>
                        <a:pt x="1" y="1"/>
                        <a:pt x="1" y="1"/>
                        <a:pt x="1" y="1"/>
                      </a:cubicBezTo>
                      <a:cubicBezTo>
                        <a:pt x="1" y="1"/>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4" name="Freeform 9965">
                  <a:extLst>
                    <a:ext uri="{FF2B5EF4-FFF2-40B4-BE49-F238E27FC236}">
                      <a16:creationId xmlns:a16="http://schemas.microsoft.com/office/drawing/2014/main" id="{9CC0E504-85AE-4257-7E79-3349B0CE4259}"/>
                    </a:ext>
                  </a:extLst>
                </p:cNvPr>
                <p:cNvSpPr>
                  <a:spLocks/>
                </p:cNvSpPr>
                <p:nvPr/>
              </p:nvSpPr>
              <p:spPr bwMode="auto">
                <a:xfrm>
                  <a:off x="4081" y="2436"/>
                  <a:ext cx="31" cy="40"/>
                </a:xfrm>
                <a:custGeom>
                  <a:avLst/>
                  <a:gdLst>
                    <a:gd name="T0" fmla="*/ 13 w 38"/>
                    <a:gd name="T1" fmla="*/ 2 h 49"/>
                    <a:gd name="T2" fmla="*/ 14 w 38"/>
                    <a:gd name="T3" fmla="*/ 2 h 49"/>
                    <a:gd name="T4" fmla="*/ 16 w 38"/>
                    <a:gd name="T5" fmla="*/ 5 h 49"/>
                    <a:gd name="T6" fmla="*/ 16 w 38"/>
                    <a:gd name="T7" fmla="*/ 8 h 49"/>
                    <a:gd name="T8" fmla="*/ 16 w 38"/>
                    <a:gd name="T9" fmla="*/ 12 h 49"/>
                    <a:gd name="T10" fmla="*/ 16 w 38"/>
                    <a:gd name="T11" fmla="*/ 15 h 49"/>
                    <a:gd name="T12" fmla="*/ 14 w 38"/>
                    <a:gd name="T13" fmla="*/ 16 h 49"/>
                    <a:gd name="T14" fmla="*/ 13 w 38"/>
                    <a:gd name="T15" fmla="*/ 18 h 49"/>
                    <a:gd name="T16" fmla="*/ 13 w 38"/>
                    <a:gd name="T17" fmla="*/ 20 h 49"/>
                    <a:gd name="T18" fmla="*/ 11 w 38"/>
                    <a:gd name="T19" fmla="*/ 20 h 49"/>
                    <a:gd name="T20" fmla="*/ 11 w 38"/>
                    <a:gd name="T21" fmla="*/ 20 h 49"/>
                    <a:gd name="T22" fmla="*/ 9 w 38"/>
                    <a:gd name="T23" fmla="*/ 20 h 49"/>
                    <a:gd name="T24" fmla="*/ 8 w 38"/>
                    <a:gd name="T25" fmla="*/ 21 h 49"/>
                    <a:gd name="T26" fmla="*/ 7 w 38"/>
                    <a:gd name="T27" fmla="*/ 21 h 49"/>
                    <a:gd name="T28" fmla="*/ 6 w 38"/>
                    <a:gd name="T29" fmla="*/ 21 h 49"/>
                    <a:gd name="T30" fmla="*/ 5 w 38"/>
                    <a:gd name="T31" fmla="*/ 20 h 49"/>
                    <a:gd name="T32" fmla="*/ 4 w 38"/>
                    <a:gd name="T33" fmla="*/ 20 h 49"/>
                    <a:gd name="T34" fmla="*/ 2 w 38"/>
                    <a:gd name="T35" fmla="*/ 19 h 49"/>
                    <a:gd name="T36" fmla="*/ 2 w 38"/>
                    <a:gd name="T37" fmla="*/ 16 h 49"/>
                    <a:gd name="T38" fmla="*/ 2 w 38"/>
                    <a:gd name="T39" fmla="*/ 16 h 49"/>
                    <a:gd name="T40" fmla="*/ 2 w 38"/>
                    <a:gd name="T41" fmla="*/ 13 h 49"/>
                    <a:gd name="T42" fmla="*/ 2 w 38"/>
                    <a:gd name="T43" fmla="*/ 10 h 49"/>
                    <a:gd name="T44" fmla="*/ 2 w 38"/>
                    <a:gd name="T45" fmla="*/ 7 h 49"/>
                    <a:gd name="T46" fmla="*/ 3 w 38"/>
                    <a:gd name="T47" fmla="*/ 5 h 49"/>
                    <a:gd name="T48" fmla="*/ 5 w 38"/>
                    <a:gd name="T49" fmla="*/ 3 h 49"/>
                    <a:gd name="T50" fmla="*/ 7 w 38"/>
                    <a:gd name="T51" fmla="*/ 2 h 49"/>
                    <a:gd name="T52" fmla="*/ 7 w 38"/>
                    <a:gd name="T53" fmla="*/ 2 h 49"/>
                    <a:gd name="T54" fmla="*/ 9 w 38"/>
                    <a:gd name="T55" fmla="*/ 1 h 49"/>
                    <a:gd name="T56" fmla="*/ 10 w 38"/>
                    <a:gd name="T57" fmla="*/ 1 h 49"/>
                    <a:gd name="T58" fmla="*/ 11 w 38"/>
                    <a:gd name="T59" fmla="*/ 1 h 49"/>
                    <a:gd name="T60" fmla="*/ 12 w 38"/>
                    <a:gd name="T61" fmla="*/ 2 h 49"/>
                    <a:gd name="T62" fmla="*/ 13 w 38"/>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 h="49">
                      <a:moveTo>
                        <a:pt x="28" y="2"/>
                      </a:moveTo>
                      <a:cubicBezTo>
                        <a:pt x="29" y="5"/>
                        <a:pt x="32" y="3"/>
                        <a:pt x="32" y="6"/>
                      </a:cubicBezTo>
                      <a:cubicBezTo>
                        <a:pt x="32" y="8"/>
                        <a:pt x="36" y="9"/>
                        <a:pt x="35" y="11"/>
                      </a:cubicBezTo>
                      <a:cubicBezTo>
                        <a:pt x="35" y="14"/>
                        <a:pt x="38" y="15"/>
                        <a:pt x="37" y="18"/>
                      </a:cubicBezTo>
                      <a:cubicBezTo>
                        <a:pt x="36" y="20"/>
                        <a:pt x="38" y="24"/>
                        <a:pt x="36" y="27"/>
                      </a:cubicBezTo>
                      <a:cubicBezTo>
                        <a:pt x="35" y="28"/>
                        <a:pt x="37" y="32"/>
                        <a:pt x="35" y="33"/>
                      </a:cubicBezTo>
                      <a:cubicBezTo>
                        <a:pt x="33" y="33"/>
                        <a:pt x="34" y="37"/>
                        <a:pt x="32" y="37"/>
                      </a:cubicBezTo>
                      <a:cubicBezTo>
                        <a:pt x="31" y="38"/>
                        <a:pt x="31" y="42"/>
                        <a:pt x="30" y="41"/>
                      </a:cubicBezTo>
                      <a:cubicBezTo>
                        <a:pt x="29" y="41"/>
                        <a:pt x="28" y="42"/>
                        <a:pt x="28" y="43"/>
                      </a:cubicBezTo>
                      <a:cubicBezTo>
                        <a:pt x="27" y="45"/>
                        <a:pt x="26" y="46"/>
                        <a:pt x="25" y="45"/>
                      </a:cubicBezTo>
                      <a:cubicBezTo>
                        <a:pt x="25" y="45"/>
                        <a:pt x="24" y="46"/>
                        <a:pt x="23" y="47"/>
                      </a:cubicBezTo>
                      <a:cubicBezTo>
                        <a:pt x="23" y="47"/>
                        <a:pt x="22" y="48"/>
                        <a:pt x="21" y="47"/>
                      </a:cubicBezTo>
                      <a:cubicBezTo>
                        <a:pt x="20" y="47"/>
                        <a:pt x="19" y="47"/>
                        <a:pt x="18" y="48"/>
                      </a:cubicBezTo>
                      <a:cubicBezTo>
                        <a:pt x="17" y="49"/>
                        <a:pt x="16" y="49"/>
                        <a:pt x="15" y="48"/>
                      </a:cubicBezTo>
                      <a:cubicBezTo>
                        <a:pt x="15" y="47"/>
                        <a:pt x="14" y="48"/>
                        <a:pt x="13" y="48"/>
                      </a:cubicBezTo>
                      <a:cubicBezTo>
                        <a:pt x="12" y="48"/>
                        <a:pt x="11" y="49"/>
                        <a:pt x="11" y="47"/>
                      </a:cubicBezTo>
                      <a:cubicBezTo>
                        <a:pt x="11" y="45"/>
                        <a:pt x="8" y="47"/>
                        <a:pt x="8" y="45"/>
                      </a:cubicBezTo>
                      <a:cubicBezTo>
                        <a:pt x="8" y="43"/>
                        <a:pt x="6" y="45"/>
                        <a:pt x="6" y="42"/>
                      </a:cubicBezTo>
                      <a:cubicBezTo>
                        <a:pt x="6" y="41"/>
                        <a:pt x="3" y="41"/>
                        <a:pt x="4" y="38"/>
                      </a:cubicBezTo>
                      <a:cubicBezTo>
                        <a:pt x="4" y="37"/>
                        <a:pt x="2" y="36"/>
                        <a:pt x="2" y="34"/>
                      </a:cubicBezTo>
                      <a:cubicBezTo>
                        <a:pt x="3" y="32"/>
                        <a:pt x="0" y="31"/>
                        <a:pt x="2" y="28"/>
                      </a:cubicBezTo>
                      <a:cubicBezTo>
                        <a:pt x="3" y="27"/>
                        <a:pt x="1" y="24"/>
                        <a:pt x="3" y="22"/>
                      </a:cubicBezTo>
                      <a:cubicBezTo>
                        <a:pt x="3" y="21"/>
                        <a:pt x="3" y="18"/>
                        <a:pt x="4" y="17"/>
                      </a:cubicBezTo>
                      <a:cubicBezTo>
                        <a:pt x="6" y="15"/>
                        <a:pt x="5" y="11"/>
                        <a:pt x="7" y="11"/>
                      </a:cubicBezTo>
                      <a:cubicBezTo>
                        <a:pt x="9" y="10"/>
                        <a:pt x="9" y="7"/>
                        <a:pt x="10" y="7"/>
                      </a:cubicBezTo>
                      <a:cubicBezTo>
                        <a:pt x="13" y="6"/>
                        <a:pt x="13" y="2"/>
                        <a:pt x="15" y="3"/>
                      </a:cubicBezTo>
                      <a:cubicBezTo>
                        <a:pt x="15" y="3"/>
                        <a:pt x="16" y="2"/>
                        <a:pt x="17" y="2"/>
                      </a:cubicBezTo>
                      <a:cubicBezTo>
                        <a:pt x="18" y="1"/>
                        <a:pt x="18" y="1"/>
                        <a:pt x="19" y="1"/>
                      </a:cubicBezTo>
                      <a:cubicBezTo>
                        <a:pt x="20" y="2"/>
                        <a:pt x="21" y="1"/>
                        <a:pt x="22" y="1"/>
                      </a:cubicBezTo>
                      <a:cubicBezTo>
                        <a:pt x="23" y="0"/>
                        <a:pt x="24" y="0"/>
                        <a:pt x="24" y="1"/>
                      </a:cubicBezTo>
                      <a:cubicBezTo>
                        <a:pt x="25" y="2"/>
                        <a:pt x="26" y="2"/>
                        <a:pt x="27" y="2"/>
                      </a:cubicBezTo>
                      <a:cubicBezTo>
                        <a:pt x="27" y="1"/>
                        <a:pt x="28" y="1"/>
                        <a:pt x="28"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5" name="Freeform 9966">
                  <a:extLst>
                    <a:ext uri="{FF2B5EF4-FFF2-40B4-BE49-F238E27FC236}">
                      <a16:creationId xmlns:a16="http://schemas.microsoft.com/office/drawing/2014/main" id="{5D3C0BD9-1784-7EA7-11F8-42D20C747224}"/>
                    </a:ext>
                  </a:extLst>
                </p:cNvPr>
                <p:cNvSpPr>
                  <a:spLocks/>
                </p:cNvSpPr>
                <p:nvPr/>
              </p:nvSpPr>
              <p:spPr bwMode="auto">
                <a:xfrm>
                  <a:off x="4081" y="2438"/>
                  <a:ext cx="26" cy="40"/>
                </a:xfrm>
                <a:custGeom>
                  <a:avLst/>
                  <a:gdLst>
                    <a:gd name="T0" fmla="*/ 13 w 32"/>
                    <a:gd name="T1" fmla="*/ 16 h 49"/>
                    <a:gd name="T2" fmla="*/ 11 w 32"/>
                    <a:gd name="T3" fmla="*/ 16 h 49"/>
                    <a:gd name="T4" fmla="*/ 9 w 32"/>
                    <a:gd name="T5" fmla="*/ 16 h 49"/>
                    <a:gd name="T6" fmla="*/ 8 w 32"/>
                    <a:gd name="T7" fmla="*/ 15 h 49"/>
                    <a:gd name="T8" fmla="*/ 7 w 32"/>
                    <a:gd name="T9" fmla="*/ 13 h 49"/>
                    <a:gd name="T10" fmla="*/ 6 w 32"/>
                    <a:gd name="T11" fmla="*/ 11 h 49"/>
                    <a:gd name="T12" fmla="*/ 6 w 32"/>
                    <a:gd name="T13" fmla="*/ 10 h 49"/>
                    <a:gd name="T14" fmla="*/ 6 w 32"/>
                    <a:gd name="T15" fmla="*/ 7 h 49"/>
                    <a:gd name="T16" fmla="*/ 6 w 32"/>
                    <a:gd name="T17" fmla="*/ 5 h 49"/>
                    <a:gd name="T18" fmla="*/ 6 w 32"/>
                    <a:gd name="T19" fmla="*/ 2 h 49"/>
                    <a:gd name="T20" fmla="*/ 7 w 32"/>
                    <a:gd name="T21" fmla="*/ 0 h 49"/>
                    <a:gd name="T22" fmla="*/ 7 w 32"/>
                    <a:gd name="T23" fmla="*/ 1 h 49"/>
                    <a:gd name="T24" fmla="*/ 5 w 32"/>
                    <a:gd name="T25" fmla="*/ 2 h 49"/>
                    <a:gd name="T26" fmla="*/ 3 w 32"/>
                    <a:gd name="T27" fmla="*/ 4 h 49"/>
                    <a:gd name="T28" fmla="*/ 2 w 32"/>
                    <a:gd name="T29" fmla="*/ 7 h 49"/>
                    <a:gd name="T30" fmla="*/ 2 w 32"/>
                    <a:gd name="T31" fmla="*/ 9 h 49"/>
                    <a:gd name="T32" fmla="*/ 2 w 32"/>
                    <a:gd name="T33" fmla="*/ 11 h 49"/>
                    <a:gd name="T34" fmla="*/ 2 w 32"/>
                    <a:gd name="T35" fmla="*/ 14 h 49"/>
                    <a:gd name="T36" fmla="*/ 2 w 32"/>
                    <a:gd name="T37" fmla="*/ 16 h 49"/>
                    <a:gd name="T38" fmla="*/ 2 w 32"/>
                    <a:gd name="T39" fmla="*/ 18 h 49"/>
                    <a:gd name="T40" fmla="*/ 4 w 32"/>
                    <a:gd name="T41" fmla="*/ 20 h 49"/>
                    <a:gd name="T42" fmla="*/ 5 w 32"/>
                    <a:gd name="T43" fmla="*/ 20 h 49"/>
                    <a:gd name="T44" fmla="*/ 7 w 32"/>
                    <a:gd name="T45" fmla="*/ 20 h 49"/>
                    <a:gd name="T46" fmla="*/ 9 w 32"/>
                    <a:gd name="T47" fmla="*/ 20 h 49"/>
                    <a:gd name="T48" fmla="*/ 11 w 32"/>
                    <a:gd name="T49" fmla="*/ 20 h 49"/>
                    <a:gd name="T50" fmla="*/ 13 w 32"/>
                    <a:gd name="T51" fmla="*/ 17 h 49"/>
                    <a:gd name="T52" fmla="*/ 14 w 32"/>
                    <a:gd name="T53" fmla="*/ 16 h 49"/>
                    <a:gd name="T54" fmla="*/ 13 w 32"/>
                    <a:gd name="T55" fmla="*/ 16 h 4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2" h="49">
                      <a:moveTo>
                        <a:pt x="31" y="35"/>
                      </a:moveTo>
                      <a:cubicBezTo>
                        <a:pt x="30" y="34"/>
                        <a:pt x="27" y="39"/>
                        <a:pt x="25" y="36"/>
                      </a:cubicBezTo>
                      <a:cubicBezTo>
                        <a:pt x="24" y="35"/>
                        <a:pt x="21" y="38"/>
                        <a:pt x="21" y="35"/>
                      </a:cubicBezTo>
                      <a:cubicBezTo>
                        <a:pt x="21" y="33"/>
                        <a:pt x="18" y="35"/>
                        <a:pt x="18" y="33"/>
                      </a:cubicBezTo>
                      <a:cubicBezTo>
                        <a:pt x="18" y="31"/>
                        <a:pt x="16" y="33"/>
                        <a:pt x="16" y="30"/>
                      </a:cubicBezTo>
                      <a:cubicBezTo>
                        <a:pt x="16" y="28"/>
                        <a:pt x="14" y="29"/>
                        <a:pt x="14" y="26"/>
                      </a:cubicBezTo>
                      <a:cubicBezTo>
                        <a:pt x="14" y="24"/>
                        <a:pt x="12" y="24"/>
                        <a:pt x="13" y="22"/>
                      </a:cubicBezTo>
                      <a:cubicBezTo>
                        <a:pt x="13" y="20"/>
                        <a:pt x="11" y="18"/>
                        <a:pt x="12" y="16"/>
                      </a:cubicBezTo>
                      <a:cubicBezTo>
                        <a:pt x="13" y="14"/>
                        <a:pt x="12" y="12"/>
                        <a:pt x="13" y="10"/>
                      </a:cubicBezTo>
                      <a:cubicBezTo>
                        <a:pt x="13" y="9"/>
                        <a:pt x="13" y="6"/>
                        <a:pt x="14" y="5"/>
                      </a:cubicBezTo>
                      <a:cubicBezTo>
                        <a:pt x="15" y="4"/>
                        <a:pt x="16" y="2"/>
                        <a:pt x="16" y="0"/>
                      </a:cubicBezTo>
                      <a:cubicBezTo>
                        <a:pt x="16" y="1"/>
                        <a:pt x="15" y="1"/>
                        <a:pt x="15" y="1"/>
                      </a:cubicBezTo>
                      <a:cubicBezTo>
                        <a:pt x="13" y="0"/>
                        <a:pt x="13" y="4"/>
                        <a:pt x="10" y="5"/>
                      </a:cubicBezTo>
                      <a:cubicBezTo>
                        <a:pt x="9" y="5"/>
                        <a:pt x="9" y="8"/>
                        <a:pt x="7" y="9"/>
                      </a:cubicBezTo>
                      <a:cubicBezTo>
                        <a:pt x="5" y="9"/>
                        <a:pt x="6" y="13"/>
                        <a:pt x="4" y="15"/>
                      </a:cubicBezTo>
                      <a:cubicBezTo>
                        <a:pt x="3" y="16"/>
                        <a:pt x="3" y="19"/>
                        <a:pt x="3" y="20"/>
                      </a:cubicBezTo>
                      <a:cubicBezTo>
                        <a:pt x="1" y="22"/>
                        <a:pt x="3" y="25"/>
                        <a:pt x="2" y="26"/>
                      </a:cubicBezTo>
                      <a:cubicBezTo>
                        <a:pt x="0" y="29"/>
                        <a:pt x="3" y="30"/>
                        <a:pt x="2" y="32"/>
                      </a:cubicBezTo>
                      <a:cubicBezTo>
                        <a:pt x="2" y="34"/>
                        <a:pt x="4" y="35"/>
                        <a:pt x="4" y="36"/>
                      </a:cubicBezTo>
                      <a:cubicBezTo>
                        <a:pt x="3" y="39"/>
                        <a:pt x="6" y="39"/>
                        <a:pt x="6" y="40"/>
                      </a:cubicBezTo>
                      <a:cubicBezTo>
                        <a:pt x="6" y="43"/>
                        <a:pt x="8" y="41"/>
                        <a:pt x="8" y="43"/>
                      </a:cubicBezTo>
                      <a:cubicBezTo>
                        <a:pt x="8" y="45"/>
                        <a:pt x="11" y="43"/>
                        <a:pt x="11" y="45"/>
                      </a:cubicBezTo>
                      <a:cubicBezTo>
                        <a:pt x="11" y="48"/>
                        <a:pt x="14" y="45"/>
                        <a:pt x="15" y="46"/>
                      </a:cubicBezTo>
                      <a:cubicBezTo>
                        <a:pt x="16" y="49"/>
                        <a:pt x="19" y="44"/>
                        <a:pt x="21" y="45"/>
                      </a:cubicBezTo>
                      <a:cubicBezTo>
                        <a:pt x="22" y="47"/>
                        <a:pt x="24" y="43"/>
                        <a:pt x="25" y="43"/>
                      </a:cubicBezTo>
                      <a:cubicBezTo>
                        <a:pt x="27" y="44"/>
                        <a:pt x="28" y="39"/>
                        <a:pt x="30" y="39"/>
                      </a:cubicBezTo>
                      <a:cubicBezTo>
                        <a:pt x="31" y="40"/>
                        <a:pt x="31" y="37"/>
                        <a:pt x="32" y="36"/>
                      </a:cubicBezTo>
                      <a:lnTo>
                        <a:pt x="31" y="35"/>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6" name="Freeform 9967">
                  <a:extLst>
                    <a:ext uri="{FF2B5EF4-FFF2-40B4-BE49-F238E27FC236}">
                      <a16:creationId xmlns:a16="http://schemas.microsoft.com/office/drawing/2014/main" id="{2B6BFE58-F0D5-5777-36A5-A689B9433F21}"/>
                    </a:ext>
                  </a:extLst>
                </p:cNvPr>
                <p:cNvSpPr>
                  <a:spLocks/>
                </p:cNvSpPr>
                <p:nvPr/>
              </p:nvSpPr>
              <p:spPr bwMode="auto">
                <a:xfrm>
                  <a:off x="4081" y="2452"/>
                  <a:ext cx="26" cy="26"/>
                </a:xfrm>
                <a:custGeom>
                  <a:avLst/>
                  <a:gdLst>
                    <a:gd name="T0" fmla="*/ 13 w 32"/>
                    <a:gd name="T1" fmla="*/ 8 h 31"/>
                    <a:gd name="T2" fmla="*/ 13 w 32"/>
                    <a:gd name="T3" fmla="*/ 8 h 31"/>
                    <a:gd name="T4" fmla="*/ 11 w 32"/>
                    <a:gd name="T5" fmla="*/ 11 h 31"/>
                    <a:gd name="T6" fmla="*/ 10 w 32"/>
                    <a:gd name="T7" fmla="*/ 11 h 31"/>
                    <a:gd name="T8" fmla="*/ 7 w 32"/>
                    <a:gd name="T9" fmla="*/ 12 h 31"/>
                    <a:gd name="T10" fmla="*/ 6 w 32"/>
                    <a:gd name="T11" fmla="*/ 11 h 31"/>
                    <a:gd name="T12" fmla="*/ 4 w 32"/>
                    <a:gd name="T13" fmla="*/ 11 h 31"/>
                    <a:gd name="T14" fmla="*/ 3 w 32"/>
                    <a:gd name="T15" fmla="*/ 9 h 31"/>
                    <a:gd name="T16" fmla="*/ 2 w 32"/>
                    <a:gd name="T17" fmla="*/ 7 h 31"/>
                    <a:gd name="T18" fmla="*/ 2 w 32"/>
                    <a:gd name="T19" fmla="*/ 5 h 31"/>
                    <a:gd name="T20" fmla="*/ 2 w 32"/>
                    <a:gd name="T21" fmla="*/ 3 h 31"/>
                    <a:gd name="T22" fmla="*/ 2 w 32"/>
                    <a:gd name="T23" fmla="*/ 0 h 31"/>
                    <a:gd name="T24" fmla="*/ 2 w 32"/>
                    <a:gd name="T25" fmla="*/ 2 h 31"/>
                    <a:gd name="T26" fmla="*/ 2 w 32"/>
                    <a:gd name="T27" fmla="*/ 4 h 31"/>
                    <a:gd name="T28" fmla="*/ 2 w 32"/>
                    <a:gd name="T29" fmla="*/ 7 h 31"/>
                    <a:gd name="T30" fmla="*/ 2 w 32"/>
                    <a:gd name="T31" fmla="*/ 9 h 31"/>
                    <a:gd name="T32" fmla="*/ 2 w 32"/>
                    <a:gd name="T33" fmla="*/ 11 h 31"/>
                    <a:gd name="T34" fmla="*/ 4 w 32"/>
                    <a:gd name="T35" fmla="*/ 13 h 31"/>
                    <a:gd name="T36" fmla="*/ 5 w 32"/>
                    <a:gd name="T37" fmla="*/ 13 h 31"/>
                    <a:gd name="T38" fmla="*/ 7 w 32"/>
                    <a:gd name="T39" fmla="*/ 13 h 31"/>
                    <a:gd name="T40" fmla="*/ 9 w 32"/>
                    <a:gd name="T41" fmla="*/ 13 h 31"/>
                    <a:gd name="T42" fmla="*/ 11 w 32"/>
                    <a:gd name="T43" fmla="*/ 13 h 31"/>
                    <a:gd name="T44" fmla="*/ 13 w 32"/>
                    <a:gd name="T45" fmla="*/ 11 h 31"/>
                    <a:gd name="T46" fmla="*/ 14 w 32"/>
                    <a:gd name="T47" fmla="*/ 9 h 31"/>
                    <a:gd name="T48" fmla="*/ 13 w 32"/>
                    <a:gd name="T49" fmla="*/ 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 h="31">
                      <a:moveTo>
                        <a:pt x="31" y="17"/>
                      </a:moveTo>
                      <a:cubicBezTo>
                        <a:pt x="31" y="17"/>
                        <a:pt x="30" y="17"/>
                        <a:pt x="29" y="17"/>
                      </a:cubicBezTo>
                      <a:cubicBezTo>
                        <a:pt x="28" y="19"/>
                        <a:pt x="27" y="22"/>
                        <a:pt x="26" y="21"/>
                      </a:cubicBezTo>
                      <a:cubicBezTo>
                        <a:pt x="25" y="20"/>
                        <a:pt x="23" y="25"/>
                        <a:pt x="22" y="23"/>
                      </a:cubicBezTo>
                      <a:cubicBezTo>
                        <a:pt x="20" y="22"/>
                        <a:pt x="17" y="26"/>
                        <a:pt x="16" y="24"/>
                      </a:cubicBezTo>
                      <a:cubicBezTo>
                        <a:pt x="15" y="22"/>
                        <a:pt x="12" y="26"/>
                        <a:pt x="12" y="23"/>
                      </a:cubicBezTo>
                      <a:cubicBezTo>
                        <a:pt x="12" y="21"/>
                        <a:pt x="9" y="23"/>
                        <a:pt x="9" y="21"/>
                      </a:cubicBezTo>
                      <a:cubicBezTo>
                        <a:pt x="9" y="19"/>
                        <a:pt x="6" y="21"/>
                        <a:pt x="7" y="18"/>
                      </a:cubicBezTo>
                      <a:cubicBezTo>
                        <a:pt x="7" y="16"/>
                        <a:pt x="4" y="17"/>
                        <a:pt x="5" y="14"/>
                      </a:cubicBezTo>
                      <a:cubicBezTo>
                        <a:pt x="5" y="12"/>
                        <a:pt x="3" y="12"/>
                        <a:pt x="3" y="9"/>
                      </a:cubicBezTo>
                      <a:cubicBezTo>
                        <a:pt x="4" y="8"/>
                        <a:pt x="1" y="6"/>
                        <a:pt x="3" y="4"/>
                      </a:cubicBezTo>
                      <a:cubicBezTo>
                        <a:pt x="3" y="3"/>
                        <a:pt x="3" y="2"/>
                        <a:pt x="3" y="0"/>
                      </a:cubicBezTo>
                      <a:cubicBezTo>
                        <a:pt x="3" y="1"/>
                        <a:pt x="3" y="2"/>
                        <a:pt x="3" y="2"/>
                      </a:cubicBezTo>
                      <a:cubicBezTo>
                        <a:pt x="1" y="4"/>
                        <a:pt x="3" y="7"/>
                        <a:pt x="2" y="8"/>
                      </a:cubicBezTo>
                      <a:cubicBezTo>
                        <a:pt x="0" y="11"/>
                        <a:pt x="3" y="12"/>
                        <a:pt x="2" y="14"/>
                      </a:cubicBezTo>
                      <a:cubicBezTo>
                        <a:pt x="2" y="16"/>
                        <a:pt x="4" y="17"/>
                        <a:pt x="4" y="18"/>
                      </a:cubicBezTo>
                      <a:cubicBezTo>
                        <a:pt x="3" y="21"/>
                        <a:pt x="6" y="21"/>
                        <a:pt x="6" y="22"/>
                      </a:cubicBezTo>
                      <a:cubicBezTo>
                        <a:pt x="6" y="25"/>
                        <a:pt x="8" y="23"/>
                        <a:pt x="8" y="25"/>
                      </a:cubicBezTo>
                      <a:cubicBezTo>
                        <a:pt x="8" y="27"/>
                        <a:pt x="11" y="25"/>
                        <a:pt x="11" y="27"/>
                      </a:cubicBezTo>
                      <a:cubicBezTo>
                        <a:pt x="11" y="30"/>
                        <a:pt x="14" y="27"/>
                        <a:pt x="15" y="28"/>
                      </a:cubicBezTo>
                      <a:cubicBezTo>
                        <a:pt x="16" y="31"/>
                        <a:pt x="19" y="26"/>
                        <a:pt x="21" y="27"/>
                      </a:cubicBezTo>
                      <a:cubicBezTo>
                        <a:pt x="22" y="29"/>
                        <a:pt x="24" y="25"/>
                        <a:pt x="25" y="25"/>
                      </a:cubicBezTo>
                      <a:cubicBezTo>
                        <a:pt x="27" y="26"/>
                        <a:pt x="28" y="21"/>
                        <a:pt x="30" y="21"/>
                      </a:cubicBezTo>
                      <a:cubicBezTo>
                        <a:pt x="31" y="22"/>
                        <a:pt x="31" y="19"/>
                        <a:pt x="32" y="18"/>
                      </a:cubicBezTo>
                      <a:lnTo>
                        <a:pt x="31" y="17"/>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7" name="Freeform 9968">
                  <a:extLst>
                    <a:ext uri="{FF2B5EF4-FFF2-40B4-BE49-F238E27FC236}">
                      <a16:creationId xmlns:a16="http://schemas.microsoft.com/office/drawing/2014/main" id="{A021F7D7-0227-D469-5D17-465A9990DB5C}"/>
                    </a:ext>
                  </a:extLst>
                </p:cNvPr>
                <p:cNvSpPr>
                  <a:spLocks/>
                </p:cNvSpPr>
                <p:nvPr/>
              </p:nvSpPr>
              <p:spPr bwMode="auto">
                <a:xfrm>
                  <a:off x="4093" y="2446"/>
                  <a:ext cx="2" cy="2"/>
                </a:xfrm>
                <a:custGeom>
                  <a:avLst/>
                  <a:gdLst>
                    <a:gd name="T0" fmla="*/ 0 w 2"/>
                    <a:gd name="T1" fmla="*/ 0 h 3"/>
                    <a:gd name="T2" fmla="*/ 0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0" y="2"/>
                        <a:pt x="0" y="3"/>
                      </a:cubicBezTo>
                      <a:cubicBezTo>
                        <a:pt x="0" y="3"/>
                        <a:pt x="1" y="3"/>
                        <a:pt x="1"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8" name="Freeform 9969">
                  <a:extLst>
                    <a:ext uri="{FF2B5EF4-FFF2-40B4-BE49-F238E27FC236}">
                      <a16:creationId xmlns:a16="http://schemas.microsoft.com/office/drawing/2014/main" id="{37C60745-76D2-DA3C-0A44-2BB7066E47D0}"/>
                    </a:ext>
                  </a:extLst>
                </p:cNvPr>
                <p:cNvSpPr>
                  <a:spLocks/>
                </p:cNvSpPr>
                <p:nvPr/>
              </p:nvSpPr>
              <p:spPr bwMode="auto">
                <a:xfrm>
                  <a:off x="4095" y="2442"/>
                  <a:ext cx="3" cy="3"/>
                </a:xfrm>
                <a:custGeom>
                  <a:avLst/>
                  <a:gdLst>
                    <a:gd name="T0" fmla="*/ 1 w 3"/>
                    <a:gd name="T1" fmla="*/ 0 h 4"/>
                    <a:gd name="T2" fmla="*/ 3 w 3"/>
                    <a:gd name="T3" fmla="*/ 2 h 4"/>
                    <a:gd name="T4" fmla="*/ 2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1"/>
                        <a:pt x="1" y="4"/>
                        <a:pt x="3" y="4"/>
                      </a:cubicBezTo>
                      <a:cubicBezTo>
                        <a:pt x="2" y="3"/>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89" name="Freeform 9970">
                  <a:extLst>
                    <a:ext uri="{FF2B5EF4-FFF2-40B4-BE49-F238E27FC236}">
                      <a16:creationId xmlns:a16="http://schemas.microsoft.com/office/drawing/2014/main" id="{57D7FB41-E59A-8A0A-6000-078E5A5B57BF}"/>
                    </a:ext>
                  </a:extLst>
                </p:cNvPr>
                <p:cNvSpPr>
                  <a:spLocks/>
                </p:cNvSpPr>
                <p:nvPr/>
              </p:nvSpPr>
              <p:spPr bwMode="auto">
                <a:xfrm>
                  <a:off x="4096" y="2449"/>
                  <a:ext cx="2" cy="4"/>
                </a:xfrm>
                <a:custGeom>
                  <a:avLst/>
                  <a:gdLst>
                    <a:gd name="T0" fmla="*/ 0 w 2"/>
                    <a:gd name="T1" fmla="*/ 1 h 5"/>
                    <a:gd name="T2" fmla="*/ 1 w 2"/>
                    <a:gd name="T3" fmla="*/ 1 h 5"/>
                    <a:gd name="T4" fmla="*/ 1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0"/>
                        <a:pt x="1" y="0"/>
                        <a:pt x="1" y="1"/>
                      </a:cubicBezTo>
                      <a:cubicBezTo>
                        <a:pt x="2" y="2"/>
                        <a:pt x="2" y="4"/>
                        <a:pt x="1" y="5"/>
                      </a:cubicBezTo>
                      <a:cubicBezTo>
                        <a:pt x="1" y="4"/>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0" name="Freeform 9971">
                  <a:extLst>
                    <a:ext uri="{FF2B5EF4-FFF2-40B4-BE49-F238E27FC236}">
                      <a16:creationId xmlns:a16="http://schemas.microsoft.com/office/drawing/2014/main" id="{8EACEA29-01E8-6C41-81F8-791F6D427F81}"/>
                    </a:ext>
                  </a:extLst>
                </p:cNvPr>
                <p:cNvSpPr>
                  <a:spLocks/>
                </p:cNvSpPr>
                <p:nvPr/>
              </p:nvSpPr>
              <p:spPr bwMode="auto">
                <a:xfrm>
                  <a:off x="4102" y="2443"/>
                  <a:ext cx="1" cy="6"/>
                </a:xfrm>
                <a:custGeom>
                  <a:avLst/>
                  <a:gdLst>
                    <a:gd name="T0" fmla="*/ 1 w 1"/>
                    <a:gd name="T1" fmla="*/ 0 h 7"/>
                    <a:gd name="T2" fmla="*/ 0 w 1"/>
                    <a:gd name="T3" fmla="*/ 3 h 7"/>
                    <a:gd name="T4" fmla="*/ 1 w 1"/>
                    <a:gd name="T5" fmla="*/ 3 h 7"/>
                    <a:gd name="T6" fmla="*/ 0 w 1"/>
                    <a:gd name="T7" fmla="*/ 3 h 7"/>
                    <a:gd name="T8" fmla="*/ 1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0" y="1"/>
                        <a:pt x="0" y="2"/>
                        <a:pt x="0" y="3"/>
                      </a:cubicBezTo>
                      <a:cubicBezTo>
                        <a:pt x="0" y="4"/>
                        <a:pt x="0" y="7"/>
                        <a:pt x="1" y="6"/>
                      </a:cubicBezTo>
                      <a:cubicBezTo>
                        <a:pt x="1" y="6"/>
                        <a:pt x="1" y="5"/>
                        <a:pt x="0" y="5"/>
                      </a:cubicBezTo>
                      <a:cubicBezTo>
                        <a:pt x="0" y="4"/>
                        <a:pt x="0"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1" name="Freeform 9972">
                  <a:extLst>
                    <a:ext uri="{FF2B5EF4-FFF2-40B4-BE49-F238E27FC236}">
                      <a16:creationId xmlns:a16="http://schemas.microsoft.com/office/drawing/2014/main" id="{34FD9239-A08E-F967-3503-3111D6FE90C8}"/>
                    </a:ext>
                  </a:extLst>
                </p:cNvPr>
                <p:cNvSpPr>
                  <a:spLocks/>
                </p:cNvSpPr>
                <p:nvPr/>
              </p:nvSpPr>
              <p:spPr bwMode="auto">
                <a:xfrm>
                  <a:off x="4100" y="2438"/>
                  <a:ext cx="1" cy="5"/>
                </a:xfrm>
                <a:custGeom>
                  <a:avLst/>
                  <a:gdLst>
                    <a:gd name="T0" fmla="*/ 0 w 2"/>
                    <a:gd name="T1" fmla="*/ 3 h 5"/>
                    <a:gd name="T2" fmla="*/ 1 w 2"/>
                    <a:gd name="T3" fmla="*/ 5 h 5"/>
                    <a:gd name="T4" fmla="*/ 0 w 2"/>
                    <a:gd name="T5" fmla="*/ 3 h 5"/>
                    <a:gd name="T6" fmla="*/ 0 60000 65536"/>
                    <a:gd name="T7" fmla="*/ 0 60000 65536"/>
                    <a:gd name="T8" fmla="*/ 0 60000 65536"/>
                  </a:gdLst>
                  <a:ahLst/>
                  <a:cxnLst>
                    <a:cxn ang="T6">
                      <a:pos x="T0" y="T1"/>
                    </a:cxn>
                    <a:cxn ang="T7">
                      <a:pos x="T2" y="T3"/>
                    </a:cxn>
                    <a:cxn ang="T8">
                      <a:pos x="T4" y="T5"/>
                    </a:cxn>
                  </a:cxnLst>
                  <a:rect l="0" t="0" r="r" b="b"/>
                  <a:pathLst>
                    <a:path w="2" h="5">
                      <a:moveTo>
                        <a:pt x="0" y="3"/>
                      </a:moveTo>
                      <a:cubicBezTo>
                        <a:pt x="0" y="0"/>
                        <a:pt x="2" y="3"/>
                        <a:pt x="2" y="5"/>
                      </a:cubicBezTo>
                      <a:cubicBezTo>
                        <a:pt x="1"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2" name="Freeform 9973">
                  <a:extLst>
                    <a:ext uri="{FF2B5EF4-FFF2-40B4-BE49-F238E27FC236}">
                      <a16:creationId xmlns:a16="http://schemas.microsoft.com/office/drawing/2014/main" id="{5BCCC951-5637-C4DB-B8CF-60BFEE7629E9}"/>
                    </a:ext>
                  </a:extLst>
                </p:cNvPr>
                <p:cNvSpPr>
                  <a:spLocks/>
                </p:cNvSpPr>
                <p:nvPr/>
              </p:nvSpPr>
              <p:spPr bwMode="auto">
                <a:xfrm>
                  <a:off x="4095" y="2457"/>
                  <a:ext cx="1" cy="6"/>
                </a:xfrm>
                <a:custGeom>
                  <a:avLst/>
                  <a:gdLst>
                    <a:gd name="T0" fmla="*/ 1 w 2"/>
                    <a:gd name="T1" fmla="*/ 0 h 7"/>
                    <a:gd name="T2" fmla="*/ 1 w 2"/>
                    <a:gd name="T3" fmla="*/ 3 h 7"/>
                    <a:gd name="T4" fmla="*/ 1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0"/>
                      </a:moveTo>
                      <a:cubicBezTo>
                        <a:pt x="0" y="0"/>
                        <a:pt x="0" y="7"/>
                        <a:pt x="2" y="4"/>
                      </a:cubicBezTo>
                      <a:cubicBezTo>
                        <a:pt x="2" y="4"/>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3" name="Freeform 9974">
                  <a:extLst>
                    <a:ext uri="{FF2B5EF4-FFF2-40B4-BE49-F238E27FC236}">
                      <a16:creationId xmlns:a16="http://schemas.microsoft.com/office/drawing/2014/main" id="{611AA8CA-964F-F6D2-2450-183B60C04DA4}"/>
                    </a:ext>
                  </a:extLst>
                </p:cNvPr>
                <p:cNvSpPr>
                  <a:spLocks/>
                </p:cNvSpPr>
                <p:nvPr/>
              </p:nvSpPr>
              <p:spPr bwMode="auto">
                <a:xfrm>
                  <a:off x="4100" y="2453"/>
                  <a:ext cx="3" cy="6"/>
                </a:xfrm>
                <a:custGeom>
                  <a:avLst/>
                  <a:gdLst>
                    <a:gd name="T0" fmla="*/ 0 w 3"/>
                    <a:gd name="T1" fmla="*/ 2 h 7"/>
                    <a:gd name="T2" fmla="*/ 1 w 3"/>
                    <a:gd name="T3" fmla="*/ 3 h 7"/>
                    <a:gd name="T4" fmla="*/ 1 w 3"/>
                    <a:gd name="T5" fmla="*/ 3 h 7"/>
                    <a:gd name="T6" fmla="*/ 1 w 3"/>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7">
                      <a:moveTo>
                        <a:pt x="0" y="2"/>
                      </a:moveTo>
                      <a:cubicBezTo>
                        <a:pt x="3" y="0"/>
                        <a:pt x="2" y="5"/>
                        <a:pt x="1" y="7"/>
                      </a:cubicBezTo>
                      <a:cubicBezTo>
                        <a:pt x="1" y="6"/>
                        <a:pt x="1" y="5"/>
                        <a:pt x="1" y="4"/>
                      </a:cubicBezTo>
                      <a:cubicBezTo>
                        <a:pt x="2" y="3"/>
                        <a:pt x="1" y="3"/>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4" name="Freeform 9975">
                  <a:extLst>
                    <a:ext uri="{FF2B5EF4-FFF2-40B4-BE49-F238E27FC236}">
                      <a16:creationId xmlns:a16="http://schemas.microsoft.com/office/drawing/2014/main" id="{7F0D02FA-7B27-A8B3-B9D7-5C9E9BEC77C2}"/>
                    </a:ext>
                  </a:extLst>
                </p:cNvPr>
                <p:cNvSpPr>
                  <a:spLocks/>
                </p:cNvSpPr>
                <p:nvPr/>
              </p:nvSpPr>
              <p:spPr bwMode="auto">
                <a:xfrm>
                  <a:off x="4105" y="2448"/>
                  <a:ext cx="3" cy="5"/>
                </a:xfrm>
                <a:custGeom>
                  <a:avLst/>
                  <a:gdLst>
                    <a:gd name="T0" fmla="*/ 2 w 3"/>
                    <a:gd name="T1" fmla="*/ 0 h 6"/>
                    <a:gd name="T2" fmla="*/ 3 w 3"/>
                    <a:gd name="T3" fmla="*/ 3 h 6"/>
                    <a:gd name="T4" fmla="*/ 2 w 3"/>
                    <a:gd name="T5" fmla="*/ 1 h 6"/>
                    <a:gd name="T6" fmla="*/ 0 60000 65536"/>
                    <a:gd name="T7" fmla="*/ 0 60000 65536"/>
                    <a:gd name="T8" fmla="*/ 0 60000 65536"/>
                  </a:gdLst>
                  <a:ahLst/>
                  <a:cxnLst>
                    <a:cxn ang="T6">
                      <a:pos x="T0" y="T1"/>
                    </a:cxn>
                    <a:cxn ang="T7">
                      <a:pos x="T2" y="T3"/>
                    </a:cxn>
                    <a:cxn ang="T8">
                      <a:pos x="T4" y="T5"/>
                    </a:cxn>
                  </a:cxnLst>
                  <a:rect l="0" t="0" r="r" b="b"/>
                  <a:pathLst>
                    <a:path w="3" h="6">
                      <a:moveTo>
                        <a:pt x="2" y="0"/>
                      </a:moveTo>
                      <a:cubicBezTo>
                        <a:pt x="0" y="2"/>
                        <a:pt x="2" y="6"/>
                        <a:pt x="3" y="6"/>
                      </a:cubicBezTo>
                      <a:cubicBezTo>
                        <a:pt x="3" y="5"/>
                        <a:pt x="3" y="3"/>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5" name="Freeform 9976">
                  <a:extLst>
                    <a:ext uri="{FF2B5EF4-FFF2-40B4-BE49-F238E27FC236}">
                      <a16:creationId xmlns:a16="http://schemas.microsoft.com/office/drawing/2014/main" id="{0482500A-5C79-D0B2-A3EE-E88C92FC682B}"/>
                    </a:ext>
                  </a:extLst>
                </p:cNvPr>
                <p:cNvSpPr>
                  <a:spLocks/>
                </p:cNvSpPr>
                <p:nvPr/>
              </p:nvSpPr>
              <p:spPr bwMode="auto">
                <a:xfrm>
                  <a:off x="4105" y="2443"/>
                  <a:ext cx="2" cy="3"/>
                </a:xfrm>
                <a:custGeom>
                  <a:avLst/>
                  <a:gdLst>
                    <a:gd name="T0" fmla="*/ 0 w 2"/>
                    <a:gd name="T1" fmla="*/ 1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2" y="0"/>
                        <a:pt x="2" y="3"/>
                        <a:pt x="2" y="4"/>
                      </a:cubicBezTo>
                      <a:cubicBezTo>
                        <a:pt x="1"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6" name="Freeform 9977">
                  <a:extLst>
                    <a:ext uri="{FF2B5EF4-FFF2-40B4-BE49-F238E27FC236}">
                      <a16:creationId xmlns:a16="http://schemas.microsoft.com/office/drawing/2014/main" id="{B4C80133-901E-809C-7300-DCB3BE4E4460}"/>
                    </a:ext>
                  </a:extLst>
                </p:cNvPr>
                <p:cNvSpPr>
                  <a:spLocks/>
                </p:cNvSpPr>
                <p:nvPr/>
              </p:nvSpPr>
              <p:spPr bwMode="auto">
                <a:xfrm>
                  <a:off x="4100" y="2461"/>
                  <a:ext cx="3" cy="4"/>
                </a:xfrm>
                <a:custGeom>
                  <a:avLst/>
                  <a:gdLst>
                    <a:gd name="T0" fmla="*/ 1 w 4"/>
                    <a:gd name="T1" fmla="*/ 0 h 5"/>
                    <a:gd name="T2" fmla="*/ 2 w 4"/>
                    <a:gd name="T3" fmla="*/ 2 h 5"/>
                    <a:gd name="T4" fmla="*/ 1 w 4"/>
                    <a:gd name="T5" fmla="*/ 1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2"/>
                        <a:pt x="3" y="5"/>
                        <a:pt x="4" y="2"/>
                      </a:cubicBezTo>
                      <a:cubicBezTo>
                        <a:pt x="2" y="2"/>
                        <a:pt x="1" y="3"/>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7" name="Freeform 9978">
                  <a:extLst>
                    <a:ext uri="{FF2B5EF4-FFF2-40B4-BE49-F238E27FC236}">
                      <a16:creationId xmlns:a16="http://schemas.microsoft.com/office/drawing/2014/main" id="{19ECA09E-0CCA-53F8-06F6-A81A47A31A09}"/>
                    </a:ext>
                  </a:extLst>
                </p:cNvPr>
                <p:cNvSpPr>
                  <a:spLocks/>
                </p:cNvSpPr>
                <p:nvPr/>
              </p:nvSpPr>
              <p:spPr bwMode="auto">
                <a:xfrm>
                  <a:off x="4105" y="2457"/>
                  <a:ext cx="2" cy="5"/>
                </a:xfrm>
                <a:custGeom>
                  <a:avLst/>
                  <a:gdLst>
                    <a:gd name="T0" fmla="*/ 0 w 2"/>
                    <a:gd name="T1" fmla="*/ 1 h 6"/>
                    <a:gd name="T2" fmla="*/ 0 w 2"/>
                    <a:gd name="T3" fmla="*/ 3 h 6"/>
                    <a:gd name="T4" fmla="*/ 1 w 2"/>
                    <a:gd name="T5" fmla="*/ 3 h 6"/>
                    <a:gd name="T6" fmla="*/ 1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1"/>
                      </a:moveTo>
                      <a:cubicBezTo>
                        <a:pt x="1" y="0"/>
                        <a:pt x="2" y="5"/>
                        <a:pt x="0" y="6"/>
                      </a:cubicBezTo>
                      <a:cubicBezTo>
                        <a:pt x="0" y="6"/>
                        <a:pt x="1" y="5"/>
                        <a:pt x="1" y="5"/>
                      </a:cubicBezTo>
                      <a:cubicBezTo>
                        <a:pt x="2" y="3"/>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8" name="Freeform 9979">
                  <a:extLst>
                    <a:ext uri="{FF2B5EF4-FFF2-40B4-BE49-F238E27FC236}">
                      <a16:creationId xmlns:a16="http://schemas.microsoft.com/office/drawing/2014/main" id="{54937637-9222-913E-92BD-153D7C090E9C}"/>
                    </a:ext>
                  </a:extLst>
                </p:cNvPr>
                <p:cNvSpPr>
                  <a:spLocks/>
                </p:cNvSpPr>
                <p:nvPr/>
              </p:nvSpPr>
              <p:spPr bwMode="auto">
                <a:xfrm>
                  <a:off x="4108" y="2455"/>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2" y="1"/>
                        <a:pt x="2" y="4"/>
                        <a:pt x="1" y="5"/>
                      </a:cubicBezTo>
                      <a:cubicBezTo>
                        <a:pt x="0" y="4"/>
                        <a:pt x="3"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099" name="Freeform 9980">
                  <a:extLst>
                    <a:ext uri="{FF2B5EF4-FFF2-40B4-BE49-F238E27FC236}">
                      <a16:creationId xmlns:a16="http://schemas.microsoft.com/office/drawing/2014/main" id="{384D10A8-E2BC-CBE5-AF51-4953182367B1}"/>
                    </a:ext>
                  </a:extLst>
                </p:cNvPr>
                <p:cNvSpPr>
                  <a:spLocks/>
                </p:cNvSpPr>
                <p:nvPr/>
              </p:nvSpPr>
              <p:spPr bwMode="auto">
                <a:xfrm>
                  <a:off x="3943" y="2378"/>
                  <a:ext cx="23" cy="41"/>
                </a:xfrm>
                <a:custGeom>
                  <a:avLst/>
                  <a:gdLst>
                    <a:gd name="T0" fmla="*/ 8 w 27"/>
                    <a:gd name="T1" fmla="*/ 1 h 50"/>
                    <a:gd name="T2" fmla="*/ 9 w 27"/>
                    <a:gd name="T3" fmla="*/ 2 h 50"/>
                    <a:gd name="T4" fmla="*/ 11 w 27"/>
                    <a:gd name="T5" fmla="*/ 4 h 50"/>
                    <a:gd name="T6" fmla="*/ 12 w 27"/>
                    <a:gd name="T7" fmla="*/ 7 h 50"/>
                    <a:gd name="T8" fmla="*/ 14 w 27"/>
                    <a:gd name="T9" fmla="*/ 11 h 50"/>
                    <a:gd name="T10" fmla="*/ 14 w 27"/>
                    <a:gd name="T11" fmla="*/ 14 h 50"/>
                    <a:gd name="T12" fmla="*/ 13 w 27"/>
                    <a:gd name="T13" fmla="*/ 16 h 50"/>
                    <a:gd name="T14" fmla="*/ 12 w 27"/>
                    <a:gd name="T15" fmla="*/ 17 h 50"/>
                    <a:gd name="T16" fmla="*/ 12 w 27"/>
                    <a:gd name="T17" fmla="*/ 19 h 50"/>
                    <a:gd name="T18" fmla="*/ 12 w 27"/>
                    <a:gd name="T19" fmla="*/ 21 h 50"/>
                    <a:gd name="T20" fmla="*/ 11 w 27"/>
                    <a:gd name="T21" fmla="*/ 21 h 50"/>
                    <a:gd name="T22" fmla="*/ 10 w 27"/>
                    <a:gd name="T23" fmla="*/ 21 h 50"/>
                    <a:gd name="T24" fmla="*/ 9 w 27"/>
                    <a:gd name="T25" fmla="*/ 21 h 50"/>
                    <a:gd name="T26" fmla="*/ 9 w 27"/>
                    <a:gd name="T27" fmla="*/ 21 h 50"/>
                    <a:gd name="T28" fmla="*/ 8 w 27"/>
                    <a:gd name="T29" fmla="*/ 22 h 50"/>
                    <a:gd name="T30" fmla="*/ 7 w 27"/>
                    <a:gd name="T31" fmla="*/ 21 h 50"/>
                    <a:gd name="T32" fmla="*/ 7 w 27"/>
                    <a:gd name="T33" fmla="*/ 21 h 50"/>
                    <a:gd name="T34" fmla="*/ 6 w 27"/>
                    <a:gd name="T35" fmla="*/ 21 h 50"/>
                    <a:gd name="T36" fmla="*/ 4 w 27"/>
                    <a:gd name="T37" fmla="*/ 21 h 50"/>
                    <a:gd name="T38" fmla="*/ 3 w 27"/>
                    <a:gd name="T39" fmla="*/ 19 h 50"/>
                    <a:gd name="T40" fmla="*/ 3 w 27"/>
                    <a:gd name="T41" fmla="*/ 17 h 50"/>
                    <a:gd name="T42" fmla="*/ 2 w 27"/>
                    <a:gd name="T43" fmla="*/ 14 h 50"/>
                    <a:gd name="T44" fmla="*/ 1 w 27"/>
                    <a:gd name="T45" fmla="*/ 11 h 50"/>
                    <a:gd name="T46" fmla="*/ 0 w 27"/>
                    <a:gd name="T47" fmla="*/ 9 h 50"/>
                    <a:gd name="T48" fmla="*/ 1 w 27"/>
                    <a:gd name="T49" fmla="*/ 6 h 50"/>
                    <a:gd name="T50" fmla="*/ 2 w 27"/>
                    <a:gd name="T51" fmla="*/ 4 h 50"/>
                    <a:gd name="T52" fmla="*/ 3 w 27"/>
                    <a:gd name="T53" fmla="*/ 2 h 50"/>
                    <a:gd name="T54" fmla="*/ 3 w 27"/>
                    <a:gd name="T55" fmla="*/ 2 h 50"/>
                    <a:gd name="T56" fmla="*/ 3 w 27"/>
                    <a:gd name="T57" fmla="*/ 2 h 50"/>
                    <a:gd name="T58" fmla="*/ 5 w 27"/>
                    <a:gd name="T59" fmla="*/ 1 h 50"/>
                    <a:gd name="T60" fmla="*/ 6 w 27"/>
                    <a:gd name="T61" fmla="*/ 1 h 50"/>
                    <a:gd name="T62" fmla="*/ 7 w 27"/>
                    <a:gd name="T63" fmla="*/ 1 h 50"/>
                    <a:gd name="T64" fmla="*/ 8 w 27"/>
                    <a:gd name="T65" fmla="*/ 1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50">
                      <a:moveTo>
                        <a:pt x="14" y="1"/>
                      </a:moveTo>
                      <a:cubicBezTo>
                        <a:pt x="15" y="4"/>
                        <a:pt x="17" y="1"/>
                        <a:pt x="18" y="4"/>
                      </a:cubicBezTo>
                      <a:cubicBezTo>
                        <a:pt x="18" y="7"/>
                        <a:pt x="21" y="6"/>
                        <a:pt x="21" y="8"/>
                      </a:cubicBezTo>
                      <a:cubicBezTo>
                        <a:pt x="21" y="12"/>
                        <a:pt x="24" y="12"/>
                        <a:pt x="24" y="15"/>
                      </a:cubicBezTo>
                      <a:cubicBezTo>
                        <a:pt x="24" y="17"/>
                        <a:pt x="26" y="21"/>
                        <a:pt x="26" y="24"/>
                      </a:cubicBezTo>
                      <a:cubicBezTo>
                        <a:pt x="25" y="25"/>
                        <a:pt x="27" y="28"/>
                        <a:pt x="26" y="30"/>
                      </a:cubicBezTo>
                      <a:cubicBezTo>
                        <a:pt x="25" y="30"/>
                        <a:pt x="26" y="34"/>
                        <a:pt x="25" y="35"/>
                      </a:cubicBezTo>
                      <a:cubicBezTo>
                        <a:pt x="25" y="35"/>
                        <a:pt x="26" y="39"/>
                        <a:pt x="24" y="39"/>
                      </a:cubicBezTo>
                      <a:cubicBezTo>
                        <a:pt x="24" y="39"/>
                        <a:pt x="24" y="40"/>
                        <a:pt x="23" y="41"/>
                      </a:cubicBezTo>
                      <a:cubicBezTo>
                        <a:pt x="23" y="43"/>
                        <a:pt x="23" y="44"/>
                        <a:pt x="22" y="44"/>
                      </a:cubicBezTo>
                      <a:cubicBezTo>
                        <a:pt x="22" y="44"/>
                        <a:pt x="21" y="44"/>
                        <a:pt x="21" y="45"/>
                      </a:cubicBezTo>
                      <a:cubicBezTo>
                        <a:pt x="21" y="46"/>
                        <a:pt x="21" y="47"/>
                        <a:pt x="20" y="47"/>
                      </a:cubicBezTo>
                      <a:cubicBezTo>
                        <a:pt x="19" y="46"/>
                        <a:pt x="19" y="47"/>
                        <a:pt x="18" y="48"/>
                      </a:cubicBezTo>
                      <a:cubicBezTo>
                        <a:pt x="17" y="49"/>
                        <a:pt x="17" y="50"/>
                        <a:pt x="16" y="48"/>
                      </a:cubicBezTo>
                      <a:cubicBezTo>
                        <a:pt x="15" y="48"/>
                        <a:pt x="15" y="48"/>
                        <a:pt x="14" y="49"/>
                      </a:cubicBezTo>
                      <a:cubicBezTo>
                        <a:pt x="14" y="49"/>
                        <a:pt x="13" y="50"/>
                        <a:pt x="13" y="48"/>
                      </a:cubicBezTo>
                      <a:cubicBezTo>
                        <a:pt x="13" y="47"/>
                        <a:pt x="12" y="47"/>
                        <a:pt x="12" y="47"/>
                      </a:cubicBezTo>
                      <a:cubicBezTo>
                        <a:pt x="11" y="48"/>
                        <a:pt x="11" y="48"/>
                        <a:pt x="10" y="47"/>
                      </a:cubicBezTo>
                      <a:cubicBezTo>
                        <a:pt x="10" y="45"/>
                        <a:pt x="8" y="47"/>
                        <a:pt x="8" y="45"/>
                      </a:cubicBezTo>
                      <a:cubicBezTo>
                        <a:pt x="8" y="43"/>
                        <a:pt x="6" y="44"/>
                        <a:pt x="5" y="41"/>
                      </a:cubicBezTo>
                      <a:cubicBezTo>
                        <a:pt x="5" y="39"/>
                        <a:pt x="3" y="39"/>
                        <a:pt x="3" y="37"/>
                      </a:cubicBezTo>
                      <a:cubicBezTo>
                        <a:pt x="3" y="35"/>
                        <a:pt x="1" y="34"/>
                        <a:pt x="2" y="32"/>
                      </a:cubicBezTo>
                      <a:cubicBezTo>
                        <a:pt x="2" y="30"/>
                        <a:pt x="0" y="28"/>
                        <a:pt x="1" y="25"/>
                      </a:cubicBezTo>
                      <a:cubicBezTo>
                        <a:pt x="1" y="24"/>
                        <a:pt x="0" y="22"/>
                        <a:pt x="0" y="21"/>
                      </a:cubicBezTo>
                      <a:cubicBezTo>
                        <a:pt x="1" y="18"/>
                        <a:pt x="0" y="14"/>
                        <a:pt x="1" y="13"/>
                      </a:cubicBezTo>
                      <a:cubicBezTo>
                        <a:pt x="2" y="13"/>
                        <a:pt x="1" y="9"/>
                        <a:pt x="2" y="9"/>
                      </a:cubicBezTo>
                      <a:cubicBezTo>
                        <a:pt x="4" y="8"/>
                        <a:pt x="3" y="4"/>
                        <a:pt x="4" y="4"/>
                      </a:cubicBezTo>
                      <a:cubicBezTo>
                        <a:pt x="5" y="4"/>
                        <a:pt x="5" y="4"/>
                        <a:pt x="6" y="3"/>
                      </a:cubicBezTo>
                      <a:cubicBezTo>
                        <a:pt x="6" y="2"/>
                        <a:pt x="6" y="2"/>
                        <a:pt x="7" y="2"/>
                      </a:cubicBezTo>
                      <a:cubicBezTo>
                        <a:pt x="8" y="2"/>
                        <a:pt x="8" y="2"/>
                        <a:pt x="9" y="1"/>
                      </a:cubicBezTo>
                      <a:cubicBezTo>
                        <a:pt x="9" y="1"/>
                        <a:pt x="10" y="0"/>
                        <a:pt x="10" y="1"/>
                      </a:cubicBezTo>
                      <a:cubicBezTo>
                        <a:pt x="11" y="2"/>
                        <a:pt x="12" y="1"/>
                        <a:pt x="12" y="1"/>
                      </a:cubicBezTo>
                      <a:cubicBezTo>
                        <a:pt x="13" y="1"/>
                        <a:pt x="13" y="0"/>
                        <a:pt x="14"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0" name="Freeform 9981">
                  <a:extLst>
                    <a:ext uri="{FF2B5EF4-FFF2-40B4-BE49-F238E27FC236}">
                      <a16:creationId xmlns:a16="http://schemas.microsoft.com/office/drawing/2014/main" id="{EFA819DB-3513-1474-7DA3-591A7DC86224}"/>
                    </a:ext>
                  </a:extLst>
                </p:cNvPr>
                <p:cNvSpPr>
                  <a:spLocks/>
                </p:cNvSpPr>
                <p:nvPr/>
              </p:nvSpPr>
              <p:spPr bwMode="auto">
                <a:xfrm>
                  <a:off x="3943" y="2382"/>
                  <a:ext cx="21" cy="38"/>
                </a:xfrm>
                <a:custGeom>
                  <a:avLst/>
                  <a:gdLst>
                    <a:gd name="T0" fmla="*/ 12 w 25"/>
                    <a:gd name="T1" fmla="*/ 13 h 47"/>
                    <a:gd name="T2" fmla="*/ 10 w 25"/>
                    <a:gd name="T3" fmla="*/ 15 h 47"/>
                    <a:gd name="T4" fmla="*/ 8 w 25"/>
                    <a:gd name="T5" fmla="*/ 14 h 47"/>
                    <a:gd name="T6" fmla="*/ 8 w 25"/>
                    <a:gd name="T7" fmla="*/ 13 h 47"/>
                    <a:gd name="T8" fmla="*/ 7 w 25"/>
                    <a:gd name="T9" fmla="*/ 12 h 47"/>
                    <a:gd name="T10" fmla="*/ 5 w 25"/>
                    <a:gd name="T11" fmla="*/ 11 h 47"/>
                    <a:gd name="T12" fmla="*/ 4 w 25"/>
                    <a:gd name="T13" fmla="*/ 9 h 47"/>
                    <a:gd name="T14" fmla="*/ 3 w 25"/>
                    <a:gd name="T15" fmla="*/ 7 h 47"/>
                    <a:gd name="T16" fmla="*/ 3 w 25"/>
                    <a:gd name="T17" fmla="*/ 4 h 47"/>
                    <a:gd name="T18" fmla="*/ 3 w 25"/>
                    <a:gd name="T19" fmla="*/ 2 h 47"/>
                    <a:gd name="T20" fmla="*/ 3 w 25"/>
                    <a:gd name="T21" fmla="*/ 0 h 47"/>
                    <a:gd name="T22" fmla="*/ 3 w 25"/>
                    <a:gd name="T23" fmla="*/ 0 h 47"/>
                    <a:gd name="T24" fmla="*/ 2 w 25"/>
                    <a:gd name="T25" fmla="*/ 2 h 47"/>
                    <a:gd name="T26" fmla="*/ 1 w 25"/>
                    <a:gd name="T27" fmla="*/ 4 h 47"/>
                    <a:gd name="T28" fmla="*/ 0 w 25"/>
                    <a:gd name="T29" fmla="*/ 7 h 47"/>
                    <a:gd name="T30" fmla="*/ 1 w 25"/>
                    <a:gd name="T31" fmla="*/ 9 h 47"/>
                    <a:gd name="T32" fmla="*/ 2 w 25"/>
                    <a:gd name="T33" fmla="*/ 12 h 47"/>
                    <a:gd name="T34" fmla="*/ 3 w 25"/>
                    <a:gd name="T35" fmla="*/ 15 h 47"/>
                    <a:gd name="T36" fmla="*/ 3 w 25"/>
                    <a:gd name="T37" fmla="*/ 15 h 47"/>
                    <a:gd name="T38" fmla="*/ 4 w 25"/>
                    <a:gd name="T39" fmla="*/ 18 h 47"/>
                    <a:gd name="T40" fmla="*/ 5 w 25"/>
                    <a:gd name="T41" fmla="*/ 19 h 47"/>
                    <a:gd name="T42" fmla="*/ 7 w 25"/>
                    <a:gd name="T43" fmla="*/ 19 h 47"/>
                    <a:gd name="T44" fmla="*/ 8 w 25"/>
                    <a:gd name="T45" fmla="*/ 19 h 47"/>
                    <a:gd name="T46" fmla="*/ 10 w 25"/>
                    <a:gd name="T47" fmla="*/ 19 h 47"/>
                    <a:gd name="T48" fmla="*/ 11 w 25"/>
                    <a:gd name="T49" fmla="*/ 17 h 47"/>
                    <a:gd name="T50" fmla="*/ 12 w 25"/>
                    <a:gd name="T51" fmla="*/ 15 h 47"/>
                    <a:gd name="T52" fmla="*/ 13 w 25"/>
                    <a:gd name="T53" fmla="*/ 13 h 47"/>
                    <a:gd name="T54" fmla="*/ 12 w 25"/>
                    <a:gd name="T55" fmla="*/ 13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 h="47">
                      <a:moveTo>
                        <a:pt x="24" y="31"/>
                      </a:moveTo>
                      <a:cubicBezTo>
                        <a:pt x="23" y="30"/>
                        <a:pt x="22" y="35"/>
                        <a:pt x="20" y="33"/>
                      </a:cubicBezTo>
                      <a:cubicBezTo>
                        <a:pt x="19" y="32"/>
                        <a:pt x="18" y="35"/>
                        <a:pt x="17" y="32"/>
                      </a:cubicBezTo>
                      <a:cubicBezTo>
                        <a:pt x="17" y="31"/>
                        <a:pt x="15" y="33"/>
                        <a:pt x="15" y="31"/>
                      </a:cubicBezTo>
                      <a:cubicBezTo>
                        <a:pt x="15" y="29"/>
                        <a:pt x="13" y="31"/>
                        <a:pt x="13" y="29"/>
                      </a:cubicBezTo>
                      <a:cubicBezTo>
                        <a:pt x="12" y="27"/>
                        <a:pt x="11" y="28"/>
                        <a:pt x="10" y="25"/>
                      </a:cubicBezTo>
                      <a:cubicBezTo>
                        <a:pt x="10" y="24"/>
                        <a:pt x="8" y="24"/>
                        <a:pt x="8" y="21"/>
                      </a:cubicBezTo>
                      <a:cubicBezTo>
                        <a:pt x="8" y="19"/>
                        <a:pt x="6" y="18"/>
                        <a:pt x="6" y="16"/>
                      </a:cubicBezTo>
                      <a:cubicBezTo>
                        <a:pt x="7" y="14"/>
                        <a:pt x="5" y="12"/>
                        <a:pt x="5" y="10"/>
                      </a:cubicBezTo>
                      <a:cubicBezTo>
                        <a:pt x="5" y="8"/>
                        <a:pt x="4" y="6"/>
                        <a:pt x="5" y="5"/>
                      </a:cubicBezTo>
                      <a:cubicBezTo>
                        <a:pt x="6" y="3"/>
                        <a:pt x="5" y="1"/>
                        <a:pt x="5" y="0"/>
                      </a:cubicBezTo>
                      <a:cubicBezTo>
                        <a:pt x="4" y="0"/>
                        <a:pt x="4" y="0"/>
                        <a:pt x="4" y="0"/>
                      </a:cubicBezTo>
                      <a:cubicBezTo>
                        <a:pt x="3" y="0"/>
                        <a:pt x="4" y="4"/>
                        <a:pt x="2" y="5"/>
                      </a:cubicBezTo>
                      <a:cubicBezTo>
                        <a:pt x="1" y="5"/>
                        <a:pt x="2" y="9"/>
                        <a:pt x="1" y="9"/>
                      </a:cubicBezTo>
                      <a:cubicBezTo>
                        <a:pt x="0" y="10"/>
                        <a:pt x="1" y="14"/>
                        <a:pt x="0" y="17"/>
                      </a:cubicBezTo>
                      <a:cubicBezTo>
                        <a:pt x="0" y="18"/>
                        <a:pt x="1" y="20"/>
                        <a:pt x="1" y="21"/>
                      </a:cubicBezTo>
                      <a:cubicBezTo>
                        <a:pt x="0" y="24"/>
                        <a:pt x="2" y="26"/>
                        <a:pt x="2" y="28"/>
                      </a:cubicBezTo>
                      <a:cubicBezTo>
                        <a:pt x="1" y="30"/>
                        <a:pt x="3" y="31"/>
                        <a:pt x="3" y="33"/>
                      </a:cubicBezTo>
                      <a:cubicBezTo>
                        <a:pt x="3" y="35"/>
                        <a:pt x="5" y="35"/>
                        <a:pt x="5" y="37"/>
                      </a:cubicBezTo>
                      <a:cubicBezTo>
                        <a:pt x="6" y="40"/>
                        <a:pt x="8" y="39"/>
                        <a:pt x="8" y="41"/>
                      </a:cubicBezTo>
                      <a:cubicBezTo>
                        <a:pt x="8" y="43"/>
                        <a:pt x="10" y="41"/>
                        <a:pt x="10" y="43"/>
                      </a:cubicBezTo>
                      <a:cubicBezTo>
                        <a:pt x="11" y="45"/>
                        <a:pt x="12" y="42"/>
                        <a:pt x="13" y="44"/>
                      </a:cubicBezTo>
                      <a:cubicBezTo>
                        <a:pt x="13" y="47"/>
                        <a:pt x="15" y="43"/>
                        <a:pt x="16" y="44"/>
                      </a:cubicBezTo>
                      <a:cubicBezTo>
                        <a:pt x="17" y="47"/>
                        <a:pt x="18" y="42"/>
                        <a:pt x="20" y="43"/>
                      </a:cubicBezTo>
                      <a:cubicBezTo>
                        <a:pt x="21" y="44"/>
                        <a:pt x="21" y="39"/>
                        <a:pt x="22" y="40"/>
                      </a:cubicBezTo>
                      <a:cubicBezTo>
                        <a:pt x="24" y="40"/>
                        <a:pt x="23" y="35"/>
                        <a:pt x="24" y="35"/>
                      </a:cubicBezTo>
                      <a:cubicBezTo>
                        <a:pt x="25" y="35"/>
                        <a:pt x="25" y="32"/>
                        <a:pt x="25" y="31"/>
                      </a:cubicBezTo>
                      <a:lnTo>
                        <a:pt x="24" y="31"/>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1" name="Freeform 9982">
                  <a:extLst>
                    <a:ext uri="{FF2B5EF4-FFF2-40B4-BE49-F238E27FC236}">
                      <a16:creationId xmlns:a16="http://schemas.microsoft.com/office/drawing/2014/main" id="{55F7B7C3-7CC9-7FA2-4496-08F6AC4C1454}"/>
                    </a:ext>
                  </a:extLst>
                </p:cNvPr>
                <p:cNvSpPr>
                  <a:spLocks/>
                </p:cNvSpPr>
                <p:nvPr/>
              </p:nvSpPr>
              <p:spPr bwMode="auto">
                <a:xfrm>
                  <a:off x="3943" y="2398"/>
                  <a:ext cx="21" cy="22"/>
                </a:xfrm>
                <a:custGeom>
                  <a:avLst/>
                  <a:gdLst>
                    <a:gd name="T0" fmla="*/ 12 w 25"/>
                    <a:gd name="T1" fmla="*/ 5 h 27"/>
                    <a:gd name="T2" fmla="*/ 11 w 25"/>
                    <a:gd name="T3" fmla="*/ 5 h 27"/>
                    <a:gd name="T4" fmla="*/ 11 w 25"/>
                    <a:gd name="T5" fmla="*/ 7 h 27"/>
                    <a:gd name="T6" fmla="*/ 9 w 25"/>
                    <a:gd name="T7" fmla="*/ 8 h 27"/>
                    <a:gd name="T8" fmla="*/ 8 w 25"/>
                    <a:gd name="T9" fmla="*/ 9 h 27"/>
                    <a:gd name="T10" fmla="*/ 6 w 25"/>
                    <a:gd name="T11" fmla="*/ 9 h 27"/>
                    <a:gd name="T12" fmla="*/ 5 w 25"/>
                    <a:gd name="T13" fmla="*/ 8 h 27"/>
                    <a:gd name="T14" fmla="*/ 4 w 25"/>
                    <a:gd name="T15" fmla="*/ 7 h 27"/>
                    <a:gd name="T16" fmla="*/ 3 w 25"/>
                    <a:gd name="T17" fmla="*/ 6 h 27"/>
                    <a:gd name="T18" fmla="*/ 3 w 25"/>
                    <a:gd name="T19" fmla="*/ 4 h 27"/>
                    <a:gd name="T20" fmla="*/ 1 w 25"/>
                    <a:gd name="T21" fmla="*/ 2 h 27"/>
                    <a:gd name="T22" fmla="*/ 0 w 25"/>
                    <a:gd name="T23" fmla="*/ 0 h 27"/>
                    <a:gd name="T24" fmla="*/ 1 w 25"/>
                    <a:gd name="T25" fmla="*/ 1 h 27"/>
                    <a:gd name="T26" fmla="*/ 2 w 25"/>
                    <a:gd name="T27" fmla="*/ 4 h 27"/>
                    <a:gd name="T28" fmla="*/ 3 w 25"/>
                    <a:gd name="T29" fmla="*/ 6 h 27"/>
                    <a:gd name="T30" fmla="*/ 3 w 25"/>
                    <a:gd name="T31" fmla="*/ 7 h 27"/>
                    <a:gd name="T32" fmla="*/ 4 w 25"/>
                    <a:gd name="T33" fmla="*/ 9 h 27"/>
                    <a:gd name="T34" fmla="*/ 5 w 25"/>
                    <a:gd name="T35" fmla="*/ 10 h 27"/>
                    <a:gd name="T36" fmla="*/ 7 w 25"/>
                    <a:gd name="T37" fmla="*/ 11 h 27"/>
                    <a:gd name="T38" fmla="*/ 8 w 25"/>
                    <a:gd name="T39" fmla="*/ 11 h 27"/>
                    <a:gd name="T40" fmla="*/ 10 w 25"/>
                    <a:gd name="T41" fmla="*/ 10 h 27"/>
                    <a:gd name="T42" fmla="*/ 11 w 25"/>
                    <a:gd name="T43" fmla="*/ 9 h 27"/>
                    <a:gd name="T44" fmla="*/ 12 w 25"/>
                    <a:gd name="T45" fmla="*/ 7 h 27"/>
                    <a:gd name="T46" fmla="*/ 13 w 25"/>
                    <a:gd name="T47" fmla="*/ 5 h 27"/>
                    <a:gd name="T48" fmla="*/ 12 w 25"/>
                    <a:gd name="T49" fmla="*/ 5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 h="27">
                      <a:moveTo>
                        <a:pt x="24" y="11"/>
                      </a:moveTo>
                      <a:cubicBezTo>
                        <a:pt x="24" y="11"/>
                        <a:pt x="24" y="11"/>
                        <a:pt x="23" y="11"/>
                      </a:cubicBezTo>
                      <a:cubicBezTo>
                        <a:pt x="23" y="13"/>
                        <a:pt x="23" y="16"/>
                        <a:pt x="22" y="15"/>
                      </a:cubicBezTo>
                      <a:cubicBezTo>
                        <a:pt x="21" y="15"/>
                        <a:pt x="21" y="20"/>
                        <a:pt x="19" y="18"/>
                      </a:cubicBezTo>
                      <a:cubicBezTo>
                        <a:pt x="18" y="17"/>
                        <a:pt x="17" y="22"/>
                        <a:pt x="15" y="20"/>
                      </a:cubicBezTo>
                      <a:cubicBezTo>
                        <a:pt x="14" y="19"/>
                        <a:pt x="13" y="23"/>
                        <a:pt x="12" y="20"/>
                      </a:cubicBezTo>
                      <a:cubicBezTo>
                        <a:pt x="12" y="18"/>
                        <a:pt x="10" y="20"/>
                        <a:pt x="10" y="18"/>
                      </a:cubicBezTo>
                      <a:cubicBezTo>
                        <a:pt x="9" y="17"/>
                        <a:pt x="8" y="19"/>
                        <a:pt x="8" y="16"/>
                      </a:cubicBezTo>
                      <a:cubicBezTo>
                        <a:pt x="7" y="14"/>
                        <a:pt x="5" y="15"/>
                        <a:pt x="5" y="13"/>
                      </a:cubicBezTo>
                      <a:cubicBezTo>
                        <a:pt x="5" y="11"/>
                        <a:pt x="3" y="11"/>
                        <a:pt x="3" y="8"/>
                      </a:cubicBezTo>
                      <a:cubicBezTo>
                        <a:pt x="3" y="7"/>
                        <a:pt x="1" y="6"/>
                        <a:pt x="1" y="3"/>
                      </a:cubicBezTo>
                      <a:cubicBezTo>
                        <a:pt x="1" y="2"/>
                        <a:pt x="1" y="1"/>
                        <a:pt x="0" y="0"/>
                      </a:cubicBezTo>
                      <a:cubicBezTo>
                        <a:pt x="1" y="0"/>
                        <a:pt x="1" y="1"/>
                        <a:pt x="1" y="1"/>
                      </a:cubicBezTo>
                      <a:cubicBezTo>
                        <a:pt x="0" y="4"/>
                        <a:pt x="2" y="6"/>
                        <a:pt x="2" y="8"/>
                      </a:cubicBezTo>
                      <a:cubicBezTo>
                        <a:pt x="1" y="10"/>
                        <a:pt x="3" y="11"/>
                        <a:pt x="3" y="13"/>
                      </a:cubicBezTo>
                      <a:cubicBezTo>
                        <a:pt x="3" y="15"/>
                        <a:pt x="5" y="15"/>
                        <a:pt x="5" y="17"/>
                      </a:cubicBezTo>
                      <a:cubicBezTo>
                        <a:pt x="6" y="20"/>
                        <a:pt x="8" y="19"/>
                        <a:pt x="8" y="21"/>
                      </a:cubicBezTo>
                      <a:cubicBezTo>
                        <a:pt x="8" y="23"/>
                        <a:pt x="10" y="21"/>
                        <a:pt x="10" y="23"/>
                      </a:cubicBezTo>
                      <a:cubicBezTo>
                        <a:pt x="11" y="25"/>
                        <a:pt x="12" y="22"/>
                        <a:pt x="13" y="24"/>
                      </a:cubicBezTo>
                      <a:cubicBezTo>
                        <a:pt x="13" y="27"/>
                        <a:pt x="15" y="23"/>
                        <a:pt x="16" y="24"/>
                      </a:cubicBezTo>
                      <a:cubicBezTo>
                        <a:pt x="17" y="27"/>
                        <a:pt x="18" y="22"/>
                        <a:pt x="20" y="23"/>
                      </a:cubicBezTo>
                      <a:cubicBezTo>
                        <a:pt x="21" y="24"/>
                        <a:pt x="21" y="19"/>
                        <a:pt x="22" y="20"/>
                      </a:cubicBezTo>
                      <a:cubicBezTo>
                        <a:pt x="24" y="20"/>
                        <a:pt x="23" y="15"/>
                        <a:pt x="24" y="15"/>
                      </a:cubicBezTo>
                      <a:cubicBezTo>
                        <a:pt x="25" y="15"/>
                        <a:pt x="25" y="12"/>
                        <a:pt x="25" y="11"/>
                      </a:cubicBezTo>
                      <a:lnTo>
                        <a:pt x="24" y="11"/>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2" name="Freeform 9983">
                  <a:extLst>
                    <a:ext uri="{FF2B5EF4-FFF2-40B4-BE49-F238E27FC236}">
                      <a16:creationId xmlns:a16="http://schemas.microsoft.com/office/drawing/2014/main" id="{54DA3F65-57FF-1C31-1F19-271A331FDD58}"/>
                    </a:ext>
                  </a:extLst>
                </p:cNvPr>
                <p:cNvSpPr>
                  <a:spLocks/>
                </p:cNvSpPr>
                <p:nvPr/>
              </p:nvSpPr>
              <p:spPr bwMode="auto">
                <a:xfrm>
                  <a:off x="3949" y="2389"/>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1" y="2"/>
                        <a:pt x="0" y="3"/>
                      </a:cubicBezTo>
                      <a:cubicBezTo>
                        <a:pt x="1" y="3"/>
                        <a:pt x="1" y="3"/>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3" name="Freeform 9984">
                  <a:extLst>
                    <a:ext uri="{FF2B5EF4-FFF2-40B4-BE49-F238E27FC236}">
                      <a16:creationId xmlns:a16="http://schemas.microsoft.com/office/drawing/2014/main" id="{0D60E6DD-C6E7-14F2-C771-8383785D8EA4}"/>
                    </a:ext>
                  </a:extLst>
                </p:cNvPr>
                <p:cNvSpPr>
                  <a:spLocks/>
                </p:cNvSpPr>
                <p:nvPr/>
              </p:nvSpPr>
              <p:spPr bwMode="auto">
                <a:xfrm>
                  <a:off x="3950" y="2384"/>
                  <a:ext cx="2" cy="3"/>
                </a:xfrm>
                <a:custGeom>
                  <a:avLst/>
                  <a:gdLst>
                    <a:gd name="T0" fmla="*/ 1 w 2"/>
                    <a:gd name="T1" fmla="*/ 0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2"/>
                        <a:pt x="2" y="4"/>
                        <a:pt x="2"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4" name="Freeform 9985">
                  <a:extLst>
                    <a:ext uri="{FF2B5EF4-FFF2-40B4-BE49-F238E27FC236}">
                      <a16:creationId xmlns:a16="http://schemas.microsoft.com/office/drawing/2014/main" id="{E6677327-0D6B-F266-5F88-90107C65A60C}"/>
                    </a:ext>
                  </a:extLst>
                </p:cNvPr>
                <p:cNvSpPr>
                  <a:spLocks/>
                </p:cNvSpPr>
                <p:nvPr/>
              </p:nvSpPr>
              <p:spPr bwMode="auto">
                <a:xfrm>
                  <a:off x="3952" y="2391"/>
                  <a:ext cx="2" cy="5"/>
                </a:xfrm>
                <a:custGeom>
                  <a:avLst/>
                  <a:gdLst>
                    <a:gd name="T0" fmla="*/ 1 w 3"/>
                    <a:gd name="T1" fmla="*/ 1 h 5"/>
                    <a:gd name="T2" fmla="*/ 1 w 3"/>
                    <a:gd name="T3" fmla="*/ 1 h 5"/>
                    <a:gd name="T4" fmla="*/ 1 w 3"/>
                    <a:gd name="T5" fmla="*/ 5 h 5"/>
                    <a:gd name="T6" fmla="*/ 1 w 3"/>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1"/>
                      </a:moveTo>
                      <a:cubicBezTo>
                        <a:pt x="0" y="1"/>
                        <a:pt x="2" y="1"/>
                        <a:pt x="2" y="1"/>
                      </a:cubicBezTo>
                      <a:cubicBezTo>
                        <a:pt x="3" y="2"/>
                        <a:pt x="3" y="4"/>
                        <a:pt x="3" y="5"/>
                      </a:cubicBezTo>
                      <a:cubicBezTo>
                        <a:pt x="2" y="4"/>
                        <a:pt x="2"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5" name="Freeform 9986">
                  <a:extLst>
                    <a:ext uri="{FF2B5EF4-FFF2-40B4-BE49-F238E27FC236}">
                      <a16:creationId xmlns:a16="http://schemas.microsoft.com/office/drawing/2014/main" id="{3D0B8E41-957B-A0FC-1A95-E8F0B9A6F52F}"/>
                    </a:ext>
                  </a:extLst>
                </p:cNvPr>
                <p:cNvSpPr>
                  <a:spLocks/>
                </p:cNvSpPr>
                <p:nvPr/>
              </p:nvSpPr>
              <p:spPr bwMode="auto">
                <a:xfrm>
                  <a:off x="3955" y="2385"/>
                  <a:ext cx="2" cy="6"/>
                </a:xfrm>
                <a:custGeom>
                  <a:avLst/>
                  <a:gdLst>
                    <a:gd name="T0" fmla="*/ 1 w 2"/>
                    <a:gd name="T1" fmla="*/ 0 h 7"/>
                    <a:gd name="T2" fmla="*/ 0 w 2"/>
                    <a:gd name="T3" fmla="*/ 3 h 7"/>
                    <a:gd name="T4" fmla="*/ 2 w 2"/>
                    <a:gd name="T5" fmla="*/ 3 h 7"/>
                    <a:gd name="T6" fmla="*/ 1 w 2"/>
                    <a:gd name="T7" fmla="*/ 3 h 7"/>
                    <a:gd name="T8" fmla="*/ 1 w 2"/>
                    <a:gd name="T9" fmla="*/ 0 h 7"/>
                    <a:gd name="T10" fmla="*/ 1 w 2"/>
                    <a:gd name="T11" fmla="*/ 0 h 7"/>
                    <a:gd name="T12" fmla="*/ 1 w 2"/>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7">
                      <a:moveTo>
                        <a:pt x="1" y="0"/>
                      </a:moveTo>
                      <a:cubicBezTo>
                        <a:pt x="0" y="1"/>
                        <a:pt x="0" y="2"/>
                        <a:pt x="0" y="3"/>
                      </a:cubicBezTo>
                      <a:cubicBezTo>
                        <a:pt x="0" y="4"/>
                        <a:pt x="2" y="7"/>
                        <a:pt x="2" y="6"/>
                      </a:cubicBezTo>
                      <a:cubicBezTo>
                        <a:pt x="2" y="6"/>
                        <a:pt x="1" y="5"/>
                        <a:pt x="1" y="5"/>
                      </a:cubicBezTo>
                      <a:cubicBezTo>
                        <a:pt x="1" y="4"/>
                        <a:pt x="0" y="1"/>
                        <a:pt x="1" y="0"/>
                      </a:cubicBezTo>
                      <a:cubicBezTo>
                        <a:pt x="1" y="0"/>
                        <a:pt x="1"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6" name="Freeform 9987">
                  <a:extLst>
                    <a:ext uri="{FF2B5EF4-FFF2-40B4-BE49-F238E27FC236}">
                      <a16:creationId xmlns:a16="http://schemas.microsoft.com/office/drawing/2014/main" id="{DEC7D362-0244-9809-90CE-72C9266A0738}"/>
                    </a:ext>
                  </a:extLst>
                </p:cNvPr>
                <p:cNvSpPr>
                  <a:spLocks/>
                </p:cNvSpPr>
                <p:nvPr/>
              </p:nvSpPr>
              <p:spPr bwMode="auto">
                <a:xfrm>
                  <a:off x="3952" y="2381"/>
                  <a:ext cx="2" cy="3"/>
                </a:xfrm>
                <a:custGeom>
                  <a:avLst/>
                  <a:gdLst>
                    <a:gd name="T0" fmla="*/ 1 w 3"/>
                    <a:gd name="T1" fmla="*/ 2 h 4"/>
                    <a:gd name="T2" fmla="*/ 1 w 3"/>
                    <a:gd name="T3" fmla="*/ 2 h 4"/>
                    <a:gd name="T4" fmla="*/ 1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1" y="3"/>
                      </a:moveTo>
                      <a:cubicBezTo>
                        <a:pt x="0" y="0"/>
                        <a:pt x="3" y="3"/>
                        <a:pt x="3" y="4"/>
                      </a:cubicBezTo>
                      <a:cubicBezTo>
                        <a:pt x="2" y="4"/>
                        <a:pt x="1" y="2"/>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7" name="Freeform 9988">
                  <a:extLst>
                    <a:ext uri="{FF2B5EF4-FFF2-40B4-BE49-F238E27FC236}">
                      <a16:creationId xmlns:a16="http://schemas.microsoft.com/office/drawing/2014/main" id="{DBB4C460-222F-9BCF-D313-C8D36F6C3234}"/>
                    </a:ext>
                  </a:extLst>
                </p:cNvPr>
                <p:cNvSpPr>
                  <a:spLocks/>
                </p:cNvSpPr>
                <p:nvPr/>
              </p:nvSpPr>
              <p:spPr bwMode="auto">
                <a:xfrm>
                  <a:off x="3952" y="2400"/>
                  <a:ext cx="3" cy="5"/>
                </a:xfrm>
                <a:custGeom>
                  <a:avLst/>
                  <a:gdLst>
                    <a:gd name="T0" fmla="*/ 2 w 3"/>
                    <a:gd name="T1" fmla="*/ 1 h 7"/>
                    <a:gd name="T2" fmla="*/ 3 w 3"/>
                    <a:gd name="T3" fmla="*/ 1 h 7"/>
                    <a:gd name="T4" fmla="*/ 2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2" y="1"/>
                      </a:moveTo>
                      <a:cubicBezTo>
                        <a:pt x="0" y="0"/>
                        <a:pt x="3" y="7"/>
                        <a:pt x="3" y="4"/>
                      </a:cubicBezTo>
                      <a:cubicBezTo>
                        <a:pt x="3" y="4"/>
                        <a:pt x="1"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8" name="Freeform 9989">
                  <a:extLst>
                    <a:ext uri="{FF2B5EF4-FFF2-40B4-BE49-F238E27FC236}">
                      <a16:creationId xmlns:a16="http://schemas.microsoft.com/office/drawing/2014/main" id="{D0BEB2D8-9993-0792-51E6-0DC0A27AD8FE}"/>
                    </a:ext>
                  </a:extLst>
                </p:cNvPr>
                <p:cNvSpPr>
                  <a:spLocks/>
                </p:cNvSpPr>
                <p:nvPr/>
              </p:nvSpPr>
              <p:spPr bwMode="auto">
                <a:xfrm>
                  <a:off x="3957" y="2395"/>
                  <a:ext cx="1" cy="5"/>
                </a:xfrm>
                <a:custGeom>
                  <a:avLst/>
                  <a:gdLst>
                    <a:gd name="T0" fmla="*/ 0 w 2"/>
                    <a:gd name="T1" fmla="*/ 1 h 7"/>
                    <a:gd name="T2" fmla="*/ 1 w 2"/>
                    <a:gd name="T3" fmla="*/ 2 h 7"/>
                    <a:gd name="T4" fmla="*/ 1 w 2"/>
                    <a:gd name="T5" fmla="*/ 1 h 7"/>
                    <a:gd name="T6" fmla="*/ 0 w 2"/>
                    <a:gd name="T7" fmla="*/ 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2" y="0"/>
                        <a:pt x="2" y="5"/>
                        <a:pt x="2" y="7"/>
                      </a:cubicBezTo>
                      <a:cubicBezTo>
                        <a:pt x="2" y="6"/>
                        <a:pt x="2" y="5"/>
                        <a:pt x="2" y="4"/>
                      </a:cubicBezTo>
                      <a:cubicBezTo>
                        <a:pt x="1" y="3"/>
                        <a:pt x="1"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09" name="Freeform 9990">
                  <a:extLst>
                    <a:ext uri="{FF2B5EF4-FFF2-40B4-BE49-F238E27FC236}">
                      <a16:creationId xmlns:a16="http://schemas.microsoft.com/office/drawing/2014/main" id="{0C9D4A8D-5433-A912-7DA0-E71644B08DCC}"/>
                    </a:ext>
                  </a:extLst>
                </p:cNvPr>
                <p:cNvSpPr>
                  <a:spLocks/>
                </p:cNvSpPr>
                <p:nvPr/>
              </p:nvSpPr>
              <p:spPr bwMode="auto">
                <a:xfrm>
                  <a:off x="3959" y="2389"/>
                  <a:ext cx="3" cy="5"/>
                </a:xfrm>
                <a:custGeom>
                  <a:avLst/>
                  <a:gdLst>
                    <a:gd name="T0" fmla="*/ 1 w 3"/>
                    <a:gd name="T1" fmla="*/ 0 h 6"/>
                    <a:gd name="T2" fmla="*/ 3 w 3"/>
                    <a:gd name="T3" fmla="*/ 3 h 6"/>
                    <a:gd name="T4" fmla="*/ 1 w 3"/>
                    <a:gd name="T5" fmla="*/ 1 h 6"/>
                    <a:gd name="T6" fmla="*/ 1 w 3"/>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1" y="0"/>
                      </a:moveTo>
                      <a:cubicBezTo>
                        <a:pt x="0" y="2"/>
                        <a:pt x="2" y="6"/>
                        <a:pt x="3" y="5"/>
                      </a:cubicBezTo>
                      <a:cubicBezTo>
                        <a:pt x="2" y="5"/>
                        <a:pt x="2" y="2"/>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0" name="Freeform 9991">
                  <a:extLst>
                    <a:ext uri="{FF2B5EF4-FFF2-40B4-BE49-F238E27FC236}">
                      <a16:creationId xmlns:a16="http://schemas.microsoft.com/office/drawing/2014/main" id="{80F72BE2-9FA8-EA30-9D1C-130F6B8F2C54}"/>
                    </a:ext>
                  </a:extLst>
                </p:cNvPr>
                <p:cNvSpPr>
                  <a:spLocks/>
                </p:cNvSpPr>
                <p:nvPr/>
              </p:nvSpPr>
              <p:spPr bwMode="auto">
                <a:xfrm>
                  <a:off x="3957" y="2383"/>
                  <a:ext cx="2" cy="3"/>
                </a:xfrm>
                <a:custGeom>
                  <a:avLst/>
                  <a:gdLst>
                    <a:gd name="T0" fmla="*/ 0 w 2"/>
                    <a:gd name="T1" fmla="*/ 1 h 4"/>
                    <a:gd name="T2" fmla="*/ 2 w 2"/>
                    <a:gd name="T3" fmla="*/ 2 h 4"/>
                    <a:gd name="T4" fmla="*/ 0 w 2"/>
                    <a:gd name="T5" fmla="*/ 1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1" y="0"/>
                        <a:pt x="2" y="3"/>
                        <a:pt x="2" y="4"/>
                      </a:cubicBezTo>
                      <a:cubicBezTo>
                        <a:pt x="1" y="3"/>
                        <a:pt x="1" y="1"/>
                        <a:pt x="0" y="1"/>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1" name="Freeform 9992">
                  <a:extLst>
                    <a:ext uri="{FF2B5EF4-FFF2-40B4-BE49-F238E27FC236}">
                      <a16:creationId xmlns:a16="http://schemas.microsoft.com/office/drawing/2014/main" id="{4311F94E-E756-D97C-10F2-897E52B9C369}"/>
                    </a:ext>
                  </a:extLst>
                </p:cNvPr>
                <p:cNvSpPr>
                  <a:spLocks/>
                </p:cNvSpPr>
                <p:nvPr/>
              </p:nvSpPr>
              <p:spPr bwMode="auto">
                <a:xfrm>
                  <a:off x="3958" y="2403"/>
                  <a:ext cx="2" cy="2"/>
                </a:xfrm>
                <a:custGeom>
                  <a:avLst/>
                  <a:gdLst>
                    <a:gd name="T0" fmla="*/ 0 w 2"/>
                    <a:gd name="T1" fmla="*/ 0 h 3"/>
                    <a:gd name="T2" fmla="*/ 2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1"/>
                      </a:cubicBezTo>
                      <a:cubicBezTo>
                        <a:pt x="1"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2" name="Freeform 9993">
                  <a:extLst>
                    <a:ext uri="{FF2B5EF4-FFF2-40B4-BE49-F238E27FC236}">
                      <a16:creationId xmlns:a16="http://schemas.microsoft.com/office/drawing/2014/main" id="{309140C9-34D3-F657-0D97-506F7E8EDCD2}"/>
                    </a:ext>
                  </a:extLst>
                </p:cNvPr>
                <p:cNvSpPr>
                  <a:spLocks/>
                </p:cNvSpPr>
                <p:nvPr/>
              </p:nvSpPr>
              <p:spPr bwMode="auto">
                <a:xfrm>
                  <a:off x="3961" y="2397"/>
                  <a:ext cx="1" cy="5"/>
                </a:xfrm>
                <a:custGeom>
                  <a:avLst/>
                  <a:gdLst>
                    <a:gd name="T0" fmla="*/ 0 w 2"/>
                    <a:gd name="T1" fmla="*/ 1 h 6"/>
                    <a:gd name="T2" fmla="*/ 1 w 2"/>
                    <a:gd name="T3" fmla="*/ 3 h 6"/>
                    <a:gd name="T4" fmla="*/ 1 w 2"/>
                    <a:gd name="T5" fmla="*/ 3 h 6"/>
                    <a:gd name="T6" fmla="*/ 0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1"/>
                      </a:moveTo>
                      <a:cubicBezTo>
                        <a:pt x="1" y="0"/>
                        <a:pt x="2" y="5"/>
                        <a:pt x="1" y="6"/>
                      </a:cubicBezTo>
                      <a:cubicBezTo>
                        <a:pt x="1" y="6"/>
                        <a:pt x="2" y="5"/>
                        <a:pt x="2" y="4"/>
                      </a:cubicBezTo>
                      <a:cubicBezTo>
                        <a:pt x="2" y="2"/>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3" name="Freeform 9994">
                  <a:extLst>
                    <a:ext uri="{FF2B5EF4-FFF2-40B4-BE49-F238E27FC236}">
                      <a16:creationId xmlns:a16="http://schemas.microsoft.com/office/drawing/2014/main" id="{05AE7789-AA6E-F080-7191-8711EE2A6371}"/>
                    </a:ext>
                  </a:extLst>
                </p:cNvPr>
                <p:cNvSpPr>
                  <a:spLocks/>
                </p:cNvSpPr>
                <p:nvPr/>
              </p:nvSpPr>
              <p:spPr bwMode="auto">
                <a:xfrm>
                  <a:off x="3963" y="2396"/>
                  <a:ext cx="1" cy="3"/>
                </a:xfrm>
                <a:custGeom>
                  <a:avLst/>
                  <a:gdLst>
                    <a:gd name="T0" fmla="*/ 0 w 1"/>
                    <a:gd name="T1" fmla="*/ 0 h 4"/>
                    <a:gd name="T2" fmla="*/ 0 w 1"/>
                    <a:gd name="T3" fmla="*/ 2 h 4"/>
                    <a:gd name="T4" fmla="*/ 0 w 1"/>
                    <a:gd name="T5" fmla="*/ 0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0" y="0"/>
                        <a:pt x="1" y="3"/>
                        <a:pt x="0" y="4"/>
                      </a:cubicBezTo>
                      <a:cubicBezTo>
                        <a:pt x="0" y="4"/>
                        <a:pt x="1"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4" name="Freeform 9995">
                  <a:extLst>
                    <a:ext uri="{FF2B5EF4-FFF2-40B4-BE49-F238E27FC236}">
                      <a16:creationId xmlns:a16="http://schemas.microsoft.com/office/drawing/2014/main" id="{D22EAEF4-D9F0-526C-5741-0E40328A7D7C}"/>
                    </a:ext>
                  </a:extLst>
                </p:cNvPr>
                <p:cNvSpPr>
                  <a:spLocks/>
                </p:cNvSpPr>
                <p:nvPr/>
              </p:nvSpPr>
              <p:spPr bwMode="auto">
                <a:xfrm>
                  <a:off x="3957" y="2404"/>
                  <a:ext cx="23" cy="41"/>
                </a:xfrm>
                <a:custGeom>
                  <a:avLst/>
                  <a:gdLst>
                    <a:gd name="T0" fmla="*/ 7 w 28"/>
                    <a:gd name="T1" fmla="*/ 1 h 50"/>
                    <a:gd name="T2" fmla="*/ 8 w 28"/>
                    <a:gd name="T3" fmla="*/ 2 h 50"/>
                    <a:gd name="T4" fmla="*/ 10 w 28"/>
                    <a:gd name="T5" fmla="*/ 4 h 50"/>
                    <a:gd name="T6" fmla="*/ 11 w 28"/>
                    <a:gd name="T7" fmla="*/ 7 h 50"/>
                    <a:gd name="T8" fmla="*/ 12 w 28"/>
                    <a:gd name="T9" fmla="*/ 11 h 50"/>
                    <a:gd name="T10" fmla="*/ 12 w 28"/>
                    <a:gd name="T11" fmla="*/ 14 h 50"/>
                    <a:gd name="T12" fmla="*/ 12 w 28"/>
                    <a:gd name="T13" fmla="*/ 16 h 50"/>
                    <a:gd name="T14" fmla="*/ 12 w 28"/>
                    <a:gd name="T15" fmla="*/ 17 h 50"/>
                    <a:gd name="T16" fmla="*/ 11 w 28"/>
                    <a:gd name="T17" fmla="*/ 19 h 50"/>
                    <a:gd name="T18" fmla="*/ 11 w 28"/>
                    <a:gd name="T19" fmla="*/ 21 h 50"/>
                    <a:gd name="T20" fmla="*/ 10 w 28"/>
                    <a:gd name="T21" fmla="*/ 21 h 50"/>
                    <a:gd name="T22" fmla="*/ 9 w 28"/>
                    <a:gd name="T23" fmla="*/ 21 h 50"/>
                    <a:gd name="T24" fmla="*/ 9 w 28"/>
                    <a:gd name="T25" fmla="*/ 21 h 50"/>
                    <a:gd name="T26" fmla="*/ 7 w 28"/>
                    <a:gd name="T27" fmla="*/ 21 h 50"/>
                    <a:gd name="T28" fmla="*/ 7 w 28"/>
                    <a:gd name="T29" fmla="*/ 22 h 50"/>
                    <a:gd name="T30" fmla="*/ 6 w 28"/>
                    <a:gd name="T31" fmla="*/ 21 h 50"/>
                    <a:gd name="T32" fmla="*/ 6 w 28"/>
                    <a:gd name="T33" fmla="*/ 21 h 50"/>
                    <a:gd name="T34" fmla="*/ 5 w 28"/>
                    <a:gd name="T35" fmla="*/ 21 h 50"/>
                    <a:gd name="T36" fmla="*/ 4 w 28"/>
                    <a:gd name="T37" fmla="*/ 21 h 50"/>
                    <a:gd name="T38" fmla="*/ 2 w 28"/>
                    <a:gd name="T39" fmla="*/ 19 h 50"/>
                    <a:gd name="T40" fmla="*/ 2 w 28"/>
                    <a:gd name="T41" fmla="*/ 17 h 50"/>
                    <a:gd name="T42" fmla="*/ 2 w 28"/>
                    <a:gd name="T43" fmla="*/ 14 h 50"/>
                    <a:gd name="T44" fmla="*/ 1 w 28"/>
                    <a:gd name="T45" fmla="*/ 11 h 50"/>
                    <a:gd name="T46" fmla="*/ 1 w 28"/>
                    <a:gd name="T47" fmla="*/ 9 h 50"/>
                    <a:gd name="T48" fmla="*/ 1 w 28"/>
                    <a:gd name="T49" fmla="*/ 6 h 50"/>
                    <a:gd name="T50" fmla="*/ 2 w 28"/>
                    <a:gd name="T51" fmla="*/ 4 h 50"/>
                    <a:gd name="T52" fmla="*/ 2 w 28"/>
                    <a:gd name="T53" fmla="*/ 2 h 50"/>
                    <a:gd name="T54" fmla="*/ 2 w 28"/>
                    <a:gd name="T55" fmla="*/ 2 h 50"/>
                    <a:gd name="T56" fmla="*/ 3 w 28"/>
                    <a:gd name="T57" fmla="*/ 2 h 50"/>
                    <a:gd name="T58" fmla="*/ 4 w 28"/>
                    <a:gd name="T59" fmla="*/ 1 h 50"/>
                    <a:gd name="T60" fmla="*/ 5 w 28"/>
                    <a:gd name="T61" fmla="*/ 1 h 50"/>
                    <a:gd name="T62" fmla="*/ 6 w 28"/>
                    <a:gd name="T63" fmla="*/ 1 h 50"/>
                    <a:gd name="T64" fmla="*/ 7 w 28"/>
                    <a:gd name="T65" fmla="*/ 1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 h="50">
                      <a:moveTo>
                        <a:pt x="14" y="1"/>
                      </a:moveTo>
                      <a:cubicBezTo>
                        <a:pt x="16" y="4"/>
                        <a:pt x="17" y="1"/>
                        <a:pt x="18" y="4"/>
                      </a:cubicBezTo>
                      <a:cubicBezTo>
                        <a:pt x="19" y="6"/>
                        <a:pt x="21" y="6"/>
                        <a:pt x="22" y="8"/>
                      </a:cubicBezTo>
                      <a:cubicBezTo>
                        <a:pt x="22" y="12"/>
                        <a:pt x="24" y="12"/>
                        <a:pt x="24" y="15"/>
                      </a:cubicBezTo>
                      <a:cubicBezTo>
                        <a:pt x="24" y="17"/>
                        <a:pt x="27" y="21"/>
                        <a:pt x="26" y="23"/>
                      </a:cubicBezTo>
                      <a:cubicBezTo>
                        <a:pt x="26" y="25"/>
                        <a:pt x="28" y="28"/>
                        <a:pt x="26" y="30"/>
                      </a:cubicBezTo>
                      <a:cubicBezTo>
                        <a:pt x="26" y="30"/>
                        <a:pt x="27" y="34"/>
                        <a:pt x="26" y="34"/>
                      </a:cubicBezTo>
                      <a:cubicBezTo>
                        <a:pt x="25" y="35"/>
                        <a:pt x="26" y="39"/>
                        <a:pt x="25" y="39"/>
                      </a:cubicBezTo>
                      <a:cubicBezTo>
                        <a:pt x="24" y="39"/>
                        <a:pt x="24" y="40"/>
                        <a:pt x="24" y="41"/>
                      </a:cubicBezTo>
                      <a:cubicBezTo>
                        <a:pt x="24" y="43"/>
                        <a:pt x="23" y="44"/>
                        <a:pt x="23" y="44"/>
                      </a:cubicBezTo>
                      <a:cubicBezTo>
                        <a:pt x="22" y="43"/>
                        <a:pt x="22" y="44"/>
                        <a:pt x="22" y="45"/>
                      </a:cubicBezTo>
                      <a:cubicBezTo>
                        <a:pt x="21" y="46"/>
                        <a:pt x="21" y="47"/>
                        <a:pt x="20" y="47"/>
                      </a:cubicBezTo>
                      <a:cubicBezTo>
                        <a:pt x="20" y="46"/>
                        <a:pt x="19" y="47"/>
                        <a:pt x="19" y="48"/>
                      </a:cubicBezTo>
                      <a:cubicBezTo>
                        <a:pt x="18" y="49"/>
                        <a:pt x="17" y="49"/>
                        <a:pt x="16" y="48"/>
                      </a:cubicBezTo>
                      <a:cubicBezTo>
                        <a:pt x="16" y="48"/>
                        <a:pt x="15" y="48"/>
                        <a:pt x="15" y="49"/>
                      </a:cubicBezTo>
                      <a:cubicBezTo>
                        <a:pt x="14" y="49"/>
                        <a:pt x="14" y="50"/>
                        <a:pt x="13" y="48"/>
                      </a:cubicBezTo>
                      <a:cubicBezTo>
                        <a:pt x="13" y="47"/>
                        <a:pt x="13" y="47"/>
                        <a:pt x="12" y="47"/>
                      </a:cubicBezTo>
                      <a:cubicBezTo>
                        <a:pt x="12" y="48"/>
                        <a:pt x="11" y="48"/>
                        <a:pt x="11" y="47"/>
                      </a:cubicBezTo>
                      <a:cubicBezTo>
                        <a:pt x="10" y="45"/>
                        <a:pt x="9" y="47"/>
                        <a:pt x="9" y="44"/>
                      </a:cubicBezTo>
                      <a:cubicBezTo>
                        <a:pt x="8" y="43"/>
                        <a:pt x="6" y="43"/>
                        <a:pt x="6" y="41"/>
                      </a:cubicBezTo>
                      <a:cubicBezTo>
                        <a:pt x="6" y="39"/>
                        <a:pt x="4" y="39"/>
                        <a:pt x="4" y="37"/>
                      </a:cubicBezTo>
                      <a:cubicBezTo>
                        <a:pt x="4" y="35"/>
                        <a:pt x="2" y="34"/>
                        <a:pt x="2" y="31"/>
                      </a:cubicBezTo>
                      <a:cubicBezTo>
                        <a:pt x="2" y="30"/>
                        <a:pt x="1" y="28"/>
                        <a:pt x="1" y="25"/>
                      </a:cubicBezTo>
                      <a:cubicBezTo>
                        <a:pt x="1" y="24"/>
                        <a:pt x="0" y="22"/>
                        <a:pt x="1" y="21"/>
                      </a:cubicBezTo>
                      <a:cubicBezTo>
                        <a:pt x="2" y="18"/>
                        <a:pt x="0" y="14"/>
                        <a:pt x="1" y="13"/>
                      </a:cubicBezTo>
                      <a:cubicBezTo>
                        <a:pt x="3" y="13"/>
                        <a:pt x="2" y="9"/>
                        <a:pt x="3" y="9"/>
                      </a:cubicBezTo>
                      <a:cubicBezTo>
                        <a:pt x="4" y="8"/>
                        <a:pt x="3" y="4"/>
                        <a:pt x="5" y="4"/>
                      </a:cubicBezTo>
                      <a:cubicBezTo>
                        <a:pt x="5" y="4"/>
                        <a:pt x="6" y="4"/>
                        <a:pt x="6" y="3"/>
                      </a:cubicBezTo>
                      <a:cubicBezTo>
                        <a:pt x="7" y="2"/>
                        <a:pt x="7" y="2"/>
                        <a:pt x="7" y="2"/>
                      </a:cubicBezTo>
                      <a:cubicBezTo>
                        <a:pt x="8" y="2"/>
                        <a:pt x="9" y="2"/>
                        <a:pt x="9" y="1"/>
                      </a:cubicBezTo>
                      <a:cubicBezTo>
                        <a:pt x="10" y="0"/>
                        <a:pt x="10" y="0"/>
                        <a:pt x="11" y="1"/>
                      </a:cubicBezTo>
                      <a:cubicBezTo>
                        <a:pt x="12" y="2"/>
                        <a:pt x="12" y="1"/>
                        <a:pt x="13" y="1"/>
                      </a:cubicBezTo>
                      <a:cubicBezTo>
                        <a:pt x="13" y="1"/>
                        <a:pt x="14" y="0"/>
                        <a:pt x="14"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5" name="Freeform 9996">
                  <a:extLst>
                    <a:ext uri="{FF2B5EF4-FFF2-40B4-BE49-F238E27FC236}">
                      <a16:creationId xmlns:a16="http://schemas.microsoft.com/office/drawing/2014/main" id="{4217C16E-6EE4-D29C-6EAE-B488BEE7DF9B}"/>
                    </a:ext>
                  </a:extLst>
                </p:cNvPr>
                <p:cNvSpPr>
                  <a:spLocks/>
                </p:cNvSpPr>
                <p:nvPr/>
              </p:nvSpPr>
              <p:spPr bwMode="auto">
                <a:xfrm>
                  <a:off x="3957" y="2407"/>
                  <a:ext cx="21" cy="38"/>
                </a:xfrm>
                <a:custGeom>
                  <a:avLst/>
                  <a:gdLst>
                    <a:gd name="T0" fmla="*/ 11 w 26"/>
                    <a:gd name="T1" fmla="*/ 14 h 46"/>
                    <a:gd name="T2" fmla="*/ 10 w 26"/>
                    <a:gd name="T3" fmla="*/ 14 h 46"/>
                    <a:gd name="T4" fmla="*/ 9 w 26"/>
                    <a:gd name="T5" fmla="*/ 15 h 46"/>
                    <a:gd name="T6" fmla="*/ 9 w 26"/>
                    <a:gd name="T7" fmla="*/ 15 h 46"/>
                    <a:gd name="T8" fmla="*/ 8 w 26"/>
                    <a:gd name="T9" fmla="*/ 14 h 46"/>
                    <a:gd name="T10" fmla="*/ 7 w 26"/>
                    <a:gd name="T11" fmla="*/ 14 h 46"/>
                    <a:gd name="T12" fmla="*/ 6 w 26"/>
                    <a:gd name="T13" fmla="*/ 14 h 46"/>
                    <a:gd name="T14" fmla="*/ 6 w 26"/>
                    <a:gd name="T15" fmla="*/ 14 h 46"/>
                    <a:gd name="T16" fmla="*/ 5 w 26"/>
                    <a:gd name="T17" fmla="*/ 12 h 46"/>
                    <a:gd name="T18" fmla="*/ 4 w 26"/>
                    <a:gd name="T19" fmla="*/ 10 h 46"/>
                    <a:gd name="T20" fmla="*/ 3 w 26"/>
                    <a:gd name="T21" fmla="*/ 7 h 46"/>
                    <a:gd name="T22" fmla="*/ 2 w 26"/>
                    <a:gd name="T23" fmla="*/ 5 h 46"/>
                    <a:gd name="T24" fmla="*/ 2 w 26"/>
                    <a:gd name="T25" fmla="*/ 2 h 46"/>
                    <a:gd name="T26" fmla="*/ 2 w 26"/>
                    <a:gd name="T27" fmla="*/ 0 h 46"/>
                    <a:gd name="T28" fmla="*/ 2 w 26"/>
                    <a:gd name="T29" fmla="*/ 0 h 46"/>
                    <a:gd name="T30" fmla="*/ 2 w 26"/>
                    <a:gd name="T31" fmla="*/ 2 h 46"/>
                    <a:gd name="T32" fmla="*/ 1 w 26"/>
                    <a:gd name="T33" fmla="*/ 4 h 46"/>
                    <a:gd name="T34" fmla="*/ 1 w 26"/>
                    <a:gd name="T35" fmla="*/ 8 h 46"/>
                    <a:gd name="T36" fmla="*/ 1 w 26"/>
                    <a:gd name="T37" fmla="*/ 10 h 46"/>
                    <a:gd name="T38" fmla="*/ 2 w 26"/>
                    <a:gd name="T39" fmla="*/ 12 h 46"/>
                    <a:gd name="T40" fmla="*/ 2 w 26"/>
                    <a:gd name="T41" fmla="*/ 15 h 46"/>
                    <a:gd name="T42" fmla="*/ 2 w 26"/>
                    <a:gd name="T43" fmla="*/ 17 h 46"/>
                    <a:gd name="T44" fmla="*/ 4 w 26"/>
                    <a:gd name="T45" fmla="*/ 18 h 46"/>
                    <a:gd name="T46" fmla="*/ 5 w 26"/>
                    <a:gd name="T47" fmla="*/ 21 h 46"/>
                    <a:gd name="T48" fmla="*/ 5 w 26"/>
                    <a:gd name="T49" fmla="*/ 21 h 46"/>
                    <a:gd name="T50" fmla="*/ 6 w 26"/>
                    <a:gd name="T51" fmla="*/ 21 h 46"/>
                    <a:gd name="T52" fmla="*/ 6 w 26"/>
                    <a:gd name="T53" fmla="*/ 21 h 46"/>
                    <a:gd name="T54" fmla="*/ 7 w 26"/>
                    <a:gd name="T55" fmla="*/ 21 h 46"/>
                    <a:gd name="T56" fmla="*/ 8 w 26"/>
                    <a:gd name="T57" fmla="*/ 21 h 46"/>
                    <a:gd name="T58" fmla="*/ 9 w 26"/>
                    <a:gd name="T59" fmla="*/ 21 h 46"/>
                    <a:gd name="T60" fmla="*/ 10 w 26"/>
                    <a:gd name="T61" fmla="*/ 19 h 46"/>
                    <a:gd name="T62" fmla="*/ 10 w 26"/>
                    <a:gd name="T63" fmla="*/ 18 h 46"/>
                    <a:gd name="T64" fmla="*/ 10 w 26"/>
                    <a:gd name="T65" fmla="*/ 17 h 46"/>
                    <a:gd name="T66" fmla="*/ 11 w 26"/>
                    <a:gd name="T67" fmla="*/ 17 h 46"/>
                    <a:gd name="T68" fmla="*/ 11 w 26"/>
                    <a:gd name="T69" fmla="*/ 14 h 46"/>
                    <a:gd name="T70" fmla="*/ 11 w 26"/>
                    <a:gd name="T71" fmla="*/ 1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6" h="46">
                      <a:moveTo>
                        <a:pt x="25" y="31"/>
                      </a:moveTo>
                      <a:cubicBezTo>
                        <a:pt x="24" y="30"/>
                        <a:pt x="24" y="31"/>
                        <a:pt x="23" y="32"/>
                      </a:cubicBezTo>
                      <a:cubicBezTo>
                        <a:pt x="23" y="33"/>
                        <a:pt x="22" y="34"/>
                        <a:pt x="21" y="33"/>
                      </a:cubicBezTo>
                      <a:cubicBezTo>
                        <a:pt x="20" y="32"/>
                        <a:pt x="20" y="33"/>
                        <a:pt x="20" y="33"/>
                      </a:cubicBezTo>
                      <a:cubicBezTo>
                        <a:pt x="19" y="33"/>
                        <a:pt x="18" y="34"/>
                        <a:pt x="18" y="32"/>
                      </a:cubicBezTo>
                      <a:cubicBezTo>
                        <a:pt x="18" y="31"/>
                        <a:pt x="17" y="32"/>
                        <a:pt x="17" y="32"/>
                      </a:cubicBezTo>
                      <a:cubicBezTo>
                        <a:pt x="16" y="32"/>
                        <a:pt x="16" y="32"/>
                        <a:pt x="15" y="31"/>
                      </a:cubicBezTo>
                      <a:cubicBezTo>
                        <a:pt x="15" y="29"/>
                        <a:pt x="14" y="31"/>
                        <a:pt x="13" y="29"/>
                      </a:cubicBezTo>
                      <a:cubicBezTo>
                        <a:pt x="13" y="27"/>
                        <a:pt x="11" y="28"/>
                        <a:pt x="11" y="25"/>
                      </a:cubicBezTo>
                      <a:cubicBezTo>
                        <a:pt x="10" y="23"/>
                        <a:pt x="9" y="24"/>
                        <a:pt x="9" y="21"/>
                      </a:cubicBezTo>
                      <a:cubicBezTo>
                        <a:pt x="8" y="19"/>
                        <a:pt x="6" y="18"/>
                        <a:pt x="7" y="16"/>
                      </a:cubicBezTo>
                      <a:cubicBezTo>
                        <a:pt x="7" y="14"/>
                        <a:pt x="6" y="12"/>
                        <a:pt x="6" y="10"/>
                      </a:cubicBezTo>
                      <a:cubicBezTo>
                        <a:pt x="6" y="8"/>
                        <a:pt x="5" y="6"/>
                        <a:pt x="5" y="5"/>
                      </a:cubicBezTo>
                      <a:cubicBezTo>
                        <a:pt x="6" y="3"/>
                        <a:pt x="6" y="1"/>
                        <a:pt x="6" y="0"/>
                      </a:cubicBezTo>
                      <a:cubicBezTo>
                        <a:pt x="5" y="0"/>
                        <a:pt x="5" y="0"/>
                        <a:pt x="5" y="0"/>
                      </a:cubicBezTo>
                      <a:cubicBezTo>
                        <a:pt x="3" y="0"/>
                        <a:pt x="4" y="4"/>
                        <a:pt x="3" y="5"/>
                      </a:cubicBezTo>
                      <a:cubicBezTo>
                        <a:pt x="2" y="5"/>
                        <a:pt x="3" y="9"/>
                        <a:pt x="1" y="9"/>
                      </a:cubicBezTo>
                      <a:cubicBezTo>
                        <a:pt x="0" y="10"/>
                        <a:pt x="2" y="14"/>
                        <a:pt x="1" y="17"/>
                      </a:cubicBezTo>
                      <a:cubicBezTo>
                        <a:pt x="0" y="18"/>
                        <a:pt x="1" y="20"/>
                        <a:pt x="1" y="21"/>
                      </a:cubicBezTo>
                      <a:cubicBezTo>
                        <a:pt x="1" y="24"/>
                        <a:pt x="2" y="26"/>
                        <a:pt x="2" y="27"/>
                      </a:cubicBezTo>
                      <a:cubicBezTo>
                        <a:pt x="2" y="30"/>
                        <a:pt x="4" y="31"/>
                        <a:pt x="4" y="33"/>
                      </a:cubicBezTo>
                      <a:cubicBezTo>
                        <a:pt x="4" y="35"/>
                        <a:pt x="6" y="35"/>
                        <a:pt x="6" y="37"/>
                      </a:cubicBezTo>
                      <a:cubicBezTo>
                        <a:pt x="6" y="39"/>
                        <a:pt x="8" y="39"/>
                        <a:pt x="9" y="40"/>
                      </a:cubicBezTo>
                      <a:cubicBezTo>
                        <a:pt x="9" y="43"/>
                        <a:pt x="10" y="41"/>
                        <a:pt x="11" y="43"/>
                      </a:cubicBezTo>
                      <a:cubicBezTo>
                        <a:pt x="11" y="44"/>
                        <a:pt x="12" y="44"/>
                        <a:pt x="12" y="43"/>
                      </a:cubicBezTo>
                      <a:cubicBezTo>
                        <a:pt x="13" y="43"/>
                        <a:pt x="13" y="43"/>
                        <a:pt x="13" y="44"/>
                      </a:cubicBezTo>
                      <a:cubicBezTo>
                        <a:pt x="14" y="46"/>
                        <a:pt x="14" y="45"/>
                        <a:pt x="15" y="45"/>
                      </a:cubicBezTo>
                      <a:cubicBezTo>
                        <a:pt x="15" y="44"/>
                        <a:pt x="16" y="44"/>
                        <a:pt x="16" y="44"/>
                      </a:cubicBezTo>
                      <a:cubicBezTo>
                        <a:pt x="17" y="45"/>
                        <a:pt x="18" y="45"/>
                        <a:pt x="19" y="44"/>
                      </a:cubicBezTo>
                      <a:cubicBezTo>
                        <a:pt x="19" y="43"/>
                        <a:pt x="20" y="42"/>
                        <a:pt x="20" y="43"/>
                      </a:cubicBezTo>
                      <a:cubicBezTo>
                        <a:pt x="21" y="43"/>
                        <a:pt x="21" y="42"/>
                        <a:pt x="22" y="41"/>
                      </a:cubicBezTo>
                      <a:cubicBezTo>
                        <a:pt x="22" y="40"/>
                        <a:pt x="22" y="39"/>
                        <a:pt x="23" y="40"/>
                      </a:cubicBezTo>
                      <a:cubicBezTo>
                        <a:pt x="23" y="40"/>
                        <a:pt x="24" y="39"/>
                        <a:pt x="24" y="37"/>
                      </a:cubicBezTo>
                      <a:cubicBezTo>
                        <a:pt x="24" y="36"/>
                        <a:pt x="24" y="35"/>
                        <a:pt x="25" y="35"/>
                      </a:cubicBezTo>
                      <a:cubicBezTo>
                        <a:pt x="26" y="35"/>
                        <a:pt x="25" y="32"/>
                        <a:pt x="26" y="31"/>
                      </a:cubicBezTo>
                      <a:cubicBezTo>
                        <a:pt x="25" y="31"/>
                        <a:pt x="25" y="31"/>
                        <a:pt x="25" y="3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6" name="Freeform 9997">
                  <a:extLst>
                    <a:ext uri="{FF2B5EF4-FFF2-40B4-BE49-F238E27FC236}">
                      <a16:creationId xmlns:a16="http://schemas.microsoft.com/office/drawing/2014/main" id="{43D81B91-5EC6-DDC5-07B4-09D9474C4CA3}"/>
                    </a:ext>
                  </a:extLst>
                </p:cNvPr>
                <p:cNvSpPr>
                  <a:spLocks/>
                </p:cNvSpPr>
                <p:nvPr/>
              </p:nvSpPr>
              <p:spPr bwMode="auto">
                <a:xfrm>
                  <a:off x="3957" y="2424"/>
                  <a:ext cx="21" cy="21"/>
                </a:xfrm>
                <a:custGeom>
                  <a:avLst/>
                  <a:gdLst>
                    <a:gd name="T0" fmla="*/ 12 w 25"/>
                    <a:gd name="T1" fmla="*/ 5 h 26"/>
                    <a:gd name="T2" fmla="*/ 11 w 25"/>
                    <a:gd name="T3" fmla="*/ 5 h 26"/>
                    <a:gd name="T4" fmla="*/ 11 w 25"/>
                    <a:gd name="T5" fmla="*/ 6 h 26"/>
                    <a:gd name="T6" fmla="*/ 10 w 25"/>
                    <a:gd name="T7" fmla="*/ 7 h 26"/>
                    <a:gd name="T8" fmla="*/ 9 w 25"/>
                    <a:gd name="T9" fmla="*/ 8 h 26"/>
                    <a:gd name="T10" fmla="*/ 8 w 25"/>
                    <a:gd name="T11" fmla="*/ 8 h 26"/>
                    <a:gd name="T12" fmla="*/ 8 w 25"/>
                    <a:gd name="T13" fmla="*/ 9 h 26"/>
                    <a:gd name="T14" fmla="*/ 7 w 25"/>
                    <a:gd name="T15" fmla="*/ 9 h 26"/>
                    <a:gd name="T16" fmla="*/ 6 w 25"/>
                    <a:gd name="T17" fmla="*/ 9 h 26"/>
                    <a:gd name="T18" fmla="*/ 6 w 25"/>
                    <a:gd name="T19" fmla="*/ 8 h 26"/>
                    <a:gd name="T20" fmla="*/ 5 w 25"/>
                    <a:gd name="T21" fmla="*/ 8 h 26"/>
                    <a:gd name="T22" fmla="*/ 3 w 25"/>
                    <a:gd name="T23" fmla="*/ 7 h 26"/>
                    <a:gd name="T24" fmla="*/ 3 w 25"/>
                    <a:gd name="T25" fmla="*/ 6 h 26"/>
                    <a:gd name="T26" fmla="*/ 2 w 25"/>
                    <a:gd name="T27" fmla="*/ 3 h 26"/>
                    <a:gd name="T28" fmla="*/ 1 w 25"/>
                    <a:gd name="T29" fmla="*/ 2 h 26"/>
                    <a:gd name="T30" fmla="*/ 0 w 25"/>
                    <a:gd name="T31" fmla="*/ 0 h 26"/>
                    <a:gd name="T32" fmla="*/ 0 w 25"/>
                    <a:gd name="T33" fmla="*/ 1 h 26"/>
                    <a:gd name="T34" fmla="*/ 1 w 25"/>
                    <a:gd name="T35" fmla="*/ 3 h 26"/>
                    <a:gd name="T36" fmla="*/ 3 w 25"/>
                    <a:gd name="T37" fmla="*/ 6 h 26"/>
                    <a:gd name="T38" fmla="*/ 3 w 25"/>
                    <a:gd name="T39" fmla="*/ 7 h 26"/>
                    <a:gd name="T40" fmla="*/ 4 w 25"/>
                    <a:gd name="T41" fmla="*/ 9 h 26"/>
                    <a:gd name="T42" fmla="*/ 5 w 25"/>
                    <a:gd name="T43" fmla="*/ 10 h 26"/>
                    <a:gd name="T44" fmla="*/ 6 w 25"/>
                    <a:gd name="T45" fmla="*/ 10 h 26"/>
                    <a:gd name="T46" fmla="*/ 6 w 25"/>
                    <a:gd name="T47" fmla="*/ 10 h 26"/>
                    <a:gd name="T48" fmla="*/ 7 w 25"/>
                    <a:gd name="T49" fmla="*/ 11 h 26"/>
                    <a:gd name="T50" fmla="*/ 8 w 25"/>
                    <a:gd name="T51" fmla="*/ 10 h 26"/>
                    <a:gd name="T52" fmla="*/ 9 w 25"/>
                    <a:gd name="T53" fmla="*/ 10 h 26"/>
                    <a:gd name="T54" fmla="*/ 9 w 25"/>
                    <a:gd name="T55" fmla="*/ 10 h 26"/>
                    <a:gd name="T56" fmla="*/ 11 w 25"/>
                    <a:gd name="T57" fmla="*/ 9 h 26"/>
                    <a:gd name="T58" fmla="*/ 11 w 25"/>
                    <a:gd name="T59" fmla="*/ 9 h 26"/>
                    <a:gd name="T60" fmla="*/ 11 w 25"/>
                    <a:gd name="T61" fmla="*/ 7 h 26"/>
                    <a:gd name="T62" fmla="*/ 12 w 25"/>
                    <a:gd name="T63" fmla="*/ 6 h 26"/>
                    <a:gd name="T64" fmla="*/ 13 w 25"/>
                    <a:gd name="T65" fmla="*/ 5 h 26"/>
                    <a:gd name="T66" fmla="*/ 12 w 25"/>
                    <a:gd name="T67" fmla="*/ 5 h 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 h="26">
                      <a:moveTo>
                        <a:pt x="24" y="11"/>
                      </a:moveTo>
                      <a:cubicBezTo>
                        <a:pt x="24" y="11"/>
                        <a:pt x="23" y="11"/>
                        <a:pt x="23" y="11"/>
                      </a:cubicBezTo>
                      <a:cubicBezTo>
                        <a:pt x="22" y="13"/>
                        <a:pt x="22" y="16"/>
                        <a:pt x="21" y="15"/>
                      </a:cubicBezTo>
                      <a:cubicBezTo>
                        <a:pt x="21" y="15"/>
                        <a:pt x="21" y="16"/>
                        <a:pt x="20" y="17"/>
                      </a:cubicBezTo>
                      <a:cubicBezTo>
                        <a:pt x="20" y="18"/>
                        <a:pt x="20" y="19"/>
                        <a:pt x="19" y="18"/>
                      </a:cubicBezTo>
                      <a:cubicBezTo>
                        <a:pt x="18" y="18"/>
                        <a:pt x="18" y="19"/>
                        <a:pt x="17" y="19"/>
                      </a:cubicBezTo>
                      <a:cubicBezTo>
                        <a:pt x="16" y="20"/>
                        <a:pt x="16" y="21"/>
                        <a:pt x="15" y="20"/>
                      </a:cubicBezTo>
                      <a:cubicBezTo>
                        <a:pt x="14" y="19"/>
                        <a:pt x="14" y="20"/>
                        <a:pt x="13" y="20"/>
                      </a:cubicBezTo>
                      <a:cubicBezTo>
                        <a:pt x="13" y="21"/>
                        <a:pt x="12" y="21"/>
                        <a:pt x="12" y="20"/>
                      </a:cubicBezTo>
                      <a:cubicBezTo>
                        <a:pt x="12" y="19"/>
                        <a:pt x="11" y="19"/>
                        <a:pt x="11" y="19"/>
                      </a:cubicBezTo>
                      <a:cubicBezTo>
                        <a:pt x="10" y="19"/>
                        <a:pt x="10" y="19"/>
                        <a:pt x="9" y="18"/>
                      </a:cubicBezTo>
                      <a:cubicBezTo>
                        <a:pt x="9" y="17"/>
                        <a:pt x="7" y="19"/>
                        <a:pt x="7" y="16"/>
                      </a:cubicBezTo>
                      <a:cubicBezTo>
                        <a:pt x="7" y="14"/>
                        <a:pt x="5" y="15"/>
                        <a:pt x="4" y="13"/>
                      </a:cubicBezTo>
                      <a:cubicBezTo>
                        <a:pt x="4" y="11"/>
                        <a:pt x="3" y="11"/>
                        <a:pt x="2" y="8"/>
                      </a:cubicBezTo>
                      <a:cubicBezTo>
                        <a:pt x="2" y="6"/>
                        <a:pt x="0" y="6"/>
                        <a:pt x="1" y="3"/>
                      </a:cubicBezTo>
                      <a:cubicBezTo>
                        <a:pt x="1" y="2"/>
                        <a:pt x="0" y="1"/>
                        <a:pt x="0" y="0"/>
                      </a:cubicBezTo>
                      <a:cubicBezTo>
                        <a:pt x="0" y="0"/>
                        <a:pt x="0" y="1"/>
                        <a:pt x="0" y="1"/>
                      </a:cubicBezTo>
                      <a:cubicBezTo>
                        <a:pt x="0" y="4"/>
                        <a:pt x="1" y="6"/>
                        <a:pt x="1" y="7"/>
                      </a:cubicBezTo>
                      <a:cubicBezTo>
                        <a:pt x="1" y="10"/>
                        <a:pt x="3" y="11"/>
                        <a:pt x="3" y="13"/>
                      </a:cubicBezTo>
                      <a:cubicBezTo>
                        <a:pt x="3" y="15"/>
                        <a:pt x="5" y="15"/>
                        <a:pt x="5" y="17"/>
                      </a:cubicBezTo>
                      <a:cubicBezTo>
                        <a:pt x="5" y="19"/>
                        <a:pt x="7" y="19"/>
                        <a:pt x="8" y="20"/>
                      </a:cubicBezTo>
                      <a:cubicBezTo>
                        <a:pt x="8" y="23"/>
                        <a:pt x="9" y="21"/>
                        <a:pt x="10" y="23"/>
                      </a:cubicBezTo>
                      <a:cubicBezTo>
                        <a:pt x="10" y="24"/>
                        <a:pt x="11" y="24"/>
                        <a:pt x="11" y="23"/>
                      </a:cubicBezTo>
                      <a:cubicBezTo>
                        <a:pt x="12" y="23"/>
                        <a:pt x="12" y="23"/>
                        <a:pt x="12" y="24"/>
                      </a:cubicBezTo>
                      <a:cubicBezTo>
                        <a:pt x="13" y="26"/>
                        <a:pt x="13" y="25"/>
                        <a:pt x="14" y="25"/>
                      </a:cubicBezTo>
                      <a:cubicBezTo>
                        <a:pt x="14" y="24"/>
                        <a:pt x="15" y="24"/>
                        <a:pt x="15" y="24"/>
                      </a:cubicBezTo>
                      <a:cubicBezTo>
                        <a:pt x="16" y="25"/>
                        <a:pt x="17" y="25"/>
                        <a:pt x="18" y="24"/>
                      </a:cubicBezTo>
                      <a:cubicBezTo>
                        <a:pt x="18" y="23"/>
                        <a:pt x="19" y="22"/>
                        <a:pt x="19" y="23"/>
                      </a:cubicBezTo>
                      <a:cubicBezTo>
                        <a:pt x="20" y="23"/>
                        <a:pt x="20" y="22"/>
                        <a:pt x="21" y="21"/>
                      </a:cubicBezTo>
                      <a:cubicBezTo>
                        <a:pt x="21" y="20"/>
                        <a:pt x="21" y="19"/>
                        <a:pt x="22" y="20"/>
                      </a:cubicBezTo>
                      <a:cubicBezTo>
                        <a:pt x="22" y="20"/>
                        <a:pt x="23" y="19"/>
                        <a:pt x="23" y="17"/>
                      </a:cubicBezTo>
                      <a:cubicBezTo>
                        <a:pt x="23" y="16"/>
                        <a:pt x="23" y="15"/>
                        <a:pt x="24" y="15"/>
                      </a:cubicBezTo>
                      <a:cubicBezTo>
                        <a:pt x="25" y="15"/>
                        <a:pt x="24" y="12"/>
                        <a:pt x="25" y="11"/>
                      </a:cubicBezTo>
                      <a:cubicBezTo>
                        <a:pt x="24" y="11"/>
                        <a:pt x="24" y="11"/>
                        <a:pt x="24" y="11"/>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7" name="Freeform 9998">
                  <a:extLst>
                    <a:ext uri="{FF2B5EF4-FFF2-40B4-BE49-F238E27FC236}">
                      <a16:creationId xmlns:a16="http://schemas.microsoft.com/office/drawing/2014/main" id="{A0979E15-D52E-8721-3C67-D8DA14B1778A}"/>
                    </a:ext>
                  </a:extLst>
                </p:cNvPr>
                <p:cNvSpPr>
                  <a:spLocks/>
                </p:cNvSpPr>
                <p:nvPr/>
              </p:nvSpPr>
              <p:spPr bwMode="auto">
                <a:xfrm>
                  <a:off x="3962" y="2415"/>
                  <a:ext cx="2" cy="2"/>
                </a:xfrm>
                <a:custGeom>
                  <a:avLst/>
                  <a:gdLst>
                    <a:gd name="T0" fmla="*/ 0 w 2"/>
                    <a:gd name="T1" fmla="*/ 0 h 3"/>
                    <a:gd name="T2" fmla="*/ 1 w 2"/>
                    <a:gd name="T3" fmla="*/ 1 h 3"/>
                    <a:gd name="T4" fmla="*/ 2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1" y="3"/>
                      </a:cubicBezTo>
                      <a:cubicBezTo>
                        <a:pt x="1" y="3"/>
                        <a:pt x="2" y="3"/>
                        <a:pt x="2"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8" name="Freeform 9999">
                  <a:extLst>
                    <a:ext uri="{FF2B5EF4-FFF2-40B4-BE49-F238E27FC236}">
                      <a16:creationId xmlns:a16="http://schemas.microsoft.com/office/drawing/2014/main" id="{3463D070-5C8C-3DD8-49D7-AC89E18B9EF1}"/>
                    </a:ext>
                  </a:extLst>
                </p:cNvPr>
                <p:cNvSpPr>
                  <a:spLocks/>
                </p:cNvSpPr>
                <p:nvPr/>
              </p:nvSpPr>
              <p:spPr bwMode="auto">
                <a:xfrm>
                  <a:off x="3963" y="2410"/>
                  <a:ext cx="3" cy="3"/>
                </a:xfrm>
                <a:custGeom>
                  <a:avLst/>
                  <a:gdLst>
                    <a:gd name="T0" fmla="*/ 1 w 3"/>
                    <a:gd name="T1" fmla="*/ 0 h 4"/>
                    <a:gd name="T2" fmla="*/ 3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4"/>
                      </a:cubicBezTo>
                      <a:cubicBezTo>
                        <a:pt x="3"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19" name="Freeform 10000">
                  <a:extLst>
                    <a:ext uri="{FF2B5EF4-FFF2-40B4-BE49-F238E27FC236}">
                      <a16:creationId xmlns:a16="http://schemas.microsoft.com/office/drawing/2014/main" id="{4CB83F20-46B0-AD8A-5A31-594C8B5BFBFB}"/>
                    </a:ext>
                  </a:extLst>
                </p:cNvPr>
                <p:cNvSpPr>
                  <a:spLocks/>
                </p:cNvSpPr>
                <p:nvPr/>
              </p:nvSpPr>
              <p:spPr bwMode="auto">
                <a:xfrm>
                  <a:off x="3966" y="2417"/>
                  <a:ext cx="2" cy="4"/>
                </a:xfrm>
                <a:custGeom>
                  <a:avLst/>
                  <a:gdLst>
                    <a:gd name="T0" fmla="*/ 0 w 3"/>
                    <a:gd name="T1" fmla="*/ 1 h 5"/>
                    <a:gd name="T2" fmla="*/ 1 w 3"/>
                    <a:gd name="T3" fmla="*/ 1 h 5"/>
                    <a:gd name="T4" fmla="*/ 1 w 3"/>
                    <a:gd name="T5" fmla="*/ 2 h 5"/>
                    <a:gd name="T6" fmla="*/ 0 w 3"/>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1"/>
                      </a:moveTo>
                      <a:cubicBezTo>
                        <a:pt x="0" y="1"/>
                        <a:pt x="1" y="1"/>
                        <a:pt x="1" y="1"/>
                      </a:cubicBezTo>
                      <a:cubicBezTo>
                        <a:pt x="2" y="2"/>
                        <a:pt x="3" y="4"/>
                        <a:pt x="2" y="5"/>
                      </a:cubicBezTo>
                      <a:cubicBezTo>
                        <a:pt x="2" y="4"/>
                        <a:pt x="1" y="0"/>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0" name="Freeform 10001">
                  <a:extLst>
                    <a:ext uri="{FF2B5EF4-FFF2-40B4-BE49-F238E27FC236}">
                      <a16:creationId xmlns:a16="http://schemas.microsoft.com/office/drawing/2014/main" id="{DD633000-9E3F-07B8-B010-E722775F3BFE}"/>
                    </a:ext>
                  </a:extLst>
                </p:cNvPr>
                <p:cNvSpPr>
                  <a:spLocks/>
                </p:cNvSpPr>
                <p:nvPr/>
              </p:nvSpPr>
              <p:spPr bwMode="auto">
                <a:xfrm>
                  <a:off x="3969" y="2410"/>
                  <a:ext cx="2" cy="6"/>
                </a:xfrm>
                <a:custGeom>
                  <a:avLst/>
                  <a:gdLst>
                    <a:gd name="T0" fmla="*/ 0 w 2"/>
                    <a:gd name="T1" fmla="*/ 0 h 7"/>
                    <a:gd name="T2" fmla="*/ 0 w 2"/>
                    <a:gd name="T3" fmla="*/ 3 h 7"/>
                    <a:gd name="T4" fmla="*/ 2 w 2"/>
                    <a:gd name="T5" fmla="*/ 3 h 7"/>
                    <a:gd name="T6" fmla="*/ 1 w 2"/>
                    <a:gd name="T7" fmla="*/ 3 h 7"/>
                    <a:gd name="T8" fmla="*/ 0 w 2"/>
                    <a:gd name="T9" fmla="*/ 0 h 7"/>
                    <a:gd name="T10" fmla="*/ 0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0" y="0"/>
                      </a:moveTo>
                      <a:cubicBezTo>
                        <a:pt x="0" y="1"/>
                        <a:pt x="0" y="2"/>
                        <a:pt x="0" y="3"/>
                      </a:cubicBezTo>
                      <a:cubicBezTo>
                        <a:pt x="0" y="4"/>
                        <a:pt x="1" y="7"/>
                        <a:pt x="2" y="6"/>
                      </a:cubicBezTo>
                      <a:cubicBezTo>
                        <a:pt x="2" y="6"/>
                        <a:pt x="1" y="5"/>
                        <a:pt x="1" y="4"/>
                      </a:cubicBezTo>
                      <a:cubicBezTo>
                        <a:pt x="1" y="4"/>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1" name="Freeform 10002">
                  <a:extLst>
                    <a:ext uri="{FF2B5EF4-FFF2-40B4-BE49-F238E27FC236}">
                      <a16:creationId xmlns:a16="http://schemas.microsoft.com/office/drawing/2014/main" id="{E13CA051-B74A-4423-C8E9-4358202E54E3}"/>
                    </a:ext>
                  </a:extLst>
                </p:cNvPr>
                <p:cNvSpPr>
                  <a:spLocks/>
                </p:cNvSpPr>
                <p:nvPr/>
              </p:nvSpPr>
              <p:spPr bwMode="auto">
                <a:xfrm>
                  <a:off x="3966" y="2406"/>
                  <a:ext cx="1" cy="4"/>
                </a:xfrm>
                <a:custGeom>
                  <a:avLst/>
                  <a:gdLst>
                    <a:gd name="T0" fmla="*/ 0 w 2"/>
                    <a:gd name="T1" fmla="*/ 2 h 4"/>
                    <a:gd name="T2" fmla="*/ 1 w 2"/>
                    <a:gd name="T3" fmla="*/ 4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0" y="0"/>
                        <a:pt x="2" y="2"/>
                        <a:pt x="2" y="4"/>
                      </a:cubicBezTo>
                      <a:cubicBezTo>
                        <a:pt x="2"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2" name="Freeform 10003">
                  <a:extLst>
                    <a:ext uri="{FF2B5EF4-FFF2-40B4-BE49-F238E27FC236}">
                      <a16:creationId xmlns:a16="http://schemas.microsoft.com/office/drawing/2014/main" id="{7B851B6B-6B3B-84FF-AF63-5AAD9D920328}"/>
                    </a:ext>
                  </a:extLst>
                </p:cNvPr>
                <p:cNvSpPr>
                  <a:spLocks/>
                </p:cNvSpPr>
                <p:nvPr/>
              </p:nvSpPr>
              <p:spPr bwMode="auto">
                <a:xfrm>
                  <a:off x="3966" y="2425"/>
                  <a:ext cx="3" cy="6"/>
                </a:xfrm>
                <a:custGeom>
                  <a:avLst/>
                  <a:gdLst>
                    <a:gd name="T0" fmla="*/ 1 w 3"/>
                    <a:gd name="T1" fmla="*/ 1 h 7"/>
                    <a:gd name="T2" fmla="*/ 3 w 3"/>
                    <a:gd name="T3" fmla="*/ 3 h 7"/>
                    <a:gd name="T4" fmla="*/ 1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1" y="1"/>
                      </a:moveTo>
                      <a:cubicBezTo>
                        <a:pt x="0" y="0"/>
                        <a:pt x="2" y="7"/>
                        <a:pt x="3" y="4"/>
                      </a:cubicBezTo>
                      <a:cubicBezTo>
                        <a:pt x="2" y="4"/>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3" name="Freeform 10004">
                  <a:extLst>
                    <a:ext uri="{FF2B5EF4-FFF2-40B4-BE49-F238E27FC236}">
                      <a16:creationId xmlns:a16="http://schemas.microsoft.com/office/drawing/2014/main" id="{7D3B8380-CF98-E920-8233-D2AEC349C0CB}"/>
                    </a:ext>
                  </a:extLst>
                </p:cNvPr>
                <p:cNvSpPr>
                  <a:spLocks/>
                </p:cNvSpPr>
                <p:nvPr/>
              </p:nvSpPr>
              <p:spPr bwMode="auto">
                <a:xfrm>
                  <a:off x="3971" y="2420"/>
                  <a:ext cx="1" cy="6"/>
                </a:xfrm>
                <a:custGeom>
                  <a:avLst/>
                  <a:gdLst>
                    <a:gd name="T0" fmla="*/ 0 w 2"/>
                    <a:gd name="T1" fmla="*/ 2 h 7"/>
                    <a:gd name="T2" fmla="*/ 1 w 2"/>
                    <a:gd name="T3" fmla="*/ 3 h 7"/>
                    <a:gd name="T4" fmla="*/ 1 w 2"/>
                    <a:gd name="T5" fmla="*/ 3 h 7"/>
                    <a:gd name="T6" fmla="*/ 0 w 2"/>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1" y="0"/>
                        <a:pt x="2" y="5"/>
                        <a:pt x="1" y="7"/>
                      </a:cubicBezTo>
                      <a:cubicBezTo>
                        <a:pt x="1" y="6"/>
                        <a:pt x="1" y="5"/>
                        <a:pt x="1"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4" name="Freeform 10005">
                  <a:extLst>
                    <a:ext uri="{FF2B5EF4-FFF2-40B4-BE49-F238E27FC236}">
                      <a16:creationId xmlns:a16="http://schemas.microsoft.com/office/drawing/2014/main" id="{26E0639E-F93C-4DBD-6591-CDE754AD92A8}"/>
                    </a:ext>
                  </a:extLst>
                </p:cNvPr>
                <p:cNvSpPr>
                  <a:spLocks/>
                </p:cNvSpPr>
                <p:nvPr/>
              </p:nvSpPr>
              <p:spPr bwMode="auto">
                <a:xfrm>
                  <a:off x="3972" y="2415"/>
                  <a:ext cx="4" cy="4"/>
                </a:xfrm>
                <a:custGeom>
                  <a:avLst/>
                  <a:gdLst>
                    <a:gd name="T0" fmla="*/ 1 w 4"/>
                    <a:gd name="T1" fmla="*/ 0 h 6"/>
                    <a:gd name="T2" fmla="*/ 4 w 4"/>
                    <a:gd name="T3" fmla="*/ 1 h 6"/>
                    <a:gd name="T4" fmla="*/ 1 w 4"/>
                    <a:gd name="T5" fmla="*/ 1 h 6"/>
                    <a:gd name="T6" fmla="*/ 0 60000 65536"/>
                    <a:gd name="T7" fmla="*/ 0 60000 65536"/>
                    <a:gd name="T8" fmla="*/ 0 60000 65536"/>
                  </a:gdLst>
                  <a:ahLst/>
                  <a:cxnLst>
                    <a:cxn ang="T6">
                      <a:pos x="T0" y="T1"/>
                    </a:cxn>
                    <a:cxn ang="T7">
                      <a:pos x="T2" y="T3"/>
                    </a:cxn>
                    <a:cxn ang="T8">
                      <a:pos x="T4" y="T5"/>
                    </a:cxn>
                  </a:cxnLst>
                  <a:rect l="0" t="0" r="r" b="b"/>
                  <a:pathLst>
                    <a:path w="4" h="6">
                      <a:moveTo>
                        <a:pt x="1" y="0"/>
                      </a:moveTo>
                      <a:cubicBezTo>
                        <a:pt x="0" y="2"/>
                        <a:pt x="2" y="6"/>
                        <a:pt x="4" y="5"/>
                      </a:cubicBezTo>
                      <a:cubicBezTo>
                        <a:pt x="3" y="5"/>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5" name="Freeform 10006">
                  <a:extLst>
                    <a:ext uri="{FF2B5EF4-FFF2-40B4-BE49-F238E27FC236}">
                      <a16:creationId xmlns:a16="http://schemas.microsoft.com/office/drawing/2014/main" id="{F3054F44-0010-F7CD-9F48-2F9636A93E42}"/>
                    </a:ext>
                  </a:extLst>
                </p:cNvPr>
                <p:cNvSpPr>
                  <a:spLocks/>
                </p:cNvSpPr>
                <p:nvPr/>
              </p:nvSpPr>
              <p:spPr bwMode="auto">
                <a:xfrm>
                  <a:off x="3971" y="2409"/>
                  <a:ext cx="1" cy="3"/>
                </a:xfrm>
                <a:custGeom>
                  <a:avLst/>
                  <a:gdLst>
                    <a:gd name="T0" fmla="*/ 0 w 2"/>
                    <a:gd name="T1" fmla="*/ 1 h 4"/>
                    <a:gd name="T2" fmla="*/ 1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3"/>
                        <a:pt x="2" y="4"/>
                      </a:cubicBezTo>
                      <a:cubicBezTo>
                        <a:pt x="2"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6" name="Freeform 10007">
                  <a:extLst>
                    <a:ext uri="{FF2B5EF4-FFF2-40B4-BE49-F238E27FC236}">
                      <a16:creationId xmlns:a16="http://schemas.microsoft.com/office/drawing/2014/main" id="{104DFC50-EFB7-12DD-2C22-9FCCF8588091}"/>
                    </a:ext>
                  </a:extLst>
                </p:cNvPr>
                <p:cNvSpPr>
                  <a:spLocks/>
                </p:cNvSpPr>
                <p:nvPr/>
              </p:nvSpPr>
              <p:spPr bwMode="auto">
                <a:xfrm>
                  <a:off x="3971" y="2428"/>
                  <a:ext cx="3" cy="3"/>
                </a:xfrm>
                <a:custGeom>
                  <a:avLst/>
                  <a:gdLst>
                    <a:gd name="T0" fmla="*/ 0 w 3"/>
                    <a:gd name="T1" fmla="*/ 0 h 4"/>
                    <a:gd name="T2" fmla="*/ 3 w 3"/>
                    <a:gd name="T3" fmla="*/ 2 h 4"/>
                    <a:gd name="T4" fmla="*/ 0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3" y="4"/>
                        <a:pt x="3" y="2"/>
                      </a:cubicBezTo>
                      <a:cubicBezTo>
                        <a:pt x="2" y="2"/>
                        <a:pt x="1" y="3"/>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7" name="Freeform 10008">
                  <a:extLst>
                    <a:ext uri="{FF2B5EF4-FFF2-40B4-BE49-F238E27FC236}">
                      <a16:creationId xmlns:a16="http://schemas.microsoft.com/office/drawing/2014/main" id="{DE4354C8-1A47-5F9C-89FA-A76FB108B5E1}"/>
                    </a:ext>
                  </a:extLst>
                </p:cNvPr>
                <p:cNvSpPr>
                  <a:spLocks/>
                </p:cNvSpPr>
                <p:nvPr/>
              </p:nvSpPr>
              <p:spPr bwMode="auto">
                <a:xfrm>
                  <a:off x="3975" y="2423"/>
                  <a:ext cx="1" cy="5"/>
                </a:xfrm>
                <a:custGeom>
                  <a:avLst/>
                  <a:gdLst>
                    <a:gd name="T0" fmla="*/ 0 w 2"/>
                    <a:gd name="T1" fmla="*/ 1 h 6"/>
                    <a:gd name="T2" fmla="*/ 1 w 2"/>
                    <a:gd name="T3" fmla="*/ 3 h 6"/>
                    <a:gd name="T4" fmla="*/ 1 w 2"/>
                    <a:gd name="T5" fmla="*/ 3 h 6"/>
                    <a:gd name="T6" fmla="*/ 0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1"/>
                      </a:moveTo>
                      <a:cubicBezTo>
                        <a:pt x="0" y="0"/>
                        <a:pt x="2" y="5"/>
                        <a:pt x="1" y="6"/>
                      </a:cubicBezTo>
                      <a:cubicBezTo>
                        <a:pt x="1" y="6"/>
                        <a:pt x="1" y="5"/>
                        <a:pt x="1" y="4"/>
                      </a:cubicBezTo>
                      <a:cubicBezTo>
                        <a:pt x="1" y="2"/>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8" name="Freeform 10009">
                  <a:extLst>
                    <a:ext uri="{FF2B5EF4-FFF2-40B4-BE49-F238E27FC236}">
                      <a16:creationId xmlns:a16="http://schemas.microsoft.com/office/drawing/2014/main" id="{9B41D4EC-EF1E-4767-47CB-B6EFE9084BFB}"/>
                    </a:ext>
                  </a:extLst>
                </p:cNvPr>
                <p:cNvSpPr>
                  <a:spLocks/>
                </p:cNvSpPr>
                <p:nvPr/>
              </p:nvSpPr>
              <p:spPr bwMode="auto">
                <a:xfrm>
                  <a:off x="3976" y="2421"/>
                  <a:ext cx="1" cy="3"/>
                </a:xfrm>
                <a:custGeom>
                  <a:avLst/>
                  <a:gdLst>
                    <a:gd name="T0" fmla="*/ 0 w 1"/>
                    <a:gd name="T1" fmla="*/ 0 h 4"/>
                    <a:gd name="T2" fmla="*/ 1 w 1"/>
                    <a:gd name="T3" fmla="*/ 2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0"/>
                        <a:pt x="1" y="3"/>
                        <a:pt x="1" y="4"/>
                      </a:cubicBezTo>
                      <a:cubicBezTo>
                        <a:pt x="0" y="4"/>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29" name="Freeform 10010">
                  <a:extLst>
                    <a:ext uri="{FF2B5EF4-FFF2-40B4-BE49-F238E27FC236}">
                      <a16:creationId xmlns:a16="http://schemas.microsoft.com/office/drawing/2014/main" id="{8F990D6C-9697-6D12-677E-FD63775064D1}"/>
                    </a:ext>
                  </a:extLst>
                </p:cNvPr>
                <p:cNvSpPr>
                  <a:spLocks noEditPoints="1"/>
                </p:cNvSpPr>
                <p:nvPr/>
              </p:nvSpPr>
              <p:spPr bwMode="auto">
                <a:xfrm>
                  <a:off x="3977" y="2428"/>
                  <a:ext cx="18" cy="29"/>
                </a:xfrm>
                <a:custGeom>
                  <a:avLst/>
                  <a:gdLst>
                    <a:gd name="T0" fmla="*/ 6 w 22"/>
                    <a:gd name="T1" fmla="*/ 14 h 35"/>
                    <a:gd name="T2" fmla="*/ 6 w 22"/>
                    <a:gd name="T3" fmla="*/ 15 h 35"/>
                    <a:gd name="T4" fmla="*/ 4 w 22"/>
                    <a:gd name="T5" fmla="*/ 12 h 35"/>
                    <a:gd name="T6" fmla="*/ 4 w 22"/>
                    <a:gd name="T7" fmla="*/ 14 h 35"/>
                    <a:gd name="T8" fmla="*/ 3 w 22"/>
                    <a:gd name="T9" fmla="*/ 12 h 35"/>
                    <a:gd name="T10" fmla="*/ 7 w 22"/>
                    <a:gd name="T11" fmla="*/ 11 h 35"/>
                    <a:gd name="T12" fmla="*/ 7 w 22"/>
                    <a:gd name="T13" fmla="*/ 13 h 35"/>
                    <a:gd name="T14" fmla="*/ 7 w 22"/>
                    <a:gd name="T15" fmla="*/ 11 h 35"/>
                    <a:gd name="T16" fmla="*/ 6 w 22"/>
                    <a:gd name="T17" fmla="*/ 10 h 35"/>
                    <a:gd name="T18" fmla="*/ 5 w 22"/>
                    <a:gd name="T19" fmla="*/ 10 h 35"/>
                    <a:gd name="T20" fmla="*/ 5 w 22"/>
                    <a:gd name="T21" fmla="*/ 10 h 35"/>
                    <a:gd name="T22" fmla="*/ 9 w 22"/>
                    <a:gd name="T23" fmla="*/ 10 h 35"/>
                    <a:gd name="T24" fmla="*/ 9 w 22"/>
                    <a:gd name="T25" fmla="*/ 12 h 35"/>
                    <a:gd name="T26" fmla="*/ 2 w 22"/>
                    <a:gd name="T27" fmla="*/ 8 h 35"/>
                    <a:gd name="T28" fmla="*/ 3 w 22"/>
                    <a:gd name="T29" fmla="*/ 7 h 35"/>
                    <a:gd name="T30" fmla="*/ 2 w 22"/>
                    <a:gd name="T31" fmla="*/ 8 h 35"/>
                    <a:gd name="T32" fmla="*/ 7 w 22"/>
                    <a:gd name="T33" fmla="*/ 7 h 35"/>
                    <a:gd name="T34" fmla="*/ 2 w 22"/>
                    <a:gd name="T35" fmla="*/ 7 h 35"/>
                    <a:gd name="T36" fmla="*/ 2 w 22"/>
                    <a:gd name="T37" fmla="*/ 6 h 35"/>
                    <a:gd name="T38" fmla="*/ 5 w 22"/>
                    <a:gd name="T39" fmla="*/ 4 h 35"/>
                    <a:gd name="T40" fmla="*/ 5 w 22"/>
                    <a:gd name="T41" fmla="*/ 4 h 35"/>
                    <a:gd name="T42" fmla="*/ 5 w 22"/>
                    <a:gd name="T43" fmla="*/ 7 h 35"/>
                    <a:gd name="T44" fmla="*/ 5 w 22"/>
                    <a:gd name="T45" fmla="*/ 4 h 35"/>
                    <a:gd name="T46" fmla="*/ 2 w 22"/>
                    <a:gd name="T47" fmla="*/ 3 h 35"/>
                    <a:gd name="T48" fmla="*/ 6 w 22"/>
                    <a:gd name="T49" fmla="*/ 3 h 35"/>
                    <a:gd name="T50" fmla="*/ 6 w 22"/>
                    <a:gd name="T51" fmla="*/ 3 h 35"/>
                    <a:gd name="T52" fmla="*/ 2 w 22"/>
                    <a:gd name="T53" fmla="*/ 2 h 35"/>
                    <a:gd name="T54" fmla="*/ 2 w 22"/>
                    <a:gd name="T55" fmla="*/ 2 h 35"/>
                    <a:gd name="T56" fmla="*/ 2 w 22"/>
                    <a:gd name="T57" fmla="*/ 2 h 35"/>
                    <a:gd name="T58" fmla="*/ 2 w 22"/>
                    <a:gd name="T59" fmla="*/ 1 h 35"/>
                    <a:gd name="T60" fmla="*/ 2 w 22"/>
                    <a:gd name="T61" fmla="*/ 1 h 35"/>
                    <a:gd name="T62" fmla="*/ 1 w 22"/>
                    <a:gd name="T63" fmla="*/ 2 h 35"/>
                    <a:gd name="T64" fmla="*/ 1 w 22"/>
                    <a:gd name="T65" fmla="*/ 4 h 35"/>
                    <a:gd name="T66" fmla="*/ 0 w 22"/>
                    <a:gd name="T67" fmla="*/ 5 h 35"/>
                    <a:gd name="T68" fmla="*/ 0 w 22"/>
                    <a:gd name="T69" fmla="*/ 6 h 35"/>
                    <a:gd name="T70" fmla="*/ 2 w 22"/>
                    <a:gd name="T71" fmla="*/ 14 h 35"/>
                    <a:gd name="T72" fmla="*/ 4 w 22"/>
                    <a:gd name="T73" fmla="*/ 16 h 35"/>
                    <a:gd name="T74" fmla="*/ 6 w 22"/>
                    <a:gd name="T75" fmla="*/ 15 h 35"/>
                    <a:gd name="T76" fmla="*/ 9 w 22"/>
                    <a:gd name="T77" fmla="*/ 16 h 35"/>
                    <a:gd name="T78" fmla="*/ 9 w 22"/>
                    <a:gd name="T79" fmla="*/ 16 h 35"/>
                    <a:gd name="T80" fmla="*/ 9 w 22"/>
                    <a:gd name="T81" fmla="*/ 7 h 35"/>
                    <a:gd name="T82" fmla="*/ 4 w 22"/>
                    <a:gd name="T83" fmla="*/ 1 h 35"/>
                    <a:gd name="T84" fmla="*/ 3 w 22"/>
                    <a:gd name="T85" fmla="*/ 1 h 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 h="35">
                      <a:moveTo>
                        <a:pt x="14" y="31"/>
                      </a:moveTo>
                      <a:cubicBezTo>
                        <a:pt x="14" y="31"/>
                        <a:pt x="13" y="30"/>
                        <a:pt x="13" y="29"/>
                      </a:cubicBezTo>
                      <a:cubicBezTo>
                        <a:pt x="13" y="29"/>
                        <a:pt x="13" y="29"/>
                        <a:pt x="13" y="29"/>
                      </a:cubicBezTo>
                      <a:cubicBezTo>
                        <a:pt x="13" y="30"/>
                        <a:pt x="13" y="31"/>
                        <a:pt x="14" y="31"/>
                      </a:cubicBezTo>
                      <a:cubicBezTo>
                        <a:pt x="14" y="31"/>
                        <a:pt x="15" y="30"/>
                        <a:pt x="15" y="30"/>
                      </a:cubicBezTo>
                      <a:cubicBezTo>
                        <a:pt x="15" y="31"/>
                        <a:pt x="15" y="31"/>
                        <a:pt x="14" y="31"/>
                      </a:cubicBezTo>
                      <a:moveTo>
                        <a:pt x="7" y="26"/>
                      </a:moveTo>
                      <a:cubicBezTo>
                        <a:pt x="7" y="26"/>
                        <a:pt x="7" y="26"/>
                        <a:pt x="7" y="26"/>
                      </a:cubicBezTo>
                      <a:cubicBezTo>
                        <a:pt x="8" y="26"/>
                        <a:pt x="8" y="26"/>
                        <a:pt x="8" y="26"/>
                      </a:cubicBezTo>
                      <a:cubicBezTo>
                        <a:pt x="7" y="26"/>
                        <a:pt x="7" y="26"/>
                        <a:pt x="7" y="26"/>
                      </a:cubicBezTo>
                      <a:cubicBezTo>
                        <a:pt x="7" y="28"/>
                        <a:pt x="9" y="29"/>
                        <a:pt x="9" y="30"/>
                      </a:cubicBezTo>
                      <a:cubicBezTo>
                        <a:pt x="9" y="30"/>
                        <a:pt x="9" y="30"/>
                        <a:pt x="9" y="30"/>
                      </a:cubicBezTo>
                      <a:cubicBezTo>
                        <a:pt x="8" y="30"/>
                        <a:pt x="8" y="29"/>
                        <a:pt x="8" y="28"/>
                      </a:cubicBezTo>
                      <a:cubicBezTo>
                        <a:pt x="7" y="27"/>
                        <a:pt x="7" y="26"/>
                        <a:pt x="7" y="26"/>
                      </a:cubicBezTo>
                      <a:cubicBezTo>
                        <a:pt x="7" y="26"/>
                        <a:pt x="7" y="26"/>
                        <a:pt x="7" y="26"/>
                      </a:cubicBezTo>
                      <a:moveTo>
                        <a:pt x="16" y="23"/>
                      </a:moveTo>
                      <a:cubicBezTo>
                        <a:pt x="16" y="23"/>
                        <a:pt x="16" y="23"/>
                        <a:pt x="16" y="23"/>
                      </a:cubicBezTo>
                      <a:cubicBezTo>
                        <a:pt x="16" y="23"/>
                        <a:pt x="16" y="23"/>
                        <a:pt x="16" y="23"/>
                      </a:cubicBezTo>
                      <a:cubicBezTo>
                        <a:pt x="16" y="23"/>
                        <a:pt x="16" y="23"/>
                        <a:pt x="16" y="23"/>
                      </a:cubicBezTo>
                      <a:cubicBezTo>
                        <a:pt x="17" y="24"/>
                        <a:pt x="18" y="25"/>
                        <a:pt x="18" y="27"/>
                      </a:cubicBezTo>
                      <a:cubicBezTo>
                        <a:pt x="18" y="27"/>
                        <a:pt x="17" y="28"/>
                        <a:pt x="17" y="28"/>
                      </a:cubicBezTo>
                      <a:cubicBezTo>
                        <a:pt x="17" y="28"/>
                        <a:pt x="17" y="29"/>
                        <a:pt x="17" y="29"/>
                      </a:cubicBezTo>
                      <a:cubicBezTo>
                        <a:pt x="17" y="29"/>
                        <a:pt x="17" y="28"/>
                        <a:pt x="17" y="28"/>
                      </a:cubicBezTo>
                      <a:cubicBezTo>
                        <a:pt x="18" y="27"/>
                        <a:pt x="17" y="24"/>
                        <a:pt x="16" y="23"/>
                      </a:cubicBezTo>
                      <a:cubicBezTo>
                        <a:pt x="16" y="23"/>
                        <a:pt x="16" y="23"/>
                        <a:pt x="16" y="23"/>
                      </a:cubicBezTo>
                      <a:moveTo>
                        <a:pt x="11" y="22"/>
                      </a:moveTo>
                      <a:cubicBezTo>
                        <a:pt x="12" y="21"/>
                        <a:pt x="12" y="21"/>
                        <a:pt x="12" y="21"/>
                      </a:cubicBezTo>
                      <a:cubicBezTo>
                        <a:pt x="13" y="21"/>
                        <a:pt x="13" y="25"/>
                        <a:pt x="13" y="26"/>
                      </a:cubicBezTo>
                      <a:cubicBezTo>
                        <a:pt x="13" y="25"/>
                        <a:pt x="13" y="25"/>
                        <a:pt x="12" y="24"/>
                      </a:cubicBezTo>
                      <a:cubicBezTo>
                        <a:pt x="12" y="23"/>
                        <a:pt x="12" y="22"/>
                        <a:pt x="11" y="22"/>
                      </a:cubicBezTo>
                      <a:cubicBezTo>
                        <a:pt x="11" y="22"/>
                        <a:pt x="11" y="22"/>
                        <a:pt x="11" y="22"/>
                      </a:cubicBezTo>
                      <a:cubicBezTo>
                        <a:pt x="11" y="21"/>
                        <a:pt x="11" y="21"/>
                        <a:pt x="11" y="21"/>
                      </a:cubicBezTo>
                      <a:cubicBezTo>
                        <a:pt x="11" y="22"/>
                        <a:pt x="11" y="22"/>
                        <a:pt x="11" y="22"/>
                      </a:cubicBezTo>
                      <a:moveTo>
                        <a:pt x="19" y="21"/>
                      </a:moveTo>
                      <a:cubicBezTo>
                        <a:pt x="19" y="20"/>
                        <a:pt x="19" y="20"/>
                        <a:pt x="18" y="20"/>
                      </a:cubicBezTo>
                      <a:cubicBezTo>
                        <a:pt x="19" y="20"/>
                        <a:pt x="19" y="20"/>
                        <a:pt x="19" y="20"/>
                      </a:cubicBezTo>
                      <a:cubicBezTo>
                        <a:pt x="19" y="20"/>
                        <a:pt x="19" y="20"/>
                        <a:pt x="19" y="21"/>
                      </a:cubicBezTo>
                      <a:cubicBezTo>
                        <a:pt x="19" y="21"/>
                        <a:pt x="19" y="21"/>
                        <a:pt x="19" y="21"/>
                      </a:cubicBezTo>
                      <a:cubicBezTo>
                        <a:pt x="19" y="22"/>
                        <a:pt x="20" y="24"/>
                        <a:pt x="19" y="25"/>
                      </a:cubicBezTo>
                      <a:cubicBezTo>
                        <a:pt x="19" y="24"/>
                        <a:pt x="19" y="22"/>
                        <a:pt x="19" y="21"/>
                      </a:cubicBezTo>
                      <a:cubicBezTo>
                        <a:pt x="19" y="21"/>
                        <a:pt x="19" y="21"/>
                        <a:pt x="19" y="21"/>
                      </a:cubicBezTo>
                      <a:moveTo>
                        <a:pt x="6" y="17"/>
                      </a:moveTo>
                      <a:cubicBezTo>
                        <a:pt x="6" y="17"/>
                        <a:pt x="6" y="17"/>
                        <a:pt x="6" y="17"/>
                      </a:cubicBezTo>
                      <a:cubicBezTo>
                        <a:pt x="6" y="16"/>
                        <a:pt x="6" y="16"/>
                        <a:pt x="6" y="16"/>
                      </a:cubicBezTo>
                      <a:cubicBezTo>
                        <a:pt x="7" y="16"/>
                        <a:pt x="7" y="16"/>
                        <a:pt x="7" y="16"/>
                      </a:cubicBezTo>
                      <a:cubicBezTo>
                        <a:pt x="8" y="17"/>
                        <a:pt x="8" y="19"/>
                        <a:pt x="8" y="20"/>
                      </a:cubicBezTo>
                      <a:cubicBezTo>
                        <a:pt x="7" y="20"/>
                        <a:pt x="7" y="17"/>
                        <a:pt x="6" y="17"/>
                      </a:cubicBezTo>
                      <a:cubicBezTo>
                        <a:pt x="6" y="17"/>
                        <a:pt x="6" y="17"/>
                        <a:pt x="6" y="17"/>
                      </a:cubicBezTo>
                      <a:moveTo>
                        <a:pt x="17" y="18"/>
                      </a:moveTo>
                      <a:cubicBezTo>
                        <a:pt x="16" y="18"/>
                        <a:pt x="14" y="15"/>
                        <a:pt x="15" y="13"/>
                      </a:cubicBezTo>
                      <a:cubicBezTo>
                        <a:pt x="15" y="14"/>
                        <a:pt x="15" y="14"/>
                        <a:pt x="15" y="14"/>
                      </a:cubicBezTo>
                      <a:cubicBezTo>
                        <a:pt x="16" y="15"/>
                        <a:pt x="16" y="17"/>
                        <a:pt x="17" y="18"/>
                      </a:cubicBezTo>
                      <a:cubicBezTo>
                        <a:pt x="17" y="18"/>
                        <a:pt x="17" y="18"/>
                        <a:pt x="17" y="18"/>
                      </a:cubicBezTo>
                      <a:moveTo>
                        <a:pt x="2" y="16"/>
                      </a:moveTo>
                      <a:cubicBezTo>
                        <a:pt x="2" y="16"/>
                        <a:pt x="2" y="16"/>
                        <a:pt x="2" y="16"/>
                      </a:cubicBezTo>
                      <a:cubicBezTo>
                        <a:pt x="3" y="15"/>
                        <a:pt x="3" y="13"/>
                        <a:pt x="2" y="13"/>
                      </a:cubicBezTo>
                      <a:cubicBezTo>
                        <a:pt x="2" y="12"/>
                        <a:pt x="2" y="12"/>
                        <a:pt x="2" y="12"/>
                      </a:cubicBezTo>
                      <a:cubicBezTo>
                        <a:pt x="2" y="13"/>
                        <a:pt x="3" y="13"/>
                        <a:pt x="3" y="15"/>
                      </a:cubicBezTo>
                      <a:cubicBezTo>
                        <a:pt x="3" y="15"/>
                        <a:pt x="3" y="16"/>
                        <a:pt x="2" y="16"/>
                      </a:cubicBezTo>
                      <a:moveTo>
                        <a:pt x="10" y="8"/>
                      </a:moveTo>
                      <a:cubicBezTo>
                        <a:pt x="10" y="8"/>
                        <a:pt x="10" y="8"/>
                        <a:pt x="10" y="8"/>
                      </a:cubicBezTo>
                      <a:cubicBezTo>
                        <a:pt x="10" y="8"/>
                        <a:pt x="10" y="8"/>
                        <a:pt x="10" y="8"/>
                      </a:cubicBezTo>
                      <a:cubicBezTo>
                        <a:pt x="10" y="8"/>
                        <a:pt x="10" y="8"/>
                        <a:pt x="10" y="8"/>
                      </a:cubicBezTo>
                      <a:cubicBezTo>
                        <a:pt x="10" y="8"/>
                        <a:pt x="10" y="8"/>
                        <a:pt x="10" y="8"/>
                      </a:cubicBezTo>
                      <a:cubicBezTo>
                        <a:pt x="9" y="9"/>
                        <a:pt x="10" y="11"/>
                        <a:pt x="10" y="12"/>
                      </a:cubicBezTo>
                      <a:cubicBezTo>
                        <a:pt x="10" y="12"/>
                        <a:pt x="11" y="13"/>
                        <a:pt x="11" y="14"/>
                      </a:cubicBezTo>
                      <a:cubicBezTo>
                        <a:pt x="11" y="14"/>
                        <a:pt x="11" y="14"/>
                        <a:pt x="11" y="14"/>
                      </a:cubicBezTo>
                      <a:cubicBezTo>
                        <a:pt x="10" y="14"/>
                        <a:pt x="9" y="11"/>
                        <a:pt x="9" y="11"/>
                      </a:cubicBezTo>
                      <a:cubicBezTo>
                        <a:pt x="9" y="10"/>
                        <a:pt x="9" y="9"/>
                        <a:pt x="10" y="8"/>
                      </a:cubicBezTo>
                      <a:moveTo>
                        <a:pt x="5" y="10"/>
                      </a:moveTo>
                      <a:cubicBezTo>
                        <a:pt x="4" y="10"/>
                        <a:pt x="3" y="8"/>
                        <a:pt x="4" y="7"/>
                      </a:cubicBezTo>
                      <a:cubicBezTo>
                        <a:pt x="4" y="7"/>
                        <a:pt x="4" y="7"/>
                        <a:pt x="4" y="7"/>
                      </a:cubicBezTo>
                      <a:cubicBezTo>
                        <a:pt x="4" y="8"/>
                        <a:pt x="5" y="10"/>
                        <a:pt x="5" y="10"/>
                      </a:cubicBezTo>
                      <a:cubicBezTo>
                        <a:pt x="5" y="10"/>
                        <a:pt x="5" y="10"/>
                        <a:pt x="5" y="10"/>
                      </a:cubicBezTo>
                      <a:moveTo>
                        <a:pt x="12" y="7"/>
                      </a:moveTo>
                      <a:cubicBezTo>
                        <a:pt x="12" y="6"/>
                        <a:pt x="12" y="6"/>
                        <a:pt x="12" y="6"/>
                      </a:cubicBezTo>
                      <a:cubicBezTo>
                        <a:pt x="13" y="6"/>
                        <a:pt x="14" y="8"/>
                        <a:pt x="14" y="10"/>
                      </a:cubicBezTo>
                      <a:cubicBezTo>
                        <a:pt x="13" y="9"/>
                        <a:pt x="13" y="7"/>
                        <a:pt x="12" y="7"/>
                      </a:cubicBezTo>
                      <a:cubicBezTo>
                        <a:pt x="12" y="7"/>
                        <a:pt x="12" y="7"/>
                        <a:pt x="12" y="7"/>
                      </a:cubicBezTo>
                      <a:cubicBezTo>
                        <a:pt x="12" y="7"/>
                        <a:pt x="12" y="7"/>
                        <a:pt x="12" y="7"/>
                      </a:cubicBezTo>
                      <a:moveTo>
                        <a:pt x="6" y="5"/>
                      </a:moveTo>
                      <a:cubicBezTo>
                        <a:pt x="6" y="4"/>
                        <a:pt x="6" y="4"/>
                        <a:pt x="6" y="4"/>
                      </a:cubicBezTo>
                      <a:cubicBezTo>
                        <a:pt x="7" y="4"/>
                        <a:pt x="8" y="6"/>
                        <a:pt x="8" y="7"/>
                      </a:cubicBezTo>
                      <a:cubicBezTo>
                        <a:pt x="7" y="6"/>
                        <a:pt x="6" y="5"/>
                        <a:pt x="6" y="5"/>
                      </a:cubicBezTo>
                      <a:cubicBezTo>
                        <a:pt x="6" y="5"/>
                        <a:pt x="6" y="5"/>
                        <a:pt x="6" y="5"/>
                      </a:cubicBezTo>
                      <a:cubicBezTo>
                        <a:pt x="6" y="5"/>
                        <a:pt x="6" y="5"/>
                        <a:pt x="6" y="5"/>
                      </a:cubicBezTo>
                      <a:cubicBezTo>
                        <a:pt x="6" y="5"/>
                        <a:pt x="6" y="5"/>
                        <a:pt x="6" y="5"/>
                      </a:cubicBezTo>
                      <a:cubicBezTo>
                        <a:pt x="6" y="5"/>
                        <a:pt x="6" y="5"/>
                        <a:pt x="6" y="5"/>
                      </a:cubicBezTo>
                      <a:moveTo>
                        <a:pt x="5" y="0"/>
                      </a:moveTo>
                      <a:cubicBezTo>
                        <a:pt x="5" y="0"/>
                        <a:pt x="4" y="0"/>
                        <a:pt x="4" y="1"/>
                      </a:cubicBezTo>
                      <a:cubicBezTo>
                        <a:pt x="3" y="1"/>
                        <a:pt x="3" y="2"/>
                        <a:pt x="3" y="2"/>
                      </a:cubicBezTo>
                      <a:cubicBezTo>
                        <a:pt x="2" y="2"/>
                        <a:pt x="2" y="2"/>
                        <a:pt x="2" y="1"/>
                      </a:cubicBezTo>
                      <a:cubicBezTo>
                        <a:pt x="2" y="1"/>
                        <a:pt x="2" y="1"/>
                        <a:pt x="2" y="1"/>
                      </a:cubicBezTo>
                      <a:cubicBezTo>
                        <a:pt x="1" y="1"/>
                        <a:pt x="1" y="1"/>
                        <a:pt x="1" y="2"/>
                      </a:cubicBezTo>
                      <a:cubicBezTo>
                        <a:pt x="1" y="3"/>
                        <a:pt x="2" y="5"/>
                        <a:pt x="1" y="5"/>
                      </a:cubicBezTo>
                      <a:cubicBezTo>
                        <a:pt x="1" y="6"/>
                        <a:pt x="1" y="6"/>
                        <a:pt x="1" y="6"/>
                      </a:cubicBezTo>
                      <a:cubicBezTo>
                        <a:pt x="1" y="6"/>
                        <a:pt x="1" y="6"/>
                        <a:pt x="1" y="6"/>
                      </a:cubicBezTo>
                      <a:cubicBezTo>
                        <a:pt x="1" y="6"/>
                        <a:pt x="1" y="6"/>
                        <a:pt x="1" y="6"/>
                      </a:cubicBezTo>
                      <a:cubicBezTo>
                        <a:pt x="1" y="6"/>
                        <a:pt x="1" y="7"/>
                        <a:pt x="1" y="8"/>
                      </a:cubicBezTo>
                      <a:cubicBezTo>
                        <a:pt x="1" y="8"/>
                        <a:pt x="1" y="8"/>
                        <a:pt x="1" y="8"/>
                      </a:cubicBezTo>
                      <a:cubicBezTo>
                        <a:pt x="1" y="9"/>
                        <a:pt x="1" y="10"/>
                        <a:pt x="0" y="10"/>
                      </a:cubicBezTo>
                      <a:cubicBezTo>
                        <a:pt x="0" y="10"/>
                        <a:pt x="0" y="10"/>
                        <a:pt x="0" y="10"/>
                      </a:cubicBezTo>
                      <a:cubicBezTo>
                        <a:pt x="0" y="10"/>
                        <a:pt x="0" y="10"/>
                        <a:pt x="0" y="10"/>
                      </a:cubicBezTo>
                      <a:cubicBezTo>
                        <a:pt x="0" y="10"/>
                        <a:pt x="0" y="10"/>
                        <a:pt x="0" y="10"/>
                      </a:cubicBezTo>
                      <a:cubicBezTo>
                        <a:pt x="0" y="11"/>
                        <a:pt x="0" y="12"/>
                        <a:pt x="0" y="13"/>
                      </a:cubicBezTo>
                      <a:cubicBezTo>
                        <a:pt x="0" y="16"/>
                        <a:pt x="2" y="17"/>
                        <a:pt x="1" y="19"/>
                      </a:cubicBezTo>
                      <a:cubicBezTo>
                        <a:pt x="1" y="22"/>
                        <a:pt x="3" y="23"/>
                        <a:pt x="3" y="25"/>
                      </a:cubicBezTo>
                      <a:cubicBezTo>
                        <a:pt x="3" y="27"/>
                        <a:pt x="5" y="27"/>
                        <a:pt x="5" y="29"/>
                      </a:cubicBezTo>
                      <a:cubicBezTo>
                        <a:pt x="5" y="31"/>
                        <a:pt x="7" y="30"/>
                        <a:pt x="8" y="32"/>
                      </a:cubicBezTo>
                      <a:cubicBezTo>
                        <a:pt x="8" y="33"/>
                        <a:pt x="8" y="33"/>
                        <a:pt x="8" y="33"/>
                      </a:cubicBezTo>
                      <a:cubicBezTo>
                        <a:pt x="8" y="33"/>
                        <a:pt x="8" y="34"/>
                        <a:pt x="9" y="34"/>
                      </a:cubicBezTo>
                      <a:cubicBezTo>
                        <a:pt x="9" y="34"/>
                        <a:pt x="10" y="33"/>
                        <a:pt x="10" y="33"/>
                      </a:cubicBezTo>
                      <a:cubicBezTo>
                        <a:pt x="10" y="33"/>
                        <a:pt x="10" y="33"/>
                        <a:pt x="11" y="33"/>
                      </a:cubicBezTo>
                      <a:cubicBezTo>
                        <a:pt x="11" y="33"/>
                        <a:pt x="11" y="33"/>
                        <a:pt x="12" y="33"/>
                      </a:cubicBezTo>
                      <a:cubicBezTo>
                        <a:pt x="14" y="35"/>
                        <a:pt x="16" y="34"/>
                        <a:pt x="18" y="35"/>
                      </a:cubicBezTo>
                      <a:cubicBezTo>
                        <a:pt x="18" y="35"/>
                        <a:pt x="19" y="34"/>
                        <a:pt x="19" y="34"/>
                      </a:cubicBezTo>
                      <a:cubicBezTo>
                        <a:pt x="19" y="34"/>
                        <a:pt x="19" y="34"/>
                        <a:pt x="19" y="34"/>
                      </a:cubicBezTo>
                      <a:cubicBezTo>
                        <a:pt x="19" y="34"/>
                        <a:pt x="19" y="34"/>
                        <a:pt x="19" y="34"/>
                      </a:cubicBezTo>
                      <a:cubicBezTo>
                        <a:pt x="20" y="35"/>
                        <a:pt x="20" y="35"/>
                        <a:pt x="20" y="35"/>
                      </a:cubicBezTo>
                      <a:cubicBezTo>
                        <a:pt x="20" y="34"/>
                        <a:pt x="20" y="34"/>
                        <a:pt x="20" y="34"/>
                      </a:cubicBezTo>
                      <a:cubicBezTo>
                        <a:pt x="21" y="33"/>
                        <a:pt x="20" y="30"/>
                        <a:pt x="21" y="29"/>
                      </a:cubicBezTo>
                      <a:cubicBezTo>
                        <a:pt x="22" y="28"/>
                        <a:pt x="20" y="25"/>
                        <a:pt x="21" y="23"/>
                      </a:cubicBezTo>
                      <a:cubicBezTo>
                        <a:pt x="21" y="20"/>
                        <a:pt x="19" y="17"/>
                        <a:pt x="19" y="14"/>
                      </a:cubicBezTo>
                      <a:cubicBezTo>
                        <a:pt x="19" y="12"/>
                        <a:pt x="16" y="11"/>
                        <a:pt x="16" y="8"/>
                      </a:cubicBezTo>
                      <a:cubicBezTo>
                        <a:pt x="16" y="5"/>
                        <a:pt x="13" y="6"/>
                        <a:pt x="12" y="3"/>
                      </a:cubicBezTo>
                      <a:cubicBezTo>
                        <a:pt x="12" y="1"/>
                        <a:pt x="10" y="3"/>
                        <a:pt x="9" y="1"/>
                      </a:cubicBezTo>
                      <a:cubicBezTo>
                        <a:pt x="8" y="0"/>
                        <a:pt x="8" y="0"/>
                        <a:pt x="8" y="0"/>
                      </a:cubicBezTo>
                      <a:cubicBezTo>
                        <a:pt x="8" y="0"/>
                        <a:pt x="8" y="0"/>
                        <a:pt x="7" y="0"/>
                      </a:cubicBezTo>
                      <a:cubicBezTo>
                        <a:pt x="7" y="1"/>
                        <a:pt x="7" y="1"/>
                        <a:pt x="7" y="1"/>
                      </a:cubicBezTo>
                      <a:cubicBezTo>
                        <a:pt x="6" y="1"/>
                        <a:pt x="6" y="1"/>
                        <a:pt x="5" y="0"/>
                      </a:cubicBezTo>
                      <a:cubicBezTo>
                        <a:pt x="5" y="0"/>
                        <a:pt x="5" y="0"/>
                        <a:pt x="5"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0" name="Freeform 10011">
                  <a:extLst>
                    <a:ext uri="{FF2B5EF4-FFF2-40B4-BE49-F238E27FC236}">
                      <a16:creationId xmlns:a16="http://schemas.microsoft.com/office/drawing/2014/main" id="{741335BA-0C97-2ABD-259C-6458B4765185}"/>
                    </a:ext>
                  </a:extLst>
                </p:cNvPr>
                <p:cNvSpPr>
                  <a:spLocks/>
                </p:cNvSpPr>
                <p:nvPr/>
              </p:nvSpPr>
              <p:spPr bwMode="auto">
                <a:xfrm>
                  <a:off x="3984" y="2455"/>
                  <a:ext cx="8" cy="3"/>
                </a:xfrm>
                <a:custGeom>
                  <a:avLst/>
                  <a:gdLst>
                    <a:gd name="T0" fmla="*/ 2 w 10"/>
                    <a:gd name="T1" fmla="*/ 0 h 4"/>
                    <a:gd name="T2" fmla="*/ 2 w 10"/>
                    <a:gd name="T3" fmla="*/ 0 h 4"/>
                    <a:gd name="T4" fmla="*/ 1 w 10"/>
                    <a:gd name="T5" fmla="*/ 1 h 4"/>
                    <a:gd name="T6" fmla="*/ 0 w 10"/>
                    <a:gd name="T7" fmla="*/ 0 h 4"/>
                    <a:gd name="T8" fmla="*/ 2 w 10"/>
                    <a:gd name="T9" fmla="*/ 1 h 4"/>
                    <a:gd name="T10" fmla="*/ 2 w 10"/>
                    <a:gd name="T11" fmla="*/ 2 h 4"/>
                    <a:gd name="T12" fmla="*/ 2 w 10"/>
                    <a:gd name="T13" fmla="*/ 2 h 4"/>
                    <a:gd name="T14" fmla="*/ 2 w 10"/>
                    <a:gd name="T15" fmla="*/ 2 h 4"/>
                    <a:gd name="T16" fmla="*/ 2 w 10"/>
                    <a:gd name="T17" fmla="*/ 2 h 4"/>
                    <a:gd name="T18" fmla="*/ 2 w 10"/>
                    <a:gd name="T19" fmla="*/ 2 h 4"/>
                    <a:gd name="T20" fmla="*/ 2 w 10"/>
                    <a:gd name="T21" fmla="*/ 2 h 4"/>
                    <a:gd name="T22" fmla="*/ 2 w 10"/>
                    <a:gd name="T23" fmla="*/ 2 h 4"/>
                    <a:gd name="T24" fmla="*/ 2 w 10"/>
                    <a:gd name="T25" fmla="*/ 2 h 4"/>
                    <a:gd name="T26" fmla="*/ 2 w 10"/>
                    <a:gd name="T27" fmla="*/ 2 h 4"/>
                    <a:gd name="T28" fmla="*/ 2 w 10"/>
                    <a:gd name="T29" fmla="*/ 2 h 4"/>
                    <a:gd name="T30" fmla="*/ 2 w 10"/>
                    <a:gd name="T31" fmla="*/ 2 h 4"/>
                    <a:gd name="T32" fmla="*/ 2 w 10"/>
                    <a:gd name="T33" fmla="*/ 2 h 4"/>
                    <a:gd name="T34" fmla="*/ 3 w 10"/>
                    <a:gd name="T35" fmla="*/ 2 h 4"/>
                    <a:gd name="T36" fmla="*/ 3 w 10"/>
                    <a:gd name="T37" fmla="*/ 2 h 4"/>
                    <a:gd name="T38" fmla="*/ 3 w 10"/>
                    <a:gd name="T39" fmla="*/ 2 h 4"/>
                    <a:gd name="T40" fmla="*/ 4 w 10"/>
                    <a:gd name="T41" fmla="*/ 2 h 4"/>
                    <a:gd name="T42" fmla="*/ 4 w 10"/>
                    <a:gd name="T43" fmla="*/ 2 h 4"/>
                    <a:gd name="T44" fmla="*/ 2 w 10"/>
                    <a:gd name="T45" fmla="*/ 0 h 4"/>
                    <a:gd name="T46" fmla="*/ 2 w 10"/>
                    <a:gd name="T47" fmla="*/ 0 h 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4">
                      <a:moveTo>
                        <a:pt x="3" y="0"/>
                      </a:moveTo>
                      <a:cubicBezTo>
                        <a:pt x="2" y="0"/>
                        <a:pt x="2" y="0"/>
                        <a:pt x="2" y="0"/>
                      </a:cubicBezTo>
                      <a:cubicBezTo>
                        <a:pt x="2" y="0"/>
                        <a:pt x="1" y="1"/>
                        <a:pt x="1" y="1"/>
                      </a:cubicBezTo>
                      <a:cubicBezTo>
                        <a:pt x="0" y="1"/>
                        <a:pt x="0" y="0"/>
                        <a:pt x="0" y="0"/>
                      </a:cubicBezTo>
                      <a:cubicBezTo>
                        <a:pt x="1" y="1"/>
                        <a:pt x="2" y="0"/>
                        <a:pt x="2" y="1"/>
                      </a:cubicBezTo>
                      <a:cubicBezTo>
                        <a:pt x="2" y="2"/>
                        <a:pt x="2" y="2"/>
                        <a:pt x="3" y="2"/>
                      </a:cubicBezTo>
                      <a:cubicBezTo>
                        <a:pt x="3" y="2"/>
                        <a:pt x="3" y="2"/>
                        <a:pt x="3" y="2"/>
                      </a:cubicBezTo>
                      <a:cubicBezTo>
                        <a:pt x="3" y="2"/>
                        <a:pt x="4" y="2"/>
                        <a:pt x="4" y="2"/>
                      </a:cubicBezTo>
                      <a:cubicBezTo>
                        <a:pt x="4" y="2"/>
                        <a:pt x="4" y="2"/>
                        <a:pt x="4" y="3"/>
                      </a:cubicBezTo>
                      <a:cubicBezTo>
                        <a:pt x="5" y="4"/>
                        <a:pt x="5" y="4"/>
                        <a:pt x="5" y="4"/>
                      </a:cubicBezTo>
                      <a:cubicBezTo>
                        <a:pt x="5" y="4"/>
                        <a:pt x="6" y="4"/>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8" y="4"/>
                        <a:pt x="8" y="4"/>
                        <a:pt x="8" y="4"/>
                      </a:cubicBezTo>
                      <a:cubicBezTo>
                        <a:pt x="9" y="4"/>
                        <a:pt x="9" y="3"/>
                        <a:pt x="10" y="2"/>
                      </a:cubicBezTo>
                      <a:cubicBezTo>
                        <a:pt x="10" y="2"/>
                        <a:pt x="10" y="2"/>
                        <a:pt x="10" y="2"/>
                      </a:cubicBezTo>
                      <a:cubicBezTo>
                        <a:pt x="8" y="1"/>
                        <a:pt x="6" y="2"/>
                        <a:pt x="4" y="0"/>
                      </a:cubicBezTo>
                      <a:cubicBezTo>
                        <a:pt x="3" y="0"/>
                        <a:pt x="3" y="0"/>
                        <a:pt x="3" y="0"/>
                      </a:cubicBezTo>
                    </a:path>
                  </a:pathLst>
                </a:custGeom>
                <a:solidFill>
                  <a:srgbClr val="E6D2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1" name="Freeform 10012">
                  <a:extLst>
                    <a:ext uri="{FF2B5EF4-FFF2-40B4-BE49-F238E27FC236}">
                      <a16:creationId xmlns:a16="http://schemas.microsoft.com/office/drawing/2014/main" id="{FAEB0C7F-CD2B-6141-8204-AAF0FD021022}"/>
                    </a:ext>
                  </a:extLst>
                </p:cNvPr>
                <p:cNvSpPr>
                  <a:spLocks/>
                </p:cNvSpPr>
                <p:nvPr/>
              </p:nvSpPr>
              <p:spPr bwMode="auto">
                <a:xfrm>
                  <a:off x="3989" y="245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DBC7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2" name="Freeform 10013">
                  <a:extLst>
                    <a:ext uri="{FF2B5EF4-FFF2-40B4-BE49-F238E27FC236}">
                      <a16:creationId xmlns:a16="http://schemas.microsoft.com/office/drawing/2014/main" id="{F37457D2-40DF-8F34-D51A-F972B55C5EE1}"/>
                    </a:ext>
                  </a:extLst>
                </p:cNvPr>
                <p:cNvSpPr>
                  <a:spLocks noEditPoints="1"/>
                </p:cNvSpPr>
                <p:nvPr/>
              </p:nvSpPr>
              <p:spPr bwMode="auto">
                <a:xfrm>
                  <a:off x="3977" y="2429"/>
                  <a:ext cx="2" cy="7"/>
                </a:xfrm>
                <a:custGeom>
                  <a:avLst/>
                  <a:gdLst>
                    <a:gd name="T0" fmla="*/ 0 w 2"/>
                    <a:gd name="T1" fmla="*/ 4 h 8"/>
                    <a:gd name="T2" fmla="*/ 0 w 2"/>
                    <a:gd name="T3" fmla="*/ 4 h 8"/>
                    <a:gd name="T4" fmla="*/ 0 w 2"/>
                    <a:gd name="T5" fmla="*/ 4 h 8"/>
                    <a:gd name="T6" fmla="*/ 0 w 2"/>
                    <a:gd name="T7" fmla="*/ 4 h 8"/>
                    <a:gd name="T8" fmla="*/ 0 w 2"/>
                    <a:gd name="T9" fmla="*/ 4 h 8"/>
                    <a:gd name="T10" fmla="*/ 0 w 2"/>
                    <a:gd name="T11" fmla="*/ 4 h 8"/>
                    <a:gd name="T12" fmla="*/ 1 w 2"/>
                    <a:gd name="T13" fmla="*/ 0 h 8"/>
                    <a:gd name="T14" fmla="*/ 1 w 2"/>
                    <a:gd name="T15" fmla="*/ 1 h 8"/>
                    <a:gd name="T16" fmla="*/ 0 w 2"/>
                    <a:gd name="T17" fmla="*/ 1 h 8"/>
                    <a:gd name="T18" fmla="*/ 0 w 2"/>
                    <a:gd name="T19" fmla="*/ 4 h 8"/>
                    <a:gd name="T20" fmla="*/ 1 w 2"/>
                    <a:gd name="T21" fmla="*/ 4 h 8"/>
                    <a:gd name="T22" fmla="*/ 1 w 2"/>
                    <a:gd name="T23" fmla="*/ 3 h 8"/>
                    <a:gd name="T24" fmla="*/ 1 w 2"/>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8">
                      <a:moveTo>
                        <a:pt x="0" y="8"/>
                      </a:moveTo>
                      <a:cubicBezTo>
                        <a:pt x="0" y="8"/>
                        <a:pt x="0" y="8"/>
                        <a:pt x="0" y="8"/>
                      </a:cubicBezTo>
                      <a:cubicBezTo>
                        <a:pt x="0" y="8"/>
                        <a:pt x="0" y="8"/>
                        <a:pt x="0" y="8"/>
                      </a:cubicBezTo>
                      <a:cubicBezTo>
                        <a:pt x="0" y="8"/>
                        <a:pt x="0" y="8"/>
                        <a:pt x="0" y="8"/>
                      </a:cubicBezTo>
                      <a:cubicBezTo>
                        <a:pt x="0" y="8"/>
                        <a:pt x="0" y="8"/>
                        <a:pt x="0" y="8"/>
                      </a:cubicBezTo>
                      <a:cubicBezTo>
                        <a:pt x="0" y="8"/>
                        <a:pt x="0" y="8"/>
                        <a:pt x="0" y="8"/>
                      </a:cubicBezTo>
                      <a:moveTo>
                        <a:pt x="1" y="0"/>
                      </a:moveTo>
                      <a:cubicBezTo>
                        <a:pt x="1" y="0"/>
                        <a:pt x="1" y="0"/>
                        <a:pt x="1" y="1"/>
                      </a:cubicBezTo>
                      <a:cubicBezTo>
                        <a:pt x="0" y="1"/>
                        <a:pt x="0" y="1"/>
                        <a:pt x="0" y="1"/>
                      </a:cubicBezTo>
                      <a:cubicBezTo>
                        <a:pt x="0" y="2"/>
                        <a:pt x="0" y="3"/>
                        <a:pt x="0" y="4"/>
                      </a:cubicBezTo>
                      <a:cubicBezTo>
                        <a:pt x="1" y="4"/>
                        <a:pt x="1" y="4"/>
                        <a:pt x="1" y="4"/>
                      </a:cubicBezTo>
                      <a:cubicBezTo>
                        <a:pt x="1" y="4"/>
                        <a:pt x="1" y="4"/>
                        <a:pt x="1" y="3"/>
                      </a:cubicBezTo>
                      <a:cubicBezTo>
                        <a:pt x="2" y="3"/>
                        <a:pt x="1" y="1"/>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3" name="Freeform 10014">
                  <a:extLst>
                    <a:ext uri="{FF2B5EF4-FFF2-40B4-BE49-F238E27FC236}">
                      <a16:creationId xmlns:a16="http://schemas.microsoft.com/office/drawing/2014/main" id="{BE53CB94-8C30-D36B-3585-9E79B69F7E57}"/>
                    </a:ext>
                  </a:extLst>
                </p:cNvPr>
                <p:cNvSpPr>
                  <a:spLocks/>
                </p:cNvSpPr>
                <p:nvPr/>
              </p:nvSpPr>
              <p:spPr bwMode="auto">
                <a:xfrm>
                  <a:off x="3977" y="2433"/>
                  <a:ext cx="1" cy="3"/>
                </a:xfrm>
                <a:custGeom>
                  <a:avLst/>
                  <a:gdLst>
                    <a:gd name="T0" fmla="*/ 0 w 1"/>
                    <a:gd name="T1" fmla="*/ 0 h 4"/>
                    <a:gd name="T2" fmla="*/ 0 w 1"/>
                    <a:gd name="T3" fmla="*/ 2 h 4"/>
                    <a:gd name="T4" fmla="*/ 0 w 1"/>
                    <a:gd name="T5" fmla="*/ 2 h 4"/>
                    <a:gd name="T6" fmla="*/ 0 w 1"/>
                    <a:gd name="T7" fmla="*/ 2 h 4"/>
                    <a:gd name="T8" fmla="*/ 0 w 1"/>
                    <a:gd name="T9" fmla="*/ 2 h 4"/>
                    <a:gd name="T10" fmla="*/ 1 w 1"/>
                    <a:gd name="T11" fmla="*/ 2 h 4"/>
                    <a:gd name="T12" fmla="*/ 1 w 1"/>
                    <a:gd name="T13" fmla="*/ 2 h 4"/>
                    <a:gd name="T14" fmla="*/ 1 w 1"/>
                    <a:gd name="T15" fmla="*/ 0 h 4"/>
                    <a:gd name="T16" fmla="*/ 1 w 1"/>
                    <a:gd name="T17" fmla="*/ 0 h 4"/>
                    <a:gd name="T18" fmla="*/ 1 w 1"/>
                    <a:gd name="T19" fmla="*/ 0 h 4"/>
                    <a:gd name="T20" fmla="*/ 0 w 1"/>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4">
                      <a:moveTo>
                        <a:pt x="0" y="0"/>
                      </a:moveTo>
                      <a:cubicBezTo>
                        <a:pt x="0" y="1"/>
                        <a:pt x="0" y="2"/>
                        <a:pt x="0" y="2"/>
                      </a:cubicBezTo>
                      <a:cubicBezTo>
                        <a:pt x="0" y="3"/>
                        <a:pt x="0" y="3"/>
                        <a:pt x="0" y="4"/>
                      </a:cubicBezTo>
                      <a:cubicBezTo>
                        <a:pt x="0" y="4"/>
                        <a:pt x="0" y="4"/>
                        <a:pt x="0" y="4"/>
                      </a:cubicBezTo>
                      <a:cubicBezTo>
                        <a:pt x="0" y="4"/>
                        <a:pt x="0" y="4"/>
                        <a:pt x="0" y="4"/>
                      </a:cubicBezTo>
                      <a:cubicBezTo>
                        <a:pt x="1" y="4"/>
                        <a:pt x="1" y="3"/>
                        <a:pt x="1" y="2"/>
                      </a:cubicBezTo>
                      <a:cubicBezTo>
                        <a:pt x="1" y="2"/>
                        <a:pt x="1" y="2"/>
                        <a:pt x="1" y="2"/>
                      </a:cubicBezTo>
                      <a:cubicBezTo>
                        <a:pt x="1" y="1"/>
                        <a:pt x="1" y="0"/>
                        <a:pt x="1" y="0"/>
                      </a:cubicBezTo>
                      <a:cubicBezTo>
                        <a:pt x="1" y="0"/>
                        <a:pt x="1" y="0"/>
                        <a:pt x="1" y="0"/>
                      </a:cubicBezTo>
                      <a:cubicBezTo>
                        <a:pt x="1" y="0"/>
                        <a:pt x="1" y="0"/>
                        <a:pt x="1" y="0"/>
                      </a:cubicBezTo>
                      <a:cubicBezTo>
                        <a:pt x="0" y="0"/>
                        <a:pt x="0" y="0"/>
                        <a:pt x="0" y="0"/>
                      </a:cubicBezTo>
                    </a:path>
                  </a:pathLst>
                </a:custGeom>
                <a:solidFill>
                  <a:srgbClr val="D5D5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4" name="Freeform 10015">
                  <a:extLst>
                    <a:ext uri="{FF2B5EF4-FFF2-40B4-BE49-F238E27FC236}">
                      <a16:creationId xmlns:a16="http://schemas.microsoft.com/office/drawing/2014/main" id="{AA490B70-1F85-2A68-E72F-8571BA2F084A}"/>
                    </a:ext>
                  </a:extLst>
                </p:cNvPr>
                <p:cNvSpPr>
                  <a:spLocks noEditPoints="1"/>
                </p:cNvSpPr>
                <p:nvPr/>
              </p:nvSpPr>
              <p:spPr bwMode="auto">
                <a:xfrm>
                  <a:off x="3976" y="243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5" name="Freeform 10016">
                  <a:extLst>
                    <a:ext uri="{FF2B5EF4-FFF2-40B4-BE49-F238E27FC236}">
                      <a16:creationId xmlns:a16="http://schemas.microsoft.com/office/drawing/2014/main" id="{8EB7C83C-5C76-B9E7-3901-060197497638}"/>
                    </a:ext>
                  </a:extLst>
                </p:cNvPr>
                <p:cNvSpPr>
                  <a:spLocks/>
                </p:cNvSpPr>
                <p:nvPr/>
              </p:nvSpPr>
              <p:spPr bwMode="auto">
                <a:xfrm>
                  <a:off x="3980" y="2465"/>
                  <a:ext cx="2" cy="2"/>
                </a:xfrm>
                <a:custGeom>
                  <a:avLst/>
                  <a:gdLst>
                    <a:gd name="T0" fmla="*/ 0 w 3"/>
                    <a:gd name="T1" fmla="*/ 0 h 2"/>
                    <a:gd name="T2" fmla="*/ 0 w 3"/>
                    <a:gd name="T3" fmla="*/ 0 h 2"/>
                    <a:gd name="T4" fmla="*/ 1 w 3"/>
                    <a:gd name="T5" fmla="*/ 1 h 2"/>
                    <a:gd name="T6" fmla="*/ 1 w 3"/>
                    <a:gd name="T7" fmla="*/ 2 h 2"/>
                    <a:gd name="T8" fmla="*/ 1 w 3"/>
                    <a:gd name="T9" fmla="*/ 1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cubicBezTo>
                        <a:pt x="0" y="0"/>
                        <a:pt x="0" y="0"/>
                        <a:pt x="0" y="0"/>
                      </a:cubicBezTo>
                      <a:cubicBezTo>
                        <a:pt x="1" y="1"/>
                        <a:pt x="2" y="0"/>
                        <a:pt x="2" y="1"/>
                      </a:cubicBezTo>
                      <a:cubicBezTo>
                        <a:pt x="2" y="1"/>
                        <a:pt x="2" y="2"/>
                        <a:pt x="3" y="2"/>
                      </a:cubicBezTo>
                      <a:cubicBezTo>
                        <a:pt x="2" y="2"/>
                        <a:pt x="2" y="1"/>
                        <a:pt x="2" y="1"/>
                      </a:cubicBezTo>
                      <a:cubicBezTo>
                        <a:pt x="2" y="0"/>
                        <a:pt x="1" y="1"/>
                        <a:pt x="0" y="0"/>
                      </a:cubicBezTo>
                    </a:path>
                  </a:pathLst>
                </a:custGeom>
                <a:solidFill>
                  <a:srgbClr val="DBC7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6" name="Freeform 10017">
                  <a:extLst>
                    <a:ext uri="{FF2B5EF4-FFF2-40B4-BE49-F238E27FC236}">
                      <a16:creationId xmlns:a16="http://schemas.microsoft.com/office/drawing/2014/main" id="{D6179BFC-A676-47D6-328D-73C512E7734A}"/>
                    </a:ext>
                  </a:extLst>
                </p:cNvPr>
                <p:cNvSpPr>
                  <a:spLocks noEditPoints="1"/>
                </p:cNvSpPr>
                <p:nvPr/>
              </p:nvSpPr>
              <p:spPr bwMode="auto">
                <a:xfrm>
                  <a:off x="3988" y="2459"/>
                  <a:ext cx="5" cy="8"/>
                </a:xfrm>
                <a:custGeom>
                  <a:avLst/>
                  <a:gdLst>
                    <a:gd name="T0" fmla="*/ 0 w 6"/>
                    <a:gd name="T1" fmla="*/ 5 h 9"/>
                    <a:gd name="T2" fmla="*/ 0 w 6"/>
                    <a:gd name="T3" fmla="*/ 5 h 9"/>
                    <a:gd name="T4" fmla="*/ 0 w 6"/>
                    <a:gd name="T5" fmla="*/ 5 h 9"/>
                    <a:gd name="T6" fmla="*/ 2 w 6"/>
                    <a:gd name="T7" fmla="*/ 4 h 9"/>
                    <a:gd name="T8" fmla="*/ 2 w 6"/>
                    <a:gd name="T9" fmla="*/ 4 h 9"/>
                    <a:gd name="T10" fmla="*/ 2 w 6"/>
                    <a:gd name="T11" fmla="*/ 4 h 9"/>
                    <a:gd name="T12" fmla="*/ 2 w 6"/>
                    <a:gd name="T13" fmla="*/ 4 h 9"/>
                    <a:gd name="T14" fmla="*/ 2 w 6"/>
                    <a:gd name="T15" fmla="*/ 4 h 9"/>
                    <a:gd name="T16" fmla="*/ 2 w 6"/>
                    <a:gd name="T17" fmla="*/ 4 h 9"/>
                    <a:gd name="T18" fmla="*/ 2 w 6"/>
                    <a:gd name="T19" fmla="*/ 4 h 9"/>
                    <a:gd name="T20" fmla="*/ 2 w 6"/>
                    <a:gd name="T21" fmla="*/ 4 h 9"/>
                    <a:gd name="T22" fmla="*/ 2 w 6"/>
                    <a:gd name="T23" fmla="*/ 4 h 9"/>
                    <a:gd name="T24" fmla="*/ 1 w 6"/>
                    <a:gd name="T25" fmla="*/ 4 h 9"/>
                    <a:gd name="T26" fmla="*/ 2 w 6"/>
                    <a:gd name="T27" fmla="*/ 4 h 9"/>
                    <a:gd name="T28" fmla="*/ 1 w 6"/>
                    <a:gd name="T29" fmla="*/ 4 h 9"/>
                    <a:gd name="T30" fmla="*/ 1 w 6"/>
                    <a:gd name="T31" fmla="*/ 4 h 9"/>
                    <a:gd name="T32" fmla="*/ 1 w 6"/>
                    <a:gd name="T33" fmla="*/ 4 h 9"/>
                    <a:gd name="T34" fmla="*/ 1 w 6"/>
                    <a:gd name="T35" fmla="*/ 4 h 9"/>
                    <a:gd name="T36" fmla="*/ 1 w 6"/>
                    <a:gd name="T37" fmla="*/ 4 h 9"/>
                    <a:gd name="T38" fmla="*/ 3 w 6"/>
                    <a:gd name="T39" fmla="*/ 4 h 9"/>
                    <a:gd name="T40" fmla="*/ 3 w 6"/>
                    <a:gd name="T41" fmla="*/ 4 h 9"/>
                    <a:gd name="T42" fmla="*/ 3 w 6"/>
                    <a:gd name="T43" fmla="*/ 4 h 9"/>
                    <a:gd name="T44" fmla="*/ 3 w 6"/>
                    <a:gd name="T45" fmla="*/ 4 h 9"/>
                    <a:gd name="T46" fmla="*/ 3 w 6"/>
                    <a:gd name="T47" fmla="*/ 4 h 9"/>
                    <a:gd name="T48" fmla="*/ 3 w 6"/>
                    <a:gd name="T49" fmla="*/ 4 h 9"/>
                    <a:gd name="T50" fmla="*/ 3 w 6"/>
                    <a:gd name="T51" fmla="*/ 4 h 9"/>
                    <a:gd name="T52" fmla="*/ 3 w 6"/>
                    <a:gd name="T53" fmla="*/ 4 h 9"/>
                    <a:gd name="T54" fmla="*/ 3 w 6"/>
                    <a:gd name="T55" fmla="*/ 4 h 9"/>
                    <a:gd name="T56" fmla="*/ 3 w 6"/>
                    <a:gd name="T57" fmla="*/ 4 h 9"/>
                    <a:gd name="T58" fmla="*/ 3 w 6"/>
                    <a:gd name="T59" fmla="*/ 4 h 9"/>
                    <a:gd name="T60" fmla="*/ 3 w 6"/>
                    <a:gd name="T61" fmla="*/ 4 h 9"/>
                    <a:gd name="T62" fmla="*/ 3 w 6"/>
                    <a:gd name="T63" fmla="*/ 4 h 9"/>
                    <a:gd name="T64" fmla="*/ 3 w 6"/>
                    <a:gd name="T65" fmla="*/ 4 h 9"/>
                    <a:gd name="T66" fmla="*/ 3 w 6"/>
                    <a:gd name="T67" fmla="*/ 4 h 9"/>
                    <a:gd name="T68" fmla="*/ 3 w 6"/>
                    <a:gd name="T69" fmla="*/ 4 h 9"/>
                    <a:gd name="T70" fmla="*/ 3 w 6"/>
                    <a:gd name="T71" fmla="*/ 4 h 9"/>
                    <a:gd name="T72" fmla="*/ 3 w 6"/>
                    <a:gd name="T73" fmla="*/ 4 h 9"/>
                    <a:gd name="T74" fmla="*/ 3 w 6"/>
                    <a:gd name="T75" fmla="*/ 4 h 9"/>
                    <a:gd name="T76" fmla="*/ 3 w 6"/>
                    <a:gd name="T77" fmla="*/ 3 h 9"/>
                    <a:gd name="T78" fmla="*/ 3 w 6"/>
                    <a:gd name="T79" fmla="*/ 3 h 9"/>
                    <a:gd name="T80" fmla="*/ 3 w 6"/>
                    <a:gd name="T81" fmla="*/ 3 h 9"/>
                    <a:gd name="T82" fmla="*/ 3 w 6"/>
                    <a:gd name="T83" fmla="*/ 3 h 9"/>
                    <a:gd name="T84" fmla="*/ 3 w 6"/>
                    <a:gd name="T85" fmla="*/ 3 h 9"/>
                    <a:gd name="T86" fmla="*/ 3 w 6"/>
                    <a:gd name="T87" fmla="*/ 0 h 9"/>
                    <a:gd name="T88" fmla="*/ 3 w 6"/>
                    <a:gd name="T89" fmla="*/ 0 h 9"/>
                    <a:gd name="T90" fmla="*/ 3 w 6"/>
                    <a:gd name="T91" fmla="*/ 0 h 9"/>
                    <a:gd name="T92" fmla="*/ 3 w 6"/>
                    <a:gd name="T93" fmla="*/ 0 h 9"/>
                    <a:gd name="T94" fmla="*/ 3 w 6"/>
                    <a:gd name="T95" fmla="*/ 0 h 9"/>
                    <a:gd name="T96" fmla="*/ 3 w 6"/>
                    <a:gd name="T97" fmla="*/ 0 h 9"/>
                    <a:gd name="T98" fmla="*/ 3 w 6"/>
                    <a:gd name="T99" fmla="*/ 0 h 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 h="9">
                      <a:moveTo>
                        <a:pt x="0" y="9"/>
                      </a:moveTo>
                      <a:cubicBezTo>
                        <a:pt x="0" y="9"/>
                        <a:pt x="0" y="9"/>
                        <a:pt x="0" y="9"/>
                      </a:cubicBezTo>
                      <a:cubicBezTo>
                        <a:pt x="0" y="9"/>
                        <a:pt x="0" y="9"/>
                        <a:pt x="0" y="9"/>
                      </a:cubicBezTo>
                      <a:moveTo>
                        <a:pt x="2" y="8"/>
                      </a:moveTo>
                      <a:cubicBezTo>
                        <a:pt x="2" y="8"/>
                        <a:pt x="2" y="8"/>
                        <a:pt x="2" y="8"/>
                      </a:cubicBezTo>
                      <a:cubicBezTo>
                        <a:pt x="2" y="8"/>
                        <a:pt x="2" y="8"/>
                        <a:pt x="2" y="8"/>
                      </a:cubicBezTo>
                      <a:cubicBezTo>
                        <a:pt x="2" y="8"/>
                        <a:pt x="2" y="8"/>
                        <a:pt x="2" y="8"/>
                      </a:cubicBezTo>
                      <a:moveTo>
                        <a:pt x="2" y="8"/>
                      </a:moveTo>
                      <a:cubicBezTo>
                        <a:pt x="2" y="8"/>
                        <a:pt x="2" y="8"/>
                        <a:pt x="2" y="8"/>
                      </a:cubicBezTo>
                      <a:cubicBezTo>
                        <a:pt x="2" y="8"/>
                        <a:pt x="2" y="8"/>
                        <a:pt x="2" y="8"/>
                      </a:cubicBezTo>
                      <a:cubicBezTo>
                        <a:pt x="2" y="8"/>
                        <a:pt x="2" y="8"/>
                        <a:pt x="2" y="8"/>
                      </a:cubicBezTo>
                      <a:cubicBezTo>
                        <a:pt x="2" y="8"/>
                        <a:pt x="2" y="8"/>
                        <a:pt x="2" y="8"/>
                      </a:cubicBezTo>
                      <a:moveTo>
                        <a:pt x="1" y="8"/>
                      </a:moveTo>
                      <a:cubicBezTo>
                        <a:pt x="1" y="8"/>
                        <a:pt x="1" y="8"/>
                        <a:pt x="2" y="8"/>
                      </a:cubicBezTo>
                      <a:cubicBezTo>
                        <a:pt x="1" y="8"/>
                        <a:pt x="1" y="8"/>
                        <a:pt x="1" y="8"/>
                      </a:cubicBezTo>
                      <a:moveTo>
                        <a:pt x="1" y="8"/>
                      </a:moveTo>
                      <a:cubicBezTo>
                        <a:pt x="1" y="8"/>
                        <a:pt x="1" y="8"/>
                        <a:pt x="1" y="8"/>
                      </a:cubicBezTo>
                      <a:cubicBezTo>
                        <a:pt x="1" y="8"/>
                        <a:pt x="1" y="8"/>
                        <a:pt x="1" y="8"/>
                      </a:cubicBezTo>
                      <a:cubicBezTo>
                        <a:pt x="1" y="8"/>
                        <a:pt x="1" y="8"/>
                        <a:pt x="1" y="8"/>
                      </a:cubicBezTo>
                      <a:moveTo>
                        <a:pt x="4" y="5"/>
                      </a:moveTo>
                      <a:cubicBezTo>
                        <a:pt x="4" y="5"/>
                        <a:pt x="4" y="5"/>
                        <a:pt x="4" y="5"/>
                      </a:cubicBezTo>
                      <a:cubicBezTo>
                        <a:pt x="4" y="5"/>
                        <a:pt x="4" y="5"/>
                        <a:pt x="4" y="5"/>
                      </a:cubicBezTo>
                      <a:cubicBezTo>
                        <a:pt x="4" y="5"/>
                        <a:pt x="4" y="5"/>
                        <a:pt x="4" y="5"/>
                      </a:cubicBezTo>
                      <a:moveTo>
                        <a:pt x="4" y="5"/>
                      </a:moveTo>
                      <a:cubicBezTo>
                        <a:pt x="4" y="5"/>
                        <a:pt x="4" y="5"/>
                        <a:pt x="4" y="5"/>
                      </a:cubicBezTo>
                      <a:cubicBezTo>
                        <a:pt x="4" y="5"/>
                        <a:pt x="4" y="5"/>
                        <a:pt x="4" y="5"/>
                      </a:cubicBezTo>
                      <a:moveTo>
                        <a:pt x="4" y="5"/>
                      </a:moveTo>
                      <a:cubicBezTo>
                        <a:pt x="4" y="5"/>
                        <a:pt x="4" y="5"/>
                        <a:pt x="4" y="5"/>
                      </a:cubicBezTo>
                      <a:cubicBezTo>
                        <a:pt x="4" y="5"/>
                        <a:pt x="4" y="5"/>
                        <a:pt x="4" y="5"/>
                      </a:cubicBezTo>
                      <a:cubicBezTo>
                        <a:pt x="4" y="5"/>
                        <a:pt x="4" y="5"/>
                        <a:pt x="4" y="5"/>
                      </a:cubicBezTo>
                      <a:cubicBezTo>
                        <a:pt x="4" y="5"/>
                        <a:pt x="4" y="5"/>
                        <a:pt x="4" y="5"/>
                      </a:cubicBezTo>
                      <a:moveTo>
                        <a:pt x="4" y="5"/>
                      </a:moveTo>
                      <a:cubicBezTo>
                        <a:pt x="4" y="5"/>
                        <a:pt x="4" y="5"/>
                        <a:pt x="4" y="5"/>
                      </a:cubicBezTo>
                      <a:cubicBezTo>
                        <a:pt x="4" y="5"/>
                        <a:pt x="4" y="5"/>
                        <a:pt x="4" y="5"/>
                      </a:cubicBezTo>
                      <a:moveTo>
                        <a:pt x="4" y="5"/>
                      </a:moveTo>
                      <a:cubicBezTo>
                        <a:pt x="4" y="5"/>
                        <a:pt x="4" y="5"/>
                        <a:pt x="4" y="5"/>
                      </a:cubicBezTo>
                      <a:cubicBezTo>
                        <a:pt x="4" y="5"/>
                        <a:pt x="4" y="5"/>
                        <a:pt x="4" y="5"/>
                      </a:cubicBezTo>
                      <a:cubicBezTo>
                        <a:pt x="4" y="5"/>
                        <a:pt x="4" y="5"/>
                        <a:pt x="4" y="5"/>
                      </a:cubicBezTo>
                      <a:moveTo>
                        <a:pt x="5" y="3"/>
                      </a:moveTo>
                      <a:cubicBezTo>
                        <a:pt x="5" y="3"/>
                        <a:pt x="5" y="3"/>
                        <a:pt x="5" y="3"/>
                      </a:cubicBezTo>
                      <a:cubicBezTo>
                        <a:pt x="5" y="3"/>
                        <a:pt x="5" y="3"/>
                        <a:pt x="5" y="3"/>
                      </a:cubicBezTo>
                      <a:cubicBezTo>
                        <a:pt x="5" y="3"/>
                        <a:pt x="5" y="3"/>
                        <a:pt x="5" y="3"/>
                      </a:cubicBezTo>
                      <a:cubicBezTo>
                        <a:pt x="5" y="3"/>
                        <a:pt x="5" y="3"/>
                        <a:pt x="5" y="3"/>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solidFill>
                  <a:srgbClr val="E6D2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7" name="Freeform 10018">
                  <a:extLst>
                    <a:ext uri="{FF2B5EF4-FFF2-40B4-BE49-F238E27FC236}">
                      <a16:creationId xmlns:a16="http://schemas.microsoft.com/office/drawing/2014/main" id="{1237867C-508C-110E-E0BE-C3D0AB7DA57A}"/>
                    </a:ext>
                  </a:extLst>
                </p:cNvPr>
                <p:cNvSpPr>
                  <a:spLocks noEditPoints="1"/>
                </p:cNvSpPr>
                <p:nvPr/>
              </p:nvSpPr>
              <p:spPr bwMode="auto">
                <a:xfrm>
                  <a:off x="3982" y="2467"/>
                  <a:ext cx="2" cy="1"/>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1 w 2"/>
                    <a:gd name="T13" fmla="*/ 0 h 1"/>
                    <a:gd name="T14" fmla="*/ 1 w 2"/>
                    <a:gd name="T15" fmla="*/ 0 h 1"/>
                    <a:gd name="T16" fmla="*/ 0 w 2"/>
                    <a:gd name="T17" fmla="*/ 0 h 1"/>
                    <a:gd name="T18" fmla="*/ 0 w 2"/>
                    <a:gd name="T19" fmla="*/ 0 h 1"/>
                    <a:gd name="T20" fmla="*/ 0 w 2"/>
                    <a:gd name="T21" fmla="*/ 0 h 1"/>
                    <a:gd name="T22" fmla="*/ 1 w 2"/>
                    <a:gd name="T23" fmla="*/ 0 h 1"/>
                    <a:gd name="T24" fmla="*/ 1 w 2"/>
                    <a:gd name="T25" fmla="*/ 0 h 1"/>
                    <a:gd name="T26" fmla="*/ 0 w 2"/>
                    <a:gd name="T27" fmla="*/ 0 h 1"/>
                    <a:gd name="T28" fmla="*/ 0 w 2"/>
                    <a:gd name="T29" fmla="*/ 0 h 1"/>
                    <a:gd name="T30" fmla="*/ 1 w 2"/>
                    <a:gd name="T31" fmla="*/ 0 h 1"/>
                    <a:gd name="T32" fmla="*/ 1 w 2"/>
                    <a:gd name="T33" fmla="*/ 0 h 1"/>
                    <a:gd name="T34" fmla="*/ 1 w 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 h="1">
                      <a:moveTo>
                        <a:pt x="1" y="0"/>
                      </a:moveTo>
                      <a:cubicBezTo>
                        <a:pt x="2" y="0"/>
                        <a:pt x="2" y="0"/>
                        <a:pt x="2" y="0"/>
                      </a:cubicBezTo>
                      <a:cubicBezTo>
                        <a:pt x="2" y="0"/>
                        <a:pt x="2" y="0"/>
                        <a:pt x="2" y="0"/>
                      </a:cubicBezTo>
                      <a:cubicBezTo>
                        <a:pt x="2" y="0"/>
                        <a:pt x="2" y="0"/>
                        <a:pt x="2" y="0"/>
                      </a:cubicBezTo>
                      <a:cubicBezTo>
                        <a:pt x="2" y="0"/>
                        <a:pt x="2"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path>
                  </a:pathLst>
                </a:custGeom>
                <a:solidFill>
                  <a:srgbClr val="DBC7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8" name="Freeform 10019">
                  <a:extLst>
                    <a:ext uri="{FF2B5EF4-FFF2-40B4-BE49-F238E27FC236}">
                      <a16:creationId xmlns:a16="http://schemas.microsoft.com/office/drawing/2014/main" id="{3EFC0FF9-3BC0-AAC4-5FF0-6D417EC6779D}"/>
                    </a:ext>
                  </a:extLst>
                </p:cNvPr>
                <p:cNvSpPr>
                  <a:spLocks noEditPoints="1"/>
                </p:cNvSpPr>
                <p:nvPr/>
              </p:nvSpPr>
              <p:spPr bwMode="auto">
                <a:xfrm>
                  <a:off x="3985" y="2467"/>
                  <a:ext cx="3" cy="1"/>
                </a:xfrm>
                <a:custGeom>
                  <a:avLst/>
                  <a:gdLst>
                    <a:gd name="T0" fmla="*/ 0 w 3"/>
                    <a:gd name="T1" fmla="*/ 1 h 1"/>
                    <a:gd name="T2" fmla="*/ 1 w 3"/>
                    <a:gd name="T3" fmla="*/ 1 h 1"/>
                    <a:gd name="T4" fmla="*/ 0 w 3"/>
                    <a:gd name="T5" fmla="*/ 1 h 1"/>
                    <a:gd name="T6" fmla="*/ 0 w 3"/>
                    <a:gd name="T7" fmla="*/ 1 h 1"/>
                    <a:gd name="T8" fmla="*/ 0 w 3"/>
                    <a:gd name="T9" fmla="*/ 1 h 1"/>
                    <a:gd name="T10" fmla="*/ 0 w 3"/>
                    <a:gd name="T11" fmla="*/ 1 h 1"/>
                    <a:gd name="T12" fmla="*/ 0 w 3"/>
                    <a:gd name="T13" fmla="*/ 1 h 1"/>
                    <a:gd name="T14" fmla="*/ 3 w 3"/>
                    <a:gd name="T15" fmla="*/ 0 h 1"/>
                    <a:gd name="T16" fmla="*/ 3 w 3"/>
                    <a:gd name="T17" fmla="*/ 0 h 1"/>
                    <a:gd name="T18" fmla="*/ 3 w 3"/>
                    <a:gd name="T19" fmla="*/ 0 h 1"/>
                    <a:gd name="T20" fmla="*/ 3 w 3"/>
                    <a:gd name="T21" fmla="*/ 0 h 1"/>
                    <a:gd name="T22" fmla="*/ 3 w 3"/>
                    <a:gd name="T23" fmla="*/ 0 h 1"/>
                    <a:gd name="T24" fmla="*/ 3 w 3"/>
                    <a:gd name="T25" fmla="*/ 0 h 1"/>
                    <a:gd name="T26" fmla="*/ 3 w 3"/>
                    <a:gd name="T27" fmla="*/ 0 h 1"/>
                    <a:gd name="T28" fmla="*/ 3 w 3"/>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1">
                      <a:moveTo>
                        <a:pt x="0" y="1"/>
                      </a:moveTo>
                      <a:cubicBezTo>
                        <a:pt x="0" y="1"/>
                        <a:pt x="0" y="1"/>
                        <a:pt x="1" y="1"/>
                      </a:cubicBezTo>
                      <a:cubicBezTo>
                        <a:pt x="0" y="1"/>
                        <a:pt x="0" y="1"/>
                        <a:pt x="0" y="1"/>
                      </a:cubicBezTo>
                      <a:moveTo>
                        <a:pt x="0" y="1"/>
                      </a:moveTo>
                      <a:cubicBezTo>
                        <a:pt x="0" y="1"/>
                        <a:pt x="0" y="1"/>
                        <a:pt x="0" y="1"/>
                      </a:cubicBezTo>
                      <a:cubicBezTo>
                        <a:pt x="0" y="1"/>
                        <a:pt x="0" y="1"/>
                        <a:pt x="0" y="1"/>
                      </a:cubicBezTo>
                      <a:cubicBezTo>
                        <a:pt x="0" y="1"/>
                        <a:pt x="0" y="1"/>
                        <a:pt x="0" y="1"/>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E6D2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39" name="Freeform 10020">
                  <a:extLst>
                    <a:ext uri="{FF2B5EF4-FFF2-40B4-BE49-F238E27FC236}">
                      <a16:creationId xmlns:a16="http://schemas.microsoft.com/office/drawing/2014/main" id="{AC9F53B6-FD44-D9D8-3ED2-D016C49093B5}"/>
                    </a:ext>
                  </a:extLst>
                </p:cNvPr>
                <p:cNvSpPr>
                  <a:spLocks/>
                </p:cNvSpPr>
                <p:nvPr/>
              </p:nvSpPr>
              <p:spPr bwMode="auto">
                <a:xfrm>
                  <a:off x="3984" y="2467"/>
                  <a:ext cx="1" cy="1"/>
                </a:xfrm>
                <a:custGeom>
                  <a:avLst/>
                  <a:gdLst>
                    <a:gd name="T0" fmla="*/ 0 w 1"/>
                    <a:gd name="T1" fmla="*/ 0 h 1"/>
                    <a:gd name="T2" fmla="*/ 0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0" y="1"/>
                      </a:cubicBezTo>
                      <a:cubicBezTo>
                        <a:pt x="0" y="1"/>
                        <a:pt x="0" y="0"/>
                        <a:pt x="0" y="0"/>
                      </a:cubicBezTo>
                    </a:path>
                  </a:pathLst>
                </a:custGeom>
                <a:solidFill>
                  <a:srgbClr val="DBC7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0" name="Freeform 10021">
                  <a:extLst>
                    <a:ext uri="{FF2B5EF4-FFF2-40B4-BE49-F238E27FC236}">
                      <a16:creationId xmlns:a16="http://schemas.microsoft.com/office/drawing/2014/main" id="{90F6AB72-770E-93DE-F0E8-2B822CB0B5ED}"/>
                    </a:ext>
                  </a:extLst>
                </p:cNvPr>
                <p:cNvSpPr>
                  <a:spLocks noEditPoints="1"/>
                </p:cNvSpPr>
                <p:nvPr/>
              </p:nvSpPr>
              <p:spPr bwMode="auto">
                <a:xfrm>
                  <a:off x="3985" y="2467"/>
                  <a:ext cx="2" cy="1"/>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1 w 3"/>
                    <a:gd name="T13" fmla="*/ 0 h 1"/>
                    <a:gd name="T14" fmla="*/ 1 w 3"/>
                    <a:gd name="T15" fmla="*/ 0 h 1"/>
                    <a:gd name="T16" fmla="*/ 1 w 3"/>
                    <a:gd name="T17" fmla="*/ 0 h 1"/>
                    <a:gd name="T18" fmla="*/ 1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cubicBezTo>
                        <a:pt x="0" y="0"/>
                        <a:pt x="0" y="0"/>
                        <a:pt x="0" y="0"/>
                      </a:cubicBezTo>
                      <a:cubicBezTo>
                        <a:pt x="0" y="0"/>
                        <a:pt x="0" y="0"/>
                        <a:pt x="0" y="0"/>
                      </a:cubicBezTo>
                      <a:cubicBezTo>
                        <a:pt x="0" y="0"/>
                        <a:pt x="0" y="0"/>
                        <a:pt x="0" y="0"/>
                      </a:cubicBezTo>
                      <a:moveTo>
                        <a:pt x="2" y="0"/>
                      </a:moveTo>
                      <a:cubicBezTo>
                        <a:pt x="2" y="0"/>
                        <a:pt x="2" y="0"/>
                        <a:pt x="3" y="0"/>
                      </a:cubicBezTo>
                      <a:cubicBezTo>
                        <a:pt x="2" y="0"/>
                        <a:pt x="2" y="0"/>
                        <a:pt x="2" y="0"/>
                      </a:cubicBezTo>
                      <a:moveTo>
                        <a:pt x="2" y="0"/>
                      </a:moveTo>
                      <a:cubicBezTo>
                        <a:pt x="2" y="0"/>
                        <a:pt x="2" y="0"/>
                        <a:pt x="2" y="0"/>
                      </a:cubicBezTo>
                      <a:cubicBezTo>
                        <a:pt x="2" y="0"/>
                        <a:pt x="2" y="0"/>
                        <a:pt x="2" y="0"/>
                      </a:cubicBezTo>
                    </a:path>
                  </a:pathLst>
                </a:custGeom>
                <a:solidFill>
                  <a:srgbClr val="E6D2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1" name="Freeform 10022">
                  <a:extLst>
                    <a:ext uri="{FF2B5EF4-FFF2-40B4-BE49-F238E27FC236}">
                      <a16:creationId xmlns:a16="http://schemas.microsoft.com/office/drawing/2014/main" id="{1008A10F-C93A-9359-482B-2FF052CED25B}"/>
                    </a:ext>
                  </a:extLst>
                </p:cNvPr>
                <p:cNvSpPr>
                  <a:spLocks/>
                </p:cNvSpPr>
                <p:nvPr/>
              </p:nvSpPr>
              <p:spPr bwMode="auto">
                <a:xfrm>
                  <a:off x="3987" y="2467"/>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E6D2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2" name="Freeform 10023">
                  <a:extLst>
                    <a:ext uri="{FF2B5EF4-FFF2-40B4-BE49-F238E27FC236}">
                      <a16:creationId xmlns:a16="http://schemas.microsoft.com/office/drawing/2014/main" id="{D6A58CE2-43DD-0DFA-25BD-D4B13CEB5641}"/>
                    </a:ext>
                  </a:extLst>
                </p:cNvPr>
                <p:cNvSpPr>
                  <a:spLocks noEditPoints="1"/>
                </p:cNvSpPr>
                <p:nvPr/>
              </p:nvSpPr>
              <p:spPr bwMode="auto">
                <a:xfrm>
                  <a:off x="3973" y="2436"/>
                  <a:ext cx="20" cy="24"/>
                </a:xfrm>
                <a:custGeom>
                  <a:avLst/>
                  <a:gdLst>
                    <a:gd name="T0" fmla="*/ 12 w 24"/>
                    <a:gd name="T1" fmla="*/ 12 h 29"/>
                    <a:gd name="T2" fmla="*/ 11 w 24"/>
                    <a:gd name="T3" fmla="*/ 12 h 29"/>
                    <a:gd name="T4" fmla="*/ 11 w 24"/>
                    <a:gd name="T5" fmla="*/ 12 h 29"/>
                    <a:gd name="T6" fmla="*/ 11 w 24"/>
                    <a:gd name="T7" fmla="*/ 12 h 29"/>
                    <a:gd name="T8" fmla="*/ 11 w 24"/>
                    <a:gd name="T9" fmla="*/ 12 h 29"/>
                    <a:gd name="T10" fmla="*/ 12 w 24"/>
                    <a:gd name="T11" fmla="*/ 12 h 29"/>
                    <a:gd name="T12" fmla="*/ 12 w 24"/>
                    <a:gd name="T13" fmla="*/ 12 h 29"/>
                    <a:gd name="T14" fmla="*/ 12 w 24"/>
                    <a:gd name="T15" fmla="*/ 12 h 29"/>
                    <a:gd name="T16" fmla="*/ 3 w 24"/>
                    <a:gd name="T17" fmla="*/ 0 h 29"/>
                    <a:gd name="T18" fmla="*/ 3 w 24"/>
                    <a:gd name="T19" fmla="*/ 0 h 29"/>
                    <a:gd name="T20" fmla="*/ 3 w 24"/>
                    <a:gd name="T21" fmla="*/ 2 h 29"/>
                    <a:gd name="T22" fmla="*/ 3 w 24"/>
                    <a:gd name="T23" fmla="*/ 2 h 29"/>
                    <a:gd name="T24" fmla="*/ 3 w 24"/>
                    <a:gd name="T25" fmla="*/ 2 h 29"/>
                    <a:gd name="T26" fmla="*/ 3 w 24"/>
                    <a:gd name="T27" fmla="*/ 2 h 29"/>
                    <a:gd name="T28" fmla="*/ 3 w 24"/>
                    <a:gd name="T29" fmla="*/ 2 h 29"/>
                    <a:gd name="T30" fmla="*/ 3 w 24"/>
                    <a:gd name="T31" fmla="*/ 2 h 29"/>
                    <a:gd name="T32" fmla="*/ 3 w 24"/>
                    <a:gd name="T33" fmla="*/ 2 h 29"/>
                    <a:gd name="T34" fmla="*/ 3 w 24"/>
                    <a:gd name="T35" fmla="*/ 2 h 29"/>
                    <a:gd name="T36" fmla="*/ 3 w 24"/>
                    <a:gd name="T37" fmla="*/ 2 h 29"/>
                    <a:gd name="T38" fmla="*/ 3 w 24"/>
                    <a:gd name="T39" fmla="*/ 2 h 29"/>
                    <a:gd name="T40" fmla="*/ 3 w 24"/>
                    <a:gd name="T41" fmla="*/ 2 h 29"/>
                    <a:gd name="T42" fmla="*/ 3 w 24"/>
                    <a:gd name="T43" fmla="*/ 2 h 29"/>
                    <a:gd name="T44" fmla="*/ 3 w 24"/>
                    <a:gd name="T45" fmla="*/ 2 h 29"/>
                    <a:gd name="T46" fmla="*/ 3 w 24"/>
                    <a:gd name="T47" fmla="*/ 2 h 29"/>
                    <a:gd name="T48" fmla="*/ 3 w 24"/>
                    <a:gd name="T49" fmla="*/ 2 h 29"/>
                    <a:gd name="T50" fmla="*/ 3 w 24"/>
                    <a:gd name="T51" fmla="*/ 2 h 29"/>
                    <a:gd name="T52" fmla="*/ 3 w 24"/>
                    <a:gd name="T53" fmla="*/ 2 h 29"/>
                    <a:gd name="T54" fmla="*/ 2 w 24"/>
                    <a:gd name="T55" fmla="*/ 2 h 29"/>
                    <a:gd name="T56" fmla="*/ 1 w 24"/>
                    <a:gd name="T57" fmla="*/ 4 h 29"/>
                    <a:gd name="T58" fmla="*/ 1 w 24"/>
                    <a:gd name="T59" fmla="*/ 4 h 29"/>
                    <a:gd name="T60" fmla="*/ 0 w 24"/>
                    <a:gd name="T61" fmla="*/ 5 h 29"/>
                    <a:gd name="T62" fmla="*/ 0 w 24"/>
                    <a:gd name="T63" fmla="*/ 5 h 29"/>
                    <a:gd name="T64" fmla="*/ 0 w 24"/>
                    <a:gd name="T65" fmla="*/ 6 h 29"/>
                    <a:gd name="T66" fmla="*/ 1 w 24"/>
                    <a:gd name="T67" fmla="*/ 8 h 29"/>
                    <a:gd name="T68" fmla="*/ 3 w 24"/>
                    <a:gd name="T69" fmla="*/ 10 h 29"/>
                    <a:gd name="T70" fmla="*/ 3 w 24"/>
                    <a:gd name="T71" fmla="*/ 12 h 29"/>
                    <a:gd name="T72" fmla="*/ 3 w 24"/>
                    <a:gd name="T73" fmla="*/ 14 h 29"/>
                    <a:gd name="T74" fmla="*/ 3 w 24"/>
                    <a:gd name="T75" fmla="*/ 12 h 29"/>
                    <a:gd name="T76" fmla="*/ 3 w 24"/>
                    <a:gd name="T77" fmla="*/ 12 h 29"/>
                    <a:gd name="T78" fmla="*/ 3 w 24"/>
                    <a:gd name="T79" fmla="*/ 12 h 29"/>
                    <a:gd name="T80" fmla="*/ 4 w 24"/>
                    <a:gd name="T81" fmla="*/ 12 h 29"/>
                    <a:gd name="T82" fmla="*/ 5 w 24"/>
                    <a:gd name="T83" fmla="*/ 12 h 29"/>
                    <a:gd name="T84" fmla="*/ 5 w 24"/>
                    <a:gd name="T85" fmla="*/ 12 h 29"/>
                    <a:gd name="T86" fmla="*/ 5 w 24"/>
                    <a:gd name="T87" fmla="*/ 12 h 29"/>
                    <a:gd name="T88" fmla="*/ 6 w 24"/>
                    <a:gd name="T89" fmla="*/ 12 h 29"/>
                    <a:gd name="T90" fmla="*/ 6 w 24"/>
                    <a:gd name="T91" fmla="*/ 11 h 29"/>
                    <a:gd name="T92" fmla="*/ 6 w 24"/>
                    <a:gd name="T93" fmla="*/ 11 h 29"/>
                    <a:gd name="T94" fmla="*/ 7 w 24"/>
                    <a:gd name="T95" fmla="*/ 11 h 29"/>
                    <a:gd name="T96" fmla="*/ 7 w 24"/>
                    <a:gd name="T97" fmla="*/ 10 h 29"/>
                    <a:gd name="T98" fmla="*/ 5 w 24"/>
                    <a:gd name="T99" fmla="*/ 9 h 29"/>
                    <a:gd name="T100" fmla="*/ 4 w 24"/>
                    <a:gd name="T101" fmla="*/ 7 h 29"/>
                    <a:gd name="T102" fmla="*/ 3 w 24"/>
                    <a:gd name="T103" fmla="*/ 4 h 29"/>
                    <a:gd name="T104" fmla="*/ 3 w 24"/>
                    <a:gd name="T105" fmla="*/ 2 h 29"/>
                    <a:gd name="T106" fmla="*/ 3 w 24"/>
                    <a:gd name="T107" fmla="*/ 0 h 29"/>
                    <a:gd name="T108" fmla="*/ 3 w 24"/>
                    <a:gd name="T109" fmla="*/ 0 h 29"/>
                    <a:gd name="T110" fmla="*/ 3 w 24"/>
                    <a:gd name="T111" fmla="*/ 0 h 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4" h="29">
                      <a:moveTo>
                        <a:pt x="24" y="24"/>
                      </a:moveTo>
                      <a:cubicBezTo>
                        <a:pt x="24" y="24"/>
                        <a:pt x="23" y="25"/>
                        <a:pt x="23" y="25"/>
                      </a:cubicBezTo>
                      <a:cubicBezTo>
                        <a:pt x="23" y="25"/>
                        <a:pt x="23" y="25"/>
                        <a:pt x="23" y="26"/>
                      </a:cubicBezTo>
                      <a:cubicBezTo>
                        <a:pt x="23" y="26"/>
                        <a:pt x="23" y="26"/>
                        <a:pt x="23" y="26"/>
                      </a:cubicBezTo>
                      <a:cubicBezTo>
                        <a:pt x="23" y="25"/>
                        <a:pt x="23" y="25"/>
                        <a:pt x="23" y="25"/>
                      </a:cubicBezTo>
                      <a:cubicBezTo>
                        <a:pt x="23" y="24"/>
                        <a:pt x="24" y="24"/>
                        <a:pt x="24" y="24"/>
                      </a:cubicBezTo>
                      <a:cubicBezTo>
                        <a:pt x="24" y="24"/>
                        <a:pt x="24" y="24"/>
                        <a:pt x="24" y="24"/>
                      </a:cubicBezTo>
                      <a:cubicBezTo>
                        <a:pt x="24" y="24"/>
                        <a:pt x="24" y="24"/>
                        <a:pt x="24" y="24"/>
                      </a:cubicBezTo>
                      <a:moveTo>
                        <a:pt x="5" y="0"/>
                      </a:moveTo>
                      <a:cubicBezTo>
                        <a:pt x="5" y="0"/>
                        <a:pt x="5" y="0"/>
                        <a:pt x="5" y="0"/>
                      </a:cubicBezTo>
                      <a:cubicBezTo>
                        <a:pt x="4" y="0"/>
                        <a:pt x="4" y="1"/>
                        <a:pt x="4" y="2"/>
                      </a:cubicBezTo>
                      <a:cubicBezTo>
                        <a:pt x="4" y="2"/>
                        <a:pt x="4" y="2"/>
                        <a:pt x="4" y="2"/>
                      </a:cubicBezTo>
                      <a:cubicBezTo>
                        <a:pt x="4" y="2"/>
                        <a:pt x="4" y="2"/>
                        <a:pt x="4" y="2"/>
                      </a:cubicBezTo>
                      <a:cubicBezTo>
                        <a:pt x="4" y="2"/>
                        <a:pt x="4" y="2"/>
                        <a:pt x="4" y="2"/>
                      </a:cubicBezTo>
                      <a:cubicBezTo>
                        <a:pt x="4" y="2"/>
                        <a:pt x="4" y="3"/>
                        <a:pt x="4" y="3"/>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6"/>
                      </a:cubicBezTo>
                      <a:cubicBezTo>
                        <a:pt x="1" y="7"/>
                        <a:pt x="1" y="8"/>
                        <a:pt x="1" y="8"/>
                      </a:cubicBezTo>
                      <a:cubicBezTo>
                        <a:pt x="1" y="8"/>
                        <a:pt x="1" y="8"/>
                        <a:pt x="1" y="8"/>
                      </a:cubicBezTo>
                      <a:cubicBezTo>
                        <a:pt x="1" y="9"/>
                        <a:pt x="1" y="9"/>
                        <a:pt x="0" y="10"/>
                      </a:cubicBezTo>
                      <a:cubicBezTo>
                        <a:pt x="0" y="10"/>
                        <a:pt x="0" y="11"/>
                        <a:pt x="0" y="11"/>
                      </a:cubicBezTo>
                      <a:cubicBezTo>
                        <a:pt x="0" y="12"/>
                        <a:pt x="0" y="12"/>
                        <a:pt x="0" y="13"/>
                      </a:cubicBezTo>
                      <a:cubicBezTo>
                        <a:pt x="1" y="14"/>
                        <a:pt x="1" y="16"/>
                        <a:pt x="1" y="17"/>
                      </a:cubicBezTo>
                      <a:cubicBezTo>
                        <a:pt x="1" y="19"/>
                        <a:pt x="3" y="20"/>
                        <a:pt x="3" y="22"/>
                      </a:cubicBezTo>
                      <a:cubicBezTo>
                        <a:pt x="3" y="25"/>
                        <a:pt x="5" y="24"/>
                        <a:pt x="5" y="26"/>
                      </a:cubicBezTo>
                      <a:cubicBezTo>
                        <a:pt x="5" y="28"/>
                        <a:pt x="6" y="28"/>
                        <a:pt x="7" y="29"/>
                      </a:cubicBezTo>
                      <a:cubicBezTo>
                        <a:pt x="7" y="28"/>
                        <a:pt x="6" y="27"/>
                        <a:pt x="7" y="27"/>
                      </a:cubicBezTo>
                      <a:cubicBezTo>
                        <a:pt x="7" y="27"/>
                        <a:pt x="7" y="27"/>
                        <a:pt x="7" y="27"/>
                      </a:cubicBezTo>
                      <a:cubicBezTo>
                        <a:pt x="7" y="27"/>
                        <a:pt x="7" y="27"/>
                        <a:pt x="7" y="27"/>
                      </a:cubicBezTo>
                      <a:cubicBezTo>
                        <a:pt x="8" y="27"/>
                        <a:pt x="8" y="26"/>
                        <a:pt x="8" y="25"/>
                      </a:cubicBezTo>
                      <a:cubicBezTo>
                        <a:pt x="8" y="25"/>
                        <a:pt x="8" y="24"/>
                        <a:pt x="9" y="24"/>
                      </a:cubicBezTo>
                      <a:cubicBezTo>
                        <a:pt x="9" y="24"/>
                        <a:pt x="9" y="24"/>
                        <a:pt x="9" y="24"/>
                      </a:cubicBezTo>
                      <a:cubicBezTo>
                        <a:pt x="10" y="24"/>
                        <a:pt x="10" y="24"/>
                        <a:pt x="10" y="24"/>
                      </a:cubicBezTo>
                      <a:cubicBezTo>
                        <a:pt x="11" y="24"/>
                        <a:pt x="11" y="24"/>
                        <a:pt x="11" y="24"/>
                      </a:cubicBezTo>
                      <a:cubicBezTo>
                        <a:pt x="11" y="23"/>
                        <a:pt x="11" y="23"/>
                        <a:pt x="11" y="23"/>
                      </a:cubicBezTo>
                      <a:cubicBezTo>
                        <a:pt x="12" y="23"/>
                        <a:pt x="12" y="23"/>
                        <a:pt x="12" y="23"/>
                      </a:cubicBezTo>
                      <a:cubicBezTo>
                        <a:pt x="12" y="23"/>
                        <a:pt x="13" y="23"/>
                        <a:pt x="13" y="23"/>
                      </a:cubicBezTo>
                      <a:cubicBezTo>
                        <a:pt x="13" y="23"/>
                        <a:pt x="13" y="23"/>
                        <a:pt x="13" y="22"/>
                      </a:cubicBezTo>
                      <a:cubicBezTo>
                        <a:pt x="12" y="20"/>
                        <a:pt x="10" y="21"/>
                        <a:pt x="10" y="19"/>
                      </a:cubicBezTo>
                      <a:cubicBezTo>
                        <a:pt x="10" y="17"/>
                        <a:pt x="8" y="17"/>
                        <a:pt x="8" y="15"/>
                      </a:cubicBezTo>
                      <a:cubicBezTo>
                        <a:pt x="8" y="13"/>
                        <a:pt x="6" y="12"/>
                        <a:pt x="6" y="9"/>
                      </a:cubicBezTo>
                      <a:cubicBezTo>
                        <a:pt x="7" y="7"/>
                        <a:pt x="5" y="6"/>
                        <a:pt x="5" y="3"/>
                      </a:cubicBezTo>
                      <a:cubicBezTo>
                        <a:pt x="5" y="2"/>
                        <a:pt x="5" y="1"/>
                        <a:pt x="5" y="0"/>
                      </a:cubicBezTo>
                      <a:cubicBezTo>
                        <a:pt x="5" y="0"/>
                        <a:pt x="5" y="0"/>
                        <a:pt x="5" y="0"/>
                      </a:cubicBezTo>
                      <a:cubicBezTo>
                        <a:pt x="5" y="0"/>
                        <a:pt x="5" y="0"/>
                        <a:pt x="5"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3" name="Freeform 10024">
                  <a:extLst>
                    <a:ext uri="{FF2B5EF4-FFF2-40B4-BE49-F238E27FC236}">
                      <a16:creationId xmlns:a16="http://schemas.microsoft.com/office/drawing/2014/main" id="{94FBA8FA-5F7F-1710-AE40-C3D2449F00AD}"/>
                    </a:ext>
                  </a:extLst>
                </p:cNvPr>
                <p:cNvSpPr>
                  <a:spLocks noEditPoints="1"/>
                </p:cNvSpPr>
                <p:nvPr/>
              </p:nvSpPr>
              <p:spPr bwMode="auto">
                <a:xfrm>
                  <a:off x="3978" y="2455"/>
                  <a:ext cx="14" cy="9"/>
                </a:xfrm>
                <a:custGeom>
                  <a:avLst/>
                  <a:gdLst>
                    <a:gd name="T0" fmla="*/ 2 w 17"/>
                    <a:gd name="T1" fmla="*/ 3 h 11"/>
                    <a:gd name="T2" fmla="*/ 5 w 17"/>
                    <a:gd name="T3" fmla="*/ 5 h 11"/>
                    <a:gd name="T4" fmla="*/ 3 w 17"/>
                    <a:gd name="T5" fmla="*/ 2 h 11"/>
                    <a:gd name="T6" fmla="*/ 5 w 17"/>
                    <a:gd name="T7" fmla="*/ 2 h 11"/>
                    <a:gd name="T8" fmla="*/ 3 w 17"/>
                    <a:gd name="T9" fmla="*/ 2 h 11"/>
                    <a:gd name="T10" fmla="*/ 3 w 17"/>
                    <a:gd name="T11" fmla="*/ 2 h 11"/>
                    <a:gd name="T12" fmla="*/ 2 w 17"/>
                    <a:gd name="T13" fmla="*/ 0 h 11"/>
                    <a:gd name="T14" fmla="*/ 2 w 17"/>
                    <a:gd name="T15" fmla="*/ 1 h 11"/>
                    <a:gd name="T16" fmla="*/ 2 w 17"/>
                    <a:gd name="T17" fmla="*/ 1 h 11"/>
                    <a:gd name="T18" fmla="*/ 1 w 17"/>
                    <a:gd name="T19" fmla="*/ 2 h 11"/>
                    <a:gd name="T20" fmla="*/ 1 w 17"/>
                    <a:gd name="T21" fmla="*/ 2 h 11"/>
                    <a:gd name="T22" fmla="*/ 1 w 17"/>
                    <a:gd name="T23" fmla="*/ 3 h 11"/>
                    <a:gd name="T24" fmla="*/ 2 w 17"/>
                    <a:gd name="T25" fmla="*/ 4 h 11"/>
                    <a:gd name="T26" fmla="*/ 2 w 17"/>
                    <a:gd name="T27" fmla="*/ 5 h 11"/>
                    <a:gd name="T28" fmla="*/ 2 w 17"/>
                    <a:gd name="T29" fmla="*/ 5 h 11"/>
                    <a:gd name="T30" fmla="*/ 4 w 17"/>
                    <a:gd name="T31" fmla="*/ 5 h 11"/>
                    <a:gd name="T32" fmla="*/ 4 w 17"/>
                    <a:gd name="T33" fmla="*/ 5 h 11"/>
                    <a:gd name="T34" fmla="*/ 5 w 17"/>
                    <a:gd name="T35" fmla="*/ 5 h 11"/>
                    <a:gd name="T36" fmla="*/ 6 w 17"/>
                    <a:gd name="T37" fmla="*/ 4 h 11"/>
                    <a:gd name="T38" fmla="*/ 7 w 17"/>
                    <a:gd name="T39" fmla="*/ 4 h 11"/>
                    <a:gd name="T40" fmla="*/ 6 w 17"/>
                    <a:gd name="T41" fmla="*/ 2 h 11"/>
                    <a:gd name="T42" fmla="*/ 6 w 17"/>
                    <a:gd name="T43" fmla="*/ 2 h 11"/>
                    <a:gd name="T44" fmla="*/ 6 w 17"/>
                    <a:gd name="T45" fmla="*/ 2 h 11"/>
                    <a:gd name="T46" fmla="*/ 7 w 17"/>
                    <a:gd name="T47" fmla="*/ 3 h 11"/>
                    <a:gd name="T48" fmla="*/ 7 w 17"/>
                    <a:gd name="T49" fmla="*/ 2 h 11"/>
                    <a:gd name="T50" fmla="*/ 8 w 17"/>
                    <a:gd name="T51" fmla="*/ 2 h 11"/>
                    <a:gd name="T52" fmla="*/ 8 w 17"/>
                    <a:gd name="T53" fmla="*/ 2 h 11"/>
                    <a:gd name="T54" fmla="*/ 7 w 17"/>
                    <a:gd name="T55" fmla="*/ 2 h 11"/>
                    <a:gd name="T56" fmla="*/ 7 w 17"/>
                    <a:gd name="T57" fmla="*/ 2 h 11"/>
                    <a:gd name="T58" fmla="*/ 7 w 17"/>
                    <a:gd name="T59" fmla="*/ 2 h 11"/>
                    <a:gd name="T60" fmla="*/ 6 w 17"/>
                    <a:gd name="T61" fmla="*/ 2 h 11"/>
                    <a:gd name="T62" fmla="*/ 5 w 17"/>
                    <a:gd name="T63" fmla="*/ 2 h 11"/>
                    <a:gd name="T64" fmla="*/ 5 w 17"/>
                    <a:gd name="T65" fmla="*/ 2 h 11"/>
                    <a:gd name="T66" fmla="*/ 4 w 17"/>
                    <a:gd name="T67" fmla="*/ 1 h 11"/>
                    <a:gd name="T68" fmla="*/ 2 w 17"/>
                    <a:gd name="T69" fmla="*/ 0 h 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 h="11">
                      <a:moveTo>
                        <a:pt x="10" y="10"/>
                      </a:moveTo>
                      <a:cubicBezTo>
                        <a:pt x="9" y="10"/>
                        <a:pt x="6" y="9"/>
                        <a:pt x="6" y="7"/>
                      </a:cubicBezTo>
                      <a:cubicBezTo>
                        <a:pt x="7" y="8"/>
                        <a:pt x="7" y="8"/>
                        <a:pt x="7" y="8"/>
                      </a:cubicBezTo>
                      <a:cubicBezTo>
                        <a:pt x="7" y="8"/>
                        <a:pt x="9" y="9"/>
                        <a:pt x="10" y="10"/>
                      </a:cubicBezTo>
                      <a:cubicBezTo>
                        <a:pt x="10" y="10"/>
                        <a:pt x="10" y="10"/>
                        <a:pt x="10" y="10"/>
                      </a:cubicBezTo>
                      <a:moveTo>
                        <a:pt x="7" y="5"/>
                      </a:moveTo>
                      <a:cubicBezTo>
                        <a:pt x="6" y="4"/>
                        <a:pt x="6" y="4"/>
                        <a:pt x="6" y="4"/>
                      </a:cubicBezTo>
                      <a:cubicBezTo>
                        <a:pt x="7" y="4"/>
                        <a:pt x="9" y="5"/>
                        <a:pt x="10" y="6"/>
                      </a:cubicBezTo>
                      <a:cubicBezTo>
                        <a:pt x="9" y="5"/>
                        <a:pt x="8" y="5"/>
                        <a:pt x="7" y="5"/>
                      </a:cubicBezTo>
                      <a:cubicBezTo>
                        <a:pt x="7" y="5"/>
                        <a:pt x="7" y="5"/>
                        <a:pt x="7" y="5"/>
                      </a:cubicBezTo>
                      <a:cubicBezTo>
                        <a:pt x="7" y="5"/>
                        <a:pt x="7" y="5"/>
                        <a:pt x="7" y="5"/>
                      </a:cubicBezTo>
                      <a:cubicBezTo>
                        <a:pt x="7" y="5"/>
                        <a:pt x="7" y="5"/>
                        <a:pt x="7" y="5"/>
                      </a:cubicBezTo>
                      <a:cubicBezTo>
                        <a:pt x="7" y="5"/>
                        <a:pt x="7" y="5"/>
                        <a:pt x="7" y="5"/>
                      </a:cubicBezTo>
                      <a:moveTo>
                        <a:pt x="5" y="0"/>
                      </a:moveTo>
                      <a:cubicBezTo>
                        <a:pt x="5" y="0"/>
                        <a:pt x="5" y="0"/>
                        <a:pt x="5" y="1"/>
                      </a:cubicBezTo>
                      <a:cubicBezTo>
                        <a:pt x="5" y="1"/>
                        <a:pt x="5" y="1"/>
                        <a:pt x="4" y="1"/>
                      </a:cubicBezTo>
                      <a:cubicBezTo>
                        <a:pt x="4" y="1"/>
                        <a:pt x="4" y="1"/>
                        <a:pt x="3" y="1"/>
                      </a:cubicBezTo>
                      <a:cubicBezTo>
                        <a:pt x="3" y="1"/>
                        <a:pt x="3" y="1"/>
                        <a:pt x="3" y="1"/>
                      </a:cubicBezTo>
                      <a:cubicBezTo>
                        <a:pt x="2" y="1"/>
                        <a:pt x="2" y="2"/>
                        <a:pt x="2" y="2"/>
                      </a:cubicBezTo>
                      <a:cubicBezTo>
                        <a:pt x="2" y="3"/>
                        <a:pt x="2" y="4"/>
                        <a:pt x="1" y="4"/>
                      </a:cubicBezTo>
                      <a:cubicBezTo>
                        <a:pt x="1" y="4"/>
                        <a:pt x="1" y="4"/>
                        <a:pt x="1" y="4"/>
                      </a:cubicBezTo>
                      <a:cubicBezTo>
                        <a:pt x="1" y="4"/>
                        <a:pt x="1" y="4"/>
                        <a:pt x="1" y="4"/>
                      </a:cubicBezTo>
                      <a:cubicBezTo>
                        <a:pt x="0" y="4"/>
                        <a:pt x="1" y="5"/>
                        <a:pt x="1" y="6"/>
                      </a:cubicBezTo>
                      <a:cubicBezTo>
                        <a:pt x="1" y="6"/>
                        <a:pt x="1" y="6"/>
                        <a:pt x="1" y="7"/>
                      </a:cubicBezTo>
                      <a:cubicBezTo>
                        <a:pt x="2" y="7"/>
                        <a:pt x="2" y="8"/>
                        <a:pt x="3" y="8"/>
                      </a:cubicBezTo>
                      <a:cubicBezTo>
                        <a:pt x="3" y="8"/>
                        <a:pt x="4" y="8"/>
                        <a:pt x="4" y="9"/>
                      </a:cubicBezTo>
                      <a:cubicBezTo>
                        <a:pt x="4" y="10"/>
                        <a:pt x="4" y="10"/>
                        <a:pt x="5" y="10"/>
                      </a:cubicBezTo>
                      <a:cubicBezTo>
                        <a:pt x="5" y="10"/>
                        <a:pt x="5" y="10"/>
                        <a:pt x="5" y="10"/>
                      </a:cubicBezTo>
                      <a:cubicBezTo>
                        <a:pt x="5" y="10"/>
                        <a:pt x="5" y="10"/>
                        <a:pt x="6" y="10"/>
                      </a:cubicBezTo>
                      <a:cubicBezTo>
                        <a:pt x="6" y="10"/>
                        <a:pt x="6" y="10"/>
                        <a:pt x="6" y="10"/>
                      </a:cubicBezTo>
                      <a:cubicBezTo>
                        <a:pt x="6" y="11"/>
                        <a:pt x="7" y="11"/>
                        <a:pt x="7" y="11"/>
                      </a:cubicBezTo>
                      <a:cubicBezTo>
                        <a:pt x="7" y="11"/>
                        <a:pt x="8" y="11"/>
                        <a:pt x="8" y="11"/>
                      </a:cubicBezTo>
                      <a:cubicBezTo>
                        <a:pt x="8" y="11"/>
                        <a:pt x="8" y="10"/>
                        <a:pt x="9" y="10"/>
                      </a:cubicBezTo>
                      <a:cubicBezTo>
                        <a:pt x="9" y="10"/>
                        <a:pt x="9" y="10"/>
                        <a:pt x="9" y="10"/>
                      </a:cubicBezTo>
                      <a:cubicBezTo>
                        <a:pt x="9" y="11"/>
                        <a:pt x="10" y="11"/>
                        <a:pt x="10" y="11"/>
                      </a:cubicBezTo>
                      <a:cubicBezTo>
                        <a:pt x="11" y="11"/>
                        <a:pt x="11" y="10"/>
                        <a:pt x="11" y="10"/>
                      </a:cubicBezTo>
                      <a:cubicBezTo>
                        <a:pt x="12" y="9"/>
                        <a:pt x="12" y="9"/>
                        <a:pt x="13" y="9"/>
                      </a:cubicBezTo>
                      <a:cubicBezTo>
                        <a:pt x="13" y="9"/>
                        <a:pt x="13" y="9"/>
                        <a:pt x="13" y="9"/>
                      </a:cubicBezTo>
                      <a:cubicBezTo>
                        <a:pt x="13" y="9"/>
                        <a:pt x="14" y="9"/>
                        <a:pt x="14" y="9"/>
                      </a:cubicBezTo>
                      <a:cubicBezTo>
                        <a:pt x="14" y="9"/>
                        <a:pt x="14" y="9"/>
                        <a:pt x="14" y="9"/>
                      </a:cubicBezTo>
                      <a:cubicBezTo>
                        <a:pt x="14" y="8"/>
                        <a:pt x="14" y="8"/>
                        <a:pt x="14" y="8"/>
                      </a:cubicBezTo>
                      <a:cubicBezTo>
                        <a:pt x="13" y="7"/>
                        <a:pt x="12" y="6"/>
                        <a:pt x="12" y="6"/>
                      </a:cubicBezTo>
                      <a:cubicBezTo>
                        <a:pt x="12" y="6"/>
                        <a:pt x="12" y="6"/>
                        <a:pt x="12" y="6"/>
                      </a:cubicBezTo>
                      <a:cubicBezTo>
                        <a:pt x="12" y="5"/>
                        <a:pt x="12" y="5"/>
                        <a:pt x="12" y="5"/>
                      </a:cubicBezTo>
                      <a:cubicBezTo>
                        <a:pt x="12" y="6"/>
                        <a:pt x="12" y="6"/>
                        <a:pt x="12" y="6"/>
                      </a:cubicBezTo>
                      <a:cubicBezTo>
                        <a:pt x="12" y="6"/>
                        <a:pt x="12" y="6"/>
                        <a:pt x="12" y="6"/>
                      </a:cubicBezTo>
                      <a:cubicBezTo>
                        <a:pt x="12" y="6"/>
                        <a:pt x="14" y="7"/>
                        <a:pt x="14" y="8"/>
                      </a:cubicBezTo>
                      <a:cubicBezTo>
                        <a:pt x="15" y="8"/>
                        <a:pt x="15" y="8"/>
                        <a:pt x="15" y="7"/>
                      </a:cubicBezTo>
                      <a:cubicBezTo>
                        <a:pt x="15" y="7"/>
                        <a:pt x="15" y="6"/>
                        <a:pt x="16" y="6"/>
                      </a:cubicBezTo>
                      <a:cubicBezTo>
                        <a:pt x="16" y="6"/>
                        <a:pt x="16" y="6"/>
                        <a:pt x="16" y="6"/>
                      </a:cubicBezTo>
                      <a:cubicBezTo>
                        <a:pt x="16" y="6"/>
                        <a:pt x="16" y="6"/>
                        <a:pt x="16" y="6"/>
                      </a:cubicBezTo>
                      <a:cubicBezTo>
                        <a:pt x="17" y="6"/>
                        <a:pt x="17" y="4"/>
                        <a:pt x="17" y="3"/>
                      </a:cubicBezTo>
                      <a:cubicBezTo>
                        <a:pt x="17" y="3"/>
                        <a:pt x="17" y="3"/>
                        <a:pt x="17" y="3"/>
                      </a:cubicBezTo>
                      <a:cubicBezTo>
                        <a:pt x="17" y="2"/>
                        <a:pt x="17" y="2"/>
                        <a:pt x="17" y="2"/>
                      </a:cubicBezTo>
                      <a:cubicBezTo>
                        <a:pt x="17" y="2"/>
                        <a:pt x="17" y="2"/>
                        <a:pt x="17" y="2"/>
                      </a:cubicBezTo>
                      <a:cubicBezTo>
                        <a:pt x="16" y="3"/>
                        <a:pt x="16" y="4"/>
                        <a:pt x="15" y="4"/>
                      </a:cubicBezTo>
                      <a:cubicBezTo>
                        <a:pt x="15" y="4"/>
                        <a:pt x="15" y="4"/>
                        <a:pt x="14" y="3"/>
                      </a:cubicBezTo>
                      <a:cubicBezTo>
                        <a:pt x="14" y="3"/>
                        <a:pt x="14" y="3"/>
                        <a:pt x="14" y="3"/>
                      </a:cubicBezTo>
                      <a:cubicBezTo>
                        <a:pt x="14" y="3"/>
                        <a:pt x="14" y="3"/>
                        <a:pt x="13" y="3"/>
                      </a:cubicBezTo>
                      <a:cubicBezTo>
                        <a:pt x="14" y="3"/>
                        <a:pt x="16" y="4"/>
                        <a:pt x="16" y="5"/>
                      </a:cubicBezTo>
                      <a:cubicBezTo>
                        <a:pt x="15" y="5"/>
                        <a:pt x="14" y="3"/>
                        <a:pt x="13" y="3"/>
                      </a:cubicBezTo>
                      <a:cubicBezTo>
                        <a:pt x="13" y="3"/>
                        <a:pt x="13" y="3"/>
                        <a:pt x="13" y="3"/>
                      </a:cubicBezTo>
                      <a:cubicBezTo>
                        <a:pt x="13" y="4"/>
                        <a:pt x="12" y="4"/>
                        <a:pt x="12" y="4"/>
                      </a:cubicBezTo>
                      <a:cubicBezTo>
                        <a:pt x="12" y="4"/>
                        <a:pt x="12" y="4"/>
                        <a:pt x="11" y="3"/>
                      </a:cubicBezTo>
                      <a:cubicBezTo>
                        <a:pt x="11" y="2"/>
                        <a:pt x="11" y="2"/>
                        <a:pt x="11" y="2"/>
                      </a:cubicBezTo>
                      <a:cubicBezTo>
                        <a:pt x="11" y="2"/>
                        <a:pt x="10" y="2"/>
                        <a:pt x="10" y="2"/>
                      </a:cubicBezTo>
                      <a:cubicBezTo>
                        <a:pt x="10" y="2"/>
                        <a:pt x="10" y="2"/>
                        <a:pt x="10" y="2"/>
                      </a:cubicBezTo>
                      <a:cubicBezTo>
                        <a:pt x="9" y="2"/>
                        <a:pt x="9" y="2"/>
                        <a:pt x="9" y="1"/>
                      </a:cubicBezTo>
                      <a:cubicBezTo>
                        <a:pt x="9" y="0"/>
                        <a:pt x="8" y="1"/>
                        <a:pt x="7" y="0"/>
                      </a:cubicBezTo>
                      <a:cubicBezTo>
                        <a:pt x="7" y="0"/>
                        <a:pt x="6" y="0"/>
                        <a:pt x="6" y="0"/>
                      </a:cubicBezTo>
                      <a:cubicBezTo>
                        <a:pt x="6" y="0"/>
                        <a:pt x="6" y="0"/>
                        <a:pt x="5" y="0"/>
                      </a:cubicBezTo>
                    </a:path>
                  </a:pathLst>
                </a:custGeom>
                <a:solidFill>
                  <a:srgbClr val="CFB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4" name="Freeform 10025">
                  <a:extLst>
                    <a:ext uri="{FF2B5EF4-FFF2-40B4-BE49-F238E27FC236}">
                      <a16:creationId xmlns:a16="http://schemas.microsoft.com/office/drawing/2014/main" id="{93AF5600-C07E-48D5-D14D-25C2D26BDC6E}"/>
                    </a:ext>
                  </a:extLst>
                </p:cNvPr>
                <p:cNvSpPr>
                  <a:spLocks/>
                </p:cNvSpPr>
                <p:nvPr/>
              </p:nvSpPr>
              <p:spPr bwMode="auto">
                <a:xfrm>
                  <a:off x="3979" y="2461"/>
                  <a:ext cx="2" cy="1"/>
                </a:xfrm>
                <a:custGeom>
                  <a:avLst/>
                  <a:gdLst>
                    <a:gd name="T0" fmla="*/ 0 w 2"/>
                    <a:gd name="T1" fmla="*/ 0 h 1"/>
                    <a:gd name="T2" fmla="*/ 0 w 2"/>
                    <a:gd name="T3" fmla="*/ 0 h 1"/>
                    <a:gd name="T4" fmla="*/ 2 w 2"/>
                    <a:gd name="T5" fmla="*/ 1 h 1"/>
                    <a:gd name="T6" fmla="*/ 0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0"/>
                      </a:moveTo>
                      <a:cubicBezTo>
                        <a:pt x="0" y="0"/>
                        <a:pt x="0" y="0"/>
                        <a:pt x="0" y="0"/>
                      </a:cubicBezTo>
                      <a:cubicBezTo>
                        <a:pt x="1" y="1"/>
                        <a:pt x="1" y="1"/>
                        <a:pt x="2" y="1"/>
                      </a:cubicBezTo>
                      <a:cubicBezTo>
                        <a:pt x="1" y="1"/>
                        <a:pt x="1" y="0"/>
                        <a:pt x="0" y="0"/>
                      </a:cubicBezTo>
                    </a:path>
                  </a:pathLst>
                </a:custGeom>
                <a:solidFill>
                  <a:srgbClr val="C4B1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5" name="Freeform 10026">
                  <a:extLst>
                    <a:ext uri="{FF2B5EF4-FFF2-40B4-BE49-F238E27FC236}">
                      <a16:creationId xmlns:a16="http://schemas.microsoft.com/office/drawing/2014/main" id="{40FBA4A8-5862-3134-3673-A2846E0E8A66}"/>
                    </a:ext>
                  </a:extLst>
                </p:cNvPr>
                <p:cNvSpPr>
                  <a:spLocks/>
                </p:cNvSpPr>
                <p:nvPr/>
              </p:nvSpPr>
              <p:spPr bwMode="auto">
                <a:xfrm>
                  <a:off x="3983" y="2461"/>
                  <a:ext cx="3" cy="2"/>
                </a:xfrm>
                <a:custGeom>
                  <a:avLst/>
                  <a:gdLst>
                    <a:gd name="T0" fmla="*/ 0 w 4"/>
                    <a:gd name="T1" fmla="*/ 0 h 3"/>
                    <a:gd name="T2" fmla="*/ 2 w 4"/>
                    <a:gd name="T3" fmla="*/ 1 h 3"/>
                    <a:gd name="T4" fmla="*/ 2 w 4"/>
                    <a:gd name="T5" fmla="*/ 1 h 3"/>
                    <a:gd name="T6" fmla="*/ 1 w 4"/>
                    <a:gd name="T7" fmla="*/ 1 h 3"/>
                    <a:gd name="T8" fmla="*/ 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0"/>
                      </a:moveTo>
                      <a:cubicBezTo>
                        <a:pt x="0" y="2"/>
                        <a:pt x="3" y="3"/>
                        <a:pt x="4" y="3"/>
                      </a:cubicBezTo>
                      <a:cubicBezTo>
                        <a:pt x="4" y="3"/>
                        <a:pt x="4" y="3"/>
                        <a:pt x="4" y="3"/>
                      </a:cubicBezTo>
                      <a:cubicBezTo>
                        <a:pt x="3" y="2"/>
                        <a:pt x="1" y="1"/>
                        <a:pt x="1" y="1"/>
                      </a:cubicBezTo>
                      <a:cubicBezTo>
                        <a:pt x="0" y="0"/>
                        <a:pt x="0" y="0"/>
                        <a:pt x="0" y="0"/>
                      </a:cubicBezTo>
                    </a:path>
                  </a:pathLst>
                </a:custGeom>
                <a:solidFill>
                  <a:srgbClr val="C4B1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6" name="Freeform 10027">
                  <a:extLst>
                    <a:ext uri="{FF2B5EF4-FFF2-40B4-BE49-F238E27FC236}">
                      <a16:creationId xmlns:a16="http://schemas.microsoft.com/office/drawing/2014/main" id="{B73D145B-1976-B18F-B15E-33E7C947AF27}"/>
                    </a:ext>
                  </a:extLst>
                </p:cNvPr>
                <p:cNvSpPr>
                  <a:spLocks noEditPoints="1"/>
                </p:cNvSpPr>
                <p:nvPr/>
              </p:nvSpPr>
              <p:spPr bwMode="auto">
                <a:xfrm>
                  <a:off x="3988" y="2459"/>
                  <a:ext cx="2" cy="3"/>
                </a:xfrm>
                <a:custGeom>
                  <a:avLst/>
                  <a:gdLst>
                    <a:gd name="T0" fmla="*/ 0 w 2"/>
                    <a:gd name="T1" fmla="*/ 1 h 4"/>
                    <a:gd name="T2" fmla="*/ 2 w 2"/>
                    <a:gd name="T3" fmla="*/ 2 h 4"/>
                    <a:gd name="T4" fmla="*/ 2 w 2"/>
                    <a:gd name="T5" fmla="*/ 2 h 4"/>
                    <a:gd name="T6" fmla="*/ 2 w 2"/>
                    <a:gd name="T7" fmla="*/ 2 h 4"/>
                    <a:gd name="T8" fmla="*/ 0 w 2"/>
                    <a:gd name="T9" fmla="*/ 1 h 4"/>
                    <a:gd name="T10" fmla="*/ 0 w 2"/>
                    <a:gd name="T11" fmla="*/ 0 h 4"/>
                    <a:gd name="T12" fmla="*/ 0 w 2"/>
                    <a:gd name="T13" fmla="*/ 1 h 4"/>
                    <a:gd name="T14" fmla="*/ 0 w 2"/>
                    <a:gd name="T15" fmla="*/ 1 h 4"/>
                    <a:gd name="T16" fmla="*/ 0 w 2"/>
                    <a:gd name="T17" fmla="*/ 1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1"/>
                      </a:moveTo>
                      <a:cubicBezTo>
                        <a:pt x="0" y="1"/>
                        <a:pt x="1" y="2"/>
                        <a:pt x="2" y="3"/>
                      </a:cubicBezTo>
                      <a:cubicBezTo>
                        <a:pt x="2" y="3"/>
                        <a:pt x="2" y="3"/>
                        <a:pt x="2" y="4"/>
                      </a:cubicBezTo>
                      <a:cubicBezTo>
                        <a:pt x="2" y="3"/>
                        <a:pt x="2" y="3"/>
                        <a:pt x="2" y="3"/>
                      </a:cubicBezTo>
                      <a:cubicBezTo>
                        <a:pt x="2" y="2"/>
                        <a:pt x="0" y="1"/>
                        <a:pt x="0" y="1"/>
                      </a:cubicBezTo>
                      <a:moveTo>
                        <a:pt x="0" y="0"/>
                      </a:moveTo>
                      <a:cubicBezTo>
                        <a:pt x="0" y="1"/>
                        <a:pt x="0" y="1"/>
                        <a:pt x="0" y="1"/>
                      </a:cubicBezTo>
                      <a:cubicBezTo>
                        <a:pt x="0" y="1"/>
                        <a:pt x="0" y="1"/>
                        <a:pt x="0" y="1"/>
                      </a:cubicBezTo>
                      <a:cubicBezTo>
                        <a:pt x="0" y="1"/>
                        <a:pt x="0" y="1"/>
                        <a:pt x="0" y="1"/>
                      </a:cubicBezTo>
                      <a:cubicBezTo>
                        <a:pt x="0" y="0"/>
                        <a:pt x="0" y="0"/>
                        <a:pt x="0" y="0"/>
                      </a:cubicBezTo>
                    </a:path>
                  </a:pathLst>
                </a:custGeom>
                <a:solidFill>
                  <a:srgbClr val="C4B1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7" name="Freeform 10028">
                  <a:extLst>
                    <a:ext uri="{FF2B5EF4-FFF2-40B4-BE49-F238E27FC236}">
                      <a16:creationId xmlns:a16="http://schemas.microsoft.com/office/drawing/2014/main" id="{A5044AF4-BF0B-3D73-41F5-E4461DE65ED6}"/>
                    </a:ext>
                  </a:extLst>
                </p:cNvPr>
                <p:cNvSpPr>
                  <a:spLocks noEditPoints="1"/>
                </p:cNvSpPr>
                <p:nvPr/>
              </p:nvSpPr>
              <p:spPr bwMode="auto">
                <a:xfrm>
                  <a:off x="3983" y="2458"/>
                  <a:ext cx="3" cy="2"/>
                </a:xfrm>
                <a:custGeom>
                  <a:avLst/>
                  <a:gdLst>
                    <a:gd name="T0" fmla="*/ 1 w 4"/>
                    <a:gd name="T1" fmla="*/ 1 h 2"/>
                    <a:gd name="T2" fmla="*/ 1 w 4"/>
                    <a:gd name="T3" fmla="*/ 1 h 2"/>
                    <a:gd name="T4" fmla="*/ 1 w 4"/>
                    <a:gd name="T5" fmla="*/ 1 h 2"/>
                    <a:gd name="T6" fmla="*/ 1 w 4"/>
                    <a:gd name="T7" fmla="*/ 1 h 2"/>
                    <a:gd name="T8" fmla="*/ 0 w 4"/>
                    <a:gd name="T9" fmla="*/ 0 h 2"/>
                    <a:gd name="T10" fmla="*/ 1 w 4"/>
                    <a:gd name="T11" fmla="*/ 1 h 2"/>
                    <a:gd name="T12" fmla="*/ 1 w 4"/>
                    <a:gd name="T13" fmla="*/ 1 h 2"/>
                    <a:gd name="T14" fmla="*/ 2 w 4"/>
                    <a:gd name="T15" fmla="*/ 2 h 2"/>
                    <a:gd name="T16" fmla="*/ 0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1" y="1"/>
                      </a:moveTo>
                      <a:cubicBezTo>
                        <a:pt x="1" y="1"/>
                        <a:pt x="1" y="1"/>
                        <a:pt x="1" y="1"/>
                      </a:cubicBezTo>
                      <a:cubicBezTo>
                        <a:pt x="1" y="1"/>
                        <a:pt x="1" y="1"/>
                        <a:pt x="1" y="1"/>
                      </a:cubicBezTo>
                      <a:cubicBezTo>
                        <a:pt x="1" y="1"/>
                        <a:pt x="1" y="1"/>
                        <a:pt x="1" y="1"/>
                      </a:cubicBezTo>
                      <a:moveTo>
                        <a:pt x="0" y="0"/>
                      </a:moveTo>
                      <a:cubicBezTo>
                        <a:pt x="0" y="0"/>
                        <a:pt x="0" y="0"/>
                        <a:pt x="1" y="1"/>
                      </a:cubicBezTo>
                      <a:cubicBezTo>
                        <a:pt x="1" y="1"/>
                        <a:pt x="1" y="1"/>
                        <a:pt x="1" y="1"/>
                      </a:cubicBezTo>
                      <a:cubicBezTo>
                        <a:pt x="2" y="1"/>
                        <a:pt x="3" y="1"/>
                        <a:pt x="4" y="2"/>
                      </a:cubicBezTo>
                      <a:cubicBezTo>
                        <a:pt x="3" y="1"/>
                        <a:pt x="1" y="0"/>
                        <a:pt x="0" y="0"/>
                      </a:cubicBezTo>
                    </a:path>
                  </a:pathLst>
                </a:custGeom>
                <a:solidFill>
                  <a:srgbClr val="C4B1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8" name="Freeform 10029">
                  <a:extLst>
                    <a:ext uri="{FF2B5EF4-FFF2-40B4-BE49-F238E27FC236}">
                      <a16:creationId xmlns:a16="http://schemas.microsoft.com/office/drawing/2014/main" id="{616AF3C3-ACF2-19AD-C988-54C6D9E89324}"/>
                    </a:ext>
                  </a:extLst>
                </p:cNvPr>
                <p:cNvSpPr>
                  <a:spLocks/>
                </p:cNvSpPr>
                <p:nvPr/>
              </p:nvSpPr>
              <p:spPr bwMode="auto">
                <a:xfrm>
                  <a:off x="3989" y="2457"/>
                  <a:ext cx="2" cy="2"/>
                </a:xfrm>
                <a:custGeom>
                  <a:avLst/>
                  <a:gdLst>
                    <a:gd name="T0" fmla="*/ 0 w 3"/>
                    <a:gd name="T1" fmla="*/ 0 h 2"/>
                    <a:gd name="T2" fmla="*/ 0 w 3"/>
                    <a:gd name="T3" fmla="*/ 0 h 2"/>
                    <a:gd name="T4" fmla="*/ 1 w 3"/>
                    <a:gd name="T5" fmla="*/ 2 h 2"/>
                    <a:gd name="T6" fmla="*/ 0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0"/>
                      </a:moveTo>
                      <a:cubicBezTo>
                        <a:pt x="0" y="0"/>
                        <a:pt x="0" y="0"/>
                        <a:pt x="0" y="0"/>
                      </a:cubicBezTo>
                      <a:cubicBezTo>
                        <a:pt x="1" y="0"/>
                        <a:pt x="2" y="2"/>
                        <a:pt x="3" y="2"/>
                      </a:cubicBezTo>
                      <a:cubicBezTo>
                        <a:pt x="3" y="1"/>
                        <a:pt x="1" y="0"/>
                        <a:pt x="0" y="0"/>
                      </a:cubicBezTo>
                    </a:path>
                  </a:pathLst>
                </a:custGeom>
                <a:solidFill>
                  <a:srgbClr val="C4B1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49" name="Freeform 10030">
                  <a:extLst>
                    <a:ext uri="{FF2B5EF4-FFF2-40B4-BE49-F238E27FC236}">
                      <a16:creationId xmlns:a16="http://schemas.microsoft.com/office/drawing/2014/main" id="{89C69909-4263-4B62-7C5E-346DD6A12E1B}"/>
                    </a:ext>
                  </a:extLst>
                </p:cNvPr>
                <p:cNvSpPr>
                  <a:spLocks noEditPoints="1"/>
                </p:cNvSpPr>
                <p:nvPr/>
              </p:nvSpPr>
              <p:spPr bwMode="auto">
                <a:xfrm>
                  <a:off x="3976" y="2430"/>
                  <a:ext cx="1" cy="10"/>
                </a:xfrm>
                <a:custGeom>
                  <a:avLst/>
                  <a:gdLst>
                    <a:gd name="T0" fmla="*/ 0 w 2"/>
                    <a:gd name="T1" fmla="*/ 6 h 12"/>
                    <a:gd name="T2" fmla="*/ 0 w 2"/>
                    <a:gd name="T3" fmla="*/ 6 h 12"/>
                    <a:gd name="T4" fmla="*/ 0 w 2"/>
                    <a:gd name="T5" fmla="*/ 6 h 12"/>
                    <a:gd name="T6" fmla="*/ 0 w 2"/>
                    <a:gd name="T7" fmla="*/ 6 h 12"/>
                    <a:gd name="T8" fmla="*/ 0 w 2"/>
                    <a:gd name="T9" fmla="*/ 6 h 12"/>
                    <a:gd name="T10" fmla="*/ 0 w 2"/>
                    <a:gd name="T11" fmla="*/ 6 h 12"/>
                    <a:gd name="T12" fmla="*/ 0 w 2"/>
                    <a:gd name="T13" fmla="*/ 6 h 12"/>
                    <a:gd name="T14" fmla="*/ 0 w 2"/>
                    <a:gd name="T15" fmla="*/ 6 h 12"/>
                    <a:gd name="T16" fmla="*/ 0 w 2"/>
                    <a:gd name="T17" fmla="*/ 6 h 12"/>
                    <a:gd name="T18" fmla="*/ 0 w 2"/>
                    <a:gd name="T19" fmla="*/ 6 h 12"/>
                    <a:gd name="T20" fmla="*/ 0 w 2"/>
                    <a:gd name="T21" fmla="*/ 6 h 12"/>
                    <a:gd name="T22" fmla="*/ 0 w 2"/>
                    <a:gd name="T23" fmla="*/ 6 h 12"/>
                    <a:gd name="T24" fmla="*/ 0 w 2"/>
                    <a:gd name="T25" fmla="*/ 6 h 12"/>
                    <a:gd name="T26" fmla="*/ 0 w 2"/>
                    <a:gd name="T27" fmla="*/ 6 h 12"/>
                    <a:gd name="T28" fmla="*/ 0 w 2"/>
                    <a:gd name="T29" fmla="*/ 6 h 12"/>
                    <a:gd name="T30" fmla="*/ 1 w 2"/>
                    <a:gd name="T31" fmla="*/ 5 h 12"/>
                    <a:gd name="T32" fmla="*/ 1 w 2"/>
                    <a:gd name="T33" fmla="*/ 5 h 12"/>
                    <a:gd name="T34" fmla="*/ 1 w 2"/>
                    <a:gd name="T35" fmla="*/ 5 h 12"/>
                    <a:gd name="T36" fmla="*/ 1 w 2"/>
                    <a:gd name="T37" fmla="*/ 3 h 12"/>
                    <a:gd name="T38" fmla="*/ 1 w 2"/>
                    <a:gd name="T39" fmla="*/ 3 h 12"/>
                    <a:gd name="T40" fmla="*/ 1 w 2"/>
                    <a:gd name="T41" fmla="*/ 3 h 12"/>
                    <a:gd name="T42" fmla="*/ 1 w 2"/>
                    <a:gd name="T43" fmla="*/ 3 h 12"/>
                    <a:gd name="T44" fmla="*/ 1 w 2"/>
                    <a:gd name="T45" fmla="*/ 3 h 12"/>
                    <a:gd name="T46" fmla="*/ 1 w 2"/>
                    <a:gd name="T47" fmla="*/ 3 h 12"/>
                    <a:gd name="T48" fmla="*/ 1 w 2"/>
                    <a:gd name="T49" fmla="*/ 3 h 12"/>
                    <a:gd name="T50" fmla="*/ 1 w 2"/>
                    <a:gd name="T51" fmla="*/ 3 h 12"/>
                    <a:gd name="T52" fmla="*/ 1 w 2"/>
                    <a:gd name="T53" fmla="*/ 0 h 12"/>
                    <a:gd name="T54" fmla="*/ 1 w 2"/>
                    <a:gd name="T55" fmla="*/ 1 h 12"/>
                    <a:gd name="T56" fmla="*/ 1 w 2"/>
                    <a:gd name="T57" fmla="*/ 1 h 12"/>
                    <a:gd name="T58" fmla="*/ 1 w 2"/>
                    <a:gd name="T59" fmla="*/ 1 h 12"/>
                    <a:gd name="T60" fmla="*/ 1 w 2"/>
                    <a:gd name="T61" fmla="*/ 1 h 12"/>
                    <a:gd name="T62" fmla="*/ 1 w 2"/>
                    <a:gd name="T63" fmla="*/ 1 h 12"/>
                    <a:gd name="T64" fmla="*/ 1 w 2"/>
                    <a:gd name="T65" fmla="*/ 1 h 12"/>
                    <a:gd name="T66" fmla="*/ 0 w 2"/>
                    <a:gd name="T67" fmla="*/ 3 h 12"/>
                    <a:gd name="T68" fmla="*/ 0 w 2"/>
                    <a:gd name="T69" fmla="*/ 3 h 12"/>
                    <a:gd name="T70" fmla="*/ 1 w 2"/>
                    <a:gd name="T71" fmla="*/ 3 h 12"/>
                    <a:gd name="T72" fmla="*/ 1 w 2"/>
                    <a:gd name="T73" fmla="*/ 3 h 12"/>
                    <a:gd name="T74" fmla="*/ 1 w 2"/>
                    <a:gd name="T75" fmla="*/ 3 h 12"/>
                    <a:gd name="T76" fmla="*/ 1 w 2"/>
                    <a:gd name="T77" fmla="*/ 3 h 12"/>
                    <a:gd name="T78" fmla="*/ 1 w 2"/>
                    <a:gd name="T79" fmla="*/ 0 h 12"/>
                    <a:gd name="T80" fmla="*/ 1 w 2"/>
                    <a:gd name="T81" fmla="*/ 0 h 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 h="12">
                      <a:moveTo>
                        <a:pt x="0" y="12"/>
                      </a:moveTo>
                      <a:cubicBezTo>
                        <a:pt x="0" y="12"/>
                        <a:pt x="0" y="12"/>
                        <a:pt x="0" y="12"/>
                      </a:cubicBezTo>
                      <a:cubicBezTo>
                        <a:pt x="0" y="12"/>
                        <a:pt x="0" y="12"/>
                        <a:pt x="0" y="12"/>
                      </a:cubicBezTo>
                      <a:cubicBezTo>
                        <a:pt x="0" y="12"/>
                        <a:pt x="0" y="12"/>
                        <a:pt x="0" y="12"/>
                      </a:cubicBezTo>
                      <a:moveTo>
                        <a:pt x="0" y="12"/>
                      </a:moveTo>
                      <a:cubicBezTo>
                        <a:pt x="0" y="12"/>
                        <a:pt x="0" y="12"/>
                        <a:pt x="0" y="12"/>
                      </a:cubicBezTo>
                      <a:cubicBezTo>
                        <a:pt x="0" y="12"/>
                        <a:pt x="0" y="12"/>
                        <a:pt x="0" y="12"/>
                      </a:cubicBezTo>
                      <a:cubicBezTo>
                        <a:pt x="0" y="12"/>
                        <a:pt x="0" y="12"/>
                        <a:pt x="0" y="12"/>
                      </a:cubicBezTo>
                      <a:cubicBezTo>
                        <a:pt x="0" y="12"/>
                        <a:pt x="0" y="12"/>
                        <a:pt x="0" y="12"/>
                      </a:cubicBezTo>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1" y="9"/>
                      </a:moveTo>
                      <a:cubicBezTo>
                        <a:pt x="1" y="9"/>
                        <a:pt x="1" y="10"/>
                        <a:pt x="1" y="10"/>
                      </a:cubicBezTo>
                      <a:cubicBezTo>
                        <a:pt x="1" y="10"/>
                        <a:pt x="1" y="9"/>
                        <a:pt x="1" y="9"/>
                      </a:cubicBezTo>
                      <a:moveTo>
                        <a:pt x="2" y="7"/>
                      </a:moveTo>
                      <a:cubicBezTo>
                        <a:pt x="2" y="7"/>
                        <a:pt x="2" y="7"/>
                        <a:pt x="2" y="7"/>
                      </a:cubicBezTo>
                      <a:cubicBezTo>
                        <a:pt x="2" y="7"/>
                        <a:pt x="2" y="7"/>
                        <a:pt x="2" y="7"/>
                      </a:cubicBezTo>
                      <a:cubicBezTo>
                        <a:pt x="2" y="7"/>
                        <a:pt x="2" y="7"/>
                        <a:pt x="2" y="7"/>
                      </a:cubicBezTo>
                      <a:moveTo>
                        <a:pt x="2" y="7"/>
                      </a:moveTo>
                      <a:cubicBezTo>
                        <a:pt x="2" y="7"/>
                        <a:pt x="2" y="7"/>
                        <a:pt x="2" y="7"/>
                      </a:cubicBezTo>
                      <a:cubicBezTo>
                        <a:pt x="2" y="7"/>
                        <a:pt x="2" y="7"/>
                        <a:pt x="2" y="7"/>
                      </a:cubicBezTo>
                      <a:cubicBezTo>
                        <a:pt x="2" y="7"/>
                        <a:pt x="2" y="7"/>
                        <a:pt x="2" y="7"/>
                      </a:cubicBezTo>
                      <a:moveTo>
                        <a:pt x="2" y="0"/>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3"/>
                        <a:pt x="0" y="4"/>
                      </a:cubicBezTo>
                      <a:cubicBezTo>
                        <a:pt x="0" y="4"/>
                        <a:pt x="0" y="4"/>
                        <a:pt x="0" y="4"/>
                      </a:cubicBezTo>
                      <a:cubicBezTo>
                        <a:pt x="1" y="3"/>
                        <a:pt x="1" y="3"/>
                        <a:pt x="1" y="3"/>
                      </a:cubicBezTo>
                      <a:cubicBezTo>
                        <a:pt x="2" y="3"/>
                        <a:pt x="2" y="3"/>
                        <a:pt x="2" y="3"/>
                      </a:cubicBezTo>
                      <a:cubicBezTo>
                        <a:pt x="2" y="3"/>
                        <a:pt x="2" y="3"/>
                        <a:pt x="2" y="3"/>
                      </a:cubicBezTo>
                      <a:cubicBezTo>
                        <a:pt x="2" y="3"/>
                        <a:pt x="2" y="3"/>
                        <a:pt x="2" y="3"/>
                      </a:cubicBezTo>
                      <a:cubicBezTo>
                        <a:pt x="2" y="2"/>
                        <a:pt x="2" y="1"/>
                        <a:pt x="2" y="0"/>
                      </a:cubicBezTo>
                      <a:cubicBezTo>
                        <a:pt x="2" y="0"/>
                        <a:pt x="2" y="0"/>
                        <a:pt x="2"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0" name="Freeform 10031">
                  <a:extLst>
                    <a:ext uri="{FF2B5EF4-FFF2-40B4-BE49-F238E27FC236}">
                      <a16:creationId xmlns:a16="http://schemas.microsoft.com/office/drawing/2014/main" id="{AEBCF032-13E4-F0F7-EFA3-540EF88CA1D4}"/>
                    </a:ext>
                  </a:extLst>
                </p:cNvPr>
                <p:cNvSpPr>
                  <a:spLocks noEditPoints="1"/>
                </p:cNvSpPr>
                <p:nvPr/>
              </p:nvSpPr>
              <p:spPr bwMode="auto">
                <a:xfrm>
                  <a:off x="3974" y="2433"/>
                  <a:ext cx="3" cy="5"/>
                </a:xfrm>
                <a:custGeom>
                  <a:avLst/>
                  <a:gdLst>
                    <a:gd name="T0" fmla="*/ 0 w 4"/>
                    <a:gd name="T1" fmla="*/ 2 h 7"/>
                    <a:gd name="T2" fmla="*/ 0 w 4"/>
                    <a:gd name="T3" fmla="*/ 2 h 7"/>
                    <a:gd name="T4" fmla="*/ 0 w 4"/>
                    <a:gd name="T5" fmla="*/ 2 h 7"/>
                    <a:gd name="T6" fmla="*/ 0 w 4"/>
                    <a:gd name="T7" fmla="*/ 2 h 7"/>
                    <a:gd name="T8" fmla="*/ 2 w 4"/>
                    <a:gd name="T9" fmla="*/ 0 h 7"/>
                    <a:gd name="T10" fmla="*/ 2 w 4"/>
                    <a:gd name="T11" fmla="*/ 1 h 7"/>
                    <a:gd name="T12" fmla="*/ 2 w 4"/>
                    <a:gd name="T13" fmla="*/ 1 h 7"/>
                    <a:gd name="T14" fmla="*/ 2 w 4"/>
                    <a:gd name="T15" fmla="*/ 1 h 7"/>
                    <a:gd name="T16" fmla="*/ 1 w 4"/>
                    <a:gd name="T17" fmla="*/ 1 h 7"/>
                    <a:gd name="T18" fmla="*/ 1 w 4"/>
                    <a:gd name="T19" fmla="*/ 1 h 7"/>
                    <a:gd name="T20" fmla="*/ 1 w 4"/>
                    <a:gd name="T21" fmla="*/ 1 h 7"/>
                    <a:gd name="T22" fmla="*/ 1 w 4"/>
                    <a:gd name="T23" fmla="*/ 1 h 7"/>
                    <a:gd name="T24" fmla="*/ 1 w 4"/>
                    <a:gd name="T25" fmla="*/ 1 h 7"/>
                    <a:gd name="T26" fmla="*/ 1 w 4"/>
                    <a:gd name="T27" fmla="*/ 1 h 7"/>
                    <a:gd name="T28" fmla="*/ 1 w 4"/>
                    <a:gd name="T29" fmla="*/ 1 h 7"/>
                    <a:gd name="T30" fmla="*/ 1 w 4"/>
                    <a:gd name="T31" fmla="*/ 1 h 7"/>
                    <a:gd name="T32" fmla="*/ 1 w 4"/>
                    <a:gd name="T33" fmla="*/ 1 h 7"/>
                    <a:gd name="T34" fmla="*/ 1 w 4"/>
                    <a:gd name="T35" fmla="*/ 1 h 7"/>
                    <a:gd name="T36" fmla="*/ 1 w 4"/>
                    <a:gd name="T37" fmla="*/ 1 h 7"/>
                    <a:gd name="T38" fmla="*/ 1 w 4"/>
                    <a:gd name="T39" fmla="*/ 1 h 7"/>
                    <a:gd name="T40" fmla="*/ 2 w 4"/>
                    <a:gd name="T41" fmla="*/ 0 h 7"/>
                    <a:gd name="T42" fmla="*/ 2 w 4"/>
                    <a:gd name="T43" fmla="*/ 0 h 7"/>
                    <a:gd name="T44" fmla="*/ 2 w 4"/>
                    <a:gd name="T45" fmla="*/ 0 h 7"/>
                    <a:gd name="T46" fmla="*/ 2 w 4"/>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7">
                      <a:moveTo>
                        <a:pt x="0" y="7"/>
                      </a:moveTo>
                      <a:cubicBezTo>
                        <a:pt x="0" y="7"/>
                        <a:pt x="0" y="7"/>
                        <a:pt x="0" y="7"/>
                      </a:cubicBezTo>
                      <a:cubicBezTo>
                        <a:pt x="0" y="7"/>
                        <a:pt x="0" y="7"/>
                        <a:pt x="0" y="7"/>
                      </a:cubicBezTo>
                      <a:cubicBezTo>
                        <a:pt x="0" y="7"/>
                        <a:pt x="0" y="7"/>
                        <a:pt x="0" y="7"/>
                      </a:cubicBezTo>
                      <a:moveTo>
                        <a:pt x="3" y="0"/>
                      </a:moveTo>
                      <a:cubicBezTo>
                        <a:pt x="3" y="0"/>
                        <a:pt x="3" y="0"/>
                        <a:pt x="2" y="1"/>
                      </a:cubicBezTo>
                      <a:cubicBezTo>
                        <a:pt x="2" y="1"/>
                        <a:pt x="2" y="1"/>
                        <a:pt x="2" y="1"/>
                      </a:cubicBezTo>
                      <a:cubicBezTo>
                        <a:pt x="2" y="2"/>
                        <a:pt x="2" y="2"/>
                        <a:pt x="2" y="2"/>
                      </a:cubicBezTo>
                      <a:cubicBezTo>
                        <a:pt x="2"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4"/>
                        <a:pt x="1" y="5"/>
                      </a:cubicBezTo>
                      <a:cubicBezTo>
                        <a:pt x="1" y="5"/>
                        <a:pt x="1" y="4"/>
                        <a:pt x="1" y="4"/>
                      </a:cubicBezTo>
                      <a:cubicBezTo>
                        <a:pt x="1" y="4"/>
                        <a:pt x="1" y="4"/>
                        <a:pt x="1" y="4"/>
                      </a:cubicBezTo>
                      <a:cubicBezTo>
                        <a:pt x="1" y="4"/>
                        <a:pt x="1" y="4"/>
                        <a:pt x="1" y="4"/>
                      </a:cubicBezTo>
                      <a:cubicBezTo>
                        <a:pt x="2" y="4"/>
                        <a:pt x="2" y="1"/>
                        <a:pt x="3" y="0"/>
                      </a:cubicBezTo>
                      <a:cubicBezTo>
                        <a:pt x="3" y="0"/>
                        <a:pt x="3" y="0"/>
                        <a:pt x="4" y="0"/>
                      </a:cubicBezTo>
                      <a:cubicBezTo>
                        <a:pt x="4" y="0"/>
                        <a:pt x="4" y="0"/>
                        <a:pt x="4" y="0"/>
                      </a:cubicBezTo>
                      <a:cubicBezTo>
                        <a:pt x="4" y="0"/>
                        <a:pt x="4"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1" name="Freeform 10032">
                  <a:extLst>
                    <a:ext uri="{FF2B5EF4-FFF2-40B4-BE49-F238E27FC236}">
                      <a16:creationId xmlns:a16="http://schemas.microsoft.com/office/drawing/2014/main" id="{5D4444CA-ED91-CF64-6CB9-AB60166670C0}"/>
                    </a:ext>
                  </a:extLst>
                </p:cNvPr>
                <p:cNvSpPr>
                  <a:spLocks/>
                </p:cNvSpPr>
                <p:nvPr/>
              </p:nvSpPr>
              <p:spPr bwMode="auto">
                <a:xfrm>
                  <a:off x="3973" y="2433"/>
                  <a:ext cx="4" cy="10"/>
                </a:xfrm>
                <a:custGeom>
                  <a:avLst/>
                  <a:gdLst>
                    <a:gd name="T0" fmla="*/ 2 w 5"/>
                    <a:gd name="T1" fmla="*/ 0 h 12"/>
                    <a:gd name="T2" fmla="*/ 2 w 5"/>
                    <a:gd name="T3" fmla="*/ 0 h 12"/>
                    <a:gd name="T4" fmla="*/ 2 w 5"/>
                    <a:gd name="T5" fmla="*/ 3 h 12"/>
                    <a:gd name="T6" fmla="*/ 2 w 5"/>
                    <a:gd name="T7" fmla="*/ 3 h 12"/>
                    <a:gd name="T8" fmla="*/ 2 w 5"/>
                    <a:gd name="T9" fmla="*/ 3 h 12"/>
                    <a:gd name="T10" fmla="*/ 2 w 5"/>
                    <a:gd name="T11" fmla="*/ 3 h 12"/>
                    <a:gd name="T12" fmla="*/ 1 w 5"/>
                    <a:gd name="T13" fmla="*/ 3 h 12"/>
                    <a:gd name="T14" fmla="*/ 1 w 5"/>
                    <a:gd name="T15" fmla="*/ 3 h 12"/>
                    <a:gd name="T16" fmla="*/ 0 w 5"/>
                    <a:gd name="T17" fmla="*/ 4 h 12"/>
                    <a:gd name="T18" fmla="*/ 1 w 5"/>
                    <a:gd name="T19" fmla="*/ 6 h 12"/>
                    <a:gd name="T20" fmla="*/ 1 w 5"/>
                    <a:gd name="T21" fmla="*/ 6 h 12"/>
                    <a:gd name="T22" fmla="*/ 1 w 5"/>
                    <a:gd name="T23" fmla="*/ 6 h 12"/>
                    <a:gd name="T24" fmla="*/ 2 w 5"/>
                    <a:gd name="T25" fmla="*/ 5 h 12"/>
                    <a:gd name="T26" fmla="*/ 2 w 5"/>
                    <a:gd name="T27" fmla="*/ 5 h 12"/>
                    <a:gd name="T28" fmla="*/ 2 w 5"/>
                    <a:gd name="T29" fmla="*/ 5 h 12"/>
                    <a:gd name="T30" fmla="*/ 2 w 5"/>
                    <a:gd name="T31" fmla="*/ 5 h 12"/>
                    <a:gd name="T32" fmla="*/ 2 w 5"/>
                    <a:gd name="T33" fmla="*/ 3 h 12"/>
                    <a:gd name="T34" fmla="*/ 2 w 5"/>
                    <a:gd name="T35" fmla="*/ 3 h 12"/>
                    <a:gd name="T36" fmla="*/ 2 w 5"/>
                    <a:gd name="T37" fmla="*/ 3 h 12"/>
                    <a:gd name="T38" fmla="*/ 2 w 5"/>
                    <a:gd name="T39" fmla="*/ 2 h 12"/>
                    <a:gd name="T40" fmla="*/ 2 w 5"/>
                    <a:gd name="T41" fmla="*/ 0 h 12"/>
                    <a:gd name="T42" fmla="*/ 2 w 5"/>
                    <a:gd name="T43" fmla="*/ 0 h 12"/>
                    <a:gd name="T44" fmla="*/ 2 w 5"/>
                    <a:gd name="T45" fmla="*/ 0 h 12"/>
                    <a:gd name="T46" fmla="*/ 2 w 5"/>
                    <a:gd name="T47" fmla="*/ 0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2">
                      <a:moveTo>
                        <a:pt x="5" y="0"/>
                      </a:moveTo>
                      <a:cubicBezTo>
                        <a:pt x="4" y="0"/>
                        <a:pt x="4" y="0"/>
                        <a:pt x="4" y="0"/>
                      </a:cubicBezTo>
                      <a:cubicBezTo>
                        <a:pt x="3" y="1"/>
                        <a:pt x="3" y="4"/>
                        <a:pt x="2" y="4"/>
                      </a:cubicBezTo>
                      <a:cubicBezTo>
                        <a:pt x="2" y="4"/>
                        <a:pt x="2" y="4"/>
                        <a:pt x="2" y="4"/>
                      </a:cubicBezTo>
                      <a:cubicBezTo>
                        <a:pt x="2" y="4"/>
                        <a:pt x="2" y="4"/>
                        <a:pt x="2" y="4"/>
                      </a:cubicBezTo>
                      <a:cubicBezTo>
                        <a:pt x="2" y="4"/>
                        <a:pt x="2" y="5"/>
                        <a:pt x="2" y="5"/>
                      </a:cubicBezTo>
                      <a:cubicBezTo>
                        <a:pt x="1" y="6"/>
                        <a:pt x="1" y="7"/>
                        <a:pt x="1" y="7"/>
                      </a:cubicBezTo>
                      <a:cubicBezTo>
                        <a:pt x="1" y="7"/>
                        <a:pt x="1" y="7"/>
                        <a:pt x="1" y="7"/>
                      </a:cubicBezTo>
                      <a:cubicBezTo>
                        <a:pt x="0" y="8"/>
                        <a:pt x="0" y="8"/>
                        <a:pt x="0" y="8"/>
                      </a:cubicBezTo>
                      <a:cubicBezTo>
                        <a:pt x="0" y="9"/>
                        <a:pt x="1" y="10"/>
                        <a:pt x="1" y="12"/>
                      </a:cubicBezTo>
                      <a:cubicBezTo>
                        <a:pt x="1" y="12"/>
                        <a:pt x="1" y="12"/>
                        <a:pt x="1" y="12"/>
                      </a:cubicBezTo>
                      <a:cubicBezTo>
                        <a:pt x="1" y="12"/>
                        <a:pt x="1" y="12"/>
                        <a:pt x="1" y="12"/>
                      </a:cubicBezTo>
                      <a:cubicBezTo>
                        <a:pt x="1" y="12"/>
                        <a:pt x="1" y="11"/>
                        <a:pt x="2" y="10"/>
                      </a:cubicBezTo>
                      <a:cubicBezTo>
                        <a:pt x="2" y="9"/>
                        <a:pt x="2" y="9"/>
                        <a:pt x="3" y="9"/>
                      </a:cubicBezTo>
                      <a:cubicBezTo>
                        <a:pt x="3" y="9"/>
                        <a:pt x="3" y="9"/>
                        <a:pt x="3" y="9"/>
                      </a:cubicBezTo>
                      <a:cubicBezTo>
                        <a:pt x="3" y="9"/>
                        <a:pt x="3" y="9"/>
                        <a:pt x="3" y="9"/>
                      </a:cubicBezTo>
                      <a:cubicBezTo>
                        <a:pt x="4" y="9"/>
                        <a:pt x="4" y="8"/>
                        <a:pt x="4" y="6"/>
                      </a:cubicBezTo>
                      <a:cubicBezTo>
                        <a:pt x="4" y="5"/>
                        <a:pt x="4" y="4"/>
                        <a:pt x="5" y="4"/>
                      </a:cubicBezTo>
                      <a:cubicBezTo>
                        <a:pt x="5" y="4"/>
                        <a:pt x="5" y="4"/>
                        <a:pt x="5" y="4"/>
                      </a:cubicBezTo>
                      <a:cubicBezTo>
                        <a:pt x="5" y="3"/>
                        <a:pt x="5" y="3"/>
                        <a:pt x="5" y="2"/>
                      </a:cubicBezTo>
                      <a:cubicBezTo>
                        <a:pt x="5" y="2"/>
                        <a:pt x="5" y="1"/>
                        <a:pt x="5" y="0"/>
                      </a:cubicBezTo>
                      <a:cubicBezTo>
                        <a:pt x="5" y="0"/>
                        <a:pt x="5" y="0"/>
                        <a:pt x="5" y="0"/>
                      </a:cubicBezTo>
                      <a:cubicBezTo>
                        <a:pt x="5" y="0"/>
                        <a:pt x="5" y="0"/>
                        <a:pt x="5" y="0"/>
                      </a:cubicBezTo>
                      <a:cubicBezTo>
                        <a:pt x="5" y="0"/>
                        <a:pt x="5" y="0"/>
                        <a:pt x="5" y="0"/>
                      </a:cubicBezTo>
                    </a:path>
                  </a:pathLst>
                </a:custGeom>
                <a:solidFill>
                  <a:srgbClr val="BDBF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2" name="Freeform 10033">
                  <a:extLst>
                    <a:ext uri="{FF2B5EF4-FFF2-40B4-BE49-F238E27FC236}">
                      <a16:creationId xmlns:a16="http://schemas.microsoft.com/office/drawing/2014/main" id="{B07B838E-814C-2246-2411-185A8D3BEC35}"/>
                    </a:ext>
                  </a:extLst>
                </p:cNvPr>
                <p:cNvSpPr>
                  <a:spLocks/>
                </p:cNvSpPr>
                <p:nvPr/>
              </p:nvSpPr>
              <p:spPr bwMode="auto">
                <a:xfrm>
                  <a:off x="3974" y="2448"/>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1"/>
                      </a:cubicBezTo>
                      <a:cubicBezTo>
                        <a:pt x="0" y="1"/>
                        <a:pt x="0" y="1"/>
                        <a:pt x="0" y="1"/>
                      </a:cubicBezTo>
                      <a:cubicBezTo>
                        <a:pt x="0" y="1"/>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3" name="Freeform 10034">
                  <a:extLst>
                    <a:ext uri="{FF2B5EF4-FFF2-40B4-BE49-F238E27FC236}">
                      <a16:creationId xmlns:a16="http://schemas.microsoft.com/office/drawing/2014/main" id="{6E964914-381F-A881-F3C0-023FED7774BD}"/>
                    </a:ext>
                  </a:extLst>
                </p:cNvPr>
                <p:cNvSpPr>
                  <a:spLocks noEditPoints="1"/>
                </p:cNvSpPr>
                <p:nvPr/>
              </p:nvSpPr>
              <p:spPr bwMode="auto">
                <a:xfrm>
                  <a:off x="3973" y="2447"/>
                  <a:ext cx="21" cy="18"/>
                </a:xfrm>
                <a:custGeom>
                  <a:avLst/>
                  <a:gdLst>
                    <a:gd name="T0" fmla="*/ 12 w 25"/>
                    <a:gd name="T1" fmla="*/ 5 h 22"/>
                    <a:gd name="T2" fmla="*/ 11 w 25"/>
                    <a:gd name="T3" fmla="*/ 6 h 22"/>
                    <a:gd name="T4" fmla="*/ 11 w 25"/>
                    <a:gd name="T5" fmla="*/ 6 h 22"/>
                    <a:gd name="T6" fmla="*/ 13 w 25"/>
                    <a:gd name="T7" fmla="*/ 6 h 22"/>
                    <a:gd name="T8" fmla="*/ 13 w 25"/>
                    <a:gd name="T9" fmla="*/ 6 h 22"/>
                    <a:gd name="T10" fmla="*/ 13 w 25"/>
                    <a:gd name="T11" fmla="*/ 6 h 22"/>
                    <a:gd name="T12" fmla="*/ 13 w 25"/>
                    <a:gd name="T13" fmla="*/ 6 h 22"/>
                    <a:gd name="T14" fmla="*/ 13 w 25"/>
                    <a:gd name="T15" fmla="*/ 6 h 22"/>
                    <a:gd name="T16" fmla="*/ 13 w 25"/>
                    <a:gd name="T17" fmla="*/ 6 h 22"/>
                    <a:gd name="T18" fmla="*/ 12 w 25"/>
                    <a:gd name="T19" fmla="*/ 5 h 22"/>
                    <a:gd name="T20" fmla="*/ 12 w 25"/>
                    <a:gd name="T21" fmla="*/ 5 h 22"/>
                    <a:gd name="T22" fmla="*/ 12 w 25"/>
                    <a:gd name="T23" fmla="*/ 5 h 22"/>
                    <a:gd name="T24" fmla="*/ 0 w 25"/>
                    <a:gd name="T25" fmla="*/ 0 h 22"/>
                    <a:gd name="T26" fmla="*/ 1 w 25"/>
                    <a:gd name="T27" fmla="*/ 1 h 22"/>
                    <a:gd name="T28" fmla="*/ 1 w 25"/>
                    <a:gd name="T29" fmla="*/ 1 h 22"/>
                    <a:gd name="T30" fmla="*/ 1 w 25"/>
                    <a:gd name="T31" fmla="*/ 2 h 22"/>
                    <a:gd name="T32" fmla="*/ 1 w 25"/>
                    <a:gd name="T33" fmla="*/ 2 h 22"/>
                    <a:gd name="T34" fmla="*/ 0 w 25"/>
                    <a:gd name="T35" fmla="*/ 2 h 22"/>
                    <a:gd name="T36" fmla="*/ 2 w 25"/>
                    <a:gd name="T37" fmla="*/ 4 h 22"/>
                    <a:gd name="T38" fmla="*/ 2 w 25"/>
                    <a:gd name="T39" fmla="*/ 4 h 22"/>
                    <a:gd name="T40" fmla="*/ 2 w 25"/>
                    <a:gd name="T41" fmla="*/ 4 h 22"/>
                    <a:gd name="T42" fmla="*/ 3 w 25"/>
                    <a:gd name="T43" fmla="*/ 6 h 22"/>
                    <a:gd name="T44" fmla="*/ 3 w 25"/>
                    <a:gd name="T45" fmla="*/ 7 h 22"/>
                    <a:gd name="T46" fmla="*/ 4 w 25"/>
                    <a:gd name="T47" fmla="*/ 9 h 22"/>
                    <a:gd name="T48" fmla="*/ 4 w 25"/>
                    <a:gd name="T49" fmla="*/ 10 h 22"/>
                    <a:gd name="T50" fmla="*/ 4 w 25"/>
                    <a:gd name="T51" fmla="*/ 9 h 22"/>
                    <a:gd name="T52" fmla="*/ 3 w 25"/>
                    <a:gd name="T53" fmla="*/ 8 h 22"/>
                    <a:gd name="T54" fmla="*/ 3 w 25"/>
                    <a:gd name="T55" fmla="*/ 7 h 22"/>
                    <a:gd name="T56" fmla="*/ 3 w 25"/>
                    <a:gd name="T57" fmla="*/ 7 h 22"/>
                    <a:gd name="T58" fmla="*/ 3 w 25"/>
                    <a:gd name="T59" fmla="*/ 7 h 22"/>
                    <a:gd name="T60" fmla="*/ 3 w 25"/>
                    <a:gd name="T61" fmla="*/ 7 h 22"/>
                    <a:gd name="T62" fmla="*/ 3 w 25"/>
                    <a:gd name="T63" fmla="*/ 7 h 22"/>
                    <a:gd name="T64" fmla="*/ 3 w 25"/>
                    <a:gd name="T65" fmla="*/ 7 h 22"/>
                    <a:gd name="T66" fmla="*/ 3 w 25"/>
                    <a:gd name="T67" fmla="*/ 6 h 22"/>
                    <a:gd name="T68" fmla="*/ 3 w 25"/>
                    <a:gd name="T69" fmla="*/ 4 h 22"/>
                    <a:gd name="T70" fmla="*/ 1 w 25"/>
                    <a:gd name="T71" fmla="*/ 2 h 22"/>
                    <a:gd name="T72" fmla="*/ 0 w 25"/>
                    <a:gd name="T73" fmla="*/ 0 h 22"/>
                    <a:gd name="T74" fmla="*/ 0 w 25"/>
                    <a:gd name="T75" fmla="*/ 0 h 22"/>
                    <a:gd name="T76" fmla="*/ 0 w 25"/>
                    <a:gd name="T77" fmla="*/ 0 h 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 h="22">
                      <a:moveTo>
                        <a:pt x="24" y="11"/>
                      </a:moveTo>
                      <a:cubicBezTo>
                        <a:pt x="24" y="11"/>
                        <a:pt x="23" y="11"/>
                        <a:pt x="23" y="12"/>
                      </a:cubicBezTo>
                      <a:cubicBezTo>
                        <a:pt x="23" y="12"/>
                        <a:pt x="23" y="12"/>
                        <a:pt x="23" y="13"/>
                      </a:cubicBezTo>
                      <a:cubicBezTo>
                        <a:pt x="24" y="13"/>
                        <a:pt x="24" y="14"/>
                        <a:pt x="25" y="14"/>
                      </a:cubicBezTo>
                      <a:cubicBezTo>
                        <a:pt x="25" y="14"/>
                        <a:pt x="25" y="14"/>
                        <a:pt x="25" y="14"/>
                      </a:cubicBezTo>
                      <a:cubicBezTo>
                        <a:pt x="25" y="13"/>
                        <a:pt x="25" y="13"/>
                        <a:pt x="25" y="13"/>
                      </a:cubicBezTo>
                      <a:cubicBezTo>
                        <a:pt x="25" y="12"/>
                        <a:pt x="25" y="12"/>
                        <a:pt x="25" y="12"/>
                      </a:cubicBezTo>
                      <a:cubicBezTo>
                        <a:pt x="25" y="12"/>
                        <a:pt x="25" y="12"/>
                        <a:pt x="25" y="12"/>
                      </a:cubicBezTo>
                      <a:cubicBezTo>
                        <a:pt x="25" y="12"/>
                        <a:pt x="25" y="12"/>
                        <a:pt x="25" y="12"/>
                      </a:cubicBezTo>
                      <a:cubicBezTo>
                        <a:pt x="24" y="11"/>
                        <a:pt x="24" y="11"/>
                        <a:pt x="24" y="11"/>
                      </a:cubicBezTo>
                      <a:cubicBezTo>
                        <a:pt x="24" y="11"/>
                        <a:pt x="24" y="11"/>
                        <a:pt x="24" y="11"/>
                      </a:cubicBezTo>
                      <a:cubicBezTo>
                        <a:pt x="24" y="11"/>
                        <a:pt x="24" y="11"/>
                        <a:pt x="24" y="11"/>
                      </a:cubicBezTo>
                      <a:moveTo>
                        <a:pt x="0" y="0"/>
                      </a:moveTo>
                      <a:cubicBezTo>
                        <a:pt x="0" y="0"/>
                        <a:pt x="0" y="1"/>
                        <a:pt x="1" y="1"/>
                      </a:cubicBezTo>
                      <a:cubicBezTo>
                        <a:pt x="1" y="1"/>
                        <a:pt x="1" y="1"/>
                        <a:pt x="1" y="1"/>
                      </a:cubicBezTo>
                      <a:cubicBezTo>
                        <a:pt x="1" y="1"/>
                        <a:pt x="1" y="2"/>
                        <a:pt x="1" y="2"/>
                      </a:cubicBezTo>
                      <a:cubicBezTo>
                        <a:pt x="1" y="2"/>
                        <a:pt x="1" y="2"/>
                        <a:pt x="1" y="2"/>
                      </a:cubicBezTo>
                      <a:cubicBezTo>
                        <a:pt x="1" y="2"/>
                        <a:pt x="0" y="2"/>
                        <a:pt x="0" y="2"/>
                      </a:cubicBezTo>
                      <a:cubicBezTo>
                        <a:pt x="0" y="4"/>
                        <a:pt x="2" y="6"/>
                        <a:pt x="2" y="8"/>
                      </a:cubicBezTo>
                      <a:cubicBezTo>
                        <a:pt x="2" y="8"/>
                        <a:pt x="2" y="8"/>
                        <a:pt x="2" y="8"/>
                      </a:cubicBezTo>
                      <a:cubicBezTo>
                        <a:pt x="2" y="8"/>
                        <a:pt x="2" y="8"/>
                        <a:pt x="2" y="9"/>
                      </a:cubicBezTo>
                      <a:cubicBezTo>
                        <a:pt x="2" y="11"/>
                        <a:pt x="3" y="12"/>
                        <a:pt x="3" y="13"/>
                      </a:cubicBezTo>
                      <a:cubicBezTo>
                        <a:pt x="3" y="16"/>
                        <a:pt x="5" y="16"/>
                        <a:pt x="5" y="17"/>
                      </a:cubicBezTo>
                      <a:cubicBezTo>
                        <a:pt x="6" y="20"/>
                        <a:pt x="8" y="19"/>
                        <a:pt x="8" y="21"/>
                      </a:cubicBezTo>
                      <a:cubicBezTo>
                        <a:pt x="8" y="21"/>
                        <a:pt x="8" y="21"/>
                        <a:pt x="8" y="22"/>
                      </a:cubicBezTo>
                      <a:cubicBezTo>
                        <a:pt x="8" y="22"/>
                        <a:pt x="8" y="21"/>
                        <a:pt x="8" y="21"/>
                      </a:cubicBezTo>
                      <a:cubicBezTo>
                        <a:pt x="8" y="20"/>
                        <a:pt x="7" y="19"/>
                        <a:pt x="7" y="18"/>
                      </a:cubicBezTo>
                      <a:cubicBezTo>
                        <a:pt x="7" y="17"/>
                        <a:pt x="7" y="17"/>
                        <a:pt x="7" y="17"/>
                      </a:cubicBezTo>
                      <a:cubicBezTo>
                        <a:pt x="7" y="17"/>
                        <a:pt x="7" y="17"/>
                        <a:pt x="7" y="17"/>
                      </a:cubicBezTo>
                      <a:cubicBezTo>
                        <a:pt x="7" y="17"/>
                        <a:pt x="7" y="17"/>
                        <a:pt x="7" y="16"/>
                      </a:cubicBezTo>
                      <a:cubicBezTo>
                        <a:pt x="7" y="16"/>
                        <a:pt x="7" y="16"/>
                        <a:pt x="7" y="16"/>
                      </a:cubicBezTo>
                      <a:cubicBezTo>
                        <a:pt x="7" y="16"/>
                        <a:pt x="7" y="16"/>
                        <a:pt x="7" y="16"/>
                      </a:cubicBezTo>
                      <a:cubicBezTo>
                        <a:pt x="7" y="16"/>
                        <a:pt x="7" y="16"/>
                        <a:pt x="7" y="16"/>
                      </a:cubicBezTo>
                      <a:cubicBezTo>
                        <a:pt x="6" y="15"/>
                        <a:pt x="5" y="15"/>
                        <a:pt x="5" y="13"/>
                      </a:cubicBezTo>
                      <a:cubicBezTo>
                        <a:pt x="5" y="11"/>
                        <a:pt x="3" y="12"/>
                        <a:pt x="3" y="9"/>
                      </a:cubicBezTo>
                      <a:cubicBezTo>
                        <a:pt x="3" y="7"/>
                        <a:pt x="1" y="6"/>
                        <a:pt x="1" y="4"/>
                      </a:cubicBezTo>
                      <a:cubicBezTo>
                        <a:pt x="1" y="3"/>
                        <a:pt x="1" y="1"/>
                        <a:pt x="0" y="0"/>
                      </a:cubicBezTo>
                      <a:cubicBezTo>
                        <a:pt x="0" y="0"/>
                        <a:pt x="0" y="0"/>
                        <a:pt x="0" y="0"/>
                      </a:cubicBezTo>
                      <a:cubicBezTo>
                        <a:pt x="0" y="0"/>
                        <a:pt x="0" y="0"/>
                        <a:pt x="0" y="0"/>
                      </a:cubicBezTo>
                    </a:path>
                  </a:pathLst>
                </a:custGeom>
                <a:solidFill>
                  <a:srgbClr val="A57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4" name="Freeform 10035">
                  <a:extLst>
                    <a:ext uri="{FF2B5EF4-FFF2-40B4-BE49-F238E27FC236}">
                      <a16:creationId xmlns:a16="http://schemas.microsoft.com/office/drawing/2014/main" id="{A8AF7854-DC80-F385-AADB-1C8B81D5076E}"/>
                    </a:ext>
                  </a:extLst>
                </p:cNvPr>
                <p:cNvSpPr>
                  <a:spLocks noEditPoints="1"/>
                </p:cNvSpPr>
                <p:nvPr/>
              </p:nvSpPr>
              <p:spPr bwMode="auto">
                <a:xfrm>
                  <a:off x="3979" y="2457"/>
                  <a:ext cx="15" cy="10"/>
                </a:xfrm>
                <a:custGeom>
                  <a:avLst/>
                  <a:gdLst>
                    <a:gd name="T0" fmla="*/ 2 w 18"/>
                    <a:gd name="T1" fmla="*/ 3 h 12"/>
                    <a:gd name="T2" fmla="*/ 3 w 18"/>
                    <a:gd name="T3" fmla="*/ 4 h 12"/>
                    <a:gd name="T4" fmla="*/ 3 w 18"/>
                    <a:gd name="T5" fmla="*/ 6 h 12"/>
                    <a:gd name="T6" fmla="*/ 3 w 18"/>
                    <a:gd name="T7" fmla="*/ 6 h 12"/>
                    <a:gd name="T8" fmla="*/ 4 w 18"/>
                    <a:gd name="T9" fmla="*/ 6 h 12"/>
                    <a:gd name="T10" fmla="*/ 5 w 18"/>
                    <a:gd name="T11" fmla="*/ 6 h 12"/>
                    <a:gd name="T12" fmla="*/ 5 w 18"/>
                    <a:gd name="T13" fmla="*/ 6 h 12"/>
                    <a:gd name="T14" fmla="*/ 5 w 18"/>
                    <a:gd name="T15" fmla="*/ 6 h 12"/>
                    <a:gd name="T16" fmla="*/ 4 w 18"/>
                    <a:gd name="T17" fmla="*/ 5 h 12"/>
                    <a:gd name="T18" fmla="*/ 4 w 18"/>
                    <a:gd name="T19" fmla="*/ 5 h 12"/>
                    <a:gd name="T20" fmla="*/ 4 w 18"/>
                    <a:gd name="T21" fmla="*/ 5 h 12"/>
                    <a:gd name="T22" fmla="*/ 4 w 18"/>
                    <a:gd name="T23" fmla="*/ 5 h 12"/>
                    <a:gd name="T24" fmla="*/ 5 w 18"/>
                    <a:gd name="T25" fmla="*/ 6 h 12"/>
                    <a:gd name="T26" fmla="*/ 5 w 18"/>
                    <a:gd name="T27" fmla="*/ 6 h 12"/>
                    <a:gd name="T28" fmla="*/ 6 w 18"/>
                    <a:gd name="T29" fmla="*/ 6 h 12"/>
                    <a:gd name="T30" fmla="*/ 6 w 18"/>
                    <a:gd name="T31" fmla="*/ 5 h 12"/>
                    <a:gd name="T32" fmla="*/ 7 w 18"/>
                    <a:gd name="T33" fmla="*/ 5 h 12"/>
                    <a:gd name="T34" fmla="*/ 7 w 18"/>
                    <a:gd name="T35" fmla="*/ 5 h 12"/>
                    <a:gd name="T36" fmla="*/ 7 w 18"/>
                    <a:gd name="T37" fmla="*/ 5 h 12"/>
                    <a:gd name="T38" fmla="*/ 8 w 18"/>
                    <a:gd name="T39" fmla="*/ 3 h 12"/>
                    <a:gd name="T40" fmla="*/ 8 w 18"/>
                    <a:gd name="T41" fmla="*/ 3 h 12"/>
                    <a:gd name="T42" fmla="*/ 8 w 18"/>
                    <a:gd name="T43" fmla="*/ 3 h 12"/>
                    <a:gd name="T44" fmla="*/ 8 w 18"/>
                    <a:gd name="T45" fmla="*/ 3 h 12"/>
                    <a:gd name="T46" fmla="*/ 7 w 18"/>
                    <a:gd name="T47" fmla="*/ 3 h 12"/>
                    <a:gd name="T48" fmla="*/ 7 w 18"/>
                    <a:gd name="T49" fmla="*/ 3 h 12"/>
                    <a:gd name="T50" fmla="*/ 6 w 18"/>
                    <a:gd name="T51" fmla="*/ 3 h 12"/>
                    <a:gd name="T52" fmla="*/ 6 w 18"/>
                    <a:gd name="T53" fmla="*/ 3 h 12"/>
                    <a:gd name="T54" fmla="*/ 5 w 18"/>
                    <a:gd name="T55" fmla="*/ 3 h 12"/>
                    <a:gd name="T56" fmla="*/ 5 w 18"/>
                    <a:gd name="T57" fmla="*/ 4 h 12"/>
                    <a:gd name="T58" fmla="*/ 4 w 18"/>
                    <a:gd name="T59" fmla="*/ 3 h 12"/>
                    <a:gd name="T60" fmla="*/ 4 w 18"/>
                    <a:gd name="T61" fmla="*/ 3 h 12"/>
                    <a:gd name="T62" fmla="*/ 3 w 18"/>
                    <a:gd name="T63" fmla="*/ 4 h 12"/>
                    <a:gd name="T64" fmla="*/ 3 w 18"/>
                    <a:gd name="T65" fmla="*/ 4 h 12"/>
                    <a:gd name="T66" fmla="*/ 3 w 18"/>
                    <a:gd name="T67" fmla="*/ 3 h 12"/>
                    <a:gd name="T68" fmla="*/ 3 w 18"/>
                    <a:gd name="T69" fmla="*/ 3 h 12"/>
                    <a:gd name="T70" fmla="*/ 3 w 18"/>
                    <a:gd name="T71" fmla="*/ 3 h 12"/>
                    <a:gd name="T72" fmla="*/ 3 w 18"/>
                    <a:gd name="T73" fmla="*/ 3 h 12"/>
                    <a:gd name="T74" fmla="*/ 3 w 18"/>
                    <a:gd name="T75" fmla="*/ 3 h 12"/>
                    <a:gd name="T76" fmla="*/ 2 w 18"/>
                    <a:gd name="T77" fmla="*/ 3 h 12"/>
                    <a:gd name="T78" fmla="*/ 0 w 18"/>
                    <a:gd name="T79" fmla="*/ 3 h 12"/>
                    <a:gd name="T80" fmla="*/ 0 w 18"/>
                    <a:gd name="T81" fmla="*/ 3 h 12"/>
                    <a:gd name="T82" fmla="*/ 0 w 18"/>
                    <a:gd name="T83" fmla="*/ 3 h 12"/>
                    <a:gd name="T84" fmla="*/ 0 w 18"/>
                    <a:gd name="T85" fmla="*/ 3 h 12"/>
                    <a:gd name="T86" fmla="*/ 0 w 18"/>
                    <a:gd name="T87" fmla="*/ 3 h 12"/>
                    <a:gd name="T88" fmla="*/ 0 w 18"/>
                    <a:gd name="T89" fmla="*/ 3 h 12"/>
                    <a:gd name="T90" fmla="*/ 0 w 18"/>
                    <a:gd name="T91" fmla="*/ 3 h 12"/>
                    <a:gd name="T92" fmla="*/ 8 w 18"/>
                    <a:gd name="T93" fmla="*/ 0 h 12"/>
                    <a:gd name="T94" fmla="*/ 8 w 18"/>
                    <a:gd name="T95" fmla="*/ 3 h 12"/>
                    <a:gd name="T96" fmla="*/ 8 w 18"/>
                    <a:gd name="T97" fmla="*/ 3 h 12"/>
                    <a:gd name="T98" fmla="*/ 8 w 18"/>
                    <a:gd name="T99" fmla="*/ 3 h 12"/>
                    <a:gd name="T100" fmla="*/ 7 w 18"/>
                    <a:gd name="T101" fmla="*/ 3 h 12"/>
                    <a:gd name="T102" fmla="*/ 7 w 18"/>
                    <a:gd name="T103" fmla="*/ 3 h 12"/>
                    <a:gd name="T104" fmla="*/ 7 w 18"/>
                    <a:gd name="T105" fmla="*/ 3 h 12"/>
                    <a:gd name="T106" fmla="*/ 8 w 18"/>
                    <a:gd name="T107" fmla="*/ 3 h 12"/>
                    <a:gd name="T108" fmla="*/ 8 w 18"/>
                    <a:gd name="T109" fmla="*/ 3 h 12"/>
                    <a:gd name="T110" fmla="*/ 8 w 18"/>
                    <a:gd name="T111" fmla="*/ 3 h 12"/>
                    <a:gd name="T112" fmla="*/ 8 w 18"/>
                    <a:gd name="T113" fmla="*/ 2 h 12"/>
                    <a:gd name="T114" fmla="*/ 8 w 18"/>
                    <a:gd name="T115" fmla="*/ 2 h 12"/>
                    <a:gd name="T116" fmla="*/ 9 w 18"/>
                    <a:gd name="T117" fmla="*/ 3 h 12"/>
                    <a:gd name="T118" fmla="*/ 9 w 18"/>
                    <a:gd name="T119" fmla="*/ 1 h 12"/>
                    <a:gd name="T120" fmla="*/ 8 w 18"/>
                    <a:gd name="T121" fmla="*/ 0 h 1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 h="12">
                      <a:moveTo>
                        <a:pt x="2" y="5"/>
                      </a:moveTo>
                      <a:cubicBezTo>
                        <a:pt x="3" y="6"/>
                        <a:pt x="3" y="7"/>
                        <a:pt x="3" y="8"/>
                      </a:cubicBezTo>
                      <a:cubicBezTo>
                        <a:pt x="4" y="9"/>
                        <a:pt x="6" y="10"/>
                        <a:pt x="7" y="11"/>
                      </a:cubicBezTo>
                      <a:cubicBezTo>
                        <a:pt x="7" y="12"/>
                        <a:pt x="7" y="12"/>
                        <a:pt x="7" y="12"/>
                      </a:cubicBezTo>
                      <a:cubicBezTo>
                        <a:pt x="8" y="12"/>
                        <a:pt x="8" y="12"/>
                        <a:pt x="8" y="12"/>
                      </a:cubicBezTo>
                      <a:cubicBezTo>
                        <a:pt x="8" y="12"/>
                        <a:pt x="9" y="12"/>
                        <a:pt x="9" y="12"/>
                      </a:cubicBezTo>
                      <a:cubicBezTo>
                        <a:pt x="9" y="12"/>
                        <a:pt x="9" y="12"/>
                        <a:pt x="10" y="12"/>
                      </a:cubicBezTo>
                      <a:cubicBezTo>
                        <a:pt x="10" y="12"/>
                        <a:pt x="10" y="12"/>
                        <a:pt x="10" y="12"/>
                      </a:cubicBezTo>
                      <a:cubicBezTo>
                        <a:pt x="10" y="11"/>
                        <a:pt x="9" y="10"/>
                        <a:pt x="8" y="10"/>
                      </a:cubicBezTo>
                      <a:cubicBezTo>
                        <a:pt x="8" y="10"/>
                        <a:pt x="8" y="10"/>
                        <a:pt x="8" y="10"/>
                      </a:cubicBezTo>
                      <a:cubicBezTo>
                        <a:pt x="8" y="10"/>
                        <a:pt x="8" y="10"/>
                        <a:pt x="8" y="10"/>
                      </a:cubicBezTo>
                      <a:cubicBezTo>
                        <a:pt x="8" y="10"/>
                        <a:pt x="8" y="10"/>
                        <a:pt x="8" y="10"/>
                      </a:cubicBezTo>
                      <a:cubicBezTo>
                        <a:pt x="8" y="10"/>
                        <a:pt x="9" y="10"/>
                        <a:pt x="10" y="11"/>
                      </a:cubicBezTo>
                      <a:cubicBezTo>
                        <a:pt x="10" y="11"/>
                        <a:pt x="10" y="12"/>
                        <a:pt x="10" y="12"/>
                      </a:cubicBezTo>
                      <a:cubicBezTo>
                        <a:pt x="11" y="12"/>
                        <a:pt x="11" y="11"/>
                        <a:pt x="11" y="11"/>
                      </a:cubicBezTo>
                      <a:cubicBezTo>
                        <a:pt x="11" y="11"/>
                        <a:pt x="12" y="10"/>
                        <a:pt x="12" y="10"/>
                      </a:cubicBezTo>
                      <a:cubicBezTo>
                        <a:pt x="12" y="10"/>
                        <a:pt x="13" y="10"/>
                        <a:pt x="13" y="10"/>
                      </a:cubicBezTo>
                      <a:cubicBezTo>
                        <a:pt x="13" y="10"/>
                        <a:pt x="13" y="10"/>
                        <a:pt x="13" y="10"/>
                      </a:cubicBezTo>
                      <a:cubicBezTo>
                        <a:pt x="14" y="10"/>
                        <a:pt x="14" y="10"/>
                        <a:pt x="14" y="9"/>
                      </a:cubicBezTo>
                      <a:cubicBezTo>
                        <a:pt x="14" y="8"/>
                        <a:pt x="15" y="7"/>
                        <a:pt x="15" y="7"/>
                      </a:cubicBezTo>
                      <a:cubicBezTo>
                        <a:pt x="15" y="7"/>
                        <a:pt x="15" y="7"/>
                        <a:pt x="15" y="7"/>
                      </a:cubicBezTo>
                      <a:cubicBezTo>
                        <a:pt x="15" y="7"/>
                        <a:pt x="15" y="7"/>
                        <a:pt x="15" y="7"/>
                      </a:cubicBezTo>
                      <a:cubicBezTo>
                        <a:pt x="16" y="7"/>
                        <a:pt x="16" y="7"/>
                        <a:pt x="16" y="7"/>
                      </a:cubicBezTo>
                      <a:cubicBezTo>
                        <a:pt x="15" y="7"/>
                        <a:pt x="14" y="6"/>
                        <a:pt x="13" y="6"/>
                      </a:cubicBezTo>
                      <a:cubicBezTo>
                        <a:pt x="13" y="6"/>
                        <a:pt x="13" y="6"/>
                        <a:pt x="13" y="6"/>
                      </a:cubicBezTo>
                      <a:cubicBezTo>
                        <a:pt x="13" y="6"/>
                        <a:pt x="12" y="6"/>
                        <a:pt x="12" y="6"/>
                      </a:cubicBezTo>
                      <a:cubicBezTo>
                        <a:pt x="12" y="6"/>
                        <a:pt x="12" y="6"/>
                        <a:pt x="12" y="6"/>
                      </a:cubicBezTo>
                      <a:cubicBezTo>
                        <a:pt x="11" y="6"/>
                        <a:pt x="11" y="6"/>
                        <a:pt x="10" y="7"/>
                      </a:cubicBezTo>
                      <a:cubicBezTo>
                        <a:pt x="10" y="7"/>
                        <a:pt x="10" y="8"/>
                        <a:pt x="9" y="8"/>
                      </a:cubicBezTo>
                      <a:cubicBezTo>
                        <a:pt x="9" y="8"/>
                        <a:pt x="8" y="8"/>
                        <a:pt x="8" y="7"/>
                      </a:cubicBezTo>
                      <a:cubicBezTo>
                        <a:pt x="8" y="7"/>
                        <a:pt x="8" y="7"/>
                        <a:pt x="8" y="7"/>
                      </a:cubicBezTo>
                      <a:cubicBezTo>
                        <a:pt x="7" y="7"/>
                        <a:pt x="7" y="8"/>
                        <a:pt x="7" y="8"/>
                      </a:cubicBezTo>
                      <a:cubicBezTo>
                        <a:pt x="7" y="8"/>
                        <a:pt x="6" y="8"/>
                        <a:pt x="6" y="8"/>
                      </a:cubicBezTo>
                      <a:cubicBezTo>
                        <a:pt x="6" y="8"/>
                        <a:pt x="5" y="8"/>
                        <a:pt x="5" y="7"/>
                      </a:cubicBezTo>
                      <a:cubicBezTo>
                        <a:pt x="5" y="7"/>
                        <a:pt x="5" y="7"/>
                        <a:pt x="5" y="7"/>
                      </a:cubicBezTo>
                      <a:cubicBezTo>
                        <a:pt x="4" y="7"/>
                        <a:pt x="4" y="7"/>
                        <a:pt x="4" y="7"/>
                      </a:cubicBezTo>
                      <a:cubicBezTo>
                        <a:pt x="4" y="7"/>
                        <a:pt x="4" y="7"/>
                        <a:pt x="4" y="7"/>
                      </a:cubicBezTo>
                      <a:cubicBezTo>
                        <a:pt x="3" y="7"/>
                        <a:pt x="3" y="7"/>
                        <a:pt x="3" y="6"/>
                      </a:cubicBezTo>
                      <a:cubicBezTo>
                        <a:pt x="3" y="5"/>
                        <a:pt x="2" y="5"/>
                        <a:pt x="2" y="5"/>
                      </a:cubicBezTo>
                      <a:moveTo>
                        <a:pt x="0" y="3"/>
                      </a:moveTo>
                      <a:cubicBezTo>
                        <a:pt x="0" y="4"/>
                        <a:pt x="0" y="4"/>
                        <a:pt x="0" y="4"/>
                      </a:cubicBezTo>
                      <a:cubicBezTo>
                        <a:pt x="0" y="4"/>
                        <a:pt x="0" y="4"/>
                        <a:pt x="0" y="3"/>
                      </a:cubicBezTo>
                      <a:moveTo>
                        <a:pt x="0" y="3"/>
                      </a:moveTo>
                      <a:cubicBezTo>
                        <a:pt x="0" y="3"/>
                        <a:pt x="0" y="3"/>
                        <a:pt x="0" y="3"/>
                      </a:cubicBezTo>
                      <a:cubicBezTo>
                        <a:pt x="0" y="3"/>
                        <a:pt x="0" y="3"/>
                        <a:pt x="0" y="4"/>
                      </a:cubicBezTo>
                      <a:cubicBezTo>
                        <a:pt x="0" y="3"/>
                        <a:pt x="0" y="3"/>
                        <a:pt x="0" y="3"/>
                      </a:cubicBezTo>
                      <a:moveTo>
                        <a:pt x="16" y="0"/>
                      </a:moveTo>
                      <a:cubicBezTo>
                        <a:pt x="16" y="1"/>
                        <a:pt x="16" y="3"/>
                        <a:pt x="15" y="3"/>
                      </a:cubicBezTo>
                      <a:cubicBezTo>
                        <a:pt x="15" y="3"/>
                        <a:pt x="15" y="3"/>
                        <a:pt x="15" y="3"/>
                      </a:cubicBezTo>
                      <a:cubicBezTo>
                        <a:pt x="15" y="3"/>
                        <a:pt x="15" y="3"/>
                        <a:pt x="15" y="3"/>
                      </a:cubicBezTo>
                      <a:cubicBezTo>
                        <a:pt x="14" y="3"/>
                        <a:pt x="14" y="4"/>
                        <a:pt x="14" y="4"/>
                      </a:cubicBezTo>
                      <a:cubicBezTo>
                        <a:pt x="14" y="5"/>
                        <a:pt x="14" y="5"/>
                        <a:pt x="13" y="5"/>
                      </a:cubicBezTo>
                      <a:cubicBezTo>
                        <a:pt x="14" y="5"/>
                        <a:pt x="14" y="6"/>
                        <a:pt x="14" y="6"/>
                      </a:cubicBezTo>
                      <a:cubicBezTo>
                        <a:pt x="15" y="6"/>
                        <a:pt x="16" y="6"/>
                        <a:pt x="16" y="7"/>
                      </a:cubicBezTo>
                      <a:cubicBezTo>
                        <a:pt x="16" y="7"/>
                        <a:pt x="16" y="7"/>
                        <a:pt x="16" y="7"/>
                      </a:cubicBezTo>
                      <a:cubicBezTo>
                        <a:pt x="16" y="6"/>
                        <a:pt x="16" y="6"/>
                        <a:pt x="16" y="5"/>
                      </a:cubicBezTo>
                      <a:cubicBezTo>
                        <a:pt x="17" y="4"/>
                        <a:pt x="17" y="2"/>
                        <a:pt x="17" y="2"/>
                      </a:cubicBezTo>
                      <a:cubicBezTo>
                        <a:pt x="17" y="2"/>
                        <a:pt x="17" y="2"/>
                        <a:pt x="17" y="2"/>
                      </a:cubicBezTo>
                      <a:cubicBezTo>
                        <a:pt x="17" y="2"/>
                        <a:pt x="17" y="3"/>
                        <a:pt x="18" y="3"/>
                      </a:cubicBezTo>
                      <a:cubicBezTo>
                        <a:pt x="18" y="3"/>
                        <a:pt x="18" y="2"/>
                        <a:pt x="18" y="1"/>
                      </a:cubicBezTo>
                      <a:cubicBezTo>
                        <a:pt x="17" y="1"/>
                        <a:pt x="17" y="0"/>
                        <a:pt x="16" y="0"/>
                      </a:cubicBezTo>
                    </a:path>
                  </a:pathLst>
                </a:custGeom>
                <a:solidFill>
                  <a:srgbClr val="BCA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5" name="Freeform 10036">
                  <a:extLst>
                    <a:ext uri="{FF2B5EF4-FFF2-40B4-BE49-F238E27FC236}">
                      <a16:creationId xmlns:a16="http://schemas.microsoft.com/office/drawing/2014/main" id="{8BBA7A31-FA89-3118-345F-AB4DA32D2F90}"/>
                    </a:ext>
                  </a:extLst>
                </p:cNvPr>
                <p:cNvSpPr>
                  <a:spLocks/>
                </p:cNvSpPr>
                <p:nvPr/>
              </p:nvSpPr>
              <p:spPr bwMode="auto">
                <a:xfrm>
                  <a:off x="3979" y="2460"/>
                  <a:ext cx="6" cy="8"/>
                </a:xfrm>
                <a:custGeom>
                  <a:avLst/>
                  <a:gdLst>
                    <a:gd name="T0" fmla="*/ 0 w 7"/>
                    <a:gd name="T1" fmla="*/ 0 h 10"/>
                    <a:gd name="T2" fmla="*/ 0 w 7"/>
                    <a:gd name="T3" fmla="*/ 0 h 10"/>
                    <a:gd name="T4" fmla="*/ 0 w 7"/>
                    <a:gd name="T5" fmla="*/ 1 h 10"/>
                    <a:gd name="T6" fmla="*/ 0 w 7"/>
                    <a:gd name="T7" fmla="*/ 1 h 10"/>
                    <a:gd name="T8" fmla="*/ 0 w 7"/>
                    <a:gd name="T9" fmla="*/ 2 h 10"/>
                    <a:gd name="T10" fmla="*/ 1 w 7"/>
                    <a:gd name="T11" fmla="*/ 2 h 10"/>
                    <a:gd name="T12" fmla="*/ 1 w 7"/>
                    <a:gd name="T13" fmla="*/ 2 h 10"/>
                    <a:gd name="T14" fmla="*/ 3 w 7"/>
                    <a:gd name="T15" fmla="*/ 3 h 10"/>
                    <a:gd name="T16" fmla="*/ 3 w 7"/>
                    <a:gd name="T17" fmla="*/ 3 h 10"/>
                    <a:gd name="T18" fmla="*/ 3 w 7"/>
                    <a:gd name="T19" fmla="*/ 3 h 10"/>
                    <a:gd name="T20" fmla="*/ 3 w 7"/>
                    <a:gd name="T21" fmla="*/ 3 h 10"/>
                    <a:gd name="T22" fmla="*/ 3 w 7"/>
                    <a:gd name="T23" fmla="*/ 3 h 10"/>
                    <a:gd name="T24" fmla="*/ 3 w 7"/>
                    <a:gd name="T25" fmla="*/ 4 h 10"/>
                    <a:gd name="T26" fmla="*/ 3 w 7"/>
                    <a:gd name="T27" fmla="*/ 4 h 10"/>
                    <a:gd name="T28" fmla="*/ 3 w 7"/>
                    <a:gd name="T29" fmla="*/ 4 h 10"/>
                    <a:gd name="T30" fmla="*/ 3 w 7"/>
                    <a:gd name="T31" fmla="*/ 3 h 10"/>
                    <a:gd name="T32" fmla="*/ 3 w 7"/>
                    <a:gd name="T33" fmla="*/ 2 h 10"/>
                    <a:gd name="T34" fmla="*/ 2 w 7"/>
                    <a:gd name="T35" fmla="*/ 2 h 10"/>
                    <a:gd name="T36" fmla="*/ 0 w 7"/>
                    <a:gd name="T37" fmla="*/ 1 h 10"/>
                    <a:gd name="T38" fmla="*/ 0 w 7"/>
                    <a:gd name="T39" fmla="*/ 1 h 10"/>
                    <a:gd name="T40" fmla="*/ 0 w 7"/>
                    <a:gd name="T41" fmla="*/ 0 h 10"/>
                    <a:gd name="T42" fmla="*/ 0 w 7"/>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0">
                      <a:moveTo>
                        <a:pt x="0" y="0"/>
                      </a:moveTo>
                      <a:cubicBezTo>
                        <a:pt x="0" y="0"/>
                        <a:pt x="0" y="0"/>
                        <a:pt x="0" y="0"/>
                      </a:cubicBezTo>
                      <a:cubicBezTo>
                        <a:pt x="0" y="1"/>
                        <a:pt x="0" y="1"/>
                        <a:pt x="0" y="1"/>
                      </a:cubicBezTo>
                      <a:cubicBezTo>
                        <a:pt x="0" y="1"/>
                        <a:pt x="0" y="1"/>
                        <a:pt x="0" y="1"/>
                      </a:cubicBezTo>
                      <a:cubicBezTo>
                        <a:pt x="0" y="1"/>
                        <a:pt x="0" y="1"/>
                        <a:pt x="0" y="2"/>
                      </a:cubicBezTo>
                      <a:cubicBezTo>
                        <a:pt x="0" y="3"/>
                        <a:pt x="1" y="4"/>
                        <a:pt x="1" y="5"/>
                      </a:cubicBezTo>
                      <a:cubicBezTo>
                        <a:pt x="1" y="5"/>
                        <a:pt x="1" y="6"/>
                        <a:pt x="1" y="6"/>
                      </a:cubicBezTo>
                      <a:cubicBezTo>
                        <a:pt x="2" y="7"/>
                        <a:pt x="3" y="6"/>
                        <a:pt x="3" y="7"/>
                      </a:cubicBezTo>
                      <a:cubicBezTo>
                        <a:pt x="3" y="8"/>
                        <a:pt x="4" y="8"/>
                        <a:pt x="4" y="8"/>
                      </a:cubicBezTo>
                      <a:cubicBezTo>
                        <a:pt x="4" y="8"/>
                        <a:pt x="4" y="8"/>
                        <a:pt x="5" y="8"/>
                      </a:cubicBezTo>
                      <a:cubicBezTo>
                        <a:pt x="5" y="8"/>
                        <a:pt x="5" y="8"/>
                        <a:pt x="5" y="8"/>
                      </a:cubicBezTo>
                      <a:cubicBezTo>
                        <a:pt x="5" y="8"/>
                        <a:pt x="6" y="8"/>
                        <a:pt x="6" y="8"/>
                      </a:cubicBezTo>
                      <a:cubicBezTo>
                        <a:pt x="6" y="9"/>
                        <a:pt x="6" y="10"/>
                        <a:pt x="6" y="10"/>
                      </a:cubicBezTo>
                      <a:cubicBezTo>
                        <a:pt x="7" y="10"/>
                        <a:pt x="7" y="9"/>
                        <a:pt x="7" y="9"/>
                      </a:cubicBezTo>
                      <a:cubicBezTo>
                        <a:pt x="7" y="9"/>
                        <a:pt x="7" y="9"/>
                        <a:pt x="7" y="9"/>
                      </a:cubicBezTo>
                      <a:cubicBezTo>
                        <a:pt x="7" y="9"/>
                        <a:pt x="7" y="9"/>
                        <a:pt x="7" y="8"/>
                      </a:cubicBezTo>
                      <a:cubicBezTo>
                        <a:pt x="6" y="7"/>
                        <a:pt x="4" y="6"/>
                        <a:pt x="3" y="5"/>
                      </a:cubicBezTo>
                      <a:cubicBezTo>
                        <a:pt x="3" y="4"/>
                        <a:pt x="3" y="3"/>
                        <a:pt x="2" y="2"/>
                      </a:cubicBezTo>
                      <a:cubicBezTo>
                        <a:pt x="1" y="2"/>
                        <a:pt x="1" y="2"/>
                        <a:pt x="0" y="1"/>
                      </a:cubicBezTo>
                      <a:cubicBezTo>
                        <a:pt x="0" y="1"/>
                        <a:pt x="0" y="1"/>
                        <a:pt x="0" y="1"/>
                      </a:cubicBezTo>
                      <a:cubicBezTo>
                        <a:pt x="0" y="0"/>
                        <a:pt x="0" y="0"/>
                        <a:pt x="0" y="0"/>
                      </a:cubicBezTo>
                      <a:cubicBezTo>
                        <a:pt x="0" y="0"/>
                        <a:pt x="0" y="0"/>
                        <a:pt x="0" y="0"/>
                      </a:cubicBezTo>
                    </a:path>
                  </a:pathLst>
                </a:custGeom>
                <a:solidFill>
                  <a:srgbClr val="B19E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6" name="Freeform 10037">
                  <a:extLst>
                    <a:ext uri="{FF2B5EF4-FFF2-40B4-BE49-F238E27FC236}">
                      <a16:creationId xmlns:a16="http://schemas.microsoft.com/office/drawing/2014/main" id="{59807896-2B62-237F-8178-3B8FF518923C}"/>
                    </a:ext>
                  </a:extLst>
                </p:cNvPr>
                <p:cNvSpPr>
                  <a:spLocks/>
                </p:cNvSpPr>
                <p:nvPr/>
              </p:nvSpPr>
              <p:spPr bwMode="auto">
                <a:xfrm>
                  <a:off x="3985" y="2466"/>
                  <a:ext cx="2" cy="1"/>
                </a:xfrm>
                <a:custGeom>
                  <a:avLst/>
                  <a:gdLst>
                    <a:gd name="T0" fmla="*/ 0 w 2"/>
                    <a:gd name="T1" fmla="*/ 0 h 2"/>
                    <a:gd name="T2" fmla="*/ 0 w 2"/>
                    <a:gd name="T3" fmla="*/ 0 h 2"/>
                    <a:gd name="T4" fmla="*/ 0 w 2"/>
                    <a:gd name="T5" fmla="*/ 0 h 2"/>
                    <a:gd name="T6" fmla="*/ 0 w 2"/>
                    <a:gd name="T7" fmla="*/ 0 h 2"/>
                    <a:gd name="T8" fmla="*/ 2 w 2"/>
                    <a:gd name="T9" fmla="*/ 1 h 2"/>
                    <a:gd name="T10" fmla="*/ 2 w 2"/>
                    <a:gd name="T11" fmla="*/ 1 h 2"/>
                    <a:gd name="T12" fmla="*/ 2 w 2"/>
                    <a:gd name="T13" fmla="*/ 1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0" y="0"/>
                      </a:moveTo>
                      <a:cubicBezTo>
                        <a:pt x="0" y="0"/>
                        <a:pt x="0" y="0"/>
                        <a:pt x="0" y="0"/>
                      </a:cubicBezTo>
                      <a:cubicBezTo>
                        <a:pt x="0" y="0"/>
                        <a:pt x="0" y="0"/>
                        <a:pt x="0" y="0"/>
                      </a:cubicBezTo>
                      <a:cubicBezTo>
                        <a:pt x="0" y="0"/>
                        <a:pt x="0" y="0"/>
                        <a:pt x="0" y="0"/>
                      </a:cubicBezTo>
                      <a:cubicBezTo>
                        <a:pt x="1" y="0"/>
                        <a:pt x="2" y="1"/>
                        <a:pt x="2" y="2"/>
                      </a:cubicBezTo>
                      <a:cubicBezTo>
                        <a:pt x="2" y="2"/>
                        <a:pt x="2" y="2"/>
                        <a:pt x="2" y="2"/>
                      </a:cubicBezTo>
                      <a:cubicBezTo>
                        <a:pt x="2" y="2"/>
                        <a:pt x="2" y="1"/>
                        <a:pt x="2" y="1"/>
                      </a:cubicBezTo>
                      <a:cubicBezTo>
                        <a:pt x="1" y="0"/>
                        <a:pt x="0" y="0"/>
                        <a:pt x="0" y="0"/>
                      </a:cubicBezTo>
                    </a:path>
                  </a:pathLst>
                </a:custGeom>
                <a:solidFill>
                  <a:srgbClr val="B19E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7" name="Freeform 10038">
                  <a:extLst>
                    <a:ext uri="{FF2B5EF4-FFF2-40B4-BE49-F238E27FC236}">
                      <a16:creationId xmlns:a16="http://schemas.microsoft.com/office/drawing/2014/main" id="{AE4DF1CD-206C-573D-2B1B-8FBCDE19E072}"/>
                    </a:ext>
                  </a:extLst>
                </p:cNvPr>
                <p:cNvSpPr>
                  <a:spLocks/>
                </p:cNvSpPr>
                <p:nvPr/>
              </p:nvSpPr>
              <p:spPr bwMode="auto">
                <a:xfrm>
                  <a:off x="3990" y="2462"/>
                  <a:ext cx="2" cy="1"/>
                </a:xfrm>
                <a:custGeom>
                  <a:avLst/>
                  <a:gdLst>
                    <a:gd name="T0" fmla="*/ 0 w 3"/>
                    <a:gd name="T1" fmla="*/ 0 h 2"/>
                    <a:gd name="T2" fmla="*/ 0 w 3"/>
                    <a:gd name="T3" fmla="*/ 1 h 2"/>
                    <a:gd name="T4" fmla="*/ 1 w 3"/>
                    <a:gd name="T5" fmla="*/ 1 h 2"/>
                    <a:gd name="T6" fmla="*/ 1 w 3"/>
                    <a:gd name="T7" fmla="*/ 1 h 2"/>
                    <a:gd name="T8" fmla="*/ 1 w 3"/>
                    <a:gd name="T9" fmla="*/ 1 h 2"/>
                    <a:gd name="T10" fmla="*/ 1 w 3"/>
                    <a:gd name="T11" fmla="*/ 1 h 2"/>
                    <a:gd name="T12" fmla="*/ 0 w 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
                      <a:moveTo>
                        <a:pt x="0" y="0"/>
                      </a:moveTo>
                      <a:cubicBezTo>
                        <a:pt x="0" y="0"/>
                        <a:pt x="0" y="0"/>
                        <a:pt x="0" y="1"/>
                      </a:cubicBezTo>
                      <a:cubicBezTo>
                        <a:pt x="1" y="1"/>
                        <a:pt x="2" y="2"/>
                        <a:pt x="3" y="2"/>
                      </a:cubicBezTo>
                      <a:cubicBezTo>
                        <a:pt x="3" y="2"/>
                        <a:pt x="3" y="2"/>
                        <a:pt x="3" y="2"/>
                      </a:cubicBezTo>
                      <a:cubicBezTo>
                        <a:pt x="3" y="2"/>
                        <a:pt x="3" y="2"/>
                        <a:pt x="3" y="2"/>
                      </a:cubicBezTo>
                      <a:cubicBezTo>
                        <a:pt x="3" y="1"/>
                        <a:pt x="2" y="1"/>
                        <a:pt x="1" y="1"/>
                      </a:cubicBezTo>
                      <a:cubicBezTo>
                        <a:pt x="1" y="1"/>
                        <a:pt x="1" y="0"/>
                        <a:pt x="0" y="0"/>
                      </a:cubicBezTo>
                    </a:path>
                  </a:pathLst>
                </a:custGeom>
                <a:solidFill>
                  <a:srgbClr val="B19E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8" name="Freeform 10039">
                  <a:extLst>
                    <a:ext uri="{FF2B5EF4-FFF2-40B4-BE49-F238E27FC236}">
                      <a16:creationId xmlns:a16="http://schemas.microsoft.com/office/drawing/2014/main" id="{B4D12640-9920-A21B-39B8-89320366AFA0}"/>
                    </a:ext>
                  </a:extLst>
                </p:cNvPr>
                <p:cNvSpPr>
                  <a:spLocks/>
                </p:cNvSpPr>
                <p:nvPr/>
              </p:nvSpPr>
              <p:spPr bwMode="auto">
                <a:xfrm>
                  <a:off x="3979" y="2438"/>
                  <a:ext cx="1" cy="3"/>
                </a:xfrm>
                <a:custGeom>
                  <a:avLst/>
                  <a:gdLst>
                    <a:gd name="T0" fmla="*/ 0 w 1"/>
                    <a:gd name="T1" fmla="*/ 0 h 4"/>
                    <a:gd name="T2" fmla="*/ 0 w 1"/>
                    <a:gd name="T3" fmla="*/ 1 h 4"/>
                    <a:gd name="T4" fmla="*/ 0 w 1"/>
                    <a:gd name="T5" fmla="*/ 2 h 4"/>
                    <a:gd name="T6" fmla="*/ 0 w 1"/>
                    <a:gd name="T7" fmla="*/ 2 h 4"/>
                    <a:gd name="T8" fmla="*/ 1 w 1"/>
                    <a:gd name="T9" fmla="*/ 2 h 4"/>
                    <a:gd name="T10" fmla="*/ 0 w 1"/>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
                      <a:moveTo>
                        <a:pt x="0" y="0"/>
                      </a:moveTo>
                      <a:cubicBezTo>
                        <a:pt x="0" y="1"/>
                        <a:pt x="0" y="1"/>
                        <a:pt x="0" y="1"/>
                      </a:cubicBezTo>
                      <a:cubicBezTo>
                        <a:pt x="1" y="1"/>
                        <a:pt x="1" y="3"/>
                        <a:pt x="0" y="4"/>
                      </a:cubicBezTo>
                      <a:cubicBezTo>
                        <a:pt x="0" y="4"/>
                        <a:pt x="0" y="4"/>
                        <a:pt x="0" y="4"/>
                      </a:cubicBezTo>
                      <a:cubicBezTo>
                        <a:pt x="1" y="4"/>
                        <a:pt x="1" y="3"/>
                        <a:pt x="1" y="3"/>
                      </a:cubicBezTo>
                      <a:cubicBezTo>
                        <a:pt x="1" y="1"/>
                        <a:pt x="0" y="1"/>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59" name="Freeform 10040">
                  <a:extLst>
                    <a:ext uri="{FF2B5EF4-FFF2-40B4-BE49-F238E27FC236}">
                      <a16:creationId xmlns:a16="http://schemas.microsoft.com/office/drawing/2014/main" id="{6756B02F-DCD7-81AD-00C2-90C899482252}"/>
                    </a:ext>
                  </a:extLst>
                </p:cNvPr>
                <p:cNvSpPr>
                  <a:spLocks/>
                </p:cNvSpPr>
                <p:nvPr/>
              </p:nvSpPr>
              <p:spPr bwMode="auto">
                <a:xfrm>
                  <a:off x="3980" y="2434"/>
                  <a:ext cx="1" cy="2"/>
                </a:xfrm>
                <a:custGeom>
                  <a:avLst/>
                  <a:gdLst>
                    <a:gd name="T0" fmla="*/ 1 w 2"/>
                    <a:gd name="T1" fmla="*/ 0 h 3"/>
                    <a:gd name="T2" fmla="*/ 1 w 2"/>
                    <a:gd name="T3" fmla="*/ 1 h 3"/>
                    <a:gd name="T4" fmla="*/ 1 w 2"/>
                    <a:gd name="T5" fmla="*/ 1 h 3"/>
                    <a:gd name="T6" fmla="*/ 1 w 2"/>
                    <a:gd name="T7" fmla="*/ 0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0" y="1"/>
                        <a:pt x="1" y="3"/>
                        <a:pt x="2" y="3"/>
                      </a:cubicBezTo>
                      <a:cubicBezTo>
                        <a:pt x="2" y="3"/>
                        <a:pt x="2" y="3"/>
                        <a:pt x="2" y="3"/>
                      </a:cubicBezTo>
                      <a:cubicBezTo>
                        <a:pt x="2" y="3"/>
                        <a:pt x="1" y="1"/>
                        <a:pt x="1" y="0"/>
                      </a:cubicBezTo>
                      <a:cubicBezTo>
                        <a:pt x="1" y="0"/>
                        <a:pt x="1" y="0"/>
                        <a:pt x="1"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0" name="Freeform 10041">
                  <a:extLst>
                    <a:ext uri="{FF2B5EF4-FFF2-40B4-BE49-F238E27FC236}">
                      <a16:creationId xmlns:a16="http://schemas.microsoft.com/office/drawing/2014/main" id="{7247C23D-C46C-8517-66BF-91393FCD4018}"/>
                    </a:ext>
                  </a:extLst>
                </p:cNvPr>
                <p:cNvSpPr>
                  <a:spLocks/>
                </p:cNvSpPr>
                <p:nvPr/>
              </p:nvSpPr>
              <p:spPr bwMode="auto">
                <a:xfrm>
                  <a:off x="3982" y="2441"/>
                  <a:ext cx="2" cy="3"/>
                </a:xfrm>
                <a:custGeom>
                  <a:avLst/>
                  <a:gdLst>
                    <a:gd name="T0" fmla="*/ 0 w 2"/>
                    <a:gd name="T1" fmla="*/ 0 h 4"/>
                    <a:gd name="T2" fmla="*/ 0 w 2"/>
                    <a:gd name="T3" fmla="*/ 1 h 4"/>
                    <a:gd name="T4" fmla="*/ 0 w 2"/>
                    <a:gd name="T5" fmla="*/ 1 h 4"/>
                    <a:gd name="T6" fmla="*/ 0 w 2"/>
                    <a:gd name="T7" fmla="*/ 1 h 4"/>
                    <a:gd name="T8" fmla="*/ 2 w 2"/>
                    <a:gd name="T9" fmla="*/ 2 h 4"/>
                    <a:gd name="T10" fmla="*/ 1 w 2"/>
                    <a:gd name="T11" fmla="*/ 0 h 4"/>
                    <a:gd name="T12" fmla="*/ 0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0" y="0"/>
                      </a:moveTo>
                      <a:cubicBezTo>
                        <a:pt x="0" y="0"/>
                        <a:pt x="0" y="0"/>
                        <a:pt x="0" y="1"/>
                      </a:cubicBezTo>
                      <a:cubicBezTo>
                        <a:pt x="0" y="1"/>
                        <a:pt x="0" y="1"/>
                        <a:pt x="0" y="1"/>
                      </a:cubicBezTo>
                      <a:cubicBezTo>
                        <a:pt x="0" y="1"/>
                        <a:pt x="0" y="1"/>
                        <a:pt x="0" y="1"/>
                      </a:cubicBezTo>
                      <a:cubicBezTo>
                        <a:pt x="1" y="1"/>
                        <a:pt x="1" y="4"/>
                        <a:pt x="2" y="4"/>
                      </a:cubicBezTo>
                      <a:cubicBezTo>
                        <a:pt x="2" y="3"/>
                        <a:pt x="2" y="1"/>
                        <a:pt x="1" y="0"/>
                      </a:cubicBezTo>
                      <a:cubicBezTo>
                        <a:pt x="1" y="0"/>
                        <a:pt x="1"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1" name="Freeform 10042">
                  <a:extLst>
                    <a:ext uri="{FF2B5EF4-FFF2-40B4-BE49-F238E27FC236}">
                      <a16:creationId xmlns:a16="http://schemas.microsoft.com/office/drawing/2014/main" id="{D6BA3966-2ECD-E1E5-D39E-4365F08A3479}"/>
                    </a:ext>
                  </a:extLst>
                </p:cNvPr>
                <p:cNvSpPr>
                  <a:spLocks noEditPoints="1"/>
                </p:cNvSpPr>
                <p:nvPr/>
              </p:nvSpPr>
              <p:spPr bwMode="auto">
                <a:xfrm>
                  <a:off x="3985" y="2434"/>
                  <a:ext cx="1" cy="5"/>
                </a:xfrm>
                <a:custGeom>
                  <a:avLst/>
                  <a:gdLst>
                    <a:gd name="T0" fmla="*/ 1 w 2"/>
                    <a:gd name="T1" fmla="*/ 0 h 6"/>
                    <a:gd name="T2" fmla="*/ 0 w 2"/>
                    <a:gd name="T3" fmla="*/ 3 h 6"/>
                    <a:gd name="T4" fmla="*/ 1 w 2"/>
                    <a:gd name="T5" fmla="*/ 3 h 6"/>
                    <a:gd name="T6" fmla="*/ 1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0" y="1"/>
                        <a:pt x="0" y="2"/>
                        <a:pt x="0" y="3"/>
                      </a:cubicBezTo>
                      <a:cubicBezTo>
                        <a:pt x="0" y="3"/>
                        <a:pt x="1" y="6"/>
                        <a:pt x="2" y="6"/>
                      </a:cubicBezTo>
                      <a:cubicBezTo>
                        <a:pt x="2" y="6"/>
                        <a:pt x="2" y="6"/>
                        <a:pt x="2" y="6"/>
                      </a:cubicBezTo>
                      <a:cubicBezTo>
                        <a:pt x="2" y="5"/>
                        <a:pt x="1" y="4"/>
                        <a:pt x="1" y="4"/>
                      </a:cubicBezTo>
                      <a:cubicBezTo>
                        <a:pt x="1" y="3"/>
                        <a:pt x="0"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2" name="Freeform 10043">
                  <a:extLst>
                    <a:ext uri="{FF2B5EF4-FFF2-40B4-BE49-F238E27FC236}">
                      <a16:creationId xmlns:a16="http://schemas.microsoft.com/office/drawing/2014/main" id="{9118F0FA-A8F4-95CB-01C4-1B7D18BA7926}"/>
                    </a:ext>
                  </a:extLst>
                </p:cNvPr>
                <p:cNvSpPr>
                  <a:spLocks noEditPoints="1"/>
                </p:cNvSpPr>
                <p:nvPr/>
              </p:nvSpPr>
              <p:spPr bwMode="auto">
                <a:xfrm>
                  <a:off x="3982" y="2431"/>
                  <a:ext cx="2" cy="3"/>
                </a:xfrm>
                <a:custGeom>
                  <a:avLst/>
                  <a:gdLst>
                    <a:gd name="T0" fmla="*/ 0 w 2"/>
                    <a:gd name="T1" fmla="*/ 1 h 3"/>
                    <a:gd name="T2" fmla="*/ 0 w 2"/>
                    <a:gd name="T3" fmla="*/ 1 h 3"/>
                    <a:gd name="T4" fmla="*/ 0 w 2"/>
                    <a:gd name="T5" fmla="*/ 1 h 3"/>
                    <a:gd name="T6" fmla="*/ 0 w 2"/>
                    <a:gd name="T7" fmla="*/ 1 h 3"/>
                    <a:gd name="T8" fmla="*/ 0 w 2"/>
                    <a:gd name="T9" fmla="*/ 0 h 3"/>
                    <a:gd name="T10" fmla="*/ 0 w 2"/>
                    <a:gd name="T11" fmla="*/ 1 h 3"/>
                    <a:gd name="T12" fmla="*/ 0 w 2"/>
                    <a:gd name="T13" fmla="*/ 1 h 3"/>
                    <a:gd name="T14" fmla="*/ 2 w 2"/>
                    <a:gd name="T15" fmla="*/ 3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1"/>
                      </a:moveTo>
                      <a:cubicBezTo>
                        <a:pt x="0" y="1"/>
                        <a:pt x="0" y="1"/>
                        <a:pt x="0" y="1"/>
                      </a:cubicBezTo>
                      <a:cubicBezTo>
                        <a:pt x="0" y="1"/>
                        <a:pt x="0" y="1"/>
                        <a:pt x="0" y="1"/>
                      </a:cubicBezTo>
                      <a:cubicBezTo>
                        <a:pt x="0" y="1"/>
                        <a:pt x="0" y="1"/>
                        <a:pt x="0" y="1"/>
                      </a:cubicBezTo>
                      <a:moveTo>
                        <a:pt x="0" y="0"/>
                      </a:moveTo>
                      <a:cubicBezTo>
                        <a:pt x="0" y="0"/>
                        <a:pt x="0" y="0"/>
                        <a:pt x="0" y="1"/>
                      </a:cubicBezTo>
                      <a:cubicBezTo>
                        <a:pt x="0" y="1"/>
                        <a:pt x="0" y="1"/>
                        <a:pt x="0" y="1"/>
                      </a:cubicBezTo>
                      <a:cubicBezTo>
                        <a:pt x="0" y="1"/>
                        <a:pt x="1" y="2"/>
                        <a:pt x="2" y="3"/>
                      </a:cubicBezTo>
                      <a:cubicBezTo>
                        <a:pt x="2" y="2"/>
                        <a:pt x="1"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3" name="Freeform 10044">
                  <a:extLst>
                    <a:ext uri="{FF2B5EF4-FFF2-40B4-BE49-F238E27FC236}">
                      <a16:creationId xmlns:a16="http://schemas.microsoft.com/office/drawing/2014/main" id="{65BA8A93-F7E1-0E17-648B-72A1470C0D54}"/>
                    </a:ext>
                  </a:extLst>
                </p:cNvPr>
                <p:cNvSpPr>
                  <a:spLocks noEditPoints="1"/>
                </p:cNvSpPr>
                <p:nvPr/>
              </p:nvSpPr>
              <p:spPr bwMode="auto">
                <a:xfrm>
                  <a:off x="3983" y="2449"/>
                  <a:ext cx="2" cy="3"/>
                </a:xfrm>
                <a:custGeom>
                  <a:avLst/>
                  <a:gdLst>
                    <a:gd name="T0" fmla="*/ 0 w 2"/>
                    <a:gd name="T1" fmla="*/ 0 h 4"/>
                    <a:gd name="T2" fmla="*/ 1 w 2"/>
                    <a:gd name="T3" fmla="*/ 2 h 4"/>
                    <a:gd name="T4" fmla="*/ 2 w 2"/>
                    <a:gd name="T5" fmla="*/ 2 h 4"/>
                    <a:gd name="T6" fmla="*/ 2 w 2"/>
                    <a:gd name="T7" fmla="*/ 2 h 4"/>
                    <a:gd name="T8" fmla="*/ 0 w 2"/>
                    <a:gd name="T9" fmla="*/ 0 h 4"/>
                    <a:gd name="T10" fmla="*/ 0 w 2"/>
                    <a:gd name="T11" fmla="*/ 0 h 4"/>
                    <a:gd name="T12" fmla="*/ 0 w 2"/>
                    <a:gd name="T13" fmla="*/ 0 h 4"/>
                    <a:gd name="T14" fmla="*/ 0 w 2"/>
                    <a:gd name="T15" fmla="*/ 0 h 4"/>
                    <a:gd name="T16" fmla="*/ 1 w 2"/>
                    <a:gd name="T17" fmla="*/ 0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0"/>
                      </a:moveTo>
                      <a:cubicBezTo>
                        <a:pt x="0" y="0"/>
                        <a:pt x="0" y="1"/>
                        <a:pt x="1" y="2"/>
                      </a:cubicBezTo>
                      <a:cubicBezTo>
                        <a:pt x="1" y="3"/>
                        <a:pt x="1" y="4"/>
                        <a:pt x="2" y="4"/>
                      </a:cubicBezTo>
                      <a:cubicBezTo>
                        <a:pt x="2" y="4"/>
                        <a:pt x="2" y="4"/>
                        <a:pt x="2" y="4"/>
                      </a:cubicBezTo>
                      <a:cubicBezTo>
                        <a:pt x="2" y="3"/>
                        <a:pt x="0" y="2"/>
                        <a:pt x="0" y="0"/>
                      </a:cubicBezTo>
                      <a:cubicBezTo>
                        <a:pt x="0" y="0"/>
                        <a:pt x="0" y="0"/>
                        <a:pt x="0" y="0"/>
                      </a:cubicBezTo>
                      <a:moveTo>
                        <a:pt x="0" y="0"/>
                      </a:moveTo>
                      <a:cubicBezTo>
                        <a:pt x="0" y="0"/>
                        <a:pt x="0" y="0"/>
                        <a:pt x="0" y="0"/>
                      </a:cubicBezTo>
                      <a:cubicBezTo>
                        <a:pt x="0" y="0"/>
                        <a:pt x="0" y="0"/>
                        <a:pt x="1"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4" name="Freeform 10045">
                  <a:extLst>
                    <a:ext uri="{FF2B5EF4-FFF2-40B4-BE49-F238E27FC236}">
                      <a16:creationId xmlns:a16="http://schemas.microsoft.com/office/drawing/2014/main" id="{68123A64-86D0-0445-1FBC-AFE723CC54CF}"/>
                    </a:ext>
                  </a:extLst>
                </p:cNvPr>
                <p:cNvSpPr>
                  <a:spLocks noEditPoints="1"/>
                </p:cNvSpPr>
                <p:nvPr/>
              </p:nvSpPr>
              <p:spPr bwMode="auto">
                <a:xfrm>
                  <a:off x="3986" y="2445"/>
                  <a:ext cx="2" cy="4"/>
                </a:xfrm>
                <a:custGeom>
                  <a:avLst/>
                  <a:gdLst>
                    <a:gd name="T0" fmla="*/ 0 w 2"/>
                    <a:gd name="T1" fmla="*/ 0 h 5"/>
                    <a:gd name="T2" fmla="*/ 0 w 2"/>
                    <a:gd name="T3" fmla="*/ 1 h 5"/>
                    <a:gd name="T4" fmla="*/ 0 w 2"/>
                    <a:gd name="T5" fmla="*/ 1 h 5"/>
                    <a:gd name="T6" fmla="*/ 0 w 2"/>
                    <a:gd name="T7" fmla="*/ 0 h 5"/>
                    <a:gd name="T8" fmla="*/ 1 w 2"/>
                    <a:gd name="T9" fmla="*/ 0 h 5"/>
                    <a:gd name="T10" fmla="*/ 0 w 2"/>
                    <a:gd name="T11" fmla="*/ 1 h 5"/>
                    <a:gd name="T12" fmla="*/ 1 w 2"/>
                    <a:gd name="T13" fmla="*/ 2 h 5"/>
                    <a:gd name="T14" fmla="*/ 2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0"/>
                      </a:moveTo>
                      <a:cubicBezTo>
                        <a:pt x="0" y="1"/>
                        <a:pt x="0" y="1"/>
                        <a:pt x="0" y="1"/>
                      </a:cubicBezTo>
                      <a:cubicBezTo>
                        <a:pt x="0" y="1"/>
                        <a:pt x="0" y="1"/>
                        <a:pt x="0" y="1"/>
                      </a:cubicBezTo>
                      <a:cubicBezTo>
                        <a:pt x="0" y="1"/>
                        <a:pt x="0" y="1"/>
                        <a:pt x="0" y="0"/>
                      </a:cubicBezTo>
                      <a:moveTo>
                        <a:pt x="1" y="0"/>
                      </a:moveTo>
                      <a:cubicBezTo>
                        <a:pt x="1" y="0"/>
                        <a:pt x="1" y="0"/>
                        <a:pt x="0" y="1"/>
                      </a:cubicBezTo>
                      <a:cubicBezTo>
                        <a:pt x="1" y="1"/>
                        <a:pt x="1" y="2"/>
                        <a:pt x="1" y="3"/>
                      </a:cubicBezTo>
                      <a:cubicBezTo>
                        <a:pt x="2" y="4"/>
                        <a:pt x="2" y="4"/>
                        <a:pt x="2" y="5"/>
                      </a:cubicBezTo>
                      <a:cubicBezTo>
                        <a:pt x="2" y="4"/>
                        <a:pt x="2"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5" name="Freeform 10046">
                  <a:extLst>
                    <a:ext uri="{FF2B5EF4-FFF2-40B4-BE49-F238E27FC236}">
                      <a16:creationId xmlns:a16="http://schemas.microsoft.com/office/drawing/2014/main" id="{77784A86-1443-A50D-032F-1AB8045307D3}"/>
                    </a:ext>
                  </a:extLst>
                </p:cNvPr>
                <p:cNvSpPr>
                  <a:spLocks/>
                </p:cNvSpPr>
                <p:nvPr/>
              </p:nvSpPr>
              <p:spPr bwMode="auto">
                <a:xfrm>
                  <a:off x="3989" y="2438"/>
                  <a:ext cx="2" cy="5"/>
                </a:xfrm>
                <a:custGeom>
                  <a:avLst/>
                  <a:gdLst>
                    <a:gd name="T0" fmla="*/ 1 w 3"/>
                    <a:gd name="T1" fmla="*/ 0 h 5"/>
                    <a:gd name="T2" fmla="*/ 1 w 3"/>
                    <a:gd name="T3" fmla="*/ 5 h 5"/>
                    <a:gd name="T4" fmla="*/ 1 w 3"/>
                    <a:gd name="T5" fmla="*/ 5 h 5"/>
                    <a:gd name="T6" fmla="*/ 1 w 3"/>
                    <a:gd name="T7" fmla="*/ 1 h 5"/>
                    <a:gd name="T8" fmla="*/ 1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1" y="0"/>
                      </a:moveTo>
                      <a:cubicBezTo>
                        <a:pt x="0" y="2"/>
                        <a:pt x="2" y="5"/>
                        <a:pt x="3" y="5"/>
                      </a:cubicBezTo>
                      <a:cubicBezTo>
                        <a:pt x="3" y="5"/>
                        <a:pt x="3" y="5"/>
                        <a:pt x="3" y="5"/>
                      </a:cubicBezTo>
                      <a:cubicBezTo>
                        <a:pt x="2" y="4"/>
                        <a:pt x="2" y="2"/>
                        <a:pt x="1" y="1"/>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6" name="Freeform 10047">
                  <a:extLst>
                    <a:ext uri="{FF2B5EF4-FFF2-40B4-BE49-F238E27FC236}">
                      <a16:creationId xmlns:a16="http://schemas.microsoft.com/office/drawing/2014/main" id="{CD145650-4B7F-EFCE-6B17-6C96D5F19B3F}"/>
                    </a:ext>
                  </a:extLst>
                </p:cNvPr>
                <p:cNvSpPr>
                  <a:spLocks/>
                </p:cNvSpPr>
                <p:nvPr/>
              </p:nvSpPr>
              <p:spPr bwMode="auto">
                <a:xfrm>
                  <a:off x="3987" y="2433"/>
                  <a:ext cx="2" cy="3"/>
                </a:xfrm>
                <a:custGeom>
                  <a:avLst/>
                  <a:gdLst>
                    <a:gd name="T0" fmla="*/ 0 w 2"/>
                    <a:gd name="T1" fmla="*/ 0 h 4"/>
                    <a:gd name="T2" fmla="*/ 0 w 2"/>
                    <a:gd name="T3" fmla="*/ 1 h 4"/>
                    <a:gd name="T4" fmla="*/ 0 w 2"/>
                    <a:gd name="T5" fmla="*/ 1 h 4"/>
                    <a:gd name="T6" fmla="*/ 0 w 2"/>
                    <a:gd name="T7" fmla="*/ 1 h 4"/>
                    <a:gd name="T8" fmla="*/ 2 w 2"/>
                    <a:gd name="T9" fmla="*/ 2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cubicBezTo>
                        <a:pt x="0" y="0"/>
                        <a:pt x="0" y="0"/>
                        <a:pt x="0" y="1"/>
                      </a:cubicBezTo>
                      <a:cubicBezTo>
                        <a:pt x="0" y="1"/>
                        <a:pt x="0" y="1"/>
                        <a:pt x="0" y="1"/>
                      </a:cubicBezTo>
                      <a:cubicBezTo>
                        <a:pt x="0" y="1"/>
                        <a:pt x="0" y="1"/>
                        <a:pt x="0" y="1"/>
                      </a:cubicBezTo>
                      <a:cubicBezTo>
                        <a:pt x="1" y="1"/>
                        <a:pt x="1" y="3"/>
                        <a:pt x="2" y="4"/>
                      </a:cubicBezTo>
                      <a:cubicBezTo>
                        <a:pt x="2" y="2"/>
                        <a:pt x="1"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7" name="Freeform 10048">
                  <a:extLst>
                    <a:ext uri="{FF2B5EF4-FFF2-40B4-BE49-F238E27FC236}">
                      <a16:creationId xmlns:a16="http://schemas.microsoft.com/office/drawing/2014/main" id="{06B33094-DF7C-0520-3D8E-E83FEA6856FA}"/>
                    </a:ext>
                  </a:extLst>
                </p:cNvPr>
                <p:cNvSpPr>
                  <a:spLocks/>
                </p:cNvSpPr>
                <p:nvPr/>
              </p:nvSpPr>
              <p:spPr bwMode="auto">
                <a:xfrm>
                  <a:off x="3988" y="2452"/>
                  <a:ext cx="2" cy="1"/>
                </a:xfrm>
                <a:custGeom>
                  <a:avLst/>
                  <a:gdLst>
                    <a:gd name="T0" fmla="*/ 0 w 2"/>
                    <a:gd name="T1" fmla="*/ 0 h 2"/>
                    <a:gd name="T2" fmla="*/ 1 w 2"/>
                    <a:gd name="T3" fmla="*/ 1 h 2"/>
                    <a:gd name="T4" fmla="*/ 2 w 2"/>
                    <a:gd name="T5" fmla="*/ 1 h 2"/>
                    <a:gd name="T6" fmla="*/ 1 w 2"/>
                    <a:gd name="T7" fmla="*/ 1 h 2"/>
                    <a:gd name="T8" fmla="*/ 0 w 2"/>
                    <a:gd name="T9" fmla="*/ 0 h 2"/>
                    <a:gd name="T10" fmla="*/ 0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0" y="0"/>
                      </a:moveTo>
                      <a:cubicBezTo>
                        <a:pt x="0" y="1"/>
                        <a:pt x="1" y="2"/>
                        <a:pt x="1" y="2"/>
                      </a:cubicBezTo>
                      <a:cubicBezTo>
                        <a:pt x="2" y="2"/>
                        <a:pt x="2" y="2"/>
                        <a:pt x="2" y="1"/>
                      </a:cubicBezTo>
                      <a:cubicBezTo>
                        <a:pt x="2" y="1"/>
                        <a:pt x="1" y="2"/>
                        <a:pt x="1" y="2"/>
                      </a:cubicBezTo>
                      <a:cubicBezTo>
                        <a:pt x="0" y="2"/>
                        <a:pt x="0" y="1"/>
                        <a:pt x="0"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8" name="Freeform 10049">
                  <a:extLst>
                    <a:ext uri="{FF2B5EF4-FFF2-40B4-BE49-F238E27FC236}">
                      <a16:creationId xmlns:a16="http://schemas.microsoft.com/office/drawing/2014/main" id="{B82BEDC9-168D-18FD-7D83-D26E184D99FA}"/>
                    </a:ext>
                  </a:extLst>
                </p:cNvPr>
                <p:cNvSpPr>
                  <a:spLocks noEditPoints="1"/>
                </p:cNvSpPr>
                <p:nvPr/>
              </p:nvSpPr>
              <p:spPr bwMode="auto">
                <a:xfrm>
                  <a:off x="3990" y="2447"/>
                  <a:ext cx="2" cy="5"/>
                </a:xfrm>
                <a:custGeom>
                  <a:avLst/>
                  <a:gdLst>
                    <a:gd name="T0" fmla="*/ 1 w 2"/>
                    <a:gd name="T1" fmla="*/ 3 h 6"/>
                    <a:gd name="T2" fmla="*/ 1 w 2"/>
                    <a:gd name="T3" fmla="*/ 3 h 6"/>
                    <a:gd name="T4" fmla="*/ 1 w 2"/>
                    <a:gd name="T5" fmla="*/ 3 h 6"/>
                    <a:gd name="T6" fmla="*/ 0 w 2"/>
                    <a:gd name="T7" fmla="*/ 0 h 6"/>
                    <a:gd name="T8" fmla="*/ 0 w 2"/>
                    <a:gd name="T9" fmla="*/ 0 h 6"/>
                    <a:gd name="T10" fmla="*/ 1 w 2"/>
                    <a:gd name="T11" fmla="*/ 3 h 6"/>
                    <a:gd name="T12" fmla="*/ 2 w 2"/>
                    <a:gd name="T13" fmla="*/ 3 h 6"/>
                    <a:gd name="T14" fmla="*/ 0 w 2"/>
                    <a:gd name="T15" fmla="*/ 0 h 6"/>
                    <a:gd name="T16" fmla="*/ 0 w 2"/>
                    <a:gd name="T17" fmla="*/ 0 h 6"/>
                    <a:gd name="T18" fmla="*/ 0 w 2"/>
                    <a:gd name="T19" fmla="*/ 0 h 6"/>
                    <a:gd name="T20" fmla="*/ 0 w 2"/>
                    <a:gd name="T21" fmla="*/ 0 h 6"/>
                    <a:gd name="T22" fmla="*/ 0 w 2"/>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6">
                      <a:moveTo>
                        <a:pt x="1" y="5"/>
                      </a:moveTo>
                      <a:cubicBezTo>
                        <a:pt x="1" y="5"/>
                        <a:pt x="1" y="6"/>
                        <a:pt x="1" y="6"/>
                      </a:cubicBezTo>
                      <a:cubicBezTo>
                        <a:pt x="1" y="6"/>
                        <a:pt x="1" y="5"/>
                        <a:pt x="1" y="5"/>
                      </a:cubicBezTo>
                      <a:moveTo>
                        <a:pt x="0" y="0"/>
                      </a:moveTo>
                      <a:cubicBezTo>
                        <a:pt x="0" y="0"/>
                        <a:pt x="0" y="0"/>
                        <a:pt x="0" y="0"/>
                      </a:cubicBezTo>
                      <a:cubicBezTo>
                        <a:pt x="1" y="1"/>
                        <a:pt x="2" y="4"/>
                        <a:pt x="1" y="5"/>
                      </a:cubicBezTo>
                      <a:cubicBezTo>
                        <a:pt x="1" y="5"/>
                        <a:pt x="2" y="4"/>
                        <a:pt x="2" y="4"/>
                      </a:cubicBezTo>
                      <a:cubicBezTo>
                        <a:pt x="2" y="2"/>
                        <a:pt x="1" y="1"/>
                        <a:pt x="0" y="0"/>
                      </a:cubicBezTo>
                      <a:moveTo>
                        <a:pt x="0" y="0"/>
                      </a:moveTo>
                      <a:cubicBezTo>
                        <a:pt x="0" y="0"/>
                        <a:pt x="0" y="0"/>
                        <a:pt x="0" y="0"/>
                      </a:cubicBezTo>
                      <a:cubicBezTo>
                        <a:pt x="0" y="0"/>
                        <a:pt x="0" y="0"/>
                        <a:pt x="0"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69" name="Freeform 10050">
                  <a:extLst>
                    <a:ext uri="{FF2B5EF4-FFF2-40B4-BE49-F238E27FC236}">
                      <a16:creationId xmlns:a16="http://schemas.microsoft.com/office/drawing/2014/main" id="{C61D241F-D081-4A65-110B-9856205F65B0}"/>
                    </a:ext>
                  </a:extLst>
                </p:cNvPr>
                <p:cNvSpPr>
                  <a:spLocks noEditPoints="1"/>
                </p:cNvSpPr>
                <p:nvPr/>
              </p:nvSpPr>
              <p:spPr bwMode="auto">
                <a:xfrm>
                  <a:off x="3992" y="2444"/>
                  <a:ext cx="2"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1 w 2"/>
                    <a:gd name="T13" fmla="*/ 0 h 5"/>
                    <a:gd name="T14" fmla="*/ 0 w 2"/>
                    <a:gd name="T15" fmla="*/ 0 h 5"/>
                    <a:gd name="T16" fmla="*/ 1 w 2"/>
                    <a:gd name="T17" fmla="*/ 1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1" y="2"/>
                        <a:pt x="1" y="4"/>
                        <a:pt x="1" y="5"/>
                      </a:cubicBezTo>
                      <a:cubicBezTo>
                        <a:pt x="2" y="4"/>
                        <a:pt x="1" y="2"/>
                        <a:pt x="1" y="1"/>
                      </a:cubicBezTo>
                      <a:moveTo>
                        <a:pt x="1" y="1"/>
                      </a:moveTo>
                      <a:cubicBezTo>
                        <a:pt x="1" y="1"/>
                        <a:pt x="1" y="1"/>
                        <a:pt x="1" y="1"/>
                      </a:cubicBezTo>
                      <a:cubicBezTo>
                        <a:pt x="1" y="1"/>
                        <a:pt x="1" y="1"/>
                        <a:pt x="1" y="1"/>
                      </a:cubicBezTo>
                      <a:moveTo>
                        <a:pt x="1" y="0"/>
                      </a:moveTo>
                      <a:cubicBezTo>
                        <a:pt x="0" y="0"/>
                        <a:pt x="0" y="0"/>
                        <a:pt x="0" y="0"/>
                      </a:cubicBezTo>
                      <a:cubicBezTo>
                        <a:pt x="1" y="0"/>
                        <a:pt x="1" y="0"/>
                        <a:pt x="1" y="1"/>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0" name="Freeform 10051">
                  <a:extLst>
                    <a:ext uri="{FF2B5EF4-FFF2-40B4-BE49-F238E27FC236}">
                      <a16:creationId xmlns:a16="http://schemas.microsoft.com/office/drawing/2014/main" id="{D0B42183-8C21-C595-9AD7-C53A6A20A0E7}"/>
                    </a:ext>
                  </a:extLst>
                </p:cNvPr>
                <p:cNvSpPr>
                  <a:spLocks noEditPoints="1"/>
                </p:cNvSpPr>
                <p:nvPr/>
              </p:nvSpPr>
              <p:spPr bwMode="auto">
                <a:xfrm>
                  <a:off x="3955" y="2353"/>
                  <a:ext cx="21" cy="31"/>
                </a:xfrm>
                <a:custGeom>
                  <a:avLst/>
                  <a:gdLst>
                    <a:gd name="T0" fmla="*/ 1 w 25"/>
                    <a:gd name="T1" fmla="*/ 4 h 37"/>
                    <a:gd name="T2" fmla="*/ 2 w 25"/>
                    <a:gd name="T3" fmla="*/ 3 h 37"/>
                    <a:gd name="T4" fmla="*/ 2 w 25"/>
                    <a:gd name="T5" fmla="*/ 3 h 37"/>
                    <a:gd name="T6" fmla="*/ 8 w 25"/>
                    <a:gd name="T7" fmla="*/ 14 h 37"/>
                    <a:gd name="T8" fmla="*/ 9 w 25"/>
                    <a:gd name="T9" fmla="*/ 15 h 37"/>
                    <a:gd name="T10" fmla="*/ 5 w 25"/>
                    <a:gd name="T11" fmla="*/ 13 h 37"/>
                    <a:gd name="T12" fmla="*/ 6 w 25"/>
                    <a:gd name="T13" fmla="*/ 15 h 37"/>
                    <a:gd name="T14" fmla="*/ 5 w 25"/>
                    <a:gd name="T15" fmla="*/ 13 h 37"/>
                    <a:gd name="T16" fmla="*/ 9 w 25"/>
                    <a:gd name="T17" fmla="*/ 12 h 37"/>
                    <a:gd name="T18" fmla="*/ 11 w 25"/>
                    <a:gd name="T19" fmla="*/ 13 h 37"/>
                    <a:gd name="T20" fmla="*/ 10 w 25"/>
                    <a:gd name="T21" fmla="*/ 13 h 37"/>
                    <a:gd name="T22" fmla="*/ 7 w 25"/>
                    <a:gd name="T23" fmla="*/ 11 h 37"/>
                    <a:gd name="T24" fmla="*/ 8 w 25"/>
                    <a:gd name="T25" fmla="*/ 12 h 37"/>
                    <a:gd name="T26" fmla="*/ 7 w 25"/>
                    <a:gd name="T27" fmla="*/ 11 h 37"/>
                    <a:gd name="T28" fmla="*/ 11 w 25"/>
                    <a:gd name="T29" fmla="*/ 10 h 37"/>
                    <a:gd name="T30" fmla="*/ 11 w 25"/>
                    <a:gd name="T31" fmla="*/ 11 h 37"/>
                    <a:gd name="T32" fmla="*/ 11 w 25"/>
                    <a:gd name="T33" fmla="*/ 11 h 37"/>
                    <a:gd name="T34" fmla="*/ 5 w 25"/>
                    <a:gd name="T35" fmla="*/ 8 h 37"/>
                    <a:gd name="T36" fmla="*/ 5 w 25"/>
                    <a:gd name="T37" fmla="*/ 8 h 37"/>
                    <a:gd name="T38" fmla="*/ 8 w 25"/>
                    <a:gd name="T39" fmla="*/ 7 h 37"/>
                    <a:gd name="T40" fmla="*/ 10 w 25"/>
                    <a:gd name="T41" fmla="*/ 9 h 37"/>
                    <a:gd name="T42" fmla="*/ 3 w 25"/>
                    <a:gd name="T43" fmla="*/ 7 h 37"/>
                    <a:gd name="T44" fmla="*/ 3 w 25"/>
                    <a:gd name="T45" fmla="*/ 8 h 37"/>
                    <a:gd name="T46" fmla="*/ 7 w 25"/>
                    <a:gd name="T47" fmla="*/ 4 h 37"/>
                    <a:gd name="T48" fmla="*/ 7 w 25"/>
                    <a:gd name="T49" fmla="*/ 6 h 37"/>
                    <a:gd name="T50" fmla="*/ 6 w 25"/>
                    <a:gd name="T51" fmla="*/ 6 h 37"/>
                    <a:gd name="T52" fmla="*/ 3 w 25"/>
                    <a:gd name="T53" fmla="*/ 3 h 37"/>
                    <a:gd name="T54" fmla="*/ 4 w 25"/>
                    <a:gd name="T55" fmla="*/ 6 h 37"/>
                    <a:gd name="T56" fmla="*/ 8 w 25"/>
                    <a:gd name="T57" fmla="*/ 5 h 37"/>
                    <a:gd name="T58" fmla="*/ 8 w 25"/>
                    <a:gd name="T59" fmla="*/ 3 h 37"/>
                    <a:gd name="T60" fmla="*/ 6 w 25"/>
                    <a:gd name="T61" fmla="*/ 3 h 37"/>
                    <a:gd name="T62" fmla="*/ 4 w 25"/>
                    <a:gd name="T63" fmla="*/ 3 h 37"/>
                    <a:gd name="T64" fmla="*/ 4 w 25"/>
                    <a:gd name="T65" fmla="*/ 0 h 37"/>
                    <a:gd name="T66" fmla="*/ 3 w 25"/>
                    <a:gd name="T67" fmla="*/ 2 h 37"/>
                    <a:gd name="T68" fmla="*/ 3 w 25"/>
                    <a:gd name="T69" fmla="*/ 3 h 37"/>
                    <a:gd name="T70" fmla="*/ 3 w 25"/>
                    <a:gd name="T71" fmla="*/ 10 h 37"/>
                    <a:gd name="T72" fmla="*/ 5 w 25"/>
                    <a:gd name="T73" fmla="*/ 16 h 37"/>
                    <a:gd name="T74" fmla="*/ 7 w 25"/>
                    <a:gd name="T75" fmla="*/ 18 h 37"/>
                    <a:gd name="T76" fmla="*/ 8 w 25"/>
                    <a:gd name="T77" fmla="*/ 18 h 37"/>
                    <a:gd name="T78" fmla="*/ 9 w 25"/>
                    <a:gd name="T79" fmla="*/ 18 h 37"/>
                    <a:gd name="T80" fmla="*/ 11 w 25"/>
                    <a:gd name="T81" fmla="*/ 17 h 37"/>
                    <a:gd name="T82" fmla="*/ 11 w 25"/>
                    <a:gd name="T83" fmla="*/ 17 h 37"/>
                    <a:gd name="T84" fmla="*/ 11 w 25"/>
                    <a:gd name="T85" fmla="*/ 11 h 37"/>
                    <a:gd name="T86" fmla="*/ 8 w 25"/>
                    <a:gd name="T87" fmla="*/ 3 h 37"/>
                    <a:gd name="T88" fmla="*/ 5 w 25"/>
                    <a:gd name="T89" fmla="*/ 1 h 37"/>
                    <a:gd name="T90" fmla="*/ 4 w 25"/>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 h="37">
                      <a:moveTo>
                        <a:pt x="1" y="8"/>
                      </a:moveTo>
                      <a:cubicBezTo>
                        <a:pt x="0" y="8"/>
                        <a:pt x="0" y="8"/>
                        <a:pt x="0" y="9"/>
                      </a:cubicBezTo>
                      <a:cubicBezTo>
                        <a:pt x="0" y="8"/>
                        <a:pt x="0" y="8"/>
                        <a:pt x="1" y="8"/>
                      </a:cubicBezTo>
                      <a:moveTo>
                        <a:pt x="2" y="4"/>
                      </a:moveTo>
                      <a:cubicBezTo>
                        <a:pt x="2" y="4"/>
                        <a:pt x="2" y="4"/>
                        <a:pt x="2" y="4"/>
                      </a:cubicBezTo>
                      <a:cubicBezTo>
                        <a:pt x="2" y="4"/>
                        <a:pt x="2" y="4"/>
                        <a:pt x="2" y="4"/>
                      </a:cubicBezTo>
                      <a:moveTo>
                        <a:pt x="2" y="4"/>
                      </a:moveTo>
                      <a:cubicBezTo>
                        <a:pt x="2" y="4"/>
                        <a:pt x="2" y="4"/>
                        <a:pt x="2" y="4"/>
                      </a:cubicBezTo>
                      <a:cubicBezTo>
                        <a:pt x="2" y="4"/>
                        <a:pt x="2" y="4"/>
                        <a:pt x="2" y="4"/>
                      </a:cubicBezTo>
                      <a:cubicBezTo>
                        <a:pt x="2" y="4"/>
                        <a:pt x="2" y="4"/>
                        <a:pt x="2" y="4"/>
                      </a:cubicBezTo>
                      <a:moveTo>
                        <a:pt x="17" y="32"/>
                      </a:moveTo>
                      <a:cubicBezTo>
                        <a:pt x="17" y="32"/>
                        <a:pt x="16" y="30"/>
                        <a:pt x="16" y="29"/>
                      </a:cubicBezTo>
                      <a:cubicBezTo>
                        <a:pt x="16" y="29"/>
                        <a:pt x="16" y="29"/>
                        <a:pt x="16" y="29"/>
                      </a:cubicBezTo>
                      <a:cubicBezTo>
                        <a:pt x="16" y="31"/>
                        <a:pt x="16" y="31"/>
                        <a:pt x="17" y="31"/>
                      </a:cubicBezTo>
                      <a:cubicBezTo>
                        <a:pt x="17" y="31"/>
                        <a:pt x="18" y="31"/>
                        <a:pt x="18" y="31"/>
                      </a:cubicBezTo>
                      <a:cubicBezTo>
                        <a:pt x="18" y="31"/>
                        <a:pt x="18" y="32"/>
                        <a:pt x="17" y="32"/>
                      </a:cubicBezTo>
                      <a:moveTo>
                        <a:pt x="10" y="26"/>
                      </a:moveTo>
                      <a:cubicBezTo>
                        <a:pt x="10" y="26"/>
                        <a:pt x="10" y="26"/>
                        <a:pt x="10" y="26"/>
                      </a:cubicBezTo>
                      <a:cubicBezTo>
                        <a:pt x="10" y="26"/>
                        <a:pt x="10" y="26"/>
                        <a:pt x="10" y="26"/>
                      </a:cubicBezTo>
                      <a:cubicBezTo>
                        <a:pt x="10" y="26"/>
                        <a:pt x="10" y="26"/>
                        <a:pt x="10" y="26"/>
                      </a:cubicBezTo>
                      <a:cubicBezTo>
                        <a:pt x="10" y="28"/>
                        <a:pt x="12" y="29"/>
                        <a:pt x="12" y="30"/>
                      </a:cubicBezTo>
                      <a:cubicBezTo>
                        <a:pt x="12" y="30"/>
                        <a:pt x="12" y="31"/>
                        <a:pt x="12" y="31"/>
                      </a:cubicBezTo>
                      <a:cubicBezTo>
                        <a:pt x="11" y="31"/>
                        <a:pt x="11" y="30"/>
                        <a:pt x="10" y="29"/>
                      </a:cubicBezTo>
                      <a:cubicBezTo>
                        <a:pt x="10" y="28"/>
                        <a:pt x="10" y="26"/>
                        <a:pt x="10" y="26"/>
                      </a:cubicBezTo>
                      <a:cubicBezTo>
                        <a:pt x="10" y="26"/>
                        <a:pt x="10" y="26"/>
                        <a:pt x="10" y="26"/>
                      </a:cubicBezTo>
                      <a:moveTo>
                        <a:pt x="19" y="24"/>
                      </a:moveTo>
                      <a:cubicBezTo>
                        <a:pt x="19" y="24"/>
                        <a:pt x="19" y="24"/>
                        <a:pt x="19" y="24"/>
                      </a:cubicBezTo>
                      <a:cubicBezTo>
                        <a:pt x="19" y="24"/>
                        <a:pt x="19" y="24"/>
                        <a:pt x="19" y="24"/>
                      </a:cubicBezTo>
                      <a:cubicBezTo>
                        <a:pt x="19" y="24"/>
                        <a:pt x="19" y="24"/>
                        <a:pt x="19" y="24"/>
                      </a:cubicBezTo>
                      <a:cubicBezTo>
                        <a:pt x="20" y="25"/>
                        <a:pt x="21" y="25"/>
                        <a:pt x="21" y="27"/>
                      </a:cubicBezTo>
                      <a:cubicBezTo>
                        <a:pt x="21" y="27"/>
                        <a:pt x="20" y="28"/>
                        <a:pt x="20" y="28"/>
                      </a:cubicBezTo>
                      <a:cubicBezTo>
                        <a:pt x="20" y="29"/>
                        <a:pt x="20" y="29"/>
                        <a:pt x="20" y="29"/>
                      </a:cubicBezTo>
                      <a:cubicBezTo>
                        <a:pt x="20" y="29"/>
                        <a:pt x="20" y="29"/>
                        <a:pt x="20" y="28"/>
                      </a:cubicBezTo>
                      <a:cubicBezTo>
                        <a:pt x="21" y="27"/>
                        <a:pt x="20" y="24"/>
                        <a:pt x="19" y="24"/>
                      </a:cubicBezTo>
                      <a:cubicBezTo>
                        <a:pt x="19" y="24"/>
                        <a:pt x="19" y="24"/>
                        <a:pt x="19" y="24"/>
                      </a:cubicBezTo>
                      <a:moveTo>
                        <a:pt x="14" y="22"/>
                      </a:moveTo>
                      <a:cubicBezTo>
                        <a:pt x="14" y="22"/>
                        <a:pt x="15" y="21"/>
                        <a:pt x="15" y="21"/>
                      </a:cubicBezTo>
                      <a:cubicBezTo>
                        <a:pt x="16" y="21"/>
                        <a:pt x="16" y="25"/>
                        <a:pt x="16" y="26"/>
                      </a:cubicBezTo>
                      <a:cubicBezTo>
                        <a:pt x="15" y="26"/>
                        <a:pt x="16" y="25"/>
                        <a:pt x="15" y="24"/>
                      </a:cubicBezTo>
                      <a:cubicBezTo>
                        <a:pt x="15" y="23"/>
                        <a:pt x="15" y="23"/>
                        <a:pt x="14" y="22"/>
                      </a:cubicBezTo>
                      <a:cubicBezTo>
                        <a:pt x="14" y="22"/>
                        <a:pt x="14" y="22"/>
                        <a:pt x="14" y="22"/>
                      </a:cubicBezTo>
                      <a:cubicBezTo>
                        <a:pt x="14" y="22"/>
                        <a:pt x="14" y="22"/>
                        <a:pt x="14" y="22"/>
                      </a:cubicBezTo>
                      <a:cubicBezTo>
                        <a:pt x="14" y="22"/>
                        <a:pt x="14" y="22"/>
                        <a:pt x="14" y="22"/>
                      </a:cubicBezTo>
                      <a:moveTo>
                        <a:pt x="22" y="21"/>
                      </a:moveTo>
                      <a:cubicBezTo>
                        <a:pt x="22" y="21"/>
                        <a:pt x="22" y="21"/>
                        <a:pt x="21" y="20"/>
                      </a:cubicBezTo>
                      <a:cubicBezTo>
                        <a:pt x="21" y="20"/>
                        <a:pt x="21" y="20"/>
                        <a:pt x="21" y="20"/>
                      </a:cubicBezTo>
                      <a:cubicBezTo>
                        <a:pt x="22" y="20"/>
                        <a:pt x="22" y="21"/>
                        <a:pt x="22" y="21"/>
                      </a:cubicBezTo>
                      <a:cubicBezTo>
                        <a:pt x="22" y="21"/>
                        <a:pt x="22" y="21"/>
                        <a:pt x="22" y="21"/>
                      </a:cubicBezTo>
                      <a:cubicBezTo>
                        <a:pt x="22" y="23"/>
                        <a:pt x="22" y="24"/>
                        <a:pt x="22" y="25"/>
                      </a:cubicBezTo>
                      <a:cubicBezTo>
                        <a:pt x="22" y="25"/>
                        <a:pt x="22" y="23"/>
                        <a:pt x="22" y="21"/>
                      </a:cubicBezTo>
                      <a:cubicBezTo>
                        <a:pt x="22" y="21"/>
                        <a:pt x="22" y="21"/>
                        <a:pt x="22" y="21"/>
                      </a:cubicBezTo>
                      <a:moveTo>
                        <a:pt x="9" y="17"/>
                      </a:moveTo>
                      <a:cubicBezTo>
                        <a:pt x="9" y="17"/>
                        <a:pt x="9" y="17"/>
                        <a:pt x="9" y="17"/>
                      </a:cubicBezTo>
                      <a:cubicBezTo>
                        <a:pt x="8" y="17"/>
                        <a:pt x="9" y="17"/>
                        <a:pt x="9" y="17"/>
                      </a:cubicBezTo>
                      <a:cubicBezTo>
                        <a:pt x="9" y="17"/>
                        <a:pt x="10" y="17"/>
                        <a:pt x="10" y="17"/>
                      </a:cubicBezTo>
                      <a:cubicBezTo>
                        <a:pt x="10" y="17"/>
                        <a:pt x="11" y="20"/>
                        <a:pt x="11" y="21"/>
                      </a:cubicBezTo>
                      <a:cubicBezTo>
                        <a:pt x="10" y="20"/>
                        <a:pt x="10" y="17"/>
                        <a:pt x="9" y="17"/>
                      </a:cubicBezTo>
                      <a:cubicBezTo>
                        <a:pt x="9" y="17"/>
                        <a:pt x="9" y="17"/>
                        <a:pt x="9" y="17"/>
                      </a:cubicBezTo>
                      <a:moveTo>
                        <a:pt x="20" y="18"/>
                      </a:moveTo>
                      <a:cubicBezTo>
                        <a:pt x="18" y="18"/>
                        <a:pt x="17" y="15"/>
                        <a:pt x="17" y="13"/>
                      </a:cubicBezTo>
                      <a:cubicBezTo>
                        <a:pt x="18" y="14"/>
                        <a:pt x="18" y="14"/>
                        <a:pt x="18" y="14"/>
                      </a:cubicBezTo>
                      <a:cubicBezTo>
                        <a:pt x="19" y="15"/>
                        <a:pt x="19" y="17"/>
                        <a:pt x="20" y="18"/>
                      </a:cubicBezTo>
                      <a:cubicBezTo>
                        <a:pt x="20" y="18"/>
                        <a:pt x="20" y="18"/>
                        <a:pt x="20" y="18"/>
                      </a:cubicBezTo>
                      <a:moveTo>
                        <a:pt x="5" y="16"/>
                      </a:moveTo>
                      <a:cubicBezTo>
                        <a:pt x="5" y="16"/>
                        <a:pt x="5" y="16"/>
                        <a:pt x="5" y="16"/>
                      </a:cubicBezTo>
                      <a:cubicBezTo>
                        <a:pt x="5" y="15"/>
                        <a:pt x="6" y="13"/>
                        <a:pt x="5" y="13"/>
                      </a:cubicBezTo>
                      <a:cubicBezTo>
                        <a:pt x="5" y="13"/>
                        <a:pt x="5" y="13"/>
                        <a:pt x="5" y="13"/>
                      </a:cubicBezTo>
                      <a:cubicBezTo>
                        <a:pt x="5" y="13"/>
                        <a:pt x="6" y="14"/>
                        <a:pt x="6" y="15"/>
                      </a:cubicBezTo>
                      <a:cubicBezTo>
                        <a:pt x="6" y="16"/>
                        <a:pt x="6" y="16"/>
                        <a:pt x="5" y="16"/>
                      </a:cubicBezTo>
                      <a:moveTo>
                        <a:pt x="12" y="8"/>
                      </a:moveTo>
                      <a:cubicBezTo>
                        <a:pt x="12" y="8"/>
                        <a:pt x="12" y="8"/>
                        <a:pt x="12" y="8"/>
                      </a:cubicBezTo>
                      <a:cubicBezTo>
                        <a:pt x="13" y="8"/>
                        <a:pt x="13" y="8"/>
                        <a:pt x="13" y="8"/>
                      </a:cubicBezTo>
                      <a:cubicBezTo>
                        <a:pt x="12" y="8"/>
                        <a:pt x="12" y="8"/>
                        <a:pt x="12" y="8"/>
                      </a:cubicBezTo>
                      <a:cubicBezTo>
                        <a:pt x="12" y="8"/>
                        <a:pt x="12" y="8"/>
                        <a:pt x="12" y="8"/>
                      </a:cubicBezTo>
                      <a:cubicBezTo>
                        <a:pt x="12" y="9"/>
                        <a:pt x="13" y="11"/>
                        <a:pt x="13" y="12"/>
                      </a:cubicBezTo>
                      <a:cubicBezTo>
                        <a:pt x="13" y="13"/>
                        <a:pt x="14" y="13"/>
                        <a:pt x="14" y="14"/>
                      </a:cubicBezTo>
                      <a:cubicBezTo>
                        <a:pt x="14" y="14"/>
                        <a:pt x="14" y="14"/>
                        <a:pt x="14" y="14"/>
                      </a:cubicBezTo>
                      <a:cubicBezTo>
                        <a:pt x="13" y="14"/>
                        <a:pt x="12" y="11"/>
                        <a:pt x="12" y="11"/>
                      </a:cubicBezTo>
                      <a:cubicBezTo>
                        <a:pt x="12" y="10"/>
                        <a:pt x="12" y="9"/>
                        <a:pt x="12" y="8"/>
                      </a:cubicBezTo>
                      <a:moveTo>
                        <a:pt x="8" y="11"/>
                      </a:moveTo>
                      <a:cubicBezTo>
                        <a:pt x="7" y="11"/>
                        <a:pt x="6" y="8"/>
                        <a:pt x="7" y="7"/>
                      </a:cubicBezTo>
                      <a:cubicBezTo>
                        <a:pt x="7" y="7"/>
                        <a:pt x="7" y="7"/>
                        <a:pt x="7" y="7"/>
                      </a:cubicBezTo>
                      <a:cubicBezTo>
                        <a:pt x="7" y="8"/>
                        <a:pt x="8" y="10"/>
                        <a:pt x="8" y="11"/>
                      </a:cubicBezTo>
                      <a:cubicBezTo>
                        <a:pt x="8" y="11"/>
                        <a:pt x="8" y="11"/>
                        <a:pt x="8" y="11"/>
                      </a:cubicBezTo>
                      <a:moveTo>
                        <a:pt x="15" y="7"/>
                      </a:moveTo>
                      <a:cubicBezTo>
                        <a:pt x="15" y="7"/>
                        <a:pt x="15" y="7"/>
                        <a:pt x="15" y="7"/>
                      </a:cubicBezTo>
                      <a:cubicBezTo>
                        <a:pt x="16" y="7"/>
                        <a:pt x="17" y="9"/>
                        <a:pt x="16" y="10"/>
                      </a:cubicBezTo>
                      <a:cubicBezTo>
                        <a:pt x="16" y="9"/>
                        <a:pt x="16" y="7"/>
                        <a:pt x="15" y="7"/>
                      </a:cubicBezTo>
                      <a:cubicBezTo>
                        <a:pt x="15" y="7"/>
                        <a:pt x="15" y="7"/>
                        <a:pt x="15" y="7"/>
                      </a:cubicBezTo>
                      <a:cubicBezTo>
                        <a:pt x="15" y="7"/>
                        <a:pt x="15" y="7"/>
                        <a:pt x="15" y="7"/>
                      </a:cubicBezTo>
                      <a:moveTo>
                        <a:pt x="8" y="5"/>
                      </a:moveTo>
                      <a:cubicBezTo>
                        <a:pt x="8" y="4"/>
                        <a:pt x="9" y="4"/>
                        <a:pt x="9" y="4"/>
                      </a:cubicBezTo>
                      <a:cubicBezTo>
                        <a:pt x="9" y="4"/>
                        <a:pt x="11" y="6"/>
                        <a:pt x="11" y="7"/>
                      </a:cubicBezTo>
                      <a:cubicBezTo>
                        <a:pt x="10" y="7"/>
                        <a:pt x="9" y="5"/>
                        <a:pt x="9" y="5"/>
                      </a:cubicBezTo>
                      <a:cubicBezTo>
                        <a:pt x="9" y="5"/>
                        <a:pt x="9" y="5"/>
                        <a:pt x="8" y="5"/>
                      </a:cubicBezTo>
                      <a:cubicBezTo>
                        <a:pt x="8" y="5"/>
                        <a:pt x="8" y="5"/>
                        <a:pt x="8" y="5"/>
                      </a:cubicBezTo>
                      <a:cubicBezTo>
                        <a:pt x="8" y="5"/>
                        <a:pt x="8" y="5"/>
                        <a:pt x="8" y="5"/>
                      </a:cubicBezTo>
                      <a:cubicBezTo>
                        <a:pt x="8" y="5"/>
                        <a:pt x="8" y="5"/>
                        <a:pt x="8" y="5"/>
                      </a:cubicBezTo>
                      <a:moveTo>
                        <a:pt x="8" y="0"/>
                      </a:moveTo>
                      <a:cubicBezTo>
                        <a:pt x="7" y="0"/>
                        <a:pt x="7" y="0"/>
                        <a:pt x="7" y="1"/>
                      </a:cubicBezTo>
                      <a:cubicBezTo>
                        <a:pt x="6" y="1"/>
                        <a:pt x="6" y="2"/>
                        <a:pt x="5" y="2"/>
                      </a:cubicBezTo>
                      <a:cubicBezTo>
                        <a:pt x="5" y="2"/>
                        <a:pt x="5" y="2"/>
                        <a:pt x="5" y="2"/>
                      </a:cubicBezTo>
                      <a:cubicBezTo>
                        <a:pt x="5" y="2"/>
                        <a:pt x="5" y="2"/>
                        <a:pt x="4" y="2"/>
                      </a:cubicBezTo>
                      <a:cubicBezTo>
                        <a:pt x="4" y="2"/>
                        <a:pt x="4" y="2"/>
                        <a:pt x="3" y="3"/>
                      </a:cubicBezTo>
                      <a:cubicBezTo>
                        <a:pt x="3" y="3"/>
                        <a:pt x="3" y="3"/>
                        <a:pt x="3" y="4"/>
                      </a:cubicBezTo>
                      <a:cubicBezTo>
                        <a:pt x="3" y="5"/>
                        <a:pt x="4" y="7"/>
                        <a:pt x="3" y="9"/>
                      </a:cubicBezTo>
                      <a:cubicBezTo>
                        <a:pt x="2" y="10"/>
                        <a:pt x="3" y="12"/>
                        <a:pt x="3" y="13"/>
                      </a:cubicBezTo>
                      <a:cubicBezTo>
                        <a:pt x="3" y="16"/>
                        <a:pt x="4" y="18"/>
                        <a:pt x="4" y="20"/>
                      </a:cubicBezTo>
                      <a:cubicBezTo>
                        <a:pt x="4" y="22"/>
                        <a:pt x="6" y="23"/>
                        <a:pt x="6" y="25"/>
                      </a:cubicBezTo>
                      <a:cubicBezTo>
                        <a:pt x="6" y="28"/>
                        <a:pt x="8" y="27"/>
                        <a:pt x="8" y="29"/>
                      </a:cubicBezTo>
                      <a:cubicBezTo>
                        <a:pt x="8" y="32"/>
                        <a:pt x="10" y="31"/>
                        <a:pt x="10" y="33"/>
                      </a:cubicBezTo>
                      <a:cubicBezTo>
                        <a:pt x="11" y="35"/>
                        <a:pt x="12" y="33"/>
                        <a:pt x="13" y="35"/>
                      </a:cubicBezTo>
                      <a:cubicBezTo>
                        <a:pt x="13" y="35"/>
                        <a:pt x="13" y="36"/>
                        <a:pt x="14" y="36"/>
                      </a:cubicBezTo>
                      <a:cubicBezTo>
                        <a:pt x="14" y="36"/>
                        <a:pt x="14" y="36"/>
                        <a:pt x="14" y="36"/>
                      </a:cubicBezTo>
                      <a:cubicBezTo>
                        <a:pt x="14" y="35"/>
                        <a:pt x="14" y="35"/>
                        <a:pt x="15" y="35"/>
                      </a:cubicBezTo>
                      <a:cubicBezTo>
                        <a:pt x="15" y="35"/>
                        <a:pt x="15" y="36"/>
                        <a:pt x="15" y="36"/>
                      </a:cubicBezTo>
                      <a:cubicBezTo>
                        <a:pt x="15" y="37"/>
                        <a:pt x="16" y="37"/>
                        <a:pt x="16" y="37"/>
                      </a:cubicBezTo>
                      <a:cubicBezTo>
                        <a:pt x="16" y="37"/>
                        <a:pt x="17" y="37"/>
                        <a:pt x="17" y="37"/>
                      </a:cubicBezTo>
                      <a:cubicBezTo>
                        <a:pt x="17" y="36"/>
                        <a:pt x="17" y="36"/>
                        <a:pt x="18" y="36"/>
                      </a:cubicBezTo>
                      <a:cubicBezTo>
                        <a:pt x="18" y="36"/>
                        <a:pt x="18" y="36"/>
                        <a:pt x="18" y="36"/>
                      </a:cubicBezTo>
                      <a:cubicBezTo>
                        <a:pt x="18" y="37"/>
                        <a:pt x="19" y="37"/>
                        <a:pt x="19" y="37"/>
                      </a:cubicBezTo>
                      <a:cubicBezTo>
                        <a:pt x="20" y="37"/>
                        <a:pt x="20" y="36"/>
                        <a:pt x="20" y="36"/>
                      </a:cubicBezTo>
                      <a:cubicBezTo>
                        <a:pt x="21" y="35"/>
                        <a:pt x="21" y="35"/>
                        <a:pt x="22" y="35"/>
                      </a:cubicBezTo>
                      <a:cubicBezTo>
                        <a:pt x="22" y="35"/>
                        <a:pt x="22" y="35"/>
                        <a:pt x="22" y="35"/>
                      </a:cubicBezTo>
                      <a:cubicBezTo>
                        <a:pt x="22" y="35"/>
                        <a:pt x="22" y="35"/>
                        <a:pt x="22" y="35"/>
                      </a:cubicBezTo>
                      <a:cubicBezTo>
                        <a:pt x="23" y="35"/>
                        <a:pt x="23" y="35"/>
                        <a:pt x="23" y="35"/>
                      </a:cubicBezTo>
                      <a:cubicBezTo>
                        <a:pt x="23" y="35"/>
                        <a:pt x="23" y="34"/>
                        <a:pt x="23" y="34"/>
                      </a:cubicBezTo>
                      <a:cubicBezTo>
                        <a:pt x="24" y="33"/>
                        <a:pt x="23" y="30"/>
                        <a:pt x="24" y="29"/>
                      </a:cubicBezTo>
                      <a:cubicBezTo>
                        <a:pt x="25" y="28"/>
                        <a:pt x="23" y="25"/>
                        <a:pt x="23" y="23"/>
                      </a:cubicBezTo>
                      <a:cubicBezTo>
                        <a:pt x="24" y="20"/>
                        <a:pt x="21" y="17"/>
                        <a:pt x="22" y="14"/>
                      </a:cubicBezTo>
                      <a:cubicBezTo>
                        <a:pt x="22" y="12"/>
                        <a:pt x="19" y="12"/>
                        <a:pt x="19" y="8"/>
                      </a:cubicBezTo>
                      <a:cubicBezTo>
                        <a:pt x="19" y="6"/>
                        <a:pt x="16" y="6"/>
                        <a:pt x="15" y="3"/>
                      </a:cubicBezTo>
                      <a:cubicBezTo>
                        <a:pt x="15" y="1"/>
                        <a:pt x="13" y="4"/>
                        <a:pt x="11" y="1"/>
                      </a:cubicBezTo>
                      <a:cubicBezTo>
                        <a:pt x="11" y="0"/>
                        <a:pt x="11" y="0"/>
                        <a:pt x="11" y="0"/>
                      </a:cubicBezTo>
                      <a:cubicBezTo>
                        <a:pt x="11" y="0"/>
                        <a:pt x="11" y="1"/>
                        <a:pt x="10" y="1"/>
                      </a:cubicBezTo>
                      <a:cubicBezTo>
                        <a:pt x="10" y="1"/>
                        <a:pt x="10" y="1"/>
                        <a:pt x="9" y="1"/>
                      </a:cubicBezTo>
                      <a:cubicBezTo>
                        <a:pt x="9" y="1"/>
                        <a:pt x="9" y="1"/>
                        <a:pt x="8" y="0"/>
                      </a:cubicBezTo>
                      <a:cubicBezTo>
                        <a:pt x="8" y="0"/>
                        <a:pt x="8" y="0"/>
                        <a:pt x="8"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1" name="Freeform 10052">
                  <a:extLst>
                    <a:ext uri="{FF2B5EF4-FFF2-40B4-BE49-F238E27FC236}">
                      <a16:creationId xmlns:a16="http://schemas.microsoft.com/office/drawing/2014/main" id="{57A5A886-98DF-801C-1F3F-55D6E1BAF156}"/>
                    </a:ext>
                  </a:extLst>
                </p:cNvPr>
                <p:cNvSpPr>
                  <a:spLocks noEditPoints="1"/>
                </p:cNvSpPr>
                <p:nvPr/>
              </p:nvSpPr>
              <p:spPr bwMode="auto">
                <a:xfrm>
                  <a:off x="3968" y="2386"/>
                  <a:ext cx="5" cy="6"/>
                </a:xfrm>
                <a:custGeom>
                  <a:avLst/>
                  <a:gdLst>
                    <a:gd name="T0" fmla="*/ 0 w 6"/>
                    <a:gd name="T1" fmla="*/ 3 h 8"/>
                    <a:gd name="T2" fmla="*/ 0 w 6"/>
                    <a:gd name="T3" fmla="*/ 3 h 8"/>
                    <a:gd name="T4" fmla="*/ 0 w 6"/>
                    <a:gd name="T5" fmla="*/ 3 h 8"/>
                    <a:gd name="T6" fmla="*/ 2 w 6"/>
                    <a:gd name="T7" fmla="*/ 3 h 8"/>
                    <a:gd name="T8" fmla="*/ 2 w 6"/>
                    <a:gd name="T9" fmla="*/ 3 h 8"/>
                    <a:gd name="T10" fmla="*/ 2 w 6"/>
                    <a:gd name="T11" fmla="*/ 3 h 8"/>
                    <a:gd name="T12" fmla="*/ 2 w 6"/>
                    <a:gd name="T13" fmla="*/ 2 h 8"/>
                    <a:gd name="T14" fmla="*/ 2 w 6"/>
                    <a:gd name="T15" fmla="*/ 3 h 8"/>
                    <a:gd name="T16" fmla="*/ 2 w 6"/>
                    <a:gd name="T17" fmla="*/ 2 h 8"/>
                    <a:gd name="T18" fmla="*/ 2 w 6"/>
                    <a:gd name="T19" fmla="*/ 2 h 8"/>
                    <a:gd name="T20" fmla="*/ 2 w 6"/>
                    <a:gd name="T21" fmla="*/ 2 h 8"/>
                    <a:gd name="T22" fmla="*/ 2 w 6"/>
                    <a:gd name="T23" fmla="*/ 2 h 8"/>
                    <a:gd name="T24" fmla="*/ 2 w 6"/>
                    <a:gd name="T25" fmla="*/ 2 h 8"/>
                    <a:gd name="T26" fmla="*/ 2 w 6"/>
                    <a:gd name="T27" fmla="*/ 2 h 8"/>
                    <a:gd name="T28" fmla="*/ 1 w 6"/>
                    <a:gd name="T29" fmla="*/ 2 h 8"/>
                    <a:gd name="T30" fmla="*/ 1 w 6"/>
                    <a:gd name="T31" fmla="*/ 2 h 8"/>
                    <a:gd name="T32" fmla="*/ 1 w 6"/>
                    <a:gd name="T33" fmla="*/ 2 h 8"/>
                    <a:gd name="T34" fmla="*/ 1 w 6"/>
                    <a:gd name="T35" fmla="*/ 2 h 8"/>
                    <a:gd name="T36" fmla="*/ 1 w 6"/>
                    <a:gd name="T37" fmla="*/ 2 h 8"/>
                    <a:gd name="T38" fmla="*/ 1 w 6"/>
                    <a:gd name="T39" fmla="*/ 2 h 8"/>
                    <a:gd name="T40" fmla="*/ 1 w 6"/>
                    <a:gd name="T41" fmla="*/ 2 h 8"/>
                    <a:gd name="T42" fmla="*/ 3 w 6"/>
                    <a:gd name="T43" fmla="*/ 2 h 8"/>
                    <a:gd name="T44" fmla="*/ 2 w 6"/>
                    <a:gd name="T45" fmla="*/ 3 h 8"/>
                    <a:gd name="T46" fmla="*/ 3 w 6"/>
                    <a:gd name="T47" fmla="*/ 2 h 8"/>
                    <a:gd name="T48" fmla="*/ 3 w 6"/>
                    <a:gd name="T49" fmla="*/ 2 h 8"/>
                    <a:gd name="T50" fmla="*/ 3 w 6"/>
                    <a:gd name="T51" fmla="*/ 2 h 8"/>
                    <a:gd name="T52" fmla="*/ 3 w 6"/>
                    <a:gd name="T53" fmla="*/ 2 h 8"/>
                    <a:gd name="T54" fmla="*/ 3 w 6"/>
                    <a:gd name="T55" fmla="*/ 2 h 8"/>
                    <a:gd name="T56" fmla="*/ 3 w 6"/>
                    <a:gd name="T57" fmla="*/ 2 h 8"/>
                    <a:gd name="T58" fmla="*/ 3 w 6"/>
                    <a:gd name="T59" fmla="*/ 2 h 8"/>
                    <a:gd name="T60" fmla="*/ 3 w 6"/>
                    <a:gd name="T61" fmla="*/ 2 h 8"/>
                    <a:gd name="T62" fmla="*/ 3 w 6"/>
                    <a:gd name="T63" fmla="*/ 2 h 8"/>
                    <a:gd name="T64" fmla="*/ 3 w 6"/>
                    <a:gd name="T65" fmla="*/ 2 h 8"/>
                    <a:gd name="T66" fmla="*/ 3 w 6"/>
                    <a:gd name="T67" fmla="*/ 2 h 8"/>
                    <a:gd name="T68" fmla="*/ 3 w 6"/>
                    <a:gd name="T69" fmla="*/ 2 h 8"/>
                    <a:gd name="T70" fmla="*/ 3 w 6"/>
                    <a:gd name="T71" fmla="*/ 2 h 8"/>
                    <a:gd name="T72" fmla="*/ 3 w 6"/>
                    <a:gd name="T73" fmla="*/ 0 h 8"/>
                    <a:gd name="T74" fmla="*/ 3 w 6"/>
                    <a:gd name="T75" fmla="*/ 0 h 8"/>
                    <a:gd name="T76" fmla="*/ 3 w 6"/>
                    <a:gd name="T77" fmla="*/ 0 h 8"/>
                    <a:gd name="T78" fmla="*/ 3 w 6"/>
                    <a:gd name="T79" fmla="*/ 0 h 8"/>
                    <a:gd name="T80" fmla="*/ 3 w 6"/>
                    <a:gd name="T81" fmla="*/ 2 h 8"/>
                    <a:gd name="T82" fmla="*/ 3 w 6"/>
                    <a:gd name="T83" fmla="*/ 2 h 8"/>
                    <a:gd name="T84" fmla="*/ 3 w 6"/>
                    <a:gd name="T85" fmla="*/ 2 h 8"/>
                    <a:gd name="T86" fmla="*/ 3 w 6"/>
                    <a:gd name="T87" fmla="*/ 0 h 8"/>
                    <a:gd name="T88" fmla="*/ 3 w 6"/>
                    <a:gd name="T89" fmla="*/ 0 h 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 h="8">
                      <a:moveTo>
                        <a:pt x="0" y="8"/>
                      </a:moveTo>
                      <a:cubicBezTo>
                        <a:pt x="0" y="8"/>
                        <a:pt x="0" y="8"/>
                        <a:pt x="0" y="8"/>
                      </a:cubicBezTo>
                      <a:cubicBezTo>
                        <a:pt x="0" y="8"/>
                        <a:pt x="0" y="8"/>
                        <a:pt x="0" y="8"/>
                      </a:cubicBezTo>
                      <a:moveTo>
                        <a:pt x="2" y="8"/>
                      </a:moveTo>
                      <a:cubicBezTo>
                        <a:pt x="2" y="8"/>
                        <a:pt x="2" y="8"/>
                        <a:pt x="2" y="8"/>
                      </a:cubicBezTo>
                      <a:cubicBezTo>
                        <a:pt x="2" y="8"/>
                        <a:pt x="2" y="8"/>
                        <a:pt x="2" y="8"/>
                      </a:cubicBezTo>
                      <a:moveTo>
                        <a:pt x="2" y="7"/>
                      </a:moveTo>
                      <a:cubicBezTo>
                        <a:pt x="2" y="7"/>
                        <a:pt x="2" y="8"/>
                        <a:pt x="2" y="8"/>
                      </a:cubicBezTo>
                      <a:cubicBezTo>
                        <a:pt x="2" y="8"/>
                        <a:pt x="2" y="7"/>
                        <a:pt x="2" y="7"/>
                      </a:cubicBezTo>
                      <a:moveTo>
                        <a:pt x="2" y="7"/>
                      </a:moveTo>
                      <a:cubicBezTo>
                        <a:pt x="2" y="7"/>
                        <a:pt x="2" y="7"/>
                        <a:pt x="2" y="7"/>
                      </a:cubicBezTo>
                      <a:cubicBezTo>
                        <a:pt x="2" y="7"/>
                        <a:pt x="2" y="7"/>
                        <a:pt x="2" y="7"/>
                      </a:cubicBezTo>
                      <a:cubicBezTo>
                        <a:pt x="2" y="7"/>
                        <a:pt x="2" y="7"/>
                        <a:pt x="2" y="7"/>
                      </a:cubicBezTo>
                      <a:cubicBezTo>
                        <a:pt x="2" y="7"/>
                        <a:pt x="2" y="7"/>
                        <a:pt x="2" y="7"/>
                      </a:cubicBezTo>
                      <a:moveTo>
                        <a:pt x="1" y="7"/>
                      </a:moveTo>
                      <a:cubicBezTo>
                        <a:pt x="1" y="7"/>
                        <a:pt x="1" y="7"/>
                        <a:pt x="1" y="7"/>
                      </a:cubicBezTo>
                      <a:cubicBezTo>
                        <a:pt x="1" y="7"/>
                        <a:pt x="1" y="7"/>
                        <a:pt x="1" y="7"/>
                      </a:cubicBezTo>
                      <a:moveTo>
                        <a:pt x="1" y="7"/>
                      </a:moveTo>
                      <a:cubicBezTo>
                        <a:pt x="1" y="7"/>
                        <a:pt x="1" y="7"/>
                        <a:pt x="1" y="7"/>
                      </a:cubicBezTo>
                      <a:cubicBezTo>
                        <a:pt x="1" y="7"/>
                        <a:pt x="1" y="7"/>
                        <a:pt x="1" y="7"/>
                      </a:cubicBezTo>
                      <a:cubicBezTo>
                        <a:pt x="1" y="7"/>
                        <a:pt x="1" y="7"/>
                        <a:pt x="1" y="7"/>
                      </a:cubicBezTo>
                      <a:moveTo>
                        <a:pt x="3" y="6"/>
                      </a:moveTo>
                      <a:cubicBezTo>
                        <a:pt x="3" y="7"/>
                        <a:pt x="3" y="8"/>
                        <a:pt x="2" y="8"/>
                      </a:cubicBezTo>
                      <a:cubicBezTo>
                        <a:pt x="3" y="8"/>
                        <a:pt x="3" y="7"/>
                        <a:pt x="3" y="6"/>
                      </a:cubicBezTo>
                      <a:moveTo>
                        <a:pt x="4" y="5"/>
                      </a:moveTo>
                      <a:cubicBezTo>
                        <a:pt x="4" y="5"/>
                        <a:pt x="4" y="5"/>
                        <a:pt x="4" y="5"/>
                      </a:cubicBezTo>
                      <a:cubicBezTo>
                        <a:pt x="4" y="5"/>
                        <a:pt x="4" y="5"/>
                        <a:pt x="4" y="5"/>
                      </a:cubicBezTo>
                      <a:cubicBezTo>
                        <a:pt x="4" y="5"/>
                        <a:pt x="4" y="5"/>
                        <a:pt x="4" y="5"/>
                      </a:cubicBezTo>
                      <a:cubicBezTo>
                        <a:pt x="4" y="5"/>
                        <a:pt x="4" y="5"/>
                        <a:pt x="4" y="5"/>
                      </a:cubicBezTo>
                      <a:moveTo>
                        <a:pt x="4" y="4"/>
                      </a:moveTo>
                      <a:cubicBezTo>
                        <a:pt x="4" y="4"/>
                        <a:pt x="4" y="4"/>
                        <a:pt x="4" y="5"/>
                      </a:cubicBezTo>
                      <a:cubicBezTo>
                        <a:pt x="4" y="4"/>
                        <a:pt x="4" y="4"/>
                        <a:pt x="4" y="4"/>
                      </a:cubicBezTo>
                      <a:moveTo>
                        <a:pt x="4" y="4"/>
                      </a:moveTo>
                      <a:cubicBezTo>
                        <a:pt x="4" y="4"/>
                        <a:pt x="3" y="5"/>
                        <a:pt x="3" y="6"/>
                      </a:cubicBezTo>
                      <a:cubicBezTo>
                        <a:pt x="3" y="5"/>
                        <a:pt x="4" y="4"/>
                        <a:pt x="4" y="4"/>
                      </a:cubicBezTo>
                      <a:cubicBezTo>
                        <a:pt x="4" y="4"/>
                        <a:pt x="4" y="4"/>
                        <a:pt x="4" y="4"/>
                      </a:cubicBezTo>
                      <a:moveTo>
                        <a:pt x="6" y="0"/>
                      </a:moveTo>
                      <a:cubicBezTo>
                        <a:pt x="6" y="0"/>
                        <a:pt x="6" y="0"/>
                        <a:pt x="6" y="0"/>
                      </a:cubicBezTo>
                      <a:cubicBezTo>
                        <a:pt x="6" y="0"/>
                        <a:pt x="6" y="0"/>
                        <a:pt x="6" y="0"/>
                      </a:cubicBezTo>
                      <a:moveTo>
                        <a:pt x="6" y="0"/>
                      </a:moveTo>
                      <a:cubicBezTo>
                        <a:pt x="6" y="0"/>
                        <a:pt x="5" y="1"/>
                        <a:pt x="5" y="2"/>
                      </a:cubicBezTo>
                      <a:cubicBezTo>
                        <a:pt x="5" y="2"/>
                        <a:pt x="5" y="2"/>
                        <a:pt x="5" y="2"/>
                      </a:cubicBezTo>
                      <a:cubicBezTo>
                        <a:pt x="5" y="2"/>
                        <a:pt x="5" y="2"/>
                        <a:pt x="5" y="2"/>
                      </a:cubicBezTo>
                      <a:cubicBezTo>
                        <a:pt x="5" y="1"/>
                        <a:pt x="6" y="0"/>
                        <a:pt x="6" y="0"/>
                      </a:cubicBezTo>
                      <a:cubicBezTo>
                        <a:pt x="6" y="0"/>
                        <a:pt x="6" y="0"/>
                        <a:pt x="6"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2" name="Freeform 10053">
                  <a:extLst>
                    <a:ext uri="{FF2B5EF4-FFF2-40B4-BE49-F238E27FC236}">
                      <a16:creationId xmlns:a16="http://schemas.microsoft.com/office/drawing/2014/main" id="{0A3FFD10-C78E-FF41-6396-8CD9BAA25920}"/>
                    </a:ext>
                  </a:extLst>
                </p:cNvPr>
                <p:cNvSpPr>
                  <a:spLocks/>
                </p:cNvSpPr>
                <p:nvPr/>
              </p:nvSpPr>
              <p:spPr bwMode="auto">
                <a:xfrm>
                  <a:off x="3962" y="2392"/>
                  <a:ext cx="1" cy="1"/>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3" name="Freeform 10054">
                  <a:extLst>
                    <a:ext uri="{FF2B5EF4-FFF2-40B4-BE49-F238E27FC236}">
                      <a16:creationId xmlns:a16="http://schemas.microsoft.com/office/drawing/2014/main" id="{6D3D216E-122D-7805-05F0-DA4C8DA86EB0}"/>
                    </a:ext>
                  </a:extLst>
                </p:cNvPr>
                <p:cNvSpPr>
                  <a:spLocks noEditPoints="1"/>
                </p:cNvSpPr>
                <p:nvPr/>
              </p:nvSpPr>
              <p:spPr bwMode="auto">
                <a:xfrm>
                  <a:off x="3964" y="2392"/>
                  <a:ext cx="4" cy="2"/>
                </a:xfrm>
                <a:custGeom>
                  <a:avLst/>
                  <a:gdLst>
                    <a:gd name="T0" fmla="*/ 0 w 5"/>
                    <a:gd name="T1" fmla="*/ 2 h 2"/>
                    <a:gd name="T2" fmla="*/ 0 w 5"/>
                    <a:gd name="T3" fmla="*/ 2 h 2"/>
                    <a:gd name="T4" fmla="*/ 0 w 5"/>
                    <a:gd name="T5" fmla="*/ 2 h 2"/>
                    <a:gd name="T6" fmla="*/ 0 w 5"/>
                    <a:gd name="T7" fmla="*/ 2 h 2"/>
                    <a:gd name="T8" fmla="*/ 2 w 5"/>
                    <a:gd name="T9" fmla="*/ 2 h 2"/>
                    <a:gd name="T10" fmla="*/ 2 w 5"/>
                    <a:gd name="T11" fmla="*/ 2 h 2"/>
                    <a:gd name="T12" fmla="*/ 2 w 5"/>
                    <a:gd name="T13" fmla="*/ 2 h 2"/>
                    <a:gd name="T14" fmla="*/ 2 w 5"/>
                    <a:gd name="T15" fmla="*/ 2 h 2"/>
                    <a:gd name="T16" fmla="*/ 1 w 5"/>
                    <a:gd name="T17" fmla="*/ 1 h 2"/>
                    <a:gd name="T18" fmla="*/ 1 w 5"/>
                    <a:gd name="T19" fmla="*/ 2 h 2"/>
                    <a:gd name="T20" fmla="*/ 1 w 5"/>
                    <a:gd name="T21" fmla="*/ 1 h 2"/>
                    <a:gd name="T22" fmla="*/ 1 w 5"/>
                    <a:gd name="T23" fmla="*/ 1 h 2"/>
                    <a:gd name="T24" fmla="*/ 1 w 5"/>
                    <a:gd name="T25" fmla="*/ 1 h 2"/>
                    <a:gd name="T26" fmla="*/ 1 w 5"/>
                    <a:gd name="T27" fmla="*/ 1 h 2"/>
                    <a:gd name="T28" fmla="*/ 1 w 5"/>
                    <a:gd name="T29" fmla="*/ 1 h 2"/>
                    <a:gd name="T30" fmla="*/ 1 w 5"/>
                    <a:gd name="T31" fmla="*/ 1 h 2"/>
                    <a:gd name="T32" fmla="*/ 1 w 5"/>
                    <a:gd name="T33" fmla="*/ 1 h 2"/>
                    <a:gd name="T34" fmla="*/ 1 w 5"/>
                    <a:gd name="T35" fmla="*/ 1 h 2"/>
                    <a:gd name="T36" fmla="*/ 1 w 5"/>
                    <a:gd name="T37" fmla="*/ 1 h 2"/>
                    <a:gd name="T38" fmla="*/ 2 w 5"/>
                    <a:gd name="T39" fmla="*/ 1 h 2"/>
                    <a:gd name="T40" fmla="*/ 2 w 5"/>
                    <a:gd name="T41" fmla="*/ 2 h 2"/>
                    <a:gd name="T42" fmla="*/ 2 w 5"/>
                    <a:gd name="T43" fmla="*/ 1 h 2"/>
                    <a:gd name="T44" fmla="*/ 0 w 5"/>
                    <a:gd name="T45" fmla="*/ 1 h 2"/>
                    <a:gd name="T46" fmla="*/ 0 w 5"/>
                    <a:gd name="T47" fmla="*/ 2 h 2"/>
                    <a:gd name="T48" fmla="*/ 0 w 5"/>
                    <a:gd name="T49" fmla="*/ 1 h 2"/>
                    <a:gd name="T50" fmla="*/ 2 w 5"/>
                    <a:gd name="T51" fmla="*/ 1 h 2"/>
                    <a:gd name="T52" fmla="*/ 2 w 5"/>
                    <a:gd name="T53" fmla="*/ 1 h 2"/>
                    <a:gd name="T54" fmla="*/ 2 w 5"/>
                    <a:gd name="T55" fmla="*/ 1 h 2"/>
                    <a:gd name="T56" fmla="*/ 2 w 5"/>
                    <a:gd name="T57" fmla="*/ 1 h 2"/>
                    <a:gd name="T58" fmla="*/ 2 w 5"/>
                    <a:gd name="T59" fmla="*/ 1 h 2"/>
                    <a:gd name="T60" fmla="*/ 2 w 5"/>
                    <a:gd name="T61" fmla="*/ 1 h 2"/>
                    <a:gd name="T62" fmla="*/ 2 w 5"/>
                    <a:gd name="T63" fmla="*/ 1 h 2"/>
                    <a:gd name="T64" fmla="*/ 0 w 5"/>
                    <a:gd name="T65" fmla="*/ 1 h 2"/>
                    <a:gd name="T66" fmla="*/ 0 w 5"/>
                    <a:gd name="T67" fmla="*/ 1 h 2"/>
                    <a:gd name="T68" fmla="*/ 0 w 5"/>
                    <a:gd name="T69" fmla="*/ 1 h 2"/>
                    <a:gd name="T70" fmla="*/ 0 w 5"/>
                    <a:gd name="T71" fmla="*/ 1 h 2"/>
                    <a:gd name="T72" fmla="*/ 0 w 5"/>
                    <a:gd name="T73" fmla="*/ 1 h 2"/>
                    <a:gd name="T74" fmla="*/ 2 w 5"/>
                    <a:gd name="T75" fmla="*/ 0 h 2"/>
                    <a:gd name="T76" fmla="*/ 2 w 5"/>
                    <a:gd name="T77" fmla="*/ 0 h 2"/>
                    <a:gd name="T78" fmla="*/ 2 w 5"/>
                    <a:gd name="T79" fmla="*/ 1 h 2"/>
                    <a:gd name="T80" fmla="*/ 2 w 5"/>
                    <a:gd name="T81" fmla="*/ 0 h 2"/>
                    <a:gd name="T82" fmla="*/ 2 w 5"/>
                    <a:gd name="T83" fmla="*/ 0 h 2"/>
                    <a:gd name="T84" fmla="*/ 2 w 5"/>
                    <a:gd name="T85" fmla="*/ 0 h 2"/>
                    <a:gd name="T86" fmla="*/ 2 w 5"/>
                    <a:gd name="T87" fmla="*/ 0 h 2"/>
                    <a:gd name="T88" fmla="*/ 2 w 5"/>
                    <a:gd name="T89" fmla="*/ 0 h 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 h="2">
                      <a:moveTo>
                        <a:pt x="0" y="2"/>
                      </a:moveTo>
                      <a:cubicBezTo>
                        <a:pt x="0" y="2"/>
                        <a:pt x="0" y="2"/>
                        <a:pt x="0" y="2"/>
                      </a:cubicBezTo>
                      <a:cubicBezTo>
                        <a:pt x="0" y="2"/>
                        <a:pt x="0" y="2"/>
                        <a:pt x="0" y="2"/>
                      </a:cubicBezTo>
                      <a:cubicBezTo>
                        <a:pt x="0" y="2"/>
                        <a:pt x="0" y="2"/>
                        <a:pt x="0" y="2"/>
                      </a:cubicBezTo>
                      <a:moveTo>
                        <a:pt x="3" y="2"/>
                      </a:moveTo>
                      <a:cubicBezTo>
                        <a:pt x="3" y="2"/>
                        <a:pt x="3" y="2"/>
                        <a:pt x="3" y="2"/>
                      </a:cubicBezTo>
                      <a:cubicBezTo>
                        <a:pt x="3" y="2"/>
                        <a:pt x="3" y="2"/>
                        <a:pt x="3" y="2"/>
                      </a:cubicBezTo>
                      <a:cubicBezTo>
                        <a:pt x="3" y="2"/>
                        <a:pt x="3" y="2"/>
                        <a:pt x="3" y="2"/>
                      </a:cubicBezTo>
                      <a:moveTo>
                        <a:pt x="1" y="1"/>
                      </a:moveTo>
                      <a:cubicBezTo>
                        <a:pt x="1" y="2"/>
                        <a:pt x="1" y="2"/>
                        <a:pt x="1" y="2"/>
                      </a:cubicBezTo>
                      <a:cubicBezTo>
                        <a:pt x="1" y="2"/>
                        <a:pt x="1" y="2"/>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3" y="1"/>
                      </a:moveTo>
                      <a:cubicBezTo>
                        <a:pt x="3" y="1"/>
                        <a:pt x="3" y="2"/>
                        <a:pt x="3" y="2"/>
                      </a:cubicBezTo>
                      <a:cubicBezTo>
                        <a:pt x="3" y="2"/>
                        <a:pt x="3" y="1"/>
                        <a:pt x="3" y="1"/>
                      </a:cubicBezTo>
                      <a:moveTo>
                        <a:pt x="0" y="1"/>
                      </a:moveTo>
                      <a:cubicBezTo>
                        <a:pt x="0" y="2"/>
                        <a:pt x="0" y="2"/>
                        <a:pt x="0" y="2"/>
                      </a:cubicBezTo>
                      <a:cubicBezTo>
                        <a:pt x="0" y="2"/>
                        <a:pt x="0" y="2"/>
                        <a:pt x="0" y="1"/>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cubicBezTo>
                        <a:pt x="2" y="1"/>
                        <a:pt x="2" y="1"/>
                        <a:pt x="2" y="1"/>
                      </a:cubicBezTo>
                      <a:moveTo>
                        <a:pt x="0" y="1"/>
                      </a:moveTo>
                      <a:cubicBezTo>
                        <a:pt x="0" y="1"/>
                        <a:pt x="0" y="1"/>
                        <a:pt x="0" y="1"/>
                      </a:cubicBezTo>
                      <a:cubicBezTo>
                        <a:pt x="0" y="1"/>
                        <a:pt x="0" y="1"/>
                        <a:pt x="0" y="1"/>
                      </a:cubicBezTo>
                      <a:cubicBezTo>
                        <a:pt x="0" y="1"/>
                        <a:pt x="0" y="1"/>
                        <a:pt x="0" y="1"/>
                      </a:cubicBezTo>
                      <a:cubicBezTo>
                        <a:pt x="0" y="1"/>
                        <a:pt x="0" y="1"/>
                        <a:pt x="0" y="1"/>
                      </a:cubicBezTo>
                      <a:moveTo>
                        <a:pt x="5" y="0"/>
                      </a:moveTo>
                      <a:cubicBezTo>
                        <a:pt x="5" y="0"/>
                        <a:pt x="5" y="0"/>
                        <a:pt x="5" y="0"/>
                      </a:cubicBezTo>
                      <a:cubicBezTo>
                        <a:pt x="5" y="1"/>
                        <a:pt x="5" y="1"/>
                        <a:pt x="5" y="1"/>
                      </a:cubicBezTo>
                      <a:cubicBezTo>
                        <a:pt x="5" y="1"/>
                        <a:pt x="5" y="1"/>
                        <a:pt x="5" y="0"/>
                      </a:cubicBezTo>
                      <a:cubicBezTo>
                        <a:pt x="5" y="0"/>
                        <a:pt x="5" y="0"/>
                        <a:pt x="5" y="0"/>
                      </a:cubicBezTo>
                      <a:moveTo>
                        <a:pt x="5" y="0"/>
                      </a:moveTo>
                      <a:cubicBezTo>
                        <a:pt x="5" y="0"/>
                        <a:pt x="5" y="0"/>
                        <a:pt x="5" y="0"/>
                      </a:cubicBezTo>
                      <a:cubicBezTo>
                        <a:pt x="5" y="0"/>
                        <a:pt x="5" y="0"/>
                        <a:pt x="5"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4" name="Freeform 10055">
                  <a:extLst>
                    <a:ext uri="{FF2B5EF4-FFF2-40B4-BE49-F238E27FC236}">
                      <a16:creationId xmlns:a16="http://schemas.microsoft.com/office/drawing/2014/main" id="{CFA33A91-6CF2-85E4-FBFF-3CF113618B4D}"/>
                    </a:ext>
                  </a:extLst>
                </p:cNvPr>
                <p:cNvSpPr>
                  <a:spLocks/>
                </p:cNvSpPr>
                <p:nvPr/>
              </p:nvSpPr>
              <p:spPr bwMode="auto">
                <a:xfrm>
                  <a:off x="3953" y="2357"/>
                  <a:ext cx="20" cy="34"/>
                </a:xfrm>
                <a:custGeom>
                  <a:avLst/>
                  <a:gdLst>
                    <a:gd name="T0" fmla="*/ 3 w 24"/>
                    <a:gd name="T1" fmla="*/ 0 h 41"/>
                    <a:gd name="T2" fmla="*/ 3 w 24"/>
                    <a:gd name="T3" fmla="*/ 0 h 41"/>
                    <a:gd name="T4" fmla="*/ 3 w 24"/>
                    <a:gd name="T5" fmla="*/ 0 h 41"/>
                    <a:gd name="T6" fmla="*/ 3 w 24"/>
                    <a:gd name="T7" fmla="*/ 0 h 41"/>
                    <a:gd name="T8" fmla="*/ 3 w 24"/>
                    <a:gd name="T9" fmla="*/ 0 h 41"/>
                    <a:gd name="T10" fmla="*/ 3 w 24"/>
                    <a:gd name="T11" fmla="*/ 0 h 41"/>
                    <a:gd name="T12" fmla="*/ 3 w 24"/>
                    <a:gd name="T13" fmla="*/ 0 h 41"/>
                    <a:gd name="T14" fmla="*/ 3 w 24"/>
                    <a:gd name="T15" fmla="*/ 2 h 41"/>
                    <a:gd name="T16" fmla="*/ 2 w 24"/>
                    <a:gd name="T17" fmla="*/ 2 h 41"/>
                    <a:gd name="T18" fmla="*/ 2 w 24"/>
                    <a:gd name="T19" fmla="*/ 2 h 41"/>
                    <a:gd name="T20" fmla="*/ 1 w 24"/>
                    <a:gd name="T21" fmla="*/ 4 h 41"/>
                    <a:gd name="T22" fmla="*/ 0 w 24"/>
                    <a:gd name="T23" fmla="*/ 5 h 41"/>
                    <a:gd name="T24" fmla="*/ 1 w 24"/>
                    <a:gd name="T25" fmla="*/ 7 h 41"/>
                    <a:gd name="T26" fmla="*/ 0 w 24"/>
                    <a:gd name="T27" fmla="*/ 7 h 41"/>
                    <a:gd name="T28" fmla="*/ 0 w 24"/>
                    <a:gd name="T29" fmla="*/ 8 h 41"/>
                    <a:gd name="T30" fmla="*/ 0 w 24"/>
                    <a:gd name="T31" fmla="*/ 9 h 41"/>
                    <a:gd name="T32" fmla="*/ 1 w 24"/>
                    <a:gd name="T33" fmla="*/ 11 h 41"/>
                    <a:gd name="T34" fmla="*/ 3 w 24"/>
                    <a:gd name="T35" fmla="*/ 13 h 41"/>
                    <a:gd name="T36" fmla="*/ 3 w 24"/>
                    <a:gd name="T37" fmla="*/ 13 h 41"/>
                    <a:gd name="T38" fmla="*/ 3 w 24"/>
                    <a:gd name="T39" fmla="*/ 14 h 41"/>
                    <a:gd name="T40" fmla="*/ 5 w 24"/>
                    <a:gd name="T41" fmla="*/ 16 h 41"/>
                    <a:gd name="T42" fmla="*/ 6 w 24"/>
                    <a:gd name="T43" fmla="*/ 18 h 41"/>
                    <a:gd name="T44" fmla="*/ 6 w 24"/>
                    <a:gd name="T45" fmla="*/ 18 h 41"/>
                    <a:gd name="T46" fmla="*/ 6 w 24"/>
                    <a:gd name="T47" fmla="*/ 18 h 41"/>
                    <a:gd name="T48" fmla="*/ 7 w 24"/>
                    <a:gd name="T49" fmla="*/ 19 h 41"/>
                    <a:gd name="T50" fmla="*/ 7 w 24"/>
                    <a:gd name="T51" fmla="*/ 18 h 41"/>
                    <a:gd name="T52" fmla="*/ 8 w 24"/>
                    <a:gd name="T53" fmla="*/ 18 h 41"/>
                    <a:gd name="T54" fmla="*/ 8 w 24"/>
                    <a:gd name="T55" fmla="*/ 18 h 41"/>
                    <a:gd name="T56" fmla="*/ 8 w 24"/>
                    <a:gd name="T57" fmla="*/ 18 h 41"/>
                    <a:gd name="T58" fmla="*/ 8 w 24"/>
                    <a:gd name="T59" fmla="*/ 18 h 41"/>
                    <a:gd name="T60" fmla="*/ 9 w 24"/>
                    <a:gd name="T61" fmla="*/ 18 h 41"/>
                    <a:gd name="T62" fmla="*/ 9 w 24"/>
                    <a:gd name="T63" fmla="*/ 18 h 41"/>
                    <a:gd name="T64" fmla="*/ 10 w 24"/>
                    <a:gd name="T65" fmla="*/ 18 h 41"/>
                    <a:gd name="T66" fmla="*/ 11 w 24"/>
                    <a:gd name="T67" fmla="*/ 18 h 41"/>
                    <a:gd name="T68" fmla="*/ 11 w 24"/>
                    <a:gd name="T69" fmla="*/ 17 h 41"/>
                    <a:gd name="T70" fmla="*/ 11 w 24"/>
                    <a:gd name="T71" fmla="*/ 17 h 41"/>
                    <a:gd name="T72" fmla="*/ 11 w 24"/>
                    <a:gd name="T73" fmla="*/ 17 h 41"/>
                    <a:gd name="T74" fmla="*/ 11 w 24"/>
                    <a:gd name="T75" fmla="*/ 15 h 41"/>
                    <a:gd name="T76" fmla="*/ 12 w 24"/>
                    <a:gd name="T77" fmla="*/ 15 h 41"/>
                    <a:gd name="T78" fmla="*/ 12 w 24"/>
                    <a:gd name="T79" fmla="*/ 15 h 41"/>
                    <a:gd name="T80" fmla="*/ 12 w 24"/>
                    <a:gd name="T81" fmla="*/ 15 h 41"/>
                    <a:gd name="T82" fmla="*/ 11 w 24"/>
                    <a:gd name="T83" fmla="*/ 15 h 41"/>
                    <a:gd name="T84" fmla="*/ 11 w 24"/>
                    <a:gd name="T85" fmla="*/ 15 h 41"/>
                    <a:gd name="T86" fmla="*/ 10 w 24"/>
                    <a:gd name="T87" fmla="*/ 15 h 41"/>
                    <a:gd name="T88" fmla="*/ 10 w 24"/>
                    <a:gd name="T89" fmla="*/ 15 h 41"/>
                    <a:gd name="T90" fmla="*/ 9 w 24"/>
                    <a:gd name="T91" fmla="*/ 15 h 41"/>
                    <a:gd name="T92" fmla="*/ 9 w 24"/>
                    <a:gd name="T93" fmla="*/ 15 h 41"/>
                    <a:gd name="T94" fmla="*/ 8 w 24"/>
                    <a:gd name="T95" fmla="*/ 15 h 41"/>
                    <a:gd name="T96" fmla="*/ 8 w 24"/>
                    <a:gd name="T97" fmla="*/ 15 h 41"/>
                    <a:gd name="T98" fmla="*/ 8 w 24"/>
                    <a:gd name="T99" fmla="*/ 15 h 41"/>
                    <a:gd name="T100" fmla="*/ 8 w 24"/>
                    <a:gd name="T101" fmla="*/ 15 h 41"/>
                    <a:gd name="T102" fmla="*/ 8 w 24"/>
                    <a:gd name="T103" fmla="*/ 15 h 41"/>
                    <a:gd name="T104" fmla="*/ 6 w 24"/>
                    <a:gd name="T105" fmla="*/ 14 h 41"/>
                    <a:gd name="T106" fmla="*/ 5 w 24"/>
                    <a:gd name="T107" fmla="*/ 12 h 41"/>
                    <a:gd name="T108" fmla="*/ 4 w 24"/>
                    <a:gd name="T109" fmla="*/ 10 h 41"/>
                    <a:gd name="T110" fmla="*/ 3 w 24"/>
                    <a:gd name="T111" fmla="*/ 7 h 41"/>
                    <a:gd name="T112" fmla="*/ 3 w 24"/>
                    <a:gd name="T113" fmla="*/ 4 h 41"/>
                    <a:gd name="T114" fmla="*/ 3 w 24"/>
                    <a:gd name="T115" fmla="*/ 2 h 41"/>
                    <a:gd name="T116" fmla="*/ 3 w 24"/>
                    <a:gd name="T117" fmla="*/ 0 h 41"/>
                    <a:gd name="T118" fmla="*/ 3 w 24"/>
                    <a:gd name="T119" fmla="*/ 0 h 4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 h="41">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3"/>
                        <a:pt x="3" y="4"/>
                      </a:cubicBezTo>
                      <a:cubicBezTo>
                        <a:pt x="2" y="4"/>
                        <a:pt x="2" y="4"/>
                        <a:pt x="2" y="5"/>
                      </a:cubicBezTo>
                      <a:cubicBezTo>
                        <a:pt x="2" y="5"/>
                        <a:pt x="2" y="5"/>
                        <a:pt x="2" y="5"/>
                      </a:cubicBezTo>
                      <a:cubicBezTo>
                        <a:pt x="1" y="5"/>
                        <a:pt x="2" y="8"/>
                        <a:pt x="1" y="9"/>
                      </a:cubicBezTo>
                      <a:cubicBezTo>
                        <a:pt x="0" y="9"/>
                        <a:pt x="0" y="10"/>
                        <a:pt x="0" y="11"/>
                      </a:cubicBezTo>
                      <a:cubicBezTo>
                        <a:pt x="0" y="11"/>
                        <a:pt x="1" y="13"/>
                        <a:pt x="1" y="14"/>
                      </a:cubicBezTo>
                      <a:cubicBezTo>
                        <a:pt x="1" y="15"/>
                        <a:pt x="0" y="16"/>
                        <a:pt x="0" y="16"/>
                      </a:cubicBezTo>
                      <a:cubicBezTo>
                        <a:pt x="0" y="17"/>
                        <a:pt x="0" y="17"/>
                        <a:pt x="0" y="17"/>
                      </a:cubicBezTo>
                      <a:cubicBezTo>
                        <a:pt x="0" y="18"/>
                        <a:pt x="0" y="19"/>
                        <a:pt x="0" y="19"/>
                      </a:cubicBezTo>
                      <a:cubicBezTo>
                        <a:pt x="1" y="21"/>
                        <a:pt x="1" y="22"/>
                        <a:pt x="1" y="23"/>
                      </a:cubicBezTo>
                      <a:cubicBezTo>
                        <a:pt x="1" y="25"/>
                        <a:pt x="3" y="26"/>
                        <a:pt x="3" y="28"/>
                      </a:cubicBezTo>
                      <a:cubicBezTo>
                        <a:pt x="3" y="28"/>
                        <a:pt x="3" y="28"/>
                        <a:pt x="3" y="28"/>
                      </a:cubicBezTo>
                      <a:cubicBezTo>
                        <a:pt x="4" y="29"/>
                        <a:pt x="5" y="28"/>
                        <a:pt x="6" y="30"/>
                      </a:cubicBezTo>
                      <a:cubicBezTo>
                        <a:pt x="6" y="33"/>
                        <a:pt x="9" y="32"/>
                        <a:pt x="9" y="34"/>
                      </a:cubicBezTo>
                      <a:cubicBezTo>
                        <a:pt x="9" y="37"/>
                        <a:pt x="10" y="38"/>
                        <a:pt x="11" y="39"/>
                      </a:cubicBezTo>
                      <a:cubicBezTo>
                        <a:pt x="11" y="39"/>
                        <a:pt x="11" y="39"/>
                        <a:pt x="12" y="39"/>
                      </a:cubicBezTo>
                      <a:cubicBezTo>
                        <a:pt x="12" y="39"/>
                        <a:pt x="12" y="39"/>
                        <a:pt x="12" y="39"/>
                      </a:cubicBezTo>
                      <a:cubicBezTo>
                        <a:pt x="12" y="40"/>
                        <a:pt x="13" y="41"/>
                        <a:pt x="13" y="41"/>
                      </a:cubicBezTo>
                      <a:cubicBezTo>
                        <a:pt x="13" y="41"/>
                        <a:pt x="13" y="40"/>
                        <a:pt x="14" y="40"/>
                      </a:cubicBezTo>
                      <a:cubicBezTo>
                        <a:pt x="14" y="40"/>
                        <a:pt x="14" y="40"/>
                        <a:pt x="15" y="40"/>
                      </a:cubicBezTo>
                      <a:cubicBezTo>
                        <a:pt x="15" y="40"/>
                        <a:pt x="15" y="40"/>
                        <a:pt x="15" y="40"/>
                      </a:cubicBezTo>
                      <a:cubicBezTo>
                        <a:pt x="15" y="40"/>
                        <a:pt x="16" y="40"/>
                        <a:pt x="16" y="40"/>
                      </a:cubicBezTo>
                      <a:cubicBezTo>
                        <a:pt x="16" y="40"/>
                        <a:pt x="17" y="40"/>
                        <a:pt x="17" y="39"/>
                      </a:cubicBezTo>
                      <a:cubicBezTo>
                        <a:pt x="18" y="39"/>
                        <a:pt x="18" y="38"/>
                        <a:pt x="19" y="38"/>
                      </a:cubicBezTo>
                      <a:cubicBezTo>
                        <a:pt x="19" y="38"/>
                        <a:pt x="19" y="38"/>
                        <a:pt x="19" y="38"/>
                      </a:cubicBezTo>
                      <a:cubicBezTo>
                        <a:pt x="19" y="38"/>
                        <a:pt x="19" y="38"/>
                        <a:pt x="20" y="38"/>
                      </a:cubicBezTo>
                      <a:cubicBezTo>
                        <a:pt x="20" y="38"/>
                        <a:pt x="20" y="37"/>
                        <a:pt x="21" y="37"/>
                      </a:cubicBezTo>
                      <a:cubicBezTo>
                        <a:pt x="21" y="36"/>
                        <a:pt x="21" y="35"/>
                        <a:pt x="21" y="35"/>
                      </a:cubicBezTo>
                      <a:cubicBezTo>
                        <a:pt x="21" y="35"/>
                        <a:pt x="22" y="35"/>
                        <a:pt x="22" y="35"/>
                      </a:cubicBezTo>
                      <a:cubicBezTo>
                        <a:pt x="22" y="35"/>
                        <a:pt x="22" y="35"/>
                        <a:pt x="22" y="35"/>
                      </a:cubicBezTo>
                      <a:cubicBezTo>
                        <a:pt x="23" y="35"/>
                        <a:pt x="23" y="32"/>
                        <a:pt x="23" y="31"/>
                      </a:cubicBezTo>
                      <a:cubicBezTo>
                        <a:pt x="23" y="31"/>
                        <a:pt x="24" y="31"/>
                        <a:pt x="24" y="31"/>
                      </a:cubicBezTo>
                      <a:cubicBezTo>
                        <a:pt x="24" y="31"/>
                        <a:pt x="24" y="31"/>
                        <a:pt x="24" y="31"/>
                      </a:cubicBezTo>
                      <a:cubicBezTo>
                        <a:pt x="24" y="31"/>
                        <a:pt x="24" y="31"/>
                        <a:pt x="24" y="31"/>
                      </a:cubicBezTo>
                      <a:cubicBezTo>
                        <a:pt x="23" y="31"/>
                        <a:pt x="23" y="31"/>
                        <a:pt x="22" y="32"/>
                      </a:cubicBezTo>
                      <a:cubicBezTo>
                        <a:pt x="22" y="32"/>
                        <a:pt x="22" y="33"/>
                        <a:pt x="21" y="33"/>
                      </a:cubicBezTo>
                      <a:cubicBezTo>
                        <a:pt x="21" y="33"/>
                        <a:pt x="20" y="33"/>
                        <a:pt x="20" y="32"/>
                      </a:cubicBezTo>
                      <a:cubicBezTo>
                        <a:pt x="20" y="32"/>
                        <a:pt x="20" y="32"/>
                        <a:pt x="20" y="32"/>
                      </a:cubicBezTo>
                      <a:cubicBezTo>
                        <a:pt x="19" y="32"/>
                        <a:pt x="19" y="32"/>
                        <a:pt x="19" y="33"/>
                      </a:cubicBezTo>
                      <a:cubicBezTo>
                        <a:pt x="19" y="33"/>
                        <a:pt x="18" y="33"/>
                        <a:pt x="18" y="33"/>
                      </a:cubicBezTo>
                      <a:cubicBezTo>
                        <a:pt x="18" y="33"/>
                        <a:pt x="17" y="33"/>
                        <a:pt x="17" y="32"/>
                      </a:cubicBezTo>
                      <a:cubicBezTo>
                        <a:pt x="17" y="32"/>
                        <a:pt x="17" y="31"/>
                        <a:pt x="17" y="31"/>
                      </a:cubicBezTo>
                      <a:cubicBezTo>
                        <a:pt x="16" y="31"/>
                        <a:pt x="16" y="31"/>
                        <a:pt x="16" y="32"/>
                      </a:cubicBezTo>
                      <a:cubicBezTo>
                        <a:pt x="16" y="32"/>
                        <a:pt x="16" y="32"/>
                        <a:pt x="16" y="32"/>
                      </a:cubicBezTo>
                      <a:cubicBezTo>
                        <a:pt x="15" y="32"/>
                        <a:pt x="15" y="31"/>
                        <a:pt x="15" y="31"/>
                      </a:cubicBezTo>
                      <a:cubicBezTo>
                        <a:pt x="14" y="29"/>
                        <a:pt x="13" y="31"/>
                        <a:pt x="12" y="29"/>
                      </a:cubicBezTo>
                      <a:cubicBezTo>
                        <a:pt x="12" y="27"/>
                        <a:pt x="10" y="28"/>
                        <a:pt x="10" y="25"/>
                      </a:cubicBezTo>
                      <a:cubicBezTo>
                        <a:pt x="10" y="23"/>
                        <a:pt x="8" y="24"/>
                        <a:pt x="8" y="21"/>
                      </a:cubicBezTo>
                      <a:cubicBezTo>
                        <a:pt x="8" y="19"/>
                        <a:pt x="6" y="18"/>
                        <a:pt x="6" y="16"/>
                      </a:cubicBezTo>
                      <a:cubicBezTo>
                        <a:pt x="6" y="14"/>
                        <a:pt x="5" y="12"/>
                        <a:pt x="5" y="9"/>
                      </a:cubicBezTo>
                      <a:cubicBezTo>
                        <a:pt x="5" y="8"/>
                        <a:pt x="4" y="6"/>
                        <a:pt x="5" y="5"/>
                      </a:cubicBezTo>
                      <a:cubicBezTo>
                        <a:pt x="6" y="3"/>
                        <a:pt x="5" y="1"/>
                        <a:pt x="5" y="0"/>
                      </a:cubicBezTo>
                      <a:cubicBezTo>
                        <a:pt x="5" y="0"/>
                        <a:pt x="5" y="0"/>
                        <a:pt x="5"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5" name="Freeform 10056">
                  <a:extLst>
                    <a:ext uri="{FF2B5EF4-FFF2-40B4-BE49-F238E27FC236}">
                      <a16:creationId xmlns:a16="http://schemas.microsoft.com/office/drawing/2014/main" id="{37A67B84-5917-BDAD-BF45-51B877E0CC99}"/>
                    </a:ext>
                  </a:extLst>
                </p:cNvPr>
                <p:cNvSpPr>
                  <a:spLocks noEditPoints="1"/>
                </p:cNvSpPr>
                <p:nvPr/>
              </p:nvSpPr>
              <p:spPr bwMode="auto">
                <a:xfrm>
                  <a:off x="3956" y="2380"/>
                  <a:ext cx="6" cy="9"/>
                </a:xfrm>
                <a:custGeom>
                  <a:avLst/>
                  <a:gdLst>
                    <a:gd name="T0" fmla="*/ 2 w 8"/>
                    <a:gd name="T1" fmla="*/ 2 h 11"/>
                    <a:gd name="T2" fmla="*/ 2 w 8"/>
                    <a:gd name="T3" fmla="*/ 2 h 11"/>
                    <a:gd name="T4" fmla="*/ 2 w 8"/>
                    <a:gd name="T5" fmla="*/ 2 h 11"/>
                    <a:gd name="T6" fmla="*/ 2 w 8"/>
                    <a:gd name="T7" fmla="*/ 2 h 11"/>
                    <a:gd name="T8" fmla="*/ 2 w 8"/>
                    <a:gd name="T9" fmla="*/ 2 h 11"/>
                    <a:gd name="T10" fmla="*/ 0 w 8"/>
                    <a:gd name="T11" fmla="*/ 0 h 11"/>
                    <a:gd name="T12" fmla="*/ 2 w 8"/>
                    <a:gd name="T13" fmla="*/ 2 h 11"/>
                    <a:gd name="T14" fmla="*/ 2 w 8"/>
                    <a:gd name="T15" fmla="*/ 2 h 11"/>
                    <a:gd name="T16" fmla="*/ 2 w 8"/>
                    <a:gd name="T17" fmla="*/ 2 h 11"/>
                    <a:gd name="T18" fmla="*/ 2 w 8"/>
                    <a:gd name="T19" fmla="*/ 3 h 11"/>
                    <a:gd name="T20" fmla="*/ 2 w 8"/>
                    <a:gd name="T21" fmla="*/ 4 h 11"/>
                    <a:gd name="T22" fmla="*/ 2 w 8"/>
                    <a:gd name="T23" fmla="*/ 5 h 11"/>
                    <a:gd name="T24" fmla="*/ 2 w 8"/>
                    <a:gd name="T25" fmla="*/ 5 h 11"/>
                    <a:gd name="T26" fmla="*/ 3 w 8"/>
                    <a:gd name="T27" fmla="*/ 5 h 11"/>
                    <a:gd name="T28" fmla="*/ 3 w 8"/>
                    <a:gd name="T29" fmla="*/ 5 h 11"/>
                    <a:gd name="T30" fmla="*/ 2 w 8"/>
                    <a:gd name="T31" fmla="*/ 2 h 11"/>
                    <a:gd name="T32" fmla="*/ 2 w 8"/>
                    <a:gd name="T33" fmla="*/ 2 h 11"/>
                    <a:gd name="T34" fmla="*/ 0 w 8"/>
                    <a:gd name="T35" fmla="*/ 0 h 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 h="11">
                      <a:moveTo>
                        <a:pt x="2" y="5"/>
                      </a:moveTo>
                      <a:cubicBezTo>
                        <a:pt x="2" y="5"/>
                        <a:pt x="2" y="5"/>
                        <a:pt x="2" y="5"/>
                      </a:cubicBezTo>
                      <a:cubicBezTo>
                        <a:pt x="2" y="5"/>
                        <a:pt x="2" y="5"/>
                        <a:pt x="2" y="5"/>
                      </a:cubicBezTo>
                      <a:cubicBezTo>
                        <a:pt x="2" y="6"/>
                        <a:pt x="3" y="6"/>
                        <a:pt x="3" y="6"/>
                      </a:cubicBezTo>
                      <a:cubicBezTo>
                        <a:pt x="3" y="6"/>
                        <a:pt x="3" y="5"/>
                        <a:pt x="2" y="5"/>
                      </a:cubicBezTo>
                      <a:moveTo>
                        <a:pt x="0" y="0"/>
                      </a:moveTo>
                      <a:cubicBezTo>
                        <a:pt x="0" y="3"/>
                        <a:pt x="1" y="3"/>
                        <a:pt x="2" y="4"/>
                      </a:cubicBezTo>
                      <a:cubicBezTo>
                        <a:pt x="2" y="5"/>
                        <a:pt x="2" y="5"/>
                        <a:pt x="2" y="5"/>
                      </a:cubicBezTo>
                      <a:cubicBezTo>
                        <a:pt x="2" y="5"/>
                        <a:pt x="2" y="5"/>
                        <a:pt x="2" y="5"/>
                      </a:cubicBezTo>
                      <a:cubicBezTo>
                        <a:pt x="3" y="5"/>
                        <a:pt x="3" y="6"/>
                        <a:pt x="3" y="7"/>
                      </a:cubicBezTo>
                      <a:cubicBezTo>
                        <a:pt x="4" y="7"/>
                        <a:pt x="4" y="7"/>
                        <a:pt x="4" y="8"/>
                      </a:cubicBezTo>
                      <a:cubicBezTo>
                        <a:pt x="5" y="10"/>
                        <a:pt x="6" y="9"/>
                        <a:pt x="7" y="10"/>
                      </a:cubicBezTo>
                      <a:cubicBezTo>
                        <a:pt x="7" y="11"/>
                        <a:pt x="7" y="11"/>
                        <a:pt x="7" y="11"/>
                      </a:cubicBezTo>
                      <a:cubicBezTo>
                        <a:pt x="8" y="11"/>
                        <a:pt x="8" y="11"/>
                        <a:pt x="8" y="11"/>
                      </a:cubicBezTo>
                      <a:cubicBezTo>
                        <a:pt x="8" y="11"/>
                        <a:pt x="8" y="11"/>
                        <a:pt x="8" y="11"/>
                      </a:cubicBezTo>
                      <a:cubicBezTo>
                        <a:pt x="7" y="10"/>
                        <a:pt x="6" y="9"/>
                        <a:pt x="6" y="6"/>
                      </a:cubicBezTo>
                      <a:cubicBezTo>
                        <a:pt x="6" y="4"/>
                        <a:pt x="3" y="5"/>
                        <a:pt x="3" y="2"/>
                      </a:cubicBezTo>
                      <a:cubicBezTo>
                        <a:pt x="2" y="0"/>
                        <a:pt x="1" y="1"/>
                        <a:pt x="0"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6" name="Freeform 10057">
                  <a:extLst>
                    <a:ext uri="{FF2B5EF4-FFF2-40B4-BE49-F238E27FC236}">
                      <a16:creationId xmlns:a16="http://schemas.microsoft.com/office/drawing/2014/main" id="{5FAC4864-77D2-E74C-5DF6-2FE31CE7D793}"/>
                    </a:ext>
                  </a:extLst>
                </p:cNvPr>
                <p:cNvSpPr>
                  <a:spLocks/>
                </p:cNvSpPr>
                <p:nvPr/>
              </p:nvSpPr>
              <p:spPr bwMode="auto">
                <a:xfrm>
                  <a:off x="3957" y="2384"/>
                  <a:ext cx="1" cy="2"/>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2 h 2"/>
                    <a:gd name="T14" fmla="*/ 0 w 1"/>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2">
                      <a:moveTo>
                        <a:pt x="0" y="0"/>
                      </a:move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2"/>
                        <a:pt x="1"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7" name="Freeform 10058">
                  <a:extLst>
                    <a:ext uri="{FF2B5EF4-FFF2-40B4-BE49-F238E27FC236}">
                      <a16:creationId xmlns:a16="http://schemas.microsoft.com/office/drawing/2014/main" id="{9111AEE3-F930-C552-271C-F5483C1CD517}"/>
                    </a:ext>
                  </a:extLst>
                </p:cNvPr>
                <p:cNvSpPr>
                  <a:spLocks/>
                </p:cNvSpPr>
                <p:nvPr/>
              </p:nvSpPr>
              <p:spPr bwMode="auto">
                <a:xfrm>
                  <a:off x="3953" y="2373"/>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0" y="1"/>
                      </a:cubicBezTo>
                      <a:cubicBezTo>
                        <a:pt x="0" y="1"/>
                        <a:pt x="0" y="1"/>
                        <a:pt x="0" y="1"/>
                      </a:cubicBezTo>
                      <a:cubicBezTo>
                        <a:pt x="0" y="1"/>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8" name="Freeform 10059">
                  <a:extLst>
                    <a:ext uri="{FF2B5EF4-FFF2-40B4-BE49-F238E27FC236}">
                      <a16:creationId xmlns:a16="http://schemas.microsoft.com/office/drawing/2014/main" id="{FBFDB0AF-BC8A-1248-33B9-EA87EE82B2B5}"/>
                    </a:ext>
                  </a:extLst>
                </p:cNvPr>
                <p:cNvSpPr>
                  <a:spLocks noEditPoints="1"/>
                </p:cNvSpPr>
                <p:nvPr/>
              </p:nvSpPr>
              <p:spPr bwMode="auto">
                <a:xfrm>
                  <a:off x="3953" y="2372"/>
                  <a:ext cx="21" cy="22"/>
                </a:xfrm>
                <a:custGeom>
                  <a:avLst/>
                  <a:gdLst>
                    <a:gd name="T0" fmla="*/ 12 w 25"/>
                    <a:gd name="T1" fmla="*/ 6 h 26"/>
                    <a:gd name="T2" fmla="*/ 11 w 25"/>
                    <a:gd name="T3" fmla="*/ 6 h 26"/>
                    <a:gd name="T4" fmla="*/ 11 w 25"/>
                    <a:gd name="T5" fmla="*/ 8 h 26"/>
                    <a:gd name="T6" fmla="*/ 11 w 25"/>
                    <a:gd name="T7" fmla="*/ 8 h 26"/>
                    <a:gd name="T8" fmla="*/ 11 w 25"/>
                    <a:gd name="T9" fmla="*/ 8 h 26"/>
                    <a:gd name="T10" fmla="*/ 11 w 25"/>
                    <a:gd name="T11" fmla="*/ 9 h 26"/>
                    <a:gd name="T12" fmla="*/ 10 w 25"/>
                    <a:gd name="T13" fmla="*/ 10 h 26"/>
                    <a:gd name="T14" fmla="*/ 9 w 25"/>
                    <a:gd name="T15" fmla="*/ 10 h 26"/>
                    <a:gd name="T16" fmla="*/ 9 w 25"/>
                    <a:gd name="T17" fmla="*/ 10 h 26"/>
                    <a:gd name="T18" fmla="*/ 8 w 25"/>
                    <a:gd name="T19" fmla="*/ 10 h 26"/>
                    <a:gd name="T20" fmla="*/ 8 w 25"/>
                    <a:gd name="T21" fmla="*/ 11 h 26"/>
                    <a:gd name="T22" fmla="*/ 8 w 25"/>
                    <a:gd name="T23" fmla="*/ 11 h 26"/>
                    <a:gd name="T24" fmla="*/ 8 w 25"/>
                    <a:gd name="T25" fmla="*/ 11 h 26"/>
                    <a:gd name="T26" fmla="*/ 7 w 25"/>
                    <a:gd name="T27" fmla="*/ 11 h 26"/>
                    <a:gd name="T28" fmla="*/ 7 w 25"/>
                    <a:gd name="T29" fmla="*/ 12 h 26"/>
                    <a:gd name="T30" fmla="*/ 6 w 25"/>
                    <a:gd name="T31" fmla="*/ 10 h 26"/>
                    <a:gd name="T32" fmla="*/ 6 w 25"/>
                    <a:gd name="T33" fmla="*/ 10 h 26"/>
                    <a:gd name="T34" fmla="*/ 6 w 25"/>
                    <a:gd name="T35" fmla="*/ 10 h 26"/>
                    <a:gd name="T36" fmla="*/ 6 w 25"/>
                    <a:gd name="T37" fmla="*/ 12 h 26"/>
                    <a:gd name="T38" fmla="*/ 6 w 25"/>
                    <a:gd name="T39" fmla="*/ 12 h 26"/>
                    <a:gd name="T40" fmla="*/ 7 w 25"/>
                    <a:gd name="T41" fmla="*/ 13 h 26"/>
                    <a:gd name="T42" fmla="*/ 7 w 25"/>
                    <a:gd name="T43" fmla="*/ 14 h 26"/>
                    <a:gd name="T44" fmla="*/ 7 w 25"/>
                    <a:gd name="T45" fmla="*/ 13 h 26"/>
                    <a:gd name="T46" fmla="*/ 8 w 25"/>
                    <a:gd name="T47" fmla="*/ 13 h 26"/>
                    <a:gd name="T48" fmla="*/ 8 w 25"/>
                    <a:gd name="T49" fmla="*/ 13 h 26"/>
                    <a:gd name="T50" fmla="*/ 8 w 25"/>
                    <a:gd name="T51" fmla="*/ 14 h 26"/>
                    <a:gd name="T52" fmla="*/ 9 w 25"/>
                    <a:gd name="T53" fmla="*/ 12 h 26"/>
                    <a:gd name="T54" fmla="*/ 9 w 25"/>
                    <a:gd name="T55" fmla="*/ 12 h 26"/>
                    <a:gd name="T56" fmla="*/ 10 w 25"/>
                    <a:gd name="T57" fmla="*/ 12 h 26"/>
                    <a:gd name="T58" fmla="*/ 10 w 25"/>
                    <a:gd name="T59" fmla="*/ 12 h 26"/>
                    <a:gd name="T60" fmla="*/ 11 w 25"/>
                    <a:gd name="T61" fmla="*/ 12 h 26"/>
                    <a:gd name="T62" fmla="*/ 11 w 25"/>
                    <a:gd name="T63" fmla="*/ 10 h 26"/>
                    <a:gd name="T64" fmla="*/ 11 w 25"/>
                    <a:gd name="T65" fmla="*/ 11 h 26"/>
                    <a:gd name="T66" fmla="*/ 11 w 25"/>
                    <a:gd name="T67" fmla="*/ 11 h 26"/>
                    <a:gd name="T68" fmla="*/ 11 w 25"/>
                    <a:gd name="T69" fmla="*/ 9 h 26"/>
                    <a:gd name="T70" fmla="*/ 12 w 25"/>
                    <a:gd name="T71" fmla="*/ 8 h 26"/>
                    <a:gd name="T72" fmla="*/ 12 w 25"/>
                    <a:gd name="T73" fmla="*/ 8 h 26"/>
                    <a:gd name="T74" fmla="*/ 12 w 25"/>
                    <a:gd name="T75" fmla="*/ 8 h 26"/>
                    <a:gd name="T76" fmla="*/ 13 w 25"/>
                    <a:gd name="T77" fmla="*/ 7 h 26"/>
                    <a:gd name="T78" fmla="*/ 13 w 25"/>
                    <a:gd name="T79" fmla="*/ 7 h 26"/>
                    <a:gd name="T80" fmla="*/ 13 w 25"/>
                    <a:gd name="T81" fmla="*/ 6 h 26"/>
                    <a:gd name="T82" fmla="*/ 13 w 25"/>
                    <a:gd name="T83" fmla="*/ 6 h 26"/>
                    <a:gd name="T84" fmla="*/ 13 w 25"/>
                    <a:gd name="T85" fmla="*/ 6 h 26"/>
                    <a:gd name="T86" fmla="*/ 12 w 25"/>
                    <a:gd name="T87" fmla="*/ 6 h 26"/>
                    <a:gd name="T88" fmla="*/ 12 w 25"/>
                    <a:gd name="T89" fmla="*/ 6 h 26"/>
                    <a:gd name="T90" fmla="*/ 12 w 25"/>
                    <a:gd name="T91" fmla="*/ 6 h 26"/>
                    <a:gd name="T92" fmla="*/ 0 w 25"/>
                    <a:gd name="T93" fmla="*/ 0 h 26"/>
                    <a:gd name="T94" fmla="*/ 0 w 25"/>
                    <a:gd name="T95" fmla="*/ 1 h 26"/>
                    <a:gd name="T96" fmla="*/ 0 w 25"/>
                    <a:gd name="T97" fmla="*/ 1 h 26"/>
                    <a:gd name="T98" fmla="*/ 0 w 25"/>
                    <a:gd name="T99" fmla="*/ 2 h 26"/>
                    <a:gd name="T100" fmla="*/ 0 w 25"/>
                    <a:gd name="T101" fmla="*/ 2 h 26"/>
                    <a:gd name="T102" fmla="*/ 0 w 25"/>
                    <a:gd name="T103" fmla="*/ 3 h 26"/>
                    <a:gd name="T104" fmla="*/ 2 w 25"/>
                    <a:gd name="T105" fmla="*/ 4 h 26"/>
                    <a:gd name="T106" fmla="*/ 2 w 25"/>
                    <a:gd name="T107" fmla="*/ 4 h 26"/>
                    <a:gd name="T108" fmla="*/ 2 w 25"/>
                    <a:gd name="T109" fmla="*/ 4 h 26"/>
                    <a:gd name="T110" fmla="*/ 3 w 25"/>
                    <a:gd name="T111" fmla="*/ 5 h 26"/>
                    <a:gd name="T112" fmla="*/ 3 w 25"/>
                    <a:gd name="T113" fmla="*/ 5 h 26"/>
                    <a:gd name="T114" fmla="*/ 1 w 25"/>
                    <a:gd name="T115" fmla="*/ 3 h 26"/>
                    <a:gd name="T116" fmla="*/ 0 w 25"/>
                    <a:gd name="T117" fmla="*/ 0 h 26"/>
                    <a:gd name="T118" fmla="*/ 0 w 25"/>
                    <a:gd name="T119" fmla="*/ 0 h 26"/>
                    <a:gd name="T120" fmla="*/ 0 w 25"/>
                    <a:gd name="T121" fmla="*/ 0 h 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 h="26">
                      <a:moveTo>
                        <a:pt x="24" y="12"/>
                      </a:moveTo>
                      <a:cubicBezTo>
                        <a:pt x="24" y="12"/>
                        <a:pt x="23" y="12"/>
                        <a:pt x="23" y="12"/>
                      </a:cubicBezTo>
                      <a:cubicBezTo>
                        <a:pt x="23" y="13"/>
                        <a:pt x="23" y="16"/>
                        <a:pt x="22" y="16"/>
                      </a:cubicBezTo>
                      <a:cubicBezTo>
                        <a:pt x="22" y="16"/>
                        <a:pt x="22" y="16"/>
                        <a:pt x="22" y="16"/>
                      </a:cubicBezTo>
                      <a:cubicBezTo>
                        <a:pt x="22" y="16"/>
                        <a:pt x="21" y="16"/>
                        <a:pt x="21" y="16"/>
                      </a:cubicBezTo>
                      <a:cubicBezTo>
                        <a:pt x="21" y="16"/>
                        <a:pt x="21" y="17"/>
                        <a:pt x="21" y="18"/>
                      </a:cubicBezTo>
                      <a:cubicBezTo>
                        <a:pt x="20" y="18"/>
                        <a:pt x="20" y="19"/>
                        <a:pt x="20" y="19"/>
                      </a:cubicBezTo>
                      <a:cubicBezTo>
                        <a:pt x="19" y="19"/>
                        <a:pt x="19" y="19"/>
                        <a:pt x="19" y="19"/>
                      </a:cubicBezTo>
                      <a:cubicBezTo>
                        <a:pt x="19" y="19"/>
                        <a:pt x="19" y="19"/>
                        <a:pt x="19" y="19"/>
                      </a:cubicBezTo>
                      <a:cubicBezTo>
                        <a:pt x="18" y="19"/>
                        <a:pt x="18" y="20"/>
                        <a:pt x="17" y="20"/>
                      </a:cubicBezTo>
                      <a:cubicBezTo>
                        <a:pt x="17" y="21"/>
                        <a:pt x="16" y="21"/>
                        <a:pt x="16" y="21"/>
                      </a:cubicBezTo>
                      <a:cubicBezTo>
                        <a:pt x="16" y="21"/>
                        <a:pt x="15" y="21"/>
                        <a:pt x="15" y="21"/>
                      </a:cubicBezTo>
                      <a:cubicBezTo>
                        <a:pt x="15" y="21"/>
                        <a:pt x="15" y="21"/>
                        <a:pt x="15" y="21"/>
                      </a:cubicBezTo>
                      <a:cubicBezTo>
                        <a:pt x="14" y="21"/>
                        <a:pt x="14" y="21"/>
                        <a:pt x="14" y="21"/>
                      </a:cubicBezTo>
                      <a:cubicBezTo>
                        <a:pt x="13" y="21"/>
                        <a:pt x="13" y="22"/>
                        <a:pt x="13" y="22"/>
                      </a:cubicBezTo>
                      <a:cubicBezTo>
                        <a:pt x="13" y="22"/>
                        <a:pt x="12" y="21"/>
                        <a:pt x="12" y="20"/>
                      </a:cubicBezTo>
                      <a:cubicBezTo>
                        <a:pt x="12" y="20"/>
                        <a:pt x="12" y="20"/>
                        <a:pt x="12" y="20"/>
                      </a:cubicBezTo>
                      <a:cubicBezTo>
                        <a:pt x="11" y="20"/>
                        <a:pt x="11" y="20"/>
                        <a:pt x="11" y="20"/>
                      </a:cubicBezTo>
                      <a:cubicBezTo>
                        <a:pt x="12" y="20"/>
                        <a:pt x="12" y="21"/>
                        <a:pt x="12" y="22"/>
                      </a:cubicBezTo>
                      <a:cubicBezTo>
                        <a:pt x="12" y="22"/>
                        <a:pt x="12" y="23"/>
                        <a:pt x="12" y="24"/>
                      </a:cubicBezTo>
                      <a:cubicBezTo>
                        <a:pt x="12" y="24"/>
                        <a:pt x="12" y="24"/>
                        <a:pt x="13" y="25"/>
                      </a:cubicBezTo>
                      <a:cubicBezTo>
                        <a:pt x="13" y="26"/>
                        <a:pt x="13" y="26"/>
                        <a:pt x="13" y="26"/>
                      </a:cubicBezTo>
                      <a:cubicBezTo>
                        <a:pt x="14" y="26"/>
                        <a:pt x="14" y="26"/>
                        <a:pt x="14" y="25"/>
                      </a:cubicBezTo>
                      <a:cubicBezTo>
                        <a:pt x="15" y="25"/>
                        <a:pt x="15" y="25"/>
                        <a:pt x="15" y="25"/>
                      </a:cubicBezTo>
                      <a:cubicBezTo>
                        <a:pt x="15" y="25"/>
                        <a:pt x="15" y="25"/>
                        <a:pt x="16" y="25"/>
                      </a:cubicBezTo>
                      <a:cubicBezTo>
                        <a:pt x="16" y="25"/>
                        <a:pt x="16" y="26"/>
                        <a:pt x="16" y="26"/>
                      </a:cubicBezTo>
                      <a:cubicBezTo>
                        <a:pt x="17" y="26"/>
                        <a:pt x="17" y="25"/>
                        <a:pt x="18" y="24"/>
                      </a:cubicBezTo>
                      <a:cubicBezTo>
                        <a:pt x="18" y="24"/>
                        <a:pt x="19" y="23"/>
                        <a:pt x="19" y="23"/>
                      </a:cubicBezTo>
                      <a:cubicBezTo>
                        <a:pt x="19" y="23"/>
                        <a:pt x="19" y="23"/>
                        <a:pt x="20" y="23"/>
                      </a:cubicBezTo>
                      <a:cubicBezTo>
                        <a:pt x="20" y="24"/>
                        <a:pt x="20" y="24"/>
                        <a:pt x="20" y="24"/>
                      </a:cubicBezTo>
                      <a:cubicBezTo>
                        <a:pt x="21" y="24"/>
                        <a:pt x="21" y="23"/>
                        <a:pt x="21" y="22"/>
                      </a:cubicBezTo>
                      <a:cubicBezTo>
                        <a:pt x="21" y="21"/>
                        <a:pt x="21" y="20"/>
                        <a:pt x="22" y="20"/>
                      </a:cubicBezTo>
                      <a:cubicBezTo>
                        <a:pt x="22" y="20"/>
                        <a:pt x="22" y="20"/>
                        <a:pt x="22" y="21"/>
                      </a:cubicBezTo>
                      <a:cubicBezTo>
                        <a:pt x="22" y="21"/>
                        <a:pt x="22" y="21"/>
                        <a:pt x="22" y="21"/>
                      </a:cubicBezTo>
                      <a:cubicBezTo>
                        <a:pt x="23" y="21"/>
                        <a:pt x="23" y="19"/>
                        <a:pt x="23" y="18"/>
                      </a:cubicBezTo>
                      <a:cubicBezTo>
                        <a:pt x="23" y="17"/>
                        <a:pt x="24" y="16"/>
                        <a:pt x="24" y="16"/>
                      </a:cubicBezTo>
                      <a:cubicBezTo>
                        <a:pt x="24" y="16"/>
                        <a:pt x="24" y="16"/>
                        <a:pt x="24" y="16"/>
                      </a:cubicBezTo>
                      <a:cubicBezTo>
                        <a:pt x="24" y="16"/>
                        <a:pt x="24" y="16"/>
                        <a:pt x="24" y="16"/>
                      </a:cubicBezTo>
                      <a:cubicBezTo>
                        <a:pt x="25" y="16"/>
                        <a:pt x="25" y="15"/>
                        <a:pt x="25" y="14"/>
                      </a:cubicBezTo>
                      <a:cubicBezTo>
                        <a:pt x="25" y="14"/>
                        <a:pt x="25" y="14"/>
                        <a:pt x="25" y="13"/>
                      </a:cubicBezTo>
                      <a:cubicBezTo>
                        <a:pt x="25" y="13"/>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moveTo>
                        <a:pt x="0" y="0"/>
                      </a:moveTo>
                      <a:cubicBezTo>
                        <a:pt x="0" y="1"/>
                        <a:pt x="0" y="1"/>
                        <a:pt x="0" y="1"/>
                      </a:cubicBezTo>
                      <a:cubicBezTo>
                        <a:pt x="0" y="1"/>
                        <a:pt x="0" y="1"/>
                        <a:pt x="0" y="1"/>
                      </a:cubicBezTo>
                      <a:cubicBezTo>
                        <a:pt x="0" y="1"/>
                        <a:pt x="0" y="2"/>
                        <a:pt x="0" y="2"/>
                      </a:cubicBezTo>
                      <a:cubicBezTo>
                        <a:pt x="0" y="2"/>
                        <a:pt x="0" y="2"/>
                        <a:pt x="0" y="2"/>
                      </a:cubicBezTo>
                      <a:cubicBezTo>
                        <a:pt x="0" y="2"/>
                        <a:pt x="0" y="3"/>
                        <a:pt x="0" y="3"/>
                      </a:cubicBezTo>
                      <a:cubicBezTo>
                        <a:pt x="0" y="5"/>
                        <a:pt x="2" y="6"/>
                        <a:pt x="2" y="8"/>
                      </a:cubicBezTo>
                      <a:cubicBezTo>
                        <a:pt x="2" y="8"/>
                        <a:pt x="2" y="8"/>
                        <a:pt x="2" y="8"/>
                      </a:cubicBezTo>
                      <a:cubicBezTo>
                        <a:pt x="2" y="8"/>
                        <a:pt x="2" y="8"/>
                        <a:pt x="2" y="8"/>
                      </a:cubicBezTo>
                      <a:cubicBezTo>
                        <a:pt x="2" y="9"/>
                        <a:pt x="2" y="9"/>
                        <a:pt x="3" y="9"/>
                      </a:cubicBezTo>
                      <a:cubicBezTo>
                        <a:pt x="3" y="9"/>
                        <a:pt x="3" y="9"/>
                        <a:pt x="3" y="9"/>
                      </a:cubicBezTo>
                      <a:cubicBezTo>
                        <a:pt x="3" y="7"/>
                        <a:pt x="1" y="6"/>
                        <a:pt x="1" y="4"/>
                      </a:cubicBezTo>
                      <a:cubicBezTo>
                        <a:pt x="1" y="3"/>
                        <a:pt x="1" y="2"/>
                        <a:pt x="0" y="0"/>
                      </a:cubicBezTo>
                      <a:cubicBezTo>
                        <a:pt x="0" y="0"/>
                        <a:pt x="0" y="0"/>
                        <a:pt x="0" y="0"/>
                      </a:cubicBezTo>
                      <a:cubicBezTo>
                        <a:pt x="0" y="0"/>
                        <a:pt x="0" y="0"/>
                        <a:pt x="0" y="0"/>
                      </a:cubicBezTo>
                    </a:path>
                  </a:pathLst>
                </a:custGeom>
                <a:solidFill>
                  <a:srgbClr val="A57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79" name="Freeform 10060">
                  <a:extLst>
                    <a:ext uri="{FF2B5EF4-FFF2-40B4-BE49-F238E27FC236}">
                      <a16:creationId xmlns:a16="http://schemas.microsoft.com/office/drawing/2014/main" id="{A75D661A-9056-F7D3-E15F-D80AAA27B757}"/>
                    </a:ext>
                  </a:extLst>
                </p:cNvPr>
                <p:cNvSpPr>
                  <a:spLocks/>
                </p:cNvSpPr>
                <p:nvPr/>
              </p:nvSpPr>
              <p:spPr bwMode="auto">
                <a:xfrm>
                  <a:off x="3954" y="2379"/>
                  <a:ext cx="9" cy="13"/>
                </a:xfrm>
                <a:custGeom>
                  <a:avLst/>
                  <a:gdLst>
                    <a:gd name="T0" fmla="*/ 1 w 11"/>
                    <a:gd name="T1" fmla="*/ 0 h 16"/>
                    <a:gd name="T2" fmla="*/ 0 w 11"/>
                    <a:gd name="T3" fmla="*/ 0 h 16"/>
                    <a:gd name="T4" fmla="*/ 0 w 11"/>
                    <a:gd name="T5" fmla="*/ 1 h 16"/>
                    <a:gd name="T6" fmla="*/ 2 w 11"/>
                    <a:gd name="T7" fmla="*/ 2 h 16"/>
                    <a:gd name="T8" fmla="*/ 2 w 11"/>
                    <a:gd name="T9" fmla="*/ 5 h 16"/>
                    <a:gd name="T10" fmla="*/ 3 w 11"/>
                    <a:gd name="T11" fmla="*/ 6 h 16"/>
                    <a:gd name="T12" fmla="*/ 3 w 11"/>
                    <a:gd name="T13" fmla="*/ 6 h 16"/>
                    <a:gd name="T14" fmla="*/ 3 w 11"/>
                    <a:gd name="T15" fmla="*/ 6 h 16"/>
                    <a:gd name="T16" fmla="*/ 4 w 11"/>
                    <a:gd name="T17" fmla="*/ 7 h 16"/>
                    <a:gd name="T18" fmla="*/ 4 w 11"/>
                    <a:gd name="T19" fmla="*/ 7 h 16"/>
                    <a:gd name="T20" fmla="*/ 5 w 11"/>
                    <a:gd name="T21" fmla="*/ 7 h 16"/>
                    <a:gd name="T22" fmla="*/ 5 w 11"/>
                    <a:gd name="T23" fmla="*/ 7 h 16"/>
                    <a:gd name="T24" fmla="*/ 5 w 11"/>
                    <a:gd name="T25" fmla="*/ 7 h 16"/>
                    <a:gd name="T26" fmla="*/ 5 w 11"/>
                    <a:gd name="T27" fmla="*/ 7 h 16"/>
                    <a:gd name="T28" fmla="*/ 5 w 11"/>
                    <a:gd name="T29" fmla="*/ 6 h 16"/>
                    <a:gd name="T30" fmla="*/ 5 w 11"/>
                    <a:gd name="T31" fmla="*/ 6 h 16"/>
                    <a:gd name="T32" fmla="*/ 5 w 11"/>
                    <a:gd name="T33" fmla="*/ 6 h 16"/>
                    <a:gd name="T34" fmla="*/ 4 w 11"/>
                    <a:gd name="T35" fmla="*/ 6 h 16"/>
                    <a:gd name="T36" fmla="*/ 4 w 11"/>
                    <a:gd name="T37" fmla="*/ 5 h 16"/>
                    <a:gd name="T38" fmla="*/ 2 w 11"/>
                    <a:gd name="T39" fmla="*/ 4 h 16"/>
                    <a:gd name="T40" fmla="*/ 2 w 11"/>
                    <a:gd name="T41" fmla="*/ 4 h 16"/>
                    <a:gd name="T42" fmla="*/ 2 w 11"/>
                    <a:gd name="T43" fmla="*/ 4 h 16"/>
                    <a:gd name="T44" fmla="*/ 2 w 11"/>
                    <a:gd name="T45" fmla="*/ 3 h 16"/>
                    <a:gd name="T46" fmla="*/ 2 w 11"/>
                    <a:gd name="T47" fmla="*/ 2 h 16"/>
                    <a:gd name="T48" fmla="*/ 2 w 11"/>
                    <a:gd name="T49" fmla="*/ 2 h 16"/>
                    <a:gd name="T50" fmla="*/ 2 w 11"/>
                    <a:gd name="T51" fmla="*/ 2 h 16"/>
                    <a:gd name="T52" fmla="*/ 2 w 11"/>
                    <a:gd name="T53" fmla="*/ 2 h 16"/>
                    <a:gd name="T54" fmla="*/ 2 w 11"/>
                    <a:gd name="T55" fmla="*/ 1 h 16"/>
                    <a:gd name="T56" fmla="*/ 1 w 11"/>
                    <a:gd name="T57" fmla="*/ 0 h 16"/>
                    <a:gd name="T58" fmla="*/ 1 w 11"/>
                    <a:gd name="T59" fmla="*/ 0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1" h="16">
                      <a:moveTo>
                        <a:pt x="1" y="0"/>
                      </a:moveTo>
                      <a:cubicBezTo>
                        <a:pt x="0" y="0"/>
                        <a:pt x="0" y="0"/>
                        <a:pt x="0" y="0"/>
                      </a:cubicBezTo>
                      <a:cubicBezTo>
                        <a:pt x="0" y="0"/>
                        <a:pt x="0" y="1"/>
                        <a:pt x="0" y="1"/>
                      </a:cubicBezTo>
                      <a:cubicBezTo>
                        <a:pt x="0" y="3"/>
                        <a:pt x="2" y="4"/>
                        <a:pt x="2" y="5"/>
                      </a:cubicBezTo>
                      <a:cubicBezTo>
                        <a:pt x="2" y="8"/>
                        <a:pt x="4" y="8"/>
                        <a:pt x="4" y="10"/>
                      </a:cubicBezTo>
                      <a:cubicBezTo>
                        <a:pt x="5" y="12"/>
                        <a:pt x="6" y="12"/>
                        <a:pt x="7" y="13"/>
                      </a:cubicBezTo>
                      <a:cubicBezTo>
                        <a:pt x="7" y="12"/>
                        <a:pt x="7" y="12"/>
                        <a:pt x="7" y="12"/>
                      </a:cubicBezTo>
                      <a:cubicBezTo>
                        <a:pt x="7" y="13"/>
                        <a:pt x="7" y="13"/>
                        <a:pt x="7" y="13"/>
                      </a:cubicBezTo>
                      <a:cubicBezTo>
                        <a:pt x="7" y="14"/>
                        <a:pt x="7" y="14"/>
                        <a:pt x="8" y="15"/>
                      </a:cubicBezTo>
                      <a:cubicBezTo>
                        <a:pt x="8" y="15"/>
                        <a:pt x="9" y="15"/>
                        <a:pt x="9" y="15"/>
                      </a:cubicBezTo>
                      <a:cubicBezTo>
                        <a:pt x="9" y="16"/>
                        <a:pt x="10" y="16"/>
                        <a:pt x="10" y="16"/>
                      </a:cubicBezTo>
                      <a:cubicBezTo>
                        <a:pt x="10" y="16"/>
                        <a:pt x="10" y="16"/>
                        <a:pt x="10" y="16"/>
                      </a:cubicBezTo>
                      <a:cubicBezTo>
                        <a:pt x="11" y="16"/>
                        <a:pt x="11" y="16"/>
                        <a:pt x="11" y="16"/>
                      </a:cubicBezTo>
                      <a:cubicBezTo>
                        <a:pt x="11" y="16"/>
                        <a:pt x="11" y="16"/>
                        <a:pt x="11" y="16"/>
                      </a:cubicBezTo>
                      <a:cubicBezTo>
                        <a:pt x="11" y="15"/>
                        <a:pt x="11" y="14"/>
                        <a:pt x="11" y="14"/>
                      </a:cubicBezTo>
                      <a:cubicBezTo>
                        <a:pt x="11" y="13"/>
                        <a:pt x="11" y="12"/>
                        <a:pt x="10" y="12"/>
                      </a:cubicBezTo>
                      <a:cubicBezTo>
                        <a:pt x="10" y="12"/>
                        <a:pt x="10" y="12"/>
                        <a:pt x="10" y="12"/>
                      </a:cubicBezTo>
                      <a:cubicBezTo>
                        <a:pt x="10" y="12"/>
                        <a:pt x="10" y="12"/>
                        <a:pt x="9" y="12"/>
                      </a:cubicBezTo>
                      <a:cubicBezTo>
                        <a:pt x="9" y="12"/>
                        <a:pt x="9" y="12"/>
                        <a:pt x="9" y="11"/>
                      </a:cubicBezTo>
                      <a:cubicBezTo>
                        <a:pt x="8" y="10"/>
                        <a:pt x="7" y="11"/>
                        <a:pt x="6" y="9"/>
                      </a:cubicBezTo>
                      <a:cubicBezTo>
                        <a:pt x="6" y="8"/>
                        <a:pt x="6" y="8"/>
                        <a:pt x="5" y="8"/>
                      </a:cubicBezTo>
                      <a:cubicBezTo>
                        <a:pt x="6" y="8"/>
                        <a:pt x="6" y="9"/>
                        <a:pt x="6" y="9"/>
                      </a:cubicBezTo>
                      <a:cubicBezTo>
                        <a:pt x="5" y="9"/>
                        <a:pt x="5" y="8"/>
                        <a:pt x="5" y="7"/>
                      </a:cubicBezTo>
                      <a:cubicBezTo>
                        <a:pt x="5" y="7"/>
                        <a:pt x="4" y="7"/>
                        <a:pt x="4" y="6"/>
                      </a:cubicBezTo>
                      <a:cubicBezTo>
                        <a:pt x="4" y="6"/>
                        <a:pt x="4" y="6"/>
                        <a:pt x="4" y="6"/>
                      </a:cubicBezTo>
                      <a:cubicBezTo>
                        <a:pt x="4" y="6"/>
                        <a:pt x="4" y="6"/>
                        <a:pt x="4" y="6"/>
                      </a:cubicBezTo>
                      <a:cubicBezTo>
                        <a:pt x="4" y="6"/>
                        <a:pt x="4" y="6"/>
                        <a:pt x="4" y="5"/>
                      </a:cubicBezTo>
                      <a:cubicBezTo>
                        <a:pt x="3" y="4"/>
                        <a:pt x="2" y="4"/>
                        <a:pt x="2" y="1"/>
                      </a:cubicBezTo>
                      <a:cubicBezTo>
                        <a:pt x="1" y="1"/>
                        <a:pt x="1" y="1"/>
                        <a:pt x="1" y="0"/>
                      </a:cubicBezTo>
                      <a:cubicBezTo>
                        <a:pt x="1" y="0"/>
                        <a:pt x="1" y="0"/>
                        <a:pt x="1" y="0"/>
                      </a:cubicBezTo>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0" name="Freeform 10061">
                  <a:extLst>
                    <a:ext uri="{FF2B5EF4-FFF2-40B4-BE49-F238E27FC236}">
                      <a16:creationId xmlns:a16="http://schemas.microsoft.com/office/drawing/2014/main" id="{7D5706B1-5B3F-71D0-A2FF-4CD3EC25693B}"/>
                    </a:ext>
                  </a:extLst>
                </p:cNvPr>
                <p:cNvSpPr>
                  <a:spLocks/>
                </p:cNvSpPr>
                <p:nvPr/>
              </p:nvSpPr>
              <p:spPr bwMode="auto">
                <a:xfrm>
                  <a:off x="3960" y="2389"/>
                  <a:ext cx="1" cy="2"/>
                </a:xfrm>
                <a:custGeom>
                  <a:avLst/>
                  <a:gdLst>
                    <a:gd name="T0" fmla="*/ 0 w 1"/>
                    <a:gd name="T1" fmla="*/ 0 h 3"/>
                    <a:gd name="T2" fmla="*/ 0 w 1"/>
                    <a:gd name="T3" fmla="*/ 1 h 3"/>
                    <a:gd name="T4" fmla="*/ 0 w 1"/>
                    <a:gd name="T5" fmla="*/ 1 h 3"/>
                    <a:gd name="T6" fmla="*/ 1 w 1"/>
                    <a:gd name="T7" fmla="*/ 1 h 3"/>
                    <a:gd name="T8" fmla="*/ 0 w 1"/>
                    <a:gd name="T9" fmla="*/ 1 h 3"/>
                    <a:gd name="T10" fmla="*/ 0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0"/>
                      </a:moveTo>
                      <a:cubicBezTo>
                        <a:pt x="0" y="0"/>
                        <a:pt x="0" y="0"/>
                        <a:pt x="0" y="1"/>
                      </a:cubicBezTo>
                      <a:cubicBezTo>
                        <a:pt x="0" y="1"/>
                        <a:pt x="0" y="1"/>
                        <a:pt x="0" y="1"/>
                      </a:cubicBezTo>
                      <a:cubicBezTo>
                        <a:pt x="0" y="2"/>
                        <a:pt x="0" y="3"/>
                        <a:pt x="1" y="3"/>
                      </a:cubicBezTo>
                      <a:cubicBezTo>
                        <a:pt x="0" y="2"/>
                        <a:pt x="0" y="2"/>
                        <a:pt x="0" y="1"/>
                      </a:cubicBezTo>
                      <a:cubicBezTo>
                        <a:pt x="0" y="0"/>
                        <a:pt x="0" y="0"/>
                        <a:pt x="0" y="0"/>
                      </a:cubicBezTo>
                    </a:path>
                  </a:pathLst>
                </a:custGeom>
                <a:solidFill>
                  <a:srgbClr val="BCB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1" name="Freeform 10062">
                  <a:extLst>
                    <a:ext uri="{FF2B5EF4-FFF2-40B4-BE49-F238E27FC236}">
                      <a16:creationId xmlns:a16="http://schemas.microsoft.com/office/drawing/2014/main" id="{2B99AD0D-E03F-0DD1-2F75-DA45E541778E}"/>
                    </a:ext>
                  </a:extLst>
                </p:cNvPr>
                <p:cNvSpPr>
                  <a:spLocks noEditPoints="1"/>
                </p:cNvSpPr>
                <p:nvPr/>
              </p:nvSpPr>
              <p:spPr bwMode="auto">
                <a:xfrm>
                  <a:off x="3957" y="2384"/>
                  <a:ext cx="2" cy="2"/>
                </a:xfrm>
                <a:custGeom>
                  <a:avLst/>
                  <a:gdLst>
                    <a:gd name="T0" fmla="*/ 1 w 2"/>
                    <a:gd name="T1" fmla="*/ 1 h 3"/>
                    <a:gd name="T2" fmla="*/ 2 w 2"/>
                    <a:gd name="T3" fmla="*/ 1 h 3"/>
                    <a:gd name="T4" fmla="*/ 1 w 2"/>
                    <a:gd name="T5" fmla="*/ 1 h 3"/>
                    <a:gd name="T6" fmla="*/ 1 w 2"/>
                    <a:gd name="T7" fmla="*/ 1 h 3"/>
                    <a:gd name="T8" fmla="*/ 0 w 2"/>
                    <a:gd name="T9" fmla="*/ 0 h 3"/>
                    <a:gd name="T10" fmla="*/ 0 w 2"/>
                    <a:gd name="T11" fmla="*/ 0 h 3"/>
                    <a:gd name="T12" fmla="*/ 0 w 2"/>
                    <a:gd name="T13" fmla="*/ 0 h 3"/>
                    <a:gd name="T14" fmla="*/ 0 w 2"/>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3">
                      <a:moveTo>
                        <a:pt x="1" y="1"/>
                      </a:moveTo>
                      <a:cubicBezTo>
                        <a:pt x="1" y="2"/>
                        <a:pt x="1" y="3"/>
                        <a:pt x="2" y="3"/>
                      </a:cubicBezTo>
                      <a:cubicBezTo>
                        <a:pt x="2" y="3"/>
                        <a:pt x="2" y="2"/>
                        <a:pt x="1" y="2"/>
                      </a:cubicBezTo>
                      <a:cubicBezTo>
                        <a:pt x="1" y="2"/>
                        <a:pt x="1" y="1"/>
                        <a:pt x="1" y="1"/>
                      </a:cubicBezTo>
                      <a:moveTo>
                        <a:pt x="0" y="0"/>
                      </a:moveTo>
                      <a:cubicBezTo>
                        <a:pt x="0" y="0"/>
                        <a:pt x="0" y="0"/>
                        <a:pt x="0" y="0"/>
                      </a:cubicBezTo>
                      <a:cubicBezTo>
                        <a:pt x="0" y="0"/>
                        <a:pt x="0" y="0"/>
                        <a:pt x="0" y="0"/>
                      </a:cubicBezTo>
                      <a:cubicBezTo>
                        <a:pt x="0" y="0"/>
                        <a:pt x="0" y="0"/>
                        <a:pt x="0" y="0"/>
                      </a:cubicBezTo>
                    </a:path>
                  </a:pathLst>
                </a:custGeom>
                <a:solidFill>
                  <a:srgbClr val="BCB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2" name="Freeform 10063">
                  <a:extLst>
                    <a:ext uri="{FF2B5EF4-FFF2-40B4-BE49-F238E27FC236}">
                      <a16:creationId xmlns:a16="http://schemas.microsoft.com/office/drawing/2014/main" id="{E0E8913F-FA99-1DC8-62A1-1B9AA3434325}"/>
                    </a:ext>
                  </a:extLst>
                </p:cNvPr>
                <p:cNvSpPr>
                  <a:spLocks/>
                </p:cNvSpPr>
                <p:nvPr/>
              </p:nvSpPr>
              <p:spPr bwMode="auto">
                <a:xfrm>
                  <a:off x="3959" y="2364"/>
                  <a:ext cx="1" cy="3"/>
                </a:xfrm>
                <a:custGeom>
                  <a:avLst/>
                  <a:gdLst>
                    <a:gd name="T0" fmla="*/ 0 w 1"/>
                    <a:gd name="T1" fmla="*/ 0 h 3"/>
                    <a:gd name="T2" fmla="*/ 0 w 1"/>
                    <a:gd name="T3" fmla="*/ 0 h 3"/>
                    <a:gd name="T4" fmla="*/ 0 w 1"/>
                    <a:gd name="T5" fmla="*/ 3 h 3"/>
                    <a:gd name="T6" fmla="*/ 0 w 1"/>
                    <a:gd name="T7" fmla="*/ 3 h 3"/>
                    <a:gd name="T8" fmla="*/ 1 w 1"/>
                    <a:gd name="T9" fmla="*/ 2 h 3"/>
                    <a:gd name="T10" fmla="*/ 0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0"/>
                      </a:moveTo>
                      <a:cubicBezTo>
                        <a:pt x="0" y="0"/>
                        <a:pt x="0" y="0"/>
                        <a:pt x="0" y="0"/>
                      </a:cubicBezTo>
                      <a:cubicBezTo>
                        <a:pt x="1" y="0"/>
                        <a:pt x="0" y="2"/>
                        <a:pt x="0" y="3"/>
                      </a:cubicBezTo>
                      <a:cubicBezTo>
                        <a:pt x="0" y="3"/>
                        <a:pt x="0" y="3"/>
                        <a:pt x="0" y="3"/>
                      </a:cubicBezTo>
                      <a:cubicBezTo>
                        <a:pt x="1" y="3"/>
                        <a:pt x="1" y="3"/>
                        <a:pt x="1" y="2"/>
                      </a:cubicBezTo>
                      <a:cubicBezTo>
                        <a:pt x="1" y="1"/>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3" name="Freeform 10064">
                  <a:extLst>
                    <a:ext uri="{FF2B5EF4-FFF2-40B4-BE49-F238E27FC236}">
                      <a16:creationId xmlns:a16="http://schemas.microsoft.com/office/drawing/2014/main" id="{6BCB2DDD-5A23-FAEA-EE5D-83E665D901FD}"/>
                    </a:ext>
                  </a:extLst>
                </p:cNvPr>
                <p:cNvSpPr>
                  <a:spLocks/>
                </p:cNvSpPr>
                <p:nvPr/>
              </p:nvSpPr>
              <p:spPr bwMode="auto">
                <a:xfrm>
                  <a:off x="3960" y="2359"/>
                  <a:ext cx="2" cy="4"/>
                </a:xfrm>
                <a:custGeom>
                  <a:avLst/>
                  <a:gdLst>
                    <a:gd name="T0" fmla="*/ 1 w 2"/>
                    <a:gd name="T1" fmla="*/ 0 h 4"/>
                    <a:gd name="T2" fmla="*/ 2 w 2"/>
                    <a:gd name="T3" fmla="*/ 4 h 4"/>
                    <a:gd name="T4" fmla="*/ 2 w 2"/>
                    <a:gd name="T5" fmla="*/ 4 h 4"/>
                    <a:gd name="T6" fmla="*/ 1 w 2"/>
                    <a:gd name="T7" fmla="*/ 0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0" y="1"/>
                        <a:pt x="1" y="4"/>
                        <a:pt x="2" y="4"/>
                      </a:cubicBezTo>
                      <a:cubicBezTo>
                        <a:pt x="2" y="4"/>
                        <a:pt x="2" y="4"/>
                        <a:pt x="2" y="4"/>
                      </a:cubicBezTo>
                      <a:cubicBezTo>
                        <a:pt x="2" y="3"/>
                        <a:pt x="1" y="1"/>
                        <a:pt x="1"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4" name="Freeform 10065">
                  <a:extLst>
                    <a:ext uri="{FF2B5EF4-FFF2-40B4-BE49-F238E27FC236}">
                      <a16:creationId xmlns:a16="http://schemas.microsoft.com/office/drawing/2014/main" id="{DE1CA4E8-058A-F523-198B-BA7013D4D9DE}"/>
                    </a:ext>
                  </a:extLst>
                </p:cNvPr>
                <p:cNvSpPr>
                  <a:spLocks/>
                </p:cNvSpPr>
                <p:nvPr/>
              </p:nvSpPr>
              <p:spPr bwMode="auto">
                <a:xfrm>
                  <a:off x="3962" y="2367"/>
                  <a:ext cx="2" cy="4"/>
                </a:xfrm>
                <a:custGeom>
                  <a:avLst/>
                  <a:gdLst>
                    <a:gd name="T0" fmla="*/ 1 w 3"/>
                    <a:gd name="T1" fmla="*/ 0 h 4"/>
                    <a:gd name="T2" fmla="*/ 1 w 3"/>
                    <a:gd name="T3" fmla="*/ 0 h 4"/>
                    <a:gd name="T4" fmla="*/ 1 w 3"/>
                    <a:gd name="T5" fmla="*/ 0 h 4"/>
                    <a:gd name="T6" fmla="*/ 1 w 3"/>
                    <a:gd name="T7" fmla="*/ 0 h 4"/>
                    <a:gd name="T8" fmla="*/ 1 w 3"/>
                    <a:gd name="T9" fmla="*/ 4 h 4"/>
                    <a:gd name="T10" fmla="*/ 1 w 3"/>
                    <a:gd name="T11" fmla="*/ 0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1" y="0"/>
                      </a:moveTo>
                      <a:cubicBezTo>
                        <a:pt x="1" y="0"/>
                        <a:pt x="0" y="0"/>
                        <a:pt x="1" y="0"/>
                      </a:cubicBezTo>
                      <a:cubicBezTo>
                        <a:pt x="1" y="0"/>
                        <a:pt x="1" y="0"/>
                        <a:pt x="1" y="0"/>
                      </a:cubicBezTo>
                      <a:cubicBezTo>
                        <a:pt x="1" y="0"/>
                        <a:pt x="1" y="0"/>
                        <a:pt x="1" y="0"/>
                      </a:cubicBezTo>
                      <a:cubicBezTo>
                        <a:pt x="2" y="0"/>
                        <a:pt x="2" y="3"/>
                        <a:pt x="3" y="4"/>
                      </a:cubicBezTo>
                      <a:cubicBezTo>
                        <a:pt x="3" y="3"/>
                        <a:pt x="2" y="0"/>
                        <a:pt x="2" y="0"/>
                      </a:cubicBezTo>
                      <a:cubicBezTo>
                        <a:pt x="2"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5" name="Freeform 10066">
                  <a:extLst>
                    <a:ext uri="{FF2B5EF4-FFF2-40B4-BE49-F238E27FC236}">
                      <a16:creationId xmlns:a16="http://schemas.microsoft.com/office/drawing/2014/main" id="{FBE09BC5-F246-9DCD-2F19-DE6FD7FD2B32}"/>
                    </a:ext>
                  </a:extLst>
                </p:cNvPr>
                <p:cNvSpPr>
                  <a:spLocks noEditPoints="1"/>
                </p:cNvSpPr>
                <p:nvPr/>
              </p:nvSpPr>
              <p:spPr bwMode="auto">
                <a:xfrm>
                  <a:off x="3965" y="2360"/>
                  <a:ext cx="1" cy="5"/>
                </a:xfrm>
                <a:custGeom>
                  <a:avLst/>
                  <a:gdLst>
                    <a:gd name="T0" fmla="*/ 0 w 2"/>
                    <a:gd name="T1" fmla="*/ 0 h 6"/>
                    <a:gd name="T2" fmla="*/ 0 w 2"/>
                    <a:gd name="T3" fmla="*/ 3 h 6"/>
                    <a:gd name="T4" fmla="*/ 1 w 2"/>
                    <a:gd name="T5" fmla="*/ 3 h 6"/>
                    <a:gd name="T6" fmla="*/ 1 w 2"/>
                    <a:gd name="T7" fmla="*/ 3 h 6"/>
                    <a:gd name="T8" fmla="*/ 1 w 2"/>
                    <a:gd name="T9" fmla="*/ 3 h 6"/>
                    <a:gd name="T10" fmla="*/ 0 w 2"/>
                    <a:gd name="T11" fmla="*/ 0 h 6"/>
                    <a:gd name="T12" fmla="*/ 1 w 2"/>
                    <a:gd name="T13" fmla="*/ 0 h 6"/>
                    <a:gd name="T14" fmla="*/ 0 w 2"/>
                    <a:gd name="T15" fmla="*/ 0 h 6"/>
                    <a:gd name="T16" fmla="*/ 0 w 2"/>
                    <a:gd name="T17" fmla="*/ 0 h 6"/>
                    <a:gd name="T18" fmla="*/ 0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0" y="0"/>
                      </a:moveTo>
                      <a:cubicBezTo>
                        <a:pt x="0" y="1"/>
                        <a:pt x="0" y="2"/>
                        <a:pt x="0" y="3"/>
                      </a:cubicBezTo>
                      <a:cubicBezTo>
                        <a:pt x="0" y="3"/>
                        <a:pt x="1" y="6"/>
                        <a:pt x="2" y="6"/>
                      </a:cubicBezTo>
                      <a:cubicBezTo>
                        <a:pt x="2" y="6"/>
                        <a:pt x="2" y="6"/>
                        <a:pt x="2" y="6"/>
                      </a:cubicBezTo>
                      <a:cubicBezTo>
                        <a:pt x="2" y="5"/>
                        <a:pt x="1" y="5"/>
                        <a:pt x="1" y="4"/>
                      </a:cubicBezTo>
                      <a:cubicBezTo>
                        <a:pt x="1" y="3"/>
                        <a:pt x="0" y="1"/>
                        <a:pt x="0" y="0"/>
                      </a:cubicBezTo>
                      <a:moveTo>
                        <a:pt x="1" y="0"/>
                      </a:moveTo>
                      <a:cubicBezTo>
                        <a:pt x="0" y="0"/>
                        <a:pt x="0" y="0"/>
                        <a:pt x="0" y="0"/>
                      </a:cubicBezTo>
                      <a:cubicBezTo>
                        <a:pt x="0" y="0"/>
                        <a:pt x="0" y="0"/>
                        <a:pt x="0" y="0"/>
                      </a:cubicBezTo>
                      <a:cubicBezTo>
                        <a:pt x="0" y="0"/>
                        <a:pt x="0" y="0"/>
                        <a:pt x="0"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6" name="Freeform 10067">
                  <a:extLst>
                    <a:ext uri="{FF2B5EF4-FFF2-40B4-BE49-F238E27FC236}">
                      <a16:creationId xmlns:a16="http://schemas.microsoft.com/office/drawing/2014/main" id="{BFE3D3DD-AFF7-E029-2FF0-D3C900174E72}"/>
                    </a:ext>
                  </a:extLst>
                </p:cNvPr>
                <p:cNvSpPr>
                  <a:spLocks noEditPoints="1"/>
                </p:cNvSpPr>
                <p:nvPr/>
              </p:nvSpPr>
              <p:spPr bwMode="auto">
                <a:xfrm>
                  <a:off x="3962" y="2357"/>
                  <a:ext cx="2" cy="2"/>
                </a:xfrm>
                <a:custGeom>
                  <a:avLst/>
                  <a:gdLst>
                    <a:gd name="T0" fmla="*/ 0 w 3"/>
                    <a:gd name="T1" fmla="*/ 1 h 3"/>
                    <a:gd name="T2" fmla="*/ 0 w 3"/>
                    <a:gd name="T3" fmla="*/ 1 h 3"/>
                    <a:gd name="T4" fmla="*/ 0 w 3"/>
                    <a:gd name="T5" fmla="*/ 1 h 3"/>
                    <a:gd name="T6" fmla="*/ 0 w 3"/>
                    <a:gd name="T7" fmla="*/ 1 h 3"/>
                    <a:gd name="T8" fmla="*/ 1 w 3"/>
                    <a:gd name="T9" fmla="*/ 0 h 3"/>
                    <a:gd name="T10" fmla="*/ 0 w 3"/>
                    <a:gd name="T11" fmla="*/ 1 h 3"/>
                    <a:gd name="T12" fmla="*/ 1 w 3"/>
                    <a:gd name="T13" fmla="*/ 1 h 3"/>
                    <a:gd name="T14" fmla="*/ 1 w 3"/>
                    <a:gd name="T15" fmla="*/ 1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0" y="1"/>
                      </a:moveTo>
                      <a:cubicBezTo>
                        <a:pt x="0" y="1"/>
                        <a:pt x="0" y="1"/>
                        <a:pt x="0" y="1"/>
                      </a:cubicBezTo>
                      <a:cubicBezTo>
                        <a:pt x="0" y="1"/>
                        <a:pt x="0" y="1"/>
                        <a:pt x="0" y="1"/>
                      </a:cubicBezTo>
                      <a:cubicBezTo>
                        <a:pt x="0" y="1"/>
                        <a:pt x="0" y="1"/>
                        <a:pt x="0" y="1"/>
                      </a:cubicBezTo>
                      <a:moveTo>
                        <a:pt x="1" y="0"/>
                      </a:moveTo>
                      <a:cubicBezTo>
                        <a:pt x="1" y="0"/>
                        <a:pt x="0" y="0"/>
                        <a:pt x="0" y="1"/>
                      </a:cubicBezTo>
                      <a:cubicBezTo>
                        <a:pt x="1" y="1"/>
                        <a:pt x="1" y="1"/>
                        <a:pt x="1" y="1"/>
                      </a:cubicBezTo>
                      <a:cubicBezTo>
                        <a:pt x="1" y="1"/>
                        <a:pt x="2" y="3"/>
                        <a:pt x="3" y="3"/>
                      </a:cubicBezTo>
                      <a:cubicBezTo>
                        <a:pt x="3" y="2"/>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7" name="Freeform 10068">
                  <a:extLst>
                    <a:ext uri="{FF2B5EF4-FFF2-40B4-BE49-F238E27FC236}">
                      <a16:creationId xmlns:a16="http://schemas.microsoft.com/office/drawing/2014/main" id="{7C9FB853-F7D2-2335-81F9-6D34AAE49DB1}"/>
                    </a:ext>
                  </a:extLst>
                </p:cNvPr>
                <p:cNvSpPr>
                  <a:spLocks noEditPoints="1"/>
                </p:cNvSpPr>
                <p:nvPr/>
              </p:nvSpPr>
              <p:spPr bwMode="auto">
                <a:xfrm>
                  <a:off x="3963" y="2375"/>
                  <a:ext cx="2" cy="4"/>
                </a:xfrm>
                <a:custGeom>
                  <a:avLst/>
                  <a:gdLst>
                    <a:gd name="T0" fmla="*/ 0 w 2"/>
                    <a:gd name="T1" fmla="*/ 0 h 5"/>
                    <a:gd name="T2" fmla="*/ 0 w 2"/>
                    <a:gd name="T3" fmla="*/ 2 h 5"/>
                    <a:gd name="T4" fmla="*/ 2 w 2"/>
                    <a:gd name="T5" fmla="*/ 2 h 5"/>
                    <a:gd name="T6" fmla="*/ 2 w 2"/>
                    <a:gd name="T7" fmla="*/ 2 h 5"/>
                    <a:gd name="T8" fmla="*/ 0 w 2"/>
                    <a:gd name="T9" fmla="*/ 0 h 5"/>
                    <a:gd name="T10" fmla="*/ 0 w 2"/>
                    <a:gd name="T11" fmla="*/ 0 h 5"/>
                    <a:gd name="T12" fmla="*/ 0 w 2"/>
                    <a:gd name="T13" fmla="*/ 0 h 5"/>
                    <a:gd name="T14" fmla="*/ 0 w 2"/>
                    <a:gd name="T15" fmla="*/ 0 h 5"/>
                    <a:gd name="T16" fmla="*/ 0 w 2"/>
                    <a:gd name="T17" fmla="*/ 0 h 5"/>
                    <a:gd name="T18" fmla="*/ 0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0"/>
                      </a:moveTo>
                      <a:cubicBezTo>
                        <a:pt x="0" y="0"/>
                        <a:pt x="0" y="2"/>
                        <a:pt x="0" y="3"/>
                      </a:cubicBezTo>
                      <a:cubicBezTo>
                        <a:pt x="1" y="4"/>
                        <a:pt x="1" y="5"/>
                        <a:pt x="2" y="5"/>
                      </a:cubicBezTo>
                      <a:cubicBezTo>
                        <a:pt x="2" y="5"/>
                        <a:pt x="2" y="4"/>
                        <a:pt x="2" y="4"/>
                      </a:cubicBezTo>
                      <a:cubicBezTo>
                        <a:pt x="2" y="3"/>
                        <a:pt x="0" y="2"/>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8" name="Freeform 10069">
                  <a:extLst>
                    <a:ext uri="{FF2B5EF4-FFF2-40B4-BE49-F238E27FC236}">
                      <a16:creationId xmlns:a16="http://schemas.microsoft.com/office/drawing/2014/main" id="{D631D1E0-64FA-7E3C-C3FF-11154CDDF99D}"/>
                    </a:ext>
                  </a:extLst>
                </p:cNvPr>
                <p:cNvSpPr>
                  <a:spLocks noEditPoints="1"/>
                </p:cNvSpPr>
                <p:nvPr/>
              </p:nvSpPr>
              <p:spPr bwMode="auto">
                <a:xfrm>
                  <a:off x="3966" y="2371"/>
                  <a:ext cx="2" cy="4"/>
                </a:xfrm>
                <a:custGeom>
                  <a:avLst/>
                  <a:gdLst>
                    <a:gd name="T0" fmla="*/ 0 w 2"/>
                    <a:gd name="T1" fmla="*/ 1 h 5"/>
                    <a:gd name="T2" fmla="*/ 0 w 2"/>
                    <a:gd name="T3" fmla="*/ 1 h 5"/>
                    <a:gd name="T4" fmla="*/ 0 w 2"/>
                    <a:gd name="T5" fmla="*/ 1 h 5"/>
                    <a:gd name="T6" fmla="*/ 0 w 2"/>
                    <a:gd name="T7" fmla="*/ 1 h 5"/>
                    <a:gd name="T8" fmla="*/ 1 w 2"/>
                    <a:gd name="T9" fmla="*/ 0 h 5"/>
                    <a:gd name="T10" fmla="*/ 0 w 2"/>
                    <a:gd name="T11" fmla="*/ 1 h 5"/>
                    <a:gd name="T12" fmla="*/ 1 w 2"/>
                    <a:gd name="T13" fmla="*/ 2 h 5"/>
                    <a:gd name="T14" fmla="*/ 2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1"/>
                      </a:moveTo>
                      <a:cubicBezTo>
                        <a:pt x="0" y="1"/>
                        <a:pt x="0" y="1"/>
                        <a:pt x="0" y="1"/>
                      </a:cubicBezTo>
                      <a:cubicBezTo>
                        <a:pt x="0" y="1"/>
                        <a:pt x="0" y="1"/>
                        <a:pt x="0" y="1"/>
                      </a:cubicBezTo>
                      <a:cubicBezTo>
                        <a:pt x="0" y="1"/>
                        <a:pt x="0" y="1"/>
                        <a:pt x="0" y="1"/>
                      </a:cubicBezTo>
                      <a:moveTo>
                        <a:pt x="1" y="0"/>
                      </a:moveTo>
                      <a:cubicBezTo>
                        <a:pt x="1" y="0"/>
                        <a:pt x="0" y="1"/>
                        <a:pt x="0" y="1"/>
                      </a:cubicBezTo>
                      <a:cubicBezTo>
                        <a:pt x="1" y="2"/>
                        <a:pt x="1" y="2"/>
                        <a:pt x="1" y="3"/>
                      </a:cubicBezTo>
                      <a:cubicBezTo>
                        <a:pt x="2" y="4"/>
                        <a:pt x="1" y="5"/>
                        <a:pt x="2" y="5"/>
                      </a:cubicBezTo>
                      <a:cubicBezTo>
                        <a:pt x="2" y="4"/>
                        <a:pt x="2"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89" name="Freeform 10070">
                  <a:extLst>
                    <a:ext uri="{FF2B5EF4-FFF2-40B4-BE49-F238E27FC236}">
                      <a16:creationId xmlns:a16="http://schemas.microsoft.com/office/drawing/2014/main" id="{4B0D1923-B9E4-37CC-1D17-601FDC05FEE1}"/>
                    </a:ext>
                  </a:extLst>
                </p:cNvPr>
                <p:cNvSpPr>
                  <a:spLocks/>
                </p:cNvSpPr>
                <p:nvPr/>
              </p:nvSpPr>
              <p:spPr bwMode="auto">
                <a:xfrm>
                  <a:off x="3969" y="2364"/>
                  <a:ext cx="2" cy="4"/>
                </a:xfrm>
                <a:custGeom>
                  <a:avLst/>
                  <a:gdLst>
                    <a:gd name="T0" fmla="*/ 0 w 3"/>
                    <a:gd name="T1" fmla="*/ 0 h 5"/>
                    <a:gd name="T2" fmla="*/ 1 w 3"/>
                    <a:gd name="T3" fmla="*/ 2 h 5"/>
                    <a:gd name="T4" fmla="*/ 1 w 3"/>
                    <a:gd name="T5" fmla="*/ 2 h 5"/>
                    <a:gd name="T6" fmla="*/ 1 w 3"/>
                    <a:gd name="T7" fmla="*/ 1 h 5"/>
                    <a:gd name="T8" fmla="*/ 0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0" y="0"/>
                      </a:moveTo>
                      <a:cubicBezTo>
                        <a:pt x="0" y="2"/>
                        <a:pt x="1" y="5"/>
                        <a:pt x="3" y="5"/>
                      </a:cubicBezTo>
                      <a:cubicBezTo>
                        <a:pt x="3" y="5"/>
                        <a:pt x="3" y="5"/>
                        <a:pt x="3" y="5"/>
                      </a:cubicBezTo>
                      <a:cubicBezTo>
                        <a:pt x="2" y="4"/>
                        <a:pt x="2" y="2"/>
                        <a:pt x="1" y="1"/>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0" name="Freeform 10071">
                  <a:extLst>
                    <a:ext uri="{FF2B5EF4-FFF2-40B4-BE49-F238E27FC236}">
                      <a16:creationId xmlns:a16="http://schemas.microsoft.com/office/drawing/2014/main" id="{9BA42FB0-8F27-34B0-24CF-CCFA38FD8249}"/>
                    </a:ext>
                  </a:extLst>
                </p:cNvPr>
                <p:cNvSpPr>
                  <a:spLocks/>
                </p:cNvSpPr>
                <p:nvPr/>
              </p:nvSpPr>
              <p:spPr bwMode="auto">
                <a:xfrm>
                  <a:off x="3967" y="2359"/>
                  <a:ext cx="2" cy="3"/>
                </a:xfrm>
                <a:custGeom>
                  <a:avLst/>
                  <a:gdLst>
                    <a:gd name="T0" fmla="*/ 0 w 2"/>
                    <a:gd name="T1" fmla="*/ 0 h 3"/>
                    <a:gd name="T2" fmla="*/ 0 w 2"/>
                    <a:gd name="T3" fmla="*/ 0 h 3"/>
                    <a:gd name="T4" fmla="*/ 0 w 2"/>
                    <a:gd name="T5" fmla="*/ 0 h 3"/>
                    <a:gd name="T6" fmla="*/ 0 w 2"/>
                    <a:gd name="T7" fmla="*/ 0 h 3"/>
                    <a:gd name="T8" fmla="*/ 1 w 2"/>
                    <a:gd name="T9" fmla="*/ 3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0" y="0"/>
                        <a:pt x="0" y="0"/>
                      </a:cubicBezTo>
                      <a:cubicBezTo>
                        <a:pt x="0" y="0"/>
                        <a:pt x="0" y="0"/>
                        <a:pt x="0" y="0"/>
                      </a:cubicBezTo>
                      <a:cubicBezTo>
                        <a:pt x="0" y="0"/>
                        <a:pt x="0" y="0"/>
                        <a:pt x="0" y="0"/>
                      </a:cubicBezTo>
                      <a:cubicBezTo>
                        <a:pt x="1" y="0"/>
                        <a:pt x="1" y="2"/>
                        <a:pt x="1" y="3"/>
                      </a:cubicBezTo>
                      <a:cubicBezTo>
                        <a:pt x="2" y="2"/>
                        <a:pt x="1"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1" name="Freeform 10072">
                  <a:extLst>
                    <a:ext uri="{FF2B5EF4-FFF2-40B4-BE49-F238E27FC236}">
                      <a16:creationId xmlns:a16="http://schemas.microsoft.com/office/drawing/2014/main" id="{CF2C41F9-E81C-83A4-AB26-81D0F058288B}"/>
                    </a:ext>
                  </a:extLst>
                </p:cNvPr>
                <p:cNvSpPr>
                  <a:spLocks/>
                </p:cNvSpPr>
                <p:nvPr/>
              </p:nvSpPr>
              <p:spPr bwMode="auto">
                <a:xfrm>
                  <a:off x="3968" y="2377"/>
                  <a:ext cx="2" cy="3"/>
                </a:xfrm>
                <a:custGeom>
                  <a:avLst/>
                  <a:gdLst>
                    <a:gd name="T0" fmla="*/ 0 w 2"/>
                    <a:gd name="T1" fmla="*/ 0 h 3"/>
                    <a:gd name="T2" fmla="*/ 1 w 2"/>
                    <a:gd name="T3" fmla="*/ 3 h 3"/>
                    <a:gd name="T4" fmla="*/ 2 w 2"/>
                    <a:gd name="T5" fmla="*/ 2 h 3"/>
                    <a:gd name="T6" fmla="*/ 1 w 2"/>
                    <a:gd name="T7" fmla="*/ 2 h 3"/>
                    <a:gd name="T8" fmla="*/ 0 w 2"/>
                    <a:gd name="T9" fmla="*/ 0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1"/>
                        <a:pt x="1" y="3"/>
                        <a:pt x="1" y="3"/>
                      </a:cubicBezTo>
                      <a:cubicBezTo>
                        <a:pt x="2" y="3"/>
                        <a:pt x="2" y="2"/>
                        <a:pt x="2" y="2"/>
                      </a:cubicBezTo>
                      <a:cubicBezTo>
                        <a:pt x="2" y="2"/>
                        <a:pt x="1" y="2"/>
                        <a:pt x="1" y="2"/>
                      </a:cubicBezTo>
                      <a:cubicBezTo>
                        <a:pt x="0" y="2"/>
                        <a:pt x="0" y="2"/>
                        <a:pt x="0"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2" name="Freeform 10073">
                  <a:extLst>
                    <a:ext uri="{FF2B5EF4-FFF2-40B4-BE49-F238E27FC236}">
                      <a16:creationId xmlns:a16="http://schemas.microsoft.com/office/drawing/2014/main" id="{343CD691-06ED-00A7-68B6-CDA207D284DD}"/>
                    </a:ext>
                  </a:extLst>
                </p:cNvPr>
                <p:cNvSpPr>
                  <a:spLocks noEditPoints="1"/>
                </p:cNvSpPr>
                <p:nvPr/>
              </p:nvSpPr>
              <p:spPr bwMode="auto">
                <a:xfrm>
                  <a:off x="3971" y="2373"/>
                  <a:ext cx="1" cy="4"/>
                </a:xfrm>
                <a:custGeom>
                  <a:avLst/>
                  <a:gdLst>
                    <a:gd name="T0" fmla="*/ 1 w 2"/>
                    <a:gd name="T1" fmla="*/ 2 h 5"/>
                    <a:gd name="T2" fmla="*/ 1 w 2"/>
                    <a:gd name="T3" fmla="*/ 2 h 5"/>
                    <a:gd name="T4" fmla="*/ 1 w 2"/>
                    <a:gd name="T5" fmla="*/ 2 h 5"/>
                    <a:gd name="T6" fmla="*/ 0 w 2"/>
                    <a:gd name="T7" fmla="*/ 0 h 5"/>
                    <a:gd name="T8" fmla="*/ 0 w 2"/>
                    <a:gd name="T9" fmla="*/ 0 h 5"/>
                    <a:gd name="T10" fmla="*/ 1 w 2"/>
                    <a:gd name="T11" fmla="*/ 2 h 5"/>
                    <a:gd name="T12" fmla="*/ 1 w 2"/>
                    <a:gd name="T13" fmla="*/ 2 h 5"/>
                    <a:gd name="T14" fmla="*/ 0 w 2"/>
                    <a:gd name="T15" fmla="*/ 0 h 5"/>
                    <a:gd name="T16" fmla="*/ 0 w 2"/>
                    <a:gd name="T17" fmla="*/ 0 h 5"/>
                    <a:gd name="T18" fmla="*/ 0 w 2"/>
                    <a:gd name="T19" fmla="*/ 0 h 5"/>
                    <a:gd name="T20" fmla="*/ 0 w 2"/>
                    <a:gd name="T21" fmla="*/ 0 h 5"/>
                    <a:gd name="T22" fmla="*/ 0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4"/>
                      </a:moveTo>
                      <a:cubicBezTo>
                        <a:pt x="1" y="5"/>
                        <a:pt x="1" y="5"/>
                        <a:pt x="1" y="5"/>
                      </a:cubicBezTo>
                      <a:cubicBezTo>
                        <a:pt x="1" y="5"/>
                        <a:pt x="1" y="5"/>
                        <a:pt x="1" y="4"/>
                      </a:cubicBezTo>
                      <a:moveTo>
                        <a:pt x="0" y="0"/>
                      </a:moveTo>
                      <a:cubicBezTo>
                        <a:pt x="0" y="0"/>
                        <a:pt x="0" y="0"/>
                        <a:pt x="0" y="0"/>
                      </a:cubicBezTo>
                      <a:cubicBezTo>
                        <a:pt x="1" y="0"/>
                        <a:pt x="2" y="3"/>
                        <a:pt x="1" y="4"/>
                      </a:cubicBezTo>
                      <a:cubicBezTo>
                        <a:pt x="1" y="4"/>
                        <a:pt x="2" y="3"/>
                        <a:pt x="2" y="3"/>
                      </a:cubicBezTo>
                      <a:cubicBezTo>
                        <a:pt x="2" y="1"/>
                        <a:pt x="1" y="1"/>
                        <a:pt x="0" y="0"/>
                      </a:cubicBezTo>
                      <a:moveTo>
                        <a:pt x="0" y="0"/>
                      </a:moveTo>
                      <a:cubicBezTo>
                        <a:pt x="0" y="0"/>
                        <a:pt x="0" y="0"/>
                        <a:pt x="0" y="0"/>
                      </a:cubicBezTo>
                      <a:cubicBezTo>
                        <a:pt x="0" y="0"/>
                        <a:pt x="0" y="0"/>
                        <a:pt x="0"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3" name="Freeform 10074">
                  <a:extLst>
                    <a:ext uri="{FF2B5EF4-FFF2-40B4-BE49-F238E27FC236}">
                      <a16:creationId xmlns:a16="http://schemas.microsoft.com/office/drawing/2014/main" id="{522DF6ED-84BD-D898-C53B-080F02D259A4}"/>
                    </a:ext>
                  </a:extLst>
                </p:cNvPr>
                <p:cNvSpPr>
                  <a:spLocks noEditPoints="1"/>
                </p:cNvSpPr>
                <p:nvPr/>
              </p:nvSpPr>
              <p:spPr bwMode="auto">
                <a:xfrm>
                  <a:off x="3972" y="2370"/>
                  <a:ext cx="1" cy="4"/>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0 w 1"/>
                    <a:gd name="T13" fmla="*/ 0 h 5"/>
                    <a:gd name="T14" fmla="*/ 0 w 1"/>
                    <a:gd name="T15" fmla="*/ 0 h 5"/>
                    <a:gd name="T16" fmla="*/ 1 w 1"/>
                    <a:gd name="T17" fmla="*/ 1 h 5"/>
                    <a:gd name="T18" fmla="*/ 0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1"/>
                      </a:moveTo>
                      <a:cubicBezTo>
                        <a:pt x="1" y="3"/>
                        <a:pt x="1" y="5"/>
                        <a:pt x="1" y="5"/>
                      </a:cubicBezTo>
                      <a:cubicBezTo>
                        <a:pt x="1" y="4"/>
                        <a:pt x="1" y="3"/>
                        <a:pt x="1" y="1"/>
                      </a:cubicBezTo>
                      <a:moveTo>
                        <a:pt x="1" y="1"/>
                      </a:moveTo>
                      <a:cubicBezTo>
                        <a:pt x="1" y="1"/>
                        <a:pt x="1" y="1"/>
                        <a:pt x="1" y="1"/>
                      </a:cubicBezTo>
                      <a:cubicBezTo>
                        <a:pt x="1" y="1"/>
                        <a:pt x="1" y="1"/>
                        <a:pt x="1" y="1"/>
                      </a:cubicBezTo>
                      <a:moveTo>
                        <a:pt x="0" y="0"/>
                      </a:moveTo>
                      <a:cubicBezTo>
                        <a:pt x="0" y="0"/>
                        <a:pt x="0" y="0"/>
                        <a:pt x="0" y="0"/>
                      </a:cubicBezTo>
                      <a:cubicBezTo>
                        <a:pt x="1" y="1"/>
                        <a:pt x="1" y="1"/>
                        <a:pt x="1" y="1"/>
                      </a:cubicBezTo>
                      <a:cubicBezTo>
                        <a:pt x="1" y="1"/>
                        <a:pt x="1"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4" name="Freeform 10075">
                  <a:extLst>
                    <a:ext uri="{FF2B5EF4-FFF2-40B4-BE49-F238E27FC236}">
                      <a16:creationId xmlns:a16="http://schemas.microsoft.com/office/drawing/2014/main" id="{407D999A-B43B-8024-F62C-7F9FB4E511D1}"/>
                    </a:ext>
                  </a:extLst>
                </p:cNvPr>
                <p:cNvSpPr>
                  <a:spLocks/>
                </p:cNvSpPr>
                <p:nvPr/>
              </p:nvSpPr>
              <p:spPr bwMode="auto">
                <a:xfrm>
                  <a:off x="3938" y="2349"/>
                  <a:ext cx="22" cy="43"/>
                </a:xfrm>
                <a:custGeom>
                  <a:avLst/>
                  <a:gdLst>
                    <a:gd name="T0" fmla="*/ 6 w 27"/>
                    <a:gd name="T1" fmla="*/ 2 h 52"/>
                    <a:gd name="T2" fmla="*/ 8 w 27"/>
                    <a:gd name="T3" fmla="*/ 2 h 52"/>
                    <a:gd name="T4" fmla="*/ 9 w 27"/>
                    <a:gd name="T5" fmla="*/ 4 h 52"/>
                    <a:gd name="T6" fmla="*/ 11 w 27"/>
                    <a:gd name="T7" fmla="*/ 7 h 52"/>
                    <a:gd name="T8" fmla="*/ 11 w 27"/>
                    <a:gd name="T9" fmla="*/ 12 h 52"/>
                    <a:gd name="T10" fmla="*/ 11 w 27"/>
                    <a:gd name="T11" fmla="*/ 14 h 52"/>
                    <a:gd name="T12" fmla="*/ 11 w 27"/>
                    <a:gd name="T13" fmla="*/ 17 h 52"/>
                    <a:gd name="T14" fmla="*/ 11 w 27"/>
                    <a:gd name="T15" fmla="*/ 18 h 52"/>
                    <a:gd name="T16" fmla="*/ 10 w 27"/>
                    <a:gd name="T17" fmla="*/ 22 h 52"/>
                    <a:gd name="T18" fmla="*/ 9 w 27"/>
                    <a:gd name="T19" fmla="*/ 22 h 52"/>
                    <a:gd name="T20" fmla="*/ 7 w 27"/>
                    <a:gd name="T21" fmla="*/ 23 h 52"/>
                    <a:gd name="T22" fmla="*/ 6 w 27"/>
                    <a:gd name="T23" fmla="*/ 23 h 52"/>
                    <a:gd name="T24" fmla="*/ 5 w 27"/>
                    <a:gd name="T25" fmla="*/ 22 h 52"/>
                    <a:gd name="T26" fmla="*/ 4 w 27"/>
                    <a:gd name="T27" fmla="*/ 22 h 52"/>
                    <a:gd name="T28" fmla="*/ 2 w 27"/>
                    <a:gd name="T29" fmla="*/ 20 h 52"/>
                    <a:gd name="T30" fmla="*/ 2 w 27"/>
                    <a:gd name="T31" fmla="*/ 18 h 52"/>
                    <a:gd name="T32" fmla="*/ 2 w 27"/>
                    <a:gd name="T33" fmla="*/ 15 h 52"/>
                    <a:gd name="T34" fmla="*/ 1 w 27"/>
                    <a:gd name="T35" fmla="*/ 12 h 52"/>
                    <a:gd name="T36" fmla="*/ 0 w 27"/>
                    <a:gd name="T37" fmla="*/ 10 h 52"/>
                    <a:gd name="T38" fmla="*/ 1 w 27"/>
                    <a:gd name="T39" fmla="*/ 7 h 52"/>
                    <a:gd name="T40" fmla="*/ 2 w 27"/>
                    <a:gd name="T41" fmla="*/ 5 h 52"/>
                    <a:gd name="T42" fmla="*/ 2 w 27"/>
                    <a:gd name="T43" fmla="*/ 2 h 52"/>
                    <a:gd name="T44" fmla="*/ 3 w 27"/>
                    <a:gd name="T45" fmla="*/ 2 h 52"/>
                    <a:gd name="T46" fmla="*/ 5 w 27"/>
                    <a:gd name="T47" fmla="*/ 1 h 52"/>
                    <a:gd name="T48" fmla="*/ 6 w 27"/>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52">
                      <a:moveTo>
                        <a:pt x="14" y="2"/>
                      </a:moveTo>
                      <a:cubicBezTo>
                        <a:pt x="15" y="5"/>
                        <a:pt x="17" y="2"/>
                        <a:pt x="18" y="5"/>
                      </a:cubicBezTo>
                      <a:cubicBezTo>
                        <a:pt x="18" y="7"/>
                        <a:pt x="21" y="7"/>
                        <a:pt x="21" y="9"/>
                      </a:cubicBezTo>
                      <a:cubicBezTo>
                        <a:pt x="21" y="13"/>
                        <a:pt x="24" y="13"/>
                        <a:pt x="24" y="15"/>
                      </a:cubicBezTo>
                      <a:cubicBezTo>
                        <a:pt x="24" y="18"/>
                        <a:pt x="26" y="22"/>
                        <a:pt x="26" y="24"/>
                      </a:cubicBezTo>
                      <a:cubicBezTo>
                        <a:pt x="25" y="26"/>
                        <a:pt x="27" y="29"/>
                        <a:pt x="26" y="30"/>
                      </a:cubicBezTo>
                      <a:cubicBezTo>
                        <a:pt x="25" y="31"/>
                        <a:pt x="27" y="35"/>
                        <a:pt x="26" y="35"/>
                      </a:cubicBezTo>
                      <a:cubicBezTo>
                        <a:pt x="25" y="36"/>
                        <a:pt x="26" y="40"/>
                        <a:pt x="25" y="40"/>
                      </a:cubicBezTo>
                      <a:cubicBezTo>
                        <a:pt x="23" y="39"/>
                        <a:pt x="24" y="45"/>
                        <a:pt x="22" y="45"/>
                      </a:cubicBezTo>
                      <a:cubicBezTo>
                        <a:pt x="21" y="44"/>
                        <a:pt x="21" y="49"/>
                        <a:pt x="20" y="48"/>
                      </a:cubicBezTo>
                      <a:cubicBezTo>
                        <a:pt x="19" y="46"/>
                        <a:pt x="18" y="51"/>
                        <a:pt x="16" y="49"/>
                      </a:cubicBezTo>
                      <a:cubicBezTo>
                        <a:pt x="15" y="48"/>
                        <a:pt x="14" y="52"/>
                        <a:pt x="13" y="49"/>
                      </a:cubicBezTo>
                      <a:cubicBezTo>
                        <a:pt x="13" y="47"/>
                        <a:pt x="11" y="50"/>
                        <a:pt x="10" y="47"/>
                      </a:cubicBezTo>
                      <a:cubicBezTo>
                        <a:pt x="10" y="46"/>
                        <a:pt x="9" y="48"/>
                        <a:pt x="8" y="45"/>
                      </a:cubicBezTo>
                      <a:cubicBezTo>
                        <a:pt x="8" y="44"/>
                        <a:pt x="6" y="44"/>
                        <a:pt x="6" y="42"/>
                      </a:cubicBezTo>
                      <a:cubicBezTo>
                        <a:pt x="5" y="40"/>
                        <a:pt x="4" y="40"/>
                        <a:pt x="4" y="38"/>
                      </a:cubicBezTo>
                      <a:cubicBezTo>
                        <a:pt x="3" y="36"/>
                        <a:pt x="1" y="35"/>
                        <a:pt x="2" y="32"/>
                      </a:cubicBezTo>
                      <a:cubicBezTo>
                        <a:pt x="2" y="31"/>
                        <a:pt x="0" y="29"/>
                        <a:pt x="1" y="26"/>
                      </a:cubicBezTo>
                      <a:cubicBezTo>
                        <a:pt x="1" y="25"/>
                        <a:pt x="0" y="23"/>
                        <a:pt x="0" y="21"/>
                      </a:cubicBezTo>
                      <a:cubicBezTo>
                        <a:pt x="2" y="19"/>
                        <a:pt x="0" y="15"/>
                        <a:pt x="1" y="14"/>
                      </a:cubicBezTo>
                      <a:cubicBezTo>
                        <a:pt x="2" y="13"/>
                        <a:pt x="1" y="10"/>
                        <a:pt x="2" y="10"/>
                      </a:cubicBezTo>
                      <a:cubicBezTo>
                        <a:pt x="4" y="9"/>
                        <a:pt x="3" y="5"/>
                        <a:pt x="5" y="5"/>
                      </a:cubicBezTo>
                      <a:cubicBezTo>
                        <a:pt x="6" y="5"/>
                        <a:pt x="6" y="2"/>
                        <a:pt x="7" y="3"/>
                      </a:cubicBezTo>
                      <a:cubicBezTo>
                        <a:pt x="9" y="4"/>
                        <a:pt x="9" y="0"/>
                        <a:pt x="11" y="1"/>
                      </a:cubicBezTo>
                      <a:cubicBezTo>
                        <a:pt x="12" y="3"/>
                        <a:pt x="13" y="0"/>
                        <a:pt x="1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5" name="Freeform 10076">
                  <a:extLst>
                    <a:ext uri="{FF2B5EF4-FFF2-40B4-BE49-F238E27FC236}">
                      <a16:creationId xmlns:a16="http://schemas.microsoft.com/office/drawing/2014/main" id="{E52FB08F-5F4E-DE65-7B08-7FD0C6CC65D9}"/>
                    </a:ext>
                  </a:extLst>
                </p:cNvPr>
                <p:cNvSpPr>
                  <a:spLocks/>
                </p:cNvSpPr>
                <p:nvPr/>
              </p:nvSpPr>
              <p:spPr bwMode="auto">
                <a:xfrm>
                  <a:off x="3938" y="2353"/>
                  <a:ext cx="21" cy="39"/>
                </a:xfrm>
                <a:custGeom>
                  <a:avLst/>
                  <a:gdLst>
                    <a:gd name="T0" fmla="*/ 11 w 26"/>
                    <a:gd name="T1" fmla="*/ 15 h 47"/>
                    <a:gd name="T2" fmla="*/ 9 w 26"/>
                    <a:gd name="T3" fmla="*/ 15 h 47"/>
                    <a:gd name="T4" fmla="*/ 8 w 26"/>
                    <a:gd name="T5" fmla="*/ 15 h 47"/>
                    <a:gd name="T6" fmla="*/ 6 w 26"/>
                    <a:gd name="T7" fmla="*/ 15 h 47"/>
                    <a:gd name="T8" fmla="*/ 6 w 26"/>
                    <a:gd name="T9" fmla="*/ 14 h 47"/>
                    <a:gd name="T10" fmla="*/ 4 w 26"/>
                    <a:gd name="T11" fmla="*/ 12 h 47"/>
                    <a:gd name="T12" fmla="*/ 3 w 26"/>
                    <a:gd name="T13" fmla="*/ 10 h 47"/>
                    <a:gd name="T14" fmla="*/ 3 w 26"/>
                    <a:gd name="T15" fmla="*/ 7 h 47"/>
                    <a:gd name="T16" fmla="*/ 2 w 26"/>
                    <a:gd name="T17" fmla="*/ 5 h 47"/>
                    <a:gd name="T18" fmla="*/ 2 w 26"/>
                    <a:gd name="T19" fmla="*/ 2 h 47"/>
                    <a:gd name="T20" fmla="*/ 2 w 26"/>
                    <a:gd name="T21" fmla="*/ 0 h 47"/>
                    <a:gd name="T22" fmla="*/ 2 w 26"/>
                    <a:gd name="T23" fmla="*/ 0 h 47"/>
                    <a:gd name="T24" fmla="*/ 2 w 26"/>
                    <a:gd name="T25" fmla="*/ 2 h 47"/>
                    <a:gd name="T26" fmla="*/ 1 w 26"/>
                    <a:gd name="T27" fmla="*/ 4 h 47"/>
                    <a:gd name="T28" fmla="*/ 0 w 26"/>
                    <a:gd name="T29" fmla="*/ 7 h 47"/>
                    <a:gd name="T30" fmla="*/ 1 w 26"/>
                    <a:gd name="T31" fmla="*/ 10 h 47"/>
                    <a:gd name="T32" fmla="*/ 2 w 26"/>
                    <a:gd name="T33" fmla="*/ 12 h 47"/>
                    <a:gd name="T34" fmla="*/ 2 w 26"/>
                    <a:gd name="T35" fmla="*/ 15 h 47"/>
                    <a:gd name="T36" fmla="*/ 2 w 26"/>
                    <a:gd name="T37" fmla="*/ 18 h 47"/>
                    <a:gd name="T38" fmla="*/ 3 w 26"/>
                    <a:gd name="T39" fmla="*/ 18 h 47"/>
                    <a:gd name="T40" fmla="*/ 4 w 26"/>
                    <a:gd name="T41" fmla="*/ 20 h 47"/>
                    <a:gd name="T42" fmla="*/ 6 w 26"/>
                    <a:gd name="T43" fmla="*/ 22 h 47"/>
                    <a:gd name="T44" fmla="*/ 7 w 26"/>
                    <a:gd name="T45" fmla="*/ 22 h 47"/>
                    <a:gd name="T46" fmla="*/ 9 w 26"/>
                    <a:gd name="T47" fmla="*/ 21 h 47"/>
                    <a:gd name="T48" fmla="*/ 10 w 26"/>
                    <a:gd name="T49" fmla="*/ 18 h 47"/>
                    <a:gd name="T50" fmla="*/ 11 w 26"/>
                    <a:gd name="T51" fmla="*/ 17 h 47"/>
                    <a:gd name="T52" fmla="*/ 11 w 26"/>
                    <a:gd name="T53" fmla="*/ 15 h 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6" h="47">
                      <a:moveTo>
                        <a:pt x="25" y="31"/>
                      </a:moveTo>
                      <a:cubicBezTo>
                        <a:pt x="23" y="30"/>
                        <a:pt x="22" y="35"/>
                        <a:pt x="21" y="33"/>
                      </a:cubicBezTo>
                      <a:cubicBezTo>
                        <a:pt x="20" y="31"/>
                        <a:pt x="18" y="35"/>
                        <a:pt x="18" y="32"/>
                      </a:cubicBezTo>
                      <a:cubicBezTo>
                        <a:pt x="17" y="31"/>
                        <a:pt x="16" y="33"/>
                        <a:pt x="15" y="31"/>
                      </a:cubicBezTo>
                      <a:cubicBezTo>
                        <a:pt x="15" y="29"/>
                        <a:pt x="13" y="31"/>
                        <a:pt x="13" y="29"/>
                      </a:cubicBezTo>
                      <a:cubicBezTo>
                        <a:pt x="13" y="27"/>
                        <a:pt x="11" y="28"/>
                        <a:pt x="10" y="25"/>
                      </a:cubicBezTo>
                      <a:cubicBezTo>
                        <a:pt x="10" y="23"/>
                        <a:pt x="8" y="24"/>
                        <a:pt x="8" y="21"/>
                      </a:cubicBezTo>
                      <a:cubicBezTo>
                        <a:pt x="8" y="19"/>
                        <a:pt x="6" y="18"/>
                        <a:pt x="7" y="16"/>
                      </a:cubicBezTo>
                      <a:cubicBezTo>
                        <a:pt x="7" y="14"/>
                        <a:pt x="5" y="12"/>
                        <a:pt x="5" y="10"/>
                      </a:cubicBezTo>
                      <a:cubicBezTo>
                        <a:pt x="6" y="8"/>
                        <a:pt x="5" y="6"/>
                        <a:pt x="5" y="5"/>
                      </a:cubicBezTo>
                      <a:cubicBezTo>
                        <a:pt x="6" y="3"/>
                        <a:pt x="6" y="1"/>
                        <a:pt x="5" y="0"/>
                      </a:cubicBezTo>
                      <a:cubicBezTo>
                        <a:pt x="5" y="0"/>
                        <a:pt x="5" y="0"/>
                        <a:pt x="5" y="0"/>
                      </a:cubicBezTo>
                      <a:cubicBezTo>
                        <a:pt x="3" y="0"/>
                        <a:pt x="4" y="4"/>
                        <a:pt x="2" y="5"/>
                      </a:cubicBezTo>
                      <a:cubicBezTo>
                        <a:pt x="1" y="5"/>
                        <a:pt x="2" y="8"/>
                        <a:pt x="1" y="9"/>
                      </a:cubicBezTo>
                      <a:cubicBezTo>
                        <a:pt x="0" y="10"/>
                        <a:pt x="2" y="14"/>
                        <a:pt x="0" y="16"/>
                      </a:cubicBezTo>
                      <a:cubicBezTo>
                        <a:pt x="0" y="18"/>
                        <a:pt x="1" y="20"/>
                        <a:pt x="1" y="21"/>
                      </a:cubicBezTo>
                      <a:cubicBezTo>
                        <a:pt x="0" y="24"/>
                        <a:pt x="2" y="26"/>
                        <a:pt x="2" y="27"/>
                      </a:cubicBezTo>
                      <a:cubicBezTo>
                        <a:pt x="1" y="30"/>
                        <a:pt x="3" y="31"/>
                        <a:pt x="4" y="33"/>
                      </a:cubicBezTo>
                      <a:cubicBezTo>
                        <a:pt x="4" y="35"/>
                        <a:pt x="5" y="35"/>
                        <a:pt x="6" y="37"/>
                      </a:cubicBezTo>
                      <a:cubicBezTo>
                        <a:pt x="6" y="39"/>
                        <a:pt x="8" y="39"/>
                        <a:pt x="8" y="40"/>
                      </a:cubicBezTo>
                      <a:cubicBezTo>
                        <a:pt x="9" y="43"/>
                        <a:pt x="10" y="41"/>
                        <a:pt x="10" y="42"/>
                      </a:cubicBezTo>
                      <a:cubicBezTo>
                        <a:pt x="11" y="45"/>
                        <a:pt x="13" y="42"/>
                        <a:pt x="13" y="44"/>
                      </a:cubicBezTo>
                      <a:cubicBezTo>
                        <a:pt x="14" y="47"/>
                        <a:pt x="15" y="43"/>
                        <a:pt x="16" y="44"/>
                      </a:cubicBezTo>
                      <a:cubicBezTo>
                        <a:pt x="18" y="46"/>
                        <a:pt x="19" y="41"/>
                        <a:pt x="20" y="43"/>
                      </a:cubicBezTo>
                      <a:cubicBezTo>
                        <a:pt x="21" y="44"/>
                        <a:pt x="21" y="39"/>
                        <a:pt x="22" y="40"/>
                      </a:cubicBezTo>
                      <a:cubicBezTo>
                        <a:pt x="24" y="40"/>
                        <a:pt x="23" y="34"/>
                        <a:pt x="25" y="35"/>
                      </a:cubicBezTo>
                      <a:cubicBezTo>
                        <a:pt x="26" y="35"/>
                        <a:pt x="25" y="32"/>
                        <a:pt x="25" y="31"/>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6" name="Freeform 10077">
                  <a:extLst>
                    <a:ext uri="{FF2B5EF4-FFF2-40B4-BE49-F238E27FC236}">
                      <a16:creationId xmlns:a16="http://schemas.microsoft.com/office/drawing/2014/main" id="{B07C27D7-4580-ADB3-DC1A-B9B8C85B7C03}"/>
                    </a:ext>
                  </a:extLst>
                </p:cNvPr>
                <p:cNvSpPr>
                  <a:spLocks/>
                </p:cNvSpPr>
                <p:nvPr/>
              </p:nvSpPr>
              <p:spPr bwMode="auto">
                <a:xfrm>
                  <a:off x="3938" y="2370"/>
                  <a:ext cx="21" cy="22"/>
                </a:xfrm>
                <a:custGeom>
                  <a:avLst/>
                  <a:gdLst>
                    <a:gd name="T0" fmla="*/ 11 w 26"/>
                    <a:gd name="T1" fmla="*/ 5 h 27"/>
                    <a:gd name="T2" fmla="*/ 10 w 26"/>
                    <a:gd name="T3" fmla="*/ 5 h 27"/>
                    <a:gd name="T4" fmla="*/ 10 w 26"/>
                    <a:gd name="T5" fmla="*/ 7 h 27"/>
                    <a:gd name="T6" fmla="*/ 8 w 26"/>
                    <a:gd name="T7" fmla="*/ 8 h 27"/>
                    <a:gd name="T8" fmla="*/ 6 w 26"/>
                    <a:gd name="T9" fmla="*/ 9 h 27"/>
                    <a:gd name="T10" fmla="*/ 5 w 26"/>
                    <a:gd name="T11" fmla="*/ 8 h 27"/>
                    <a:gd name="T12" fmla="*/ 4 w 26"/>
                    <a:gd name="T13" fmla="*/ 8 h 27"/>
                    <a:gd name="T14" fmla="*/ 3 w 26"/>
                    <a:gd name="T15" fmla="*/ 7 h 27"/>
                    <a:gd name="T16" fmla="*/ 2 w 26"/>
                    <a:gd name="T17" fmla="*/ 6 h 27"/>
                    <a:gd name="T18" fmla="*/ 2 w 26"/>
                    <a:gd name="T19" fmla="*/ 4 h 27"/>
                    <a:gd name="T20" fmla="*/ 1 w 26"/>
                    <a:gd name="T21" fmla="*/ 2 h 27"/>
                    <a:gd name="T22" fmla="*/ 1 w 26"/>
                    <a:gd name="T23" fmla="*/ 0 h 27"/>
                    <a:gd name="T24" fmla="*/ 1 w 26"/>
                    <a:gd name="T25" fmla="*/ 1 h 27"/>
                    <a:gd name="T26" fmla="*/ 2 w 26"/>
                    <a:gd name="T27" fmla="*/ 3 h 27"/>
                    <a:gd name="T28" fmla="*/ 2 w 26"/>
                    <a:gd name="T29" fmla="*/ 6 h 27"/>
                    <a:gd name="T30" fmla="*/ 2 w 26"/>
                    <a:gd name="T31" fmla="*/ 7 h 27"/>
                    <a:gd name="T32" fmla="*/ 3 w 26"/>
                    <a:gd name="T33" fmla="*/ 9 h 27"/>
                    <a:gd name="T34" fmla="*/ 4 w 26"/>
                    <a:gd name="T35" fmla="*/ 10 h 27"/>
                    <a:gd name="T36" fmla="*/ 6 w 26"/>
                    <a:gd name="T37" fmla="*/ 11 h 27"/>
                    <a:gd name="T38" fmla="*/ 7 w 26"/>
                    <a:gd name="T39" fmla="*/ 11 h 27"/>
                    <a:gd name="T40" fmla="*/ 9 w 26"/>
                    <a:gd name="T41" fmla="*/ 10 h 27"/>
                    <a:gd name="T42" fmla="*/ 10 w 26"/>
                    <a:gd name="T43" fmla="*/ 9 h 27"/>
                    <a:gd name="T44" fmla="*/ 11 w 26"/>
                    <a:gd name="T45" fmla="*/ 7 h 27"/>
                    <a:gd name="T46" fmla="*/ 11 w 26"/>
                    <a:gd name="T47" fmla="*/ 5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7">
                      <a:moveTo>
                        <a:pt x="25" y="11"/>
                      </a:moveTo>
                      <a:cubicBezTo>
                        <a:pt x="24" y="10"/>
                        <a:pt x="24" y="11"/>
                        <a:pt x="23" y="11"/>
                      </a:cubicBezTo>
                      <a:cubicBezTo>
                        <a:pt x="23" y="12"/>
                        <a:pt x="23" y="16"/>
                        <a:pt x="22" y="15"/>
                      </a:cubicBezTo>
                      <a:cubicBezTo>
                        <a:pt x="21" y="15"/>
                        <a:pt x="21" y="19"/>
                        <a:pt x="19" y="18"/>
                      </a:cubicBezTo>
                      <a:cubicBezTo>
                        <a:pt x="18" y="17"/>
                        <a:pt x="17" y="22"/>
                        <a:pt x="15" y="20"/>
                      </a:cubicBezTo>
                      <a:cubicBezTo>
                        <a:pt x="14" y="19"/>
                        <a:pt x="13" y="23"/>
                        <a:pt x="12" y="19"/>
                      </a:cubicBezTo>
                      <a:cubicBezTo>
                        <a:pt x="12" y="18"/>
                        <a:pt x="10" y="20"/>
                        <a:pt x="10" y="18"/>
                      </a:cubicBezTo>
                      <a:cubicBezTo>
                        <a:pt x="10" y="17"/>
                        <a:pt x="8" y="19"/>
                        <a:pt x="8" y="16"/>
                      </a:cubicBezTo>
                      <a:cubicBezTo>
                        <a:pt x="7" y="14"/>
                        <a:pt x="6" y="15"/>
                        <a:pt x="5" y="13"/>
                      </a:cubicBezTo>
                      <a:cubicBezTo>
                        <a:pt x="5" y="11"/>
                        <a:pt x="3" y="11"/>
                        <a:pt x="3" y="8"/>
                      </a:cubicBezTo>
                      <a:cubicBezTo>
                        <a:pt x="3" y="6"/>
                        <a:pt x="1" y="6"/>
                        <a:pt x="1" y="3"/>
                      </a:cubicBezTo>
                      <a:cubicBezTo>
                        <a:pt x="2" y="2"/>
                        <a:pt x="1" y="1"/>
                        <a:pt x="1" y="0"/>
                      </a:cubicBezTo>
                      <a:cubicBezTo>
                        <a:pt x="1" y="0"/>
                        <a:pt x="1" y="1"/>
                        <a:pt x="1" y="1"/>
                      </a:cubicBezTo>
                      <a:cubicBezTo>
                        <a:pt x="0" y="4"/>
                        <a:pt x="2" y="6"/>
                        <a:pt x="2" y="7"/>
                      </a:cubicBezTo>
                      <a:cubicBezTo>
                        <a:pt x="1" y="10"/>
                        <a:pt x="3" y="11"/>
                        <a:pt x="4" y="13"/>
                      </a:cubicBezTo>
                      <a:cubicBezTo>
                        <a:pt x="4" y="15"/>
                        <a:pt x="5" y="15"/>
                        <a:pt x="6" y="17"/>
                      </a:cubicBezTo>
                      <a:cubicBezTo>
                        <a:pt x="6" y="19"/>
                        <a:pt x="8" y="19"/>
                        <a:pt x="8" y="20"/>
                      </a:cubicBezTo>
                      <a:cubicBezTo>
                        <a:pt x="9" y="23"/>
                        <a:pt x="10" y="21"/>
                        <a:pt x="10" y="22"/>
                      </a:cubicBezTo>
                      <a:cubicBezTo>
                        <a:pt x="11" y="25"/>
                        <a:pt x="13" y="22"/>
                        <a:pt x="13" y="24"/>
                      </a:cubicBezTo>
                      <a:cubicBezTo>
                        <a:pt x="14" y="27"/>
                        <a:pt x="15" y="23"/>
                        <a:pt x="16" y="24"/>
                      </a:cubicBezTo>
                      <a:cubicBezTo>
                        <a:pt x="18" y="26"/>
                        <a:pt x="19" y="21"/>
                        <a:pt x="20" y="23"/>
                      </a:cubicBezTo>
                      <a:cubicBezTo>
                        <a:pt x="21" y="24"/>
                        <a:pt x="21" y="19"/>
                        <a:pt x="22" y="20"/>
                      </a:cubicBezTo>
                      <a:cubicBezTo>
                        <a:pt x="24" y="20"/>
                        <a:pt x="23" y="14"/>
                        <a:pt x="25" y="15"/>
                      </a:cubicBezTo>
                      <a:cubicBezTo>
                        <a:pt x="26" y="15"/>
                        <a:pt x="25" y="12"/>
                        <a:pt x="25" y="11"/>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7" name="Freeform 10078">
                  <a:extLst>
                    <a:ext uri="{FF2B5EF4-FFF2-40B4-BE49-F238E27FC236}">
                      <a16:creationId xmlns:a16="http://schemas.microsoft.com/office/drawing/2014/main" id="{B1DF9A26-B85D-DB2F-4F7D-743879602F17}"/>
                    </a:ext>
                  </a:extLst>
                </p:cNvPr>
                <p:cNvSpPr>
                  <a:spLocks/>
                </p:cNvSpPr>
                <p:nvPr/>
              </p:nvSpPr>
              <p:spPr bwMode="auto">
                <a:xfrm>
                  <a:off x="3943" y="2361"/>
                  <a:ext cx="1" cy="2"/>
                </a:xfrm>
                <a:custGeom>
                  <a:avLst/>
                  <a:gdLst>
                    <a:gd name="T0" fmla="*/ 0 w 1"/>
                    <a:gd name="T1" fmla="*/ 0 h 3"/>
                    <a:gd name="T2" fmla="*/ 1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1" y="2"/>
                        <a:pt x="1" y="3"/>
                      </a:cubicBezTo>
                      <a:cubicBezTo>
                        <a:pt x="1" y="3"/>
                        <a:pt x="1" y="3"/>
                        <a:pt x="1"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8" name="Freeform 10079">
                  <a:extLst>
                    <a:ext uri="{FF2B5EF4-FFF2-40B4-BE49-F238E27FC236}">
                      <a16:creationId xmlns:a16="http://schemas.microsoft.com/office/drawing/2014/main" id="{385B6DC1-568A-9E93-B2DE-1C22705974A0}"/>
                    </a:ext>
                  </a:extLst>
                </p:cNvPr>
                <p:cNvSpPr>
                  <a:spLocks/>
                </p:cNvSpPr>
                <p:nvPr/>
              </p:nvSpPr>
              <p:spPr bwMode="auto">
                <a:xfrm>
                  <a:off x="3944" y="2356"/>
                  <a:ext cx="3" cy="3"/>
                </a:xfrm>
                <a:custGeom>
                  <a:avLst/>
                  <a:gdLst>
                    <a:gd name="T0" fmla="*/ 1 w 3"/>
                    <a:gd name="T1" fmla="*/ 0 h 4"/>
                    <a:gd name="T2" fmla="*/ 3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199" name="Freeform 10080">
                  <a:extLst>
                    <a:ext uri="{FF2B5EF4-FFF2-40B4-BE49-F238E27FC236}">
                      <a16:creationId xmlns:a16="http://schemas.microsoft.com/office/drawing/2014/main" id="{3F2B874D-4BF3-D36E-D657-FA1AC5268BEC}"/>
                    </a:ext>
                  </a:extLst>
                </p:cNvPr>
                <p:cNvSpPr>
                  <a:spLocks/>
                </p:cNvSpPr>
                <p:nvPr/>
              </p:nvSpPr>
              <p:spPr bwMode="auto">
                <a:xfrm>
                  <a:off x="3947" y="2363"/>
                  <a:ext cx="1" cy="4"/>
                </a:xfrm>
                <a:custGeom>
                  <a:avLst/>
                  <a:gdLst>
                    <a:gd name="T0" fmla="*/ 0 w 2"/>
                    <a:gd name="T1" fmla="*/ 1 h 5"/>
                    <a:gd name="T2" fmla="*/ 1 w 2"/>
                    <a:gd name="T3" fmla="*/ 1 h 5"/>
                    <a:gd name="T4" fmla="*/ 1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1"/>
                        <a:pt x="1" y="1"/>
                        <a:pt x="1" y="1"/>
                      </a:cubicBezTo>
                      <a:cubicBezTo>
                        <a:pt x="2" y="2"/>
                        <a:pt x="2" y="4"/>
                        <a:pt x="2" y="5"/>
                      </a:cubicBezTo>
                      <a:cubicBezTo>
                        <a:pt x="1"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0" name="Freeform 10081">
                  <a:extLst>
                    <a:ext uri="{FF2B5EF4-FFF2-40B4-BE49-F238E27FC236}">
                      <a16:creationId xmlns:a16="http://schemas.microsoft.com/office/drawing/2014/main" id="{D4B50731-EC21-0D8F-6959-94BB03AE5D47}"/>
                    </a:ext>
                  </a:extLst>
                </p:cNvPr>
                <p:cNvSpPr>
                  <a:spLocks/>
                </p:cNvSpPr>
                <p:nvPr/>
              </p:nvSpPr>
              <p:spPr bwMode="auto">
                <a:xfrm>
                  <a:off x="3949" y="2357"/>
                  <a:ext cx="2" cy="6"/>
                </a:xfrm>
                <a:custGeom>
                  <a:avLst/>
                  <a:gdLst>
                    <a:gd name="T0" fmla="*/ 1 w 2"/>
                    <a:gd name="T1" fmla="*/ 0 h 7"/>
                    <a:gd name="T2" fmla="*/ 1 w 2"/>
                    <a:gd name="T3" fmla="*/ 3 h 7"/>
                    <a:gd name="T4" fmla="*/ 2 w 2"/>
                    <a:gd name="T5" fmla="*/ 3 h 7"/>
                    <a:gd name="T6" fmla="*/ 2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0" y="1"/>
                        <a:pt x="0" y="2"/>
                        <a:pt x="1" y="3"/>
                      </a:cubicBezTo>
                      <a:cubicBezTo>
                        <a:pt x="1" y="4"/>
                        <a:pt x="2" y="7"/>
                        <a:pt x="2" y="6"/>
                      </a:cubicBezTo>
                      <a:cubicBezTo>
                        <a:pt x="2" y="6"/>
                        <a:pt x="2" y="5"/>
                        <a:pt x="2" y="4"/>
                      </a:cubicBezTo>
                      <a:cubicBezTo>
                        <a:pt x="1" y="4"/>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1" name="Freeform 10082">
                  <a:extLst>
                    <a:ext uri="{FF2B5EF4-FFF2-40B4-BE49-F238E27FC236}">
                      <a16:creationId xmlns:a16="http://schemas.microsoft.com/office/drawing/2014/main" id="{0BF6E244-8B4B-0F5F-47EE-9FCA54E053B6}"/>
                    </a:ext>
                  </a:extLst>
                </p:cNvPr>
                <p:cNvSpPr>
                  <a:spLocks/>
                </p:cNvSpPr>
                <p:nvPr/>
              </p:nvSpPr>
              <p:spPr bwMode="auto">
                <a:xfrm>
                  <a:off x="3947" y="2353"/>
                  <a:ext cx="1" cy="3"/>
                </a:xfrm>
                <a:custGeom>
                  <a:avLst/>
                  <a:gdLst>
                    <a:gd name="T0" fmla="*/ 0 w 2"/>
                    <a:gd name="T1" fmla="*/ 2 h 4"/>
                    <a:gd name="T2" fmla="*/ 1 w 2"/>
                    <a:gd name="T3" fmla="*/ 2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0" y="0"/>
                        <a:pt x="2" y="2"/>
                        <a:pt x="2" y="4"/>
                      </a:cubicBezTo>
                      <a:cubicBezTo>
                        <a:pt x="1" y="4"/>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2" name="Freeform 10083">
                  <a:extLst>
                    <a:ext uri="{FF2B5EF4-FFF2-40B4-BE49-F238E27FC236}">
                      <a16:creationId xmlns:a16="http://schemas.microsoft.com/office/drawing/2014/main" id="{C05444B0-4E7D-1F45-C5F6-5CB75DA5E0A9}"/>
                    </a:ext>
                  </a:extLst>
                </p:cNvPr>
                <p:cNvSpPr>
                  <a:spLocks/>
                </p:cNvSpPr>
                <p:nvPr/>
              </p:nvSpPr>
              <p:spPr bwMode="auto">
                <a:xfrm>
                  <a:off x="3947" y="2372"/>
                  <a:ext cx="3" cy="5"/>
                </a:xfrm>
                <a:custGeom>
                  <a:avLst/>
                  <a:gdLst>
                    <a:gd name="T0" fmla="*/ 1 w 3"/>
                    <a:gd name="T1" fmla="*/ 1 h 7"/>
                    <a:gd name="T2" fmla="*/ 3 w 3"/>
                    <a:gd name="T3" fmla="*/ 1 h 7"/>
                    <a:gd name="T4" fmla="*/ 1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1" y="1"/>
                      </a:moveTo>
                      <a:cubicBezTo>
                        <a:pt x="0" y="0"/>
                        <a:pt x="2" y="7"/>
                        <a:pt x="3" y="4"/>
                      </a:cubicBezTo>
                      <a:cubicBezTo>
                        <a:pt x="2"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3" name="Freeform 10084">
                  <a:extLst>
                    <a:ext uri="{FF2B5EF4-FFF2-40B4-BE49-F238E27FC236}">
                      <a16:creationId xmlns:a16="http://schemas.microsoft.com/office/drawing/2014/main" id="{8A69B2CF-2D54-1155-4DFD-87EEDECB8A40}"/>
                    </a:ext>
                  </a:extLst>
                </p:cNvPr>
                <p:cNvSpPr>
                  <a:spLocks/>
                </p:cNvSpPr>
                <p:nvPr/>
              </p:nvSpPr>
              <p:spPr bwMode="auto">
                <a:xfrm>
                  <a:off x="3951" y="2367"/>
                  <a:ext cx="1" cy="5"/>
                </a:xfrm>
                <a:custGeom>
                  <a:avLst/>
                  <a:gdLst>
                    <a:gd name="T0" fmla="*/ 0 w 2"/>
                    <a:gd name="T1" fmla="*/ 1 h 7"/>
                    <a:gd name="T2" fmla="*/ 1 w 2"/>
                    <a:gd name="T3" fmla="*/ 2 h 7"/>
                    <a:gd name="T4" fmla="*/ 1 w 2"/>
                    <a:gd name="T5" fmla="*/ 1 h 7"/>
                    <a:gd name="T6" fmla="*/ 1 w 2"/>
                    <a:gd name="T7" fmla="*/ 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2" y="0"/>
                        <a:pt x="2" y="5"/>
                        <a:pt x="2" y="7"/>
                      </a:cubicBezTo>
                      <a:cubicBezTo>
                        <a:pt x="2" y="6"/>
                        <a:pt x="2" y="5"/>
                        <a:pt x="2" y="4"/>
                      </a:cubicBezTo>
                      <a:cubicBezTo>
                        <a:pt x="1" y="3"/>
                        <a:pt x="1" y="3"/>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4" name="Freeform 10085">
                  <a:extLst>
                    <a:ext uri="{FF2B5EF4-FFF2-40B4-BE49-F238E27FC236}">
                      <a16:creationId xmlns:a16="http://schemas.microsoft.com/office/drawing/2014/main" id="{909C9964-E2CD-9376-9131-242BBEE71A59}"/>
                    </a:ext>
                  </a:extLst>
                </p:cNvPr>
                <p:cNvSpPr>
                  <a:spLocks/>
                </p:cNvSpPr>
                <p:nvPr/>
              </p:nvSpPr>
              <p:spPr bwMode="auto">
                <a:xfrm>
                  <a:off x="3953" y="2361"/>
                  <a:ext cx="3" cy="5"/>
                </a:xfrm>
                <a:custGeom>
                  <a:avLst/>
                  <a:gdLst>
                    <a:gd name="T0" fmla="*/ 1 w 3"/>
                    <a:gd name="T1" fmla="*/ 0 h 6"/>
                    <a:gd name="T2" fmla="*/ 3 w 3"/>
                    <a:gd name="T3" fmla="*/ 3 h 6"/>
                    <a:gd name="T4" fmla="*/ 1 w 3"/>
                    <a:gd name="T5" fmla="*/ 1 h 6"/>
                    <a:gd name="T6" fmla="*/ 0 60000 65536"/>
                    <a:gd name="T7" fmla="*/ 0 60000 65536"/>
                    <a:gd name="T8" fmla="*/ 0 60000 65536"/>
                  </a:gdLst>
                  <a:ahLst/>
                  <a:cxnLst>
                    <a:cxn ang="T6">
                      <a:pos x="T0" y="T1"/>
                    </a:cxn>
                    <a:cxn ang="T7">
                      <a:pos x="T2" y="T3"/>
                    </a:cxn>
                    <a:cxn ang="T8">
                      <a:pos x="T4" y="T5"/>
                    </a:cxn>
                  </a:cxnLst>
                  <a:rect l="0" t="0" r="r" b="b"/>
                  <a:pathLst>
                    <a:path w="3" h="6">
                      <a:moveTo>
                        <a:pt x="1" y="0"/>
                      </a:moveTo>
                      <a:cubicBezTo>
                        <a:pt x="0" y="2"/>
                        <a:pt x="2" y="6"/>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5" name="Freeform 10086">
                  <a:extLst>
                    <a:ext uri="{FF2B5EF4-FFF2-40B4-BE49-F238E27FC236}">
                      <a16:creationId xmlns:a16="http://schemas.microsoft.com/office/drawing/2014/main" id="{C59A6B73-A693-43DD-4828-EBD213670873}"/>
                    </a:ext>
                  </a:extLst>
                </p:cNvPr>
                <p:cNvSpPr>
                  <a:spLocks/>
                </p:cNvSpPr>
                <p:nvPr/>
              </p:nvSpPr>
              <p:spPr bwMode="auto">
                <a:xfrm>
                  <a:off x="3952" y="2355"/>
                  <a:ext cx="1" cy="3"/>
                </a:xfrm>
                <a:custGeom>
                  <a:avLst/>
                  <a:gdLst>
                    <a:gd name="T0" fmla="*/ 0 w 2"/>
                    <a:gd name="T1" fmla="*/ 1 h 4"/>
                    <a:gd name="T2" fmla="*/ 1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3"/>
                        <a:pt x="2"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6" name="Freeform 10087">
                  <a:extLst>
                    <a:ext uri="{FF2B5EF4-FFF2-40B4-BE49-F238E27FC236}">
                      <a16:creationId xmlns:a16="http://schemas.microsoft.com/office/drawing/2014/main" id="{94255691-DA25-166F-02D2-F1ABBA3EDB22}"/>
                    </a:ext>
                  </a:extLst>
                </p:cNvPr>
                <p:cNvSpPr>
                  <a:spLocks/>
                </p:cNvSpPr>
                <p:nvPr/>
              </p:nvSpPr>
              <p:spPr bwMode="auto">
                <a:xfrm>
                  <a:off x="3952" y="2374"/>
                  <a:ext cx="2" cy="3"/>
                </a:xfrm>
                <a:custGeom>
                  <a:avLst/>
                  <a:gdLst>
                    <a:gd name="T0" fmla="*/ 0 w 2"/>
                    <a:gd name="T1" fmla="*/ 0 h 4"/>
                    <a:gd name="T2" fmla="*/ 2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2" y="4"/>
                        <a:pt x="2" y="2"/>
                      </a:cubicBezTo>
                      <a:cubicBezTo>
                        <a:pt x="1" y="2"/>
                        <a:pt x="0" y="3"/>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7" name="Freeform 10088">
                  <a:extLst>
                    <a:ext uri="{FF2B5EF4-FFF2-40B4-BE49-F238E27FC236}">
                      <a16:creationId xmlns:a16="http://schemas.microsoft.com/office/drawing/2014/main" id="{E113162A-8B6C-42BB-73C2-FFB0427F09AA}"/>
                    </a:ext>
                  </a:extLst>
                </p:cNvPr>
                <p:cNvSpPr>
                  <a:spLocks/>
                </p:cNvSpPr>
                <p:nvPr/>
              </p:nvSpPr>
              <p:spPr bwMode="auto">
                <a:xfrm>
                  <a:off x="3955" y="2369"/>
                  <a:ext cx="2" cy="5"/>
                </a:xfrm>
                <a:custGeom>
                  <a:avLst/>
                  <a:gdLst>
                    <a:gd name="T0" fmla="*/ 0 w 2"/>
                    <a:gd name="T1" fmla="*/ 1 h 6"/>
                    <a:gd name="T2" fmla="*/ 1 w 2"/>
                    <a:gd name="T3" fmla="*/ 3 h 6"/>
                    <a:gd name="T4" fmla="*/ 2 w 2"/>
                    <a:gd name="T5" fmla="*/ 3 h 6"/>
                    <a:gd name="T6" fmla="*/ 1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1"/>
                      </a:moveTo>
                      <a:cubicBezTo>
                        <a:pt x="1" y="0"/>
                        <a:pt x="2" y="5"/>
                        <a:pt x="1" y="6"/>
                      </a:cubicBezTo>
                      <a:cubicBezTo>
                        <a:pt x="2" y="6"/>
                        <a:pt x="2" y="5"/>
                        <a:pt x="2" y="4"/>
                      </a:cubicBezTo>
                      <a:cubicBezTo>
                        <a:pt x="2" y="2"/>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8" name="Freeform 10089">
                  <a:extLst>
                    <a:ext uri="{FF2B5EF4-FFF2-40B4-BE49-F238E27FC236}">
                      <a16:creationId xmlns:a16="http://schemas.microsoft.com/office/drawing/2014/main" id="{03DE33AD-CA90-199E-C4E3-08489E726A32}"/>
                    </a:ext>
                  </a:extLst>
                </p:cNvPr>
                <p:cNvSpPr>
                  <a:spLocks/>
                </p:cNvSpPr>
                <p:nvPr/>
              </p:nvSpPr>
              <p:spPr bwMode="auto">
                <a:xfrm>
                  <a:off x="3957" y="2367"/>
                  <a:ext cx="1" cy="4"/>
                </a:xfrm>
                <a:custGeom>
                  <a:avLst/>
                  <a:gdLst>
                    <a:gd name="T0" fmla="*/ 0 w 1"/>
                    <a:gd name="T1" fmla="*/ 0 h 5"/>
                    <a:gd name="T2" fmla="*/ 0 w 1"/>
                    <a:gd name="T3" fmla="*/ 2 h 5"/>
                    <a:gd name="T4" fmla="*/ 0 w 1"/>
                    <a:gd name="T5" fmla="*/ 1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1" y="1"/>
                        <a:pt x="1" y="4"/>
                        <a:pt x="0" y="5"/>
                      </a:cubicBezTo>
                      <a:cubicBezTo>
                        <a:pt x="0" y="5"/>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09" name="Freeform 10090">
                  <a:extLst>
                    <a:ext uri="{FF2B5EF4-FFF2-40B4-BE49-F238E27FC236}">
                      <a16:creationId xmlns:a16="http://schemas.microsoft.com/office/drawing/2014/main" id="{2C6D3C33-E24E-FC07-D65A-171459911D95}"/>
                    </a:ext>
                  </a:extLst>
                </p:cNvPr>
                <p:cNvSpPr>
                  <a:spLocks/>
                </p:cNvSpPr>
                <p:nvPr/>
              </p:nvSpPr>
              <p:spPr bwMode="auto">
                <a:xfrm>
                  <a:off x="3938" y="2315"/>
                  <a:ext cx="22" cy="42"/>
                </a:xfrm>
                <a:custGeom>
                  <a:avLst/>
                  <a:gdLst>
                    <a:gd name="T0" fmla="*/ 7 w 27"/>
                    <a:gd name="T1" fmla="*/ 2 h 50"/>
                    <a:gd name="T2" fmla="*/ 8 w 27"/>
                    <a:gd name="T3" fmla="*/ 3 h 50"/>
                    <a:gd name="T4" fmla="*/ 10 w 27"/>
                    <a:gd name="T5" fmla="*/ 5 h 50"/>
                    <a:gd name="T6" fmla="*/ 11 w 27"/>
                    <a:gd name="T7" fmla="*/ 8 h 50"/>
                    <a:gd name="T8" fmla="*/ 11 w 27"/>
                    <a:gd name="T9" fmla="*/ 13 h 50"/>
                    <a:gd name="T10" fmla="*/ 11 w 27"/>
                    <a:gd name="T11" fmla="*/ 15 h 50"/>
                    <a:gd name="T12" fmla="*/ 11 w 27"/>
                    <a:gd name="T13" fmla="*/ 18 h 50"/>
                    <a:gd name="T14" fmla="*/ 11 w 27"/>
                    <a:gd name="T15" fmla="*/ 20 h 50"/>
                    <a:gd name="T16" fmla="*/ 10 w 27"/>
                    <a:gd name="T17" fmla="*/ 21 h 50"/>
                    <a:gd name="T18" fmla="*/ 9 w 27"/>
                    <a:gd name="T19" fmla="*/ 23 h 50"/>
                    <a:gd name="T20" fmla="*/ 9 w 27"/>
                    <a:gd name="T21" fmla="*/ 24 h 50"/>
                    <a:gd name="T22" fmla="*/ 8 w 27"/>
                    <a:gd name="T23" fmla="*/ 24 h 50"/>
                    <a:gd name="T24" fmla="*/ 7 w 27"/>
                    <a:gd name="T25" fmla="*/ 24 h 50"/>
                    <a:gd name="T26" fmla="*/ 7 w 27"/>
                    <a:gd name="T27" fmla="*/ 24 h 50"/>
                    <a:gd name="T28" fmla="*/ 6 w 27"/>
                    <a:gd name="T29" fmla="*/ 24 h 50"/>
                    <a:gd name="T30" fmla="*/ 6 w 27"/>
                    <a:gd name="T31" fmla="*/ 24 h 50"/>
                    <a:gd name="T32" fmla="*/ 5 w 27"/>
                    <a:gd name="T33" fmla="*/ 24 h 50"/>
                    <a:gd name="T34" fmla="*/ 4 w 27"/>
                    <a:gd name="T35" fmla="*/ 24 h 50"/>
                    <a:gd name="T36" fmla="*/ 3 w 27"/>
                    <a:gd name="T37" fmla="*/ 23 h 50"/>
                    <a:gd name="T38" fmla="*/ 2 w 27"/>
                    <a:gd name="T39" fmla="*/ 20 h 50"/>
                    <a:gd name="T40" fmla="*/ 2 w 27"/>
                    <a:gd name="T41" fmla="*/ 18 h 50"/>
                    <a:gd name="T42" fmla="*/ 2 w 27"/>
                    <a:gd name="T43" fmla="*/ 16 h 50"/>
                    <a:gd name="T44" fmla="*/ 1 w 27"/>
                    <a:gd name="T45" fmla="*/ 13 h 50"/>
                    <a:gd name="T46" fmla="*/ 1 w 27"/>
                    <a:gd name="T47" fmla="*/ 11 h 50"/>
                    <a:gd name="T48" fmla="*/ 2 w 27"/>
                    <a:gd name="T49" fmla="*/ 7 h 50"/>
                    <a:gd name="T50" fmla="*/ 2 w 27"/>
                    <a:gd name="T51" fmla="*/ 5 h 50"/>
                    <a:gd name="T52" fmla="*/ 2 w 27"/>
                    <a:gd name="T53" fmla="*/ 3 h 50"/>
                    <a:gd name="T54" fmla="*/ 3 w 27"/>
                    <a:gd name="T55" fmla="*/ 3 h 50"/>
                    <a:gd name="T56" fmla="*/ 4 w 27"/>
                    <a:gd name="T57" fmla="*/ 2 h 50"/>
                    <a:gd name="T58" fmla="*/ 5 w 27"/>
                    <a:gd name="T59" fmla="*/ 2 h 50"/>
                    <a:gd name="T60" fmla="*/ 6 w 27"/>
                    <a:gd name="T61" fmla="*/ 1 h 50"/>
                    <a:gd name="T62" fmla="*/ 6 w 27"/>
                    <a:gd name="T63" fmla="*/ 2 h 50"/>
                    <a:gd name="T64" fmla="*/ 7 w 27"/>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50">
                      <a:moveTo>
                        <a:pt x="16" y="2"/>
                      </a:moveTo>
                      <a:cubicBezTo>
                        <a:pt x="17" y="5"/>
                        <a:pt x="19" y="2"/>
                        <a:pt x="19" y="5"/>
                      </a:cubicBezTo>
                      <a:cubicBezTo>
                        <a:pt x="20" y="8"/>
                        <a:pt x="22" y="7"/>
                        <a:pt x="22" y="9"/>
                      </a:cubicBezTo>
                      <a:cubicBezTo>
                        <a:pt x="22" y="13"/>
                        <a:pt x="25" y="13"/>
                        <a:pt x="25" y="16"/>
                      </a:cubicBezTo>
                      <a:cubicBezTo>
                        <a:pt x="24" y="18"/>
                        <a:pt x="27" y="22"/>
                        <a:pt x="26" y="25"/>
                      </a:cubicBezTo>
                      <a:cubicBezTo>
                        <a:pt x="26" y="27"/>
                        <a:pt x="27" y="30"/>
                        <a:pt x="26" y="31"/>
                      </a:cubicBezTo>
                      <a:cubicBezTo>
                        <a:pt x="25" y="32"/>
                        <a:pt x="26" y="35"/>
                        <a:pt x="25" y="36"/>
                      </a:cubicBezTo>
                      <a:cubicBezTo>
                        <a:pt x="24" y="36"/>
                        <a:pt x="25" y="41"/>
                        <a:pt x="24" y="40"/>
                      </a:cubicBezTo>
                      <a:cubicBezTo>
                        <a:pt x="23" y="40"/>
                        <a:pt x="23" y="41"/>
                        <a:pt x="23" y="43"/>
                      </a:cubicBezTo>
                      <a:cubicBezTo>
                        <a:pt x="22" y="44"/>
                        <a:pt x="22" y="45"/>
                        <a:pt x="21" y="45"/>
                      </a:cubicBezTo>
                      <a:cubicBezTo>
                        <a:pt x="21" y="45"/>
                        <a:pt x="21" y="46"/>
                        <a:pt x="20" y="46"/>
                      </a:cubicBezTo>
                      <a:cubicBezTo>
                        <a:pt x="20" y="47"/>
                        <a:pt x="19" y="48"/>
                        <a:pt x="19" y="48"/>
                      </a:cubicBezTo>
                      <a:cubicBezTo>
                        <a:pt x="18" y="47"/>
                        <a:pt x="18" y="48"/>
                        <a:pt x="17" y="49"/>
                      </a:cubicBezTo>
                      <a:cubicBezTo>
                        <a:pt x="16" y="50"/>
                        <a:pt x="15" y="50"/>
                        <a:pt x="15" y="49"/>
                      </a:cubicBezTo>
                      <a:cubicBezTo>
                        <a:pt x="14" y="49"/>
                        <a:pt x="14" y="49"/>
                        <a:pt x="13" y="49"/>
                      </a:cubicBezTo>
                      <a:cubicBezTo>
                        <a:pt x="13" y="50"/>
                        <a:pt x="12" y="50"/>
                        <a:pt x="12" y="49"/>
                      </a:cubicBezTo>
                      <a:cubicBezTo>
                        <a:pt x="11" y="48"/>
                        <a:pt x="11" y="48"/>
                        <a:pt x="11" y="48"/>
                      </a:cubicBezTo>
                      <a:cubicBezTo>
                        <a:pt x="10" y="48"/>
                        <a:pt x="9" y="48"/>
                        <a:pt x="9" y="47"/>
                      </a:cubicBezTo>
                      <a:cubicBezTo>
                        <a:pt x="9" y="46"/>
                        <a:pt x="7" y="47"/>
                        <a:pt x="7" y="45"/>
                      </a:cubicBezTo>
                      <a:cubicBezTo>
                        <a:pt x="7" y="43"/>
                        <a:pt x="5" y="44"/>
                        <a:pt x="5" y="41"/>
                      </a:cubicBezTo>
                      <a:cubicBezTo>
                        <a:pt x="5" y="40"/>
                        <a:pt x="3" y="40"/>
                        <a:pt x="3" y="37"/>
                      </a:cubicBezTo>
                      <a:cubicBezTo>
                        <a:pt x="3" y="35"/>
                        <a:pt x="1" y="34"/>
                        <a:pt x="2" y="32"/>
                      </a:cubicBezTo>
                      <a:cubicBezTo>
                        <a:pt x="2" y="30"/>
                        <a:pt x="1" y="28"/>
                        <a:pt x="1" y="26"/>
                      </a:cubicBezTo>
                      <a:cubicBezTo>
                        <a:pt x="1" y="24"/>
                        <a:pt x="0" y="22"/>
                        <a:pt x="1" y="21"/>
                      </a:cubicBezTo>
                      <a:cubicBezTo>
                        <a:pt x="2" y="18"/>
                        <a:pt x="1" y="14"/>
                        <a:pt x="2" y="14"/>
                      </a:cubicBezTo>
                      <a:cubicBezTo>
                        <a:pt x="3" y="13"/>
                        <a:pt x="3" y="10"/>
                        <a:pt x="4" y="9"/>
                      </a:cubicBezTo>
                      <a:cubicBezTo>
                        <a:pt x="5" y="8"/>
                        <a:pt x="5" y="5"/>
                        <a:pt x="6" y="5"/>
                      </a:cubicBezTo>
                      <a:cubicBezTo>
                        <a:pt x="7" y="5"/>
                        <a:pt x="7" y="4"/>
                        <a:pt x="7" y="4"/>
                      </a:cubicBezTo>
                      <a:cubicBezTo>
                        <a:pt x="8" y="3"/>
                        <a:pt x="8" y="2"/>
                        <a:pt x="9" y="2"/>
                      </a:cubicBezTo>
                      <a:cubicBezTo>
                        <a:pt x="10" y="3"/>
                        <a:pt x="10" y="2"/>
                        <a:pt x="11" y="2"/>
                      </a:cubicBezTo>
                      <a:cubicBezTo>
                        <a:pt x="11" y="1"/>
                        <a:pt x="12" y="0"/>
                        <a:pt x="12" y="1"/>
                      </a:cubicBezTo>
                      <a:cubicBezTo>
                        <a:pt x="13" y="2"/>
                        <a:pt x="14" y="2"/>
                        <a:pt x="14" y="2"/>
                      </a:cubicBezTo>
                      <a:cubicBezTo>
                        <a:pt x="15" y="1"/>
                        <a:pt x="15" y="1"/>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0" name="Freeform 10091">
                  <a:extLst>
                    <a:ext uri="{FF2B5EF4-FFF2-40B4-BE49-F238E27FC236}">
                      <a16:creationId xmlns:a16="http://schemas.microsoft.com/office/drawing/2014/main" id="{B4E8C61F-FF70-928D-8FC1-39094C046AAD}"/>
                    </a:ext>
                  </a:extLst>
                </p:cNvPr>
                <p:cNvSpPr>
                  <a:spLocks/>
                </p:cNvSpPr>
                <p:nvPr/>
              </p:nvSpPr>
              <p:spPr bwMode="auto">
                <a:xfrm>
                  <a:off x="3938" y="2319"/>
                  <a:ext cx="20" cy="39"/>
                </a:xfrm>
                <a:custGeom>
                  <a:avLst/>
                  <a:gdLst>
                    <a:gd name="T0" fmla="*/ 10 w 25"/>
                    <a:gd name="T1" fmla="*/ 14 h 48"/>
                    <a:gd name="T2" fmla="*/ 8 w 25"/>
                    <a:gd name="T3" fmla="*/ 15 h 48"/>
                    <a:gd name="T4" fmla="*/ 7 w 25"/>
                    <a:gd name="T5" fmla="*/ 15 h 48"/>
                    <a:gd name="T6" fmla="*/ 6 w 25"/>
                    <a:gd name="T7" fmla="*/ 14 h 48"/>
                    <a:gd name="T8" fmla="*/ 5 w 25"/>
                    <a:gd name="T9" fmla="*/ 13 h 48"/>
                    <a:gd name="T10" fmla="*/ 4 w 25"/>
                    <a:gd name="T11" fmla="*/ 11 h 48"/>
                    <a:gd name="T12" fmla="*/ 3 w 25"/>
                    <a:gd name="T13" fmla="*/ 10 h 48"/>
                    <a:gd name="T14" fmla="*/ 3 w 25"/>
                    <a:gd name="T15" fmla="*/ 7 h 48"/>
                    <a:gd name="T16" fmla="*/ 2 w 25"/>
                    <a:gd name="T17" fmla="*/ 5 h 48"/>
                    <a:gd name="T18" fmla="*/ 2 w 25"/>
                    <a:gd name="T19" fmla="*/ 2 h 48"/>
                    <a:gd name="T20" fmla="*/ 3 w 25"/>
                    <a:gd name="T21" fmla="*/ 0 h 48"/>
                    <a:gd name="T22" fmla="*/ 2 w 25"/>
                    <a:gd name="T23" fmla="*/ 1 h 48"/>
                    <a:gd name="T24" fmla="*/ 2 w 25"/>
                    <a:gd name="T25" fmla="*/ 2 h 48"/>
                    <a:gd name="T26" fmla="*/ 2 w 25"/>
                    <a:gd name="T27" fmla="*/ 5 h 48"/>
                    <a:gd name="T28" fmla="*/ 1 w 25"/>
                    <a:gd name="T29" fmla="*/ 7 h 48"/>
                    <a:gd name="T30" fmla="*/ 1 w 25"/>
                    <a:gd name="T31" fmla="*/ 10 h 48"/>
                    <a:gd name="T32" fmla="*/ 2 w 25"/>
                    <a:gd name="T33" fmla="*/ 12 h 48"/>
                    <a:gd name="T34" fmla="*/ 2 w 25"/>
                    <a:gd name="T35" fmla="*/ 15 h 48"/>
                    <a:gd name="T36" fmla="*/ 2 w 25"/>
                    <a:gd name="T37" fmla="*/ 16 h 48"/>
                    <a:gd name="T38" fmla="*/ 3 w 25"/>
                    <a:gd name="T39" fmla="*/ 18 h 48"/>
                    <a:gd name="T40" fmla="*/ 4 w 25"/>
                    <a:gd name="T41" fmla="*/ 19 h 48"/>
                    <a:gd name="T42" fmla="*/ 5 w 25"/>
                    <a:gd name="T43" fmla="*/ 20 h 48"/>
                    <a:gd name="T44" fmla="*/ 6 w 25"/>
                    <a:gd name="T45" fmla="*/ 20 h 48"/>
                    <a:gd name="T46" fmla="*/ 8 w 25"/>
                    <a:gd name="T47" fmla="*/ 20 h 48"/>
                    <a:gd name="T48" fmla="*/ 9 w 25"/>
                    <a:gd name="T49" fmla="*/ 18 h 48"/>
                    <a:gd name="T50" fmla="*/ 10 w 25"/>
                    <a:gd name="T51" fmla="*/ 16 h 48"/>
                    <a:gd name="T52" fmla="*/ 10 w 25"/>
                    <a:gd name="T53" fmla="*/ 14 h 48"/>
                    <a:gd name="T54" fmla="*/ 10 w 25"/>
                    <a:gd name="T55" fmla="*/ 14 h 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 h="48">
                      <a:moveTo>
                        <a:pt x="24" y="32"/>
                      </a:moveTo>
                      <a:cubicBezTo>
                        <a:pt x="23" y="31"/>
                        <a:pt x="22" y="36"/>
                        <a:pt x="20" y="34"/>
                      </a:cubicBezTo>
                      <a:cubicBezTo>
                        <a:pt x="19" y="33"/>
                        <a:pt x="18" y="36"/>
                        <a:pt x="17" y="33"/>
                      </a:cubicBezTo>
                      <a:cubicBezTo>
                        <a:pt x="17" y="32"/>
                        <a:pt x="15" y="34"/>
                        <a:pt x="15" y="32"/>
                      </a:cubicBezTo>
                      <a:cubicBezTo>
                        <a:pt x="14" y="30"/>
                        <a:pt x="13" y="32"/>
                        <a:pt x="13" y="30"/>
                      </a:cubicBezTo>
                      <a:cubicBezTo>
                        <a:pt x="12" y="28"/>
                        <a:pt x="10" y="28"/>
                        <a:pt x="10" y="26"/>
                      </a:cubicBezTo>
                      <a:cubicBezTo>
                        <a:pt x="10" y="24"/>
                        <a:pt x="8" y="24"/>
                        <a:pt x="8" y="22"/>
                      </a:cubicBezTo>
                      <a:cubicBezTo>
                        <a:pt x="8" y="20"/>
                        <a:pt x="6" y="19"/>
                        <a:pt x="7" y="16"/>
                      </a:cubicBezTo>
                      <a:cubicBezTo>
                        <a:pt x="7" y="14"/>
                        <a:pt x="6" y="12"/>
                        <a:pt x="6" y="10"/>
                      </a:cubicBezTo>
                      <a:cubicBezTo>
                        <a:pt x="7" y="9"/>
                        <a:pt x="6" y="6"/>
                        <a:pt x="6" y="5"/>
                      </a:cubicBezTo>
                      <a:cubicBezTo>
                        <a:pt x="7" y="4"/>
                        <a:pt x="7" y="2"/>
                        <a:pt x="7" y="0"/>
                      </a:cubicBezTo>
                      <a:cubicBezTo>
                        <a:pt x="6" y="1"/>
                        <a:pt x="6" y="1"/>
                        <a:pt x="6" y="1"/>
                      </a:cubicBezTo>
                      <a:cubicBezTo>
                        <a:pt x="5" y="1"/>
                        <a:pt x="5" y="4"/>
                        <a:pt x="4" y="5"/>
                      </a:cubicBezTo>
                      <a:cubicBezTo>
                        <a:pt x="3" y="6"/>
                        <a:pt x="3" y="9"/>
                        <a:pt x="2" y="10"/>
                      </a:cubicBezTo>
                      <a:cubicBezTo>
                        <a:pt x="1" y="10"/>
                        <a:pt x="2" y="14"/>
                        <a:pt x="1" y="17"/>
                      </a:cubicBezTo>
                      <a:cubicBezTo>
                        <a:pt x="0" y="18"/>
                        <a:pt x="1" y="20"/>
                        <a:pt x="1" y="22"/>
                      </a:cubicBezTo>
                      <a:cubicBezTo>
                        <a:pt x="1" y="24"/>
                        <a:pt x="2" y="26"/>
                        <a:pt x="2" y="28"/>
                      </a:cubicBezTo>
                      <a:cubicBezTo>
                        <a:pt x="1" y="30"/>
                        <a:pt x="3" y="31"/>
                        <a:pt x="3" y="33"/>
                      </a:cubicBezTo>
                      <a:cubicBezTo>
                        <a:pt x="3" y="36"/>
                        <a:pt x="5" y="36"/>
                        <a:pt x="5" y="37"/>
                      </a:cubicBezTo>
                      <a:cubicBezTo>
                        <a:pt x="5" y="40"/>
                        <a:pt x="7" y="39"/>
                        <a:pt x="7" y="41"/>
                      </a:cubicBezTo>
                      <a:cubicBezTo>
                        <a:pt x="7" y="43"/>
                        <a:pt x="9" y="42"/>
                        <a:pt x="9" y="43"/>
                      </a:cubicBezTo>
                      <a:cubicBezTo>
                        <a:pt x="10" y="45"/>
                        <a:pt x="11" y="43"/>
                        <a:pt x="12" y="45"/>
                      </a:cubicBezTo>
                      <a:cubicBezTo>
                        <a:pt x="12" y="48"/>
                        <a:pt x="14" y="44"/>
                        <a:pt x="15" y="45"/>
                      </a:cubicBezTo>
                      <a:cubicBezTo>
                        <a:pt x="16" y="47"/>
                        <a:pt x="17" y="43"/>
                        <a:pt x="19" y="44"/>
                      </a:cubicBezTo>
                      <a:cubicBezTo>
                        <a:pt x="20" y="45"/>
                        <a:pt x="20" y="40"/>
                        <a:pt x="21" y="41"/>
                      </a:cubicBezTo>
                      <a:cubicBezTo>
                        <a:pt x="23" y="42"/>
                        <a:pt x="23" y="36"/>
                        <a:pt x="24" y="36"/>
                      </a:cubicBezTo>
                      <a:cubicBezTo>
                        <a:pt x="25" y="37"/>
                        <a:pt x="24" y="34"/>
                        <a:pt x="25" y="32"/>
                      </a:cubicBezTo>
                      <a:lnTo>
                        <a:pt x="24" y="32"/>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1" name="Freeform 10092">
                  <a:extLst>
                    <a:ext uri="{FF2B5EF4-FFF2-40B4-BE49-F238E27FC236}">
                      <a16:creationId xmlns:a16="http://schemas.microsoft.com/office/drawing/2014/main" id="{7C406947-54E7-EA4A-327C-6534E4F1AB53}"/>
                    </a:ext>
                  </a:extLst>
                </p:cNvPr>
                <p:cNvSpPr>
                  <a:spLocks/>
                </p:cNvSpPr>
                <p:nvPr/>
              </p:nvSpPr>
              <p:spPr bwMode="auto">
                <a:xfrm>
                  <a:off x="3938" y="2335"/>
                  <a:ext cx="20" cy="23"/>
                </a:xfrm>
                <a:custGeom>
                  <a:avLst/>
                  <a:gdLst>
                    <a:gd name="T0" fmla="*/ 11 w 24"/>
                    <a:gd name="T1" fmla="*/ 6 h 28"/>
                    <a:gd name="T2" fmla="*/ 11 w 24"/>
                    <a:gd name="T3" fmla="*/ 6 h 28"/>
                    <a:gd name="T4" fmla="*/ 10 w 24"/>
                    <a:gd name="T5" fmla="*/ 8 h 28"/>
                    <a:gd name="T6" fmla="*/ 8 w 24"/>
                    <a:gd name="T7" fmla="*/ 9 h 28"/>
                    <a:gd name="T8" fmla="*/ 7 w 24"/>
                    <a:gd name="T9" fmla="*/ 10 h 28"/>
                    <a:gd name="T10" fmla="*/ 5 w 24"/>
                    <a:gd name="T11" fmla="*/ 9 h 28"/>
                    <a:gd name="T12" fmla="*/ 4 w 24"/>
                    <a:gd name="T13" fmla="*/ 9 h 28"/>
                    <a:gd name="T14" fmla="*/ 3 w 24"/>
                    <a:gd name="T15" fmla="*/ 8 h 28"/>
                    <a:gd name="T16" fmla="*/ 3 w 24"/>
                    <a:gd name="T17" fmla="*/ 6 h 28"/>
                    <a:gd name="T18" fmla="*/ 2 w 24"/>
                    <a:gd name="T19" fmla="*/ 4 h 28"/>
                    <a:gd name="T20" fmla="*/ 0 w 24"/>
                    <a:gd name="T21" fmla="*/ 2 h 28"/>
                    <a:gd name="T22" fmla="*/ 0 w 24"/>
                    <a:gd name="T23" fmla="*/ 0 h 28"/>
                    <a:gd name="T24" fmla="*/ 0 w 24"/>
                    <a:gd name="T25" fmla="*/ 2 h 28"/>
                    <a:gd name="T26" fmla="*/ 1 w 24"/>
                    <a:gd name="T27" fmla="*/ 4 h 28"/>
                    <a:gd name="T28" fmla="*/ 2 w 24"/>
                    <a:gd name="T29" fmla="*/ 6 h 28"/>
                    <a:gd name="T30" fmla="*/ 3 w 24"/>
                    <a:gd name="T31" fmla="*/ 8 h 28"/>
                    <a:gd name="T32" fmla="*/ 3 w 24"/>
                    <a:gd name="T33" fmla="*/ 10 h 28"/>
                    <a:gd name="T34" fmla="*/ 4 w 24"/>
                    <a:gd name="T35" fmla="*/ 11 h 28"/>
                    <a:gd name="T36" fmla="*/ 6 w 24"/>
                    <a:gd name="T37" fmla="*/ 12 h 28"/>
                    <a:gd name="T38" fmla="*/ 7 w 24"/>
                    <a:gd name="T39" fmla="*/ 12 h 28"/>
                    <a:gd name="T40" fmla="*/ 9 w 24"/>
                    <a:gd name="T41" fmla="*/ 11 h 28"/>
                    <a:gd name="T42" fmla="*/ 10 w 24"/>
                    <a:gd name="T43" fmla="*/ 10 h 28"/>
                    <a:gd name="T44" fmla="*/ 11 w 24"/>
                    <a:gd name="T45" fmla="*/ 7 h 28"/>
                    <a:gd name="T46" fmla="*/ 12 w 24"/>
                    <a:gd name="T47" fmla="*/ 6 h 28"/>
                    <a:gd name="T48" fmla="*/ 11 w 24"/>
                    <a:gd name="T49" fmla="*/ 6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4" h="28">
                      <a:moveTo>
                        <a:pt x="23" y="12"/>
                      </a:moveTo>
                      <a:cubicBezTo>
                        <a:pt x="23" y="12"/>
                        <a:pt x="22" y="12"/>
                        <a:pt x="22" y="12"/>
                      </a:cubicBezTo>
                      <a:cubicBezTo>
                        <a:pt x="21" y="14"/>
                        <a:pt x="21" y="17"/>
                        <a:pt x="20" y="17"/>
                      </a:cubicBezTo>
                      <a:cubicBezTo>
                        <a:pt x="19" y="16"/>
                        <a:pt x="19" y="21"/>
                        <a:pt x="17" y="19"/>
                      </a:cubicBezTo>
                      <a:cubicBezTo>
                        <a:pt x="16" y="18"/>
                        <a:pt x="15" y="23"/>
                        <a:pt x="13" y="21"/>
                      </a:cubicBezTo>
                      <a:cubicBezTo>
                        <a:pt x="13" y="20"/>
                        <a:pt x="11" y="23"/>
                        <a:pt x="10" y="20"/>
                      </a:cubicBezTo>
                      <a:cubicBezTo>
                        <a:pt x="10" y="19"/>
                        <a:pt x="8" y="21"/>
                        <a:pt x="8" y="19"/>
                      </a:cubicBezTo>
                      <a:cubicBezTo>
                        <a:pt x="8" y="17"/>
                        <a:pt x="6" y="19"/>
                        <a:pt x="6" y="17"/>
                      </a:cubicBezTo>
                      <a:cubicBezTo>
                        <a:pt x="6" y="15"/>
                        <a:pt x="4" y="16"/>
                        <a:pt x="4" y="13"/>
                      </a:cubicBezTo>
                      <a:cubicBezTo>
                        <a:pt x="3" y="11"/>
                        <a:pt x="2" y="11"/>
                        <a:pt x="2" y="9"/>
                      </a:cubicBezTo>
                      <a:cubicBezTo>
                        <a:pt x="2" y="7"/>
                        <a:pt x="0" y="6"/>
                        <a:pt x="0" y="3"/>
                      </a:cubicBezTo>
                      <a:cubicBezTo>
                        <a:pt x="1" y="2"/>
                        <a:pt x="0" y="1"/>
                        <a:pt x="0" y="0"/>
                      </a:cubicBezTo>
                      <a:cubicBezTo>
                        <a:pt x="0" y="0"/>
                        <a:pt x="0" y="1"/>
                        <a:pt x="0" y="2"/>
                      </a:cubicBezTo>
                      <a:cubicBezTo>
                        <a:pt x="0" y="4"/>
                        <a:pt x="1" y="6"/>
                        <a:pt x="1" y="8"/>
                      </a:cubicBezTo>
                      <a:cubicBezTo>
                        <a:pt x="0" y="10"/>
                        <a:pt x="2" y="11"/>
                        <a:pt x="2" y="13"/>
                      </a:cubicBezTo>
                      <a:cubicBezTo>
                        <a:pt x="2" y="16"/>
                        <a:pt x="4" y="16"/>
                        <a:pt x="4" y="17"/>
                      </a:cubicBezTo>
                      <a:cubicBezTo>
                        <a:pt x="4" y="20"/>
                        <a:pt x="6" y="19"/>
                        <a:pt x="6" y="21"/>
                      </a:cubicBezTo>
                      <a:cubicBezTo>
                        <a:pt x="6" y="23"/>
                        <a:pt x="8" y="22"/>
                        <a:pt x="8" y="23"/>
                      </a:cubicBezTo>
                      <a:cubicBezTo>
                        <a:pt x="9" y="25"/>
                        <a:pt x="10" y="23"/>
                        <a:pt x="11" y="25"/>
                      </a:cubicBezTo>
                      <a:cubicBezTo>
                        <a:pt x="11" y="28"/>
                        <a:pt x="13" y="24"/>
                        <a:pt x="14" y="25"/>
                      </a:cubicBezTo>
                      <a:cubicBezTo>
                        <a:pt x="15" y="27"/>
                        <a:pt x="16" y="23"/>
                        <a:pt x="18" y="24"/>
                      </a:cubicBezTo>
                      <a:cubicBezTo>
                        <a:pt x="19" y="25"/>
                        <a:pt x="19" y="20"/>
                        <a:pt x="20" y="21"/>
                      </a:cubicBezTo>
                      <a:cubicBezTo>
                        <a:pt x="22" y="22"/>
                        <a:pt x="22" y="16"/>
                        <a:pt x="23" y="16"/>
                      </a:cubicBezTo>
                      <a:cubicBezTo>
                        <a:pt x="24" y="17"/>
                        <a:pt x="23" y="14"/>
                        <a:pt x="24" y="12"/>
                      </a:cubicBezTo>
                      <a:lnTo>
                        <a:pt x="23" y="12"/>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2" name="Freeform 10093">
                  <a:extLst>
                    <a:ext uri="{FF2B5EF4-FFF2-40B4-BE49-F238E27FC236}">
                      <a16:creationId xmlns:a16="http://schemas.microsoft.com/office/drawing/2014/main" id="{741F8825-880F-96DA-FE98-2A57C7494378}"/>
                    </a:ext>
                  </a:extLst>
                </p:cNvPr>
                <p:cNvSpPr>
                  <a:spLocks/>
                </p:cNvSpPr>
                <p:nvPr/>
              </p:nvSpPr>
              <p:spPr bwMode="auto">
                <a:xfrm>
                  <a:off x="3944" y="2326"/>
                  <a:ext cx="1" cy="4"/>
                </a:xfrm>
                <a:custGeom>
                  <a:avLst/>
                  <a:gdLst>
                    <a:gd name="T0" fmla="*/ 0 w 1"/>
                    <a:gd name="T1" fmla="*/ 1 h 4"/>
                    <a:gd name="T2" fmla="*/ 0 w 1"/>
                    <a:gd name="T3" fmla="*/ 4 h 4"/>
                    <a:gd name="T4" fmla="*/ 1 w 1"/>
                    <a:gd name="T5" fmla="*/ 3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1"/>
                      </a:moveTo>
                      <a:cubicBezTo>
                        <a:pt x="1" y="1"/>
                        <a:pt x="1" y="3"/>
                        <a:pt x="0" y="4"/>
                      </a:cubicBezTo>
                      <a:cubicBezTo>
                        <a:pt x="1" y="4"/>
                        <a:pt x="1" y="3"/>
                        <a:pt x="1" y="3"/>
                      </a:cubicBezTo>
                      <a:cubicBezTo>
                        <a:pt x="1"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3" name="Freeform 10094">
                  <a:extLst>
                    <a:ext uri="{FF2B5EF4-FFF2-40B4-BE49-F238E27FC236}">
                      <a16:creationId xmlns:a16="http://schemas.microsoft.com/office/drawing/2014/main" id="{0B0CD359-F3B4-09DE-900D-2D44945E63AE}"/>
                    </a:ext>
                  </a:extLst>
                </p:cNvPr>
                <p:cNvSpPr>
                  <a:spLocks/>
                </p:cNvSpPr>
                <p:nvPr/>
              </p:nvSpPr>
              <p:spPr bwMode="auto">
                <a:xfrm>
                  <a:off x="3945" y="2322"/>
                  <a:ext cx="2" cy="3"/>
                </a:xfrm>
                <a:custGeom>
                  <a:avLst/>
                  <a:gdLst>
                    <a:gd name="T0" fmla="*/ 1 w 3"/>
                    <a:gd name="T1" fmla="*/ 0 h 4"/>
                    <a:gd name="T2" fmla="*/ 1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1"/>
                        <a:pt x="2" y="4"/>
                        <a:pt x="3" y="4"/>
                      </a:cubicBezTo>
                      <a:cubicBezTo>
                        <a:pt x="3" y="3"/>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4" name="Freeform 10095">
                  <a:extLst>
                    <a:ext uri="{FF2B5EF4-FFF2-40B4-BE49-F238E27FC236}">
                      <a16:creationId xmlns:a16="http://schemas.microsoft.com/office/drawing/2014/main" id="{7122327E-BCDC-5AA9-004C-CE9EB7678119}"/>
                    </a:ext>
                  </a:extLst>
                </p:cNvPr>
                <p:cNvSpPr>
                  <a:spLocks/>
                </p:cNvSpPr>
                <p:nvPr/>
              </p:nvSpPr>
              <p:spPr bwMode="auto">
                <a:xfrm>
                  <a:off x="3947" y="2330"/>
                  <a:ext cx="2" cy="4"/>
                </a:xfrm>
                <a:custGeom>
                  <a:avLst/>
                  <a:gdLst>
                    <a:gd name="T0" fmla="*/ 1 w 3"/>
                    <a:gd name="T1" fmla="*/ 1 h 5"/>
                    <a:gd name="T2" fmla="*/ 1 w 3"/>
                    <a:gd name="T3" fmla="*/ 1 h 5"/>
                    <a:gd name="T4" fmla="*/ 1 w 3"/>
                    <a:gd name="T5" fmla="*/ 2 h 5"/>
                    <a:gd name="T6" fmla="*/ 1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1"/>
                      </a:moveTo>
                      <a:cubicBezTo>
                        <a:pt x="0" y="0"/>
                        <a:pt x="2" y="0"/>
                        <a:pt x="2" y="1"/>
                      </a:cubicBezTo>
                      <a:cubicBezTo>
                        <a:pt x="2" y="1"/>
                        <a:pt x="3" y="4"/>
                        <a:pt x="2" y="5"/>
                      </a:cubicBezTo>
                      <a:cubicBezTo>
                        <a:pt x="2" y="4"/>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5" name="Freeform 10096">
                  <a:extLst>
                    <a:ext uri="{FF2B5EF4-FFF2-40B4-BE49-F238E27FC236}">
                      <a16:creationId xmlns:a16="http://schemas.microsoft.com/office/drawing/2014/main" id="{6E72DA6D-C3E1-6A8A-94C4-D12A54499053}"/>
                    </a:ext>
                  </a:extLst>
                </p:cNvPr>
                <p:cNvSpPr>
                  <a:spLocks/>
                </p:cNvSpPr>
                <p:nvPr/>
              </p:nvSpPr>
              <p:spPr bwMode="auto">
                <a:xfrm>
                  <a:off x="3951" y="2323"/>
                  <a:ext cx="1" cy="6"/>
                </a:xfrm>
                <a:custGeom>
                  <a:avLst/>
                  <a:gdLst>
                    <a:gd name="T0" fmla="*/ 0 w 1"/>
                    <a:gd name="T1" fmla="*/ 0 h 7"/>
                    <a:gd name="T2" fmla="*/ 0 w 1"/>
                    <a:gd name="T3" fmla="*/ 3 h 7"/>
                    <a:gd name="T4" fmla="*/ 1 w 1"/>
                    <a:gd name="T5" fmla="*/ 3 h 7"/>
                    <a:gd name="T6" fmla="*/ 1 w 1"/>
                    <a:gd name="T7" fmla="*/ 3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0" y="1"/>
                        <a:pt x="0" y="2"/>
                        <a:pt x="0" y="3"/>
                      </a:cubicBezTo>
                      <a:cubicBezTo>
                        <a:pt x="0" y="4"/>
                        <a:pt x="1" y="7"/>
                        <a:pt x="1" y="6"/>
                      </a:cubicBezTo>
                      <a:cubicBezTo>
                        <a:pt x="1" y="6"/>
                        <a:pt x="1" y="5"/>
                        <a:pt x="1" y="4"/>
                      </a:cubicBezTo>
                      <a:cubicBezTo>
                        <a:pt x="0"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6" name="Freeform 10097">
                  <a:extLst>
                    <a:ext uri="{FF2B5EF4-FFF2-40B4-BE49-F238E27FC236}">
                      <a16:creationId xmlns:a16="http://schemas.microsoft.com/office/drawing/2014/main" id="{86D597AF-2710-D80D-D941-52EA0FBAFB46}"/>
                    </a:ext>
                  </a:extLst>
                </p:cNvPr>
                <p:cNvSpPr>
                  <a:spLocks/>
                </p:cNvSpPr>
                <p:nvPr/>
              </p:nvSpPr>
              <p:spPr bwMode="auto">
                <a:xfrm>
                  <a:off x="3947" y="2319"/>
                  <a:ext cx="2" cy="3"/>
                </a:xfrm>
                <a:custGeom>
                  <a:avLst/>
                  <a:gdLst>
                    <a:gd name="T0" fmla="*/ 0 w 2"/>
                    <a:gd name="T1" fmla="*/ 2 h 4"/>
                    <a:gd name="T2" fmla="*/ 2 w 2"/>
                    <a:gd name="T3" fmla="*/ 2 h 4"/>
                    <a:gd name="T4" fmla="*/ 0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0" y="2"/>
                      </a:moveTo>
                      <a:cubicBezTo>
                        <a:pt x="0" y="0"/>
                        <a:pt x="2" y="2"/>
                        <a:pt x="2" y="4"/>
                      </a:cubicBezTo>
                      <a:cubicBezTo>
                        <a:pt x="2"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7" name="Freeform 10098">
                  <a:extLst>
                    <a:ext uri="{FF2B5EF4-FFF2-40B4-BE49-F238E27FC236}">
                      <a16:creationId xmlns:a16="http://schemas.microsoft.com/office/drawing/2014/main" id="{CB1CEC4B-349D-4997-DCC5-DADAE31AA993}"/>
                    </a:ext>
                  </a:extLst>
                </p:cNvPr>
                <p:cNvSpPr>
                  <a:spLocks/>
                </p:cNvSpPr>
                <p:nvPr/>
              </p:nvSpPr>
              <p:spPr bwMode="auto">
                <a:xfrm>
                  <a:off x="3947" y="2338"/>
                  <a:ext cx="3" cy="6"/>
                </a:xfrm>
                <a:custGeom>
                  <a:avLst/>
                  <a:gdLst>
                    <a:gd name="T0" fmla="*/ 1 w 3"/>
                    <a:gd name="T1" fmla="*/ 0 h 7"/>
                    <a:gd name="T2" fmla="*/ 3 w 3"/>
                    <a:gd name="T3" fmla="*/ 3 h 7"/>
                    <a:gd name="T4" fmla="*/ 1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1" y="0"/>
                      </a:moveTo>
                      <a:cubicBezTo>
                        <a:pt x="0" y="0"/>
                        <a:pt x="2" y="7"/>
                        <a:pt x="3" y="4"/>
                      </a:cubicBezTo>
                      <a:cubicBezTo>
                        <a:pt x="2"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8" name="Freeform 10099">
                  <a:extLst>
                    <a:ext uri="{FF2B5EF4-FFF2-40B4-BE49-F238E27FC236}">
                      <a16:creationId xmlns:a16="http://schemas.microsoft.com/office/drawing/2014/main" id="{9EFDCFF6-69EA-09CD-3408-5B4EBEFEF134}"/>
                    </a:ext>
                  </a:extLst>
                </p:cNvPr>
                <p:cNvSpPr>
                  <a:spLocks/>
                </p:cNvSpPr>
                <p:nvPr/>
              </p:nvSpPr>
              <p:spPr bwMode="auto">
                <a:xfrm>
                  <a:off x="3952" y="2333"/>
                  <a:ext cx="1" cy="6"/>
                </a:xfrm>
                <a:custGeom>
                  <a:avLst/>
                  <a:gdLst>
                    <a:gd name="T0" fmla="*/ 0 w 1"/>
                    <a:gd name="T1" fmla="*/ 2 h 7"/>
                    <a:gd name="T2" fmla="*/ 1 w 1"/>
                    <a:gd name="T3" fmla="*/ 3 h 7"/>
                    <a:gd name="T4" fmla="*/ 1 w 1"/>
                    <a:gd name="T5" fmla="*/ 3 h 7"/>
                    <a:gd name="T6" fmla="*/ 0 w 1"/>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
                      <a:moveTo>
                        <a:pt x="0" y="2"/>
                      </a:moveTo>
                      <a:cubicBezTo>
                        <a:pt x="1" y="0"/>
                        <a:pt x="1" y="5"/>
                        <a:pt x="1" y="7"/>
                      </a:cubicBezTo>
                      <a:cubicBezTo>
                        <a:pt x="1" y="6"/>
                        <a:pt x="1" y="5"/>
                        <a:pt x="1"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19" name="Freeform 10100">
                  <a:extLst>
                    <a:ext uri="{FF2B5EF4-FFF2-40B4-BE49-F238E27FC236}">
                      <a16:creationId xmlns:a16="http://schemas.microsoft.com/office/drawing/2014/main" id="{40F2821B-393D-91D6-7144-7DB8B826561F}"/>
                    </a:ext>
                  </a:extLst>
                </p:cNvPr>
                <p:cNvSpPr>
                  <a:spLocks/>
                </p:cNvSpPr>
                <p:nvPr/>
              </p:nvSpPr>
              <p:spPr bwMode="auto">
                <a:xfrm>
                  <a:off x="3954" y="2327"/>
                  <a:ext cx="3" cy="5"/>
                </a:xfrm>
                <a:custGeom>
                  <a:avLst/>
                  <a:gdLst>
                    <a:gd name="T0" fmla="*/ 1 w 3"/>
                    <a:gd name="T1" fmla="*/ 0 h 6"/>
                    <a:gd name="T2" fmla="*/ 3 w 3"/>
                    <a:gd name="T3" fmla="*/ 3 h 6"/>
                    <a:gd name="T4" fmla="*/ 1 w 3"/>
                    <a:gd name="T5" fmla="*/ 1 h 6"/>
                    <a:gd name="T6" fmla="*/ 0 60000 65536"/>
                    <a:gd name="T7" fmla="*/ 0 60000 65536"/>
                    <a:gd name="T8" fmla="*/ 0 60000 65536"/>
                  </a:gdLst>
                  <a:ahLst/>
                  <a:cxnLst>
                    <a:cxn ang="T6">
                      <a:pos x="T0" y="T1"/>
                    </a:cxn>
                    <a:cxn ang="T7">
                      <a:pos x="T2" y="T3"/>
                    </a:cxn>
                    <a:cxn ang="T8">
                      <a:pos x="T4" y="T5"/>
                    </a:cxn>
                  </a:cxnLst>
                  <a:rect l="0" t="0" r="r" b="b"/>
                  <a:pathLst>
                    <a:path w="3" h="6">
                      <a:moveTo>
                        <a:pt x="1" y="0"/>
                      </a:moveTo>
                      <a:cubicBezTo>
                        <a:pt x="0" y="2"/>
                        <a:pt x="2" y="6"/>
                        <a:pt x="3" y="5"/>
                      </a:cubicBezTo>
                      <a:cubicBezTo>
                        <a:pt x="2" y="5"/>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0" name="Freeform 10101">
                  <a:extLst>
                    <a:ext uri="{FF2B5EF4-FFF2-40B4-BE49-F238E27FC236}">
                      <a16:creationId xmlns:a16="http://schemas.microsoft.com/office/drawing/2014/main" id="{8383A724-7877-C079-0B58-D1F90907D259}"/>
                    </a:ext>
                  </a:extLst>
                </p:cNvPr>
                <p:cNvSpPr>
                  <a:spLocks/>
                </p:cNvSpPr>
                <p:nvPr/>
              </p:nvSpPr>
              <p:spPr bwMode="auto">
                <a:xfrm>
                  <a:off x="3952" y="2321"/>
                  <a:ext cx="2" cy="4"/>
                </a:xfrm>
                <a:custGeom>
                  <a:avLst/>
                  <a:gdLst>
                    <a:gd name="T0" fmla="*/ 0 w 2"/>
                    <a:gd name="T1" fmla="*/ 1 h 4"/>
                    <a:gd name="T2" fmla="*/ 2 w 2"/>
                    <a:gd name="T3" fmla="*/ 4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3"/>
                        <a:pt x="2" y="4"/>
                      </a:cubicBezTo>
                      <a:cubicBezTo>
                        <a:pt x="2"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1" name="Freeform 10102">
                  <a:extLst>
                    <a:ext uri="{FF2B5EF4-FFF2-40B4-BE49-F238E27FC236}">
                      <a16:creationId xmlns:a16="http://schemas.microsoft.com/office/drawing/2014/main" id="{90A57FB3-E598-7039-002B-22AEDE9198B4}"/>
                    </a:ext>
                  </a:extLst>
                </p:cNvPr>
                <p:cNvSpPr>
                  <a:spLocks/>
                </p:cNvSpPr>
                <p:nvPr/>
              </p:nvSpPr>
              <p:spPr bwMode="auto">
                <a:xfrm>
                  <a:off x="3952" y="2340"/>
                  <a:ext cx="2" cy="4"/>
                </a:xfrm>
                <a:custGeom>
                  <a:avLst/>
                  <a:gdLst>
                    <a:gd name="T0" fmla="*/ 0 w 2"/>
                    <a:gd name="T1" fmla="*/ 0 h 4"/>
                    <a:gd name="T2" fmla="*/ 2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2" y="4"/>
                        <a:pt x="2" y="2"/>
                      </a:cubicBezTo>
                      <a:cubicBezTo>
                        <a:pt x="1" y="2"/>
                        <a:pt x="0" y="3"/>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2" name="Freeform 10103">
                  <a:extLst>
                    <a:ext uri="{FF2B5EF4-FFF2-40B4-BE49-F238E27FC236}">
                      <a16:creationId xmlns:a16="http://schemas.microsoft.com/office/drawing/2014/main" id="{3716D5DA-9DAE-9BCD-6427-F5216EA80358}"/>
                    </a:ext>
                  </a:extLst>
                </p:cNvPr>
                <p:cNvSpPr>
                  <a:spLocks/>
                </p:cNvSpPr>
                <p:nvPr/>
              </p:nvSpPr>
              <p:spPr bwMode="auto">
                <a:xfrm>
                  <a:off x="3956" y="2335"/>
                  <a:ext cx="1" cy="5"/>
                </a:xfrm>
                <a:custGeom>
                  <a:avLst/>
                  <a:gdLst>
                    <a:gd name="T0" fmla="*/ 0 w 1"/>
                    <a:gd name="T1" fmla="*/ 1 h 6"/>
                    <a:gd name="T2" fmla="*/ 0 w 1"/>
                    <a:gd name="T3" fmla="*/ 3 h 6"/>
                    <a:gd name="T4" fmla="*/ 1 w 1"/>
                    <a:gd name="T5" fmla="*/ 3 h 6"/>
                    <a:gd name="T6" fmla="*/ 0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1"/>
                      </a:moveTo>
                      <a:cubicBezTo>
                        <a:pt x="0" y="0"/>
                        <a:pt x="1" y="5"/>
                        <a:pt x="0" y="6"/>
                      </a:cubicBezTo>
                      <a:cubicBezTo>
                        <a:pt x="0" y="6"/>
                        <a:pt x="1" y="5"/>
                        <a:pt x="1" y="4"/>
                      </a:cubicBezTo>
                      <a:cubicBezTo>
                        <a:pt x="1" y="3"/>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3" name="Freeform 10104">
                  <a:extLst>
                    <a:ext uri="{FF2B5EF4-FFF2-40B4-BE49-F238E27FC236}">
                      <a16:creationId xmlns:a16="http://schemas.microsoft.com/office/drawing/2014/main" id="{6BD03B93-5658-2A2F-EAC7-C8D9C66BF10F}"/>
                    </a:ext>
                  </a:extLst>
                </p:cNvPr>
                <p:cNvSpPr>
                  <a:spLocks/>
                </p:cNvSpPr>
                <p:nvPr/>
              </p:nvSpPr>
              <p:spPr bwMode="auto">
                <a:xfrm>
                  <a:off x="3957" y="2334"/>
                  <a:ext cx="1" cy="4"/>
                </a:xfrm>
                <a:custGeom>
                  <a:avLst/>
                  <a:gdLst>
                    <a:gd name="T0" fmla="*/ 0 w 1"/>
                    <a:gd name="T1" fmla="*/ 0 h 5"/>
                    <a:gd name="T2" fmla="*/ 1 w 1"/>
                    <a:gd name="T3" fmla="*/ 2 h 5"/>
                    <a:gd name="T4" fmla="*/ 0 w 1"/>
                    <a:gd name="T5" fmla="*/ 0 h 5"/>
                    <a:gd name="T6" fmla="*/ 0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cubicBezTo>
                        <a:pt x="1" y="1"/>
                        <a:pt x="1" y="4"/>
                        <a:pt x="1" y="5"/>
                      </a:cubicBezTo>
                      <a:cubicBezTo>
                        <a:pt x="0" y="4"/>
                        <a:pt x="1"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4" name="Freeform 10105">
                  <a:extLst>
                    <a:ext uri="{FF2B5EF4-FFF2-40B4-BE49-F238E27FC236}">
                      <a16:creationId xmlns:a16="http://schemas.microsoft.com/office/drawing/2014/main" id="{55DDB78A-C30D-C2FB-F7E6-290C8DC9821E}"/>
                    </a:ext>
                  </a:extLst>
                </p:cNvPr>
                <p:cNvSpPr>
                  <a:spLocks noEditPoints="1"/>
                </p:cNvSpPr>
                <p:nvPr/>
              </p:nvSpPr>
              <p:spPr bwMode="auto">
                <a:xfrm>
                  <a:off x="3962" y="2309"/>
                  <a:ext cx="20" cy="40"/>
                </a:xfrm>
                <a:custGeom>
                  <a:avLst/>
                  <a:gdLst>
                    <a:gd name="T0" fmla="*/ 5 w 25"/>
                    <a:gd name="T1" fmla="*/ 22 h 49"/>
                    <a:gd name="T2" fmla="*/ 5 w 25"/>
                    <a:gd name="T3" fmla="*/ 22 h 49"/>
                    <a:gd name="T4" fmla="*/ 5 w 25"/>
                    <a:gd name="T5" fmla="*/ 22 h 49"/>
                    <a:gd name="T6" fmla="*/ 5 w 25"/>
                    <a:gd name="T7" fmla="*/ 21 h 49"/>
                    <a:gd name="T8" fmla="*/ 5 w 25"/>
                    <a:gd name="T9" fmla="*/ 21 h 49"/>
                    <a:gd name="T10" fmla="*/ 5 w 25"/>
                    <a:gd name="T11" fmla="*/ 21 h 49"/>
                    <a:gd name="T12" fmla="*/ 3 w 25"/>
                    <a:gd name="T13" fmla="*/ 20 h 49"/>
                    <a:gd name="T14" fmla="*/ 4 w 25"/>
                    <a:gd name="T15" fmla="*/ 20 h 49"/>
                    <a:gd name="T16" fmla="*/ 3 w 25"/>
                    <a:gd name="T17" fmla="*/ 20 h 49"/>
                    <a:gd name="T18" fmla="*/ 7 w 25"/>
                    <a:gd name="T19" fmla="*/ 20 h 49"/>
                    <a:gd name="T20" fmla="*/ 7 w 25"/>
                    <a:gd name="T21" fmla="*/ 20 h 49"/>
                    <a:gd name="T22" fmla="*/ 6 w 25"/>
                    <a:gd name="T23" fmla="*/ 20 h 49"/>
                    <a:gd name="T24" fmla="*/ 6 w 25"/>
                    <a:gd name="T25" fmla="*/ 20 h 49"/>
                    <a:gd name="T26" fmla="*/ 7 w 25"/>
                    <a:gd name="T27" fmla="*/ 20 h 49"/>
                    <a:gd name="T28" fmla="*/ 8 w 25"/>
                    <a:gd name="T29" fmla="*/ 20 h 49"/>
                    <a:gd name="T30" fmla="*/ 7 w 25"/>
                    <a:gd name="T31" fmla="*/ 20 h 49"/>
                    <a:gd name="T32" fmla="*/ 8 w 25"/>
                    <a:gd name="T33" fmla="*/ 20 h 49"/>
                    <a:gd name="T34" fmla="*/ 8 w 25"/>
                    <a:gd name="T35" fmla="*/ 20 h 49"/>
                    <a:gd name="T36" fmla="*/ 8 w 25"/>
                    <a:gd name="T37" fmla="*/ 20 h 49"/>
                    <a:gd name="T38" fmla="*/ 9 w 25"/>
                    <a:gd name="T39" fmla="*/ 17 h 49"/>
                    <a:gd name="T40" fmla="*/ 9 w 25"/>
                    <a:gd name="T41" fmla="*/ 17 h 49"/>
                    <a:gd name="T42" fmla="*/ 2 w 25"/>
                    <a:gd name="T43" fmla="*/ 18 h 49"/>
                    <a:gd name="T44" fmla="*/ 2 w 25"/>
                    <a:gd name="T45" fmla="*/ 20 h 49"/>
                    <a:gd name="T46" fmla="*/ 1 w 25"/>
                    <a:gd name="T47" fmla="*/ 4 h 49"/>
                    <a:gd name="T48" fmla="*/ 2 w 25"/>
                    <a:gd name="T49" fmla="*/ 4 h 49"/>
                    <a:gd name="T50" fmla="*/ 2 w 25"/>
                    <a:gd name="T51" fmla="*/ 2 h 49"/>
                    <a:gd name="T52" fmla="*/ 2 w 25"/>
                    <a:gd name="T53" fmla="*/ 2 h 49"/>
                    <a:gd name="T54" fmla="*/ 7 w 25"/>
                    <a:gd name="T55" fmla="*/ 14 h 49"/>
                    <a:gd name="T56" fmla="*/ 7 w 25"/>
                    <a:gd name="T57" fmla="*/ 14 h 49"/>
                    <a:gd name="T58" fmla="*/ 5 w 25"/>
                    <a:gd name="T59" fmla="*/ 13 h 49"/>
                    <a:gd name="T60" fmla="*/ 8 w 25"/>
                    <a:gd name="T61" fmla="*/ 11 h 49"/>
                    <a:gd name="T62" fmla="*/ 8 w 25"/>
                    <a:gd name="T63" fmla="*/ 13 h 49"/>
                    <a:gd name="T64" fmla="*/ 6 w 25"/>
                    <a:gd name="T65" fmla="*/ 10 h 49"/>
                    <a:gd name="T66" fmla="*/ 6 w 25"/>
                    <a:gd name="T67" fmla="*/ 10 h 49"/>
                    <a:gd name="T68" fmla="*/ 9 w 25"/>
                    <a:gd name="T69" fmla="*/ 9 h 49"/>
                    <a:gd name="T70" fmla="*/ 9 w 25"/>
                    <a:gd name="T71" fmla="*/ 10 h 49"/>
                    <a:gd name="T72" fmla="*/ 5 w 25"/>
                    <a:gd name="T73" fmla="*/ 9 h 49"/>
                    <a:gd name="T74" fmla="*/ 7 w 25"/>
                    <a:gd name="T75" fmla="*/ 7 h 49"/>
                    <a:gd name="T76" fmla="*/ 2 w 25"/>
                    <a:gd name="T77" fmla="*/ 6 h 49"/>
                    <a:gd name="T78" fmla="*/ 6 w 25"/>
                    <a:gd name="T79" fmla="*/ 4 h 49"/>
                    <a:gd name="T80" fmla="*/ 6 w 25"/>
                    <a:gd name="T81" fmla="*/ 6 h 49"/>
                    <a:gd name="T82" fmla="*/ 3 w 25"/>
                    <a:gd name="T83" fmla="*/ 3 h 49"/>
                    <a:gd name="T84" fmla="*/ 6 w 25"/>
                    <a:gd name="T85" fmla="*/ 3 h 49"/>
                    <a:gd name="T86" fmla="*/ 4 w 25"/>
                    <a:gd name="T87" fmla="*/ 2 h 49"/>
                    <a:gd name="T88" fmla="*/ 4 w 25"/>
                    <a:gd name="T89" fmla="*/ 2 h 49"/>
                    <a:gd name="T90" fmla="*/ 3 w 25"/>
                    <a:gd name="T91" fmla="*/ 2 h 49"/>
                    <a:gd name="T92" fmla="*/ 2 w 25"/>
                    <a:gd name="T93" fmla="*/ 4 h 49"/>
                    <a:gd name="T94" fmla="*/ 4 w 25"/>
                    <a:gd name="T95" fmla="*/ 15 h 49"/>
                    <a:gd name="T96" fmla="*/ 6 w 25"/>
                    <a:gd name="T97" fmla="*/ 16 h 49"/>
                    <a:gd name="T98" fmla="*/ 7 w 25"/>
                    <a:gd name="T99" fmla="*/ 16 h 49"/>
                    <a:gd name="T100" fmla="*/ 9 w 25"/>
                    <a:gd name="T101" fmla="*/ 16 h 49"/>
                    <a:gd name="T102" fmla="*/ 8 w 25"/>
                    <a:gd name="T103" fmla="*/ 4 h 49"/>
                    <a:gd name="T104" fmla="*/ 5 w 25"/>
                    <a:gd name="T105" fmla="*/ 1 h 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 h="49">
                      <a:moveTo>
                        <a:pt x="10" y="49"/>
                      </a:moveTo>
                      <a:cubicBezTo>
                        <a:pt x="10" y="49"/>
                        <a:pt x="10" y="49"/>
                        <a:pt x="10" y="49"/>
                      </a:cubicBezTo>
                      <a:cubicBezTo>
                        <a:pt x="10" y="49"/>
                        <a:pt x="10" y="49"/>
                        <a:pt x="10" y="49"/>
                      </a:cubicBezTo>
                      <a:cubicBezTo>
                        <a:pt x="10" y="49"/>
                        <a:pt x="10" y="49"/>
                        <a:pt x="10" y="49"/>
                      </a:cubicBezTo>
                      <a:moveTo>
                        <a:pt x="11" y="49"/>
                      </a:moveTo>
                      <a:cubicBezTo>
                        <a:pt x="11" y="49"/>
                        <a:pt x="10" y="49"/>
                        <a:pt x="10" y="49"/>
                      </a:cubicBezTo>
                      <a:cubicBezTo>
                        <a:pt x="10" y="49"/>
                        <a:pt x="11" y="49"/>
                        <a:pt x="11" y="49"/>
                      </a:cubicBezTo>
                      <a:moveTo>
                        <a:pt x="11" y="49"/>
                      </a:moveTo>
                      <a:cubicBezTo>
                        <a:pt x="11" y="49"/>
                        <a:pt x="11" y="49"/>
                        <a:pt x="11" y="49"/>
                      </a:cubicBezTo>
                      <a:cubicBezTo>
                        <a:pt x="11" y="49"/>
                        <a:pt x="11" y="49"/>
                        <a:pt x="11" y="49"/>
                      </a:cubicBezTo>
                      <a:cubicBezTo>
                        <a:pt x="11" y="49"/>
                        <a:pt x="11" y="49"/>
                        <a:pt x="11" y="49"/>
                      </a:cubicBezTo>
                      <a:cubicBezTo>
                        <a:pt x="11" y="49"/>
                        <a:pt x="11" y="49"/>
                        <a:pt x="11" y="49"/>
                      </a:cubicBezTo>
                      <a:moveTo>
                        <a:pt x="11" y="49"/>
                      </a:moveTo>
                      <a:cubicBezTo>
                        <a:pt x="11" y="49"/>
                        <a:pt x="11" y="49"/>
                        <a:pt x="11" y="49"/>
                      </a:cubicBezTo>
                      <a:cubicBezTo>
                        <a:pt x="11" y="49"/>
                        <a:pt x="11" y="49"/>
                        <a:pt x="11" y="49"/>
                      </a:cubicBezTo>
                      <a:moveTo>
                        <a:pt x="12" y="49"/>
                      </a:moveTo>
                      <a:cubicBezTo>
                        <a:pt x="12" y="49"/>
                        <a:pt x="12" y="49"/>
                        <a:pt x="13" y="49"/>
                      </a:cubicBezTo>
                      <a:cubicBezTo>
                        <a:pt x="12" y="49"/>
                        <a:pt x="12" y="49"/>
                        <a:pt x="12" y="49"/>
                      </a:cubicBezTo>
                      <a:moveTo>
                        <a:pt x="12" y="48"/>
                      </a:moveTo>
                      <a:cubicBezTo>
                        <a:pt x="12" y="48"/>
                        <a:pt x="12" y="48"/>
                        <a:pt x="12" y="48"/>
                      </a:cubicBezTo>
                      <a:cubicBezTo>
                        <a:pt x="12" y="48"/>
                        <a:pt x="12" y="48"/>
                        <a:pt x="12" y="48"/>
                      </a:cubicBezTo>
                      <a:cubicBezTo>
                        <a:pt x="12" y="48"/>
                        <a:pt x="12" y="48"/>
                        <a:pt x="12" y="48"/>
                      </a:cubicBezTo>
                      <a:cubicBezTo>
                        <a:pt x="12" y="48"/>
                        <a:pt x="12" y="48"/>
                        <a:pt x="12" y="48"/>
                      </a:cubicBezTo>
                      <a:moveTo>
                        <a:pt x="12" y="48"/>
                      </a:moveTo>
                      <a:cubicBezTo>
                        <a:pt x="12" y="48"/>
                        <a:pt x="12" y="48"/>
                        <a:pt x="12" y="48"/>
                      </a:cubicBezTo>
                      <a:cubicBezTo>
                        <a:pt x="12" y="48"/>
                        <a:pt x="12" y="48"/>
                        <a:pt x="12" y="48"/>
                      </a:cubicBezTo>
                      <a:moveTo>
                        <a:pt x="12" y="48"/>
                      </a:moveTo>
                      <a:cubicBezTo>
                        <a:pt x="12" y="48"/>
                        <a:pt x="12" y="48"/>
                        <a:pt x="12" y="48"/>
                      </a:cubicBezTo>
                      <a:cubicBezTo>
                        <a:pt x="12" y="48"/>
                        <a:pt x="12" y="48"/>
                        <a:pt x="12" y="48"/>
                      </a:cubicBezTo>
                      <a:cubicBezTo>
                        <a:pt x="12" y="48"/>
                        <a:pt x="12" y="48"/>
                        <a:pt x="12" y="48"/>
                      </a:cubicBezTo>
                      <a:moveTo>
                        <a:pt x="8" y="47"/>
                      </a:moveTo>
                      <a:cubicBezTo>
                        <a:pt x="8" y="47"/>
                        <a:pt x="8" y="47"/>
                        <a:pt x="8" y="47"/>
                      </a:cubicBezTo>
                      <a:cubicBezTo>
                        <a:pt x="8" y="47"/>
                        <a:pt x="8" y="47"/>
                        <a:pt x="8" y="47"/>
                      </a:cubicBezTo>
                      <a:cubicBezTo>
                        <a:pt x="8" y="47"/>
                        <a:pt x="8" y="47"/>
                        <a:pt x="8" y="47"/>
                      </a:cubicBezTo>
                      <a:moveTo>
                        <a:pt x="8" y="47"/>
                      </a:moveTo>
                      <a:cubicBezTo>
                        <a:pt x="8" y="47"/>
                        <a:pt x="8" y="47"/>
                        <a:pt x="8" y="47"/>
                      </a:cubicBezTo>
                      <a:cubicBezTo>
                        <a:pt x="8" y="47"/>
                        <a:pt x="8" y="47"/>
                        <a:pt x="8" y="47"/>
                      </a:cubicBezTo>
                      <a:cubicBezTo>
                        <a:pt x="8" y="47"/>
                        <a:pt x="8" y="47"/>
                        <a:pt x="8" y="47"/>
                      </a:cubicBezTo>
                      <a:cubicBezTo>
                        <a:pt x="8" y="47"/>
                        <a:pt x="8" y="47"/>
                        <a:pt x="8" y="47"/>
                      </a:cubicBezTo>
                      <a:moveTo>
                        <a:pt x="9" y="47"/>
                      </a:moveTo>
                      <a:cubicBezTo>
                        <a:pt x="9" y="47"/>
                        <a:pt x="9" y="47"/>
                        <a:pt x="9" y="48"/>
                      </a:cubicBezTo>
                      <a:cubicBezTo>
                        <a:pt x="9" y="49"/>
                        <a:pt x="9" y="49"/>
                        <a:pt x="10" y="49"/>
                      </a:cubicBezTo>
                      <a:cubicBezTo>
                        <a:pt x="9" y="49"/>
                        <a:pt x="9" y="49"/>
                        <a:pt x="9" y="48"/>
                      </a:cubicBezTo>
                      <a:cubicBezTo>
                        <a:pt x="9" y="47"/>
                        <a:pt x="9" y="47"/>
                        <a:pt x="9" y="47"/>
                      </a:cubicBezTo>
                      <a:moveTo>
                        <a:pt x="8" y="47"/>
                      </a:moveTo>
                      <a:cubicBezTo>
                        <a:pt x="8" y="47"/>
                        <a:pt x="8" y="47"/>
                        <a:pt x="8" y="47"/>
                      </a:cubicBezTo>
                      <a:cubicBezTo>
                        <a:pt x="8" y="47"/>
                        <a:pt x="8" y="47"/>
                        <a:pt x="8" y="47"/>
                      </a:cubicBezTo>
                      <a:cubicBezTo>
                        <a:pt x="8" y="47"/>
                        <a:pt x="8" y="47"/>
                        <a:pt x="8" y="47"/>
                      </a:cubicBezTo>
                      <a:moveTo>
                        <a:pt x="17" y="47"/>
                      </a:moveTo>
                      <a:cubicBezTo>
                        <a:pt x="17" y="47"/>
                        <a:pt x="17" y="47"/>
                        <a:pt x="17" y="47"/>
                      </a:cubicBezTo>
                      <a:cubicBezTo>
                        <a:pt x="17" y="47"/>
                        <a:pt x="17" y="47"/>
                        <a:pt x="17" y="47"/>
                      </a:cubicBezTo>
                      <a:cubicBezTo>
                        <a:pt x="17" y="47"/>
                        <a:pt x="17" y="47"/>
                        <a:pt x="17" y="47"/>
                      </a:cubicBezTo>
                      <a:moveTo>
                        <a:pt x="17" y="47"/>
                      </a:moveTo>
                      <a:cubicBezTo>
                        <a:pt x="17" y="47"/>
                        <a:pt x="17" y="47"/>
                        <a:pt x="17" y="47"/>
                      </a:cubicBezTo>
                      <a:cubicBezTo>
                        <a:pt x="17" y="47"/>
                        <a:pt x="17" y="47"/>
                        <a:pt x="17" y="47"/>
                      </a:cubicBezTo>
                      <a:moveTo>
                        <a:pt x="16" y="47"/>
                      </a:moveTo>
                      <a:cubicBezTo>
                        <a:pt x="16" y="47"/>
                        <a:pt x="17" y="47"/>
                        <a:pt x="17" y="47"/>
                      </a:cubicBezTo>
                      <a:cubicBezTo>
                        <a:pt x="17" y="47"/>
                        <a:pt x="16" y="47"/>
                        <a:pt x="16" y="47"/>
                      </a:cubicBezTo>
                      <a:moveTo>
                        <a:pt x="16" y="47"/>
                      </a:moveTo>
                      <a:cubicBezTo>
                        <a:pt x="16" y="47"/>
                        <a:pt x="16" y="47"/>
                        <a:pt x="16" y="47"/>
                      </a:cubicBezTo>
                      <a:cubicBezTo>
                        <a:pt x="16" y="47"/>
                        <a:pt x="16" y="47"/>
                        <a:pt x="16" y="47"/>
                      </a:cubicBezTo>
                      <a:cubicBezTo>
                        <a:pt x="16" y="47"/>
                        <a:pt x="16" y="47"/>
                        <a:pt x="16" y="47"/>
                      </a:cubicBezTo>
                      <a:cubicBezTo>
                        <a:pt x="16" y="47"/>
                        <a:pt x="16" y="47"/>
                        <a:pt x="16" y="47"/>
                      </a:cubicBezTo>
                      <a:moveTo>
                        <a:pt x="16" y="47"/>
                      </a:moveTo>
                      <a:cubicBezTo>
                        <a:pt x="16" y="47"/>
                        <a:pt x="16" y="47"/>
                        <a:pt x="16" y="47"/>
                      </a:cubicBezTo>
                      <a:cubicBezTo>
                        <a:pt x="16" y="47"/>
                        <a:pt x="16" y="47"/>
                        <a:pt x="16" y="47"/>
                      </a:cubicBezTo>
                      <a:moveTo>
                        <a:pt x="7" y="47"/>
                      </a:moveTo>
                      <a:cubicBezTo>
                        <a:pt x="7" y="47"/>
                        <a:pt x="7" y="47"/>
                        <a:pt x="8" y="47"/>
                      </a:cubicBezTo>
                      <a:cubicBezTo>
                        <a:pt x="7" y="47"/>
                        <a:pt x="7" y="47"/>
                        <a:pt x="7" y="47"/>
                      </a:cubicBezTo>
                      <a:moveTo>
                        <a:pt x="18" y="44"/>
                      </a:moveTo>
                      <a:cubicBezTo>
                        <a:pt x="18" y="45"/>
                        <a:pt x="18" y="45"/>
                        <a:pt x="18" y="46"/>
                      </a:cubicBezTo>
                      <a:cubicBezTo>
                        <a:pt x="17" y="46"/>
                        <a:pt x="17" y="47"/>
                        <a:pt x="17" y="47"/>
                      </a:cubicBezTo>
                      <a:cubicBezTo>
                        <a:pt x="17" y="47"/>
                        <a:pt x="17" y="46"/>
                        <a:pt x="18" y="46"/>
                      </a:cubicBezTo>
                      <a:cubicBezTo>
                        <a:pt x="18" y="45"/>
                        <a:pt x="18" y="45"/>
                        <a:pt x="18" y="44"/>
                      </a:cubicBezTo>
                      <a:moveTo>
                        <a:pt x="19" y="44"/>
                      </a:moveTo>
                      <a:cubicBezTo>
                        <a:pt x="19" y="44"/>
                        <a:pt x="19" y="44"/>
                        <a:pt x="19" y="44"/>
                      </a:cubicBezTo>
                      <a:cubicBezTo>
                        <a:pt x="19" y="44"/>
                        <a:pt x="19" y="44"/>
                        <a:pt x="19" y="44"/>
                      </a:cubicBezTo>
                      <a:cubicBezTo>
                        <a:pt x="19" y="44"/>
                        <a:pt x="19" y="44"/>
                        <a:pt x="19" y="44"/>
                      </a:cubicBezTo>
                      <a:moveTo>
                        <a:pt x="18" y="44"/>
                      </a:moveTo>
                      <a:cubicBezTo>
                        <a:pt x="18" y="44"/>
                        <a:pt x="18" y="44"/>
                        <a:pt x="18" y="44"/>
                      </a:cubicBezTo>
                      <a:cubicBezTo>
                        <a:pt x="18" y="44"/>
                        <a:pt x="18" y="44"/>
                        <a:pt x="18" y="44"/>
                      </a:cubicBezTo>
                      <a:moveTo>
                        <a:pt x="18" y="44"/>
                      </a:moveTo>
                      <a:cubicBezTo>
                        <a:pt x="18" y="44"/>
                        <a:pt x="18" y="44"/>
                        <a:pt x="18" y="44"/>
                      </a:cubicBezTo>
                      <a:cubicBezTo>
                        <a:pt x="18" y="44"/>
                        <a:pt x="18" y="44"/>
                        <a:pt x="18" y="44"/>
                      </a:cubicBezTo>
                      <a:moveTo>
                        <a:pt x="19" y="44"/>
                      </a:moveTo>
                      <a:cubicBezTo>
                        <a:pt x="19" y="44"/>
                        <a:pt x="19" y="44"/>
                        <a:pt x="19" y="44"/>
                      </a:cubicBezTo>
                      <a:cubicBezTo>
                        <a:pt x="19" y="44"/>
                        <a:pt x="19" y="44"/>
                        <a:pt x="19" y="44"/>
                      </a:cubicBezTo>
                      <a:moveTo>
                        <a:pt x="19" y="44"/>
                      </a:moveTo>
                      <a:cubicBezTo>
                        <a:pt x="19" y="44"/>
                        <a:pt x="19" y="44"/>
                        <a:pt x="19" y="44"/>
                      </a:cubicBezTo>
                      <a:cubicBezTo>
                        <a:pt x="19" y="44"/>
                        <a:pt x="19" y="44"/>
                        <a:pt x="19" y="44"/>
                      </a:cubicBezTo>
                      <a:cubicBezTo>
                        <a:pt x="19" y="44"/>
                        <a:pt x="19" y="44"/>
                        <a:pt x="19" y="44"/>
                      </a:cubicBezTo>
                      <a:cubicBezTo>
                        <a:pt x="19" y="44"/>
                        <a:pt x="19" y="44"/>
                        <a:pt x="19" y="44"/>
                      </a:cubicBezTo>
                      <a:moveTo>
                        <a:pt x="19" y="44"/>
                      </a:moveTo>
                      <a:cubicBezTo>
                        <a:pt x="19" y="44"/>
                        <a:pt x="19" y="44"/>
                        <a:pt x="19" y="44"/>
                      </a:cubicBezTo>
                      <a:cubicBezTo>
                        <a:pt x="19" y="44"/>
                        <a:pt x="19" y="44"/>
                        <a:pt x="19" y="44"/>
                      </a:cubicBezTo>
                      <a:cubicBezTo>
                        <a:pt x="19" y="44"/>
                        <a:pt x="19" y="44"/>
                        <a:pt x="19" y="44"/>
                      </a:cubicBezTo>
                      <a:moveTo>
                        <a:pt x="20" y="42"/>
                      </a:moveTo>
                      <a:cubicBezTo>
                        <a:pt x="20" y="42"/>
                        <a:pt x="20" y="42"/>
                        <a:pt x="20" y="42"/>
                      </a:cubicBezTo>
                      <a:cubicBezTo>
                        <a:pt x="20" y="42"/>
                        <a:pt x="20" y="42"/>
                        <a:pt x="20" y="42"/>
                      </a:cubicBezTo>
                      <a:moveTo>
                        <a:pt x="21" y="39"/>
                      </a:moveTo>
                      <a:cubicBezTo>
                        <a:pt x="21" y="39"/>
                        <a:pt x="21" y="40"/>
                        <a:pt x="21" y="40"/>
                      </a:cubicBezTo>
                      <a:cubicBezTo>
                        <a:pt x="21" y="40"/>
                        <a:pt x="21" y="40"/>
                        <a:pt x="21" y="40"/>
                      </a:cubicBezTo>
                      <a:cubicBezTo>
                        <a:pt x="21" y="40"/>
                        <a:pt x="21" y="40"/>
                        <a:pt x="21" y="40"/>
                      </a:cubicBezTo>
                      <a:cubicBezTo>
                        <a:pt x="21" y="40"/>
                        <a:pt x="21" y="39"/>
                        <a:pt x="21" y="39"/>
                      </a:cubicBezTo>
                      <a:moveTo>
                        <a:pt x="21" y="39"/>
                      </a:moveTo>
                      <a:cubicBezTo>
                        <a:pt x="21" y="39"/>
                        <a:pt x="21" y="39"/>
                        <a:pt x="21" y="39"/>
                      </a:cubicBezTo>
                      <a:cubicBezTo>
                        <a:pt x="21" y="39"/>
                        <a:pt x="21" y="39"/>
                        <a:pt x="21" y="39"/>
                      </a:cubicBezTo>
                      <a:cubicBezTo>
                        <a:pt x="21" y="39"/>
                        <a:pt x="21" y="39"/>
                        <a:pt x="21" y="39"/>
                      </a:cubicBezTo>
                      <a:moveTo>
                        <a:pt x="0" y="36"/>
                      </a:moveTo>
                      <a:cubicBezTo>
                        <a:pt x="0" y="39"/>
                        <a:pt x="2" y="39"/>
                        <a:pt x="2" y="41"/>
                      </a:cubicBezTo>
                      <a:cubicBezTo>
                        <a:pt x="3" y="43"/>
                        <a:pt x="4" y="42"/>
                        <a:pt x="5" y="44"/>
                      </a:cubicBezTo>
                      <a:cubicBezTo>
                        <a:pt x="5" y="47"/>
                        <a:pt x="6" y="45"/>
                        <a:pt x="7" y="46"/>
                      </a:cubicBezTo>
                      <a:cubicBezTo>
                        <a:pt x="7" y="46"/>
                        <a:pt x="7" y="47"/>
                        <a:pt x="7" y="47"/>
                      </a:cubicBezTo>
                      <a:cubicBezTo>
                        <a:pt x="7" y="47"/>
                        <a:pt x="7" y="46"/>
                        <a:pt x="7" y="46"/>
                      </a:cubicBezTo>
                      <a:cubicBezTo>
                        <a:pt x="6" y="45"/>
                        <a:pt x="5" y="47"/>
                        <a:pt x="5" y="44"/>
                      </a:cubicBezTo>
                      <a:cubicBezTo>
                        <a:pt x="4" y="42"/>
                        <a:pt x="3" y="43"/>
                        <a:pt x="2" y="41"/>
                      </a:cubicBezTo>
                      <a:cubicBezTo>
                        <a:pt x="2" y="39"/>
                        <a:pt x="0" y="39"/>
                        <a:pt x="0" y="36"/>
                      </a:cubicBezTo>
                      <a:moveTo>
                        <a:pt x="1" y="8"/>
                      </a:moveTo>
                      <a:cubicBezTo>
                        <a:pt x="1" y="8"/>
                        <a:pt x="1" y="8"/>
                        <a:pt x="1" y="8"/>
                      </a:cubicBezTo>
                      <a:cubicBezTo>
                        <a:pt x="1" y="8"/>
                        <a:pt x="1" y="8"/>
                        <a:pt x="1" y="8"/>
                      </a:cubicBezTo>
                      <a:moveTo>
                        <a:pt x="1" y="8"/>
                      </a:moveTo>
                      <a:cubicBezTo>
                        <a:pt x="1" y="8"/>
                        <a:pt x="1" y="8"/>
                        <a:pt x="1" y="8"/>
                      </a:cubicBezTo>
                      <a:cubicBezTo>
                        <a:pt x="1" y="8"/>
                        <a:pt x="1" y="8"/>
                        <a:pt x="1"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moveTo>
                        <a:pt x="4" y="4"/>
                      </a:moveTo>
                      <a:cubicBezTo>
                        <a:pt x="4" y="4"/>
                        <a:pt x="4" y="4"/>
                        <a:pt x="4" y="4"/>
                      </a:cubicBezTo>
                      <a:cubicBezTo>
                        <a:pt x="4" y="4"/>
                        <a:pt x="4" y="4"/>
                        <a:pt x="4" y="4"/>
                      </a:cubicBezTo>
                      <a:moveTo>
                        <a:pt x="4" y="4"/>
                      </a:move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17" y="32"/>
                      </a:moveTo>
                      <a:cubicBezTo>
                        <a:pt x="16" y="32"/>
                        <a:pt x="15" y="31"/>
                        <a:pt x="15" y="30"/>
                      </a:cubicBezTo>
                      <a:cubicBezTo>
                        <a:pt x="15" y="30"/>
                        <a:pt x="15" y="30"/>
                        <a:pt x="15" y="30"/>
                      </a:cubicBezTo>
                      <a:cubicBezTo>
                        <a:pt x="16" y="31"/>
                        <a:pt x="16" y="31"/>
                        <a:pt x="16" y="31"/>
                      </a:cubicBezTo>
                      <a:cubicBezTo>
                        <a:pt x="17" y="31"/>
                        <a:pt x="17" y="31"/>
                        <a:pt x="18" y="31"/>
                      </a:cubicBezTo>
                      <a:cubicBezTo>
                        <a:pt x="17" y="32"/>
                        <a:pt x="17" y="32"/>
                        <a:pt x="17" y="32"/>
                      </a:cubicBezTo>
                      <a:moveTo>
                        <a:pt x="10" y="27"/>
                      </a:moveTo>
                      <a:cubicBezTo>
                        <a:pt x="10" y="27"/>
                        <a:pt x="10" y="27"/>
                        <a:pt x="10" y="26"/>
                      </a:cubicBezTo>
                      <a:cubicBezTo>
                        <a:pt x="10" y="27"/>
                        <a:pt x="10" y="27"/>
                        <a:pt x="10" y="27"/>
                      </a:cubicBezTo>
                      <a:cubicBezTo>
                        <a:pt x="10" y="27"/>
                        <a:pt x="10" y="27"/>
                        <a:pt x="10" y="27"/>
                      </a:cubicBezTo>
                      <a:cubicBezTo>
                        <a:pt x="10" y="28"/>
                        <a:pt x="11" y="30"/>
                        <a:pt x="12" y="30"/>
                      </a:cubicBezTo>
                      <a:cubicBezTo>
                        <a:pt x="12" y="31"/>
                        <a:pt x="12" y="31"/>
                        <a:pt x="11" y="31"/>
                      </a:cubicBezTo>
                      <a:cubicBezTo>
                        <a:pt x="11" y="31"/>
                        <a:pt x="11" y="30"/>
                        <a:pt x="10" y="29"/>
                      </a:cubicBezTo>
                      <a:cubicBezTo>
                        <a:pt x="10" y="28"/>
                        <a:pt x="10" y="27"/>
                        <a:pt x="10" y="27"/>
                      </a:cubicBezTo>
                      <a:cubicBezTo>
                        <a:pt x="10" y="27"/>
                        <a:pt x="10" y="27"/>
                        <a:pt x="10" y="27"/>
                      </a:cubicBezTo>
                      <a:moveTo>
                        <a:pt x="19" y="24"/>
                      </a:moveTo>
                      <a:cubicBezTo>
                        <a:pt x="19" y="24"/>
                        <a:pt x="19" y="24"/>
                        <a:pt x="19" y="24"/>
                      </a:cubicBezTo>
                      <a:cubicBezTo>
                        <a:pt x="19" y="24"/>
                        <a:pt x="19" y="24"/>
                        <a:pt x="19" y="24"/>
                      </a:cubicBezTo>
                      <a:cubicBezTo>
                        <a:pt x="19" y="24"/>
                        <a:pt x="19" y="24"/>
                        <a:pt x="19" y="24"/>
                      </a:cubicBezTo>
                      <a:cubicBezTo>
                        <a:pt x="20" y="25"/>
                        <a:pt x="21" y="26"/>
                        <a:pt x="20" y="28"/>
                      </a:cubicBezTo>
                      <a:cubicBezTo>
                        <a:pt x="20" y="28"/>
                        <a:pt x="20" y="29"/>
                        <a:pt x="20" y="29"/>
                      </a:cubicBezTo>
                      <a:cubicBezTo>
                        <a:pt x="20" y="29"/>
                        <a:pt x="20" y="30"/>
                        <a:pt x="20" y="30"/>
                      </a:cubicBezTo>
                      <a:cubicBezTo>
                        <a:pt x="20" y="29"/>
                        <a:pt x="20" y="29"/>
                        <a:pt x="20" y="29"/>
                      </a:cubicBezTo>
                      <a:cubicBezTo>
                        <a:pt x="20" y="28"/>
                        <a:pt x="20" y="25"/>
                        <a:pt x="19" y="24"/>
                      </a:cubicBezTo>
                      <a:cubicBezTo>
                        <a:pt x="19" y="24"/>
                        <a:pt x="19" y="24"/>
                        <a:pt x="19" y="24"/>
                      </a:cubicBezTo>
                      <a:moveTo>
                        <a:pt x="15" y="22"/>
                      </a:moveTo>
                      <a:cubicBezTo>
                        <a:pt x="15" y="22"/>
                        <a:pt x="15" y="22"/>
                        <a:pt x="15" y="22"/>
                      </a:cubicBezTo>
                      <a:cubicBezTo>
                        <a:pt x="16" y="22"/>
                        <a:pt x="16" y="26"/>
                        <a:pt x="15" y="27"/>
                      </a:cubicBezTo>
                      <a:cubicBezTo>
                        <a:pt x="15" y="26"/>
                        <a:pt x="16" y="25"/>
                        <a:pt x="15" y="25"/>
                      </a:cubicBezTo>
                      <a:cubicBezTo>
                        <a:pt x="15" y="24"/>
                        <a:pt x="15" y="23"/>
                        <a:pt x="15" y="22"/>
                      </a:cubicBezTo>
                      <a:cubicBezTo>
                        <a:pt x="14" y="22"/>
                        <a:pt x="14" y="22"/>
                        <a:pt x="14" y="22"/>
                      </a:cubicBezTo>
                      <a:cubicBezTo>
                        <a:pt x="14" y="22"/>
                        <a:pt x="14" y="22"/>
                        <a:pt x="14" y="22"/>
                      </a:cubicBezTo>
                      <a:cubicBezTo>
                        <a:pt x="14" y="22"/>
                        <a:pt x="14" y="22"/>
                        <a:pt x="15" y="22"/>
                      </a:cubicBezTo>
                      <a:moveTo>
                        <a:pt x="22" y="22"/>
                      </a:moveTo>
                      <a:cubicBezTo>
                        <a:pt x="22" y="22"/>
                        <a:pt x="22" y="21"/>
                        <a:pt x="22" y="21"/>
                      </a:cubicBezTo>
                      <a:cubicBezTo>
                        <a:pt x="22" y="21"/>
                        <a:pt x="22" y="21"/>
                        <a:pt x="22" y="21"/>
                      </a:cubicBezTo>
                      <a:cubicBezTo>
                        <a:pt x="22" y="21"/>
                        <a:pt x="22" y="21"/>
                        <a:pt x="22" y="22"/>
                      </a:cubicBezTo>
                      <a:cubicBezTo>
                        <a:pt x="22" y="22"/>
                        <a:pt x="22" y="22"/>
                        <a:pt x="22" y="22"/>
                      </a:cubicBezTo>
                      <a:cubicBezTo>
                        <a:pt x="22" y="23"/>
                        <a:pt x="22" y="25"/>
                        <a:pt x="22" y="26"/>
                      </a:cubicBezTo>
                      <a:cubicBezTo>
                        <a:pt x="22" y="25"/>
                        <a:pt x="22" y="23"/>
                        <a:pt x="22" y="22"/>
                      </a:cubicBezTo>
                      <a:cubicBezTo>
                        <a:pt x="22" y="22"/>
                        <a:pt x="22" y="22"/>
                        <a:pt x="22" y="22"/>
                      </a:cubicBezTo>
                      <a:moveTo>
                        <a:pt x="9" y="18"/>
                      </a:moveTo>
                      <a:cubicBezTo>
                        <a:pt x="9" y="17"/>
                        <a:pt x="9" y="17"/>
                        <a:pt x="9" y="17"/>
                      </a:cubicBezTo>
                      <a:cubicBezTo>
                        <a:pt x="9" y="17"/>
                        <a:pt x="9" y="17"/>
                        <a:pt x="10" y="17"/>
                      </a:cubicBezTo>
                      <a:cubicBezTo>
                        <a:pt x="10" y="17"/>
                        <a:pt x="10" y="17"/>
                        <a:pt x="10" y="17"/>
                      </a:cubicBezTo>
                      <a:cubicBezTo>
                        <a:pt x="11" y="18"/>
                        <a:pt x="11" y="20"/>
                        <a:pt x="11" y="21"/>
                      </a:cubicBezTo>
                      <a:cubicBezTo>
                        <a:pt x="11" y="20"/>
                        <a:pt x="10" y="17"/>
                        <a:pt x="10" y="17"/>
                      </a:cubicBezTo>
                      <a:cubicBezTo>
                        <a:pt x="9" y="17"/>
                        <a:pt x="9" y="17"/>
                        <a:pt x="9" y="18"/>
                      </a:cubicBezTo>
                      <a:moveTo>
                        <a:pt x="20" y="19"/>
                      </a:moveTo>
                      <a:cubicBezTo>
                        <a:pt x="19" y="19"/>
                        <a:pt x="18" y="16"/>
                        <a:pt x="18" y="13"/>
                      </a:cubicBezTo>
                      <a:cubicBezTo>
                        <a:pt x="18" y="15"/>
                        <a:pt x="18" y="15"/>
                        <a:pt x="18" y="15"/>
                      </a:cubicBezTo>
                      <a:cubicBezTo>
                        <a:pt x="19" y="16"/>
                        <a:pt x="19" y="18"/>
                        <a:pt x="20" y="19"/>
                      </a:cubicBezTo>
                      <a:cubicBezTo>
                        <a:pt x="20" y="19"/>
                        <a:pt x="20" y="19"/>
                        <a:pt x="20" y="19"/>
                      </a:cubicBezTo>
                      <a:moveTo>
                        <a:pt x="6" y="16"/>
                      </a:moveTo>
                      <a:cubicBezTo>
                        <a:pt x="6" y="16"/>
                        <a:pt x="6" y="16"/>
                        <a:pt x="6" y="16"/>
                      </a:cubicBezTo>
                      <a:cubicBezTo>
                        <a:pt x="6" y="15"/>
                        <a:pt x="6" y="13"/>
                        <a:pt x="5" y="13"/>
                      </a:cubicBezTo>
                      <a:cubicBezTo>
                        <a:pt x="6" y="13"/>
                        <a:pt x="6" y="13"/>
                        <a:pt x="6" y="13"/>
                      </a:cubicBezTo>
                      <a:cubicBezTo>
                        <a:pt x="6" y="13"/>
                        <a:pt x="7" y="14"/>
                        <a:pt x="7" y="15"/>
                      </a:cubicBezTo>
                      <a:cubicBezTo>
                        <a:pt x="7" y="16"/>
                        <a:pt x="6" y="16"/>
                        <a:pt x="6" y="16"/>
                      </a:cubicBezTo>
                      <a:moveTo>
                        <a:pt x="14" y="9"/>
                      </a:moveTo>
                      <a:cubicBezTo>
                        <a:pt x="14" y="9"/>
                        <a:pt x="14" y="9"/>
                        <a:pt x="14" y="9"/>
                      </a:cubicBezTo>
                      <a:cubicBezTo>
                        <a:pt x="14" y="9"/>
                        <a:pt x="14" y="9"/>
                        <a:pt x="14" y="9"/>
                      </a:cubicBezTo>
                      <a:cubicBezTo>
                        <a:pt x="14" y="9"/>
                        <a:pt x="14" y="9"/>
                        <a:pt x="14" y="9"/>
                      </a:cubicBezTo>
                      <a:cubicBezTo>
                        <a:pt x="14" y="9"/>
                        <a:pt x="14" y="9"/>
                        <a:pt x="14" y="9"/>
                      </a:cubicBezTo>
                      <a:cubicBezTo>
                        <a:pt x="13" y="10"/>
                        <a:pt x="14" y="12"/>
                        <a:pt x="14" y="13"/>
                      </a:cubicBezTo>
                      <a:cubicBezTo>
                        <a:pt x="14" y="13"/>
                        <a:pt x="15" y="14"/>
                        <a:pt x="15" y="14"/>
                      </a:cubicBezTo>
                      <a:cubicBezTo>
                        <a:pt x="15" y="15"/>
                        <a:pt x="14" y="15"/>
                        <a:pt x="14" y="15"/>
                      </a:cubicBezTo>
                      <a:cubicBezTo>
                        <a:pt x="14" y="15"/>
                        <a:pt x="13" y="12"/>
                        <a:pt x="13" y="11"/>
                      </a:cubicBezTo>
                      <a:cubicBezTo>
                        <a:pt x="13" y="10"/>
                        <a:pt x="13" y="9"/>
                        <a:pt x="14" y="9"/>
                      </a:cubicBezTo>
                      <a:moveTo>
                        <a:pt x="9" y="11"/>
                      </a:moveTo>
                      <a:cubicBezTo>
                        <a:pt x="8" y="11"/>
                        <a:pt x="7" y="8"/>
                        <a:pt x="8" y="7"/>
                      </a:cubicBezTo>
                      <a:cubicBezTo>
                        <a:pt x="8" y="8"/>
                        <a:pt x="8" y="8"/>
                        <a:pt x="8" y="8"/>
                      </a:cubicBezTo>
                      <a:cubicBezTo>
                        <a:pt x="8" y="8"/>
                        <a:pt x="9" y="10"/>
                        <a:pt x="9" y="11"/>
                      </a:cubicBezTo>
                      <a:cubicBezTo>
                        <a:pt x="9" y="11"/>
                        <a:pt x="9" y="11"/>
                        <a:pt x="9" y="11"/>
                      </a:cubicBezTo>
                      <a:moveTo>
                        <a:pt x="16" y="7"/>
                      </a:moveTo>
                      <a:cubicBezTo>
                        <a:pt x="16" y="7"/>
                        <a:pt x="16" y="7"/>
                        <a:pt x="16" y="7"/>
                      </a:cubicBezTo>
                      <a:cubicBezTo>
                        <a:pt x="16" y="7"/>
                        <a:pt x="16" y="7"/>
                        <a:pt x="16" y="7"/>
                      </a:cubicBezTo>
                      <a:cubicBezTo>
                        <a:pt x="17" y="7"/>
                        <a:pt x="18" y="9"/>
                        <a:pt x="17" y="11"/>
                      </a:cubicBezTo>
                      <a:cubicBezTo>
                        <a:pt x="17" y="10"/>
                        <a:pt x="17" y="7"/>
                        <a:pt x="16" y="7"/>
                      </a:cubicBezTo>
                      <a:cubicBezTo>
                        <a:pt x="16" y="7"/>
                        <a:pt x="16" y="7"/>
                        <a:pt x="16" y="7"/>
                      </a:cubicBezTo>
                      <a:moveTo>
                        <a:pt x="10" y="5"/>
                      </a:moveTo>
                      <a:cubicBezTo>
                        <a:pt x="10" y="5"/>
                        <a:pt x="10" y="4"/>
                        <a:pt x="10" y="4"/>
                      </a:cubicBezTo>
                      <a:cubicBezTo>
                        <a:pt x="11" y="4"/>
                        <a:pt x="12" y="6"/>
                        <a:pt x="12" y="7"/>
                      </a:cubicBezTo>
                      <a:cubicBezTo>
                        <a:pt x="11" y="7"/>
                        <a:pt x="11" y="5"/>
                        <a:pt x="10" y="5"/>
                      </a:cubicBezTo>
                      <a:cubicBezTo>
                        <a:pt x="10" y="5"/>
                        <a:pt x="10" y="5"/>
                        <a:pt x="10" y="5"/>
                      </a:cubicBezTo>
                      <a:cubicBezTo>
                        <a:pt x="10" y="5"/>
                        <a:pt x="10" y="5"/>
                        <a:pt x="10" y="5"/>
                      </a:cubicBezTo>
                      <a:cubicBezTo>
                        <a:pt x="10" y="5"/>
                        <a:pt x="10" y="5"/>
                        <a:pt x="10" y="5"/>
                      </a:cubicBezTo>
                      <a:cubicBezTo>
                        <a:pt x="10" y="5"/>
                        <a:pt x="10" y="5"/>
                        <a:pt x="10" y="5"/>
                      </a:cubicBezTo>
                      <a:moveTo>
                        <a:pt x="9" y="0"/>
                      </a:moveTo>
                      <a:cubicBezTo>
                        <a:pt x="9" y="0"/>
                        <a:pt x="9" y="1"/>
                        <a:pt x="8" y="1"/>
                      </a:cubicBezTo>
                      <a:cubicBezTo>
                        <a:pt x="8" y="1"/>
                        <a:pt x="8" y="2"/>
                        <a:pt x="7" y="2"/>
                      </a:cubicBezTo>
                      <a:cubicBezTo>
                        <a:pt x="7" y="2"/>
                        <a:pt x="7" y="2"/>
                        <a:pt x="6" y="2"/>
                      </a:cubicBezTo>
                      <a:cubicBezTo>
                        <a:pt x="6" y="2"/>
                        <a:pt x="6" y="2"/>
                        <a:pt x="6" y="2"/>
                      </a:cubicBezTo>
                      <a:cubicBezTo>
                        <a:pt x="6" y="2"/>
                        <a:pt x="5" y="2"/>
                        <a:pt x="5" y="3"/>
                      </a:cubicBezTo>
                      <a:cubicBezTo>
                        <a:pt x="5" y="3"/>
                        <a:pt x="5" y="3"/>
                        <a:pt x="4" y="4"/>
                      </a:cubicBezTo>
                      <a:cubicBezTo>
                        <a:pt x="5" y="5"/>
                        <a:pt x="5" y="7"/>
                        <a:pt x="4" y="9"/>
                      </a:cubicBezTo>
                      <a:cubicBezTo>
                        <a:pt x="3" y="10"/>
                        <a:pt x="4" y="12"/>
                        <a:pt x="4" y="13"/>
                      </a:cubicBezTo>
                      <a:cubicBezTo>
                        <a:pt x="3" y="16"/>
                        <a:pt x="5" y="18"/>
                        <a:pt x="5" y="20"/>
                      </a:cubicBezTo>
                      <a:cubicBezTo>
                        <a:pt x="4" y="22"/>
                        <a:pt x="6" y="23"/>
                        <a:pt x="6" y="25"/>
                      </a:cubicBezTo>
                      <a:cubicBezTo>
                        <a:pt x="6" y="28"/>
                        <a:pt x="7" y="27"/>
                        <a:pt x="8" y="29"/>
                      </a:cubicBezTo>
                      <a:cubicBezTo>
                        <a:pt x="8" y="32"/>
                        <a:pt x="10" y="31"/>
                        <a:pt x="10" y="33"/>
                      </a:cubicBezTo>
                      <a:cubicBezTo>
                        <a:pt x="10" y="35"/>
                        <a:pt x="12" y="34"/>
                        <a:pt x="12" y="35"/>
                      </a:cubicBezTo>
                      <a:cubicBezTo>
                        <a:pt x="12" y="36"/>
                        <a:pt x="13" y="36"/>
                        <a:pt x="13" y="36"/>
                      </a:cubicBezTo>
                      <a:cubicBezTo>
                        <a:pt x="13" y="36"/>
                        <a:pt x="13" y="36"/>
                        <a:pt x="13" y="36"/>
                      </a:cubicBezTo>
                      <a:cubicBezTo>
                        <a:pt x="14" y="36"/>
                        <a:pt x="14" y="36"/>
                        <a:pt x="14" y="36"/>
                      </a:cubicBezTo>
                      <a:cubicBezTo>
                        <a:pt x="14" y="36"/>
                        <a:pt x="14" y="36"/>
                        <a:pt x="14" y="36"/>
                      </a:cubicBezTo>
                      <a:cubicBezTo>
                        <a:pt x="15" y="37"/>
                        <a:pt x="15" y="38"/>
                        <a:pt x="15" y="38"/>
                      </a:cubicBezTo>
                      <a:cubicBezTo>
                        <a:pt x="16" y="38"/>
                        <a:pt x="16" y="37"/>
                        <a:pt x="16" y="37"/>
                      </a:cubicBezTo>
                      <a:cubicBezTo>
                        <a:pt x="16" y="37"/>
                        <a:pt x="17" y="37"/>
                        <a:pt x="17" y="37"/>
                      </a:cubicBezTo>
                      <a:cubicBezTo>
                        <a:pt x="17" y="37"/>
                        <a:pt x="17" y="37"/>
                        <a:pt x="17" y="37"/>
                      </a:cubicBezTo>
                      <a:cubicBezTo>
                        <a:pt x="18" y="37"/>
                        <a:pt x="18" y="38"/>
                        <a:pt x="18" y="38"/>
                      </a:cubicBezTo>
                      <a:cubicBezTo>
                        <a:pt x="19" y="38"/>
                        <a:pt x="19" y="37"/>
                        <a:pt x="20" y="36"/>
                      </a:cubicBezTo>
                      <a:cubicBezTo>
                        <a:pt x="20" y="36"/>
                        <a:pt x="21" y="35"/>
                        <a:pt x="21" y="35"/>
                      </a:cubicBezTo>
                      <a:cubicBezTo>
                        <a:pt x="21" y="35"/>
                        <a:pt x="21" y="35"/>
                        <a:pt x="21" y="35"/>
                      </a:cubicBezTo>
                      <a:cubicBezTo>
                        <a:pt x="21" y="35"/>
                        <a:pt x="22" y="35"/>
                        <a:pt x="22" y="35"/>
                      </a:cubicBezTo>
                      <a:cubicBezTo>
                        <a:pt x="22" y="36"/>
                        <a:pt x="22" y="36"/>
                        <a:pt x="22" y="36"/>
                      </a:cubicBezTo>
                      <a:cubicBezTo>
                        <a:pt x="22" y="35"/>
                        <a:pt x="22" y="35"/>
                        <a:pt x="23" y="35"/>
                      </a:cubicBezTo>
                      <a:cubicBezTo>
                        <a:pt x="24" y="34"/>
                        <a:pt x="23" y="31"/>
                        <a:pt x="23" y="30"/>
                      </a:cubicBezTo>
                      <a:cubicBezTo>
                        <a:pt x="25" y="29"/>
                        <a:pt x="23" y="26"/>
                        <a:pt x="24" y="24"/>
                      </a:cubicBezTo>
                      <a:cubicBezTo>
                        <a:pt x="24" y="21"/>
                        <a:pt x="22" y="18"/>
                        <a:pt x="22" y="15"/>
                      </a:cubicBezTo>
                      <a:cubicBezTo>
                        <a:pt x="23" y="13"/>
                        <a:pt x="20" y="12"/>
                        <a:pt x="20" y="9"/>
                      </a:cubicBezTo>
                      <a:cubicBezTo>
                        <a:pt x="20" y="6"/>
                        <a:pt x="17" y="7"/>
                        <a:pt x="17" y="4"/>
                      </a:cubicBezTo>
                      <a:cubicBezTo>
                        <a:pt x="16" y="2"/>
                        <a:pt x="14" y="4"/>
                        <a:pt x="13" y="1"/>
                      </a:cubicBezTo>
                      <a:cubicBezTo>
                        <a:pt x="13" y="1"/>
                        <a:pt x="13" y="1"/>
                        <a:pt x="13" y="1"/>
                      </a:cubicBezTo>
                      <a:cubicBezTo>
                        <a:pt x="12" y="1"/>
                        <a:pt x="12" y="1"/>
                        <a:pt x="12" y="1"/>
                      </a:cubicBezTo>
                      <a:cubicBezTo>
                        <a:pt x="12" y="1"/>
                        <a:pt x="11" y="1"/>
                        <a:pt x="11" y="1"/>
                      </a:cubicBezTo>
                      <a:cubicBezTo>
                        <a:pt x="11" y="1"/>
                        <a:pt x="10" y="1"/>
                        <a:pt x="10" y="1"/>
                      </a:cubicBezTo>
                      <a:cubicBezTo>
                        <a:pt x="10" y="0"/>
                        <a:pt x="10" y="0"/>
                        <a:pt x="9" y="0"/>
                      </a:cubicBezTo>
                    </a:path>
                  </a:pathLst>
                </a:custGeom>
                <a:solidFill>
                  <a:srgbClr val="E9D7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5" name="Freeform 10106">
                  <a:extLst>
                    <a:ext uri="{FF2B5EF4-FFF2-40B4-BE49-F238E27FC236}">
                      <a16:creationId xmlns:a16="http://schemas.microsoft.com/office/drawing/2014/main" id="{45F0AE0E-403B-786B-2CA6-DAE876848F1D}"/>
                    </a:ext>
                  </a:extLst>
                </p:cNvPr>
                <p:cNvSpPr>
                  <a:spLocks noEditPoints="1"/>
                </p:cNvSpPr>
                <p:nvPr/>
              </p:nvSpPr>
              <p:spPr bwMode="auto">
                <a:xfrm>
                  <a:off x="3960" y="2311"/>
                  <a:ext cx="19" cy="35"/>
                </a:xfrm>
                <a:custGeom>
                  <a:avLst/>
                  <a:gdLst>
                    <a:gd name="T0" fmla="*/ 0 w 23"/>
                    <a:gd name="T1" fmla="*/ 11 h 42"/>
                    <a:gd name="T2" fmla="*/ 2 w 23"/>
                    <a:gd name="T3" fmla="*/ 0 h 42"/>
                    <a:gd name="T4" fmla="*/ 2 w 23"/>
                    <a:gd name="T5" fmla="*/ 1 h 42"/>
                    <a:gd name="T6" fmla="*/ 2 w 23"/>
                    <a:gd name="T7" fmla="*/ 1 h 42"/>
                    <a:gd name="T8" fmla="*/ 2 w 23"/>
                    <a:gd name="T9" fmla="*/ 1 h 42"/>
                    <a:gd name="T10" fmla="*/ 2 w 23"/>
                    <a:gd name="T11" fmla="*/ 1 h 42"/>
                    <a:gd name="T12" fmla="*/ 2 w 23"/>
                    <a:gd name="T13" fmla="*/ 3 h 42"/>
                    <a:gd name="T14" fmla="*/ 2 w 23"/>
                    <a:gd name="T15" fmla="*/ 3 h 42"/>
                    <a:gd name="T16" fmla="*/ 2 w 23"/>
                    <a:gd name="T17" fmla="*/ 3 h 42"/>
                    <a:gd name="T18" fmla="*/ 2 w 23"/>
                    <a:gd name="T19" fmla="*/ 3 h 42"/>
                    <a:gd name="T20" fmla="*/ 2 w 23"/>
                    <a:gd name="T21" fmla="*/ 5 h 42"/>
                    <a:gd name="T22" fmla="*/ 1 w 23"/>
                    <a:gd name="T23" fmla="*/ 7 h 42"/>
                    <a:gd name="T24" fmla="*/ 0 w 23"/>
                    <a:gd name="T25" fmla="*/ 9 h 42"/>
                    <a:gd name="T26" fmla="*/ 0 w 23"/>
                    <a:gd name="T27" fmla="*/ 10 h 42"/>
                    <a:gd name="T28" fmla="*/ 2 w 23"/>
                    <a:gd name="T29" fmla="*/ 14 h 42"/>
                    <a:gd name="T30" fmla="*/ 2 w 23"/>
                    <a:gd name="T31" fmla="*/ 18 h 42"/>
                    <a:gd name="T32" fmla="*/ 4 w 23"/>
                    <a:gd name="T33" fmla="*/ 19 h 42"/>
                    <a:gd name="T34" fmla="*/ 5 w 23"/>
                    <a:gd name="T35" fmla="*/ 19 h 42"/>
                    <a:gd name="T36" fmla="*/ 6 w 23"/>
                    <a:gd name="T37" fmla="*/ 20 h 42"/>
                    <a:gd name="T38" fmla="*/ 6 w 23"/>
                    <a:gd name="T39" fmla="*/ 19 h 42"/>
                    <a:gd name="T40" fmla="*/ 7 w 23"/>
                    <a:gd name="T41" fmla="*/ 20 h 42"/>
                    <a:gd name="T42" fmla="*/ 8 w 23"/>
                    <a:gd name="T43" fmla="*/ 19 h 42"/>
                    <a:gd name="T44" fmla="*/ 8 w 23"/>
                    <a:gd name="T45" fmla="*/ 19 h 42"/>
                    <a:gd name="T46" fmla="*/ 10 w 23"/>
                    <a:gd name="T47" fmla="*/ 18 h 42"/>
                    <a:gd name="T48" fmla="*/ 10 w 23"/>
                    <a:gd name="T49" fmla="*/ 18 h 42"/>
                    <a:gd name="T50" fmla="*/ 11 w 23"/>
                    <a:gd name="T51" fmla="*/ 16 h 42"/>
                    <a:gd name="T52" fmla="*/ 11 w 23"/>
                    <a:gd name="T53" fmla="*/ 16 h 42"/>
                    <a:gd name="T54" fmla="*/ 10 w 23"/>
                    <a:gd name="T55" fmla="*/ 17 h 42"/>
                    <a:gd name="T56" fmla="*/ 9 w 23"/>
                    <a:gd name="T57" fmla="*/ 16 h 42"/>
                    <a:gd name="T58" fmla="*/ 8 w 23"/>
                    <a:gd name="T59" fmla="*/ 17 h 42"/>
                    <a:gd name="T60" fmla="*/ 7 w 23"/>
                    <a:gd name="T61" fmla="*/ 16 h 42"/>
                    <a:gd name="T62" fmla="*/ 7 w 23"/>
                    <a:gd name="T63" fmla="*/ 16 h 42"/>
                    <a:gd name="T64" fmla="*/ 6 w 23"/>
                    <a:gd name="T65" fmla="*/ 15 h 42"/>
                    <a:gd name="T66" fmla="*/ 4 w 23"/>
                    <a:gd name="T67" fmla="*/ 11 h 42"/>
                    <a:gd name="T68" fmla="*/ 2 w 23"/>
                    <a:gd name="T69" fmla="*/ 5 h 42"/>
                    <a:gd name="T70" fmla="*/ 2 w 23"/>
                    <a:gd name="T71" fmla="*/ 1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42">
                      <a:moveTo>
                        <a:pt x="0" y="22"/>
                      </a:moveTo>
                      <a:cubicBezTo>
                        <a:pt x="0" y="22"/>
                        <a:pt x="0" y="22"/>
                        <a:pt x="0" y="22"/>
                      </a:cubicBezTo>
                      <a:cubicBezTo>
                        <a:pt x="0" y="22"/>
                        <a:pt x="0" y="22"/>
                        <a:pt x="0" y="22"/>
                      </a:cubicBezTo>
                      <a:moveTo>
                        <a:pt x="6" y="0"/>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4" y="1"/>
                        <a:pt x="5" y="3"/>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6"/>
                        <a:pt x="3" y="9"/>
                        <a:pt x="2" y="10"/>
                      </a:cubicBezTo>
                      <a:cubicBezTo>
                        <a:pt x="1" y="10"/>
                        <a:pt x="1" y="11"/>
                        <a:pt x="1" y="12"/>
                      </a:cubicBezTo>
                      <a:cubicBezTo>
                        <a:pt x="1" y="12"/>
                        <a:pt x="1" y="13"/>
                        <a:pt x="1" y="14"/>
                      </a:cubicBezTo>
                      <a:cubicBezTo>
                        <a:pt x="1" y="15"/>
                        <a:pt x="1" y="16"/>
                        <a:pt x="0" y="17"/>
                      </a:cubicBezTo>
                      <a:cubicBezTo>
                        <a:pt x="0" y="17"/>
                        <a:pt x="0" y="18"/>
                        <a:pt x="0" y="18"/>
                      </a:cubicBezTo>
                      <a:cubicBezTo>
                        <a:pt x="0" y="19"/>
                        <a:pt x="0" y="19"/>
                        <a:pt x="0" y="20"/>
                      </a:cubicBezTo>
                      <a:cubicBezTo>
                        <a:pt x="0" y="20"/>
                        <a:pt x="0" y="20"/>
                        <a:pt x="0" y="20"/>
                      </a:cubicBezTo>
                      <a:cubicBezTo>
                        <a:pt x="1" y="21"/>
                        <a:pt x="1" y="23"/>
                        <a:pt x="1" y="24"/>
                      </a:cubicBezTo>
                      <a:cubicBezTo>
                        <a:pt x="0" y="26"/>
                        <a:pt x="2" y="27"/>
                        <a:pt x="2" y="29"/>
                      </a:cubicBezTo>
                      <a:cubicBezTo>
                        <a:pt x="2" y="32"/>
                        <a:pt x="4" y="32"/>
                        <a:pt x="4" y="33"/>
                      </a:cubicBezTo>
                      <a:cubicBezTo>
                        <a:pt x="4" y="36"/>
                        <a:pt x="6" y="35"/>
                        <a:pt x="6" y="37"/>
                      </a:cubicBezTo>
                      <a:cubicBezTo>
                        <a:pt x="7" y="39"/>
                        <a:pt x="8" y="38"/>
                        <a:pt x="9" y="39"/>
                      </a:cubicBezTo>
                      <a:cubicBezTo>
                        <a:pt x="9" y="40"/>
                        <a:pt x="9" y="40"/>
                        <a:pt x="9" y="40"/>
                      </a:cubicBezTo>
                      <a:cubicBezTo>
                        <a:pt x="10" y="40"/>
                        <a:pt x="10" y="40"/>
                        <a:pt x="10" y="40"/>
                      </a:cubicBezTo>
                      <a:cubicBezTo>
                        <a:pt x="10" y="40"/>
                        <a:pt x="10" y="40"/>
                        <a:pt x="10" y="40"/>
                      </a:cubicBezTo>
                      <a:cubicBezTo>
                        <a:pt x="11" y="40"/>
                        <a:pt x="11" y="40"/>
                        <a:pt x="11" y="41"/>
                      </a:cubicBezTo>
                      <a:cubicBezTo>
                        <a:pt x="11" y="42"/>
                        <a:pt x="11" y="42"/>
                        <a:pt x="12" y="42"/>
                      </a:cubicBezTo>
                      <a:cubicBezTo>
                        <a:pt x="12" y="42"/>
                        <a:pt x="12" y="42"/>
                        <a:pt x="13" y="41"/>
                      </a:cubicBezTo>
                      <a:cubicBezTo>
                        <a:pt x="13" y="41"/>
                        <a:pt x="13" y="41"/>
                        <a:pt x="13" y="41"/>
                      </a:cubicBezTo>
                      <a:cubicBezTo>
                        <a:pt x="14" y="41"/>
                        <a:pt x="14" y="41"/>
                        <a:pt x="14" y="41"/>
                      </a:cubicBezTo>
                      <a:cubicBezTo>
                        <a:pt x="14" y="42"/>
                        <a:pt x="14" y="42"/>
                        <a:pt x="15" y="42"/>
                      </a:cubicBezTo>
                      <a:cubicBezTo>
                        <a:pt x="15" y="42"/>
                        <a:pt x="16" y="41"/>
                        <a:pt x="16" y="41"/>
                      </a:cubicBezTo>
                      <a:cubicBezTo>
                        <a:pt x="17" y="40"/>
                        <a:pt x="17" y="39"/>
                        <a:pt x="18" y="39"/>
                      </a:cubicBezTo>
                      <a:cubicBezTo>
                        <a:pt x="18" y="39"/>
                        <a:pt x="18" y="39"/>
                        <a:pt x="18" y="40"/>
                      </a:cubicBezTo>
                      <a:cubicBezTo>
                        <a:pt x="18" y="40"/>
                        <a:pt x="18" y="40"/>
                        <a:pt x="18" y="40"/>
                      </a:cubicBezTo>
                      <a:cubicBezTo>
                        <a:pt x="19" y="40"/>
                        <a:pt x="19" y="39"/>
                        <a:pt x="20" y="38"/>
                      </a:cubicBezTo>
                      <a:cubicBezTo>
                        <a:pt x="20" y="38"/>
                        <a:pt x="20" y="37"/>
                        <a:pt x="20" y="37"/>
                      </a:cubicBezTo>
                      <a:cubicBezTo>
                        <a:pt x="21" y="37"/>
                        <a:pt x="21" y="37"/>
                        <a:pt x="21" y="37"/>
                      </a:cubicBezTo>
                      <a:cubicBezTo>
                        <a:pt x="21" y="37"/>
                        <a:pt x="21" y="37"/>
                        <a:pt x="21" y="37"/>
                      </a:cubicBezTo>
                      <a:cubicBezTo>
                        <a:pt x="22" y="37"/>
                        <a:pt x="22" y="34"/>
                        <a:pt x="22" y="33"/>
                      </a:cubicBezTo>
                      <a:cubicBezTo>
                        <a:pt x="23" y="32"/>
                        <a:pt x="23" y="32"/>
                        <a:pt x="23" y="32"/>
                      </a:cubicBezTo>
                      <a:cubicBezTo>
                        <a:pt x="23" y="32"/>
                        <a:pt x="23" y="32"/>
                        <a:pt x="23" y="32"/>
                      </a:cubicBezTo>
                      <a:cubicBezTo>
                        <a:pt x="23" y="32"/>
                        <a:pt x="23" y="32"/>
                        <a:pt x="23" y="32"/>
                      </a:cubicBezTo>
                      <a:cubicBezTo>
                        <a:pt x="23" y="32"/>
                        <a:pt x="22" y="33"/>
                        <a:pt x="22" y="33"/>
                      </a:cubicBezTo>
                      <a:cubicBezTo>
                        <a:pt x="21" y="34"/>
                        <a:pt x="21" y="35"/>
                        <a:pt x="20" y="35"/>
                      </a:cubicBezTo>
                      <a:cubicBezTo>
                        <a:pt x="20" y="35"/>
                        <a:pt x="20" y="34"/>
                        <a:pt x="19" y="34"/>
                      </a:cubicBezTo>
                      <a:cubicBezTo>
                        <a:pt x="19" y="34"/>
                        <a:pt x="19" y="34"/>
                        <a:pt x="19" y="34"/>
                      </a:cubicBezTo>
                      <a:cubicBezTo>
                        <a:pt x="19" y="34"/>
                        <a:pt x="18" y="34"/>
                        <a:pt x="18" y="34"/>
                      </a:cubicBezTo>
                      <a:cubicBezTo>
                        <a:pt x="18" y="34"/>
                        <a:pt x="18" y="35"/>
                        <a:pt x="17" y="35"/>
                      </a:cubicBezTo>
                      <a:cubicBezTo>
                        <a:pt x="17" y="35"/>
                        <a:pt x="17" y="34"/>
                        <a:pt x="16" y="33"/>
                      </a:cubicBezTo>
                      <a:cubicBezTo>
                        <a:pt x="16" y="33"/>
                        <a:pt x="16" y="33"/>
                        <a:pt x="16" y="33"/>
                      </a:cubicBezTo>
                      <a:cubicBezTo>
                        <a:pt x="16" y="33"/>
                        <a:pt x="16" y="33"/>
                        <a:pt x="15" y="33"/>
                      </a:cubicBezTo>
                      <a:cubicBezTo>
                        <a:pt x="15" y="33"/>
                        <a:pt x="15" y="33"/>
                        <a:pt x="15" y="33"/>
                      </a:cubicBezTo>
                      <a:cubicBezTo>
                        <a:pt x="15" y="33"/>
                        <a:pt x="14" y="33"/>
                        <a:pt x="14" y="32"/>
                      </a:cubicBezTo>
                      <a:cubicBezTo>
                        <a:pt x="14" y="31"/>
                        <a:pt x="12" y="32"/>
                        <a:pt x="12" y="30"/>
                      </a:cubicBezTo>
                      <a:cubicBezTo>
                        <a:pt x="12" y="28"/>
                        <a:pt x="10" y="29"/>
                        <a:pt x="10" y="26"/>
                      </a:cubicBezTo>
                      <a:cubicBezTo>
                        <a:pt x="9" y="24"/>
                        <a:pt x="8" y="25"/>
                        <a:pt x="8" y="22"/>
                      </a:cubicBezTo>
                      <a:cubicBezTo>
                        <a:pt x="8" y="20"/>
                        <a:pt x="6" y="19"/>
                        <a:pt x="7" y="17"/>
                      </a:cubicBezTo>
                      <a:cubicBezTo>
                        <a:pt x="7" y="15"/>
                        <a:pt x="5" y="13"/>
                        <a:pt x="6" y="10"/>
                      </a:cubicBezTo>
                      <a:cubicBezTo>
                        <a:pt x="6" y="9"/>
                        <a:pt x="5" y="7"/>
                        <a:pt x="6" y="6"/>
                      </a:cubicBezTo>
                      <a:cubicBezTo>
                        <a:pt x="7" y="4"/>
                        <a:pt x="7" y="2"/>
                        <a:pt x="6" y="1"/>
                      </a:cubicBezTo>
                      <a:cubicBezTo>
                        <a:pt x="6" y="1"/>
                        <a:pt x="6" y="1"/>
                        <a:pt x="6"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6" name="Freeform 10107">
                  <a:extLst>
                    <a:ext uri="{FF2B5EF4-FFF2-40B4-BE49-F238E27FC236}">
                      <a16:creationId xmlns:a16="http://schemas.microsoft.com/office/drawing/2014/main" id="{14056727-3939-F05F-D2BD-5F55853661BD}"/>
                    </a:ext>
                  </a:extLst>
                </p:cNvPr>
                <p:cNvSpPr>
                  <a:spLocks/>
                </p:cNvSpPr>
                <p:nvPr/>
              </p:nvSpPr>
              <p:spPr bwMode="auto">
                <a:xfrm>
                  <a:off x="3960" y="2328"/>
                  <a:ext cx="20" cy="21"/>
                </a:xfrm>
                <a:custGeom>
                  <a:avLst/>
                  <a:gdLst>
                    <a:gd name="T0" fmla="*/ 0 w 24"/>
                    <a:gd name="T1" fmla="*/ 0 h 26"/>
                    <a:gd name="T2" fmla="*/ 0 w 24"/>
                    <a:gd name="T3" fmla="*/ 2 h 26"/>
                    <a:gd name="T4" fmla="*/ 0 w 24"/>
                    <a:gd name="T5" fmla="*/ 2 h 26"/>
                    <a:gd name="T6" fmla="*/ 1 w 24"/>
                    <a:gd name="T7" fmla="*/ 3 h 26"/>
                    <a:gd name="T8" fmla="*/ 1 w 24"/>
                    <a:gd name="T9" fmla="*/ 4 h 26"/>
                    <a:gd name="T10" fmla="*/ 2 w 24"/>
                    <a:gd name="T11" fmla="*/ 6 h 26"/>
                    <a:gd name="T12" fmla="*/ 3 w 24"/>
                    <a:gd name="T13" fmla="*/ 8 h 26"/>
                    <a:gd name="T14" fmla="*/ 5 w 24"/>
                    <a:gd name="T15" fmla="*/ 10 h 26"/>
                    <a:gd name="T16" fmla="*/ 5 w 24"/>
                    <a:gd name="T17" fmla="*/ 10 h 26"/>
                    <a:gd name="T18" fmla="*/ 6 w 24"/>
                    <a:gd name="T19" fmla="*/ 11 h 26"/>
                    <a:gd name="T20" fmla="*/ 7 w 24"/>
                    <a:gd name="T21" fmla="*/ 11 h 26"/>
                    <a:gd name="T22" fmla="*/ 7 w 24"/>
                    <a:gd name="T23" fmla="*/ 11 h 26"/>
                    <a:gd name="T24" fmla="*/ 8 w 24"/>
                    <a:gd name="T25" fmla="*/ 11 h 26"/>
                    <a:gd name="T26" fmla="*/ 9 w 24"/>
                    <a:gd name="T27" fmla="*/ 10 h 26"/>
                    <a:gd name="T28" fmla="*/ 10 w 24"/>
                    <a:gd name="T29" fmla="*/ 10 h 26"/>
                    <a:gd name="T30" fmla="*/ 11 w 24"/>
                    <a:gd name="T31" fmla="*/ 9 h 26"/>
                    <a:gd name="T32" fmla="*/ 11 w 24"/>
                    <a:gd name="T33" fmla="*/ 8 h 26"/>
                    <a:gd name="T34" fmla="*/ 11 w 24"/>
                    <a:gd name="T35" fmla="*/ 7 h 26"/>
                    <a:gd name="T36" fmla="*/ 12 w 24"/>
                    <a:gd name="T37" fmla="*/ 6 h 26"/>
                    <a:gd name="T38" fmla="*/ 12 w 24"/>
                    <a:gd name="T39" fmla="*/ 6 h 26"/>
                    <a:gd name="T40" fmla="*/ 11 w 24"/>
                    <a:gd name="T41" fmla="*/ 5 h 26"/>
                    <a:gd name="T42" fmla="*/ 11 w 24"/>
                    <a:gd name="T43" fmla="*/ 6 h 26"/>
                    <a:gd name="T44" fmla="*/ 11 w 24"/>
                    <a:gd name="T45" fmla="*/ 7 h 26"/>
                    <a:gd name="T46" fmla="*/ 10 w 24"/>
                    <a:gd name="T47" fmla="*/ 8 h 26"/>
                    <a:gd name="T48" fmla="*/ 9 w 24"/>
                    <a:gd name="T49" fmla="*/ 9 h 26"/>
                    <a:gd name="T50" fmla="*/ 8 w 24"/>
                    <a:gd name="T51" fmla="*/ 9 h 26"/>
                    <a:gd name="T52" fmla="*/ 7 w 24"/>
                    <a:gd name="T53" fmla="*/ 9 h 26"/>
                    <a:gd name="T54" fmla="*/ 7 w 24"/>
                    <a:gd name="T55" fmla="*/ 9 h 26"/>
                    <a:gd name="T56" fmla="*/ 6 w 24"/>
                    <a:gd name="T57" fmla="*/ 9 h 26"/>
                    <a:gd name="T58" fmla="*/ 5 w 24"/>
                    <a:gd name="T59" fmla="*/ 9 h 26"/>
                    <a:gd name="T60" fmla="*/ 5 w 24"/>
                    <a:gd name="T61" fmla="*/ 8 h 26"/>
                    <a:gd name="T62" fmla="*/ 3 w 24"/>
                    <a:gd name="T63" fmla="*/ 6 h 26"/>
                    <a:gd name="T64" fmla="*/ 1 w 24"/>
                    <a:gd name="T65" fmla="*/ 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 h="26">
                      <a:moveTo>
                        <a:pt x="0" y="0"/>
                      </a:moveTo>
                      <a:cubicBezTo>
                        <a:pt x="0" y="0"/>
                        <a:pt x="0" y="0"/>
                        <a:pt x="0" y="0"/>
                      </a:cubicBezTo>
                      <a:cubicBezTo>
                        <a:pt x="0" y="0"/>
                        <a:pt x="0" y="0"/>
                        <a:pt x="0" y="0"/>
                      </a:cubicBezTo>
                      <a:cubicBezTo>
                        <a:pt x="0" y="1"/>
                        <a:pt x="1" y="1"/>
                        <a:pt x="0" y="2"/>
                      </a:cubicBezTo>
                      <a:cubicBezTo>
                        <a:pt x="0" y="2"/>
                        <a:pt x="0" y="2"/>
                        <a:pt x="0" y="2"/>
                      </a:cubicBezTo>
                      <a:cubicBezTo>
                        <a:pt x="0" y="2"/>
                        <a:pt x="0" y="2"/>
                        <a:pt x="0" y="2"/>
                      </a:cubicBezTo>
                      <a:cubicBezTo>
                        <a:pt x="0" y="2"/>
                        <a:pt x="0" y="2"/>
                        <a:pt x="0" y="3"/>
                      </a:cubicBezTo>
                      <a:cubicBezTo>
                        <a:pt x="0" y="4"/>
                        <a:pt x="1" y="6"/>
                        <a:pt x="1" y="7"/>
                      </a:cubicBezTo>
                      <a:cubicBezTo>
                        <a:pt x="1" y="8"/>
                        <a:pt x="1" y="8"/>
                        <a:pt x="1" y="8"/>
                      </a:cubicBezTo>
                      <a:cubicBezTo>
                        <a:pt x="1" y="8"/>
                        <a:pt x="1" y="9"/>
                        <a:pt x="1" y="9"/>
                      </a:cubicBezTo>
                      <a:cubicBezTo>
                        <a:pt x="1" y="11"/>
                        <a:pt x="2" y="12"/>
                        <a:pt x="2" y="13"/>
                      </a:cubicBezTo>
                      <a:cubicBezTo>
                        <a:pt x="2" y="13"/>
                        <a:pt x="2" y="13"/>
                        <a:pt x="2" y="13"/>
                      </a:cubicBezTo>
                      <a:cubicBezTo>
                        <a:pt x="2" y="13"/>
                        <a:pt x="2" y="13"/>
                        <a:pt x="2" y="13"/>
                      </a:cubicBezTo>
                      <a:cubicBezTo>
                        <a:pt x="2" y="16"/>
                        <a:pt x="4" y="16"/>
                        <a:pt x="4" y="18"/>
                      </a:cubicBezTo>
                      <a:cubicBezTo>
                        <a:pt x="5" y="20"/>
                        <a:pt x="6" y="19"/>
                        <a:pt x="7" y="21"/>
                      </a:cubicBezTo>
                      <a:cubicBezTo>
                        <a:pt x="7" y="24"/>
                        <a:pt x="8" y="22"/>
                        <a:pt x="9" y="23"/>
                      </a:cubicBezTo>
                      <a:cubicBezTo>
                        <a:pt x="9" y="24"/>
                        <a:pt x="9" y="24"/>
                        <a:pt x="10" y="24"/>
                      </a:cubicBezTo>
                      <a:cubicBezTo>
                        <a:pt x="10" y="24"/>
                        <a:pt x="10" y="24"/>
                        <a:pt x="10" y="24"/>
                      </a:cubicBezTo>
                      <a:cubicBezTo>
                        <a:pt x="10" y="24"/>
                        <a:pt x="10" y="24"/>
                        <a:pt x="10" y="24"/>
                      </a:cubicBezTo>
                      <a:cubicBezTo>
                        <a:pt x="11" y="24"/>
                        <a:pt x="11" y="24"/>
                        <a:pt x="11" y="25"/>
                      </a:cubicBezTo>
                      <a:cubicBezTo>
                        <a:pt x="11" y="26"/>
                        <a:pt x="11" y="26"/>
                        <a:pt x="12" y="26"/>
                      </a:cubicBezTo>
                      <a:cubicBezTo>
                        <a:pt x="12" y="26"/>
                        <a:pt x="12" y="26"/>
                        <a:pt x="13" y="26"/>
                      </a:cubicBezTo>
                      <a:cubicBezTo>
                        <a:pt x="13" y="25"/>
                        <a:pt x="13" y="25"/>
                        <a:pt x="14" y="25"/>
                      </a:cubicBezTo>
                      <a:cubicBezTo>
                        <a:pt x="14" y="25"/>
                        <a:pt x="14" y="25"/>
                        <a:pt x="14" y="25"/>
                      </a:cubicBezTo>
                      <a:cubicBezTo>
                        <a:pt x="14" y="26"/>
                        <a:pt x="15" y="26"/>
                        <a:pt x="15" y="26"/>
                      </a:cubicBezTo>
                      <a:cubicBezTo>
                        <a:pt x="15" y="26"/>
                        <a:pt x="16" y="25"/>
                        <a:pt x="16" y="25"/>
                      </a:cubicBezTo>
                      <a:cubicBezTo>
                        <a:pt x="17" y="24"/>
                        <a:pt x="17" y="24"/>
                        <a:pt x="18" y="24"/>
                      </a:cubicBezTo>
                      <a:cubicBezTo>
                        <a:pt x="18" y="24"/>
                        <a:pt x="18" y="24"/>
                        <a:pt x="18" y="24"/>
                      </a:cubicBezTo>
                      <a:cubicBezTo>
                        <a:pt x="18" y="24"/>
                        <a:pt x="19" y="24"/>
                        <a:pt x="19" y="24"/>
                      </a:cubicBezTo>
                      <a:cubicBezTo>
                        <a:pt x="19" y="24"/>
                        <a:pt x="19" y="23"/>
                        <a:pt x="20" y="23"/>
                      </a:cubicBezTo>
                      <a:cubicBezTo>
                        <a:pt x="20" y="22"/>
                        <a:pt x="20" y="21"/>
                        <a:pt x="21" y="21"/>
                      </a:cubicBezTo>
                      <a:cubicBezTo>
                        <a:pt x="21" y="21"/>
                        <a:pt x="21" y="21"/>
                        <a:pt x="21" y="21"/>
                      </a:cubicBezTo>
                      <a:cubicBezTo>
                        <a:pt x="21" y="21"/>
                        <a:pt x="21" y="21"/>
                        <a:pt x="21" y="21"/>
                      </a:cubicBezTo>
                      <a:cubicBezTo>
                        <a:pt x="22" y="21"/>
                        <a:pt x="22" y="20"/>
                        <a:pt x="22" y="19"/>
                      </a:cubicBezTo>
                      <a:cubicBezTo>
                        <a:pt x="22" y="18"/>
                        <a:pt x="23" y="16"/>
                        <a:pt x="23" y="16"/>
                      </a:cubicBezTo>
                      <a:cubicBezTo>
                        <a:pt x="23" y="16"/>
                        <a:pt x="23" y="17"/>
                        <a:pt x="23" y="17"/>
                      </a:cubicBezTo>
                      <a:cubicBezTo>
                        <a:pt x="23" y="17"/>
                        <a:pt x="23" y="17"/>
                        <a:pt x="23" y="17"/>
                      </a:cubicBezTo>
                      <a:cubicBezTo>
                        <a:pt x="24" y="17"/>
                        <a:pt x="24" y="14"/>
                        <a:pt x="24" y="13"/>
                      </a:cubicBezTo>
                      <a:cubicBezTo>
                        <a:pt x="24" y="13"/>
                        <a:pt x="24" y="13"/>
                        <a:pt x="24" y="13"/>
                      </a:cubicBezTo>
                      <a:cubicBezTo>
                        <a:pt x="24" y="13"/>
                        <a:pt x="24" y="13"/>
                        <a:pt x="24" y="13"/>
                      </a:cubicBezTo>
                      <a:cubicBezTo>
                        <a:pt x="24" y="12"/>
                        <a:pt x="24" y="12"/>
                        <a:pt x="24" y="12"/>
                      </a:cubicBezTo>
                      <a:cubicBezTo>
                        <a:pt x="24" y="12"/>
                        <a:pt x="23" y="12"/>
                        <a:pt x="23" y="12"/>
                      </a:cubicBezTo>
                      <a:cubicBezTo>
                        <a:pt x="23" y="12"/>
                        <a:pt x="23" y="12"/>
                        <a:pt x="23" y="12"/>
                      </a:cubicBezTo>
                      <a:cubicBezTo>
                        <a:pt x="23" y="12"/>
                        <a:pt x="23" y="12"/>
                        <a:pt x="22" y="13"/>
                      </a:cubicBezTo>
                      <a:cubicBezTo>
                        <a:pt x="22" y="14"/>
                        <a:pt x="22" y="17"/>
                        <a:pt x="21" y="17"/>
                      </a:cubicBezTo>
                      <a:cubicBezTo>
                        <a:pt x="21" y="17"/>
                        <a:pt x="21" y="17"/>
                        <a:pt x="21" y="17"/>
                      </a:cubicBezTo>
                      <a:cubicBezTo>
                        <a:pt x="21" y="17"/>
                        <a:pt x="21" y="17"/>
                        <a:pt x="20" y="17"/>
                      </a:cubicBezTo>
                      <a:cubicBezTo>
                        <a:pt x="20" y="17"/>
                        <a:pt x="20" y="18"/>
                        <a:pt x="20" y="18"/>
                      </a:cubicBezTo>
                      <a:cubicBezTo>
                        <a:pt x="19" y="19"/>
                        <a:pt x="19" y="20"/>
                        <a:pt x="18" y="20"/>
                      </a:cubicBezTo>
                      <a:cubicBezTo>
                        <a:pt x="18" y="20"/>
                        <a:pt x="18" y="20"/>
                        <a:pt x="18" y="20"/>
                      </a:cubicBezTo>
                      <a:cubicBezTo>
                        <a:pt x="18" y="19"/>
                        <a:pt x="18" y="19"/>
                        <a:pt x="18" y="19"/>
                      </a:cubicBezTo>
                      <a:cubicBezTo>
                        <a:pt x="17" y="19"/>
                        <a:pt x="17" y="20"/>
                        <a:pt x="16" y="21"/>
                      </a:cubicBezTo>
                      <a:cubicBezTo>
                        <a:pt x="16" y="21"/>
                        <a:pt x="15" y="22"/>
                        <a:pt x="15" y="22"/>
                      </a:cubicBezTo>
                      <a:cubicBezTo>
                        <a:pt x="14" y="22"/>
                        <a:pt x="14" y="22"/>
                        <a:pt x="14" y="21"/>
                      </a:cubicBezTo>
                      <a:cubicBezTo>
                        <a:pt x="14" y="21"/>
                        <a:pt x="14" y="21"/>
                        <a:pt x="13" y="21"/>
                      </a:cubicBezTo>
                      <a:cubicBezTo>
                        <a:pt x="13" y="21"/>
                        <a:pt x="13" y="21"/>
                        <a:pt x="13" y="21"/>
                      </a:cubicBezTo>
                      <a:cubicBezTo>
                        <a:pt x="12" y="22"/>
                        <a:pt x="12" y="22"/>
                        <a:pt x="12" y="22"/>
                      </a:cubicBezTo>
                      <a:cubicBezTo>
                        <a:pt x="11" y="22"/>
                        <a:pt x="11" y="22"/>
                        <a:pt x="11" y="21"/>
                      </a:cubicBezTo>
                      <a:cubicBezTo>
                        <a:pt x="11" y="20"/>
                        <a:pt x="11" y="20"/>
                        <a:pt x="10" y="20"/>
                      </a:cubicBezTo>
                      <a:cubicBezTo>
                        <a:pt x="10" y="20"/>
                        <a:pt x="10" y="20"/>
                        <a:pt x="10" y="20"/>
                      </a:cubicBezTo>
                      <a:cubicBezTo>
                        <a:pt x="10" y="20"/>
                        <a:pt x="10" y="20"/>
                        <a:pt x="9" y="20"/>
                      </a:cubicBezTo>
                      <a:cubicBezTo>
                        <a:pt x="9" y="20"/>
                        <a:pt x="9" y="20"/>
                        <a:pt x="9" y="19"/>
                      </a:cubicBezTo>
                      <a:cubicBezTo>
                        <a:pt x="8" y="18"/>
                        <a:pt x="7" y="19"/>
                        <a:pt x="6" y="17"/>
                      </a:cubicBezTo>
                      <a:cubicBezTo>
                        <a:pt x="6" y="15"/>
                        <a:pt x="4" y="16"/>
                        <a:pt x="4" y="13"/>
                      </a:cubicBezTo>
                      <a:cubicBezTo>
                        <a:pt x="4" y="12"/>
                        <a:pt x="2" y="12"/>
                        <a:pt x="2" y="9"/>
                      </a:cubicBezTo>
                      <a:cubicBezTo>
                        <a:pt x="2" y="7"/>
                        <a:pt x="0" y="6"/>
                        <a:pt x="1" y="4"/>
                      </a:cubicBezTo>
                      <a:cubicBezTo>
                        <a:pt x="1" y="3"/>
                        <a:pt x="1" y="1"/>
                        <a:pt x="0" y="0"/>
                      </a:cubicBezTo>
                    </a:path>
                  </a:pathLst>
                </a:custGeom>
                <a:solidFill>
                  <a:srgbClr val="A89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7" name="Freeform 10108">
                  <a:extLst>
                    <a:ext uri="{FF2B5EF4-FFF2-40B4-BE49-F238E27FC236}">
                      <a16:creationId xmlns:a16="http://schemas.microsoft.com/office/drawing/2014/main" id="{78EF8620-0EBB-BCD1-D4E6-7DA290F2E8F5}"/>
                    </a:ext>
                  </a:extLst>
                </p:cNvPr>
                <p:cNvSpPr>
                  <a:spLocks/>
                </p:cNvSpPr>
                <p:nvPr/>
              </p:nvSpPr>
              <p:spPr bwMode="auto">
                <a:xfrm>
                  <a:off x="3966" y="2320"/>
                  <a:ext cx="1" cy="2"/>
                </a:xfrm>
                <a:custGeom>
                  <a:avLst/>
                  <a:gdLst>
                    <a:gd name="T0" fmla="*/ 1 w 2"/>
                    <a:gd name="T1" fmla="*/ 0 h 3"/>
                    <a:gd name="T2" fmla="*/ 0 w 2"/>
                    <a:gd name="T3" fmla="*/ 0 h 3"/>
                    <a:gd name="T4" fmla="*/ 1 w 2"/>
                    <a:gd name="T5" fmla="*/ 1 h 3"/>
                    <a:gd name="T6" fmla="*/ 1 w 2"/>
                    <a:gd name="T7" fmla="*/ 1 h 3"/>
                    <a:gd name="T8" fmla="*/ 1 w 2"/>
                    <a:gd name="T9" fmla="*/ 1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0" y="0"/>
                        <a:pt x="0" y="0"/>
                        <a:pt x="0" y="0"/>
                      </a:cubicBezTo>
                      <a:cubicBezTo>
                        <a:pt x="1" y="0"/>
                        <a:pt x="1" y="2"/>
                        <a:pt x="1" y="3"/>
                      </a:cubicBezTo>
                      <a:cubicBezTo>
                        <a:pt x="1" y="3"/>
                        <a:pt x="1" y="3"/>
                        <a:pt x="1" y="3"/>
                      </a:cubicBezTo>
                      <a:cubicBezTo>
                        <a:pt x="1" y="3"/>
                        <a:pt x="2" y="3"/>
                        <a:pt x="2" y="2"/>
                      </a:cubicBezTo>
                      <a:cubicBezTo>
                        <a:pt x="2" y="1"/>
                        <a:pt x="1" y="0"/>
                        <a:pt x="1"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8" name="Freeform 10109">
                  <a:extLst>
                    <a:ext uri="{FF2B5EF4-FFF2-40B4-BE49-F238E27FC236}">
                      <a16:creationId xmlns:a16="http://schemas.microsoft.com/office/drawing/2014/main" id="{4EC77012-B8C6-6F8A-B94E-8E3E28D219AB}"/>
                    </a:ext>
                  </a:extLst>
                </p:cNvPr>
                <p:cNvSpPr>
                  <a:spLocks/>
                </p:cNvSpPr>
                <p:nvPr/>
              </p:nvSpPr>
              <p:spPr bwMode="auto">
                <a:xfrm>
                  <a:off x="3967" y="2315"/>
                  <a:ext cx="2" cy="3"/>
                </a:xfrm>
                <a:custGeom>
                  <a:avLst/>
                  <a:gdLst>
                    <a:gd name="T0" fmla="*/ 1 w 2"/>
                    <a:gd name="T1" fmla="*/ 0 h 4"/>
                    <a:gd name="T2" fmla="*/ 2 w 2"/>
                    <a:gd name="T3" fmla="*/ 2 h 4"/>
                    <a:gd name="T4" fmla="*/ 2 w 2"/>
                    <a:gd name="T5" fmla="*/ 2 h 4"/>
                    <a:gd name="T6" fmla="*/ 1 w 2"/>
                    <a:gd name="T7" fmla="*/ 1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0" y="1"/>
                        <a:pt x="1" y="4"/>
                        <a:pt x="2" y="4"/>
                      </a:cubicBezTo>
                      <a:cubicBezTo>
                        <a:pt x="2" y="4"/>
                        <a:pt x="2" y="4"/>
                        <a:pt x="2" y="4"/>
                      </a:cubicBezTo>
                      <a:cubicBezTo>
                        <a:pt x="2" y="3"/>
                        <a:pt x="1" y="1"/>
                        <a:pt x="1" y="1"/>
                      </a:cubicBezTo>
                      <a:cubicBezTo>
                        <a:pt x="1" y="0"/>
                        <a:pt x="1" y="0"/>
                        <a:pt x="1"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29" name="Freeform 10110">
                  <a:extLst>
                    <a:ext uri="{FF2B5EF4-FFF2-40B4-BE49-F238E27FC236}">
                      <a16:creationId xmlns:a16="http://schemas.microsoft.com/office/drawing/2014/main" id="{3630FD21-DF8C-93B6-B44F-7FA6A62A2EB3}"/>
                    </a:ext>
                  </a:extLst>
                </p:cNvPr>
                <p:cNvSpPr>
                  <a:spLocks/>
                </p:cNvSpPr>
                <p:nvPr/>
              </p:nvSpPr>
              <p:spPr bwMode="auto">
                <a:xfrm>
                  <a:off x="3969" y="2323"/>
                  <a:ext cx="2" cy="3"/>
                </a:xfrm>
                <a:custGeom>
                  <a:avLst/>
                  <a:gdLst>
                    <a:gd name="T0" fmla="*/ 1 w 2"/>
                    <a:gd name="T1" fmla="*/ 0 h 4"/>
                    <a:gd name="T2" fmla="*/ 0 w 2"/>
                    <a:gd name="T3" fmla="*/ 0 h 4"/>
                    <a:gd name="T4" fmla="*/ 0 w 2"/>
                    <a:gd name="T5" fmla="*/ 1 h 4"/>
                    <a:gd name="T6" fmla="*/ 1 w 2"/>
                    <a:gd name="T7" fmla="*/ 0 h 4"/>
                    <a:gd name="T8" fmla="*/ 2 w 2"/>
                    <a:gd name="T9" fmla="*/ 2 h 4"/>
                    <a:gd name="T10" fmla="*/ 1 w 2"/>
                    <a:gd name="T11" fmla="*/ 0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0" y="0"/>
                        <a:pt x="0" y="0"/>
                        <a:pt x="0" y="0"/>
                      </a:cubicBezTo>
                      <a:cubicBezTo>
                        <a:pt x="0" y="1"/>
                        <a:pt x="0" y="1"/>
                        <a:pt x="0" y="1"/>
                      </a:cubicBezTo>
                      <a:cubicBezTo>
                        <a:pt x="0" y="0"/>
                        <a:pt x="0" y="0"/>
                        <a:pt x="1" y="0"/>
                      </a:cubicBezTo>
                      <a:cubicBezTo>
                        <a:pt x="1" y="0"/>
                        <a:pt x="2" y="3"/>
                        <a:pt x="2" y="4"/>
                      </a:cubicBezTo>
                      <a:cubicBezTo>
                        <a:pt x="2" y="3"/>
                        <a:pt x="2" y="1"/>
                        <a:pt x="1" y="0"/>
                      </a:cubicBezTo>
                      <a:cubicBezTo>
                        <a:pt x="1" y="0"/>
                        <a:pt x="1" y="0"/>
                        <a:pt x="1"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0" name="Freeform 10111">
                  <a:extLst>
                    <a:ext uri="{FF2B5EF4-FFF2-40B4-BE49-F238E27FC236}">
                      <a16:creationId xmlns:a16="http://schemas.microsoft.com/office/drawing/2014/main" id="{F312506E-B722-08CE-B10A-1B19353004A4}"/>
                    </a:ext>
                  </a:extLst>
                </p:cNvPr>
                <p:cNvSpPr>
                  <a:spLocks noEditPoints="1"/>
                </p:cNvSpPr>
                <p:nvPr/>
              </p:nvSpPr>
              <p:spPr bwMode="auto">
                <a:xfrm>
                  <a:off x="3972" y="2316"/>
                  <a:ext cx="2" cy="5"/>
                </a:xfrm>
                <a:custGeom>
                  <a:avLst/>
                  <a:gdLst>
                    <a:gd name="T0" fmla="*/ 1 w 2"/>
                    <a:gd name="T1" fmla="*/ 0 h 6"/>
                    <a:gd name="T2" fmla="*/ 0 w 2"/>
                    <a:gd name="T3" fmla="*/ 2 h 6"/>
                    <a:gd name="T4" fmla="*/ 1 w 2"/>
                    <a:gd name="T5" fmla="*/ 3 h 6"/>
                    <a:gd name="T6" fmla="*/ 2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0" y="0"/>
                        <a:pt x="0" y="1"/>
                        <a:pt x="0" y="2"/>
                      </a:cubicBezTo>
                      <a:cubicBezTo>
                        <a:pt x="0" y="3"/>
                        <a:pt x="1" y="6"/>
                        <a:pt x="1" y="6"/>
                      </a:cubicBezTo>
                      <a:cubicBezTo>
                        <a:pt x="1" y="6"/>
                        <a:pt x="2" y="6"/>
                        <a:pt x="2" y="5"/>
                      </a:cubicBezTo>
                      <a:cubicBezTo>
                        <a:pt x="2" y="5"/>
                        <a:pt x="1" y="4"/>
                        <a:pt x="1" y="4"/>
                      </a:cubicBezTo>
                      <a:cubicBezTo>
                        <a:pt x="1" y="3"/>
                        <a:pt x="0"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1" name="Freeform 10112">
                  <a:extLst>
                    <a:ext uri="{FF2B5EF4-FFF2-40B4-BE49-F238E27FC236}">
                      <a16:creationId xmlns:a16="http://schemas.microsoft.com/office/drawing/2014/main" id="{9565A14A-5BAB-02D6-AC6B-C93EF4E0CCAD}"/>
                    </a:ext>
                  </a:extLst>
                </p:cNvPr>
                <p:cNvSpPr>
                  <a:spLocks noEditPoints="1"/>
                </p:cNvSpPr>
                <p:nvPr/>
              </p:nvSpPr>
              <p:spPr bwMode="auto">
                <a:xfrm>
                  <a:off x="3970" y="2312"/>
                  <a:ext cx="1" cy="3"/>
                </a:xfrm>
                <a:custGeom>
                  <a:avLst/>
                  <a:gdLst>
                    <a:gd name="T0" fmla="*/ 0 w 2"/>
                    <a:gd name="T1" fmla="*/ 1 h 3"/>
                    <a:gd name="T2" fmla="*/ 0 w 2"/>
                    <a:gd name="T3" fmla="*/ 1 h 3"/>
                    <a:gd name="T4" fmla="*/ 0 w 2"/>
                    <a:gd name="T5" fmla="*/ 1 h 3"/>
                    <a:gd name="T6" fmla="*/ 0 w 2"/>
                    <a:gd name="T7" fmla="*/ 1 h 3"/>
                    <a:gd name="T8" fmla="*/ 0 w 2"/>
                    <a:gd name="T9" fmla="*/ 0 h 3"/>
                    <a:gd name="T10" fmla="*/ 0 w 2"/>
                    <a:gd name="T11" fmla="*/ 1 h 3"/>
                    <a:gd name="T12" fmla="*/ 0 w 2"/>
                    <a:gd name="T13" fmla="*/ 1 h 3"/>
                    <a:gd name="T14" fmla="*/ 1 w 2"/>
                    <a:gd name="T15" fmla="*/ 3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1"/>
                      </a:moveTo>
                      <a:cubicBezTo>
                        <a:pt x="0" y="1"/>
                        <a:pt x="0" y="1"/>
                        <a:pt x="0" y="1"/>
                      </a:cubicBezTo>
                      <a:cubicBezTo>
                        <a:pt x="0" y="1"/>
                        <a:pt x="0" y="1"/>
                        <a:pt x="0" y="1"/>
                      </a:cubicBezTo>
                      <a:cubicBezTo>
                        <a:pt x="0" y="1"/>
                        <a:pt x="0" y="1"/>
                        <a:pt x="0" y="1"/>
                      </a:cubicBezTo>
                      <a:moveTo>
                        <a:pt x="0" y="0"/>
                      </a:moveTo>
                      <a:cubicBezTo>
                        <a:pt x="0" y="0"/>
                        <a:pt x="0" y="1"/>
                        <a:pt x="0" y="1"/>
                      </a:cubicBezTo>
                      <a:cubicBezTo>
                        <a:pt x="0" y="1"/>
                        <a:pt x="0" y="1"/>
                        <a:pt x="0" y="1"/>
                      </a:cubicBezTo>
                      <a:cubicBezTo>
                        <a:pt x="1" y="1"/>
                        <a:pt x="1" y="3"/>
                        <a:pt x="2" y="3"/>
                      </a:cubicBezTo>
                      <a:cubicBezTo>
                        <a:pt x="2" y="2"/>
                        <a:pt x="1" y="0"/>
                        <a:pt x="0"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2" name="Freeform 10113">
                  <a:extLst>
                    <a:ext uri="{FF2B5EF4-FFF2-40B4-BE49-F238E27FC236}">
                      <a16:creationId xmlns:a16="http://schemas.microsoft.com/office/drawing/2014/main" id="{3CCE9192-C33D-F9BA-725E-55CA0C38C419}"/>
                    </a:ext>
                  </a:extLst>
                </p:cNvPr>
                <p:cNvSpPr>
                  <a:spLocks noEditPoints="1"/>
                </p:cNvSpPr>
                <p:nvPr/>
              </p:nvSpPr>
              <p:spPr bwMode="auto">
                <a:xfrm>
                  <a:off x="3970" y="2330"/>
                  <a:ext cx="1" cy="4"/>
                </a:xfrm>
                <a:custGeom>
                  <a:avLst/>
                  <a:gdLst>
                    <a:gd name="T0" fmla="*/ 0 w 2"/>
                    <a:gd name="T1" fmla="*/ 1 h 5"/>
                    <a:gd name="T2" fmla="*/ 0 w 2"/>
                    <a:gd name="T3" fmla="*/ 2 h 5"/>
                    <a:gd name="T4" fmla="*/ 1 w 2"/>
                    <a:gd name="T5" fmla="*/ 2 h 5"/>
                    <a:gd name="T6" fmla="*/ 1 w 2"/>
                    <a:gd name="T7" fmla="*/ 2 h 5"/>
                    <a:gd name="T8" fmla="*/ 0 w 2"/>
                    <a:gd name="T9" fmla="*/ 1 h 5"/>
                    <a:gd name="T10" fmla="*/ 0 w 2"/>
                    <a:gd name="T11" fmla="*/ 1 h 5"/>
                    <a:gd name="T12" fmla="*/ 0 w 2"/>
                    <a:gd name="T13" fmla="*/ 0 h 5"/>
                    <a:gd name="T14" fmla="*/ 0 w 2"/>
                    <a:gd name="T15" fmla="*/ 1 h 5"/>
                    <a:gd name="T16" fmla="*/ 0 w 2"/>
                    <a:gd name="T17" fmla="*/ 1 h 5"/>
                    <a:gd name="T18" fmla="*/ 0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1"/>
                      </a:moveTo>
                      <a:cubicBezTo>
                        <a:pt x="0" y="1"/>
                        <a:pt x="0" y="2"/>
                        <a:pt x="0" y="3"/>
                      </a:cubicBezTo>
                      <a:cubicBezTo>
                        <a:pt x="1" y="4"/>
                        <a:pt x="1" y="5"/>
                        <a:pt x="1" y="5"/>
                      </a:cubicBezTo>
                      <a:cubicBezTo>
                        <a:pt x="2" y="5"/>
                        <a:pt x="2" y="5"/>
                        <a:pt x="2" y="4"/>
                      </a:cubicBezTo>
                      <a:cubicBezTo>
                        <a:pt x="1" y="4"/>
                        <a:pt x="0" y="2"/>
                        <a:pt x="0" y="1"/>
                      </a:cubicBezTo>
                      <a:cubicBezTo>
                        <a:pt x="0" y="1"/>
                        <a:pt x="0" y="1"/>
                        <a:pt x="0" y="1"/>
                      </a:cubicBezTo>
                      <a:moveTo>
                        <a:pt x="0" y="0"/>
                      </a:moveTo>
                      <a:cubicBezTo>
                        <a:pt x="0" y="1"/>
                        <a:pt x="0" y="1"/>
                        <a:pt x="0" y="1"/>
                      </a:cubicBezTo>
                      <a:cubicBezTo>
                        <a:pt x="0" y="1"/>
                        <a:pt x="0" y="1"/>
                        <a:pt x="0" y="1"/>
                      </a:cubicBezTo>
                      <a:cubicBezTo>
                        <a:pt x="0" y="0"/>
                        <a:pt x="0" y="0"/>
                        <a:pt x="0"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3" name="Freeform 10114">
                  <a:extLst>
                    <a:ext uri="{FF2B5EF4-FFF2-40B4-BE49-F238E27FC236}">
                      <a16:creationId xmlns:a16="http://schemas.microsoft.com/office/drawing/2014/main" id="{B1817F27-25BE-413D-84F6-39909A9F8ECD}"/>
                    </a:ext>
                  </a:extLst>
                </p:cNvPr>
                <p:cNvSpPr>
                  <a:spLocks noEditPoints="1"/>
                </p:cNvSpPr>
                <p:nvPr/>
              </p:nvSpPr>
              <p:spPr bwMode="auto">
                <a:xfrm>
                  <a:off x="3973" y="2327"/>
                  <a:ext cx="2" cy="4"/>
                </a:xfrm>
                <a:custGeom>
                  <a:avLst/>
                  <a:gdLst>
                    <a:gd name="T0" fmla="*/ 0 w 2"/>
                    <a:gd name="T1" fmla="*/ 0 h 5"/>
                    <a:gd name="T2" fmla="*/ 0 w 2"/>
                    <a:gd name="T3" fmla="*/ 0 h 5"/>
                    <a:gd name="T4" fmla="*/ 1 w 2"/>
                    <a:gd name="T5" fmla="*/ 0 h 5"/>
                    <a:gd name="T6" fmla="*/ 0 w 2"/>
                    <a:gd name="T7" fmla="*/ 0 h 5"/>
                    <a:gd name="T8" fmla="*/ 1 w 2"/>
                    <a:gd name="T9" fmla="*/ 0 h 5"/>
                    <a:gd name="T10" fmla="*/ 1 w 2"/>
                    <a:gd name="T11" fmla="*/ 0 h 5"/>
                    <a:gd name="T12" fmla="*/ 1 w 2"/>
                    <a:gd name="T13" fmla="*/ 2 h 5"/>
                    <a:gd name="T14" fmla="*/ 1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0"/>
                      </a:moveTo>
                      <a:cubicBezTo>
                        <a:pt x="0" y="0"/>
                        <a:pt x="0" y="0"/>
                        <a:pt x="0" y="0"/>
                      </a:cubicBezTo>
                      <a:cubicBezTo>
                        <a:pt x="0" y="0"/>
                        <a:pt x="0" y="0"/>
                        <a:pt x="1" y="0"/>
                      </a:cubicBezTo>
                      <a:cubicBezTo>
                        <a:pt x="0" y="0"/>
                        <a:pt x="0" y="0"/>
                        <a:pt x="0" y="0"/>
                      </a:cubicBezTo>
                      <a:moveTo>
                        <a:pt x="1" y="0"/>
                      </a:moveTo>
                      <a:cubicBezTo>
                        <a:pt x="1" y="0"/>
                        <a:pt x="1" y="0"/>
                        <a:pt x="1" y="0"/>
                      </a:cubicBezTo>
                      <a:cubicBezTo>
                        <a:pt x="1" y="1"/>
                        <a:pt x="1" y="2"/>
                        <a:pt x="1" y="3"/>
                      </a:cubicBezTo>
                      <a:cubicBezTo>
                        <a:pt x="2" y="3"/>
                        <a:pt x="1" y="4"/>
                        <a:pt x="1" y="5"/>
                      </a:cubicBezTo>
                      <a:cubicBezTo>
                        <a:pt x="2" y="4"/>
                        <a:pt x="2" y="0"/>
                        <a:pt x="1"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4" name="Freeform 10115">
                  <a:extLst>
                    <a:ext uri="{FF2B5EF4-FFF2-40B4-BE49-F238E27FC236}">
                      <a16:creationId xmlns:a16="http://schemas.microsoft.com/office/drawing/2014/main" id="{9B44DB45-F8A1-974B-F768-BEF8AC5F8541}"/>
                    </a:ext>
                  </a:extLst>
                </p:cNvPr>
                <p:cNvSpPr>
                  <a:spLocks/>
                </p:cNvSpPr>
                <p:nvPr/>
              </p:nvSpPr>
              <p:spPr bwMode="auto">
                <a:xfrm>
                  <a:off x="3976" y="2320"/>
                  <a:ext cx="2" cy="5"/>
                </a:xfrm>
                <a:custGeom>
                  <a:avLst/>
                  <a:gdLst>
                    <a:gd name="T0" fmla="*/ 0 w 2"/>
                    <a:gd name="T1" fmla="*/ 0 h 6"/>
                    <a:gd name="T2" fmla="*/ 2 w 2"/>
                    <a:gd name="T3" fmla="*/ 3 h 6"/>
                    <a:gd name="T4" fmla="*/ 2 w 2"/>
                    <a:gd name="T5" fmla="*/ 3 h 6"/>
                    <a:gd name="T6" fmla="*/ 0 w 2"/>
                    <a:gd name="T7" fmla="*/ 2 h 6"/>
                    <a:gd name="T8" fmla="*/ 0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cubicBezTo>
                        <a:pt x="0" y="3"/>
                        <a:pt x="1" y="6"/>
                        <a:pt x="2" y="6"/>
                      </a:cubicBezTo>
                      <a:cubicBezTo>
                        <a:pt x="2" y="6"/>
                        <a:pt x="2" y="6"/>
                        <a:pt x="2" y="6"/>
                      </a:cubicBezTo>
                      <a:cubicBezTo>
                        <a:pt x="1" y="5"/>
                        <a:pt x="1" y="3"/>
                        <a:pt x="0" y="2"/>
                      </a:cubicBezTo>
                      <a:cubicBezTo>
                        <a:pt x="0" y="0"/>
                        <a:pt x="0" y="0"/>
                        <a:pt x="0"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5" name="Freeform 10116">
                  <a:extLst>
                    <a:ext uri="{FF2B5EF4-FFF2-40B4-BE49-F238E27FC236}">
                      <a16:creationId xmlns:a16="http://schemas.microsoft.com/office/drawing/2014/main" id="{ACEB0BB4-EDB8-F8C0-AD68-E62F5E89566C}"/>
                    </a:ext>
                  </a:extLst>
                </p:cNvPr>
                <p:cNvSpPr>
                  <a:spLocks/>
                </p:cNvSpPr>
                <p:nvPr/>
              </p:nvSpPr>
              <p:spPr bwMode="auto">
                <a:xfrm>
                  <a:off x="3975" y="2315"/>
                  <a:ext cx="1" cy="3"/>
                </a:xfrm>
                <a:custGeom>
                  <a:avLst/>
                  <a:gdLst>
                    <a:gd name="T0" fmla="*/ 0 w 2"/>
                    <a:gd name="T1" fmla="*/ 0 h 4"/>
                    <a:gd name="T2" fmla="*/ 0 w 2"/>
                    <a:gd name="T3" fmla="*/ 0 h 4"/>
                    <a:gd name="T4" fmla="*/ 0 w 2"/>
                    <a:gd name="T5" fmla="*/ 0 h 4"/>
                    <a:gd name="T6" fmla="*/ 0 w 2"/>
                    <a:gd name="T7" fmla="*/ 0 h 4"/>
                    <a:gd name="T8" fmla="*/ 1 w 2"/>
                    <a:gd name="T9" fmla="*/ 2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cubicBezTo>
                        <a:pt x="0" y="0"/>
                        <a:pt x="0" y="0"/>
                        <a:pt x="0" y="0"/>
                      </a:cubicBezTo>
                      <a:cubicBezTo>
                        <a:pt x="0" y="0"/>
                        <a:pt x="0" y="0"/>
                        <a:pt x="0" y="0"/>
                      </a:cubicBezTo>
                      <a:cubicBezTo>
                        <a:pt x="0" y="0"/>
                        <a:pt x="0" y="0"/>
                        <a:pt x="0" y="0"/>
                      </a:cubicBezTo>
                      <a:cubicBezTo>
                        <a:pt x="1" y="0"/>
                        <a:pt x="1" y="3"/>
                        <a:pt x="1" y="4"/>
                      </a:cubicBezTo>
                      <a:cubicBezTo>
                        <a:pt x="2" y="2"/>
                        <a:pt x="1" y="0"/>
                        <a:pt x="0"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6" name="Freeform 10117">
                  <a:extLst>
                    <a:ext uri="{FF2B5EF4-FFF2-40B4-BE49-F238E27FC236}">
                      <a16:creationId xmlns:a16="http://schemas.microsoft.com/office/drawing/2014/main" id="{13EAFE86-9B4C-B2DE-370D-70D69BEC2AC8}"/>
                    </a:ext>
                  </a:extLst>
                </p:cNvPr>
                <p:cNvSpPr>
                  <a:spLocks/>
                </p:cNvSpPr>
                <p:nvPr/>
              </p:nvSpPr>
              <p:spPr bwMode="auto">
                <a:xfrm>
                  <a:off x="3974" y="2334"/>
                  <a:ext cx="2" cy="1"/>
                </a:xfrm>
                <a:custGeom>
                  <a:avLst/>
                  <a:gdLst>
                    <a:gd name="T0" fmla="*/ 0 w 3"/>
                    <a:gd name="T1" fmla="*/ 0 h 2"/>
                    <a:gd name="T2" fmla="*/ 1 w 3"/>
                    <a:gd name="T3" fmla="*/ 1 h 2"/>
                    <a:gd name="T4" fmla="*/ 1 w 3"/>
                    <a:gd name="T5" fmla="*/ 1 h 2"/>
                    <a:gd name="T6" fmla="*/ 1 w 3"/>
                    <a:gd name="T7" fmla="*/ 1 h 2"/>
                    <a:gd name="T8" fmla="*/ 0 w 3"/>
                    <a:gd name="T9" fmla="*/ 0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cubicBezTo>
                        <a:pt x="0" y="1"/>
                        <a:pt x="1" y="2"/>
                        <a:pt x="2" y="2"/>
                      </a:cubicBezTo>
                      <a:cubicBezTo>
                        <a:pt x="2" y="2"/>
                        <a:pt x="2" y="2"/>
                        <a:pt x="3" y="1"/>
                      </a:cubicBezTo>
                      <a:cubicBezTo>
                        <a:pt x="2" y="1"/>
                        <a:pt x="2" y="1"/>
                        <a:pt x="1" y="1"/>
                      </a:cubicBezTo>
                      <a:cubicBezTo>
                        <a:pt x="1" y="1"/>
                        <a:pt x="1" y="1"/>
                        <a:pt x="0" y="0"/>
                      </a:cubicBezTo>
                      <a:cubicBezTo>
                        <a:pt x="0" y="0"/>
                        <a:pt x="0" y="0"/>
                        <a:pt x="0"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7" name="Freeform 10118">
                  <a:extLst>
                    <a:ext uri="{FF2B5EF4-FFF2-40B4-BE49-F238E27FC236}">
                      <a16:creationId xmlns:a16="http://schemas.microsoft.com/office/drawing/2014/main" id="{591285A4-851B-163E-EBBC-BEE2E07F9140}"/>
                    </a:ext>
                  </a:extLst>
                </p:cNvPr>
                <p:cNvSpPr>
                  <a:spLocks noEditPoints="1"/>
                </p:cNvSpPr>
                <p:nvPr/>
              </p:nvSpPr>
              <p:spPr bwMode="auto">
                <a:xfrm>
                  <a:off x="3977" y="2329"/>
                  <a:ext cx="2" cy="5"/>
                </a:xfrm>
                <a:custGeom>
                  <a:avLst/>
                  <a:gdLst>
                    <a:gd name="T0" fmla="*/ 1 w 2"/>
                    <a:gd name="T1" fmla="*/ 3 h 6"/>
                    <a:gd name="T2" fmla="*/ 1 w 2"/>
                    <a:gd name="T3" fmla="*/ 3 h 6"/>
                    <a:gd name="T4" fmla="*/ 1 w 2"/>
                    <a:gd name="T5" fmla="*/ 3 h 6"/>
                    <a:gd name="T6" fmla="*/ 0 w 2"/>
                    <a:gd name="T7" fmla="*/ 0 h 6"/>
                    <a:gd name="T8" fmla="*/ 0 w 2"/>
                    <a:gd name="T9" fmla="*/ 0 h 6"/>
                    <a:gd name="T10" fmla="*/ 1 w 2"/>
                    <a:gd name="T11" fmla="*/ 3 h 6"/>
                    <a:gd name="T12" fmla="*/ 1 w 2"/>
                    <a:gd name="T13" fmla="*/ 3 h 6"/>
                    <a:gd name="T14" fmla="*/ 0 w 2"/>
                    <a:gd name="T15" fmla="*/ 0 h 6"/>
                    <a:gd name="T16" fmla="*/ 0 w 2"/>
                    <a:gd name="T17" fmla="*/ 0 h 6"/>
                    <a:gd name="T18" fmla="*/ 0 w 2"/>
                    <a:gd name="T19" fmla="*/ 0 h 6"/>
                    <a:gd name="T20" fmla="*/ 0 w 2"/>
                    <a:gd name="T21" fmla="*/ 0 h 6"/>
                    <a:gd name="T22" fmla="*/ 0 w 2"/>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6">
                      <a:moveTo>
                        <a:pt x="1" y="5"/>
                      </a:moveTo>
                      <a:cubicBezTo>
                        <a:pt x="1" y="5"/>
                        <a:pt x="1" y="5"/>
                        <a:pt x="1" y="6"/>
                      </a:cubicBezTo>
                      <a:cubicBezTo>
                        <a:pt x="1" y="6"/>
                        <a:pt x="1" y="5"/>
                        <a:pt x="1" y="5"/>
                      </a:cubicBezTo>
                      <a:moveTo>
                        <a:pt x="0" y="0"/>
                      </a:moveTo>
                      <a:cubicBezTo>
                        <a:pt x="0" y="0"/>
                        <a:pt x="0" y="0"/>
                        <a:pt x="0" y="0"/>
                      </a:cubicBezTo>
                      <a:cubicBezTo>
                        <a:pt x="1" y="1"/>
                        <a:pt x="1" y="4"/>
                        <a:pt x="1" y="5"/>
                      </a:cubicBezTo>
                      <a:cubicBezTo>
                        <a:pt x="1" y="5"/>
                        <a:pt x="1" y="4"/>
                        <a:pt x="1" y="4"/>
                      </a:cubicBezTo>
                      <a:cubicBezTo>
                        <a:pt x="2" y="2"/>
                        <a:pt x="1" y="1"/>
                        <a:pt x="0" y="0"/>
                      </a:cubicBezTo>
                      <a:moveTo>
                        <a:pt x="0" y="0"/>
                      </a:moveTo>
                      <a:cubicBezTo>
                        <a:pt x="0" y="0"/>
                        <a:pt x="0" y="0"/>
                        <a:pt x="0" y="0"/>
                      </a:cubicBezTo>
                      <a:cubicBezTo>
                        <a:pt x="0" y="0"/>
                        <a:pt x="0" y="0"/>
                        <a:pt x="0" y="0"/>
                      </a:cubicBezTo>
                      <a:cubicBezTo>
                        <a:pt x="0" y="0"/>
                        <a:pt x="0" y="0"/>
                        <a:pt x="0"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8" name="Freeform 10119">
                  <a:extLst>
                    <a:ext uri="{FF2B5EF4-FFF2-40B4-BE49-F238E27FC236}">
                      <a16:creationId xmlns:a16="http://schemas.microsoft.com/office/drawing/2014/main" id="{8DFFC07E-02AE-E4CC-3C39-73A538E36C11}"/>
                    </a:ext>
                  </a:extLst>
                </p:cNvPr>
                <p:cNvSpPr>
                  <a:spLocks noEditPoints="1"/>
                </p:cNvSpPr>
                <p:nvPr/>
              </p:nvSpPr>
              <p:spPr bwMode="auto">
                <a:xfrm>
                  <a:off x="3980" y="2326"/>
                  <a:ext cx="1" cy="4"/>
                </a:xfrm>
                <a:custGeom>
                  <a:avLst/>
                  <a:gdLst>
                    <a:gd name="T0" fmla="*/ 0 w 1"/>
                    <a:gd name="T1" fmla="*/ 1 h 5"/>
                    <a:gd name="T2" fmla="*/ 0 w 1"/>
                    <a:gd name="T3" fmla="*/ 2 h 5"/>
                    <a:gd name="T4" fmla="*/ 0 w 1"/>
                    <a:gd name="T5" fmla="*/ 1 h 5"/>
                    <a:gd name="T6" fmla="*/ 0 w 1"/>
                    <a:gd name="T7" fmla="*/ 1 h 5"/>
                    <a:gd name="T8" fmla="*/ 0 w 1"/>
                    <a:gd name="T9" fmla="*/ 1 h 5"/>
                    <a:gd name="T10" fmla="*/ 0 w 1"/>
                    <a:gd name="T11" fmla="*/ 1 h 5"/>
                    <a:gd name="T12" fmla="*/ 0 w 1"/>
                    <a:gd name="T13" fmla="*/ 0 h 5"/>
                    <a:gd name="T14" fmla="*/ 0 w 1"/>
                    <a:gd name="T15" fmla="*/ 0 h 5"/>
                    <a:gd name="T16" fmla="*/ 0 w 1"/>
                    <a:gd name="T17" fmla="*/ 1 h 5"/>
                    <a:gd name="T18" fmla="*/ 0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0" y="1"/>
                      </a:moveTo>
                      <a:cubicBezTo>
                        <a:pt x="0" y="2"/>
                        <a:pt x="0" y="4"/>
                        <a:pt x="0" y="5"/>
                      </a:cubicBezTo>
                      <a:cubicBezTo>
                        <a:pt x="0" y="4"/>
                        <a:pt x="0" y="2"/>
                        <a:pt x="0" y="1"/>
                      </a:cubicBezTo>
                      <a:moveTo>
                        <a:pt x="0" y="1"/>
                      </a:moveTo>
                      <a:cubicBezTo>
                        <a:pt x="0" y="1"/>
                        <a:pt x="0" y="1"/>
                        <a:pt x="0" y="1"/>
                      </a:cubicBezTo>
                      <a:cubicBezTo>
                        <a:pt x="0" y="1"/>
                        <a:pt x="0" y="1"/>
                        <a:pt x="0" y="1"/>
                      </a:cubicBezTo>
                      <a:moveTo>
                        <a:pt x="0" y="0"/>
                      </a:moveTo>
                      <a:cubicBezTo>
                        <a:pt x="0" y="0"/>
                        <a:pt x="0" y="0"/>
                        <a:pt x="0" y="0"/>
                      </a:cubicBezTo>
                      <a:cubicBezTo>
                        <a:pt x="0" y="0"/>
                        <a:pt x="0" y="1"/>
                        <a:pt x="0" y="1"/>
                      </a:cubicBezTo>
                      <a:cubicBezTo>
                        <a:pt x="0" y="0"/>
                        <a:pt x="0" y="0"/>
                        <a:pt x="0" y="0"/>
                      </a:cubicBezTo>
                    </a:path>
                  </a:pathLst>
                </a:custGeom>
                <a:solidFill>
                  <a:srgbClr val="C5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39" name="Freeform 10120">
                  <a:extLst>
                    <a:ext uri="{FF2B5EF4-FFF2-40B4-BE49-F238E27FC236}">
                      <a16:creationId xmlns:a16="http://schemas.microsoft.com/office/drawing/2014/main" id="{8BA02496-87F9-B6B7-FEA5-528E89005C56}"/>
                    </a:ext>
                  </a:extLst>
                </p:cNvPr>
                <p:cNvSpPr>
                  <a:spLocks/>
                </p:cNvSpPr>
                <p:nvPr/>
              </p:nvSpPr>
              <p:spPr bwMode="auto">
                <a:xfrm>
                  <a:off x="3995" y="2267"/>
                  <a:ext cx="24" cy="42"/>
                </a:xfrm>
                <a:custGeom>
                  <a:avLst/>
                  <a:gdLst>
                    <a:gd name="T0" fmla="*/ 11 w 28"/>
                    <a:gd name="T1" fmla="*/ 2 h 51"/>
                    <a:gd name="T2" fmla="*/ 13 w 28"/>
                    <a:gd name="T3" fmla="*/ 2 h 51"/>
                    <a:gd name="T4" fmla="*/ 14 w 28"/>
                    <a:gd name="T5" fmla="*/ 5 h 51"/>
                    <a:gd name="T6" fmla="*/ 15 w 28"/>
                    <a:gd name="T7" fmla="*/ 8 h 51"/>
                    <a:gd name="T8" fmla="*/ 15 w 28"/>
                    <a:gd name="T9" fmla="*/ 12 h 51"/>
                    <a:gd name="T10" fmla="*/ 13 w 28"/>
                    <a:gd name="T11" fmla="*/ 15 h 51"/>
                    <a:gd name="T12" fmla="*/ 13 w 28"/>
                    <a:gd name="T13" fmla="*/ 17 h 51"/>
                    <a:gd name="T14" fmla="*/ 11 w 28"/>
                    <a:gd name="T15" fmla="*/ 20 h 51"/>
                    <a:gd name="T16" fmla="*/ 9 w 28"/>
                    <a:gd name="T17" fmla="*/ 21 h 51"/>
                    <a:gd name="T18" fmla="*/ 8 w 28"/>
                    <a:gd name="T19" fmla="*/ 22 h 51"/>
                    <a:gd name="T20" fmla="*/ 6 w 28"/>
                    <a:gd name="T21" fmla="*/ 22 h 51"/>
                    <a:gd name="T22" fmla="*/ 3 w 28"/>
                    <a:gd name="T23" fmla="*/ 22 h 51"/>
                    <a:gd name="T24" fmla="*/ 3 w 28"/>
                    <a:gd name="T25" fmla="*/ 21 h 51"/>
                    <a:gd name="T26" fmla="*/ 3 w 28"/>
                    <a:gd name="T27" fmla="*/ 21 h 51"/>
                    <a:gd name="T28" fmla="*/ 2 w 28"/>
                    <a:gd name="T29" fmla="*/ 18 h 51"/>
                    <a:gd name="T30" fmla="*/ 1 w 28"/>
                    <a:gd name="T31" fmla="*/ 16 h 51"/>
                    <a:gd name="T32" fmla="*/ 1 w 28"/>
                    <a:gd name="T33" fmla="*/ 14 h 51"/>
                    <a:gd name="T34" fmla="*/ 2 w 28"/>
                    <a:gd name="T35" fmla="*/ 11 h 51"/>
                    <a:gd name="T36" fmla="*/ 3 w 28"/>
                    <a:gd name="T37" fmla="*/ 9 h 51"/>
                    <a:gd name="T38" fmla="*/ 3 w 28"/>
                    <a:gd name="T39" fmla="*/ 6 h 51"/>
                    <a:gd name="T40" fmla="*/ 4 w 28"/>
                    <a:gd name="T41" fmla="*/ 4 h 51"/>
                    <a:gd name="T42" fmla="*/ 7 w 28"/>
                    <a:gd name="T43" fmla="*/ 2 h 51"/>
                    <a:gd name="T44" fmla="*/ 8 w 28"/>
                    <a:gd name="T45" fmla="*/ 2 h 51"/>
                    <a:gd name="T46" fmla="*/ 9 w 28"/>
                    <a:gd name="T47" fmla="*/ 2 h 51"/>
                    <a:gd name="T48" fmla="*/ 11 w 28"/>
                    <a:gd name="T49" fmla="*/ 2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51">
                      <a:moveTo>
                        <a:pt x="21" y="3"/>
                      </a:moveTo>
                      <a:cubicBezTo>
                        <a:pt x="22" y="6"/>
                        <a:pt x="25" y="4"/>
                        <a:pt x="24" y="6"/>
                      </a:cubicBezTo>
                      <a:cubicBezTo>
                        <a:pt x="24" y="9"/>
                        <a:pt x="27" y="9"/>
                        <a:pt x="26" y="11"/>
                      </a:cubicBezTo>
                      <a:cubicBezTo>
                        <a:pt x="26" y="15"/>
                        <a:pt x="28" y="15"/>
                        <a:pt x="27" y="18"/>
                      </a:cubicBezTo>
                      <a:cubicBezTo>
                        <a:pt x="26" y="20"/>
                        <a:pt x="28" y="24"/>
                        <a:pt x="27" y="27"/>
                      </a:cubicBezTo>
                      <a:cubicBezTo>
                        <a:pt x="26" y="29"/>
                        <a:pt x="27" y="32"/>
                        <a:pt x="25" y="33"/>
                      </a:cubicBezTo>
                      <a:cubicBezTo>
                        <a:pt x="24" y="33"/>
                        <a:pt x="25" y="37"/>
                        <a:pt x="23" y="38"/>
                      </a:cubicBezTo>
                      <a:cubicBezTo>
                        <a:pt x="22" y="38"/>
                        <a:pt x="22" y="42"/>
                        <a:pt x="21" y="42"/>
                      </a:cubicBezTo>
                      <a:cubicBezTo>
                        <a:pt x="20" y="41"/>
                        <a:pt x="19" y="47"/>
                        <a:pt x="18" y="46"/>
                      </a:cubicBezTo>
                      <a:cubicBezTo>
                        <a:pt x="17" y="45"/>
                        <a:pt x="16" y="50"/>
                        <a:pt x="14" y="48"/>
                      </a:cubicBezTo>
                      <a:cubicBezTo>
                        <a:pt x="13" y="47"/>
                        <a:pt x="11" y="51"/>
                        <a:pt x="10" y="49"/>
                      </a:cubicBezTo>
                      <a:cubicBezTo>
                        <a:pt x="9" y="48"/>
                        <a:pt x="7" y="51"/>
                        <a:pt x="7" y="48"/>
                      </a:cubicBezTo>
                      <a:cubicBezTo>
                        <a:pt x="7" y="46"/>
                        <a:pt x="5" y="48"/>
                        <a:pt x="5" y="46"/>
                      </a:cubicBezTo>
                      <a:cubicBezTo>
                        <a:pt x="5" y="45"/>
                        <a:pt x="3" y="46"/>
                        <a:pt x="4" y="44"/>
                      </a:cubicBezTo>
                      <a:cubicBezTo>
                        <a:pt x="4" y="42"/>
                        <a:pt x="2" y="42"/>
                        <a:pt x="2" y="40"/>
                      </a:cubicBezTo>
                      <a:cubicBezTo>
                        <a:pt x="2" y="38"/>
                        <a:pt x="1" y="38"/>
                        <a:pt x="1" y="35"/>
                      </a:cubicBezTo>
                      <a:cubicBezTo>
                        <a:pt x="2" y="33"/>
                        <a:pt x="0" y="32"/>
                        <a:pt x="1" y="30"/>
                      </a:cubicBezTo>
                      <a:cubicBezTo>
                        <a:pt x="2" y="28"/>
                        <a:pt x="1" y="26"/>
                        <a:pt x="2" y="24"/>
                      </a:cubicBezTo>
                      <a:cubicBezTo>
                        <a:pt x="2" y="22"/>
                        <a:pt x="2" y="20"/>
                        <a:pt x="3" y="19"/>
                      </a:cubicBezTo>
                      <a:cubicBezTo>
                        <a:pt x="5" y="17"/>
                        <a:pt x="4" y="13"/>
                        <a:pt x="6" y="12"/>
                      </a:cubicBezTo>
                      <a:cubicBezTo>
                        <a:pt x="7" y="12"/>
                        <a:pt x="7" y="8"/>
                        <a:pt x="8" y="8"/>
                      </a:cubicBezTo>
                      <a:cubicBezTo>
                        <a:pt x="10" y="7"/>
                        <a:pt x="10" y="4"/>
                        <a:pt x="12" y="4"/>
                      </a:cubicBezTo>
                      <a:cubicBezTo>
                        <a:pt x="12" y="4"/>
                        <a:pt x="14" y="1"/>
                        <a:pt x="15" y="2"/>
                      </a:cubicBezTo>
                      <a:cubicBezTo>
                        <a:pt x="16" y="4"/>
                        <a:pt x="18" y="0"/>
                        <a:pt x="18" y="2"/>
                      </a:cubicBezTo>
                      <a:cubicBezTo>
                        <a:pt x="19" y="4"/>
                        <a:pt x="21" y="1"/>
                        <a:pt x="2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0" name="Freeform 10121">
                  <a:extLst>
                    <a:ext uri="{FF2B5EF4-FFF2-40B4-BE49-F238E27FC236}">
                      <a16:creationId xmlns:a16="http://schemas.microsoft.com/office/drawing/2014/main" id="{DB925CC3-D093-2728-6903-1D6D6CC11BB3}"/>
                    </a:ext>
                  </a:extLst>
                </p:cNvPr>
                <p:cNvSpPr>
                  <a:spLocks/>
                </p:cNvSpPr>
                <p:nvPr/>
              </p:nvSpPr>
              <p:spPr bwMode="auto">
                <a:xfrm>
                  <a:off x="3995" y="2270"/>
                  <a:ext cx="19" cy="39"/>
                </a:xfrm>
                <a:custGeom>
                  <a:avLst/>
                  <a:gdLst>
                    <a:gd name="T0" fmla="*/ 10 w 23"/>
                    <a:gd name="T1" fmla="*/ 16 h 47"/>
                    <a:gd name="T2" fmla="*/ 8 w 23"/>
                    <a:gd name="T3" fmla="*/ 17 h 47"/>
                    <a:gd name="T4" fmla="*/ 7 w 23"/>
                    <a:gd name="T5" fmla="*/ 16 h 47"/>
                    <a:gd name="T6" fmla="*/ 6 w 23"/>
                    <a:gd name="T7" fmla="*/ 15 h 47"/>
                    <a:gd name="T8" fmla="*/ 5 w 23"/>
                    <a:gd name="T9" fmla="*/ 14 h 47"/>
                    <a:gd name="T10" fmla="*/ 5 w 23"/>
                    <a:gd name="T11" fmla="*/ 12 h 47"/>
                    <a:gd name="T12" fmla="*/ 4 w 23"/>
                    <a:gd name="T13" fmla="*/ 10 h 47"/>
                    <a:gd name="T14" fmla="*/ 4 w 23"/>
                    <a:gd name="T15" fmla="*/ 7 h 47"/>
                    <a:gd name="T16" fmla="*/ 5 w 23"/>
                    <a:gd name="T17" fmla="*/ 4 h 47"/>
                    <a:gd name="T18" fmla="*/ 5 w 23"/>
                    <a:gd name="T19" fmla="*/ 2 h 47"/>
                    <a:gd name="T20" fmla="*/ 6 w 23"/>
                    <a:gd name="T21" fmla="*/ 0 h 47"/>
                    <a:gd name="T22" fmla="*/ 6 w 23"/>
                    <a:gd name="T23" fmla="*/ 0 h 47"/>
                    <a:gd name="T24" fmla="*/ 4 w 23"/>
                    <a:gd name="T25" fmla="*/ 2 h 47"/>
                    <a:gd name="T26" fmla="*/ 2 w 23"/>
                    <a:gd name="T27" fmla="*/ 4 h 47"/>
                    <a:gd name="T28" fmla="*/ 2 w 23"/>
                    <a:gd name="T29" fmla="*/ 7 h 47"/>
                    <a:gd name="T30" fmla="*/ 2 w 23"/>
                    <a:gd name="T31" fmla="*/ 10 h 47"/>
                    <a:gd name="T32" fmla="*/ 1 w 23"/>
                    <a:gd name="T33" fmla="*/ 12 h 47"/>
                    <a:gd name="T34" fmla="*/ 1 w 23"/>
                    <a:gd name="T35" fmla="*/ 15 h 47"/>
                    <a:gd name="T36" fmla="*/ 2 w 23"/>
                    <a:gd name="T37" fmla="*/ 17 h 47"/>
                    <a:gd name="T38" fmla="*/ 2 w 23"/>
                    <a:gd name="T39" fmla="*/ 18 h 47"/>
                    <a:gd name="T40" fmla="*/ 2 w 23"/>
                    <a:gd name="T41" fmla="*/ 20 h 47"/>
                    <a:gd name="T42" fmla="*/ 3 w 23"/>
                    <a:gd name="T43" fmla="*/ 22 h 47"/>
                    <a:gd name="T44" fmla="*/ 5 w 23"/>
                    <a:gd name="T45" fmla="*/ 22 h 47"/>
                    <a:gd name="T46" fmla="*/ 7 w 23"/>
                    <a:gd name="T47" fmla="*/ 22 h 47"/>
                    <a:gd name="T48" fmla="*/ 8 w 23"/>
                    <a:gd name="T49" fmla="*/ 20 h 47"/>
                    <a:gd name="T50" fmla="*/ 10 w 23"/>
                    <a:gd name="T51" fmla="*/ 18 h 47"/>
                    <a:gd name="T52" fmla="*/ 11 w 23"/>
                    <a:gd name="T53" fmla="*/ 16 h 47"/>
                    <a:gd name="T54" fmla="*/ 10 w 23"/>
                    <a:gd name="T55" fmla="*/ 16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 h="47">
                      <a:moveTo>
                        <a:pt x="22" y="34"/>
                      </a:moveTo>
                      <a:cubicBezTo>
                        <a:pt x="21" y="32"/>
                        <a:pt x="19" y="37"/>
                        <a:pt x="18" y="35"/>
                      </a:cubicBezTo>
                      <a:cubicBezTo>
                        <a:pt x="17" y="33"/>
                        <a:pt x="15" y="37"/>
                        <a:pt x="15" y="34"/>
                      </a:cubicBezTo>
                      <a:cubicBezTo>
                        <a:pt x="15" y="32"/>
                        <a:pt x="13" y="34"/>
                        <a:pt x="13" y="32"/>
                      </a:cubicBezTo>
                      <a:cubicBezTo>
                        <a:pt x="13" y="30"/>
                        <a:pt x="11" y="32"/>
                        <a:pt x="11" y="29"/>
                      </a:cubicBezTo>
                      <a:cubicBezTo>
                        <a:pt x="12" y="28"/>
                        <a:pt x="10" y="28"/>
                        <a:pt x="10" y="25"/>
                      </a:cubicBezTo>
                      <a:cubicBezTo>
                        <a:pt x="10" y="24"/>
                        <a:pt x="9" y="24"/>
                        <a:pt x="9" y="21"/>
                      </a:cubicBezTo>
                      <a:cubicBezTo>
                        <a:pt x="10" y="19"/>
                        <a:pt x="8" y="18"/>
                        <a:pt x="9" y="15"/>
                      </a:cubicBezTo>
                      <a:cubicBezTo>
                        <a:pt x="10" y="14"/>
                        <a:pt x="9" y="12"/>
                        <a:pt x="10" y="9"/>
                      </a:cubicBezTo>
                      <a:cubicBezTo>
                        <a:pt x="10" y="8"/>
                        <a:pt x="10" y="6"/>
                        <a:pt x="11" y="5"/>
                      </a:cubicBezTo>
                      <a:cubicBezTo>
                        <a:pt x="12" y="3"/>
                        <a:pt x="12" y="1"/>
                        <a:pt x="12" y="0"/>
                      </a:cubicBezTo>
                      <a:cubicBezTo>
                        <a:pt x="12" y="0"/>
                        <a:pt x="12" y="0"/>
                        <a:pt x="12" y="0"/>
                      </a:cubicBezTo>
                      <a:cubicBezTo>
                        <a:pt x="10" y="0"/>
                        <a:pt x="10" y="3"/>
                        <a:pt x="8" y="4"/>
                      </a:cubicBezTo>
                      <a:cubicBezTo>
                        <a:pt x="7" y="4"/>
                        <a:pt x="7" y="8"/>
                        <a:pt x="6" y="8"/>
                      </a:cubicBezTo>
                      <a:cubicBezTo>
                        <a:pt x="4" y="9"/>
                        <a:pt x="5" y="13"/>
                        <a:pt x="3" y="15"/>
                      </a:cubicBezTo>
                      <a:cubicBezTo>
                        <a:pt x="2" y="16"/>
                        <a:pt x="2" y="18"/>
                        <a:pt x="2" y="20"/>
                      </a:cubicBezTo>
                      <a:cubicBezTo>
                        <a:pt x="1" y="22"/>
                        <a:pt x="2" y="24"/>
                        <a:pt x="1" y="26"/>
                      </a:cubicBezTo>
                      <a:cubicBezTo>
                        <a:pt x="0" y="28"/>
                        <a:pt x="2" y="29"/>
                        <a:pt x="1" y="31"/>
                      </a:cubicBezTo>
                      <a:cubicBezTo>
                        <a:pt x="1" y="34"/>
                        <a:pt x="2" y="34"/>
                        <a:pt x="2" y="36"/>
                      </a:cubicBezTo>
                      <a:cubicBezTo>
                        <a:pt x="2" y="38"/>
                        <a:pt x="4" y="38"/>
                        <a:pt x="4" y="40"/>
                      </a:cubicBezTo>
                      <a:cubicBezTo>
                        <a:pt x="3" y="42"/>
                        <a:pt x="5" y="41"/>
                        <a:pt x="5" y="42"/>
                      </a:cubicBezTo>
                      <a:cubicBezTo>
                        <a:pt x="5" y="44"/>
                        <a:pt x="7" y="42"/>
                        <a:pt x="7" y="44"/>
                      </a:cubicBezTo>
                      <a:cubicBezTo>
                        <a:pt x="7" y="47"/>
                        <a:pt x="9" y="44"/>
                        <a:pt x="10" y="45"/>
                      </a:cubicBezTo>
                      <a:cubicBezTo>
                        <a:pt x="11" y="47"/>
                        <a:pt x="13" y="43"/>
                        <a:pt x="14" y="44"/>
                      </a:cubicBezTo>
                      <a:cubicBezTo>
                        <a:pt x="16" y="46"/>
                        <a:pt x="17" y="41"/>
                        <a:pt x="18" y="42"/>
                      </a:cubicBezTo>
                      <a:cubicBezTo>
                        <a:pt x="19" y="43"/>
                        <a:pt x="20" y="37"/>
                        <a:pt x="21" y="38"/>
                      </a:cubicBezTo>
                      <a:cubicBezTo>
                        <a:pt x="22" y="38"/>
                        <a:pt x="22" y="35"/>
                        <a:pt x="23" y="34"/>
                      </a:cubicBezTo>
                      <a:lnTo>
                        <a:pt x="22" y="34"/>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1" name="Freeform 10122">
                  <a:extLst>
                    <a:ext uri="{FF2B5EF4-FFF2-40B4-BE49-F238E27FC236}">
                      <a16:creationId xmlns:a16="http://schemas.microsoft.com/office/drawing/2014/main" id="{11F41A2C-64B2-E351-D3C4-06FA324CDF7E}"/>
                    </a:ext>
                  </a:extLst>
                </p:cNvPr>
                <p:cNvSpPr>
                  <a:spLocks/>
                </p:cNvSpPr>
                <p:nvPr/>
              </p:nvSpPr>
              <p:spPr bwMode="auto">
                <a:xfrm>
                  <a:off x="3995" y="2285"/>
                  <a:ext cx="19" cy="24"/>
                </a:xfrm>
                <a:custGeom>
                  <a:avLst/>
                  <a:gdLst>
                    <a:gd name="T0" fmla="*/ 10 w 23"/>
                    <a:gd name="T1" fmla="*/ 7 h 29"/>
                    <a:gd name="T2" fmla="*/ 10 w 23"/>
                    <a:gd name="T3" fmla="*/ 7 h 29"/>
                    <a:gd name="T4" fmla="*/ 8 w 23"/>
                    <a:gd name="T5" fmla="*/ 10 h 29"/>
                    <a:gd name="T6" fmla="*/ 7 w 23"/>
                    <a:gd name="T7" fmla="*/ 10 h 29"/>
                    <a:gd name="T8" fmla="*/ 5 w 23"/>
                    <a:gd name="T9" fmla="*/ 11 h 29"/>
                    <a:gd name="T10" fmla="*/ 4 w 23"/>
                    <a:gd name="T11" fmla="*/ 10 h 29"/>
                    <a:gd name="T12" fmla="*/ 2 w 23"/>
                    <a:gd name="T13" fmla="*/ 10 h 29"/>
                    <a:gd name="T14" fmla="*/ 2 w 23"/>
                    <a:gd name="T15" fmla="*/ 8 h 29"/>
                    <a:gd name="T16" fmla="*/ 2 w 23"/>
                    <a:gd name="T17" fmla="*/ 7 h 29"/>
                    <a:gd name="T18" fmla="*/ 2 w 23"/>
                    <a:gd name="T19" fmla="*/ 4 h 29"/>
                    <a:gd name="T20" fmla="*/ 2 w 23"/>
                    <a:gd name="T21" fmla="*/ 2 h 29"/>
                    <a:gd name="T22" fmla="*/ 2 w 23"/>
                    <a:gd name="T23" fmla="*/ 0 h 29"/>
                    <a:gd name="T24" fmla="*/ 2 w 23"/>
                    <a:gd name="T25" fmla="*/ 2 h 29"/>
                    <a:gd name="T26" fmla="*/ 1 w 23"/>
                    <a:gd name="T27" fmla="*/ 4 h 29"/>
                    <a:gd name="T28" fmla="*/ 1 w 23"/>
                    <a:gd name="T29" fmla="*/ 6 h 29"/>
                    <a:gd name="T30" fmla="*/ 2 w 23"/>
                    <a:gd name="T31" fmla="*/ 8 h 29"/>
                    <a:gd name="T32" fmla="*/ 2 w 23"/>
                    <a:gd name="T33" fmla="*/ 10 h 29"/>
                    <a:gd name="T34" fmla="*/ 2 w 23"/>
                    <a:gd name="T35" fmla="*/ 12 h 29"/>
                    <a:gd name="T36" fmla="*/ 3 w 23"/>
                    <a:gd name="T37" fmla="*/ 12 h 29"/>
                    <a:gd name="T38" fmla="*/ 5 w 23"/>
                    <a:gd name="T39" fmla="*/ 12 h 29"/>
                    <a:gd name="T40" fmla="*/ 7 w 23"/>
                    <a:gd name="T41" fmla="*/ 12 h 29"/>
                    <a:gd name="T42" fmla="*/ 8 w 23"/>
                    <a:gd name="T43" fmla="*/ 12 h 29"/>
                    <a:gd name="T44" fmla="*/ 10 w 23"/>
                    <a:gd name="T45" fmla="*/ 10 h 29"/>
                    <a:gd name="T46" fmla="*/ 11 w 23"/>
                    <a:gd name="T47" fmla="*/ 7 h 29"/>
                    <a:gd name="T48" fmla="*/ 10 w 23"/>
                    <a:gd name="T49" fmla="*/ 7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 h="29">
                      <a:moveTo>
                        <a:pt x="22" y="16"/>
                      </a:moveTo>
                      <a:cubicBezTo>
                        <a:pt x="22" y="15"/>
                        <a:pt x="22" y="15"/>
                        <a:pt x="21" y="16"/>
                      </a:cubicBezTo>
                      <a:cubicBezTo>
                        <a:pt x="20" y="17"/>
                        <a:pt x="19" y="20"/>
                        <a:pt x="18" y="20"/>
                      </a:cubicBezTo>
                      <a:cubicBezTo>
                        <a:pt x="17" y="19"/>
                        <a:pt x="16" y="23"/>
                        <a:pt x="15" y="22"/>
                      </a:cubicBezTo>
                      <a:cubicBezTo>
                        <a:pt x="14" y="21"/>
                        <a:pt x="12" y="25"/>
                        <a:pt x="11" y="23"/>
                      </a:cubicBezTo>
                      <a:cubicBezTo>
                        <a:pt x="10" y="21"/>
                        <a:pt x="8" y="25"/>
                        <a:pt x="8" y="22"/>
                      </a:cubicBezTo>
                      <a:cubicBezTo>
                        <a:pt x="8" y="20"/>
                        <a:pt x="6" y="22"/>
                        <a:pt x="6" y="20"/>
                      </a:cubicBezTo>
                      <a:cubicBezTo>
                        <a:pt x="6" y="18"/>
                        <a:pt x="4" y="20"/>
                        <a:pt x="4" y="17"/>
                      </a:cubicBezTo>
                      <a:cubicBezTo>
                        <a:pt x="5" y="16"/>
                        <a:pt x="3" y="16"/>
                        <a:pt x="3" y="14"/>
                      </a:cubicBezTo>
                      <a:cubicBezTo>
                        <a:pt x="3" y="12"/>
                        <a:pt x="1" y="12"/>
                        <a:pt x="2" y="9"/>
                      </a:cubicBezTo>
                      <a:cubicBezTo>
                        <a:pt x="2" y="7"/>
                        <a:pt x="1" y="6"/>
                        <a:pt x="2" y="4"/>
                      </a:cubicBezTo>
                      <a:cubicBezTo>
                        <a:pt x="2" y="2"/>
                        <a:pt x="2" y="1"/>
                        <a:pt x="2" y="0"/>
                      </a:cubicBezTo>
                      <a:cubicBezTo>
                        <a:pt x="2" y="1"/>
                        <a:pt x="2" y="1"/>
                        <a:pt x="2" y="2"/>
                      </a:cubicBezTo>
                      <a:cubicBezTo>
                        <a:pt x="1" y="4"/>
                        <a:pt x="2" y="6"/>
                        <a:pt x="1" y="8"/>
                      </a:cubicBezTo>
                      <a:cubicBezTo>
                        <a:pt x="0" y="10"/>
                        <a:pt x="2" y="11"/>
                        <a:pt x="1" y="13"/>
                      </a:cubicBezTo>
                      <a:cubicBezTo>
                        <a:pt x="1" y="16"/>
                        <a:pt x="2" y="16"/>
                        <a:pt x="2" y="18"/>
                      </a:cubicBezTo>
                      <a:cubicBezTo>
                        <a:pt x="2" y="20"/>
                        <a:pt x="4" y="20"/>
                        <a:pt x="4" y="22"/>
                      </a:cubicBezTo>
                      <a:cubicBezTo>
                        <a:pt x="3" y="24"/>
                        <a:pt x="5" y="23"/>
                        <a:pt x="5" y="24"/>
                      </a:cubicBezTo>
                      <a:cubicBezTo>
                        <a:pt x="5" y="26"/>
                        <a:pt x="7" y="24"/>
                        <a:pt x="7" y="26"/>
                      </a:cubicBezTo>
                      <a:cubicBezTo>
                        <a:pt x="7" y="29"/>
                        <a:pt x="9" y="26"/>
                        <a:pt x="10" y="27"/>
                      </a:cubicBezTo>
                      <a:cubicBezTo>
                        <a:pt x="11" y="29"/>
                        <a:pt x="13" y="25"/>
                        <a:pt x="14" y="26"/>
                      </a:cubicBezTo>
                      <a:cubicBezTo>
                        <a:pt x="16" y="28"/>
                        <a:pt x="17" y="23"/>
                        <a:pt x="18" y="24"/>
                      </a:cubicBezTo>
                      <a:cubicBezTo>
                        <a:pt x="19" y="25"/>
                        <a:pt x="20" y="19"/>
                        <a:pt x="21" y="20"/>
                      </a:cubicBezTo>
                      <a:cubicBezTo>
                        <a:pt x="22" y="20"/>
                        <a:pt x="22" y="17"/>
                        <a:pt x="23" y="16"/>
                      </a:cubicBezTo>
                      <a:lnTo>
                        <a:pt x="22" y="16"/>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2" name="Freeform 10123">
                  <a:extLst>
                    <a:ext uri="{FF2B5EF4-FFF2-40B4-BE49-F238E27FC236}">
                      <a16:creationId xmlns:a16="http://schemas.microsoft.com/office/drawing/2014/main" id="{3EF75FB4-39BF-43FF-3040-3375FF274E4C}"/>
                    </a:ext>
                  </a:extLst>
                </p:cNvPr>
                <p:cNvSpPr>
                  <a:spLocks/>
                </p:cNvSpPr>
                <p:nvPr/>
              </p:nvSpPr>
              <p:spPr bwMode="auto">
                <a:xfrm>
                  <a:off x="4005" y="2278"/>
                  <a:ext cx="1" cy="2"/>
                </a:xfrm>
                <a:custGeom>
                  <a:avLst/>
                  <a:gdLst>
                    <a:gd name="T0" fmla="*/ 0 w 2"/>
                    <a:gd name="T1" fmla="*/ 0 h 3"/>
                    <a:gd name="T2" fmla="*/ 0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0" y="2"/>
                        <a:pt x="0" y="3"/>
                      </a:cubicBezTo>
                      <a:cubicBezTo>
                        <a:pt x="0" y="3"/>
                        <a:pt x="1" y="3"/>
                        <a:pt x="1"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3" name="Freeform 10124">
                  <a:extLst>
                    <a:ext uri="{FF2B5EF4-FFF2-40B4-BE49-F238E27FC236}">
                      <a16:creationId xmlns:a16="http://schemas.microsoft.com/office/drawing/2014/main" id="{19DEF8B1-6D59-6CED-A062-E28D1835B3A9}"/>
                    </a:ext>
                  </a:extLst>
                </p:cNvPr>
                <p:cNvSpPr>
                  <a:spLocks/>
                </p:cNvSpPr>
                <p:nvPr/>
              </p:nvSpPr>
              <p:spPr bwMode="auto">
                <a:xfrm>
                  <a:off x="4007" y="2273"/>
                  <a:ext cx="2" cy="4"/>
                </a:xfrm>
                <a:custGeom>
                  <a:avLst/>
                  <a:gdLst>
                    <a:gd name="T0" fmla="*/ 1 w 2"/>
                    <a:gd name="T1" fmla="*/ 0 h 4"/>
                    <a:gd name="T2" fmla="*/ 2 w 2"/>
                    <a:gd name="T3" fmla="*/ 4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2" y="4"/>
                      </a:cubicBezTo>
                      <a:cubicBezTo>
                        <a:pt x="1"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4" name="Freeform 10125">
                  <a:extLst>
                    <a:ext uri="{FF2B5EF4-FFF2-40B4-BE49-F238E27FC236}">
                      <a16:creationId xmlns:a16="http://schemas.microsoft.com/office/drawing/2014/main" id="{B68507D4-775A-7EC9-4E9F-0B8C969D94ED}"/>
                    </a:ext>
                  </a:extLst>
                </p:cNvPr>
                <p:cNvSpPr>
                  <a:spLocks/>
                </p:cNvSpPr>
                <p:nvPr/>
              </p:nvSpPr>
              <p:spPr bwMode="auto">
                <a:xfrm>
                  <a:off x="4007" y="2281"/>
                  <a:ext cx="2" cy="4"/>
                </a:xfrm>
                <a:custGeom>
                  <a:avLst/>
                  <a:gdLst>
                    <a:gd name="T0" fmla="*/ 0 w 2"/>
                    <a:gd name="T1" fmla="*/ 1 h 5"/>
                    <a:gd name="T2" fmla="*/ 1 w 2"/>
                    <a:gd name="T3" fmla="*/ 1 h 5"/>
                    <a:gd name="T4" fmla="*/ 1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0"/>
                        <a:pt x="1" y="0"/>
                        <a:pt x="1" y="1"/>
                      </a:cubicBezTo>
                      <a:cubicBezTo>
                        <a:pt x="2" y="2"/>
                        <a:pt x="2" y="4"/>
                        <a:pt x="1" y="5"/>
                      </a:cubicBezTo>
                      <a:cubicBezTo>
                        <a:pt x="1"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5" name="Freeform 10126">
                  <a:extLst>
                    <a:ext uri="{FF2B5EF4-FFF2-40B4-BE49-F238E27FC236}">
                      <a16:creationId xmlns:a16="http://schemas.microsoft.com/office/drawing/2014/main" id="{A9852FD4-BBD3-1153-4816-F8A8FEE4DCFF}"/>
                    </a:ext>
                  </a:extLst>
                </p:cNvPr>
                <p:cNvSpPr>
                  <a:spLocks/>
                </p:cNvSpPr>
                <p:nvPr/>
              </p:nvSpPr>
              <p:spPr bwMode="auto">
                <a:xfrm>
                  <a:off x="4011" y="2275"/>
                  <a:ext cx="1" cy="6"/>
                </a:xfrm>
                <a:custGeom>
                  <a:avLst/>
                  <a:gdLst>
                    <a:gd name="T0" fmla="*/ 1 w 1"/>
                    <a:gd name="T1" fmla="*/ 0 h 7"/>
                    <a:gd name="T2" fmla="*/ 0 w 1"/>
                    <a:gd name="T3" fmla="*/ 3 h 7"/>
                    <a:gd name="T4" fmla="*/ 1 w 1"/>
                    <a:gd name="T5" fmla="*/ 3 h 7"/>
                    <a:gd name="T6" fmla="*/ 1 w 1"/>
                    <a:gd name="T7" fmla="*/ 3 h 7"/>
                    <a:gd name="T8" fmla="*/ 1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1" y="0"/>
                        <a:pt x="0" y="2"/>
                        <a:pt x="0" y="3"/>
                      </a:cubicBezTo>
                      <a:cubicBezTo>
                        <a:pt x="0" y="3"/>
                        <a:pt x="0" y="7"/>
                        <a:pt x="1" y="6"/>
                      </a:cubicBezTo>
                      <a:cubicBezTo>
                        <a:pt x="1" y="5"/>
                        <a:pt x="1" y="5"/>
                        <a:pt x="1"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6" name="Freeform 10127">
                  <a:extLst>
                    <a:ext uri="{FF2B5EF4-FFF2-40B4-BE49-F238E27FC236}">
                      <a16:creationId xmlns:a16="http://schemas.microsoft.com/office/drawing/2014/main" id="{0350EC2C-73A4-2963-FF0A-DFA9F00BA63C}"/>
                    </a:ext>
                  </a:extLst>
                </p:cNvPr>
                <p:cNvSpPr>
                  <a:spLocks/>
                </p:cNvSpPr>
                <p:nvPr/>
              </p:nvSpPr>
              <p:spPr bwMode="auto">
                <a:xfrm>
                  <a:off x="4009" y="2270"/>
                  <a:ext cx="2" cy="4"/>
                </a:xfrm>
                <a:custGeom>
                  <a:avLst/>
                  <a:gdLst>
                    <a:gd name="T0" fmla="*/ 0 w 2"/>
                    <a:gd name="T1" fmla="*/ 2 h 5"/>
                    <a:gd name="T2" fmla="*/ 2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1" y="0"/>
                        <a:pt x="2" y="3"/>
                        <a:pt x="2" y="5"/>
                      </a:cubicBezTo>
                      <a:cubicBezTo>
                        <a:pt x="1"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7" name="Freeform 10128">
                  <a:extLst>
                    <a:ext uri="{FF2B5EF4-FFF2-40B4-BE49-F238E27FC236}">
                      <a16:creationId xmlns:a16="http://schemas.microsoft.com/office/drawing/2014/main" id="{0C26DCDA-B45E-3DF8-7A6E-C7F3B9DA7E48}"/>
                    </a:ext>
                  </a:extLst>
                </p:cNvPr>
                <p:cNvSpPr>
                  <a:spLocks/>
                </p:cNvSpPr>
                <p:nvPr/>
              </p:nvSpPr>
              <p:spPr bwMode="auto">
                <a:xfrm>
                  <a:off x="4005" y="2289"/>
                  <a:ext cx="2" cy="6"/>
                </a:xfrm>
                <a:custGeom>
                  <a:avLst/>
                  <a:gdLst>
                    <a:gd name="T0" fmla="*/ 1 w 2"/>
                    <a:gd name="T1" fmla="*/ 0 h 7"/>
                    <a:gd name="T2" fmla="*/ 2 w 2"/>
                    <a:gd name="T3" fmla="*/ 3 h 7"/>
                    <a:gd name="T4" fmla="*/ 1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0"/>
                      </a:moveTo>
                      <a:cubicBezTo>
                        <a:pt x="0" y="0"/>
                        <a:pt x="0" y="7"/>
                        <a:pt x="2" y="4"/>
                      </a:cubicBezTo>
                      <a:cubicBezTo>
                        <a:pt x="1"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8" name="Freeform 10129">
                  <a:extLst>
                    <a:ext uri="{FF2B5EF4-FFF2-40B4-BE49-F238E27FC236}">
                      <a16:creationId xmlns:a16="http://schemas.microsoft.com/office/drawing/2014/main" id="{572EAF12-75B0-8FE2-EB87-80A2104EE394}"/>
                    </a:ext>
                  </a:extLst>
                </p:cNvPr>
                <p:cNvSpPr>
                  <a:spLocks/>
                </p:cNvSpPr>
                <p:nvPr/>
              </p:nvSpPr>
              <p:spPr bwMode="auto">
                <a:xfrm>
                  <a:off x="4010" y="2285"/>
                  <a:ext cx="2" cy="5"/>
                </a:xfrm>
                <a:custGeom>
                  <a:avLst/>
                  <a:gdLst>
                    <a:gd name="T0" fmla="*/ 0 w 2"/>
                    <a:gd name="T1" fmla="*/ 2 h 6"/>
                    <a:gd name="T2" fmla="*/ 0 w 2"/>
                    <a:gd name="T3" fmla="*/ 3 h 6"/>
                    <a:gd name="T4" fmla="*/ 1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1" y="5"/>
                        <a:pt x="0" y="6"/>
                      </a:cubicBezTo>
                      <a:cubicBezTo>
                        <a:pt x="0" y="6"/>
                        <a:pt x="0" y="5"/>
                        <a:pt x="1" y="4"/>
                      </a:cubicBezTo>
                      <a:cubicBezTo>
                        <a:pt x="1" y="3"/>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49" name="Freeform 10130">
                  <a:extLst>
                    <a:ext uri="{FF2B5EF4-FFF2-40B4-BE49-F238E27FC236}">
                      <a16:creationId xmlns:a16="http://schemas.microsoft.com/office/drawing/2014/main" id="{D3C94509-F52F-C2A2-ECBC-00519F9348CC}"/>
                    </a:ext>
                  </a:extLst>
                </p:cNvPr>
                <p:cNvSpPr>
                  <a:spLocks/>
                </p:cNvSpPr>
                <p:nvPr/>
              </p:nvSpPr>
              <p:spPr bwMode="auto">
                <a:xfrm>
                  <a:off x="4014" y="2280"/>
                  <a:ext cx="2" cy="4"/>
                </a:xfrm>
                <a:custGeom>
                  <a:avLst/>
                  <a:gdLst>
                    <a:gd name="T0" fmla="*/ 1 w 2"/>
                    <a:gd name="T1" fmla="*/ 0 h 5"/>
                    <a:gd name="T2" fmla="*/ 2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0" y="2"/>
                        <a:pt x="0" y="5"/>
                        <a:pt x="2" y="5"/>
                      </a:cubicBezTo>
                      <a:cubicBezTo>
                        <a:pt x="1" y="4"/>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0" name="Freeform 10131">
                  <a:extLst>
                    <a:ext uri="{FF2B5EF4-FFF2-40B4-BE49-F238E27FC236}">
                      <a16:creationId xmlns:a16="http://schemas.microsoft.com/office/drawing/2014/main" id="{2BEE9A97-6942-D478-48CB-7EB2ABAFE0B9}"/>
                    </a:ext>
                  </a:extLst>
                </p:cNvPr>
                <p:cNvSpPr>
                  <a:spLocks/>
                </p:cNvSpPr>
                <p:nvPr/>
              </p:nvSpPr>
              <p:spPr bwMode="auto">
                <a:xfrm>
                  <a:off x="4014" y="2273"/>
                  <a:ext cx="1" cy="5"/>
                </a:xfrm>
                <a:custGeom>
                  <a:avLst/>
                  <a:gdLst>
                    <a:gd name="T0" fmla="*/ 0 w 1"/>
                    <a:gd name="T1" fmla="*/ 1 h 5"/>
                    <a:gd name="T2" fmla="*/ 1 w 1"/>
                    <a:gd name="T3" fmla="*/ 5 h 5"/>
                    <a:gd name="T4" fmla="*/ 0 w 1"/>
                    <a:gd name="T5" fmla="*/ 1 h 5"/>
                    <a:gd name="T6" fmla="*/ 0 60000 65536"/>
                    <a:gd name="T7" fmla="*/ 0 60000 65536"/>
                    <a:gd name="T8" fmla="*/ 0 60000 65536"/>
                  </a:gdLst>
                  <a:ahLst/>
                  <a:cxnLst>
                    <a:cxn ang="T6">
                      <a:pos x="T0" y="T1"/>
                    </a:cxn>
                    <a:cxn ang="T7">
                      <a:pos x="T2" y="T3"/>
                    </a:cxn>
                    <a:cxn ang="T8">
                      <a:pos x="T4" y="T5"/>
                    </a:cxn>
                  </a:cxnLst>
                  <a:rect l="0" t="0" r="r" b="b"/>
                  <a:pathLst>
                    <a:path w="1" h="5">
                      <a:moveTo>
                        <a:pt x="0" y="1"/>
                      </a:moveTo>
                      <a:cubicBezTo>
                        <a:pt x="1" y="0"/>
                        <a:pt x="1" y="3"/>
                        <a:pt x="1" y="5"/>
                      </a:cubicBezTo>
                      <a:cubicBezTo>
                        <a:pt x="0" y="4"/>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1" name="Freeform 10132">
                  <a:extLst>
                    <a:ext uri="{FF2B5EF4-FFF2-40B4-BE49-F238E27FC236}">
                      <a16:creationId xmlns:a16="http://schemas.microsoft.com/office/drawing/2014/main" id="{2683DD92-A07D-7FBF-1AE1-0B65ABEDF794}"/>
                    </a:ext>
                  </a:extLst>
                </p:cNvPr>
                <p:cNvSpPr>
                  <a:spLocks/>
                </p:cNvSpPr>
                <p:nvPr/>
              </p:nvSpPr>
              <p:spPr bwMode="auto">
                <a:xfrm>
                  <a:off x="4009" y="2292"/>
                  <a:ext cx="2" cy="4"/>
                </a:xfrm>
                <a:custGeom>
                  <a:avLst/>
                  <a:gdLst>
                    <a:gd name="T0" fmla="*/ 0 w 2"/>
                    <a:gd name="T1" fmla="*/ 0 h 4"/>
                    <a:gd name="T2" fmla="*/ 2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2" y="4"/>
                        <a:pt x="2" y="2"/>
                      </a:cubicBezTo>
                      <a:cubicBezTo>
                        <a:pt x="1" y="2"/>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2" name="Freeform 10133">
                  <a:extLst>
                    <a:ext uri="{FF2B5EF4-FFF2-40B4-BE49-F238E27FC236}">
                      <a16:creationId xmlns:a16="http://schemas.microsoft.com/office/drawing/2014/main" id="{059DEA3B-A613-098A-B295-5834787B7E51}"/>
                    </a:ext>
                  </a:extLst>
                </p:cNvPr>
                <p:cNvSpPr>
                  <a:spLocks/>
                </p:cNvSpPr>
                <p:nvPr/>
              </p:nvSpPr>
              <p:spPr bwMode="auto">
                <a:xfrm>
                  <a:off x="4014" y="2288"/>
                  <a:ext cx="1" cy="5"/>
                </a:xfrm>
                <a:custGeom>
                  <a:avLst/>
                  <a:gdLst>
                    <a:gd name="T0" fmla="*/ 0 w 2"/>
                    <a:gd name="T1" fmla="*/ 0 h 6"/>
                    <a:gd name="T2" fmla="*/ 0 w 2"/>
                    <a:gd name="T3" fmla="*/ 3 h 6"/>
                    <a:gd name="T4" fmla="*/ 1 w 2"/>
                    <a:gd name="T5" fmla="*/ 3 h 6"/>
                    <a:gd name="T6" fmla="*/ 1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0"/>
                      </a:moveTo>
                      <a:cubicBezTo>
                        <a:pt x="1" y="0"/>
                        <a:pt x="1" y="5"/>
                        <a:pt x="0" y="6"/>
                      </a:cubicBezTo>
                      <a:cubicBezTo>
                        <a:pt x="0" y="5"/>
                        <a:pt x="1" y="5"/>
                        <a:pt x="1" y="4"/>
                      </a:cubicBezTo>
                      <a:cubicBezTo>
                        <a:pt x="2"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3" name="Freeform 10134">
                  <a:extLst>
                    <a:ext uri="{FF2B5EF4-FFF2-40B4-BE49-F238E27FC236}">
                      <a16:creationId xmlns:a16="http://schemas.microsoft.com/office/drawing/2014/main" id="{C6A748BA-492B-9B3B-7A17-111D2645283C}"/>
                    </a:ext>
                  </a:extLst>
                </p:cNvPr>
                <p:cNvSpPr>
                  <a:spLocks/>
                </p:cNvSpPr>
                <p:nvPr/>
              </p:nvSpPr>
              <p:spPr bwMode="auto">
                <a:xfrm>
                  <a:off x="4015" y="2287"/>
                  <a:ext cx="2" cy="4"/>
                </a:xfrm>
                <a:custGeom>
                  <a:avLst/>
                  <a:gdLst>
                    <a:gd name="T0" fmla="*/ 2 w 2"/>
                    <a:gd name="T1" fmla="*/ 0 h 5"/>
                    <a:gd name="T2" fmla="*/ 1 w 2"/>
                    <a:gd name="T3" fmla="*/ 2 h 5"/>
                    <a:gd name="T4" fmla="*/ 1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2" y="0"/>
                      </a:moveTo>
                      <a:cubicBezTo>
                        <a:pt x="2" y="1"/>
                        <a:pt x="2" y="4"/>
                        <a:pt x="1" y="5"/>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4" name="Freeform 10135">
                  <a:extLst>
                    <a:ext uri="{FF2B5EF4-FFF2-40B4-BE49-F238E27FC236}">
                      <a16:creationId xmlns:a16="http://schemas.microsoft.com/office/drawing/2014/main" id="{7BE3CB15-266A-EE82-1F13-19C261647434}"/>
                    </a:ext>
                  </a:extLst>
                </p:cNvPr>
                <p:cNvSpPr>
                  <a:spLocks/>
                </p:cNvSpPr>
                <p:nvPr/>
              </p:nvSpPr>
              <p:spPr bwMode="auto">
                <a:xfrm>
                  <a:off x="3968" y="2232"/>
                  <a:ext cx="23" cy="42"/>
                </a:xfrm>
                <a:custGeom>
                  <a:avLst/>
                  <a:gdLst>
                    <a:gd name="T0" fmla="*/ 10 w 28"/>
                    <a:gd name="T1" fmla="*/ 2 h 51"/>
                    <a:gd name="T2" fmla="*/ 11 w 28"/>
                    <a:gd name="T3" fmla="*/ 2 h 51"/>
                    <a:gd name="T4" fmla="*/ 12 w 28"/>
                    <a:gd name="T5" fmla="*/ 5 h 51"/>
                    <a:gd name="T6" fmla="*/ 12 w 28"/>
                    <a:gd name="T7" fmla="*/ 8 h 51"/>
                    <a:gd name="T8" fmla="*/ 12 w 28"/>
                    <a:gd name="T9" fmla="*/ 12 h 51"/>
                    <a:gd name="T10" fmla="*/ 12 w 28"/>
                    <a:gd name="T11" fmla="*/ 15 h 51"/>
                    <a:gd name="T12" fmla="*/ 11 w 28"/>
                    <a:gd name="T13" fmla="*/ 17 h 51"/>
                    <a:gd name="T14" fmla="*/ 10 w 28"/>
                    <a:gd name="T15" fmla="*/ 20 h 51"/>
                    <a:gd name="T16" fmla="*/ 8 w 28"/>
                    <a:gd name="T17" fmla="*/ 21 h 51"/>
                    <a:gd name="T18" fmla="*/ 7 w 28"/>
                    <a:gd name="T19" fmla="*/ 22 h 51"/>
                    <a:gd name="T20" fmla="*/ 5 w 28"/>
                    <a:gd name="T21" fmla="*/ 22 h 51"/>
                    <a:gd name="T22" fmla="*/ 3 w 28"/>
                    <a:gd name="T23" fmla="*/ 22 h 51"/>
                    <a:gd name="T24" fmla="*/ 2 w 28"/>
                    <a:gd name="T25" fmla="*/ 21 h 51"/>
                    <a:gd name="T26" fmla="*/ 2 w 28"/>
                    <a:gd name="T27" fmla="*/ 21 h 51"/>
                    <a:gd name="T28" fmla="*/ 2 w 28"/>
                    <a:gd name="T29" fmla="*/ 18 h 51"/>
                    <a:gd name="T30" fmla="*/ 1 w 28"/>
                    <a:gd name="T31" fmla="*/ 16 h 51"/>
                    <a:gd name="T32" fmla="*/ 1 w 28"/>
                    <a:gd name="T33" fmla="*/ 14 h 51"/>
                    <a:gd name="T34" fmla="*/ 1 w 28"/>
                    <a:gd name="T35" fmla="*/ 11 h 51"/>
                    <a:gd name="T36" fmla="*/ 2 w 28"/>
                    <a:gd name="T37" fmla="*/ 9 h 51"/>
                    <a:gd name="T38" fmla="*/ 2 w 28"/>
                    <a:gd name="T39" fmla="*/ 6 h 51"/>
                    <a:gd name="T40" fmla="*/ 4 w 28"/>
                    <a:gd name="T41" fmla="*/ 4 h 51"/>
                    <a:gd name="T42" fmla="*/ 5 w 28"/>
                    <a:gd name="T43" fmla="*/ 2 h 51"/>
                    <a:gd name="T44" fmla="*/ 7 w 28"/>
                    <a:gd name="T45" fmla="*/ 2 h 51"/>
                    <a:gd name="T46" fmla="*/ 8 w 28"/>
                    <a:gd name="T47" fmla="*/ 2 h 51"/>
                    <a:gd name="T48" fmla="*/ 10 w 28"/>
                    <a:gd name="T49" fmla="*/ 2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51">
                      <a:moveTo>
                        <a:pt x="21" y="3"/>
                      </a:moveTo>
                      <a:cubicBezTo>
                        <a:pt x="22" y="6"/>
                        <a:pt x="24" y="4"/>
                        <a:pt x="24" y="6"/>
                      </a:cubicBezTo>
                      <a:cubicBezTo>
                        <a:pt x="24" y="9"/>
                        <a:pt x="27" y="9"/>
                        <a:pt x="26" y="11"/>
                      </a:cubicBezTo>
                      <a:cubicBezTo>
                        <a:pt x="25" y="15"/>
                        <a:pt x="28" y="15"/>
                        <a:pt x="27" y="18"/>
                      </a:cubicBezTo>
                      <a:cubicBezTo>
                        <a:pt x="26" y="20"/>
                        <a:pt x="28" y="24"/>
                        <a:pt x="26" y="27"/>
                      </a:cubicBezTo>
                      <a:cubicBezTo>
                        <a:pt x="25" y="29"/>
                        <a:pt x="26" y="32"/>
                        <a:pt x="25" y="33"/>
                      </a:cubicBezTo>
                      <a:cubicBezTo>
                        <a:pt x="24" y="33"/>
                        <a:pt x="24" y="37"/>
                        <a:pt x="23" y="37"/>
                      </a:cubicBezTo>
                      <a:cubicBezTo>
                        <a:pt x="22" y="38"/>
                        <a:pt x="22" y="42"/>
                        <a:pt x="21" y="42"/>
                      </a:cubicBezTo>
                      <a:cubicBezTo>
                        <a:pt x="20" y="41"/>
                        <a:pt x="18" y="47"/>
                        <a:pt x="17" y="46"/>
                      </a:cubicBezTo>
                      <a:cubicBezTo>
                        <a:pt x="16" y="45"/>
                        <a:pt x="15" y="50"/>
                        <a:pt x="14" y="48"/>
                      </a:cubicBezTo>
                      <a:cubicBezTo>
                        <a:pt x="13" y="47"/>
                        <a:pt x="11" y="51"/>
                        <a:pt x="10" y="49"/>
                      </a:cubicBezTo>
                      <a:cubicBezTo>
                        <a:pt x="9" y="48"/>
                        <a:pt x="7" y="51"/>
                        <a:pt x="7" y="48"/>
                      </a:cubicBezTo>
                      <a:cubicBezTo>
                        <a:pt x="7" y="46"/>
                        <a:pt x="5" y="48"/>
                        <a:pt x="5" y="46"/>
                      </a:cubicBezTo>
                      <a:cubicBezTo>
                        <a:pt x="5" y="45"/>
                        <a:pt x="3" y="46"/>
                        <a:pt x="3" y="44"/>
                      </a:cubicBezTo>
                      <a:cubicBezTo>
                        <a:pt x="3" y="42"/>
                        <a:pt x="1" y="42"/>
                        <a:pt x="2" y="40"/>
                      </a:cubicBezTo>
                      <a:cubicBezTo>
                        <a:pt x="2" y="38"/>
                        <a:pt x="0" y="38"/>
                        <a:pt x="1" y="35"/>
                      </a:cubicBezTo>
                      <a:cubicBezTo>
                        <a:pt x="1" y="33"/>
                        <a:pt x="0" y="32"/>
                        <a:pt x="1" y="30"/>
                      </a:cubicBezTo>
                      <a:cubicBezTo>
                        <a:pt x="1" y="28"/>
                        <a:pt x="0" y="26"/>
                        <a:pt x="1" y="24"/>
                      </a:cubicBezTo>
                      <a:cubicBezTo>
                        <a:pt x="2" y="22"/>
                        <a:pt x="2" y="20"/>
                        <a:pt x="2" y="19"/>
                      </a:cubicBezTo>
                      <a:cubicBezTo>
                        <a:pt x="4" y="17"/>
                        <a:pt x="4" y="13"/>
                        <a:pt x="5" y="12"/>
                      </a:cubicBezTo>
                      <a:cubicBezTo>
                        <a:pt x="6" y="11"/>
                        <a:pt x="7" y="8"/>
                        <a:pt x="8" y="8"/>
                      </a:cubicBezTo>
                      <a:cubicBezTo>
                        <a:pt x="9" y="7"/>
                        <a:pt x="9" y="4"/>
                        <a:pt x="11" y="4"/>
                      </a:cubicBezTo>
                      <a:cubicBezTo>
                        <a:pt x="12" y="4"/>
                        <a:pt x="13" y="1"/>
                        <a:pt x="14" y="2"/>
                      </a:cubicBezTo>
                      <a:cubicBezTo>
                        <a:pt x="16" y="4"/>
                        <a:pt x="17" y="0"/>
                        <a:pt x="18" y="2"/>
                      </a:cubicBezTo>
                      <a:cubicBezTo>
                        <a:pt x="19" y="4"/>
                        <a:pt x="21" y="1"/>
                        <a:pt x="2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5" name="Freeform 10136">
                  <a:extLst>
                    <a:ext uri="{FF2B5EF4-FFF2-40B4-BE49-F238E27FC236}">
                      <a16:creationId xmlns:a16="http://schemas.microsoft.com/office/drawing/2014/main" id="{746C3442-367D-801E-7BF0-909692CE8AA1}"/>
                    </a:ext>
                  </a:extLst>
                </p:cNvPr>
                <p:cNvSpPr>
                  <a:spLocks/>
                </p:cNvSpPr>
                <p:nvPr/>
              </p:nvSpPr>
              <p:spPr bwMode="auto">
                <a:xfrm>
                  <a:off x="3968" y="2235"/>
                  <a:ext cx="18" cy="39"/>
                </a:xfrm>
                <a:custGeom>
                  <a:avLst/>
                  <a:gdLst>
                    <a:gd name="T0" fmla="*/ 10 w 22"/>
                    <a:gd name="T1" fmla="*/ 16 h 47"/>
                    <a:gd name="T2" fmla="*/ 7 w 22"/>
                    <a:gd name="T3" fmla="*/ 17 h 47"/>
                    <a:gd name="T4" fmla="*/ 7 w 22"/>
                    <a:gd name="T5" fmla="*/ 16 h 47"/>
                    <a:gd name="T6" fmla="*/ 6 w 22"/>
                    <a:gd name="T7" fmla="*/ 15 h 47"/>
                    <a:gd name="T8" fmla="*/ 5 w 22"/>
                    <a:gd name="T9" fmla="*/ 14 h 47"/>
                    <a:gd name="T10" fmla="*/ 4 w 22"/>
                    <a:gd name="T11" fmla="*/ 12 h 47"/>
                    <a:gd name="T12" fmla="*/ 4 w 22"/>
                    <a:gd name="T13" fmla="*/ 10 h 47"/>
                    <a:gd name="T14" fmla="*/ 4 w 22"/>
                    <a:gd name="T15" fmla="*/ 7 h 47"/>
                    <a:gd name="T16" fmla="*/ 4 w 22"/>
                    <a:gd name="T17" fmla="*/ 4 h 47"/>
                    <a:gd name="T18" fmla="*/ 5 w 22"/>
                    <a:gd name="T19" fmla="*/ 2 h 47"/>
                    <a:gd name="T20" fmla="*/ 6 w 22"/>
                    <a:gd name="T21" fmla="*/ 0 h 47"/>
                    <a:gd name="T22" fmla="*/ 5 w 22"/>
                    <a:gd name="T23" fmla="*/ 0 h 47"/>
                    <a:gd name="T24" fmla="*/ 4 w 22"/>
                    <a:gd name="T25" fmla="*/ 2 h 47"/>
                    <a:gd name="T26" fmla="*/ 2 w 22"/>
                    <a:gd name="T27" fmla="*/ 4 h 47"/>
                    <a:gd name="T28" fmla="*/ 2 w 22"/>
                    <a:gd name="T29" fmla="*/ 7 h 47"/>
                    <a:gd name="T30" fmla="*/ 1 w 22"/>
                    <a:gd name="T31" fmla="*/ 10 h 47"/>
                    <a:gd name="T32" fmla="*/ 1 w 22"/>
                    <a:gd name="T33" fmla="*/ 12 h 47"/>
                    <a:gd name="T34" fmla="*/ 1 w 22"/>
                    <a:gd name="T35" fmla="*/ 15 h 47"/>
                    <a:gd name="T36" fmla="*/ 2 w 22"/>
                    <a:gd name="T37" fmla="*/ 17 h 47"/>
                    <a:gd name="T38" fmla="*/ 2 w 22"/>
                    <a:gd name="T39" fmla="*/ 18 h 47"/>
                    <a:gd name="T40" fmla="*/ 2 w 22"/>
                    <a:gd name="T41" fmla="*/ 20 h 47"/>
                    <a:gd name="T42" fmla="*/ 3 w 22"/>
                    <a:gd name="T43" fmla="*/ 22 h 47"/>
                    <a:gd name="T44" fmla="*/ 5 w 22"/>
                    <a:gd name="T45" fmla="*/ 22 h 47"/>
                    <a:gd name="T46" fmla="*/ 6 w 22"/>
                    <a:gd name="T47" fmla="*/ 22 h 47"/>
                    <a:gd name="T48" fmla="*/ 7 w 22"/>
                    <a:gd name="T49" fmla="*/ 20 h 47"/>
                    <a:gd name="T50" fmla="*/ 9 w 22"/>
                    <a:gd name="T51" fmla="*/ 18 h 47"/>
                    <a:gd name="T52" fmla="*/ 10 w 22"/>
                    <a:gd name="T53" fmla="*/ 16 h 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47">
                      <a:moveTo>
                        <a:pt x="22" y="34"/>
                      </a:moveTo>
                      <a:cubicBezTo>
                        <a:pt x="21" y="32"/>
                        <a:pt x="18" y="37"/>
                        <a:pt x="17" y="35"/>
                      </a:cubicBezTo>
                      <a:cubicBezTo>
                        <a:pt x="17" y="33"/>
                        <a:pt x="14" y="37"/>
                        <a:pt x="15" y="34"/>
                      </a:cubicBezTo>
                      <a:cubicBezTo>
                        <a:pt x="15" y="32"/>
                        <a:pt x="12" y="34"/>
                        <a:pt x="13" y="32"/>
                      </a:cubicBezTo>
                      <a:cubicBezTo>
                        <a:pt x="13" y="30"/>
                        <a:pt x="11" y="32"/>
                        <a:pt x="11" y="29"/>
                      </a:cubicBezTo>
                      <a:cubicBezTo>
                        <a:pt x="11" y="27"/>
                        <a:pt x="9" y="28"/>
                        <a:pt x="9" y="25"/>
                      </a:cubicBezTo>
                      <a:cubicBezTo>
                        <a:pt x="10" y="24"/>
                        <a:pt x="8" y="23"/>
                        <a:pt x="9" y="21"/>
                      </a:cubicBezTo>
                      <a:cubicBezTo>
                        <a:pt x="9" y="19"/>
                        <a:pt x="7" y="18"/>
                        <a:pt x="9" y="15"/>
                      </a:cubicBezTo>
                      <a:cubicBezTo>
                        <a:pt x="9" y="14"/>
                        <a:pt x="8" y="11"/>
                        <a:pt x="9" y="9"/>
                      </a:cubicBezTo>
                      <a:cubicBezTo>
                        <a:pt x="10" y="8"/>
                        <a:pt x="9" y="5"/>
                        <a:pt x="10" y="4"/>
                      </a:cubicBezTo>
                      <a:cubicBezTo>
                        <a:pt x="11" y="3"/>
                        <a:pt x="12" y="1"/>
                        <a:pt x="12" y="0"/>
                      </a:cubicBezTo>
                      <a:cubicBezTo>
                        <a:pt x="11" y="0"/>
                        <a:pt x="11" y="0"/>
                        <a:pt x="11" y="0"/>
                      </a:cubicBezTo>
                      <a:cubicBezTo>
                        <a:pt x="9" y="0"/>
                        <a:pt x="9" y="3"/>
                        <a:pt x="8" y="4"/>
                      </a:cubicBezTo>
                      <a:cubicBezTo>
                        <a:pt x="7" y="4"/>
                        <a:pt x="6" y="7"/>
                        <a:pt x="5" y="8"/>
                      </a:cubicBezTo>
                      <a:cubicBezTo>
                        <a:pt x="4" y="9"/>
                        <a:pt x="4" y="13"/>
                        <a:pt x="2" y="15"/>
                      </a:cubicBezTo>
                      <a:cubicBezTo>
                        <a:pt x="2" y="16"/>
                        <a:pt x="2" y="18"/>
                        <a:pt x="1" y="20"/>
                      </a:cubicBezTo>
                      <a:cubicBezTo>
                        <a:pt x="0" y="22"/>
                        <a:pt x="1" y="24"/>
                        <a:pt x="1" y="26"/>
                      </a:cubicBezTo>
                      <a:cubicBezTo>
                        <a:pt x="0" y="28"/>
                        <a:pt x="1" y="29"/>
                        <a:pt x="1" y="31"/>
                      </a:cubicBezTo>
                      <a:cubicBezTo>
                        <a:pt x="0" y="34"/>
                        <a:pt x="2" y="34"/>
                        <a:pt x="2" y="36"/>
                      </a:cubicBezTo>
                      <a:cubicBezTo>
                        <a:pt x="1" y="38"/>
                        <a:pt x="3" y="38"/>
                        <a:pt x="3" y="40"/>
                      </a:cubicBezTo>
                      <a:cubicBezTo>
                        <a:pt x="3" y="42"/>
                        <a:pt x="5" y="41"/>
                        <a:pt x="5" y="42"/>
                      </a:cubicBezTo>
                      <a:cubicBezTo>
                        <a:pt x="5" y="44"/>
                        <a:pt x="7" y="42"/>
                        <a:pt x="7" y="44"/>
                      </a:cubicBezTo>
                      <a:cubicBezTo>
                        <a:pt x="7" y="47"/>
                        <a:pt x="9" y="44"/>
                        <a:pt x="10" y="45"/>
                      </a:cubicBezTo>
                      <a:cubicBezTo>
                        <a:pt x="11" y="47"/>
                        <a:pt x="13" y="43"/>
                        <a:pt x="14" y="44"/>
                      </a:cubicBezTo>
                      <a:cubicBezTo>
                        <a:pt x="15" y="46"/>
                        <a:pt x="16" y="41"/>
                        <a:pt x="17" y="42"/>
                      </a:cubicBezTo>
                      <a:cubicBezTo>
                        <a:pt x="18" y="43"/>
                        <a:pt x="20" y="37"/>
                        <a:pt x="21" y="38"/>
                      </a:cubicBezTo>
                      <a:cubicBezTo>
                        <a:pt x="22" y="38"/>
                        <a:pt x="22" y="35"/>
                        <a:pt x="22" y="34"/>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6" name="Freeform 10137">
                  <a:extLst>
                    <a:ext uri="{FF2B5EF4-FFF2-40B4-BE49-F238E27FC236}">
                      <a16:creationId xmlns:a16="http://schemas.microsoft.com/office/drawing/2014/main" id="{9BE97AFA-8CAC-AF24-6AD4-0D99B650C758}"/>
                    </a:ext>
                  </a:extLst>
                </p:cNvPr>
                <p:cNvSpPr>
                  <a:spLocks/>
                </p:cNvSpPr>
                <p:nvPr/>
              </p:nvSpPr>
              <p:spPr bwMode="auto">
                <a:xfrm>
                  <a:off x="3968" y="2250"/>
                  <a:ext cx="18" cy="24"/>
                </a:xfrm>
                <a:custGeom>
                  <a:avLst/>
                  <a:gdLst>
                    <a:gd name="T0" fmla="*/ 10 w 22"/>
                    <a:gd name="T1" fmla="*/ 7 h 29"/>
                    <a:gd name="T2" fmla="*/ 9 w 22"/>
                    <a:gd name="T3" fmla="*/ 7 h 29"/>
                    <a:gd name="T4" fmla="*/ 8 w 22"/>
                    <a:gd name="T5" fmla="*/ 10 h 29"/>
                    <a:gd name="T6" fmla="*/ 7 w 22"/>
                    <a:gd name="T7" fmla="*/ 10 h 29"/>
                    <a:gd name="T8" fmla="*/ 5 w 22"/>
                    <a:gd name="T9" fmla="*/ 11 h 29"/>
                    <a:gd name="T10" fmla="*/ 4 w 22"/>
                    <a:gd name="T11" fmla="*/ 10 h 29"/>
                    <a:gd name="T12" fmla="*/ 2 w 22"/>
                    <a:gd name="T13" fmla="*/ 10 h 29"/>
                    <a:gd name="T14" fmla="*/ 2 w 22"/>
                    <a:gd name="T15" fmla="*/ 8 h 29"/>
                    <a:gd name="T16" fmla="*/ 2 w 22"/>
                    <a:gd name="T17" fmla="*/ 6 h 29"/>
                    <a:gd name="T18" fmla="*/ 2 w 22"/>
                    <a:gd name="T19" fmla="*/ 4 h 29"/>
                    <a:gd name="T20" fmla="*/ 1 w 22"/>
                    <a:gd name="T21" fmla="*/ 2 h 29"/>
                    <a:gd name="T22" fmla="*/ 2 w 22"/>
                    <a:gd name="T23" fmla="*/ 0 h 29"/>
                    <a:gd name="T24" fmla="*/ 1 w 22"/>
                    <a:gd name="T25" fmla="*/ 2 h 29"/>
                    <a:gd name="T26" fmla="*/ 1 w 22"/>
                    <a:gd name="T27" fmla="*/ 4 h 29"/>
                    <a:gd name="T28" fmla="*/ 1 w 22"/>
                    <a:gd name="T29" fmla="*/ 6 h 29"/>
                    <a:gd name="T30" fmla="*/ 2 w 22"/>
                    <a:gd name="T31" fmla="*/ 8 h 29"/>
                    <a:gd name="T32" fmla="*/ 2 w 22"/>
                    <a:gd name="T33" fmla="*/ 10 h 29"/>
                    <a:gd name="T34" fmla="*/ 2 w 22"/>
                    <a:gd name="T35" fmla="*/ 12 h 29"/>
                    <a:gd name="T36" fmla="*/ 3 w 22"/>
                    <a:gd name="T37" fmla="*/ 12 h 29"/>
                    <a:gd name="T38" fmla="*/ 5 w 22"/>
                    <a:gd name="T39" fmla="*/ 12 h 29"/>
                    <a:gd name="T40" fmla="*/ 6 w 22"/>
                    <a:gd name="T41" fmla="*/ 12 h 29"/>
                    <a:gd name="T42" fmla="*/ 7 w 22"/>
                    <a:gd name="T43" fmla="*/ 12 h 29"/>
                    <a:gd name="T44" fmla="*/ 9 w 22"/>
                    <a:gd name="T45" fmla="*/ 10 h 29"/>
                    <a:gd name="T46" fmla="*/ 10 w 22"/>
                    <a:gd name="T47" fmla="*/ 7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2" h="29">
                      <a:moveTo>
                        <a:pt x="22" y="16"/>
                      </a:moveTo>
                      <a:cubicBezTo>
                        <a:pt x="21" y="15"/>
                        <a:pt x="21" y="15"/>
                        <a:pt x="21" y="16"/>
                      </a:cubicBezTo>
                      <a:cubicBezTo>
                        <a:pt x="20" y="17"/>
                        <a:pt x="19" y="20"/>
                        <a:pt x="18" y="20"/>
                      </a:cubicBezTo>
                      <a:cubicBezTo>
                        <a:pt x="17" y="19"/>
                        <a:pt x="16" y="23"/>
                        <a:pt x="15" y="22"/>
                      </a:cubicBezTo>
                      <a:cubicBezTo>
                        <a:pt x="14" y="20"/>
                        <a:pt x="11" y="25"/>
                        <a:pt x="10" y="23"/>
                      </a:cubicBezTo>
                      <a:cubicBezTo>
                        <a:pt x="10" y="21"/>
                        <a:pt x="7" y="25"/>
                        <a:pt x="8" y="22"/>
                      </a:cubicBezTo>
                      <a:cubicBezTo>
                        <a:pt x="8" y="20"/>
                        <a:pt x="5" y="22"/>
                        <a:pt x="5" y="20"/>
                      </a:cubicBezTo>
                      <a:cubicBezTo>
                        <a:pt x="6" y="18"/>
                        <a:pt x="4" y="20"/>
                        <a:pt x="4" y="17"/>
                      </a:cubicBezTo>
                      <a:cubicBezTo>
                        <a:pt x="4" y="16"/>
                        <a:pt x="2" y="16"/>
                        <a:pt x="2" y="13"/>
                      </a:cubicBezTo>
                      <a:cubicBezTo>
                        <a:pt x="3" y="12"/>
                        <a:pt x="1" y="12"/>
                        <a:pt x="2" y="9"/>
                      </a:cubicBezTo>
                      <a:cubicBezTo>
                        <a:pt x="2" y="7"/>
                        <a:pt x="0" y="6"/>
                        <a:pt x="1" y="3"/>
                      </a:cubicBezTo>
                      <a:cubicBezTo>
                        <a:pt x="2" y="2"/>
                        <a:pt x="2" y="1"/>
                        <a:pt x="2" y="0"/>
                      </a:cubicBezTo>
                      <a:cubicBezTo>
                        <a:pt x="2" y="1"/>
                        <a:pt x="2" y="1"/>
                        <a:pt x="1" y="2"/>
                      </a:cubicBezTo>
                      <a:cubicBezTo>
                        <a:pt x="0" y="4"/>
                        <a:pt x="1" y="6"/>
                        <a:pt x="1" y="8"/>
                      </a:cubicBezTo>
                      <a:cubicBezTo>
                        <a:pt x="0" y="10"/>
                        <a:pt x="1" y="11"/>
                        <a:pt x="1" y="13"/>
                      </a:cubicBezTo>
                      <a:cubicBezTo>
                        <a:pt x="0" y="16"/>
                        <a:pt x="2" y="16"/>
                        <a:pt x="2" y="18"/>
                      </a:cubicBezTo>
                      <a:cubicBezTo>
                        <a:pt x="1" y="20"/>
                        <a:pt x="3" y="20"/>
                        <a:pt x="3" y="22"/>
                      </a:cubicBezTo>
                      <a:cubicBezTo>
                        <a:pt x="3" y="24"/>
                        <a:pt x="5" y="23"/>
                        <a:pt x="5" y="24"/>
                      </a:cubicBezTo>
                      <a:cubicBezTo>
                        <a:pt x="5" y="26"/>
                        <a:pt x="7" y="24"/>
                        <a:pt x="7" y="26"/>
                      </a:cubicBezTo>
                      <a:cubicBezTo>
                        <a:pt x="7" y="29"/>
                        <a:pt x="9" y="26"/>
                        <a:pt x="10" y="27"/>
                      </a:cubicBezTo>
                      <a:cubicBezTo>
                        <a:pt x="11" y="29"/>
                        <a:pt x="13" y="25"/>
                        <a:pt x="14" y="26"/>
                      </a:cubicBezTo>
                      <a:cubicBezTo>
                        <a:pt x="15" y="28"/>
                        <a:pt x="16" y="23"/>
                        <a:pt x="17" y="24"/>
                      </a:cubicBezTo>
                      <a:cubicBezTo>
                        <a:pt x="18" y="25"/>
                        <a:pt x="20" y="19"/>
                        <a:pt x="21" y="20"/>
                      </a:cubicBezTo>
                      <a:cubicBezTo>
                        <a:pt x="22" y="20"/>
                        <a:pt x="22" y="17"/>
                        <a:pt x="22" y="16"/>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7" name="Freeform 10138">
                  <a:extLst>
                    <a:ext uri="{FF2B5EF4-FFF2-40B4-BE49-F238E27FC236}">
                      <a16:creationId xmlns:a16="http://schemas.microsoft.com/office/drawing/2014/main" id="{97F924CC-8A58-ED47-CEDE-081605FA96AD}"/>
                    </a:ext>
                  </a:extLst>
                </p:cNvPr>
                <p:cNvSpPr>
                  <a:spLocks/>
                </p:cNvSpPr>
                <p:nvPr/>
              </p:nvSpPr>
              <p:spPr bwMode="auto">
                <a:xfrm>
                  <a:off x="3977" y="2243"/>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0" y="3"/>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8" name="Freeform 10139">
                  <a:extLst>
                    <a:ext uri="{FF2B5EF4-FFF2-40B4-BE49-F238E27FC236}">
                      <a16:creationId xmlns:a16="http://schemas.microsoft.com/office/drawing/2014/main" id="{FF0C3D36-9858-16D2-DFAF-0E8D413EC32B}"/>
                    </a:ext>
                  </a:extLst>
                </p:cNvPr>
                <p:cNvSpPr>
                  <a:spLocks/>
                </p:cNvSpPr>
                <p:nvPr/>
              </p:nvSpPr>
              <p:spPr bwMode="auto">
                <a:xfrm>
                  <a:off x="3979" y="2239"/>
                  <a:ext cx="2" cy="3"/>
                </a:xfrm>
                <a:custGeom>
                  <a:avLst/>
                  <a:gdLst>
                    <a:gd name="T0" fmla="*/ 1 w 2"/>
                    <a:gd name="T1" fmla="*/ 0 h 4"/>
                    <a:gd name="T2" fmla="*/ 2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2" y="4"/>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59" name="Freeform 10140">
                  <a:extLst>
                    <a:ext uri="{FF2B5EF4-FFF2-40B4-BE49-F238E27FC236}">
                      <a16:creationId xmlns:a16="http://schemas.microsoft.com/office/drawing/2014/main" id="{DA1FBDB1-3A71-62CF-5333-5B69333FCB39}"/>
                    </a:ext>
                  </a:extLst>
                </p:cNvPr>
                <p:cNvSpPr>
                  <a:spLocks/>
                </p:cNvSpPr>
                <p:nvPr/>
              </p:nvSpPr>
              <p:spPr bwMode="auto">
                <a:xfrm>
                  <a:off x="3979" y="2246"/>
                  <a:ext cx="2" cy="4"/>
                </a:xfrm>
                <a:custGeom>
                  <a:avLst/>
                  <a:gdLst>
                    <a:gd name="T0" fmla="*/ 1 w 2"/>
                    <a:gd name="T1" fmla="*/ 1 h 5"/>
                    <a:gd name="T2" fmla="*/ 2 w 2"/>
                    <a:gd name="T3" fmla="*/ 1 h 5"/>
                    <a:gd name="T4" fmla="*/ 1 w 2"/>
                    <a:gd name="T5" fmla="*/ 2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1"/>
                      </a:moveTo>
                      <a:cubicBezTo>
                        <a:pt x="0" y="0"/>
                        <a:pt x="2" y="0"/>
                        <a:pt x="2" y="1"/>
                      </a:cubicBezTo>
                      <a:cubicBezTo>
                        <a:pt x="2" y="2"/>
                        <a:pt x="2" y="4"/>
                        <a:pt x="1" y="5"/>
                      </a:cubicBezTo>
                      <a:cubicBezTo>
                        <a:pt x="1" y="4"/>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0" name="Freeform 10141">
                  <a:extLst>
                    <a:ext uri="{FF2B5EF4-FFF2-40B4-BE49-F238E27FC236}">
                      <a16:creationId xmlns:a16="http://schemas.microsoft.com/office/drawing/2014/main" id="{2FA97AD8-5457-7058-CBEF-5C6F8DE11776}"/>
                    </a:ext>
                  </a:extLst>
                </p:cNvPr>
                <p:cNvSpPr>
                  <a:spLocks/>
                </p:cNvSpPr>
                <p:nvPr/>
              </p:nvSpPr>
              <p:spPr bwMode="auto">
                <a:xfrm>
                  <a:off x="3984" y="2240"/>
                  <a:ext cx="1" cy="6"/>
                </a:xfrm>
                <a:custGeom>
                  <a:avLst/>
                  <a:gdLst>
                    <a:gd name="T0" fmla="*/ 1 w 1"/>
                    <a:gd name="T1" fmla="*/ 0 h 7"/>
                    <a:gd name="T2" fmla="*/ 0 w 1"/>
                    <a:gd name="T3" fmla="*/ 3 h 7"/>
                    <a:gd name="T4" fmla="*/ 0 w 1"/>
                    <a:gd name="T5" fmla="*/ 3 h 7"/>
                    <a:gd name="T6" fmla="*/ 0 w 1"/>
                    <a:gd name="T7" fmla="*/ 3 h 7"/>
                    <a:gd name="T8" fmla="*/ 1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0" y="0"/>
                        <a:pt x="0" y="2"/>
                        <a:pt x="0" y="3"/>
                      </a:cubicBezTo>
                      <a:cubicBezTo>
                        <a:pt x="0" y="3"/>
                        <a:pt x="0" y="7"/>
                        <a:pt x="0" y="6"/>
                      </a:cubicBezTo>
                      <a:cubicBezTo>
                        <a:pt x="1" y="5"/>
                        <a:pt x="0" y="5"/>
                        <a:pt x="0" y="4"/>
                      </a:cubicBezTo>
                      <a:cubicBezTo>
                        <a:pt x="0" y="3"/>
                        <a:pt x="0"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1" name="Freeform 10142">
                  <a:extLst>
                    <a:ext uri="{FF2B5EF4-FFF2-40B4-BE49-F238E27FC236}">
                      <a16:creationId xmlns:a16="http://schemas.microsoft.com/office/drawing/2014/main" id="{B26AC418-915D-F1B0-0140-9F6E172146C3}"/>
                    </a:ext>
                  </a:extLst>
                </p:cNvPr>
                <p:cNvSpPr>
                  <a:spLocks/>
                </p:cNvSpPr>
                <p:nvPr/>
              </p:nvSpPr>
              <p:spPr bwMode="auto">
                <a:xfrm>
                  <a:off x="3982" y="2235"/>
                  <a:ext cx="2" cy="5"/>
                </a:xfrm>
                <a:custGeom>
                  <a:avLst/>
                  <a:gdLst>
                    <a:gd name="T0" fmla="*/ 0 w 2"/>
                    <a:gd name="T1" fmla="*/ 2 h 5"/>
                    <a:gd name="T2" fmla="*/ 1 w 2"/>
                    <a:gd name="T3" fmla="*/ 5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0" y="0"/>
                        <a:pt x="2" y="3"/>
                        <a:pt x="1" y="5"/>
                      </a:cubicBezTo>
                      <a:cubicBezTo>
                        <a:pt x="1" y="4"/>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2" name="Freeform 10143">
                  <a:extLst>
                    <a:ext uri="{FF2B5EF4-FFF2-40B4-BE49-F238E27FC236}">
                      <a16:creationId xmlns:a16="http://schemas.microsoft.com/office/drawing/2014/main" id="{E9AA6C24-427A-A7D4-54AE-75B0BDE9E9B9}"/>
                    </a:ext>
                  </a:extLst>
                </p:cNvPr>
                <p:cNvSpPr>
                  <a:spLocks/>
                </p:cNvSpPr>
                <p:nvPr/>
              </p:nvSpPr>
              <p:spPr bwMode="auto">
                <a:xfrm>
                  <a:off x="3978" y="2254"/>
                  <a:ext cx="1" cy="6"/>
                </a:xfrm>
                <a:custGeom>
                  <a:avLst/>
                  <a:gdLst>
                    <a:gd name="T0" fmla="*/ 1 w 1"/>
                    <a:gd name="T1" fmla="*/ 0 h 7"/>
                    <a:gd name="T2" fmla="*/ 1 w 1"/>
                    <a:gd name="T3" fmla="*/ 3 h 7"/>
                    <a:gd name="T4" fmla="*/ 1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1" y="0"/>
                      </a:moveTo>
                      <a:cubicBezTo>
                        <a:pt x="0" y="0"/>
                        <a:pt x="0" y="7"/>
                        <a:pt x="1" y="4"/>
                      </a:cubicBezTo>
                      <a:cubicBezTo>
                        <a:pt x="1"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3" name="Freeform 10144">
                  <a:extLst>
                    <a:ext uri="{FF2B5EF4-FFF2-40B4-BE49-F238E27FC236}">
                      <a16:creationId xmlns:a16="http://schemas.microsoft.com/office/drawing/2014/main" id="{32C7A14C-9E40-BC98-B4B6-DE9B504CA779}"/>
                    </a:ext>
                  </a:extLst>
                </p:cNvPr>
                <p:cNvSpPr>
                  <a:spLocks/>
                </p:cNvSpPr>
                <p:nvPr/>
              </p:nvSpPr>
              <p:spPr bwMode="auto">
                <a:xfrm>
                  <a:off x="3982" y="2250"/>
                  <a:ext cx="2" cy="5"/>
                </a:xfrm>
                <a:custGeom>
                  <a:avLst/>
                  <a:gdLst>
                    <a:gd name="T0" fmla="*/ 0 w 2"/>
                    <a:gd name="T1" fmla="*/ 2 h 6"/>
                    <a:gd name="T2" fmla="*/ 1 w 2"/>
                    <a:gd name="T3" fmla="*/ 3 h 6"/>
                    <a:gd name="T4" fmla="*/ 1 w 2"/>
                    <a:gd name="T5" fmla="*/ 3 h 6"/>
                    <a:gd name="T6" fmla="*/ 1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1" y="5"/>
                        <a:pt x="1" y="6"/>
                      </a:cubicBezTo>
                      <a:cubicBezTo>
                        <a:pt x="1" y="6"/>
                        <a:pt x="1" y="5"/>
                        <a:pt x="1" y="4"/>
                      </a:cubicBezTo>
                      <a:cubicBezTo>
                        <a:pt x="1" y="3"/>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4" name="Freeform 10145">
                  <a:extLst>
                    <a:ext uri="{FF2B5EF4-FFF2-40B4-BE49-F238E27FC236}">
                      <a16:creationId xmlns:a16="http://schemas.microsoft.com/office/drawing/2014/main" id="{17E9E47D-43CA-A1D1-2101-FB97F785C7FC}"/>
                    </a:ext>
                  </a:extLst>
                </p:cNvPr>
                <p:cNvSpPr>
                  <a:spLocks/>
                </p:cNvSpPr>
                <p:nvPr/>
              </p:nvSpPr>
              <p:spPr bwMode="auto">
                <a:xfrm>
                  <a:off x="3986" y="2245"/>
                  <a:ext cx="2" cy="4"/>
                </a:xfrm>
                <a:custGeom>
                  <a:avLst/>
                  <a:gdLst>
                    <a:gd name="T0" fmla="*/ 1 w 2"/>
                    <a:gd name="T1" fmla="*/ 0 h 5"/>
                    <a:gd name="T2" fmla="*/ 2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0" y="2"/>
                        <a:pt x="1" y="5"/>
                        <a:pt x="2"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5" name="Freeform 10146">
                  <a:extLst>
                    <a:ext uri="{FF2B5EF4-FFF2-40B4-BE49-F238E27FC236}">
                      <a16:creationId xmlns:a16="http://schemas.microsoft.com/office/drawing/2014/main" id="{6700411C-7109-0FFB-AF5C-D4E1DC71BC4F}"/>
                    </a:ext>
                  </a:extLst>
                </p:cNvPr>
                <p:cNvSpPr>
                  <a:spLocks/>
                </p:cNvSpPr>
                <p:nvPr/>
              </p:nvSpPr>
              <p:spPr bwMode="auto">
                <a:xfrm>
                  <a:off x="3986" y="2239"/>
                  <a:ext cx="2" cy="4"/>
                </a:xfrm>
                <a:custGeom>
                  <a:avLst/>
                  <a:gdLst>
                    <a:gd name="T0" fmla="*/ 0 w 2"/>
                    <a:gd name="T1" fmla="*/ 1 h 5"/>
                    <a:gd name="T2" fmla="*/ 1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0" y="1"/>
                      </a:moveTo>
                      <a:cubicBezTo>
                        <a:pt x="2" y="0"/>
                        <a:pt x="2" y="3"/>
                        <a:pt x="1" y="5"/>
                      </a:cubicBezTo>
                      <a:cubicBezTo>
                        <a:pt x="1" y="4"/>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6" name="Freeform 10147">
                  <a:extLst>
                    <a:ext uri="{FF2B5EF4-FFF2-40B4-BE49-F238E27FC236}">
                      <a16:creationId xmlns:a16="http://schemas.microsoft.com/office/drawing/2014/main" id="{D6F8DC7B-AF93-1747-9327-8D4B6E68212C}"/>
                    </a:ext>
                  </a:extLst>
                </p:cNvPr>
                <p:cNvSpPr>
                  <a:spLocks/>
                </p:cNvSpPr>
                <p:nvPr/>
              </p:nvSpPr>
              <p:spPr bwMode="auto">
                <a:xfrm>
                  <a:off x="3981" y="2258"/>
                  <a:ext cx="3" cy="3"/>
                </a:xfrm>
                <a:custGeom>
                  <a:avLst/>
                  <a:gdLst>
                    <a:gd name="T0" fmla="*/ 1 w 3"/>
                    <a:gd name="T1" fmla="*/ 0 h 4"/>
                    <a:gd name="T2" fmla="*/ 3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2"/>
                      </a:cubicBezTo>
                      <a:cubicBezTo>
                        <a:pt x="2"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7" name="Freeform 10148">
                  <a:extLst>
                    <a:ext uri="{FF2B5EF4-FFF2-40B4-BE49-F238E27FC236}">
                      <a16:creationId xmlns:a16="http://schemas.microsoft.com/office/drawing/2014/main" id="{8E891543-52A6-5738-3D02-9756347D92CD}"/>
                    </a:ext>
                  </a:extLst>
                </p:cNvPr>
                <p:cNvSpPr>
                  <a:spLocks/>
                </p:cNvSpPr>
                <p:nvPr/>
              </p:nvSpPr>
              <p:spPr bwMode="auto">
                <a:xfrm>
                  <a:off x="3985" y="2254"/>
                  <a:ext cx="2" cy="5"/>
                </a:xfrm>
                <a:custGeom>
                  <a:avLst/>
                  <a:gdLst>
                    <a:gd name="T0" fmla="*/ 1 w 2"/>
                    <a:gd name="T1" fmla="*/ 0 h 6"/>
                    <a:gd name="T2" fmla="*/ 0 w 2"/>
                    <a:gd name="T3" fmla="*/ 3 h 6"/>
                    <a:gd name="T4" fmla="*/ 1 w 2"/>
                    <a:gd name="T5" fmla="*/ 3 h 6"/>
                    <a:gd name="T6" fmla="*/ 1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1" y="0"/>
                      </a:moveTo>
                      <a:cubicBezTo>
                        <a:pt x="1" y="0"/>
                        <a:pt x="1" y="5"/>
                        <a:pt x="0" y="6"/>
                      </a:cubicBezTo>
                      <a:cubicBezTo>
                        <a:pt x="1" y="5"/>
                        <a:pt x="1" y="5"/>
                        <a:pt x="1" y="4"/>
                      </a:cubicBezTo>
                      <a:cubicBezTo>
                        <a:pt x="2"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8" name="Freeform 10149">
                  <a:extLst>
                    <a:ext uri="{FF2B5EF4-FFF2-40B4-BE49-F238E27FC236}">
                      <a16:creationId xmlns:a16="http://schemas.microsoft.com/office/drawing/2014/main" id="{E9B214E0-8954-6CBE-DEEE-42537F305D83}"/>
                    </a:ext>
                  </a:extLst>
                </p:cNvPr>
                <p:cNvSpPr>
                  <a:spLocks/>
                </p:cNvSpPr>
                <p:nvPr/>
              </p:nvSpPr>
              <p:spPr bwMode="auto">
                <a:xfrm>
                  <a:off x="3988" y="2252"/>
                  <a:ext cx="2" cy="3"/>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1"/>
                        <a:pt x="1" y="4"/>
                        <a:pt x="0" y="4"/>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69" name="Freeform 10150">
                  <a:extLst>
                    <a:ext uri="{FF2B5EF4-FFF2-40B4-BE49-F238E27FC236}">
                      <a16:creationId xmlns:a16="http://schemas.microsoft.com/office/drawing/2014/main" id="{2985F876-7F4F-5EC9-37A9-D8B1EF294120}"/>
                    </a:ext>
                  </a:extLst>
                </p:cNvPr>
                <p:cNvSpPr>
                  <a:spLocks/>
                </p:cNvSpPr>
                <p:nvPr/>
              </p:nvSpPr>
              <p:spPr bwMode="auto">
                <a:xfrm>
                  <a:off x="3950" y="2266"/>
                  <a:ext cx="22" cy="43"/>
                </a:xfrm>
                <a:custGeom>
                  <a:avLst/>
                  <a:gdLst>
                    <a:gd name="T0" fmla="*/ 6 w 27"/>
                    <a:gd name="T1" fmla="*/ 2 h 52"/>
                    <a:gd name="T2" fmla="*/ 7 w 27"/>
                    <a:gd name="T3" fmla="*/ 2 h 52"/>
                    <a:gd name="T4" fmla="*/ 9 w 27"/>
                    <a:gd name="T5" fmla="*/ 4 h 52"/>
                    <a:gd name="T6" fmla="*/ 10 w 27"/>
                    <a:gd name="T7" fmla="*/ 7 h 52"/>
                    <a:gd name="T8" fmla="*/ 11 w 27"/>
                    <a:gd name="T9" fmla="*/ 12 h 52"/>
                    <a:gd name="T10" fmla="*/ 11 w 27"/>
                    <a:gd name="T11" fmla="*/ 14 h 52"/>
                    <a:gd name="T12" fmla="*/ 11 w 27"/>
                    <a:gd name="T13" fmla="*/ 17 h 52"/>
                    <a:gd name="T14" fmla="*/ 11 w 27"/>
                    <a:gd name="T15" fmla="*/ 18 h 52"/>
                    <a:gd name="T16" fmla="*/ 10 w 27"/>
                    <a:gd name="T17" fmla="*/ 21 h 52"/>
                    <a:gd name="T18" fmla="*/ 9 w 27"/>
                    <a:gd name="T19" fmla="*/ 22 h 52"/>
                    <a:gd name="T20" fmla="*/ 7 w 27"/>
                    <a:gd name="T21" fmla="*/ 23 h 52"/>
                    <a:gd name="T22" fmla="*/ 6 w 27"/>
                    <a:gd name="T23" fmla="*/ 23 h 52"/>
                    <a:gd name="T24" fmla="*/ 5 w 27"/>
                    <a:gd name="T25" fmla="*/ 22 h 52"/>
                    <a:gd name="T26" fmla="*/ 4 w 27"/>
                    <a:gd name="T27" fmla="*/ 22 h 52"/>
                    <a:gd name="T28" fmla="*/ 2 w 27"/>
                    <a:gd name="T29" fmla="*/ 20 h 52"/>
                    <a:gd name="T30" fmla="*/ 2 w 27"/>
                    <a:gd name="T31" fmla="*/ 18 h 52"/>
                    <a:gd name="T32" fmla="*/ 2 w 27"/>
                    <a:gd name="T33" fmla="*/ 15 h 52"/>
                    <a:gd name="T34" fmla="*/ 1 w 27"/>
                    <a:gd name="T35" fmla="*/ 12 h 52"/>
                    <a:gd name="T36" fmla="*/ 0 w 27"/>
                    <a:gd name="T37" fmla="*/ 10 h 52"/>
                    <a:gd name="T38" fmla="*/ 1 w 27"/>
                    <a:gd name="T39" fmla="*/ 7 h 52"/>
                    <a:gd name="T40" fmla="*/ 2 w 27"/>
                    <a:gd name="T41" fmla="*/ 5 h 52"/>
                    <a:gd name="T42" fmla="*/ 2 w 27"/>
                    <a:gd name="T43" fmla="*/ 2 h 52"/>
                    <a:gd name="T44" fmla="*/ 2 w 27"/>
                    <a:gd name="T45" fmla="*/ 2 h 52"/>
                    <a:gd name="T46" fmla="*/ 5 w 27"/>
                    <a:gd name="T47" fmla="*/ 2 h 52"/>
                    <a:gd name="T48" fmla="*/ 6 w 27"/>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52">
                      <a:moveTo>
                        <a:pt x="13" y="2"/>
                      </a:moveTo>
                      <a:cubicBezTo>
                        <a:pt x="14" y="5"/>
                        <a:pt x="16" y="2"/>
                        <a:pt x="17" y="5"/>
                      </a:cubicBezTo>
                      <a:cubicBezTo>
                        <a:pt x="18" y="7"/>
                        <a:pt x="20" y="7"/>
                        <a:pt x="21" y="9"/>
                      </a:cubicBezTo>
                      <a:cubicBezTo>
                        <a:pt x="21" y="13"/>
                        <a:pt x="23" y="13"/>
                        <a:pt x="23" y="15"/>
                      </a:cubicBezTo>
                      <a:cubicBezTo>
                        <a:pt x="23" y="18"/>
                        <a:pt x="26" y="21"/>
                        <a:pt x="26" y="24"/>
                      </a:cubicBezTo>
                      <a:cubicBezTo>
                        <a:pt x="25" y="26"/>
                        <a:pt x="27" y="29"/>
                        <a:pt x="26" y="30"/>
                      </a:cubicBezTo>
                      <a:cubicBezTo>
                        <a:pt x="25" y="31"/>
                        <a:pt x="27" y="34"/>
                        <a:pt x="26" y="35"/>
                      </a:cubicBezTo>
                      <a:cubicBezTo>
                        <a:pt x="25" y="36"/>
                        <a:pt x="26" y="40"/>
                        <a:pt x="25" y="40"/>
                      </a:cubicBezTo>
                      <a:cubicBezTo>
                        <a:pt x="24" y="39"/>
                        <a:pt x="24" y="45"/>
                        <a:pt x="23" y="44"/>
                      </a:cubicBezTo>
                      <a:cubicBezTo>
                        <a:pt x="22" y="44"/>
                        <a:pt x="22" y="49"/>
                        <a:pt x="21" y="47"/>
                      </a:cubicBezTo>
                      <a:cubicBezTo>
                        <a:pt x="19" y="46"/>
                        <a:pt x="18" y="51"/>
                        <a:pt x="17" y="49"/>
                      </a:cubicBezTo>
                      <a:cubicBezTo>
                        <a:pt x="16" y="48"/>
                        <a:pt x="14" y="52"/>
                        <a:pt x="14" y="49"/>
                      </a:cubicBezTo>
                      <a:cubicBezTo>
                        <a:pt x="13" y="47"/>
                        <a:pt x="12" y="50"/>
                        <a:pt x="11" y="48"/>
                      </a:cubicBezTo>
                      <a:cubicBezTo>
                        <a:pt x="11" y="46"/>
                        <a:pt x="9" y="48"/>
                        <a:pt x="9" y="46"/>
                      </a:cubicBezTo>
                      <a:cubicBezTo>
                        <a:pt x="8" y="44"/>
                        <a:pt x="7" y="45"/>
                        <a:pt x="6" y="42"/>
                      </a:cubicBezTo>
                      <a:cubicBezTo>
                        <a:pt x="6" y="40"/>
                        <a:pt x="4" y="41"/>
                        <a:pt x="4" y="38"/>
                      </a:cubicBezTo>
                      <a:cubicBezTo>
                        <a:pt x="4" y="36"/>
                        <a:pt x="2" y="35"/>
                        <a:pt x="2" y="33"/>
                      </a:cubicBezTo>
                      <a:cubicBezTo>
                        <a:pt x="2" y="31"/>
                        <a:pt x="1" y="29"/>
                        <a:pt x="1" y="27"/>
                      </a:cubicBezTo>
                      <a:cubicBezTo>
                        <a:pt x="1" y="25"/>
                        <a:pt x="0" y="23"/>
                        <a:pt x="0" y="22"/>
                      </a:cubicBezTo>
                      <a:cubicBezTo>
                        <a:pt x="1" y="19"/>
                        <a:pt x="0" y="16"/>
                        <a:pt x="1" y="15"/>
                      </a:cubicBezTo>
                      <a:cubicBezTo>
                        <a:pt x="2" y="14"/>
                        <a:pt x="1" y="11"/>
                        <a:pt x="2" y="10"/>
                      </a:cubicBezTo>
                      <a:cubicBezTo>
                        <a:pt x="3" y="9"/>
                        <a:pt x="2" y="5"/>
                        <a:pt x="4" y="6"/>
                      </a:cubicBezTo>
                      <a:cubicBezTo>
                        <a:pt x="5" y="6"/>
                        <a:pt x="5" y="2"/>
                        <a:pt x="6" y="3"/>
                      </a:cubicBezTo>
                      <a:cubicBezTo>
                        <a:pt x="8" y="4"/>
                        <a:pt x="9" y="0"/>
                        <a:pt x="10" y="2"/>
                      </a:cubicBezTo>
                      <a:cubicBezTo>
                        <a:pt x="11" y="4"/>
                        <a:pt x="12" y="1"/>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0" name="Freeform 10151">
                  <a:extLst>
                    <a:ext uri="{FF2B5EF4-FFF2-40B4-BE49-F238E27FC236}">
                      <a16:creationId xmlns:a16="http://schemas.microsoft.com/office/drawing/2014/main" id="{B41BD998-A899-A077-F210-240AB87A1900}"/>
                    </a:ext>
                  </a:extLst>
                </p:cNvPr>
                <p:cNvSpPr>
                  <a:spLocks/>
                </p:cNvSpPr>
                <p:nvPr/>
              </p:nvSpPr>
              <p:spPr bwMode="auto">
                <a:xfrm>
                  <a:off x="3950" y="2270"/>
                  <a:ext cx="21" cy="39"/>
                </a:xfrm>
                <a:custGeom>
                  <a:avLst/>
                  <a:gdLst>
                    <a:gd name="T0" fmla="*/ 11 w 26"/>
                    <a:gd name="T1" fmla="*/ 15 h 47"/>
                    <a:gd name="T2" fmla="*/ 9 w 26"/>
                    <a:gd name="T3" fmla="*/ 15 h 47"/>
                    <a:gd name="T4" fmla="*/ 8 w 26"/>
                    <a:gd name="T5" fmla="*/ 15 h 47"/>
                    <a:gd name="T6" fmla="*/ 6 w 26"/>
                    <a:gd name="T7" fmla="*/ 15 h 47"/>
                    <a:gd name="T8" fmla="*/ 6 w 26"/>
                    <a:gd name="T9" fmla="*/ 14 h 47"/>
                    <a:gd name="T10" fmla="*/ 4 w 26"/>
                    <a:gd name="T11" fmla="*/ 12 h 47"/>
                    <a:gd name="T12" fmla="*/ 3 w 26"/>
                    <a:gd name="T13" fmla="*/ 10 h 47"/>
                    <a:gd name="T14" fmla="*/ 2 w 26"/>
                    <a:gd name="T15" fmla="*/ 7 h 47"/>
                    <a:gd name="T16" fmla="*/ 2 w 26"/>
                    <a:gd name="T17" fmla="*/ 5 h 47"/>
                    <a:gd name="T18" fmla="*/ 2 w 26"/>
                    <a:gd name="T19" fmla="*/ 2 h 47"/>
                    <a:gd name="T20" fmla="*/ 2 w 26"/>
                    <a:gd name="T21" fmla="*/ 0 h 47"/>
                    <a:gd name="T22" fmla="*/ 2 w 26"/>
                    <a:gd name="T23" fmla="*/ 1 h 47"/>
                    <a:gd name="T24" fmla="*/ 2 w 26"/>
                    <a:gd name="T25" fmla="*/ 2 h 47"/>
                    <a:gd name="T26" fmla="*/ 1 w 26"/>
                    <a:gd name="T27" fmla="*/ 5 h 47"/>
                    <a:gd name="T28" fmla="*/ 0 w 26"/>
                    <a:gd name="T29" fmla="*/ 8 h 47"/>
                    <a:gd name="T30" fmla="*/ 1 w 26"/>
                    <a:gd name="T31" fmla="*/ 10 h 47"/>
                    <a:gd name="T32" fmla="*/ 2 w 26"/>
                    <a:gd name="T33" fmla="*/ 13 h 47"/>
                    <a:gd name="T34" fmla="*/ 2 w 26"/>
                    <a:gd name="T35" fmla="*/ 15 h 47"/>
                    <a:gd name="T36" fmla="*/ 2 w 26"/>
                    <a:gd name="T37" fmla="*/ 18 h 47"/>
                    <a:gd name="T38" fmla="*/ 4 w 26"/>
                    <a:gd name="T39" fmla="*/ 19 h 47"/>
                    <a:gd name="T40" fmla="*/ 5 w 26"/>
                    <a:gd name="T41" fmla="*/ 21 h 47"/>
                    <a:gd name="T42" fmla="*/ 6 w 26"/>
                    <a:gd name="T43" fmla="*/ 22 h 47"/>
                    <a:gd name="T44" fmla="*/ 7 w 26"/>
                    <a:gd name="T45" fmla="*/ 22 h 47"/>
                    <a:gd name="T46" fmla="*/ 9 w 26"/>
                    <a:gd name="T47" fmla="*/ 20 h 47"/>
                    <a:gd name="T48" fmla="*/ 10 w 26"/>
                    <a:gd name="T49" fmla="*/ 18 h 47"/>
                    <a:gd name="T50" fmla="*/ 11 w 26"/>
                    <a:gd name="T51" fmla="*/ 17 h 47"/>
                    <a:gd name="T52" fmla="*/ 11 w 26"/>
                    <a:gd name="T53" fmla="*/ 15 h 47"/>
                    <a:gd name="T54" fmla="*/ 11 w 26"/>
                    <a:gd name="T55" fmla="*/ 15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6" h="47">
                      <a:moveTo>
                        <a:pt x="25" y="31"/>
                      </a:moveTo>
                      <a:cubicBezTo>
                        <a:pt x="23" y="30"/>
                        <a:pt x="23" y="35"/>
                        <a:pt x="21" y="32"/>
                      </a:cubicBezTo>
                      <a:cubicBezTo>
                        <a:pt x="20" y="31"/>
                        <a:pt x="19" y="35"/>
                        <a:pt x="18" y="32"/>
                      </a:cubicBezTo>
                      <a:cubicBezTo>
                        <a:pt x="17" y="31"/>
                        <a:pt x="16" y="33"/>
                        <a:pt x="15" y="31"/>
                      </a:cubicBezTo>
                      <a:cubicBezTo>
                        <a:pt x="15" y="29"/>
                        <a:pt x="13" y="31"/>
                        <a:pt x="13" y="29"/>
                      </a:cubicBezTo>
                      <a:cubicBezTo>
                        <a:pt x="13" y="27"/>
                        <a:pt x="11" y="28"/>
                        <a:pt x="10" y="25"/>
                      </a:cubicBezTo>
                      <a:cubicBezTo>
                        <a:pt x="10" y="24"/>
                        <a:pt x="8" y="24"/>
                        <a:pt x="8" y="21"/>
                      </a:cubicBezTo>
                      <a:cubicBezTo>
                        <a:pt x="8" y="19"/>
                        <a:pt x="6" y="18"/>
                        <a:pt x="6" y="16"/>
                      </a:cubicBezTo>
                      <a:cubicBezTo>
                        <a:pt x="6" y="14"/>
                        <a:pt x="5" y="12"/>
                        <a:pt x="5" y="10"/>
                      </a:cubicBezTo>
                      <a:cubicBezTo>
                        <a:pt x="5" y="8"/>
                        <a:pt x="4" y="6"/>
                        <a:pt x="5" y="5"/>
                      </a:cubicBezTo>
                      <a:cubicBezTo>
                        <a:pt x="5" y="3"/>
                        <a:pt x="5" y="1"/>
                        <a:pt x="5" y="0"/>
                      </a:cubicBezTo>
                      <a:cubicBezTo>
                        <a:pt x="4" y="1"/>
                        <a:pt x="4" y="1"/>
                        <a:pt x="4" y="1"/>
                      </a:cubicBezTo>
                      <a:cubicBezTo>
                        <a:pt x="2" y="0"/>
                        <a:pt x="3" y="4"/>
                        <a:pt x="2" y="5"/>
                      </a:cubicBezTo>
                      <a:cubicBezTo>
                        <a:pt x="1" y="6"/>
                        <a:pt x="2" y="9"/>
                        <a:pt x="1" y="10"/>
                      </a:cubicBezTo>
                      <a:cubicBezTo>
                        <a:pt x="0" y="11"/>
                        <a:pt x="1" y="14"/>
                        <a:pt x="0" y="17"/>
                      </a:cubicBezTo>
                      <a:cubicBezTo>
                        <a:pt x="0" y="18"/>
                        <a:pt x="1" y="20"/>
                        <a:pt x="1" y="22"/>
                      </a:cubicBezTo>
                      <a:cubicBezTo>
                        <a:pt x="1" y="24"/>
                        <a:pt x="2" y="26"/>
                        <a:pt x="2" y="28"/>
                      </a:cubicBezTo>
                      <a:cubicBezTo>
                        <a:pt x="2" y="30"/>
                        <a:pt x="4" y="31"/>
                        <a:pt x="4" y="33"/>
                      </a:cubicBezTo>
                      <a:cubicBezTo>
                        <a:pt x="4" y="36"/>
                        <a:pt x="6" y="35"/>
                        <a:pt x="6" y="37"/>
                      </a:cubicBezTo>
                      <a:cubicBezTo>
                        <a:pt x="7" y="40"/>
                        <a:pt x="8" y="39"/>
                        <a:pt x="9" y="41"/>
                      </a:cubicBezTo>
                      <a:cubicBezTo>
                        <a:pt x="9" y="43"/>
                        <a:pt x="11" y="41"/>
                        <a:pt x="11" y="43"/>
                      </a:cubicBezTo>
                      <a:cubicBezTo>
                        <a:pt x="12" y="45"/>
                        <a:pt x="13" y="42"/>
                        <a:pt x="14" y="44"/>
                      </a:cubicBezTo>
                      <a:cubicBezTo>
                        <a:pt x="14" y="47"/>
                        <a:pt x="16" y="43"/>
                        <a:pt x="17" y="44"/>
                      </a:cubicBezTo>
                      <a:cubicBezTo>
                        <a:pt x="18" y="46"/>
                        <a:pt x="19" y="41"/>
                        <a:pt x="21" y="42"/>
                      </a:cubicBezTo>
                      <a:cubicBezTo>
                        <a:pt x="22" y="44"/>
                        <a:pt x="22" y="39"/>
                        <a:pt x="23" y="39"/>
                      </a:cubicBezTo>
                      <a:cubicBezTo>
                        <a:pt x="24" y="40"/>
                        <a:pt x="24" y="34"/>
                        <a:pt x="25" y="35"/>
                      </a:cubicBezTo>
                      <a:cubicBezTo>
                        <a:pt x="26" y="35"/>
                        <a:pt x="25" y="32"/>
                        <a:pt x="26" y="31"/>
                      </a:cubicBezTo>
                      <a:lnTo>
                        <a:pt x="25" y="31"/>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1" name="Freeform 10152">
                  <a:extLst>
                    <a:ext uri="{FF2B5EF4-FFF2-40B4-BE49-F238E27FC236}">
                      <a16:creationId xmlns:a16="http://schemas.microsoft.com/office/drawing/2014/main" id="{19ACA29C-20B2-1CED-0186-8C5DDFF34CAC}"/>
                    </a:ext>
                  </a:extLst>
                </p:cNvPr>
                <p:cNvSpPr>
                  <a:spLocks/>
                </p:cNvSpPr>
                <p:nvPr/>
              </p:nvSpPr>
              <p:spPr bwMode="auto">
                <a:xfrm>
                  <a:off x="3950" y="2287"/>
                  <a:ext cx="21" cy="22"/>
                </a:xfrm>
                <a:custGeom>
                  <a:avLst/>
                  <a:gdLst>
                    <a:gd name="T0" fmla="*/ 11 w 26"/>
                    <a:gd name="T1" fmla="*/ 5 h 27"/>
                    <a:gd name="T2" fmla="*/ 10 w 26"/>
                    <a:gd name="T3" fmla="*/ 5 h 27"/>
                    <a:gd name="T4" fmla="*/ 10 w 26"/>
                    <a:gd name="T5" fmla="*/ 7 h 27"/>
                    <a:gd name="T6" fmla="*/ 9 w 26"/>
                    <a:gd name="T7" fmla="*/ 8 h 27"/>
                    <a:gd name="T8" fmla="*/ 7 w 26"/>
                    <a:gd name="T9" fmla="*/ 9 h 27"/>
                    <a:gd name="T10" fmla="*/ 6 w 26"/>
                    <a:gd name="T11" fmla="*/ 9 h 27"/>
                    <a:gd name="T12" fmla="*/ 4 w 26"/>
                    <a:gd name="T13" fmla="*/ 8 h 27"/>
                    <a:gd name="T14" fmla="*/ 3 w 26"/>
                    <a:gd name="T15" fmla="*/ 7 h 27"/>
                    <a:gd name="T16" fmla="*/ 2 w 26"/>
                    <a:gd name="T17" fmla="*/ 6 h 27"/>
                    <a:gd name="T18" fmla="*/ 2 w 26"/>
                    <a:gd name="T19" fmla="*/ 4 h 27"/>
                    <a:gd name="T20" fmla="*/ 1 w 26"/>
                    <a:gd name="T21" fmla="*/ 2 h 27"/>
                    <a:gd name="T22" fmla="*/ 0 w 26"/>
                    <a:gd name="T23" fmla="*/ 0 h 27"/>
                    <a:gd name="T24" fmla="*/ 1 w 26"/>
                    <a:gd name="T25" fmla="*/ 2 h 27"/>
                    <a:gd name="T26" fmla="*/ 2 w 26"/>
                    <a:gd name="T27" fmla="*/ 4 h 27"/>
                    <a:gd name="T28" fmla="*/ 2 w 26"/>
                    <a:gd name="T29" fmla="*/ 6 h 27"/>
                    <a:gd name="T30" fmla="*/ 2 w 26"/>
                    <a:gd name="T31" fmla="*/ 7 h 27"/>
                    <a:gd name="T32" fmla="*/ 4 w 26"/>
                    <a:gd name="T33" fmla="*/ 9 h 27"/>
                    <a:gd name="T34" fmla="*/ 5 w 26"/>
                    <a:gd name="T35" fmla="*/ 10 h 27"/>
                    <a:gd name="T36" fmla="*/ 6 w 26"/>
                    <a:gd name="T37" fmla="*/ 11 h 27"/>
                    <a:gd name="T38" fmla="*/ 7 w 26"/>
                    <a:gd name="T39" fmla="*/ 11 h 27"/>
                    <a:gd name="T40" fmla="*/ 9 w 26"/>
                    <a:gd name="T41" fmla="*/ 10 h 27"/>
                    <a:gd name="T42" fmla="*/ 10 w 26"/>
                    <a:gd name="T43" fmla="*/ 8 h 27"/>
                    <a:gd name="T44" fmla="*/ 11 w 26"/>
                    <a:gd name="T45" fmla="*/ 7 h 27"/>
                    <a:gd name="T46" fmla="*/ 11 w 26"/>
                    <a:gd name="T47" fmla="*/ 5 h 27"/>
                    <a:gd name="T48" fmla="*/ 11 w 26"/>
                    <a:gd name="T49" fmla="*/ 5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27">
                      <a:moveTo>
                        <a:pt x="25" y="11"/>
                      </a:moveTo>
                      <a:cubicBezTo>
                        <a:pt x="24" y="10"/>
                        <a:pt x="24" y="11"/>
                        <a:pt x="24" y="11"/>
                      </a:cubicBezTo>
                      <a:cubicBezTo>
                        <a:pt x="23" y="12"/>
                        <a:pt x="23" y="16"/>
                        <a:pt x="22" y="15"/>
                      </a:cubicBezTo>
                      <a:cubicBezTo>
                        <a:pt x="21" y="15"/>
                        <a:pt x="22" y="19"/>
                        <a:pt x="20" y="18"/>
                      </a:cubicBezTo>
                      <a:cubicBezTo>
                        <a:pt x="18" y="17"/>
                        <a:pt x="18" y="22"/>
                        <a:pt x="16" y="20"/>
                      </a:cubicBezTo>
                      <a:cubicBezTo>
                        <a:pt x="15" y="19"/>
                        <a:pt x="14" y="23"/>
                        <a:pt x="13" y="20"/>
                      </a:cubicBezTo>
                      <a:cubicBezTo>
                        <a:pt x="12" y="18"/>
                        <a:pt x="11" y="20"/>
                        <a:pt x="10" y="18"/>
                      </a:cubicBezTo>
                      <a:cubicBezTo>
                        <a:pt x="10" y="17"/>
                        <a:pt x="9" y="19"/>
                        <a:pt x="8" y="16"/>
                      </a:cubicBezTo>
                      <a:cubicBezTo>
                        <a:pt x="8" y="14"/>
                        <a:pt x="6" y="15"/>
                        <a:pt x="5" y="13"/>
                      </a:cubicBezTo>
                      <a:cubicBezTo>
                        <a:pt x="5" y="11"/>
                        <a:pt x="3" y="11"/>
                        <a:pt x="3" y="9"/>
                      </a:cubicBezTo>
                      <a:cubicBezTo>
                        <a:pt x="3" y="7"/>
                        <a:pt x="1" y="6"/>
                        <a:pt x="1" y="3"/>
                      </a:cubicBezTo>
                      <a:cubicBezTo>
                        <a:pt x="1" y="2"/>
                        <a:pt x="1" y="1"/>
                        <a:pt x="0" y="0"/>
                      </a:cubicBezTo>
                      <a:cubicBezTo>
                        <a:pt x="1" y="0"/>
                        <a:pt x="1" y="1"/>
                        <a:pt x="1" y="2"/>
                      </a:cubicBezTo>
                      <a:cubicBezTo>
                        <a:pt x="1" y="4"/>
                        <a:pt x="2" y="6"/>
                        <a:pt x="2" y="8"/>
                      </a:cubicBezTo>
                      <a:cubicBezTo>
                        <a:pt x="2" y="10"/>
                        <a:pt x="4" y="11"/>
                        <a:pt x="4" y="13"/>
                      </a:cubicBezTo>
                      <a:cubicBezTo>
                        <a:pt x="4" y="16"/>
                        <a:pt x="6" y="15"/>
                        <a:pt x="6" y="17"/>
                      </a:cubicBezTo>
                      <a:cubicBezTo>
                        <a:pt x="7" y="20"/>
                        <a:pt x="8" y="19"/>
                        <a:pt x="9" y="21"/>
                      </a:cubicBezTo>
                      <a:cubicBezTo>
                        <a:pt x="9" y="23"/>
                        <a:pt x="11" y="21"/>
                        <a:pt x="11" y="23"/>
                      </a:cubicBezTo>
                      <a:cubicBezTo>
                        <a:pt x="12" y="25"/>
                        <a:pt x="13" y="22"/>
                        <a:pt x="14" y="24"/>
                      </a:cubicBezTo>
                      <a:cubicBezTo>
                        <a:pt x="14" y="27"/>
                        <a:pt x="16" y="23"/>
                        <a:pt x="17" y="24"/>
                      </a:cubicBezTo>
                      <a:cubicBezTo>
                        <a:pt x="18" y="26"/>
                        <a:pt x="19" y="21"/>
                        <a:pt x="21" y="22"/>
                      </a:cubicBezTo>
                      <a:cubicBezTo>
                        <a:pt x="22" y="24"/>
                        <a:pt x="22" y="19"/>
                        <a:pt x="23" y="19"/>
                      </a:cubicBezTo>
                      <a:cubicBezTo>
                        <a:pt x="24" y="20"/>
                        <a:pt x="24" y="14"/>
                        <a:pt x="25" y="15"/>
                      </a:cubicBezTo>
                      <a:cubicBezTo>
                        <a:pt x="26" y="15"/>
                        <a:pt x="25" y="12"/>
                        <a:pt x="26" y="11"/>
                      </a:cubicBezTo>
                      <a:lnTo>
                        <a:pt x="25" y="11"/>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2" name="Freeform 10153">
                  <a:extLst>
                    <a:ext uri="{FF2B5EF4-FFF2-40B4-BE49-F238E27FC236}">
                      <a16:creationId xmlns:a16="http://schemas.microsoft.com/office/drawing/2014/main" id="{721B1242-47A7-7051-DBCE-E02AD09E80A3}"/>
                    </a:ext>
                  </a:extLst>
                </p:cNvPr>
                <p:cNvSpPr>
                  <a:spLocks/>
                </p:cNvSpPr>
                <p:nvPr/>
              </p:nvSpPr>
              <p:spPr bwMode="auto">
                <a:xfrm>
                  <a:off x="3955" y="2278"/>
                  <a:ext cx="2" cy="2"/>
                </a:xfrm>
                <a:custGeom>
                  <a:avLst/>
                  <a:gdLst>
                    <a:gd name="T0" fmla="*/ 0 w 2"/>
                    <a:gd name="T1" fmla="*/ 0 h 3"/>
                    <a:gd name="T2" fmla="*/ 1 w 2"/>
                    <a:gd name="T3" fmla="*/ 1 h 3"/>
                    <a:gd name="T4" fmla="*/ 2 w 2"/>
                    <a:gd name="T5" fmla="*/ 1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1" y="3"/>
                      </a:cubicBezTo>
                      <a:cubicBezTo>
                        <a:pt x="1" y="3"/>
                        <a:pt x="2" y="3"/>
                        <a:pt x="2" y="2"/>
                      </a:cubicBezTo>
                      <a:cubicBezTo>
                        <a:pt x="2"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3" name="Freeform 10154">
                  <a:extLst>
                    <a:ext uri="{FF2B5EF4-FFF2-40B4-BE49-F238E27FC236}">
                      <a16:creationId xmlns:a16="http://schemas.microsoft.com/office/drawing/2014/main" id="{20B2C5C2-1ABC-5039-404C-B01A7E0DCB20}"/>
                    </a:ext>
                  </a:extLst>
                </p:cNvPr>
                <p:cNvSpPr>
                  <a:spLocks/>
                </p:cNvSpPr>
                <p:nvPr/>
              </p:nvSpPr>
              <p:spPr bwMode="auto">
                <a:xfrm>
                  <a:off x="3956" y="2273"/>
                  <a:ext cx="2" cy="3"/>
                </a:xfrm>
                <a:custGeom>
                  <a:avLst/>
                  <a:gdLst>
                    <a:gd name="T0" fmla="*/ 1 w 3"/>
                    <a:gd name="T1" fmla="*/ 0 h 4"/>
                    <a:gd name="T2" fmla="*/ 1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4"/>
                      </a:cubicBezTo>
                      <a:cubicBezTo>
                        <a:pt x="3"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4" name="Freeform 10155">
                  <a:extLst>
                    <a:ext uri="{FF2B5EF4-FFF2-40B4-BE49-F238E27FC236}">
                      <a16:creationId xmlns:a16="http://schemas.microsoft.com/office/drawing/2014/main" id="{C7F1B3F8-AFC6-A186-EC4D-6767B5969250}"/>
                    </a:ext>
                  </a:extLst>
                </p:cNvPr>
                <p:cNvSpPr>
                  <a:spLocks/>
                </p:cNvSpPr>
                <p:nvPr/>
              </p:nvSpPr>
              <p:spPr bwMode="auto">
                <a:xfrm>
                  <a:off x="3958" y="2280"/>
                  <a:ext cx="3" cy="4"/>
                </a:xfrm>
                <a:custGeom>
                  <a:avLst/>
                  <a:gdLst>
                    <a:gd name="T0" fmla="*/ 1 w 3"/>
                    <a:gd name="T1" fmla="*/ 1 h 5"/>
                    <a:gd name="T2" fmla="*/ 2 w 3"/>
                    <a:gd name="T3" fmla="*/ 1 h 5"/>
                    <a:gd name="T4" fmla="*/ 3 w 3"/>
                    <a:gd name="T5" fmla="*/ 2 h 5"/>
                    <a:gd name="T6" fmla="*/ 1 w 3"/>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1"/>
                      </a:moveTo>
                      <a:cubicBezTo>
                        <a:pt x="0" y="1"/>
                        <a:pt x="1" y="1"/>
                        <a:pt x="2" y="1"/>
                      </a:cubicBezTo>
                      <a:cubicBezTo>
                        <a:pt x="2" y="2"/>
                        <a:pt x="3" y="4"/>
                        <a:pt x="3" y="5"/>
                      </a:cubicBezTo>
                      <a:cubicBezTo>
                        <a:pt x="2" y="4"/>
                        <a:pt x="2"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5" name="Freeform 10156">
                  <a:extLst>
                    <a:ext uri="{FF2B5EF4-FFF2-40B4-BE49-F238E27FC236}">
                      <a16:creationId xmlns:a16="http://schemas.microsoft.com/office/drawing/2014/main" id="{2D9A52AF-1684-3819-79ED-819CABA98D12}"/>
                    </a:ext>
                  </a:extLst>
                </p:cNvPr>
                <p:cNvSpPr>
                  <a:spLocks/>
                </p:cNvSpPr>
                <p:nvPr/>
              </p:nvSpPr>
              <p:spPr bwMode="auto">
                <a:xfrm>
                  <a:off x="3962" y="2273"/>
                  <a:ext cx="1" cy="6"/>
                </a:xfrm>
                <a:custGeom>
                  <a:avLst/>
                  <a:gdLst>
                    <a:gd name="T0" fmla="*/ 0 w 2"/>
                    <a:gd name="T1" fmla="*/ 0 h 7"/>
                    <a:gd name="T2" fmla="*/ 0 w 2"/>
                    <a:gd name="T3" fmla="*/ 3 h 7"/>
                    <a:gd name="T4" fmla="*/ 1 w 2"/>
                    <a:gd name="T5" fmla="*/ 3 h 7"/>
                    <a:gd name="T6" fmla="*/ 1 w 2"/>
                    <a:gd name="T7" fmla="*/ 3 h 7"/>
                    <a:gd name="T8" fmla="*/ 0 w 2"/>
                    <a:gd name="T9" fmla="*/ 0 h 7"/>
                    <a:gd name="T10" fmla="*/ 0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0" y="0"/>
                      </a:moveTo>
                      <a:cubicBezTo>
                        <a:pt x="0" y="1"/>
                        <a:pt x="0" y="2"/>
                        <a:pt x="0" y="3"/>
                      </a:cubicBezTo>
                      <a:cubicBezTo>
                        <a:pt x="0" y="4"/>
                        <a:pt x="2" y="7"/>
                        <a:pt x="2" y="6"/>
                      </a:cubicBezTo>
                      <a:cubicBezTo>
                        <a:pt x="2" y="6"/>
                        <a:pt x="1" y="5"/>
                        <a:pt x="1" y="4"/>
                      </a:cubicBezTo>
                      <a:cubicBezTo>
                        <a:pt x="1" y="4"/>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6" name="Freeform 10157">
                  <a:extLst>
                    <a:ext uri="{FF2B5EF4-FFF2-40B4-BE49-F238E27FC236}">
                      <a16:creationId xmlns:a16="http://schemas.microsoft.com/office/drawing/2014/main" id="{216389CC-ED36-F7C9-531B-28F5F0EC17AD}"/>
                    </a:ext>
                  </a:extLst>
                </p:cNvPr>
                <p:cNvSpPr>
                  <a:spLocks/>
                </p:cNvSpPr>
                <p:nvPr/>
              </p:nvSpPr>
              <p:spPr bwMode="auto">
                <a:xfrm>
                  <a:off x="3958" y="2269"/>
                  <a:ext cx="2" cy="4"/>
                </a:xfrm>
                <a:custGeom>
                  <a:avLst/>
                  <a:gdLst>
                    <a:gd name="T0" fmla="*/ 0 w 2"/>
                    <a:gd name="T1" fmla="*/ 3 h 4"/>
                    <a:gd name="T2" fmla="*/ 2 w 2"/>
                    <a:gd name="T3" fmla="*/ 4 h 4"/>
                    <a:gd name="T4" fmla="*/ 0 w 2"/>
                    <a:gd name="T5" fmla="*/ 3 h 4"/>
                    <a:gd name="T6" fmla="*/ 0 60000 65536"/>
                    <a:gd name="T7" fmla="*/ 0 60000 65536"/>
                    <a:gd name="T8" fmla="*/ 0 60000 65536"/>
                  </a:gdLst>
                  <a:ahLst/>
                  <a:cxnLst>
                    <a:cxn ang="T6">
                      <a:pos x="T0" y="T1"/>
                    </a:cxn>
                    <a:cxn ang="T7">
                      <a:pos x="T2" y="T3"/>
                    </a:cxn>
                    <a:cxn ang="T8">
                      <a:pos x="T4" y="T5"/>
                    </a:cxn>
                  </a:cxnLst>
                  <a:rect l="0" t="0" r="r" b="b"/>
                  <a:pathLst>
                    <a:path w="2" h="4">
                      <a:moveTo>
                        <a:pt x="0" y="3"/>
                      </a:moveTo>
                      <a:cubicBezTo>
                        <a:pt x="0" y="0"/>
                        <a:pt x="2" y="3"/>
                        <a:pt x="2" y="4"/>
                      </a:cubicBezTo>
                      <a:cubicBezTo>
                        <a:pt x="2"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7" name="Freeform 10158">
                  <a:extLst>
                    <a:ext uri="{FF2B5EF4-FFF2-40B4-BE49-F238E27FC236}">
                      <a16:creationId xmlns:a16="http://schemas.microsoft.com/office/drawing/2014/main" id="{0628BBDC-7EE1-7034-1DC3-F1C535932487}"/>
                    </a:ext>
                  </a:extLst>
                </p:cNvPr>
                <p:cNvSpPr>
                  <a:spLocks/>
                </p:cNvSpPr>
                <p:nvPr/>
              </p:nvSpPr>
              <p:spPr bwMode="auto">
                <a:xfrm>
                  <a:off x="3960" y="2288"/>
                  <a:ext cx="2" cy="6"/>
                </a:xfrm>
                <a:custGeom>
                  <a:avLst/>
                  <a:gdLst>
                    <a:gd name="T0" fmla="*/ 1 w 3"/>
                    <a:gd name="T1" fmla="*/ 1 h 7"/>
                    <a:gd name="T2" fmla="*/ 1 w 3"/>
                    <a:gd name="T3" fmla="*/ 3 h 7"/>
                    <a:gd name="T4" fmla="*/ 1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1" y="1"/>
                      </a:moveTo>
                      <a:cubicBezTo>
                        <a:pt x="0" y="0"/>
                        <a:pt x="2" y="7"/>
                        <a:pt x="3" y="4"/>
                      </a:cubicBezTo>
                      <a:cubicBezTo>
                        <a:pt x="2" y="4"/>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8" name="Freeform 10159">
                  <a:extLst>
                    <a:ext uri="{FF2B5EF4-FFF2-40B4-BE49-F238E27FC236}">
                      <a16:creationId xmlns:a16="http://schemas.microsoft.com/office/drawing/2014/main" id="{4C69BBA2-77E9-4013-052F-C282C141CDF1}"/>
                    </a:ext>
                  </a:extLst>
                </p:cNvPr>
                <p:cNvSpPr>
                  <a:spLocks/>
                </p:cNvSpPr>
                <p:nvPr/>
              </p:nvSpPr>
              <p:spPr bwMode="auto">
                <a:xfrm>
                  <a:off x="3963" y="2283"/>
                  <a:ext cx="2" cy="6"/>
                </a:xfrm>
                <a:custGeom>
                  <a:avLst/>
                  <a:gdLst>
                    <a:gd name="T0" fmla="*/ 0 w 2"/>
                    <a:gd name="T1" fmla="*/ 2 h 7"/>
                    <a:gd name="T2" fmla="*/ 2 w 2"/>
                    <a:gd name="T3" fmla="*/ 3 h 7"/>
                    <a:gd name="T4" fmla="*/ 2 w 2"/>
                    <a:gd name="T5" fmla="*/ 3 h 7"/>
                    <a:gd name="T6" fmla="*/ 0 w 2"/>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1" y="0"/>
                        <a:pt x="2" y="5"/>
                        <a:pt x="2" y="7"/>
                      </a:cubicBezTo>
                      <a:cubicBezTo>
                        <a:pt x="2" y="6"/>
                        <a:pt x="2" y="5"/>
                        <a:pt x="2" y="4"/>
                      </a:cubicBezTo>
                      <a:cubicBezTo>
                        <a:pt x="1" y="3"/>
                        <a:pt x="1"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79" name="Freeform 10160">
                  <a:extLst>
                    <a:ext uri="{FF2B5EF4-FFF2-40B4-BE49-F238E27FC236}">
                      <a16:creationId xmlns:a16="http://schemas.microsoft.com/office/drawing/2014/main" id="{DB99BB3F-3ACE-08FF-F11C-CC9E6D46CD3A}"/>
                    </a:ext>
                  </a:extLst>
                </p:cNvPr>
                <p:cNvSpPr>
                  <a:spLocks/>
                </p:cNvSpPr>
                <p:nvPr/>
              </p:nvSpPr>
              <p:spPr bwMode="auto">
                <a:xfrm>
                  <a:off x="3966" y="2278"/>
                  <a:ext cx="2" cy="4"/>
                </a:xfrm>
                <a:custGeom>
                  <a:avLst/>
                  <a:gdLst>
                    <a:gd name="T0" fmla="*/ 0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0" y="0"/>
                      </a:moveTo>
                      <a:cubicBezTo>
                        <a:pt x="0" y="2"/>
                        <a:pt x="2" y="5"/>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0" name="Freeform 10161">
                  <a:extLst>
                    <a:ext uri="{FF2B5EF4-FFF2-40B4-BE49-F238E27FC236}">
                      <a16:creationId xmlns:a16="http://schemas.microsoft.com/office/drawing/2014/main" id="{7A61D76F-43D1-3EF5-7D88-3056AE53290D}"/>
                    </a:ext>
                  </a:extLst>
                </p:cNvPr>
                <p:cNvSpPr>
                  <a:spLocks/>
                </p:cNvSpPr>
                <p:nvPr/>
              </p:nvSpPr>
              <p:spPr bwMode="auto">
                <a:xfrm>
                  <a:off x="3963" y="2272"/>
                  <a:ext cx="2" cy="3"/>
                </a:xfrm>
                <a:custGeom>
                  <a:avLst/>
                  <a:gdLst>
                    <a:gd name="T0" fmla="*/ 0 w 2"/>
                    <a:gd name="T1" fmla="*/ 1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3"/>
                        <a:pt x="2" y="4"/>
                      </a:cubicBezTo>
                      <a:cubicBezTo>
                        <a:pt x="2"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1" name="Freeform 10162">
                  <a:extLst>
                    <a:ext uri="{FF2B5EF4-FFF2-40B4-BE49-F238E27FC236}">
                      <a16:creationId xmlns:a16="http://schemas.microsoft.com/office/drawing/2014/main" id="{FDFD300B-CE41-CE21-521C-DC8EB31C4319}"/>
                    </a:ext>
                  </a:extLst>
                </p:cNvPr>
                <p:cNvSpPr>
                  <a:spLocks/>
                </p:cNvSpPr>
                <p:nvPr/>
              </p:nvSpPr>
              <p:spPr bwMode="auto">
                <a:xfrm>
                  <a:off x="3965" y="2291"/>
                  <a:ext cx="1" cy="3"/>
                </a:xfrm>
                <a:custGeom>
                  <a:avLst/>
                  <a:gdLst>
                    <a:gd name="T0" fmla="*/ 0 w 2"/>
                    <a:gd name="T1" fmla="*/ 0 h 4"/>
                    <a:gd name="T2" fmla="*/ 1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2" y="4"/>
                        <a:pt x="2" y="2"/>
                      </a:cubicBezTo>
                      <a:cubicBezTo>
                        <a:pt x="2" y="2"/>
                        <a:pt x="1" y="3"/>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2" name="Freeform 10163">
                  <a:extLst>
                    <a:ext uri="{FF2B5EF4-FFF2-40B4-BE49-F238E27FC236}">
                      <a16:creationId xmlns:a16="http://schemas.microsoft.com/office/drawing/2014/main" id="{4E2A3F71-0942-A665-2F2C-283597E60B44}"/>
                    </a:ext>
                  </a:extLst>
                </p:cNvPr>
                <p:cNvSpPr>
                  <a:spLocks/>
                </p:cNvSpPr>
                <p:nvPr/>
              </p:nvSpPr>
              <p:spPr bwMode="auto">
                <a:xfrm>
                  <a:off x="3967" y="2286"/>
                  <a:ext cx="2" cy="5"/>
                </a:xfrm>
                <a:custGeom>
                  <a:avLst/>
                  <a:gdLst>
                    <a:gd name="T0" fmla="*/ 0 w 2"/>
                    <a:gd name="T1" fmla="*/ 1 h 6"/>
                    <a:gd name="T2" fmla="*/ 1 w 2"/>
                    <a:gd name="T3" fmla="*/ 3 h 6"/>
                    <a:gd name="T4" fmla="*/ 2 w 2"/>
                    <a:gd name="T5" fmla="*/ 3 h 6"/>
                    <a:gd name="T6" fmla="*/ 1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1"/>
                      </a:moveTo>
                      <a:cubicBezTo>
                        <a:pt x="1" y="0"/>
                        <a:pt x="2" y="5"/>
                        <a:pt x="1" y="6"/>
                      </a:cubicBezTo>
                      <a:cubicBezTo>
                        <a:pt x="2" y="5"/>
                        <a:pt x="2" y="5"/>
                        <a:pt x="2" y="4"/>
                      </a:cubicBezTo>
                      <a:cubicBezTo>
                        <a:pt x="2" y="2"/>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3" name="Freeform 10164">
                  <a:extLst>
                    <a:ext uri="{FF2B5EF4-FFF2-40B4-BE49-F238E27FC236}">
                      <a16:creationId xmlns:a16="http://schemas.microsoft.com/office/drawing/2014/main" id="{A355472F-4BD4-065C-180F-8D4BDF466905}"/>
                    </a:ext>
                  </a:extLst>
                </p:cNvPr>
                <p:cNvSpPr>
                  <a:spLocks/>
                </p:cNvSpPr>
                <p:nvPr/>
              </p:nvSpPr>
              <p:spPr bwMode="auto">
                <a:xfrm>
                  <a:off x="3969" y="2283"/>
                  <a:ext cx="2" cy="4"/>
                </a:xfrm>
                <a:custGeom>
                  <a:avLst/>
                  <a:gdLst>
                    <a:gd name="T0" fmla="*/ 1 w 2"/>
                    <a:gd name="T1" fmla="*/ 0 h 5"/>
                    <a:gd name="T2" fmla="*/ 1 w 2"/>
                    <a:gd name="T3" fmla="*/ 2 h 5"/>
                    <a:gd name="T4" fmla="*/ 0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1" y="1"/>
                        <a:pt x="2" y="4"/>
                        <a:pt x="1" y="5"/>
                      </a:cubicBezTo>
                      <a:cubicBezTo>
                        <a:pt x="1" y="4"/>
                        <a:pt x="2"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4" name="Freeform 10165">
                  <a:extLst>
                    <a:ext uri="{FF2B5EF4-FFF2-40B4-BE49-F238E27FC236}">
                      <a16:creationId xmlns:a16="http://schemas.microsoft.com/office/drawing/2014/main" id="{B9B5B798-F9A7-68CD-2CAC-4CF3134C3DAF}"/>
                    </a:ext>
                  </a:extLst>
                </p:cNvPr>
                <p:cNvSpPr>
                  <a:spLocks/>
                </p:cNvSpPr>
                <p:nvPr/>
              </p:nvSpPr>
              <p:spPr bwMode="auto">
                <a:xfrm>
                  <a:off x="3984" y="2197"/>
                  <a:ext cx="24" cy="43"/>
                </a:xfrm>
                <a:custGeom>
                  <a:avLst/>
                  <a:gdLst>
                    <a:gd name="T0" fmla="*/ 10 w 29"/>
                    <a:gd name="T1" fmla="*/ 3 h 51"/>
                    <a:gd name="T2" fmla="*/ 12 w 29"/>
                    <a:gd name="T3" fmla="*/ 3 h 51"/>
                    <a:gd name="T4" fmla="*/ 12 w 29"/>
                    <a:gd name="T5" fmla="*/ 6 h 51"/>
                    <a:gd name="T6" fmla="*/ 13 w 29"/>
                    <a:gd name="T7" fmla="*/ 9 h 51"/>
                    <a:gd name="T8" fmla="*/ 12 w 29"/>
                    <a:gd name="T9" fmla="*/ 13 h 51"/>
                    <a:gd name="T10" fmla="*/ 12 w 29"/>
                    <a:gd name="T11" fmla="*/ 17 h 51"/>
                    <a:gd name="T12" fmla="*/ 12 w 29"/>
                    <a:gd name="T13" fmla="*/ 19 h 51"/>
                    <a:gd name="T14" fmla="*/ 10 w 29"/>
                    <a:gd name="T15" fmla="*/ 21 h 51"/>
                    <a:gd name="T16" fmla="*/ 8 w 29"/>
                    <a:gd name="T17" fmla="*/ 24 h 51"/>
                    <a:gd name="T18" fmla="*/ 7 w 29"/>
                    <a:gd name="T19" fmla="*/ 24 h 51"/>
                    <a:gd name="T20" fmla="*/ 5 w 29"/>
                    <a:gd name="T21" fmla="*/ 25 h 51"/>
                    <a:gd name="T22" fmla="*/ 3 w 29"/>
                    <a:gd name="T23" fmla="*/ 24 h 51"/>
                    <a:gd name="T24" fmla="*/ 2 w 29"/>
                    <a:gd name="T25" fmla="*/ 24 h 51"/>
                    <a:gd name="T26" fmla="*/ 2 w 29"/>
                    <a:gd name="T27" fmla="*/ 21 h 51"/>
                    <a:gd name="T28" fmla="*/ 2 w 29"/>
                    <a:gd name="T29" fmla="*/ 20 h 51"/>
                    <a:gd name="T30" fmla="*/ 2 w 29"/>
                    <a:gd name="T31" fmla="*/ 18 h 51"/>
                    <a:gd name="T32" fmla="*/ 2 w 29"/>
                    <a:gd name="T33" fmla="*/ 14 h 51"/>
                    <a:gd name="T34" fmla="*/ 2 w 29"/>
                    <a:gd name="T35" fmla="*/ 11 h 51"/>
                    <a:gd name="T36" fmla="*/ 2 w 29"/>
                    <a:gd name="T37" fmla="*/ 9 h 51"/>
                    <a:gd name="T38" fmla="*/ 2 w 29"/>
                    <a:gd name="T39" fmla="*/ 6 h 51"/>
                    <a:gd name="T40" fmla="*/ 4 w 29"/>
                    <a:gd name="T41" fmla="*/ 4 h 51"/>
                    <a:gd name="T42" fmla="*/ 6 w 29"/>
                    <a:gd name="T43" fmla="*/ 3 h 51"/>
                    <a:gd name="T44" fmla="*/ 7 w 29"/>
                    <a:gd name="T45" fmla="*/ 2 h 51"/>
                    <a:gd name="T46" fmla="*/ 10 w 29"/>
                    <a:gd name="T47" fmla="*/ 1 h 51"/>
                    <a:gd name="T48" fmla="*/ 10 w 29"/>
                    <a:gd name="T49" fmla="*/ 3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 h="51">
                      <a:moveTo>
                        <a:pt x="22" y="3"/>
                      </a:moveTo>
                      <a:cubicBezTo>
                        <a:pt x="23" y="6"/>
                        <a:pt x="26" y="4"/>
                        <a:pt x="25" y="6"/>
                      </a:cubicBezTo>
                      <a:cubicBezTo>
                        <a:pt x="25" y="9"/>
                        <a:pt x="28" y="9"/>
                        <a:pt x="27" y="11"/>
                      </a:cubicBezTo>
                      <a:cubicBezTo>
                        <a:pt x="26" y="15"/>
                        <a:pt x="29" y="15"/>
                        <a:pt x="28" y="18"/>
                      </a:cubicBezTo>
                      <a:cubicBezTo>
                        <a:pt x="27" y="20"/>
                        <a:pt x="29" y="24"/>
                        <a:pt x="27" y="27"/>
                      </a:cubicBezTo>
                      <a:cubicBezTo>
                        <a:pt x="26" y="29"/>
                        <a:pt x="27" y="32"/>
                        <a:pt x="26" y="33"/>
                      </a:cubicBezTo>
                      <a:cubicBezTo>
                        <a:pt x="25" y="33"/>
                        <a:pt x="25" y="37"/>
                        <a:pt x="24" y="37"/>
                      </a:cubicBezTo>
                      <a:cubicBezTo>
                        <a:pt x="23" y="38"/>
                        <a:pt x="22" y="42"/>
                        <a:pt x="21" y="42"/>
                      </a:cubicBezTo>
                      <a:cubicBezTo>
                        <a:pt x="20" y="41"/>
                        <a:pt x="19" y="47"/>
                        <a:pt x="18" y="46"/>
                      </a:cubicBezTo>
                      <a:cubicBezTo>
                        <a:pt x="17" y="45"/>
                        <a:pt x="16" y="50"/>
                        <a:pt x="15" y="48"/>
                      </a:cubicBezTo>
                      <a:cubicBezTo>
                        <a:pt x="14" y="47"/>
                        <a:pt x="11" y="51"/>
                        <a:pt x="10" y="49"/>
                      </a:cubicBezTo>
                      <a:cubicBezTo>
                        <a:pt x="10" y="47"/>
                        <a:pt x="7" y="51"/>
                        <a:pt x="7" y="48"/>
                      </a:cubicBezTo>
                      <a:cubicBezTo>
                        <a:pt x="7" y="46"/>
                        <a:pt x="5" y="48"/>
                        <a:pt x="5" y="46"/>
                      </a:cubicBezTo>
                      <a:cubicBezTo>
                        <a:pt x="5" y="44"/>
                        <a:pt x="3" y="46"/>
                        <a:pt x="4" y="43"/>
                      </a:cubicBezTo>
                      <a:cubicBezTo>
                        <a:pt x="4" y="42"/>
                        <a:pt x="2" y="42"/>
                        <a:pt x="2" y="39"/>
                      </a:cubicBezTo>
                      <a:cubicBezTo>
                        <a:pt x="3" y="38"/>
                        <a:pt x="1" y="38"/>
                        <a:pt x="2" y="35"/>
                      </a:cubicBezTo>
                      <a:cubicBezTo>
                        <a:pt x="2" y="33"/>
                        <a:pt x="0" y="32"/>
                        <a:pt x="2" y="29"/>
                      </a:cubicBezTo>
                      <a:cubicBezTo>
                        <a:pt x="2" y="28"/>
                        <a:pt x="2" y="26"/>
                        <a:pt x="2" y="23"/>
                      </a:cubicBezTo>
                      <a:cubicBezTo>
                        <a:pt x="3" y="22"/>
                        <a:pt x="3" y="20"/>
                        <a:pt x="4" y="19"/>
                      </a:cubicBezTo>
                      <a:cubicBezTo>
                        <a:pt x="6" y="16"/>
                        <a:pt x="5" y="12"/>
                        <a:pt x="6" y="12"/>
                      </a:cubicBezTo>
                      <a:cubicBezTo>
                        <a:pt x="8" y="11"/>
                        <a:pt x="8" y="8"/>
                        <a:pt x="9" y="8"/>
                      </a:cubicBezTo>
                      <a:cubicBezTo>
                        <a:pt x="11" y="7"/>
                        <a:pt x="11" y="3"/>
                        <a:pt x="13" y="4"/>
                      </a:cubicBezTo>
                      <a:cubicBezTo>
                        <a:pt x="14" y="4"/>
                        <a:pt x="15" y="1"/>
                        <a:pt x="16" y="2"/>
                      </a:cubicBezTo>
                      <a:cubicBezTo>
                        <a:pt x="17" y="3"/>
                        <a:pt x="19" y="0"/>
                        <a:pt x="20" y="1"/>
                      </a:cubicBezTo>
                      <a:cubicBezTo>
                        <a:pt x="20" y="4"/>
                        <a:pt x="22" y="1"/>
                        <a:pt x="2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5" name="Freeform 10166">
                  <a:extLst>
                    <a:ext uri="{FF2B5EF4-FFF2-40B4-BE49-F238E27FC236}">
                      <a16:creationId xmlns:a16="http://schemas.microsoft.com/office/drawing/2014/main" id="{37B9C02B-22C2-8F5A-8718-8AD2EB330712}"/>
                    </a:ext>
                  </a:extLst>
                </p:cNvPr>
                <p:cNvSpPr>
                  <a:spLocks/>
                </p:cNvSpPr>
                <p:nvPr/>
              </p:nvSpPr>
              <p:spPr bwMode="auto">
                <a:xfrm>
                  <a:off x="3984" y="2200"/>
                  <a:ext cx="19" cy="40"/>
                </a:xfrm>
                <a:custGeom>
                  <a:avLst/>
                  <a:gdLst>
                    <a:gd name="T0" fmla="*/ 11 w 23"/>
                    <a:gd name="T1" fmla="*/ 17 h 48"/>
                    <a:gd name="T2" fmla="*/ 8 w 23"/>
                    <a:gd name="T3" fmla="*/ 17 h 48"/>
                    <a:gd name="T4" fmla="*/ 7 w 23"/>
                    <a:gd name="T5" fmla="*/ 16 h 48"/>
                    <a:gd name="T6" fmla="*/ 6 w 23"/>
                    <a:gd name="T7" fmla="*/ 16 h 48"/>
                    <a:gd name="T8" fmla="*/ 6 w 23"/>
                    <a:gd name="T9" fmla="*/ 15 h 48"/>
                    <a:gd name="T10" fmla="*/ 5 w 23"/>
                    <a:gd name="T11" fmla="*/ 13 h 48"/>
                    <a:gd name="T12" fmla="*/ 5 w 23"/>
                    <a:gd name="T13" fmla="*/ 11 h 48"/>
                    <a:gd name="T14" fmla="*/ 5 w 23"/>
                    <a:gd name="T15" fmla="*/ 8 h 48"/>
                    <a:gd name="T16" fmla="*/ 5 w 23"/>
                    <a:gd name="T17" fmla="*/ 5 h 48"/>
                    <a:gd name="T18" fmla="*/ 6 w 23"/>
                    <a:gd name="T19" fmla="*/ 3 h 48"/>
                    <a:gd name="T20" fmla="*/ 6 w 23"/>
                    <a:gd name="T21" fmla="*/ 0 h 48"/>
                    <a:gd name="T22" fmla="*/ 6 w 23"/>
                    <a:gd name="T23" fmla="*/ 1 h 48"/>
                    <a:gd name="T24" fmla="*/ 4 w 23"/>
                    <a:gd name="T25" fmla="*/ 3 h 48"/>
                    <a:gd name="T26" fmla="*/ 2 w 23"/>
                    <a:gd name="T27" fmla="*/ 5 h 48"/>
                    <a:gd name="T28" fmla="*/ 2 w 23"/>
                    <a:gd name="T29" fmla="*/ 8 h 48"/>
                    <a:gd name="T30" fmla="*/ 2 w 23"/>
                    <a:gd name="T31" fmla="*/ 10 h 48"/>
                    <a:gd name="T32" fmla="*/ 2 w 23"/>
                    <a:gd name="T33" fmla="*/ 13 h 48"/>
                    <a:gd name="T34" fmla="*/ 2 w 23"/>
                    <a:gd name="T35" fmla="*/ 16 h 48"/>
                    <a:gd name="T36" fmla="*/ 2 w 23"/>
                    <a:gd name="T37" fmla="*/ 18 h 48"/>
                    <a:gd name="T38" fmla="*/ 2 w 23"/>
                    <a:gd name="T39" fmla="*/ 19 h 48"/>
                    <a:gd name="T40" fmla="*/ 2 w 23"/>
                    <a:gd name="T41" fmla="*/ 21 h 48"/>
                    <a:gd name="T42" fmla="*/ 3 w 23"/>
                    <a:gd name="T43" fmla="*/ 23 h 48"/>
                    <a:gd name="T44" fmla="*/ 5 w 23"/>
                    <a:gd name="T45" fmla="*/ 23 h 48"/>
                    <a:gd name="T46" fmla="*/ 7 w 23"/>
                    <a:gd name="T47" fmla="*/ 23 h 48"/>
                    <a:gd name="T48" fmla="*/ 8 w 23"/>
                    <a:gd name="T49" fmla="*/ 21 h 48"/>
                    <a:gd name="T50" fmla="*/ 10 w 23"/>
                    <a:gd name="T51" fmla="*/ 19 h 48"/>
                    <a:gd name="T52" fmla="*/ 11 w 23"/>
                    <a:gd name="T53" fmla="*/ 17 h 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 h="48">
                      <a:moveTo>
                        <a:pt x="23" y="35"/>
                      </a:moveTo>
                      <a:cubicBezTo>
                        <a:pt x="22" y="33"/>
                        <a:pt x="19" y="38"/>
                        <a:pt x="18" y="35"/>
                      </a:cubicBezTo>
                      <a:cubicBezTo>
                        <a:pt x="18" y="34"/>
                        <a:pt x="15" y="38"/>
                        <a:pt x="15" y="34"/>
                      </a:cubicBezTo>
                      <a:cubicBezTo>
                        <a:pt x="16" y="33"/>
                        <a:pt x="13" y="35"/>
                        <a:pt x="13" y="33"/>
                      </a:cubicBezTo>
                      <a:cubicBezTo>
                        <a:pt x="14" y="31"/>
                        <a:pt x="12" y="33"/>
                        <a:pt x="12" y="30"/>
                      </a:cubicBezTo>
                      <a:cubicBezTo>
                        <a:pt x="12" y="28"/>
                        <a:pt x="10" y="29"/>
                        <a:pt x="10" y="26"/>
                      </a:cubicBezTo>
                      <a:cubicBezTo>
                        <a:pt x="11" y="24"/>
                        <a:pt x="9" y="24"/>
                        <a:pt x="10" y="22"/>
                      </a:cubicBezTo>
                      <a:cubicBezTo>
                        <a:pt x="10" y="20"/>
                        <a:pt x="9" y="18"/>
                        <a:pt x="10" y="16"/>
                      </a:cubicBezTo>
                      <a:cubicBezTo>
                        <a:pt x="11" y="14"/>
                        <a:pt x="10" y="12"/>
                        <a:pt x="10" y="10"/>
                      </a:cubicBezTo>
                      <a:cubicBezTo>
                        <a:pt x="11" y="9"/>
                        <a:pt x="11" y="6"/>
                        <a:pt x="12" y="5"/>
                      </a:cubicBezTo>
                      <a:cubicBezTo>
                        <a:pt x="13" y="4"/>
                        <a:pt x="13" y="2"/>
                        <a:pt x="13" y="0"/>
                      </a:cubicBezTo>
                      <a:cubicBezTo>
                        <a:pt x="13" y="1"/>
                        <a:pt x="13" y="1"/>
                        <a:pt x="13" y="1"/>
                      </a:cubicBezTo>
                      <a:cubicBezTo>
                        <a:pt x="11" y="0"/>
                        <a:pt x="11" y="4"/>
                        <a:pt x="9" y="5"/>
                      </a:cubicBezTo>
                      <a:cubicBezTo>
                        <a:pt x="8" y="5"/>
                        <a:pt x="8" y="8"/>
                        <a:pt x="6" y="9"/>
                      </a:cubicBezTo>
                      <a:cubicBezTo>
                        <a:pt x="5" y="9"/>
                        <a:pt x="6" y="13"/>
                        <a:pt x="4" y="16"/>
                      </a:cubicBezTo>
                      <a:cubicBezTo>
                        <a:pt x="3" y="17"/>
                        <a:pt x="3" y="19"/>
                        <a:pt x="2" y="20"/>
                      </a:cubicBezTo>
                      <a:cubicBezTo>
                        <a:pt x="2" y="23"/>
                        <a:pt x="2" y="25"/>
                        <a:pt x="2" y="26"/>
                      </a:cubicBezTo>
                      <a:cubicBezTo>
                        <a:pt x="0" y="29"/>
                        <a:pt x="2" y="30"/>
                        <a:pt x="2" y="32"/>
                      </a:cubicBezTo>
                      <a:cubicBezTo>
                        <a:pt x="1" y="35"/>
                        <a:pt x="3" y="35"/>
                        <a:pt x="2" y="36"/>
                      </a:cubicBezTo>
                      <a:cubicBezTo>
                        <a:pt x="2" y="39"/>
                        <a:pt x="4" y="39"/>
                        <a:pt x="4" y="40"/>
                      </a:cubicBezTo>
                      <a:cubicBezTo>
                        <a:pt x="3" y="43"/>
                        <a:pt x="5" y="41"/>
                        <a:pt x="5" y="43"/>
                      </a:cubicBezTo>
                      <a:cubicBezTo>
                        <a:pt x="5" y="45"/>
                        <a:pt x="7" y="43"/>
                        <a:pt x="7" y="45"/>
                      </a:cubicBezTo>
                      <a:cubicBezTo>
                        <a:pt x="7" y="48"/>
                        <a:pt x="10" y="44"/>
                        <a:pt x="10" y="46"/>
                      </a:cubicBezTo>
                      <a:cubicBezTo>
                        <a:pt x="11" y="48"/>
                        <a:pt x="14" y="44"/>
                        <a:pt x="15" y="45"/>
                      </a:cubicBezTo>
                      <a:cubicBezTo>
                        <a:pt x="16" y="47"/>
                        <a:pt x="17" y="42"/>
                        <a:pt x="18" y="43"/>
                      </a:cubicBezTo>
                      <a:cubicBezTo>
                        <a:pt x="19" y="44"/>
                        <a:pt x="20" y="38"/>
                        <a:pt x="21" y="39"/>
                      </a:cubicBezTo>
                      <a:cubicBezTo>
                        <a:pt x="22" y="39"/>
                        <a:pt x="23" y="36"/>
                        <a:pt x="23" y="35"/>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6" name="Freeform 10167">
                  <a:extLst>
                    <a:ext uri="{FF2B5EF4-FFF2-40B4-BE49-F238E27FC236}">
                      <a16:creationId xmlns:a16="http://schemas.microsoft.com/office/drawing/2014/main" id="{EE60E8E0-486C-7728-B8BB-CD0FE73F13B0}"/>
                    </a:ext>
                  </a:extLst>
                </p:cNvPr>
                <p:cNvSpPr>
                  <a:spLocks/>
                </p:cNvSpPr>
                <p:nvPr/>
              </p:nvSpPr>
              <p:spPr bwMode="auto">
                <a:xfrm>
                  <a:off x="3984" y="2216"/>
                  <a:ext cx="19" cy="24"/>
                </a:xfrm>
                <a:custGeom>
                  <a:avLst/>
                  <a:gdLst>
                    <a:gd name="T0" fmla="*/ 11 w 23"/>
                    <a:gd name="T1" fmla="*/ 7 h 29"/>
                    <a:gd name="T2" fmla="*/ 10 w 23"/>
                    <a:gd name="T3" fmla="*/ 7 h 29"/>
                    <a:gd name="T4" fmla="*/ 9 w 23"/>
                    <a:gd name="T5" fmla="*/ 9 h 29"/>
                    <a:gd name="T6" fmla="*/ 7 w 23"/>
                    <a:gd name="T7" fmla="*/ 10 h 29"/>
                    <a:gd name="T8" fmla="*/ 5 w 23"/>
                    <a:gd name="T9" fmla="*/ 10 h 29"/>
                    <a:gd name="T10" fmla="*/ 4 w 23"/>
                    <a:gd name="T11" fmla="*/ 10 h 29"/>
                    <a:gd name="T12" fmla="*/ 2 w 23"/>
                    <a:gd name="T13" fmla="*/ 10 h 29"/>
                    <a:gd name="T14" fmla="*/ 2 w 23"/>
                    <a:gd name="T15" fmla="*/ 8 h 29"/>
                    <a:gd name="T16" fmla="*/ 2 w 23"/>
                    <a:gd name="T17" fmla="*/ 6 h 29"/>
                    <a:gd name="T18" fmla="*/ 2 w 23"/>
                    <a:gd name="T19" fmla="*/ 4 h 29"/>
                    <a:gd name="T20" fmla="*/ 2 w 23"/>
                    <a:gd name="T21" fmla="*/ 2 h 29"/>
                    <a:gd name="T22" fmla="*/ 2 w 23"/>
                    <a:gd name="T23" fmla="*/ 0 h 29"/>
                    <a:gd name="T24" fmla="*/ 2 w 23"/>
                    <a:gd name="T25" fmla="*/ 1 h 29"/>
                    <a:gd name="T26" fmla="*/ 2 w 23"/>
                    <a:gd name="T27" fmla="*/ 3 h 29"/>
                    <a:gd name="T28" fmla="*/ 2 w 23"/>
                    <a:gd name="T29" fmla="*/ 6 h 29"/>
                    <a:gd name="T30" fmla="*/ 2 w 23"/>
                    <a:gd name="T31" fmla="*/ 8 h 29"/>
                    <a:gd name="T32" fmla="*/ 2 w 23"/>
                    <a:gd name="T33" fmla="*/ 10 h 29"/>
                    <a:gd name="T34" fmla="*/ 2 w 23"/>
                    <a:gd name="T35" fmla="*/ 12 h 29"/>
                    <a:gd name="T36" fmla="*/ 3 w 23"/>
                    <a:gd name="T37" fmla="*/ 12 h 29"/>
                    <a:gd name="T38" fmla="*/ 5 w 23"/>
                    <a:gd name="T39" fmla="*/ 12 h 29"/>
                    <a:gd name="T40" fmla="*/ 7 w 23"/>
                    <a:gd name="T41" fmla="*/ 12 h 29"/>
                    <a:gd name="T42" fmla="*/ 8 w 23"/>
                    <a:gd name="T43" fmla="*/ 12 h 29"/>
                    <a:gd name="T44" fmla="*/ 10 w 23"/>
                    <a:gd name="T45" fmla="*/ 10 h 29"/>
                    <a:gd name="T46" fmla="*/ 11 w 23"/>
                    <a:gd name="T47" fmla="*/ 7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3" h="29">
                      <a:moveTo>
                        <a:pt x="23" y="16"/>
                      </a:moveTo>
                      <a:cubicBezTo>
                        <a:pt x="22" y="15"/>
                        <a:pt x="22" y="15"/>
                        <a:pt x="21" y="16"/>
                      </a:cubicBezTo>
                      <a:cubicBezTo>
                        <a:pt x="21" y="17"/>
                        <a:pt x="20" y="20"/>
                        <a:pt x="19" y="19"/>
                      </a:cubicBezTo>
                      <a:cubicBezTo>
                        <a:pt x="18" y="19"/>
                        <a:pt x="17" y="23"/>
                        <a:pt x="15" y="22"/>
                      </a:cubicBezTo>
                      <a:cubicBezTo>
                        <a:pt x="14" y="20"/>
                        <a:pt x="12" y="25"/>
                        <a:pt x="11" y="22"/>
                      </a:cubicBezTo>
                      <a:cubicBezTo>
                        <a:pt x="10" y="21"/>
                        <a:pt x="8" y="25"/>
                        <a:pt x="8" y="21"/>
                      </a:cubicBezTo>
                      <a:cubicBezTo>
                        <a:pt x="8" y="20"/>
                        <a:pt x="6" y="22"/>
                        <a:pt x="6" y="20"/>
                      </a:cubicBezTo>
                      <a:cubicBezTo>
                        <a:pt x="6" y="18"/>
                        <a:pt x="4" y="20"/>
                        <a:pt x="5" y="17"/>
                      </a:cubicBezTo>
                      <a:cubicBezTo>
                        <a:pt x="5" y="15"/>
                        <a:pt x="3" y="16"/>
                        <a:pt x="3" y="13"/>
                      </a:cubicBezTo>
                      <a:cubicBezTo>
                        <a:pt x="4" y="11"/>
                        <a:pt x="2" y="11"/>
                        <a:pt x="3" y="9"/>
                      </a:cubicBezTo>
                      <a:cubicBezTo>
                        <a:pt x="3" y="7"/>
                        <a:pt x="1" y="6"/>
                        <a:pt x="3" y="3"/>
                      </a:cubicBezTo>
                      <a:cubicBezTo>
                        <a:pt x="3" y="2"/>
                        <a:pt x="3" y="1"/>
                        <a:pt x="3" y="0"/>
                      </a:cubicBezTo>
                      <a:cubicBezTo>
                        <a:pt x="3" y="0"/>
                        <a:pt x="3" y="1"/>
                        <a:pt x="2" y="1"/>
                      </a:cubicBezTo>
                      <a:cubicBezTo>
                        <a:pt x="2" y="4"/>
                        <a:pt x="2" y="6"/>
                        <a:pt x="2" y="7"/>
                      </a:cubicBezTo>
                      <a:cubicBezTo>
                        <a:pt x="0" y="10"/>
                        <a:pt x="2" y="11"/>
                        <a:pt x="2" y="13"/>
                      </a:cubicBezTo>
                      <a:cubicBezTo>
                        <a:pt x="1" y="16"/>
                        <a:pt x="3" y="16"/>
                        <a:pt x="2" y="17"/>
                      </a:cubicBezTo>
                      <a:cubicBezTo>
                        <a:pt x="2" y="20"/>
                        <a:pt x="4" y="20"/>
                        <a:pt x="4" y="21"/>
                      </a:cubicBezTo>
                      <a:cubicBezTo>
                        <a:pt x="3" y="24"/>
                        <a:pt x="5" y="22"/>
                        <a:pt x="5" y="24"/>
                      </a:cubicBezTo>
                      <a:cubicBezTo>
                        <a:pt x="5" y="26"/>
                        <a:pt x="7" y="24"/>
                        <a:pt x="7" y="26"/>
                      </a:cubicBezTo>
                      <a:cubicBezTo>
                        <a:pt x="7" y="29"/>
                        <a:pt x="10" y="25"/>
                        <a:pt x="10" y="27"/>
                      </a:cubicBezTo>
                      <a:cubicBezTo>
                        <a:pt x="11" y="29"/>
                        <a:pt x="14" y="25"/>
                        <a:pt x="15" y="26"/>
                      </a:cubicBezTo>
                      <a:cubicBezTo>
                        <a:pt x="16" y="28"/>
                        <a:pt x="17" y="23"/>
                        <a:pt x="18" y="24"/>
                      </a:cubicBezTo>
                      <a:cubicBezTo>
                        <a:pt x="19" y="25"/>
                        <a:pt x="20" y="19"/>
                        <a:pt x="21" y="20"/>
                      </a:cubicBezTo>
                      <a:cubicBezTo>
                        <a:pt x="22" y="20"/>
                        <a:pt x="23" y="17"/>
                        <a:pt x="23" y="16"/>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7" name="Freeform 10168">
                  <a:extLst>
                    <a:ext uri="{FF2B5EF4-FFF2-40B4-BE49-F238E27FC236}">
                      <a16:creationId xmlns:a16="http://schemas.microsoft.com/office/drawing/2014/main" id="{1579DE2E-20DD-F02E-6E4A-88B278F00E88}"/>
                    </a:ext>
                  </a:extLst>
                </p:cNvPr>
                <p:cNvSpPr>
                  <a:spLocks/>
                </p:cNvSpPr>
                <p:nvPr/>
              </p:nvSpPr>
              <p:spPr bwMode="auto">
                <a:xfrm>
                  <a:off x="3994" y="2208"/>
                  <a:ext cx="1" cy="3"/>
                </a:xfrm>
                <a:custGeom>
                  <a:avLst/>
                  <a:gdLst>
                    <a:gd name="T0" fmla="*/ 0 w 1"/>
                    <a:gd name="T1" fmla="*/ 0 h 3"/>
                    <a:gd name="T2" fmla="*/ 0 w 1"/>
                    <a:gd name="T3" fmla="*/ 3 h 3"/>
                    <a:gd name="T4" fmla="*/ 1 w 1"/>
                    <a:gd name="T5" fmla="*/ 2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1" y="3"/>
                        <a:pt x="1"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8" name="Freeform 10169">
                  <a:extLst>
                    <a:ext uri="{FF2B5EF4-FFF2-40B4-BE49-F238E27FC236}">
                      <a16:creationId xmlns:a16="http://schemas.microsoft.com/office/drawing/2014/main" id="{4E907884-717F-C102-E8F0-7CFC82D03CA0}"/>
                    </a:ext>
                  </a:extLst>
                </p:cNvPr>
                <p:cNvSpPr>
                  <a:spLocks/>
                </p:cNvSpPr>
                <p:nvPr/>
              </p:nvSpPr>
              <p:spPr bwMode="auto">
                <a:xfrm>
                  <a:off x="3995" y="2204"/>
                  <a:ext cx="2" cy="3"/>
                </a:xfrm>
                <a:custGeom>
                  <a:avLst/>
                  <a:gdLst>
                    <a:gd name="T0" fmla="*/ 2 w 2"/>
                    <a:gd name="T1" fmla="*/ 0 h 4"/>
                    <a:gd name="T2" fmla="*/ 2 w 2"/>
                    <a:gd name="T3" fmla="*/ 2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0" y="1"/>
                        <a:pt x="1" y="4"/>
                        <a:pt x="2" y="3"/>
                      </a:cubicBezTo>
                      <a:cubicBezTo>
                        <a:pt x="2" y="3"/>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89" name="Freeform 10170">
                  <a:extLst>
                    <a:ext uri="{FF2B5EF4-FFF2-40B4-BE49-F238E27FC236}">
                      <a16:creationId xmlns:a16="http://schemas.microsoft.com/office/drawing/2014/main" id="{70C27BBD-CD65-C44B-CD60-B3FCB0A42569}"/>
                    </a:ext>
                  </a:extLst>
                </p:cNvPr>
                <p:cNvSpPr>
                  <a:spLocks/>
                </p:cNvSpPr>
                <p:nvPr/>
              </p:nvSpPr>
              <p:spPr bwMode="auto">
                <a:xfrm>
                  <a:off x="3996" y="2211"/>
                  <a:ext cx="1" cy="5"/>
                </a:xfrm>
                <a:custGeom>
                  <a:avLst/>
                  <a:gdLst>
                    <a:gd name="T0" fmla="*/ 0 w 1"/>
                    <a:gd name="T1" fmla="*/ 1 h 5"/>
                    <a:gd name="T2" fmla="*/ 1 w 1"/>
                    <a:gd name="T3" fmla="*/ 1 h 5"/>
                    <a:gd name="T4" fmla="*/ 1 w 1"/>
                    <a:gd name="T5" fmla="*/ 5 h 5"/>
                    <a:gd name="T6" fmla="*/ 0 w 1"/>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1"/>
                      </a:moveTo>
                      <a:cubicBezTo>
                        <a:pt x="0" y="0"/>
                        <a:pt x="1" y="0"/>
                        <a:pt x="1" y="1"/>
                      </a:cubicBezTo>
                      <a:cubicBezTo>
                        <a:pt x="1" y="1"/>
                        <a:pt x="1" y="4"/>
                        <a:pt x="1" y="5"/>
                      </a:cubicBezTo>
                      <a:cubicBezTo>
                        <a:pt x="0"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0" name="Freeform 10171">
                  <a:extLst>
                    <a:ext uri="{FF2B5EF4-FFF2-40B4-BE49-F238E27FC236}">
                      <a16:creationId xmlns:a16="http://schemas.microsoft.com/office/drawing/2014/main" id="{4D6C67AD-38BD-8A80-E22B-63AD135EEE18}"/>
                    </a:ext>
                  </a:extLst>
                </p:cNvPr>
                <p:cNvSpPr>
                  <a:spLocks/>
                </p:cNvSpPr>
                <p:nvPr/>
              </p:nvSpPr>
              <p:spPr bwMode="auto">
                <a:xfrm>
                  <a:off x="4000" y="2206"/>
                  <a:ext cx="1" cy="5"/>
                </a:xfrm>
                <a:custGeom>
                  <a:avLst/>
                  <a:gdLst>
                    <a:gd name="T0" fmla="*/ 1 w 1"/>
                    <a:gd name="T1" fmla="*/ 0 h 7"/>
                    <a:gd name="T2" fmla="*/ 0 w 1"/>
                    <a:gd name="T3" fmla="*/ 1 h 7"/>
                    <a:gd name="T4" fmla="*/ 1 w 1"/>
                    <a:gd name="T5" fmla="*/ 1 h 7"/>
                    <a:gd name="T6" fmla="*/ 1 w 1"/>
                    <a:gd name="T7" fmla="*/ 1 h 7"/>
                    <a:gd name="T8" fmla="*/ 1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1" y="0"/>
                        <a:pt x="0" y="2"/>
                        <a:pt x="0" y="3"/>
                      </a:cubicBezTo>
                      <a:cubicBezTo>
                        <a:pt x="0" y="3"/>
                        <a:pt x="0" y="7"/>
                        <a:pt x="1" y="6"/>
                      </a:cubicBezTo>
                      <a:cubicBezTo>
                        <a:pt x="1" y="5"/>
                        <a:pt x="1" y="4"/>
                        <a:pt x="1"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1" name="Freeform 10172">
                  <a:extLst>
                    <a:ext uri="{FF2B5EF4-FFF2-40B4-BE49-F238E27FC236}">
                      <a16:creationId xmlns:a16="http://schemas.microsoft.com/office/drawing/2014/main" id="{75B9FD5B-AA1E-5A41-3D09-335EEA33469D}"/>
                    </a:ext>
                  </a:extLst>
                </p:cNvPr>
                <p:cNvSpPr>
                  <a:spLocks/>
                </p:cNvSpPr>
                <p:nvPr/>
              </p:nvSpPr>
              <p:spPr bwMode="auto">
                <a:xfrm>
                  <a:off x="3999" y="2201"/>
                  <a:ext cx="1" cy="4"/>
                </a:xfrm>
                <a:custGeom>
                  <a:avLst/>
                  <a:gdLst>
                    <a:gd name="T0" fmla="*/ 0 w 2"/>
                    <a:gd name="T1" fmla="*/ 2 h 5"/>
                    <a:gd name="T2" fmla="*/ 1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1" y="0"/>
                        <a:pt x="2" y="3"/>
                        <a:pt x="2" y="5"/>
                      </a:cubicBezTo>
                      <a:cubicBezTo>
                        <a:pt x="1"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2" name="Freeform 10173">
                  <a:extLst>
                    <a:ext uri="{FF2B5EF4-FFF2-40B4-BE49-F238E27FC236}">
                      <a16:creationId xmlns:a16="http://schemas.microsoft.com/office/drawing/2014/main" id="{2CED9239-26E1-BD6E-7554-F5BCB5700385}"/>
                    </a:ext>
                  </a:extLst>
                </p:cNvPr>
                <p:cNvSpPr>
                  <a:spLocks/>
                </p:cNvSpPr>
                <p:nvPr/>
              </p:nvSpPr>
              <p:spPr bwMode="auto">
                <a:xfrm>
                  <a:off x="3995" y="2220"/>
                  <a:ext cx="1" cy="6"/>
                </a:xfrm>
                <a:custGeom>
                  <a:avLst/>
                  <a:gdLst>
                    <a:gd name="T0" fmla="*/ 1 w 1"/>
                    <a:gd name="T1" fmla="*/ 0 h 7"/>
                    <a:gd name="T2" fmla="*/ 1 w 1"/>
                    <a:gd name="T3" fmla="*/ 3 h 7"/>
                    <a:gd name="T4" fmla="*/ 1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1" y="0"/>
                      </a:moveTo>
                      <a:cubicBezTo>
                        <a:pt x="0" y="0"/>
                        <a:pt x="0" y="7"/>
                        <a:pt x="1" y="4"/>
                      </a:cubicBezTo>
                      <a:cubicBezTo>
                        <a:pt x="1"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3" name="Freeform 10174">
                  <a:extLst>
                    <a:ext uri="{FF2B5EF4-FFF2-40B4-BE49-F238E27FC236}">
                      <a16:creationId xmlns:a16="http://schemas.microsoft.com/office/drawing/2014/main" id="{7DF40BDF-DEF5-2D9C-FA64-E2654891D488}"/>
                    </a:ext>
                  </a:extLst>
                </p:cNvPr>
                <p:cNvSpPr>
                  <a:spLocks/>
                </p:cNvSpPr>
                <p:nvPr/>
              </p:nvSpPr>
              <p:spPr bwMode="auto">
                <a:xfrm>
                  <a:off x="4000" y="2216"/>
                  <a:ext cx="1" cy="5"/>
                </a:xfrm>
                <a:custGeom>
                  <a:avLst/>
                  <a:gdLst>
                    <a:gd name="T0" fmla="*/ 0 w 1"/>
                    <a:gd name="T1" fmla="*/ 2 h 6"/>
                    <a:gd name="T2" fmla="*/ 0 w 1"/>
                    <a:gd name="T3" fmla="*/ 3 h 6"/>
                    <a:gd name="T4" fmla="*/ 0 w 1"/>
                    <a:gd name="T5" fmla="*/ 3 h 6"/>
                    <a:gd name="T6" fmla="*/ 0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1" y="0"/>
                        <a:pt x="0" y="5"/>
                        <a:pt x="0" y="6"/>
                      </a:cubicBezTo>
                      <a:cubicBezTo>
                        <a:pt x="0" y="5"/>
                        <a:pt x="0" y="5"/>
                        <a:pt x="0" y="4"/>
                      </a:cubicBezTo>
                      <a:cubicBezTo>
                        <a:pt x="0" y="3"/>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4" name="Freeform 10175">
                  <a:extLst>
                    <a:ext uri="{FF2B5EF4-FFF2-40B4-BE49-F238E27FC236}">
                      <a16:creationId xmlns:a16="http://schemas.microsoft.com/office/drawing/2014/main" id="{EE4B8BB9-D933-AA96-CF7B-6C9369D343FF}"/>
                    </a:ext>
                  </a:extLst>
                </p:cNvPr>
                <p:cNvSpPr>
                  <a:spLocks/>
                </p:cNvSpPr>
                <p:nvPr/>
              </p:nvSpPr>
              <p:spPr bwMode="auto">
                <a:xfrm>
                  <a:off x="4003" y="2211"/>
                  <a:ext cx="2" cy="4"/>
                </a:xfrm>
                <a:custGeom>
                  <a:avLst/>
                  <a:gdLst>
                    <a:gd name="T0" fmla="*/ 2 w 2"/>
                    <a:gd name="T1" fmla="*/ 0 h 5"/>
                    <a:gd name="T2" fmla="*/ 2 w 2"/>
                    <a:gd name="T3" fmla="*/ 2 h 5"/>
                    <a:gd name="T4" fmla="*/ 2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2" y="0"/>
                      </a:moveTo>
                      <a:cubicBezTo>
                        <a:pt x="0" y="1"/>
                        <a:pt x="1" y="5"/>
                        <a:pt x="2" y="5"/>
                      </a:cubicBezTo>
                      <a:cubicBezTo>
                        <a:pt x="2" y="4"/>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5" name="Freeform 10176">
                  <a:extLst>
                    <a:ext uri="{FF2B5EF4-FFF2-40B4-BE49-F238E27FC236}">
                      <a16:creationId xmlns:a16="http://schemas.microsoft.com/office/drawing/2014/main" id="{D8DFFF9E-15FC-9060-0B5A-9B3653618EA9}"/>
                    </a:ext>
                  </a:extLst>
                </p:cNvPr>
                <p:cNvSpPr>
                  <a:spLocks/>
                </p:cNvSpPr>
                <p:nvPr/>
              </p:nvSpPr>
              <p:spPr bwMode="auto">
                <a:xfrm>
                  <a:off x="4004" y="2204"/>
                  <a:ext cx="1" cy="4"/>
                </a:xfrm>
                <a:custGeom>
                  <a:avLst/>
                  <a:gdLst>
                    <a:gd name="T0" fmla="*/ 0 w 1"/>
                    <a:gd name="T1" fmla="*/ 1 h 5"/>
                    <a:gd name="T2" fmla="*/ 0 w 1"/>
                    <a:gd name="T3" fmla="*/ 2 h 5"/>
                    <a:gd name="T4" fmla="*/ 0 w 1"/>
                    <a:gd name="T5" fmla="*/ 1 h 5"/>
                    <a:gd name="T6" fmla="*/ 0 60000 65536"/>
                    <a:gd name="T7" fmla="*/ 0 60000 65536"/>
                    <a:gd name="T8" fmla="*/ 0 60000 65536"/>
                  </a:gdLst>
                  <a:ahLst/>
                  <a:cxnLst>
                    <a:cxn ang="T6">
                      <a:pos x="T0" y="T1"/>
                    </a:cxn>
                    <a:cxn ang="T7">
                      <a:pos x="T2" y="T3"/>
                    </a:cxn>
                    <a:cxn ang="T8">
                      <a:pos x="T4" y="T5"/>
                    </a:cxn>
                  </a:cxnLst>
                  <a:rect l="0" t="0" r="r" b="b"/>
                  <a:pathLst>
                    <a:path w="1" h="5">
                      <a:moveTo>
                        <a:pt x="0" y="1"/>
                      </a:moveTo>
                      <a:cubicBezTo>
                        <a:pt x="1" y="0"/>
                        <a:pt x="1" y="3"/>
                        <a:pt x="0" y="5"/>
                      </a:cubicBezTo>
                      <a:cubicBezTo>
                        <a:pt x="0" y="4"/>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6" name="Freeform 10177">
                  <a:extLst>
                    <a:ext uri="{FF2B5EF4-FFF2-40B4-BE49-F238E27FC236}">
                      <a16:creationId xmlns:a16="http://schemas.microsoft.com/office/drawing/2014/main" id="{03AD9D01-CD69-968C-D263-2372FCBCD1F5}"/>
                    </a:ext>
                  </a:extLst>
                </p:cNvPr>
                <p:cNvSpPr>
                  <a:spLocks/>
                </p:cNvSpPr>
                <p:nvPr/>
              </p:nvSpPr>
              <p:spPr bwMode="auto">
                <a:xfrm>
                  <a:off x="3998" y="2223"/>
                  <a:ext cx="2" cy="3"/>
                </a:xfrm>
                <a:custGeom>
                  <a:avLst/>
                  <a:gdLst>
                    <a:gd name="T0" fmla="*/ 1 w 3"/>
                    <a:gd name="T1" fmla="*/ 0 h 4"/>
                    <a:gd name="T2" fmla="*/ 1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2"/>
                      </a:cubicBezTo>
                      <a:cubicBezTo>
                        <a:pt x="2"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7" name="Freeform 10178">
                  <a:extLst>
                    <a:ext uri="{FF2B5EF4-FFF2-40B4-BE49-F238E27FC236}">
                      <a16:creationId xmlns:a16="http://schemas.microsoft.com/office/drawing/2014/main" id="{9BE48CA6-3420-E9D8-F117-A6223FD194EA}"/>
                    </a:ext>
                  </a:extLst>
                </p:cNvPr>
                <p:cNvSpPr>
                  <a:spLocks/>
                </p:cNvSpPr>
                <p:nvPr/>
              </p:nvSpPr>
              <p:spPr bwMode="auto">
                <a:xfrm>
                  <a:off x="4002" y="2219"/>
                  <a:ext cx="2" cy="5"/>
                </a:xfrm>
                <a:custGeom>
                  <a:avLst/>
                  <a:gdLst>
                    <a:gd name="T0" fmla="*/ 1 w 2"/>
                    <a:gd name="T1" fmla="*/ 0 h 6"/>
                    <a:gd name="T2" fmla="*/ 0 w 2"/>
                    <a:gd name="T3" fmla="*/ 3 h 6"/>
                    <a:gd name="T4" fmla="*/ 1 w 2"/>
                    <a:gd name="T5" fmla="*/ 3 h 6"/>
                    <a:gd name="T6" fmla="*/ 1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1" y="0"/>
                      </a:moveTo>
                      <a:cubicBezTo>
                        <a:pt x="2" y="0"/>
                        <a:pt x="1" y="5"/>
                        <a:pt x="0" y="6"/>
                      </a:cubicBezTo>
                      <a:cubicBezTo>
                        <a:pt x="1" y="5"/>
                        <a:pt x="1" y="5"/>
                        <a:pt x="1" y="4"/>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8" name="Freeform 10179">
                  <a:extLst>
                    <a:ext uri="{FF2B5EF4-FFF2-40B4-BE49-F238E27FC236}">
                      <a16:creationId xmlns:a16="http://schemas.microsoft.com/office/drawing/2014/main" id="{EFAE4866-807B-46F6-DC3E-619061FC1ECB}"/>
                    </a:ext>
                  </a:extLst>
                </p:cNvPr>
                <p:cNvSpPr>
                  <a:spLocks/>
                </p:cNvSpPr>
                <p:nvPr/>
              </p:nvSpPr>
              <p:spPr bwMode="auto">
                <a:xfrm>
                  <a:off x="4005" y="2217"/>
                  <a:ext cx="1" cy="4"/>
                </a:xfrm>
                <a:custGeom>
                  <a:avLst/>
                  <a:gdLst>
                    <a:gd name="T0" fmla="*/ 1 w 2"/>
                    <a:gd name="T1" fmla="*/ 0 h 4"/>
                    <a:gd name="T2" fmla="*/ 0 w 2"/>
                    <a:gd name="T3" fmla="*/ 4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1"/>
                        <a:pt x="1" y="4"/>
                        <a:pt x="0" y="4"/>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299" name="Freeform 10180">
                  <a:extLst>
                    <a:ext uri="{FF2B5EF4-FFF2-40B4-BE49-F238E27FC236}">
                      <a16:creationId xmlns:a16="http://schemas.microsoft.com/office/drawing/2014/main" id="{9FDBB763-EE06-E855-A82E-F7BE09D0CF55}"/>
                    </a:ext>
                  </a:extLst>
                </p:cNvPr>
                <p:cNvSpPr>
                  <a:spLocks/>
                </p:cNvSpPr>
                <p:nvPr/>
              </p:nvSpPr>
              <p:spPr bwMode="auto">
                <a:xfrm>
                  <a:off x="3984" y="2215"/>
                  <a:ext cx="23" cy="43"/>
                </a:xfrm>
                <a:custGeom>
                  <a:avLst/>
                  <a:gdLst>
                    <a:gd name="T0" fmla="*/ 10 w 28"/>
                    <a:gd name="T1" fmla="*/ 2 h 52"/>
                    <a:gd name="T2" fmla="*/ 12 w 28"/>
                    <a:gd name="T3" fmla="*/ 2 h 52"/>
                    <a:gd name="T4" fmla="*/ 12 w 28"/>
                    <a:gd name="T5" fmla="*/ 5 h 52"/>
                    <a:gd name="T6" fmla="*/ 12 w 28"/>
                    <a:gd name="T7" fmla="*/ 8 h 52"/>
                    <a:gd name="T8" fmla="*/ 12 w 28"/>
                    <a:gd name="T9" fmla="*/ 12 h 52"/>
                    <a:gd name="T10" fmla="*/ 12 w 28"/>
                    <a:gd name="T11" fmla="*/ 15 h 52"/>
                    <a:gd name="T12" fmla="*/ 11 w 28"/>
                    <a:gd name="T13" fmla="*/ 18 h 52"/>
                    <a:gd name="T14" fmla="*/ 10 w 28"/>
                    <a:gd name="T15" fmla="*/ 20 h 52"/>
                    <a:gd name="T16" fmla="*/ 8 w 28"/>
                    <a:gd name="T17" fmla="*/ 22 h 52"/>
                    <a:gd name="T18" fmla="*/ 7 w 28"/>
                    <a:gd name="T19" fmla="*/ 22 h 52"/>
                    <a:gd name="T20" fmla="*/ 4 w 28"/>
                    <a:gd name="T21" fmla="*/ 23 h 52"/>
                    <a:gd name="T22" fmla="*/ 3 w 28"/>
                    <a:gd name="T23" fmla="*/ 22 h 52"/>
                    <a:gd name="T24" fmla="*/ 2 w 28"/>
                    <a:gd name="T25" fmla="*/ 22 h 52"/>
                    <a:gd name="T26" fmla="*/ 2 w 28"/>
                    <a:gd name="T27" fmla="*/ 21 h 52"/>
                    <a:gd name="T28" fmla="*/ 2 w 28"/>
                    <a:gd name="T29" fmla="*/ 18 h 52"/>
                    <a:gd name="T30" fmla="*/ 1 w 28"/>
                    <a:gd name="T31" fmla="*/ 17 h 52"/>
                    <a:gd name="T32" fmla="*/ 1 w 28"/>
                    <a:gd name="T33" fmla="*/ 14 h 52"/>
                    <a:gd name="T34" fmla="*/ 2 w 28"/>
                    <a:gd name="T35" fmla="*/ 12 h 52"/>
                    <a:gd name="T36" fmla="*/ 2 w 28"/>
                    <a:gd name="T37" fmla="*/ 9 h 52"/>
                    <a:gd name="T38" fmla="*/ 2 w 28"/>
                    <a:gd name="T39" fmla="*/ 6 h 52"/>
                    <a:gd name="T40" fmla="*/ 4 w 28"/>
                    <a:gd name="T41" fmla="*/ 4 h 52"/>
                    <a:gd name="T42" fmla="*/ 6 w 28"/>
                    <a:gd name="T43" fmla="*/ 2 h 52"/>
                    <a:gd name="T44" fmla="*/ 7 w 28"/>
                    <a:gd name="T45" fmla="*/ 2 h 52"/>
                    <a:gd name="T46" fmla="*/ 9 w 28"/>
                    <a:gd name="T47" fmla="*/ 2 h 52"/>
                    <a:gd name="T48" fmla="*/ 10 w 28"/>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52">
                      <a:moveTo>
                        <a:pt x="22" y="3"/>
                      </a:moveTo>
                      <a:cubicBezTo>
                        <a:pt x="22" y="6"/>
                        <a:pt x="25" y="4"/>
                        <a:pt x="25" y="6"/>
                      </a:cubicBezTo>
                      <a:cubicBezTo>
                        <a:pt x="24" y="9"/>
                        <a:pt x="27" y="9"/>
                        <a:pt x="27" y="11"/>
                      </a:cubicBezTo>
                      <a:cubicBezTo>
                        <a:pt x="26" y="15"/>
                        <a:pt x="28" y="16"/>
                        <a:pt x="27" y="18"/>
                      </a:cubicBezTo>
                      <a:cubicBezTo>
                        <a:pt x="26" y="20"/>
                        <a:pt x="28" y="25"/>
                        <a:pt x="26" y="27"/>
                      </a:cubicBezTo>
                      <a:cubicBezTo>
                        <a:pt x="25" y="29"/>
                        <a:pt x="26" y="32"/>
                        <a:pt x="25" y="33"/>
                      </a:cubicBezTo>
                      <a:cubicBezTo>
                        <a:pt x="24" y="34"/>
                        <a:pt x="24" y="37"/>
                        <a:pt x="23" y="38"/>
                      </a:cubicBezTo>
                      <a:cubicBezTo>
                        <a:pt x="22" y="38"/>
                        <a:pt x="22" y="43"/>
                        <a:pt x="21" y="42"/>
                      </a:cubicBezTo>
                      <a:cubicBezTo>
                        <a:pt x="20" y="41"/>
                        <a:pt x="18" y="47"/>
                        <a:pt x="17" y="46"/>
                      </a:cubicBezTo>
                      <a:cubicBezTo>
                        <a:pt x="16" y="45"/>
                        <a:pt x="15" y="50"/>
                        <a:pt x="14" y="48"/>
                      </a:cubicBezTo>
                      <a:cubicBezTo>
                        <a:pt x="13" y="47"/>
                        <a:pt x="10" y="52"/>
                        <a:pt x="9" y="49"/>
                      </a:cubicBezTo>
                      <a:cubicBezTo>
                        <a:pt x="9" y="48"/>
                        <a:pt x="6" y="51"/>
                        <a:pt x="7" y="48"/>
                      </a:cubicBezTo>
                      <a:cubicBezTo>
                        <a:pt x="7" y="46"/>
                        <a:pt x="4" y="48"/>
                        <a:pt x="5" y="46"/>
                      </a:cubicBezTo>
                      <a:cubicBezTo>
                        <a:pt x="5" y="45"/>
                        <a:pt x="3" y="46"/>
                        <a:pt x="3" y="44"/>
                      </a:cubicBezTo>
                      <a:cubicBezTo>
                        <a:pt x="3" y="42"/>
                        <a:pt x="1" y="42"/>
                        <a:pt x="2" y="40"/>
                      </a:cubicBezTo>
                      <a:cubicBezTo>
                        <a:pt x="2" y="38"/>
                        <a:pt x="0" y="38"/>
                        <a:pt x="1" y="35"/>
                      </a:cubicBezTo>
                      <a:cubicBezTo>
                        <a:pt x="1" y="33"/>
                        <a:pt x="0" y="32"/>
                        <a:pt x="1" y="30"/>
                      </a:cubicBezTo>
                      <a:cubicBezTo>
                        <a:pt x="2" y="28"/>
                        <a:pt x="1" y="26"/>
                        <a:pt x="2" y="24"/>
                      </a:cubicBezTo>
                      <a:cubicBezTo>
                        <a:pt x="2" y="22"/>
                        <a:pt x="2" y="20"/>
                        <a:pt x="3" y="19"/>
                      </a:cubicBezTo>
                      <a:cubicBezTo>
                        <a:pt x="5" y="17"/>
                        <a:pt x="4" y="13"/>
                        <a:pt x="6" y="12"/>
                      </a:cubicBezTo>
                      <a:cubicBezTo>
                        <a:pt x="7" y="12"/>
                        <a:pt x="7" y="8"/>
                        <a:pt x="8" y="8"/>
                      </a:cubicBezTo>
                      <a:cubicBezTo>
                        <a:pt x="10" y="7"/>
                        <a:pt x="10" y="4"/>
                        <a:pt x="12" y="4"/>
                      </a:cubicBezTo>
                      <a:cubicBezTo>
                        <a:pt x="13" y="4"/>
                        <a:pt x="14" y="1"/>
                        <a:pt x="15" y="2"/>
                      </a:cubicBezTo>
                      <a:cubicBezTo>
                        <a:pt x="16" y="4"/>
                        <a:pt x="18" y="0"/>
                        <a:pt x="19" y="2"/>
                      </a:cubicBezTo>
                      <a:cubicBezTo>
                        <a:pt x="20" y="4"/>
                        <a:pt x="21" y="1"/>
                        <a:pt x="2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0" name="Freeform 10181">
                  <a:extLst>
                    <a:ext uri="{FF2B5EF4-FFF2-40B4-BE49-F238E27FC236}">
                      <a16:creationId xmlns:a16="http://schemas.microsoft.com/office/drawing/2014/main" id="{DE35B6A2-F6C7-A30F-0446-85B9D2523B41}"/>
                    </a:ext>
                  </a:extLst>
                </p:cNvPr>
                <p:cNvSpPr>
                  <a:spLocks/>
                </p:cNvSpPr>
                <p:nvPr/>
              </p:nvSpPr>
              <p:spPr bwMode="auto">
                <a:xfrm>
                  <a:off x="3984" y="2218"/>
                  <a:ext cx="19" cy="40"/>
                </a:xfrm>
                <a:custGeom>
                  <a:avLst/>
                  <a:gdLst>
                    <a:gd name="T0" fmla="*/ 10 w 23"/>
                    <a:gd name="T1" fmla="*/ 16 h 48"/>
                    <a:gd name="T2" fmla="*/ 8 w 23"/>
                    <a:gd name="T3" fmla="*/ 17 h 48"/>
                    <a:gd name="T4" fmla="*/ 7 w 23"/>
                    <a:gd name="T5" fmla="*/ 16 h 48"/>
                    <a:gd name="T6" fmla="*/ 6 w 23"/>
                    <a:gd name="T7" fmla="*/ 16 h 48"/>
                    <a:gd name="T8" fmla="*/ 5 w 23"/>
                    <a:gd name="T9" fmla="*/ 14 h 48"/>
                    <a:gd name="T10" fmla="*/ 5 w 23"/>
                    <a:gd name="T11" fmla="*/ 13 h 48"/>
                    <a:gd name="T12" fmla="*/ 4 w 23"/>
                    <a:gd name="T13" fmla="*/ 11 h 48"/>
                    <a:gd name="T14" fmla="*/ 4 w 23"/>
                    <a:gd name="T15" fmla="*/ 8 h 48"/>
                    <a:gd name="T16" fmla="*/ 5 w 23"/>
                    <a:gd name="T17" fmla="*/ 5 h 48"/>
                    <a:gd name="T18" fmla="*/ 5 w 23"/>
                    <a:gd name="T19" fmla="*/ 3 h 48"/>
                    <a:gd name="T20" fmla="*/ 6 w 23"/>
                    <a:gd name="T21" fmla="*/ 0 h 48"/>
                    <a:gd name="T22" fmla="*/ 6 w 23"/>
                    <a:gd name="T23" fmla="*/ 0 h 48"/>
                    <a:gd name="T24" fmla="*/ 4 w 23"/>
                    <a:gd name="T25" fmla="*/ 3 h 48"/>
                    <a:gd name="T26" fmla="*/ 2 w 23"/>
                    <a:gd name="T27" fmla="*/ 4 h 48"/>
                    <a:gd name="T28" fmla="*/ 2 w 23"/>
                    <a:gd name="T29" fmla="*/ 8 h 48"/>
                    <a:gd name="T30" fmla="*/ 2 w 23"/>
                    <a:gd name="T31" fmla="*/ 10 h 48"/>
                    <a:gd name="T32" fmla="*/ 1 w 23"/>
                    <a:gd name="T33" fmla="*/ 13 h 48"/>
                    <a:gd name="T34" fmla="*/ 1 w 23"/>
                    <a:gd name="T35" fmla="*/ 15 h 48"/>
                    <a:gd name="T36" fmla="*/ 2 w 23"/>
                    <a:gd name="T37" fmla="*/ 18 h 48"/>
                    <a:gd name="T38" fmla="*/ 2 w 23"/>
                    <a:gd name="T39" fmla="*/ 19 h 48"/>
                    <a:gd name="T40" fmla="*/ 2 w 23"/>
                    <a:gd name="T41" fmla="*/ 20 h 48"/>
                    <a:gd name="T42" fmla="*/ 3 w 23"/>
                    <a:gd name="T43" fmla="*/ 22 h 48"/>
                    <a:gd name="T44" fmla="*/ 4 w 23"/>
                    <a:gd name="T45" fmla="*/ 23 h 48"/>
                    <a:gd name="T46" fmla="*/ 7 w 23"/>
                    <a:gd name="T47" fmla="*/ 22 h 48"/>
                    <a:gd name="T48" fmla="*/ 8 w 23"/>
                    <a:gd name="T49" fmla="*/ 20 h 48"/>
                    <a:gd name="T50" fmla="*/ 10 w 23"/>
                    <a:gd name="T51" fmla="*/ 19 h 48"/>
                    <a:gd name="T52" fmla="*/ 11 w 23"/>
                    <a:gd name="T53" fmla="*/ 16 h 48"/>
                    <a:gd name="T54" fmla="*/ 10 w 23"/>
                    <a:gd name="T55" fmla="*/ 16 h 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 h="48">
                      <a:moveTo>
                        <a:pt x="22" y="34"/>
                      </a:moveTo>
                      <a:cubicBezTo>
                        <a:pt x="21" y="33"/>
                        <a:pt x="18" y="37"/>
                        <a:pt x="17" y="35"/>
                      </a:cubicBezTo>
                      <a:cubicBezTo>
                        <a:pt x="17" y="33"/>
                        <a:pt x="14" y="37"/>
                        <a:pt x="15" y="34"/>
                      </a:cubicBezTo>
                      <a:cubicBezTo>
                        <a:pt x="15" y="32"/>
                        <a:pt x="13" y="34"/>
                        <a:pt x="13" y="32"/>
                      </a:cubicBezTo>
                      <a:cubicBezTo>
                        <a:pt x="13" y="30"/>
                        <a:pt x="11" y="32"/>
                        <a:pt x="11" y="29"/>
                      </a:cubicBezTo>
                      <a:cubicBezTo>
                        <a:pt x="11" y="28"/>
                        <a:pt x="9" y="28"/>
                        <a:pt x="10" y="25"/>
                      </a:cubicBezTo>
                      <a:cubicBezTo>
                        <a:pt x="10" y="24"/>
                        <a:pt x="8" y="24"/>
                        <a:pt x="9" y="21"/>
                      </a:cubicBezTo>
                      <a:cubicBezTo>
                        <a:pt x="9" y="19"/>
                        <a:pt x="8" y="18"/>
                        <a:pt x="9" y="15"/>
                      </a:cubicBezTo>
                      <a:cubicBezTo>
                        <a:pt x="10" y="14"/>
                        <a:pt x="9" y="12"/>
                        <a:pt x="10" y="9"/>
                      </a:cubicBezTo>
                      <a:cubicBezTo>
                        <a:pt x="10" y="8"/>
                        <a:pt x="10" y="6"/>
                        <a:pt x="11" y="5"/>
                      </a:cubicBezTo>
                      <a:cubicBezTo>
                        <a:pt x="12" y="3"/>
                        <a:pt x="12" y="1"/>
                        <a:pt x="13" y="0"/>
                      </a:cubicBezTo>
                      <a:cubicBezTo>
                        <a:pt x="12" y="0"/>
                        <a:pt x="12" y="0"/>
                        <a:pt x="12" y="0"/>
                      </a:cubicBezTo>
                      <a:cubicBezTo>
                        <a:pt x="10" y="0"/>
                        <a:pt x="10" y="3"/>
                        <a:pt x="8" y="4"/>
                      </a:cubicBezTo>
                      <a:cubicBezTo>
                        <a:pt x="7" y="4"/>
                        <a:pt x="7" y="8"/>
                        <a:pt x="6" y="8"/>
                      </a:cubicBezTo>
                      <a:cubicBezTo>
                        <a:pt x="4" y="9"/>
                        <a:pt x="5" y="13"/>
                        <a:pt x="3" y="15"/>
                      </a:cubicBezTo>
                      <a:cubicBezTo>
                        <a:pt x="2" y="16"/>
                        <a:pt x="2" y="18"/>
                        <a:pt x="2" y="20"/>
                      </a:cubicBezTo>
                      <a:cubicBezTo>
                        <a:pt x="1" y="22"/>
                        <a:pt x="2" y="24"/>
                        <a:pt x="1" y="26"/>
                      </a:cubicBezTo>
                      <a:cubicBezTo>
                        <a:pt x="0" y="28"/>
                        <a:pt x="1" y="29"/>
                        <a:pt x="1" y="31"/>
                      </a:cubicBezTo>
                      <a:cubicBezTo>
                        <a:pt x="0" y="34"/>
                        <a:pt x="2" y="34"/>
                        <a:pt x="2" y="36"/>
                      </a:cubicBezTo>
                      <a:cubicBezTo>
                        <a:pt x="1" y="38"/>
                        <a:pt x="3" y="38"/>
                        <a:pt x="3" y="40"/>
                      </a:cubicBezTo>
                      <a:cubicBezTo>
                        <a:pt x="3" y="42"/>
                        <a:pt x="5" y="41"/>
                        <a:pt x="5" y="42"/>
                      </a:cubicBezTo>
                      <a:cubicBezTo>
                        <a:pt x="4" y="44"/>
                        <a:pt x="7" y="42"/>
                        <a:pt x="7" y="44"/>
                      </a:cubicBezTo>
                      <a:cubicBezTo>
                        <a:pt x="6" y="47"/>
                        <a:pt x="9" y="44"/>
                        <a:pt x="9" y="45"/>
                      </a:cubicBezTo>
                      <a:cubicBezTo>
                        <a:pt x="10" y="48"/>
                        <a:pt x="13" y="43"/>
                        <a:pt x="14" y="44"/>
                      </a:cubicBezTo>
                      <a:cubicBezTo>
                        <a:pt x="15" y="46"/>
                        <a:pt x="16" y="41"/>
                        <a:pt x="17" y="42"/>
                      </a:cubicBezTo>
                      <a:cubicBezTo>
                        <a:pt x="18" y="43"/>
                        <a:pt x="20" y="37"/>
                        <a:pt x="21" y="38"/>
                      </a:cubicBezTo>
                      <a:cubicBezTo>
                        <a:pt x="21" y="38"/>
                        <a:pt x="22" y="35"/>
                        <a:pt x="23" y="34"/>
                      </a:cubicBezTo>
                      <a:lnTo>
                        <a:pt x="22" y="34"/>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1" name="Freeform 10182">
                  <a:extLst>
                    <a:ext uri="{FF2B5EF4-FFF2-40B4-BE49-F238E27FC236}">
                      <a16:creationId xmlns:a16="http://schemas.microsoft.com/office/drawing/2014/main" id="{9342B8A9-58FA-9441-799D-9EE488502E66}"/>
                    </a:ext>
                  </a:extLst>
                </p:cNvPr>
                <p:cNvSpPr>
                  <a:spLocks/>
                </p:cNvSpPr>
                <p:nvPr/>
              </p:nvSpPr>
              <p:spPr bwMode="auto">
                <a:xfrm>
                  <a:off x="3984" y="2233"/>
                  <a:ext cx="19" cy="25"/>
                </a:xfrm>
                <a:custGeom>
                  <a:avLst/>
                  <a:gdLst>
                    <a:gd name="T0" fmla="*/ 10 w 23"/>
                    <a:gd name="T1" fmla="*/ 8 h 30"/>
                    <a:gd name="T2" fmla="*/ 10 w 23"/>
                    <a:gd name="T3" fmla="*/ 8 h 30"/>
                    <a:gd name="T4" fmla="*/ 8 w 23"/>
                    <a:gd name="T5" fmla="*/ 10 h 30"/>
                    <a:gd name="T6" fmla="*/ 7 w 23"/>
                    <a:gd name="T7" fmla="*/ 11 h 30"/>
                    <a:gd name="T8" fmla="*/ 5 w 23"/>
                    <a:gd name="T9" fmla="*/ 11 h 30"/>
                    <a:gd name="T10" fmla="*/ 3 w 23"/>
                    <a:gd name="T11" fmla="*/ 11 h 30"/>
                    <a:gd name="T12" fmla="*/ 2 w 23"/>
                    <a:gd name="T13" fmla="*/ 10 h 30"/>
                    <a:gd name="T14" fmla="*/ 2 w 23"/>
                    <a:gd name="T15" fmla="*/ 8 h 30"/>
                    <a:gd name="T16" fmla="*/ 2 w 23"/>
                    <a:gd name="T17" fmla="*/ 7 h 30"/>
                    <a:gd name="T18" fmla="*/ 2 w 23"/>
                    <a:gd name="T19" fmla="*/ 5 h 30"/>
                    <a:gd name="T20" fmla="*/ 2 w 23"/>
                    <a:gd name="T21" fmla="*/ 3 h 30"/>
                    <a:gd name="T22" fmla="*/ 2 w 23"/>
                    <a:gd name="T23" fmla="*/ 0 h 30"/>
                    <a:gd name="T24" fmla="*/ 2 w 23"/>
                    <a:gd name="T25" fmla="*/ 2 h 30"/>
                    <a:gd name="T26" fmla="*/ 1 w 23"/>
                    <a:gd name="T27" fmla="*/ 4 h 30"/>
                    <a:gd name="T28" fmla="*/ 1 w 23"/>
                    <a:gd name="T29" fmla="*/ 7 h 30"/>
                    <a:gd name="T30" fmla="*/ 2 w 23"/>
                    <a:gd name="T31" fmla="*/ 9 h 30"/>
                    <a:gd name="T32" fmla="*/ 2 w 23"/>
                    <a:gd name="T33" fmla="*/ 11 h 30"/>
                    <a:gd name="T34" fmla="*/ 2 w 23"/>
                    <a:gd name="T35" fmla="*/ 12 h 30"/>
                    <a:gd name="T36" fmla="*/ 3 w 23"/>
                    <a:gd name="T37" fmla="*/ 13 h 30"/>
                    <a:gd name="T38" fmla="*/ 4 w 23"/>
                    <a:gd name="T39" fmla="*/ 13 h 30"/>
                    <a:gd name="T40" fmla="*/ 7 w 23"/>
                    <a:gd name="T41" fmla="*/ 13 h 30"/>
                    <a:gd name="T42" fmla="*/ 8 w 23"/>
                    <a:gd name="T43" fmla="*/ 12 h 30"/>
                    <a:gd name="T44" fmla="*/ 10 w 23"/>
                    <a:gd name="T45" fmla="*/ 10 h 30"/>
                    <a:gd name="T46" fmla="*/ 11 w 23"/>
                    <a:gd name="T47" fmla="*/ 8 h 30"/>
                    <a:gd name="T48" fmla="*/ 10 w 23"/>
                    <a:gd name="T49" fmla="*/ 8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 h="30">
                      <a:moveTo>
                        <a:pt x="22" y="16"/>
                      </a:moveTo>
                      <a:cubicBezTo>
                        <a:pt x="21" y="16"/>
                        <a:pt x="21" y="16"/>
                        <a:pt x="21" y="16"/>
                      </a:cubicBezTo>
                      <a:cubicBezTo>
                        <a:pt x="20" y="17"/>
                        <a:pt x="19" y="20"/>
                        <a:pt x="18" y="20"/>
                      </a:cubicBezTo>
                      <a:cubicBezTo>
                        <a:pt x="17" y="19"/>
                        <a:pt x="16" y="24"/>
                        <a:pt x="15" y="22"/>
                      </a:cubicBezTo>
                      <a:cubicBezTo>
                        <a:pt x="14" y="21"/>
                        <a:pt x="11" y="25"/>
                        <a:pt x="10" y="23"/>
                      </a:cubicBezTo>
                      <a:cubicBezTo>
                        <a:pt x="10" y="21"/>
                        <a:pt x="7" y="25"/>
                        <a:pt x="7" y="22"/>
                      </a:cubicBezTo>
                      <a:cubicBezTo>
                        <a:pt x="8" y="20"/>
                        <a:pt x="5" y="22"/>
                        <a:pt x="5" y="20"/>
                      </a:cubicBezTo>
                      <a:cubicBezTo>
                        <a:pt x="6" y="18"/>
                        <a:pt x="3" y="20"/>
                        <a:pt x="4" y="17"/>
                      </a:cubicBezTo>
                      <a:cubicBezTo>
                        <a:pt x="4" y="16"/>
                        <a:pt x="2" y="16"/>
                        <a:pt x="2" y="13"/>
                      </a:cubicBezTo>
                      <a:cubicBezTo>
                        <a:pt x="3" y="12"/>
                        <a:pt x="1" y="12"/>
                        <a:pt x="2" y="9"/>
                      </a:cubicBezTo>
                      <a:cubicBezTo>
                        <a:pt x="2" y="7"/>
                        <a:pt x="0" y="6"/>
                        <a:pt x="2" y="3"/>
                      </a:cubicBezTo>
                      <a:cubicBezTo>
                        <a:pt x="2" y="2"/>
                        <a:pt x="2" y="1"/>
                        <a:pt x="2" y="0"/>
                      </a:cubicBezTo>
                      <a:cubicBezTo>
                        <a:pt x="2" y="0"/>
                        <a:pt x="2" y="1"/>
                        <a:pt x="2" y="2"/>
                      </a:cubicBezTo>
                      <a:cubicBezTo>
                        <a:pt x="1" y="4"/>
                        <a:pt x="2" y="6"/>
                        <a:pt x="1" y="8"/>
                      </a:cubicBezTo>
                      <a:cubicBezTo>
                        <a:pt x="0" y="10"/>
                        <a:pt x="1" y="11"/>
                        <a:pt x="1" y="13"/>
                      </a:cubicBezTo>
                      <a:cubicBezTo>
                        <a:pt x="0" y="16"/>
                        <a:pt x="2" y="16"/>
                        <a:pt x="2" y="18"/>
                      </a:cubicBezTo>
                      <a:cubicBezTo>
                        <a:pt x="1" y="20"/>
                        <a:pt x="3" y="20"/>
                        <a:pt x="3" y="22"/>
                      </a:cubicBezTo>
                      <a:cubicBezTo>
                        <a:pt x="3" y="24"/>
                        <a:pt x="5" y="23"/>
                        <a:pt x="5" y="24"/>
                      </a:cubicBezTo>
                      <a:cubicBezTo>
                        <a:pt x="4" y="26"/>
                        <a:pt x="7" y="24"/>
                        <a:pt x="7" y="26"/>
                      </a:cubicBezTo>
                      <a:cubicBezTo>
                        <a:pt x="6" y="29"/>
                        <a:pt x="9" y="26"/>
                        <a:pt x="9" y="27"/>
                      </a:cubicBezTo>
                      <a:cubicBezTo>
                        <a:pt x="10" y="30"/>
                        <a:pt x="13" y="25"/>
                        <a:pt x="14" y="26"/>
                      </a:cubicBezTo>
                      <a:cubicBezTo>
                        <a:pt x="15" y="28"/>
                        <a:pt x="16" y="23"/>
                        <a:pt x="17" y="24"/>
                      </a:cubicBezTo>
                      <a:cubicBezTo>
                        <a:pt x="18" y="25"/>
                        <a:pt x="20" y="19"/>
                        <a:pt x="21" y="20"/>
                      </a:cubicBezTo>
                      <a:cubicBezTo>
                        <a:pt x="21" y="20"/>
                        <a:pt x="22" y="17"/>
                        <a:pt x="23" y="16"/>
                      </a:cubicBezTo>
                      <a:lnTo>
                        <a:pt x="22" y="16"/>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2" name="Freeform 10183">
                  <a:extLst>
                    <a:ext uri="{FF2B5EF4-FFF2-40B4-BE49-F238E27FC236}">
                      <a16:creationId xmlns:a16="http://schemas.microsoft.com/office/drawing/2014/main" id="{E4DC7BB8-6E06-DA9C-1C8C-C722447949F3}"/>
                    </a:ext>
                  </a:extLst>
                </p:cNvPr>
                <p:cNvSpPr>
                  <a:spLocks/>
                </p:cNvSpPr>
                <p:nvPr/>
              </p:nvSpPr>
              <p:spPr bwMode="auto">
                <a:xfrm>
                  <a:off x="3993" y="2226"/>
                  <a:ext cx="2" cy="2"/>
                </a:xfrm>
                <a:custGeom>
                  <a:avLst/>
                  <a:gdLst>
                    <a:gd name="T0" fmla="*/ 0 w 2"/>
                    <a:gd name="T1" fmla="*/ 0 h 3"/>
                    <a:gd name="T2" fmla="*/ 0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0" y="2"/>
                        <a:pt x="0" y="3"/>
                      </a:cubicBezTo>
                      <a:cubicBezTo>
                        <a:pt x="0" y="3"/>
                        <a:pt x="1" y="3"/>
                        <a:pt x="1"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3" name="Freeform 10184">
                  <a:extLst>
                    <a:ext uri="{FF2B5EF4-FFF2-40B4-BE49-F238E27FC236}">
                      <a16:creationId xmlns:a16="http://schemas.microsoft.com/office/drawing/2014/main" id="{7181A39A-64CE-360D-3DCE-4A14CE42C68C}"/>
                    </a:ext>
                  </a:extLst>
                </p:cNvPr>
                <p:cNvSpPr>
                  <a:spLocks/>
                </p:cNvSpPr>
                <p:nvPr/>
              </p:nvSpPr>
              <p:spPr bwMode="auto">
                <a:xfrm>
                  <a:off x="3995" y="2221"/>
                  <a:ext cx="2" cy="4"/>
                </a:xfrm>
                <a:custGeom>
                  <a:avLst/>
                  <a:gdLst>
                    <a:gd name="T0" fmla="*/ 1 w 2"/>
                    <a:gd name="T1" fmla="*/ 0 h 4"/>
                    <a:gd name="T2" fmla="*/ 2 w 2"/>
                    <a:gd name="T3" fmla="*/ 4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2" y="4"/>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4" name="Freeform 10185">
                  <a:extLst>
                    <a:ext uri="{FF2B5EF4-FFF2-40B4-BE49-F238E27FC236}">
                      <a16:creationId xmlns:a16="http://schemas.microsoft.com/office/drawing/2014/main" id="{E9F04FF2-E56A-38EC-B21E-67D7103165B5}"/>
                    </a:ext>
                  </a:extLst>
                </p:cNvPr>
                <p:cNvSpPr>
                  <a:spLocks/>
                </p:cNvSpPr>
                <p:nvPr/>
              </p:nvSpPr>
              <p:spPr bwMode="auto">
                <a:xfrm>
                  <a:off x="3995" y="2229"/>
                  <a:ext cx="2" cy="4"/>
                </a:xfrm>
                <a:custGeom>
                  <a:avLst/>
                  <a:gdLst>
                    <a:gd name="T0" fmla="*/ 0 w 2"/>
                    <a:gd name="T1" fmla="*/ 1 h 5"/>
                    <a:gd name="T2" fmla="*/ 1 w 2"/>
                    <a:gd name="T3" fmla="*/ 1 h 5"/>
                    <a:gd name="T4" fmla="*/ 1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0"/>
                        <a:pt x="1" y="0"/>
                        <a:pt x="1" y="1"/>
                      </a:cubicBezTo>
                      <a:cubicBezTo>
                        <a:pt x="2" y="2"/>
                        <a:pt x="2" y="4"/>
                        <a:pt x="1" y="5"/>
                      </a:cubicBezTo>
                      <a:cubicBezTo>
                        <a:pt x="1"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5" name="Freeform 10186">
                  <a:extLst>
                    <a:ext uri="{FF2B5EF4-FFF2-40B4-BE49-F238E27FC236}">
                      <a16:creationId xmlns:a16="http://schemas.microsoft.com/office/drawing/2014/main" id="{B788C1B2-E88D-879F-140C-062EAB0BB227}"/>
                    </a:ext>
                  </a:extLst>
                </p:cNvPr>
                <p:cNvSpPr>
                  <a:spLocks/>
                </p:cNvSpPr>
                <p:nvPr/>
              </p:nvSpPr>
              <p:spPr bwMode="auto">
                <a:xfrm>
                  <a:off x="4000" y="2223"/>
                  <a:ext cx="1" cy="6"/>
                </a:xfrm>
                <a:custGeom>
                  <a:avLst/>
                  <a:gdLst>
                    <a:gd name="T0" fmla="*/ 1 w 2"/>
                    <a:gd name="T1" fmla="*/ 0 h 7"/>
                    <a:gd name="T2" fmla="*/ 0 w 2"/>
                    <a:gd name="T3" fmla="*/ 3 h 7"/>
                    <a:gd name="T4" fmla="*/ 1 w 2"/>
                    <a:gd name="T5" fmla="*/ 3 h 7"/>
                    <a:gd name="T6" fmla="*/ 1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1" y="1"/>
                        <a:pt x="0" y="2"/>
                        <a:pt x="0" y="3"/>
                      </a:cubicBezTo>
                      <a:cubicBezTo>
                        <a:pt x="0" y="3"/>
                        <a:pt x="0" y="7"/>
                        <a:pt x="1" y="6"/>
                      </a:cubicBezTo>
                      <a:cubicBezTo>
                        <a:pt x="1" y="6"/>
                        <a:pt x="1" y="5"/>
                        <a:pt x="1" y="4"/>
                      </a:cubicBezTo>
                      <a:cubicBezTo>
                        <a:pt x="1" y="3"/>
                        <a:pt x="1" y="1"/>
                        <a:pt x="1"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6" name="Freeform 10187">
                  <a:extLst>
                    <a:ext uri="{FF2B5EF4-FFF2-40B4-BE49-F238E27FC236}">
                      <a16:creationId xmlns:a16="http://schemas.microsoft.com/office/drawing/2014/main" id="{7DB32D81-04CE-006D-797F-D0AD942B22E8}"/>
                    </a:ext>
                  </a:extLst>
                </p:cNvPr>
                <p:cNvSpPr>
                  <a:spLocks/>
                </p:cNvSpPr>
                <p:nvPr/>
              </p:nvSpPr>
              <p:spPr bwMode="auto">
                <a:xfrm>
                  <a:off x="3998" y="2218"/>
                  <a:ext cx="2" cy="4"/>
                </a:xfrm>
                <a:custGeom>
                  <a:avLst/>
                  <a:gdLst>
                    <a:gd name="T0" fmla="*/ 0 w 2"/>
                    <a:gd name="T1" fmla="*/ 2 h 5"/>
                    <a:gd name="T2" fmla="*/ 2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3"/>
                      </a:moveTo>
                      <a:cubicBezTo>
                        <a:pt x="1" y="0"/>
                        <a:pt x="2" y="3"/>
                        <a:pt x="2" y="5"/>
                      </a:cubicBezTo>
                      <a:cubicBezTo>
                        <a:pt x="2"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7" name="Freeform 10188">
                  <a:extLst>
                    <a:ext uri="{FF2B5EF4-FFF2-40B4-BE49-F238E27FC236}">
                      <a16:creationId xmlns:a16="http://schemas.microsoft.com/office/drawing/2014/main" id="{5B3D3A73-2B4A-6D23-7AA2-4293772132D9}"/>
                    </a:ext>
                  </a:extLst>
                </p:cNvPr>
                <p:cNvSpPr>
                  <a:spLocks/>
                </p:cNvSpPr>
                <p:nvPr/>
              </p:nvSpPr>
              <p:spPr bwMode="auto">
                <a:xfrm>
                  <a:off x="3994" y="2237"/>
                  <a:ext cx="1" cy="6"/>
                </a:xfrm>
                <a:custGeom>
                  <a:avLst/>
                  <a:gdLst>
                    <a:gd name="T0" fmla="*/ 1 w 2"/>
                    <a:gd name="T1" fmla="*/ 0 h 7"/>
                    <a:gd name="T2" fmla="*/ 1 w 2"/>
                    <a:gd name="T3" fmla="*/ 3 h 7"/>
                    <a:gd name="T4" fmla="*/ 1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0"/>
                      </a:moveTo>
                      <a:cubicBezTo>
                        <a:pt x="0" y="0"/>
                        <a:pt x="0" y="7"/>
                        <a:pt x="2" y="4"/>
                      </a:cubicBezTo>
                      <a:cubicBezTo>
                        <a:pt x="1" y="4"/>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8" name="Freeform 10189">
                  <a:extLst>
                    <a:ext uri="{FF2B5EF4-FFF2-40B4-BE49-F238E27FC236}">
                      <a16:creationId xmlns:a16="http://schemas.microsoft.com/office/drawing/2014/main" id="{4D685CB5-9CE9-1D8B-1589-F804D9322E07}"/>
                    </a:ext>
                  </a:extLst>
                </p:cNvPr>
                <p:cNvSpPr>
                  <a:spLocks/>
                </p:cNvSpPr>
                <p:nvPr/>
              </p:nvSpPr>
              <p:spPr bwMode="auto">
                <a:xfrm>
                  <a:off x="3999" y="2233"/>
                  <a:ext cx="1" cy="6"/>
                </a:xfrm>
                <a:custGeom>
                  <a:avLst/>
                  <a:gdLst>
                    <a:gd name="T0" fmla="*/ 0 w 2"/>
                    <a:gd name="T1" fmla="*/ 2 h 7"/>
                    <a:gd name="T2" fmla="*/ 0 w 2"/>
                    <a:gd name="T3" fmla="*/ 3 h 7"/>
                    <a:gd name="T4" fmla="*/ 0 w 2"/>
                    <a:gd name="T5" fmla="*/ 3 h 7"/>
                    <a:gd name="T6" fmla="*/ 0 w 2"/>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2" y="0"/>
                        <a:pt x="1" y="5"/>
                        <a:pt x="0" y="7"/>
                      </a:cubicBezTo>
                      <a:cubicBezTo>
                        <a:pt x="0" y="6"/>
                        <a:pt x="0" y="5"/>
                        <a:pt x="0" y="4"/>
                      </a:cubicBezTo>
                      <a:cubicBezTo>
                        <a:pt x="0"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09" name="Freeform 10190">
                  <a:extLst>
                    <a:ext uri="{FF2B5EF4-FFF2-40B4-BE49-F238E27FC236}">
                      <a16:creationId xmlns:a16="http://schemas.microsoft.com/office/drawing/2014/main" id="{9D693997-4227-9FF8-4852-A6684436377E}"/>
                    </a:ext>
                  </a:extLst>
                </p:cNvPr>
                <p:cNvSpPr>
                  <a:spLocks/>
                </p:cNvSpPr>
                <p:nvPr/>
              </p:nvSpPr>
              <p:spPr bwMode="auto">
                <a:xfrm>
                  <a:off x="4002" y="2228"/>
                  <a:ext cx="3" cy="4"/>
                </a:xfrm>
                <a:custGeom>
                  <a:avLst/>
                  <a:gdLst>
                    <a:gd name="T0" fmla="*/ 2 w 3"/>
                    <a:gd name="T1" fmla="*/ 0 h 5"/>
                    <a:gd name="T2" fmla="*/ 3 w 3"/>
                    <a:gd name="T3" fmla="*/ 2 h 5"/>
                    <a:gd name="T4" fmla="*/ 2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0" y="2"/>
                        <a:pt x="1" y="5"/>
                        <a:pt x="3" y="5"/>
                      </a:cubicBezTo>
                      <a:cubicBezTo>
                        <a:pt x="2" y="4"/>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0" name="Freeform 10191">
                  <a:extLst>
                    <a:ext uri="{FF2B5EF4-FFF2-40B4-BE49-F238E27FC236}">
                      <a16:creationId xmlns:a16="http://schemas.microsoft.com/office/drawing/2014/main" id="{188BE552-9AA5-8E89-727E-F5D9A4E8F2E2}"/>
                    </a:ext>
                  </a:extLst>
                </p:cNvPr>
                <p:cNvSpPr>
                  <a:spLocks/>
                </p:cNvSpPr>
                <p:nvPr/>
              </p:nvSpPr>
              <p:spPr bwMode="auto">
                <a:xfrm>
                  <a:off x="4003" y="2222"/>
                  <a:ext cx="1" cy="4"/>
                </a:xfrm>
                <a:custGeom>
                  <a:avLst/>
                  <a:gdLst>
                    <a:gd name="T0" fmla="*/ 0 w 1"/>
                    <a:gd name="T1" fmla="*/ 0 h 4"/>
                    <a:gd name="T2" fmla="*/ 1 w 1"/>
                    <a:gd name="T3" fmla="*/ 4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0"/>
                        <a:pt x="1" y="2"/>
                        <a:pt x="1" y="4"/>
                      </a:cubicBezTo>
                      <a:cubicBezTo>
                        <a:pt x="1" y="3"/>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1" name="Freeform 10192">
                  <a:extLst>
                    <a:ext uri="{FF2B5EF4-FFF2-40B4-BE49-F238E27FC236}">
                      <a16:creationId xmlns:a16="http://schemas.microsoft.com/office/drawing/2014/main" id="{722210EB-2E59-64D8-76B6-AB2B2C08D2DE}"/>
                    </a:ext>
                  </a:extLst>
                </p:cNvPr>
                <p:cNvSpPr>
                  <a:spLocks/>
                </p:cNvSpPr>
                <p:nvPr/>
              </p:nvSpPr>
              <p:spPr bwMode="auto">
                <a:xfrm>
                  <a:off x="3998" y="2240"/>
                  <a:ext cx="2" cy="4"/>
                </a:xfrm>
                <a:custGeom>
                  <a:avLst/>
                  <a:gdLst>
                    <a:gd name="T0" fmla="*/ 0 w 2"/>
                    <a:gd name="T1" fmla="*/ 0 h 4"/>
                    <a:gd name="T2" fmla="*/ 2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1" y="4"/>
                        <a:pt x="2" y="2"/>
                      </a:cubicBezTo>
                      <a:cubicBezTo>
                        <a:pt x="1" y="2"/>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2" name="Freeform 10193">
                  <a:extLst>
                    <a:ext uri="{FF2B5EF4-FFF2-40B4-BE49-F238E27FC236}">
                      <a16:creationId xmlns:a16="http://schemas.microsoft.com/office/drawing/2014/main" id="{9D0732FE-87D9-D096-04E2-F0D3BB802470}"/>
                    </a:ext>
                  </a:extLst>
                </p:cNvPr>
                <p:cNvSpPr>
                  <a:spLocks/>
                </p:cNvSpPr>
                <p:nvPr/>
              </p:nvSpPr>
              <p:spPr bwMode="auto">
                <a:xfrm>
                  <a:off x="4001" y="2236"/>
                  <a:ext cx="2" cy="5"/>
                </a:xfrm>
                <a:custGeom>
                  <a:avLst/>
                  <a:gdLst>
                    <a:gd name="T0" fmla="*/ 1 w 2"/>
                    <a:gd name="T1" fmla="*/ 1 h 6"/>
                    <a:gd name="T2" fmla="*/ 0 w 2"/>
                    <a:gd name="T3" fmla="*/ 3 h 6"/>
                    <a:gd name="T4" fmla="*/ 2 w 2"/>
                    <a:gd name="T5" fmla="*/ 3 h 6"/>
                    <a:gd name="T6" fmla="*/ 1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1" y="1"/>
                      </a:moveTo>
                      <a:cubicBezTo>
                        <a:pt x="2" y="0"/>
                        <a:pt x="2" y="5"/>
                        <a:pt x="0" y="6"/>
                      </a:cubicBezTo>
                      <a:cubicBezTo>
                        <a:pt x="1" y="5"/>
                        <a:pt x="1" y="5"/>
                        <a:pt x="2" y="4"/>
                      </a:cubicBezTo>
                      <a:cubicBezTo>
                        <a:pt x="2" y="2"/>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3" name="Freeform 10194">
                  <a:extLst>
                    <a:ext uri="{FF2B5EF4-FFF2-40B4-BE49-F238E27FC236}">
                      <a16:creationId xmlns:a16="http://schemas.microsoft.com/office/drawing/2014/main" id="{DEE48A9B-E035-D637-9F7D-25C431FF5476}"/>
                    </a:ext>
                  </a:extLst>
                </p:cNvPr>
                <p:cNvSpPr>
                  <a:spLocks/>
                </p:cNvSpPr>
                <p:nvPr/>
              </p:nvSpPr>
              <p:spPr bwMode="auto">
                <a:xfrm>
                  <a:off x="4004" y="2235"/>
                  <a:ext cx="1" cy="4"/>
                </a:xfrm>
                <a:custGeom>
                  <a:avLst/>
                  <a:gdLst>
                    <a:gd name="T0" fmla="*/ 1 w 2"/>
                    <a:gd name="T1" fmla="*/ 0 h 5"/>
                    <a:gd name="T2" fmla="*/ 0 w 2"/>
                    <a:gd name="T3" fmla="*/ 2 h 5"/>
                    <a:gd name="T4" fmla="*/ 1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1"/>
                        <a:pt x="1" y="4"/>
                        <a:pt x="0" y="5"/>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4" name="Freeform 10195">
                  <a:extLst>
                    <a:ext uri="{FF2B5EF4-FFF2-40B4-BE49-F238E27FC236}">
                      <a16:creationId xmlns:a16="http://schemas.microsoft.com/office/drawing/2014/main" id="{A0CC4A63-68A8-36A7-4B28-D169620767CC}"/>
                    </a:ext>
                  </a:extLst>
                </p:cNvPr>
                <p:cNvSpPr>
                  <a:spLocks/>
                </p:cNvSpPr>
                <p:nvPr/>
              </p:nvSpPr>
              <p:spPr bwMode="auto">
                <a:xfrm>
                  <a:off x="4001" y="2176"/>
                  <a:ext cx="24" cy="40"/>
                </a:xfrm>
                <a:custGeom>
                  <a:avLst/>
                  <a:gdLst>
                    <a:gd name="T0" fmla="*/ 10 w 29"/>
                    <a:gd name="T1" fmla="*/ 2 h 49"/>
                    <a:gd name="T2" fmla="*/ 12 w 29"/>
                    <a:gd name="T3" fmla="*/ 2 h 49"/>
                    <a:gd name="T4" fmla="*/ 12 w 29"/>
                    <a:gd name="T5" fmla="*/ 5 h 49"/>
                    <a:gd name="T6" fmla="*/ 13 w 29"/>
                    <a:gd name="T7" fmla="*/ 7 h 49"/>
                    <a:gd name="T8" fmla="*/ 12 w 29"/>
                    <a:gd name="T9" fmla="*/ 11 h 49"/>
                    <a:gd name="T10" fmla="*/ 12 w 29"/>
                    <a:gd name="T11" fmla="*/ 14 h 49"/>
                    <a:gd name="T12" fmla="*/ 12 w 29"/>
                    <a:gd name="T13" fmla="*/ 16 h 49"/>
                    <a:gd name="T14" fmla="*/ 10 w 29"/>
                    <a:gd name="T15" fmla="*/ 18 h 49"/>
                    <a:gd name="T16" fmla="*/ 10 w 29"/>
                    <a:gd name="T17" fmla="*/ 20 h 49"/>
                    <a:gd name="T18" fmla="*/ 8 w 29"/>
                    <a:gd name="T19" fmla="*/ 20 h 49"/>
                    <a:gd name="T20" fmla="*/ 7 w 29"/>
                    <a:gd name="T21" fmla="*/ 20 h 49"/>
                    <a:gd name="T22" fmla="*/ 7 w 29"/>
                    <a:gd name="T23" fmla="*/ 20 h 49"/>
                    <a:gd name="T24" fmla="*/ 6 w 29"/>
                    <a:gd name="T25" fmla="*/ 21 h 49"/>
                    <a:gd name="T26" fmla="*/ 5 w 29"/>
                    <a:gd name="T27" fmla="*/ 21 h 49"/>
                    <a:gd name="T28" fmla="*/ 4 w 29"/>
                    <a:gd name="T29" fmla="*/ 21 h 49"/>
                    <a:gd name="T30" fmla="*/ 3 w 29"/>
                    <a:gd name="T31" fmla="*/ 20 h 49"/>
                    <a:gd name="T32" fmla="*/ 2 w 29"/>
                    <a:gd name="T33" fmla="*/ 20 h 49"/>
                    <a:gd name="T34" fmla="*/ 2 w 29"/>
                    <a:gd name="T35" fmla="*/ 20 h 49"/>
                    <a:gd name="T36" fmla="*/ 2 w 29"/>
                    <a:gd name="T37" fmla="*/ 20 h 49"/>
                    <a:gd name="T38" fmla="*/ 2 w 29"/>
                    <a:gd name="T39" fmla="*/ 17 h 49"/>
                    <a:gd name="T40" fmla="*/ 2 w 29"/>
                    <a:gd name="T41" fmla="*/ 16 h 49"/>
                    <a:gd name="T42" fmla="*/ 2 w 29"/>
                    <a:gd name="T43" fmla="*/ 13 h 49"/>
                    <a:gd name="T44" fmla="*/ 2 w 29"/>
                    <a:gd name="T45" fmla="*/ 11 h 49"/>
                    <a:gd name="T46" fmla="*/ 2 w 29"/>
                    <a:gd name="T47" fmla="*/ 8 h 49"/>
                    <a:gd name="T48" fmla="*/ 2 w 29"/>
                    <a:gd name="T49" fmla="*/ 5 h 49"/>
                    <a:gd name="T50" fmla="*/ 4 w 29"/>
                    <a:gd name="T51" fmla="*/ 3 h 49"/>
                    <a:gd name="T52" fmla="*/ 6 w 29"/>
                    <a:gd name="T53" fmla="*/ 2 h 49"/>
                    <a:gd name="T54" fmla="*/ 7 w 29"/>
                    <a:gd name="T55" fmla="*/ 2 h 49"/>
                    <a:gd name="T56" fmla="*/ 7 w 29"/>
                    <a:gd name="T57" fmla="*/ 1 h 49"/>
                    <a:gd name="T58" fmla="*/ 8 w 29"/>
                    <a:gd name="T59" fmla="*/ 1 h 49"/>
                    <a:gd name="T60" fmla="*/ 9 w 29"/>
                    <a:gd name="T61" fmla="*/ 1 h 49"/>
                    <a:gd name="T62" fmla="*/ 10 w 29"/>
                    <a:gd name="T63" fmla="*/ 1 h 49"/>
                    <a:gd name="T64" fmla="*/ 10 w 29"/>
                    <a:gd name="T65" fmla="*/ 2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49">
                      <a:moveTo>
                        <a:pt x="22" y="2"/>
                      </a:moveTo>
                      <a:cubicBezTo>
                        <a:pt x="23" y="5"/>
                        <a:pt x="26" y="3"/>
                        <a:pt x="25" y="5"/>
                      </a:cubicBezTo>
                      <a:cubicBezTo>
                        <a:pt x="25" y="8"/>
                        <a:pt x="28" y="8"/>
                        <a:pt x="27" y="10"/>
                      </a:cubicBezTo>
                      <a:cubicBezTo>
                        <a:pt x="26" y="14"/>
                        <a:pt x="29" y="15"/>
                        <a:pt x="28" y="17"/>
                      </a:cubicBezTo>
                      <a:cubicBezTo>
                        <a:pt x="27" y="19"/>
                        <a:pt x="29" y="24"/>
                        <a:pt x="27" y="26"/>
                      </a:cubicBezTo>
                      <a:cubicBezTo>
                        <a:pt x="26" y="28"/>
                        <a:pt x="27" y="31"/>
                        <a:pt x="26" y="32"/>
                      </a:cubicBezTo>
                      <a:cubicBezTo>
                        <a:pt x="25" y="33"/>
                        <a:pt x="25" y="36"/>
                        <a:pt x="24" y="37"/>
                      </a:cubicBezTo>
                      <a:cubicBezTo>
                        <a:pt x="23" y="37"/>
                        <a:pt x="22" y="42"/>
                        <a:pt x="21" y="41"/>
                      </a:cubicBezTo>
                      <a:cubicBezTo>
                        <a:pt x="21" y="40"/>
                        <a:pt x="20" y="42"/>
                        <a:pt x="20" y="43"/>
                      </a:cubicBezTo>
                      <a:cubicBezTo>
                        <a:pt x="19" y="44"/>
                        <a:pt x="18" y="45"/>
                        <a:pt x="18" y="45"/>
                      </a:cubicBezTo>
                      <a:cubicBezTo>
                        <a:pt x="17" y="45"/>
                        <a:pt x="17" y="45"/>
                        <a:pt x="16" y="46"/>
                      </a:cubicBezTo>
                      <a:cubicBezTo>
                        <a:pt x="16" y="47"/>
                        <a:pt x="15" y="48"/>
                        <a:pt x="15" y="47"/>
                      </a:cubicBezTo>
                      <a:cubicBezTo>
                        <a:pt x="14" y="47"/>
                        <a:pt x="13" y="47"/>
                        <a:pt x="13" y="48"/>
                      </a:cubicBezTo>
                      <a:cubicBezTo>
                        <a:pt x="12" y="49"/>
                        <a:pt x="11" y="49"/>
                        <a:pt x="10" y="48"/>
                      </a:cubicBezTo>
                      <a:cubicBezTo>
                        <a:pt x="10" y="47"/>
                        <a:pt x="9" y="48"/>
                        <a:pt x="9" y="48"/>
                      </a:cubicBezTo>
                      <a:cubicBezTo>
                        <a:pt x="8" y="48"/>
                        <a:pt x="7" y="49"/>
                        <a:pt x="7" y="47"/>
                      </a:cubicBezTo>
                      <a:cubicBezTo>
                        <a:pt x="7" y="46"/>
                        <a:pt x="7" y="46"/>
                        <a:pt x="6" y="46"/>
                      </a:cubicBezTo>
                      <a:cubicBezTo>
                        <a:pt x="6" y="46"/>
                        <a:pt x="5" y="46"/>
                        <a:pt x="5" y="45"/>
                      </a:cubicBezTo>
                      <a:cubicBezTo>
                        <a:pt x="5" y="44"/>
                        <a:pt x="3" y="45"/>
                        <a:pt x="4" y="43"/>
                      </a:cubicBezTo>
                      <a:cubicBezTo>
                        <a:pt x="4" y="41"/>
                        <a:pt x="2" y="41"/>
                        <a:pt x="2" y="39"/>
                      </a:cubicBezTo>
                      <a:cubicBezTo>
                        <a:pt x="3" y="37"/>
                        <a:pt x="1" y="37"/>
                        <a:pt x="2" y="34"/>
                      </a:cubicBezTo>
                      <a:cubicBezTo>
                        <a:pt x="2" y="32"/>
                        <a:pt x="0" y="31"/>
                        <a:pt x="2" y="29"/>
                      </a:cubicBezTo>
                      <a:cubicBezTo>
                        <a:pt x="2" y="27"/>
                        <a:pt x="1" y="25"/>
                        <a:pt x="2" y="23"/>
                      </a:cubicBezTo>
                      <a:cubicBezTo>
                        <a:pt x="3" y="21"/>
                        <a:pt x="3" y="19"/>
                        <a:pt x="4" y="18"/>
                      </a:cubicBezTo>
                      <a:cubicBezTo>
                        <a:pt x="6" y="16"/>
                        <a:pt x="5" y="12"/>
                        <a:pt x="6" y="11"/>
                      </a:cubicBezTo>
                      <a:cubicBezTo>
                        <a:pt x="8" y="10"/>
                        <a:pt x="8" y="7"/>
                        <a:pt x="9" y="7"/>
                      </a:cubicBezTo>
                      <a:cubicBezTo>
                        <a:pt x="11" y="6"/>
                        <a:pt x="11" y="3"/>
                        <a:pt x="13" y="3"/>
                      </a:cubicBezTo>
                      <a:cubicBezTo>
                        <a:pt x="13" y="3"/>
                        <a:pt x="13" y="3"/>
                        <a:pt x="14" y="2"/>
                      </a:cubicBezTo>
                      <a:cubicBezTo>
                        <a:pt x="15" y="1"/>
                        <a:pt x="15" y="1"/>
                        <a:pt x="16" y="1"/>
                      </a:cubicBezTo>
                      <a:cubicBezTo>
                        <a:pt x="16" y="2"/>
                        <a:pt x="17" y="1"/>
                        <a:pt x="18" y="1"/>
                      </a:cubicBezTo>
                      <a:cubicBezTo>
                        <a:pt x="18" y="0"/>
                        <a:pt x="19" y="0"/>
                        <a:pt x="19" y="1"/>
                      </a:cubicBezTo>
                      <a:cubicBezTo>
                        <a:pt x="20" y="2"/>
                        <a:pt x="21" y="2"/>
                        <a:pt x="21" y="1"/>
                      </a:cubicBezTo>
                      <a:cubicBezTo>
                        <a:pt x="22" y="1"/>
                        <a:pt x="22" y="1"/>
                        <a:pt x="22"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5" name="Freeform 10196">
                  <a:extLst>
                    <a:ext uri="{FF2B5EF4-FFF2-40B4-BE49-F238E27FC236}">
                      <a16:creationId xmlns:a16="http://schemas.microsoft.com/office/drawing/2014/main" id="{C798CB82-2D94-D423-B7EF-C79033248FAB}"/>
                    </a:ext>
                  </a:extLst>
                </p:cNvPr>
                <p:cNvSpPr>
                  <a:spLocks/>
                </p:cNvSpPr>
                <p:nvPr/>
              </p:nvSpPr>
              <p:spPr bwMode="auto">
                <a:xfrm>
                  <a:off x="4001" y="2178"/>
                  <a:ext cx="19" cy="38"/>
                </a:xfrm>
                <a:custGeom>
                  <a:avLst/>
                  <a:gdLst>
                    <a:gd name="T0" fmla="*/ 11 w 23"/>
                    <a:gd name="T1" fmla="*/ 16 h 46"/>
                    <a:gd name="T2" fmla="*/ 10 w 23"/>
                    <a:gd name="T3" fmla="*/ 17 h 46"/>
                    <a:gd name="T4" fmla="*/ 8 w 23"/>
                    <a:gd name="T5" fmla="*/ 17 h 46"/>
                    <a:gd name="T6" fmla="*/ 8 w 23"/>
                    <a:gd name="T7" fmla="*/ 17 h 46"/>
                    <a:gd name="T8" fmla="*/ 7 w 23"/>
                    <a:gd name="T9" fmla="*/ 16 h 46"/>
                    <a:gd name="T10" fmla="*/ 7 w 23"/>
                    <a:gd name="T11" fmla="*/ 15 h 46"/>
                    <a:gd name="T12" fmla="*/ 6 w 23"/>
                    <a:gd name="T13" fmla="*/ 14 h 46"/>
                    <a:gd name="T14" fmla="*/ 6 w 23"/>
                    <a:gd name="T15" fmla="*/ 14 h 46"/>
                    <a:gd name="T16" fmla="*/ 5 w 23"/>
                    <a:gd name="T17" fmla="*/ 12 h 46"/>
                    <a:gd name="T18" fmla="*/ 5 w 23"/>
                    <a:gd name="T19" fmla="*/ 10 h 46"/>
                    <a:gd name="T20" fmla="*/ 5 w 23"/>
                    <a:gd name="T21" fmla="*/ 7 h 46"/>
                    <a:gd name="T22" fmla="*/ 5 w 23"/>
                    <a:gd name="T23" fmla="*/ 4 h 46"/>
                    <a:gd name="T24" fmla="*/ 6 w 23"/>
                    <a:gd name="T25" fmla="*/ 2 h 46"/>
                    <a:gd name="T26" fmla="*/ 6 w 23"/>
                    <a:gd name="T27" fmla="*/ 0 h 46"/>
                    <a:gd name="T28" fmla="*/ 6 w 23"/>
                    <a:gd name="T29" fmla="*/ 0 h 46"/>
                    <a:gd name="T30" fmla="*/ 4 w 23"/>
                    <a:gd name="T31" fmla="*/ 2 h 46"/>
                    <a:gd name="T32" fmla="*/ 2 w 23"/>
                    <a:gd name="T33" fmla="*/ 4 h 46"/>
                    <a:gd name="T34" fmla="*/ 2 w 23"/>
                    <a:gd name="T35" fmla="*/ 7 h 46"/>
                    <a:gd name="T36" fmla="*/ 2 w 23"/>
                    <a:gd name="T37" fmla="*/ 10 h 46"/>
                    <a:gd name="T38" fmla="*/ 2 w 23"/>
                    <a:gd name="T39" fmla="*/ 12 h 46"/>
                    <a:gd name="T40" fmla="*/ 2 w 23"/>
                    <a:gd name="T41" fmla="*/ 14 h 46"/>
                    <a:gd name="T42" fmla="*/ 2 w 23"/>
                    <a:gd name="T43" fmla="*/ 17 h 46"/>
                    <a:gd name="T44" fmla="*/ 2 w 23"/>
                    <a:gd name="T45" fmla="*/ 18 h 46"/>
                    <a:gd name="T46" fmla="*/ 2 w 23"/>
                    <a:gd name="T47" fmla="*/ 20 h 46"/>
                    <a:gd name="T48" fmla="*/ 2 w 23"/>
                    <a:gd name="T49" fmla="*/ 21 h 46"/>
                    <a:gd name="T50" fmla="*/ 3 w 23"/>
                    <a:gd name="T51" fmla="*/ 21 h 46"/>
                    <a:gd name="T52" fmla="*/ 4 w 23"/>
                    <a:gd name="T53" fmla="*/ 21 h 46"/>
                    <a:gd name="T54" fmla="*/ 5 w 23"/>
                    <a:gd name="T55" fmla="*/ 21 h 46"/>
                    <a:gd name="T56" fmla="*/ 6 w 23"/>
                    <a:gd name="T57" fmla="*/ 21 h 46"/>
                    <a:gd name="T58" fmla="*/ 7 w 23"/>
                    <a:gd name="T59" fmla="*/ 21 h 46"/>
                    <a:gd name="T60" fmla="*/ 7 w 23"/>
                    <a:gd name="T61" fmla="*/ 21 h 46"/>
                    <a:gd name="T62" fmla="*/ 8 w 23"/>
                    <a:gd name="T63" fmla="*/ 20 h 46"/>
                    <a:gd name="T64" fmla="*/ 10 w 23"/>
                    <a:gd name="T65" fmla="*/ 18 h 46"/>
                    <a:gd name="T66" fmla="*/ 10 w 23"/>
                    <a:gd name="T67" fmla="*/ 17 h 46"/>
                    <a:gd name="T68" fmla="*/ 11 w 23"/>
                    <a:gd name="T69" fmla="*/ 16 h 46"/>
                    <a:gd name="T70" fmla="*/ 11 w 23"/>
                    <a:gd name="T71" fmla="*/ 16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46">
                      <a:moveTo>
                        <a:pt x="23" y="34"/>
                      </a:moveTo>
                      <a:cubicBezTo>
                        <a:pt x="22" y="33"/>
                        <a:pt x="21" y="34"/>
                        <a:pt x="21" y="35"/>
                      </a:cubicBezTo>
                      <a:cubicBezTo>
                        <a:pt x="20" y="35"/>
                        <a:pt x="19" y="36"/>
                        <a:pt x="18" y="35"/>
                      </a:cubicBezTo>
                      <a:cubicBezTo>
                        <a:pt x="18" y="34"/>
                        <a:pt x="17" y="34"/>
                        <a:pt x="17" y="35"/>
                      </a:cubicBezTo>
                      <a:cubicBezTo>
                        <a:pt x="16" y="35"/>
                        <a:pt x="15" y="35"/>
                        <a:pt x="15" y="34"/>
                      </a:cubicBezTo>
                      <a:cubicBezTo>
                        <a:pt x="15" y="33"/>
                        <a:pt x="15" y="33"/>
                        <a:pt x="15" y="33"/>
                      </a:cubicBezTo>
                      <a:cubicBezTo>
                        <a:pt x="14" y="33"/>
                        <a:pt x="13" y="33"/>
                        <a:pt x="13" y="32"/>
                      </a:cubicBezTo>
                      <a:cubicBezTo>
                        <a:pt x="13" y="30"/>
                        <a:pt x="11" y="32"/>
                        <a:pt x="12" y="29"/>
                      </a:cubicBezTo>
                      <a:cubicBezTo>
                        <a:pt x="12" y="27"/>
                        <a:pt x="10" y="28"/>
                        <a:pt x="10" y="25"/>
                      </a:cubicBezTo>
                      <a:cubicBezTo>
                        <a:pt x="11" y="24"/>
                        <a:pt x="9" y="23"/>
                        <a:pt x="10" y="21"/>
                      </a:cubicBezTo>
                      <a:cubicBezTo>
                        <a:pt x="10" y="19"/>
                        <a:pt x="8" y="18"/>
                        <a:pt x="10" y="15"/>
                      </a:cubicBezTo>
                      <a:cubicBezTo>
                        <a:pt x="10" y="14"/>
                        <a:pt x="9" y="11"/>
                        <a:pt x="10" y="9"/>
                      </a:cubicBezTo>
                      <a:cubicBezTo>
                        <a:pt x="11" y="8"/>
                        <a:pt x="11" y="5"/>
                        <a:pt x="12" y="5"/>
                      </a:cubicBezTo>
                      <a:cubicBezTo>
                        <a:pt x="13" y="3"/>
                        <a:pt x="13" y="1"/>
                        <a:pt x="13" y="0"/>
                      </a:cubicBezTo>
                      <a:cubicBezTo>
                        <a:pt x="13" y="0"/>
                        <a:pt x="13" y="0"/>
                        <a:pt x="13" y="0"/>
                      </a:cubicBezTo>
                      <a:cubicBezTo>
                        <a:pt x="11" y="0"/>
                        <a:pt x="11" y="3"/>
                        <a:pt x="9" y="4"/>
                      </a:cubicBezTo>
                      <a:cubicBezTo>
                        <a:pt x="8" y="4"/>
                        <a:pt x="8" y="7"/>
                        <a:pt x="6" y="8"/>
                      </a:cubicBezTo>
                      <a:cubicBezTo>
                        <a:pt x="5" y="9"/>
                        <a:pt x="6" y="13"/>
                        <a:pt x="4" y="15"/>
                      </a:cubicBezTo>
                      <a:cubicBezTo>
                        <a:pt x="3" y="16"/>
                        <a:pt x="3" y="18"/>
                        <a:pt x="2" y="20"/>
                      </a:cubicBezTo>
                      <a:cubicBezTo>
                        <a:pt x="1" y="22"/>
                        <a:pt x="2" y="24"/>
                        <a:pt x="2" y="26"/>
                      </a:cubicBezTo>
                      <a:cubicBezTo>
                        <a:pt x="0" y="28"/>
                        <a:pt x="2" y="29"/>
                        <a:pt x="2" y="31"/>
                      </a:cubicBezTo>
                      <a:cubicBezTo>
                        <a:pt x="1" y="34"/>
                        <a:pt x="3" y="34"/>
                        <a:pt x="2" y="36"/>
                      </a:cubicBezTo>
                      <a:cubicBezTo>
                        <a:pt x="2" y="38"/>
                        <a:pt x="4" y="38"/>
                        <a:pt x="4" y="40"/>
                      </a:cubicBezTo>
                      <a:cubicBezTo>
                        <a:pt x="3" y="42"/>
                        <a:pt x="5" y="41"/>
                        <a:pt x="5" y="42"/>
                      </a:cubicBezTo>
                      <a:cubicBezTo>
                        <a:pt x="5" y="43"/>
                        <a:pt x="6" y="43"/>
                        <a:pt x="6" y="43"/>
                      </a:cubicBezTo>
                      <a:cubicBezTo>
                        <a:pt x="7" y="43"/>
                        <a:pt x="7" y="43"/>
                        <a:pt x="7" y="44"/>
                      </a:cubicBezTo>
                      <a:cubicBezTo>
                        <a:pt x="7" y="46"/>
                        <a:pt x="8" y="45"/>
                        <a:pt x="9" y="45"/>
                      </a:cubicBezTo>
                      <a:cubicBezTo>
                        <a:pt x="9" y="45"/>
                        <a:pt x="10" y="44"/>
                        <a:pt x="10" y="45"/>
                      </a:cubicBezTo>
                      <a:cubicBezTo>
                        <a:pt x="11" y="46"/>
                        <a:pt x="12" y="46"/>
                        <a:pt x="13" y="45"/>
                      </a:cubicBezTo>
                      <a:cubicBezTo>
                        <a:pt x="13" y="44"/>
                        <a:pt x="14" y="44"/>
                        <a:pt x="15" y="44"/>
                      </a:cubicBezTo>
                      <a:cubicBezTo>
                        <a:pt x="15" y="45"/>
                        <a:pt x="16" y="44"/>
                        <a:pt x="16" y="43"/>
                      </a:cubicBezTo>
                      <a:cubicBezTo>
                        <a:pt x="17" y="42"/>
                        <a:pt x="17" y="42"/>
                        <a:pt x="18" y="42"/>
                      </a:cubicBezTo>
                      <a:cubicBezTo>
                        <a:pt x="18" y="42"/>
                        <a:pt x="19" y="41"/>
                        <a:pt x="20" y="40"/>
                      </a:cubicBezTo>
                      <a:cubicBezTo>
                        <a:pt x="20" y="39"/>
                        <a:pt x="21" y="37"/>
                        <a:pt x="21" y="38"/>
                      </a:cubicBezTo>
                      <a:cubicBezTo>
                        <a:pt x="22" y="38"/>
                        <a:pt x="23" y="35"/>
                        <a:pt x="23" y="34"/>
                      </a:cubicBezTo>
                      <a:cubicBezTo>
                        <a:pt x="23" y="34"/>
                        <a:pt x="23" y="34"/>
                        <a:pt x="23" y="3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6" name="Freeform 10197">
                  <a:extLst>
                    <a:ext uri="{FF2B5EF4-FFF2-40B4-BE49-F238E27FC236}">
                      <a16:creationId xmlns:a16="http://schemas.microsoft.com/office/drawing/2014/main" id="{9E22E527-6C95-6A6B-2DF5-086FCCD67CE8}"/>
                    </a:ext>
                  </a:extLst>
                </p:cNvPr>
                <p:cNvSpPr>
                  <a:spLocks/>
                </p:cNvSpPr>
                <p:nvPr/>
              </p:nvSpPr>
              <p:spPr bwMode="auto">
                <a:xfrm>
                  <a:off x="4001" y="2193"/>
                  <a:ext cx="19" cy="23"/>
                </a:xfrm>
                <a:custGeom>
                  <a:avLst/>
                  <a:gdLst>
                    <a:gd name="T0" fmla="*/ 11 w 23"/>
                    <a:gd name="T1" fmla="*/ 7 h 28"/>
                    <a:gd name="T2" fmla="*/ 10 w 23"/>
                    <a:gd name="T3" fmla="*/ 7 h 28"/>
                    <a:gd name="T4" fmla="*/ 9 w 23"/>
                    <a:gd name="T5" fmla="*/ 9 h 28"/>
                    <a:gd name="T6" fmla="*/ 8 w 23"/>
                    <a:gd name="T7" fmla="*/ 10 h 28"/>
                    <a:gd name="T8" fmla="*/ 7 w 23"/>
                    <a:gd name="T9" fmla="*/ 10 h 28"/>
                    <a:gd name="T10" fmla="*/ 6 w 23"/>
                    <a:gd name="T11" fmla="*/ 11 h 28"/>
                    <a:gd name="T12" fmla="*/ 5 w 23"/>
                    <a:gd name="T13" fmla="*/ 11 h 28"/>
                    <a:gd name="T14" fmla="*/ 5 w 23"/>
                    <a:gd name="T15" fmla="*/ 11 h 28"/>
                    <a:gd name="T16" fmla="*/ 4 w 23"/>
                    <a:gd name="T17" fmla="*/ 10 h 28"/>
                    <a:gd name="T18" fmla="*/ 3 w 23"/>
                    <a:gd name="T19" fmla="*/ 10 h 28"/>
                    <a:gd name="T20" fmla="*/ 2 w 23"/>
                    <a:gd name="T21" fmla="*/ 9 h 28"/>
                    <a:gd name="T22" fmla="*/ 2 w 23"/>
                    <a:gd name="T23" fmla="*/ 8 h 28"/>
                    <a:gd name="T24" fmla="*/ 2 w 23"/>
                    <a:gd name="T25" fmla="*/ 6 h 28"/>
                    <a:gd name="T26" fmla="*/ 2 w 23"/>
                    <a:gd name="T27" fmla="*/ 4 h 28"/>
                    <a:gd name="T28" fmla="*/ 2 w 23"/>
                    <a:gd name="T29" fmla="*/ 2 h 28"/>
                    <a:gd name="T30" fmla="*/ 2 w 23"/>
                    <a:gd name="T31" fmla="*/ 0 h 28"/>
                    <a:gd name="T32" fmla="*/ 2 w 23"/>
                    <a:gd name="T33" fmla="*/ 2 h 28"/>
                    <a:gd name="T34" fmla="*/ 2 w 23"/>
                    <a:gd name="T35" fmla="*/ 4 h 28"/>
                    <a:gd name="T36" fmla="*/ 2 w 23"/>
                    <a:gd name="T37" fmla="*/ 6 h 28"/>
                    <a:gd name="T38" fmla="*/ 2 w 23"/>
                    <a:gd name="T39" fmla="*/ 8 h 28"/>
                    <a:gd name="T40" fmla="*/ 2 w 23"/>
                    <a:gd name="T41" fmla="*/ 10 h 28"/>
                    <a:gd name="T42" fmla="*/ 2 w 23"/>
                    <a:gd name="T43" fmla="*/ 11 h 28"/>
                    <a:gd name="T44" fmla="*/ 2 w 23"/>
                    <a:gd name="T45" fmla="*/ 12 h 28"/>
                    <a:gd name="T46" fmla="*/ 3 w 23"/>
                    <a:gd name="T47" fmla="*/ 12 h 28"/>
                    <a:gd name="T48" fmla="*/ 4 w 23"/>
                    <a:gd name="T49" fmla="*/ 12 h 28"/>
                    <a:gd name="T50" fmla="*/ 5 w 23"/>
                    <a:gd name="T51" fmla="*/ 12 h 28"/>
                    <a:gd name="T52" fmla="*/ 6 w 23"/>
                    <a:gd name="T53" fmla="*/ 12 h 28"/>
                    <a:gd name="T54" fmla="*/ 7 w 23"/>
                    <a:gd name="T55" fmla="*/ 12 h 28"/>
                    <a:gd name="T56" fmla="*/ 7 w 23"/>
                    <a:gd name="T57" fmla="*/ 12 h 28"/>
                    <a:gd name="T58" fmla="*/ 8 w 23"/>
                    <a:gd name="T59" fmla="*/ 11 h 28"/>
                    <a:gd name="T60" fmla="*/ 10 w 23"/>
                    <a:gd name="T61" fmla="*/ 10 h 28"/>
                    <a:gd name="T62" fmla="*/ 10 w 23"/>
                    <a:gd name="T63" fmla="*/ 9 h 28"/>
                    <a:gd name="T64" fmla="*/ 11 w 23"/>
                    <a:gd name="T65" fmla="*/ 7 h 28"/>
                    <a:gd name="T66" fmla="*/ 11 w 23"/>
                    <a:gd name="T67" fmla="*/ 7 h 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 h="28">
                      <a:moveTo>
                        <a:pt x="23" y="16"/>
                      </a:moveTo>
                      <a:cubicBezTo>
                        <a:pt x="22" y="15"/>
                        <a:pt x="22" y="16"/>
                        <a:pt x="21" y="16"/>
                      </a:cubicBezTo>
                      <a:cubicBezTo>
                        <a:pt x="21" y="17"/>
                        <a:pt x="20" y="20"/>
                        <a:pt x="19" y="20"/>
                      </a:cubicBezTo>
                      <a:cubicBezTo>
                        <a:pt x="18" y="19"/>
                        <a:pt x="18" y="20"/>
                        <a:pt x="17" y="21"/>
                      </a:cubicBezTo>
                      <a:cubicBezTo>
                        <a:pt x="17" y="22"/>
                        <a:pt x="16" y="23"/>
                        <a:pt x="15" y="22"/>
                      </a:cubicBezTo>
                      <a:cubicBezTo>
                        <a:pt x="15" y="21"/>
                        <a:pt x="14" y="22"/>
                        <a:pt x="13" y="23"/>
                      </a:cubicBezTo>
                      <a:cubicBezTo>
                        <a:pt x="12" y="23"/>
                        <a:pt x="12" y="24"/>
                        <a:pt x="11" y="23"/>
                      </a:cubicBezTo>
                      <a:cubicBezTo>
                        <a:pt x="11" y="22"/>
                        <a:pt x="10" y="22"/>
                        <a:pt x="10" y="23"/>
                      </a:cubicBezTo>
                      <a:cubicBezTo>
                        <a:pt x="9" y="23"/>
                        <a:pt x="8" y="23"/>
                        <a:pt x="8" y="22"/>
                      </a:cubicBezTo>
                      <a:cubicBezTo>
                        <a:pt x="8" y="21"/>
                        <a:pt x="8" y="21"/>
                        <a:pt x="7" y="21"/>
                      </a:cubicBezTo>
                      <a:cubicBezTo>
                        <a:pt x="7" y="21"/>
                        <a:pt x="6" y="21"/>
                        <a:pt x="6" y="20"/>
                      </a:cubicBezTo>
                      <a:cubicBezTo>
                        <a:pt x="6" y="18"/>
                        <a:pt x="4" y="20"/>
                        <a:pt x="5" y="17"/>
                      </a:cubicBezTo>
                      <a:cubicBezTo>
                        <a:pt x="5" y="15"/>
                        <a:pt x="3" y="16"/>
                        <a:pt x="3" y="13"/>
                      </a:cubicBezTo>
                      <a:cubicBezTo>
                        <a:pt x="3" y="12"/>
                        <a:pt x="2" y="11"/>
                        <a:pt x="3" y="9"/>
                      </a:cubicBezTo>
                      <a:cubicBezTo>
                        <a:pt x="3" y="7"/>
                        <a:pt x="1" y="6"/>
                        <a:pt x="2" y="3"/>
                      </a:cubicBezTo>
                      <a:cubicBezTo>
                        <a:pt x="3" y="2"/>
                        <a:pt x="3" y="1"/>
                        <a:pt x="3" y="0"/>
                      </a:cubicBezTo>
                      <a:cubicBezTo>
                        <a:pt x="3" y="0"/>
                        <a:pt x="3" y="1"/>
                        <a:pt x="2" y="2"/>
                      </a:cubicBezTo>
                      <a:cubicBezTo>
                        <a:pt x="1" y="4"/>
                        <a:pt x="2" y="6"/>
                        <a:pt x="2" y="8"/>
                      </a:cubicBezTo>
                      <a:cubicBezTo>
                        <a:pt x="0" y="10"/>
                        <a:pt x="2" y="11"/>
                        <a:pt x="2" y="13"/>
                      </a:cubicBezTo>
                      <a:cubicBezTo>
                        <a:pt x="1" y="16"/>
                        <a:pt x="3" y="16"/>
                        <a:pt x="2" y="18"/>
                      </a:cubicBezTo>
                      <a:cubicBezTo>
                        <a:pt x="2" y="20"/>
                        <a:pt x="4" y="20"/>
                        <a:pt x="4" y="22"/>
                      </a:cubicBezTo>
                      <a:cubicBezTo>
                        <a:pt x="3" y="24"/>
                        <a:pt x="5" y="23"/>
                        <a:pt x="5" y="24"/>
                      </a:cubicBezTo>
                      <a:cubicBezTo>
                        <a:pt x="5" y="25"/>
                        <a:pt x="6" y="25"/>
                        <a:pt x="6" y="25"/>
                      </a:cubicBezTo>
                      <a:cubicBezTo>
                        <a:pt x="7" y="25"/>
                        <a:pt x="7" y="25"/>
                        <a:pt x="7" y="26"/>
                      </a:cubicBezTo>
                      <a:cubicBezTo>
                        <a:pt x="7" y="28"/>
                        <a:pt x="8" y="27"/>
                        <a:pt x="9" y="27"/>
                      </a:cubicBezTo>
                      <a:cubicBezTo>
                        <a:pt x="9" y="27"/>
                        <a:pt x="10" y="26"/>
                        <a:pt x="10" y="27"/>
                      </a:cubicBezTo>
                      <a:cubicBezTo>
                        <a:pt x="11" y="28"/>
                        <a:pt x="12" y="28"/>
                        <a:pt x="13" y="27"/>
                      </a:cubicBezTo>
                      <a:cubicBezTo>
                        <a:pt x="13" y="26"/>
                        <a:pt x="14" y="26"/>
                        <a:pt x="15" y="26"/>
                      </a:cubicBezTo>
                      <a:cubicBezTo>
                        <a:pt x="15" y="27"/>
                        <a:pt x="16" y="26"/>
                        <a:pt x="16" y="25"/>
                      </a:cubicBezTo>
                      <a:cubicBezTo>
                        <a:pt x="17" y="24"/>
                        <a:pt x="17" y="24"/>
                        <a:pt x="18" y="24"/>
                      </a:cubicBezTo>
                      <a:cubicBezTo>
                        <a:pt x="18" y="24"/>
                        <a:pt x="19" y="23"/>
                        <a:pt x="20" y="22"/>
                      </a:cubicBezTo>
                      <a:cubicBezTo>
                        <a:pt x="20" y="21"/>
                        <a:pt x="21" y="19"/>
                        <a:pt x="21" y="20"/>
                      </a:cubicBezTo>
                      <a:cubicBezTo>
                        <a:pt x="22" y="20"/>
                        <a:pt x="23" y="17"/>
                        <a:pt x="23" y="16"/>
                      </a:cubicBezTo>
                      <a:cubicBezTo>
                        <a:pt x="23" y="16"/>
                        <a:pt x="23" y="16"/>
                        <a:pt x="23" y="16"/>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7" name="Freeform 10198">
                  <a:extLst>
                    <a:ext uri="{FF2B5EF4-FFF2-40B4-BE49-F238E27FC236}">
                      <a16:creationId xmlns:a16="http://schemas.microsoft.com/office/drawing/2014/main" id="{476B24FC-FD00-73A5-CFAA-628760843AAB}"/>
                    </a:ext>
                  </a:extLst>
                </p:cNvPr>
                <p:cNvSpPr>
                  <a:spLocks/>
                </p:cNvSpPr>
                <p:nvPr/>
              </p:nvSpPr>
              <p:spPr bwMode="auto">
                <a:xfrm>
                  <a:off x="4011" y="2186"/>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0" y="3"/>
                        <a:pt x="1"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8" name="Freeform 10199">
                  <a:extLst>
                    <a:ext uri="{FF2B5EF4-FFF2-40B4-BE49-F238E27FC236}">
                      <a16:creationId xmlns:a16="http://schemas.microsoft.com/office/drawing/2014/main" id="{6ED9DA5E-B838-8A66-8EE9-01E3674F2470}"/>
                    </a:ext>
                  </a:extLst>
                </p:cNvPr>
                <p:cNvSpPr>
                  <a:spLocks/>
                </p:cNvSpPr>
                <p:nvPr/>
              </p:nvSpPr>
              <p:spPr bwMode="auto">
                <a:xfrm>
                  <a:off x="4013" y="2182"/>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0" y="1"/>
                        <a:pt x="1" y="4"/>
                        <a:pt x="2" y="4"/>
                      </a:cubicBezTo>
                      <a:cubicBezTo>
                        <a:pt x="2" y="3"/>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19" name="Freeform 10200">
                  <a:extLst>
                    <a:ext uri="{FF2B5EF4-FFF2-40B4-BE49-F238E27FC236}">
                      <a16:creationId xmlns:a16="http://schemas.microsoft.com/office/drawing/2014/main" id="{4A513BC9-25A7-2460-4BBE-CCEBB04FE779}"/>
                    </a:ext>
                  </a:extLst>
                </p:cNvPr>
                <p:cNvSpPr>
                  <a:spLocks/>
                </p:cNvSpPr>
                <p:nvPr/>
              </p:nvSpPr>
              <p:spPr bwMode="auto">
                <a:xfrm>
                  <a:off x="4014" y="2189"/>
                  <a:ext cx="1" cy="4"/>
                </a:xfrm>
                <a:custGeom>
                  <a:avLst/>
                  <a:gdLst>
                    <a:gd name="T0" fmla="*/ 0 w 1"/>
                    <a:gd name="T1" fmla="*/ 1 h 5"/>
                    <a:gd name="T2" fmla="*/ 1 w 1"/>
                    <a:gd name="T3" fmla="*/ 1 h 5"/>
                    <a:gd name="T4" fmla="*/ 1 w 1"/>
                    <a:gd name="T5" fmla="*/ 2 h 5"/>
                    <a:gd name="T6" fmla="*/ 0 w 1"/>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1"/>
                      </a:moveTo>
                      <a:cubicBezTo>
                        <a:pt x="0" y="0"/>
                        <a:pt x="1" y="0"/>
                        <a:pt x="1" y="1"/>
                      </a:cubicBezTo>
                      <a:cubicBezTo>
                        <a:pt x="1" y="2"/>
                        <a:pt x="1" y="4"/>
                        <a:pt x="1" y="5"/>
                      </a:cubicBezTo>
                      <a:cubicBezTo>
                        <a:pt x="0"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0" name="Freeform 10201">
                  <a:extLst>
                    <a:ext uri="{FF2B5EF4-FFF2-40B4-BE49-F238E27FC236}">
                      <a16:creationId xmlns:a16="http://schemas.microsoft.com/office/drawing/2014/main" id="{2CFDC16D-72DF-6633-F22D-B51593FCBE48}"/>
                    </a:ext>
                  </a:extLst>
                </p:cNvPr>
                <p:cNvSpPr>
                  <a:spLocks/>
                </p:cNvSpPr>
                <p:nvPr/>
              </p:nvSpPr>
              <p:spPr bwMode="auto">
                <a:xfrm>
                  <a:off x="4018" y="2183"/>
                  <a:ext cx="1" cy="6"/>
                </a:xfrm>
                <a:custGeom>
                  <a:avLst/>
                  <a:gdLst>
                    <a:gd name="T0" fmla="*/ 1 w 1"/>
                    <a:gd name="T1" fmla="*/ 0 h 7"/>
                    <a:gd name="T2" fmla="*/ 0 w 1"/>
                    <a:gd name="T3" fmla="*/ 3 h 7"/>
                    <a:gd name="T4" fmla="*/ 1 w 1"/>
                    <a:gd name="T5" fmla="*/ 3 h 7"/>
                    <a:gd name="T6" fmla="*/ 1 w 1"/>
                    <a:gd name="T7" fmla="*/ 3 h 7"/>
                    <a:gd name="T8" fmla="*/ 1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0" y="1"/>
                        <a:pt x="0" y="2"/>
                        <a:pt x="0" y="3"/>
                      </a:cubicBezTo>
                      <a:cubicBezTo>
                        <a:pt x="0" y="3"/>
                        <a:pt x="0" y="7"/>
                        <a:pt x="1" y="6"/>
                      </a:cubicBezTo>
                      <a:cubicBezTo>
                        <a:pt x="1" y="6"/>
                        <a:pt x="1" y="5"/>
                        <a:pt x="1"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1" name="Freeform 10202">
                  <a:extLst>
                    <a:ext uri="{FF2B5EF4-FFF2-40B4-BE49-F238E27FC236}">
                      <a16:creationId xmlns:a16="http://schemas.microsoft.com/office/drawing/2014/main" id="{2F3E3FAC-0A74-D41C-C618-E6E05417C8D5}"/>
                    </a:ext>
                  </a:extLst>
                </p:cNvPr>
                <p:cNvSpPr>
                  <a:spLocks/>
                </p:cNvSpPr>
                <p:nvPr/>
              </p:nvSpPr>
              <p:spPr bwMode="auto">
                <a:xfrm>
                  <a:off x="4016" y="2178"/>
                  <a:ext cx="2" cy="5"/>
                </a:xfrm>
                <a:custGeom>
                  <a:avLst/>
                  <a:gdLst>
                    <a:gd name="T0" fmla="*/ 0 w 2"/>
                    <a:gd name="T1" fmla="*/ 2 h 5"/>
                    <a:gd name="T2" fmla="*/ 2 w 2"/>
                    <a:gd name="T3" fmla="*/ 5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1" y="0"/>
                        <a:pt x="2" y="3"/>
                        <a:pt x="2" y="5"/>
                      </a:cubicBezTo>
                      <a:cubicBezTo>
                        <a:pt x="1"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2" name="Freeform 10203">
                  <a:extLst>
                    <a:ext uri="{FF2B5EF4-FFF2-40B4-BE49-F238E27FC236}">
                      <a16:creationId xmlns:a16="http://schemas.microsoft.com/office/drawing/2014/main" id="{A69F21C5-D753-1920-AA9B-322DE4311445}"/>
                    </a:ext>
                  </a:extLst>
                </p:cNvPr>
                <p:cNvSpPr>
                  <a:spLocks/>
                </p:cNvSpPr>
                <p:nvPr/>
              </p:nvSpPr>
              <p:spPr bwMode="auto">
                <a:xfrm>
                  <a:off x="4012" y="2197"/>
                  <a:ext cx="1" cy="6"/>
                </a:xfrm>
                <a:custGeom>
                  <a:avLst/>
                  <a:gdLst>
                    <a:gd name="T0" fmla="*/ 1 w 1"/>
                    <a:gd name="T1" fmla="*/ 0 h 7"/>
                    <a:gd name="T2" fmla="*/ 1 w 1"/>
                    <a:gd name="T3" fmla="*/ 3 h 7"/>
                    <a:gd name="T4" fmla="*/ 1 w 1"/>
                    <a:gd name="T5" fmla="*/ 0 h 7"/>
                    <a:gd name="T6" fmla="*/ 0 60000 65536"/>
                    <a:gd name="T7" fmla="*/ 0 60000 65536"/>
                    <a:gd name="T8" fmla="*/ 0 60000 65536"/>
                  </a:gdLst>
                  <a:ahLst/>
                  <a:cxnLst>
                    <a:cxn ang="T6">
                      <a:pos x="T0" y="T1"/>
                    </a:cxn>
                    <a:cxn ang="T7">
                      <a:pos x="T2" y="T3"/>
                    </a:cxn>
                    <a:cxn ang="T8">
                      <a:pos x="T4" y="T5"/>
                    </a:cxn>
                  </a:cxnLst>
                  <a:rect l="0" t="0" r="r" b="b"/>
                  <a:pathLst>
                    <a:path w="1" h="7">
                      <a:moveTo>
                        <a:pt x="1" y="0"/>
                      </a:moveTo>
                      <a:cubicBezTo>
                        <a:pt x="0" y="0"/>
                        <a:pt x="0" y="7"/>
                        <a:pt x="1" y="4"/>
                      </a:cubicBezTo>
                      <a:cubicBezTo>
                        <a:pt x="1"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3" name="Freeform 10204">
                  <a:extLst>
                    <a:ext uri="{FF2B5EF4-FFF2-40B4-BE49-F238E27FC236}">
                      <a16:creationId xmlns:a16="http://schemas.microsoft.com/office/drawing/2014/main" id="{8CD766D2-22C0-CCD8-B1E5-6B5C4AE9C15C}"/>
                    </a:ext>
                  </a:extLst>
                </p:cNvPr>
                <p:cNvSpPr>
                  <a:spLocks/>
                </p:cNvSpPr>
                <p:nvPr/>
              </p:nvSpPr>
              <p:spPr bwMode="auto">
                <a:xfrm>
                  <a:off x="4017" y="2193"/>
                  <a:ext cx="1" cy="5"/>
                </a:xfrm>
                <a:custGeom>
                  <a:avLst/>
                  <a:gdLst>
                    <a:gd name="T0" fmla="*/ 0 w 1"/>
                    <a:gd name="T1" fmla="*/ 2 h 6"/>
                    <a:gd name="T2" fmla="*/ 0 w 1"/>
                    <a:gd name="T3" fmla="*/ 3 h 6"/>
                    <a:gd name="T4" fmla="*/ 0 w 1"/>
                    <a:gd name="T5" fmla="*/ 3 h 6"/>
                    <a:gd name="T6" fmla="*/ 0 w 1"/>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1" y="0"/>
                        <a:pt x="0" y="5"/>
                        <a:pt x="0" y="6"/>
                      </a:cubicBezTo>
                      <a:cubicBezTo>
                        <a:pt x="0" y="6"/>
                        <a:pt x="0" y="5"/>
                        <a:pt x="0" y="4"/>
                      </a:cubicBezTo>
                      <a:cubicBezTo>
                        <a:pt x="0" y="3"/>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4" name="Freeform 10205">
                  <a:extLst>
                    <a:ext uri="{FF2B5EF4-FFF2-40B4-BE49-F238E27FC236}">
                      <a16:creationId xmlns:a16="http://schemas.microsoft.com/office/drawing/2014/main" id="{EAC4C480-AAC4-359C-B103-98E5A381863D}"/>
                    </a:ext>
                  </a:extLst>
                </p:cNvPr>
                <p:cNvSpPr>
                  <a:spLocks/>
                </p:cNvSpPr>
                <p:nvPr/>
              </p:nvSpPr>
              <p:spPr bwMode="auto">
                <a:xfrm>
                  <a:off x="4020" y="2188"/>
                  <a:ext cx="2" cy="4"/>
                </a:xfrm>
                <a:custGeom>
                  <a:avLst/>
                  <a:gdLst>
                    <a:gd name="T0" fmla="*/ 2 w 2"/>
                    <a:gd name="T1" fmla="*/ 0 h 5"/>
                    <a:gd name="T2" fmla="*/ 2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2" y="0"/>
                      </a:moveTo>
                      <a:cubicBezTo>
                        <a:pt x="0" y="2"/>
                        <a:pt x="1" y="5"/>
                        <a:pt x="2"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5" name="Freeform 10206">
                  <a:extLst>
                    <a:ext uri="{FF2B5EF4-FFF2-40B4-BE49-F238E27FC236}">
                      <a16:creationId xmlns:a16="http://schemas.microsoft.com/office/drawing/2014/main" id="{87F5AD8C-2A6F-C379-6BB7-F174B4CA8EC8}"/>
                    </a:ext>
                  </a:extLst>
                </p:cNvPr>
                <p:cNvSpPr>
                  <a:spLocks/>
                </p:cNvSpPr>
                <p:nvPr/>
              </p:nvSpPr>
              <p:spPr bwMode="auto">
                <a:xfrm>
                  <a:off x="4021" y="2183"/>
                  <a:ext cx="1" cy="3"/>
                </a:xfrm>
                <a:custGeom>
                  <a:avLst/>
                  <a:gdLst>
                    <a:gd name="T0" fmla="*/ 0 w 1"/>
                    <a:gd name="T1" fmla="*/ 0 h 4"/>
                    <a:gd name="T2" fmla="*/ 0 w 1"/>
                    <a:gd name="T3" fmla="*/ 2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0"/>
                        <a:pt x="1" y="2"/>
                        <a:pt x="0" y="4"/>
                      </a:cubicBezTo>
                      <a:cubicBezTo>
                        <a:pt x="0" y="3"/>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6" name="Freeform 10207">
                  <a:extLst>
                    <a:ext uri="{FF2B5EF4-FFF2-40B4-BE49-F238E27FC236}">
                      <a16:creationId xmlns:a16="http://schemas.microsoft.com/office/drawing/2014/main" id="{4D766F2B-3B74-DD5F-2CAE-61E0F1C00A91}"/>
                    </a:ext>
                  </a:extLst>
                </p:cNvPr>
                <p:cNvSpPr>
                  <a:spLocks/>
                </p:cNvSpPr>
                <p:nvPr/>
              </p:nvSpPr>
              <p:spPr bwMode="auto">
                <a:xfrm>
                  <a:off x="4015" y="2201"/>
                  <a:ext cx="3" cy="3"/>
                </a:xfrm>
                <a:custGeom>
                  <a:avLst/>
                  <a:gdLst>
                    <a:gd name="T0" fmla="*/ 1 w 3"/>
                    <a:gd name="T1" fmla="*/ 0 h 4"/>
                    <a:gd name="T2" fmla="*/ 3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2"/>
                      </a:cubicBezTo>
                      <a:cubicBezTo>
                        <a:pt x="2"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7" name="Freeform 10208">
                  <a:extLst>
                    <a:ext uri="{FF2B5EF4-FFF2-40B4-BE49-F238E27FC236}">
                      <a16:creationId xmlns:a16="http://schemas.microsoft.com/office/drawing/2014/main" id="{363D5E37-D387-E40A-ADC3-7DC21927FF3A}"/>
                    </a:ext>
                  </a:extLst>
                </p:cNvPr>
                <p:cNvSpPr>
                  <a:spLocks/>
                </p:cNvSpPr>
                <p:nvPr/>
              </p:nvSpPr>
              <p:spPr bwMode="auto">
                <a:xfrm>
                  <a:off x="4019" y="2197"/>
                  <a:ext cx="2" cy="5"/>
                </a:xfrm>
                <a:custGeom>
                  <a:avLst/>
                  <a:gdLst>
                    <a:gd name="T0" fmla="*/ 1 w 2"/>
                    <a:gd name="T1" fmla="*/ 0 h 6"/>
                    <a:gd name="T2" fmla="*/ 0 w 2"/>
                    <a:gd name="T3" fmla="*/ 3 h 6"/>
                    <a:gd name="T4" fmla="*/ 1 w 2"/>
                    <a:gd name="T5" fmla="*/ 3 h 6"/>
                    <a:gd name="T6" fmla="*/ 1 w 2"/>
                    <a:gd name="T7" fmla="*/ 1 h 6"/>
                    <a:gd name="T8" fmla="*/ 1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1" y="0"/>
                      </a:moveTo>
                      <a:cubicBezTo>
                        <a:pt x="2" y="0"/>
                        <a:pt x="1" y="5"/>
                        <a:pt x="0" y="6"/>
                      </a:cubicBezTo>
                      <a:cubicBezTo>
                        <a:pt x="0" y="5"/>
                        <a:pt x="1" y="5"/>
                        <a:pt x="1" y="4"/>
                      </a:cubicBezTo>
                      <a:cubicBezTo>
                        <a:pt x="2" y="2"/>
                        <a:pt x="1" y="2"/>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8" name="Freeform 10209">
                  <a:extLst>
                    <a:ext uri="{FF2B5EF4-FFF2-40B4-BE49-F238E27FC236}">
                      <a16:creationId xmlns:a16="http://schemas.microsoft.com/office/drawing/2014/main" id="{11BF9DD2-E45E-11F6-E506-5D60ACA943AA}"/>
                    </a:ext>
                  </a:extLst>
                </p:cNvPr>
                <p:cNvSpPr>
                  <a:spLocks/>
                </p:cNvSpPr>
                <p:nvPr/>
              </p:nvSpPr>
              <p:spPr bwMode="auto">
                <a:xfrm>
                  <a:off x="4022" y="2195"/>
                  <a:ext cx="2" cy="4"/>
                </a:xfrm>
                <a:custGeom>
                  <a:avLst/>
                  <a:gdLst>
                    <a:gd name="T0" fmla="*/ 1 w 2"/>
                    <a:gd name="T1" fmla="*/ 0 h 5"/>
                    <a:gd name="T2" fmla="*/ 0 w 2"/>
                    <a:gd name="T3" fmla="*/ 2 h 5"/>
                    <a:gd name="T4" fmla="*/ 1 w 2"/>
                    <a:gd name="T5" fmla="*/ 0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0"/>
                      </a:moveTo>
                      <a:cubicBezTo>
                        <a:pt x="2" y="1"/>
                        <a:pt x="1" y="4"/>
                        <a:pt x="0" y="5"/>
                      </a:cubicBezTo>
                      <a:cubicBezTo>
                        <a:pt x="0" y="4"/>
                        <a:pt x="2"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29" name="Freeform 10210">
                  <a:extLst>
                    <a:ext uri="{FF2B5EF4-FFF2-40B4-BE49-F238E27FC236}">
                      <a16:creationId xmlns:a16="http://schemas.microsoft.com/office/drawing/2014/main" id="{9CBF9E66-0ED3-E87A-3E8B-CF3297BCC337}"/>
                    </a:ext>
                  </a:extLst>
                </p:cNvPr>
                <p:cNvSpPr>
                  <a:spLocks/>
                </p:cNvSpPr>
                <p:nvPr/>
              </p:nvSpPr>
              <p:spPr bwMode="auto">
                <a:xfrm>
                  <a:off x="4023" y="2129"/>
                  <a:ext cx="24" cy="42"/>
                </a:xfrm>
                <a:custGeom>
                  <a:avLst/>
                  <a:gdLst>
                    <a:gd name="T0" fmla="*/ 10 w 29"/>
                    <a:gd name="T1" fmla="*/ 2 h 51"/>
                    <a:gd name="T2" fmla="*/ 12 w 29"/>
                    <a:gd name="T3" fmla="*/ 2 h 51"/>
                    <a:gd name="T4" fmla="*/ 12 w 29"/>
                    <a:gd name="T5" fmla="*/ 5 h 51"/>
                    <a:gd name="T6" fmla="*/ 13 w 29"/>
                    <a:gd name="T7" fmla="*/ 8 h 51"/>
                    <a:gd name="T8" fmla="*/ 12 w 29"/>
                    <a:gd name="T9" fmla="*/ 12 h 51"/>
                    <a:gd name="T10" fmla="*/ 12 w 29"/>
                    <a:gd name="T11" fmla="*/ 15 h 51"/>
                    <a:gd name="T12" fmla="*/ 11 w 29"/>
                    <a:gd name="T13" fmla="*/ 17 h 51"/>
                    <a:gd name="T14" fmla="*/ 10 w 29"/>
                    <a:gd name="T15" fmla="*/ 20 h 51"/>
                    <a:gd name="T16" fmla="*/ 8 w 29"/>
                    <a:gd name="T17" fmla="*/ 21 h 51"/>
                    <a:gd name="T18" fmla="*/ 7 w 29"/>
                    <a:gd name="T19" fmla="*/ 22 h 51"/>
                    <a:gd name="T20" fmla="*/ 5 w 29"/>
                    <a:gd name="T21" fmla="*/ 22 h 51"/>
                    <a:gd name="T22" fmla="*/ 3 w 29"/>
                    <a:gd name="T23" fmla="*/ 22 h 51"/>
                    <a:gd name="T24" fmla="*/ 2 w 29"/>
                    <a:gd name="T25" fmla="*/ 21 h 51"/>
                    <a:gd name="T26" fmla="*/ 2 w 29"/>
                    <a:gd name="T27" fmla="*/ 20 h 51"/>
                    <a:gd name="T28" fmla="*/ 2 w 29"/>
                    <a:gd name="T29" fmla="*/ 17 h 51"/>
                    <a:gd name="T30" fmla="*/ 1 w 29"/>
                    <a:gd name="T31" fmla="*/ 16 h 51"/>
                    <a:gd name="T32" fmla="*/ 1 w 29"/>
                    <a:gd name="T33" fmla="*/ 13 h 51"/>
                    <a:gd name="T34" fmla="*/ 2 w 29"/>
                    <a:gd name="T35" fmla="*/ 11 h 51"/>
                    <a:gd name="T36" fmla="*/ 2 w 29"/>
                    <a:gd name="T37" fmla="*/ 9 h 51"/>
                    <a:gd name="T38" fmla="*/ 2 w 29"/>
                    <a:gd name="T39" fmla="*/ 6 h 51"/>
                    <a:gd name="T40" fmla="*/ 4 w 29"/>
                    <a:gd name="T41" fmla="*/ 4 h 51"/>
                    <a:gd name="T42" fmla="*/ 6 w 29"/>
                    <a:gd name="T43" fmla="*/ 2 h 51"/>
                    <a:gd name="T44" fmla="*/ 7 w 29"/>
                    <a:gd name="T45" fmla="*/ 2 h 51"/>
                    <a:gd name="T46" fmla="*/ 9 w 29"/>
                    <a:gd name="T47" fmla="*/ 1 h 51"/>
                    <a:gd name="T48" fmla="*/ 10 w 29"/>
                    <a:gd name="T49" fmla="*/ 2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 h="51">
                      <a:moveTo>
                        <a:pt x="22" y="3"/>
                      </a:moveTo>
                      <a:cubicBezTo>
                        <a:pt x="23" y="6"/>
                        <a:pt x="25" y="4"/>
                        <a:pt x="25" y="6"/>
                      </a:cubicBezTo>
                      <a:cubicBezTo>
                        <a:pt x="25" y="9"/>
                        <a:pt x="28" y="9"/>
                        <a:pt x="27" y="11"/>
                      </a:cubicBezTo>
                      <a:cubicBezTo>
                        <a:pt x="26" y="15"/>
                        <a:pt x="29" y="15"/>
                        <a:pt x="28" y="18"/>
                      </a:cubicBezTo>
                      <a:cubicBezTo>
                        <a:pt x="27" y="20"/>
                        <a:pt x="28" y="24"/>
                        <a:pt x="27" y="27"/>
                      </a:cubicBezTo>
                      <a:cubicBezTo>
                        <a:pt x="26" y="29"/>
                        <a:pt x="27" y="32"/>
                        <a:pt x="25" y="33"/>
                      </a:cubicBezTo>
                      <a:cubicBezTo>
                        <a:pt x="24" y="33"/>
                        <a:pt x="25" y="37"/>
                        <a:pt x="23" y="37"/>
                      </a:cubicBezTo>
                      <a:cubicBezTo>
                        <a:pt x="23" y="38"/>
                        <a:pt x="22" y="42"/>
                        <a:pt x="21" y="42"/>
                      </a:cubicBezTo>
                      <a:cubicBezTo>
                        <a:pt x="20" y="41"/>
                        <a:pt x="19" y="47"/>
                        <a:pt x="18" y="46"/>
                      </a:cubicBezTo>
                      <a:cubicBezTo>
                        <a:pt x="17" y="45"/>
                        <a:pt x="15" y="50"/>
                        <a:pt x="14" y="48"/>
                      </a:cubicBezTo>
                      <a:cubicBezTo>
                        <a:pt x="13" y="47"/>
                        <a:pt x="11" y="51"/>
                        <a:pt x="10" y="49"/>
                      </a:cubicBezTo>
                      <a:cubicBezTo>
                        <a:pt x="9" y="47"/>
                        <a:pt x="7" y="51"/>
                        <a:pt x="7" y="48"/>
                      </a:cubicBezTo>
                      <a:cubicBezTo>
                        <a:pt x="7" y="46"/>
                        <a:pt x="5" y="48"/>
                        <a:pt x="5" y="46"/>
                      </a:cubicBezTo>
                      <a:cubicBezTo>
                        <a:pt x="5" y="44"/>
                        <a:pt x="3" y="46"/>
                        <a:pt x="4" y="43"/>
                      </a:cubicBezTo>
                      <a:cubicBezTo>
                        <a:pt x="4" y="42"/>
                        <a:pt x="2" y="42"/>
                        <a:pt x="2" y="39"/>
                      </a:cubicBezTo>
                      <a:cubicBezTo>
                        <a:pt x="2" y="38"/>
                        <a:pt x="1" y="38"/>
                        <a:pt x="1" y="35"/>
                      </a:cubicBezTo>
                      <a:cubicBezTo>
                        <a:pt x="2" y="33"/>
                        <a:pt x="0" y="32"/>
                        <a:pt x="1" y="29"/>
                      </a:cubicBezTo>
                      <a:cubicBezTo>
                        <a:pt x="2" y="28"/>
                        <a:pt x="1" y="26"/>
                        <a:pt x="2" y="23"/>
                      </a:cubicBezTo>
                      <a:cubicBezTo>
                        <a:pt x="3" y="22"/>
                        <a:pt x="3" y="20"/>
                        <a:pt x="3" y="19"/>
                      </a:cubicBezTo>
                      <a:cubicBezTo>
                        <a:pt x="5" y="16"/>
                        <a:pt x="5" y="12"/>
                        <a:pt x="6" y="12"/>
                      </a:cubicBezTo>
                      <a:cubicBezTo>
                        <a:pt x="7" y="11"/>
                        <a:pt x="8" y="8"/>
                        <a:pt x="9" y="8"/>
                      </a:cubicBezTo>
                      <a:cubicBezTo>
                        <a:pt x="11" y="7"/>
                        <a:pt x="11" y="3"/>
                        <a:pt x="12" y="4"/>
                      </a:cubicBezTo>
                      <a:cubicBezTo>
                        <a:pt x="13" y="4"/>
                        <a:pt x="15" y="1"/>
                        <a:pt x="15" y="2"/>
                      </a:cubicBezTo>
                      <a:cubicBezTo>
                        <a:pt x="17" y="3"/>
                        <a:pt x="19" y="0"/>
                        <a:pt x="19" y="1"/>
                      </a:cubicBezTo>
                      <a:cubicBezTo>
                        <a:pt x="20" y="4"/>
                        <a:pt x="22" y="1"/>
                        <a:pt x="2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0" name="Freeform 10211">
                  <a:extLst>
                    <a:ext uri="{FF2B5EF4-FFF2-40B4-BE49-F238E27FC236}">
                      <a16:creationId xmlns:a16="http://schemas.microsoft.com/office/drawing/2014/main" id="{52E3164C-46D2-9712-7A2E-08CB6900D0E2}"/>
                    </a:ext>
                  </a:extLst>
                </p:cNvPr>
                <p:cNvSpPr>
                  <a:spLocks/>
                </p:cNvSpPr>
                <p:nvPr/>
              </p:nvSpPr>
              <p:spPr bwMode="auto">
                <a:xfrm>
                  <a:off x="4023" y="2131"/>
                  <a:ext cx="19" cy="40"/>
                </a:xfrm>
                <a:custGeom>
                  <a:avLst/>
                  <a:gdLst>
                    <a:gd name="T0" fmla="*/ 10 w 23"/>
                    <a:gd name="T1" fmla="*/ 17 h 48"/>
                    <a:gd name="T2" fmla="*/ 8 w 23"/>
                    <a:gd name="T3" fmla="*/ 17 h 48"/>
                    <a:gd name="T4" fmla="*/ 7 w 23"/>
                    <a:gd name="T5" fmla="*/ 16 h 48"/>
                    <a:gd name="T6" fmla="*/ 6 w 23"/>
                    <a:gd name="T7" fmla="*/ 16 h 48"/>
                    <a:gd name="T8" fmla="*/ 6 w 23"/>
                    <a:gd name="T9" fmla="*/ 15 h 48"/>
                    <a:gd name="T10" fmla="*/ 5 w 23"/>
                    <a:gd name="T11" fmla="*/ 13 h 48"/>
                    <a:gd name="T12" fmla="*/ 4 w 23"/>
                    <a:gd name="T13" fmla="*/ 11 h 48"/>
                    <a:gd name="T14" fmla="*/ 4 w 23"/>
                    <a:gd name="T15" fmla="*/ 8 h 48"/>
                    <a:gd name="T16" fmla="*/ 5 w 23"/>
                    <a:gd name="T17" fmla="*/ 5 h 48"/>
                    <a:gd name="T18" fmla="*/ 5 w 23"/>
                    <a:gd name="T19" fmla="*/ 3 h 48"/>
                    <a:gd name="T20" fmla="*/ 6 w 23"/>
                    <a:gd name="T21" fmla="*/ 0 h 48"/>
                    <a:gd name="T22" fmla="*/ 6 w 23"/>
                    <a:gd name="T23" fmla="*/ 1 h 48"/>
                    <a:gd name="T24" fmla="*/ 4 w 23"/>
                    <a:gd name="T25" fmla="*/ 3 h 48"/>
                    <a:gd name="T26" fmla="*/ 2 w 23"/>
                    <a:gd name="T27" fmla="*/ 5 h 48"/>
                    <a:gd name="T28" fmla="*/ 2 w 23"/>
                    <a:gd name="T29" fmla="*/ 8 h 48"/>
                    <a:gd name="T30" fmla="*/ 2 w 23"/>
                    <a:gd name="T31" fmla="*/ 10 h 48"/>
                    <a:gd name="T32" fmla="*/ 1 w 23"/>
                    <a:gd name="T33" fmla="*/ 13 h 48"/>
                    <a:gd name="T34" fmla="*/ 1 w 23"/>
                    <a:gd name="T35" fmla="*/ 16 h 48"/>
                    <a:gd name="T36" fmla="*/ 2 w 23"/>
                    <a:gd name="T37" fmla="*/ 18 h 48"/>
                    <a:gd name="T38" fmla="*/ 2 w 23"/>
                    <a:gd name="T39" fmla="*/ 19 h 48"/>
                    <a:gd name="T40" fmla="*/ 2 w 23"/>
                    <a:gd name="T41" fmla="*/ 21 h 48"/>
                    <a:gd name="T42" fmla="*/ 3 w 23"/>
                    <a:gd name="T43" fmla="*/ 23 h 48"/>
                    <a:gd name="T44" fmla="*/ 5 w 23"/>
                    <a:gd name="T45" fmla="*/ 23 h 48"/>
                    <a:gd name="T46" fmla="*/ 7 w 23"/>
                    <a:gd name="T47" fmla="*/ 23 h 48"/>
                    <a:gd name="T48" fmla="*/ 8 w 23"/>
                    <a:gd name="T49" fmla="*/ 21 h 48"/>
                    <a:gd name="T50" fmla="*/ 10 w 23"/>
                    <a:gd name="T51" fmla="*/ 19 h 48"/>
                    <a:gd name="T52" fmla="*/ 11 w 23"/>
                    <a:gd name="T53" fmla="*/ 17 h 48"/>
                    <a:gd name="T54" fmla="*/ 10 w 23"/>
                    <a:gd name="T55" fmla="*/ 17 h 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 h="48">
                      <a:moveTo>
                        <a:pt x="22" y="35"/>
                      </a:moveTo>
                      <a:cubicBezTo>
                        <a:pt x="21" y="33"/>
                        <a:pt x="19" y="38"/>
                        <a:pt x="18" y="35"/>
                      </a:cubicBezTo>
                      <a:cubicBezTo>
                        <a:pt x="17" y="34"/>
                        <a:pt x="15" y="38"/>
                        <a:pt x="15" y="34"/>
                      </a:cubicBezTo>
                      <a:cubicBezTo>
                        <a:pt x="15" y="33"/>
                        <a:pt x="13" y="35"/>
                        <a:pt x="13" y="33"/>
                      </a:cubicBezTo>
                      <a:cubicBezTo>
                        <a:pt x="13" y="31"/>
                        <a:pt x="11" y="33"/>
                        <a:pt x="12" y="30"/>
                      </a:cubicBezTo>
                      <a:cubicBezTo>
                        <a:pt x="12" y="28"/>
                        <a:pt x="10" y="29"/>
                        <a:pt x="10" y="26"/>
                      </a:cubicBezTo>
                      <a:cubicBezTo>
                        <a:pt x="10" y="24"/>
                        <a:pt x="9" y="24"/>
                        <a:pt x="9" y="22"/>
                      </a:cubicBezTo>
                      <a:cubicBezTo>
                        <a:pt x="10" y="20"/>
                        <a:pt x="8" y="19"/>
                        <a:pt x="9" y="16"/>
                      </a:cubicBezTo>
                      <a:cubicBezTo>
                        <a:pt x="10" y="14"/>
                        <a:pt x="9" y="12"/>
                        <a:pt x="10" y="10"/>
                      </a:cubicBezTo>
                      <a:cubicBezTo>
                        <a:pt x="11" y="9"/>
                        <a:pt x="11" y="6"/>
                        <a:pt x="11" y="5"/>
                      </a:cubicBezTo>
                      <a:cubicBezTo>
                        <a:pt x="13" y="4"/>
                        <a:pt x="13" y="2"/>
                        <a:pt x="13" y="0"/>
                      </a:cubicBezTo>
                      <a:cubicBezTo>
                        <a:pt x="12" y="1"/>
                        <a:pt x="12" y="1"/>
                        <a:pt x="12" y="1"/>
                      </a:cubicBezTo>
                      <a:cubicBezTo>
                        <a:pt x="11" y="0"/>
                        <a:pt x="11" y="4"/>
                        <a:pt x="9" y="5"/>
                      </a:cubicBezTo>
                      <a:cubicBezTo>
                        <a:pt x="8" y="5"/>
                        <a:pt x="7" y="8"/>
                        <a:pt x="6" y="9"/>
                      </a:cubicBezTo>
                      <a:cubicBezTo>
                        <a:pt x="5" y="9"/>
                        <a:pt x="5" y="13"/>
                        <a:pt x="3" y="16"/>
                      </a:cubicBezTo>
                      <a:cubicBezTo>
                        <a:pt x="3" y="17"/>
                        <a:pt x="3" y="19"/>
                        <a:pt x="2" y="20"/>
                      </a:cubicBezTo>
                      <a:cubicBezTo>
                        <a:pt x="1" y="23"/>
                        <a:pt x="2" y="25"/>
                        <a:pt x="1" y="26"/>
                      </a:cubicBezTo>
                      <a:cubicBezTo>
                        <a:pt x="0" y="29"/>
                        <a:pt x="2" y="30"/>
                        <a:pt x="1" y="32"/>
                      </a:cubicBezTo>
                      <a:cubicBezTo>
                        <a:pt x="1" y="35"/>
                        <a:pt x="2" y="35"/>
                        <a:pt x="2" y="36"/>
                      </a:cubicBezTo>
                      <a:cubicBezTo>
                        <a:pt x="2" y="39"/>
                        <a:pt x="4" y="39"/>
                        <a:pt x="4" y="40"/>
                      </a:cubicBezTo>
                      <a:cubicBezTo>
                        <a:pt x="3" y="43"/>
                        <a:pt x="5" y="41"/>
                        <a:pt x="5" y="43"/>
                      </a:cubicBezTo>
                      <a:cubicBezTo>
                        <a:pt x="5" y="45"/>
                        <a:pt x="7" y="43"/>
                        <a:pt x="7" y="45"/>
                      </a:cubicBezTo>
                      <a:cubicBezTo>
                        <a:pt x="7" y="48"/>
                        <a:pt x="9" y="44"/>
                        <a:pt x="10" y="46"/>
                      </a:cubicBezTo>
                      <a:cubicBezTo>
                        <a:pt x="11" y="48"/>
                        <a:pt x="13" y="44"/>
                        <a:pt x="14" y="45"/>
                      </a:cubicBezTo>
                      <a:cubicBezTo>
                        <a:pt x="15" y="47"/>
                        <a:pt x="17" y="42"/>
                        <a:pt x="18" y="43"/>
                      </a:cubicBezTo>
                      <a:cubicBezTo>
                        <a:pt x="19" y="44"/>
                        <a:pt x="20" y="38"/>
                        <a:pt x="21" y="39"/>
                      </a:cubicBezTo>
                      <a:cubicBezTo>
                        <a:pt x="22" y="39"/>
                        <a:pt x="22" y="36"/>
                        <a:pt x="23" y="35"/>
                      </a:cubicBezTo>
                      <a:lnTo>
                        <a:pt x="22" y="35"/>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1" name="Freeform 10212">
                  <a:extLst>
                    <a:ext uri="{FF2B5EF4-FFF2-40B4-BE49-F238E27FC236}">
                      <a16:creationId xmlns:a16="http://schemas.microsoft.com/office/drawing/2014/main" id="{439032FA-C46A-0A3F-49D3-DEA023EBF17A}"/>
                    </a:ext>
                  </a:extLst>
                </p:cNvPr>
                <p:cNvSpPr>
                  <a:spLocks/>
                </p:cNvSpPr>
                <p:nvPr/>
              </p:nvSpPr>
              <p:spPr bwMode="auto">
                <a:xfrm>
                  <a:off x="4023" y="2147"/>
                  <a:ext cx="19" cy="24"/>
                </a:xfrm>
                <a:custGeom>
                  <a:avLst/>
                  <a:gdLst>
                    <a:gd name="T0" fmla="*/ 10 w 23"/>
                    <a:gd name="T1" fmla="*/ 7 h 29"/>
                    <a:gd name="T2" fmla="*/ 10 w 23"/>
                    <a:gd name="T3" fmla="*/ 7 h 29"/>
                    <a:gd name="T4" fmla="*/ 8 w 23"/>
                    <a:gd name="T5" fmla="*/ 9 h 29"/>
                    <a:gd name="T6" fmla="*/ 7 w 23"/>
                    <a:gd name="T7" fmla="*/ 10 h 29"/>
                    <a:gd name="T8" fmla="*/ 5 w 23"/>
                    <a:gd name="T9" fmla="*/ 10 h 29"/>
                    <a:gd name="T10" fmla="*/ 4 w 23"/>
                    <a:gd name="T11" fmla="*/ 10 h 29"/>
                    <a:gd name="T12" fmla="*/ 2 w 23"/>
                    <a:gd name="T13" fmla="*/ 10 h 29"/>
                    <a:gd name="T14" fmla="*/ 2 w 23"/>
                    <a:gd name="T15" fmla="*/ 8 h 29"/>
                    <a:gd name="T16" fmla="*/ 2 w 23"/>
                    <a:gd name="T17" fmla="*/ 6 h 29"/>
                    <a:gd name="T18" fmla="*/ 2 w 23"/>
                    <a:gd name="T19" fmla="*/ 4 h 29"/>
                    <a:gd name="T20" fmla="*/ 2 w 23"/>
                    <a:gd name="T21" fmla="*/ 2 h 29"/>
                    <a:gd name="T22" fmla="*/ 2 w 23"/>
                    <a:gd name="T23" fmla="*/ 0 h 29"/>
                    <a:gd name="T24" fmla="*/ 2 w 23"/>
                    <a:gd name="T25" fmla="*/ 1 h 29"/>
                    <a:gd name="T26" fmla="*/ 1 w 23"/>
                    <a:gd name="T27" fmla="*/ 3 h 29"/>
                    <a:gd name="T28" fmla="*/ 1 w 23"/>
                    <a:gd name="T29" fmla="*/ 6 h 29"/>
                    <a:gd name="T30" fmla="*/ 2 w 23"/>
                    <a:gd name="T31" fmla="*/ 8 h 29"/>
                    <a:gd name="T32" fmla="*/ 2 w 23"/>
                    <a:gd name="T33" fmla="*/ 10 h 29"/>
                    <a:gd name="T34" fmla="*/ 2 w 23"/>
                    <a:gd name="T35" fmla="*/ 12 h 29"/>
                    <a:gd name="T36" fmla="*/ 3 w 23"/>
                    <a:gd name="T37" fmla="*/ 12 h 29"/>
                    <a:gd name="T38" fmla="*/ 5 w 23"/>
                    <a:gd name="T39" fmla="*/ 12 h 29"/>
                    <a:gd name="T40" fmla="*/ 7 w 23"/>
                    <a:gd name="T41" fmla="*/ 12 h 29"/>
                    <a:gd name="T42" fmla="*/ 8 w 23"/>
                    <a:gd name="T43" fmla="*/ 12 h 29"/>
                    <a:gd name="T44" fmla="*/ 10 w 23"/>
                    <a:gd name="T45" fmla="*/ 10 h 29"/>
                    <a:gd name="T46" fmla="*/ 11 w 23"/>
                    <a:gd name="T47" fmla="*/ 7 h 29"/>
                    <a:gd name="T48" fmla="*/ 10 w 23"/>
                    <a:gd name="T49" fmla="*/ 7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 h="29">
                      <a:moveTo>
                        <a:pt x="22" y="16"/>
                      </a:moveTo>
                      <a:cubicBezTo>
                        <a:pt x="22" y="15"/>
                        <a:pt x="22" y="15"/>
                        <a:pt x="21" y="16"/>
                      </a:cubicBezTo>
                      <a:cubicBezTo>
                        <a:pt x="20" y="17"/>
                        <a:pt x="19" y="20"/>
                        <a:pt x="18" y="19"/>
                      </a:cubicBezTo>
                      <a:cubicBezTo>
                        <a:pt x="18" y="19"/>
                        <a:pt x="16" y="23"/>
                        <a:pt x="15" y="22"/>
                      </a:cubicBezTo>
                      <a:cubicBezTo>
                        <a:pt x="14" y="20"/>
                        <a:pt x="12" y="25"/>
                        <a:pt x="11" y="22"/>
                      </a:cubicBezTo>
                      <a:cubicBezTo>
                        <a:pt x="10" y="21"/>
                        <a:pt x="8" y="25"/>
                        <a:pt x="8" y="21"/>
                      </a:cubicBezTo>
                      <a:cubicBezTo>
                        <a:pt x="8" y="20"/>
                        <a:pt x="6" y="22"/>
                        <a:pt x="6" y="20"/>
                      </a:cubicBezTo>
                      <a:cubicBezTo>
                        <a:pt x="6" y="18"/>
                        <a:pt x="4" y="20"/>
                        <a:pt x="4" y="17"/>
                      </a:cubicBezTo>
                      <a:cubicBezTo>
                        <a:pt x="5" y="15"/>
                        <a:pt x="3" y="16"/>
                        <a:pt x="3" y="13"/>
                      </a:cubicBezTo>
                      <a:cubicBezTo>
                        <a:pt x="3" y="11"/>
                        <a:pt x="2" y="11"/>
                        <a:pt x="2" y="9"/>
                      </a:cubicBezTo>
                      <a:cubicBezTo>
                        <a:pt x="3" y="7"/>
                        <a:pt x="1" y="6"/>
                        <a:pt x="2" y="3"/>
                      </a:cubicBezTo>
                      <a:cubicBezTo>
                        <a:pt x="3" y="2"/>
                        <a:pt x="3" y="1"/>
                        <a:pt x="3" y="0"/>
                      </a:cubicBezTo>
                      <a:cubicBezTo>
                        <a:pt x="3" y="0"/>
                        <a:pt x="2" y="1"/>
                        <a:pt x="2" y="1"/>
                      </a:cubicBezTo>
                      <a:cubicBezTo>
                        <a:pt x="1" y="4"/>
                        <a:pt x="2" y="6"/>
                        <a:pt x="1" y="7"/>
                      </a:cubicBezTo>
                      <a:cubicBezTo>
                        <a:pt x="0" y="10"/>
                        <a:pt x="2" y="11"/>
                        <a:pt x="1" y="13"/>
                      </a:cubicBezTo>
                      <a:cubicBezTo>
                        <a:pt x="1" y="16"/>
                        <a:pt x="2" y="16"/>
                        <a:pt x="2" y="17"/>
                      </a:cubicBezTo>
                      <a:cubicBezTo>
                        <a:pt x="2" y="20"/>
                        <a:pt x="4" y="20"/>
                        <a:pt x="4" y="21"/>
                      </a:cubicBezTo>
                      <a:cubicBezTo>
                        <a:pt x="3" y="24"/>
                        <a:pt x="5" y="22"/>
                        <a:pt x="5" y="24"/>
                      </a:cubicBezTo>
                      <a:cubicBezTo>
                        <a:pt x="5" y="26"/>
                        <a:pt x="7" y="24"/>
                        <a:pt x="7" y="26"/>
                      </a:cubicBezTo>
                      <a:cubicBezTo>
                        <a:pt x="7" y="29"/>
                        <a:pt x="9" y="25"/>
                        <a:pt x="10" y="27"/>
                      </a:cubicBezTo>
                      <a:cubicBezTo>
                        <a:pt x="11" y="29"/>
                        <a:pt x="13" y="25"/>
                        <a:pt x="14" y="26"/>
                      </a:cubicBezTo>
                      <a:cubicBezTo>
                        <a:pt x="15" y="28"/>
                        <a:pt x="17" y="23"/>
                        <a:pt x="18" y="24"/>
                      </a:cubicBezTo>
                      <a:cubicBezTo>
                        <a:pt x="19" y="25"/>
                        <a:pt x="20" y="19"/>
                        <a:pt x="21" y="20"/>
                      </a:cubicBezTo>
                      <a:cubicBezTo>
                        <a:pt x="22" y="20"/>
                        <a:pt x="22" y="17"/>
                        <a:pt x="23" y="16"/>
                      </a:cubicBezTo>
                      <a:lnTo>
                        <a:pt x="22" y="16"/>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2" name="Freeform 10213">
                  <a:extLst>
                    <a:ext uri="{FF2B5EF4-FFF2-40B4-BE49-F238E27FC236}">
                      <a16:creationId xmlns:a16="http://schemas.microsoft.com/office/drawing/2014/main" id="{8A7237A5-0CCC-17D0-B7D4-62CF57DE15F9}"/>
                    </a:ext>
                  </a:extLst>
                </p:cNvPr>
                <p:cNvSpPr>
                  <a:spLocks/>
                </p:cNvSpPr>
                <p:nvPr/>
              </p:nvSpPr>
              <p:spPr bwMode="auto">
                <a:xfrm>
                  <a:off x="4033" y="2140"/>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0" y="3"/>
                        <a:pt x="1"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3" name="Freeform 10214">
                  <a:extLst>
                    <a:ext uri="{FF2B5EF4-FFF2-40B4-BE49-F238E27FC236}">
                      <a16:creationId xmlns:a16="http://schemas.microsoft.com/office/drawing/2014/main" id="{563F3F11-7CB0-14E4-CC17-A8EE427B8024}"/>
                    </a:ext>
                  </a:extLst>
                </p:cNvPr>
                <p:cNvSpPr>
                  <a:spLocks/>
                </p:cNvSpPr>
                <p:nvPr/>
              </p:nvSpPr>
              <p:spPr bwMode="auto">
                <a:xfrm>
                  <a:off x="4034" y="2136"/>
                  <a:ext cx="2" cy="3"/>
                </a:xfrm>
                <a:custGeom>
                  <a:avLst/>
                  <a:gdLst>
                    <a:gd name="T0" fmla="*/ 2 w 2"/>
                    <a:gd name="T1" fmla="*/ 0 h 4"/>
                    <a:gd name="T2" fmla="*/ 2 w 2"/>
                    <a:gd name="T3" fmla="*/ 2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0" y="1"/>
                        <a:pt x="1" y="4"/>
                        <a:pt x="2" y="3"/>
                      </a:cubicBezTo>
                      <a:cubicBezTo>
                        <a:pt x="2" y="3"/>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4" name="Freeform 10215">
                  <a:extLst>
                    <a:ext uri="{FF2B5EF4-FFF2-40B4-BE49-F238E27FC236}">
                      <a16:creationId xmlns:a16="http://schemas.microsoft.com/office/drawing/2014/main" id="{8F147009-657F-D047-E989-5EB3C2985184}"/>
                    </a:ext>
                  </a:extLst>
                </p:cNvPr>
                <p:cNvSpPr>
                  <a:spLocks/>
                </p:cNvSpPr>
                <p:nvPr/>
              </p:nvSpPr>
              <p:spPr bwMode="auto">
                <a:xfrm>
                  <a:off x="4034" y="2143"/>
                  <a:ext cx="2" cy="4"/>
                </a:xfrm>
                <a:custGeom>
                  <a:avLst/>
                  <a:gdLst>
                    <a:gd name="T0" fmla="*/ 1 w 2"/>
                    <a:gd name="T1" fmla="*/ 1 h 5"/>
                    <a:gd name="T2" fmla="*/ 2 w 2"/>
                    <a:gd name="T3" fmla="*/ 1 h 5"/>
                    <a:gd name="T4" fmla="*/ 1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1"/>
                      </a:moveTo>
                      <a:cubicBezTo>
                        <a:pt x="0" y="0"/>
                        <a:pt x="2" y="0"/>
                        <a:pt x="2" y="1"/>
                      </a:cubicBezTo>
                      <a:cubicBezTo>
                        <a:pt x="2" y="1"/>
                        <a:pt x="2" y="4"/>
                        <a:pt x="1" y="5"/>
                      </a:cubicBezTo>
                      <a:cubicBezTo>
                        <a:pt x="1" y="4"/>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5" name="Freeform 10216">
                  <a:extLst>
                    <a:ext uri="{FF2B5EF4-FFF2-40B4-BE49-F238E27FC236}">
                      <a16:creationId xmlns:a16="http://schemas.microsoft.com/office/drawing/2014/main" id="{4AFECA75-0218-322B-345D-4A3974CE05D2}"/>
                    </a:ext>
                  </a:extLst>
                </p:cNvPr>
                <p:cNvSpPr>
                  <a:spLocks/>
                </p:cNvSpPr>
                <p:nvPr/>
              </p:nvSpPr>
              <p:spPr bwMode="auto">
                <a:xfrm>
                  <a:off x="4039" y="2137"/>
                  <a:ext cx="1" cy="6"/>
                </a:xfrm>
                <a:custGeom>
                  <a:avLst/>
                  <a:gdLst>
                    <a:gd name="T0" fmla="*/ 1 w 1"/>
                    <a:gd name="T1" fmla="*/ 0 h 7"/>
                    <a:gd name="T2" fmla="*/ 0 w 1"/>
                    <a:gd name="T3" fmla="*/ 3 h 7"/>
                    <a:gd name="T4" fmla="*/ 0 w 1"/>
                    <a:gd name="T5" fmla="*/ 3 h 7"/>
                    <a:gd name="T6" fmla="*/ 0 w 1"/>
                    <a:gd name="T7" fmla="*/ 3 h 7"/>
                    <a:gd name="T8" fmla="*/ 1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0" y="0"/>
                        <a:pt x="0" y="2"/>
                        <a:pt x="0" y="3"/>
                      </a:cubicBezTo>
                      <a:cubicBezTo>
                        <a:pt x="0" y="3"/>
                        <a:pt x="0" y="7"/>
                        <a:pt x="0" y="6"/>
                      </a:cubicBezTo>
                      <a:cubicBezTo>
                        <a:pt x="1" y="5"/>
                        <a:pt x="0" y="5"/>
                        <a:pt x="0" y="4"/>
                      </a:cubicBezTo>
                      <a:cubicBezTo>
                        <a:pt x="0" y="3"/>
                        <a:pt x="0"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6" name="Freeform 10217">
                  <a:extLst>
                    <a:ext uri="{FF2B5EF4-FFF2-40B4-BE49-F238E27FC236}">
                      <a16:creationId xmlns:a16="http://schemas.microsoft.com/office/drawing/2014/main" id="{7E339DB6-EBEC-DB2E-CBE4-EDE0AB926AE1}"/>
                    </a:ext>
                  </a:extLst>
                </p:cNvPr>
                <p:cNvSpPr>
                  <a:spLocks/>
                </p:cNvSpPr>
                <p:nvPr/>
              </p:nvSpPr>
              <p:spPr bwMode="auto">
                <a:xfrm>
                  <a:off x="4038" y="2132"/>
                  <a:ext cx="1" cy="4"/>
                </a:xfrm>
                <a:custGeom>
                  <a:avLst/>
                  <a:gdLst>
                    <a:gd name="T0" fmla="*/ 0 w 2"/>
                    <a:gd name="T1" fmla="*/ 2 h 5"/>
                    <a:gd name="T2" fmla="*/ 1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0" y="0"/>
                        <a:pt x="2" y="3"/>
                        <a:pt x="1" y="5"/>
                      </a:cubicBezTo>
                      <a:cubicBezTo>
                        <a:pt x="1"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7" name="Freeform 10218">
                  <a:extLst>
                    <a:ext uri="{FF2B5EF4-FFF2-40B4-BE49-F238E27FC236}">
                      <a16:creationId xmlns:a16="http://schemas.microsoft.com/office/drawing/2014/main" id="{17021CC6-9BB6-0BB1-B25A-6288AA0866C8}"/>
                    </a:ext>
                  </a:extLst>
                </p:cNvPr>
                <p:cNvSpPr>
                  <a:spLocks/>
                </p:cNvSpPr>
                <p:nvPr/>
              </p:nvSpPr>
              <p:spPr bwMode="auto">
                <a:xfrm>
                  <a:off x="4033" y="2151"/>
                  <a:ext cx="1" cy="6"/>
                </a:xfrm>
                <a:custGeom>
                  <a:avLst/>
                  <a:gdLst>
                    <a:gd name="T0" fmla="*/ 1 w 2"/>
                    <a:gd name="T1" fmla="*/ 0 h 7"/>
                    <a:gd name="T2" fmla="*/ 1 w 2"/>
                    <a:gd name="T3" fmla="*/ 3 h 7"/>
                    <a:gd name="T4" fmla="*/ 1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0"/>
                      </a:moveTo>
                      <a:cubicBezTo>
                        <a:pt x="0" y="0"/>
                        <a:pt x="1" y="7"/>
                        <a:pt x="2" y="4"/>
                      </a:cubicBezTo>
                      <a:cubicBezTo>
                        <a:pt x="2"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8" name="Freeform 10219">
                  <a:extLst>
                    <a:ext uri="{FF2B5EF4-FFF2-40B4-BE49-F238E27FC236}">
                      <a16:creationId xmlns:a16="http://schemas.microsoft.com/office/drawing/2014/main" id="{3EC559B1-B10F-DC3A-B22D-5493AB88179E}"/>
                    </a:ext>
                  </a:extLst>
                </p:cNvPr>
                <p:cNvSpPr>
                  <a:spLocks/>
                </p:cNvSpPr>
                <p:nvPr/>
              </p:nvSpPr>
              <p:spPr bwMode="auto">
                <a:xfrm>
                  <a:off x="4038" y="2147"/>
                  <a:ext cx="1" cy="5"/>
                </a:xfrm>
                <a:custGeom>
                  <a:avLst/>
                  <a:gdLst>
                    <a:gd name="T0" fmla="*/ 0 w 2"/>
                    <a:gd name="T1" fmla="*/ 2 h 6"/>
                    <a:gd name="T2" fmla="*/ 0 w 2"/>
                    <a:gd name="T3" fmla="*/ 3 h 6"/>
                    <a:gd name="T4" fmla="*/ 1 w 2"/>
                    <a:gd name="T5" fmla="*/ 3 h 6"/>
                    <a:gd name="T6" fmla="*/ 1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1" y="5"/>
                        <a:pt x="0" y="6"/>
                      </a:cubicBezTo>
                      <a:cubicBezTo>
                        <a:pt x="1" y="5"/>
                        <a:pt x="1" y="5"/>
                        <a:pt x="1" y="4"/>
                      </a:cubicBezTo>
                      <a:cubicBezTo>
                        <a:pt x="1" y="3"/>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39" name="Freeform 10220">
                  <a:extLst>
                    <a:ext uri="{FF2B5EF4-FFF2-40B4-BE49-F238E27FC236}">
                      <a16:creationId xmlns:a16="http://schemas.microsoft.com/office/drawing/2014/main" id="{65D075A7-22A9-5615-1073-2ACB332CDBD6}"/>
                    </a:ext>
                  </a:extLst>
                </p:cNvPr>
                <p:cNvSpPr>
                  <a:spLocks/>
                </p:cNvSpPr>
                <p:nvPr/>
              </p:nvSpPr>
              <p:spPr bwMode="auto">
                <a:xfrm>
                  <a:off x="4042" y="2142"/>
                  <a:ext cx="1" cy="4"/>
                </a:xfrm>
                <a:custGeom>
                  <a:avLst/>
                  <a:gdLst>
                    <a:gd name="T0" fmla="*/ 1 w 2"/>
                    <a:gd name="T1" fmla="*/ 0 h 5"/>
                    <a:gd name="T2" fmla="*/ 1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0" y="2"/>
                        <a:pt x="1" y="5"/>
                        <a:pt x="2" y="5"/>
                      </a:cubicBezTo>
                      <a:cubicBezTo>
                        <a:pt x="1"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0" name="Freeform 10221">
                  <a:extLst>
                    <a:ext uri="{FF2B5EF4-FFF2-40B4-BE49-F238E27FC236}">
                      <a16:creationId xmlns:a16="http://schemas.microsoft.com/office/drawing/2014/main" id="{D0FB75F7-9CF7-7EC9-AA60-83FF77C04CED}"/>
                    </a:ext>
                  </a:extLst>
                </p:cNvPr>
                <p:cNvSpPr>
                  <a:spLocks/>
                </p:cNvSpPr>
                <p:nvPr/>
              </p:nvSpPr>
              <p:spPr bwMode="auto">
                <a:xfrm>
                  <a:off x="4043" y="2136"/>
                  <a:ext cx="1" cy="4"/>
                </a:xfrm>
                <a:custGeom>
                  <a:avLst/>
                  <a:gdLst>
                    <a:gd name="T0" fmla="*/ 0 w 1"/>
                    <a:gd name="T1" fmla="*/ 1 h 5"/>
                    <a:gd name="T2" fmla="*/ 0 w 1"/>
                    <a:gd name="T3" fmla="*/ 2 h 5"/>
                    <a:gd name="T4" fmla="*/ 0 w 1"/>
                    <a:gd name="T5" fmla="*/ 1 h 5"/>
                    <a:gd name="T6" fmla="*/ 0 60000 65536"/>
                    <a:gd name="T7" fmla="*/ 0 60000 65536"/>
                    <a:gd name="T8" fmla="*/ 0 60000 65536"/>
                  </a:gdLst>
                  <a:ahLst/>
                  <a:cxnLst>
                    <a:cxn ang="T6">
                      <a:pos x="T0" y="T1"/>
                    </a:cxn>
                    <a:cxn ang="T7">
                      <a:pos x="T2" y="T3"/>
                    </a:cxn>
                    <a:cxn ang="T8">
                      <a:pos x="T4" y="T5"/>
                    </a:cxn>
                  </a:cxnLst>
                  <a:rect l="0" t="0" r="r" b="b"/>
                  <a:pathLst>
                    <a:path w="1" h="5">
                      <a:moveTo>
                        <a:pt x="0" y="1"/>
                      </a:moveTo>
                      <a:cubicBezTo>
                        <a:pt x="1" y="0"/>
                        <a:pt x="1" y="3"/>
                        <a:pt x="0" y="5"/>
                      </a:cubicBezTo>
                      <a:cubicBezTo>
                        <a:pt x="0" y="4"/>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1" name="Freeform 10222">
                  <a:extLst>
                    <a:ext uri="{FF2B5EF4-FFF2-40B4-BE49-F238E27FC236}">
                      <a16:creationId xmlns:a16="http://schemas.microsoft.com/office/drawing/2014/main" id="{1137D7AB-1B53-AE84-1008-F7AA59701FED}"/>
                    </a:ext>
                  </a:extLst>
                </p:cNvPr>
                <p:cNvSpPr>
                  <a:spLocks/>
                </p:cNvSpPr>
                <p:nvPr/>
              </p:nvSpPr>
              <p:spPr bwMode="auto">
                <a:xfrm>
                  <a:off x="4037" y="2155"/>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2"/>
                        <a:pt x="2" y="4"/>
                        <a:pt x="2" y="2"/>
                      </a:cubicBezTo>
                      <a:cubicBezTo>
                        <a:pt x="2" y="2"/>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2" name="Freeform 10223">
                  <a:extLst>
                    <a:ext uri="{FF2B5EF4-FFF2-40B4-BE49-F238E27FC236}">
                      <a16:creationId xmlns:a16="http://schemas.microsoft.com/office/drawing/2014/main" id="{705ACD06-FE1A-09A6-03AA-CE1E6336951C}"/>
                    </a:ext>
                  </a:extLst>
                </p:cNvPr>
                <p:cNvSpPr>
                  <a:spLocks/>
                </p:cNvSpPr>
                <p:nvPr/>
              </p:nvSpPr>
              <p:spPr bwMode="auto">
                <a:xfrm>
                  <a:off x="4041" y="2150"/>
                  <a:ext cx="2" cy="5"/>
                </a:xfrm>
                <a:custGeom>
                  <a:avLst/>
                  <a:gdLst>
                    <a:gd name="T0" fmla="*/ 1 w 2"/>
                    <a:gd name="T1" fmla="*/ 0 h 6"/>
                    <a:gd name="T2" fmla="*/ 0 w 2"/>
                    <a:gd name="T3" fmla="*/ 3 h 6"/>
                    <a:gd name="T4" fmla="*/ 1 w 2"/>
                    <a:gd name="T5" fmla="*/ 3 h 6"/>
                    <a:gd name="T6" fmla="*/ 1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1" y="0"/>
                      </a:moveTo>
                      <a:cubicBezTo>
                        <a:pt x="1" y="0"/>
                        <a:pt x="1" y="5"/>
                        <a:pt x="0" y="6"/>
                      </a:cubicBezTo>
                      <a:cubicBezTo>
                        <a:pt x="0" y="5"/>
                        <a:pt x="1" y="5"/>
                        <a:pt x="1" y="4"/>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3" name="Freeform 10224">
                  <a:extLst>
                    <a:ext uri="{FF2B5EF4-FFF2-40B4-BE49-F238E27FC236}">
                      <a16:creationId xmlns:a16="http://schemas.microsoft.com/office/drawing/2014/main" id="{6EB4A59E-67B1-DDF7-AE39-56ACCE6BEACD}"/>
                    </a:ext>
                  </a:extLst>
                </p:cNvPr>
                <p:cNvSpPr>
                  <a:spLocks/>
                </p:cNvSpPr>
                <p:nvPr/>
              </p:nvSpPr>
              <p:spPr bwMode="auto">
                <a:xfrm>
                  <a:off x="4043" y="2149"/>
                  <a:ext cx="2" cy="3"/>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1" y="1"/>
                        <a:pt x="1" y="4"/>
                        <a:pt x="0" y="4"/>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4" name="Freeform 10225">
                  <a:extLst>
                    <a:ext uri="{FF2B5EF4-FFF2-40B4-BE49-F238E27FC236}">
                      <a16:creationId xmlns:a16="http://schemas.microsoft.com/office/drawing/2014/main" id="{4853B5D2-BEEE-801D-BB3F-CCF8895A2DA7}"/>
                    </a:ext>
                  </a:extLst>
                </p:cNvPr>
                <p:cNvSpPr>
                  <a:spLocks noEditPoints="1"/>
                </p:cNvSpPr>
                <p:nvPr/>
              </p:nvSpPr>
              <p:spPr bwMode="auto">
                <a:xfrm>
                  <a:off x="4176" y="2019"/>
                  <a:ext cx="19" cy="30"/>
                </a:xfrm>
                <a:custGeom>
                  <a:avLst/>
                  <a:gdLst>
                    <a:gd name="T0" fmla="*/ 3 w 24"/>
                    <a:gd name="T1" fmla="*/ 13 h 36"/>
                    <a:gd name="T2" fmla="*/ 3 w 24"/>
                    <a:gd name="T3" fmla="*/ 13 h 36"/>
                    <a:gd name="T4" fmla="*/ 3 w 24"/>
                    <a:gd name="T5" fmla="*/ 15 h 36"/>
                    <a:gd name="T6" fmla="*/ 6 w 24"/>
                    <a:gd name="T7" fmla="*/ 13 h 36"/>
                    <a:gd name="T8" fmla="*/ 6 w 24"/>
                    <a:gd name="T9" fmla="*/ 13 h 36"/>
                    <a:gd name="T10" fmla="*/ 6 w 24"/>
                    <a:gd name="T11" fmla="*/ 13 h 36"/>
                    <a:gd name="T12" fmla="*/ 5 w 24"/>
                    <a:gd name="T13" fmla="*/ 14 h 36"/>
                    <a:gd name="T14" fmla="*/ 5 w 24"/>
                    <a:gd name="T15" fmla="*/ 14 h 36"/>
                    <a:gd name="T16" fmla="*/ 2 w 24"/>
                    <a:gd name="T17" fmla="*/ 12 h 36"/>
                    <a:gd name="T18" fmla="*/ 2 w 24"/>
                    <a:gd name="T19" fmla="*/ 12 h 36"/>
                    <a:gd name="T20" fmla="*/ 2 w 24"/>
                    <a:gd name="T21" fmla="*/ 13 h 36"/>
                    <a:gd name="T22" fmla="*/ 2 w 24"/>
                    <a:gd name="T23" fmla="*/ 13 h 36"/>
                    <a:gd name="T24" fmla="*/ 2 w 24"/>
                    <a:gd name="T25" fmla="*/ 12 h 36"/>
                    <a:gd name="T26" fmla="*/ 6 w 24"/>
                    <a:gd name="T27" fmla="*/ 11 h 36"/>
                    <a:gd name="T28" fmla="*/ 7 w 24"/>
                    <a:gd name="T29" fmla="*/ 11 h 36"/>
                    <a:gd name="T30" fmla="*/ 6 w 24"/>
                    <a:gd name="T31" fmla="*/ 13 h 36"/>
                    <a:gd name="T32" fmla="*/ 7 w 24"/>
                    <a:gd name="T33" fmla="*/ 11 h 36"/>
                    <a:gd name="T34" fmla="*/ 5 w 24"/>
                    <a:gd name="T35" fmla="*/ 11 h 36"/>
                    <a:gd name="T36" fmla="*/ 4 w 24"/>
                    <a:gd name="T37" fmla="*/ 12 h 36"/>
                    <a:gd name="T38" fmla="*/ 4 w 24"/>
                    <a:gd name="T39" fmla="*/ 11 h 36"/>
                    <a:gd name="T40" fmla="*/ 5 w 24"/>
                    <a:gd name="T41" fmla="*/ 11 h 36"/>
                    <a:gd name="T42" fmla="*/ 7 w 24"/>
                    <a:gd name="T43" fmla="*/ 8 h 36"/>
                    <a:gd name="T44" fmla="*/ 7 w 24"/>
                    <a:gd name="T45" fmla="*/ 8 h 36"/>
                    <a:gd name="T46" fmla="*/ 7 w 24"/>
                    <a:gd name="T47" fmla="*/ 10 h 36"/>
                    <a:gd name="T48" fmla="*/ 3 w 24"/>
                    <a:gd name="T49" fmla="*/ 8 h 36"/>
                    <a:gd name="T50" fmla="*/ 4 w 24"/>
                    <a:gd name="T51" fmla="*/ 7 h 36"/>
                    <a:gd name="T52" fmla="*/ 3 w 24"/>
                    <a:gd name="T53" fmla="*/ 9 h 36"/>
                    <a:gd name="T54" fmla="*/ 3 w 24"/>
                    <a:gd name="T55" fmla="*/ 8 h 36"/>
                    <a:gd name="T56" fmla="*/ 2 w 24"/>
                    <a:gd name="T57" fmla="*/ 6 h 36"/>
                    <a:gd name="T58" fmla="*/ 3 w 24"/>
                    <a:gd name="T59" fmla="*/ 5 h 36"/>
                    <a:gd name="T60" fmla="*/ 2 w 24"/>
                    <a:gd name="T61" fmla="*/ 6 h 36"/>
                    <a:gd name="T62" fmla="*/ 6 w 24"/>
                    <a:gd name="T63" fmla="*/ 4 h 36"/>
                    <a:gd name="T64" fmla="*/ 6 w 24"/>
                    <a:gd name="T65" fmla="*/ 5 h 36"/>
                    <a:gd name="T66" fmla="*/ 6 w 24"/>
                    <a:gd name="T67" fmla="*/ 6 h 36"/>
                    <a:gd name="T68" fmla="*/ 6 w 24"/>
                    <a:gd name="T69" fmla="*/ 7 h 36"/>
                    <a:gd name="T70" fmla="*/ 6 w 24"/>
                    <a:gd name="T71" fmla="*/ 5 h 36"/>
                    <a:gd name="T72" fmla="*/ 8 w 24"/>
                    <a:gd name="T73" fmla="*/ 4 h 36"/>
                    <a:gd name="T74" fmla="*/ 8 w 24"/>
                    <a:gd name="T75" fmla="*/ 4 h 36"/>
                    <a:gd name="T76" fmla="*/ 5 w 24"/>
                    <a:gd name="T77" fmla="*/ 5 h 36"/>
                    <a:gd name="T78" fmla="*/ 5 w 24"/>
                    <a:gd name="T79" fmla="*/ 3 h 36"/>
                    <a:gd name="T80" fmla="*/ 6 w 24"/>
                    <a:gd name="T81" fmla="*/ 3 h 36"/>
                    <a:gd name="T82" fmla="*/ 6 w 24"/>
                    <a:gd name="T83" fmla="*/ 3 h 36"/>
                    <a:gd name="T84" fmla="*/ 6 w 24"/>
                    <a:gd name="T85" fmla="*/ 3 h 36"/>
                    <a:gd name="T86" fmla="*/ 6 w 24"/>
                    <a:gd name="T87" fmla="*/ 3 h 36"/>
                    <a:gd name="T88" fmla="*/ 7 w 24"/>
                    <a:gd name="T89" fmla="*/ 0 h 36"/>
                    <a:gd name="T90" fmla="*/ 2 w 24"/>
                    <a:gd name="T91" fmla="*/ 5 h 36"/>
                    <a:gd name="T92" fmla="*/ 1 w 24"/>
                    <a:gd name="T93" fmla="*/ 10 h 36"/>
                    <a:gd name="T94" fmla="*/ 1 w 24"/>
                    <a:gd name="T95" fmla="*/ 14 h 36"/>
                    <a:gd name="T96" fmla="*/ 2 w 24"/>
                    <a:gd name="T97" fmla="*/ 16 h 36"/>
                    <a:gd name="T98" fmla="*/ 2 w 24"/>
                    <a:gd name="T99" fmla="*/ 17 h 36"/>
                    <a:gd name="T100" fmla="*/ 2 w 24"/>
                    <a:gd name="T101" fmla="*/ 18 h 36"/>
                    <a:gd name="T102" fmla="*/ 3 w 24"/>
                    <a:gd name="T103" fmla="*/ 18 h 36"/>
                    <a:gd name="T104" fmla="*/ 4 w 24"/>
                    <a:gd name="T105" fmla="*/ 17 h 36"/>
                    <a:gd name="T106" fmla="*/ 5 w 24"/>
                    <a:gd name="T107" fmla="*/ 18 h 36"/>
                    <a:gd name="T108" fmla="*/ 5 w 24"/>
                    <a:gd name="T109" fmla="*/ 18 h 36"/>
                    <a:gd name="T110" fmla="*/ 7 w 24"/>
                    <a:gd name="T111" fmla="*/ 13 h 36"/>
                    <a:gd name="T112" fmla="*/ 8 w 24"/>
                    <a:gd name="T113" fmla="*/ 6 h 36"/>
                    <a:gd name="T114" fmla="*/ 8 w 24"/>
                    <a:gd name="T115" fmla="*/ 2 h 36"/>
                    <a:gd name="T116" fmla="*/ 8 w 24"/>
                    <a:gd name="T117" fmla="*/ 1 h 36"/>
                    <a:gd name="T118" fmla="*/ 7 w 24"/>
                    <a:gd name="T119" fmla="*/ 0 h 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 h="36">
                      <a:moveTo>
                        <a:pt x="7" y="28"/>
                      </a:moveTo>
                      <a:cubicBezTo>
                        <a:pt x="7" y="28"/>
                        <a:pt x="7" y="28"/>
                        <a:pt x="7" y="28"/>
                      </a:cubicBezTo>
                      <a:cubicBezTo>
                        <a:pt x="7" y="28"/>
                        <a:pt x="7" y="28"/>
                        <a:pt x="7" y="28"/>
                      </a:cubicBezTo>
                      <a:cubicBezTo>
                        <a:pt x="7" y="28"/>
                        <a:pt x="7" y="28"/>
                        <a:pt x="7" y="28"/>
                      </a:cubicBezTo>
                      <a:cubicBezTo>
                        <a:pt x="7" y="30"/>
                        <a:pt x="8" y="30"/>
                        <a:pt x="9" y="30"/>
                      </a:cubicBezTo>
                      <a:cubicBezTo>
                        <a:pt x="8" y="31"/>
                        <a:pt x="8" y="31"/>
                        <a:pt x="8" y="31"/>
                      </a:cubicBezTo>
                      <a:cubicBezTo>
                        <a:pt x="7" y="31"/>
                        <a:pt x="7" y="29"/>
                        <a:pt x="7" y="28"/>
                      </a:cubicBezTo>
                      <a:moveTo>
                        <a:pt x="14" y="25"/>
                      </a:moveTo>
                      <a:cubicBezTo>
                        <a:pt x="14" y="25"/>
                        <a:pt x="14" y="25"/>
                        <a:pt x="14" y="25"/>
                      </a:cubicBezTo>
                      <a:cubicBezTo>
                        <a:pt x="14" y="25"/>
                        <a:pt x="14" y="25"/>
                        <a:pt x="14" y="25"/>
                      </a:cubicBezTo>
                      <a:cubicBezTo>
                        <a:pt x="14" y="25"/>
                        <a:pt x="14" y="25"/>
                        <a:pt x="14" y="25"/>
                      </a:cubicBezTo>
                      <a:cubicBezTo>
                        <a:pt x="14" y="25"/>
                        <a:pt x="14" y="25"/>
                        <a:pt x="14" y="25"/>
                      </a:cubicBezTo>
                      <a:cubicBezTo>
                        <a:pt x="14" y="26"/>
                        <a:pt x="14" y="27"/>
                        <a:pt x="13" y="28"/>
                      </a:cubicBezTo>
                      <a:cubicBezTo>
                        <a:pt x="13" y="29"/>
                        <a:pt x="12" y="29"/>
                        <a:pt x="12" y="29"/>
                      </a:cubicBezTo>
                      <a:cubicBezTo>
                        <a:pt x="12" y="30"/>
                        <a:pt x="12" y="30"/>
                        <a:pt x="11" y="30"/>
                      </a:cubicBezTo>
                      <a:cubicBezTo>
                        <a:pt x="11" y="30"/>
                        <a:pt x="12" y="30"/>
                        <a:pt x="12" y="29"/>
                      </a:cubicBezTo>
                      <a:cubicBezTo>
                        <a:pt x="13" y="28"/>
                        <a:pt x="14" y="25"/>
                        <a:pt x="14" y="25"/>
                      </a:cubicBezTo>
                      <a:moveTo>
                        <a:pt x="4" y="24"/>
                      </a:moveTo>
                      <a:cubicBezTo>
                        <a:pt x="4" y="24"/>
                        <a:pt x="5" y="24"/>
                        <a:pt x="5" y="23"/>
                      </a:cubicBezTo>
                      <a:cubicBezTo>
                        <a:pt x="4" y="24"/>
                        <a:pt x="4" y="24"/>
                        <a:pt x="4" y="24"/>
                      </a:cubicBezTo>
                      <a:cubicBezTo>
                        <a:pt x="4" y="24"/>
                        <a:pt x="4" y="24"/>
                        <a:pt x="4" y="24"/>
                      </a:cubicBezTo>
                      <a:cubicBezTo>
                        <a:pt x="3" y="25"/>
                        <a:pt x="4" y="27"/>
                        <a:pt x="4" y="28"/>
                      </a:cubicBezTo>
                      <a:cubicBezTo>
                        <a:pt x="4" y="28"/>
                        <a:pt x="4" y="28"/>
                        <a:pt x="3" y="28"/>
                      </a:cubicBezTo>
                      <a:cubicBezTo>
                        <a:pt x="3" y="28"/>
                        <a:pt x="3" y="27"/>
                        <a:pt x="3" y="26"/>
                      </a:cubicBezTo>
                      <a:cubicBezTo>
                        <a:pt x="4" y="25"/>
                        <a:pt x="4" y="24"/>
                        <a:pt x="4" y="24"/>
                      </a:cubicBezTo>
                      <a:cubicBezTo>
                        <a:pt x="4" y="24"/>
                        <a:pt x="4" y="24"/>
                        <a:pt x="4" y="24"/>
                      </a:cubicBezTo>
                      <a:moveTo>
                        <a:pt x="18" y="23"/>
                      </a:moveTo>
                      <a:cubicBezTo>
                        <a:pt x="18" y="23"/>
                        <a:pt x="18" y="23"/>
                        <a:pt x="17" y="23"/>
                      </a:cubicBezTo>
                      <a:cubicBezTo>
                        <a:pt x="18" y="23"/>
                        <a:pt x="18" y="23"/>
                        <a:pt x="18" y="23"/>
                      </a:cubicBezTo>
                      <a:cubicBezTo>
                        <a:pt x="18" y="23"/>
                        <a:pt x="18" y="23"/>
                        <a:pt x="18" y="23"/>
                      </a:cubicBezTo>
                      <a:cubicBezTo>
                        <a:pt x="18" y="24"/>
                        <a:pt x="18" y="24"/>
                        <a:pt x="17" y="24"/>
                      </a:cubicBezTo>
                      <a:cubicBezTo>
                        <a:pt x="17" y="25"/>
                        <a:pt x="16" y="27"/>
                        <a:pt x="15" y="27"/>
                      </a:cubicBezTo>
                      <a:cubicBezTo>
                        <a:pt x="15" y="27"/>
                        <a:pt x="17" y="25"/>
                        <a:pt x="17" y="24"/>
                      </a:cubicBezTo>
                      <a:cubicBezTo>
                        <a:pt x="18" y="24"/>
                        <a:pt x="18" y="24"/>
                        <a:pt x="18" y="23"/>
                      </a:cubicBezTo>
                      <a:moveTo>
                        <a:pt x="11" y="21"/>
                      </a:moveTo>
                      <a:cubicBezTo>
                        <a:pt x="11" y="21"/>
                        <a:pt x="11" y="21"/>
                        <a:pt x="11" y="21"/>
                      </a:cubicBezTo>
                      <a:cubicBezTo>
                        <a:pt x="12" y="21"/>
                        <a:pt x="10" y="25"/>
                        <a:pt x="9" y="26"/>
                      </a:cubicBezTo>
                      <a:cubicBezTo>
                        <a:pt x="9" y="25"/>
                        <a:pt x="10" y="24"/>
                        <a:pt x="10" y="24"/>
                      </a:cubicBezTo>
                      <a:cubicBezTo>
                        <a:pt x="11" y="23"/>
                        <a:pt x="10" y="22"/>
                        <a:pt x="11" y="21"/>
                      </a:cubicBezTo>
                      <a:cubicBezTo>
                        <a:pt x="10" y="21"/>
                        <a:pt x="10" y="21"/>
                        <a:pt x="10" y="21"/>
                      </a:cubicBezTo>
                      <a:cubicBezTo>
                        <a:pt x="11" y="21"/>
                        <a:pt x="11" y="21"/>
                        <a:pt x="11" y="21"/>
                      </a:cubicBezTo>
                      <a:cubicBezTo>
                        <a:pt x="11" y="21"/>
                        <a:pt x="11" y="21"/>
                        <a:pt x="11" y="21"/>
                      </a:cubicBezTo>
                      <a:cubicBezTo>
                        <a:pt x="11" y="21"/>
                        <a:pt x="11" y="21"/>
                        <a:pt x="11" y="21"/>
                      </a:cubicBezTo>
                      <a:moveTo>
                        <a:pt x="18" y="15"/>
                      </a:moveTo>
                      <a:cubicBezTo>
                        <a:pt x="18" y="15"/>
                        <a:pt x="18" y="15"/>
                        <a:pt x="18" y="15"/>
                      </a:cubicBezTo>
                      <a:cubicBezTo>
                        <a:pt x="18" y="15"/>
                        <a:pt x="18" y="15"/>
                        <a:pt x="18" y="15"/>
                      </a:cubicBezTo>
                      <a:cubicBezTo>
                        <a:pt x="18" y="16"/>
                        <a:pt x="18" y="16"/>
                        <a:pt x="18" y="16"/>
                      </a:cubicBezTo>
                      <a:cubicBezTo>
                        <a:pt x="18" y="17"/>
                        <a:pt x="17" y="19"/>
                        <a:pt x="18" y="20"/>
                      </a:cubicBezTo>
                      <a:cubicBezTo>
                        <a:pt x="16" y="20"/>
                        <a:pt x="17" y="16"/>
                        <a:pt x="18" y="15"/>
                      </a:cubicBezTo>
                      <a:moveTo>
                        <a:pt x="8" y="15"/>
                      </a:moveTo>
                      <a:cubicBezTo>
                        <a:pt x="8" y="15"/>
                        <a:pt x="8" y="15"/>
                        <a:pt x="8" y="15"/>
                      </a:cubicBezTo>
                      <a:cubicBezTo>
                        <a:pt x="8" y="14"/>
                        <a:pt x="9" y="14"/>
                        <a:pt x="9" y="14"/>
                      </a:cubicBezTo>
                      <a:cubicBezTo>
                        <a:pt x="9" y="14"/>
                        <a:pt x="9" y="15"/>
                        <a:pt x="10" y="15"/>
                      </a:cubicBezTo>
                      <a:cubicBezTo>
                        <a:pt x="10" y="16"/>
                        <a:pt x="9" y="18"/>
                        <a:pt x="8" y="19"/>
                      </a:cubicBezTo>
                      <a:cubicBezTo>
                        <a:pt x="8" y="18"/>
                        <a:pt x="10" y="15"/>
                        <a:pt x="9" y="15"/>
                      </a:cubicBezTo>
                      <a:cubicBezTo>
                        <a:pt x="8" y="15"/>
                        <a:pt x="8" y="15"/>
                        <a:pt x="8" y="15"/>
                      </a:cubicBezTo>
                      <a:moveTo>
                        <a:pt x="6" y="12"/>
                      </a:moveTo>
                      <a:cubicBezTo>
                        <a:pt x="6" y="12"/>
                        <a:pt x="6" y="12"/>
                        <a:pt x="6" y="12"/>
                      </a:cubicBezTo>
                      <a:cubicBezTo>
                        <a:pt x="7" y="12"/>
                        <a:pt x="8" y="10"/>
                        <a:pt x="7" y="9"/>
                      </a:cubicBezTo>
                      <a:cubicBezTo>
                        <a:pt x="7" y="9"/>
                        <a:pt x="7" y="9"/>
                        <a:pt x="7" y="9"/>
                      </a:cubicBezTo>
                      <a:cubicBezTo>
                        <a:pt x="8" y="10"/>
                        <a:pt x="8" y="11"/>
                        <a:pt x="7" y="12"/>
                      </a:cubicBezTo>
                      <a:cubicBezTo>
                        <a:pt x="7" y="12"/>
                        <a:pt x="6" y="12"/>
                        <a:pt x="6" y="12"/>
                      </a:cubicBezTo>
                      <a:moveTo>
                        <a:pt x="17" y="9"/>
                      </a:moveTo>
                      <a:cubicBezTo>
                        <a:pt x="17" y="9"/>
                        <a:pt x="17" y="8"/>
                        <a:pt x="17" y="8"/>
                      </a:cubicBezTo>
                      <a:cubicBezTo>
                        <a:pt x="17" y="9"/>
                        <a:pt x="17" y="9"/>
                        <a:pt x="17" y="9"/>
                      </a:cubicBezTo>
                      <a:cubicBezTo>
                        <a:pt x="17" y="9"/>
                        <a:pt x="17" y="9"/>
                        <a:pt x="17" y="9"/>
                      </a:cubicBezTo>
                      <a:cubicBezTo>
                        <a:pt x="17" y="9"/>
                        <a:pt x="17" y="9"/>
                        <a:pt x="17" y="9"/>
                      </a:cubicBezTo>
                      <a:cubicBezTo>
                        <a:pt x="16" y="9"/>
                        <a:pt x="15" y="12"/>
                        <a:pt x="15" y="12"/>
                      </a:cubicBezTo>
                      <a:cubicBezTo>
                        <a:pt x="15" y="13"/>
                        <a:pt x="15" y="14"/>
                        <a:pt x="15" y="14"/>
                      </a:cubicBezTo>
                      <a:cubicBezTo>
                        <a:pt x="15" y="14"/>
                        <a:pt x="14" y="14"/>
                        <a:pt x="14" y="14"/>
                      </a:cubicBezTo>
                      <a:cubicBezTo>
                        <a:pt x="14" y="14"/>
                        <a:pt x="15" y="11"/>
                        <a:pt x="15" y="11"/>
                      </a:cubicBezTo>
                      <a:cubicBezTo>
                        <a:pt x="15" y="10"/>
                        <a:pt x="16" y="9"/>
                        <a:pt x="17" y="9"/>
                      </a:cubicBezTo>
                      <a:moveTo>
                        <a:pt x="19" y="12"/>
                      </a:moveTo>
                      <a:cubicBezTo>
                        <a:pt x="19" y="11"/>
                        <a:pt x="21" y="9"/>
                        <a:pt x="20" y="8"/>
                      </a:cubicBezTo>
                      <a:cubicBezTo>
                        <a:pt x="20" y="8"/>
                        <a:pt x="20" y="8"/>
                        <a:pt x="20" y="8"/>
                      </a:cubicBezTo>
                      <a:cubicBezTo>
                        <a:pt x="20" y="8"/>
                        <a:pt x="20" y="8"/>
                        <a:pt x="20" y="8"/>
                      </a:cubicBezTo>
                      <a:cubicBezTo>
                        <a:pt x="21" y="8"/>
                        <a:pt x="20" y="11"/>
                        <a:pt x="19" y="12"/>
                      </a:cubicBezTo>
                      <a:moveTo>
                        <a:pt x="12" y="9"/>
                      </a:moveTo>
                      <a:cubicBezTo>
                        <a:pt x="11" y="9"/>
                        <a:pt x="11" y="6"/>
                        <a:pt x="12" y="5"/>
                      </a:cubicBezTo>
                      <a:cubicBezTo>
                        <a:pt x="12" y="6"/>
                        <a:pt x="12" y="6"/>
                        <a:pt x="12" y="6"/>
                      </a:cubicBezTo>
                      <a:cubicBezTo>
                        <a:pt x="12" y="6"/>
                        <a:pt x="12" y="8"/>
                        <a:pt x="12" y="9"/>
                      </a:cubicBezTo>
                      <a:moveTo>
                        <a:pt x="15" y="4"/>
                      </a:moveTo>
                      <a:cubicBezTo>
                        <a:pt x="15" y="4"/>
                        <a:pt x="16" y="4"/>
                        <a:pt x="16" y="4"/>
                      </a:cubicBezTo>
                      <a:cubicBezTo>
                        <a:pt x="16" y="4"/>
                        <a:pt x="16" y="6"/>
                        <a:pt x="16" y="7"/>
                      </a:cubicBezTo>
                      <a:cubicBezTo>
                        <a:pt x="16" y="6"/>
                        <a:pt x="16" y="4"/>
                        <a:pt x="15" y="4"/>
                      </a:cubicBezTo>
                      <a:cubicBezTo>
                        <a:pt x="15" y="4"/>
                        <a:pt x="15" y="4"/>
                        <a:pt x="15" y="4"/>
                      </a:cubicBezTo>
                      <a:cubicBezTo>
                        <a:pt x="15" y="4"/>
                        <a:pt x="15" y="4"/>
                        <a:pt x="15" y="4"/>
                      </a:cubicBezTo>
                      <a:cubicBezTo>
                        <a:pt x="15" y="4"/>
                        <a:pt x="15" y="4"/>
                        <a:pt x="15" y="4"/>
                      </a:cubicBezTo>
                      <a:cubicBezTo>
                        <a:pt x="15" y="4"/>
                        <a:pt x="15" y="4"/>
                        <a:pt x="15" y="4"/>
                      </a:cubicBezTo>
                      <a:moveTo>
                        <a:pt x="18" y="0"/>
                      </a:moveTo>
                      <a:cubicBezTo>
                        <a:pt x="14" y="3"/>
                        <a:pt x="11" y="5"/>
                        <a:pt x="7" y="7"/>
                      </a:cubicBezTo>
                      <a:cubicBezTo>
                        <a:pt x="6" y="8"/>
                        <a:pt x="6" y="9"/>
                        <a:pt x="6" y="9"/>
                      </a:cubicBezTo>
                      <a:cubicBezTo>
                        <a:pt x="4" y="11"/>
                        <a:pt x="4" y="14"/>
                        <a:pt x="3" y="15"/>
                      </a:cubicBezTo>
                      <a:cubicBezTo>
                        <a:pt x="1" y="17"/>
                        <a:pt x="2" y="19"/>
                        <a:pt x="1" y="20"/>
                      </a:cubicBezTo>
                      <a:cubicBezTo>
                        <a:pt x="0" y="23"/>
                        <a:pt x="2" y="23"/>
                        <a:pt x="1" y="25"/>
                      </a:cubicBezTo>
                      <a:cubicBezTo>
                        <a:pt x="0" y="27"/>
                        <a:pt x="2" y="27"/>
                        <a:pt x="1" y="29"/>
                      </a:cubicBezTo>
                      <a:cubicBezTo>
                        <a:pt x="0" y="31"/>
                        <a:pt x="2" y="30"/>
                        <a:pt x="2" y="32"/>
                      </a:cubicBezTo>
                      <a:cubicBezTo>
                        <a:pt x="1" y="34"/>
                        <a:pt x="4" y="32"/>
                        <a:pt x="3" y="34"/>
                      </a:cubicBezTo>
                      <a:cubicBezTo>
                        <a:pt x="3" y="35"/>
                        <a:pt x="3" y="35"/>
                        <a:pt x="3" y="35"/>
                      </a:cubicBezTo>
                      <a:cubicBezTo>
                        <a:pt x="4" y="35"/>
                        <a:pt x="4" y="35"/>
                        <a:pt x="4" y="35"/>
                      </a:cubicBezTo>
                      <a:cubicBezTo>
                        <a:pt x="5" y="35"/>
                        <a:pt x="5" y="35"/>
                        <a:pt x="5" y="35"/>
                      </a:cubicBezTo>
                      <a:cubicBezTo>
                        <a:pt x="5" y="35"/>
                        <a:pt x="6" y="35"/>
                        <a:pt x="6" y="36"/>
                      </a:cubicBezTo>
                      <a:cubicBezTo>
                        <a:pt x="6" y="36"/>
                        <a:pt x="6" y="36"/>
                        <a:pt x="6" y="36"/>
                      </a:cubicBezTo>
                      <a:cubicBezTo>
                        <a:pt x="7" y="36"/>
                        <a:pt x="7" y="36"/>
                        <a:pt x="8" y="36"/>
                      </a:cubicBezTo>
                      <a:cubicBezTo>
                        <a:pt x="9" y="36"/>
                        <a:pt x="9" y="35"/>
                        <a:pt x="10" y="35"/>
                      </a:cubicBezTo>
                      <a:cubicBezTo>
                        <a:pt x="10" y="35"/>
                        <a:pt x="10" y="35"/>
                        <a:pt x="10" y="35"/>
                      </a:cubicBezTo>
                      <a:cubicBezTo>
                        <a:pt x="10" y="36"/>
                        <a:pt x="10" y="36"/>
                        <a:pt x="10" y="36"/>
                      </a:cubicBezTo>
                      <a:cubicBezTo>
                        <a:pt x="10" y="36"/>
                        <a:pt x="10" y="36"/>
                        <a:pt x="11" y="36"/>
                      </a:cubicBezTo>
                      <a:cubicBezTo>
                        <a:pt x="11" y="36"/>
                        <a:pt x="11" y="36"/>
                        <a:pt x="11" y="36"/>
                      </a:cubicBezTo>
                      <a:cubicBezTo>
                        <a:pt x="11" y="36"/>
                        <a:pt x="11" y="36"/>
                        <a:pt x="11" y="36"/>
                      </a:cubicBezTo>
                      <a:cubicBezTo>
                        <a:pt x="13" y="35"/>
                        <a:pt x="13" y="32"/>
                        <a:pt x="14" y="32"/>
                      </a:cubicBezTo>
                      <a:cubicBezTo>
                        <a:pt x="16" y="31"/>
                        <a:pt x="16" y="28"/>
                        <a:pt x="18" y="26"/>
                      </a:cubicBezTo>
                      <a:cubicBezTo>
                        <a:pt x="20" y="24"/>
                        <a:pt x="20" y="20"/>
                        <a:pt x="21" y="18"/>
                      </a:cubicBezTo>
                      <a:cubicBezTo>
                        <a:pt x="23" y="16"/>
                        <a:pt x="21" y="14"/>
                        <a:pt x="22" y="11"/>
                      </a:cubicBezTo>
                      <a:cubicBezTo>
                        <a:pt x="24" y="9"/>
                        <a:pt x="21" y="8"/>
                        <a:pt x="22" y="6"/>
                      </a:cubicBezTo>
                      <a:cubicBezTo>
                        <a:pt x="23" y="3"/>
                        <a:pt x="20" y="5"/>
                        <a:pt x="20" y="2"/>
                      </a:cubicBezTo>
                      <a:cubicBezTo>
                        <a:pt x="20" y="1"/>
                        <a:pt x="20" y="1"/>
                        <a:pt x="20" y="1"/>
                      </a:cubicBezTo>
                      <a:cubicBezTo>
                        <a:pt x="20" y="1"/>
                        <a:pt x="19" y="1"/>
                        <a:pt x="19" y="1"/>
                      </a:cubicBezTo>
                      <a:cubicBezTo>
                        <a:pt x="19" y="1"/>
                        <a:pt x="19" y="1"/>
                        <a:pt x="19" y="1"/>
                      </a:cubicBezTo>
                      <a:cubicBezTo>
                        <a:pt x="18" y="1"/>
                        <a:pt x="18" y="1"/>
                        <a:pt x="18" y="0"/>
                      </a:cubicBezTo>
                    </a:path>
                  </a:pathLst>
                </a:custGeom>
                <a:solidFill>
                  <a:srgbClr val="CEA5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5" name="Freeform 10226">
                  <a:extLst>
                    <a:ext uri="{FF2B5EF4-FFF2-40B4-BE49-F238E27FC236}">
                      <a16:creationId xmlns:a16="http://schemas.microsoft.com/office/drawing/2014/main" id="{1D050A43-4E95-DEC1-0613-9FA268D7C11F}"/>
                    </a:ext>
                  </a:extLst>
                </p:cNvPr>
                <p:cNvSpPr>
                  <a:spLocks noEditPoints="1"/>
                </p:cNvSpPr>
                <p:nvPr/>
              </p:nvSpPr>
              <p:spPr bwMode="auto">
                <a:xfrm>
                  <a:off x="4181" y="2018"/>
                  <a:ext cx="9" cy="7"/>
                </a:xfrm>
                <a:custGeom>
                  <a:avLst/>
                  <a:gdLst>
                    <a:gd name="T0" fmla="*/ 2 w 12"/>
                    <a:gd name="T1" fmla="*/ 3 h 8"/>
                    <a:gd name="T2" fmla="*/ 0 w 12"/>
                    <a:gd name="T3" fmla="*/ 4 h 8"/>
                    <a:gd name="T4" fmla="*/ 2 w 12"/>
                    <a:gd name="T5" fmla="*/ 3 h 8"/>
                    <a:gd name="T6" fmla="*/ 2 w 12"/>
                    <a:gd name="T7" fmla="*/ 2 h 8"/>
                    <a:gd name="T8" fmla="*/ 2 w 12"/>
                    <a:gd name="T9" fmla="*/ 2 h 8"/>
                    <a:gd name="T10" fmla="*/ 2 w 12"/>
                    <a:gd name="T11" fmla="*/ 2 h 8"/>
                    <a:gd name="T12" fmla="*/ 2 w 12"/>
                    <a:gd name="T13" fmla="*/ 2 h 8"/>
                    <a:gd name="T14" fmla="*/ 2 w 12"/>
                    <a:gd name="T15" fmla="*/ 2 h 8"/>
                    <a:gd name="T16" fmla="*/ 2 w 12"/>
                    <a:gd name="T17" fmla="*/ 2 h 8"/>
                    <a:gd name="T18" fmla="*/ 2 w 12"/>
                    <a:gd name="T19" fmla="*/ 2 h 8"/>
                    <a:gd name="T20" fmla="*/ 2 w 12"/>
                    <a:gd name="T21" fmla="*/ 2 h 8"/>
                    <a:gd name="T22" fmla="*/ 2 w 12"/>
                    <a:gd name="T23" fmla="*/ 2 h 8"/>
                    <a:gd name="T24" fmla="*/ 2 w 12"/>
                    <a:gd name="T25" fmla="*/ 2 h 8"/>
                    <a:gd name="T26" fmla="*/ 4 w 12"/>
                    <a:gd name="T27" fmla="*/ 0 h 8"/>
                    <a:gd name="T28" fmla="*/ 4 w 12"/>
                    <a:gd name="T29" fmla="*/ 1 h 8"/>
                    <a:gd name="T30" fmla="*/ 3 w 12"/>
                    <a:gd name="T31" fmla="*/ 1 h 8"/>
                    <a:gd name="T32" fmla="*/ 3 w 12"/>
                    <a:gd name="T33" fmla="*/ 1 h 8"/>
                    <a:gd name="T34" fmla="*/ 2 w 12"/>
                    <a:gd name="T35" fmla="*/ 0 h 8"/>
                    <a:gd name="T36" fmla="*/ 2 w 12"/>
                    <a:gd name="T37" fmla="*/ 1 h 8"/>
                    <a:gd name="T38" fmla="*/ 2 w 12"/>
                    <a:gd name="T39" fmla="*/ 2 h 8"/>
                    <a:gd name="T40" fmla="*/ 2 w 12"/>
                    <a:gd name="T41" fmla="*/ 4 h 8"/>
                    <a:gd name="T42" fmla="*/ 1 w 12"/>
                    <a:gd name="T43" fmla="*/ 4 h 8"/>
                    <a:gd name="T44" fmla="*/ 4 w 12"/>
                    <a:gd name="T45" fmla="*/ 1 h 8"/>
                    <a:gd name="T46" fmla="*/ 4 w 12"/>
                    <a:gd name="T47" fmla="*/ 1 h 8"/>
                    <a:gd name="T48" fmla="*/ 4 w 12"/>
                    <a:gd name="T49" fmla="*/ 0 h 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 h="8">
                      <a:moveTo>
                        <a:pt x="2" y="3"/>
                      </a:moveTo>
                      <a:cubicBezTo>
                        <a:pt x="1" y="4"/>
                        <a:pt x="1" y="5"/>
                        <a:pt x="0" y="5"/>
                      </a:cubicBezTo>
                      <a:cubicBezTo>
                        <a:pt x="1" y="5"/>
                        <a:pt x="1" y="4"/>
                        <a:pt x="2" y="3"/>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cubicBezTo>
                        <a:pt x="4" y="2"/>
                        <a:pt x="4" y="2"/>
                        <a:pt x="4" y="2"/>
                      </a:cubicBezTo>
                      <a:moveTo>
                        <a:pt x="11" y="0"/>
                      </a:moveTo>
                      <a:cubicBezTo>
                        <a:pt x="11" y="0"/>
                        <a:pt x="10" y="1"/>
                        <a:pt x="10" y="1"/>
                      </a:cubicBezTo>
                      <a:cubicBezTo>
                        <a:pt x="10" y="1"/>
                        <a:pt x="9" y="1"/>
                        <a:pt x="9" y="1"/>
                      </a:cubicBezTo>
                      <a:cubicBezTo>
                        <a:pt x="8" y="1"/>
                        <a:pt x="8" y="1"/>
                        <a:pt x="8" y="1"/>
                      </a:cubicBezTo>
                      <a:cubicBezTo>
                        <a:pt x="8" y="1"/>
                        <a:pt x="8" y="0"/>
                        <a:pt x="7" y="0"/>
                      </a:cubicBezTo>
                      <a:cubicBezTo>
                        <a:pt x="7" y="0"/>
                        <a:pt x="7" y="1"/>
                        <a:pt x="6" y="1"/>
                      </a:cubicBezTo>
                      <a:cubicBezTo>
                        <a:pt x="6" y="1"/>
                        <a:pt x="5" y="2"/>
                        <a:pt x="5" y="2"/>
                      </a:cubicBezTo>
                      <a:cubicBezTo>
                        <a:pt x="4" y="3"/>
                        <a:pt x="4" y="5"/>
                        <a:pt x="2" y="6"/>
                      </a:cubicBezTo>
                      <a:cubicBezTo>
                        <a:pt x="2" y="6"/>
                        <a:pt x="1" y="7"/>
                        <a:pt x="1" y="8"/>
                      </a:cubicBezTo>
                      <a:cubicBezTo>
                        <a:pt x="5" y="6"/>
                        <a:pt x="8" y="4"/>
                        <a:pt x="12" y="1"/>
                      </a:cubicBezTo>
                      <a:cubicBezTo>
                        <a:pt x="12" y="1"/>
                        <a:pt x="12" y="1"/>
                        <a:pt x="12" y="1"/>
                      </a:cubicBezTo>
                      <a:cubicBezTo>
                        <a:pt x="12" y="1"/>
                        <a:pt x="11" y="0"/>
                        <a:pt x="11" y="0"/>
                      </a:cubicBezTo>
                    </a:path>
                  </a:pathLst>
                </a:custGeom>
                <a:solidFill>
                  <a:srgbClr val="D3AA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6" name="Freeform 10227">
                  <a:extLst>
                    <a:ext uri="{FF2B5EF4-FFF2-40B4-BE49-F238E27FC236}">
                      <a16:creationId xmlns:a16="http://schemas.microsoft.com/office/drawing/2014/main" id="{16E18B8A-50BC-802F-8467-05727E097656}"/>
                    </a:ext>
                  </a:extLst>
                </p:cNvPr>
                <p:cNvSpPr>
                  <a:spLocks noEditPoints="1"/>
                </p:cNvSpPr>
                <p:nvPr/>
              </p:nvSpPr>
              <p:spPr bwMode="auto">
                <a:xfrm>
                  <a:off x="4169" y="2051"/>
                  <a:ext cx="13" cy="5"/>
                </a:xfrm>
                <a:custGeom>
                  <a:avLst/>
                  <a:gdLst>
                    <a:gd name="T0" fmla="*/ 4 w 16"/>
                    <a:gd name="T1" fmla="*/ 3 h 6"/>
                    <a:gd name="T2" fmla="*/ 4 w 16"/>
                    <a:gd name="T3" fmla="*/ 3 h 6"/>
                    <a:gd name="T4" fmla="*/ 2 w 16"/>
                    <a:gd name="T5" fmla="*/ 3 h 6"/>
                    <a:gd name="T6" fmla="*/ 3 w 16"/>
                    <a:gd name="T7" fmla="*/ 3 h 6"/>
                    <a:gd name="T8" fmla="*/ 4 w 16"/>
                    <a:gd name="T9" fmla="*/ 3 h 6"/>
                    <a:gd name="T10" fmla="*/ 3 w 16"/>
                    <a:gd name="T11" fmla="*/ 3 h 6"/>
                    <a:gd name="T12" fmla="*/ 2 w 16"/>
                    <a:gd name="T13" fmla="*/ 3 h 6"/>
                    <a:gd name="T14" fmla="*/ 3 w 16"/>
                    <a:gd name="T15" fmla="*/ 3 h 6"/>
                    <a:gd name="T16" fmla="*/ 3 w 16"/>
                    <a:gd name="T17" fmla="*/ 3 h 6"/>
                    <a:gd name="T18" fmla="*/ 3 w 16"/>
                    <a:gd name="T19" fmla="*/ 3 h 6"/>
                    <a:gd name="T20" fmla="*/ 3 w 16"/>
                    <a:gd name="T21" fmla="*/ 3 h 6"/>
                    <a:gd name="T22" fmla="*/ 3 w 16"/>
                    <a:gd name="T23" fmla="*/ 3 h 6"/>
                    <a:gd name="T24" fmla="*/ 3 w 16"/>
                    <a:gd name="T25" fmla="*/ 3 h 6"/>
                    <a:gd name="T26" fmla="*/ 1 w 16"/>
                    <a:gd name="T27" fmla="*/ 3 h 6"/>
                    <a:gd name="T28" fmla="*/ 1 w 16"/>
                    <a:gd name="T29" fmla="*/ 3 h 6"/>
                    <a:gd name="T30" fmla="*/ 3 w 16"/>
                    <a:gd name="T31" fmla="*/ 3 h 6"/>
                    <a:gd name="T32" fmla="*/ 2 w 16"/>
                    <a:gd name="T33" fmla="*/ 3 h 6"/>
                    <a:gd name="T34" fmla="*/ 2 w 16"/>
                    <a:gd name="T35" fmla="*/ 3 h 6"/>
                    <a:gd name="T36" fmla="*/ 3 w 16"/>
                    <a:gd name="T37" fmla="*/ 3 h 6"/>
                    <a:gd name="T38" fmla="*/ 4 w 16"/>
                    <a:gd name="T39" fmla="*/ 3 h 6"/>
                    <a:gd name="T40" fmla="*/ 2 w 16"/>
                    <a:gd name="T41" fmla="*/ 3 h 6"/>
                    <a:gd name="T42" fmla="*/ 1 w 16"/>
                    <a:gd name="T43" fmla="*/ 3 h 6"/>
                    <a:gd name="T44" fmla="*/ 2 w 16"/>
                    <a:gd name="T45" fmla="*/ 3 h 6"/>
                    <a:gd name="T46" fmla="*/ 2 w 16"/>
                    <a:gd name="T47" fmla="*/ 3 h 6"/>
                    <a:gd name="T48" fmla="*/ 2 w 16"/>
                    <a:gd name="T49" fmla="*/ 3 h 6"/>
                    <a:gd name="T50" fmla="*/ 2 w 16"/>
                    <a:gd name="T51" fmla="*/ 3 h 6"/>
                    <a:gd name="T52" fmla="*/ 2 w 16"/>
                    <a:gd name="T53" fmla="*/ 3 h 6"/>
                    <a:gd name="T54" fmla="*/ 5 w 16"/>
                    <a:gd name="T55" fmla="*/ 3 h 6"/>
                    <a:gd name="T56" fmla="*/ 5 w 16"/>
                    <a:gd name="T57" fmla="*/ 3 h 6"/>
                    <a:gd name="T58" fmla="*/ 5 w 16"/>
                    <a:gd name="T59" fmla="*/ 3 h 6"/>
                    <a:gd name="T60" fmla="*/ 5 w 16"/>
                    <a:gd name="T61" fmla="*/ 3 h 6"/>
                    <a:gd name="T62" fmla="*/ 5 w 16"/>
                    <a:gd name="T63" fmla="*/ 3 h 6"/>
                    <a:gd name="T64" fmla="*/ 5 w 16"/>
                    <a:gd name="T65" fmla="*/ 3 h 6"/>
                    <a:gd name="T66" fmla="*/ 5 w 16"/>
                    <a:gd name="T67" fmla="*/ 3 h 6"/>
                    <a:gd name="T68" fmla="*/ 5 w 16"/>
                    <a:gd name="T69" fmla="*/ 3 h 6"/>
                    <a:gd name="T70" fmla="*/ 5 w 16"/>
                    <a:gd name="T71" fmla="*/ 3 h 6"/>
                    <a:gd name="T72" fmla="*/ 1 w 16"/>
                    <a:gd name="T73" fmla="*/ 3 h 6"/>
                    <a:gd name="T74" fmla="*/ 0 w 16"/>
                    <a:gd name="T75" fmla="*/ 3 h 6"/>
                    <a:gd name="T76" fmla="*/ 5 w 16"/>
                    <a:gd name="T77" fmla="*/ 3 h 6"/>
                    <a:gd name="T78" fmla="*/ 5 w 16"/>
                    <a:gd name="T79" fmla="*/ 3 h 6"/>
                    <a:gd name="T80" fmla="*/ 5 w 16"/>
                    <a:gd name="T81" fmla="*/ 3 h 6"/>
                    <a:gd name="T82" fmla="*/ 5 w 16"/>
                    <a:gd name="T83" fmla="*/ 3 h 6"/>
                    <a:gd name="T84" fmla="*/ 5 w 16"/>
                    <a:gd name="T85" fmla="*/ 3 h 6"/>
                    <a:gd name="T86" fmla="*/ 0 w 16"/>
                    <a:gd name="T87" fmla="*/ 3 h 6"/>
                    <a:gd name="T88" fmla="*/ 0 w 16"/>
                    <a:gd name="T89" fmla="*/ 3 h 6"/>
                    <a:gd name="T90" fmla="*/ 0 w 16"/>
                    <a:gd name="T91" fmla="*/ 3 h 6"/>
                    <a:gd name="T92" fmla="*/ 6 w 16"/>
                    <a:gd name="T93" fmla="*/ 2 h 6"/>
                    <a:gd name="T94" fmla="*/ 6 w 16"/>
                    <a:gd name="T95" fmla="*/ 2 h 6"/>
                    <a:gd name="T96" fmla="*/ 7 w 16"/>
                    <a:gd name="T97" fmla="*/ 1 h 6"/>
                    <a:gd name="T98" fmla="*/ 7 w 16"/>
                    <a:gd name="T99" fmla="*/ 1 h 6"/>
                    <a:gd name="T100" fmla="*/ 7 w 16"/>
                    <a:gd name="T101" fmla="*/ 1 h 6"/>
                    <a:gd name="T102" fmla="*/ 7 w 16"/>
                    <a:gd name="T103" fmla="*/ 0 h 6"/>
                    <a:gd name="T104" fmla="*/ 7 w 16"/>
                    <a:gd name="T105" fmla="*/ 0 h 6"/>
                    <a:gd name="T106" fmla="*/ 7 w 16"/>
                    <a:gd name="T107" fmla="*/ 0 h 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 h="6">
                      <a:moveTo>
                        <a:pt x="8" y="5"/>
                      </a:moveTo>
                      <a:cubicBezTo>
                        <a:pt x="8" y="5"/>
                        <a:pt x="8" y="5"/>
                        <a:pt x="8" y="5"/>
                      </a:cubicBezTo>
                      <a:cubicBezTo>
                        <a:pt x="8" y="5"/>
                        <a:pt x="8" y="5"/>
                        <a:pt x="8" y="5"/>
                      </a:cubicBezTo>
                      <a:cubicBezTo>
                        <a:pt x="8" y="5"/>
                        <a:pt x="8" y="5"/>
                        <a:pt x="8" y="5"/>
                      </a:cubicBezTo>
                      <a:moveTo>
                        <a:pt x="3" y="5"/>
                      </a:moveTo>
                      <a:cubicBezTo>
                        <a:pt x="3" y="5"/>
                        <a:pt x="3" y="5"/>
                        <a:pt x="3" y="5"/>
                      </a:cubicBezTo>
                      <a:cubicBezTo>
                        <a:pt x="3" y="5"/>
                        <a:pt x="3" y="5"/>
                        <a:pt x="3" y="5"/>
                      </a:cubicBezTo>
                      <a:moveTo>
                        <a:pt x="7" y="5"/>
                      </a:moveTo>
                      <a:cubicBezTo>
                        <a:pt x="7" y="5"/>
                        <a:pt x="7" y="5"/>
                        <a:pt x="7" y="5"/>
                      </a:cubicBezTo>
                      <a:cubicBezTo>
                        <a:pt x="7" y="5"/>
                        <a:pt x="8" y="5"/>
                        <a:pt x="8" y="5"/>
                      </a:cubicBezTo>
                      <a:cubicBezTo>
                        <a:pt x="8" y="5"/>
                        <a:pt x="7" y="5"/>
                        <a:pt x="7" y="5"/>
                      </a:cubicBezTo>
                      <a:cubicBezTo>
                        <a:pt x="7" y="5"/>
                        <a:pt x="7" y="5"/>
                        <a:pt x="7" y="5"/>
                      </a:cubicBezTo>
                      <a:moveTo>
                        <a:pt x="3" y="5"/>
                      </a:moveTo>
                      <a:cubicBezTo>
                        <a:pt x="3" y="5"/>
                        <a:pt x="3" y="5"/>
                        <a:pt x="3" y="5"/>
                      </a:cubicBezTo>
                      <a:cubicBezTo>
                        <a:pt x="3" y="5"/>
                        <a:pt x="3" y="5"/>
                        <a:pt x="3" y="5"/>
                      </a:cubicBezTo>
                      <a:moveTo>
                        <a:pt x="7" y="5"/>
                      </a:moveTo>
                      <a:cubicBezTo>
                        <a:pt x="7" y="5"/>
                        <a:pt x="7" y="5"/>
                        <a:pt x="7" y="5"/>
                      </a:cubicBezTo>
                      <a:cubicBezTo>
                        <a:pt x="7" y="5"/>
                        <a:pt x="7" y="5"/>
                        <a:pt x="7" y="5"/>
                      </a:cubicBezTo>
                      <a:moveTo>
                        <a:pt x="7" y="5"/>
                      </a:moveTo>
                      <a:cubicBezTo>
                        <a:pt x="7" y="5"/>
                        <a:pt x="7" y="5"/>
                        <a:pt x="7" y="5"/>
                      </a:cubicBezTo>
                      <a:cubicBezTo>
                        <a:pt x="7" y="5"/>
                        <a:pt x="7" y="5"/>
                        <a:pt x="7" y="5"/>
                      </a:cubicBezTo>
                      <a:moveTo>
                        <a:pt x="7" y="5"/>
                      </a:moveTo>
                      <a:cubicBezTo>
                        <a:pt x="7" y="5"/>
                        <a:pt x="7" y="5"/>
                        <a:pt x="7" y="5"/>
                      </a:cubicBezTo>
                      <a:cubicBezTo>
                        <a:pt x="7" y="5"/>
                        <a:pt x="7" y="5"/>
                        <a:pt x="7" y="5"/>
                      </a:cubicBezTo>
                      <a:moveTo>
                        <a:pt x="7" y="5"/>
                      </a:moveTo>
                      <a:cubicBezTo>
                        <a:pt x="7" y="5"/>
                        <a:pt x="7" y="5"/>
                        <a:pt x="7" y="5"/>
                      </a:cubicBezTo>
                      <a:cubicBezTo>
                        <a:pt x="7" y="5"/>
                        <a:pt x="7" y="5"/>
                        <a:pt x="7" y="5"/>
                      </a:cubicBezTo>
                      <a:moveTo>
                        <a:pt x="1" y="5"/>
                      </a:moveTo>
                      <a:cubicBezTo>
                        <a:pt x="1" y="5"/>
                        <a:pt x="1" y="5"/>
                        <a:pt x="1" y="5"/>
                      </a:cubicBezTo>
                      <a:cubicBezTo>
                        <a:pt x="1" y="5"/>
                        <a:pt x="1" y="5"/>
                        <a:pt x="1" y="5"/>
                      </a:cubicBezTo>
                      <a:cubicBezTo>
                        <a:pt x="1" y="5"/>
                        <a:pt x="1" y="5"/>
                        <a:pt x="1" y="5"/>
                      </a:cubicBezTo>
                      <a:moveTo>
                        <a:pt x="7" y="5"/>
                      </a:moveTo>
                      <a:cubicBezTo>
                        <a:pt x="6" y="5"/>
                        <a:pt x="6" y="5"/>
                        <a:pt x="5" y="5"/>
                      </a:cubicBezTo>
                      <a:cubicBezTo>
                        <a:pt x="5" y="5"/>
                        <a:pt x="4" y="6"/>
                        <a:pt x="4" y="6"/>
                      </a:cubicBezTo>
                      <a:cubicBezTo>
                        <a:pt x="4" y="6"/>
                        <a:pt x="4" y="6"/>
                        <a:pt x="4" y="6"/>
                      </a:cubicBezTo>
                      <a:cubicBezTo>
                        <a:pt x="4" y="6"/>
                        <a:pt x="5" y="5"/>
                        <a:pt x="5" y="5"/>
                      </a:cubicBezTo>
                      <a:cubicBezTo>
                        <a:pt x="6" y="5"/>
                        <a:pt x="6" y="5"/>
                        <a:pt x="7" y="5"/>
                      </a:cubicBezTo>
                      <a:cubicBezTo>
                        <a:pt x="7" y="5"/>
                        <a:pt x="7" y="5"/>
                        <a:pt x="7" y="5"/>
                      </a:cubicBezTo>
                      <a:moveTo>
                        <a:pt x="9" y="5"/>
                      </a:moveTo>
                      <a:cubicBezTo>
                        <a:pt x="9" y="5"/>
                        <a:pt x="9" y="5"/>
                        <a:pt x="9" y="5"/>
                      </a:cubicBezTo>
                      <a:cubicBezTo>
                        <a:pt x="9" y="5"/>
                        <a:pt x="9" y="5"/>
                        <a:pt x="9" y="5"/>
                      </a:cubicBezTo>
                      <a:moveTo>
                        <a:pt x="2" y="5"/>
                      </a:moveTo>
                      <a:cubicBezTo>
                        <a:pt x="2" y="5"/>
                        <a:pt x="2" y="5"/>
                        <a:pt x="1" y="5"/>
                      </a:cubicBezTo>
                      <a:cubicBezTo>
                        <a:pt x="1" y="5"/>
                        <a:pt x="1" y="5"/>
                        <a:pt x="1" y="5"/>
                      </a:cubicBezTo>
                      <a:cubicBezTo>
                        <a:pt x="1" y="5"/>
                        <a:pt x="1" y="5"/>
                        <a:pt x="1" y="5"/>
                      </a:cubicBezTo>
                      <a:cubicBezTo>
                        <a:pt x="2" y="5"/>
                        <a:pt x="2" y="5"/>
                        <a:pt x="2" y="5"/>
                      </a:cubicBezTo>
                      <a:moveTo>
                        <a:pt x="2" y="4"/>
                      </a:moveTo>
                      <a:cubicBezTo>
                        <a:pt x="3" y="4"/>
                        <a:pt x="3" y="5"/>
                        <a:pt x="3" y="5"/>
                      </a:cubicBezTo>
                      <a:cubicBezTo>
                        <a:pt x="3" y="5"/>
                        <a:pt x="3" y="5"/>
                        <a:pt x="3" y="5"/>
                      </a:cubicBezTo>
                      <a:cubicBezTo>
                        <a:pt x="3" y="5"/>
                        <a:pt x="3" y="5"/>
                        <a:pt x="3" y="5"/>
                      </a:cubicBezTo>
                      <a:cubicBezTo>
                        <a:pt x="3" y="5"/>
                        <a:pt x="3" y="4"/>
                        <a:pt x="2" y="4"/>
                      </a:cubicBezTo>
                      <a:moveTo>
                        <a:pt x="2" y="4"/>
                      </a:moveTo>
                      <a:cubicBezTo>
                        <a:pt x="2" y="4"/>
                        <a:pt x="2" y="4"/>
                        <a:pt x="2" y="4"/>
                      </a:cubicBezTo>
                      <a:cubicBezTo>
                        <a:pt x="2" y="4"/>
                        <a:pt x="2" y="4"/>
                        <a:pt x="2" y="4"/>
                      </a:cubicBezTo>
                      <a:cubicBezTo>
                        <a:pt x="2" y="4"/>
                        <a:pt x="2" y="4"/>
                        <a:pt x="2" y="4"/>
                      </a:cubicBezTo>
                      <a:moveTo>
                        <a:pt x="10" y="4"/>
                      </a:moveTo>
                      <a:cubicBezTo>
                        <a:pt x="10" y="4"/>
                        <a:pt x="10" y="4"/>
                        <a:pt x="9" y="4"/>
                      </a:cubicBezTo>
                      <a:cubicBezTo>
                        <a:pt x="10" y="4"/>
                        <a:pt x="10" y="4"/>
                        <a:pt x="10" y="4"/>
                      </a:cubicBezTo>
                      <a:moveTo>
                        <a:pt x="10" y="4"/>
                      </a:moveTo>
                      <a:cubicBezTo>
                        <a:pt x="10" y="4"/>
                        <a:pt x="10" y="4"/>
                        <a:pt x="10" y="4"/>
                      </a:cubicBezTo>
                      <a:cubicBezTo>
                        <a:pt x="10" y="4"/>
                        <a:pt x="10" y="4"/>
                        <a:pt x="10" y="4"/>
                      </a:cubicBezTo>
                      <a:moveTo>
                        <a:pt x="10" y="4"/>
                      </a:moveTo>
                      <a:cubicBezTo>
                        <a:pt x="10" y="4"/>
                        <a:pt x="10" y="4"/>
                        <a:pt x="10" y="4"/>
                      </a:cubicBezTo>
                      <a:cubicBezTo>
                        <a:pt x="10" y="4"/>
                        <a:pt x="10" y="4"/>
                        <a:pt x="10" y="4"/>
                      </a:cubicBezTo>
                      <a:moveTo>
                        <a:pt x="11" y="4"/>
                      </a:moveTo>
                      <a:cubicBezTo>
                        <a:pt x="11" y="4"/>
                        <a:pt x="11" y="4"/>
                        <a:pt x="11" y="4"/>
                      </a:cubicBezTo>
                      <a:cubicBezTo>
                        <a:pt x="11" y="4"/>
                        <a:pt x="11" y="4"/>
                        <a:pt x="11" y="4"/>
                      </a:cubicBezTo>
                      <a:cubicBezTo>
                        <a:pt x="11" y="4"/>
                        <a:pt x="11" y="4"/>
                        <a:pt x="11" y="4"/>
                      </a:cubicBezTo>
                      <a:cubicBezTo>
                        <a:pt x="11" y="4"/>
                        <a:pt x="11" y="4"/>
                        <a:pt x="11" y="4"/>
                      </a:cubicBezTo>
                      <a:moveTo>
                        <a:pt x="11" y="3"/>
                      </a:moveTo>
                      <a:cubicBezTo>
                        <a:pt x="11" y="3"/>
                        <a:pt x="11" y="3"/>
                        <a:pt x="11" y="3"/>
                      </a:cubicBezTo>
                      <a:cubicBezTo>
                        <a:pt x="11" y="3"/>
                        <a:pt x="11" y="3"/>
                        <a:pt x="11" y="3"/>
                      </a:cubicBezTo>
                      <a:moveTo>
                        <a:pt x="0" y="3"/>
                      </a:moveTo>
                      <a:cubicBezTo>
                        <a:pt x="0" y="4"/>
                        <a:pt x="0" y="5"/>
                        <a:pt x="1" y="5"/>
                      </a:cubicBezTo>
                      <a:cubicBezTo>
                        <a:pt x="0" y="5"/>
                        <a:pt x="0" y="5"/>
                        <a:pt x="0" y="4"/>
                      </a:cubicBezTo>
                      <a:cubicBezTo>
                        <a:pt x="0" y="4"/>
                        <a:pt x="0" y="4"/>
                        <a:pt x="0" y="3"/>
                      </a:cubicBezTo>
                      <a:moveTo>
                        <a:pt x="11" y="3"/>
                      </a:moveTo>
                      <a:cubicBezTo>
                        <a:pt x="11" y="3"/>
                        <a:pt x="11" y="3"/>
                        <a:pt x="11" y="3"/>
                      </a:cubicBezTo>
                      <a:cubicBezTo>
                        <a:pt x="11" y="3"/>
                        <a:pt x="11" y="3"/>
                        <a:pt x="11" y="3"/>
                      </a:cubicBezTo>
                      <a:moveTo>
                        <a:pt x="11" y="3"/>
                      </a:moveTo>
                      <a:cubicBezTo>
                        <a:pt x="11" y="3"/>
                        <a:pt x="11" y="3"/>
                        <a:pt x="11" y="3"/>
                      </a:cubicBezTo>
                      <a:cubicBezTo>
                        <a:pt x="11" y="3"/>
                        <a:pt x="11" y="3"/>
                        <a:pt x="11" y="3"/>
                      </a:cubicBezTo>
                      <a:moveTo>
                        <a:pt x="11" y="3"/>
                      </a:moveTo>
                      <a:cubicBezTo>
                        <a:pt x="11" y="3"/>
                        <a:pt x="11" y="3"/>
                        <a:pt x="11" y="3"/>
                      </a:cubicBezTo>
                      <a:cubicBezTo>
                        <a:pt x="11" y="3"/>
                        <a:pt x="11" y="3"/>
                        <a:pt x="11" y="3"/>
                      </a:cubicBezTo>
                      <a:cubicBezTo>
                        <a:pt x="11" y="3"/>
                        <a:pt x="11" y="3"/>
                        <a:pt x="11"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15" y="1"/>
                      </a:moveTo>
                      <a:cubicBezTo>
                        <a:pt x="14" y="1"/>
                        <a:pt x="14" y="1"/>
                        <a:pt x="14" y="2"/>
                      </a:cubicBezTo>
                      <a:cubicBezTo>
                        <a:pt x="13" y="2"/>
                        <a:pt x="13" y="3"/>
                        <a:pt x="13" y="3"/>
                      </a:cubicBezTo>
                      <a:cubicBezTo>
                        <a:pt x="13" y="3"/>
                        <a:pt x="13" y="2"/>
                        <a:pt x="14" y="2"/>
                      </a:cubicBezTo>
                      <a:cubicBezTo>
                        <a:pt x="14" y="1"/>
                        <a:pt x="14"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6" y="0"/>
                      </a:moveTo>
                      <a:cubicBezTo>
                        <a:pt x="16" y="0"/>
                        <a:pt x="16" y="0"/>
                        <a:pt x="16" y="0"/>
                      </a:cubicBezTo>
                      <a:cubicBezTo>
                        <a:pt x="16" y="0"/>
                        <a:pt x="16" y="0"/>
                        <a:pt x="16" y="0"/>
                      </a:cubicBezTo>
                      <a:cubicBezTo>
                        <a:pt x="16" y="0"/>
                        <a:pt x="16" y="0"/>
                        <a:pt x="16" y="0"/>
                      </a:cubicBezTo>
                      <a:cubicBezTo>
                        <a:pt x="16" y="0"/>
                        <a:pt x="16" y="0"/>
                        <a:pt x="16" y="0"/>
                      </a:cubicBezTo>
                    </a:path>
                  </a:pathLst>
                </a:custGeom>
                <a:solidFill>
                  <a:srgbClr val="CEA5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7" name="Freeform 10228">
                  <a:extLst>
                    <a:ext uri="{FF2B5EF4-FFF2-40B4-BE49-F238E27FC236}">
                      <a16:creationId xmlns:a16="http://schemas.microsoft.com/office/drawing/2014/main" id="{21C65BBD-0054-A482-5C56-F30CE96FA363}"/>
                    </a:ext>
                  </a:extLst>
                </p:cNvPr>
                <p:cNvSpPr>
                  <a:spLocks/>
                </p:cNvSpPr>
                <p:nvPr/>
              </p:nvSpPr>
              <p:spPr bwMode="auto">
                <a:xfrm>
                  <a:off x="4168" y="2025"/>
                  <a:ext cx="16" cy="28"/>
                </a:xfrm>
                <a:custGeom>
                  <a:avLst/>
                  <a:gdLst>
                    <a:gd name="T0" fmla="*/ 8 w 19"/>
                    <a:gd name="T1" fmla="*/ 0 h 34"/>
                    <a:gd name="T2" fmla="*/ 5 w 19"/>
                    <a:gd name="T3" fmla="*/ 2 h 34"/>
                    <a:gd name="T4" fmla="*/ 3 w 19"/>
                    <a:gd name="T5" fmla="*/ 2 h 34"/>
                    <a:gd name="T6" fmla="*/ 3 w 19"/>
                    <a:gd name="T7" fmla="*/ 4 h 34"/>
                    <a:gd name="T8" fmla="*/ 3 w 19"/>
                    <a:gd name="T9" fmla="*/ 6 h 34"/>
                    <a:gd name="T10" fmla="*/ 2 w 19"/>
                    <a:gd name="T11" fmla="*/ 8 h 34"/>
                    <a:gd name="T12" fmla="*/ 1 w 19"/>
                    <a:gd name="T13" fmla="*/ 10 h 34"/>
                    <a:gd name="T14" fmla="*/ 1 w 19"/>
                    <a:gd name="T15" fmla="*/ 12 h 34"/>
                    <a:gd name="T16" fmla="*/ 2 w 19"/>
                    <a:gd name="T17" fmla="*/ 13 h 34"/>
                    <a:gd name="T18" fmla="*/ 3 w 19"/>
                    <a:gd name="T19" fmla="*/ 14 h 34"/>
                    <a:gd name="T20" fmla="*/ 3 w 19"/>
                    <a:gd name="T21" fmla="*/ 15 h 34"/>
                    <a:gd name="T22" fmla="*/ 3 w 19"/>
                    <a:gd name="T23" fmla="*/ 15 h 34"/>
                    <a:gd name="T24" fmla="*/ 3 w 19"/>
                    <a:gd name="T25" fmla="*/ 14 h 34"/>
                    <a:gd name="T26" fmla="*/ 3 w 19"/>
                    <a:gd name="T27" fmla="*/ 15 h 34"/>
                    <a:gd name="T28" fmla="*/ 3 w 19"/>
                    <a:gd name="T29" fmla="*/ 16 h 34"/>
                    <a:gd name="T30" fmla="*/ 4 w 19"/>
                    <a:gd name="T31" fmla="*/ 15 h 34"/>
                    <a:gd name="T32" fmla="*/ 5 w 19"/>
                    <a:gd name="T33" fmla="*/ 15 h 34"/>
                    <a:gd name="T34" fmla="*/ 5 w 19"/>
                    <a:gd name="T35" fmla="*/ 15 h 34"/>
                    <a:gd name="T36" fmla="*/ 6 w 19"/>
                    <a:gd name="T37" fmla="*/ 15 h 34"/>
                    <a:gd name="T38" fmla="*/ 6 w 19"/>
                    <a:gd name="T39" fmla="*/ 14 h 34"/>
                    <a:gd name="T40" fmla="*/ 7 w 19"/>
                    <a:gd name="T41" fmla="*/ 14 h 34"/>
                    <a:gd name="T42" fmla="*/ 7 w 19"/>
                    <a:gd name="T43" fmla="*/ 14 h 34"/>
                    <a:gd name="T44" fmla="*/ 8 w 19"/>
                    <a:gd name="T45" fmla="*/ 14 h 34"/>
                    <a:gd name="T46" fmla="*/ 9 w 19"/>
                    <a:gd name="T47" fmla="*/ 13 h 34"/>
                    <a:gd name="T48" fmla="*/ 9 w 19"/>
                    <a:gd name="T49" fmla="*/ 13 h 34"/>
                    <a:gd name="T50" fmla="*/ 9 w 19"/>
                    <a:gd name="T51" fmla="*/ 13 h 34"/>
                    <a:gd name="T52" fmla="*/ 9 w 19"/>
                    <a:gd name="T53" fmla="*/ 13 h 34"/>
                    <a:gd name="T54" fmla="*/ 8 w 19"/>
                    <a:gd name="T55" fmla="*/ 13 h 34"/>
                    <a:gd name="T56" fmla="*/ 8 w 19"/>
                    <a:gd name="T57" fmla="*/ 13 h 34"/>
                    <a:gd name="T58" fmla="*/ 8 w 19"/>
                    <a:gd name="T59" fmla="*/ 13 h 34"/>
                    <a:gd name="T60" fmla="*/ 7 w 19"/>
                    <a:gd name="T61" fmla="*/ 13 h 34"/>
                    <a:gd name="T62" fmla="*/ 7 w 19"/>
                    <a:gd name="T63" fmla="*/ 13 h 34"/>
                    <a:gd name="T64" fmla="*/ 6 w 19"/>
                    <a:gd name="T65" fmla="*/ 13 h 34"/>
                    <a:gd name="T66" fmla="*/ 6 w 19"/>
                    <a:gd name="T67" fmla="*/ 12 h 34"/>
                    <a:gd name="T68" fmla="*/ 6 w 19"/>
                    <a:gd name="T69" fmla="*/ 12 h 34"/>
                    <a:gd name="T70" fmla="*/ 5 w 19"/>
                    <a:gd name="T71" fmla="*/ 10 h 34"/>
                    <a:gd name="T72" fmla="*/ 5 w 19"/>
                    <a:gd name="T73" fmla="*/ 8 h 34"/>
                    <a:gd name="T74" fmla="*/ 5 w 19"/>
                    <a:gd name="T75" fmla="*/ 6 h 34"/>
                    <a:gd name="T76" fmla="*/ 6 w 19"/>
                    <a:gd name="T77" fmla="*/ 4 h 34"/>
                    <a:gd name="T78" fmla="*/ 8 w 19"/>
                    <a:gd name="T79" fmla="*/ 2 h 34"/>
                    <a:gd name="T80" fmla="*/ 8 w 19"/>
                    <a:gd name="T81" fmla="*/ 0 h 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 h="34">
                      <a:moveTo>
                        <a:pt x="16" y="0"/>
                      </a:moveTo>
                      <a:cubicBezTo>
                        <a:pt x="13" y="1"/>
                        <a:pt x="11" y="2"/>
                        <a:pt x="9" y="3"/>
                      </a:cubicBezTo>
                      <a:cubicBezTo>
                        <a:pt x="8" y="4"/>
                        <a:pt x="7" y="6"/>
                        <a:pt x="6" y="6"/>
                      </a:cubicBezTo>
                      <a:cubicBezTo>
                        <a:pt x="6" y="7"/>
                        <a:pt x="5" y="8"/>
                        <a:pt x="5" y="9"/>
                      </a:cubicBezTo>
                      <a:cubicBezTo>
                        <a:pt x="4" y="10"/>
                        <a:pt x="4" y="11"/>
                        <a:pt x="3" y="12"/>
                      </a:cubicBezTo>
                      <a:cubicBezTo>
                        <a:pt x="1" y="14"/>
                        <a:pt x="3" y="16"/>
                        <a:pt x="2" y="18"/>
                      </a:cubicBezTo>
                      <a:cubicBezTo>
                        <a:pt x="0" y="20"/>
                        <a:pt x="2" y="21"/>
                        <a:pt x="1" y="22"/>
                      </a:cubicBezTo>
                      <a:cubicBezTo>
                        <a:pt x="0" y="25"/>
                        <a:pt x="2" y="25"/>
                        <a:pt x="1" y="26"/>
                      </a:cubicBezTo>
                      <a:cubicBezTo>
                        <a:pt x="0" y="29"/>
                        <a:pt x="3" y="28"/>
                        <a:pt x="2" y="29"/>
                      </a:cubicBezTo>
                      <a:cubicBezTo>
                        <a:pt x="1" y="31"/>
                        <a:pt x="4" y="30"/>
                        <a:pt x="3" y="31"/>
                      </a:cubicBezTo>
                      <a:cubicBezTo>
                        <a:pt x="3" y="32"/>
                        <a:pt x="3" y="33"/>
                        <a:pt x="4" y="33"/>
                      </a:cubicBezTo>
                      <a:cubicBezTo>
                        <a:pt x="4" y="33"/>
                        <a:pt x="4" y="33"/>
                        <a:pt x="5" y="33"/>
                      </a:cubicBezTo>
                      <a:cubicBezTo>
                        <a:pt x="5" y="33"/>
                        <a:pt x="5" y="32"/>
                        <a:pt x="5" y="32"/>
                      </a:cubicBezTo>
                      <a:cubicBezTo>
                        <a:pt x="6" y="32"/>
                        <a:pt x="6" y="33"/>
                        <a:pt x="6" y="33"/>
                      </a:cubicBezTo>
                      <a:cubicBezTo>
                        <a:pt x="6" y="34"/>
                        <a:pt x="6" y="34"/>
                        <a:pt x="7" y="34"/>
                      </a:cubicBezTo>
                      <a:cubicBezTo>
                        <a:pt x="7" y="34"/>
                        <a:pt x="8" y="34"/>
                        <a:pt x="8" y="33"/>
                      </a:cubicBezTo>
                      <a:cubicBezTo>
                        <a:pt x="9" y="33"/>
                        <a:pt x="9" y="33"/>
                        <a:pt x="10" y="33"/>
                      </a:cubicBezTo>
                      <a:cubicBezTo>
                        <a:pt x="10" y="33"/>
                        <a:pt x="10" y="33"/>
                        <a:pt x="10" y="33"/>
                      </a:cubicBezTo>
                      <a:cubicBezTo>
                        <a:pt x="10" y="33"/>
                        <a:pt x="11" y="33"/>
                        <a:pt x="11" y="33"/>
                      </a:cubicBezTo>
                      <a:cubicBezTo>
                        <a:pt x="11" y="33"/>
                        <a:pt x="12" y="33"/>
                        <a:pt x="12" y="32"/>
                      </a:cubicBezTo>
                      <a:cubicBezTo>
                        <a:pt x="13" y="32"/>
                        <a:pt x="14" y="31"/>
                        <a:pt x="14" y="31"/>
                      </a:cubicBezTo>
                      <a:cubicBezTo>
                        <a:pt x="14" y="31"/>
                        <a:pt x="14" y="31"/>
                        <a:pt x="14" y="32"/>
                      </a:cubicBezTo>
                      <a:cubicBezTo>
                        <a:pt x="14" y="32"/>
                        <a:pt x="14" y="32"/>
                        <a:pt x="15" y="32"/>
                      </a:cubicBezTo>
                      <a:cubicBezTo>
                        <a:pt x="15" y="32"/>
                        <a:pt x="17" y="29"/>
                        <a:pt x="18" y="28"/>
                      </a:cubicBezTo>
                      <a:cubicBezTo>
                        <a:pt x="18" y="28"/>
                        <a:pt x="18" y="28"/>
                        <a:pt x="19" y="28"/>
                      </a:cubicBezTo>
                      <a:cubicBezTo>
                        <a:pt x="19" y="28"/>
                        <a:pt x="19" y="28"/>
                        <a:pt x="19" y="28"/>
                      </a:cubicBezTo>
                      <a:cubicBezTo>
                        <a:pt x="19" y="28"/>
                        <a:pt x="19" y="28"/>
                        <a:pt x="19" y="28"/>
                      </a:cubicBezTo>
                      <a:cubicBezTo>
                        <a:pt x="18" y="28"/>
                        <a:pt x="18" y="29"/>
                        <a:pt x="17" y="29"/>
                      </a:cubicBezTo>
                      <a:cubicBezTo>
                        <a:pt x="16" y="29"/>
                        <a:pt x="16" y="29"/>
                        <a:pt x="15" y="29"/>
                      </a:cubicBezTo>
                      <a:cubicBezTo>
                        <a:pt x="15" y="29"/>
                        <a:pt x="15" y="29"/>
                        <a:pt x="15" y="29"/>
                      </a:cubicBezTo>
                      <a:cubicBezTo>
                        <a:pt x="15" y="28"/>
                        <a:pt x="14" y="28"/>
                        <a:pt x="14" y="28"/>
                      </a:cubicBezTo>
                      <a:cubicBezTo>
                        <a:pt x="14" y="28"/>
                        <a:pt x="14" y="28"/>
                        <a:pt x="13" y="28"/>
                      </a:cubicBezTo>
                      <a:cubicBezTo>
                        <a:pt x="13" y="28"/>
                        <a:pt x="13" y="28"/>
                        <a:pt x="12" y="28"/>
                      </a:cubicBezTo>
                      <a:cubicBezTo>
                        <a:pt x="12" y="28"/>
                        <a:pt x="12" y="28"/>
                        <a:pt x="12" y="27"/>
                      </a:cubicBezTo>
                      <a:cubicBezTo>
                        <a:pt x="13" y="25"/>
                        <a:pt x="10" y="27"/>
                        <a:pt x="11" y="25"/>
                      </a:cubicBezTo>
                      <a:cubicBezTo>
                        <a:pt x="11" y="23"/>
                        <a:pt x="9" y="24"/>
                        <a:pt x="10" y="22"/>
                      </a:cubicBezTo>
                      <a:cubicBezTo>
                        <a:pt x="11" y="20"/>
                        <a:pt x="9" y="20"/>
                        <a:pt x="10" y="18"/>
                      </a:cubicBezTo>
                      <a:cubicBezTo>
                        <a:pt x="11" y="16"/>
                        <a:pt x="9" y="16"/>
                        <a:pt x="10" y="13"/>
                      </a:cubicBezTo>
                      <a:cubicBezTo>
                        <a:pt x="11" y="12"/>
                        <a:pt x="10" y="10"/>
                        <a:pt x="12" y="8"/>
                      </a:cubicBezTo>
                      <a:cubicBezTo>
                        <a:pt x="13" y="7"/>
                        <a:pt x="13" y="4"/>
                        <a:pt x="15" y="2"/>
                      </a:cubicBezTo>
                      <a:cubicBezTo>
                        <a:pt x="15" y="2"/>
                        <a:pt x="15" y="1"/>
                        <a:pt x="16"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8" name="Freeform 10229">
                  <a:extLst>
                    <a:ext uri="{FF2B5EF4-FFF2-40B4-BE49-F238E27FC236}">
                      <a16:creationId xmlns:a16="http://schemas.microsoft.com/office/drawing/2014/main" id="{1650F198-BDC1-6EF4-EC46-D60205E45E22}"/>
                    </a:ext>
                  </a:extLst>
                </p:cNvPr>
                <p:cNvSpPr>
                  <a:spLocks/>
                </p:cNvSpPr>
                <p:nvPr/>
              </p:nvSpPr>
              <p:spPr bwMode="auto">
                <a:xfrm>
                  <a:off x="4176" y="2020"/>
                  <a:ext cx="9" cy="7"/>
                </a:xfrm>
                <a:custGeom>
                  <a:avLst/>
                  <a:gdLst>
                    <a:gd name="T0" fmla="*/ 5 w 11"/>
                    <a:gd name="T1" fmla="*/ 0 h 9"/>
                    <a:gd name="T2" fmla="*/ 5 w 11"/>
                    <a:gd name="T3" fmla="*/ 0 h 9"/>
                    <a:gd name="T4" fmla="*/ 5 w 11"/>
                    <a:gd name="T5" fmla="*/ 0 h 9"/>
                    <a:gd name="T6" fmla="*/ 5 w 11"/>
                    <a:gd name="T7" fmla="*/ 0 h 9"/>
                    <a:gd name="T8" fmla="*/ 5 w 11"/>
                    <a:gd name="T9" fmla="*/ 0 h 9"/>
                    <a:gd name="T10" fmla="*/ 5 w 11"/>
                    <a:gd name="T11" fmla="*/ 0 h 9"/>
                    <a:gd name="T12" fmla="*/ 5 w 11"/>
                    <a:gd name="T13" fmla="*/ 0 h 9"/>
                    <a:gd name="T14" fmla="*/ 5 w 11"/>
                    <a:gd name="T15" fmla="*/ 0 h 9"/>
                    <a:gd name="T16" fmla="*/ 5 w 11"/>
                    <a:gd name="T17" fmla="*/ 0 h 9"/>
                    <a:gd name="T18" fmla="*/ 5 w 11"/>
                    <a:gd name="T19" fmla="*/ 0 h 9"/>
                    <a:gd name="T20" fmla="*/ 4 w 11"/>
                    <a:gd name="T21" fmla="*/ 1 h 9"/>
                    <a:gd name="T22" fmla="*/ 2 w 11"/>
                    <a:gd name="T23" fmla="*/ 2 h 9"/>
                    <a:gd name="T24" fmla="*/ 2 w 11"/>
                    <a:gd name="T25" fmla="*/ 2 h 9"/>
                    <a:gd name="T26" fmla="*/ 2 w 11"/>
                    <a:gd name="T27" fmla="*/ 2 h 9"/>
                    <a:gd name="T28" fmla="*/ 0 w 11"/>
                    <a:gd name="T29" fmla="*/ 3 h 9"/>
                    <a:gd name="T30" fmla="*/ 3 w 11"/>
                    <a:gd name="T31" fmla="*/ 2 h 9"/>
                    <a:gd name="T32" fmla="*/ 4 w 11"/>
                    <a:gd name="T33" fmla="*/ 2 h 9"/>
                    <a:gd name="T34" fmla="*/ 5 w 11"/>
                    <a:gd name="T35" fmla="*/ 0 h 9"/>
                    <a:gd name="T36" fmla="*/ 5 w 11"/>
                    <a:gd name="T37" fmla="*/ 0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9">
                      <a:moveTo>
                        <a:pt x="11" y="0"/>
                      </a:moveTo>
                      <a:cubicBezTo>
                        <a:pt x="11" y="0"/>
                        <a:pt x="11"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8" y="1"/>
                      </a:cubicBezTo>
                      <a:cubicBezTo>
                        <a:pt x="7" y="2"/>
                        <a:pt x="7" y="3"/>
                        <a:pt x="6" y="3"/>
                      </a:cubicBezTo>
                      <a:cubicBezTo>
                        <a:pt x="6" y="3"/>
                        <a:pt x="6" y="3"/>
                        <a:pt x="6" y="3"/>
                      </a:cubicBezTo>
                      <a:cubicBezTo>
                        <a:pt x="5" y="3"/>
                        <a:pt x="3" y="6"/>
                        <a:pt x="2" y="6"/>
                      </a:cubicBezTo>
                      <a:cubicBezTo>
                        <a:pt x="1" y="6"/>
                        <a:pt x="0" y="8"/>
                        <a:pt x="0" y="9"/>
                      </a:cubicBezTo>
                      <a:cubicBezTo>
                        <a:pt x="2" y="8"/>
                        <a:pt x="4" y="7"/>
                        <a:pt x="7" y="6"/>
                      </a:cubicBezTo>
                      <a:cubicBezTo>
                        <a:pt x="7" y="5"/>
                        <a:pt x="8" y="4"/>
                        <a:pt x="8" y="4"/>
                      </a:cubicBezTo>
                      <a:cubicBezTo>
                        <a:pt x="10" y="3"/>
                        <a:pt x="10" y="1"/>
                        <a:pt x="11" y="0"/>
                      </a:cubicBezTo>
                      <a:cubicBezTo>
                        <a:pt x="11" y="0"/>
                        <a:pt x="11" y="0"/>
                        <a:pt x="11" y="0"/>
                      </a:cubicBezTo>
                    </a:path>
                  </a:pathLst>
                </a:custGeom>
                <a:solidFill>
                  <a:srgbClr val="BD95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49" name="Freeform 10230">
                  <a:extLst>
                    <a:ext uri="{FF2B5EF4-FFF2-40B4-BE49-F238E27FC236}">
                      <a16:creationId xmlns:a16="http://schemas.microsoft.com/office/drawing/2014/main" id="{2D806E35-A305-3933-2DE7-CD7166D28BA2}"/>
                    </a:ext>
                  </a:extLst>
                </p:cNvPr>
                <p:cNvSpPr>
                  <a:spLocks/>
                </p:cNvSpPr>
                <p:nvPr/>
              </p:nvSpPr>
              <p:spPr bwMode="auto">
                <a:xfrm>
                  <a:off x="4171" y="2033"/>
                  <a:ext cx="1" cy="1"/>
                </a:xfrm>
                <a:custGeom>
                  <a:avLst/>
                  <a:gdLst>
                    <a:gd name="T0" fmla="*/ 0 w 1"/>
                    <a:gd name="T1" fmla="*/ 0 h 1"/>
                    <a:gd name="T2" fmla="*/ 0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0" y="1"/>
                      </a:cubicBezTo>
                      <a:cubicBezTo>
                        <a:pt x="0" y="1"/>
                        <a:pt x="0" y="0"/>
                        <a:pt x="0"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0" name="Freeform 10231">
                  <a:extLst>
                    <a:ext uri="{FF2B5EF4-FFF2-40B4-BE49-F238E27FC236}">
                      <a16:creationId xmlns:a16="http://schemas.microsoft.com/office/drawing/2014/main" id="{F1CDE22B-BE20-6716-5028-C62AEBF1D05E}"/>
                    </a:ext>
                  </a:extLst>
                </p:cNvPr>
                <p:cNvSpPr>
                  <a:spLocks/>
                </p:cNvSpPr>
                <p:nvPr/>
              </p:nvSpPr>
              <p:spPr bwMode="auto">
                <a:xfrm>
                  <a:off x="4167" y="2032"/>
                  <a:ext cx="18" cy="24"/>
                </a:xfrm>
                <a:custGeom>
                  <a:avLst/>
                  <a:gdLst>
                    <a:gd name="T0" fmla="*/ 3 w 21"/>
                    <a:gd name="T1" fmla="*/ 1 h 29"/>
                    <a:gd name="T2" fmla="*/ 3 w 21"/>
                    <a:gd name="T3" fmla="*/ 2 h 29"/>
                    <a:gd name="T4" fmla="*/ 1 w 21"/>
                    <a:gd name="T5" fmla="*/ 6 h 29"/>
                    <a:gd name="T6" fmla="*/ 0 w 21"/>
                    <a:gd name="T7" fmla="*/ 7 h 29"/>
                    <a:gd name="T8" fmla="*/ 0 w 21"/>
                    <a:gd name="T9" fmla="*/ 8 h 29"/>
                    <a:gd name="T10" fmla="*/ 0 w 21"/>
                    <a:gd name="T11" fmla="*/ 10 h 29"/>
                    <a:gd name="T12" fmla="*/ 1 w 21"/>
                    <a:gd name="T13" fmla="*/ 12 h 29"/>
                    <a:gd name="T14" fmla="*/ 1 w 21"/>
                    <a:gd name="T15" fmla="*/ 12 h 29"/>
                    <a:gd name="T16" fmla="*/ 2 w 21"/>
                    <a:gd name="T17" fmla="*/ 12 h 29"/>
                    <a:gd name="T18" fmla="*/ 2 w 21"/>
                    <a:gd name="T19" fmla="*/ 12 h 29"/>
                    <a:gd name="T20" fmla="*/ 2 w 21"/>
                    <a:gd name="T21" fmla="*/ 12 h 29"/>
                    <a:gd name="T22" fmla="*/ 2 w 21"/>
                    <a:gd name="T23" fmla="*/ 12 h 29"/>
                    <a:gd name="T24" fmla="*/ 3 w 21"/>
                    <a:gd name="T25" fmla="*/ 13 h 29"/>
                    <a:gd name="T26" fmla="*/ 3 w 21"/>
                    <a:gd name="T27" fmla="*/ 13 h 29"/>
                    <a:gd name="T28" fmla="*/ 3 w 21"/>
                    <a:gd name="T29" fmla="*/ 13 h 29"/>
                    <a:gd name="T30" fmla="*/ 5 w 21"/>
                    <a:gd name="T31" fmla="*/ 13 h 29"/>
                    <a:gd name="T32" fmla="*/ 6 w 21"/>
                    <a:gd name="T33" fmla="*/ 12 h 29"/>
                    <a:gd name="T34" fmla="*/ 7 w 21"/>
                    <a:gd name="T35" fmla="*/ 12 h 29"/>
                    <a:gd name="T36" fmla="*/ 9 w 21"/>
                    <a:gd name="T37" fmla="*/ 12 h 29"/>
                    <a:gd name="T38" fmla="*/ 9 w 21"/>
                    <a:gd name="T39" fmla="*/ 11 h 29"/>
                    <a:gd name="T40" fmla="*/ 11 w 21"/>
                    <a:gd name="T41" fmla="*/ 10 h 29"/>
                    <a:gd name="T42" fmla="*/ 11 w 21"/>
                    <a:gd name="T43" fmla="*/ 10 h 29"/>
                    <a:gd name="T44" fmla="*/ 11 w 21"/>
                    <a:gd name="T45" fmla="*/ 10 h 29"/>
                    <a:gd name="T46" fmla="*/ 11 w 21"/>
                    <a:gd name="T47" fmla="*/ 9 h 29"/>
                    <a:gd name="T48" fmla="*/ 9 w 21"/>
                    <a:gd name="T49" fmla="*/ 11 h 29"/>
                    <a:gd name="T50" fmla="*/ 8 w 21"/>
                    <a:gd name="T51" fmla="*/ 10 h 29"/>
                    <a:gd name="T52" fmla="*/ 7 w 21"/>
                    <a:gd name="T53" fmla="*/ 12 h 29"/>
                    <a:gd name="T54" fmla="*/ 6 w 21"/>
                    <a:gd name="T55" fmla="*/ 12 h 29"/>
                    <a:gd name="T56" fmla="*/ 4 w 21"/>
                    <a:gd name="T57" fmla="*/ 12 h 29"/>
                    <a:gd name="T58" fmla="*/ 3 w 21"/>
                    <a:gd name="T59" fmla="*/ 11 h 29"/>
                    <a:gd name="T60" fmla="*/ 3 w 21"/>
                    <a:gd name="T61" fmla="*/ 12 h 29"/>
                    <a:gd name="T62" fmla="*/ 3 w 21"/>
                    <a:gd name="T63" fmla="*/ 10 h 29"/>
                    <a:gd name="T64" fmla="*/ 2 w 21"/>
                    <a:gd name="T65" fmla="*/ 6 h 29"/>
                    <a:gd name="T66" fmla="*/ 3 w 21"/>
                    <a:gd name="T67" fmla="*/ 2 h 29"/>
                    <a:gd name="T68" fmla="*/ 3 w 21"/>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9">
                      <a:moveTo>
                        <a:pt x="6" y="0"/>
                      </a:moveTo>
                      <a:cubicBezTo>
                        <a:pt x="5" y="0"/>
                        <a:pt x="5" y="1"/>
                        <a:pt x="5" y="1"/>
                      </a:cubicBezTo>
                      <a:cubicBezTo>
                        <a:pt x="5" y="1"/>
                        <a:pt x="5" y="2"/>
                        <a:pt x="5" y="2"/>
                      </a:cubicBezTo>
                      <a:cubicBezTo>
                        <a:pt x="5" y="2"/>
                        <a:pt x="5" y="2"/>
                        <a:pt x="5" y="2"/>
                      </a:cubicBezTo>
                      <a:cubicBezTo>
                        <a:pt x="3" y="4"/>
                        <a:pt x="3" y="6"/>
                        <a:pt x="2" y="7"/>
                      </a:cubicBezTo>
                      <a:cubicBezTo>
                        <a:pt x="0" y="9"/>
                        <a:pt x="2" y="11"/>
                        <a:pt x="1" y="13"/>
                      </a:cubicBezTo>
                      <a:cubicBezTo>
                        <a:pt x="0" y="14"/>
                        <a:pt x="0" y="14"/>
                        <a:pt x="0" y="15"/>
                      </a:cubicBezTo>
                      <a:cubicBezTo>
                        <a:pt x="0" y="15"/>
                        <a:pt x="0" y="16"/>
                        <a:pt x="0" y="16"/>
                      </a:cubicBezTo>
                      <a:cubicBezTo>
                        <a:pt x="0" y="17"/>
                        <a:pt x="0" y="17"/>
                        <a:pt x="0" y="17"/>
                      </a:cubicBezTo>
                      <a:cubicBezTo>
                        <a:pt x="0" y="18"/>
                        <a:pt x="0" y="18"/>
                        <a:pt x="0" y="18"/>
                      </a:cubicBezTo>
                      <a:cubicBezTo>
                        <a:pt x="0" y="19"/>
                        <a:pt x="0" y="20"/>
                        <a:pt x="0" y="21"/>
                      </a:cubicBezTo>
                      <a:cubicBezTo>
                        <a:pt x="0" y="21"/>
                        <a:pt x="0" y="21"/>
                        <a:pt x="0" y="21"/>
                      </a:cubicBezTo>
                      <a:cubicBezTo>
                        <a:pt x="0" y="22"/>
                        <a:pt x="0" y="22"/>
                        <a:pt x="0" y="22"/>
                      </a:cubicBezTo>
                      <a:cubicBezTo>
                        <a:pt x="0" y="23"/>
                        <a:pt x="1" y="23"/>
                        <a:pt x="1" y="24"/>
                      </a:cubicBezTo>
                      <a:cubicBezTo>
                        <a:pt x="1" y="24"/>
                        <a:pt x="1" y="24"/>
                        <a:pt x="1" y="24"/>
                      </a:cubicBezTo>
                      <a:cubicBezTo>
                        <a:pt x="1" y="24"/>
                        <a:pt x="1" y="25"/>
                        <a:pt x="1" y="25"/>
                      </a:cubicBezTo>
                      <a:cubicBezTo>
                        <a:pt x="1" y="26"/>
                        <a:pt x="2" y="25"/>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8"/>
                        <a:pt x="2" y="28"/>
                        <a:pt x="3" y="28"/>
                      </a:cubicBezTo>
                      <a:cubicBezTo>
                        <a:pt x="3" y="28"/>
                        <a:pt x="3" y="28"/>
                        <a:pt x="3" y="28"/>
                      </a:cubicBezTo>
                      <a:cubicBezTo>
                        <a:pt x="4" y="28"/>
                        <a:pt x="4" y="27"/>
                        <a:pt x="4" y="27"/>
                      </a:cubicBezTo>
                      <a:cubicBezTo>
                        <a:pt x="5" y="27"/>
                        <a:pt x="5" y="28"/>
                        <a:pt x="5" y="28"/>
                      </a:cubicBezTo>
                      <a:cubicBezTo>
                        <a:pt x="5" y="29"/>
                        <a:pt x="5" y="29"/>
                        <a:pt x="6" y="29"/>
                      </a:cubicBezTo>
                      <a:cubicBezTo>
                        <a:pt x="6" y="29"/>
                        <a:pt x="7" y="28"/>
                        <a:pt x="7" y="28"/>
                      </a:cubicBezTo>
                      <a:cubicBezTo>
                        <a:pt x="8" y="28"/>
                        <a:pt x="8" y="28"/>
                        <a:pt x="9" y="28"/>
                      </a:cubicBezTo>
                      <a:cubicBezTo>
                        <a:pt x="9" y="28"/>
                        <a:pt x="9" y="28"/>
                        <a:pt x="9" y="28"/>
                      </a:cubicBezTo>
                      <a:cubicBezTo>
                        <a:pt x="9" y="28"/>
                        <a:pt x="10" y="28"/>
                        <a:pt x="10" y="28"/>
                      </a:cubicBezTo>
                      <a:cubicBezTo>
                        <a:pt x="10" y="28"/>
                        <a:pt x="11" y="28"/>
                        <a:pt x="11" y="27"/>
                      </a:cubicBezTo>
                      <a:cubicBezTo>
                        <a:pt x="12" y="27"/>
                        <a:pt x="12" y="26"/>
                        <a:pt x="13" y="26"/>
                      </a:cubicBezTo>
                      <a:cubicBezTo>
                        <a:pt x="13" y="26"/>
                        <a:pt x="13" y="26"/>
                        <a:pt x="13" y="27"/>
                      </a:cubicBezTo>
                      <a:cubicBezTo>
                        <a:pt x="13" y="27"/>
                        <a:pt x="13" y="27"/>
                        <a:pt x="13" y="27"/>
                      </a:cubicBezTo>
                      <a:cubicBezTo>
                        <a:pt x="14" y="27"/>
                        <a:pt x="15" y="26"/>
                        <a:pt x="16" y="25"/>
                      </a:cubicBezTo>
                      <a:cubicBezTo>
                        <a:pt x="16" y="24"/>
                        <a:pt x="17" y="23"/>
                        <a:pt x="17" y="23"/>
                      </a:cubicBezTo>
                      <a:cubicBezTo>
                        <a:pt x="18" y="23"/>
                        <a:pt x="18" y="23"/>
                        <a:pt x="18" y="23"/>
                      </a:cubicBezTo>
                      <a:cubicBezTo>
                        <a:pt x="18" y="23"/>
                        <a:pt x="18" y="23"/>
                        <a:pt x="18" y="23"/>
                      </a:cubicBezTo>
                      <a:cubicBezTo>
                        <a:pt x="19" y="23"/>
                        <a:pt x="20" y="21"/>
                        <a:pt x="21" y="20"/>
                      </a:cubicBezTo>
                      <a:cubicBezTo>
                        <a:pt x="21" y="20"/>
                        <a:pt x="21" y="20"/>
                        <a:pt x="21" y="20"/>
                      </a:cubicBezTo>
                      <a:cubicBezTo>
                        <a:pt x="21" y="20"/>
                        <a:pt x="21" y="20"/>
                        <a:pt x="21" y="20"/>
                      </a:cubicBezTo>
                      <a:cubicBezTo>
                        <a:pt x="21" y="20"/>
                        <a:pt x="21" y="20"/>
                        <a:pt x="21" y="20"/>
                      </a:cubicBezTo>
                      <a:cubicBezTo>
                        <a:pt x="20" y="20"/>
                        <a:pt x="20" y="20"/>
                        <a:pt x="20" y="20"/>
                      </a:cubicBezTo>
                      <a:cubicBezTo>
                        <a:pt x="20" y="20"/>
                        <a:pt x="20" y="20"/>
                        <a:pt x="20" y="19"/>
                      </a:cubicBezTo>
                      <a:cubicBezTo>
                        <a:pt x="20" y="19"/>
                        <a:pt x="20" y="19"/>
                        <a:pt x="20" y="19"/>
                      </a:cubicBezTo>
                      <a:cubicBezTo>
                        <a:pt x="19" y="19"/>
                        <a:pt x="19" y="19"/>
                        <a:pt x="19" y="19"/>
                      </a:cubicBezTo>
                      <a:cubicBezTo>
                        <a:pt x="18" y="20"/>
                        <a:pt x="16" y="23"/>
                        <a:pt x="16" y="23"/>
                      </a:cubicBezTo>
                      <a:cubicBezTo>
                        <a:pt x="15" y="23"/>
                        <a:pt x="15" y="23"/>
                        <a:pt x="15" y="23"/>
                      </a:cubicBezTo>
                      <a:cubicBezTo>
                        <a:pt x="15" y="22"/>
                        <a:pt x="15" y="22"/>
                        <a:pt x="15" y="22"/>
                      </a:cubicBezTo>
                      <a:cubicBezTo>
                        <a:pt x="15" y="22"/>
                        <a:pt x="14" y="23"/>
                        <a:pt x="13" y="23"/>
                      </a:cubicBezTo>
                      <a:cubicBezTo>
                        <a:pt x="13" y="24"/>
                        <a:pt x="12" y="24"/>
                        <a:pt x="12" y="24"/>
                      </a:cubicBezTo>
                      <a:cubicBezTo>
                        <a:pt x="12" y="24"/>
                        <a:pt x="11" y="24"/>
                        <a:pt x="11" y="24"/>
                      </a:cubicBezTo>
                      <a:cubicBezTo>
                        <a:pt x="11" y="24"/>
                        <a:pt x="11" y="24"/>
                        <a:pt x="11" y="24"/>
                      </a:cubicBezTo>
                      <a:cubicBezTo>
                        <a:pt x="10" y="24"/>
                        <a:pt x="10" y="24"/>
                        <a:pt x="9" y="24"/>
                      </a:cubicBezTo>
                      <a:cubicBezTo>
                        <a:pt x="9" y="25"/>
                        <a:pt x="8" y="25"/>
                        <a:pt x="8" y="25"/>
                      </a:cubicBezTo>
                      <a:cubicBezTo>
                        <a:pt x="7" y="25"/>
                        <a:pt x="7" y="25"/>
                        <a:pt x="7" y="24"/>
                      </a:cubicBezTo>
                      <a:cubicBezTo>
                        <a:pt x="7" y="24"/>
                        <a:pt x="7" y="23"/>
                        <a:pt x="6" y="23"/>
                      </a:cubicBezTo>
                      <a:cubicBezTo>
                        <a:pt x="6" y="23"/>
                        <a:pt x="6" y="24"/>
                        <a:pt x="6" y="24"/>
                      </a:cubicBezTo>
                      <a:cubicBezTo>
                        <a:pt x="5" y="24"/>
                        <a:pt x="5" y="24"/>
                        <a:pt x="5" y="24"/>
                      </a:cubicBezTo>
                      <a:cubicBezTo>
                        <a:pt x="4" y="24"/>
                        <a:pt x="4" y="23"/>
                        <a:pt x="4" y="22"/>
                      </a:cubicBezTo>
                      <a:cubicBezTo>
                        <a:pt x="5" y="21"/>
                        <a:pt x="2" y="22"/>
                        <a:pt x="3" y="20"/>
                      </a:cubicBezTo>
                      <a:cubicBezTo>
                        <a:pt x="4" y="19"/>
                        <a:pt x="1" y="20"/>
                        <a:pt x="2" y="17"/>
                      </a:cubicBezTo>
                      <a:cubicBezTo>
                        <a:pt x="3" y="16"/>
                        <a:pt x="1" y="16"/>
                        <a:pt x="2" y="13"/>
                      </a:cubicBezTo>
                      <a:cubicBezTo>
                        <a:pt x="3" y="12"/>
                        <a:pt x="1" y="11"/>
                        <a:pt x="3" y="9"/>
                      </a:cubicBezTo>
                      <a:cubicBezTo>
                        <a:pt x="4" y="7"/>
                        <a:pt x="2" y="5"/>
                        <a:pt x="4" y="3"/>
                      </a:cubicBezTo>
                      <a:cubicBezTo>
                        <a:pt x="5" y="2"/>
                        <a:pt x="5" y="1"/>
                        <a:pt x="6" y="0"/>
                      </a:cubicBezTo>
                      <a:cubicBezTo>
                        <a:pt x="6" y="0"/>
                        <a:pt x="6" y="0"/>
                        <a:pt x="6" y="0"/>
                      </a:cubicBezTo>
                    </a:path>
                  </a:pathLst>
                </a:custGeom>
                <a:solidFill>
                  <a:srgbClr val="A57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1" name="Freeform 10232">
                  <a:extLst>
                    <a:ext uri="{FF2B5EF4-FFF2-40B4-BE49-F238E27FC236}">
                      <a16:creationId xmlns:a16="http://schemas.microsoft.com/office/drawing/2014/main" id="{2FFF4AE1-3F2B-FE89-AB21-A8FBDB8B9E36}"/>
                    </a:ext>
                  </a:extLst>
                </p:cNvPr>
                <p:cNvSpPr>
                  <a:spLocks/>
                </p:cNvSpPr>
                <p:nvPr/>
              </p:nvSpPr>
              <p:spPr bwMode="auto">
                <a:xfrm>
                  <a:off x="4181" y="2027"/>
                  <a:ext cx="1" cy="2"/>
                </a:xfrm>
                <a:custGeom>
                  <a:avLst/>
                  <a:gdLst>
                    <a:gd name="T0" fmla="*/ 1 w 2"/>
                    <a:gd name="T1" fmla="*/ 0 h 3"/>
                    <a:gd name="T2" fmla="*/ 1 w 2"/>
                    <a:gd name="T3" fmla="*/ 0 h 3"/>
                    <a:gd name="T4" fmla="*/ 0 w 2"/>
                    <a:gd name="T5" fmla="*/ 1 h 3"/>
                    <a:gd name="T6" fmla="*/ 0 w 2"/>
                    <a:gd name="T7" fmla="*/ 1 h 3"/>
                    <a:gd name="T8" fmla="*/ 1 w 2"/>
                    <a:gd name="T9" fmla="*/ 1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0"/>
                        <a:pt x="1" y="0"/>
                        <a:pt x="1" y="0"/>
                      </a:cubicBezTo>
                      <a:cubicBezTo>
                        <a:pt x="2" y="1"/>
                        <a:pt x="1" y="3"/>
                        <a:pt x="0" y="3"/>
                      </a:cubicBezTo>
                      <a:cubicBezTo>
                        <a:pt x="0" y="3"/>
                        <a:pt x="0" y="3"/>
                        <a:pt x="0" y="3"/>
                      </a:cubicBezTo>
                      <a:cubicBezTo>
                        <a:pt x="0" y="3"/>
                        <a:pt x="1" y="3"/>
                        <a:pt x="1" y="3"/>
                      </a:cubicBezTo>
                      <a:cubicBezTo>
                        <a:pt x="2" y="2"/>
                        <a:pt x="2" y="1"/>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2" name="Freeform 10233">
                  <a:extLst>
                    <a:ext uri="{FF2B5EF4-FFF2-40B4-BE49-F238E27FC236}">
                      <a16:creationId xmlns:a16="http://schemas.microsoft.com/office/drawing/2014/main" id="{249B4B0B-79A8-65B5-4CF7-3E60CD9B8950}"/>
                    </a:ext>
                  </a:extLst>
                </p:cNvPr>
                <p:cNvSpPr>
                  <a:spLocks/>
                </p:cNvSpPr>
                <p:nvPr/>
              </p:nvSpPr>
              <p:spPr bwMode="auto">
                <a:xfrm>
                  <a:off x="4185" y="2023"/>
                  <a:ext cx="1" cy="4"/>
                </a:xfrm>
                <a:custGeom>
                  <a:avLst/>
                  <a:gdLst>
                    <a:gd name="T0" fmla="*/ 1 w 1"/>
                    <a:gd name="T1" fmla="*/ 0 h 4"/>
                    <a:gd name="T2" fmla="*/ 1 w 1"/>
                    <a:gd name="T3" fmla="*/ 4 h 4"/>
                    <a:gd name="T4" fmla="*/ 1 w 1"/>
                    <a:gd name="T5" fmla="*/ 1 h 4"/>
                    <a:gd name="T6" fmla="*/ 1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0"/>
                      </a:moveTo>
                      <a:cubicBezTo>
                        <a:pt x="0" y="1"/>
                        <a:pt x="0" y="4"/>
                        <a:pt x="1" y="4"/>
                      </a:cubicBezTo>
                      <a:cubicBezTo>
                        <a:pt x="1" y="3"/>
                        <a:pt x="1" y="1"/>
                        <a:pt x="1" y="1"/>
                      </a:cubicBezTo>
                      <a:cubicBezTo>
                        <a:pt x="1" y="0"/>
                        <a:pt x="1"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3" name="Freeform 10234">
                  <a:extLst>
                    <a:ext uri="{FF2B5EF4-FFF2-40B4-BE49-F238E27FC236}">
                      <a16:creationId xmlns:a16="http://schemas.microsoft.com/office/drawing/2014/main" id="{65CFB487-82E2-3DC4-E70A-A7F2DE2FA5BA}"/>
                    </a:ext>
                  </a:extLst>
                </p:cNvPr>
                <p:cNvSpPr>
                  <a:spLocks/>
                </p:cNvSpPr>
                <p:nvPr/>
              </p:nvSpPr>
              <p:spPr bwMode="auto">
                <a:xfrm>
                  <a:off x="4182" y="2031"/>
                  <a:ext cx="2" cy="4"/>
                </a:xfrm>
                <a:custGeom>
                  <a:avLst/>
                  <a:gdLst>
                    <a:gd name="T0" fmla="*/ 1 w 2"/>
                    <a:gd name="T1" fmla="*/ 0 h 5"/>
                    <a:gd name="T2" fmla="*/ 0 w 2"/>
                    <a:gd name="T3" fmla="*/ 1 h 5"/>
                    <a:gd name="T4" fmla="*/ 0 w 2"/>
                    <a:gd name="T5" fmla="*/ 1 h 5"/>
                    <a:gd name="T6" fmla="*/ 1 w 2"/>
                    <a:gd name="T7" fmla="*/ 1 h 5"/>
                    <a:gd name="T8" fmla="*/ 0 w 2"/>
                    <a:gd name="T9" fmla="*/ 2 h 5"/>
                    <a:gd name="T10" fmla="*/ 2 w 2"/>
                    <a:gd name="T11" fmla="*/ 1 h 5"/>
                    <a:gd name="T12" fmla="*/ 1 w 2"/>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5">
                      <a:moveTo>
                        <a:pt x="1" y="0"/>
                      </a:moveTo>
                      <a:cubicBezTo>
                        <a:pt x="1" y="0"/>
                        <a:pt x="0" y="0"/>
                        <a:pt x="0" y="1"/>
                      </a:cubicBezTo>
                      <a:cubicBezTo>
                        <a:pt x="0" y="1"/>
                        <a:pt x="0" y="1"/>
                        <a:pt x="0" y="1"/>
                      </a:cubicBezTo>
                      <a:cubicBezTo>
                        <a:pt x="0" y="1"/>
                        <a:pt x="0" y="1"/>
                        <a:pt x="1" y="1"/>
                      </a:cubicBezTo>
                      <a:cubicBezTo>
                        <a:pt x="2" y="1"/>
                        <a:pt x="0" y="4"/>
                        <a:pt x="0" y="5"/>
                      </a:cubicBezTo>
                      <a:cubicBezTo>
                        <a:pt x="1" y="4"/>
                        <a:pt x="2" y="2"/>
                        <a:pt x="2" y="1"/>
                      </a:cubicBezTo>
                      <a:cubicBezTo>
                        <a:pt x="1" y="1"/>
                        <a:pt x="1"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4" name="Freeform 10235">
                  <a:extLst>
                    <a:ext uri="{FF2B5EF4-FFF2-40B4-BE49-F238E27FC236}">
                      <a16:creationId xmlns:a16="http://schemas.microsoft.com/office/drawing/2014/main" id="{A8B3AF27-F5B6-AE97-D926-F9D1D31179EC}"/>
                    </a:ext>
                  </a:extLst>
                </p:cNvPr>
                <p:cNvSpPr>
                  <a:spLocks noEditPoints="1"/>
                </p:cNvSpPr>
                <p:nvPr/>
              </p:nvSpPr>
              <p:spPr bwMode="auto">
                <a:xfrm>
                  <a:off x="4187" y="2026"/>
                  <a:ext cx="3" cy="5"/>
                </a:xfrm>
                <a:custGeom>
                  <a:avLst/>
                  <a:gdLst>
                    <a:gd name="T0" fmla="*/ 3 w 3"/>
                    <a:gd name="T1" fmla="*/ 1 h 6"/>
                    <a:gd name="T2" fmla="*/ 1 w 3"/>
                    <a:gd name="T3" fmla="*/ 3 h 6"/>
                    <a:gd name="T4" fmla="*/ 0 w 3"/>
                    <a:gd name="T5" fmla="*/ 3 h 6"/>
                    <a:gd name="T6" fmla="*/ 1 w 3"/>
                    <a:gd name="T7" fmla="*/ 3 h 6"/>
                    <a:gd name="T8" fmla="*/ 1 w 3"/>
                    <a:gd name="T9" fmla="*/ 3 h 6"/>
                    <a:gd name="T10" fmla="*/ 3 w 3"/>
                    <a:gd name="T11" fmla="*/ 1 h 6"/>
                    <a:gd name="T12" fmla="*/ 3 w 3"/>
                    <a:gd name="T13" fmla="*/ 0 h 6"/>
                    <a:gd name="T14" fmla="*/ 3 w 3"/>
                    <a:gd name="T15" fmla="*/ 1 h 6"/>
                    <a:gd name="T16" fmla="*/ 3 w 3"/>
                    <a:gd name="T17" fmla="*/ 1 h 6"/>
                    <a:gd name="T18" fmla="*/ 3 w 3"/>
                    <a:gd name="T19" fmla="*/ 1 h 6"/>
                    <a:gd name="T20" fmla="*/ 3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3" y="1"/>
                      </a:moveTo>
                      <a:cubicBezTo>
                        <a:pt x="2" y="1"/>
                        <a:pt x="1" y="2"/>
                        <a:pt x="1" y="3"/>
                      </a:cubicBezTo>
                      <a:cubicBezTo>
                        <a:pt x="1" y="3"/>
                        <a:pt x="0" y="6"/>
                        <a:pt x="0" y="6"/>
                      </a:cubicBezTo>
                      <a:cubicBezTo>
                        <a:pt x="0" y="6"/>
                        <a:pt x="1" y="6"/>
                        <a:pt x="1" y="6"/>
                      </a:cubicBezTo>
                      <a:cubicBezTo>
                        <a:pt x="1" y="6"/>
                        <a:pt x="1" y="5"/>
                        <a:pt x="1" y="4"/>
                      </a:cubicBezTo>
                      <a:cubicBezTo>
                        <a:pt x="1" y="4"/>
                        <a:pt x="2" y="1"/>
                        <a:pt x="3" y="1"/>
                      </a:cubicBezTo>
                      <a:moveTo>
                        <a:pt x="3" y="0"/>
                      </a:moveTo>
                      <a:cubicBezTo>
                        <a:pt x="3" y="0"/>
                        <a:pt x="3" y="1"/>
                        <a:pt x="3" y="1"/>
                      </a:cubicBezTo>
                      <a:cubicBezTo>
                        <a:pt x="3" y="1"/>
                        <a:pt x="3" y="1"/>
                        <a:pt x="3" y="1"/>
                      </a:cubicBezTo>
                      <a:cubicBezTo>
                        <a:pt x="3" y="1"/>
                        <a:pt x="3" y="1"/>
                        <a:pt x="3" y="1"/>
                      </a:cubicBezTo>
                      <a:cubicBezTo>
                        <a:pt x="3" y="0"/>
                        <a:pt x="3" y="0"/>
                        <a:pt x="3"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5" name="Freeform 10236">
                  <a:extLst>
                    <a:ext uri="{FF2B5EF4-FFF2-40B4-BE49-F238E27FC236}">
                      <a16:creationId xmlns:a16="http://schemas.microsoft.com/office/drawing/2014/main" id="{A69437A6-4E1F-D7E3-A2CC-817001D43746}"/>
                    </a:ext>
                  </a:extLst>
                </p:cNvPr>
                <p:cNvSpPr>
                  <a:spLocks noEditPoints="1"/>
                </p:cNvSpPr>
                <p:nvPr/>
              </p:nvSpPr>
              <p:spPr bwMode="auto">
                <a:xfrm>
                  <a:off x="4188" y="2022"/>
                  <a:ext cx="1" cy="3"/>
                </a:xfrm>
                <a:custGeom>
                  <a:avLst/>
                  <a:gdLst>
                    <a:gd name="T0" fmla="*/ 0 w 1"/>
                    <a:gd name="T1" fmla="*/ 0 h 3"/>
                    <a:gd name="T2" fmla="*/ 0 w 1"/>
                    <a:gd name="T3" fmla="*/ 0 h 3"/>
                    <a:gd name="T4" fmla="*/ 0 w 1"/>
                    <a:gd name="T5" fmla="*/ 0 h 3"/>
                    <a:gd name="T6" fmla="*/ 0 w 1"/>
                    <a:gd name="T7" fmla="*/ 0 h 3"/>
                    <a:gd name="T8" fmla="*/ 1 w 1"/>
                    <a:gd name="T9" fmla="*/ 0 h 3"/>
                    <a:gd name="T10" fmla="*/ 0 w 1"/>
                    <a:gd name="T11" fmla="*/ 0 h 3"/>
                    <a:gd name="T12" fmla="*/ 0 w 1"/>
                    <a:gd name="T13" fmla="*/ 0 h 3"/>
                    <a:gd name="T14" fmla="*/ 1 w 1"/>
                    <a:gd name="T15" fmla="*/ 3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0" y="0"/>
                      </a:moveTo>
                      <a:cubicBezTo>
                        <a:pt x="0" y="0"/>
                        <a:pt x="0" y="0"/>
                        <a:pt x="0" y="0"/>
                      </a:cubicBezTo>
                      <a:cubicBezTo>
                        <a:pt x="0" y="0"/>
                        <a:pt x="0" y="0"/>
                        <a:pt x="0" y="0"/>
                      </a:cubicBezTo>
                      <a:cubicBezTo>
                        <a:pt x="0" y="0"/>
                        <a:pt x="0" y="0"/>
                        <a:pt x="0" y="0"/>
                      </a:cubicBezTo>
                      <a:moveTo>
                        <a:pt x="1" y="0"/>
                      </a:moveTo>
                      <a:cubicBezTo>
                        <a:pt x="1" y="0"/>
                        <a:pt x="0" y="0"/>
                        <a:pt x="0" y="0"/>
                      </a:cubicBezTo>
                      <a:cubicBezTo>
                        <a:pt x="0" y="0"/>
                        <a:pt x="0" y="0"/>
                        <a:pt x="0" y="0"/>
                      </a:cubicBezTo>
                      <a:cubicBezTo>
                        <a:pt x="1" y="0"/>
                        <a:pt x="1" y="2"/>
                        <a:pt x="1" y="3"/>
                      </a:cubicBezTo>
                      <a:cubicBezTo>
                        <a:pt x="1" y="2"/>
                        <a:pt x="1"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6" name="Freeform 10237">
                  <a:extLst>
                    <a:ext uri="{FF2B5EF4-FFF2-40B4-BE49-F238E27FC236}">
                      <a16:creationId xmlns:a16="http://schemas.microsoft.com/office/drawing/2014/main" id="{3ADEF86C-45AB-FEE8-EF44-03A6F43D2AB2}"/>
                    </a:ext>
                  </a:extLst>
                </p:cNvPr>
                <p:cNvSpPr>
                  <a:spLocks noEditPoints="1"/>
                </p:cNvSpPr>
                <p:nvPr/>
              </p:nvSpPr>
              <p:spPr bwMode="auto">
                <a:xfrm>
                  <a:off x="4178" y="2038"/>
                  <a:ext cx="2" cy="4"/>
                </a:xfrm>
                <a:custGeom>
                  <a:avLst/>
                  <a:gdLst>
                    <a:gd name="T0" fmla="*/ 1 w 2"/>
                    <a:gd name="T1" fmla="*/ 1 h 5"/>
                    <a:gd name="T2" fmla="*/ 0 w 2"/>
                    <a:gd name="T3" fmla="*/ 2 h 5"/>
                    <a:gd name="T4" fmla="*/ 0 w 2"/>
                    <a:gd name="T5" fmla="*/ 2 h 5"/>
                    <a:gd name="T6" fmla="*/ 1 w 2"/>
                    <a:gd name="T7" fmla="*/ 2 h 5"/>
                    <a:gd name="T8" fmla="*/ 1 w 2"/>
                    <a:gd name="T9" fmla="*/ 1 h 5"/>
                    <a:gd name="T10" fmla="*/ 1 w 2"/>
                    <a:gd name="T11" fmla="*/ 1 h 5"/>
                    <a:gd name="T12" fmla="*/ 2 w 2"/>
                    <a:gd name="T13" fmla="*/ 0 h 5"/>
                    <a:gd name="T14" fmla="*/ 1 w 2"/>
                    <a:gd name="T15" fmla="*/ 1 h 5"/>
                    <a:gd name="T16" fmla="*/ 1 w 2"/>
                    <a:gd name="T17" fmla="*/ 1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1" y="1"/>
                        <a:pt x="1" y="2"/>
                        <a:pt x="0" y="3"/>
                      </a:cubicBezTo>
                      <a:cubicBezTo>
                        <a:pt x="0" y="4"/>
                        <a:pt x="0" y="5"/>
                        <a:pt x="0" y="5"/>
                      </a:cubicBezTo>
                      <a:cubicBezTo>
                        <a:pt x="1" y="5"/>
                        <a:pt x="1" y="5"/>
                        <a:pt x="1" y="5"/>
                      </a:cubicBezTo>
                      <a:cubicBezTo>
                        <a:pt x="1" y="4"/>
                        <a:pt x="0" y="2"/>
                        <a:pt x="1" y="1"/>
                      </a:cubicBezTo>
                      <a:cubicBezTo>
                        <a:pt x="1" y="1"/>
                        <a:pt x="1" y="1"/>
                        <a:pt x="1" y="1"/>
                      </a:cubicBezTo>
                      <a:moveTo>
                        <a:pt x="2" y="0"/>
                      </a:moveTo>
                      <a:cubicBezTo>
                        <a:pt x="2" y="1"/>
                        <a:pt x="1" y="1"/>
                        <a:pt x="1" y="1"/>
                      </a:cubicBezTo>
                      <a:cubicBezTo>
                        <a:pt x="1" y="1"/>
                        <a:pt x="1" y="1"/>
                        <a:pt x="1" y="1"/>
                      </a:cubicBezTo>
                      <a:cubicBezTo>
                        <a:pt x="2" y="0"/>
                        <a:pt x="2" y="0"/>
                        <a:pt x="2"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7" name="Freeform 10238">
                  <a:extLst>
                    <a:ext uri="{FF2B5EF4-FFF2-40B4-BE49-F238E27FC236}">
                      <a16:creationId xmlns:a16="http://schemas.microsoft.com/office/drawing/2014/main" id="{618AF7A7-199A-52D5-EA5A-67A4003BA7D5}"/>
                    </a:ext>
                  </a:extLst>
                </p:cNvPr>
                <p:cNvSpPr>
                  <a:spLocks noEditPoints="1"/>
                </p:cNvSpPr>
                <p:nvPr/>
              </p:nvSpPr>
              <p:spPr bwMode="auto">
                <a:xfrm>
                  <a:off x="4183" y="2036"/>
                  <a:ext cx="2" cy="5"/>
                </a:xfrm>
                <a:custGeom>
                  <a:avLst/>
                  <a:gdLst>
                    <a:gd name="T0" fmla="*/ 1 w 3"/>
                    <a:gd name="T1" fmla="*/ 0 h 5"/>
                    <a:gd name="T2" fmla="*/ 1 w 3"/>
                    <a:gd name="T3" fmla="*/ 0 h 5"/>
                    <a:gd name="T4" fmla="*/ 1 w 3"/>
                    <a:gd name="T5" fmla="*/ 0 h 5"/>
                    <a:gd name="T6" fmla="*/ 1 w 3"/>
                    <a:gd name="T7" fmla="*/ 0 h 5"/>
                    <a:gd name="T8" fmla="*/ 1 w 3"/>
                    <a:gd name="T9" fmla="*/ 0 h 5"/>
                    <a:gd name="T10" fmla="*/ 1 w 3"/>
                    <a:gd name="T11" fmla="*/ 0 h 5"/>
                    <a:gd name="T12" fmla="*/ 1 w 3"/>
                    <a:gd name="T13" fmla="*/ 3 h 5"/>
                    <a:gd name="T14" fmla="*/ 0 w 3"/>
                    <a:gd name="T15" fmla="*/ 5 h 5"/>
                    <a:gd name="T16" fmla="*/ 1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2" y="0"/>
                      </a:moveTo>
                      <a:cubicBezTo>
                        <a:pt x="1" y="0"/>
                        <a:pt x="1" y="0"/>
                        <a:pt x="1" y="0"/>
                      </a:cubicBezTo>
                      <a:cubicBezTo>
                        <a:pt x="1" y="0"/>
                        <a:pt x="1" y="0"/>
                        <a:pt x="2" y="0"/>
                      </a:cubicBezTo>
                      <a:cubicBezTo>
                        <a:pt x="2" y="0"/>
                        <a:pt x="2" y="0"/>
                        <a:pt x="2" y="0"/>
                      </a:cubicBezTo>
                      <a:moveTo>
                        <a:pt x="2" y="0"/>
                      </a:moveTo>
                      <a:cubicBezTo>
                        <a:pt x="2" y="0"/>
                        <a:pt x="2" y="0"/>
                        <a:pt x="2" y="0"/>
                      </a:cubicBezTo>
                      <a:cubicBezTo>
                        <a:pt x="1" y="1"/>
                        <a:pt x="2" y="2"/>
                        <a:pt x="1" y="3"/>
                      </a:cubicBezTo>
                      <a:cubicBezTo>
                        <a:pt x="1" y="3"/>
                        <a:pt x="0" y="4"/>
                        <a:pt x="0" y="5"/>
                      </a:cubicBezTo>
                      <a:cubicBezTo>
                        <a:pt x="1" y="4"/>
                        <a:pt x="3" y="0"/>
                        <a:pt x="2"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8" name="Freeform 10239">
                  <a:extLst>
                    <a:ext uri="{FF2B5EF4-FFF2-40B4-BE49-F238E27FC236}">
                      <a16:creationId xmlns:a16="http://schemas.microsoft.com/office/drawing/2014/main" id="{00200A0E-E5C0-8C3C-D74B-DEAE91643013}"/>
                    </a:ext>
                  </a:extLst>
                </p:cNvPr>
                <p:cNvSpPr>
                  <a:spLocks/>
                </p:cNvSpPr>
                <p:nvPr/>
              </p:nvSpPr>
              <p:spPr bwMode="auto">
                <a:xfrm>
                  <a:off x="4189" y="2032"/>
                  <a:ext cx="1" cy="4"/>
                </a:xfrm>
                <a:custGeom>
                  <a:avLst/>
                  <a:gdLst>
                    <a:gd name="T0" fmla="*/ 1 w 2"/>
                    <a:gd name="T1" fmla="*/ 0 h 5"/>
                    <a:gd name="T2" fmla="*/ 1 w 2"/>
                    <a:gd name="T3" fmla="*/ 2 h 5"/>
                    <a:gd name="T4" fmla="*/ 1 w 2"/>
                    <a:gd name="T5" fmla="*/ 1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1"/>
                        <a:pt x="0" y="5"/>
                        <a:pt x="2" y="5"/>
                      </a:cubicBezTo>
                      <a:cubicBezTo>
                        <a:pt x="1" y="4"/>
                        <a:pt x="2" y="2"/>
                        <a:pt x="2" y="1"/>
                      </a:cubicBezTo>
                      <a:cubicBezTo>
                        <a:pt x="2" y="0"/>
                        <a:pt x="2" y="0"/>
                        <a:pt x="2"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59" name="Freeform 10240">
                  <a:extLst>
                    <a:ext uri="{FF2B5EF4-FFF2-40B4-BE49-F238E27FC236}">
                      <a16:creationId xmlns:a16="http://schemas.microsoft.com/office/drawing/2014/main" id="{8E8B1B62-8655-1F33-8C08-970A4BF9D9BB}"/>
                    </a:ext>
                  </a:extLst>
                </p:cNvPr>
                <p:cNvSpPr>
                  <a:spLocks/>
                </p:cNvSpPr>
                <p:nvPr/>
              </p:nvSpPr>
              <p:spPr bwMode="auto">
                <a:xfrm>
                  <a:off x="4191" y="2026"/>
                  <a:ext cx="2" cy="3"/>
                </a:xfrm>
                <a:custGeom>
                  <a:avLst/>
                  <a:gdLst>
                    <a:gd name="T0" fmla="*/ 1 w 2"/>
                    <a:gd name="T1" fmla="*/ 0 h 4"/>
                    <a:gd name="T2" fmla="*/ 1 w 2"/>
                    <a:gd name="T3" fmla="*/ 0 h 4"/>
                    <a:gd name="T4" fmla="*/ 1 w 2"/>
                    <a:gd name="T5" fmla="*/ 0 h 4"/>
                    <a:gd name="T6" fmla="*/ 0 w 2"/>
                    <a:gd name="T7" fmla="*/ 2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0"/>
                        <a:pt x="1" y="0"/>
                        <a:pt x="1" y="0"/>
                      </a:cubicBezTo>
                      <a:cubicBezTo>
                        <a:pt x="1" y="0"/>
                        <a:pt x="1" y="0"/>
                        <a:pt x="1" y="0"/>
                      </a:cubicBezTo>
                      <a:cubicBezTo>
                        <a:pt x="2" y="1"/>
                        <a:pt x="0" y="3"/>
                        <a:pt x="0" y="4"/>
                      </a:cubicBezTo>
                      <a:cubicBezTo>
                        <a:pt x="1" y="3"/>
                        <a:pt x="2"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0" name="Freeform 10241">
                  <a:extLst>
                    <a:ext uri="{FF2B5EF4-FFF2-40B4-BE49-F238E27FC236}">
                      <a16:creationId xmlns:a16="http://schemas.microsoft.com/office/drawing/2014/main" id="{3D1D9A61-8F7F-DBF4-979F-933937BE1DCF}"/>
                    </a:ext>
                  </a:extLst>
                </p:cNvPr>
                <p:cNvSpPr>
                  <a:spLocks/>
                </p:cNvSpPr>
                <p:nvPr/>
              </p:nvSpPr>
              <p:spPr bwMode="auto">
                <a:xfrm>
                  <a:off x="4181" y="2042"/>
                  <a:ext cx="2" cy="3"/>
                </a:xfrm>
                <a:custGeom>
                  <a:avLst/>
                  <a:gdLst>
                    <a:gd name="T0" fmla="*/ 0 w 2"/>
                    <a:gd name="T1" fmla="*/ 0 h 3"/>
                    <a:gd name="T2" fmla="*/ 1 w 2"/>
                    <a:gd name="T3" fmla="*/ 3 h 3"/>
                    <a:gd name="T4" fmla="*/ 2 w 2"/>
                    <a:gd name="T5" fmla="*/ 2 h 3"/>
                    <a:gd name="T6" fmla="*/ 0 w 2"/>
                    <a:gd name="T7" fmla="*/ 0 h 3"/>
                    <a:gd name="T8" fmla="*/ 0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cubicBezTo>
                        <a:pt x="0" y="1"/>
                        <a:pt x="0" y="3"/>
                        <a:pt x="1" y="3"/>
                      </a:cubicBezTo>
                      <a:cubicBezTo>
                        <a:pt x="1" y="3"/>
                        <a:pt x="1" y="3"/>
                        <a:pt x="2" y="2"/>
                      </a:cubicBezTo>
                      <a:cubicBezTo>
                        <a:pt x="1" y="2"/>
                        <a:pt x="0" y="2"/>
                        <a:pt x="0" y="0"/>
                      </a:cubicBezTo>
                      <a:cubicBezTo>
                        <a:pt x="0" y="0"/>
                        <a:pt x="0" y="0"/>
                        <a:pt x="0"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1" name="Freeform 10242">
                  <a:extLst>
                    <a:ext uri="{FF2B5EF4-FFF2-40B4-BE49-F238E27FC236}">
                      <a16:creationId xmlns:a16="http://schemas.microsoft.com/office/drawing/2014/main" id="{9F000D49-5ACE-DD27-673D-4D541642D4AA}"/>
                    </a:ext>
                  </a:extLst>
                </p:cNvPr>
                <p:cNvSpPr>
                  <a:spLocks noEditPoints="1"/>
                </p:cNvSpPr>
                <p:nvPr/>
              </p:nvSpPr>
              <p:spPr bwMode="auto">
                <a:xfrm>
                  <a:off x="4185" y="2040"/>
                  <a:ext cx="2" cy="4"/>
                </a:xfrm>
                <a:custGeom>
                  <a:avLst/>
                  <a:gdLst>
                    <a:gd name="T0" fmla="*/ 1 w 3"/>
                    <a:gd name="T1" fmla="*/ 2 h 5"/>
                    <a:gd name="T2" fmla="*/ 0 w 3"/>
                    <a:gd name="T3" fmla="*/ 2 h 5"/>
                    <a:gd name="T4" fmla="*/ 1 w 3"/>
                    <a:gd name="T5" fmla="*/ 2 h 5"/>
                    <a:gd name="T6" fmla="*/ 1 w 3"/>
                    <a:gd name="T7" fmla="*/ 0 h 5"/>
                    <a:gd name="T8" fmla="*/ 1 w 3"/>
                    <a:gd name="T9" fmla="*/ 2 h 5"/>
                    <a:gd name="T10" fmla="*/ 1 w 3"/>
                    <a:gd name="T11" fmla="*/ 2 h 5"/>
                    <a:gd name="T12" fmla="*/ 1 w 3"/>
                    <a:gd name="T13" fmla="*/ 0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4"/>
                      </a:moveTo>
                      <a:cubicBezTo>
                        <a:pt x="1" y="5"/>
                        <a:pt x="0" y="5"/>
                        <a:pt x="0" y="5"/>
                      </a:cubicBezTo>
                      <a:cubicBezTo>
                        <a:pt x="1" y="5"/>
                        <a:pt x="1" y="5"/>
                        <a:pt x="1" y="4"/>
                      </a:cubicBezTo>
                      <a:moveTo>
                        <a:pt x="3" y="0"/>
                      </a:moveTo>
                      <a:cubicBezTo>
                        <a:pt x="3" y="0"/>
                        <a:pt x="2" y="3"/>
                        <a:pt x="1" y="4"/>
                      </a:cubicBezTo>
                      <a:cubicBezTo>
                        <a:pt x="1" y="4"/>
                        <a:pt x="2" y="4"/>
                        <a:pt x="2" y="3"/>
                      </a:cubicBezTo>
                      <a:cubicBezTo>
                        <a:pt x="3" y="2"/>
                        <a:pt x="3" y="1"/>
                        <a:pt x="3" y="0"/>
                      </a:cubicBezTo>
                      <a:cubicBezTo>
                        <a:pt x="3" y="0"/>
                        <a:pt x="3" y="0"/>
                        <a:pt x="3" y="0"/>
                      </a:cubicBezTo>
                      <a:moveTo>
                        <a:pt x="3" y="0"/>
                      </a:moveTo>
                      <a:cubicBezTo>
                        <a:pt x="3" y="0"/>
                        <a:pt x="3" y="0"/>
                        <a:pt x="3" y="0"/>
                      </a:cubicBezTo>
                      <a:cubicBezTo>
                        <a:pt x="3" y="0"/>
                        <a:pt x="3" y="0"/>
                        <a:pt x="3" y="0"/>
                      </a:cubicBezTo>
                      <a:cubicBezTo>
                        <a:pt x="3" y="0"/>
                        <a:pt x="3" y="0"/>
                        <a:pt x="3"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2" name="Freeform 10243">
                  <a:extLst>
                    <a:ext uri="{FF2B5EF4-FFF2-40B4-BE49-F238E27FC236}">
                      <a16:creationId xmlns:a16="http://schemas.microsoft.com/office/drawing/2014/main" id="{44013642-D28C-4FDD-5CD9-C156D5EAFE47}"/>
                    </a:ext>
                  </a:extLst>
                </p:cNvPr>
                <p:cNvSpPr>
                  <a:spLocks noEditPoints="1"/>
                </p:cNvSpPr>
                <p:nvPr/>
              </p:nvSpPr>
              <p:spPr bwMode="auto">
                <a:xfrm>
                  <a:off x="4188" y="2038"/>
                  <a:ext cx="2" cy="3"/>
                </a:xfrm>
                <a:custGeom>
                  <a:avLst/>
                  <a:gdLst>
                    <a:gd name="T0" fmla="*/ 1 w 3"/>
                    <a:gd name="T1" fmla="*/ 1 h 4"/>
                    <a:gd name="T2" fmla="*/ 0 w 3"/>
                    <a:gd name="T3" fmla="*/ 2 h 4"/>
                    <a:gd name="T4" fmla="*/ 1 w 3"/>
                    <a:gd name="T5" fmla="*/ 1 h 4"/>
                    <a:gd name="T6" fmla="*/ 1 w 3"/>
                    <a:gd name="T7" fmla="*/ 0 h 4"/>
                    <a:gd name="T8" fmla="*/ 1 w 3"/>
                    <a:gd name="T9" fmla="*/ 1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2" y="1"/>
                      </a:moveTo>
                      <a:cubicBezTo>
                        <a:pt x="2" y="2"/>
                        <a:pt x="0" y="4"/>
                        <a:pt x="0" y="4"/>
                      </a:cubicBezTo>
                      <a:cubicBezTo>
                        <a:pt x="1" y="4"/>
                        <a:pt x="2" y="2"/>
                        <a:pt x="2" y="1"/>
                      </a:cubicBezTo>
                      <a:moveTo>
                        <a:pt x="3" y="0"/>
                      </a:moveTo>
                      <a:cubicBezTo>
                        <a:pt x="3" y="1"/>
                        <a:pt x="3" y="1"/>
                        <a:pt x="2" y="1"/>
                      </a:cubicBezTo>
                      <a:cubicBezTo>
                        <a:pt x="3" y="1"/>
                        <a:pt x="3" y="1"/>
                        <a:pt x="3" y="0"/>
                      </a:cubicBezTo>
                      <a:moveTo>
                        <a:pt x="3" y="0"/>
                      </a:moveTo>
                      <a:cubicBezTo>
                        <a:pt x="2" y="0"/>
                        <a:pt x="2" y="0"/>
                        <a:pt x="2" y="0"/>
                      </a:cubicBezTo>
                      <a:cubicBezTo>
                        <a:pt x="3" y="0"/>
                        <a:pt x="3" y="0"/>
                        <a:pt x="3" y="0"/>
                      </a:cubicBezTo>
                      <a:cubicBezTo>
                        <a:pt x="3" y="0"/>
                        <a:pt x="3" y="0"/>
                        <a:pt x="3"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3" name="Freeform 10244">
                  <a:extLst>
                    <a:ext uri="{FF2B5EF4-FFF2-40B4-BE49-F238E27FC236}">
                      <a16:creationId xmlns:a16="http://schemas.microsoft.com/office/drawing/2014/main" id="{EE71F1EC-2783-A919-B771-32AFECF63F35}"/>
                    </a:ext>
                  </a:extLst>
                </p:cNvPr>
                <p:cNvSpPr>
                  <a:spLocks/>
                </p:cNvSpPr>
                <p:nvPr/>
              </p:nvSpPr>
              <p:spPr bwMode="auto">
                <a:xfrm>
                  <a:off x="4065" y="1992"/>
                  <a:ext cx="25" cy="42"/>
                </a:xfrm>
                <a:custGeom>
                  <a:avLst/>
                  <a:gdLst>
                    <a:gd name="T0" fmla="*/ 13 w 30"/>
                    <a:gd name="T1" fmla="*/ 2 h 51"/>
                    <a:gd name="T2" fmla="*/ 13 w 30"/>
                    <a:gd name="T3" fmla="*/ 3 h 51"/>
                    <a:gd name="T4" fmla="*/ 14 w 30"/>
                    <a:gd name="T5" fmla="*/ 6 h 51"/>
                    <a:gd name="T6" fmla="*/ 14 w 30"/>
                    <a:gd name="T7" fmla="*/ 9 h 51"/>
                    <a:gd name="T8" fmla="*/ 13 w 30"/>
                    <a:gd name="T9" fmla="*/ 13 h 51"/>
                    <a:gd name="T10" fmla="*/ 13 w 30"/>
                    <a:gd name="T11" fmla="*/ 15 h 51"/>
                    <a:gd name="T12" fmla="*/ 11 w 30"/>
                    <a:gd name="T13" fmla="*/ 17 h 51"/>
                    <a:gd name="T14" fmla="*/ 9 w 30"/>
                    <a:gd name="T15" fmla="*/ 20 h 51"/>
                    <a:gd name="T16" fmla="*/ 8 w 30"/>
                    <a:gd name="T17" fmla="*/ 21 h 51"/>
                    <a:gd name="T18" fmla="*/ 6 w 30"/>
                    <a:gd name="T19" fmla="*/ 22 h 51"/>
                    <a:gd name="T20" fmla="*/ 3 w 30"/>
                    <a:gd name="T21" fmla="*/ 22 h 51"/>
                    <a:gd name="T22" fmla="*/ 3 w 30"/>
                    <a:gd name="T23" fmla="*/ 21 h 51"/>
                    <a:gd name="T24" fmla="*/ 3 w 30"/>
                    <a:gd name="T25" fmla="*/ 21 h 51"/>
                    <a:gd name="T26" fmla="*/ 2 w 30"/>
                    <a:gd name="T27" fmla="*/ 20 h 51"/>
                    <a:gd name="T28" fmla="*/ 1 w 30"/>
                    <a:gd name="T29" fmla="*/ 17 h 51"/>
                    <a:gd name="T30" fmla="*/ 1 w 30"/>
                    <a:gd name="T31" fmla="*/ 15 h 51"/>
                    <a:gd name="T32" fmla="*/ 1 w 30"/>
                    <a:gd name="T33" fmla="*/ 13 h 51"/>
                    <a:gd name="T34" fmla="*/ 3 w 30"/>
                    <a:gd name="T35" fmla="*/ 10 h 51"/>
                    <a:gd name="T36" fmla="*/ 3 w 30"/>
                    <a:gd name="T37" fmla="*/ 8 h 51"/>
                    <a:gd name="T38" fmla="*/ 4 w 30"/>
                    <a:gd name="T39" fmla="*/ 5 h 51"/>
                    <a:gd name="T40" fmla="*/ 6 w 30"/>
                    <a:gd name="T41" fmla="*/ 3 h 51"/>
                    <a:gd name="T42" fmla="*/ 8 w 30"/>
                    <a:gd name="T43" fmla="*/ 2 h 51"/>
                    <a:gd name="T44" fmla="*/ 9 w 30"/>
                    <a:gd name="T45" fmla="*/ 2 h 51"/>
                    <a:gd name="T46" fmla="*/ 11 w 30"/>
                    <a:gd name="T47" fmla="*/ 2 h 51"/>
                    <a:gd name="T48" fmla="*/ 13 w 30"/>
                    <a:gd name="T49" fmla="*/ 2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51">
                      <a:moveTo>
                        <a:pt x="25" y="3"/>
                      </a:moveTo>
                      <a:cubicBezTo>
                        <a:pt x="25" y="6"/>
                        <a:pt x="28" y="4"/>
                        <a:pt x="28" y="7"/>
                      </a:cubicBezTo>
                      <a:cubicBezTo>
                        <a:pt x="27" y="10"/>
                        <a:pt x="30" y="10"/>
                        <a:pt x="29" y="12"/>
                      </a:cubicBezTo>
                      <a:cubicBezTo>
                        <a:pt x="28" y="16"/>
                        <a:pt x="30" y="17"/>
                        <a:pt x="29" y="19"/>
                      </a:cubicBezTo>
                      <a:cubicBezTo>
                        <a:pt x="28" y="21"/>
                        <a:pt x="29" y="25"/>
                        <a:pt x="27" y="28"/>
                      </a:cubicBezTo>
                      <a:cubicBezTo>
                        <a:pt x="26" y="29"/>
                        <a:pt x="26" y="33"/>
                        <a:pt x="25" y="33"/>
                      </a:cubicBezTo>
                      <a:cubicBezTo>
                        <a:pt x="24" y="34"/>
                        <a:pt x="24" y="37"/>
                        <a:pt x="22" y="38"/>
                      </a:cubicBezTo>
                      <a:cubicBezTo>
                        <a:pt x="21" y="38"/>
                        <a:pt x="20" y="43"/>
                        <a:pt x="19" y="42"/>
                      </a:cubicBezTo>
                      <a:cubicBezTo>
                        <a:pt x="18" y="41"/>
                        <a:pt x="17" y="47"/>
                        <a:pt x="15" y="46"/>
                      </a:cubicBezTo>
                      <a:cubicBezTo>
                        <a:pt x="15" y="45"/>
                        <a:pt x="13" y="49"/>
                        <a:pt x="12" y="48"/>
                      </a:cubicBezTo>
                      <a:cubicBezTo>
                        <a:pt x="11" y="46"/>
                        <a:pt x="8" y="51"/>
                        <a:pt x="7" y="48"/>
                      </a:cubicBezTo>
                      <a:cubicBezTo>
                        <a:pt x="7" y="47"/>
                        <a:pt x="4" y="50"/>
                        <a:pt x="5" y="47"/>
                      </a:cubicBezTo>
                      <a:cubicBezTo>
                        <a:pt x="5" y="45"/>
                        <a:pt x="3" y="47"/>
                        <a:pt x="3" y="45"/>
                      </a:cubicBezTo>
                      <a:cubicBezTo>
                        <a:pt x="3" y="43"/>
                        <a:pt x="1" y="45"/>
                        <a:pt x="2" y="42"/>
                      </a:cubicBezTo>
                      <a:cubicBezTo>
                        <a:pt x="2" y="40"/>
                        <a:pt x="0" y="41"/>
                        <a:pt x="1" y="38"/>
                      </a:cubicBezTo>
                      <a:cubicBezTo>
                        <a:pt x="1" y="36"/>
                        <a:pt x="0" y="36"/>
                        <a:pt x="1" y="33"/>
                      </a:cubicBezTo>
                      <a:cubicBezTo>
                        <a:pt x="1" y="32"/>
                        <a:pt x="0" y="30"/>
                        <a:pt x="1" y="28"/>
                      </a:cubicBezTo>
                      <a:cubicBezTo>
                        <a:pt x="2" y="26"/>
                        <a:pt x="2" y="24"/>
                        <a:pt x="3" y="22"/>
                      </a:cubicBezTo>
                      <a:cubicBezTo>
                        <a:pt x="4" y="21"/>
                        <a:pt x="4" y="18"/>
                        <a:pt x="5" y="17"/>
                      </a:cubicBezTo>
                      <a:cubicBezTo>
                        <a:pt x="7" y="15"/>
                        <a:pt x="7" y="11"/>
                        <a:pt x="8" y="11"/>
                      </a:cubicBezTo>
                      <a:cubicBezTo>
                        <a:pt x="10" y="10"/>
                        <a:pt x="10" y="7"/>
                        <a:pt x="11" y="7"/>
                      </a:cubicBezTo>
                      <a:cubicBezTo>
                        <a:pt x="13" y="7"/>
                        <a:pt x="14" y="3"/>
                        <a:pt x="15" y="4"/>
                      </a:cubicBezTo>
                      <a:cubicBezTo>
                        <a:pt x="16" y="4"/>
                        <a:pt x="18" y="1"/>
                        <a:pt x="19" y="2"/>
                      </a:cubicBezTo>
                      <a:cubicBezTo>
                        <a:pt x="20" y="4"/>
                        <a:pt x="22" y="0"/>
                        <a:pt x="23" y="2"/>
                      </a:cubicBezTo>
                      <a:cubicBezTo>
                        <a:pt x="23" y="4"/>
                        <a:pt x="25" y="2"/>
                        <a:pt x="2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4" name="Freeform 10245">
                  <a:extLst>
                    <a:ext uri="{FF2B5EF4-FFF2-40B4-BE49-F238E27FC236}">
                      <a16:creationId xmlns:a16="http://schemas.microsoft.com/office/drawing/2014/main" id="{A026BF0D-09B4-451A-D5A0-25EE6B6A089A}"/>
                    </a:ext>
                  </a:extLst>
                </p:cNvPr>
                <p:cNvSpPr>
                  <a:spLocks/>
                </p:cNvSpPr>
                <p:nvPr/>
              </p:nvSpPr>
              <p:spPr bwMode="auto">
                <a:xfrm>
                  <a:off x="4065" y="1994"/>
                  <a:ext cx="18" cy="40"/>
                </a:xfrm>
                <a:custGeom>
                  <a:avLst/>
                  <a:gdLst>
                    <a:gd name="T0" fmla="*/ 9 w 22"/>
                    <a:gd name="T1" fmla="*/ 17 h 48"/>
                    <a:gd name="T2" fmla="*/ 7 w 22"/>
                    <a:gd name="T3" fmla="*/ 17 h 48"/>
                    <a:gd name="T4" fmla="*/ 6 w 22"/>
                    <a:gd name="T5" fmla="*/ 16 h 48"/>
                    <a:gd name="T6" fmla="*/ 6 w 22"/>
                    <a:gd name="T7" fmla="*/ 16 h 48"/>
                    <a:gd name="T8" fmla="*/ 5 w 22"/>
                    <a:gd name="T9" fmla="*/ 15 h 48"/>
                    <a:gd name="T10" fmla="*/ 5 w 22"/>
                    <a:gd name="T11" fmla="*/ 13 h 48"/>
                    <a:gd name="T12" fmla="*/ 5 w 22"/>
                    <a:gd name="T13" fmla="*/ 11 h 48"/>
                    <a:gd name="T14" fmla="*/ 5 w 22"/>
                    <a:gd name="T15" fmla="*/ 8 h 48"/>
                    <a:gd name="T16" fmla="*/ 6 w 22"/>
                    <a:gd name="T17" fmla="*/ 5 h 48"/>
                    <a:gd name="T18" fmla="*/ 6 w 22"/>
                    <a:gd name="T19" fmla="*/ 3 h 48"/>
                    <a:gd name="T20" fmla="*/ 7 w 22"/>
                    <a:gd name="T21" fmla="*/ 0 h 48"/>
                    <a:gd name="T22" fmla="*/ 7 w 22"/>
                    <a:gd name="T23" fmla="*/ 1 h 48"/>
                    <a:gd name="T24" fmla="*/ 5 w 22"/>
                    <a:gd name="T25" fmla="*/ 3 h 48"/>
                    <a:gd name="T26" fmla="*/ 4 w 22"/>
                    <a:gd name="T27" fmla="*/ 4 h 48"/>
                    <a:gd name="T28" fmla="*/ 2 w 22"/>
                    <a:gd name="T29" fmla="*/ 7 h 48"/>
                    <a:gd name="T30" fmla="*/ 2 w 22"/>
                    <a:gd name="T31" fmla="*/ 9 h 48"/>
                    <a:gd name="T32" fmla="*/ 1 w 22"/>
                    <a:gd name="T33" fmla="*/ 13 h 48"/>
                    <a:gd name="T34" fmla="*/ 1 w 22"/>
                    <a:gd name="T35" fmla="*/ 15 h 48"/>
                    <a:gd name="T36" fmla="*/ 1 w 22"/>
                    <a:gd name="T37" fmla="*/ 17 h 48"/>
                    <a:gd name="T38" fmla="*/ 2 w 22"/>
                    <a:gd name="T39" fmla="*/ 19 h 48"/>
                    <a:gd name="T40" fmla="*/ 2 w 22"/>
                    <a:gd name="T41" fmla="*/ 20 h 48"/>
                    <a:gd name="T42" fmla="*/ 2 w 22"/>
                    <a:gd name="T43" fmla="*/ 22 h 48"/>
                    <a:gd name="T44" fmla="*/ 3 w 22"/>
                    <a:gd name="T45" fmla="*/ 23 h 48"/>
                    <a:gd name="T46" fmla="*/ 6 w 22"/>
                    <a:gd name="T47" fmla="*/ 23 h 48"/>
                    <a:gd name="T48" fmla="*/ 7 w 22"/>
                    <a:gd name="T49" fmla="*/ 21 h 48"/>
                    <a:gd name="T50" fmla="*/ 9 w 22"/>
                    <a:gd name="T51" fmla="*/ 19 h 48"/>
                    <a:gd name="T52" fmla="*/ 10 w 22"/>
                    <a:gd name="T53" fmla="*/ 17 h 48"/>
                    <a:gd name="T54" fmla="*/ 9 w 22"/>
                    <a:gd name="T55" fmla="*/ 17 h 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2" h="48">
                      <a:moveTo>
                        <a:pt x="21" y="35"/>
                      </a:moveTo>
                      <a:cubicBezTo>
                        <a:pt x="20" y="34"/>
                        <a:pt x="17" y="38"/>
                        <a:pt x="17" y="35"/>
                      </a:cubicBezTo>
                      <a:cubicBezTo>
                        <a:pt x="16" y="34"/>
                        <a:pt x="13" y="37"/>
                        <a:pt x="14" y="34"/>
                      </a:cubicBezTo>
                      <a:cubicBezTo>
                        <a:pt x="14" y="33"/>
                        <a:pt x="12" y="34"/>
                        <a:pt x="12" y="32"/>
                      </a:cubicBezTo>
                      <a:cubicBezTo>
                        <a:pt x="13" y="31"/>
                        <a:pt x="10" y="32"/>
                        <a:pt x="11" y="30"/>
                      </a:cubicBezTo>
                      <a:cubicBezTo>
                        <a:pt x="12" y="28"/>
                        <a:pt x="9" y="28"/>
                        <a:pt x="10" y="25"/>
                      </a:cubicBezTo>
                      <a:cubicBezTo>
                        <a:pt x="11" y="24"/>
                        <a:pt x="9" y="23"/>
                        <a:pt x="10" y="21"/>
                      </a:cubicBezTo>
                      <a:cubicBezTo>
                        <a:pt x="11" y="19"/>
                        <a:pt x="9" y="18"/>
                        <a:pt x="11" y="15"/>
                      </a:cubicBezTo>
                      <a:cubicBezTo>
                        <a:pt x="12" y="14"/>
                        <a:pt x="11" y="12"/>
                        <a:pt x="12" y="9"/>
                      </a:cubicBezTo>
                      <a:cubicBezTo>
                        <a:pt x="13" y="8"/>
                        <a:pt x="13" y="6"/>
                        <a:pt x="14" y="5"/>
                      </a:cubicBezTo>
                      <a:cubicBezTo>
                        <a:pt x="15" y="4"/>
                        <a:pt x="16" y="2"/>
                        <a:pt x="16" y="0"/>
                      </a:cubicBezTo>
                      <a:cubicBezTo>
                        <a:pt x="15" y="1"/>
                        <a:pt x="15" y="1"/>
                        <a:pt x="15" y="1"/>
                      </a:cubicBezTo>
                      <a:cubicBezTo>
                        <a:pt x="14" y="0"/>
                        <a:pt x="13" y="4"/>
                        <a:pt x="11" y="4"/>
                      </a:cubicBezTo>
                      <a:cubicBezTo>
                        <a:pt x="10" y="4"/>
                        <a:pt x="10" y="7"/>
                        <a:pt x="8" y="8"/>
                      </a:cubicBezTo>
                      <a:cubicBezTo>
                        <a:pt x="7" y="8"/>
                        <a:pt x="7" y="12"/>
                        <a:pt x="5" y="14"/>
                      </a:cubicBezTo>
                      <a:cubicBezTo>
                        <a:pt x="4" y="15"/>
                        <a:pt x="4" y="18"/>
                        <a:pt x="3" y="19"/>
                      </a:cubicBezTo>
                      <a:cubicBezTo>
                        <a:pt x="2" y="21"/>
                        <a:pt x="2" y="23"/>
                        <a:pt x="1" y="25"/>
                      </a:cubicBezTo>
                      <a:cubicBezTo>
                        <a:pt x="0" y="27"/>
                        <a:pt x="1" y="29"/>
                        <a:pt x="1" y="30"/>
                      </a:cubicBezTo>
                      <a:cubicBezTo>
                        <a:pt x="0" y="33"/>
                        <a:pt x="1" y="33"/>
                        <a:pt x="1" y="35"/>
                      </a:cubicBezTo>
                      <a:cubicBezTo>
                        <a:pt x="0" y="38"/>
                        <a:pt x="2" y="37"/>
                        <a:pt x="2" y="39"/>
                      </a:cubicBezTo>
                      <a:cubicBezTo>
                        <a:pt x="1" y="42"/>
                        <a:pt x="3" y="40"/>
                        <a:pt x="3" y="42"/>
                      </a:cubicBezTo>
                      <a:cubicBezTo>
                        <a:pt x="3" y="44"/>
                        <a:pt x="5" y="42"/>
                        <a:pt x="5" y="44"/>
                      </a:cubicBezTo>
                      <a:cubicBezTo>
                        <a:pt x="4" y="47"/>
                        <a:pt x="7" y="44"/>
                        <a:pt x="7" y="45"/>
                      </a:cubicBezTo>
                      <a:cubicBezTo>
                        <a:pt x="8" y="48"/>
                        <a:pt x="11" y="43"/>
                        <a:pt x="12" y="45"/>
                      </a:cubicBezTo>
                      <a:cubicBezTo>
                        <a:pt x="13" y="46"/>
                        <a:pt x="15" y="42"/>
                        <a:pt x="15" y="43"/>
                      </a:cubicBezTo>
                      <a:cubicBezTo>
                        <a:pt x="17" y="44"/>
                        <a:pt x="18" y="38"/>
                        <a:pt x="19" y="39"/>
                      </a:cubicBezTo>
                      <a:cubicBezTo>
                        <a:pt x="20" y="40"/>
                        <a:pt x="21" y="37"/>
                        <a:pt x="22" y="35"/>
                      </a:cubicBezTo>
                      <a:lnTo>
                        <a:pt x="21" y="35"/>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5" name="Freeform 10246">
                  <a:extLst>
                    <a:ext uri="{FF2B5EF4-FFF2-40B4-BE49-F238E27FC236}">
                      <a16:creationId xmlns:a16="http://schemas.microsoft.com/office/drawing/2014/main" id="{9E2950DA-42E7-FB2C-967C-97CF90A645F4}"/>
                    </a:ext>
                  </a:extLst>
                </p:cNvPr>
                <p:cNvSpPr>
                  <a:spLocks/>
                </p:cNvSpPr>
                <p:nvPr/>
              </p:nvSpPr>
              <p:spPr bwMode="auto">
                <a:xfrm>
                  <a:off x="4065" y="2008"/>
                  <a:ext cx="18" cy="26"/>
                </a:xfrm>
                <a:custGeom>
                  <a:avLst/>
                  <a:gdLst>
                    <a:gd name="T0" fmla="*/ 9 w 22"/>
                    <a:gd name="T1" fmla="*/ 9 h 31"/>
                    <a:gd name="T2" fmla="*/ 9 w 22"/>
                    <a:gd name="T3" fmla="*/ 9 h 31"/>
                    <a:gd name="T4" fmla="*/ 7 w 22"/>
                    <a:gd name="T5" fmla="*/ 11 h 31"/>
                    <a:gd name="T6" fmla="*/ 6 w 22"/>
                    <a:gd name="T7" fmla="*/ 11 h 31"/>
                    <a:gd name="T8" fmla="*/ 4 w 22"/>
                    <a:gd name="T9" fmla="*/ 12 h 31"/>
                    <a:gd name="T10" fmla="*/ 2 w 22"/>
                    <a:gd name="T11" fmla="*/ 11 h 31"/>
                    <a:gd name="T12" fmla="*/ 2 w 22"/>
                    <a:gd name="T13" fmla="*/ 11 h 31"/>
                    <a:gd name="T14" fmla="*/ 2 w 22"/>
                    <a:gd name="T15" fmla="*/ 9 h 31"/>
                    <a:gd name="T16" fmla="*/ 2 w 22"/>
                    <a:gd name="T17" fmla="*/ 7 h 31"/>
                    <a:gd name="T18" fmla="*/ 2 w 22"/>
                    <a:gd name="T19" fmla="*/ 5 h 31"/>
                    <a:gd name="T20" fmla="*/ 2 w 22"/>
                    <a:gd name="T21" fmla="*/ 3 h 31"/>
                    <a:gd name="T22" fmla="*/ 2 w 22"/>
                    <a:gd name="T23" fmla="*/ 0 h 31"/>
                    <a:gd name="T24" fmla="*/ 2 w 22"/>
                    <a:gd name="T25" fmla="*/ 2 h 31"/>
                    <a:gd name="T26" fmla="*/ 1 w 22"/>
                    <a:gd name="T27" fmla="*/ 4 h 31"/>
                    <a:gd name="T28" fmla="*/ 1 w 22"/>
                    <a:gd name="T29" fmla="*/ 7 h 31"/>
                    <a:gd name="T30" fmla="*/ 1 w 22"/>
                    <a:gd name="T31" fmla="*/ 9 h 31"/>
                    <a:gd name="T32" fmla="*/ 2 w 22"/>
                    <a:gd name="T33" fmla="*/ 11 h 31"/>
                    <a:gd name="T34" fmla="*/ 2 w 22"/>
                    <a:gd name="T35" fmla="*/ 13 h 31"/>
                    <a:gd name="T36" fmla="*/ 2 w 22"/>
                    <a:gd name="T37" fmla="*/ 13 h 31"/>
                    <a:gd name="T38" fmla="*/ 3 w 22"/>
                    <a:gd name="T39" fmla="*/ 13 h 31"/>
                    <a:gd name="T40" fmla="*/ 6 w 22"/>
                    <a:gd name="T41" fmla="*/ 13 h 31"/>
                    <a:gd name="T42" fmla="*/ 7 w 22"/>
                    <a:gd name="T43" fmla="*/ 13 h 31"/>
                    <a:gd name="T44" fmla="*/ 9 w 22"/>
                    <a:gd name="T45" fmla="*/ 11 h 31"/>
                    <a:gd name="T46" fmla="*/ 10 w 22"/>
                    <a:gd name="T47" fmla="*/ 9 h 31"/>
                    <a:gd name="T48" fmla="*/ 9 w 22"/>
                    <a:gd name="T49" fmla="*/ 9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 h="31">
                      <a:moveTo>
                        <a:pt x="21" y="18"/>
                      </a:moveTo>
                      <a:cubicBezTo>
                        <a:pt x="21" y="18"/>
                        <a:pt x="20" y="18"/>
                        <a:pt x="20" y="18"/>
                      </a:cubicBezTo>
                      <a:cubicBezTo>
                        <a:pt x="19" y="19"/>
                        <a:pt x="18" y="22"/>
                        <a:pt x="17" y="21"/>
                      </a:cubicBezTo>
                      <a:cubicBezTo>
                        <a:pt x="16" y="21"/>
                        <a:pt x="14" y="25"/>
                        <a:pt x="13" y="23"/>
                      </a:cubicBezTo>
                      <a:cubicBezTo>
                        <a:pt x="12" y="22"/>
                        <a:pt x="9" y="26"/>
                        <a:pt x="9" y="24"/>
                      </a:cubicBezTo>
                      <a:cubicBezTo>
                        <a:pt x="8" y="22"/>
                        <a:pt x="6" y="26"/>
                        <a:pt x="6" y="22"/>
                      </a:cubicBezTo>
                      <a:cubicBezTo>
                        <a:pt x="6" y="21"/>
                        <a:pt x="4" y="23"/>
                        <a:pt x="4" y="21"/>
                      </a:cubicBezTo>
                      <a:cubicBezTo>
                        <a:pt x="5" y="19"/>
                        <a:pt x="2" y="20"/>
                        <a:pt x="3" y="18"/>
                      </a:cubicBezTo>
                      <a:cubicBezTo>
                        <a:pt x="4" y="16"/>
                        <a:pt x="2" y="16"/>
                        <a:pt x="2" y="14"/>
                      </a:cubicBezTo>
                      <a:cubicBezTo>
                        <a:pt x="3" y="12"/>
                        <a:pt x="1" y="12"/>
                        <a:pt x="2" y="9"/>
                      </a:cubicBezTo>
                      <a:cubicBezTo>
                        <a:pt x="3" y="7"/>
                        <a:pt x="1" y="6"/>
                        <a:pt x="3" y="4"/>
                      </a:cubicBezTo>
                      <a:cubicBezTo>
                        <a:pt x="3" y="3"/>
                        <a:pt x="3" y="2"/>
                        <a:pt x="3" y="0"/>
                      </a:cubicBezTo>
                      <a:cubicBezTo>
                        <a:pt x="3" y="1"/>
                        <a:pt x="3" y="2"/>
                        <a:pt x="3" y="2"/>
                      </a:cubicBezTo>
                      <a:cubicBezTo>
                        <a:pt x="2" y="4"/>
                        <a:pt x="2" y="6"/>
                        <a:pt x="1" y="8"/>
                      </a:cubicBezTo>
                      <a:cubicBezTo>
                        <a:pt x="0" y="10"/>
                        <a:pt x="1" y="12"/>
                        <a:pt x="1" y="13"/>
                      </a:cubicBezTo>
                      <a:cubicBezTo>
                        <a:pt x="0" y="16"/>
                        <a:pt x="1" y="16"/>
                        <a:pt x="1" y="18"/>
                      </a:cubicBezTo>
                      <a:cubicBezTo>
                        <a:pt x="0" y="21"/>
                        <a:pt x="2" y="20"/>
                        <a:pt x="2" y="22"/>
                      </a:cubicBezTo>
                      <a:cubicBezTo>
                        <a:pt x="1" y="25"/>
                        <a:pt x="3" y="23"/>
                        <a:pt x="3" y="25"/>
                      </a:cubicBezTo>
                      <a:cubicBezTo>
                        <a:pt x="3" y="27"/>
                        <a:pt x="5" y="25"/>
                        <a:pt x="5" y="27"/>
                      </a:cubicBezTo>
                      <a:cubicBezTo>
                        <a:pt x="4" y="30"/>
                        <a:pt x="7" y="27"/>
                        <a:pt x="7" y="28"/>
                      </a:cubicBezTo>
                      <a:cubicBezTo>
                        <a:pt x="8" y="31"/>
                        <a:pt x="11" y="26"/>
                        <a:pt x="12" y="28"/>
                      </a:cubicBezTo>
                      <a:cubicBezTo>
                        <a:pt x="13" y="29"/>
                        <a:pt x="15" y="25"/>
                        <a:pt x="15" y="26"/>
                      </a:cubicBezTo>
                      <a:cubicBezTo>
                        <a:pt x="17" y="27"/>
                        <a:pt x="18" y="21"/>
                        <a:pt x="19" y="22"/>
                      </a:cubicBezTo>
                      <a:cubicBezTo>
                        <a:pt x="20" y="23"/>
                        <a:pt x="21" y="20"/>
                        <a:pt x="22" y="18"/>
                      </a:cubicBezTo>
                      <a:lnTo>
                        <a:pt x="21" y="18"/>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6" name="Freeform 10247">
                  <a:extLst>
                    <a:ext uri="{FF2B5EF4-FFF2-40B4-BE49-F238E27FC236}">
                      <a16:creationId xmlns:a16="http://schemas.microsoft.com/office/drawing/2014/main" id="{AFBD5405-53B6-6709-6B28-19FD7E7B0D88}"/>
                    </a:ext>
                  </a:extLst>
                </p:cNvPr>
                <p:cNvSpPr>
                  <a:spLocks/>
                </p:cNvSpPr>
                <p:nvPr/>
              </p:nvSpPr>
              <p:spPr bwMode="auto">
                <a:xfrm>
                  <a:off x="4076" y="2002"/>
                  <a:ext cx="1" cy="3"/>
                </a:xfrm>
                <a:custGeom>
                  <a:avLst/>
                  <a:gdLst>
                    <a:gd name="T0" fmla="*/ 1 w 2"/>
                    <a:gd name="T1" fmla="*/ 0 h 4"/>
                    <a:gd name="T2" fmla="*/ 0 w 2"/>
                    <a:gd name="T3" fmla="*/ 2 h 4"/>
                    <a:gd name="T4" fmla="*/ 1 w 2"/>
                    <a:gd name="T5" fmla="*/ 2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2" y="1"/>
                        <a:pt x="1" y="3"/>
                        <a:pt x="0" y="3"/>
                      </a:cubicBezTo>
                      <a:cubicBezTo>
                        <a:pt x="0" y="4"/>
                        <a:pt x="1" y="3"/>
                        <a:pt x="1" y="3"/>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7" name="Freeform 10248">
                  <a:extLst>
                    <a:ext uri="{FF2B5EF4-FFF2-40B4-BE49-F238E27FC236}">
                      <a16:creationId xmlns:a16="http://schemas.microsoft.com/office/drawing/2014/main" id="{F98CFC96-D713-7DA6-C2D7-768ADE594030}"/>
                    </a:ext>
                  </a:extLst>
                </p:cNvPr>
                <p:cNvSpPr>
                  <a:spLocks/>
                </p:cNvSpPr>
                <p:nvPr/>
              </p:nvSpPr>
              <p:spPr bwMode="auto">
                <a:xfrm>
                  <a:off x="4079" y="1999"/>
                  <a:ext cx="1" cy="2"/>
                </a:xfrm>
                <a:custGeom>
                  <a:avLst/>
                  <a:gdLst>
                    <a:gd name="T0" fmla="*/ 1 w 1"/>
                    <a:gd name="T1" fmla="*/ 0 h 3"/>
                    <a:gd name="T2" fmla="*/ 1 w 1"/>
                    <a:gd name="T3" fmla="*/ 1 h 3"/>
                    <a:gd name="T4" fmla="*/ 1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1" y="0"/>
                      </a:moveTo>
                      <a:cubicBezTo>
                        <a:pt x="0" y="1"/>
                        <a:pt x="0" y="3"/>
                        <a:pt x="1" y="3"/>
                      </a:cubicBezTo>
                      <a:cubicBezTo>
                        <a:pt x="1" y="3"/>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8" name="Freeform 10249">
                  <a:extLst>
                    <a:ext uri="{FF2B5EF4-FFF2-40B4-BE49-F238E27FC236}">
                      <a16:creationId xmlns:a16="http://schemas.microsoft.com/office/drawing/2014/main" id="{70231CE4-F245-3682-1CD2-0DBB066F4F1C}"/>
                    </a:ext>
                  </a:extLst>
                </p:cNvPr>
                <p:cNvSpPr>
                  <a:spLocks/>
                </p:cNvSpPr>
                <p:nvPr/>
              </p:nvSpPr>
              <p:spPr bwMode="auto">
                <a:xfrm>
                  <a:off x="4078" y="2006"/>
                  <a:ext cx="1" cy="3"/>
                </a:xfrm>
                <a:custGeom>
                  <a:avLst/>
                  <a:gdLst>
                    <a:gd name="T0" fmla="*/ 0 w 1"/>
                    <a:gd name="T1" fmla="*/ 0 h 4"/>
                    <a:gd name="T2" fmla="*/ 1 w 1"/>
                    <a:gd name="T3" fmla="*/ 1 h 4"/>
                    <a:gd name="T4" fmla="*/ 0 w 1"/>
                    <a:gd name="T5" fmla="*/ 2 h 4"/>
                    <a:gd name="T6" fmla="*/ 0 w 1"/>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0" y="0"/>
                        <a:pt x="1" y="0"/>
                        <a:pt x="1" y="1"/>
                      </a:cubicBezTo>
                      <a:cubicBezTo>
                        <a:pt x="1" y="1"/>
                        <a:pt x="1" y="4"/>
                        <a:pt x="0" y="4"/>
                      </a:cubicBezTo>
                      <a:cubicBezTo>
                        <a:pt x="0"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69" name="Freeform 10250">
                  <a:extLst>
                    <a:ext uri="{FF2B5EF4-FFF2-40B4-BE49-F238E27FC236}">
                      <a16:creationId xmlns:a16="http://schemas.microsoft.com/office/drawing/2014/main" id="{48565754-474F-C753-5BD5-D24D9CAF8BDA}"/>
                    </a:ext>
                  </a:extLst>
                </p:cNvPr>
                <p:cNvSpPr>
                  <a:spLocks/>
                </p:cNvSpPr>
                <p:nvPr/>
              </p:nvSpPr>
              <p:spPr bwMode="auto">
                <a:xfrm>
                  <a:off x="4082" y="2000"/>
                  <a:ext cx="2" cy="6"/>
                </a:xfrm>
                <a:custGeom>
                  <a:avLst/>
                  <a:gdLst>
                    <a:gd name="T0" fmla="*/ 2 w 2"/>
                    <a:gd name="T1" fmla="*/ 0 h 7"/>
                    <a:gd name="T2" fmla="*/ 1 w 2"/>
                    <a:gd name="T3" fmla="*/ 3 h 7"/>
                    <a:gd name="T4" fmla="*/ 1 w 2"/>
                    <a:gd name="T5" fmla="*/ 3 h 7"/>
                    <a:gd name="T6" fmla="*/ 1 w 2"/>
                    <a:gd name="T7" fmla="*/ 3 h 7"/>
                    <a:gd name="T8" fmla="*/ 2 w 2"/>
                    <a:gd name="T9" fmla="*/ 0 h 7"/>
                    <a:gd name="T10" fmla="*/ 2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2" y="0"/>
                      </a:moveTo>
                      <a:cubicBezTo>
                        <a:pt x="1" y="1"/>
                        <a:pt x="1" y="2"/>
                        <a:pt x="1" y="3"/>
                      </a:cubicBezTo>
                      <a:cubicBezTo>
                        <a:pt x="1" y="3"/>
                        <a:pt x="0" y="7"/>
                        <a:pt x="1" y="6"/>
                      </a:cubicBezTo>
                      <a:cubicBezTo>
                        <a:pt x="1" y="6"/>
                        <a:pt x="1" y="5"/>
                        <a:pt x="1" y="4"/>
                      </a:cubicBezTo>
                      <a:cubicBezTo>
                        <a:pt x="1" y="3"/>
                        <a:pt x="2"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0" name="Freeform 10251">
                  <a:extLst>
                    <a:ext uri="{FF2B5EF4-FFF2-40B4-BE49-F238E27FC236}">
                      <a16:creationId xmlns:a16="http://schemas.microsoft.com/office/drawing/2014/main" id="{DC905A50-DE9F-541C-1D64-282AC62F79E8}"/>
                    </a:ext>
                  </a:extLst>
                </p:cNvPr>
                <p:cNvSpPr>
                  <a:spLocks/>
                </p:cNvSpPr>
                <p:nvPr/>
              </p:nvSpPr>
              <p:spPr bwMode="auto">
                <a:xfrm>
                  <a:off x="4082" y="1995"/>
                  <a:ext cx="2" cy="4"/>
                </a:xfrm>
                <a:custGeom>
                  <a:avLst/>
                  <a:gdLst>
                    <a:gd name="T0" fmla="*/ 0 w 2"/>
                    <a:gd name="T1" fmla="*/ 2 h 5"/>
                    <a:gd name="T2" fmla="*/ 1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0" y="0"/>
                        <a:pt x="2" y="3"/>
                        <a:pt x="1" y="5"/>
                      </a:cubicBezTo>
                      <a:cubicBezTo>
                        <a:pt x="1" y="4"/>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1" name="Freeform 10252">
                  <a:extLst>
                    <a:ext uri="{FF2B5EF4-FFF2-40B4-BE49-F238E27FC236}">
                      <a16:creationId xmlns:a16="http://schemas.microsoft.com/office/drawing/2014/main" id="{A3836A35-768E-8B0A-9123-258064B0D001}"/>
                    </a:ext>
                  </a:extLst>
                </p:cNvPr>
                <p:cNvSpPr>
                  <a:spLocks/>
                </p:cNvSpPr>
                <p:nvPr/>
              </p:nvSpPr>
              <p:spPr bwMode="auto">
                <a:xfrm>
                  <a:off x="4075" y="2013"/>
                  <a:ext cx="1" cy="6"/>
                </a:xfrm>
                <a:custGeom>
                  <a:avLst/>
                  <a:gdLst>
                    <a:gd name="T0" fmla="*/ 1 w 2"/>
                    <a:gd name="T1" fmla="*/ 1 h 7"/>
                    <a:gd name="T2" fmla="*/ 1 w 2"/>
                    <a:gd name="T3" fmla="*/ 3 h 7"/>
                    <a:gd name="T4" fmla="*/ 1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2" y="1"/>
                      </a:moveTo>
                      <a:cubicBezTo>
                        <a:pt x="1" y="0"/>
                        <a:pt x="0" y="7"/>
                        <a:pt x="2" y="5"/>
                      </a:cubicBezTo>
                      <a:cubicBezTo>
                        <a:pt x="1" y="4"/>
                        <a:pt x="0"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2" name="Freeform 10253">
                  <a:extLst>
                    <a:ext uri="{FF2B5EF4-FFF2-40B4-BE49-F238E27FC236}">
                      <a16:creationId xmlns:a16="http://schemas.microsoft.com/office/drawing/2014/main" id="{7A20FB38-A583-FF3A-9FEA-1C2D69C4CDF8}"/>
                    </a:ext>
                  </a:extLst>
                </p:cNvPr>
                <p:cNvSpPr>
                  <a:spLocks/>
                </p:cNvSpPr>
                <p:nvPr/>
              </p:nvSpPr>
              <p:spPr bwMode="auto">
                <a:xfrm>
                  <a:off x="4080" y="2010"/>
                  <a:ext cx="2" cy="5"/>
                </a:xfrm>
                <a:custGeom>
                  <a:avLst/>
                  <a:gdLst>
                    <a:gd name="T0" fmla="*/ 1 w 3"/>
                    <a:gd name="T1" fmla="*/ 2 h 6"/>
                    <a:gd name="T2" fmla="*/ 0 w 3"/>
                    <a:gd name="T3" fmla="*/ 3 h 6"/>
                    <a:gd name="T4" fmla="*/ 1 w 3"/>
                    <a:gd name="T5" fmla="*/ 3 h 6"/>
                    <a:gd name="T6" fmla="*/ 1 w 3"/>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1" y="2"/>
                      </a:moveTo>
                      <a:cubicBezTo>
                        <a:pt x="3" y="0"/>
                        <a:pt x="1" y="5"/>
                        <a:pt x="0" y="6"/>
                      </a:cubicBezTo>
                      <a:cubicBezTo>
                        <a:pt x="1" y="6"/>
                        <a:pt x="1" y="5"/>
                        <a:pt x="1" y="4"/>
                      </a:cubicBezTo>
                      <a:cubicBezTo>
                        <a:pt x="1" y="3"/>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3" name="Freeform 10254">
                  <a:extLst>
                    <a:ext uri="{FF2B5EF4-FFF2-40B4-BE49-F238E27FC236}">
                      <a16:creationId xmlns:a16="http://schemas.microsoft.com/office/drawing/2014/main" id="{BF3ED717-D3B1-0E03-9CAB-251932605922}"/>
                    </a:ext>
                  </a:extLst>
                </p:cNvPr>
                <p:cNvSpPr>
                  <a:spLocks/>
                </p:cNvSpPr>
                <p:nvPr/>
              </p:nvSpPr>
              <p:spPr bwMode="auto">
                <a:xfrm>
                  <a:off x="4085" y="2005"/>
                  <a:ext cx="1" cy="5"/>
                </a:xfrm>
                <a:custGeom>
                  <a:avLst/>
                  <a:gdLst>
                    <a:gd name="T0" fmla="*/ 1 w 2"/>
                    <a:gd name="T1" fmla="*/ 0 h 6"/>
                    <a:gd name="T2" fmla="*/ 1 w 2"/>
                    <a:gd name="T3" fmla="*/ 3 h 6"/>
                    <a:gd name="T4" fmla="*/ 1 w 2"/>
                    <a:gd name="T5" fmla="*/ 1 h 6"/>
                    <a:gd name="T6" fmla="*/ 0 60000 65536"/>
                    <a:gd name="T7" fmla="*/ 0 60000 65536"/>
                    <a:gd name="T8" fmla="*/ 0 60000 65536"/>
                  </a:gdLst>
                  <a:ahLst/>
                  <a:cxnLst>
                    <a:cxn ang="T6">
                      <a:pos x="T0" y="T1"/>
                    </a:cxn>
                    <a:cxn ang="T7">
                      <a:pos x="T2" y="T3"/>
                    </a:cxn>
                    <a:cxn ang="T8">
                      <a:pos x="T4" y="T5"/>
                    </a:cxn>
                  </a:cxnLst>
                  <a:rect l="0" t="0" r="r" b="b"/>
                  <a:pathLst>
                    <a:path w="2" h="6">
                      <a:moveTo>
                        <a:pt x="2" y="0"/>
                      </a:moveTo>
                      <a:cubicBezTo>
                        <a:pt x="0" y="2"/>
                        <a:pt x="1" y="6"/>
                        <a:pt x="2" y="6"/>
                      </a:cubicBezTo>
                      <a:cubicBezTo>
                        <a:pt x="1" y="5"/>
                        <a:pt x="2" y="3"/>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4" name="Freeform 10255">
                  <a:extLst>
                    <a:ext uri="{FF2B5EF4-FFF2-40B4-BE49-F238E27FC236}">
                      <a16:creationId xmlns:a16="http://schemas.microsoft.com/office/drawing/2014/main" id="{8A8293E5-4B22-1E5E-968F-0349D627E1F8}"/>
                    </a:ext>
                  </a:extLst>
                </p:cNvPr>
                <p:cNvSpPr>
                  <a:spLocks/>
                </p:cNvSpPr>
                <p:nvPr/>
              </p:nvSpPr>
              <p:spPr bwMode="auto">
                <a:xfrm>
                  <a:off x="4086" y="1999"/>
                  <a:ext cx="1" cy="4"/>
                </a:xfrm>
                <a:custGeom>
                  <a:avLst/>
                  <a:gdLst>
                    <a:gd name="T0" fmla="*/ 0 w 1"/>
                    <a:gd name="T1" fmla="*/ 1 h 4"/>
                    <a:gd name="T2" fmla="*/ 0 w 1"/>
                    <a:gd name="T3" fmla="*/ 4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1" y="0"/>
                        <a:pt x="1" y="3"/>
                        <a:pt x="0" y="4"/>
                      </a:cubicBezTo>
                      <a:cubicBezTo>
                        <a:pt x="0"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5" name="Freeform 10256">
                  <a:extLst>
                    <a:ext uri="{FF2B5EF4-FFF2-40B4-BE49-F238E27FC236}">
                      <a16:creationId xmlns:a16="http://schemas.microsoft.com/office/drawing/2014/main" id="{882C5B28-2A4F-8C9D-B729-8CF695334BD9}"/>
                    </a:ext>
                  </a:extLst>
                </p:cNvPr>
                <p:cNvSpPr>
                  <a:spLocks/>
                </p:cNvSpPr>
                <p:nvPr/>
              </p:nvSpPr>
              <p:spPr bwMode="auto">
                <a:xfrm>
                  <a:off x="4079" y="2018"/>
                  <a:ext cx="2" cy="3"/>
                </a:xfrm>
                <a:custGeom>
                  <a:avLst/>
                  <a:gdLst>
                    <a:gd name="T0" fmla="*/ 0 w 2"/>
                    <a:gd name="T1" fmla="*/ 0 h 4"/>
                    <a:gd name="T2" fmla="*/ 2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1" y="4"/>
                        <a:pt x="2" y="2"/>
                      </a:cubicBezTo>
                      <a:cubicBezTo>
                        <a:pt x="1" y="2"/>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6" name="Freeform 10257">
                  <a:extLst>
                    <a:ext uri="{FF2B5EF4-FFF2-40B4-BE49-F238E27FC236}">
                      <a16:creationId xmlns:a16="http://schemas.microsoft.com/office/drawing/2014/main" id="{6AEBA2B0-2305-A417-CBD7-ACC97A2CDABB}"/>
                    </a:ext>
                  </a:extLst>
                </p:cNvPr>
                <p:cNvSpPr>
                  <a:spLocks/>
                </p:cNvSpPr>
                <p:nvPr/>
              </p:nvSpPr>
              <p:spPr bwMode="auto">
                <a:xfrm>
                  <a:off x="4082" y="2013"/>
                  <a:ext cx="3" cy="5"/>
                </a:xfrm>
                <a:custGeom>
                  <a:avLst/>
                  <a:gdLst>
                    <a:gd name="T0" fmla="*/ 2 w 3"/>
                    <a:gd name="T1" fmla="*/ 1 h 6"/>
                    <a:gd name="T2" fmla="*/ 0 w 3"/>
                    <a:gd name="T3" fmla="*/ 3 h 6"/>
                    <a:gd name="T4" fmla="*/ 2 w 3"/>
                    <a:gd name="T5" fmla="*/ 3 h 6"/>
                    <a:gd name="T6" fmla="*/ 2 w 3"/>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1"/>
                      </a:moveTo>
                      <a:cubicBezTo>
                        <a:pt x="3" y="0"/>
                        <a:pt x="2" y="5"/>
                        <a:pt x="0" y="6"/>
                      </a:cubicBezTo>
                      <a:cubicBezTo>
                        <a:pt x="1" y="6"/>
                        <a:pt x="2" y="5"/>
                        <a:pt x="2" y="4"/>
                      </a:cubicBezTo>
                      <a:cubicBezTo>
                        <a:pt x="3" y="3"/>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7" name="Freeform 10258">
                  <a:extLst>
                    <a:ext uri="{FF2B5EF4-FFF2-40B4-BE49-F238E27FC236}">
                      <a16:creationId xmlns:a16="http://schemas.microsoft.com/office/drawing/2014/main" id="{47322F17-99B6-F084-5682-38CEC5AB9203}"/>
                    </a:ext>
                  </a:extLst>
                </p:cNvPr>
                <p:cNvSpPr>
                  <a:spLocks/>
                </p:cNvSpPr>
                <p:nvPr/>
              </p:nvSpPr>
              <p:spPr bwMode="auto">
                <a:xfrm>
                  <a:off x="4085" y="2012"/>
                  <a:ext cx="2" cy="4"/>
                </a:xfrm>
                <a:custGeom>
                  <a:avLst/>
                  <a:gdLst>
                    <a:gd name="T0" fmla="*/ 1 w 2"/>
                    <a:gd name="T1" fmla="*/ 0 h 5"/>
                    <a:gd name="T2" fmla="*/ 0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1"/>
                        <a:pt x="1" y="4"/>
                        <a:pt x="0" y="5"/>
                      </a:cubicBezTo>
                      <a:cubicBezTo>
                        <a:pt x="0"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8" name="Freeform 10259">
                  <a:extLst>
                    <a:ext uri="{FF2B5EF4-FFF2-40B4-BE49-F238E27FC236}">
                      <a16:creationId xmlns:a16="http://schemas.microsoft.com/office/drawing/2014/main" id="{909447E3-A006-DC14-446C-3D2B30998EC5}"/>
                    </a:ext>
                  </a:extLst>
                </p:cNvPr>
                <p:cNvSpPr>
                  <a:spLocks/>
                </p:cNvSpPr>
                <p:nvPr/>
              </p:nvSpPr>
              <p:spPr bwMode="auto">
                <a:xfrm>
                  <a:off x="4049" y="2026"/>
                  <a:ext cx="26" cy="42"/>
                </a:xfrm>
                <a:custGeom>
                  <a:avLst/>
                  <a:gdLst>
                    <a:gd name="T0" fmla="*/ 13 w 31"/>
                    <a:gd name="T1" fmla="*/ 2 h 51"/>
                    <a:gd name="T2" fmla="*/ 13 w 31"/>
                    <a:gd name="T3" fmla="*/ 3 h 51"/>
                    <a:gd name="T4" fmla="*/ 15 w 31"/>
                    <a:gd name="T5" fmla="*/ 6 h 51"/>
                    <a:gd name="T6" fmla="*/ 14 w 31"/>
                    <a:gd name="T7" fmla="*/ 9 h 51"/>
                    <a:gd name="T8" fmla="*/ 13 w 31"/>
                    <a:gd name="T9" fmla="*/ 13 h 51"/>
                    <a:gd name="T10" fmla="*/ 13 w 31"/>
                    <a:gd name="T11" fmla="*/ 16 h 51"/>
                    <a:gd name="T12" fmla="*/ 11 w 31"/>
                    <a:gd name="T13" fmla="*/ 17 h 51"/>
                    <a:gd name="T14" fmla="*/ 10 w 31"/>
                    <a:gd name="T15" fmla="*/ 20 h 51"/>
                    <a:gd name="T16" fmla="*/ 8 w 31"/>
                    <a:gd name="T17" fmla="*/ 21 h 51"/>
                    <a:gd name="T18" fmla="*/ 6 w 31"/>
                    <a:gd name="T19" fmla="*/ 22 h 51"/>
                    <a:gd name="T20" fmla="*/ 4 w 31"/>
                    <a:gd name="T21" fmla="*/ 22 h 51"/>
                    <a:gd name="T22" fmla="*/ 3 w 31"/>
                    <a:gd name="T23" fmla="*/ 21 h 51"/>
                    <a:gd name="T24" fmla="*/ 3 w 31"/>
                    <a:gd name="T25" fmla="*/ 21 h 51"/>
                    <a:gd name="T26" fmla="*/ 2 w 31"/>
                    <a:gd name="T27" fmla="*/ 20 h 51"/>
                    <a:gd name="T28" fmla="*/ 1 w 31"/>
                    <a:gd name="T29" fmla="*/ 17 h 51"/>
                    <a:gd name="T30" fmla="*/ 1 w 31"/>
                    <a:gd name="T31" fmla="*/ 16 h 51"/>
                    <a:gd name="T32" fmla="*/ 2 w 31"/>
                    <a:gd name="T33" fmla="*/ 13 h 51"/>
                    <a:gd name="T34" fmla="*/ 3 w 31"/>
                    <a:gd name="T35" fmla="*/ 10 h 51"/>
                    <a:gd name="T36" fmla="*/ 3 w 31"/>
                    <a:gd name="T37" fmla="*/ 8 h 51"/>
                    <a:gd name="T38" fmla="*/ 5 w 31"/>
                    <a:gd name="T39" fmla="*/ 5 h 51"/>
                    <a:gd name="T40" fmla="*/ 6 w 31"/>
                    <a:gd name="T41" fmla="*/ 3 h 51"/>
                    <a:gd name="T42" fmla="*/ 8 w 31"/>
                    <a:gd name="T43" fmla="*/ 2 h 51"/>
                    <a:gd name="T44" fmla="*/ 9 w 31"/>
                    <a:gd name="T45" fmla="*/ 2 h 51"/>
                    <a:gd name="T46" fmla="*/ 11 w 31"/>
                    <a:gd name="T47" fmla="*/ 2 h 51"/>
                    <a:gd name="T48" fmla="*/ 13 w 31"/>
                    <a:gd name="T49" fmla="*/ 2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1" h="51">
                      <a:moveTo>
                        <a:pt x="26" y="3"/>
                      </a:moveTo>
                      <a:cubicBezTo>
                        <a:pt x="26" y="6"/>
                        <a:pt x="29" y="4"/>
                        <a:pt x="28" y="7"/>
                      </a:cubicBezTo>
                      <a:cubicBezTo>
                        <a:pt x="28" y="10"/>
                        <a:pt x="30" y="10"/>
                        <a:pt x="30" y="12"/>
                      </a:cubicBezTo>
                      <a:cubicBezTo>
                        <a:pt x="28" y="16"/>
                        <a:pt x="31" y="17"/>
                        <a:pt x="29" y="19"/>
                      </a:cubicBezTo>
                      <a:cubicBezTo>
                        <a:pt x="28" y="21"/>
                        <a:pt x="29" y="25"/>
                        <a:pt x="28" y="28"/>
                      </a:cubicBezTo>
                      <a:cubicBezTo>
                        <a:pt x="26" y="29"/>
                        <a:pt x="27" y="33"/>
                        <a:pt x="25" y="34"/>
                      </a:cubicBezTo>
                      <a:cubicBezTo>
                        <a:pt x="24" y="34"/>
                        <a:pt x="24" y="38"/>
                        <a:pt x="23" y="38"/>
                      </a:cubicBezTo>
                      <a:cubicBezTo>
                        <a:pt x="22" y="38"/>
                        <a:pt x="21" y="43"/>
                        <a:pt x="20" y="42"/>
                      </a:cubicBezTo>
                      <a:cubicBezTo>
                        <a:pt x="19" y="41"/>
                        <a:pt x="17" y="47"/>
                        <a:pt x="16" y="46"/>
                      </a:cubicBezTo>
                      <a:cubicBezTo>
                        <a:pt x="15" y="45"/>
                        <a:pt x="13" y="49"/>
                        <a:pt x="12" y="48"/>
                      </a:cubicBezTo>
                      <a:cubicBezTo>
                        <a:pt x="12" y="46"/>
                        <a:pt x="9" y="51"/>
                        <a:pt x="8" y="48"/>
                      </a:cubicBezTo>
                      <a:cubicBezTo>
                        <a:pt x="7" y="47"/>
                        <a:pt x="5" y="50"/>
                        <a:pt x="5" y="47"/>
                      </a:cubicBezTo>
                      <a:cubicBezTo>
                        <a:pt x="5" y="45"/>
                        <a:pt x="3" y="47"/>
                        <a:pt x="3" y="45"/>
                      </a:cubicBezTo>
                      <a:cubicBezTo>
                        <a:pt x="4" y="43"/>
                        <a:pt x="2" y="45"/>
                        <a:pt x="2" y="42"/>
                      </a:cubicBezTo>
                      <a:cubicBezTo>
                        <a:pt x="3" y="40"/>
                        <a:pt x="1" y="41"/>
                        <a:pt x="1" y="38"/>
                      </a:cubicBezTo>
                      <a:cubicBezTo>
                        <a:pt x="2" y="36"/>
                        <a:pt x="0" y="36"/>
                        <a:pt x="1" y="34"/>
                      </a:cubicBezTo>
                      <a:cubicBezTo>
                        <a:pt x="2" y="32"/>
                        <a:pt x="0" y="30"/>
                        <a:pt x="2" y="28"/>
                      </a:cubicBezTo>
                      <a:cubicBezTo>
                        <a:pt x="3" y="26"/>
                        <a:pt x="2" y="24"/>
                        <a:pt x="3" y="22"/>
                      </a:cubicBezTo>
                      <a:cubicBezTo>
                        <a:pt x="4" y="21"/>
                        <a:pt x="4" y="18"/>
                        <a:pt x="5" y="18"/>
                      </a:cubicBezTo>
                      <a:cubicBezTo>
                        <a:pt x="7" y="15"/>
                        <a:pt x="7" y="11"/>
                        <a:pt x="9" y="11"/>
                      </a:cubicBezTo>
                      <a:cubicBezTo>
                        <a:pt x="10" y="11"/>
                        <a:pt x="11" y="7"/>
                        <a:pt x="12" y="7"/>
                      </a:cubicBezTo>
                      <a:cubicBezTo>
                        <a:pt x="14" y="7"/>
                        <a:pt x="14" y="3"/>
                        <a:pt x="16" y="4"/>
                      </a:cubicBezTo>
                      <a:cubicBezTo>
                        <a:pt x="17" y="4"/>
                        <a:pt x="18" y="1"/>
                        <a:pt x="19" y="2"/>
                      </a:cubicBezTo>
                      <a:cubicBezTo>
                        <a:pt x="20" y="4"/>
                        <a:pt x="23" y="0"/>
                        <a:pt x="23" y="2"/>
                      </a:cubicBezTo>
                      <a:cubicBezTo>
                        <a:pt x="24" y="4"/>
                        <a:pt x="26" y="2"/>
                        <a:pt x="26"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79" name="Freeform 10260">
                  <a:extLst>
                    <a:ext uri="{FF2B5EF4-FFF2-40B4-BE49-F238E27FC236}">
                      <a16:creationId xmlns:a16="http://schemas.microsoft.com/office/drawing/2014/main" id="{C068B6FD-3F85-17CB-3103-0C49F33A8B6A}"/>
                    </a:ext>
                  </a:extLst>
                </p:cNvPr>
                <p:cNvSpPr>
                  <a:spLocks/>
                </p:cNvSpPr>
                <p:nvPr/>
              </p:nvSpPr>
              <p:spPr bwMode="auto">
                <a:xfrm>
                  <a:off x="4049" y="2028"/>
                  <a:ext cx="18" cy="40"/>
                </a:xfrm>
                <a:custGeom>
                  <a:avLst/>
                  <a:gdLst>
                    <a:gd name="T0" fmla="*/ 10 w 22"/>
                    <a:gd name="T1" fmla="*/ 17 h 48"/>
                    <a:gd name="T2" fmla="*/ 7 w 22"/>
                    <a:gd name="T3" fmla="*/ 18 h 48"/>
                    <a:gd name="T4" fmla="*/ 6 w 22"/>
                    <a:gd name="T5" fmla="*/ 16 h 48"/>
                    <a:gd name="T6" fmla="*/ 6 w 22"/>
                    <a:gd name="T7" fmla="*/ 16 h 48"/>
                    <a:gd name="T8" fmla="*/ 6 w 22"/>
                    <a:gd name="T9" fmla="*/ 15 h 48"/>
                    <a:gd name="T10" fmla="*/ 5 w 22"/>
                    <a:gd name="T11" fmla="*/ 13 h 48"/>
                    <a:gd name="T12" fmla="*/ 5 w 22"/>
                    <a:gd name="T13" fmla="*/ 11 h 48"/>
                    <a:gd name="T14" fmla="*/ 5 w 22"/>
                    <a:gd name="T15" fmla="*/ 8 h 48"/>
                    <a:gd name="T16" fmla="*/ 6 w 22"/>
                    <a:gd name="T17" fmla="*/ 5 h 48"/>
                    <a:gd name="T18" fmla="*/ 6 w 22"/>
                    <a:gd name="T19" fmla="*/ 3 h 48"/>
                    <a:gd name="T20" fmla="*/ 7 w 22"/>
                    <a:gd name="T21" fmla="*/ 0 h 48"/>
                    <a:gd name="T22" fmla="*/ 7 w 22"/>
                    <a:gd name="T23" fmla="*/ 1 h 48"/>
                    <a:gd name="T24" fmla="*/ 6 w 22"/>
                    <a:gd name="T25" fmla="*/ 3 h 48"/>
                    <a:gd name="T26" fmla="*/ 4 w 22"/>
                    <a:gd name="T27" fmla="*/ 4 h 48"/>
                    <a:gd name="T28" fmla="*/ 2 w 22"/>
                    <a:gd name="T29" fmla="*/ 8 h 48"/>
                    <a:gd name="T30" fmla="*/ 2 w 22"/>
                    <a:gd name="T31" fmla="*/ 9 h 48"/>
                    <a:gd name="T32" fmla="*/ 2 w 22"/>
                    <a:gd name="T33" fmla="*/ 13 h 48"/>
                    <a:gd name="T34" fmla="*/ 1 w 22"/>
                    <a:gd name="T35" fmla="*/ 15 h 48"/>
                    <a:gd name="T36" fmla="*/ 1 w 22"/>
                    <a:gd name="T37" fmla="*/ 17 h 48"/>
                    <a:gd name="T38" fmla="*/ 2 w 22"/>
                    <a:gd name="T39" fmla="*/ 19 h 48"/>
                    <a:gd name="T40" fmla="*/ 2 w 22"/>
                    <a:gd name="T41" fmla="*/ 20 h 48"/>
                    <a:gd name="T42" fmla="*/ 2 w 22"/>
                    <a:gd name="T43" fmla="*/ 22 h 48"/>
                    <a:gd name="T44" fmla="*/ 4 w 22"/>
                    <a:gd name="T45" fmla="*/ 23 h 48"/>
                    <a:gd name="T46" fmla="*/ 6 w 22"/>
                    <a:gd name="T47" fmla="*/ 23 h 48"/>
                    <a:gd name="T48" fmla="*/ 7 w 22"/>
                    <a:gd name="T49" fmla="*/ 21 h 48"/>
                    <a:gd name="T50" fmla="*/ 9 w 22"/>
                    <a:gd name="T51" fmla="*/ 19 h 48"/>
                    <a:gd name="T52" fmla="*/ 10 w 22"/>
                    <a:gd name="T53" fmla="*/ 17 h 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48">
                      <a:moveTo>
                        <a:pt x="22" y="35"/>
                      </a:moveTo>
                      <a:cubicBezTo>
                        <a:pt x="21" y="34"/>
                        <a:pt x="18" y="38"/>
                        <a:pt x="17" y="36"/>
                      </a:cubicBezTo>
                      <a:cubicBezTo>
                        <a:pt x="17" y="34"/>
                        <a:pt x="14" y="37"/>
                        <a:pt x="14" y="34"/>
                      </a:cubicBezTo>
                      <a:cubicBezTo>
                        <a:pt x="15" y="33"/>
                        <a:pt x="12" y="34"/>
                        <a:pt x="13" y="32"/>
                      </a:cubicBezTo>
                      <a:cubicBezTo>
                        <a:pt x="13" y="31"/>
                        <a:pt x="11" y="32"/>
                        <a:pt x="12" y="30"/>
                      </a:cubicBezTo>
                      <a:cubicBezTo>
                        <a:pt x="12" y="28"/>
                        <a:pt x="10" y="28"/>
                        <a:pt x="11" y="26"/>
                      </a:cubicBezTo>
                      <a:cubicBezTo>
                        <a:pt x="11" y="24"/>
                        <a:pt x="9" y="24"/>
                        <a:pt x="10" y="21"/>
                      </a:cubicBezTo>
                      <a:cubicBezTo>
                        <a:pt x="11" y="19"/>
                        <a:pt x="10" y="18"/>
                        <a:pt x="11" y="16"/>
                      </a:cubicBezTo>
                      <a:cubicBezTo>
                        <a:pt x="12" y="14"/>
                        <a:pt x="11" y="12"/>
                        <a:pt x="13" y="10"/>
                      </a:cubicBezTo>
                      <a:cubicBezTo>
                        <a:pt x="13" y="8"/>
                        <a:pt x="13" y="6"/>
                        <a:pt x="14" y="5"/>
                      </a:cubicBezTo>
                      <a:cubicBezTo>
                        <a:pt x="16" y="4"/>
                        <a:pt x="16" y="2"/>
                        <a:pt x="17" y="0"/>
                      </a:cubicBezTo>
                      <a:cubicBezTo>
                        <a:pt x="16" y="1"/>
                        <a:pt x="16" y="1"/>
                        <a:pt x="16" y="1"/>
                      </a:cubicBezTo>
                      <a:cubicBezTo>
                        <a:pt x="14" y="0"/>
                        <a:pt x="14" y="4"/>
                        <a:pt x="12" y="4"/>
                      </a:cubicBezTo>
                      <a:cubicBezTo>
                        <a:pt x="11" y="4"/>
                        <a:pt x="10" y="8"/>
                        <a:pt x="9" y="8"/>
                      </a:cubicBezTo>
                      <a:cubicBezTo>
                        <a:pt x="7" y="8"/>
                        <a:pt x="7" y="12"/>
                        <a:pt x="5" y="15"/>
                      </a:cubicBezTo>
                      <a:cubicBezTo>
                        <a:pt x="4" y="15"/>
                        <a:pt x="4" y="18"/>
                        <a:pt x="3" y="19"/>
                      </a:cubicBezTo>
                      <a:cubicBezTo>
                        <a:pt x="2" y="21"/>
                        <a:pt x="3" y="23"/>
                        <a:pt x="2" y="25"/>
                      </a:cubicBezTo>
                      <a:cubicBezTo>
                        <a:pt x="0" y="27"/>
                        <a:pt x="2" y="29"/>
                        <a:pt x="1" y="31"/>
                      </a:cubicBezTo>
                      <a:cubicBezTo>
                        <a:pt x="0" y="33"/>
                        <a:pt x="2" y="33"/>
                        <a:pt x="1" y="35"/>
                      </a:cubicBezTo>
                      <a:cubicBezTo>
                        <a:pt x="1" y="38"/>
                        <a:pt x="3" y="37"/>
                        <a:pt x="2" y="39"/>
                      </a:cubicBezTo>
                      <a:cubicBezTo>
                        <a:pt x="2" y="42"/>
                        <a:pt x="4" y="40"/>
                        <a:pt x="3" y="42"/>
                      </a:cubicBezTo>
                      <a:cubicBezTo>
                        <a:pt x="3" y="44"/>
                        <a:pt x="5" y="42"/>
                        <a:pt x="5" y="44"/>
                      </a:cubicBezTo>
                      <a:cubicBezTo>
                        <a:pt x="5" y="47"/>
                        <a:pt x="7" y="44"/>
                        <a:pt x="8" y="45"/>
                      </a:cubicBezTo>
                      <a:cubicBezTo>
                        <a:pt x="9" y="48"/>
                        <a:pt x="12" y="43"/>
                        <a:pt x="12" y="45"/>
                      </a:cubicBezTo>
                      <a:cubicBezTo>
                        <a:pt x="13" y="46"/>
                        <a:pt x="15" y="42"/>
                        <a:pt x="16" y="43"/>
                      </a:cubicBezTo>
                      <a:cubicBezTo>
                        <a:pt x="17" y="44"/>
                        <a:pt x="19" y="38"/>
                        <a:pt x="20" y="39"/>
                      </a:cubicBezTo>
                      <a:cubicBezTo>
                        <a:pt x="21" y="40"/>
                        <a:pt x="21" y="37"/>
                        <a:pt x="22" y="35"/>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0" name="Freeform 10261">
                  <a:extLst>
                    <a:ext uri="{FF2B5EF4-FFF2-40B4-BE49-F238E27FC236}">
                      <a16:creationId xmlns:a16="http://schemas.microsoft.com/office/drawing/2014/main" id="{7630001C-A60E-92D0-C945-BFEE141EA8EA}"/>
                    </a:ext>
                  </a:extLst>
                </p:cNvPr>
                <p:cNvSpPr>
                  <a:spLocks/>
                </p:cNvSpPr>
                <p:nvPr/>
              </p:nvSpPr>
              <p:spPr bwMode="auto">
                <a:xfrm>
                  <a:off x="4049" y="2042"/>
                  <a:ext cx="18" cy="26"/>
                </a:xfrm>
                <a:custGeom>
                  <a:avLst/>
                  <a:gdLst>
                    <a:gd name="T0" fmla="*/ 10 w 22"/>
                    <a:gd name="T1" fmla="*/ 9 h 31"/>
                    <a:gd name="T2" fmla="*/ 9 w 22"/>
                    <a:gd name="T3" fmla="*/ 9 h 31"/>
                    <a:gd name="T4" fmla="*/ 7 w 22"/>
                    <a:gd name="T5" fmla="*/ 11 h 31"/>
                    <a:gd name="T6" fmla="*/ 6 w 22"/>
                    <a:gd name="T7" fmla="*/ 11 h 31"/>
                    <a:gd name="T8" fmla="*/ 4 w 22"/>
                    <a:gd name="T9" fmla="*/ 12 h 31"/>
                    <a:gd name="T10" fmla="*/ 3 w 22"/>
                    <a:gd name="T11" fmla="*/ 11 h 31"/>
                    <a:gd name="T12" fmla="*/ 2 w 22"/>
                    <a:gd name="T13" fmla="*/ 11 h 31"/>
                    <a:gd name="T14" fmla="*/ 2 w 22"/>
                    <a:gd name="T15" fmla="*/ 9 h 31"/>
                    <a:gd name="T16" fmla="*/ 2 w 22"/>
                    <a:gd name="T17" fmla="*/ 7 h 31"/>
                    <a:gd name="T18" fmla="*/ 2 w 22"/>
                    <a:gd name="T19" fmla="*/ 5 h 31"/>
                    <a:gd name="T20" fmla="*/ 2 w 22"/>
                    <a:gd name="T21" fmla="*/ 3 h 31"/>
                    <a:gd name="T22" fmla="*/ 2 w 22"/>
                    <a:gd name="T23" fmla="*/ 0 h 31"/>
                    <a:gd name="T24" fmla="*/ 2 w 22"/>
                    <a:gd name="T25" fmla="*/ 2 h 31"/>
                    <a:gd name="T26" fmla="*/ 2 w 22"/>
                    <a:gd name="T27" fmla="*/ 4 h 31"/>
                    <a:gd name="T28" fmla="*/ 1 w 22"/>
                    <a:gd name="T29" fmla="*/ 7 h 31"/>
                    <a:gd name="T30" fmla="*/ 1 w 22"/>
                    <a:gd name="T31" fmla="*/ 9 h 31"/>
                    <a:gd name="T32" fmla="*/ 2 w 22"/>
                    <a:gd name="T33" fmla="*/ 11 h 31"/>
                    <a:gd name="T34" fmla="*/ 2 w 22"/>
                    <a:gd name="T35" fmla="*/ 13 h 31"/>
                    <a:gd name="T36" fmla="*/ 2 w 22"/>
                    <a:gd name="T37" fmla="*/ 13 h 31"/>
                    <a:gd name="T38" fmla="*/ 4 w 22"/>
                    <a:gd name="T39" fmla="*/ 13 h 31"/>
                    <a:gd name="T40" fmla="*/ 6 w 22"/>
                    <a:gd name="T41" fmla="*/ 13 h 31"/>
                    <a:gd name="T42" fmla="*/ 7 w 22"/>
                    <a:gd name="T43" fmla="*/ 13 h 31"/>
                    <a:gd name="T44" fmla="*/ 9 w 22"/>
                    <a:gd name="T45" fmla="*/ 11 h 31"/>
                    <a:gd name="T46" fmla="*/ 10 w 22"/>
                    <a:gd name="T47" fmla="*/ 9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2" h="31">
                      <a:moveTo>
                        <a:pt x="22" y="18"/>
                      </a:moveTo>
                      <a:cubicBezTo>
                        <a:pt x="21" y="18"/>
                        <a:pt x="21" y="18"/>
                        <a:pt x="20" y="18"/>
                      </a:cubicBezTo>
                      <a:cubicBezTo>
                        <a:pt x="19" y="19"/>
                        <a:pt x="18" y="22"/>
                        <a:pt x="17" y="22"/>
                      </a:cubicBezTo>
                      <a:cubicBezTo>
                        <a:pt x="16" y="21"/>
                        <a:pt x="15" y="25"/>
                        <a:pt x="14" y="23"/>
                      </a:cubicBezTo>
                      <a:cubicBezTo>
                        <a:pt x="13" y="22"/>
                        <a:pt x="10" y="26"/>
                        <a:pt x="9" y="24"/>
                      </a:cubicBezTo>
                      <a:cubicBezTo>
                        <a:pt x="9" y="23"/>
                        <a:pt x="6" y="26"/>
                        <a:pt x="7" y="23"/>
                      </a:cubicBezTo>
                      <a:cubicBezTo>
                        <a:pt x="7" y="21"/>
                        <a:pt x="4" y="23"/>
                        <a:pt x="5" y="21"/>
                      </a:cubicBezTo>
                      <a:cubicBezTo>
                        <a:pt x="5" y="19"/>
                        <a:pt x="3" y="20"/>
                        <a:pt x="4" y="18"/>
                      </a:cubicBezTo>
                      <a:cubicBezTo>
                        <a:pt x="4" y="16"/>
                        <a:pt x="2" y="16"/>
                        <a:pt x="3" y="14"/>
                      </a:cubicBezTo>
                      <a:cubicBezTo>
                        <a:pt x="3" y="12"/>
                        <a:pt x="2" y="12"/>
                        <a:pt x="3" y="9"/>
                      </a:cubicBezTo>
                      <a:cubicBezTo>
                        <a:pt x="3" y="8"/>
                        <a:pt x="2" y="6"/>
                        <a:pt x="3" y="4"/>
                      </a:cubicBezTo>
                      <a:cubicBezTo>
                        <a:pt x="4" y="3"/>
                        <a:pt x="4" y="2"/>
                        <a:pt x="4" y="0"/>
                      </a:cubicBezTo>
                      <a:cubicBezTo>
                        <a:pt x="4" y="1"/>
                        <a:pt x="4" y="2"/>
                        <a:pt x="3" y="2"/>
                      </a:cubicBezTo>
                      <a:cubicBezTo>
                        <a:pt x="2" y="4"/>
                        <a:pt x="3" y="6"/>
                        <a:pt x="2" y="8"/>
                      </a:cubicBezTo>
                      <a:cubicBezTo>
                        <a:pt x="0" y="10"/>
                        <a:pt x="2" y="12"/>
                        <a:pt x="1" y="14"/>
                      </a:cubicBezTo>
                      <a:cubicBezTo>
                        <a:pt x="0" y="16"/>
                        <a:pt x="2" y="16"/>
                        <a:pt x="1" y="18"/>
                      </a:cubicBezTo>
                      <a:cubicBezTo>
                        <a:pt x="1" y="21"/>
                        <a:pt x="3" y="20"/>
                        <a:pt x="2" y="22"/>
                      </a:cubicBezTo>
                      <a:cubicBezTo>
                        <a:pt x="2" y="25"/>
                        <a:pt x="4" y="23"/>
                        <a:pt x="3" y="25"/>
                      </a:cubicBezTo>
                      <a:cubicBezTo>
                        <a:pt x="3" y="27"/>
                        <a:pt x="5" y="25"/>
                        <a:pt x="5" y="27"/>
                      </a:cubicBezTo>
                      <a:cubicBezTo>
                        <a:pt x="5" y="30"/>
                        <a:pt x="7" y="27"/>
                        <a:pt x="8" y="28"/>
                      </a:cubicBezTo>
                      <a:cubicBezTo>
                        <a:pt x="9" y="31"/>
                        <a:pt x="12" y="26"/>
                        <a:pt x="12" y="28"/>
                      </a:cubicBezTo>
                      <a:cubicBezTo>
                        <a:pt x="13" y="29"/>
                        <a:pt x="15" y="25"/>
                        <a:pt x="16" y="26"/>
                      </a:cubicBezTo>
                      <a:cubicBezTo>
                        <a:pt x="17" y="27"/>
                        <a:pt x="19" y="21"/>
                        <a:pt x="20" y="22"/>
                      </a:cubicBezTo>
                      <a:cubicBezTo>
                        <a:pt x="21" y="23"/>
                        <a:pt x="21" y="20"/>
                        <a:pt x="22" y="18"/>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1" name="Freeform 10262">
                  <a:extLst>
                    <a:ext uri="{FF2B5EF4-FFF2-40B4-BE49-F238E27FC236}">
                      <a16:creationId xmlns:a16="http://schemas.microsoft.com/office/drawing/2014/main" id="{9C389E97-0580-1B60-A80A-2E5236F463EE}"/>
                    </a:ext>
                  </a:extLst>
                </p:cNvPr>
                <p:cNvSpPr>
                  <a:spLocks/>
                </p:cNvSpPr>
                <p:nvPr/>
              </p:nvSpPr>
              <p:spPr bwMode="auto">
                <a:xfrm>
                  <a:off x="4061" y="2036"/>
                  <a:ext cx="1" cy="3"/>
                </a:xfrm>
                <a:custGeom>
                  <a:avLst/>
                  <a:gdLst>
                    <a:gd name="T0" fmla="*/ 0 w 1"/>
                    <a:gd name="T1" fmla="*/ 0 h 4"/>
                    <a:gd name="T2" fmla="*/ 0 w 1"/>
                    <a:gd name="T3" fmla="*/ 2 h 4"/>
                    <a:gd name="T4" fmla="*/ 1 w 1"/>
                    <a:gd name="T5" fmla="*/ 2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1" y="1"/>
                        <a:pt x="0" y="3"/>
                        <a:pt x="0" y="3"/>
                      </a:cubicBezTo>
                      <a:cubicBezTo>
                        <a:pt x="0" y="4"/>
                        <a:pt x="0" y="3"/>
                        <a:pt x="1" y="3"/>
                      </a:cubicBezTo>
                      <a:cubicBezTo>
                        <a:pt x="1"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2" name="Freeform 10263">
                  <a:extLst>
                    <a:ext uri="{FF2B5EF4-FFF2-40B4-BE49-F238E27FC236}">
                      <a16:creationId xmlns:a16="http://schemas.microsoft.com/office/drawing/2014/main" id="{54956C6F-D46C-C7C1-5872-18D3F740487C}"/>
                    </a:ext>
                  </a:extLst>
                </p:cNvPr>
                <p:cNvSpPr>
                  <a:spLocks/>
                </p:cNvSpPr>
                <p:nvPr/>
              </p:nvSpPr>
              <p:spPr bwMode="auto">
                <a:xfrm>
                  <a:off x="4063" y="2032"/>
                  <a:ext cx="2" cy="4"/>
                </a:xfrm>
                <a:custGeom>
                  <a:avLst/>
                  <a:gdLst>
                    <a:gd name="T0" fmla="*/ 2 w 2"/>
                    <a:gd name="T1" fmla="*/ 0 h 4"/>
                    <a:gd name="T2" fmla="*/ 2 w 2"/>
                    <a:gd name="T3" fmla="*/ 3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0" y="1"/>
                        <a:pt x="1" y="4"/>
                        <a:pt x="2" y="3"/>
                      </a:cubicBezTo>
                      <a:cubicBezTo>
                        <a:pt x="2" y="3"/>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3" name="Freeform 10264">
                  <a:extLst>
                    <a:ext uri="{FF2B5EF4-FFF2-40B4-BE49-F238E27FC236}">
                      <a16:creationId xmlns:a16="http://schemas.microsoft.com/office/drawing/2014/main" id="{7F352BDD-0840-D6D4-6E2D-7CEE28A2AC1B}"/>
                    </a:ext>
                  </a:extLst>
                </p:cNvPr>
                <p:cNvSpPr>
                  <a:spLocks/>
                </p:cNvSpPr>
                <p:nvPr/>
              </p:nvSpPr>
              <p:spPr bwMode="auto">
                <a:xfrm>
                  <a:off x="4062" y="2040"/>
                  <a:ext cx="2" cy="4"/>
                </a:xfrm>
                <a:custGeom>
                  <a:avLst/>
                  <a:gdLst>
                    <a:gd name="T0" fmla="*/ 0 w 2"/>
                    <a:gd name="T1" fmla="*/ 1 h 5"/>
                    <a:gd name="T2" fmla="*/ 1 w 2"/>
                    <a:gd name="T3" fmla="*/ 1 h 5"/>
                    <a:gd name="T4" fmla="*/ 1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0"/>
                        <a:pt x="1" y="0"/>
                        <a:pt x="1" y="1"/>
                      </a:cubicBezTo>
                      <a:cubicBezTo>
                        <a:pt x="2" y="1"/>
                        <a:pt x="1" y="4"/>
                        <a:pt x="1" y="5"/>
                      </a:cubicBezTo>
                      <a:cubicBezTo>
                        <a:pt x="0" y="4"/>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4" name="Freeform 10265">
                  <a:extLst>
                    <a:ext uri="{FF2B5EF4-FFF2-40B4-BE49-F238E27FC236}">
                      <a16:creationId xmlns:a16="http://schemas.microsoft.com/office/drawing/2014/main" id="{10E6E23F-29D4-7036-A80A-34E1B427E3C3}"/>
                    </a:ext>
                  </a:extLst>
                </p:cNvPr>
                <p:cNvSpPr>
                  <a:spLocks/>
                </p:cNvSpPr>
                <p:nvPr/>
              </p:nvSpPr>
              <p:spPr bwMode="auto">
                <a:xfrm>
                  <a:off x="4067" y="2034"/>
                  <a:ext cx="2" cy="6"/>
                </a:xfrm>
                <a:custGeom>
                  <a:avLst/>
                  <a:gdLst>
                    <a:gd name="T0" fmla="*/ 2 w 2"/>
                    <a:gd name="T1" fmla="*/ 0 h 7"/>
                    <a:gd name="T2" fmla="*/ 0 w 2"/>
                    <a:gd name="T3" fmla="*/ 3 h 7"/>
                    <a:gd name="T4" fmla="*/ 0 w 2"/>
                    <a:gd name="T5" fmla="*/ 3 h 7"/>
                    <a:gd name="T6" fmla="*/ 1 w 2"/>
                    <a:gd name="T7" fmla="*/ 3 h 7"/>
                    <a:gd name="T8" fmla="*/ 2 w 2"/>
                    <a:gd name="T9" fmla="*/ 0 h 7"/>
                    <a:gd name="T10" fmla="*/ 2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2" y="0"/>
                      </a:moveTo>
                      <a:cubicBezTo>
                        <a:pt x="1" y="1"/>
                        <a:pt x="0" y="2"/>
                        <a:pt x="0" y="3"/>
                      </a:cubicBezTo>
                      <a:cubicBezTo>
                        <a:pt x="0" y="3"/>
                        <a:pt x="0" y="7"/>
                        <a:pt x="0" y="6"/>
                      </a:cubicBezTo>
                      <a:cubicBezTo>
                        <a:pt x="1" y="6"/>
                        <a:pt x="0" y="5"/>
                        <a:pt x="1" y="4"/>
                      </a:cubicBezTo>
                      <a:cubicBezTo>
                        <a:pt x="1" y="4"/>
                        <a:pt x="1"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5" name="Freeform 10266">
                  <a:extLst>
                    <a:ext uri="{FF2B5EF4-FFF2-40B4-BE49-F238E27FC236}">
                      <a16:creationId xmlns:a16="http://schemas.microsoft.com/office/drawing/2014/main" id="{CB0B681A-D713-977A-1EFB-C537BF4A991A}"/>
                    </a:ext>
                  </a:extLst>
                </p:cNvPr>
                <p:cNvSpPr>
                  <a:spLocks/>
                </p:cNvSpPr>
                <p:nvPr/>
              </p:nvSpPr>
              <p:spPr bwMode="auto">
                <a:xfrm>
                  <a:off x="4066" y="2029"/>
                  <a:ext cx="2" cy="4"/>
                </a:xfrm>
                <a:custGeom>
                  <a:avLst/>
                  <a:gdLst>
                    <a:gd name="T0" fmla="*/ 0 w 2"/>
                    <a:gd name="T1" fmla="*/ 2 h 5"/>
                    <a:gd name="T2" fmla="*/ 1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1" y="0"/>
                        <a:pt x="2" y="3"/>
                        <a:pt x="1" y="5"/>
                      </a:cubicBezTo>
                      <a:cubicBezTo>
                        <a:pt x="1"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6" name="Freeform 10267">
                  <a:extLst>
                    <a:ext uri="{FF2B5EF4-FFF2-40B4-BE49-F238E27FC236}">
                      <a16:creationId xmlns:a16="http://schemas.microsoft.com/office/drawing/2014/main" id="{13A4A7DD-46A9-4006-6F8F-DE8941AC077D}"/>
                    </a:ext>
                  </a:extLst>
                </p:cNvPr>
                <p:cNvSpPr>
                  <a:spLocks/>
                </p:cNvSpPr>
                <p:nvPr/>
              </p:nvSpPr>
              <p:spPr bwMode="auto">
                <a:xfrm>
                  <a:off x="4059" y="2047"/>
                  <a:ext cx="2" cy="6"/>
                </a:xfrm>
                <a:custGeom>
                  <a:avLst/>
                  <a:gdLst>
                    <a:gd name="T0" fmla="*/ 2 w 2"/>
                    <a:gd name="T1" fmla="*/ 1 h 7"/>
                    <a:gd name="T2" fmla="*/ 2 w 2"/>
                    <a:gd name="T3" fmla="*/ 3 h 7"/>
                    <a:gd name="T4" fmla="*/ 2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2" y="1"/>
                      </a:moveTo>
                      <a:cubicBezTo>
                        <a:pt x="1" y="0"/>
                        <a:pt x="0" y="7"/>
                        <a:pt x="2" y="5"/>
                      </a:cubicBezTo>
                      <a:cubicBezTo>
                        <a:pt x="2" y="4"/>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7" name="Freeform 10268">
                  <a:extLst>
                    <a:ext uri="{FF2B5EF4-FFF2-40B4-BE49-F238E27FC236}">
                      <a16:creationId xmlns:a16="http://schemas.microsoft.com/office/drawing/2014/main" id="{F139EA6E-FDAA-2CEB-12DA-8AFCE3A4BCDE}"/>
                    </a:ext>
                  </a:extLst>
                </p:cNvPr>
                <p:cNvSpPr>
                  <a:spLocks/>
                </p:cNvSpPr>
                <p:nvPr/>
              </p:nvSpPr>
              <p:spPr bwMode="auto">
                <a:xfrm>
                  <a:off x="4065" y="2044"/>
                  <a:ext cx="1" cy="5"/>
                </a:xfrm>
                <a:custGeom>
                  <a:avLst/>
                  <a:gdLst>
                    <a:gd name="T0" fmla="*/ 0 w 2"/>
                    <a:gd name="T1" fmla="*/ 2 h 6"/>
                    <a:gd name="T2" fmla="*/ 0 w 2"/>
                    <a:gd name="T3" fmla="*/ 3 h 6"/>
                    <a:gd name="T4" fmla="*/ 1 w 2"/>
                    <a:gd name="T5" fmla="*/ 3 h 6"/>
                    <a:gd name="T6" fmla="*/ 1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1" y="5"/>
                        <a:pt x="0" y="6"/>
                      </a:cubicBezTo>
                      <a:cubicBezTo>
                        <a:pt x="0" y="6"/>
                        <a:pt x="0" y="5"/>
                        <a:pt x="1" y="4"/>
                      </a:cubicBezTo>
                      <a:cubicBezTo>
                        <a:pt x="1" y="3"/>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8" name="Freeform 10269">
                  <a:extLst>
                    <a:ext uri="{FF2B5EF4-FFF2-40B4-BE49-F238E27FC236}">
                      <a16:creationId xmlns:a16="http://schemas.microsoft.com/office/drawing/2014/main" id="{52E3256C-ADCC-F907-D44B-B355D024B4A9}"/>
                    </a:ext>
                  </a:extLst>
                </p:cNvPr>
                <p:cNvSpPr>
                  <a:spLocks/>
                </p:cNvSpPr>
                <p:nvPr/>
              </p:nvSpPr>
              <p:spPr bwMode="auto">
                <a:xfrm>
                  <a:off x="4070" y="2039"/>
                  <a:ext cx="1" cy="5"/>
                </a:xfrm>
                <a:custGeom>
                  <a:avLst/>
                  <a:gdLst>
                    <a:gd name="T0" fmla="*/ 1 w 2"/>
                    <a:gd name="T1" fmla="*/ 0 h 6"/>
                    <a:gd name="T2" fmla="*/ 1 w 2"/>
                    <a:gd name="T3" fmla="*/ 3 h 6"/>
                    <a:gd name="T4" fmla="*/ 1 w 2"/>
                    <a:gd name="T5" fmla="*/ 1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0" y="2"/>
                        <a:pt x="0" y="6"/>
                        <a:pt x="1" y="6"/>
                      </a:cubicBezTo>
                      <a:cubicBezTo>
                        <a:pt x="1" y="5"/>
                        <a:pt x="2" y="3"/>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89" name="Freeform 10270">
                  <a:extLst>
                    <a:ext uri="{FF2B5EF4-FFF2-40B4-BE49-F238E27FC236}">
                      <a16:creationId xmlns:a16="http://schemas.microsoft.com/office/drawing/2014/main" id="{1B20EBFB-C6EC-A06D-F813-E6AA4140E8CE}"/>
                    </a:ext>
                  </a:extLst>
                </p:cNvPr>
                <p:cNvSpPr>
                  <a:spLocks/>
                </p:cNvSpPr>
                <p:nvPr/>
              </p:nvSpPr>
              <p:spPr bwMode="auto">
                <a:xfrm>
                  <a:off x="4071" y="2033"/>
                  <a:ext cx="1" cy="3"/>
                </a:xfrm>
                <a:custGeom>
                  <a:avLst/>
                  <a:gdLst>
                    <a:gd name="T0" fmla="*/ 0 w 2"/>
                    <a:gd name="T1" fmla="*/ 1 h 4"/>
                    <a:gd name="T2" fmla="*/ 1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2" y="0"/>
                        <a:pt x="1" y="3"/>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0" name="Freeform 10271">
                  <a:extLst>
                    <a:ext uri="{FF2B5EF4-FFF2-40B4-BE49-F238E27FC236}">
                      <a16:creationId xmlns:a16="http://schemas.microsoft.com/office/drawing/2014/main" id="{2070D644-8B58-DE8D-EBE7-0496F36DA4A0}"/>
                    </a:ext>
                  </a:extLst>
                </p:cNvPr>
                <p:cNvSpPr>
                  <a:spLocks/>
                </p:cNvSpPr>
                <p:nvPr/>
              </p:nvSpPr>
              <p:spPr bwMode="auto">
                <a:xfrm>
                  <a:off x="4063" y="2051"/>
                  <a:ext cx="2" cy="4"/>
                </a:xfrm>
                <a:custGeom>
                  <a:avLst/>
                  <a:gdLst>
                    <a:gd name="T0" fmla="*/ 1 w 2"/>
                    <a:gd name="T1" fmla="*/ 0 h 4"/>
                    <a:gd name="T2" fmla="*/ 2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2"/>
                        <a:pt x="1" y="4"/>
                        <a:pt x="2" y="2"/>
                      </a:cubicBezTo>
                      <a:cubicBezTo>
                        <a:pt x="1" y="2"/>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1" name="Freeform 10272">
                  <a:extLst>
                    <a:ext uri="{FF2B5EF4-FFF2-40B4-BE49-F238E27FC236}">
                      <a16:creationId xmlns:a16="http://schemas.microsoft.com/office/drawing/2014/main" id="{6EB2B077-DC00-CD62-C144-864E452CA2F5}"/>
                    </a:ext>
                  </a:extLst>
                </p:cNvPr>
                <p:cNvSpPr>
                  <a:spLocks/>
                </p:cNvSpPr>
                <p:nvPr/>
              </p:nvSpPr>
              <p:spPr bwMode="auto">
                <a:xfrm>
                  <a:off x="4067" y="2047"/>
                  <a:ext cx="2" cy="5"/>
                </a:xfrm>
                <a:custGeom>
                  <a:avLst/>
                  <a:gdLst>
                    <a:gd name="T0" fmla="*/ 1 w 2"/>
                    <a:gd name="T1" fmla="*/ 1 h 6"/>
                    <a:gd name="T2" fmla="*/ 0 w 2"/>
                    <a:gd name="T3" fmla="*/ 3 h 6"/>
                    <a:gd name="T4" fmla="*/ 1 w 2"/>
                    <a:gd name="T5" fmla="*/ 3 h 6"/>
                    <a:gd name="T6" fmla="*/ 2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1" y="1"/>
                      </a:moveTo>
                      <a:cubicBezTo>
                        <a:pt x="2" y="0"/>
                        <a:pt x="1" y="5"/>
                        <a:pt x="0" y="6"/>
                      </a:cubicBezTo>
                      <a:cubicBezTo>
                        <a:pt x="0" y="6"/>
                        <a:pt x="1" y="5"/>
                        <a:pt x="1" y="4"/>
                      </a:cubicBezTo>
                      <a:cubicBezTo>
                        <a:pt x="2" y="3"/>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2" name="Freeform 10273">
                  <a:extLst>
                    <a:ext uri="{FF2B5EF4-FFF2-40B4-BE49-F238E27FC236}">
                      <a16:creationId xmlns:a16="http://schemas.microsoft.com/office/drawing/2014/main" id="{4447714D-C2B1-D8AB-618B-DC5E5086E222}"/>
                    </a:ext>
                  </a:extLst>
                </p:cNvPr>
                <p:cNvSpPr>
                  <a:spLocks/>
                </p:cNvSpPr>
                <p:nvPr/>
              </p:nvSpPr>
              <p:spPr bwMode="auto">
                <a:xfrm>
                  <a:off x="4070" y="2046"/>
                  <a:ext cx="2" cy="4"/>
                </a:xfrm>
                <a:custGeom>
                  <a:avLst/>
                  <a:gdLst>
                    <a:gd name="T0" fmla="*/ 1 w 3"/>
                    <a:gd name="T1" fmla="*/ 0 h 5"/>
                    <a:gd name="T2" fmla="*/ 0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2" y="1"/>
                        <a:pt x="1" y="4"/>
                        <a:pt x="0" y="5"/>
                      </a:cubicBezTo>
                      <a:cubicBezTo>
                        <a:pt x="0" y="4"/>
                        <a:pt x="3"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3" name="Freeform 10274">
                  <a:extLst>
                    <a:ext uri="{FF2B5EF4-FFF2-40B4-BE49-F238E27FC236}">
                      <a16:creationId xmlns:a16="http://schemas.microsoft.com/office/drawing/2014/main" id="{9A3ED431-48B2-C1FC-C7B2-B8F72A18FF30}"/>
                    </a:ext>
                  </a:extLst>
                </p:cNvPr>
                <p:cNvSpPr>
                  <a:spLocks/>
                </p:cNvSpPr>
                <p:nvPr/>
              </p:nvSpPr>
              <p:spPr bwMode="auto">
                <a:xfrm>
                  <a:off x="4128" y="1804"/>
                  <a:ext cx="20" cy="43"/>
                </a:xfrm>
                <a:custGeom>
                  <a:avLst/>
                  <a:gdLst>
                    <a:gd name="T0" fmla="*/ 5 w 25"/>
                    <a:gd name="T1" fmla="*/ 1 h 52"/>
                    <a:gd name="T2" fmla="*/ 6 w 25"/>
                    <a:gd name="T3" fmla="*/ 2 h 52"/>
                    <a:gd name="T4" fmla="*/ 7 w 25"/>
                    <a:gd name="T5" fmla="*/ 3 h 52"/>
                    <a:gd name="T6" fmla="*/ 9 w 25"/>
                    <a:gd name="T7" fmla="*/ 6 h 52"/>
                    <a:gd name="T8" fmla="*/ 10 w 25"/>
                    <a:gd name="T9" fmla="*/ 10 h 52"/>
                    <a:gd name="T10" fmla="*/ 10 w 25"/>
                    <a:gd name="T11" fmla="*/ 13 h 52"/>
                    <a:gd name="T12" fmla="*/ 10 w 25"/>
                    <a:gd name="T13" fmla="*/ 15 h 52"/>
                    <a:gd name="T14" fmla="*/ 10 w 25"/>
                    <a:gd name="T15" fmla="*/ 18 h 52"/>
                    <a:gd name="T16" fmla="*/ 9 w 25"/>
                    <a:gd name="T17" fmla="*/ 21 h 52"/>
                    <a:gd name="T18" fmla="*/ 8 w 25"/>
                    <a:gd name="T19" fmla="*/ 22 h 52"/>
                    <a:gd name="T20" fmla="*/ 7 w 25"/>
                    <a:gd name="T21" fmla="*/ 23 h 52"/>
                    <a:gd name="T22" fmla="*/ 6 w 25"/>
                    <a:gd name="T23" fmla="*/ 23 h 52"/>
                    <a:gd name="T24" fmla="*/ 5 w 25"/>
                    <a:gd name="T25" fmla="*/ 22 h 52"/>
                    <a:gd name="T26" fmla="*/ 4 w 25"/>
                    <a:gd name="T27" fmla="*/ 22 h 52"/>
                    <a:gd name="T28" fmla="*/ 3 w 25"/>
                    <a:gd name="T29" fmla="*/ 21 h 52"/>
                    <a:gd name="T30" fmla="*/ 2 w 25"/>
                    <a:gd name="T31" fmla="*/ 18 h 52"/>
                    <a:gd name="T32" fmla="*/ 2 w 25"/>
                    <a:gd name="T33" fmla="*/ 16 h 52"/>
                    <a:gd name="T34" fmla="*/ 1 w 25"/>
                    <a:gd name="T35" fmla="*/ 13 h 52"/>
                    <a:gd name="T36" fmla="*/ 1 w 25"/>
                    <a:gd name="T37" fmla="*/ 11 h 52"/>
                    <a:gd name="T38" fmla="*/ 1 w 25"/>
                    <a:gd name="T39" fmla="*/ 7 h 52"/>
                    <a:gd name="T40" fmla="*/ 1 w 25"/>
                    <a:gd name="T41" fmla="*/ 5 h 52"/>
                    <a:gd name="T42" fmla="*/ 2 w 25"/>
                    <a:gd name="T43" fmla="*/ 2 h 52"/>
                    <a:gd name="T44" fmla="*/ 2 w 25"/>
                    <a:gd name="T45" fmla="*/ 2 h 52"/>
                    <a:gd name="T46" fmla="*/ 3 w 25"/>
                    <a:gd name="T47" fmla="*/ 1 h 52"/>
                    <a:gd name="T48" fmla="*/ 5 w 25"/>
                    <a:gd name="T49" fmla="*/ 1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 h="52">
                      <a:moveTo>
                        <a:pt x="11" y="1"/>
                      </a:moveTo>
                      <a:cubicBezTo>
                        <a:pt x="13" y="4"/>
                        <a:pt x="14" y="1"/>
                        <a:pt x="15" y="3"/>
                      </a:cubicBezTo>
                      <a:cubicBezTo>
                        <a:pt x="16" y="6"/>
                        <a:pt x="18" y="5"/>
                        <a:pt x="18" y="7"/>
                      </a:cubicBezTo>
                      <a:cubicBezTo>
                        <a:pt x="19" y="11"/>
                        <a:pt x="21" y="11"/>
                        <a:pt x="21" y="13"/>
                      </a:cubicBezTo>
                      <a:cubicBezTo>
                        <a:pt x="21" y="16"/>
                        <a:pt x="24" y="19"/>
                        <a:pt x="24" y="22"/>
                      </a:cubicBezTo>
                      <a:cubicBezTo>
                        <a:pt x="23" y="24"/>
                        <a:pt x="25" y="27"/>
                        <a:pt x="24" y="28"/>
                      </a:cubicBezTo>
                      <a:cubicBezTo>
                        <a:pt x="24" y="29"/>
                        <a:pt x="25" y="32"/>
                        <a:pt x="24" y="33"/>
                      </a:cubicBezTo>
                      <a:cubicBezTo>
                        <a:pt x="24" y="34"/>
                        <a:pt x="25" y="38"/>
                        <a:pt x="24" y="38"/>
                      </a:cubicBezTo>
                      <a:cubicBezTo>
                        <a:pt x="23" y="38"/>
                        <a:pt x="24" y="44"/>
                        <a:pt x="22" y="43"/>
                      </a:cubicBezTo>
                      <a:cubicBezTo>
                        <a:pt x="21" y="43"/>
                        <a:pt x="22" y="48"/>
                        <a:pt x="20" y="47"/>
                      </a:cubicBezTo>
                      <a:cubicBezTo>
                        <a:pt x="19" y="46"/>
                        <a:pt x="18" y="51"/>
                        <a:pt x="17" y="49"/>
                      </a:cubicBezTo>
                      <a:cubicBezTo>
                        <a:pt x="16" y="48"/>
                        <a:pt x="15" y="52"/>
                        <a:pt x="14" y="49"/>
                      </a:cubicBezTo>
                      <a:cubicBezTo>
                        <a:pt x="13" y="48"/>
                        <a:pt x="12" y="50"/>
                        <a:pt x="11" y="48"/>
                      </a:cubicBezTo>
                      <a:cubicBezTo>
                        <a:pt x="11" y="47"/>
                        <a:pt x="10" y="49"/>
                        <a:pt x="9" y="46"/>
                      </a:cubicBezTo>
                      <a:cubicBezTo>
                        <a:pt x="9" y="45"/>
                        <a:pt x="7" y="46"/>
                        <a:pt x="7" y="43"/>
                      </a:cubicBezTo>
                      <a:cubicBezTo>
                        <a:pt x="6" y="41"/>
                        <a:pt x="5" y="42"/>
                        <a:pt x="4" y="39"/>
                      </a:cubicBezTo>
                      <a:cubicBezTo>
                        <a:pt x="4" y="37"/>
                        <a:pt x="2" y="37"/>
                        <a:pt x="3" y="34"/>
                      </a:cubicBezTo>
                      <a:cubicBezTo>
                        <a:pt x="3" y="32"/>
                        <a:pt x="1" y="30"/>
                        <a:pt x="1" y="28"/>
                      </a:cubicBezTo>
                      <a:cubicBezTo>
                        <a:pt x="1" y="26"/>
                        <a:pt x="0" y="24"/>
                        <a:pt x="1" y="23"/>
                      </a:cubicBezTo>
                      <a:cubicBezTo>
                        <a:pt x="1" y="20"/>
                        <a:pt x="0" y="17"/>
                        <a:pt x="1" y="16"/>
                      </a:cubicBezTo>
                      <a:cubicBezTo>
                        <a:pt x="1" y="15"/>
                        <a:pt x="1" y="12"/>
                        <a:pt x="1" y="11"/>
                      </a:cubicBezTo>
                      <a:cubicBezTo>
                        <a:pt x="3" y="10"/>
                        <a:pt x="2" y="6"/>
                        <a:pt x="3" y="6"/>
                      </a:cubicBezTo>
                      <a:cubicBezTo>
                        <a:pt x="4" y="6"/>
                        <a:pt x="4" y="3"/>
                        <a:pt x="5" y="3"/>
                      </a:cubicBezTo>
                      <a:cubicBezTo>
                        <a:pt x="7" y="4"/>
                        <a:pt x="7" y="0"/>
                        <a:pt x="8" y="1"/>
                      </a:cubicBezTo>
                      <a:cubicBezTo>
                        <a:pt x="10" y="3"/>
                        <a:pt x="10" y="0"/>
                        <a:pt x="1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4" name="Freeform 10275">
                  <a:extLst>
                    <a:ext uri="{FF2B5EF4-FFF2-40B4-BE49-F238E27FC236}">
                      <a16:creationId xmlns:a16="http://schemas.microsoft.com/office/drawing/2014/main" id="{0B4C6FF0-49A4-1335-6775-0D5F9B52E1DB}"/>
                    </a:ext>
                  </a:extLst>
                </p:cNvPr>
                <p:cNvSpPr>
                  <a:spLocks/>
                </p:cNvSpPr>
                <p:nvPr/>
              </p:nvSpPr>
              <p:spPr bwMode="auto">
                <a:xfrm>
                  <a:off x="4128" y="1808"/>
                  <a:ext cx="20" cy="39"/>
                </a:xfrm>
                <a:custGeom>
                  <a:avLst/>
                  <a:gdLst>
                    <a:gd name="T0" fmla="*/ 9 w 25"/>
                    <a:gd name="T1" fmla="*/ 14 h 47"/>
                    <a:gd name="T2" fmla="*/ 8 w 25"/>
                    <a:gd name="T3" fmla="*/ 15 h 47"/>
                    <a:gd name="T4" fmla="*/ 7 w 25"/>
                    <a:gd name="T5" fmla="*/ 15 h 47"/>
                    <a:gd name="T6" fmla="*/ 6 w 25"/>
                    <a:gd name="T7" fmla="*/ 14 h 47"/>
                    <a:gd name="T8" fmla="*/ 5 w 25"/>
                    <a:gd name="T9" fmla="*/ 14 h 47"/>
                    <a:gd name="T10" fmla="*/ 4 w 25"/>
                    <a:gd name="T11" fmla="*/ 12 h 47"/>
                    <a:gd name="T12" fmla="*/ 3 w 25"/>
                    <a:gd name="T13" fmla="*/ 10 h 47"/>
                    <a:gd name="T14" fmla="*/ 2 w 25"/>
                    <a:gd name="T15" fmla="*/ 7 h 47"/>
                    <a:gd name="T16" fmla="*/ 2 w 25"/>
                    <a:gd name="T17" fmla="*/ 5 h 47"/>
                    <a:gd name="T18" fmla="*/ 2 w 25"/>
                    <a:gd name="T19" fmla="*/ 2 h 47"/>
                    <a:gd name="T20" fmla="*/ 2 w 25"/>
                    <a:gd name="T21" fmla="*/ 0 h 47"/>
                    <a:gd name="T22" fmla="*/ 2 w 25"/>
                    <a:gd name="T23" fmla="*/ 1 h 47"/>
                    <a:gd name="T24" fmla="*/ 1 w 25"/>
                    <a:gd name="T25" fmla="*/ 2 h 47"/>
                    <a:gd name="T26" fmla="*/ 1 w 25"/>
                    <a:gd name="T27" fmla="*/ 5 h 47"/>
                    <a:gd name="T28" fmla="*/ 1 w 25"/>
                    <a:gd name="T29" fmla="*/ 8 h 47"/>
                    <a:gd name="T30" fmla="*/ 1 w 25"/>
                    <a:gd name="T31" fmla="*/ 11 h 47"/>
                    <a:gd name="T32" fmla="*/ 2 w 25"/>
                    <a:gd name="T33" fmla="*/ 14 h 47"/>
                    <a:gd name="T34" fmla="*/ 2 w 25"/>
                    <a:gd name="T35" fmla="*/ 16 h 47"/>
                    <a:gd name="T36" fmla="*/ 3 w 25"/>
                    <a:gd name="T37" fmla="*/ 18 h 47"/>
                    <a:gd name="T38" fmla="*/ 4 w 25"/>
                    <a:gd name="T39" fmla="*/ 19 h 47"/>
                    <a:gd name="T40" fmla="*/ 5 w 25"/>
                    <a:gd name="T41" fmla="*/ 21 h 47"/>
                    <a:gd name="T42" fmla="*/ 6 w 25"/>
                    <a:gd name="T43" fmla="*/ 22 h 47"/>
                    <a:gd name="T44" fmla="*/ 7 w 25"/>
                    <a:gd name="T45" fmla="*/ 22 h 47"/>
                    <a:gd name="T46" fmla="*/ 8 w 25"/>
                    <a:gd name="T47" fmla="*/ 20 h 47"/>
                    <a:gd name="T48" fmla="*/ 9 w 25"/>
                    <a:gd name="T49" fmla="*/ 18 h 47"/>
                    <a:gd name="T50" fmla="*/ 10 w 25"/>
                    <a:gd name="T51" fmla="*/ 15 h 47"/>
                    <a:gd name="T52" fmla="*/ 10 w 25"/>
                    <a:gd name="T53" fmla="*/ 14 h 47"/>
                    <a:gd name="T54" fmla="*/ 9 w 25"/>
                    <a:gd name="T55" fmla="*/ 14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 h="47">
                      <a:moveTo>
                        <a:pt x="23" y="29"/>
                      </a:moveTo>
                      <a:cubicBezTo>
                        <a:pt x="22" y="28"/>
                        <a:pt x="22" y="33"/>
                        <a:pt x="20" y="31"/>
                      </a:cubicBezTo>
                      <a:cubicBezTo>
                        <a:pt x="19" y="30"/>
                        <a:pt x="18" y="35"/>
                        <a:pt x="17" y="31"/>
                      </a:cubicBezTo>
                      <a:cubicBezTo>
                        <a:pt x="17" y="30"/>
                        <a:pt x="15" y="33"/>
                        <a:pt x="15" y="30"/>
                      </a:cubicBezTo>
                      <a:cubicBezTo>
                        <a:pt x="14" y="29"/>
                        <a:pt x="13" y="31"/>
                        <a:pt x="13" y="29"/>
                      </a:cubicBezTo>
                      <a:cubicBezTo>
                        <a:pt x="12" y="27"/>
                        <a:pt x="11" y="28"/>
                        <a:pt x="10" y="26"/>
                      </a:cubicBezTo>
                      <a:cubicBezTo>
                        <a:pt x="10" y="24"/>
                        <a:pt x="8" y="24"/>
                        <a:pt x="8" y="22"/>
                      </a:cubicBezTo>
                      <a:cubicBezTo>
                        <a:pt x="8" y="20"/>
                        <a:pt x="6" y="19"/>
                        <a:pt x="6" y="16"/>
                      </a:cubicBezTo>
                      <a:cubicBezTo>
                        <a:pt x="6" y="15"/>
                        <a:pt x="4" y="13"/>
                        <a:pt x="5" y="10"/>
                      </a:cubicBezTo>
                      <a:cubicBezTo>
                        <a:pt x="5" y="9"/>
                        <a:pt x="4" y="7"/>
                        <a:pt x="4" y="6"/>
                      </a:cubicBezTo>
                      <a:cubicBezTo>
                        <a:pt x="4" y="4"/>
                        <a:pt x="4" y="2"/>
                        <a:pt x="4" y="0"/>
                      </a:cubicBezTo>
                      <a:cubicBezTo>
                        <a:pt x="4" y="1"/>
                        <a:pt x="3" y="1"/>
                        <a:pt x="3" y="1"/>
                      </a:cubicBezTo>
                      <a:cubicBezTo>
                        <a:pt x="2" y="1"/>
                        <a:pt x="3" y="5"/>
                        <a:pt x="1" y="6"/>
                      </a:cubicBezTo>
                      <a:cubicBezTo>
                        <a:pt x="1" y="7"/>
                        <a:pt x="1" y="10"/>
                        <a:pt x="1" y="11"/>
                      </a:cubicBezTo>
                      <a:cubicBezTo>
                        <a:pt x="0" y="12"/>
                        <a:pt x="1" y="15"/>
                        <a:pt x="1" y="18"/>
                      </a:cubicBezTo>
                      <a:cubicBezTo>
                        <a:pt x="0" y="19"/>
                        <a:pt x="1" y="21"/>
                        <a:pt x="1" y="23"/>
                      </a:cubicBezTo>
                      <a:cubicBezTo>
                        <a:pt x="1" y="25"/>
                        <a:pt x="3" y="27"/>
                        <a:pt x="3" y="29"/>
                      </a:cubicBezTo>
                      <a:cubicBezTo>
                        <a:pt x="2" y="32"/>
                        <a:pt x="4" y="32"/>
                        <a:pt x="4" y="34"/>
                      </a:cubicBezTo>
                      <a:cubicBezTo>
                        <a:pt x="5" y="37"/>
                        <a:pt x="6" y="36"/>
                        <a:pt x="7" y="38"/>
                      </a:cubicBezTo>
                      <a:cubicBezTo>
                        <a:pt x="7" y="41"/>
                        <a:pt x="9" y="40"/>
                        <a:pt x="9" y="41"/>
                      </a:cubicBezTo>
                      <a:cubicBezTo>
                        <a:pt x="10" y="44"/>
                        <a:pt x="11" y="42"/>
                        <a:pt x="11" y="43"/>
                      </a:cubicBezTo>
                      <a:cubicBezTo>
                        <a:pt x="12" y="45"/>
                        <a:pt x="13" y="43"/>
                        <a:pt x="14" y="44"/>
                      </a:cubicBezTo>
                      <a:cubicBezTo>
                        <a:pt x="15" y="47"/>
                        <a:pt x="16" y="43"/>
                        <a:pt x="17" y="44"/>
                      </a:cubicBezTo>
                      <a:cubicBezTo>
                        <a:pt x="18" y="46"/>
                        <a:pt x="19" y="41"/>
                        <a:pt x="20" y="42"/>
                      </a:cubicBezTo>
                      <a:cubicBezTo>
                        <a:pt x="22" y="43"/>
                        <a:pt x="21" y="38"/>
                        <a:pt x="22" y="38"/>
                      </a:cubicBezTo>
                      <a:cubicBezTo>
                        <a:pt x="24" y="39"/>
                        <a:pt x="23" y="33"/>
                        <a:pt x="24" y="33"/>
                      </a:cubicBezTo>
                      <a:cubicBezTo>
                        <a:pt x="25" y="33"/>
                        <a:pt x="24" y="30"/>
                        <a:pt x="24" y="29"/>
                      </a:cubicBezTo>
                      <a:lnTo>
                        <a:pt x="23" y="29"/>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5" name="Freeform 10276">
                  <a:extLst>
                    <a:ext uri="{FF2B5EF4-FFF2-40B4-BE49-F238E27FC236}">
                      <a16:creationId xmlns:a16="http://schemas.microsoft.com/office/drawing/2014/main" id="{A45A60B6-1528-C3D3-C55B-C909FD6720AA}"/>
                    </a:ext>
                  </a:extLst>
                </p:cNvPr>
                <p:cNvSpPr>
                  <a:spLocks/>
                </p:cNvSpPr>
                <p:nvPr/>
              </p:nvSpPr>
              <p:spPr bwMode="auto">
                <a:xfrm>
                  <a:off x="4128" y="1825"/>
                  <a:ext cx="20" cy="22"/>
                </a:xfrm>
                <a:custGeom>
                  <a:avLst/>
                  <a:gdLst>
                    <a:gd name="T0" fmla="*/ 11 w 24"/>
                    <a:gd name="T1" fmla="*/ 4 h 26"/>
                    <a:gd name="T2" fmla="*/ 11 w 24"/>
                    <a:gd name="T3" fmla="*/ 4 h 26"/>
                    <a:gd name="T4" fmla="*/ 10 w 24"/>
                    <a:gd name="T5" fmla="*/ 7 h 26"/>
                    <a:gd name="T6" fmla="*/ 9 w 24"/>
                    <a:gd name="T7" fmla="*/ 8 h 26"/>
                    <a:gd name="T8" fmla="*/ 8 w 24"/>
                    <a:gd name="T9" fmla="*/ 10 h 26"/>
                    <a:gd name="T10" fmla="*/ 6 w 24"/>
                    <a:gd name="T11" fmla="*/ 10 h 26"/>
                    <a:gd name="T12" fmla="*/ 5 w 24"/>
                    <a:gd name="T13" fmla="*/ 9 h 26"/>
                    <a:gd name="T14" fmla="*/ 4 w 24"/>
                    <a:gd name="T15" fmla="*/ 8 h 26"/>
                    <a:gd name="T16" fmla="*/ 3 w 24"/>
                    <a:gd name="T17" fmla="*/ 7 h 26"/>
                    <a:gd name="T18" fmla="*/ 3 w 24"/>
                    <a:gd name="T19" fmla="*/ 5 h 26"/>
                    <a:gd name="T20" fmla="*/ 1 w 24"/>
                    <a:gd name="T21" fmla="*/ 3 h 26"/>
                    <a:gd name="T22" fmla="*/ 0 w 24"/>
                    <a:gd name="T23" fmla="*/ 0 h 26"/>
                    <a:gd name="T24" fmla="*/ 0 w 24"/>
                    <a:gd name="T25" fmla="*/ 2 h 26"/>
                    <a:gd name="T26" fmla="*/ 2 w 24"/>
                    <a:gd name="T27" fmla="*/ 4 h 26"/>
                    <a:gd name="T28" fmla="*/ 3 w 24"/>
                    <a:gd name="T29" fmla="*/ 7 h 26"/>
                    <a:gd name="T30" fmla="*/ 3 w 24"/>
                    <a:gd name="T31" fmla="*/ 8 h 26"/>
                    <a:gd name="T32" fmla="*/ 4 w 24"/>
                    <a:gd name="T33" fmla="*/ 10 h 26"/>
                    <a:gd name="T34" fmla="*/ 5 w 24"/>
                    <a:gd name="T35" fmla="*/ 12 h 26"/>
                    <a:gd name="T36" fmla="*/ 7 w 24"/>
                    <a:gd name="T37" fmla="*/ 12 h 26"/>
                    <a:gd name="T38" fmla="*/ 8 w 24"/>
                    <a:gd name="T39" fmla="*/ 12 h 26"/>
                    <a:gd name="T40" fmla="*/ 9 w 24"/>
                    <a:gd name="T41" fmla="*/ 11 h 26"/>
                    <a:gd name="T42" fmla="*/ 11 w 24"/>
                    <a:gd name="T43" fmla="*/ 8 h 26"/>
                    <a:gd name="T44" fmla="*/ 11 w 24"/>
                    <a:gd name="T45" fmla="*/ 6 h 26"/>
                    <a:gd name="T46" fmla="*/ 11 w 24"/>
                    <a:gd name="T47" fmla="*/ 4 h 26"/>
                    <a:gd name="T48" fmla="*/ 11 w 24"/>
                    <a:gd name="T49" fmla="*/ 4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4" h="26">
                      <a:moveTo>
                        <a:pt x="22" y="8"/>
                      </a:moveTo>
                      <a:cubicBezTo>
                        <a:pt x="22" y="8"/>
                        <a:pt x="22" y="8"/>
                        <a:pt x="21" y="8"/>
                      </a:cubicBezTo>
                      <a:cubicBezTo>
                        <a:pt x="21" y="10"/>
                        <a:pt x="21" y="13"/>
                        <a:pt x="20" y="13"/>
                      </a:cubicBezTo>
                      <a:cubicBezTo>
                        <a:pt x="19" y="13"/>
                        <a:pt x="20" y="17"/>
                        <a:pt x="18" y="16"/>
                      </a:cubicBezTo>
                      <a:cubicBezTo>
                        <a:pt x="17" y="15"/>
                        <a:pt x="17" y="21"/>
                        <a:pt x="15" y="19"/>
                      </a:cubicBezTo>
                      <a:cubicBezTo>
                        <a:pt x="14" y="18"/>
                        <a:pt x="13" y="22"/>
                        <a:pt x="12" y="19"/>
                      </a:cubicBezTo>
                      <a:cubicBezTo>
                        <a:pt x="12" y="17"/>
                        <a:pt x="10" y="20"/>
                        <a:pt x="10" y="18"/>
                      </a:cubicBezTo>
                      <a:cubicBezTo>
                        <a:pt x="9" y="16"/>
                        <a:pt x="8" y="19"/>
                        <a:pt x="8" y="16"/>
                      </a:cubicBezTo>
                      <a:cubicBezTo>
                        <a:pt x="7" y="14"/>
                        <a:pt x="6" y="15"/>
                        <a:pt x="5" y="13"/>
                      </a:cubicBezTo>
                      <a:cubicBezTo>
                        <a:pt x="5" y="11"/>
                        <a:pt x="3" y="12"/>
                        <a:pt x="3" y="9"/>
                      </a:cubicBezTo>
                      <a:cubicBezTo>
                        <a:pt x="2" y="7"/>
                        <a:pt x="1" y="6"/>
                        <a:pt x="1" y="4"/>
                      </a:cubicBezTo>
                      <a:cubicBezTo>
                        <a:pt x="1" y="3"/>
                        <a:pt x="0" y="2"/>
                        <a:pt x="0" y="0"/>
                      </a:cubicBezTo>
                      <a:cubicBezTo>
                        <a:pt x="0" y="1"/>
                        <a:pt x="0" y="2"/>
                        <a:pt x="0" y="2"/>
                      </a:cubicBezTo>
                      <a:cubicBezTo>
                        <a:pt x="0" y="4"/>
                        <a:pt x="2" y="6"/>
                        <a:pt x="2" y="8"/>
                      </a:cubicBezTo>
                      <a:cubicBezTo>
                        <a:pt x="1" y="11"/>
                        <a:pt x="3" y="11"/>
                        <a:pt x="3" y="13"/>
                      </a:cubicBezTo>
                      <a:cubicBezTo>
                        <a:pt x="4" y="16"/>
                        <a:pt x="5" y="15"/>
                        <a:pt x="6" y="17"/>
                      </a:cubicBezTo>
                      <a:cubicBezTo>
                        <a:pt x="6" y="20"/>
                        <a:pt x="8" y="19"/>
                        <a:pt x="8" y="20"/>
                      </a:cubicBezTo>
                      <a:cubicBezTo>
                        <a:pt x="9" y="23"/>
                        <a:pt x="10" y="21"/>
                        <a:pt x="10" y="22"/>
                      </a:cubicBezTo>
                      <a:cubicBezTo>
                        <a:pt x="11" y="24"/>
                        <a:pt x="12" y="22"/>
                        <a:pt x="13" y="23"/>
                      </a:cubicBezTo>
                      <a:cubicBezTo>
                        <a:pt x="14" y="26"/>
                        <a:pt x="15" y="22"/>
                        <a:pt x="16" y="23"/>
                      </a:cubicBezTo>
                      <a:cubicBezTo>
                        <a:pt x="17" y="25"/>
                        <a:pt x="18" y="20"/>
                        <a:pt x="19" y="21"/>
                      </a:cubicBezTo>
                      <a:cubicBezTo>
                        <a:pt x="21" y="22"/>
                        <a:pt x="20" y="17"/>
                        <a:pt x="21" y="17"/>
                      </a:cubicBezTo>
                      <a:cubicBezTo>
                        <a:pt x="23" y="18"/>
                        <a:pt x="22" y="12"/>
                        <a:pt x="23" y="12"/>
                      </a:cubicBezTo>
                      <a:cubicBezTo>
                        <a:pt x="24" y="12"/>
                        <a:pt x="23" y="9"/>
                        <a:pt x="23" y="8"/>
                      </a:cubicBezTo>
                      <a:lnTo>
                        <a:pt x="22" y="8"/>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6" name="Freeform 10277">
                  <a:extLst>
                    <a:ext uri="{FF2B5EF4-FFF2-40B4-BE49-F238E27FC236}">
                      <a16:creationId xmlns:a16="http://schemas.microsoft.com/office/drawing/2014/main" id="{00CBF8DC-5987-B635-315C-707084C50AF3}"/>
                    </a:ext>
                  </a:extLst>
                </p:cNvPr>
                <p:cNvSpPr>
                  <a:spLocks/>
                </p:cNvSpPr>
                <p:nvPr/>
              </p:nvSpPr>
              <p:spPr bwMode="auto">
                <a:xfrm>
                  <a:off x="4133" y="1815"/>
                  <a:ext cx="1" cy="4"/>
                </a:xfrm>
                <a:custGeom>
                  <a:avLst/>
                  <a:gdLst>
                    <a:gd name="T0" fmla="*/ 0 w 1"/>
                    <a:gd name="T1" fmla="*/ 0 h 4"/>
                    <a:gd name="T2" fmla="*/ 1 w 1"/>
                    <a:gd name="T3" fmla="*/ 4 h 4"/>
                    <a:gd name="T4" fmla="*/ 1 w 1"/>
                    <a:gd name="T5" fmla="*/ 3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1" y="0"/>
                        <a:pt x="1" y="3"/>
                        <a:pt x="1" y="4"/>
                      </a:cubicBezTo>
                      <a:cubicBezTo>
                        <a:pt x="1" y="4"/>
                        <a:pt x="1" y="3"/>
                        <a:pt x="1" y="3"/>
                      </a:cubicBezTo>
                      <a:cubicBezTo>
                        <a:pt x="1" y="1"/>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7" name="Freeform 10278">
                  <a:extLst>
                    <a:ext uri="{FF2B5EF4-FFF2-40B4-BE49-F238E27FC236}">
                      <a16:creationId xmlns:a16="http://schemas.microsoft.com/office/drawing/2014/main" id="{1D30E3E0-1438-A086-EF9C-39EEE636D1AA}"/>
                    </a:ext>
                  </a:extLst>
                </p:cNvPr>
                <p:cNvSpPr>
                  <a:spLocks/>
                </p:cNvSpPr>
                <p:nvPr/>
              </p:nvSpPr>
              <p:spPr bwMode="auto">
                <a:xfrm>
                  <a:off x="4133" y="1810"/>
                  <a:ext cx="2" cy="4"/>
                </a:xfrm>
                <a:custGeom>
                  <a:avLst/>
                  <a:gdLst>
                    <a:gd name="T0" fmla="*/ 1 w 3"/>
                    <a:gd name="T1" fmla="*/ 0 h 4"/>
                    <a:gd name="T2" fmla="*/ 1 w 3"/>
                    <a:gd name="T3" fmla="*/ 4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4"/>
                      </a:cubicBezTo>
                      <a:cubicBezTo>
                        <a:pt x="3"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8" name="Freeform 10279">
                  <a:extLst>
                    <a:ext uri="{FF2B5EF4-FFF2-40B4-BE49-F238E27FC236}">
                      <a16:creationId xmlns:a16="http://schemas.microsoft.com/office/drawing/2014/main" id="{DDB99A79-86D4-8B95-441A-B8BFA1192AB9}"/>
                    </a:ext>
                  </a:extLst>
                </p:cNvPr>
                <p:cNvSpPr>
                  <a:spLocks/>
                </p:cNvSpPr>
                <p:nvPr/>
              </p:nvSpPr>
              <p:spPr bwMode="auto">
                <a:xfrm>
                  <a:off x="4136" y="1818"/>
                  <a:ext cx="2" cy="4"/>
                </a:xfrm>
                <a:custGeom>
                  <a:avLst/>
                  <a:gdLst>
                    <a:gd name="T0" fmla="*/ 0 w 2"/>
                    <a:gd name="T1" fmla="*/ 1 h 5"/>
                    <a:gd name="T2" fmla="*/ 1 w 2"/>
                    <a:gd name="T3" fmla="*/ 1 h 5"/>
                    <a:gd name="T4" fmla="*/ 2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1"/>
                        <a:pt x="0" y="0"/>
                        <a:pt x="1" y="1"/>
                      </a:cubicBezTo>
                      <a:cubicBezTo>
                        <a:pt x="1" y="1"/>
                        <a:pt x="2" y="3"/>
                        <a:pt x="2" y="5"/>
                      </a:cubicBezTo>
                      <a:cubicBezTo>
                        <a:pt x="1"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399" name="Freeform 10280">
                  <a:extLst>
                    <a:ext uri="{FF2B5EF4-FFF2-40B4-BE49-F238E27FC236}">
                      <a16:creationId xmlns:a16="http://schemas.microsoft.com/office/drawing/2014/main" id="{774A9C99-1078-19BF-094C-05462BC9CDB9}"/>
                    </a:ext>
                  </a:extLst>
                </p:cNvPr>
                <p:cNvSpPr>
                  <a:spLocks/>
                </p:cNvSpPr>
                <p:nvPr/>
              </p:nvSpPr>
              <p:spPr bwMode="auto">
                <a:xfrm>
                  <a:off x="4138" y="1810"/>
                  <a:ext cx="1" cy="7"/>
                </a:xfrm>
                <a:custGeom>
                  <a:avLst/>
                  <a:gdLst>
                    <a:gd name="T0" fmla="*/ 1 w 2"/>
                    <a:gd name="T1" fmla="*/ 0 h 8"/>
                    <a:gd name="T2" fmla="*/ 1 w 2"/>
                    <a:gd name="T3" fmla="*/ 4 h 8"/>
                    <a:gd name="T4" fmla="*/ 1 w 2"/>
                    <a:gd name="T5" fmla="*/ 4 h 8"/>
                    <a:gd name="T6" fmla="*/ 1 w 2"/>
                    <a:gd name="T7" fmla="*/ 4 h 8"/>
                    <a:gd name="T8" fmla="*/ 1 w 2"/>
                    <a:gd name="T9" fmla="*/ 0 h 8"/>
                    <a:gd name="T10" fmla="*/ 1 w 2"/>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8">
                      <a:moveTo>
                        <a:pt x="1" y="0"/>
                      </a:moveTo>
                      <a:cubicBezTo>
                        <a:pt x="0" y="1"/>
                        <a:pt x="0" y="2"/>
                        <a:pt x="1" y="4"/>
                      </a:cubicBezTo>
                      <a:cubicBezTo>
                        <a:pt x="1" y="4"/>
                        <a:pt x="2" y="8"/>
                        <a:pt x="2" y="6"/>
                      </a:cubicBezTo>
                      <a:cubicBezTo>
                        <a:pt x="2" y="6"/>
                        <a:pt x="2" y="5"/>
                        <a:pt x="2" y="5"/>
                      </a:cubicBezTo>
                      <a:cubicBezTo>
                        <a:pt x="1" y="4"/>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0" name="Freeform 10281">
                  <a:extLst>
                    <a:ext uri="{FF2B5EF4-FFF2-40B4-BE49-F238E27FC236}">
                      <a16:creationId xmlns:a16="http://schemas.microsoft.com/office/drawing/2014/main" id="{0DFE56C2-B8D1-0433-5D81-058F51317D38}"/>
                    </a:ext>
                  </a:extLst>
                </p:cNvPr>
                <p:cNvSpPr>
                  <a:spLocks/>
                </p:cNvSpPr>
                <p:nvPr/>
              </p:nvSpPr>
              <p:spPr bwMode="auto">
                <a:xfrm>
                  <a:off x="4134" y="1807"/>
                  <a:ext cx="3" cy="3"/>
                </a:xfrm>
                <a:custGeom>
                  <a:avLst/>
                  <a:gdLst>
                    <a:gd name="T0" fmla="*/ 1 w 3"/>
                    <a:gd name="T1" fmla="*/ 2 h 4"/>
                    <a:gd name="T2" fmla="*/ 3 w 3"/>
                    <a:gd name="T3" fmla="*/ 2 h 4"/>
                    <a:gd name="T4" fmla="*/ 1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1" y="2"/>
                      </a:moveTo>
                      <a:cubicBezTo>
                        <a:pt x="0" y="0"/>
                        <a:pt x="3" y="2"/>
                        <a:pt x="3" y="4"/>
                      </a:cubicBezTo>
                      <a:cubicBezTo>
                        <a:pt x="2" y="3"/>
                        <a:pt x="1" y="1"/>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1" name="Freeform 10282">
                  <a:extLst>
                    <a:ext uri="{FF2B5EF4-FFF2-40B4-BE49-F238E27FC236}">
                      <a16:creationId xmlns:a16="http://schemas.microsoft.com/office/drawing/2014/main" id="{83C96C68-2C1C-C9E5-BD59-47C513B13696}"/>
                    </a:ext>
                  </a:extLst>
                </p:cNvPr>
                <p:cNvSpPr>
                  <a:spLocks/>
                </p:cNvSpPr>
                <p:nvPr/>
              </p:nvSpPr>
              <p:spPr bwMode="auto">
                <a:xfrm>
                  <a:off x="4137" y="1826"/>
                  <a:ext cx="2" cy="6"/>
                </a:xfrm>
                <a:custGeom>
                  <a:avLst/>
                  <a:gdLst>
                    <a:gd name="T0" fmla="*/ 1 w 3"/>
                    <a:gd name="T1" fmla="*/ 1 h 7"/>
                    <a:gd name="T2" fmla="*/ 1 w 3"/>
                    <a:gd name="T3" fmla="*/ 3 h 7"/>
                    <a:gd name="T4" fmla="*/ 1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1" y="1"/>
                      </a:moveTo>
                      <a:cubicBezTo>
                        <a:pt x="0" y="0"/>
                        <a:pt x="3" y="7"/>
                        <a:pt x="3" y="4"/>
                      </a:cubicBezTo>
                      <a:cubicBezTo>
                        <a:pt x="2"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2" name="Freeform 10283">
                  <a:extLst>
                    <a:ext uri="{FF2B5EF4-FFF2-40B4-BE49-F238E27FC236}">
                      <a16:creationId xmlns:a16="http://schemas.microsoft.com/office/drawing/2014/main" id="{12C9BCAA-26FF-41BC-A918-65EC31366EE2}"/>
                    </a:ext>
                  </a:extLst>
                </p:cNvPr>
                <p:cNvSpPr>
                  <a:spLocks/>
                </p:cNvSpPr>
                <p:nvPr/>
              </p:nvSpPr>
              <p:spPr bwMode="auto">
                <a:xfrm>
                  <a:off x="4140" y="1820"/>
                  <a:ext cx="2" cy="6"/>
                </a:xfrm>
                <a:custGeom>
                  <a:avLst/>
                  <a:gdLst>
                    <a:gd name="T0" fmla="*/ 0 w 2"/>
                    <a:gd name="T1" fmla="*/ 2 h 7"/>
                    <a:gd name="T2" fmla="*/ 2 w 2"/>
                    <a:gd name="T3" fmla="*/ 3 h 7"/>
                    <a:gd name="T4" fmla="*/ 1 w 2"/>
                    <a:gd name="T5" fmla="*/ 3 h 7"/>
                    <a:gd name="T6" fmla="*/ 0 w 2"/>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1" y="0"/>
                        <a:pt x="2" y="5"/>
                        <a:pt x="2" y="7"/>
                      </a:cubicBezTo>
                      <a:cubicBezTo>
                        <a:pt x="2" y="6"/>
                        <a:pt x="2" y="5"/>
                        <a:pt x="1" y="4"/>
                      </a:cubicBezTo>
                      <a:cubicBezTo>
                        <a:pt x="1" y="3"/>
                        <a:pt x="1"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3" name="Freeform 10284">
                  <a:extLst>
                    <a:ext uri="{FF2B5EF4-FFF2-40B4-BE49-F238E27FC236}">
                      <a16:creationId xmlns:a16="http://schemas.microsoft.com/office/drawing/2014/main" id="{A959A132-598D-B0F1-861B-D05C982698A6}"/>
                    </a:ext>
                  </a:extLst>
                </p:cNvPr>
                <p:cNvSpPr>
                  <a:spLocks/>
                </p:cNvSpPr>
                <p:nvPr/>
              </p:nvSpPr>
              <p:spPr bwMode="auto">
                <a:xfrm>
                  <a:off x="4142" y="1814"/>
                  <a:ext cx="2" cy="5"/>
                </a:xfrm>
                <a:custGeom>
                  <a:avLst/>
                  <a:gdLst>
                    <a:gd name="T0" fmla="*/ 1 w 3"/>
                    <a:gd name="T1" fmla="*/ 0 h 5"/>
                    <a:gd name="T2" fmla="*/ 1 w 3"/>
                    <a:gd name="T3" fmla="*/ 4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4"/>
                      </a:cubicBezTo>
                      <a:cubicBezTo>
                        <a:pt x="2" y="4"/>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4" name="Freeform 10285">
                  <a:extLst>
                    <a:ext uri="{FF2B5EF4-FFF2-40B4-BE49-F238E27FC236}">
                      <a16:creationId xmlns:a16="http://schemas.microsoft.com/office/drawing/2014/main" id="{B98ED008-542F-673E-2CD2-0C890EA04E2A}"/>
                    </a:ext>
                  </a:extLst>
                </p:cNvPr>
                <p:cNvSpPr>
                  <a:spLocks/>
                </p:cNvSpPr>
                <p:nvPr/>
              </p:nvSpPr>
              <p:spPr bwMode="auto">
                <a:xfrm>
                  <a:off x="4140" y="1809"/>
                  <a:ext cx="1" cy="3"/>
                </a:xfrm>
                <a:custGeom>
                  <a:avLst/>
                  <a:gdLst>
                    <a:gd name="T0" fmla="*/ 0 w 1"/>
                    <a:gd name="T1" fmla="*/ 1 h 4"/>
                    <a:gd name="T2" fmla="*/ 1 w 1"/>
                    <a:gd name="T3" fmla="*/ 2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0" y="0"/>
                        <a:pt x="1" y="2"/>
                        <a:pt x="1" y="4"/>
                      </a:cubicBezTo>
                      <a:cubicBezTo>
                        <a:pt x="1" y="3"/>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5" name="Freeform 10286">
                  <a:extLst>
                    <a:ext uri="{FF2B5EF4-FFF2-40B4-BE49-F238E27FC236}">
                      <a16:creationId xmlns:a16="http://schemas.microsoft.com/office/drawing/2014/main" id="{D3B8FCF6-F869-6595-11E2-977141D5FA25}"/>
                    </a:ext>
                  </a:extLst>
                </p:cNvPr>
                <p:cNvSpPr>
                  <a:spLocks/>
                </p:cNvSpPr>
                <p:nvPr/>
              </p:nvSpPr>
              <p:spPr bwMode="auto">
                <a:xfrm>
                  <a:off x="4142" y="1828"/>
                  <a:ext cx="1" cy="3"/>
                </a:xfrm>
                <a:custGeom>
                  <a:avLst/>
                  <a:gdLst>
                    <a:gd name="T0" fmla="*/ 0 w 2"/>
                    <a:gd name="T1" fmla="*/ 0 h 3"/>
                    <a:gd name="T2" fmla="*/ 1 w 2"/>
                    <a:gd name="T3" fmla="*/ 0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0"/>
                      </a:cubicBezTo>
                      <a:cubicBezTo>
                        <a:pt x="2" y="1"/>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6" name="Freeform 10287">
                  <a:extLst>
                    <a:ext uri="{FF2B5EF4-FFF2-40B4-BE49-F238E27FC236}">
                      <a16:creationId xmlns:a16="http://schemas.microsoft.com/office/drawing/2014/main" id="{D866F529-985E-1A76-4516-88C7BEF7350B}"/>
                    </a:ext>
                  </a:extLst>
                </p:cNvPr>
                <p:cNvSpPr>
                  <a:spLocks/>
                </p:cNvSpPr>
                <p:nvPr/>
              </p:nvSpPr>
              <p:spPr bwMode="auto">
                <a:xfrm>
                  <a:off x="4144" y="1823"/>
                  <a:ext cx="2" cy="5"/>
                </a:xfrm>
                <a:custGeom>
                  <a:avLst/>
                  <a:gdLst>
                    <a:gd name="T0" fmla="*/ 0 w 2"/>
                    <a:gd name="T1" fmla="*/ 0 h 6"/>
                    <a:gd name="T2" fmla="*/ 1 w 2"/>
                    <a:gd name="T3" fmla="*/ 3 h 6"/>
                    <a:gd name="T4" fmla="*/ 1 w 2"/>
                    <a:gd name="T5" fmla="*/ 3 h 6"/>
                    <a:gd name="T6" fmla="*/ 0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0"/>
                      </a:moveTo>
                      <a:cubicBezTo>
                        <a:pt x="0" y="0"/>
                        <a:pt x="2" y="4"/>
                        <a:pt x="1" y="6"/>
                      </a:cubicBezTo>
                      <a:cubicBezTo>
                        <a:pt x="1" y="5"/>
                        <a:pt x="1" y="4"/>
                        <a:pt x="1" y="3"/>
                      </a:cubicBezTo>
                      <a:cubicBezTo>
                        <a:pt x="1" y="1"/>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7" name="Freeform 10288">
                  <a:extLst>
                    <a:ext uri="{FF2B5EF4-FFF2-40B4-BE49-F238E27FC236}">
                      <a16:creationId xmlns:a16="http://schemas.microsoft.com/office/drawing/2014/main" id="{036F1FF1-DDD7-8B6D-6181-EC8BA37C1CA4}"/>
                    </a:ext>
                  </a:extLst>
                </p:cNvPr>
                <p:cNvSpPr>
                  <a:spLocks/>
                </p:cNvSpPr>
                <p:nvPr/>
              </p:nvSpPr>
              <p:spPr bwMode="auto">
                <a:xfrm>
                  <a:off x="4146" y="1820"/>
                  <a:ext cx="1" cy="4"/>
                </a:xfrm>
                <a:custGeom>
                  <a:avLst/>
                  <a:gdLst>
                    <a:gd name="T0" fmla="*/ 0 w 1"/>
                    <a:gd name="T1" fmla="*/ 0 h 4"/>
                    <a:gd name="T2" fmla="*/ 1 w 1"/>
                    <a:gd name="T3" fmla="*/ 4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0" y="0"/>
                        <a:pt x="1" y="3"/>
                        <a:pt x="1" y="4"/>
                      </a:cubicBezTo>
                      <a:cubicBezTo>
                        <a:pt x="0" y="4"/>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8" name="Freeform 10289">
                  <a:extLst>
                    <a:ext uri="{FF2B5EF4-FFF2-40B4-BE49-F238E27FC236}">
                      <a16:creationId xmlns:a16="http://schemas.microsoft.com/office/drawing/2014/main" id="{53EE701E-BD63-7795-B35E-F3108FFF8CC0}"/>
                    </a:ext>
                  </a:extLst>
                </p:cNvPr>
                <p:cNvSpPr>
                  <a:spLocks/>
                </p:cNvSpPr>
                <p:nvPr/>
              </p:nvSpPr>
              <p:spPr bwMode="auto">
                <a:xfrm>
                  <a:off x="4114" y="1765"/>
                  <a:ext cx="21" cy="43"/>
                </a:xfrm>
                <a:custGeom>
                  <a:avLst/>
                  <a:gdLst>
                    <a:gd name="T0" fmla="*/ 5 w 26"/>
                    <a:gd name="T1" fmla="*/ 1 h 52"/>
                    <a:gd name="T2" fmla="*/ 7 w 26"/>
                    <a:gd name="T3" fmla="*/ 2 h 52"/>
                    <a:gd name="T4" fmla="*/ 8 w 26"/>
                    <a:gd name="T5" fmla="*/ 3 h 52"/>
                    <a:gd name="T6" fmla="*/ 10 w 26"/>
                    <a:gd name="T7" fmla="*/ 6 h 52"/>
                    <a:gd name="T8" fmla="*/ 10 w 26"/>
                    <a:gd name="T9" fmla="*/ 10 h 52"/>
                    <a:gd name="T10" fmla="*/ 11 w 26"/>
                    <a:gd name="T11" fmla="*/ 13 h 52"/>
                    <a:gd name="T12" fmla="*/ 11 w 26"/>
                    <a:gd name="T13" fmla="*/ 15 h 52"/>
                    <a:gd name="T14" fmla="*/ 10 w 26"/>
                    <a:gd name="T15" fmla="*/ 18 h 52"/>
                    <a:gd name="T16" fmla="*/ 10 w 26"/>
                    <a:gd name="T17" fmla="*/ 21 h 52"/>
                    <a:gd name="T18" fmla="*/ 9 w 26"/>
                    <a:gd name="T19" fmla="*/ 22 h 52"/>
                    <a:gd name="T20" fmla="*/ 7 w 26"/>
                    <a:gd name="T21" fmla="*/ 23 h 52"/>
                    <a:gd name="T22" fmla="*/ 6 w 26"/>
                    <a:gd name="T23" fmla="*/ 23 h 52"/>
                    <a:gd name="T24" fmla="*/ 5 w 26"/>
                    <a:gd name="T25" fmla="*/ 22 h 52"/>
                    <a:gd name="T26" fmla="*/ 4 w 26"/>
                    <a:gd name="T27" fmla="*/ 22 h 52"/>
                    <a:gd name="T28" fmla="*/ 3 w 26"/>
                    <a:gd name="T29" fmla="*/ 21 h 52"/>
                    <a:gd name="T30" fmla="*/ 2 w 26"/>
                    <a:gd name="T31" fmla="*/ 18 h 52"/>
                    <a:gd name="T32" fmla="*/ 2 w 26"/>
                    <a:gd name="T33" fmla="*/ 16 h 52"/>
                    <a:gd name="T34" fmla="*/ 2 w 26"/>
                    <a:gd name="T35" fmla="*/ 13 h 52"/>
                    <a:gd name="T36" fmla="*/ 1 w 26"/>
                    <a:gd name="T37" fmla="*/ 11 h 52"/>
                    <a:gd name="T38" fmla="*/ 1 w 26"/>
                    <a:gd name="T39" fmla="*/ 7 h 52"/>
                    <a:gd name="T40" fmla="*/ 2 w 26"/>
                    <a:gd name="T41" fmla="*/ 5 h 52"/>
                    <a:gd name="T42" fmla="*/ 2 w 26"/>
                    <a:gd name="T43" fmla="*/ 2 h 52"/>
                    <a:gd name="T44" fmla="*/ 2 w 26"/>
                    <a:gd name="T45" fmla="*/ 2 h 52"/>
                    <a:gd name="T46" fmla="*/ 4 w 26"/>
                    <a:gd name="T47" fmla="*/ 1 h 52"/>
                    <a:gd name="T48" fmla="*/ 5 w 26"/>
                    <a:gd name="T49" fmla="*/ 1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52">
                      <a:moveTo>
                        <a:pt x="12" y="1"/>
                      </a:moveTo>
                      <a:cubicBezTo>
                        <a:pt x="13" y="4"/>
                        <a:pt x="15" y="1"/>
                        <a:pt x="16" y="3"/>
                      </a:cubicBezTo>
                      <a:cubicBezTo>
                        <a:pt x="16" y="6"/>
                        <a:pt x="19" y="5"/>
                        <a:pt x="19" y="7"/>
                      </a:cubicBezTo>
                      <a:cubicBezTo>
                        <a:pt x="20" y="11"/>
                        <a:pt x="22" y="11"/>
                        <a:pt x="22" y="13"/>
                      </a:cubicBezTo>
                      <a:cubicBezTo>
                        <a:pt x="22" y="16"/>
                        <a:pt x="25" y="19"/>
                        <a:pt x="24" y="22"/>
                      </a:cubicBezTo>
                      <a:cubicBezTo>
                        <a:pt x="24" y="24"/>
                        <a:pt x="26" y="27"/>
                        <a:pt x="25" y="28"/>
                      </a:cubicBezTo>
                      <a:cubicBezTo>
                        <a:pt x="24" y="29"/>
                        <a:pt x="26" y="32"/>
                        <a:pt x="25" y="33"/>
                      </a:cubicBezTo>
                      <a:cubicBezTo>
                        <a:pt x="24" y="34"/>
                        <a:pt x="26" y="39"/>
                        <a:pt x="24" y="38"/>
                      </a:cubicBezTo>
                      <a:cubicBezTo>
                        <a:pt x="23" y="38"/>
                        <a:pt x="24" y="44"/>
                        <a:pt x="23" y="43"/>
                      </a:cubicBezTo>
                      <a:cubicBezTo>
                        <a:pt x="22" y="43"/>
                        <a:pt x="22" y="48"/>
                        <a:pt x="21" y="47"/>
                      </a:cubicBezTo>
                      <a:cubicBezTo>
                        <a:pt x="19" y="46"/>
                        <a:pt x="19" y="51"/>
                        <a:pt x="17" y="49"/>
                      </a:cubicBezTo>
                      <a:cubicBezTo>
                        <a:pt x="16" y="48"/>
                        <a:pt x="15" y="52"/>
                        <a:pt x="14" y="49"/>
                      </a:cubicBezTo>
                      <a:cubicBezTo>
                        <a:pt x="14" y="48"/>
                        <a:pt x="13" y="50"/>
                        <a:pt x="12" y="48"/>
                      </a:cubicBezTo>
                      <a:cubicBezTo>
                        <a:pt x="12" y="47"/>
                        <a:pt x="10" y="49"/>
                        <a:pt x="10" y="46"/>
                      </a:cubicBezTo>
                      <a:cubicBezTo>
                        <a:pt x="10" y="45"/>
                        <a:pt x="8" y="46"/>
                        <a:pt x="7" y="43"/>
                      </a:cubicBezTo>
                      <a:cubicBezTo>
                        <a:pt x="7" y="42"/>
                        <a:pt x="6" y="42"/>
                        <a:pt x="5" y="39"/>
                      </a:cubicBezTo>
                      <a:cubicBezTo>
                        <a:pt x="5" y="37"/>
                        <a:pt x="3" y="37"/>
                        <a:pt x="3" y="34"/>
                      </a:cubicBezTo>
                      <a:cubicBezTo>
                        <a:pt x="3" y="32"/>
                        <a:pt x="2" y="31"/>
                        <a:pt x="2" y="28"/>
                      </a:cubicBezTo>
                      <a:cubicBezTo>
                        <a:pt x="2" y="27"/>
                        <a:pt x="1" y="24"/>
                        <a:pt x="1" y="23"/>
                      </a:cubicBezTo>
                      <a:cubicBezTo>
                        <a:pt x="2" y="20"/>
                        <a:pt x="0" y="17"/>
                        <a:pt x="1" y="16"/>
                      </a:cubicBezTo>
                      <a:cubicBezTo>
                        <a:pt x="2" y="15"/>
                        <a:pt x="1" y="12"/>
                        <a:pt x="2" y="11"/>
                      </a:cubicBezTo>
                      <a:cubicBezTo>
                        <a:pt x="3" y="10"/>
                        <a:pt x="2" y="6"/>
                        <a:pt x="4" y="6"/>
                      </a:cubicBezTo>
                      <a:cubicBezTo>
                        <a:pt x="5" y="6"/>
                        <a:pt x="5" y="3"/>
                        <a:pt x="6" y="3"/>
                      </a:cubicBezTo>
                      <a:cubicBezTo>
                        <a:pt x="8" y="4"/>
                        <a:pt x="8" y="0"/>
                        <a:pt x="9" y="1"/>
                      </a:cubicBezTo>
                      <a:cubicBezTo>
                        <a:pt x="11" y="3"/>
                        <a:pt x="11" y="0"/>
                        <a:pt x="1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09" name="Freeform 10290">
                  <a:extLst>
                    <a:ext uri="{FF2B5EF4-FFF2-40B4-BE49-F238E27FC236}">
                      <a16:creationId xmlns:a16="http://schemas.microsoft.com/office/drawing/2014/main" id="{1B919191-B039-8734-7ADC-6EEFBCDD7CF8}"/>
                    </a:ext>
                  </a:extLst>
                </p:cNvPr>
                <p:cNvSpPr>
                  <a:spLocks/>
                </p:cNvSpPr>
                <p:nvPr/>
              </p:nvSpPr>
              <p:spPr bwMode="auto">
                <a:xfrm>
                  <a:off x="4114" y="1769"/>
                  <a:ext cx="20" cy="39"/>
                </a:xfrm>
                <a:custGeom>
                  <a:avLst/>
                  <a:gdLst>
                    <a:gd name="T0" fmla="*/ 10 w 25"/>
                    <a:gd name="T1" fmla="*/ 14 h 47"/>
                    <a:gd name="T2" fmla="*/ 9 w 25"/>
                    <a:gd name="T3" fmla="*/ 15 h 47"/>
                    <a:gd name="T4" fmla="*/ 7 w 25"/>
                    <a:gd name="T5" fmla="*/ 15 h 47"/>
                    <a:gd name="T6" fmla="*/ 6 w 25"/>
                    <a:gd name="T7" fmla="*/ 15 h 47"/>
                    <a:gd name="T8" fmla="*/ 5 w 25"/>
                    <a:gd name="T9" fmla="*/ 14 h 47"/>
                    <a:gd name="T10" fmla="*/ 5 w 25"/>
                    <a:gd name="T11" fmla="*/ 12 h 47"/>
                    <a:gd name="T12" fmla="*/ 4 w 25"/>
                    <a:gd name="T13" fmla="*/ 10 h 47"/>
                    <a:gd name="T14" fmla="*/ 3 w 25"/>
                    <a:gd name="T15" fmla="*/ 7 h 47"/>
                    <a:gd name="T16" fmla="*/ 2 w 25"/>
                    <a:gd name="T17" fmla="*/ 5 h 47"/>
                    <a:gd name="T18" fmla="*/ 2 w 25"/>
                    <a:gd name="T19" fmla="*/ 2 h 47"/>
                    <a:gd name="T20" fmla="*/ 2 w 25"/>
                    <a:gd name="T21" fmla="*/ 0 h 47"/>
                    <a:gd name="T22" fmla="*/ 2 w 25"/>
                    <a:gd name="T23" fmla="*/ 1 h 47"/>
                    <a:gd name="T24" fmla="*/ 2 w 25"/>
                    <a:gd name="T25" fmla="*/ 2 h 47"/>
                    <a:gd name="T26" fmla="*/ 1 w 25"/>
                    <a:gd name="T27" fmla="*/ 5 h 47"/>
                    <a:gd name="T28" fmla="*/ 1 w 25"/>
                    <a:gd name="T29" fmla="*/ 8 h 47"/>
                    <a:gd name="T30" fmla="*/ 2 w 25"/>
                    <a:gd name="T31" fmla="*/ 11 h 47"/>
                    <a:gd name="T32" fmla="*/ 2 w 25"/>
                    <a:gd name="T33" fmla="*/ 14 h 47"/>
                    <a:gd name="T34" fmla="*/ 2 w 25"/>
                    <a:gd name="T35" fmla="*/ 16 h 47"/>
                    <a:gd name="T36" fmla="*/ 3 w 25"/>
                    <a:gd name="T37" fmla="*/ 18 h 47"/>
                    <a:gd name="T38" fmla="*/ 4 w 25"/>
                    <a:gd name="T39" fmla="*/ 19 h 47"/>
                    <a:gd name="T40" fmla="*/ 5 w 25"/>
                    <a:gd name="T41" fmla="*/ 21 h 47"/>
                    <a:gd name="T42" fmla="*/ 6 w 25"/>
                    <a:gd name="T43" fmla="*/ 22 h 47"/>
                    <a:gd name="T44" fmla="*/ 7 w 25"/>
                    <a:gd name="T45" fmla="*/ 22 h 47"/>
                    <a:gd name="T46" fmla="*/ 9 w 25"/>
                    <a:gd name="T47" fmla="*/ 20 h 47"/>
                    <a:gd name="T48" fmla="*/ 9 w 25"/>
                    <a:gd name="T49" fmla="*/ 18 h 47"/>
                    <a:gd name="T50" fmla="*/ 10 w 25"/>
                    <a:gd name="T51" fmla="*/ 15 h 47"/>
                    <a:gd name="T52" fmla="*/ 10 w 25"/>
                    <a:gd name="T53" fmla="*/ 14 h 47"/>
                    <a:gd name="T54" fmla="*/ 10 w 25"/>
                    <a:gd name="T55" fmla="*/ 14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 h="47">
                      <a:moveTo>
                        <a:pt x="24" y="29"/>
                      </a:moveTo>
                      <a:cubicBezTo>
                        <a:pt x="23" y="28"/>
                        <a:pt x="22" y="33"/>
                        <a:pt x="21" y="31"/>
                      </a:cubicBezTo>
                      <a:cubicBezTo>
                        <a:pt x="20" y="30"/>
                        <a:pt x="19" y="35"/>
                        <a:pt x="18" y="31"/>
                      </a:cubicBezTo>
                      <a:cubicBezTo>
                        <a:pt x="17" y="30"/>
                        <a:pt x="16" y="33"/>
                        <a:pt x="16" y="31"/>
                      </a:cubicBezTo>
                      <a:cubicBezTo>
                        <a:pt x="15" y="29"/>
                        <a:pt x="14" y="31"/>
                        <a:pt x="13" y="29"/>
                      </a:cubicBezTo>
                      <a:cubicBezTo>
                        <a:pt x="13" y="27"/>
                        <a:pt x="11" y="28"/>
                        <a:pt x="11" y="26"/>
                      </a:cubicBezTo>
                      <a:cubicBezTo>
                        <a:pt x="10" y="24"/>
                        <a:pt x="9" y="24"/>
                        <a:pt x="9" y="22"/>
                      </a:cubicBezTo>
                      <a:cubicBezTo>
                        <a:pt x="8" y="20"/>
                        <a:pt x="6" y="19"/>
                        <a:pt x="7" y="16"/>
                      </a:cubicBezTo>
                      <a:cubicBezTo>
                        <a:pt x="7" y="15"/>
                        <a:pt x="5" y="13"/>
                        <a:pt x="5" y="10"/>
                      </a:cubicBezTo>
                      <a:cubicBezTo>
                        <a:pt x="5" y="9"/>
                        <a:pt x="4" y="7"/>
                        <a:pt x="5" y="6"/>
                      </a:cubicBezTo>
                      <a:cubicBezTo>
                        <a:pt x="5" y="4"/>
                        <a:pt x="5" y="2"/>
                        <a:pt x="4" y="0"/>
                      </a:cubicBezTo>
                      <a:cubicBezTo>
                        <a:pt x="4" y="1"/>
                        <a:pt x="4" y="1"/>
                        <a:pt x="4" y="1"/>
                      </a:cubicBezTo>
                      <a:cubicBezTo>
                        <a:pt x="2" y="1"/>
                        <a:pt x="3" y="5"/>
                        <a:pt x="2" y="6"/>
                      </a:cubicBezTo>
                      <a:cubicBezTo>
                        <a:pt x="1" y="7"/>
                        <a:pt x="2" y="10"/>
                        <a:pt x="1" y="11"/>
                      </a:cubicBezTo>
                      <a:cubicBezTo>
                        <a:pt x="0" y="12"/>
                        <a:pt x="2" y="15"/>
                        <a:pt x="1" y="18"/>
                      </a:cubicBezTo>
                      <a:cubicBezTo>
                        <a:pt x="1" y="19"/>
                        <a:pt x="2" y="22"/>
                        <a:pt x="2" y="23"/>
                      </a:cubicBezTo>
                      <a:cubicBezTo>
                        <a:pt x="2" y="26"/>
                        <a:pt x="3" y="27"/>
                        <a:pt x="3" y="29"/>
                      </a:cubicBezTo>
                      <a:cubicBezTo>
                        <a:pt x="3" y="32"/>
                        <a:pt x="5" y="32"/>
                        <a:pt x="5" y="34"/>
                      </a:cubicBezTo>
                      <a:cubicBezTo>
                        <a:pt x="6" y="37"/>
                        <a:pt x="7" y="37"/>
                        <a:pt x="7" y="38"/>
                      </a:cubicBezTo>
                      <a:cubicBezTo>
                        <a:pt x="8" y="41"/>
                        <a:pt x="10" y="40"/>
                        <a:pt x="10" y="41"/>
                      </a:cubicBezTo>
                      <a:cubicBezTo>
                        <a:pt x="10" y="44"/>
                        <a:pt x="12" y="42"/>
                        <a:pt x="12" y="43"/>
                      </a:cubicBezTo>
                      <a:cubicBezTo>
                        <a:pt x="13" y="45"/>
                        <a:pt x="14" y="43"/>
                        <a:pt x="14" y="44"/>
                      </a:cubicBezTo>
                      <a:cubicBezTo>
                        <a:pt x="15" y="47"/>
                        <a:pt x="16" y="43"/>
                        <a:pt x="17" y="44"/>
                      </a:cubicBezTo>
                      <a:cubicBezTo>
                        <a:pt x="19" y="46"/>
                        <a:pt x="19" y="41"/>
                        <a:pt x="21" y="42"/>
                      </a:cubicBezTo>
                      <a:cubicBezTo>
                        <a:pt x="22" y="43"/>
                        <a:pt x="22" y="38"/>
                        <a:pt x="23" y="38"/>
                      </a:cubicBezTo>
                      <a:cubicBezTo>
                        <a:pt x="24" y="39"/>
                        <a:pt x="23" y="33"/>
                        <a:pt x="24" y="33"/>
                      </a:cubicBezTo>
                      <a:cubicBezTo>
                        <a:pt x="25" y="33"/>
                        <a:pt x="25" y="30"/>
                        <a:pt x="25" y="29"/>
                      </a:cubicBezTo>
                      <a:lnTo>
                        <a:pt x="24" y="29"/>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0" name="Freeform 10291">
                  <a:extLst>
                    <a:ext uri="{FF2B5EF4-FFF2-40B4-BE49-F238E27FC236}">
                      <a16:creationId xmlns:a16="http://schemas.microsoft.com/office/drawing/2014/main" id="{F8B78031-1EC8-7C80-CF5B-7F964C8490F5}"/>
                    </a:ext>
                  </a:extLst>
                </p:cNvPr>
                <p:cNvSpPr>
                  <a:spLocks/>
                </p:cNvSpPr>
                <p:nvPr/>
              </p:nvSpPr>
              <p:spPr bwMode="auto">
                <a:xfrm>
                  <a:off x="4115" y="1786"/>
                  <a:ext cx="19" cy="22"/>
                </a:xfrm>
                <a:custGeom>
                  <a:avLst/>
                  <a:gdLst>
                    <a:gd name="T0" fmla="*/ 10 w 23"/>
                    <a:gd name="T1" fmla="*/ 4 h 26"/>
                    <a:gd name="T2" fmla="*/ 10 w 23"/>
                    <a:gd name="T3" fmla="*/ 5 h 26"/>
                    <a:gd name="T4" fmla="*/ 10 w 23"/>
                    <a:gd name="T5" fmla="*/ 7 h 26"/>
                    <a:gd name="T6" fmla="*/ 8 w 23"/>
                    <a:gd name="T7" fmla="*/ 8 h 26"/>
                    <a:gd name="T8" fmla="*/ 7 w 23"/>
                    <a:gd name="T9" fmla="*/ 10 h 26"/>
                    <a:gd name="T10" fmla="*/ 6 w 23"/>
                    <a:gd name="T11" fmla="*/ 10 h 26"/>
                    <a:gd name="T12" fmla="*/ 4 w 23"/>
                    <a:gd name="T13" fmla="*/ 9 h 26"/>
                    <a:gd name="T14" fmla="*/ 3 w 23"/>
                    <a:gd name="T15" fmla="*/ 8 h 26"/>
                    <a:gd name="T16" fmla="*/ 2 w 23"/>
                    <a:gd name="T17" fmla="*/ 7 h 26"/>
                    <a:gd name="T18" fmla="*/ 2 w 23"/>
                    <a:gd name="T19" fmla="*/ 5 h 26"/>
                    <a:gd name="T20" fmla="*/ 1 w 23"/>
                    <a:gd name="T21" fmla="*/ 3 h 26"/>
                    <a:gd name="T22" fmla="*/ 0 w 23"/>
                    <a:gd name="T23" fmla="*/ 0 h 26"/>
                    <a:gd name="T24" fmla="*/ 0 w 23"/>
                    <a:gd name="T25" fmla="*/ 2 h 26"/>
                    <a:gd name="T26" fmla="*/ 1 w 23"/>
                    <a:gd name="T27" fmla="*/ 4 h 26"/>
                    <a:gd name="T28" fmla="*/ 2 w 23"/>
                    <a:gd name="T29" fmla="*/ 7 h 26"/>
                    <a:gd name="T30" fmla="*/ 2 w 23"/>
                    <a:gd name="T31" fmla="*/ 8 h 26"/>
                    <a:gd name="T32" fmla="*/ 4 w 23"/>
                    <a:gd name="T33" fmla="*/ 10 h 26"/>
                    <a:gd name="T34" fmla="*/ 5 w 23"/>
                    <a:gd name="T35" fmla="*/ 12 h 26"/>
                    <a:gd name="T36" fmla="*/ 6 w 23"/>
                    <a:gd name="T37" fmla="*/ 12 h 26"/>
                    <a:gd name="T38" fmla="*/ 7 w 23"/>
                    <a:gd name="T39" fmla="*/ 12 h 26"/>
                    <a:gd name="T40" fmla="*/ 9 w 23"/>
                    <a:gd name="T41" fmla="*/ 11 h 26"/>
                    <a:gd name="T42" fmla="*/ 10 w 23"/>
                    <a:gd name="T43" fmla="*/ 8 h 26"/>
                    <a:gd name="T44" fmla="*/ 10 w 23"/>
                    <a:gd name="T45" fmla="*/ 6 h 26"/>
                    <a:gd name="T46" fmla="*/ 11 w 23"/>
                    <a:gd name="T47" fmla="*/ 4 h 26"/>
                    <a:gd name="T48" fmla="*/ 10 w 23"/>
                    <a:gd name="T49" fmla="*/ 4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 h="26">
                      <a:moveTo>
                        <a:pt x="22" y="8"/>
                      </a:moveTo>
                      <a:cubicBezTo>
                        <a:pt x="22" y="8"/>
                        <a:pt x="21" y="8"/>
                        <a:pt x="21" y="9"/>
                      </a:cubicBezTo>
                      <a:cubicBezTo>
                        <a:pt x="21" y="10"/>
                        <a:pt x="21" y="13"/>
                        <a:pt x="20" y="13"/>
                      </a:cubicBezTo>
                      <a:cubicBezTo>
                        <a:pt x="19" y="13"/>
                        <a:pt x="20" y="17"/>
                        <a:pt x="18" y="16"/>
                      </a:cubicBezTo>
                      <a:cubicBezTo>
                        <a:pt x="17" y="15"/>
                        <a:pt x="16" y="21"/>
                        <a:pt x="14" y="19"/>
                      </a:cubicBezTo>
                      <a:cubicBezTo>
                        <a:pt x="14" y="18"/>
                        <a:pt x="13" y="22"/>
                        <a:pt x="12" y="19"/>
                      </a:cubicBezTo>
                      <a:cubicBezTo>
                        <a:pt x="11" y="17"/>
                        <a:pt x="10" y="20"/>
                        <a:pt x="9" y="18"/>
                      </a:cubicBezTo>
                      <a:cubicBezTo>
                        <a:pt x="9" y="16"/>
                        <a:pt x="8" y="19"/>
                        <a:pt x="7" y="16"/>
                      </a:cubicBezTo>
                      <a:cubicBezTo>
                        <a:pt x="7" y="14"/>
                        <a:pt x="5" y="15"/>
                        <a:pt x="5" y="13"/>
                      </a:cubicBezTo>
                      <a:cubicBezTo>
                        <a:pt x="4" y="11"/>
                        <a:pt x="3" y="12"/>
                        <a:pt x="2" y="9"/>
                      </a:cubicBezTo>
                      <a:cubicBezTo>
                        <a:pt x="2" y="7"/>
                        <a:pt x="0" y="6"/>
                        <a:pt x="1" y="4"/>
                      </a:cubicBezTo>
                      <a:cubicBezTo>
                        <a:pt x="1" y="3"/>
                        <a:pt x="0" y="2"/>
                        <a:pt x="0" y="0"/>
                      </a:cubicBezTo>
                      <a:cubicBezTo>
                        <a:pt x="0" y="1"/>
                        <a:pt x="0" y="2"/>
                        <a:pt x="0" y="2"/>
                      </a:cubicBezTo>
                      <a:cubicBezTo>
                        <a:pt x="0" y="5"/>
                        <a:pt x="1" y="6"/>
                        <a:pt x="1" y="8"/>
                      </a:cubicBezTo>
                      <a:cubicBezTo>
                        <a:pt x="1" y="11"/>
                        <a:pt x="3" y="11"/>
                        <a:pt x="3" y="13"/>
                      </a:cubicBezTo>
                      <a:cubicBezTo>
                        <a:pt x="4" y="16"/>
                        <a:pt x="5" y="16"/>
                        <a:pt x="5" y="17"/>
                      </a:cubicBezTo>
                      <a:cubicBezTo>
                        <a:pt x="6" y="20"/>
                        <a:pt x="8" y="19"/>
                        <a:pt x="8" y="20"/>
                      </a:cubicBezTo>
                      <a:cubicBezTo>
                        <a:pt x="8" y="23"/>
                        <a:pt x="10" y="21"/>
                        <a:pt x="10" y="22"/>
                      </a:cubicBezTo>
                      <a:cubicBezTo>
                        <a:pt x="11" y="24"/>
                        <a:pt x="12" y="22"/>
                        <a:pt x="12" y="23"/>
                      </a:cubicBezTo>
                      <a:cubicBezTo>
                        <a:pt x="13" y="26"/>
                        <a:pt x="14" y="22"/>
                        <a:pt x="15" y="23"/>
                      </a:cubicBezTo>
                      <a:cubicBezTo>
                        <a:pt x="17" y="25"/>
                        <a:pt x="17" y="20"/>
                        <a:pt x="19" y="21"/>
                      </a:cubicBezTo>
                      <a:cubicBezTo>
                        <a:pt x="20" y="22"/>
                        <a:pt x="20" y="17"/>
                        <a:pt x="21" y="17"/>
                      </a:cubicBezTo>
                      <a:cubicBezTo>
                        <a:pt x="22" y="18"/>
                        <a:pt x="21" y="12"/>
                        <a:pt x="22" y="12"/>
                      </a:cubicBezTo>
                      <a:cubicBezTo>
                        <a:pt x="23" y="12"/>
                        <a:pt x="23" y="9"/>
                        <a:pt x="23" y="8"/>
                      </a:cubicBezTo>
                      <a:lnTo>
                        <a:pt x="22" y="8"/>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1" name="Freeform 10292">
                  <a:extLst>
                    <a:ext uri="{FF2B5EF4-FFF2-40B4-BE49-F238E27FC236}">
                      <a16:creationId xmlns:a16="http://schemas.microsoft.com/office/drawing/2014/main" id="{CB4547E7-4A3D-27FD-0C12-CF9FC747F624}"/>
                    </a:ext>
                  </a:extLst>
                </p:cNvPr>
                <p:cNvSpPr>
                  <a:spLocks/>
                </p:cNvSpPr>
                <p:nvPr/>
              </p:nvSpPr>
              <p:spPr bwMode="auto">
                <a:xfrm>
                  <a:off x="4119" y="1776"/>
                  <a:ext cx="1" cy="4"/>
                </a:xfrm>
                <a:custGeom>
                  <a:avLst/>
                  <a:gdLst>
                    <a:gd name="T0" fmla="*/ 0 w 1"/>
                    <a:gd name="T1" fmla="*/ 1 h 4"/>
                    <a:gd name="T2" fmla="*/ 0 w 1"/>
                    <a:gd name="T3" fmla="*/ 4 h 4"/>
                    <a:gd name="T4" fmla="*/ 1 w 1"/>
                    <a:gd name="T5" fmla="*/ 3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1"/>
                      </a:moveTo>
                      <a:cubicBezTo>
                        <a:pt x="0" y="0"/>
                        <a:pt x="0" y="3"/>
                        <a:pt x="0" y="4"/>
                      </a:cubicBezTo>
                      <a:cubicBezTo>
                        <a:pt x="1" y="4"/>
                        <a:pt x="1" y="3"/>
                        <a:pt x="1" y="3"/>
                      </a:cubicBezTo>
                      <a:cubicBezTo>
                        <a:pt x="1" y="1"/>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2" name="Freeform 10293">
                  <a:extLst>
                    <a:ext uri="{FF2B5EF4-FFF2-40B4-BE49-F238E27FC236}">
                      <a16:creationId xmlns:a16="http://schemas.microsoft.com/office/drawing/2014/main" id="{D788FE42-2C35-DB54-3F7B-29EE888F612C}"/>
                    </a:ext>
                  </a:extLst>
                </p:cNvPr>
                <p:cNvSpPr>
                  <a:spLocks/>
                </p:cNvSpPr>
                <p:nvPr/>
              </p:nvSpPr>
              <p:spPr bwMode="auto">
                <a:xfrm>
                  <a:off x="4119" y="1772"/>
                  <a:ext cx="3" cy="3"/>
                </a:xfrm>
                <a:custGeom>
                  <a:avLst/>
                  <a:gdLst>
                    <a:gd name="T0" fmla="*/ 1 w 3"/>
                    <a:gd name="T1" fmla="*/ 0 h 4"/>
                    <a:gd name="T2" fmla="*/ 3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3" name="Freeform 10294">
                  <a:extLst>
                    <a:ext uri="{FF2B5EF4-FFF2-40B4-BE49-F238E27FC236}">
                      <a16:creationId xmlns:a16="http://schemas.microsoft.com/office/drawing/2014/main" id="{E25B5DB8-E736-DA1B-B078-D9BDC3939D88}"/>
                    </a:ext>
                  </a:extLst>
                </p:cNvPr>
                <p:cNvSpPr>
                  <a:spLocks/>
                </p:cNvSpPr>
                <p:nvPr/>
              </p:nvSpPr>
              <p:spPr bwMode="auto">
                <a:xfrm>
                  <a:off x="4122" y="1779"/>
                  <a:ext cx="2" cy="4"/>
                </a:xfrm>
                <a:custGeom>
                  <a:avLst/>
                  <a:gdLst>
                    <a:gd name="T0" fmla="*/ 1 w 3"/>
                    <a:gd name="T1" fmla="*/ 1 h 5"/>
                    <a:gd name="T2" fmla="*/ 1 w 3"/>
                    <a:gd name="T3" fmla="*/ 1 h 5"/>
                    <a:gd name="T4" fmla="*/ 1 w 3"/>
                    <a:gd name="T5" fmla="*/ 2 h 5"/>
                    <a:gd name="T6" fmla="*/ 1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1"/>
                      </a:moveTo>
                      <a:cubicBezTo>
                        <a:pt x="0" y="1"/>
                        <a:pt x="1" y="0"/>
                        <a:pt x="2" y="1"/>
                      </a:cubicBezTo>
                      <a:cubicBezTo>
                        <a:pt x="2" y="1"/>
                        <a:pt x="3" y="3"/>
                        <a:pt x="3" y="5"/>
                      </a:cubicBezTo>
                      <a:cubicBezTo>
                        <a:pt x="2" y="4"/>
                        <a:pt x="1"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4" name="Freeform 10295">
                  <a:extLst>
                    <a:ext uri="{FF2B5EF4-FFF2-40B4-BE49-F238E27FC236}">
                      <a16:creationId xmlns:a16="http://schemas.microsoft.com/office/drawing/2014/main" id="{2E2CAA3A-7984-BB5F-2D69-5AF2CD310374}"/>
                    </a:ext>
                  </a:extLst>
                </p:cNvPr>
                <p:cNvSpPr>
                  <a:spLocks/>
                </p:cNvSpPr>
                <p:nvPr/>
              </p:nvSpPr>
              <p:spPr bwMode="auto">
                <a:xfrm>
                  <a:off x="4124" y="1772"/>
                  <a:ext cx="2" cy="6"/>
                </a:xfrm>
                <a:custGeom>
                  <a:avLst/>
                  <a:gdLst>
                    <a:gd name="T0" fmla="*/ 0 w 2"/>
                    <a:gd name="T1" fmla="*/ 1 h 8"/>
                    <a:gd name="T2" fmla="*/ 0 w 2"/>
                    <a:gd name="T3" fmla="*/ 2 h 8"/>
                    <a:gd name="T4" fmla="*/ 2 w 2"/>
                    <a:gd name="T5" fmla="*/ 2 h 8"/>
                    <a:gd name="T6" fmla="*/ 1 w 2"/>
                    <a:gd name="T7" fmla="*/ 2 h 8"/>
                    <a:gd name="T8" fmla="*/ 0 w 2"/>
                    <a:gd name="T9" fmla="*/ 1 h 8"/>
                    <a:gd name="T10" fmla="*/ 1 w 2"/>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8">
                      <a:moveTo>
                        <a:pt x="0" y="1"/>
                      </a:moveTo>
                      <a:cubicBezTo>
                        <a:pt x="0" y="1"/>
                        <a:pt x="0" y="2"/>
                        <a:pt x="0" y="4"/>
                      </a:cubicBezTo>
                      <a:cubicBezTo>
                        <a:pt x="0" y="4"/>
                        <a:pt x="2" y="8"/>
                        <a:pt x="2" y="6"/>
                      </a:cubicBezTo>
                      <a:cubicBezTo>
                        <a:pt x="2" y="6"/>
                        <a:pt x="1" y="5"/>
                        <a:pt x="1" y="5"/>
                      </a:cubicBezTo>
                      <a:cubicBezTo>
                        <a:pt x="1" y="4"/>
                        <a:pt x="0" y="1"/>
                        <a:pt x="0"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5" name="Freeform 10296">
                  <a:extLst>
                    <a:ext uri="{FF2B5EF4-FFF2-40B4-BE49-F238E27FC236}">
                      <a16:creationId xmlns:a16="http://schemas.microsoft.com/office/drawing/2014/main" id="{8F624EAF-E7EC-37B2-9E1E-A3963F08E210}"/>
                    </a:ext>
                  </a:extLst>
                </p:cNvPr>
                <p:cNvSpPr>
                  <a:spLocks/>
                </p:cNvSpPr>
                <p:nvPr/>
              </p:nvSpPr>
              <p:spPr bwMode="auto">
                <a:xfrm>
                  <a:off x="4121" y="1768"/>
                  <a:ext cx="3" cy="4"/>
                </a:xfrm>
                <a:custGeom>
                  <a:avLst/>
                  <a:gdLst>
                    <a:gd name="T0" fmla="*/ 1 w 3"/>
                    <a:gd name="T1" fmla="*/ 2 h 4"/>
                    <a:gd name="T2" fmla="*/ 3 w 3"/>
                    <a:gd name="T3" fmla="*/ 4 h 4"/>
                    <a:gd name="T4" fmla="*/ 0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1" y="2"/>
                      </a:moveTo>
                      <a:cubicBezTo>
                        <a:pt x="0" y="0"/>
                        <a:pt x="2" y="2"/>
                        <a:pt x="3" y="4"/>
                      </a:cubicBezTo>
                      <a:cubicBezTo>
                        <a:pt x="2" y="3"/>
                        <a:pt x="1" y="1"/>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6" name="Freeform 10297">
                  <a:extLst>
                    <a:ext uri="{FF2B5EF4-FFF2-40B4-BE49-F238E27FC236}">
                      <a16:creationId xmlns:a16="http://schemas.microsoft.com/office/drawing/2014/main" id="{32A8B576-5D7D-A4DF-51BF-B9025802231D}"/>
                    </a:ext>
                  </a:extLst>
                </p:cNvPr>
                <p:cNvSpPr>
                  <a:spLocks/>
                </p:cNvSpPr>
                <p:nvPr/>
              </p:nvSpPr>
              <p:spPr bwMode="auto">
                <a:xfrm>
                  <a:off x="4124" y="1787"/>
                  <a:ext cx="2" cy="6"/>
                </a:xfrm>
                <a:custGeom>
                  <a:avLst/>
                  <a:gdLst>
                    <a:gd name="T0" fmla="*/ 1 w 3"/>
                    <a:gd name="T1" fmla="*/ 1 h 7"/>
                    <a:gd name="T2" fmla="*/ 1 w 3"/>
                    <a:gd name="T3" fmla="*/ 3 h 7"/>
                    <a:gd name="T4" fmla="*/ 1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1" y="1"/>
                      </a:moveTo>
                      <a:cubicBezTo>
                        <a:pt x="0" y="0"/>
                        <a:pt x="2" y="7"/>
                        <a:pt x="3" y="4"/>
                      </a:cubicBezTo>
                      <a:cubicBezTo>
                        <a:pt x="2"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7" name="Freeform 10298">
                  <a:extLst>
                    <a:ext uri="{FF2B5EF4-FFF2-40B4-BE49-F238E27FC236}">
                      <a16:creationId xmlns:a16="http://schemas.microsoft.com/office/drawing/2014/main" id="{4D86F81B-4DA5-9171-7AB9-28B7EC0DCD24}"/>
                    </a:ext>
                  </a:extLst>
                </p:cNvPr>
                <p:cNvSpPr>
                  <a:spLocks/>
                </p:cNvSpPr>
                <p:nvPr/>
              </p:nvSpPr>
              <p:spPr bwMode="auto">
                <a:xfrm>
                  <a:off x="4127" y="1781"/>
                  <a:ext cx="1" cy="6"/>
                </a:xfrm>
                <a:custGeom>
                  <a:avLst/>
                  <a:gdLst>
                    <a:gd name="T0" fmla="*/ 0 w 2"/>
                    <a:gd name="T1" fmla="*/ 2 h 7"/>
                    <a:gd name="T2" fmla="*/ 1 w 2"/>
                    <a:gd name="T3" fmla="*/ 3 h 7"/>
                    <a:gd name="T4" fmla="*/ 1 w 2"/>
                    <a:gd name="T5" fmla="*/ 3 h 7"/>
                    <a:gd name="T6" fmla="*/ 0 w 2"/>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1" y="0"/>
                        <a:pt x="2" y="5"/>
                        <a:pt x="2" y="7"/>
                      </a:cubicBezTo>
                      <a:cubicBezTo>
                        <a:pt x="1" y="6"/>
                        <a:pt x="1" y="5"/>
                        <a:pt x="1"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8" name="Freeform 10299">
                  <a:extLst>
                    <a:ext uri="{FF2B5EF4-FFF2-40B4-BE49-F238E27FC236}">
                      <a16:creationId xmlns:a16="http://schemas.microsoft.com/office/drawing/2014/main" id="{EAE62C6E-A5F8-4DAD-7CF1-5A81E6C8447D}"/>
                    </a:ext>
                  </a:extLst>
                </p:cNvPr>
                <p:cNvSpPr>
                  <a:spLocks/>
                </p:cNvSpPr>
                <p:nvPr/>
              </p:nvSpPr>
              <p:spPr bwMode="auto">
                <a:xfrm>
                  <a:off x="4128" y="1776"/>
                  <a:ext cx="3" cy="4"/>
                </a:xfrm>
                <a:custGeom>
                  <a:avLst/>
                  <a:gdLst>
                    <a:gd name="T0" fmla="*/ 0 w 3"/>
                    <a:gd name="T1" fmla="*/ 0 h 5"/>
                    <a:gd name="T2" fmla="*/ 3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0" y="0"/>
                      </a:moveTo>
                      <a:cubicBezTo>
                        <a:pt x="0" y="2"/>
                        <a:pt x="2" y="5"/>
                        <a:pt x="3" y="4"/>
                      </a:cubicBezTo>
                      <a:cubicBezTo>
                        <a:pt x="2" y="4"/>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19" name="Freeform 10300">
                  <a:extLst>
                    <a:ext uri="{FF2B5EF4-FFF2-40B4-BE49-F238E27FC236}">
                      <a16:creationId xmlns:a16="http://schemas.microsoft.com/office/drawing/2014/main" id="{A9FA2C1E-6793-CC4C-40E9-650B2DEC5ACD}"/>
                    </a:ext>
                  </a:extLst>
                </p:cNvPr>
                <p:cNvSpPr>
                  <a:spLocks/>
                </p:cNvSpPr>
                <p:nvPr/>
              </p:nvSpPr>
              <p:spPr bwMode="auto">
                <a:xfrm>
                  <a:off x="4126" y="1770"/>
                  <a:ext cx="2" cy="3"/>
                </a:xfrm>
                <a:custGeom>
                  <a:avLst/>
                  <a:gdLst>
                    <a:gd name="T0" fmla="*/ 0 w 2"/>
                    <a:gd name="T1" fmla="*/ 1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2"/>
                        <a:pt x="2"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0" name="Freeform 10301">
                  <a:extLst>
                    <a:ext uri="{FF2B5EF4-FFF2-40B4-BE49-F238E27FC236}">
                      <a16:creationId xmlns:a16="http://schemas.microsoft.com/office/drawing/2014/main" id="{0F94F849-DE50-23D6-6E1B-4FCB25F5FF91}"/>
                    </a:ext>
                  </a:extLst>
                </p:cNvPr>
                <p:cNvSpPr>
                  <a:spLocks/>
                </p:cNvSpPr>
                <p:nvPr/>
              </p:nvSpPr>
              <p:spPr bwMode="auto">
                <a:xfrm>
                  <a:off x="4128" y="1790"/>
                  <a:ext cx="2" cy="2"/>
                </a:xfrm>
                <a:custGeom>
                  <a:avLst/>
                  <a:gdLst>
                    <a:gd name="T0" fmla="*/ 0 w 2"/>
                    <a:gd name="T1" fmla="*/ 0 h 3"/>
                    <a:gd name="T2" fmla="*/ 2 w 2"/>
                    <a:gd name="T3" fmla="*/ 0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0"/>
                      </a:cubicBezTo>
                      <a:cubicBezTo>
                        <a:pt x="1"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1" name="Freeform 10302">
                  <a:extLst>
                    <a:ext uri="{FF2B5EF4-FFF2-40B4-BE49-F238E27FC236}">
                      <a16:creationId xmlns:a16="http://schemas.microsoft.com/office/drawing/2014/main" id="{DC3B2C5B-686C-FDB9-8E39-FD30D04AD267}"/>
                    </a:ext>
                  </a:extLst>
                </p:cNvPr>
                <p:cNvSpPr>
                  <a:spLocks/>
                </p:cNvSpPr>
                <p:nvPr/>
              </p:nvSpPr>
              <p:spPr bwMode="auto">
                <a:xfrm>
                  <a:off x="4130" y="1784"/>
                  <a:ext cx="2" cy="5"/>
                </a:xfrm>
                <a:custGeom>
                  <a:avLst/>
                  <a:gdLst>
                    <a:gd name="T0" fmla="*/ 0 w 2"/>
                    <a:gd name="T1" fmla="*/ 0 h 6"/>
                    <a:gd name="T2" fmla="*/ 2 w 2"/>
                    <a:gd name="T3" fmla="*/ 3 h 6"/>
                    <a:gd name="T4" fmla="*/ 2 w 2"/>
                    <a:gd name="T5" fmla="*/ 3 h 6"/>
                    <a:gd name="T6" fmla="*/ 1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0"/>
                      </a:moveTo>
                      <a:cubicBezTo>
                        <a:pt x="1" y="0"/>
                        <a:pt x="2" y="4"/>
                        <a:pt x="2" y="6"/>
                      </a:cubicBezTo>
                      <a:cubicBezTo>
                        <a:pt x="2" y="5"/>
                        <a:pt x="2" y="4"/>
                        <a:pt x="2" y="3"/>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2" name="Freeform 10303">
                  <a:extLst>
                    <a:ext uri="{FF2B5EF4-FFF2-40B4-BE49-F238E27FC236}">
                      <a16:creationId xmlns:a16="http://schemas.microsoft.com/office/drawing/2014/main" id="{DA65748F-FF15-3AD4-8876-886A29BF836F}"/>
                    </a:ext>
                  </a:extLst>
                </p:cNvPr>
                <p:cNvSpPr>
                  <a:spLocks/>
                </p:cNvSpPr>
                <p:nvPr/>
              </p:nvSpPr>
              <p:spPr bwMode="auto">
                <a:xfrm>
                  <a:off x="4132" y="1781"/>
                  <a:ext cx="1" cy="4"/>
                </a:xfrm>
                <a:custGeom>
                  <a:avLst/>
                  <a:gdLst>
                    <a:gd name="T0" fmla="*/ 0 w 2"/>
                    <a:gd name="T1" fmla="*/ 0 h 4"/>
                    <a:gd name="T2" fmla="*/ 1 w 2"/>
                    <a:gd name="T3" fmla="*/ 4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0"/>
                        <a:pt x="2" y="3"/>
                        <a:pt x="1" y="4"/>
                      </a:cubicBezTo>
                      <a:cubicBezTo>
                        <a:pt x="1" y="4"/>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3" name="Freeform 10304">
                  <a:extLst>
                    <a:ext uri="{FF2B5EF4-FFF2-40B4-BE49-F238E27FC236}">
                      <a16:creationId xmlns:a16="http://schemas.microsoft.com/office/drawing/2014/main" id="{ECD36575-1DC8-8C74-EC40-BF3706C359AE}"/>
                    </a:ext>
                  </a:extLst>
                </p:cNvPr>
                <p:cNvSpPr>
                  <a:spLocks/>
                </p:cNvSpPr>
                <p:nvPr/>
              </p:nvSpPr>
              <p:spPr bwMode="auto">
                <a:xfrm>
                  <a:off x="4718" y="1627"/>
                  <a:ext cx="16" cy="43"/>
                </a:xfrm>
                <a:custGeom>
                  <a:avLst/>
                  <a:gdLst>
                    <a:gd name="T0" fmla="*/ 3 w 20"/>
                    <a:gd name="T1" fmla="*/ 2 h 52"/>
                    <a:gd name="T2" fmla="*/ 4 w 20"/>
                    <a:gd name="T3" fmla="*/ 2 h 52"/>
                    <a:gd name="T4" fmla="*/ 5 w 20"/>
                    <a:gd name="T5" fmla="*/ 4 h 52"/>
                    <a:gd name="T6" fmla="*/ 6 w 20"/>
                    <a:gd name="T7" fmla="*/ 7 h 52"/>
                    <a:gd name="T8" fmla="*/ 7 w 20"/>
                    <a:gd name="T9" fmla="*/ 11 h 52"/>
                    <a:gd name="T10" fmla="*/ 8 w 20"/>
                    <a:gd name="T11" fmla="*/ 14 h 52"/>
                    <a:gd name="T12" fmla="*/ 8 w 20"/>
                    <a:gd name="T13" fmla="*/ 17 h 52"/>
                    <a:gd name="T14" fmla="*/ 8 w 20"/>
                    <a:gd name="T15" fmla="*/ 18 h 52"/>
                    <a:gd name="T16" fmla="*/ 7 w 20"/>
                    <a:gd name="T17" fmla="*/ 21 h 52"/>
                    <a:gd name="T18" fmla="*/ 7 w 20"/>
                    <a:gd name="T19" fmla="*/ 22 h 52"/>
                    <a:gd name="T20" fmla="*/ 6 w 20"/>
                    <a:gd name="T21" fmla="*/ 23 h 52"/>
                    <a:gd name="T22" fmla="*/ 5 w 20"/>
                    <a:gd name="T23" fmla="*/ 23 h 52"/>
                    <a:gd name="T24" fmla="*/ 5 w 20"/>
                    <a:gd name="T25" fmla="*/ 22 h 52"/>
                    <a:gd name="T26" fmla="*/ 4 w 20"/>
                    <a:gd name="T27" fmla="*/ 22 h 52"/>
                    <a:gd name="T28" fmla="*/ 3 w 20"/>
                    <a:gd name="T29" fmla="*/ 21 h 52"/>
                    <a:gd name="T30" fmla="*/ 2 w 20"/>
                    <a:gd name="T31" fmla="*/ 18 h 52"/>
                    <a:gd name="T32" fmla="*/ 2 w 20"/>
                    <a:gd name="T33" fmla="*/ 16 h 52"/>
                    <a:gd name="T34" fmla="*/ 2 w 20"/>
                    <a:gd name="T35" fmla="*/ 13 h 52"/>
                    <a:gd name="T36" fmla="*/ 1 w 20"/>
                    <a:gd name="T37" fmla="*/ 11 h 52"/>
                    <a:gd name="T38" fmla="*/ 1 w 20"/>
                    <a:gd name="T39" fmla="*/ 7 h 52"/>
                    <a:gd name="T40" fmla="*/ 1 w 20"/>
                    <a:gd name="T41" fmla="*/ 5 h 52"/>
                    <a:gd name="T42" fmla="*/ 2 w 20"/>
                    <a:gd name="T43" fmla="*/ 2 h 52"/>
                    <a:gd name="T44" fmla="*/ 2 w 20"/>
                    <a:gd name="T45" fmla="*/ 2 h 52"/>
                    <a:gd name="T46" fmla="*/ 2 w 20"/>
                    <a:gd name="T47" fmla="*/ 2 h 52"/>
                    <a:gd name="T48" fmla="*/ 3 w 20"/>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 h="52">
                      <a:moveTo>
                        <a:pt x="7" y="2"/>
                      </a:moveTo>
                      <a:cubicBezTo>
                        <a:pt x="9" y="5"/>
                        <a:pt x="10" y="2"/>
                        <a:pt x="10" y="4"/>
                      </a:cubicBezTo>
                      <a:cubicBezTo>
                        <a:pt x="11" y="7"/>
                        <a:pt x="13" y="6"/>
                        <a:pt x="13" y="9"/>
                      </a:cubicBezTo>
                      <a:cubicBezTo>
                        <a:pt x="14" y="12"/>
                        <a:pt x="15" y="12"/>
                        <a:pt x="16" y="15"/>
                      </a:cubicBezTo>
                      <a:cubicBezTo>
                        <a:pt x="16" y="17"/>
                        <a:pt x="18" y="21"/>
                        <a:pt x="18" y="23"/>
                      </a:cubicBezTo>
                      <a:cubicBezTo>
                        <a:pt x="18" y="25"/>
                        <a:pt x="19" y="28"/>
                        <a:pt x="19" y="30"/>
                      </a:cubicBezTo>
                      <a:cubicBezTo>
                        <a:pt x="18" y="30"/>
                        <a:pt x="20" y="34"/>
                        <a:pt x="19" y="35"/>
                      </a:cubicBezTo>
                      <a:cubicBezTo>
                        <a:pt x="18" y="35"/>
                        <a:pt x="20" y="40"/>
                        <a:pt x="19" y="39"/>
                      </a:cubicBezTo>
                      <a:cubicBezTo>
                        <a:pt x="18" y="39"/>
                        <a:pt x="19" y="45"/>
                        <a:pt x="18" y="44"/>
                      </a:cubicBezTo>
                      <a:cubicBezTo>
                        <a:pt x="17" y="44"/>
                        <a:pt x="18" y="49"/>
                        <a:pt x="17" y="47"/>
                      </a:cubicBezTo>
                      <a:cubicBezTo>
                        <a:pt x="16" y="46"/>
                        <a:pt x="16" y="52"/>
                        <a:pt x="14" y="50"/>
                      </a:cubicBezTo>
                      <a:cubicBezTo>
                        <a:pt x="13" y="49"/>
                        <a:pt x="13" y="52"/>
                        <a:pt x="12" y="49"/>
                      </a:cubicBezTo>
                      <a:cubicBezTo>
                        <a:pt x="12" y="48"/>
                        <a:pt x="11" y="50"/>
                        <a:pt x="11" y="48"/>
                      </a:cubicBezTo>
                      <a:cubicBezTo>
                        <a:pt x="10" y="47"/>
                        <a:pt x="9" y="49"/>
                        <a:pt x="9" y="46"/>
                      </a:cubicBezTo>
                      <a:cubicBezTo>
                        <a:pt x="8" y="45"/>
                        <a:pt x="7" y="46"/>
                        <a:pt x="7" y="43"/>
                      </a:cubicBezTo>
                      <a:cubicBezTo>
                        <a:pt x="6" y="41"/>
                        <a:pt x="5" y="42"/>
                        <a:pt x="5" y="39"/>
                      </a:cubicBezTo>
                      <a:cubicBezTo>
                        <a:pt x="5" y="37"/>
                        <a:pt x="3" y="37"/>
                        <a:pt x="3" y="34"/>
                      </a:cubicBezTo>
                      <a:cubicBezTo>
                        <a:pt x="3" y="32"/>
                        <a:pt x="2" y="30"/>
                        <a:pt x="2" y="28"/>
                      </a:cubicBezTo>
                      <a:cubicBezTo>
                        <a:pt x="2" y="26"/>
                        <a:pt x="1" y="24"/>
                        <a:pt x="1" y="23"/>
                      </a:cubicBezTo>
                      <a:cubicBezTo>
                        <a:pt x="2" y="20"/>
                        <a:pt x="0" y="17"/>
                        <a:pt x="1" y="16"/>
                      </a:cubicBezTo>
                      <a:cubicBezTo>
                        <a:pt x="1" y="15"/>
                        <a:pt x="0" y="12"/>
                        <a:pt x="1" y="11"/>
                      </a:cubicBezTo>
                      <a:cubicBezTo>
                        <a:pt x="2" y="10"/>
                        <a:pt x="1" y="6"/>
                        <a:pt x="2" y="6"/>
                      </a:cubicBezTo>
                      <a:cubicBezTo>
                        <a:pt x="3" y="6"/>
                        <a:pt x="3" y="3"/>
                        <a:pt x="3" y="3"/>
                      </a:cubicBezTo>
                      <a:cubicBezTo>
                        <a:pt x="5" y="4"/>
                        <a:pt x="4" y="0"/>
                        <a:pt x="5" y="2"/>
                      </a:cubicBezTo>
                      <a:cubicBezTo>
                        <a:pt x="7" y="4"/>
                        <a:pt x="7" y="0"/>
                        <a:pt x="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4" name="Freeform 10305">
                  <a:extLst>
                    <a:ext uri="{FF2B5EF4-FFF2-40B4-BE49-F238E27FC236}">
                      <a16:creationId xmlns:a16="http://schemas.microsoft.com/office/drawing/2014/main" id="{12A6D350-D3A5-EFE8-42D6-D2D38AE12937}"/>
                    </a:ext>
                  </a:extLst>
                </p:cNvPr>
                <p:cNvSpPr>
                  <a:spLocks/>
                </p:cNvSpPr>
                <p:nvPr/>
              </p:nvSpPr>
              <p:spPr bwMode="auto">
                <a:xfrm>
                  <a:off x="4718" y="1632"/>
                  <a:ext cx="16" cy="38"/>
                </a:xfrm>
                <a:custGeom>
                  <a:avLst/>
                  <a:gdLst>
                    <a:gd name="T0" fmla="*/ 7 w 20"/>
                    <a:gd name="T1" fmla="*/ 14 h 46"/>
                    <a:gd name="T2" fmla="*/ 6 w 20"/>
                    <a:gd name="T3" fmla="*/ 14 h 46"/>
                    <a:gd name="T4" fmla="*/ 6 w 20"/>
                    <a:gd name="T5" fmla="*/ 14 h 46"/>
                    <a:gd name="T6" fmla="*/ 5 w 20"/>
                    <a:gd name="T7" fmla="*/ 14 h 46"/>
                    <a:gd name="T8" fmla="*/ 4 w 20"/>
                    <a:gd name="T9" fmla="*/ 13 h 46"/>
                    <a:gd name="T10" fmla="*/ 3 w 20"/>
                    <a:gd name="T11" fmla="*/ 12 h 46"/>
                    <a:gd name="T12" fmla="*/ 3 w 20"/>
                    <a:gd name="T13" fmla="*/ 10 h 46"/>
                    <a:gd name="T14" fmla="*/ 2 w 20"/>
                    <a:gd name="T15" fmla="*/ 7 h 46"/>
                    <a:gd name="T16" fmla="*/ 2 w 20"/>
                    <a:gd name="T17" fmla="*/ 5 h 46"/>
                    <a:gd name="T18" fmla="*/ 2 w 20"/>
                    <a:gd name="T19" fmla="*/ 2 h 46"/>
                    <a:gd name="T20" fmla="*/ 2 w 20"/>
                    <a:gd name="T21" fmla="*/ 0 h 46"/>
                    <a:gd name="T22" fmla="*/ 2 w 20"/>
                    <a:gd name="T23" fmla="*/ 0 h 46"/>
                    <a:gd name="T24" fmla="*/ 1 w 20"/>
                    <a:gd name="T25" fmla="*/ 2 h 46"/>
                    <a:gd name="T26" fmla="*/ 1 w 20"/>
                    <a:gd name="T27" fmla="*/ 5 h 46"/>
                    <a:gd name="T28" fmla="*/ 1 w 20"/>
                    <a:gd name="T29" fmla="*/ 8 h 46"/>
                    <a:gd name="T30" fmla="*/ 2 w 20"/>
                    <a:gd name="T31" fmla="*/ 10 h 46"/>
                    <a:gd name="T32" fmla="*/ 2 w 20"/>
                    <a:gd name="T33" fmla="*/ 13 h 46"/>
                    <a:gd name="T34" fmla="*/ 2 w 20"/>
                    <a:gd name="T35" fmla="*/ 15 h 46"/>
                    <a:gd name="T36" fmla="*/ 3 w 20"/>
                    <a:gd name="T37" fmla="*/ 17 h 46"/>
                    <a:gd name="T38" fmla="*/ 4 w 20"/>
                    <a:gd name="T39" fmla="*/ 18 h 46"/>
                    <a:gd name="T40" fmla="*/ 5 w 20"/>
                    <a:gd name="T41" fmla="*/ 20 h 46"/>
                    <a:gd name="T42" fmla="*/ 5 w 20"/>
                    <a:gd name="T43" fmla="*/ 21 h 46"/>
                    <a:gd name="T44" fmla="*/ 6 w 20"/>
                    <a:gd name="T45" fmla="*/ 21 h 46"/>
                    <a:gd name="T46" fmla="*/ 7 w 20"/>
                    <a:gd name="T47" fmla="*/ 19 h 46"/>
                    <a:gd name="T48" fmla="*/ 7 w 20"/>
                    <a:gd name="T49" fmla="*/ 17 h 46"/>
                    <a:gd name="T50" fmla="*/ 8 w 20"/>
                    <a:gd name="T51" fmla="*/ 15 h 46"/>
                    <a:gd name="T52" fmla="*/ 8 w 20"/>
                    <a:gd name="T53" fmla="*/ 14 h 46"/>
                    <a:gd name="T54" fmla="*/ 7 w 20"/>
                    <a:gd name="T55" fmla="*/ 14 h 4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46">
                      <a:moveTo>
                        <a:pt x="18" y="29"/>
                      </a:moveTo>
                      <a:cubicBezTo>
                        <a:pt x="17" y="28"/>
                        <a:pt x="17" y="33"/>
                        <a:pt x="16" y="31"/>
                      </a:cubicBezTo>
                      <a:cubicBezTo>
                        <a:pt x="15" y="30"/>
                        <a:pt x="15" y="34"/>
                        <a:pt x="14" y="31"/>
                      </a:cubicBezTo>
                      <a:cubicBezTo>
                        <a:pt x="14" y="30"/>
                        <a:pt x="13" y="32"/>
                        <a:pt x="12" y="30"/>
                      </a:cubicBezTo>
                      <a:cubicBezTo>
                        <a:pt x="12" y="29"/>
                        <a:pt x="11" y="31"/>
                        <a:pt x="10" y="28"/>
                      </a:cubicBezTo>
                      <a:cubicBezTo>
                        <a:pt x="10" y="26"/>
                        <a:pt x="9" y="27"/>
                        <a:pt x="8" y="25"/>
                      </a:cubicBezTo>
                      <a:cubicBezTo>
                        <a:pt x="8" y="23"/>
                        <a:pt x="7" y="23"/>
                        <a:pt x="7" y="21"/>
                      </a:cubicBezTo>
                      <a:cubicBezTo>
                        <a:pt x="6" y="19"/>
                        <a:pt x="5" y="18"/>
                        <a:pt x="5" y="16"/>
                      </a:cubicBezTo>
                      <a:cubicBezTo>
                        <a:pt x="5" y="14"/>
                        <a:pt x="4" y="12"/>
                        <a:pt x="4" y="10"/>
                      </a:cubicBezTo>
                      <a:cubicBezTo>
                        <a:pt x="3" y="8"/>
                        <a:pt x="3" y="6"/>
                        <a:pt x="3" y="5"/>
                      </a:cubicBezTo>
                      <a:cubicBezTo>
                        <a:pt x="3" y="3"/>
                        <a:pt x="3" y="1"/>
                        <a:pt x="2" y="0"/>
                      </a:cubicBezTo>
                      <a:cubicBezTo>
                        <a:pt x="2" y="0"/>
                        <a:pt x="2" y="0"/>
                        <a:pt x="2" y="0"/>
                      </a:cubicBezTo>
                      <a:cubicBezTo>
                        <a:pt x="1" y="0"/>
                        <a:pt x="2" y="4"/>
                        <a:pt x="1" y="5"/>
                      </a:cubicBezTo>
                      <a:cubicBezTo>
                        <a:pt x="0" y="6"/>
                        <a:pt x="1" y="9"/>
                        <a:pt x="1" y="10"/>
                      </a:cubicBezTo>
                      <a:cubicBezTo>
                        <a:pt x="0" y="11"/>
                        <a:pt x="2" y="14"/>
                        <a:pt x="1" y="17"/>
                      </a:cubicBezTo>
                      <a:cubicBezTo>
                        <a:pt x="1" y="18"/>
                        <a:pt x="2" y="20"/>
                        <a:pt x="2" y="22"/>
                      </a:cubicBezTo>
                      <a:cubicBezTo>
                        <a:pt x="2" y="24"/>
                        <a:pt x="3" y="26"/>
                        <a:pt x="3" y="28"/>
                      </a:cubicBezTo>
                      <a:cubicBezTo>
                        <a:pt x="3" y="31"/>
                        <a:pt x="5" y="31"/>
                        <a:pt x="5" y="33"/>
                      </a:cubicBezTo>
                      <a:cubicBezTo>
                        <a:pt x="5" y="36"/>
                        <a:pt x="6" y="35"/>
                        <a:pt x="7" y="37"/>
                      </a:cubicBezTo>
                      <a:cubicBezTo>
                        <a:pt x="7" y="40"/>
                        <a:pt x="8" y="39"/>
                        <a:pt x="9" y="40"/>
                      </a:cubicBezTo>
                      <a:cubicBezTo>
                        <a:pt x="9" y="43"/>
                        <a:pt x="10" y="41"/>
                        <a:pt x="11" y="42"/>
                      </a:cubicBezTo>
                      <a:cubicBezTo>
                        <a:pt x="11" y="44"/>
                        <a:pt x="12" y="42"/>
                        <a:pt x="12" y="43"/>
                      </a:cubicBezTo>
                      <a:cubicBezTo>
                        <a:pt x="13" y="46"/>
                        <a:pt x="13" y="43"/>
                        <a:pt x="14" y="44"/>
                      </a:cubicBezTo>
                      <a:cubicBezTo>
                        <a:pt x="16" y="46"/>
                        <a:pt x="16" y="40"/>
                        <a:pt x="17" y="41"/>
                      </a:cubicBezTo>
                      <a:cubicBezTo>
                        <a:pt x="18" y="43"/>
                        <a:pt x="17" y="38"/>
                        <a:pt x="18" y="38"/>
                      </a:cubicBezTo>
                      <a:cubicBezTo>
                        <a:pt x="19" y="39"/>
                        <a:pt x="18" y="33"/>
                        <a:pt x="19" y="33"/>
                      </a:cubicBezTo>
                      <a:cubicBezTo>
                        <a:pt x="20" y="34"/>
                        <a:pt x="19" y="31"/>
                        <a:pt x="19" y="29"/>
                      </a:cubicBezTo>
                      <a:lnTo>
                        <a:pt x="18" y="29"/>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5" name="Freeform 10306">
                  <a:extLst>
                    <a:ext uri="{FF2B5EF4-FFF2-40B4-BE49-F238E27FC236}">
                      <a16:creationId xmlns:a16="http://schemas.microsoft.com/office/drawing/2014/main" id="{D8F6020F-3FC9-590B-5D48-44A0C589C09B}"/>
                    </a:ext>
                  </a:extLst>
                </p:cNvPr>
                <p:cNvSpPr>
                  <a:spLocks/>
                </p:cNvSpPr>
                <p:nvPr/>
              </p:nvSpPr>
              <p:spPr bwMode="auto">
                <a:xfrm>
                  <a:off x="4719" y="1649"/>
                  <a:ext cx="15" cy="21"/>
                </a:xfrm>
                <a:custGeom>
                  <a:avLst/>
                  <a:gdLst>
                    <a:gd name="T0" fmla="*/ 8 w 18"/>
                    <a:gd name="T1" fmla="*/ 4 h 26"/>
                    <a:gd name="T2" fmla="*/ 8 w 18"/>
                    <a:gd name="T3" fmla="*/ 4 h 26"/>
                    <a:gd name="T4" fmla="*/ 8 w 18"/>
                    <a:gd name="T5" fmla="*/ 6 h 26"/>
                    <a:gd name="T6" fmla="*/ 7 w 18"/>
                    <a:gd name="T7" fmla="*/ 7 h 26"/>
                    <a:gd name="T8" fmla="*/ 6 w 18"/>
                    <a:gd name="T9" fmla="*/ 8 h 26"/>
                    <a:gd name="T10" fmla="*/ 5 w 18"/>
                    <a:gd name="T11" fmla="*/ 8 h 26"/>
                    <a:gd name="T12" fmla="*/ 4 w 18"/>
                    <a:gd name="T13" fmla="*/ 8 h 26"/>
                    <a:gd name="T14" fmla="*/ 3 w 18"/>
                    <a:gd name="T15" fmla="*/ 7 h 26"/>
                    <a:gd name="T16" fmla="*/ 3 w 18"/>
                    <a:gd name="T17" fmla="*/ 6 h 26"/>
                    <a:gd name="T18" fmla="*/ 2 w 18"/>
                    <a:gd name="T19" fmla="*/ 4 h 26"/>
                    <a:gd name="T20" fmla="*/ 0 w 18"/>
                    <a:gd name="T21" fmla="*/ 2 h 26"/>
                    <a:gd name="T22" fmla="*/ 0 w 18"/>
                    <a:gd name="T23" fmla="*/ 0 h 26"/>
                    <a:gd name="T24" fmla="*/ 0 w 18"/>
                    <a:gd name="T25" fmla="*/ 2 h 26"/>
                    <a:gd name="T26" fmla="*/ 1 w 18"/>
                    <a:gd name="T27" fmla="*/ 3 h 26"/>
                    <a:gd name="T28" fmla="*/ 3 w 18"/>
                    <a:gd name="T29" fmla="*/ 6 h 26"/>
                    <a:gd name="T30" fmla="*/ 3 w 18"/>
                    <a:gd name="T31" fmla="*/ 7 h 26"/>
                    <a:gd name="T32" fmla="*/ 3 w 18"/>
                    <a:gd name="T33" fmla="*/ 9 h 26"/>
                    <a:gd name="T34" fmla="*/ 5 w 18"/>
                    <a:gd name="T35" fmla="*/ 10 h 26"/>
                    <a:gd name="T36" fmla="*/ 5 w 18"/>
                    <a:gd name="T37" fmla="*/ 10 h 26"/>
                    <a:gd name="T38" fmla="*/ 6 w 18"/>
                    <a:gd name="T39" fmla="*/ 10 h 26"/>
                    <a:gd name="T40" fmla="*/ 8 w 18"/>
                    <a:gd name="T41" fmla="*/ 9 h 26"/>
                    <a:gd name="T42" fmla="*/ 8 w 18"/>
                    <a:gd name="T43" fmla="*/ 8 h 26"/>
                    <a:gd name="T44" fmla="*/ 8 w 18"/>
                    <a:gd name="T45" fmla="*/ 6 h 26"/>
                    <a:gd name="T46" fmla="*/ 8 w 18"/>
                    <a:gd name="T47" fmla="*/ 4 h 26"/>
                    <a:gd name="T48" fmla="*/ 8 w 18"/>
                    <a:gd name="T49" fmla="*/ 4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 h="26">
                      <a:moveTo>
                        <a:pt x="16" y="9"/>
                      </a:moveTo>
                      <a:cubicBezTo>
                        <a:pt x="16" y="9"/>
                        <a:pt x="16" y="9"/>
                        <a:pt x="16" y="10"/>
                      </a:cubicBezTo>
                      <a:cubicBezTo>
                        <a:pt x="16" y="11"/>
                        <a:pt x="16" y="14"/>
                        <a:pt x="15" y="14"/>
                      </a:cubicBezTo>
                      <a:cubicBezTo>
                        <a:pt x="14" y="14"/>
                        <a:pt x="15" y="18"/>
                        <a:pt x="14" y="17"/>
                      </a:cubicBezTo>
                      <a:cubicBezTo>
                        <a:pt x="13" y="16"/>
                        <a:pt x="13" y="21"/>
                        <a:pt x="11" y="19"/>
                      </a:cubicBezTo>
                      <a:cubicBezTo>
                        <a:pt x="11" y="18"/>
                        <a:pt x="10" y="22"/>
                        <a:pt x="9" y="19"/>
                      </a:cubicBezTo>
                      <a:cubicBezTo>
                        <a:pt x="9" y="18"/>
                        <a:pt x="8" y="20"/>
                        <a:pt x="8" y="18"/>
                      </a:cubicBezTo>
                      <a:cubicBezTo>
                        <a:pt x="7" y="17"/>
                        <a:pt x="7" y="19"/>
                        <a:pt x="6" y="16"/>
                      </a:cubicBezTo>
                      <a:cubicBezTo>
                        <a:pt x="6" y="14"/>
                        <a:pt x="5" y="15"/>
                        <a:pt x="4" y="13"/>
                      </a:cubicBezTo>
                      <a:cubicBezTo>
                        <a:pt x="4" y="11"/>
                        <a:pt x="3" y="11"/>
                        <a:pt x="2" y="9"/>
                      </a:cubicBezTo>
                      <a:cubicBezTo>
                        <a:pt x="2" y="7"/>
                        <a:pt x="0" y="6"/>
                        <a:pt x="0" y="4"/>
                      </a:cubicBezTo>
                      <a:cubicBezTo>
                        <a:pt x="0" y="2"/>
                        <a:pt x="0" y="1"/>
                        <a:pt x="0" y="0"/>
                      </a:cubicBezTo>
                      <a:cubicBezTo>
                        <a:pt x="0" y="1"/>
                        <a:pt x="0" y="1"/>
                        <a:pt x="0" y="2"/>
                      </a:cubicBezTo>
                      <a:cubicBezTo>
                        <a:pt x="0" y="4"/>
                        <a:pt x="1" y="6"/>
                        <a:pt x="1" y="8"/>
                      </a:cubicBezTo>
                      <a:cubicBezTo>
                        <a:pt x="1" y="11"/>
                        <a:pt x="3" y="11"/>
                        <a:pt x="3" y="13"/>
                      </a:cubicBezTo>
                      <a:cubicBezTo>
                        <a:pt x="3" y="16"/>
                        <a:pt x="4" y="15"/>
                        <a:pt x="5" y="17"/>
                      </a:cubicBezTo>
                      <a:cubicBezTo>
                        <a:pt x="5" y="20"/>
                        <a:pt x="6" y="19"/>
                        <a:pt x="7" y="20"/>
                      </a:cubicBezTo>
                      <a:cubicBezTo>
                        <a:pt x="7" y="23"/>
                        <a:pt x="8" y="21"/>
                        <a:pt x="9" y="22"/>
                      </a:cubicBezTo>
                      <a:cubicBezTo>
                        <a:pt x="9" y="24"/>
                        <a:pt x="10" y="22"/>
                        <a:pt x="10" y="23"/>
                      </a:cubicBezTo>
                      <a:cubicBezTo>
                        <a:pt x="11" y="26"/>
                        <a:pt x="11" y="23"/>
                        <a:pt x="12" y="24"/>
                      </a:cubicBezTo>
                      <a:cubicBezTo>
                        <a:pt x="14" y="26"/>
                        <a:pt x="14" y="20"/>
                        <a:pt x="15" y="21"/>
                      </a:cubicBezTo>
                      <a:cubicBezTo>
                        <a:pt x="16" y="23"/>
                        <a:pt x="15" y="18"/>
                        <a:pt x="16" y="18"/>
                      </a:cubicBezTo>
                      <a:cubicBezTo>
                        <a:pt x="17" y="19"/>
                        <a:pt x="16" y="13"/>
                        <a:pt x="17" y="13"/>
                      </a:cubicBezTo>
                      <a:cubicBezTo>
                        <a:pt x="18" y="14"/>
                        <a:pt x="17" y="11"/>
                        <a:pt x="17" y="9"/>
                      </a:cubicBezTo>
                      <a:lnTo>
                        <a:pt x="16" y="9"/>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6" name="Freeform 10307">
                  <a:extLst>
                    <a:ext uri="{FF2B5EF4-FFF2-40B4-BE49-F238E27FC236}">
                      <a16:creationId xmlns:a16="http://schemas.microsoft.com/office/drawing/2014/main" id="{30B948DB-2C25-7523-F2AA-1753EE0A1981}"/>
                    </a:ext>
                  </a:extLst>
                </p:cNvPr>
                <p:cNvSpPr>
                  <a:spLocks/>
                </p:cNvSpPr>
                <p:nvPr/>
              </p:nvSpPr>
              <p:spPr bwMode="auto">
                <a:xfrm>
                  <a:off x="4721" y="1639"/>
                  <a:ext cx="2" cy="3"/>
                </a:xfrm>
                <a:custGeom>
                  <a:avLst/>
                  <a:gdLst>
                    <a:gd name="T0" fmla="*/ 0 w 2"/>
                    <a:gd name="T1" fmla="*/ 0 h 3"/>
                    <a:gd name="T2" fmla="*/ 1 w 2"/>
                    <a:gd name="T3" fmla="*/ 3 h 3"/>
                    <a:gd name="T4" fmla="*/ 2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1" y="3"/>
                      </a:cubicBezTo>
                      <a:cubicBezTo>
                        <a:pt x="1" y="3"/>
                        <a:pt x="2" y="3"/>
                        <a:pt x="2"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7" name="Freeform 10308">
                  <a:extLst>
                    <a:ext uri="{FF2B5EF4-FFF2-40B4-BE49-F238E27FC236}">
                      <a16:creationId xmlns:a16="http://schemas.microsoft.com/office/drawing/2014/main" id="{E45DD6B1-FA7C-5FF9-F447-783410A21123}"/>
                    </a:ext>
                  </a:extLst>
                </p:cNvPr>
                <p:cNvSpPr>
                  <a:spLocks/>
                </p:cNvSpPr>
                <p:nvPr/>
              </p:nvSpPr>
              <p:spPr bwMode="auto">
                <a:xfrm>
                  <a:off x="4722" y="1635"/>
                  <a:ext cx="1" cy="3"/>
                </a:xfrm>
                <a:custGeom>
                  <a:avLst/>
                  <a:gdLst>
                    <a:gd name="T0" fmla="*/ 0 w 2"/>
                    <a:gd name="T1" fmla="*/ 0 h 4"/>
                    <a:gd name="T2" fmla="*/ 1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1"/>
                        <a:pt x="1" y="4"/>
                        <a:pt x="2" y="3"/>
                      </a:cubicBezTo>
                      <a:cubicBezTo>
                        <a:pt x="1"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8" name="Freeform 10309">
                  <a:extLst>
                    <a:ext uri="{FF2B5EF4-FFF2-40B4-BE49-F238E27FC236}">
                      <a16:creationId xmlns:a16="http://schemas.microsoft.com/office/drawing/2014/main" id="{865063EE-112C-FA6E-CFA2-64D5A89045DA}"/>
                    </a:ext>
                  </a:extLst>
                </p:cNvPr>
                <p:cNvSpPr>
                  <a:spLocks/>
                </p:cNvSpPr>
                <p:nvPr/>
              </p:nvSpPr>
              <p:spPr bwMode="auto">
                <a:xfrm>
                  <a:off x="4723" y="1642"/>
                  <a:ext cx="2" cy="3"/>
                </a:xfrm>
                <a:custGeom>
                  <a:avLst/>
                  <a:gdLst>
                    <a:gd name="T0" fmla="*/ 1 w 2"/>
                    <a:gd name="T1" fmla="*/ 1 h 4"/>
                    <a:gd name="T2" fmla="*/ 1 w 2"/>
                    <a:gd name="T3" fmla="*/ 0 h 4"/>
                    <a:gd name="T4" fmla="*/ 2 w 2"/>
                    <a:gd name="T5" fmla="*/ 2 h 4"/>
                    <a:gd name="T6" fmla="*/ 1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1"/>
                      </a:moveTo>
                      <a:cubicBezTo>
                        <a:pt x="0" y="0"/>
                        <a:pt x="1" y="0"/>
                        <a:pt x="1" y="0"/>
                      </a:cubicBezTo>
                      <a:cubicBezTo>
                        <a:pt x="2" y="1"/>
                        <a:pt x="2" y="3"/>
                        <a:pt x="2" y="4"/>
                      </a:cubicBezTo>
                      <a:cubicBezTo>
                        <a:pt x="2" y="3"/>
                        <a:pt x="1"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29" name="Freeform 10310">
                  <a:extLst>
                    <a:ext uri="{FF2B5EF4-FFF2-40B4-BE49-F238E27FC236}">
                      <a16:creationId xmlns:a16="http://schemas.microsoft.com/office/drawing/2014/main" id="{34176F31-CE89-35BA-EAB8-D2CE2EB29FB9}"/>
                    </a:ext>
                  </a:extLst>
                </p:cNvPr>
                <p:cNvSpPr>
                  <a:spLocks/>
                </p:cNvSpPr>
                <p:nvPr/>
              </p:nvSpPr>
              <p:spPr bwMode="auto">
                <a:xfrm>
                  <a:off x="4725" y="1635"/>
                  <a:ext cx="2" cy="5"/>
                </a:xfrm>
                <a:custGeom>
                  <a:avLst/>
                  <a:gdLst>
                    <a:gd name="T0" fmla="*/ 0 w 2"/>
                    <a:gd name="T1" fmla="*/ 0 h 7"/>
                    <a:gd name="T2" fmla="*/ 0 w 2"/>
                    <a:gd name="T3" fmla="*/ 1 h 7"/>
                    <a:gd name="T4" fmla="*/ 2 w 2"/>
                    <a:gd name="T5" fmla="*/ 1 h 7"/>
                    <a:gd name="T6" fmla="*/ 1 w 2"/>
                    <a:gd name="T7" fmla="*/ 1 h 7"/>
                    <a:gd name="T8" fmla="*/ 0 w 2"/>
                    <a:gd name="T9" fmla="*/ 0 h 7"/>
                    <a:gd name="T10" fmla="*/ 0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0" y="0"/>
                      </a:moveTo>
                      <a:cubicBezTo>
                        <a:pt x="0" y="1"/>
                        <a:pt x="0" y="2"/>
                        <a:pt x="0" y="3"/>
                      </a:cubicBezTo>
                      <a:cubicBezTo>
                        <a:pt x="0" y="4"/>
                        <a:pt x="2" y="7"/>
                        <a:pt x="2" y="6"/>
                      </a:cubicBezTo>
                      <a:cubicBezTo>
                        <a:pt x="2" y="5"/>
                        <a:pt x="1" y="5"/>
                        <a:pt x="1" y="4"/>
                      </a:cubicBezTo>
                      <a:cubicBezTo>
                        <a:pt x="1"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0" name="Freeform 10311">
                  <a:extLst>
                    <a:ext uri="{FF2B5EF4-FFF2-40B4-BE49-F238E27FC236}">
                      <a16:creationId xmlns:a16="http://schemas.microsoft.com/office/drawing/2014/main" id="{9CD4781C-156C-67CD-FD76-9BB9A8CAB061}"/>
                    </a:ext>
                  </a:extLst>
                </p:cNvPr>
                <p:cNvSpPr>
                  <a:spLocks/>
                </p:cNvSpPr>
                <p:nvPr/>
              </p:nvSpPr>
              <p:spPr bwMode="auto">
                <a:xfrm>
                  <a:off x="4723" y="1630"/>
                  <a:ext cx="1" cy="4"/>
                </a:xfrm>
                <a:custGeom>
                  <a:avLst/>
                  <a:gdLst>
                    <a:gd name="T0" fmla="*/ 0 w 2"/>
                    <a:gd name="T1" fmla="*/ 3 h 4"/>
                    <a:gd name="T2" fmla="*/ 1 w 2"/>
                    <a:gd name="T3" fmla="*/ 4 h 4"/>
                    <a:gd name="T4" fmla="*/ 0 w 2"/>
                    <a:gd name="T5" fmla="*/ 3 h 4"/>
                    <a:gd name="T6" fmla="*/ 0 60000 65536"/>
                    <a:gd name="T7" fmla="*/ 0 60000 65536"/>
                    <a:gd name="T8" fmla="*/ 0 60000 65536"/>
                  </a:gdLst>
                  <a:ahLst/>
                  <a:cxnLst>
                    <a:cxn ang="T6">
                      <a:pos x="T0" y="T1"/>
                    </a:cxn>
                    <a:cxn ang="T7">
                      <a:pos x="T2" y="T3"/>
                    </a:cxn>
                    <a:cxn ang="T8">
                      <a:pos x="T4" y="T5"/>
                    </a:cxn>
                  </a:cxnLst>
                  <a:rect l="0" t="0" r="r" b="b"/>
                  <a:pathLst>
                    <a:path w="2" h="4">
                      <a:moveTo>
                        <a:pt x="0" y="3"/>
                      </a:moveTo>
                      <a:cubicBezTo>
                        <a:pt x="0" y="0"/>
                        <a:pt x="1" y="3"/>
                        <a:pt x="2" y="4"/>
                      </a:cubicBezTo>
                      <a:cubicBezTo>
                        <a:pt x="1" y="4"/>
                        <a:pt x="0"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1" name="Freeform 10312">
                  <a:extLst>
                    <a:ext uri="{FF2B5EF4-FFF2-40B4-BE49-F238E27FC236}">
                      <a16:creationId xmlns:a16="http://schemas.microsoft.com/office/drawing/2014/main" id="{C1DB8B43-E181-6B1F-8E97-B40FD6344668}"/>
                    </a:ext>
                  </a:extLst>
                </p:cNvPr>
                <p:cNvSpPr>
                  <a:spLocks/>
                </p:cNvSpPr>
                <p:nvPr/>
              </p:nvSpPr>
              <p:spPr bwMode="auto">
                <a:xfrm>
                  <a:off x="4725" y="1650"/>
                  <a:ext cx="2" cy="5"/>
                </a:xfrm>
                <a:custGeom>
                  <a:avLst/>
                  <a:gdLst>
                    <a:gd name="T0" fmla="*/ 1 w 2"/>
                    <a:gd name="T1" fmla="*/ 0 h 6"/>
                    <a:gd name="T2" fmla="*/ 2 w 2"/>
                    <a:gd name="T3" fmla="*/ 3 h 6"/>
                    <a:gd name="T4" fmla="*/ 1 w 2"/>
                    <a:gd name="T5" fmla="*/ 0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0" y="0"/>
                        <a:pt x="2" y="6"/>
                        <a:pt x="2" y="3"/>
                      </a:cubicBezTo>
                      <a:cubicBezTo>
                        <a:pt x="2"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2" name="Freeform 10313">
                  <a:extLst>
                    <a:ext uri="{FF2B5EF4-FFF2-40B4-BE49-F238E27FC236}">
                      <a16:creationId xmlns:a16="http://schemas.microsoft.com/office/drawing/2014/main" id="{3E5208ED-9F9F-01CF-52BA-470A60361192}"/>
                    </a:ext>
                  </a:extLst>
                </p:cNvPr>
                <p:cNvSpPr>
                  <a:spLocks/>
                </p:cNvSpPr>
                <p:nvPr/>
              </p:nvSpPr>
              <p:spPr bwMode="auto">
                <a:xfrm>
                  <a:off x="4728" y="1644"/>
                  <a:ext cx="1" cy="5"/>
                </a:xfrm>
                <a:custGeom>
                  <a:avLst/>
                  <a:gdLst>
                    <a:gd name="T0" fmla="*/ 0 w 1"/>
                    <a:gd name="T1" fmla="*/ 2 h 6"/>
                    <a:gd name="T2" fmla="*/ 1 w 1"/>
                    <a:gd name="T3" fmla="*/ 3 h 6"/>
                    <a:gd name="T4" fmla="*/ 1 w 1"/>
                    <a:gd name="T5" fmla="*/ 3 h 6"/>
                    <a:gd name="T6" fmla="*/ 0 w 1"/>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2"/>
                      </a:moveTo>
                      <a:cubicBezTo>
                        <a:pt x="0" y="0"/>
                        <a:pt x="1" y="5"/>
                        <a:pt x="1" y="6"/>
                      </a:cubicBezTo>
                      <a:cubicBezTo>
                        <a:pt x="1" y="6"/>
                        <a:pt x="1" y="5"/>
                        <a:pt x="1" y="4"/>
                      </a:cubicBezTo>
                      <a:cubicBezTo>
                        <a:pt x="0"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3" name="Freeform 10314">
                  <a:extLst>
                    <a:ext uri="{FF2B5EF4-FFF2-40B4-BE49-F238E27FC236}">
                      <a16:creationId xmlns:a16="http://schemas.microsoft.com/office/drawing/2014/main" id="{AB71E6EB-70D2-A55C-025D-7A4251C39D31}"/>
                    </a:ext>
                  </a:extLst>
                </p:cNvPr>
                <p:cNvSpPr>
                  <a:spLocks/>
                </p:cNvSpPr>
                <p:nvPr/>
              </p:nvSpPr>
              <p:spPr bwMode="auto">
                <a:xfrm>
                  <a:off x="4728" y="1639"/>
                  <a:ext cx="2" cy="4"/>
                </a:xfrm>
                <a:custGeom>
                  <a:avLst/>
                  <a:gdLst>
                    <a:gd name="T0" fmla="*/ 0 w 2"/>
                    <a:gd name="T1" fmla="*/ 0 h 5"/>
                    <a:gd name="T2" fmla="*/ 2 w 2"/>
                    <a:gd name="T3" fmla="*/ 2 h 5"/>
                    <a:gd name="T4" fmla="*/ 0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0" y="2"/>
                        <a:pt x="1" y="5"/>
                        <a:pt x="2" y="4"/>
                      </a:cubicBezTo>
                      <a:cubicBezTo>
                        <a:pt x="1"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4" name="Freeform 10315">
                  <a:extLst>
                    <a:ext uri="{FF2B5EF4-FFF2-40B4-BE49-F238E27FC236}">
                      <a16:creationId xmlns:a16="http://schemas.microsoft.com/office/drawing/2014/main" id="{D3883B1D-6F69-57D2-C9DF-07FD5C294E98}"/>
                    </a:ext>
                  </a:extLst>
                </p:cNvPr>
                <p:cNvSpPr>
                  <a:spLocks/>
                </p:cNvSpPr>
                <p:nvPr/>
              </p:nvSpPr>
              <p:spPr bwMode="auto">
                <a:xfrm>
                  <a:off x="4726" y="1633"/>
                  <a:ext cx="2" cy="3"/>
                </a:xfrm>
                <a:custGeom>
                  <a:avLst/>
                  <a:gdLst>
                    <a:gd name="T0" fmla="*/ 0 w 2"/>
                    <a:gd name="T1" fmla="*/ 1 h 4"/>
                    <a:gd name="T2" fmla="*/ 2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2" y="2"/>
                        <a:pt x="2" y="4"/>
                      </a:cubicBezTo>
                      <a:cubicBezTo>
                        <a:pt x="1" y="3"/>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5" name="Freeform 10316">
                  <a:extLst>
                    <a:ext uri="{FF2B5EF4-FFF2-40B4-BE49-F238E27FC236}">
                      <a16:creationId xmlns:a16="http://schemas.microsoft.com/office/drawing/2014/main" id="{4B703DB4-D9DA-5BA1-C60C-BB26A1C52E86}"/>
                    </a:ext>
                  </a:extLst>
                </p:cNvPr>
                <p:cNvSpPr>
                  <a:spLocks/>
                </p:cNvSpPr>
                <p:nvPr/>
              </p:nvSpPr>
              <p:spPr bwMode="auto">
                <a:xfrm>
                  <a:off x="4728" y="1652"/>
                  <a:ext cx="2" cy="3"/>
                </a:xfrm>
                <a:custGeom>
                  <a:avLst/>
                  <a:gdLst>
                    <a:gd name="T0" fmla="*/ 0 w 2"/>
                    <a:gd name="T1" fmla="*/ 0 h 4"/>
                    <a:gd name="T2" fmla="*/ 2 w 2"/>
                    <a:gd name="T3" fmla="*/ 1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2"/>
                        <a:pt x="2" y="4"/>
                        <a:pt x="2" y="1"/>
                      </a:cubicBezTo>
                      <a:cubicBezTo>
                        <a:pt x="2" y="2"/>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6" name="Freeform 10317">
                  <a:extLst>
                    <a:ext uri="{FF2B5EF4-FFF2-40B4-BE49-F238E27FC236}">
                      <a16:creationId xmlns:a16="http://schemas.microsoft.com/office/drawing/2014/main" id="{30DD2BEB-C2F7-360C-5D48-3432E69E4760}"/>
                    </a:ext>
                  </a:extLst>
                </p:cNvPr>
                <p:cNvSpPr>
                  <a:spLocks/>
                </p:cNvSpPr>
                <p:nvPr/>
              </p:nvSpPr>
              <p:spPr bwMode="auto">
                <a:xfrm>
                  <a:off x="4730" y="1647"/>
                  <a:ext cx="2" cy="5"/>
                </a:xfrm>
                <a:custGeom>
                  <a:avLst/>
                  <a:gdLst>
                    <a:gd name="T0" fmla="*/ 0 w 2"/>
                    <a:gd name="T1" fmla="*/ 0 h 6"/>
                    <a:gd name="T2" fmla="*/ 1 w 2"/>
                    <a:gd name="T3" fmla="*/ 3 h 6"/>
                    <a:gd name="T4" fmla="*/ 1 w 2"/>
                    <a:gd name="T5" fmla="*/ 3 h 6"/>
                    <a:gd name="T6" fmla="*/ 0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0"/>
                      </a:moveTo>
                      <a:cubicBezTo>
                        <a:pt x="0" y="0"/>
                        <a:pt x="2" y="4"/>
                        <a:pt x="1" y="6"/>
                      </a:cubicBezTo>
                      <a:cubicBezTo>
                        <a:pt x="1" y="5"/>
                        <a:pt x="1" y="4"/>
                        <a:pt x="1" y="3"/>
                      </a:cubicBezTo>
                      <a:cubicBezTo>
                        <a:pt x="1"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7" name="Freeform 10318">
                  <a:extLst>
                    <a:ext uri="{FF2B5EF4-FFF2-40B4-BE49-F238E27FC236}">
                      <a16:creationId xmlns:a16="http://schemas.microsoft.com/office/drawing/2014/main" id="{5D68642A-5EDB-5675-6FFC-C0DC19013F27}"/>
                    </a:ext>
                  </a:extLst>
                </p:cNvPr>
                <p:cNvSpPr>
                  <a:spLocks/>
                </p:cNvSpPr>
                <p:nvPr/>
              </p:nvSpPr>
              <p:spPr bwMode="auto">
                <a:xfrm>
                  <a:off x="4731" y="1644"/>
                  <a:ext cx="1" cy="5"/>
                </a:xfrm>
                <a:custGeom>
                  <a:avLst/>
                  <a:gdLst>
                    <a:gd name="T0" fmla="*/ 0 w 1"/>
                    <a:gd name="T1" fmla="*/ 0 h 5"/>
                    <a:gd name="T2" fmla="*/ 1 w 1"/>
                    <a:gd name="T3" fmla="*/ 5 h 5"/>
                    <a:gd name="T4" fmla="*/ 0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1" y="0"/>
                        <a:pt x="1" y="3"/>
                        <a:pt x="1" y="5"/>
                      </a:cubicBezTo>
                      <a:cubicBezTo>
                        <a:pt x="1" y="4"/>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8" name="Freeform 10319">
                  <a:extLst>
                    <a:ext uri="{FF2B5EF4-FFF2-40B4-BE49-F238E27FC236}">
                      <a16:creationId xmlns:a16="http://schemas.microsoft.com/office/drawing/2014/main" id="{DA46288C-0143-34D7-A01B-B4362E0F1834}"/>
                    </a:ext>
                  </a:extLst>
                </p:cNvPr>
                <p:cNvSpPr>
                  <a:spLocks/>
                </p:cNvSpPr>
                <p:nvPr/>
              </p:nvSpPr>
              <p:spPr bwMode="auto">
                <a:xfrm>
                  <a:off x="4676" y="1779"/>
                  <a:ext cx="15" cy="43"/>
                </a:xfrm>
                <a:custGeom>
                  <a:avLst/>
                  <a:gdLst>
                    <a:gd name="T0" fmla="*/ 3 w 19"/>
                    <a:gd name="T1" fmla="*/ 1 h 52"/>
                    <a:gd name="T2" fmla="*/ 4 w 19"/>
                    <a:gd name="T3" fmla="*/ 2 h 52"/>
                    <a:gd name="T4" fmla="*/ 5 w 19"/>
                    <a:gd name="T5" fmla="*/ 4 h 52"/>
                    <a:gd name="T6" fmla="*/ 6 w 19"/>
                    <a:gd name="T7" fmla="*/ 7 h 52"/>
                    <a:gd name="T8" fmla="*/ 6 w 19"/>
                    <a:gd name="T9" fmla="*/ 11 h 52"/>
                    <a:gd name="T10" fmla="*/ 7 w 19"/>
                    <a:gd name="T11" fmla="*/ 14 h 52"/>
                    <a:gd name="T12" fmla="*/ 7 w 19"/>
                    <a:gd name="T13" fmla="*/ 16 h 52"/>
                    <a:gd name="T14" fmla="*/ 7 w 19"/>
                    <a:gd name="T15" fmla="*/ 18 h 52"/>
                    <a:gd name="T16" fmla="*/ 7 w 19"/>
                    <a:gd name="T17" fmla="*/ 21 h 52"/>
                    <a:gd name="T18" fmla="*/ 6 w 19"/>
                    <a:gd name="T19" fmla="*/ 22 h 52"/>
                    <a:gd name="T20" fmla="*/ 6 w 19"/>
                    <a:gd name="T21" fmla="*/ 23 h 52"/>
                    <a:gd name="T22" fmla="*/ 5 w 19"/>
                    <a:gd name="T23" fmla="*/ 23 h 52"/>
                    <a:gd name="T24" fmla="*/ 4 w 19"/>
                    <a:gd name="T25" fmla="*/ 22 h 52"/>
                    <a:gd name="T26" fmla="*/ 3 w 19"/>
                    <a:gd name="T27" fmla="*/ 22 h 52"/>
                    <a:gd name="T28" fmla="*/ 2 w 19"/>
                    <a:gd name="T29" fmla="*/ 21 h 52"/>
                    <a:gd name="T30" fmla="*/ 2 w 19"/>
                    <a:gd name="T31" fmla="*/ 18 h 52"/>
                    <a:gd name="T32" fmla="*/ 2 w 19"/>
                    <a:gd name="T33" fmla="*/ 15 h 52"/>
                    <a:gd name="T34" fmla="*/ 1 w 19"/>
                    <a:gd name="T35" fmla="*/ 12 h 52"/>
                    <a:gd name="T36" fmla="*/ 1 w 19"/>
                    <a:gd name="T37" fmla="*/ 10 h 52"/>
                    <a:gd name="T38" fmla="*/ 0 w 19"/>
                    <a:gd name="T39" fmla="*/ 7 h 52"/>
                    <a:gd name="T40" fmla="*/ 1 w 19"/>
                    <a:gd name="T41" fmla="*/ 5 h 52"/>
                    <a:gd name="T42" fmla="*/ 2 w 19"/>
                    <a:gd name="T43" fmla="*/ 2 h 52"/>
                    <a:gd name="T44" fmla="*/ 2 w 19"/>
                    <a:gd name="T45" fmla="*/ 2 h 52"/>
                    <a:gd name="T46" fmla="*/ 2 w 19"/>
                    <a:gd name="T47" fmla="*/ 1 h 52"/>
                    <a:gd name="T48" fmla="*/ 3 w 19"/>
                    <a:gd name="T49" fmla="*/ 1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 h="52">
                      <a:moveTo>
                        <a:pt x="7" y="1"/>
                      </a:moveTo>
                      <a:cubicBezTo>
                        <a:pt x="8" y="4"/>
                        <a:pt x="9" y="1"/>
                        <a:pt x="10" y="4"/>
                      </a:cubicBezTo>
                      <a:cubicBezTo>
                        <a:pt x="11" y="6"/>
                        <a:pt x="12" y="5"/>
                        <a:pt x="13" y="8"/>
                      </a:cubicBezTo>
                      <a:cubicBezTo>
                        <a:pt x="13" y="11"/>
                        <a:pt x="15" y="11"/>
                        <a:pt x="15" y="14"/>
                      </a:cubicBezTo>
                      <a:cubicBezTo>
                        <a:pt x="15" y="16"/>
                        <a:pt x="17" y="20"/>
                        <a:pt x="17" y="23"/>
                      </a:cubicBezTo>
                      <a:cubicBezTo>
                        <a:pt x="17" y="25"/>
                        <a:pt x="19" y="28"/>
                        <a:pt x="18" y="29"/>
                      </a:cubicBezTo>
                      <a:cubicBezTo>
                        <a:pt x="18" y="30"/>
                        <a:pt x="19" y="33"/>
                        <a:pt x="19" y="34"/>
                      </a:cubicBezTo>
                      <a:cubicBezTo>
                        <a:pt x="18" y="35"/>
                        <a:pt x="19" y="39"/>
                        <a:pt x="18" y="39"/>
                      </a:cubicBezTo>
                      <a:cubicBezTo>
                        <a:pt x="18" y="38"/>
                        <a:pt x="19" y="44"/>
                        <a:pt x="18" y="44"/>
                      </a:cubicBezTo>
                      <a:cubicBezTo>
                        <a:pt x="17" y="43"/>
                        <a:pt x="17" y="48"/>
                        <a:pt x="16" y="47"/>
                      </a:cubicBezTo>
                      <a:cubicBezTo>
                        <a:pt x="15" y="46"/>
                        <a:pt x="15" y="51"/>
                        <a:pt x="14" y="49"/>
                      </a:cubicBezTo>
                      <a:cubicBezTo>
                        <a:pt x="13" y="48"/>
                        <a:pt x="13" y="52"/>
                        <a:pt x="12" y="49"/>
                      </a:cubicBezTo>
                      <a:cubicBezTo>
                        <a:pt x="11" y="47"/>
                        <a:pt x="11" y="50"/>
                        <a:pt x="10" y="48"/>
                      </a:cubicBezTo>
                      <a:cubicBezTo>
                        <a:pt x="10" y="46"/>
                        <a:pt x="9" y="48"/>
                        <a:pt x="8" y="46"/>
                      </a:cubicBezTo>
                      <a:cubicBezTo>
                        <a:pt x="8" y="44"/>
                        <a:pt x="7" y="45"/>
                        <a:pt x="6" y="43"/>
                      </a:cubicBezTo>
                      <a:cubicBezTo>
                        <a:pt x="6" y="41"/>
                        <a:pt x="5" y="41"/>
                        <a:pt x="5" y="38"/>
                      </a:cubicBezTo>
                      <a:cubicBezTo>
                        <a:pt x="4" y="37"/>
                        <a:pt x="3" y="36"/>
                        <a:pt x="3" y="33"/>
                      </a:cubicBezTo>
                      <a:cubicBezTo>
                        <a:pt x="3" y="31"/>
                        <a:pt x="2" y="30"/>
                        <a:pt x="1" y="27"/>
                      </a:cubicBezTo>
                      <a:cubicBezTo>
                        <a:pt x="1" y="26"/>
                        <a:pt x="0" y="24"/>
                        <a:pt x="1" y="22"/>
                      </a:cubicBezTo>
                      <a:cubicBezTo>
                        <a:pt x="1" y="20"/>
                        <a:pt x="0" y="16"/>
                        <a:pt x="0" y="15"/>
                      </a:cubicBezTo>
                      <a:cubicBezTo>
                        <a:pt x="1" y="14"/>
                        <a:pt x="0" y="11"/>
                        <a:pt x="1" y="10"/>
                      </a:cubicBezTo>
                      <a:cubicBezTo>
                        <a:pt x="1" y="9"/>
                        <a:pt x="0" y="6"/>
                        <a:pt x="2" y="6"/>
                      </a:cubicBezTo>
                      <a:cubicBezTo>
                        <a:pt x="2" y="6"/>
                        <a:pt x="2" y="2"/>
                        <a:pt x="3" y="3"/>
                      </a:cubicBezTo>
                      <a:cubicBezTo>
                        <a:pt x="4" y="4"/>
                        <a:pt x="4" y="0"/>
                        <a:pt x="5" y="1"/>
                      </a:cubicBezTo>
                      <a:cubicBezTo>
                        <a:pt x="6" y="3"/>
                        <a:pt x="6" y="0"/>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39" name="Freeform 10320">
                  <a:extLst>
                    <a:ext uri="{FF2B5EF4-FFF2-40B4-BE49-F238E27FC236}">
                      <a16:creationId xmlns:a16="http://schemas.microsoft.com/office/drawing/2014/main" id="{BFFCBC03-8794-4941-2C39-483819F73ADD}"/>
                    </a:ext>
                  </a:extLst>
                </p:cNvPr>
                <p:cNvSpPr>
                  <a:spLocks/>
                </p:cNvSpPr>
                <p:nvPr/>
              </p:nvSpPr>
              <p:spPr bwMode="auto">
                <a:xfrm>
                  <a:off x="4676" y="1783"/>
                  <a:ext cx="15" cy="39"/>
                </a:xfrm>
                <a:custGeom>
                  <a:avLst/>
                  <a:gdLst>
                    <a:gd name="T0" fmla="*/ 7 w 19"/>
                    <a:gd name="T1" fmla="*/ 14 h 47"/>
                    <a:gd name="T2" fmla="*/ 6 w 19"/>
                    <a:gd name="T3" fmla="*/ 15 h 47"/>
                    <a:gd name="T4" fmla="*/ 6 w 19"/>
                    <a:gd name="T5" fmla="*/ 15 h 47"/>
                    <a:gd name="T6" fmla="*/ 5 w 19"/>
                    <a:gd name="T7" fmla="*/ 14 h 47"/>
                    <a:gd name="T8" fmla="*/ 4 w 19"/>
                    <a:gd name="T9" fmla="*/ 14 h 47"/>
                    <a:gd name="T10" fmla="*/ 3 w 19"/>
                    <a:gd name="T11" fmla="*/ 12 h 47"/>
                    <a:gd name="T12" fmla="*/ 2 w 19"/>
                    <a:gd name="T13" fmla="*/ 10 h 47"/>
                    <a:gd name="T14" fmla="*/ 2 w 19"/>
                    <a:gd name="T15" fmla="*/ 7 h 47"/>
                    <a:gd name="T16" fmla="*/ 2 w 19"/>
                    <a:gd name="T17" fmla="*/ 5 h 47"/>
                    <a:gd name="T18" fmla="*/ 2 w 19"/>
                    <a:gd name="T19" fmla="*/ 2 h 47"/>
                    <a:gd name="T20" fmla="*/ 2 w 19"/>
                    <a:gd name="T21" fmla="*/ 0 h 47"/>
                    <a:gd name="T22" fmla="*/ 2 w 19"/>
                    <a:gd name="T23" fmla="*/ 1 h 47"/>
                    <a:gd name="T24" fmla="*/ 1 w 19"/>
                    <a:gd name="T25" fmla="*/ 2 h 47"/>
                    <a:gd name="T26" fmla="*/ 0 w 19"/>
                    <a:gd name="T27" fmla="*/ 5 h 47"/>
                    <a:gd name="T28" fmla="*/ 1 w 19"/>
                    <a:gd name="T29" fmla="*/ 8 h 47"/>
                    <a:gd name="T30" fmla="*/ 1 w 19"/>
                    <a:gd name="T31" fmla="*/ 10 h 47"/>
                    <a:gd name="T32" fmla="*/ 2 w 19"/>
                    <a:gd name="T33" fmla="*/ 13 h 47"/>
                    <a:gd name="T34" fmla="*/ 2 w 19"/>
                    <a:gd name="T35" fmla="*/ 15 h 47"/>
                    <a:gd name="T36" fmla="*/ 2 w 19"/>
                    <a:gd name="T37" fmla="*/ 18 h 47"/>
                    <a:gd name="T38" fmla="*/ 3 w 19"/>
                    <a:gd name="T39" fmla="*/ 19 h 47"/>
                    <a:gd name="T40" fmla="*/ 4 w 19"/>
                    <a:gd name="T41" fmla="*/ 21 h 47"/>
                    <a:gd name="T42" fmla="*/ 5 w 19"/>
                    <a:gd name="T43" fmla="*/ 22 h 47"/>
                    <a:gd name="T44" fmla="*/ 6 w 19"/>
                    <a:gd name="T45" fmla="*/ 22 h 47"/>
                    <a:gd name="T46" fmla="*/ 6 w 19"/>
                    <a:gd name="T47" fmla="*/ 20 h 47"/>
                    <a:gd name="T48" fmla="*/ 7 w 19"/>
                    <a:gd name="T49" fmla="*/ 18 h 47"/>
                    <a:gd name="T50" fmla="*/ 7 w 19"/>
                    <a:gd name="T51" fmla="*/ 16 h 47"/>
                    <a:gd name="T52" fmla="*/ 7 w 19"/>
                    <a:gd name="T53" fmla="*/ 14 h 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 h="47">
                      <a:moveTo>
                        <a:pt x="18" y="29"/>
                      </a:moveTo>
                      <a:cubicBezTo>
                        <a:pt x="17" y="29"/>
                        <a:pt x="17" y="34"/>
                        <a:pt x="16" y="32"/>
                      </a:cubicBezTo>
                      <a:cubicBezTo>
                        <a:pt x="15" y="31"/>
                        <a:pt x="14" y="35"/>
                        <a:pt x="14" y="31"/>
                      </a:cubicBezTo>
                      <a:cubicBezTo>
                        <a:pt x="13" y="30"/>
                        <a:pt x="12" y="33"/>
                        <a:pt x="12" y="30"/>
                      </a:cubicBezTo>
                      <a:cubicBezTo>
                        <a:pt x="11" y="29"/>
                        <a:pt x="11" y="31"/>
                        <a:pt x="10" y="29"/>
                      </a:cubicBezTo>
                      <a:cubicBezTo>
                        <a:pt x="10" y="27"/>
                        <a:pt x="9" y="28"/>
                        <a:pt x="8" y="25"/>
                      </a:cubicBezTo>
                      <a:cubicBezTo>
                        <a:pt x="8" y="23"/>
                        <a:pt x="7" y="24"/>
                        <a:pt x="6" y="21"/>
                      </a:cubicBezTo>
                      <a:cubicBezTo>
                        <a:pt x="6" y="19"/>
                        <a:pt x="5" y="19"/>
                        <a:pt x="5" y="16"/>
                      </a:cubicBezTo>
                      <a:cubicBezTo>
                        <a:pt x="4" y="14"/>
                        <a:pt x="3" y="12"/>
                        <a:pt x="3" y="10"/>
                      </a:cubicBezTo>
                      <a:cubicBezTo>
                        <a:pt x="3" y="8"/>
                        <a:pt x="2" y="6"/>
                        <a:pt x="2" y="5"/>
                      </a:cubicBezTo>
                      <a:cubicBezTo>
                        <a:pt x="3" y="3"/>
                        <a:pt x="2" y="1"/>
                        <a:pt x="2" y="0"/>
                      </a:cubicBezTo>
                      <a:cubicBezTo>
                        <a:pt x="2" y="0"/>
                        <a:pt x="2" y="1"/>
                        <a:pt x="2" y="1"/>
                      </a:cubicBezTo>
                      <a:cubicBezTo>
                        <a:pt x="0" y="1"/>
                        <a:pt x="1" y="4"/>
                        <a:pt x="1" y="5"/>
                      </a:cubicBezTo>
                      <a:cubicBezTo>
                        <a:pt x="0" y="6"/>
                        <a:pt x="1" y="9"/>
                        <a:pt x="0" y="10"/>
                      </a:cubicBezTo>
                      <a:cubicBezTo>
                        <a:pt x="0" y="11"/>
                        <a:pt x="1" y="15"/>
                        <a:pt x="1" y="17"/>
                      </a:cubicBezTo>
                      <a:cubicBezTo>
                        <a:pt x="0" y="19"/>
                        <a:pt x="1" y="21"/>
                        <a:pt x="1" y="22"/>
                      </a:cubicBezTo>
                      <a:cubicBezTo>
                        <a:pt x="2" y="25"/>
                        <a:pt x="3" y="26"/>
                        <a:pt x="3" y="28"/>
                      </a:cubicBezTo>
                      <a:cubicBezTo>
                        <a:pt x="3" y="31"/>
                        <a:pt x="4" y="32"/>
                        <a:pt x="5" y="33"/>
                      </a:cubicBezTo>
                      <a:cubicBezTo>
                        <a:pt x="5" y="36"/>
                        <a:pt x="6" y="36"/>
                        <a:pt x="6" y="38"/>
                      </a:cubicBezTo>
                      <a:cubicBezTo>
                        <a:pt x="7" y="40"/>
                        <a:pt x="8" y="39"/>
                        <a:pt x="8" y="41"/>
                      </a:cubicBezTo>
                      <a:cubicBezTo>
                        <a:pt x="9" y="43"/>
                        <a:pt x="10" y="41"/>
                        <a:pt x="10" y="43"/>
                      </a:cubicBezTo>
                      <a:cubicBezTo>
                        <a:pt x="11" y="45"/>
                        <a:pt x="11" y="42"/>
                        <a:pt x="12" y="44"/>
                      </a:cubicBezTo>
                      <a:cubicBezTo>
                        <a:pt x="13" y="47"/>
                        <a:pt x="13" y="43"/>
                        <a:pt x="14" y="44"/>
                      </a:cubicBezTo>
                      <a:cubicBezTo>
                        <a:pt x="15" y="46"/>
                        <a:pt x="15" y="41"/>
                        <a:pt x="16" y="42"/>
                      </a:cubicBezTo>
                      <a:cubicBezTo>
                        <a:pt x="17" y="43"/>
                        <a:pt x="17" y="38"/>
                        <a:pt x="18" y="39"/>
                      </a:cubicBezTo>
                      <a:cubicBezTo>
                        <a:pt x="19" y="39"/>
                        <a:pt x="18" y="33"/>
                        <a:pt x="18" y="34"/>
                      </a:cubicBezTo>
                      <a:cubicBezTo>
                        <a:pt x="19" y="34"/>
                        <a:pt x="18" y="31"/>
                        <a:pt x="18" y="29"/>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0" name="Freeform 10321">
                  <a:extLst>
                    <a:ext uri="{FF2B5EF4-FFF2-40B4-BE49-F238E27FC236}">
                      <a16:creationId xmlns:a16="http://schemas.microsoft.com/office/drawing/2014/main" id="{8DADCC7D-2104-C2E4-1916-B828C8174B25}"/>
                    </a:ext>
                  </a:extLst>
                </p:cNvPr>
                <p:cNvSpPr>
                  <a:spLocks/>
                </p:cNvSpPr>
                <p:nvPr/>
              </p:nvSpPr>
              <p:spPr bwMode="auto">
                <a:xfrm>
                  <a:off x="4676" y="1800"/>
                  <a:ext cx="15" cy="22"/>
                </a:xfrm>
                <a:custGeom>
                  <a:avLst/>
                  <a:gdLst>
                    <a:gd name="T0" fmla="*/ 8 w 18"/>
                    <a:gd name="T1" fmla="*/ 4 h 27"/>
                    <a:gd name="T2" fmla="*/ 8 w 18"/>
                    <a:gd name="T3" fmla="*/ 5 h 27"/>
                    <a:gd name="T4" fmla="*/ 8 w 18"/>
                    <a:gd name="T5" fmla="*/ 6 h 27"/>
                    <a:gd name="T6" fmla="*/ 7 w 18"/>
                    <a:gd name="T7" fmla="*/ 7 h 27"/>
                    <a:gd name="T8" fmla="*/ 6 w 18"/>
                    <a:gd name="T9" fmla="*/ 9 h 27"/>
                    <a:gd name="T10" fmla="*/ 5 w 18"/>
                    <a:gd name="T11" fmla="*/ 8 h 27"/>
                    <a:gd name="T12" fmla="*/ 4 w 18"/>
                    <a:gd name="T13" fmla="*/ 8 h 27"/>
                    <a:gd name="T14" fmla="*/ 3 w 18"/>
                    <a:gd name="T15" fmla="*/ 7 h 27"/>
                    <a:gd name="T16" fmla="*/ 3 w 18"/>
                    <a:gd name="T17" fmla="*/ 6 h 27"/>
                    <a:gd name="T18" fmla="*/ 3 w 18"/>
                    <a:gd name="T19" fmla="*/ 4 h 27"/>
                    <a:gd name="T20" fmla="*/ 1 w 18"/>
                    <a:gd name="T21" fmla="*/ 2 h 27"/>
                    <a:gd name="T22" fmla="*/ 0 w 18"/>
                    <a:gd name="T23" fmla="*/ 0 h 27"/>
                    <a:gd name="T24" fmla="*/ 0 w 18"/>
                    <a:gd name="T25" fmla="*/ 2 h 27"/>
                    <a:gd name="T26" fmla="*/ 2 w 18"/>
                    <a:gd name="T27" fmla="*/ 4 h 27"/>
                    <a:gd name="T28" fmla="*/ 3 w 18"/>
                    <a:gd name="T29" fmla="*/ 6 h 27"/>
                    <a:gd name="T30" fmla="*/ 3 w 18"/>
                    <a:gd name="T31" fmla="*/ 8 h 27"/>
                    <a:gd name="T32" fmla="*/ 3 w 18"/>
                    <a:gd name="T33" fmla="*/ 9 h 27"/>
                    <a:gd name="T34" fmla="*/ 5 w 18"/>
                    <a:gd name="T35" fmla="*/ 10 h 27"/>
                    <a:gd name="T36" fmla="*/ 6 w 18"/>
                    <a:gd name="T37" fmla="*/ 11 h 27"/>
                    <a:gd name="T38" fmla="*/ 7 w 18"/>
                    <a:gd name="T39" fmla="*/ 11 h 27"/>
                    <a:gd name="T40" fmla="*/ 8 w 18"/>
                    <a:gd name="T41" fmla="*/ 10 h 27"/>
                    <a:gd name="T42" fmla="*/ 8 w 18"/>
                    <a:gd name="T43" fmla="*/ 8 h 27"/>
                    <a:gd name="T44" fmla="*/ 8 w 18"/>
                    <a:gd name="T45" fmla="*/ 6 h 27"/>
                    <a:gd name="T46" fmla="*/ 8 w 18"/>
                    <a:gd name="T47" fmla="*/ 4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7">
                      <a:moveTo>
                        <a:pt x="17" y="9"/>
                      </a:moveTo>
                      <a:cubicBezTo>
                        <a:pt x="17" y="9"/>
                        <a:pt x="16" y="9"/>
                        <a:pt x="16" y="10"/>
                      </a:cubicBezTo>
                      <a:cubicBezTo>
                        <a:pt x="16" y="11"/>
                        <a:pt x="17" y="15"/>
                        <a:pt x="16" y="14"/>
                      </a:cubicBezTo>
                      <a:cubicBezTo>
                        <a:pt x="15" y="14"/>
                        <a:pt x="16" y="19"/>
                        <a:pt x="14" y="17"/>
                      </a:cubicBezTo>
                      <a:cubicBezTo>
                        <a:pt x="13" y="16"/>
                        <a:pt x="13" y="22"/>
                        <a:pt x="12" y="20"/>
                      </a:cubicBezTo>
                      <a:cubicBezTo>
                        <a:pt x="11" y="19"/>
                        <a:pt x="11" y="23"/>
                        <a:pt x="10" y="19"/>
                      </a:cubicBezTo>
                      <a:cubicBezTo>
                        <a:pt x="10" y="18"/>
                        <a:pt x="9" y="20"/>
                        <a:pt x="8" y="18"/>
                      </a:cubicBezTo>
                      <a:cubicBezTo>
                        <a:pt x="8" y="17"/>
                        <a:pt x="7" y="19"/>
                        <a:pt x="7" y="17"/>
                      </a:cubicBezTo>
                      <a:cubicBezTo>
                        <a:pt x="6" y="15"/>
                        <a:pt x="5" y="16"/>
                        <a:pt x="5" y="13"/>
                      </a:cubicBezTo>
                      <a:cubicBezTo>
                        <a:pt x="4" y="11"/>
                        <a:pt x="3" y="12"/>
                        <a:pt x="3" y="9"/>
                      </a:cubicBezTo>
                      <a:cubicBezTo>
                        <a:pt x="2" y="7"/>
                        <a:pt x="1" y="7"/>
                        <a:pt x="1" y="4"/>
                      </a:cubicBezTo>
                      <a:cubicBezTo>
                        <a:pt x="1" y="3"/>
                        <a:pt x="1" y="2"/>
                        <a:pt x="0" y="0"/>
                      </a:cubicBezTo>
                      <a:cubicBezTo>
                        <a:pt x="0" y="1"/>
                        <a:pt x="0" y="2"/>
                        <a:pt x="0" y="2"/>
                      </a:cubicBezTo>
                      <a:cubicBezTo>
                        <a:pt x="1" y="5"/>
                        <a:pt x="2" y="6"/>
                        <a:pt x="2" y="8"/>
                      </a:cubicBezTo>
                      <a:cubicBezTo>
                        <a:pt x="2" y="11"/>
                        <a:pt x="3" y="12"/>
                        <a:pt x="4" y="13"/>
                      </a:cubicBezTo>
                      <a:cubicBezTo>
                        <a:pt x="4" y="16"/>
                        <a:pt x="5" y="16"/>
                        <a:pt x="5" y="18"/>
                      </a:cubicBezTo>
                      <a:cubicBezTo>
                        <a:pt x="6" y="20"/>
                        <a:pt x="7" y="19"/>
                        <a:pt x="7" y="21"/>
                      </a:cubicBezTo>
                      <a:cubicBezTo>
                        <a:pt x="8" y="23"/>
                        <a:pt x="9" y="21"/>
                        <a:pt x="9" y="23"/>
                      </a:cubicBezTo>
                      <a:cubicBezTo>
                        <a:pt x="10" y="25"/>
                        <a:pt x="10" y="22"/>
                        <a:pt x="11" y="24"/>
                      </a:cubicBezTo>
                      <a:cubicBezTo>
                        <a:pt x="12" y="27"/>
                        <a:pt x="12" y="23"/>
                        <a:pt x="13" y="24"/>
                      </a:cubicBezTo>
                      <a:cubicBezTo>
                        <a:pt x="14" y="26"/>
                        <a:pt x="14" y="21"/>
                        <a:pt x="15" y="22"/>
                      </a:cubicBezTo>
                      <a:cubicBezTo>
                        <a:pt x="16" y="23"/>
                        <a:pt x="16" y="18"/>
                        <a:pt x="17" y="19"/>
                      </a:cubicBezTo>
                      <a:cubicBezTo>
                        <a:pt x="18" y="19"/>
                        <a:pt x="17" y="13"/>
                        <a:pt x="17" y="14"/>
                      </a:cubicBezTo>
                      <a:cubicBezTo>
                        <a:pt x="18" y="14"/>
                        <a:pt x="17" y="11"/>
                        <a:pt x="17" y="9"/>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1" name="Freeform 10322">
                  <a:extLst>
                    <a:ext uri="{FF2B5EF4-FFF2-40B4-BE49-F238E27FC236}">
                      <a16:creationId xmlns:a16="http://schemas.microsoft.com/office/drawing/2014/main" id="{2ED82817-BC18-F686-90FC-35C1DC07746F}"/>
                    </a:ext>
                  </a:extLst>
                </p:cNvPr>
                <p:cNvSpPr>
                  <a:spLocks/>
                </p:cNvSpPr>
                <p:nvPr/>
              </p:nvSpPr>
              <p:spPr bwMode="auto">
                <a:xfrm>
                  <a:off x="4679" y="1791"/>
                  <a:ext cx="1" cy="2"/>
                </a:xfrm>
                <a:custGeom>
                  <a:avLst/>
                  <a:gdLst>
                    <a:gd name="T0" fmla="*/ 0 w 1"/>
                    <a:gd name="T1" fmla="*/ 0 h 3"/>
                    <a:gd name="T2" fmla="*/ 1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1" y="2"/>
                        <a:pt x="1" y="3"/>
                      </a:cubicBezTo>
                      <a:cubicBezTo>
                        <a:pt x="1" y="3"/>
                        <a:pt x="1" y="3"/>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2" name="Freeform 10323">
                  <a:extLst>
                    <a:ext uri="{FF2B5EF4-FFF2-40B4-BE49-F238E27FC236}">
                      <a16:creationId xmlns:a16="http://schemas.microsoft.com/office/drawing/2014/main" id="{F83FA28F-6FDF-E0EE-1BA2-808FB2C63443}"/>
                    </a:ext>
                  </a:extLst>
                </p:cNvPr>
                <p:cNvSpPr>
                  <a:spLocks/>
                </p:cNvSpPr>
                <p:nvPr/>
              </p:nvSpPr>
              <p:spPr bwMode="auto">
                <a:xfrm>
                  <a:off x="4679" y="1786"/>
                  <a:ext cx="2" cy="3"/>
                </a:xfrm>
                <a:custGeom>
                  <a:avLst/>
                  <a:gdLst>
                    <a:gd name="T0" fmla="*/ 1 w 2"/>
                    <a:gd name="T1" fmla="*/ 0 h 4"/>
                    <a:gd name="T2" fmla="*/ 2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2"/>
                        <a:pt x="2" y="4"/>
                        <a:pt x="2"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3" name="Freeform 10324">
                  <a:extLst>
                    <a:ext uri="{FF2B5EF4-FFF2-40B4-BE49-F238E27FC236}">
                      <a16:creationId xmlns:a16="http://schemas.microsoft.com/office/drawing/2014/main" id="{FFD32332-5DF9-007C-2AA4-8DFC6BF2F07F}"/>
                    </a:ext>
                  </a:extLst>
                </p:cNvPr>
                <p:cNvSpPr>
                  <a:spLocks/>
                </p:cNvSpPr>
                <p:nvPr/>
              </p:nvSpPr>
              <p:spPr bwMode="auto">
                <a:xfrm>
                  <a:off x="4681" y="1793"/>
                  <a:ext cx="2" cy="3"/>
                </a:xfrm>
                <a:custGeom>
                  <a:avLst/>
                  <a:gdLst>
                    <a:gd name="T0" fmla="*/ 0 w 2"/>
                    <a:gd name="T1" fmla="*/ 1 h 4"/>
                    <a:gd name="T2" fmla="*/ 1 w 2"/>
                    <a:gd name="T3" fmla="*/ 1 h 4"/>
                    <a:gd name="T4" fmla="*/ 2 w 2"/>
                    <a:gd name="T5" fmla="*/ 2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0" y="1"/>
                        <a:pt x="1" y="0"/>
                        <a:pt x="1" y="1"/>
                      </a:cubicBezTo>
                      <a:cubicBezTo>
                        <a:pt x="1" y="1"/>
                        <a:pt x="2" y="3"/>
                        <a:pt x="2" y="4"/>
                      </a:cubicBezTo>
                      <a:cubicBezTo>
                        <a:pt x="1" y="4"/>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4" name="Freeform 10325">
                  <a:extLst>
                    <a:ext uri="{FF2B5EF4-FFF2-40B4-BE49-F238E27FC236}">
                      <a16:creationId xmlns:a16="http://schemas.microsoft.com/office/drawing/2014/main" id="{EDDF66AF-E794-D988-2B54-EB84CE360B9C}"/>
                    </a:ext>
                  </a:extLst>
                </p:cNvPr>
                <p:cNvSpPr>
                  <a:spLocks/>
                </p:cNvSpPr>
                <p:nvPr/>
              </p:nvSpPr>
              <p:spPr bwMode="auto">
                <a:xfrm>
                  <a:off x="4682" y="1786"/>
                  <a:ext cx="2" cy="6"/>
                </a:xfrm>
                <a:custGeom>
                  <a:avLst/>
                  <a:gdLst>
                    <a:gd name="T0" fmla="*/ 1 w 2"/>
                    <a:gd name="T1" fmla="*/ 0 h 7"/>
                    <a:gd name="T2" fmla="*/ 1 w 2"/>
                    <a:gd name="T3" fmla="*/ 3 h 7"/>
                    <a:gd name="T4" fmla="*/ 2 w 2"/>
                    <a:gd name="T5" fmla="*/ 3 h 7"/>
                    <a:gd name="T6" fmla="*/ 2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0" y="0"/>
                        <a:pt x="1" y="2"/>
                        <a:pt x="1" y="3"/>
                      </a:cubicBezTo>
                      <a:cubicBezTo>
                        <a:pt x="1" y="3"/>
                        <a:pt x="2" y="7"/>
                        <a:pt x="2" y="5"/>
                      </a:cubicBezTo>
                      <a:cubicBezTo>
                        <a:pt x="2" y="5"/>
                        <a:pt x="2" y="4"/>
                        <a:pt x="2"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5" name="Freeform 10326">
                  <a:extLst>
                    <a:ext uri="{FF2B5EF4-FFF2-40B4-BE49-F238E27FC236}">
                      <a16:creationId xmlns:a16="http://schemas.microsoft.com/office/drawing/2014/main" id="{5C286EB4-316B-3008-98CF-E8B88DE0DB7C}"/>
                    </a:ext>
                  </a:extLst>
                </p:cNvPr>
                <p:cNvSpPr>
                  <a:spLocks/>
                </p:cNvSpPr>
                <p:nvPr/>
              </p:nvSpPr>
              <p:spPr bwMode="auto">
                <a:xfrm>
                  <a:off x="4680" y="1781"/>
                  <a:ext cx="1" cy="5"/>
                </a:xfrm>
                <a:custGeom>
                  <a:avLst/>
                  <a:gdLst>
                    <a:gd name="T0" fmla="*/ 1 w 2"/>
                    <a:gd name="T1" fmla="*/ 3 h 5"/>
                    <a:gd name="T2" fmla="*/ 1 w 2"/>
                    <a:gd name="T3" fmla="*/ 5 h 5"/>
                    <a:gd name="T4" fmla="*/ 1 w 2"/>
                    <a:gd name="T5" fmla="*/ 3 h 5"/>
                    <a:gd name="T6" fmla="*/ 0 60000 65536"/>
                    <a:gd name="T7" fmla="*/ 0 60000 65536"/>
                    <a:gd name="T8" fmla="*/ 0 60000 65536"/>
                  </a:gdLst>
                  <a:ahLst/>
                  <a:cxnLst>
                    <a:cxn ang="T6">
                      <a:pos x="T0" y="T1"/>
                    </a:cxn>
                    <a:cxn ang="T7">
                      <a:pos x="T2" y="T3"/>
                    </a:cxn>
                    <a:cxn ang="T8">
                      <a:pos x="T4" y="T5"/>
                    </a:cxn>
                  </a:cxnLst>
                  <a:rect l="0" t="0" r="r" b="b"/>
                  <a:pathLst>
                    <a:path w="2" h="5">
                      <a:moveTo>
                        <a:pt x="1" y="3"/>
                      </a:moveTo>
                      <a:cubicBezTo>
                        <a:pt x="0" y="0"/>
                        <a:pt x="2" y="3"/>
                        <a:pt x="2" y="5"/>
                      </a:cubicBezTo>
                      <a:cubicBezTo>
                        <a:pt x="2" y="4"/>
                        <a:pt x="1" y="2"/>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6" name="Freeform 10327">
                  <a:extLst>
                    <a:ext uri="{FF2B5EF4-FFF2-40B4-BE49-F238E27FC236}">
                      <a16:creationId xmlns:a16="http://schemas.microsoft.com/office/drawing/2014/main" id="{D8781EA5-C34F-45DE-FC9C-576DEFAF2D0E}"/>
                    </a:ext>
                  </a:extLst>
                </p:cNvPr>
                <p:cNvSpPr>
                  <a:spLocks/>
                </p:cNvSpPr>
                <p:nvPr/>
              </p:nvSpPr>
              <p:spPr bwMode="auto">
                <a:xfrm>
                  <a:off x="4683" y="1801"/>
                  <a:ext cx="2" cy="6"/>
                </a:xfrm>
                <a:custGeom>
                  <a:avLst/>
                  <a:gdLst>
                    <a:gd name="T0" fmla="*/ 0 w 2"/>
                    <a:gd name="T1" fmla="*/ 0 h 7"/>
                    <a:gd name="T2" fmla="*/ 2 w 2"/>
                    <a:gd name="T3" fmla="*/ 3 h 7"/>
                    <a:gd name="T4" fmla="*/ 0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0" y="0"/>
                      </a:moveTo>
                      <a:cubicBezTo>
                        <a:pt x="0" y="0"/>
                        <a:pt x="2" y="7"/>
                        <a:pt x="2" y="4"/>
                      </a:cubicBezTo>
                      <a:cubicBezTo>
                        <a:pt x="1" y="3"/>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7" name="Freeform 10328">
                  <a:extLst>
                    <a:ext uri="{FF2B5EF4-FFF2-40B4-BE49-F238E27FC236}">
                      <a16:creationId xmlns:a16="http://schemas.microsoft.com/office/drawing/2014/main" id="{F7EF57FA-C5E1-2BAF-1386-837F60B1AB64}"/>
                    </a:ext>
                  </a:extLst>
                </p:cNvPr>
                <p:cNvSpPr>
                  <a:spLocks/>
                </p:cNvSpPr>
                <p:nvPr/>
              </p:nvSpPr>
              <p:spPr bwMode="auto">
                <a:xfrm>
                  <a:off x="4685" y="1795"/>
                  <a:ext cx="1" cy="6"/>
                </a:xfrm>
                <a:custGeom>
                  <a:avLst/>
                  <a:gdLst>
                    <a:gd name="T0" fmla="*/ 0 w 2"/>
                    <a:gd name="T1" fmla="*/ 2 h 7"/>
                    <a:gd name="T2" fmla="*/ 1 w 2"/>
                    <a:gd name="T3" fmla="*/ 3 h 7"/>
                    <a:gd name="T4" fmla="*/ 1 w 2"/>
                    <a:gd name="T5" fmla="*/ 3 h 7"/>
                    <a:gd name="T6" fmla="*/ 0 w 2"/>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1" y="0"/>
                        <a:pt x="2" y="5"/>
                        <a:pt x="2" y="7"/>
                      </a:cubicBezTo>
                      <a:cubicBezTo>
                        <a:pt x="1" y="6"/>
                        <a:pt x="1" y="5"/>
                        <a:pt x="1" y="4"/>
                      </a:cubicBezTo>
                      <a:cubicBezTo>
                        <a:pt x="1" y="3"/>
                        <a:pt x="1"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8" name="Freeform 10329">
                  <a:extLst>
                    <a:ext uri="{FF2B5EF4-FFF2-40B4-BE49-F238E27FC236}">
                      <a16:creationId xmlns:a16="http://schemas.microsoft.com/office/drawing/2014/main" id="{A86DCF2F-B8F3-82BC-ECD0-940C54B30D22}"/>
                    </a:ext>
                  </a:extLst>
                </p:cNvPr>
                <p:cNvSpPr>
                  <a:spLocks/>
                </p:cNvSpPr>
                <p:nvPr/>
              </p:nvSpPr>
              <p:spPr bwMode="auto">
                <a:xfrm>
                  <a:off x="4685" y="1790"/>
                  <a:ext cx="2" cy="4"/>
                </a:xfrm>
                <a:custGeom>
                  <a:avLst/>
                  <a:gdLst>
                    <a:gd name="T0" fmla="*/ 0 w 2"/>
                    <a:gd name="T1" fmla="*/ 0 h 5"/>
                    <a:gd name="T2" fmla="*/ 2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0" y="2"/>
                        <a:pt x="2" y="5"/>
                        <a:pt x="2" y="5"/>
                      </a:cubicBezTo>
                      <a:cubicBezTo>
                        <a:pt x="2" y="4"/>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49" name="Freeform 10330">
                  <a:extLst>
                    <a:ext uri="{FF2B5EF4-FFF2-40B4-BE49-F238E27FC236}">
                      <a16:creationId xmlns:a16="http://schemas.microsoft.com/office/drawing/2014/main" id="{2751272F-DC0D-E385-53A9-70EE03CEDA20}"/>
                    </a:ext>
                  </a:extLst>
                </p:cNvPr>
                <p:cNvSpPr>
                  <a:spLocks/>
                </p:cNvSpPr>
                <p:nvPr/>
              </p:nvSpPr>
              <p:spPr bwMode="auto">
                <a:xfrm>
                  <a:off x="4684" y="1784"/>
                  <a:ext cx="1" cy="3"/>
                </a:xfrm>
                <a:custGeom>
                  <a:avLst/>
                  <a:gdLst>
                    <a:gd name="T0" fmla="*/ 0 w 1"/>
                    <a:gd name="T1" fmla="*/ 1 h 4"/>
                    <a:gd name="T2" fmla="*/ 1 w 1"/>
                    <a:gd name="T3" fmla="*/ 2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0" y="0"/>
                        <a:pt x="1" y="3"/>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0" name="Freeform 10331">
                  <a:extLst>
                    <a:ext uri="{FF2B5EF4-FFF2-40B4-BE49-F238E27FC236}">
                      <a16:creationId xmlns:a16="http://schemas.microsoft.com/office/drawing/2014/main" id="{F13C1040-333B-9046-FF80-03FDA83ACA0A}"/>
                    </a:ext>
                  </a:extLst>
                </p:cNvPr>
                <p:cNvSpPr>
                  <a:spLocks/>
                </p:cNvSpPr>
                <p:nvPr/>
              </p:nvSpPr>
              <p:spPr bwMode="auto">
                <a:xfrm>
                  <a:off x="4686" y="1804"/>
                  <a:ext cx="2" cy="2"/>
                </a:xfrm>
                <a:custGeom>
                  <a:avLst/>
                  <a:gdLst>
                    <a:gd name="T0" fmla="*/ 0 w 2"/>
                    <a:gd name="T1" fmla="*/ 0 h 3"/>
                    <a:gd name="T2" fmla="*/ 2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2" y="3"/>
                        <a:pt x="2" y="1"/>
                      </a:cubicBezTo>
                      <a:cubicBezTo>
                        <a:pt x="1" y="1"/>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1" name="Freeform 10332">
                  <a:extLst>
                    <a:ext uri="{FF2B5EF4-FFF2-40B4-BE49-F238E27FC236}">
                      <a16:creationId xmlns:a16="http://schemas.microsoft.com/office/drawing/2014/main" id="{E1AF9F70-80CD-86FF-C8DF-A15E09567E80}"/>
                    </a:ext>
                  </a:extLst>
                </p:cNvPr>
                <p:cNvSpPr>
                  <a:spLocks/>
                </p:cNvSpPr>
                <p:nvPr/>
              </p:nvSpPr>
              <p:spPr bwMode="auto">
                <a:xfrm>
                  <a:off x="4688" y="1798"/>
                  <a:ext cx="1" cy="5"/>
                </a:xfrm>
                <a:custGeom>
                  <a:avLst/>
                  <a:gdLst>
                    <a:gd name="T0" fmla="*/ 0 w 1"/>
                    <a:gd name="T1" fmla="*/ 1 h 6"/>
                    <a:gd name="T2" fmla="*/ 1 w 1"/>
                    <a:gd name="T3" fmla="*/ 3 h 6"/>
                    <a:gd name="T4" fmla="*/ 1 w 1"/>
                    <a:gd name="T5" fmla="*/ 3 h 6"/>
                    <a:gd name="T6" fmla="*/ 0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1"/>
                      </a:moveTo>
                      <a:cubicBezTo>
                        <a:pt x="0" y="0"/>
                        <a:pt x="1" y="5"/>
                        <a:pt x="1" y="6"/>
                      </a:cubicBezTo>
                      <a:cubicBezTo>
                        <a:pt x="1" y="5"/>
                        <a:pt x="1" y="5"/>
                        <a:pt x="1" y="4"/>
                      </a:cubicBezTo>
                      <a:cubicBezTo>
                        <a:pt x="1" y="2"/>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2" name="Freeform 10333">
                  <a:extLst>
                    <a:ext uri="{FF2B5EF4-FFF2-40B4-BE49-F238E27FC236}">
                      <a16:creationId xmlns:a16="http://schemas.microsoft.com/office/drawing/2014/main" id="{8CD59823-5BAA-3E8A-EB34-F564C8035705}"/>
                    </a:ext>
                  </a:extLst>
                </p:cNvPr>
                <p:cNvSpPr>
                  <a:spLocks/>
                </p:cNvSpPr>
                <p:nvPr/>
              </p:nvSpPr>
              <p:spPr bwMode="auto">
                <a:xfrm>
                  <a:off x="4689" y="1795"/>
                  <a:ext cx="1" cy="5"/>
                </a:xfrm>
                <a:custGeom>
                  <a:avLst/>
                  <a:gdLst>
                    <a:gd name="T0" fmla="*/ 0 w 1"/>
                    <a:gd name="T1" fmla="*/ 0 h 5"/>
                    <a:gd name="T2" fmla="*/ 1 w 1"/>
                    <a:gd name="T3" fmla="*/ 5 h 5"/>
                    <a:gd name="T4" fmla="*/ 0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0" y="1"/>
                        <a:pt x="1" y="4"/>
                        <a:pt x="1" y="5"/>
                      </a:cubicBezTo>
                      <a:cubicBezTo>
                        <a:pt x="0" y="4"/>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3" name="Freeform 10334">
                  <a:extLst>
                    <a:ext uri="{FF2B5EF4-FFF2-40B4-BE49-F238E27FC236}">
                      <a16:creationId xmlns:a16="http://schemas.microsoft.com/office/drawing/2014/main" id="{FB025F81-415A-8006-3CD9-0227D6901035}"/>
                    </a:ext>
                  </a:extLst>
                </p:cNvPr>
                <p:cNvSpPr>
                  <a:spLocks/>
                </p:cNvSpPr>
                <p:nvPr/>
              </p:nvSpPr>
              <p:spPr bwMode="auto">
                <a:xfrm>
                  <a:off x="4693" y="1899"/>
                  <a:ext cx="16" cy="43"/>
                </a:xfrm>
                <a:custGeom>
                  <a:avLst/>
                  <a:gdLst>
                    <a:gd name="T0" fmla="*/ 3 w 19"/>
                    <a:gd name="T1" fmla="*/ 1 h 52"/>
                    <a:gd name="T2" fmla="*/ 5 w 19"/>
                    <a:gd name="T3" fmla="*/ 2 h 52"/>
                    <a:gd name="T4" fmla="*/ 7 w 19"/>
                    <a:gd name="T5" fmla="*/ 4 h 52"/>
                    <a:gd name="T6" fmla="*/ 8 w 19"/>
                    <a:gd name="T7" fmla="*/ 7 h 52"/>
                    <a:gd name="T8" fmla="*/ 9 w 19"/>
                    <a:gd name="T9" fmla="*/ 11 h 52"/>
                    <a:gd name="T10" fmla="*/ 9 w 19"/>
                    <a:gd name="T11" fmla="*/ 14 h 52"/>
                    <a:gd name="T12" fmla="*/ 9 w 19"/>
                    <a:gd name="T13" fmla="*/ 16 h 52"/>
                    <a:gd name="T14" fmla="*/ 9 w 19"/>
                    <a:gd name="T15" fmla="*/ 18 h 52"/>
                    <a:gd name="T16" fmla="*/ 9 w 19"/>
                    <a:gd name="T17" fmla="*/ 21 h 52"/>
                    <a:gd name="T18" fmla="*/ 8 w 19"/>
                    <a:gd name="T19" fmla="*/ 22 h 52"/>
                    <a:gd name="T20" fmla="*/ 7 w 19"/>
                    <a:gd name="T21" fmla="*/ 23 h 52"/>
                    <a:gd name="T22" fmla="*/ 6 w 19"/>
                    <a:gd name="T23" fmla="*/ 23 h 52"/>
                    <a:gd name="T24" fmla="*/ 5 w 19"/>
                    <a:gd name="T25" fmla="*/ 22 h 52"/>
                    <a:gd name="T26" fmla="*/ 5 w 19"/>
                    <a:gd name="T27" fmla="*/ 22 h 52"/>
                    <a:gd name="T28" fmla="*/ 3 w 19"/>
                    <a:gd name="T29" fmla="*/ 20 h 52"/>
                    <a:gd name="T30" fmla="*/ 3 w 19"/>
                    <a:gd name="T31" fmla="*/ 18 h 52"/>
                    <a:gd name="T32" fmla="*/ 3 w 19"/>
                    <a:gd name="T33" fmla="*/ 15 h 52"/>
                    <a:gd name="T34" fmla="*/ 2 w 19"/>
                    <a:gd name="T35" fmla="*/ 12 h 52"/>
                    <a:gd name="T36" fmla="*/ 1 w 19"/>
                    <a:gd name="T37" fmla="*/ 10 h 52"/>
                    <a:gd name="T38" fmla="*/ 1 w 19"/>
                    <a:gd name="T39" fmla="*/ 7 h 52"/>
                    <a:gd name="T40" fmla="*/ 1 w 19"/>
                    <a:gd name="T41" fmla="*/ 5 h 52"/>
                    <a:gd name="T42" fmla="*/ 2 w 19"/>
                    <a:gd name="T43" fmla="*/ 2 h 52"/>
                    <a:gd name="T44" fmla="*/ 3 w 19"/>
                    <a:gd name="T45" fmla="*/ 2 h 52"/>
                    <a:gd name="T46" fmla="*/ 3 w 19"/>
                    <a:gd name="T47" fmla="*/ 1 h 52"/>
                    <a:gd name="T48" fmla="*/ 3 w 19"/>
                    <a:gd name="T49" fmla="*/ 1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 h="52">
                      <a:moveTo>
                        <a:pt x="7" y="1"/>
                      </a:moveTo>
                      <a:cubicBezTo>
                        <a:pt x="9" y="4"/>
                        <a:pt x="10" y="1"/>
                        <a:pt x="10" y="3"/>
                      </a:cubicBezTo>
                      <a:cubicBezTo>
                        <a:pt x="11" y="6"/>
                        <a:pt x="13" y="5"/>
                        <a:pt x="13" y="8"/>
                      </a:cubicBezTo>
                      <a:cubicBezTo>
                        <a:pt x="13" y="11"/>
                        <a:pt x="15" y="11"/>
                        <a:pt x="15" y="14"/>
                      </a:cubicBezTo>
                      <a:cubicBezTo>
                        <a:pt x="16" y="16"/>
                        <a:pt x="18" y="20"/>
                        <a:pt x="18" y="23"/>
                      </a:cubicBezTo>
                      <a:cubicBezTo>
                        <a:pt x="18" y="24"/>
                        <a:pt x="19" y="27"/>
                        <a:pt x="18" y="29"/>
                      </a:cubicBezTo>
                      <a:cubicBezTo>
                        <a:pt x="18" y="30"/>
                        <a:pt x="19" y="33"/>
                        <a:pt x="19" y="34"/>
                      </a:cubicBezTo>
                      <a:cubicBezTo>
                        <a:pt x="18" y="34"/>
                        <a:pt x="19" y="39"/>
                        <a:pt x="19" y="38"/>
                      </a:cubicBezTo>
                      <a:cubicBezTo>
                        <a:pt x="18" y="38"/>
                        <a:pt x="19" y="44"/>
                        <a:pt x="18" y="43"/>
                      </a:cubicBezTo>
                      <a:cubicBezTo>
                        <a:pt x="17" y="43"/>
                        <a:pt x="18" y="48"/>
                        <a:pt x="16" y="47"/>
                      </a:cubicBezTo>
                      <a:cubicBezTo>
                        <a:pt x="15" y="46"/>
                        <a:pt x="15" y="51"/>
                        <a:pt x="14" y="49"/>
                      </a:cubicBezTo>
                      <a:cubicBezTo>
                        <a:pt x="13" y="48"/>
                        <a:pt x="13" y="52"/>
                        <a:pt x="12" y="49"/>
                      </a:cubicBezTo>
                      <a:cubicBezTo>
                        <a:pt x="12" y="47"/>
                        <a:pt x="11" y="50"/>
                        <a:pt x="10" y="47"/>
                      </a:cubicBezTo>
                      <a:cubicBezTo>
                        <a:pt x="10" y="46"/>
                        <a:pt x="9" y="48"/>
                        <a:pt x="9" y="46"/>
                      </a:cubicBezTo>
                      <a:cubicBezTo>
                        <a:pt x="8" y="44"/>
                        <a:pt x="7" y="45"/>
                        <a:pt x="7" y="42"/>
                      </a:cubicBezTo>
                      <a:cubicBezTo>
                        <a:pt x="6" y="41"/>
                        <a:pt x="5" y="41"/>
                        <a:pt x="5" y="38"/>
                      </a:cubicBezTo>
                      <a:cubicBezTo>
                        <a:pt x="4" y="36"/>
                        <a:pt x="3" y="36"/>
                        <a:pt x="3" y="33"/>
                      </a:cubicBezTo>
                      <a:cubicBezTo>
                        <a:pt x="3" y="31"/>
                        <a:pt x="2" y="29"/>
                        <a:pt x="2" y="27"/>
                      </a:cubicBezTo>
                      <a:cubicBezTo>
                        <a:pt x="2" y="25"/>
                        <a:pt x="1" y="23"/>
                        <a:pt x="1" y="22"/>
                      </a:cubicBezTo>
                      <a:cubicBezTo>
                        <a:pt x="1" y="19"/>
                        <a:pt x="0" y="16"/>
                        <a:pt x="1" y="15"/>
                      </a:cubicBezTo>
                      <a:cubicBezTo>
                        <a:pt x="1" y="14"/>
                        <a:pt x="0" y="11"/>
                        <a:pt x="1" y="10"/>
                      </a:cubicBezTo>
                      <a:cubicBezTo>
                        <a:pt x="2" y="9"/>
                        <a:pt x="1" y="5"/>
                        <a:pt x="2" y="5"/>
                      </a:cubicBezTo>
                      <a:cubicBezTo>
                        <a:pt x="2" y="5"/>
                        <a:pt x="2" y="2"/>
                        <a:pt x="3" y="3"/>
                      </a:cubicBezTo>
                      <a:cubicBezTo>
                        <a:pt x="4" y="4"/>
                        <a:pt x="4" y="0"/>
                        <a:pt x="5" y="1"/>
                      </a:cubicBezTo>
                      <a:cubicBezTo>
                        <a:pt x="6" y="3"/>
                        <a:pt x="7" y="0"/>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4" name="Freeform 10335">
                  <a:extLst>
                    <a:ext uri="{FF2B5EF4-FFF2-40B4-BE49-F238E27FC236}">
                      <a16:creationId xmlns:a16="http://schemas.microsoft.com/office/drawing/2014/main" id="{361441FD-0EF9-E8DB-FB26-8B9F0744A587}"/>
                    </a:ext>
                  </a:extLst>
                </p:cNvPr>
                <p:cNvSpPr>
                  <a:spLocks/>
                </p:cNvSpPr>
                <p:nvPr/>
              </p:nvSpPr>
              <p:spPr bwMode="auto">
                <a:xfrm>
                  <a:off x="4693" y="1904"/>
                  <a:ext cx="16" cy="38"/>
                </a:xfrm>
                <a:custGeom>
                  <a:avLst/>
                  <a:gdLst>
                    <a:gd name="T0" fmla="*/ 9 w 19"/>
                    <a:gd name="T1" fmla="*/ 12 h 47"/>
                    <a:gd name="T2" fmla="*/ 8 w 19"/>
                    <a:gd name="T3" fmla="*/ 13 h 47"/>
                    <a:gd name="T4" fmla="*/ 7 w 19"/>
                    <a:gd name="T5" fmla="*/ 13 h 47"/>
                    <a:gd name="T6" fmla="*/ 6 w 19"/>
                    <a:gd name="T7" fmla="*/ 12 h 47"/>
                    <a:gd name="T8" fmla="*/ 5 w 19"/>
                    <a:gd name="T9" fmla="*/ 12 h 47"/>
                    <a:gd name="T10" fmla="*/ 4 w 19"/>
                    <a:gd name="T11" fmla="*/ 11 h 47"/>
                    <a:gd name="T12" fmla="*/ 3 w 19"/>
                    <a:gd name="T13" fmla="*/ 9 h 47"/>
                    <a:gd name="T14" fmla="*/ 3 w 19"/>
                    <a:gd name="T15" fmla="*/ 7 h 47"/>
                    <a:gd name="T16" fmla="*/ 3 w 19"/>
                    <a:gd name="T17" fmla="*/ 4 h 47"/>
                    <a:gd name="T18" fmla="*/ 3 w 19"/>
                    <a:gd name="T19" fmla="*/ 2 h 47"/>
                    <a:gd name="T20" fmla="*/ 2 w 19"/>
                    <a:gd name="T21" fmla="*/ 0 h 47"/>
                    <a:gd name="T22" fmla="*/ 2 w 19"/>
                    <a:gd name="T23" fmla="*/ 0 h 47"/>
                    <a:gd name="T24" fmla="*/ 1 w 19"/>
                    <a:gd name="T25" fmla="*/ 2 h 47"/>
                    <a:gd name="T26" fmla="*/ 1 w 19"/>
                    <a:gd name="T27" fmla="*/ 4 h 47"/>
                    <a:gd name="T28" fmla="*/ 1 w 19"/>
                    <a:gd name="T29" fmla="*/ 7 h 47"/>
                    <a:gd name="T30" fmla="*/ 2 w 19"/>
                    <a:gd name="T31" fmla="*/ 10 h 47"/>
                    <a:gd name="T32" fmla="*/ 3 w 19"/>
                    <a:gd name="T33" fmla="*/ 12 h 47"/>
                    <a:gd name="T34" fmla="*/ 3 w 19"/>
                    <a:gd name="T35" fmla="*/ 15 h 47"/>
                    <a:gd name="T36" fmla="*/ 3 w 19"/>
                    <a:gd name="T37" fmla="*/ 15 h 47"/>
                    <a:gd name="T38" fmla="*/ 5 w 19"/>
                    <a:gd name="T39" fmla="*/ 18 h 47"/>
                    <a:gd name="T40" fmla="*/ 5 w 19"/>
                    <a:gd name="T41" fmla="*/ 18 h 47"/>
                    <a:gd name="T42" fmla="*/ 6 w 19"/>
                    <a:gd name="T43" fmla="*/ 19 h 47"/>
                    <a:gd name="T44" fmla="*/ 7 w 19"/>
                    <a:gd name="T45" fmla="*/ 19 h 47"/>
                    <a:gd name="T46" fmla="*/ 8 w 19"/>
                    <a:gd name="T47" fmla="*/ 18 h 47"/>
                    <a:gd name="T48" fmla="*/ 9 w 19"/>
                    <a:gd name="T49" fmla="*/ 16 h 47"/>
                    <a:gd name="T50" fmla="*/ 9 w 19"/>
                    <a:gd name="T51" fmla="*/ 15 h 47"/>
                    <a:gd name="T52" fmla="*/ 9 w 19"/>
                    <a:gd name="T53" fmla="*/ 12 h 47"/>
                    <a:gd name="T54" fmla="*/ 9 w 19"/>
                    <a:gd name="T55" fmla="*/ 12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 h="47">
                      <a:moveTo>
                        <a:pt x="18" y="29"/>
                      </a:moveTo>
                      <a:cubicBezTo>
                        <a:pt x="17" y="28"/>
                        <a:pt x="17" y="33"/>
                        <a:pt x="16" y="31"/>
                      </a:cubicBezTo>
                      <a:cubicBezTo>
                        <a:pt x="15" y="30"/>
                        <a:pt x="15" y="34"/>
                        <a:pt x="14" y="31"/>
                      </a:cubicBezTo>
                      <a:cubicBezTo>
                        <a:pt x="13" y="30"/>
                        <a:pt x="13" y="32"/>
                        <a:pt x="12" y="30"/>
                      </a:cubicBezTo>
                      <a:cubicBezTo>
                        <a:pt x="12" y="29"/>
                        <a:pt x="11" y="31"/>
                        <a:pt x="10" y="28"/>
                      </a:cubicBezTo>
                      <a:cubicBezTo>
                        <a:pt x="10" y="26"/>
                        <a:pt x="9" y="27"/>
                        <a:pt x="8" y="25"/>
                      </a:cubicBezTo>
                      <a:cubicBezTo>
                        <a:pt x="8" y="23"/>
                        <a:pt x="7" y="24"/>
                        <a:pt x="6" y="21"/>
                      </a:cubicBezTo>
                      <a:cubicBezTo>
                        <a:pt x="6" y="19"/>
                        <a:pt x="5" y="18"/>
                        <a:pt x="5" y="16"/>
                      </a:cubicBezTo>
                      <a:cubicBezTo>
                        <a:pt x="5" y="14"/>
                        <a:pt x="3" y="12"/>
                        <a:pt x="3" y="10"/>
                      </a:cubicBezTo>
                      <a:cubicBezTo>
                        <a:pt x="3" y="8"/>
                        <a:pt x="2" y="6"/>
                        <a:pt x="3" y="5"/>
                      </a:cubicBezTo>
                      <a:cubicBezTo>
                        <a:pt x="3" y="3"/>
                        <a:pt x="2" y="1"/>
                        <a:pt x="2" y="0"/>
                      </a:cubicBezTo>
                      <a:cubicBezTo>
                        <a:pt x="2" y="0"/>
                        <a:pt x="2" y="0"/>
                        <a:pt x="2" y="0"/>
                      </a:cubicBezTo>
                      <a:cubicBezTo>
                        <a:pt x="1" y="0"/>
                        <a:pt x="2" y="4"/>
                        <a:pt x="1" y="5"/>
                      </a:cubicBezTo>
                      <a:cubicBezTo>
                        <a:pt x="0" y="6"/>
                        <a:pt x="1" y="9"/>
                        <a:pt x="1" y="10"/>
                      </a:cubicBezTo>
                      <a:cubicBezTo>
                        <a:pt x="0" y="11"/>
                        <a:pt x="1" y="14"/>
                        <a:pt x="1" y="17"/>
                      </a:cubicBezTo>
                      <a:cubicBezTo>
                        <a:pt x="1" y="18"/>
                        <a:pt x="2" y="20"/>
                        <a:pt x="2" y="22"/>
                      </a:cubicBezTo>
                      <a:cubicBezTo>
                        <a:pt x="2" y="24"/>
                        <a:pt x="3" y="26"/>
                        <a:pt x="3" y="28"/>
                      </a:cubicBezTo>
                      <a:cubicBezTo>
                        <a:pt x="3" y="31"/>
                        <a:pt x="4" y="31"/>
                        <a:pt x="5" y="33"/>
                      </a:cubicBezTo>
                      <a:cubicBezTo>
                        <a:pt x="5" y="36"/>
                        <a:pt x="6" y="36"/>
                        <a:pt x="7" y="37"/>
                      </a:cubicBezTo>
                      <a:cubicBezTo>
                        <a:pt x="7" y="40"/>
                        <a:pt x="8" y="39"/>
                        <a:pt x="9" y="41"/>
                      </a:cubicBezTo>
                      <a:cubicBezTo>
                        <a:pt x="9" y="43"/>
                        <a:pt x="10" y="41"/>
                        <a:pt x="10" y="42"/>
                      </a:cubicBezTo>
                      <a:cubicBezTo>
                        <a:pt x="11" y="45"/>
                        <a:pt x="12" y="42"/>
                        <a:pt x="12" y="44"/>
                      </a:cubicBezTo>
                      <a:cubicBezTo>
                        <a:pt x="13" y="47"/>
                        <a:pt x="13" y="43"/>
                        <a:pt x="14" y="44"/>
                      </a:cubicBezTo>
                      <a:cubicBezTo>
                        <a:pt x="15" y="46"/>
                        <a:pt x="15" y="41"/>
                        <a:pt x="16" y="42"/>
                      </a:cubicBezTo>
                      <a:cubicBezTo>
                        <a:pt x="18" y="43"/>
                        <a:pt x="17" y="38"/>
                        <a:pt x="18" y="38"/>
                      </a:cubicBezTo>
                      <a:cubicBezTo>
                        <a:pt x="19" y="39"/>
                        <a:pt x="18" y="33"/>
                        <a:pt x="19" y="33"/>
                      </a:cubicBezTo>
                      <a:cubicBezTo>
                        <a:pt x="19" y="34"/>
                        <a:pt x="19" y="31"/>
                        <a:pt x="19" y="29"/>
                      </a:cubicBezTo>
                      <a:lnTo>
                        <a:pt x="18" y="29"/>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5" name="Freeform 10336">
                  <a:extLst>
                    <a:ext uri="{FF2B5EF4-FFF2-40B4-BE49-F238E27FC236}">
                      <a16:creationId xmlns:a16="http://schemas.microsoft.com/office/drawing/2014/main" id="{7D4642A0-1248-1A18-FBB6-6E61181D61A6}"/>
                    </a:ext>
                  </a:extLst>
                </p:cNvPr>
                <p:cNvSpPr>
                  <a:spLocks/>
                </p:cNvSpPr>
                <p:nvPr/>
              </p:nvSpPr>
              <p:spPr bwMode="auto">
                <a:xfrm>
                  <a:off x="4694" y="1920"/>
                  <a:ext cx="15" cy="22"/>
                </a:xfrm>
                <a:custGeom>
                  <a:avLst/>
                  <a:gdLst>
                    <a:gd name="T0" fmla="*/ 8 w 18"/>
                    <a:gd name="T1" fmla="*/ 4 h 27"/>
                    <a:gd name="T2" fmla="*/ 8 w 18"/>
                    <a:gd name="T3" fmla="*/ 5 h 27"/>
                    <a:gd name="T4" fmla="*/ 8 w 18"/>
                    <a:gd name="T5" fmla="*/ 6 h 27"/>
                    <a:gd name="T6" fmla="*/ 8 w 18"/>
                    <a:gd name="T7" fmla="*/ 7 h 27"/>
                    <a:gd name="T8" fmla="*/ 6 w 18"/>
                    <a:gd name="T9" fmla="*/ 8 h 27"/>
                    <a:gd name="T10" fmla="*/ 5 w 18"/>
                    <a:gd name="T11" fmla="*/ 8 h 27"/>
                    <a:gd name="T12" fmla="*/ 4 w 18"/>
                    <a:gd name="T13" fmla="*/ 8 h 27"/>
                    <a:gd name="T14" fmla="*/ 3 w 18"/>
                    <a:gd name="T15" fmla="*/ 7 h 27"/>
                    <a:gd name="T16" fmla="*/ 3 w 18"/>
                    <a:gd name="T17" fmla="*/ 6 h 27"/>
                    <a:gd name="T18" fmla="*/ 3 w 18"/>
                    <a:gd name="T19" fmla="*/ 4 h 27"/>
                    <a:gd name="T20" fmla="*/ 1 w 18"/>
                    <a:gd name="T21" fmla="*/ 2 h 27"/>
                    <a:gd name="T22" fmla="*/ 0 w 18"/>
                    <a:gd name="T23" fmla="*/ 0 h 27"/>
                    <a:gd name="T24" fmla="*/ 1 w 18"/>
                    <a:gd name="T25" fmla="*/ 2 h 27"/>
                    <a:gd name="T26" fmla="*/ 2 w 18"/>
                    <a:gd name="T27" fmla="*/ 4 h 27"/>
                    <a:gd name="T28" fmla="*/ 3 w 18"/>
                    <a:gd name="T29" fmla="*/ 6 h 27"/>
                    <a:gd name="T30" fmla="*/ 3 w 18"/>
                    <a:gd name="T31" fmla="*/ 7 h 27"/>
                    <a:gd name="T32" fmla="*/ 4 w 18"/>
                    <a:gd name="T33" fmla="*/ 9 h 27"/>
                    <a:gd name="T34" fmla="*/ 5 w 18"/>
                    <a:gd name="T35" fmla="*/ 10 h 27"/>
                    <a:gd name="T36" fmla="*/ 6 w 18"/>
                    <a:gd name="T37" fmla="*/ 11 h 27"/>
                    <a:gd name="T38" fmla="*/ 7 w 18"/>
                    <a:gd name="T39" fmla="*/ 11 h 27"/>
                    <a:gd name="T40" fmla="*/ 8 w 18"/>
                    <a:gd name="T41" fmla="*/ 10 h 27"/>
                    <a:gd name="T42" fmla="*/ 8 w 18"/>
                    <a:gd name="T43" fmla="*/ 8 h 27"/>
                    <a:gd name="T44" fmla="*/ 9 w 18"/>
                    <a:gd name="T45" fmla="*/ 6 h 27"/>
                    <a:gd name="T46" fmla="*/ 9 w 18"/>
                    <a:gd name="T47" fmla="*/ 4 h 27"/>
                    <a:gd name="T48" fmla="*/ 8 w 18"/>
                    <a:gd name="T49" fmla="*/ 4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 h="27">
                      <a:moveTo>
                        <a:pt x="17" y="9"/>
                      </a:moveTo>
                      <a:cubicBezTo>
                        <a:pt x="17" y="9"/>
                        <a:pt x="17" y="9"/>
                        <a:pt x="16" y="10"/>
                      </a:cubicBezTo>
                      <a:cubicBezTo>
                        <a:pt x="16" y="11"/>
                        <a:pt x="17" y="14"/>
                        <a:pt x="16" y="14"/>
                      </a:cubicBezTo>
                      <a:cubicBezTo>
                        <a:pt x="15" y="14"/>
                        <a:pt x="16" y="18"/>
                        <a:pt x="15" y="17"/>
                      </a:cubicBezTo>
                      <a:cubicBezTo>
                        <a:pt x="14" y="16"/>
                        <a:pt x="14" y="21"/>
                        <a:pt x="12" y="19"/>
                      </a:cubicBezTo>
                      <a:cubicBezTo>
                        <a:pt x="11" y="18"/>
                        <a:pt x="11" y="22"/>
                        <a:pt x="10" y="19"/>
                      </a:cubicBezTo>
                      <a:cubicBezTo>
                        <a:pt x="10" y="18"/>
                        <a:pt x="9" y="20"/>
                        <a:pt x="8" y="18"/>
                      </a:cubicBezTo>
                      <a:cubicBezTo>
                        <a:pt x="8" y="17"/>
                        <a:pt x="7" y="19"/>
                        <a:pt x="7" y="16"/>
                      </a:cubicBezTo>
                      <a:cubicBezTo>
                        <a:pt x="6" y="14"/>
                        <a:pt x="5" y="15"/>
                        <a:pt x="5" y="13"/>
                      </a:cubicBezTo>
                      <a:cubicBezTo>
                        <a:pt x="4" y="11"/>
                        <a:pt x="3" y="12"/>
                        <a:pt x="3" y="9"/>
                      </a:cubicBezTo>
                      <a:cubicBezTo>
                        <a:pt x="3" y="7"/>
                        <a:pt x="1" y="6"/>
                        <a:pt x="1" y="4"/>
                      </a:cubicBezTo>
                      <a:cubicBezTo>
                        <a:pt x="1" y="3"/>
                        <a:pt x="1" y="1"/>
                        <a:pt x="0" y="0"/>
                      </a:cubicBezTo>
                      <a:cubicBezTo>
                        <a:pt x="0" y="1"/>
                        <a:pt x="1" y="1"/>
                        <a:pt x="1" y="2"/>
                      </a:cubicBezTo>
                      <a:cubicBezTo>
                        <a:pt x="1" y="4"/>
                        <a:pt x="2" y="6"/>
                        <a:pt x="2" y="8"/>
                      </a:cubicBezTo>
                      <a:cubicBezTo>
                        <a:pt x="2" y="11"/>
                        <a:pt x="3" y="11"/>
                        <a:pt x="4" y="13"/>
                      </a:cubicBezTo>
                      <a:cubicBezTo>
                        <a:pt x="4" y="16"/>
                        <a:pt x="5" y="16"/>
                        <a:pt x="6" y="17"/>
                      </a:cubicBezTo>
                      <a:cubicBezTo>
                        <a:pt x="6" y="20"/>
                        <a:pt x="7" y="19"/>
                        <a:pt x="8" y="21"/>
                      </a:cubicBezTo>
                      <a:cubicBezTo>
                        <a:pt x="8" y="23"/>
                        <a:pt x="9" y="21"/>
                        <a:pt x="9" y="22"/>
                      </a:cubicBezTo>
                      <a:cubicBezTo>
                        <a:pt x="10" y="25"/>
                        <a:pt x="11" y="22"/>
                        <a:pt x="11" y="24"/>
                      </a:cubicBezTo>
                      <a:cubicBezTo>
                        <a:pt x="12" y="27"/>
                        <a:pt x="12" y="23"/>
                        <a:pt x="13" y="24"/>
                      </a:cubicBezTo>
                      <a:cubicBezTo>
                        <a:pt x="14" y="26"/>
                        <a:pt x="14" y="21"/>
                        <a:pt x="15" y="22"/>
                      </a:cubicBezTo>
                      <a:cubicBezTo>
                        <a:pt x="17" y="23"/>
                        <a:pt x="16" y="18"/>
                        <a:pt x="17" y="18"/>
                      </a:cubicBezTo>
                      <a:cubicBezTo>
                        <a:pt x="18" y="19"/>
                        <a:pt x="17" y="13"/>
                        <a:pt x="18" y="13"/>
                      </a:cubicBezTo>
                      <a:cubicBezTo>
                        <a:pt x="18" y="14"/>
                        <a:pt x="18" y="11"/>
                        <a:pt x="18" y="9"/>
                      </a:cubicBezTo>
                      <a:lnTo>
                        <a:pt x="17" y="9"/>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6" name="Freeform 10337">
                  <a:extLst>
                    <a:ext uri="{FF2B5EF4-FFF2-40B4-BE49-F238E27FC236}">
                      <a16:creationId xmlns:a16="http://schemas.microsoft.com/office/drawing/2014/main" id="{46F6FF18-DED2-0DEB-9C15-8EB0F8ADB3DC}"/>
                    </a:ext>
                  </a:extLst>
                </p:cNvPr>
                <p:cNvSpPr>
                  <a:spLocks/>
                </p:cNvSpPr>
                <p:nvPr/>
              </p:nvSpPr>
              <p:spPr bwMode="auto">
                <a:xfrm>
                  <a:off x="4696" y="1911"/>
                  <a:ext cx="1" cy="3"/>
                </a:xfrm>
                <a:custGeom>
                  <a:avLst/>
                  <a:gdLst>
                    <a:gd name="T0" fmla="*/ 0 w 1"/>
                    <a:gd name="T1" fmla="*/ 0 h 3"/>
                    <a:gd name="T2" fmla="*/ 1 w 1"/>
                    <a:gd name="T3" fmla="*/ 3 h 3"/>
                    <a:gd name="T4" fmla="*/ 1 w 1"/>
                    <a:gd name="T5" fmla="*/ 2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1" y="2"/>
                        <a:pt x="1" y="3"/>
                      </a:cubicBezTo>
                      <a:cubicBezTo>
                        <a:pt x="1" y="3"/>
                        <a:pt x="1" y="3"/>
                        <a:pt x="1"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7" name="Freeform 10338">
                  <a:extLst>
                    <a:ext uri="{FF2B5EF4-FFF2-40B4-BE49-F238E27FC236}">
                      <a16:creationId xmlns:a16="http://schemas.microsoft.com/office/drawing/2014/main" id="{9CB95726-58A0-3387-B3DC-63A307131758}"/>
                    </a:ext>
                  </a:extLst>
                </p:cNvPr>
                <p:cNvSpPr>
                  <a:spLocks/>
                </p:cNvSpPr>
                <p:nvPr/>
              </p:nvSpPr>
              <p:spPr bwMode="auto">
                <a:xfrm>
                  <a:off x="4696" y="1906"/>
                  <a:ext cx="2" cy="3"/>
                </a:xfrm>
                <a:custGeom>
                  <a:avLst/>
                  <a:gdLst>
                    <a:gd name="T0" fmla="*/ 1 w 2"/>
                    <a:gd name="T1" fmla="*/ 0 h 4"/>
                    <a:gd name="T2" fmla="*/ 2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2" y="4"/>
                        <a:pt x="2" y="3"/>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8" name="Freeform 10339">
                  <a:extLst>
                    <a:ext uri="{FF2B5EF4-FFF2-40B4-BE49-F238E27FC236}">
                      <a16:creationId xmlns:a16="http://schemas.microsoft.com/office/drawing/2014/main" id="{1450BB7F-14BF-B740-685A-53E42B5B8AB6}"/>
                    </a:ext>
                  </a:extLst>
                </p:cNvPr>
                <p:cNvSpPr>
                  <a:spLocks/>
                </p:cNvSpPr>
                <p:nvPr/>
              </p:nvSpPr>
              <p:spPr bwMode="auto">
                <a:xfrm>
                  <a:off x="4699" y="1914"/>
                  <a:ext cx="1" cy="3"/>
                </a:xfrm>
                <a:custGeom>
                  <a:avLst/>
                  <a:gdLst>
                    <a:gd name="T0" fmla="*/ 0 w 2"/>
                    <a:gd name="T1" fmla="*/ 1 h 4"/>
                    <a:gd name="T2" fmla="*/ 1 w 2"/>
                    <a:gd name="T3" fmla="*/ 0 h 4"/>
                    <a:gd name="T4" fmla="*/ 1 w 2"/>
                    <a:gd name="T5" fmla="*/ 2 h 4"/>
                    <a:gd name="T6" fmla="*/ 0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0" y="0"/>
                        <a:pt x="1" y="0"/>
                        <a:pt x="1" y="0"/>
                      </a:cubicBezTo>
                      <a:cubicBezTo>
                        <a:pt x="2" y="1"/>
                        <a:pt x="2" y="3"/>
                        <a:pt x="2" y="4"/>
                      </a:cubicBezTo>
                      <a:cubicBezTo>
                        <a:pt x="2" y="3"/>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59" name="Freeform 10340">
                  <a:extLst>
                    <a:ext uri="{FF2B5EF4-FFF2-40B4-BE49-F238E27FC236}">
                      <a16:creationId xmlns:a16="http://schemas.microsoft.com/office/drawing/2014/main" id="{974CDCB3-C05C-5882-72D5-E2CFA8624C56}"/>
                    </a:ext>
                  </a:extLst>
                </p:cNvPr>
                <p:cNvSpPr>
                  <a:spLocks/>
                </p:cNvSpPr>
                <p:nvPr/>
              </p:nvSpPr>
              <p:spPr bwMode="auto">
                <a:xfrm>
                  <a:off x="4700" y="1906"/>
                  <a:ext cx="1" cy="6"/>
                </a:xfrm>
                <a:custGeom>
                  <a:avLst/>
                  <a:gdLst>
                    <a:gd name="T0" fmla="*/ 0 w 1"/>
                    <a:gd name="T1" fmla="*/ 0 h 7"/>
                    <a:gd name="T2" fmla="*/ 0 w 1"/>
                    <a:gd name="T3" fmla="*/ 3 h 7"/>
                    <a:gd name="T4" fmla="*/ 1 w 1"/>
                    <a:gd name="T5" fmla="*/ 3 h 7"/>
                    <a:gd name="T6" fmla="*/ 1 w 1"/>
                    <a:gd name="T7" fmla="*/ 3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0" y="1"/>
                        <a:pt x="0" y="2"/>
                        <a:pt x="0" y="3"/>
                      </a:cubicBezTo>
                      <a:cubicBezTo>
                        <a:pt x="0" y="4"/>
                        <a:pt x="1" y="7"/>
                        <a:pt x="1" y="6"/>
                      </a:cubicBezTo>
                      <a:cubicBezTo>
                        <a:pt x="1" y="6"/>
                        <a:pt x="1" y="5"/>
                        <a:pt x="1" y="4"/>
                      </a:cubicBezTo>
                      <a:cubicBezTo>
                        <a:pt x="0" y="4"/>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0" name="Freeform 10341">
                  <a:extLst>
                    <a:ext uri="{FF2B5EF4-FFF2-40B4-BE49-F238E27FC236}">
                      <a16:creationId xmlns:a16="http://schemas.microsoft.com/office/drawing/2014/main" id="{0AF38D94-0F1D-DAC8-03F3-FC5F4C9CD94D}"/>
                    </a:ext>
                  </a:extLst>
                </p:cNvPr>
                <p:cNvSpPr>
                  <a:spLocks/>
                </p:cNvSpPr>
                <p:nvPr/>
              </p:nvSpPr>
              <p:spPr bwMode="auto">
                <a:xfrm>
                  <a:off x="4697" y="1902"/>
                  <a:ext cx="2" cy="4"/>
                </a:xfrm>
                <a:custGeom>
                  <a:avLst/>
                  <a:gdLst>
                    <a:gd name="T0" fmla="*/ 1 w 2"/>
                    <a:gd name="T1" fmla="*/ 2 h 5"/>
                    <a:gd name="T2" fmla="*/ 2 w 2"/>
                    <a:gd name="T3" fmla="*/ 2 h 5"/>
                    <a:gd name="T4" fmla="*/ 1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1" y="3"/>
                      </a:moveTo>
                      <a:cubicBezTo>
                        <a:pt x="0" y="0"/>
                        <a:pt x="2" y="3"/>
                        <a:pt x="2" y="5"/>
                      </a:cubicBezTo>
                      <a:cubicBezTo>
                        <a:pt x="2" y="4"/>
                        <a:pt x="1" y="2"/>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1" name="Freeform 10342">
                  <a:extLst>
                    <a:ext uri="{FF2B5EF4-FFF2-40B4-BE49-F238E27FC236}">
                      <a16:creationId xmlns:a16="http://schemas.microsoft.com/office/drawing/2014/main" id="{15D516D0-F455-585B-1A0A-1577C851B9B3}"/>
                    </a:ext>
                  </a:extLst>
                </p:cNvPr>
                <p:cNvSpPr>
                  <a:spLocks/>
                </p:cNvSpPr>
                <p:nvPr/>
              </p:nvSpPr>
              <p:spPr bwMode="auto">
                <a:xfrm>
                  <a:off x="4700" y="1922"/>
                  <a:ext cx="2" cy="6"/>
                </a:xfrm>
                <a:custGeom>
                  <a:avLst/>
                  <a:gdLst>
                    <a:gd name="T0" fmla="*/ 1 w 2"/>
                    <a:gd name="T1" fmla="*/ 0 h 7"/>
                    <a:gd name="T2" fmla="*/ 2 w 2"/>
                    <a:gd name="T3" fmla="*/ 3 h 7"/>
                    <a:gd name="T4" fmla="*/ 0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0"/>
                      </a:moveTo>
                      <a:cubicBezTo>
                        <a:pt x="0" y="0"/>
                        <a:pt x="2" y="7"/>
                        <a:pt x="2" y="3"/>
                      </a:cubicBezTo>
                      <a:cubicBezTo>
                        <a:pt x="2" y="3"/>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2" name="Freeform 10343">
                  <a:extLst>
                    <a:ext uri="{FF2B5EF4-FFF2-40B4-BE49-F238E27FC236}">
                      <a16:creationId xmlns:a16="http://schemas.microsoft.com/office/drawing/2014/main" id="{E168718F-78C5-452F-FA8F-39319CF6C210}"/>
                    </a:ext>
                  </a:extLst>
                </p:cNvPr>
                <p:cNvSpPr>
                  <a:spLocks/>
                </p:cNvSpPr>
                <p:nvPr/>
              </p:nvSpPr>
              <p:spPr bwMode="auto">
                <a:xfrm>
                  <a:off x="4702" y="1916"/>
                  <a:ext cx="2" cy="6"/>
                </a:xfrm>
                <a:custGeom>
                  <a:avLst/>
                  <a:gdLst>
                    <a:gd name="T0" fmla="*/ 0 w 2"/>
                    <a:gd name="T1" fmla="*/ 2 h 7"/>
                    <a:gd name="T2" fmla="*/ 2 w 2"/>
                    <a:gd name="T3" fmla="*/ 3 h 7"/>
                    <a:gd name="T4" fmla="*/ 1 w 2"/>
                    <a:gd name="T5" fmla="*/ 3 h 7"/>
                    <a:gd name="T6" fmla="*/ 0 w 2"/>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2"/>
                      </a:moveTo>
                      <a:cubicBezTo>
                        <a:pt x="1" y="0"/>
                        <a:pt x="2" y="5"/>
                        <a:pt x="2" y="7"/>
                      </a:cubicBezTo>
                      <a:cubicBezTo>
                        <a:pt x="2" y="6"/>
                        <a:pt x="2" y="5"/>
                        <a:pt x="1" y="4"/>
                      </a:cubicBezTo>
                      <a:cubicBezTo>
                        <a:pt x="1" y="3"/>
                        <a:pt x="1"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3" name="Freeform 10344">
                  <a:extLst>
                    <a:ext uri="{FF2B5EF4-FFF2-40B4-BE49-F238E27FC236}">
                      <a16:creationId xmlns:a16="http://schemas.microsoft.com/office/drawing/2014/main" id="{31A117A4-0A5B-B86B-7599-346E8B2EAB3D}"/>
                    </a:ext>
                  </a:extLst>
                </p:cNvPr>
                <p:cNvSpPr>
                  <a:spLocks/>
                </p:cNvSpPr>
                <p:nvPr/>
              </p:nvSpPr>
              <p:spPr bwMode="auto">
                <a:xfrm>
                  <a:off x="4703" y="1910"/>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4" name="Freeform 10345">
                  <a:extLst>
                    <a:ext uri="{FF2B5EF4-FFF2-40B4-BE49-F238E27FC236}">
                      <a16:creationId xmlns:a16="http://schemas.microsoft.com/office/drawing/2014/main" id="{17313CA3-68AF-35BF-8DD6-626A4515D6BD}"/>
                    </a:ext>
                  </a:extLst>
                </p:cNvPr>
                <p:cNvSpPr>
                  <a:spLocks/>
                </p:cNvSpPr>
                <p:nvPr/>
              </p:nvSpPr>
              <p:spPr bwMode="auto">
                <a:xfrm>
                  <a:off x="4701" y="1904"/>
                  <a:ext cx="2" cy="4"/>
                </a:xfrm>
                <a:custGeom>
                  <a:avLst/>
                  <a:gdLst>
                    <a:gd name="T0" fmla="*/ 0 w 2"/>
                    <a:gd name="T1" fmla="*/ 1 h 4"/>
                    <a:gd name="T2" fmla="*/ 2 w 2"/>
                    <a:gd name="T3" fmla="*/ 4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1" y="0"/>
                        <a:pt x="1" y="2"/>
                        <a:pt x="2"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5" name="Freeform 10346">
                  <a:extLst>
                    <a:ext uri="{FF2B5EF4-FFF2-40B4-BE49-F238E27FC236}">
                      <a16:creationId xmlns:a16="http://schemas.microsoft.com/office/drawing/2014/main" id="{FE22B95E-B4CC-9BCA-BFF4-8FBB6F00E3EF}"/>
                    </a:ext>
                  </a:extLst>
                </p:cNvPr>
                <p:cNvSpPr>
                  <a:spLocks/>
                </p:cNvSpPr>
                <p:nvPr/>
              </p:nvSpPr>
              <p:spPr bwMode="auto">
                <a:xfrm>
                  <a:off x="4704" y="1923"/>
                  <a:ext cx="1" cy="4"/>
                </a:xfrm>
                <a:custGeom>
                  <a:avLst/>
                  <a:gdLst>
                    <a:gd name="T0" fmla="*/ 0 w 2"/>
                    <a:gd name="T1" fmla="*/ 0 h 4"/>
                    <a:gd name="T2" fmla="*/ 1 w 2"/>
                    <a:gd name="T3" fmla="*/ 1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2" y="4"/>
                        <a:pt x="2" y="1"/>
                      </a:cubicBezTo>
                      <a:cubicBezTo>
                        <a:pt x="1" y="2"/>
                        <a:pt x="1" y="3"/>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6" name="Freeform 10347">
                  <a:extLst>
                    <a:ext uri="{FF2B5EF4-FFF2-40B4-BE49-F238E27FC236}">
                      <a16:creationId xmlns:a16="http://schemas.microsoft.com/office/drawing/2014/main" id="{93C1962F-EC6A-123C-2544-652CBE480840}"/>
                    </a:ext>
                  </a:extLst>
                </p:cNvPr>
                <p:cNvSpPr>
                  <a:spLocks/>
                </p:cNvSpPr>
                <p:nvPr/>
              </p:nvSpPr>
              <p:spPr bwMode="auto">
                <a:xfrm>
                  <a:off x="4705" y="1918"/>
                  <a:ext cx="1" cy="5"/>
                </a:xfrm>
                <a:custGeom>
                  <a:avLst/>
                  <a:gdLst>
                    <a:gd name="T0" fmla="*/ 0 w 1"/>
                    <a:gd name="T1" fmla="*/ 0 h 6"/>
                    <a:gd name="T2" fmla="*/ 1 w 1"/>
                    <a:gd name="T3" fmla="*/ 3 h 6"/>
                    <a:gd name="T4" fmla="*/ 1 w 1"/>
                    <a:gd name="T5" fmla="*/ 3 h 6"/>
                    <a:gd name="T6" fmla="*/ 0 w 1"/>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cubicBezTo>
                        <a:pt x="0" y="0"/>
                        <a:pt x="1" y="4"/>
                        <a:pt x="1" y="6"/>
                      </a:cubicBezTo>
                      <a:cubicBezTo>
                        <a:pt x="1" y="5"/>
                        <a:pt x="1" y="4"/>
                        <a:pt x="1" y="4"/>
                      </a:cubicBezTo>
                      <a:cubicBezTo>
                        <a:pt x="1"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7" name="Freeform 10348">
                  <a:extLst>
                    <a:ext uri="{FF2B5EF4-FFF2-40B4-BE49-F238E27FC236}">
                      <a16:creationId xmlns:a16="http://schemas.microsoft.com/office/drawing/2014/main" id="{19C3FC4F-6CA6-91EE-F4BC-DFBDA60816A3}"/>
                    </a:ext>
                  </a:extLst>
                </p:cNvPr>
                <p:cNvSpPr>
                  <a:spLocks/>
                </p:cNvSpPr>
                <p:nvPr/>
              </p:nvSpPr>
              <p:spPr bwMode="auto">
                <a:xfrm>
                  <a:off x="4706" y="1916"/>
                  <a:ext cx="1" cy="4"/>
                </a:xfrm>
                <a:custGeom>
                  <a:avLst/>
                  <a:gdLst>
                    <a:gd name="T0" fmla="*/ 0 w 1"/>
                    <a:gd name="T1" fmla="*/ 0 h 5"/>
                    <a:gd name="T2" fmla="*/ 1 w 1"/>
                    <a:gd name="T3" fmla="*/ 2 h 5"/>
                    <a:gd name="T4" fmla="*/ 0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1" y="1"/>
                        <a:pt x="1" y="4"/>
                        <a:pt x="1" y="5"/>
                      </a:cubicBezTo>
                      <a:cubicBezTo>
                        <a:pt x="0" y="4"/>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8" name="Freeform 10349">
                  <a:extLst>
                    <a:ext uri="{FF2B5EF4-FFF2-40B4-BE49-F238E27FC236}">
                      <a16:creationId xmlns:a16="http://schemas.microsoft.com/office/drawing/2014/main" id="{AC2382A3-1954-F711-8BFF-F594F7B67D92}"/>
                    </a:ext>
                  </a:extLst>
                </p:cNvPr>
                <p:cNvSpPr>
                  <a:spLocks/>
                </p:cNvSpPr>
                <p:nvPr/>
              </p:nvSpPr>
              <p:spPr bwMode="auto">
                <a:xfrm>
                  <a:off x="4717" y="1966"/>
                  <a:ext cx="23" cy="39"/>
                </a:xfrm>
                <a:custGeom>
                  <a:avLst/>
                  <a:gdLst>
                    <a:gd name="T0" fmla="*/ 2 w 28"/>
                    <a:gd name="T1" fmla="*/ 1 h 48"/>
                    <a:gd name="T2" fmla="*/ 4 w 28"/>
                    <a:gd name="T3" fmla="*/ 2 h 48"/>
                    <a:gd name="T4" fmla="*/ 6 w 28"/>
                    <a:gd name="T5" fmla="*/ 2 h 48"/>
                    <a:gd name="T6" fmla="*/ 8 w 28"/>
                    <a:gd name="T7" fmla="*/ 5 h 48"/>
                    <a:gd name="T8" fmla="*/ 10 w 28"/>
                    <a:gd name="T9" fmla="*/ 8 h 48"/>
                    <a:gd name="T10" fmla="*/ 11 w 28"/>
                    <a:gd name="T11" fmla="*/ 11 h 48"/>
                    <a:gd name="T12" fmla="*/ 12 w 28"/>
                    <a:gd name="T13" fmla="*/ 13 h 48"/>
                    <a:gd name="T14" fmla="*/ 12 w 28"/>
                    <a:gd name="T15" fmla="*/ 15 h 48"/>
                    <a:gd name="T16" fmla="*/ 12 w 28"/>
                    <a:gd name="T17" fmla="*/ 17 h 48"/>
                    <a:gd name="T18" fmla="*/ 12 w 28"/>
                    <a:gd name="T19" fmla="*/ 19 h 48"/>
                    <a:gd name="T20" fmla="*/ 12 w 28"/>
                    <a:gd name="T21" fmla="*/ 20 h 48"/>
                    <a:gd name="T22" fmla="*/ 11 w 28"/>
                    <a:gd name="T23" fmla="*/ 20 h 48"/>
                    <a:gd name="T24" fmla="*/ 10 w 28"/>
                    <a:gd name="T25" fmla="*/ 20 h 48"/>
                    <a:gd name="T26" fmla="*/ 9 w 28"/>
                    <a:gd name="T27" fmla="*/ 19 h 48"/>
                    <a:gd name="T28" fmla="*/ 7 w 28"/>
                    <a:gd name="T29" fmla="*/ 18 h 48"/>
                    <a:gd name="T30" fmla="*/ 6 w 28"/>
                    <a:gd name="T31" fmla="*/ 16 h 48"/>
                    <a:gd name="T32" fmla="*/ 5 w 28"/>
                    <a:gd name="T33" fmla="*/ 15 h 48"/>
                    <a:gd name="T34" fmla="*/ 3 w 28"/>
                    <a:gd name="T35" fmla="*/ 12 h 48"/>
                    <a:gd name="T36" fmla="*/ 2 w 28"/>
                    <a:gd name="T37" fmla="*/ 10 h 48"/>
                    <a:gd name="T38" fmla="*/ 2 w 28"/>
                    <a:gd name="T39" fmla="*/ 7 h 48"/>
                    <a:gd name="T40" fmla="*/ 2 w 28"/>
                    <a:gd name="T41" fmla="*/ 6 h 48"/>
                    <a:gd name="T42" fmla="*/ 1 w 28"/>
                    <a:gd name="T43" fmla="*/ 3 h 48"/>
                    <a:gd name="T44" fmla="*/ 2 w 28"/>
                    <a:gd name="T45" fmla="*/ 2 h 48"/>
                    <a:gd name="T46" fmla="*/ 2 w 28"/>
                    <a:gd name="T47" fmla="*/ 1 h 48"/>
                    <a:gd name="T48" fmla="*/ 2 w 28"/>
                    <a:gd name="T49" fmla="*/ 1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48">
                      <a:moveTo>
                        <a:pt x="5" y="1"/>
                      </a:moveTo>
                      <a:cubicBezTo>
                        <a:pt x="7" y="3"/>
                        <a:pt x="8" y="0"/>
                        <a:pt x="9" y="2"/>
                      </a:cubicBezTo>
                      <a:cubicBezTo>
                        <a:pt x="10" y="5"/>
                        <a:pt x="12" y="4"/>
                        <a:pt x="13" y="6"/>
                      </a:cubicBezTo>
                      <a:cubicBezTo>
                        <a:pt x="14" y="9"/>
                        <a:pt x="16" y="9"/>
                        <a:pt x="17" y="11"/>
                      </a:cubicBezTo>
                      <a:cubicBezTo>
                        <a:pt x="18" y="13"/>
                        <a:pt x="21" y="16"/>
                        <a:pt x="21" y="19"/>
                      </a:cubicBezTo>
                      <a:cubicBezTo>
                        <a:pt x="22" y="21"/>
                        <a:pt x="24" y="23"/>
                        <a:pt x="24" y="24"/>
                      </a:cubicBezTo>
                      <a:cubicBezTo>
                        <a:pt x="24" y="25"/>
                        <a:pt x="26" y="28"/>
                        <a:pt x="26" y="29"/>
                      </a:cubicBezTo>
                      <a:cubicBezTo>
                        <a:pt x="25" y="30"/>
                        <a:pt x="28" y="34"/>
                        <a:pt x="27" y="34"/>
                      </a:cubicBezTo>
                      <a:cubicBezTo>
                        <a:pt x="26" y="34"/>
                        <a:pt x="28" y="39"/>
                        <a:pt x="27" y="39"/>
                      </a:cubicBezTo>
                      <a:cubicBezTo>
                        <a:pt x="26" y="39"/>
                        <a:pt x="28" y="43"/>
                        <a:pt x="27" y="42"/>
                      </a:cubicBezTo>
                      <a:cubicBezTo>
                        <a:pt x="26" y="42"/>
                        <a:pt x="27" y="46"/>
                        <a:pt x="25" y="45"/>
                      </a:cubicBezTo>
                      <a:cubicBezTo>
                        <a:pt x="24" y="44"/>
                        <a:pt x="25" y="48"/>
                        <a:pt x="23" y="45"/>
                      </a:cubicBezTo>
                      <a:cubicBezTo>
                        <a:pt x="22" y="44"/>
                        <a:pt x="22" y="47"/>
                        <a:pt x="21" y="45"/>
                      </a:cubicBezTo>
                      <a:cubicBezTo>
                        <a:pt x="21" y="44"/>
                        <a:pt x="20" y="46"/>
                        <a:pt x="19" y="43"/>
                      </a:cubicBezTo>
                      <a:cubicBezTo>
                        <a:pt x="18" y="42"/>
                        <a:pt x="17" y="43"/>
                        <a:pt x="16" y="41"/>
                      </a:cubicBezTo>
                      <a:cubicBezTo>
                        <a:pt x="15" y="39"/>
                        <a:pt x="15" y="40"/>
                        <a:pt x="13" y="37"/>
                      </a:cubicBezTo>
                      <a:cubicBezTo>
                        <a:pt x="13" y="36"/>
                        <a:pt x="11" y="35"/>
                        <a:pt x="10" y="33"/>
                      </a:cubicBezTo>
                      <a:cubicBezTo>
                        <a:pt x="10" y="31"/>
                        <a:pt x="8" y="30"/>
                        <a:pt x="7" y="28"/>
                      </a:cubicBezTo>
                      <a:cubicBezTo>
                        <a:pt x="7" y="26"/>
                        <a:pt x="5" y="24"/>
                        <a:pt x="5" y="23"/>
                      </a:cubicBezTo>
                      <a:cubicBezTo>
                        <a:pt x="5" y="20"/>
                        <a:pt x="2" y="17"/>
                        <a:pt x="3" y="16"/>
                      </a:cubicBezTo>
                      <a:cubicBezTo>
                        <a:pt x="3" y="15"/>
                        <a:pt x="1" y="12"/>
                        <a:pt x="2" y="12"/>
                      </a:cubicBezTo>
                      <a:cubicBezTo>
                        <a:pt x="2" y="10"/>
                        <a:pt x="0" y="7"/>
                        <a:pt x="1" y="7"/>
                      </a:cubicBezTo>
                      <a:cubicBezTo>
                        <a:pt x="2" y="6"/>
                        <a:pt x="1" y="3"/>
                        <a:pt x="2" y="4"/>
                      </a:cubicBezTo>
                      <a:cubicBezTo>
                        <a:pt x="3" y="4"/>
                        <a:pt x="2" y="0"/>
                        <a:pt x="3" y="1"/>
                      </a:cubicBezTo>
                      <a:cubicBezTo>
                        <a:pt x="5" y="3"/>
                        <a:pt x="4" y="0"/>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69" name="Freeform 10350">
                  <a:extLst>
                    <a:ext uri="{FF2B5EF4-FFF2-40B4-BE49-F238E27FC236}">
                      <a16:creationId xmlns:a16="http://schemas.microsoft.com/office/drawing/2014/main" id="{605D44AD-2E2E-C471-6884-92F890C7F919}"/>
                    </a:ext>
                  </a:extLst>
                </p:cNvPr>
                <p:cNvSpPr>
                  <a:spLocks/>
                </p:cNvSpPr>
                <p:nvPr/>
              </p:nvSpPr>
              <p:spPr bwMode="auto">
                <a:xfrm>
                  <a:off x="4717" y="1970"/>
                  <a:ext cx="23" cy="35"/>
                </a:xfrm>
                <a:custGeom>
                  <a:avLst/>
                  <a:gdLst>
                    <a:gd name="T0" fmla="*/ 12 w 28"/>
                    <a:gd name="T1" fmla="*/ 12 h 42"/>
                    <a:gd name="T2" fmla="*/ 11 w 28"/>
                    <a:gd name="T3" fmla="*/ 13 h 42"/>
                    <a:gd name="T4" fmla="*/ 10 w 28"/>
                    <a:gd name="T5" fmla="*/ 13 h 42"/>
                    <a:gd name="T6" fmla="*/ 9 w 28"/>
                    <a:gd name="T7" fmla="*/ 13 h 42"/>
                    <a:gd name="T8" fmla="*/ 8 w 28"/>
                    <a:gd name="T9" fmla="*/ 13 h 42"/>
                    <a:gd name="T10" fmla="*/ 7 w 28"/>
                    <a:gd name="T11" fmla="*/ 11 h 42"/>
                    <a:gd name="T12" fmla="*/ 6 w 28"/>
                    <a:gd name="T13" fmla="*/ 9 h 42"/>
                    <a:gd name="T14" fmla="*/ 4 w 28"/>
                    <a:gd name="T15" fmla="*/ 8 h 42"/>
                    <a:gd name="T16" fmla="*/ 2 w 28"/>
                    <a:gd name="T17" fmla="*/ 5 h 42"/>
                    <a:gd name="T18" fmla="*/ 2 w 28"/>
                    <a:gd name="T19" fmla="*/ 3 h 42"/>
                    <a:gd name="T20" fmla="*/ 2 w 28"/>
                    <a:gd name="T21" fmla="*/ 0 h 42"/>
                    <a:gd name="T22" fmla="*/ 1 w 28"/>
                    <a:gd name="T23" fmla="*/ 1 h 42"/>
                    <a:gd name="T24" fmla="*/ 2 w 28"/>
                    <a:gd name="T25" fmla="*/ 3 h 42"/>
                    <a:gd name="T26" fmla="*/ 2 w 28"/>
                    <a:gd name="T27" fmla="*/ 5 h 42"/>
                    <a:gd name="T28" fmla="*/ 2 w 28"/>
                    <a:gd name="T29" fmla="*/ 8 h 42"/>
                    <a:gd name="T30" fmla="*/ 3 w 28"/>
                    <a:gd name="T31" fmla="*/ 11 h 42"/>
                    <a:gd name="T32" fmla="*/ 5 w 28"/>
                    <a:gd name="T33" fmla="*/ 13 h 42"/>
                    <a:gd name="T34" fmla="*/ 6 w 28"/>
                    <a:gd name="T35" fmla="*/ 15 h 42"/>
                    <a:gd name="T36" fmla="*/ 7 w 28"/>
                    <a:gd name="T37" fmla="*/ 17 h 42"/>
                    <a:gd name="T38" fmla="*/ 9 w 28"/>
                    <a:gd name="T39" fmla="*/ 18 h 42"/>
                    <a:gd name="T40" fmla="*/ 10 w 28"/>
                    <a:gd name="T41" fmla="*/ 19 h 42"/>
                    <a:gd name="T42" fmla="*/ 11 w 28"/>
                    <a:gd name="T43" fmla="*/ 19 h 42"/>
                    <a:gd name="T44" fmla="*/ 12 w 28"/>
                    <a:gd name="T45" fmla="*/ 19 h 42"/>
                    <a:gd name="T46" fmla="*/ 12 w 28"/>
                    <a:gd name="T47" fmla="*/ 18 h 42"/>
                    <a:gd name="T48" fmla="*/ 12 w 28"/>
                    <a:gd name="T49" fmla="*/ 16 h 42"/>
                    <a:gd name="T50" fmla="*/ 12 w 28"/>
                    <a:gd name="T51" fmla="*/ 13 h 42"/>
                    <a:gd name="T52" fmla="*/ 12 w 28"/>
                    <a:gd name="T53" fmla="*/ 12 h 42"/>
                    <a:gd name="T54" fmla="*/ 12 w 28"/>
                    <a:gd name="T55" fmla="*/ 12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42">
                      <a:moveTo>
                        <a:pt x="25" y="24"/>
                      </a:moveTo>
                      <a:cubicBezTo>
                        <a:pt x="24" y="23"/>
                        <a:pt x="25" y="28"/>
                        <a:pt x="23" y="27"/>
                      </a:cubicBezTo>
                      <a:cubicBezTo>
                        <a:pt x="22" y="26"/>
                        <a:pt x="23" y="30"/>
                        <a:pt x="21" y="27"/>
                      </a:cubicBezTo>
                      <a:cubicBezTo>
                        <a:pt x="21" y="26"/>
                        <a:pt x="21" y="28"/>
                        <a:pt x="19" y="26"/>
                      </a:cubicBezTo>
                      <a:cubicBezTo>
                        <a:pt x="19" y="25"/>
                        <a:pt x="19" y="27"/>
                        <a:pt x="17" y="25"/>
                      </a:cubicBezTo>
                      <a:cubicBezTo>
                        <a:pt x="16" y="24"/>
                        <a:pt x="16" y="25"/>
                        <a:pt x="14" y="23"/>
                      </a:cubicBezTo>
                      <a:cubicBezTo>
                        <a:pt x="14" y="21"/>
                        <a:pt x="13" y="22"/>
                        <a:pt x="12" y="19"/>
                      </a:cubicBezTo>
                      <a:cubicBezTo>
                        <a:pt x="11" y="17"/>
                        <a:pt x="9" y="17"/>
                        <a:pt x="8" y="15"/>
                      </a:cubicBezTo>
                      <a:cubicBezTo>
                        <a:pt x="8" y="13"/>
                        <a:pt x="6" y="12"/>
                        <a:pt x="5" y="9"/>
                      </a:cubicBezTo>
                      <a:cubicBezTo>
                        <a:pt x="5" y="8"/>
                        <a:pt x="4" y="6"/>
                        <a:pt x="3" y="5"/>
                      </a:cubicBezTo>
                      <a:cubicBezTo>
                        <a:pt x="3" y="3"/>
                        <a:pt x="2" y="1"/>
                        <a:pt x="2" y="0"/>
                      </a:cubicBezTo>
                      <a:cubicBezTo>
                        <a:pt x="2" y="0"/>
                        <a:pt x="2" y="1"/>
                        <a:pt x="1" y="1"/>
                      </a:cubicBezTo>
                      <a:cubicBezTo>
                        <a:pt x="0" y="1"/>
                        <a:pt x="2" y="4"/>
                        <a:pt x="2" y="6"/>
                      </a:cubicBezTo>
                      <a:cubicBezTo>
                        <a:pt x="1" y="6"/>
                        <a:pt x="3" y="9"/>
                        <a:pt x="3" y="10"/>
                      </a:cubicBezTo>
                      <a:cubicBezTo>
                        <a:pt x="2" y="11"/>
                        <a:pt x="5" y="14"/>
                        <a:pt x="5" y="17"/>
                      </a:cubicBezTo>
                      <a:cubicBezTo>
                        <a:pt x="5" y="18"/>
                        <a:pt x="7" y="20"/>
                        <a:pt x="7" y="22"/>
                      </a:cubicBezTo>
                      <a:cubicBezTo>
                        <a:pt x="8" y="24"/>
                        <a:pt x="10" y="25"/>
                        <a:pt x="10" y="27"/>
                      </a:cubicBezTo>
                      <a:cubicBezTo>
                        <a:pt x="11" y="29"/>
                        <a:pt x="13" y="30"/>
                        <a:pt x="13" y="31"/>
                      </a:cubicBezTo>
                      <a:cubicBezTo>
                        <a:pt x="15" y="34"/>
                        <a:pt x="15" y="33"/>
                        <a:pt x="16" y="35"/>
                      </a:cubicBezTo>
                      <a:cubicBezTo>
                        <a:pt x="17" y="37"/>
                        <a:pt x="18" y="36"/>
                        <a:pt x="19" y="37"/>
                      </a:cubicBezTo>
                      <a:cubicBezTo>
                        <a:pt x="20" y="40"/>
                        <a:pt x="21" y="38"/>
                        <a:pt x="21" y="39"/>
                      </a:cubicBezTo>
                      <a:cubicBezTo>
                        <a:pt x="22" y="41"/>
                        <a:pt x="22" y="38"/>
                        <a:pt x="23" y="39"/>
                      </a:cubicBezTo>
                      <a:cubicBezTo>
                        <a:pt x="25" y="42"/>
                        <a:pt x="24" y="38"/>
                        <a:pt x="25" y="39"/>
                      </a:cubicBezTo>
                      <a:cubicBezTo>
                        <a:pt x="27" y="40"/>
                        <a:pt x="26" y="36"/>
                        <a:pt x="27" y="36"/>
                      </a:cubicBezTo>
                      <a:cubicBezTo>
                        <a:pt x="28" y="37"/>
                        <a:pt x="26" y="33"/>
                        <a:pt x="27" y="33"/>
                      </a:cubicBezTo>
                      <a:cubicBezTo>
                        <a:pt x="28" y="33"/>
                        <a:pt x="26" y="28"/>
                        <a:pt x="27" y="28"/>
                      </a:cubicBezTo>
                      <a:cubicBezTo>
                        <a:pt x="27" y="28"/>
                        <a:pt x="26" y="25"/>
                        <a:pt x="26" y="24"/>
                      </a:cubicBezTo>
                      <a:lnTo>
                        <a:pt x="25" y="24"/>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0" name="Freeform 10351">
                  <a:extLst>
                    <a:ext uri="{FF2B5EF4-FFF2-40B4-BE49-F238E27FC236}">
                      <a16:creationId xmlns:a16="http://schemas.microsoft.com/office/drawing/2014/main" id="{CF3E910A-2A6A-2217-2277-65F86089007C}"/>
                    </a:ext>
                  </a:extLst>
                </p:cNvPr>
                <p:cNvSpPr>
                  <a:spLocks/>
                </p:cNvSpPr>
                <p:nvPr/>
              </p:nvSpPr>
              <p:spPr bwMode="auto">
                <a:xfrm>
                  <a:off x="4722" y="1987"/>
                  <a:ext cx="18" cy="18"/>
                </a:xfrm>
                <a:custGeom>
                  <a:avLst/>
                  <a:gdLst>
                    <a:gd name="T0" fmla="*/ 9 w 22"/>
                    <a:gd name="T1" fmla="*/ 2 h 22"/>
                    <a:gd name="T2" fmla="*/ 9 w 22"/>
                    <a:gd name="T3" fmla="*/ 2 h 22"/>
                    <a:gd name="T4" fmla="*/ 9 w 22"/>
                    <a:gd name="T5" fmla="*/ 4 h 22"/>
                    <a:gd name="T6" fmla="*/ 9 w 22"/>
                    <a:gd name="T7" fmla="*/ 6 h 22"/>
                    <a:gd name="T8" fmla="*/ 7 w 22"/>
                    <a:gd name="T9" fmla="*/ 7 h 22"/>
                    <a:gd name="T10" fmla="*/ 7 w 22"/>
                    <a:gd name="T11" fmla="*/ 7 h 22"/>
                    <a:gd name="T12" fmla="*/ 6 w 22"/>
                    <a:gd name="T13" fmla="*/ 7 h 22"/>
                    <a:gd name="T14" fmla="*/ 5 w 22"/>
                    <a:gd name="T15" fmla="*/ 6 h 22"/>
                    <a:gd name="T16" fmla="*/ 4 w 22"/>
                    <a:gd name="T17" fmla="*/ 5 h 22"/>
                    <a:gd name="T18" fmla="*/ 2 w 22"/>
                    <a:gd name="T19" fmla="*/ 3 h 22"/>
                    <a:gd name="T20" fmla="*/ 2 w 22"/>
                    <a:gd name="T21" fmla="*/ 2 h 22"/>
                    <a:gd name="T22" fmla="*/ 0 w 22"/>
                    <a:gd name="T23" fmla="*/ 0 h 22"/>
                    <a:gd name="T24" fmla="*/ 1 w 22"/>
                    <a:gd name="T25" fmla="*/ 2 h 22"/>
                    <a:gd name="T26" fmla="*/ 2 w 22"/>
                    <a:gd name="T27" fmla="*/ 3 h 22"/>
                    <a:gd name="T28" fmla="*/ 3 w 22"/>
                    <a:gd name="T29" fmla="*/ 5 h 22"/>
                    <a:gd name="T30" fmla="*/ 5 w 22"/>
                    <a:gd name="T31" fmla="*/ 7 h 22"/>
                    <a:gd name="T32" fmla="*/ 6 w 22"/>
                    <a:gd name="T33" fmla="*/ 7 h 22"/>
                    <a:gd name="T34" fmla="*/ 7 w 22"/>
                    <a:gd name="T35" fmla="*/ 9 h 22"/>
                    <a:gd name="T36" fmla="*/ 7 w 22"/>
                    <a:gd name="T37" fmla="*/ 9 h 22"/>
                    <a:gd name="T38" fmla="*/ 9 w 22"/>
                    <a:gd name="T39" fmla="*/ 9 h 22"/>
                    <a:gd name="T40" fmla="*/ 9 w 22"/>
                    <a:gd name="T41" fmla="*/ 7 h 22"/>
                    <a:gd name="T42" fmla="*/ 9 w 22"/>
                    <a:gd name="T43" fmla="*/ 6 h 22"/>
                    <a:gd name="T44" fmla="*/ 9 w 22"/>
                    <a:gd name="T45" fmla="*/ 4 h 22"/>
                    <a:gd name="T46" fmla="*/ 9 w 22"/>
                    <a:gd name="T47" fmla="*/ 2 h 22"/>
                    <a:gd name="T48" fmla="*/ 9 w 22"/>
                    <a:gd name="T49" fmla="*/ 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 h="22">
                      <a:moveTo>
                        <a:pt x="19" y="4"/>
                      </a:moveTo>
                      <a:cubicBezTo>
                        <a:pt x="19" y="4"/>
                        <a:pt x="19" y="4"/>
                        <a:pt x="19" y="4"/>
                      </a:cubicBezTo>
                      <a:cubicBezTo>
                        <a:pt x="19" y="6"/>
                        <a:pt x="20" y="9"/>
                        <a:pt x="19" y="9"/>
                      </a:cubicBezTo>
                      <a:cubicBezTo>
                        <a:pt x="18" y="9"/>
                        <a:pt x="20" y="13"/>
                        <a:pt x="19" y="12"/>
                      </a:cubicBezTo>
                      <a:cubicBezTo>
                        <a:pt x="18" y="12"/>
                        <a:pt x="19" y="17"/>
                        <a:pt x="17" y="15"/>
                      </a:cubicBezTo>
                      <a:cubicBezTo>
                        <a:pt x="16" y="14"/>
                        <a:pt x="17" y="18"/>
                        <a:pt x="15" y="15"/>
                      </a:cubicBezTo>
                      <a:cubicBezTo>
                        <a:pt x="14" y="14"/>
                        <a:pt x="14" y="17"/>
                        <a:pt x="13" y="15"/>
                      </a:cubicBezTo>
                      <a:cubicBezTo>
                        <a:pt x="13" y="14"/>
                        <a:pt x="12" y="16"/>
                        <a:pt x="11" y="14"/>
                      </a:cubicBezTo>
                      <a:cubicBezTo>
                        <a:pt x="10" y="12"/>
                        <a:pt x="10" y="13"/>
                        <a:pt x="8" y="11"/>
                      </a:cubicBezTo>
                      <a:cubicBezTo>
                        <a:pt x="7" y="9"/>
                        <a:pt x="7" y="10"/>
                        <a:pt x="5" y="7"/>
                      </a:cubicBezTo>
                      <a:cubicBezTo>
                        <a:pt x="5" y="6"/>
                        <a:pt x="3" y="6"/>
                        <a:pt x="2" y="3"/>
                      </a:cubicBezTo>
                      <a:cubicBezTo>
                        <a:pt x="2" y="2"/>
                        <a:pt x="1" y="1"/>
                        <a:pt x="0" y="0"/>
                      </a:cubicBezTo>
                      <a:cubicBezTo>
                        <a:pt x="1" y="0"/>
                        <a:pt x="1" y="1"/>
                        <a:pt x="1" y="2"/>
                      </a:cubicBezTo>
                      <a:cubicBezTo>
                        <a:pt x="2" y="4"/>
                        <a:pt x="4" y="5"/>
                        <a:pt x="4" y="7"/>
                      </a:cubicBezTo>
                      <a:cubicBezTo>
                        <a:pt x="5" y="9"/>
                        <a:pt x="7" y="10"/>
                        <a:pt x="7" y="11"/>
                      </a:cubicBezTo>
                      <a:cubicBezTo>
                        <a:pt x="9" y="14"/>
                        <a:pt x="9" y="13"/>
                        <a:pt x="10" y="15"/>
                      </a:cubicBezTo>
                      <a:cubicBezTo>
                        <a:pt x="11" y="17"/>
                        <a:pt x="12" y="16"/>
                        <a:pt x="13" y="17"/>
                      </a:cubicBezTo>
                      <a:cubicBezTo>
                        <a:pt x="14" y="20"/>
                        <a:pt x="15" y="18"/>
                        <a:pt x="15" y="19"/>
                      </a:cubicBezTo>
                      <a:cubicBezTo>
                        <a:pt x="16" y="21"/>
                        <a:pt x="16" y="18"/>
                        <a:pt x="17" y="19"/>
                      </a:cubicBezTo>
                      <a:cubicBezTo>
                        <a:pt x="19" y="22"/>
                        <a:pt x="18" y="18"/>
                        <a:pt x="19" y="19"/>
                      </a:cubicBezTo>
                      <a:cubicBezTo>
                        <a:pt x="21" y="20"/>
                        <a:pt x="20" y="16"/>
                        <a:pt x="21" y="16"/>
                      </a:cubicBezTo>
                      <a:cubicBezTo>
                        <a:pt x="22" y="17"/>
                        <a:pt x="20" y="13"/>
                        <a:pt x="21" y="13"/>
                      </a:cubicBezTo>
                      <a:cubicBezTo>
                        <a:pt x="22" y="13"/>
                        <a:pt x="20" y="8"/>
                        <a:pt x="21" y="8"/>
                      </a:cubicBezTo>
                      <a:cubicBezTo>
                        <a:pt x="21" y="8"/>
                        <a:pt x="20" y="5"/>
                        <a:pt x="20" y="4"/>
                      </a:cubicBezTo>
                      <a:lnTo>
                        <a:pt x="19" y="4"/>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1" name="Freeform 10352">
                  <a:extLst>
                    <a:ext uri="{FF2B5EF4-FFF2-40B4-BE49-F238E27FC236}">
                      <a16:creationId xmlns:a16="http://schemas.microsoft.com/office/drawing/2014/main" id="{CB9FB4A8-72A6-59C0-6854-BCE0D0EA8147}"/>
                    </a:ext>
                  </a:extLst>
                </p:cNvPr>
                <p:cNvSpPr>
                  <a:spLocks/>
                </p:cNvSpPr>
                <p:nvPr/>
              </p:nvSpPr>
              <p:spPr bwMode="auto">
                <a:xfrm>
                  <a:off x="4722" y="1977"/>
                  <a:ext cx="1" cy="3"/>
                </a:xfrm>
                <a:custGeom>
                  <a:avLst/>
                  <a:gdLst>
                    <a:gd name="T0" fmla="*/ 0 w 2"/>
                    <a:gd name="T1" fmla="*/ 0 h 3"/>
                    <a:gd name="T2" fmla="*/ 1 w 2"/>
                    <a:gd name="T3" fmla="*/ 3 h 3"/>
                    <a:gd name="T4" fmla="*/ 1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2" y="3"/>
                      </a:cubicBezTo>
                      <a:cubicBezTo>
                        <a:pt x="2" y="3"/>
                        <a:pt x="2" y="3"/>
                        <a:pt x="2" y="2"/>
                      </a:cubicBezTo>
                      <a:cubicBezTo>
                        <a:pt x="1"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2" name="Freeform 10353">
                  <a:extLst>
                    <a:ext uri="{FF2B5EF4-FFF2-40B4-BE49-F238E27FC236}">
                      <a16:creationId xmlns:a16="http://schemas.microsoft.com/office/drawing/2014/main" id="{4FAFCFDD-AECB-9B54-CC75-2C89243EBE7A}"/>
                    </a:ext>
                  </a:extLst>
                </p:cNvPr>
                <p:cNvSpPr>
                  <a:spLocks/>
                </p:cNvSpPr>
                <p:nvPr/>
              </p:nvSpPr>
              <p:spPr bwMode="auto">
                <a:xfrm>
                  <a:off x="4721" y="1972"/>
                  <a:ext cx="2" cy="3"/>
                </a:xfrm>
                <a:custGeom>
                  <a:avLst/>
                  <a:gdLst>
                    <a:gd name="T0" fmla="*/ 0 w 2"/>
                    <a:gd name="T1" fmla="*/ 0 h 4"/>
                    <a:gd name="T2" fmla="*/ 2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2"/>
                        <a:pt x="2" y="4"/>
                        <a:pt x="2" y="3"/>
                      </a:cubicBezTo>
                      <a:cubicBezTo>
                        <a:pt x="2" y="3"/>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3" name="Freeform 10354">
                  <a:extLst>
                    <a:ext uri="{FF2B5EF4-FFF2-40B4-BE49-F238E27FC236}">
                      <a16:creationId xmlns:a16="http://schemas.microsoft.com/office/drawing/2014/main" id="{D987AFED-8CC0-83CE-FC95-21AEC80DA7FD}"/>
                    </a:ext>
                  </a:extLst>
                </p:cNvPr>
                <p:cNvSpPr>
                  <a:spLocks/>
                </p:cNvSpPr>
                <p:nvPr/>
              </p:nvSpPr>
              <p:spPr bwMode="auto">
                <a:xfrm>
                  <a:off x="4725" y="1979"/>
                  <a:ext cx="3" cy="3"/>
                </a:xfrm>
                <a:custGeom>
                  <a:avLst/>
                  <a:gdLst>
                    <a:gd name="T0" fmla="*/ 0 w 3"/>
                    <a:gd name="T1" fmla="*/ 1 h 4"/>
                    <a:gd name="T2" fmla="*/ 1 w 3"/>
                    <a:gd name="T3" fmla="*/ 0 h 4"/>
                    <a:gd name="T4" fmla="*/ 3 w 3"/>
                    <a:gd name="T5" fmla="*/ 2 h 4"/>
                    <a:gd name="T6" fmla="*/ 0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1"/>
                      </a:moveTo>
                      <a:cubicBezTo>
                        <a:pt x="0" y="1"/>
                        <a:pt x="0" y="0"/>
                        <a:pt x="1" y="0"/>
                      </a:cubicBezTo>
                      <a:cubicBezTo>
                        <a:pt x="1" y="1"/>
                        <a:pt x="3" y="3"/>
                        <a:pt x="3" y="4"/>
                      </a:cubicBezTo>
                      <a:cubicBezTo>
                        <a:pt x="2" y="3"/>
                        <a:pt x="0"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4" name="Freeform 10355">
                  <a:extLst>
                    <a:ext uri="{FF2B5EF4-FFF2-40B4-BE49-F238E27FC236}">
                      <a16:creationId xmlns:a16="http://schemas.microsoft.com/office/drawing/2014/main" id="{FD8E376D-62EE-D59E-1926-0C1AAC8758A6}"/>
                    </a:ext>
                  </a:extLst>
                </p:cNvPr>
                <p:cNvSpPr>
                  <a:spLocks/>
                </p:cNvSpPr>
                <p:nvPr/>
              </p:nvSpPr>
              <p:spPr bwMode="auto">
                <a:xfrm>
                  <a:off x="4724" y="1972"/>
                  <a:ext cx="3" cy="5"/>
                </a:xfrm>
                <a:custGeom>
                  <a:avLst/>
                  <a:gdLst>
                    <a:gd name="T0" fmla="*/ 0 w 3"/>
                    <a:gd name="T1" fmla="*/ 0 h 6"/>
                    <a:gd name="T2" fmla="*/ 1 w 3"/>
                    <a:gd name="T3" fmla="*/ 2 h 6"/>
                    <a:gd name="T4" fmla="*/ 3 w 3"/>
                    <a:gd name="T5" fmla="*/ 3 h 6"/>
                    <a:gd name="T6" fmla="*/ 2 w 3"/>
                    <a:gd name="T7" fmla="*/ 3 h 6"/>
                    <a:gd name="T8" fmla="*/ 0 w 3"/>
                    <a:gd name="T9" fmla="*/ 0 h 6"/>
                    <a:gd name="T10" fmla="*/ 0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0" y="0"/>
                      </a:moveTo>
                      <a:cubicBezTo>
                        <a:pt x="0" y="0"/>
                        <a:pt x="0" y="2"/>
                        <a:pt x="1" y="2"/>
                      </a:cubicBezTo>
                      <a:cubicBezTo>
                        <a:pt x="1" y="3"/>
                        <a:pt x="3" y="6"/>
                        <a:pt x="3" y="5"/>
                      </a:cubicBezTo>
                      <a:cubicBezTo>
                        <a:pt x="3" y="4"/>
                        <a:pt x="2" y="4"/>
                        <a:pt x="2" y="3"/>
                      </a:cubicBezTo>
                      <a:cubicBezTo>
                        <a:pt x="1"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5" name="Freeform 10356">
                  <a:extLst>
                    <a:ext uri="{FF2B5EF4-FFF2-40B4-BE49-F238E27FC236}">
                      <a16:creationId xmlns:a16="http://schemas.microsoft.com/office/drawing/2014/main" id="{7AED5494-2091-09F8-8E4C-E1E7FB1B3592}"/>
                    </a:ext>
                  </a:extLst>
                </p:cNvPr>
                <p:cNvSpPr>
                  <a:spLocks/>
                </p:cNvSpPr>
                <p:nvPr/>
              </p:nvSpPr>
              <p:spPr bwMode="auto">
                <a:xfrm>
                  <a:off x="4720" y="1969"/>
                  <a:ext cx="3" cy="2"/>
                </a:xfrm>
                <a:custGeom>
                  <a:avLst/>
                  <a:gdLst>
                    <a:gd name="T0" fmla="*/ 1 w 3"/>
                    <a:gd name="T1" fmla="*/ 1 h 3"/>
                    <a:gd name="T2" fmla="*/ 3 w 3"/>
                    <a:gd name="T3" fmla="*/ 1 h 3"/>
                    <a:gd name="T4" fmla="*/ 1 w 3"/>
                    <a:gd name="T5" fmla="*/ 1 h 3"/>
                    <a:gd name="T6" fmla="*/ 0 60000 65536"/>
                    <a:gd name="T7" fmla="*/ 0 60000 65536"/>
                    <a:gd name="T8" fmla="*/ 0 60000 65536"/>
                  </a:gdLst>
                  <a:ahLst/>
                  <a:cxnLst>
                    <a:cxn ang="T6">
                      <a:pos x="T0" y="T1"/>
                    </a:cxn>
                    <a:cxn ang="T7">
                      <a:pos x="T2" y="T3"/>
                    </a:cxn>
                    <a:cxn ang="T8">
                      <a:pos x="T4" y="T5"/>
                    </a:cxn>
                  </a:cxnLst>
                  <a:rect l="0" t="0" r="r" b="b"/>
                  <a:pathLst>
                    <a:path w="3" h="3">
                      <a:moveTo>
                        <a:pt x="1" y="2"/>
                      </a:moveTo>
                      <a:cubicBezTo>
                        <a:pt x="0" y="0"/>
                        <a:pt x="3" y="2"/>
                        <a:pt x="3" y="3"/>
                      </a:cubicBezTo>
                      <a:cubicBezTo>
                        <a:pt x="3" y="3"/>
                        <a:pt x="1" y="1"/>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6" name="Freeform 10357">
                  <a:extLst>
                    <a:ext uri="{FF2B5EF4-FFF2-40B4-BE49-F238E27FC236}">
                      <a16:creationId xmlns:a16="http://schemas.microsoft.com/office/drawing/2014/main" id="{62D6F3D5-7930-4347-5838-D06E077DC4B8}"/>
                    </a:ext>
                  </a:extLst>
                </p:cNvPr>
                <p:cNvSpPr>
                  <a:spLocks/>
                </p:cNvSpPr>
                <p:nvPr/>
              </p:nvSpPr>
              <p:spPr bwMode="auto">
                <a:xfrm>
                  <a:off x="4728" y="1986"/>
                  <a:ext cx="4" cy="5"/>
                </a:xfrm>
                <a:custGeom>
                  <a:avLst/>
                  <a:gdLst>
                    <a:gd name="T0" fmla="*/ 1 w 4"/>
                    <a:gd name="T1" fmla="*/ 0 h 6"/>
                    <a:gd name="T2" fmla="*/ 3 w 4"/>
                    <a:gd name="T3" fmla="*/ 3 h 6"/>
                    <a:gd name="T4" fmla="*/ 1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1" y="0"/>
                      </a:moveTo>
                      <a:cubicBezTo>
                        <a:pt x="0" y="0"/>
                        <a:pt x="4" y="6"/>
                        <a:pt x="3" y="3"/>
                      </a:cubicBezTo>
                      <a:cubicBezTo>
                        <a:pt x="3"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7" name="Freeform 10358">
                  <a:extLst>
                    <a:ext uri="{FF2B5EF4-FFF2-40B4-BE49-F238E27FC236}">
                      <a16:creationId xmlns:a16="http://schemas.microsoft.com/office/drawing/2014/main" id="{75C75F06-D7F8-F8E0-B8B9-87EB29A0ED4A}"/>
                    </a:ext>
                  </a:extLst>
                </p:cNvPr>
                <p:cNvSpPr>
                  <a:spLocks/>
                </p:cNvSpPr>
                <p:nvPr/>
              </p:nvSpPr>
              <p:spPr bwMode="auto">
                <a:xfrm>
                  <a:off x="4729" y="1980"/>
                  <a:ext cx="3" cy="5"/>
                </a:xfrm>
                <a:custGeom>
                  <a:avLst/>
                  <a:gdLst>
                    <a:gd name="T0" fmla="*/ 0 w 3"/>
                    <a:gd name="T1" fmla="*/ 2 h 6"/>
                    <a:gd name="T2" fmla="*/ 3 w 3"/>
                    <a:gd name="T3" fmla="*/ 3 h 6"/>
                    <a:gd name="T4" fmla="*/ 2 w 3"/>
                    <a:gd name="T5" fmla="*/ 3 h 6"/>
                    <a:gd name="T6" fmla="*/ 0 w 3"/>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2"/>
                      </a:moveTo>
                      <a:cubicBezTo>
                        <a:pt x="0" y="0"/>
                        <a:pt x="3" y="5"/>
                        <a:pt x="3" y="6"/>
                      </a:cubicBezTo>
                      <a:cubicBezTo>
                        <a:pt x="3" y="5"/>
                        <a:pt x="2" y="4"/>
                        <a:pt x="2" y="4"/>
                      </a:cubicBezTo>
                      <a:cubicBezTo>
                        <a:pt x="1" y="3"/>
                        <a:pt x="1"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8" name="Freeform 10359">
                  <a:extLst>
                    <a:ext uri="{FF2B5EF4-FFF2-40B4-BE49-F238E27FC236}">
                      <a16:creationId xmlns:a16="http://schemas.microsoft.com/office/drawing/2014/main" id="{05D2D4F1-A0CA-04CC-A75F-438C8B115B6A}"/>
                    </a:ext>
                  </a:extLst>
                </p:cNvPr>
                <p:cNvSpPr>
                  <a:spLocks/>
                </p:cNvSpPr>
                <p:nvPr/>
              </p:nvSpPr>
              <p:spPr bwMode="auto">
                <a:xfrm>
                  <a:off x="4728" y="1975"/>
                  <a:ext cx="3" cy="4"/>
                </a:xfrm>
                <a:custGeom>
                  <a:avLst/>
                  <a:gdLst>
                    <a:gd name="T0" fmla="*/ 0 w 3"/>
                    <a:gd name="T1" fmla="*/ 0 h 5"/>
                    <a:gd name="T2" fmla="*/ 3 w 3"/>
                    <a:gd name="T3" fmla="*/ 2 h 5"/>
                    <a:gd name="T4" fmla="*/ 0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0" y="0"/>
                      </a:moveTo>
                      <a:cubicBezTo>
                        <a:pt x="0" y="2"/>
                        <a:pt x="3" y="5"/>
                        <a:pt x="3" y="4"/>
                      </a:cubicBezTo>
                      <a:cubicBezTo>
                        <a:pt x="2"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79" name="Freeform 10360">
                  <a:extLst>
                    <a:ext uri="{FF2B5EF4-FFF2-40B4-BE49-F238E27FC236}">
                      <a16:creationId xmlns:a16="http://schemas.microsoft.com/office/drawing/2014/main" id="{E02A2360-FED5-E98B-1005-B7430CE60857}"/>
                    </a:ext>
                  </a:extLst>
                </p:cNvPr>
                <p:cNvSpPr>
                  <a:spLocks/>
                </p:cNvSpPr>
                <p:nvPr/>
              </p:nvSpPr>
              <p:spPr bwMode="auto">
                <a:xfrm>
                  <a:off x="4725" y="1970"/>
                  <a:ext cx="2" cy="2"/>
                </a:xfrm>
                <a:custGeom>
                  <a:avLst/>
                  <a:gdLst>
                    <a:gd name="T0" fmla="*/ 0 w 2"/>
                    <a:gd name="T1" fmla="*/ 1 h 3"/>
                    <a:gd name="T2" fmla="*/ 2 w 2"/>
                    <a:gd name="T3" fmla="*/ 1 h 3"/>
                    <a:gd name="T4" fmla="*/ 0 w 2"/>
                    <a:gd name="T5" fmla="*/ 1 h 3"/>
                    <a:gd name="T6" fmla="*/ 0 60000 65536"/>
                    <a:gd name="T7" fmla="*/ 0 60000 65536"/>
                    <a:gd name="T8" fmla="*/ 0 60000 65536"/>
                  </a:gdLst>
                  <a:ahLst/>
                  <a:cxnLst>
                    <a:cxn ang="T6">
                      <a:pos x="T0" y="T1"/>
                    </a:cxn>
                    <a:cxn ang="T7">
                      <a:pos x="T2" y="T3"/>
                    </a:cxn>
                    <a:cxn ang="T8">
                      <a:pos x="T4" y="T5"/>
                    </a:cxn>
                  </a:cxnLst>
                  <a:rect l="0" t="0" r="r" b="b"/>
                  <a:pathLst>
                    <a:path w="2" h="3">
                      <a:moveTo>
                        <a:pt x="0" y="1"/>
                      </a:moveTo>
                      <a:cubicBezTo>
                        <a:pt x="0" y="0"/>
                        <a:pt x="1" y="2"/>
                        <a:pt x="2" y="3"/>
                      </a:cubicBezTo>
                      <a:cubicBezTo>
                        <a:pt x="1" y="3"/>
                        <a:pt x="0"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0" name="Freeform 10361">
                  <a:extLst>
                    <a:ext uri="{FF2B5EF4-FFF2-40B4-BE49-F238E27FC236}">
                      <a16:creationId xmlns:a16="http://schemas.microsoft.com/office/drawing/2014/main" id="{89EEEE45-CEA2-CAB8-1072-C0CAE69A2C75}"/>
                    </a:ext>
                  </a:extLst>
                </p:cNvPr>
                <p:cNvSpPr>
                  <a:spLocks/>
                </p:cNvSpPr>
                <p:nvPr/>
              </p:nvSpPr>
              <p:spPr bwMode="auto">
                <a:xfrm>
                  <a:off x="4733" y="1988"/>
                  <a:ext cx="2" cy="1"/>
                </a:xfrm>
                <a:custGeom>
                  <a:avLst/>
                  <a:gdLst>
                    <a:gd name="T0" fmla="*/ 0 w 3"/>
                    <a:gd name="T1" fmla="*/ 0 h 2"/>
                    <a:gd name="T2" fmla="*/ 1 w 3"/>
                    <a:gd name="T3" fmla="*/ 0 h 2"/>
                    <a:gd name="T4" fmla="*/ 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3" y="2"/>
                        <a:pt x="2" y="0"/>
                      </a:cubicBezTo>
                      <a:cubicBezTo>
                        <a:pt x="2" y="1"/>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1" name="Freeform 10362">
                  <a:extLst>
                    <a:ext uri="{FF2B5EF4-FFF2-40B4-BE49-F238E27FC236}">
                      <a16:creationId xmlns:a16="http://schemas.microsoft.com/office/drawing/2014/main" id="{A61807A8-BCCD-2D24-71C4-BE1740852C43}"/>
                    </a:ext>
                  </a:extLst>
                </p:cNvPr>
                <p:cNvSpPr>
                  <a:spLocks/>
                </p:cNvSpPr>
                <p:nvPr/>
              </p:nvSpPr>
              <p:spPr bwMode="auto">
                <a:xfrm>
                  <a:off x="4733" y="1982"/>
                  <a:ext cx="2" cy="4"/>
                </a:xfrm>
                <a:custGeom>
                  <a:avLst/>
                  <a:gdLst>
                    <a:gd name="T0" fmla="*/ 0 w 3"/>
                    <a:gd name="T1" fmla="*/ 0 h 5"/>
                    <a:gd name="T2" fmla="*/ 1 w 3"/>
                    <a:gd name="T3" fmla="*/ 2 h 5"/>
                    <a:gd name="T4" fmla="*/ 1 w 3"/>
                    <a:gd name="T5" fmla="*/ 2 h 5"/>
                    <a:gd name="T6" fmla="*/ 0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0"/>
                      </a:moveTo>
                      <a:cubicBezTo>
                        <a:pt x="0" y="0"/>
                        <a:pt x="3" y="4"/>
                        <a:pt x="3" y="5"/>
                      </a:cubicBezTo>
                      <a:cubicBezTo>
                        <a:pt x="2" y="5"/>
                        <a:pt x="2" y="4"/>
                        <a:pt x="2" y="3"/>
                      </a:cubicBezTo>
                      <a:cubicBezTo>
                        <a:pt x="2" y="1"/>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2" name="Freeform 10363">
                  <a:extLst>
                    <a:ext uri="{FF2B5EF4-FFF2-40B4-BE49-F238E27FC236}">
                      <a16:creationId xmlns:a16="http://schemas.microsoft.com/office/drawing/2014/main" id="{C929DDCF-2C59-59B6-BB6C-28B9EB8FD3F8}"/>
                    </a:ext>
                  </a:extLst>
                </p:cNvPr>
                <p:cNvSpPr>
                  <a:spLocks/>
                </p:cNvSpPr>
                <p:nvPr/>
              </p:nvSpPr>
              <p:spPr bwMode="auto">
                <a:xfrm>
                  <a:off x="4733" y="1980"/>
                  <a:ext cx="1" cy="3"/>
                </a:xfrm>
                <a:custGeom>
                  <a:avLst/>
                  <a:gdLst>
                    <a:gd name="T0" fmla="*/ 0 w 2"/>
                    <a:gd name="T1" fmla="*/ 0 h 4"/>
                    <a:gd name="T2" fmla="*/ 1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0"/>
                        <a:pt x="2" y="3"/>
                        <a:pt x="2" y="4"/>
                      </a:cubicBezTo>
                      <a:cubicBezTo>
                        <a:pt x="2" y="3"/>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3" name="Freeform 10364">
                  <a:extLst>
                    <a:ext uri="{FF2B5EF4-FFF2-40B4-BE49-F238E27FC236}">
                      <a16:creationId xmlns:a16="http://schemas.microsoft.com/office/drawing/2014/main" id="{EFE9AE92-2810-BDC5-2407-660F3A3271D9}"/>
                    </a:ext>
                  </a:extLst>
                </p:cNvPr>
                <p:cNvSpPr>
                  <a:spLocks/>
                </p:cNvSpPr>
                <p:nvPr/>
              </p:nvSpPr>
              <p:spPr bwMode="auto">
                <a:xfrm>
                  <a:off x="4754" y="2040"/>
                  <a:ext cx="23" cy="39"/>
                </a:xfrm>
                <a:custGeom>
                  <a:avLst/>
                  <a:gdLst>
                    <a:gd name="T0" fmla="*/ 2 w 28"/>
                    <a:gd name="T1" fmla="*/ 1 h 48"/>
                    <a:gd name="T2" fmla="*/ 4 w 28"/>
                    <a:gd name="T3" fmla="*/ 2 h 48"/>
                    <a:gd name="T4" fmla="*/ 6 w 28"/>
                    <a:gd name="T5" fmla="*/ 2 h 48"/>
                    <a:gd name="T6" fmla="*/ 7 w 28"/>
                    <a:gd name="T7" fmla="*/ 5 h 48"/>
                    <a:gd name="T8" fmla="*/ 10 w 28"/>
                    <a:gd name="T9" fmla="*/ 8 h 48"/>
                    <a:gd name="T10" fmla="*/ 11 w 28"/>
                    <a:gd name="T11" fmla="*/ 11 h 48"/>
                    <a:gd name="T12" fmla="*/ 12 w 28"/>
                    <a:gd name="T13" fmla="*/ 13 h 48"/>
                    <a:gd name="T14" fmla="*/ 12 w 28"/>
                    <a:gd name="T15" fmla="*/ 15 h 48"/>
                    <a:gd name="T16" fmla="*/ 12 w 28"/>
                    <a:gd name="T17" fmla="*/ 17 h 48"/>
                    <a:gd name="T18" fmla="*/ 12 w 28"/>
                    <a:gd name="T19" fmla="*/ 19 h 48"/>
                    <a:gd name="T20" fmla="*/ 12 w 28"/>
                    <a:gd name="T21" fmla="*/ 20 h 48"/>
                    <a:gd name="T22" fmla="*/ 11 w 28"/>
                    <a:gd name="T23" fmla="*/ 20 h 48"/>
                    <a:gd name="T24" fmla="*/ 10 w 28"/>
                    <a:gd name="T25" fmla="*/ 20 h 48"/>
                    <a:gd name="T26" fmla="*/ 9 w 28"/>
                    <a:gd name="T27" fmla="*/ 20 h 48"/>
                    <a:gd name="T28" fmla="*/ 7 w 28"/>
                    <a:gd name="T29" fmla="*/ 18 h 48"/>
                    <a:gd name="T30" fmla="*/ 6 w 28"/>
                    <a:gd name="T31" fmla="*/ 16 h 48"/>
                    <a:gd name="T32" fmla="*/ 5 w 28"/>
                    <a:gd name="T33" fmla="*/ 15 h 48"/>
                    <a:gd name="T34" fmla="*/ 3 w 28"/>
                    <a:gd name="T35" fmla="*/ 12 h 48"/>
                    <a:gd name="T36" fmla="*/ 2 w 28"/>
                    <a:gd name="T37" fmla="*/ 10 h 48"/>
                    <a:gd name="T38" fmla="*/ 2 w 28"/>
                    <a:gd name="T39" fmla="*/ 7 h 48"/>
                    <a:gd name="T40" fmla="*/ 1 w 28"/>
                    <a:gd name="T41" fmla="*/ 6 h 48"/>
                    <a:gd name="T42" fmla="*/ 1 w 28"/>
                    <a:gd name="T43" fmla="*/ 3 h 48"/>
                    <a:gd name="T44" fmla="*/ 1 w 28"/>
                    <a:gd name="T45" fmla="*/ 2 h 48"/>
                    <a:gd name="T46" fmla="*/ 2 w 28"/>
                    <a:gd name="T47" fmla="*/ 2 h 48"/>
                    <a:gd name="T48" fmla="*/ 2 w 28"/>
                    <a:gd name="T49" fmla="*/ 1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48">
                      <a:moveTo>
                        <a:pt x="5" y="1"/>
                      </a:moveTo>
                      <a:cubicBezTo>
                        <a:pt x="7" y="4"/>
                        <a:pt x="7" y="1"/>
                        <a:pt x="8" y="3"/>
                      </a:cubicBezTo>
                      <a:cubicBezTo>
                        <a:pt x="10" y="5"/>
                        <a:pt x="11" y="4"/>
                        <a:pt x="12" y="6"/>
                      </a:cubicBezTo>
                      <a:cubicBezTo>
                        <a:pt x="14" y="9"/>
                        <a:pt x="15" y="9"/>
                        <a:pt x="16" y="11"/>
                      </a:cubicBezTo>
                      <a:cubicBezTo>
                        <a:pt x="17" y="14"/>
                        <a:pt x="20" y="16"/>
                        <a:pt x="21" y="19"/>
                      </a:cubicBezTo>
                      <a:cubicBezTo>
                        <a:pt x="21" y="21"/>
                        <a:pt x="24" y="23"/>
                        <a:pt x="23" y="25"/>
                      </a:cubicBezTo>
                      <a:cubicBezTo>
                        <a:pt x="23" y="26"/>
                        <a:pt x="25" y="28"/>
                        <a:pt x="25" y="30"/>
                      </a:cubicBezTo>
                      <a:cubicBezTo>
                        <a:pt x="25" y="30"/>
                        <a:pt x="27" y="34"/>
                        <a:pt x="26" y="34"/>
                      </a:cubicBezTo>
                      <a:cubicBezTo>
                        <a:pt x="25" y="34"/>
                        <a:pt x="28" y="39"/>
                        <a:pt x="27" y="39"/>
                      </a:cubicBezTo>
                      <a:cubicBezTo>
                        <a:pt x="26" y="39"/>
                        <a:pt x="28" y="43"/>
                        <a:pt x="26" y="43"/>
                      </a:cubicBezTo>
                      <a:cubicBezTo>
                        <a:pt x="25" y="42"/>
                        <a:pt x="26" y="47"/>
                        <a:pt x="25" y="45"/>
                      </a:cubicBezTo>
                      <a:cubicBezTo>
                        <a:pt x="24" y="44"/>
                        <a:pt x="24" y="48"/>
                        <a:pt x="23" y="46"/>
                      </a:cubicBezTo>
                      <a:cubicBezTo>
                        <a:pt x="22" y="44"/>
                        <a:pt x="22" y="47"/>
                        <a:pt x="21" y="45"/>
                      </a:cubicBezTo>
                      <a:cubicBezTo>
                        <a:pt x="20" y="44"/>
                        <a:pt x="20" y="46"/>
                        <a:pt x="19" y="44"/>
                      </a:cubicBezTo>
                      <a:cubicBezTo>
                        <a:pt x="18" y="42"/>
                        <a:pt x="17" y="43"/>
                        <a:pt x="16" y="41"/>
                      </a:cubicBezTo>
                      <a:cubicBezTo>
                        <a:pt x="15" y="40"/>
                        <a:pt x="14" y="40"/>
                        <a:pt x="13" y="38"/>
                      </a:cubicBezTo>
                      <a:cubicBezTo>
                        <a:pt x="12" y="36"/>
                        <a:pt x="10" y="36"/>
                        <a:pt x="10" y="33"/>
                      </a:cubicBezTo>
                      <a:cubicBezTo>
                        <a:pt x="9" y="32"/>
                        <a:pt x="7" y="30"/>
                        <a:pt x="7" y="28"/>
                      </a:cubicBezTo>
                      <a:cubicBezTo>
                        <a:pt x="6" y="26"/>
                        <a:pt x="5" y="25"/>
                        <a:pt x="5" y="23"/>
                      </a:cubicBezTo>
                      <a:cubicBezTo>
                        <a:pt x="4" y="21"/>
                        <a:pt x="2" y="18"/>
                        <a:pt x="2" y="17"/>
                      </a:cubicBezTo>
                      <a:cubicBezTo>
                        <a:pt x="2" y="15"/>
                        <a:pt x="1" y="13"/>
                        <a:pt x="1" y="12"/>
                      </a:cubicBezTo>
                      <a:cubicBezTo>
                        <a:pt x="2" y="11"/>
                        <a:pt x="0" y="7"/>
                        <a:pt x="1" y="7"/>
                      </a:cubicBezTo>
                      <a:cubicBezTo>
                        <a:pt x="1" y="7"/>
                        <a:pt x="0" y="4"/>
                        <a:pt x="1" y="4"/>
                      </a:cubicBezTo>
                      <a:cubicBezTo>
                        <a:pt x="3" y="5"/>
                        <a:pt x="2" y="1"/>
                        <a:pt x="3" y="2"/>
                      </a:cubicBezTo>
                      <a:cubicBezTo>
                        <a:pt x="5" y="3"/>
                        <a:pt x="4" y="0"/>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4" name="Freeform 10365">
                  <a:extLst>
                    <a:ext uri="{FF2B5EF4-FFF2-40B4-BE49-F238E27FC236}">
                      <a16:creationId xmlns:a16="http://schemas.microsoft.com/office/drawing/2014/main" id="{8E8D0E5E-38E7-E770-E232-50CBF9750B9B}"/>
                    </a:ext>
                  </a:extLst>
                </p:cNvPr>
                <p:cNvSpPr>
                  <a:spLocks/>
                </p:cNvSpPr>
                <p:nvPr/>
              </p:nvSpPr>
              <p:spPr bwMode="auto">
                <a:xfrm>
                  <a:off x="4754" y="2045"/>
                  <a:ext cx="23" cy="34"/>
                </a:xfrm>
                <a:custGeom>
                  <a:avLst/>
                  <a:gdLst>
                    <a:gd name="T0" fmla="*/ 12 w 28"/>
                    <a:gd name="T1" fmla="*/ 10 h 42"/>
                    <a:gd name="T2" fmla="*/ 11 w 28"/>
                    <a:gd name="T3" fmla="*/ 12 h 42"/>
                    <a:gd name="T4" fmla="*/ 10 w 28"/>
                    <a:gd name="T5" fmla="*/ 12 h 42"/>
                    <a:gd name="T6" fmla="*/ 9 w 28"/>
                    <a:gd name="T7" fmla="*/ 12 h 42"/>
                    <a:gd name="T8" fmla="*/ 8 w 28"/>
                    <a:gd name="T9" fmla="*/ 11 h 42"/>
                    <a:gd name="T10" fmla="*/ 7 w 28"/>
                    <a:gd name="T11" fmla="*/ 10 h 42"/>
                    <a:gd name="T12" fmla="*/ 5 w 28"/>
                    <a:gd name="T13" fmla="*/ 8 h 42"/>
                    <a:gd name="T14" fmla="*/ 4 w 28"/>
                    <a:gd name="T15" fmla="*/ 6 h 42"/>
                    <a:gd name="T16" fmla="*/ 2 w 28"/>
                    <a:gd name="T17" fmla="*/ 4 h 42"/>
                    <a:gd name="T18" fmla="*/ 2 w 28"/>
                    <a:gd name="T19" fmla="*/ 2 h 42"/>
                    <a:gd name="T20" fmla="*/ 1 w 28"/>
                    <a:gd name="T21" fmla="*/ 0 h 42"/>
                    <a:gd name="T22" fmla="*/ 1 w 28"/>
                    <a:gd name="T23" fmla="*/ 1 h 42"/>
                    <a:gd name="T24" fmla="*/ 1 w 28"/>
                    <a:gd name="T25" fmla="*/ 2 h 42"/>
                    <a:gd name="T26" fmla="*/ 2 w 28"/>
                    <a:gd name="T27" fmla="*/ 5 h 42"/>
                    <a:gd name="T28" fmla="*/ 2 w 28"/>
                    <a:gd name="T29" fmla="*/ 7 h 42"/>
                    <a:gd name="T30" fmla="*/ 3 w 28"/>
                    <a:gd name="T31" fmla="*/ 10 h 42"/>
                    <a:gd name="T32" fmla="*/ 5 w 28"/>
                    <a:gd name="T33" fmla="*/ 12 h 42"/>
                    <a:gd name="T34" fmla="*/ 6 w 28"/>
                    <a:gd name="T35" fmla="*/ 14 h 42"/>
                    <a:gd name="T36" fmla="*/ 7 w 28"/>
                    <a:gd name="T37" fmla="*/ 15 h 42"/>
                    <a:gd name="T38" fmla="*/ 9 w 28"/>
                    <a:gd name="T39" fmla="*/ 16 h 42"/>
                    <a:gd name="T40" fmla="*/ 10 w 28"/>
                    <a:gd name="T41" fmla="*/ 17 h 42"/>
                    <a:gd name="T42" fmla="*/ 11 w 28"/>
                    <a:gd name="T43" fmla="*/ 17 h 42"/>
                    <a:gd name="T44" fmla="*/ 12 w 28"/>
                    <a:gd name="T45" fmla="*/ 17 h 42"/>
                    <a:gd name="T46" fmla="*/ 12 w 28"/>
                    <a:gd name="T47" fmla="*/ 15 h 42"/>
                    <a:gd name="T48" fmla="*/ 12 w 28"/>
                    <a:gd name="T49" fmla="*/ 15 h 42"/>
                    <a:gd name="T50" fmla="*/ 12 w 28"/>
                    <a:gd name="T51" fmla="*/ 12 h 42"/>
                    <a:gd name="T52" fmla="*/ 12 w 28"/>
                    <a:gd name="T53" fmla="*/ 10 h 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8" h="42">
                      <a:moveTo>
                        <a:pt x="25" y="24"/>
                      </a:moveTo>
                      <a:cubicBezTo>
                        <a:pt x="23" y="24"/>
                        <a:pt x="25" y="29"/>
                        <a:pt x="23" y="27"/>
                      </a:cubicBezTo>
                      <a:cubicBezTo>
                        <a:pt x="22" y="26"/>
                        <a:pt x="23" y="30"/>
                        <a:pt x="21" y="27"/>
                      </a:cubicBezTo>
                      <a:cubicBezTo>
                        <a:pt x="20" y="26"/>
                        <a:pt x="20" y="29"/>
                        <a:pt x="19" y="27"/>
                      </a:cubicBezTo>
                      <a:cubicBezTo>
                        <a:pt x="18" y="26"/>
                        <a:pt x="18" y="28"/>
                        <a:pt x="17" y="26"/>
                      </a:cubicBezTo>
                      <a:cubicBezTo>
                        <a:pt x="16" y="24"/>
                        <a:pt x="15" y="25"/>
                        <a:pt x="14" y="23"/>
                      </a:cubicBezTo>
                      <a:cubicBezTo>
                        <a:pt x="13" y="21"/>
                        <a:pt x="12" y="22"/>
                        <a:pt x="11" y="19"/>
                      </a:cubicBezTo>
                      <a:cubicBezTo>
                        <a:pt x="10" y="18"/>
                        <a:pt x="9" y="18"/>
                        <a:pt x="8" y="15"/>
                      </a:cubicBezTo>
                      <a:cubicBezTo>
                        <a:pt x="7" y="13"/>
                        <a:pt x="6" y="12"/>
                        <a:pt x="5" y="10"/>
                      </a:cubicBezTo>
                      <a:cubicBezTo>
                        <a:pt x="4" y="8"/>
                        <a:pt x="3" y="6"/>
                        <a:pt x="3" y="5"/>
                      </a:cubicBezTo>
                      <a:cubicBezTo>
                        <a:pt x="3" y="3"/>
                        <a:pt x="2" y="2"/>
                        <a:pt x="1" y="0"/>
                      </a:cubicBezTo>
                      <a:cubicBezTo>
                        <a:pt x="1" y="1"/>
                        <a:pt x="1" y="1"/>
                        <a:pt x="1" y="1"/>
                      </a:cubicBezTo>
                      <a:cubicBezTo>
                        <a:pt x="0" y="1"/>
                        <a:pt x="2" y="5"/>
                        <a:pt x="1" y="6"/>
                      </a:cubicBezTo>
                      <a:cubicBezTo>
                        <a:pt x="1" y="7"/>
                        <a:pt x="2" y="9"/>
                        <a:pt x="2" y="11"/>
                      </a:cubicBezTo>
                      <a:cubicBezTo>
                        <a:pt x="2" y="12"/>
                        <a:pt x="4" y="15"/>
                        <a:pt x="5" y="17"/>
                      </a:cubicBezTo>
                      <a:cubicBezTo>
                        <a:pt x="5" y="19"/>
                        <a:pt x="6" y="20"/>
                        <a:pt x="7" y="22"/>
                      </a:cubicBezTo>
                      <a:cubicBezTo>
                        <a:pt x="7" y="24"/>
                        <a:pt x="9" y="26"/>
                        <a:pt x="10" y="27"/>
                      </a:cubicBezTo>
                      <a:cubicBezTo>
                        <a:pt x="10" y="30"/>
                        <a:pt x="12" y="30"/>
                        <a:pt x="13" y="32"/>
                      </a:cubicBezTo>
                      <a:cubicBezTo>
                        <a:pt x="14" y="34"/>
                        <a:pt x="15" y="34"/>
                        <a:pt x="16" y="35"/>
                      </a:cubicBezTo>
                      <a:cubicBezTo>
                        <a:pt x="17" y="37"/>
                        <a:pt x="18" y="36"/>
                        <a:pt x="19" y="38"/>
                      </a:cubicBezTo>
                      <a:cubicBezTo>
                        <a:pt x="20" y="40"/>
                        <a:pt x="20" y="38"/>
                        <a:pt x="21" y="39"/>
                      </a:cubicBezTo>
                      <a:cubicBezTo>
                        <a:pt x="22" y="41"/>
                        <a:pt x="22" y="38"/>
                        <a:pt x="23" y="40"/>
                      </a:cubicBezTo>
                      <a:cubicBezTo>
                        <a:pt x="24" y="42"/>
                        <a:pt x="24" y="38"/>
                        <a:pt x="25" y="39"/>
                      </a:cubicBezTo>
                      <a:cubicBezTo>
                        <a:pt x="26" y="41"/>
                        <a:pt x="25" y="36"/>
                        <a:pt x="26" y="37"/>
                      </a:cubicBezTo>
                      <a:cubicBezTo>
                        <a:pt x="28" y="37"/>
                        <a:pt x="26" y="33"/>
                        <a:pt x="27" y="33"/>
                      </a:cubicBezTo>
                      <a:cubicBezTo>
                        <a:pt x="28" y="33"/>
                        <a:pt x="25" y="28"/>
                        <a:pt x="26" y="28"/>
                      </a:cubicBezTo>
                      <a:cubicBezTo>
                        <a:pt x="27" y="28"/>
                        <a:pt x="25" y="25"/>
                        <a:pt x="25" y="24"/>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5" name="Freeform 10366">
                  <a:extLst>
                    <a:ext uri="{FF2B5EF4-FFF2-40B4-BE49-F238E27FC236}">
                      <a16:creationId xmlns:a16="http://schemas.microsoft.com/office/drawing/2014/main" id="{061BDBA9-C4F3-7EC6-D3B8-7120D12A2EC8}"/>
                    </a:ext>
                  </a:extLst>
                </p:cNvPr>
                <p:cNvSpPr>
                  <a:spLocks/>
                </p:cNvSpPr>
                <p:nvPr/>
              </p:nvSpPr>
              <p:spPr bwMode="auto">
                <a:xfrm>
                  <a:off x="4759" y="2061"/>
                  <a:ext cx="18" cy="18"/>
                </a:xfrm>
                <a:custGeom>
                  <a:avLst/>
                  <a:gdLst>
                    <a:gd name="T0" fmla="*/ 9 w 22"/>
                    <a:gd name="T1" fmla="*/ 2 h 22"/>
                    <a:gd name="T2" fmla="*/ 8 w 22"/>
                    <a:gd name="T3" fmla="*/ 2 h 22"/>
                    <a:gd name="T4" fmla="*/ 9 w 22"/>
                    <a:gd name="T5" fmla="*/ 4 h 22"/>
                    <a:gd name="T6" fmla="*/ 8 w 22"/>
                    <a:gd name="T7" fmla="*/ 6 h 22"/>
                    <a:gd name="T8" fmla="*/ 7 w 22"/>
                    <a:gd name="T9" fmla="*/ 7 h 22"/>
                    <a:gd name="T10" fmla="*/ 7 w 22"/>
                    <a:gd name="T11" fmla="*/ 7 h 22"/>
                    <a:gd name="T12" fmla="*/ 6 w 22"/>
                    <a:gd name="T13" fmla="*/ 7 h 22"/>
                    <a:gd name="T14" fmla="*/ 5 w 22"/>
                    <a:gd name="T15" fmla="*/ 6 h 22"/>
                    <a:gd name="T16" fmla="*/ 4 w 22"/>
                    <a:gd name="T17" fmla="*/ 5 h 22"/>
                    <a:gd name="T18" fmla="*/ 2 w 22"/>
                    <a:gd name="T19" fmla="*/ 4 h 22"/>
                    <a:gd name="T20" fmla="*/ 2 w 22"/>
                    <a:gd name="T21" fmla="*/ 2 h 22"/>
                    <a:gd name="T22" fmla="*/ 0 w 22"/>
                    <a:gd name="T23" fmla="*/ 0 h 22"/>
                    <a:gd name="T24" fmla="*/ 1 w 22"/>
                    <a:gd name="T25" fmla="*/ 2 h 22"/>
                    <a:gd name="T26" fmla="*/ 2 w 22"/>
                    <a:gd name="T27" fmla="*/ 3 h 22"/>
                    <a:gd name="T28" fmla="*/ 3 w 22"/>
                    <a:gd name="T29" fmla="*/ 6 h 22"/>
                    <a:gd name="T30" fmla="*/ 5 w 22"/>
                    <a:gd name="T31" fmla="*/ 7 h 22"/>
                    <a:gd name="T32" fmla="*/ 6 w 22"/>
                    <a:gd name="T33" fmla="*/ 8 h 22"/>
                    <a:gd name="T34" fmla="*/ 7 w 22"/>
                    <a:gd name="T35" fmla="*/ 9 h 22"/>
                    <a:gd name="T36" fmla="*/ 7 w 22"/>
                    <a:gd name="T37" fmla="*/ 9 h 22"/>
                    <a:gd name="T38" fmla="*/ 9 w 22"/>
                    <a:gd name="T39" fmla="*/ 9 h 22"/>
                    <a:gd name="T40" fmla="*/ 9 w 22"/>
                    <a:gd name="T41" fmla="*/ 7 h 22"/>
                    <a:gd name="T42" fmla="*/ 9 w 22"/>
                    <a:gd name="T43" fmla="*/ 6 h 22"/>
                    <a:gd name="T44" fmla="*/ 9 w 22"/>
                    <a:gd name="T45" fmla="*/ 4 h 22"/>
                    <a:gd name="T46" fmla="*/ 9 w 22"/>
                    <a:gd name="T47" fmla="*/ 2 h 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2" h="22">
                      <a:moveTo>
                        <a:pt x="19" y="4"/>
                      </a:moveTo>
                      <a:cubicBezTo>
                        <a:pt x="18" y="4"/>
                        <a:pt x="18" y="4"/>
                        <a:pt x="18" y="5"/>
                      </a:cubicBezTo>
                      <a:cubicBezTo>
                        <a:pt x="18" y="6"/>
                        <a:pt x="20" y="9"/>
                        <a:pt x="19" y="9"/>
                      </a:cubicBezTo>
                      <a:cubicBezTo>
                        <a:pt x="18" y="9"/>
                        <a:pt x="20" y="13"/>
                        <a:pt x="18" y="13"/>
                      </a:cubicBezTo>
                      <a:cubicBezTo>
                        <a:pt x="17" y="12"/>
                        <a:pt x="19" y="17"/>
                        <a:pt x="17" y="15"/>
                      </a:cubicBezTo>
                      <a:cubicBezTo>
                        <a:pt x="16" y="15"/>
                        <a:pt x="16" y="18"/>
                        <a:pt x="15" y="16"/>
                      </a:cubicBezTo>
                      <a:cubicBezTo>
                        <a:pt x="14" y="14"/>
                        <a:pt x="14" y="17"/>
                        <a:pt x="13" y="15"/>
                      </a:cubicBezTo>
                      <a:cubicBezTo>
                        <a:pt x="12" y="14"/>
                        <a:pt x="12" y="16"/>
                        <a:pt x="11" y="14"/>
                      </a:cubicBezTo>
                      <a:cubicBezTo>
                        <a:pt x="10" y="12"/>
                        <a:pt x="9" y="14"/>
                        <a:pt x="8" y="11"/>
                      </a:cubicBezTo>
                      <a:cubicBezTo>
                        <a:pt x="7" y="10"/>
                        <a:pt x="6" y="10"/>
                        <a:pt x="5" y="8"/>
                      </a:cubicBezTo>
                      <a:cubicBezTo>
                        <a:pt x="4" y="6"/>
                        <a:pt x="2" y="6"/>
                        <a:pt x="2" y="3"/>
                      </a:cubicBezTo>
                      <a:cubicBezTo>
                        <a:pt x="1" y="2"/>
                        <a:pt x="1" y="1"/>
                        <a:pt x="0" y="0"/>
                      </a:cubicBezTo>
                      <a:cubicBezTo>
                        <a:pt x="0" y="1"/>
                        <a:pt x="0" y="1"/>
                        <a:pt x="1" y="2"/>
                      </a:cubicBezTo>
                      <a:cubicBezTo>
                        <a:pt x="1" y="4"/>
                        <a:pt x="3" y="6"/>
                        <a:pt x="4" y="7"/>
                      </a:cubicBezTo>
                      <a:cubicBezTo>
                        <a:pt x="4" y="10"/>
                        <a:pt x="6" y="10"/>
                        <a:pt x="7" y="12"/>
                      </a:cubicBezTo>
                      <a:cubicBezTo>
                        <a:pt x="8" y="14"/>
                        <a:pt x="9" y="14"/>
                        <a:pt x="10" y="15"/>
                      </a:cubicBezTo>
                      <a:cubicBezTo>
                        <a:pt x="11" y="17"/>
                        <a:pt x="12" y="16"/>
                        <a:pt x="13" y="18"/>
                      </a:cubicBezTo>
                      <a:cubicBezTo>
                        <a:pt x="14" y="20"/>
                        <a:pt x="14" y="18"/>
                        <a:pt x="15" y="19"/>
                      </a:cubicBezTo>
                      <a:cubicBezTo>
                        <a:pt x="16" y="21"/>
                        <a:pt x="16" y="18"/>
                        <a:pt x="17" y="20"/>
                      </a:cubicBezTo>
                      <a:cubicBezTo>
                        <a:pt x="18" y="22"/>
                        <a:pt x="18" y="18"/>
                        <a:pt x="19" y="19"/>
                      </a:cubicBezTo>
                      <a:cubicBezTo>
                        <a:pt x="20" y="21"/>
                        <a:pt x="19" y="16"/>
                        <a:pt x="20" y="17"/>
                      </a:cubicBezTo>
                      <a:cubicBezTo>
                        <a:pt x="22" y="17"/>
                        <a:pt x="20" y="13"/>
                        <a:pt x="21" y="13"/>
                      </a:cubicBezTo>
                      <a:cubicBezTo>
                        <a:pt x="22" y="13"/>
                        <a:pt x="19" y="8"/>
                        <a:pt x="20" y="8"/>
                      </a:cubicBezTo>
                      <a:cubicBezTo>
                        <a:pt x="21" y="8"/>
                        <a:pt x="19" y="5"/>
                        <a:pt x="19" y="4"/>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6" name="Freeform 10367">
                  <a:extLst>
                    <a:ext uri="{FF2B5EF4-FFF2-40B4-BE49-F238E27FC236}">
                      <a16:creationId xmlns:a16="http://schemas.microsoft.com/office/drawing/2014/main" id="{4B3FA30E-A8C9-4B4C-14E2-E94EDB3DCD17}"/>
                    </a:ext>
                  </a:extLst>
                </p:cNvPr>
                <p:cNvSpPr>
                  <a:spLocks/>
                </p:cNvSpPr>
                <p:nvPr/>
              </p:nvSpPr>
              <p:spPr bwMode="auto">
                <a:xfrm>
                  <a:off x="4758" y="2051"/>
                  <a:ext cx="2" cy="3"/>
                </a:xfrm>
                <a:custGeom>
                  <a:avLst/>
                  <a:gdLst>
                    <a:gd name="T0" fmla="*/ 0 w 2"/>
                    <a:gd name="T1" fmla="*/ 1 h 3"/>
                    <a:gd name="T2" fmla="*/ 2 w 2"/>
                    <a:gd name="T3" fmla="*/ 3 h 3"/>
                    <a:gd name="T4" fmla="*/ 2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1"/>
                      </a:moveTo>
                      <a:cubicBezTo>
                        <a:pt x="1" y="0"/>
                        <a:pt x="2" y="2"/>
                        <a:pt x="2" y="3"/>
                      </a:cubicBezTo>
                      <a:cubicBezTo>
                        <a:pt x="2" y="3"/>
                        <a:pt x="2" y="3"/>
                        <a:pt x="2" y="2"/>
                      </a:cubicBezTo>
                      <a:cubicBezTo>
                        <a:pt x="2" y="1"/>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7" name="Freeform 10368">
                  <a:extLst>
                    <a:ext uri="{FF2B5EF4-FFF2-40B4-BE49-F238E27FC236}">
                      <a16:creationId xmlns:a16="http://schemas.microsoft.com/office/drawing/2014/main" id="{7CC4045B-2C4E-0DC4-E883-85601F66DF6E}"/>
                    </a:ext>
                  </a:extLst>
                </p:cNvPr>
                <p:cNvSpPr>
                  <a:spLocks/>
                </p:cNvSpPr>
                <p:nvPr/>
              </p:nvSpPr>
              <p:spPr bwMode="auto">
                <a:xfrm>
                  <a:off x="4757" y="2047"/>
                  <a:ext cx="3" cy="3"/>
                </a:xfrm>
                <a:custGeom>
                  <a:avLst/>
                  <a:gdLst>
                    <a:gd name="T0" fmla="*/ 0 w 3"/>
                    <a:gd name="T1" fmla="*/ 0 h 3"/>
                    <a:gd name="T2" fmla="*/ 3 w 3"/>
                    <a:gd name="T3" fmla="*/ 3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2" y="3"/>
                        <a:pt x="3" y="3"/>
                      </a:cubicBezTo>
                      <a:cubicBezTo>
                        <a:pt x="2" y="2"/>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8" name="Freeform 10369">
                  <a:extLst>
                    <a:ext uri="{FF2B5EF4-FFF2-40B4-BE49-F238E27FC236}">
                      <a16:creationId xmlns:a16="http://schemas.microsoft.com/office/drawing/2014/main" id="{63640602-17E1-B8B2-43C5-E697E3D6B5F2}"/>
                    </a:ext>
                  </a:extLst>
                </p:cNvPr>
                <p:cNvSpPr>
                  <a:spLocks/>
                </p:cNvSpPr>
                <p:nvPr/>
              </p:nvSpPr>
              <p:spPr bwMode="auto">
                <a:xfrm>
                  <a:off x="4761" y="2053"/>
                  <a:ext cx="3" cy="3"/>
                </a:xfrm>
                <a:custGeom>
                  <a:avLst/>
                  <a:gdLst>
                    <a:gd name="T0" fmla="*/ 1 w 3"/>
                    <a:gd name="T1" fmla="*/ 1 h 4"/>
                    <a:gd name="T2" fmla="*/ 1 w 3"/>
                    <a:gd name="T3" fmla="*/ 1 h 4"/>
                    <a:gd name="T4" fmla="*/ 3 w 3"/>
                    <a:gd name="T5" fmla="*/ 2 h 4"/>
                    <a:gd name="T6" fmla="*/ 1 w 3"/>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0" y="1"/>
                        <a:pt x="1" y="1"/>
                        <a:pt x="1" y="1"/>
                      </a:cubicBezTo>
                      <a:cubicBezTo>
                        <a:pt x="2" y="1"/>
                        <a:pt x="3" y="3"/>
                        <a:pt x="3" y="4"/>
                      </a:cubicBezTo>
                      <a:cubicBezTo>
                        <a:pt x="3" y="4"/>
                        <a:pt x="1"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89" name="Freeform 10370">
                  <a:extLst>
                    <a:ext uri="{FF2B5EF4-FFF2-40B4-BE49-F238E27FC236}">
                      <a16:creationId xmlns:a16="http://schemas.microsoft.com/office/drawing/2014/main" id="{58A9F069-9B7F-21D6-31DA-56C9696341BC}"/>
                    </a:ext>
                  </a:extLst>
                </p:cNvPr>
                <p:cNvSpPr>
                  <a:spLocks/>
                </p:cNvSpPr>
                <p:nvPr/>
              </p:nvSpPr>
              <p:spPr bwMode="auto">
                <a:xfrm>
                  <a:off x="4761" y="2046"/>
                  <a:ext cx="3" cy="5"/>
                </a:xfrm>
                <a:custGeom>
                  <a:avLst/>
                  <a:gdLst>
                    <a:gd name="T0" fmla="*/ 0 w 4"/>
                    <a:gd name="T1" fmla="*/ 0 h 6"/>
                    <a:gd name="T2" fmla="*/ 1 w 4"/>
                    <a:gd name="T3" fmla="*/ 3 h 6"/>
                    <a:gd name="T4" fmla="*/ 2 w 4"/>
                    <a:gd name="T5" fmla="*/ 3 h 6"/>
                    <a:gd name="T6" fmla="*/ 2 w 4"/>
                    <a:gd name="T7" fmla="*/ 3 h 6"/>
                    <a:gd name="T8" fmla="*/ 0 w 4"/>
                    <a:gd name="T9" fmla="*/ 0 h 6"/>
                    <a:gd name="T10" fmla="*/ 0 w 4"/>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6">
                      <a:moveTo>
                        <a:pt x="0" y="0"/>
                      </a:moveTo>
                      <a:cubicBezTo>
                        <a:pt x="0" y="1"/>
                        <a:pt x="1" y="2"/>
                        <a:pt x="1" y="3"/>
                      </a:cubicBezTo>
                      <a:cubicBezTo>
                        <a:pt x="2" y="3"/>
                        <a:pt x="4" y="6"/>
                        <a:pt x="3" y="5"/>
                      </a:cubicBezTo>
                      <a:cubicBezTo>
                        <a:pt x="3" y="5"/>
                        <a:pt x="3" y="4"/>
                        <a:pt x="2" y="4"/>
                      </a:cubicBezTo>
                      <a:cubicBezTo>
                        <a:pt x="2" y="3"/>
                        <a:pt x="1"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0" name="Freeform 10371">
                  <a:extLst>
                    <a:ext uri="{FF2B5EF4-FFF2-40B4-BE49-F238E27FC236}">
                      <a16:creationId xmlns:a16="http://schemas.microsoft.com/office/drawing/2014/main" id="{D981D105-58F4-DFCD-813F-A0FE1C825DE2}"/>
                    </a:ext>
                  </a:extLst>
                </p:cNvPr>
                <p:cNvSpPr>
                  <a:spLocks/>
                </p:cNvSpPr>
                <p:nvPr/>
              </p:nvSpPr>
              <p:spPr bwMode="auto">
                <a:xfrm>
                  <a:off x="4757" y="2043"/>
                  <a:ext cx="3" cy="3"/>
                </a:xfrm>
                <a:custGeom>
                  <a:avLst/>
                  <a:gdLst>
                    <a:gd name="T0" fmla="*/ 1 w 3"/>
                    <a:gd name="T1" fmla="*/ 2 h 4"/>
                    <a:gd name="T2" fmla="*/ 3 w 3"/>
                    <a:gd name="T3" fmla="*/ 2 h 4"/>
                    <a:gd name="T4" fmla="*/ 1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1" y="2"/>
                      </a:moveTo>
                      <a:cubicBezTo>
                        <a:pt x="0" y="0"/>
                        <a:pt x="2" y="2"/>
                        <a:pt x="3" y="4"/>
                      </a:cubicBezTo>
                      <a:cubicBezTo>
                        <a:pt x="2" y="3"/>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1" name="Freeform 10372">
                  <a:extLst>
                    <a:ext uri="{FF2B5EF4-FFF2-40B4-BE49-F238E27FC236}">
                      <a16:creationId xmlns:a16="http://schemas.microsoft.com/office/drawing/2014/main" id="{2589EA72-B952-5C0D-6878-7AAE8A598E23}"/>
                    </a:ext>
                  </a:extLst>
                </p:cNvPr>
                <p:cNvSpPr>
                  <a:spLocks/>
                </p:cNvSpPr>
                <p:nvPr/>
              </p:nvSpPr>
              <p:spPr bwMode="auto">
                <a:xfrm>
                  <a:off x="4765" y="2061"/>
                  <a:ext cx="3" cy="5"/>
                </a:xfrm>
                <a:custGeom>
                  <a:avLst/>
                  <a:gdLst>
                    <a:gd name="T0" fmla="*/ 1 w 4"/>
                    <a:gd name="T1" fmla="*/ 0 h 6"/>
                    <a:gd name="T2" fmla="*/ 2 w 4"/>
                    <a:gd name="T3" fmla="*/ 3 h 6"/>
                    <a:gd name="T4" fmla="*/ 1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1" y="0"/>
                      </a:moveTo>
                      <a:cubicBezTo>
                        <a:pt x="0" y="0"/>
                        <a:pt x="4" y="6"/>
                        <a:pt x="4" y="3"/>
                      </a:cubicBezTo>
                      <a:cubicBezTo>
                        <a:pt x="3" y="2"/>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2" name="Freeform 10373">
                  <a:extLst>
                    <a:ext uri="{FF2B5EF4-FFF2-40B4-BE49-F238E27FC236}">
                      <a16:creationId xmlns:a16="http://schemas.microsoft.com/office/drawing/2014/main" id="{E2FD0B2E-6F0C-903D-1EBF-3AF040F0135F}"/>
                    </a:ext>
                  </a:extLst>
                </p:cNvPr>
                <p:cNvSpPr>
                  <a:spLocks/>
                </p:cNvSpPr>
                <p:nvPr/>
              </p:nvSpPr>
              <p:spPr bwMode="auto">
                <a:xfrm>
                  <a:off x="4766" y="2055"/>
                  <a:ext cx="2" cy="5"/>
                </a:xfrm>
                <a:custGeom>
                  <a:avLst/>
                  <a:gdLst>
                    <a:gd name="T0" fmla="*/ 0 w 2"/>
                    <a:gd name="T1" fmla="*/ 3 h 6"/>
                    <a:gd name="T2" fmla="*/ 2 w 2"/>
                    <a:gd name="T3" fmla="*/ 3 h 6"/>
                    <a:gd name="T4" fmla="*/ 1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3"/>
                      </a:moveTo>
                      <a:cubicBezTo>
                        <a:pt x="0" y="0"/>
                        <a:pt x="2" y="5"/>
                        <a:pt x="2" y="6"/>
                      </a:cubicBezTo>
                      <a:cubicBezTo>
                        <a:pt x="2" y="6"/>
                        <a:pt x="2" y="5"/>
                        <a:pt x="1"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3" name="Freeform 10374">
                  <a:extLst>
                    <a:ext uri="{FF2B5EF4-FFF2-40B4-BE49-F238E27FC236}">
                      <a16:creationId xmlns:a16="http://schemas.microsoft.com/office/drawing/2014/main" id="{3E0B4923-BD27-989C-50CF-94E4AEBD987E}"/>
                    </a:ext>
                  </a:extLst>
                </p:cNvPr>
                <p:cNvSpPr>
                  <a:spLocks/>
                </p:cNvSpPr>
                <p:nvPr/>
              </p:nvSpPr>
              <p:spPr bwMode="auto">
                <a:xfrm>
                  <a:off x="4765" y="2049"/>
                  <a:ext cx="3" cy="4"/>
                </a:xfrm>
                <a:custGeom>
                  <a:avLst/>
                  <a:gdLst>
                    <a:gd name="T0" fmla="*/ 0 w 4"/>
                    <a:gd name="T1" fmla="*/ 0 h 5"/>
                    <a:gd name="T2" fmla="*/ 2 w 4"/>
                    <a:gd name="T3" fmla="*/ 2 h 5"/>
                    <a:gd name="T4" fmla="*/ 1 w 4"/>
                    <a:gd name="T5" fmla="*/ 1 h 5"/>
                    <a:gd name="T6" fmla="*/ 0 60000 65536"/>
                    <a:gd name="T7" fmla="*/ 0 60000 65536"/>
                    <a:gd name="T8" fmla="*/ 0 60000 65536"/>
                  </a:gdLst>
                  <a:ahLst/>
                  <a:cxnLst>
                    <a:cxn ang="T6">
                      <a:pos x="T0" y="T1"/>
                    </a:cxn>
                    <a:cxn ang="T7">
                      <a:pos x="T2" y="T3"/>
                    </a:cxn>
                    <a:cxn ang="T8">
                      <a:pos x="T4" y="T5"/>
                    </a:cxn>
                  </a:cxnLst>
                  <a:rect l="0" t="0" r="r" b="b"/>
                  <a:pathLst>
                    <a:path w="4" h="5">
                      <a:moveTo>
                        <a:pt x="0" y="0"/>
                      </a:moveTo>
                      <a:cubicBezTo>
                        <a:pt x="1" y="2"/>
                        <a:pt x="3" y="5"/>
                        <a:pt x="4" y="4"/>
                      </a:cubicBezTo>
                      <a:cubicBezTo>
                        <a:pt x="3"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4" name="Freeform 10375">
                  <a:extLst>
                    <a:ext uri="{FF2B5EF4-FFF2-40B4-BE49-F238E27FC236}">
                      <a16:creationId xmlns:a16="http://schemas.microsoft.com/office/drawing/2014/main" id="{4B50CCF8-75DC-213F-F24E-3752642FF956}"/>
                    </a:ext>
                  </a:extLst>
                </p:cNvPr>
                <p:cNvSpPr>
                  <a:spLocks/>
                </p:cNvSpPr>
                <p:nvPr/>
              </p:nvSpPr>
              <p:spPr bwMode="auto">
                <a:xfrm>
                  <a:off x="4761" y="2044"/>
                  <a:ext cx="2" cy="3"/>
                </a:xfrm>
                <a:custGeom>
                  <a:avLst/>
                  <a:gdLst>
                    <a:gd name="T0" fmla="*/ 0 w 2"/>
                    <a:gd name="T1" fmla="*/ 1 h 4"/>
                    <a:gd name="T2" fmla="*/ 2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0" y="0"/>
                        <a:pt x="2" y="2"/>
                        <a:pt x="2" y="4"/>
                      </a:cubicBezTo>
                      <a:cubicBezTo>
                        <a:pt x="2"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5" name="Freeform 10376">
                  <a:extLst>
                    <a:ext uri="{FF2B5EF4-FFF2-40B4-BE49-F238E27FC236}">
                      <a16:creationId xmlns:a16="http://schemas.microsoft.com/office/drawing/2014/main" id="{88A72DB1-BC7E-EF44-473D-1D5EEA5E716D}"/>
                    </a:ext>
                  </a:extLst>
                </p:cNvPr>
                <p:cNvSpPr>
                  <a:spLocks/>
                </p:cNvSpPr>
                <p:nvPr/>
              </p:nvSpPr>
              <p:spPr bwMode="auto">
                <a:xfrm>
                  <a:off x="4769" y="2062"/>
                  <a:ext cx="2" cy="3"/>
                </a:xfrm>
                <a:custGeom>
                  <a:avLst/>
                  <a:gdLst>
                    <a:gd name="T0" fmla="*/ 0 w 3"/>
                    <a:gd name="T1" fmla="*/ 0 h 3"/>
                    <a:gd name="T2" fmla="*/ 1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1" y="2"/>
                        <a:pt x="3" y="3"/>
                        <a:pt x="2" y="1"/>
                      </a:cubicBezTo>
                      <a:cubicBezTo>
                        <a:pt x="2" y="1"/>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6" name="Freeform 10377">
                  <a:extLst>
                    <a:ext uri="{FF2B5EF4-FFF2-40B4-BE49-F238E27FC236}">
                      <a16:creationId xmlns:a16="http://schemas.microsoft.com/office/drawing/2014/main" id="{475E00E5-9D4B-FDB6-2AA8-F8048D4652C4}"/>
                    </a:ext>
                  </a:extLst>
                </p:cNvPr>
                <p:cNvSpPr>
                  <a:spLocks/>
                </p:cNvSpPr>
                <p:nvPr/>
              </p:nvSpPr>
              <p:spPr bwMode="auto">
                <a:xfrm>
                  <a:off x="4769" y="2056"/>
                  <a:ext cx="2" cy="4"/>
                </a:xfrm>
                <a:custGeom>
                  <a:avLst/>
                  <a:gdLst>
                    <a:gd name="T0" fmla="*/ 0 w 3"/>
                    <a:gd name="T1" fmla="*/ 1 h 5"/>
                    <a:gd name="T2" fmla="*/ 1 w 3"/>
                    <a:gd name="T3" fmla="*/ 2 h 5"/>
                    <a:gd name="T4" fmla="*/ 1 w 3"/>
                    <a:gd name="T5" fmla="*/ 2 h 5"/>
                    <a:gd name="T6" fmla="*/ 0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1"/>
                      </a:moveTo>
                      <a:cubicBezTo>
                        <a:pt x="0" y="0"/>
                        <a:pt x="3" y="4"/>
                        <a:pt x="3" y="5"/>
                      </a:cubicBezTo>
                      <a:cubicBezTo>
                        <a:pt x="3" y="5"/>
                        <a:pt x="3" y="4"/>
                        <a:pt x="3" y="3"/>
                      </a:cubicBezTo>
                      <a:cubicBezTo>
                        <a:pt x="2" y="2"/>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7" name="Freeform 10378">
                  <a:extLst>
                    <a:ext uri="{FF2B5EF4-FFF2-40B4-BE49-F238E27FC236}">
                      <a16:creationId xmlns:a16="http://schemas.microsoft.com/office/drawing/2014/main" id="{70BEBC3F-853B-234F-2B28-AB199D8E7911}"/>
                    </a:ext>
                  </a:extLst>
                </p:cNvPr>
                <p:cNvSpPr>
                  <a:spLocks/>
                </p:cNvSpPr>
                <p:nvPr/>
              </p:nvSpPr>
              <p:spPr bwMode="auto">
                <a:xfrm>
                  <a:off x="4769" y="2054"/>
                  <a:ext cx="2" cy="3"/>
                </a:xfrm>
                <a:custGeom>
                  <a:avLst/>
                  <a:gdLst>
                    <a:gd name="T0" fmla="*/ 0 w 3"/>
                    <a:gd name="T1" fmla="*/ 0 h 4"/>
                    <a:gd name="T2" fmla="*/ 1 w 3"/>
                    <a:gd name="T3" fmla="*/ 2 h 4"/>
                    <a:gd name="T4" fmla="*/ 0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1" y="1"/>
                        <a:pt x="3" y="3"/>
                        <a:pt x="3" y="4"/>
                      </a:cubicBezTo>
                      <a:cubicBezTo>
                        <a:pt x="2" y="4"/>
                        <a:pt x="2"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8" name="Freeform 10379">
                  <a:extLst>
                    <a:ext uri="{FF2B5EF4-FFF2-40B4-BE49-F238E27FC236}">
                      <a16:creationId xmlns:a16="http://schemas.microsoft.com/office/drawing/2014/main" id="{289D0EBB-C924-7F3C-C3C4-E61571ED4854}"/>
                    </a:ext>
                  </a:extLst>
                </p:cNvPr>
                <p:cNvSpPr>
                  <a:spLocks/>
                </p:cNvSpPr>
                <p:nvPr/>
              </p:nvSpPr>
              <p:spPr bwMode="auto">
                <a:xfrm>
                  <a:off x="4766" y="2074"/>
                  <a:ext cx="16" cy="43"/>
                </a:xfrm>
                <a:custGeom>
                  <a:avLst/>
                  <a:gdLst>
                    <a:gd name="T0" fmla="*/ 5 w 19"/>
                    <a:gd name="T1" fmla="*/ 1 h 51"/>
                    <a:gd name="T2" fmla="*/ 6 w 19"/>
                    <a:gd name="T3" fmla="*/ 3 h 51"/>
                    <a:gd name="T4" fmla="*/ 6 w 19"/>
                    <a:gd name="T5" fmla="*/ 3 h 51"/>
                    <a:gd name="T6" fmla="*/ 7 w 19"/>
                    <a:gd name="T7" fmla="*/ 4 h 51"/>
                    <a:gd name="T8" fmla="*/ 8 w 19"/>
                    <a:gd name="T9" fmla="*/ 8 h 51"/>
                    <a:gd name="T10" fmla="*/ 8 w 19"/>
                    <a:gd name="T11" fmla="*/ 12 h 51"/>
                    <a:gd name="T12" fmla="*/ 9 w 19"/>
                    <a:gd name="T13" fmla="*/ 15 h 51"/>
                    <a:gd name="T14" fmla="*/ 9 w 19"/>
                    <a:gd name="T15" fmla="*/ 18 h 51"/>
                    <a:gd name="T16" fmla="*/ 8 w 19"/>
                    <a:gd name="T17" fmla="*/ 20 h 51"/>
                    <a:gd name="T18" fmla="*/ 8 w 19"/>
                    <a:gd name="T19" fmla="*/ 21 h 51"/>
                    <a:gd name="T20" fmla="*/ 8 w 19"/>
                    <a:gd name="T21" fmla="*/ 22 h 51"/>
                    <a:gd name="T22" fmla="*/ 8 w 19"/>
                    <a:gd name="T23" fmla="*/ 24 h 51"/>
                    <a:gd name="T24" fmla="*/ 7 w 19"/>
                    <a:gd name="T25" fmla="*/ 24 h 51"/>
                    <a:gd name="T26" fmla="*/ 7 w 19"/>
                    <a:gd name="T27" fmla="*/ 25 h 51"/>
                    <a:gd name="T28" fmla="*/ 6 w 19"/>
                    <a:gd name="T29" fmla="*/ 25 h 51"/>
                    <a:gd name="T30" fmla="*/ 6 w 19"/>
                    <a:gd name="T31" fmla="*/ 25 h 51"/>
                    <a:gd name="T32" fmla="*/ 5 w 19"/>
                    <a:gd name="T33" fmla="*/ 25 h 51"/>
                    <a:gd name="T34" fmla="*/ 5 w 19"/>
                    <a:gd name="T35" fmla="*/ 25 h 51"/>
                    <a:gd name="T36" fmla="*/ 4 w 19"/>
                    <a:gd name="T37" fmla="*/ 24 h 51"/>
                    <a:gd name="T38" fmla="*/ 4 w 19"/>
                    <a:gd name="T39" fmla="*/ 24 h 51"/>
                    <a:gd name="T40" fmla="*/ 3 w 19"/>
                    <a:gd name="T41" fmla="*/ 24 h 51"/>
                    <a:gd name="T42" fmla="*/ 3 w 19"/>
                    <a:gd name="T43" fmla="*/ 21 h 51"/>
                    <a:gd name="T44" fmla="*/ 3 w 19"/>
                    <a:gd name="T45" fmla="*/ 19 h 51"/>
                    <a:gd name="T46" fmla="*/ 2 w 19"/>
                    <a:gd name="T47" fmla="*/ 17 h 51"/>
                    <a:gd name="T48" fmla="*/ 1 w 19"/>
                    <a:gd name="T49" fmla="*/ 13 h 51"/>
                    <a:gd name="T50" fmla="*/ 1 w 19"/>
                    <a:gd name="T51" fmla="*/ 11 h 51"/>
                    <a:gd name="T52" fmla="*/ 1 w 19"/>
                    <a:gd name="T53" fmla="*/ 8 h 51"/>
                    <a:gd name="T54" fmla="*/ 2 w 19"/>
                    <a:gd name="T55" fmla="*/ 5 h 51"/>
                    <a:gd name="T56" fmla="*/ 3 w 19"/>
                    <a:gd name="T57" fmla="*/ 3 h 51"/>
                    <a:gd name="T58" fmla="*/ 3 w 19"/>
                    <a:gd name="T59" fmla="*/ 3 h 51"/>
                    <a:gd name="T60" fmla="*/ 3 w 19"/>
                    <a:gd name="T61" fmla="*/ 3 h 51"/>
                    <a:gd name="T62" fmla="*/ 3 w 19"/>
                    <a:gd name="T63" fmla="*/ 2 h 51"/>
                    <a:gd name="T64" fmla="*/ 3 w 19"/>
                    <a:gd name="T65" fmla="*/ 1 h 51"/>
                    <a:gd name="T66" fmla="*/ 4 w 19"/>
                    <a:gd name="T67" fmla="*/ 1 h 51"/>
                    <a:gd name="T68" fmla="*/ 5 w 19"/>
                    <a:gd name="T69" fmla="*/ 1 h 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51">
                      <a:moveTo>
                        <a:pt x="9" y="1"/>
                      </a:moveTo>
                      <a:cubicBezTo>
                        <a:pt x="9" y="3"/>
                        <a:pt x="10" y="3"/>
                        <a:pt x="11" y="3"/>
                      </a:cubicBezTo>
                      <a:cubicBezTo>
                        <a:pt x="11" y="3"/>
                        <a:pt x="11" y="3"/>
                        <a:pt x="12" y="4"/>
                      </a:cubicBezTo>
                      <a:cubicBezTo>
                        <a:pt x="12" y="7"/>
                        <a:pt x="14" y="6"/>
                        <a:pt x="14" y="8"/>
                      </a:cubicBezTo>
                      <a:cubicBezTo>
                        <a:pt x="14" y="12"/>
                        <a:pt x="16" y="12"/>
                        <a:pt x="16" y="15"/>
                      </a:cubicBezTo>
                      <a:cubicBezTo>
                        <a:pt x="16" y="17"/>
                        <a:pt x="18" y="21"/>
                        <a:pt x="17" y="24"/>
                      </a:cubicBezTo>
                      <a:cubicBezTo>
                        <a:pt x="17" y="26"/>
                        <a:pt x="19" y="29"/>
                        <a:pt x="18" y="30"/>
                      </a:cubicBezTo>
                      <a:cubicBezTo>
                        <a:pt x="17" y="31"/>
                        <a:pt x="18" y="34"/>
                        <a:pt x="18" y="35"/>
                      </a:cubicBezTo>
                      <a:cubicBezTo>
                        <a:pt x="17" y="36"/>
                        <a:pt x="18" y="40"/>
                        <a:pt x="17" y="40"/>
                      </a:cubicBezTo>
                      <a:cubicBezTo>
                        <a:pt x="17" y="39"/>
                        <a:pt x="17" y="41"/>
                        <a:pt x="17" y="42"/>
                      </a:cubicBezTo>
                      <a:cubicBezTo>
                        <a:pt x="17" y="43"/>
                        <a:pt x="16" y="45"/>
                        <a:pt x="16" y="44"/>
                      </a:cubicBezTo>
                      <a:cubicBezTo>
                        <a:pt x="16" y="44"/>
                        <a:pt x="15" y="45"/>
                        <a:pt x="15" y="46"/>
                      </a:cubicBezTo>
                      <a:cubicBezTo>
                        <a:pt x="15" y="47"/>
                        <a:pt x="15" y="48"/>
                        <a:pt x="14" y="48"/>
                      </a:cubicBezTo>
                      <a:cubicBezTo>
                        <a:pt x="14" y="47"/>
                        <a:pt x="14" y="48"/>
                        <a:pt x="13" y="49"/>
                      </a:cubicBezTo>
                      <a:cubicBezTo>
                        <a:pt x="13" y="50"/>
                        <a:pt x="12" y="51"/>
                        <a:pt x="12" y="49"/>
                      </a:cubicBezTo>
                      <a:cubicBezTo>
                        <a:pt x="12" y="49"/>
                        <a:pt x="11" y="49"/>
                        <a:pt x="11" y="50"/>
                      </a:cubicBezTo>
                      <a:cubicBezTo>
                        <a:pt x="11" y="50"/>
                        <a:pt x="10" y="51"/>
                        <a:pt x="10" y="49"/>
                      </a:cubicBezTo>
                      <a:cubicBezTo>
                        <a:pt x="10" y="48"/>
                        <a:pt x="9" y="49"/>
                        <a:pt x="9" y="49"/>
                      </a:cubicBezTo>
                      <a:cubicBezTo>
                        <a:pt x="9" y="49"/>
                        <a:pt x="8" y="49"/>
                        <a:pt x="8" y="48"/>
                      </a:cubicBezTo>
                      <a:cubicBezTo>
                        <a:pt x="8" y="47"/>
                        <a:pt x="8" y="47"/>
                        <a:pt x="8" y="47"/>
                      </a:cubicBezTo>
                      <a:cubicBezTo>
                        <a:pt x="7" y="47"/>
                        <a:pt x="7" y="47"/>
                        <a:pt x="7" y="46"/>
                      </a:cubicBezTo>
                      <a:cubicBezTo>
                        <a:pt x="6" y="44"/>
                        <a:pt x="5" y="45"/>
                        <a:pt x="5" y="42"/>
                      </a:cubicBezTo>
                      <a:cubicBezTo>
                        <a:pt x="5" y="41"/>
                        <a:pt x="4" y="41"/>
                        <a:pt x="3" y="38"/>
                      </a:cubicBezTo>
                      <a:cubicBezTo>
                        <a:pt x="3" y="36"/>
                        <a:pt x="2" y="36"/>
                        <a:pt x="2" y="33"/>
                      </a:cubicBezTo>
                      <a:cubicBezTo>
                        <a:pt x="2" y="31"/>
                        <a:pt x="1" y="29"/>
                        <a:pt x="1" y="27"/>
                      </a:cubicBezTo>
                      <a:cubicBezTo>
                        <a:pt x="1" y="25"/>
                        <a:pt x="1" y="23"/>
                        <a:pt x="1" y="22"/>
                      </a:cubicBezTo>
                      <a:cubicBezTo>
                        <a:pt x="2" y="19"/>
                        <a:pt x="0" y="16"/>
                        <a:pt x="1" y="15"/>
                      </a:cubicBezTo>
                      <a:cubicBezTo>
                        <a:pt x="2" y="14"/>
                        <a:pt x="1" y="11"/>
                        <a:pt x="2" y="10"/>
                      </a:cubicBezTo>
                      <a:cubicBezTo>
                        <a:pt x="3" y="9"/>
                        <a:pt x="2" y="5"/>
                        <a:pt x="3" y="5"/>
                      </a:cubicBezTo>
                      <a:cubicBezTo>
                        <a:pt x="3" y="5"/>
                        <a:pt x="4" y="5"/>
                        <a:pt x="4" y="4"/>
                      </a:cubicBezTo>
                      <a:cubicBezTo>
                        <a:pt x="4" y="3"/>
                        <a:pt x="4" y="2"/>
                        <a:pt x="5" y="3"/>
                      </a:cubicBezTo>
                      <a:cubicBezTo>
                        <a:pt x="5" y="3"/>
                        <a:pt x="6" y="2"/>
                        <a:pt x="6" y="2"/>
                      </a:cubicBezTo>
                      <a:cubicBezTo>
                        <a:pt x="6" y="1"/>
                        <a:pt x="6" y="0"/>
                        <a:pt x="7" y="1"/>
                      </a:cubicBezTo>
                      <a:cubicBezTo>
                        <a:pt x="7" y="2"/>
                        <a:pt x="8" y="2"/>
                        <a:pt x="8" y="1"/>
                      </a:cubicBezTo>
                      <a:cubicBezTo>
                        <a:pt x="8" y="1"/>
                        <a:pt x="9" y="1"/>
                        <a:pt x="9"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499" name="Freeform 10380">
                  <a:extLst>
                    <a:ext uri="{FF2B5EF4-FFF2-40B4-BE49-F238E27FC236}">
                      <a16:creationId xmlns:a16="http://schemas.microsoft.com/office/drawing/2014/main" id="{E3955F60-A604-F945-7072-8A459B211F4E}"/>
                    </a:ext>
                  </a:extLst>
                </p:cNvPr>
                <p:cNvSpPr>
                  <a:spLocks/>
                </p:cNvSpPr>
                <p:nvPr/>
              </p:nvSpPr>
              <p:spPr bwMode="auto">
                <a:xfrm>
                  <a:off x="4766" y="2079"/>
                  <a:ext cx="15" cy="38"/>
                </a:xfrm>
                <a:custGeom>
                  <a:avLst/>
                  <a:gdLst>
                    <a:gd name="T0" fmla="*/ 8 w 18"/>
                    <a:gd name="T1" fmla="*/ 14 h 46"/>
                    <a:gd name="T2" fmla="*/ 8 w 18"/>
                    <a:gd name="T3" fmla="*/ 14 h 46"/>
                    <a:gd name="T4" fmla="*/ 8 w 18"/>
                    <a:gd name="T5" fmla="*/ 14 h 46"/>
                    <a:gd name="T6" fmla="*/ 7 w 18"/>
                    <a:gd name="T7" fmla="*/ 15 h 46"/>
                    <a:gd name="T8" fmla="*/ 7 w 18"/>
                    <a:gd name="T9" fmla="*/ 14 h 46"/>
                    <a:gd name="T10" fmla="*/ 6 w 18"/>
                    <a:gd name="T11" fmla="*/ 14 h 46"/>
                    <a:gd name="T12" fmla="*/ 6 w 18"/>
                    <a:gd name="T13" fmla="*/ 14 h 46"/>
                    <a:gd name="T14" fmla="*/ 5 w 18"/>
                    <a:gd name="T15" fmla="*/ 14 h 46"/>
                    <a:gd name="T16" fmla="*/ 5 w 18"/>
                    <a:gd name="T17" fmla="*/ 14 h 46"/>
                    <a:gd name="T18" fmla="*/ 4 w 18"/>
                    <a:gd name="T19" fmla="*/ 12 h 46"/>
                    <a:gd name="T20" fmla="*/ 3 w 18"/>
                    <a:gd name="T21" fmla="*/ 10 h 46"/>
                    <a:gd name="T22" fmla="*/ 3 w 18"/>
                    <a:gd name="T23" fmla="*/ 7 h 46"/>
                    <a:gd name="T24" fmla="*/ 3 w 18"/>
                    <a:gd name="T25" fmla="*/ 5 h 46"/>
                    <a:gd name="T26" fmla="*/ 3 w 18"/>
                    <a:gd name="T27" fmla="*/ 2 h 46"/>
                    <a:gd name="T28" fmla="*/ 3 w 18"/>
                    <a:gd name="T29" fmla="*/ 0 h 46"/>
                    <a:gd name="T30" fmla="*/ 3 w 18"/>
                    <a:gd name="T31" fmla="*/ 0 h 46"/>
                    <a:gd name="T32" fmla="*/ 2 w 18"/>
                    <a:gd name="T33" fmla="*/ 2 h 46"/>
                    <a:gd name="T34" fmla="*/ 1 w 18"/>
                    <a:gd name="T35" fmla="*/ 5 h 46"/>
                    <a:gd name="T36" fmla="*/ 1 w 18"/>
                    <a:gd name="T37" fmla="*/ 8 h 46"/>
                    <a:gd name="T38" fmla="*/ 1 w 18"/>
                    <a:gd name="T39" fmla="*/ 10 h 46"/>
                    <a:gd name="T40" fmla="*/ 2 w 18"/>
                    <a:gd name="T41" fmla="*/ 13 h 46"/>
                    <a:gd name="T42" fmla="*/ 3 w 18"/>
                    <a:gd name="T43" fmla="*/ 15 h 46"/>
                    <a:gd name="T44" fmla="*/ 3 w 18"/>
                    <a:gd name="T45" fmla="*/ 17 h 46"/>
                    <a:gd name="T46" fmla="*/ 3 w 18"/>
                    <a:gd name="T47" fmla="*/ 19 h 46"/>
                    <a:gd name="T48" fmla="*/ 4 w 18"/>
                    <a:gd name="T49" fmla="*/ 20 h 46"/>
                    <a:gd name="T50" fmla="*/ 4 w 18"/>
                    <a:gd name="T51" fmla="*/ 21 h 46"/>
                    <a:gd name="T52" fmla="*/ 5 w 18"/>
                    <a:gd name="T53" fmla="*/ 21 h 46"/>
                    <a:gd name="T54" fmla="*/ 5 w 18"/>
                    <a:gd name="T55" fmla="*/ 21 h 46"/>
                    <a:gd name="T56" fmla="*/ 6 w 18"/>
                    <a:gd name="T57" fmla="*/ 21 h 46"/>
                    <a:gd name="T58" fmla="*/ 6 w 18"/>
                    <a:gd name="T59" fmla="*/ 21 h 46"/>
                    <a:gd name="T60" fmla="*/ 7 w 18"/>
                    <a:gd name="T61" fmla="*/ 21 h 46"/>
                    <a:gd name="T62" fmla="*/ 7 w 18"/>
                    <a:gd name="T63" fmla="*/ 21 h 46"/>
                    <a:gd name="T64" fmla="*/ 8 w 18"/>
                    <a:gd name="T65" fmla="*/ 19 h 46"/>
                    <a:gd name="T66" fmla="*/ 8 w 18"/>
                    <a:gd name="T67" fmla="*/ 17 h 46"/>
                    <a:gd name="T68" fmla="*/ 8 w 18"/>
                    <a:gd name="T69" fmla="*/ 17 h 46"/>
                    <a:gd name="T70" fmla="*/ 8 w 18"/>
                    <a:gd name="T71" fmla="*/ 17 h 46"/>
                    <a:gd name="T72" fmla="*/ 9 w 18"/>
                    <a:gd name="T73" fmla="*/ 14 h 46"/>
                    <a:gd name="T74" fmla="*/ 8 w 18"/>
                    <a:gd name="T75" fmla="*/ 14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 h="46">
                      <a:moveTo>
                        <a:pt x="17" y="30"/>
                      </a:moveTo>
                      <a:cubicBezTo>
                        <a:pt x="17" y="30"/>
                        <a:pt x="16" y="31"/>
                        <a:pt x="16" y="32"/>
                      </a:cubicBezTo>
                      <a:cubicBezTo>
                        <a:pt x="16" y="33"/>
                        <a:pt x="15" y="33"/>
                        <a:pt x="15" y="32"/>
                      </a:cubicBezTo>
                      <a:cubicBezTo>
                        <a:pt x="14" y="32"/>
                        <a:pt x="14" y="32"/>
                        <a:pt x="14" y="33"/>
                      </a:cubicBezTo>
                      <a:cubicBezTo>
                        <a:pt x="13" y="33"/>
                        <a:pt x="13" y="34"/>
                        <a:pt x="13" y="32"/>
                      </a:cubicBezTo>
                      <a:cubicBezTo>
                        <a:pt x="12" y="31"/>
                        <a:pt x="12" y="31"/>
                        <a:pt x="12" y="32"/>
                      </a:cubicBezTo>
                      <a:cubicBezTo>
                        <a:pt x="11" y="32"/>
                        <a:pt x="11" y="32"/>
                        <a:pt x="11" y="31"/>
                      </a:cubicBezTo>
                      <a:cubicBezTo>
                        <a:pt x="11" y="30"/>
                        <a:pt x="11" y="30"/>
                        <a:pt x="10" y="30"/>
                      </a:cubicBezTo>
                      <a:cubicBezTo>
                        <a:pt x="10" y="30"/>
                        <a:pt x="10" y="30"/>
                        <a:pt x="9" y="29"/>
                      </a:cubicBezTo>
                      <a:cubicBezTo>
                        <a:pt x="9" y="27"/>
                        <a:pt x="8" y="28"/>
                        <a:pt x="8" y="25"/>
                      </a:cubicBezTo>
                      <a:cubicBezTo>
                        <a:pt x="7" y="24"/>
                        <a:pt x="6" y="24"/>
                        <a:pt x="6" y="21"/>
                      </a:cubicBezTo>
                      <a:cubicBezTo>
                        <a:pt x="6" y="19"/>
                        <a:pt x="5" y="18"/>
                        <a:pt x="5" y="16"/>
                      </a:cubicBezTo>
                      <a:cubicBezTo>
                        <a:pt x="5" y="14"/>
                        <a:pt x="4" y="12"/>
                        <a:pt x="4" y="10"/>
                      </a:cubicBezTo>
                      <a:cubicBezTo>
                        <a:pt x="4" y="8"/>
                        <a:pt x="3" y="6"/>
                        <a:pt x="4" y="5"/>
                      </a:cubicBezTo>
                      <a:cubicBezTo>
                        <a:pt x="4" y="3"/>
                        <a:pt x="4" y="1"/>
                        <a:pt x="4" y="0"/>
                      </a:cubicBezTo>
                      <a:cubicBezTo>
                        <a:pt x="3" y="0"/>
                        <a:pt x="3" y="0"/>
                        <a:pt x="3" y="0"/>
                      </a:cubicBezTo>
                      <a:cubicBezTo>
                        <a:pt x="2" y="0"/>
                        <a:pt x="3" y="4"/>
                        <a:pt x="2" y="5"/>
                      </a:cubicBezTo>
                      <a:cubicBezTo>
                        <a:pt x="1" y="6"/>
                        <a:pt x="2" y="9"/>
                        <a:pt x="1" y="10"/>
                      </a:cubicBezTo>
                      <a:cubicBezTo>
                        <a:pt x="0" y="11"/>
                        <a:pt x="2" y="14"/>
                        <a:pt x="1" y="17"/>
                      </a:cubicBezTo>
                      <a:cubicBezTo>
                        <a:pt x="1" y="18"/>
                        <a:pt x="1" y="20"/>
                        <a:pt x="1" y="22"/>
                      </a:cubicBezTo>
                      <a:cubicBezTo>
                        <a:pt x="1" y="24"/>
                        <a:pt x="2" y="26"/>
                        <a:pt x="2" y="28"/>
                      </a:cubicBezTo>
                      <a:cubicBezTo>
                        <a:pt x="2" y="31"/>
                        <a:pt x="3" y="31"/>
                        <a:pt x="3" y="33"/>
                      </a:cubicBezTo>
                      <a:cubicBezTo>
                        <a:pt x="4" y="36"/>
                        <a:pt x="5" y="36"/>
                        <a:pt x="5" y="37"/>
                      </a:cubicBezTo>
                      <a:cubicBezTo>
                        <a:pt x="5" y="40"/>
                        <a:pt x="6" y="39"/>
                        <a:pt x="7" y="41"/>
                      </a:cubicBezTo>
                      <a:cubicBezTo>
                        <a:pt x="7" y="42"/>
                        <a:pt x="7" y="42"/>
                        <a:pt x="8" y="42"/>
                      </a:cubicBezTo>
                      <a:cubicBezTo>
                        <a:pt x="8" y="42"/>
                        <a:pt x="8" y="42"/>
                        <a:pt x="8" y="43"/>
                      </a:cubicBezTo>
                      <a:cubicBezTo>
                        <a:pt x="8" y="44"/>
                        <a:pt x="9" y="44"/>
                        <a:pt x="9" y="44"/>
                      </a:cubicBezTo>
                      <a:cubicBezTo>
                        <a:pt x="9" y="44"/>
                        <a:pt x="10" y="43"/>
                        <a:pt x="10" y="44"/>
                      </a:cubicBezTo>
                      <a:cubicBezTo>
                        <a:pt x="10" y="46"/>
                        <a:pt x="11" y="45"/>
                        <a:pt x="11" y="45"/>
                      </a:cubicBezTo>
                      <a:cubicBezTo>
                        <a:pt x="11" y="44"/>
                        <a:pt x="12" y="44"/>
                        <a:pt x="12" y="44"/>
                      </a:cubicBezTo>
                      <a:cubicBezTo>
                        <a:pt x="12" y="46"/>
                        <a:pt x="13" y="45"/>
                        <a:pt x="13" y="44"/>
                      </a:cubicBezTo>
                      <a:cubicBezTo>
                        <a:pt x="14" y="43"/>
                        <a:pt x="14" y="42"/>
                        <a:pt x="14" y="43"/>
                      </a:cubicBezTo>
                      <a:cubicBezTo>
                        <a:pt x="15" y="43"/>
                        <a:pt x="15" y="42"/>
                        <a:pt x="15" y="41"/>
                      </a:cubicBezTo>
                      <a:cubicBezTo>
                        <a:pt x="15" y="40"/>
                        <a:pt x="16" y="39"/>
                        <a:pt x="16" y="39"/>
                      </a:cubicBezTo>
                      <a:cubicBezTo>
                        <a:pt x="16" y="40"/>
                        <a:pt x="17" y="38"/>
                        <a:pt x="17" y="37"/>
                      </a:cubicBezTo>
                      <a:cubicBezTo>
                        <a:pt x="17" y="36"/>
                        <a:pt x="17" y="34"/>
                        <a:pt x="17" y="35"/>
                      </a:cubicBezTo>
                      <a:cubicBezTo>
                        <a:pt x="18" y="35"/>
                        <a:pt x="17" y="32"/>
                        <a:pt x="18" y="30"/>
                      </a:cubicBezTo>
                      <a:cubicBezTo>
                        <a:pt x="17" y="30"/>
                        <a:pt x="17" y="30"/>
                        <a:pt x="17" y="3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0" name="Freeform 10381">
                  <a:extLst>
                    <a:ext uri="{FF2B5EF4-FFF2-40B4-BE49-F238E27FC236}">
                      <a16:creationId xmlns:a16="http://schemas.microsoft.com/office/drawing/2014/main" id="{4E5A76BF-87F6-98A0-5BCD-C17355FE44EE}"/>
                    </a:ext>
                  </a:extLst>
                </p:cNvPr>
                <p:cNvSpPr>
                  <a:spLocks/>
                </p:cNvSpPr>
                <p:nvPr/>
              </p:nvSpPr>
              <p:spPr bwMode="auto">
                <a:xfrm>
                  <a:off x="4767" y="2095"/>
                  <a:ext cx="14" cy="22"/>
                </a:xfrm>
                <a:custGeom>
                  <a:avLst/>
                  <a:gdLst>
                    <a:gd name="T0" fmla="*/ 7 w 17"/>
                    <a:gd name="T1" fmla="*/ 5 h 26"/>
                    <a:gd name="T2" fmla="*/ 7 w 17"/>
                    <a:gd name="T3" fmla="*/ 6 h 26"/>
                    <a:gd name="T4" fmla="*/ 7 w 17"/>
                    <a:gd name="T5" fmla="*/ 8 h 26"/>
                    <a:gd name="T6" fmla="*/ 7 w 17"/>
                    <a:gd name="T7" fmla="*/ 8 h 26"/>
                    <a:gd name="T8" fmla="*/ 6 w 17"/>
                    <a:gd name="T9" fmla="*/ 9 h 26"/>
                    <a:gd name="T10" fmla="*/ 6 w 17"/>
                    <a:gd name="T11" fmla="*/ 10 h 26"/>
                    <a:gd name="T12" fmla="*/ 5 w 17"/>
                    <a:gd name="T13" fmla="*/ 10 h 26"/>
                    <a:gd name="T14" fmla="*/ 5 w 17"/>
                    <a:gd name="T15" fmla="*/ 10 h 26"/>
                    <a:gd name="T16" fmla="*/ 4 w 17"/>
                    <a:gd name="T17" fmla="*/ 10 h 26"/>
                    <a:gd name="T18" fmla="*/ 4 w 17"/>
                    <a:gd name="T19" fmla="*/ 10 h 26"/>
                    <a:gd name="T20" fmla="*/ 3 w 17"/>
                    <a:gd name="T21" fmla="*/ 10 h 26"/>
                    <a:gd name="T22" fmla="*/ 2 w 17"/>
                    <a:gd name="T23" fmla="*/ 9 h 26"/>
                    <a:gd name="T24" fmla="*/ 2 w 17"/>
                    <a:gd name="T25" fmla="*/ 8 h 26"/>
                    <a:gd name="T26" fmla="*/ 2 w 17"/>
                    <a:gd name="T27" fmla="*/ 7 h 26"/>
                    <a:gd name="T28" fmla="*/ 2 w 17"/>
                    <a:gd name="T29" fmla="*/ 5 h 26"/>
                    <a:gd name="T30" fmla="*/ 1 w 17"/>
                    <a:gd name="T31" fmla="*/ 3 h 26"/>
                    <a:gd name="T32" fmla="*/ 0 w 17"/>
                    <a:gd name="T33" fmla="*/ 0 h 26"/>
                    <a:gd name="T34" fmla="*/ 0 w 17"/>
                    <a:gd name="T35" fmla="*/ 2 h 26"/>
                    <a:gd name="T36" fmla="*/ 1 w 17"/>
                    <a:gd name="T37" fmla="*/ 4 h 26"/>
                    <a:gd name="T38" fmla="*/ 2 w 17"/>
                    <a:gd name="T39" fmla="*/ 7 h 26"/>
                    <a:gd name="T40" fmla="*/ 2 w 17"/>
                    <a:gd name="T41" fmla="*/ 8 h 26"/>
                    <a:gd name="T42" fmla="*/ 2 w 17"/>
                    <a:gd name="T43" fmla="*/ 11 h 26"/>
                    <a:gd name="T44" fmla="*/ 3 w 17"/>
                    <a:gd name="T45" fmla="*/ 12 h 26"/>
                    <a:gd name="T46" fmla="*/ 3 w 17"/>
                    <a:gd name="T47" fmla="*/ 12 h 26"/>
                    <a:gd name="T48" fmla="*/ 4 w 17"/>
                    <a:gd name="T49" fmla="*/ 12 h 26"/>
                    <a:gd name="T50" fmla="*/ 4 w 17"/>
                    <a:gd name="T51" fmla="*/ 12 h 26"/>
                    <a:gd name="T52" fmla="*/ 5 w 17"/>
                    <a:gd name="T53" fmla="*/ 13 h 26"/>
                    <a:gd name="T54" fmla="*/ 5 w 17"/>
                    <a:gd name="T55" fmla="*/ 12 h 26"/>
                    <a:gd name="T56" fmla="*/ 6 w 17"/>
                    <a:gd name="T57" fmla="*/ 12 h 26"/>
                    <a:gd name="T58" fmla="*/ 6 w 17"/>
                    <a:gd name="T59" fmla="*/ 12 h 26"/>
                    <a:gd name="T60" fmla="*/ 7 w 17"/>
                    <a:gd name="T61" fmla="*/ 11 h 26"/>
                    <a:gd name="T62" fmla="*/ 7 w 17"/>
                    <a:gd name="T63" fmla="*/ 10 h 26"/>
                    <a:gd name="T64" fmla="*/ 7 w 17"/>
                    <a:gd name="T65" fmla="*/ 8 h 26"/>
                    <a:gd name="T66" fmla="*/ 7 w 17"/>
                    <a:gd name="T67" fmla="*/ 8 h 26"/>
                    <a:gd name="T68" fmla="*/ 8 w 17"/>
                    <a:gd name="T69" fmla="*/ 5 h 26"/>
                    <a:gd name="T70" fmla="*/ 7 w 17"/>
                    <a:gd name="T71" fmla="*/ 5 h 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26">
                      <a:moveTo>
                        <a:pt x="16" y="10"/>
                      </a:moveTo>
                      <a:cubicBezTo>
                        <a:pt x="16" y="10"/>
                        <a:pt x="16" y="10"/>
                        <a:pt x="15" y="11"/>
                      </a:cubicBezTo>
                      <a:cubicBezTo>
                        <a:pt x="15" y="12"/>
                        <a:pt x="15" y="16"/>
                        <a:pt x="15" y="15"/>
                      </a:cubicBezTo>
                      <a:cubicBezTo>
                        <a:pt x="14" y="15"/>
                        <a:pt x="14" y="16"/>
                        <a:pt x="14" y="17"/>
                      </a:cubicBezTo>
                      <a:cubicBezTo>
                        <a:pt x="14" y="18"/>
                        <a:pt x="14" y="19"/>
                        <a:pt x="13" y="18"/>
                      </a:cubicBezTo>
                      <a:cubicBezTo>
                        <a:pt x="13" y="18"/>
                        <a:pt x="12" y="18"/>
                        <a:pt x="12" y="19"/>
                      </a:cubicBezTo>
                      <a:cubicBezTo>
                        <a:pt x="11" y="20"/>
                        <a:pt x="11" y="21"/>
                        <a:pt x="10" y="20"/>
                      </a:cubicBezTo>
                      <a:cubicBezTo>
                        <a:pt x="10" y="20"/>
                        <a:pt x="10" y="20"/>
                        <a:pt x="10" y="20"/>
                      </a:cubicBezTo>
                      <a:cubicBezTo>
                        <a:pt x="9" y="21"/>
                        <a:pt x="9" y="22"/>
                        <a:pt x="8" y="20"/>
                      </a:cubicBezTo>
                      <a:cubicBezTo>
                        <a:pt x="8" y="19"/>
                        <a:pt x="8" y="19"/>
                        <a:pt x="8" y="19"/>
                      </a:cubicBezTo>
                      <a:cubicBezTo>
                        <a:pt x="7" y="20"/>
                        <a:pt x="7" y="20"/>
                        <a:pt x="7" y="19"/>
                      </a:cubicBezTo>
                      <a:cubicBezTo>
                        <a:pt x="7" y="18"/>
                        <a:pt x="6" y="18"/>
                        <a:pt x="6" y="18"/>
                      </a:cubicBezTo>
                      <a:cubicBezTo>
                        <a:pt x="6" y="18"/>
                        <a:pt x="5" y="18"/>
                        <a:pt x="5" y="17"/>
                      </a:cubicBezTo>
                      <a:cubicBezTo>
                        <a:pt x="5" y="15"/>
                        <a:pt x="4" y="16"/>
                        <a:pt x="3" y="13"/>
                      </a:cubicBezTo>
                      <a:cubicBezTo>
                        <a:pt x="3" y="11"/>
                        <a:pt x="2" y="12"/>
                        <a:pt x="2" y="9"/>
                      </a:cubicBezTo>
                      <a:cubicBezTo>
                        <a:pt x="2" y="7"/>
                        <a:pt x="0" y="6"/>
                        <a:pt x="1" y="4"/>
                      </a:cubicBezTo>
                      <a:cubicBezTo>
                        <a:pt x="1" y="2"/>
                        <a:pt x="0" y="1"/>
                        <a:pt x="0" y="0"/>
                      </a:cubicBezTo>
                      <a:cubicBezTo>
                        <a:pt x="0" y="1"/>
                        <a:pt x="0" y="1"/>
                        <a:pt x="0" y="2"/>
                      </a:cubicBezTo>
                      <a:cubicBezTo>
                        <a:pt x="0" y="4"/>
                        <a:pt x="1" y="6"/>
                        <a:pt x="1" y="8"/>
                      </a:cubicBezTo>
                      <a:cubicBezTo>
                        <a:pt x="1" y="11"/>
                        <a:pt x="2" y="11"/>
                        <a:pt x="2" y="13"/>
                      </a:cubicBezTo>
                      <a:cubicBezTo>
                        <a:pt x="3" y="16"/>
                        <a:pt x="4" y="16"/>
                        <a:pt x="4" y="17"/>
                      </a:cubicBezTo>
                      <a:cubicBezTo>
                        <a:pt x="4" y="20"/>
                        <a:pt x="5" y="19"/>
                        <a:pt x="6" y="21"/>
                      </a:cubicBezTo>
                      <a:cubicBezTo>
                        <a:pt x="6" y="22"/>
                        <a:pt x="6" y="22"/>
                        <a:pt x="7" y="22"/>
                      </a:cubicBezTo>
                      <a:cubicBezTo>
                        <a:pt x="7" y="22"/>
                        <a:pt x="7" y="22"/>
                        <a:pt x="7" y="23"/>
                      </a:cubicBezTo>
                      <a:cubicBezTo>
                        <a:pt x="7" y="24"/>
                        <a:pt x="8" y="24"/>
                        <a:pt x="8" y="24"/>
                      </a:cubicBezTo>
                      <a:cubicBezTo>
                        <a:pt x="8" y="24"/>
                        <a:pt x="9" y="23"/>
                        <a:pt x="9" y="24"/>
                      </a:cubicBezTo>
                      <a:cubicBezTo>
                        <a:pt x="9" y="26"/>
                        <a:pt x="10" y="25"/>
                        <a:pt x="10" y="25"/>
                      </a:cubicBezTo>
                      <a:cubicBezTo>
                        <a:pt x="10" y="24"/>
                        <a:pt x="11" y="24"/>
                        <a:pt x="11" y="24"/>
                      </a:cubicBezTo>
                      <a:cubicBezTo>
                        <a:pt x="11" y="26"/>
                        <a:pt x="12" y="25"/>
                        <a:pt x="12" y="24"/>
                      </a:cubicBezTo>
                      <a:cubicBezTo>
                        <a:pt x="13" y="23"/>
                        <a:pt x="13" y="22"/>
                        <a:pt x="13" y="23"/>
                      </a:cubicBezTo>
                      <a:cubicBezTo>
                        <a:pt x="14" y="23"/>
                        <a:pt x="14" y="22"/>
                        <a:pt x="14" y="21"/>
                      </a:cubicBezTo>
                      <a:cubicBezTo>
                        <a:pt x="14" y="20"/>
                        <a:pt x="15" y="19"/>
                        <a:pt x="15" y="19"/>
                      </a:cubicBezTo>
                      <a:cubicBezTo>
                        <a:pt x="15" y="20"/>
                        <a:pt x="16" y="18"/>
                        <a:pt x="16" y="17"/>
                      </a:cubicBezTo>
                      <a:cubicBezTo>
                        <a:pt x="16" y="16"/>
                        <a:pt x="16" y="14"/>
                        <a:pt x="16" y="15"/>
                      </a:cubicBezTo>
                      <a:cubicBezTo>
                        <a:pt x="17" y="15"/>
                        <a:pt x="16" y="12"/>
                        <a:pt x="17" y="10"/>
                      </a:cubicBezTo>
                      <a:cubicBezTo>
                        <a:pt x="16" y="10"/>
                        <a:pt x="16" y="10"/>
                        <a:pt x="16" y="1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1" name="Freeform 10382">
                  <a:extLst>
                    <a:ext uri="{FF2B5EF4-FFF2-40B4-BE49-F238E27FC236}">
                      <a16:creationId xmlns:a16="http://schemas.microsoft.com/office/drawing/2014/main" id="{A9679F5D-9FC7-41AC-0B8A-724E8C066EA1}"/>
                    </a:ext>
                  </a:extLst>
                </p:cNvPr>
                <p:cNvSpPr>
                  <a:spLocks/>
                </p:cNvSpPr>
                <p:nvPr/>
              </p:nvSpPr>
              <p:spPr bwMode="auto">
                <a:xfrm>
                  <a:off x="4771" y="2086"/>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0" y="0"/>
                        <a:pt x="0" y="2"/>
                        <a:pt x="0" y="3"/>
                      </a:cubicBezTo>
                      <a:cubicBezTo>
                        <a:pt x="1" y="3"/>
                        <a:pt x="1" y="3"/>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2" name="Freeform 10383">
                  <a:extLst>
                    <a:ext uri="{FF2B5EF4-FFF2-40B4-BE49-F238E27FC236}">
                      <a16:creationId xmlns:a16="http://schemas.microsoft.com/office/drawing/2014/main" id="{7AFE5F91-413A-2E1F-ABA1-FB7D2373F04C}"/>
                    </a:ext>
                  </a:extLst>
                </p:cNvPr>
                <p:cNvSpPr>
                  <a:spLocks/>
                </p:cNvSpPr>
                <p:nvPr/>
              </p:nvSpPr>
              <p:spPr bwMode="auto">
                <a:xfrm>
                  <a:off x="4771" y="2081"/>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2"/>
                        <a:pt x="2" y="4"/>
                        <a:pt x="2" y="4"/>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3" name="Freeform 10384">
                  <a:extLst>
                    <a:ext uri="{FF2B5EF4-FFF2-40B4-BE49-F238E27FC236}">
                      <a16:creationId xmlns:a16="http://schemas.microsoft.com/office/drawing/2014/main" id="{DEC1EC46-ECFC-9BAB-BD28-7991FB4202A1}"/>
                    </a:ext>
                  </a:extLst>
                </p:cNvPr>
                <p:cNvSpPr>
                  <a:spLocks/>
                </p:cNvSpPr>
                <p:nvPr/>
              </p:nvSpPr>
              <p:spPr bwMode="auto">
                <a:xfrm>
                  <a:off x="4772" y="2088"/>
                  <a:ext cx="2" cy="5"/>
                </a:xfrm>
                <a:custGeom>
                  <a:avLst/>
                  <a:gdLst>
                    <a:gd name="T0" fmla="*/ 1 w 2"/>
                    <a:gd name="T1" fmla="*/ 1 h 5"/>
                    <a:gd name="T2" fmla="*/ 1 w 2"/>
                    <a:gd name="T3" fmla="*/ 1 h 5"/>
                    <a:gd name="T4" fmla="*/ 2 w 2"/>
                    <a:gd name="T5" fmla="*/ 5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1"/>
                      </a:moveTo>
                      <a:cubicBezTo>
                        <a:pt x="0" y="1"/>
                        <a:pt x="1" y="0"/>
                        <a:pt x="1" y="1"/>
                      </a:cubicBezTo>
                      <a:cubicBezTo>
                        <a:pt x="2" y="1"/>
                        <a:pt x="2" y="4"/>
                        <a:pt x="2" y="5"/>
                      </a:cubicBezTo>
                      <a:cubicBezTo>
                        <a:pt x="2" y="4"/>
                        <a:pt x="1"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4" name="Freeform 10385">
                  <a:extLst>
                    <a:ext uri="{FF2B5EF4-FFF2-40B4-BE49-F238E27FC236}">
                      <a16:creationId xmlns:a16="http://schemas.microsoft.com/office/drawing/2014/main" id="{94AA3911-4D0B-FB72-BB6F-3751259BB31A}"/>
                    </a:ext>
                  </a:extLst>
                </p:cNvPr>
                <p:cNvSpPr>
                  <a:spLocks/>
                </p:cNvSpPr>
                <p:nvPr/>
              </p:nvSpPr>
              <p:spPr bwMode="auto">
                <a:xfrm>
                  <a:off x="4775" y="2082"/>
                  <a:ext cx="1" cy="6"/>
                </a:xfrm>
                <a:custGeom>
                  <a:avLst/>
                  <a:gdLst>
                    <a:gd name="T0" fmla="*/ 0 w 1"/>
                    <a:gd name="T1" fmla="*/ 0 h 7"/>
                    <a:gd name="T2" fmla="*/ 0 w 1"/>
                    <a:gd name="T3" fmla="*/ 3 h 7"/>
                    <a:gd name="T4" fmla="*/ 1 w 1"/>
                    <a:gd name="T5" fmla="*/ 3 h 7"/>
                    <a:gd name="T6" fmla="*/ 0 w 1"/>
                    <a:gd name="T7" fmla="*/ 3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0" y="0"/>
                        <a:pt x="0" y="2"/>
                        <a:pt x="0" y="3"/>
                      </a:cubicBezTo>
                      <a:cubicBezTo>
                        <a:pt x="0" y="3"/>
                        <a:pt x="1" y="7"/>
                        <a:pt x="1" y="6"/>
                      </a:cubicBezTo>
                      <a:cubicBezTo>
                        <a:pt x="1" y="5"/>
                        <a:pt x="1" y="4"/>
                        <a:pt x="0" y="4"/>
                      </a:cubicBezTo>
                      <a:cubicBezTo>
                        <a:pt x="0"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5" name="Freeform 10386">
                  <a:extLst>
                    <a:ext uri="{FF2B5EF4-FFF2-40B4-BE49-F238E27FC236}">
                      <a16:creationId xmlns:a16="http://schemas.microsoft.com/office/drawing/2014/main" id="{60259EBD-45BF-2630-862C-3CE6B3E2BA17}"/>
                    </a:ext>
                  </a:extLst>
                </p:cNvPr>
                <p:cNvSpPr>
                  <a:spLocks/>
                </p:cNvSpPr>
                <p:nvPr/>
              </p:nvSpPr>
              <p:spPr bwMode="auto">
                <a:xfrm>
                  <a:off x="4772" y="2077"/>
                  <a:ext cx="2" cy="4"/>
                </a:xfrm>
                <a:custGeom>
                  <a:avLst/>
                  <a:gdLst>
                    <a:gd name="T0" fmla="*/ 0 w 2"/>
                    <a:gd name="T1" fmla="*/ 2 h 5"/>
                    <a:gd name="T2" fmla="*/ 2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3"/>
                      </a:moveTo>
                      <a:cubicBezTo>
                        <a:pt x="0" y="0"/>
                        <a:pt x="1" y="3"/>
                        <a:pt x="2" y="5"/>
                      </a:cubicBezTo>
                      <a:cubicBezTo>
                        <a:pt x="1" y="4"/>
                        <a:pt x="0"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6" name="Freeform 10387">
                  <a:extLst>
                    <a:ext uri="{FF2B5EF4-FFF2-40B4-BE49-F238E27FC236}">
                      <a16:creationId xmlns:a16="http://schemas.microsoft.com/office/drawing/2014/main" id="{8E658D89-0636-63EE-A4A5-0EEE7D4B0249}"/>
                    </a:ext>
                  </a:extLst>
                </p:cNvPr>
                <p:cNvSpPr>
                  <a:spLocks/>
                </p:cNvSpPr>
                <p:nvPr/>
              </p:nvSpPr>
              <p:spPr bwMode="auto">
                <a:xfrm>
                  <a:off x="4773" y="2097"/>
                  <a:ext cx="2" cy="6"/>
                </a:xfrm>
                <a:custGeom>
                  <a:avLst/>
                  <a:gdLst>
                    <a:gd name="T0" fmla="*/ 1 w 2"/>
                    <a:gd name="T1" fmla="*/ 1 h 7"/>
                    <a:gd name="T2" fmla="*/ 2 w 2"/>
                    <a:gd name="T3" fmla="*/ 3 h 7"/>
                    <a:gd name="T4" fmla="*/ 1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0" y="0"/>
                        <a:pt x="2" y="7"/>
                        <a:pt x="2" y="4"/>
                      </a:cubicBezTo>
                      <a:cubicBezTo>
                        <a:pt x="2"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7" name="Freeform 10388">
                  <a:extLst>
                    <a:ext uri="{FF2B5EF4-FFF2-40B4-BE49-F238E27FC236}">
                      <a16:creationId xmlns:a16="http://schemas.microsoft.com/office/drawing/2014/main" id="{6FFD7134-C795-8A32-59DF-01CBE3375CA7}"/>
                    </a:ext>
                  </a:extLst>
                </p:cNvPr>
                <p:cNvSpPr>
                  <a:spLocks/>
                </p:cNvSpPr>
                <p:nvPr/>
              </p:nvSpPr>
              <p:spPr bwMode="auto">
                <a:xfrm>
                  <a:off x="4776" y="2092"/>
                  <a:ext cx="1" cy="5"/>
                </a:xfrm>
                <a:custGeom>
                  <a:avLst/>
                  <a:gdLst>
                    <a:gd name="T0" fmla="*/ 0 w 2"/>
                    <a:gd name="T1" fmla="*/ 2 h 6"/>
                    <a:gd name="T2" fmla="*/ 1 w 2"/>
                    <a:gd name="T3" fmla="*/ 3 h 6"/>
                    <a:gd name="T4" fmla="*/ 1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1" y="0"/>
                        <a:pt x="2" y="5"/>
                        <a:pt x="1" y="6"/>
                      </a:cubicBezTo>
                      <a:cubicBezTo>
                        <a:pt x="1" y="5"/>
                        <a:pt x="1" y="5"/>
                        <a:pt x="1" y="4"/>
                      </a:cubicBezTo>
                      <a:cubicBezTo>
                        <a:pt x="1"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8" name="Freeform 10389">
                  <a:extLst>
                    <a:ext uri="{FF2B5EF4-FFF2-40B4-BE49-F238E27FC236}">
                      <a16:creationId xmlns:a16="http://schemas.microsoft.com/office/drawing/2014/main" id="{BD16CE44-44CC-F0C1-263B-F570B9EDDEB9}"/>
                    </a:ext>
                  </a:extLst>
                </p:cNvPr>
                <p:cNvSpPr>
                  <a:spLocks/>
                </p:cNvSpPr>
                <p:nvPr/>
              </p:nvSpPr>
              <p:spPr bwMode="auto">
                <a:xfrm>
                  <a:off x="4777" y="2085"/>
                  <a:ext cx="2" cy="5"/>
                </a:xfrm>
                <a:custGeom>
                  <a:avLst/>
                  <a:gdLst>
                    <a:gd name="T0" fmla="*/ 0 w 2"/>
                    <a:gd name="T1" fmla="*/ 0 h 6"/>
                    <a:gd name="T2" fmla="*/ 2 w 2"/>
                    <a:gd name="T3" fmla="*/ 3 h 6"/>
                    <a:gd name="T4" fmla="*/ 0 w 2"/>
                    <a:gd name="T5" fmla="*/ 2 h 6"/>
                    <a:gd name="T6" fmla="*/ 0 60000 65536"/>
                    <a:gd name="T7" fmla="*/ 0 60000 65536"/>
                    <a:gd name="T8" fmla="*/ 0 60000 65536"/>
                  </a:gdLst>
                  <a:ahLst/>
                  <a:cxnLst>
                    <a:cxn ang="T6">
                      <a:pos x="T0" y="T1"/>
                    </a:cxn>
                    <a:cxn ang="T7">
                      <a:pos x="T2" y="T3"/>
                    </a:cxn>
                    <a:cxn ang="T8">
                      <a:pos x="T4" y="T5"/>
                    </a:cxn>
                  </a:cxnLst>
                  <a:rect l="0" t="0" r="r" b="b"/>
                  <a:pathLst>
                    <a:path w="2" h="6">
                      <a:moveTo>
                        <a:pt x="0" y="0"/>
                      </a:moveTo>
                      <a:cubicBezTo>
                        <a:pt x="0" y="3"/>
                        <a:pt x="1" y="6"/>
                        <a:pt x="2" y="5"/>
                      </a:cubicBezTo>
                      <a:cubicBezTo>
                        <a:pt x="1" y="5"/>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09" name="Freeform 10390">
                  <a:extLst>
                    <a:ext uri="{FF2B5EF4-FFF2-40B4-BE49-F238E27FC236}">
                      <a16:creationId xmlns:a16="http://schemas.microsoft.com/office/drawing/2014/main" id="{32980E2F-4772-CF92-7021-88F729DAB9B6}"/>
                    </a:ext>
                  </a:extLst>
                </p:cNvPr>
                <p:cNvSpPr>
                  <a:spLocks/>
                </p:cNvSpPr>
                <p:nvPr/>
              </p:nvSpPr>
              <p:spPr bwMode="auto">
                <a:xfrm>
                  <a:off x="4776" y="2079"/>
                  <a:ext cx="1" cy="5"/>
                </a:xfrm>
                <a:custGeom>
                  <a:avLst/>
                  <a:gdLst>
                    <a:gd name="T0" fmla="*/ 0 w 1"/>
                    <a:gd name="T1" fmla="*/ 1 h 5"/>
                    <a:gd name="T2" fmla="*/ 1 w 1"/>
                    <a:gd name="T3" fmla="*/ 5 h 5"/>
                    <a:gd name="T4" fmla="*/ 0 w 1"/>
                    <a:gd name="T5" fmla="*/ 1 h 5"/>
                    <a:gd name="T6" fmla="*/ 0 60000 65536"/>
                    <a:gd name="T7" fmla="*/ 0 60000 65536"/>
                    <a:gd name="T8" fmla="*/ 0 60000 65536"/>
                  </a:gdLst>
                  <a:ahLst/>
                  <a:cxnLst>
                    <a:cxn ang="T6">
                      <a:pos x="T0" y="T1"/>
                    </a:cxn>
                    <a:cxn ang="T7">
                      <a:pos x="T2" y="T3"/>
                    </a:cxn>
                    <a:cxn ang="T8">
                      <a:pos x="T4" y="T5"/>
                    </a:cxn>
                  </a:cxnLst>
                  <a:rect l="0" t="0" r="r" b="b"/>
                  <a:pathLst>
                    <a:path w="1" h="5">
                      <a:moveTo>
                        <a:pt x="0" y="1"/>
                      </a:moveTo>
                      <a:cubicBezTo>
                        <a:pt x="1" y="0"/>
                        <a:pt x="1" y="3"/>
                        <a:pt x="1" y="5"/>
                      </a:cubicBezTo>
                      <a:cubicBezTo>
                        <a:pt x="1" y="4"/>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0" name="Freeform 10391">
                  <a:extLst>
                    <a:ext uri="{FF2B5EF4-FFF2-40B4-BE49-F238E27FC236}">
                      <a16:creationId xmlns:a16="http://schemas.microsoft.com/office/drawing/2014/main" id="{387A061D-A9BC-E1ED-3F31-F46B23650C3B}"/>
                    </a:ext>
                  </a:extLst>
                </p:cNvPr>
                <p:cNvSpPr>
                  <a:spLocks/>
                </p:cNvSpPr>
                <p:nvPr/>
              </p:nvSpPr>
              <p:spPr bwMode="auto">
                <a:xfrm>
                  <a:off x="4777" y="2099"/>
                  <a:ext cx="1" cy="4"/>
                </a:xfrm>
                <a:custGeom>
                  <a:avLst/>
                  <a:gdLst>
                    <a:gd name="T0" fmla="*/ 0 w 1"/>
                    <a:gd name="T1" fmla="*/ 0 h 4"/>
                    <a:gd name="T2" fmla="*/ 1 w 1"/>
                    <a:gd name="T3" fmla="*/ 1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0" y="2"/>
                        <a:pt x="1" y="4"/>
                        <a:pt x="1" y="1"/>
                      </a:cubicBezTo>
                      <a:cubicBezTo>
                        <a:pt x="1" y="2"/>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1" name="Freeform 10392">
                  <a:extLst>
                    <a:ext uri="{FF2B5EF4-FFF2-40B4-BE49-F238E27FC236}">
                      <a16:creationId xmlns:a16="http://schemas.microsoft.com/office/drawing/2014/main" id="{FAD80F35-D041-1433-448A-98B87F473EA5}"/>
                    </a:ext>
                  </a:extLst>
                </p:cNvPr>
                <p:cNvSpPr>
                  <a:spLocks/>
                </p:cNvSpPr>
                <p:nvPr/>
              </p:nvSpPr>
              <p:spPr bwMode="auto">
                <a:xfrm>
                  <a:off x="4779" y="2094"/>
                  <a:ext cx="1" cy="5"/>
                </a:xfrm>
                <a:custGeom>
                  <a:avLst/>
                  <a:gdLst>
                    <a:gd name="T0" fmla="*/ 0 w 1"/>
                    <a:gd name="T1" fmla="*/ 0 h 6"/>
                    <a:gd name="T2" fmla="*/ 0 w 1"/>
                    <a:gd name="T3" fmla="*/ 3 h 6"/>
                    <a:gd name="T4" fmla="*/ 1 w 1"/>
                    <a:gd name="T5" fmla="*/ 3 h 6"/>
                    <a:gd name="T6" fmla="*/ 0 w 1"/>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cubicBezTo>
                        <a:pt x="0" y="0"/>
                        <a:pt x="1" y="4"/>
                        <a:pt x="0" y="6"/>
                      </a:cubicBezTo>
                      <a:cubicBezTo>
                        <a:pt x="1" y="5"/>
                        <a:pt x="1" y="4"/>
                        <a:pt x="1" y="4"/>
                      </a:cubicBezTo>
                      <a:cubicBezTo>
                        <a:pt x="1"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2" name="Freeform 10393">
                  <a:extLst>
                    <a:ext uri="{FF2B5EF4-FFF2-40B4-BE49-F238E27FC236}">
                      <a16:creationId xmlns:a16="http://schemas.microsoft.com/office/drawing/2014/main" id="{3AE5DA5D-7C88-8BC7-49E1-93AA4966D551}"/>
                    </a:ext>
                  </a:extLst>
                </p:cNvPr>
                <p:cNvSpPr>
                  <a:spLocks/>
                </p:cNvSpPr>
                <p:nvPr/>
              </p:nvSpPr>
              <p:spPr bwMode="auto">
                <a:xfrm>
                  <a:off x="4780" y="2092"/>
                  <a:ext cx="1" cy="4"/>
                </a:xfrm>
                <a:custGeom>
                  <a:avLst/>
                  <a:gdLst>
                    <a:gd name="T0" fmla="*/ 0 w 1"/>
                    <a:gd name="T1" fmla="*/ 0 h 5"/>
                    <a:gd name="T2" fmla="*/ 1 w 1"/>
                    <a:gd name="T3" fmla="*/ 2 h 5"/>
                    <a:gd name="T4" fmla="*/ 0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1" y="1"/>
                        <a:pt x="1" y="4"/>
                        <a:pt x="1" y="5"/>
                      </a:cubicBezTo>
                      <a:cubicBezTo>
                        <a:pt x="0" y="4"/>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3" name="Freeform 10394">
                  <a:extLst>
                    <a:ext uri="{FF2B5EF4-FFF2-40B4-BE49-F238E27FC236}">
                      <a16:creationId xmlns:a16="http://schemas.microsoft.com/office/drawing/2014/main" id="{7E865D80-CC0A-E4EA-3934-789D369FC4BD}"/>
                    </a:ext>
                  </a:extLst>
                </p:cNvPr>
                <p:cNvSpPr>
                  <a:spLocks/>
                </p:cNvSpPr>
                <p:nvPr/>
              </p:nvSpPr>
              <p:spPr bwMode="auto">
                <a:xfrm>
                  <a:off x="4278" y="2230"/>
                  <a:ext cx="34" cy="36"/>
                </a:xfrm>
                <a:custGeom>
                  <a:avLst/>
                  <a:gdLst>
                    <a:gd name="T0" fmla="*/ 18 w 41"/>
                    <a:gd name="T1" fmla="*/ 3 h 43"/>
                    <a:gd name="T2" fmla="*/ 18 w 41"/>
                    <a:gd name="T3" fmla="*/ 6 h 43"/>
                    <a:gd name="T4" fmla="*/ 18 w 41"/>
                    <a:gd name="T5" fmla="*/ 9 h 43"/>
                    <a:gd name="T6" fmla="*/ 17 w 41"/>
                    <a:gd name="T7" fmla="*/ 12 h 43"/>
                    <a:gd name="T8" fmla="*/ 15 w 41"/>
                    <a:gd name="T9" fmla="*/ 15 h 43"/>
                    <a:gd name="T10" fmla="*/ 12 w 41"/>
                    <a:gd name="T11" fmla="*/ 17 h 43"/>
                    <a:gd name="T12" fmla="*/ 10 w 41"/>
                    <a:gd name="T13" fmla="*/ 19 h 43"/>
                    <a:gd name="T14" fmla="*/ 8 w 41"/>
                    <a:gd name="T15" fmla="*/ 19 h 43"/>
                    <a:gd name="T16" fmla="*/ 6 w 41"/>
                    <a:gd name="T17" fmla="*/ 19 h 43"/>
                    <a:gd name="T18" fmla="*/ 4 w 41"/>
                    <a:gd name="T19" fmla="*/ 19 h 43"/>
                    <a:gd name="T20" fmla="*/ 2 w 41"/>
                    <a:gd name="T21" fmla="*/ 19 h 43"/>
                    <a:gd name="T22" fmla="*/ 2 w 41"/>
                    <a:gd name="T23" fmla="*/ 18 h 43"/>
                    <a:gd name="T24" fmla="*/ 2 w 41"/>
                    <a:gd name="T25" fmla="*/ 16 h 43"/>
                    <a:gd name="T26" fmla="*/ 2 w 41"/>
                    <a:gd name="T27" fmla="*/ 15 h 43"/>
                    <a:gd name="T28" fmla="*/ 2 w 41"/>
                    <a:gd name="T29" fmla="*/ 13 h 43"/>
                    <a:gd name="T30" fmla="*/ 2 w 41"/>
                    <a:gd name="T31" fmla="*/ 11 h 43"/>
                    <a:gd name="T32" fmla="*/ 3 w 41"/>
                    <a:gd name="T33" fmla="*/ 8 h 43"/>
                    <a:gd name="T34" fmla="*/ 5 w 41"/>
                    <a:gd name="T35" fmla="*/ 6 h 43"/>
                    <a:gd name="T36" fmla="*/ 7 w 41"/>
                    <a:gd name="T37" fmla="*/ 4 h 43"/>
                    <a:gd name="T38" fmla="*/ 10 w 41"/>
                    <a:gd name="T39" fmla="*/ 3 h 43"/>
                    <a:gd name="T40" fmla="*/ 12 w 41"/>
                    <a:gd name="T41" fmla="*/ 3 h 43"/>
                    <a:gd name="T42" fmla="*/ 14 w 41"/>
                    <a:gd name="T43" fmla="*/ 2 h 43"/>
                    <a:gd name="T44" fmla="*/ 15 w 41"/>
                    <a:gd name="T45" fmla="*/ 2 h 43"/>
                    <a:gd name="T46" fmla="*/ 18 w 41"/>
                    <a:gd name="T47" fmla="*/ 3 h 43"/>
                    <a:gd name="T48" fmla="*/ 18 w 41"/>
                    <a:gd name="T49" fmla="*/ 3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1" h="43">
                      <a:moveTo>
                        <a:pt x="39" y="7"/>
                      </a:moveTo>
                      <a:cubicBezTo>
                        <a:pt x="38" y="10"/>
                        <a:pt x="41" y="10"/>
                        <a:pt x="40" y="12"/>
                      </a:cubicBezTo>
                      <a:cubicBezTo>
                        <a:pt x="38" y="15"/>
                        <a:pt x="41" y="16"/>
                        <a:pt x="39" y="18"/>
                      </a:cubicBezTo>
                      <a:cubicBezTo>
                        <a:pt x="36" y="21"/>
                        <a:pt x="38" y="23"/>
                        <a:pt x="36" y="24"/>
                      </a:cubicBezTo>
                      <a:cubicBezTo>
                        <a:pt x="34" y="26"/>
                        <a:pt x="33" y="30"/>
                        <a:pt x="31" y="31"/>
                      </a:cubicBezTo>
                      <a:cubicBezTo>
                        <a:pt x="29" y="32"/>
                        <a:pt x="28" y="36"/>
                        <a:pt x="26" y="35"/>
                      </a:cubicBezTo>
                      <a:cubicBezTo>
                        <a:pt x="25" y="35"/>
                        <a:pt x="24" y="38"/>
                        <a:pt x="22" y="38"/>
                      </a:cubicBezTo>
                      <a:cubicBezTo>
                        <a:pt x="21" y="38"/>
                        <a:pt x="19" y="41"/>
                        <a:pt x="18" y="40"/>
                      </a:cubicBezTo>
                      <a:cubicBezTo>
                        <a:pt x="18" y="39"/>
                        <a:pt x="13" y="43"/>
                        <a:pt x="13" y="41"/>
                      </a:cubicBezTo>
                      <a:cubicBezTo>
                        <a:pt x="12" y="40"/>
                        <a:pt x="9" y="43"/>
                        <a:pt x="9" y="41"/>
                      </a:cubicBezTo>
                      <a:cubicBezTo>
                        <a:pt x="9" y="39"/>
                        <a:pt x="4" y="41"/>
                        <a:pt x="5" y="39"/>
                      </a:cubicBezTo>
                      <a:cubicBezTo>
                        <a:pt x="5" y="37"/>
                        <a:pt x="1" y="38"/>
                        <a:pt x="3" y="36"/>
                      </a:cubicBezTo>
                      <a:cubicBezTo>
                        <a:pt x="3" y="35"/>
                        <a:pt x="1" y="35"/>
                        <a:pt x="2" y="33"/>
                      </a:cubicBezTo>
                      <a:cubicBezTo>
                        <a:pt x="3" y="32"/>
                        <a:pt x="0" y="32"/>
                        <a:pt x="2" y="30"/>
                      </a:cubicBezTo>
                      <a:cubicBezTo>
                        <a:pt x="3" y="28"/>
                        <a:pt x="1" y="27"/>
                        <a:pt x="3" y="25"/>
                      </a:cubicBezTo>
                      <a:cubicBezTo>
                        <a:pt x="4" y="24"/>
                        <a:pt x="2" y="23"/>
                        <a:pt x="4" y="21"/>
                      </a:cubicBezTo>
                      <a:cubicBezTo>
                        <a:pt x="6" y="20"/>
                        <a:pt x="5" y="18"/>
                        <a:pt x="7" y="16"/>
                      </a:cubicBezTo>
                      <a:cubicBezTo>
                        <a:pt x="9" y="15"/>
                        <a:pt x="9" y="13"/>
                        <a:pt x="11" y="12"/>
                      </a:cubicBezTo>
                      <a:cubicBezTo>
                        <a:pt x="12" y="11"/>
                        <a:pt x="13" y="9"/>
                        <a:pt x="14" y="8"/>
                      </a:cubicBezTo>
                      <a:cubicBezTo>
                        <a:pt x="17" y="8"/>
                        <a:pt x="19" y="4"/>
                        <a:pt x="20" y="4"/>
                      </a:cubicBezTo>
                      <a:cubicBezTo>
                        <a:pt x="22" y="5"/>
                        <a:pt x="23" y="2"/>
                        <a:pt x="25" y="3"/>
                      </a:cubicBezTo>
                      <a:cubicBezTo>
                        <a:pt x="27" y="3"/>
                        <a:pt x="29" y="0"/>
                        <a:pt x="30" y="2"/>
                      </a:cubicBezTo>
                      <a:cubicBezTo>
                        <a:pt x="30" y="3"/>
                        <a:pt x="33" y="1"/>
                        <a:pt x="33" y="2"/>
                      </a:cubicBezTo>
                      <a:cubicBezTo>
                        <a:pt x="34" y="5"/>
                        <a:pt x="37" y="3"/>
                        <a:pt x="37" y="5"/>
                      </a:cubicBezTo>
                      <a:cubicBezTo>
                        <a:pt x="37" y="7"/>
                        <a:pt x="40" y="6"/>
                        <a:pt x="39"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4" name="Freeform 10395">
                  <a:extLst>
                    <a:ext uri="{FF2B5EF4-FFF2-40B4-BE49-F238E27FC236}">
                      <a16:creationId xmlns:a16="http://schemas.microsoft.com/office/drawing/2014/main" id="{EB2C02EA-84DD-0BE9-4368-1289CA65ED62}"/>
                    </a:ext>
                  </a:extLst>
                </p:cNvPr>
                <p:cNvSpPr>
                  <a:spLocks/>
                </p:cNvSpPr>
                <p:nvPr/>
              </p:nvSpPr>
              <p:spPr bwMode="auto">
                <a:xfrm>
                  <a:off x="4278" y="2230"/>
                  <a:ext cx="26" cy="36"/>
                </a:xfrm>
                <a:custGeom>
                  <a:avLst/>
                  <a:gdLst>
                    <a:gd name="T0" fmla="*/ 11 w 31"/>
                    <a:gd name="T1" fmla="*/ 19 h 43"/>
                    <a:gd name="T2" fmla="*/ 8 w 31"/>
                    <a:gd name="T3" fmla="*/ 17 h 43"/>
                    <a:gd name="T4" fmla="*/ 8 w 31"/>
                    <a:gd name="T5" fmla="*/ 16 h 43"/>
                    <a:gd name="T6" fmla="*/ 7 w 31"/>
                    <a:gd name="T7" fmla="*/ 15 h 43"/>
                    <a:gd name="T8" fmla="*/ 7 w 31"/>
                    <a:gd name="T9" fmla="*/ 13 h 43"/>
                    <a:gd name="T10" fmla="*/ 8 w 31"/>
                    <a:gd name="T11" fmla="*/ 11 h 43"/>
                    <a:gd name="T12" fmla="*/ 8 w 31"/>
                    <a:gd name="T13" fmla="*/ 9 h 43"/>
                    <a:gd name="T14" fmla="*/ 9 w 31"/>
                    <a:gd name="T15" fmla="*/ 7 h 43"/>
                    <a:gd name="T16" fmla="*/ 11 w 31"/>
                    <a:gd name="T17" fmla="*/ 4 h 43"/>
                    <a:gd name="T18" fmla="*/ 13 w 31"/>
                    <a:gd name="T19" fmla="*/ 3 h 43"/>
                    <a:gd name="T20" fmla="*/ 15 w 31"/>
                    <a:gd name="T21" fmla="*/ 2 h 43"/>
                    <a:gd name="T22" fmla="*/ 15 w 31"/>
                    <a:gd name="T23" fmla="*/ 2 h 43"/>
                    <a:gd name="T24" fmla="*/ 13 w 31"/>
                    <a:gd name="T25" fmla="*/ 3 h 43"/>
                    <a:gd name="T26" fmla="*/ 10 w 31"/>
                    <a:gd name="T27" fmla="*/ 3 h 43"/>
                    <a:gd name="T28" fmla="*/ 7 w 31"/>
                    <a:gd name="T29" fmla="*/ 4 h 43"/>
                    <a:gd name="T30" fmla="*/ 6 w 31"/>
                    <a:gd name="T31" fmla="*/ 6 h 43"/>
                    <a:gd name="T32" fmla="*/ 3 w 31"/>
                    <a:gd name="T33" fmla="*/ 8 h 43"/>
                    <a:gd name="T34" fmla="*/ 3 w 31"/>
                    <a:gd name="T35" fmla="*/ 11 h 43"/>
                    <a:gd name="T36" fmla="*/ 3 w 31"/>
                    <a:gd name="T37" fmla="*/ 13 h 43"/>
                    <a:gd name="T38" fmla="*/ 2 w 31"/>
                    <a:gd name="T39" fmla="*/ 15 h 43"/>
                    <a:gd name="T40" fmla="*/ 2 w 31"/>
                    <a:gd name="T41" fmla="*/ 16 h 43"/>
                    <a:gd name="T42" fmla="*/ 3 w 31"/>
                    <a:gd name="T43" fmla="*/ 18 h 43"/>
                    <a:gd name="T44" fmla="*/ 3 w 31"/>
                    <a:gd name="T45" fmla="*/ 19 h 43"/>
                    <a:gd name="T46" fmla="*/ 5 w 31"/>
                    <a:gd name="T47" fmla="*/ 19 h 43"/>
                    <a:gd name="T48" fmla="*/ 7 w 31"/>
                    <a:gd name="T49" fmla="*/ 19 h 43"/>
                    <a:gd name="T50" fmla="*/ 9 w 31"/>
                    <a:gd name="T51" fmla="*/ 19 h 43"/>
                    <a:gd name="T52" fmla="*/ 11 w 31"/>
                    <a:gd name="T53" fmla="*/ 19 h 43"/>
                    <a:gd name="T54" fmla="*/ 11 w 31"/>
                    <a:gd name="T55" fmla="*/ 19 h 4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 h="43">
                      <a:moveTo>
                        <a:pt x="21" y="38"/>
                      </a:moveTo>
                      <a:cubicBezTo>
                        <a:pt x="21" y="36"/>
                        <a:pt x="17" y="38"/>
                        <a:pt x="17" y="35"/>
                      </a:cubicBezTo>
                      <a:cubicBezTo>
                        <a:pt x="17" y="34"/>
                        <a:pt x="13" y="35"/>
                        <a:pt x="15" y="32"/>
                      </a:cubicBezTo>
                      <a:cubicBezTo>
                        <a:pt x="16" y="31"/>
                        <a:pt x="13" y="31"/>
                        <a:pt x="14" y="30"/>
                      </a:cubicBezTo>
                      <a:cubicBezTo>
                        <a:pt x="15" y="28"/>
                        <a:pt x="12" y="28"/>
                        <a:pt x="14" y="26"/>
                      </a:cubicBezTo>
                      <a:cubicBezTo>
                        <a:pt x="15" y="25"/>
                        <a:pt x="13" y="24"/>
                        <a:pt x="15" y="22"/>
                      </a:cubicBezTo>
                      <a:cubicBezTo>
                        <a:pt x="16" y="21"/>
                        <a:pt x="15" y="19"/>
                        <a:pt x="17" y="18"/>
                      </a:cubicBezTo>
                      <a:cubicBezTo>
                        <a:pt x="18" y="16"/>
                        <a:pt x="17" y="14"/>
                        <a:pt x="19" y="13"/>
                      </a:cubicBezTo>
                      <a:cubicBezTo>
                        <a:pt x="21" y="12"/>
                        <a:pt x="21" y="10"/>
                        <a:pt x="23" y="8"/>
                      </a:cubicBezTo>
                      <a:cubicBezTo>
                        <a:pt x="24" y="7"/>
                        <a:pt x="25" y="5"/>
                        <a:pt x="27" y="5"/>
                      </a:cubicBezTo>
                      <a:cubicBezTo>
                        <a:pt x="28" y="5"/>
                        <a:pt x="30" y="3"/>
                        <a:pt x="31" y="2"/>
                      </a:cubicBezTo>
                      <a:cubicBezTo>
                        <a:pt x="30" y="2"/>
                        <a:pt x="30" y="2"/>
                        <a:pt x="30" y="2"/>
                      </a:cubicBezTo>
                      <a:cubicBezTo>
                        <a:pt x="29" y="0"/>
                        <a:pt x="27" y="3"/>
                        <a:pt x="25" y="3"/>
                      </a:cubicBezTo>
                      <a:cubicBezTo>
                        <a:pt x="23" y="2"/>
                        <a:pt x="22" y="5"/>
                        <a:pt x="20" y="4"/>
                      </a:cubicBezTo>
                      <a:cubicBezTo>
                        <a:pt x="19" y="4"/>
                        <a:pt x="17" y="8"/>
                        <a:pt x="14" y="8"/>
                      </a:cubicBezTo>
                      <a:cubicBezTo>
                        <a:pt x="13" y="9"/>
                        <a:pt x="12" y="11"/>
                        <a:pt x="11" y="12"/>
                      </a:cubicBezTo>
                      <a:cubicBezTo>
                        <a:pt x="9" y="13"/>
                        <a:pt x="9" y="15"/>
                        <a:pt x="7" y="16"/>
                      </a:cubicBezTo>
                      <a:cubicBezTo>
                        <a:pt x="5" y="18"/>
                        <a:pt x="6" y="20"/>
                        <a:pt x="4" y="21"/>
                      </a:cubicBezTo>
                      <a:cubicBezTo>
                        <a:pt x="2" y="23"/>
                        <a:pt x="4" y="24"/>
                        <a:pt x="3" y="25"/>
                      </a:cubicBezTo>
                      <a:cubicBezTo>
                        <a:pt x="1" y="27"/>
                        <a:pt x="3" y="28"/>
                        <a:pt x="2" y="30"/>
                      </a:cubicBezTo>
                      <a:cubicBezTo>
                        <a:pt x="0" y="32"/>
                        <a:pt x="3" y="32"/>
                        <a:pt x="2" y="33"/>
                      </a:cubicBezTo>
                      <a:cubicBezTo>
                        <a:pt x="1" y="35"/>
                        <a:pt x="3" y="35"/>
                        <a:pt x="3" y="36"/>
                      </a:cubicBezTo>
                      <a:cubicBezTo>
                        <a:pt x="1" y="38"/>
                        <a:pt x="5" y="37"/>
                        <a:pt x="5" y="39"/>
                      </a:cubicBezTo>
                      <a:cubicBezTo>
                        <a:pt x="4" y="41"/>
                        <a:pt x="9" y="39"/>
                        <a:pt x="9" y="41"/>
                      </a:cubicBezTo>
                      <a:cubicBezTo>
                        <a:pt x="9" y="43"/>
                        <a:pt x="12" y="40"/>
                        <a:pt x="13" y="41"/>
                      </a:cubicBezTo>
                      <a:cubicBezTo>
                        <a:pt x="13" y="43"/>
                        <a:pt x="18" y="39"/>
                        <a:pt x="18" y="40"/>
                      </a:cubicBezTo>
                      <a:cubicBezTo>
                        <a:pt x="19" y="41"/>
                        <a:pt x="20" y="39"/>
                        <a:pt x="22" y="38"/>
                      </a:cubicBezTo>
                      <a:cubicBezTo>
                        <a:pt x="21" y="38"/>
                        <a:pt x="21" y="38"/>
                        <a:pt x="21" y="38"/>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5" name="Freeform 10396">
                  <a:extLst>
                    <a:ext uri="{FF2B5EF4-FFF2-40B4-BE49-F238E27FC236}">
                      <a16:creationId xmlns:a16="http://schemas.microsoft.com/office/drawing/2014/main" id="{40D90296-6D71-2D6E-C10F-97DF31118A3C}"/>
                    </a:ext>
                  </a:extLst>
                </p:cNvPr>
                <p:cNvSpPr>
                  <a:spLocks/>
                </p:cNvSpPr>
                <p:nvPr/>
              </p:nvSpPr>
              <p:spPr bwMode="auto">
                <a:xfrm>
                  <a:off x="4278" y="2239"/>
                  <a:ext cx="18" cy="27"/>
                </a:xfrm>
                <a:custGeom>
                  <a:avLst/>
                  <a:gdLst>
                    <a:gd name="T0" fmla="*/ 9 w 22"/>
                    <a:gd name="T1" fmla="*/ 13 h 33"/>
                    <a:gd name="T2" fmla="*/ 9 w 22"/>
                    <a:gd name="T3" fmla="*/ 12 h 33"/>
                    <a:gd name="T4" fmla="*/ 7 w 22"/>
                    <a:gd name="T5" fmla="*/ 13 h 33"/>
                    <a:gd name="T6" fmla="*/ 6 w 22"/>
                    <a:gd name="T7" fmla="*/ 13 h 33"/>
                    <a:gd name="T8" fmla="*/ 3 w 22"/>
                    <a:gd name="T9" fmla="*/ 11 h 33"/>
                    <a:gd name="T10" fmla="*/ 2 w 22"/>
                    <a:gd name="T11" fmla="*/ 11 h 33"/>
                    <a:gd name="T12" fmla="*/ 2 w 22"/>
                    <a:gd name="T13" fmla="*/ 9 h 33"/>
                    <a:gd name="T14" fmla="*/ 2 w 22"/>
                    <a:gd name="T15" fmla="*/ 7 h 33"/>
                    <a:gd name="T16" fmla="*/ 2 w 22"/>
                    <a:gd name="T17" fmla="*/ 6 h 33"/>
                    <a:gd name="T18" fmla="*/ 3 w 22"/>
                    <a:gd name="T19" fmla="*/ 4 h 33"/>
                    <a:gd name="T20" fmla="*/ 5 w 22"/>
                    <a:gd name="T21" fmla="*/ 2 h 33"/>
                    <a:gd name="T22" fmla="*/ 6 w 22"/>
                    <a:gd name="T23" fmla="*/ 0 h 33"/>
                    <a:gd name="T24" fmla="*/ 5 w 22"/>
                    <a:gd name="T25" fmla="*/ 2 h 33"/>
                    <a:gd name="T26" fmla="*/ 3 w 22"/>
                    <a:gd name="T27" fmla="*/ 2 h 33"/>
                    <a:gd name="T28" fmla="*/ 2 w 22"/>
                    <a:gd name="T29" fmla="*/ 5 h 33"/>
                    <a:gd name="T30" fmla="*/ 2 w 22"/>
                    <a:gd name="T31" fmla="*/ 7 h 33"/>
                    <a:gd name="T32" fmla="*/ 2 w 22"/>
                    <a:gd name="T33" fmla="*/ 9 h 33"/>
                    <a:gd name="T34" fmla="*/ 2 w 22"/>
                    <a:gd name="T35" fmla="*/ 11 h 33"/>
                    <a:gd name="T36" fmla="*/ 2 w 22"/>
                    <a:gd name="T37" fmla="*/ 11 h 33"/>
                    <a:gd name="T38" fmla="*/ 2 w 22"/>
                    <a:gd name="T39" fmla="*/ 13 h 33"/>
                    <a:gd name="T40" fmla="*/ 4 w 22"/>
                    <a:gd name="T41" fmla="*/ 13 h 33"/>
                    <a:gd name="T42" fmla="*/ 6 w 22"/>
                    <a:gd name="T43" fmla="*/ 13 h 33"/>
                    <a:gd name="T44" fmla="*/ 8 w 22"/>
                    <a:gd name="T45" fmla="*/ 13 h 33"/>
                    <a:gd name="T46" fmla="*/ 10 w 22"/>
                    <a:gd name="T47" fmla="*/ 13 h 33"/>
                    <a:gd name="T48" fmla="*/ 9 w 22"/>
                    <a:gd name="T49" fmla="*/ 13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 h="33">
                      <a:moveTo>
                        <a:pt x="21" y="28"/>
                      </a:moveTo>
                      <a:cubicBezTo>
                        <a:pt x="21" y="27"/>
                        <a:pt x="21" y="27"/>
                        <a:pt x="20" y="27"/>
                      </a:cubicBezTo>
                      <a:cubicBezTo>
                        <a:pt x="19" y="27"/>
                        <a:pt x="16" y="29"/>
                        <a:pt x="16" y="28"/>
                      </a:cubicBezTo>
                      <a:cubicBezTo>
                        <a:pt x="15" y="27"/>
                        <a:pt x="12" y="30"/>
                        <a:pt x="12" y="28"/>
                      </a:cubicBezTo>
                      <a:cubicBezTo>
                        <a:pt x="12" y="26"/>
                        <a:pt x="7" y="28"/>
                        <a:pt x="7" y="25"/>
                      </a:cubicBezTo>
                      <a:cubicBezTo>
                        <a:pt x="8" y="24"/>
                        <a:pt x="4" y="25"/>
                        <a:pt x="6" y="23"/>
                      </a:cubicBezTo>
                      <a:cubicBezTo>
                        <a:pt x="6" y="21"/>
                        <a:pt x="4" y="22"/>
                        <a:pt x="5" y="20"/>
                      </a:cubicBezTo>
                      <a:cubicBezTo>
                        <a:pt x="6" y="19"/>
                        <a:pt x="3" y="18"/>
                        <a:pt x="5" y="17"/>
                      </a:cubicBezTo>
                      <a:cubicBezTo>
                        <a:pt x="6" y="15"/>
                        <a:pt x="4" y="14"/>
                        <a:pt x="5" y="12"/>
                      </a:cubicBezTo>
                      <a:cubicBezTo>
                        <a:pt x="7" y="11"/>
                        <a:pt x="5" y="10"/>
                        <a:pt x="7" y="8"/>
                      </a:cubicBezTo>
                      <a:cubicBezTo>
                        <a:pt x="9" y="7"/>
                        <a:pt x="8" y="4"/>
                        <a:pt x="10" y="3"/>
                      </a:cubicBezTo>
                      <a:cubicBezTo>
                        <a:pt x="11" y="3"/>
                        <a:pt x="11" y="2"/>
                        <a:pt x="12" y="0"/>
                      </a:cubicBezTo>
                      <a:cubicBezTo>
                        <a:pt x="12" y="1"/>
                        <a:pt x="11" y="1"/>
                        <a:pt x="11" y="2"/>
                      </a:cubicBezTo>
                      <a:cubicBezTo>
                        <a:pt x="9" y="3"/>
                        <a:pt x="9" y="5"/>
                        <a:pt x="7" y="6"/>
                      </a:cubicBezTo>
                      <a:cubicBezTo>
                        <a:pt x="5" y="8"/>
                        <a:pt x="6" y="10"/>
                        <a:pt x="4" y="11"/>
                      </a:cubicBezTo>
                      <a:cubicBezTo>
                        <a:pt x="2" y="13"/>
                        <a:pt x="4" y="14"/>
                        <a:pt x="3" y="15"/>
                      </a:cubicBezTo>
                      <a:cubicBezTo>
                        <a:pt x="1" y="17"/>
                        <a:pt x="3" y="18"/>
                        <a:pt x="2" y="20"/>
                      </a:cubicBezTo>
                      <a:cubicBezTo>
                        <a:pt x="0" y="22"/>
                        <a:pt x="3" y="22"/>
                        <a:pt x="2" y="23"/>
                      </a:cubicBezTo>
                      <a:cubicBezTo>
                        <a:pt x="1" y="25"/>
                        <a:pt x="3" y="25"/>
                        <a:pt x="3" y="26"/>
                      </a:cubicBezTo>
                      <a:cubicBezTo>
                        <a:pt x="1" y="28"/>
                        <a:pt x="5" y="27"/>
                        <a:pt x="5" y="29"/>
                      </a:cubicBezTo>
                      <a:cubicBezTo>
                        <a:pt x="4" y="31"/>
                        <a:pt x="9" y="29"/>
                        <a:pt x="9" y="31"/>
                      </a:cubicBezTo>
                      <a:cubicBezTo>
                        <a:pt x="9" y="33"/>
                        <a:pt x="12" y="30"/>
                        <a:pt x="13" y="31"/>
                      </a:cubicBezTo>
                      <a:cubicBezTo>
                        <a:pt x="13" y="33"/>
                        <a:pt x="18" y="29"/>
                        <a:pt x="18" y="30"/>
                      </a:cubicBezTo>
                      <a:cubicBezTo>
                        <a:pt x="19" y="31"/>
                        <a:pt x="20" y="29"/>
                        <a:pt x="22" y="28"/>
                      </a:cubicBezTo>
                      <a:cubicBezTo>
                        <a:pt x="21" y="28"/>
                        <a:pt x="21" y="28"/>
                        <a:pt x="21" y="28"/>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6" name="Freeform 10397">
                  <a:extLst>
                    <a:ext uri="{FF2B5EF4-FFF2-40B4-BE49-F238E27FC236}">
                      <a16:creationId xmlns:a16="http://schemas.microsoft.com/office/drawing/2014/main" id="{F670BA02-E8FE-77CB-CFD9-8781728E4E63}"/>
                    </a:ext>
                  </a:extLst>
                </p:cNvPr>
                <p:cNvSpPr>
                  <a:spLocks/>
                </p:cNvSpPr>
                <p:nvPr/>
              </p:nvSpPr>
              <p:spPr bwMode="auto">
                <a:xfrm>
                  <a:off x="4297" y="2238"/>
                  <a:ext cx="2" cy="2"/>
                </a:xfrm>
                <a:custGeom>
                  <a:avLst/>
                  <a:gdLst>
                    <a:gd name="T0" fmla="*/ 2 w 2"/>
                    <a:gd name="T1" fmla="*/ 0 h 3"/>
                    <a:gd name="T2" fmla="*/ 0 w 2"/>
                    <a:gd name="T3" fmla="*/ 1 h 3"/>
                    <a:gd name="T4" fmla="*/ 1 w 2"/>
                    <a:gd name="T5" fmla="*/ 1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2" y="1"/>
                        <a:pt x="1" y="2"/>
                        <a:pt x="0" y="3"/>
                      </a:cubicBezTo>
                      <a:cubicBezTo>
                        <a:pt x="0" y="3"/>
                        <a:pt x="1" y="3"/>
                        <a:pt x="1" y="3"/>
                      </a:cubicBezTo>
                      <a:cubicBezTo>
                        <a:pt x="2" y="2"/>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7" name="Freeform 10398">
                  <a:extLst>
                    <a:ext uri="{FF2B5EF4-FFF2-40B4-BE49-F238E27FC236}">
                      <a16:creationId xmlns:a16="http://schemas.microsoft.com/office/drawing/2014/main" id="{DC00715E-BD13-365B-BACB-346C991608E0}"/>
                    </a:ext>
                  </a:extLst>
                </p:cNvPr>
                <p:cNvSpPr>
                  <a:spLocks/>
                </p:cNvSpPr>
                <p:nvPr/>
              </p:nvSpPr>
              <p:spPr bwMode="auto">
                <a:xfrm>
                  <a:off x="4301" y="2236"/>
                  <a:ext cx="3" cy="4"/>
                </a:xfrm>
                <a:custGeom>
                  <a:avLst/>
                  <a:gdLst>
                    <a:gd name="T0" fmla="*/ 3 w 3"/>
                    <a:gd name="T1" fmla="*/ 0 h 4"/>
                    <a:gd name="T2" fmla="*/ 1 w 3"/>
                    <a:gd name="T3" fmla="*/ 4 h 4"/>
                    <a:gd name="T4" fmla="*/ 3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3" y="0"/>
                      </a:moveTo>
                      <a:cubicBezTo>
                        <a:pt x="1" y="0"/>
                        <a:pt x="0" y="3"/>
                        <a:pt x="1" y="4"/>
                      </a:cubicBezTo>
                      <a:cubicBezTo>
                        <a:pt x="2" y="3"/>
                        <a:pt x="2" y="1"/>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8" name="Freeform 10399">
                  <a:extLst>
                    <a:ext uri="{FF2B5EF4-FFF2-40B4-BE49-F238E27FC236}">
                      <a16:creationId xmlns:a16="http://schemas.microsoft.com/office/drawing/2014/main" id="{080ED4EB-53A3-B294-2618-ECE833E12A35}"/>
                    </a:ext>
                  </a:extLst>
                </p:cNvPr>
                <p:cNvSpPr>
                  <a:spLocks/>
                </p:cNvSpPr>
                <p:nvPr/>
              </p:nvSpPr>
              <p:spPr bwMode="auto">
                <a:xfrm>
                  <a:off x="4297" y="2243"/>
                  <a:ext cx="3" cy="3"/>
                </a:xfrm>
                <a:custGeom>
                  <a:avLst/>
                  <a:gdLst>
                    <a:gd name="T0" fmla="*/ 2 w 3"/>
                    <a:gd name="T1" fmla="*/ 0 h 4"/>
                    <a:gd name="T2" fmla="*/ 3 w 3"/>
                    <a:gd name="T3" fmla="*/ 1 h 4"/>
                    <a:gd name="T4" fmla="*/ 0 w 3"/>
                    <a:gd name="T5" fmla="*/ 2 h 4"/>
                    <a:gd name="T6" fmla="*/ 1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0"/>
                      </a:moveTo>
                      <a:cubicBezTo>
                        <a:pt x="2" y="0"/>
                        <a:pt x="3" y="0"/>
                        <a:pt x="3" y="1"/>
                      </a:cubicBezTo>
                      <a:cubicBezTo>
                        <a:pt x="3" y="2"/>
                        <a:pt x="1" y="4"/>
                        <a:pt x="0" y="4"/>
                      </a:cubicBezTo>
                      <a:cubicBezTo>
                        <a:pt x="0" y="3"/>
                        <a:pt x="3"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19" name="Freeform 10400">
                  <a:extLst>
                    <a:ext uri="{FF2B5EF4-FFF2-40B4-BE49-F238E27FC236}">
                      <a16:creationId xmlns:a16="http://schemas.microsoft.com/office/drawing/2014/main" id="{ED1B7877-E07D-EABE-BB7C-1EEF178F1A06}"/>
                    </a:ext>
                  </a:extLst>
                </p:cNvPr>
                <p:cNvSpPr>
                  <a:spLocks/>
                </p:cNvSpPr>
                <p:nvPr/>
              </p:nvSpPr>
              <p:spPr bwMode="auto">
                <a:xfrm>
                  <a:off x="4303" y="2241"/>
                  <a:ext cx="3" cy="4"/>
                </a:xfrm>
                <a:custGeom>
                  <a:avLst/>
                  <a:gdLst>
                    <a:gd name="T0" fmla="*/ 2 w 4"/>
                    <a:gd name="T1" fmla="*/ 0 h 5"/>
                    <a:gd name="T2" fmla="*/ 2 w 4"/>
                    <a:gd name="T3" fmla="*/ 1 h 5"/>
                    <a:gd name="T4" fmla="*/ 1 w 4"/>
                    <a:gd name="T5" fmla="*/ 2 h 5"/>
                    <a:gd name="T6" fmla="*/ 2 w 4"/>
                    <a:gd name="T7" fmla="*/ 2 h 5"/>
                    <a:gd name="T8" fmla="*/ 2 w 4"/>
                    <a:gd name="T9" fmla="*/ 0 h 5"/>
                    <a:gd name="T10" fmla="*/ 2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cubicBezTo>
                        <a:pt x="3" y="0"/>
                        <a:pt x="2" y="1"/>
                        <a:pt x="2" y="1"/>
                      </a:cubicBezTo>
                      <a:cubicBezTo>
                        <a:pt x="1" y="2"/>
                        <a:pt x="0" y="5"/>
                        <a:pt x="1" y="5"/>
                      </a:cubicBezTo>
                      <a:cubicBezTo>
                        <a:pt x="1" y="4"/>
                        <a:pt x="1" y="3"/>
                        <a:pt x="2" y="3"/>
                      </a:cubicBezTo>
                      <a:cubicBezTo>
                        <a:pt x="2" y="2"/>
                        <a:pt x="3" y="0"/>
                        <a:pt x="4" y="0"/>
                      </a:cubicBezTo>
                      <a:cubicBezTo>
                        <a:pt x="4" y="0"/>
                        <a:pt x="4"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0" name="Freeform 10401">
                  <a:extLst>
                    <a:ext uri="{FF2B5EF4-FFF2-40B4-BE49-F238E27FC236}">
                      <a16:creationId xmlns:a16="http://schemas.microsoft.com/office/drawing/2014/main" id="{30F981CD-C7A5-17FC-466D-43861063A0D7}"/>
                    </a:ext>
                  </a:extLst>
                </p:cNvPr>
                <p:cNvSpPr>
                  <a:spLocks/>
                </p:cNvSpPr>
                <p:nvPr/>
              </p:nvSpPr>
              <p:spPr bwMode="auto">
                <a:xfrm>
                  <a:off x="4305" y="2235"/>
                  <a:ext cx="2" cy="5"/>
                </a:xfrm>
                <a:custGeom>
                  <a:avLst/>
                  <a:gdLst>
                    <a:gd name="T0" fmla="*/ 0 w 2"/>
                    <a:gd name="T1" fmla="*/ 2 h 5"/>
                    <a:gd name="T2" fmla="*/ 0 w 2"/>
                    <a:gd name="T3" fmla="*/ 5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2" y="0"/>
                        <a:pt x="2" y="3"/>
                        <a:pt x="0" y="5"/>
                      </a:cubicBezTo>
                      <a:cubicBezTo>
                        <a:pt x="1"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1" name="Freeform 10402">
                  <a:extLst>
                    <a:ext uri="{FF2B5EF4-FFF2-40B4-BE49-F238E27FC236}">
                      <a16:creationId xmlns:a16="http://schemas.microsoft.com/office/drawing/2014/main" id="{12F21273-6F26-8B19-FC64-97CE1F89CD41}"/>
                    </a:ext>
                  </a:extLst>
                </p:cNvPr>
                <p:cNvSpPr>
                  <a:spLocks/>
                </p:cNvSpPr>
                <p:nvPr/>
              </p:nvSpPr>
              <p:spPr bwMode="auto">
                <a:xfrm>
                  <a:off x="4290" y="2248"/>
                  <a:ext cx="4" cy="5"/>
                </a:xfrm>
                <a:custGeom>
                  <a:avLst/>
                  <a:gdLst>
                    <a:gd name="T0" fmla="*/ 4 w 4"/>
                    <a:gd name="T1" fmla="*/ 2 h 6"/>
                    <a:gd name="T2" fmla="*/ 2 w 4"/>
                    <a:gd name="T3" fmla="*/ 3 h 6"/>
                    <a:gd name="T4" fmla="*/ 4 w 4"/>
                    <a:gd name="T5" fmla="*/ 1 h 6"/>
                    <a:gd name="T6" fmla="*/ 0 60000 65536"/>
                    <a:gd name="T7" fmla="*/ 0 60000 65536"/>
                    <a:gd name="T8" fmla="*/ 0 60000 65536"/>
                  </a:gdLst>
                  <a:ahLst/>
                  <a:cxnLst>
                    <a:cxn ang="T6">
                      <a:pos x="T0" y="T1"/>
                    </a:cxn>
                    <a:cxn ang="T7">
                      <a:pos x="T2" y="T3"/>
                    </a:cxn>
                    <a:cxn ang="T8">
                      <a:pos x="T4" y="T5"/>
                    </a:cxn>
                  </a:cxnLst>
                  <a:rect l="0" t="0" r="r" b="b"/>
                  <a:pathLst>
                    <a:path w="4" h="6">
                      <a:moveTo>
                        <a:pt x="4" y="2"/>
                      </a:moveTo>
                      <a:cubicBezTo>
                        <a:pt x="3" y="0"/>
                        <a:pt x="0" y="6"/>
                        <a:pt x="2" y="5"/>
                      </a:cubicBezTo>
                      <a:cubicBezTo>
                        <a:pt x="2" y="4"/>
                        <a:pt x="2" y="2"/>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2" name="Freeform 10403">
                  <a:extLst>
                    <a:ext uri="{FF2B5EF4-FFF2-40B4-BE49-F238E27FC236}">
                      <a16:creationId xmlns:a16="http://schemas.microsoft.com/office/drawing/2014/main" id="{8A862573-9FC3-CBD7-4537-5A13B4E2ABC1}"/>
                    </a:ext>
                  </a:extLst>
                </p:cNvPr>
                <p:cNvSpPr>
                  <a:spLocks/>
                </p:cNvSpPr>
                <p:nvPr/>
              </p:nvSpPr>
              <p:spPr bwMode="auto">
                <a:xfrm>
                  <a:off x="4297" y="2249"/>
                  <a:ext cx="3" cy="4"/>
                </a:xfrm>
                <a:custGeom>
                  <a:avLst/>
                  <a:gdLst>
                    <a:gd name="T0" fmla="*/ 2 w 4"/>
                    <a:gd name="T1" fmla="*/ 0 h 4"/>
                    <a:gd name="T2" fmla="*/ 0 w 4"/>
                    <a:gd name="T3" fmla="*/ 4 h 4"/>
                    <a:gd name="T4" fmla="*/ 1 w 4"/>
                    <a:gd name="T5" fmla="*/ 2 h 4"/>
                    <a:gd name="T6" fmla="*/ 2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2" y="0"/>
                      </a:moveTo>
                      <a:cubicBezTo>
                        <a:pt x="4" y="0"/>
                        <a:pt x="1" y="3"/>
                        <a:pt x="0" y="4"/>
                      </a:cubicBezTo>
                      <a:cubicBezTo>
                        <a:pt x="0" y="3"/>
                        <a:pt x="1" y="3"/>
                        <a:pt x="1" y="2"/>
                      </a:cubicBezTo>
                      <a:cubicBezTo>
                        <a:pt x="2" y="1"/>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3" name="Freeform 10404">
                  <a:extLst>
                    <a:ext uri="{FF2B5EF4-FFF2-40B4-BE49-F238E27FC236}">
                      <a16:creationId xmlns:a16="http://schemas.microsoft.com/office/drawing/2014/main" id="{5FE053ED-3CB8-F512-6A60-DC9E62590C9A}"/>
                    </a:ext>
                  </a:extLst>
                </p:cNvPr>
                <p:cNvSpPr>
                  <a:spLocks/>
                </p:cNvSpPr>
                <p:nvPr/>
              </p:nvSpPr>
              <p:spPr bwMode="auto">
                <a:xfrm>
                  <a:off x="4304" y="2247"/>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3" y="0"/>
                      </a:moveTo>
                      <a:cubicBezTo>
                        <a:pt x="1" y="1"/>
                        <a:pt x="0" y="4"/>
                        <a:pt x="1" y="5"/>
                      </a:cubicBezTo>
                      <a:cubicBezTo>
                        <a:pt x="1" y="4"/>
                        <a:pt x="3"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4" name="Freeform 10405">
                  <a:extLst>
                    <a:ext uri="{FF2B5EF4-FFF2-40B4-BE49-F238E27FC236}">
                      <a16:creationId xmlns:a16="http://schemas.microsoft.com/office/drawing/2014/main" id="{F1E2D4DA-C2FD-7215-CCE3-A6280EBC78A5}"/>
                    </a:ext>
                  </a:extLst>
                </p:cNvPr>
                <p:cNvSpPr>
                  <a:spLocks/>
                </p:cNvSpPr>
                <p:nvPr/>
              </p:nvSpPr>
              <p:spPr bwMode="auto">
                <a:xfrm>
                  <a:off x="4308" y="2242"/>
                  <a:ext cx="1" cy="2"/>
                </a:xfrm>
                <a:custGeom>
                  <a:avLst/>
                  <a:gdLst>
                    <a:gd name="T0" fmla="*/ 1 w 2"/>
                    <a:gd name="T1" fmla="*/ 0 h 3"/>
                    <a:gd name="T2" fmla="*/ 0 w 2"/>
                    <a:gd name="T3" fmla="*/ 1 h 3"/>
                    <a:gd name="T4" fmla="*/ 1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2" y="0"/>
                        <a:pt x="1" y="2"/>
                        <a:pt x="0" y="3"/>
                      </a:cubicBezTo>
                      <a:cubicBezTo>
                        <a:pt x="0" y="2"/>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5" name="Freeform 10406">
                  <a:extLst>
                    <a:ext uri="{FF2B5EF4-FFF2-40B4-BE49-F238E27FC236}">
                      <a16:creationId xmlns:a16="http://schemas.microsoft.com/office/drawing/2014/main" id="{CCC53D8E-E002-0076-686C-A99D73CDDDAE}"/>
                    </a:ext>
                  </a:extLst>
                </p:cNvPr>
                <p:cNvSpPr>
                  <a:spLocks/>
                </p:cNvSpPr>
                <p:nvPr/>
              </p:nvSpPr>
              <p:spPr bwMode="auto">
                <a:xfrm>
                  <a:off x="4294" y="2254"/>
                  <a:ext cx="1" cy="4"/>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0" y="4"/>
                        <a:pt x="2" y="2"/>
                      </a:cubicBezTo>
                      <a:cubicBezTo>
                        <a:pt x="1" y="2"/>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6" name="Freeform 10407">
                  <a:extLst>
                    <a:ext uri="{FF2B5EF4-FFF2-40B4-BE49-F238E27FC236}">
                      <a16:creationId xmlns:a16="http://schemas.microsoft.com/office/drawing/2014/main" id="{06A204CB-9034-1E3E-A0D5-4F3A02DF9463}"/>
                    </a:ext>
                  </a:extLst>
                </p:cNvPr>
                <p:cNvSpPr>
                  <a:spLocks/>
                </p:cNvSpPr>
                <p:nvPr/>
              </p:nvSpPr>
              <p:spPr bwMode="auto">
                <a:xfrm>
                  <a:off x="4298" y="2254"/>
                  <a:ext cx="3" cy="3"/>
                </a:xfrm>
                <a:custGeom>
                  <a:avLst/>
                  <a:gdLst>
                    <a:gd name="T0" fmla="*/ 2 w 4"/>
                    <a:gd name="T1" fmla="*/ 0 h 4"/>
                    <a:gd name="T2" fmla="*/ 0 w 4"/>
                    <a:gd name="T3" fmla="*/ 2 h 4"/>
                    <a:gd name="T4" fmla="*/ 2 w 4"/>
                    <a:gd name="T5" fmla="*/ 2 h 4"/>
                    <a:gd name="T6" fmla="*/ 2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3" y="0"/>
                      </a:moveTo>
                      <a:cubicBezTo>
                        <a:pt x="4" y="0"/>
                        <a:pt x="2" y="4"/>
                        <a:pt x="0" y="4"/>
                      </a:cubicBezTo>
                      <a:cubicBezTo>
                        <a:pt x="0" y="4"/>
                        <a:pt x="1" y="4"/>
                        <a:pt x="2" y="3"/>
                      </a:cubicBezTo>
                      <a:cubicBezTo>
                        <a:pt x="3" y="2"/>
                        <a:pt x="3" y="1"/>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7" name="Freeform 10408">
                  <a:extLst>
                    <a:ext uri="{FF2B5EF4-FFF2-40B4-BE49-F238E27FC236}">
                      <a16:creationId xmlns:a16="http://schemas.microsoft.com/office/drawing/2014/main" id="{34CF1AE8-633A-C018-6E19-81AB68A370F3}"/>
                    </a:ext>
                  </a:extLst>
                </p:cNvPr>
                <p:cNvSpPr>
                  <a:spLocks/>
                </p:cNvSpPr>
                <p:nvPr/>
              </p:nvSpPr>
              <p:spPr bwMode="auto">
                <a:xfrm>
                  <a:off x="4301" y="2254"/>
                  <a:ext cx="3" cy="2"/>
                </a:xfrm>
                <a:custGeom>
                  <a:avLst/>
                  <a:gdLst>
                    <a:gd name="T0" fmla="*/ 2 w 4"/>
                    <a:gd name="T1" fmla="*/ 0 h 3"/>
                    <a:gd name="T2" fmla="*/ 0 w 4"/>
                    <a:gd name="T3" fmla="*/ 1 h 3"/>
                    <a:gd name="T4" fmla="*/ 2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4" y="0"/>
                      </a:moveTo>
                      <a:cubicBezTo>
                        <a:pt x="3" y="1"/>
                        <a:pt x="1" y="3"/>
                        <a:pt x="0" y="3"/>
                      </a:cubicBezTo>
                      <a:cubicBezTo>
                        <a:pt x="0" y="2"/>
                        <a:pt x="4" y="2"/>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8" name="Freeform 10409">
                  <a:extLst>
                    <a:ext uri="{FF2B5EF4-FFF2-40B4-BE49-F238E27FC236}">
                      <a16:creationId xmlns:a16="http://schemas.microsoft.com/office/drawing/2014/main" id="{E878D729-B019-4F33-5A70-1854C402F9B1}"/>
                    </a:ext>
                  </a:extLst>
                </p:cNvPr>
                <p:cNvSpPr>
                  <a:spLocks/>
                </p:cNvSpPr>
                <p:nvPr/>
              </p:nvSpPr>
              <p:spPr bwMode="auto">
                <a:xfrm>
                  <a:off x="4238" y="2199"/>
                  <a:ext cx="24" cy="43"/>
                </a:xfrm>
                <a:custGeom>
                  <a:avLst/>
                  <a:gdLst>
                    <a:gd name="T0" fmla="*/ 7 w 30"/>
                    <a:gd name="T1" fmla="*/ 2 h 52"/>
                    <a:gd name="T2" fmla="*/ 9 w 30"/>
                    <a:gd name="T3" fmla="*/ 2 h 52"/>
                    <a:gd name="T4" fmla="*/ 10 w 30"/>
                    <a:gd name="T5" fmla="*/ 5 h 52"/>
                    <a:gd name="T6" fmla="*/ 11 w 30"/>
                    <a:gd name="T7" fmla="*/ 8 h 52"/>
                    <a:gd name="T8" fmla="*/ 11 w 30"/>
                    <a:gd name="T9" fmla="*/ 12 h 52"/>
                    <a:gd name="T10" fmla="*/ 11 w 30"/>
                    <a:gd name="T11" fmla="*/ 15 h 52"/>
                    <a:gd name="T12" fmla="*/ 11 w 30"/>
                    <a:gd name="T13" fmla="*/ 17 h 52"/>
                    <a:gd name="T14" fmla="*/ 11 w 30"/>
                    <a:gd name="T15" fmla="*/ 18 h 52"/>
                    <a:gd name="T16" fmla="*/ 9 w 30"/>
                    <a:gd name="T17" fmla="*/ 22 h 52"/>
                    <a:gd name="T18" fmla="*/ 8 w 30"/>
                    <a:gd name="T19" fmla="*/ 22 h 52"/>
                    <a:gd name="T20" fmla="*/ 6 w 30"/>
                    <a:gd name="T21" fmla="*/ 23 h 52"/>
                    <a:gd name="T22" fmla="*/ 5 w 30"/>
                    <a:gd name="T23" fmla="*/ 22 h 52"/>
                    <a:gd name="T24" fmla="*/ 4 w 30"/>
                    <a:gd name="T25" fmla="*/ 22 h 52"/>
                    <a:gd name="T26" fmla="*/ 3 w 30"/>
                    <a:gd name="T27" fmla="*/ 22 h 52"/>
                    <a:gd name="T28" fmla="*/ 2 w 30"/>
                    <a:gd name="T29" fmla="*/ 19 h 52"/>
                    <a:gd name="T30" fmla="*/ 2 w 30"/>
                    <a:gd name="T31" fmla="*/ 18 h 52"/>
                    <a:gd name="T32" fmla="*/ 1 w 30"/>
                    <a:gd name="T33" fmla="*/ 15 h 52"/>
                    <a:gd name="T34" fmla="*/ 1 w 30"/>
                    <a:gd name="T35" fmla="*/ 12 h 52"/>
                    <a:gd name="T36" fmla="*/ 1 w 30"/>
                    <a:gd name="T37" fmla="*/ 10 h 52"/>
                    <a:gd name="T38" fmla="*/ 2 w 30"/>
                    <a:gd name="T39" fmla="*/ 7 h 52"/>
                    <a:gd name="T40" fmla="*/ 2 w 30"/>
                    <a:gd name="T41" fmla="*/ 5 h 52"/>
                    <a:gd name="T42" fmla="*/ 3 w 30"/>
                    <a:gd name="T43" fmla="*/ 2 h 52"/>
                    <a:gd name="T44" fmla="*/ 4 w 30"/>
                    <a:gd name="T45" fmla="*/ 2 h 52"/>
                    <a:gd name="T46" fmla="*/ 6 w 30"/>
                    <a:gd name="T47" fmla="*/ 2 h 52"/>
                    <a:gd name="T48" fmla="*/ 7 w 30"/>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52">
                      <a:moveTo>
                        <a:pt x="17" y="3"/>
                      </a:moveTo>
                      <a:cubicBezTo>
                        <a:pt x="19" y="5"/>
                        <a:pt x="21" y="3"/>
                        <a:pt x="22" y="5"/>
                      </a:cubicBezTo>
                      <a:cubicBezTo>
                        <a:pt x="22" y="8"/>
                        <a:pt x="25" y="8"/>
                        <a:pt x="25" y="10"/>
                      </a:cubicBezTo>
                      <a:cubicBezTo>
                        <a:pt x="25" y="14"/>
                        <a:pt x="28" y="14"/>
                        <a:pt x="27" y="17"/>
                      </a:cubicBezTo>
                      <a:cubicBezTo>
                        <a:pt x="27" y="19"/>
                        <a:pt x="30" y="23"/>
                        <a:pt x="29" y="25"/>
                      </a:cubicBezTo>
                      <a:cubicBezTo>
                        <a:pt x="28" y="27"/>
                        <a:pt x="30" y="30"/>
                        <a:pt x="28" y="31"/>
                      </a:cubicBezTo>
                      <a:cubicBezTo>
                        <a:pt x="27" y="32"/>
                        <a:pt x="29" y="35"/>
                        <a:pt x="27" y="36"/>
                      </a:cubicBezTo>
                      <a:cubicBezTo>
                        <a:pt x="26" y="37"/>
                        <a:pt x="27" y="41"/>
                        <a:pt x="26" y="40"/>
                      </a:cubicBezTo>
                      <a:cubicBezTo>
                        <a:pt x="25" y="40"/>
                        <a:pt x="25" y="46"/>
                        <a:pt x="23" y="45"/>
                      </a:cubicBezTo>
                      <a:cubicBezTo>
                        <a:pt x="22" y="44"/>
                        <a:pt x="22" y="49"/>
                        <a:pt x="20" y="48"/>
                      </a:cubicBezTo>
                      <a:cubicBezTo>
                        <a:pt x="18" y="46"/>
                        <a:pt x="17" y="51"/>
                        <a:pt x="15" y="49"/>
                      </a:cubicBezTo>
                      <a:cubicBezTo>
                        <a:pt x="14" y="48"/>
                        <a:pt x="12" y="52"/>
                        <a:pt x="12" y="48"/>
                      </a:cubicBezTo>
                      <a:cubicBezTo>
                        <a:pt x="12" y="47"/>
                        <a:pt x="10" y="49"/>
                        <a:pt x="9" y="47"/>
                      </a:cubicBezTo>
                      <a:cubicBezTo>
                        <a:pt x="9" y="46"/>
                        <a:pt x="7" y="47"/>
                        <a:pt x="7" y="45"/>
                      </a:cubicBezTo>
                      <a:cubicBezTo>
                        <a:pt x="7" y="43"/>
                        <a:pt x="5" y="44"/>
                        <a:pt x="4" y="41"/>
                      </a:cubicBezTo>
                      <a:cubicBezTo>
                        <a:pt x="4" y="39"/>
                        <a:pt x="2" y="40"/>
                        <a:pt x="3" y="37"/>
                      </a:cubicBezTo>
                      <a:cubicBezTo>
                        <a:pt x="3" y="35"/>
                        <a:pt x="0" y="34"/>
                        <a:pt x="1" y="32"/>
                      </a:cubicBezTo>
                      <a:cubicBezTo>
                        <a:pt x="2" y="30"/>
                        <a:pt x="0" y="28"/>
                        <a:pt x="1" y="26"/>
                      </a:cubicBezTo>
                      <a:cubicBezTo>
                        <a:pt x="1" y="24"/>
                        <a:pt x="0" y="22"/>
                        <a:pt x="1" y="21"/>
                      </a:cubicBezTo>
                      <a:cubicBezTo>
                        <a:pt x="2" y="18"/>
                        <a:pt x="1" y="15"/>
                        <a:pt x="2" y="14"/>
                      </a:cubicBezTo>
                      <a:cubicBezTo>
                        <a:pt x="3" y="13"/>
                        <a:pt x="3" y="10"/>
                        <a:pt x="4" y="10"/>
                      </a:cubicBezTo>
                      <a:cubicBezTo>
                        <a:pt x="6" y="9"/>
                        <a:pt x="5" y="5"/>
                        <a:pt x="7" y="5"/>
                      </a:cubicBezTo>
                      <a:cubicBezTo>
                        <a:pt x="8" y="5"/>
                        <a:pt x="9" y="2"/>
                        <a:pt x="10" y="3"/>
                      </a:cubicBezTo>
                      <a:cubicBezTo>
                        <a:pt x="12" y="4"/>
                        <a:pt x="13" y="0"/>
                        <a:pt x="14" y="2"/>
                      </a:cubicBezTo>
                      <a:cubicBezTo>
                        <a:pt x="16" y="4"/>
                        <a:pt x="17" y="1"/>
                        <a:pt x="1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29" name="Freeform 10410">
                  <a:extLst>
                    <a:ext uri="{FF2B5EF4-FFF2-40B4-BE49-F238E27FC236}">
                      <a16:creationId xmlns:a16="http://schemas.microsoft.com/office/drawing/2014/main" id="{D395332A-7543-C65F-56B1-37EAE15466FF}"/>
                    </a:ext>
                  </a:extLst>
                </p:cNvPr>
                <p:cNvSpPr>
                  <a:spLocks/>
                </p:cNvSpPr>
                <p:nvPr/>
              </p:nvSpPr>
              <p:spPr bwMode="auto">
                <a:xfrm>
                  <a:off x="4238" y="2203"/>
                  <a:ext cx="22" cy="39"/>
                </a:xfrm>
                <a:custGeom>
                  <a:avLst/>
                  <a:gdLst>
                    <a:gd name="T0" fmla="*/ 11 w 27"/>
                    <a:gd name="T1" fmla="*/ 15 h 47"/>
                    <a:gd name="T2" fmla="*/ 10 w 27"/>
                    <a:gd name="T3" fmla="*/ 15 h 47"/>
                    <a:gd name="T4" fmla="*/ 8 w 27"/>
                    <a:gd name="T5" fmla="*/ 15 h 47"/>
                    <a:gd name="T6" fmla="*/ 7 w 27"/>
                    <a:gd name="T7" fmla="*/ 15 h 47"/>
                    <a:gd name="T8" fmla="*/ 6 w 27"/>
                    <a:gd name="T9" fmla="*/ 14 h 47"/>
                    <a:gd name="T10" fmla="*/ 5 w 27"/>
                    <a:gd name="T11" fmla="*/ 12 h 47"/>
                    <a:gd name="T12" fmla="*/ 4 w 27"/>
                    <a:gd name="T13" fmla="*/ 10 h 47"/>
                    <a:gd name="T14" fmla="*/ 3 w 27"/>
                    <a:gd name="T15" fmla="*/ 7 h 47"/>
                    <a:gd name="T16" fmla="*/ 3 w 27"/>
                    <a:gd name="T17" fmla="*/ 5 h 47"/>
                    <a:gd name="T18" fmla="*/ 3 w 27"/>
                    <a:gd name="T19" fmla="*/ 2 h 47"/>
                    <a:gd name="T20" fmla="*/ 4 w 27"/>
                    <a:gd name="T21" fmla="*/ 0 h 47"/>
                    <a:gd name="T22" fmla="*/ 3 w 27"/>
                    <a:gd name="T23" fmla="*/ 0 h 47"/>
                    <a:gd name="T24" fmla="*/ 2 w 27"/>
                    <a:gd name="T25" fmla="*/ 2 h 47"/>
                    <a:gd name="T26" fmla="*/ 2 w 27"/>
                    <a:gd name="T27" fmla="*/ 4 h 47"/>
                    <a:gd name="T28" fmla="*/ 1 w 27"/>
                    <a:gd name="T29" fmla="*/ 7 h 47"/>
                    <a:gd name="T30" fmla="*/ 1 w 27"/>
                    <a:gd name="T31" fmla="*/ 10 h 47"/>
                    <a:gd name="T32" fmla="*/ 1 w 27"/>
                    <a:gd name="T33" fmla="*/ 12 h 47"/>
                    <a:gd name="T34" fmla="*/ 2 w 27"/>
                    <a:gd name="T35" fmla="*/ 15 h 47"/>
                    <a:gd name="T36" fmla="*/ 2 w 27"/>
                    <a:gd name="T37" fmla="*/ 17 h 47"/>
                    <a:gd name="T38" fmla="*/ 3 w 27"/>
                    <a:gd name="T39" fmla="*/ 18 h 47"/>
                    <a:gd name="T40" fmla="*/ 4 w 27"/>
                    <a:gd name="T41" fmla="*/ 20 h 47"/>
                    <a:gd name="T42" fmla="*/ 6 w 27"/>
                    <a:gd name="T43" fmla="*/ 21 h 47"/>
                    <a:gd name="T44" fmla="*/ 7 w 27"/>
                    <a:gd name="T45" fmla="*/ 22 h 47"/>
                    <a:gd name="T46" fmla="*/ 9 w 27"/>
                    <a:gd name="T47" fmla="*/ 21 h 47"/>
                    <a:gd name="T48" fmla="*/ 10 w 27"/>
                    <a:gd name="T49" fmla="*/ 18 h 47"/>
                    <a:gd name="T50" fmla="*/ 11 w 27"/>
                    <a:gd name="T51" fmla="*/ 17 h 47"/>
                    <a:gd name="T52" fmla="*/ 12 w 27"/>
                    <a:gd name="T53" fmla="*/ 15 h 47"/>
                    <a:gd name="T54" fmla="*/ 11 w 27"/>
                    <a:gd name="T55" fmla="*/ 15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7" h="47">
                      <a:moveTo>
                        <a:pt x="26" y="31"/>
                      </a:moveTo>
                      <a:cubicBezTo>
                        <a:pt x="25" y="30"/>
                        <a:pt x="23" y="35"/>
                        <a:pt x="22" y="33"/>
                      </a:cubicBezTo>
                      <a:cubicBezTo>
                        <a:pt x="21" y="32"/>
                        <a:pt x="19" y="35"/>
                        <a:pt x="18" y="32"/>
                      </a:cubicBezTo>
                      <a:cubicBezTo>
                        <a:pt x="18" y="31"/>
                        <a:pt x="16" y="33"/>
                        <a:pt x="16" y="31"/>
                      </a:cubicBezTo>
                      <a:cubicBezTo>
                        <a:pt x="15" y="29"/>
                        <a:pt x="14" y="31"/>
                        <a:pt x="13" y="29"/>
                      </a:cubicBezTo>
                      <a:cubicBezTo>
                        <a:pt x="13" y="27"/>
                        <a:pt x="11" y="28"/>
                        <a:pt x="11" y="25"/>
                      </a:cubicBezTo>
                      <a:cubicBezTo>
                        <a:pt x="11" y="23"/>
                        <a:pt x="9" y="23"/>
                        <a:pt x="9" y="21"/>
                      </a:cubicBezTo>
                      <a:cubicBezTo>
                        <a:pt x="9" y="19"/>
                        <a:pt x="7" y="18"/>
                        <a:pt x="7" y="16"/>
                      </a:cubicBezTo>
                      <a:cubicBezTo>
                        <a:pt x="8" y="14"/>
                        <a:pt x="6" y="12"/>
                        <a:pt x="7" y="10"/>
                      </a:cubicBezTo>
                      <a:cubicBezTo>
                        <a:pt x="7" y="8"/>
                        <a:pt x="6" y="6"/>
                        <a:pt x="7" y="5"/>
                      </a:cubicBezTo>
                      <a:cubicBezTo>
                        <a:pt x="8" y="3"/>
                        <a:pt x="8" y="1"/>
                        <a:pt x="8" y="0"/>
                      </a:cubicBezTo>
                      <a:cubicBezTo>
                        <a:pt x="7" y="0"/>
                        <a:pt x="7" y="0"/>
                        <a:pt x="7" y="0"/>
                      </a:cubicBezTo>
                      <a:cubicBezTo>
                        <a:pt x="5" y="0"/>
                        <a:pt x="6" y="4"/>
                        <a:pt x="4" y="5"/>
                      </a:cubicBezTo>
                      <a:cubicBezTo>
                        <a:pt x="3" y="5"/>
                        <a:pt x="3" y="8"/>
                        <a:pt x="2" y="9"/>
                      </a:cubicBezTo>
                      <a:cubicBezTo>
                        <a:pt x="1" y="10"/>
                        <a:pt x="2" y="13"/>
                        <a:pt x="1" y="16"/>
                      </a:cubicBezTo>
                      <a:cubicBezTo>
                        <a:pt x="0" y="17"/>
                        <a:pt x="1" y="19"/>
                        <a:pt x="1" y="21"/>
                      </a:cubicBezTo>
                      <a:cubicBezTo>
                        <a:pt x="0" y="23"/>
                        <a:pt x="2" y="25"/>
                        <a:pt x="1" y="27"/>
                      </a:cubicBezTo>
                      <a:cubicBezTo>
                        <a:pt x="0" y="29"/>
                        <a:pt x="3" y="30"/>
                        <a:pt x="3" y="32"/>
                      </a:cubicBezTo>
                      <a:cubicBezTo>
                        <a:pt x="2" y="35"/>
                        <a:pt x="4" y="34"/>
                        <a:pt x="4" y="36"/>
                      </a:cubicBezTo>
                      <a:cubicBezTo>
                        <a:pt x="5" y="39"/>
                        <a:pt x="7" y="38"/>
                        <a:pt x="7" y="40"/>
                      </a:cubicBezTo>
                      <a:cubicBezTo>
                        <a:pt x="7" y="42"/>
                        <a:pt x="9" y="41"/>
                        <a:pt x="9" y="42"/>
                      </a:cubicBezTo>
                      <a:cubicBezTo>
                        <a:pt x="10" y="44"/>
                        <a:pt x="12" y="42"/>
                        <a:pt x="12" y="43"/>
                      </a:cubicBezTo>
                      <a:cubicBezTo>
                        <a:pt x="12" y="47"/>
                        <a:pt x="14" y="43"/>
                        <a:pt x="15" y="44"/>
                      </a:cubicBezTo>
                      <a:cubicBezTo>
                        <a:pt x="17" y="46"/>
                        <a:pt x="18" y="41"/>
                        <a:pt x="20" y="43"/>
                      </a:cubicBezTo>
                      <a:cubicBezTo>
                        <a:pt x="22" y="44"/>
                        <a:pt x="22" y="39"/>
                        <a:pt x="23" y="40"/>
                      </a:cubicBezTo>
                      <a:cubicBezTo>
                        <a:pt x="25" y="41"/>
                        <a:pt x="25" y="35"/>
                        <a:pt x="26" y="35"/>
                      </a:cubicBezTo>
                      <a:cubicBezTo>
                        <a:pt x="27" y="36"/>
                        <a:pt x="27" y="33"/>
                        <a:pt x="27" y="32"/>
                      </a:cubicBezTo>
                      <a:lnTo>
                        <a:pt x="26" y="31"/>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0" name="Freeform 10411">
                  <a:extLst>
                    <a:ext uri="{FF2B5EF4-FFF2-40B4-BE49-F238E27FC236}">
                      <a16:creationId xmlns:a16="http://schemas.microsoft.com/office/drawing/2014/main" id="{0D5C2A66-40D2-87AE-8933-014C8C21215D}"/>
                    </a:ext>
                  </a:extLst>
                </p:cNvPr>
                <p:cNvSpPr>
                  <a:spLocks/>
                </p:cNvSpPr>
                <p:nvPr/>
              </p:nvSpPr>
              <p:spPr bwMode="auto">
                <a:xfrm>
                  <a:off x="4238" y="2219"/>
                  <a:ext cx="22" cy="23"/>
                </a:xfrm>
                <a:custGeom>
                  <a:avLst/>
                  <a:gdLst>
                    <a:gd name="T0" fmla="*/ 11 w 27"/>
                    <a:gd name="T1" fmla="*/ 6 h 28"/>
                    <a:gd name="T2" fmla="*/ 11 w 27"/>
                    <a:gd name="T3" fmla="*/ 6 h 28"/>
                    <a:gd name="T4" fmla="*/ 10 w 27"/>
                    <a:gd name="T5" fmla="*/ 8 h 28"/>
                    <a:gd name="T6" fmla="*/ 9 w 27"/>
                    <a:gd name="T7" fmla="*/ 9 h 28"/>
                    <a:gd name="T8" fmla="*/ 7 w 27"/>
                    <a:gd name="T9" fmla="*/ 10 h 28"/>
                    <a:gd name="T10" fmla="*/ 6 w 27"/>
                    <a:gd name="T11" fmla="*/ 9 h 28"/>
                    <a:gd name="T12" fmla="*/ 4 w 27"/>
                    <a:gd name="T13" fmla="*/ 9 h 28"/>
                    <a:gd name="T14" fmla="*/ 3 w 27"/>
                    <a:gd name="T15" fmla="*/ 8 h 28"/>
                    <a:gd name="T16" fmla="*/ 2 w 27"/>
                    <a:gd name="T17" fmla="*/ 6 h 28"/>
                    <a:gd name="T18" fmla="*/ 2 w 27"/>
                    <a:gd name="T19" fmla="*/ 4 h 28"/>
                    <a:gd name="T20" fmla="*/ 1 w 27"/>
                    <a:gd name="T21" fmla="*/ 2 h 28"/>
                    <a:gd name="T22" fmla="*/ 1 w 27"/>
                    <a:gd name="T23" fmla="*/ 0 h 28"/>
                    <a:gd name="T24" fmla="*/ 1 w 27"/>
                    <a:gd name="T25" fmla="*/ 2 h 28"/>
                    <a:gd name="T26" fmla="*/ 1 w 27"/>
                    <a:gd name="T27" fmla="*/ 4 h 28"/>
                    <a:gd name="T28" fmla="*/ 2 w 27"/>
                    <a:gd name="T29" fmla="*/ 6 h 28"/>
                    <a:gd name="T30" fmla="*/ 2 w 27"/>
                    <a:gd name="T31" fmla="*/ 8 h 28"/>
                    <a:gd name="T32" fmla="*/ 3 w 27"/>
                    <a:gd name="T33" fmla="*/ 10 h 28"/>
                    <a:gd name="T34" fmla="*/ 4 w 27"/>
                    <a:gd name="T35" fmla="*/ 11 h 28"/>
                    <a:gd name="T36" fmla="*/ 6 w 27"/>
                    <a:gd name="T37" fmla="*/ 11 h 28"/>
                    <a:gd name="T38" fmla="*/ 7 w 27"/>
                    <a:gd name="T39" fmla="*/ 12 h 28"/>
                    <a:gd name="T40" fmla="*/ 9 w 27"/>
                    <a:gd name="T41" fmla="*/ 11 h 28"/>
                    <a:gd name="T42" fmla="*/ 10 w 27"/>
                    <a:gd name="T43" fmla="*/ 10 h 28"/>
                    <a:gd name="T44" fmla="*/ 11 w 27"/>
                    <a:gd name="T45" fmla="*/ 7 h 28"/>
                    <a:gd name="T46" fmla="*/ 12 w 27"/>
                    <a:gd name="T47" fmla="*/ 6 h 28"/>
                    <a:gd name="T48" fmla="*/ 11 w 27"/>
                    <a:gd name="T49" fmla="*/ 6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28">
                      <a:moveTo>
                        <a:pt x="26" y="12"/>
                      </a:moveTo>
                      <a:cubicBezTo>
                        <a:pt x="26" y="12"/>
                        <a:pt x="25" y="12"/>
                        <a:pt x="25" y="13"/>
                      </a:cubicBezTo>
                      <a:cubicBezTo>
                        <a:pt x="24" y="14"/>
                        <a:pt x="24" y="17"/>
                        <a:pt x="23" y="17"/>
                      </a:cubicBezTo>
                      <a:cubicBezTo>
                        <a:pt x="22" y="16"/>
                        <a:pt x="21" y="21"/>
                        <a:pt x="20" y="19"/>
                      </a:cubicBezTo>
                      <a:cubicBezTo>
                        <a:pt x="18" y="18"/>
                        <a:pt x="17" y="23"/>
                        <a:pt x="15" y="21"/>
                      </a:cubicBezTo>
                      <a:cubicBezTo>
                        <a:pt x="14" y="20"/>
                        <a:pt x="12" y="23"/>
                        <a:pt x="12" y="20"/>
                      </a:cubicBezTo>
                      <a:cubicBezTo>
                        <a:pt x="12" y="19"/>
                        <a:pt x="10" y="21"/>
                        <a:pt x="9" y="19"/>
                      </a:cubicBezTo>
                      <a:cubicBezTo>
                        <a:pt x="9" y="17"/>
                        <a:pt x="7" y="19"/>
                        <a:pt x="7" y="17"/>
                      </a:cubicBezTo>
                      <a:cubicBezTo>
                        <a:pt x="7" y="15"/>
                        <a:pt x="5" y="15"/>
                        <a:pt x="4" y="13"/>
                      </a:cubicBezTo>
                      <a:cubicBezTo>
                        <a:pt x="4" y="11"/>
                        <a:pt x="2" y="11"/>
                        <a:pt x="2" y="9"/>
                      </a:cubicBezTo>
                      <a:cubicBezTo>
                        <a:pt x="2" y="7"/>
                        <a:pt x="0" y="6"/>
                        <a:pt x="1" y="3"/>
                      </a:cubicBezTo>
                      <a:cubicBezTo>
                        <a:pt x="1" y="2"/>
                        <a:pt x="1" y="1"/>
                        <a:pt x="1" y="0"/>
                      </a:cubicBezTo>
                      <a:cubicBezTo>
                        <a:pt x="1" y="1"/>
                        <a:pt x="1" y="1"/>
                        <a:pt x="1" y="2"/>
                      </a:cubicBezTo>
                      <a:cubicBezTo>
                        <a:pt x="0" y="4"/>
                        <a:pt x="2" y="6"/>
                        <a:pt x="1" y="8"/>
                      </a:cubicBezTo>
                      <a:cubicBezTo>
                        <a:pt x="0" y="10"/>
                        <a:pt x="3" y="11"/>
                        <a:pt x="3" y="13"/>
                      </a:cubicBezTo>
                      <a:cubicBezTo>
                        <a:pt x="2" y="16"/>
                        <a:pt x="4" y="15"/>
                        <a:pt x="4" y="17"/>
                      </a:cubicBezTo>
                      <a:cubicBezTo>
                        <a:pt x="5" y="20"/>
                        <a:pt x="7" y="19"/>
                        <a:pt x="7" y="21"/>
                      </a:cubicBezTo>
                      <a:cubicBezTo>
                        <a:pt x="7" y="23"/>
                        <a:pt x="9" y="22"/>
                        <a:pt x="9" y="23"/>
                      </a:cubicBezTo>
                      <a:cubicBezTo>
                        <a:pt x="10" y="25"/>
                        <a:pt x="12" y="23"/>
                        <a:pt x="12" y="24"/>
                      </a:cubicBezTo>
                      <a:cubicBezTo>
                        <a:pt x="12" y="28"/>
                        <a:pt x="14" y="24"/>
                        <a:pt x="15" y="25"/>
                      </a:cubicBezTo>
                      <a:cubicBezTo>
                        <a:pt x="17" y="27"/>
                        <a:pt x="18" y="22"/>
                        <a:pt x="20" y="24"/>
                      </a:cubicBezTo>
                      <a:cubicBezTo>
                        <a:pt x="22" y="25"/>
                        <a:pt x="22" y="20"/>
                        <a:pt x="23" y="21"/>
                      </a:cubicBezTo>
                      <a:cubicBezTo>
                        <a:pt x="25" y="22"/>
                        <a:pt x="25" y="16"/>
                        <a:pt x="26" y="16"/>
                      </a:cubicBezTo>
                      <a:cubicBezTo>
                        <a:pt x="27" y="17"/>
                        <a:pt x="27" y="14"/>
                        <a:pt x="27" y="13"/>
                      </a:cubicBezTo>
                      <a:lnTo>
                        <a:pt x="26" y="12"/>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1" name="Freeform 10412">
                  <a:extLst>
                    <a:ext uri="{FF2B5EF4-FFF2-40B4-BE49-F238E27FC236}">
                      <a16:creationId xmlns:a16="http://schemas.microsoft.com/office/drawing/2014/main" id="{FA310AB8-DFDF-222D-A974-A6EC0AD4691F}"/>
                    </a:ext>
                  </a:extLst>
                </p:cNvPr>
                <p:cNvSpPr>
                  <a:spLocks/>
                </p:cNvSpPr>
                <p:nvPr/>
              </p:nvSpPr>
              <p:spPr bwMode="auto">
                <a:xfrm>
                  <a:off x="4245" y="2211"/>
                  <a:ext cx="1" cy="2"/>
                </a:xfrm>
                <a:custGeom>
                  <a:avLst/>
                  <a:gdLst>
                    <a:gd name="T0" fmla="*/ 0 w 1"/>
                    <a:gd name="T1" fmla="*/ 0 h 3"/>
                    <a:gd name="T2" fmla="*/ 0 w 1"/>
                    <a:gd name="T3" fmla="*/ 1 h 3"/>
                    <a:gd name="T4" fmla="*/ 1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1" y="0"/>
                        <a:pt x="0" y="2"/>
                        <a:pt x="0" y="3"/>
                      </a:cubicBezTo>
                      <a:cubicBezTo>
                        <a:pt x="0" y="3"/>
                        <a:pt x="1" y="3"/>
                        <a:pt x="1" y="2"/>
                      </a:cubicBezTo>
                      <a:cubicBezTo>
                        <a:pt x="1"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2" name="Freeform 10413">
                  <a:extLst>
                    <a:ext uri="{FF2B5EF4-FFF2-40B4-BE49-F238E27FC236}">
                      <a16:creationId xmlns:a16="http://schemas.microsoft.com/office/drawing/2014/main" id="{03A42ADE-5682-7053-CD7F-94435C22A9DA}"/>
                    </a:ext>
                  </a:extLst>
                </p:cNvPr>
                <p:cNvSpPr>
                  <a:spLocks/>
                </p:cNvSpPr>
                <p:nvPr/>
              </p:nvSpPr>
              <p:spPr bwMode="auto">
                <a:xfrm>
                  <a:off x="4246" y="2206"/>
                  <a:ext cx="2" cy="3"/>
                </a:xfrm>
                <a:custGeom>
                  <a:avLst/>
                  <a:gdLst>
                    <a:gd name="T0" fmla="*/ 1 w 3"/>
                    <a:gd name="T1" fmla="*/ 0 h 4"/>
                    <a:gd name="T2" fmla="*/ 1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2" y="4"/>
                        <a:pt x="3" y="4"/>
                      </a:cubicBezTo>
                      <a:cubicBezTo>
                        <a:pt x="3" y="3"/>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3" name="Freeform 10414">
                  <a:extLst>
                    <a:ext uri="{FF2B5EF4-FFF2-40B4-BE49-F238E27FC236}">
                      <a16:creationId xmlns:a16="http://schemas.microsoft.com/office/drawing/2014/main" id="{F884B043-CA8E-1CD8-CBB5-A403FFD23514}"/>
                    </a:ext>
                  </a:extLst>
                </p:cNvPr>
                <p:cNvSpPr>
                  <a:spLocks/>
                </p:cNvSpPr>
                <p:nvPr/>
              </p:nvSpPr>
              <p:spPr bwMode="auto">
                <a:xfrm>
                  <a:off x="4247" y="2213"/>
                  <a:ext cx="3" cy="4"/>
                </a:xfrm>
                <a:custGeom>
                  <a:avLst/>
                  <a:gdLst>
                    <a:gd name="T0" fmla="*/ 1 w 3"/>
                    <a:gd name="T1" fmla="*/ 1 h 5"/>
                    <a:gd name="T2" fmla="*/ 2 w 3"/>
                    <a:gd name="T3" fmla="*/ 1 h 5"/>
                    <a:gd name="T4" fmla="*/ 3 w 3"/>
                    <a:gd name="T5" fmla="*/ 2 h 5"/>
                    <a:gd name="T6" fmla="*/ 1 w 3"/>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1"/>
                      </a:moveTo>
                      <a:cubicBezTo>
                        <a:pt x="0" y="1"/>
                        <a:pt x="2" y="1"/>
                        <a:pt x="2" y="1"/>
                      </a:cubicBezTo>
                      <a:cubicBezTo>
                        <a:pt x="3" y="2"/>
                        <a:pt x="3" y="4"/>
                        <a:pt x="3" y="5"/>
                      </a:cubicBezTo>
                      <a:cubicBezTo>
                        <a:pt x="2" y="4"/>
                        <a:pt x="2"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4" name="Freeform 10415">
                  <a:extLst>
                    <a:ext uri="{FF2B5EF4-FFF2-40B4-BE49-F238E27FC236}">
                      <a16:creationId xmlns:a16="http://schemas.microsoft.com/office/drawing/2014/main" id="{7CE43E0A-BA16-749C-1893-8C49969E512B}"/>
                    </a:ext>
                  </a:extLst>
                </p:cNvPr>
                <p:cNvSpPr>
                  <a:spLocks/>
                </p:cNvSpPr>
                <p:nvPr/>
              </p:nvSpPr>
              <p:spPr bwMode="auto">
                <a:xfrm>
                  <a:off x="4252" y="2207"/>
                  <a:ext cx="1" cy="6"/>
                </a:xfrm>
                <a:custGeom>
                  <a:avLst/>
                  <a:gdLst>
                    <a:gd name="T0" fmla="*/ 1 w 2"/>
                    <a:gd name="T1" fmla="*/ 0 h 7"/>
                    <a:gd name="T2" fmla="*/ 0 w 2"/>
                    <a:gd name="T3" fmla="*/ 3 h 7"/>
                    <a:gd name="T4" fmla="*/ 1 w 2"/>
                    <a:gd name="T5" fmla="*/ 3 h 7"/>
                    <a:gd name="T6" fmla="*/ 1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0" y="0"/>
                        <a:pt x="0" y="2"/>
                        <a:pt x="0" y="3"/>
                      </a:cubicBezTo>
                      <a:cubicBezTo>
                        <a:pt x="0" y="3"/>
                        <a:pt x="2" y="7"/>
                        <a:pt x="2" y="6"/>
                      </a:cubicBezTo>
                      <a:cubicBezTo>
                        <a:pt x="2" y="5"/>
                        <a:pt x="1" y="4"/>
                        <a:pt x="1"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5" name="Freeform 10416">
                  <a:extLst>
                    <a:ext uri="{FF2B5EF4-FFF2-40B4-BE49-F238E27FC236}">
                      <a16:creationId xmlns:a16="http://schemas.microsoft.com/office/drawing/2014/main" id="{A3A123B9-92E9-A3E5-ED8B-32966B966C12}"/>
                    </a:ext>
                  </a:extLst>
                </p:cNvPr>
                <p:cNvSpPr>
                  <a:spLocks/>
                </p:cNvSpPr>
                <p:nvPr/>
              </p:nvSpPr>
              <p:spPr bwMode="auto">
                <a:xfrm>
                  <a:off x="4249" y="2202"/>
                  <a:ext cx="2" cy="5"/>
                </a:xfrm>
                <a:custGeom>
                  <a:avLst/>
                  <a:gdLst>
                    <a:gd name="T0" fmla="*/ 0 w 2"/>
                    <a:gd name="T1" fmla="*/ 3 h 5"/>
                    <a:gd name="T2" fmla="*/ 2 w 2"/>
                    <a:gd name="T3" fmla="*/ 5 h 5"/>
                    <a:gd name="T4" fmla="*/ 0 w 2"/>
                    <a:gd name="T5" fmla="*/ 3 h 5"/>
                    <a:gd name="T6" fmla="*/ 0 60000 65536"/>
                    <a:gd name="T7" fmla="*/ 0 60000 65536"/>
                    <a:gd name="T8" fmla="*/ 0 60000 65536"/>
                  </a:gdLst>
                  <a:ahLst/>
                  <a:cxnLst>
                    <a:cxn ang="T6">
                      <a:pos x="T0" y="T1"/>
                    </a:cxn>
                    <a:cxn ang="T7">
                      <a:pos x="T2" y="T3"/>
                    </a:cxn>
                    <a:cxn ang="T8">
                      <a:pos x="T4" y="T5"/>
                    </a:cxn>
                  </a:cxnLst>
                  <a:rect l="0" t="0" r="r" b="b"/>
                  <a:pathLst>
                    <a:path w="2" h="5">
                      <a:moveTo>
                        <a:pt x="0" y="3"/>
                      </a:moveTo>
                      <a:cubicBezTo>
                        <a:pt x="0" y="0"/>
                        <a:pt x="2" y="3"/>
                        <a:pt x="2" y="5"/>
                      </a:cubicBezTo>
                      <a:cubicBezTo>
                        <a:pt x="1" y="4"/>
                        <a:pt x="0"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6" name="Freeform 10417">
                  <a:extLst>
                    <a:ext uri="{FF2B5EF4-FFF2-40B4-BE49-F238E27FC236}">
                      <a16:creationId xmlns:a16="http://schemas.microsoft.com/office/drawing/2014/main" id="{70C9AC38-A28F-C2AE-14D5-E34008E42D08}"/>
                    </a:ext>
                  </a:extLst>
                </p:cNvPr>
                <p:cNvSpPr>
                  <a:spLocks/>
                </p:cNvSpPr>
                <p:nvPr/>
              </p:nvSpPr>
              <p:spPr bwMode="auto">
                <a:xfrm>
                  <a:off x="4248" y="2221"/>
                  <a:ext cx="3" cy="6"/>
                </a:xfrm>
                <a:custGeom>
                  <a:avLst/>
                  <a:gdLst>
                    <a:gd name="T0" fmla="*/ 1 w 3"/>
                    <a:gd name="T1" fmla="*/ 1 h 7"/>
                    <a:gd name="T2" fmla="*/ 3 w 3"/>
                    <a:gd name="T3" fmla="*/ 3 h 7"/>
                    <a:gd name="T4" fmla="*/ 1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1" y="1"/>
                      </a:moveTo>
                      <a:cubicBezTo>
                        <a:pt x="0" y="0"/>
                        <a:pt x="1" y="7"/>
                        <a:pt x="3" y="4"/>
                      </a:cubicBezTo>
                      <a:cubicBezTo>
                        <a:pt x="2" y="4"/>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7" name="Freeform 10418">
                  <a:extLst>
                    <a:ext uri="{FF2B5EF4-FFF2-40B4-BE49-F238E27FC236}">
                      <a16:creationId xmlns:a16="http://schemas.microsoft.com/office/drawing/2014/main" id="{18656741-DD3E-AC19-91B6-A8134926062A}"/>
                    </a:ext>
                  </a:extLst>
                </p:cNvPr>
                <p:cNvSpPr>
                  <a:spLocks/>
                </p:cNvSpPr>
                <p:nvPr/>
              </p:nvSpPr>
              <p:spPr bwMode="auto">
                <a:xfrm>
                  <a:off x="4252" y="2216"/>
                  <a:ext cx="2" cy="6"/>
                </a:xfrm>
                <a:custGeom>
                  <a:avLst/>
                  <a:gdLst>
                    <a:gd name="T0" fmla="*/ 0 w 2"/>
                    <a:gd name="T1" fmla="*/ 3 h 7"/>
                    <a:gd name="T2" fmla="*/ 2 w 2"/>
                    <a:gd name="T3" fmla="*/ 3 h 7"/>
                    <a:gd name="T4" fmla="*/ 2 w 2"/>
                    <a:gd name="T5" fmla="*/ 3 h 7"/>
                    <a:gd name="T6" fmla="*/ 1 w 2"/>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0" y="3"/>
                      </a:moveTo>
                      <a:cubicBezTo>
                        <a:pt x="2" y="0"/>
                        <a:pt x="2" y="6"/>
                        <a:pt x="2" y="7"/>
                      </a:cubicBezTo>
                      <a:cubicBezTo>
                        <a:pt x="1" y="6"/>
                        <a:pt x="2" y="5"/>
                        <a:pt x="2" y="5"/>
                      </a:cubicBezTo>
                      <a:cubicBezTo>
                        <a:pt x="1" y="4"/>
                        <a:pt x="1" y="3"/>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8" name="Freeform 10419">
                  <a:extLst>
                    <a:ext uri="{FF2B5EF4-FFF2-40B4-BE49-F238E27FC236}">
                      <a16:creationId xmlns:a16="http://schemas.microsoft.com/office/drawing/2014/main" id="{CEA6610E-7B86-D879-D043-54AF276EB352}"/>
                    </a:ext>
                  </a:extLst>
                </p:cNvPr>
                <p:cNvSpPr>
                  <a:spLocks/>
                </p:cNvSpPr>
                <p:nvPr/>
              </p:nvSpPr>
              <p:spPr bwMode="auto">
                <a:xfrm>
                  <a:off x="4256" y="2211"/>
                  <a:ext cx="2" cy="5"/>
                </a:xfrm>
                <a:custGeom>
                  <a:avLst/>
                  <a:gdLst>
                    <a:gd name="T0" fmla="*/ 1 w 3"/>
                    <a:gd name="T1" fmla="*/ 0 h 5"/>
                    <a:gd name="T2" fmla="*/ 1 w 3"/>
                    <a:gd name="T3" fmla="*/ 5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39" name="Freeform 10420">
                  <a:extLst>
                    <a:ext uri="{FF2B5EF4-FFF2-40B4-BE49-F238E27FC236}">
                      <a16:creationId xmlns:a16="http://schemas.microsoft.com/office/drawing/2014/main" id="{217B465A-23BF-B9D0-A3A1-2B9BA7B0B440}"/>
                    </a:ext>
                  </a:extLst>
                </p:cNvPr>
                <p:cNvSpPr>
                  <a:spLocks/>
                </p:cNvSpPr>
                <p:nvPr/>
              </p:nvSpPr>
              <p:spPr bwMode="auto">
                <a:xfrm>
                  <a:off x="4255" y="2206"/>
                  <a:ext cx="1" cy="3"/>
                </a:xfrm>
                <a:custGeom>
                  <a:avLst/>
                  <a:gdLst>
                    <a:gd name="T0" fmla="*/ 0 w 1"/>
                    <a:gd name="T1" fmla="*/ 1 h 4"/>
                    <a:gd name="T2" fmla="*/ 1 w 1"/>
                    <a:gd name="T3" fmla="*/ 2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1"/>
                      </a:moveTo>
                      <a:cubicBezTo>
                        <a:pt x="1" y="0"/>
                        <a:pt x="1" y="2"/>
                        <a:pt x="1" y="4"/>
                      </a:cubicBezTo>
                      <a:cubicBezTo>
                        <a:pt x="1" y="3"/>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0" name="Freeform 10421">
                  <a:extLst>
                    <a:ext uri="{FF2B5EF4-FFF2-40B4-BE49-F238E27FC236}">
                      <a16:creationId xmlns:a16="http://schemas.microsoft.com/office/drawing/2014/main" id="{56D87B3C-6470-B96C-9A53-C064A10213DD}"/>
                    </a:ext>
                  </a:extLst>
                </p:cNvPr>
                <p:cNvSpPr>
                  <a:spLocks/>
                </p:cNvSpPr>
                <p:nvPr/>
              </p:nvSpPr>
              <p:spPr bwMode="auto">
                <a:xfrm>
                  <a:off x="4253" y="2225"/>
                  <a:ext cx="3" cy="2"/>
                </a:xfrm>
                <a:custGeom>
                  <a:avLst/>
                  <a:gdLst>
                    <a:gd name="T0" fmla="*/ 0 w 3"/>
                    <a:gd name="T1" fmla="*/ 0 h 3"/>
                    <a:gd name="T2" fmla="*/ 3 w 3"/>
                    <a:gd name="T3" fmla="*/ 1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3" y="3"/>
                        <a:pt x="3" y="1"/>
                      </a:cubicBezTo>
                      <a:cubicBezTo>
                        <a:pt x="2" y="1"/>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1" name="Freeform 10422">
                  <a:extLst>
                    <a:ext uri="{FF2B5EF4-FFF2-40B4-BE49-F238E27FC236}">
                      <a16:creationId xmlns:a16="http://schemas.microsoft.com/office/drawing/2014/main" id="{9E6DC303-6B4B-4D47-CF9E-DAFDCD0890B1}"/>
                    </a:ext>
                  </a:extLst>
                </p:cNvPr>
                <p:cNvSpPr>
                  <a:spLocks/>
                </p:cNvSpPr>
                <p:nvPr/>
              </p:nvSpPr>
              <p:spPr bwMode="auto">
                <a:xfrm>
                  <a:off x="4257" y="2220"/>
                  <a:ext cx="2" cy="5"/>
                </a:xfrm>
                <a:custGeom>
                  <a:avLst/>
                  <a:gdLst>
                    <a:gd name="T0" fmla="*/ 0 w 2"/>
                    <a:gd name="T1" fmla="*/ 0 h 6"/>
                    <a:gd name="T2" fmla="*/ 0 w 2"/>
                    <a:gd name="T3" fmla="*/ 3 h 6"/>
                    <a:gd name="T4" fmla="*/ 1 w 2"/>
                    <a:gd name="T5" fmla="*/ 3 h 6"/>
                    <a:gd name="T6" fmla="*/ 0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0"/>
                      </a:moveTo>
                      <a:cubicBezTo>
                        <a:pt x="0" y="0"/>
                        <a:pt x="1" y="5"/>
                        <a:pt x="0" y="6"/>
                      </a:cubicBezTo>
                      <a:cubicBezTo>
                        <a:pt x="1" y="5"/>
                        <a:pt x="1" y="5"/>
                        <a:pt x="1" y="4"/>
                      </a:cubicBezTo>
                      <a:cubicBezTo>
                        <a:pt x="2" y="2"/>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2" name="Freeform 10423">
                  <a:extLst>
                    <a:ext uri="{FF2B5EF4-FFF2-40B4-BE49-F238E27FC236}">
                      <a16:creationId xmlns:a16="http://schemas.microsoft.com/office/drawing/2014/main" id="{A1B79B86-D6F1-B045-1703-E801DCEED0B1}"/>
                    </a:ext>
                  </a:extLst>
                </p:cNvPr>
                <p:cNvSpPr>
                  <a:spLocks/>
                </p:cNvSpPr>
                <p:nvPr/>
              </p:nvSpPr>
              <p:spPr bwMode="auto">
                <a:xfrm>
                  <a:off x="4259" y="2217"/>
                  <a:ext cx="2" cy="4"/>
                </a:xfrm>
                <a:custGeom>
                  <a:avLst/>
                  <a:gdLst>
                    <a:gd name="T0" fmla="*/ 1 w 2"/>
                    <a:gd name="T1" fmla="*/ 0 h 5"/>
                    <a:gd name="T2" fmla="*/ 1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1" y="1"/>
                        <a:pt x="2" y="4"/>
                        <a:pt x="1" y="5"/>
                      </a:cubicBezTo>
                      <a:cubicBezTo>
                        <a:pt x="0" y="4"/>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3" name="Freeform 10424">
                  <a:extLst>
                    <a:ext uri="{FF2B5EF4-FFF2-40B4-BE49-F238E27FC236}">
                      <a16:creationId xmlns:a16="http://schemas.microsoft.com/office/drawing/2014/main" id="{E35C145E-250A-62B4-ED9B-E75833FD7198}"/>
                    </a:ext>
                  </a:extLst>
                </p:cNvPr>
                <p:cNvSpPr>
                  <a:spLocks/>
                </p:cNvSpPr>
                <p:nvPr/>
              </p:nvSpPr>
              <p:spPr bwMode="auto">
                <a:xfrm>
                  <a:off x="4272" y="2116"/>
                  <a:ext cx="32" cy="39"/>
                </a:xfrm>
                <a:custGeom>
                  <a:avLst/>
                  <a:gdLst>
                    <a:gd name="T0" fmla="*/ 12 w 39"/>
                    <a:gd name="T1" fmla="*/ 2 h 48"/>
                    <a:gd name="T2" fmla="*/ 14 w 39"/>
                    <a:gd name="T3" fmla="*/ 2 h 48"/>
                    <a:gd name="T4" fmla="*/ 16 w 39"/>
                    <a:gd name="T5" fmla="*/ 5 h 48"/>
                    <a:gd name="T6" fmla="*/ 17 w 39"/>
                    <a:gd name="T7" fmla="*/ 7 h 48"/>
                    <a:gd name="T8" fmla="*/ 17 w 39"/>
                    <a:gd name="T9" fmla="*/ 11 h 48"/>
                    <a:gd name="T10" fmla="*/ 17 w 39"/>
                    <a:gd name="T11" fmla="*/ 13 h 48"/>
                    <a:gd name="T12" fmla="*/ 16 w 39"/>
                    <a:gd name="T13" fmla="*/ 15 h 48"/>
                    <a:gd name="T14" fmla="*/ 14 w 39"/>
                    <a:gd name="T15" fmla="*/ 17 h 48"/>
                    <a:gd name="T16" fmla="*/ 12 w 39"/>
                    <a:gd name="T17" fmla="*/ 19 h 48"/>
                    <a:gd name="T18" fmla="*/ 11 w 39"/>
                    <a:gd name="T19" fmla="*/ 20 h 48"/>
                    <a:gd name="T20" fmla="*/ 7 w 39"/>
                    <a:gd name="T21" fmla="*/ 20 h 48"/>
                    <a:gd name="T22" fmla="*/ 6 w 39"/>
                    <a:gd name="T23" fmla="*/ 20 h 48"/>
                    <a:gd name="T24" fmla="*/ 4 w 39"/>
                    <a:gd name="T25" fmla="*/ 19 h 48"/>
                    <a:gd name="T26" fmla="*/ 3 w 39"/>
                    <a:gd name="T27" fmla="*/ 18 h 48"/>
                    <a:gd name="T28" fmla="*/ 2 w 39"/>
                    <a:gd name="T29" fmla="*/ 16 h 48"/>
                    <a:gd name="T30" fmla="*/ 2 w 39"/>
                    <a:gd name="T31" fmla="*/ 14 h 48"/>
                    <a:gd name="T32" fmla="*/ 1 w 39"/>
                    <a:gd name="T33" fmla="*/ 12 h 48"/>
                    <a:gd name="T34" fmla="*/ 2 w 39"/>
                    <a:gd name="T35" fmla="*/ 10 h 48"/>
                    <a:gd name="T36" fmla="*/ 2 w 39"/>
                    <a:gd name="T37" fmla="*/ 7 h 48"/>
                    <a:gd name="T38" fmla="*/ 2 w 39"/>
                    <a:gd name="T39" fmla="*/ 5 h 48"/>
                    <a:gd name="T40" fmla="*/ 4 w 39"/>
                    <a:gd name="T41" fmla="*/ 3 h 48"/>
                    <a:gd name="T42" fmla="*/ 6 w 39"/>
                    <a:gd name="T43" fmla="*/ 2 h 48"/>
                    <a:gd name="T44" fmla="*/ 7 w 39"/>
                    <a:gd name="T45" fmla="*/ 2 h 48"/>
                    <a:gd name="T46" fmla="*/ 11 w 39"/>
                    <a:gd name="T47" fmla="*/ 1 h 48"/>
                    <a:gd name="T48" fmla="*/ 12 w 39"/>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48">
                      <a:moveTo>
                        <a:pt x="27" y="2"/>
                      </a:moveTo>
                      <a:cubicBezTo>
                        <a:pt x="28" y="5"/>
                        <a:pt x="32" y="3"/>
                        <a:pt x="32" y="6"/>
                      </a:cubicBezTo>
                      <a:cubicBezTo>
                        <a:pt x="32" y="8"/>
                        <a:pt x="36" y="8"/>
                        <a:pt x="35" y="11"/>
                      </a:cubicBezTo>
                      <a:cubicBezTo>
                        <a:pt x="35" y="14"/>
                        <a:pt x="38" y="15"/>
                        <a:pt x="38" y="17"/>
                      </a:cubicBezTo>
                      <a:cubicBezTo>
                        <a:pt x="37" y="19"/>
                        <a:pt x="39" y="23"/>
                        <a:pt x="38" y="25"/>
                      </a:cubicBezTo>
                      <a:cubicBezTo>
                        <a:pt x="37" y="27"/>
                        <a:pt x="38" y="30"/>
                        <a:pt x="36" y="31"/>
                      </a:cubicBezTo>
                      <a:cubicBezTo>
                        <a:pt x="35" y="31"/>
                        <a:pt x="36" y="34"/>
                        <a:pt x="34" y="35"/>
                      </a:cubicBezTo>
                      <a:cubicBezTo>
                        <a:pt x="33" y="35"/>
                        <a:pt x="33" y="39"/>
                        <a:pt x="32" y="39"/>
                      </a:cubicBezTo>
                      <a:cubicBezTo>
                        <a:pt x="30" y="38"/>
                        <a:pt x="29" y="44"/>
                        <a:pt x="27" y="43"/>
                      </a:cubicBezTo>
                      <a:cubicBezTo>
                        <a:pt x="26" y="42"/>
                        <a:pt x="25" y="46"/>
                        <a:pt x="23" y="45"/>
                      </a:cubicBezTo>
                      <a:cubicBezTo>
                        <a:pt x="21" y="43"/>
                        <a:pt x="18" y="48"/>
                        <a:pt x="17" y="45"/>
                      </a:cubicBezTo>
                      <a:cubicBezTo>
                        <a:pt x="16" y="44"/>
                        <a:pt x="13" y="47"/>
                        <a:pt x="12" y="44"/>
                      </a:cubicBezTo>
                      <a:cubicBezTo>
                        <a:pt x="12" y="43"/>
                        <a:pt x="9" y="45"/>
                        <a:pt x="9" y="43"/>
                      </a:cubicBezTo>
                      <a:cubicBezTo>
                        <a:pt x="9" y="41"/>
                        <a:pt x="7" y="43"/>
                        <a:pt x="7" y="40"/>
                      </a:cubicBezTo>
                      <a:cubicBezTo>
                        <a:pt x="7" y="39"/>
                        <a:pt x="4" y="39"/>
                        <a:pt x="4" y="37"/>
                      </a:cubicBezTo>
                      <a:cubicBezTo>
                        <a:pt x="4" y="35"/>
                        <a:pt x="2" y="35"/>
                        <a:pt x="2" y="32"/>
                      </a:cubicBezTo>
                      <a:cubicBezTo>
                        <a:pt x="3" y="31"/>
                        <a:pt x="0" y="29"/>
                        <a:pt x="1" y="27"/>
                      </a:cubicBezTo>
                      <a:cubicBezTo>
                        <a:pt x="2" y="26"/>
                        <a:pt x="1" y="24"/>
                        <a:pt x="2" y="22"/>
                      </a:cubicBezTo>
                      <a:cubicBezTo>
                        <a:pt x="2" y="20"/>
                        <a:pt x="2" y="18"/>
                        <a:pt x="3" y="17"/>
                      </a:cubicBezTo>
                      <a:cubicBezTo>
                        <a:pt x="5" y="15"/>
                        <a:pt x="4" y="11"/>
                        <a:pt x="6" y="11"/>
                      </a:cubicBezTo>
                      <a:cubicBezTo>
                        <a:pt x="7" y="10"/>
                        <a:pt x="7" y="7"/>
                        <a:pt x="9" y="7"/>
                      </a:cubicBezTo>
                      <a:cubicBezTo>
                        <a:pt x="11" y="6"/>
                        <a:pt x="11" y="3"/>
                        <a:pt x="13" y="3"/>
                      </a:cubicBezTo>
                      <a:cubicBezTo>
                        <a:pt x="14" y="4"/>
                        <a:pt x="16" y="1"/>
                        <a:pt x="17" y="2"/>
                      </a:cubicBezTo>
                      <a:cubicBezTo>
                        <a:pt x="20" y="3"/>
                        <a:pt x="21" y="0"/>
                        <a:pt x="23" y="1"/>
                      </a:cubicBezTo>
                      <a:cubicBezTo>
                        <a:pt x="24" y="3"/>
                        <a:pt x="26" y="1"/>
                        <a:pt x="2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4" name="Freeform 10425">
                  <a:extLst>
                    <a:ext uri="{FF2B5EF4-FFF2-40B4-BE49-F238E27FC236}">
                      <a16:creationId xmlns:a16="http://schemas.microsoft.com/office/drawing/2014/main" id="{7BB0E54B-7D62-5FD0-B98A-521642B3C53C}"/>
                    </a:ext>
                  </a:extLst>
                </p:cNvPr>
                <p:cNvSpPr>
                  <a:spLocks/>
                </p:cNvSpPr>
                <p:nvPr/>
              </p:nvSpPr>
              <p:spPr bwMode="auto">
                <a:xfrm>
                  <a:off x="4272" y="2118"/>
                  <a:ext cx="28" cy="37"/>
                </a:xfrm>
                <a:custGeom>
                  <a:avLst/>
                  <a:gdLst>
                    <a:gd name="T0" fmla="*/ 15 w 34"/>
                    <a:gd name="T1" fmla="*/ 14 h 45"/>
                    <a:gd name="T2" fmla="*/ 12 w 34"/>
                    <a:gd name="T3" fmla="*/ 15 h 45"/>
                    <a:gd name="T4" fmla="*/ 10 w 34"/>
                    <a:gd name="T5" fmla="*/ 14 h 45"/>
                    <a:gd name="T6" fmla="*/ 9 w 34"/>
                    <a:gd name="T7" fmla="*/ 14 h 45"/>
                    <a:gd name="T8" fmla="*/ 8 w 34"/>
                    <a:gd name="T9" fmla="*/ 13 h 45"/>
                    <a:gd name="T10" fmla="*/ 7 w 34"/>
                    <a:gd name="T11" fmla="*/ 11 h 45"/>
                    <a:gd name="T12" fmla="*/ 6 w 34"/>
                    <a:gd name="T13" fmla="*/ 9 h 45"/>
                    <a:gd name="T14" fmla="*/ 5 w 34"/>
                    <a:gd name="T15" fmla="*/ 7 h 45"/>
                    <a:gd name="T16" fmla="*/ 6 w 34"/>
                    <a:gd name="T17" fmla="*/ 4 h 45"/>
                    <a:gd name="T18" fmla="*/ 6 w 34"/>
                    <a:gd name="T19" fmla="*/ 2 h 45"/>
                    <a:gd name="T20" fmla="*/ 7 w 34"/>
                    <a:gd name="T21" fmla="*/ 0 h 45"/>
                    <a:gd name="T22" fmla="*/ 6 w 34"/>
                    <a:gd name="T23" fmla="*/ 0 h 45"/>
                    <a:gd name="T24" fmla="*/ 4 w 34"/>
                    <a:gd name="T25" fmla="*/ 2 h 45"/>
                    <a:gd name="T26" fmla="*/ 2 w 34"/>
                    <a:gd name="T27" fmla="*/ 4 h 45"/>
                    <a:gd name="T28" fmla="*/ 2 w 34"/>
                    <a:gd name="T29" fmla="*/ 7 h 45"/>
                    <a:gd name="T30" fmla="*/ 2 w 34"/>
                    <a:gd name="T31" fmla="*/ 9 h 45"/>
                    <a:gd name="T32" fmla="*/ 1 w 34"/>
                    <a:gd name="T33" fmla="*/ 11 h 45"/>
                    <a:gd name="T34" fmla="*/ 2 w 34"/>
                    <a:gd name="T35" fmla="*/ 13 h 45"/>
                    <a:gd name="T36" fmla="*/ 2 w 34"/>
                    <a:gd name="T37" fmla="*/ 16 h 45"/>
                    <a:gd name="T38" fmla="*/ 3 w 34"/>
                    <a:gd name="T39" fmla="*/ 17 h 45"/>
                    <a:gd name="T40" fmla="*/ 4 w 34"/>
                    <a:gd name="T41" fmla="*/ 18 h 45"/>
                    <a:gd name="T42" fmla="*/ 6 w 34"/>
                    <a:gd name="T43" fmla="*/ 19 h 45"/>
                    <a:gd name="T44" fmla="*/ 8 w 34"/>
                    <a:gd name="T45" fmla="*/ 20 h 45"/>
                    <a:gd name="T46" fmla="*/ 11 w 34"/>
                    <a:gd name="T47" fmla="*/ 20 h 45"/>
                    <a:gd name="T48" fmla="*/ 12 w 34"/>
                    <a:gd name="T49" fmla="*/ 18 h 45"/>
                    <a:gd name="T50" fmla="*/ 14 w 34"/>
                    <a:gd name="T51" fmla="*/ 17 h 45"/>
                    <a:gd name="T52" fmla="*/ 16 w 34"/>
                    <a:gd name="T53" fmla="*/ 14 h 45"/>
                    <a:gd name="T54" fmla="*/ 15 w 34"/>
                    <a:gd name="T55" fmla="*/ 14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4" h="45">
                      <a:moveTo>
                        <a:pt x="33" y="32"/>
                      </a:moveTo>
                      <a:cubicBezTo>
                        <a:pt x="31" y="31"/>
                        <a:pt x="28" y="35"/>
                        <a:pt x="27" y="33"/>
                      </a:cubicBezTo>
                      <a:cubicBezTo>
                        <a:pt x="26" y="32"/>
                        <a:pt x="23" y="35"/>
                        <a:pt x="22" y="32"/>
                      </a:cubicBezTo>
                      <a:cubicBezTo>
                        <a:pt x="22" y="30"/>
                        <a:pt x="19" y="32"/>
                        <a:pt x="19" y="30"/>
                      </a:cubicBezTo>
                      <a:cubicBezTo>
                        <a:pt x="19" y="29"/>
                        <a:pt x="17" y="30"/>
                        <a:pt x="17" y="28"/>
                      </a:cubicBezTo>
                      <a:cubicBezTo>
                        <a:pt x="17" y="26"/>
                        <a:pt x="14" y="26"/>
                        <a:pt x="14" y="24"/>
                      </a:cubicBezTo>
                      <a:cubicBezTo>
                        <a:pt x="14" y="22"/>
                        <a:pt x="12" y="22"/>
                        <a:pt x="12" y="20"/>
                      </a:cubicBezTo>
                      <a:cubicBezTo>
                        <a:pt x="13" y="18"/>
                        <a:pt x="10" y="17"/>
                        <a:pt x="11" y="15"/>
                      </a:cubicBezTo>
                      <a:cubicBezTo>
                        <a:pt x="12" y="13"/>
                        <a:pt x="11" y="11"/>
                        <a:pt x="12" y="9"/>
                      </a:cubicBezTo>
                      <a:cubicBezTo>
                        <a:pt x="12" y="8"/>
                        <a:pt x="11" y="5"/>
                        <a:pt x="13" y="5"/>
                      </a:cubicBezTo>
                      <a:cubicBezTo>
                        <a:pt x="14" y="3"/>
                        <a:pt x="14" y="1"/>
                        <a:pt x="14" y="0"/>
                      </a:cubicBezTo>
                      <a:cubicBezTo>
                        <a:pt x="14" y="0"/>
                        <a:pt x="14" y="1"/>
                        <a:pt x="13" y="0"/>
                      </a:cubicBezTo>
                      <a:cubicBezTo>
                        <a:pt x="11" y="0"/>
                        <a:pt x="11" y="3"/>
                        <a:pt x="9" y="4"/>
                      </a:cubicBezTo>
                      <a:cubicBezTo>
                        <a:pt x="7" y="4"/>
                        <a:pt x="7" y="7"/>
                        <a:pt x="6" y="8"/>
                      </a:cubicBezTo>
                      <a:cubicBezTo>
                        <a:pt x="4" y="8"/>
                        <a:pt x="5" y="12"/>
                        <a:pt x="3" y="14"/>
                      </a:cubicBezTo>
                      <a:cubicBezTo>
                        <a:pt x="2" y="15"/>
                        <a:pt x="2" y="17"/>
                        <a:pt x="2" y="19"/>
                      </a:cubicBezTo>
                      <a:cubicBezTo>
                        <a:pt x="1" y="21"/>
                        <a:pt x="2" y="23"/>
                        <a:pt x="1" y="24"/>
                      </a:cubicBezTo>
                      <a:cubicBezTo>
                        <a:pt x="0" y="26"/>
                        <a:pt x="3" y="28"/>
                        <a:pt x="2" y="29"/>
                      </a:cubicBezTo>
                      <a:cubicBezTo>
                        <a:pt x="2" y="32"/>
                        <a:pt x="4" y="32"/>
                        <a:pt x="4" y="34"/>
                      </a:cubicBezTo>
                      <a:cubicBezTo>
                        <a:pt x="4" y="36"/>
                        <a:pt x="7" y="36"/>
                        <a:pt x="7" y="37"/>
                      </a:cubicBezTo>
                      <a:cubicBezTo>
                        <a:pt x="7" y="40"/>
                        <a:pt x="9" y="38"/>
                        <a:pt x="9" y="40"/>
                      </a:cubicBezTo>
                      <a:cubicBezTo>
                        <a:pt x="9" y="42"/>
                        <a:pt x="12" y="40"/>
                        <a:pt x="12" y="41"/>
                      </a:cubicBezTo>
                      <a:cubicBezTo>
                        <a:pt x="13" y="44"/>
                        <a:pt x="16" y="41"/>
                        <a:pt x="17" y="42"/>
                      </a:cubicBezTo>
                      <a:cubicBezTo>
                        <a:pt x="18" y="45"/>
                        <a:pt x="21" y="40"/>
                        <a:pt x="23" y="42"/>
                      </a:cubicBezTo>
                      <a:cubicBezTo>
                        <a:pt x="25" y="43"/>
                        <a:pt x="26" y="39"/>
                        <a:pt x="27" y="40"/>
                      </a:cubicBezTo>
                      <a:cubicBezTo>
                        <a:pt x="29" y="41"/>
                        <a:pt x="30" y="35"/>
                        <a:pt x="32" y="36"/>
                      </a:cubicBezTo>
                      <a:cubicBezTo>
                        <a:pt x="33" y="36"/>
                        <a:pt x="33" y="34"/>
                        <a:pt x="34" y="32"/>
                      </a:cubicBezTo>
                      <a:cubicBezTo>
                        <a:pt x="33" y="32"/>
                        <a:pt x="33" y="32"/>
                        <a:pt x="33" y="32"/>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5" name="Freeform 10426">
                  <a:extLst>
                    <a:ext uri="{FF2B5EF4-FFF2-40B4-BE49-F238E27FC236}">
                      <a16:creationId xmlns:a16="http://schemas.microsoft.com/office/drawing/2014/main" id="{D65CAD01-44CE-4A5F-5B38-1C894B1E06C2}"/>
                    </a:ext>
                  </a:extLst>
                </p:cNvPr>
                <p:cNvSpPr>
                  <a:spLocks/>
                </p:cNvSpPr>
                <p:nvPr/>
              </p:nvSpPr>
              <p:spPr bwMode="auto">
                <a:xfrm>
                  <a:off x="4272" y="2132"/>
                  <a:ext cx="28" cy="23"/>
                </a:xfrm>
                <a:custGeom>
                  <a:avLst/>
                  <a:gdLst>
                    <a:gd name="T0" fmla="*/ 15 w 34"/>
                    <a:gd name="T1" fmla="*/ 7 h 28"/>
                    <a:gd name="T2" fmla="*/ 14 w 34"/>
                    <a:gd name="T3" fmla="*/ 7 h 28"/>
                    <a:gd name="T4" fmla="*/ 13 w 34"/>
                    <a:gd name="T5" fmla="*/ 9 h 28"/>
                    <a:gd name="T6" fmla="*/ 11 w 34"/>
                    <a:gd name="T7" fmla="*/ 10 h 28"/>
                    <a:gd name="T8" fmla="*/ 8 w 34"/>
                    <a:gd name="T9" fmla="*/ 10 h 28"/>
                    <a:gd name="T10" fmla="*/ 6 w 34"/>
                    <a:gd name="T11" fmla="*/ 9 h 28"/>
                    <a:gd name="T12" fmla="*/ 5 w 34"/>
                    <a:gd name="T13" fmla="*/ 9 h 28"/>
                    <a:gd name="T14" fmla="*/ 3 w 34"/>
                    <a:gd name="T15" fmla="*/ 7 h 28"/>
                    <a:gd name="T16" fmla="*/ 2 w 34"/>
                    <a:gd name="T17" fmla="*/ 6 h 28"/>
                    <a:gd name="T18" fmla="*/ 2 w 34"/>
                    <a:gd name="T19" fmla="*/ 4 h 28"/>
                    <a:gd name="T20" fmla="*/ 2 w 34"/>
                    <a:gd name="T21" fmla="*/ 2 h 28"/>
                    <a:gd name="T22" fmla="*/ 2 w 34"/>
                    <a:gd name="T23" fmla="*/ 0 h 28"/>
                    <a:gd name="T24" fmla="*/ 2 w 34"/>
                    <a:gd name="T25" fmla="*/ 2 h 28"/>
                    <a:gd name="T26" fmla="*/ 1 w 34"/>
                    <a:gd name="T27" fmla="*/ 3 h 28"/>
                    <a:gd name="T28" fmla="*/ 2 w 34"/>
                    <a:gd name="T29" fmla="*/ 6 h 28"/>
                    <a:gd name="T30" fmla="*/ 2 w 34"/>
                    <a:gd name="T31" fmla="*/ 8 h 28"/>
                    <a:gd name="T32" fmla="*/ 3 w 34"/>
                    <a:gd name="T33" fmla="*/ 9 h 28"/>
                    <a:gd name="T34" fmla="*/ 4 w 34"/>
                    <a:gd name="T35" fmla="*/ 11 h 28"/>
                    <a:gd name="T36" fmla="*/ 6 w 34"/>
                    <a:gd name="T37" fmla="*/ 11 h 28"/>
                    <a:gd name="T38" fmla="*/ 8 w 34"/>
                    <a:gd name="T39" fmla="*/ 12 h 28"/>
                    <a:gd name="T40" fmla="*/ 11 w 34"/>
                    <a:gd name="T41" fmla="*/ 12 h 28"/>
                    <a:gd name="T42" fmla="*/ 12 w 34"/>
                    <a:gd name="T43" fmla="*/ 11 h 28"/>
                    <a:gd name="T44" fmla="*/ 14 w 34"/>
                    <a:gd name="T45" fmla="*/ 9 h 28"/>
                    <a:gd name="T46" fmla="*/ 16 w 34"/>
                    <a:gd name="T47" fmla="*/ 7 h 28"/>
                    <a:gd name="T48" fmla="*/ 15 w 34"/>
                    <a:gd name="T49" fmla="*/ 7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28">
                      <a:moveTo>
                        <a:pt x="33" y="15"/>
                      </a:moveTo>
                      <a:cubicBezTo>
                        <a:pt x="32" y="15"/>
                        <a:pt x="32" y="15"/>
                        <a:pt x="31" y="15"/>
                      </a:cubicBezTo>
                      <a:cubicBezTo>
                        <a:pt x="30" y="16"/>
                        <a:pt x="29" y="19"/>
                        <a:pt x="28" y="19"/>
                      </a:cubicBezTo>
                      <a:cubicBezTo>
                        <a:pt x="26" y="18"/>
                        <a:pt x="25" y="22"/>
                        <a:pt x="23" y="21"/>
                      </a:cubicBezTo>
                      <a:cubicBezTo>
                        <a:pt x="22" y="19"/>
                        <a:pt x="19" y="24"/>
                        <a:pt x="17" y="21"/>
                      </a:cubicBezTo>
                      <a:cubicBezTo>
                        <a:pt x="16" y="20"/>
                        <a:pt x="13" y="23"/>
                        <a:pt x="13" y="20"/>
                      </a:cubicBezTo>
                      <a:cubicBezTo>
                        <a:pt x="13" y="19"/>
                        <a:pt x="10" y="21"/>
                        <a:pt x="10" y="19"/>
                      </a:cubicBezTo>
                      <a:cubicBezTo>
                        <a:pt x="10" y="17"/>
                        <a:pt x="7" y="19"/>
                        <a:pt x="7" y="16"/>
                      </a:cubicBezTo>
                      <a:cubicBezTo>
                        <a:pt x="7" y="15"/>
                        <a:pt x="5" y="15"/>
                        <a:pt x="5" y="13"/>
                      </a:cubicBezTo>
                      <a:cubicBezTo>
                        <a:pt x="5" y="11"/>
                        <a:pt x="2" y="11"/>
                        <a:pt x="3" y="8"/>
                      </a:cubicBezTo>
                      <a:cubicBezTo>
                        <a:pt x="3" y="7"/>
                        <a:pt x="1" y="5"/>
                        <a:pt x="2" y="3"/>
                      </a:cubicBezTo>
                      <a:cubicBezTo>
                        <a:pt x="3" y="2"/>
                        <a:pt x="2" y="1"/>
                        <a:pt x="2" y="0"/>
                      </a:cubicBezTo>
                      <a:cubicBezTo>
                        <a:pt x="2" y="0"/>
                        <a:pt x="2" y="1"/>
                        <a:pt x="2" y="2"/>
                      </a:cubicBezTo>
                      <a:cubicBezTo>
                        <a:pt x="1" y="4"/>
                        <a:pt x="2" y="6"/>
                        <a:pt x="1" y="7"/>
                      </a:cubicBezTo>
                      <a:cubicBezTo>
                        <a:pt x="0" y="9"/>
                        <a:pt x="3" y="11"/>
                        <a:pt x="2" y="12"/>
                      </a:cubicBezTo>
                      <a:cubicBezTo>
                        <a:pt x="2" y="15"/>
                        <a:pt x="4" y="15"/>
                        <a:pt x="4" y="17"/>
                      </a:cubicBezTo>
                      <a:cubicBezTo>
                        <a:pt x="4" y="19"/>
                        <a:pt x="7" y="19"/>
                        <a:pt x="7" y="20"/>
                      </a:cubicBezTo>
                      <a:cubicBezTo>
                        <a:pt x="7" y="23"/>
                        <a:pt x="9" y="21"/>
                        <a:pt x="9" y="23"/>
                      </a:cubicBezTo>
                      <a:cubicBezTo>
                        <a:pt x="9" y="25"/>
                        <a:pt x="12" y="23"/>
                        <a:pt x="12" y="24"/>
                      </a:cubicBezTo>
                      <a:cubicBezTo>
                        <a:pt x="13" y="27"/>
                        <a:pt x="16" y="24"/>
                        <a:pt x="17" y="25"/>
                      </a:cubicBezTo>
                      <a:cubicBezTo>
                        <a:pt x="18" y="28"/>
                        <a:pt x="21" y="23"/>
                        <a:pt x="23" y="25"/>
                      </a:cubicBezTo>
                      <a:cubicBezTo>
                        <a:pt x="25" y="26"/>
                        <a:pt x="26" y="22"/>
                        <a:pt x="27" y="23"/>
                      </a:cubicBezTo>
                      <a:cubicBezTo>
                        <a:pt x="29" y="24"/>
                        <a:pt x="30" y="18"/>
                        <a:pt x="32" y="19"/>
                      </a:cubicBezTo>
                      <a:cubicBezTo>
                        <a:pt x="33" y="19"/>
                        <a:pt x="33" y="17"/>
                        <a:pt x="34" y="15"/>
                      </a:cubicBezTo>
                      <a:cubicBezTo>
                        <a:pt x="33" y="15"/>
                        <a:pt x="33" y="15"/>
                        <a:pt x="33" y="15"/>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6" name="Freeform 10427">
                  <a:extLst>
                    <a:ext uri="{FF2B5EF4-FFF2-40B4-BE49-F238E27FC236}">
                      <a16:creationId xmlns:a16="http://schemas.microsoft.com/office/drawing/2014/main" id="{1DBC5B89-E76E-66EC-FC8F-D7D42FB08D18}"/>
                    </a:ext>
                  </a:extLst>
                </p:cNvPr>
                <p:cNvSpPr>
                  <a:spLocks/>
                </p:cNvSpPr>
                <p:nvPr/>
              </p:nvSpPr>
              <p:spPr bwMode="auto">
                <a:xfrm>
                  <a:off x="4284" y="2126"/>
                  <a:ext cx="1" cy="2"/>
                </a:xfrm>
                <a:custGeom>
                  <a:avLst/>
                  <a:gdLst>
                    <a:gd name="T0" fmla="*/ 0 w 2"/>
                    <a:gd name="T1" fmla="*/ 0 h 3"/>
                    <a:gd name="T2" fmla="*/ 0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0" y="2"/>
                        <a:pt x="0" y="3"/>
                      </a:cubicBezTo>
                      <a:cubicBezTo>
                        <a:pt x="0" y="3"/>
                        <a:pt x="1" y="3"/>
                        <a:pt x="1"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7" name="Freeform 10428">
                  <a:extLst>
                    <a:ext uri="{FF2B5EF4-FFF2-40B4-BE49-F238E27FC236}">
                      <a16:creationId xmlns:a16="http://schemas.microsoft.com/office/drawing/2014/main" id="{18A0921A-F0D3-5D5B-0F47-4C35457369ED}"/>
                    </a:ext>
                  </a:extLst>
                </p:cNvPr>
                <p:cNvSpPr>
                  <a:spLocks/>
                </p:cNvSpPr>
                <p:nvPr/>
              </p:nvSpPr>
              <p:spPr bwMode="auto">
                <a:xfrm>
                  <a:off x="4286" y="2122"/>
                  <a:ext cx="3" cy="3"/>
                </a:xfrm>
                <a:custGeom>
                  <a:avLst/>
                  <a:gdLst>
                    <a:gd name="T0" fmla="*/ 1 w 3"/>
                    <a:gd name="T1" fmla="*/ 0 h 4"/>
                    <a:gd name="T2" fmla="*/ 3 w 3"/>
                    <a:gd name="T3" fmla="*/ 2 h 4"/>
                    <a:gd name="T4" fmla="*/ 2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1"/>
                        <a:pt x="1" y="4"/>
                        <a:pt x="3" y="4"/>
                      </a:cubicBezTo>
                      <a:cubicBezTo>
                        <a:pt x="3" y="3"/>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8" name="Freeform 10429">
                  <a:extLst>
                    <a:ext uri="{FF2B5EF4-FFF2-40B4-BE49-F238E27FC236}">
                      <a16:creationId xmlns:a16="http://schemas.microsoft.com/office/drawing/2014/main" id="{D77831E3-5061-CF24-4F46-B1E19205771C}"/>
                    </a:ext>
                  </a:extLst>
                </p:cNvPr>
                <p:cNvSpPr>
                  <a:spLocks/>
                </p:cNvSpPr>
                <p:nvPr/>
              </p:nvSpPr>
              <p:spPr bwMode="auto">
                <a:xfrm>
                  <a:off x="4287" y="2129"/>
                  <a:ext cx="3" cy="3"/>
                </a:xfrm>
                <a:custGeom>
                  <a:avLst/>
                  <a:gdLst>
                    <a:gd name="T0" fmla="*/ 0 w 3"/>
                    <a:gd name="T1" fmla="*/ 0 h 4"/>
                    <a:gd name="T2" fmla="*/ 2 w 3"/>
                    <a:gd name="T3" fmla="*/ 0 h 4"/>
                    <a:gd name="T4" fmla="*/ 2 w 3"/>
                    <a:gd name="T5" fmla="*/ 2 h 4"/>
                    <a:gd name="T6" fmla="*/ 0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0"/>
                      </a:moveTo>
                      <a:cubicBezTo>
                        <a:pt x="0" y="0"/>
                        <a:pt x="2" y="0"/>
                        <a:pt x="2" y="0"/>
                      </a:cubicBezTo>
                      <a:cubicBezTo>
                        <a:pt x="3" y="1"/>
                        <a:pt x="3" y="3"/>
                        <a:pt x="2" y="4"/>
                      </a:cubicBezTo>
                      <a:cubicBezTo>
                        <a:pt x="2" y="3"/>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49" name="Freeform 10430">
                  <a:extLst>
                    <a:ext uri="{FF2B5EF4-FFF2-40B4-BE49-F238E27FC236}">
                      <a16:creationId xmlns:a16="http://schemas.microsoft.com/office/drawing/2014/main" id="{6679F5FE-F261-7188-BF09-BCE5EE07C3CF}"/>
                    </a:ext>
                  </a:extLst>
                </p:cNvPr>
                <p:cNvSpPr>
                  <a:spLocks/>
                </p:cNvSpPr>
                <p:nvPr/>
              </p:nvSpPr>
              <p:spPr bwMode="auto">
                <a:xfrm>
                  <a:off x="4293" y="2123"/>
                  <a:ext cx="2" cy="6"/>
                </a:xfrm>
                <a:custGeom>
                  <a:avLst/>
                  <a:gdLst>
                    <a:gd name="T0" fmla="*/ 1 w 2"/>
                    <a:gd name="T1" fmla="*/ 0 h 7"/>
                    <a:gd name="T2" fmla="*/ 0 w 2"/>
                    <a:gd name="T3" fmla="*/ 3 h 7"/>
                    <a:gd name="T4" fmla="*/ 2 w 2"/>
                    <a:gd name="T5" fmla="*/ 3 h 7"/>
                    <a:gd name="T6" fmla="*/ 1 w 2"/>
                    <a:gd name="T7" fmla="*/ 3 h 7"/>
                    <a:gd name="T8" fmla="*/ 1 w 2"/>
                    <a:gd name="T9" fmla="*/ 0 h 7"/>
                    <a:gd name="T10" fmla="*/ 2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1" y="1"/>
                        <a:pt x="0" y="2"/>
                        <a:pt x="0" y="3"/>
                      </a:cubicBezTo>
                      <a:cubicBezTo>
                        <a:pt x="0" y="3"/>
                        <a:pt x="1" y="7"/>
                        <a:pt x="2" y="6"/>
                      </a:cubicBezTo>
                      <a:cubicBezTo>
                        <a:pt x="2" y="5"/>
                        <a:pt x="1" y="5"/>
                        <a:pt x="1" y="4"/>
                      </a:cubicBezTo>
                      <a:cubicBezTo>
                        <a:pt x="1" y="3"/>
                        <a:pt x="1" y="1"/>
                        <a:pt x="1"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0" name="Freeform 10431">
                  <a:extLst>
                    <a:ext uri="{FF2B5EF4-FFF2-40B4-BE49-F238E27FC236}">
                      <a16:creationId xmlns:a16="http://schemas.microsoft.com/office/drawing/2014/main" id="{DCFDB139-FFE9-CD2A-F2BA-94C8D94154C9}"/>
                    </a:ext>
                  </a:extLst>
                </p:cNvPr>
                <p:cNvSpPr>
                  <a:spLocks/>
                </p:cNvSpPr>
                <p:nvPr/>
              </p:nvSpPr>
              <p:spPr bwMode="auto">
                <a:xfrm>
                  <a:off x="4290" y="2118"/>
                  <a:ext cx="2" cy="4"/>
                </a:xfrm>
                <a:custGeom>
                  <a:avLst/>
                  <a:gdLst>
                    <a:gd name="T0" fmla="*/ 1 w 3"/>
                    <a:gd name="T1" fmla="*/ 2 h 5"/>
                    <a:gd name="T2" fmla="*/ 1 w 3"/>
                    <a:gd name="T3" fmla="*/ 2 h 5"/>
                    <a:gd name="T4" fmla="*/ 0 w 3"/>
                    <a:gd name="T5" fmla="*/ 2 h 5"/>
                    <a:gd name="T6" fmla="*/ 0 60000 65536"/>
                    <a:gd name="T7" fmla="*/ 0 60000 65536"/>
                    <a:gd name="T8" fmla="*/ 0 60000 65536"/>
                  </a:gdLst>
                  <a:ahLst/>
                  <a:cxnLst>
                    <a:cxn ang="T6">
                      <a:pos x="T0" y="T1"/>
                    </a:cxn>
                    <a:cxn ang="T7">
                      <a:pos x="T2" y="T3"/>
                    </a:cxn>
                    <a:cxn ang="T8">
                      <a:pos x="T4" y="T5"/>
                    </a:cxn>
                  </a:cxnLst>
                  <a:rect l="0" t="0" r="r" b="b"/>
                  <a:pathLst>
                    <a:path w="3" h="5">
                      <a:moveTo>
                        <a:pt x="1" y="3"/>
                      </a:moveTo>
                      <a:cubicBezTo>
                        <a:pt x="1" y="0"/>
                        <a:pt x="3" y="3"/>
                        <a:pt x="3" y="5"/>
                      </a:cubicBezTo>
                      <a:cubicBezTo>
                        <a:pt x="3"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1" name="Freeform 10432">
                  <a:extLst>
                    <a:ext uri="{FF2B5EF4-FFF2-40B4-BE49-F238E27FC236}">
                      <a16:creationId xmlns:a16="http://schemas.microsoft.com/office/drawing/2014/main" id="{9C48D166-1354-9C34-F9B1-92270E0C94FE}"/>
                    </a:ext>
                  </a:extLst>
                </p:cNvPr>
                <p:cNvSpPr>
                  <a:spLocks/>
                </p:cNvSpPr>
                <p:nvPr/>
              </p:nvSpPr>
              <p:spPr bwMode="auto">
                <a:xfrm>
                  <a:off x="4286" y="2136"/>
                  <a:ext cx="3" cy="5"/>
                </a:xfrm>
                <a:custGeom>
                  <a:avLst/>
                  <a:gdLst>
                    <a:gd name="T0" fmla="*/ 1 w 3"/>
                    <a:gd name="T1" fmla="*/ 0 h 6"/>
                    <a:gd name="T2" fmla="*/ 3 w 3"/>
                    <a:gd name="T3" fmla="*/ 3 h 6"/>
                    <a:gd name="T4" fmla="*/ 1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1" y="0"/>
                      </a:moveTo>
                      <a:cubicBezTo>
                        <a:pt x="0" y="0"/>
                        <a:pt x="1" y="6"/>
                        <a:pt x="3" y="4"/>
                      </a:cubicBezTo>
                      <a:cubicBezTo>
                        <a:pt x="2"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2" name="Freeform 10433">
                  <a:extLst>
                    <a:ext uri="{FF2B5EF4-FFF2-40B4-BE49-F238E27FC236}">
                      <a16:creationId xmlns:a16="http://schemas.microsoft.com/office/drawing/2014/main" id="{2B8A6BFF-4193-70CE-211D-0C3825C1CDF7}"/>
                    </a:ext>
                  </a:extLst>
                </p:cNvPr>
                <p:cNvSpPr>
                  <a:spLocks/>
                </p:cNvSpPr>
                <p:nvPr/>
              </p:nvSpPr>
              <p:spPr bwMode="auto">
                <a:xfrm>
                  <a:off x="4293" y="2132"/>
                  <a:ext cx="2" cy="5"/>
                </a:xfrm>
                <a:custGeom>
                  <a:avLst/>
                  <a:gdLst>
                    <a:gd name="T0" fmla="*/ 0 w 2"/>
                    <a:gd name="T1" fmla="*/ 2 h 6"/>
                    <a:gd name="T2" fmla="*/ 1 w 2"/>
                    <a:gd name="T3" fmla="*/ 3 h 6"/>
                    <a:gd name="T4" fmla="*/ 1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1" y="5"/>
                        <a:pt x="1" y="6"/>
                      </a:cubicBezTo>
                      <a:cubicBezTo>
                        <a:pt x="1" y="6"/>
                        <a:pt x="1" y="5"/>
                        <a:pt x="1" y="4"/>
                      </a:cubicBezTo>
                      <a:cubicBezTo>
                        <a:pt x="1"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3" name="Freeform 10434">
                  <a:extLst>
                    <a:ext uri="{FF2B5EF4-FFF2-40B4-BE49-F238E27FC236}">
                      <a16:creationId xmlns:a16="http://schemas.microsoft.com/office/drawing/2014/main" id="{3073DDF4-F018-AF11-755B-CDE3AA2501D7}"/>
                    </a:ext>
                  </a:extLst>
                </p:cNvPr>
                <p:cNvSpPr>
                  <a:spLocks/>
                </p:cNvSpPr>
                <p:nvPr/>
              </p:nvSpPr>
              <p:spPr bwMode="auto">
                <a:xfrm>
                  <a:off x="4298" y="2128"/>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1"/>
                        <a:pt x="1" y="5"/>
                        <a:pt x="3" y="5"/>
                      </a:cubicBezTo>
                      <a:cubicBezTo>
                        <a:pt x="2"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4" name="Freeform 10435">
                  <a:extLst>
                    <a:ext uri="{FF2B5EF4-FFF2-40B4-BE49-F238E27FC236}">
                      <a16:creationId xmlns:a16="http://schemas.microsoft.com/office/drawing/2014/main" id="{2CC46DFD-820F-B964-81B3-6F64EA73ACCE}"/>
                    </a:ext>
                  </a:extLst>
                </p:cNvPr>
                <p:cNvSpPr>
                  <a:spLocks/>
                </p:cNvSpPr>
                <p:nvPr/>
              </p:nvSpPr>
              <p:spPr bwMode="auto">
                <a:xfrm>
                  <a:off x="4297" y="2122"/>
                  <a:ext cx="2" cy="4"/>
                </a:xfrm>
                <a:custGeom>
                  <a:avLst/>
                  <a:gdLst>
                    <a:gd name="T0" fmla="*/ 0 w 2"/>
                    <a:gd name="T1" fmla="*/ 1 h 4"/>
                    <a:gd name="T2" fmla="*/ 2 w 2"/>
                    <a:gd name="T3" fmla="*/ 4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2" y="0"/>
                        <a:pt x="2" y="2"/>
                        <a:pt x="2" y="4"/>
                      </a:cubicBezTo>
                      <a:cubicBezTo>
                        <a:pt x="1" y="3"/>
                        <a:pt x="2"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5" name="Freeform 10436">
                  <a:extLst>
                    <a:ext uri="{FF2B5EF4-FFF2-40B4-BE49-F238E27FC236}">
                      <a16:creationId xmlns:a16="http://schemas.microsoft.com/office/drawing/2014/main" id="{DC2B3E2F-97EE-9462-25EF-A3239D062164}"/>
                    </a:ext>
                  </a:extLst>
                </p:cNvPr>
                <p:cNvSpPr>
                  <a:spLocks/>
                </p:cNvSpPr>
                <p:nvPr/>
              </p:nvSpPr>
              <p:spPr bwMode="auto">
                <a:xfrm>
                  <a:off x="4292" y="2140"/>
                  <a:ext cx="3" cy="3"/>
                </a:xfrm>
                <a:custGeom>
                  <a:avLst/>
                  <a:gdLst>
                    <a:gd name="T0" fmla="*/ 1 w 4"/>
                    <a:gd name="T1" fmla="*/ 0 h 4"/>
                    <a:gd name="T2" fmla="*/ 2 w 4"/>
                    <a:gd name="T3" fmla="*/ 1 h 4"/>
                    <a:gd name="T4" fmla="*/ 1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1"/>
                        <a:pt x="3" y="4"/>
                        <a:pt x="4" y="1"/>
                      </a:cubicBezTo>
                      <a:cubicBezTo>
                        <a:pt x="3"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6" name="Freeform 10437">
                  <a:extLst>
                    <a:ext uri="{FF2B5EF4-FFF2-40B4-BE49-F238E27FC236}">
                      <a16:creationId xmlns:a16="http://schemas.microsoft.com/office/drawing/2014/main" id="{52C412B7-01CE-5BFA-7788-7E1BBF8FD0A8}"/>
                    </a:ext>
                  </a:extLst>
                </p:cNvPr>
                <p:cNvSpPr>
                  <a:spLocks/>
                </p:cNvSpPr>
                <p:nvPr/>
              </p:nvSpPr>
              <p:spPr bwMode="auto">
                <a:xfrm>
                  <a:off x="4298" y="2136"/>
                  <a:ext cx="2" cy="4"/>
                </a:xfrm>
                <a:custGeom>
                  <a:avLst/>
                  <a:gdLst>
                    <a:gd name="T0" fmla="*/ 0 w 2"/>
                    <a:gd name="T1" fmla="*/ 0 h 5"/>
                    <a:gd name="T2" fmla="*/ 0 w 2"/>
                    <a:gd name="T3" fmla="*/ 2 h 5"/>
                    <a:gd name="T4" fmla="*/ 2 w 2"/>
                    <a:gd name="T5" fmla="*/ 2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1" y="0"/>
                        <a:pt x="2" y="5"/>
                        <a:pt x="0" y="5"/>
                      </a:cubicBezTo>
                      <a:cubicBezTo>
                        <a:pt x="1" y="5"/>
                        <a:pt x="1" y="4"/>
                        <a:pt x="2" y="4"/>
                      </a:cubicBezTo>
                      <a:cubicBezTo>
                        <a:pt x="2" y="2"/>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7" name="Freeform 10438">
                  <a:extLst>
                    <a:ext uri="{FF2B5EF4-FFF2-40B4-BE49-F238E27FC236}">
                      <a16:creationId xmlns:a16="http://schemas.microsoft.com/office/drawing/2014/main" id="{2C1734E2-8064-CDCD-84AD-D42486A75435}"/>
                    </a:ext>
                  </a:extLst>
                </p:cNvPr>
                <p:cNvSpPr>
                  <a:spLocks/>
                </p:cNvSpPr>
                <p:nvPr/>
              </p:nvSpPr>
              <p:spPr bwMode="auto">
                <a:xfrm>
                  <a:off x="4301" y="2134"/>
                  <a:ext cx="2" cy="4"/>
                </a:xfrm>
                <a:custGeom>
                  <a:avLst/>
                  <a:gdLst>
                    <a:gd name="T0" fmla="*/ 1 w 2"/>
                    <a:gd name="T1" fmla="*/ 0 h 5"/>
                    <a:gd name="T2" fmla="*/ 0 w 2"/>
                    <a:gd name="T3" fmla="*/ 2 h 5"/>
                    <a:gd name="T4" fmla="*/ 1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1"/>
                        <a:pt x="1" y="4"/>
                        <a:pt x="0" y="5"/>
                      </a:cubicBezTo>
                      <a:cubicBezTo>
                        <a:pt x="0" y="4"/>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8" name="Freeform 10439">
                  <a:extLst>
                    <a:ext uri="{FF2B5EF4-FFF2-40B4-BE49-F238E27FC236}">
                      <a16:creationId xmlns:a16="http://schemas.microsoft.com/office/drawing/2014/main" id="{279BC118-A238-B72E-E508-EA5D636ACE6B}"/>
                    </a:ext>
                  </a:extLst>
                </p:cNvPr>
                <p:cNvSpPr>
                  <a:spLocks/>
                </p:cNvSpPr>
                <p:nvPr/>
              </p:nvSpPr>
              <p:spPr bwMode="auto">
                <a:xfrm>
                  <a:off x="4304" y="2230"/>
                  <a:ext cx="32" cy="39"/>
                </a:xfrm>
                <a:custGeom>
                  <a:avLst/>
                  <a:gdLst>
                    <a:gd name="T0" fmla="*/ 12 w 39"/>
                    <a:gd name="T1" fmla="*/ 2 h 48"/>
                    <a:gd name="T2" fmla="*/ 14 w 39"/>
                    <a:gd name="T3" fmla="*/ 2 h 48"/>
                    <a:gd name="T4" fmla="*/ 16 w 39"/>
                    <a:gd name="T5" fmla="*/ 5 h 48"/>
                    <a:gd name="T6" fmla="*/ 17 w 39"/>
                    <a:gd name="T7" fmla="*/ 7 h 48"/>
                    <a:gd name="T8" fmla="*/ 17 w 39"/>
                    <a:gd name="T9" fmla="*/ 11 h 48"/>
                    <a:gd name="T10" fmla="*/ 17 w 39"/>
                    <a:gd name="T11" fmla="*/ 13 h 48"/>
                    <a:gd name="T12" fmla="*/ 16 w 39"/>
                    <a:gd name="T13" fmla="*/ 16 h 48"/>
                    <a:gd name="T14" fmla="*/ 14 w 39"/>
                    <a:gd name="T15" fmla="*/ 17 h 48"/>
                    <a:gd name="T16" fmla="*/ 12 w 39"/>
                    <a:gd name="T17" fmla="*/ 19 h 48"/>
                    <a:gd name="T18" fmla="*/ 11 w 39"/>
                    <a:gd name="T19" fmla="*/ 20 h 48"/>
                    <a:gd name="T20" fmla="*/ 7 w 39"/>
                    <a:gd name="T21" fmla="*/ 20 h 48"/>
                    <a:gd name="T22" fmla="*/ 6 w 39"/>
                    <a:gd name="T23" fmla="*/ 20 h 48"/>
                    <a:gd name="T24" fmla="*/ 4 w 39"/>
                    <a:gd name="T25" fmla="*/ 19 h 48"/>
                    <a:gd name="T26" fmla="*/ 3 w 39"/>
                    <a:gd name="T27" fmla="*/ 18 h 48"/>
                    <a:gd name="T28" fmla="*/ 2 w 39"/>
                    <a:gd name="T29" fmla="*/ 16 h 48"/>
                    <a:gd name="T30" fmla="*/ 2 w 39"/>
                    <a:gd name="T31" fmla="*/ 15 h 48"/>
                    <a:gd name="T32" fmla="*/ 1 w 39"/>
                    <a:gd name="T33" fmla="*/ 12 h 48"/>
                    <a:gd name="T34" fmla="*/ 1 w 39"/>
                    <a:gd name="T35" fmla="*/ 10 h 48"/>
                    <a:gd name="T36" fmla="*/ 2 w 39"/>
                    <a:gd name="T37" fmla="*/ 8 h 48"/>
                    <a:gd name="T38" fmla="*/ 2 w 39"/>
                    <a:gd name="T39" fmla="*/ 6 h 48"/>
                    <a:gd name="T40" fmla="*/ 4 w 39"/>
                    <a:gd name="T41" fmla="*/ 4 h 48"/>
                    <a:gd name="T42" fmla="*/ 6 w 39"/>
                    <a:gd name="T43" fmla="*/ 2 h 48"/>
                    <a:gd name="T44" fmla="*/ 7 w 39"/>
                    <a:gd name="T45" fmla="*/ 2 h 48"/>
                    <a:gd name="T46" fmla="*/ 11 w 39"/>
                    <a:gd name="T47" fmla="*/ 2 h 48"/>
                    <a:gd name="T48" fmla="*/ 12 w 39"/>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48">
                      <a:moveTo>
                        <a:pt x="27" y="3"/>
                      </a:moveTo>
                      <a:cubicBezTo>
                        <a:pt x="28" y="6"/>
                        <a:pt x="32" y="4"/>
                        <a:pt x="32" y="6"/>
                      </a:cubicBezTo>
                      <a:cubicBezTo>
                        <a:pt x="32" y="9"/>
                        <a:pt x="36" y="9"/>
                        <a:pt x="35" y="11"/>
                      </a:cubicBezTo>
                      <a:cubicBezTo>
                        <a:pt x="35" y="14"/>
                        <a:pt x="38" y="15"/>
                        <a:pt x="37" y="17"/>
                      </a:cubicBezTo>
                      <a:cubicBezTo>
                        <a:pt x="36" y="20"/>
                        <a:pt x="39" y="24"/>
                        <a:pt x="38" y="26"/>
                      </a:cubicBezTo>
                      <a:cubicBezTo>
                        <a:pt x="36" y="27"/>
                        <a:pt x="38" y="31"/>
                        <a:pt x="36" y="31"/>
                      </a:cubicBezTo>
                      <a:cubicBezTo>
                        <a:pt x="35" y="32"/>
                        <a:pt x="36" y="35"/>
                        <a:pt x="34" y="36"/>
                      </a:cubicBezTo>
                      <a:cubicBezTo>
                        <a:pt x="33" y="36"/>
                        <a:pt x="33" y="40"/>
                        <a:pt x="31" y="39"/>
                      </a:cubicBezTo>
                      <a:cubicBezTo>
                        <a:pt x="30" y="39"/>
                        <a:pt x="29" y="44"/>
                        <a:pt x="27" y="43"/>
                      </a:cubicBezTo>
                      <a:cubicBezTo>
                        <a:pt x="26" y="43"/>
                        <a:pt x="24" y="47"/>
                        <a:pt x="23" y="45"/>
                      </a:cubicBezTo>
                      <a:cubicBezTo>
                        <a:pt x="21" y="44"/>
                        <a:pt x="18" y="48"/>
                        <a:pt x="16" y="46"/>
                      </a:cubicBezTo>
                      <a:cubicBezTo>
                        <a:pt x="15" y="45"/>
                        <a:pt x="12" y="48"/>
                        <a:pt x="12" y="45"/>
                      </a:cubicBezTo>
                      <a:cubicBezTo>
                        <a:pt x="12" y="44"/>
                        <a:pt x="9" y="45"/>
                        <a:pt x="9" y="43"/>
                      </a:cubicBezTo>
                      <a:cubicBezTo>
                        <a:pt x="9" y="42"/>
                        <a:pt x="6" y="43"/>
                        <a:pt x="7" y="41"/>
                      </a:cubicBezTo>
                      <a:cubicBezTo>
                        <a:pt x="7" y="39"/>
                        <a:pt x="4" y="40"/>
                        <a:pt x="4" y="37"/>
                      </a:cubicBezTo>
                      <a:cubicBezTo>
                        <a:pt x="4" y="36"/>
                        <a:pt x="2" y="35"/>
                        <a:pt x="2" y="33"/>
                      </a:cubicBezTo>
                      <a:cubicBezTo>
                        <a:pt x="3" y="31"/>
                        <a:pt x="0" y="30"/>
                        <a:pt x="1" y="28"/>
                      </a:cubicBezTo>
                      <a:cubicBezTo>
                        <a:pt x="2" y="26"/>
                        <a:pt x="0" y="24"/>
                        <a:pt x="1" y="22"/>
                      </a:cubicBezTo>
                      <a:cubicBezTo>
                        <a:pt x="2" y="21"/>
                        <a:pt x="1" y="19"/>
                        <a:pt x="2" y="18"/>
                      </a:cubicBezTo>
                      <a:cubicBezTo>
                        <a:pt x="5" y="16"/>
                        <a:pt x="3" y="12"/>
                        <a:pt x="5" y="12"/>
                      </a:cubicBezTo>
                      <a:cubicBezTo>
                        <a:pt x="7" y="11"/>
                        <a:pt x="7" y="8"/>
                        <a:pt x="8" y="8"/>
                      </a:cubicBezTo>
                      <a:cubicBezTo>
                        <a:pt x="11" y="7"/>
                        <a:pt x="11" y="4"/>
                        <a:pt x="13" y="4"/>
                      </a:cubicBezTo>
                      <a:cubicBezTo>
                        <a:pt x="14" y="4"/>
                        <a:pt x="16" y="2"/>
                        <a:pt x="17" y="2"/>
                      </a:cubicBezTo>
                      <a:cubicBezTo>
                        <a:pt x="19" y="4"/>
                        <a:pt x="21" y="0"/>
                        <a:pt x="23" y="2"/>
                      </a:cubicBezTo>
                      <a:cubicBezTo>
                        <a:pt x="24" y="4"/>
                        <a:pt x="26" y="2"/>
                        <a:pt x="2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59" name="Freeform 10440">
                  <a:extLst>
                    <a:ext uri="{FF2B5EF4-FFF2-40B4-BE49-F238E27FC236}">
                      <a16:creationId xmlns:a16="http://schemas.microsoft.com/office/drawing/2014/main" id="{64F624DE-9F02-DA2D-4205-1590BF02A5B3}"/>
                    </a:ext>
                  </a:extLst>
                </p:cNvPr>
                <p:cNvSpPr>
                  <a:spLocks/>
                </p:cNvSpPr>
                <p:nvPr/>
              </p:nvSpPr>
              <p:spPr bwMode="auto">
                <a:xfrm>
                  <a:off x="4304" y="2233"/>
                  <a:ext cx="28" cy="36"/>
                </a:xfrm>
                <a:custGeom>
                  <a:avLst/>
                  <a:gdLst>
                    <a:gd name="T0" fmla="*/ 15 w 34"/>
                    <a:gd name="T1" fmla="*/ 14 h 44"/>
                    <a:gd name="T2" fmla="*/ 12 w 34"/>
                    <a:gd name="T3" fmla="*/ 15 h 44"/>
                    <a:gd name="T4" fmla="*/ 10 w 34"/>
                    <a:gd name="T5" fmla="*/ 14 h 44"/>
                    <a:gd name="T6" fmla="*/ 9 w 34"/>
                    <a:gd name="T7" fmla="*/ 13 h 44"/>
                    <a:gd name="T8" fmla="*/ 8 w 34"/>
                    <a:gd name="T9" fmla="*/ 12 h 44"/>
                    <a:gd name="T10" fmla="*/ 7 w 34"/>
                    <a:gd name="T11" fmla="*/ 11 h 44"/>
                    <a:gd name="T12" fmla="*/ 6 w 34"/>
                    <a:gd name="T13" fmla="*/ 9 h 44"/>
                    <a:gd name="T14" fmla="*/ 5 w 34"/>
                    <a:gd name="T15" fmla="*/ 6 h 44"/>
                    <a:gd name="T16" fmla="*/ 5 w 34"/>
                    <a:gd name="T17" fmla="*/ 4 h 44"/>
                    <a:gd name="T18" fmla="*/ 6 w 34"/>
                    <a:gd name="T19" fmla="*/ 2 h 44"/>
                    <a:gd name="T20" fmla="*/ 7 w 34"/>
                    <a:gd name="T21" fmla="*/ 0 h 44"/>
                    <a:gd name="T22" fmla="*/ 6 w 34"/>
                    <a:gd name="T23" fmla="*/ 0 h 44"/>
                    <a:gd name="T24" fmla="*/ 4 w 34"/>
                    <a:gd name="T25" fmla="*/ 2 h 44"/>
                    <a:gd name="T26" fmla="*/ 2 w 34"/>
                    <a:gd name="T27" fmla="*/ 4 h 44"/>
                    <a:gd name="T28" fmla="*/ 2 w 34"/>
                    <a:gd name="T29" fmla="*/ 6 h 44"/>
                    <a:gd name="T30" fmla="*/ 1 w 34"/>
                    <a:gd name="T31" fmla="*/ 8 h 44"/>
                    <a:gd name="T32" fmla="*/ 1 w 34"/>
                    <a:gd name="T33" fmla="*/ 11 h 44"/>
                    <a:gd name="T34" fmla="*/ 2 w 34"/>
                    <a:gd name="T35" fmla="*/ 13 h 44"/>
                    <a:gd name="T36" fmla="*/ 2 w 34"/>
                    <a:gd name="T37" fmla="*/ 15 h 44"/>
                    <a:gd name="T38" fmla="*/ 3 w 34"/>
                    <a:gd name="T39" fmla="*/ 16 h 44"/>
                    <a:gd name="T40" fmla="*/ 4 w 34"/>
                    <a:gd name="T41" fmla="*/ 17 h 44"/>
                    <a:gd name="T42" fmla="*/ 6 w 34"/>
                    <a:gd name="T43" fmla="*/ 19 h 44"/>
                    <a:gd name="T44" fmla="*/ 7 w 34"/>
                    <a:gd name="T45" fmla="*/ 19 h 44"/>
                    <a:gd name="T46" fmla="*/ 11 w 34"/>
                    <a:gd name="T47" fmla="*/ 19 h 44"/>
                    <a:gd name="T48" fmla="*/ 12 w 34"/>
                    <a:gd name="T49" fmla="*/ 17 h 44"/>
                    <a:gd name="T50" fmla="*/ 14 w 34"/>
                    <a:gd name="T51" fmla="*/ 16 h 44"/>
                    <a:gd name="T52" fmla="*/ 16 w 34"/>
                    <a:gd name="T53" fmla="*/ 14 h 44"/>
                    <a:gd name="T54" fmla="*/ 15 w 34"/>
                    <a:gd name="T55" fmla="*/ 14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4" h="44">
                      <a:moveTo>
                        <a:pt x="33" y="32"/>
                      </a:moveTo>
                      <a:cubicBezTo>
                        <a:pt x="31" y="31"/>
                        <a:pt x="28" y="35"/>
                        <a:pt x="26" y="33"/>
                      </a:cubicBezTo>
                      <a:cubicBezTo>
                        <a:pt x="25" y="31"/>
                        <a:pt x="22" y="34"/>
                        <a:pt x="22" y="32"/>
                      </a:cubicBezTo>
                      <a:cubicBezTo>
                        <a:pt x="22" y="30"/>
                        <a:pt x="19" y="32"/>
                        <a:pt x="19" y="30"/>
                      </a:cubicBezTo>
                      <a:cubicBezTo>
                        <a:pt x="19" y="28"/>
                        <a:pt x="16" y="30"/>
                        <a:pt x="17" y="27"/>
                      </a:cubicBezTo>
                      <a:cubicBezTo>
                        <a:pt x="17" y="26"/>
                        <a:pt x="14" y="26"/>
                        <a:pt x="14" y="24"/>
                      </a:cubicBezTo>
                      <a:cubicBezTo>
                        <a:pt x="14" y="22"/>
                        <a:pt x="12" y="22"/>
                        <a:pt x="12" y="19"/>
                      </a:cubicBezTo>
                      <a:cubicBezTo>
                        <a:pt x="12" y="18"/>
                        <a:pt x="10" y="17"/>
                        <a:pt x="11" y="14"/>
                      </a:cubicBezTo>
                      <a:cubicBezTo>
                        <a:pt x="12" y="13"/>
                        <a:pt x="10" y="11"/>
                        <a:pt x="11" y="9"/>
                      </a:cubicBezTo>
                      <a:cubicBezTo>
                        <a:pt x="12" y="7"/>
                        <a:pt x="11" y="5"/>
                        <a:pt x="12" y="4"/>
                      </a:cubicBezTo>
                      <a:cubicBezTo>
                        <a:pt x="14" y="3"/>
                        <a:pt x="14" y="1"/>
                        <a:pt x="14" y="0"/>
                      </a:cubicBezTo>
                      <a:cubicBezTo>
                        <a:pt x="14" y="0"/>
                        <a:pt x="13" y="0"/>
                        <a:pt x="13" y="0"/>
                      </a:cubicBezTo>
                      <a:cubicBezTo>
                        <a:pt x="11" y="0"/>
                        <a:pt x="11" y="3"/>
                        <a:pt x="8" y="4"/>
                      </a:cubicBezTo>
                      <a:cubicBezTo>
                        <a:pt x="7" y="4"/>
                        <a:pt x="7" y="7"/>
                        <a:pt x="5" y="8"/>
                      </a:cubicBezTo>
                      <a:cubicBezTo>
                        <a:pt x="3" y="8"/>
                        <a:pt x="5" y="12"/>
                        <a:pt x="2" y="14"/>
                      </a:cubicBezTo>
                      <a:cubicBezTo>
                        <a:pt x="1" y="15"/>
                        <a:pt x="2" y="17"/>
                        <a:pt x="1" y="18"/>
                      </a:cubicBezTo>
                      <a:cubicBezTo>
                        <a:pt x="0" y="20"/>
                        <a:pt x="2" y="22"/>
                        <a:pt x="1" y="24"/>
                      </a:cubicBezTo>
                      <a:cubicBezTo>
                        <a:pt x="0" y="26"/>
                        <a:pt x="3" y="27"/>
                        <a:pt x="2" y="29"/>
                      </a:cubicBezTo>
                      <a:cubicBezTo>
                        <a:pt x="2" y="31"/>
                        <a:pt x="4" y="32"/>
                        <a:pt x="4" y="33"/>
                      </a:cubicBezTo>
                      <a:cubicBezTo>
                        <a:pt x="4" y="36"/>
                        <a:pt x="7" y="35"/>
                        <a:pt x="7" y="37"/>
                      </a:cubicBezTo>
                      <a:cubicBezTo>
                        <a:pt x="6" y="39"/>
                        <a:pt x="9" y="38"/>
                        <a:pt x="9" y="39"/>
                      </a:cubicBezTo>
                      <a:cubicBezTo>
                        <a:pt x="9" y="41"/>
                        <a:pt x="12" y="40"/>
                        <a:pt x="12" y="41"/>
                      </a:cubicBezTo>
                      <a:cubicBezTo>
                        <a:pt x="12" y="44"/>
                        <a:pt x="15" y="41"/>
                        <a:pt x="16" y="42"/>
                      </a:cubicBezTo>
                      <a:cubicBezTo>
                        <a:pt x="18" y="44"/>
                        <a:pt x="21" y="40"/>
                        <a:pt x="23" y="41"/>
                      </a:cubicBezTo>
                      <a:cubicBezTo>
                        <a:pt x="24" y="43"/>
                        <a:pt x="26" y="39"/>
                        <a:pt x="27" y="39"/>
                      </a:cubicBezTo>
                      <a:cubicBezTo>
                        <a:pt x="29" y="40"/>
                        <a:pt x="30" y="35"/>
                        <a:pt x="31" y="35"/>
                      </a:cubicBezTo>
                      <a:cubicBezTo>
                        <a:pt x="33" y="36"/>
                        <a:pt x="33" y="33"/>
                        <a:pt x="34" y="32"/>
                      </a:cubicBezTo>
                      <a:cubicBezTo>
                        <a:pt x="33" y="32"/>
                        <a:pt x="33" y="32"/>
                        <a:pt x="33" y="32"/>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0" name="Freeform 10441">
                  <a:extLst>
                    <a:ext uri="{FF2B5EF4-FFF2-40B4-BE49-F238E27FC236}">
                      <a16:creationId xmlns:a16="http://schemas.microsoft.com/office/drawing/2014/main" id="{846E2300-91CB-C977-C9FC-37463351DED2}"/>
                    </a:ext>
                  </a:extLst>
                </p:cNvPr>
                <p:cNvSpPr>
                  <a:spLocks/>
                </p:cNvSpPr>
                <p:nvPr/>
              </p:nvSpPr>
              <p:spPr bwMode="auto">
                <a:xfrm>
                  <a:off x="4304" y="2247"/>
                  <a:ext cx="28" cy="22"/>
                </a:xfrm>
                <a:custGeom>
                  <a:avLst/>
                  <a:gdLst>
                    <a:gd name="T0" fmla="*/ 15 w 34"/>
                    <a:gd name="T1" fmla="*/ 7 h 27"/>
                    <a:gd name="T2" fmla="*/ 14 w 34"/>
                    <a:gd name="T3" fmla="*/ 7 h 27"/>
                    <a:gd name="T4" fmla="*/ 13 w 34"/>
                    <a:gd name="T5" fmla="*/ 8 h 27"/>
                    <a:gd name="T6" fmla="*/ 11 w 34"/>
                    <a:gd name="T7" fmla="*/ 9 h 27"/>
                    <a:gd name="T8" fmla="*/ 8 w 34"/>
                    <a:gd name="T9" fmla="*/ 9 h 27"/>
                    <a:gd name="T10" fmla="*/ 6 w 34"/>
                    <a:gd name="T11" fmla="*/ 9 h 27"/>
                    <a:gd name="T12" fmla="*/ 5 w 34"/>
                    <a:gd name="T13" fmla="*/ 8 h 27"/>
                    <a:gd name="T14" fmla="*/ 3 w 34"/>
                    <a:gd name="T15" fmla="*/ 7 h 27"/>
                    <a:gd name="T16" fmla="*/ 2 w 34"/>
                    <a:gd name="T17" fmla="*/ 6 h 27"/>
                    <a:gd name="T18" fmla="*/ 2 w 34"/>
                    <a:gd name="T19" fmla="*/ 4 h 27"/>
                    <a:gd name="T20" fmla="*/ 2 w 34"/>
                    <a:gd name="T21" fmla="*/ 2 h 27"/>
                    <a:gd name="T22" fmla="*/ 2 w 34"/>
                    <a:gd name="T23" fmla="*/ 0 h 27"/>
                    <a:gd name="T24" fmla="*/ 1 w 34"/>
                    <a:gd name="T25" fmla="*/ 1 h 27"/>
                    <a:gd name="T26" fmla="*/ 1 w 34"/>
                    <a:gd name="T27" fmla="*/ 3 h 27"/>
                    <a:gd name="T28" fmla="*/ 2 w 34"/>
                    <a:gd name="T29" fmla="*/ 6 h 27"/>
                    <a:gd name="T30" fmla="*/ 2 w 34"/>
                    <a:gd name="T31" fmla="*/ 7 h 27"/>
                    <a:gd name="T32" fmla="*/ 3 w 34"/>
                    <a:gd name="T33" fmla="*/ 9 h 27"/>
                    <a:gd name="T34" fmla="*/ 4 w 34"/>
                    <a:gd name="T35" fmla="*/ 10 h 27"/>
                    <a:gd name="T36" fmla="*/ 6 w 34"/>
                    <a:gd name="T37" fmla="*/ 11 h 27"/>
                    <a:gd name="T38" fmla="*/ 7 w 34"/>
                    <a:gd name="T39" fmla="*/ 11 h 27"/>
                    <a:gd name="T40" fmla="*/ 11 w 34"/>
                    <a:gd name="T41" fmla="*/ 11 h 27"/>
                    <a:gd name="T42" fmla="*/ 12 w 34"/>
                    <a:gd name="T43" fmla="*/ 10 h 27"/>
                    <a:gd name="T44" fmla="*/ 14 w 34"/>
                    <a:gd name="T45" fmla="*/ 8 h 27"/>
                    <a:gd name="T46" fmla="*/ 16 w 34"/>
                    <a:gd name="T47" fmla="*/ 7 h 27"/>
                    <a:gd name="T48" fmla="*/ 15 w 34"/>
                    <a:gd name="T49" fmla="*/ 7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27">
                      <a:moveTo>
                        <a:pt x="33" y="15"/>
                      </a:moveTo>
                      <a:cubicBezTo>
                        <a:pt x="32" y="15"/>
                        <a:pt x="32" y="15"/>
                        <a:pt x="31" y="15"/>
                      </a:cubicBezTo>
                      <a:cubicBezTo>
                        <a:pt x="30" y="16"/>
                        <a:pt x="29" y="19"/>
                        <a:pt x="28" y="18"/>
                      </a:cubicBezTo>
                      <a:cubicBezTo>
                        <a:pt x="26" y="18"/>
                        <a:pt x="25" y="22"/>
                        <a:pt x="23" y="20"/>
                      </a:cubicBezTo>
                      <a:cubicBezTo>
                        <a:pt x="22" y="19"/>
                        <a:pt x="19" y="23"/>
                        <a:pt x="17" y="21"/>
                      </a:cubicBezTo>
                      <a:cubicBezTo>
                        <a:pt x="16" y="20"/>
                        <a:pt x="13" y="23"/>
                        <a:pt x="13" y="20"/>
                      </a:cubicBezTo>
                      <a:cubicBezTo>
                        <a:pt x="13" y="19"/>
                        <a:pt x="10" y="20"/>
                        <a:pt x="10" y="18"/>
                      </a:cubicBezTo>
                      <a:cubicBezTo>
                        <a:pt x="10" y="17"/>
                        <a:pt x="7" y="18"/>
                        <a:pt x="7" y="16"/>
                      </a:cubicBezTo>
                      <a:cubicBezTo>
                        <a:pt x="7" y="14"/>
                        <a:pt x="4" y="15"/>
                        <a:pt x="4" y="12"/>
                      </a:cubicBezTo>
                      <a:cubicBezTo>
                        <a:pt x="5" y="11"/>
                        <a:pt x="2" y="10"/>
                        <a:pt x="3" y="8"/>
                      </a:cubicBezTo>
                      <a:cubicBezTo>
                        <a:pt x="3" y="6"/>
                        <a:pt x="0" y="5"/>
                        <a:pt x="2" y="3"/>
                      </a:cubicBezTo>
                      <a:cubicBezTo>
                        <a:pt x="2" y="2"/>
                        <a:pt x="2" y="1"/>
                        <a:pt x="2" y="0"/>
                      </a:cubicBezTo>
                      <a:cubicBezTo>
                        <a:pt x="2" y="0"/>
                        <a:pt x="2" y="1"/>
                        <a:pt x="1" y="1"/>
                      </a:cubicBezTo>
                      <a:cubicBezTo>
                        <a:pt x="0" y="3"/>
                        <a:pt x="2" y="5"/>
                        <a:pt x="1" y="7"/>
                      </a:cubicBezTo>
                      <a:cubicBezTo>
                        <a:pt x="0" y="9"/>
                        <a:pt x="3" y="10"/>
                        <a:pt x="2" y="12"/>
                      </a:cubicBezTo>
                      <a:cubicBezTo>
                        <a:pt x="2" y="14"/>
                        <a:pt x="4" y="15"/>
                        <a:pt x="4" y="16"/>
                      </a:cubicBezTo>
                      <a:cubicBezTo>
                        <a:pt x="4" y="19"/>
                        <a:pt x="7" y="18"/>
                        <a:pt x="7" y="20"/>
                      </a:cubicBezTo>
                      <a:cubicBezTo>
                        <a:pt x="6" y="22"/>
                        <a:pt x="9" y="21"/>
                        <a:pt x="9" y="22"/>
                      </a:cubicBezTo>
                      <a:cubicBezTo>
                        <a:pt x="9" y="24"/>
                        <a:pt x="12" y="23"/>
                        <a:pt x="12" y="24"/>
                      </a:cubicBezTo>
                      <a:cubicBezTo>
                        <a:pt x="12" y="27"/>
                        <a:pt x="15" y="24"/>
                        <a:pt x="16" y="25"/>
                      </a:cubicBezTo>
                      <a:cubicBezTo>
                        <a:pt x="18" y="27"/>
                        <a:pt x="21" y="23"/>
                        <a:pt x="23" y="24"/>
                      </a:cubicBezTo>
                      <a:cubicBezTo>
                        <a:pt x="24" y="26"/>
                        <a:pt x="26" y="22"/>
                        <a:pt x="27" y="22"/>
                      </a:cubicBezTo>
                      <a:cubicBezTo>
                        <a:pt x="29" y="23"/>
                        <a:pt x="30" y="18"/>
                        <a:pt x="31" y="18"/>
                      </a:cubicBezTo>
                      <a:cubicBezTo>
                        <a:pt x="33" y="19"/>
                        <a:pt x="33" y="16"/>
                        <a:pt x="34" y="15"/>
                      </a:cubicBezTo>
                      <a:cubicBezTo>
                        <a:pt x="33" y="15"/>
                        <a:pt x="33" y="15"/>
                        <a:pt x="33" y="15"/>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1" name="Freeform 10442">
                  <a:extLst>
                    <a:ext uri="{FF2B5EF4-FFF2-40B4-BE49-F238E27FC236}">
                      <a16:creationId xmlns:a16="http://schemas.microsoft.com/office/drawing/2014/main" id="{D37D2060-0BF4-ADFA-A699-A4BC4D775F79}"/>
                    </a:ext>
                  </a:extLst>
                </p:cNvPr>
                <p:cNvSpPr>
                  <a:spLocks/>
                </p:cNvSpPr>
                <p:nvPr/>
              </p:nvSpPr>
              <p:spPr bwMode="auto">
                <a:xfrm>
                  <a:off x="4315" y="2240"/>
                  <a:ext cx="2" cy="3"/>
                </a:xfrm>
                <a:custGeom>
                  <a:avLst/>
                  <a:gdLst>
                    <a:gd name="T0" fmla="*/ 0 w 2"/>
                    <a:gd name="T1" fmla="*/ 0 h 4"/>
                    <a:gd name="T2" fmla="*/ 0 w 2"/>
                    <a:gd name="T3" fmla="*/ 2 h 4"/>
                    <a:gd name="T4" fmla="*/ 1 w 2"/>
                    <a:gd name="T5" fmla="*/ 2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1" y="1"/>
                        <a:pt x="0" y="3"/>
                        <a:pt x="0" y="3"/>
                      </a:cubicBezTo>
                      <a:cubicBezTo>
                        <a:pt x="0" y="4"/>
                        <a:pt x="1" y="3"/>
                        <a:pt x="1" y="3"/>
                      </a:cubicBezTo>
                      <a:cubicBezTo>
                        <a:pt x="2"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2" name="Freeform 10443">
                  <a:extLst>
                    <a:ext uri="{FF2B5EF4-FFF2-40B4-BE49-F238E27FC236}">
                      <a16:creationId xmlns:a16="http://schemas.microsoft.com/office/drawing/2014/main" id="{D8FA4677-A0E4-B076-B61C-D027A72027F0}"/>
                    </a:ext>
                  </a:extLst>
                </p:cNvPr>
                <p:cNvSpPr>
                  <a:spLocks/>
                </p:cNvSpPr>
                <p:nvPr/>
              </p:nvSpPr>
              <p:spPr bwMode="auto">
                <a:xfrm>
                  <a:off x="4317" y="2236"/>
                  <a:ext cx="3" cy="3"/>
                </a:xfrm>
                <a:custGeom>
                  <a:avLst/>
                  <a:gdLst>
                    <a:gd name="T0" fmla="*/ 2 w 4"/>
                    <a:gd name="T1" fmla="*/ 0 h 3"/>
                    <a:gd name="T2" fmla="*/ 2 w 4"/>
                    <a:gd name="T3" fmla="*/ 3 h 3"/>
                    <a:gd name="T4" fmla="*/ 2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2" y="0"/>
                      </a:moveTo>
                      <a:cubicBezTo>
                        <a:pt x="0" y="1"/>
                        <a:pt x="2" y="3"/>
                        <a:pt x="4" y="3"/>
                      </a:cubicBezTo>
                      <a:cubicBezTo>
                        <a:pt x="3" y="3"/>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3" name="Freeform 10444">
                  <a:extLst>
                    <a:ext uri="{FF2B5EF4-FFF2-40B4-BE49-F238E27FC236}">
                      <a16:creationId xmlns:a16="http://schemas.microsoft.com/office/drawing/2014/main" id="{55289C73-0460-67CE-E232-66C9FBB92CFB}"/>
                    </a:ext>
                  </a:extLst>
                </p:cNvPr>
                <p:cNvSpPr>
                  <a:spLocks/>
                </p:cNvSpPr>
                <p:nvPr/>
              </p:nvSpPr>
              <p:spPr bwMode="auto">
                <a:xfrm>
                  <a:off x="4319" y="2243"/>
                  <a:ext cx="2" cy="4"/>
                </a:xfrm>
                <a:custGeom>
                  <a:avLst/>
                  <a:gdLst>
                    <a:gd name="T0" fmla="*/ 0 w 3"/>
                    <a:gd name="T1" fmla="*/ 1 h 5"/>
                    <a:gd name="T2" fmla="*/ 1 w 3"/>
                    <a:gd name="T3" fmla="*/ 1 h 5"/>
                    <a:gd name="T4" fmla="*/ 1 w 3"/>
                    <a:gd name="T5" fmla="*/ 2 h 5"/>
                    <a:gd name="T6" fmla="*/ 0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1"/>
                      </a:moveTo>
                      <a:cubicBezTo>
                        <a:pt x="0" y="1"/>
                        <a:pt x="2" y="1"/>
                        <a:pt x="2" y="1"/>
                      </a:cubicBezTo>
                      <a:cubicBezTo>
                        <a:pt x="3" y="2"/>
                        <a:pt x="3" y="4"/>
                        <a:pt x="2" y="5"/>
                      </a:cubicBezTo>
                      <a:cubicBezTo>
                        <a:pt x="2" y="4"/>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4" name="Freeform 10445">
                  <a:extLst>
                    <a:ext uri="{FF2B5EF4-FFF2-40B4-BE49-F238E27FC236}">
                      <a16:creationId xmlns:a16="http://schemas.microsoft.com/office/drawing/2014/main" id="{1AFFEF4F-B859-C72B-7D90-7E11EED5CB90}"/>
                    </a:ext>
                  </a:extLst>
                </p:cNvPr>
                <p:cNvSpPr>
                  <a:spLocks/>
                </p:cNvSpPr>
                <p:nvPr/>
              </p:nvSpPr>
              <p:spPr bwMode="auto">
                <a:xfrm>
                  <a:off x="4324" y="2238"/>
                  <a:ext cx="2" cy="6"/>
                </a:xfrm>
                <a:custGeom>
                  <a:avLst/>
                  <a:gdLst>
                    <a:gd name="T0" fmla="*/ 1 w 2"/>
                    <a:gd name="T1" fmla="*/ 0 h 7"/>
                    <a:gd name="T2" fmla="*/ 0 w 2"/>
                    <a:gd name="T3" fmla="*/ 3 h 7"/>
                    <a:gd name="T4" fmla="*/ 2 w 2"/>
                    <a:gd name="T5" fmla="*/ 3 h 7"/>
                    <a:gd name="T6" fmla="*/ 1 w 2"/>
                    <a:gd name="T7" fmla="*/ 3 h 7"/>
                    <a:gd name="T8" fmla="*/ 1 w 2"/>
                    <a:gd name="T9" fmla="*/ 0 h 7"/>
                    <a:gd name="T10" fmla="*/ 2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0" y="0"/>
                        <a:pt x="0" y="2"/>
                        <a:pt x="0" y="3"/>
                      </a:cubicBezTo>
                      <a:cubicBezTo>
                        <a:pt x="0" y="3"/>
                        <a:pt x="1" y="7"/>
                        <a:pt x="2" y="6"/>
                      </a:cubicBezTo>
                      <a:cubicBezTo>
                        <a:pt x="2" y="5"/>
                        <a:pt x="1" y="4"/>
                        <a:pt x="1" y="4"/>
                      </a:cubicBezTo>
                      <a:cubicBezTo>
                        <a:pt x="1" y="3"/>
                        <a:pt x="1" y="1"/>
                        <a:pt x="1"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5" name="Freeform 10446">
                  <a:extLst>
                    <a:ext uri="{FF2B5EF4-FFF2-40B4-BE49-F238E27FC236}">
                      <a16:creationId xmlns:a16="http://schemas.microsoft.com/office/drawing/2014/main" id="{7708B110-0B30-916D-0A0A-9F1F64823F3B}"/>
                    </a:ext>
                  </a:extLst>
                </p:cNvPr>
                <p:cNvSpPr>
                  <a:spLocks/>
                </p:cNvSpPr>
                <p:nvPr/>
              </p:nvSpPr>
              <p:spPr bwMode="auto">
                <a:xfrm>
                  <a:off x="4321" y="2233"/>
                  <a:ext cx="2" cy="4"/>
                </a:xfrm>
                <a:custGeom>
                  <a:avLst/>
                  <a:gdLst>
                    <a:gd name="T0" fmla="*/ 0 w 3"/>
                    <a:gd name="T1" fmla="*/ 2 h 5"/>
                    <a:gd name="T2" fmla="*/ 1 w 3"/>
                    <a:gd name="T3" fmla="*/ 2 h 5"/>
                    <a:gd name="T4" fmla="*/ 0 w 3"/>
                    <a:gd name="T5" fmla="*/ 2 h 5"/>
                    <a:gd name="T6" fmla="*/ 0 60000 65536"/>
                    <a:gd name="T7" fmla="*/ 0 60000 65536"/>
                    <a:gd name="T8" fmla="*/ 0 60000 65536"/>
                  </a:gdLst>
                  <a:ahLst/>
                  <a:cxnLst>
                    <a:cxn ang="T6">
                      <a:pos x="T0" y="T1"/>
                    </a:cxn>
                    <a:cxn ang="T7">
                      <a:pos x="T2" y="T3"/>
                    </a:cxn>
                    <a:cxn ang="T8">
                      <a:pos x="T4" y="T5"/>
                    </a:cxn>
                  </a:cxnLst>
                  <a:rect l="0" t="0" r="r" b="b"/>
                  <a:pathLst>
                    <a:path w="3" h="5">
                      <a:moveTo>
                        <a:pt x="0" y="3"/>
                      </a:moveTo>
                      <a:cubicBezTo>
                        <a:pt x="1" y="0"/>
                        <a:pt x="3" y="3"/>
                        <a:pt x="3" y="5"/>
                      </a:cubicBezTo>
                      <a:cubicBezTo>
                        <a:pt x="2"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6" name="Freeform 10447">
                  <a:extLst>
                    <a:ext uri="{FF2B5EF4-FFF2-40B4-BE49-F238E27FC236}">
                      <a16:creationId xmlns:a16="http://schemas.microsoft.com/office/drawing/2014/main" id="{425E954C-997C-1E48-C5D3-9C2633C61FD5}"/>
                    </a:ext>
                  </a:extLst>
                </p:cNvPr>
                <p:cNvSpPr>
                  <a:spLocks/>
                </p:cNvSpPr>
                <p:nvPr/>
              </p:nvSpPr>
              <p:spPr bwMode="auto">
                <a:xfrm>
                  <a:off x="4318" y="2250"/>
                  <a:ext cx="2" cy="6"/>
                </a:xfrm>
                <a:custGeom>
                  <a:avLst/>
                  <a:gdLst>
                    <a:gd name="T0" fmla="*/ 1 w 3"/>
                    <a:gd name="T1" fmla="*/ 1 h 7"/>
                    <a:gd name="T2" fmla="*/ 1 w 3"/>
                    <a:gd name="T3" fmla="*/ 3 h 7"/>
                    <a:gd name="T4" fmla="*/ 1 w 3"/>
                    <a:gd name="T5" fmla="*/ 1 h 7"/>
                    <a:gd name="T6" fmla="*/ 0 60000 65536"/>
                    <a:gd name="T7" fmla="*/ 0 60000 65536"/>
                    <a:gd name="T8" fmla="*/ 0 60000 65536"/>
                  </a:gdLst>
                  <a:ahLst/>
                  <a:cxnLst>
                    <a:cxn ang="T6">
                      <a:pos x="T0" y="T1"/>
                    </a:cxn>
                    <a:cxn ang="T7">
                      <a:pos x="T2" y="T3"/>
                    </a:cxn>
                    <a:cxn ang="T8">
                      <a:pos x="T4" y="T5"/>
                    </a:cxn>
                  </a:cxnLst>
                  <a:rect l="0" t="0" r="r" b="b"/>
                  <a:pathLst>
                    <a:path w="3" h="7">
                      <a:moveTo>
                        <a:pt x="1" y="1"/>
                      </a:moveTo>
                      <a:cubicBezTo>
                        <a:pt x="0" y="0"/>
                        <a:pt x="1" y="7"/>
                        <a:pt x="3" y="5"/>
                      </a:cubicBezTo>
                      <a:cubicBezTo>
                        <a:pt x="2"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7" name="Freeform 10448">
                  <a:extLst>
                    <a:ext uri="{FF2B5EF4-FFF2-40B4-BE49-F238E27FC236}">
                      <a16:creationId xmlns:a16="http://schemas.microsoft.com/office/drawing/2014/main" id="{C4E4BD12-87AE-2A70-49E2-FCB78D42F201}"/>
                    </a:ext>
                  </a:extLst>
                </p:cNvPr>
                <p:cNvSpPr>
                  <a:spLocks/>
                </p:cNvSpPr>
                <p:nvPr/>
              </p:nvSpPr>
              <p:spPr bwMode="auto">
                <a:xfrm>
                  <a:off x="4324" y="2247"/>
                  <a:ext cx="2" cy="5"/>
                </a:xfrm>
                <a:custGeom>
                  <a:avLst/>
                  <a:gdLst>
                    <a:gd name="T0" fmla="*/ 0 w 2"/>
                    <a:gd name="T1" fmla="*/ 2 h 6"/>
                    <a:gd name="T2" fmla="*/ 0 w 2"/>
                    <a:gd name="T3" fmla="*/ 3 h 6"/>
                    <a:gd name="T4" fmla="*/ 1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1" y="5"/>
                        <a:pt x="0" y="6"/>
                      </a:cubicBezTo>
                      <a:cubicBezTo>
                        <a:pt x="0" y="5"/>
                        <a:pt x="1" y="5"/>
                        <a:pt x="1" y="4"/>
                      </a:cubicBezTo>
                      <a:cubicBezTo>
                        <a:pt x="1" y="3"/>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8" name="Freeform 10449">
                  <a:extLst>
                    <a:ext uri="{FF2B5EF4-FFF2-40B4-BE49-F238E27FC236}">
                      <a16:creationId xmlns:a16="http://schemas.microsoft.com/office/drawing/2014/main" id="{F530DD48-131A-B9AD-01F3-3FC8F5D640DF}"/>
                    </a:ext>
                  </a:extLst>
                </p:cNvPr>
                <p:cNvSpPr>
                  <a:spLocks/>
                </p:cNvSpPr>
                <p:nvPr/>
              </p:nvSpPr>
              <p:spPr bwMode="auto">
                <a:xfrm>
                  <a:off x="4328" y="2242"/>
                  <a:ext cx="4" cy="4"/>
                </a:xfrm>
                <a:custGeom>
                  <a:avLst/>
                  <a:gdLst>
                    <a:gd name="T0" fmla="*/ 2 w 4"/>
                    <a:gd name="T1" fmla="*/ 0 h 5"/>
                    <a:gd name="T2" fmla="*/ 4 w 4"/>
                    <a:gd name="T3" fmla="*/ 2 h 5"/>
                    <a:gd name="T4" fmla="*/ 2 w 4"/>
                    <a:gd name="T5" fmla="*/ 1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2"/>
                        <a:pt x="2" y="5"/>
                        <a:pt x="4" y="5"/>
                      </a:cubicBezTo>
                      <a:cubicBezTo>
                        <a:pt x="3" y="5"/>
                        <a:pt x="3"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69" name="Freeform 10450">
                  <a:extLst>
                    <a:ext uri="{FF2B5EF4-FFF2-40B4-BE49-F238E27FC236}">
                      <a16:creationId xmlns:a16="http://schemas.microsoft.com/office/drawing/2014/main" id="{95995E87-4294-DDB7-B0BE-EA46D207EEF7}"/>
                    </a:ext>
                  </a:extLst>
                </p:cNvPr>
                <p:cNvSpPr>
                  <a:spLocks/>
                </p:cNvSpPr>
                <p:nvPr/>
              </p:nvSpPr>
              <p:spPr bwMode="auto">
                <a:xfrm>
                  <a:off x="4328" y="2237"/>
                  <a:ext cx="2" cy="3"/>
                </a:xfrm>
                <a:custGeom>
                  <a:avLst/>
                  <a:gdLst>
                    <a:gd name="T0" fmla="*/ 0 w 2"/>
                    <a:gd name="T1" fmla="*/ 0 h 4"/>
                    <a:gd name="T2" fmla="*/ 1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1" y="0"/>
                        <a:pt x="2" y="2"/>
                        <a:pt x="1" y="4"/>
                      </a:cubicBezTo>
                      <a:cubicBezTo>
                        <a:pt x="1" y="3"/>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0" name="Freeform 10451">
                  <a:extLst>
                    <a:ext uri="{FF2B5EF4-FFF2-40B4-BE49-F238E27FC236}">
                      <a16:creationId xmlns:a16="http://schemas.microsoft.com/office/drawing/2014/main" id="{778723E9-B1CB-B0A9-2321-FB1A8E1C0410}"/>
                    </a:ext>
                  </a:extLst>
                </p:cNvPr>
                <p:cNvSpPr>
                  <a:spLocks/>
                </p:cNvSpPr>
                <p:nvPr/>
              </p:nvSpPr>
              <p:spPr bwMode="auto">
                <a:xfrm>
                  <a:off x="4323" y="2254"/>
                  <a:ext cx="4" cy="3"/>
                </a:xfrm>
                <a:custGeom>
                  <a:avLst/>
                  <a:gdLst>
                    <a:gd name="T0" fmla="*/ 1 w 4"/>
                    <a:gd name="T1" fmla="*/ 0 h 3"/>
                    <a:gd name="T2" fmla="*/ 4 w 4"/>
                    <a:gd name="T3" fmla="*/ 1 h 3"/>
                    <a:gd name="T4" fmla="*/ 1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1" y="0"/>
                      </a:moveTo>
                      <a:cubicBezTo>
                        <a:pt x="0" y="1"/>
                        <a:pt x="3" y="3"/>
                        <a:pt x="4" y="1"/>
                      </a:cubicBezTo>
                      <a:cubicBezTo>
                        <a:pt x="2" y="1"/>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1" name="Freeform 10452">
                  <a:extLst>
                    <a:ext uri="{FF2B5EF4-FFF2-40B4-BE49-F238E27FC236}">
                      <a16:creationId xmlns:a16="http://schemas.microsoft.com/office/drawing/2014/main" id="{7A083C26-3657-4099-DE1B-60E7BA9BCDC9}"/>
                    </a:ext>
                  </a:extLst>
                </p:cNvPr>
                <p:cNvSpPr>
                  <a:spLocks/>
                </p:cNvSpPr>
                <p:nvPr/>
              </p:nvSpPr>
              <p:spPr bwMode="auto">
                <a:xfrm>
                  <a:off x="4329" y="2250"/>
                  <a:ext cx="2" cy="4"/>
                </a:xfrm>
                <a:custGeom>
                  <a:avLst/>
                  <a:gdLst>
                    <a:gd name="T0" fmla="*/ 0 w 2"/>
                    <a:gd name="T1" fmla="*/ 0 h 5"/>
                    <a:gd name="T2" fmla="*/ 0 w 2"/>
                    <a:gd name="T3" fmla="*/ 2 h 5"/>
                    <a:gd name="T4" fmla="*/ 1 w 2"/>
                    <a:gd name="T5" fmla="*/ 2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1" y="0"/>
                        <a:pt x="2" y="4"/>
                        <a:pt x="0" y="5"/>
                      </a:cubicBezTo>
                      <a:cubicBezTo>
                        <a:pt x="0" y="5"/>
                        <a:pt x="1" y="4"/>
                        <a:pt x="1" y="4"/>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2" name="Freeform 10453">
                  <a:extLst>
                    <a:ext uri="{FF2B5EF4-FFF2-40B4-BE49-F238E27FC236}">
                      <a16:creationId xmlns:a16="http://schemas.microsoft.com/office/drawing/2014/main" id="{3F43B44A-EF70-5E58-EBBB-E5DE3F575099}"/>
                    </a:ext>
                  </a:extLst>
                </p:cNvPr>
                <p:cNvSpPr>
                  <a:spLocks/>
                </p:cNvSpPr>
                <p:nvPr/>
              </p:nvSpPr>
              <p:spPr bwMode="auto">
                <a:xfrm>
                  <a:off x="4332" y="2249"/>
                  <a:ext cx="2" cy="3"/>
                </a:xfrm>
                <a:custGeom>
                  <a:avLst/>
                  <a:gdLst>
                    <a:gd name="T0" fmla="*/ 1 w 3"/>
                    <a:gd name="T1" fmla="*/ 0 h 4"/>
                    <a:gd name="T2" fmla="*/ 1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2" y="1"/>
                        <a:pt x="2" y="3"/>
                        <a:pt x="1" y="4"/>
                      </a:cubicBezTo>
                      <a:cubicBezTo>
                        <a:pt x="0" y="3"/>
                        <a:pt x="3"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3" name="Freeform 10454">
                  <a:extLst>
                    <a:ext uri="{FF2B5EF4-FFF2-40B4-BE49-F238E27FC236}">
                      <a16:creationId xmlns:a16="http://schemas.microsoft.com/office/drawing/2014/main" id="{193CED1C-68FC-1AFB-30D1-AA9AE38A24D2}"/>
                    </a:ext>
                  </a:extLst>
                </p:cNvPr>
                <p:cNvSpPr>
                  <a:spLocks/>
                </p:cNvSpPr>
                <p:nvPr/>
              </p:nvSpPr>
              <p:spPr bwMode="auto">
                <a:xfrm>
                  <a:off x="4163" y="2149"/>
                  <a:ext cx="33" cy="39"/>
                </a:xfrm>
                <a:custGeom>
                  <a:avLst/>
                  <a:gdLst>
                    <a:gd name="T0" fmla="*/ 12 w 40"/>
                    <a:gd name="T1" fmla="*/ 2 h 48"/>
                    <a:gd name="T2" fmla="*/ 14 w 40"/>
                    <a:gd name="T3" fmla="*/ 2 h 48"/>
                    <a:gd name="T4" fmla="*/ 17 w 40"/>
                    <a:gd name="T5" fmla="*/ 5 h 48"/>
                    <a:gd name="T6" fmla="*/ 17 w 40"/>
                    <a:gd name="T7" fmla="*/ 7 h 48"/>
                    <a:gd name="T8" fmla="*/ 17 w 40"/>
                    <a:gd name="T9" fmla="*/ 11 h 48"/>
                    <a:gd name="T10" fmla="*/ 17 w 40"/>
                    <a:gd name="T11" fmla="*/ 13 h 48"/>
                    <a:gd name="T12" fmla="*/ 17 w 40"/>
                    <a:gd name="T13" fmla="*/ 16 h 48"/>
                    <a:gd name="T14" fmla="*/ 14 w 40"/>
                    <a:gd name="T15" fmla="*/ 17 h 48"/>
                    <a:gd name="T16" fmla="*/ 12 w 40"/>
                    <a:gd name="T17" fmla="*/ 19 h 48"/>
                    <a:gd name="T18" fmla="*/ 11 w 40"/>
                    <a:gd name="T19" fmla="*/ 20 h 48"/>
                    <a:gd name="T20" fmla="*/ 8 w 40"/>
                    <a:gd name="T21" fmla="*/ 20 h 48"/>
                    <a:gd name="T22" fmla="*/ 6 w 40"/>
                    <a:gd name="T23" fmla="*/ 20 h 48"/>
                    <a:gd name="T24" fmla="*/ 5 w 40"/>
                    <a:gd name="T25" fmla="*/ 19 h 48"/>
                    <a:gd name="T26" fmla="*/ 3 w 40"/>
                    <a:gd name="T27" fmla="*/ 18 h 48"/>
                    <a:gd name="T28" fmla="*/ 2 w 40"/>
                    <a:gd name="T29" fmla="*/ 16 h 48"/>
                    <a:gd name="T30" fmla="*/ 2 w 40"/>
                    <a:gd name="T31" fmla="*/ 15 h 48"/>
                    <a:gd name="T32" fmla="*/ 2 w 40"/>
                    <a:gd name="T33" fmla="*/ 12 h 48"/>
                    <a:gd name="T34" fmla="*/ 2 w 40"/>
                    <a:gd name="T35" fmla="*/ 10 h 48"/>
                    <a:gd name="T36" fmla="*/ 2 w 40"/>
                    <a:gd name="T37" fmla="*/ 8 h 48"/>
                    <a:gd name="T38" fmla="*/ 2 w 40"/>
                    <a:gd name="T39" fmla="*/ 5 h 48"/>
                    <a:gd name="T40" fmla="*/ 4 w 40"/>
                    <a:gd name="T41" fmla="*/ 4 h 48"/>
                    <a:gd name="T42" fmla="*/ 6 w 40"/>
                    <a:gd name="T43" fmla="*/ 2 h 48"/>
                    <a:gd name="T44" fmla="*/ 8 w 40"/>
                    <a:gd name="T45" fmla="*/ 2 h 48"/>
                    <a:gd name="T46" fmla="*/ 11 w 40"/>
                    <a:gd name="T47" fmla="*/ 2 h 48"/>
                    <a:gd name="T48" fmla="*/ 12 w 40"/>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8">
                      <a:moveTo>
                        <a:pt x="27" y="3"/>
                      </a:moveTo>
                      <a:cubicBezTo>
                        <a:pt x="29" y="6"/>
                        <a:pt x="32" y="4"/>
                        <a:pt x="32" y="6"/>
                      </a:cubicBezTo>
                      <a:cubicBezTo>
                        <a:pt x="32" y="9"/>
                        <a:pt x="36" y="9"/>
                        <a:pt x="36" y="11"/>
                      </a:cubicBezTo>
                      <a:cubicBezTo>
                        <a:pt x="35" y="14"/>
                        <a:pt x="39" y="15"/>
                        <a:pt x="38" y="17"/>
                      </a:cubicBezTo>
                      <a:cubicBezTo>
                        <a:pt x="37" y="20"/>
                        <a:pt x="40" y="23"/>
                        <a:pt x="38" y="26"/>
                      </a:cubicBezTo>
                      <a:cubicBezTo>
                        <a:pt x="37" y="27"/>
                        <a:pt x="39" y="31"/>
                        <a:pt x="37" y="31"/>
                      </a:cubicBezTo>
                      <a:cubicBezTo>
                        <a:pt x="35" y="32"/>
                        <a:pt x="36" y="35"/>
                        <a:pt x="35" y="36"/>
                      </a:cubicBezTo>
                      <a:cubicBezTo>
                        <a:pt x="33" y="36"/>
                        <a:pt x="33" y="40"/>
                        <a:pt x="32" y="39"/>
                      </a:cubicBezTo>
                      <a:cubicBezTo>
                        <a:pt x="30" y="39"/>
                        <a:pt x="29" y="44"/>
                        <a:pt x="27" y="43"/>
                      </a:cubicBezTo>
                      <a:cubicBezTo>
                        <a:pt x="26" y="43"/>
                        <a:pt x="25" y="47"/>
                        <a:pt x="23" y="45"/>
                      </a:cubicBezTo>
                      <a:cubicBezTo>
                        <a:pt x="21" y="44"/>
                        <a:pt x="19" y="48"/>
                        <a:pt x="17" y="46"/>
                      </a:cubicBezTo>
                      <a:cubicBezTo>
                        <a:pt x="16" y="45"/>
                        <a:pt x="13" y="48"/>
                        <a:pt x="13" y="45"/>
                      </a:cubicBezTo>
                      <a:cubicBezTo>
                        <a:pt x="13" y="44"/>
                        <a:pt x="10" y="45"/>
                        <a:pt x="10" y="43"/>
                      </a:cubicBezTo>
                      <a:cubicBezTo>
                        <a:pt x="9" y="42"/>
                        <a:pt x="7" y="43"/>
                        <a:pt x="7" y="41"/>
                      </a:cubicBezTo>
                      <a:cubicBezTo>
                        <a:pt x="7" y="39"/>
                        <a:pt x="4" y="40"/>
                        <a:pt x="4" y="37"/>
                      </a:cubicBezTo>
                      <a:cubicBezTo>
                        <a:pt x="4" y="36"/>
                        <a:pt x="2" y="35"/>
                        <a:pt x="3" y="33"/>
                      </a:cubicBezTo>
                      <a:cubicBezTo>
                        <a:pt x="3" y="31"/>
                        <a:pt x="0" y="30"/>
                        <a:pt x="2" y="28"/>
                      </a:cubicBezTo>
                      <a:cubicBezTo>
                        <a:pt x="3" y="26"/>
                        <a:pt x="1" y="24"/>
                        <a:pt x="2" y="22"/>
                      </a:cubicBezTo>
                      <a:cubicBezTo>
                        <a:pt x="2" y="21"/>
                        <a:pt x="2" y="19"/>
                        <a:pt x="3" y="18"/>
                      </a:cubicBezTo>
                      <a:cubicBezTo>
                        <a:pt x="5" y="16"/>
                        <a:pt x="4" y="12"/>
                        <a:pt x="6" y="11"/>
                      </a:cubicBezTo>
                      <a:cubicBezTo>
                        <a:pt x="7" y="11"/>
                        <a:pt x="7" y="8"/>
                        <a:pt x="9" y="8"/>
                      </a:cubicBezTo>
                      <a:cubicBezTo>
                        <a:pt x="11" y="7"/>
                        <a:pt x="11" y="4"/>
                        <a:pt x="13" y="4"/>
                      </a:cubicBezTo>
                      <a:cubicBezTo>
                        <a:pt x="15" y="4"/>
                        <a:pt x="16" y="2"/>
                        <a:pt x="17" y="2"/>
                      </a:cubicBezTo>
                      <a:cubicBezTo>
                        <a:pt x="20" y="4"/>
                        <a:pt x="22" y="0"/>
                        <a:pt x="23" y="2"/>
                      </a:cubicBezTo>
                      <a:cubicBezTo>
                        <a:pt x="25" y="4"/>
                        <a:pt x="27" y="2"/>
                        <a:pt x="2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4" name="Freeform 10455">
                  <a:extLst>
                    <a:ext uri="{FF2B5EF4-FFF2-40B4-BE49-F238E27FC236}">
                      <a16:creationId xmlns:a16="http://schemas.microsoft.com/office/drawing/2014/main" id="{3DA71EAF-ACDB-24E0-49C4-71BEF634C128}"/>
                    </a:ext>
                  </a:extLst>
                </p:cNvPr>
                <p:cNvSpPr>
                  <a:spLocks/>
                </p:cNvSpPr>
                <p:nvPr/>
              </p:nvSpPr>
              <p:spPr bwMode="auto">
                <a:xfrm>
                  <a:off x="4163" y="2152"/>
                  <a:ext cx="28" cy="36"/>
                </a:xfrm>
                <a:custGeom>
                  <a:avLst/>
                  <a:gdLst>
                    <a:gd name="T0" fmla="*/ 15 w 34"/>
                    <a:gd name="T1" fmla="*/ 14 h 44"/>
                    <a:gd name="T2" fmla="*/ 12 w 34"/>
                    <a:gd name="T3" fmla="*/ 14 h 44"/>
                    <a:gd name="T4" fmla="*/ 11 w 34"/>
                    <a:gd name="T5" fmla="*/ 13 h 44"/>
                    <a:gd name="T6" fmla="*/ 9 w 34"/>
                    <a:gd name="T7" fmla="*/ 13 h 44"/>
                    <a:gd name="T8" fmla="*/ 8 w 34"/>
                    <a:gd name="T9" fmla="*/ 12 h 44"/>
                    <a:gd name="T10" fmla="*/ 7 w 34"/>
                    <a:gd name="T11" fmla="*/ 11 h 44"/>
                    <a:gd name="T12" fmla="*/ 6 w 34"/>
                    <a:gd name="T13" fmla="*/ 9 h 44"/>
                    <a:gd name="T14" fmla="*/ 6 w 34"/>
                    <a:gd name="T15" fmla="*/ 6 h 44"/>
                    <a:gd name="T16" fmla="*/ 6 w 34"/>
                    <a:gd name="T17" fmla="*/ 4 h 44"/>
                    <a:gd name="T18" fmla="*/ 6 w 34"/>
                    <a:gd name="T19" fmla="*/ 2 h 44"/>
                    <a:gd name="T20" fmla="*/ 7 w 34"/>
                    <a:gd name="T21" fmla="*/ 0 h 44"/>
                    <a:gd name="T22" fmla="*/ 6 w 34"/>
                    <a:gd name="T23" fmla="*/ 0 h 44"/>
                    <a:gd name="T24" fmla="*/ 4 w 34"/>
                    <a:gd name="T25" fmla="*/ 2 h 44"/>
                    <a:gd name="T26" fmla="*/ 2 w 34"/>
                    <a:gd name="T27" fmla="*/ 3 h 44"/>
                    <a:gd name="T28" fmla="*/ 2 w 34"/>
                    <a:gd name="T29" fmla="*/ 6 h 44"/>
                    <a:gd name="T30" fmla="*/ 2 w 34"/>
                    <a:gd name="T31" fmla="*/ 8 h 44"/>
                    <a:gd name="T32" fmla="*/ 2 w 34"/>
                    <a:gd name="T33" fmla="*/ 11 h 44"/>
                    <a:gd name="T34" fmla="*/ 2 w 34"/>
                    <a:gd name="T35" fmla="*/ 13 h 44"/>
                    <a:gd name="T36" fmla="*/ 2 w 34"/>
                    <a:gd name="T37" fmla="*/ 15 h 44"/>
                    <a:gd name="T38" fmla="*/ 3 w 34"/>
                    <a:gd name="T39" fmla="*/ 16 h 44"/>
                    <a:gd name="T40" fmla="*/ 5 w 34"/>
                    <a:gd name="T41" fmla="*/ 17 h 44"/>
                    <a:gd name="T42" fmla="*/ 6 w 34"/>
                    <a:gd name="T43" fmla="*/ 19 h 44"/>
                    <a:gd name="T44" fmla="*/ 8 w 34"/>
                    <a:gd name="T45" fmla="*/ 19 h 44"/>
                    <a:gd name="T46" fmla="*/ 11 w 34"/>
                    <a:gd name="T47" fmla="*/ 19 h 44"/>
                    <a:gd name="T48" fmla="*/ 12 w 34"/>
                    <a:gd name="T49" fmla="*/ 17 h 44"/>
                    <a:gd name="T50" fmla="*/ 14 w 34"/>
                    <a:gd name="T51" fmla="*/ 16 h 44"/>
                    <a:gd name="T52" fmla="*/ 16 w 34"/>
                    <a:gd name="T53" fmla="*/ 14 h 44"/>
                    <a:gd name="T54" fmla="*/ 15 w 34"/>
                    <a:gd name="T55" fmla="*/ 14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4" h="44">
                      <a:moveTo>
                        <a:pt x="33" y="32"/>
                      </a:moveTo>
                      <a:cubicBezTo>
                        <a:pt x="31" y="31"/>
                        <a:pt x="29" y="35"/>
                        <a:pt x="27" y="32"/>
                      </a:cubicBezTo>
                      <a:cubicBezTo>
                        <a:pt x="26" y="31"/>
                        <a:pt x="23" y="34"/>
                        <a:pt x="23" y="31"/>
                      </a:cubicBezTo>
                      <a:cubicBezTo>
                        <a:pt x="23" y="30"/>
                        <a:pt x="20" y="32"/>
                        <a:pt x="20" y="30"/>
                      </a:cubicBezTo>
                      <a:cubicBezTo>
                        <a:pt x="19" y="28"/>
                        <a:pt x="17" y="30"/>
                        <a:pt x="17" y="27"/>
                      </a:cubicBezTo>
                      <a:cubicBezTo>
                        <a:pt x="17" y="26"/>
                        <a:pt x="14" y="26"/>
                        <a:pt x="14" y="24"/>
                      </a:cubicBezTo>
                      <a:cubicBezTo>
                        <a:pt x="14" y="22"/>
                        <a:pt x="12" y="22"/>
                        <a:pt x="12" y="19"/>
                      </a:cubicBezTo>
                      <a:cubicBezTo>
                        <a:pt x="13" y="18"/>
                        <a:pt x="10" y="17"/>
                        <a:pt x="12" y="14"/>
                      </a:cubicBezTo>
                      <a:cubicBezTo>
                        <a:pt x="13" y="13"/>
                        <a:pt x="11" y="11"/>
                        <a:pt x="12" y="9"/>
                      </a:cubicBezTo>
                      <a:cubicBezTo>
                        <a:pt x="12" y="7"/>
                        <a:pt x="12" y="5"/>
                        <a:pt x="13" y="4"/>
                      </a:cubicBezTo>
                      <a:cubicBezTo>
                        <a:pt x="14" y="3"/>
                        <a:pt x="14" y="1"/>
                        <a:pt x="15" y="0"/>
                      </a:cubicBezTo>
                      <a:cubicBezTo>
                        <a:pt x="14" y="0"/>
                        <a:pt x="14" y="0"/>
                        <a:pt x="13" y="0"/>
                      </a:cubicBezTo>
                      <a:cubicBezTo>
                        <a:pt x="11" y="0"/>
                        <a:pt x="11" y="3"/>
                        <a:pt x="9" y="4"/>
                      </a:cubicBezTo>
                      <a:cubicBezTo>
                        <a:pt x="7" y="4"/>
                        <a:pt x="7" y="7"/>
                        <a:pt x="6" y="7"/>
                      </a:cubicBezTo>
                      <a:cubicBezTo>
                        <a:pt x="4" y="8"/>
                        <a:pt x="5" y="12"/>
                        <a:pt x="3" y="14"/>
                      </a:cubicBezTo>
                      <a:cubicBezTo>
                        <a:pt x="2" y="15"/>
                        <a:pt x="2" y="17"/>
                        <a:pt x="2" y="18"/>
                      </a:cubicBezTo>
                      <a:cubicBezTo>
                        <a:pt x="1" y="20"/>
                        <a:pt x="3" y="22"/>
                        <a:pt x="2" y="24"/>
                      </a:cubicBezTo>
                      <a:cubicBezTo>
                        <a:pt x="0" y="26"/>
                        <a:pt x="3" y="27"/>
                        <a:pt x="3" y="29"/>
                      </a:cubicBezTo>
                      <a:cubicBezTo>
                        <a:pt x="2" y="31"/>
                        <a:pt x="4" y="32"/>
                        <a:pt x="4" y="33"/>
                      </a:cubicBezTo>
                      <a:cubicBezTo>
                        <a:pt x="4" y="36"/>
                        <a:pt x="7" y="35"/>
                        <a:pt x="7" y="37"/>
                      </a:cubicBezTo>
                      <a:cubicBezTo>
                        <a:pt x="7" y="39"/>
                        <a:pt x="9" y="38"/>
                        <a:pt x="10" y="39"/>
                      </a:cubicBezTo>
                      <a:cubicBezTo>
                        <a:pt x="10" y="41"/>
                        <a:pt x="13" y="40"/>
                        <a:pt x="13" y="41"/>
                      </a:cubicBezTo>
                      <a:cubicBezTo>
                        <a:pt x="13" y="44"/>
                        <a:pt x="16" y="41"/>
                        <a:pt x="17" y="42"/>
                      </a:cubicBezTo>
                      <a:cubicBezTo>
                        <a:pt x="19" y="44"/>
                        <a:pt x="21" y="40"/>
                        <a:pt x="23" y="41"/>
                      </a:cubicBezTo>
                      <a:cubicBezTo>
                        <a:pt x="25" y="43"/>
                        <a:pt x="26" y="39"/>
                        <a:pt x="27" y="39"/>
                      </a:cubicBezTo>
                      <a:cubicBezTo>
                        <a:pt x="29" y="40"/>
                        <a:pt x="30" y="35"/>
                        <a:pt x="32" y="35"/>
                      </a:cubicBezTo>
                      <a:cubicBezTo>
                        <a:pt x="33" y="36"/>
                        <a:pt x="33" y="33"/>
                        <a:pt x="34" y="32"/>
                      </a:cubicBezTo>
                      <a:cubicBezTo>
                        <a:pt x="34" y="32"/>
                        <a:pt x="33" y="32"/>
                        <a:pt x="33" y="32"/>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5" name="Freeform 10456">
                  <a:extLst>
                    <a:ext uri="{FF2B5EF4-FFF2-40B4-BE49-F238E27FC236}">
                      <a16:creationId xmlns:a16="http://schemas.microsoft.com/office/drawing/2014/main" id="{DC8818D6-67A6-63CD-22B3-E0920F156F28}"/>
                    </a:ext>
                  </a:extLst>
                </p:cNvPr>
                <p:cNvSpPr>
                  <a:spLocks/>
                </p:cNvSpPr>
                <p:nvPr/>
              </p:nvSpPr>
              <p:spPr bwMode="auto">
                <a:xfrm>
                  <a:off x="4163" y="2166"/>
                  <a:ext cx="28" cy="22"/>
                </a:xfrm>
                <a:custGeom>
                  <a:avLst/>
                  <a:gdLst>
                    <a:gd name="T0" fmla="*/ 15 w 34"/>
                    <a:gd name="T1" fmla="*/ 7 h 27"/>
                    <a:gd name="T2" fmla="*/ 14 w 34"/>
                    <a:gd name="T3" fmla="*/ 7 h 27"/>
                    <a:gd name="T4" fmla="*/ 13 w 34"/>
                    <a:gd name="T5" fmla="*/ 8 h 27"/>
                    <a:gd name="T6" fmla="*/ 11 w 34"/>
                    <a:gd name="T7" fmla="*/ 9 h 27"/>
                    <a:gd name="T8" fmla="*/ 8 w 34"/>
                    <a:gd name="T9" fmla="*/ 9 h 27"/>
                    <a:gd name="T10" fmla="*/ 6 w 34"/>
                    <a:gd name="T11" fmla="*/ 9 h 27"/>
                    <a:gd name="T12" fmla="*/ 5 w 34"/>
                    <a:gd name="T13" fmla="*/ 8 h 27"/>
                    <a:gd name="T14" fmla="*/ 4 w 34"/>
                    <a:gd name="T15" fmla="*/ 7 h 27"/>
                    <a:gd name="T16" fmla="*/ 2 w 34"/>
                    <a:gd name="T17" fmla="*/ 6 h 27"/>
                    <a:gd name="T18" fmla="*/ 2 w 34"/>
                    <a:gd name="T19" fmla="*/ 4 h 27"/>
                    <a:gd name="T20" fmla="*/ 2 w 34"/>
                    <a:gd name="T21" fmla="*/ 2 h 27"/>
                    <a:gd name="T22" fmla="*/ 2 w 34"/>
                    <a:gd name="T23" fmla="*/ 0 h 27"/>
                    <a:gd name="T24" fmla="*/ 2 w 34"/>
                    <a:gd name="T25" fmla="*/ 1 h 27"/>
                    <a:gd name="T26" fmla="*/ 2 w 34"/>
                    <a:gd name="T27" fmla="*/ 3 h 27"/>
                    <a:gd name="T28" fmla="*/ 2 w 34"/>
                    <a:gd name="T29" fmla="*/ 6 h 27"/>
                    <a:gd name="T30" fmla="*/ 2 w 34"/>
                    <a:gd name="T31" fmla="*/ 7 h 27"/>
                    <a:gd name="T32" fmla="*/ 3 w 34"/>
                    <a:gd name="T33" fmla="*/ 9 h 27"/>
                    <a:gd name="T34" fmla="*/ 5 w 34"/>
                    <a:gd name="T35" fmla="*/ 10 h 27"/>
                    <a:gd name="T36" fmla="*/ 6 w 34"/>
                    <a:gd name="T37" fmla="*/ 11 h 27"/>
                    <a:gd name="T38" fmla="*/ 8 w 34"/>
                    <a:gd name="T39" fmla="*/ 11 h 27"/>
                    <a:gd name="T40" fmla="*/ 11 w 34"/>
                    <a:gd name="T41" fmla="*/ 11 h 27"/>
                    <a:gd name="T42" fmla="*/ 12 w 34"/>
                    <a:gd name="T43" fmla="*/ 10 h 27"/>
                    <a:gd name="T44" fmla="*/ 14 w 34"/>
                    <a:gd name="T45" fmla="*/ 8 h 27"/>
                    <a:gd name="T46" fmla="*/ 16 w 34"/>
                    <a:gd name="T47" fmla="*/ 7 h 27"/>
                    <a:gd name="T48" fmla="*/ 15 w 34"/>
                    <a:gd name="T49" fmla="*/ 7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27">
                      <a:moveTo>
                        <a:pt x="33" y="15"/>
                      </a:moveTo>
                      <a:cubicBezTo>
                        <a:pt x="32" y="14"/>
                        <a:pt x="32" y="15"/>
                        <a:pt x="31" y="15"/>
                      </a:cubicBezTo>
                      <a:cubicBezTo>
                        <a:pt x="30" y="16"/>
                        <a:pt x="29" y="19"/>
                        <a:pt x="28" y="18"/>
                      </a:cubicBezTo>
                      <a:cubicBezTo>
                        <a:pt x="27" y="18"/>
                        <a:pt x="25" y="22"/>
                        <a:pt x="24" y="20"/>
                      </a:cubicBezTo>
                      <a:cubicBezTo>
                        <a:pt x="22" y="19"/>
                        <a:pt x="19" y="23"/>
                        <a:pt x="17" y="21"/>
                      </a:cubicBezTo>
                      <a:cubicBezTo>
                        <a:pt x="16" y="20"/>
                        <a:pt x="13" y="23"/>
                        <a:pt x="13" y="20"/>
                      </a:cubicBezTo>
                      <a:cubicBezTo>
                        <a:pt x="13" y="19"/>
                        <a:pt x="10" y="20"/>
                        <a:pt x="10" y="18"/>
                      </a:cubicBezTo>
                      <a:cubicBezTo>
                        <a:pt x="10" y="17"/>
                        <a:pt x="7" y="18"/>
                        <a:pt x="8" y="16"/>
                      </a:cubicBezTo>
                      <a:cubicBezTo>
                        <a:pt x="8" y="14"/>
                        <a:pt x="5" y="15"/>
                        <a:pt x="5" y="12"/>
                      </a:cubicBezTo>
                      <a:cubicBezTo>
                        <a:pt x="5" y="11"/>
                        <a:pt x="3" y="10"/>
                        <a:pt x="3" y="8"/>
                      </a:cubicBezTo>
                      <a:cubicBezTo>
                        <a:pt x="3" y="6"/>
                        <a:pt x="1" y="5"/>
                        <a:pt x="2" y="3"/>
                      </a:cubicBezTo>
                      <a:cubicBezTo>
                        <a:pt x="3" y="2"/>
                        <a:pt x="2" y="1"/>
                        <a:pt x="2" y="0"/>
                      </a:cubicBezTo>
                      <a:cubicBezTo>
                        <a:pt x="2" y="0"/>
                        <a:pt x="2" y="1"/>
                        <a:pt x="2" y="1"/>
                      </a:cubicBezTo>
                      <a:cubicBezTo>
                        <a:pt x="1" y="3"/>
                        <a:pt x="3" y="5"/>
                        <a:pt x="2" y="7"/>
                      </a:cubicBezTo>
                      <a:cubicBezTo>
                        <a:pt x="0" y="9"/>
                        <a:pt x="3" y="10"/>
                        <a:pt x="3" y="12"/>
                      </a:cubicBezTo>
                      <a:cubicBezTo>
                        <a:pt x="2" y="14"/>
                        <a:pt x="4" y="15"/>
                        <a:pt x="4" y="16"/>
                      </a:cubicBezTo>
                      <a:cubicBezTo>
                        <a:pt x="4" y="19"/>
                        <a:pt x="7" y="18"/>
                        <a:pt x="7" y="20"/>
                      </a:cubicBezTo>
                      <a:cubicBezTo>
                        <a:pt x="7" y="22"/>
                        <a:pt x="9" y="21"/>
                        <a:pt x="10" y="22"/>
                      </a:cubicBezTo>
                      <a:cubicBezTo>
                        <a:pt x="10" y="24"/>
                        <a:pt x="13" y="23"/>
                        <a:pt x="13" y="24"/>
                      </a:cubicBezTo>
                      <a:cubicBezTo>
                        <a:pt x="13" y="27"/>
                        <a:pt x="16" y="24"/>
                        <a:pt x="17" y="25"/>
                      </a:cubicBezTo>
                      <a:cubicBezTo>
                        <a:pt x="19" y="27"/>
                        <a:pt x="21" y="23"/>
                        <a:pt x="23" y="24"/>
                      </a:cubicBezTo>
                      <a:cubicBezTo>
                        <a:pt x="25" y="26"/>
                        <a:pt x="26" y="22"/>
                        <a:pt x="27" y="22"/>
                      </a:cubicBezTo>
                      <a:cubicBezTo>
                        <a:pt x="29" y="23"/>
                        <a:pt x="30" y="18"/>
                        <a:pt x="32" y="18"/>
                      </a:cubicBezTo>
                      <a:cubicBezTo>
                        <a:pt x="33" y="19"/>
                        <a:pt x="33" y="16"/>
                        <a:pt x="34" y="15"/>
                      </a:cubicBezTo>
                      <a:cubicBezTo>
                        <a:pt x="34" y="15"/>
                        <a:pt x="33" y="15"/>
                        <a:pt x="33" y="15"/>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6" name="Freeform 10457">
                  <a:extLst>
                    <a:ext uri="{FF2B5EF4-FFF2-40B4-BE49-F238E27FC236}">
                      <a16:creationId xmlns:a16="http://schemas.microsoft.com/office/drawing/2014/main" id="{57DBA638-56A8-95BC-67F9-E1B51422F773}"/>
                    </a:ext>
                  </a:extLst>
                </p:cNvPr>
                <p:cNvSpPr>
                  <a:spLocks/>
                </p:cNvSpPr>
                <p:nvPr/>
              </p:nvSpPr>
              <p:spPr bwMode="auto">
                <a:xfrm>
                  <a:off x="4175" y="2159"/>
                  <a:ext cx="1" cy="3"/>
                </a:xfrm>
                <a:custGeom>
                  <a:avLst/>
                  <a:gdLst>
                    <a:gd name="T0" fmla="*/ 0 w 2"/>
                    <a:gd name="T1" fmla="*/ 0 h 4"/>
                    <a:gd name="T2" fmla="*/ 0 w 2"/>
                    <a:gd name="T3" fmla="*/ 2 h 4"/>
                    <a:gd name="T4" fmla="*/ 1 w 2"/>
                    <a:gd name="T5" fmla="*/ 2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1" y="1"/>
                        <a:pt x="1" y="3"/>
                        <a:pt x="0" y="3"/>
                      </a:cubicBezTo>
                      <a:cubicBezTo>
                        <a:pt x="0" y="4"/>
                        <a:pt x="1" y="3"/>
                        <a:pt x="1" y="3"/>
                      </a:cubicBezTo>
                      <a:cubicBezTo>
                        <a:pt x="2"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7" name="Freeform 10458">
                  <a:extLst>
                    <a:ext uri="{FF2B5EF4-FFF2-40B4-BE49-F238E27FC236}">
                      <a16:creationId xmlns:a16="http://schemas.microsoft.com/office/drawing/2014/main" id="{E01A48CA-E5D8-479C-AAD5-EE8B85961E4E}"/>
                    </a:ext>
                  </a:extLst>
                </p:cNvPr>
                <p:cNvSpPr>
                  <a:spLocks/>
                </p:cNvSpPr>
                <p:nvPr/>
              </p:nvSpPr>
              <p:spPr bwMode="auto">
                <a:xfrm>
                  <a:off x="4177" y="2155"/>
                  <a:ext cx="3" cy="3"/>
                </a:xfrm>
                <a:custGeom>
                  <a:avLst/>
                  <a:gdLst>
                    <a:gd name="T0" fmla="*/ 2 w 3"/>
                    <a:gd name="T1" fmla="*/ 0 h 3"/>
                    <a:gd name="T2" fmla="*/ 3 w 3"/>
                    <a:gd name="T3" fmla="*/ 3 h 3"/>
                    <a:gd name="T4" fmla="*/ 2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2" y="0"/>
                      </a:moveTo>
                      <a:cubicBezTo>
                        <a:pt x="0" y="1"/>
                        <a:pt x="2" y="3"/>
                        <a:pt x="3" y="3"/>
                      </a:cubicBezTo>
                      <a:cubicBezTo>
                        <a:pt x="3" y="3"/>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8" name="Freeform 10459">
                  <a:extLst>
                    <a:ext uri="{FF2B5EF4-FFF2-40B4-BE49-F238E27FC236}">
                      <a16:creationId xmlns:a16="http://schemas.microsoft.com/office/drawing/2014/main" id="{22C58404-43A0-D076-B011-5A233D22AF8B}"/>
                    </a:ext>
                  </a:extLst>
                </p:cNvPr>
                <p:cNvSpPr>
                  <a:spLocks/>
                </p:cNvSpPr>
                <p:nvPr/>
              </p:nvSpPr>
              <p:spPr bwMode="auto">
                <a:xfrm>
                  <a:off x="4178" y="2162"/>
                  <a:ext cx="3" cy="4"/>
                </a:xfrm>
                <a:custGeom>
                  <a:avLst/>
                  <a:gdLst>
                    <a:gd name="T0" fmla="*/ 1 w 3"/>
                    <a:gd name="T1" fmla="*/ 1 h 5"/>
                    <a:gd name="T2" fmla="*/ 2 w 3"/>
                    <a:gd name="T3" fmla="*/ 1 h 5"/>
                    <a:gd name="T4" fmla="*/ 2 w 3"/>
                    <a:gd name="T5" fmla="*/ 2 h 5"/>
                    <a:gd name="T6" fmla="*/ 1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1"/>
                      </a:moveTo>
                      <a:cubicBezTo>
                        <a:pt x="0" y="1"/>
                        <a:pt x="2" y="1"/>
                        <a:pt x="2" y="1"/>
                      </a:cubicBezTo>
                      <a:cubicBezTo>
                        <a:pt x="3" y="2"/>
                        <a:pt x="3" y="4"/>
                        <a:pt x="2" y="5"/>
                      </a:cubicBezTo>
                      <a:cubicBezTo>
                        <a:pt x="2" y="4"/>
                        <a:pt x="3"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79" name="Freeform 10460">
                  <a:extLst>
                    <a:ext uri="{FF2B5EF4-FFF2-40B4-BE49-F238E27FC236}">
                      <a16:creationId xmlns:a16="http://schemas.microsoft.com/office/drawing/2014/main" id="{6BFF4660-6E5C-FEE7-672F-5F6C51EE8013}"/>
                    </a:ext>
                  </a:extLst>
                </p:cNvPr>
                <p:cNvSpPr>
                  <a:spLocks/>
                </p:cNvSpPr>
                <p:nvPr/>
              </p:nvSpPr>
              <p:spPr bwMode="auto">
                <a:xfrm>
                  <a:off x="4184" y="2157"/>
                  <a:ext cx="1" cy="6"/>
                </a:xfrm>
                <a:custGeom>
                  <a:avLst/>
                  <a:gdLst>
                    <a:gd name="T0" fmla="*/ 1 w 2"/>
                    <a:gd name="T1" fmla="*/ 0 h 7"/>
                    <a:gd name="T2" fmla="*/ 0 w 2"/>
                    <a:gd name="T3" fmla="*/ 2 h 7"/>
                    <a:gd name="T4" fmla="*/ 1 w 2"/>
                    <a:gd name="T5" fmla="*/ 3 h 7"/>
                    <a:gd name="T6" fmla="*/ 1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2" y="0"/>
                      </a:moveTo>
                      <a:cubicBezTo>
                        <a:pt x="1" y="0"/>
                        <a:pt x="0" y="1"/>
                        <a:pt x="0" y="2"/>
                      </a:cubicBezTo>
                      <a:cubicBezTo>
                        <a:pt x="0" y="3"/>
                        <a:pt x="1" y="7"/>
                        <a:pt x="2" y="5"/>
                      </a:cubicBezTo>
                      <a:cubicBezTo>
                        <a:pt x="2" y="5"/>
                        <a:pt x="2" y="4"/>
                        <a:pt x="1" y="4"/>
                      </a:cubicBezTo>
                      <a:cubicBezTo>
                        <a:pt x="1" y="3"/>
                        <a:pt x="1"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0" name="Freeform 10461">
                  <a:extLst>
                    <a:ext uri="{FF2B5EF4-FFF2-40B4-BE49-F238E27FC236}">
                      <a16:creationId xmlns:a16="http://schemas.microsoft.com/office/drawing/2014/main" id="{39C7E3E1-26A8-3C41-7247-62296238DAE1}"/>
                    </a:ext>
                  </a:extLst>
                </p:cNvPr>
                <p:cNvSpPr>
                  <a:spLocks/>
                </p:cNvSpPr>
                <p:nvPr/>
              </p:nvSpPr>
              <p:spPr bwMode="auto">
                <a:xfrm>
                  <a:off x="4181" y="2152"/>
                  <a:ext cx="3" cy="4"/>
                </a:xfrm>
                <a:custGeom>
                  <a:avLst/>
                  <a:gdLst>
                    <a:gd name="T0" fmla="*/ 0 w 3"/>
                    <a:gd name="T1" fmla="*/ 2 h 5"/>
                    <a:gd name="T2" fmla="*/ 2 w 3"/>
                    <a:gd name="T3" fmla="*/ 2 h 5"/>
                    <a:gd name="T4" fmla="*/ 0 w 3"/>
                    <a:gd name="T5" fmla="*/ 2 h 5"/>
                    <a:gd name="T6" fmla="*/ 0 60000 65536"/>
                    <a:gd name="T7" fmla="*/ 0 60000 65536"/>
                    <a:gd name="T8" fmla="*/ 0 60000 65536"/>
                  </a:gdLst>
                  <a:ahLst/>
                  <a:cxnLst>
                    <a:cxn ang="T6">
                      <a:pos x="T0" y="T1"/>
                    </a:cxn>
                    <a:cxn ang="T7">
                      <a:pos x="T2" y="T3"/>
                    </a:cxn>
                    <a:cxn ang="T8">
                      <a:pos x="T4" y="T5"/>
                    </a:cxn>
                  </a:cxnLst>
                  <a:rect l="0" t="0" r="r" b="b"/>
                  <a:pathLst>
                    <a:path w="3" h="5">
                      <a:moveTo>
                        <a:pt x="0" y="2"/>
                      </a:moveTo>
                      <a:cubicBezTo>
                        <a:pt x="0" y="0"/>
                        <a:pt x="3" y="3"/>
                        <a:pt x="2" y="5"/>
                      </a:cubicBezTo>
                      <a:cubicBezTo>
                        <a:pt x="2"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1" name="Freeform 10462">
                  <a:extLst>
                    <a:ext uri="{FF2B5EF4-FFF2-40B4-BE49-F238E27FC236}">
                      <a16:creationId xmlns:a16="http://schemas.microsoft.com/office/drawing/2014/main" id="{285B9086-2B5F-C8CB-EF9D-F61EF3EF8663}"/>
                    </a:ext>
                  </a:extLst>
                </p:cNvPr>
                <p:cNvSpPr>
                  <a:spLocks/>
                </p:cNvSpPr>
                <p:nvPr/>
              </p:nvSpPr>
              <p:spPr bwMode="auto">
                <a:xfrm>
                  <a:off x="4177" y="2169"/>
                  <a:ext cx="3" cy="6"/>
                </a:xfrm>
                <a:custGeom>
                  <a:avLst/>
                  <a:gdLst>
                    <a:gd name="T0" fmla="*/ 1 w 3"/>
                    <a:gd name="T1" fmla="*/ 1 h 7"/>
                    <a:gd name="T2" fmla="*/ 3 w 3"/>
                    <a:gd name="T3" fmla="*/ 3 h 7"/>
                    <a:gd name="T4" fmla="*/ 2 w 3"/>
                    <a:gd name="T5" fmla="*/ 1 h 7"/>
                    <a:gd name="T6" fmla="*/ 0 60000 65536"/>
                    <a:gd name="T7" fmla="*/ 0 60000 65536"/>
                    <a:gd name="T8" fmla="*/ 0 60000 65536"/>
                  </a:gdLst>
                  <a:ahLst/>
                  <a:cxnLst>
                    <a:cxn ang="T6">
                      <a:pos x="T0" y="T1"/>
                    </a:cxn>
                    <a:cxn ang="T7">
                      <a:pos x="T2" y="T3"/>
                    </a:cxn>
                    <a:cxn ang="T8">
                      <a:pos x="T4" y="T5"/>
                    </a:cxn>
                  </a:cxnLst>
                  <a:rect l="0" t="0" r="r" b="b"/>
                  <a:pathLst>
                    <a:path w="3" h="7">
                      <a:moveTo>
                        <a:pt x="1" y="1"/>
                      </a:moveTo>
                      <a:cubicBezTo>
                        <a:pt x="0" y="0"/>
                        <a:pt x="1" y="7"/>
                        <a:pt x="3" y="4"/>
                      </a:cubicBezTo>
                      <a:cubicBezTo>
                        <a:pt x="2" y="4"/>
                        <a:pt x="0"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2" name="Freeform 10463">
                  <a:extLst>
                    <a:ext uri="{FF2B5EF4-FFF2-40B4-BE49-F238E27FC236}">
                      <a16:creationId xmlns:a16="http://schemas.microsoft.com/office/drawing/2014/main" id="{7201516C-73D2-C78F-69E2-DC2A1FAB46F5}"/>
                    </a:ext>
                  </a:extLst>
                </p:cNvPr>
                <p:cNvSpPr>
                  <a:spLocks/>
                </p:cNvSpPr>
                <p:nvPr/>
              </p:nvSpPr>
              <p:spPr bwMode="auto">
                <a:xfrm>
                  <a:off x="4184" y="2166"/>
                  <a:ext cx="1" cy="5"/>
                </a:xfrm>
                <a:custGeom>
                  <a:avLst/>
                  <a:gdLst>
                    <a:gd name="T0" fmla="*/ 0 w 2"/>
                    <a:gd name="T1" fmla="*/ 2 h 6"/>
                    <a:gd name="T2" fmla="*/ 1 w 2"/>
                    <a:gd name="T3" fmla="*/ 3 h 6"/>
                    <a:gd name="T4" fmla="*/ 1 w 2"/>
                    <a:gd name="T5" fmla="*/ 3 h 6"/>
                    <a:gd name="T6" fmla="*/ 0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2" y="5"/>
                        <a:pt x="1" y="6"/>
                      </a:cubicBezTo>
                      <a:cubicBezTo>
                        <a:pt x="1" y="5"/>
                        <a:pt x="1" y="5"/>
                        <a:pt x="1" y="4"/>
                      </a:cubicBezTo>
                      <a:cubicBezTo>
                        <a:pt x="1" y="3"/>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3" name="Freeform 10464">
                  <a:extLst>
                    <a:ext uri="{FF2B5EF4-FFF2-40B4-BE49-F238E27FC236}">
                      <a16:creationId xmlns:a16="http://schemas.microsoft.com/office/drawing/2014/main" id="{1594BF3F-CBA4-B2FF-879E-82540F4008FA}"/>
                    </a:ext>
                  </a:extLst>
                </p:cNvPr>
                <p:cNvSpPr>
                  <a:spLocks/>
                </p:cNvSpPr>
                <p:nvPr/>
              </p:nvSpPr>
              <p:spPr bwMode="auto">
                <a:xfrm>
                  <a:off x="4189" y="2161"/>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2" y="5"/>
                        <a:pt x="3" y="5"/>
                      </a:cubicBezTo>
                      <a:cubicBezTo>
                        <a:pt x="2" y="5"/>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4" name="Freeform 10465">
                  <a:extLst>
                    <a:ext uri="{FF2B5EF4-FFF2-40B4-BE49-F238E27FC236}">
                      <a16:creationId xmlns:a16="http://schemas.microsoft.com/office/drawing/2014/main" id="{F1FEA181-34D3-591A-B3B8-8E76D484D46D}"/>
                    </a:ext>
                  </a:extLst>
                </p:cNvPr>
                <p:cNvSpPr>
                  <a:spLocks/>
                </p:cNvSpPr>
                <p:nvPr/>
              </p:nvSpPr>
              <p:spPr bwMode="auto">
                <a:xfrm>
                  <a:off x="4188" y="2156"/>
                  <a:ext cx="2" cy="3"/>
                </a:xfrm>
                <a:custGeom>
                  <a:avLst/>
                  <a:gdLst>
                    <a:gd name="T0" fmla="*/ 0 w 2"/>
                    <a:gd name="T1" fmla="*/ 0 h 3"/>
                    <a:gd name="T2" fmla="*/ 2 w 2"/>
                    <a:gd name="T3" fmla="*/ 3 h 3"/>
                    <a:gd name="T4" fmla="*/ 1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2" y="0"/>
                        <a:pt x="2" y="2"/>
                        <a:pt x="2" y="3"/>
                      </a:cubicBezTo>
                      <a:cubicBezTo>
                        <a:pt x="1" y="2"/>
                        <a:pt x="2"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5" name="Freeform 10466">
                  <a:extLst>
                    <a:ext uri="{FF2B5EF4-FFF2-40B4-BE49-F238E27FC236}">
                      <a16:creationId xmlns:a16="http://schemas.microsoft.com/office/drawing/2014/main" id="{7F493B0C-2A67-7593-48B4-D509428C1159}"/>
                    </a:ext>
                  </a:extLst>
                </p:cNvPr>
                <p:cNvSpPr>
                  <a:spLocks/>
                </p:cNvSpPr>
                <p:nvPr/>
              </p:nvSpPr>
              <p:spPr bwMode="auto">
                <a:xfrm>
                  <a:off x="4184" y="2174"/>
                  <a:ext cx="2" cy="2"/>
                </a:xfrm>
                <a:custGeom>
                  <a:avLst/>
                  <a:gdLst>
                    <a:gd name="T0" fmla="*/ 0 w 3"/>
                    <a:gd name="T1" fmla="*/ 0 h 3"/>
                    <a:gd name="T2" fmla="*/ 1 w 3"/>
                    <a:gd name="T3" fmla="*/ 1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2" y="3"/>
                        <a:pt x="3" y="1"/>
                      </a:cubicBezTo>
                      <a:cubicBezTo>
                        <a:pt x="2"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6" name="Freeform 10467">
                  <a:extLst>
                    <a:ext uri="{FF2B5EF4-FFF2-40B4-BE49-F238E27FC236}">
                      <a16:creationId xmlns:a16="http://schemas.microsoft.com/office/drawing/2014/main" id="{3CAFBF74-7199-D59F-1C9E-DCF04E64F2BF}"/>
                    </a:ext>
                  </a:extLst>
                </p:cNvPr>
                <p:cNvSpPr>
                  <a:spLocks/>
                </p:cNvSpPr>
                <p:nvPr/>
              </p:nvSpPr>
              <p:spPr bwMode="auto">
                <a:xfrm>
                  <a:off x="4189" y="2169"/>
                  <a:ext cx="2" cy="5"/>
                </a:xfrm>
                <a:custGeom>
                  <a:avLst/>
                  <a:gdLst>
                    <a:gd name="T0" fmla="*/ 1 w 3"/>
                    <a:gd name="T1" fmla="*/ 0 h 5"/>
                    <a:gd name="T2" fmla="*/ 0 w 3"/>
                    <a:gd name="T3" fmla="*/ 5 h 5"/>
                    <a:gd name="T4" fmla="*/ 1 w 3"/>
                    <a:gd name="T5" fmla="*/ 3 h 5"/>
                    <a:gd name="T6" fmla="*/ 1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0"/>
                      </a:moveTo>
                      <a:cubicBezTo>
                        <a:pt x="2" y="0"/>
                        <a:pt x="2" y="4"/>
                        <a:pt x="0" y="5"/>
                      </a:cubicBezTo>
                      <a:cubicBezTo>
                        <a:pt x="1" y="5"/>
                        <a:pt x="2" y="4"/>
                        <a:pt x="2" y="3"/>
                      </a:cubicBezTo>
                      <a:cubicBezTo>
                        <a:pt x="3"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7" name="Freeform 10468">
                  <a:extLst>
                    <a:ext uri="{FF2B5EF4-FFF2-40B4-BE49-F238E27FC236}">
                      <a16:creationId xmlns:a16="http://schemas.microsoft.com/office/drawing/2014/main" id="{1E9414E2-1A59-9005-C139-441B48D1C223}"/>
                    </a:ext>
                  </a:extLst>
                </p:cNvPr>
                <p:cNvSpPr>
                  <a:spLocks/>
                </p:cNvSpPr>
                <p:nvPr/>
              </p:nvSpPr>
              <p:spPr bwMode="auto">
                <a:xfrm>
                  <a:off x="4192" y="2168"/>
                  <a:ext cx="2" cy="3"/>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1"/>
                        <a:pt x="1" y="3"/>
                        <a:pt x="0" y="4"/>
                      </a:cubicBezTo>
                      <a:cubicBezTo>
                        <a:pt x="0" y="3"/>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8" name="Freeform 10469">
                  <a:extLst>
                    <a:ext uri="{FF2B5EF4-FFF2-40B4-BE49-F238E27FC236}">
                      <a16:creationId xmlns:a16="http://schemas.microsoft.com/office/drawing/2014/main" id="{43B32A0B-C2DA-3D78-505F-3200566CB21F}"/>
                    </a:ext>
                  </a:extLst>
                </p:cNvPr>
                <p:cNvSpPr>
                  <a:spLocks noEditPoints="1"/>
                </p:cNvSpPr>
                <p:nvPr/>
              </p:nvSpPr>
              <p:spPr bwMode="auto">
                <a:xfrm>
                  <a:off x="4242" y="2306"/>
                  <a:ext cx="32" cy="36"/>
                </a:xfrm>
                <a:custGeom>
                  <a:avLst/>
                  <a:gdLst>
                    <a:gd name="T0" fmla="*/ 12 w 39"/>
                    <a:gd name="T1" fmla="*/ 21 h 43"/>
                    <a:gd name="T2" fmla="*/ 11 w 39"/>
                    <a:gd name="T3" fmla="*/ 21 h 43"/>
                    <a:gd name="T4" fmla="*/ 9 w 39"/>
                    <a:gd name="T5" fmla="*/ 20 h 43"/>
                    <a:gd name="T6" fmla="*/ 11 w 39"/>
                    <a:gd name="T7" fmla="*/ 20 h 43"/>
                    <a:gd name="T8" fmla="*/ 11 w 39"/>
                    <a:gd name="T9" fmla="*/ 20 h 43"/>
                    <a:gd name="T10" fmla="*/ 9 w 39"/>
                    <a:gd name="T11" fmla="*/ 20 h 43"/>
                    <a:gd name="T12" fmla="*/ 9 w 39"/>
                    <a:gd name="T13" fmla="*/ 20 h 43"/>
                    <a:gd name="T14" fmla="*/ 11 w 39"/>
                    <a:gd name="T15" fmla="*/ 20 h 43"/>
                    <a:gd name="T16" fmla="*/ 11 w 39"/>
                    <a:gd name="T17" fmla="*/ 20 h 43"/>
                    <a:gd name="T18" fmla="*/ 10 w 39"/>
                    <a:gd name="T19" fmla="*/ 20 h 43"/>
                    <a:gd name="T20" fmla="*/ 10 w 39"/>
                    <a:gd name="T21" fmla="*/ 20 h 43"/>
                    <a:gd name="T22" fmla="*/ 13 w 39"/>
                    <a:gd name="T23" fmla="*/ 20 h 43"/>
                    <a:gd name="T24" fmla="*/ 13 w 39"/>
                    <a:gd name="T25" fmla="*/ 20 h 43"/>
                    <a:gd name="T26" fmla="*/ 9 w 39"/>
                    <a:gd name="T27" fmla="*/ 19 h 43"/>
                    <a:gd name="T28" fmla="*/ 14 w 39"/>
                    <a:gd name="T29" fmla="*/ 19 h 43"/>
                    <a:gd name="T30" fmla="*/ 14 w 39"/>
                    <a:gd name="T31" fmla="*/ 19 h 43"/>
                    <a:gd name="T32" fmla="*/ 15 w 39"/>
                    <a:gd name="T33" fmla="*/ 19 h 43"/>
                    <a:gd name="T34" fmla="*/ 15 w 39"/>
                    <a:gd name="T35" fmla="*/ 19 h 43"/>
                    <a:gd name="T36" fmla="*/ 16 w 39"/>
                    <a:gd name="T37" fmla="*/ 19 h 43"/>
                    <a:gd name="T38" fmla="*/ 16 w 39"/>
                    <a:gd name="T39" fmla="*/ 19 h 43"/>
                    <a:gd name="T40" fmla="*/ 16 w 39"/>
                    <a:gd name="T41" fmla="*/ 19 h 43"/>
                    <a:gd name="T42" fmla="*/ 16 w 39"/>
                    <a:gd name="T43" fmla="*/ 18 h 43"/>
                    <a:gd name="T44" fmla="*/ 17 w 39"/>
                    <a:gd name="T45" fmla="*/ 16 h 43"/>
                    <a:gd name="T46" fmla="*/ 17 w 39"/>
                    <a:gd name="T47" fmla="*/ 14 h 43"/>
                    <a:gd name="T48" fmla="*/ 17 w 39"/>
                    <a:gd name="T49" fmla="*/ 14 h 43"/>
                    <a:gd name="T50" fmla="*/ 17 w 39"/>
                    <a:gd name="T51" fmla="*/ 14 h 43"/>
                    <a:gd name="T52" fmla="*/ 14 w 39"/>
                    <a:gd name="T53" fmla="*/ 11 h 43"/>
                    <a:gd name="T54" fmla="*/ 13 w 39"/>
                    <a:gd name="T55" fmla="*/ 12 h 43"/>
                    <a:gd name="T56" fmla="*/ 8 w 39"/>
                    <a:gd name="T57" fmla="*/ 12 h 43"/>
                    <a:gd name="T58" fmla="*/ 10 w 39"/>
                    <a:gd name="T59" fmla="*/ 9 h 43"/>
                    <a:gd name="T60" fmla="*/ 10 w 39"/>
                    <a:gd name="T61" fmla="*/ 9 h 43"/>
                    <a:gd name="T62" fmla="*/ 13 w 39"/>
                    <a:gd name="T63" fmla="*/ 8 h 43"/>
                    <a:gd name="T64" fmla="*/ 14 w 39"/>
                    <a:gd name="T65" fmla="*/ 11 h 43"/>
                    <a:gd name="T66" fmla="*/ 13 w 39"/>
                    <a:gd name="T67" fmla="*/ 8 h 43"/>
                    <a:gd name="T68" fmla="*/ 6 w 39"/>
                    <a:gd name="T69" fmla="*/ 8 h 43"/>
                    <a:gd name="T70" fmla="*/ 6 w 39"/>
                    <a:gd name="T71" fmla="*/ 8 h 43"/>
                    <a:gd name="T72" fmla="*/ 3 w 39"/>
                    <a:gd name="T73" fmla="*/ 8 h 43"/>
                    <a:gd name="T74" fmla="*/ 14 w 39"/>
                    <a:gd name="T75" fmla="*/ 7 h 43"/>
                    <a:gd name="T76" fmla="*/ 14 w 39"/>
                    <a:gd name="T77" fmla="*/ 7 h 43"/>
                    <a:gd name="T78" fmla="*/ 4 w 39"/>
                    <a:gd name="T79" fmla="*/ 6 h 43"/>
                    <a:gd name="T80" fmla="*/ 4 w 39"/>
                    <a:gd name="T81" fmla="*/ 6 h 43"/>
                    <a:gd name="T82" fmla="*/ 12 w 39"/>
                    <a:gd name="T83" fmla="*/ 6 h 43"/>
                    <a:gd name="T84" fmla="*/ 6 w 39"/>
                    <a:gd name="T85" fmla="*/ 3 h 43"/>
                    <a:gd name="T86" fmla="*/ 8 w 39"/>
                    <a:gd name="T87" fmla="*/ 6 h 43"/>
                    <a:gd name="T88" fmla="*/ 4 w 39"/>
                    <a:gd name="T89" fmla="*/ 3 h 43"/>
                    <a:gd name="T90" fmla="*/ 4 w 39"/>
                    <a:gd name="T91" fmla="*/ 3 h 43"/>
                    <a:gd name="T92" fmla="*/ 7 w 39"/>
                    <a:gd name="T93" fmla="*/ 3 h 43"/>
                    <a:gd name="T94" fmla="*/ 7 w 39"/>
                    <a:gd name="T95" fmla="*/ 3 h 43"/>
                    <a:gd name="T96" fmla="*/ 3 w 39"/>
                    <a:gd name="T97" fmla="*/ 2 h 43"/>
                    <a:gd name="T98" fmla="*/ 2 w 39"/>
                    <a:gd name="T99" fmla="*/ 3 h 43"/>
                    <a:gd name="T100" fmla="*/ 1 w 39"/>
                    <a:gd name="T101" fmla="*/ 6 h 43"/>
                    <a:gd name="T102" fmla="*/ 7 w 39"/>
                    <a:gd name="T103" fmla="*/ 13 h 43"/>
                    <a:gd name="T104" fmla="*/ 11 w 39"/>
                    <a:gd name="T105" fmla="*/ 14 h 43"/>
                    <a:gd name="T106" fmla="*/ 12 w 39"/>
                    <a:gd name="T107" fmla="*/ 14 h 43"/>
                    <a:gd name="T108" fmla="*/ 14 w 39"/>
                    <a:gd name="T109" fmla="*/ 13 h 43"/>
                    <a:gd name="T110" fmla="*/ 17 w 39"/>
                    <a:gd name="T111" fmla="*/ 13 h 43"/>
                    <a:gd name="T112" fmla="*/ 17 w 39"/>
                    <a:gd name="T113" fmla="*/ 13 h 43"/>
                    <a:gd name="T114" fmla="*/ 13 w 39"/>
                    <a:gd name="T115" fmla="*/ 4 h 43"/>
                    <a:gd name="T116" fmla="*/ 6 w 39"/>
                    <a:gd name="T117" fmla="*/ 1 h 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 h="43">
                      <a:moveTo>
                        <a:pt x="27" y="43"/>
                      </a:moveTo>
                      <a:cubicBezTo>
                        <a:pt x="27" y="43"/>
                        <a:pt x="27" y="43"/>
                        <a:pt x="27" y="43"/>
                      </a:cubicBezTo>
                      <a:cubicBezTo>
                        <a:pt x="27" y="43"/>
                        <a:pt x="27" y="43"/>
                        <a:pt x="27" y="43"/>
                      </a:cubicBezTo>
                      <a:cubicBezTo>
                        <a:pt x="27" y="43"/>
                        <a:pt x="27" y="43"/>
                        <a:pt x="27" y="43"/>
                      </a:cubicBezTo>
                      <a:moveTo>
                        <a:pt x="24" y="43"/>
                      </a:moveTo>
                      <a:cubicBezTo>
                        <a:pt x="24" y="43"/>
                        <a:pt x="24" y="43"/>
                        <a:pt x="24" y="43"/>
                      </a:cubicBezTo>
                      <a:cubicBezTo>
                        <a:pt x="24" y="43"/>
                        <a:pt x="24" y="43"/>
                        <a:pt x="24" y="43"/>
                      </a:cubicBezTo>
                      <a:cubicBezTo>
                        <a:pt x="24" y="43"/>
                        <a:pt x="24" y="43"/>
                        <a:pt x="24" y="43"/>
                      </a:cubicBezTo>
                      <a:moveTo>
                        <a:pt x="20" y="42"/>
                      </a:moveTo>
                      <a:cubicBezTo>
                        <a:pt x="20" y="42"/>
                        <a:pt x="20" y="42"/>
                        <a:pt x="20" y="42"/>
                      </a:cubicBezTo>
                      <a:cubicBezTo>
                        <a:pt x="20" y="42"/>
                        <a:pt x="20" y="42"/>
                        <a:pt x="20" y="42"/>
                      </a:cubicBezTo>
                      <a:cubicBezTo>
                        <a:pt x="20" y="42"/>
                        <a:pt x="20" y="42"/>
                        <a:pt x="20" y="42"/>
                      </a:cubicBezTo>
                      <a:moveTo>
                        <a:pt x="26" y="42"/>
                      </a:moveTo>
                      <a:cubicBezTo>
                        <a:pt x="27" y="43"/>
                        <a:pt x="27" y="43"/>
                        <a:pt x="27" y="43"/>
                      </a:cubicBezTo>
                      <a:cubicBezTo>
                        <a:pt x="27" y="43"/>
                        <a:pt x="27" y="43"/>
                        <a:pt x="26" y="42"/>
                      </a:cubicBezTo>
                      <a:moveTo>
                        <a:pt x="23" y="42"/>
                      </a:moveTo>
                      <a:cubicBezTo>
                        <a:pt x="23" y="42"/>
                        <a:pt x="23" y="43"/>
                        <a:pt x="24" y="43"/>
                      </a:cubicBezTo>
                      <a:cubicBezTo>
                        <a:pt x="23" y="43"/>
                        <a:pt x="23" y="42"/>
                        <a:pt x="23" y="42"/>
                      </a:cubicBezTo>
                      <a:moveTo>
                        <a:pt x="25" y="42"/>
                      </a:moveTo>
                      <a:cubicBezTo>
                        <a:pt x="25" y="42"/>
                        <a:pt x="25" y="42"/>
                        <a:pt x="25" y="42"/>
                      </a:cubicBezTo>
                      <a:cubicBezTo>
                        <a:pt x="25" y="42"/>
                        <a:pt x="25" y="42"/>
                        <a:pt x="25" y="42"/>
                      </a:cubicBezTo>
                      <a:cubicBezTo>
                        <a:pt x="25" y="42"/>
                        <a:pt x="25" y="42"/>
                        <a:pt x="25" y="42"/>
                      </a:cubicBezTo>
                      <a:cubicBezTo>
                        <a:pt x="25" y="42"/>
                        <a:pt x="25" y="42"/>
                        <a:pt x="25" y="42"/>
                      </a:cubicBezTo>
                      <a:moveTo>
                        <a:pt x="21" y="42"/>
                      </a:moveTo>
                      <a:cubicBezTo>
                        <a:pt x="21" y="42"/>
                        <a:pt x="21" y="42"/>
                        <a:pt x="21" y="42"/>
                      </a:cubicBezTo>
                      <a:cubicBezTo>
                        <a:pt x="21" y="42"/>
                        <a:pt x="21" y="42"/>
                        <a:pt x="21" y="42"/>
                      </a:cubicBezTo>
                      <a:cubicBezTo>
                        <a:pt x="21" y="42"/>
                        <a:pt x="21" y="42"/>
                        <a:pt x="21" y="42"/>
                      </a:cubicBezTo>
                      <a:cubicBezTo>
                        <a:pt x="21" y="42"/>
                        <a:pt x="21" y="42"/>
                        <a:pt x="21" y="42"/>
                      </a:cubicBezTo>
                      <a:moveTo>
                        <a:pt x="22" y="42"/>
                      </a:moveTo>
                      <a:cubicBezTo>
                        <a:pt x="21" y="42"/>
                        <a:pt x="21" y="42"/>
                        <a:pt x="21" y="42"/>
                      </a:cubicBezTo>
                      <a:cubicBezTo>
                        <a:pt x="21" y="42"/>
                        <a:pt x="21" y="42"/>
                        <a:pt x="22" y="42"/>
                      </a:cubicBezTo>
                      <a:moveTo>
                        <a:pt x="26" y="42"/>
                      </a:moveTo>
                      <a:cubicBezTo>
                        <a:pt x="26" y="42"/>
                        <a:pt x="26" y="42"/>
                        <a:pt x="26" y="42"/>
                      </a:cubicBezTo>
                      <a:cubicBezTo>
                        <a:pt x="26" y="42"/>
                        <a:pt x="26" y="42"/>
                        <a:pt x="26" y="42"/>
                      </a:cubicBezTo>
                      <a:moveTo>
                        <a:pt x="26" y="42"/>
                      </a:moveTo>
                      <a:cubicBezTo>
                        <a:pt x="26" y="42"/>
                        <a:pt x="26" y="42"/>
                        <a:pt x="26" y="42"/>
                      </a:cubicBezTo>
                      <a:cubicBezTo>
                        <a:pt x="26" y="42"/>
                        <a:pt x="26" y="42"/>
                        <a:pt x="26" y="42"/>
                      </a:cubicBezTo>
                      <a:cubicBezTo>
                        <a:pt x="26" y="42"/>
                        <a:pt x="26" y="42"/>
                        <a:pt x="26" y="42"/>
                      </a:cubicBezTo>
                      <a:moveTo>
                        <a:pt x="22" y="42"/>
                      </a:moveTo>
                      <a:cubicBezTo>
                        <a:pt x="22" y="42"/>
                        <a:pt x="22" y="42"/>
                        <a:pt x="22" y="42"/>
                      </a:cubicBezTo>
                      <a:cubicBezTo>
                        <a:pt x="22" y="42"/>
                        <a:pt x="22" y="42"/>
                        <a:pt x="22" y="42"/>
                      </a:cubicBezTo>
                      <a:cubicBezTo>
                        <a:pt x="22" y="42"/>
                        <a:pt x="22" y="42"/>
                        <a:pt x="22" y="42"/>
                      </a:cubicBezTo>
                      <a:cubicBezTo>
                        <a:pt x="22" y="42"/>
                        <a:pt x="22" y="42"/>
                        <a:pt x="22" y="42"/>
                      </a:cubicBezTo>
                      <a:moveTo>
                        <a:pt x="22" y="42"/>
                      </a:moveTo>
                      <a:cubicBezTo>
                        <a:pt x="22" y="42"/>
                        <a:pt x="22" y="42"/>
                        <a:pt x="22" y="42"/>
                      </a:cubicBezTo>
                      <a:cubicBezTo>
                        <a:pt x="22" y="42"/>
                        <a:pt x="22" y="42"/>
                        <a:pt x="22" y="42"/>
                      </a:cubicBezTo>
                      <a:cubicBezTo>
                        <a:pt x="22" y="42"/>
                        <a:pt x="22" y="42"/>
                        <a:pt x="22" y="42"/>
                      </a:cubicBezTo>
                      <a:moveTo>
                        <a:pt x="29" y="42"/>
                      </a:moveTo>
                      <a:cubicBezTo>
                        <a:pt x="29" y="42"/>
                        <a:pt x="29" y="42"/>
                        <a:pt x="29" y="42"/>
                      </a:cubicBezTo>
                      <a:cubicBezTo>
                        <a:pt x="29" y="42"/>
                        <a:pt x="29" y="42"/>
                        <a:pt x="29" y="42"/>
                      </a:cubicBezTo>
                      <a:cubicBezTo>
                        <a:pt x="29" y="42"/>
                        <a:pt x="29" y="42"/>
                        <a:pt x="29" y="42"/>
                      </a:cubicBezTo>
                      <a:cubicBezTo>
                        <a:pt x="29" y="42"/>
                        <a:pt x="29" y="42"/>
                        <a:pt x="29" y="42"/>
                      </a:cubicBezTo>
                      <a:moveTo>
                        <a:pt x="19" y="42"/>
                      </a:moveTo>
                      <a:cubicBezTo>
                        <a:pt x="19" y="42"/>
                        <a:pt x="20" y="42"/>
                        <a:pt x="20" y="42"/>
                      </a:cubicBezTo>
                      <a:cubicBezTo>
                        <a:pt x="20" y="42"/>
                        <a:pt x="19" y="42"/>
                        <a:pt x="19" y="42"/>
                      </a:cubicBezTo>
                      <a:moveTo>
                        <a:pt x="19" y="41"/>
                      </a:moveTo>
                      <a:cubicBezTo>
                        <a:pt x="19" y="41"/>
                        <a:pt x="19" y="41"/>
                        <a:pt x="19" y="41"/>
                      </a:cubicBezTo>
                      <a:cubicBezTo>
                        <a:pt x="19" y="41"/>
                        <a:pt x="19" y="41"/>
                        <a:pt x="19" y="41"/>
                      </a:cubicBezTo>
                      <a:moveTo>
                        <a:pt x="30" y="41"/>
                      </a:moveTo>
                      <a:cubicBezTo>
                        <a:pt x="30" y="41"/>
                        <a:pt x="30" y="41"/>
                        <a:pt x="30" y="41"/>
                      </a:cubicBezTo>
                      <a:cubicBezTo>
                        <a:pt x="31" y="41"/>
                        <a:pt x="31" y="41"/>
                        <a:pt x="31" y="41"/>
                      </a:cubicBezTo>
                      <a:cubicBezTo>
                        <a:pt x="31" y="41"/>
                        <a:pt x="31" y="41"/>
                        <a:pt x="30" y="41"/>
                      </a:cubicBezTo>
                      <a:cubicBezTo>
                        <a:pt x="30" y="41"/>
                        <a:pt x="30" y="41"/>
                        <a:pt x="30" y="41"/>
                      </a:cubicBezTo>
                      <a:moveTo>
                        <a:pt x="30" y="41"/>
                      </a:moveTo>
                      <a:cubicBezTo>
                        <a:pt x="30" y="41"/>
                        <a:pt x="30" y="41"/>
                        <a:pt x="30" y="41"/>
                      </a:cubicBezTo>
                      <a:cubicBezTo>
                        <a:pt x="30" y="41"/>
                        <a:pt x="30" y="41"/>
                        <a:pt x="30" y="41"/>
                      </a:cubicBezTo>
                      <a:cubicBezTo>
                        <a:pt x="30" y="41"/>
                        <a:pt x="30" y="41"/>
                        <a:pt x="30" y="41"/>
                      </a:cubicBezTo>
                      <a:moveTo>
                        <a:pt x="33" y="39"/>
                      </a:moveTo>
                      <a:cubicBezTo>
                        <a:pt x="33" y="39"/>
                        <a:pt x="33" y="39"/>
                        <a:pt x="33" y="39"/>
                      </a:cubicBezTo>
                      <a:cubicBezTo>
                        <a:pt x="33" y="40"/>
                        <a:pt x="32" y="41"/>
                        <a:pt x="31" y="41"/>
                      </a:cubicBezTo>
                      <a:cubicBezTo>
                        <a:pt x="31" y="41"/>
                        <a:pt x="31" y="41"/>
                        <a:pt x="31" y="41"/>
                      </a:cubicBezTo>
                      <a:cubicBezTo>
                        <a:pt x="32" y="41"/>
                        <a:pt x="33" y="40"/>
                        <a:pt x="33" y="39"/>
                      </a:cubicBezTo>
                      <a:cubicBezTo>
                        <a:pt x="33" y="39"/>
                        <a:pt x="33" y="39"/>
                        <a:pt x="33" y="39"/>
                      </a:cubicBezTo>
                      <a:moveTo>
                        <a:pt x="35" y="38"/>
                      </a:moveTo>
                      <a:cubicBezTo>
                        <a:pt x="35" y="38"/>
                        <a:pt x="35" y="38"/>
                        <a:pt x="35" y="38"/>
                      </a:cubicBezTo>
                      <a:cubicBezTo>
                        <a:pt x="35" y="38"/>
                        <a:pt x="35" y="38"/>
                        <a:pt x="35" y="38"/>
                      </a:cubicBezTo>
                      <a:cubicBezTo>
                        <a:pt x="35" y="38"/>
                        <a:pt x="35" y="38"/>
                        <a:pt x="35" y="38"/>
                      </a:cubicBezTo>
                      <a:moveTo>
                        <a:pt x="35" y="38"/>
                      </a:moveTo>
                      <a:cubicBezTo>
                        <a:pt x="35" y="38"/>
                        <a:pt x="35" y="38"/>
                        <a:pt x="35" y="38"/>
                      </a:cubicBezTo>
                      <a:cubicBezTo>
                        <a:pt x="35" y="38"/>
                        <a:pt x="35" y="38"/>
                        <a:pt x="35" y="38"/>
                      </a:cubicBezTo>
                      <a:moveTo>
                        <a:pt x="35" y="37"/>
                      </a:moveTo>
                      <a:cubicBezTo>
                        <a:pt x="35" y="37"/>
                        <a:pt x="35" y="37"/>
                        <a:pt x="35" y="38"/>
                      </a:cubicBezTo>
                      <a:cubicBezTo>
                        <a:pt x="35" y="38"/>
                        <a:pt x="35" y="38"/>
                        <a:pt x="35" y="38"/>
                      </a:cubicBezTo>
                      <a:cubicBezTo>
                        <a:pt x="35" y="38"/>
                        <a:pt x="35" y="38"/>
                        <a:pt x="35" y="38"/>
                      </a:cubicBezTo>
                      <a:cubicBezTo>
                        <a:pt x="35" y="37"/>
                        <a:pt x="35" y="37"/>
                        <a:pt x="35" y="37"/>
                      </a:cubicBezTo>
                      <a:moveTo>
                        <a:pt x="35" y="37"/>
                      </a:moveTo>
                      <a:cubicBezTo>
                        <a:pt x="35" y="37"/>
                        <a:pt x="35" y="37"/>
                        <a:pt x="35" y="37"/>
                      </a:cubicBezTo>
                      <a:cubicBezTo>
                        <a:pt x="35" y="37"/>
                        <a:pt x="35" y="37"/>
                        <a:pt x="35" y="37"/>
                      </a:cubicBezTo>
                      <a:cubicBezTo>
                        <a:pt x="35" y="37"/>
                        <a:pt x="35" y="37"/>
                        <a:pt x="35" y="37"/>
                      </a:cubicBezTo>
                      <a:moveTo>
                        <a:pt x="38" y="33"/>
                      </a:moveTo>
                      <a:cubicBezTo>
                        <a:pt x="38" y="33"/>
                        <a:pt x="38" y="34"/>
                        <a:pt x="37" y="34"/>
                      </a:cubicBezTo>
                      <a:cubicBezTo>
                        <a:pt x="37" y="34"/>
                        <a:pt x="37" y="34"/>
                        <a:pt x="37" y="34"/>
                      </a:cubicBezTo>
                      <a:cubicBezTo>
                        <a:pt x="37" y="34"/>
                        <a:pt x="37" y="34"/>
                        <a:pt x="37" y="34"/>
                      </a:cubicBezTo>
                      <a:cubicBezTo>
                        <a:pt x="38" y="34"/>
                        <a:pt x="38" y="33"/>
                        <a:pt x="38" y="33"/>
                      </a:cubicBezTo>
                      <a:moveTo>
                        <a:pt x="38" y="29"/>
                      </a:moveTo>
                      <a:cubicBezTo>
                        <a:pt x="38" y="29"/>
                        <a:pt x="38" y="29"/>
                        <a:pt x="38" y="29"/>
                      </a:cubicBezTo>
                      <a:cubicBezTo>
                        <a:pt x="38" y="29"/>
                        <a:pt x="38" y="29"/>
                        <a:pt x="38" y="29"/>
                      </a:cubicBezTo>
                      <a:moveTo>
                        <a:pt x="38" y="29"/>
                      </a:moveTo>
                      <a:cubicBezTo>
                        <a:pt x="38" y="29"/>
                        <a:pt x="38" y="29"/>
                        <a:pt x="38" y="29"/>
                      </a:cubicBezTo>
                      <a:cubicBezTo>
                        <a:pt x="38" y="29"/>
                        <a:pt x="38" y="29"/>
                        <a:pt x="38" y="29"/>
                      </a:cubicBezTo>
                      <a:moveTo>
                        <a:pt x="38" y="29"/>
                      </a:moveTo>
                      <a:cubicBezTo>
                        <a:pt x="38" y="29"/>
                        <a:pt x="38" y="29"/>
                        <a:pt x="38" y="29"/>
                      </a:cubicBezTo>
                      <a:cubicBezTo>
                        <a:pt x="38" y="29"/>
                        <a:pt x="38" y="29"/>
                        <a:pt x="38" y="29"/>
                      </a:cubicBezTo>
                      <a:moveTo>
                        <a:pt x="38" y="29"/>
                      </a:moveTo>
                      <a:cubicBezTo>
                        <a:pt x="38" y="29"/>
                        <a:pt x="38" y="29"/>
                        <a:pt x="38" y="29"/>
                      </a:cubicBezTo>
                      <a:cubicBezTo>
                        <a:pt x="38" y="29"/>
                        <a:pt x="38" y="29"/>
                        <a:pt x="38" y="29"/>
                      </a:cubicBezTo>
                      <a:moveTo>
                        <a:pt x="28" y="24"/>
                      </a:moveTo>
                      <a:cubicBezTo>
                        <a:pt x="28" y="24"/>
                        <a:pt x="29" y="24"/>
                        <a:pt x="30" y="23"/>
                      </a:cubicBezTo>
                      <a:cubicBezTo>
                        <a:pt x="30" y="24"/>
                        <a:pt x="29" y="25"/>
                        <a:pt x="29" y="25"/>
                      </a:cubicBezTo>
                      <a:cubicBezTo>
                        <a:pt x="28" y="25"/>
                        <a:pt x="26" y="24"/>
                        <a:pt x="26" y="23"/>
                      </a:cubicBezTo>
                      <a:cubicBezTo>
                        <a:pt x="26" y="24"/>
                        <a:pt x="26" y="24"/>
                        <a:pt x="26" y="24"/>
                      </a:cubicBezTo>
                      <a:cubicBezTo>
                        <a:pt x="27" y="24"/>
                        <a:pt x="27" y="24"/>
                        <a:pt x="28" y="24"/>
                      </a:cubicBezTo>
                      <a:moveTo>
                        <a:pt x="18" y="24"/>
                      </a:moveTo>
                      <a:cubicBezTo>
                        <a:pt x="18" y="23"/>
                        <a:pt x="18" y="23"/>
                        <a:pt x="18" y="23"/>
                      </a:cubicBezTo>
                      <a:cubicBezTo>
                        <a:pt x="18" y="23"/>
                        <a:pt x="18" y="23"/>
                        <a:pt x="18" y="23"/>
                      </a:cubicBezTo>
                      <a:cubicBezTo>
                        <a:pt x="18" y="23"/>
                        <a:pt x="18" y="23"/>
                        <a:pt x="18" y="24"/>
                      </a:cubicBezTo>
                      <a:cubicBezTo>
                        <a:pt x="18" y="25"/>
                        <a:pt x="21" y="25"/>
                        <a:pt x="22" y="26"/>
                      </a:cubicBezTo>
                      <a:cubicBezTo>
                        <a:pt x="22" y="26"/>
                        <a:pt x="22" y="27"/>
                        <a:pt x="21" y="27"/>
                      </a:cubicBezTo>
                      <a:cubicBezTo>
                        <a:pt x="20" y="27"/>
                        <a:pt x="17" y="24"/>
                        <a:pt x="18" y="24"/>
                      </a:cubicBezTo>
                      <a:moveTo>
                        <a:pt x="22" y="18"/>
                      </a:moveTo>
                      <a:cubicBezTo>
                        <a:pt x="22" y="17"/>
                        <a:pt x="22" y="17"/>
                        <a:pt x="22" y="17"/>
                      </a:cubicBezTo>
                      <a:cubicBezTo>
                        <a:pt x="23" y="17"/>
                        <a:pt x="25" y="20"/>
                        <a:pt x="25" y="21"/>
                      </a:cubicBezTo>
                      <a:cubicBezTo>
                        <a:pt x="24" y="20"/>
                        <a:pt x="24" y="20"/>
                        <a:pt x="24" y="19"/>
                      </a:cubicBezTo>
                      <a:cubicBezTo>
                        <a:pt x="23" y="18"/>
                        <a:pt x="22" y="18"/>
                        <a:pt x="22" y="18"/>
                      </a:cubicBezTo>
                      <a:cubicBezTo>
                        <a:pt x="22" y="18"/>
                        <a:pt x="21" y="18"/>
                        <a:pt x="21" y="18"/>
                      </a:cubicBezTo>
                      <a:cubicBezTo>
                        <a:pt x="21" y="17"/>
                        <a:pt x="21" y="17"/>
                        <a:pt x="21" y="17"/>
                      </a:cubicBezTo>
                      <a:cubicBezTo>
                        <a:pt x="22" y="18"/>
                        <a:pt x="22" y="18"/>
                        <a:pt x="22" y="18"/>
                      </a:cubicBezTo>
                      <a:moveTo>
                        <a:pt x="29" y="17"/>
                      </a:moveTo>
                      <a:cubicBezTo>
                        <a:pt x="29" y="17"/>
                        <a:pt x="29" y="17"/>
                        <a:pt x="29" y="17"/>
                      </a:cubicBezTo>
                      <a:cubicBezTo>
                        <a:pt x="30" y="17"/>
                        <a:pt x="31" y="17"/>
                        <a:pt x="32" y="19"/>
                      </a:cubicBezTo>
                      <a:cubicBezTo>
                        <a:pt x="32" y="19"/>
                        <a:pt x="32" y="20"/>
                        <a:pt x="32" y="21"/>
                      </a:cubicBezTo>
                      <a:cubicBezTo>
                        <a:pt x="32" y="21"/>
                        <a:pt x="32" y="21"/>
                        <a:pt x="32" y="21"/>
                      </a:cubicBezTo>
                      <a:cubicBezTo>
                        <a:pt x="32" y="21"/>
                        <a:pt x="32" y="21"/>
                        <a:pt x="32" y="21"/>
                      </a:cubicBezTo>
                      <a:cubicBezTo>
                        <a:pt x="32" y="19"/>
                        <a:pt x="30" y="17"/>
                        <a:pt x="29" y="17"/>
                      </a:cubicBezTo>
                      <a:cubicBezTo>
                        <a:pt x="28" y="17"/>
                        <a:pt x="28" y="17"/>
                        <a:pt x="28" y="17"/>
                      </a:cubicBezTo>
                      <a:cubicBezTo>
                        <a:pt x="29" y="17"/>
                        <a:pt x="29" y="17"/>
                        <a:pt x="29" y="17"/>
                      </a:cubicBezTo>
                      <a:cubicBezTo>
                        <a:pt x="29" y="17"/>
                        <a:pt x="29" y="17"/>
                        <a:pt x="29" y="17"/>
                      </a:cubicBezTo>
                      <a:moveTo>
                        <a:pt x="12" y="16"/>
                      </a:moveTo>
                      <a:cubicBezTo>
                        <a:pt x="12" y="16"/>
                        <a:pt x="12" y="16"/>
                        <a:pt x="12" y="16"/>
                      </a:cubicBezTo>
                      <a:cubicBezTo>
                        <a:pt x="12" y="16"/>
                        <a:pt x="13" y="15"/>
                        <a:pt x="14" y="15"/>
                      </a:cubicBezTo>
                      <a:cubicBezTo>
                        <a:pt x="14" y="15"/>
                        <a:pt x="14" y="15"/>
                        <a:pt x="14" y="15"/>
                      </a:cubicBezTo>
                      <a:cubicBezTo>
                        <a:pt x="15" y="15"/>
                        <a:pt x="16" y="17"/>
                        <a:pt x="16" y="18"/>
                      </a:cubicBezTo>
                      <a:cubicBezTo>
                        <a:pt x="16" y="18"/>
                        <a:pt x="14" y="16"/>
                        <a:pt x="13" y="16"/>
                      </a:cubicBezTo>
                      <a:cubicBezTo>
                        <a:pt x="13" y="16"/>
                        <a:pt x="13" y="16"/>
                        <a:pt x="12" y="16"/>
                      </a:cubicBezTo>
                      <a:moveTo>
                        <a:pt x="5" y="14"/>
                      </a:moveTo>
                      <a:cubicBezTo>
                        <a:pt x="5" y="14"/>
                        <a:pt x="5" y="14"/>
                        <a:pt x="5" y="14"/>
                      </a:cubicBezTo>
                      <a:cubicBezTo>
                        <a:pt x="6" y="14"/>
                        <a:pt x="8" y="14"/>
                        <a:pt x="8" y="16"/>
                      </a:cubicBezTo>
                      <a:cubicBezTo>
                        <a:pt x="8" y="16"/>
                        <a:pt x="8" y="17"/>
                        <a:pt x="7" y="17"/>
                      </a:cubicBezTo>
                      <a:cubicBezTo>
                        <a:pt x="7" y="17"/>
                        <a:pt x="7" y="17"/>
                        <a:pt x="7" y="17"/>
                      </a:cubicBezTo>
                      <a:cubicBezTo>
                        <a:pt x="7" y="16"/>
                        <a:pt x="7" y="14"/>
                        <a:pt x="6" y="14"/>
                      </a:cubicBezTo>
                      <a:cubicBezTo>
                        <a:pt x="6" y="14"/>
                        <a:pt x="5" y="14"/>
                        <a:pt x="5" y="14"/>
                      </a:cubicBezTo>
                      <a:moveTo>
                        <a:pt x="31" y="13"/>
                      </a:moveTo>
                      <a:cubicBezTo>
                        <a:pt x="31" y="13"/>
                        <a:pt x="31" y="13"/>
                        <a:pt x="30" y="13"/>
                      </a:cubicBezTo>
                      <a:cubicBezTo>
                        <a:pt x="30" y="13"/>
                        <a:pt x="30" y="13"/>
                        <a:pt x="30" y="13"/>
                      </a:cubicBezTo>
                      <a:cubicBezTo>
                        <a:pt x="31" y="13"/>
                        <a:pt x="31" y="13"/>
                        <a:pt x="31" y="13"/>
                      </a:cubicBezTo>
                      <a:cubicBezTo>
                        <a:pt x="31" y="13"/>
                        <a:pt x="31" y="13"/>
                        <a:pt x="31" y="13"/>
                      </a:cubicBezTo>
                      <a:cubicBezTo>
                        <a:pt x="32" y="14"/>
                        <a:pt x="33" y="16"/>
                        <a:pt x="33" y="17"/>
                      </a:cubicBezTo>
                      <a:cubicBezTo>
                        <a:pt x="32" y="16"/>
                        <a:pt x="32" y="14"/>
                        <a:pt x="31" y="13"/>
                      </a:cubicBezTo>
                      <a:cubicBezTo>
                        <a:pt x="31" y="13"/>
                        <a:pt x="31" y="13"/>
                        <a:pt x="31" y="13"/>
                      </a:cubicBezTo>
                      <a:moveTo>
                        <a:pt x="9" y="11"/>
                      </a:moveTo>
                      <a:cubicBezTo>
                        <a:pt x="7" y="11"/>
                        <a:pt x="5" y="10"/>
                        <a:pt x="6" y="8"/>
                      </a:cubicBezTo>
                      <a:cubicBezTo>
                        <a:pt x="6" y="9"/>
                        <a:pt x="6" y="9"/>
                        <a:pt x="6" y="9"/>
                      </a:cubicBezTo>
                      <a:cubicBezTo>
                        <a:pt x="6" y="9"/>
                        <a:pt x="9" y="10"/>
                        <a:pt x="10" y="11"/>
                      </a:cubicBezTo>
                      <a:cubicBezTo>
                        <a:pt x="9" y="11"/>
                        <a:pt x="9" y="11"/>
                        <a:pt x="9" y="11"/>
                      </a:cubicBezTo>
                      <a:moveTo>
                        <a:pt x="27" y="12"/>
                      </a:moveTo>
                      <a:cubicBezTo>
                        <a:pt x="25" y="12"/>
                        <a:pt x="22" y="10"/>
                        <a:pt x="22" y="8"/>
                      </a:cubicBezTo>
                      <a:cubicBezTo>
                        <a:pt x="23" y="9"/>
                        <a:pt x="23" y="9"/>
                        <a:pt x="23" y="9"/>
                      </a:cubicBezTo>
                      <a:cubicBezTo>
                        <a:pt x="25" y="9"/>
                        <a:pt x="26" y="11"/>
                        <a:pt x="27" y="11"/>
                      </a:cubicBezTo>
                      <a:cubicBezTo>
                        <a:pt x="27" y="12"/>
                        <a:pt x="27" y="12"/>
                        <a:pt x="27" y="12"/>
                      </a:cubicBezTo>
                      <a:moveTo>
                        <a:pt x="14" y="7"/>
                      </a:moveTo>
                      <a:cubicBezTo>
                        <a:pt x="14" y="7"/>
                        <a:pt x="14" y="6"/>
                        <a:pt x="14" y="6"/>
                      </a:cubicBezTo>
                      <a:cubicBezTo>
                        <a:pt x="14" y="6"/>
                        <a:pt x="14" y="6"/>
                        <a:pt x="14" y="6"/>
                      </a:cubicBezTo>
                      <a:cubicBezTo>
                        <a:pt x="14" y="6"/>
                        <a:pt x="14" y="6"/>
                        <a:pt x="14" y="6"/>
                      </a:cubicBezTo>
                      <a:cubicBezTo>
                        <a:pt x="14" y="6"/>
                        <a:pt x="14" y="7"/>
                        <a:pt x="14" y="7"/>
                      </a:cubicBezTo>
                      <a:cubicBezTo>
                        <a:pt x="14" y="7"/>
                        <a:pt x="16" y="9"/>
                        <a:pt x="17" y="10"/>
                      </a:cubicBezTo>
                      <a:cubicBezTo>
                        <a:pt x="17" y="10"/>
                        <a:pt x="18" y="10"/>
                        <a:pt x="18" y="11"/>
                      </a:cubicBezTo>
                      <a:cubicBezTo>
                        <a:pt x="18" y="11"/>
                        <a:pt x="18" y="11"/>
                        <a:pt x="18" y="11"/>
                      </a:cubicBezTo>
                      <a:cubicBezTo>
                        <a:pt x="17" y="11"/>
                        <a:pt x="15" y="9"/>
                        <a:pt x="15" y="9"/>
                      </a:cubicBezTo>
                      <a:cubicBezTo>
                        <a:pt x="14" y="8"/>
                        <a:pt x="14" y="7"/>
                        <a:pt x="14" y="7"/>
                      </a:cubicBezTo>
                      <a:moveTo>
                        <a:pt x="8" y="6"/>
                      </a:moveTo>
                      <a:cubicBezTo>
                        <a:pt x="7" y="5"/>
                        <a:pt x="7" y="5"/>
                        <a:pt x="8" y="5"/>
                      </a:cubicBezTo>
                      <a:cubicBezTo>
                        <a:pt x="9" y="5"/>
                        <a:pt x="11" y="6"/>
                        <a:pt x="11" y="7"/>
                      </a:cubicBezTo>
                      <a:cubicBezTo>
                        <a:pt x="11" y="6"/>
                        <a:pt x="9" y="6"/>
                        <a:pt x="8" y="6"/>
                      </a:cubicBezTo>
                      <a:cubicBezTo>
                        <a:pt x="8" y="6"/>
                        <a:pt x="8" y="6"/>
                        <a:pt x="8" y="6"/>
                      </a:cubicBezTo>
                      <a:cubicBezTo>
                        <a:pt x="8" y="6"/>
                        <a:pt x="8" y="6"/>
                        <a:pt x="8" y="6"/>
                      </a:cubicBezTo>
                      <a:cubicBezTo>
                        <a:pt x="8" y="6"/>
                        <a:pt x="8" y="6"/>
                        <a:pt x="8" y="6"/>
                      </a:cubicBezTo>
                      <a:cubicBezTo>
                        <a:pt x="8" y="6"/>
                        <a:pt x="8" y="6"/>
                        <a:pt x="8" y="6"/>
                      </a:cubicBezTo>
                      <a:moveTo>
                        <a:pt x="17" y="4"/>
                      </a:moveTo>
                      <a:cubicBezTo>
                        <a:pt x="17" y="4"/>
                        <a:pt x="17" y="4"/>
                        <a:pt x="17" y="4"/>
                      </a:cubicBezTo>
                      <a:cubicBezTo>
                        <a:pt x="18" y="4"/>
                        <a:pt x="20" y="5"/>
                        <a:pt x="20" y="6"/>
                      </a:cubicBezTo>
                      <a:cubicBezTo>
                        <a:pt x="19" y="6"/>
                        <a:pt x="18" y="4"/>
                        <a:pt x="17" y="4"/>
                      </a:cubicBezTo>
                      <a:cubicBezTo>
                        <a:pt x="17" y="4"/>
                        <a:pt x="17" y="4"/>
                        <a:pt x="17" y="4"/>
                      </a:cubicBezTo>
                      <a:cubicBezTo>
                        <a:pt x="17" y="4"/>
                        <a:pt x="17" y="4"/>
                        <a:pt x="17" y="4"/>
                      </a:cubicBezTo>
                      <a:moveTo>
                        <a:pt x="9" y="0"/>
                      </a:moveTo>
                      <a:cubicBezTo>
                        <a:pt x="9" y="0"/>
                        <a:pt x="9" y="1"/>
                        <a:pt x="8" y="1"/>
                      </a:cubicBezTo>
                      <a:cubicBezTo>
                        <a:pt x="8" y="1"/>
                        <a:pt x="7" y="2"/>
                        <a:pt x="7" y="2"/>
                      </a:cubicBezTo>
                      <a:cubicBezTo>
                        <a:pt x="6" y="2"/>
                        <a:pt x="6" y="2"/>
                        <a:pt x="6" y="2"/>
                      </a:cubicBezTo>
                      <a:cubicBezTo>
                        <a:pt x="5" y="1"/>
                        <a:pt x="5" y="1"/>
                        <a:pt x="5" y="1"/>
                      </a:cubicBezTo>
                      <a:cubicBezTo>
                        <a:pt x="4" y="1"/>
                        <a:pt x="4" y="2"/>
                        <a:pt x="4" y="3"/>
                      </a:cubicBezTo>
                      <a:cubicBezTo>
                        <a:pt x="3" y="4"/>
                        <a:pt x="3" y="4"/>
                        <a:pt x="2" y="4"/>
                      </a:cubicBezTo>
                      <a:cubicBezTo>
                        <a:pt x="1" y="4"/>
                        <a:pt x="1" y="4"/>
                        <a:pt x="1" y="4"/>
                      </a:cubicBezTo>
                      <a:cubicBezTo>
                        <a:pt x="1" y="4"/>
                        <a:pt x="1" y="4"/>
                        <a:pt x="1" y="4"/>
                      </a:cubicBezTo>
                      <a:cubicBezTo>
                        <a:pt x="0" y="4"/>
                        <a:pt x="0" y="6"/>
                        <a:pt x="0" y="7"/>
                      </a:cubicBezTo>
                      <a:cubicBezTo>
                        <a:pt x="1" y="8"/>
                        <a:pt x="2" y="10"/>
                        <a:pt x="1" y="11"/>
                      </a:cubicBezTo>
                      <a:cubicBezTo>
                        <a:pt x="1" y="13"/>
                        <a:pt x="3" y="14"/>
                        <a:pt x="4" y="16"/>
                      </a:cubicBezTo>
                      <a:cubicBezTo>
                        <a:pt x="4" y="18"/>
                        <a:pt x="7" y="19"/>
                        <a:pt x="7" y="20"/>
                      </a:cubicBezTo>
                      <a:cubicBezTo>
                        <a:pt x="8" y="23"/>
                        <a:pt x="11" y="23"/>
                        <a:pt x="12" y="24"/>
                      </a:cubicBezTo>
                      <a:cubicBezTo>
                        <a:pt x="13" y="26"/>
                        <a:pt x="15" y="26"/>
                        <a:pt x="16" y="27"/>
                      </a:cubicBezTo>
                      <a:cubicBezTo>
                        <a:pt x="17" y="29"/>
                        <a:pt x="20" y="27"/>
                        <a:pt x="21" y="29"/>
                      </a:cubicBezTo>
                      <a:cubicBezTo>
                        <a:pt x="21" y="29"/>
                        <a:pt x="21" y="30"/>
                        <a:pt x="22" y="30"/>
                      </a:cubicBezTo>
                      <a:cubicBezTo>
                        <a:pt x="22" y="30"/>
                        <a:pt x="23" y="30"/>
                        <a:pt x="23" y="29"/>
                      </a:cubicBezTo>
                      <a:cubicBezTo>
                        <a:pt x="23" y="29"/>
                        <a:pt x="23" y="29"/>
                        <a:pt x="24" y="29"/>
                      </a:cubicBezTo>
                      <a:cubicBezTo>
                        <a:pt x="24" y="29"/>
                        <a:pt x="24" y="29"/>
                        <a:pt x="24" y="30"/>
                      </a:cubicBezTo>
                      <a:cubicBezTo>
                        <a:pt x="25" y="30"/>
                        <a:pt x="25" y="30"/>
                        <a:pt x="25" y="30"/>
                      </a:cubicBezTo>
                      <a:cubicBezTo>
                        <a:pt x="26" y="30"/>
                        <a:pt x="26" y="30"/>
                        <a:pt x="26" y="30"/>
                      </a:cubicBezTo>
                      <a:cubicBezTo>
                        <a:pt x="27" y="29"/>
                        <a:pt x="27" y="29"/>
                        <a:pt x="27" y="29"/>
                      </a:cubicBezTo>
                      <a:cubicBezTo>
                        <a:pt x="28" y="29"/>
                        <a:pt x="28" y="29"/>
                        <a:pt x="28" y="29"/>
                      </a:cubicBezTo>
                      <a:cubicBezTo>
                        <a:pt x="29" y="30"/>
                        <a:pt x="29" y="30"/>
                        <a:pt x="29" y="30"/>
                      </a:cubicBezTo>
                      <a:cubicBezTo>
                        <a:pt x="30" y="30"/>
                        <a:pt x="30" y="30"/>
                        <a:pt x="31" y="29"/>
                      </a:cubicBezTo>
                      <a:cubicBezTo>
                        <a:pt x="31" y="29"/>
                        <a:pt x="31" y="28"/>
                        <a:pt x="32" y="28"/>
                      </a:cubicBezTo>
                      <a:cubicBezTo>
                        <a:pt x="32" y="28"/>
                        <a:pt x="32" y="28"/>
                        <a:pt x="32" y="28"/>
                      </a:cubicBezTo>
                      <a:cubicBezTo>
                        <a:pt x="32" y="29"/>
                        <a:pt x="33" y="29"/>
                        <a:pt x="33" y="29"/>
                      </a:cubicBezTo>
                      <a:cubicBezTo>
                        <a:pt x="34" y="29"/>
                        <a:pt x="35" y="28"/>
                        <a:pt x="35" y="27"/>
                      </a:cubicBezTo>
                      <a:cubicBezTo>
                        <a:pt x="35" y="26"/>
                        <a:pt x="36" y="25"/>
                        <a:pt x="37" y="25"/>
                      </a:cubicBezTo>
                      <a:cubicBezTo>
                        <a:pt x="37" y="25"/>
                        <a:pt x="37" y="25"/>
                        <a:pt x="37" y="25"/>
                      </a:cubicBezTo>
                      <a:cubicBezTo>
                        <a:pt x="37" y="25"/>
                        <a:pt x="37" y="25"/>
                        <a:pt x="37" y="25"/>
                      </a:cubicBezTo>
                      <a:cubicBezTo>
                        <a:pt x="37" y="25"/>
                        <a:pt x="37" y="25"/>
                        <a:pt x="37" y="25"/>
                      </a:cubicBezTo>
                      <a:cubicBezTo>
                        <a:pt x="37" y="25"/>
                        <a:pt x="38" y="25"/>
                        <a:pt x="38" y="25"/>
                      </a:cubicBezTo>
                      <a:cubicBezTo>
                        <a:pt x="38" y="25"/>
                        <a:pt x="38" y="24"/>
                        <a:pt x="38" y="24"/>
                      </a:cubicBezTo>
                      <a:cubicBezTo>
                        <a:pt x="39" y="23"/>
                        <a:pt x="36" y="21"/>
                        <a:pt x="37" y="20"/>
                      </a:cubicBezTo>
                      <a:cubicBezTo>
                        <a:pt x="38" y="18"/>
                        <a:pt x="34" y="16"/>
                        <a:pt x="34" y="14"/>
                      </a:cubicBezTo>
                      <a:cubicBezTo>
                        <a:pt x="34" y="12"/>
                        <a:pt x="29" y="10"/>
                        <a:pt x="28" y="8"/>
                      </a:cubicBezTo>
                      <a:cubicBezTo>
                        <a:pt x="28" y="5"/>
                        <a:pt x="24" y="6"/>
                        <a:pt x="22" y="3"/>
                      </a:cubicBezTo>
                      <a:cubicBezTo>
                        <a:pt x="21" y="1"/>
                        <a:pt x="18" y="3"/>
                        <a:pt x="16" y="1"/>
                      </a:cubicBezTo>
                      <a:cubicBezTo>
                        <a:pt x="16" y="0"/>
                        <a:pt x="15" y="0"/>
                        <a:pt x="15" y="0"/>
                      </a:cubicBezTo>
                      <a:cubicBezTo>
                        <a:pt x="15" y="0"/>
                        <a:pt x="14" y="1"/>
                        <a:pt x="14" y="1"/>
                      </a:cubicBezTo>
                      <a:cubicBezTo>
                        <a:pt x="13" y="1"/>
                        <a:pt x="12" y="1"/>
                        <a:pt x="12" y="1"/>
                      </a:cubicBezTo>
                      <a:cubicBezTo>
                        <a:pt x="11" y="1"/>
                        <a:pt x="11" y="1"/>
                        <a:pt x="10" y="0"/>
                      </a:cubicBezTo>
                      <a:cubicBezTo>
                        <a:pt x="10" y="0"/>
                        <a:pt x="10" y="0"/>
                        <a:pt x="9"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89" name="Freeform 10470">
                  <a:extLst>
                    <a:ext uri="{FF2B5EF4-FFF2-40B4-BE49-F238E27FC236}">
                      <a16:creationId xmlns:a16="http://schemas.microsoft.com/office/drawing/2014/main" id="{F9F40407-1B2F-F7A0-6616-37E44E900D8E}"/>
                    </a:ext>
                  </a:extLst>
                </p:cNvPr>
                <p:cNvSpPr>
                  <a:spLocks/>
                </p:cNvSpPr>
                <p:nvPr/>
              </p:nvSpPr>
              <p:spPr bwMode="auto">
                <a:xfrm>
                  <a:off x="4239" y="2312"/>
                  <a:ext cx="33" cy="27"/>
                </a:xfrm>
                <a:custGeom>
                  <a:avLst/>
                  <a:gdLst>
                    <a:gd name="T0" fmla="*/ 2 w 40"/>
                    <a:gd name="T1" fmla="*/ 0 h 32"/>
                    <a:gd name="T2" fmla="*/ 2 w 40"/>
                    <a:gd name="T3" fmla="*/ 1 h 32"/>
                    <a:gd name="T4" fmla="*/ 1 w 40"/>
                    <a:gd name="T5" fmla="*/ 2 h 32"/>
                    <a:gd name="T6" fmla="*/ 1 w 40"/>
                    <a:gd name="T7" fmla="*/ 3 h 32"/>
                    <a:gd name="T8" fmla="*/ 1 w 40"/>
                    <a:gd name="T9" fmla="*/ 3 h 32"/>
                    <a:gd name="T10" fmla="*/ 0 w 40"/>
                    <a:gd name="T11" fmla="*/ 3 h 32"/>
                    <a:gd name="T12" fmla="*/ 1 w 40"/>
                    <a:gd name="T13" fmla="*/ 5 h 32"/>
                    <a:gd name="T14" fmla="*/ 1 w 40"/>
                    <a:gd name="T15" fmla="*/ 5 h 32"/>
                    <a:gd name="T16" fmla="*/ 1 w 40"/>
                    <a:gd name="T17" fmla="*/ 6 h 32"/>
                    <a:gd name="T18" fmla="*/ 2 w 40"/>
                    <a:gd name="T19" fmla="*/ 8 h 32"/>
                    <a:gd name="T20" fmla="*/ 2 w 40"/>
                    <a:gd name="T21" fmla="*/ 8 h 32"/>
                    <a:gd name="T22" fmla="*/ 2 w 40"/>
                    <a:gd name="T23" fmla="*/ 8 h 32"/>
                    <a:gd name="T24" fmla="*/ 2 w 40"/>
                    <a:gd name="T25" fmla="*/ 10 h 32"/>
                    <a:gd name="T26" fmla="*/ 2 w 40"/>
                    <a:gd name="T27" fmla="*/ 12 h 32"/>
                    <a:gd name="T28" fmla="*/ 5 w 40"/>
                    <a:gd name="T29" fmla="*/ 14 h 32"/>
                    <a:gd name="T30" fmla="*/ 7 w 40"/>
                    <a:gd name="T31" fmla="*/ 14 h 32"/>
                    <a:gd name="T32" fmla="*/ 10 w 40"/>
                    <a:gd name="T33" fmla="*/ 16 h 32"/>
                    <a:gd name="T34" fmla="*/ 10 w 40"/>
                    <a:gd name="T35" fmla="*/ 16 h 32"/>
                    <a:gd name="T36" fmla="*/ 10 w 40"/>
                    <a:gd name="T37" fmla="*/ 16 h 32"/>
                    <a:gd name="T38" fmla="*/ 11 w 40"/>
                    <a:gd name="T39" fmla="*/ 16 h 32"/>
                    <a:gd name="T40" fmla="*/ 11 w 40"/>
                    <a:gd name="T41" fmla="*/ 16 h 32"/>
                    <a:gd name="T42" fmla="*/ 12 w 40"/>
                    <a:gd name="T43" fmla="*/ 16 h 32"/>
                    <a:gd name="T44" fmla="*/ 12 w 40"/>
                    <a:gd name="T45" fmla="*/ 16 h 32"/>
                    <a:gd name="T46" fmla="*/ 12 w 40"/>
                    <a:gd name="T47" fmla="*/ 16 h 32"/>
                    <a:gd name="T48" fmla="*/ 12 w 40"/>
                    <a:gd name="T49" fmla="*/ 16 h 32"/>
                    <a:gd name="T50" fmla="*/ 13 w 40"/>
                    <a:gd name="T51" fmla="*/ 16 h 32"/>
                    <a:gd name="T52" fmla="*/ 14 w 40"/>
                    <a:gd name="T53" fmla="*/ 16 h 32"/>
                    <a:gd name="T54" fmla="*/ 14 w 40"/>
                    <a:gd name="T55" fmla="*/ 15 h 32"/>
                    <a:gd name="T56" fmla="*/ 14 w 40"/>
                    <a:gd name="T57" fmla="*/ 15 h 32"/>
                    <a:gd name="T58" fmla="*/ 14 w 40"/>
                    <a:gd name="T59" fmla="*/ 16 h 32"/>
                    <a:gd name="T60" fmla="*/ 16 w 40"/>
                    <a:gd name="T61" fmla="*/ 14 h 32"/>
                    <a:gd name="T62" fmla="*/ 17 w 40"/>
                    <a:gd name="T63" fmla="*/ 14 h 32"/>
                    <a:gd name="T64" fmla="*/ 17 w 40"/>
                    <a:gd name="T65" fmla="*/ 14 h 32"/>
                    <a:gd name="T66" fmla="*/ 17 w 40"/>
                    <a:gd name="T67" fmla="*/ 14 h 32"/>
                    <a:gd name="T68" fmla="*/ 17 w 40"/>
                    <a:gd name="T69" fmla="*/ 12 h 32"/>
                    <a:gd name="T70" fmla="*/ 17 w 40"/>
                    <a:gd name="T71" fmla="*/ 10 h 32"/>
                    <a:gd name="T72" fmla="*/ 18 w 40"/>
                    <a:gd name="T73" fmla="*/ 9 h 32"/>
                    <a:gd name="T74" fmla="*/ 18 w 40"/>
                    <a:gd name="T75" fmla="*/ 9 h 32"/>
                    <a:gd name="T76" fmla="*/ 18 w 40"/>
                    <a:gd name="T77" fmla="*/ 9 h 32"/>
                    <a:gd name="T78" fmla="*/ 17 w 40"/>
                    <a:gd name="T79" fmla="*/ 10 h 32"/>
                    <a:gd name="T80" fmla="*/ 17 w 40"/>
                    <a:gd name="T81" fmla="*/ 12 h 32"/>
                    <a:gd name="T82" fmla="*/ 17 w 40"/>
                    <a:gd name="T83" fmla="*/ 11 h 32"/>
                    <a:gd name="T84" fmla="*/ 17 w 40"/>
                    <a:gd name="T85" fmla="*/ 11 h 32"/>
                    <a:gd name="T86" fmla="*/ 16 w 40"/>
                    <a:gd name="T87" fmla="*/ 12 h 32"/>
                    <a:gd name="T88" fmla="*/ 14 w 40"/>
                    <a:gd name="T89" fmla="*/ 12 h 32"/>
                    <a:gd name="T90" fmla="*/ 14 w 40"/>
                    <a:gd name="T91" fmla="*/ 12 h 32"/>
                    <a:gd name="T92" fmla="*/ 14 w 40"/>
                    <a:gd name="T93" fmla="*/ 12 h 32"/>
                    <a:gd name="T94" fmla="*/ 14 w 40"/>
                    <a:gd name="T95" fmla="*/ 12 h 32"/>
                    <a:gd name="T96" fmla="*/ 13 w 40"/>
                    <a:gd name="T97" fmla="*/ 12 h 32"/>
                    <a:gd name="T98" fmla="*/ 12 w 40"/>
                    <a:gd name="T99" fmla="*/ 12 h 32"/>
                    <a:gd name="T100" fmla="*/ 12 w 40"/>
                    <a:gd name="T101" fmla="*/ 12 h 32"/>
                    <a:gd name="T102" fmla="*/ 12 w 40"/>
                    <a:gd name="T103" fmla="*/ 12 h 32"/>
                    <a:gd name="T104" fmla="*/ 12 w 40"/>
                    <a:gd name="T105" fmla="*/ 12 h 32"/>
                    <a:gd name="T106" fmla="*/ 12 w 40"/>
                    <a:gd name="T107" fmla="*/ 12 h 32"/>
                    <a:gd name="T108" fmla="*/ 9 w 40"/>
                    <a:gd name="T109" fmla="*/ 10 h 32"/>
                    <a:gd name="T110" fmla="*/ 7 w 40"/>
                    <a:gd name="T111" fmla="*/ 8 h 32"/>
                    <a:gd name="T112" fmla="*/ 5 w 40"/>
                    <a:gd name="T113" fmla="*/ 7 h 32"/>
                    <a:gd name="T114" fmla="*/ 3 w 40"/>
                    <a:gd name="T115" fmla="*/ 5 h 32"/>
                    <a:gd name="T116" fmla="*/ 2 w 40"/>
                    <a:gd name="T117" fmla="*/ 3 h 32"/>
                    <a:gd name="T118" fmla="*/ 2 w 40"/>
                    <a:gd name="T119" fmla="*/ 0 h 32"/>
                    <a:gd name="T120" fmla="*/ 2 w 40"/>
                    <a:gd name="T121" fmla="*/ 0 h 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0" h="32">
                      <a:moveTo>
                        <a:pt x="3" y="0"/>
                      </a:moveTo>
                      <a:cubicBezTo>
                        <a:pt x="3" y="0"/>
                        <a:pt x="3" y="1"/>
                        <a:pt x="2" y="1"/>
                      </a:cubicBezTo>
                      <a:cubicBezTo>
                        <a:pt x="1" y="1"/>
                        <a:pt x="1" y="2"/>
                        <a:pt x="1" y="2"/>
                      </a:cubicBezTo>
                      <a:cubicBezTo>
                        <a:pt x="1" y="3"/>
                        <a:pt x="1" y="3"/>
                        <a:pt x="1" y="4"/>
                      </a:cubicBezTo>
                      <a:cubicBezTo>
                        <a:pt x="1" y="5"/>
                        <a:pt x="1" y="5"/>
                        <a:pt x="1" y="6"/>
                      </a:cubicBezTo>
                      <a:cubicBezTo>
                        <a:pt x="1" y="6"/>
                        <a:pt x="0" y="6"/>
                        <a:pt x="0" y="6"/>
                      </a:cubicBezTo>
                      <a:cubicBezTo>
                        <a:pt x="0" y="7"/>
                        <a:pt x="1" y="8"/>
                        <a:pt x="1" y="9"/>
                      </a:cubicBezTo>
                      <a:cubicBezTo>
                        <a:pt x="1" y="10"/>
                        <a:pt x="1" y="10"/>
                        <a:pt x="1" y="10"/>
                      </a:cubicBezTo>
                      <a:cubicBezTo>
                        <a:pt x="1" y="11"/>
                        <a:pt x="1" y="11"/>
                        <a:pt x="1" y="11"/>
                      </a:cubicBezTo>
                      <a:cubicBezTo>
                        <a:pt x="1" y="12"/>
                        <a:pt x="3" y="14"/>
                        <a:pt x="3" y="16"/>
                      </a:cubicBezTo>
                      <a:cubicBezTo>
                        <a:pt x="3" y="17"/>
                        <a:pt x="3" y="17"/>
                        <a:pt x="3" y="17"/>
                      </a:cubicBezTo>
                      <a:cubicBezTo>
                        <a:pt x="3" y="17"/>
                        <a:pt x="3" y="17"/>
                        <a:pt x="3" y="17"/>
                      </a:cubicBezTo>
                      <a:cubicBezTo>
                        <a:pt x="3" y="18"/>
                        <a:pt x="3" y="19"/>
                        <a:pt x="4" y="20"/>
                      </a:cubicBezTo>
                      <a:cubicBezTo>
                        <a:pt x="5" y="21"/>
                        <a:pt x="6" y="21"/>
                        <a:pt x="6" y="22"/>
                      </a:cubicBezTo>
                      <a:cubicBezTo>
                        <a:pt x="7" y="25"/>
                        <a:pt x="10" y="24"/>
                        <a:pt x="10" y="26"/>
                      </a:cubicBezTo>
                      <a:cubicBezTo>
                        <a:pt x="12" y="28"/>
                        <a:pt x="14" y="27"/>
                        <a:pt x="15" y="29"/>
                      </a:cubicBezTo>
                      <a:cubicBezTo>
                        <a:pt x="16" y="31"/>
                        <a:pt x="18" y="29"/>
                        <a:pt x="20" y="31"/>
                      </a:cubicBezTo>
                      <a:cubicBezTo>
                        <a:pt x="20" y="31"/>
                        <a:pt x="20" y="32"/>
                        <a:pt x="21" y="32"/>
                      </a:cubicBezTo>
                      <a:cubicBezTo>
                        <a:pt x="21" y="32"/>
                        <a:pt x="21" y="31"/>
                        <a:pt x="22" y="31"/>
                      </a:cubicBezTo>
                      <a:cubicBezTo>
                        <a:pt x="22" y="31"/>
                        <a:pt x="22" y="31"/>
                        <a:pt x="23" y="31"/>
                      </a:cubicBezTo>
                      <a:cubicBezTo>
                        <a:pt x="23" y="31"/>
                        <a:pt x="23" y="31"/>
                        <a:pt x="23" y="31"/>
                      </a:cubicBezTo>
                      <a:cubicBezTo>
                        <a:pt x="24" y="32"/>
                        <a:pt x="24" y="32"/>
                        <a:pt x="24" y="32"/>
                      </a:cubicBezTo>
                      <a:cubicBezTo>
                        <a:pt x="25" y="32"/>
                        <a:pt x="25" y="32"/>
                        <a:pt x="25" y="32"/>
                      </a:cubicBezTo>
                      <a:cubicBezTo>
                        <a:pt x="26" y="31"/>
                        <a:pt x="26" y="31"/>
                        <a:pt x="26" y="31"/>
                      </a:cubicBezTo>
                      <a:cubicBezTo>
                        <a:pt x="27" y="31"/>
                        <a:pt x="27" y="31"/>
                        <a:pt x="27" y="31"/>
                      </a:cubicBezTo>
                      <a:cubicBezTo>
                        <a:pt x="27" y="32"/>
                        <a:pt x="28" y="32"/>
                        <a:pt x="28" y="32"/>
                      </a:cubicBezTo>
                      <a:cubicBezTo>
                        <a:pt x="29" y="32"/>
                        <a:pt x="29" y="32"/>
                        <a:pt x="30" y="31"/>
                      </a:cubicBezTo>
                      <a:cubicBezTo>
                        <a:pt x="30" y="31"/>
                        <a:pt x="30" y="30"/>
                        <a:pt x="31" y="30"/>
                      </a:cubicBezTo>
                      <a:cubicBezTo>
                        <a:pt x="31" y="30"/>
                        <a:pt x="31" y="30"/>
                        <a:pt x="31" y="30"/>
                      </a:cubicBezTo>
                      <a:cubicBezTo>
                        <a:pt x="31" y="30"/>
                        <a:pt x="32" y="31"/>
                        <a:pt x="32" y="31"/>
                      </a:cubicBezTo>
                      <a:cubicBezTo>
                        <a:pt x="33" y="31"/>
                        <a:pt x="33" y="30"/>
                        <a:pt x="34" y="29"/>
                      </a:cubicBezTo>
                      <a:cubicBezTo>
                        <a:pt x="34" y="28"/>
                        <a:pt x="35" y="27"/>
                        <a:pt x="36" y="27"/>
                      </a:cubicBezTo>
                      <a:cubicBezTo>
                        <a:pt x="36" y="27"/>
                        <a:pt x="36" y="27"/>
                        <a:pt x="36" y="27"/>
                      </a:cubicBezTo>
                      <a:cubicBezTo>
                        <a:pt x="36" y="27"/>
                        <a:pt x="36" y="27"/>
                        <a:pt x="36" y="27"/>
                      </a:cubicBezTo>
                      <a:cubicBezTo>
                        <a:pt x="38" y="27"/>
                        <a:pt x="37" y="23"/>
                        <a:pt x="38" y="23"/>
                      </a:cubicBezTo>
                      <a:cubicBezTo>
                        <a:pt x="40" y="23"/>
                        <a:pt x="38" y="20"/>
                        <a:pt x="39" y="19"/>
                      </a:cubicBezTo>
                      <a:cubicBezTo>
                        <a:pt x="39" y="18"/>
                        <a:pt x="39" y="18"/>
                        <a:pt x="40" y="18"/>
                      </a:cubicBezTo>
                      <a:cubicBezTo>
                        <a:pt x="40" y="18"/>
                        <a:pt x="40" y="18"/>
                        <a:pt x="40" y="18"/>
                      </a:cubicBezTo>
                      <a:cubicBezTo>
                        <a:pt x="40" y="18"/>
                        <a:pt x="40" y="18"/>
                        <a:pt x="40" y="18"/>
                      </a:cubicBezTo>
                      <a:cubicBezTo>
                        <a:pt x="39" y="18"/>
                        <a:pt x="38" y="19"/>
                        <a:pt x="38" y="20"/>
                      </a:cubicBezTo>
                      <a:cubicBezTo>
                        <a:pt x="38" y="21"/>
                        <a:pt x="37" y="22"/>
                        <a:pt x="36" y="22"/>
                      </a:cubicBezTo>
                      <a:cubicBezTo>
                        <a:pt x="36" y="22"/>
                        <a:pt x="35" y="22"/>
                        <a:pt x="35" y="21"/>
                      </a:cubicBezTo>
                      <a:cubicBezTo>
                        <a:pt x="35" y="21"/>
                        <a:pt x="35" y="21"/>
                        <a:pt x="35" y="21"/>
                      </a:cubicBezTo>
                      <a:cubicBezTo>
                        <a:pt x="34" y="21"/>
                        <a:pt x="34" y="22"/>
                        <a:pt x="34" y="22"/>
                      </a:cubicBezTo>
                      <a:cubicBezTo>
                        <a:pt x="33" y="23"/>
                        <a:pt x="33" y="23"/>
                        <a:pt x="32" y="23"/>
                      </a:cubicBezTo>
                      <a:cubicBezTo>
                        <a:pt x="32" y="23"/>
                        <a:pt x="32" y="23"/>
                        <a:pt x="31" y="22"/>
                      </a:cubicBezTo>
                      <a:cubicBezTo>
                        <a:pt x="31" y="22"/>
                        <a:pt x="31" y="22"/>
                        <a:pt x="30" y="22"/>
                      </a:cubicBezTo>
                      <a:cubicBezTo>
                        <a:pt x="30" y="22"/>
                        <a:pt x="30" y="22"/>
                        <a:pt x="29" y="23"/>
                      </a:cubicBezTo>
                      <a:cubicBezTo>
                        <a:pt x="29" y="23"/>
                        <a:pt x="29" y="23"/>
                        <a:pt x="28" y="23"/>
                      </a:cubicBezTo>
                      <a:cubicBezTo>
                        <a:pt x="28" y="23"/>
                        <a:pt x="28" y="23"/>
                        <a:pt x="27" y="23"/>
                      </a:cubicBezTo>
                      <a:cubicBezTo>
                        <a:pt x="27" y="22"/>
                        <a:pt x="27" y="22"/>
                        <a:pt x="27" y="22"/>
                      </a:cubicBezTo>
                      <a:cubicBezTo>
                        <a:pt x="26" y="22"/>
                        <a:pt x="26" y="22"/>
                        <a:pt x="26" y="22"/>
                      </a:cubicBezTo>
                      <a:cubicBezTo>
                        <a:pt x="26" y="23"/>
                        <a:pt x="25" y="23"/>
                        <a:pt x="25" y="23"/>
                      </a:cubicBezTo>
                      <a:cubicBezTo>
                        <a:pt x="24" y="23"/>
                        <a:pt x="24" y="22"/>
                        <a:pt x="24" y="22"/>
                      </a:cubicBezTo>
                      <a:cubicBezTo>
                        <a:pt x="23" y="20"/>
                        <a:pt x="20" y="22"/>
                        <a:pt x="19" y="20"/>
                      </a:cubicBezTo>
                      <a:cubicBezTo>
                        <a:pt x="18" y="19"/>
                        <a:pt x="16" y="19"/>
                        <a:pt x="15" y="17"/>
                      </a:cubicBezTo>
                      <a:cubicBezTo>
                        <a:pt x="14" y="16"/>
                        <a:pt x="11" y="16"/>
                        <a:pt x="10" y="13"/>
                      </a:cubicBezTo>
                      <a:cubicBezTo>
                        <a:pt x="10" y="12"/>
                        <a:pt x="7" y="11"/>
                        <a:pt x="7" y="9"/>
                      </a:cubicBezTo>
                      <a:cubicBezTo>
                        <a:pt x="6" y="7"/>
                        <a:pt x="4" y="6"/>
                        <a:pt x="4" y="4"/>
                      </a:cubicBezTo>
                      <a:cubicBezTo>
                        <a:pt x="5" y="3"/>
                        <a:pt x="4" y="1"/>
                        <a:pt x="3" y="0"/>
                      </a:cubicBezTo>
                      <a:cubicBezTo>
                        <a:pt x="3" y="0"/>
                        <a:pt x="3" y="0"/>
                        <a:pt x="3"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0" name="Freeform 10471">
                  <a:extLst>
                    <a:ext uri="{FF2B5EF4-FFF2-40B4-BE49-F238E27FC236}">
                      <a16:creationId xmlns:a16="http://schemas.microsoft.com/office/drawing/2014/main" id="{455B9FBA-5D5F-D646-7971-5F176E25A80F}"/>
                    </a:ext>
                  </a:extLst>
                </p:cNvPr>
                <p:cNvSpPr>
                  <a:spLocks/>
                </p:cNvSpPr>
                <p:nvPr/>
              </p:nvSpPr>
              <p:spPr bwMode="auto">
                <a:xfrm>
                  <a:off x="4243" y="2327"/>
                  <a:ext cx="31" cy="15"/>
                </a:xfrm>
                <a:custGeom>
                  <a:avLst/>
                  <a:gdLst>
                    <a:gd name="T0" fmla="*/ 16 w 38"/>
                    <a:gd name="T1" fmla="*/ 0 h 18"/>
                    <a:gd name="T2" fmla="*/ 16 w 38"/>
                    <a:gd name="T3" fmla="*/ 0 h 18"/>
                    <a:gd name="T4" fmla="*/ 16 w 38"/>
                    <a:gd name="T5" fmla="*/ 0 h 18"/>
                    <a:gd name="T6" fmla="*/ 16 w 38"/>
                    <a:gd name="T7" fmla="*/ 0 h 18"/>
                    <a:gd name="T8" fmla="*/ 16 w 38"/>
                    <a:gd name="T9" fmla="*/ 0 h 18"/>
                    <a:gd name="T10" fmla="*/ 16 w 38"/>
                    <a:gd name="T11" fmla="*/ 0 h 18"/>
                    <a:gd name="T12" fmla="*/ 16 w 38"/>
                    <a:gd name="T13" fmla="*/ 1 h 18"/>
                    <a:gd name="T14" fmla="*/ 16 w 38"/>
                    <a:gd name="T15" fmla="*/ 3 h 18"/>
                    <a:gd name="T16" fmla="*/ 14 w 38"/>
                    <a:gd name="T17" fmla="*/ 5 h 18"/>
                    <a:gd name="T18" fmla="*/ 14 w 38"/>
                    <a:gd name="T19" fmla="*/ 5 h 18"/>
                    <a:gd name="T20" fmla="*/ 14 w 38"/>
                    <a:gd name="T21" fmla="*/ 5 h 18"/>
                    <a:gd name="T22" fmla="*/ 13 w 38"/>
                    <a:gd name="T23" fmla="*/ 6 h 18"/>
                    <a:gd name="T24" fmla="*/ 13 w 38"/>
                    <a:gd name="T25" fmla="*/ 7 h 18"/>
                    <a:gd name="T26" fmla="*/ 12 w 38"/>
                    <a:gd name="T27" fmla="*/ 6 h 18"/>
                    <a:gd name="T28" fmla="*/ 12 w 38"/>
                    <a:gd name="T29" fmla="*/ 6 h 18"/>
                    <a:gd name="T30" fmla="*/ 11 w 38"/>
                    <a:gd name="T31" fmla="*/ 7 h 18"/>
                    <a:gd name="T32" fmla="*/ 11 w 38"/>
                    <a:gd name="T33" fmla="*/ 7 h 18"/>
                    <a:gd name="T34" fmla="*/ 11 w 38"/>
                    <a:gd name="T35" fmla="*/ 7 h 18"/>
                    <a:gd name="T36" fmla="*/ 10 w 38"/>
                    <a:gd name="T37" fmla="*/ 7 h 18"/>
                    <a:gd name="T38" fmla="*/ 9 w 38"/>
                    <a:gd name="T39" fmla="*/ 7 h 18"/>
                    <a:gd name="T40" fmla="*/ 9 w 38"/>
                    <a:gd name="T41" fmla="*/ 7 h 18"/>
                    <a:gd name="T42" fmla="*/ 9 w 38"/>
                    <a:gd name="T43" fmla="*/ 7 h 18"/>
                    <a:gd name="T44" fmla="*/ 9 w 38"/>
                    <a:gd name="T45" fmla="*/ 7 h 18"/>
                    <a:gd name="T46" fmla="*/ 8 w 38"/>
                    <a:gd name="T47" fmla="*/ 7 h 18"/>
                    <a:gd name="T48" fmla="*/ 7 w 38"/>
                    <a:gd name="T49" fmla="*/ 7 h 18"/>
                    <a:gd name="T50" fmla="*/ 7 w 38"/>
                    <a:gd name="T51" fmla="*/ 7 h 18"/>
                    <a:gd name="T52" fmla="*/ 5 w 38"/>
                    <a:gd name="T53" fmla="*/ 6 h 18"/>
                    <a:gd name="T54" fmla="*/ 2 w 38"/>
                    <a:gd name="T55" fmla="*/ 4 h 18"/>
                    <a:gd name="T56" fmla="*/ 2 w 38"/>
                    <a:gd name="T57" fmla="*/ 3 h 18"/>
                    <a:gd name="T58" fmla="*/ 0 w 38"/>
                    <a:gd name="T59" fmla="*/ 2 h 18"/>
                    <a:gd name="T60" fmla="*/ 0 w 38"/>
                    <a:gd name="T61" fmla="*/ 2 h 18"/>
                    <a:gd name="T62" fmla="*/ 0 w 38"/>
                    <a:gd name="T63" fmla="*/ 2 h 18"/>
                    <a:gd name="T64" fmla="*/ 1 w 38"/>
                    <a:gd name="T65" fmla="*/ 3 h 18"/>
                    <a:gd name="T66" fmla="*/ 1 w 38"/>
                    <a:gd name="T67" fmla="*/ 3 h 18"/>
                    <a:gd name="T68" fmla="*/ 2 w 38"/>
                    <a:gd name="T69" fmla="*/ 4 h 18"/>
                    <a:gd name="T70" fmla="*/ 4 w 38"/>
                    <a:gd name="T71" fmla="*/ 6 h 18"/>
                    <a:gd name="T72" fmla="*/ 6 w 38"/>
                    <a:gd name="T73" fmla="*/ 7 h 18"/>
                    <a:gd name="T74" fmla="*/ 8 w 38"/>
                    <a:gd name="T75" fmla="*/ 8 h 18"/>
                    <a:gd name="T76" fmla="*/ 9 w 38"/>
                    <a:gd name="T77" fmla="*/ 8 h 18"/>
                    <a:gd name="T78" fmla="*/ 9 w 38"/>
                    <a:gd name="T79" fmla="*/ 8 h 18"/>
                    <a:gd name="T80" fmla="*/ 9 w 38"/>
                    <a:gd name="T81" fmla="*/ 8 h 18"/>
                    <a:gd name="T82" fmla="*/ 9 w 38"/>
                    <a:gd name="T83" fmla="*/ 8 h 18"/>
                    <a:gd name="T84" fmla="*/ 11 w 38"/>
                    <a:gd name="T85" fmla="*/ 9 h 18"/>
                    <a:gd name="T86" fmla="*/ 11 w 38"/>
                    <a:gd name="T87" fmla="*/ 8 h 18"/>
                    <a:gd name="T88" fmla="*/ 11 w 38"/>
                    <a:gd name="T89" fmla="*/ 8 h 18"/>
                    <a:gd name="T90" fmla="*/ 11 w 38"/>
                    <a:gd name="T91" fmla="*/ 8 h 18"/>
                    <a:gd name="T92" fmla="*/ 11 w 38"/>
                    <a:gd name="T93" fmla="*/ 9 h 18"/>
                    <a:gd name="T94" fmla="*/ 13 w 38"/>
                    <a:gd name="T95" fmla="*/ 8 h 18"/>
                    <a:gd name="T96" fmla="*/ 13 w 38"/>
                    <a:gd name="T97" fmla="*/ 8 h 18"/>
                    <a:gd name="T98" fmla="*/ 13 w 38"/>
                    <a:gd name="T99" fmla="*/ 8 h 18"/>
                    <a:gd name="T100" fmla="*/ 13 w 38"/>
                    <a:gd name="T101" fmla="*/ 8 h 18"/>
                    <a:gd name="T102" fmla="*/ 14 w 38"/>
                    <a:gd name="T103" fmla="*/ 7 h 18"/>
                    <a:gd name="T104" fmla="*/ 16 w 38"/>
                    <a:gd name="T105" fmla="*/ 6 h 18"/>
                    <a:gd name="T106" fmla="*/ 16 w 38"/>
                    <a:gd name="T107" fmla="*/ 7 h 18"/>
                    <a:gd name="T108" fmla="*/ 16 w 38"/>
                    <a:gd name="T109" fmla="*/ 7 h 18"/>
                    <a:gd name="T110" fmla="*/ 16 w 38"/>
                    <a:gd name="T111" fmla="*/ 5 h 18"/>
                    <a:gd name="T112" fmla="*/ 16 w 38"/>
                    <a:gd name="T113" fmla="*/ 4 h 18"/>
                    <a:gd name="T114" fmla="*/ 16 w 38"/>
                    <a:gd name="T115" fmla="*/ 3 h 18"/>
                    <a:gd name="T116" fmla="*/ 16 w 38"/>
                    <a:gd name="T117" fmla="*/ 3 h 18"/>
                    <a:gd name="T118" fmla="*/ 16 w 38"/>
                    <a:gd name="T119" fmla="*/ 3 h 18"/>
                    <a:gd name="T120" fmla="*/ 16 w 38"/>
                    <a:gd name="T121" fmla="*/ 0 h 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8" h="18">
                      <a:moveTo>
                        <a:pt x="37" y="0"/>
                      </a:moveTo>
                      <a:cubicBezTo>
                        <a:pt x="37" y="0"/>
                        <a:pt x="37" y="0"/>
                        <a:pt x="37" y="0"/>
                      </a:cubicBezTo>
                      <a:cubicBezTo>
                        <a:pt x="37" y="0"/>
                        <a:pt x="36" y="0"/>
                        <a:pt x="36" y="0"/>
                      </a:cubicBezTo>
                      <a:cubicBezTo>
                        <a:pt x="36" y="0"/>
                        <a:pt x="36" y="0"/>
                        <a:pt x="36" y="0"/>
                      </a:cubicBezTo>
                      <a:cubicBezTo>
                        <a:pt x="36" y="0"/>
                        <a:pt x="36" y="0"/>
                        <a:pt x="36" y="0"/>
                      </a:cubicBezTo>
                      <a:cubicBezTo>
                        <a:pt x="36" y="0"/>
                        <a:pt x="36" y="0"/>
                        <a:pt x="36" y="0"/>
                      </a:cubicBezTo>
                      <a:cubicBezTo>
                        <a:pt x="35" y="0"/>
                        <a:pt x="35" y="0"/>
                        <a:pt x="35" y="1"/>
                      </a:cubicBezTo>
                      <a:cubicBezTo>
                        <a:pt x="34" y="2"/>
                        <a:pt x="36" y="5"/>
                        <a:pt x="34" y="5"/>
                      </a:cubicBezTo>
                      <a:cubicBezTo>
                        <a:pt x="33" y="5"/>
                        <a:pt x="34" y="9"/>
                        <a:pt x="32" y="9"/>
                      </a:cubicBezTo>
                      <a:cubicBezTo>
                        <a:pt x="32" y="9"/>
                        <a:pt x="32" y="9"/>
                        <a:pt x="32" y="9"/>
                      </a:cubicBezTo>
                      <a:cubicBezTo>
                        <a:pt x="32" y="9"/>
                        <a:pt x="32" y="9"/>
                        <a:pt x="32" y="9"/>
                      </a:cubicBezTo>
                      <a:cubicBezTo>
                        <a:pt x="31" y="9"/>
                        <a:pt x="30" y="10"/>
                        <a:pt x="30" y="11"/>
                      </a:cubicBezTo>
                      <a:cubicBezTo>
                        <a:pt x="29" y="12"/>
                        <a:pt x="29" y="13"/>
                        <a:pt x="28" y="13"/>
                      </a:cubicBezTo>
                      <a:cubicBezTo>
                        <a:pt x="28" y="13"/>
                        <a:pt x="27" y="12"/>
                        <a:pt x="27" y="12"/>
                      </a:cubicBezTo>
                      <a:cubicBezTo>
                        <a:pt x="27" y="12"/>
                        <a:pt x="27" y="12"/>
                        <a:pt x="27" y="12"/>
                      </a:cubicBezTo>
                      <a:cubicBezTo>
                        <a:pt x="26" y="12"/>
                        <a:pt x="26" y="13"/>
                        <a:pt x="26" y="13"/>
                      </a:cubicBezTo>
                      <a:cubicBezTo>
                        <a:pt x="25" y="14"/>
                        <a:pt x="25" y="14"/>
                        <a:pt x="24" y="14"/>
                      </a:cubicBezTo>
                      <a:cubicBezTo>
                        <a:pt x="24" y="14"/>
                        <a:pt x="23" y="14"/>
                        <a:pt x="23" y="13"/>
                      </a:cubicBezTo>
                      <a:cubicBezTo>
                        <a:pt x="23" y="13"/>
                        <a:pt x="23" y="13"/>
                        <a:pt x="22" y="13"/>
                      </a:cubicBezTo>
                      <a:cubicBezTo>
                        <a:pt x="22" y="13"/>
                        <a:pt x="22" y="13"/>
                        <a:pt x="21" y="14"/>
                      </a:cubicBezTo>
                      <a:cubicBezTo>
                        <a:pt x="21" y="14"/>
                        <a:pt x="21" y="14"/>
                        <a:pt x="20" y="14"/>
                      </a:cubicBezTo>
                      <a:cubicBezTo>
                        <a:pt x="20" y="14"/>
                        <a:pt x="20" y="14"/>
                        <a:pt x="19" y="13"/>
                      </a:cubicBezTo>
                      <a:cubicBezTo>
                        <a:pt x="19" y="13"/>
                        <a:pt x="19" y="13"/>
                        <a:pt x="19" y="13"/>
                      </a:cubicBezTo>
                      <a:cubicBezTo>
                        <a:pt x="18" y="13"/>
                        <a:pt x="18" y="13"/>
                        <a:pt x="18" y="13"/>
                      </a:cubicBezTo>
                      <a:cubicBezTo>
                        <a:pt x="17" y="13"/>
                        <a:pt x="17" y="14"/>
                        <a:pt x="17" y="14"/>
                      </a:cubicBezTo>
                      <a:cubicBezTo>
                        <a:pt x="16" y="14"/>
                        <a:pt x="16" y="13"/>
                        <a:pt x="16" y="13"/>
                      </a:cubicBezTo>
                      <a:cubicBezTo>
                        <a:pt x="14" y="11"/>
                        <a:pt x="12" y="13"/>
                        <a:pt x="11" y="11"/>
                      </a:cubicBezTo>
                      <a:cubicBezTo>
                        <a:pt x="10" y="9"/>
                        <a:pt x="8" y="10"/>
                        <a:pt x="6" y="8"/>
                      </a:cubicBezTo>
                      <a:cubicBezTo>
                        <a:pt x="6" y="6"/>
                        <a:pt x="3" y="7"/>
                        <a:pt x="2" y="4"/>
                      </a:cubicBezTo>
                      <a:cubicBezTo>
                        <a:pt x="2" y="3"/>
                        <a:pt x="1" y="3"/>
                        <a:pt x="0" y="2"/>
                      </a:cubicBezTo>
                      <a:cubicBezTo>
                        <a:pt x="0" y="2"/>
                        <a:pt x="0" y="2"/>
                        <a:pt x="0" y="2"/>
                      </a:cubicBezTo>
                      <a:cubicBezTo>
                        <a:pt x="0" y="2"/>
                        <a:pt x="0" y="2"/>
                        <a:pt x="0" y="2"/>
                      </a:cubicBezTo>
                      <a:cubicBezTo>
                        <a:pt x="0" y="2"/>
                        <a:pt x="1" y="3"/>
                        <a:pt x="1" y="3"/>
                      </a:cubicBezTo>
                      <a:cubicBezTo>
                        <a:pt x="1" y="3"/>
                        <a:pt x="1" y="3"/>
                        <a:pt x="1" y="3"/>
                      </a:cubicBezTo>
                      <a:cubicBezTo>
                        <a:pt x="1" y="5"/>
                        <a:pt x="4" y="6"/>
                        <a:pt x="5" y="8"/>
                      </a:cubicBezTo>
                      <a:cubicBezTo>
                        <a:pt x="5" y="10"/>
                        <a:pt x="8" y="10"/>
                        <a:pt x="9" y="12"/>
                      </a:cubicBezTo>
                      <a:cubicBezTo>
                        <a:pt x="10" y="14"/>
                        <a:pt x="12" y="13"/>
                        <a:pt x="13" y="14"/>
                      </a:cubicBezTo>
                      <a:cubicBezTo>
                        <a:pt x="15" y="16"/>
                        <a:pt x="17" y="15"/>
                        <a:pt x="18" y="16"/>
                      </a:cubicBezTo>
                      <a:cubicBezTo>
                        <a:pt x="18" y="17"/>
                        <a:pt x="19" y="17"/>
                        <a:pt x="19" y="17"/>
                      </a:cubicBezTo>
                      <a:cubicBezTo>
                        <a:pt x="19" y="17"/>
                        <a:pt x="20" y="17"/>
                        <a:pt x="20" y="17"/>
                      </a:cubicBezTo>
                      <a:cubicBezTo>
                        <a:pt x="20" y="17"/>
                        <a:pt x="21" y="17"/>
                        <a:pt x="21" y="17"/>
                      </a:cubicBezTo>
                      <a:cubicBezTo>
                        <a:pt x="21" y="17"/>
                        <a:pt x="21" y="17"/>
                        <a:pt x="21" y="17"/>
                      </a:cubicBezTo>
                      <a:cubicBezTo>
                        <a:pt x="22" y="17"/>
                        <a:pt x="22" y="18"/>
                        <a:pt x="23" y="18"/>
                      </a:cubicBezTo>
                      <a:cubicBezTo>
                        <a:pt x="23" y="18"/>
                        <a:pt x="23" y="17"/>
                        <a:pt x="24" y="17"/>
                      </a:cubicBezTo>
                      <a:cubicBezTo>
                        <a:pt x="24" y="17"/>
                        <a:pt x="24" y="17"/>
                        <a:pt x="25" y="17"/>
                      </a:cubicBezTo>
                      <a:cubicBezTo>
                        <a:pt x="25" y="17"/>
                        <a:pt x="25" y="17"/>
                        <a:pt x="25" y="17"/>
                      </a:cubicBezTo>
                      <a:cubicBezTo>
                        <a:pt x="26" y="18"/>
                        <a:pt x="26" y="18"/>
                        <a:pt x="26" y="18"/>
                      </a:cubicBezTo>
                      <a:cubicBezTo>
                        <a:pt x="27" y="18"/>
                        <a:pt x="27" y="17"/>
                        <a:pt x="28" y="17"/>
                      </a:cubicBezTo>
                      <a:cubicBezTo>
                        <a:pt x="28" y="16"/>
                        <a:pt x="29" y="16"/>
                        <a:pt x="29" y="16"/>
                      </a:cubicBezTo>
                      <a:cubicBezTo>
                        <a:pt x="29" y="16"/>
                        <a:pt x="29" y="16"/>
                        <a:pt x="29" y="16"/>
                      </a:cubicBezTo>
                      <a:cubicBezTo>
                        <a:pt x="30" y="16"/>
                        <a:pt x="30" y="16"/>
                        <a:pt x="30" y="16"/>
                      </a:cubicBezTo>
                      <a:cubicBezTo>
                        <a:pt x="31" y="16"/>
                        <a:pt x="32" y="15"/>
                        <a:pt x="32" y="14"/>
                      </a:cubicBezTo>
                      <a:cubicBezTo>
                        <a:pt x="33" y="13"/>
                        <a:pt x="33" y="12"/>
                        <a:pt x="34" y="12"/>
                      </a:cubicBezTo>
                      <a:cubicBezTo>
                        <a:pt x="34" y="12"/>
                        <a:pt x="34" y="12"/>
                        <a:pt x="34" y="13"/>
                      </a:cubicBezTo>
                      <a:cubicBezTo>
                        <a:pt x="34" y="13"/>
                        <a:pt x="34" y="13"/>
                        <a:pt x="34" y="13"/>
                      </a:cubicBezTo>
                      <a:cubicBezTo>
                        <a:pt x="36" y="13"/>
                        <a:pt x="35" y="9"/>
                        <a:pt x="36" y="9"/>
                      </a:cubicBezTo>
                      <a:cubicBezTo>
                        <a:pt x="37" y="9"/>
                        <a:pt x="37" y="8"/>
                        <a:pt x="37" y="8"/>
                      </a:cubicBezTo>
                      <a:cubicBezTo>
                        <a:pt x="37" y="7"/>
                        <a:pt x="37" y="5"/>
                        <a:pt x="37" y="4"/>
                      </a:cubicBezTo>
                      <a:cubicBezTo>
                        <a:pt x="37" y="4"/>
                        <a:pt x="37" y="4"/>
                        <a:pt x="37" y="4"/>
                      </a:cubicBezTo>
                      <a:cubicBezTo>
                        <a:pt x="38" y="4"/>
                        <a:pt x="38" y="3"/>
                        <a:pt x="38" y="3"/>
                      </a:cubicBezTo>
                      <a:cubicBezTo>
                        <a:pt x="38" y="2"/>
                        <a:pt x="37" y="1"/>
                        <a:pt x="37" y="0"/>
                      </a:cubicBezTo>
                    </a:path>
                  </a:pathLst>
                </a:custGeom>
                <a:solidFill>
                  <a:srgbClr val="A57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1" name="Freeform 10472">
                  <a:extLst>
                    <a:ext uri="{FF2B5EF4-FFF2-40B4-BE49-F238E27FC236}">
                      <a16:creationId xmlns:a16="http://schemas.microsoft.com/office/drawing/2014/main" id="{FA78F413-5753-AEC5-0878-483FB90947D3}"/>
                    </a:ext>
                  </a:extLst>
                </p:cNvPr>
                <p:cNvSpPr>
                  <a:spLocks/>
                </p:cNvSpPr>
                <p:nvPr/>
              </p:nvSpPr>
              <p:spPr bwMode="auto">
                <a:xfrm>
                  <a:off x="4246" y="2318"/>
                  <a:ext cx="2" cy="2"/>
                </a:xfrm>
                <a:custGeom>
                  <a:avLst/>
                  <a:gdLst>
                    <a:gd name="T0" fmla="*/ 0 w 3"/>
                    <a:gd name="T1" fmla="*/ 0 h 3"/>
                    <a:gd name="T2" fmla="*/ 0 w 3"/>
                    <a:gd name="T3" fmla="*/ 0 h 3"/>
                    <a:gd name="T4" fmla="*/ 1 w 3"/>
                    <a:gd name="T5" fmla="*/ 0 h 3"/>
                    <a:gd name="T6" fmla="*/ 1 w 3"/>
                    <a:gd name="T7" fmla="*/ 1 h 3"/>
                    <a:gd name="T8" fmla="*/ 1 w 3"/>
                    <a:gd name="T9" fmla="*/ 1 h 3"/>
                    <a:gd name="T10" fmla="*/ 1 w 3"/>
                    <a:gd name="T11" fmla="*/ 1 h 3"/>
                    <a:gd name="T12" fmla="*/ 0 w 3"/>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0"/>
                      </a:moveTo>
                      <a:cubicBezTo>
                        <a:pt x="0" y="0"/>
                        <a:pt x="0" y="0"/>
                        <a:pt x="0" y="0"/>
                      </a:cubicBezTo>
                      <a:cubicBezTo>
                        <a:pt x="0" y="0"/>
                        <a:pt x="1" y="0"/>
                        <a:pt x="1" y="0"/>
                      </a:cubicBezTo>
                      <a:cubicBezTo>
                        <a:pt x="2" y="0"/>
                        <a:pt x="2" y="2"/>
                        <a:pt x="2" y="3"/>
                      </a:cubicBezTo>
                      <a:cubicBezTo>
                        <a:pt x="2" y="3"/>
                        <a:pt x="2" y="3"/>
                        <a:pt x="2" y="3"/>
                      </a:cubicBezTo>
                      <a:cubicBezTo>
                        <a:pt x="3" y="3"/>
                        <a:pt x="3" y="2"/>
                        <a:pt x="3" y="2"/>
                      </a:cubicBezTo>
                      <a:cubicBezTo>
                        <a:pt x="3" y="0"/>
                        <a:pt x="1"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2" name="Freeform 10473">
                  <a:extLst>
                    <a:ext uri="{FF2B5EF4-FFF2-40B4-BE49-F238E27FC236}">
                      <a16:creationId xmlns:a16="http://schemas.microsoft.com/office/drawing/2014/main" id="{84188DC5-04B9-4A70-3AE5-0824A7FC989E}"/>
                    </a:ext>
                  </a:extLst>
                </p:cNvPr>
                <p:cNvSpPr>
                  <a:spLocks/>
                </p:cNvSpPr>
                <p:nvPr/>
              </p:nvSpPr>
              <p:spPr bwMode="auto">
                <a:xfrm>
                  <a:off x="4246" y="2313"/>
                  <a:ext cx="4" cy="2"/>
                </a:xfrm>
                <a:custGeom>
                  <a:avLst/>
                  <a:gdLst>
                    <a:gd name="T0" fmla="*/ 1 w 5"/>
                    <a:gd name="T1" fmla="*/ 0 h 3"/>
                    <a:gd name="T2" fmla="*/ 2 w 5"/>
                    <a:gd name="T3" fmla="*/ 1 h 3"/>
                    <a:gd name="T4" fmla="*/ 2 w 5"/>
                    <a:gd name="T5" fmla="*/ 1 h 3"/>
                    <a:gd name="T6" fmla="*/ 1 w 5"/>
                    <a:gd name="T7" fmla="*/ 1 h 3"/>
                    <a:gd name="T8" fmla="*/ 1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1" y="0"/>
                      </a:moveTo>
                      <a:cubicBezTo>
                        <a:pt x="0" y="2"/>
                        <a:pt x="2" y="3"/>
                        <a:pt x="4" y="3"/>
                      </a:cubicBezTo>
                      <a:cubicBezTo>
                        <a:pt x="4" y="3"/>
                        <a:pt x="4" y="3"/>
                        <a:pt x="5" y="3"/>
                      </a:cubicBezTo>
                      <a:cubicBezTo>
                        <a:pt x="4" y="2"/>
                        <a:pt x="1" y="1"/>
                        <a:pt x="1" y="1"/>
                      </a:cubicBezTo>
                      <a:cubicBezTo>
                        <a:pt x="1" y="0"/>
                        <a:pt x="1"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3" name="Freeform 10474">
                  <a:extLst>
                    <a:ext uri="{FF2B5EF4-FFF2-40B4-BE49-F238E27FC236}">
                      <a16:creationId xmlns:a16="http://schemas.microsoft.com/office/drawing/2014/main" id="{D028E47D-9BF2-1B3F-8DFD-3F15E2597B6F}"/>
                    </a:ext>
                  </a:extLst>
                </p:cNvPr>
                <p:cNvSpPr>
                  <a:spLocks/>
                </p:cNvSpPr>
                <p:nvPr/>
              </p:nvSpPr>
              <p:spPr bwMode="auto">
                <a:xfrm>
                  <a:off x="4252" y="2319"/>
                  <a:ext cx="3" cy="2"/>
                </a:xfrm>
                <a:custGeom>
                  <a:avLst/>
                  <a:gdLst>
                    <a:gd name="T0" fmla="*/ 2 w 4"/>
                    <a:gd name="T1" fmla="*/ 0 h 3"/>
                    <a:gd name="T2" fmla="*/ 0 w 4"/>
                    <a:gd name="T3" fmla="*/ 1 h 3"/>
                    <a:gd name="T4" fmla="*/ 0 w 4"/>
                    <a:gd name="T5" fmla="*/ 1 h 3"/>
                    <a:gd name="T6" fmla="*/ 1 w 4"/>
                    <a:gd name="T7" fmla="*/ 1 h 3"/>
                    <a:gd name="T8" fmla="*/ 2 w 4"/>
                    <a:gd name="T9" fmla="*/ 1 h 3"/>
                    <a:gd name="T10" fmla="*/ 2 w 4"/>
                    <a:gd name="T11" fmla="*/ 0 h 3"/>
                    <a:gd name="T12" fmla="*/ 2 w 4"/>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2" y="0"/>
                      </a:moveTo>
                      <a:cubicBezTo>
                        <a:pt x="1" y="0"/>
                        <a:pt x="0" y="1"/>
                        <a:pt x="0" y="1"/>
                      </a:cubicBezTo>
                      <a:cubicBezTo>
                        <a:pt x="0" y="1"/>
                        <a:pt x="0" y="1"/>
                        <a:pt x="0" y="1"/>
                      </a:cubicBezTo>
                      <a:cubicBezTo>
                        <a:pt x="1" y="1"/>
                        <a:pt x="1" y="1"/>
                        <a:pt x="1" y="1"/>
                      </a:cubicBezTo>
                      <a:cubicBezTo>
                        <a:pt x="2" y="1"/>
                        <a:pt x="4" y="3"/>
                        <a:pt x="4" y="3"/>
                      </a:cubicBezTo>
                      <a:cubicBezTo>
                        <a:pt x="4" y="2"/>
                        <a:pt x="3" y="0"/>
                        <a:pt x="2" y="0"/>
                      </a:cubicBezTo>
                      <a:cubicBezTo>
                        <a:pt x="2" y="0"/>
                        <a:pt x="2" y="0"/>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4" name="Freeform 10475">
                  <a:extLst>
                    <a:ext uri="{FF2B5EF4-FFF2-40B4-BE49-F238E27FC236}">
                      <a16:creationId xmlns:a16="http://schemas.microsoft.com/office/drawing/2014/main" id="{33EB7774-1870-4ED6-9BAC-0E54262314F2}"/>
                    </a:ext>
                  </a:extLst>
                </p:cNvPr>
                <p:cNvSpPr>
                  <a:spLocks noEditPoints="1"/>
                </p:cNvSpPr>
                <p:nvPr/>
              </p:nvSpPr>
              <p:spPr bwMode="auto">
                <a:xfrm>
                  <a:off x="4253" y="2311"/>
                  <a:ext cx="4" cy="4"/>
                </a:xfrm>
                <a:custGeom>
                  <a:avLst/>
                  <a:gdLst>
                    <a:gd name="T0" fmla="*/ 0 w 4"/>
                    <a:gd name="T1" fmla="*/ 1 h 5"/>
                    <a:gd name="T2" fmla="*/ 1 w 4"/>
                    <a:gd name="T3" fmla="*/ 2 h 5"/>
                    <a:gd name="T4" fmla="*/ 4 w 4"/>
                    <a:gd name="T5" fmla="*/ 2 h 5"/>
                    <a:gd name="T6" fmla="*/ 4 w 4"/>
                    <a:gd name="T7" fmla="*/ 2 h 5"/>
                    <a:gd name="T8" fmla="*/ 3 w 4"/>
                    <a:gd name="T9" fmla="*/ 2 h 5"/>
                    <a:gd name="T10" fmla="*/ 0 w 4"/>
                    <a:gd name="T11" fmla="*/ 1 h 5"/>
                    <a:gd name="T12" fmla="*/ 0 w 4"/>
                    <a:gd name="T13" fmla="*/ 0 h 5"/>
                    <a:gd name="T14" fmla="*/ 0 w 4"/>
                    <a:gd name="T15" fmla="*/ 0 h 5"/>
                    <a:gd name="T16" fmla="*/ 0 w 4"/>
                    <a:gd name="T17" fmla="*/ 1 h 5"/>
                    <a:gd name="T18" fmla="*/ 0 w 4"/>
                    <a:gd name="T19" fmla="*/ 0 h 5"/>
                    <a:gd name="T20" fmla="*/ 0 w 4"/>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5">
                      <a:moveTo>
                        <a:pt x="0" y="1"/>
                      </a:moveTo>
                      <a:cubicBezTo>
                        <a:pt x="0" y="1"/>
                        <a:pt x="0" y="2"/>
                        <a:pt x="1" y="3"/>
                      </a:cubicBezTo>
                      <a:cubicBezTo>
                        <a:pt x="1" y="3"/>
                        <a:pt x="3" y="5"/>
                        <a:pt x="4" y="5"/>
                      </a:cubicBezTo>
                      <a:cubicBezTo>
                        <a:pt x="4" y="5"/>
                        <a:pt x="4" y="5"/>
                        <a:pt x="4" y="5"/>
                      </a:cubicBezTo>
                      <a:cubicBezTo>
                        <a:pt x="4" y="4"/>
                        <a:pt x="3" y="4"/>
                        <a:pt x="3" y="4"/>
                      </a:cubicBezTo>
                      <a:cubicBezTo>
                        <a:pt x="2" y="3"/>
                        <a:pt x="0" y="1"/>
                        <a:pt x="0" y="1"/>
                      </a:cubicBezTo>
                      <a:moveTo>
                        <a:pt x="0" y="0"/>
                      </a:moveTo>
                      <a:cubicBezTo>
                        <a:pt x="0" y="0"/>
                        <a:pt x="0" y="0"/>
                        <a:pt x="0" y="0"/>
                      </a:cubicBezTo>
                      <a:cubicBezTo>
                        <a:pt x="0" y="0"/>
                        <a:pt x="0" y="1"/>
                        <a:pt x="0" y="1"/>
                      </a:cubicBezTo>
                      <a:cubicBezTo>
                        <a:pt x="0" y="1"/>
                        <a:pt x="0" y="0"/>
                        <a:pt x="0" y="0"/>
                      </a:cubicBezTo>
                      <a:cubicBezTo>
                        <a:pt x="0" y="0"/>
                        <a:pt x="0"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5" name="Freeform 10476">
                  <a:extLst>
                    <a:ext uri="{FF2B5EF4-FFF2-40B4-BE49-F238E27FC236}">
                      <a16:creationId xmlns:a16="http://schemas.microsoft.com/office/drawing/2014/main" id="{E8CEF3DB-DBB8-FF88-9663-D8093C893CFE}"/>
                    </a:ext>
                  </a:extLst>
                </p:cNvPr>
                <p:cNvSpPr>
                  <a:spLocks noEditPoints="1"/>
                </p:cNvSpPr>
                <p:nvPr/>
              </p:nvSpPr>
              <p:spPr bwMode="auto">
                <a:xfrm>
                  <a:off x="4247" y="2311"/>
                  <a:ext cx="4" cy="1"/>
                </a:xfrm>
                <a:custGeom>
                  <a:avLst/>
                  <a:gdLst>
                    <a:gd name="T0" fmla="*/ 1 w 4"/>
                    <a:gd name="T1" fmla="*/ 1 h 2"/>
                    <a:gd name="T2" fmla="*/ 1 w 4"/>
                    <a:gd name="T3" fmla="*/ 1 h 2"/>
                    <a:gd name="T4" fmla="*/ 1 w 4"/>
                    <a:gd name="T5" fmla="*/ 1 h 2"/>
                    <a:gd name="T6" fmla="*/ 1 w 4"/>
                    <a:gd name="T7" fmla="*/ 1 h 2"/>
                    <a:gd name="T8" fmla="*/ 1 w 4"/>
                    <a:gd name="T9" fmla="*/ 0 h 2"/>
                    <a:gd name="T10" fmla="*/ 1 w 4"/>
                    <a:gd name="T11" fmla="*/ 1 h 2"/>
                    <a:gd name="T12" fmla="*/ 1 w 4"/>
                    <a:gd name="T13" fmla="*/ 1 h 2"/>
                    <a:gd name="T14" fmla="*/ 4 w 4"/>
                    <a:gd name="T15" fmla="*/ 1 h 2"/>
                    <a:gd name="T16" fmla="*/ 1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1" y="1"/>
                      </a:moveTo>
                      <a:cubicBezTo>
                        <a:pt x="1" y="1"/>
                        <a:pt x="1" y="1"/>
                        <a:pt x="1" y="1"/>
                      </a:cubicBezTo>
                      <a:cubicBezTo>
                        <a:pt x="1" y="1"/>
                        <a:pt x="1" y="1"/>
                        <a:pt x="1" y="1"/>
                      </a:cubicBezTo>
                      <a:cubicBezTo>
                        <a:pt x="1" y="1"/>
                        <a:pt x="1" y="1"/>
                        <a:pt x="1" y="1"/>
                      </a:cubicBezTo>
                      <a:moveTo>
                        <a:pt x="1" y="0"/>
                      </a:moveTo>
                      <a:cubicBezTo>
                        <a:pt x="0" y="0"/>
                        <a:pt x="0" y="0"/>
                        <a:pt x="1" y="1"/>
                      </a:cubicBezTo>
                      <a:cubicBezTo>
                        <a:pt x="1" y="1"/>
                        <a:pt x="1" y="1"/>
                        <a:pt x="1" y="1"/>
                      </a:cubicBezTo>
                      <a:cubicBezTo>
                        <a:pt x="2" y="1"/>
                        <a:pt x="4" y="1"/>
                        <a:pt x="4" y="2"/>
                      </a:cubicBezTo>
                      <a:cubicBezTo>
                        <a:pt x="4" y="1"/>
                        <a:pt x="2"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6" name="Freeform 10477">
                  <a:extLst>
                    <a:ext uri="{FF2B5EF4-FFF2-40B4-BE49-F238E27FC236}">
                      <a16:creationId xmlns:a16="http://schemas.microsoft.com/office/drawing/2014/main" id="{CA4D4E95-97F1-6EAE-02C4-A35106A06300}"/>
                    </a:ext>
                  </a:extLst>
                </p:cNvPr>
                <p:cNvSpPr>
                  <a:spLocks noEditPoints="1"/>
                </p:cNvSpPr>
                <p:nvPr/>
              </p:nvSpPr>
              <p:spPr bwMode="auto">
                <a:xfrm>
                  <a:off x="4256" y="2325"/>
                  <a:ext cx="4" cy="4"/>
                </a:xfrm>
                <a:custGeom>
                  <a:avLst/>
                  <a:gdLst>
                    <a:gd name="T0" fmla="*/ 1 w 5"/>
                    <a:gd name="T1" fmla="*/ 1 h 4"/>
                    <a:gd name="T2" fmla="*/ 2 w 5"/>
                    <a:gd name="T3" fmla="*/ 4 h 4"/>
                    <a:gd name="T4" fmla="*/ 2 w 5"/>
                    <a:gd name="T5" fmla="*/ 3 h 4"/>
                    <a:gd name="T6" fmla="*/ 1 w 5"/>
                    <a:gd name="T7" fmla="*/ 1 h 4"/>
                    <a:gd name="T8" fmla="*/ 1 w 5"/>
                    <a:gd name="T9" fmla="*/ 0 h 4"/>
                    <a:gd name="T10" fmla="*/ 1 w 5"/>
                    <a:gd name="T11" fmla="*/ 1 h 4"/>
                    <a:gd name="T12" fmla="*/ 1 w 5"/>
                    <a:gd name="T13" fmla="*/ 0 h 4"/>
                    <a:gd name="T14" fmla="*/ 1 w 5"/>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4">
                      <a:moveTo>
                        <a:pt x="1" y="1"/>
                      </a:moveTo>
                      <a:cubicBezTo>
                        <a:pt x="0" y="1"/>
                        <a:pt x="3" y="4"/>
                        <a:pt x="4" y="4"/>
                      </a:cubicBezTo>
                      <a:cubicBezTo>
                        <a:pt x="5" y="4"/>
                        <a:pt x="5" y="3"/>
                        <a:pt x="5" y="3"/>
                      </a:cubicBezTo>
                      <a:cubicBezTo>
                        <a:pt x="4" y="2"/>
                        <a:pt x="1" y="2"/>
                        <a:pt x="1" y="1"/>
                      </a:cubicBezTo>
                      <a:moveTo>
                        <a:pt x="1" y="0"/>
                      </a:moveTo>
                      <a:cubicBezTo>
                        <a:pt x="1" y="0"/>
                        <a:pt x="1" y="0"/>
                        <a:pt x="1" y="1"/>
                      </a:cubicBezTo>
                      <a:cubicBezTo>
                        <a:pt x="1" y="0"/>
                        <a:pt x="1" y="0"/>
                        <a:pt x="1" y="0"/>
                      </a:cubicBezTo>
                      <a:cubicBezTo>
                        <a:pt x="1" y="0"/>
                        <a:pt x="1"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7" name="Freeform 10478">
                  <a:extLst>
                    <a:ext uri="{FF2B5EF4-FFF2-40B4-BE49-F238E27FC236}">
                      <a16:creationId xmlns:a16="http://schemas.microsoft.com/office/drawing/2014/main" id="{85CD1412-E6EC-3418-CD4A-B971F7B1858D}"/>
                    </a:ext>
                  </a:extLst>
                </p:cNvPr>
                <p:cNvSpPr>
                  <a:spLocks noEditPoints="1"/>
                </p:cNvSpPr>
                <p:nvPr/>
              </p:nvSpPr>
              <p:spPr bwMode="auto">
                <a:xfrm>
                  <a:off x="4259" y="2320"/>
                  <a:ext cx="3" cy="4"/>
                </a:xfrm>
                <a:custGeom>
                  <a:avLst/>
                  <a:gdLst>
                    <a:gd name="T0" fmla="*/ 0 w 4"/>
                    <a:gd name="T1" fmla="*/ 0 h 4"/>
                    <a:gd name="T2" fmla="*/ 0 w 4"/>
                    <a:gd name="T3" fmla="*/ 1 h 4"/>
                    <a:gd name="T4" fmla="*/ 1 w 4"/>
                    <a:gd name="T5" fmla="*/ 1 h 4"/>
                    <a:gd name="T6" fmla="*/ 0 w 4"/>
                    <a:gd name="T7" fmla="*/ 0 h 4"/>
                    <a:gd name="T8" fmla="*/ 1 w 4"/>
                    <a:gd name="T9" fmla="*/ 0 h 4"/>
                    <a:gd name="T10" fmla="*/ 1 w 4"/>
                    <a:gd name="T11" fmla="*/ 1 h 4"/>
                    <a:gd name="T12" fmla="*/ 2 w 4"/>
                    <a:gd name="T13" fmla="*/ 2 h 4"/>
                    <a:gd name="T14" fmla="*/ 2 w 4"/>
                    <a:gd name="T15" fmla="*/ 4 h 4"/>
                    <a:gd name="T16" fmla="*/ 1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0" y="0"/>
                      </a:moveTo>
                      <a:cubicBezTo>
                        <a:pt x="0" y="1"/>
                        <a:pt x="0" y="1"/>
                        <a:pt x="0" y="1"/>
                      </a:cubicBezTo>
                      <a:cubicBezTo>
                        <a:pt x="0" y="1"/>
                        <a:pt x="1" y="1"/>
                        <a:pt x="1" y="1"/>
                      </a:cubicBezTo>
                      <a:cubicBezTo>
                        <a:pt x="1" y="1"/>
                        <a:pt x="1" y="1"/>
                        <a:pt x="0" y="0"/>
                      </a:cubicBezTo>
                      <a:moveTo>
                        <a:pt x="1" y="0"/>
                      </a:moveTo>
                      <a:cubicBezTo>
                        <a:pt x="1" y="0"/>
                        <a:pt x="1" y="0"/>
                        <a:pt x="1" y="1"/>
                      </a:cubicBezTo>
                      <a:cubicBezTo>
                        <a:pt x="1" y="1"/>
                        <a:pt x="2" y="1"/>
                        <a:pt x="3" y="2"/>
                      </a:cubicBezTo>
                      <a:cubicBezTo>
                        <a:pt x="3" y="3"/>
                        <a:pt x="3" y="3"/>
                        <a:pt x="4" y="4"/>
                      </a:cubicBezTo>
                      <a:cubicBezTo>
                        <a:pt x="4" y="3"/>
                        <a:pt x="2"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8" name="Freeform 10479">
                  <a:extLst>
                    <a:ext uri="{FF2B5EF4-FFF2-40B4-BE49-F238E27FC236}">
                      <a16:creationId xmlns:a16="http://schemas.microsoft.com/office/drawing/2014/main" id="{25423CD1-8206-299C-26CC-4831A1C0D726}"/>
                    </a:ext>
                  </a:extLst>
                </p:cNvPr>
                <p:cNvSpPr>
                  <a:spLocks/>
                </p:cNvSpPr>
                <p:nvPr/>
              </p:nvSpPr>
              <p:spPr bwMode="auto">
                <a:xfrm>
                  <a:off x="4260" y="2313"/>
                  <a:ext cx="4" cy="3"/>
                </a:xfrm>
                <a:custGeom>
                  <a:avLst/>
                  <a:gdLst>
                    <a:gd name="T0" fmla="*/ 0 w 5"/>
                    <a:gd name="T1" fmla="*/ 0 h 4"/>
                    <a:gd name="T2" fmla="*/ 2 w 5"/>
                    <a:gd name="T3" fmla="*/ 2 h 4"/>
                    <a:gd name="T4" fmla="*/ 2 w 5"/>
                    <a:gd name="T5" fmla="*/ 2 h 4"/>
                    <a:gd name="T6" fmla="*/ 1 w 5"/>
                    <a:gd name="T7" fmla="*/ 1 h 4"/>
                    <a:gd name="T8" fmla="*/ 0 w 5"/>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4">
                      <a:moveTo>
                        <a:pt x="0" y="0"/>
                      </a:moveTo>
                      <a:cubicBezTo>
                        <a:pt x="0" y="2"/>
                        <a:pt x="3" y="4"/>
                        <a:pt x="5" y="4"/>
                      </a:cubicBezTo>
                      <a:cubicBezTo>
                        <a:pt x="5" y="4"/>
                        <a:pt x="5" y="4"/>
                        <a:pt x="5" y="3"/>
                      </a:cubicBezTo>
                      <a:cubicBezTo>
                        <a:pt x="4" y="3"/>
                        <a:pt x="3" y="1"/>
                        <a:pt x="1" y="1"/>
                      </a:cubicBezTo>
                      <a:cubicBezTo>
                        <a:pt x="0" y="0"/>
                        <a:pt x="0"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599" name="Freeform 10480">
                  <a:extLst>
                    <a:ext uri="{FF2B5EF4-FFF2-40B4-BE49-F238E27FC236}">
                      <a16:creationId xmlns:a16="http://schemas.microsoft.com/office/drawing/2014/main" id="{BE0A308C-91AC-3479-5B33-C6F8DA4624CB}"/>
                    </a:ext>
                  </a:extLst>
                </p:cNvPr>
                <p:cNvSpPr>
                  <a:spLocks/>
                </p:cNvSpPr>
                <p:nvPr/>
              </p:nvSpPr>
              <p:spPr bwMode="auto">
                <a:xfrm>
                  <a:off x="4256" y="2310"/>
                  <a:ext cx="2" cy="1"/>
                </a:xfrm>
                <a:custGeom>
                  <a:avLst/>
                  <a:gdLst>
                    <a:gd name="T0" fmla="*/ 0 w 3"/>
                    <a:gd name="T1" fmla="*/ 0 h 2"/>
                    <a:gd name="T2" fmla="*/ 0 w 3"/>
                    <a:gd name="T3" fmla="*/ 0 h 2"/>
                    <a:gd name="T4" fmla="*/ 0 w 3"/>
                    <a:gd name="T5" fmla="*/ 0 h 2"/>
                    <a:gd name="T6" fmla="*/ 0 w 3"/>
                    <a:gd name="T7" fmla="*/ 0 h 2"/>
                    <a:gd name="T8" fmla="*/ 1 w 3"/>
                    <a:gd name="T9" fmla="*/ 1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cubicBezTo>
                        <a:pt x="0" y="0"/>
                        <a:pt x="0" y="0"/>
                        <a:pt x="0" y="0"/>
                      </a:cubicBezTo>
                      <a:cubicBezTo>
                        <a:pt x="0" y="0"/>
                        <a:pt x="0" y="0"/>
                        <a:pt x="0" y="0"/>
                      </a:cubicBezTo>
                      <a:cubicBezTo>
                        <a:pt x="0" y="0"/>
                        <a:pt x="0" y="0"/>
                        <a:pt x="0" y="0"/>
                      </a:cubicBezTo>
                      <a:cubicBezTo>
                        <a:pt x="1" y="0"/>
                        <a:pt x="2" y="2"/>
                        <a:pt x="3" y="2"/>
                      </a:cubicBezTo>
                      <a:cubicBezTo>
                        <a:pt x="3" y="1"/>
                        <a:pt x="1"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0" name="Freeform 10481">
                  <a:extLst>
                    <a:ext uri="{FF2B5EF4-FFF2-40B4-BE49-F238E27FC236}">
                      <a16:creationId xmlns:a16="http://schemas.microsoft.com/office/drawing/2014/main" id="{CC7E5C7D-42EF-5CE4-828B-558FF5B45728}"/>
                    </a:ext>
                  </a:extLst>
                </p:cNvPr>
                <p:cNvSpPr>
                  <a:spLocks/>
                </p:cNvSpPr>
                <p:nvPr/>
              </p:nvSpPr>
              <p:spPr bwMode="auto">
                <a:xfrm>
                  <a:off x="4263" y="2325"/>
                  <a:ext cx="3" cy="2"/>
                </a:xfrm>
                <a:custGeom>
                  <a:avLst/>
                  <a:gdLst>
                    <a:gd name="T0" fmla="*/ 2 w 4"/>
                    <a:gd name="T1" fmla="*/ 0 h 2"/>
                    <a:gd name="T2" fmla="*/ 2 w 4"/>
                    <a:gd name="T3" fmla="*/ 1 h 2"/>
                    <a:gd name="T4" fmla="*/ 0 w 4"/>
                    <a:gd name="T5" fmla="*/ 1 h 2"/>
                    <a:gd name="T6" fmla="*/ 0 w 4"/>
                    <a:gd name="T7" fmla="*/ 0 h 2"/>
                    <a:gd name="T8" fmla="*/ 2 w 4"/>
                    <a:gd name="T9" fmla="*/ 2 h 2"/>
                    <a:gd name="T10" fmla="*/ 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cubicBezTo>
                        <a:pt x="3" y="1"/>
                        <a:pt x="2" y="1"/>
                        <a:pt x="2" y="1"/>
                      </a:cubicBezTo>
                      <a:cubicBezTo>
                        <a:pt x="1" y="1"/>
                        <a:pt x="1" y="1"/>
                        <a:pt x="0" y="1"/>
                      </a:cubicBezTo>
                      <a:cubicBezTo>
                        <a:pt x="0" y="0"/>
                        <a:pt x="0" y="0"/>
                        <a:pt x="0" y="0"/>
                      </a:cubicBezTo>
                      <a:cubicBezTo>
                        <a:pt x="0" y="1"/>
                        <a:pt x="2" y="2"/>
                        <a:pt x="3" y="2"/>
                      </a:cubicBezTo>
                      <a:cubicBezTo>
                        <a:pt x="3" y="2"/>
                        <a:pt x="4" y="1"/>
                        <a:pt x="4"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1" name="Freeform 10482">
                  <a:extLst>
                    <a:ext uri="{FF2B5EF4-FFF2-40B4-BE49-F238E27FC236}">
                      <a16:creationId xmlns:a16="http://schemas.microsoft.com/office/drawing/2014/main" id="{D398EACB-FEB1-362B-664E-F4012C870DF0}"/>
                    </a:ext>
                  </a:extLst>
                </p:cNvPr>
                <p:cNvSpPr>
                  <a:spLocks noEditPoints="1"/>
                </p:cNvSpPr>
                <p:nvPr/>
              </p:nvSpPr>
              <p:spPr bwMode="auto">
                <a:xfrm>
                  <a:off x="4265" y="2320"/>
                  <a:ext cx="3" cy="4"/>
                </a:xfrm>
                <a:custGeom>
                  <a:avLst/>
                  <a:gdLst>
                    <a:gd name="T0" fmla="*/ 2 w 4"/>
                    <a:gd name="T1" fmla="*/ 4 h 4"/>
                    <a:gd name="T2" fmla="*/ 2 w 4"/>
                    <a:gd name="T3" fmla="*/ 4 h 4"/>
                    <a:gd name="T4" fmla="*/ 2 w 4"/>
                    <a:gd name="T5" fmla="*/ 4 h 4"/>
                    <a:gd name="T6" fmla="*/ 1 w 4"/>
                    <a:gd name="T7" fmla="*/ 0 h 4"/>
                    <a:gd name="T8" fmla="*/ 0 w 4"/>
                    <a:gd name="T9" fmla="*/ 0 h 4"/>
                    <a:gd name="T10" fmla="*/ 1 w 4"/>
                    <a:gd name="T11" fmla="*/ 0 h 4"/>
                    <a:gd name="T12" fmla="*/ 1 w 4"/>
                    <a:gd name="T13" fmla="*/ 0 h 4"/>
                    <a:gd name="T14" fmla="*/ 1 w 4"/>
                    <a:gd name="T15" fmla="*/ 0 h 4"/>
                    <a:gd name="T16" fmla="*/ 1 w 4"/>
                    <a:gd name="T17" fmla="*/ 0 h 4"/>
                    <a:gd name="T18" fmla="*/ 2 w 4"/>
                    <a:gd name="T19" fmla="*/ 4 h 4"/>
                    <a:gd name="T20" fmla="*/ 2 w 4"/>
                    <a:gd name="T21" fmla="*/ 2 h 4"/>
                    <a:gd name="T22" fmla="*/ 1 w 4"/>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4">
                      <a:moveTo>
                        <a:pt x="4" y="4"/>
                      </a:moveTo>
                      <a:cubicBezTo>
                        <a:pt x="4" y="4"/>
                        <a:pt x="4" y="4"/>
                        <a:pt x="4" y="4"/>
                      </a:cubicBezTo>
                      <a:cubicBezTo>
                        <a:pt x="4" y="4"/>
                        <a:pt x="4" y="4"/>
                        <a:pt x="4" y="4"/>
                      </a:cubicBezTo>
                      <a:moveTo>
                        <a:pt x="1" y="0"/>
                      </a:moveTo>
                      <a:cubicBezTo>
                        <a:pt x="1" y="0"/>
                        <a:pt x="1" y="0"/>
                        <a:pt x="0" y="0"/>
                      </a:cubicBezTo>
                      <a:cubicBezTo>
                        <a:pt x="1" y="0"/>
                        <a:pt x="1" y="0"/>
                        <a:pt x="1" y="0"/>
                      </a:cubicBezTo>
                      <a:cubicBezTo>
                        <a:pt x="1" y="0"/>
                        <a:pt x="1" y="0"/>
                        <a:pt x="1" y="0"/>
                      </a:cubicBezTo>
                      <a:moveTo>
                        <a:pt x="1" y="0"/>
                      </a:moveTo>
                      <a:cubicBezTo>
                        <a:pt x="1" y="0"/>
                        <a:pt x="1" y="0"/>
                        <a:pt x="1" y="0"/>
                      </a:cubicBezTo>
                      <a:cubicBezTo>
                        <a:pt x="2" y="0"/>
                        <a:pt x="4" y="2"/>
                        <a:pt x="4" y="4"/>
                      </a:cubicBezTo>
                      <a:cubicBezTo>
                        <a:pt x="4" y="3"/>
                        <a:pt x="4" y="2"/>
                        <a:pt x="4" y="2"/>
                      </a:cubicBezTo>
                      <a:cubicBezTo>
                        <a:pt x="3" y="0"/>
                        <a:pt x="2"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2" name="Freeform 10483">
                  <a:extLst>
                    <a:ext uri="{FF2B5EF4-FFF2-40B4-BE49-F238E27FC236}">
                      <a16:creationId xmlns:a16="http://schemas.microsoft.com/office/drawing/2014/main" id="{796F1EF0-C6A0-9322-3E9B-6140A713819F}"/>
                    </a:ext>
                  </a:extLst>
                </p:cNvPr>
                <p:cNvSpPr>
                  <a:spLocks noEditPoints="1"/>
                </p:cNvSpPr>
                <p:nvPr/>
              </p:nvSpPr>
              <p:spPr bwMode="auto">
                <a:xfrm>
                  <a:off x="4266" y="2317"/>
                  <a:ext cx="3" cy="3"/>
                </a:xfrm>
                <a:custGeom>
                  <a:avLst/>
                  <a:gdLst>
                    <a:gd name="T0" fmla="*/ 1 w 3"/>
                    <a:gd name="T1" fmla="*/ 0 h 4"/>
                    <a:gd name="T2" fmla="*/ 3 w 3"/>
                    <a:gd name="T3" fmla="*/ 2 h 4"/>
                    <a:gd name="T4" fmla="*/ 1 w 3"/>
                    <a:gd name="T5" fmla="*/ 0 h 4"/>
                    <a:gd name="T6" fmla="*/ 1 w 3"/>
                    <a:gd name="T7" fmla="*/ 0 h 4"/>
                    <a:gd name="T8" fmla="*/ 1 w 3"/>
                    <a:gd name="T9" fmla="*/ 0 h 4"/>
                    <a:gd name="T10" fmla="*/ 1 w 3"/>
                    <a:gd name="T11" fmla="*/ 0 h 4"/>
                    <a:gd name="T12" fmla="*/ 0 w 3"/>
                    <a:gd name="T13" fmla="*/ 0 h 4"/>
                    <a:gd name="T14" fmla="*/ 0 w 3"/>
                    <a:gd name="T15" fmla="*/ 0 h 4"/>
                    <a:gd name="T16" fmla="*/ 1 w 3"/>
                    <a:gd name="T17" fmla="*/ 0 h 4"/>
                    <a:gd name="T18" fmla="*/ 0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1" y="0"/>
                      </a:moveTo>
                      <a:cubicBezTo>
                        <a:pt x="2" y="1"/>
                        <a:pt x="2" y="3"/>
                        <a:pt x="3" y="4"/>
                      </a:cubicBezTo>
                      <a:cubicBezTo>
                        <a:pt x="3" y="3"/>
                        <a:pt x="2" y="1"/>
                        <a:pt x="1" y="0"/>
                      </a:cubicBezTo>
                      <a:moveTo>
                        <a:pt x="1" y="0"/>
                      </a:moveTo>
                      <a:cubicBezTo>
                        <a:pt x="1" y="0"/>
                        <a:pt x="1" y="0"/>
                        <a:pt x="1" y="0"/>
                      </a:cubicBezTo>
                      <a:cubicBezTo>
                        <a:pt x="1" y="0"/>
                        <a:pt x="1" y="0"/>
                        <a:pt x="1" y="0"/>
                      </a:cubicBezTo>
                      <a:moveTo>
                        <a:pt x="0" y="0"/>
                      </a:moveTo>
                      <a:cubicBezTo>
                        <a:pt x="0" y="0"/>
                        <a:pt x="0" y="0"/>
                        <a:pt x="0" y="0"/>
                      </a:cubicBezTo>
                      <a:cubicBezTo>
                        <a:pt x="1" y="0"/>
                        <a:pt x="1" y="0"/>
                        <a:pt x="1" y="0"/>
                      </a:cubicBezTo>
                      <a:cubicBezTo>
                        <a:pt x="1" y="0"/>
                        <a:pt x="1"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3" name="Freeform 10484">
                  <a:extLst>
                    <a:ext uri="{FF2B5EF4-FFF2-40B4-BE49-F238E27FC236}">
                      <a16:creationId xmlns:a16="http://schemas.microsoft.com/office/drawing/2014/main" id="{07C456DC-5FB9-CC3C-0B0C-4E232E14287A}"/>
                    </a:ext>
                  </a:extLst>
                </p:cNvPr>
                <p:cNvSpPr>
                  <a:spLocks/>
                </p:cNvSpPr>
                <p:nvPr/>
              </p:nvSpPr>
              <p:spPr bwMode="auto">
                <a:xfrm>
                  <a:off x="4322" y="2244"/>
                  <a:ext cx="37" cy="37"/>
                </a:xfrm>
                <a:custGeom>
                  <a:avLst/>
                  <a:gdLst>
                    <a:gd name="T0" fmla="*/ 19 w 45"/>
                    <a:gd name="T1" fmla="*/ 3 h 44"/>
                    <a:gd name="T2" fmla="*/ 20 w 45"/>
                    <a:gd name="T3" fmla="*/ 6 h 44"/>
                    <a:gd name="T4" fmla="*/ 20 w 45"/>
                    <a:gd name="T5" fmla="*/ 8 h 44"/>
                    <a:gd name="T6" fmla="*/ 20 w 45"/>
                    <a:gd name="T7" fmla="*/ 11 h 44"/>
                    <a:gd name="T8" fmla="*/ 17 w 45"/>
                    <a:gd name="T9" fmla="*/ 16 h 44"/>
                    <a:gd name="T10" fmla="*/ 15 w 45"/>
                    <a:gd name="T11" fmla="*/ 17 h 44"/>
                    <a:gd name="T12" fmla="*/ 13 w 45"/>
                    <a:gd name="T13" fmla="*/ 19 h 44"/>
                    <a:gd name="T14" fmla="*/ 11 w 45"/>
                    <a:gd name="T15" fmla="*/ 20 h 44"/>
                    <a:gd name="T16" fmla="*/ 8 w 45"/>
                    <a:gd name="T17" fmla="*/ 20 h 44"/>
                    <a:gd name="T18" fmla="*/ 6 w 45"/>
                    <a:gd name="T19" fmla="*/ 20 h 44"/>
                    <a:gd name="T20" fmla="*/ 3 w 45"/>
                    <a:gd name="T21" fmla="*/ 20 h 44"/>
                    <a:gd name="T22" fmla="*/ 2 w 45"/>
                    <a:gd name="T23" fmla="*/ 19 h 44"/>
                    <a:gd name="T24" fmla="*/ 2 w 45"/>
                    <a:gd name="T25" fmla="*/ 17 h 44"/>
                    <a:gd name="T26" fmla="*/ 1 w 45"/>
                    <a:gd name="T27" fmla="*/ 16 h 44"/>
                    <a:gd name="T28" fmla="*/ 1 w 45"/>
                    <a:gd name="T29" fmla="*/ 13 h 44"/>
                    <a:gd name="T30" fmla="*/ 2 w 45"/>
                    <a:gd name="T31" fmla="*/ 11 h 44"/>
                    <a:gd name="T32" fmla="*/ 2 w 45"/>
                    <a:gd name="T33" fmla="*/ 8 h 44"/>
                    <a:gd name="T34" fmla="*/ 4 w 45"/>
                    <a:gd name="T35" fmla="*/ 7 h 44"/>
                    <a:gd name="T36" fmla="*/ 5 w 45"/>
                    <a:gd name="T37" fmla="*/ 5 h 44"/>
                    <a:gd name="T38" fmla="*/ 8 w 45"/>
                    <a:gd name="T39" fmla="*/ 3 h 44"/>
                    <a:gd name="T40" fmla="*/ 10 w 45"/>
                    <a:gd name="T41" fmla="*/ 3 h 44"/>
                    <a:gd name="T42" fmla="*/ 13 w 45"/>
                    <a:gd name="T43" fmla="*/ 1 h 44"/>
                    <a:gd name="T44" fmla="*/ 15 w 45"/>
                    <a:gd name="T45" fmla="*/ 2 h 44"/>
                    <a:gd name="T46" fmla="*/ 17 w 45"/>
                    <a:gd name="T47" fmla="*/ 3 h 44"/>
                    <a:gd name="T48" fmla="*/ 19 w 45"/>
                    <a:gd name="T49" fmla="*/ 3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5" h="44">
                      <a:moveTo>
                        <a:pt x="41" y="6"/>
                      </a:moveTo>
                      <a:cubicBezTo>
                        <a:pt x="40" y="9"/>
                        <a:pt x="44" y="9"/>
                        <a:pt x="43" y="11"/>
                      </a:cubicBezTo>
                      <a:cubicBezTo>
                        <a:pt x="42" y="13"/>
                        <a:pt x="45" y="15"/>
                        <a:pt x="43" y="17"/>
                      </a:cubicBezTo>
                      <a:cubicBezTo>
                        <a:pt x="41" y="19"/>
                        <a:pt x="44" y="22"/>
                        <a:pt x="42" y="23"/>
                      </a:cubicBezTo>
                      <a:cubicBezTo>
                        <a:pt x="40" y="25"/>
                        <a:pt x="40" y="29"/>
                        <a:pt x="37" y="31"/>
                      </a:cubicBezTo>
                      <a:cubicBezTo>
                        <a:pt x="35" y="31"/>
                        <a:pt x="35" y="35"/>
                        <a:pt x="33" y="35"/>
                      </a:cubicBezTo>
                      <a:cubicBezTo>
                        <a:pt x="31" y="35"/>
                        <a:pt x="30" y="38"/>
                        <a:pt x="28" y="38"/>
                      </a:cubicBezTo>
                      <a:cubicBezTo>
                        <a:pt x="27" y="38"/>
                        <a:pt x="25" y="41"/>
                        <a:pt x="24" y="40"/>
                      </a:cubicBezTo>
                      <a:cubicBezTo>
                        <a:pt x="23" y="39"/>
                        <a:pt x="19" y="43"/>
                        <a:pt x="18" y="41"/>
                      </a:cubicBezTo>
                      <a:cubicBezTo>
                        <a:pt x="17" y="40"/>
                        <a:pt x="14" y="44"/>
                        <a:pt x="13" y="42"/>
                      </a:cubicBezTo>
                      <a:cubicBezTo>
                        <a:pt x="12" y="40"/>
                        <a:pt x="7" y="42"/>
                        <a:pt x="7" y="40"/>
                      </a:cubicBezTo>
                      <a:cubicBezTo>
                        <a:pt x="7" y="38"/>
                        <a:pt x="2" y="40"/>
                        <a:pt x="4" y="37"/>
                      </a:cubicBezTo>
                      <a:cubicBezTo>
                        <a:pt x="5" y="36"/>
                        <a:pt x="1" y="36"/>
                        <a:pt x="2" y="34"/>
                      </a:cubicBezTo>
                      <a:cubicBezTo>
                        <a:pt x="3" y="33"/>
                        <a:pt x="0" y="33"/>
                        <a:pt x="1" y="31"/>
                      </a:cubicBezTo>
                      <a:cubicBezTo>
                        <a:pt x="2" y="30"/>
                        <a:pt x="0" y="29"/>
                        <a:pt x="1" y="27"/>
                      </a:cubicBezTo>
                      <a:cubicBezTo>
                        <a:pt x="2" y="25"/>
                        <a:pt x="0" y="24"/>
                        <a:pt x="2" y="22"/>
                      </a:cubicBezTo>
                      <a:cubicBezTo>
                        <a:pt x="3" y="21"/>
                        <a:pt x="2" y="19"/>
                        <a:pt x="4" y="17"/>
                      </a:cubicBezTo>
                      <a:cubicBezTo>
                        <a:pt x="6" y="17"/>
                        <a:pt x="5" y="14"/>
                        <a:pt x="8" y="13"/>
                      </a:cubicBezTo>
                      <a:cubicBezTo>
                        <a:pt x="9" y="12"/>
                        <a:pt x="9" y="10"/>
                        <a:pt x="11" y="9"/>
                      </a:cubicBezTo>
                      <a:cubicBezTo>
                        <a:pt x="14" y="8"/>
                        <a:pt x="15" y="5"/>
                        <a:pt x="17" y="5"/>
                      </a:cubicBezTo>
                      <a:cubicBezTo>
                        <a:pt x="19" y="5"/>
                        <a:pt x="21" y="2"/>
                        <a:pt x="22" y="3"/>
                      </a:cubicBezTo>
                      <a:cubicBezTo>
                        <a:pt x="24" y="3"/>
                        <a:pt x="26" y="0"/>
                        <a:pt x="28" y="1"/>
                      </a:cubicBezTo>
                      <a:cubicBezTo>
                        <a:pt x="29" y="2"/>
                        <a:pt x="32" y="1"/>
                        <a:pt x="33" y="2"/>
                      </a:cubicBezTo>
                      <a:cubicBezTo>
                        <a:pt x="34" y="4"/>
                        <a:pt x="37" y="2"/>
                        <a:pt x="38" y="4"/>
                      </a:cubicBezTo>
                      <a:cubicBezTo>
                        <a:pt x="38" y="6"/>
                        <a:pt x="41" y="5"/>
                        <a:pt x="41"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4" name="Freeform 10485">
                  <a:extLst>
                    <a:ext uri="{FF2B5EF4-FFF2-40B4-BE49-F238E27FC236}">
                      <a16:creationId xmlns:a16="http://schemas.microsoft.com/office/drawing/2014/main" id="{7F20D00C-F458-699D-CCEA-0C323A2B831B}"/>
                    </a:ext>
                  </a:extLst>
                </p:cNvPr>
                <p:cNvSpPr>
                  <a:spLocks/>
                </p:cNvSpPr>
                <p:nvPr/>
              </p:nvSpPr>
              <p:spPr bwMode="auto">
                <a:xfrm>
                  <a:off x="4322" y="2244"/>
                  <a:ext cx="24" cy="37"/>
                </a:xfrm>
                <a:custGeom>
                  <a:avLst/>
                  <a:gdLst>
                    <a:gd name="T0" fmla="*/ 12 w 29"/>
                    <a:gd name="T1" fmla="*/ 19 h 44"/>
                    <a:gd name="T2" fmla="*/ 10 w 29"/>
                    <a:gd name="T3" fmla="*/ 17 h 44"/>
                    <a:gd name="T4" fmla="*/ 8 w 29"/>
                    <a:gd name="T5" fmla="*/ 17 h 44"/>
                    <a:gd name="T6" fmla="*/ 7 w 29"/>
                    <a:gd name="T7" fmla="*/ 15 h 44"/>
                    <a:gd name="T8" fmla="*/ 7 w 29"/>
                    <a:gd name="T9" fmla="*/ 13 h 44"/>
                    <a:gd name="T10" fmla="*/ 7 w 29"/>
                    <a:gd name="T11" fmla="*/ 11 h 44"/>
                    <a:gd name="T12" fmla="*/ 7 w 29"/>
                    <a:gd name="T13" fmla="*/ 9 h 44"/>
                    <a:gd name="T14" fmla="*/ 8 w 29"/>
                    <a:gd name="T15" fmla="*/ 7 h 44"/>
                    <a:gd name="T16" fmla="*/ 10 w 29"/>
                    <a:gd name="T17" fmla="*/ 4 h 44"/>
                    <a:gd name="T18" fmla="*/ 12 w 29"/>
                    <a:gd name="T19" fmla="*/ 3 h 44"/>
                    <a:gd name="T20" fmla="*/ 14 w 29"/>
                    <a:gd name="T21" fmla="*/ 2 h 44"/>
                    <a:gd name="T22" fmla="*/ 13 w 29"/>
                    <a:gd name="T23" fmla="*/ 1 h 44"/>
                    <a:gd name="T24" fmla="*/ 10 w 29"/>
                    <a:gd name="T25" fmla="*/ 3 h 44"/>
                    <a:gd name="T26" fmla="*/ 8 w 29"/>
                    <a:gd name="T27" fmla="*/ 3 h 44"/>
                    <a:gd name="T28" fmla="*/ 5 w 29"/>
                    <a:gd name="T29" fmla="*/ 5 h 44"/>
                    <a:gd name="T30" fmla="*/ 4 w 29"/>
                    <a:gd name="T31" fmla="*/ 7 h 44"/>
                    <a:gd name="T32" fmla="*/ 2 w 29"/>
                    <a:gd name="T33" fmla="*/ 8 h 44"/>
                    <a:gd name="T34" fmla="*/ 2 w 29"/>
                    <a:gd name="T35" fmla="*/ 11 h 44"/>
                    <a:gd name="T36" fmla="*/ 1 w 29"/>
                    <a:gd name="T37" fmla="*/ 13 h 44"/>
                    <a:gd name="T38" fmla="*/ 1 w 29"/>
                    <a:gd name="T39" fmla="*/ 16 h 44"/>
                    <a:gd name="T40" fmla="*/ 2 w 29"/>
                    <a:gd name="T41" fmla="*/ 17 h 44"/>
                    <a:gd name="T42" fmla="*/ 2 w 29"/>
                    <a:gd name="T43" fmla="*/ 19 h 44"/>
                    <a:gd name="T44" fmla="*/ 3 w 29"/>
                    <a:gd name="T45" fmla="*/ 20 h 44"/>
                    <a:gd name="T46" fmla="*/ 6 w 29"/>
                    <a:gd name="T47" fmla="*/ 20 h 44"/>
                    <a:gd name="T48" fmla="*/ 8 w 29"/>
                    <a:gd name="T49" fmla="*/ 20 h 44"/>
                    <a:gd name="T50" fmla="*/ 12 w 29"/>
                    <a:gd name="T51" fmla="*/ 20 h 44"/>
                    <a:gd name="T52" fmla="*/ 13 w 29"/>
                    <a:gd name="T53" fmla="*/ 19 h 44"/>
                    <a:gd name="T54" fmla="*/ 12 w 29"/>
                    <a:gd name="T55" fmla="*/ 19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9" h="44">
                      <a:moveTo>
                        <a:pt x="27" y="37"/>
                      </a:moveTo>
                      <a:cubicBezTo>
                        <a:pt x="26" y="35"/>
                        <a:pt x="21" y="38"/>
                        <a:pt x="21" y="35"/>
                      </a:cubicBezTo>
                      <a:cubicBezTo>
                        <a:pt x="21" y="34"/>
                        <a:pt x="17" y="35"/>
                        <a:pt x="18" y="33"/>
                      </a:cubicBezTo>
                      <a:cubicBezTo>
                        <a:pt x="19" y="31"/>
                        <a:pt x="15" y="32"/>
                        <a:pt x="16" y="30"/>
                      </a:cubicBezTo>
                      <a:cubicBezTo>
                        <a:pt x="17" y="29"/>
                        <a:pt x="14" y="29"/>
                        <a:pt x="15" y="27"/>
                      </a:cubicBezTo>
                      <a:cubicBezTo>
                        <a:pt x="16" y="25"/>
                        <a:pt x="14" y="25"/>
                        <a:pt x="15" y="23"/>
                      </a:cubicBezTo>
                      <a:cubicBezTo>
                        <a:pt x="16" y="21"/>
                        <a:pt x="14" y="20"/>
                        <a:pt x="16" y="18"/>
                      </a:cubicBezTo>
                      <a:cubicBezTo>
                        <a:pt x="17" y="17"/>
                        <a:pt x="16" y="15"/>
                        <a:pt x="18" y="13"/>
                      </a:cubicBezTo>
                      <a:cubicBezTo>
                        <a:pt x="20" y="12"/>
                        <a:pt x="20" y="10"/>
                        <a:pt x="22" y="8"/>
                      </a:cubicBezTo>
                      <a:cubicBezTo>
                        <a:pt x="23" y="7"/>
                        <a:pt x="24" y="5"/>
                        <a:pt x="25" y="5"/>
                      </a:cubicBezTo>
                      <a:cubicBezTo>
                        <a:pt x="27" y="4"/>
                        <a:pt x="28" y="3"/>
                        <a:pt x="29" y="2"/>
                      </a:cubicBezTo>
                      <a:cubicBezTo>
                        <a:pt x="29" y="2"/>
                        <a:pt x="28" y="2"/>
                        <a:pt x="28" y="1"/>
                      </a:cubicBezTo>
                      <a:cubicBezTo>
                        <a:pt x="26" y="0"/>
                        <a:pt x="24" y="3"/>
                        <a:pt x="22" y="3"/>
                      </a:cubicBezTo>
                      <a:cubicBezTo>
                        <a:pt x="21" y="2"/>
                        <a:pt x="19" y="5"/>
                        <a:pt x="17" y="5"/>
                      </a:cubicBezTo>
                      <a:cubicBezTo>
                        <a:pt x="15" y="5"/>
                        <a:pt x="14" y="8"/>
                        <a:pt x="11" y="9"/>
                      </a:cubicBezTo>
                      <a:cubicBezTo>
                        <a:pt x="9" y="10"/>
                        <a:pt x="9" y="12"/>
                        <a:pt x="8" y="13"/>
                      </a:cubicBezTo>
                      <a:cubicBezTo>
                        <a:pt x="5" y="14"/>
                        <a:pt x="6" y="17"/>
                        <a:pt x="4" y="17"/>
                      </a:cubicBezTo>
                      <a:cubicBezTo>
                        <a:pt x="2" y="19"/>
                        <a:pt x="3" y="21"/>
                        <a:pt x="2" y="22"/>
                      </a:cubicBezTo>
                      <a:cubicBezTo>
                        <a:pt x="0" y="24"/>
                        <a:pt x="2" y="25"/>
                        <a:pt x="1" y="27"/>
                      </a:cubicBezTo>
                      <a:cubicBezTo>
                        <a:pt x="0" y="29"/>
                        <a:pt x="2" y="30"/>
                        <a:pt x="1" y="31"/>
                      </a:cubicBezTo>
                      <a:cubicBezTo>
                        <a:pt x="0" y="33"/>
                        <a:pt x="3" y="33"/>
                        <a:pt x="2" y="34"/>
                      </a:cubicBezTo>
                      <a:cubicBezTo>
                        <a:pt x="1" y="36"/>
                        <a:pt x="5" y="36"/>
                        <a:pt x="4" y="37"/>
                      </a:cubicBezTo>
                      <a:cubicBezTo>
                        <a:pt x="2" y="40"/>
                        <a:pt x="7" y="38"/>
                        <a:pt x="7" y="40"/>
                      </a:cubicBezTo>
                      <a:cubicBezTo>
                        <a:pt x="7" y="42"/>
                        <a:pt x="12" y="40"/>
                        <a:pt x="13" y="42"/>
                      </a:cubicBezTo>
                      <a:cubicBezTo>
                        <a:pt x="14" y="44"/>
                        <a:pt x="17" y="40"/>
                        <a:pt x="18" y="41"/>
                      </a:cubicBezTo>
                      <a:cubicBezTo>
                        <a:pt x="19" y="43"/>
                        <a:pt x="23" y="39"/>
                        <a:pt x="24" y="40"/>
                      </a:cubicBezTo>
                      <a:cubicBezTo>
                        <a:pt x="25" y="41"/>
                        <a:pt x="26" y="39"/>
                        <a:pt x="28" y="38"/>
                      </a:cubicBezTo>
                      <a:cubicBezTo>
                        <a:pt x="27" y="38"/>
                        <a:pt x="27" y="38"/>
                        <a:pt x="27" y="37"/>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5" name="Freeform 10486">
                  <a:extLst>
                    <a:ext uri="{FF2B5EF4-FFF2-40B4-BE49-F238E27FC236}">
                      <a16:creationId xmlns:a16="http://schemas.microsoft.com/office/drawing/2014/main" id="{2E9E84C8-58F1-90A0-7BDE-14D2E5146F99}"/>
                    </a:ext>
                  </a:extLst>
                </p:cNvPr>
                <p:cNvSpPr>
                  <a:spLocks/>
                </p:cNvSpPr>
                <p:nvPr/>
              </p:nvSpPr>
              <p:spPr bwMode="auto">
                <a:xfrm>
                  <a:off x="4322" y="2254"/>
                  <a:ext cx="23" cy="27"/>
                </a:xfrm>
                <a:custGeom>
                  <a:avLst/>
                  <a:gdLst>
                    <a:gd name="T0" fmla="*/ 12 w 28"/>
                    <a:gd name="T1" fmla="*/ 11 h 33"/>
                    <a:gd name="T2" fmla="*/ 12 w 28"/>
                    <a:gd name="T3" fmla="*/ 11 h 33"/>
                    <a:gd name="T4" fmla="*/ 10 w 28"/>
                    <a:gd name="T5" fmla="*/ 12 h 33"/>
                    <a:gd name="T6" fmla="*/ 7 w 28"/>
                    <a:gd name="T7" fmla="*/ 12 h 33"/>
                    <a:gd name="T8" fmla="*/ 5 w 28"/>
                    <a:gd name="T9" fmla="*/ 11 h 33"/>
                    <a:gd name="T10" fmla="*/ 3 w 28"/>
                    <a:gd name="T11" fmla="*/ 11 h 33"/>
                    <a:gd name="T12" fmla="*/ 2 w 28"/>
                    <a:gd name="T13" fmla="*/ 9 h 33"/>
                    <a:gd name="T14" fmla="*/ 2 w 28"/>
                    <a:gd name="T15" fmla="*/ 7 h 33"/>
                    <a:gd name="T16" fmla="*/ 2 w 28"/>
                    <a:gd name="T17" fmla="*/ 6 h 33"/>
                    <a:gd name="T18" fmla="*/ 2 w 28"/>
                    <a:gd name="T19" fmla="*/ 4 h 33"/>
                    <a:gd name="T20" fmla="*/ 3 w 28"/>
                    <a:gd name="T21" fmla="*/ 2 h 33"/>
                    <a:gd name="T22" fmla="*/ 4 w 28"/>
                    <a:gd name="T23" fmla="*/ 0 h 33"/>
                    <a:gd name="T24" fmla="*/ 4 w 28"/>
                    <a:gd name="T25" fmla="*/ 2 h 33"/>
                    <a:gd name="T26" fmla="*/ 2 w 28"/>
                    <a:gd name="T27" fmla="*/ 2 h 33"/>
                    <a:gd name="T28" fmla="*/ 2 w 28"/>
                    <a:gd name="T29" fmla="*/ 5 h 33"/>
                    <a:gd name="T30" fmla="*/ 1 w 28"/>
                    <a:gd name="T31" fmla="*/ 7 h 33"/>
                    <a:gd name="T32" fmla="*/ 1 w 28"/>
                    <a:gd name="T33" fmla="*/ 9 h 33"/>
                    <a:gd name="T34" fmla="*/ 2 w 28"/>
                    <a:gd name="T35" fmla="*/ 11 h 33"/>
                    <a:gd name="T36" fmla="*/ 2 w 28"/>
                    <a:gd name="T37" fmla="*/ 11 h 33"/>
                    <a:gd name="T38" fmla="*/ 3 w 28"/>
                    <a:gd name="T39" fmla="*/ 13 h 33"/>
                    <a:gd name="T40" fmla="*/ 6 w 28"/>
                    <a:gd name="T41" fmla="*/ 13 h 33"/>
                    <a:gd name="T42" fmla="*/ 8 w 28"/>
                    <a:gd name="T43" fmla="*/ 13 h 33"/>
                    <a:gd name="T44" fmla="*/ 11 w 28"/>
                    <a:gd name="T45" fmla="*/ 13 h 33"/>
                    <a:gd name="T46" fmla="*/ 13 w 28"/>
                    <a:gd name="T47" fmla="*/ 12 h 33"/>
                    <a:gd name="T48" fmla="*/ 12 w 28"/>
                    <a:gd name="T49" fmla="*/ 11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33">
                      <a:moveTo>
                        <a:pt x="27" y="26"/>
                      </a:moveTo>
                      <a:cubicBezTo>
                        <a:pt x="27" y="26"/>
                        <a:pt x="26" y="26"/>
                        <a:pt x="26" y="26"/>
                      </a:cubicBezTo>
                      <a:cubicBezTo>
                        <a:pt x="24" y="26"/>
                        <a:pt x="21" y="28"/>
                        <a:pt x="21" y="27"/>
                      </a:cubicBezTo>
                      <a:cubicBezTo>
                        <a:pt x="20" y="26"/>
                        <a:pt x="16" y="29"/>
                        <a:pt x="16" y="27"/>
                      </a:cubicBezTo>
                      <a:cubicBezTo>
                        <a:pt x="15" y="25"/>
                        <a:pt x="10" y="28"/>
                        <a:pt x="10" y="25"/>
                      </a:cubicBezTo>
                      <a:cubicBezTo>
                        <a:pt x="10" y="24"/>
                        <a:pt x="5" y="25"/>
                        <a:pt x="7" y="23"/>
                      </a:cubicBezTo>
                      <a:cubicBezTo>
                        <a:pt x="7" y="21"/>
                        <a:pt x="4" y="22"/>
                        <a:pt x="5" y="20"/>
                      </a:cubicBezTo>
                      <a:cubicBezTo>
                        <a:pt x="6" y="19"/>
                        <a:pt x="3" y="19"/>
                        <a:pt x="4" y="17"/>
                      </a:cubicBezTo>
                      <a:cubicBezTo>
                        <a:pt x="5" y="15"/>
                        <a:pt x="2" y="15"/>
                        <a:pt x="4" y="12"/>
                      </a:cubicBezTo>
                      <a:cubicBezTo>
                        <a:pt x="5" y="11"/>
                        <a:pt x="3" y="10"/>
                        <a:pt x="5" y="8"/>
                      </a:cubicBezTo>
                      <a:cubicBezTo>
                        <a:pt x="6" y="7"/>
                        <a:pt x="4" y="5"/>
                        <a:pt x="7" y="3"/>
                      </a:cubicBezTo>
                      <a:cubicBezTo>
                        <a:pt x="8" y="3"/>
                        <a:pt x="8" y="1"/>
                        <a:pt x="9" y="0"/>
                      </a:cubicBezTo>
                      <a:cubicBezTo>
                        <a:pt x="8" y="1"/>
                        <a:pt x="8" y="1"/>
                        <a:pt x="8" y="2"/>
                      </a:cubicBezTo>
                      <a:cubicBezTo>
                        <a:pt x="5" y="3"/>
                        <a:pt x="6" y="6"/>
                        <a:pt x="4" y="6"/>
                      </a:cubicBezTo>
                      <a:cubicBezTo>
                        <a:pt x="2" y="8"/>
                        <a:pt x="3" y="10"/>
                        <a:pt x="2" y="11"/>
                      </a:cubicBezTo>
                      <a:cubicBezTo>
                        <a:pt x="0" y="13"/>
                        <a:pt x="2" y="14"/>
                        <a:pt x="1" y="16"/>
                      </a:cubicBezTo>
                      <a:cubicBezTo>
                        <a:pt x="0" y="18"/>
                        <a:pt x="2" y="19"/>
                        <a:pt x="1" y="20"/>
                      </a:cubicBezTo>
                      <a:cubicBezTo>
                        <a:pt x="0" y="22"/>
                        <a:pt x="3" y="22"/>
                        <a:pt x="2" y="23"/>
                      </a:cubicBezTo>
                      <a:cubicBezTo>
                        <a:pt x="1" y="25"/>
                        <a:pt x="5" y="25"/>
                        <a:pt x="4" y="26"/>
                      </a:cubicBezTo>
                      <a:cubicBezTo>
                        <a:pt x="2" y="29"/>
                        <a:pt x="7" y="27"/>
                        <a:pt x="7" y="29"/>
                      </a:cubicBezTo>
                      <a:cubicBezTo>
                        <a:pt x="7" y="31"/>
                        <a:pt x="12" y="29"/>
                        <a:pt x="13" y="31"/>
                      </a:cubicBezTo>
                      <a:cubicBezTo>
                        <a:pt x="14" y="33"/>
                        <a:pt x="17" y="29"/>
                        <a:pt x="18" y="30"/>
                      </a:cubicBezTo>
                      <a:cubicBezTo>
                        <a:pt x="19" y="32"/>
                        <a:pt x="23" y="28"/>
                        <a:pt x="24" y="29"/>
                      </a:cubicBezTo>
                      <a:cubicBezTo>
                        <a:pt x="25" y="30"/>
                        <a:pt x="26" y="28"/>
                        <a:pt x="28" y="27"/>
                      </a:cubicBezTo>
                      <a:cubicBezTo>
                        <a:pt x="27" y="27"/>
                        <a:pt x="27" y="27"/>
                        <a:pt x="27" y="26"/>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6" name="Freeform 10487">
                  <a:extLst>
                    <a:ext uri="{FF2B5EF4-FFF2-40B4-BE49-F238E27FC236}">
                      <a16:creationId xmlns:a16="http://schemas.microsoft.com/office/drawing/2014/main" id="{2E19AD91-5EB2-7B82-0BE1-871AC8184C53}"/>
                    </a:ext>
                  </a:extLst>
                </p:cNvPr>
                <p:cNvSpPr>
                  <a:spLocks/>
                </p:cNvSpPr>
                <p:nvPr/>
              </p:nvSpPr>
              <p:spPr bwMode="auto">
                <a:xfrm>
                  <a:off x="4340" y="2252"/>
                  <a:ext cx="3" cy="2"/>
                </a:xfrm>
                <a:custGeom>
                  <a:avLst/>
                  <a:gdLst>
                    <a:gd name="T0" fmla="*/ 2 w 3"/>
                    <a:gd name="T1" fmla="*/ 0 h 3"/>
                    <a:gd name="T2" fmla="*/ 0 w 3"/>
                    <a:gd name="T3" fmla="*/ 1 h 3"/>
                    <a:gd name="T4" fmla="*/ 2 w 3"/>
                    <a:gd name="T5" fmla="*/ 1 h 3"/>
                    <a:gd name="T6" fmla="*/ 2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2" y="0"/>
                      </a:moveTo>
                      <a:cubicBezTo>
                        <a:pt x="3" y="1"/>
                        <a:pt x="1" y="2"/>
                        <a:pt x="0" y="3"/>
                      </a:cubicBezTo>
                      <a:cubicBezTo>
                        <a:pt x="0" y="3"/>
                        <a:pt x="1" y="3"/>
                        <a:pt x="2" y="3"/>
                      </a:cubicBezTo>
                      <a:cubicBezTo>
                        <a:pt x="3" y="2"/>
                        <a:pt x="3"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7" name="Freeform 10488">
                  <a:extLst>
                    <a:ext uri="{FF2B5EF4-FFF2-40B4-BE49-F238E27FC236}">
                      <a16:creationId xmlns:a16="http://schemas.microsoft.com/office/drawing/2014/main" id="{2A0FD34B-2478-6993-7E70-CE4B7AB1D2FB}"/>
                    </a:ext>
                  </a:extLst>
                </p:cNvPr>
                <p:cNvSpPr>
                  <a:spLocks/>
                </p:cNvSpPr>
                <p:nvPr/>
              </p:nvSpPr>
              <p:spPr bwMode="auto">
                <a:xfrm>
                  <a:off x="4345" y="2250"/>
                  <a:ext cx="2" cy="3"/>
                </a:xfrm>
                <a:custGeom>
                  <a:avLst/>
                  <a:gdLst>
                    <a:gd name="T0" fmla="*/ 2 w 2"/>
                    <a:gd name="T1" fmla="*/ 0 h 3"/>
                    <a:gd name="T2" fmla="*/ 2 w 2"/>
                    <a:gd name="T3" fmla="*/ 3 h 3"/>
                    <a:gd name="T4" fmla="*/ 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0" y="0"/>
                        <a:pt x="0" y="3"/>
                        <a:pt x="2" y="3"/>
                      </a:cubicBezTo>
                      <a:cubicBezTo>
                        <a:pt x="2" y="3"/>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8" name="Freeform 10489">
                  <a:extLst>
                    <a:ext uri="{FF2B5EF4-FFF2-40B4-BE49-F238E27FC236}">
                      <a16:creationId xmlns:a16="http://schemas.microsoft.com/office/drawing/2014/main" id="{AB80676F-4AD3-DA01-8E38-38AD82CF016E}"/>
                    </a:ext>
                  </a:extLst>
                </p:cNvPr>
                <p:cNvSpPr>
                  <a:spLocks/>
                </p:cNvSpPr>
                <p:nvPr/>
              </p:nvSpPr>
              <p:spPr bwMode="auto">
                <a:xfrm>
                  <a:off x="4343" y="2256"/>
                  <a:ext cx="1" cy="4"/>
                </a:xfrm>
                <a:custGeom>
                  <a:avLst/>
                  <a:gdLst>
                    <a:gd name="T0" fmla="*/ 0 w 2"/>
                    <a:gd name="T1" fmla="*/ 1 h 5"/>
                    <a:gd name="T2" fmla="*/ 1 w 2"/>
                    <a:gd name="T3" fmla="*/ 2 h 5"/>
                    <a:gd name="T4" fmla="*/ 0 w 2"/>
                    <a:gd name="T5" fmla="*/ 2 h 5"/>
                    <a:gd name="T6" fmla="*/ 0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1"/>
                      </a:moveTo>
                      <a:cubicBezTo>
                        <a:pt x="0" y="0"/>
                        <a:pt x="2" y="1"/>
                        <a:pt x="2" y="2"/>
                      </a:cubicBezTo>
                      <a:cubicBezTo>
                        <a:pt x="2" y="3"/>
                        <a:pt x="1" y="5"/>
                        <a:pt x="0" y="5"/>
                      </a:cubicBezTo>
                      <a:cubicBezTo>
                        <a:pt x="0" y="4"/>
                        <a:pt x="2"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09" name="Freeform 10490">
                  <a:extLst>
                    <a:ext uri="{FF2B5EF4-FFF2-40B4-BE49-F238E27FC236}">
                      <a16:creationId xmlns:a16="http://schemas.microsoft.com/office/drawing/2014/main" id="{B06DBC40-60F3-AD0E-4EE8-B13D9B4CADDA}"/>
                    </a:ext>
                  </a:extLst>
                </p:cNvPr>
                <p:cNvSpPr>
                  <a:spLocks/>
                </p:cNvSpPr>
                <p:nvPr/>
              </p:nvSpPr>
              <p:spPr bwMode="auto">
                <a:xfrm>
                  <a:off x="4348" y="2254"/>
                  <a:ext cx="4" cy="5"/>
                </a:xfrm>
                <a:custGeom>
                  <a:avLst/>
                  <a:gdLst>
                    <a:gd name="T0" fmla="*/ 2 w 5"/>
                    <a:gd name="T1" fmla="*/ 0 h 6"/>
                    <a:gd name="T2" fmla="*/ 2 w 5"/>
                    <a:gd name="T3" fmla="*/ 2 h 6"/>
                    <a:gd name="T4" fmla="*/ 1 w 5"/>
                    <a:gd name="T5" fmla="*/ 3 h 6"/>
                    <a:gd name="T6" fmla="*/ 2 w 5"/>
                    <a:gd name="T7" fmla="*/ 3 h 6"/>
                    <a:gd name="T8" fmla="*/ 2 w 5"/>
                    <a:gd name="T9" fmla="*/ 0 h 6"/>
                    <a:gd name="T10" fmla="*/ 2 w 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6">
                      <a:moveTo>
                        <a:pt x="4" y="0"/>
                      </a:moveTo>
                      <a:cubicBezTo>
                        <a:pt x="3" y="0"/>
                        <a:pt x="2" y="1"/>
                        <a:pt x="2" y="2"/>
                      </a:cubicBezTo>
                      <a:cubicBezTo>
                        <a:pt x="2" y="2"/>
                        <a:pt x="0" y="6"/>
                        <a:pt x="1" y="5"/>
                      </a:cubicBezTo>
                      <a:cubicBezTo>
                        <a:pt x="2" y="5"/>
                        <a:pt x="2" y="4"/>
                        <a:pt x="2" y="3"/>
                      </a:cubicBezTo>
                      <a:cubicBezTo>
                        <a:pt x="2" y="2"/>
                        <a:pt x="3" y="0"/>
                        <a:pt x="4" y="0"/>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0" name="Freeform 10491">
                  <a:extLst>
                    <a:ext uri="{FF2B5EF4-FFF2-40B4-BE49-F238E27FC236}">
                      <a16:creationId xmlns:a16="http://schemas.microsoft.com/office/drawing/2014/main" id="{A6F7DE02-2E22-0480-27EC-8A7BF432A7C8}"/>
                    </a:ext>
                  </a:extLst>
                </p:cNvPr>
                <p:cNvSpPr>
                  <a:spLocks/>
                </p:cNvSpPr>
                <p:nvPr/>
              </p:nvSpPr>
              <p:spPr bwMode="auto">
                <a:xfrm>
                  <a:off x="4350" y="2249"/>
                  <a:ext cx="2" cy="4"/>
                </a:xfrm>
                <a:custGeom>
                  <a:avLst/>
                  <a:gdLst>
                    <a:gd name="T0" fmla="*/ 0 w 2"/>
                    <a:gd name="T1" fmla="*/ 2 h 5"/>
                    <a:gd name="T2" fmla="*/ 1 w 2"/>
                    <a:gd name="T3" fmla="*/ 2 h 5"/>
                    <a:gd name="T4" fmla="*/ 0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2" y="0"/>
                        <a:pt x="2" y="4"/>
                        <a:pt x="1" y="5"/>
                      </a:cubicBezTo>
                      <a:cubicBezTo>
                        <a:pt x="1" y="4"/>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1" name="Freeform 10492">
                  <a:extLst>
                    <a:ext uri="{FF2B5EF4-FFF2-40B4-BE49-F238E27FC236}">
                      <a16:creationId xmlns:a16="http://schemas.microsoft.com/office/drawing/2014/main" id="{A7CD222C-E4EE-62DA-A0E5-0D9261E70370}"/>
                    </a:ext>
                  </a:extLst>
                </p:cNvPr>
                <p:cNvSpPr>
                  <a:spLocks/>
                </p:cNvSpPr>
                <p:nvPr/>
              </p:nvSpPr>
              <p:spPr bwMode="auto">
                <a:xfrm>
                  <a:off x="4335" y="2263"/>
                  <a:ext cx="3" cy="5"/>
                </a:xfrm>
                <a:custGeom>
                  <a:avLst/>
                  <a:gdLst>
                    <a:gd name="T0" fmla="*/ 2 w 4"/>
                    <a:gd name="T1" fmla="*/ 1 h 6"/>
                    <a:gd name="T2" fmla="*/ 2 w 4"/>
                    <a:gd name="T3" fmla="*/ 3 h 6"/>
                    <a:gd name="T4" fmla="*/ 2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4" y="1"/>
                      </a:moveTo>
                      <a:cubicBezTo>
                        <a:pt x="3" y="0"/>
                        <a:pt x="0" y="6"/>
                        <a:pt x="3" y="4"/>
                      </a:cubicBezTo>
                      <a:cubicBezTo>
                        <a:pt x="3" y="4"/>
                        <a:pt x="2" y="1"/>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2" name="Freeform 10493">
                  <a:extLst>
                    <a:ext uri="{FF2B5EF4-FFF2-40B4-BE49-F238E27FC236}">
                      <a16:creationId xmlns:a16="http://schemas.microsoft.com/office/drawing/2014/main" id="{56DC57CE-D74E-26DA-DACC-5398C3C1EC5D}"/>
                    </a:ext>
                  </a:extLst>
                </p:cNvPr>
                <p:cNvSpPr>
                  <a:spLocks/>
                </p:cNvSpPr>
                <p:nvPr/>
              </p:nvSpPr>
              <p:spPr bwMode="auto">
                <a:xfrm>
                  <a:off x="4343" y="2263"/>
                  <a:ext cx="4" cy="4"/>
                </a:xfrm>
                <a:custGeom>
                  <a:avLst/>
                  <a:gdLst>
                    <a:gd name="T0" fmla="*/ 2 w 5"/>
                    <a:gd name="T1" fmla="*/ 1 h 5"/>
                    <a:gd name="T2" fmla="*/ 0 w 5"/>
                    <a:gd name="T3" fmla="*/ 2 h 5"/>
                    <a:gd name="T4" fmla="*/ 1 w 5"/>
                    <a:gd name="T5" fmla="*/ 2 h 5"/>
                    <a:gd name="T6" fmla="*/ 2 w 5"/>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2" y="1"/>
                      </a:moveTo>
                      <a:cubicBezTo>
                        <a:pt x="5" y="0"/>
                        <a:pt x="1" y="4"/>
                        <a:pt x="0" y="5"/>
                      </a:cubicBezTo>
                      <a:cubicBezTo>
                        <a:pt x="0" y="4"/>
                        <a:pt x="1" y="4"/>
                        <a:pt x="1" y="3"/>
                      </a:cubicBezTo>
                      <a:cubicBezTo>
                        <a:pt x="2" y="2"/>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3" name="Freeform 10494">
                  <a:extLst>
                    <a:ext uri="{FF2B5EF4-FFF2-40B4-BE49-F238E27FC236}">
                      <a16:creationId xmlns:a16="http://schemas.microsoft.com/office/drawing/2014/main" id="{2EA18907-CEAC-C81D-BC5C-B76B62F4F705}"/>
                    </a:ext>
                  </a:extLst>
                </p:cNvPr>
                <p:cNvSpPr>
                  <a:spLocks/>
                </p:cNvSpPr>
                <p:nvPr/>
              </p:nvSpPr>
              <p:spPr bwMode="auto">
                <a:xfrm>
                  <a:off x="4351" y="2260"/>
                  <a:ext cx="2" cy="4"/>
                </a:xfrm>
                <a:custGeom>
                  <a:avLst/>
                  <a:gdLst>
                    <a:gd name="T0" fmla="*/ 1 w 3"/>
                    <a:gd name="T1" fmla="*/ 0 h 5"/>
                    <a:gd name="T2" fmla="*/ 1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3" y="0"/>
                      </a:moveTo>
                      <a:cubicBezTo>
                        <a:pt x="1" y="1"/>
                        <a:pt x="0" y="5"/>
                        <a:pt x="2" y="5"/>
                      </a:cubicBezTo>
                      <a:cubicBezTo>
                        <a:pt x="2" y="4"/>
                        <a:pt x="3"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4" name="Freeform 10495">
                  <a:extLst>
                    <a:ext uri="{FF2B5EF4-FFF2-40B4-BE49-F238E27FC236}">
                      <a16:creationId xmlns:a16="http://schemas.microsoft.com/office/drawing/2014/main" id="{6D8C12ED-4873-E330-2674-E3709630FA7A}"/>
                    </a:ext>
                  </a:extLst>
                </p:cNvPr>
                <p:cNvSpPr>
                  <a:spLocks/>
                </p:cNvSpPr>
                <p:nvPr/>
              </p:nvSpPr>
              <p:spPr bwMode="auto">
                <a:xfrm>
                  <a:off x="4354" y="2255"/>
                  <a:ext cx="3" cy="3"/>
                </a:xfrm>
                <a:custGeom>
                  <a:avLst/>
                  <a:gdLst>
                    <a:gd name="T0" fmla="*/ 1 w 3"/>
                    <a:gd name="T1" fmla="*/ 0 h 3"/>
                    <a:gd name="T2" fmla="*/ 0 w 3"/>
                    <a:gd name="T3" fmla="*/ 3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3" y="0"/>
                        <a:pt x="2" y="2"/>
                        <a:pt x="0" y="3"/>
                      </a:cubicBezTo>
                      <a:cubicBezTo>
                        <a:pt x="1" y="2"/>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5" name="Freeform 10496">
                  <a:extLst>
                    <a:ext uri="{FF2B5EF4-FFF2-40B4-BE49-F238E27FC236}">
                      <a16:creationId xmlns:a16="http://schemas.microsoft.com/office/drawing/2014/main" id="{36D94BC9-186D-7D40-DDFE-488579634E53}"/>
                    </a:ext>
                  </a:extLst>
                </p:cNvPr>
                <p:cNvSpPr>
                  <a:spLocks/>
                </p:cNvSpPr>
                <p:nvPr/>
              </p:nvSpPr>
              <p:spPr bwMode="auto">
                <a:xfrm>
                  <a:off x="4340" y="2268"/>
                  <a:ext cx="3" cy="4"/>
                </a:xfrm>
                <a:custGeom>
                  <a:avLst/>
                  <a:gdLst>
                    <a:gd name="T0" fmla="*/ 2 w 3"/>
                    <a:gd name="T1" fmla="*/ 0 h 4"/>
                    <a:gd name="T2" fmla="*/ 3 w 3"/>
                    <a:gd name="T3" fmla="*/ 2 h 4"/>
                    <a:gd name="T4" fmla="*/ 2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0" y="1"/>
                        <a:pt x="1" y="4"/>
                        <a:pt x="3" y="2"/>
                      </a:cubicBezTo>
                      <a:cubicBezTo>
                        <a:pt x="2" y="2"/>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6" name="Freeform 10497">
                  <a:extLst>
                    <a:ext uri="{FF2B5EF4-FFF2-40B4-BE49-F238E27FC236}">
                      <a16:creationId xmlns:a16="http://schemas.microsoft.com/office/drawing/2014/main" id="{959EAB12-31C6-5E4C-A44B-1B1D0EF03499}"/>
                    </a:ext>
                  </a:extLst>
                </p:cNvPr>
                <p:cNvSpPr>
                  <a:spLocks/>
                </p:cNvSpPr>
                <p:nvPr/>
              </p:nvSpPr>
              <p:spPr bwMode="auto">
                <a:xfrm>
                  <a:off x="4346" y="2267"/>
                  <a:ext cx="3" cy="4"/>
                </a:xfrm>
                <a:custGeom>
                  <a:avLst/>
                  <a:gdLst>
                    <a:gd name="T0" fmla="*/ 2 w 4"/>
                    <a:gd name="T1" fmla="*/ 0 h 5"/>
                    <a:gd name="T2" fmla="*/ 0 w 4"/>
                    <a:gd name="T3" fmla="*/ 2 h 5"/>
                    <a:gd name="T4" fmla="*/ 2 w 4"/>
                    <a:gd name="T5" fmla="*/ 2 h 5"/>
                    <a:gd name="T6" fmla="*/ 2 w 4"/>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3" y="0"/>
                      </a:moveTo>
                      <a:cubicBezTo>
                        <a:pt x="4" y="0"/>
                        <a:pt x="2" y="5"/>
                        <a:pt x="0" y="5"/>
                      </a:cubicBezTo>
                      <a:cubicBezTo>
                        <a:pt x="0" y="4"/>
                        <a:pt x="1" y="4"/>
                        <a:pt x="2" y="4"/>
                      </a:cubicBezTo>
                      <a:cubicBezTo>
                        <a:pt x="4" y="3"/>
                        <a:pt x="3"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7" name="Freeform 10498">
                  <a:extLst>
                    <a:ext uri="{FF2B5EF4-FFF2-40B4-BE49-F238E27FC236}">
                      <a16:creationId xmlns:a16="http://schemas.microsoft.com/office/drawing/2014/main" id="{B754D6B3-5F10-5711-6CEE-AB3BEFFE3E88}"/>
                    </a:ext>
                  </a:extLst>
                </p:cNvPr>
                <p:cNvSpPr>
                  <a:spLocks/>
                </p:cNvSpPr>
                <p:nvPr/>
              </p:nvSpPr>
              <p:spPr bwMode="auto">
                <a:xfrm>
                  <a:off x="4350" y="2267"/>
                  <a:ext cx="3" cy="3"/>
                </a:xfrm>
                <a:custGeom>
                  <a:avLst/>
                  <a:gdLst>
                    <a:gd name="T0" fmla="*/ 2 w 4"/>
                    <a:gd name="T1" fmla="*/ 0 h 4"/>
                    <a:gd name="T2" fmla="*/ 0 w 4"/>
                    <a:gd name="T3" fmla="*/ 2 h 4"/>
                    <a:gd name="T4" fmla="*/ 2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3" y="0"/>
                      </a:moveTo>
                      <a:cubicBezTo>
                        <a:pt x="3" y="1"/>
                        <a:pt x="1" y="3"/>
                        <a:pt x="0" y="4"/>
                      </a:cubicBezTo>
                      <a:cubicBezTo>
                        <a:pt x="0" y="3"/>
                        <a:pt x="4" y="2"/>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8" name="Freeform 10499">
                  <a:extLst>
                    <a:ext uri="{FF2B5EF4-FFF2-40B4-BE49-F238E27FC236}">
                      <a16:creationId xmlns:a16="http://schemas.microsoft.com/office/drawing/2014/main" id="{0EC77EF4-9618-19EA-E702-31F68E431675}"/>
                    </a:ext>
                  </a:extLst>
                </p:cNvPr>
                <p:cNvSpPr>
                  <a:spLocks/>
                </p:cNvSpPr>
                <p:nvPr/>
              </p:nvSpPr>
              <p:spPr bwMode="auto">
                <a:xfrm>
                  <a:off x="4125" y="2211"/>
                  <a:ext cx="37" cy="42"/>
                </a:xfrm>
                <a:custGeom>
                  <a:avLst/>
                  <a:gdLst>
                    <a:gd name="T0" fmla="*/ 14 w 44"/>
                    <a:gd name="T1" fmla="*/ 2 h 51"/>
                    <a:gd name="T2" fmla="*/ 17 w 44"/>
                    <a:gd name="T3" fmla="*/ 2 h 51"/>
                    <a:gd name="T4" fmla="*/ 20 w 44"/>
                    <a:gd name="T5" fmla="*/ 5 h 51"/>
                    <a:gd name="T6" fmla="*/ 20 w 44"/>
                    <a:gd name="T7" fmla="*/ 8 h 51"/>
                    <a:gd name="T8" fmla="*/ 20 w 44"/>
                    <a:gd name="T9" fmla="*/ 12 h 51"/>
                    <a:gd name="T10" fmla="*/ 20 w 44"/>
                    <a:gd name="T11" fmla="*/ 15 h 51"/>
                    <a:gd name="T12" fmla="*/ 19 w 44"/>
                    <a:gd name="T13" fmla="*/ 17 h 51"/>
                    <a:gd name="T14" fmla="*/ 17 w 44"/>
                    <a:gd name="T15" fmla="*/ 20 h 51"/>
                    <a:gd name="T16" fmla="*/ 17 w 44"/>
                    <a:gd name="T17" fmla="*/ 21 h 51"/>
                    <a:gd name="T18" fmla="*/ 15 w 44"/>
                    <a:gd name="T19" fmla="*/ 21 h 51"/>
                    <a:gd name="T20" fmla="*/ 14 w 44"/>
                    <a:gd name="T21" fmla="*/ 22 h 51"/>
                    <a:gd name="T22" fmla="*/ 13 w 44"/>
                    <a:gd name="T23" fmla="*/ 22 h 51"/>
                    <a:gd name="T24" fmla="*/ 11 w 44"/>
                    <a:gd name="T25" fmla="*/ 23 h 51"/>
                    <a:gd name="T26" fmla="*/ 9 w 44"/>
                    <a:gd name="T27" fmla="*/ 23 h 51"/>
                    <a:gd name="T28" fmla="*/ 8 w 44"/>
                    <a:gd name="T29" fmla="*/ 23 h 51"/>
                    <a:gd name="T30" fmla="*/ 7 w 44"/>
                    <a:gd name="T31" fmla="*/ 22 h 51"/>
                    <a:gd name="T32" fmla="*/ 6 w 44"/>
                    <a:gd name="T33" fmla="*/ 22 h 51"/>
                    <a:gd name="T34" fmla="*/ 5 w 44"/>
                    <a:gd name="T35" fmla="*/ 21 h 51"/>
                    <a:gd name="T36" fmla="*/ 3 w 44"/>
                    <a:gd name="T37" fmla="*/ 21 h 51"/>
                    <a:gd name="T38" fmla="*/ 3 w 44"/>
                    <a:gd name="T39" fmla="*/ 18 h 51"/>
                    <a:gd name="T40" fmla="*/ 2 w 44"/>
                    <a:gd name="T41" fmla="*/ 17 h 51"/>
                    <a:gd name="T42" fmla="*/ 1 w 44"/>
                    <a:gd name="T43" fmla="*/ 14 h 51"/>
                    <a:gd name="T44" fmla="*/ 1 w 44"/>
                    <a:gd name="T45" fmla="*/ 11 h 51"/>
                    <a:gd name="T46" fmla="*/ 2 w 44"/>
                    <a:gd name="T47" fmla="*/ 9 h 51"/>
                    <a:gd name="T48" fmla="*/ 3 w 44"/>
                    <a:gd name="T49" fmla="*/ 5 h 51"/>
                    <a:gd name="T50" fmla="*/ 5 w 44"/>
                    <a:gd name="T51" fmla="*/ 3 h 51"/>
                    <a:gd name="T52" fmla="*/ 7 w 44"/>
                    <a:gd name="T53" fmla="*/ 2 h 51"/>
                    <a:gd name="T54" fmla="*/ 8 w 44"/>
                    <a:gd name="T55" fmla="*/ 2 h 51"/>
                    <a:gd name="T56" fmla="*/ 9 w 44"/>
                    <a:gd name="T57" fmla="*/ 1 h 51"/>
                    <a:gd name="T58" fmla="*/ 11 w 44"/>
                    <a:gd name="T59" fmla="*/ 1 h 51"/>
                    <a:gd name="T60" fmla="*/ 12 w 44"/>
                    <a:gd name="T61" fmla="*/ 0 h 51"/>
                    <a:gd name="T62" fmla="*/ 13 w 44"/>
                    <a:gd name="T63" fmla="*/ 1 h 51"/>
                    <a:gd name="T64" fmla="*/ 14 w 44"/>
                    <a:gd name="T65" fmla="*/ 2 h 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4" h="51">
                      <a:moveTo>
                        <a:pt x="29" y="2"/>
                      </a:moveTo>
                      <a:cubicBezTo>
                        <a:pt x="31" y="5"/>
                        <a:pt x="35" y="3"/>
                        <a:pt x="35" y="5"/>
                      </a:cubicBezTo>
                      <a:cubicBezTo>
                        <a:pt x="35" y="8"/>
                        <a:pt x="39" y="8"/>
                        <a:pt x="39" y="11"/>
                      </a:cubicBezTo>
                      <a:cubicBezTo>
                        <a:pt x="38" y="14"/>
                        <a:pt x="42" y="15"/>
                        <a:pt x="41" y="18"/>
                      </a:cubicBezTo>
                      <a:cubicBezTo>
                        <a:pt x="41" y="20"/>
                        <a:pt x="44" y="24"/>
                        <a:pt x="42" y="27"/>
                      </a:cubicBezTo>
                      <a:cubicBezTo>
                        <a:pt x="41" y="29"/>
                        <a:pt x="43" y="32"/>
                        <a:pt x="40" y="33"/>
                      </a:cubicBezTo>
                      <a:cubicBezTo>
                        <a:pt x="39" y="34"/>
                        <a:pt x="40" y="37"/>
                        <a:pt x="38" y="38"/>
                      </a:cubicBezTo>
                      <a:cubicBezTo>
                        <a:pt x="37" y="39"/>
                        <a:pt x="37" y="43"/>
                        <a:pt x="35" y="42"/>
                      </a:cubicBezTo>
                      <a:cubicBezTo>
                        <a:pt x="34" y="42"/>
                        <a:pt x="34" y="43"/>
                        <a:pt x="33" y="45"/>
                      </a:cubicBezTo>
                      <a:cubicBezTo>
                        <a:pt x="32" y="46"/>
                        <a:pt x="32" y="47"/>
                        <a:pt x="30" y="47"/>
                      </a:cubicBezTo>
                      <a:cubicBezTo>
                        <a:pt x="30" y="46"/>
                        <a:pt x="29" y="47"/>
                        <a:pt x="28" y="48"/>
                      </a:cubicBezTo>
                      <a:cubicBezTo>
                        <a:pt x="28" y="49"/>
                        <a:pt x="27" y="50"/>
                        <a:pt x="26" y="49"/>
                      </a:cubicBezTo>
                      <a:cubicBezTo>
                        <a:pt x="25" y="48"/>
                        <a:pt x="24" y="49"/>
                        <a:pt x="23" y="50"/>
                      </a:cubicBezTo>
                      <a:cubicBezTo>
                        <a:pt x="21" y="51"/>
                        <a:pt x="20" y="51"/>
                        <a:pt x="19" y="50"/>
                      </a:cubicBezTo>
                      <a:cubicBezTo>
                        <a:pt x="18" y="49"/>
                        <a:pt x="17" y="50"/>
                        <a:pt x="16" y="50"/>
                      </a:cubicBezTo>
                      <a:cubicBezTo>
                        <a:pt x="15" y="50"/>
                        <a:pt x="14" y="51"/>
                        <a:pt x="14" y="49"/>
                      </a:cubicBezTo>
                      <a:cubicBezTo>
                        <a:pt x="14" y="48"/>
                        <a:pt x="13" y="48"/>
                        <a:pt x="12" y="48"/>
                      </a:cubicBezTo>
                      <a:cubicBezTo>
                        <a:pt x="12" y="48"/>
                        <a:pt x="11" y="48"/>
                        <a:pt x="10" y="47"/>
                      </a:cubicBezTo>
                      <a:cubicBezTo>
                        <a:pt x="10" y="46"/>
                        <a:pt x="7" y="47"/>
                        <a:pt x="7" y="44"/>
                      </a:cubicBezTo>
                      <a:cubicBezTo>
                        <a:pt x="8" y="43"/>
                        <a:pt x="4" y="43"/>
                        <a:pt x="4" y="40"/>
                      </a:cubicBezTo>
                      <a:cubicBezTo>
                        <a:pt x="4" y="39"/>
                        <a:pt x="2" y="38"/>
                        <a:pt x="2" y="36"/>
                      </a:cubicBezTo>
                      <a:cubicBezTo>
                        <a:pt x="3" y="34"/>
                        <a:pt x="0" y="32"/>
                        <a:pt x="1" y="30"/>
                      </a:cubicBezTo>
                      <a:cubicBezTo>
                        <a:pt x="2" y="28"/>
                        <a:pt x="0" y="26"/>
                        <a:pt x="1" y="24"/>
                      </a:cubicBezTo>
                      <a:cubicBezTo>
                        <a:pt x="2" y="22"/>
                        <a:pt x="1" y="20"/>
                        <a:pt x="2" y="19"/>
                      </a:cubicBezTo>
                      <a:cubicBezTo>
                        <a:pt x="5" y="16"/>
                        <a:pt x="3" y="12"/>
                        <a:pt x="5" y="11"/>
                      </a:cubicBezTo>
                      <a:cubicBezTo>
                        <a:pt x="7" y="11"/>
                        <a:pt x="7" y="8"/>
                        <a:pt x="9" y="7"/>
                      </a:cubicBezTo>
                      <a:cubicBezTo>
                        <a:pt x="11" y="6"/>
                        <a:pt x="11" y="3"/>
                        <a:pt x="14" y="3"/>
                      </a:cubicBezTo>
                      <a:cubicBezTo>
                        <a:pt x="14" y="3"/>
                        <a:pt x="15" y="3"/>
                        <a:pt x="16" y="2"/>
                      </a:cubicBezTo>
                      <a:cubicBezTo>
                        <a:pt x="17" y="1"/>
                        <a:pt x="18" y="1"/>
                        <a:pt x="18" y="1"/>
                      </a:cubicBezTo>
                      <a:cubicBezTo>
                        <a:pt x="20" y="2"/>
                        <a:pt x="21" y="1"/>
                        <a:pt x="22" y="1"/>
                      </a:cubicBezTo>
                      <a:cubicBezTo>
                        <a:pt x="23" y="0"/>
                        <a:pt x="24" y="0"/>
                        <a:pt x="24" y="0"/>
                      </a:cubicBezTo>
                      <a:cubicBezTo>
                        <a:pt x="26" y="2"/>
                        <a:pt x="27" y="2"/>
                        <a:pt x="27" y="1"/>
                      </a:cubicBezTo>
                      <a:cubicBezTo>
                        <a:pt x="28" y="1"/>
                        <a:pt x="29" y="1"/>
                        <a:pt x="29"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19" name="Freeform 10500">
                  <a:extLst>
                    <a:ext uri="{FF2B5EF4-FFF2-40B4-BE49-F238E27FC236}">
                      <a16:creationId xmlns:a16="http://schemas.microsoft.com/office/drawing/2014/main" id="{A0DE6B0E-363C-7EC4-9BB1-2B8AB18C222E}"/>
                    </a:ext>
                  </a:extLst>
                </p:cNvPr>
                <p:cNvSpPr>
                  <a:spLocks/>
                </p:cNvSpPr>
                <p:nvPr/>
              </p:nvSpPr>
              <p:spPr bwMode="auto">
                <a:xfrm>
                  <a:off x="4125" y="2213"/>
                  <a:ext cx="32" cy="40"/>
                </a:xfrm>
                <a:custGeom>
                  <a:avLst/>
                  <a:gdLst>
                    <a:gd name="T0" fmla="*/ 19 w 38"/>
                    <a:gd name="T1" fmla="*/ 17 h 48"/>
                    <a:gd name="T2" fmla="*/ 17 w 38"/>
                    <a:gd name="T3" fmla="*/ 18 h 48"/>
                    <a:gd name="T4" fmla="*/ 15 w 38"/>
                    <a:gd name="T5" fmla="*/ 18 h 48"/>
                    <a:gd name="T6" fmla="*/ 13 w 38"/>
                    <a:gd name="T7" fmla="*/ 18 h 48"/>
                    <a:gd name="T8" fmla="*/ 13 w 38"/>
                    <a:gd name="T9" fmla="*/ 17 h 48"/>
                    <a:gd name="T10" fmla="*/ 11 w 38"/>
                    <a:gd name="T11" fmla="*/ 16 h 48"/>
                    <a:gd name="T12" fmla="*/ 11 w 38"/>
                    <a:gd name="T13" fmla="*/ 16 h 48"/>
                    <a:gd name="T14" fmla="*/ 9 w 38"/>
                    <a:gd name="T15" fmla="*/ 15 h 48"/>
                    <a:gd name="T16" fmla="*/ 8 w 38"/>
                    <a:gd name="T17" fmla="*/ 13 h 48"/>
                    <a:gd name="T18" fmla="*/ 7 w 38"/>
                    <a:gd name="T19" fmla="*/ 11 h 48"/>
                    <a:gd name="T20" fmla="*/ 6 w 38"/>
                    <a:gd name="T21" fmla="*/ 8 h 48"/>
                    <a:gd name="T22" fmla="*/ 6 w 38"/>
                    <a:gd name="T23" fmla="*/ 5 h 48"/>
                    <a:gd name="T24" fmla="*/ 7 w 38"/>
                    <a:gd name="T25" fmla="*/ 3 h 48"/>
                    <a:gd name="T26" fmla="*/ 8 w 38"/>
                    <a:gd name="T27" fmla="*/ 0 h 48"/>
                    <a:gd name="T28" fmla="*/ 7 w 38"/>
                    <a:gd name="T29" fmla="*/ 0 h 48"/>
                    <a:gd name="T30" fmla="*/ 5 w 38"/>
                    <a:gd name="T31" fmla="*/ 3 h 48"/>
                    <a:gd name="T32" fmla="*/ 3 w 38"/>
                    <a:gd name="T33" fmla="*/ 4 h 48"/>
                    <a:gd name="T34" fmla="*/ 2 w 38"/>
                    <a:gd name="T35" fmla="*/ 8 h 48"/>
                    <a:gd name="T36" fmla="*/ 1 w 38"/>
                    <a:gd name="T37" fmla="*/ 11 h 48"/>
                    <a:gd name="T38" fmla="*/ 1 w 38"/>
                    <a:gd name="T39" fmla="*/ 13 h 48"/>
                    <a:gd name="T40" fmla="*/ 2 w 38"/>
                    <a:gd name="T41" fmla="*/ 16 h 48"/>
                    <a:gd name="T42" fmla="*/ 3 w 38"/>
                    <a:gd name="T43" fmla="*/ 18 h 48"/>
                    <a:gd name="T44" fmla="*/ 3 w 38"/>
                    <a:gd name="T45" fmla="*/ 19 h 48"/>
                    <a:gd name="T46" fmla="*/ 5 w 38"/>
                    <a:gd name="T47" fmla="*/ 22 h 48"/>
                    <a:gd name="T48" fmla="*/ 6 w 38"/>
                    <a:gd name="T49" fmla="*/ 23 h 48"/>
                    <a:gd name="T50" fmla="*/ 7 w 38"/>
                    <a:gd name="T51" fmla="*/ 23 h 48"/>
                    <a:gd name="T52" fmla="*/ 8 w 38"/>
                    <a:gd name="T53" fmla="*/ 23 h 48"/>
                    <a:gd name="T54" fmla="*/ 9 w 38"/>
                    <a:gd name="T55" fmla="*/ 23 h 48"/>
                    <a:gd name="T56" fmla="*/ 11 w 38"/>
                    <a:gd name="T57" fmla="*/ 23 h 48"/>
                    <a:gd name="T58" fmla="*/ 13 w 38"/>
                    <a:gd name="T59" fmla="*/ 23 h 48"/>
                    <a:gd name="T60" fmla="*/ 14 w 38"/>
                    <a:gd name="T61" fmla="*/ 23 h 48"/>
                    <a:gd name="T62" fmla="*/ 15 w 38"/>
                    <a:gd name="T63" fmla="*/ 22 h 48"/>
                    <a:gd name="T64" fmla="*/ 17 w 38"/>
                    <a:gd name="T65" fmla="*/ 20 h 48"/>
                    <a:gd name="T66" fmla="*/ 17 w 38"/>
                    <a:gd name="T67" fmla="*/ 19 h 48"/>
                    <a:gd name="T68" fmla="*/ 19 w 38"/>
                    <a:gd name="T69" fmla="*/ 18 h 48"/>
                    <a:gd name="T70" fmla="*/ 19 w 38"/>
                    <a:gd name="T71" fmla="*/ 17 h 4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8" h="48">
                      <a:moveTo>
                        <a:pt x="37" y="35"/>
                      </a:moveTo>
                      <a:cubicBezTo>
                        <a:pt x="36" y="35"/>
                        <a:pt x="35" y="35"/>
                        <a:pt x="33" y="36"/>
                      </a:cubicBezTo>
                      <a:cubicBezTo>
                        <a:pt x="32" y="37"/>
                        <a:pt x="31" y="38"/>
                        <a:pt x="30" y="36"/>
                      </a:cubicBezTo>
                      <a:cubicBezTo>
                        <a:pt x="29" y="36"/>
                        <a:pt x="28" y="36"/>
                        <a:pt x="27" y="36"/>
                      </a:cubicBezTo>
                      <a:cubicBezTo>
                        <a:pt x="26" y="37"/>
                        <a:pt x="25" y="37"/>
                        <a:pt x="25" y="35"/>
                      </a:cubicBezTo>
                      <a:cubicBezTo>
                        <a:pt x="25" y="34"/>
                        <a:pt x="24" y="34"/>
                        <a:pt x="23" y="34"/>
                      </a:cubicBezTo>
                      <a:cubicBezTo>
                        <a:pt x="22" y="34"/>
                        <a:pt x="22" y="34"/>
                        <a:pt x="21" y="33"/>
                      </a:cubicBezTo>
                      <a:cubicBezTo>
                        <a:pt x="21" y="32"/>
                        <a:pt x="18" y="33"/>
                        <a:pt x="18" y="31"/>
                      </a:cubicBezTo>
                      <a:cubicBezTo>
                        <a:pt x="18" y="29"/>
                        <a:pt x="15" y="29"/>
                        <a:pt x="15" y="26"/>
                      </a:cubicBezTo>
                      <a:cubicBezTo>
                        <a:pt x="15" y="25"/>
                        <a:pt x="13" y="25"/>
                        <a:pt x="13" y="22"/>
                      </a:cubicBezTo>
                      <a:cubicBezTo>
                        <a:pt x="14" y="20"/>
                        <a:pt x="11" y="19"/>
                        <a:pt x="12" y="16"/>
                      </a:cubicBezTo>
                      <a:cubicBezTo>
                        <a:pt x="13" y="14"/>
                        <a:pt x="11" y="12"/>
                        <a:pt x="12" y="10"/>
                      </a:cubicBezTo>
                      <a:cubicBezTo>
                        <a:pt x="13" y="8"/>
                        <a:pt x="12" y="6"/>
                        <a:pt x="13" y="5"/>
                      </a:cubicBezTo>
                      <a:cubicBezTo>
                        <a:pt x="15" y="3"/>
                        <a:pt x="15" y="1"/>
                        <a:pt x="15" y="0"/>
                      </a:cubicBezTo>
                      <a:cubicBezTo>
                        <a:pt x="15" y="0"/>
                        <a:pt x="14" y="0"/>
                        <a:pt x="14" y="0"/>
                      </a:cubicBezTo>
                      <a:cubicBezTo>
                        <a:pt x="11" y="0"/>
                        <a:pt x="11" y="3"/>
                        <a:pt x="9" y="4"/>
                      </a:cubicBezTo>
                      <a:cubicBezTo>
                        <a:pt x="7" y="5"/>
                        <a:pt x="7" y="8"/>
                        <a:pt x="5" y="8"/>
                      </a:cubicBezTo>
                      <a:cubicBezTo>
                        <a:pt x="3" y="9"/>
                        <a:pt x="5" y="13"/>
                        <a:pt x="2" y="16"/>
                      </a:cubicBezTo>
                      <a:cubicBezTo>
                        <a:pt x="1" y="17"/>
                        <a:pt x="2" y="19"/>
                        <a:pt x="1" y="21"/>
                      </a:cubicBezTo>
                      <a:cubicBezTo>
                        <a:pt x="0" y="23"/>
                        <a:pt x="2" y="25"/>
                        <a:pt x="1" y="27"/>
                      </a:cubicBezTo>
                      <a:cubicBezTo>
                        <a:pt x="0" y="29"/>
                        <a:pt x="3" y="31"/>
                        <a:pt x="2" y="33"/>
                      </a:cubicBezTo>
                      <a:cubicBezTo>
                        <a:pt x="2" y="35"/>
                        <a:pt x="4" y="36"/>
                        <a:pt x="4" y="37"/>
                      </a:cubicBezTo>
                      <a:cubicBezTo>
                        <a:pt x="4" y="40"/>
                        <a:pt x="8" y="40"/>
                        <a:pt x="7" y="41"/>
                      </a:cubicBezTo>
                      <a:cubicBezTo>
                        <a:pt x="7" y="44"/>
                        <a:pt x="10" y="43"/>
                        <a:pt x="10" y="44"/>
                      </a:cubicBezTo>
                      <a:cubicBezTo>
                        <a:pt x="11" y="45"/>
                        <a:pt x="12" y="45"/>
                        <a:pt x="12" y="45"/>
                      </a:cubicBezTo>
                      <a:cubicBezTo>
                        <a:pt x="13" y="45"/>
                        <a:pt x="14" y="45"/>
                        <a:pt x="14" y="46"/>
                      </a:cubicBezTo>
                      <a:cubicBezTo>
                        <a:pt x="14" y="48"/>
                        <a:pt x="15" y="47"/>
                        <a:pt x="16" y="47"/>
                      </a:cubicBezTo>
                      <a:cubicBezTo>
                        <a:pt x="17" y="47"/>
                        <a:pt x="18" y="46"/>
                        <a:pt x="19" y="47"/>
                      </a:cubicBezTo>
                      <a:cubicBezTo>
                        <a:pt x="20" y="48"/>
                        <a:pt x="21" y="48"/>
                        <a:pt x="23" y="47"/>
                      </a:cubicBezTo>
                      <a:cubicBezTo>
                        <a:pt x="24" y="46"/>
                        <a:pt x="25" y="45"/>
                        <a:pt x="26" y="46"/>
                      </a:cubicBezTo>
                      <a:cubicBezTo>
                        <a:pt x="27" y="47"/>
                        <a:pt x="28" y="46"/>
                        <a:pt x="28" y="45"/>
                      </a:cubicBezTo>
                      <a:cubicBezTo>
                        <a:pt x="29" y="44"/>
                        <a:pt x="30" y="43"/>
                        <a:pt x="30" y="44"/>
                      </a:cubicBezTo>
                      <a:cubicBezTo>
                        <a:pt x="32" y="44"/>
                        <a:pt x="32" y="43"/>
                        <a:pt x="33" y="42"/>
                      </a:cubicBezTo>
                      <a:cubicBezTo>
                        <a:pt x="34" y="40"/>
                        <a:pt x="34" y="39"/>
                        <a:pt x="35" y="39"/>
                      </a:cubicBezTo>
                      <a:cubicBezTo>
                        <a:pt x="37" y="40"/>
                        <a:pt x="37" y="37"/>
                        <a:pt x="38" y="36"/>
                      </a:cubicBezTo>
                      <a:cubicBezTo>
                        <a:pt x="37" y="36"/>
                        <a:pt x="37" y="36"/>
                        <a:pt x="37" y="35"/>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0" name="Freeform 10501">
                  <a:extLst>
                    <a:ext uri="{FF2B5EF4-FFF2-40B4-BE49-F238E27FC236}">
                      <a16:creationId xmlns:a16="http://schemas.microsoft.com/office/drawing/2014/main" id="{D9204953-AF99-2E73-FF3E-F74ACB6C3D76}"/>
                    </a:ext>
                  </a:extLst>
                </p:cNvPr>
                <p:cNvSpPr>
                  <a:spLocks/>
                </p:cNvSpPr>
                <p:nvPr/>
              </p:nvSpPr>
              <p:spPr bwMode="auto">
                <a:xfrm>
                  <a:off x="4125" y="2229"/>
                  <a:ext cx="32" cy="24"/>
                </a:xfrm>
                <a:custGeom>
                  <a:avLst/>
                  <a:gdLst>
                    <a:gd name="T0" fmla="*/ 19 w 38"/>
                    <a:gd name="T1" fmla="*/ 7 h 29"/>
                    <a:gd name="T2" fmla="*/ 17 w 38"/>
                    <a:gd name="T3" fmla="*/ 7 h 29"/>
                    <a:gd name="T4" fmla="*/ 16 w 38"/>
                    <a:gd name="T5" fmla="*/ 10 h 29"/>
                    <a:gd name="T6" fmla="*/ 14 w 38"/>
                    <a:gd name="T7" fmla="*/ 10 h 29"/>
                    <a:gd name="T8" fmla="*/ 13 w 38"/>
                    <a:gd name="T9" fmla="*/ 11 h 29"/>
                    <a:gd name="T10" fmla="*/ 11 w 38"/>
                    <a:gd name="T11" fmla="*/ 11 h 29"/>
                    <a:gd name="T12" fmla="*/ 9 w 38"/>
                    <a:gd name="T13" fmla="*/ 11 h 29"/>
                    <a:gd name="T14" fmla="*/ 8 w 38"/>
                    <a:gd name="T15" fmla="*/ 12 h 29"/>
                    <a:gd name="T16" fmla="*/ 8 w 38"/>
                    <a:gd name="T17" fmla="*/ 10 h 29"/>
                    <a:gd name="T18" fmla="*/ 7 w 38"/>
                    <a:gd name="T19" fmla="*/ 10 h 29"/>
                    <a:gd name="T20" fmla="*/ 6 w 38"/>
                    <a:gd name="T21" fmla="*/ 10 h 29"/>
                    <a:gd name="T22" fmla="*/ 4 w 38"/>
                    <a:gd name="T23" fmla="*/ 8 h 29"/>
                    <a:gd name="T24" fmla="*/ 3 w 38"/>
                    <a:gd name="T25" fmla="*/ 7 h 29"/>
                    <a:gd name="T26" fmla="*/ 3 w 38"/>
                    <a:gd name="T27" fmla="*/ 4 h 29"/>
                    <a:gd name="T28" fmla="*/ 2 w 38"/>
                    <a:gd name="T29" fmla="*/ 2 h 29"/>
                    <a:gd name="T30" fmla="*/ 2 w 38"/>
                    <a:gd name="T31" fmla="*/ 0 h 29"/>
                    <a:gd name="T32" fmla="*/ 1 w 38"/>
                    <a:gd name="T33" fmla="*/ 2 h 29"/>
                    <a:gd name="T34" fmla="*/ 1 w 38"/>
                    <a:gd name="T35" fmla="*/ 4 h 29"/>
                    <a:gd name="T36" fmla="*/ 2 w 38"/>
                    <a:gd name="T37" fmla="*/ 7 h 29"/>
                    <a:gd name="T38" fmla="*/ 3 w 38"/>
                    <a:gd name="T39" fmla="*/ 8 h 29"/>
                    <a:gd name="T40" fmla="*/ 3 w 38"/>
                    <a:gd name="T41" fmla="*/ 10 h 29"/>
                    <a:gd name="T42" fmla="*/ 5 w 38"/>
                    <a:gd name="T43" fmla="*/ 12 h 29"/>
                    <a:gd name="T44" fmla="*/ 6 w 38"/>
                    <a:gd name="T45" fmla="*/ 12 h 29"/>
                    <a:gd name="T46" fmla="*/ 7 w 38"/>
                    <a:gd name="T47" fmla="*/ 12 h 29"/>
                    <a:gd name="T48" fmla="*/ 8 w 38"/>
                    <a:gd name="T49" fmla="*/ 13 h 29"/>
                    <a:gd name="T50" fmla="*/ 9 w 38"/>
                    <a:gd name="T51" fmla="*/ 13 h 29"/>
                    <a:gd name="T52" fmla="*/ 11 w 38"/>
                    <a:gd name="T53" fmla="*/ 13 h 29"/>
                    <a:gd name="T54" fmla="*/ 13 w 38"/>
                    <a:gd name="T55" fmla="*/ 12 h 29"/>
                    <a:gd name="T56" fmla="*/ 14 w 38"/>
                    <a:gd name="T57" fmla="*/ 12 h 29"/>
                    <a:gd name="T58" fmla="*/ 15 w 38"/>
                    <a:gd name="T59" fmla="*/ 12 h 29"/>
                    <a:gd name="T60" fmla="*/ 17 w 38"/>
                    <a:gd name="T61" fmla="*/ 11 h 29"/>
                    <a:gd name="T62" fmla="*/ 17 w 38"/>
                    <a:gd name="T63" fmla="*/ 10 h 29"/>
                    <a:gd name="T64" fmla="*/ 19 w 38"/>
                    <a:gd name="T65" fmla="*/ 8 h 29"/>
                    <a:gd name="T66" fmla="*/ 19 w 38"/>
                    <a:gd name="T67" fmla="*/ 7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8" h="29">
                      <a:moveTo>
                        <a:pt x="37" y="16"/>
                      </a:moveTo>
                      <a:cubicBezTo>
                        <a:pt x="36" y="16"/>
                        <a:pt x="35" y="16"/>
                        <a:pt x="35" y="16"/>
                      </a:cubicBezTo>
                      <a:cubicBezTo>
                        <a:pt x="34" y="18"/>
                        <a:pt x="33" y="21"/>
                        <a:pt x="31" y="20"/>
                      </a:cubicBezTo>
                      <a:cubicBezTo>
                        <a:pt x="30" y="20"/>
                        <a:pt x="30" y="21"/>
                        <a:pt x="29" y="22"/>
                      </a:cubicBezTo>
                      <a:cubicBezTo>
                        <a:pt x="28" y="23"/>
                        <a:pt x="27" y="24"/>
                        <a:pt x="26" y="23"/>
                      </a:cubicBezTo>
                      <a:cubicBezTo>
                        <a:pt x="25" y="22"/>
                        <a:pt x="24" y="23"/>
                        <a:pt x="23" y="23"/>
                      </a:cubicBezTo>
                      <a:cubicBezTo>
                        <a:pt x="22" y="24"/>
                        <a:pt x="20" y="25"/>
                        <a:pt x="19" y="23"/>
                      </a:cubicBezTo>
                      <a:cubicBezTo>
                        <a:pt x="19" y="23"/>
                        <a:pt x="18" y="23"/>
                        <a:pt x="17" y="24"/>
                      </a:cubicBezTo>
                      <a:cubicBezTo>
                        <a:pt x="16" y="24"/>
                        <a:pt x="15" y="24"/>
                        <a:pt x="15" y="22"/>
                      </a:cubicBezTo>
                      <a:cubicBezTo>
                        <a:pt x="14" y="22"/>
                        <a:pt x="14" y="22"/>
                        <a:pt x="13" y="22"/>
                      </a:cubicBezTo>
                      <a:cubicBezTo>
                        <a:pt x="12" y="22"/>
                        <a:pt x="11" y="22"/>
                        <a:pt x="11" y="21"/>
                      </a:cubicBezTo>
                      <a:cubicBezTo>
                        <a:pt x="11" y="19"/>
                        <a:pt x="8" y="21"/>
                        <a:pt x="8" y="18"/>
                      </a:cubicBezTo>
                      <a:cubicBezTo>
                        <a:pt x="8" y="16"/>
                        <a:pt x="5" y="17"/>
                        <a:pt x="5" y="14"/>
                      </a:cubicBezTo>
                      <a:cubicBezTo>
                        <a:pt x="5" y="12"/>
                        <a:pt x="2" y="12"/>
                        <a:pt x="3" y="9"/>
                      </a:cubicBezTo>
                      <a:cubicBezTo>
                        <a:pt x="3" y="7"/>
                        <a:pt x="0" y="6"/>
                        <a:pt x="2" y="3"/>
                      </a:cubicBezTo>
                      <a:cubicBezTo>
                        <a:pt x="2" y="2"/>
                        <a:pt x="2" y="1"/>
                        <a:pt x="2" y="0"/>
                      </a:cubicBezTo>
                      <a:cubicBezTo>
                        <a:pt x="2" y="0"/>
                        <a:pt x="1" y="1"/>
                        <a:pt x="1" y="2"/>
                      </a:cubicBezTo>
                      <a:cubicBezTo>
                        <a:pt x="0" y="4"/>
                        <a:pt x="2" y="6"/>
                        <a:pt x="1" y="8"/>
                      </a:cubicBezTo>
                      <a:cubicBezTo>
                        <a:pt x="0" y="10"/>
                        <a:pt x="3" y="12"/>
                        <a:pt x="2" y="14"/>
                      </a:cubicBezTo>
                      <a:cubicBezTo>
                        <a:pt x="2" y="16"/>
                        <a:pt x="4" y="17"/>
                        <a:pt x="4" y="18"/>
                      </a:cubicBezTo>
                      <a:cubicBezTo>
                        <a:pt x="4" y="21"/>
                        <a:pt x="8" y="21"/>
                        <a:pt x="7" y="22"/>
                      </a:cubicBezTo>
                      <a:cubicBezTo>
                        <a:pt x="7" y="25"/>
                        <a:pt x="10" y="24"/>
                        <a:pt x="10" y="25"/>
                      </a:cubicBezTo>
                      <a:cubicBezTo>
                        <a:pt x="11" y="26"/>
                        <a:pt x="12" y="26"/>
                        <a:pt x="12" y="26"/>
                      </a:cubicBezTo>
                      <a:cubicBezTo>
                        <a:pt x="13" y="26"/>
                        <a:pt x="14" y="26"/>
                        <a:pt x="14" y="27"/>
                      </a:cubicBezTo>
                      <a:cubicBezTo>
                        <a:pt x="14" y="29"/>
                        <a:pt x="15" y="28"/>
                        <a:pt x="16" y="28"/>
                      </a:cubicBezTo>
                      <a:cubicBezTo>
                        <a:pt x="17" y="28"/>
                        <a:pt x="18" y="27"/>
                        <a:pt x="19" y="28"/>
                      </a:cubicBezTo>
                      <a:cubicBezTo>
                        <a:pt x="20" y="29"/>
                        <a:pt x="21" y="29"/>
                        <a:pt x="23" y="28"/>
                      </a:cubicBezTo>
                      <a:cubicBezTo>
                        <a:pt x="24" y="27"/>
                        <a:pt x="25" y="26"/>
                        <a:pt x="26" y="27"/>
                      </a:cubicBezTo>
                      <a:cubicBezTo>
                        <a:pt x="27" y="28"/>
                        <a:pt x="28" y="27"/>
                        <a:pt x="28" y="26"/>
                      </a:cubicBezTo>
                      <a:cubicBezTo>
                        <a:pt x="29" y="25"/>
                        <a:pt x="30" y="24"/>
                        <a:pt x="30" y="25"/>
                      </a:cubicBezTo>
                      <a:cubicBezTo>
                        <a:pt x="32" y="25"/>
                        <a:pt x="32" y="24"/>
                        <a:pt x="33" y="23"/>
                      </a:cubicBezTo>
                      <a:cubicBezTo>
                        <a:pt x="34" y="21"/>
                        <a:pt x="34" y="20"/>
                        <a:pt x="35" y="20"/>
                      </a:cubicBezTo>
                      <a:cubicBezTo>
                        <a:pt x="37" y="21"/>
                        <a:pt x="37" y="18"/>
                        <a:pt x="38" y="17"/>
                      </a:cubicBezTo>
                      <a:cubicBezTo>
                        <a:pt x="37" y="17"/>
                        <a:pt x="37" y="17"/>
                        <a:pt x="37" y="16"/>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1" name="Freeform 10502">
                  <a:extLst>
                    <a:ext uri="{FF2B5EF4-FFF2-40B4-BE49-F238E27FC236}">
                      <a16:creationId xmlns:a16="http://schemas.microsoft.com/office/drawing/2014/main" id="{9EE67FA0-C011-2E6B-D592-419583DA0A8A}"/>
                    </a:ext>
                  </a:extLst>
                </p:cNvPr>
                <p:cNvSpPr>
                  <a:spLocks/>
                </p:cNvSpPr>
                <p:nvPr/>
              </p:nvSpPr>
              <p:spPr bwMode="auto">
                <a:xfrm>
                  <a:off x="4138" y="2221"/>
                  <a:ext cx="1" cy="3"/>
                </a:xfrm>
                <a:custGeom>
                  <a:avLst/>
                  <a:gdLst>
                    <a:gd name="T0" fmla="*/ 0 w 2"/>
                    <a:gd name="T1" fmla="*/ 0 h 4"/>
                    <a:gd name="T2" fmla="*/ 0 w 2"/>
                    <a:gd name="T3" fmla="*/ 2 h 4"/>
                    <a:gd name="T4" fmla="*/ 1 w 2"/>
                    <a:gd name="T5" fmla="*/ 2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1" y="1"/>
                        <a:pt x="0" y="3"/>
                        <a:pt x="0" y="4"/>
                      </a:cubicBezTo>
                      <a:cubicBezTo>
                        <a:pt x="0" y="4"/>
                        <a:pt x="1" y="4"/>
                        <a:pt x="1" y="3"/>
                      </a:cubicBezTo>
                      <a:cubicBezTo>
                        <a:pt x="2"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2" name="Freeform 10503">
                  <a:extLst>
                    <a:ext uri="{FF2B5EF4-FFF2-40B4-BE49-F238E27FC236}">
                      <a16:creationId xmlns:a16="http://schemas.microsoft.com/office/drawing/2014/main" id="{79355EBA-6C1D-4C8E-109F-1FBB5CB8ED4B}"/>
                    </a:ext>
                  </a:extLst>
                </p:cNvPr>
                <p:cNvSpPr>
                  <a:spLocks/>
                </p:cNvSpPr>
                <p:nvPr/>
              </p:nvSpPr>
              <p:spPr bwMode="auto">
                <a:xfrm>
                  <a:off x="4140" y="2216"/>
                  <a:ext cx="3" cy="4"/>
                </a:xfrm>
                <a:custGeom>
                  <a:avLst/>
                  <a:gdLst>
                    <a:gd name="T0" fmla="*/ 2 w 3"/>
                    <a:gd name="T1" fmla="*/ 0 h 4"/>
                    <a:gd name="T2" fmla="*/ 3 w 3"/>
                    <a:gd name="T3" fmla="*/ 4 h 4"/>
                    <a:gd name="T4" fmla="*/ 2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0" y="1"/>
                        <a:pt x="2" y="4"/>
                        <a:pt x="3" y="4"/>
                      </a:cubicBezTo>
                      <a:cubicBezTo>
                        <a:pt x="3" y="3"/>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3" name="Freeform 10504">
                  <a:extLst>
                    <a:ext uri="{FF2B5EF4-FFF2-40B4-BE49-F238E27FC236}">
                      <a16:creationId xmlns:a16="http://schemas.microsoft.com/office/drawing/2014/main" id="{361AE4D2-815A-F0A0-9679-9A7A92026FA1}"/>
                    </a:ext>
                  </a:extLst>
                </p:cNvPr>
                <p:cNvSpPr>
                  <a:spLocks/>
                </p:cNvSpPr>
                <p:nvPr/>
              </p:nvSpPr>
              <p:spPr bwMode="auto">
                <a:xfrm>
                  <a:off x="4142" y="2225"/>
                  <a:ext cx="2" cy="4"/>
                </a:xfrm>
                <a:custGeom>
                  <a:avLst/>
                  <a:gdLst>
                    <a:gd name="T0" fmla="*/ 0 w 3"/>
                    <a:gd name="T1" fmla="*/ 0 h 5"/>
                    <a:gd name="T2" fmla="*/ 1 w 3"/>
                    <a:gd name="T3" fmla="*/ 0 h 5"/>
                    <a:gd name="T4" fmla="*/ 1 w 3"/>
                    <a:gd name="T5" fmla="*/ 2 h 5"/>
                    <a:gd name="T6" fmla="*/ 0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0"/>
                      </a:moveTo>
                      <a:cubicBezTo>
                        <a:pt x="0" y="0"/>
                        <a:pt x="1" y="0"/>
                        <a:pt x="2" y="0"/>
                      </a:cubicBezTo>
                      <a:cubicBezTo>
                        <a:pt x="3" y="1"/>
                        <a:pt x="3" y="4"/>
                        <a:pt x="2" y="5"/>
                      </a:cubicBezTo>
                      <a:cubicBezTo>
                        <a:pt x="2" y="4"/>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4" name="Freeform 10505">
                  <a:extLst>
                    <a:ext uri="{FF2B5EF4-FFF2-40B4-BE49-F238E27FC236}">
                      <a16:creationId xmlns:a16="http://schemas.microsoft.com/office/drawing/2014/main" id="{6291D995-DC3D-444A-0807-4A97C8207CFC}"/>
                    </a:ext>
                  </a:extLst>
                </p:cNvPr>
                <p:cNvSpPr>
                  <a:spLocks/>
                </p:cNvSpPr>
                <p:nvPr/>
              </p:nvSpPr>
              <p:spPr bwMode="auto">
                <a:xfrm>
                  <a:off x="4147" y="2218"/>
                  <a:ext cx="3" cy="7"/>
                </a:xfrm>
                <a:custGeom>
                  <a:avLst/>
                  <a:gdLst>
                    <a:gd name="T0" fmla="*/ 2 w 3"/>
                    <a:gd name="T1" fmla="*/ 0 h 8"/>
                    <a:gd name="T2" fmla="*/ 0 w 3"/>
                    <a:gd name="T3" fmla="*/ 3 h 8"/>
                    <a:gd name="T4" fmla="*/ 2 w 3"/>
                    <a:gd name="T5" fmla="*/ 4 h 8"/>
                    <a:gd name="T6" fmla="*/ 2 w 3"/>
                    <a:gd name="T7" fmla="*/ 4 h 8"/>
                    <a:gd name="T8" fmla="*/ 2 w 3"/>
                    <a:gd name="T9" fmla="*/ 0 h 8"/>
                    <a:gd name="T10" fmla="*/ 2 w 3"/>
                    <a:gd name="T11" fmla="*/ 0 h 8"/>
                    <a:gd name="T12" fmla="*/ 2 w 3"/>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8">
                      <a:moveTo>
                        <a:pt x="2" y="0"/>
                      </a:moveTo>
                      <a:cubicBezTo>
                        <a:pt x="1" y="1"/>
                        <a:pt x="1" y="2"/>
                        <a:pt x="0" y="3"/>
                      </a:cubicBezTo>
                      <a:cubicBezTo>
                        <a:pt x="0" y="4"/>
                        <a:pt x="2" y="8"/>
                        <a:pt x="2" y="7"/>
                      </a:cubicBezTo>
                      <a:cubicBezTo>
                        <a:pt x="3" y="6"/>
                        <a:pt x="2" y="5"/>
                        <a:pt x="2" y="5"/>
                      </a:cubicBezTo>
                      <a:cubicBezTo>
                        <a:pt x="1" y="4"/>
                        <a:pt x="1" y="1"/>
                        <a:pt x="2" y="0"/>
                      </a:cubicBezTo>
                      <a:cubicBezTo>
                        <a:pt x="2" y="0"/>
                        <a:pt x="2" y="0"/>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5" name="Freeform 10506">
                  <a:extLst>
                    <a:ext uri="{FF2B5EF4-FFF2-40B4-BE49-F238E27FC236}">
                      <a16:creationId xmlns:a16="http://schemas.microsoft.com/office/drawing/2014/main" id="{76457D40-ECE7-66DA-FBA1-D9DC34190344}"/>
                    </a:ext>
                  </a:extLst>
                </p:cNvPr>
                <p:cNvSpPr>
                  <a:spLocks/>
                </p:cNvSpPr>
                <p:nvPr/>
              </p:nvSpPr>
              <p:spPr bwMode="auto">
                <a:xfrm>
                  <a:off x="4144" y="2213"/>
                  <a:ext cx="3" cy="4"/>
                </a:xfrm>
                <a:custGeom>
                  <a:avLst/>
                  <a:gdLst>
                    <a:gd name="T0" fmla="*/ 0 w 3"/>
                    <a:gd name="T1" fmla="*/ 2 h 5"/>
                    <a:gd name="T2" fmla="*/ 3 w 3"/>
                    <a:gd name="T3" fmla="*/ 2 h 5"/>
                    <a:gd name="T4" fmla="*/ 0 w 3"/>
                    <a:gd name="T5" fmla="*/ 2 h 5"/>
                    <a:gd name="T6" fmla="*/ 0 60000 65536"/>
                    <a:gd name="T7" fmla="*/ 0 60000 65536"/>
                    <a:gd name="T8" fmla="*/ 0 60000 65536"/>
                  </a:gdLst>
                  <a:ahLst/>
                  <a:cxnLst>
                    <a:cxn ang="T6">
                      <a:pos x="T0" y="T1"/>
                    </a:cxn>
                    <a:cxn ang="T7">
                      <a:pos x="T2" y="T3"/>
                    </a:cxn>
                    <a:cxn ang="T8">
                      <a:pos x="T4" y="T5"/>
                    </a:cxn>
                  </a:cxnLst>
                  <a:rect l="0" t="0" r="r" b="b"/>
                  <a:pathLst>
                    <a:path w="3" h="5">
                      <a:moveTo>
                        <a:pt x="0" y="3"/>
                      </a:moveTo>
                      <a:cubicBezTo>
                        <a:pt x="1" y="0"/>
                        <a:pt x="3" y="3"/>
                        <a:pt x="3" y="5"/>
                      </a:cubicBezTo>
                      <a:cubicBezTo>
                        <a:pt x="3"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6" name="Freeform 10507">
                  <a:extLst>
                    <a:ext uri="{FF2B5EF4-FFF2-40B4-BE49-F238E27FC236}">
                      <a16:creationId xmlns:a16="http://schemas.microsoft.com/office/drawing/2014/main" id="{D21FF297-E251-AE64-5E57-EA61D64A0F35}"/>
                    </a:ext>
                  </a:extLst>
                </p:cNvPr>
                <p:cNvSpPr>
                  <a:spLocks/>
                </p:cNvSpPr>
                <p:nvPr/>
              </p:nvSpPr>
              <p:spPr bwMode="auto">
                <a:xfrm>
                  <a:off x="4141" y="2233"/>
                  <a:ext cx="2" cy="5"/>
                </a:xfrm>
                <a:custGeom>
                  <a:avLst/>
                  <a:gdLst>
                    <a:gd name="T0" fmla="*/ 1 w 3"/>
                    <a:gd name="T1" fmla="*/ 0 h 6"/>
                    <a:gd name="T2" fmla="*/ 1 w 3"/>
                    <a:gd name="T3" fmla="*/ 3 h 6"/>
                    <a:gd name="T4" fmla="*/ 1 w 3"/>
                    <a:gd name="T5" fmla="*/ 3 h 6"/>
                    <a:gd name="T6" fmla="*/ 1 w 3"/>
                    <a:gd name="T7" fmla="*/ 0 h 6"/>
                    <a:gd name="T8" fmla="*/ 1 w 3"/>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1" y="0"/>
                      </a:moveTo>
                      <a:cubicBezTo>
                        <a:pt x="0" y="0"/>
                        <a:pt x="0" y="1"/>
                        <a:pt x="1" y="3"/>
                      </a:cubicBezTo>
                      <a:cubicBezTo>
                        <a:pt x="1" y="4"/>
                        <a:pt x="2" y="6"/>
                        <a:pt x="3" y="4"/>
                      </a:cubicBezTo>
                      <a:cubicBezTo>
                        <a:pt x="2" y="4"/>
                        <a:pt x="0" y="2"/>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7" name="Freeform 10508">
                  <a:extLst>
                    <a:ext uri="{FF2B5EF4-FFF2-40B4-BE49-F238E27FC236}">
                      <a16:creationId xmlns:a16="http://schemas.microsoft.com/office/drawing/2014/main" id="{F7A27ABF-5CC9-20A2-BBA0-5966F55CFF8A}"/>
                    </a:ext>
                  </a:extLst>
                </p:cNvPr>
                <p:cNvSpPr>
                  <a:spLocks/>
                </p:cNvSpPr>
                <p:nvPr/>
              </p:nvSpPr>
              <p:spPr bwMode="auto">
                <a:xfrm>
                  <a:off x="4147" y="2229"/>
                  <a:ext cx="3" cy="5"/>
                </a:xfrm>
                <a:custGeom>
                  <a:avLst/>
                  <a:gdLst>
                    <a:gd name="T0" fmla="*/ 0 w 3"/>
                    <a:gd name="T1" fmla="*/ 2 h 6"/>
                    <a:gd name="T2" fmla="*/ 1 w 3"/>
                    <a:gd name="T3" fmla="*/ 3 h 6"/>
                    <a:gd name="T4" fmla="*/ 2 w 3"/>
                    <a:gd name="T5" fmla="*/ 3 h 6"/>
                    <a:gd name="T6" fmla="*/ 1 w 3"/>
                    <a:gd name="T7" fmla="*/ 1 h 6"/>
                    <a:gd name="T8" fmla="*/ 0 w 3"/>
                    <a:gd name="T9" fmla="*/ 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0" y="2"/>
                      </a:moveTo>
                      <a:cubicBezTo>
                        <a:pt x="3" y="0"/>
                        <a:pt x="2" y="5"/>
                        <a:pt x="1" y="6"/>
                      </a:cubicBezTo>
                      <a:cubicBezTo>
                        <a:pt x="1" y="6"/>
                        <a:pt x="2" y="5"/>
                        <a:pt x="2" y="4"/>
                      </a:cubicBezTo>
                      <a:cubicBezTo>
                        <a:pt x="2" y="3"/>
                        <a:pt x="1" y="2"/>
                        <a:pt x="1" y="1"/>
                      </a:cubicBezTo>
                      <a:cubicBezTo>
                        <a:pt x="0" y="2"/>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8" name="Freeform 10509">
                  <a:extLst>
                    <a:ext uri="{FF2B5EF4-FFF2-40B4-BE49-F238E27FC236}">
                      <a16:creationId xmlns:a16="http://schemas.microsoft.com/office/drawing/2014/main" id="{65B2DAF0-28F0-FAE3-8F11-6BCFAF447770}"/>
                    </a:ext>
                  </a:extLst>
                </p:cNvPr>
                <p:cNvSpPr>
                  <a:spLocks/>
                </p:cNvSpPr>
                <p:nvPr/>
              </p:nvSpPr>
              <p:spPr bwMode="auto">
                <a:xfrm>
                  <a:off x="4153" y="2223"/>
                  <a:ext cx="4" cy="5"/>
                </a:xfrm>
                <a:custGeom>
                  <a:avLst/>
                  <a:gdLst>
                    <a:gd name="T0" fmla="*/ 1 w 4"/>
                    <a:gd name="T1" fmla="*/ 0 h 6"/>
                    <a:gd name="T2" fmla="*/ 4 w 4"/>
                    <a:gd name="T3" fmla="*/ 3 h 6"/>
                    <a:gd name="T4" fmla="*/ 2 w 4"/>
                    <a:gd name="T5" fmla="*/ 1 h 6"/>
                    <a:gd name="T6" fmla="*/ 1 w 4"/>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
                      <a:moveTo>
                        <a:pt x="1" y="0"/>
                      </a:moveTo>
                      <a:cubicBezTo>
                        <a:pt x="0" y="2"/>
                        <a:pt x="2" y="6"/>
                        <a:pt x="4" y="6"/>
                      </a:cubicBezTo>
                      <a:cubicBezTo>
                        <a:pt x="2" y="5"/>
                        <a:pt x="3" y="3"/>
                        <a:pt x="2"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29" name="Freeform 10510">
                  <a:extLst>
                    <a:ext uri="{FF2B5EF4-FFF2-40B4-BE49-F238E27FC236}">
                      <a16:creationId xmlns:a16="http://schemas.microsoft.com/office/drawing/2014/main" id="{B1B5B03B-B2F1-6866-90F3-A9A53A6DC755}"/>
                    </a:ext>
                  </a:extLst>
                </p:cNvPr>
                <p:cNvSpPr>
                  <a:spLocks/>
                </p:cNvSpPr>
                <p:nvPr/>
              </p:nvSpPr>
              <p:spPr bwMode="auto">
                <a:xfrm>
                  <a:off x="4152" y="2217"/>
                  <a:ext cx="2" cy="4"/>
                </a:xfrm>
                <a:custGeom>
                  <a:avLst/>
                  <a:gdLst>
                    <a:gd name="T0" fmla="*/ 0 w 2"/>
                    <a:gd name="T1" fmla="*/ 0 h 4"/>
                    <a:gd name="T2" fmla="*/ 2 w 2"/>
                    <a:gd name="T3" fmla="*/ 4 h 4"/>
                    <a:gd name="T4" fmla="*/ 0 w 2"/>
                    <a:gd name="T5" fmla="*/ 1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2" y="0"/>
                        <a:pt x="2" y="2"/>
                        <a:pt x="2" y="4"/>
                      </a:cubicBezTo>
                      <a:cubicBezTo>
                        <a:pt x="1" y="3"/>
                        <a:pt x="2" y="1"/>
                        <a:pt x="0" y="1"/>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0" name="Freeform 10511">
                  <a:extLst>
                    <a:ext uri="{FF2B5EF4-FFF2-40B4-BE49-F238E27FC236}">
                      <a16:creationId xmlns:a16="http://schemas.microsoft.com/office/drawing/2014/main" id="{7EF0D1AF-5AE6-F3E5-24A4-276E7574E697}"/>
                    </a:ext>
                  </a:extLst>
                </p:cNvPr>
                <p:cNvSpPr>
                  <a:spLocks/>
                </p:cNvSpPr>
                <p:nvPr/>
              </p:nvSpPr>
              <p:spPr bwMode="auto">
                <a:xfrm>
                  <a:off x="4147" y="2236"/>
                  <a:ext cx="4" cy="4"/>
                </a:xfrm>
                <a:custGeom>
                  <a:avLst/>
                  <a:gdLst>
                    <a:gd name="T0" fmla="*/ 1 w 4"/>
                    <a:gd name="T1" fmla="*/ 0 h 4"/>
                    <a:gd name="T2" fmla="*/ 4 w 4"/>
                    <a:gd name="T3" fmla="*/ 2 h 4"/>
                    <a:gd name="T4" fmla="*/ 1 w 4"/>
                    <a:gd name="T5" fmla="*/ 1 h 4"/>
                    <a:gd name="T6" fmla="*/ 1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1" y="0"/>
                      </a:moveTo>
                      <a:cubicBezTo>
                        <a:pt x="0" y="2"/>
                        <a:pt x="3" y="4"/>
                        <a:pt x="4" y="2"/>
                      </a:cubicBezTo>
                      <a:cubicBezTo>
                        <a:pt x="2" y="2"/>
                        <a:pt x="1" y="3"/>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1" name="Freeform 10512">
                  <a:extLst>
                    <a:ext uri="{FF2B5EF4-FFF2-40B4-BE49-F238E27FC236}">
                      <a16:creationId xmlns:a16="http://schemas.microsoft.com/office/drawing/2014/main" id="{75F154BF-9290-F0AA-97C8-A719B68492B7}"/>
                    </a:ext>
                  </a:extLst>
                </p:cNvPr>
                <p:cNvSpPr>
                  <a:spLocks/>
                </p:cNvSpPr>
                <p:nvPr/>
              </p:nvSpPr>
              <p:spPr bwMode="auto">
                <a:xfrm>
                  <a:off x="4154" y="2232"/>
                  <a:ext cx="2" cy="5"/>
                </a:xfrm>
                <a:custGeom>
                  <a:avLst/>
                  <a:gdLst>
                    <a:gd name="T0" fmla="*/ 0 w 2"/>
                    <a:gd name="T1" fmla="*/ 0 h 6"/>
                    <a:gd name="T2" fmla="*/ 0 w 2"/>
                    <a:gd name="T3" fmla="*/ 3 h 6"/>
                    <a:gd name="T4" fmla="*/ 1 w 2"/>
                    <a:gd name="T5" fmla="*/ 3 h 6"/>
                    <a:gd name="T6" fmla="*/ 0 w 2"/>
                    <a:gd name="T7" fmla="*/ 0 h 6"/>
                    <a:gd name="T8" fmla="*/ 0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cubicBezTo>
                        <a:pt x="1" y="0"/>
                        <a:pt x="1" y="5"/>
                        <a:pt x="0" y="6"/>
                      </a:cubicBezTo>
                      <a:cubicBezTo>
                        <a:pt x="0" y="5"/>
                        <a:pt x="1" y="5"/>
                        <a:pt x="1" y="4"/>
                      </a:cubicBezTo>
                      <a:cubicBezTo>
                        <a:pt x="2" y="2"/>
                        <a:pt x="1" y="2"/>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2" name="Freeform 10513">
                  <a:extLst>
                    <a:ext uri="{FF2B5EF4-FFF2-40B4-BE49-F238E27FC236}">
                      <a16:creationId xmlns:a16="http://schemas.microsoft.com/office/drawing/2014/main" id="{C78C49BE-C124-DCD5-4602-EDB390D6742F}"/>
                    </a:ext>
                  </a:extLst>
                </p:cNvPr>
                <p:cNvSpPr>
                  <a:spLocks/>
                </p:cNvSpPr>
                <p:nvPr/>
              </p:nvSpPr>
              <p:spPr bwMode="auto">
                <a:xfrm>
                  <a:off x="4157" y="2230"/>
                  <a:ext cx="2" cy="5"/>
                </a:xfrm>
                <a:custGeom>
                  <a:avLst/>
                  <a:gdLst>
                    <a:gd name="T0" fmla="*/ 1 w 3"/>
                    <a:gd name="T1" fmla="*/ 0 h 5"/>
                    <a:gd name="T2" fmla="*/ 1 w 3"/>
                    <a:gd name="T3" fmla="*/ 5 h 5"/>
                    <a:gd name="T4" fmla="*/ 1 w 3"/>
                    <a:gd name="T5" fmla="*/ 0 h 5"/>
                    <a:gd name="T6" fmla="*/ 1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2" y="0"/>
                      </a:moveTo>
                      <a:cubicBezTo>
                        <a:pt x="3" y="1"/>
                        <a:pt x="2" y="4"/>
                        <a:pt x="1" y="5"/>
                      </a:cubicBezTo>
                      <a:cubicBezTo>
                        <a:pt x="0" y="4"/>
                        <a:pt x="3" y="1"/>
                        <a:pt x="1"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3" name="Freeform 10514">
                  <a:extLst>
                    <a:ext uri="{FF2B5EF4-FFF2-40B4-BE49-F238E27FC236}">
                      <a16:creationId xmlns:a16="http://schemas.microsoft.com/office/drawing/2014/main" id="{B732A93F-D869-E201-6C9F-DEADCBF5B177}"/>
                    </a:ext>
                  </a:extLst>
                </p:cNvPr>
                <p:cNvSpPr>
                  <a:spLocks noEditPoints="1"/>
                </p:cNvSpPr>
                <p:nvPr/>
              </p:nvSpPr>
              <p:spPr bwMode="auto">
                <a:xfrm>
                  <a:off x="4158" y="2225"/>
                  <a:ext cx="17" cy="19"/>
                </a:xfrm>
                <a:custGeom>
                  <a:avLst/>
                  <a:gdLst>
                    <a:gd name="T0" fmla="*/ 6 w 20"/>
                    <a:gd name="T1" fmla="*/ 8 h 23"/>
                    <a:gd name="T2" fmla="*/ 4 w 20"/>
                    <a:gd name="T3" fmla="*/ 7 h 23"/>
                    <a:gd name="T4" fmla="*/ 4 w 20"/>
                    <a:gd name="T5" fmla="*/ 7 h 23"/>
                    <a:gd name="T6" fmla="*/ 5 w 20"/>
                    <a:gd name="T7" fmla="*/ 8 h 23"/>
                    <a:gd name="T8" fmla="*/ 6 w 20"/>
                    <a:gd name="T9" fmla="*/ 8 h 23"/>
                    <a:gd name="T10" fmla="*/ 6 w 20"/>
                    <a:gd name="T11" fmla="*/ 8 h 23"/>
                    <a:gd name="T12" fmla="*/ 8 w 20"/>
                    <a:gd name="T13" fmla="*/ 5 h 23"/>
                    <a:gd name="T14" fmla="*/ 8 w 20"/>
                    <a:gd name="T15" fmla="*/ 5 h 23"/>
                    <a:gd name="T16" fmla="*/ 8 w 20"/>
                    <a:gd name="T17" fmla="*/ 5 h 23"/>
                    <a:gd name="T18" fmla="*/ 8 w 20"/>
                    <a:gd name="T19" fmla="*/ 5 h 23"/>
                    <a:gd name="T20" fmla="*/ 8 w 20"/>
                    <a:gd name="T21" fmla="*/ 5 h 23"/>
                    <a:gd name="T22" fmla="*/ 9 w 20"/>
                    <a:gd name="T23" fmla="*/ 7 h 23"/>
                    <a:gd name="T24" fmla="*/ 8 w 20"/>
                    <a:gd name="T25" fmla="*/ 7 h 23"/>
                    <a:gd name="T26" fmla="*/ 8 w 20"/>
                    <a:gd name="T27" fmla="*/ 7 h 23"/>
                    <a:gd name="T28" fmla="*/ 8 w 20"/>
                    <a:gd name="T29" fmla="*/ 7 h 23"/>
                    <a:gd name="T30" fmla="*/ 8 w 20"/>
                    <a:gd name="T31" fmla="*/ 5 h 23"/>
                    <a:gd name="T32" fmla="*/ 4 w 20"/>
                    <a:gd name="T33" fmla="*/ 4 h 23"/>
                    <a:gd name="T34" fmla="*/ 5 w 20"/>
                    <a:gd name="T35" fmla="*/ 4 h 23"/>
                    <a:gd name="T36" fmla="*/ 4 w 20"/>
                    <a:gd name="T37" fmla="*/ 6 h 23"/>
                    <a:gd name="T38" fmla="*/ 5 w 20"/>
                    <a:gd name="T39" fmla="*/ 5 h 23"/>
                    <a:gd name="T40" fmla="*/ 4 w 20"/>
                    <a:gd name="T41" fmla="*/ 4 h 23"/>
                    <a:gd name="T42" fmla="*/ 4 w 20"/>
                    <a:gd name="T43" fmla="*/ 4 h 23"/>
                    <a:gd name="T44" fmla="*/ 4 w 20"/>
                    <a:gd name="T45" fmla="*/ 4 h 23"/>
                    <a:gd name="T46" fmla="*/ 4 w 20"/>
                    <a:gd name="T47" fmla="*/ 4 h 23"/>
                    <a:gd name="T48" fmla="*/ 2 w 20"/>
                    <a:gd name="T49" fmla="*/ 0 h 23"/>
                    <a:gd name="T50" fmla="*/ 1 w 20"/>
                    <a:gd name="T51" fmla="*/ 1 h 23"/>
                    <a:gd name="T52" fmla="*/ 1 w 20"/>
                    <a:gd name="T53" fmla="*/ 2 h 23"/>
                    <a:gd name="T54" fmla="*/ 2 w 20"/>
                    <a:gd name="T55" fmla="*/ 2 h 23"/>
                    <a:gd name="T56" fmla="*/ 3 w 20"/>
                    <a:gd name="T57" fmla="*/ 2 h 23"/>
                    <a:gd name="T58" fmla="*/ 3 w 20"/>
                    <a:gd name="T59" fmla="*/ 3 h 23"/>
                    <a:gd name="T60" fmla="*/ 2 w 20"/>
                    <a:gd name="T61" fmla="*/ 2 h 23"/>
                    <a:gd name="T62" fmla="*/ 1 w 20"/>
                    <a:gd name="T63" fmla="*/ 2 h 23"/>
                    <a:gd name="T64" fmla="*/ 2 w 20"/>
                    <a:gd name="T65" fmla="*/ 5 h 23"/>
                    <a:gd name="T66" fmla="*/ 2 w 20"/>
                    <a:gd name="T67" fmla="*/ 7 h 23"/>
                    <a:gd name="T68" fmla="*/ 3 w 20"/>
                    <a:gd name="T69" fmla="*/ 7 h 23"/>
                    <a:gd name="T70" fmla="*/ 2 w 20"/>
                    <a:gd name="T71" fmla="*/ 7 h 23"/>
                    <a:gd name="T72" fmla="*/ 1 w 20"/>
                    <a:gd name="T73" fmla="*/ 7 h 23"/>
                    <a:gd name="T74" fmla="*/ 0 w 20"/>
                    <a:gd name="T75" fmla="*/ 7 h 23"/>
                    <a:gd name="T76" fmla="*/ 0 w 20"/>
                    <a:gd name="T77" fmla="*/ 8 h 23"/>
                    <a:gd name="T78" fmla="*/ 2 w 20"/>
                    <a:gd name="T79" fmla="*/ 10 h 23"/>
                    <a:gd name="T80" fmla="*/ 3 w 20"/>
                    <a:gd name="T81" fmla="*/ 10 h 23"/>
                    <a:gd name="T82" fmla="*/ 3 w 20"/>
                    <a:gd name="T83" fmla="*/ 10 h 23"/>
                    <a:gd name="T84" fmla="*/ 3 w 20"/>
                    <a:gd name="T85" fmla="*/ 10 h 23"/>
                    <a:gd name="T86" fmla="*/ 3 w 20"/>
                    <a:gd name="T87" fmla="*/ 10 h 23"/>
                    <a:gd name="T88" fmla="*/ 3 w 20"/>
                    <a:gd name="T89" fmla="*/ 11 h 23"/>
                    <a:gd name="T90" fmla="*/ 4 w 20"/>
                    <a:gd name="T91" fmla="*/ 10 h 23"/>
                    <a:gd name="T92" fmla="*/ 5 w 20"/>
                    <a:gd name="T93" fmla="*/ 10 h 23"/>
                    <a:gd name="T94" fmla="*/ 6 w 20"/>
                    <a:gd name="T95" fmla="*/ 10 h 23"/>
                    <a:gd name="T96" fmla="*/ 6 w 20"/>
                    <a:gd name="T97" fmla="*/ 11 h 23"/>
                    <a:gd name="T98" fmla="*/ 7 w 20"/>
                    <a:gd name="T99" fmla="*/ 10 h 23"/>
                    <a:gd name="T100" fmla="*/ 8 w 20"/>
                    <a:gd name="T101" fmla="*/ 10 h 23"/>
                    <a:gd name="T102" fmla="*/ 9 w 20"/>
                    <a:gd name="T103" fmla="*/ 10 h 23"/>
                    <a:gd name="T104" fmla="*/ 9 w 20"/>
                    <a:gd name="T105" fmla="*/ 10 h 23"/>
                    <a:gd name="T106" fmla="*/ 9 w 20"/>
                    <a:gd name="T107" fmla="*/ 10 h 23"/>
                    <a:gd name="T108" fmla="*/ 9 w 20"/>
                    <a:gd name="T109" fmla="*/ 10 h 23"/>
                    <a:gd name="T110" fmla="*/ 9 w 20"/>
                    <a:gd name="T111" fmla="*/ 10 h 23"/>
                    <a:gd name="T112" fmla="*/ 10 w 20"/>
                    <a:gd name="T113" fmla="*/ 8 h 23"/>
                    <a:gd name="T114" fmla="*/ 10 w 20"/>
                    <a:gd name="T115" fmla="*/ 8 h 23"/>
                    <a:gd name="T116" fmla="*/ 2 w 20"/>
                    <a:gd name="T117" fmla="*/ 0 h 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0" h="23">
                      <a:moveTo>
                        <a:pt x="10" y="18"/>
                      </a:moveTo>
                      <a:cubicBezTo>
                        <a:pt x="9" y="18"/>
                        <a:pt x="7" y="17"/>
                        <a:pt x="8" y="15"/>
                      </a:cubicBezTo>
                      <a:cubicBezTo>
                        <a:pt x="8" y="16"/>
                        <a:pt x="8" y="16"/>
                        <a:pt x="8" y="16"/>
                      </a:cubicBezTo>
                      <a:cubicBezTo>
                        <a:pt x="8" y="17"/>
                        <a:pt x="9" y="17"/>
                        <a:pt x="9" y="17"/>
                      </a:cubicBezTo>
                      <a:cubicBezTo>
                        <a:pt x="10" y="17"/>
                        <a:pt x="10" y="17"/>
                        <a:pt x="11" y="17"/>
                      </a:cubicBezTo>
                      <a:cubicBezTo>
                        <a:pt x="11" y="18"/>
                        <a:pt x="10" y="18"/>
                        <a:pt x="10" y="18"/>
                      </a:cubicBezTo>
                      <a:moveTo>
                        <a:pt x="14" y="11"/>
                      </a:moveTo>
                      <a:cubicBezTo>
                        <a:pt x="14" y="11"/>
                        <a:pt x="14" y="11"/>
                        <a:pt x="14" y="11"/>
                      </a:cubicBezTo>
                      <a:cubicBezTo>
                        <a:pt x="14" y="11"/>
                        <a:pt x="14" y="11"/>
                        <a:pt x="14" y="11"/>
                      </a:cubicBezTo>
                      <a:cubicBezTo>
                        <a:pt x="14" y="11"/>
                        <a:pt x="14" y="11"/>
                        <a:pt x="14" y="11"/>
                      </a:cubicBezTo>
                      <a:cubicBezTo>
                        <a:pt x="15" y="11"/>
                        <a:pt x="15" y="11"/>
                        <a:pt x="15" y="11"/>
                      </a:cubicBezTo>
                      <a:cubicBezTo>
                        <a:pt x="15" y="12"/>
                        <a:pt x="16" y="13"/>
                        <a:pt x="16" y="14"/>
                      </a:cubicBezTo>
                      <a:cubicBezTo>
                        <a:pt x="15" y="15"/>
                        <a:pt x="15" y="15"/>
                        <a:pt x="14" y="16"/>
                      </a:cubicBezTo>
                      <a:cubicBezTo>
                        <a:pt x="14" y="16"/>
                        <a:pt x="14" y="16"/>
                        <a:pt x="14" y="16"/>
                      </a:cubicBezTo>
                      <a:cubicBezTo>
                        <a:pt x="14" y="16"/>
                        <a:pt x="14" y="16"/>
                        <a:pt x="14" y="16"/>
                      </a:cubicBezTo>
                      <a:cubicBezTo>
                        <a:pt x="15" y="14"/>
                        <a:pt x="15" y="11"/>
                        <a:pt x="14" y="11"/>
                      </a:cubicBezTo>
                      <a:moveTo>
                        <a:pt x="8" y="8"/>
                      </a:moveTo>
                      <a:cubicBezTo>
                        <a:pt x="8" y="8"/>
                        <a:pt x="8" y="8"/>
                        <a:pt x="9" y="8"/>
                      </a:cubicBezTo>
                      <a:cubicBezTo>
                        <a:pt x="10" y="8"/>
                        <a:pt x="9" y="12"/>
                        <a:pt x="8" y="13"/>
                      </a:cubicBezTo>
                      <a:cubicBezTo>
                        <a:pt x="8" y="12"/>
                        <a:pt x="9" y="11"/>
                        <a:pt x="9" y="11"/>
                      </a:cubicBezTo>
                      <a:cubicBezTo>
                        <a:pt x="9" y="10"/>
                        <a:pt x="8" y="9"/>
                        <a:pt x="8" y="8"/>
                      </a:cubicBezTo>
                      <a:cubicBezTo>
                        <a:pt x="8" y="9"/>
                        <a:pt x="8" y="9"/>
                        <a:pt x="8" y="9"/>
                      </a:cubicBezTo>
                      <a:cubicBezTo>
                        <a:pt x="8" y="8"/>
                        <a:pt x="8" y="8"/>
                        <a:pt x="8" y="8"/>
                      </a:cubicBezTo>
                      <a:cubicBezTo>
                        <a:pt x="8" y="8"/>
                        <a:pt x="8" y="8"/>
                        <a:pt x="8" y="8"/>
                      </a:cubicBezTo>
                      <a:moveTo>
                        <a:pt x="2" y="0"/>
                      </a:moveTo>
                      <a:cubicBezTo>
                        <a:pt x="2" y="0"/>
                        <a:pt x="1" y="0"/>
                        <a:pt x="1" y="1"/>
                      </a:cubicBezTo>
                      <a:cubicBezTo>
                        <a:pt x="1" y="1"/>
                        <a:pt x="1" y="2"/>
                        <a:pt x="1" y="3"/>
                      </a:cubicBezTo>
                      <a:cubicBezTo>
                        <a:pt x="1" y="3"/>
                        <a:pt x="2" y="3"/>
                        <a:pt x="2" y="3"/>
                      </a:cubicBezTo>
                      <a:cubicBezTo>
                        <a:pt x="2" y="3"/>
                        <a:pt x="3" y="3"/>
                        <a:pt x="3" y="3"/>
                      </a:cubicBezTo>
                      <a:cubicBezTo>
                        <a:pt x="4" y="4"/>
                        <a:pt x="4" y="6"/>
                        <a:pt x="3" y="7"/>
                      </a:cubicBezTo>
                      <a:cubicBezTo>
                        <a:pt x="2" y="6"/>
                        <a:pt x="3" y="3"/>
                        <a:pt x="2" y="3"/>
                      </a:cubicBezTo>
                      <a:cubicBezTo>
                        <a:pt x="2" y="3"/>
                        <a:pt x="2" y="3"/>
                        <a:pt x="1" y="3"/>
                      </a:cubicBezTo>
                      <a:cubicBezTo>
                        <a:pt x="2" y="5"/>
                        <a:pt x="3" y="8"/>
                        <a:pt x="2" y="10"/>
                      </a:cubicBezTo>
                      <a:cubicBezTo>
                        <a:pt x="1" y="11"/>
                        <a:pt x="2" y="13"/>
                        <a:pt x="2" y="14"/>
                      </a:cubicBezTo>
                      <a:cubicBezTo>
                        <a:pt x="2" y="15"/>
                        <a:pt x="3" y="15"/>
                        <a:pt x="3" y="15"/>
                      </a:cubicBezTo>
                      <a:cubicBezTo>
                        <a:pt x="3" y="16"/>
                        <a:pt x="2" y="16"/>
                        <a:pt x="2" y="16"/>
                      </a:cubicBezTo>
                      <a:cubicBezTo>
                        <a:pt x="2" y="16"/>
                        <a:pt x="2" y="16"/>
                        <a:pt x="1" y="16"/>
                      </a:cubicBezTo>
                      <a:cubicBezTo>
                        <a:pt x="1" y="16"/>
                        <a:pt x="1" y="16"/>
                        <a:pt x="0" y="16"/>
                      </a:cubicBezTo>
                      <a:cubicBezTo>
                        <a:pt x="0" y="16"/>
                        <a:pt x="0" y="17"/>
                        <a:pt x="0" y="18"/>
                      </a:cubicBezTo>
                      <a:cubicBezTo>
                        <a:pt x="0" y="20"/>
                        <a:pt x="2" y="18"/>
                        <a:pt x="2" y="20"/>
                      </a:cubicBezTo>
                      <a:cubicBezTo>
                        <a:pt x="2" y="21"/>
                        <a:pt x="3" y="21"/>
                        <a:pt x="4" y="21"/>
                      </a:cubicBezTo>
                      <a:cubicBezTo>
                        <a:pt x="4" y="21"/>
                        <a:pt x="4" y="21"/>
                        <a:pt x="4" y="21"/>
                      </a:cubicBezTo>
                      <a:cubicBezTo>
                        <a:pt x="4" y="21"/>
                        <a:pt x="4" y="21"/>
                        <a:pt x="4" y="21"/>
                      </a:cubicBezTo>
                      <a:cubicBezTo>
                        <a:pt x="5" y="21"/>
                        <a:pt x="5" y="21"/>
                        <a:pt x="5" y="21"/>
                      </a:cubicBezTo>
                      <a:cubicBezTo>
                        <a:pt x="6" y="22"/>
                        <a:pt x="6" y="23"/>
                        <a:pt x="6" y="23"/>
                      </a:cubicBezTo>
                      <a:cubicBezTo>
                        <a:pt x="7" y="23"/>
                        <a:pt x="7" y="23"/>
                        <a:pt x="8" y="22"/>
                      </a:cubicBezTo>
                      <a:cubicBezTo>
                        <a:pt x="8" y="22"/>
                        <a:pt x="9" y="22"/>
                        <a:pt x="9" y="22"/>
                      </a:cubicBezTo>
                      <a:cubicBezTo>
                        <a:pt x="9" y="22"/>
                        <a:pt x="9" y="22"/>
                        <a:pt x="10" y="22"/>
                      </a:cubicBezTo>
                      <a:cubicBezTo>
                        <a:pt x="10" y="23"/>
                        <a:pt x="10" y="23"/>
                        <a:pt x="11" y="23"/>
                      </a:cubicBezTo>
                      <a:cubicBezTo>
                        <a:pt x="12" y="23"/>
                        <a:pt x="12" y="23"/>
                        <a:pt x="13" y="22"/>
                      </a:cubicBezTo>
                      <a:cubicBezTo>
                        <a:pt x="14" y="22"/>
                        <a:pt x="15" y="21"/>
                        <a:pt x="15" y="21"/>
                      </a:cubicBezTo>
                      <a:cubicBezTo>
                        <a:pt x="15" y="21"/>
                        <a:pt x="16" y="21"/>
                        <a:pt x="16" y="22"/>
                      </a:cubicBezTo>
                      <a:cubicBezTo>
                        <a:pt x="16" y="22"/>
                        <a:pt x="16" y="22"/>
                        <a:pt x="16" y="22"/>
                      </a:cubicBezTo>
                      <a:cubicBezTo>
                        <a:pt x="16" y="22"/>
                        <a:pt x="16" y="22"/>
                        <a:pt x="17" y="22"/>
                      </a:cubicBezTo>
                      <a:cubicBezTo>
                        <a:pt x="17" y="22"/>
                        <a:pt x="17" y="22"/>
                        <a:pt x="17" y="22"/>
                      </a:cubicBezTo>
                      <a:cubicBezTo>
                        <a:pt x="17" y="22"/>
                        <a:pt x="17" y="21"/>
                        <a:pt x="17" y="21"/>
                      </a:cubicBezTo>
                      <a:cubicBezTo>
                        <a:pt x="19" y="21"/>
                        <a:pt x="18" y="18"/>
                        <a:pt x="19" y="17"/>
                      </a:cubicBezTo>
                      <a:cubicBezTo>
                        <a:pt x="20" y="17"/>
                        <a:pt x="20" y="17"/>
                        <a:pt x="20" y="17"/>
                      </a:cubicBezTo>
                      <a:cubicBezTo>
                        <a:pt x="15" y="10"/>
                        <a:pt x="9" y="4"/>
                        <a:pt x="2" y="0"/>
                      </a:cubicBezTo>
                    </a:path>
                  </a:pathLst>
                </a:custGeom>
                <a:solidFill>
                  <a:srgbClr val="C9A2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4" name="Freeform 10515">
                  <a:extLst>
                    <a:ext uri="{FF2B5EF4-FFF2-40B4-BE49-F238E27FC236}">
                      <a16:creationId xmlns:a16="http://schemas.microsoft.com/office/drawing/2014/main" id="{68221889-AB76-E920-9680-820B56E55E52}"/>
                    </a:ext>
                  </a:extLst>
                </p:cNvPr>
                <p:cNvSpPr>
                  <a:spLocks noEditPoints="1"/>
                </p:cNvSpPr>
                <p:nvPr/>
              </p:nvSpPr>
              <p:spPr bwMode="auto">
                <a:xfrm>
                  <a:off x="4156" y="2215"/>
                  <a:ext cx="20" cy="24"/>
                </a:xfrm>
                <a:custGeom>
                  <a:avLst/>
                  <a:gdLst>
                    <a:gd name="T0" fmla="*/ 9 w 25"/>
                    <a:gd name="T1" fmla="*/ 10 h 29"/>
                    <a:gd name="T2" fmla="*/ 9 w 25"/>
                    <a:gd name="T3" fmla="*/ 10 h 29"/>
                    <a:gd name="T4" fmla="*/ 9 w 25"/>
                    <a:gd name="T5" fmla="*/ 10 h 29"/>
                    <a:gd name="T6" fmla="*/ 9 w 25"/>
                    <a:gd name="T7" fmla="*/ 10 h 29"/>
                    <a:gd name="T8" fmla="*/ 9 w 25"/>
                    <a:gd name="T9" fmla="*/ 10 h 29"/>
                    <a:gd name="T10" fmla="*/ 9 w 25"/>
                    <a:gd name="T11" fmla="*/ 12 h 29"/>
                    <a:gd name="T12" fmla="*/ 9 w 25"/>
                    <a:gd name="T13" fmla="*/ 10 h 29"/>
                    <a:gd name="T14" fmla="*/ 9 w 25"/>
                    <a:gd name="T15" fmla="*/ 10 h 29"/>
                    <a:gd name="T16" fmla="*/ 8 w 25"/>
                    <a:gd name="T17" fmla="*/ 8 h 29"/>
                    <a:gd name="T18" fmla="*/ 7 w 25"/>
                    <a:gd name="T19" fmla="*/ 6 h 29"/>
                    <a:gd name="T20" fmla="*/ 7 w 25"/>
                    <a:gd name="T21" fmla="*/ 7 h 29"/>
                    <a:gd name="T22" fmla="*/ 8 w 25"/>
                    <a:gd name="T23" fmla="*/ 8 h 29"/>
                    <a:gd name="T24" fmla="*/ 8 w 25"/>
                    <a:gd name="T25" fmla="*/ 8 h 29"/>
                    <a:gd name="T26" fmla="*/ 5 w 25"/>
                    <a:gd name="T27" fmla="*/ 4 h 29"/>
                    <a:gd name="T28" fmla="*/ 5 w 25"/>
                    <a:gd name="T29" fmla="*/ 4 h 29"/>
                    <a:gd name="T30" fmla="*/ 5 w 25"/>
                    <a:gd name="T31" fmla="*/ 4 h 29"/>
                    <a:gd name="T32" fmla="*/ 5 w 25"/>
                    <a:gd name="T33" fmla="*/ 4 h 29"/>
                    <a:gd name="T34" fmla="*/ 5 w 25"/>
                    <a:gd name="T35" fmla="*/ 4 h 29"/>
                    <a:gd name="T36" fmla="*/ 5 w 25"/>
                    <a:gd name="T37" fmla="*/ 6 h 29"/>
                    <a:gd name="T38" fmla="*/ 5 w 25"/>
                    <a:gd name="T39" fmla="*/ 6 h 29"/>
                    <a:gd name="T40" fmla="*/ 5 w 25"/>
                    <a:gd name="T41" fmla="*/ 7 h 29"/>
                    <a:gd name="T42" fmla="*/ 5 w 25"/>
                    <a:gd name="T43" fmla="*/ 5 h 29"/>
                    <a:gd name="T44" fmla="*/ 5 w 25"/>
                    <a:gd name="T45" fmla="*/ 4 h 29"/>
                    <a:gd name="T46" fmla="*/ 7 w 25"/>
                    <a:gd name="T47" fmla="*/ 5 h 29"/>
                    <a:gd name="T48" fmla="*/ 6 w 25"/>
                    <a:gd name="T49" fmla="*/ 3 h 29"/>
                    <a:gd name="T50" fmla="*/ 6 w 25"/>
                    <a:gd name="T51" fmla="*/ 3 h 29"/>
                    <a:gd name="T52" fmla="*/ 6 w 25"/>
                    <a:gd name="T53" fmla="*/ 3 h 29"/>
                    <a:gd name="T54" fmla="*/ 7 w 25"/>
                    <a:gd name="T55" fmla="*/ 5 h 29"/>
                    <a:gd name="T56" fmla="*/ 2 w 25"/>
                    <a:gd name="T57" fmla="*/ 4 h 29"/>
                    <a:gd name="T58" fmla="*/ 2 w 25"/>
                    <a:gd name="T59" fmla="*/ 2 h 29"/>
                    <a:gd name="T60" fmla="*/ 2 w 25"/>
                    <a:gd name="T61" fmla="*/ 2 h 29"/>
                    <a:gd name="T62" fmla="*/ 2 w 25"/>
                    <a:gd name="T63" fmla="*/ 4 h 29"/>
                    <a:gd name="T64" fmla="*/ 2 w 25"/>
                    <a:gd name="T65" fmla="*/ 4 h 29"/>
                    <a:gd name="T66" fmla="*/ 3 w 25"/>
                    <a:gd name="T67" fmla="*/ 2 h 29"/>
                    <a:gd name="T68" fmla="*/ 3 w 25"/>
                    <a:gd name="T69" fmla="*/ 2 h 29"/>
                    <a:gd name="T70" fmla="*/ 4 w 25"/>
                    <a:gd name="T71" fmla="*/ 3 h 29"/>
                    <a:gd name="T72" fmla="*/ 3 w 25"/>
                    <a:gd name="T73" fmla="*/ 2 h 29"/>
                    <a:gd name="T74" fmla="*/ 3 w 25"/>
                    <a:gd name="T75" fmla="*/ 2 h 29"/>
                    <a:gd name="T76" fmla="*/ 3 w 25"/>
                    <a:gd name="T77" fmla="*/ 2 h 29"/>
                    <a:gd name="T78" fmla="*/ 3 w 25"/>
                    <a:gd name="T79" fmla="*/ 2 h 29"/>
                    <a:gd name="T80" fmla="*/ 3 w 25"/>
                    <a:gd name="T81" fmla="*/ 2 h 29"/>
                    <a:gd name="T82" fmla="*/ 3 w 25"/>
                    <a:gd name="T83" fmla="*/ 0 h 29"/>
                    <a:gd name="T84" fmla="*/ 2 w 25"/>
                    <a:gd name="T85" fmla="*/ 0 h 29"/>
                    <a:gd name="T86" fmla="*/ 2 w 25"/>
                    <a:gd name="T87" fmla="*/ 1 h 29"/>
                    <a:gd name="T88" fmla="*/ 2 w 25"/>
                    <a:gd name="T89" fmla="*/ 0 h 29"/>
                    <a:gd name="T90" fmla="*/ 2 w 25"/>
                    <a:gd name="T91" fmla="*/ 0 h 29"/>
                    <a:gd name="T92" fmla="*/ 0 w 25"/>
                    <a:gd name="T93" fmla="*/ 1 h 29"/>
                    <a:gd name="T94" fmla="*/ 0 w 25"/>
                    <a:gd name="T95" fmla="*/ 2 h 29"/>
                    <a:gd name="T96" fmla="*/ 0 w 25"/>
                    <a:gd name="T97" fmla="*/ 2 h 29"/>
                    <a:gd name="T98" fmla="*/ 2 w 25"/>
                    <a:gd name="T99" fmla="*/ 2 h 29"/>
                    <a:gd name="T100" fmla="*/ 2 w 25"/>
                    <a:gd name="T101" fmla="*/ 6 h 29"/>
                    <a:gd name="T102" fmla="*/ 9 w 25"/>
                    <a:gd name="T103" fmla="*/ 14 h 29"/>
                    <a:gd name="T104" fmla="*/ 10 w 25"/>
                    <a:gd name="T105" fmla="*/ 12 h 29"/>
                    <a:gd name="T106" fmla="*/ 9 w 25"/>
                    <a:gd name="T107" fmla="*/ 7 h 29"/>
                    <a:gd name="T108" fmla="*/ 9 w 25"/>
                    <a:gd name="T109" fmla="*/ 4 h 29"/>
                    <a:gd name="T110" fmla="*/ 7 w 25"/>
                    <a:gd name="T111" fmla="*/ 2 h 29"/>
                    <a:gd name="T112" fmla="*/ 5 w 25"/>
                    <a:gd name="T113" fmla="*/ 1 h 29"/>
                    <a:gd name="T114" fmla="*/ 5 w 25"/>
                    <a:gd name="T115" fmla="*/ 0 h 29"/>
                    <a:gd name="T116" fmla="*/ 5 w 25"/>
                    <a:gd name="T117" fmla="*/ 1 h 29"/>
                    <a:gd name="T118" fmla="*/ 4 w 25"/>
                    <a:gd name="T119" fmla="*/ 1 h 29"/>
                    <a:gd name="T120" fmla="*/ 3 w 25"/>
                    <a:gd name="T121" fmla="*/ 0 h 29"/>
                    <a:gd name="T122" fmla="*/ 3 w 25"/>
                    <a:gd name="T123" fmla="*/ 0 h 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 h="29">
                      <a:moveTo>
                        <a:pt x="22" y="21"/>
                      </a:moveTo>
                      <a:cubicBezTo>
                        <a:pt x="22" y="21"/>
                        <a:pt x="22" y="21"/>
                        <a:pt x="21" y="21"/>
                      </a:cubicBezTo>
                      <a:cubicBezTo>
                        <a:pt x="21" y="21"/>
                        <a:pt x="21" y="21"/>
                        <a:pt x="21" y="21"/>
                      </a:cubicBezTo>
                      <a:cubicBezTo>
                        <a:pt x="22" y="21"/>
                        <a:pt x="22" y="21"/>
                        <a:pt x="22" y="21"/>
                      </a:cubicBezTo>
                      <a:cubicBezTo>
                        <a:pt x="22" y="21"/>
                        <a:pt x="22" y="21"/>
                        <a:pt x="22" y="22"/>
                      </a:cubicBezTo>
                      <a:cubicBezTo>
                        <a:pt x="22" y="23"/>
                        <a:pt x="22" y="24"/>
                        <a:pt x="21" y="25"/>
                      </a:cubicBezTo>
                      <a:cubicBezTo>
                        <a:pt x="21" y="24"/>
                        <a:pt x="22" y="23"/>
                        <a:pt x="22" y="22"/>
                      </a:cubicBezTo>
                      <a:cubicBezTo>
                        <a:pt x="22" y="21"/>
                        <a:pt x="22" y="21"/>
                        <a:pt x="22" y="21"/>
                      </a:cubicBezTo>
                      <a:moveTo>
                        <a:pt x="20" y="18"/>
                      </a:moveTo>
                      <a:cubicBezTo>
                        <a:pt x="18" y="18"/>
                        <a:pt x="16" y="15"/>
                        <a:pt x="18" y="13"/>
                      </a:cubicBezTo>
                      <a:cubicBezTo>
                        <a:pt x="18" y="14"/>
                        <a:pt x="18" y="14"/>
                        <a:pt x="18" y="14"/>
                      </a:cubicBezTo>
                      <a:cubicBezTo>
                        <a:pt x="19" y="15"/>
                        <a:pt x="19" y="17"/>
                        <a:pt x="20" y="18"/>
                      </a:cubicBezTo>
                      <a:cubicBezTo>
                        <a:pt x="20" y="18"/>
                        <a:pt x="20" y="18"/>
                        <a:pt x="20" y="18"/>
                      </a:cubicBezTo>
                      <a:moveTo>
                        <a:pt x="12" y="8"/>
                      </a:moveTo>
                      <a:cubicBezTo>
                        <a:pt x="12" y="8"/>
                        <a:pt x="12" y="8"/>
                        <a:pt x="12" y="8"/>
                      </a:cubicBezTo>
                      <a:cubicBezTo>
                        <a:pt x="12" y="8"/>
                        <a:pt x="12" y="8"/>
                        <a:pt x="12" y="8"/>
                      </a:cubicBezTo>
                      <a:cubicBezTo>
                        <a:pt x="12" y="8"/>
                        <a:pt x="12" y="8"/>
                        <a:pt x="12" y="8"/>
                      </a:cubicBezTo>
                      <a:cubicBezTo>
                        <a:pt x="12" y="8"/>
                        <a:pt x="12" y="8"/>
                        <a:pt x="12" y="8"/>
                      </a:cubicBezTo>
                      <a:cubicBezTo>
                        <a:pt x="11" y="9"/>
                        <a:pt x="12" y="11"/>
                        <a:pt x="12" y="12"/>
                      </a:cubicBezTo>
                      <a:cubicBezTo>
                        <a:pt x="12" y="12"/>
                        <a:pt x="13" y="13"/>
                        <a:pt x="12" y="13"/>
                      </a:cubicBezTo>
                      <a:cubicBezTo>
                        <a:pt x="12" y="14"/>
                        <a:pt x="12" y="14"/>
                        <a:pt x="12" y="14"/>
                      </a:cubicBezTo>
                      <a:cubicBezTo>
                        <a:pt x="11" y="14"/>
                        <a:pt x="11" y="11"/>
                        <a:pt x="11" y="10"/>
                      </a:cubicBezTo>
                      <a:cubicBezTo>
                        <a:pt x="11" y="9"/>
                        <a:pt x="11" y="8"/>
                        <a:pt x="12" y="8"/>
                      </a:cubicBezTo>
                      <a:moveTo>
                        <a:pt x="17" y="10"/>
                      </a:moveTo>
                      <a:cubicBezTo>
                        <a:pt x="17" y="9"/>
                        <a:pt x="17" y="7"/>
                        <a:pt x="16" y="7"/>
                      </a:cubicBezTo>
                      <a:cubicBezTo>
                        <a:pt x="15" y="7"/>
                        <a:pt x="15" y="7"/>
                        <a:pt x="15" y="7"/>
                      </a:cubicBezTo>
                      <a:cubicBezTo>
                        <a:pt x="16" y="7"/>
                        <a:pt x="16" y="7"/>
                        <a:pt x="16" y="7"/>
                      </a:cubicBezTo>
                      <a:cubicBezTo>
                        <a:pt x="17" y="7"/>
                        <a:pt x="18" y="9"/>
                        <a:pt x="17" y="10"/>
                      </a:cubicBezTo>
                      <a:moveTo>
                        <a:pt x="5" y="9"/>
                      </a:moveTo>
                      <a:cubicBezTo>
                        <a:pt x="4" y="9"/>
                        <a:pt x="2" y="7"/>
                        <a:pt x="4" y="6"/>
                      </a:cubicBezTo>
                      <a:cubicBezTo>
                        <a:pt x="4" y="6"/>
                        <a:pt x="4" y="6"/>
                        <a:pt x="4" y="6"/>
                      </a:cubicBezTo>
                      <a:cubicBezTo>
                        <a:pt x="4" y="7"/>
                        <a:pt x="5" y="9"/>
                        <a:pt x="5" y="9"/>
                      </a:cubicBezTo>
                      <a:cubicBezTo>
                        <a:pt x="5" y="9"/>
                        <a:pt x="5" y="9"/>
                        <a:pt x="5" y="9"/>
                      </a:cubicBezTo>
                      <a:moveTo>
                        <a:pt x="7" y="4"/>
                      </a:moveTo>
                      <a:cubicBezTo>
                        <a:pt x="7" y="4"/>
                        <a:pt x="7" y="4"/>
                        <a:pt x="8" y="4"/>
                      </a:cubicBezTo>
                      <a:cubicBezTo>
                        <a:pt x="8" y="4"/>
                        <a:pt x="10" y="5"/>
                        <a:pt x="9" y="7"/>
                      </a:cubicBezTo>
                      <a:cubicBezTo>
                        <a:pt x="9" y="6"/>
                        <a:pt x="8" y="4"/>
                        <a:pt x="7" y="4"/>
                      </a:cubicBezTo>
                      <a:cubicBezTo>
                        <a:pt x="7" y="4"/>
                        <a:pt x="7" y="4"/>
                        <a:pt x="7" y="4"/>
                      </a:cubicBezTo>
                      <a:cubicBezTo>
                        <a:pt x="7" y="4"/>
                        <a:pt x="7" y="4"/>
                        <a:pt x="7" y="4"/>
                      </a:cubicBezTo>
                      <a:cubicBezTo>
                        <a:pt x="7" y="4"/>
                        <a:pt x="7" y="4"/>
                        <a:pt x="7" y="4"/>
                      </a:cubicBezTo>
                      <a:cubicBezTo>
                        <a:pt x="7" y="4"/>
                        <a:pt x="7" y="4"/>
                        <a:pt x="7" y="4"/>
                      </a:cubicBezTo>
                      <a:moveTo>
                        <a:pt x="7" y="0"/>
                      </a:moveTo>
                      <a:cubicBezTo>
                        <a:pt x="7" y="0"/>
                        <a:pt x="6" y="0"/>
                        <a:pt x="6" y="0"/>
                      </a:cubicBezTo>
                      <a:cubicBezTo>
                        <a:pt x="5" y="0"/>
                        <a:pt x="4" y="1"/>
                        <a:pt x="4" y="1"/>
                      </a:cubicBezTo>
                      <a:cubicBezTo>
                        <a:pt x="3" y="1"/>
                        <a:pt x="3" y="1"/>
                        <a:pt x="3" y="0"/>
                      </a:cubicBezTo>
                      <a:cubicBezTo>
                        <a:pt x="2" y="0"/>
                        <a:pt x="2" y="0"/>
                        <a:pt x="2" y="0"/>
                      </a:cubicBezTo>
                      <a:cubicBezTo>
                        <a:pt x="2" y="0"/>
                        <a:pt x="1" y="1"/>
                        <a:pt x="0" y="1"/>
                      </a:cubicBezTo>
                      <a:cubicBezTo>
                        <a:pt x="0" y="1"/>
                        <a:pt x="0" y="2"/>
                        <a:pt x="0" y="2"/>
                      </a:cubicBezTo>
                      <a:cubicBezTo>
                        <a:pt x="0" y="2"/>
                        <a:pt x="0" y="2"/>
                        <a:pt x="0" y="3"/>
                      </a:cubicBezTo>
                      <a:cubicBezTo>
                        <a:pt x="1" y="4"/>
                        <a:pt x="2" y="4"/>
                        <a:pt x="2" y="6"/>
                      </a:cubicBezTo>
                      <a:cubicBezTo>
                        <a:pt x="1" y="9"/>
                        <a:pt x="5" y="10"/>
                        <a:pt x="5" y="12"/>
                      </a:cubicBezTo>
                      <a:cubicBezTo>
                        <a:pt x="12" y="16"/>
                        <a:pt x="18" y="22"/>
                        <a:pt x="23" y="29"/>
                      </a:cubicBezTo>
                      <a:cubicBezTo>
                        <a:pt x="24" y="27"/>
                        <a:pt x="23" y="25"/>
                        <a:pt x="24" y="24"/>
                      </a:cubicBezTo>
                      <a:cubicBezTo>
                        <a:pt x="25" y="21"/>
                        <a:pt x="22" y="17"/>
                        <a:pt x="23" y="15"/>
                      </a:cubicBezTo>
                      <a:cubicBezTo>
                        <a:pt x="24" y="13"/>
                        <a:pt x="20" y="12"/>
                        <a:pt x="21" y="9"/>
                      </a:cubicBezTo>
                      <a:cubicBezTo>
                        <a:pt x="21" y="7"/>
                        <a:pt x="17" y="7"/>
                        <a:pt x="17" y="4"/>
                      </a:cubicBezTo>
                      <a:cubicBezTo>
                        <a:pt x="17" y="2"/>
                        <a:pt x="14" y="4"/>
                        <a:pt x="12" y="1"/>
                      </a:cubicBezTo>
                      <a:cubicBezTo>
                        <a:pt x="12" y="1"/>
                        <a:pt x="12" y="0"/>
                        <a:pt x="12" y="0"/>
                      </a:cubicBezTo>
                      <a:cubicBezTo>
                        <a:pt x="11" y="0"/>
                        <a:pt x="11" y="1"/>
                        <a:pt x="11" y="1"/>
                      </a:cubicBezTo>
                      <a:cubicBezTo>
                        <a:pt x="10" y="1"/>
                        <a:pt x="10" y="1"/>
                        <a:pt x="10" y="1"/>
                      </a:cubicBezTo>
                      <a:cubicBezTo>
                        <a:pt x="9" y="1"/>
                        <a:pt x="9" y="1"/>
                        <a:pt x="8" y="0"/>
                      </a:cubicBezTo>
                      <a:cubicBezTo>
                        <a:pt x="8" y="0"/>
                        <a:pt x="8" y="0"/>
                        <a:pt x="7" y="0"/>
                      </a:cubicBezTo>
                    </a:path>
                  </a:pathLst>
                </a:custGeom>
                <a:solidFill>
                  <a:srgbClr val="D0A9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5" name="Freeform 10516">
                  <a:extLst>
                    <a:ext uri="{FF2B5EF4-FFF2-40B4-BE49-F238E27FC236}">
                      <a16:creationId xmlns:a16="http://schemas.microsoft.com/office/drawing/2014/main" id="{0AA2AED5-515F-6719-B8C7-BC679E6A0DA1}"/>
                    </a:ext>
                  </a:extLst>
                </p:cNvPr>
                <p:cNvSpPr>
                  <a:spLocks noEditPoints="1"/>
                </p:cNvSpPr>
                <p:nvPr/>
              </p:nvSpPr>
              <p:spPr bwMode="auto">
                <a:xfrm>
                  <a:off x="4152" y="2217"/>
                  <a:ext cx="9" cy="23"/>
                </a:xfrm>
                <a:custGeom>
                  <a:avLst/>
                  <a:gdLst>
                    <a:gd name="T0" fmla="*/ 5 w 10"/>
                    <a:gd name="T1" fmla="*/ 9 h 27"/>
                    <a:gd name="T2" fmla="*/ 5 w 10"/>
                    <a:gd name="T3" fmla="*/ 9 h 27"/>
                    <a:gd name="T4" fmla="*/ 5 w 10"/>
                    <a:gd name="T5" fmla="*/ 9 h 27"/>
                    <a:gd name="T6" fmla="*/ 5 w 10"/>
                    <a:gd name="T7" fmla="*/ 9 h 27"/>
                    <a:gd name="T8" fmla="*/ 5 w 10"/>
                    <a:gd name="T9" fmla="*/ 9 h 27"/>
                    <a:gd name="T10" fmla="*/ 5 w 10"/>
                    <a:gd name="T11" fmla="*/ 11 h 27"/>
                    <a:gd name="T12" fmla="*/ 5 w 10"/>
                    <a:gd name="T13" fmla="*/ 9 h 27"/>
                    <a:gd name="T14" fmla="*/ 5 w 10"/>
                    <a:gd name="T15" fmla="*/ 9 h 27"/>
                    <a:gd name="T16" fmla="*/ 5 w 10"/>
                    <a:gd name="T17" fmla="*/ 7 h 27"/>
                    <a:gd name="T18" fmla="*/ 2 w 10"/>
                    <a:gd name="T19" fmla="*/ 3 h 27"/>
                    <a:gd name="T20" fmla="*/ 3 w 10"/>
                    <a:gd name="T21" fmla="*/ 4 h 27"/>
                    <a:gd name="T22" fmla="*/ 3 w 10"/>
                    <a:gd name="T23" fmla="*/ 6 h 27"/>
                    <a:gd name="T24" fmla="*/ 3 w 10"/>
                    <a:gd name="T25" fmla="*/ 3 h 27"/>
                    <a:gd name="T26" fmla="*/ 4 w 10"/>
                    <a:gd name="T27" fmla="*/ 3 h 27"/>
                    <a:gd name="T28" fmla="*/ 5 w 10"/>
                    <a:gd name="T29" fmla="*/ 6 h 27"/>
                    <a:gd name="T30" fmla="*/ 4 w 10"/>
                    <a:gd name="T31" fmla="*/ 6 h 27"/>
                    <a:gd name="T32" fmla="*/ 4 w 10"/>
                    <a:gd name="T33" fmla="*/ 6 h 27"/>
                    <a:gd name="T34" fmla="*/ 5 w 10"/>
                    <a:gd name="T35" fmla="*/ 7 h 27"/>
                    <a:gd name="T36" fmla="*/ 5 w 10"/>
                    <a:gd name="T37" fmla="*/ 7 h 27"/>
                    <a:gd name="T38" fmla="*/ 4 w 10"/>
                    <a:gd name="T39" fmla="*/ 0 h 27"/>
                    <a:gd name="T40" fmla="*/ 2 w 10"/>
                    <a:gd name="T41" fmla="*/ 3 h 27"/>
                    <a:gd name="T42" fmla="*/ 2 w 10"/>
                    <a:gd name="T43" fmla="*/ 3 h 27"/>
                    <a:gd name="T44" fmla="*/ 2 w 10"/>
                    <a:gd name="T45" fmla="*/ 3 h 27"/>
                    <a:gd name="T46" fmla="*/ 1 w 10"/>
                    <a:gd name="T47" fmla="*/ 4 h 27"/>
                    <a:gd name="T48" fmla="*/ 1 w 10"/>
                    <a:gd name="T49" fmla="*/ 7 h 27"/>
                    <a:gd name="T50" fmla="*/ 2 w 10"/>
                    <a:gd name="T51" fmla="*/ 9 h 27"/>
                    <a:gd name="T52" fmla="*/ 2 w 10"/>
                    <a:gd name="T53" fmla="*/ 9 h 27"/>
                    <a:gd name="T54" fmla="*/ 3 w 10"/>
                    <a:gd name="T55" fmla="*/ 12 h 27"/>
                    <a:gd name="T56" fmla="*/ 4 w 10"/>
                    <a:gd name="T57" fmla="*/ 12 h 27"/>
                    <a:gd name="T58" fmla="*/ 5 w 10"/>
                    <a:gd name="T59" fmla="*/ 14 h 27"/>
                    <a:gd name="T60" fmla="*/ 5 w 10"/>
                    <a:gd name="T61" fmla="*/ 14 h 27"/>
                    <a:gd name="T62" fmla="*/ 5 w 10"/>
                    <a:gd name="T63" fmla="*/ 13 h 27"/>
                    <a:gd name="T64" fmla="*/ 5 w 10"/>
                    <a:gd name="T65" fmla="*/ 13 h 27"/>
                    <a:gd name="T66" fmla="*/ 5 w 10"/>
                    <a:gd name="T67" fmla="*/ 12 h 27"/>
                    <a:gd name="T68" fmla="*/ 5 w 10"/>
                    <a:gd name="T69" fmla="*/ 11 h 27"/>
                    <a:gd name="T70" fmla="*/ 5 w 10"/>
                    <a:gd name="T71" fmla="*/ 11 h 27"/>
                    <a:gd name="T72" fmla="*/ 5 w 10"/>
                    <a:gd name="T73" fmla="*/ 11 h 27"/>
                    <a:gd name="T74" fmla="*/ 5 w 10"/>
                    <a:gd name="T75" fmla="*/ 11 h 27"/>
                    <a:gd name="T76" fmla="*/ 5 w 10"/>
                    <a:gd name="T77" fmla="*/ 11 h 27"/>
                    <a:gd name="T78" fmla="*/ 5 w 10"/>
                    <a:gd name="T79" fmla="*/ 12 h 27"/>
                    <a:gd name="T80" fmla="*/ 5 w 10"/>
                    <a:gd name="T81" fmla="*/ 10 h 27"/>
                    <a:gd name="T82" fmla="*/ 5 w 10"/>
                    <a:gd name="T83" fmla="*/ 7 h 27"/>
                    <a:gd name="T84" fmla="*/ 5 w 10"/>
                    <a:gd name="T85" fmla="*/ 7 h 27"/>
                    <a:gd name="T86" fmla="*/ 5 w 10"/>
                    <a:gd name="T87" fmla="*/ 7 h 27"/>
                    <a:gd name="T88" fmla="*/ 5 w 10"/>
                    <a:gd name="T89" fmla="*/ 7 h 27"/>
                    <a:gd name="T90" fmla="*/ 5 w 10"/>
                    <a:gd name="T91" fmla="*/ 6 h 27"/>
                    <a:gd name="T92" fmla="*/ 5 w 10"/>
                    <a:gd name="T93" fmla="*/ 5 h 27"/>
                    <a:gd name="T94" fmla="*/ 5 w 10"/>
                    <a:gd name="T95" fmla="*/ 3 h 27"/>
                    <a:gd name="T96" fmla="*/ 4 w 1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 h="27">
                      <a:moveTo>
                        <a:pt x="7" y="16"/>
                      </a:moveTo>
                      <a:cubicBezTo>
                        <a:pt x="7" y="16"/>
                        <a:pt x="7" y="16"/>
                        <a:pt x="6" y="16"/>
                      </a:cubicBezTo>
                      <a:cubicBezTo>
                        <a:pt x="7" y="16"/>
                        <a:pt x="7" y="16"/>
                        <a:pt x="7" y="16"/>
                      </a:cubicBezTo>
                      <a:cubicBezTo>
                        <a:pt x="7" y="16"/>
                        <a:pt x="7" y="16"/>
                        <a:pt x="7" y="16"/>
                      </a:cubicBezTo>
                      <a:cubicBezTo>
                        <a:pt x="7" y="16"/>
                        <a:pt x="7" y="17"/>
                        <a:pt x="7" y="17"/>
                      </a:cubicBezTo>
                      <a:cubicBezTo>
                        <a:pt x="7" y="18"/>
                        <a:pt x="7" y="20"/>
                        <a:pt x="6" y="21"/>
                      </a:cubicBezTo>
                      <a:cubicBezTo>
                        <a:pt x="6" y="20"/>
                        <a:pt x="7" y="18"/>
                        <a:pt x="7" y="17"/>
                      </a:cubicBezTo>
                      <a:cubicBezTo>
                        <a:pt x="7" y="17"/>
                        <a:pt x="7" y="16"/>
                        <a:pt x="7" y="16"/>
                      </a:cubicBezTo>
                      <a:moveTo>
                        <a:pt x="5" y="13"/>
                      </a:moveTo>
                      <a:cubicBezTo>
                        <a:pt x="3" y="13"/>
                        <a:pt x="1" y="9"/>
                        <a:pt x="2" y="7"/>
                      </a:cubicBezTo>
                      <a:cubicBezTo>
                        <a:pt x="3" y="8"/>
                        <a:pt x="3" y="8"/>
                        <a:pt x="3" y="8"/>
                      </a:cubicBezTo>
                      <a:cubicBezTo>
                        <a:pt x="3" y="9"/>
                        <a:pt x="3" y="10"/>
                        <a:pt x="3" y="10"/>
                      </a:cubicBezTo>
                      <a:cubicBezTo>
                        <a:pt x="4" y="10"/>
                        <a:pt x="5" y="8"/>
                        <a:pt x="3" y="7"/>
                      </a:cubicBezTo>
                      <a:cubicBezTo>
                        <a:pt x="4" y="7"/>
                        <a:pt x="4" y="7"/>
                        <a:pt x="4" y="7"/>
                      </a:cubicBezTo>
                      <a:cubicBezTo>
                        <a:pt x="4" y="8"/>
                        <a:pt x="5" y="9"/>
                        <a:pt x="5" y="10"/>
                      </a:cubicBezTo>
                      <a:cubicBezTo>
                        <a:pt x="5" y="10"/>
                        <a:pt x="4" y="11"/>
                        <a:pt x="4" y="11"/>
                      </a:cubicBezTo>
                      <a:cubicBezTo>
                        <a:pt x="4" y="11"/>
                        <a:pt x="4" y="11"/>
                        <a:pt x="4" y="10"/>
                      </a:cubicBezTo>
                      <a:cubicBezTo>
                        <a:pt x="4" y="11"/>
                        <a:pt x="4" y="12"/>
                        <a:pt x="5" y="13"/>
                      </a:cubicBezTo>
                      <a:cubicBezTo>
                        <a:pt x="5" y="13"/>
                        <a:pt x="5" y="13"/>
                        <a:pt x="5" y="13"/>
                      </a:cubicBezTo>
                      <a:moveTo>
                        <a:pt x="4" y="0"/>
                      </a:moveTo>
                      <a:cubicBezTo>
                        <a:pt x="3" y="1"/>
                        <a:pt x="3" y="2"/>
                        <a:pt x="2" y="3"/>
                      </a:cubicBezTo>
                      <a:cubicBezTo>
                        <a:pt x="2" y="4"/>
                        <a:pt x="2" y="4"/>
                        <a:pt x="2" y="4"/>
                      </a:cubicBezTo>
                      <a:cubicBezTo>
                        <a:pt x="2" y="4"/>
                        <a:pt x="2" y="4"/>
                        <a:pt x="2" y="4"/>
                      </a:cubicBezTo>
                      <a:cubicBezTo>
                        <a:pt x="1" y="5"/>
                        <a:pt x="2" y="7"/>
                        <a:pt x="1" y="8"/>
                      </a:cubicBezTo>
                      <a:cubicBezTo>
                        <a:pt x="0" y="10"/>
                        <a:pt x="2" y="12"/>
                        <a:pt x="1" y="13"/>
                      </a:cubicBezTo>
                      <a:cubicBezTo>
                        <a:pt x="0" y="16"/>
                        <a:pt x="2" y="17"/>
                        <a:pt x="2" y="18"/>
                      </a:cubicBezTo>
                      <a:cubicBezTo>
                        <a:pt x="2" y="18"/>
                        <a:pt x="2" y="18"/>
                        <a:pt x="2" y="18"/>
                      </a:cubicBezTo>
                      <a:cubicBezTo>
                        <a:pt x="3" y="20"/>
                        <a:pt x="4" y="20"/>
                        <a:pt x="3" y="22"/>
                      </a:cubicBezTo>
                      <a:cubicBezTo>
                        <a:pt x="4" y="22"/>
                        <a:pt x="4" y="22"/>
                        <a:pt x="4" y="23"/>
                      </a:cubicBezTo>
                      <a:cubicBezTo>
                        <a:pt x="4" y="25"/>
                        <a:pt x="7" y="25"/>
                        <a:pt x="7" y="26"/>
                      </a:cubicBezTo>
                      <a:cubicBezTo>
                        <a:pt x="7" y="27"/>
                        <a:pt x="7" y="27"/>
                        <a:pt x="7" y="27"/>
                      </a:cubicBezTo>
                      <a:cubicBezTo>
                        <a:pt x="7" y="26"/>
                        <a:pt x="7" y="25"/>
                        <a:pt x="7" y="25"/>
                      </a:cubicBezTo>
                      <a:cubicBezTo>
                        <a:pt x="8" y="25"/>
                        <a:pt x="8" y="25"/>
                        <a:pt x="8" y="25"/>
                      </a:cubicBezTo>
                      <a:cubicBezTo>
                        <a:pt x="8" y="24"/>
                        <a:pt x="8" y="24"/>
                        <a:pt x="8" y="23"/>
                      </a:cubicBezTo>
                      <a:cubicBezTo>
                        <a:pt x="7" y="22"/>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3"/>
                        <a:pt x="9" y="23"/>
                      </a:cubicBezTo>
                      <a:cubicBezTo>
                        <a:pt x="9" y="22"/>
                        <a:pt x="8" y="20"/>
                        <a:pt x="9" y="19"/>
                      </a:cubicBezTo>
                      <a:cubicBezTo>
                        <a:pt x="10" y="17"/>
                        <a:pt x="9" y="14"/>
                        <a:pt x="8" y="12"/>
                      </a:cubicBezTo>
                      <a:cubicBezTo>
                        <a:pt x="8" y="12"/>
                        <a:pt x="8" y="12"/>
                        <a:pt x="8" y="12"/>
                      </a:cubicBezTo>
                      <a:cubicBezTo>
                        <a:pt x="8" y="12"/>
                        <a:pt x="8" y="12"/>
                        <a:pt x="8" y="12"/>
                      </a:cubicBezTo>
                      <a:cubicBezTo>
                        <a:pt x="8" y="12"/>
                        <a:pt x="8" y="12"/>
                        <a:pt x="8" y="12"/>
                      </a:cubicBezTo>
                      <a:cubicBezTo>
                        <a:pt x="8" y="11"/>
                        <a:pt x="8" y="10"/>
                        <a:pt x="8" y="10"/>
                      </a:cubicBezTo>
                      <a:cubicBezTo>
                        <a:pt x="8" y="9"/>
                        <a:pt x="9" y="9"/>
                        <a:pt x="9" y="9"/>
                      </a:cubicBezTo>
                      <a:cubicBezTo>
                        <a:pt x="9" y="7"/>
                        <a:pt x="5" y="6"/>
                        <a:pt x="6" y="3"/>
                      </a:cubicBezTo>
                      <a:cubicBezTo>
                        <a:pt x="6" y="1"/>
                        <a:pt x="5" y="1"/>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6" name="Freeform 10517">
                  <a:extLst>
                    <a:ext uri="{FF2B5EF4-FFF2-40B4-BE49-F238E27FC236}">
                      <a16:creationId xmlns:a16="http://schemas.microsoft.com/office/drawing/2014/main" id="{6CC1A383-C733-BC09-B45C-9B8600FD0415}"/>
                    </a:ext>
                  </a:extLst>
                </p:cNvPr>
                <p:cNvSpPr>
                  <a:spLocks/>
                </p:cNvSpPr>
                <p:nvPr/>
              </p:nvSpPr>
              <p:spPr bwMode="auto">
                <a:xfrm>
                  <a:off x="4153" y="2223"/>
                  <a:ext cx="4" cy="5"/>
                </a:xfrm>
                <a:custGeom>
                  <a:avLst/>
                  <a:gdLst>
                    <a:gd name="T0" fmla="*/ 1 w 4"/>
                    <a:gd name="T1" fmla="*/ 0 h 6"/>
                    <a:gd name="T2" fmla="*/ 4 w 4"/>
                    <a:gd name="T3" fmla="*/ 3 h 6"/>
                    <a:gd name="T4" fmla="*/ 4 w 4"/>
                    <a:gd name="T5" fmla="*/ 3 h 6"/>
                    <a:gd name="T6" fmla="*/ 3 w 4"/>
                    <a:gd name="T7" fmla="*/ 3 h 6"/>
                    <a:gd name="T8" fmla="*/ 2 w 4"/>
                    <a:gd name="T9" fmla="*/ 3 h 6"/>
                    <a:gd name="T10" fmla="*/ 2 w 4"/>
                    <a:gd name="T11" fmla="*/ 3 h 6"/>
                    <a:gd name="T12" fmla="*/ 2 w 4"/>
                    <a:gd name="T13" fmla="*/ 1 h 6"/>
                    <a:gd name="T14" fmla="*/ 1 w 4"/>
                    <a:gd name="T15" fmla="*/ 0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6">
                      <a:moveTo>
                        <a:pt x="1" y="0"/>
                      </a:moveTo>
                      <a:cubicBezTo>
                        <a:pt x="0" y="2"/>
                        <a:pt x="2" y="6"/>
                        <a:pt x="4" y="6"/>
                      </a:cubicBezTo>
                      <a:cubicBezTo>
                        <a:pt x="4" y="6"/>
                        <a:pt x="4" y="6"/>
                        <a:pt x="4" y="6"/>
                      </a:cubicBezTo>
                      <a:cubicBezTo>
                        <a:pt x="3" y="5"/>
                        <a:pt x="3" y="4"/>
                        <a:pt x="3" y="3"/>
                      </a:cubicBezTo>
                      <a:cubicBezTo>
                        <a:pt x="2" y="3"/>
                        <a:pt x="2" y="3"/>
                        <a:pt x="2" y="3"/>
                      </a:cubicBezTo>
                      <a:cubicBezTo>
                        <a:pt x="2" y="3"/>
                        <a:pt x="2" y="3"/>
                        <a:pt x="2" y="3"/>
                      </a:cubicBezTo>
                      <a:cubicBezTo>
                        <a:pt x="2" y="3"/>
                        <a:pt x="2" y="2"/>
                        <a:pt x="2" y="1"/>
                      </a:cubicBezTo>
                      <a:cubicBezTo>
                        <a:pt x="1" y="0"/>
                        <a:pt x="1" y="0"/>
                        <a:pt x="1" y="0"/>
                      </a:cubicBezTo>
                    </a:path>
                  </a:pathLst>
                </a:custGeom>
                <a:solidFill>
                  <a:srgbClr val="E9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7" name="Freeform 10518">
                  <a:extLst>
                    <a:ext uri="{FF2B5EF4-FFF2-40B4-BE49-F238E27FC236}">
                      <a16:creationId xmlns:a16="http://schemas.microsoft.com/office/drawing/2014/main" id="{0A9181F5-047D-CB84-68DA-8C6DCF8EADDA}"/>
                    </a:ext>
                  </a:extLst>
                </p:cNvPr>
                <p:cNvSpPr>
                  <a:spLocks/>
                </p:cNvSpPr>
                <p:nvPr/>
              </p:nvSpPr>
              <p:spPr bwMode="auto">
                <a:xfrm>
                  <a:off x="4154" y="2221"/>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E9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8" name="Freeform 10519">
                  <a:extLst>
                    <a:ext uri="{FF2B5EF4-FFF2-40B4-BE49-F238E27FC236}">
                      <a16:creationId xmlns:a16="http://schemas.microsoft.com/office/drawing/2014/main" id="{354AE92D-5655-783A-C9A0-9DFFB9555C89}"/>
                    </a:ext>
                  </a:extLst>
                </p:cNvPr>
                <p:cNvSpPr>
                  <a:spLocks/>
                </p:cNvSpPr>
                <p:nvPr/>
              </p:nvSpPr>
              <p:spPr bwMode="auto">
                <a:xfrm>
                  <a:off x="4154" y="2232"/>
                  <a:ext cx="1" cy="3"/>
                </a:xfrm>
                <a:custGeom>
                  <a:avLst/>
                  <a:gdLst>
                    <a:gd name="T0" fmla="*/ 0 w 1"/>
                    <a:gd name="T1" fmla="*/ 0 h 3"/>
                    <a:gd name="T2" fmla="*/ 0 w 1"/>
                    <a:gd name="T3" fmla="*/ 1 h 3"/>
                    <a:gd name="T4" fmla="*/ 1 w 1"/>
                    <a:gd name="T5" fmla="*/ 3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0" y="0"/>
                        <a:pt x="0" y="1"/>
                        <a:pt x="0" y="1"/>
                      </a:cubicBezTo>
                      <a:cubicBezTo>
                        <a:pt x="0" y="2"/>
                        <a:pt x="0" y="2"/>
                        <a:pt x="1" y="3"/>
                      </a:cubicBezTo>
                      <a:cubicBezTo>
                        <a:pt x="1" y="2"/>
                        <a:pt x="0"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39" name="Freeform 10520">
                  <a:extLst>
                    <a:ext uri="{FF2B5EF4-FFF2-40B4-BE49-F238E27FC236}">
                      <a16:creationId xmlns:a16="http://schemas.microsoft.com/office/drawing/2014/main" id="{B455195D-B1C7-F0F1-5FC7-0B10A4CB36DB}"/>
                    </a:ext>
                  </a:extLst>
                </p:cNvPr>
                <p:cNvSpPr>
                  <a:spLocks/>
                </p:cNvSpPr>
                <p:nvPr/>
              </p:nvSpPr>
              <p:spPr bwMode="auto">
                <a:xfrm>
                  <a:off x="4154" y="2232"/>
                  <a:ext cx="2" cy="3"/>
                </a:xfrm>
                <a:custGeom>
                  <a:avLst/>
                  <a:gdLst>
                    <a:gd name="T0" fmla="*/ 0 w 2"/>
                    <a:gd name="T1" fmla="*/ 0 h 4"/>
                    <a:gd name="T2" fmla="*/ 0 w 2"/>
                    <a:gd name="T3" fmla="*/ 0 h 4"/>
                    <a:gd name="T4" fmla="*/ 1 w 2"/>
                    <a:gd name="T5" fmla="*/ 2 h 4"/>
                    <a:gd name="T6" fmla="*/ 1 w 2"/>
                    <a:gd name="T7" fmla="*/ 2 h 4"/>
                    <a:gd name="T8" fmla="*/ 0 w 2"/>
                    <a:gd name="T9" fmla="*/ 0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cubicBezTo>
                        <a:pt x="0" y="0"/>
                        <a:pt x="0" y="0"/>
                        <a:pt x="0" y="0"/>
                      </a:cubicBezTo>
                      <a:cubicBezTo>
                        <a:pt x="0" y="1"/>
                        <a:pt x="1" y="2"/>
                        <a:pt x="1" y="3"/>
                      </a:cubicBezTo>
                      <a:cubicBezTo>
                        <a:pt x="1" y="3"/>
                        <a:pt x="1" y="3"/>
                        <a:pt x="1" y="4"/>
                      </a:cubicBezTo>
                      <a:cubicBezTo>
                        <a:pt x="2" y="2"/>
                        <a:pt x="1" y="2"/>
                        <a:pt x="0" y="0"/>
                      </a:cubicBezTo>
                      <a:cubicBezTo>
                        <a:pt x="0" y="0"/>
                        <a:pt x="0" y="0"/>
                        <a:pt x="0" y="0"/>
                      </a:cubicBezTo>
                    </a:path>
                  </a:pathLst>
                </a:custGeom>
                <a:solidFill>
                  <a:srgbClr val="E9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0" name="Freeform 10521">
                  <a:extLst>
                    <a:ext uri="{FF2B5EF4-FFF2-40B4-BE49-F238E27FC236}">
                      <a16:creationId xmlns:a16="http://schemas.microsoft.com/office/drawing/2014/main" id="{A8F87DFB-7246-1E3E-631B-C7F35ACE625D}"/>
                    </a:ext>
                  </a:extLst>
                </p:cNvPr>
                <p:cNvSpPr>
                  <a:spLocks noEditPoints="1"/>
                </p:cNvSpPr>
                <p:nvPr/>
              </p:nvSpPr>
              <p:spPr bwMode="auto">
                <a:xfrm>
                  <a:off x="4157" y="2230"/>
                  <a:ext cx="1" cy="5"/>
                </a:xfrm>
                <a:custGeom>
                  <a:avLst/>
                  <a:gdLst>
                    <a:gd name="T0" fmla="*/ 1 w 1"/>
                    <a:gd name="T1" fmla="*/ 1 h 5"/>
                    <a:gd name="T2" fmla="*/ 0 w 1"/>
                    <a:gd name="T3" fmla="*/ 5 h 5"/>
                    <a:gd name="T4" fmla="*/ 1 w 1"/>
                    <a:gd name="T5" fmla="*/ 1 h 5"/>
                    <a:gd name="T6" fmla="*/ 1 w 1"/>
                    <a:gd name="T7" fmla="*/ 0 h 5"/>
                    <a:gd name="T8" fmla="*/ 1 w 1"/>
                    <a:gd name="T9" fmla="*/ 1 h 5"/>
                    <a:gd name="T10" fmla="*/ 1 w 1"/>
                    <a:gd name="T11" fmla="*/ 0 h 5"/>
                    <a:gd name="T12" fmla="*/ 1 w 1"/>
                    <a:gd name="T13" fmla="*/ 0 h 5"/>
                    <a:gd name="T14" fmla="*/ 0 w 1"/>
                    <a:gd name="T15" fmla="*/ 0 h 5"/>
                    <a:gd name="T16" fmla="*/ 1 w 1"/>
                    <a:gd name="T17" fmla="*/ 0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1"/>
                      </a:moveTo>
                      <a:cubicBezTo>
                        <a:pt x="1" y="2"/>
                        <a:pt x="0" y="4"/>
                        <a:pt x="0" y="5"/>
                      </a:cubicBezTo>
                      <a:cubicBezTo>
                        <a:pt x="1" y="4"/>
                        <a:pt x="1" y="2"/>
                        <a:pt x="1" y="1"/>
                      </a:cubicBezTo>
                      <a:moveTo>
                        <a:pt x="1" y="0"/>
                      </a:moveTo>
                      <a:cubicBezTo>
                        <a:pt x="1" y="0"/>
                        <a:pt x="1" y="1"/>
                        <a:pt x="1" y="1"/>
                      </a:cubicBezTo>
                      <a:cubicBezTo>
                        <a:pt x="1" y="1"/>
                        <a:pt x="1" y="0"/>
                        <a:pt x="1" y="0"/>
                      </a:cubicBezTo>
                      <a:moveTo>
                        <a:pt x="1" y="0"/>
                      </a:moveTo>
                      <a:cubicBezTo>
                        <a:pt x="0" y="0"/>
                        <a:pt x="0" y="0"/>
                        <a:pt x="0" y="0"/>
                      </a:cubicBezTo>
                      <a:cubicBezTo>
                        <a:pt x="1" y="0"/>
                        <a:pt x="1" y="0"/>
                        <a:pt x="1" y="0"/>
                      </a:cubicBezTo>
                      <a:cubicBezTo>
                        <a:pt x="1" y="0"/>
                        <a:pt x="1" y="0"/>
                        <a:pt x="1" y="0"/>
                      </a:cubicBezTo>
                    </a:path>
                  </a:pathLst>
                </a:custGeom>
                <a:solidFill>
                  <a:srgbClr val="E9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1" name="Freeform 10522">
                  <a:extLst>
                    <a:ext uri="{FF2B5EF4-FFF2-40B4-BE49-F238E27FC236}">
                      <a16:creationId xmlns:a16="http://schemas.microsoft.com/office/drawing/2014/main" id="{1A529C75-6AFA-D416-79BA-E30429516DD3}"/>
                    </a:ext>
                  </a:extLst>
                </p:cNvPr>
                <p:cNvSpPr>
                  <a:spLocks/>
                </p:cNvSpPr>
                <p:nvPr/>
              </p:nvSpPr>
              <p:spPr bwMode="auto">
                <a:xfrm>
                  <a:off x="4155" y="2216"/>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D0A9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2" name="Freeform 10523">
                  <a:extLst>
                    <a:ext uri="{FF2B5EF4-FFF2-40B4-BE49-F238E27FC236}">
                      <a16:creationId xmlns:a16="http://schemas.microsoft.com/office/drawing/2014/main" id="{91A22584-805A-D2DC-A3EF-BC3011FE3A71}"/>
                    </a:ext>
                  </a:extLst>
                </p:cNvPr>
                <p:cNvSpPr>
                  <a:spLocks noEditPoints="1"/>
                </p:cNvSpPr>
                <p:nvPr/>
              </p:nvSpPr>
              <p:spPr bwMode="auto">
                <a:xfrm>
                  <a:off x="4151" y="2216"/>
                  <a:ext cx="4" cy="4"/>
                </a:xfrm>
                <a:custGeom>
                  <a:avLst/>
                  <a:gdLst>
                    <a:gd name="T0" fmla="*/ 0 w 5"/>
                    <a:gd name="T1" fmla="*/ 4 h 4"/>
                    <a:gd name="T2" fmla="*/ 0 w 5"/>
                    <a:gd name="T3" fmla="*/ 4 h 4"/>
                    <a:gd name="T4" fmla="*/ 0 w 5"/>
                    <a:gd name="T5" fmla="*/ 4 h 4"/>
                    <a:gd name="T6" fmla="*/ 1 w 5"/>
                    <a:gd name="T7" fmla="*/ 3 h 4"/>
                    <a:gd name="T8" fmla="*/ 0 w 5"/>
                    <a:gd name="T9" fmla="*/ 4 h 4"/>
                    <a:gd name="T10" fmla="*/ 1 w 5"/>
                    <a:gd name="T11" fmla="*/ 3 h 4"/>
                    <a:gd name="T12" fmla="*/ 1 w 5"/>
                    <a:gd name="T13" fmla="*/ 3 h 4"/>
                    <a:gd name="T14" fmla="*/ 1 w 5"/>
                    <a:gd name="T15" fmla="*/ 3 h 4"/>
                    <a:gd name="T16" fmla="*/ 1 w 5"/>
                    <a:gd name="T17" fmla="*/ 3 h 4"/>
                    <a:gd name="T18" fmla="*/ 2 w 5"/>
                    <a:gd name="T19" fmla="*/ 0 h 4"/>
                    <a:gd name="T20" fmla="*/ 2 w 5"/>
                    <a:gd name="T21" fmla="*/ 0 h 4"/>
                    <a:gd name="T22" fmla="*/ 2 w 5"/>
                    <a:gd name="T23" fmla="*/ 0 h 4"/>
                    <a:gd name="T24" fmla="*/ 2 w 5"/>
                    <a:gd name="T25" fmla="*/ 0 h 4"/>
                    <a:gd name="T26" fmla="*/ 2 w 5"/>
                    <a:gd name="T27" fmla="*/ 0 h 4"/>
                    <a:gd name="T28" fmla="*/ 2 w 5"/>
                    <a:gd name="T29" fmla="*/ 0 h 4"/>
                    <a:gd name="T30" fmla="*/ 2 w 5"/>
                    <a:gd name="T31" fmla="*/ 0 h 4"/>
                    <a:gd name="T32" fmla="*/ 2 w 5"/>
                    <a:gd name="T33" fmla="*/ 0 h 4"/>
                    <a:gd name="T34" fmla="*/ 2 w 5"/>
                    <a:gd name="T35" fmla="*/ 0 h 4"/>
                    <a:gd name="T36" fmla="*/ 2 w 5"/>
                    <a:gd name="T37" fmla="*/ 0 h 4"/>
                    <a:gd name="T38" fmla="*/ 2 w 5"/>
                    <a:gd name="T39" fmla="*/ 0 h 4"/>
                    <a:gd name="T40" fmla="*/ 2 w 5"/>
                    <a:gd name="T41" fmla="*/ 0 h 4"/>
                    <a:gd name="T42" fmla="*/ 2 w 5"/>
                    <a:gd name="T43" fmla="*/ 0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 h="4">
                      <a:moveTo>
                        <a:pt x="0" y="4"/>
                      </a:moveTo>
                      <a:cubicBezTo>
                        <a:pt x="0" y="4"/>
                        <a:pt x="0" y="4"/>
                        <a:pt x="0" y="4"/>
                      </a:cubicBezTo>
                      <a:cubicBezTo>
                        <a:pt x="0" y="4"/>
                        <a:pt x="0" y="4"/>
                        <a:pt x="0" y="4"/>
                      </a:cubicBezTo>
                      <a:moveTo>
                        <a:pt x="1" y="3"/>
                      </a:moveTo>
                      <a:cubicBezTo>
                        <a:pt x="1" y="3"/>
                        <a:pt x="1" y="4"/>
                        <a:pt x="0" y="4"/>
                      </a:cubicBezTo>
                      <a:cubicBezTo>
                        <a:pt x="1" y="4"/>
                        <a:pt x="1" y="3"/>
                        <a:pt x="1" y="3"/>
                      </a:cubicBezTo>
                      <a:moveTo>
                        <a:pt x="1" y="3"/>
                      </a:moveTo>
                      <a:cubicBezTo>
                        <a:pt x="1" y="3"/>
                        <a:pt x="1" y="3"/>
                        <a:pt x="1" y="3"/>
                      </a:cubicBezTo>
                      <a:cubicBezTo>
                        <a:pt x="1" y="3"/>
                        <a:pt x="1" y="3"/>
                        <a:pt x="1" y="3"/>
                      </a:cubicBezTo>
                      <a:moveTo>
                        <a:pt x="5" y="0"/>
                      </a:moveTo>
                      <a:cubicBezTo>
                        <a:pt x="5" y="0"/>
                        <a:pt x="5" y="0"/>
                        <a:pt x="5" y="0"/>
                      </a:cubicBezTo>
                      <a:cubicBezTo>
                        <a:pt x="5" y="0"/>
                        <a:pt x="5" y="0"/>
                        <a:pt x="4" y="0"/>
                      </a:cubicBezTo>
                      <a:cubicBezTo>
                        <a:pt x="5" y="0"/>
                        <a:pt x="5" y="0"/>
                        <a:pt x="5" y="0"/>
                      </a:cubicBezTo>
                      <a:cubicBezTo>
                        <a:pt x="5" y="0"/>
                        <a:pt x="5" y="0"/>
                        <a:pt x="5" y="0"/>
                      </a:cubicBezTo>
                      <a:cubicBezTo>
                        <a:pt x="5" y="0"/>
                        <a:pt x="5" y="0"/>
                        <a:pt x="5"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3" name="Freeform 10524">
                  <a:extLst>
                    <a:ext uri="{FF2B5EF4-FFF2-40B4-BE49-F238E27FC236}">
                      <a16:creationId xmlns:a16="http://schemas.microsoft.com/office/drawing/2014/main" id="{ACB62067-C19E-83C2-393B-602F0E134B8F}"/>
                    </a:ext>
                  </a:extLst>
                </p:cNvPr>
                <p:cNvSpPr>
                  <a:spLocks noEditPoints="1"/>
                </p:cNvSpPr>
                <p:nvPr/>
              </p:nvSpPr>
              <p:spPr bwMode="auto">
                <a:xfrm>
                  <a:off x="4152" y="2245"/>
                  <a:ext cx="19" cy="5"/>
                </a:xfrm>
                <a:custGeom>
                  <a:avLst/>
                  <a:gdLst>
                    <a:gd name="T0" fmla="*/ 0 w 23"/>
                    <a:gd name="T1" fmla="*/ 3 h 6"/>
                    <a:gd name="T2" fmla="*/ 0 w 23"/>
                    <a:gd name="T3" fmla="*/ 3 h 6"/>
                    <a:gd name="T4" fmla="*/ 1 w 23"/>
                    <a:gd name="T5" fmla="*/ 3 h 6"/>
                    <a:gd name="T6" fmla="*/ 2 w 23"/>
                    <a:gd name="T7" fmla="*/ 3 h 6"/>
                    <a:gd name="T8" fmla="*/ 1 w 23"/>
                    <a:gd name="T9" fmla="*/ 3 h 6"/>
                    <a:gd name="T10" fmla="*/ 0 w 23"/>
                    <a:gd name="T11" fmla="*/ 3 h 6"/>
                    <a:gd name="T12" fmla="*/ 10 w 23"/>
                    <a:gd name="T13" fmla="*/ 1 h 6"/>
                    <a:gd name="T14" fmla="*/ 10 w 23"/>
                    <a:gd name="T15" fmla="*/ 2 h 6"/>
                    <a:gd name="T16" fmla="*/ 10 w 23"/>
                    <a:gd name="T17" fmla="*/ 3 h 6"/>
                    <a:gd name="T18" fmla="*/ 10 w 23"/>
                    <a:gd name="T19" fmla="*/ 2 h 6"/>
                    <a:gd name="T20" fmla="*/ 10 w 23"/>
                    <a:gd name="T21" fmla="*/ 1 h 6"/>
                    <a:gd name="T22" fmla="*/ 10 w 23"/>
                    <a:gd name="T23" fmla="*/ 1 h 6"/>
                    <a:gd name="T24" fmla="*/ 10 w 23"/>
                    <a:gd name="T25" fmla="*/ 1 h 6"/>
                    <a:gd name="T26" fmla="*/ 10 w 23"/>
                    <a:gd name="T27" fmla="*/ 1 h 6"/>
                    <a:gd name="T28" fmla="*/ 10 w 23"/>
                    <a:gd name="T29" fmla="*/ 0 h 6"/>
                    <a:gd name="T30" fmla="*/ 10 w 23"/>
                    <a:gd name="T31" fmla="*/ 0 h 6"/>
                    <a:gd name="T32" fmla="*/ 11 w 23"/>
                    <a:gd name="T33" fmla="*/ 0 h 6"/>
                    <a:gd name="T34" fmla="*/ 10 w 23"/>
                    <a:gd name="T35" fmla="*/ 0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 h="6">
                      <a:moveTo>
                        <a:pt x="0" y="4"/>
                      </a:moveTo>
                      <a:cubicBezTo>
                        <a:pt x="0" y="4"/>
                        <a:pt x="0" y="4"/>
                        <a:pt x="0" y="4"/>
                      </a:cubicBezTo>
                      <a:cubicBezTo>
                        <a:pt x="0" y="4"/>
                        <a:pt x="1" y="4"/>
                        <a:pt x="1" y="4"/>
                      </a:cubicBezTo>
                      <a:cubicBezTo>
                        <a:pt x="1" y="5"/>
                        <a:pt x="1" y="6"/>
                        <a:pt x="2" y="6"/>
                      </a:cubicBezTo>
                      <a:cubicBezTo>
                        <a:pt x="1" y="6"/>
                        <a:pt x="1" y="5"/>
                        <a:pt x="1" y="4"/>
                      </a:cubicBezTo>
                      <a:cubicBezTo>
                        <a:pt x="1" y="4"/>
                        <a:pt x="0" y="4"/>
                        <a:pt x="0" y="4"/>
                      </a:cubicBezTo>
                      <a:moveTo>
                        <a:pt x="22" y="1"/>
                      </a:moveTo>
                      <a:cubicBezTo>
                        <a:pt x="21" y="1"/>
                        <a:pt x="21" y="2"/>
                        <a:pt x="21" y="2"/>
                      </a:cubicBezTo>
                      <a:cubicBezTo>
                        <a:pt x="21" y="2"/>
                        <a:pt x="20" y="3"/>
                        <a:pt x="20" y="3"/>
                      </a:cubicBezTo>
                      <a:cubicBezTo>
                        <a:pt x="20" y="3"/>
                        <a:pt x="21" y="2"/>
                        <a:pt x="21" y="2"/>
                      </a:cubicBezTo>
                      <a:cubicBezTo>
                        <a:pt x="21" y="2"/>
                        <a:pt x="21" y="1"/>
                        <a:pt x="22" y="1"/>
                      </a:cubicBezTo>
                      <a:moveTo>
                        <a:pt x="22" y="1"/>
                      </a:moveTo>
                      <a:cubicBezTo>
                        <a:pt x="22" y="1"/>
                        <a:pt x="22" y="1"/>
                        <a:pt x="22" y="1"/>
                      </a:cubicBezTo>
                      <a:cubicBezTo>
                        <a:pt x="22" y="1"/>
                        <a:pt x="22" y="1"/>
                        <a:pt x="22" y="1"/>
                      </a:cubicBezTo>
                      <a:moveTo>
                        <a:pt x="22" y="0"/>
                      </a:moveTo>
                      <a:cubicBezTo>
                        <a:pt x="22" y="0"/>
                        <a:pt x="22" y="0"/>
                        <a:pt x="22" y="0"/>
                      </a:cubicBezTo>
                      <a:cubicBezTo>
                        <a:pt x="23" y="0"/>
                        <a:pt x="23" y="0"/>
                        <a:pt x="23" y="0"/>
                      </a:cubicBezTo>
                      <a:cubicBezTo>
                        <a:pt x="23" y="0"/>
                        <a:pt x="23" y="0"/>
                        <a:pt x="22" y="0"/>
                      </a:cubicBezTo>
                    </a:path>
                  </a:pathLst>
                </a:custGeom>
                <a:solidFill>
                  <a:srgbClr val="C9A2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4" name="Freeform 10525">
                  <a:extLst>
                    <a:ext uri="{FF2B5EF4-FFF2-40B4-BE49-F238E27FC236}">
                      <a16:creationId xmlns:a16="http://schemas.microsoft.com/office/drawing/2014/main" id="{5ABB5120-F607-1AA1-A084-B51633371466}"/>
                    </a:ext>
                  </a:extLst>
                </p:cNvPr>
                <p:cNvSpPr>
                  <a:spLocks noEditPoints="1"/>
                </p:cNvSpPr>
                <p:nvPr/>
              </p:nvSpPr>
              <p:spPr bwMode="auto">
                <a:xfrm>
                  <a:off x="4153" y="2249"/>
                  <a:ext cx="14" cy="3"/>
                </a:xfrm>
                <a:custGeom>
                  <a:avLst/>
                  <a:gdLst>
                    <a:gd name="T0" fmla="*/ 3 w 17"/>
                    <a:gd name="T1" fmla="*/ 2 h 4"/>
                    <a:gd name="T2" fmla="*/ 3 w 17"/>
                    <a:gd name="T3" fmla="*/ 2 h 4"/>
                    <a:gd name="T4" fmla="*/ 2 w 17"/>
                    <a:gd name="T5" fmla="*/ 2 h 4"/>
                    <a:gd name="T6" fmla="*/ 2 w 17"/>
                    <a:gd name="T7" fmla="*/ 2 h 4"/>
                    <a:gd name="T8" fmla="*/ 3 w 17"/>
                    <a:gd name="T9" fmla="*/ 2 h 4"/>
                    <a:gd name="T10" fmla="*/ 2 w 17"/>
                    <a:gd name="T11" fmla="*/ 2 h 4"/>
                    <a:gd name="T12" fmla="*/ 2 w 17"/>
                    <a:gd name="T13" fmla="*/ 2 h 4"/>
                    <a:gd name="T14" fmla="*/ 2 w 17"/>
                    <a:gd name="T15" fmla="*/ 2 h 4"/>
                    <a:gd name="T16" fmla="*/ 2 w 17"/>
                    <a:gd name="T17" fmla="*/ 2 h 4"/>
                    <a:gd name="T18" fmla="*/ 2 w 17"/>
                    <a:gd name="T19" fmla="*/ 2 h 4"/>
                    <a:gd name="T20" fmla="*/ 4 w 17"/>
                    <a:gd name="T21" fmla="*/ 2 h 4"/>
                    <a:gd name="T22" fmla="*/ 2 w 17"/>
                    <a:gd name="T23" fmla="*/ 2 h 4"/>
                    <a:gd name="T24" fmla="*/ 2 w 17"/>
                    <a:gd name="T25" fmla="*/ 2 h 4"/>
                    <a:gd name="T26" fmla="*/ 2 w 17"/>
                    <a:gd name="T27" fmla="*/ 2 h 4"/>
                    <a:gd name="T28" fmla="*/ 2 w 17"/>
                    <a:gd name="T29" fmla="*/ 2 h 4"/>
                    <a:gd name="T30" fmla="*/ 2 w 17"/>
                    <a:gd name="T31" fmla="*/ 2 h 4"/>
                    <a:gd name="T32" fmla="*/ 2 w 17"/>
                    <a:gd name="T33" fmla="*/ 2 h 4"/>
                    <a:gd name="T34" fmla="*/ 2 w 17"/>
                    <a:gd name="T35" fmla="*/ 2 h 4"/>
                    <a:gd name="T36" fmla="*/ 2 w 17"/>
                    <a:gd name="T37" fmla="*/ 2 h 4"/>
                    <a:gd name="T38" fmla="*/ 2 w 17"/>
                    <a:gd name="T39" fmla="*/ 2 h 4"/>
                    <a:gd name="T40" fmla="*/ 5 w 17"/>
                    <a:gd name="T41" fmla="*/ 2 h 4"/>
                    <a:gd name="T42" fmla="*/ 6 w 17"/>
                    <a:gd name="T43" fmla="*/ 2 h 4"/>
                    <a:gd name="T44" fmla="*/ 6 w 17"/>
                    <a:gd name="T45" fmla="*/ 2 h 4"/>
                    <a:gd name="T46" fmla="*/ 2 w 17"/>
                    <a:gd name="T47" fmla="*/ 2 h 4"/>
                    <a:gd name="T48" fmla="*/ 5 w 17"/>
                    <a:gd name="T49" fmla="*/ 2 h 4"/>
                    <a:gd name="T50" fmla="*/ 6 w 17"/>
                    <a:gd name="T51" fmla="*/ 2 h 4"/>
                    <a:gd name="T52" fmla="*/ 5 w 17"/>
                    <a:gd name="T53" fmla="*/ 2 h 4"/>
                    <a:gd name="T54" fmla="*/ 5 w 17"/>
                    <a:gd name="T55" fmla="*/ 2 h 4"/>
                    <a:gd name="T56" fmla="*/ 5 w 17"/>
                    <a:gd name="T57" fmla="*/ 2 h 4"/>
                    <a:gd name="T58" fmla="*/ 0 w 17"/>
                    <a:gd name="T59" fmla="*/ 2 h 4"/>
                    <a:gd name="T60" fmla="*/ 0 w 17"/>
                    <a:gd name="T61" fmla="*/ 2 h 4"/>
                    <a:gd name="T62" fmla="*/ 0 w 17"/>
                    <a:gd name="T63" fmla="*/ 2 h 4"/>
                    <a:gd name="T64" fmla="*/ 0 w 17"/>
                    <a:gd name="T65" fmla="*/ 2 h 4"/>
                    <a:gd name="T66" fmla="*/ 1 w 17"/>
                    <a:gd name="T67" fmla="*/ 2 h 4"/>
                    <a:gd name="T68" fmla="*/ 1 w 17"/>
                    <a:gd name="T69" fmla="*/ 2 h 4"/>
                    <a:gd name="T70" fmla="*/ 2 w 17"/>
                    <a:gd name="T71" fmla="*/ 2 h 4"/>
                    <a:gd name="T72" fmla="*/ 2 w 17"/>
                    <a:gd name="T73" fmla="*/ 2 h 4"/>
                    <a:gd name="T74" fmla="*/ 1 w 17"/>
                    <a:gd name="T75" fmla="*/ 2 h 4"/>
                    <a:gd name="T76" fmla="*/ 1 w 17"/>
                    <a:gd name="T77" fmla="*/ 2 h 4"/>
                    <a:gd name="T78" fmla="*/ 8 w 17"/>
                    <a:gd name="T79" fmla="*/ 0 h 4"/>
                    <a:gd name="T80" fmla="*/ 8 w 17"/>
                    <a:gd name="T81" fmla="*/ 0 h 4"/>
                    <a:gd name="T82" fmla="*/ 8 w 17"/>
                    <a:gd name="T83" fmla="*/ 0 h 4"/>
                    <a:gd name="T84" fmla="*/ 7 w 17"/>
                    <a:gd name="T85" fmla="*/ 0 h 4"/>
                    <a:gd name="T86" fmla="*/ 6 w 17"/>
                    <a:gd name="T87" fmla="*/ 2 h 4"/>
                    <a:gd name="T88" fmla="*/ 7 w 17"/>
                    <a:gd name="T89" fmla="*/ 1 h 4"/>
                    <a:gd name="T90" fmla="*/ 7 w 17"/>
                    <a:gd name="T91" fmla="*/ 0 h 4"/>
                    <a:gd name="T92" fmla="*/ 7 w 17"/>
                    <a:gd name="T93" fmla="*/ 0 h 4"/>
                    <a:gd name="T94" fmla="*/ 7 w 17"/>
                    <a:gd name="T95" fmla="*/ 0 h 4"/>
                    <a:gd name="T96" fmla="*/ 7 w 17"/>
                    <a:gd name="T97" fmla="*/ 0 h 4"/>
                    <a:gd name="T98" fmla="*/ 7 w 17"/>
                    <a:gd name="T99" fmla="*/ 0 h 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 h="4">
                      <a:moveTo>
                        <a:pt x="7" y="4"/>
                      </a:moveTo>
                      <a:cubicBezTo>
                        <a:pt x="7" y="4"/>
                        <a:pt x="7" y="4"/>
                        <a:pt x="7" y="4"/>
                      </a:cubicBezTo>
                      <a:cubicBezTo>
                        <a:pt x="7" y="4"/>
                        <a:pt x="7" y="4"/>
                        <a:pt x="7" y="4"/>
                      </a:cubicBezTo>
                      <a:cubicBezTo>
                        <a:pt x="7" y="4"/>
                        <a:pt x="7" y="4"/>
                        <a:pt x="7" y="4"/>
                      </a:cubicBezTo>
                      <a:moveTo>
                        <a:pt x="3" y="3"/>
                      </a:moveTo>
                      <a:cubicBezTo>
                        <a:pt x="3" y="3"/>
                        <a:pt x="3" y="3"/>
                        <a:pt x="3" y="3"/>
                      </a:cubicBezTo>
                      <a:cubicBezTo>
                        <a:pt x="3" y="3"/>
                        <a:pt x="3" y="3"/>
                        <a:pt x="3" y="3"/>
                      </a:cubicBezTo>
                      <a:cubicBezTo>
                        <a:pt x="3" y="3"/>
                        <a:pt x="3" y="3"/>
                        <a:pt x="3" y="3"/>
                      </a:cubicBezTo>
                      <a:moveTo>
                        <a:pt x="6" y="3"/>
                      </a:moveTo>
                      <a:cubicBezTo>
                        <a:pt x="6" y="4"/>
                        <a:pt x="7" y="4"/>
                        <a:pt x="7" y="4"/>
                      </a:cubicBezTo>
                      <a:cubicBezTo>
                        <a:pt x="7" y="4"/>
                        <a:pt x="6" y="4"/>
                        <a:pt x="6" y="3"/>
                      </a:cubicBezTo>
                      <a:moveTo>
                        <a:pt x="4" y="3"/>
                      </a:moveTo>
                      <a:cubicBezTo>
                        <a:pt x="4" y="3"/>
                        <a:pt x="4" y="3"/>
                        <a:pt x="4" y="3"/>
                      </a:cubicBezTo>
                      <a:cubicBezTo>
                        <a:pt x="4" y="3"/>
                        <a:pt x="4" y="3"/>
                        <a:pt x="4" y="3"/>
                      </a:cubicBezTo>
                      <a:moveTo>
                        <a:pt x="6" y="3"/>
                      </a:moveTo>
                      <a:cubicBezTo>
                        <a:pt x="6" y="3"/>
                        <a:pt x="6" y="3"/>
                        <a:pt x="6" y="3"/>
                      </a:cubicBezTo>
                      <a:cubicBezTo>
                        <a:pt x="6" y="3"/>
                        <a:pt x="6" y="3"/>
                        <a:pt x="6" y="3"/>
                      </a:cubicBezTo>
                      <a:moveTo>
                        <a:pt x="4" y="3"/>
                      </a:moveTo>
                      <a:cubicBezTo>
                        <a:pt x="4" y="3"/>
                        <a:pt x="4" y="3"/>
                        <a:pt x="4" y="3"/>
                      </a:cubicBezTo>
                      <a:cubicBezTo>
                        <a:pt x="4" y="3"/>
                        <a:pt x="4" y="3"/>
                        <a:pt x="4" y="3"/>
                      </a:cubicBezTo>
                      <a:moveTo>
                        <a:pt x="9" y="3"/>
                      </a:moveTo>
                      <a:cubicBezTo>
                        <a:pt x="9" y="3"/>
                        <a:pt x="9" y="3"/>
                        <a:pt x="9" y="3"/>
                      </a:cubicBezTo>
                      <a:cubicBezTo>
                        <a:pt x="9" y="3"/>
                        <a:pt x="9" y="3"/>
                        <a:pt x="9" y="3"/>
                      </a:cubicBezTo>
                      <a:moveTo>
                        <a:pt x="4" y="3"/>
                      </a:moveTo>
                      <a:cubicBezTo>
                        <a:pt x="4" y="3"/>
                        <a:pt x="4" y="3"/>
                        <a:pt x="4" y="3"/>
                      </a:cubicBezTo>
                      <a:cubicBezTo>
                        <a:pt x="4" y="3"/>
                        <a:pt x="4" y="3"/>
                        <a:pt x="4" y="3"/>
                      </a:cubicBezTo>
                      <a:cubicBezTo>
                        <a:pt x="4" y="3"/>
                        <a:pt x="4" y="3"/>
                        <a:pt x="4" y="3"/>
                      </a:cubicBezTo>
                      <a:cubicBezTo>
                        <a:pt x="4" y="3"/>
                        <a:pt x="4" y="3"/>
                        <a:pt x="4" y="3"/>
                      </a:cubicBezTo>
                      <a:moveTo>
                        <a:pt x="4" y="3"/>
                      </a:moveTo>
                      <a:cubicBezTo>
                        <a:pt x="4" y="3"/>
                        <a:pt x="4" y="3"/>
                        <a:pt x="4" y="3"/>
                      </a:cubicBezTo>
                      <a:cubicBezTo>
                        <a:pt x="4" y="3"/>
                        <a:pt x="4" y="3"/>
                        <a:pt x="4" y="3"/>
                      </a:cubicBezTo>
                      <a:moveTo>
                        <a:pt x="5" y="3"/>
                      </a:moveTo>
                      <a:cubicBezTo>
                        <a:pt x="5" y="3"/>
                        <a:pt x="6" y="3"/>
                        <a:pt x="6" y="3"/>
                      </a:cubicBezTo>
                      <a:cubicBezTo>
                        <a:pt x="6" y="3"/>
                        <a:pt x="6" y="3"/>
                        <a:pt x="6" y="3"/>
                      </a:cubicBezTo>
                      <a:cubicBezTo>
                        <a:pt x="6" y="3"/>
                        <a:pt x="6" y="3"/>
                        <a:pt x="6" y="3"/>
                      </a:cubicBezTo>
                      <a:cubicBezTo>
                        <a:pt x="6" y="3"/>
                        <a:pt x="5" y="3"/>
                        <a:pt x="5" y="3"/>
                      </a:cubicBezTo>
                      <a:moveTo>
                        <a:pt x="5" y="3"/>
                      </a:moveTo>
                      <a:cubicBezTo>
                        <a:pt x="5" y="3"/>
                        <a:pt x="5" y="3"/>
                        <a:pt x="5" y="3"/>
                      </a:cubicBezTo>
                      <a:cubicBezTo>
                        <a:pt x="5" y="3"/>
                        <a:pt x="5" y="3"/>
                        <a:pt x="5" y="3"/>
                      </a:cubicBezTo>
                      <a:cubicBezTo>
                        <a:pt x="5" y="3"/>
                        <a:pt x="5" y="3"/>
                        <a:pt x="5" y="3"/>
                      </a:cubicBezTo>
                      <a:moveTo>
                        <a:pt x="10" y="3"/>
                      </a:moveTo>
                      <a:cubicBezTo>
                        <a:pt x="10" y="3"/>
                        <a:pt x="10" y="3"/>
                        <a:pt x="10" y="3"/>
                      </a:cubicBezTo>
                      <a:cubicBezTo>
                        <a:pt x="10" y="3"/>
                        <a:pt x="10" y="3"/>
                        <a:pt x="10" y="3"/>
                      </a:cubicBezTo>
                      <a:moveTo>
                        <a:pt x="12" y="2"/>
                      </a:moveTo>
                      <a:cubicBezTo>
                        <a:pt x="12" y="3"/>
                        <a:pt x="13" y="3"/>
                        <a:pt x="13" y="3"/>
                      </a:cubicBezTo>
                      <a:cubicBezTo>
                        <a:pt x="13" y="3"/>
                        <a:pt x="12" y="3"/>
                        <a:pt x="12" y="2"/>
                      </a:cubicBezTo>
                      <a:moveTo>
                        <a:pt x="2" y="2"/>
                      </a:moveTo>
                      <a:cubicBezTo>
                        <a:pt x="2" y="3"/>
                        <a:pt x="2" y="3"/>
                        <a:pt x="3" y="3"/>
                      </a:cubicBezTo>
                      <a:cubicBezTo>
                        <a:pt x="2" y="3"/>
                        <a:pt x="2" y="3"/>
                        <a:pt x="2" y="2"/>
                      </a:cubicBezTo>
                      <a:moveTo>
                        <a:pt x="11" y="2"/>
                      </a:moveTo>
                      <a:cubicBezTo>
                        <a:pt x="12" y="2"/>
                        <a:pt x="12" y="2"/>
                        <a:pt x="12" y="2"/>
                      </a:cubicBezTo>
                      <a:cubicBezTo>
                        <a:pt x="12" y="2"/>
                        <a:pt x="12" y="2"/>
                        <a:pt x="12" y="2"/>
                      </a:cubicBezTo>
                      <a:cubicBezTo>
                        <a:pt x="12" y="2"/>
                        <a:pt x="12" y="2"/>
                        <a:pt x="12" y="2"/>
                      </a:cubicBezTo>
                      <a:cubicBezTo>
                        <a:pt x="12" y="2"/>
                        <a:pt x="12" y="2"/>
                        <a:pt x="11" y="2"/>
                      </a:cubicBezTo>
                      <a:moveTo>
                        <a:pt x="11" y="2"/>
                      </a:moveTo>
                      <a:cubicBezTo>
                        <a:pt x="11" y="2"/>
                        <a:pt x="11" y="2"/>
                        <a:pt x="11" y="2"/>
                      </a:cubicBezTo>
                      <a:cubicBezTo>
                        <a:pt x="11" y="2"/>
                        <a:pt x="11" y="2"/>
                        <a:pt x="11" y="2"/>
                      </a:cubicBezTo>
                      <a:cubicBezTo>
                        <a:pt x="11" y="2"/>
                        <a:pt x="11" y="2"/>
                        <a:pt x="11" y="2"/>
                      </a:cubicBezTo>
                      <a:moveTo>
                        <a:pt x="0" y="2"/>
                      </a:moveTo>
                      <a:cubicBezTo>
                        <a:pt x="0" y="2"/>
                        <a:pt x="0" y="2"/>
                        <a:pt x="0" y="2"/>
                      </a:cubicBezTo>
                      <a:cubicBezTo>
                        <a:pt x="0" y="2"/>
                        <a:pt x="0" y="2"/>
                        <a:pt x="0" y="2"/>
                      </a:cubicBezTo>
                      <a:cubicBezTo>
                        <a:pt x="0" y="2"/>
                        <a:pt x="0" y="2"/>
                        <a:pt x="0" y="2"/>
                      </a:cubicBezTo>
                      <a:moveTo>
                        <a:pt x="0" y="2"/>
                      </a:moveTo>
                      <a:cubicBezTo>
                        <a:pt x="0" y="2"/>
                        <a:pt x="0" y="2"/>
                        <a:pt x="0" y="2"/>
                      </a:cubicBezTo>
                      <a:cubicBezTo>
                        <a:pt x="0" y="2"/>
                        <a:pt x="0" y="2"/>
                        <a:pt x="0" y="2"/>
                      </a:cubicBezTo>
                      <a:cubicBezTo>
                        <a:pt x="0" y="2"/>
                        <a:pt x="0" y="2"/>
                        <a:pt x="0" y="2"/>
                      </a:cubicBezTo>
                      <a:cubicBezTo>
                        <a:pt x="0" y="2"/>
                        <a:pt x="0" y="2"/>
                        <a:pt x="0" y="2"/>
                      </a:cubicBezTo>
                      <a:moveTo>
                        <a:pt x="1" y="2"/>
                      </a:moveTo>
                      <a:cubicBezTo>
                        <a:pt x="1" y="2"/>
                        <a:pt x="1" y="2"/>
                        <a:pt x="1" y="2"/>
                      </a:cubicBezTo>
                      <a:cubicBezTo>
                        <a:pt x="1" y="2"/>
                        <a:pt x="1" y="2"/>
                        <a:pt x="1" y="2"/>
                      </a:cubicBezTo>
                      <a:moveTo>
                        <a:pt x="1" y="2"/>
                      </a:moveTo>
                      <a:cubicBezTo>
                        <a:pt x="1" y="2"/>
                        <a:pt x="2" y="2"/>
                        <a:pt x="2" y="2"/>
                      </a:cubicBezTo>
                      <a:cubicBezTo>
                        <a:pt x="2" y="2"/>
                        <a:pt x="2" y="2"/>
                        <a:pt x="2" y="2"/>
                      </a:cubicBezTo>
                      <a:cubicBezTo>
                        <a:pt x="2" y="2"/>
                        <a:pt x="2" y="2"/>
                        <a:pt x="2" y="2"/>
                      </a:cubicBezTo>
                      <a:cubicBezTo>
                        <a:pt x="2" y="2"/>
                        <a:pt x="1" y="2"/>
                        <a:pt x="1" y="2"/>
                      </a:cubicBezTo>
                      <a:moveTo>
                        <a:pt x="1" y="2"/>
                      </a:moveTo>
                      <a:cubicBezTo>
                        <a:pt x="1" y="2"/>
                        <a:pt x="1" y="2"/>
                        <a:pt x="1" y="2"/>
                      </a:cubicBezTo>
                      <a:cubicBezTo>
                        <a:pt x="1" y="2"/>
                        <a:pt x="1" y="2"/>
                        <a:pt x="1" y="2"/>
                      </a:cubicBezTo>
                      <a:cubicBezTo>
                        <a:pt x="1" y="2"/>
                        <a:pt x="1" y="2"/>
                        <a:pt x="1" y="2"/>
                      </a:cubicBezTo>
                      <a:moveTo>
                        <a:pt x="17" y="0"/>
                      </a:moveTo>
                      <a:cubicBezTo>
                        <a:pt x="17" y="0"/>
                        <a:pt x="17" y="0"/>
                        <a:pt x="17" y="0"/>
                      </a:cubicBezTo>
                      <a:cubicBezTo>
                        <a:pt x="17" y="0"/>
                        <a:pt x="17" y="0"/>
                        <a:pt x="17" y="0"/>
                      </a:cubicBezTo>
                      <a:moveTo>
                        <a:pt x="16" y="0"/>
                      </a:moveTo>
                      <a:cubicBezTo>
                        <a:pt x="16" y="0"/>
                        <a:pt x="17" y="0"/>
                        <a:pt x="17" y="0"/>
                      </a:cubicBezTo>
                      <a:cubicBezTo>
                        <a:pt x="17" y="0"/>
                        <a:pt x="16" y="0"/>
                        <a:pt x="16" y="0"/>
                      </a:cubicBezTo>
                      <a:moveTo>
                        <a:pt x="16" y="0"/>
                      </a:moveTo>
                      <a:cubicBezTo>
                        <a:pt x="15" y="0"/>
                        <a:pt x="15" y="1"/>
                        <a:pt x="15" y="1"/>
                      </a:cubicBezTo>
                      <a:cubicBezTo>
                        <a:pt x="14" y="2"/>
                        <a:pt x="14" y="3"/>
                        <a:pt x="13" y="3"/>
                      </a:cubicBezTo>
                      <a:cubicBezTo>
                        <a:pt x="13" y="3"/>
                        <a:pt x="13" y="3"/>
                        <a:pt x="13" y="3"/>
                      </a:cubicBezTo>
                      <a:cubicBezTo>
                        <a:pt x="14" y="3"/>
                        <a:pt x="14" y="2"/>
                        <a:pt x="15" y="1"/>
                      </a:cubicBezTo>
                      <a:cubicBezTo>
                        <a:pt x="15" y="1"/>
                        <a:pt x="15" y="0"/>
                        <a:pt x="16" y="0"/>
                      </a:cubicBezTo>
                      <a:moveTo>
                        <a:pt x="16" y="0"/>
                      </a:moveTo>
                      <a:cubicBezTo>
                        <a:pt x="16" y="0"/>
                        <a:pt x="16" y="0"/>
                        <a:pt x="16" y="0"/>
                      </a:cubicBezTo>
                      <a:cubicBezTo>
                        <a:pt x="16" y="0"/>
                        <a:pt x="16" y="0"/>
                        <a:pt x="16" y="0"/>
                      </a:cubicBezTo>
                      <a:cubicBezTo>
                        <a:pt x="16" y="0"/>
                        <a:pt x="16" y="0"/>
                        <a:pt x="16" y="0"/>
                      </a:cubicBezTo>
                      <a:cubicBezTo>
                        <a:pt x="16" y="0"/>
                        <a:pt x="16" y="0"/>
                        <a:pt x="16" y="0"/>
                      </a:cubicBezTo>
                      <a:moveTo>
                        <a:pt x="16" y="0"/>
                      </a:moveTo>
                      <a:cubicBezTo>
                        <a:pt x="16" y="0"/>
                        <a:pt x="16" y="0"/>
                        <a:pt x="16" y="0"/>
                      </a:cubicBezTo>
                      <a:cubicBezTo>
                        <a:pt x="16" y="0"/>
                        <a:pt x="16" y="0"/>
                        <a:pt x="16" y="0"/>
                      </a:cubicBezTo>
                      <a:cubicBezTo>
                        <a:pt x="16" y="0"/>
                        <a:pt x="16" y="0"/>
                        <a:pt x="16" y="0"/>
                      </a:cubicBezTo>
                    </a:path>
                  </a:pathLst>
                </a:custGeom>
                <a:solidFill>
                  <a:srgbClr val="C9A2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5" name="Freeform 10526">
                  <a:extLst>
                    <a:ext uri="{FF2B5EF4-FFF2-40B4-BE49-F238E27FC236}">
                      <a16:creationId xmlns:a16="http://schemas.microsoft.com/office/drawing/2014/main" id="{B421545E-0E42-B286-CEA3-30C7C9F290C1}"/>
                    </a:ext>
                  </a:extLst>
                </p:cNvPr>
                <p:cNvSpPr>
                  <a:spLocks/>
                </p:cNvSpPr>
                <p:nvPr/>
              </p:nvSpPr>
              <p:spPr bwMode="auto">
                <a:xfrm>
                  <a:off x="4155" y="2216"/>
                  <a:ext cx="1" cy="1"/>
                </a:xfrm>
                <a:custGeom>
                  <a:avLst/>
                  <a:gdLst>
                    <a:gd name="T0" fmla="*/ 1 w 1"/>
                    <a:gd name="T1" fmla="*/ 0 h 1"/>
                    <a:gd name="T2" fmla="*/ 0 w 1"/>
                    <a:gd name="T3" fmla="*/ 0 h 1"/>
                    <a:gd name="T4" fmla="*/ 0 w 1"/>
                    <a:gd name="T5" fmla="*/ 0 h 1"/>
                    <a:gd name="T6" fmla="*/ 1 w 1"/>
                    <a:gd name="T7" fmla="*/ 1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0" y="0"/>
                        <a:pt x="0" y="0"/>
                        <a:pt x="0" y="0"/>
                      </a:cubicBezTo>
                      <a:cubicBezTo>
                        <a:pt x="0" y="0"/>
                        <a:pt x="0" y="0"/>
                        <a:pt x="0" y="0"/>
                      </a:cubicBezTo>
                      <a:cubicBezTo>
                        <a:pt x="0" y="0"/>
                        <a:pt x="0" y="1"/>
                        <a:pt x="1" y="1"/>
                      </a:cubicBezTo>
                      <a:cubicBezTo>
                        <a:pt x="1" y="0"/>
                        <a:pt x="1" y="0"/>
                        <a:pt x="1" y="0"/>
                      </a:cubicBezTo>
                      <a:cubicBezTo>
                        <a:pt x="1" y="0"/>
                        <a:pt x="1" y="0"/>
                        <a:pt x="1" y="0"/>
                      </a:cubicBezTo>
                    </a:path>
                  </a:pathLst>
                </a:custGeom>
                <a:solidFill>
                  <a:srgbClr val="B99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6" name="Freeform 10527">
                  <a:extLst>
                    <a:ext uri="{FF2B5EF4-FFF2-40B4-BE49-F238E27FC236}">
                      <a16:creationId xmlns:a16="http://schemas.microsoft.com/office/drawing/2014/main" id="{CCCC6131-B703-62B0-0988-59BB28232748}"/>
                    </a:ext>
                  </a:extLst>
                </p:cNvPr>
                <p:cNvSpPr>
                  <a:spLocks/>
                </p:cNvSpPr>
                <p:nvPr/>
              </p:nvSpPr>
              <p:spPr bwMode="auto">
                <a:xfrm>
                  <a:off x="4152" y="2216"/>
                  <a:ext cx="4" cy="5"/>
                </a:xfrm>
                <a:custGeom>
                  <a:avLst/>
                  <a:gdLst>
                    <a:gd name="T0" fmla="*/ 2 w 4"/>
                    <a:gd name="T1" fmla="*/ 0 h 5"/>
                    <a:gd name="T2" fmla="*/ 2 w 4"/>
                    <a:gd name="T3" fmla="*/ 0 h 5"/>
                    <a:gd name="T4" fmla="*/ 2 w 4"/>
                    <a:gd name="T5" fmla="*/ 0 h 5"/>
                    <a:gd name="T6" fmla="*/ 0 w 4"/>
                    <a:gd name="T7" fmla="*/ 1 h 5"/>
                    <a:gd name="T8" fmla="*/ 2 w 4"/>
                    <a:gd name="T9" fmla="*/ 5 h 5"/>
                    <a:gd name="T10" fmla="*/ 2 w 4"/>
                    <a:gd name="T11" fmla="*/ 4 h 5"/>
                    <a:gd name="T12" fmla="*/ 4 w 4"/>
                    <a:gd name="T13" fmla="*/ 1 h 5"/>
                    <a:gd name="T14" fmla="*/ 3 w 4"/>
                    <a:gd name="T15" fmla="*/ 0 h 5"/>
                    <a:gd name="T16" fmla="*/ 3 w 4"/>
                    <a:gd name="T17" fmla="*/ 0 h 5"/>
                    <a:gd name="T18" fmla="*/ 2 w 4"/>
                    <a:gd name="T19" fmla="*/ 0 h 5"/>
                    <a:gd name="T20" fmla="*/ 2 w 4"/>
                    <a:gd name="T21" fmla="*/ 0 h 5"/>
                    <a:gd name="T22" fmla="*/ 2 w 4"/>
                    <a:gd name="T23" fmla="*/ 0 h 5"/>
                    <a:gd name="T24" fmla="*/ 2 w 4"/>
                    <a:gd name="T25" fmla="*/ 0 h 5"/>
                    <a:gd name="T26" fmla="*/ 2 w 4"/>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5">
                      <a:moveTo>
                        <a:pt x="2" y="0"/>
                      </a:moveTo>
                      <a:cubicBezTo>
                        <a:pt x="2" y="0"/>
                        <a:pt x="2" y="0"/>
                        <a:pt x="2" y="0"/>
                      </a:cubicBezTo>
                      <a:cubicBezTo>
                        <a:pt x="2" y="0"/>
                        <a:pt x="2" y="0"/>
                        <a:pt x="2" y="0"/>
                      </a:cubicBezTo>
                      <a:cubicBezTo>
                        <a:pt x="1" y="0"/>
                        <a:pt x="1" y="1"/>
                        <a:pt x="0" y="1"/>
                      </a:cubicBezTo>
                      <a:cubicBezTo>
                        <a:pt x="2" y="1"/>
                        <a:pt x="2" y="4"/>
                        <a:pt x="2" y="5"/>
                      </a:cubicBezTo>
                      <a:cubicBezTo>
                        <a:pt x="2" y="5"/>
                        <a:pt x="2" y="5"/>
                        <a:pt x="2" y="4"/>
                      </a:cubicBezTo>
                      <a:cubicBezTo>
                        <a:pt x="3" y="3"/>
                        <a:pt x="3" y="2"/>
                        <a:pt x="4" y="1"/>
                      </a:cubicBezTo>
                      <a:cubicBezTo>
                        <a:pt x="3" y="1"/>
                        <a:pt x="3" y="0"/>
                        <a:pt x="3" y="0"/>
                      </a:cubicBezTo>
                      <a:cubicBezTo>
                        <a:pt x="3" y="0"/>
                        <a:pt x="3" y="0"/>
                        <a:pt x="3" y="0"/>
                      </a:cubicBezTo>
                      <a:cubicBezTo>
                        <a:pt x="3" y="0"/>
                        <a:pt x="3" y="0"/>
                        <a:pt x="2" y="0"/>
                      </a:cubicBezTo>
                      <a:cubicBezTo>
                        <a:pt x="2" y="0"/>
                        <a:pt x="2" y="0"/>
                        <a:pt x="2" y="0"/>
                      </a:cubicBezTo>
                      <a:cubicBezTo>
                        <a:pt x="2" y="0"/>
                        <a:pt x="2" y="0"/>
                        <a:pt x="2" y="0"/>
                      </a:cubicBezTo>
                      <a:cubicBezTo>
                        <a:pt x="2" y="0"/>
                        <a:pt x="2" y="0"/>
                        <a:pt x="2" y="0"/>
                      </a:cubicBezTo>
                      <a:cubicBezTo>
                        <a:pt x="2" y="0"/>
                        <a:pt x="2" y="0"/>
                        <a:pt x="2" y="0"/>
                      </a:cubicBezTo>
                    </a:path>
                  </a:pathLst>
                </a:custGeom>
                <a:solidFill>
                  <a:srgbClr val="E7E7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7" name="Freeform 10528">
                  <a:extLst>
                    <a:ext uri="{FF2B5EF4-FFF2-40B4-BE49-F238E27FC236}">
                      <a16:creationId xmlns:a16="http://schemas.microsoft.com/office/drawing/2014/main" id="{36EE7C72-9E9F-D17D-1170-221875F658D0}"/>
                    </a:ext>
                  </a:extLst>
                </p:cNvPr>
                <p:cNvSpPr>
                  <a:spLocks/>
                </p:cNvSpPr>
                <p:nvPr/>
              </p:nvSpPr>
              <p:spPr bwMode="auto">
                <a:xfrm>
                  <a:off x="4153" y="2240"/>
                  <a:ext cx="18" cy="9"/>
                </a:xfrm>
                <a:custGeom>
                  <a:avLst/>
                  <a:gdLst>
                    <a:gd name="T0" fmla="*/ 2 w 22"/>
                    <a:gd name="T1" fmla="*/ 0 h 11"/>
                    <a:gd name="T2" fmla="*/ 2 w 22"/>
                    <a:gd name="T3" fmla="*/ 2 h 11"/>
                    <a:gd name="T4" fmla="*/ 2 w 22"/>
                    <a:gd name="T5" fmla="*/ 2 h 11"/>
                    <a:gd name="T6" fmla="*/ 2 w 22"/>
                    <a:gd name="T7" fmla="*/ 2 h 11"/>
                    <a:gd name="T8" fmla="*/ 2 w 22"/>
                    <a:gd name="T9" fmla="*/ 2 h 11"/>
                    <a:gd name="T10" fmla="*/ 2 w 22"/>
                    <a:gd name="T11" fmla="*/ 2 h 11"/>
                    <a:gd name="T12" fmla="*/ 2 w 22"/>
                    <a:gd name="T13" fmla="*/ 2 h 11"/>
                    <a:gd name="T14" fmla="*/ 2 w 22"/>
                    <a:gd name="T15" fmla="*/ 2 h 11"/>
                    <a:gd name="T16" fmla="*/ 2 w 22"/>
                    <a:gd name="T17" fmla="*/ 2 h 11"/>
                    <a:gd name="T18" fmla="*/ 2 w 22"/>
                    <a:gd name="T19" fmla="*/ 2 h 11"/>
                    <a:gd name="T20" fmla="*/ 2 w 22"/>
                    <a:gd name="T21" fmla="*/ 3 h 11"/>
                    <a:gd name="T22" fmla="*/ 1 w 22"/>
                    <a:gd name="T23" fmla="*/ 3 h 11"/>
                    <a:gd name="T24" fmla="*/ 1 w 22"/>
                    <a:gd name="T25" fmla="*/ 3 h 11"/>
                    <a:gd name="T26" fmla="*/ 1 w 22"/>
                    <a:gd name="T27" fmla="*/ 3 h 11"/>
                    <a:gd name="T28" fmla="*/ 1 w 22"/>
                    <a:gd name="T29" fmla="*/ 3 h 11"/>
                    <a:gd name="T30" fmla="*/ 1 w 22"/>
                    <a:gd name="T31" fmla="*/ 3 h 11"/>
                    <a:gd name="T32" fmla="*/ 1 w 22"/>
                    <a:gd name="T33" fmla="*/ 3 h 11"/>
                    <a:gd name="T34" fmla="*/ 1 w 22"/>
                    <a:gd name="T35" fmla="*/ 3 h 11"/>
                    <a:gd name="T36" fmla="*/ 1 w 22"/>
                    <a:gd name="T37" fmla="*/ 3 h 11"/>
                    <a:gd name="T38" fmla="*/ 0 w 22"/>
                    <a:gd name="T39" fmla="*/ 4 h 11"/>
                    <a:gd name="T40" fmla="*/ 0 w 22"/>
                    <a:gd name="T41" fmla="*/ 4 h 11"/>
                    <a:gd name="T42" fmla="*/ 1 w 22"/>
                    <a:gd name="T43" fmla="*/ 4 h 11"/>
                    <a:gd name="T44" fmla="*/ 1 w 22"/>
                    <a:gd name="T45" fmla="*/ 4 h 11"/>
                    <a:gd name="T46" fmla="*/ 2 w 22"/>
                    <a:gd name="T47" fmla="*/ 4 h 11"/>
                    <a:gd name="T48" fmla="*/ 2 w 22"/>
                    <a:gd name="T49" fmla="*/ 5 h 11"/>
                    <a:gd name="T50" fmla="*/ 2 w 22"/>
                    <a:gd name="T51" fmla="*/ 5 h 11"/>
                    <a:gd name="T52" fmla="*/ 2 w 22"/>
                    <a:gd name="T53" fmla="*/ 5 h 11"/>
                    <a:gd name="T54" fmla="*/ 2 w 22"/>
                    <a:gd name="T55" fmla="*/ 5 h 11"/>
                    <a:gd name="T56" fmla="*/ 4 w 22"/>
                    <a:gd name="T57" fmla="*/ 5 h 11"/>
                    <a:gd name="T58" fmla="*/ 5 w 22"/>
                    <a:gd name="T59" fmla="*/ 5 h 11"/>
                    <a:gd name="T60" fmla="*/ 6 w 22"/>
                    <a:gd name="T61" fmla="*/ 4 h 11"/>
                    <a:gd name="T62" fmla="*/ 6 w 22"/>
                    <a:gd name="T63" fmla="*/ 4 h 11"/>
                    <a:gd name="T64" fmla="*/ 6 w 22"/>
                    <a:gd name="T65" fmla="*/ 5 h 11"/>
                    <a:gd name="T66" fmla="*/ 7 w 22"/>
                    <a:gd name="T67" fmla="*/ 4 h 11"/>
                    <a:gd name="T68" fmla="*/ 7 w 22"/>
                    <a:gd name="T69" fmla="*/ 3 h 11"/>
                    <a:gd name="T70" fmla="*/ 7 w 22"/>
                    <a:gd name="T71" fmla="*/ 3 h 11"/>
                    <a:gd name="T72" fmla="*/ 7 w 22"/>
                    <a:gd name="T73" fmla="*/ 3 h 11"/>
                    <a:gd name="T74" fmla="*/ 9 w 22"/>
                    <a:gd name="T75" fmla="*/ 2 h 11"/>
                    <a:gd name="T76" fmla="*/ 9 w 22"/>
                    <a:gd name="T77" fmla="*/ 2 h 11"/>
                    <a:gd name="T78" fmla="*/ 10 w 22"/>
                    <a:gd name="T79" fmla="*/ 2 h 11"/>
                    <a:gd name="T80" fmla="*/ 9 w 22"/>
                    <a:gd name="T81" fmla="*/ 2 h 11"/>
                    <a:gd name="T82" fmla="*/ 9 w 22"/>
                    <a:gd name="T83" fmla="*/ 2 h 11"/>
                    <a:gd name="T84" fmla="*/ 7 w 22"/>
                    <a:gd name="T85" fmla="*/ 2 h 11"/>
                    <a:gd name="T86" fmla="*/ 7 w 22"/>
                    <a:gd name="T87" fmla="*/ 2 h 11"/>
                    <a:gd name="T88" fmla="*/ 7 w 22"/>
                    <a:gd name="T89" fmla="*/ 2 h 11"/>
                    <a:gd name="T90" fmla="*/ 6 w 22"/>
                    <a:gd name="T91" fmla="*/ 2 h 11"/>
                    <a:gd name="T92" fmla="*/ 6 w 22"/>
                    <a:gd name="T93" fmla="*/ 2 h 11"/>
                    <a:gd name="T94" fmla="*/ 5 w 22"/>
                    <a:gd name="T95" fmla="*/ 2 h 11"/>
                    <a:gd name="T96" fmla="*/ 5 w 22"/>
                    <a:gd name="T97" fmla="*/ 2 h 11"/>
                    <a:gd name="T98" fmla="*/ 5 w 22"/>
                    <a:gd name="T99" fmla="*/ 2 h 11"/>
                    <a:gd name="T100" fmla="*/ 5 w 22"/>
                    <a:gd name="T101" fmla="*/ 2 h 11"/>
                    <a:gd name="T102" fmla="*/ 4 w 22"/>
                    <a:gd name="T103" fmla="*/ 2 h 11"/>
                    <a:gd name="T104" fmla="*/ 2 w 22"/>
                    <a:gd name="T105" fmla="*/ 0 h 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 h="11">
                      <a:moveTo>
                        <a:pt x="6" y="0"/>
                      </a:moveTo>
                      <a:cubicBezTo>
                        <a:pt x="6" y="1"/>
                        <a:pt x="6" y="3"/>
                        <a:pt x="4" y="3"/>
                      </a:cubicBezTo>
                      <a:cubicBezTo>
                        <a:pt x="4" y="3"/>
                        <a:pt x="4" y="3"/>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5"/>
                        <a:pt x="3" y="7"/>
                        <a:pt x="2" y="7"/>
                      </a:cubicBezTo>
                      <a:cubicBezTo>
                        <a:pt x="2"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0" y="8"/>
                        <a:pt x="0" y="8"/>
                      </a:cubicBezTo>
                      <a:cubicBezTo>
                        <a:pt x="0" y="8"/>
                        <a:pt x="0" y="9"/>
                        <a:pt x="0" y="9"/>
                      </a:cubicBezTo>
                      <a:cubicBezTo>
                        <a:pt x="1" y="9"/>
                        <a:pt x="1" y="9"/>
                        <a:pt x="1" y="9"/>
                      </a:cubicBezTo>
                      <a:cubicBezTo>
                        <a:pt x="1" y="8"/>
                        <a:pt x="1" y="8"/>
                        <a:pt x="1" y="8"/>
                      </a:cubicBezTo>
                      <a:cubicBezTo>
                        <a:pt x="2" y="8"/>
                        <a:pt x="2" y="9"/>
                        <a:pt x="2" y="9"/>
                      </a:cubicBezTo>
                      <a:cubicBezTo>
                        <a:pt x="2" y="10"/>
                        <a:pt x="3" y="10"/>
                        <a:pt x="3" y="10"/>
                      </a:cubicBezTo>
                      <a:cubicBezTo>
                        <a:pt x="4" y="10"/>
                        <a:pt x="4" y="10"/>
                        <a:pt x="4" y="10"/>
                      </a:cubicBezTo>
                      <a:cubicBezTo>
                        <a:pt x="5" y="10"/>
                        <a:pt x="5" y="10"/>
                        <a:pt x="6" y="10"/>
                      </a:cubicBezTo>
                      <a:cubicBezTo>
                        <a:pt x="6" y="10"/>
                        <a:pt x="6" y="10"/>
                        <a:pt x="6" y="10"/>
                      </a:cubicBezTo>
                      <a:cubicBezTo>
                        <a:pt x="7" y="11"/>
                        <a:pt x="7" y="11"/>
                        <a:pt x="8" y="11"/>
                      </a:cubicBezTo>
                      <a:cubicBezTo>
                        <a:pt x="8" y="11"/>
                        <a:pt x="9" y="10"/>
                        <a:pt x="10" y="10"/>
                      </a:cubicBezTo>
                      <a:cubicBezTo>
                        <a:pt x="11" y="9"/>
                        <a:pt x="11" y="9"/>
                        <a:pt x="12" y="9"/>
                      </a:cubicBezTo>
                      <a:cubicBezTo>
                        <a:pt x="12" y="9"/>
                        <a:pt x="12" y="9"/>
                        <a:pt x="13" y="9"/>
                      </a:cubicBezTo>
                      <a:cubicBezTo>
                        <a:pt x="13" y="10"/>
                        <a:pt x="13" y="10"/>
                        <a:pt x="13" y="10"/>
                      </a:cubicBezTo>
                      <a:cubicBezTo>
                        <a:pt x="14" y="10"/>
                        <a:pt x="15" y="9"/>
                        <a:pt x="15" y="8"/>
                      </a:cubicBezTo>
                      <a:cubicBezTo>
                        <a:pt x="16" y="8"/>
                        <a:pt x="16" y="7"/>
                        <a:pt x="17" y="7"/>
                      </a:cubicBezTo>
                      <a:cubicBezTo>
                        <a:pt x="17" y="7"/>
                        <a:pt x="17" y="7"/>
                        <a:pt x="17" y="7"/>
                      </a:cubicBezTo>
                      <a:cubicBezTo>
                        <a:pt x="17" y="7"/>
                        <a:pt x="17" y="7"/>
                        <a:pt x="17" y="7"/>
                      </a:cubicBezTo>
                      <a:cubicBezTo>
                        <a:pt x="19" y="7"/>
                        <a:pt x="19" y="5"/>
                        <a:pt x="20" y="4"/>
                      </a:cubicBezTo>
                      <a:cubicBezTo>
                        <a:pt x="21" y="4"/>
                        <a:pt x="21" y="3"/>
                        <a:pt x="21" y="3"/>
                      </a:cubicBezTo>
                      <a:cubicBezTo>
                        <a:pt x="21" y="3"/>
                        <a:pt x="22" y="3"/>
                        <a:pt x="22" y="4"/>
                      </a:cubicBezTo>
                      <a:cubicBezTo>
                        <a:pt x="22" y="3"/>
                        <a:pt x="21" y="3"/>
                        <a:pt x="21" y="3"/>
                      </a:cubicBezTo>
                      <a:cubicBezTo>
                        <a:pt x="21" y="3"/>
                        <a:pt x="20" y="4"/>
                        <a:pt x="19" y="4"/>
                      </a:cubicBezTo>
                      <a:cubicBezTo>
                        <a:pt x="18" y="5"/>
                        <a:pt x="18" y="5"/>
                        <a:pt x="17" y="5"/>
                      </a:cubicBezTo>
                      <a:cubicBezTo>
                        <a:pt x="16" y="5"/>
                        <a:pt x="16" y="5"/>
                        <a:pt x="16" y="4"/>
                      </a:cubicBezTo>
                      <a:cubicBezTo>
                        <a:pt x="15" y="4"/>
                        <a:pt x="15" y="4"/>
                        <a:pt x="15" y="4"/>
                      </a:cubicBezTo>
                      <a:cubicBezTo>
                        <a:pt x="15" y="4"/>
                        <a:pt x="14" y="4"/>
                        <a:pt x="14" y="4"/>
                      </a:cubicBezTo>
                      <a:cubicBezTo>
                        <a:pt x="13" y="5"/>
                        <a:pt x="13" y="5"/>
                        <a:pt x="12" y="5"/>
                      </a:cubicBezTo>
                      <a:cubicBezTo>
                        <a:pt x="12" y="5"/>
                        <a:pt x="12" y="4"/>
                        <a:pt x="11" y="3"/>
                      </a:cubicBezTo>
                      <a:cubicBezTo>
                        <a:pt x="11" y="3"/>
                        <a:pt x="11" y="3"/>
                        <a:pt x="10" y="3"/>
                      </a:cubicBezTo>
                      <a:cubicBezTo>
                        <a:pt x="10" y="3"/>
                        <a:pt x="10" y="3"/>
                        <a:pt x="10" y="3"/>
                      </a:cubicBezTo>
                      <a:cubicBezTo>
                        <a:pt x="10" y="3"/>
                        <a:pt x="10" y="3"/>
                        <a:pt x="10" y="3"/>
                      </a:cubicBezTo>
                      <a:cubicBezTo>
                        <a:pt x="9" y="3"/>
                        <a:pt x="8" y="3"/>
                        <a:pt x="8" y="2"/>
                      </a:cubicBezTo>
                      <a:cubicBezTo>
                        <a:pt x="8" y="0"/>
                        <a:pt x="6" y="2"/>
                        <a:pt x="6" y="0"/>
                      </a:cubicBezTo>
                    </a:path>
                  </a:pathLst>
                </a:custGeom>
                <a:solidFill>
                  <a:srgbClr val="B38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8" name="Freeform 10529">
                  <a:extLst>
                    <a:ext uri="{FF2B5EF4-FFF2-40B4-BE49-F238E27FC236}">
                      <a16:creationId xmlns:a16="http://schemas.microsoft.com/office/drawing/2014/main" id="{A9DB0404-F6D3-8A76-4E22-0AFBB26D7C81}"/>
                    </a:ext>
                  </a:extLst>
                </p:cNvPr>
                <p:cNvSpPr>
                  <a:spLocks noEditPoints="1"/>
                </p:cNvSpPr>
                <p:nvPr/>
              </p:nvSpPr>
              <p:spPr bwMode="auto">
                <a:xfrm>
                  <a:off x="4144" y="2218"/>
                  <a:ext cx="14" cy="27"/>
                </a:xfrm>
                <a:custGeom>
                  <a:avLst/>
                  <a:gdLst>
                    <a:gd name="T0" fmla="*/ 6 w 17"/>
                    <a:gd name="T1" fmla="*/ 15 h 33"/>
                    <a:gd name="T2" fmla="*/ 6 w 17"/>
                    <a:gd name="T3" fmla="*/ 15 h 33"/>
                    <a:gd name="T4" fmla="*/ 6 w 17"/>
                    <a:gd name="T5" fmla="*/ 15 h 33"/>
                    <a:gd name="T6" fmla="*/ 6 w 17"/>
                    <a:gd name="T7" fmla="*/ 15 h 33"/>
                    <a:gd name="T8" fmla="*/ 6 w 17"/>
                    <a:gd name="T9" fmla="*/ 15 h 33"/>
                    <a:gd name="T10" fmla="*/ 3 w 17"/>
                    <a:gd name="T11" fmla="*/ 11 h 33"/>
                    <a:gd name="T12" fmla="*/ 2 w 17"/>
                    <a:gd name="T13" fmla="*/ 11 h 33"/>
                    <a:gd name="T14" fmla="*/ 4 w 17"/>
                    <a:gd name="T15" fmla="*/ 11 h 33"/>
                    <a:gd name="T16" fmla="*/ 2 w 17"/>
                    <a:gd name="T17" fmla="*/ 7 h 33"/>
                    <a:gd name="T18" fmla="*/ 2 w 17"/>
                    <a:gd name="T19" fmla="*/ 9 h 33"/>
                    <a:gd name="T20" fmla="*/ 2 w 17"/>
                    <a:gd name="T21" fmla="*/ 7 h 33"/>
                    <a:gd name="T22" fmla="*/ 2 w 17"/>
                    <a:gd name="T23" fmla="*/ 6 h 33"/>
                    <a:gd name="T24" fmla="*/ 5 w 17"/>
                    <a:gd name="T25" fmla="*/ 0 h 33"/>
                    <a:gd name="T26" fmla="*/ 4 w 17"/>
                    <a:gd name="T27" fmla="*/ 1 h 33"/>
                    <a:gd name="T28" fmla="*/ 4 w 17"/>
                    <a:gd name="T29" fmla="*/ 2 h 33"/>
                    <a:gd name="T30" fmla="*/ 4 w 17"/>
                    <a:gd name="T31" fmla="*/ 2 h 33"/>
                    <a:gd name="T32" fmla="*/ 2 w 17"/>
                    <a:gd name="T33" fmla="*/ 2 h 33"/>
                    <a:gd name="T34" fmla="*/ 2 w 17"/>
                    <a:gd name="T35" fmla="*/ 3 h 33"/>
                    <a:gd name="T36" fmla="*/ 2 w 17"/>
                    <a:gd name="T37" fmla="*/ 2 h 33"/>
                    <a:gd name="T38" fmla="*/ 2 w 17"/>
                    <a:gd name="T39" fmla="*/ 7 h 33"/>
                    <a:gd name="T40" fmla="*/ 2 w 17"/>
                    <a:gd name="T41" fmla="*/ 11 h 33"/>
                    <a:gd name="T42" fmla="*/ 3 w 17"/>
                    <a:gd name="T43" fmla="*/ 13 h 33"/>
                    <a:gd name="T44" fmla="*/ 5 w 17"/>
                    <a:gd name="T45" fmla="*/ 13 h 33"/>
                    <a:gd name="T46" fmla="*/ 7 w 17"/>
                    <a:gd name="T47" fmla="*/ 13 h 33"/>
                    <a:gd name="T48" fmla="*/ 7 w 17"/>
                    <a:gd name="T49" fmla="*/ 13 h 33"/>
                    <a:gd name="T50" fmla="*/ 7 w 17"/>
                    <a:gd name="T51" fmla="*/ 13 h 33"/>
                    <a:gd name="T52" fmla="*/ 8 w 17"/>
                    <a:gd name="T53" fmla="*/ 11 h 33"/>
                    <a:gd name="T54" fmla="*/ 6 w 17"/>
                    <a:gd name="T55" fmla="*/ 9 h 33"/>
                    <a:gd name="T56" fmla="*/ 6 w 17"/>
                    <a:gd name="T57" fmla="*/ 11 h 33"/>
                    <a:gd name="T58" fmla="*/ 6 w 17"/>
                    <a:gd name="T59" fmla="*/ 11 h 33"/>
                    <a:gd name="T60" fmla="*/ 6 w 17"/>
                    <a:gd name="T61" fmla="*/ 8 h 33"/>
                    <a:gd name="T62" fmla="*/ 6 w 17"/>
                    <a:gd name="T63" fmla="*/ 7 h 33"/>
                    <a:gd name="T64" fmla="*/ 6 w 17"/>
                    <a:gd name="T65" fmla="*/ 7 h 33"/>
                    <a:gd name="T66" fmla="*/ 6 w 17"/>
                    <a:gd name="T67" fmla="*/ 7 h 33"/>
                    <a:gd name="T68" fmla="*/ 5 w 17"/>
                    <a:gd name="T69" fmla="*/ 3 h 33"/>
                    <a:gd name="T70" fmla="*/ 6 w 17"/>
                    <a:gd name="T71" fmla="*/ 2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33">
                      <a:moveTo>
                        <a:pt x="12" y="33"/>
                      </a:moveTo>
                      <a:cubicBezTo>
                        <a:pt x="12" y="33"/>
                        <a:pt x="12" y="33"/>
                        <a:pt x="12" y="33"/>
                      </a:cubicBezTo>
                      <a:cubicBezTo>
                        <a:pt x="12" y="33"/>
                        <a:pt x="12" y="33"/>
                        <a:pt x="12" y="33"/>
                      </a:cubicBezTo>
                      <a:moveTo>
                        <a:pt x="12" y="33"/>
                      </a:moveTo>
                      <a:cubicBezTo>
                        <a:pt x="12" y="33"/>
                        <a:pt x="12" y="33"/>
                        <a:pt x="12" y="33"/>
                      </a:cubicBezTo>
                      <a:cubicBezTo>
                        <a:pt x="12" y="33"/>
                        <a:pt x="12" y="33"/>
                        <a:pt x="12" y="33"/>
                      </a:cubicBezTo>
                      <a:cubicBezTo>
                        <a:pt x="12" y="33"/>
                        <a:pt x="12" y="33"/>
                        <a:pt x="12" y="33"/>
                      </a:cubicBezTo>
                      <a:cubicBezTo>
                        <a:pt x="12" y="33"/>
                        <a:pt x="12" y="33"/>
                        <a:pt x="12" y="33"/>
                      </a:cubicBezTo>
                      <a:moveTo>
                        <a:pt x="12" y="33"/>
                      </a:moveTo>
                      <a:cubicBezTo>
                        <a:pt x="12" y="33"/>
                        <a:pt x="12" y="33"/>
                        <a:pt x="12" y="33"/>
                      </a:cubicBezTo>
                      <a:cubicBezTo>
                        <a:pt x="12" y="33"/>
                        <a:pt x="12" y="33"/>
                        <a:pt x="12" y="33"/>
                      </a:cubicBezTo>
                      <a:moveTo>
                        <a:pt x="7" y="25"/>
                      </a:moveTo>
                      <a:cubicBezTo>
                        <a:pt x="6" y="25"/>
                        <a:pt x="4" y="24"/>
                        <a:pt x="5" y="22"/>
                      </a:cubicBezTo>
                      <a:cubicBezTo>
                        <a:pt x="5" y="23"/>
                        <a:pt x="5" y="23"/>
                        <a:pt x="5" y="23"/>
                      </a:cubicBezTo>
                      <a:cubicBezTo>
                        <a:pt x="5" y="24"/>
                        <a:pt x="5" y="24"/>
                        <a:pt x="6" y="24"/>
                      </a:cubicBezTo>
                      <a:cubicBezTo>
                        <a:pt x="7" y="24"/>
                        <a:pt x="7" y="24"/>
                        <a:pt x="8" y="24"/>
                      </a:cubicBezTo>
                      <a:cubicBezTo>
                        <a:pt x="8" y="25"/>
                        <a:pt x="7" y="25"/>
                        <a:pt x="7" y="25"/>
                      </a:cubicBezTo>
                      <a:moveTo>
                        <a:pt x="5" y="15"/>
                      </a:moveTo>
                      <a:cubicBezTo>
                        <a:pt x="5" y="14"/>
                        <a:pt x="5" y="14"/>
                        <a:pt x="5" y="14"/>
                      </a:cubicBezTo>
                      <a:cubicBezTo>
                        <a:pt x="7" y="14"/>
                        <a:pt x="6" y="18"/>
                        <a:pt x="5" y="19"/>
                      </a:cubicBezTo>
                      <a:cubicBezTo>
                        <a:pt x="5" y="19"/>
                        <a:pt x="6" y="18"/>
                        <a:pt x="6" y="17"/>
                      </a:cubicBezTo>
                      <a:cubicBezTo>
                        <a:pt x="6" y="16"/>
                        <a:pt x="5" y="15"/>
                        <a:pt x="5" y="15"/>
                      </a:cubicBezTo>
                      <a:cubicBezTo>
                        <a:pt x="5" y="15"/>
                        <a:pt x="4" y="15"/>
                        <a:pt x="4" y="15"/>
                      </a:cubicBezTo>
                      <a:cubicBezTo>
                        <a:pt x="5" y="14"/>
                        <a:pt x="5" y="14"/>
                        <a:pt x="5" y="14"/>
                      </a:cubicBezTo>
                      <a:cubicBezTo>
                        <a:pt x="5" y="14"/>
                        <a:pt x="5" y="14"/>
                        <a:pt x="5" y="15"/>
                      </a:cubicBezTo>
                      <a:moveTo>
                        <a:pt x="10" y="0"/>
                      </a:moveTo>
                      <a:cubicBezTo>
                        <a:pt x="10" y="0"/>
                        <a:pt x="10" y="1"/>
                        <a:pt x="9" y="1"/>
                      </a:cubicBezTo>
                      <a:cubicBezTo>
                        <a:pt x="9" y="1"/>
                        <a:pt x="9" y="1"/>
                        <a:pt x="9" y="1"/>
                      </a:cubicBezTo>
                      <a:cubicBezTo>
                        <a:pt x="9" y="1"/>
                        <a:pt x="9" y="1"/>
                        <a:pt x="9" y="1"/>
                      </a:cubicBezTo>
                      <a:cubicBezTo>
                        <a:pt x="9" y="1"/>
                        <a:pt x="9" y="2"/>
                        <a:pt x="8" y="2"/>
                      </a:cubicBezTo>
                      <a:cubicBezTo>
                        <a:pt x="8" y="2"/>
                        <a:pt x="8" y="2"/>
                        <a:pt x="8" y="2"/>
                      </a:cubicBezTo>
                      <a:cubicBezTo>
                        <a:pt x="8" y="2"/>
                        <a:pt x="8" y="2"/>
                        <a:pt x="8" y="2"/>
                      </a:cubicBezTo>
                      <a:cubicBezTo>
                        <a:pt x="8" y="2"/>
                        <a:pt x="8" y="2"/>
                        <a:pt x="8" y="2"/>
                      </a:cubicBezTo>
                      <a:cubicBezTo>
                        <a:pt x="7" y="2"/>
                        <a:pt x="7" y="4"/>
                        <a:pt x="6" y="5"/>
                      </a:cubicBezTo>
                      <a:cubicBezTo>
                        <a:pt x="6" y="6"/>
                        <a:pt x="6" y="6"/>
                        <a:pt x="6" y="7"/>
                      </a:cubicBezTo>
                      <a:cubicBezTo>
                        <a:pt x="6" y="7"/>
                        <a:pt x="6" y="7"/>
                        <a:pt x="6" y="7"/>
                      </a:cubicBezTo>
                      <a:cubicBezTo>
                        <a:pt x="6" y="7"/>
                        <a:pt x="5" y="6"/>
                        <a:pt x="5" y="6"/>
                      </a:cubicBezTo>
                      <a:cubicBezTo>
                        <a:pt x="5" y="6"/>
                        <a:pt x="5" y="6"/>
                        <a:pt x="5" y="6"/>
                      </a:cubicBezTo>
                      <a:cubicBezTo>
                        <a:pt x="3" y="6"/>
                        <a:pt x="5" y="10"/>
                        <a:pt x="2" y="12"/>
                      </a:cubicBezTo>
                      <a:cubicBezTo>
                        <a:pt x="2" y="13"/>
                        <a:pt x="2" y="14"/>
                        <a:pt x="2" y="15"/>
                      </a:cubicBezTo>
                      <a:cubicBezTo>
                        <a:pt x="2" y="16"/>
                        <a:pt x="2" y="17"/>
                        <a:pt x="2" y="18"/>
                      </a:cubicBezTo>
                      <a:cubicBezTo>
                        <a:pt x="0" y="20"/>
                        <a:pt x="3" y="22"/>
                        <a:pt x="3" y="23"/>
                      </a:cubicBezTo>
                      <a:cubicBezTo>
                        <a:pt x="2" y="26"/>
                        <a:pt x="5" y="26"/>
                        <a:pt x="5" y="27"/>
                      </a:cubicBezTo>
                      <a:cubicBezTo>
                        <a:pt x="5" y="30"/>
                        <a:pt x="7" y="29"/>
                        <a:pt x="7" y="31"/>
                      </a:cubicBezTo>
                      <a:cubicBezTo>
                        <a:pt x="8" y="31"/>
                        <a:pt x="8" y="31"/>
                        <a:pt x="8" y="31"/>
                      </a:cubicBezTo>
                      <a:cubicBezTo>
                        <a:pt x="9" y="31"/>
                        <a:pt x="10" y="30"/>
                        <a:pt x="10" y="30"/>
                      </a:cubicBezTo>
                      <a:cubicBezTo>
                        <a:pt x="11" y="29"/>
                        <a:pt x="12" y="29"/>
                        <a:pt x="13" y="29"/>
                      </a:cubicBezTo>
                      <a:cubicBezTo>
                        <a:pt x="13" y="29"/>
                        <a:pt x="13" y="29"/>
                        <a:pt x="14" y="29"/>
                      </a:cubicBezTo>
                      <a:cubicBezTo>
                        <a:pt x="14" y="29"/>
                        <a:pt x="14" y="29"/>
                        <a:pt x="14" y="29"/>
                      </a:cubicBezTo>
                      <a:cubicBezTo>
                        <a:pt x="14" y="29"/>
                        <a:pt x="14" y="30"/>
                        <a:pt x="14" y="30"/>
                      </a:cubicBezTo>
                      <a:cubicBezTo>
                        <a:pt x="14" y="30"/>
                        <a:pt x="15" y="30"/>
                        <a:pt x="15" y="30"/>
                      </a:cubicBezTo>
                      <a:cubicBezTo>
                        <a:pt x="15" y="29"/>
                        <a:pt x="15" y="29"/>
                        <a:pt x="15" y="29"/>
                      </a:cubicBezTo>
                      <a:cubicBezTo>
                        <a:pt x="17" y="29"/>
                        <a:pt x="17" y="27"/>
                        <a:pt x="17" y="26"/>
                      </a:cubicBezTo>
                      <a:cubicBezTo>
                        <a:pt x="17" y="26"/>
                        <a:pt x="17" y="26"/>
                        <a:pt x="17" y="25"/>
                      </a:cubicBezTo>
                      <a:cubicBezTo>
                        <a:pt x="17" y="24"/>
                        <a:pt x="14" y="24"/>
                        <a:pt x="14" y="22"/>
                      </a:cubicBezTo>
                      <a:cubicBezTo>
                        <a:pt x="14" y="21"/>
                        <a:pt x="14" y="21"/>
                        <a:pt x="13" y="21"/>
                      </a:cubicBezTo>
                      <a:cubicBezTo>
                        <a:pt x="13" y="21"/>
                        <a:pt x="13" y="21"/>
                        <a:pt x="13" y="21"/>
                      </a:cubicBezTo>
                      <a:cubicBezTo>
                        <a:pt x="13" y="22"/>
                        <a:pt x="13" y="22"/>
                        <a:pt x="12" y="23"/>
                      </a:cubicBezTo>
                      <a:cubicBezTo>
                        <a:pt x="12" y="23"/>
                        <a:pt x="12" y="23"/>
                        <a:pt x="12" y="23"/>
                      </a:cubicBezTo>
                      <a:cubicBezTo>
                        <a:pt x="12" y="23"/>
                        <a:pt x="12" y="23"/>
                        <a:pt x="12" y="23"/>
                      </a:cubicBezTo>
                      <a:cubicBezTo>
                        <a:pt x="13" y="22"/>
                        <a:pt x="13" y="21"/>
                        <a:pt x="13" y="20"/>
                      </a:cubicBezTo>
                      <a:cubicBezTo>
                        <a:pt x="12" y="19"/>
                        <a:pt x="12" y="19"/>
                        <a:pt x="12" y="18"/>
                      </a:cubicBezTo>
                      <a:cubicBezTo>
                        <a:pt x="12" y="18"/>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0" y="15"/>
                        <a:pt x="11" y="12"/>
                      </a:cubicBezTo>
                      <a:cubicBezTo>
                        <a:pt x="12" y="11"/>
                        <a:pt x="10" y="9"/>
                        <a:pt x="11" y="7"/>
                      </a:cubicBezTo>
                      <a:cubicBezTo>
                        <a:pt x="12" y="6"/>
                        <a:pt x="11" y="4"/>
                        <a:pt x="12" y="3"/>
                      </a:cubicBezTo>
                      <a:cubicBezTo>
                        <a:pt x="12" y="3"/>
                        <a:pt x="12" y="3"/>
                        <a:pt x="12" y="3"/>
                      </a:cubicBezTo>
                      <a:cubicBezTo>
                        <a:pt x="11" y="2"/>
                        <a:pt x="12" y="0"/>
                        <a:pt x="10" y="0"/>
                      </a:cubicBezTo>
                    </a:path>
                  </a:pathLst>
                </a:custGeom>
                <a:solidFill>
                  <a:srgbClr val="E7E7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49" name="Freeform 10530">
                  <a:extLst>
                    <a:ext uri="{FF2B5EF4-FFF2-40B4-BE49-F238E27FC236}">
                      <a16:creationId xmlns:a16="http://schemas.microsoft.com/office/drawing/2014/main" id="{5D33BA5B-5156-26C4-655A-38DB3B7EDE35}"/>
                    </a:ext>
                  </a:extLst>
                </p:cNvPr>
                <p:cNvSpPr>
                  <a:spLocks/>
                </p:cNvSpPr>
                <p:nvPr/>
              </p:nvSpPr>
              <p:spPr bwMode="auto">
                <a:xfrm>
                  <a:off x="4150" y="2242"/>
                  <a:ext cx="6" cy="3"/>
                </a:xfrm>
                <a:custGeom>
                  <a:avLst/>
                  <a:gdLst>
                    <a:gd name="T0" fmla="*/ 3 w 7"/>
                    <a:gd name="T1" fmla="*/ 0 h 4"/>
                    <a:gd name="T2" fmla="*/ 3 w 7"/>
                    <a:gd name="T3" fmla="*/ 1 h 4"/>
                    <a:gd name="T4" fmla="*/ 1 w 7"/>
                    <a:gd name="T5" fmla="*/ 2 h 4"/>
                    <a:gd name="T6" fmla="*/ 0 w 7"/>
                    <a:gd name="T7" fmla="*/ 2 h 4"/>
                    <a:gd name="T8" fmla="*/ 0 w 7"/>
                    <a:gd name="T9" fmla="*/ 2 h 4"/>
                    <a:gd name="T10" fmla="*/ 2 w 7"/>
                    <a:gd name="T11" fmla="*/ 2 h 4"/>
                    <a:gd name="T12" fmla="*/ 3 w 7"/>
                    <a:gd name="T13" fmla="*/ 0 h 4"/>
                    <a:gd name="T14" fmla="*/ 3 w 7"/>
                    <a:gd name="T15" fmla="*/ 0 h 4"/>
                    <a:gd name="T16" fmla="*/ 3 w 7"/>
                    <a:gd name="T17" fmla="*/ 0 h 4"/>
                    <a:gd name="T18" fmla="*/ 3 w 7"/>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6" y="0"/>
                      </a:moveTo>
                      <a:cubicBezTo>
                        <a:pt x="5" y="0"/>
                        <a:pt x="4" y="0"/>
                        <a:pt x="3" y="1"/>
                      </a:cubicBezTo>
                      <a:cubicBezTo>
                        <a:pt x="3" y="1"/>
                        <a:pt x="2" y="2"/>
                        <a:pt x="1" y="2"/>
                      </a:cubicBezTo>
                      <a:cubicBezTo>
                        <a:pt x="1" y="2"/>
                        <a:pt x="1" y="2"/>
                        <a:pt x="0" y="2"/>
                      </a:cubicBezTo>
                      <a:cubicBezTo>
                        <a:pt x="0" y="2"/>
                        <a:pt x="0" y="2"/>
                        <a:pt x="0" y="2"/>
                      </a:cubicBezTo>
                      <a:cubicBezTo>
                        <a:pt x="0" y="4"/>
                        <a:pt x="2" y="4"/>
                        <a:pt x="2" y="4"/>
                      </a:cubicBezTo>
                      <a:cubicBezTo>
                        <a:pt x="3" y="3"/>
                        <a:pt x="4" y="1"/>
                        <a:pt x="5" y="0"/>
                      </a:cubicBezTo>
                      <a:cubicBezTo>
                        <a:pt x="5" y="0"/>
                        <a:pt x="5" y="0"/>
                        <a:pt x="6" y="0"/>
                      </a:cubicBezTo>
                      <a:cubicBezTo>
                        <a:pt x="6" y="0"/>
                        <a:pt x="6" y="0"/>
                        <a:pt x="7" y="0"/>
                      </a:cubicBezTo>
                      <a:cubicBezTo>
                        <a:pt x="6" y="0"/>
                        <a:pt x="6" y="0"/>
                        <a:pt x="6"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0" name="Freeform 10531">
                  <a:extLst>
                    <a:ext uri="{FF2B5EF4-FFF2-40B4-BE49-F238E27FC236}">
                      <a16:creationId xmlns:a16="http://schemas.microsoft.com/office/drawing/2014/main" id="{911582E3-CE30-43C5-8FC1-E9F1D841346C}"/>
                    </a:ext>
                  </a:extLst>
                </p:cNvPr>
                <p:cNvSpPr>
                  <a:spLocks/>
                </p:cNvSpPr>
                <p:nvPr/>
              </p:nvSpPr>
              <p:spPr bwMode="auto">
                <a:xfrm>
                  <a:off x="4152" y="2242"/>
                  <a:ext cx="5" cy="4"/>
                </a:xfrm>
                <a:custGeom>
                  <a:avLst/>
                  <a:gdLst>
                    <a:gd name="T0" fmla="*/ 3 w 6"/>
                    <a:gd name="T1" fmla="*/ 0 h 5"/>
                    <a:gd name="T2" fmla="*/ 3 w 6"/>
                    <a:gd name="T3" fmla="*/ 0 h 5"/>
                    <a:gd name="T4" fmla="*/ 0 w 6"/>
                    <a:gd name="T5" fmla="*/ 2 h 5"/>
                    <a:gd name="T6" fmla="*/ 1 w 6"/>
                    <a:gd name="T7" fmla="*/ 2 h 5"/>
                    <a:gd name="T8" fmla="*/ 2 w 6"/>
                    <a:gd name="T9" fmla="*/ 2 h 5"/>
                    <a:gd name="T10" fmla="*/ 3 w 6"/>
                    <a:gd name="T11" fmla="*/ 2 h 5"/>
                    <a:gd name="T12" fmla="*/ 3 w 6"/>
                    <a:gd name="T13" fmla="*/ 2 h 5"/>
                    <a:gd name="T14" fmla="*/ 3 w 6"/>
                    <a:gd name="T15" fmla="*/ 2 h 5"/>
                    <a:gd name="T16" fmla="*/ 3 w 6"/>
                    <a:gd name="T17" fmla="*/ 1 h 5"/>
                    <a:gd name="T18" fmla="*/ 3 w 6"/>
                    <a:gd name="T19" fmla="*/ 1 h 5"/>
                    <a:gd name="T20" fmla="*/ 3 w 6"/>
                    <a:gd name="T21" fmla="*/ 1 h 5"/>
                    <a:gd name="T22" fmla="*/ 3 w 6"/>
                    <a:gd name="T23" fmla="*/ 1 h 5"/>
                    <a:gd name="T24" fmla="*/ 3 w 6"/>
                    <a:gd name="T25" fmla="*/ 0 h 5"/>
                    <a:gd name="T26" fmla="*/ 3 w 6"/>
                    <a:gd name="T27" fmla="*/ 0 h 5"/>
                    <a:gd name="T28" fmla="*/ 3 w 6"/>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5">
                      <a:moveTo>
                        <a:pt x="4" y="0"/>
                      </a:moveTo>
                      <a:cubicBezTo>
                        <a:pt x="3" y="0"/>
                        <a:pt x="3" y="0"/>
                        <a:pt x="3" y="0"/>
                      </a:cubicBezTo>
                      <a:cubicBezTo>
                        <a:pt x="2" y="1"/>
                        <a:pt x="1" y="3"/>
                        <a:pt x="0" y="4"/>
                      </a:cubicBezTo>
                      <a:cubicBezTo>
                        <a:pt x="1" y="4"/>
                        <a:pt x="1" y="4"/>
                        <a:pt x="1" y="4"/>
                      </a:cubicBezTo>
                      <a:cubicBezTo>
                        <a:pt x="1" y="5"/>
                        <a:pt x="1" y="5"/>
                        <a:pt x="2" y="5"/>
                      </a:cubicBezTo>
                      <a:cubicBezTo>
                        <a:pt x="2" y="5"/>
                        <a:pt x="3" y="4"/>
                        <a:pt x="3" y="4"/>
                      </a:cubicBezTo>
                      <a:cubicBezTo>
                        <a:pt x="3" y="4"/>
                        <a:pt x="3" y="4"/>
                        <a:pt x="3" y="4"/>
                      </a:cubicBezTo>
                      <a:cubicBezTo>
                        <a:pt x="3" y="4"/>
                        <a:pt x="4" y="4"/>
                        <a:pt x="4" y="4"/>
                      </a:cubicBezTo>
                      <a:cubicBezTo>
                        <a:pt x="5" y="4"/>
                        <a:pt x="5" y="2"/>
                        <a:pt x="6" y="1"/>
                      </a:cubicBezTo>
                      <a:cubicBezTo>
                        <a:pt x="6" y="1"/>
                        <a:pt x="6" y="1"/>
                        <a:pt x="6" y="1"/>
                      </a:cubicBezTo>
                      <a:cubicBezTo>
                        <a:pt x="6" y="1"/>
                        <a:pt x="6" y="1"/>
                        <a:pt x="6" y="1"/>
                      </a:cubicBezTo>
                      <a:cubicBezTo>
                        <a:pt x="6" y="1"/>
                        <a:pt x="5" y="1"/>
                        <a:pt x="5" y="1"/>
                      </a:cubicBezTo>
                      <a:cubicBezTo>
                        <a:pt x="5" y="1"/>
                        <a:pt x="5" y="0"/>
                        <a:pt x="5" y="0"/>
                      </a:cubicBezTo>
                      <a:cubicBezTo>
                        <a:pt x="5" y="0"/>
                        <a:pt x="5" y="0"/>
                        <a:pt x="5" y="0"/>
                      </a:cubicBezTo>
                      <a:cubicBezTo>
                        <a:pt x="4" y="0"/>
                        <a:pt x="4" y="0"/>
                        <a:pt x="4"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1" name="Freeform 10532">
                  <a:extLst>
                    <a:ext uri="{FF2B5EF4-FFF2-40B4-BE49-F238E27FC236}">
                      <a16:creationId xmlns:a16="http://schemas.microsoft.com/office/drawing/2014/main" id="{3F2DDCB5-060E-7A3C-045E-DDF159B3780F}"/>
                    </a:ext>
                  </a:extLst>
                </p:cNvPr>
                <p:cNvSpPr>
                  <a:spLocks/>
                </p:cNvSpPr>
                <p:nvPr/>
              </p:nvSpPr>
              <p:spPr bwMode="auto">
                <a:xfrm>
                  <a:off x="4148" y="2222"/>
                  <a:ext cx="1" cy="2"/>
                </a:xfrm>
                <a:custGeom>
                  <a:avLst/>
                  <a:gdLst>
                    <a:gd name="T0" fmla="*/ 1 w 1"/>
                    <a:gd name="T1" fmla="*/ 0 h 2"/>
                    <a:gd name="T2" fmla="*/ 0 w 1"/>
                    <a:gd name="T3" fmla="*/ 1 h 2"/>
                    <a:gd name="T4" fmla="*/ 1 w 1"/>
                    <a:gd name="T5" fmla="*/ 2 h 2"/>
                    <a:gd name="T6" fmla="*/ 1 w 1"/>
                    <a:gd name="T7" fmla="*/ 2 h 2"/>
                    <a:gd name="T8" fmla="*/ 1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0"/>
                      </a:moveTo>
                      <a:cubicBezTo>
                        <a:pt x="1" y="0"/>
                        <a:pt x="0" y="1"/>
                        <a:pt x="0" y="1"/>
                      </a:cubicBezTo>
                      <a:cubicBezTo>
                        <a:pt x="0" y="1"/>
                        <a:pt x="1" y="2"/>
                        <a:pt x="1" y="2"/>
                      </a:cubicBezTo>
                      <a:cubicBezTo>
                        <a:pt x="1" y="2"/>
                        <a:pt x="1" y="2"/>
                        <a:pt x="1" y="2"/>
                      </a:cubicBezTo>
                      <a:cubicBezTo>
                        <a:pt x="1" y="1"/>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2" name="Freeform 10533">
                  <a:extLst>
                    <a:ext uri="{FF2B5EF4-FFF2-40B4-BE49-F238E27FC236}">
                      <a16:creationId xmlns:a16="http://schemas.microsoft.com/office/drawing/2014/main" id="{ADD1327B-FE87-9157-C04D-75BF35B3E5C4}"/>
                    </a:ext>
                  </a:extLst>
                </p:cNvPr>
                <p:cNvSpPr>
                  <a:spLocks noEditPoints="1"/>
                </p:cNvSpPr>
                <p:nvPr/>
              </p:nvSpPr>
              <p:spPr bwMode="auto">
                <a:xfrm>
                  <a:off x="4147" y="2230"/>
                  <a:ext cx="3" cy="4"/>
                </a:xfrm>
                <a:custGeom>
                  <a:avLst/>
                  <a:gdLst>
                    <a:gd name="T0" fmla="*/ 1 w 3"/>
                    <a:gd name="T1" fmla="*/ 0 h 5"/>
                    <a:gd name="T2" fmla="*/ 0 w 3"/>
                    <a:gd name="T3" fmla="*/ 1 h 5"/>
                    <a:gd name="T4" fmla="*/ 1 w 3"/>
                    <a:gd name="T5" fmla="*/ 1 h 5"/>
                    <a:gd name="T6" fmla="*/ 1 w 3"/>
                    <a:gd name="T7" fmla="*/ 0 h 5"/>
                    <a:gd name="T8" fmla="*/ 1 w 3"/>
                    <a:gd name="T9" fmla="*/ 0 h 5"/>
                    <a:gd name="T10" fmla="*/ 1 w 3"/>
                    <a:gd name="T11" fmla="*/ 1 h 5"/>
                    <a:gd name="T12" fmla="*/ 2 w 3"/>
                    <a:gd name="T13" fmla="*/ 2 h 5"/>
                    <a:gd name="T14" fmla="*/ 1 w 3"/>
                    <a:gd name="T15" fmla="*/ 2 h 5"/>
                    <a:gd name="T16" fmla="*/ 1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1" y="0"/>
                      </a:moveTo>
                      <a:cubicBezTo>
                        <a:pt x="0" y="1"/>
                        <a:pt x="0" y="1"/>
                        <a:pt x="0" y="1"/>
                      </a:cubicBezTo>
                      <a:cubicBezTo>
                        <a:pt x="0" y="1"/>
                        <a:pt x="1" y="1"/>
                        <a:pt x="1" y="1"/>
                      </a:cubicBezTo>
                      <a:cubicBezTo>
                        <a:pt x="1" y="0"/>
                        <a:pt x="1" y="0"/>
                        <a:pt x="1" y="0"/>
                      </a:cubicBezTo>
                      <a:moveTo>
                        <a:pt x="1" y="0"/>
                      </a:moveTo>
                      <a:cubicBezTo>
                        <a:pt x="1" y="0"/>
                        <a:pt x="1" y="0"/>
                        <a:pt x="1" y="1"/>
                      </a:cubicBezTo>
                      <a:cubicBezTo>
                        <a:pt x="1" y="1"/>
                        <a:pt x="2" y="2"/>
                        <a:pt x="2" y="3"/>
                      </a:cubicBezTo>
                      <a:cubicBezTo>
                        <a:pt x="2" y="4"/>
                        <a:pt x="1" y="5"/>
                        <a:pt x="1" y="5"/>
                      </a:cubicBezTo>
                      <a:cubicBezTo>
                        <a:pt x="2" y="4"/>
                        <a:pt x="3"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3" name="Freeform 10534">
                  <a:extLst>
                    <a:ext uri="{FF2B5EF4-FFF2-40B4-BE49-F238E27FC236}">
                      <a16:creationId xmlns:a16="http://schemas.microsoft.com/office/drawing/2014/main" id="{D7BA91D6-02C3-0A88-64AC-EB7918EAE360}"/>
                    </a:ext>
                  </a:extLst>
                </p:cNvPr>
                <p:cNvSpPr>
                  <a:spLocks/>
                </p:cNvSpPr>
                <p:nvPr/>
              </p:nvSpPr>
              <p:spPr bwMode="auto">
                <a:xfrm>
                  <a:off x="4152" y="2217"/>
                  <a:ext cx="2" cy="4"/>
                </a:xfrm>
                <a:custGeom>
                  <a:avLst/>
                  <a:gdLst>
                    <a:gd name="T0" fmla="*/ 0 w 2"/>
                    <a:gd name="T1" fmla="*/ 0 h 4"/>
                    <a:gd name="T2" fmla="*/ 0 w 2"/>
                    <a:gd name="T3" fmla="*/ 1 h 4"/>
                    <a:gd name="T4" fmla="*/ 2 w 2"/>
                    <a:gd name="T5" fmla="*/ 4 h 4"/>
                    <a:gd name="T6" fmla="*/ 2 w 2"/>
                    <a:gd name="T7" fmla="*/ 4 h 4"/>
                    <a:gd name="T8" fmla="*/ 2 w 2"/>
                    <a:gd name="T9" fmla="*/ 4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cubicBezTo>
                        <a:pt x="0" y="0"/>
                        <a:pt x="0" y="0"/>
                        <a:pt x="0" y="1"/>
                      </a:cubicBezTo>
                      <a:cubicBezTo>
                        <a:pt x="2" y="1"/>
                        <a:pt x="1" y="3"/>
                        <a:pt x="2" y="4"/>
                      </a:cubicBezTo>
                      <a:cubicBezTo>
                        <a:pt x="2" y="4"/>
                        <a:pt x="2" y="4"/>
                        <a:pt x="2" y="4"/>
                      </a:cubicBezTo>
                      <a:cubicBezTo>
                        <a:pt x="2" y="4"/>
                        <a:pt x="2" y="4"/>
                        <a:pt x="2" y="4"/>
                      </a:cubicBezTo>
                      <a:cubicBezTo>
                        <a:pt x="2" y="3"/>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4" name="Freeform 10535">
                  <a:extLst>
                    <a:ext uri="{FF2B5EF4-FFF2-40B4-BE49-F238E27FC236}">
                      <a16:creationId xmlns:a16="http://schemas.microsoft.com/office/drawing/2014/main" id="{F4742C33-2E52-8E5D-1DE4-25C9D7305749}"/>
                    </a:ext>
                  </a:extLst>
                </p:cNvPr>
                <p:cNvSpPr>
                  <a:spLocks/>
                </p:cNvSpPr>
                <p:nvPr/>
              </p:nvSpPr>
              <p:spPr bwMode="auto">
                <a:xfrm>
                  <a:off x="4147" y="2236"/>
                  <a:ext cx="4" cy="3"/>
                </a:xfrm>
                <a:custGeom>
                  <a:avLst/>
                  <a:gdLst>
                    <a:gd name="T0" fmla="*/ 1 w 4"/>
                    <a:gd name="T1" fmla="*/ 0 h 3"/>
                    <a:gd name="T2" fmla="*/ 3 w 4"/>
                    <a:gd name="T3" fmla="*/ 3 h 3"/>
                    <a:gd name="T4" fmla="*/ 4 w 4"/>
                    <a:gd name="T5" fmla="*/ 2 h 3"/>
                    <a:gd name="T6" fmla="*/ 2 w 4"/>
                    <a:gd name="T7" fmla="*/ 2 h 3"/>
                    <a:gd name="T8" fmla="*/ 1 w 4"/>
                    <a:gd name="T9" fmla="*/ 1 h 3"/>
                    <a:gd name="T10" fmla="*/ 1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1" y="0"/>
                      </a:moveTo>
                      <a:cubicBezTo>
                        <a:pt x="0" y="2"/>
                        <a:pt x="2" y="3"/>
                        <a:pt x="3" y="3"/>
                      </a:cubicBezTo>
                      <a:cubicBezTo>
                        <a:pt x="3" y="3"/>
                        <a:pt x="4" y="3"/>
                        <a:pt x="4" y="2"/>
                      </a:cubicBezTo>
                      <a:cubicBezTo>
                        <a:pt x="3" y="2"/>
                        <a:pt x="3" y="2"/>
                        <a:pt x="2" y="2"/>
                      </a:cubicBezTo>
                      <a:cubicBezTo>
                        <a:pt x="1" y="2"/>
                        <a:pt x="1" y="2"/>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5" name="Freeform 10536">
                  <a:extLst>
                    <a:ext uri="{FF2B5EF4-FFF2-40B4-BE49-F238E27FC236}">
                      <a16:creationId xmlns:a16="http://schemas.microsoft.com/office/drawing/2014/main" id="{3F80D364-1E6D-A689-22B8-9FAAA709BA52}"/>
                    </a:ext>
                  </a:extLst>
                </p:cNvPr>
                <p:cNvSpPr>
                  <a:spLocks noEditPoints="1"/>
                </p:cNvSpPr>
                <p:nvPr/>
              </p:nvSpPr>
              <p:spPr bwMode="auto">
                <a:xfrm>
                  <a:off x="4154" y="2232"/>
                  <a:ext cx="1" cy="5"/>
                </a:xfrm>
                <a:custGeom>
                  <a:avLst/>
                  <a:gdLst>
                    <a:gd name="T0" fmla="*/ 0 w 1"/>
                    <a:gd name="T1" fmla="*/ 3 h 6"/>
                    <a:gd name="T2" fmla="*/ 0 w 1"/>
                    <a:gd name="T3" fmla="*/ 3 h 6"/>
                    <a:gd name="T4" fmla="*/ 0 w 1"/>
                    <a:gd name="T5" fmla="*/ 3 h 6"/>
                    <a:gd name="T6" fmla="*/ 1 w 1"/>
                    <a:gd name="T7" fmla="*/ 3 h 6"/>
                    <a:gd name="T8" fmla="*/ 0 w 1"/>
                    <a:gd name="T9" fmla="*/ 3 h 6"/>
                    <a:gd name="T10" fmla="*/ 1 w 1"/>
                    <a:gd name="T11" fmla="*/ 3 h 6"/>
                    <a:gd name="T12" fmla="*/ 1 w 1"/>
                    <a:gd name="T13" fmla="*/ 3 h 6"/>
                    <a:gd name="T14" fmla="*/ 1 w 1"/>
                    <a:gd name="T15" fmla="*/ 3 h 6"/>
                    <a:gd name="T16" fmla="*/ 0 w 1"/>
                    <a:gd name="T17" fmla="*/ 0 h 6"/>
                    <a:gd name="T18" fmla="*/ 0 w 1"/>
                    <a:gd name="T19" fmla="*/ 0 h 6"/>
                    <a:gd name="T20" fmla="*/ 0 w 1"/>
                    <a:gd name="T21" fmla="*/ 0 h 6"/>
                    <a:gd name="T22" fmla="*/ 0 w 1"/>
                    <a:gd name="T23" fmla="*/ 0 h 6"/>
                    <a:gd name="T24" fmla="*/ 0 w 1"/>
                    <a:gd name="T25" fmla="*/ 0 h 6"/>
                    <a:gd name="T26" fmla="*/ 0 w 1"/>
                    <a:gd name="T27" fmla="*/ 0 h 6"/>
                    <a:gd name="T28" fmla="*/ 0 w 1"/>
                    <a:gd name="T29" fmla="*/ 0 h 6"/>
                    <a:gd name="T30" fmla="*/ 0 w 1"/>
                    <a:gd name="T31" fmla="*/ 0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6">
                      <a:moveTo>
                        <a:pt x="0" y="6"/>
                      </a:moveTo>
                      <a:cubicBezTo>
                        <a:pt x="0" y="6"/>
                        <a:pt x="0" y="6"/>
                        <a:pt x="0" y="6"/>
                      </a:cubicBezTo>
                      <a:cubicBezTo>
                        <a:pt x="0" y="6"/>
                        <a:pt x="0" y="6"/>
                        <a:pt x="0" y="6"/>
                      </a:cubicBezTo>
                      <a:moveTo>
                        <a:pt x="1" y="3"/>
                      </a:moveTo>
                      <a:cubicBezTo>
                        <a:pt x="1" y="4"/>
                        <a:pt x="1" y="5"/>
                        <a:pt x="0" y="6"/>
                      </a:cubicBezTo>
                      <a:cubicBezTo>
                        <a:pt x="1" y="5"/>
                        <a:pt x="1" y="5"/>
                        <a:pt x="1" y="4"/>
                      </a:cubicBezTo>
                      <a:cubicBezTo>
                        <a:pt x="1" y="4"/>
                        <a:pt x="1" y="4"/>
                        <a:pt x="1" y="4"/>
                      </a:cubicBezTo>
                      <a:cubicBezTo>
                        <a:pt x="1" y="3"/>
                        <a:pt x="1" y="3"/>
                        <a:pt x="1" y="3"/>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6" name="Freeform 10537">
                  <a:extLst>
                    <a:ext uri="{FF2B5EF4-FFF2-40B4-BE49-F238E27FC236}">
                      <a16:creationId xmlns:a16="http://schemas.microsoft.com/office/drawing/2014/main" id="{EDFBFD67-4613-DD6D-BE8F-513336C9FEAC}"/>
                    </a:ext>
                  </a:extLst>
                </p:cNvPr>
                <p:cNvSpPr>
                  <a:spLocks/>
                </p:cNvSpPr>
                <p:nvPr/>
              </p:nvSpPr>
              <p:spPr bwMode="auto">
                <a:xfrm>
                  <a:off x="4144" y="2230"/>
                  <a:ext cx="6" cy="14"/>
                </a:xfrm>
                <a:custGeom>
                  <a:avLst/>
                  <a:gdLst>
                    <a:gd name="T0" fmla="*/ 2 w 7"/>
                    <a:gd name="T1" fmla="*/ 0 h 16"/>
                    <a:gd name="T2" fmla="*/ 1 w 7"/>
                    <a:gd name="T3" fmla="*/ 2 h 16"/>
                    <a:gd name="T4" fmla="*/ 1 w 7"/>
                    <a:gd name="T5" fmla="*/ 3 h 16"/>
                    <a:gd name="T6" fmla="*/ 2 w 7"/>
                    <a:gd name="T7" fmla="*/ 4 h 16"/>
                    <a:gd name="T8" fmla="*/ 1 w 7"/>
                    <a:gd name="T9" fmla="*/ 4 h 16"/>
                    <a:gd name="T10" fmla="*/ 1 w 7"/>
                    <a:gd name="T11" fmla="*/ 4 h 16"/>
                    <a:gd name="T12" fmla="*/ 2 w 7"/>
                    <a:gd name="T13" fmla="*/ 8 h 16"/>
                    <a:gd name="T14" fmla="*/ 2 w 7"/>
                    <a:gd name="T15" fmla="*/ 8 h 16"/>
                    <a:gd name="T16" fmla="*/ 2 w 7"/>
                    <a:gd name="T17" fmla="*/ 8 h 16"/>
                    <a:gd name="T18" fmla="*/ 3 w 7"/>
                    <a:gd name="T19" fmla="*/ 9 h 16"/>
                    <a:gd name="T20" fmla="*/ 3 w 7"/>
                    <a:gd name="T21" fmla="*/ 9 h 16"/>
                    <a:gd name="T22" fmla="*/ 3 w 7"/>
                    <a:gd name="T23" fmla="*/ 9 h 16"/>
                    <a:gd name="T24" fmla="*/ 3 w 7"/>
                    <a:gd name="T25" fmla="*/ 9 h 16"/>
                    <a:gd name="T26" fmla="*/ 3 w 7"/>
                    <a:gd name="T27" fmla="*/ 10 h 16"/>
                    <a:gd name="T28" fmla="*/ 3 w 7"/>
                    <a:gd name="T29" fmla="*/ 8 h 16"/>
                    <a:gd name="T30" fmla="*/ 3 w 7"/>
                    <a:gd name="T31" fmla="*/ 4 h 16"/>
                    <a:gd name="T32" fmla="*/ 2 w 7"/>
                    <a:gd name="T33" fmla="*/ 3 h 16"/>
                    <a:gd name="T34" fmla="*/ 2 w 7"/>
                    <a:gd name="T35" fmla="*/ 0 h 16"/>
                    <a:gd name="T36" fmla="*/ 2 w 7"/>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 h="16">
                      <a:moveTo>
                        <a:pt x="2" y="0"/>
                      </a:moveTo>
                      <a:cubicBezTo>
                        <a:pt x="2" y="0"/>
                        <a:pt x="2" y="1"/>
                        <a:pt x="1" y="2"/>
                      </a:cubicBezTo>
                      <a:cubicBezTo>
                        <a:pt x="1" y="2"/>
                        <a:pt x="1" y="2"/>
                        <a:pt x="1" y="3"/>
                      </a:cubicBezTo>
                      <a:cubicBezTo>
                        <a:pt x="1" y="4"/>
                        <a:pt x="2" y="5"/>
                        <a:pt x="2" y="6"/>
                      </a:cubicBezTo>
                      <a:cubicBezTo>
                        <a:pt x="2" y="7"/>
                        <a:pt x="1" y="7"/>
                        <a:pt x="1" y="7"/>
                      </a:cubicBezTo>
                      <a:cubicBezTo>
                        <a:pt x="1" y="8"/>
                        <a:pt x="1" y="8"/>
                        <a:pt x="1" y="8"/>
                      </a:cubicBezTo>
                      <a:cubicBezTo>
                        <a:pt x="1" y="10"/>
                        <a:pt x="2" y="11"/>
                        <a:pt x="2" y="12"/>
                      </a:cubicBezTo>
                      <a:cubicBezTo>
                        <a:pt x="2" y="12"/>
                        <a:pt x="2" y="12"/>
                        <a:pt x="2" y="12"/>
                      </a:cubicBezTo>
                      <a:cubicBezTo>
                        <a:pt x="2" y="12"/>
                        <a:pt x="2" y="13"/>
                        <a:pt x="2" y="13"/>
                      </a:cubicBezTo>
                      <a:cubicBezTo>
                        <a:pt x="2" y="14"/>
                        <a:pt x="3" y="15"/>
                        <a:pt x="4" y="15"/>
                      </a:cubicBezTo>
                      <a:cubicBezTo>
                        <a:pt x="4" y="15"/>
                        <a:pt x="4" y="15"/>
                        <a:pt x="4" y="15"/>
                      </a:cubicBezTo>
                      <a:cubicBezTo>
                        <a:pt x="5" y="15"/>
                        <a:pt x="5" y="15"/>
                        <a:pt x="6" y="15"/>
                      </a:cubicBezTo>
                      <a:cubicBezTo>
                        <a:pt x="6" y="15"/>
                        <a:pt x="6" y="15"/>
                        <a:pt x="7" y="15"/>
                      </a:cubicBezTo>
                      <a:cubicBezTo>
                        <a:pt x="7" y="15"/>
                        <a:pt x="7" y="16"/>
                        <a:pt x="7" y="16"/>
                      </a:cubicBezTo>
                      <a:cubicBezTo>
                        <a:pt x="7" y="14"/>
                        <a:pt x="5" y="15"/>
                        <a:pt x="5" y="12"/>
                      </a:cubicBezTo>
                      <a:cubicBezTo>
                        <a:pt x="5" y="11"/>
                        <a:pt x="2" y="11"/>
                        <a:pt x="3" y="8"/>
                      </a:cubicBezTo>
                      <a:cubicBezTo>
                        <a:pt x="3" y="7"/>
                        <a:pt x="0" y="5"/>
                        <a:pt x="2" y="3"/>
                      </a:cubicBezTo>
                      <a:cubicBezTo>
                        <a:pt x="2" y="2"/>
                        <a:pt x="2" y="1"/>
                        <a:pt x="2" y="0"/>
                      </a:cubicBezTo>
                      <a:cubicBezTo>
                        <a:pt x="2" y="0"/>
                        <a:pt x="2" y="0"/>
                        <a:pt x="2" y="0"/>
                      </a:cubicBezTo>
                    </a:path>
                  </a:pathLst>
                </a:custGeom>
                <a:solidFill>
                  <a:srgbClr val="D1D2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7" name="Freeform 10538">
                  <a:extLst>
                    <a:ext uri="{FF2B5EF4-FFF2-40B4-BE49-F238E27FC236}">
                      <a16:creationId xmlns:a16="http://schemas.microsoft.com/office/drawing/2014/main" id="{C06C8D8D-6FA6-F1E9-5FFC-C4388561300F}"/>
                    </a:ext>
                  </a:extLst>
                </p:cNvPr>
                <p:cNvSpPr>
                  <a:spLocks/>
                </p:cNvSpPr>
                <p:nvPr/>
              </p:nvSpPr>
              <p:spPr bwMode="auto">
                <a:xfrm>
                  <a:off x="4147" y="2243"/>
                  <a:ext cx="5" cy="3"/>
                </a:xfrm>
                <a:custGeom>
                  <a:avLst/>
                  <a:gdLst>
                    <a:gd name="T0" fmla="*/ 2 w 5"/>
                    <a:gd name="T1" fmla="*/ 0 h 4"/>
                    <a:gd name="T2" fmla="*/ 0 w 5"/>
                    <a:gd name="T3" fmla="*/ 0 h 4"/>
                    <a:gd name="T4" fmla="*/ 0 w 5"/>
                    <a:gd name="T5" fmla="*/ 0 h 4"/>
                    <a:gd name="T6" fmla="*/ 0 w 5"/>
                    <a:gd name="T7" fmla="*/ 1 h 4"/>
                    <a:gd name="T8" fmla="*/ 0 w 5"/>
                    <a:gd name="T9" fmla="*/ 1 h 4"/>
                    <a:gd name="T10" fmla="*/ 0 w 5"/>
                    <a:gd name="T11" fmla="*/ 2 h 4"/>
                    <a:gd name="T12" fmla="*/ 2 w 5"/>
                    <a:gd name="T13" fmla="*/ 2 h 4"/>
                    <a:gd name="T14" fmla="*/ 4 w 5"/>
                    <a:gd name="T15" fmla="*/ 2 h 4"/>
                    <a:gd name="T16" fmla="*/ 4 w 5"/>
                    <a:gd name="T17" fmla="*/ 2 h 4"/>
                    <a:gd name="T18" fmla="*/ 4 w 5"/>
                    <a:gd name="T19" fmla="*/ 2 h 4"/>
                    <a:gd name="T20" fmla="*/ 5 w 5"/>
                    <a:gd name="T21" fmla="*/ 2 h 4"/>
                    <a:gd name="T22" fmla="*/ 3 w 5"/>
                    <a:gd name="T23" fmla="*/ 1 h 4"/>
                    <a:gd name="T24" fmla="*/ 3 w 5"/>
                    <a:gd name="T25" fmla="*/ 1 h 4"/>
                    <a:gd name="T26" fmla="*/ 3 w 5"/>
                    <a:gd name="T27" fmla="*/ 0 h 4"/>
                    <a:gd name="T28" fmla="*/ 2 w 5"/>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4">
                      <a:moveTo>
                        <a:pt x="2" y="0"/>
                      </a:moveTo>
                      <a:cubicBezTo>
                        <a:pt x="1" y="0"/>
                        <a:pt x="1" y="0"/>
                        <a:pt x="0" y="0"/>
                      </a:cubicBezTo>
                      <a:cubicBezTo>
                        <a:pt x="0" y="0"/>
                        <a:pt x="0" y="0"/>
                        <a:pt x="0" y="0"/>
                      </a:cubicBezTo>
                      <a:cubicBezTo>
                        <a:pt x="0" y="1"/>
                        <a:pt x="0" y="1"/>
                        <a:pt x="0" y="1"/>
                      </a:cubicBezTo>
                      <a:cubicBezTo>
                        <a:pt x="0" y="1"/>
                        <a:pt x="0" y="1"/>
                        <a:pt x="0" y="1"/>
                      </a:cubicBezTo>
                      <a:cubicBezTo>
                        <a:pt x="0" y="2"/>
                        <a:pt x="0" y="2"/>
                        <a:pt x="0" y="2"/>
                      </a:cubicBezTo>
                      <a:cubicBezTo>
                        <a:pt x="0" y="3"/>
                        <a:pt x="2" y="3"/>
                        <a:pt x="2" y="4"/>
                      </a:cubicBezTo>
                      <a:cubicBezTo>
                        <a:pt x="3" y="4"/>
                        <a:pt x="3" y="3"/>
                        <a:pt x="4" y="3"/>
                      </a:cubicBezTo>
                      <a:cubicBezTo>
                        <a:pt x="4" y="3"/>
                        <a:pt x="4" y="3"/>
                        <a:pt x="4" y="3"/>
                      </a:cubicBezTo>
                      <a:cubicBezTo>
                        <a:pt x="4" y="3"/>
                        <a:pt x="4" y="3"/>
                        <a:pt x="4" y="3"/>
                      </a:cubicBezTo>
                      <a:cubicBezTo>
                        <a:pt x="5" y="3"/>
                        <a:pt x="5" y="3"/>
                        <a:pt x="5" y="3"/>
                      </a:cubicBezTo>
                      <a:cubicBezTo>
                        <a:pt x="5" y="3"/>
                        <a:pt x="3" y="3"/>
                        <a:pt x="3" y="1"/>
                      </a:cubicBezTo>
                      <a:cubicBezTo>
                        <a:pt x="3" y="1"/>
                        <a:pt x="3" y="1"/>
                        <a:pt x="3" y="1"/>
                      </a:cubicBezTo>
                      <a:cubicBezTo>
                        <a:pt x="3" y="1"/>
                        <a:pt x="3" y="0"/>
                        <a:pt x="3" y="0"/>
                      </a:cubicBezTo>
                      <a:cubicBezTo>
                        <a:pt x="2" y="0"/>
                        <a:pt x="2" y="0"/>
                        <a:pt x="2" y="0"/>
                      </a:cubicBezTo>
                    </a:path>
                  </a:pathLst>
                </a:custGeom>
                <a:solidFill>
                  <a:srgbClr val="BBBE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8" name="Freeform 10539">
                  <a:extLst>
                    <a:ext uri="{FF2B5EF4-FFF2-40B4-BE49-F238E27FC236}">
                      <a16:creationId xmlns:a16="http://schemas.microsoft.com/office/drawing/2014/main" id="{00DBF41B-87AC-E3F2-9565-996ECA34BF1E}"/>
                    </a:ext>
                  </a:extLst>
                </p:cNvPr>
                <p:cNvSpPr>
                  <a:spLocks/>
                </p:cNvSpPr>
                <p:nvPr/>
              </p:nvSpPr>
              <p:spPr bwMode="auto">
                <a:xfrm>
                  <a:off x="4152" y="2242"/>
                  <a:ext cx="20" cy="10"/>
                </a:xfrm>
                <a:custGeom>
                  <a:avLst/>
                  <a:gdLst>
                    <a:gd name="T0" fmla="*/ 9 w 25"/>
                    <a:gd name="T1" fmla="*/ 0 h 12"/>
                    <a:gd name="T2" fmla="*/ 9 w 25"/>
                    <a:gd name="T3" fmla="*/ 1 h 12"/>
                    <a:gd name="T4" fmla="*/ 8 w 25"/>
                    <a:gd name="T5" fmla="*/ 3 h 12"/>
                    <a:gd name="T6" fmla="*/ 8 w 25"/>
                    <a:gd name="T7" fmla="*/ 3 h 12"/>
                    <a:gd name="T8" fmla="*/ 8 w 25"/>
                    <a:gd name="T9" fmla="*/ 3 h 12"/>
                    <a:gd name="T10" fmla="*/ 7 w 25"/>
                    <a:gd name="T11" fmla="*/ 3 h 12"/>
                    <a:gd name="T12" fmla="*/ 6 w 25"/>
                    <a:gd name="T13" fmla="*/ 3 h 12"/>
                    <a:gd name="T14" fmla="*/ 6 w 25"/>
                    <a:gd name="T15" fmla="*/ 3 h 12"/>
                    <a:gd name="T16" fmla="*/ 6 w 25"/>
                    <a:gd name="T17" fmla="*/ 3 h 12"/>
                    <a:gd name="T18" fmla="*/ 5 w 25"/>
                    <a:gd name="T19" fmla="*/ 3 h 12"/>
                    <a:gd name="T20" fmla="*/ 4 w 25"/>
                    <a:gd name="T21" fmla="*/ 4 h 12"/>
                    <a:gd name="T22" fmla="*/ 3 w 25"/>
                    <a:gd name="T23" fmla="*/ 3 h 12"/>
                    <a:gd name="T24" fmla="*/ 3 w 25"/>
                    <a:gd name="T25" fmla="*/ 3 h 12"/>
                    <a:gd name="T26" fmla="*/ 2 w 25"/>
                    <a:gd name="T27" fmla="*/ 3 h 12"/>
                    <a:gd name="T28" fmla="*/ 2 w 25"/>
                    <a:gd name="T29" fmla="*/ 3 h 12"/>
                    <a:gd name="T30" fmla="*/ 2 w 25"/>
                    <a:gd name="T31" fmla="*/ 3 h 12"/>
                    <a:gd name="T32" fmla="*/ 2 w 25"/>
                    <a:gd name="T33" fmla="*/ 3 h 12"/>
                    <a:gd name="T34" fmla="*/ 2 w 25"/>
                    <a:gd name="T35" fmla="*/ 3 h 12"/>
                    <a:gd name="T36" fmla="*/ 2 w 25"/>
                    <a:gd name="T37" fmla="*/ 3 h 12"/>
                    <a:gd name="T38" fmla="*/ 2 w 25"/>
                    <a:gd name="T39" fmla="*/ 3 h 12"/>
                    <a:gd name="T40" fmla="*/ 1 w 25"/>
                    <a:gd name="T41" fmla="*/ 3 h 12"/>
                    <a:gd name="T42" fmla="*/ 1 w 25"/>
                    <a:gd name="T43" fmla="*/ 3 h 12"/>
                    <a:gd name="T44" fmla="*/ 1 w 25"/>
                    <a:gd name="T45" fmla="*/ 3 h 12"/>
                    <a:gd name="T46" fmla="*/ 1 w 25"/>
                    <a:gd name="T47" fmla="*/ 3 h 12"/>
                    <a:gd name="T48" fmla="*/ 1 w 25"/>
                    <a:gd name="T49" fmla="*/ 3 h 12"/>
                    <a:gd name="T50" fmla="*/ 1 w 25"/>
                    <a:gd name="T51" fmla="*/ 3 h 12"/>
                    <a:gd name="T52" fmla="*/ 1 w 25"/>
                    <a:gd name="T53" fmla="*/ 3 h 12"/>
                    <a:gd name="T54" fmla="*/ 0 w 25"/>
                    <a:gd name="T55" fmla="*/ 4 h 12"/>
                    <a:gd name="T56" fmla="*/ 1 w 25"/>
                    <a:gd name="T57" fmla="*/ 4 h 12"/>
                    <a:gd name="T58" fmla="*/ 2 w 25"/>
                    <a:gd name="T59" fmla="*/ 5 h 12"/>
                    <a:gd name="T60" fmla="*/ 2 w 25"/>
                    <a:gd name="T61" fmla="*/ 5 h 12"/>
                    <a:gd name="T62" fmla="*/ 2 w 25"/>
                    <a:gd name="T63" fmla="*/ 5 h 12"/>
                    <a:gd name="T64" fmla="*/ 2 w 25"/>
                    <a:gd name="T65" fmla="*/ 5 h 12"/>
                    <a:gd name="T66" fmla="*/ 2 w 25"/>
                    <a:gd name="T67" fmla="*/ 6 h 12"/>
                    <a:gd name="T68" fmla="*/ 2 w 25"/>
                    <a:gd name="T69" fmla="*/ 6 h 12"/>
                    <a:gd name="T70" fmla="*/ 3 w 25"/>
                    <a:gd name="T71" fmla="*/ 6 h 12"/>
                    <a:gd name="T72" fmla="*/ 3 w 25"/>
                    <a:gd name="T73" fmla="*/ 6 h 12"/>
                    <a:gd name="T74" fmla="*/ 4 w 25"/>
                    <a:gd name="T75" fmla="*/ 6 h 12"/>
                    <a:gd name="T76" fmla="*/ 5 w 25"/>
                    <a:gd name="T77" fmla="*/ 6 h 12"/>
                    <a:gd name="T78" fmla="*/ 5 w 25"/>
                    <a:gd name="T79" fmla="*/ 5 h 12"/>
                    <a:gd name="T80" fmla="*/ 6 w 25"/>
                    <a:gd name="T81" fmla="*/ 5 h 12"/>
                    <a:gd name="T82" fmla="*/ 6 w 25"/>
                    <a:gd name="T83" fmla="*/ 6 h 12"/>
                    <a:gd name="T84" fmla="*/ 7 w 25"/>
                    <a:gd name="T85" fmla="*/ 5 h 12"/>
                    <a:gd name="T86" fmla="*/ 7 w 25"/>
                    <a:gd name="T87" fmla="*/ 4 h 12"/>
                    <a:gd name="T88" fmla="*/ 7 w 25"/>
                    <a:gd name="T89" fmla="*/ 4 h 12"/>
                    <a:gd name="T90" fmla="*/ 8 w 25"/>
                    <a:gd name="T91" fmla="*/ 4 h 12"/>
                    <a:gd name="T92" fmla="*/ 9 w 25"/>
                    <a:gd name="T93" fmla="*/ 3 h 12"/>
                    <a:gd name="T94" fmla="*/ 9 w 25"/>
                    <a:gd name="T95" fmla="*/ 3 h 12"/>
                    <a:gd name="T96" fmla="*/ 9 w 25"/>
                    <a:gd name="T97" fmla="*/ 3 h 12"/>
                    <a:gd name="T98" fmla="*/ 9 w 25"/>
                    <a:gd name="T99" fmla="*/ 3 h 12"/>
                    <a:gd name="T100" fmla="*/ 10 w 25"/>
                    <a:gd name="T101" fmla="*/ 1 h 12"/>
                    <a:gd name="T102" fmla="*/ 10 w 25"/>
                    <a:gd name="T103" fmla="*/ 1 h 12"/>
                    <a:gd name="T104" fmla="*/ 10 w 25"/>
                    <a:gd name="T105" fmla="*/ 1 h 12"/>
                    <a:gd name="T106" fmla="*/ 10 w 25"/>
                    <a:gd name="T107" fmla="*/ 1 h 12"/>
                    <a:gd name="T108" fmla="*/ 10 w 25"/>
                    <a:gd name="T109" fmla="*/ 1 h 12"/>
                    <a:gd name="T110" fmla="*/ 10 w 25"/>
                    <a:gd name="T111" fmla="*/ 1 h 12"/>
                    <a:gd name="T112" fmla="*/ 9 w 25"/>
                    <a:gd name="T113" fmla="*/ 0 h 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 h="12">
                      <a:moveTo>
                        <a:pt x="23" y="0"/>
                      </a:moveTo>
                      <a:cubicBezTo>
                        <a:pt x="23" y="0"/>
                        <a:pt x="23" y="1"/>
                        <a:pt x="22" y="1"/>
                      </a:cubicBezTo>
                      <a:cubicBezTo>
                        <a:pt x="21" y="2"/>
                        <a:pt x="21" y="4"/>
                        <a:pt x="19" y="4"/>
                      </a:cubicBezTo>
                      <a:cubicBezTo>
                        <a:pt x="19" y="4"/>
                        <a:pt x="19" y="4"/>
                        <a:pt x="19" y="4"/>
                      </a:cubicBezTo>
                      <a:cubicBezTo>
                        <a:pt x="19" y="4"/>
                        <a:pt x="19" y="4"/>
                        <a:pt x="19" y="4"/>
                      </a:cubicBezTo>
                      <a:cubicBezTo>
                        <a:pt x="18" y="4"/>
                        <a:pt x="18" y="5"/>
                        <a:pt x="17" y="5"/>
                      </a:cubicBezTo>
                      <a:cubicBezTo>
                        <a:pt x="17" y="6"/>
                        <a:pt x="16" y="7"/>
                        <a:pt x="15" y="7"/>
                      </a:cubicBezTo>
                      <a:cubicBezTo>
                        <a:pt x="15" y="7"/>
                        <a:pt x="15" y="7"/>
                        <a:pt x="15" y="6"/>
                      </a:cubicBezTo>
                      <a:cubicBezTo>
                        <a:pt x="14" y="6"/>
                        <a:pt x="14" y="6"/>
                        <a:pt x="14" y="6"/>
                      </a:cubicBezTo>
                      <a:cubicBezTo>
                        <a:pt x="13" y="6"/>
                        <a:pt x="13" y="6"/>
                        <a:pt x="12" y="7"/>
                      </a:cubicBezTo>
                      <a:cubicBezTo>
                        <a:pt x="11" y="7"/>
                        <a:pt x="10" y="8"/>
                        <a:pt x="10" y="8"/>
                      </a:cubicBezTo>
                      <a:cubicBezTo>
                        <a:pt x="9" y="8"/>
                        <a:pt x="9" y="8"/>
                        <a:pt x="8" y="7"/>
                      </a:cubicBezTo>
                      <a:cubicBezTo>
                        <a:pt x="8" y="7"/>
                        <a:pt x="8" y="7"/>
                        <a:pt x="8" y="7"/>
                      </a:cubicBezTo>
                      <a:cubicBezTo>
                        <a:pt x="7" y="7"/>
                        <a:pt x="7" y="7"/>
                        <a:pt x="6" y="7"/>
                      </a:cubicBezTo>
                      <a:cubicBezTo>
                        <a:pt x="6" y="7"/>
                        <a:pt x="6" y="7"/>
                        <a:pt x="5" y="7"/>
                      </a:cubicBezTo>
                      <a:cubicBezTo>
                        <a:pt x="5" y="7"/>
                        <a:pt x="4" y="7"/>
                        <a:pt x="4" y="6"/>
                      </a:cubicBezTo>
                      <a:cubicBezTo>
                        <a:pt x="4" y="6"/>
                        <a:pt x="4" y="5"/>
                        <a:pt x="3" y="5"/>
                      </a:cubicBezTo>
                      <a:cubicBezTo>
                        <a:pt x="3" y="5"/>
                        <a:pt x="3" y="5"/>
                        <a:pt x="3" y="6"/>
                      </a:cubicBezTo>
                      <a:cubicBezTo>
                        <a:pt x="3" y="6"/>
                        <a:pt x="3" y="6"/>
                        <a:pt x="2" y="6"/>
                      </a:cubicBezTo>
                      <a:cubicBezTo>
                        <a:pt x="2" y="6"/>
                        <a:pt x="2" y="5"/>
                        <a:pt x="2" y="5"/>
                      </a:cubicBezTo>
                      <a:cubicBezTo>
                        <a:pt x="2"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8"/>
                        <a:pt x="0" y="8"/>
                      </a:cubicBezTo>
                      <a:cubicBezTo>
                        <a:pt x="0" y="8"/>
                        <a:pt x="1" y="8"/>
                        <a:pt x="1" y="8"/>
                      </a:cubicBezTo>
                      <a:cubicBezTo>
                        <a:pt x="1" y="9"/>
                        <a:pt x="1" y="10"/>
                        <a:pt x="2" y="10"/>
                      </a:cubicBezTo>
                      <a:cubicBezTo>
                        <a:pt x="2" y="10"/>
                        <a:pt x="2" y="10"/>
                        <a:pt x="2" y="10"/>
                      </a:cubicBezTo>
                      <a:cubicBezTo>
                        <a:pt x="2" y="10"/>
                        <a:pt x="3" y="10"/>
                        <a:pt x="3" y="10"/>
                      </a:cubicBezTo>
                      <a:cubicBezTo>
                        <a:pt x="3" y="10"/>
                        <a:pt x="4" y="10"/>
                        <a:pt x="4" y="10"/>
                      </a:cubicBezTo>
                      <a:cubicBezTo>
                        <a:pt x="4" y="11"/>
                        <a:pt x="4" y="11"/>
                        <a:pt x="5" y="11"/>
                      </a:cubicBezTo>
                      <a:cubicBezTo>
                        <a:pt x="5" y="11"/>
                        <a:pt x="6" y="11"/>
                        <a:pt x="6" y="11"/>
                      </a:cubicBezTo>
                      <a:cubicBezTo>
                        <a:pt x="6" y="11"/>
                        <a:pt x="7" y="11"/>
                        <a:pt x="7" y="11"/>
                      </a:cubicBezTo>
                      <a:cubicBezTo>
                        <a:pt x="7" y="11"/>
                        <a:pt x="8" y="11"/>
                        <a:pt x="8" y="11"/>
                      </a:cubicBezTo>
                      <a:cubicBezTo>
                        <a:pt x="8" y="12"/>
                        <a:pt x="9" y="12"/>
                        <a:pt x="9" y="12"/>
                      </a:cubicBezTo>
                      <a:cubicBezTo>
                        <a:pt x="10" y="12"/>
                        <a:pt x="11" y="11"/>
                        <a:pt x="11" y="11"/>
                      </a:cubicBezTo>
                      <a:cubicBezTo>
                        <a:pt x="12" y="10"/>
                        <a:pt x="13" y="10"/>
                        <a:pt x="13" y="10"/>
                      </a:cubicBezTo>
                      <a:cubicBezTo>
                        <a:pt x="14" y="10"/>
                        <a:pt x="14" y="10"/>
                        <a:pt x="14" y="10"/>
                      </a:cubicBezTo>
                      <a:cubicBezTo>
                        <a:pt x="14" y="11"/>
                        <a:pt x="15" y="11"/>
                        <a:pt x="15" y="11"/>
                      </a:cubicBezTo>
                      <a:cubicBezTo>
                        <a:pt x="16" y="11"/>
                        <a:pt x="16" y="10"/>
                        <a:pt x="17" y="9"/>
                      </a:cubicBezTo>
                      <a:cubicBezTo>
                        <a:pt x="17" y="9"/>
                        <a:pt x="18" y="8"/>
                        <a:pt x="18" y="8"/>
                      </a:cubicBezTo>
                      <a:cubicBezTo>
                        <a:pt x="18" y="8"/>
                        <a:pt x="18" y="8"/>
                        <a:pt x="18" y="8"/>
                      </a:cubicBezTo>
                      <a:cubicBezTo>
                        <a:pt x="19" y="8"/>
                        <a:pt x="19" y="8"/>
                        <a:pt x="19" y="8"/>
                      </a:cubicBezTo>
                      <a:cubicBezTo>
                        <a:pt x="20" y="8"/>
                        <a:pt x="20" y="7"/>
                        <a:pt x="21" y="6"/>
                      </a:cubicBezTo>
                      <a:cubicBezTo>
                        <a:pt x="21" y="5"/>
                        <a:pt x="22" y="4"/>
                        <a:pt x="22" y="4"/>
                      </a:cubicBezTo>
                      <a:cubicBezTo>
                        <a:pt x="23" y="4"/>
                        <a:pt x="23" y="4"/>
                        <a:pt x="23" y="4"/>
                      </a:cubicBezTo>
                      <a:cubicBezTo>
                        <a:pt x="23" y="4"/>
                        <a:pt x="23" y="4"/>
                        <a:pt x="23" y="4"/>
                      </a:cubicBezTo>
                      <a:cubicBezTo>
                        <a:pt x="24" y="4"/>
                        <a:pt x="24" y="2"/>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0"/>
                        <a:pt x="23" y="0"/>
                        <a:pt x="23" y="0"/>
                      </a:cubicBezTo>
                    </a:path>
                  </a:pathLst>
                </a:custGeom>
                <a:solidFill>
                  <a:srgbClr val="A07A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59" name="Freeform 10540">
                  <a:extLst>
                    <a:ext uri="{FF2B5EF4-FFF2-40B4-BE49-F238E27FC236}">
                      <a16:creationId xmlns:a16="http://schemas.microsoft.com/office/drawing/2014/main" id="{2FFD4AE6-9170-94A6-FEFA-F1329006C0B6}"/>
                    </a:ext>
                  </a:extLst>
                </p:cNvPr>
                <p:cNvSpPr>
                  <a:spLocks/>
                </p:cNvSpPr>
                <p:nvPr/>
              </p:nvSpPr>
              <p:spPr bwMode="auto">
                <a:xfrm>
                  <a:off x="4149" y="2245"/>
                  <a:ext cx="4" cy="4"/>
                </a:xfrm>
                <a:custGeom>
                  <a:avLst/>
                  <a:gdLst>
                    <a:gd name="T0" fmla="*/ 2 w 5"/>
                    <a:gd name="T1" fmla="*/ 0 h 4"/>
                    <a:gd name="T2" fmla="*/ 2 w 5"/>
                    <a:gd name="T3" fmla="*/ 0 h 4"/>
                    <a:gd name="T4" fmla="*/ 2 w 5"/>
                    <a:gd name="T5" fmla="*/ 0 h 4"/>
                    <a:gd name="T6" fmla="*/ 2 w 5"/>
                    <a:gd name="T7" fmla="*/ 0 h 4"/>
                    <a:gd name="T8" fmla="*/ 0 w 5"/>
                    <a:gd name="T9" fmla="*/ 1 h 4"/>
                    <a:gd name="T10" fmla="*/ 1 w 5"/>
                    <a:gd name="T11" fmla="*/ 2 h 4"/>
                    <a:gd name="T12" fmla="*/ 1 w 5"/>
                    <a:gd name="T13" fmla="*/ 2 h 4"/>
                    <a:gd name="T14" fmla="*/ 1 w 5"/>
                    <a:gd name="T15" fmla="*/ 2 h 4"/>
                    <a:gd name="T16" fmla="*/ 2 w 5"/>
                    <a:gd name="T17" fmla="*/ 4 h 4"/>
                    <a:gd name="T18" fmla="*/ 2 w 5"/>
                    <a:gd name="T19" fmla="*/ 3 h 4"/>
                    <a:gd name="T20" fmla="*/ 2 w 5"/>
                    <a:gd name="T21" fmla="*/ 1 h 4"/>
                    <a:gd name="T22" fmla="*/ 2 w 5"/>
                    <a:gd name="T23" fmla="*/ 0 h 4"/>
                    <a:gd name="T24" fmla="*/ 2 w 5"/>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3" y="0"/>
                      </a:moveTo>
                      <a:cubicBezTo>
                        <a:pt x="3" y="0"/>
                        <a:pt x="3" y="0"/>
                        <a:pt x="2" y="0"/>
                      </a:cubicBezTo>
                      <a:cubicBezTo>
                        <a:pt x="2" y="0"/>
                        <a:pt x="2" y="0"/>
                        <a:pt x="2" y="0"/>
                      </a:cubicBezTo>
                      <a:cubicBezTo>
                        <a:pt x="2" y="0"/>
                        <a:pt x="2" y="0"/>
                        <a:pt x="2" y="0"/>
                      </a:cubicBezTo>
                      <a:cubicBezTo>
                        <a:pt x="1" y="0"/>
                        <a:pt x="1" y="1"/>
                        <a:pt x="0" y="1"/>
                      </a:cubicBezTo>
                      <a:cubicBezTo>
                        <a:pt x="1" y="1"/>
                        <a:pt x="1" y="2"/>
                        <a:pt x="1" y="2"/>
                      </a:cubicBezTo>
                      <a:cubicBezTo>
                        <a:pt x="1" y="2"/>
                        <a:pt x="1" y="2"/>
                        <a:pt x="1" y="2"/>
                      </a:cubicBezTo>
                      <a:cubicBezTo>
                        <a:pt x="1" y="2"/>
                        <a:pt x="1" y="2"/>
                        <a:pt x="1" y="2"/>
                      </a:cubicBezTo>
                      <a:cubicBezTo>
                        <a:pt x="1" y="4"/>
                        <a:pt x="3" y="3"/>
                        <a:pt x="3" y="4"/>
                      </a:cubicBezTo>
                      <a:cubicBezTo>
                        <a:pt x="4" y="4"/>
                        <a:pt x="4" y="3"/>
                        <a:pt x="4" y="3"/>
                      </a:cubicBezTo>
                      <a:cubicBezTo>
                        <a:pt x="4" y="2"/>
                        <a:pt x="5" y="2"/>
                        <a:pt x="5" y="1"/>
                      </a:cubicBezTo>
                      <a:cubicBezTo>
                        <a:pt x="4" y="1"/>
                        <a:pt x="4" y="1"/>
                        <a:pt x="4" y="0"/>
                      </a:cubicBezTo>
                      <a:cubicBezTo>
                        <a:pt x="4" y="0"/>
                        <a:pt x="4" y="0"/>
                        <a:pt x="3"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60" name="Freeform 10541">
                  <a:extLst>
                    <a:ext uri="{FF2B5EF4-FFF2-40B4-BE49-F238E27FC236}">
                      <a16:creationId xmlns:a16="http://schemas.microsoft.com/office/drawing/2014/main" id="{609DA613-E48B-2385-3B05-EF1D5554F28C}"/>
                    </a:ext>
                  </a:extLst>
                </p:cNvPr>
                <p:cNvSpPr>
                  <a:spLocks/>
                </p:cNvSpPr>
                <p:nvPr/>
              </p:nvSpPr>
              <p:spPr bwMode="auto">
                <a:xfrm>
                  <a:off x="4155" y="2223"/>
                  <a:ext cx="2" cy="3"/>
                </a:xfrm>
                <a:custGeom>
                  <a:avLst/>
                  <a:gdLst>
                    <a:gd name="T0" fmla="*/ 1 w 2"/>
                    <a:gd name="T1" fmla="*/ 0 h 4"/>
                    <a:gd name="T2" fmla="*/ 0 w 2"/>
                    <a:gd name="T3" fmla="*/ 0 h 4"/>
                    <a:gd name="T4" fmla="*/ 0 w 2"/>
                    <a:gd name="T5" fmla="*/ 2 h 4"/>
                    <a:gd name="T6" fmla="*/ 1 w 2"/>
                    <a:gd name="T7" fmla="*/ 2 h 4"/>
                    <a:gd name="T8" fmla="*/ 1 w 2"/>
                    <a:gd name="T9" fmla="*/ 2 h 4"/>
                    <a:gd name="T10" fmla="*/ 2 w 2"/>
                    <a:gd name="T11" fmla="*/ 2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0" y="0"/>
                        <a:pt x="0" y="0"/>
                        <a:pt x="0" y="0"/>
                      </a:cubicBezTo>
                      <a:cubicBezTo>
                        <a:pt x="2" y="1"/>
                        <a:pt x="1" y="3"/>
                        <a:pt x="0" y="3"/>
                      </a:cubicBezTo>
                      <a:cubicBezTo>
                        <a:pt x="0" y="3"/>
                        <a:pt x="1" y="3"/>
                        <a:pt x="1" y="3"/>
                      </a:cubicBezTo>
                      <a:cubicBezTo>
                        <a:pt x="1" y="4"/>
                        <a:pt x="1" y="4"/>
                        <a:pt x="1" y="4"/>
                      </a:cubicBezTo>
                      <a:cubicBezTo>
                        <a:pt x="1" y="4"/>
                        <a:pt x="2" y="3"/>
                        <a:pt x="2" y="3"/>
                      </a:cubicBezTo>
                      <a:cubicBezTo>
                        <a:pt x="2" y="2"/>
                        <a:pt x="1" y="1"/>
                        <a:pt x="1" y="0"/>
                      </a:cubicBezTo>
                    </a:path>
                  </a:pathLst>
                </a:custGeom>
                <a:solidFill>
                  <a:srgbClr val="E7E7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61" name="Freeform 10542">
                  <a:extLst>
                    <a:ext uri="{FF2B5EF4-FFF2-40B4-BE49-F238E27FC236}">
                      <a16:creationId xmlns:a16="http://schemas.microsoft.com/office/drawing/2014/main" id="{B0808EA2-2B7E-3B59-3F3B-B3B353F54754}"/>
                    </a:ext>
                  </a:extLst>
                </p:cNvPr>
                <p:cNvSpPr>
                  <a:spLocks/>
                </p:cNvSpPr>
                <p:nvPr/>
              </p:nvSpPr>
              <p:spPr bwMode="auto">
                <a:xfrm>
                  <a:off x="4155" y="2226"/>
                  <a:ext cx="1" cy="1"/>
                </a:xfrm>
                <a:custGeom>
                  <a:avLst/>
                  <a:gdLst>
                    <a:gd name="T0" fmla="*/ 0 w 1"/>
                    <a:gd name="T1" fmla="*/ 0 h 1"/>
                    <a:gd name="T2" fmla="*/ 0 w 1"/>
                    <a:gd name="T3" fmla="*/ 0 h 1"/>
                    <a:gd name="T4" fmla="*/ 1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1" y="0"/>
                      </a:cubicBezTo>
                      <a:cubicBezTo>
                        <a:pt x="1"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62" name="Freeform 10543">
                  <a:extLst>
                    <a:ext uri="{FF2B5EF4-FFF2-40B4-BE49-F238E27FC236}">
                      <a16:creationId xmlns:a16="http://schemas.microsoft.com/office/drawing/2014/main" id="{649B6BF9-B2F5-7E1E-40B5-F0DD908B97E2}"/>
                    </a:ext>
                  </a:extLst>
                </p:cNvPr>
                <p:cNvSpPr>
                  <a:spLocks/>
                </p:cNvSpPr>
                <p:nvPr/>
              </p:nvSpPr>
              <p:spPr bwMode="auto">
                <a:xfrm>
                  <a:off x="4157" y="2220"/>
                  <a:ext cx="3" cy="2"/>
                </a:xfrm>
                <a:custGeom>
                  <a:avLst/>
                  <a:gdLst>
                    <a:gd name="T0" fmla="*/ 2 w 3"/>
                    <a:gd name="T1" fmla="*/ 0 h 3"/>
                    <a:gd name="T2" fmla="*/ 3 w 3"/>
                    <a:gd name="T3" fmla="*/ 1 h 3"/>
                    <a:gd name="T4" fmla="*/ 3 w 3"/>
                    <a:gd name="T5" fmla="*/ 1 h 3"/>
                    <a:gd name="T6" fmla="*/ 2 w 3"/>
                    <a:gd name="T7" fmla="*/ 0 h 3"/>
                    <a:gd name="T8" fmla="*/ 2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0"/>
                      </a:moveTo>
                      <a:cubicBezTo>
                        <a:pt x="0" y="1"/>
                        <a:pt x="2" y="3"/>
                        <a:pt x="3" y="3"/>
                      </a:cubicBezTo>
                      <a:cubicBezTo>
                        <a:pt x="3" y="3"/>
                        <a:pt x="3" y="3"/>
                        <a:pt x="3" y="3"/>
                      </a:cubicBezTo>
                      <a:cubicBezTo>
                        <a:pt x="3" y="3"/>
                        <a:pt x="2" y="1"/>
                        <a:pt x="2" y="0"/>
                      </a:cubicBezTo>
                      <a:cubicBezTo>
                        <a:pt x="2" y="0"/>
                        <a:pt x="2" y="0"/>
                        <a:pt x="2" y="0"/>
                      </a:cubicBezTo>
                    </a:path>
                  </a:pathLst>
                </a:custGeom>
                <a:solidFill>
                  <a:srgbClr val="B99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63" name="Freeform 10544">
                  <a:extLst>
                    <a:ext uri="{FF2B5EF4-FFF2-40B4-BE49-F238E27FC236}">
                      <a16:creationId xmlns:a16="http://schemas.microsoft.com/office/drawing/2014/main" id="{3D4AD7E5-BD95-E906-C9F1-6ECB325DB5A9}"/>
                    </a:ext>
                  </a:extLst>
                </p:cNvPr>
                <p:cNvSpPr>
                  <a:spLocks/>
                </p:cNvSpPr>
                <p:nvPr/>
              </p:nvSpPr>
              <p:spPr bwMode="auto">
                <a:xfrm>
                  <a:off x="4159" y="2227"/>
                  <a:ext cx="3" cy="3"/>
                </a:xfrm>
                <a:custGeom>
                  <a:avLst/>
                  <a:gdLst>
                    <a:gd name="T0" fmla="*/ 1 w 3"/>
                    <a:gd name="T1" fmla="*/ 0 h 4"/>
                    <a:gd name="T2" fmla="*/ 0 w 3"/>
                    <a:gd name="T3" fmla="*/ 0 h 4"/>
                    <a:gd name="T4" fmla="*/ 0 w 3"/>
                    <a:gd name="T5" fmla="*/ 0 h 4"/>
                    <a:gd name="T6" fmla="*/ 1 w 3"/>
                    <a:gd name="T7" fmla="*/ 0 h 4"/>
                    <a:gd name="T8" fmla="*/ 2 w 3"/>
                    <a:gd name="T9" fmla="*/ 2 h 4"/>
                    <a:gd name="T10" fmla="*/ 2 w 3"/>
                    <a:gd name="T11" fmla="*/ 0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1" y="0"/>
                      </a:moveTo>
                      <a:cubicBezTo>
                        <a:pt x="1" y="0"/>
                        <a:pt x="0" y="0"/>
                        <a:pt x="0" y="0"/>
                      </a:cubicBezTo>
                      <a:cubicBezTo>
                        <a:pt x="0" y="0"/>
                        <a:pt x="0" y="0"/>
                        <a:pt x="0" y="0"/>
                      </a:cubicBezTo>
                      <a:cubicBezTo>
                        <a:pt x="1" y="0"/>
                        <a:pt x="1" y="0"/>
                        <a:pt x="1" y="0"/>
                      </a:cubicBezTo>
                      <a:cubicBezTo>
                        <a:pt x="2" y="0"/>
                        <a:pt x="1" y="3"/>
                        <a:pt x="2" y="4"/>
                      </a:cubicBezTo>
                      <a:cubicBezTo>
                        <a:pt x="3" y="3"/>
                        <a:pt x="3" y="1"/>
                        <a:pt x="2" y="0"/>
                      </a:cubicBezTo>
                      <a:cubicBezTo>
                        <a:pt x="2" y="0"/>
                        <a:pt x="1" y="0"/>
                        <a:pt x="1" y="0"/>
                      </a:cubicBezTo>
                    </a:path>
                  </a:pathLst>
                </a:custGeom>
                <a:solidFill>
                  <a:srgbClr val="B38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64" name="Oval 10545">
                  <a:extLst>
                    <a:ext uri="{FF2B5EF4-FFF2-40B4-BE49-F238E27FC236}">
                      <a16:creationId xmlns:a16="http://schemas.microsoft.com/office/drawing/2014/main" id="{85C05704-365C-CA31-6F56-1321E7D577A1}"/>
                    </a:ext>
                  </a:extLst>
                </p:cNvPr>
                <p:cNvSpPr>
                  <a:spLocks noChangeArrowheads="1"/>
                </p:cNvSpPr>
                <p:nvPr/>
              </p:nvSpPr>
              <p:spPr bwMode="auto">
                <a:xfrm>
                  <a:off x="4159" y="2227"/>
                  <a:ext cx="1" cy="1"/>
                </a:xfrm>
                <a:prstGeom prst="ellipse">
                  <a:avLst/>
                </a:prstGeom>
                <a:solidFill>
                  <a:srgbClr val="E7E7E8"/>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6665" name="Freeform 10546">
                  <a:extLst>
                    <a:ext uri="{FF2B5EF4-FFF2-40B4-BE49-F238E27FC236}">
                      <a16:creationId xmlns:a16="http://schemas.microsoft.com/office/drawing/2014/main" id="{C890A21A-23B0-1AC5-7F21-6FF903C1F59C}"/>
                    </a:ext>
                  </a:extLst>
                </p:cNvPr>
                <p:cNvSpPr>
                  <a:spLocks noEditPoints="1"/>
                </p:cNvSpPr>
                <p:nvPr/>
              </p:nvSpPr>
              <p:spPr bwMode="auto">
                <a:xfrm>
                  <a:off x="4165" y="2221"/>
                  <a:ext cx="1" cy="5"/>
                </a:xfrm>
                <a:custGeom>
                  <a:avLst/>
                  <a:gdLst>
                    <a:gd name="T0" fmla="*/ 1 w 2"/>
                    <a:gd name="T1" fmla="*/ 0 h 6"/>
                    <a:gd name="T2" fmla="*/ 0 w 2"/>
                    <a:gd name="T3" fmla="*/ 2 h 6"/>
                    <a:gd name="T4" fmla="*/ 1 w 2"/>
                    <a:gd name="T5" fmla="*/ 3 h 6"/>
                    <a:gd name="T6" fmla="*/ 1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0" y="0"/>
                        <a:pt x="0" y="1"/>
                        <a:pt x="0" y="2"/>
                      </a:cubicBezTo>
                      <a:cubicBezTo>
                        <a:pt x="0" y="3"/>
                        <a:pt x="0" y="6"/>
                        <a:pt x="1" y="6"/>
                      </a:cubicBezTo>
                      <a:cubicBezTo>
                        <a:pt x="1" y="6"/>
                        <a:pt x="1" y="6"/>
                        <a:pt x="1" y="5"/>
                      </a:cubicBezTo>
                      <a:cubicBezTo>
                        <a:pt x="2" y="5"/>
                        <a:pt x="1" y="4"/>
                        <a:pt x="1" y="4"/>
                      </a:cubicBezTo>
                      <a:cubicBezTo>
                        <a:pt x="1" y="3"/>
                        <a:pt x="0"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B99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66" name="Freeform 10547">
                  <a:extLst>
                    <a:ext uri="{FF2B5EF4-FFF2-40B4-BE49-F238E27FC236}">
                      <a16:creationId xmlns:a16="http://schemas.microsoft.com/office/drawing/2014/main" id="{5D34D541-D3F2-E54B-0E2B-7FDD9D106A9B}"/>
                    </a:ext>
                  </a:extLst>
                </p:cNvPr>
                <p:cNvSpPr>
                  <a:spLocks noEditPoints="1"/>
                </p:cNvSpPr>
                <p:nvPr/>
              </p:nvSpPr>
              <p:spPr bwMode="auto">
                <a:xfrm>
                  <a:off x="4162" y="2218"/>
                  <a:ext cx="2" cy="3"/>
                </a:xfrm>
                <a:custGeom>
                  <a:avLst/>
                  <a:gdLst>
                    <a:gd name="T0" fmla="*/ 0 w 3"/>
                    <a:gd name="T1" fmla="*/ 0 h 3"/>
                    <a:gd name="T2" fmla="*/ 0 w 3"/>
                    <a:gd name="T3" fmla="*/ 0 h 3"/>
                    <a:gd name="T4" fmla="*/ 0 w 3"/>
                    <a:gd name="T5" fmla="*/ 0 h 3"/>
                    <a:gd name="T6" fmla="*/ 0 w 3"/>
                    <a:gd name="T7" fmla="*/ 0 h 3"/>
                    <a:gd name="T8" fmla="*/ 1 w 3"/>
                    <a:gd name="T9" fmla="*/ 0 h 3"/>
                    <a:gd name="T10" fmla="*/ 0 w 3"/>
                    <a:gd name="T11" fmla="*/ 0 h 3"/>
                    <a:gd name="T12" fmla="*/ 0 w 3"/>
                    <a:gd name="T13" fmla="*/ 0 h 3"/>
                    <a:gd name="T14" fmla="*/ 1 w 3"/>
                    <a:gd name="T15" fmla="*/ 3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0" y="0"/>
                        <a:pt x="0" y="0"/>
                        <a:pt x="0" y="0"/>
                      </a:cubicBezTo>
                      <a:cubicBezTo>
                        <a:pt x="1" y="0"/>
                        <a:pt x="2" y="2"/>
                        <a:pt x="2" y="3"/>
                      </a:cubicBezTo>
                      <a:cubicBezTo>
                        <a:pt x="3" y="1"/>
                        <a:pt x="1" y="0"/>
                        <a:pt x="1" y="0"/>
                      </a:cubicBezTo>
                    </a:path>
                  </a:pathLst>
                </a:custGeom>
                <a:solidFill>
                  <a:srgbClr val="B99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67" name="Freeform 10548">
                  <a:extLst>
                    <a:ext uri="{FF2B5EF4-FFF2-40B4-BE49-F238E27FC236}">
                      <a16:creationId xmlns:a16="http://schemas.microsoft.com/office/drawing/2014/main" id="{3645CEAD-39CC-FF7E-A52C-8D80B82F3CCB}"/>
                    </a:ext>
                  </a:extLst>
                </p:cNvPr>
                <p:cNvSpPr>
                  <a:spLocks/>
                </p:cNvSpPr>
                <p:nvPr/>
              </p:nvSpPr>
              <p:spPr bwMode="auto">
                <a:xfrm>
                  <a:off x="4159" y="2235"/>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E7E7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68" name="Freeform 10549">
                  <a:extLst>
                    <a:ext uri="{FF2B5EF4-FFF2-40B4-BE49-F238E27FC236}">
                      <a16:creationId xmlns:a16="http://schemas.microsoft.com/office/drawing/2014/main" id="{C110E301-F838-4274-FC70-C444A59A809C}"/>
                    </a:ext>
                  </a:extLst>
                </p:cNvPr>
                <p:cNvSpPr>
                  <a:spLocks/>
                </p:cNvSpPr>
                <p:nvPr/>
              </p:nvSpPr>
              <p:spPr bwMode="auto">
                <a:xfrm>
                  <a:off x="4159" y="2236"/>
                  <a:ext cx="2" cy="2"/>
                </a:xfrm>
                <a:custGeom>
                  <a:avLst/>
                  <a:gdLst>
                    <a:gd name="T0" fmla="*/ 1 w 2"/>
                    <a:gd name="T1" fmla="*/ 0 h 2"/>
                    <a:gd name="T2" fmla="*/ 0 w 2"/>
                    <a:gd name="T3" fmla="*/ 2 h 2"/>
                    <a:gd name="T4" fmla="*/ 1 w 2"/>
                    <a:gd name="T5" fmla="*/ 2 h 2"/>
                    <a:gd name="T6" fmla="*/ 2 w 2"/>
                    <a:gd name="T7" fmla="*/ 1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1" y="0"/>
                      </a:moveTo>
                      <a:cubicBezTo>
                        <a:pt x="1" y="1"/>
                        <a:pt x="1" y="1"/>
                        <a:pt x="0" y="2"/>
                      </a:cubicBezTo>
                      <a:cubicBezTo>
                        <a:pt x="1" y="2"/>
                        <a:pt x="1" y="2"/>
                        <a:pt x="1" y="2"/>
                      </a:cubicBezTo>
                      <a:cubicBezTo>
                        <a:pt x="1" y="2"/>
                        <a:pt x="2" y="2"/>
                        <a:pt x="2" y="1"/>
                      </a:cubicBezTo>
                      <a:cubicBezTo>
                        <a:pt x="2" y="1"/>
                        <a:pt x="1" y="1"/>
                        <a:pt x="1" y="0"/>
                      </a:cubicBezTo>
                    </a:path>
                  </a:pathLst>
                </a:custGeom>
                <a:solidFill>
                  <a:srgbClr val="B38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69" name="Freeform 10550">
                  <a:extLst>
                    <a:ext uri="{FF2B5EF4-FFF2-40B4-BE49-F238E27FC236}">
                      <a16:creationId xmlns:a16="http://schemas.microsoft.com/office/drawing/2014/main" id="{D52DF7A9-67CE-771D-F48C-EACE026C462F}"/>
                    </a:ext>
                  </a:extLst>
                </p:cNvPr>
                <p:cNvSpPr>
                  <a:spLocks/>
                </p:cNvSpPr>
                <p:nvPr/>
              </p:nvSpPr>
              <p:spPr bwMode="auto">
                <a:xfrm>
                  <a:off x="4158" y="2235"/>
                  <a:ext cx="2" cy="3"/>
                </a:xfrm>
                <a:custGeom>
                  <a:avLst/>
                  <a:gdLst>
                    <a:gd name="T0" fmla="*/ 1 w 2"/>
                    <a:gd name="T1" fmla="*/ 0 h 4"/>
                    <a:gd name="T2" fmla="*/ 1 w 2"/>
                    <a:gd name="T3" fmla="*/ 2 h 4"/>
                    <a:gd name="T4" fmla="*/ 1 w 2"/>
                    <a:gd name="T5" fmla="*/ 2 h 4"/>
                    <a:gd name="T6" fmla="*/ 2 w 2"/>
                    <a:gd name="T7" fmla="*/ 2 h 4"/>
                    <a:gd name="T8" fmla="*/ 1 w 2"/>
                    <a:gd name="T9" fmla="*/ 0 h 4"/>
                    <a:gd name="T10" fmla="*/ 1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0" y="0"/>
                        <a:pt x="0" y="1"/>
                        <a:pt x="1" y="2"/>
                      </a:cubicBezTo>
                      <a:cubicBezTo>
                        <a:pt x="1" y="3"/>
                        <a:pt x="1" y="3"/>
                        <a:pt x="1" y="4"/>
                      </a:cubicBezTo>
                      <a:cubicBezTo>
                        <a:pt x="2" y="3"/>
                        <a:pt x="2" y="3"/>
                        <a:pt x="2" y="2"/>
                      </a:cubicBezTo>
                      <a:cubicBezTo>
                        <a:pt x="1" y="2"/>
                        <a:pt x="1" y="1"/>
                        <a:pt x="1" y="0"/>
                      </a:cubicBezTo>
                      <a:cubicBezTo>
                        <a:pt x="1" y="0"/>
                        <a:pt x="1" y="0"/>
                        <a:pt x="1" y="0"/>
                      </a:cubicBezTo>
                    </a:path>
                  </a:pathLst>
                </a:custGeom>
                <a:solidFill>
                  <a:srgbClr val="E7E7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0" name="Freeform 10551">
                  <a:extLst>
                    <a:ext uri="{FF2B5EF4-FFF2-40B4-BE49-F238E27FC236}">
                      <a16:creationId xmlns:a16="http://schemas.microsoft.com/office/drawing/2014/main" id="{7C8C1C37-DABE-ACFC-D384-ED71CA9624C9}"/>
                    </a:ext>
                  </a:extLst>
                </p:cNvPr>
                <p:cNvSpPr>
                  <a:spLocks noEditPoints="1"/>
                </p:cNvSpPr>
                <p:nvPr/>
              </p:nvSpPr>
              <p:spPr bwMode="auto">
                <a:xfrm>
                  <a:off x="4165" y="2231"/>
                  <a:ext cx="1" cy="4"/>
                </a:xfrm>
                <a:custGeom>
                  <a:avLst/>
                  <a:gdLst>
                    <a:gd name="T0" fmla="*/ 0 w 2"/>
                    <a:gd name="T1" fmla="*/ 0 h 5"/>
                    <a:gd name="T2" fmla="*/ 0 w 2"/>
                    <a:gd name="T3" fmla="*/ 1 h 5"/>
                    <a:gd name="T4" fmla="*/ 0 w 2"/>
                    <a:gd name="T5" fmla="*/ 0 h 5"/>
                    <a:gd name="T6" fmla="*/ 0 w 2"/>
                    <a:gd name="T7" fmla="*/ 0 h 5"/>
                    <a:gd name="T8" fmla="*/ 1 w 2"/>
                    <a:gd name="T9" fmla="*/ 0 h 5"/>
                    <a:gd name="T10" fmla="*/ 0 w 2"/>
                    <a:gd name="T11" fmla="*/ 0 h 5"/>
                    <a:gd name="T12" fmla="*/ 1 w 2"/>
                    <a:gd name="T13" fmla="*/ 2 h 5"/>
                    <a:gd name="T14" fmla="*/ 0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0"/>
                      </a:moveTo>
                      <a:cubicBezTo>
                        <a:pt x="0" y="1"/>
                        <a:pt x="0" y="1"/>
                        <a:pt x="0" y="1"/>
                      </a:cubicBezTo>
                      <a:cubicBezTo>
                        <a:pt x="0" y="1"/>
                        <a:pt x="0" y="1"/>
                        <a:pt x="0" y="0"/>
                      </a:cubicBezTo>
                      <a:cubicBezTo>
                        <a:pt x="0" y="0"/>
                        <a:pt x="0" y="0"/>
                        <a:pt x="0" y="0"/>
                      </a:cubicBezTo>
                      <a:moveTo>
                        <a:pt x="1" y="0"/>
                      </a:moveTo>
                      <a:cubicBezTo>
                        <a:pt x="0" y="0"/>
                        <a:pt x="0" y="0"/>
                        <a:pt x="0" y="0"/>
                      </a:cubicBezTo>
                      <a:cubicBezTo>
                        <a:pt x="0" y="1"/>
                        <a:pt x="1" y="2"/>
                        <a:pt x="1" y="3"/>
                      </a:cubicBezTo>
                      <a:cubicBezTo>
                        <a:pt x="1" y="3"/>
                        <a:pt x="0" y="4"/>
                        <a:pt x="0" y="5"/>
                      </a:cubicBezTo>
                      <a:cubicBezTo>
                        <a:pt x="1" y="4"/>
                        <a:pt x="2" y="0"/>
                        <a:pt x="1" y="0"/>
                      </a:cubicBezTo>
                    </a:path>
                  </a:pathLst>
                </a:custGeom>
                <a:solidFill>
                  <a:srgbClr val="B38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1" name="Freeform 10552">
                  <a:extLst>
                    <a:ext uri="{FF2B5EF4-FFF2-40B4-BE49-F238E27FC236}">
                      <a16:creationId xmlns:a16="http://schemas.microsoft.com/office/drawing/2014/main" id="{65D5BBB8-F954-661F-F2C3-00A9231640A3}"/>
                    </a:ext>
                  </a:extLst>
                </p:cNvPr>
                <p:cNvSpPr>
                  <a:spLocks/>
                </p:cNvSpPr>
                <p:nvPr/>
              </p:nvSpPr>
              <p:spPr bwMode="auto">
                <a:xfrm>
                  <a:off x="4169" y="2226"/>
                  <a:ext cx="3" cy="4"/>
                </a:xfrm>
                <a:custGeom>
                  <a:avLst/>
                  <a:gdLst>
                    <a:gd name="T0" fmla="*/ 2 w 4"/>
                    <a:gd name="T1" fmla="*/ 0 h 5"/>
                    <a:gd name="T2" fmla="*/ 2 w 4"/>
                    <a:gd name="T3" fmla="*/ 2 h 5"/>
                    <a:gd name="T4" fmla="*/ 2 w 4"/>
                    <a:gd name="T5" fmla="*/ 2 h 5"/>
                    <a:gd name="T6" fmla="*/ 2 w 4"/>
                    <a:gd name="T7" fmla="*/ 1 h 5"/>
                    <a:gd name="T8" fmla="*/ 2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2" y="0"/>
                      </a:moveTo>
                      <a:cubicBezTo>
                        <a:pt x="0" y="2"/>
                        <a:pt x="2" y="5"/>
                        <a:pt x="4" y="5"/>
                      </a:cubicBezTo>
                      <a:cubicBezTo>
                        <a:pt x="4" y="5"/>
                        <a:pt x="4" y="5"/>
                        <a:pt x="4" y="5"/>
                      </a:cubicBezTo>
                      <a:cubicBezTo>
                        <a:pt x="3" y="4"/>
                        <a:pt x="3" y="2"/>
                        <a:pt x="2" y="1"/>
                      </a:cubicBezTo>
                      <a:cubicBezTo>
                        <a:pt x="2" y="0"/>
                        <a:pt x="2" y="0"/>
                        <a:pt x="2" y="0"/>
                      </a:cubicBezTo>
                    </a:path>
                  </a:pathLst>
                </a:custGeom>
                <a:solidFill>
                  <a:srgbClr val="B99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2" name="Freeform 10553">
                  <a:extLst>
                    <a:ext uri="{FF2B5EF4-FFF2-40B4-BE49-F238E27FC236}">
                      <a16:creationId xmlns:a16="http://schemas.microsoft.com/office/drawing/2014/main" id="{5FDE2A94-6027-ADA5-E24E-0CFC36B88104}"/>
                    </a:ext>
                  </a:extLst>
                </p:cNvPr>
                <p:cNvSpPr>
                  <a:spLocks/>
                </p:cNvSpPr>
                <p:nvPr/>
              </p:nvSpPr>
              <p:spPr bwMode="auto">
                <a:xfrm>
                  <a:off x="4168" y="2221"/>
                  <a:ext cx="3" cy="2"/>
                </a:xfrm>
                <a:custGeom>
                  <a:avLst/>
                  <a:gdLst>
                    <a:gd name="T0" fmla="*/ 1 w 3"/>
                    <a:gd name="T1" fmla="*/ 0 h 3"/>
                    <a:gd name="T2" fmla="*/ 0 w 3"/>
                    <a:gd name="T3" fmla="*/ 0 h 3"/>
                    <a:gd name="T4" fmla="*/ 1 w 3"/>
                    <a:gd name="T5" fmla="*/ 0 h 3"/>
                    <a:gd name="T6" fmla="*/ 2 w 3"/>
                    <a:gd name="T7" fmla="*/ 1 h 3"/>
                    <a:gd name="T8" fmla="*/ 1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1" y="0"/>
                      </a:moveTo>
                      <a:cubicBezTo>
                        <a:pt x="1" y="0"/>
                        <a:pt x="1" y="0"/>
                        <a:pt x="0" y="0"/>
                      </a:cubicBezTo>
                      <a:cubicBezTo>
                        <a:pt x="1" y="0"/>
                        <a:pt x="1" y="0"/>
                        <a:pt x="1" y="0"/>
                      </a:cubicBezTo>
                      <a:cubicBezTo>
                        <a:pt x="2" y="0"/>
                        <a:pt x="2" y="2"/>
                        <a:pt x="2" y="3"/>
                      </a:cubicBezTo>
                      <a:cubicBezTo>
                        <a:pt x="3" y="2"/>
                        <a:pt x="2" y="0"/>
                        <a:pt x="1" y="0"/>
                      </a:cubicBezTo>
                    </a:path>
                  </a:pathLst>
                </a:custGeom>
                <a:solidFill>
                  <a:srgbClr val="B99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3" name="Freeform 10554">
                  <a:extLst>
                    <a:ext uri="{FF2B5EF4-FFF2-40B4-BE49-F238E27FC236}">
                      <a16:creationId xmlns:a16="http://schemas.microsoft.com/office/drawing/2014/main" id="{204FDB48-D656-052D-F7CB-EA39786868F7}"/>
                    </a:ext>
                  </a:extLst>
                </p:cNvPr>
                <p:cNvSpPr>
                  <a:spLocks/>
                </p:cNvSpPr>
                <p:nvPr/>
              </p:nvSpPr>
              <p:spPr bwMode="auto">
                <a:xfrm>
                  <a:off x="4164" y="2237"/>
                  <a:ext cx="3" cy="3"/>
                </a:xfrm>
                <a:custGeom>
                  <a:avLst/>
                  <a:gdLst>
                    <a:gd name="T0" fmla="*/ 1 w 4"/>
                    <a:gd name="T1" fmla="*/ 0 h 3"/>
                    <a:gd name="T2" fmla="*/ 2 w 4"/>
                    <a:gd name="T3" fmla="*/ 3 h 3"/>
                    <a:gd name="T4" fmla="*/ 2 w 4"/>
                    <a:gd name="T5" fmla="*/ 2 h 3"/>
                    <a:gd name="T6" fmla="*/ 2 w 4"/>
                    <a:gd name="T7" fmla="*/ 2 h 3"/>
                    <a:gd name="T8" fmla="*/ 1 w 4"/>
                    <a:gd name="T9" fmla="*/ 1 h 3"/>
                    <a:gd name="T10" fmla="*/ 1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1" y="0"/>
                      </a:moveTo>
                      <a:cubicBezTo>
                        <a:pt x="0" y="2"/>
                        <a:pt x="2" y="3"/>
                        <a:pt x="3" y="3"/>
                      </a:cubicBezTo>
                      <a:cubicBezTo>
                        <a:pt x="3" y="3"/>
                        <a:pt x="4" y="3"/>
                        <a:pt x="4" y="2"/>
                      </a:cubicBezTo>
                      <a:cubicBezTo>
                        <a:pt x="3" y="2"/>
                        <a:pt x="3" y="2"/>
                        <a:pt x="2" y="2"/>
                      </a:cubicBezTo>
                      <a:cubicBezTo>
                        <a:pt x="2" y="2"/>
                        <a:pt x="1" y="2"/>
                        <a:pt x="1" y="1"/>
                      </a:cubicBezTo>
                      <a:cubicBezTo>
                        <a:pt x="1" y="0"/>
                        <a:pt x="1" y="0"/>
                        <a:pt x="1" y="0"/>
                      </a:cubicBezTo>
                    </a:path>
                  </a:pathLst>
                </a:custGeom>
                <a:solidFill>
                  <a:srgbClr val="B38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4" name="Freeform 10555">
                  <a:extLst>
                    <a:ext uri="{FF2B5EF4-FFF2-40B4-BE49-F238E27FC236}">
                      <a16:creationId xmlns:a16="http://schemas.microsoft.com/office/drawing/2014/main" id="{B77CFD4C-3591-BF81-9F54-522B87E2A37E}"/>
                    </a:ext>
                  </a:extLst>
                </p:cNvPr>
                <p:cNvSpPr>
                  <a:spLocks noEditPoints="1"/>
                </p:cNvSpPr>
                <p:nvPr/>
              </p:nvSpPr>
              <p:spPr bwMode="auto">
                <a:xfrm>
                  <a:off x="4170" y="2234"/>
                  <a:ext cx="1" cy="4"/>
                </a:xfrm>
                <a:custGeom>
                  <a:avLst/>
                  <a:gdLst>
                    <a:gd name="T0" fmla="*/ 0 w 2"/>
                    <a:gd name="T1" fmla="*/ 2 h 5"/>
                    <a:gd name="T2" fmla="*/ 0 w 2"/>
                    <a:gd name="T3" fmla="*/ 2 h 5"/>
                    <a:gd name="T4" fmla="*/ 0 w 2"/>
                    <a:gd name="T5" fmla="*/ 2 h 5"/>
                    <a:gd name="T6" fmla="*/ 0 w 2"/>
                    <a:gd name="T7" fmla="*/ 0 h 5"/>
                    <a:gd name="T8" fmla="*/ 0 w 2"/>
                    <a:gd name="T9" fmla="*/ 2 h 5"/>
                    <a:gd name="T10" fmla="*/ 1 w 2"/>
                    <a:gd name="T11" fmla="*/ 2 h 5"/>
                    <a:gd name="T12" fmla="*/ 1 w 2"/>
                    <a:gd name="T13" fmla="*/ 0 h 5"/>
                    <a:gd name="T14" fmla="*/ 0 w 2"/>
                    <a:gd name="T15" fmla="*/ 0 h 5"/>
                    <a:gd name="T16" fmla="*/ 0 w 2"/>
                    <a:gd name="T17" fmla="*/ 0 h 5"/>
                    <a:gd name="T18" fmla="*/ 0 w 2"/>
                    <a:gd name="T19" fmla="*/ 0 h 5"/>
                    <a:gd name="T20" fmla="*/ 0 w 2"/>
                    <a:gd name="T21" fmla="*/ 0 h 5"/>
                    <a:gd name="T22" fmla="*/ 0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0" y="5"/>
                      </a:moveTo>
                      <a:cubicBezTo>
                        <a:pt x="0" y="5"/>
                        <a:pt x="0" y="5"/>
                        <a:pt x="0" y="5"/>
                      </a:cubicBezTo>
                      <a:cubicBezTo>
                        <a:pt x="0" y="5"/>
                        <a:pt x="0" y="5"/>
                        <a:pt x="0" y="5"/>
                      </a:cubicBezTo>
                      <a:moveTo>
                        <a:pt x="0" y="0"/>
                      </a:moveTo>
                      <a:cubicBezTo>
                        <a:pt x="1" y="0"/>
                        <a:pt x="1" y="3"/>
                        <a:pt x="0" y="5"/>
                      </a:cubicBezTo>
                      <a:cubicBezTo>
                        <a:pt x="1" y="4"/>
                        <a:pt x="1" y="4"/>
                        <a:pt x="2" y="3"/>
                      </a:cubicBezTo>
                      <a:cubicBezTo>
                        <a:pt x="2" y="2"/>
                        <a:pt x="1" y="1"/>
                        <a:pt x="1"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B38C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5" name="Freeform 10556">
                  <a:extLst>
                    <a:ext uri="{FF2B5EF4-FFF2-40B4-BE49-F238E27FC236}">
                      <a16:creationId xmlns:a16="http://schemas.microsoft.com/office/drawing/2014/main" id="{A8032BAB-744B-D38F-E065-38AE565045BA}"/>
                    </a:ext>
                  </a:extLst>
                </p:cNvPr>
                <p:cNvSpPr>
                  <a:spLocks noEditPoints="1"/>
                </p:cNvSpPr>
                <p:nvPr/>
              </p:nvSpPr>
              <p:spPr bwMode="auto">
                <a:xfrm>
                  <a:off x="4173" y="2232"/>
                  <a:ext cx="1" cy="3"/>
                </a:xfrm>
                <a:custGeom>
                  <a:avLst/>
                  <a:gdLst>
                    <a:gd name="T0" fmla="*/ 1 w 1"/>
                    <a:gd name="T1" fmla="*/ 1 h 4"/>
                    <a:gd name="T2" fmla="*/ 0 w 1"/>
                    <a:gd name="T3" fmla="*/ 2 h 4"/>
                    <a:gd name="T4" fmla="*/ 1 w 1"/>
                    <a:gd name="T5" fmla="*/ 1 h 4"/>
                    <a:gd name="T6" fmla="*/ 1 w 1"/>
                    <a:gd name="T7" fmla="*/ 0 h 4"/>
                    <a:gd name="T8" fmla="*/ 1 w 1"/>
                    <a:gd name="T9" fmla="*/ 1 h 4"/>
                    <a:gd name="T10" fmla="*/ 1 w 1"/>
                    <a:gd name="T11" fmla="*/ 0 h 4"/>
                    <a:gd name="T12" fmla="*/ 0 w 1"/>
                    <a:gd name="T13" fmla="*/ 0 h 4"/>
                    <a:gd name="T14" fmla="*/ 0 w 1"/>
                    <a:gd name="T15" fmla="*/ 0 h 4"/>
                    <a:gd name="T16" fmla="*/ 1 w 1"/>
                    <a:gd name="T17" fmla="*/ 0 h 4"/>
                    <a:gd name="T18" fmla="*/ 0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1" y="1"/>
                      </a:moveTo>
                      <a:cubicBezTo>
                        <a:pt x="1" y="2"/>
                        <a:pt x="0" y="3"/>
                        <a:pt x="0" y="4"/>
                      </a:cubicBezTo>
                      <a:cubicBezTo>
                        <a:pt x="1" y="3"/>
                        <a:pt x="1" y="2"/>
                        <a:pt x="1" y="1"/>
                      </a:cubicBezTo>
                      <a:moveTo>
                        <a:pt x="1" y="0"/>
                      </a:moveTo>
                      <a:cubicBezTo>
                        <a:pt x="1" y="0"/>
                        <a:pt x="1" y="0"/>
                        <a:pt x="1" y="1"/>
                      </a:cubicBezTo>
                      <a:cubicBezTo>
                        <a:pt x="1" y="0"/>
                        <a:pt x="1" y="0"/>
                        <a:pt x="1" y="0"/>
                      </a:cubicBezTo>
                      <a:moveTo>
                        <a:pt x="0" y="0"/>
                      </a:moveTo>
                      <a:cubicBezTo>
                        <a:pt x="0" y="0"/>
                        <a:pt x="0" y="0"/>
                        <a:pt x="0" y="0"/>
                      </a:cubicBezTo>
                      <a:cubicBezTo>
                        <a:pt x="1" y="0"/>
                        <a:pt x="1" y="0"/>
                        <a:pt x="1" y="0"/>
                      </a:cubicBezTo>
                      <a:cubicBezTo>
                        <a:pt x="1" y="0"/>
                        <a:pt x="1" y="0"/>
                        <a:pt x="0" y="0"/>
                      </a:cubicBezTo>
                    </a:path>
                  </a:pathLst>
                </a:custGeom>
                <a:solidFill>
                  <a:srgbClr val="B99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6" name="Freeform 10557">
                  <a:extLst>
                    <a:ext uri="{FF2B5EF4-FFF2-40B4-BE49-F238E27FC236}">
                      <a16:creationId xmlns:a16="http://schemas.microsoft.com/office/drawing/2014/main" id="{1800E379-6B28-64DA-E29A-5BC13EBA7A57}"/>
                    </a:ext>
                  </a:extLst>
                </p:cNvPr>
                <p:cNvSpPr>
                  <a:spLocks/>
                </p:cNvSpPr>
                <p:nvPr/>
              </p:nvSpPr>
              <p:spPr bwMode="auto">
                <a:xfrm>
                  <a:off x="4131" y="2282"/>
                  <a:ext cx="32" cy="39"/>
                </a:xfrm>
                <a:custGeom>
                  <a:avLst/>
                  <a:gdLst>
                    <a:gd name="T0" fmla="*/ 10 w 39"/>
                    <a:gd name="T1" fmla="*/ 2 h 48"/>
                    <a:gd name="T2" fmla="*/ 13 w 39"/>
                    <a:gd name="T3" fmla="*/ 2 h 48"/>
                    <a:gd name="T4" fmla="*/ 14 w 39"/>
                    <a:gd name="T5" fmla="*/ 4 h 48"/>
                    <a:gd name="T6" fmla="*/ 16 w 39"/>
                    <a:gd name="T7" fmla="*/ 7 h 48"/>
                    <a:gd name="T8" fmla="*/ 17 w 39"/>
                    <a:gd name="T9" fmla="*/ 10 h 48"/>
                    <a:gd name="T10" fmla="*/ 17 w 39"/>
                    <a:gd name="T11" fmla="*/ 13 h 48"/>
                    <a:gd name="T12" fmla="*/ 16 w 39"/>
                    <a:gd name="T13" fmla="*/ 15 h 48"/>
                    <a:gd name="T14" fmla="*/ 15 w 39"/>
                    <a:gd name="T15" fmla="*/ 16 h 48"/>
                    <a:gd name="T16" fmla="*/ 14 w 39"/>
                    <a:gd name="T17" fmla="*/ 19 h 48"/>
                    <a:gd name="T18" fmla="*/ 11 w 39"/>
                    <a:gd name="T19" fmla="*/ 20 h 48"/>
                    <a:gd name="T20" fmla="*/ 9 w 39"/>
                    <a:gd name="T21" fmla="*/ 20 h 48"/>
                    <a:gd name="T22" fmla="*/ 7 w 39"/>
                    <a:gd name="T23" fmla="*/ 20 h 48"/>
                    <a:gd name="T24" fmla="*/ 6 w 39"/>
                    <a:gd name="T25" fmla="*/ 20 h 48"/>
                    <a:gd name="T26" fmla="*/ 4 w 39"/>
                    <a:gd name="T27" fmla="*/ 19 h 48"/>
                    <a:gd name="T28" fmla="*/ 2 w 39"/>
                    <a:gd name="T29" fmla="*/ 17 h 48"/>
                    <a:gd name="T30" fmla="*/ 2 w 39"/>
                    <a:gd name="T31" fmla="*/ 15 h 48"/>
                    <a:gd name="T32" fmla="*/ 2 w 39"/>
                    <a:gd name="T33" fmla="*/ 13 h 48"/>
                    <a:gd name="T34" fmla="*/ 1 w 39"/>
                    <a:gd name="T35" fmla="*/ 11 h 48"/>
                    <a:gd name="T36" fmla="*/ 1 w 39"/>
                    <a:gd name="T37" fmla="*/ 9 h 48"/>
                    <a:gd name="T38" fmla="*/ 2 w 39"/>
                    <a:gd name="T39" fmla="*/ 6 h 48"/>
                    <a:gd name="T40" fmla="*/ 2 w 39"/>
                    <a:gd name="T41" fmla="*/ 4 h 48"/>
                    <a:gd name="T42" fmla="*/ 4 w 39"/>
                    <a:gd name="T43" fmla="*/ 2 h 48"/>
                    <a:gd name="T44" fmla="*/ 6 w 39"/>
                    <a:gd name="T45" fmla="*/ 2 h 48"/>
                    <a:gd name="T46" fmla="*/ 8 w 39"/>
                    <a:gd name="T47" fmla="*/ 2 h 48"/>
                    <a:gd name="T48" fmla="*/ 10 w 39"/>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48">
                      <a:moveTo>
                        <a:pt x="22" y="2"/>
                      </a:moveTo>
                      <a:cubicBezTo>
                        <a:pt x="24" y="5"/>
                        <a:pt x="27" y="2"/>
                        <a:pt x="28" y="5"/>
                      </a:cubicBezTo>
                      <a:cubicBezTo>
                        <a:pt x="28" y="7"/>
                        <a:pt x="32" y="7"/>
                        <a:pt x="32" y="9"/>
                      </a:cubicBezTo>
                      <a:cubicBezTo>
                        <a:pt x="32" y="12"/>
                        <a:pt x="36" y="13"/>
                        <a:pt x="35" y="15"/>
                      </a:cubicBezTo>
                      <a:cubicBezTo>
                        <a:pt x="35" y="17"/>
                        <a:pt x="38" y="21"/>
                        <a:pt x="37" y="23"/>
                      </a:cubicBezTo>
                      <a:cubicBezTo>
                        <a:pt x="36" y="25"/>
                        <a:pt x="39" y="28"/>
                        <a:pt x="37" y="29"/>
                      </a:cubicBezTo>
                      <a:cubicBezTo>
                        <a:pt x="35" y="29"/>
                        <a:pt x="37" y="33"/>
                        <a:pt x="35" y="33"/>
                      </a:cubicBezTo>
                      <a:cubicBezTo>
                        <a:pt x="34" y="34"/>
                        <a:pt x="35" y="38"/>
                        <a:pt x="33" y="37"/>
                      </a:cubicBezTo>
                      <a:cubicBezTo>
                        <a:pt x="32" y="37"/>
                        <a:pt x="32" y="42"/>
                        <a:pt x="30" y="42"/>
                      </a:cubicBezTo>
                      <a:cubicBezTo>
                        <a:pt x="28" y="41"/>
                        <a:pt x="28" y="46"/>
                        <a:pt x="26" y="44"/>
                      </a:cubicBezTo>
                      <a:cubicBezTo>
                        <a:pt x="24" y="43"/>
                        <a:pt x="22" y="48"/>
                        <a:pt x="20" y="46"/>
                      </a:cubicBezTo>
                      <a:cubicBezTo>
                        <a:pt x="19" y="45"/>
                        <a:pt x="16" y="48"/>
                        <a:pt x="16" y="45"/>
                      </a:cubicBezTo>
                      <a:cubicBezTo>
                        <a:pt x="15" y="44"/>
                        <a:pt x="13" y="46"/>
                        <a:pt x="12" y="44"/>
                      </a:cubicBezTo>
                      <a:cubicBezTo>
                        <a:pt x="12" y="43"/>
                        <a:pt x="9" y="44"/>
                        <a:pt x="9" y="42"/>
                      </a:cubicBezTo>
                      <a:cubicBezTo>
                        <a:pt x="9" y="40"/>
                        <a:pt x="6" y="41"/>
                        <a:pt x="6" y="39"/>
                      </a:cubicBezTo>
                      <a:cubicBezTo>
                        <a:pt x="6" y="37"/>
                        <a:pt x="3" y="37"/>
                        <a:pt x="3" y="35"/>
                      </a:cubicBezTo>
                      <a:cubicBezTo>
                        <a:pt x="3" y="33"/>
                        <a:pt x="1" y="32"/>
                        <a:pt x="2" y="30"/>
                      </a:cubicBezTo>
                      <a:cubicBezTo>
                        <a:pt x="2" y="28"/>
                        <a:pt x="0" y="26"/>
                        <a:pt x="1" y="24"/>
                      </a:cubicBezTo>
                      <a:cubicBezTo>
                        <a:pt x="1" y="23"/>
                        <a:pt x="0" y="21"/>
                        <a:pt x="1" y="20"/>
                      </a:cubicBezTo>
                      <a:cubicBezTo>
                        <a:pt x="3" y="18"/>
                        <a:pt x="1" y="14"/>
                        <a:pt x="3" y="13"/>
                      </a:cubicBezTo>
                      <a:cubicBezTo>
                        <a:pt x="4" y="12"/>
                        <a:pt x="4" y="10"/>
                        <a:pt x="5" y="9"/>
                      </a:cubicBezTo>
                      <a:cubicBezTo>
                        <a:pt x="7" y="8"/>
                        <a:pt x="6" y="5"/>
                        <a:pt x="9" y="5"/>
                      </a:cubicBezTo>
                      <a:cubicBezTo>
                        <a:pt x="10" y="5"/>
                        <a:pt x="11" y="2"/>
                        <a:pt x="12" y="3"/>
                      </a:cubicBezTo>
                      <a:cubicBezTo>
                        <a:pt x="15" y="4"/>
                        <a:pt x="16" y="0"/>
                        <a:pt x="18" y="2"/>
                      </a:cubicBezTo>
                      <a:cubicBezTo>
                        <a:pt x="20" y="3"/>
                        <a:pt x="21" y="1"/>
                        <a:pt x="2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7" name="Freeform 10558">
                  <a:extLst>
                    <a:ext uri="{FF2B5EF4-FFF2-40B4-BE49-F238E27FC236}">
                      <a16:creationId xmlns:a16="http://schemas.microsoft.com/office/drawing/2014/main" id="{94AD731C-ED1A-B4B0-54E7-C7DB1B2AA288}"/>
                    </a:ext>
                  </a:extLst>
                </p:cNvPr>
                <p:cNvSpPr>
                  <a:spLocks/>
                </p:cNvSpPr>
                <p:nvPr/>
              </p:nvSpPr>
              <p:spPr bwMode="auto">
                <a:xfrm>
                  <a:off x="4131" y="2285"/>
                  <a:ext cx="29" cy="36"/>
                </a:xfrm>
                <a:custGeom>
                  <a:avLst/>
                  <a:gdLst>
                    <a:gd name="T0" fmla="*/ 16 w 35"/>
                    <a:gd name="T1" fmla="*/ 13 h 44"/>
                    <a:gd name="T2" fmla="*/ 13 w 35"/>
                    <a:gd name="T3" fmla="*/ 13 h 44"/>
                    <a:gd name="T4" fmla="*/ 12 w 35"/>
                    <a:gd name="T5" fmla="*/ 13 h 44"/>
                    <a:gd name="T6" fmla="*/ 10 w 35"/>
                    <a:gd name="T7" fmla="*/ 13 h 44"/>
                    <a:gd name="T8" fmla="*/ 8 w 35"/>
                    <a:gd name="T9" fmla="*/ 12 h 44"/>
                    <a:gd name="T10" fmla="*/ 7 w 35"/>
                    <a:gd name="T11" fmla="*/ 11 h 44"/>
                    <a:gd name="T12" fmla="*/ 5 w 35"/>
                    <a:gd name="T13" fmla="*/ 9 h 44"/>
                    <a:gd name="T14" fmla="*/ 5 w 35"/>
                    <a:gd name="T15" fmla="*/ 7 h 44"/>
                    <a:gd name="T16" fmla="*/ 4 w 35"/>
                    <a:gd name="T17" fmla="*/ 5 h 44"/>
                    <a:gd name="T18" fmla="*/ 4 w 35"/>
                    <a:gd name="T19" fmla="*/ 2 h 44"/>
                    <a:gd name="T20" fmla="*/ 5 w 35"/>
                    <a:gd name="T21" fmla="*/ 0 h 44"/>
                    <a:gd name="T22" fmla="*/ 4 w 35"/>
                    <a:gd name="T23" fmla="*/ 1 h 44"/>
                    <a:gd name="T24" fmla="*/ 2 w 35"/>
                    <a:gd name="T25" fmla="*/ 2 h 44"/>
                    <a:gd name="T26" fmla="*/ 2 w 35"/>
                    <a:gd name="T27" fmla="*/ 4 h 44"/>
                    <a:gd name="T28" fmla="*/ 1 w 35"/>
                    <a:gd name="T29" fmla="*/ 7 h 44"/>
                    <a:gd name="T30" fmla="*/ 1 w 35"/>
                    <a:gd name="T31" fmla="*/ 9 h 44"/>
                    <a:gd name="T32" fmla="*/ 2 w 35"/>
                    <a:gd name="T33" fmla="*/ 11 h 44"/>
                    <a:gd name="T34" fmla="*/ 2 w 35"/>
                    <a:gd name="T35" fmla="*/ 13 h 44"/>
                    <a:gd name="T36" fmla="*/ 2 w 35"/>
                    <a:gd name="T37" fmla="*/ 16 h 44"/>
                    <a:gd name="T38" fmla="*/ 4 w 35"/>
                    <a:gd name="T39" fmla="*/ 16 h 44"/>
                    <a:gd name="T40" fmla="*/ 6 w 35"/>
                    <a:gd name="T41" fmla="*/ 18 h 44"/>
                    <a:gd name="T42" fmla="*/ 7 w 35"/>
                    <a:gd name="T43" fmla="*/ 19 h 44"/>
                    <a:gd name="T44" fmla="*/ 10 w 35"/>
                    <a:gd name="T45" fmla="*/ 19 h 44"/>
                    <a:gd name="T46" fmla="*/ 12 w 35"/>
                    <a:gd name="T47" fmla="*/ 18 h 44"/>
                    <a:gd name="T48" fmla="*/ 14 w 35"/>
                    <a:gd name="T49" fmla="*/ 16 h 44"/>
                    <a:gd name="T50" fmla="*/ 15 w 35"/>
                    <a:gd name="T51" fmla="*/ 15 h 44"/>
                    <a:gd name="T52" fmla="*/ 17 w 35"/>
                    <a:gd name="T53" fmla="*/ 13 h 44"/>
                    <a:gd name="T54" fmla="*/ 16 w 35"/>
                    <a:gd name="T55" fmla="*/ 13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5" h="44">
                      <a:moveTo>
                        <a:pt x="34" y="30"/>
                      </a:moveTo>
                      <a:cubicBezTo>
                        <a:pt x="32" y="29"/>
                        <a:pt x="30" y="33"/>
                        <a:pt x="28" y="31"/>
                      </a:cubicBezTo>
                      <a:cubicBezTo>
                        <a:pt x="27" y="30"/>
                        <a:pt x="24" y="34"/>
                        <a:pt x="24" y="31"/>
                      </a:cubicBezTo>
                      <a:cubicBezTo>
                        <a:pt x="23" y="29"/>
                        <a:pt x="21" y="31"/>
                        <a:pt x="20" y="29"/>
                      </a:cubicBezTo>
                      <a:cubicBezTo>
                        <a:pt x="20" y="28"/>
                        <a:pt x="18" y="30"/>
                        <a:pt x="17" y="27"/>
                      </a:cubicBezTo>
                      <a:cubicBezTo>
                        <a:pt x="17" y="26"/>
                        <a:pt x="14" y="26"/>
                        <a:pt x="14" y="24"/>
                      </a:cubicBezTo>
                      <a:cubicBezTo>
                        <a:pt x="14" y="22"/>
                        <a:pt x="11" y="23"/>
                        <a:pt x="11" y="20"/>
                      </a:cubicBezTo>
                      <a:cubicBezTo>
                        <a:pt x="11" y="18"/>
                        <a:pt x="9" y="18"/>
                        <a:pt x="10" y="15"/>
                      </a:cubicBezTo>
                      <a:cubicBezTo>
                        <a:pt x="10" y="14"/>
                        <a:pt x="8" y="12"/>
                        <a:pt x="9" y="10"/>
                      </a:cubicBezTo>
                      <a:cubicBezTo>
                        <a:pt x="9" y="8"/>
                        <a:pt x="8" y="6"/>
                        <a:pt x="9" y="5"/>
                      </a:cubicBezTo>
                      <a:cubicBezTo>
                        <a:pt x="10" y="4"/>
                        <a:pt x="10" y="2"/>
                        <a:pt x="10" y="0"/>
                      </a:cubicBezTo>
                      <a:cubicBezTo>
                        <a:pt x="9" y="1"/>
                        <a:pt x="9" y="1"/>
                        <a:pt x="9" y="1"/>
                      </a:cubicBezTo>
                      <a:cubicBezTo>
                        <a:pt x="6" y="1"/>
                        <a:pt x="7" y="4"/>
                        <a:pt x="5" y="5"/>
                      </a:cubicBezTo>
                      <a:cubicBezTo>
                        <a:pt x="4" y="6"/>
                        <a:pt x="4" y="8"/>
                        <a:pt x="3" y="9"/>
                      </a:cubicBezTo>
                      <a:cubicBezTo>
                        <a:pt x="1" y="10"/>
                        <a:pt x="3" y="14"/>
                        <a:pt x="1" y="16"/>
                      </a:cubicBezTo>
                      <a:cubicBezTo>
                        <a:pt x="0" y="17"/>
                        <a:pt x="1" y="19"/>
                        <a:pt x="1" y="20"/>
                      </a:cubicBezTo>
                      <a:cubicBezTo>
                        <a:pt x="0" y="22"/>
                        <a:pt x="2" y="24"/>
                        <a:pt x="2" y="26"/>
                      </a:cubicBezTo>
                      <a:cubicBezTo>
                        <a:pt x="1" y="28"/>
                        <a:pt x="3" y="29"/>
                        <a:pt x="3" y="31"/>
                      </a:cubicBezTo>
                      <a:cubicBezTo>
                        <a:pt x="3" y="33"/>
                        <a:pt x="6" y="33"/>
                        <a:pt x="6" y="35"/>
                      </a:cubicBezTo>
                      <a:cubicBezTo>
                        <a:pt x="6" y="37"/>
                        <a:pt x="9" y="36"/>
                        <a:pt x="9" y="38"/>
                      </a:cubicBezTo>
                      <a:cubicBezTo>
                        <a:pt x="9" y="40"/>
                        <a:pt x="12" y="39"/>
                        <a:pt x="12" y="40"/>
                      </a:cubicBezTo>
                      <a:cubicBezTo>
                        <a:pt x="13" y="42"/>
                        <a:pt x="15" y="40"/>
                        <a:pt x="16" y="41"/>
                      </a:cubicBezTo>
                      <a:cubicBezTo>
                        <a:pt x="16" y="44"/>
                        <a:pt x="19" y="41"/>
                        <a:pt x="20" y="42"/>
                      </a:cubicBezTo>
                      <a:cubicBezTo>
                        <a:pt x="22" y="44"/>
                        <a:pt x="24" y="39"/>
                        <a:pt x="26" y="40"/>
                      </a:cubicBezTo>
                      <a:cubicBezTo>
                        <a:pt x="28" y="42"/>
                        <a:pt x="28" y="37"/>
                        <a:pt x="30" y="38"/>
                      </a:cubicBezTo>
                      <a:cubicBezTo>
                        <a:pt x="32" y="38"/>
                        <a:pt x="32" y="33"/>
                        <a:pt x="33" y="33"/>
                      </a:cubicBezTo>
                      <a:cubicBezTo>
                        <a:pt x="35" y="34"/>
                        <a:pt x="34" y="31"/>
                        <a:pt x="35" y="30"/>
                      </a:cubicBezTo>
                      <a:cubicBezTo>
                        <a:pt x="35" y="30"/>
                        <a:pt x="34" y="30"/>
                        <a:pt x="34" y="30"/>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8" name="Freeform 10559">
                  <a:extLst>
                    <a:ext uri="{FF2B5EF4-FFF2-40B4-BE49-F238E27FC236}">
                      <a16:creationId xmlns:a16="http://schemas.microsoft.com/office/drawing/2014/main" id="{7ACA4153-C960-CDF6-A460-BE00DBC135D0}"/>
                    </a:ext>
                  </a:extLst>
                </p:cNvPr>
                <p:cNvSpPr>
                  <a:spLocks/>
                </p:cNvSpPr>
                <p:nvPr/>
              </p:nvSpPr>
              <p:spPr bwMode="auto">
                <a:xfrm>
                  <a:off x="4131" y="2301"/>
                  <a:ext cx="29" cy="20"/>
                </a:xfrm>
                <a:custGeom>
                  <a:avLst/>
                  <a:gdLst>
                    <a:gd name="T0" fmla="*/ 16 w 35"/>
                    <a:gd name="T1" fmla="*/ 5 h 25"/>
                    <a:gd name="T2" fmla="*/ 15 w 35"/>
                    <a:gd name="T3" fmla="*/ 5 h 25"/>
                    <a:gd name="T4" fmla="*/ 14 w 35"/>
                    <a:gd name="T5" fmla="*/ 6 h 25"/>
                    <a:gd name="T6" fmla="*/ 12 w 35"/>
                    <a:gd name="T7" fmla="*/ 7 h 25"/>
                    <a:gd name="T8" fmla="*/ 10 w 35"/>
                    <a:gd name="T9" fmla="*/ 8 h 25"/>
                    <a:gd name="T10" fmla="*/ 7 w 35"/>
                    <a:gd name="T11" fmla="*/ 7 h 25"/>
                    <a:gd name="T12" fmla="*/ 6 w 35"/>
                    <a:gd name="T13" fmla="*/ 7 h 25"/>
                    <a:gd name="T14" fmla="*/ 4 w 35"/>
                    <a:gd name="T15" fmla="*/ 6 h 25"/>
                    <a:gd name="T16" fmla="*/ 2 w 35"/>
                    <a:gd name="T17" fmla="*/ 5 h 25"/>
                    <a:gd name="T18" fmla="*/ 2 w 35"/>
                    <a:gd name="T19" fmla="*/ 3 h 25"/>
                    <a:gd name="T20" fmla="*/ 1 w 35"/>
                    <a:gd name="T21" fmla="*/ 2 h 25"/>
                    <a:gd name="T22" fmla="*/ 1 w 35"/>
                    <a:gd name="T23" fmla="*/ 0 h 25"/>
                    <a:gd name="T24" fmla="*/ 1 w 35"/>
                    <a:gd name="T25" fmla="*/ 1 h 25"/>
                    <a:gd name="T26" fmla="*/ 2 w 35"/>
                    <a:gd name="T27" fmla="*/ 3 h 25"/>
                    <a:gd name="T28" fmla="*/ 2 w 35"/>
                    <a:gd name="T29" fmla="*/ 5 h 25"/>
                    <a:gd name="T30" fmla="*/ 2 w 35"/>
                    <a:gd name="T31" fmla="*/ 6 h 25"/>
                    <a:gd name="T32" fmla="*/ 4 w 35"/>
                    <a:gd name="T33" fmla="*/ 8 h 25"/>
                    <a:gd name="T34" fmla="*/ 6 w 35"/>
                    <a:gd name="T35" fmla="*/ 9 h 25"/>
                    <a:gd name="T36" fmla="*/ 7 w 35"/>
                    <a:gd name="T37" fmla="*/ 9 h 25"/>
                    <a:gd name="T38" fmla="*/ 10 w 35"/>
                    <a:gd name="T39" fmla="*/ 9 h 25"/>
                    <a:gd name="T40" fmla="*/ 12 w 35"/>
                    <a:gd name="T41" fmla="*/ 9 h 25"/>
                    <a:gd name="T42" fmla="*/ 14 w 35"/>
                    <a:gd name="T43" fmla="*/ 8 h 25"/>
                    <a:gd name="T44" fmla="*/ 15 w 35"/>
                    <a:gd name="T45" fmla="*/ 6 h 25"/>
                    <a:gd name="T46" fmla="*/ 17 w 35"/>
                    <a:gd name="T47" fmla="*/ 5 h 25"/>
                    <a:gd name="T48" fmla="*/ 16 w 35"/>
                    <a:gd name="T49" fmla="*/ 5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25">
                      <a:moveTo>
                        <a:pt x="34" y="11"/>
                      </a:moveTo>
                      <a:cubicBezTo>
                        <a:pt x="33" y="10"/>
                        <a:pt x="33" y="11"/>
                        <a:pt x="32" y="11"/>
                      </a:cubicBezTo>
                      <a:cubicBezTo>
                        <a:pt x="32" y="12"/>
                        <a:pt x="31" y="15"/>
                        <a:pt x="30" y="15"/>
                      </a:cubicBezTo>
                      <a:cubicBezTo>
                        <a:pt x="28" y="14"/>
                        <a:pt x="28" y="19"/>
                        <a:pt x="26" y="17"/>
                      </a:cubicBezTo>
                      <a:cubicBezTo>
                        <a:pt x="24" y="16"/>
                        <a:pt x="22" y="21"/>
                        <a:pt x="20" y="19"/>
                      </a:cubicBezTo>
                      <a:cubicBezTo>
                        <a:pt x="18" y="18"/>
                        <a:pt x="16" y="21"/>
                        <a:pt x="15" y="18"/>
                      </a:cubicBezTo>
                      <a:cubicBezTo>
                        <a:pt x="15" y="17"/>
                        <a:pt x="13" y="19"/>
                        <a:pt x="12" y="17"/>
                      </a:cubicBezTo>
                      <a:cubicBezTo>
                        <a:pt x="12" y="16"/>
                        <a:pt x="9" y="17"/>
                        <a:pt x="9" y="15"/>
                      </a:cubicBezTo>
                      <a:cubicBezTo>
                        <a:pt x="9" y="13"/>
                        <a:pt x="6" y="14"/>
                        <a:pt x="6" y="12"/>
                      </a:cubicBezTo>
                      <a:cubicBezTo>
                        <a:pt x="5" y="10"/>
                        <a:pt x="3" y="10"/>
                        <a:pt x="3" y="8"/>
                      </a:cubicBezTo>
                      <a:cubicBezTo>
                        <a:pt x="3" y="6"/>
                        <a:pt x="0" y="5"/>
                        <a:pt x="1" y="3"/>
                      </a:cubicBezTo>
                      <a:cubicBezTo>
                        <a:pt x="2" y="2"/>
                        <a:pt x="1" y="1"/>
                        <a:pt x="1" y="0"/>
                      </a:cubicBezTo>
                      <a:cubicBezTo>
                        <a:pt x="1" y="0"/>
                        <a:pt x="1" y="1"/>
                        <a:pt x="1" y="1"/>
                      </a:cubicBezTo>
                      <a:cubicBezTo>
                        <a:pt x="0" y="3"/>
                        <a:pt x="2" y="5"/>
                        <a:pt x="2" y="7"/>
                      </a:cubicBezTo>
                      <a:cubicBezTo>
                        <a:pt x="1" y="9"/>
                        <a:pt x="3" y="10"/>
                        <a:pt x="3" y="12"/>
                      </a:cubicBezTo>
                      <a:cubicBezTo>
                        <a:pt x="3" y="14"/>
                        <a:pt x="6" y="14"/>
                        <a:pt x="6" y="16"/>
                      </a:cubicBezTo>
                      <a:cubicBezTo>
                        <a:pt x="6" y="18"/>
                        <a:pt x="9" y="17"/>
                        <a:pt x="9" y="19"/>
                      </a:cubicBezTo>
                      <a:cubicBezTo>
                        <a:pt x="9" y="21"/>
                        <a:pt x="12" y="20"/>
                        <a:pt x="12" y="21"/>
                      </a:cubicBezTo>
                      <a:cubicBezTo>
                        <a:pt x="13" y="23"/>
                        <a:pt x="15" y="21"/>
                        <a:pt x="16" y="22"/>
                      </a:cubicBezTo>
                      <a:cubicBezTo>
                        <a:pt x="16" y="25"/>
                        <a:pt x="19" y="22"/>
                        <a:pt x="20" y="23"/>
                      </a:cubicBezTo>
                      <a:cubicBezTo>
                        <a:pt x="22" y="25"/>
                        <a:pt x="24" y="20"/>
                        <a:pt x="26" y="21"/>
                      </a:cubicBezTo>
                      <a:cubicBezTo>
                        <a:pt x="28" y="23"/>
                        <a:pt x="28" y="18"/>
                        <a:pt x="30" y="19"/>
                      </a:cubicBezTo>
                      <a:cubicBezTo>
                        <a:pt x="32" y="19"/>
                        <a:pt x="32" y="14"/>
                        <a:pt x="33" y="14"/>
                      </a:cubicBezTo>
                      <a:cubicBezTo>
                        <a:pt x="35" y="15"/>
                        <a:pt x="34" y="12"/>
                        <a:pt x="35" y="11"/>
                      </a:cubicBezTo>
                      <a:cubicBezTo>
                        <a:pt x="35" y="11"/>
                        <a:pt x="34" y="11"/>
                        <a:pt x="34" y="11"/>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79" name="Freeform 10560">
                  <a:extLst>
                    <a:ext uri="{FF2B5EF4-FFF2-40B4-BE49-F238E27FC236}">
                      <a16:creationId xmlns:a16="http://schemas.microsoft.com/office/drawing/2014/main" id="{62A0AF0A-F26E-136D-754D-48597A561C86}"/>
                    </a:ext>
                  </a:extLst>
                </p:cNvPr>
                <p:cNvSpPr>
                  <a:spLocks/>
                </p:cNvSpPr>
                <p:nvPr/>
              </p:nvSpPr>
              <p:spPr bwMode="auto">
                <a:xfrm>
                  <a:off x="4140" y="2292"/>
                  <a:ext cx="2" cy="3"/>
                </a:xfrm>
                <a:custGeom>
                  <a:avLst/>
                  <a:gdLst>
                    <a:gd name="T0" fmla="*/ 0 w 2"/>
                    <a:gd name="T1" fmla="*/ 0 h 3"/>
                    <a:gd name="T2" fmla="*/ 0 w 2"/>
                    <a:gd name="T3" fmla="*/ 3 h 3"/>
                    <a:gd name="T4" fmla="*/ 2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0" y="3"/>
                      </a:cubicBezTo>
                      <a:cubicBezTo>
                        <a:pt x="1" y="3"/>
                        <a:pt x="2" y="3"/>
                        <a:pt x="2"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0" name="Freeform 10561">
                  <a:extLst>
                    <a:ext uri="{FF2B5EF4-FFF2-40B4-BE49-F238E27FC236}">
                      <a16:creationId xmlns:a16="http://schemas.microsoft.com/office/drawing/2014/main" id="{0B75568A-07F6-A1C8-8749-FB11776C6D2C}"/>
                    </a:ext>
                  </a:extLst>
                </p:cNvPr>
                <p:cNvSpPr>
                  <a:spLocks/>
                </p:cNvSpPr>
                <p:nvPr/>
              </p:nvSpPr>
              <p:spPr bwMode="auto">
                <a:xfrm>
                  <a:off x="4142" y="2288"/>
                  <a:ext cx="3" cy="3"/>
                </a:xfrm>
                <a:custGeom>
                  <a:avLst/>
                  <a:gdLst>
                    <a:gd name="T0" fmla="*/ 1 w 4"/>
                    <a:gd name="T1" fmla="*/ 0 h 3"/>
                    <a:gd name="T2" fmla="*/ 2 w 4"/>
                    <a:gd name="T3" fmla="*/ 3 h 3"/>
                    <a:gd name="T4" fmla="*/ 2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1" y="0"/>
                      </a:moveTo>
                      <a:cubicBezTo>
                        <a:pt x="0" y="1"/>
                        <a:pt x="2" y="3"/>
                        <a:pt x="4" y="3"/>
                      </a:cubicBezTo>
                      <a:cubicBezTo>
                        <a:pt x="3" y="2"/>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1" name="Freeform 10562">
                  <a:extLst>
                    <a:ext uri="{FF2B5EF4-FFF2-40B4-BE49-F238E27FC236}">
                      <a16:creationId xmlns:a16="http://schemas.microsoft.com/office/drawing/2014/main" id="{A5130023-DB6B-3D25-DDA2-FB66F4400E9A}"/>
                    </a:ext>
                  </a:extLst>
                </p:cNvPr>
                <p:cNvSpPr>
                  <a:spLocks/>
                </p:cNvSpPr>
                <p:nvPr/>
              </p:nvSpPr>
              <p:spPr bwMode="auto">
                <a:xfrm>
                  <a:off x="4144" y="2295"/>
                  <a:ext cx="3" cy="3"/>
                </a:xfrm>
                <a:custGeom>
                  <a:avLst/>
                  <a:gdLst>
                    <a:gd name="T0" fmla="*/ 0 w 4"/>
                    <a:gd name="T1" fmla="*/ 1 h 4"/>
                    <a:gd name="T2" fmla="*/ 2 w 4"/>
                    <a:gd name="T3" fmla="*/ 1 h 4"/>
                    <a:gd name="T4" fmla="*/ 2 w 4"/>
                    <a:gd name="T5" fmla="*/ 2 h 4"/>
                    <a:gd name="T6" fmla="*/ 0 w 4"/>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1"/>
                      </a:moveTo>
                      <a:cubicBezTo>
                        <a:pt x="0" y="1"/>
                        <a:pt x="2" y="0"/>
                        <a:pt x="2" y="1"/>
                      </a:cubicBezTo>
                      <a:cubicBezTo>
                        <a:pt x="3" y="1"/>
                        <a:pt x="4" y="3"/>
                        <a:pt x="3" y="4"/>
                      </a:cubicBezTo>
                      <a:cubicBezTo>
                        <a:pt x="2" y="4"/>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2" name="Freeform 10563">
                  <a:extLst>
                    <a:ext uri="{FF2B5EF4-FFF2-40B4-BE49-F238E27FC236}">
                      <a16:creationId xmlns:a16="http://schemas.microsoft.com/office/drawing/2014/main" id="{95DC9555-9120-A968-1852-5DC8B6AE618A}"/>
                    </a:ext>
                  </a:extLst>
                </p:cNvPr>
                <p:cNvSpPr>
                  <a:spLocks/>
                </p:cNvSpPr>
                <p:nvPr/>
              </p:nvSpPr>
              <p:spPr bwMode="auto">
                <a:xfrm>
                  <a:off x="4149" y="2289"/>
                  <a:ext cx="2" cy="5"/>
                </a:xfrm>
                <a:custGeom>
                  <a:avLst/>
                  <a:gdLst>
                    <a:gd name="T0" fmla="*/ 1 w 2"/>
                    <a:gd name="T1" fmla="*/ 0 h 6"/>
                    <a:gd name="T2" fmla="*/ 0 w 2"/>
                    <a:gd name="T3" fmla="*/ 3 h 6"/>
                    <a:gd name="T4" fmla="*/ 2 w 2"/>
                    <a:gd name="T5" fmla="*/ 3 h 6"/>
                    <a:gd name="T6" fmla="*/ 1 w 2"/>
                    <a:gd name="T7" fmla="*/ 3 h 6"/>
                    <a:gd name="T8" fmla="*/ 1 w 2"/>
                    <a:gd name="T9" fmla="*/ 0 h 6"/>
                    <a:gd name="T10" fmla="*/ 1 w 2"/>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1" y="0"/>
                      </a:moveTo>
                      <a:cubicBezTo>
                        <a:pt x="0" y="0"/>
                        <a:pt x="0" y="2"/>
                        <a:pt x="0" y="3"/>
                      </a:cubicBezTo>
                      <a:cubicBezTo>
                        <a:pt x="0" y="3"/>
                        <a:pt x="2" y="6"/>
                        <a:pt x="2" y="5"/>
                      </a:cubicBezTo>
                      <a:cubicBezTo>
                        <a:pt x="2" y="5"/>
                        <a:pt x="2" y="4"/>
                        <a:pt x="1"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3" name="Freeform 10564">
                  <a:extLst>
                    <a:ext uri="{FF2B5EF4-FFF2-40B4-BE49-F238E27FC236}">
                      <a16:creationId xmlns:a16="http://schemas.microsoft.com/office/drawing/2014/main" id="{C1506D85-E717-9868-084A-11466F8199C6}"/>
                    </a:ext>
                  </a:extLst>
                </p:cNvPr>
                <p:cNvSpPr>
                  <a:spLocks/>
                </p:cNvSpPr>
                <p:nvPr/>
              </p:nvSpPr>
              <p:spPr bwMode="auto">
                <a:xfrm>
                  <a:off x="4145" y="2285"/>
                  <a:ext cx="2" cy="3"/>
                </a:xfrm>
                <a:custGeom>
                  <a:avLst/>
                  <a:gdLst>
                    <a:gd name="T0" fmla="*/ 0 w 3"/>
                    <a:gd name="T1" fmla="*/ 2 h 4"/>
                    <a:gd name="T2" fmla="*/ 1 w 3"/>
                    <a:gd name="T3" fmla="*/ 2 h 4"/>
                    <a:gd name="T4" fmla="*/ 0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0" y="2"/>
                      </a:moveTo>
                      <a:cubicBezTo>
                        <a:pt x="0" y="0"/>
                        <a:pt x="3" y="2"/>
                        <a:pt x="3" y="4"/>
                      </a:cubicBezTo>
                      <a:cubicBezTo>
                        <a:pt x="3"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4" name="Freeform 10565">
                  <a:extLst>
                    <a:ext uri="{FF2B5EF4-FFF2-40B4-BE49-F238E27FC236}">
                      <a16:creationId xmlns:a16="http://schemas.microsoft.com/office/drawing/2014/main" id="{EBC3711B-37D0-52DC-CE82-6F82655198E8}"/>
                    </a:ext>
                  </a:extLst>
                </p:cNvPr>
                <p:cNvSpPr>
                  <a:spLocks/>
                </p:cNvSpPr>
                <p:nvPr/>
              </p:nvSpPr>
              <p:spPr bwMode="auto">
                <a:xfrm>
                  <a:off x="4144" y="2302"/>
                  <a:ext cx="3" cy="6"/>
                </a:xfrm>
                <a:custGeom>
                  <a:avLst/>
                  <a:gdLst>
                    <a:gd name="T0" fmla="*/ 2 w 4"/>
                    <a:gd name="T1" fmla="*/ 1 h 7"/>
                    <a:gd name="T2" fmla="*/ 2 w 4"/>
                    <a:gd name="T3" fmla="*/ 3 h 7"/>
                    <a:gd name="T4" fmla="*/ 2 w 4"/>
                    <a:gd name="T5" fmla="*/ 1 h 7"/>
                    <a:gd name="T6" fmla="*/ 0 60000 65536"/>
                    <a:gd name="T7" fmla="*/ 0 60000 65536"/>
                    <a:gd name="T8" fmla="*/ 0 60000 65536"/>
                  </a:gdLst>
                  <a:ahLst/>
                  <a:cxnLst>
                    <a:cxn ang="T6">
                      <a:pos x="T0" y="T1"/>
                    </a:cxn>
                    <a:cxn ang="T7">
                      <a:pos x="T2" y="T3"/>
                    </a:cxn>
                    <a:cxn ang="T8">
                      <a:pos x="T4" y="T5"/>
                    </a:cxn>
                  </a:cxnLst>
                  <a:rect l="0" t="0" r="r" b="b"/>
                  <a:pathLst>
                    <a:path w="4" h="7">
                      <a:moveTo>
                        <a:pt x="2" y="1"/>
                      </a:moveTo>
                      <a:cubicBezTo>
                        <a:pt x="0" y="0"/>
                        <a:pt x="3" y="7"/>
                        <a:pt x="4" y="4"/>
                      </a:cubicBezTo>
                      <a:cubicBezTo>
                        <a:pt x="3" y="4"/>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5" name="Freeform 10566">
                  <a:extLst>
                    <a:ext uri="{FF2B5EF4-FFF2-40B4-BE49-F238E27FC236}">
                      <a16:creationId xmlns:a16="http://schemas.microsoft.com/office/drawing/2014/main" id="{D40DBE75-93AB-31A7-997A-0F1B15058B37}"/>
                    </a:ext>
                  </a:extLst>
                </p:cNvPr>
                <p:cNvSpPr>
                  <a:spLocks/>
                </p:cNvSpPr>
                <p:nvPr/>
              </p:nvSpPr>
              <p:spPr bwMode="auto">
                <a:xfrm>
                  <a:off x="4151" y="2298"/>
                  <a:ext cx="1" cy="5"/>
                </a:xfrm>
                <a:custGeom>
                  <a:avLst/>
                  <a:gdLst>
                    <a:gd name="T0" fmla="*/ 0 w 2"/>
                    <a:gd name="T1" fmla="*/ 2 h 6"/>
                    <a:gd name="T2" fmla="*/ 1 w 2"/>
                    <a:gd name="T3" fmla="*/ 3 h 6"/>
                    <a:gd name="T4" fmla="*/ 1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2" y="5"/>
                        <a:pt x="1" y="6"/>
                      </a:cubicBezTo>
                      <a:cubicBezTo>
                        <a:pt x="1" y="5"/>
                        <a:pt x="1" y="4"/>
                        <a:pt x="1" y="4"/>
                      </a:cubicBezTo>
                      <a:cubicBezTo>
                        <a:pt x="1" y="3"/>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6" name="Freeform 10567">
                  <a:extLst>
                    <a:ext uri="{FF2B5EF4-FFF2-40B4-BE49-F238E27FC236}">
                      <a16:creationId xmlns:a16="http://schemas.microsoft.com/office/drawing/2014/main" id="{7BB20FE1-1361-1603-72C7-20F2CA57505E}"/>
                    </a:ext>
                  </a:extLst>
                </p:cNvPr>
                <p:cNvSpPr>
                  <a:spLocks/>
                </p:cNvSpPr>
                <p:nvPr/>
              </p:nvSpPr>
              <p:spPr bwMode="auto">
                <a:xfrm>
                  <a:off x="4154" y="2292"/>
                  <a:ext cx="3" cy="4"/>
                </a:xfrm>
                <a:custGeom>
                  <a:avLst/>
                  <a:gdLst>
                    <a:gd name="T0" fmla="*/ 2 w 4"/>
                    <a:gd name="T1" fmla="*/ 0 h 5"/>
                    <a:gd name="T2" fmla="*/ 2 w 4"/>
                    <a:gd name="T3" fmla="*/ 2 h 5"/>
                    <a:gd name="T4" fmla="*/ 2 w 4"/>
                    <a:gd name="T5" fmla="*/ 1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2"/>
                        <a:pt x="3" y="5"/>
                        <a:pt x="4" y="5"/>
                      </a:cubicBezTo>
                      <a:cubicBezTo>
                        <a:pt x="3" y="5"/>
                        <a:pt x="3"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7" name="Freeform 10568">
                  <a:extLst>
                    <a:ext uri="{FF2B5EF4-FFF2-40B4-BE49-F238E27FC236}">
                      <a16:creationId xmlns:a16="http://schemas.microsoft.com/office/drawing/2014/main" id="{B728320A-2A20-A925-691A-0E85216861E0}"/>
                    </a:ext>
                  </a:extLst>
                </p:cNvPr>
                <p:cNvSpPr>
                  <a:spLocks/>
                </p:cNvSpPr>
                <p:nvPr/>
              </p:nvSpPr>
              <p:spPr bwMode="auto">
                <a:xfrm>
                  <a:off x="4152" y="2287"/>
                  <a:ext cx="3" cy="4"/>
                </a:xfrm>
                <a:custGeom>
                  <a:avLst/>
                  <a:gdLst>
                    <a:gd name="T0" fmla="*/ 0 w 3"/>
                    <a:gd name="T1" fmla="*/ 1 h 4"/>
                    <a:gd name="T2" fmla="*/ 2 w 3"/>
                    <a:gd name="T3" fmla="*/ 4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1"/>
                      </a:moveTo>
                      <a:cubicBezTo>
                        <a:pt x="2" y="0"/>
                        <a:pt x="3" y="2"/>
                        <a:pt x="2" y="4"/>
                      </a:cubicBezTo>
                      <a:cubicBezTo>
                        <a:pt x="2"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8" name="Freeform 10569">
                  <a:extLst>
                    <a:ext uri="{FF2B5EF4-FFF2-40B4-BE49-F238E27FC236}">
                      <a16:creationId xmlns:a16="http://schemas.microsoft.com/office/drawing/2014/main" id="{0624D8D1-40B1-610B-5F95-88DD48630722}"/>
                    </a:ext>
                  </a:extLst>
                </p:cNvPr>
                <p:cNvSpPr>
                  <a:spLocks/>
                </p:cNvSpPr>
                <p:nvPr/>
              </p:nvSpPr>
              <p:spPr bwMode="auto">
                <a:xfrm>
                  <a:off x="4152" y="2306"/>
                  <a:ext cx="2" cy="2"/>
                </a:xfrm>
                <a:custGeom>
                  <a:avLst/>
                  <a:gdLst>
                    <a:gd name="T0" fmla="*/ 0 w 3"/>
                    <a:gd name="T1" fmla="*/ 0 h 3"/>
                    <a:gd name="T2" fmla="*/ 1 w 3"/>
                    <a:gd name="T3" fmla="*/ 1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3" y="3"/>
                        <a:pt x="3" y="1"/>
                      </a:cubicBezTo>
                      <a:cubicBezTo>
                        <a:pt x="2" y="1"/>
                        <a:pt x="0"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89" name="Freeform 10570">
                  <a:extLst>
                    <a:ext uri="{FF2B5EF4-FFF2-40B4-BE49-F238E27FC236}">
                      <a16:creationId xmlns:a16="http://schemas.microsoft.com/office/drawing/2014/main" id="{9699C7A4-CA75-25E5-A745-209C27743796}"/>
                    </a:ext>
                  </a:extLst>
                </p:cNvPr>
                <p:cNvSpPr>
                  <a:spLocks/>
                </p:cNvSpPr>
                <p:nvPr/>
              </p:nvSpPr>
              <p:spPr bwMode="auto">
                <a:xfrm>
                  <a:off x="4157" y="2301"/>
                  <a:ext cx="1" cy="4"/>
                </a:xfrm>
                <a:custGeom>
                  <a:avLst/>
                  <a:gdLst>
                    <a:gd name="T0" fmla="*/ 0 w 2"/>
                    <a:gd name="T1" fmla="*/ 0 h 5"/>
                    <a:gd name="T2" fmla="*/ 0 w 2"/>
                    <a:gd name="T3" fmla="*/ 2 h 5"/>
                    <a:gd name="T4" fmla="*/ 1 w 2"/>
                    <a:gd name="T5" fmla="*/ 2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0" y="0"/>
                        <a:pt x="2" y="4"/>
                        <a:pt x="0" y="5"/>
                      </a:cubicBezTo>
                      <a:cubicBezTo>
                        <a:pt x="1" y="5"/>
                        <a:pt x="1" y="4"/>
                        <a:pt x="1" y="3"/>
                      </a:cubicBezTo>
                      <a:cubicBezTo>
                        <a:pt x="2"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0" name="Freeform 10571">
                  <a:extLst>
                    <a:ext uri="{FF2B5EF4-FFF2-40B4-BE49-F238E27FC236}">
                      <a16:creationId xmlns:a16="http://schemas.microsoft.com/office/drawing/2014/main" id="{F833A994-684D-2391-9648-59861E6B1948}"/>
                    </a:ext>
                  </a:extLst>
                </p:cNvPr>
                <p:cNvSpPr>
                  <a:spLocks/>
                </p:cNvSpPr>
                <p:nvPr/>
              </p:nvSpPr>
              <p:spPr bwMode="auto">
                <a:xfrm>
                  <a:off x="4159" y="2298"/>
                  <a:ext cx="2" cy="4"/>
                </a:xfrm>
                <a:custGeom>
                  <a:avLst/>
                  <a:gdLst>
                    <a:gd name="T0" fmla="*/ 0 w 2"/>
                    <a:gd name="T1" fmla="*/ 0 h 5"/>
                    <a:gd name="T2" fmla="*/ 1 w 2"/>
                    <a:gd name="T3" fmla="*/ 2 h 5"/>
                    <a:gd name="T4" fmla="*/ 0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1" y="1"/>
                        <a:pt x="2" y="4"/>
                        <a:pt x="1" y="5"/>
                      </a:cubicBezTo>
                      <a:cubicBezTo>
                        <a:pt x="0" y="4"/>
                        <a:pt x="2"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1" name="Freeform 10572">
                  <a:extLst>
                    <a:ext uri="{FF2B5EF4-FFF2-40B4-BE49-F238E27FC236}">
                      <a16:creationId xmlns:a16="http://schemas.microsoft.com/office/drawing/2014/main" id="{26D42172-412B-0AF3-63FB-31C1CE46EF66}"/>
                    </a:ext>
                  </a:extLst>
                </p:cNvPr>
                <p:cNvSpPr>
                  <a:spLocks/>
                </p:cNvSpPr>
                <p:nvPr/>
              </p:nvSpPr>
              <p:spPr bwMode="auto">
                <a:xfrm>
                  <a:off x="4270" y="2643"/>
                  <a:ext cx="41" cy="32"/>
                </a:xfrm>
                <a:custGeom>
                  <a:avLst/>
                  <a:gdLst>
                    <a:gd name="T0" fmla="*/ 21 w 50"/>
                    <a:gd name="T1" fmla="*/ 4 h 39"/>
                    <a:gd name="T2" fmla="*/ 21 w 50"/>
                    <a:gd name="T3" fmla="*/ 6 h 39"/>
                    <a:gd name="T4" fmla="*/ 21 w 50"/>
                    <a:gd name="T5" fmla="*/ 9 h 39"/>
                    <a:gd name="T6" fmla="*/ 21 w 50"/>
                    <a:gd name="T7" fmla="*/ 11 h 39"/>
                    <a:gd name="T8" fmla="*/ 17 w 50"/>
                    <a:gd name="T9" fmla="*/ 14 h 39"/>
                    <a:gd name="T10" fmla="*/ 14 w 50"/>
                    <a:gd name="T11" fmla="*/ 16 h 39"/>
                    <a:gd name="T12" fmla="*/ 13 w 50"/>
                    <a:gd name="T13" fmla="*/ 16 h 39"/>
                    <a:gd name="T14" fmla="*/ 12 w 50"/>
                    <a:gd name="T15" fmla="*/ 17 h 39"/>
                    <a:gd name="T16" fmla="*/ 11 w 50"/>
                    <a:gd name="T17" fmla="*/ 17 h 39"/>
                    <a:gd name="T18" fmla="*/ 9 w 50"/>
                    <a:gd name="T19" fmla="*/ 17 h 39"/>
                    <a:gd name="T20" fmla="*/ 8 w 50"/>
                    <a:gd name="T21" fmla="*/ 17 h 39"/>
                    <a:gd name="T22" fmla="*/ 7 w 50"/>
                    <a:gd name="T23" fmla="*/ 17 h 39"/>
                    <a:gd name="T24" fmla="*/ 6 w 50"/>
                    <a:gd name="T25" fmla="*/ 17 h 39"/>
                    <a:gd name="T26" fmla="*/ 5 w 50"/>
                    <a:gd name="T27" fmla="*/ 17 h 39"/>
                    <a:gd name="T28" fmla="*/ 2 w 50"/>
                    <a:gd name="T29" fmla="*/ 16 h 39"/>
                    <a:gd name="T30" fmla="*/ 2 w 50"/>
                    <a:gd name="T31" fmla="*/ 14 h 39"/>
                    <a:gd name="T32" fmla="*/ 2 w 50"/>
                    <a:gd name="T33" fmla="*/ 13 h 39"/>
                    <a:gd name="T34" fmla="*/ 2 w 50"/>
                    <a:gd name="T35" fmla="*/ 11 h 39"/>
                    <a:gd name="T36" fmla="*/ 2 w 50"/>
                    <a:gd name="T37" fmla="*/ 9 h 39"/>
                    <a:gd name="T38" fmla="*/ 2 w 50"/>
                    <a:gd name="T39" fmla="*/ 7 h 39"/>
                    <a:gd name="T40" fmla="*/ 4 w 50"/>
                    <a:gd name="T41" fmla="*/ 6 h 39"/>
                    <a:gd name="T42" fmla="*/ 6 w 50"/>
                    <a:gd name="T43" fmla="*/ 4 h 39"/>
                    <a:gd name="T44" fmla="*/ 7 w 50"/>
                    <a:gd name="T45" fmla="*/ 2 h 39"/>
                    <a:gd name="T46" fmla="*/ 11 w 50"/>
                    <a:gd name="T47" fmla="*/ 2 h 39"/>
                    <a:gd name="T48" fmla="*/ 12 w 50"/>
                    <a:gd name="T49" fmla="*/ 2 h 39"/>
                    <a:gd name="T50" fmla="*/ 14 w 50"/>
                    <a:gd name="T51" fmla="*/ 1 h 39"/>
                    <a:gd name="T52" fmla="*/ 15 w 50"/>
                    <a:gd name="T53" fmla="*/ 1 h 39"/>
                    <a:gd name="T54" fmla="*/ 17 w 50"/>
                    <a:gd name="T55" fmla="*/ 1 h 39"/>
                    <a:gd name="T56" fmla="*/ 17 w 50"/>
                    <a:gd name="T57" fmla="*/ 1 h 39"/>
                    <a:gd name="T58" fmla="*/ 19 w 50"/>
                    <a:gd name="T59" fmla="*/ 2 h 39"/>
                    <a:gd name="T60" fmla="*/ 21 w 50"/>
                    <a:gd name="T61" fmla="*/ 2 h 39"/>
                    <a:gd name="T62" fmla="*/ 21 w 50"/>
                    <a:gd name="T63" fmla="*/ 4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0" h="39">
                      <a:moveTo>
                        <a:pt x="47" y="8"/>
                      </a:moveTo>
                      <a:cubicBezTo>
                        <a:pt x="46" y="11"/>
                        <a:pt x="50" y="11"/>
                        <a:pt x="48" y="13"/>
                      </a:cubicBezTo>
                      <a:cubicBezTo>
                        <a:pt x="46" y="15"/>
                        <a:pt x="49" y="17"/>
                        <a:pt x="47" y="19"/>
                      </a:cubicBezTo>
                      <a:cubicBezTo>
                        <a:pt x="44" y="21"/>
                        <a:pt x="46" y="23"/>
                        <a:pt x="44" y="24"/>
                      </a:cubicBezTo>
                      <a:cubicBezTo>
                        <a:pt x="41" y="26"/>
                        <a:pt x="40" y="30"/>
                        <a:pt x="37" y="31"/>
                      </a:cubicBezTo>
                      <a:cubicBezTo>
                        <a:pt x="35" y="31"/>
                        <a:pt x="34" y="35"/>
                        <a:pt x="32" y="34"/>
                      </a:cubicBezTo>
                      <a:cubicBezTo>
                        <a:pt x="31" y="34"/>
                        <a:pt x="30" y="35"/>
                        <a:pt x="29" y="35"/>
                      </a:cubicBezTo>
                      <a:cubicBezTo>
                        <a:pt x="28" y="36"/>
                        <a:pt x="28" y="36"/>
                        <a:pt x="27" y="36"/>
                      </a:cubicBezTo>
                      <a:cubicBezTo>
                        <a:pt x="26" y="36"/>
                        <a:pt x="25" y="36"/>
                        <a:pt x="24" y="37"/>
                      </a:cubicBezTo>
                      <a:cubicBezTo>
                        <a:pt x="23" y="38"/>
                        <a:pt x="22" y="38"/>
                        <a:pt x="21" y="37"/>
                      </a:cubicBezTo>
                      <a:cubicBezTo>
                        <a:pt x="21" y="37"/>
                        <a:pt x="20" y="37"/>
                        <a:pt x="18" y="38"/>
                      </a:cubicBezTo>
                      <a:cubicBezTo>
                        <a:pt x="17" y="38"/>
                        <a:pt x="15" y="39"/>
                        <a:pt x="15" y="38"/>
                      </a:cubicBezTo>
                      <a:cubicBezTo>
                        <a:pt x="15" y="37"/>
                        <a:pt x="14" y="38"/>
                        <a:pt x="13" y="38"/>
                      </a:cubicBezTo>
                      <a:cubicBezTo>
                        <a:pt x="12" y="38"/>
                        <a:pt x="10" y="38"/>
                        <a:pt x="10" y="37"/>
                      </a:cubicBezTo>
                      <a:cubicBezTo>
                        <a:pt x="10" y="35"/>
                        <a:pt x="4" y="37"/>
                        <a:pt x="5" y="34"/>
                      </a:cubicBezTo>
                      <a:cubicBezTo>
                        <a:pt x="5" y="33"/>
                        <a:pt x="0" y="33"/>
                        <a:pt x="3" y="31"/>
                      </a:cubicBezTo>
                      <a:cubicBezTo>
                        <a:pt x="4" y="30"/>
                        <a:pt x="0" y="30"/>
                        <a:pt x="2" y="28"/>
                      </a:cubicBezTo>
                      <a:cubicBezTo>
                        <a:pt x="3" y="27"/>
                        <a:pt x="0" y="27"/>
                        <a:pt x="2" y="25"/>
                      </a:cubicBezTo>
                      <a:cubicBezTo>
                        <a:pt x="3" y="24"/>
                        <a:pt x="1" y="23"/>
                        <a:pt x="3" y="21"/>
                      </a:cubicBezTo>
                      <a:cubicBezTo>
                        <a:pt x="4" y="20"/>
                        <a:pt x="2" y="18"/>
                        <a:pt x="5" y="17"/>
                      </a:cubicBezTo>
                      <a:cubicBezTo>
                        <a:pt x="6" y="16"/>
                        <a:pt x="5" y="13"/>
                        <a:pt x="8" y="12"/>
                      </a:cubicBezTo>
                      <a:cubicBezTo>
                        <a:pt x="10" y="12"/>
                        <a:pt x="11" y="9"/>
                        <a:pt x="13" y="8"/>
                      </a:cubicBezTo>
                      <a:cubicBezTo>
                        <a:pt x="15" y="8"/>
                        <a:pt x="16" y="6"/>
                        <a:pt x="17" y="6"/>
                      </a:cubicBezTo>
                      <a:cubicBezTo>
                        <a:pt x="21" y="5"/>
                        <a:pt x="23" y="2"/>
                        <a:pt x="25" y="2"/>
                      </a:cubicBezTo>
                      <a:cubicBezTo>
                        <a:pt x="25" y="3"/>
                        <a:pt x="26" y="2"/>
                        <a:pt x="27" y="2"/>
                      </a:cubicBezTo>
                      <a:cubicBezTo>
                        <a:pt x="28" y="1"/>
                        <a:pt x="29" y="1"/>
                        <a:pt x="30" y="1"/>
                      </a:cubicBezTo>
                      <a:cubicBezTo>
                        <a:pt x="31" y="2"/>
                        <a:pt x="32" y="1"/>
                        <a:pt x="33" y="1"/>
                      </a:cubicBezTo>
                      <a:cubicBezTo>
                        <a:pt x="34" y="1"/>
                        <a:pt x="35" y="0"/>
                        <a:pt x="36" y="1"/>
                      </a:cubicBezTo>
                      <a:cubicBezTo>
                        <a:pt x="37" y="2"/>
                        <a:pt x="37" y="2"/>
                        <a:pt x="38" y="1"/>
                      </a:cubicBezTo>
                      <a:cubicBezTo>
                        <a:pt x="39" y="1"/>
                        <a:pt x="40" y="1"/>
                        <a:pt x="41" y="2"/>
                      </a:cubicBezTo>
                      <a:cubicBezTo>
                        <a:pt x="41" y="4"/>
                        <a:pt x="45" y="3"/>
                        <a:pt x="45" y="5"/>
                      </a:cubicBezTo>
                      <a:cubicBezTo>
                        <a:pt x="45" y="7"/>
                        <a:pt x="48" y="6"/>
                        <a:pt x="47"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2" name="Freeform 10573">
                  <a:extLst>
                    <a:ext uri="{FF2B5EF4-FFF2-40B4-BE49-F238E27FC236}">
                      <a16:creationId xmlns:a16="http://schemas.microsoft.com/office/drawing/2014/main" id="{E9C9FE25-E57E-B34F-9EFA-C8DDF53B4F79}"/>
                    </a:ext>
                  </a:extLst>
                </p:cNvPr>
                <p:cNvSpPr>
                  <a:spLocks/>
                </p:cNvSpPr>
                <p:nvPr/>
              </p:nvSpPr>
              <p:spPr bwMode="auto">
                <a:xfrm>
                  <a:off x="4270" y="2643"/>
                  <a:ext cx="30" cy="32"/>
                </a:xfrm>
                <a:custGeom>
                  <a:avLst/>
                  <a:gdLst>
                    <a:gd name="T0" fmla="*/ 11 w 37"/>
                    <a:gd name="T1" fmla="*/ 16 h 39"/>
                    <a:gd name="T2" fmla="*/ 9 w 37"/>
                    <a:gd name="T3" fmla="*/ 15 h 39"/>
                    <a:gd name="T4" fmla="*/ 8 w 37"/>
                    <a:gd name="T5" fmla="*/ 14 h 39"/>
                    <a:gd name="T6" fmla="*/ 7 w 37"/>
                    <a:gd name="T7" fmla="*/ 12 h 39"/>
                    <a:gd name="T8" fmla="*/ 7 w 37"/>
                    <a:gd name="T9" fmla="*/ 11 h 39"/>
                    <a:gd name="T10" fmla="*/ 8 w 37"/>
                    <a:gd name="T11" fmla="*/ 9 h 39"/>
                    <a:gd name="T12" fmla="*/ 9 w 37"/>
                    <a:gd name="T13" fmla="*/ 7 h 39"/>
                    <a:gd name="T14" fmla="*/ 10 w 37"/>
                    <a:gd name="T15" fmla="*/ 5 h 39"/>
                    <a:gd name="T16" fmla="*/ 12 w 37"/>
                    <a:gd name="T17" fmla="*/ 3 h 39"/>
                    <a:gd name="T18" fmla="*/ 14 w 37"/>
                    <a:gd name="T19" fmla="*/ 2 h 39"/>
                    <a:gd name="T20" fmla="*/ 15 w 37"/>
                    <a:gd name="T21" fmla="*/ 1 h 39"/>
                    <a:gd name="T22" fmla="*/ 15 w 37"/>
                    <a:gd name="T23" fmla="*/ 1 h 39"/>
                    <a:gd name="T24" fmla="*/ 15 w 37"/>
                    <a:gd name="T25" fmla="*/ 1 h 39"/>
                    <a:gd name="T26" fmla="*/ 12 w 37"/>
                    <a:gd name="T27" fmla="*/ 1 h 39"/>
                    <a:gd name="T28" fmla="*/ 12 w 37"/>
                    <a:gd name="T29" fmla="*/ 2 h 39"/>
                    <a:gd name="T30" fmla="*/ 11 w 37"/>
                    <a:gd name="T31" fmla="*/ 2 h 39"/>
                    <a:gd name="T32" fmla="*/ 7 w 37"/>
                    <a:gd name="T33" fmla="*/ 2 h 39"/>
                    <a:gd name="T34" fmla="*/ 6 w 37"/>
                    <a:gd name="T35" fmla="*/ 4 h 39"/>
                    <a:gd name="T36" fmla="*/ 3 w 37"/>
                    <a:gd name="T37" fmla="*/ 6 h 39"/>
                    <a:gd name="T38" fmla="*/ 2 w 37"/>
                    <a:gd name="T39" fmla="*/ 7 h 39"/>
                    <a:gd name="T40" fmla="*/ 2 w 37"/>
                    <a:gd name="T41" fmla="*/ 9 h 39"/>
                    <a:gd name="T42" fmla="*/ 2 w 37"/>
                    <a:gd name="T43" fmla="*/ 11 h 39"/>
                    <a:gd name="T44" fmla="*/ 2 w 37"/>
                    <a:gd name="T45" fmla="*/ 13 h 39"/>
                    <a:gd name="T46" fmla="*/ 2 w 37"/>
                    <a:gd name="T47" fmla="*/ 14 h 39"/>
                    <a:gd name="T48" fmla="*/ 2 w 37"/>
                    <a:gd name="T49" fmla="*/ 16 h 39"/>
                    <a:gd name="T50" fmla="*/ 4 w 37"/>
                    <a:gd name="T51" fmla="*/ 17 h 39"/>
                    <a:gd name="T52" fmla="*/ 6 w 37"/>
                    <a:gd name="T53" fmla="*/ 17 h 39"/>
                    <a:gd name="T54" fmla="*/ 6 w 37"/>
                    <a:gd name="T55" fmla="*/ 17 h 39"/>
                    <a:gd name="T56" fmla="*/ 8 w 37"/>
                    <a:gd name="T57" fmla="*/ 17 h 39"/>
                    <a:gd name="T58" fmla="*/ 9 w 37"/>
                    <a:gd name="T59" fmla="*/ 17 h 39"/>
                    <a:gd name="T60" fmla="*/ 11 w 37"/>
                    <a:gd name="T61" fmla="*/ 17 h 39"/>
                    <a:gd name="T62" fmla="*/ 11 w 37"/>
                    <a:gd name="T63" fmla="*/ 16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 h="39">
                      <a:moveTo>
                        <a:pt x="25" y="35"/>
                      </a:moveTo>
                      <a:cubicBezTo>
                        <a:pt x="25" y="34"/>
                        <a:pt x="20" y="35"/>
                        <a:pt x="20" y="33"/>
                      </a:cubicBezTo>
                      <a:cubicBezTo>
                        <a:pt x="20" y="31"/>
                        <a:pt x="16" y="32"/>
                        <a:pt x="18" y="30"/>
                      </a:cubicBezTo>
                      <a:cubicBezTo>
                        <a:pt x="19" y="28"/>
                        <a:pt x="15" y="28"/>
                        <a:pt x="17" y="27"/>
                      </a:cubicBezTo>
                      <a:cubicBezTo>
                        <a:pt x="18" y="25"/>
                        <a:pt x="15" y="25"/>
                        <a:pt x="17" y="23"/>
                      </a:cubicBezTo>
                      <a:cubicBezTo>
                        <a:pt x="18" y="22"/>
                        <a:pt x="16" y="21"/>
                        <a:pt x="18" y="19"/>
                      </a:cubicBezTo>
                      <a:cubicBezTo>
                        <a:pt x="19" y="18"/>
                        <a:pt x="18" y="17"/>
                        <a:pt x="20" y="15"/>
                      </a:cubicBezTo>
                      <a:cubicBezTo>
                        <a:pt x="22" y="14"/>
                        <a:pt x="21" y="12"/>
                        <a:pt x="23" y="11"/>
                      </a:cubicBezTo>
                      <a:cubicBezTo>
                        <a:pt x="25" y="10"/>
                        <a:pt x="26" y="8"/>
                        <a:pt x="28" y="7"/>
                      </a:cubicBezTo>
                      <a:cubicBezTo>
                        <a:pt x="30" y="6"/>
                        <a:pt x="31" y="4"/>
                        <a:pt x="32" y="4"/>
                      </a:cubicBezTo>
                      <a:cubicBezTo>
                        <a:pt x="34" y="4"/>
                        <a:pt x="36" y="2"/>
                        <a:pt x="37" y="1"/>
                      </a:cubicBezTo>
                      <a:cubicBezTo>
                        <a:pt x="37" y="1"/>
                        <a:pt x="36" y="1"/>
                        <a:pt x="36" y="1"/>
                      </a:cubicBezTo>
                      <a:cubicBezTo>
                        <a:pt x="35" y="0"/>
                        <a:pt x="34" y="1"/>
                        <a:pt x="33" y="1"/>
                      </a:cubicBezTo>
                      <a:cubicBezTo>
                        <a:pt x="32" y="1"/>
                        <a:pt x="31" y="2"/>
                        <a:pt x="30" y="1"/>
                      </a:cubicBezTo>
                      <a:cubicBezTo>
                        <a:pt x="29" y="1"/>
                        <a:pt x="28" y="1"/>
                        <a:pt x="27" y="2"/>
                      </a:cubicBezTo>
                      <a:cubicBezTo>
                        <a:pt x="26" y="2"/>
                        <a:pt x="25" y="3"/>
                        <a:pt x="25" y="2"/>
                      </a:cubicBezTo>
                      <a:cubicBezTo>
                        <a:pt x="23" y="2"/>
                        <a:pt x="21" y="5"/>
                        <a:pt x="17" y="6"/>
                      </a:cubicBezTo>
                      <a:cubicBezTo>
                        <a:pt x="16" y="6"/>
                        <a:pt x="15" y="8"/>
                        <a:pt x="13" y="8"/>
                      </a:cubicBezTo>
                      <a:cubicBezTo>
                        <a:pt x="11" y="9"/>
                        <a:pt x="10" y="12"/>
                        <a:pt x="8" y="12"/>
                      </a:cubicBezTo>
                      <a:cubicBezTo>
                        <a:pt x="5" y="13"/>
                        <a:pt x="6" y="16"/>
                        <a:pt x="5" y="17"/>
                      </a:cubicBezTo>
                      <a:cubicBezTo>
                        <a:pt x="2" y="18"/>
                        <a:pt x="4" y="20"/>
                        <a:pt x="3" y="21"/>
                      </a:cubicBezTo>
                      <a:cubicBezTo>
                        <a:pt x="1" y="23"/>
                        <a:pt x="3" y="24"/>
                        <a:pt x="2" y="25"/>
                      </a:cubicBezTo>
                      <a:cubicBezTo>
                        <a:pt x="0" y="27"/>
                        <a:pt x="3" y="27"/>
                        <a:pt x="2" y="28"/>
                      </a:cubicBezTo>
                      <a:cubicBezTo>
                        <a:pt x="0" y="30"/>
                        <a:pt x="4" y="30"/>
                        <a:pt x="3" y="31"/>
                      </a:cubicBezTo>
                      <a:cubicBezTo>
                        <a:pt x="0" y="33"/>
                        <a:pt x="5" y="33"/>
                        <a:pt x="5" y="34"/>
                      </a:cubicBezTo>
                      <a:cubicBezTo>
                        <a:pt x="4" y="37"/>
                        <a:pt x="10" y="35"/>
                        <a:pt x="10" y="37"/>
                      </a:cubicBezTo>
                      <a:cubicBezTo>
                        <a:pt x="10" y="38"/>
                        <a:pt x="12" y="38"/>
                        <a:pt x="13" y="38"/>
                      </a:cubicBezTo>
                      <a:cubicBezTo>
                        <a:pt x="14" y="38"/>
                        <a:pt x="15" y="37"/>
                        <a:pt x="15" y="38"/>
                      </a:cubicBezTo>
                      <a:cubicBezTo>
                        <a:pt x="15" y="39"/>
                        <a:pt x="17" y="38"/>
                        <a:pt x="18" y="38"/>
                      </a:cubicBezTo>
                      <a:cubicBezTo>
                        <a:pt x="20" y="37"/>
                        <a:pt x="21" y="37"/>
                        <a:pt x="21" y="37"/>
                      </a:cubicBezTo>
                      <a:cubicBezTo>
                        <a:pt x="22" y="39"/>
                        <a:pt x="24" y="37"/>
                        <a:pt x="26" y="36"/>
                      </a:cubicBezTo>
                      <a:cubicBezTo>
                        <a:pt x="26" y="36"/>
                        <a:pt x="25" y="36"/>
                        <a:pt x="25" y="35"/>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3" name="Freeform 10574">
                  <a:extLst>
                    <a:ext uri="{FF2B5EF4-FFF2-40B4-BE49-F238E27FC236}">
                      <a16:creationId xmlns:a16="http://schemas.microsoft.com/office/drawing/2014/main" id="{AA3FBE14-BDDA-CA40-20BD-05742EC7EF41}"/>
                    </a:ext>
                  </a:extLst>
                </p:cNvPr>
                <p:cNvSpPr>
                  <a:spLocks/>
                </p:cNvSpPr>
                <p:nvPr/>
              </p:nvSpPr>
              <p:spPr bwMode="auto">
                <a:xfrm>
                  <a:off x="4270" y="2649"/>
                  <a:ext cx="21" cy="27"/>
                </a:xfrm>
                <a:custGeom>
                  <a:avLst/>
                  <a:gdLst>
                    <a:gd name="T0" fmla="*/ 11 w 26"/>
                    <a:gd name="T1" fmla="*/ 13 h 33"/>
                    <a:gd name="T2" fmla="*/ 10 w 26"/>
                    <a:gd name="T3" fmla="*/ 13 h 33"/>
                    <a:gd name="T4" fmla="*/ 8 w 26"/>
                    <a:gd name="T5" fmla="*/ 13 h 33"/>
                    <a:gd name="T6" fmla="*/ 6 w 26"/>
                    <a:gd name="T7" fmla="*/ 12 h 33"/>
                    <a:gd name="T8" fmla="*/ 4 w 26"/>
                    <a:gd name="T9" fmla="*/ 11 h 33"/>
                    <a:gd name="T10" fmla="*/ 2 w 26"/>
                    <a:gd name="T11" fmla="*/ 9 h 33"/>
                    <a:gd name="T12" fmla="*/ 2 w 26"/>
                    <a:gd name="T13" fmla="*/ 9 h 33"/>
                    <a:gd name="T14" fmla="*/ 2 w 26"/>
                    <a:gd name="T15" fmla="*/ 7 h 33"/>
                    <a:gd name="T16" fmla="*/ 2 w 26"/>
                    <a:gd name="T17" fmla="*/ 5 h 33"/>
                    <a:gd name="T18" fmla="*/ 3 w 26"/>
                    <a:gd name="T19" fmla="*/ 3 h 33"/>
                    <a:gd name="T20" fmla="*/ 5 w 26"/>
                    <a:gd name="T21" fmla="*/ 2 h 33"/>
                    <a:gd name="T22" fmla="*/ 6 w 26"/>
                    <a:gd name="T23" fmla="*/ 0 h 33"/>
                    <a:gd name="T24" fmla="*/ 6 w 26"/>
                    <a:gd name="T25" fmla="*/ 1 h 33"/>
                    <a:gd name="T26" fmla="*/ 3 w 26"/>
                    <a:gd name="T27" fmla="*/ 2 h 33"/>
                    <a:gd name="T28" fmla="*/ 2 w 26"/>
                    <a:gd name="T29" fmla="*/ 5 h 33"/>
                    <a:gd name="T30" fmla="*/ 2 w 26"/>
                    <a:gd name="T31" fmla="*/ 6 h 33"/>
                    <a:gd name="T32" fmla="*/ 2 w 26"/>
                    <a:gd name="T33" fmla="*/ 8 h 33"/>
                    <a:gd name="T34" fmla="*/ 2 w 26"/>
                    <a:gd name="T35" fmla="*/ 9 h 33"/>
                    <a:gd name="T36" fmla="*/ 2 w 26"/>
                    <a:gd name="T37" fmla="*/ 11 h 33"/>
                    <a:gd name="T38" fmla="*/ 2 w 26"/>
                    <a:gd name="T39" fmla="*/ 12 h 33"/>
                    <a:gd name="T40" fmla="*/ 4 w 26"/>
                    <a:gd name="T41" fmla="*/ 13 h 33"/>
                    <a:gd name="T42" fmla="*/ 6 w 26"/>
                    <a:gd name="T43" fmla="*/ 13 h 33"/>
                    <a:gd name="T44" fmla="*/ 9 w 26"/>
                    <a:gd name="T45" fmla="*/ 13 h 33"/>
                    <a:gd name="T46" fmla="*/ 11 w 26"/>
                    <a:gd name="T47" fmla="*/ 13 h 33"/>
                    <a:gd name="T48" fmla="*/ 11 w 26"/>
                    <a:gd name="T49" fmla="*/ 13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33">
                      <a:moveTo>
                        <a:pt x="25" y="28"/>
                      </a:moveTo>
                      <a:cubicBezTo>
                        <a:pt x="25" y="28"/>
                        <a:pt x="25" y="28"/>
                        <a:pt x="24" y="28"/>
                      </a:cubicBezTo>
                      <a:cubicBezTo>
                        <a:pt x="22" y="28"/>
                        <a:pt x="19" y="30"/>
                        <a:pt x="19" y="28"/>
                      </a:cubicBezTo>
                      <a:cubicBezTo>
                        <a:pt x="18" y="27"/>
                        <a:pt x="14" y="30"/>
                        <a:pt x="14" y="27"/>
                      </a:cubicBezTo>
                      <a:cubicBezTo>
                        <a:pt x="14" y="26"/>
                        <a:pt x="8" y="27"/>
                        <a:pt x="9" y="25"/>
                      </a:cubicBezTo>
                      <a:cubicBezTo>
                        <a:pt x="9" y="23"/>
                        <a:pt x="4" y="24"/>
                        <a:pt x="6" y="21"/>
                      </a:cubicBezTo>
                      <a:cubicBezTo>
                        <a:pt x="7" y="20"/>
                        <a:pt x="4" y="20"/>
                        <a:pt x="5" y="19"/>
                      </a:cubicBezTo>
                      <a:cubicBezTo>
                        <a:pt x="6" y="17"/>
                        <a:pt x="3" y="17"/>
                        <a:pt x="5" y="15"/>
                      </a:cubicBezTo>
                      <a:cubicBezTo>
                        <a:pt x="7" y="14"/>
                        <a:pt x="4" y="13"/>
                        <a:pt x="6" y="11"/>
                      </a:cubicBezTo>
                      <a:cubicBezTo>
                        <a:pt x="8" y="10"/>
                        <a:pt x="6" y="9"/>
                        <a:pt x="8" y="7"/>
                      </a:cubicBezTo>
                      <a:cubicBezTo>
                        <a:pt x="10" y="6"/>
                        <a:pt x="9" y="4"/>
                        <a:pt x="12" y="3"/>
                      </a:cubicBezTo>
                      <a:cubicBezTo>
                        <a:pt x="13" y="2"/>
                        <a:pt x="14" y="1"/>
                        <a:pt x="14" y="0"/>
                      </a:cubicBezTo>
                      <a:cubicBezTo>
                        <a:pt x="14" y="1"/>
                        <a:pt x="13" y="1"/>
                        <a:pt x="13" y="1"/>
                      </a:cubicBezTo>
                      <a:cubicBezTo>
                        <a:pt x="11" y="2"/>
                        <a:pt x="10" y="5"/>
                        <a:pt x="8" y="5"/>
                      </a:cubicBezTo>
                      <a:cubicBezTo>
                        <a:pt x="5" y="6"/>
                        <a:pt x="6" y="9"/>
                        <a:pt x="5" y="10"/>
                      </a:cubicBezTo>
                      <a:cubicBezTo>
                        <a:pt x="2" y="11"/>
                        <a:pt x="4" y="13"/>
                        <a:pt x="3" y="14"/>
                      </a:cubicBezTo>
                      <a:cubicBezTo>
                        <a:pt x="1" y="16"/>
                        <a:pt x="3" y="17"/>
                        <a:pt x="2" y="18"/>
                      </a:cubicBezTo>
                      <a:cubicBezTo>
                        <a:pt x="0" y="20"/>
                        <a:pt x="3" y="20"/>
                        <a:pt x="2" y="21"/>
                      </a:cubicBezTo>
                      <a:cubicBezTo>
                        <a:pt x="0" y="23"/>
                        <a:pt x="4" y="23"/>
                        <a:pt x="3" y="24"/>
                      </a:cubicBezTo>
                      <a:cubicBezTo>
                        <a:pt x="0" y="26"/>
                        <a:pt x="5" y="26"/>
                        <a:pt x="5" y="27"/>
                      </a:cubicBezTo>
                      <a:cubicBezTo>
                        <a:pt x="4" y="30"/>
                        <a:pt x="10" y="28"/>
                        <a:pt x="10" y="30"/>
                      </a:cubicBezTo>
                      <a:cubicBezTo>
                        <a:pt x="10" y="32"/>
                        <a:pt x="15" y="30"/>
                        <a:pt x="15" y="31"/>
                      </a:cubicBezTo>
                      <a:cubicBezTo>
                        <a:pt x="16" y="33"/>
                        <a:pt x="21" y="29"/>
                        <a:pt x="21" y="30"/>
                      </a:cubicBezTo>
                      <a:cubicBezTo>
                        <a:pt x="22" y="32"/>
                        <a:pt x="24" y="30"/>
                        <a:pt x="26" y="29"/>
                      </a:cubicBezTo>
                      <a:cubicBezTo>
                        <a:pt x="26" y="29"/>
                        <a:pt x="25" y="29"/>
                        <a:pt x="25" y="28"/>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4" name="Freeform 10575">
                  <a:extLst>
                    <a:ext uri="{FF2B5EF4-FFF2-40B4-BE49-F238E27FC236}">
                      <a16:creationId xmlns:a16="http://schemas.microsoft.com/office/drawing/2014/main" id="{BB98365A-5BC0-6C5F-2130-FA66CC923C8E}"/>
                    </a:ext>
                  </a:extLst>
                </p:cNvPr>
                <p:cNvSpPr>
                  <a:spLocks/>
                </p:cNvSpPr>
                <p:nvPr/>
              </p:nvSpPr>
              <p:spPr bwMode="auto">
                <a:xfrm>
                  <a:off x="4293" y="2650"/>
                  <a:ext cx="2" cy="1"/>
                </a:xfrm>
                <a:custGeom>
                  <a:avLst/>
                  <a:gdLst>
                    <a:gd name="T0" fmla="*/ 1 w 3"/>
                    <a:gd name="T1" fmla="*/ 0 h 2"/>
                    <a:gd name="T2" fmla="*/ 0 w 3"/>
                    <a:gd name="T3" fmla="*/ 1 h 2"/>
                    <a:gd name="T4" fmla="*/ 1 w 3"/>
                    <a:gd name="T5" fmla="*/ 1 h 2"/>
                    <a:gd name="T6" fmla="*/ 1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2" y="0"/>
                      </a:moveTo>
                      <a:cubicBezTo>
                        <a:pt x="3" y="1"/>
                        <a:pt x="1" y="2"/>
                        <a:pt x="0" y="2"/>
                      </a:cubicBezTo>
                      <a:cubicBezTo>
                        <a:pt x="0" y="2"/>
                        <a:pt x="0" y="2"/>
                        <a:pt x="1" y="2"/>
                      </a:cubicBezTo>
                      <a:cubicBezTo>
                        <a:pt x="3" y="2"/>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5" name="Freeform 10576">
                  <a:extLst>
                    <a:ext uri="{FF2B5EF4-FFF2-40B4-BE49-F238E27FC236}">
                      <a16:creationId xmlns:a16="http://schemas.microsoft.com/office/drawing/2014/main" id="{1E7F8B13-3B21-68BA-0EAB-A42D0868751C}"/>
                    </a:ext>
                  </a:extLst>
                </p:cNvPr>
                <p:cNvSpPr>
                  <a:spLocks/>
                </p:cNvSpPr>
                <p:nvPr/>
              </p:nvSpPr>
              <p:spPr bwMode="auto">
                <a:xfrm>
                  <a:off x="4298" y="2648"/>
                  <a:ext cx="2" cy="3"/>
                </a:xfrm>
                <a:custGeom>
                  <a:avLst/>
                  <a:gdLst>
                    <a:gd name="T0" fmla="*/ 1 w 3"/>
                    <a:gd name="T1" fmla="*/ 1 h 4"/>
                    <a:gd name="T2" fmla="*/ 1 w 3"/>
                    <a:gd name="T3" fmla="*/ 2 h 4"/>
                    <a:gd name="T4" fmla="*/ 1 w 3"/>
                    <a:gd name="T5" fmla="*/ 1 h 4"/>
                    <a:gd name="T6" fmla="*/ 1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1"/>
                      </a:moveTo>
                      <a:cubicBezTo>
                        <a:pt x="1" y="0"/>
                        <a:pt x="0" y="3"/>
                        <a:pt x="1" y="4"/>
                      </a:cubicBezTo>
                      <a:cubicBezTo>
                        <a:pt x="2" y="3"/>
                        <a:pt x="3" y="1"/>
                        <a:pt x="3" y="1"/>
                      </a:cubicBezTo>
                      <a:cubicBezTo>
                        <a:pt x="3" y="1"/>
                        <a:pt x="3" y="1"/>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6" name="Freeform 10577">
                  <a:extLst>
                    <a:ext uri="{FF2B5EF4-FFF2-40B4-BE49-F238E27FC236}">
                      <a16:creationId xmlns:a16="http://schemas.microsoft.com/office/drawing/2014/main" id="{CB676C04-ED4B-8557-7CAC-F0CBF38BD767}"/>
                    </a:ext>
                  </a:extLst>
                </p:cNvPr>
                <p:cNvSpPr>
                  <a:spLocks/>
                </p:cNvSpPr>
                <p:nvPr/>
              </p:nvSpPr>
              <p:spPr bwMode="auto">
                <a:xfrm>
                  <a:off x="4293" y="2654"/>
                  <a:ext cx="3" cy="3"/>
                </a:xfrm>
                <a:custGeom>
                  <a:avLst/>
                  <a:gdLst>
                    <a:gd name="T0" fmla="*/ 2 w 4"/>
                    <a:gd name="T1" fmla="*/ 1 h 4"/>
                    <a:gd name="T2" fmla="*/ 2 w 4"/>
                    <a:gd name="T3" fmla="*/ 2 h 4"/>
                    <a:gd name="T4" fmla="*/ 0 w 4"/>
                    <a:gd name="T5" fmla="*/ 2 h 4"/>
                    <a:gd name="T6" fmla="*/ 1 w 4"/>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2" y="1"/>
                      </a:moveTo>
                      <a:cubicBezTo>
                        <a:pt x="2" y="0"/>
                        <a:pt x="3" y="1"/>
                        <a:pt x="3" y="2"/>
                      </a:cubicBezTo>
                      <a:cubicBezTo>
                        <a:pt x="3" y="2"/>
                        <a:pt x="1" y="4"/>
                        <a:pt x="0" y="4"/>
                      </a:cubicBezTo>
                      <a:cubicBezTo>
                        <a:pt x="0" y="3"/>
                        <a:pt x="4"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7" name="Freeform 10578">
                  <a:extLst>
                    <a:ext uri="{FF2B5EF4-FFF2-40B4-BE49-F238E27FC236}">
                      <a16:creationId xmlns:a16="http://schemas.microsoft.com/office/drawing/2014/main" id="{EB7C7702-1489-ECC9-E11D-C1B946639A9A}"/>
                    </a:ext>
                  </a:extLst>
                </p:cNvPr>
                <p:cNvSpPr>
                  <a:spLocks/>
                </p:cNvSpPr>
                <p:nvPr/>
              </p:nvSpPr>
              <p:spPr bwMode="auto">
                <a:xfrm>
                  <a:off x="4300" y="2654"/>
                  <a:ext cx="4" cy="3"/>
                </a:xfrm>
                <a:custGeom>
                  <a:avLst/>
                  <a:gdLst>
                    <a:gd name="T0" fmla="*/ 1 w 6"/>
                    <a:gd name="T1" fmla="*/ 0 h 4"/>
                    <a:gd name="T2" fmla="*/ 1 w 6"/>
                    <a:gd name="T3" fmla="*/ 1 h 4"/>
                    <a:gd name="T4" fmla="*/ 1 w 6"/>
                    <a:gd name="T5" fmla="*/ 2 h 4"/>
                    <a:gd name="T6" fmla="*/ 1 w 6"/>
                    <a:gd name="T7" fmla="*/ 2 h 4"/>
                    <a:gd name="T8" fmla="*/ 1 w 6"/>
                    <a:gd name="T9" fmla="*/ 0 h 4"/>
                    <a:gd name="T10" fmla="*/ 1 w 6"/>
                    <a:gd name="T11" fmla="*/ 0 h 4"/>
                    <a:gd name="T12" fmla="*/ 1 w 6"/>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4">
                      <a:moveTo>
                        <a:pt x="5" y="0"/>
                      </a:moveTo>
                      <a:cubicBezTo>
                        <a:pt x="4" y="0"/>
                        <a:pt x="3" y="0"/>
                        <a:pt x="2" y="1"/>
                      </a:cubicBezTo>
                      <a:cubicBezTo>
                        <a:pt x="2" y="1"/>
                        <a:pt x="0" y="4"/>
                        <a:pt x="1" y="4"/>
                      </a:cubicBezTo>
                      <a:cubicBezTo>
                        <a:pt x="2" y="4"/>
                        <a:pt x="2" y="3"/>
                        <a:pt x="2" y="2"/>
                      </a:cubicBezTo>
                      <a:cubicBezTo>
                        <a:pt x="3" y="2"/>
                        <a:pt x="4" y="0"/>
                        <a:pt x="5" y="0"/>
                      </a:cubicBezTo>
                      <a:cubicBezTo>
                        <a:pt x="6" y="0"/>
                        <a:pt x="6" y="0"/>
                        <a:pt x="6" y="0"/>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8" name="Freeform 10579">
                  <a:extLst>
                    <a:ext uri="{FF2B5EF4-FFF2-40B4-BE49-F238E27FC236}">
                      <a16:creationId xmlns:a16="http://schemas.microsoft.com/office/drawing/2014/main" id="{21C85F0B-B1C8-3283-7DD7-2B0F3683A916}"/>
                    </a:ext>
                  </a:extLst>
                </p:cNvPr>
                <p:cNvSpPr>
                  <a:spLocks/>
                </p:cNvSpPr>
                <p:nvPr/>
              </p:nvSpPr>
              <p:spPr bwMode="auto">
                <a:xfrm>
                  <a:off x="4303" y="2648"/>
                  <a:ext cx="2" cy="3"/>
                </a:xfrm>
                <a:custGeom>
                  <a:avLst/>
                  <a:gdLst>
                    <a:gd name="T0" fmla="*/ 1 w 3"/>
                    <a:gd name="T1" fmla="*/ 1 h 4"/>
                    <a:gd name="T2" fmla="*/ 1 w 3"/>
                    <a:gd name="T3" fmla="*/ 2 h 4"/>
                    <a:gd name="T4" fmla="*/ 0 w 3"/>
                    <a:gd name="T5" fmla="*/ 1 h 4"/>
                    <a:gd name="T6" fmla="*/ 1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3" y="0"/>
                        <a:pt x="2" y="3"/>
                        <a:pt x="1" y="4"/>
                      </a:cubicBezTo>
                      <a:cubicBezTo>
                        <a:pt x="1" y="4"/>
                        <a:pt x="2" y="2"/>
                        <a:pt x="0" y="1"/>
                      </a:cubicBezTo>
                      <a:cubicBezTo>
                        <a:pt x="1" y="1"/>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699" name="Freeform 10580">
                  <a:extLst>
                    <a:ext uri="{FF2B5EF4-FFF2-40B4-BE49-F238E27FC236}">
                      <a16:creationId xmlns:a16="http://schemas.microsoft.com/office/drawing/2014/main" id="{D2D4092F-DD02-28DE-CB11-37DEEAE27D9C}"/>
                    </a:ext>
                  </a:extLst>
                </p:cNvPr>
                <p:cNvSpPr>
                  <a:spLocks/>
                </p:cNvSpPr>
                <p:nvPr/>
              </p:nvSpPr>
              <p:spPr bwMode="auto">
                <a:xfrm>
                  <a:off x="4284" y="2659"/>
                  <a:ext cx="5" cy="5"/>
                </a:xfrm>
                <a:custGeom>
                  <a:avLst/>
                  <a:gdLst>
                    <a:gd name="T0" fmla="*/ 3 w 6"/>
                    <a:gd name="T1" fmla="*/ 1 h 6"/>
                    <a:gd name="T2" fmla="*/ 3 w 6"/>
                    <a:gd name="T3" fmla="*/ 3 h 6"/>
                    <a:gd name="T4" fmla="*/ 3 w 6"/>
                    <a:gd name="T5" fmla="*/ 1 h 6"/>
                    <a:gd name="T6" fmla="*/ 0 60000 65536"/>
                    <a:gd name="T7" fmla="*/ 0 60000 65536"/>
                    <a:gd name="T8" fmla="*/ 0 60000 65536"/>
                  </a:gdLst>
                  <a:ahLst/>
                  <a:cxnLst>
                    <a:cxn ang="T6">
                      <a:pos x="T0" y="T1"/>
                    </a:cxn>
                    <a:cxn ang="T7">
                      <a:pos x="T2" y="T3"/>
                    </a:cxn>
                    <a:cxn ang="T8">
                      <a:pos x="T4" y="T5"/>
                    </a:cxn>
                  </a:cxnLst>
                  <a:rect l="0" t="0" r="r" b="b"/>
                  <a:pathLst>
                    <a:path w="6" h="6">
                      <a:moveTo>
                        <a:pt x="5" y="1"/>
                      </a:moveTo>
                      <a:cubicBezTo>
                        <a:pt x="5" y="0"/>
                        <a:pt x="0" y="6"/>
                        <a:pt x="4" y="5"/>
                      </a:cubicBezTo>
                      <a:cubicBezTo>
                        <a:pt x="4" y="4"/>
                        <a:pt x="4" y="1"/>
                        <a:pt x="6"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0" name="Freeform 10581">
                  <a:extLst>
                    <a:ext uri="{FF2B5EF4-FFF2-40B4-BE49-F238E27FC236}">
                      <a16:creationId xmlns:a16="http://schemas.microsoft.com/office/drawing/2014/main" id="{C092265C-6EF8-AF10-8286-0427EC644A13}"/>
                    </a:ext>
                  </a:extLst>
                </p:cNvPr>
                <p:cNvSpPr>
                  <a:spLocks/>
                </p:cNvSpPr>
                <p:nvPr/>
              </p:nvSpPr>
              <p:spPr bwMode="auto">
                <a:xfrm>
                  <a:off x="4292" y="2660"/>
                  <a:ext cx="5" cy="4"/>
                </a:xfrm>
                <a:custGeom>
                  <a:avLst/>
                  <a:gdLst>
                    <a:gd name="T0" fmla="*/ 3 w 6"/>
                    <a:gd name="T1" fmla="*/ 0 h 4"/>
                    <a:gd name="T2" fmla="*/ 0 w 6"/>
                    <a:gd name="T3" fmla="*/ 4 h 4"/>
                    <a:gd name="T4" fmla="*/ 2 w 6"/>
                    <a:gd name="T5" fmla="*/ 3 h 4"/>
                    <a:gd name="T6" fmla="*/ 3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3" y="0"/>
                      </a:moveTo>
                      <a:cubicBezTo>
                        <a:pt x="6" y="0"/>
                        <a:pt x="2" y="3"/>
                        <a:pt x="0" y="4"/>
                      </a:cubicBezTo>
                      <a:cubicBezTo>
                        <a:pt x="1" y="3"/>
                        <a:pt x="2" y="3"/>
                        <a:pt x="2" y="3"/>
                      </a:cubicBezTo>
                      <a:cubicBezTo>
                        <a:pt x="3" y="2"/>
                        <a:pt x="3" y="1"/>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1" name="Freeform 10582">
                  <a:extLst>
                    <a:ext uri="{FF2B5EF4-FFF2-40B4-BE49-F238E27FC236}">
                      <a16:creationId xmlns:a16="http://schemas.microsoft.com/office/drawing/2014/main" id="{41FB50C8-C71A-51A3-9152-702A09D4290D}"/>
                    </a:ext>
                  </a:extLst>
                </p:cNvPr>
                <p:cNvSpPr>
                  <a:spLocks/>
                </p:cNvSpPr>
                <p:nvPr/>
              </p:nvSpPr>
              <p:spPr bwMode="auto">
                <a:xfrm>
                  <a:off x="4300" y="2660"/>
                  <a:ext cx="4" cy="4"/>
                </a:xfrm>
                <a:custGeom>
                  <a:avLst/>
                  <a:gdLst>
                    <a:gd name="T0" fmla="*/ 4 w 4"/>
                    <a:gd name="T1" fmla="*/ 0 h 5"/>
                    <a:gd name="T2" fmla="*/ 2 w 4"/>
                    <a:gd name="T3" fmla="*/ 2 h 5"/>
                    <a:gd name="T4" fmla="*/ 4 w 4"/>
                    <a:gd name="T5" fmla="*/ 1 h 5"/>
                    <a:gd name="T6" fmla="*/ 4 w 4"/>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4" y="0"/>
                      </a:moveTo>
                      <a:cubicBezTo>
                        <a:pt x="2" y="0"/>
                        <a:pt x="0" y="4"/>
                        <a:pt x="2" y="5"/>
                      </a:cubicBezTo>
                      <a:cubicBezTo>
                        <a:pt x="2" y="3"/>
                        <a:pt x="4" y="2"/>
                        <a:pt x="4" y="1"/>
                      </a:cubicBezTo>
                      <a:cubicBezTo>
                        <a:pt x="4" y="0"/>
                        <a:pt x="4"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2" name="Freeform 10583">
                  <a:extLst>
                    <a:ext uri="{FF2B5EF4-FFF2-40B4-BE49-F238E27FC236}">
                      <a16:creationId xmlns:a16="http://schemas.microsoft.com/office/drawing/2014/main" id="{7E58100A-1EC9-6A1D-6919-7EA3DDCE26A3}"/>
                    </a:ext>
                  </a:extLst>
                </p:cNvPr>
                <p:cNvSpPr>
                  <a:spLocks/>
                </p:cNvSpPr>
                <p:nvPr/>
              </p:nvSpPr>
              <p:spPr bwMode="auto">
                <a:xfrm>
                  <a:off x="4305" y="2655"/>
                  <a:ext cx="3" cy="2"/>
                </a:xfrm>
                <a:custGeom>
                  <a:avLst/>
                  <a:gdLst>
                    <a:gd name="T0" fmla="*/ 2 w 3"/>
                    <a:gd name="T1" fmla="*/ 0 h 3"/>
                    <a:gd name="T2" fmla="*/ 0 w 3"/>
                    <a:gd name="T3" fmla="*/ 1 h 3"/>
                    <a:gd name="T4" fmla="*/ 2 w 3"/>
                    <a:gd name="T5" fmla="*/ 0 h 3"/>
                    <a:gd name="T6" fmla="*/ 2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2" y="0"/>
                      </a:moveTo>
                      <a:cubicBezTo>
                        <a:pt x="3" y="0"/>
                        <a:pt x="2" y="3"/>
                        <a:pt x="0" y="3"/>
                      </a:cubicBezTo>
                      <a:cubicBezTo>
                        <a:pt x="1" y="2"/>
                        <a:pt x="3"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3" name="Freeform 10584">
                  <a:extLst>
                    <a:ext uri="{FF2B5EF4-FFF2-40B4-BE49-F238E27FC236}">
                      <a16:creationId xmlns:a16="http://schemas.microsoft.com/office/drawing/2014/main" id="{208717E5-E02A-BCBF-9A95-F99B0ACA47DB}"/>
                    </a:ext>
                  </a:extLst>
                </p:cNvPr>
                <p:cNvSpPr>
                  <a:spLocks/>
                </p:cNvSpPr>
                <p:nvPr/>
              </p:nvSpPr>
              <p:spPr bwMode="auto">
                <a:xfrm>
                  <a:off x="4289" y="2665"/>
                  <a:ext cx="1" cy="3"/>
                </a:xfrm>
                <a:custGeom>
                  <a:avLst/>
                  <a:gdLst>
                    <a:gd name="T0" fmla="*/ 1 w 2"/>
                    <a:gd name="T1" fmla="*/ 0 h 4"/>
                    <a:gd name="T2" fmla="*/ 1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0" y="4"/>
                        <a:pt x="2" y="3"/>
                      </a:cubicBezTo>
                      <a:cubicBezTo>
                        <a:pt x="1" y="3"/>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4" name="Freeform 10585">
                  <a:extLst>
                    <a:ext uri="{FF2B5EF4-FFF2-40B4-BE49-F238E27FC236}">
                      <a16:creationId xmlns:a16="http://schemas.microsoft.com/office/drawing/2014/main" id="{1228BA0A-3923-B6A6-FB2E-BA376D287A01}"/>
                    </a:ext>
                  </a:extLst>
                </p:cNvPr>
                <p:cNvSpPr>
                  <a:spLocks/>
                </p:cNvSpPr>
                <p:nvPr/>
              </p:nvSpPr>
              <p:spPr bwMode="auto">
                <a:xfrm>
                  <a:off x="4294" y="2665"/>
                  <a:ext cx="4" cy="4"/>
                </a:xfrm>
                <a:custGeom>
                  <a:avLst/>
                  <a:gdLst>
                    <a:gd name="T0" fmla="*/ 2 w 5"/>
                    <a:gd name="T1" fmla="*/ 0 h 4"/>
                    <a:gd name="T2" fmla="*/ 0 w 5"/>
                    <a:gd name="T3" fmla="*/ 3 h 4"/>
                    <a:gd name="T4" fmla="*/ 2 w 5"/>
                    <a:gd name="T5" fmla="*/ 3 h 4"/>
                    <a:gd name="T6" fmla="*/ 2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4" y="0"/>
                      </a:moveTo>
                      <a:cubicBezTo>
                        <a:pt x="5" y="0"/>
                        <a:pt x="2" y="4"/>
                        <a:pt x="0" y="3"/>
                      </a:cubicBezTo>
                      <a:cubicBezTo>
                        <a:pt x="0" y="3"/>
                        <a:pt x="1" y="3"/>
                        <a:pt x="2" y="3"/>
                      </a:cubicBezTo>
                      <a:cubicBezTo>
                        <a:pt x="4" y="2"/>
                        <a:pt x="4" y="1"/>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5" name="Freeform 10586">
                  <a:extLst>
                    <a:ext uri="{FF2B5EF4-FFF2-40B4-BE49-F238E27FC236}">
                      <a16:creationId xmlns:a16="http://schemas.microsoft.com/office/drawing/2014/main" id="{19587801-89B8-F7A2-B8C6-3A57EEA407AA}"/>
                    </a:ext>
                  </a:extLst>
                </p:cNvPr>
                <p:cNvSpPr>
                  <a:spLocks/>
                </p:cNvSpPr>
                <p:nvPr/>
              </p:nvSpPr>
              <p:spPr bwMode="auto">
                <a:xfrm>
                  <a:off x="4298" y="2665"/>
                  <a:ext cx="3" cy="3"/>
                </a:xfrm>
                <a:custGeom>
                  <a:avLst/>
                  <a:gdLst>
                    <a:gd name="T0" fmla="*/ 2 w 4"/>
                    <a:gd name="T1" fmla="*/ 0 h 3"/>
                    <a:gd name="T2" fmla="*/ 0 w 4"/>
                    <a:gd name="T3" fmla="*/ 3 h 3"/>
                    <a:gd name="T4" fmla="*/ 2 w 4"/>
                    <a:gd name="T5" fmla="*/ 0 h 3"/>
                    <a:gd name="T6" fmla="*/ 2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0"/>
                      </a:moveTo>
                      <a:cubicBezTo>
                        <a:pt x="4" y="1"/>
                        <a:pt x="1" y="3"/>
                        <a:pt x="0" y="3"/>
                      </a:cubicBezTo>
                      <a:cubicBezTo>
                        <a:pt x="0" y="2"/>
                        <a:pt x="4" y="2"/>
                        <a:pt x="4" y="0"/>
                      </a:cubicBezTo>
                      <a:cubicBezTo>
                        <a:pt x="4" y="0"/>
                        <a:pt x="4"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6" name="Freeform 10587">
                  <a:extLst>
                    <a:ext uri="{FF2B5EF4-FFF2-40B4-BE49-F238E27FC236}">
                      <a16:creationId xmlns:a16="http://schemas.microsoft.com/office/drawing/2014/main" id="{DF7BE169-7E73-E095-E867-1428CC36AB1D}"/>
                    </a:ext>
                  </a:extLst>
                </p:cNvPr>
                <p:cNvSpPr>
                  <a:spLocks noEditPoints="1"/>
                </p:cNvSpPr>
                <p:nvPr/>
              </p:nvSpPr>
              <p:spPr bwMode="auto">
                <a:xfrm>
                  <a:off x="4094" y="2263"/>
                  <a:ext cx="25" cy="29"/>
                </a:xfrm>
                <a:custGeom>
                  <a:avLst/>
                  <a:gdLst>
                    <a:gd name="T0" fmla="*/ 7 w 31"/>
                    <a:gd name="T1" fmla="*/ 12 h 35"/>
                    <a:gd name="T2" fmla="*/ 8 w 31"/>
                    <a:gd name="T3" fmla="*/ 14 h 35"/>
                    <a:gd name="T4" fmla="*/ 4 w 31"/>
                    <a:gd name="T5" fmla="*/ 12 h 35"/>
                    <a:gd name="T6" fmla="*/ 5 w 31"/>
                    <a:gd name="T7" fmla="*/ 13 h 35"/>
                    <a:gd name="T8" fmla="*/ 4 w 31"/>
                    <a:gd name="T9" fmla="*/ 12 h 35"/>
                    <a:gd name="T10" fmla="*/ 10 w 31"/>
                    <a:gd name="T11" fmla="*/ 10 h 35"/>
                    <a:gd name="T12" fmla="*/ 10 w 31"/>
                    <a:gd name="T13" fmla="*/ 12 h 35"/>
                    <a:gd name="T14" fmla="*/ 10 w 31"/>
                    <a:gd name="T15" fmla="*/ 10 h 35"/>
                    <a:gd name="T16" fmla="*/ 7 w 31"/>
                    <a:gd name="T17" fmla="*/ 10 h 35"/>
                    <a:gd name="T18" fmla="*/ 6 w 31"/>
                    <a:gd name="T19" fmla="*/ 10 h 35"/>
                    <a:gd name="T20" fmla="*/ 6 w 31"/>
                    <a:gd name="T21" fmla="*/ 10 h 35"/>
                    <a:gd name="T22" fmla="*/ 12 w 31"/>
                    <a:gd name="T23" fmla="*/ 9 h 35"/>
                    <a:gd name="T24" fmla="*/ 12 w 31"/>
                    <a:gd name="T25" fmla="*/ 12 h 35"/>
                    <a:gd name="T26" fmla="*/ 3 w 31"/>
                    <a:gd name="T27" fmla="*/ 7 h 35"/>
                    <a:gd name="T28" fmla="*/ 4 w 31"/>
                    <a:gd name="T29" fmla="*/ 7 h 35"/>
                    <a:gd name="T30" fmla="*/ 3 w 31"/>
                    <a:gd name="T31" fmla="*/ 7 h 35"/>
                    <a:gd name="T32" fmla="*/ 10 w 31"/>
                    <a:gd name="T33" fmla="*/ 6 h 35"/>
                    <a:gd name="T34" fmla="*/ 2 w 31"/>
                    <a:gd name="T35" fmla="*/ 7 h 35"/>
                    <a:gd name="T36" fmla="*/ 2 w 31"/>
                    <a:gd name="T37" fmla="*/ 6 h 35"/>
                    <a:gd name="T38" fmla="*/ 6 w 31"/>
                    <a:gd name="T39" fmla="*/ 4 h 35"/>
                    <a:gd name="T40" fmla="*/ 6 w 31"/>
                    <a:gd name="T41" fmla="*/ 4 h 35"/>
                    <a:gd name="T42" fmla="*/ 6 w 31"/>
                    <a:gd name="T43" fmla="*/ 6 h 35"/>
                    <a:gd name="T44" fmla="*/ 6 w 31"/>
                    <a:gd name="T45" fmla="*/ 4 h 35"/>
                    <a:gd name="T46" fmla="*/ 3 w 31"/>
                    <a:gd name="T47" fmla="*/ 3 h 35"/>
                    <a:gd name="T48" fmla="*/ 8 w 31"/>
                    <a:gd name="T49" fmla="*/ 3 h 35"/>
                    <a:gd name="T50" fmla="*/ 8 w 31"/>
                    <a:gd name="T51" fmla="*/ 2 h 35"/>
                    <a:gd name="T52" fmla="*/ 4 w 31"/>
                    <a:gd name="T53" fmla="*/ 2 h 35"/>
                    <a:gd name="T54" fmla="*/ 4 w 31"/>
                    <a:gd name="T55" fmla="*/ 2 h 35"/>
                    <a:gd name="T56" fmla="*/ 4 w 31"/>
                    <a:gd name="T57" fmla="*/ 2 h 35"/>
                    <a:gd name="T58" fmla="*/ 3 w 31"/>
                    <a:gd name="T59" fmla="*/ 1 h 35"/>
                    <a:gd name="T60" fmla="*/ 2 w 31"/>
                    <a:gd name="T61" fmla="*/ 1 h 35"/>
                    <a:gd name="T62" fmla="*/ 1 w 31"/>
                    <a:gd name="T63" fmla="*/ 4 h 35"/>
                    <a:gd name="T64" fmla="*/ 2 w 31"/>
                    <a:gd name="T65" fmla="*/ 11 h 35"/>
                    <a:gd name="T66" fmla="*/ 5 w 31"/>
                    <a:gd name="T67" fmla="*/ 15 h 35"/>
                    <a:gd name="T68" fmla="*/ 6 w 31"/>
                    <a:gd name="T69" fmla="*/ 15 h 35"/>
                    <a:gd name="T70" fmla="*/ 8 w 31"/>
                    <a:gd name="T71" fmla="*/ 16 h 35"/>
                    <a:gd name="T72" fmla="*/ 9 w 31"/>
                    <a:gd name="T73" fmla="*/ 16 h 35"/>
                    <a:gd name="T74" fmla="*/ 11 w 31"/>
                    <a:gd name="T75" fmla="*/ 15 h 35"/>
                    <a:gd name="T76" fmla="*/ 12 w 31"/>
                    <a:gd name="T77" fmla="*/ 15 h 35"/>
                    <a:gd name="T78" fmla="*/ 12 w 31"/>
                    <a:gd name="T79" fmla="*/ 10 h 35"/>
                    <a:gd name="T80" fmla="*/ 8 w 31"/>
                    <a:gd name="T81" fmla="*/ 2 h 35"/>
                    <a:gd name="T82" fmla="*/ 6 w 31"/>
                    <a:gd name="T83" fmla="*/ 0 h 35"/>
                    <a:gd name="T84" fmla="*/ 4 w 31"/>
                    <a:gd name="T85" fmla="*/ 0 h 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1" h="35">
                      <a:moveTo>
                        <a:pt x="19" y="29"/>
                      </a:moveTo>
                      <a:cubicBezTo>
                        <a:pt x="18" y="29"/>
                        <a:pt x="17" y="28"/>
                        <a:pt x="17" y="27"/>
                      </a:cubicBezTo>
                      <a:cubicBezTo>
                        <a:pt x="17" y="27"/>
                        <a:pt x="17" y="27"/>
                        <a:pt x="17" y="27"/>
                      </a:cubicBezTo>
                      <a:cubicBezTo>
                        <a:pt x="17" y="28"/>
                        <a:pt x="18" y="29"/>
                        <a:pt x="19" y="29"/>
                      </a:cubicBezTo>
                      <a:cubicBezTo>
                        <a:pt x="19" y="29"/>
                        <a:pt x="20" y="29"/>
                        <a:pt x="20" y="28"/>
                      </a:cubicBezTo>
                      <a:cubicBezTo>
                        <a:pt x="20" y="29"/>
                        <a:pt x="20" y="29"/>
                        <a:pt x="19" y="29"/>
                      </a:cubicBezTo>
                      <a:moveTo>
                        <a:pt x="10" y="25"/>
                      </a:moveTo>
                      <a:cubicBezTo>
                        <a:pt x="10" y="24"/>
                        <a:pt x="10" y="24"/>
                        <a:pt x="10" y="24"/>
                      </a:cubicBezTo>
                      <a:cubicBezTo>
                        <a:pt x="10" y="25"/>
                        <a:pt x="10" y="25"/>
                        <a:pt x="10" y="25"/>
                      </a:cubicBezTo>
                      <a:cubicBezTo>
                        <a:pt x="10" y="25"/>
                        <a:pt x="10" y="25"/>
                        <a:pt x="10" y="25"/>
                      </a:cubicBezTo>
                      <a:cubicBezTo>
                        <a:pt x="9" y="26"/>
                        <a:pt x="11" y="27"/>
                        <a:pt x="12" y="28"/>
                      </a:cubicBezTo>
                      <a:cubicBezTo>
                        <a:pt x="12" y="28"/>
                        <a:pt x="12" y="28"/>
                        <a:pt x="11" y="28"/>
                      </a:cubicBezTo>
                      <a:cubicBezTo>
                        <a:pt x="11" y="28"/>
                        <a:pt x="10" y="28"/>
                        <a:pt x="10" y="27"/>
                      </a:cubicBezTo>
                      <a:cubicBezTo>
                        <a:pt x="9" y="26"/>
                        <a:pt x="9" y="25"/>
                        <a:pt x="10" y="25"/>
                      </a:cubicBezTo>
                      <a:cubicBezTo>
                        <a:pt x="10" y="25"/>
                        <a:pt x="10" y="25"/>
                        <a:pt x="10" y="25"/>
                      </a:cubicBezTo>
                      <a:moveTo>
                        <a:pt x="23" y="22"/>
                      </a:moveTo>
                      <a:cubicBezTo>
                        <a:pt x="23" y="22"/>
                        <a:pt x="23" y="22"/>
                        <a:pt x="23" y="22"/>
                      </a:cubicBezTo>
                      <a:cubicBezTo>
                        <a:pt x="23" y="22"/>
                        <a:pt x="23" y="22"/>
                        <a:pt x="23" y="22"/>
                      </a:cubicBezTo>
                      <a:cubicBezTo>
                        <a:pt x="23" y="22"/>
                        <a:pt x="23" y="22"/>
                        <a:pt x="23" y="22"/>
                      </a:cubicBezTo>
                      <a:cubicBezTo>
                        <a:pt x="24" y="23"/>
                        <a:pt x="25" y="24"/>
                        <a:pt x="25" y="25"/>
                      </a:cubicBezTo>
                      <a:cubicBezTo>
                        <a:pt x="24" y="26"/>
                        <a:pt x="24" y="26"/>
                        <a:pt x="24" y="27"/>
                      </a:cubicBezTo>
                      <a:cubicBezTo>
                        <a:pt x="24" y="27"/>
                        <a:pt x="24" y="27"/>
                        <a:pt x="23" y="27"/>
                      </a:cubicBezTo>
                      <a:cubicBezTo>
                        <a:pt x="24" y="27"/>
                        <a:pt x="24" y="27"/>
                        <a:pt x="24" y="27"/>
                      </a:cubicBezTo>
                      <a:cubicBezTo>
                        <a:pt x="25" y="25"/>
                        <a:pt x="24" y="22"/>
                        <a:pt x="23" y="22"/>
                      </a:cubicBezTo>
                      <a:cubicBezTo>
                        <a:pt x="23" y="22"/>
                        <a:pt x="23" y="22"/>
                        <a:pt x="23" y="22"/>
                      </a:cubicBezTo>
                      <a:moveTo>
                        <a:pt x="16" y="20"/>
                      </a:moveTo>
                      <a:cubicBezTo>
                        <a:pt x="16" y="20"/>
                        <a:pt x="17" y="20"/>
                        <a:pt x="17" y="20"/>
                      </a:cubicBezTo>
                      <a:cubicBezTo>
                        <a:pt x="18" y="20"/>
                        <a:pt x="18" y="24"/>
                        <a:pt x="17" y="25"/>
                      </a:cubicBezTo>
                      <a:cubicBezTo>
                        <a:pt x="17" y="24"/>
                        <a:pt x="18" y="23"/>
                        <a:pt x="17" y="22"/>
                      </a:cubicBezTo>
                      <a:cubicBezTo>
                        <a:pt x="17" y="21"/>
                        <a:pt x="17" y="21"/>
                        <a:pt x="16" y="20"/>
                      </a:cubicBezTo>
                      <a:cubicBezTo>
                        <a:pt x="16" y="20"/>
                        <a:pt x="16" y="20"/>
                        <a:pt x="16" y="21"/>
                      </a:cubicBezTo>
                      <a:cubicBezTo>
                        <a:pt x="16" y="20"/>
                        <a:pt x="16" y="20"/>
                        <a:pt x="16" y="20"/>
                      </a:cubicBezTo>
                      <a:cubicBezTo>
                        <a:pt x="16" y="20"/>
                        <a:pt x="16" y="20"/>
                        <a:pt x="16" y="20"/>
                      </a:cubicBezTo>
                      <a:moveTo>
                        <a:pt x="27" y="20"/>
                      </a:moveTo>
                      <a:cubicBezTo>
                        <a:pt x="27" y="20"/>
                        <a:pt x="27" y="19"/>
                        <a:pt x="26" y="19"/>
                      </a:cubicBezTo>
                      <a:cubicBezTo>
                        <a:pt x="27" y="19"/>
                        <a:pt x="27" y="19"/>
                        <a:pt x="27" y="19"/>
                      </a:cubicBezTo>
                      <a:cubicBezTo>
                        <a:pt x="27" y="19"/>
                        <a:pt x="27" y="19"/>
                        <a:pt x="27" y="20"/>
                      </a:cubicBezTo>
                      <a:cubicBezTo>
                        <a:pt x="27" y="20"/>
                        <a:pt x="27" y="20"/>
                        <a:pt x="27" y="20"/>
                      </a:cubicBezTo>
                      <a:cubicBezTo>
                        <a:pt x="28" y="21"/>
                        <a:pt x="28" y="23"/>
                        <a:pt x="27" y="24"/>
                      </a:cubicBezTo>
                      <a:cubicBezTo>
                        <a:pt x="26" y="23"/>
                        <a:pt x="27" y="21"/>
                        <a:pt x="27" y="20"/>
                      </a:cubicBezTo>
                      <a:cubicBezTo>
                        <a:pt x="27" y="20"/>
                        <a:pt x="27" y="20"/>
                        <a:pt x="27" y="20"/>
                      </a:cubicBezTo>
                      <a:moveTo>
                        <a:pt x="8" y="16"/>
                      </a:moveTo>
                      <a:cubicBezTo>
                        <a:pt x="8" y="16"/>
                        <a:pt x="8" y="16"/>
                        <a:pt x="8" y="16"/>
                      </a:cubicBezTo>
                      <a:cubicBezTo>
                        <a:pt x="8" y="15"/>
                        <a:pt x="9" y="15"/>
                        <a:pt x="9" y="15"/>
                      </a:cubicBezTo>
                      <a:cubicBezTo>
                        <a:pt x="10" y="15"/>
                        <a:pt x="10" y="15"/>
                        <a:pt x="10" y="16"/>
                      </a:cubicBezTo>
                      <a:cubicBezTo>
                        <a:pt x="11" y="16"/>
                        <a:pt x="12" y="18"/>
                        <a:pt x="11" y="19"/>
                      </a:cubicBezTo>
                      <a:cubicBezTo>
                        <a:pt x="10" y="19"/>
                        <a:pt x="10" y="16"/>
                        <a:pt x="9" y="16"/>
                      </a:cubicBezTo>
                      <a:cubicBezTo>
                        <a:pt x="9" y="16"/>
                        <a:pt x="9" y="16"/>
                        <a:pt x="8" y="16"/>
                      </a:cubicBezTo>
                      <a:moveTo>
                        <a:pt x="24" y="17"/>
                      </a:moveTo>
                      <a:cubicBezTo>
                        <a:pt x="23" y="17"/>
                        <a:pt x="21" y="14"/>
                        <a:pt x="22" y="12"/>
                      </a:cubicBezTo>
                      <a:cubicBezTo>
                        <a:pt x="22" y="13"/>
                        <a:pt x="22" y="13"/>
                        <a:pt x="22" y="13"/>
                      </a:cubicBezTo>
                      <a:cubicBezTo>
                        <a:pt x="23" y="14"/>
                        <a:pt x="23" y="16"/>
                        <a:pt x="25" y="17"/>
                      </a:cubicBezTo>
                      <a:cubicBezTo>
                        <a:pt x="24" y="17"/>
                        <a:pt x="24" y="17"/>
                        <a:pt x="24" y="17"/>
                      </a:cubicBezTo>
                      <a:moveTo>
                        <a:pt x="4" y="15"/>
                      </a:moveTo>
                      <a:cubicBezTo>
                        <a:pt x="4" y="15"/>
                        <a:pt x="4" y="15"/>
                        <a:pt x="4" y="15"/>
                      </a:cubicBezTo>
                      <a:cubicBezTo>
                        <a:pt x="4" y="14"/>
                        <a:pt x="4" y="12"/>
                        <a:pt x="3" y="12"/>
                      </a:cubicBezTo>
                      <a:cubicBezTo>
                        <a:pt x="3" y="12"/>
                        <a:pt x="3" y="12"/>
                        <a:pt x="3" y="12"/>
                      </a:cubicBezTo>
                      <a:cubicBezTo>
                        <a:pt x="4" y="12"/>
                        <a:pt x="5" y="13"/>
                        <a:pt x="5" y="14"/>
                      </a:cubicBezTo>
                      <a:cubicBezTo>
                        <a:pt x="5" y="14"/>
                        <a:pt x="4" y="15"/>
                        <a:pt x="4" y="15"/>
                      </a:cubicBezTo>
                      <a:moveTo>
                        <a:pt x="15" y="8"/>
                      </a:moveTo>
                      <a:cubicBezTo>
                        <a:pt x="15" y="8"/>
                        <a:pt x="15" y="8"/>
                        <a:pt x="15" y="8"/>
                      </a:cubicBezTo>
                      <a:cubicBezTo>
                        <a:pt x="15" y="8"/>
                        <a:pt x="15" y="8"/>
                        <a:pt x="15" y="8"/>
                      </a:cubicBezTo>
                      <a:cubicBezTo>
                        <a:pt x="15" y="8"/>
                        <a:pt x="15" y="8"/>
                        <a:pt x="15" y="8"/>
                      </a:cubicBezTo>
                      <a:cubicBezTo>
                        <a:pt x="15" y="8"/>
                        <a:pt x="15" y="8"/>
                        <a:pt x="15" y="8"/>
                      </a:cubicBezTo>
                      <a:cubicBezTo>
                        <a:pt x="15" y="9"/>
                        <a:pt x="15" y="11"/>
                        <a:pt x="16" y="11"/>
                      </a:cubicBezTo>
                      <a:cubicBezTo>
                        <a:pt x="16" y="12"/>
                        <a:pt x="17" y="13"/>
                        <a:pt x="16" y="13"/>
                      </a:cubicBezTo>
                      <a:cubicBezTo>
                        <a:pt x="16" y="13"/>
                        <a:pt x="16" y="13"/>
                        <a:pt x="16" y="13"/>
                      </a:cubicBezTo>
                      <a:cubicBezTo>
                        <a:pt x="16" y="13"/>
                        <a:pt x="14" y="11"/>
                        <a:pt x="14" y="10"/>
                      </a:cubicBezTo>
                      <a:cubicBezTo>
                        <a:pt x="14" y="9"/>
                        <a:pt x="14" y="8"/>
                        <a:pt x="15" y="8"/>
                      </a:cubicBezTo>
                      <a:moveTo>
                        <a:pt x="8" y="10"/>
                      </a:moveTo>
                      <a:cubicBezTo>
                        <a:pt x="7" y="10"/>
                        <a:pt x="5" y="8"/>
                        <a:pt x="7" y="7"/>
                      </a:cubicBezTo>
                      <a:cubicBezTo>
                        <a:pt x="7" y="7"/>
                        <a:pt x="7" y="7"/>
                        <a:pt x="7" y="7"/>
                      </a:cubicBezTo>
                      <a:cubicBezTo>
                        <a:pt x="7" y="7"/>
                        <a:pt x="8" y="9"/>
                        <a:pt x="9" y="10"/>
                      </a:cubicBezTo>
                      <a:cubicBezTo>
                        <a:pt x="9" y="10"/>
                        <a:pt x="9" y="10"/>
                        <a:pt x="8" y="10"/>
                      </a:cubicBezTo>
                      <a:moveTo>
                        <a:pt x="18" y="7"/>
                      </a:moveTo>
                      <a:cubicBezTo>
                        <a:pt x="19" y="6"/>
                        <a:pt x="19" y="6"/>
                        <a:pt x="19" y="6"/>
                      </a:cubicBezTo>
                      <a:cubicBezTo>
                        <a:pt x="20" y="6"/>
                        <a:pt x="21" y="8"/>
                        <a:pt x="21" y="10"/>
                      </a:cubicBezTo>
                      <a:cubicBezTo>
                        <a:pt x="20" y="9"/>
                        <a:pt x="20" y="6"/>
                        <a:pt x="19" y="6"/>
                      </a:cubicBezTo>
                      <a:cubicBezTo>
                        <a:pt x="19" y="6"/>
                        <a:pt x="19" y="6"/>
                        <a:pt x="19" y="6"/>
                      </a:cubicBezTo>
                      <a:cubicBezTo>
                        <a:pt x="18" y="7"/>
                        <a:pt x="18" y="7"/>
                        <a:pt x="18" y="7"/>
                      </a:cubicBezTo>
                      <a:moveTo>
                        <a:pt x="10" y="5"/>
                      </a:moveTo>
                      <a:cubicBezTo>
                        <a:pt x="10" y="4"/>
                        <a:pt x="10" y="4"/>
                        <a:pt x="10" y="4"/>
                      </a:cubicBezTo>
                      <a:cubicBezTo>
                        <a:pt x="11" y="4"/>
                        <a:pt x="12" y="5"/>
                        <a:pt x="12" y="7"/>
                      </a:cubicBezTo>
                      <a:cubicBezTo>
                        <a:pt x="12" y="6"/>
                        <a:pt x="11" y="5"/>
                        <a:pt x="10" y="5"/>
                      </a:cubicBezTo>
                      <a:cubicBezTo>
                        <a:pt x="10" y="5"/>
                        <a:pt x="10" y="5"/>
                        <a:pt x="10" y="5"/>
                      </a:cubicBezTo>
                      <a:cubicBezTo>
                        <a:pt x="10" y="5"/>
                        <a:pt x="10" y="5"/>
                        <a:pt x="10" y="5"/>
                      </a:cubicBezTo>
                      <a:cubicBezTo>
                        <a:pt x="9" y="5"/>
                        <a:pt x="9" y="5"/>
                        <a:pt x="9" y="5"/>
                      </a:cubicBezTo>
                      <a:cubicBezTo>
                        <a:pt x="9" y="5"/>
                        <a:pt x="10" y="5"/>
                        <a:pt x="10" y="5"/>
                      </a:cubicBezTo>
                      <a:moveTo>
                        <a:pt x="9" y="0"/>
                      </a:moveTo>
                      <a:cubicBezTo>
                        <a:pt x="9" y="0"/>
                        <a:pt x="8" y="0"/>
                        <a:pt x="8" y="1"/>
                      </a:cubicBezTo>
                      <a:cubicBezTo>
                        <a:pt x="7" y="1"/>
                        <a:pt x="6" y="2"/>
                        <a:pt x="6" y="2"/>
                      </a:cubicBezTo>
                      <a:cubicBezTo>
                        <a:pt x="5" y="2"/>
                        <a:pt x="5" y="2"/>
                        <a:pt x="5" y="1"/>
                      </a:cubicBezTo>
                      <a:cubicBezTo>
                        <a:pt x="4" y="1"/>
                        <a:pt x="4" y="1"/>
                        <a:pt x="4" y="1"/>
                      </a:cubicBezTo>
                      <a:cubicBezTo>
                        <a:pt x="4" y="1"/>
                        <a:pt x="3" y="2"/>
                        <a:pt x="3" y="3"/>
                      </a:cubicBezTo>
                      <a:cubicBezTo>
                        <a:pt x="2" y="3"/>
                        <a:pt x="2" y="3"/>
                        <a:pt x="2" y="3"/>
                      </a:cubicBezTo>
                      <a:cubicBezTo>
                        <a:pt x="2" y="5"/>
                        <a:pt x="2" y="6"/>
                        <a:pt x="1" y="8"/>
                      </a:cubicBezTo>
                      <a:cubicBezTo>
                        <a:pt x="0" y="9"/>
                        <a:pt x="1" y="11"/>
                        <a:pt x="1" y="12"/>
                      </a:cubicBezTo>
                      <a:cubicBezTo>
                        <a:pt x="0" y="15"/>
                        <a:pt x="2" y="16"/>
                        <a:pt x="2" y="18"/>
                      </a:cubicBezTo>
                      <a:cubicBezTo>
                        <a:pt x="1" y="20"/>
                        <a:pt x="4" y="21"/>
                        <a:pt x="4" y="23"/>
                      </a:cubicBezTo>
                      <a:cubicBezTo>
                        <a:pt x="4" y="25"/>
                        <a:pt x="6" y="25"/>
                        <a:pt x="6" y="27"/>
                      </a:cubicBezTo>
                      <a:cubicBezTo>
                        <a:pt x="6" y="29"/>
                        <a:pt x="9" y="28"/>
                        <a:pt x="9" y="30"/>
                      </a:cubicBezTo>
                      <a:cubicBezTo>
                        <a:pt x="10" y="32"/>
                        <a:pt x="12" y="31"/>
                        <a:pt x="12" y="32"/>
                      </a:cubicBezTo>
                      <a:cubicBezTo>
                        <a:pt x="13" y="33"/>
                        <a:pt x="13" y="33"/>
                        <a:pt x="14" y="33"/>
                      </a:cubicBezTo>
                      <a:cubicBezTo>
                        <a:pt x="14" y="33"/>
                        <a:pt x="14" y="33"/>
                        <a:pt x="14" y="33"/>
                      </a:cubicBezTo>
                      <a:cubicBezTo>
                        <a:pt x="15" y="33"/>
                        <a:pt x="15" y="33"/>
                        <a:pt x="15" y="33"/>
                      </a:cubicBezTo>
                      <a:cubicBezTo>
                        <a:pt x="15" y="33"/>
                        <a:pt x="16" y="33"/>
                        <a:pt x="16" y="33"/>
                      </a:cubicBezTo>
                      <a:cubicBezTo>
                        <a:pt x="16" y="34"/>
                        <a:pt x="16" y="35"/>
                        <a:pt x="17" y="35"/>
                      </a:cubicBezTo>
                      <a:cubicBezTo>
                        <a:pt x="17" y="35"/>
                        <a:pt x="18" y="34"/>
                        <a:pt x="18" y="34"/>
                      </a:cubicBezTo>
                      <a:cubicBezTo>
                        <a:pt x="19" y="34"/>
                        <a:pt x="19" y="34"/>
                        <a:pt x="19" y="34"/>
                      </a:cubicBezTo>
                      <a:cubicBezTo>
                        <a:pt x="20" y="34"/>
                        <a:pt x="20" y="34"/>
                        <a:pt x="20" y="34"/>
                      </a:cubicBezTo>
                      <a:cubicBezTo>
                        <a:pt x="20" y="34"/>
                        <a:pt x="21" y="34"/>
                        <a:pt x="21" y="34"/>
                      </a:cubicBezTo>
                      <a:cubicBezTo>
                        <a:pt x="22" y="34"/>
                        <a:pt x="23" y="34"/>
                        <a:pt x="23" y="33"/>
                      </a:cubicBezTo>
                      <a:cubicBezTo>
                        <a:pt x="24" y="33"/>
                        <a:pt x="25" y="32"/>
                        <a:pt x="25" y="32"/>
                      </a:cubicBezTo>
                      <a:cubicBezTo>
                        <a:pt x="26" y="32"/>
                        <a:pt x="26" y="32"/>
                        <a:pt x="26" y="32"/>
                      </a:cubicBezTo>
                      <a:cubicBezTo>
                        <a:pt x="26" y="32"/>
                        <a:pt x="26" y="32"/>
                        <a:pt x="26" y="32"/>
                      </a:cubicBezTo>
                      <a:cubicBezTo>
                        <a:pt x="26" y="33"/>
                        <a:pt x="27" y="33"/>
                        <a:pt x="27" y="33"/>
                      </a:cubicBezTo>
                      <a:cubicBezTo>
                        <a:pt x="27" y="33"/>
                        <a:pt x="27" y="33"/>
                        <a:pt x="27" y="33"/>
                      </a:cubicBezTo>
                      <a:cubicBezTo>
                        <a:pt x="27" y="32"/>
                        <a:pt x="27" y="32"/>
                        <a:pt x="28" y="32"/>
                      </a:cubicBezTo>
                      <a:cubicBezTo>
                        <a:pt x="29" y="31"/>
                        <a:pt x="28" y="28"/>
                        <a:pt x="29" y="28"/>
                      </a:cubicBezTo>
                      <a:cubicBezTo>
                        <a:pt x="31" y="26"/>
                        <a:pt x="28" y="24"/>
                        <a:pt x="29" y="22"/>
                      </a:cubicBezTo>
                      <a:cubicBezTo>
                        <a:pt x="30" y="19"/>
                        <a:pt x="27" y="16"/>
                        <a:pt x="27" y="14"/>
                      </a:cubicBezTo>
                      <a:cubicBezTo>
                        <a:pt x="28" y="11"/>
                        <a:pt x="24" y="11"/>
                        <a:pt x="24" y="8"/>
                      </a:cubicBezTo>
                      <a:cubicBezTo>
                        <a:pt x="24" y="5"/>
                        <a:pt x="20" y="6"/>
                        <a:pt x="20" y="3"/>
                      </a:cubicBezTo>
                      <a:cubicBezTo>
                        <a:pt x="19" y="3"/>
                        <a:pt x="18" y="3"/>
                        <a:pt x="18" y="2"/>
                      </a:cubicBezTo>
                      <a:cubicBezTo>
                        <a:pt x="17" y="2"/>
                        <a:pt x="15" y="2"/>
                        <a:pt x="14" y="1"/>
                      </a:cubicBezTo>
                      <a:cubicBezTo>
                        <a:pt x="14" y="1"/>
                        <a:pt x="14" y="0"/>
                        <a:pt x="14" y="0"/>
                      </a:cubicBezTo>
                      <a:cubicBezTo>
                        <a:pt x="13" y="0"/>
                        <a:pt x="13" y="1"/>
                        <a:pt x="13" y="1"/>
                      </a:cubicBezTo>
                      <a:cubicBezTo>
                        <a:pt x="12" y="1"/>
                        <a:pt x="12" y="1"/>
                        <a:pt x="11" y="1"/>
                      </a:cubicBezTo>
                      <a:cubicBezTo>
                        <a:pt x="11" y="1"/>
                        <a:pt x="10" y="1"/>
                        <a:pt x="10" y="0"/>
                      </a:cubicBezTo>
                      <a:cubicBezTo>
                        <a:pt x="10" y="0"/>
                        <a:pt x="9" y="0"/>
                        <a:pt x="9"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7" name="Freeform 10588">
                  <a:extLst>
                    <a:ext uri="{FF2B5EF4-FFF2-40B4-BE49-F238E27FC236}">
                      <a16:creationId xmlns:a16="http://schemas.microsoft.com/office/drawing/2014/main" id="{285FED9A-9CDE-75BA-3143-C294109C1297}"/>
                    </a:ext>
                  </a:extLst>
                </p:cNvPr>
                <p:cNvSpPr>
                  <a:spLocks/>
                </p:cNvSpPr>
                <p:nvPr/>
              </p:nvSpPr>
              <p:spPr bwMode="auto">
                <a:xfrm>
                  <a:off x="4109" y="2265"/>
                  <a:ext cx="1" cy="1"/>
                </a:xfrm>
                <a:custGeom>
                  <a:avLst/>
                  <a:gdLst>
                    <a:gd name="T0" fmla="*/ 0 w 2"/>
                    <a:gd name="T1" fmla="*/ 0 h 1"/>
                    <a:gd name="T2" fmla="*/ 1 w 2"/>
                    <a:gd name="T3" fmla="*/ 1 h 1"/>
                    <a:gd name="T4" fmla="*/ 1 w 2"/>
                    <a:gd name="T5" fmla="*/ 1 h 1"/>
                    <a:gd name="T6" fmla="*/ 0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0"/>
                      </a:moveTo>
                      <a:cubicBezTo>
                        <a:pt x="0" y="1"/>
                        <a:pt x="1" y="1"/>
                        <a:pt x="2" y="1"/>
                      </a:cubicBezTo>
                      <a:cubicBezTo>
                        <a:pt x="2" y="1"/>
                        <a:pt x="2" y="1"/>
                        <a:pt x="2" y="1"/>
                      </a:cubicBezTo>
                      <a:cubicBezTo>
                        <a:pt x="1" y="0"/>
                        <a:pt x="1" y="0"/>
                        <a:pt x="0" y="0"/>
                      </a:cubicBezTo>
                    </a:path>
                  </a:pathLst>
                </a:custGeom>
                <a:solidFill>
                  <a:srgbClr val="C59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8" name="Freeform 10589">
                  <a:extLst>
                    <a:ext uri="{FF2B5EF4-FFF2-40B4-BE49-F238E27FC236}">
                      <a16:creationId xmlns:a16="http://schemas.microsoft.com/office/drawing/2014/main" id="{584A40CC-9C71-5140-A5EB-BDE2EF036874}"/>
                    </a:ext>
                  </a:extLst>
                </p:cNvPr>
                <p:cNvSpPr>
                  <a:spLocks noEditPoints="1"/>
                </p:cNvSpPr>
                <p:nvPr/>
              </p:nvSpPr>
              <p:spPr bwMode="auto">
                <a:xfrm>
                  <a:off x="4090" y="2267"/>
                  <a:ext cx="25" cy="34"/>
                </a:xfrm>
                <a:custGeom>
                  <a:avLst/>
                  <a:gdLst>
                    <a:gd name="T0" fmla="*/ 7 w 30"/>
                    <a:gd name="T1" fmla="*/ 19 h 41"/>
                    <a:gd name="T2" fmla="*/ 8 w 30"/>
                    <a:gd name="T3" fmla="*/ 19 h 41"/>
                    <a:gd name="T4" fmla="*/ 7 w 30"/>
                    <a:gd name="T5" fmla="*/ 19 h 41"/>
                    <a:gd name="T6" fmla="*/ 7 w 30"/>
                    <a:gd name="T7" fmla="*/ 19 h 41"/>
                    <a:gd name="T8" fmla="*/ 8 w 30"/>
                    <a:gd name="T9" fmla="*/ 19 h 41"/>
                    <a:gd name="T10" fmla="*/ 7 w 30"/>
                    <a:gd name="T11" fmla="*/ 19 h 41"/>
                    <a:gd name="T12" fmla="*/ 8 w 30"/>
                    <a:gd name="T13" fmla="*/ 19 h 41"/>
                    <a:gd name="T14" fmla="*/ 8 w 30"/>
                    <a:gd name="T15" fmla="*/ 19 h 41"/>
                    <a:gd name="T16" fmla="*/ 8 w 30"/>
                    <a:gd name="T17" fmla="*/ 18 h 41"/>
                    <a:gd name="T18" fmla="*/ 8 w 30"/>
                    <a:gd name="T19" fmla="*/ 18 h 41"/>
                    <a:gd name="T20" fmla="*/ 7 w 30"/>
                    <a:gd name="T21" fmla="*/ 19 h 41"/>
                    <a:gd name="T22" fmla="*/ 9 w 30"/>
                    <a:gd name="T23" fmla="*/ 18 h 41"/>
                    <a:gd name="T24" fmla="*/ 9 w 30"/>
                    <a:gd name="T25" fmla="*/ 18 h 41"/>
                    <a:gd name="T26" fmla="*/ 5 w 30"/>
                    <a:gd name="T27" fmla="*/ 18 h 41"/>
                    <a:gd name="T28" fmla="*/ 5 w 30"/>
                    <a:gd name="T29" fmla="*/ 18 h 41"/>
                    <a:gd name="T30" fmla="*/ 5 w 30"/>
                    <a:gd name="T31" fmla="*/ 18 h 41"/>
                    <a:gd name="T32" fmla="*/ 6 w 30"/>
                    <a:gd name="T33" fmla="*/ 18 h 41"/>
                    <a:gd name="T34" fmla="*/ 6 w 30"/>
                    <a:gd name="T35" fmla="*/ 18 h 41"/>
                    <a:gd name="T36" fmla="*/ 6 w 30"/>
                    <a:gd name="T37" fmla="*/ 18 h 41"/>
                    <a:gd name="T38" fmla="*/ 6 w 30"/>
                    <a:gd name="T39" fmla="*/ 18 h 41"/>
                    <a:gd name="T40" fmla="*/ 11 w 30"/>
                    <a:gd name="T41" fmla="*/ 18 h 41"/>
                    <a:gd name="T42" fmla="*/ 11 w 30"/>
                    <a:gd name="T43" fmla="*/ 18 h 41"/>
                    <a:gd name="T44" fmla="*/ 11 w 30"/>
                    <a:gd name="T45" fmla="*/ 18 h 41"/>
                    <a:gd name="T46" fmla="*/ 11 w 30"/>
                    <a:gd name="T47" fmla="*/ 18 h 41"/>
                    <a:gd name="T48" fmla="*/ 11 w 30"/>
                    <a:gd name="T49" fmla="*/ 18 h 41"/>
                    <a:gd name="T50" fmla="*/ 11 w 30"/>
                    <a:gd name="T51" fmla="*/ 18 h 41"/>
                    <a:gd name="T52" fmla="*/ 11 w 30"/>
                    <a:gd name="T53" fmla="*/ 18 h 41"/>
                    <a:gd name="T54" fmla="*/ 4 w 30"/>
                    <a:gd name="T55" fmla="*/ 18 h 41"/>
                    <a:gd name="T56" fmla="*/ 13 w 30"/>
                    <a:gd name="T57" fmla="*/ 18 h 41"/>
                    <a:gd name="T58" fmla="*/ 13 w 30"/>
                    <a:gd name="T59" fmla="*/ 18 h 41"/>
                    <a:gd name="T60" fmla="*/ 13 w 30"/>
                    <a:gd name="T61" fmla="*/ 17 h 41"/>
                    <a:gd name="T62" fmla="*/ 12 w 30"/>
                    <a:gd name="T63" fmla="*/ 18 h 41"/>
                    <a:gd name="T64" fmla="*/ 13 w 30"/>
                    <a:gd name="T65" fmla="*/ 18 h 41"/>
                    <a:gd name="T66" fmla="*/ 13 w 30"/>
                    <a:gd name="T67" fmla="*/ 17 h 41"/>
                    <a:gd name="T68" fmla="*/ 15 w 30"/>
                    <a:gd name="T69" fmla="*/ 15 h 41"/>
                    <a:gd name="T70" fmla="*/ 15 w 30"/>
                    <a:gd name="T71" fmla="*/ 15 h 41"/>
                    <a:gd name="T72" fmla="*/ 15 w 30"/>
                    <a:gd name="T73" fmla="*/ 15 h 41"/>
                    <a:gd name="T74" fmla="*/ 14 w 30"/>
                    <a:gd name="T75" fmla="*/ 15 h 41"/>
                    <a:gd name="T76" fmla="*/ 0 w 30"/>
                    <a:gd name="T77" fmla="*/ 14 h 41"/>
                    <a:gd name="T78" fmla="*/ 4 w 30"/>
                    <a:gd name="T79" fmla="*/ 18 h 41"/>
                    <a:gd name="T80" fmla="*/ 3 w 30"/>
                    <a:gd name="T81" fmla="*/ 18 h 41"/>
                    <a:gd name="T82" fmla="*/ 1 w 30"/>
                    <a:gd name="T83" fmla="*/ 2 h 41"/>
                    <a:gd name="T84" fmla="*/ 1 w 30"/>
                    <a:gd name="T85" fmla="*/ 2 h 41"/>
                    <a:gd name="T86" fmla="*/ 1 w 30"/>
                    <a:gd name="T87" fmla="*/ 2 h 41"/>
                    <a:gd name="T88" fmla="*/ 2 w 30"/>
                    <a:gd name="T89" fmla="*/ 2 h 41"/>
                    <a:gd name="T90" fmla="*/ 2 w 30"/>
                    <a:gd name="T91" fmla="*/ 2 h 41"/>
                    <a:gd name="T92" fmla="*/ 3 w 30"/>
                    <a:gd name="T93" fmla="*/ 0 h 41"/>
                    <a:gd name="T94" fmla="*/ 3 w 30"/>
                    <a:gd name="T95" fmla="*/ 0 h 41"/>
                    <a:gd name="T96" fmla="*/ 3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 h="41">
                      <a:moveTo>
                        <a:pt x="13" y="41"/>
                      </a:moveTo>
                      <a:cubicBezTo>
                        <a:pt x="13" y="41"/>
                        <a:pt x="13" y="41"/>
                        <a:pt x="13" y="41"/>
                      </a:cubicBezTo>
                      <a:cubicBezTo>
                        <a:pt x="13" y="41"/>
                        <a:pt x="13" y="41"/>
                        <a:pt x="13" y="41"/>
                      </a:cubicBezTo>
                      <a:cubicBezTo>
                        <a:pt x="13" y="41"/>
                        <a:pt x="13" y="41"/>
                        <a:pt x="13" y="41"/>
                      </a:cubicBezTo>
                      <a:moveTo>
                        <a:pt x="17" y="41"/>
                      </a:moveTo>
                      <a:cubicBezTo>
                        <a:pt x="17" y="41"/>
                        <a:pt x="17" y="41"/>
                        <a:pt x="17" y="41"/>
                      </a:cubicBezTo>
                      <a:cubicBezTo>
                        <a:pt x="17" y="41"/>
                        <a:pt x="17" y="41"/>
                        <a:pt x="17" y="41"/>
                      </a:cubicBezTo>
                      <a:cubicBezTo>
                        <a:pt x="17" y="41"/>
                        <a:pt x="17" y="41"/>
                        <a:pt x="17" y="41"/>
                      </a:cubicBezTo>
                      <a:moveTo>
                        <a:pt x="14" y="41"/>
                      </a:moveTo>
                      <a:cubicBezTo>
                        <a:pt x="14" y="41"/>
                        <a:pt x="14" y="41"/>
                        <a:pt x="14" y="41"/>
                      </a:cubicBezTo>
                      <a:cubicBezTo>
                        <a:pt x="14" y="41"/>
                        <a:pt x="14" y="41"/>
                        <a:pt x="14" y="41"/>
                      </a:cubicBezTo>
                      <a:cubicBezTo>
                        <a:pt x="14" y="41"/>
                        <a:pt x="14" y="41"/>
                        <a:pt x="14" y="41"/>
                      </a:cubicBezTo>
                      <a:cubicBezTo>
                        <a:pt x="14" y="41"/>
                        <a:pt x="14" y="41"/>
                        <a:pt x="14" y="41"/>
                      </a:cubicBezTo>
                      <a:moveTo>
                        <a:pt x="16" y="41"/>
                      </a:moveTo>
                      <a:cubicBezTo>
                        <a:pt x="17" y="41"/>
                        <a:pt x="17" y="41"/>
                        <a:pt x="17" y="41"/>
                      </a:cubicBezTo>
                      <a:cubicBezTo>
                        <a:pt x="17" y="41"/>
                        <a:pt x="17" y="41"/>
                        <a:pt x="16" y="41"/>
                      </a:cubicBezTo>
                      <a:moveTo>
                        <a:pt x="14" y="41"/>
                      </a:moveTo>
                      <a:cubicBezTo>
                        <a:pt x="14" y="41"/>
                        <a:pt x="14" y="41"/>
                        <a:pt x="14" y="41"/>
                      </a:cubicBezTo>
                      <a:cubicBezTo>
                        <a:pt x="14" y="41"/>
                        <a:pt x="14" y="41"/>
                        <a:pt x="14" y="41"/>
                      </a:cubicBezTo>
                      <a:moveTo>
                        <a:pt x="16" y="41"/>
                      </a:moveTo>
                      <a:cubicBezTo>
                        <a:pt x="16" y="41"/>
                        <a:pt x="16" y="41"/>
                        <a:pt x="16" y="41"/>
                      </a:cubicBezTo>
                      <a:cubicBezTo>
                        <a:pt x="16" y="41"/>
                        <a:pt x="16" y="41"/>
                        <a:pt x="16" y="41"/>
                      </a:cubicBezTo>
                      <a:moveTo>
                        <a:pt x="15" y="40"/>
                      </a:moveTo>
                      <a:cubicBezTo>
                        <a:pt x="16" y="40"/>
                        <a:pt x="16" y="40"/>
                        <a:pt x="16" y="41"/>
                      </a:cubicBezTo>
                      <a:cubicBezTo>
                        <a:pt x="16" y="41"/>
                        <a:pt x="16" y="41"/>
                        <a:pt x="16" y="41"/>
                      </a:cubicBezTo>
                      <a:cubicBezTo>
                        <a:pt x="16" y="41"/>
                        <a:pt x="16" y="41"/>
                        <a:pt x="16" y="41"/>
                      </a:cubicBezTo>
                      <a:cubicBezTo>
                        <a:pt x="16" y="40"/>
                        <a:pt x="16" y="40"/>
                        <a:pt x="15" y="40"/>
                      </a:cubicBezTo>
                      <a:moveTo>
                        <a:pt x="15" y="40"/>
                      </a:moveTo>
                      <a:cubicBezTo>
                        <a:pt x="15" y="40"/>
                        <a:pt x="15" y="40"/>
                        <a:pt x="15" y="40"/>
                      </a:cubicBezTo>
                      <a:cubicBezTo>
                        <a:pt x="15" y="40"/>
                        <a:pt x="15" y="40"/>
                        <a:pt x="15" y="40"/>
                      </a:cubicBezTo>
                      <a:cubicBezTo>
                        <a:pt x="15" y="40"/>
                        <a:pt x="15" y="40"/>
                        <a:pt x="15" y="40"/>
                      </a:cubicBezTo>
                      <a:moveTo>
                        <a:pt x="12" y="40"/>
                      </a:moveTo>
                      <a:cubicBezTo>
                        <a:pt x="12" y="41"/>
                        <a:pt x="12" y="41"/>
                        <a:pt x="13" y="41"/>
                      </a:cubicBezTo>
                      <a:cubicBezTo>
                        <a:pt x="12" y="41"/>
                        <a:pt x="12" y="41"/>
                        <a:pt x="12" y="40"/>
                      </a:cubicBezTo>
                      <a:moveTo>
                        <a:pt x="19" y="40"/>
                      </a:moveTo>
                      <a:cubicBezTo>
                        <a:pt x="19" y="40"/>
                        <a:pt x="19" y="40"/>
                        <a:pt x="19" y="40"/>
                      </a:cubicBezTo>
                      <a:cubicBezTo>
                        <a:pt x="19" y="40"/>
                        <a:pt x="19" y="40"/>
                        <a:pt x="19" y="40"/>
                      </a:cubicBezTo>
                      <a:cubicBezTo>
                        <a:pt x="19" y="40"/>
                        <a:pt x="19" y="40"/>
                        <a:pt x="19" y="40"/>
                      </a:cubicBezTo>
                      <a:cubicBezTo>
                        <a:pt x="19" y="40"/>
                        <a:pt x="19" y="40"/>
                        <a:pt x="19" y="40"/>
                      </a:cubicBezTo>
                      <a:moveTo>
                        <a:pt x="10" y="40"/>
                      </a:moveTo>
                      <a:cubicBezTo>
                        <a:pt x="10" y="40"/>
                        <a:pt x="10" y="40"/>
                        <a:pt x="10" y="40"/>
                      </a:cubicBezTo>
                      <a:cubicBezTo>
                        <a:pt x="10" y="40"/>
                        <a:pt x="10" y="40"/>
                        <a:pt x="10" y="40"/>
                      </a:cubicBezTo>
                      <a:cubicBezTo>
                        <a:pt x="10" y="40"/>
                        <a:pt x="10" y="40"/>
                        <a:pt x="10" y="40"/>
                      </a:cubicBezTo>
                      <a:moveTo>
                        <a:pt x="10" y="40"/>
                      </a:moveTo>
                      <a:cubicBezTo>
                        <a:pt x="10" y="40"/>
                        <a:pt x="10" y="40"/>
                        <a:pt x="10" y="40"/>
                      </a:cubicBezTo>
                      <a:cubicBezTo>
                        <a:pt x="10" y="40"/>
                        <a:pt x="10" y="40"/>
                        <a:pt x="10" y="40"/>
                      </a:cubicBezTo>
                      <a:cubicBezTo>
                        <a:pt x="10" y="40"/>
                        <a:pt x="10" y="40"/>
                        <a:pt x="10" y="40"/>
                      </a:cubicBezTo>
                      <a:cubicBezTo>
                        <a:pt x="10" y="40"/>
                        <a:pt x="10" y="40"/>
                        <a:pt x="10" y="40"/>
                      </a:cubicBezTo>
                      <a:moveTo>
                        <a:pt x="11" y="40"/>
                      </a:moveTo>
                      <a:cubicBezTo>
                        <a:pt x="11" y="40"/>
                        <a:pt x="11" y="40"/>
                        <a:pt x="11" y="40"/>
                      </a:cubicBezTo>
                      <a:cubicBezTo>
                        <a:pt x="11" y="40"/>
                        <a:pt x="11" y="40"/>
                        <a:pt x="11" y="40"/>
                      </a:cubicBezTo>
                      <a:moveTo>
                        <a:pt x="11" y="40"/>
                      </a:moveTo>
                      <a:cubicBezTo>
                        <a:pt x="11" y="40"/>
                        <a:pt x="12" y="40"/>
                        <a:pt x="12" y="40"/>
                      </a:cubicBezTo>
                      <a:cubicBezTo>
                        <a:pt x="12" y="40"/>
                        <a:pt x="12" y="40"/>
                        <a:pt x="12" y="40"/>
                      </a:cubicBezTo>
                      <a:cubicBezTo>
                        <a:pt x="12" y="40"/>
                        <a:pt x="12" y="40"/>
                        <a:pt x="12" y="40"/>
                      </a:cubicBezTo>
                      <a:cubicBezTo>
                        <a:pt x="12" y="40"/>
                        <a:pt x="11" y="40"/>
                        <a:pt x="11" y="40"/>
                      </a:cubicBezTo>
                      <a:moveTo>
                        <a:pt x="11" y="40"/>
                      </a:moveTo>
                      <a:cubicBezTo>
                        <a:pt x="11" y="40"/>
                        <a:pt x="11" y="40"/>
                        <a:pt x="11" y="40"/>
                      </a:cubicBezTo>
                      <a:cubicBezTo>
                        <a:pt x="11" y="40"/>
                        <a:pt x="11" y="40"/>
                        <a:pt x="11" y="40"/>
                      </a:cubicBezTo>
                      <a:cubicBezTo>
                        <a:pt x="11" y="40"/>
                        <a:pt x="11" y="40"/>
                        <a:pt x="11" y="40"/>
                      </a:cubicBezTo>
                      <a:moveTo>
                        <a:pt x="23" y="39"/>
                      </a:moveTo>
                      <a:cubicBezTo>
                        <a:pt x="23" y="39"/>
                        <a:pt x="23" y="39"/>
                        <a:pt x="23" y="39"/>
                      </a:cubicBezTo>
                      <a:cubicBezTo>
                        <a:pt x="23" y="39"/>
                        <a:pt x="23" y="39"/>
                        <a:pt x="23" y="39"/>
                      </a:cubicBezTo>
                      <a:cubicBezTo>
                        <a:pt x="23" y="39"/>
                        <a:pt x="23" y="39"/>
                        <a:pt x="23" y="39"/>
                      </a:cubicBezTo>
                      <a:moveTo>
                        <a:pt x="22" y="39"/>
                      </a:moveTo>
                      <a:cubicBezTo>
                        <a:pt x="22" y="39"/>
                        <a:pt x="23" y="39"/>
                        <a:pt x="23" y="39"/>
                      </a:cubicBezTo>
                      <a:cubicBezTo>
                        <a:pt x="23" y="39"/>
                        <a:pt x="22" y="39"/>
                        <a:pt x="22" y="39"/>
                      </a:cubicBezTo>
                      <a:moveTo>
                        <a:pt x="22" y="39"/>
                      </a:moveTo>
                      <a:cubicBezTo>
                        <a:pt x="22" y="39"/>
                        <a:pt x="22" y="39"/>
                        <a:pt x="22" y="39"/>
                      </a:cubicBezTo>
                      <a:cubicBezTo>
                        <a:pt x="22" y="39"/>
                        <a:pt x="22" y="39"/>
                        <a:pt x="22" y="39"/>
                      </a:cubicBezTo>
                      <a:moveTo>
                        <a:pt x="22" y="39"/>
                      </a:moveTo>
                      <a:cubicBezTo>
                        <a:pt x="22" y="39"/>
                        <a:pt x="22" y="39"/>
                        <a:pt x="22" y="39"/>
                      </a:cubicBezTo>
                      <a:cubicBezTo>
                        <a:pt x="22" y="39"/>
                        <a:pt x="22" y="39"/>
                        <a:pt x="22" y="39"/>
                      </a:cubicBezTo>
                      <a:cubicBezTo>
                        <a:pt x="22" y="39"/>
                        <a:pt x="22" y="39"/>
                        <a:pt x="22" y="39"/>
                      </a:cubicBezTo>
                      <a:cubicBezTo>
                        <a:pt x="22" y="39"/>
                        <a:pt x="22" y="39"/>
                        <a:pt x="22" y="39"/>
                      </a:cubicBezTo>
                      <a:moveTo>
                        <a:pt x="22" y="39"/>
                      </a:moveTo>
                      <a:cubicBezTo>
                        <a:pt x="22" y="39"/>
                        <a:pt x="22" y="39"/>
                        <a:pt x="22" y="39"/>
                      </a:cubicBezTo>
                      <a:cubicBezTo>
                        <a:pt x="22" y="39"/>
                        <a:pt x="22" y="39"/>
                        <a:pt x="22" y="39"/>
                      </a:cubicBezTo>
                      <a:moveTo>
                        <a:pt x="22" y="39"/>
                      </a:moveTo>
                      <a:cubicBezTo>
                        <a:pt x="22" y="39"/>
                        <a:pt x="22" y="39"/>
                        <a:pt x="22" y="39"/>
                      </a:cubicBezTo>
                      <a:cubicBezTo>
                        <a:pt x="22" y="39"/>
                        <a:pt x="22" y="39"/>
                        <a:pt x="22" y="39"/>
                      </a:cubicBezTo>
                      <a:moveTo>
                        <a:pt x="8" y="39"/>
                      </a:moveTo>
                      <a:cubicBezTo>
                        <a:pt x="9" y="40"/>
                        <a:pt x="9" y="40"/>
                        <a:pt x="10" y="40"/>
                      </a:cubicBezTo>
                      <a:cubicBezTo>
                        <a:pt x="9" y="40"/>
                        <a:pt x="9" y="40"/>
                        <a:pt x="8" y="39"/>
                      </a:cubicBezTo>
                      <a:moveTo>
                        <a:pt x="26" y="37"/>
                      </a:moveTo>
                      <a:cubicBezTo>
                        <a:pt x="26" y="37"/>
                        <a:pt x="26" y="37"/>
                        <a:pt x="26" y="37"/>
                      </a:cubicBezTo>
                      <a:cubicBezTo>
                        <a:pt x="26" y="37"/>
                        <a:pt x="26" y="37"/>
                        <a:pt x="26" y="37"/>
                      </a:cubicBezTo>
                      <a:moveTo>
                        <a:pt x="26" y="37"/>
                      </a:moveTo>
                      <a:cubicBezTo>
                        <a:pt x="26" y="37"/>
                        <a:pt x="26" y="37"/>
                        <a:pt x="26" y="37"/>
                      </a:cubicBezTo>
                      <a:cubicBezTo>
                        <a:pt x="26" y="37"/>
                        <a:pt x="26" y="37"/>
                        <a:pt x="26" y="37"/>
                      </a:cubicBezTo>
                      <a:cubicBezTo>
                        <a:pt x="26" y="37"/>
                        <a:pt x="26" y="37"/>
                        <a:pt x="26" y="37"/>
                      </a:cubicBezTo>
                      <a:cubicBezTo>
                        <a:pt x="26" y="37"/>
                        <a:pt x="26" y="37"/>
                        <a:pt x="26" y="37"/>
                      </a:cubicBezTo>
                      <a:moveTo>
                        <a:pt x="26" y="36"/>
                      </a:moveTo>
                      <a:cubicBezTo>
                        <a:pt x="25" y="37"/>
                        <a:pt x="25" y="37"/>
                        <a:pt x="24" y="38"/>
                      </a:cubicBezTo>
                      <a:cubicBezTo>
                        <a:pt x="24" y="38"/>
                        <a:pt x="24" y="38"/>
                        <a:pt x="24" y="38"/>
                      </a:cubicBezTo>
                      <a:cubicBezTo>
                        <a:pt x="24" y="38"/>
                        <a:pt x="24" y="38"/>
                        <a:pt x="24" y="38"/>
                      </a:cubicBezTo>
                      <a:cubicBezTo>
                        <a:pt x="25" y="37"/>
                        <a:pt x="25" y="37"/>
                        <a:pt x="26" y="36"/>
                      </a:cubicBezTo>
                      <a:moveTo>
                        <a:pt x="26" y="36"/>
                      </a:moveTo>
                      <a:cubicBezTo>
                        <a:pt x="26" y="36"/>
                        <a:pt x="26" y="37"/>
                        <a:pt x="26" y="37"/>
                      </a:cubicBezTo>
                      <a:cubicBezTo>
                        <a:pt x="26" y="37"/>
                        <a:pt x="26" y="36"/>
                        <a:pt x="26" y="36"/>
                      </a:cubicBezTo>
                      <a:moveTo>
                        <a:pt x="26" y="36"/>
                      </a:moveTo>
                      <a:cubicBezTo>
                        <a:pt x="26" y="36"/>
                        <a:pt x="26" y="36"/>
                        <a:pt x="26" y="36"/>
                      </a:cubicBezTo>
                      <a:cubicBezTo>
                        <a:pt x="26" y="36"/>
                        <a:pt x="26" y="36"/>
                        <a:pt x="26" y="36"/>
                      </a:cubicBezTo>
                      <a:cubicBezTo>
                        <a:pt x="26" y="36"/>
                        <a:pt x="26" y="36"/>
                        <a:pt x="26" y="36"/>
                      </a:cubicBezTo>
                      <a:moveTo>
                        <a:pt x="30" y="32"/>
                      </a:moveTo>
                      <a:cubicBezTo>
                        <a:pt x="30" y="32"/>
                        <a:pt x="30" y="32"/>
                        <a:pt x="30" y="32"/>
                      </a:cubicBezTo>
                      <a:cubicBezTo>
                        <a:pt x="30" y="32"/>
                        <a:pt x="30" y="32"/>
                        <a:pt x="30" y="32"/>
                      </a:cubicBezTo>
                      <a:cubicBezTo>
                        <a:pt x="30" y="32"/>
                        <a:pt x="30" y="32"/>
                        <a:pt x="30" y="32"/>
                      </a:cubicBezTo>
                      <a:cubicBezTo>
                        <a:pt x="30" y="32"/>
                        <a:pt x="30" y="32"/>
                        <a:pt x="30" y="32"/>
                      </a:cubicBezTo>
                      <a:moveTo>
                        <a:pt x="29" y="32"/>
                      </a:moveTo>
                      <a:cubicBezTo>
                        <a:pt x="29" y="32"/>
                        <a:pt x="29" y="32"/>
                        <a:pt x="30" y="32"/>
                      </a:cubicBezTo>
                      <a:cubicBezTo>
                        <a:pt x="29" y="32"/>
                        <a:pt x="29" y="32"/>
                        <a:pt x="29" y="32"/>
                      </a:cubicBezTo>
                      <a:moveTo>
                        <a:pt x="29" y="32"/>
                      </a:moveTo>
                      <a:cubicBezTo>
                        <a:pt x="29" y="32"/>
                        <a:pt x="29" y="32"/>
                        <a:pt x="29" y="32"/>
                      </a:cubicBezTo>
                      <a:cubicBezTo>
                        <a:pt x="29" y="32"/>
                        <a:pt x="29" y="32"/>
                        <a:pt x="29" y="32"/>
                      </a:cubicBezTo>
                      <a:cubicBezTo>
                        <a:pt x="29" y="32"/>
                        <a:pt x="29" y="32"/>
                        <a:pt x="29" y="32"/>
                      </a:cubicBezTo>
                      <a:moveTo>
                        <a:pt x="0" y="30"/>
                      </a:moveTo>
                      <a:cubicBezTo>
                        <a:pt x="0" y="32"/>
                        <a:pt x="2" y="32"/>
                        <a:pt x="2" y="34"/>
                      </a:cubicBezTo>
                      <a:cubicBezTo>
                        <a:pt x="2" y="36"/>
                        <a:pt x="5" y="35"/>
                        <a:pt x="5" y="37"/>
                      </a:cubicBezTo>
                      <a:cubicBezTo>
                        <a:pt x="6" y="39"/>
                        <a:pt x="8" y="38"/>
                        <a:pt x="8" y="39"/>
                      </a:cubicBezTo>
                      <a:cubicBezTo>
                        <a:pt x="8" y="39"/>
                        <a:pt x="8" y="39"/>
                        <a:pt x="8" y="39"/>
                      </a:cubicBezTo>
                      <a:cubicBezTo>
                        <a:pt x="8" y="39"/>
                        <a:pt x="8" y="39"/>
                        <a:pt x="8" y="39"/>
                      </a:cubicBezTo>
                      <a:cubicBezTo>
                        <a:pt x="8" y="38"/>
                        <a:pt x="6" y="39"/>
                        <a:pt x="5" y="37"/>
                      </a:cubicBezTo>
                      <a:cubicBezTo>
                        <a:pt x="5" y="35"/>
                        <a:pt x="2" y="36"/>
                        <a:pt x="2" y="34"/>
                      </a:cubicBezTo>
                      <a:cubicBezTo>
                        <a:pt x="2" y="32"/>
                        <a:pt x="0" y="32"/>
                        <a:pt x="0" y="30"/>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2" y="3"/>
                      </a:moveTo>
                      <a:cubicBezTo>
                        <a:pt x="2" y="3"/>
                        <a:pt x="2" y="3"/>
                        <a:pt x="1" y="4"/>
                      </a:cubicBezTo>
                      <a:cubicBezTo>
                        <a:pt x="2" y="3"/>
                        <a:pt x="2" y="3"/>
                        <a:pt x="2" y="3"/>
                      </a:cubicBezTo>
                      <a:moveTo>
                        <a:pt x="2" y="3"/>
                      </a:moveTo>
                      <a:cubicBezTo>
                        <a:pt x="2" y="3"/>
                        <a:pt x="2" y="3"/>
                        <a:pt x="2" y="3"/>
                      </a:cubicBezTo>
                      <a:cubicBezTo>
                        <a:pt x="2" y="3"/>
                        <a:pt x="2" y="3"/>
                        <a:pt x="2" y="3"/>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09" name="Freeform 10590">
                  <a:extLst>
                    <a:ext uri="{FF2B5EF4-FFF2-40B4-BE49-F238E27FC236}">
                      <a16:creationId xmlns:a16="http://schemas.microsoft.com/office/drawing/2014/main" id="{5914C689-6F3F-BFA3-2FDF-FBDD6A65628F}"/>
                    </a:ext>
                  </a:extLst>
                </p:cNvPr>
                <p:cNvSpPr>
                  <a:spLocks/>
                </p:cNvSpPr>
                <p:nvPr/>
              </p:nvSpPr>
              <p:spPr bwMode="auto">
                <a:xfrm>
                  <a:off x="4088" y="2266"/>
                  <a:ext cx="27" cy="31"/>
                </a:xfrm>
                <a:custGeom>
                  <a:avLst/>
                  <a:gdLst>
                    <a:gd name="T0" fmla="*/ 4 w 33"/>
                    <a:gd name="T1" fmla="*/ 1 h 38"/>
                    <a:gd name="T2" fmla="*/ 4 w 33"/>
                    <a:gd name="T3" fmla="*/ 1 h 38"/>
                    <a:gd name="T4" fmla="*/ 4 w 33"/>
                    <a:gd name="T5" fmla="*/ 1 h 38"/>
                    <a:gd name="T6" fmla="*/ 4 w 33"/>
                    <a:gd name="T7" fmla="*/ 1 h 38"/>
                    <a:gd name="T8" fmla="*/ 2 w 33"/>
                    <a:gd name="T9" fmla="*/ 2 h 38"/>
                    <a:gd name="T10" fmla="*/ 2 w 33"/>
                    <a:gd name="T11" fmla="*/ 2 h 38"/>
                    <a:gd name="T12" fmla="*/ 2 w 33"/>
                    <a:gd name="T13" fmla="*/ 2 h 38"/>
                    <a:gd name="T14" fmla="*/ 2 w 33"/>
                    <a:gd name="T15" fmla="*/ 2 h 38"/>
                    <a:gd name="T16" fmla="*/ 2 w 33"/>
                    <a:gd name="T17" fmla="*/ 2 h 38"/>
                    <a:gd name="T18" fmla="*/ 2 w 33"/>
                    <a:gd name="T19" fmla="*/ 4 h 38"/>
                    <a:gd name="T20" fmla="*/ 1 w 33"/>
                    <a:gd name="T21" fmla="*/ 6 h 38"/>
                    <a:gd name="T22" fmla="*/ 0 w 33"/>
                    <a:gd name="T23" fmla="*/ 7 h 38"/>
                    <a:gd name="T24" fmla="*/ 0 w 33"/>
                    <a:gd name="T25" fmla="*/ 10 h 38"/>
                    <a:gd name="T26" fmla="*/ 2 w 33"/>
                    <a:gd name="T27" fmla="*/ 13 h 38"/>
                    <a:gd name="T28" fmla="*/ 5 w 33"/>
                    <a:gd name="T29" fmla="*/ 16 h 38"/>
                    <a:gd name="T30" fmla="*/ 6 w 33"/>
                    <a:gd name="T31" fmla="*/ 16 h 38"/>
                    <a:gd name="T32" fmla="*/ 7 w 33"/>
                    <a:gd name="T33" fmla="*/ 16 h 38"/>
                    <a:gd name="T34" fmla="*/ 7 w 33"/>
                    <a:gd name="T35" fmla="*/ 16 h 38"/>
                    <a:gd name="T36" fmla="*/ 9 w 33"/>
                    <a:gd name="T37" fmla="*/ 16 h 38"/>
                    <a:gd name="T38" fmla="*/ 10 w 33"/>
                    <a:gd name="T39" fmla="*/ 16 h 38"/>
                    <a:gd name="T40" fmla="*/ 11 w 33"/>
                    <a:gd name="T41" fmla="*/ 16 h 38"/>
                    <a:gd name="T42" fmla="*/ 12 w 33"/>
                    <a:gd name="T43" fmla="*/ 16 h 38"/>
                    <a:gd name="T44" fmla="*/ 13 w 33"/>
                    <a:gd name="T45" fmla="*/ 16 h 38"/>
                    <a:gd name="T46" fmla="*/ 13 w 33"/>
                    <a:gd name="T47" fmla="*/ 13 h 38"/>
                    <a:gd name="T48" fmla="*/ 15 w 33"/>
                    <a:gd name="T49" fmla="*/ 13 h 38"/>
                    <a:gd name="T50" fmla="*/ 13 w 33"/>
                    <a:gd name="T51" fmla="*/ 13 h 38"/>
                    <a:gd name="T52" fmla="*/ 12 w 33"/>
                    <a:gd name="T53" fmla="*/ 13 h 38"/>
                    <a:gd name="T54" fmla="*/ 11 w 33"/>
                    <a:gd name="T55" fmla="*/ 13 h 38"/>
                    <a:gd name="T56" fmla="*/ 11 w 33"/>
                    <a:gd name="T57" fmla="*/ 13 h 38"/>
                    <a:gd name="T58" fmla="*/ 9 w 33"/>
                    <a:gd name="T59" fmla="*/ 13 h 38"/>
                    <a:gd name="T60" fmla="*/ 9 w 33"/>
                    <a:gd name="T61" fmla="*/ 13 h 38"/>
                    <a:gd name="T62" fmla="*/ 6 w 33"/>
                    <a:gd name="T63" fmla="*/ 11 h 38"/>
                    <a:gd name="T64" fmla="*/ 4 w 33"/>
                    <a:gd name="T65" fmla="*/ 7 h 38"/>
                    <a:gd name="T66" fmla="*/ 4 w 33"/>
                    <a:gd name="T67" fmla="*/ 2 h 38"/>
                    <a:gd name="T68" fmla="*/ 4 w 33"/>
                    <a:gd name="T69" fmla="*/ 0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 h="38">
                      <a:moveTo>
                        <a:pt x="9" y="0"/>
                      </a:moveTo>
                      <a:cubicBezTo>
                        <a:pt x="9"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3"/>
                        <a:pt x="5" y="4"/>
                      </a:cubicBezTo>
                      <a:cubicBezTo>
                        <a:pt x="5" y="4"/>
                        <a:pt x="5" y="4"/>
                        <a:pt x="5" y="4"/>
                      </a:cubicBezTo>
                      <a:cubicBezTo>
                        <a:pt x="5" y="4"/>
                        <a:pt x="5" y="4"/>
                        <a:pt x="5" y="4"/>
                      </a:cubicBezTo>
                      <a:cubicBezTo>
                        <a:pt x="5" y="4"/>
                        <a:pt x="5" y="4"/>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8"/>
                        <a:pt x="2" y="9"/>
                      </a:cubicBezTo>
                      <a:cubicBezTo>
                        <a:pt x="1" y="9"/>
                        <a:pt x="1" y="10"/>
                        <a:pt x="1" y="11"/>
                      </a:cubicBezTo>
                      <a:cubicBezTo>
                        <a:pt x="1" y="11"/>
                        <a:pt x="1" y="12"/>
                        <a:pt x="1" y="12"/>
                      </a:cubicBezTo>
                      <a:cubicBezTo>
                        <a:pt x="1" y="13"/>
                        <a:pt x="1" y="15"/>
                        <a:pt x="0" y="16"/>
                      </a:cubicBezTo>
                      <a:cubicBezTo>
                        <a:pt x="0" y="16"/>
                        <a:pt x="0" y="16"/>
                        <a:pt x="0" y="17"/>
                      </a:cubicBezTo>
                      <a:cubicBezTo>
                        <a:pt x="0" y="17"/>
                        <a:pt x="0" y="18"/>
                        <a:pt x="0" y="19"/>
                      </a:cubicBezTo>
                      <a:cubicBezTo>
                        <a:pt x="0" y="20"/>
                        <a:pt x="1" y="21"/>
                        <a:pt x="0" y="22"/>
                      </a:cubicBezTo>
                      <a:cubicBezTo>
                        <a:pt x="0" y="24"/>
                        <a:pt x="2" y="25"/>
                        <a:pt x="2" y="27"/>
                      </a:cubicBezTo>
                      <a:cubicBezTo>
                        <a:pt x="2" y="29"/>
                        <a:pt x="5" y="29"/>
                        <a:pt x="5" y="31"/>
                      </a:cubicBezTo>
                      <a:cubicBezTo>
                        <a:pt x="5" y="33"/>
                        <a:pt x="8" y="32"/>
                        <a:pt x="8" y="34"/>
                      </a:cubicBezTo>
                      <a:cubicBezTo>
                        <a:pt x="8" y="36"/>
                        <a:pt x="11" y="35"/>
                        <a:pt x="11" y="36"/>
                      </a:cubicBezTo>
                      <a:cubicBezTo>
                        <a:pt x="11" y="37"/>
                        <a:pt x="12" y="37"/>
                        <a:pt x="12" y="37"/>
                      </a:cubicBezTo>
                      <a:cubicBezTo>
                        <a:pt x="13" y="37"/>
                        <a:pt x="13" y="37"/>
                        <a:pt x="13" y="37"/>
                      </a:cubicBezTo>
                      <a:cubicBezTo>
                        <a:pt x="13" y="37"/>
                        <a:pt x="14" y="37"/>
                        <a:pt x="14" y="37"/>
                      </a:cubicBezTo>
                      <a:cubicBezTo>
                        <a:pt x="14" y="37"/>
                        <a:pt x="14" y="37"/>
                        <a:pt x="15" y="37"/>
                      </a:cubicBezTo>
                      <a:cubicBezTo>
                        <a:pt x="15" y="38"/>
                        <a:pt x="15" y="38"/>
                        <a:pt x="16" y="38"/>
                      </a:cubicBezTo>
                      <a:cubicBezTo>
                        <a:pt x="16" y="38"/>
                        <a:pt x="16" y="38"/>
                        <a:pt x="17" y="38"/>
                      </a:cubicBezTo>
                      <a:cubicBezTo>
                        <a:pt x="17" y="38"/>
                        <a:pt x="18" y="37"/>
                        <a:pt x="18" y="37"/>
                      </a:cubicBezTo>
                      <a:cubicBezTo>
                        <a:pt x="18" y="37"/>
                        <a:pt x="19" y="37"/>
                        <a:pt x="19" y="38"/>
                      </a:cubicBezTo>
                      <a:cubicBezTo>
                        <a:pt x="19" y="38"/>
                        <a:pt x="20" y="38"/>
                        <a:pt x="20" y="38"/>
                      </a:cubicBezTo>
                      <a:cubicBezTo>
                        <a:pt x="21" y="38"/>
                        <a:pt x="22" y="38"/>
                        <a:pt x="22" y="37"/>
                      </a:cubicBezTo>
                      <a:cubicBezTo>
                        <a:pt x="23" y="37"/>
                        <a:pt x="24" y="36"/>
                        <a:pt x="24" y="36"/>
                      </a:cubicBezTo>
                      <a:cubicBezTo>
                        <a:pt x="24" y="36"/>
                        <a:pt x="25" y="36"/>
                        <a:pt x="25" y="36"/>
                      </a:cubicBezTo>
                      <a:cubicBezTo>
                        <a:pt x="25" y="36"/>
                        <a:pt x="25" y="36"/>
                        <a:pt x="26" y="36"/>
                      </a:cubicBezTo>
                      <a:cubicBezTo>
                        <a:pt x="26" y="36"/>
                        <a:pt x="27" y="36"/>
                        <a:pt x="27" y="35"/>
                      </a:cubicBezTo>
                      <a:cubicBezTo>
                        <a:pt x="28" y="34"/>
                        <a:pt x="28" y="33"/>
                        <a:pt x="29" y="33"/>
                      </a:cubicBezTo>
                      <a:cubicBezTo>
                        <a:pt x="29" y="33"/>
                        <a:pt x="29" y="33"/>
                        <a:pt x="29" y="34"/>
                      </a:cubicBezTo>
                      <a:cubicBezTo>
                        <a:pt x="29" y="34"/>
                        <a:pt x="29" y="34"/>
                        <a:pt x="29" y="34"/>
                      </a:cubicBezTo>
                      <a:cubicBezTo>
                        <a:pt x="30" y="34"/>
                        <a:pt x="31" y="31"/>
                        <a:pt x="31" y="30"/>
                      </a:cubicBezTo>
                      <a:cubicBezTo>
                        <a:pt x="32" y="29"/>
                        <a:pt x="32" y="29"/>
                        <a:pt x="33" y="29"/>
                      </a:cubicBezTo>
                      <a:cubicBezTo>
                        <a:pt x="33" y="29"/>
                        <a:pt x="33" y="29"/>
                        <a:pt x="33" y="29"/>
                      </a:cubicBezTo>
                      <a:cubicBezTo>
                        <a:pt x="33" y="29"/>
                        <a:pt x="33" y="29"/>
                        <a:pt x="32" y="29"/>
                      </a:cubicBezTo>
                      <a:cubicBezTo>
                        <a:pt x="32" y="29"/>
                        <a:pt x="31" y="30"/>
                        <a:pt x="30" y="30"/>
                      </a:cubicBezTo>
                      <a:cubicBezTo>
                        <a:pt x="30" y="31"/>
                        <a:pt x="29" y="31"/>
                        <a:pt x="28" y="31"/>
                      </a:cubicBezTo>
                      <a:cubicBezTo>
                        <a:pt x="28" y="31"/>
                        <a:pt x="27" y="31"/>
                        <a:pt x="27" y="31"/>
                      </a:cubicBezTo>
                      <a:cubicBezTo>
                        <a:pt x="27" y="31"/>
                        <a:pt x="27" y="31"/>
                        <a:pt x="26" y="31"/>
                      </a:cubicBezTo>
                      <a:cubicBezTo>
                        <a:pt x="26" y="31"/>
                        <a:pt x="26" y="31"/>
                        <a:pt x="25" y="31"/>
                      </a:cubicBezTo>
                      <a:cubicBezTo>
                        <a:pt x="25" y="31"/>
                        <a:pt x="24" y="32"/>
                        <a:pt x="24" y="32"/>
                      </a:cubicBezTo>
                      <a:cubicBezTo>
                        <a:pt x="23" y="32"/>
                        <a:pt x="23" y="31"/>
                        <a:pt x="23" y="30"/>
                      </a:cubicBezTo>
                      <a:cubicBezTo>
                        <a:pt x="23" y="30"/>
                        <a:pt x="22" y="30"/>
                        <a:pt x="22" y="30"/>
                      </a:cubicBezTo>
                      <a:cubicBezTo>
                        <a:pt x="22" y="30"/>
                        <a:pt x="22" y="30"/>
                        <a:pt x="21" y="30"/>
                      </a:cubicBezTo>
                      <a:cubicBezTo>
                        <a:pt x="21" y="30"/>
                        <a:pt x="21" y="30"/>
                        <a:pt x="21" y="30"/>
                      </a:cubicBezTo>
                      <a:cubicBezTo>
                        <a:pt x="20" y="30"/>
                        <a:pt x="20" y="30"/>
                        <a:pt x="19" y="29"/>
                      </a:cubicBezTo>
                      <a:cubicBezTo>
                        <a:pt x="19" y="28"/>
                        <a:pt x="17" y="29"/>
                        <a:pt x="16" y="27"/>
                      </a:cubicBezTo>
                      <a:cubicBezTo>
                        <a:pt x="16" y="25"/>
                        <a:pt x="13" y="26"/>
                        <a:pt x="13" y="24"/>
                      </a:cubicBezTo>
                      <a:cubicBezTo>
                        <a:pt x="13" y="22"/>
                        <a:pt x="11" y="22"/>
                        <a:pt x="11" y="20"/>
                      </a:cubicBezTo>
                      <a:cubicBezTo>
                        <a:pt x="11" y="18"/>
                        <a:pt x="8" y="17"/>
                        <a:pt x="9" y="15"/>
                      </a:cubicBezTo>
                      <a:cubicBezTo>
                        <a:pt x="9" y="13"/>
                        <a:pt x="7" y="12"/>
                        <a:pt x="8" y="9"/>
                      </a:cubicBezTo>
                      <a:cubicBezTo>
                        <a:pt x="8" y="8"/>
                        <a:pt x="7" y="6"/>
                        <a:pt x="8" y="5"/>
                      </a:cubicBezTo>
                      <a:cubicBezTo>
                        <a:pt x="9" y="3"/>
                        <a:pt x="9" y="2"/>
                        <a:pt x="9" y="0"/>
                      </a:cubicBezTo>
                      <a:cubicBezTo>
                        <a:pt x="9" y="0"/>
                        <a:pt x="9" y="0"/>
                        <a:pt x="9"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0" name="Freeform 10591">
                  <a:extLst>
                    <a:ext uri="{FF2B5EF4-FFF2-40B4-BE49-F238E27FC236}">
                      <a16:creationId xmlns:a16="http://schemas.microsoft.com/office/drawing/2014/main" id="{88EA3F6C-58D4-FF9E-7665-6BC4D543E8D9}"/>
                    </a:ext>
                  </a:extLst>
                </p:cNvPr>
                <p:cNvSpPr>
                  <a:spLocks/>
                </p:cNvSpPr>
                <p:nvPr/>
              </p:nvSpPr>
              <p:spPr bwMode="auto">
                <a:xfrm>
                  <a:off x="4088" y="2281"/>
                  <a:ext cx="28" cy="20"/>
                </a:xfrm>
                <a:custGeom>
                  <a:avLst/>
                  <a:gdLst>
                    <a:gd name="T0" fmla="*/ 0 w 34"/>
                    <a:gd name="T1" fmla="*/ 2 h 24"/>
                    <a:gd name="T2" fmla="*/ 1 w 34"/>
                    <a:gd name="T3" fmla="*/ 3 h 24"/>
                    <a:gd name="T4" fmla="*/ 0 w 34"/>
                    <a:gd name="T5" fmla="*/ 5 h 24"/>
                    <a:gd name="T6" fmla="*/ 2 w 34"/>
                    <a:gd name="T7" fmla="*/ 7 h 24"/>
                    <a:gd name="T8" fmla="*/ 2 w 34"/>
                    <a:gd name="T9" fmla="*/ 8 h 24"/>
                    <a:gd name="T10" fmla="*/ 5 w 34"/>
                    <a:gd name="T11" fmla="*/ 11 h 24"/>
                    <a:gd name="T12" fmla="*/ 6 w 34"/>
                    <a:gd name="T13" fmla="*/ 11 h 24"/>
                    <a:gd name="T14" fmla="*/ 7 w 34"/>
                    <a:gd name="T15" fmla="*/ 11 h 24"/>
                    <a:gd name="T16" fmla="*/ 8 w 34"/>
                    <a:gd name="T17" fmla="*/ 12 h 24"/>
                    <a:gd name="T18" fmla="*/ 9 w 34"/>
                    <a:gd name="T19" fmla="*/ 12 h 24"/>
                    <a:gd name="T20" fmla="*/ 10 w 34"/>
                    <a:gd name="T21" fmla="*/ 11 h 24"/>
                    <a:gd name="T22" fmla="*/ 12 w 34"/>
                    <a:gd name="T23" fmla="*/ 11 h 24"/>
                    <a:gd name="T24" fmla="*/ 12 w 34"/>
                    <a:gd name="T25" fmla="*/ 11 h 24"/>
                    <a:gd name="T26" fmla="*/ 13 w 34"/>
                    <a:gd name="T27" fmla="*/ 10 h 24"/>
                    <a:gd name="T28" fmla="*/ 14 w 34"/>
                    <a:gd name="T29" fmla="*/ 8 h 24"/>
                    <a:gd name="T30" fmla="*/ 15 w 34"/>
                    <a:gd name="T31" fmla="*/ 8 h 24"/>
                    <a:gd name="T32" fmla="*/ 16 w 34"/>
                    <a:gd name="T33" fmla="*/ 6 h 24"/>
                    <a:gd name="T34" fmla="*/ 16 w 34"/>
                    <a:gd name="T35" fmla="*/ 6 h 24"/>
                    <a:gd name="T36" fmla="*/ 15 w 34"/>
                    <a:gd name="T37" fmla="*/ 6 h 24"/>
                    <a:gd name="T38" fmla="*/ 15 w 34"/>
                    <a:gd name="T39" fmla="*/ 6 h 24"/>
                    <a:gd name="T40" fmla="*/ 13 w 34"/>
                    <a:gd name="T41" fmla="*/ 8 h 24"/>
                    <a:gd name="T42" fmla="*/ 13 w 34"/>
                    <a:gd name="T43" fmla="*/ 8 h 24"/>
                    <a:gd name="T44" fmla="*/ 12 w 34"/>
                    <a:gd name="T45" fmla="*/ 9 h 24"/>
                    <a:gd name="T46" fmla="*/ 11 w 34"/>
                    <a:gd name="T47" fmla="*/ 9 h 24"/>
                    <a:gd name="T48" fmla="*/ 9 w 34"/>
                    <a:gd name="T49" fmla="*/ 10 h 24"/>
                    <a:gd name="T50" fmla="*/ 8 w 34"/>
                    <a:gd name="T51" fmla="*/ 9 h 24"/>
                    <a:gd name="T52" fmla="*/ 7 w 34"/>
                    <a:gd name="T53" fmla="*/ 10 h 24"/>
                    <a:gd name="T54" fmla="*/ 7 w 34"/>
                    <a:gd name="T55" fmla="*/ 9 h 24"/>
                    <a:gd name="T56" fmla="*/ 6 w 34"/>
                    <a:gd name="T57" fmla="*/ 9 h 24"/>
                    <a:gd name="T58" fmla="*/ 4 w 34"/>
                    <a:gd name="T59" fmla="*/ 8 h 24"/>
                    <a:gd name="T60" fmla="*/ 2 w 34"/>
                    <a:gd name="T61" fmla="*/ 5 h 24"/>
                    <a:gd name="T62" fmla="*/ 0 w 34"/>
                    <a:gd name="T63" fmla="*/ 1 h 24"/>
                    <a:gd name="T64" fmla="*/ 0 w 34"/>
                    <a:gd name="T65" fmla="*/ 0 h 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24">
                      <a:moveTo>
                        <a:pt x="0" y="0"/>
                      </a:moveTo>
                      <a:cubicBezTo>
                        <a:pt x="0" y="1"/>
                        <a:pt x="0" y="2"/>
                        <a:pt x="0" y="2"/>
                      </a:cubicBezTo>
                      <a:cubicBezTo>
                        <a:pt x="0" y="2"/>
                        <a:pt x="0" y="3"/>
                        <a:pt x="0" y="3"/>
                      </a:cubicBezTo>
                      <a:cubicBezTo>
                        <a:pt x="0" y="4"/>
                        <a:pt x="1" y="6"/>
                        <a:pt x="1" y="7"/>
                      </a:cubicBezTo>
                      <a:cubicBezTo>
                        <a:pt x="1" y="7"/>
                        <a:pt x="1" y="7"/>
                        <a:pt x="1" y="8"/>
                      </a:cubicBezTo>
                      <a:cubicBezTo>
                        <a:pt x="1" y="8"/>
                        <a:pt x="0" y="8"/>
                        <a:pt x="0" y="9"/>
                      </a:cubicBezTo>
                      <a:cubicBezTo>
                        <a:pt x="0" y="10"/>
                        <a:pt x="3" y="11"/>
                        <a:pt x="3" y="13"/>
                      </a:cubicBezTo>
                      <a:cubicBezTo>
                        <a:pt x="3" y="13"/>
                        <a:pt x="3" y="13"/>
                        <a:pt x="3" y="13"/>
                      </a:cubicBezTo>
                      <a:cubicBezTo>
                        <a:pt x="3" y="13"/>
                        <a:pt x="3" y="13"/>
                        <a:pt x="3" y="13"/>
                      </a:cubicBezTo>
                      <a:cubicBezTo>
                        <a:pt x="3" y="15"/>
                        <a:pt x="5" y="15"/>
                        <a:pt x="5" y="17"/>
                      </a:cubicBezTo>
                      <a:cubicBezTo>
                        <a:pt x="5" y="19"/>
                        <a:pt x="8" y="18"/>
                        <a:pt x="8" y="20"/>
                      </a:cubicBezTo>
                      <a:cubicBezTo>
                        <a:pt x="9" y="22"/>
                        <a:pt x="11" y="21"/>
                        <a:pt x="11" y="22"/>
                      </a:cubicBezTo>
                      <a:cubicBezTo>
                        <a:pt x="12" y="23"/>
                        <a:pt x="12" y="23"/>
                        <a:pt x="13" y="23"/>
                      </a:cubicBezTo>
                      <a:cubicBezTo>
                        <a:pt x="13" y="23"/>
                        <a:pt x="13" y="23"/>
                        <a:pt x="13" y="23"/>
                      </a:cubicBezTo>
                      <a:cubicBezTo>
                        <a:pt x="14" y="23"/>
                        <a:pt x="14" y="23"/>
                        <a:pt x="14" y="23"/>
                      </a:cubicBezTo>
                      <a:cubicBezTo>
                        <a:pt x="14" y="23"/>
                        <a:pt x="15" y="23"/>
                        <a:pt x="15" y="23"/>
                      </a:cubicBezTo>
                      <a:cubicBezTo>
                        <a:pt x="15" y="24"/>
                        <a:pt x="15" y="24"/>
                        <a:pt x="16" y="24"/>
                      </a:cubicBezTo>
                      <a:cubicBezTo>
                        <a:pt x="16" y="24"/>
                        <a:pt x="17" y="24"/>
                        <a:pt x="17" y="24"/>
                      </a:cubicBezTo>
                      <a:cubicBezTo>
                        <a:pt x="18" y="24"/>
                        <a:pt x="18" y="23"/>
                        <a:pt x="18" y="23"/>
                      </a:cubicBezTo>
                      <a:cubicBezTo>
                        <a:pt x="19" y="23"/>
                        <a:pt x="19" y="23"/>
                        <a:pt x="19" y="24"/>
                      </a:cubicBezTo>
                      <a:cubicBezTo>
                        <a:pt x="19" y="24"/>
                        <a:pt x="20" y="24"/>
                        <a:pt x="20" y="24"/>
                      </a:cubicBezTo>
                      <a:cubicBezTo>
                        <a:pt x="21" y="24"/>
                        <a:pt x="22" y="24"/>
                        <a:pt x="22" y="23"/>
                      </a:cubicBezTo>
                      <a:cubicBezTo>
                        <a:pt x="23" y="23"/>
                        <a:pt x="24" y="22"/>
                        <a:pt x="24" y="22"/>
                      </a:cubicBezTo>
                      <a:cubicBezTo>
                        <a:pt x="25" y="22"/>
                        <a:pt x="25" y="22"/>
                        <a:pt x="25" y="22"/>
                      </a:cubicBezTo>
                      <a:cubicBezTo>
                        <a:pt x="25" y="22"/>
                        <a:pt x="26" y="22"/>
                        <a:pt x="26" y="22"/>
                      </a:cubicBezTo>
                      <a:cubicBezTo>
                        <a:pt x="26" y="22"/>
                        <a:pt x="27" y="22"/>
                        <a:pt x="27" y="21"/>
                      </a:cubicBezTo>
                      <a:cubicBezTo>
                        <a:pt x="28" y="20"/>
                        <a:pt x="28" y="19"/>
                        <a:pt x="29" y="19"/>
                      </a:cubicBezTo>
                      <a:cubicBezTo>
                        <a:pt x="29" y="19"/>
                        <a:pt x="29" y="20"/>
                        <a:pt x="29" y="20"/>
                      </a:cubicBezTo>
                      <a:cubicBezTo>
                        <a:pt x="29" y="20"/>
                        <a:pt x="29" y="20"/>
                        <a:pt x="29" y="20"/>
                      </a:cubicBezTo>
                      <a:cubicBezTo>
                        <a:pt x="30" y="20"/>
                        <a:pt x="31" y="18"/>
                        <a:pt x="31" y="17"/>
                      </a:cubicBezTo>
                      <a:cubicBezTo>
                        <a:pt x="31" y="16"/>
                        <a:pt x="32" y="15"/>
                        <a:pt x="32" y="15"/>
                      </a:cubicBezTo>
                      <a:cubicBezTo>
                        <a:pt x="32" y="15"/>
                        <a:pt x="33" y="15"/>
                        <a:pt x="33" y="15"/>
                      </a:cubicBezTo>
                      <a:cubicBezTo>
                        <a:pt x="33" y="15"/>
                        <a:pt x="33" y="15"/>
                        <a:pt x="33" y="15"/>
                      </a:cubicBezTo>
                      <a:cubicBezTo>
                        <a:pt x="34" y="15"/>
                        <a:pt x="34" y="13"/>
                        <a:pt x="34" y="12"/>
                      </a:cubicBezTo>
                      <a:cubicBezTo>
                        <a:pt x="34" y="12"/>
                        <a:pt x="34" y="12"/>
                        <a:pt x="34" y="12"/>
                      </a:cubicBezTo>
                      <a:cubicBezTo>
                        <a:pt x="34" y="12"/>
                        <a:pt x="34" y="12"/>
                        <a:pt x="34" y="12"/>
                      </a:cubicBezTo>
                      <a:cubicBezTo>
                        <a:pt x="34" y="12"/>
                        <a:pt x="34" y="12"/>
                        <a:pt x="34" y="12"/>
                      </a:cubicBezTo>
                      <a:cubicBezTo>
                        <a:pt x="34" y="12"/>
                        <a:pt x="33" y="12"/>
                        <a:pt x="33" y="11"/>
                      </a:cubicBezTo>
                      <a:cubicBezTo>
                        <a:pt x="33" y="11"/>
                        <a:pt x="33" y="11"/>
                        <a:pt x="33" y="11"/>
                      </a:cubicBezTo>
                      <a:cubicBezTo>
                        <a:pt x="33" y="11"/>
                        <a:pt x="33" y="11"/>
                        <a:pt x="33" y="11"/>
                      </a:cubicBezTo>
                      <a:cubicBezTo>
                        <a:pt x="32" y="11"/>
                        <a:pt x="32" y="11"/>
                        <a:pt x="31" y="12"/>
                      </a:cubicBezTo>
                      <a:cubicBezTo>
                        <a:pt x="31" y="13"/>
                        <a:pt x="30" y="16"/>
                        <a:pt x="29" y="16"/>
                      </a:cubicBezTo>
                      <a:cubicBezTo>
                        <a:pt x="29" y="16"/>
                        <a:pt x="29" y="16"/>
                        <a:pt x="29" y="16"/>
                      </a:cubicBezTo>
                      <a:cubicBezTo>
                        <a:pt x="29" y="15"/>
                        <a:pt x="29" y="15"/>
                        <a:pt x="29" y="15"/>
                      </a:cubicBezTo>
                      <a:cubicBezTo>
                        <a:pt x="28" y="15"/>
                        <a:pt x="28" y="16"/>
                        <a:pt x="27" y="17"/>
                      </a:cubicBezTo>
                      <a:cubicBezTo>
                        <a:pt x="27" y="18"/>
                        <a:pt x="26" y="18"/>
                        <a:pt x="26" y="18"/>
                      </a:cubicBezTo>
                      <a:cubicBezTo>
                        <a:pt x="25" y="18"/>
                        <a:pt x="25" y="18"/>
                        <a:pt x="25" y="18"/>
                      </a:cubicBezTo>
                      <a:cubicBezTo>
                        <a:pt x="25" y="18"/>
                        <a:pt x="24" y="18"/>
                        <a:pt x="24" y="18"/>
                      </a:cubicBezTo>
                      <a:cubicBezTo>
                        <a:pt x="24" y="18"/>
                        <a:pt x="23" y="19"/>
                        <a:pt x="22" y="19"/>
                      </a:cubicBezTo>
                      <a:cubicBezTo>
                        <a:pt x="22" y="20"/>
                        <a:pt x="21" y="20"/>
                        <a:pt x="20" y="20"/>
                      </a:cubicBezTo>
                      <a:cubicBezTo>
                        <a:pt x="20" y="20"/>
                        <a:pt x="19" y="20"/>
                        <a:pt x="19" y="20"/>
                      </a:cubicBezTo>
                      <a:cubicBezTo>
                        <a:pt x="19" y="19"/>
                        <a:pt x="18" y="19"/>
                        <a:pt x="18" y="19"/>
                      </a:cubicBezTo>
                      <a:cubicBezTo>
                        <a:pt x="18" y="19"/>
                        <a:pt x="17" y="20"/>
                        <a:pt x="17" y="20"/>
                      </a:cubicBezTo>
                      <a:cubicBezTo>
                        <a:pt x="16" y="20"/>
                        <a:pt x="16" y="20"/>
                        <a:pt x="16" y="20"/>
                      </a:cubicBezTo>
                      <a:cubicBezTo>
                        <a:pt x="15" y="20"/>
                        <a:pt x="15" y="20"/>
                        <a:pt x="15" y="19"/>
                      </a:cubicBezTo>
                      <a:cubicBezTo>
                        <a:pt x="14" y="19"/>
                        <a:pt x="14" y="19"/>
                        <a:pt x="14" y="19"/>
                      </a:cubicBezTo>
                      <a:cubicBezTo>
                        <a:pt x="14" y="19"/>
                        <a:pt x="13" y="19"/>
                        <a:pt x="13" y="19"/>
                      </a:cubicBezTo>
                      <a:cubicBezTo>
                        <a:pt x="13" y="19"/>
                        <a:pt x="13" y="19"/>
                        <a:pt x="12" y="19"/>
                      </a:cubicBezTo>
                      <a:cubicBezTo>
                        <a:pt x="12" y="19"/>
                        <a:pt x="11" y="19"/>
                        <a:pt x="11" y="18"/>
                      </a:cubicBezTo>
                      <a:cubicBezTo>
                        <a:pt x="11" y="17"/>
                        <a:pt x="8" y="18"/>
                        <a:pt x="8" y="16"/>
                      </a:cubicBezTo>
                      <a:cubicBezTo>
                        <a:pt x="8" y="14"/>
                        <a:pt x="5" y="15"/>
                        <a:pt x="5" y="13"/>
                      </a:cubicBezTo>
                      <a:cubicBezTo>
                        <a:pt x="5" y="11"/>
                        <a:pt x="2" y="11"/>
                        <a:pt x="2" y="9"/>
                      </a:cubicBezTo>
                      <a:cubicBezTo>
                        <a:pt x="2" y="7"/>
                        <a:pt x="0" y="6"/>
                        <a:pt x="0" y="4"/>
                      </a:cubicBezTo>
                      <a:cubicBezTo>
                        <a:pt x="1" y="3"/>
                        <a:pt x="0" y="2"/>
                        <a:pt x="0" y="1"/>
                      </a:cubicBezTo>
                      <a:cubicBezTo>
                        <a:pt x="0" y="1"/>
                        <a:pt x="0" y="1"/>
                        <a:pt x="0" y="1"/>
                      </a:cubicBezTo>
                      <a:cubicBezTo>
                        <a:pt x="0" y="0"/>
                        <a:pt x="0" y="0"/>
                        <a:pt x="0" y="0"/>
                      </a:cubicBezTo>
                    </a:path>
                  </a:pathLst>
                </a:custGeom>
                <a:solidFill>
                  <a:srgbClr val="9E6C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1" name="Freeform 10592">
                  <a:extLst>
                    <a:ext uri="{FF2B5EF4-FFF2-40B4-BE49-F238E27FC236}">
                      <a16:creationId xmlns:a16="http://schemas.microsoft.com/office/drawing/2014/main" id="{426D5CF6-60DD-CCE9-E9A4-899E7FED1DF3}"/>
                    </a:ext>
                  </a:extLst>
                </p:cNvPr>
                <p:cNvSpPr>
                  <a:spLocks/>
                </p:cNvSpPr>
                <p:nvPr/>
              </p:nvSpPr>
              <p:spPr bwMode="auto">
                <a:xfrm>
                  <a:off x="4096" y="2273"/>
                  <a:ext cx="2" cy="3"/>
                </a:xfrm>
                <a:custGeom>
                  <a:avLst/>
                  <a:gdLst>
                    <a:gd name="T0" fmla="*/ 0 w 2"/>
                    <a:gd name="T1" fmla="*/ 0 h 3"/>
                    <a:gd name="T2" fmla="*/ 0 w 2"/>
                    <a:gd name="T3" fmla="*/ 0 h 3"/>
                    <a:gd name="T4" fmla="*/ 1 w 2"/>
                    <a:gd name="T5" fmla="*/ 3 h 3"/>
                    <a:gd name="T6" fmla="*/ 1 w 2"/>
                    <a:gd name="T7" fmla="*/ 3 h 3"/>
                    <a:gd name="T8" fmla="*/ 2 w 2"/>
                    <a:gd name="T9" fmla="*/ 2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0" y="0"/>
                        <a:pt x="0" y="0"/>
                      </a:cubicBezTo>
                      <a:cubicBezTo>
                        <a:pt x="1" y="0"/>
                        <a:pt x="1" y="2"/>
                        <a:pt x="1" y="3"/>
                      </a:cubicBezTo>
                      <a:cubicBezTo>
                        <a:pt x="1" y="3"/>
                        <a:pt x="1" y="3"/>
                        <a:pt x="1" y="3"/>
                      </a:cubicBezTo>
                      <a:cubicBezTo>
                        <a:pt x="1" y="3"/>
                        <a:pt x="2" y="2"/>
                        <a:pt x="2" y="2"/>
                      </a:cubicBezTo>
                      <a:cubicBezTo>
                        <a:pt x="2" y="1"/>
                        <a:pt x="1" y="0"/>
                        <a:pt x="0"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2" name="Freeform 10593">
                  <a:extLst>
                    <a:ext uri="{FF2B5EF4-FFF2-40B4-BE49-F238E27FC236}">
                      <a16:creationId xmlns:a16="http://schemas.microsoft.com/office/drawing/2014/main" id="{4F1A83D6-40EE-8B62-71EF-30A2CAFE90AA}"/>
                    </a:ext>
                  </a:extLst>
                </p:cNvPr>
                <p:cNvSpPr>
                  <a:spLocks/>
                </p:cNvSpPr>
                <p:nvPr/>
              </p:nvSpPr>
              <p:spPr bwMode="auto">
                <a:xfrm>
                  <a:off x="4098" y="2269"/>
                  <a:ext cx="3" cy="3"/>
                </a:xfrm>
                <a:custGeom>
                  <a:avLst/>
                  <a:gdLst>
                    <a:gd name="T0" fmla="*/ 2 w 4"/>
                    <a:gd name="T1" fmla="*/ 0 h 3"/>
                    <a:gd name="T2" fmla="*/ 2 w 4"/>
                    <a:gd name="T3" fmla="*/ 3 h 3"/>
                    <a:gd name="T4" fmla="*/ 2 w 4"/>
                    <a:gd name="T5" fmla="*/ 3 h 3"/>
                    <a:gd name="T6" fmla="*/ 2 w 4"/>
                    <a:gd name="T7" fmla="*/ 0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0" y="1"/>
                        <a:pt x="2" y="3"/>
                        <a:pt x="3" y="3"/>
                      </a:cubicBezTo>
                      <a:cubicBezTo>
                        <a:pt x="4" y="3"/>
                        <a:pt x="4" y="3"/>
                        <a:pt x="4" y="3"/>
                      </a:cubicBezTo>
                      <a:cubicBezTo>
                        <a:pt x="3" y="2"/>
                        <a:pt x="2" y="0"/>
                        <a:pt x="2" y="0"/>
                      </a:cubicBezTo>
                      <a:cubicBezTo>
                        <a:pt x="2" y="0"/>
                        <a:pt x="2" y="0"/>
                        <a:pt x="2"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3" name="Freeform 10594">
                  <a:extLst>
                    <a:ext uri="{FF2B5EF4-FFF2-40B4-BE49-F238E27FC236}">
                      <a16:creationId xmlns:a16="http://schemas.microsoft.com/office/drawing/2014/main" id="{E51BE21A-F720-A42D-A8BA-9A02BEC080D6}"/>
                    </a:ext>
                  </a:extLst>
                </p:cNvPr>
                <p:cNvSpPr>
                  <a:spLocks/>
                </p:cNvSpPr>
                <p:nvPr/>
              </p:nvSpPr>
              <p:spPr bwMode="auto">
                <a:xfrm>
                  <a:off x="4100" y="2276"/>
                  <a:ext cx="4" cy="3"/>
                </a:xfrm>
                <a:custGeom>
                  <a:avLst/>
                  <a:gdLst>
                    <a:gd name="T0" fmla="*/ 1 w 4"/>
                    <a:gd name="T1" fmla="*/ 0 h 4"/>
                    <a:gd name="T2" fmla="*/ 0 w 4"/>
                    <a:gd name="T3" fmla="*/ 1 h 4"/>
                    <a:gd name="T4" fmla="*/ 0 w 4"/>
                    <a:gd name="T5" fmla="*/ 1 h 4"/>
                    <a:gd name="T6" fmla="*/ 1 w 4"/>
                    <a:gd name="T7" fmla="*/ 1 h 4"/>
                    <a:gd name="T8" fmla="*/ 3 w 4"/>
                    <a:gd name="T9" fmla="*/ 2 h 4"/>
                    <a:gd name="T10" fmla="*/ 2 w 4"/>
                    <a:gd name="T11" fmla="*/ 1 h 4"/>
                    <a:gd name="T12" fmla="*/ 1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1" y="0"/>
                      </a:moveTo>
                      <a:cubicBezTo>
                        <a:pt x="1" y="0"/>
                        <a:pt x="0" y="0"/>
                        <a:pt x="0" y="1"/>
                      </a:cubicBezTo>
                      <a:cubicBezTo>
                        <a:pt x="0" y="1"/>
                        <a:pt x="0" y="1"/>
                        <a:pt x="0" y="1"/>
                      </a:cubicBezTo>
                      <a:cubicBezTo>
                        <a:pt x="1" y="1"/>
                        <a:pt x="1" y="1"/>
                        <a:pt x="1" y="1"/>
                      </a:cubicBezTo>
                      <a:cubicBezTo>
                        <a:pt x="2" y="1"/>
                        <a:pt x="2" y="4"/>
                        <a:pt x="3" y="4"/>
                      </a:cubicBezTo>
                      <a:cubicBezTo>
                        <a:pt x="4" y="3"/>
                        <a:pt x="3" y="1"/>
                        <a:pt x="2" y="1"/>
                      </a:cubicBezTo>
                      <a:cubicBezTo>
                        <a:pt x="2" y="0"/>
                        <a:pt x="2"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4" name="Freeform 10595">
                  <a:extLst>
                    <a:ext uri="{FF2B5EF4-FFF2-40B4-BE49-F238E27FC236}">
                      <a16:creationId xmlns:a16="http://schemas.microsoft.com/office/drawing/2014/main" id="{9CB25024-FAE7-B992-AF4D-F96122E29BBE}"/>
                    </a:ext>
                  </a:extLst>
                </p:cNvPr>
                <p:cNvSpPr>
                  <a:spLocks noEditPoints="1"/>
                </p:cNvSpPr>
                <p:nvPr/>
              </p:nvSpPr>
              <p:spPr bwMode="auto">
                <a:xfrm>
                  <a:off x="4105" y="2270"/>
                  <a:ext cx="3" cy="4"/>
                </a:xfrm>
                <a:custGeom>
                  <a:avLst/>
                  <a:gdLst>
                    <a:gd name="T0" fmla="*/ 1 w 3"/>
                    <a:gd name="T1" fmla="*/ 0 h 5"/>
                    <a:gd name="T2" fmla="*/ 0 w 3"/>
                    <a:gd name="T3" fmla="*/ 2 h 5"/>
                    <a:gd name="T4" fmla="*/ 2 w 3"/>
                    <a:gd name="T5" fmla="*/ 2 h 5"/>
                    <a:gd name="T6" fmla="*/ 2 w 3"/>
                    <a:gd name="T7" fmla="*/ 2 h 5"/>
                    <a:gd name="T8" fmla="*/ 2 w 3"/>
                    <a:gd name="T9" fmla="*/ 2 h 5"/>
                    <a:gd name="T10" fmla="*/ 1 w 3"/>
                    <a:gd name="T11" fmla="*/ 0 h 5"/>
                    <a:gd name="T12" fmla="*/ 1 w 3"/>
                    <a:gd name="T13" fmla="*/ 0 h 5"/>
                    <a:gd name="T14" fmla="*/ 1 w 3"/>
                    <a:gd name="T15" fmla="*/ 0 h 5"/>
                    <a:gd name="T16" fmla="*/ 1 w 3"/>
                    <a:gd name="T17" fmla="*/ 0 h 5"/>
                    <a:gd name="T18" fmla="*/ 1 w 3"/>
                    <a:gd name="T19" fmla="*/ 0 h 5"/>
                    <a:gd name="T20" fmla="*/ 1 w 3"/>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5">
                      <a:moveTo>
                        <a:pt x="1" y="0"/>
                      </a:moveTo>
                      <a:cubicBezTo>
                        <a:pt x="0" y="0"/>
                        <a:pt x="0" y="1"/>
                        <a:pt x="0" y="2"/>
                      </a:cubicBezTo>
                      <a:cubicBezTo>
                        <a:pt x="0" y="3"/>
                        <a:pt x="2" y="5"/>
                        <a:pt x="2" y="5"/>
                      </a:cubicBezTo>
                      <a:cubicBezTo>
                        <a:pt x="2" y="5"/>
                        <a:pt x="2" y="5"/>
                        <a:pt x="2" y="5"/>
                      </a:cubicBezTo>
                      <a:cubicBezTo>
                        <a:pt x="3" y="5"/>
                        <a:pt x="2" y="4"/>
                        <a:pt x="2" y="3"/>
                      </a:cubicBezTo>
                      <a:cubicBezTo>
                        <a:pt x="1" y="3"/>
                        <a:pt x="1"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5" name="Freeform 10596">
                  <a:extLst>
                    <a:ext uri="{FF2B5EF4-FFF2-40B4-BE49-F238E27FC236}">
                      <a16:creationId xmlns:a16="http://schemas.microsoft.com/office/drawing/2014/main" id="{AEFD5568-91A8-0B67-C603-83939EDE0381}"/>
                    </a:ext>
                  </a:extLst>
                </p:cNvPr>
                <p:cNvSpPr>
                  <a:spLocks noEditPoints="1"/>
                </p:cNvSpPr>
                <p:nvPr/>
              </p:nvSpPr>
              <p:spPr bwMode="auto">
                <a:xfrm>
                  <a:off x="4101" y="2267"/>
                  <a:ext cx="3" cy="2"/>
                </a:xfrm>
                <a:custGeom>
                  <a:avLst/>
                  <a:gdLst>
                    <a:gd name="T0" fmla="*/ 1 w 3"/>
                    <a:gd name="T1" fmla="*/ 1 h 3"/>
                    <a:gd name="T2" fmla="*/ 0 w 3"/>
                    <a:gd name="T3" fmla="*/ 1 h 3"/>
                    <a:gd name="T4" fmla="*/ 1 w 3"/>
                    <a:gd name="T5" fmla="*/ 1 h 3"/>
                    <a:gd name="T6" fmla="*/ 1 w 3"/>
                    <a:gd name="T7" fmla="*/ 1 h 3"/>
                    <a:gd name="T8" fmla="*/ 1 w 3"/>
                    <a:gd name="T9" fmla="*/ 0 h 3"/>
                    <a:gd name="T10" fmla="*/ 1 w 3"/>
                    <a:gd name="T11" fmla="*/ 1 h 3"/>
                    <a:gd name="T12" fmla="*/ 1 w 3"/>
                    <a:gd name="T13" fmla="*/ 1 h 3"/>
                    <a:gd name="T14" fmla="*/ 3 w 3"/>
                    <a:gd name="T15" fmla="*/ 1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1" y="1"/>
                      </a:moveTo>
                      <a:cubicBezTo>
                        <a:pt x="1" y="1"/>
                        <a:pt x="0" y="1"/>
                        <a:pt x="0" y="1"/>
                      </a:cubicBezTo>
                      <a:cubicBezTo>
                        <a:pt x="1" y="1"/>
                        <a:pt x="1" y="1"/>
                        <a:pt x="1" y="1"/>
                      </a:cubicBezTo>
                      <a:cubicBezTo>
                        <a:pt x="1" y="1"/>
                        <a:pt x="1" y="1"/>
                        <a:pt x="1" y="1"/>
                      </a:cubicBezTo>
                      <a:moveTo>
                        <a:pt x="1" y="0"/>
                      </a:moveTo>
                      <a:cubicBezTo>
                        <a:pt x="1" y="0"/>
                        <a:pt x="1" y="0"/>
                        <a:pt x="1" y="1"/>
                      </a:cubicBezTo>
                      <a:cubicBezTo>
                        <a:pt x="1" y="1"/>
                        <a:pt x="1" y="1"/>
                        <a:pt x="1" y="1"/>
                      </a:cubicBezTo>
                      <a:cubicBezTo>
                        <a:pt x="2" y="1"/>
                        <a:pt x="3" y="2"/>
                        <a:pt x="3" y="3"/>
                      </a:cubicBezTo>
                      <a:cubicBezTo>
                        <a:pt x="3" y="1"/>
                        <a:pt x="2"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6" name="Freeform 10597">
                  <a:extLst>
                    <a:ext uri="{FF2B5EF4-FFF2-40B4-BE49-F238E27FC236}">
                      <a16:creationId xmlns:a16="http://schemas.microsoft.com/office/drawing/2014/main" id="{D7301984-CBA1-4E9A-3C6C-4970B2A8979D}"/>
                    </a:ext>
                  </a:extLst>
                </p:cNvPr>
                <p:cNvSpPr>
                  <a:spLocks noEditPoints="1"/>
                </p:cNvSpPr>
                <p:nvPr/>
              </p:nvSpPr>
              <p:spPr bwMode="auto">
                <a:xfrm>
                  <a:off x="4101" y="2283"/>
                  <a:ext cx="3" cy="4"/>
                </a:xfrm>
                <a:custGeom>
                  <a:avLst/>
                  <a:gdLst>
                    <a:gd name="T0" fmla="*/ 1 w 3"/>
                    <a:gd name="T1" fmla="*/ 1 h 4"/>
                    <a:gd name="T2" fmla="*/ 1 w 3"/>
                    <a:gd name="T3" fmla="*/ 3 h 4"/>
                    <a:gd name="T4" fmla="*/ 2 w 3"/>
                    <a:gd name="T5" fmla="*/ 4 h 4"/>
                    <a:gd name="T6" fmla="*/ 3 w 3"/>
                    <a:gd name="T7" fmla="*/ 4 h 4"/>
                    <a:gd name="T8" fmla="*/ 1 w 3"/>
                    <a:gd name="T9" fmla="*/ 1 h 4"/>
                    <a:gd name="T10" fmla="*/ 1 w 3"/>
                    <a:gd name="T11" fmla="*/ 1 h 4"/>
                    <a:gd name="T12" fmla="*/ 1 w 3"/>
                    <a:gd name="T13" fmla="*/ 0 h 4"/>
                    <a:gd name="T14" fmla="*/ 1 w 3"/>
                    <a:gd name="T15" fmla="*/ 1 h 4"/>
                    <a:gd name="T16" fmla="*/ 1 w 3"/>
                    <a:gd name="T17" fmla="*/ 1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1" y="1"/>
                      </a:moveTo>
                      <a:cubicBezTo>
                        <a:pt x="0" y="1"/>
                        <a:pt x="0" y="2"/>
                        <a:pt x="1" y="3"/>
                      </a:cubicBezTo>
                      <a:cubicBezTo>
                        <a:pt x="1" y="4"/>
                        <a:pt x="2" y="4"/>
                        <a:pt x="2" y="4"/>
                      </a:cubicBezTo>
                      <a:cubicBezTo>
                        <a:pt x="3" y="4"/>
                        <a:pt x="3" y="4"/>
                        <a:pt x="3" y="4"/>
                      </a:cubicBezTo>
                      <a:cubicBezTo>
                        <a:pt x="2" y="3"/>
                        <a:pt x="0" y="2"/>
                        <a:pt x="1" y="1"/>
                      </a:cubicBezTo>
                      <a:cubicBezTo>
                        <a:pt x="1" y="1"/>
                        <a:pt x="1" y="1"/>
                        <a:pt x="1" y="1"/>
                      </a:cubicBezTo>
                      <a:moveTo>
                        <a:pt x="1" y="0"/>
                      </a:moveTo>
                      <a:cubicBezTo>
                        <a:pt x="1" y="0"/>
                        <a:pt x="1" y="0"/>
                        <a:pt x="1" y="1"/>
                      </a:cubicBezTo>
                      <a:cubicBezTo>
                        <a:pt x="1" y="1"/>
                        <a:pt x="1" y="1"/>
                        <a:pt x="1" y="1"/>
                      </a:cubicBezTo>
                      <a:cubicBezTo>
                        <a:pt x="1" y="0"/>
                        <a:pt x="1"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7" name="Freeform 10598">
                  <a:extLst>
                    <a:ext uri="{FF2B5EF4-FFF2-40B4-BE49-F238E27FC236}">
                      <a16:creationId xmlns:a16="http://schemas.microsoft.com/office/drawing/2014/main" id="{90031818-D72D-5A0B-18DC-BB8684C8770D}"/>
                    </a:ext>
                  </a:extLst>
                </p:cNvPr>
                <p:cNvSpPr>
                  <a:spLocks noEditPoints="1"/>
                </p:cNvSpPr>
                <p:nvPr/>
              </p:nvSpPr>
              <p:spPr bwMode="auto">
                <a:xfrm>
                  <a:off x="4107" y="2280"/>
                  <a:ext cx="2" cy="4"/>
                </a:xfrm>
                <a:custGeom>
                  <a:avLst/>
                  <a:gdLst>
                    <a:gd name="T0" fmla="*/ 0 w 2"/>
                    <a:gd name="T1" fmla="*/ 0 h 5"/>
                    <a:gd name="T2" fmla="*/ 0 w 2"/>
                    <a:gd name="T3" fmla="*/ 1 h 5"/>
                    <a:gd name="T4" fmla="*/ 0 w 2"/>
                    <a:gd name="T5" fmla="*/ 0 h 5"/>
                    <a:gd name="T6" fmla="*/ 0 w 2"/>
                    <a:gd name="T7" fmla="*/ 0 h 5"/>
                    <a:gd name="T8" fmla="*/ 1 w 2"/>
                    <a:gd name="T9" fmla="*/ 0 h 5"/>
                    <a:gd name="T10" fmla="*/ 0 w 2"/>
                    <a:gd name="T11" fmla="*/ 0 h 5"/>
                    <a:gd name="T12" fmla="*/ 1 w 2"/>
                    <a:gd name="T13" fmla="*/ 2 h 5"/>
                    <a:gd name="T14" fmla="*/ 1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0"/>
                      </a:moveTo>
                      <a:cubicBezTo>
                        <a:pt x="0" y="1"/>
                        <a:pt x="0" y="1"/>
                        <a:pt x="0" y="1"/>
                      </a:cubicBezTo>
                      <a:cubicBezTo>
                        <a:pt x="0" y="0"/>
                        <a:pt x="0" y="0"/>
                        <a:pt x="0" y="0"/>
                      </a:cubicBezTo>
                      <a:cubicBezTo>
                        <a:pt x="0" y="0"/>
                        <a:pt x="0" y="0"/>
                        <a:pt x="0" y="0"/>
                      </a:cubicBezTo>
                      <a:moveTo>
                        <a:pt x="1" y="0"/>
                      </a:moveTo>
                      <a:cubicBezTo>
                        <a:pt x="1" y="0"/>
                        <a:pt x="0" y="0"/>
                        <a:pt x="0" y="0"/>
                      </a:cubicBezTo>
                      <a:cubicBezTo>
                        <a:pt x="1" y="1"/>
                        <a:pt x="1" y="1"/>
                        <a:pt x="1" y="2"/>
                      </a:cubicBezTo>
                      <a:cubicBezTo>
                        <a:pt x="2" y="3"/>
                        <a:pt x="1" y="4"/>
                        <a:pt x="1" y="5"/>
                      </a:cubicBezTo>
                      <a:cubicBezTo>
                        <a:pt x="2" y="4"/>
                        <a:pt x="2"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8" name="Freeform 10599">
                  <a:extLst>
                    <a:ext uri="{FF2B5EF4-FFF2-40B4-BE49-F238E27FC236}">
                      <a16:creationId xmlns:a16="http://schemas.microsoft.com/office/drawing/2014/main" id="{FE16D49F-C04C-5633-282B-78A53714A25D}"/>
                    </a:ext>
                  </a:extLst>
                </p:cNvPr>
                <p:cNvSpPr>
                  <a:spLocks/>
                </p:cNvSpPr>
                <p:nvPr/>
              </p:nvSpPr>
              <p:spPr bwMode="auto">
                <a:xfrm>
                  <a:off x="4111" y="2273"/>
                  <a:ext cx="3" cy="5"/>
                </a:xfrm>
                <a:custGeom>
                  <a:avLst/>
                  <a:gdLst>
                    <a:gd name="T0" fmla="*/ 1 w 4"/>
                    <a:gd name="T1" fmla="*/ 0 h 5"/>
                    <a:gd name="T2" fmla="*/ 2 w 4"/>
                    <a:gd name="T3" fmla="*/ 5 h 5"/>
                    <a:gd name="T4" fmla="*/ 2 w 4"/>
                    <a:gd name="T5" fmla="*/ 5 h 5"/>
                    <a:gd name="T6" fmla="*/ 1 w 4"/>
                    <a:gd name="T7" fmla="*/ 1 h 5"/>
                    <a:gd name="T8" fmla="*/ 1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1" y="0"/>
                      </a:moveTo>
                      <a:cubicBezTo>
                        <a:pt x="0" y="2"/>
                        <a:pt x="2" y="5"/>
                        <a:pt x="3" y="5"/>
                      </a:cubicBezTo>
                      <a:cubicBezTo>
                        <a:pt x="3" y="5"/>
                        <a:pt x="3" y="5"/>
                        <a:pt x="4" y="5"/>
                      </a:cubicBezTo>
                      <a:cubicBezTo>
                        <a:pt x="2" y="4"/>
                        <a:pt x="2" y="2"/>
                        <a:pt x="1" y="1"/>
                      </a:cubicBezTo>
                      <a:cubicBezTo>
                        <a:pt x="1" y="0"/>
                        <a:pt x="1"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19" name="Freeform 10600">
                  <a:extLst>
                    <a:ext uri="{FF2B5EF4-FFF2-40B4-BE49-F238E27FC236}">
                      <a16:creationId xmlns:a16="http://schemas.microsoft.com/office/drawing/2014/main" id="{9935514A-4964-841C-F90C-5999222CE2D5}"/>
                    </a:ext>
                  </a:extLst>
                </p:cNvPr>
                <p:cNvSpPr>
                  <a:spLocks/>
                </p:cNvSpPr>
                <p:nvPr/>
              </p:nvSpPr>
              <p:spPr bwMode="auto">
                <a:xfrm>
                  <a:off x="4109" y="2268"/>
                  <a:ext cx="2" cy="4"/>
                </a:xfrm>
                <a:custGeom>
                  <a:avLst/>
                  <a:gdLst>
                    <a:gd name="T0" fmla="*/ 1 w 3"/>
                    <a:gd name="T1" fmla="*/ 0 h 4"/>
                    <a:gd name="T2" fmla="*/ 0 w 3"/>
                    <a:gd name="T3" fmla="*/ 1 h 4"/>
                    <a:gd name="T4" fmla="*/ 1 w 3"/>
                    <a:gd name="T5" fmla="*/ 0 h 4"/>
                    <a:gd name="T6" fmla="*/ 1 w 3"/>
                    <a:gd name="T7" fmla="*/ 0 h 4"/>
                    <a:gd name="T8" fmla="*/ 1 w 3"/>
                    <a:gd name="T9" fmla="*/ 4 h 4"/>
                    <a:gd name="T10" fmla="*/ 1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1" y="0"/>
                      </a:moveTo>
                      <a:cubicBezTo>
                        <a:pt x="1" y="0"/>
                        <a:pt x="1" y="0"/>
                        <a:pt x="0" y="1"/>
                      </a:cubicBezTo>
                      <a:cubicBezTo>
                        <a:pt x="1" y="0"/>
                        <a:pt x="1" y="0"/>
                        <a:pt x="1" y="0"/>
                      </a:cubicBezTo>
                      <a:cubicBezTo>
                        <a:pt x="1" y="0"/>
                        <a:pt x="1" y="0"/>
                        <a:pt x="1" y="0"/>
                      </a:cubicBezTo>
                      <a:cubicBezTo>
                        <a:pt x="2" y="0"/>
                        <a:pt x="2" y="3"/>
                        <a:pt x="3" y="4"/>
                      </a:cubicBezTo>
                      <a:cubicBezTo>
                        <a:pt x="3" y="2"/>
                        <a:pt x="2"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0" name="Freeform 10601">
                  <a:extLst>
                    <a:ext uri="{FF2B5EF4-FFF2-40B4-BE49-F238E27FC236}">
                      <a16:creationId xmlns:a16="http://schemas.microsoft.com/office/drawing/2014/main" id="{35D4E332-FA5C-759D-0183-F3D1AC4444A5}"/>
                    </a:ext>
                  </a:extLst>
                </p:cNvPr>
                <p:cNvSpPr>
                  <a:spLocks/>
                </p:cNvSpPr>
                <p:nvPr/>
              </p:nvSpPr>
              <p:spPr bwMode="auto">
                <a:xfrm>
                  <a:off x="4108" y="2286"/>
                  <a:ext cx="2" cy="1"/>
                </a:xfrm>
                <a:custGeom>
                  <a:avLst/>
                  <a:gdLst>
                    <a:gd name="T0" fmla="*/ 0 w 3"/>
                    <a:gd name="T1" fmla="*/ 0 h 2"/>
                    <a:gd name="T2" fmla="*/ 1 w 3"/>
                    <a:gd name="T3" fmla="*/ 1 h 2"/>
                    <a:gd name="T4" fmla="*/ 1 w 3"/>
                    <a:gd name="T5" fmla="*/ 1 h 2"/>
                    <a:gd name="T6" fmla="*/ 1 w 3"/>
                    <a:gd name="T7" fmla="*/ 1 h 2"/>
                    <a:gd name="T8" fmla="*/ 0 w 3"/>
                    <a:gd name="T9" fmla="*/ 0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cubicBezTo>
                        <a:pt x="0" y="1"/>
                        <a:pt x="1" y="2"/>
                        <a:pt x="2" y="2"/>
                      </a:cubicBezTo>
                      <a:cubicBezTo>
                        <a:pt x="3" y="2"/>
                        <a:pt x="3" y="2"/>
                        <a:pt x="3" y="1"/>
                      </a:cubicBezTo>
                      <a:cubicBezTo>
                        <a:pt x="3" y="2"/>
                        <a:pt x="2" y="2"/>
                        <a:pt x="2" y="2"/>
                      </a:cubicBezTo>
                      <a:cubicBezTo>
                        <a:pt x="1" y="2"/>
                        <a:pt x="0" y="1"/>
                        <a:pt x="0" y="0"/>
                      </a:cubicBezTo>
                      <a:cubicBezTo>
                        <a:pt x="0" y="0"/>
                        <a:pt x="0" y="0"/>
                        <a:pt x="0"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1" name="Freeform 10602">
                  <a:extLst>
                    <a:ext uri="{FF2B5EF4-FFF2-40B4-BE49-F238E27FC236}">
                      <a16:creationId xmlns:a16="http://schemas.microsoft.com/office/drawing/2014/main" id="{F2AACF42-4770-0801-F00A-CFEF219EC0B7}"/>
                    </a:ext>
                  </a:extLst>
                </p:cNvPr>
                <p:cNvSpPr>
                  <a:spLocks noEditPoints="1"/>
                </p:cNvSpPr>
                <p:nvPr/>
              </p:nvSpPr>
              <p:spPr bwMode="auto">
                <a:xfrm>
                  <a:off x="4113" y="2282"/>
                  <a:ext cx="1" cy="4"/>
                </a:xfrm>
                <a:custGeom>
                  <a:avLst/>
                  <a:gdLst>
                    <a:gd name="T0" fmla="*/ 1 w 2"/>
                    <a:gd name="T1" fmla="*/ 2 h 5"/>
                    <a:gd name="T2" fmla="*/ 0 w 2"/>
                    <a:gd name="T3" fmla="*/ 2 h 5"/>
                    <a:gd name="T4" fmla="*/ 1 w 2"/>
                    <a:gd name="T5" fmla="*/ 2 h 5"/>
                    <a:gd name="T6" fmla="*/ 0 w 2"/>
                    <a:gd name="T7" fmla="*/ 0 h 5"/>
                    <a:gd name="T8" fmla="*/ 0 w 2"/>
                    <a:gd name="T9" fmla="*/ 0 h 5"/>
                    <a:gd name="T10" fmla="*/ 1 w 2"/>
                    <a:gd name="T11" fmla="*/ 2 h 5"/>
                    <a:gd name="T12" fmla="*/ 1 w 2"/>
                    <a:gd name="T13" fmla="*/ 2 h 5"/>
                    <a:gd name="T14" fmla="*/ 0 w 2"/>
                    <a:gd name="T15" fmla="*/ 0 h 5"/>
                    <a:gd name="T16" fmla="*/ 0 w 2"/>
                    <a:gd name="T17" fmla="*/ 0 h 5"/>
                    <a:gd name="T18" fmla="*/ 0 w 2"/>
                    <a:gd name="T19" fmla="*/ 0 h 5"/>
                    <a:gd name="T20" fmla="*/ 0 w 2"/>
                    <a:gd name="T21" fmla="*/ 0 h 5"/>
                    <a:gd name="T22" fmla="*/ 0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5"/>
                      </a:moveTo>
                      <a:cubicBezTo>
                        <a:pt x="1" y="5"/>
                        <a:pt x="1" y="5"/>
                        <a:pt x="0" y="5"/>
                      </a:cubicBezTo>
                      <a:cubicBezTo>
                        <a:pt x="1" y="5"/>
                        <a:pt x="1" y="5"/>
                        <a:pt x="1" y="5"/>
                      </a:cubicBezTo>
                      <a:moveTo>
                        <a:pt x="0" y="0"/>
                      </a:moveTo>
                      <a:cubicBezTo>
                        <a:pt x="0" y="0"/>
                        <a:pt x="0" y="0"/>
                        <a:pt x="0" y="0"/>
                      </a:cubicBezTo>
                      <a:cubicBezTo>
                        <a:pt x="1" y="0"/>
                        <a:pt x="2" y="3"/>
                        <a:pt x="1" y="5"/>
                      </a:cubicBezTo>
                      <a:cubicBezTo>
                        <a:pt x="1" y="4"/>
                        <a:pt x="1" y="4"/>
                        <a:pt x="2" y="3"/>
                      </a:cubicBezTo>
                      <a:cubicBezTo>
                        <a:pt x="2" y="2"/>
                        <a:pt x="1" y="1"/>
                        <a:pt x="0" y="0"/>
                      </a:cubicBezTo>
                      <a:moveTo>
                        <a:pt x="0" y="0"/>
                      </a:moveTo>
                      <a:cubicBezTo>
                        <a:pt x="0" y="0"/>
                        <a:pt x="0" y="0"/>
                        <a:pt x="0" y="0"/>
                      </a:cubicBezTo>
                      <a:cubicBezTo>
                        <a:pt x="0" y="0"/>
                        <a:pt x="0" y="0"/>
                        <a:pt x="0" y="0"/>
                      </a:cubicBezTo>
                      <a:cubicBezTo>
                        <a:pt x="0" y="0"/>
                        <a:pt x="0" y="0"/>
                        <a:pt x="0"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2" name="Freeform 10603">
                  <a:extLst>
                    <a:ext uri="{FF2B5EF4-FFF2-40B4-BE49-F238E27FC236}">
                      <a16:creationId xmlns:a16="http://schemas.microsoft.com/office/drawing/2014/main" id="{60D8CADC-4B8B-9004-024A-47113384FCC4}"/>
                    </a:ext>
                  </a:extLst>
                </p:cNvPr>
                <p:cNvSpPr>
                  <a:spLocks noEditPoints="1"/>
                </p:cNvSpPr>
                <p:nvPr/>
              </p:nvSpPr>
              <p:spPr bwMode="auto">
                <a:xfrm>
                  <a:off x="4115" y="2279"/>
                  <a:ext cx="2"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1 w 2"/>
                    <a:gd name="T13" fmla="*/ 0 h 5"/>
                    <a:gd name="T14" fmla="*/ 0 w 2"/>
                    <a:gd name="T15" fmla="*/ 0 h 5"/>
                    <a:gd name="T16" fmla="*/ 1 w 2"/>
                    <a:gd name="T17" fmla="*/ 1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1" y="2"/>
                        <a:pt x="0" y="4"/>
                        <a:pt x="1" y="5"/>
                      </a:cubicBezTo>
                      <a:cubicBezTo>
                        <a:pt x="2" y="4"/>
                        <a:pt x="2" y="2"/>
                        <a:pt x="1" y="1"/>
                      </a:cubicBezTo>
                      <a:moveTo>
                        <a:pt x="1" y="1"/>
                      </a:moveTo>
                      <a:cubicBezTo>
                        <a:pt x="1" y="1"/>
                        <a:pt x="1" y="1"/>
                        <a:pt x="1" y="1"/>
                      </a:cubicBezTo>
                      <a:cubicBezTo>
                        <a:pt x="1" y="1"/>
                        <a:pt x="1" y="1"/>
                        <a:pt x="1" y="1"/>
                      </a:cubicBezTo>
                      <a:moveTo>
                        <a:pt x="1" y="0"/>
                      </a:moveTo>
                      <a:cubicBezTo>
                        <a:pt x="0" y="0"/>
                        <a:pt x="0" y="0"/>
                        <a:pt x="0" y="0"/>
                      </a:cubicBezTo>
                      <a:cubicBezTo>
                        <a:pt x="1" y="0"/>
                        <a:pt x="1" y="1"/>
                        <a:pt x="1" y="1"/>
                      </a:cubicBezTo>
                      <a:cubicBezTo>
                        <a:pt x="1" y="0"/>
                        <a:pt x="1"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3" name="Freeform 10604">
                  <a:extLst>
                    <a:ext uri="{FF2B5EF4-FFF2-40B4-BE49-F238E27FC236}">
                      <a16:creationId xmlns:a16="http://schemas.microsoft.com/office/drawing/2014/main" id="{DDDF1294-77C7-0A82-49F9-0C848EB01351}"/>
                    </a:ext>
                  </a:extLst>
                </p:cNvPr>
                <p:cNvSpPr>
                  <a:spLocks/>
                </p:cNvSpPr>
                <p:nvPr/>
              </p:nvSpPr>
              <p:spPr bwMode="auto">
                <a:xfrm>
                  <a:off x="4095" y="2415"/>
                  <a:ext cx="40" cy="34"/>
                </a:xfrm>
                <a:custGeom>
                  <a:avLst/>
                  <a:gdLst>
                    <a:gd name="T0" fmla="*/ 5 w 49"/>
                    <a:gd name="T1" fmla="*/ 2 h 41"/>
                    <a:gd name="T2" fmla="*/ 7 w 49"/>
                    <a:gd name="T3" fmla="*/ 1 h 41"/>
                    <a:gd name="T4" fmla="*/ 11 w 49"/>
                    <a:gd name="T5" fmla="*/ 2 h 41"/>
                    <a:gd name="T6" fmla="*/ 13 w 49"/>
                    <a:gd name="T7" fmla="*/ 2 h 41"/>
                    <a:gd name="T8" fmla="*/ 16 w 49"/>
                    <a:gd name="T9" fmla="*/ 5 h 41"/>
                    <a:gd name="T10" fmla="*/ 19 w 49"/>
                    <a:gd name="T11" fmla="*/ 7 h 41"/>
                    <a:gd name="T12" fmla="*/ 20 w 49"/>
                    <a:gd name="T13" fmla="*/ 8 h 41"/>
                    <a:gd name="T14" fmla="*/ 20 w 49"/>
                    <a:gd name="T15" fmla="*/ 10 h 41"/>
                    <a:gd name="T16" fmla="*/ 20 w 49"/>
                    <a:gd name="T17" fmla="*/ 12 h 41"/>
                    <a:gd name="T18" fmla="*/ 20 w 49"/>
                    <a:gd name="T19" fmla="*/ 15 h 41"/>
                    <a:gd name="T20" fmla="*/ 20 w 49"/>
                    <a:gd name="T21" fmla="*/ 17 h 41"/>
                    <a:gd name="T22" fmla="*/ 18 w 49"/>
                    <a:gd name="T23" fmla="*/ 18 h 41"/>
                    <a:gd name="T24" fmla="*/ 16 w 49"/>
                    <a:gd name="T25" fmla="*/ 18 h 41"/>
                    <a:gd name="T26" fmla="*/ 14 w 49"/>
                    <a:gd name="T27" fmla="*/ 18 h 41"/>
                    <a:gd name="T28" fmla="*/ 12 w 49"/>
                    <a:gd name="T29" fmla="*/ 18 h 41"/>
                    <a:gd name="T30" fmla="*/ 10 w 49"/>
                    <a:gd name="T31" fmla="*/ 18 h 41"/>
                    <a:gd name="T32" fmla="*/ 7 w 49"/>
                    <a:gd name="T33" fmla="*/ 17 h 41"/>
                    <a:gd name="T34" fmla="*/ 6 w 49"/>
                    <a:gd name="T35" fmla="*/ 15 h 41"/>
                    <a:gd name="T36" fmla="*/ 4 w 49"/>
                    <a:gd name="T37" fmla="*/ 13 h 41"/>
                    <a:gd name="T38" fmla="*/ 2 w 49"/>
                    <a:gd name="T39" fmla="*/ 10 h 41"/>
                    <a:gd name="T40" fmla="*/ 2 w 49"/>
                    <a:gd name="T41" fmla="*/ 8 h 41"/>
                    <a:gd name="T42" fmla="*/ 2 w 49"/>
                    <a:gd name="T43" fmla="*/ 6 h 41"/>
                    <a:gd name="T44" fmla="*/ 2 w 49"/>
                    <a:gd name="T45" fmla="*/ 4 h 41"/>
                    <a:gd name="T46" fmla="*/ 2 w 49"/>
                    <a:gd name="T47" fmla="*/ 2 h 41"/>
                    <a:gd name="T48" fmla="*/ 5 w 49"/>
                    <a:gd name="T49" fmla="*/ 2 h 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9" h="41">
                      <a:moveTo>
                        <a:pt x="10" y="3"/>
                      </a:moveTo>
                      <a:cubicBezTo>
                        <a:pt x="13" y="4"/>
                        <a:pt x="14" y="0"/>
                        <a:pt x="16" y="1"/>
                      </a:cubicBezTo>
                      <a:cubicBezTo>
                        <a:pt x="18" y="3"/>
                        <a:pt x="21" y="0"/>
                        <a:pt x="23" y="2"/>
                      </a:cubicBezTo>
                      <a:cubicBezTo>
                        <a:pt x="25" y="5"/>
                        <a:pt x="28" y="3"/>
                        <a:pt x="30" y="5"/>
                      </a:cubicBezTo>
                      <a:cubicBezTo>
                        <a:pt x="31" y="7"/>
                        <a:pt x="36" y="7"/>
                        <a:pt x="38" y="10"/>
                      </a:cubicBezTo>
                      <a:cubicBezTo>
                        <a:pt x="38" y="11"/>
                        <a:pt x="42" y="12"/>
                        <a:pt x="42" y="14"/>
                      </a:cubicBezTo>
                      <a:cubicBezTo>
                        <a:pt x="42" y="15"/>
                        <a:pt x="45" y="16"/>
                        <a:pt x="45" y="18"/>
                      </a:cubicBezTo>
                      <a:cubicBezTo>
                        <a:pt x="44" y="19"/>
                        <a:pt x="48" y="22"/>
                        <a:pt x="46" y="22"/>
                      </a:cubicBezTo>
                      <a:cubicBezTo>
                        <a:pt x="45" y="23"/>
                        <a:pt x="49" y="27"/>
                        <a:pt x="47" y="27"/>
                      </a:cubicBezTo>
                      <a:cubicBezTo>
                        <a:pt x="46" y="28"/>
                        <a:pt x="49" y="31"/>
                        <a:pt x="47" y="32"/>
                      </a:cubicBezTo>
                      <a:cubicBezTo>
                        <a:pt x="44" y="32"/>
                        <a:pt x="47" y="36"/>
                        <a:pt x="43" y="36"/>
                      </a:cubicBezTo>
                      <a:cubicBezTo>
                        <a:pt x="42" y="36"/>
                        <a:pt x="43" y="40"/>
                        <a:pt x="40" y="38"/>
                      </a:cubicBezTo>
                      <a:cubicBezTo>
                        <a:pt x="38" y="37"/>
                        <a:pt x="38" y="40"/>
                        <a:pt x="36" y="39"/>
                      </a:cubicBezTo>
                      <a:cubicBezTo>
                        <a:pt x="35" y="39"/>
                        <a:pt x="35" y="41"/>
                        <a:pt x="32" y="40"/>
                      </a:cubicBezTo>
                      <a:cubicBezTo>
                        <a:pt x="31" y="38"/>
                        <a:pt x="30" y="41"/>
                        <a:pt x="27" y="39"/>
                      </a:cubicBezTo>
                      <a:cubicBezTo>
                        <a:pt x="26" y="38"/>
                        <a:pt x="24" y="39"/>
                        <a:pt x="22" y="38"/>
                      </a:cubicBezTo>
                      <a:cubicBezTo>
                        <a:pt x="21" y="36"/>
                        <a:pt x="18" y="37"/>
                        <a:pt x="17" y="35"/>
                      </a:cubicBezTo>
                      <a:cubicBezTo>
                        <a:pt x="16" y="33"/>
                        <a:pt x="13" y="33"/>
                        <a:pt x="12" y="31"/>
                      </a:cubicBezTo>
                      <a:cubicBezTo>
                        <a:pt x="11" y="30"/>
                        <a:pt x="9" y="29"/>
                        <a:pt x="8" y="28"/>
                      </a:cubicBezTo>
                      <a:cubicBezTo>
                        <a:pt x="8" y="25"/>
                        <a:pt x="4" y="24"/>
                        <a:pt x="4" y="22"/>
                      </a:cubicBezTo>
                      <a:cubicBezTo>
                        <a:pt x="5" y="21"/>
                        <a:pt x="2" y="19"/>
                        <a:pt x="3" y="18"/>
                      </a:cubicBezTo>
                      <a:cubicBezTo>
                        <a:pt x="4" y="16"/>
                        <a:pt x="0" y="14"/>
                        <a:pt x="2" y="13"/>
                      </a:cubicBezTo>
                      <a:cubicBezTo>
                        <a:pt x="3" y="12"/>
                        <a:pt x="2" y="9"/>
                        <a:pt x="3" y="9"/>
                      </a:cubicBezTo>
                      <a:cubicBezTo>
                        <a:pt x="6" y="8"/>
                        <a:pt x="4" y="5"/>
                        <a:pt x="6" y="5"/>
                      </a:cubicBezTo>
                      <a:cubicBezTo>
                        <a:pt x="9" y="5"/>
                        <a:pt x="8" y="2"/>
                        <a:pt x="1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4" name="Freeform 10605">
                  <a:extLst>
                    <a:ext uri="{FF2B5EF4-FFF2-40B4-BE49-F238E27FC236}">
                      <a16:creationId xmlns:a16="http://schemas.microsoft.com/office/drawing/2014/main" id="{DB620A97-BF75-D6AB-434D-CA12358A3D50}"/>
                    </a:ext>
                  </a:extLst>
                </p:cNvPr>
                <p:cNvSpPr>
                  <a:spLocks/>
                </p:cNvSpPr>
                <p:nvPr/>
              </p:nvSpPr>
              <p:spPr bwMode="auto">
                <a:xfrm>
                  <a:off x="4095" y="2425"/>
                  <a:ext cx="40" cy="24"/>
                </a:xfrm>
                <a:custGeom>
                  <a:avLst/>
                  <a:gdLst>
                    <a:gd name="T0" fmla="*/ 20 w 49"/>
                    <a:gd name="T1" fmla="*/ 3 h 29"/>
                    <a:gd name="T2" fmla="*/ 18 w 49"/>
                    <a:gd name="T3" fmla="*/ 6 h 29"/>
                    <a:gd name="T4" fmla="*/ 16 w 49"/>
                    <a:gd name="T5" fmla="*/ 7 h 29"/>
                    <a:gd name="T6" fmla="*/ 16 w 49"/>
                    <a:gd name="T7" fmla="*/ 7 h 29"/>
                    <a:gd name="T8" fmla="*/ 13 w 49"/>
                    <a:gd name="T9" fmla="*/ 7 h 29"/>
                    <a:gd name="T10" fmla="*/ 11 w 49"/>
                    <a:gd name="T11" fmla="*/ 7 h 29"/>
                    <a:gd name="T12" fmla="*/ 9 w 49"/>
                    <a:gd name="T13" fmla="*/ 6 h 29"/>
                    <a:gd name="T14" fmla="*/ 6 w 49"/>
                    <a:gd name="T15" fmla="*/ 5 h 29"/>
                    <a:gd name="T16" fmla="*/ 4 w 49"/>
                    <a:gd name="T17" fmla="*/ 3 h 29"/>
                    <a:gd name="T18" fmla="*/ 2 w 49"/>
                    <a:gd name="T19" fmla="*/ 2 h 29"/>
                    <a:gd name="T20" fmla="*/ 2 w 49"/>
                    <a:gd name="T21" fmla="*/ 0 h 29"/>
                    <a:gd name="T22" fmla="*/ 2 w 49"/>
                    <a:gd name="T23" fmla="*/ 1 h 29"/>
                    <a:gd name="T24" fmla="*/ 2 w 49"/>
                    <a:gd name="T25" fmla="*/ 2 h 29"/>
                    <a:gd name="T26" fmla="*/ 2 w 49"/>
                    <a:gd name="T27" fmla="*/ 5 h 29"/>
                    <a:gd name="T28" fmla="*/ 4 w 49"/>
                    <a:gd name="T29" fmla="*/ 7 h 29"/>
                    <a:gd name="T30" fmla="*/ 6 w 49"/>
                    <a:gd name="T31" fmla="*/ 9 h 29"/>
                    <a:gd name="T32" fmla="*/ 7 w 49"/>
                    <a:gd name="T33" fmla="*/ 11 h 29"/>
                    <a:gd name="T34" fmla="*/ 10 w 49"/>
                    <a:gd name="T35" fmla="*/ 12 h 29"/>
                    <a:gd name="T36" fmla="*/ 12 w 49"/>
                    <a:gd name="T37" fmla="*/ 12 h 29"/>
                    <a:gd name="T38" fmla="*/ 14 w 49"/>
                    <a:gd name="T39" fmla="*/ 13 h 29"/>
                    <a:gd name="T40" fmla="*/ 16 w 49"/>
                    <a:gd name="T41" fmla="*/ 12 h 29"/>
                    <a:gd name="T42" fmla="*/ 18 w 49"/>
                    <a:gd name="T43" fmla="*/ 12 h 29"/>
                    <a:gd name="T44" fmla="*/ 20 w 49"/>
                    <a:gd name="T45" fmla="*/ 12 h 29"/>
                    <a:gd name="T46" fmla="*/ 20 w 49"/>
                    <a:gd name="T47" fmla="*/ 10 h 29"/>
                    <a:gd name="T48" fmla="*/ 20 w 49"/>
                    <a:gd name="T49" fmla="*/ 7 h 29"/>
                    <a:gd name="T50" fmla="*/ 20 w 49"/>
                    <a:gd name="T51" fmla="*/ 5 h 29"/>
                    <a:gd name="T52" fmla="*/ 20 w 49"/>
                    <a:gd name="T53" fmla="*/ 3 h 29"/>
                    <a:gd name="T54" fmla="*/ 20 w 49"/>
                    <a:gd name="T55" fmla="*/ 3 h 2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29">
                      <a:moveTo>
                        <a:pt x="44" y="7"/>
                      </a:moveTo>
                      <a:cubicBezTo>
                        <a:pt x="42" y="7"/>
                        <a:pt x="44" y="12"/>
                        <a:pt x="41" y="12"/>
                      </a:cubicBezTo>
                      <a:cubicBezTo>
                        <a:pt x="39" y="12"/>
                        <a:pt x="40" y="16"/>
                        <a:pt x="37" y="14"/>
                      </a:cubicBezTo>
                      <a:cubicBezTo>
                        <a:pt x="36" y="13"/>
                        <a:pt x="36" y="16"/>
                        <a:pt x="34" y="15"/>
                      </a:cubicBezTo>
                      <a:cubicBezTo>
                        <a:pt x="32" y="14"/>
                        <a:pt x="32" y="17"/>
                        <a:pt x="30" y="15"/>
                      </a:cubicBezTo>
                      <a:cubicBezTo>
                        <a:pt x="28" y="14"/>
                        <a:pt x="27" y="16"/>
                        <a:pt x="25" y="15"/>
                      </a:cubicBezTo>
                      <a:cubicBezTo>
                        <a:pt x="23" y="13"/>
                        <a:pt x="22" y="15"/>
                        <a:pt x="20" y="13"/>
                      </a:cubicBezTo>
                      <a:cubicBezTo>
                        <a:pt x="18" y="12"/>
                        <a:pt x="16" y="13"/>
                        <a:pt x="14" y="11"/>
                      </a:cubicBezTo>
                      <a:cubicBezTo>
                        <a:pt x="13" y="9"/>
                        <a:pt x="10" y="9"/>
                        <a:pt x="9" y="7"/>
                      </a:cubicBezTo>
                      <a:cubicBezTo>
                        <a:pt x="8" y="6"/>
                        <a:pt x="6" y="5"/>
                        <a:pt x="6" y="3"/>
                      </a:cubicBezTo>
                      <a:cubicBezTo>
                        <a:pt x="5" y="2"/>
                        <a:pt x="4" y="1"/>
                        <a:pt x="3" y="0"/>
                      </a:cubicBezTo>
                      <a:cubicBezTo>
                        <a:pt x="3" y="0"/>
                        <a:pt x="2" y="0"/>
                        <a:pt x="2" y="1"/>
                      </a:cubicBezTo>
                      <a:cubicBezTo>
                        <a:pt x="0" y="2"/>
                        <a:pt x="4" y="4"/>
                        <a:pt x="3" y="6"/>
                      </a:cubicBezTo>
                      <a:cubicBezTo>
                        <a:pt x="2" y="7"/>
                        <a:pt x="5" y="9"/>
                        <a:pt x="4" y="10"/>
                      </a:cubicBezTo>
                      <a:cubicBezTo>
                        <a:pt x="4" y="12"/>
                        <a:pt x="8" y="13"/>
                        <a:pt x="8" y="16"/>
                      </a:cubicBezTo>
                      <a:cubicBezTo>
                        <a:pt x="9" y="17"/>
                        <a:pt x="11" y="18"/>
                        <a:pt x="12" y="19"/>
                      </a:cubicBezTo>
                      <a:cubicBezTo>
                        <a:pt x="13" y="21"/>
                        <a:pt x="16" y="21"/>
                        <a:pt x="17" y="23"/>
                      </a:cubicBezTo>
                      <a:cubicBezTo>
                        <a:pt x="18" y="25"/>
                        <a:pt x="21" y="24"/>
                        <a:pt x="22" y="26"/>
                      </a:cubicBezTo>
                      <a:cubicBezTo>
                        <a:pt x="24" y="27"/>
                        <a:pt x="26" y="26"/>
                        <a:pt x="27" y="27"/>
                      </a:cubicBezTo>
                      <a:cubicBezTo>
                        <a:pt x="30" y="29"/>
                        <a:pt x="31" y="26"/>
                        <a:pt x="32" y="28"/>
                      </a:cubicBezTo>
                      <a:cubicBezTo>
                        <a:pt x="35" y="29"/>
                        <a:pt x="35" y="27"/>
                        <a:pt x="36" y="27"/>
                      </a:cubicBezTo>
                      <a:cubicBezTo>
                        <a:pt x="38" y="28"/>
                        <a:pt x="38" y="25"/>
                        <a:pt x="40" y="26"/>
                      </a:cubicBezTo>
                      <a:cubicBezTo>
                        <a:pt x="43" y="28"/>
                        <a:pt x="42" y="24"/>
                        <a:pt x="43" y="24"/>
                      </a:cubicBezTo>
                      <a:cubicBezTo>
                        <a:pt x="47" y="24"/>
                        <a:pt x="44" y="20"/>
                        <a:pt x="47" y="20"/>
                      </a:cubicBezTo>
                      <a:cubicBezTo>
                        <a:pt x="49" y="19"/>
                        <a:pt x="46" y="16"/>
                        <a:pt x="47" y="15"/>
                      </a:cubicBezTo>
                      <a:cubicBezTo>
                        <a:pt x="49" y="15"/>
                        <a:pt x="45" y="11"/>
                        <a:pt x="46" y="10"/>
                      </a:cubicBezTo>
                      <a:cubicBezTo>
                        <a:pt x="48" y="10"/>
                        <a:pt x="45" y="8"/>
                        <a:pt x="45" y="7"/>
                      </a:cubicBezTo>
                      <a:cubicBezTo>
                        <a:pt x="45" y="7"/>
                        <a:pt x="44" y="7"/>
                        <a:pt x="44" y="7"/>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5" name="Freeform 10606">
                  <a:extLst>
                    <a:ext uri="{FF2B5EF4-FFF2-40B4-BE49-F238E27FC236}">
                      <a16:creationId xmlns:a16="http://schemas.microsoft.com/office/drawing/2014/main" id="{D59C03C8-3BC6-BD09-BBAC-ABD5ED8912C3}"/>
                    </a:ext>
                  </a:extLst>
                </p:cNvPr>
                <p:cNvSpPr>
                  <a:spLocks/>
                </p:cNvSpPr>
                <p:nvPr/>
              </p:nvSpPr>
              <p:spPr bwMode="auto">
                <a:xfrm>
                  <a:off x="4104" y="2431"/>
                  <a:ext cx="31" cy="18"/>
                </a:xfrm>
                <a:custGeom>
                  <a:avLst/>
                  <a:gdLst>
                    <a:gd name="T0" fmla="*/ 15 w 38"/>
                    <a:gd name="T1" fmla="*/ 0 h 22"/>
                    <a:gd name="T2" fmla="*/ 14 w 38"/>
                    <a:gd name="T3" fmla="*/ 1 h 22"/>
                    <a:gd name="T4" fmla="*/ 15 w 38"/>
                    <a:gd name="T5" fmla="*/ 2 h 22"/>
                    <a:gd name="T6" fmla="*/ 14 w 38"/>
                    <a:gd name="T7" fmla="*/ 5 h 22"/>
                    <a:gd name="T8" fmla="*/ 13 w 38"/>
                    <a:gd name="T9" fmla="*/ 6 h 22"/>
                    <a:gd name="T10" fmla="*/ 11 w 38"/>
                    <a:gd name="T11" fmla="*/ 7 h 22"/>
                    <a:gd name="T12" fmla="*/ 10 w 38"/>
                    <a:gd name="T13" fmla="*/ 7 h 22"/>
                    <a:gd name="T14" fmla="*/ 8 w 38"/>
                    <a:gd name="T15" fmla="*/ 8 h 22"/>
                    <a:gd name="T16" fmla="*/ 6 w 38"/>
                    <a:gd name="T17" fmla="*/ 7 h 22"/>
                    <a:gd name="T18" fmla="*/ 4 w 38"/>
                    <a:gd name="T19" fmla="*/ 7 h 22"/>
                    <a:gd name="T20" fmla="*/ 2 w 38"/>
                    <a:gd name="T21" fmla="*/ 6 h 22"/>
                    <a:gd name="T22" fmla="*/ 0 w 38"/>
                    <a:gd name="T23" fmla="*/ 5 h 22"/>
                    <a:gd name="T24" fmla="*/ 1 w 38"/>
                    <a:gd name="T25" fmla="*/ 6 h 22"/>
                    <a:gd name="T26" fmla="*/ 2 w 38"/>
                    <a:gd name="T27" fmla="*/ 7 h 22"/>
                    <a:gd name="T28" fmla="*/ 5 w 38"/>
                    <a:gd name="T29" fmla="*/ 9 h 22"/>
                    <a:gd name="T30" fmla="*/ 7 w 38"/>
                    <a:gd name="T31" fmla="*/ 9 h 22"/>
                    <a:gd name="T32" fmla="*/ 9 w 38"/>
                    <a:gd name="T33" fmla="*/ 9 h 22"/>
                    <a:gd name="T34" fmla="*/ 11 w 38"/>
                    <a:gd name="T35" fmla="*/ 9 h 22"/>
                    <a:gd name="T36" fmla="*/ 13 w 38"/>
                    <a:gd name="T37" fmla="*/ 9 h 22"/>
                    <a:gd name="T38" fmla="*/ 14 w 38"/>
                    <a:gd name="T39" fmla="*/ 7 h 22"/>
                    <a:gd name="T40" fmla="*/ 16 w 38"/>
                    <a:gd name="T41" fmla="*/ 6 h 22"/>
                    <a:gd name="T42" fmla="*/ 16 w 38"/>
                    <a:gd name="T43" fmla="*/ 4 h 22"/>
                    <a:gd name="T44" fmla="*/ 16 w 38"/>
                    <a:gd name="T45" fmla="*/ 2 h 22"/>
                    <a:gd name="T46" fmla="*/ 16 w 38"/>
                    <a:gd name="T47" fmla="*/ 0 h 22"/>
                    <a:gd name="T48" fmla="*/ 15 w 38"/>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8" h="22">
                      <a:moveTo>
                        <a:pt x="33" y="0"/>
                      </a:moveTo>
                      <a:cubicBezTo>
                        <a:pt x="32" y="0"/>
                        <a:pt x="32" y="1"/>
                        <a:pt x="32" y="1"/>
                      </a:cubicBezTo>
                      <a:cubicBezTo>
                        <a:pt x="32" y="3"/>
                        <a:pt x="35" y="5"/>
                        <a:pt x="33" y="6"/>
                      </a:cubicBezTo>
                      <a:cubicBezTo>
                        <a:pt x="31" y="6"/>
                        <a:pt x="35" y="9"/>
                        <a:pt x="32" y="10"/>
                      </a:cubicBezTo>
                      <a:cubicBezTo>
                        <a:pt x="30" y="10"/>
                        <a:pt x="32" y="15"/>
                        <a:pt x="29" y="14"/>
                      </a:cubicBezTo>
                      <a:cubicBezTo>
                        <a:pt x="27" y="14"/>
                        <a:pt x="28" y="18"/>
                        <a:pt x="25" y="16"/>
                      </a:cubicBezTo>
                      <a:cubicBezTo>
                        <a:pt x="24" y="16"/>
                        <a:pt x="24" y="19"/>
                        <a:pt x="22" y="17"/>
                      </a:cubicBezTo>
                      <a:cubicBezTo>
                        <a:pt x="21" y="17"/>
                        <a:pt x="20" y="19"/>
                        <a:pt x="18" y="18"/>
                      </a:cubicBezTo>
                      <a:cubicBezTo>
                        <a:pt x="17" y="17"/>
                        <a:pt x="15" y="19"/>
                        <a:pt x="13" y="17"/>
                      </a:cubicBezTo>
                      <a:cubicBezTo>
                        <a:pt x="12" y="16"/>
                        <a:pt x="10" y="18"/>
                        <a:pt x="8" y="16"/>
                      </a:cubicBezTo>
                      <a:cubicBezTo>
                        <a:pt x="7" y="14"/>
                        <a:pt x="4" y="15"/>
                        <a:pt x="3" y="13"/>
                      </a:cubicBezTo>
                      <a:cubicBezTo>
                        <a:pt x="2" y="12"/>
                        <a:pt x="1" y="12"/>
                        <a:pt x="0" y="11"/>
                      </a:cubicBezTo>
                      <a:cubicBezTo>
                        <a:pt x="0" y="12"/>
                        <a:pt x="1" y="12"/>
                        <a:pt x="1" y="12"/>
                      </a:cubicBezTo>
                      <a:cubicBezTo>
                        <a:pt x="2" y="14"/>
                        <a:pt x="5" y="14"/>
                        <a:pt x="6" y="16"/>
                      </a:cubicBezTo>
                      <a:cubicBezTo>
                        <a:pt x="7" y="18"/>
                        <a:pt x="10" y="17"/>
                        <a:pt x="11" y="19"/>
                      </a:cubicBezTo>
                      <a:cubicBezTo>
                        <a:pt x="13" y="20"/>
                        <a:pt x="15" y="19"/>
                        <a:pt x="16" y="20"/>
                      </a:cubicBezTo>
                      <a:cubicBezTo>
                        <a:pt x="19" y="22"/>
                        <a:pt x="20" y="19"/>
                        <a:pt x="21" y="21"/>
                      </a:cubicBezTo>
                      <a:cubicBezTo>
                        <a:pt x="24" y="22"/>
                        <a:pt x="24" y="20"/>
                        <a:pt x="25" y="20"/>
                      </a:cubicBezTo>
                      <a:cubicBezTo>
                        <a:pt x="27" y="21"/>
                        <a:pt x="27" y="18"/>
                        <a:pt x="29" y="19"/>
                      </a:cubicBezTo>
                      <a:cubicBezTo>
                        <a:pt x="32" y="21"/>
                        <a:pt x="31" y="17"/>
                        <a:pt x="32" y="17"/>
                      </a:cubicBezTo>
                      <a:cubicBezTo>
                        <a:pt x="36" y="17"/>
                        <a:pt x="33" y="13"/>
                        <a:pt x="36" y="13"/>
                      </a:cubicBezTo>
                      <a:cubicBezTo>
                        <a:pt x="38" y="12"/>
                        <a:pt x="35" y="9"/>
                        <a:pt x="36" y="8"/>
                      </a:cubicBezTo>
                      <a:cubicBezTo>
                        <a:pt x="38" y="8"/>
                        <a:pt x="34" y="4"/>
                        <a:pt x="35" y="3"/>
                      </a:cubicBezTo>
                      <a:cubicBezTo>
                        <a:pt x="37" y="3"/>
                        <a:pt x="34" y="1"/>
                        <a:pt x="34" y="0"/>
                      </a:cubicBezTo>
                      <a:cubicBezTo>
                        <a:pt x="34" y="0"/>
                        <a:pt x="33" y="0"/>
                        <a:pt x="33" y="0"/>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6" name="Freeform 10607">
                  <a:extLst>
                    <a:ext uri="{FF2B5EF4-FFF2-40B4-BE49-F238E27FC236}">
                      <a16:creationId xmlns:a16="http://schemas.microsoft.com/office/drawing/2014/main" id="{CF6B9C56-5941-6A1E-4AFB-180F943EF01E}"/>
                    </a:ext>
                  </a:extLst>
                </p:cNvPr>
                <p:cNvSpPr>
                  <a:spLocks/>
                </p:cNvSpPr>
                <p:nvPr/>
              </p:nvSpPr>
              <p:spPr bwMode="auto">
                <a:xfrm>
                  <a:off x="4103" y="2429"/>
                  <a:ext cx="3" cy="2"/>
                </a:xfrm>
                <a:custGeom>
                  <a:avLst/>
                  <a:gdLst>
                    <a:gd name="T0" fmla="*/ 0 w 4"/>
                    <a:gd name="T1" fmla="*/ 1 h 3"/>
                    <a:gd name="T2" fmla="*/ 2 w 4"/>
                    <a:gd name="T3" fmla="*/ 1 h 3"/>
                    <a:gd name="T4" fmla="*/ 2 w 4"/>
                    <a:gd name="T5" fmla="*/ 1 h 3"/>
                    <a:gd name="T6" fmla="*/ 0 w 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1"/>
                      </a:moveTo>
                      <a:cubicBezTo>
                        <a:pt x="1" y="0"/>
                        <a:pt x="3" y="2"/>
                        <a:pt x="3" y="3"/>
                      </a:cubicBezTo>
                      <a:cubicBezTo>
                        <a:pt x="4" y="3"/>
                        <a:pt x="4" y="2"/>
                        <a:pt x="3" y="2"/>
                      </a:cubicBezTo>
                      <a:cubicBezTo>
                        <a:pt x="3" y="1"/>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7" name="Freeform 10608">
                  <a:extLst>
                    <a:ext uri="{FF2B5EF4-FFF2-40B4-BE49-F238E27FC236}">
                      <a16:creationId xmlns:a16="http://schemas.microsoft.com/office/drawing/2014/main" id="{34B7FCC6-3A91-6AC2-D1CC-119CD1F30A76}"/>
                    </a:ext>
                  </a:extLst>
                </p:cNvPr>
                <p:cNvSpPr>
                  <a:spLocks/>
                </p:cNvSpPr>
                <p:nvPr/>
              </p:nvSpPr>
              <p:spPr bwMode="auto">
                <a:xfrm>
                  <a:off x="4102" y="2424"/>
                  <a:ext cx="3" cy="3"/>
                </a:xfrm>
                <a:custGeom>
                  <a:avLst/>
                  <a:gdLst>
                    <a:gd name="T0" fmla="*/ 0 w 4"/>
                    <a:gd name="T1" fmla="*/ 0 h 3"/>
                    <a:gd name="T2" fmla="*/ 2 w 4"/>
                    <a:gd name="T3" fmla="*/ 2 h 3"/>
                    <a:gd name="T4" fmla="*/ 0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0" y="0"/>
                      </a:moveTo>
                      <a:cubicBezTo>
                        <a:pt x="0" y="2"/>
                        <a:pt x="3" y="3"/>
                        <a:pt x="4" y="2"/>
                      </a:cubicBezTo>
                      <a:cubicBezTo>
                        <a:pt x="3" y="1"/>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8" name="Freeform 10609">
                  <a:extLst>
                    <a:ext uri="{FF2B5EF4-FFF2-40B4-BE49-F238E27FC236}">
                      <a16:creationId xmlns:a16="http://schemas.microsoft.com/office/drawing/2014/main" id="{86E3150F-B188-036C-9D6B-B67856B8AE3C}"/>
                    </a:ext>
                  </a:extLst>
                </p:cNvPr>
                <p:cNvSpPr>
                  <a:spLocks/>
                </p:cNvSpPr>
                <p:nvPr/>
              </p:nvSpPr>
              <p:spPr bwMode="auto">
                <a:xfrm>
                  <a:off x="4109" y="2428"/>
                  <a:ext cx="4" cy="2"/>
                </a:xfrm>
                <a:custGeom>
                  <a:avLst/>
                  <a:gdLst>
                    <a:gd name="T0" fmla="*/ 1 w 5"/>
                    <a:gd name="T1" fmla="*/ 1 h 3"/>
                    <a:gd name="T2" fmla="*/ 2 w 5"/>
                    <a:gd name="T3" fmla="*/ 1 h 3"/>
                    <a:gd name="T4" fmla="*/ 2 w 5"/>
                    <a:gd name="T5" fmla="*/ 1 h 3"/>
                    <a:gd name="T6" fmla="*/ 1 w 5"/>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1" y="2"/>
                      </a:moveTo>
                      <a:cubicBezTo>
                        <a:pt x="0" y="2"/>
                        <a:pt x="1" y="1"/>
                        <a:pt x="2" y="1"/>
                      </a:cubicBezTo>
                      <a:cubicBezTo>
                        <a:pt x="3" y="1"/>
                        <a:pt x="5" y="2"/>
                        <a:pt x="5" y="3"/>
                      </a:cubicBezTo>
                      <a:cubicBezTo>
                        <a:pt x="4" y="3"/>
                        <a:pt x="1" y="0"/>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29" name="Freeform 10610">
                  <a:extLst>
                    <a:ext uri="{FF2B5EF4-FFF2-40B4-BE49-F238E27FC236}">
                      <a16:creationId xmlns:a16="http://schemas.microsoft.com/office/drawing/2014/main" id="{6120AB32-6AF1-BC28-7CED-0BF3A2CA092D}"/>
                    </a:ext>
                  </a:extLst>
                </p:cNvPr>
                <p:cNvSpPr>
                  <a:spLocks/>
                </p:cNvSpPr>
                <p:nvPr/>
              </p:nvSpPr>
              <p:spPr bwMode="auto">
                <a:xfrm>
                  <a:off x="4108" y="2421"/>
                  <a:ext cx="5" cy="4"/>
                </a:xfrm>
                <a:custGeom>
                  <a:avLst/>
                  <a:gdLst>
                    <a:gd name="T0" fmla="*/ 0 w 6"/>
                    <a:gd name="T1" fmla="*/ 0 h 5"/>
                    <a:gd name="T2" fmla="*/ 1 w 6"/>
                    <a:gd name="T3" fmla="*/ 2 h 5"/>
                    <a:gd name="T4" fmla="*/ 3 w 6"/>
                    <a:gd name="T5" fmla="*/ 2 h 5"/>
                    <a:gd name="T6" fmla="*/ 3 w 6"/>
                    <a:gd name="T7" fmla="*/ 2 h 5"/>
                    <a:gd name="T8" fmla="*/ 0 w 6"/>
                    <a:gd name="T9" fmla="*/ 0 h 5"/>
                    <a:gd name="T10" fmla="*/ 0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0" y="0"/>
                      </a:moveTo>
                      <a:cubicBezTo>
                        <a:pt x="0" y="1"/>
                        <a:pt x="1" y="2"/>
                        <a:pt x="1" y="3"/>
                      </a:cubicBezTo>
                      <a:cubicBezTo>
                        <a:pt x="2" y="3"/>
                        <a:pt x="6" y="5"/>
                        <a:pt x="5" y="4"/>
                      </a:cubicBezTo>
                      <a:cubicBezTo>
                        <a:pt x="5" y="3"/>
                        <a:pt x="4" y="3"/>
                        <a:pt x="3" y="3"/>
                      </a:cubicBezTo>
                      <a:cubicBezTo>
                        <a:pt x="2" y="2"/>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0" name="Freeform 10611">
                  <a:extLst>
                    <a:ext uri="{FF2B5EF4-FFF2-40B4-BE49-F238E27FC236}">
                      <a16:creationId xmlns:a16="http://schemas.microsoft.com/office/drawing/2014/main" id="{CB55BBD2-5981-7BF1-E669-1C48A1395CE2}"/>
                    </a:ext>
                  </a:extLst>
                </p:cNvPr>
                <p:cNvSpPr>
                  <a:spLocks/>
                </p:cNvSpPr>
                <p:nvPr/>
              </p:nvSpPr>
              <p:spPr bwMode="auto">
                <a:xfrm>
                  <a:off x="4101" y="2421"/>
                  <a:ext cx="4" cy="1"/>
                </a:xfrm>
                <a:custGeom>
                  <a:avLst/>
                  <a:gdLst>
                    <a:gd name="T0" fmla="*/ 2 w 5"/>
                    <a:gd name="T1" fmla="*/ 1 h 1"/>
                    <a:gd name="T2" fmla="*/ 2 w 5"/>
                    <a:gd name="T3" fmla="*/ 1 h 1"/>
                    <a:gd name="T4" fmla="*/ 1 w 5"/>
                    <a:gd name="T5" fmla="*/ 1 h 1"/>
                    <a:gd name="T6" fmla="*/ 0 60000 65536"/>
                    <a:gd name="T7" fmla="*/ 0 60000 65536"/>
                    <a:gd name="T8" fmla="*/ 0 60000 65536"/>
                  </a:gdLst>
                  <a:ahLst/>
                  <a:cxnLst>
                    <a:cxn ang="T6">
                      <a:pos x="T0" y="T1"/>
                    </a:cxn>
                    <a:cxn ang="T7">
                      <a:pos x="T2" y="T3"/>
                    </a:cxn>
                    <a:cxn ang="T8">
                      <a:pos x="T4" y="T5"/>
                    </a:cxn>
                  </a:cxnLst>
                  <a:rect l="0" t="0" r="r" b="b"/>
                  <a:pathLst>
                    <a:path w="5" h="1">
                      <a:moveTo>
                        <a:pt x="2" y="1"/>
                      </a:moveTo>
                      <a:cubicBezTo>
                        <a:pt x="0" y="0"/>
                        <a:pt x="4" y="0"/>
                        <a:pt x="5" y="1"/>
                      </a:cubicBezTo>
                      <a:cubicBezTo>
                        <a:pt x="4" y="1"/>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1" name="Freeform 10612">
                  <a:extLst>
                    <a:ext uri="{FF2B5EF4-FFF2-40B4-BE49-F238E27FC236}">
                      <a16:creationId xmlns:a16="http://schemas.microsoft.com/office/drawing/2014/main" id="{26EEBA63-18AD-D4B8-0358-AB897FEE3DE5}"/>
                    </a:ext>
                  </a:extLst>
                </p:cNvPr>
                <p:cNvSpPr>
                  <a:spLocks/>
                </p:cNvSpPr>
                <p:nvPr/>
              </p:nvSpPr>
              <p:spPr bwMode="auto">
                <a:xfrm>
                  <a:off x="4114" y="2434"/>
                  <a:ext cx="6" cy="3"/>
                </a:xfrm>
                <a:custGeom>
                  <a:avLst/>
                  <a:gdLst>
                    <a:gd name="T0" fmla="*/ 2 w 7"/>
                    <a:gd name="T1" fmla="*/ 1 h 4"/>
                    <a:gd name="T2" fmla="*/ 3 w 7"/>
                    <a:gd name="T3" fmla="*/ 2 h 4"/>
                    <a:gd name="T4" fmla="*/ 1 w 7"/>
                    <a:gd name="T5" fmla="*/ 0 h 4"/>
                    <a:gd name="T6" fmla="*/ 0 60000 65536"/>
                    <a:gd name="T7" fmla="*/ 0 60000 65536"/>
                    <a:gd name="T8" fmla="*/ 0 60000 65536"/>
                  </a:gdLst>
                  <a:ahLst/>
                  <a:cxnLst>
                    <a:cxn ang="T6">
                      <a:pos x="T0" y="T1"/>
                    </a:cxn>
                    <a:cxn ang="T7">
                      <a:pos x="T2" y="T3"/>
                    </a:cxn>
                    <a:cxn ang="T8">
                      <a:pos x="T4" y="T5"/>
                    </a:cxn>
                  </a:cxnLst>
                  <a:rect l="0" t="0" r="r" b="b"/>
                  <a:pathLst>
                    <a:path w="7" h="4">
                      <a:moveTo>
                        <a:pt x="2" y="1"/>
                      </a:moveTo>
                      <a:cubicBezTo>
                        <a:pt x="0" y="1"/>
                        <a:pt x="7" y="4"/>
                        <a:pt x="6" y="2"/>
                      </a:cubicBezTo>
                      <a:cubicBezTo>
                        <a:pt x="5" y="2"/>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2" name="Freeform 10613">
                  <a:extLst>
                    <a:ext uri="{FF2B5EF4-FFF2-40B4-BE49-F238E27FC236}">
                      <a16:creationId xmlns:a16="http://schemas.microsoft.com/office/drawing/2014/main" id="{94D473BC-425C-268C-4050-B60C79DA531E}"/>
                    </a:ext>
                  </a:extLst>
                </p:cNvPr>
                <p:cNvSpPr>
                  <a:spLocks/>
                </p:cNvSpPr>
                <p:nvPr/>
              </p:nvSpPr>
              <p:spPr bwMode="auto">
                <a:xfrm>
                  <a:off x="4117" y="2427"/>
                  <a:ext cx="3" cy="3"/>
                </a:xfrm>
                <a:custGeom>
                  <a:avLst/>
                  <a:gdLst>
                    <a:gd name="T0" fmla="*/ 0 w 4"/>
                    <a:gd name="T1" fmla="*/ 2 h 4"/>
                    <a:gd name="T2" fmla="*/ 2 w 4"/>
                    <a:gd name="T3" fmla="*/ 2 h 4"/>
                    <a:gd name="T4" fmla="*/ 2 w 4"/>
                    <a:gd name="T5" fmla="*/ 2 h 4"/>
                    <a:gd name="T6" fmla="*/ 0 w 4"/>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2"/>
                      </a:moveTo>
                      <a:cubicBezTo>
                        <a:pt x="0" y="0"/>
                        <a:pt x="4" y="3"/>
                        <a:pt x="4" y="4"/>
                      </a:cubicBezTo>
                      <a:cubicBezTo>
                        <a:pt x="4" y="4"/>
                        <a:pt x="3" y="3"/>
                        <a:pt x="2" y="3"/>
                      </a:cubicBezTo>
                      <a:cubicBezTo>
                        <a:pt x="1" y="2"/>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3" name="Freeform 10614">
                  <a:extLst>
                    <a:ext uri="{FF2B5EF4-FFF2-40B4-BE49-F238E27FC236}">
                      <a16:creationId xmlns:a16="http://schemas.microsoft.com/office/drawing/2014/main" id="{713D9D9E-F963-7C6B-4894-746711462307}"/>
                    </a:ext>
                  </a:extLst>
                </p:cNvPr>
                <p:cNvSpPr>
                  <a:spLocks/>
                </p:cNvSpPr>
                <p:nvPr/>
              </p:nvSpPr>
              <p:spPr bwMode="auto">
                <a:xfrm>
                  <a:off x="4114" y="2421"/>
                  <a:ext cx="5" cy="3"/>
                </a:xfrm>
                <a:custGeom>
                  <a:avLst/>
                  <a:gdLst>
                    <a:gd name="T0" fmla="*/ 0 w 6"/>
                    <a:gd name="T1" fmla="*/ 0 h 3"/>
                    <a:gd name="T2" fmla="*/ 3 w 6"/>
                    <a:gd name="T3" fmla="*/ 2 h 3"/>
                    <a:gd name="T4" fmla="*/ 1 w 6"/>
                    <a:gd name="T5" fmla="*/ 0 h 3"/>
                    <a:gd name="T6" fmla="*/ 0 60000 65536"/>
                    <a:gd name="T7" fmla="*/ 0 60000 65536"/>
                    <a:gd name="T8" fmla="*/ 0 60000 65536"/>
                  </a:gdLst>
                  <a:ahLst/>
                  <a:cxnLst>
                    <a:cxn ang="T6">
                      <a:pos x="T0" y="T1"/>
                    </a:cxn>
                    <a:cxn ang="T7">
                      <a:pos x="T2" y="T3"/>
                    </a:cxn>
                    <a:cxn ang="T8">
                      <a:pos x="T4" y="T5"/>
                    </a:cxn>
                  </a:cxnLst>
                  <a:rect l="0" t="0" r="r" b="b"/>
                  <a:pathLst>
                    <a:path w="6" h="3">
                      <a:moveTo>
                        <a:pt x="0" y="0"/>
                      </a:moveTo>
                      <a:cubicBezTo>
                        <a:pt x="1" y="2"/>
                        <a:pt x="5" y="3"/>
                        <a:pt x="6" y="2"/>
                      </a:cubicBezTo>
                      <a:cubicBezTo>
                        <a:pt x="5" y="2"/>
                        <a:pt x="3"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4" name="Freeform 10615">
                  <a:extLst>
                    <a:ext uri="{FF2B5EF4-FFF2-40B4-BE49-F238E27FC236}">
                      <a16:creationId xmlns:a16="http://schemas.microsoft.com/office/drawing/2014/main" id="{72F44F73-BC5E-282F-6FA9-292FBC4C4CA9}"/>
                    </a:ext>
                  </a:extLst>
                </p:cNvPr>
                <p:cNvSpPr>
                  <a:spLocks/>
                </p:cNvSpPr>
                <p:nvPr/>
              </p:nvSpPr>
              <p:spPr bwMode="auto">
                <a:xfrm>
                  <a:off x="4109" y="2418"/>
                  <a:ext cx="3" cy="2"/>
                </a:xfrm>
                <a:custGeom>
                  <a:avLst/>
                  <a:gdLst>
                    <a:gd name="T0" fmla="*/ 0 w 4"/>
                    <a:gd name="T1" fmla="*/ 1 h 3"/>
                    <a:gd name="T2" fmla="*/ 2 w 4"/>
                    <a:gd name="T3" fmla="*/ 1 h 3"/>
                    <a:gd name="T4" fmla="*/ 1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0" y="2"/>
                      </a:moveTo>
                      <a:cubicBezTo>
                        <a:pt x="1" y="0"/>
                        <a:pt x="3" y="1"/>
                        <a:pt x="4" y="3"/>
                      </a:cubicBezTo>
                      <a:cubicBezTo>
                        <a:pt x="3" y="2"/>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5" name="Freeform 10616">
                  <a:extLst>
                    <a:ext uri="{FF2B5EF4-FFF2-40B4-BE49-F238E27FC236}">
                      <a16:creationId xmlns:a16="http://schemas.microsoft.com/office/drawing/2014/main" id="{545B69D3-7051-F22B-3EF4-BF5FB24AB2D6}"/>
                    </a:ext>
                  </a:extLst>
                </p:cNvPr>
                <p:cNvSpPr>
                  <a:spLocks/>
                </p:cNvSpPr>
                <p:nvPr/>
              </p:nvSpPr>
              <p:spPr bwMode="auto">
                <a:xfrm>
                  <a:off x="4122" y="2432"/>
                  <a:ext cx="4" cy="2"/>
                </a:xfrm>
                <a:custGeom>
                  <a:avLst/>
                  <a:gdLst>
                    <a:gd name="T0" fmla="*/ 0 w 5"/>
                    <a:gd name="T1" fmla="*/ 1 h 2"/>
                    <a:gd name="T2" fmla="*/ 2 w 5"/>
                    <a:gd name="T3" fmla="*/ 0 h 2"/>
                    <a:gd name="T4" fmla="*/ 0 w 5"/>
                    <a:gd name="T5" fmla="*/ 1 h 2"/>
                    <a:gd name="T6" fmla="*/ 0 60000 65536"/>
                    <a:gd name="T7" fmla="*/ 0 60000 65536"/>
                    <a:gd name="T8" fmla="*/ 0 60000 65536"/>
                  </a:gdLst>
                  <a:ahLst/>
                  <a:cxnLst>
                    <a:cxn ang="T6">
                      <a:pos x="T0" y="T1"/>
                    </a:cxn>
                    <a:cxn ang="T7">
                      <a:pos x="T2" y="T3"/>
                    </a:cxn>
                    <a:cxn ang="T8">
                      <a:pos x="T4" y="T5"/>
                    </a:cxn>
                  </a:cxnLst>
                  <a:rect l="0" t="0" r="r" b="b"/>
                  <a:pathLst>
                    <a:path w="5" h="2">
                      <a:moveTo>
                        <a:pt x="0" y="1"/>
                      </a:moveTo>
                      <a:cubicBezTo>
                        <a:pt x="1" y="2"/>
                        <a:pt x="5" y="1"/>
                        <a:pt x="3" y="0"/>
                      </a:cubicBezTo>
                      <a:cubicBezTo>
                        <a:pt x="3" y="0"/>
                        <a:pt x="2"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6" name="Freeform 10617">
                  <a:extLst>
                    <a:ext uri="{FF2B5EF4-FFF2-40B4-BE49-F238E27FC236}">
                      <a16:creationId xmlns:a16="http://schemas.microsoft.com/office/drawing/2014/main" id="{741D87AB-B1CA-2BDA-DF32-CEF3FB47FA3D}"/>
                    </a:ext>
                  </a:extLst>
                </p:cNvPr>
                <p:cNvSpPr>
                  <a:spLocks/>
                </p:cNvSpPr>
                <p:nvPr/>
              </p:nvSpPr>
              <p:spPr bwMode="auto">
                <a:xfrm>
                  <a:off x="4122" y="2426"/>
                  <a:ext cx="4" cy="3"/>
                </a:xfrm>
                <a:custGeom>
                  <a:avLst/>
                  <a:gdLst>
                    <a:gd name="T0" fmla="*/ 0 w 5"/>
                    <a:gd name="T1" fmla="*/ 0 h 4"/>
                    <a:gd name="T2" fmla="*/ 2 w 5"/>
                    <a:gd name="T3" fmla="*/ 2 h 4"/>
                    <a:gd name="T4" fmla="*/ 2 w 5"/>
                    <a:gd name="T5" fmla="*/ 2 h 4"/>
                    <a:gd name="T6" fmla="*/ 0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0" y="0"/>
                      </a:moveTo>
                      <a:cubicBezTo>
                        <a:pt x="0" y="0"/>
                        <a:pt x="5" y="2"/>
                        <a:pt x="5" y="4"/>
                      </a:cubicBezTo>
                      <a:cubicBezTo>
                        <a:pt x="4" y="3"/>
                        <a:pt x="4" y="2"/>
                        <a:pt x="4" y="2"/>
                      </a:cubicBezTo>
                      <a:cubicBezTo>
                        <a:pt x="3" y="0"/>
                        <a:pt x="2"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7" name="Freeform 10618">
                  <a:extLst>
                    <a:ext uri="{FF2B5EF4-FFF2-40B4-BE49-F238E27FC236}">
                      <a16:creationId xmlns:a16="http://schemas.microsoft.com/office/drawing/2014/main" id="{1C90A305-0D8E-BE12-2E9A-422325580011}"/>
                    </a:ext>
                  </a:extLst>
                </p:cNvPr>
                <p:cNvSpPr>
                  <a:spLocks/>
                </p:cNvSpPr>
                <p:nvPr/>
              </p:nvSpPr>
              <p:spPr bwMode="auto">
                <a:xfrm>
                  <a:off x="4122" y="2423"/>
                  <a:ext cx="3" cy="2"/>
                </a:xfrm>
                <a:custGeom>
                  <a:avLst/>
                  <a:gdLst>
                    <a:gd name="T0" fmla="*/ 0 w 4"/>
                    <a:gd name="T1" fmla="*/ 0 h 3"/>
                    <a:gd name="T2" fmla="*/ 2 w 4"/>
                    <a:gd name="T3" fmla="*/ 1 h 3"/>
                    <a:gd name="T4" fmla="*/ 1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0" y="0"/>
                      </a:moveTo>
                      <a:cubicBezTo>
                        <a:pt x="2" y="0"/>
                        <a:pt x="4" y="2"/>
                        <a:pt x="4" y="3"/>
                      </a:cubicBezTo>
                      <a:cubicBezTo>
                        <a:pt x="3" y="3"/>
                        <a:pt x="3"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8" name="Freeform 10619">
                  <a:extLst>
                    <a:ext uri="{FF2B5EF4-FFF2-40B4-BE49-F238E27FC236}">
                      <a16:creationId xmlns:a16="http://schemas.microsoft.com/office/drawing/2014/main" id="{6DB3593A-3975-6D28-E9EF-DD299747C764}"/>
                    </a:ext>
                  </a:extLst>
                </p:cNvPr>
                <p:cNvSpPr>
                  <a:spLocks/>
                </p:cNvSpPr>
                <p:nvPr/>
              </p:nvSpPr>
              <p:spPr bwMode="auto">
                <a:xfrm>
                  <a:off x="4113" y="2401"/>
                  <a:ext cx="40" cy="33"/>
                </a:xfrm>
                <a:custGeom>
                  <a:avLst/>
                  <a:gdLst>
                    <a:gd name="T0" fmla="*/ 4 w 49"/>
                    <a:gd name="T1" fmla="*/ 2 h 39"/>
                    <a:gd name="T2" fmla="*/ 6 w 49"/>
                    <a:gd name="T3" fmla="*/ 1 h 39"/>
                    <a:gd name="T4" fmla="*/ 7 w 49"/>
                    <a:gd name="T5" fmla="*/ 0 h 39"/>
                    <a:gd name="T6" fmla="*/ 9 w 49"/>
                    <a:gd name="T7" fmla="*/ 1 h 39"/>
                    <a:gd name="T8" fmla="*/ 10 w 49"/>
                    <a:gd name="T9" fmla="*/ 1 h 39"/>
                    <a:gd name="T10" fmla="*/ 13 w 49"/>
                    <a:gd name="T11" fmla="*/ 3 h 39"/>
                    <a:gd name="T12" fmla="*/ 16 w 49"/>
                    <a:gd name="T13" fmla="*/ 5 h 39"/>
                    <a:gd name="T14" fmla="*/ 19 w 49"/>
                    <a:gd name="T15" fmla="*/ 7 h 39"/>
                    <a:gd name="T16" fmla="*/ 20 w 49"/>
                    <a:gd name="T17" fmla="*/ 8 h 39"/>
                    <a:gd name="T18" fmla="*/ 20 w 49"/>
                    <a:gd name="T19" fmla="*/ 11 h 39"/>
                    <a:gd name="T20" fmla="*/ 20 w 49"/>
                    <a:gd name="T21" fmla="*/ 14 h 39"/>
                    <a:gd name="T22" fmla="*/ 20 w 49"/>
                    <a:gd name="T23" fmla="*/ 16 h 39"/>
                    <a:gd name="T24" fmla="*/ 20 w 49"/>
                    <a:gd name="T25" fmla="*/ 18 h 39"/>
                    <a:gd name="T26" fmla="*/ 19 w 49"/>
                    <a:gd name="T27" fmla="*/ 18 h 39"/>
                    <a:gd name="T28" fmla="*/ 18 w 49"/>
                    <a:gd name="T29" fmla="*/ 19 h 39"/>
                    <a:gd name="T30" fmla="*/ 16 w 49"/>
                    <a:gd name="T31" fmla="*/ 19 h 39"/>
                    <a:gd name="T32" fmla="*/ 16 w 49"/>
                    <a:gd name="T33" fmla="*/ 19 h 39"/>
                    <a:gd name="T34" fmla="*/ 16 w 49"/>
                    <a:gd name="T35" fmla="*/ 20 h 39"/>
                    <a:gd name="T36" fmla="*/ 14 w 49"/>
                    <a:gd name="T37" fmla="*/ 20 h 39"/>
                    <a:gd name="T38" fmla="*/ 13 w 49"/>
                    <a:gd name="T39" fmla="*/ 19 h 39"/>
                    <a:gd name="T40" fmla="*/ 12 w 49"/>
                    <a:gd name="T41" fmla="*/ 19 h 39"/>
                    <a:gd name="T42" fmla="*/ 11 w 49"/>
                    <a:gd name="T43" fmla="*/ 19 h 39"/>
                    <a:gd name="T44" fmla="*/ 10 w 49"/>
                    <a:gd name="T45" fmla="*/ 19 h 39"/>
                    <a:gd name="T46" fmla="*/ 7 w 49"/>
                    <a:gd name="T47" fmla="*/ 18 h 39"/>
                    <a:gd name="T48" fmla="*/ 6 w 49"/>
                    <a:gd name="T49" fmla="*/ 15 h 39"/>
                    <a:gd name="T50" fmla="*/ 4 w 49"/>
                    <a:gd name="T51" fmla="*/ 14 h 39"/>
                    <a:gd name="T52" fmla="*/ 2 w 49"/>
                    <a:gd name="T53" fmla="*/ 11 h 39"/>
                    <a:gd name="T54" fmla="*/ 2 w 49"/>
                    <a:gd name="T55" fmla="*/ 8 h 39"/>
                    <a:gd name="T56" fmla="*/ 2 w 49"/>
                    <a:gd name="T57" fmla="*/ 6 h 39"/>
                    <a:gd name="T58" fmla="*/ 2 w 49"/>
                    <a:gd name="T59" fmla="*/ 4 h 39"/>
                    <a:gd name="T60" fmla="*/ 2 w 49"/>
                    <a:gd name="T61" fmla="*/ 3 h 39"/>
                    <a:gd name="T62" fmla="*/ 4 w 49"/>
                    <a:gd name="T63" fmla="*/ 3 h 39"/>
                    <a:gd name="T64" fmla="*/ 4 w 49"/>
                    <a:gd name="T65" fmla="*/ 2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9" h="39">
                      <a:moveTo>
                        <a:pt x="9" y="2"/>
                      </a:moveTo>
                      <a:cubicBezTo>
                        <a:pt x="11" y="2"/>
                        <a:pt x="12" y="2"/>
                        <a:pt x="13" y="1"/>
                      </a:cubicBezTo>
                      <a:cubicBezTo>
                        <a:pt x="14" y="0"/>
                        <a:pt x="14" y="0"/>
                        <a:pt x="16" y="0"/>
                      </a:cubicBezTo>
                      <a:cubicBezTo>
                        <a:pt x="17" y="1"/>
                        <a:pt x="18" y="1"/>
                        <a:pt x="19" y="1"/>
                      </a:cubicBezTo>
                      <a:cubicBezTo>
                        <a:pt x="20" y="0"/>
                        <a:pt x="21" y="0"/>
                        <a:pt x="22" y="1"/>
                      </a:cubicBezTo>
                      <a:cubicBezTo>
                        <a:pt x="25" y="4"/>
                        <a:pt x="28" y="2"/>
                        <a:pt x="29" y="4"/>
                      </a:cubicBezTo>
                      <a:cubicBezTo>
                        <a:pt x="31" y="6"/>
                        <a:pt x="36" y="6"/>
                        <a:pt x="37" y="9"/>
                      </a:cubicBezTo>
                      <a:cubicBezTo>
                        <a:pt x="38" y="10"/>
                        <a:pt x="42" y="11"/>
                        <a:pt x="42" y="13"/>
                      </a:cubicBezTo>
                      <a:cubicBezTo>
                        <a:pt x="41" y="14"/>
                        <a:pt x="45" y="15"/>
                        <a:pt x="44" y="17"/>
                      </a:cubicBezTo>
                      <a:cubicBezTo>
                        <a:pt x="44" y="18"/>
                        <a:pt x="48" y="21"/>
                        <a:pt x="46" y="21"/>
                      </a:cubicBezTo>
                      <a:cubicBezTo>
                        <a:pt x="45" y="22"/>
                        <a:pt x="49" y="26"/>
                        <a:pt x="47" y="26"/>
                      </a:cubicBezTo>
                      <a:cubicBezTo>
                        <a:pt x="46" y="27"/>
                        <a:pt x="49" y="30"/>
                        <a:pt x="46" y="31"/>
                      </a:cubicBezTo>
                      <a:cubicBezTo>
                        <a:pt x="44" y="31"/>
                        <a:pt x="46" y="35"/>
                        <a:pt x="43" y="35"/>
                      </a:cubicBezTo>
                      <a:cubicBezTo>
                        <a:pt x="42" y="35"/>
                        <a:pt x="42" y="36"/>
                        <a:pt x="42" y="36"/>
                      </a:cubicBezTo>
                      <a:cubicBezTo>
                        <a:pt x="41" y="37"/>
                        <a:pt x="41" y="38"/>
                        <a:pt x="40" y="37"/>
                      </a:cubicBezTo>
                      <a:cubicBezTo>
                        <a:pt x="39" y="37"/>
                        <a:pt x="38" y="37"/>
                        <a:pt x="38" y="38"/>
                      </a:cubicBezTo>
                      <a:cubicBezTo>
                        <a:pt x="38" y="38"/>
                        <a:pt x="37" y="39"/>
                        <a:pt x="36" y="38"/>
                      </a:cubicBezTo>
                      <a:cubicBezTo>
                        <a:pt x="35" y="38"/>
                        <a:pt x="35" y="38"/>
                        <a:pt x="35" y="39"/>
                      </a:cubicBezTo>
                      <a:cubicBezTo>
                        <a:pt x="34" y="39"/>
                        <a:pt x="33" y="39"/>
                        <a:pt x="32" y="39"/>
                      </a:cubicBezTo>
                      <a:cubicBezTo>
                        <a:pt x="31" y="38"/>
                        <a:pt x="31" y="38"/>
                        <a:pt x="30" y="38"/>
                      </a:cubicBezTo>
                      <a:cubicBezTo>
                        <a:pt x="29" y="39"/>
                        <a:pt x="28" y="39"/>
                        <a:pt x="27" y="38"/>
                      </a:cubicBezTo>
                      <a:cubicBezTo>
                        <a:pt x="26" y="38"/>
                        <a:pt x="26" y="38"/>
                        <a:pt x="25" y="38"/>
                      </a:cubicBezTo>
                      <a:cubicBezTo>
                        <a:pt x="24" y="38"/>
                        <a:pt x="23" y="38"/>
                        <a:pt x="22" y="37"/>
                      </a:cubicBezTo>
                      <a:cubicBezTo>
                        <a:pt x="21" y="35"/>
                        <a:pt x="18" y="36"/>
                        <a:pt x="17" y="34"/>
                      </a:cubicBezTo>
                      <a:cubicBezTo>
                        <a:pt x="16" y="32"/>
                        <a:pt x="13" y="32"/>
                        <a:pt x="12" y="30"/>
                      </a:cubicBezTo>
                      <a:cubicBezTo>
                        <a:pt x="11" y="29"/>
                        <a:pt x="8" y="28"/>
                        <a:pt x="8" y="27"/>
                      </a:cubicBezTo>
                      <a:cubicBezTo>
                        <a:pt x="8" y="24"/>
                        <a:pt x="3" y="23"/>
                        <a:pt x="4" y="21"/>
                      </a:cubicBezTo>
                      <a:cubicBezTo>
                        <a:pt x="5" y="20"/>
                        <a:pt x="2" y="18"/>
                        <a:pt x="2" y="17"/>
                      </a:cubicBezTo>
                      <a:cubicBezTo>
                        <a:pt x="3" y="15"/>
                        <a:pt x="0" y="13"/>
                        <a:pt x="2" y="11"/>
                      </a:cubicBezTo>
                      <a:cubicBezTo>
                        <a:pt x="3" y="11"/>
                        <a:pt x="1" y="8"/>
                        <a:pt x="3" y="8"/>
                      </a:cubicBezTo>
                      <a:cubicBezTo>
                        <a:pt x="6" y="7"/>
                        <a:pt x="4" y="4"/>
                        <a:pt x="6" y="4"/>
                      </a:cubicBezTo>
                      <a:cubicBezTo>
                        <a:pt x="7" y="4"/>
                        <a:pt x="8" y="3"/>
                        <a:pt x="8" y="3"/>
                      </a:cubicBezTo>
                      <a:cubicBezTo>
                        <a:pt x="8" y="2"/>
                        <a:pt x="9" y="1"/>
                        <a:pt x="9"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39" name="Freeform 10620">
                  <a:extLst>
                    <a:ext uri="{FF2B5EF4-FFF2-40B4-BE49-F238E27FC236}">
                      <a16:creationId xmlns:a16="http://schemas.microsoft.com/office/drawing/2014/main" id="{51F4ECCB-469F-8BEA-C241-A8215856F5E7}"/>
                    </a:ext>
                  </a:extLst>
                </p:cNvPr>
                <p:cNvSpPr>
                  <a:spLocks/>
                </p:cNvSpPr>
                <p:nvPr/>
              </p:nvSpPr>
              <p:spPr bwMode="auto">
                <a:xfrm>
                  <a:off x="4113" y="2410"/>
                  <a:ext cx="40" cy="24"/>
                </a:xfrm>
                <a:custGeom>
                  <a:avLst/>
                  <a:gdLst>
                    <a:gd name="T0" fmla="*/ 20 w 49"/>
                    <a:gd name="T1" fmla="*/ 3 h 30"/>
                    <a:gd name="T2" fmla="*/ 18 w 49"/>
                    <a:gd name="T3" fmla="*/ 5 h 30"/>
                    <a:gd name="T4" fmla="*/ 16 w 49"/>
                    <a:gd name="T5" fmla="*/ 6 h 30"/>
                    <a:gd name="T6" fmla="*/ 15 w 49"/>
                    <a:gd name="T7" fmla="*/ 6 h 30"/>
                    <a:gd name="T8" fmla="*/ 13 w 49"/>
                    <a:gd name="T9" fmla="*/ 6 h 30"/>
                    <a:gd name="T10" fmla="*/ 11 w 49"/>
                    <a:gd name="T11" fmla="*/ 6 h 30"/>
                    <a:gd name="T12" fmla="*/ 9 w 49"/>
                    <a:gd name="T13" fmla="*/ 6 h 30"/>
                    <a:gd name="T14" fmla="*/ 6 w 49"/>
                    <a:gd name="T15" fmla="*/ 5 h 30"/>
                    <a:gd name="T16" fmla="*/ 4 w 49"/>
                    <a:gd name="T17" fmla="*/ 3 h 30"/>
                    <a:gd name="T18" fmla="*/ 2 w 49"/>
                    <a:gd name="T19" fmla="*/ 2 h 30"/>
                    <a:gd name="T20" fmla="*/ 2 w 49"/>
                    <a:gd name="T21" fmla="*/ 0 h 30"/>
                    <a:gd name="T22" fmla="*/ 2 w 49"/>
                    <a:gd name="T23" fmla="*/ 1 h 30"/>
                    <a:gd name="T24" fmla="*/ 2 w 49"/>
                    <a:gd name="T25" fmla="*/ 3 h 30"/>
                    <a:gd name="T26" fmla="*/ 2 w 49"/>
                    <a:gd name="T27" fmla="*/ 5 h 30"/>
                    <a:gd name="T28" fmla="*/ 4 w 49"/>
                    <a:gd name="T29" fmla="*/ 7 h 30"/>
                    <a:gd name="T30" fmla="*/ 6 w 49"/>
                    <a:gd name="T31" fmla="*/ 8 h 30"/>
                    <a:gd name="T32" fmla="*/ 7 w 49"/>
                    <a:gd name="T33" fmla="*/ 10 h 30"/>
                    <a:gd name="T34" fmla="*/ 10 w 49"/>
                    <a:gd name="T35" fmla="*/ 11 h 30"/>
                    <a:gd name="T36" fmla="*/ 12 w 49"/>
                    <a:gd name="T37" fmla="*/ 11 h 30"/>
                    <a:gd name="T38" fmla="*/ 14 w 49"/>
                    <a:gd name="T39" fmla="*/ 11 h 30"/>
                    <a:gd name="T40" fmla="*/ 16 w 49"/>
                    <a:gd name="T41" fmla="*/ 11 h 30"/>
                    <a:gd name="T42" fmla="*/ 18 w 49"/>
                    <a:gd name="T43" fmla="*/ 11 h 30"/>
                    <a:gd name="T44" fmla="*/ 20 w 49"/>
                    <a:gd name="T45" fmla="*/ 10 h 30"/>
                    <a:gd name="T46" fmla="*/ 20 w 49"/>
                    <a:gd name="T47" fmla="*/ 9 h 30"/>
                    <a:gd name="T48" fmla="*/ 20 w 49"/>
                    <a:gd name="T49" fmla="*/ 6 h 30"/>
                    <a:gd name="T50" fmla="*/ 20 w 49"/>
                    <a:gd name="T51" fmla="*/ 5 h 30"/>
                    <a:gd name="T52" fmla="*/ 20 w 49"/>
                    <a:gd name="T53" fmla="*/ 3 h 30"/>
                    <a:gd name="T54" fmla="*/ 20 w 49"/>
                    <a:gd name="T55" fmla="*/ 3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9" h="30">
                      <a:moveTo>
                        <a:pt x="44" y="8"/>
                      </a:moveTo>
                      <a:cubicBezTo>
                        <a:pt x="41" y="8"/>
                        <a:pt x="44" y="13"/>
                        <a:pt x="40" y="13"/>
                      </a:cubicBezTo>
                      <a:cubicBezTo>
                        <a:pt x="39" y="13"/>
                        <a:pt x="40" y="16"/>
                        <a:pt x="37" y="15"/>
                      </a:cubicBezTo>
                      <a:cubicBezTo>
                        <a:pt x="35" y="14"/>
                        <a:pt x="35" y="17"/>
                        <a:pt x="33" y="16"/>
                      </a:cubicBezTo>
                      <a:cubicBezTo>
                        <a:pt x="32" y="15"/>
                        <a:pt x="32" y="18"/>
                        <a:pt x="30" y="16"/>
                      </a:cubicBezTo>
                      <a:cubicBezTo>
                        <a:pt x="28" y="15"/>
                        <a:pt x="27" y="17"/>
                        <a:pt x="24" y="15"/>
                      </a:cubicBezTo>
                      <a:cubicBezTo>
                        <a:pt x="23" y="14"/>
                        <a:pt x="21" y="16"/>
                        <a:pt x="19" y="14"/>
                      </a:cubicBezTo>
                      <a:cubicBezTo>
                        <a:pt x="18" y="13"/>
                        <a:pt x="15" y="14"/>
                        <a:pt x="14" y="11"/>
                      </a:cubicBezTo>
                      <a:cubicBezTo>
                        <a:pt x="13" y="10"/>
                        <a:pt x="10" y="10"/>
                        <a:pt x="9" y="8"/>
                      </a:cubicBezTo>
                      <a:cubicBezTo>
                        <a:pt x="8" y="7"/>
                        <a:pt x="6" y="6"/>
                        <a:pt x="5" y="4"/>
                      </a:cubicBezTo>
                      <a:cubicBezTo>
                        <a:pt x="5" y="3"/>
                        <a:pt x="3" y="2"/>
                        <a:pt x="2" y="0"/>
                      </a:cubicBezTo>
                      <a:cubicBezTo>
                        <a:pt x="2" y="1"/>
                        <a:pt x="2" y="1"/>
                        <a:pt x="2" y="1"/>
                      </a:cubicBezTo>
                      <a:cubicBezTo>
                        <a:pt x="0" y="3"/>
                        <a:pt x="3" y="5"/>
                        <a:pt x="2" y="7"/>
                      </a:cubicBezTo>
                      <a:cubicBezTo>
                        <a:pt x="2" y="8"/>
                        <a:pt x="5" y="10"/>
                        <a:pt x="4" y="11"/>
                      </a:cubicBezTo>
                      <a:cubicBezTo>
                        <a:pt x="3" y="13"/>
                        <a:pt x="8" y="14"/>
                        <a:pt x="8" y="17"/>
                      </a:cubicBezTo>
                      <a:cubicBezTo>
                        <a:pt x="8" y="18"/>
                        <a:pt x="11" y="19"/>
                        <a:pt x="12" y="20"/>
                      </a:cubicBezTo>
                      <a:cubicBezTo>
                        <a:pt x="13" y="22"/>
                        <a:pt x="16" y="22"/>
                        <a:pt x="17" y="24"/>
                      </a:cubicBezTo>
                      <a:cubicBezTo>
                        <a:pt x="18" y="26"/>
                        <a:pt x="21" y="25"/>
                        <a:pt x="22" y="27"/>
                      </a:cubicBezTo>
                      <a:cubicBezTo>
                        <a:pt x="24" y="28"/>
                        <a:pt x="26" y="27"/>
                        <a:pt x="27" y="28"/>
                      </a:cubicBezTo>
                      <a:cubicBezTo>
                        <a:pt x="29" y="30"/>
                        <a:pt x="31" y="27"/>
                        <a:pt x="32" y="29"/>
                      </a:cubicBezTo>
                      <a:cubicBezTo>
                        <a:pt x="34" y="30"/>
                        <a:pt x="35" y="27"/>
                        <a:pt x="36" y="28"/>
                      </a:cubicBezTo>
                      <a:cubicBezTo>
                        <a:pt x="38" y="29"/>
                        <a:pt x="38" y="26"/>
                        <a:pt x="40" y="27"/>
                      </a:cubicBezTo>
                      <a:cubicBezTo>
                        <a:pt x="42" y="29"/>
                        <a:pt x="41" y="25"/>
                        <a:pt x="43" y="25"/>
                      </a:cubicBezTo>
                      <a:cubicBezTo>
                        <a:pt x="46" y="25"/>
                        <a:pt x="44" y="21"/>
                        <a:pt x="46" y="21"/>
                      </a:cubicBezTo>
                      <a:cubicBezTo>
                        <a:pt x="49" y="20"/>
                        <a:pt x="46" y="17"/>
                        <a:pt x="47" y="16"/>
                      </a:cubicBezTo>
                      <a:cubicBezTo>
                        <a:pt x="49" y="16"/>
                        <a:pt x="45" y="12"/>
                        <a:pt x="46" y="11"/>
                      </a:cubicBezTo>
                      <a:cubicBezTo>
                        <a:pt x="48" y="11"/>
                        <a:pt x="45" y="9"/>
                        <a:pt x="44" y="8"/>
                      </a:cubicBezTo>
                      <a:cubicBezTo>
                        <a:pt x="44" y="8"/>
                        <a:pt x="44" y="8"/>
                        <a:pt x="44" y="8"/>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0" name="Freeform 10621">
                  <a:extLst>
                    <a:ext uri="{FF2B5EF4-FFF2-40B4-BE49-F238E27FC236}">
                      <a16:creationId xmlns:a16="http://schemas.microsoft.com/office/drawing/2014/main" id="{1FCD5C11-E5E5-6E5E-EAA9-0041838380AD}"/>
                    </a:ext>
                  </a:extLst>
                </p:cNvPr>
                <p:cNvSpPr>
                  <a:spLocks/>
                </p:cNvSpPr>
                <p:nvPr/>
              </p:nvSpPr>
              <p:spPr bwMode="auto">
                <a:xfrm>
                  <a:off x="4121" y="2416"/>
                  <a:ext cx="32" cy="18"/>
                </a:xfrm>
                <a:custGeom>
                  <a:avLst/>
                  <a:gdLst>
                    <a:gd name="T0" fmla="*/ 16 w 39"/>
                    <a:gd name="T1" fmla="*/ 0 h 22"/>
                    <a:gd name="T2" fmla="*/ 15 w 39"/>
                    <a:gd name="T3" fmla="*/ 1 h 22"/>
                    <a:gd name="T4" fmla="*/ 16 w 39"/>
                    <a:gd name="T5" fmla="*/ 2 h 22"/>
                    <a:gd name="T6" fmla="*/ 15 w 39"/>
                    <a:gd name="T7" fmla="*/ 5 h 22"/>
                    <a:gd name="T8" fmla="*/ 14 w 39"/>
                    <a:gd name="T9" fmla="*/ 6 h 22"/>
                    <a:gd name="T10" fmla="*/ 11 w 39"/>
                    <a:gd name="T11" fmla="*/ 7 h 22"/>
                    <a:gd name="T12" fmla="*/ 11 w 39"/>
                    <a:gd name="T13" fmla="*/ 7 h 22"/>
                    <a:gd name="T14" fmla="*/ 9 w 39"/>
                    <a:gd name="T15" fmla="*/ 8 h 22"/>
                    <a:gd name="T16" fmla="*/ 6 w 39"/>
                    <a:gd name="T17" fmla="*/ 7 h 22"/>
                    <a:gd name="T18" fmla="*/ 4 w 39"/>
                    <a:gd name="T19" fmla="*/ 7 h 22"/>
                    <a:gd name="T20" fmla="*/ 2 w 39"/>
                    <a:gd name="T21" fmla="*/ 6 h 22"/>
                    <a:gd name="T22" fmla="*/ 0 w 39"/>
                    <a:gd name="T23" fmla="*/ 5 h 22"/>
                    <a:gd name="T24" fmla="*/ 2 w 39"/>
                    <a:gd name="T25" fmla="*/ 6 h 22"/>
                    <a:gd name="T26" fmla="*/ 3 w 39"/>
                    <a:gd name="T27" fmla="*/ 7 h 22"/>
                    <a:gd name="T28" fmla="*/ 6 w 39"/>
                    <a:gd name="T29" fmla="*/ 9 h 22"/>
                    <a:gd name="T30" fmla="*/ 7 w 39"/>
                    <a:gd name="T31" fmla="*/ 9 h 22"/>
                    <a:gd name="T32" fmla="*/ 10 w 39"/>
                    <a:gd name="T33" fmla="*/ 9 h 22"/>
                    <a:gd name="T34" fmla="*/ 11 w 39"/>
                    <a:gd name="T35" fmla="*/ 9 h 22"/>
                    <a:gd name="T36" fmla="*/ 14 w 39"/>
                    <a:gd name="T37" fmla="*/ 9 h 22"/>
                    <a:gd name="T38" fmla="*/ 15 w 39"/>
                    <a:gd name="T39" fmla="*/ 7 h 22"/>
                    <a:gd name="T40" fmla="*/ 17 w 39"/>
                    <a:gd name="T41" fmla="*/ 6 h 22"/>
                    <a:gd name="T42" fmla="*/ 17 w 39"/>
                    <a:gd name="T43" fmla="*/ 4 h 22"/>
                    <a:gd name="T44" fmla="*/ 17 w 39"/>
                    <a:gd name="T45" fmla="*/ 2 h 22"/>
                    <a:gd name="T46" fmla="*/ 16 w 39"/>
                    <a:gd name="T47" fmla="*/ 0 h 22"/>
                    <a:gd name="T48" fmla="*/ 16 w 39"/>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22">
                      <a:moveTo>
                        <a:pt x="34" y="0"/>
                      </a:moveTo>
                      <a:cubicBezTo>
                        <a:pt x="33" y="0"/>
                        <a:pt x="33" y="1"/>
                        <a:pt x="33" y="1"/>
                      </a:cubicBezTo>
                      <a:cubicBezTo>
                        <a:pt x="33" y="3"/>
                        <a:pt x="35" y="5"/>
                        <a:pt x="34" y="6"/>
                      </a:cubicBezTo>
                      <a:cubicBezTo>
                        <a:pt x="32" y="6"/>
                        <a:pt x="35" y="9"/>
                        <a:pt x="33" y="10"/>
                      </a:cubicBezTo>
                      <a:cubicBezTo>
                        <a:pt x="31" y="10"/>
                        <a:pt x="33" y="15"/>
                        <a:pt x="30" y="14"/>
                      </a:cubicBezTo>
                      <a:cubicBezTo>
                        <a:pt x="28" y="14"/>
                        <a:pt x="29" y="18"/>
                        <a:pt x="26" y="16"/>
                      </a:cubicBezTo>
                      <a:cubicBezTo>
                        <a:pt x="25" y="16"/>
                        <a:pt x="25" y="19"/>
                        <a:pt x="23" y="17"/>
                      </a:cubicBezTo>
                      <a:cubicBezTo>
                        <a:pt x="21" y="17"/>
                        <a:pt x="21" y="19"/>
                        <a:pt x="19" y="18"/>
                      </a:cubicBezTo>
                      <a:cubicBezTo>
                        <a:pt x="17" y="17"/>
                        <a:pt x="16" y="19"/>
                        <a:pt x="14" y="17"/>
                      </a:cubicBezTo>
                      <a:cubicBezTo>
                        <a:pt x="12" y="16"/>
                        <a:pt x="11" y="18"/>
                        <a:pt x="9" y="16"/>
                      </a:cubicBezTo>
                      <a:cubicBezTo>
                        <a:pt x="7" y="14"/>
                        <a:pt x="5" y="15"/>
                        <a:pt x="3" y="13"/>
                      </a:cubicBezTo>
                      <a:cubicBezTo>
                        <a:pt x="3" y="12"/>
                        <a:pt x="1" y="12"/>
                        <a:pt x="0" y="11"/>
                      </a:cubicBezTo>
                      <a:cubicBezTo>
                        <a:pt x="1" y="11"/>
                        <a:pt x="1" y="12"/>
                        <a:pt x="2" y="12"/>
                      </a:cubicBezTo>
                      <a:cubicBezTo>
                        <a:pt x="3" y="14"/>
                        <a:pt x="6" y="14"/>
                        <a:pt x="7" y="16"/>
                      </a:cubicBezTo>
                      <a:cubicBezTo>
                        <a:pt x="8" y="18"/>
                        <a:pt x="11" y="17"/>
                        <a:pt x="12" y="19"/>
                      </a:cubicBezTo>
                      <a:cubicBezTo>
                        <a:pt x="14" y="20"/>
                        <a:pt x="16" y="19"/>
                        <a:pt x="17" y="20"/>
                      </a:cubicBezTo>
                      <a:cubicBezTo>
                        <a:pt x="19" y="22"/>
                        <a:pt x="21" y="19"/>
                        <a:pt x="22" y="21"/>
                      </a:cubicBezTo>
                      <a:cubicBezTo>
                        <a:pt x="24" y="22"/>
                        <a:pt x="25" y="19"/>
                        <a:pt x="26" y="20"/>
                      </a:cubicBezTo>
                      <a:cubicBezTo>
                        <a:pt x="28" y="21"/>
                        <a:pt x="28" y="18"/>
                        <a:pt x="30" y="19"/>
                      </a:cubicBezTo>
                      <a:cubicBezTo>
                        <a:pt x="32" y="21"/>
                        <a:pt x="31" y="17"/>
                        <a:pt x="33" y="17"/>
                      </a:cubicBezTo>
                      <a:cubicBezTo>
                        <a:pt x="36" y="17"/>
                        <a:pt x="34" y="13"/>
                        <a:pt x="36" y="13"/>
                      </a:cubicBezTo>
                      <a:cubicBezTo>
                        <a:pt x="39" y="12"/>
                        <a:pt x="36" y="9"/>
                        <a:pt x="37" y="8"/>
                      </a:cubicBezTo>
                      <a:cubicBezTo>
                        <a:pt x="39" y="8"/>
                        <a:pt x="35" y="4"/>
                        <a:pt x="36" y="3"/>
                      </a:cubicBezTo>
                      <a:cubicBezTo>
                        <a:pt x="38" y="3"/>
                        <a:pt x="35" y="1"/>
                        <a:pt x="34" y="0"/>
                      </a:cubicBezTo>
                      <a:cubicBezTo>
                        <a:pt x="34" y="0"/>
                        <a:pt x="34" y="0"/>
                        <a:pt x="34" y="0"/>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1" name="Freeform 10622">
                  <a:extLst>
                    <a:ext uri="{FF2B5EF4-FFF2-40B4-BE49-F238E27FC236}">
                      <a16:creationId xmlns:a16="http://schemas.microsoft.com/office/drawing/2014/main" id="{12C31ED3-F607-68D0-BB85-AF916828EC6E}"/>
                    </a:ext>
                  </a:extLst>
                </p:cNvPr>
                <p:cNvSpPr>
                  <a:spLocks/>
                </p:cNvSpPr>
                <p:nvPr/>
              </p:nvSpPr>
              <p:spPr bwMode="auto">
                <a:xfrm>
                  <a:off x="4121" y="2414"/>
                  <a:ext cx="3" cy="2"/>
                </a:xfrm>
                <a:custGeom>
                  <a:avLst/>
                  <a:gdLst>
                    <a:gd name="T0" fmla="*/ 0 w 3"/>
                    <a:gd name="T1" fmla="*/ 1 h 3"/>
                    <a:gd name="T2" fmla="*/ 3 w 3"/>
                    <a:gd name="T3" fmla="*/ 1 h 3"/>
                    <a:gd name="T4" fmla="*/ 3 w 3"/>
                    <a:gd name="T5" fmla="*/ 1 h 3"/>
                    <a:gd name="T6" fmla="*/ 0 w 3"/>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1"/>
                      </a:moveTo>
                      <a:cubicBezTo>
                        <a:pt x="1" y="0"/>
                        <a:pt x="2" y="2"/>
                        <a:pt x="3" y="3"/>
                      </a:cubicBezTo>
                      <a:cubicBezTo>
                        <a:pt x="3" y="3"/>
                        <a:pt x="3" y="2"/>
                        <a:pt x="3" y="2"/>
                      </a:cubicBezTo>
                      <a:cubicBezTo>
                        <a:pt x="2" y="1"/>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2" name="Freeform 10623">
                  <a:extLst>
                    <a:ext uri="{FF2B5EF4-FFF2-40B4-BE49-F238E27FC236}">
                      <a16:creationId xmlns:a16="http://schemas.microsoft.com/office/drawing/2014/main" id="{5982BA85-A1C1-EB87-E357-66A094065AE0}"/>
                    </a:ext>
                  </a:extLst>
                </p:cNvPr>
                <p:cNvSpPr>
                  <a:spLocks/>
                </p:cNvSpPr>
                <p:nvPr/>
              </p:nvSpPr>
              <p:spPr bwMode="auto">
                <a:xfrm>
                  <a:off x="4119" y="2410"/>
                  <a:ext cx="5" cy="2"/>
                </a:xfrm>
                <a:custGeom>
                  <a:avLst/>
                  <a:gdLst>
                    <a:gd name="T0" fmla="*/ 0 w 5"/>
                    <a:gd name="T1" fmla="*/ 0 h 3"/>
                    <a:gd name="T2" fmla="*/ 5 w 5"/>
                    <a:gd name="T3" fmla="*/ 1 h 3"/>
                    <a:gd name="T4" fmla="*/ 1 w 5"/>
                    <a:gd name="T5" fmla="*/ 0 h 3"/>
                    <a:gd name="T6" fmla="*/ 0 60000 65536"/>
                    <a:gd name="T7" fmla="*/ 0 60000 65536"/>
                    <a:gd name="T8" fmla="*/ 0 60000 65536"/>
                  </a:gdLst>
                  <a:ahLst/>
                  <a:cxnLst>
                    <a:cxn ang="T6">
                      <a:pos x="T0" y="T1"/>
                    </a:cxn>
                    <a:cxn ang="T7">
                      <a:pos x="T2" y="T3"/>
                    </a:cxn>
                    <a:cxn ang="T8">
                      <a:pos x="T4" y="T5"/>
                    </a:cxn>
                  </a:cxnLst>
                  <a:rect l="0" t="0" r="r" b="b"/>
                  <a:pathLst>
                    <a:path w="5" h="3">
                      <a:moveTo>
                        <a:pt x="0" y="0"/>
                      </a:moveTo>
                      <a:cubicBezTo>
                        <a:pt x="0" y="2"/>
                        <a:pt x="4" y="3"/>
                        <a:pt x="5" y="2"/>
                      </a:cubicBezTo>
                      <a:cubicBezTo>
                        <a:pt x="4" y="1"/>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3" name="Freeform 10624">
                  <a:extLst>
                    <a:ext uri="{FF2B5EF4-FFF2-40B4-BE49-F238E27FC236}">
                      <a16:creationId xmlns:a16="http://schemas.microsoft.com/office/drawing/2014/main" id="{C85F531E-038E-AC33-7847-F2E7B6CAE050}"/>
                    </a:ext>
                  </a:extLst>
                </p:cNvPr>
                <p:cNvSpPr>
                  <a:spLocks/>
                </p:cNvSpPr>
                <p:nvPr/>
              </p:nvSpPr>
              <p:spPr bwMode="auto">
                <a:xfrm>
                  <a:off x="4127" y="2413"/>
                  <a:ext cx="4" cy="2"/>
                </a:xfrm>
                <a:custGeom>
                  <a:avLst/>
                  <a:gdLst>
                    <a:gd name="T0" fmla="*/ 0 w 5"/>
                    <a:gd name="T1" fmla="*/ 1 h 3"/>
                    <a:gd name="T2" fmla="*/ 1 w 5"/>
                    <a:gd name="T3" fmla="*/ 1 h 3"/>
                    <a:gd name="T4" fmla="*/ 2 w 5"/>
                    <a:gd name="T5" fmla="*/ 1 h 3"/>
                    <a:gd name="T6" fmla="*/ 0 w 5"/>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0" y="2"/>
                      </a:moveTo>
                      <a:cubicBezTo>
                        <a:pt x="0" y="2"/>
                        <a:pt x="1" y="1"/>
                        <a:pt x="1" y="1"/>
                      </a:cubicBezTo>
                      <a:cubicBezTo>
                        <a:pt x="2" y="1"/>
                        <a:pt x="4" y="2"/>
                        <a:pt x="5" y="3"/>
                      </a:cubicBezTo>
                      <a:cubicBezTo>
                        <a:pt x="4" y="3"/>
                        <a:pt x="1" y="0"/>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4" name="Freeform 10625">
                  <a:extLst>
                    <a:ext uri="{FF2B5EF4-FFF2-40B4-BE49-F238E27FC236}">
                      <a16:creationId xmlns:a16="http://schemas.microsoft.com/office/drawing/2014/main" id="{71C44110-E719-D88F-973A-70A2B9E97A00}"/>
                    </a:ext>
                  </a:extLst>
                </p:cNvPr>
                <p:cNvSpPr>
                  <a:spLocks/>
                </p:cNvSpPr>
                <p:nvPr/>
              </p:nvSpPr>
              <p:spPr bwMode="auto">
                <a:xfrm>
                  <a:off x="4125" y="2406"/>
                  <a:ext cx="5" cy="4"/>
                </a:xfrm>
                <a:custGeom>
                  <a:avLst/>
                  <a:gdLst>
                    <a:gd name="T0" fmla="*/ 0 w 6"/>
                    <a:gd name="T1" fmla="*/ 0 h 5"/>
                    <a:gd name="T2" fmla="*/ 2 w 6"/>
                    <a:gd name="T3" fmla="*/ 2 h 5"/>
                    <a:gd name="T4" fmla="*/ 3 w 6"/>
                    <a:gd name="T5" fmla="*/ 2 h 5"/>
                    <a:gd name="T6" fmla="*/ 3 w 6"/>
                    <a:gd name="T7" fmla="*/ 2 h 5"/>
                    <a:gd name="T8" fmla="*/ 0 w 6"/>
                    <a:gd name="T9" fmla="*/ 0 h 5"/>
                    <a:gd name="T10" fmla="*/ 1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0" y="0"/>
                      </a:moveTo>
                      <a:cubicBezTo>
                        <a:pt x="0" y="1"/>
                        <a:pt x="1" y="2"/>
                        <a:pt x="2" y="3"/>
                      </a:cubicBezTo>
                      <a:cubicBezTo>
                        <a:pt x="2" y="3"/>
                        <a:pt x="6" y="5"/>
                        <a:pt x="6" y="4"/>
                      </a:cubicBezTo>
                      <a:cubicBezTo>
                        <a:pt x="6" y="3"/>
                        <a:pt x="4" y="3"/>
                        <a:pt x="4" y="3"/>
                      </a:cubicBezTo>
                      <a:cubicBezTo>
                        <a:pt x="3" y="2"/>
                        <a:pt x="1" y="1"/>
                        <a:pt x="0"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5" name="Freeform 10626">
                  <a:extLst>
                    <a:ext uri="{FF2B5EF4-FFF2-40B4-BE49-F238E27FC236}">
                      <a16:creationId xmlns:a16="http://schemas.microsoft.com/office/drawing/2014/main" id="{F704BBB7-D1E7-F1C3-6EB8-44078B0D9A0F}"/>
                    </a:ext>
                  </a:extLst>
                </p:cNvPr>
                <p:cNvSpPr>
                  <a:spLocks/>
                </p:cNvSpPr>
                <p:nvPr/>
              </p:nvSpPr>
              <p:spPr bwMode="auto">
                <a:xfrm>
                  <a:off x="4119" y="2406"/>
                  <a:ext cx="5" cy="1"/>
                </a:xfrm>
                <a:custGeom>
                  <a:avLst/>
                  <a:gdLst>
                    <a:gd name="T0" fmla="*/ 2 w 6"/>
                    <a:gd name="T1" fmla="*/ 1 h 1"/>
                    <a:gd name="T2" fmla="*/ 3 w 6"/>
                    <a:gd name="T3" fmla="*/ 1 h 1"/>
                    <a:gd name="T4" fmla="*/ 2 w 6"/>
                    <a:gd name="T5" fmla="*/ 1 h 1"/>
                    <a:gd name="T6" fmla="*/ 0 60000 65536"/>
                    <a:gd name="T7" fmla="*/ 0 60000 65536"/>
                    <a:gd name="T8" fmla="*/ 0 60000 65536"/>
                  </a:gdLst>
                  <a:ahLst/>
                  <a:cxnLst>
                    <a:cxn ang="T6">
                      <a:pos x="T0" y="T1"/>
                    </a:cxn>
                    <a:cxn ang="T7">
                      <a:pos x="T2" y="T3"/>
                    </a:cxn>
                    <a:cxn ang="T8">
                      <a:pos x="T4" y="T5"/>
                    </a:cxn>
                  </a:cxnLst>
                  <a:rect l="0" t="0" r="r" b="b"/>
                  <a:pathLst>
                    <a:path w="6" h="1">
                      <a:moveTo>
                        <a:pt x="2" y="1"/>
                      </a:moveTo>
                      <a:cubicBezTo>
                        <a:pt x="0" y="0"/>
                        <a:pt x="4" y="0"/>
                        <a:pt x="6" y="1"/>
                      </a:cubicBezTo>
                      <a:cubicBezTo>
                        <a:pt x="5" y="1"/>
                        <a:pt x="2"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6" name="Freeform 10627">
                  <a:extLst>
                    <a:ext uri="{FF2B5EF4-FFF2-40B4-BE49-F238E27FC236}">
                      <a16:creationId xmlns:a16="http://schemas.microsoft.com/office/drawing/2014/main" id="{D395C369-F71D-563D-FB2D-A97BC8042214}"/>
                    </a:ext>
                  </a:extLst>
                </p:cNvPr>
                <p:cNvSpPr>
                  <a:spLocks/>
                </p:cNvSpPr>
                <p:nvPr/>
              </p:nvSpPr>
              <p:spPr bwMode="auto">
                <a:xfrm>
                  <a:off x="4133" y="2419"/>
                  <a:ext cx="5" cy="3"/>
                </a:xfrm>
                <a:custGeom>
                  <a:avLst/>
                  <a:gdLst>
                    <a:gd name="T0" fmla="*/ 1 w 7"/>
                    <a:gd name="T1" fmla="*/ 1 h 4"/>
                    <a:gd name="T2" fmla="*/ 1 w 7"/>
                    <a:gd name="T3" fmla="*/ 2 h 4"/>
                    <a:gd name="T4" fmla="*/ 1 w 7"/>
                    <a:gd name="T5" fmla="*/ 0 h 4"/>
                    <a:gd name="T6" fmla="*/ 0 60000 65536"/>
                    <a:gd name="T7" fmla="*/ 0 60000 65536"/>
                    <a:gd name="T8" fmla="*/ 0 60000 65536"/>
                  </a:gdLst>
                  <a:ahLst/>
                  <a:cxnLst>
                    <a:cxn ang="T6">
                      <a:pos x="T0" y="T1"/>
                    </a:cxn>
                    <a:cxn ang="T7">
                      <a:pos x="T2" y="T3"/>
                    </a:cxn>
                    <a:cxn ang="T8">
                      <a:pos x="T4" y="T5"/>
                    </a:cxn>
                  </a:cxnLst>
                  <a:rect l="0" t="0" r="r" b="b"/>
                  <a:pathLst>
                    <a:path w="7" h="4">
                      <a:moveTo>
                        <a:pt x="1" y="1"/>
                      </a:moveTo>
                      <a:cubicBezTo>
                        <a:pt x="0" y="1"/>
                        <a:pt x="7" y="4"/>
                        <a:pt x="6" y="2"/>
                      </a:cubicBezTo>
                      <a:cubicBezTo>
                        <a:pt x="5" y="2"/>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7" name="Freeform 10628">
                  <a:extLst>
                    <a:ext uri="{FF2B5EF4-FFF2-40B4-BE49-F238E27FC236}">
                      <a16:creationId xmlns:a16="http://schemas.microsoft.com/office/drawing/2014/main" id="{E0BD2AA0-5070-F2E7-E566-43FFB34449E6}"/>
                    </a:ext>
                  </a:extLst>
                </p:cNvPr>
                <p:cNvSpPr>
                  <a:spLocks/>
                </p:cNvSpPr>
                <p:nvPr/>
              </p:nvSpPr>
              <p:spPr bwMode="auto">
                <a:xfrm>
                  <a:off x="4134" y="2412"/>
                  <a:ext cx="4" cy="3"/>
                </a:xfrm>
                <a:custGeom>
                  <a:avLst/>
                  <a:gdLst>
                    <a:gd name="T0" fmla="*/ 0 w 5"/>
                    <a:gd name="T1" fmla="*/ 2 h 4"/>
                    <a:gd name="T2" fmla="*/ 2 w 5"/>
                    <a:gd name="T3" fmla="*/ 2 h 4"/>
                    <a:gd name="T4" fmla="*/ 2 w 5"/>
                    <a:gd name="T5" fmla="*/ 2 h 4"/>
                    <a:gd name="T6" fmla="*/ 0 w 5"/>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0" y="2"/>
                      </a:moveTo>
                      <a:cubicBezTo>
                        <a:pt x="0" y="0"/>
                        <a:pt x="4" y="3"/>
                        <a:pt x="5" y="4"/>
                      </a:cubicBezTo>
                      <a:cubicBezTo>
                        <a:pt x="4" y="4"/>
                        <a:pt x="4" y="3"/>
                        <a:pt x="3" y="3"/>
                      </a:cubicBezTo>
                      <a:cubicBezTo>
                        <a:pt x="2" y="2"/>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8" name="Freeform 10629">
                  <a:extLst>
                    <a:ext uri="{FF2B5EF4-FFF2-40B4-BE49-F238E27FC236}">
                      <a16:creationId xmlns:a16="http://schemas.microsoft.com/office/drawing/2014/main" id="{345263C8-86DB-73FC-4C06-B6731E587552}"/>
                    </a:ext>
                  </a:extLst>
                </p:cNvPr>
                <p:cNvSpPr>
                  <a:spLocks/>
                </p:cNvSpPr>
                <p:nvPr/>
              </p:nvSpPr>
              <p:spPr bwMode="auto">
                <a:xfrm>
                  <a:off x="4133" y="2406"/>
                  <a:ext cx="5" cy="3"/>
                </a:xfrm>
                <a:custGeom>
                  <a:avLst/>
                  <a:gdLst>
                    <a:gd name="T0" fmla="*/ 0 w 6"/>
                    <a:gd name="T1" fmla="*/ 0 h 3"/>
                    <a:gd name="T2" fmla="*/ 3 w 6"/>
                    <a:gd name="T3" fmla="*/ 2 h 3"/>
                    <a:gd name="T4" fmla="*/ 1 w 6"/>
                    <a:gd name="T5" fmla="*/ 0 h 3"/>
                    <a:gd name="T6" fmla="*/ 0 60000 65536"/>
                    <a:gd name="T7" fmla="*/ 0 60000 65536"/>
                    <a:gd name="T8" fmla="*/ 0 60000 65536"/>
                  </a:gdLst>
                  <a:ahLst/>
                  <a:cxnLst>
                    <a:cxn ang="T6">
                      <a:pos x="T0" y="T1"/>
                    </a:cxn>
                    <a:cxn ang="T7">
                      <a:pos x="T2" y="T3"/>
                    </a:cxn>
                    <a:cxn ang="T8">
                      <a:pos x="T4" y="T5"/>
                    </a:cxn>
                  </a:cxnLst>
                  <a:rect l="0" t="0" r="r" b="b"/>
                  <a:pathLst>
                    <a:path w="6" h="3">
                      <a:moveTo>
                        <a:pt x="0" y="0"/>
                      </a:moveTo>
                      <a:cubicBezTo>
                        <a:pt x="1" y="2"/>
                        <a:pt x="5" y="3"/>
                        <a:pt x="6" y="2"/>
                      </a:cubicBezTo>
                      <a:cubicBezTo>
                        <a:pt x="5" y="2"/>
                        <a:pt x="3"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49" name="Freeform 10630">
                  <a:extLst>
                    <a:ext uri="{FF2B5EF4-FFF2-40B4-BE49-F238E27FC236}">
                      <a16:creationId xmlns:a16="http://schemas.microsoft.com/office/drawing/2014/main" id="{6D05E11C-6E9D-36C2-22DF-1132F39A2565}"/>
                    </a:ext>
                  </a:extLst>
                </p:cNvPr>
                <p:cNvSpPr>
                  <a:spLocks/>
                </p:cNvSpPr>
                <p:nvPr/>
              </p:nvSpPr>
              <p:spPr bwMode="auto">
                <a:xfrm>
                  <a:off x="4127" y="2403"/>
                  <a:ext cx="3" cy="2"/>
                </a:xfrm>
                <a:custGeom>
                  <a:avLst/>
                  <a:gdLst>
                    <a:gd name="T0" fmla="*/ 0 w 4"/>
                    <a:gd name="T1" fmla="*/ 1 h 2"/>
                    <a:gd name="T2" fmla="*/ 2 w 4"/>
                    <a:gd name="T3" fmla="*/ 2 h 2"/>
                    <a:gd name="T4" fmla="*/ 0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0" y="1"/>
                      </a:moveTo>
                      <a:cubicBezTo>
                        <a:pt x="0" y="0"/>
                        <a:pt x="3" y="1"/>
                        <a:pt x="4" y="2"/>
                      </a:cubicBezTo>
                      <a:cubicBezTo>
                        <a:pt x="3" y="2"/>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0" name="Freeform 10631">
                  <a:extLst>
                    <a:ext uri="{FF2B5EF4-FFF2-40B4-BE49-F238E27FC236}">
                      <a16:creationId xmlns:a16="http://schemas.microsoft.com/office/drawing/2014/main" id="{46F0596F-0059-C7FE-D8B6-02254D7AFA98}"/>
                    </a:ext>
                  </a:extLst>
                </p:cNvPr>
                <p:cNvSpPr>
                  <a:spLocks/>
                </p:cNvSpPr>
                <p:nvPr/>
              </p:nvSpPr>
              <p:spPr bwMode="auto">
                <a:xfrm>
                  <a:off x="4140" y="2417"/>
                  <a:ext cx="4" cy="2"/>
                </a:xfrm>
                <a:custGeom>
                  <a:avLst/>
                  <a:gdLst>
                    <a:gd name="T0" fmla="*/ 0 w 5"/>
                    <a:gd name="T1" fmla="*/ 0 h 2"/>
                    <a:gd name="T2" fmla="*/ 2 w 5"/>
                    <a:gd name="T3" fmla="*/ 0 h 2"/>
                    <a:gd name="T4" fmla="*/ 0 w 5"/>
                    <a:gd name="T5" fmla="*/ 1 h 2"/>
                    <a:gd name="T6" fmla="*/ 0 60000 65536"/>
                    <a:gd name="T7" fmla="*/ 0 60000 65536"/>
                    <a:gd name="T8" fmla="*/ 0 60000 65536"/>
                  </a:gdLst>
                  <a:ahLst/>
                  <a:cxnLst>
                    <a:cxn ang="T6">
                      <a:pos x="T0" y="T1"/>
                    </a:cxn>
                    <a:cxn ang="T7">
                      <a:pos x="T2" y="T3"/>
                    </a:cxn>
                    <a:cxn ang="T8">
                      <a:pos x="T4" y="T5"/>
                    </a:cxn>
                  </a:cxnLst>
                  <a:rect l="0" t="0" r="r" b="b"/>
                  <a:pathLst>
                    <a:path w="5" h="2">
                      <a:moveTo>
                        <a:pt x="0" y="0"/>
                      </a:moveTo>
                      <a:cubicBezTo>
                        <a:pt x="1" y="2"/>
                        <a:pt x="5" y="1"/>
                        <a:pt x="3" y="0"/>
                      </a:cubicBezTo>
                      <a:cubicBezTo>
                        <a:pt x="2" y="0"/>
                        <a:pt x="2"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1" name="Freeform 10632">
                  <a:extLst>
                    <a:ext uri="{FF2B5EF4-FFF2-40B4-BE49-F238E27FC236}">
                      <a16:creationId xmlns:a16="http://schemas.microsoft.com/office/drawing/2014/main" id="{A310FBE4-DE40-C903-B579-C8D9D1F697BC}"/>
                    </a:ext>
                  </a:extLst>
                </p:cNvPr>
                <p:cNvSpPr>
                  <a:spLocks/>
                </p:cNvSpPr>
                <p:nvPr/>
              </p:nvSpPr>
              <p:spPr bwMode="auto">
                <a:xfrm>
                  <a:off x="4140" y="2411"/>
                  <a:ext cx="3" cy="4"/>
                </a:xfrm>
                <a:custGeom>
                  <a:avLst/>
                  <a:gdLst>
                    <a:gd name="T0" fmla="*/ 0 w 4"/>
                    <a:gd name="T1" fmla="*/ 0 h 4"/>
                    <a:gd name="T2" fmla="*/ 2 w 4"/>
                    <a:gd name="T3" fmla="*/ 4 h 4"/>
                    <a:gd name="T4" fmla="*/ 2 w 4"/>
                    <a:gd name="T5" fmla="*/ 2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cubicBezTo>
                        <a:pt x="0" y="0"/>
                        <a:pt x="4" y="2"/>
                        <a:pt x="4" y="4"/>
                      </a:cubicBezTo>
                      <a:cubicBezTo>
                        <a:pt x="4" y="3"/>
                        <a:pt x="4" y="2"/>
                        <a:pt x="4" y="2"/>
                      </a:cubicBezTo>
                      <a:cubicBezTo>
                        <a:pt x="3" y="0"/>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2" name="Freeform 10633">
                  <a:extLst>
                    <a:ext uri="{FF2B5EF4-FFF2-40B4-BE49-F238E27FC236}">
                      <a16:creationId xmlns:a16="http://schemas.microsoft.com/office/drawing/2014/main" id="{1764DB07-296F-0828-2250-B3DC4C0BBB49}"/>
                    </a:ext>
                  </a:extLst>
                </p:cNvPr>
                <p:cNvSpPr>
                  <a:spLocks/>
                </p:cNvSpPr>
                <p:nvPr/>
              </p:nvSpPr>
              <p:spPr bwMode="auto">
                <a:xfrm>
                  <a:off x="4140" y="2408"/>
                  <a:ext cx="3" cy="2"/>
                </a:xfrm>
                <a:custGeom>
                  <a:avLst/>
                  <a:gdLst>
                    <a:gd name="T0" fmla="*/ 0 w 4"/>
                    <a:gd name="T1" fmla="*/ 0 h 3"/>
                    <a:gd name="T2" fmla="*/ 2 w 4"/>
                    <a:gd name="T3" fmla="*/ 1 h 3"/>
                    <a:gd name="T4" fmla="*/ 0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0" y="0"/>
                      </a:moveTo>
                      <a:cubicBezTo>
                        <a:pt x="2" y="0"/>
                        <a:pt x="4" y="2"/>
                        <a:pt x="4" y="3"/>
                      </a:cubicBezTo>
                      <a:cubicBezTo>
                        <a:pt x="3" y="3"/>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3" name="Freeform 10634">
                  <a:extLst>
                    <a:ext uri="{FF2B5EF4-FFF2-40B4-BE49-F238E27FC236}">
                      <a16:creationId xmlns:a16="http://schemas.microsoft.com/office/drawing/2014/main" id="{58B88188-0064-72CD-2654-AF9A24B7A1A6}"/>
                    </a:ext>
                  </a:extLst>
                </p:cNvPr>
                <p:cNvSpPr>
                  <a:spLocks/>
                </p:cNvSpPr>
                <p:nvPr/>
              </p:nvSpPr>
              <p:spPr bwMode="auto">
                <a:xfrm>
                  <a:off x="4190" y="2408"/>
                  <a:ext cx="31" cy="39"/>
                </a:xfrm>
                <a:custGeom>
                  <a:avLst/>
                  <a:gdLst>
                    <a:gd name="T0" fmla="*/ 14 w 37"/>
                    <a:gd name="T1" fmla="*/ 2 h 47"/>
                    <a:gd name="T2" fmla="*/ 16 w 37"/>
                    <a:gd name="T3" fmla="*/ 2 h 47"/>
                    <a:gd name="T4" fmla="*/ 17 w 37"/>
                    <a:gd name="T5" fmla="*/ 6 h 47"/>
                    <a:gd name="T6" fmla="*/ 18 w 37"/>
                    <a:gd name="T7" fmla="*/ 8 h 47"/>
                    <a:gd name="T8" fmla="*/ 17 w 37"/>
                    <a:gd name="T9" fmla="*/ 12 h 47"/>
                    <a:gd name="T10" fmla="*/ 16 w 37"/>
                    <a:gd name="T11" fmla="*/ 15 h 47"/>
                    <a:gd name="T12" fmla="*/ 15 w 37"/>
                    <a:gd name="T13" fmla="*/ 17 h 47"/>
                    <a:gd name="T14" fmla="*/ 13 w 37"/>
                    <a:gd name="T15" fmla="*/ 18 h 47"/>
                    <a:gd name="T16" fmla="*/ 11 w 37"/>
                    <a:gd name="T17" fmla="*/ 21 h 47"/>
                    <a:gd name="T18" fmla="*/ 9 w 37"/>
                    <a:gd name="T19" fmla="*/ 22 h 47"/>
                    <a:gd name="T20" fmla="*/ 6 w 37"/>
                    <a:gd name="T21" fmla="*/ 22 h 47"/>
                    <a:gd name="T22" fmla="*/ 5 w 37"/>
                    <a:gd name="T23" fmla="*/ 21 h 47"/>
                    <a:gd name="T24" fmla="*/ 3 w 37"/>
                    <a:gd name="T25" fmla="*/ 19 h 47"/>
                    <a:gd name="T26" fmla="*/ 3 w 37"/>
                    <a:gd name="T27" fmla="*/ 18 h 47"/>
                    <a:gd name="T28" fmla="*/ 2 w 37"/>
                    <a:gd name="T29" fmla="*/ 16 h 47"/>
                    <a:gd name="T30" fmla="*/ 1 w 37"/>
                    <a:gd name="T31" fmla="*/ 14 h 47"/>
                    <a:gd name="T32" fmla="*/ 1 w 37"/>
                    <a:gd name="T33" fmla="*/ 12 h 47"/>
                    <a:gd name="T34" fmla="*/ 2 w 37"/>
                    <a:gd name="T35" fmla="*/ 9 h 47"/>
                    <a:gd name="T36" fmla="*/ 3 w 37"/>
                    <a:gd name="T37" fmla="*/ 7 h 47"/>
                    <a:gd name="T38" fmla="*/ 4 w 37"/>
                    <a:gd name="T39" fmla="*/ 4 h 47"/>
                    <a:gd name="T40" fmla="*/ 6 w 37"/>
                    <a:gd name="T41" fmla="*/ 2 h 47"/>
                    <a:gd name="T42" fmla="*/ 8 w 37"/>
                    <a:gd name="T43" fmla="*/ 2 h 47"/>
                    <a:gd name="T44" fmla="*/ 10 w 37"/>
                    <a:gd name="T45" fmla="*/ 1 h 47"/>
                    <a:gd name="T46" fmla="*/ 13 w 37"/>
                    <a:gd name="T47" fmla="*/ 1 h 47"/>
                    <a:gd name="T48" fmla="*/ 14 w 37"/>
                    <a:gd name="T49" fmla="*/ 2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7" h="47">
                      <a:moveTo>
                        <a:pt x="29" y="3"/>
                      </a:moveTo>
                      <a:cubicBezTo>
                        <a:pt x="30" y="6"/>
                        <a:pt x="33" y="4"/>
                        <a:pt x="33" y="6"/>
                      </a:cubicBezTo>
                      <a:cubicBezTo>
                        <a:pt x="32" y="9"/>
                        <a:pt x="36" y="9"/>
                        <a:pt x="35" y="12"/>
                      </a:cubicBezTo>
                      <a:cubicBezTo>
                        <a:pt x="34" y="15"/>
                        <a:pt x="37" y="16"/>
                        <a:pt x="36" y="18"/>
                      </a:cubicBezTo>
                      <a:cubicBezTo>
                        <a:pt x="35" y="20"/>
                        <a:pt x="37" y="24"/>
                        <a:pt x="35" y="26"/>
                      </a:cubicBezTo>
                      <a:cubicBezTo>
                        <a:pt x="34" y="28"/>
                        <a:pt x="35" y="31"/>
                        <a:pt x="33" y="32"/>
                      </a:cubicBezTo>
                      <a:cubicBezTo>
                        <a:pt x="32" y="32"/>
                        <a:pt x="32" y="35"/>
                        <a:pt x="30" y="36"/>
                      </a:cubicBezTo>
                      <a:cubicBezTo>
                        <a:pt x="29" y="36"/>
                        <a:pt x="28" y="40"/>
                        <a:pt x="27" y="39"/>
                      </a:cubicBezTo>
                      <a:cubicBezTo>
                        <a:pt x="26" y="38"/>
                        <a:pt x="24" y="44"/>
                        <a:pt x="22" y="43"/>
                      </a:cubicBezTo>
                      <a:cubicBezTo>
                        <a:pt x="21" y="42"/>
                        <a:pt x="19" y="46"/>
                        <a:pt x="18" y="44"/>
                      </a:cubicBezTo>
                      <a:cubicBezTo>
                        <a:pt x="17" y="43"/>
                        <a:pt x="14" y="47"/>
                        <a:pt x="12" y="44"/>
                      </a:cubicBezTo>
                      <a:cubicBezTo>
                        <a:pt x="11" y="43"/>
                        <a:pt x="8" y="46"/>
                        <a:pt x="9" y="43"/>
                      </a:cubicBezTo>
                      <a:cubicBezTo>
                        <a:pt x="9" y="41"/>
                        <a:pt x="6" y="43"/>
                        <a:pt x="6" y="41"/>
                      </a:cubicBezTo>
                      <a:cubicBezTo>
                        <a:pt x="6" y="39"/>
                        <a:pt x="3" y="40"/>
                        <a:pt x="4" y="38"/>
                      </a:cubicBezTo>
                      <a:cubicBezTo>
                        <a:pt x="4" y="37"/>
                        <a:pt x="2" y="37"/>
                        <a:pt x="2" y="34"/>
                      </a:cubicBezTo>
                      <a:cubicBezTo>
                        <a:pt x="2" y="33"/>
                        <a:pt x="0" y="32"/>
                        <a:pt x="1" y="30"/>
                      </a:cubicBezTo>
                      <a:cubicBezTo>
                        <a:pt x="2" y="28"/>
                        <a:pt x="0" y="27"/>
                        <a:pt x="1" y="25"/>
                      </a:cubicBezTo>
                      <a:cubicBezTo>
                        <a:pt x="2" y="23"/>
                        <a:pt x="1" y="21"/>
                        <a:pt x="2" y="19"/>
                      </a:cubicBezTo>
                      <a:cubicBezTo>
                        <a:pt x="3" y="18"/>
                        <a:pt x="3" y="16"/>
                        <a:pt x="4" y="15"/>
                      </a:cubicBezTo>
                      <a:cubicBezTo>
                        <a:pt x="6" y="13"/>
                        <a:pt x="6" y="9"/>
                        <a:pt x="8" y="9"/>
                      </a:cubicBezTo>
                      <a:cubicBezTo>
                        <a:pt x="9" y="9"/>
                        <a:pt x="10" y="6"/>
                        <a:pt x="11" y="5"/>
                      </a:cubicBezTo>
                      <a:cubicBezTo>
                        <a:pt x="13" y="5"/>
                        <a:pt x="14" y="2"/>
                        <a:pt x="16" y="2"/>
                      </a:cubicBezTo>
                      <a:cubicBezTo>
                        <a:pt x="17" y="3"/>
                        <a:pt x="19" y="0"/>
                        <a:pt x="20" y="1"/>
                      </a:cubicBezTo>
                      <a:cubicBezTo>
                        <a:pt x="22" y="3"/>
                        <a:pt x="24" y="0"/>
                        <a:pt x="25" y="1"/>
                      </a:cubicBezTo>
                      <a:cubicBezTo>
                        <a:pt x="26" y="3"/>
                        <a:pt x="28" y="1"/>
                        <a:pt x="29"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4" name="Freeform 10635">
                  <a:extLst>
                    <a:ext uri="{FF2B5EF4-FFF2-40B4-BE49-F238E27FC236}">
                      <a16:creationId xmlns:a16="http://schemas.microsoft.com/office/drawing/2014/main" id="{72103581-638C-18F4-EF8E-7464F18668EC}"/>
                    </a:ext>
                  </a:extLst>
                </p:cNvPr>
                <p:cNvSpPr>
                  <a:spLocks/>
                </p:cNvSpPr>
                <p:nvPr/>
              </p:nvSpPr>
              <p:spPr bwMode="auto">
                <a:xfrm>
                  <a:off x="4190" y="2410"/>
                  <a:ext cx="25" cy="37"/>
                </a:xfrm>
                <a:custGeom>
                  <a:avLst/>
                  <a:gdLst>
                    <a:gd name="T0" fmla="*/ 14 w 30"/>
                    <a:gd name="T1" fmla="*/ 16 h 45"/>
                    <a:gd name="T2" fmla="*/ 11 w 30"/>
                    <a:gd name="T3" fmla="*/ 16 h 45"/>
                    <a:gd name="T4" fmla="*/ 9 w 30"/>
                    <a:gd name="T5" fmla="*/ 14 h 45"/>
                    <a:gd name="T6" fmla="*/ 8 w 30"/>
                    <a:gd name="T7" fmla="*/ 14 h 45"/>
                    <a:gd name="T8" fmla="*/ 8 w 30"/>
                    <a:gd name="T9" fmla="*/ 13 h 45"/>
                    <a:gd name="T10" fmla="*/ 7 w 30"/>
                    <a:gd name="T11" fmla="*/ 11 h 45"/>
                    <a:gd name="T12" fmla="*/ 6 w 30"/>
                    <a:gd name="T13" fmla="*/ 9 h 45"/>
                    <a:gd name="T14" fmla="*/ 6 w 30"/>
                    <a:gd name="T15" fmla="*/ 7 h 45"/>
                    <a:gd name="T16" fmla="*/ 7 w 30"/>
                    <a:gd name="T17" fmla="*/ 4 h 45"/>
                    <a:gd name="T18" fmla="*/ 8 w 30"/>
                    <a:gd name="T19" fmla="*/ 2 h 45"/>
                    <a:gd name="T20" fmla="*/ 8 w 30"/>
                    <a:gd name="T21" fmla="*/ 0 h 45"/>
                    <a:gd name="T22" fmla="*/ 8 w 30"/>
                    <a:gd name="T23" fmla="*/ 0 h 45"/>
                    <a:gd name="T24" fmla="*/ 6 w 30"/>
                    <a:gd name="T25" fmla="*/ 2 h 45"/>
                    <a:gd name="T26" fmla="*/ 4 w 30"/>
                    <a:gd name="T27" fmla="*/ 3 h 45"/>
                    <a:gd name="T28" fmla="*/ 3 w 30"/>
                    <a:gd name="T29" fmla="*/ 6 h 45"/>
                    <a:gd name="T30" fmla="*/ 2 w 30"/>
                    <a:gd name="T31" fmla="*/ 8 h 45"/>
                    <a:gd name="T32" fmla="*/ 1 w 30"/>
                    <a:gd name="T33" fmla="*/ 11 h 45"/>
                    <a:gd name="T34" fmla="*/ 1 w 30"/>
                    <a:gd name="T35" fmla="*/ 13 h 45"/>
                    <a:gd name="T36" fmla="*/ 2 w 30"/>
                    <a:gd name="T37" fmla="*/ 14 h 45"/>
                    <a:gd name="T38" fmla="*/ 3 w 30"/>
                    <a:gd name="T39" fmla="*/ 17 h 45"/>
                    <a:gd name="T40" fmla="*/ 3 w 30"/>
                    <a:gd name="T41" fmla="*/ 17 h 45"/>
                    <a:gd name="T42" fmla="*/ 5 w 30"/>
                    <a:gd name="T43" fmla="*/ 19 h 45"/>
                    <a:gd name="T44" fmla="*/ 6 w 30"/>
                    <a:gd name="T45" fmla="*/ 20 h 45"/>
                    <a:gd name="T46" fmla="*/ 9 w 30"/>
                    <a:gd name="T47" fmla="*/ 20 h 45"/>
                    <a:gd name="T48" fmla="*/ 11 w 30"/>
                    <a:gd name="T49" fmla="*/ 19 h 45"/>
                    <a:gd name="T50" fmla="*/ 13 w 30"/>
                    <a:gd name="T51" fmla="*/ 17 h 45"/>
                    <a:gd name="T52" fmla="*/ 15 w 30"/>
                    <a:gd name="T53" fmla="*/ 16 h 45"/>
                    <a:gd name="T54" fmla="*/ 14 w 30"/>
                    <a:gd name="T55" fmla="*/ 16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 h="45">
                      <a:moveTo>
                        <a:pt x="29" y="34"/>
                      </a:moveTo>
                      <a:cubicBezTo>
                        <a:pt x="27" y="32"/>
                        <a:pt x="24" y="36"/>
                        <a:pt x="23" y="34"/>
                      </a:cubicBezTo>
                      <a:cubicBezTo>
                        <a:pt x="22" y="32"/>
                        <a:pt x="19" y="35"/>
                        <a:pt x="19" y="32"/>
                      </a:cubicBezTo>
                      <a:cubicBezTo>
                        <a:pt x="19" y="31"/>
                        <a:pt x="16" y="32"/>
                        <a:pt x="17" y="30"/>
                      </a:cubicBezTo>
                      <a:cubicBezTo>
                        <a:pt x="17" y="29"/>
                        <a:pt x="14" y="30"/>
                        <a:pt x="15" y="28"/>
                      </a:cubicBezTo>
                      <a:cubicBezTo>
                        <a:pt x="15" y="26"/>
                        <a:pt x="12" y="26"/>
                        <a:pt x="13" y="24"/>
                      </a:cubicBezTo>
                      <a:cubicBezTo>
                        <a:pt x="13" y="22"/>
                        <a:pt x="11" y="22"/>
                        <a:pt x="12" y="19"/>
                      </a:cubicBezTo>
                      <a:cubicBezTo>
                        <a:pt x="13" y="18"/>
                        <a:pt x="10" y="16"/>
                        <a:pt x="12" y="14"/>
                      </a:cubicBezTo>
                      <a:cubicBezTo>
                        <a:pt x="13" y="13"/>
                        <a:pt x="12" y="11"/>
                        <a:pt x="13" y="9"/>
                      </a:cubicBezTo>
                      <a:cubicBezTo>
                        <a:pt x="14" y="7"/>
                        <a:pt x="14" y="5"/>
                        <a:pt x="15" y="4"/>
                      </a:cubicBezTo>
                      <a:cubicBezTo>
                        <a:pt x="16" y="3"/>
                        <a:pt x="17" y="2"/>
                        <a:pt x="17" y="0"/>
                      </a:cubicBezTo>
                      <a:cubicBezTo>
                        <a:pt x="17" y="0"/>
                        <a:pt x="16" y="1"/>
                        <a:pt x="16" y="0"/>
                      </a:cubicBezTo>
                      <a:cubicBezTo>
                        <a:pt x="14" y="0"/>
                        <a:pt x="13" y="3"/>
                        <a:pt x="11" y="3"/>
                      </a:cubicBezTo>
                      <a:cubicBezTo>
                        <a:pt x="10" y="4"/>
                        <a:pt x="9" y="7"/>
                        <a:pt x="8" y="7"/>
                      </a:cubicBezTo>
                      <a:cubicBezTo>
                        <a:pt x="6" y="7"/>
                        <a:pt x="6" y="11"/>
                        <a:pt x="4" y="13"/>
                      </a:cubicBezTo>
                      <a:cubicBezTo>
                        <a:pt x="3" y="14"/>
                        <a:pt x="3" y="16"/>
                        <a:pt x="2" y="17"/>
                      </a:cubicBezTo>
                      <a:cubicBezTo>
                        <a:pt x="1" y="19"/>
                        <a:pt x="2" y="21"/>
                        <a:pt x="1" y="23"/>
                      </a:cubicBezTo>
                      <a:cubicBezTo>
                        <a:pt x="0" y="25"/>
                        <a:pt x="2" y="26"/>
                        <a:pt x="1" y="28"/>
                      </a:cubicBezTo>
                      <a:cubicBezTo>
                        <a:pt x="0" y="30"/>
                        <a:pt x="2" y="31"/>
                        <a:pt x="2" y="32"/>
                      </a:cubicBezTo>
                      <a:cubicBezTo>
                        <a:pt x="2" y="35"/>
                        <a:pt x="4" y="35"/>
                        <a:pt x="4" y="36"/>
                      </a:cubicBezTo>
                      <a:cubicBezTo>
                        <a:pt x="3" y="38"/>
                        <a:pt x="6" y="37"/>
                        <a:pt x="6" y="39"/>
                      </a:cubicBezTo>
                      <a:cubicBezTo>
                        <a:pt x="6" y="41"/>
                        <a:pt x="9" y="39"/>
                        <a:pt x="9" y="41"/>
                      </a:cubicBezTo>
                      <a:cubicBezTo>
                        <a:pt x="8" y="44"/>
                        <a:pt x="11" y="41"/>
                        <a:pt x="12" y="42"/>
                      </a:cubicBezTo>
                      <a:cubicBezTo>
                        <a:pt x="14" y="45"/>
                        <a:pt x="17" y="41"/>
                        <a:pt x="18" y="42"/>
                      </a:cubicBezTo>
                      <a:cubicBezTo>
                        <a:pt x="19" y="44"/>
                        <a:pt x="21" y="40"/>
                        <a:pt x="22" y="41"/>
                      </a:cubicBezTo>
                      <a:cubicBezTo>
                        <a:pt x="24" y="42"/>
                        <a:pt x="26" y="36"/>
                        <a:pt x="27" y="37"/>
                      </a:cubicBezTo>
                      <a:cubicBezTo>
                        <a:pt x="28" y="38"/>
                        <a:pt x="29" y="35"/>
                        <a:pt x="30" y="34"/>
                      </a:cubicBezTo>
                      <a:lnTo>
                        <a:pt x="29" y="34"/>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5" name="Freeform 10636">
                  <a:extLst>
                    <a:ext uri="{FF2B5EF4-FFF2-40B4-BE49-F238E27FC236}">
                      <a16:creationId xmlns:a16="http://schemas.microsoft.com/office/drawing/2014/main" id="{4EFFB6CD-8BF0-3FEB-F004-C2175793C2A0}"/>
                    </a:ext>
                  </a:extLst>
                </p:cNvPr>
                <p:cNvSpPr>
                  <a:spLocks/>
                </p:cNvSpPr>
                <p:nvPr/>
              </p:nvSpPr>
              <p:spPr bwMode="auto">
                <a:xfrm>
                  <a:off x="4190" y="2423"/>
                  <a:ext cx="25" cy="24"/>
                </a:xfrm>
                <a:custGeom>
                  <a:avLst/>
                  <a:gdLst>
                    <a:gd name="T0" fmla="*/ 14 w 30"/>
                    <a:gd name="T1" fmla="*/ 8 h 29"/>
                    <a:gd name="T2" fmla="*/ 13 w 30"/>
                    <a:gd name="T3" fmla="*/ 8 h 29"/>
                    <a:gd name="T4" fmla="*/ 12 w 30"/>
                    <a:gd name="T5" fmla="*/ 10 h 29"/>
                    <a:gd name="T6" fmla="*/ 9 w 30"/>
                    <a:gd name="T7" fmla="*/ 10 h 29"/>
                    <a:gd name="T8" fmla="*/ 7 w 30"/>
                    <a:gd name="T9" fmla="*/ 10 h 29"/>
                    <a:gd name="T10" fmla="*/ 5 w 30"/>
                    <a:gd name="T11" fmla="*/ 10 h 29"/>
                    <a:gd name="T12" fmla="*/ 3 w 30"/>
                    <a:gd name="T13" fmla="*/ 9 h 29"/>
                    <a:gd name="T14" fmla="*/ 3 w 30"/>
                    <a:gd name="T15" fmla="*/ 7 h 29"/>
                    <a:gd name="T16" fmla="*/ 3 w 30"/>
                    <a:gd name="T17" fmla="*/ 6 h 29"/>
                    <a:gd name="T18" fmla="*/ 2 w 30"/>
                    <a:gd name="T19" fmla="*/ 4 h 29"/>
                    <a:gd name="T20" fmla="*/ 2 w 30"/>
                    <a:gd name="T21" fmla="*/ 2 h 29"/>
                    <a:gd name="T22" fmla="*/ 3 w 30"/>
                    <a:gd name="T23" fmla="*/ 0 h 29"/>
                    <a:gd name="T24" fmla="*/ 2 w 30"/>
                    <a:gd name="T25" fmla="*/ 1 h 29"/>
                    <a:gd name="T26" fmla="*/ 1 w 30"/>
                    <a:gd name="T27" fmla="*/ 3 h 29"/>
                    <a:gd name="T28" fmla="*/ 1 w 30"/>
                    <a:gd name="T29" fmla="*/ 6 h 29"/>
                    <a:gd name="T30" fmla="*/ 2 w 30"/>
                    <a:gd name="T31" fmla="*/ 7 h 29"/>
                    <a:gd name="T32" fmla="*/ 3 w 30"/>
                    <a:gd name="T33" fmla="*/ 10 h 29"/>
                    <a:gd name="T34" fmla="*/ 3 w 30"/>
                    <a:gd name="T35" fmla="*/ 11 h 29"/>
                    <a:gd name="T36" fmla="*/ 5 w 30"/>
                    <a:gd name="T37" fmla="*/ 12 h 29"/>
                    <a:gd name="T38" fmla="*/ 6 w 30"/>
                    <a:gd name="T39" fmla="*/ 12 h 29"/>
                    <a:gd name="T40" fmla="*/ 9 w 30"/>
                    <a:gd name="T41" fmla="*/ 12 h 29"/>
                    <a:gd name="T42" fmla="*/ 11 w 30"/>
                    <a:gd name="T43" fmla="*/ 12 h 29"/>
                    <a:gd name="T44" fmla="*/ 13 w 30"/>
                    <a:gd name="T45" fmla="*/ 10 h 29"/>
                    <a:gd name="T46" fmla="*/ 15 w 30"/>
                    <a:gd name="T47" fmla="*/ 8 h 29"/>
                    <a:gd name="T48" fmla="*/ 14 w 30"/>
                    <a:gd name="T49" fmla="*/ 8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29">
                      <a:moveTo>
                        <a:pt x="29" y="18"/>
                      </a:moveTo>
                      <a:cubicBezTo>
                        <a:pt x="28" y="17"/>
                        <a:pt x="28" y="17"/>
                        <a:pt x="27" y="18"/>
                      </a:cubicBezTo>
                      <a:cubicBezTo>
                        <a:pt x="26" y="19"/>
                        <a:pt x="25" y="21"/>
                        <a:pt x="24" y="21"/>
                      </a:cubicBezTo>
                      <a:cubicBezTo>
                        <a:pt x="22" y="20"/>
                        <a:pt x="21" y="24"/>
                        <a:pt x="19" y="22"/>
                      </a:cubicBezTo>
                      <a:cubicBezTo>
                        <a:pt x="18" y="21"/>
                        <a:pt x="15" y="25"/>
                        <a:pt x="13" y="22"/>
                      </a:cubicBezTo>
                      <a:cubicBezTo>
                        <a:pt x="13" y="21"/>
                        <a:pt x="9" y="24"/>
                        <a:pt x="10" y="21"/>
                      </a:cubicBezTo>
                      <a:cubicBezTo>
                        <a:pt x="10" y="19"/>
                        <a:pt x="7" y="21"/>
                        <a:pt x="7" y="19"/>
                      </a:cubicBezTo>
                      <a:cubicBezTo>
                        <a:pt x="7" y="18"/>
                        <a:pt x="5" y="19"/>
                        <a:pt x="5" y="16"/>
                      </a:cubicBezTo>
                      <a:cubicBezTo>
                        <a:pt x="5" y="15"/>
                        <a:pt x="3" y="15"/>
                        <a:pt x="3" y="12"/>
                      </a:cubicBezTo>
                      <a:cubicBezTo>
                        <a:pt x="4" y="11"/>
                        <a:pt x="1" y="10"/>
                        <a:pt x="2" y="8"/>
                      </a:cubicBezTo>
                      <a:cubicBezTo>
                        <a:pt x="3" y="6"/>
                        <a:pt x="1" y="5"/>
                        <a:pt x="2" y="3"/>
                      </a:cubicBezTo>
                      <a:cubicBezTo>
                        <a:pt x="3" y="2"/>
                        <a:pt x="3" y="1"/>
                        <a:pt x="3" y="0"/>
                      </a:cubicBezTo>
                      <a:cubicBezTo>
                        <a:pt x="3" y="0"/>
                        <a:pt x="3" y="1"/>
                        <a:pt x="2" y="1"/>
                      </a:cubicBezTo>
                      <a:cubicBezTo>
                        <a:pt x="1" y="3"/>
                        <a:pt x="2" y="5"/>
                        <a:pt x="1" y="7"/>
                      </a:cubicBezTo>
                      <a:cubicBezTo>
                        <a:pt x="0" y="9"/>
                        <a:pt x="2" y="10"/>
                        <a:pt x="1" y="12"/>
                      </a:cubicBezTo>
                      <a:cubicBezTo>
                        <a:pt x="0" y="14"/>
                        <a:pt x="2" y="15"/>
                        <a:pt x="2" y="16"/>
                      </a:cubicBezTo>
                      <a:cubicBezTo>
                        <a:pt x="2" y="19"/>
                        <a:pt x="4" y="19"/>
                        <a:pt x="4" y="20"/>
                      </a:cubicBezTo>
                      <a:cubicBezTo>
                        <a:pt x="3" y="22"/>
                        <a:pt x="6" y="21"/>
                        <a:pt x="6" y="23"/>
                      </a:cubicBezTo>
                      <a:cubicBezTo>
                        <a:pt x="6" y="25"/>
                        <a:pt x="9" y="23"/>
                        <a:pt x="9" y="25"/>
                      </a:cubicBezTo>
                      <a:cubicBezTo>
                        <a:pt x="8" y="28"/>
                        <a:pt x="11" y="25"/>
                        <a:pt x="12" y="26"/>
                      </a:cubicBezTo>
                      <a:cubicBezTo>
                        <a:pt x="14" y="29"/>
                        <a:pt x="17" y="25"/>
                        <a:pt x="18" y="26"/>
                      </a:cubicBezTo>
                      <a:cubicBezTo>
                        <a:pt x="19" y="28"/>
                        <a:pt x="21" y="24"/>
                        <a:pt x="22" y="25"/>
                      </a:cubicBezTo>
                      <a:cubicBezTo>
                        <a:pt x="24" y="26"/>
                        <a:pt x="26" y="20"/>
                        <a:pt x="27" y="21"/>
                      </a:cubicBezTo>
                      <a:cubicBezTo>
                        <a:pt x="28" y="22"/>
                        <a:pt x="29" y="19"/>
                        <a:pt x="30" y="18"/>
                      </a:cubicBezTo>
                      <a:lnTo>
                        <a:pt x="29" y="18"/>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6" name="Freeform 10637">
                  <a:extLst>
                    <a:ext uri="{FF2B5EF4-FFF2-40B4-BE49-F238E27FC236}">
                      <a16:creationId xmlns:a16="http://schemas.microsoft.com/office/drawing/2014/main" id="{F10A6D32-F791-EC4D-986A-8D717DC10CF6}"/>
                    </a:ext>
                  </a:extLst>
                </p:cNvPr>
                <p:cNvSpPr>
                  <a:spLocks/>
                </p:cNvSpPr>
                <p:nvPr/>
              </p:nvSpPr>
              <p:spPr bwMode="auto">
                <a:xfrm>
                  <a:off x="4203" y="2417"/>
                  <a:ext cx="1" cy="2"/>
                </a:xfrm>
                <a:custGeom>
                  <a:avLst/>
                  <a:gdLst>
                    <a:gd name="T0" fmla="*/ 0 w 2"/>
                    <a:gd name="T1" fmla="*/ 0 h 3"/>
                    <a:gd name="T2" fmla="*/ 0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0" y="2"/>
                        <a:pt x="0" y="3"/>
                      </a:cubicBezTo>
                      <a:cubicBezTo>
                        <a:pt x="0" y="3"/>
                        <a:pt x="1" y="3"/>
                        <a:pt x="1" y="2"/>
                      </a:cubicBezTo>
                      <a:cubicBezTo>
                        <a:pt x="2"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7" name="Freeform 10638">
                  <a:extLst>
                    <a:ext uri="{FF2B5EF4-FFF2-40B4-BE49-F238E27FC236}">
                      <a16:creationId xmlns:a16="http://schemas.microsoft.com/office/drawing/2014/main" id="{DB5C9FA8-5029-2A5F-F11A-C243697D9630}"/>
                    </a:ext>
                  </a:extLst>
                </p:cNvPr>
                <p:cNvSpPr>
                  <a:spLocks/>
                </p:cNvSpPr>
                <p:nvPr/>
              </p:nvSpPr>
              <p:spPr bwMode="auto">
                <a:xfrm>
                  <a:off x="4205" y="2413"/>
                  <a:ext cx="3" cy="3"/>
                </a:xfrm>
                <a:custGeom>
                  <a:avLst/>
                  <a:gdLst>
                    <a:gd name="T0" fmla="*/ 2 w 3"/>
                    <a:gd name="T1" fmla="*/ 0 h 4"/>
                    <a:gd name="T2" fmla="*/ 3 w 3"/>
                    <a:gd name="T3" fmla="*/ 2 h 4"/>
                    <a:gd name="T4" fmla="*/ 2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0" y="1"/>
                        <a:pt x="1" y="4"/>
                        <a:pt x="3" y="4"/>
                      </a:cubicBezTo>
                      <a:cubicBezTo>
                        <a:pt x="3" y="3"/>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8" name="Freeform 10639">
                  <a:extLst>
                    <a:ext uri="{FF2B5EF4-FFF2-40B4-BE49-F238E27FC236}">
                      <a16:creationId xmlns:a16="http://schemas.microsoft.com/office/drawing/2014/main" id="{BE087CBE-9C3C-FC92-EC2F-2D6507024AE1}"/>
                    </a:ext>
                  </a:extLst>
                </p:cNvPr>
                <p:cNvSpPr>
                  <a:spLocks/>
                </p:cNvSpPr>
                <p:nvPr/>
              </p:nvSpPr>
              <p:spPr bwMode="auto">
                <a:xfrm>
                  <a:off x="4205" y="2420"/>
                  <a:ext cx="3" cy="4"/>
                </a:xfrm>
                <a:custGeom>
                  <a:avLst/>
                  <a:gdLst>
                    <a:gd name="T0" fmla="*/ 1 w 3"/>
                    <a:gd name="T1" fmla="*/ 1 h 5"/>
                    <a:gd name="T2" fmla="*/ 2 w 3"/>
                    <a:gd name="T3" fmla="*/ 1 h 5"/>
                    <a:gd name="T4" fmla="*/ 2 w 3"/>
                    <a:gd name="T5" fmla="*/ 2 h 5"/>
                    <a:gd name="T6" fmla="*/ 1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1"/>
                      </a:moveTo>
                      <a:cubicBezTo>
                        <a:pt x="0" y="0"/>
                        <a:pt x="2" y="0"/>
                        <a:pt x="2" y="1"/>
                      </a:cubicBezTo>
                      <a:cubicBezTo>
                        <a:pt x="3" y="2"/>
                        <a:pt x="3" y="4"/>
                        <a:pt x="2" y="5"/>
                      </a:cubicBezTo>
                      <a:cubicBezTo>
                        <a:pt x="1" y="4"/>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59" name="Freeform 10640">
                  <a:extLst>
                    <a:ext uri="{FF2B5EF4-FFF2-40B4-BE49-F238E27FC236}">
                      <a16:creationId xmlns:a16="http://schemas.microsoft.com/office/drawing/2014/main" id="{A82FEAC4-77AD-E2BE-0827-4F0D4823E52B}"/>
                    </a:ext>
                  </a:extLst>
                </p:cNvPr>
                <p:cNvSpPr>
                  <a:spLocks/>
                </p:cNvSpPr>
                <p:nvPr/>
              </p:nvSpPr>
              <p:spPr bwMode="auto">
                <a:xfrm>
                  <a:off x="4212" y="2415"/>
                  <a:ext cx="1" cy="6"/>
                </a:xfrm>
                <a:custGeom>
                  <a:avLst/>
                  <a:gdLst>
                    <a:gd name="T0" fmla="*/ 1 w 1"/>
                    <a:gd name="T1" fmla="*/ 0 h 7"/>
                    <a:gd name="T2" fmla="*/ 0 w 1"/>
                    <a:gd name="T3" fmla="*/ 3 h 7"/>
                    <a:gd name="T4" fmla="*/ 0 w 1"/>
                    <a:gd name="T5" fmla="*/ 3 h 7"/>
                    <a:gd name="T6" fmla="*/ 0 w 1"/>
                    <a:gd name="T7" fmla="*/ 3 h 7"/>
                    <a:gd name="T8" fmla="*/ 1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0" y="1"/>
                        <a:pt x="0" y="2"/>
                        <a:pt x="0" y="3"/>
                      </a:cubicBezTo>
                      <a:cubicBezTo>
                        <a:pt x="0" y="3"/>
                        <a:pt x="0" y="7"/>
                        <a:pt x="0" y="6"/>
                      </a:cubicBezTo>
                      <a:cubicBezTo>
                        <a:pt x="1" y="5"/>
                        <a:pt x="0" y="5"/>
                        <a:pt x="0" y="4"/>
                      </a:cubicBezTo>
                      <a:cubicBezTo>
                        <a:pt x="0"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0" name="Freeform 10641">
                  <a:extLst>
                    <a:ext uri="{FF2B5EF4-FFF2-40B4-BE49-F238E27FC236}">
                      <a16:creationId xmlns:a16="http://schemas.microsoft.com/office/drawing/2014/main" id="{4B3CB5E9-5589-7C18-834E-01BBFF17E8FD}"/>
                    </a:ext>
                  </a:extLst>
                </p:cNvPr>
                <p:cNvSpPr>
                  <a:spLocks/>
                </p:cNvSpPr>
                <p:nvPr/>
              </p:nvSpPr>
              <p:spPr bwMode="auto">
                <a:xfrm>
                  <a:off x="4209" y="2410"/>
                  <a:ext cx="3" cy="5"/>
                </a:xfrm>
                <a:custGeom>
                  <a:avLst/>
                  <a:gdLst>
                    <a:gd name="T0" fmla="*/ 0 w 3"/>
                    <a:gd name="T1" fmla="*/ 3 h 5"/>
                    <a:gd name="T2" fmla="*/ 2 w 3"/>
                    <a:gd name="T3" fmla="*/ 5 h 5"/>
                    <a:gd name="T4" fmla="*/ 0 w 3"/>
                    <a:gd name="T5" fmla="*/ 3 h 5"/>
                    <a:gd name="T6" fmla="*/ 0 60000 65536"/>
                    <a:gd name="T7" fmla="*/ 0 60000 65536"/>
                    <a:gd name="T8" fmla="*/ 0 60000 65536"/>
                  </a:gdLst>
                  <a:ahLst/>
                  <a:cxnLst>
                    <a:cxn ang="T6">
                      <a:pos x="T0" y="T1"/>
                    </a:cxn>
                    <a:cxn ang="T7">
                      <a:pos x="T2" y="T3"/>
                    </a:cxn>
                    <a:cxn ang="T8">
                      <a:pos x="T4" y="T5"/>
                    </a:cxn>
                  </a:cxnLst>
                  <a:rect l="0" t="0" r="r" b="b"/>
                  <a:pathLst>
                    <a:path w="3" h="5">
                      <a:moveTo>
                        <a:pt x="0" y="3"/>
                      </a:moveTo>
                      <a:cubicBezTo>
                        <a:pt x="1" y="0"/>
                        <a:pt x="3" y="3"/>
                        <a:pt x="2" y="5"/>
                      </a:cubicBezTo>
                      <a:cubicBezTo>
                        <a:pt x="2" y="4"/>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1" name="Freeform 10642">
                  <a:extLst>
                    <a:ext uri="{FF2B5EF4-FFF2-40B4-BE49-F238E27FC236}">
                      <a16:creationId xmlns:a16="http://schemas.microsoft.com/office/drawing/2014/main" id="{57D1DE41-B951-B24C-FFAC-F7A4710F24D2}"/>
                    </a:ext>
                  </a:extLst>
                </p:cNvPr>
                <p:cNvSpPr>
                  <a:spLocks/>
                </p:cNvSpPr>
                <p:nvPr/>
              </p:nvSpPr>
              <p:spPr bwMode="auto">
                <a:xfrm>
                  <a:off x="4204" y="2428"/>
                  <a:ext cx="1" cy="5"/>
                </a:xfrm>
                <a:custGeom>
                  <a:avLst/>
                  <a:gdLst>
                    <a:gd name="T0" fmla="*/ 1 w 2"/>
                    <a:gd name="T1" fmla="*/ 0 h 6"/>
                    <a:gd name="T2" fmla="*/ 1 w 2"/>
                    <a:gd name="T3" fmla="*/ 3 h 6"/>
                    <a:gd name="T4" fmla="*/ 1 w 2"/>
                    <a:gd name="T5" fmla="*/ 0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0" y="0"/>
                        <a:pt x="0" y="6"/>
                        <a:pt x="2" y="4"/>
                      </a:cubicBezTo>
                      <a:cubicBezTo>
                        <a:pt x="1" y="3"/>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2" name="Freeform 10643">
                  <a:extLst>
                    <a:ext uri="{FF2B5EF4-FFF2-40B4-BE49-F238E27FC236}">
                      <a16:creationId xmlns:a16="http://schemas.microsoft.com/office/drawing/2014/main" id="{3EB90CFC-AD30-1FAD-815D-7F5495259A61}"/>
                    </a:ext>
                  </a:extLst>
                </p:cNvPr>
                <p:cNvSpPr>
                  <a:spLocks/>
                </p:cNvSpPr>
                <p:nvPr/>
              </p:nvSpPr>
              <p:spPr bwMode="auto">
                <a:xfrm>
                  <a:off x="4210" y="2424"/>
                  <a:ext cx="2" cy="5"/>
                </a:xfrm>
                <a:custGeom>
                  <a:avLst/>
                  <a:gdLst>
                    <a:gd name="T0" fmla="*/ 0 w 2"/>
                    <a:gd name="T1" fmla="*/ 2 h 6"/>
                    <a:gd name="T2" fmla="*/ 0 w 2"/>
                    <a:gd name="T3" fmla="*/ 3 h 6"/>
                    <a:gd name="T4" fmla="*/ 0 w 2"/>
                    <a:gd name="T5" fmla="*/ 3 h 6"/>
                    <a:gd name="T6" fmla="*/ 0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2"/>
                      </a:moveTo>
                      <a:cubicBezTo>
                        <a:pt x="2" y="0"/>
                        <a:pt x="1" y="5"/>
                        <a:pt x="0" y="6"/>
                      </a:cubicBezTo>
                      <a:cubicBezTo>
                        <a:pt x="0" y="5"/>
                        <a:pt x="0" y="5"/>
                        <a:pt x="0" y="4"/>
                      </a:cubicBezTo>
                      <a:cubicBezTo>
                        <a:pt x="0" y="3"/>
                        <a:pt x="0"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3" name="Freeform 10644">
                  <a:extLst>
                    <a:ext uri="{FF2B5EF4-FFF2-40B4-BE49-F238E27FC236}">
                      <a16:creationId xmlns:a16="http://schemas.microsoft.com/office/drawing/2014/main" id="{6619E587-C9B1-C3A9-C216-6F7D7E782F14}"/>
                    </a:ext>
                  </a:extLst>
                </p:cNvPr>
                <p:cNvSpPr>
                  <a:spLocks/>
                </p:cNvSpPr>
                <p:nvPr/>
              </p:nvSpPr>
              <p:spPr bwMode="auto">
                <a:xfrm>
                  <a:off x="4215" y="2420"/>
                  <a:ext cx="3" cy="4"/>
                </a:xfrm>
                <a:custGeom>
                  <a:avLst/>
                  <a:gdLst>
                    <a:gd name="T0" fmla="*/ 2 w 3"/>
                    <a:gd name="T1" fmla="*/ 0 h 5"/>
                    <a:gd name="T2" fmla="*/ 3 w 3"/>
                    <a:gd name="T3" fmla="*/ 2 h 5"/>
                    <a:gd name="T4" fmla="*/ 2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0" y="2"/>
                        <a:pt x="1" y="5"/>
                        <a:pt x="3" y="5"/>
                      </a:cubicBezTo>
                      <a:cubicBezTo>
                        <a:pt x="2" y="5"/>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4" name="Freeform 10645">
                  <a:extLst>
                    <a:ext uri="{FF2B5EF4-FFF2-40B4-BE49-F238E27FC236}">
                      <a16:creationId xmlns:a16="http://schemas.microsoft.com/office/drawing/2014/main" id="{1CA09419-1A4A-7FD6-2075-7A9750647D88}"/>
                    </a:ext>
                  </a:extLst>
                </p:cNvPr>
                <p:cNvSpPr>
                  <a:spLocks/>
                </p:cNvSpPr>
                <p:nvPr/>
              </p:nvSpPr>
              <p:spPr bwMode="auto">
                <a:xfrm>
                  <a:off x="4216" y="2415"/>
                  <a:ext cx="1" cy="3"/>
                </a:xfrm>
                <a:custGeom>
                  <a:avLst/>
                  <a:gdLst>
                    <a:gd name="T0" fmla="*/ 0 w 1"/>
                    <a:gd name="T1" fmla="*/ 0 h 3"/>
                    <a:gd name="T2" fmla="*/ 0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1" y="0"/>
                        <a:pt x="1" y="2"/>
                        <a:pt x="0" y="3"/>
                      </a:cubicBezTo>
                      <a:cubicBezTo>
                        <a:pt x="0" y="2"/>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5" name="Freeform 10646">
                  <a:extLst>
                    <a:ext uri="{FF2B5EF4-FFF2-40B4-BE49-F238E27FC236}">
                      <a16:creationId xmlns:a16="http://schemas.microsoft.com/office/drawing/2014/main" id="{BB7CDB23-91EA-42BF-57BB-5A9F6C384B69}"/>
                    </a:ext>
                  </a:extLst>
                </p:cNvPr>
                <p:cNvSpPr>
                  <a:spLocks/>
                </p:cNvSpPr>
                <p:nvPr/>
              </p:nvSpPr>
              <p:spPr bwMode="auto">
                <a:xfrm>
                  <a:off x="4209" y="2432"/>
                  <a:ext cx="2" cy="3"/>
                </a:xfrm>
                <a:custGeom>
                  <a:avLst/>
                  <a:gdLst>
                    <a:gd name="T0" fmla="*/ 0 w 3"/>
                    <a:gd name="T1" fmla="*/ 0 h 4"/>
                    <a:gd name="T2" fmla="*/ 1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1"/>
                        <a:pt x="2" y="4"/>
                        <a:pt x="3" y="2"/>
                      </a:cubicBezTo>
                      <a:cubicBezTo>
                        <a:pt x="2" y="2"/>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6" name="Freeform 10647">
                  <a:extLst>
                    <a:ext uri="{FF2B5EF4-FFF2-40B4-BE49-F238E27FC236}">
                      <a16:creationId xmlns:a16="http://schemas.microsoft.com/office/drawing/2014/main" id="{13375896-82C4-E427-36C6-D4F283A9EF0D}"/>
                    </a:ext>
                  </a:extLst>
                </p:cNvPr>
                <p:cNvSpPr>
                  <a:spLocks/>
                </p:cNvSpPr>
                <p:nvPr/>
              </p:nvSpPr>
              <p:spPr bwMode="auto">
                <a:xfrm>
                  <a:off x="4214" y="2429"/>
                  <a:ext cx="2" cy="4"/>
                </a:xfrm>
                <a:custGeom>
                  <a:avLst/>
                  <a:gdLst>
                    <a:gd name="T0" fmla="*/ 1 w 3"/>
                    <a:gd name="T1" fmla="*/ 0 h 5"/>
                    <a:gd name="T2" fmla="*/ 0 w 3"/>
                    <a:gd name="T3" fmla="*/ 2 h 5"/>
                    <a:gd name="T4" fmla="*/ 1 w 3"/>
                    <a:gd name="T5" fmla="*/ 2 h 5"/>
                    <a:gd name="T6" fmla="*/ 1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0"/>
                      </a:moveTo>
                      <a:cubicBezTo>
                        <a:pt x="2" y="0"/>
                        <a:pt x="2" y="4"/>
                        <a:pt x="0" y="5"/>
                      </a:cubicBezTo>
                      <a:cubicBezTo>
                        <a:pt x="1" y="5"/>
                        <a:pt x="1" y="4"/>
                        <a:pt x="2" y="3"/>
                      </a:cubicBezTo>
                      <a:cubicBezTo>
                        <a:pt x="3" y="2"/>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7" name="Freeform 10648">
                  <a:extLst>
                    <a:ext uri="{FF2B5EF4-FFF2-40B4-BE49-F238E27FC236}">
                      <a16:creationId xmlns:a16="http://schemas.microsoft.com/office/drawing/2014/main" id="{6F6E4EFA-7073-897C-8CA5-D145A574061D}"/>
                    </a:ext>
                  </a:extLst>
                </p:cNvPr>
                <p:cNvSpPr>
                  <a:spLocks/>
                </p:cNvSpPr>
                <p:nvPr/>
              </p:nvSpPr>
              <p:spPr bwMode="auto">
                <a:xfrm>
                  <a:off x="4217" y="2427"/>
                  <a:ext cx="2" cy="3"/>
                </a:xfrm>
                <a:custGeom>
                  <a:avLst/>
                  <a:gdLst>
                    <a:gd name="T0" fmla="*/ 1 w 3"/>
                    <a:gd name="T1" fmla="*/ 0 h 4"/>
                    <a:gd name="T2" fmla="*/ 0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2" y="1"/>
                        <a:pt x="1" y="4"/>
                        <a:pt x="0" y="4"/>
                      </a:cubicBezTo>
                      <a:cubicBezTo>
                        <a:pt x="0" y="3"/>
                        <a:pt x="3"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8" name="Freeform 10649">
                  <a:extLst>
                    <a:ext uri="{FF2B5EF4-FFF2-40B4-BE49-F238E27FC236}">
                      <a16:creationId xmlns:a16="http://schemas.microsoft.com/office/drawing/2014/main" id="{BFFA21AF-63EC-626A-39A7-78A81CD85261}"/>
                    </a:ext>
                  </a:extLst>
                </p:cNvPr>
                <p:cNvSpPr>
                  <a:spLocks noEditPoints="1"/>
                </p:cNvSpPr>
                <p:nvPr/>
              </p:nvSpPr>
              <p:spPr bwMode="auto">
                <a:xfrm>
                  <a:off x="4200" y="2477"/>
                  <a:ext cx="22" cy="28"/>
                </a:xfrm>
                <a:custGeom>
                  <a:avLst/>
                  <a:gdLst>
                    <a:gd name="T0" fmla="*/ 4 w 26"/>
                    <a:gd name="T1" fmla="*/ 12 h 34"/>
                    <a:gd name="T2" fmla="*/ 4 w 26"/>
                    <a:gd name="T3" fmla="*/ 13 h 34"/>
                    <a:gd name="T4" fmla="*/ 7 w 26"/>
                    <a:gd name="T5" fmla="*/ 11 h 34"/>
                    <a:gd name="T6" fmla="*/ 7 w 26"/>
                    <a:gd name="T7" fmla="*/ 11 h 34"/>
                    <a:gd name="T8" fmla="*/ 6 w 26"/>
                    <a:gd name="T9" fmla="*/ 13 h 34"/>
                    <a:gd name="T10" fmla="*/ 9 w 26"/>
                    <a:gd name="T11" fmla="*/ 11 h 34"/>
                    <a:gd name="T12" fmla="*/ 9 w 26"/>
                    <a:gd name="T13" fmla="*/ 11 h 34"/>
                    <a:gd name="T14" fmla="*/ 9 w 26"/>
                    <a:gd name="T15" fmla="*/ 11 h 34"/>
                    <a:gd name="T16" fmla="*/ 3 w 26"/>
                    <a:gd name="T17" fmla="*/ 10 h 34"/>
                    <a:gd name="T18" fmla="*/ 3 w 26"/>
                    <a:gd name="T19" fmla="*/ 12 h 34"/>
                    <a:gd name="T20" fmla="*/ 3 w 26"/>
                    <a:gd name="T21" fmla="*/ 10 h 34"/>
                    <a:gd name="T22" fmla="*/ 6 w 26"/>
                    <a:gd name="T23" fmla="*/ 9 h 34"/>
                    <a:gd name="T24" fmla="*/ 6 w 26"/>
                    <a:gd name="T25" fmla="*/ 9 h 34"/>
                    <a:gd name="T26" fmla="*/ 6 w 26"/>
                    <a:gd name="T27" fmla="*/ 9 h 34"/>
                    <a:gd name="T28" fmla="*/ 10 w 26"/>
                    <a:gd name="T29" fmla="*/ 7 h 34"/>
                    <a:gd name="T30" fmla="*/ 9 w 26"/>
                    <a:gd name="T31" fmla="*/ 9 h 34"/>
                    <a:gd name="T32" fmla="*/ 5 w 26"/>
                    <a:gd name="T33" fmla="*/ 7 h 34"/>
                    <a:gd name="T34" fmla="*/ 5 w 26"/>
                    <a:gd name="T35" fmla="*/ 8 h 34"/>
                    <a:gd name="T36" fmla="*/ 11 w 26"/>
                    <a:gd name="T37" fmla="*/ 6 h 34"/>
                    <a:gd name="T38" fmla="*/ 12 w 26"/>
                    <a:gd name="T39" fmla="*/ 4 h 34"/>
                    <a:gd name="T40" fmla="*/ 10 w 26"/>
                    <a:gd name="T41" fmla="*/ 4 h 34"/>
                    <a:gd name="T42" fmla="*/ 10 w 26"/>
                    <a:gd name="T43" fmla="*/ 4 h 34"/>
                    <a:gd name="T44" fmla="*/ 8 w 26"/>
                    <a:gd name="T45" fmla="*/ 7 h 34"/>
                    <a:gd name="T46" fmla="*/ 4 w 26"/>
                    <a:gd name="T47" fmla="*/ 6 h 34"/>
                    <a:gd name="T48" fmla="*/ 5 w 26"/>
                    <a:gd name="T49" fmla="*/ 4 h 34"/>
                    <a:gd name="T50" fmla="*/ 8 w 26"/>
                    <a:gd name="T51" fmla="*/ 2 h 34"/>
                    <a:gd name="T52" fmla="*/ 8 w 26"/>
                    <a:gd name="T53" fmla="*/ 2 h 34"/>
                    <a:gd name="T54" fmla="*/ 9 w 26"/>
                    <a:gd name="T55" fmla="*/ 2 h 34"/>
                    <a:gd name="T56" fmla="*/ 9 w 26"/>
                    <a:gd name="T57" fmla="*/ 2 h 34"/>
                    <a:gd name="T58" fmla="*/ 8 w 26"/>
                    <a:gd name="T59" fmla="*/ 2 h 34"/>
                    <a:gd name="T60" fmla="*/ 8 w 26"/>
                    <a:gd name="T61" fmla="*/ 1 h 34"/>
                    <a:gd name="T62" fmla="*/ 8 w 26"/>
                    <a:gd name="T63" fmla="*/ 1 h 34"/>
                    <a:gd name="T64" fmla="*/ 7 w 26"/>
                    <a:gd name="T65" fmla="*/ 1 h 34"/>
                    <a:gd name="T66" fmla="*/ 7 w 26"/>
                    <a:gd name="T67" fmla="*/ 1 h 34"/>
                    <a:gd name="T68" fmla="*/ 6 w 26"/>
                    <a:gd name="T69" fmla="*/ 2 h 34"/>
                    <a:gd name="T70" fmla="*/ 6 w 26"/>
                    <a:gd name="T71" fmla="*/ 2 h 34"/>
                    <a:gd name="T72" fmla="*/ 6 w 26"/>
                    <a:gd name="T73" fmla="*/ 2 h 34"/>
                    <a:gd name="T74" fmla="*/ 6 w 26"/>
                    <a:gd name="T75" fmla="*/ 2 h 34"/>
                    <a:gd name="T76" fmla="*/ 5 w 26"/>
                    <a:gd name="T77" fmla="*/ 3 h 34"/>
                    <a:gd name="T78" fmla="*/ 5 w 26"/>
                    <a:gd name="T79" fmla="*/ 3 h 34"/>
                    <a:gd name="T80" fmla="*/ 5 w 26"/>
                    <a:gd name="T81" fmla="*/ 4 h 34"/>
                    <a:gd name="T82" fmla="*/ 5 w 26"/>
                    <a:gd name="T83" fmla="*/ 4 h 34"/>
                    <a:gd name="T84" fmla="*/ 5 w 26"/>
                    <a:gd name="T85" fmla="*/ 4 h 34"/>
                    <a:gd name="T86" fmla="*/ 5 w 26"/>
                    <a:gd name="T87" fmla="*/ 4 h 34"/>
                    <a:gd name="T88" fmla="*/ 5 w 26"/>
                    <a:gd name="T89" fmla="*/ 4 h 34"/>
                    <a:gd name="T90" fmla="*/ 3 w 26"/>
                    <a:gd name="T91" fmla="*/ 7 h 34"/>
                    <a:gd name="T92" fmla="*/ 1 w 26"/>
                    <a:gd name="T93" fmla="*/ 12 h 34"/>
                    <a:gd name="T94" fmla="*/ 3 w 26"/>
                    <a:gd name="T95" fmla="*/ 15 h 34"/>
                    <a:gd name="T96" fmla="*/ 3 w 26"/>
                    <a:gd name="T97" fmla="*/ 15 h 34"/>
                    <a:gd name="T98" fmla="*/ 5 w 26"/>
                    <a:gd name="T99" fmla="*/ 15 h 34"/>
                    <a:gd name="T100" fmla="*/ 5 w 26"/>
                    <a:gd name="T101" fmla="*/ 16 h 34"/>
                    <a:gd name="T102" fmla="*/ 9 w 26"/>
                    <a:gd name="T103" fmla="*/ 12 h 34"/>
                    <a:gd name="T104" fmla="*/ 12 w 26"/>
                    <a:gd name="T105" fmla="*/ 3 h 34"/>
                    <a:gd name="T106" fmla="*/ 12 w 26"/>
                    <a:gd name="T107" fmla="*/ 2 h 34"/>
                    <a:gd name="T108" fmla="*/ 10 w 26"/>
                    <a:gd name="T109" fmla="*/ 1 h 34"/>
                    <a:gd name="T110" fmla="*/ 8 w 26"/>
                    <a:gd name="T111" fmla="*/ 1 h 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6" h="34">
                      <a:moveTo>
                        <a:pt x="8" y="27"/>
                      </a:moveTo>
                      <a:cubicBezTo>
                        <a:pt x="8" y="27"/>
                        <a:pt x="8" y="27"/>
                        <a:pt x="8" y="27"/>
                      </a:cubicBezTo>
                      <a:cubicBezTo>
                        <a:pt x="8" y="27"/>
                        <a:pt x="8" y="27"/>
                        <a:pt x="8" y="27"/>
                      </a:cubicBezTo>
                      <a:cubicBezTo>
                        <a:pt x="8" y="27"/>
                        <a:pt x="8" y="27"/>
                        <a:pt x="8" y="27"/>
                      </a:cubicBezTo>
                      <a:cubicBezTo>
                        <a:pt x="7" y="28"/>
                        <a:pt x="8" y="28"/>
                        <a:pt x="9" y="29"/>
                      </a:cubicBezTo>
                      <a:cubicBezTo>
                        <a:pt x="8" y="29"/>
                        <a:pt x="8" y="29"/>
                        <a:pt x="8" y="29"/>
                      </a:cubicBezTo>
                      <a:cubicBezTo>
                        <a:pt x="7" y="29"/>
                        <a:pt x="7" y="27"/>
                        <a:pt x="8" y="27"/>
                      </a:cubicBezTo>
                      <a:moveTo>
                        <a:pt x="14" y="24"/>
                      </a:moveTo>
                      <a:cubicBezTo>
                        <a:pt x="14" y="24"/>
                        <a:pt x="14" y="24"/>
                        <a:pt x="14" y="24"/>
                      </a:cubicBezTo>
                      <a:cubicBezTo>
                        <a:pt x="14" y="24"/>
                        <a:pt x="14" y="24"/>
                        <a:pt x="14" y="24"/>
                      </a:cubicBezTo>
                      <a:cubicBezTo>
                        <a:pt x="14" y="24"/>
                        <a:pt x="14" y="24"/>
                        <a:pt x="14" y="24"/>
                      </a:cubicBezTo>
                      <a:cubicBezTo>
                        <a:pt x="14" y="24"/>
                        <a:pt x="14" y="24"/>
                        <a:pt x="14" y="24"/>
                      </a:cubicBezTo>
                      <a:cubicBezTo>
                        <a:pt x="14" y="25"/>
                        <a:pt x="15" y="26"/>
                        <a:pt x="13" y="27"/>
                      </a:cubicBezTo>
                      <a:cubicBezTo>
                        <a:pt x="13" y="28"/>
                        <a:pt x="12" y="28"/>
                        <a:pt x="12" y="28"/>
                      </a:cubicBezTo>
                      <a:cubicBezTo>
                        <a:pt x="12" y="28"/>
                        <a:pt x="12" y="28"/>
                        <a:pt x="11" y="28"/>
                      </a:cubicBezTo>
                      <a:cubicBezTo>
                        <a:pt x="12" y="28"/>
                        <a:pt x="12" y="28"/>
                        <a:pt x="12" y="28"/>
                      </a:cubicBezTo>
                      <a:cubicBezTo>
                        <a:pt x="13" y="27"/>
                        <a:pt x="15" y="25"/>
                        <a:pt x="14" y="24"/>
                      </a:cubicBezTo>
                      <a:moveTo>
                        <a:pt x="18" y="23"/>
                      </a:moveTo>
                      <a:cubicBezTo>
                        <a:pt x="18" y="23"/>
                        <a:pt x="18" y="23"/>
                        <a:pt x="18" y="23"/>
                      </a:cubicBezTo>
                      <a:cubicBezTo>
                        <a:pt x="18" y="23"/>
                        <a:pt x="18" y="23"/>
                        <a:pt x="18" y="23"/>
                      </a:cubicBezTo>
                      <a:cubicBezTo>
                        <a:pt x="18" y="23"/>
                        <a:pt x="18" y="23"/>
                        <a:pt x="18" y="23"/>
                      </a:cubicBezTo>
                      <a:cubicBezTo>
                        <a:pt x="18" y="24"/>
                        <a:pt x="18" y="24"/>
                        <a:pt x="18" y="24"/>
                      </a:cubicBezTo>
                      <a:cubicBezTo>
                        <a:pt x="17" y="25"/>
                        <a:pt x="16" y="26"/>
                        <a:pt x="16" y="27"/>
                      </a:cubicBezTo>
                      <a:cubicBezTo>
                        <a:pt x="16" y="26"/>
                        <a:pt x="17" y="25"/>
                        <a:pt x="18" y="24"/>
                      </a:cubicBezTo>
                      <a:cubicBezTo>
                        <a:pt x="18" y="24"/>
                        <a:pt x="18" y="24"/>
                        <a:pt x="18" y="23"/>
                      </a:cubicBezTo>
                      <a:moveTo>
                        <a:pt x="5" y="22"/>
                      </a:moveTo>
                      <a:cubicBezTo>
                        <a:pt x="5" y="22"/>
                        <a:pt x="5" y="22"/>
                        <a:pt x="5" y="22"/>
                      </a:cubicBezTo>
                      <a:cubicBezTo>
                        <a:pt x="5" y="22"/>
                        <a:pt x="5" y="22"/>
                        <a:pt x="5" y="22"/>
                      </a:cubicBezTo>
                      <a:cubicBezTo>
                        <a:pt x="5" y="22"/>
                        <a:pt x="5" y="22"/>
                        <a:pt x="5" y="22"/>
                      </a:cubicBezTo>
                      <a:cubicBezTo>
                        <a:pt x="4" y="23"/>
                        <a:pt x="4" y="25"/>
                        <a:pt x="4" y="25"/>
                      </a:cubicBezTo>
                      <a:cubicBezTo>
                        <a:pt x="4" y="26"/>
                        <a:pt x="4" y="26"/>
                        <a:pt x="4" y="26"/>
                      </a:cubicBezTo>
                      <a:cubicBezTo>
                        <a:pt x="3" y="26"/>
                        <a:pt x="3" y="25"/>
                        <a:pt x="4" y="24"/>
                      </a:cubicBezTo>
                      <a:cubicBezTo>
                        <a:pt x="4" y="23"/>
                        <a:pt x="5" y="22"/>
                        <a:pt x="5" y="22"/>
                      </a:cubicBezTo>
                      <a:cubicBezTo>
                        <a:pt x="5" y="22"/>
                        <a:pt x="5" y="22"/>
                        <a:pt x="5" y="22"/>
                      </a:cubicBezTo>
                      <a:moveTo>
                        <a:pt x="11" y="20"/>
                      </a:moveTo>
                      <a:cubicBezTo>
                        <a:pt x="12" y="20"/>
                        <a:pt x="12" y="20"/>
                        <a:pt x="12" y="20"/>
                      </a:cubicBezTo>
                      <a:cubicBezTo>
                        <a:pt x="13" y="20"/>
                        <a:pt x="10" y="24"/>
                        <a:pt x="9" y="24"/>
                      </a:cubicBezTo>
                      <a:cubicBezTo>
                        <a:pt x="10" y="24"/>
                        <a:pt x="10" y="23"/>
                        <a:pt x="11" y="23"/>
                      </a:cubicBezTo>
                      <a:cubicBezTo>
                        <a:pt x="11" y="22"/>
                        <a:pt x="11" y="21"/>
                        <a:pt x="11" y="20"/>
                      </a:cubicBezTo>
                      <a:cubicBezTo>
                        <a:pt x="11" y="20"/>
                        <a:pt x="11" y="20"/>
                        <a:pt x="11" y="20"/>
                      </a:cubicBezTo>
                      <a:cubicBezTo>
                        <a:pt x="11" y="20"/>
                        <a:pt x="11" y="20"/>
                        <a:pt x="11" y="20"/>
                      </a:cubicBezTo>
                      <a:cubicBezTo>
                        <a:pt x="11" y="20"/>
                        <a:pt x="11" y="20"/>
                        <a:pt x="11" y="20"/>
                      </a:cubicBezTo>
                      <a:cubicBezTo>
                        <a:pt x="11" y="20"/>
                        <a:pt x="11" y="20"/>
                        <a:pt x="11" y="20"/>
                      </a:cubicBezTo>
                      <a:moveTo>
                        <a:pt x="20" y="15"/>
                      </a:moveTo>
                      <a:cubicBezTo>
                        <a:pt x="20" y="15"/>
                        <a:pt x="20" y="15"/>
                        <a:pt x="20" y="15"/>
                      </a:cubicBezTo>
                      <a:cubicBezTo>
                        <a:pt x="20" y="15"/>
                        <a:pt x="20" y="15"/>
                        <a:pt x="20" y="15"/>
                      </a:cubicBezTo>
                      <a:cubicBezTo>
                        <a:pt x="19" y="16"/>
                        <a:pt x="19" y="16"/>
                        <a:pt x="19" y="16"/>
                      </a:cubicBezTo>
                      <a:cubicBezTo>
                        <a:pt x="19" y="17"/>
                        <a:pt x="18" y="19"/>
                        <a:pt x="18" y="20"/>
                      </a:cubicBezTo>
                      <a:cubicBezTo>
                        <a:pt x="17" y="20"/>
                        <a:pt x="18" y="17"/>
                        <a:pt x="20" y="15"/>
                      </a:cubicBezTo>
                      <a:moveTo>
                        <a:pt x="10" y="14"/>
                      </a:moveTo>
                      <a:cubicBezTo>
                        <a:pt x="10" y="14"/>
                        <a:pt x="10" y="14"/>
                        <a:pt x="10" y="14"/>
                      </a:cubicBezTo>
                      <a:cubicBezTo>
                        <a:pt x="10" y="14"/>
                        <a:pt x="10" y="14"/>
                        <a:pt x="10" y="14"/>
                      </a:cubicBezTo>
                      <a:cubicBezTo>
                        <a:pt x="11" y="14"/>
                        <a:pt x="11" y="14"/>
                        <a:pt x="11" y="14"/>
                      </a:cubicBezTo>
                      <a:cubicBezTo>
                        <a:pt x="11" y="15"/>
                        <a:pt x="10" y="17"/>
                        <a:pt x="9" y="18"/>
                      </a:cubicBezTo>
                      <a:cubicBezTo>
                        <a:pt x="9" y="17"/>
                        <a:pt x="11" y="14"/>
                        <a:pt x="10" y="14"/>
                      </a:cubicBezTo>
                      <a:cubicBezTo>
                        <a:pt x="10" y="14"/>
                        <a:pt x="10" y="14"/>
                        <a:pt x="10" y="14"/>
                      </a:cubicBezTo>
                      <a:moveTo>
                        <a:pt x="21" y="13"/>
                      </a:moveTo>
                      <a:cubicBezTo>
                        <a:pt x="21" y="12"/>
                        <a:pt x="23" y="10"/>
                        <a:pt x="22" y="10"/>
                      </a:cubicBezTo>
                      <a:cubicBezTo>
                        <a:pt x="22" y="9"/>
                        <a:pt x="22" y="9"/>
                        <a:pt x="22" y="9"/>
                      </a:cubicBezTo>
                      <a:cubicBezTo>
                        <a:pt x="22" y="9"/>
                        <a:pt x="22" y="9"/>
                        <a:pt x="22" y="9"/>
                      </a:cubicBezTo>
                      <a:cubicBezTo>
                        <a:pt x="23" y="9"/>
                        <a:pt x="22" y="12"/>
                        <a:pt x="21" y="13"/>
                      </a:cubicBezTo>
                      <a:moveTo>
                        <a:pt x="19" y="9"/>
                      </a:moveTo>
                      <a:cubicBezTo>
                        <a:pt x="19" y="9"/>
                        <a:pt x="19" y="9"/>
                        <a:pt x="19" y="9"/>
                      </a:cubicBezTo>
                      <a:cubicBezTo>
                        <a:pt x="19" y="9"/>
                        <a:pt x="19" y="9"/>
                        <a:pt x="19" y="9"/>
                      </a:cubicBezTo>
                      <a:cubicBezTo>
                        <a:pt x="19" y="9"/>
                        <a:pt x="19" y="9"/>
                        <a:pt x="19" y="9"/>
                      </a:cubicBezTo>
                      <a:cubicBezTo>
                        <a:pt x="19" y="9"/>
                        <a:pt x="19" y="9"/>
                        <a:pt x="19" y="9"/>
                      </a:cubicBezTo>
                      <a:cubicBezTo>
                        <a:pt x="18" y="10"/>
                        <a:pt x="17" y="12"/>
                        <a:pt x="17" y="13"/>
                      </a:cubicBezTo>
                      <a:cubicBezTo>
                        <a:pt x="17" y="13"/>
                        <a:pt x="17" y="14"/>
                        <a:pt x="16" y="14"/>
                      </a:cubicBezTo>
                      <a:cubicBezTo>
                        <a:pt x="16" y="14"/>
                        <a:pt x="16" y="14"/>
                        <a:pt x="16" y="14"/>
                      </a:cubicBezTo>
                      <a:cubicBezTo>
                        <a:pt x="15" y="14"/>
                        <a:pt x="17" y="12"/>
                        <a:pt x="17" y="11"/>
                      </a:cubicBezTo>
                      <a:cubicBezTo>
                        <a:pt x="17" y="11"/>
                        <a:pt x="18" y="10"/>
                        <a:pt x="19" y="9"/>
                      </a:cubicBezTo>
                      <a:moveTo>
                        <a:pt x="8" y="12"/>
                      </a:moveTo>
                      <a:cubicBezTo>
                        <a:pt x="8" y="12"/>
                        <a:pt x="8" y="12"/>
                        <a:pt x="8" y="11"/>
                      </a:cubicBezTo>
                      <a:cubicBezTo>
                        <a:pt x="9" y="11"/>
                        <a:pt x="10" y="9"/>
                        <a:pt x="9" y="9"/>
                      </a:cubicBezTo>
                      <a:cubicBezTo>
                        <a:pt x="10" y="9"/>
                        <a:pt x="10" y="9"/>
                        <a:pt x="10" y="9"/>
                      </a:cubicBezTo>
                      <a:cubicBezTo>
                        <a:pt x="10" y="9"/>
                        <a:pt x="10" y="10"/>
                        <a:pt x="9" y="11"/>
                      </a:cubicBezTo>
                      <a:cubicBezTo>
                        <a:pt x="9" y="11"/>
                        <a:pt x="8" y="12"/>
                        <a:pt x="8" y="12"/>
                      </a:cubicBezTo>
                      <a:moveTo>
                        <a:pt x="15" y="6"/>
                      </a:moveTo>
                      <a:cubicBezTo>
                        <a:pt x="15" y="6"/>
                        <a:pt x="15" y="6"/>
                        <a:pt x="15" y="6"/>
                      </a:cubicBezTo>
                      <a:cubicBezTo>
                        <a:pt x="15" y="6"/>
                        <a:pt x="15" y="6"/>
                        <a:pt x="15" y="6"/>
                      </a:cubicBezTo>
                      <a:cubicBezTo>
                        <a:pt x="15" y="6"/>
                        <a:pt x="15" y="6"/>
                        <a:pt x="15" y="6"/>
                      </a:cubicBezTo>
                      <a:cubicBezTo>
                        <a:pt x="14" y="6"/>
                        <a:pt x="14" y="8"/>
                        <a:pt x="14" y="9"/>
                      </a:cubicBezTo>
                      <a:cubicBezTo>
                        <a:pt x="13" y="9"/>
                        <a:pt x="13" y="6"/>
                        <a:pt x="15" y="6"/>
                      </a:cubicBezTo>
                      <a:moveTo>
                        <a:pt x="18" y="5"/>
                      </a:moveTo>
                      <a:cubicBezTo>
                        <a:pt x="18" y="5"/>
                        <a:pt x="18" y="4"/>
                        <a:pt x="18" y="4"/>
                      </a:cubicBezTo>
                      <a:cubicBezTo>
                        <a:pt x="19" y="4"/>
                        <a:pt x="19" y="7"/>
                        <a:pt x="18" y="8"/>
                      </a:cubicBezTo>
                      <a:cubicBezTo>
                        <a:pt x="18" y="7"/>
                        <a:pt x="18" y="5"/>
                        <a:pt x="18" y="5"/>
                      </a:cubicBezTo>
                      <a:cubicBezTo>
                        <a:pt x="18" y="5"/>
                        <a:pt x="18" y="5"/>
                        <a:pt x="18" y="5"/>
                      </a:cubicBezTo>
                      <a:cubicBezTo>
                        <a:pt x="17" y="5"/>
                        <a:pt x="17" y="5"/>
                        <a:pt x="17" y="5"/>
                      </a:cubicBezTo>
                      <a:cubicBezTo>
                        <a:pt x="17" y="5"/>
                        <a:pt x="17" y="5"/>
                        <a:pt x="17" y="5"/>
                      </a:cubicBezTo>
                      <a:cubicBezTo>
                        <a:pt x="17" y="5"/>
                        <a:pt x="17" y="5"/>
                        <a:pt x="18" y="5"/>
                      </a:cubicBezTo>
                      <a:moveTo>
                        <a:pt x="16" y="0"/>
                      </a:moveTo>
                      <a:cubicBezTo>
                        <a:pt x="16" y="0"/>
                        <a:pt x="16"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3" y="3"/>
                      </a:cubicBezTo>
                      <a:cubicBezTo>
                        <a:pt x="13" y="4"/>
                        <a:pt x="13" y="4"/>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1" y="5"/>
                      </a:cubicBezTo>
                      <a:cubicBezTo>
                        <a:pt x="11" y="5"/>
                        <a:pt x="11" y="6"/>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9"/>
                      </a:cubicBezTo>
                      <a:cubicBezTo>
                        <a:pt x="6" y="10"/>
                        <a:pt x="6" y="12"/>
                        <a:pt x="5" y="14"/>
                      </a:cubicBezTo>
                      <a:cubicBezTo>
                        <a:pt x="3" y="15"/>
                        <a:pt x="4" y="17"/>
                        <a:pt x="3" y="18"/>
                      </a:cubicBezTo>
                      <a:cubicBezTo>
                        <a:pt x="1" y="20"/>
                        <a:pt x="2" y="21"/>
                        <a:pt x="1" y="23"/>
                      </a:cubicBezTo>
                      <a:cubicBezTo>
                        <a:pt x="0" y="25"/>
                        <a:pt x="2" y="25"/>
                        <a:pt x="1" y="26"/>
                      </a:cubicBezTo>
                      <a:cubicBezTo>
                        <a:pt x="0" y="28"/>
                        <a:pt x="2" y="28"/>
                        <a:pt x="2" y="29"/>
                      </a:cubicBezTo>
                      <a:cubicBezTo>
                        <a:pt x="1" y="31"/>
                        <a:pt x="4" y="30"/>
                        <a:pt x="3" y="31"/>
                      </a:cubicBezTo>
                      <a:cubicBezTo>
                        <a:pt x="2" y="33"/>
                        <a:pt x="3" y="33"/>
                        <a:pt x="3" y="33"/>
                      </a:cubicBezTo>
                      <a:cubicBezTo>
                        <a:pt x="3" y="33"/>
                        <a:pt x="4" y="33"/>
                        <a:pt x="4" y="33"/>
                      </a:cubicBezTo>
                      <a:cubicBezTo>
                        <a:pt x="4" y="33"/>
                        <a:pt x="4" y="33"/>
                        <a:pt x="4" y="33"/>
                      </a:cubicBezTo>
                      <a:cubicBezTo>
                        <a:pt x="5" y="33"/>
                        <a:pt x="5" y="33"/>
                        <a:pt x="5" y="33"/>
                      </a:cubicBezTo>
                      <a:cubicBezTo>
                        <a:pt x="5" y="34"/>
                        <a:pt x="5" y="34"/>
                        <a:pt x="6" y="34"/>
                      </a:cubicBezTo>
                      <a:cubicBezTo>
                        <a:pt x="6" y="34"/>
                        <a:pt x="7" y="34"/>
                        <a:pt x="7" y="34"/>
                      </a:cubicBezTo>
                      <a:cubicBezTo>
                        <a:pt x="8" y="34"/>
                        <a:pt x="8" y="33"/>
                        <a:pt x="9" y="33"/>
                      </a:cubicBezTo>
                      <a:cubicBezTo>
                        <a:pt x="9" y="33"/>
                        <a:pt x="9" y="34"/>
                        <a:pt x="9" y="34"/>
                      </a:cubicBezTo>
                      <a:cubicBezTo>
                        <a:pt x="9" y="34"/>
                        <a:pt x="9" y="34"/>
                        <a:pt x="9" y="34"/>
                      </a:cubicBezTo>
                      <a:cubicBezTo>
                        <a:pt x="10" y="34"/>
                        <a:pt x="10" y="34"/>
                        <a:pt x="10" y="34"/>
                      </a:cubicBezTo>
                      <a:cubicBezTo>
                        <a:pt x="10" y="34"/>
                        <a:pt x="10" y="34"/>
                        <a:pt x="11" y="34"/>
                      </a:cubicBezTo>
                      <a:cubicBezTo>
                        <a:pt x="12" y="34"/>
                        <a:pt x="13" y="31"/>
                        <a:pt x="14" y="31"/>
                      </a:cubicBezTo>
                      <a:cubicBezTo>
                        <a:pt x="16" y="30"/>
                        <a:pt x="16" y="27"/>
                        <a:pt x="18" y="26"/>
                      </a:cubicBezTo>
                      <a:cubicBezTo>
                        <a:pt x="20" y="24"/>
                        <a:pt x="20" y="20"/>
                        <a:pt x="22" y="18"/>
                      </a:cubicBezTo>
                      <a:cubicBezTo>
                        <a:pt x="24" y="17"/>
                        <a:pt x="22" y="15"/>
                        <a:pt x="24" y="12"/>
                      </a:cubicBezTo>
                      <a:cubicBezTo>
                        <a:pt x="26" y="10"/>
                        <a:pt x="23" y="10"/>
                        <a:pt x="24" y="7"/>
                      </a:cubicBezTo>
                      <a:cubicBezTo>
                        <a:pt x="25" y="5"/>
                        <a:pt x="22" y="6"/>
                        <a:pt x="23" y="3"/>
                      </a:cubicBezTo>
                      <a:cubicBezTo>
                        <a:pt x="23" y="3"/>
                        <a:pt x="23" y="3"/>
                        <a:pt x="22" y="3"/>
                      </a:cubicBezTo>
                      <a:cubicBezTo>
                        <a:pt x="22" y="3"/>
                        <a:pt x="22" y="3"/>
                        <a:pt x="22" y="3"/>
                      </a:cubicBezTo>
                      <a:cubicBezTo>
                        <a:pt x="22" y="3"/>
                        <a:pt x="22" y="3"/>
                        <a:pt x="22" y="3"/>
                      </a:cubicBezTo>
                      <a:cubicBezTo>
                        <a:pt x="21" y="3"/>
                        <a:pt x="21" y="3"/>
                        <a:pt x="21" y="1"/>
                      </a:cubicBezTo>
                      <a:cubicBezTo>
                        <a:pt x="21" y="1"/>
                        <a:pt x="20" y="1"/>
                        <a:pt x="20" y="1"/>
                      </a:cubicBezTo>
                      <a:cubicBezTo>
                        <a:pt x="20" y="1"/>
                        <a:pt x="19" y="1"/>
                        <a:pt x="19" y="1"/>
                      </a:cubicBezTo>
                      <a:cubicBezTo>
                        <a:pt x="19" y="1"/>
                        <a:pt x="18" y="1"/>
                        <a:pt x="18" y="1"/>
                      </a:cubicBezTo>
                      <a:cubicBezTo>
                        <a:pt x="17" y="1"/>
                        <a:pt x="17" y="1"/>
                        <a:pt x="17" y="1"/>
                      </a:cubicBezTo>
                      <a:cubicBezTo>
                        <a:pt x="17" y="0"/>
                        <a:pt x="17" y="0"/>
                        <a:pt x="16" y="0"/>
                      </a:cubicBezTo>
                    </a:path>
                  </a:pathLst>
                </a:custGeom>
                <a:solidFill>
                  <a:srgbClr val="E7D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69" name="Freeform 10650">
                  <a:extLst>
                    <a:ext uri="{FF2B5EF4-FFF2-40B4-BE49-F238E27FC236}">
                      <a16:creationId xmlns:a16="http://schemas.microsoft.com/office/drawing/2014/main" id="{1BDAB97D-AB46-31BD-E789-E28E318E0C0A}"/>
                    </a:ext>
                  </a:extLst>
                </p:cNvPr>
                <p:cNvSpPr>
                  <a:spLocks noEditPoints="1"/>
                </p:cNvSpPr>
                <p:nvPr/>
              </p:nvSpPr>
              <p:spPr bwMode="auto">
                <a:xfrm>
                  <a:off x="4208" y="2478"/>
                  <a:ext cx="5" cy="6"/>
                </a:xfrm>
                <a:custGeom>
                  <a:avLst/>
                  <a:gdLst>
                    <a:gd name="T0" fmla="*/ 0 w 6"/>
                    <a:gd name="T1" fmla="*/ 3 h 7"/>
                    <a:gd name="T2" fmla="*/ 0 w 6"/>
                    <a:gd name="T3" fmla="*/ 3 h 7"/>
                    <a:gd name="T4" fmla="*/ 0 w 6"/>
                    <a:gd name="T5" fmla="*/ 3 h 7"/>
                    <a:gd name="T6" fmla="*/ 0 w 6"/>
                    <a:gd name="T7" fmla="*/ 3 h 7"/>
                    <a:gd name="T8" fmla="*/ 0 w 6"/>
                    <a:gd name="T9" fmla="*/ 3 h 7"/>
                    <a:gd name="T10" fmla="*/ 0 w 6"/>
                    <a:gd name="T11" fmla="*/ 3 h 7"/>
                    <a:gd name="T12" fmla="*/ 0 w 6"/>
                    <a:gd name="T13" fmla="*/ 3 h 7"/>
                    <a:gd name="T14" fmla="*/ 0 w 6"/>
                    <a:gd name="T15" fmla="*/ 3 h 7"/>
                    <a:gd name="T16" fmla="*/ 0 w 6"/>
                    <a:gd name="T17" fmla="*/ 3 h 7"/>
                    <a:gd name="T18" fmla="*/ 0 w 6"/>
                    <a:gd name="T19" fmla="*/ 3 h 7"/>
                    <a:gd name="T20" fmla="*/ 0 w 6"/>
                    <a:gd name="T21" fmla="*/ 3 h 7"/>
                    <a:gd name="T22" fmla="*/ 0 w 6"/>
                    <a:gd name="T23" fmla="*/ 3 h 7"/>
                    <a:gd name="T24" fmla="*/ 0 w 6"/>
                    <a:gd name="T25" fmla="*/ 3 h 7"/>
                    <a:gd name="T26" fmla="*/ 0 w 6"/>
                    <a:gd name="T27" fmla="*/ 3 h 7"/>
                    <a:gd name="T28" fmla="*/ 0 w 6"/>
                    <a:gd name="T29" fmla="*/ 3 h 7"/>
                    <a:gd name="T30" fmla="*/ 0 w 6"/>
                    <a:gd name="T31" fmla="*/ 3 h 7"/>
                    <a:gd name="T32" fmla="*/ 0 w 6"/>
                    <a:gd name="T33" fmla="*/ 3 h 7"/>
                    <a:gd name="T34" fmla="*/ 0 w 6"/>
                    <a:gd name="T35" fmla="*/ 3 h 7"/>
                    <a:gd name="T36" fmla="*/ 1 w 6"/>
                    <a:gd name="T37" fmla="*/ 3 h 7"/>
                    <a:gd name="T38" fmla="*/ 1 w 6"/>
                    <a:gd name="T39" fmla="*/ 3 h 7"/>
                    <a:gd name="T40" fmla="*/ 1 w 6"/>
                    <a:gd name="T41" fmla="*/ 3 h 7"/>
                    <a:gd name="T42" fmla="*/ 1 w 6"/>
                    <a:gd name="T43" fmla="*/ 3 h 7"/>
                    <a:gd name="T44" fmla="*/ 1 w 6"/>
                    <a:gd name="T45" fmla="*/ 3 h 7"/>
                    <a:gd name="T46" fmla="*/ 1 w 6"/>
                    <a:gd name="T47" fmla="*/ 3 h 7"/>
                    <a:gd name="T48" fmla="*/ 1 w 6"/>
                    <a:gd name="T49" fmla="*/ 3 h 7"/>
                    <a:gd name="T50" fmla="*/ 1 w 6"/>
                    <a:gd name="T51" fmla="*/ 3 h 7"/>
                    <a:gd name="T52" fmla="*/ 1 w 6"/>
                    <a:gd name="T53" fmla="*/ 3 h 7"/>
                    <a:gd name="T54" fmla="*/ 1 w 6"/>
                    <a:gd name="T55" fmla="*/ 3 h 7"/>
                    <a:gd name="T56" fmla="*/ 1 w 6"/>
                    <a:gd name="T57" fmla="*/ 3 h 7"/>
                    <a:gd name="T58" fmla="*/ 3 w 6"/>
                    <a:gd name="T59" fmla="*/ 3 h 7"/>
                    <a:gd name="T60" fmla="*/ 3 w 6"/>
                    <a:gd name="T61" fmla="*/ 3 h 7"/>
                    <a:gd name="T62" fmla="*/ 3 w 6"/>
                    <a:gd name="T63" fmla="*/ 3 h 7"/>
                    <a:gd name="T64" fmla="*/ 3 w 6"/>
                    <a:gd name="T65" fmla="*/ 3 h 7"/>
                    <a:gd name="T66" fmla="*/ 3 w 6"/>
                    <a:gd name="T67" fmla="*/ 3 h 7"/>
                    <a:gd name="T68" fmla="*/ 3 w 6"/>
                    <a:gd name="T69" fmla="*/ 3 h 7"/>
                    <a:gd name="T70" fmla="*/ 3 w 6"/>
                    <a:gd name="T71" fmla="*/ 3 h 7"/>
                    <a:gd name="T72" fmla="*/ 3 w 6"/>
                    <a:gd name="T73" fmla="*/ 3 h 7"/>
                    <a:gd name="T74" fmla="*/ 3 w 6"/>
                    <a:gd name="T75" fmla="*/ 3 h 7"/>
                    <a:gd name="T76" fmla="*/ 3 w 6"/>
                    <a:gd name="T77" fmla="*/ 3 h 7"/>
                    <a:gd name="T78" fmla="*/ 3 w 6"/>
                    <a:gd name="T79" fmla="*/ 3 h 7"/>
                    <a:gd name="T80" fmla="*/ 3 w 6"/>
                    <a:gd name="T81" fmla="*/ 3 h 7"/>
                    <a:gd name="T82" fmla="*/ 3 w 6"/>
                    <a:gd name="T83" fmla="*/ 3 h 7"/>
                    <a:gd name="T84" fmla="*/ 3 w 6"/>
                    <a:gd name="T85" fmla="*/ 3 h 7"/>
                    <a:gd name="T86" fmla="*/ 3 w 6"/>
                    <a:gd name="T87" fmla="*/ 0 h 7"/>
                    <a:gd name="T88" fmla="*/ 3 w 6"/>
                    <a:gd name="T89" fmla="*/ 2 h 7"/>
                    <a:gd name="T90" fmla="*/ 3 w 6"/>
                    <a:gd name="T91" fmla="*/ 3 h 7"/>
                    <a:gd name="T92" fmla="*/ 3 w 6"/>
                    <a:gd name="T93" fmla="*/ 2 h 7"/>
                    <a:gd name="T94" fmla="*/ 3 w 6"/>
                    <a:gd name="T95" fmla="*/ 0 h 7"/>
                    <a:gd name="T96" fmla="*/ 3 w 6"/>
                    <a:gd name="T97" fmla="*/ 0 h 7"/>
                    <a:gd name="T98" fmla="*/ 3 w 6"/>
                    <a:gd name="T99" fmla="*/ 0 h 7"/>
                    <a:gd name="T100" fmla="*/ 3 w 6"/>
                    <a:gd name="T101" fmla="*/ 0 h 7"/>
                    <a:gd name="T102" fmla="*/ 3 w 6"/>
                    <a:gd name="T103" fmla="*/ 0 h 7"/>
                    <a:gd name="T104" fmla="*/ 3 w 6"/>
                    <a:gd name="T105" fmla="*/ 0 h 7"/>
                    <a:gd name="T106" fmla="*/ 3 w 6"/>
                    <a:gd name="T107" fmla="*/ 0 h 7"/>
                    <a:gd name="T108" fmla="*/ 3 w 6"/>
                    <a:gd name="T109" fmla="*/ 0 h 7"/>
                    <a:gd name="T110" fmla="*/ 3 w 6"/>
                    <a:gd name="T111" fmla="*/ 0 h 7"/>
                    <a:gd name="T112" fmla="*/ 3 w 6"/>
                    <a:gd name="T113" fmla="*/ 0 h 7"/>
                    <a:gd name="T114" fmla="*/ 3 w 6"/>
                    <a:gd name="T115" fmla="*/ 0 h 7"/>
                    <a:gd name="T116" fmla="*/ 3 w 6"/>
                    <a:gd name="T117" fmla="*/ 0 h 7"/>
                    <a:gd name="T118" fmla="*/ 3 w 6"/>
                    <a:gd name="T119" fmla="*/ 0 h 7"/>
                    <a:gd name="T120" fmla="*/ 3 w 6"/>
                    <a:gd name="T121" fmla="*/ 0 h 7"/>
                    <a:gd name="T122" fmla="*/ 3 w 6"/>
                    <a:gd name="T123" fmla="*/ 0 h 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 h="7">
                      <a:moveTo>
                        <a:pt x="0" y="7"/>
                      </a:moveTo>
                      <a:cubicBezTo>
                        <a:pt x="0" y="7"/>
                        <a:pt x="0" y="7"/>
                        <a:pt x="0" y="7"/>
                      </a:cubicBez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cubicBezTo>
                        <a:pt x="0" y="7"/>
                        <a:pt x="0" y="7"/>
                        <a:pt x="0" y="7"/>
                      </a:cubicBezTo>
                      <a:cubicBezTo>
                        <a:pt x="0" y="7"/>
                        <a:pt x="0" y="7"/>
                        <a:pt x="0" y="7"/>
                      </a:cubicBezTo>
                      <a:moveTo>
                        <a:pt x="0" y="7"/>
                      </a:moveTo>
                      <a:cubicBezTo>
                        <a:pt x="0" y="7"/>
                        <a:pt x="0" y="7"/>
                        <a:pt x="0" y="7"/>
                      </a:cubicBezTo>
                      <a:cubicBezTo>
                        <a:pt x="0" y="7"/>
                        <a:pt x="0" y="7"/>
                        <a:pt x="0" y="7"/>
                      </a:cubicBezTo>
                      <a:moveTo>
                        <a:pt x="0" y="7"/>
                      </a:moveTo>
                      <a:cubicBezTo>
                        <a:pt x="0" y="7"/>
                        <a:pt x="0" y="7"/>
                        <a:pt x="0" y="7"/>
                      </a:cubicBezTo>
                      <a:cubicBezTo>
                        <a:pt x="0" y="7"/>
                        <a:pt x="0" y="7"/>
                        <a:pt x="0" y="7"/>
                      </a:cubicBezTo>
                      <a:moveTo>
                        <a:pt x="1" y="6"/>
                      </a:moveTo>
                      <a:cubicBezTo>
                        <a:pt x="1" y="6"/>
                        <a:pt x="1" y="6"/>
                        <a:pt x="1" y="6"/>
                      </a:cubicBezTo>
                      <a:cubicBezTo>
                        <a:pt x="1" y="6"/>
                        <a:pt x="1" y="6"/>
                        <a:pt x="1" y="6"/>
                      </a:cubicBezTo>
                      <a:moveTo>
                        <a:pt x="1" y="6"/>
                      </a:moveTo>
                      <a:cubicBezTo>
                        <a:pt x="1" y="6"/>
                        <a:pt x="1" y="6"/>
                        <a:pt x="1" y="6"/>
                      </a:cubicBezTo>
                      <a:cubicBezTo>
                        <a:pt x="1" y="6"/>
                        <a:pt x="1" y="6"/>
                        <a:pt x="1" y="6"/>
                      </a:cubicBezTo>
                      <a:moveTo>
                        <a:pt x="1" y="6"/>
                      </a:moveTo>
                      <a:cubicBezTo>
                        <a:pt x="1" y="6"/>
                        <a:pt x="1" y="6"/>
                        <a:pt x="1" y="6"/>
                      </a:cubicBezTo>
                      <a:cubicBezTo>
                        <a:pt x="1" y="6"/>
                        <a:pt x="1" y="6"/>
                        <a:pt x="1" y="6"/>
                      </a:cubicBezTo>
                      <a:cubicBezTo>
                        <a:pt x="1" y="6"/>
                        <a:pt x="1" y="6"/>
                        <a:pt x="1" y="6"/>
                      </a:cubicBezTo>
                      <a:cubicBezTo>
                        <a:pt x="1" y="6"/>
                        <a:pt x="1" y="6"/>
                        <a:pt x="1" y="6"/>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cubicBezTo>
                        <a:pt x="3" y="4"/>
                        <a:pt x="3" y="4"/>
                        <a:pt x="3" y="4"/>
                      </a:cubicBezTo>
                      <a:cubicBezTo>
                        <a:pt x="3" y="4"/>
                        <a:pt x="3" y="4"/>
                        <a:pt x="3" y="4"/>
                      </a:cubicBezTo>
                      <a:moveTo>
                        <a:pt x="3" y="4"/>
                      </a:moveTo>
                      <a:cubicBezTo>
                        <a:pt x="3" y="4"/>
                        <a:pt x="3" y="4"/>
                        <a:pt x="3" y="4"/>
                      </a:cubicBezTo>
                      <a:cubicBezTo>
                        <a:pt x="3" y="4"/>
                        <a:pt x="3" y="4"/>
                        <a:pt x="3" y="4"/>
                      </a:cubicBezTo>
                      <a:moveTo>
                        <a:pt x="3" y="4"/>
                      </a:moveTo>
                      <a:cubicBezTo>
                        <a:pt x="3" y="4"/>
                        <a:pt x="3" y="4"/>
                        <a:pt x="3" y="4"/>
                      </a:cubicBezTo>
                      <a:cubicBezTo>
                        <a:pt x="3" y="4"/>
                        <a:pt x="3" y="4"/>
                        <a:pt x="3" y="4"/>
                      </a:cubicBezTo>
                      <a:moveTo>
                        <a:pt x="5" y="0"/>
                      </a:moveTo>
                      <a:cubicBezTo>
                        <a:pt x="5" y="1"/>
                        <a:pt x="5" y="1"/>
                        <a:pt x="4" y="2"/>
                      </a:cubicBezTo>
                      <a:cubicBezTo>
                        <a:pt x="4" y="3"/>
                        <a:pt x="4" y="3"/>
                        <a:pt x="4" y="4"/>
                      </a:cubicBezTo>
                      <a:cubicBezTo>
                        <a:pt x="4" y="3"/>
                        <a:pt x="4" y="3"/>
                        <a:pt x="4" y="2"/>
                      </a:cubicBezTo>
                      <a:cubicBezTo>
                        <a:pt x="5" y="1"/>
                        <a:pt x="5" y="1"/>
                        <a:pt x="5" y="0"/>
                      </a:cubicBezTo>
                      <a:moveTo>
                        <a:pt x="5" y="0"/>
                      </a:moveTo>
                      <a:cubicBezTo>
                        <a:pt x="5" y="0"/>
                        <a:pt x="5" y="0"/>
                        <a:pt x="6" y="0"/>
                      </a:cubicBezTo>
                      <a:cubicBezTo>
                        <a:pt x="5" y="0"/>
                        <a:pt x="5" y="0"/>
                        <a:pt x="5" y="0"/>
                      </a:cubicBezTo>
                      <a:moveTo>
                        <a:pt x="5" y="0"/>
                      </a:moveTo>
                      <a:cubicBezTo>
                        <a:pt x="5" y="0"/>
                        <a:pt x="5" y="0"/>
                        <a:pt x="5" y="0"/>
                      </a:cubicBezTo>
                      <a:cubicBezTo>
                        <a:pt x="5" y="0"/>
                        <a:pt x="5" y="0"/>
                        <a:pt x="5" y="0"/>
                      </a:cubicBezTo>
                      <a:cubicBezTo>
                        <a:pt x="5" y="0"/>
                        <a:pt x="5" y="0"/>
                        <a:pt x="5" y="0"/>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0" name="Freeform 10651">
                  <a:extLst>
                    <a:ext uri="{FF2B5EF4-FFF2-40B4-BE49-F238E27FC236}">
                      <a16:creationId xmlns:a16="http://schemas.microsoft.com/office/drawing/2014/main" id="{C7A66906-68BF-F7E2-11B1-820D23EA6383}"/>
                    </a:ext>
                  </a:extLst>
                </p:cNvPr>
                <p:cNvSpPr>
                  <a:spLocks/>
                </p:cNvSpPr>
                <p:nvPr/>
              </p:nvSpPr>
              <p:spPr bwMode="auto">
                <a:xfrm>
                  <a:off x="4208" y="2478"/>
                  <a:ext cx="5" cy="6"/>
                </a:xfrm>
                <a:custGeom>
                  <a:avLst/>
                  <a:gdLst>
                    <a:gd name="T0" fmla="*/ 3 w 6"/>
                    <a:gd name="T1" fmla="*/ 0 h 7"/>
                    <a:gd name="T2" fmla="*/ 3 w 6"/>
                    <a:gd name="T3" fmla="*/ 0 h 7"/>
                    <a:gd name="T4" fmla="*/ 3 w 6"/>
                    <a:gd name="T5" fmla="*/ 0 h 7"/>
                    <a:gd name="T6" fmla="*/ 2 w 6"/>
                    <a:gd name="T7" fmla="*/ 3 h 7"/>
                    <a:gd name="T8" fmla="*/ 0 w 6"/>
                    <a:gd name="T9" fmla="*/ 3 h 7"/>
                    <a:gd name="T10" fmla="*/ 0 w 6"/>
                    <a:gd name="T11" fmla="*/ 3 h 7"/>
                    <a:gd name="T12" fmla="*/ 0 w 6"/>
                    <a:gd name="T13" fmla="*/ 3 h 7"/>
                    <a:gd name="T14" fmla="*/ 1 w 6"/>
                    <a:gd name="T15" fmla="*/ 3 h 7"/>
                    <a:gd name="T16" fmla="*/ 2 w 6"/>
                    <a:gd name="T17" fmla="*/ 3 h 7"/>
                    <a:gd name="T18" fmla="*/ 3 w 6"/>
                    <a:gd name="T19" fmla="*/ 3 h 7"/>
                    <a:gd name="T20" fmla="*/ 3 w 6"/>
                    <a:gd name="T21" fmla="*/ 3 h 7"/>
                    <a:gd name="T22" fmla="*/ 3 w 6"/>
                    <a:gd name="T23" fmla="*/ 2 h 7"/>
                    <a:gd name="T24" fmla="*/ 3 w 6"/>
                    <a:gd name="T25" fmla="*/ 0 h 7"/>
                    <a:gd name="T26" fmla="*/ 3 w 6"/>
                    <a:gd name="T27" fmla="*/ 0 h 7"/>
                    <a:gd name="T28" fmla="*/ 3 w 6"/>
                    <a:gd name="T29" fmla="*/ 0 h 7"/>
                    <a:gd name="T30" fmla="*/ 3 w 6"/>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 h="7">
                      <a:moveTo>
                        <a:pt x="6" y="0"/>
                      </a:moveTo>
                      <a:cubicBezTo>
                        <a:pt x="6" y="0"/>
                        <a:pt x="6" y="0"/>
                        <a:pt x="6" y="0"/>
                      </a:cubicBezTo>
                      <a:cubicBezTo>
                        <a:pt x="6" y="0"/>
                        <a:pt x="5" y="0"/>
                        <a:pt x="5" y="0"/>
                      </a:cubicBezTo>
                      <a:cubicBezTo>
                        <a:pt x="4" y="1"/>
                        <a:pt x="3" y="3"/>
                        <a:pt x="2" y="4"/>
                      </a:cubicBezTo>
                      <a:cubicBezTo>
                        <a:pt x="1" y="4"/>
                        <a:pt x="0" y="5"/>
                        <a:pt x="0" y="7"/>
                      </a:cubicBezTo>
                      <a:cubicBezTo>
                        <a:pt x="0" y="7"/>
                        <a:pt x="0" y="7"/>
                        <a:pt x="0" y="7"/>
                      </a:cubicBezTo>
                      <a:cubicBezTo>
                        <a:pt x="0" y="7"/>
                        <a:pt x="0" y="7"/>
                        <a:pt x="0" y="7"/>
                      </a:cubicBezTo>
                      <a:cubicBezTo>
                        <a:pt x="1" y="7"/>
                        <a:pt x="1" y="6"/>
                        <a:pt x="1" y="6"/>
                      </a:cubicBezTo>
                      <a:cubicBezTo>
                        <a:pt x="2" y="5"/>
                        <a:pt x="2" y="4"/>
                        <a:pt x="2" y="4"/>
                      </a:cubicBezTo>
                      <a:cubicBezTo>
                        <a:pt x="3" y="4"/>
                        <a:pt x="3" y="4"/>
                        <a:pt x="3" y="4"/>
                      </a:cubicBezTo>
                      <a:cubicBezTo>
                        <a:pt x="3" y="4"/>
                        <a:pt x="3" y="4"/>
                        <a:pt x="3" y="4"/>
                      </a:cubicBezTo>
                      <a:cubicBezTo>
                        <a:pt x="3" y="4"/>
                        <a:pt x="4" y="3"/>
                        <a:pt x="4" y="2"/>
                      </a:cubicBezTo>
                      <a:cubicBezTo>
                        <a:pt x="5" y="1"/>
                        <a:pt x="5" y="0"/>
                        <a:pt x="5" y="0"/>
                      </a:cubicBezTo>
                      <a:cubicBezTo>
                        <a:pt x="5" y="0"/>
                        <a:pt x="6" y="0"/>
                        <a:pt x="6" y="0"/>
                      </a:cubicBezTo>
                      <a:cubicBezTo>
                        <a:pt x="6" y="0"/>
                        <a:pt x="6" y="0"/>
                        <a:pt x="6" y="0"/>
                      </a:cubicBezTo>
                      <a:cubicBezTo>
                        <a:pt x="6" y="0"/>
                        <a:pt x="6" y="0"/>
                        <a:pt x="6" y="0"/>
                      </a:cubicBezTo>
                    </a:path>
                  </a:pathLst>
                </a:custGeom>
                <a:solidFill>
                  <a:srgbClr val="E9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1" name="Freeform 10652">
                  <a:extLst>
                    <a:ext uri="{FF2B5EF4-FFF2-40B4-BE49-F238E27FC236}">
                      <a16:creationId xmlns:a16="http://schemas.microsoft.com/office/drawing/2014/main" id="{FD75E286-9CAE-5478-BBF0-4970705016DC}"/>
                    </a:ext>
                  </a:extLst>
                </p:cNvPr>
                <p:cNvSpPr>
                  <a:spLocks noEditPoints="1"/>
                </p:cNvSpPr>
                <p:nvPr/>
              </p:nvSpPr>
              <p:spPr bwMode="auto">
                <a:xfrm>
                  <a:off x="4211" y="247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9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2" name="Freeform 10653">
                  <a:extLst>
                    <a:ext uri="{FF2B5EF4-FFF2-40B4-BE49-F238E27FC236}">
                      <a16:creationId xmlns:a16="http://schemas.microsoft.com/office/drawing/2014/main" id="{AFE404AD-2F40-D2A8-99D7-8A8E43A38A33}"/>
                    </a:ext>
                  </a:extLst>
                </p:cNvPr>
                <p:cNvSpPr>
                  <a:spLocks noEditPoints="1"/>
                </p:cNvSpPr>
                <p:nvPr/>
              </p:nvSpPr>
              <p:spPr bwMode="auto">
                <a:xfrm>
                  <a:off x="4193" y="2508"/>
                  <a:ext cx="13" cy="3"/>
                </a:xfrm>
                <a:custGeom>
                  <a:avLst/>
                  <a:gdLst>
                    <a:gd name="T0" fmla="*/ 3 w 16"/>
                    <a:gd name="T1" fmla="*/ 2 h 4"/>
                    <a:gd name="T2" fmla="*/ 5 w 16"/>
                    <a:gd name="T3" fmla="*/ 2 h 4"/>
                    <a:gd name="T4" fmla="*/ 5 w 16"/>
                    <a:gd name="T5" fmla="*/ 2 h 4"/>
                    <a:gd name="T6" fmla="*/ 5 w 16"/>
                    <a:gd name="T7" fmla="*/ 2 h 4"/>
                    <a:gd name="T8" fmla="*/ 5 w 16"/>
                    <a:gd name="T9" fmla="*/ 2 h 4"/>
                    <a:gd name="T10" fmla="*/ 6 w 16"/>
                    <a:gd name="T11" fmla="*/ 2 h 4"/>
                    <a:gd name="T12" fmla="*/ 5 w 16"/>
                    <a:gd name="T13" fmla="*/ 2 h 4"/>
                    <a:gd name="T14" fmla="*/ 5 w 16"/>
                    <a:gd name="T15" fmla="*/ 2 h 4"/>
                    <a:gd name="T16" fmla="*/ 5 w 16"/>
                    <a:gd name="T17" fmla="*/ 2 h 4"/>
                    <a:gd name="T18" fmla="*/ 6 w 16"/>
                    <a:gd name="T19" fmla="*/ 2 h 4"/>
                    <a:gd name="T20" fmla="*/ 5 w 16"/>
                    <a:gd name="T21" fmla="*/ 2 h 4"/>
                    <a:gd name="T22" fmla="*/ 5 w 16"/>
                    <a:gd name="T23" fmla="*/ 2 h 4"/>
                    <a:gd name="T24" fmla="*/ 4 w 16"/>
                    <a:gd name="T25" fmla="*/ 2 h 4"/>
                    <a:gd name="T26" fmla="*/ 4 w 16"/>
                    <a:gd name="T27" fmla="*/ 2 h 4"/>
                    <a:gd name="T28" fmla="*/ 5 w 16"/>
                    <a:gd name="T29" fmla="*/ 2 h 4"/>
                    <a:gd name="T30" fmla="*/ 6 w 16"/>
                    <a:gd name="T31" fmla="*/ 2 h 4"/>
                    <a:gd name="T32" fmla="*/ 6 w 16"/>
                    <a:gd name="T33" fmla="*/ 2 h 4"/>
                    <a:gd name="T34" fmla="*/ 6 w 16"/>
                    <a:gd name="T35" fmla="*/ 2 h 4"/>
                    <a:gd name="T36" fmla="*/ 1 w 16"/>
                    <a:gd name="T37" fmla="*/ 2 h 4"/>
                    <a:gd name="T38" fmla="*/ 1 w 16"/>
                    <a:gd name="T39" fmla="*/ 2 h 4"/>
                    <a:gd name="T40" fmla="*/ 1 w 16"/>
                    <a:gd name="T41" fmla="*/ 2 h 4"/>
                    <a:gd name="T42" fmla="*/ 1 w 16"/>
                    <a:gd name="T43" fmla="*/ 2 h 4"/>
                    <a:gd name="T44" fmla="*/ 2 w 16"/>
                    <a:gd name="T45" fmla="*/ 2 h 4"/>
                    <a:gd name="T46" fmla="*/ 2 w 16"/>
                    <a:gd name="T47" fmla="*/ 2 h 4"/>
                    <a:gd name="T48" fmla="*/ 2 w 16"/>
                    <a:gd name="T49" fmla="*/ 2 h 4"/>
                    <a:gd name="T50" fmla="*/ 2 w 16"/>
                    <a:gd name="T51" fmla="*/ 2 h 4"/>
                    <a:gd name="T52" fmla="*/ 3 w 16"/>
                    <a:gd name="T53" fmla="*/ 2 h 4"/>
                    <a:gd name="T54" fmla="*/ 3 w 16"/>
                    <a:gd name="T55" fmla="*/ 2 h 4"/>
                    <a:gd name="T56" fmla="*/ 2 w 16"/>
                    <a:gd name="T57" fmla="*/ 2 h 4"/>
                    <a:gd name="T58" fmla="*/ 2 w 16"/>
                    <a:gd name="T59" fmla="*/ 2 h 4"/>
                    <a:gd name="T60" fmla="*/ 2 w 16"/>
                    <a:gd name="T61" fmla="*/ 2 h 4"/>
                    <a:gd name="T62" fmla="*/ 2 w 16"/>
                    <a:gd name="T63" fmla="*/ 2 h 4"/>
                    <a:gd name="T64" fmla="*/ 6 w 16"/>
                    <a:gd name="T65" fmla="*/ 2 h 4"/>
                    <a:gd name="T66" fmla="*/ 6 w 16"/>
                    <a:gd name="T67" fmla="*/ 2 h 4"/>
                    <a:gd name="T68" fmla="*/ 6 w 16"/>
                    <a:gd name="T69" fmla="*/ 2 h 4"/>
                    <a:gd name="T70" fmla="*/ 6 w 16"/>
                    <a:gd name="T71" fmla="*/ 1 h 4"/>
                    <a:gd name="T72" fmla="*/ 6 w 16"/>
                    <a:gd name="T73" fmla="*/ 1 h 4"/>
                    <a:gd name="T74" fmla="*/ 6 w 16"/>
                    <a:gd name="T75" fmla="*/ 1 h 4"/>
                    <a:gd name="T76" fmla="*/ 6 w 16"/>
                    <a:gd name="T77" fmla="*/ 1 h 4"/>
                    <a:gd name="T78" fmla="*/ 6 w 16"/>
                    <a:gd name="T79" fmla="*/ 1 h 4"/>
                    <a:gd name="T80" fmla="*/ 6 w 16"/>
                    <a:gd name="T81" fmla="*/ 1 h 4"/>
                    <a:gd name="T82" fmla="*/ 1 w 16"/>
                    <a:gd name="T83" fmla="*/ 2 h 4"/>
                    <a:gd name="T84" fmla="*/ 0 w 16"/>
                    <a:gd name="T85" fmla="*/ 1 h 4"/>
                    <a:gd name="T86" fmla="*/ 0 w 16"/>
                    <a:gd name="T87" fmla="*/ 1 h 4"/>
                    <a:gd name="T88" fmla="*/ 7 w 16"/>
                    <a:gd name="T89" fmla="*/ 0 h 4"/>
                    <a:gd name="T90" fmla="*/ 7 w 16"/>
                    <a:gd name="T91" fmla="*/ 0 h 4"/>
                    <a:gd name="T92" fmla="*/ 7 w 16"/>
                    <a:gd name="T93" fmla="*/ 0 h 4"/>
                    <a:gd name="T94" fmla="*/ 7 w 16"/>
                    <a:gd name="T95" fmla="*/ 0 h 4"/>
                    <a:gd name="T96" fmla="*/ 7 w 16"/>
                    <a:gd name="T97" fmla="*/ 0 h 4"/>
                    <a:gd name="T98" fmla="*/ 7 w 16"/>
                    <a:gd name="T99" fmla="*/ 0 h 4"/>
                    <a:gd name="T100" fmla="*/ 7 w 16"/>
                    <a:gd name="T101" fmla="*/ 0 h 4"/>
                    <a:gd name="T102" fmla="*/ 7 w 16"/>
                    <a:gd name="T103" fmla="*/ 0 h 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 h="4">
                      <a:moveTo>
                        <a:pt x="7" y="3"/>
                      </a:moveTo>
                      <a:cubicBezTo>
                        <a:pt x="7" y="3"/>
                        <a:pt x="7" y="3"/>
                        <a:pt x="7" y="4"/>
                      </a:cubicBezTo>
                      <a:cubicBezTo>
                        <a:pt x="7" y="3"/>
                        <a:pt x="7" y="3"/>
                        <a:pt x="7" y="3"/>
                      </a:cubicBezTo>
                      <a:moveTo>
                        <a:pt x="11" y="3"/>
                      </a:moveTo>
                      <a:cubicBezTo>
                        <a:pt x="11" y="3"/>
                        <a:pt x="11" y="3"/>
                        <a:pt x="11" y="3"/>
                      </a:cubicBezTo>
                      <a:cubicBezTo>
                        <a:pt x="11" y="3"/>
                        <a:pt x="11" y="3"/>
                        <a:pt x="11" y="3"/>
                      </a:cubicBezTo>
                      <a:cubicBezTo>
                        <a:pt x="11" y="3"/>
                        <a:pt x="11" y="3"/>
                        <a:pt x="11" y="3"/>
                      </a:cubicBezTo>
                      <a:moveTo>
                        <a:pt x="11" y="2"/>
                      </a:moveTo>
                      <a:cubicBezTo>
                        <a:pt x="11" y="2"/>
                        <a:pt x="11" y="3"/>
                        <a:pt x="11" y="3"/>
                      </a:cubicBezTo>
                      <a:cubicBezTo>
                        <a:pt x="11" y="3"/>
                        <a:pt x="11" y="2"/>
                        <a:pt x="11" y="2"/>
                      </a:cubicBezTo>
                      <a:moveTo>
                        <a:pt x="12" y="2"/>
                      </a:moveTo>
                      <a:cubicBezTo>
                        <a:pt x="12" y="2"/>
                        <a:pt x="12" y="2"/>
                        <a:pt x="12" y="2"/>
                      </a:cubicBezTo>
                      <a:cubicBezTo>
                        <a:pt x="12" y="2"/>
                        <a:pt x="12" y="2"/>
                        <a:pt x="12" y="2"/>
                      </a:cubicBezTo>
                      <a:moveTo>
                        <a:pt x="11" y="2"/>
                      </a:moveTo>
                      <a:cubicBezTo>
                        <a:pt x="11" y="2"/>
                        <a:pt x="11" y="2"/>
                        <a:pt x="11" y="2"/>
                      </a:cubicBezTo>
                      <a:cubicBezTo>
                        <a:pt x="11" y="2"/>
                        <a:pt x="11" y="2"/>
                        <a:pt x="11" y="2"/>
                      </a:cubicBezTo>
                      <a:cubicBezTo>
                        <a:pt x="11" y="2"/>
                        <a:pt x="11" y="2"/>
                        <a:pt x="11" y="2"/>
                      </a:cubicBezTo>
                      <a:cubicBezTo>
                        <a:pt x="11" y="2"/>
                        <a:pt x="11" y="2"/>
                        <a:pt x="11" y="2"/>
                      </a:cubicBezTo>
                      <a:moveTo>
                        <a:pt x="12" y="2"/>
                      </a:moveTo>
                      <a:cubicBezTo>
                        <a:pt x="12" y="2"/>
                        <a:pt x="12" y="2"/>
                        <a:pt x="12" y="2"/>
                      </a:cubicBezTo>
                      <a:cubicBezTo>
                        <a:pt x="12" y="2"/>
                        <a:pt x="12" y="2"/>
                        <a:pt x="12" y="2"/>
                      </a:cubicBezTo>
                      <a:moveTo>
                        <a:pt x="11" y="2"/>
                      </a:moveTo>
                      <a:cubicBezTo>
                        <a:pt x="11" y="2"/>
                        <a:pt x="11" y="2"/>
                        <a:pt x="11" y="2"/>
                      </a:cubicBezTo>
                      <a:cubicBezTo>
                        <a:pt x="11" y="2"/>
                        <a:pt x="11" y="2"/>
                        <a:pt x="11" y="2"/>
                      </a:cubicBezTo>
                      <a:moveTo>
                        <a:pt x="11" y="2"/>
                      </a:moveTo>
                      <a:cubicBezTo>
                        <a:pt x="10" y="2"/>
                        <a:pt x="10" y="3"/>
                        <a:pt x="9" y="3"/>
                      </a:cubicBezTo>
                      <a:cubicBezTo>
                        <a:pt x="9" y="3"/>
                        <a:pt x="9" y="3"/>
                        <a:pt x="9" y="3"/>
                      </a:cubicBezTo>
                      <a:cubicBezTo>
                        <a:pt x="9" y="3"/>
                        <a:pt x="9" y="3"/>
                        <a:pt x="9" y="3"/>
                      </a:cubicBezTo>
                      <a:cubicBezTo>
                        <a:pt x="10" y="3"/>
                        <a:pt x="10" y="2"/>
                        <a:pt x="11" y="2"/>
                      </a:cubicBezTo>
                      <a:cubicBezTo>
                        <a:pt x="11" y="2"/>
                        <a:pt x="11" y="2"/>
                        <a:pt x="11" y="2"/>
                      </a:cubicBezTo>
                      <a:moveTo>
                        <a:pt x="12" y="2"/>
                      </a:moveTo>
                      <a:cubicBezTo>
                        <a:pt x="12" y="2"/>
                        <a:pt x="12" y="2"/>
                        <a:pt x="12" y="2"/>
                      </a:cubicBezTo>
                      <a:cubicBezTo>
                        <a:pt x="12" y="2"/>
                        <a:pt x="12" y="2"/>
                        <a:pt x="12" y="2"/>
                      </a:cubicBezTo>
                      <a:moveTo>
                        <a:pt x="12" y="2"/>
                      </a:moveTo>
                      <a:cubicBezTo>
                        <a:pt x="12" y="2"/>
                        <a:pt x="12" y="2"/>
                        <a:pt x="12" y="2"/>
                      </a:cubicBezTo>
                      <a:cubicBezTo>
                        <a:pt x="12" y="2"/>
                        <a:pt x="12" y="2"/>
                        <a:pt x="12" y="2"/>
                      </a:cubicBezTo>
                      <a:moveTo>
                        <a:pt x="1" y="2"/>
                      </a:moveTo>
                      <a:cubicBezTo>
                        <a:pt x="1" y="2"/>
                        <a:pt x="1" y="2"/>
                        <a:pt x="1" y="2"/>
                      </a:cubicBezTo>
                      <a:cubicBezTo>
                        <a:pt x="1" y="2"/>
                        <a:pt x="1" y="2"/>
                        <a:pt x="1" y="2"/>
                      </a:cubicBezTo>
                      <a:cubicBezTo>
                        <a:pt x="1" y="2"/>
                        <a:pt x="1" y="2"/>
                        <a:pt x="1" y="2"/>
                      </a:cubicBezTo>
                      <a:moveTo>
                        <a:pt x="1" y="2"/>
                      </a:moveTo>
                      <a:cubicBezTo>
                        <a:pt x="1" y="2"/>
                        <a:pt x="1" y="2"/>
                        <a:pt x="1" y="2"/>
                      </a:cubicBezTo>
                      <a:cubicBezTo>
                        <a:pt x="1" y="2"/>
                        <a:pt x="1" y="2"/>
                        <a:pt x="1" y="2"/>
                      </a:cubicBezTo>
                      <a:cubicBezTo>
                        <a:pt x="1" y="2"/>
                        <a:pt x="1" y="2"/>
                        <a:pt x="1" y="2"/>
                      </a:cubicBezTo>
                      <a:cubicBezTo>
                        <a:pt x="1" y="2"/>
                        <a:pt x="1" y="2"/>
                        <a:pt x="1" y="2"/>
                      </a:cubicBezTo>
                      <a:moveTo>
                        <a:pt x="2" y="2"/>
                      </a:moveTo>
                      <a:cubicBezTo>
                        <a:pt x="2" y="2"/>
                        <a:pt x="2" y="2"/>
                        <a:pt x="2" y="2"/>
                      </a:cubicBezTo>
                      <a:cubicBezTo>
                        <a:pt x="2" y="2"/>
                        <a:pt x="2" y="2"/>
                        <a:pt x="2" y="2"/>
                      </a:cubicBezTo>
                      <a:moveTo>
                        <a:pt x="2" y="2"/>
                      </a:moveTo>
                      <a:cubicBezTo>
                        <a:pt x="2" y="2"/>
                        <a:pt x="3" y="2"/>
                        <a:pt x="3" y="2"/>
                      </a:cubicBezTo>
                      <a:cubicBezTo>
                        <a:pt x="3" y="3"/>
                        <a:pt x="3" y="3"/>
                        <a:pt x="3" y="3"/>
                      </a:cubicBezTo>
                      <a:cubicBezTo>
                        <a:pt x="4" y="3"/>
                        <a:pt x="4" y="3"/>
                        <a:pt x="5" y="3"/>
                      </a:cubicBezTo>
                      <a:cubicBezTo>
                        <a:pt x="5" y="3"/>
                        <a:pt x="6" y="3"/>
                        <a:pt x="6" y="3"/>
                      </a:cubicBezTo>
                      <a:cubicBezTo>
                        <a:pt x="7" y="3"/>
                        <a:pt x="7" y="3"/>
                        <a:pt x="7" y="3"/>
                      </a:cubicBezTo>
                      <a:cubicBezTo>
                        <a:pt x="7" y="3"/>
                        <a:pt x="7" y="3"/>
                        <a:pt x="7" y="3"/>
                      </a:cubicBezTo>
                      <a:cubicBezTo>
                        <a:pt x="7" y="3"/>
                        <a:pt x="7" y="3"/>
                        <a:pt x="7" y="3"/>
                      </a:cubicBezTo>
                      <a:cubicBezTo>
                        <a:pt x="7" y="3"/>
                        <a:pt x="7" y="3"/>
                        <a:pt x="6" y="3"/>
                      </a:cubicBezTo>
                      <a:cubicBezTo>
                        <a:pt x="6" y="3"/>
                        <a:pt x="5" y="3"/>
                        <a:pt x="5" y="3"/>
                      </a:cubicBezTo>
                      <a:cubicBezTo>
                        <a:pt x="4" y="3"/>
                        <a:pt x="4" y="3"/>
                        <a:pt x="3" y="3"/>
                      </a:cubicBezTo>
                      <a:cubicBezTo>
                        <a:pt x="3" y="3"/>
                        <a:pt x="3" y="3"/>
                        <a:pt x="3" y="2"/>
                      </a:cubicBezTo>
                      <a:cubicBezTo>
                        <a:pt x="3" y="2"/>
                        <a:pt x="2" y="2"/>
                        <a:pt x="2" y="2"/>
                      </a:cubicBezTo>
                      <a:moveTo>
                        <a:pt x="2" y="2"/>
                      </a:moveTo>
                      <a:cubicBezTo>
                        <a:pt x="2" y="2"/>
                        <a:pt x="2" y="2"/>
                        <a:pt x="2" y="2"/>
                      </a:cubicBezTo>
                      <a:cubicBezTo>
                        <a:pt x="2" y="2"/>
                        <a:pt x="2" y="2"/>
                        <a:pt x="2" y="2"/>
                      </a:cubicBezTo>
                      <a:cubicBezTo>
                        <a:pt x="2" y="2"/>
                        <a:pt x="2" y="2"/>
                        <a:pt x="2" y="2"/>
                      </a:cubicBezTo>
                      <a:moveTo>
                        <a:pt x="13" y="2"/>
                      </a:moveTo>
                      <a:cubicBezTo>
                        <a:pt x="12" y="2"/>
                        <a:pt x="12" y="2"/>
                        <a:pt x="12" y="2"/>
                      </a:cubicBezTo>
                      <a:cubicBezTo>
                        <a:pt x="12" y="2"/>
                        <a:pt x="12" y="2"/>
                        <a:pt x="13" y="2"/>
                      </a:cubicBezTo>
                      <a:moveTo>
                        <a:pt x="13" y="2"/>
                      </a:moveTo>
                      <a:cubicBezTo>
                        <a:pt x="13" y="2"/>
                        <a:pt x="13" y="2"/>
                        <a:pt x="13" y="2"/>
                      </a:cubicBezTo>
                      <a:cubicBezTo>
                        <a:pt x="13" y="2"/>
                        <a:pt x="13" y="2"/>
                        <a:pt x="13" y="2"/>
                      </a:cubicBezTo>
                      <a:moveTo>
                        <a:pt x="13" y="1"/>
                      </a:moveTo>
                      <a:cubicBezTo>
                        <a:pt x="13" y="1"/>
                        <a:pt x="13" y="1"/>
                        <a:pt x="13" y="1"/>
                      </a:cubicBezTo>
                      <a:cubicBezTo>
                        <a:pt x="13" y="1"/>
                        <a:pt x="13" y="1"/>
                        <a:pt x="13" y="1"/>
                      </a:cubicBezTo>
                      <a:moveTo>
                        <a:pt x="13" y="1"/>
                      </a:moveTo>
                      <a:cubicBezTo>
                        <a:pt x="13" y="1"/>
                        <a:pt x="13" y="1"/>
                        <a:pt x="13" y="1"/>
                      </a:cubicBezTo>
                      <a:cubicBezTo>
                        <a:pt x="13" y="1"/>
                        <a:pt x="13" y="1"/>
                        <a:pt x="13" y="1"/>
                      </a:cubicBezTo>
                      <a:moveTo>
                        <a:pt x="14" y="1"/>
                      </a:moveTo>
                      <a:cubicBezTo>
                        <a:pt x="14" y="1"/>
                        <a:pt x="14" y="1"/>
                        <a:pt x="14" y="1"/>
                      </a:cubicBezTo>
                      <a:cubicBezTo>
                        <a:pt x="13" y="1"/>
                        <a:pt x="13" y="1"/>
                        <a:pt x="13" y="1"/>
                      </a:cubicBezTo>
                      <a:cubicBezTo>
                        <a:pt x="13" y="1"/>
                        <a:pt x="13" y="1"/>
                        <a:pt x="14" y="1"/>
                      </a:cubicBezTo>
                      <a:cubicBezTo>
                        <a:pt x="14" y="1"/>
                        <a:pt x="14" y="1"/>
                        <a:pt x="14" y="1"/>
                      </a:cubicBezTo>
                      <a:moveTo>
                        <a:pt x="0" y="1"/>
                      </a:moveTo>
                      <a:cubicBezTo>
                        <a:pt x="0" y="2"/>
                        <a:pt x="0" y="2"/>
                        <a:pt x="1" y="2"/>
                      </a:cubicBezTo>
                      <a:cubicBezTo>
                        <a:pt x="0" y="2"/>
                        <a:pt x="0" y="2"/>
                        <a:pt x="0" y="2"/>
                      </a:cubicBezTo>
                      <a:cubicBezTo>
                        <a:pt x="0" y="1"/>
                        <a:pt x="0" y="1"/>
                        <a:pt x="0" y="1"/>
                      </a:cubicBezTo>
                      <a:moveTo>
                        <a:pt x="0" y="1"/>
                      </a:moveTo>
                      <a:cubicBezTo>
                        <a:pt x="0" y="1"/>
                        <a:pt x="0" y="1"/>
                        <a:pt x="0" y="1"/>
                      </a:cubicBezTo>
                      <a:cubicBezTo>
                        <a:pt x="0" y="1"/>
                        <a:pt x="0" y="1"/>
                        <a:pt x="0" y="1"/>
                      </a:cubicBezTo>
                      <a:moveTo>
                        <a:pt x="15" y="0"/>
                      </a:moveTo>
                      <a:cubicBezTo>
                        <a:pt x="15" y="0"/>
                        <a:pt x="14" y="0"/>
                        <a:pt x="14" y="1"/>
                      </a:cubicBezTo>
                      <a:cubicBezTo>
                        <a:pt x="14" y="0"/>
                        <a:pt x="15" y="0"/>
                        <a:pt x="15" y="0"/>
                      </a:cubicBezTo>
                      <a:moveTo>
                        <a:pt x="15" y="0"/>
                      </a:moveTo>
                      <a:cubicBezTo>
                        <a:pt x="15" y="0"/>
                        <a:pt x="15" y="0"/>
                        <a:pt x="15" y="0"/>
                      </a:cubicBezTo>
                      <a:cubicBezTo>
                        <a:pt x="15" y="0"/>
                        <a:pt x="15" y="0"/>
                        <a:pt x="15" y="0"/>
                      </a:cubicBezTo>
                      <a:moveTo>
                        <a:pt x="16" y="0"/>
                      </a:moveTo>
                      <a:cubicBezTo>
                        <a:pt x="16" y="0"/>
                        <a:pt x="16" y="0"/>
                        <a:pt x="16" y="0"/>
                      </a:cubicBezTo>
                      <a:cubicBezTo>
                        <a:pt x="16" y="0"/>
                        <a:pt x="16" y="0"/>
                        <a:pt x="16" y="0"/>
                      </a:cubicBezTo>
                      <a:cubicBezTo>
                        <a:pt x="16" y="0"/>
                        <a:pt x="16" y="0"/>
                        <a:pt x="16" y="0"/>
                      </a:cubicBezTo>
                      <a:cubicBezTo>
                        <a:pt x="16" y="0"/>
                        <a:pt x="16" y="0"/>
                        <a:pt x="16" y="0"/>
                      </a:cubicBezTo>
                      <a:moveTo>
                        <a:pt x="16" y="0"/>
                      </a:moveTo>
                      <a:cubicBezTo>
                        <a:pt x="16" y="0"/>
                        <a:pt x="15" y="0"/>
                        <a:pt x="15" y="0"/>
                      </a:cubicBezTo>
                      <a:cubicBezTo>
                        <a:pt x="15" y="0"/>
                        <a:pt x="16" y="0"/>
                        <a:pt x="16" y="0"/>
                      </a:cubicBezTo>
                      <a:cubicBezTo>
                        <a:pt x="16" y="0"/>
                        <a:pt x="16" y="0"/>
                        <a:pt x="16" y="0"/>
                      </a:cubicBezTo>
                    </a:path>
                  </a:pathLst>
                </a:custGeom>
                <a:solidFill>
                  <a:srgbClr val="E7D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3" name="Freeform 10654">
                  <a:extLst>
                    <a:ext uri="{FF2B5EF4-FFF2-40B4-BE49-F238E27FC236}">
                      <a16:creationId xmlns:a16="http://schemas.microsoft.com/office/drawing/2014/main" id="{033A3002-58C5-1E88-E949-815973C1D7D3}"/>
                    </a:ext>
                  </a:extLst>
                </p:cNvPr>
                <p:cNvSpPr>
                  <a:spLocks/>
                </p:cNvSpPr>
                <p:nvPr/>
              </p:nvSpPr>
              <p:spPr bwMode="auto">
                <a:xfrm>
                  <a:off x="4193" y="2483"/>
                  <a:ext cx="15" cy="25"/>
                </a:xfrm>
                <a:custGeom>
                  <a:avLst/>
                  <a:gdLst>
                    <a:gd name="T0" fmla="*/ 8 w 18"/>
                    <a:gd name="T1" fmla="*/ 0 h 30"/>
                    <a:gd name="T2" fmla="*/ 8 w 18"/>
                    <a:gd name="T3" fmla="*/ 1 h 30"/>
                    <a:gd name="T4" fmla="*/ 8 w 18"/>
                    <a:gd name="T5" fmla="*/ 1 h 30"/>
                    <a:gd name="T6" fmla="*/ 8 w 18"/>
                    <a:gd name="T7" fmla="*/ 1 h 30"/>
                    <a:gd name="T8" fmla="*/ 8 w 18"/>
                    <a:gd name="T9" fmla="*/ 2 h 30"/>
                    <a:gd name="T10" fmla="*/ 2 w 18"/>
                    <a:gd name="T11" fmla="*/ 8 h 30"/>
                    <a:gd name="T12" fmla="*/ 1 w 18"/>
                    <a:gd name="T13" fmla="*/ 9 h 30"/>
                    <a:gd name="T14" fmla="*/ 1 w 18"/>
                    <a:gd name="T15" fmla="*/ 11 h 30"/>
                    <a:gd name="T16" fmla="*/ 2 w 18"/>
                    <a:gd name="T17" fmla="*/ 13 h 30"/>
                    <a:gd name="T18" fmla="*/ 3 w 18"/>
                    <a:gd name="T19" fmla="*/ 13 h 30"/>
                    <a:gd name="T20" fmla="*/ 3 w 18"/>
                    <a:gd name="T21" fmla="*/ 14 h 30"/>
                    <a:gd name="T22" fmla="*/ 3 w 18"/>
                    <a:gd name="T23" fmla="*/ 14 h 30"/>
                    <a:gd name="T24" fmla="*/ 3 w 18"/>
                    <a:gd name="T25" fmla="*/ 14 h 30"/>
                    <a:gd name="T26" fmla="*/ 3 w 18"/>
                    <a:gd name="T27" fmla="*/ 14 h 30"/>
                    <a:gd name="T28" fmla="*/ 3 w 18"/>
                    <a:gd name="T29" fmla="*/ 15 h 30"/>
                    <a:gd name="T30" fmla="*/ 3 w 18"/>
                    <a:gd name="T31" fmla="*/ 15 h 30"/>
                    <a:gd name="T32" fmla="*/ 5 w 18"/>
                    <a:gd name="T33" fmla="*/ 14 h 30"/>
                    <a:gd name="T34" fmla="*/ 5 w 18"/>
                    <a:gd name="T35" fmla="*/ 15 h 30"/>
                    <a:gd name="T36" fmla="*/ 5 w 18"/>
                    <a:gd name="T37" fmla="*/ 15 h 30"/>
                    <a:gd name="T38" fmla="*/ 6 w 18"/>
                    <a:gd name="T39" fmla="*/ 14 h 30"/>
                    <a:gd name="T40" fmla="*/ 7 w 18"/>
                    <a:gd name="T41" fmla="*/ 14 h 30"/>
                    <a:gd name="T42" fmla="*/ 7 w 18"/>
                    <a:gd name="T43" fmla="*/ 14 h 30"/>
                    <a:gd name="T44" fmla="*/ 7 w 18"/>
                    <a:gd name="T45" fmla="*/ 14 h 30"/>
                    <a:gd name="T46" fmla="*/ 8 w 18"/>
                    <a:gd name="T47" fmla="*/ 13 h 30"/>
                    <a:gd name="T48" fmla="*/ 9 w 18"/>
                    <a:gd name="T49" fmla="*/ 13 h 30"/>
                    <a:gd name="T50" fmla="*/ 9 w 18"/>
                    <a:gd name="T51" fmla="*/ 13 h 30"/>
                    <a:gd name="T52" fmla="*/ 9 w 18"/>
                    <a:gd name="T53" fmla="*/ 13 h 30"/>
                    <a:gd name="T54" fmla="*/ 8 w 18"/>
                    <a:gd name="T55" fmla="*/ 13 h 30"/>
                    <a:gd name="T56" fmla="*/ 8 w 18"/>
                    <a:gd name="T57" fmla="*/ 13 h 30"/>
                    <a:gd name="T58" fmla="*/ 7 w 18"/>
                    <a:gd name="T59" fmla="*/ 13 h 30"/>
                    <a:gd name="T60" fmla="*/ 7 w 18"/>
                    <a:gd name="T61" fmla="*/ 13 h 30"/>
                    <a:gd name="T62" fmla="*/ 7 w 18"/>
                    <a:gd name="T63" fmla="*/ 13 h 30"/>
                    <a:gd name="T64" fmla="*/ 6 w 18"/>
                    <a:gd name="T65" fmla="*/ 13 h 30"/>
                    <a:gd name="T66" fmla="*/ 6 w 18"/>
                    <a:gd name="T67" fmla="*/ 12 h 30"/>
                    <a:gd name="T68" fmla="*/ 6 w 18"/>
                    <a:gd name="T69" fmla="*/ 11 h 30"/>
                    <a:gd name="T70" fmla="*/ 5 w 18"/>
                    <a:gd name="T71" fmla="*/ 9 h 30"/>
                    <a:gd name="T72" fmla="*/ 5 w 18"/>
                    <a:gd name="T73" fmla="*/ 8 h 30"/>
                    <a:gd name="T74" fmla="*/ 6 w 18"/>
                    <a:gd name="T75" fmla="*/ 6 h 30"/>
                    <a:gd name="T76" fmla="*/ 7 w 18"/>
                    <a:gd name="T77" fmla="*/ 3 h 30"/>
                    <a:gd name="T78" fmla="*/ 8 w 18"/>
                    <a:gd name="T79" fmla="*/ 2 h 30"/>
                    <a:gd name="T80" fmla="*/ 9 w 18"/>
                    <a:gd name="T81" fmla="*/ 1 h 30"/>
                    <a:gd name="T82" fmla="*/ 8 w 18"/>
                    <a:gd name="T83" fmla="*/ 0 h 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 h="30">
                      <a:moveTo>
                        <a:pt x="17" y="0"/>
                      </a:moveTo>
                      <a:cubicBezTo>
                        <a:pt x="17" y="0"/>
                        <a:pt x="16" y="1"/>
                        <a:pt x="16" y="1"/>
                      </a:cubicBezTo>
                      <a:cubicBezTo>
                        <a:pt x="16" y="1"/>
                        <a:pt x="16" y="1"/>
                        <a:pt x="16" y="1"/>
                      </a:cubicBezTo>
                      <a:cubicBezTo>
                        <a:pt x="16" y="1"/>
                        <a:pt x="16" y="1"/>
                        <a:pt x="16" y="1"/>
                      </a:cubicBezTo>
                      <a:cubicBezTo>
                        <a:pt x="15" y="2"/>
                        <a:pt x="15" y="2"/>
                        <a:pt x="15" y="2"/>
                      </a:cubicBezTo>
                      <a:cubicBezTo>
                        <a:pt x="11" y="8"/>
                        <a:pt x="7" y="13"/>
                        <a:pt x="2" y="17"/>
                      </a:cubicBezTo>
                      <a:cubicBezTo>
                        <a:pt x="2" y="18"/>
                        <a:pt x="2" y="18"/>
                        <a:pt x="1" y="18"/>
                      </a:cubicBezTo>
                      <a:cubicBezTo>
                        <a:pt x="0" y="21"/>
                        <a:pt x="2" y="21"/>
                        <a:pt x="1" y="22"/>
                      </a:cubicBezTo>
                      <a:cubicBezTo>
                        <a:pt x="0" y="24"/>
                        <a:pt x="2" y="24"/>
                        <a:pt x="2" y="25"/>
                      </a:cubicBezTo>
                      <a:cubicBezTo>
                        <a:pt x="1" y="27"/>
                        <a:pt x="4" y="26"/>
                        <a:pt x="3" y="27"/>
                      </a:cubicBezTo>
                      <a:cubicBezTo>
                        <a:pt x="2" y="28"/>
                        <a:pt x="3" y="29"/>
                        <a:pt x="3" y="29"/>
                      </a:cubicBezTo>
                      <a:cubicBezTo>
                        <a:pt x="3" y="29"/>
                        <a:pt x="4" y="29"/>
                        <a:pt x="4" y="29"/>
                      </a:cubicBezTo>
                      <a:cubicBezTo>
                        <a:pt x="4" y="29"/>
                        <a:pt x="4" y="29"/>
                        <a:pt x="4" y="29"/>
                      </a:cubicBezTo>
                      <a:cubicBezTo>
                        <a:pt x="5" y="29"/>
                        <a:pt x="5" y="29"/>
                        <a:pt x="5" y="29"/>
                      </a:cubicBezTo>
                      <a:cubicBezTo>
                        <a:pt x="5" y="30"/>
                        <a:pt x="5" y="30"/>
                        <a:pt x="6" y="30"/>
                      </a:cubicBezTo>
                      <a:cubicBezTo>
                        <a:pt x="6" y="30"/>
                        <a:pt x="7" y="30"/>
                        <a:pt x="7" y="30"/>
                      </a:cubicBezTo>
                      <a:cubicBezTo>
                        <a:pt x="8" y="30"/>
                        <a:pt x="8" y="29"/>
                        <a:pt x="9" y="29"/>
                      </a:cubicBezTo>
                      <a:cubicBezTo>
                        <a:pt x="9" y="29"/>
                        <a:pt x="9" y="29"/>
                        <a:pt x="9" y="30"/>
                      </a:cubicBezTo>
                      <a:cubicBezTo>
                        <a:pt x="10" y="30"/>
                        <a:pt x="10" y="30"/>
                        <a:pt x="10" y="30"/>
                      </a:cubicBezTo>
                      <a:cubicBezTo>
                        <a:pt x="10" y="30"/>
                        <a:pt x="11" y="30"/>
                        <a:pt x="12" y="29"/>
                      </a:cubicBezTo>
                      <a:cubicBezTo>
                        <a:pt x="12" y="29"/>
                        <a:pt x="13" y="29"/>
                        <a:pt x="13" y="29"/>
                      </a:cubicBezTo>
                      <a:cubicBezTo>
                        <a:pt x="13" y="29"/>
                        <a:pt x="13" y="29"/>
                        <a:pt x="13" y="29"/>
                      </a:cubicBezTo>
                      <a:cubicBezTo>
                        <a:pt x="13" y="29"/>
                        <a:pt x="14" y="29"/>
                        <a:pt x="14" y="29"/>
                      </a:cubicBezTo>
                      <a:cubicBezTo>
                        <a:pt x="15" y="29"/>
                        <a:pt x="16" y="27"/>
                        <a:pt x="17" y="26"/>
                      </a:cubicBezTo>
                      <a:cubicBezTo>
                        <a:pt x="18" y="26"/>
                        <a:pt x="18" y="26"/>
                        <a:pt x="18" y="26"/>
                      </a:cubicBezTo>
                      <a:cubicBezTo>
                        <a:pt x="18" y="26"/>
                        <a:pt x="18" y="27"/>
                        <a:pt x="18" y="27"/>
                      </a:cubicBezTo>
                      <a:cubicBezTo>
                        <a:pt x="18" y="27"/>
                        <a:pt x="18" y="26"/>
                        <a:pt x="18" y="26"/>
                      </a:cubicBezTo>
                      <a:cubicBezTo>
                        <a:pt x="17" y="26"/>
                        <a:pt x="17" y="27"/>
                        <a:pt x="16" y="27"/>
                      </a:cubicBezTo>
                      <a:cubicBezTo>
                        <a:pt x="16" y="27"/>
                        <a:pt x="15" y="27"/>
                        <a:pt x="15" y="27"/>
                      </a:cubicBezTo>
                      <a:cubicBezTo>
                        <a:pt x="14" y="27"/>
                        <a:pt x="14" y="27"/>
                        <a:pt x="14" y="26"/>
                      </a:cubicBezTo>
                      <a:cubicBezTo>
                        <a:pt x="14" y="26"/>
                        <a:pt x="14" y="26"/>
                        <a:pt x="13" y="26"/>
                      </a:cubicBezTo>
                      <a:cubicBezTo>
                        <a:pt x="13" y="26"/>
                        <a:pt x="13" y="26"/>
                        <a:pt x="13" y="26"/>
                      </a:cubicBezTo>
                      <a:cubicBezTo>
                        <a:pt x="13" y="26"/>
                        <a:pt x="12" y="26"/>
                        <a:pt x="12" y="26"/>
                      </a:cubicBezTo>
                      <a:cubicBezTo>
                        <a:pt x="12" y="26"/>
                        <a:pt x="11" y="26"/>
                        <a:pt x="12" y="24"/>
                      </a:cubicBezTo>
                      <a:cubicBezTo>
                        <a:pt x="13" y="23"/>
                        <a:pt x="10" y="24"/>
                        <a:pt x="11" y="22"/>
                      </a:cubicBezTo>
                      <a:cubicBezTo>
                        <a:pt x="11" y="21"/>
                        <a:pt x="9" y="21"/>
                        <a:pt x="10" y="19"/>
                      </a:cubicBezTo>
                      <a:cubicBezTo>
                        <a:pt x="11" y="18"/>
                        <a:pt x="9" y="18"/>
                        <a:pt x="10" y="16"/>
                      </a:cubicBezTo>
                      <a:cubicBezTo>
                        <a:pt x="11" y="14"/>
                        <a:pt x="10" y="13"/>
                        <a:pt x="12" y="11"/>
                      </a:cubicBezTo>
                      <a:cubicBezTo>
                        <a:pt x="13" y="10"/>
                        <a:pt x="12" y="8"/>
                        <a:pt x="14" y="7"/>
                      </a:cubicBezTo>
                      <a:cubicBezTo>
                        <a:pt x="15" y="5"/>
                        <a:pt x="15" y="3"/>
                        <a:pt x="17" y="2"/>
                      </a:cubicBezTo>
                      <a:cubicBezTo>
                        <a:pt x="17" y="1"/>
                        <a:pt x="17" y="1"/>
                        <a:pt x="18" y="1"/>
                      </a:cubicBezTo>
                      <a:cubicBezTo>
                        <a:pt x="17" y="1"/>
                        <a:pt x="17" y="0"/>
                        <a:pt x="17"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4" name="Freeform 10655">
                  <a:extLst>
                    <a:ext uri="{FF2B5EF4-FFF2-40B4-BE49-F238E27FC236}">
                      <a16:creationId xmlns:a16="http://schemas.microsoft.com/office/drawing/2014/main" id="{A1794750-A3F1-C73D-A13D-3C772912F095}"/>
                    </a:ext>
                  </a:extLst>
                </p:cNvPr>
                <p:cNvSpPr>
                  <a:spLocks/>
                </p:cNvSpPr>
                <p:nvPr/>
              </p:nvSpPr>
              <p:spPr bwMode="auto">
                <a:xfrm>
                  <a:off x="4194" y="2485"/>
                  <a:ext cx="11" cy="12"/>
                </a:xfrm>
                <a:custGeom>
                  <a:avLst/>
                  <a:gdLst>
                    <a:gd name="T0" fmla="*/ 5 w 14"/>
                    <a:gd name="T1" fmla="*/ 0 h 15"/>
                    <a:gd name="T2" fmla="*/ 5 w 14"/>
                    <a:gd name="T3" fmla="*/ 0 h 15"/>
                    <a:gd name="T4" fmla="*/ 5 w 14"/>
                    <a:gd name="T5" fmla="*/ 0 h 15"/>
                    <a:gd name="T6" fmla="*/ 5 w 14"/>
                    <a:gd name="T7" fmla="*/ 0 h 15"/>
                    <a:gd name="T8" fmla="*/ 5 w 14"/>
                    <a:gd name="T9" fmla="*/ 0 h 15"/>
                    <a:gd name="T10" fmla="*/ 5 w 14"/>
                    <a:gd name="T11" fmla="*/ 0 h 15"/>
                    <a:gd name="T12" fmla="*/ 5 w 14"/>
                    <a:gd name="T13" fmla="*/ 0 h 15"/>
                    <a:gd name="T14" fmla="*/ 5 w 14"/>
                    <a:gd name="T15" fmla="*/ 0 h 15"/>
                    <a:gd name="T16" fmla="*/ 4 w 14"/>
                    <a:gd name="T17" fmla="*/ 0 h 15"/>
                    <a:gd name="T18" fmla="*/ 4 w 14"/>
                    <a:gd name="T19" fmla="*/ 0 h 15"/>
                    <a:gd name="T20" fmla="*/ 4 w 14"/>
                    <a:gd name="T21" fmla="*/ 0 h 15"/>
                    <a:gd name="T22" fmla="*/ 4 w 14"/>
                    <a:gd name="T23" fmla="*/ 0 h 15"/>
                    <a:gd name="T24" fmla="*/ 4 w 14"/>
                    <a:gd name="T25" fmla="*/ 0 h 15"/>
                    <a:gd name="T26" fmla="*/ 3 w 14"/>
                    <a:gd name="T27" fmla="*/ 2 h 15"/>
                    <a:gd name="T28" fmla="*/ 2 w 14"/>
                    <a:gd name="T29" fmla="*/ 2 h 15"/>
                    <a:gd name="T30" fmla="*/ 2 w 14"/>
                    <a:gd name="T31" fmla="*/ 3 h 15"/>
                    <a:gd name="T32" fmla="*/ 2 w 14"/>
                    <a:gd name="T33" fmla="*/ 5 h 15"/>
                    <a:gd name="T34" fmla="*/ 1 w 14"/>
                    <a:gd name="T35" fmla="*/ 6 h 15"/>
                    <a:gd name="T36" fmla="*/ 6 w 14"/>
                    <a:gd name="T37" fmla="*/ 0 h 15"/>
                    <a:gd name="T38" fmla="*/ 5 w 14"/>
                    <a:gd name="T39" fmla="*/ 0 h 15"/>
                    <a:gd name="T40" fmla="*/ 5 w 14"/>
                    <a:gd name="T41" fmla="*/ 0 h 15"/>
                    <a:gd name="T42" fmla="*/ 5 w 14"/>
                    <a:gd name="T43" fmla="*/ 0 h 15"/>
                    <a:gd name="T44" fmla="*/ 5 w 14"/>
                    <a:gd name="T45" fmla="*/ 0 h 15"/>
                    <a:gd name="T46" fmla="*/ 5 w 14"/>
                    <a:gd name="T47" fmla="*/ 0 h 15"/>
                    <a:gd name="T48" fmla="*/ 5 w 14"/>
                    <a:gd name="T49" fmla="*/ 0 h 15"/>
                    <a:gd name="T50" fmla="*/ 5 w 14"/>
                    <a:gd name="T51" fmla="*/ 0 h 15"/>
                    <a:gd name="T52" fmla="*/ 5 w 14"/>
                    <a:gd name="T53" fmla="*/ 0 h 15"/>
                    <a:gd name="T54" fmla="*/ 5 w 14"/>
                    <a:gd name="T55" fmla="*/ 0 h 15"/>
                    <a:gd name="T56" fmla="*/ 5 w 14"/>
                    <a:gd name="T57" fmla="*/ 0 h 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 h="15">
                      <a:moveTo>
                        <a:pt x="12" y="0"/>
                      </a:move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1"/>
                        <a:pt x="8" y="2"/>
                        <a:pt x="7" y="2"/>
                      </a:cubicBezTo>
                      <a:cubicBezTo>
                        <a:pt x="6" y="3"/>
                        <a:pt x="6" y="4"/>
                        <a:pt x="5" y="5"/>
                      </a:cubicBezTo>
                      <a:cubicBezTo>
                        <a:pt x="5" y="6"/>
                        <a:pt x="4" y="7"/>
                        <a:pt x="4" y="8"/>
                      </a:cubicBezTo>
                      <a:cubicBezTo>
                        <a:pt x="2" y="9"/>
                        <a:pt x="3" y="11"/>
                        <a:pt x="2" y="12"/>
                      </a:cubicBezTo>
                      <a:cubicBezTo>
                        <a:pt x="0" y="14"/>
                        <a:pt x="1" y="15"/>
                        <a:pt x="1" y="15"/>
                      </a:cubicBezTo>
                      <a:cubicBezTo>
                        <a:pt x="6" y="11"/>
                        <a:pt x="10" y="6"/>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path>
                  </a:pathLst>
                </a:custGeom>
                <a:solidFill>
                  <a:srgbClr val="C8B5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5" name="Freeform 10656">
                  <a:extLst>
                    <a:ext uri="{FF2B5EF4-FFF2-40B4-BE49-F238E27FC236}">
                      <a16:creationId xmlns:a16="http://schemas.microsoft.com/office/drawing/2014/main" id="{C61EA45B-72C3-118C-31FF-59157067E9D4}"/>
                    </a:ext>
                  </a:extLst>
                </p:cNvPr>
                <p:cNvSpPr>
                  <a:spLocks noEditPoints="1"/>
                </p:cNvSpPr>
                <p:nvPr/>
              </p:nvSpPr>
              <p:spPr bwMode="auto">
                <a:xfrm>
                  <a:off x="4202" y="2484"/>
                  <a:ext cx="4" cy="1"/>
                </a:xfrm>
                <a:custGeom>
                  <a:avLst/>
                  <a:gdLst>
                    <a:gd name="T0" fmla="*/ 2 w 5"/>
                    <a:gd name="T1" fmla="*/ 1 h 1"/>
                    <a:gd name="T2" fmla="*/ 2 w 5"/>
                    <a:gd name="T3" fmla="*/ 1 h 1"/>
                    <a:gd name="T4" fmla="*/ 2 w 5"/>
                    <a:gd name="T5" fmla="*/ 1 h 1"/>
                    <a:gd name="T6" fmla="*/ 2 w 5"/>
                    <a:gd name="T7" fmla="*/ 1 h 1"/>
                    <a:gd name="T8" fmla="*/ 1 w 5"/>
                    <a:gd name="T9" fmla="*/ 1 h 1"/>
                    <a:gd name="T10" fmla="*/ 0 w 5"/>
                    <a:gd name="T11" fmla="*/ 1 h 1"/>
                    <a:gd name="T12" fmla="*/ 0 w 5"/>
                    <a:gd name="T13" fmla="*/ 1 h 1"/>
                    <a:gd name="T14" fmla="*/ 1 w 5"/>
                    <a:gd name="T15" fmla="*/ 1 h 1"/>
                    <a:gd name="T16" fmla="*/ 1 w 5"/>
                    <a:gd name="T17" fmla="*/ 1 h 1"/>
                    <a:gd name="T18" fmla="*/ 1 w 5"/>
                    <a:gd name="T19" fmla="*/ 1 h 1"/>
                    <a:gd name="T20" fmla="*/ 1 w 5"/>
                    <a:gd name="T21" fmla="*/ 1 h 1"/>
                    <a:gd name="T22" fmla="*/ 1 w 5"/>
                    <a:gd name="T23" fmla="*/ 1 h 1"/>
                    <a:gd name="T24" fmla="*/ 1 w 5"/>
                    <a:gd name="T25" fmla="*/ 1 h 1"/>
                    <a:gd name="T26" fmla="*/ 2 w 5"/>
                    <a:gd name="T27" fmla="*/ 1 h 1"/>
                    <a:gd name="T28" fmla="*/ 2 w 5"/>
                    <a:gd name="T29" fmla="*/ 1 h 1"/>
                    <a:gd name="T30" fmla="*/ 2 w 5"/>
                    <a:gd name="T31" fmla="*/ 1 h 1"/>
                    <a:gd name="T32" fmla="*/ 2 w 5"/>
                    <a:gd name="T33" fmla="*/ 1 h 1"/>
                    <a:gd name="T34" fmla="*/ 1 w 5"/>
                    <a:gd name="T35" fmla="*/ 1 h 1"/>
                    <a:gd name="T36" fmla="*/ 2 w 5"/>
                    <a:gd name="T37" fmla="*/ 1 h 1"/>
                    <a:gd name="T38" fmla="*/ 0 w 5"/>
                    <a:gd name="T39" fmla="*/ 1 h 1"/>
                    <a:gd name="T40" fmla="*/ 0 w 5"/>
                    <a:gd name="T41" fmla="*/ 1 h 1"/>
                    <a:gd name="T42" fmla="*/ 0 w 5"/>
                    <a:gd name="T43" fmla="*/ 1 h 1"/>
                    <a:gd name="T44" fmla="*/ 0 w 5"/>
                    <a:gd name="T45" fmla="*/ 1 h 1"/>
                    <a:gd name="T46" fmla="*/ 2 w 5"/>
                    <a:gd name="T47" fmla="*/ 1 h 1"/>
                    <a:gd name="T48" fmla="*/ 2 w 5"/>
                    <a:gd name="T49" fmla="*/ 1 h 1"/>
                    <a:gd name="T50" fmla="*/ 2 w 5"/>
                    <a:gd name="T51" fmla="*/ 1 h 1"/>
                    <a:gd name="T52" fmla="*/ 2 w 5"/>
                    <a:gd name="T53" fmla="*/ 1 h 1"/>
                    <a:gd name="T54" fmla="*/ 2 w 5"/>
                    <a:gd name="T55" fmla="*/ 1 h 1"/>
                    <a:gd name="T56" fmla="*/ 2 w 5"/>
                    <a:gd name="T57" fmla="*/ 1 h 1"/>
                    <a:gd name="T58" fmla="*/ 2 w 5"/>
                    <a:gd name="T59" fmla="*/ 1 h 1"/>
                    <a:gd name="T60" fmla="*/ 2 w 5"/>
                    <a:gd name="T61" fmla="*/ 1 h 1"/>
                    <a:gd name="T62" fmla="*/ 2 w 5"/>
                    <a:gd name="T63" fmla="*/ 1 h 1"/>
                    <a:gd name="T64" fmla="*/ 2 w 5"/>
                    <a:gd name="T65" fmla="*/ 0 h 1"/>
                    <a:gd name="T66" fmla="*/ 2 w 5"/>
                    <a:gd name="T67" fmla="*/ 0 h 1"/>
                    <a:gd name="T68" fmla="*/ 2 w 5"/>
                    <a:gd name="T69" fmla="*/ 0 h 1"/>
                    <a:gd name="T70" fmla="*/ 2 w 5"/>
                    <a:gd name="T71" fmla="*/ 0 h 1"/>
                    <a:gd name="T72" fmla="*/ 2 w 5"/>
                    <a:gd name="T73" fmla="*/ 0 h 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 h="1">
                      <a:moveTo>
                        <a:pt x="3" y="1"/>
                      </a:moveTo>
                      <a:cubicBezTo>
                        <a:pt x="3" y="1"/>
                        <a:pt x="3" y="1"/>
                        <a:pt x="3" y="1"/>
                      </a:cubicBezTo>
                      <a:cubicBezTo>
                        <a:pt x="3" y="1"/>
                        <a:pt x="3" y="1"/>
                        <a:pt x="3" y="1"/>
                      </a:cubicBezTo>
                      <a:cubicBezTo>
                        <a:pt x="3" y="1"/>
                        <a:pt x="3" y="1"/>
                        <a:pt x="3" y="1"/>
                      </a:cubicBezTo>
                      <a:moveTo>
                        <a:pt x="1" y="1"/>
                      </a:moveTo>
                      <a:cubicBezTo>
                        <a:pt x="1" y="1"/>
                        <a:pt x="0" y="1"/>
                        <a:pt x="0" y="1"/>
                      </a:cubicBezTo>
                      <a:cubicBezTo>
                        <a:pt x="0" y="1"/>
                        <a:pt x="0" y="1"/>
                        <a:pt x="0" y="1"/>
                      </a:cubicBezTo>
                      <a:cubicBezTo>
                        <a:pt x="0"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3" y="1"/>
                      </a:moveTo>
                      <a:cubicBezTo>
                        <a:pt x="3" y="1"/>
                        <a:pt x="3" y="1"/>
                        <a:pt x="3" y="1"/>
                      </a:cubicBezTo>
                      <a:cubicBezTo>
                        <a:pt x="3" y="1"/>
                        <a:pt x="3" y="1"/>
                        <a:pt x="3" y="1"/>
                      </a:cubicBezTo>
                      <a:moveTo>
                        <a:pt x="2" y="1"/>
                      </a:moveTo>
                      <a:cubicBezTo>
                        <a:pt x="1" y="1"/>
                        <a:pt x="1" y="1"/>
                        <a:pt x="1" y="1"/>
                      </a:cubicBezTo>
                      <a:cubicBezTo>
                        <a:pt x="1" y="1"/>
                        <a:pt x="1" y="1"/>
                        <a:pt x="2" y="1"/>
                      </a:cubicBezTo>
                      <a:moveTo>
                        <a:pt x="0" y="1"/>
                      </a:moveTo>
                      <a:cubicBezTo>
                        <a:pt x="0" y="1"/>
                        <a:pt x="0" y="1"/>
                        <a:pt x="0" y="1"/>
                      </a:cubicBezTo>
                      <a:cubicBezTo>
                        <a:pt x="0" y="1"/>
                        <a:pt x="0" y="1"/>
                        <a:pt x="0" y="1"/>
                      </a:cubicBezTo>
                      <a:cubicBezTo>
                        <a:pt x="0" y="1"/>
                        <a:pt x="0" y="1"/>
                        <a:pt x="0" y="1"/>
                      </a:cubicBezTo>
                      <a:moveTo>
                        <a:pt x="2" y="1"/>
                      </a:moveTo>
                      <a:cubicBezTo>
                        <a:pt x="2" y="1"/>
                        <a:pt x="2" y="1"/>
                        <a:pt x="3" y="1"/>
                      </a:cubicBezTo>
                      <a:cubicBezTo>
                        <a:pt x="3" y="1"/>
                        <a:pt x="3" y="1"/>
                        <a:pt x="3" y="1"/>
                      </a:cubicBezTo>
                      <a:cubicBezTo>
                        <a:pt x="3" y="1"/>
                        <a:pt x="3" y="1"/>
                        <a:pt x="3" y="1"/>
                      </a:cubicBezTo>
                      <a:cubicBezTo>
                        <a:pt x="2" y="1"/>
                        <a:pt x="2" y="1"/>
                        <a:pt x="2" y="1"/>
                      </a:cubicBezTo>
                      <a:moveTo>
                        <a:pt x="2" y="1"/>
                      </a:moveTo>
                      <a:cubicBezTo>
                        <a:pt x="2" y="1"/>
                        <a:pt x="2" y="1"/>
                        <a:pt x="2" y="1"/>
                      </a:cubicBezTo>
                      <a:cubicBezTo>
                        <a:pt x="2" y="1"/>
                        <a:pt x="2" y="1"/>
                        <a:pt x="2" y="1"/>
                      </a:cubicBezTo>
                      <a:cubicBezTo>
                        <a:pt x="2" y="1"/>
                        <a:pt x="2" y="1"/>
                        <a:pt x="2" y="1"/>
                      </a:cubicBezTo>
                      <a:moveTo>
                        <a:pt x="5" y="0"/>
                      </a:moveTo>
                      <a:cubicBezTo>
                        <a:pt x="5" y="0"/>
                        <a:pt x="5" y="0"/>
                        <a:pt x="5" y="0"/>
                      </a:cubicBezTo>
                      <a:cubicBezTo>
                        <a:pt x="5" y="0"/>
                        <a:pt x="5" y="0"/>
                        <a:pt x="5" y="0"/>
                      </a:cubicBezTo>
                      <a:cubicBezTo>
                        <a:pt x="5" y="0"/>
                        <a:pt x="5" y="0"/>
                        <a:pt x="5" y="0"/>
                      </a:cubicBezTo>
                      <a:cubicBezTo>
                        <a:pt x="5" y="0"/>
                        <a:pt x="5" y="0"/>
                        <a:pt x="5" y="0"/>
                      </a:cubicBezTo>
                    </a:path>
                  </a:pathLst>
                </a:custGeom>
                <a:solidFill>
                  <a:srgbClr val="DCDD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6" name="Freeform 10657">
                  <a:extLst>
                    <a:ext uri="{FF2B5EF4-FFF2-40B4-BE49-F238E27FC236}">
                      <a16:creationId xmlns:a16="http://schemas.microsoft.com/office/drawing/2014/main" id="{8F2D41D7-51F8-F967-E3EE-3645144BF02F}"/>
                    </a:ext>
                  </a:extLst>
                </p:cNvPr>
                <p:cNvSpPr>
                  <a:spLocks noEditPoints="1"/>
                </p:cNvSpPr>
                <p:nvPr/>
              </p:nvSpPr>
              <p:spPr bwMode="auto">
                <a:xfrm>
                  <a:off x="4205" y="2478"/>
                  <a:ext cx="6" cy="3"/>
                </a:xfrm>
                <a:custGeom>
                  <a:avLst/>
                  <a:gdLst>
                    <a:gd name="T0" fmla="*/ 3 w 7"/>
                    <a:gd name="T1" fmla="*/ 1 h 4"/>
                    <a:gd name="T2" fmla="*/ 3 w 7"/>
                    <a:gd name="T3" fmla="*/ 1 h 4"/>
                    <a:gd name="T4" fmla="*/ 3 w 7"/>
                    <a:gd name="T5" fmla="*/ 1 h 4"/>
                    <a:gd name="T6" fmla="*/ 3 w 7"/>
                    <a:gd name="T7" fmla="*/ 1 h 4"/>
                    <a:gd name="T8" fmla="*/ 3 w 7"/>
                    <a:gd name="T9" fmla="*/ 1 h 4"/>
                    <a:gd name="T10" fmla="*/ 3 w 7"/>
                    <a:gd name="T11" fmla="*/ 2 h 4"/>
                    <a:gd name="T12" fmla="*/ 2 w 7"/>
                    <a:gd name="T13" fmla="*/ 2 h 4"/>
                    <a:gd name="T14" fmla="*/ 2 w 7"/>
                    <a:gd name="T15" fmla="*/ 2 h 4"/>
                    <a:gd name="T16" fmla="*/ 2 w 7"/>
                    <a:gd name="T17" fmla="*/ 2 h 4"/>
                    <a:gd name="T18" fmla="*/ 2 w 7"/>
                    <a:gd name="T19" fmla="*/ 2 h 4"/>
                    <a:gd name="T20" fmla="*/ 0 w 7"/>
                    <a:gd name="T21" fmla="*/ 2 h 4"/>
                    <a:gd name="T22" fmla="*/ 1 w 7"/>
                    <a:gd name="T23" fmla="*/ 2 h 4"/>
                    <a:gd name="T24" fmla="*/ 3 w 7"/>
                    <a:gd name="T25" fmla="*/ 2 h 4"/>
                    <a:gd name="T26" fmla="*/ 3 w 7"/>
                    <a:gd name="T27" fmla="*/ 2 h 4"/>
                    <a:gd name="T28" fmla="*/ 3 w 7"/>
                    <a:gd name="T29" fmla="*/ 2 h 4"/>
                    <a:gd name="T30" fmla="*/ 3 w 7"/>
                    <a:gd name="T31" fmla="*/ 2 h 4"/>
                    <a:gd name="T32" fmla="*/ 3 w 7"/>
                    <a:gd name="T33" fmla="*/ 1 h 4"/>
                    <a:gd name="T34" fmla="*/ 3 w 7"/>
                    <a:gd name="T35" fmla="*/ 0 h 4"/>
                    <a:gd name="T36" fmla="*/ 3 w 7"/>
                    <a:gd name="T37" fmla="*/ 0 h 4"/>
                    <a:gd name="T38" fmla="*/ 3 w 7"/>
                    <a:gd name="T39" fmla="*/ 0 h 4"/>
                    <a:gd name="T40" fmla="*/ 3 w 7"/>
                    <a:gd name="T41" fmla="*/ 0 h 4"/>
                    <a:gd name="T42" fmla="*/ 3 w 7"/>
                    <a:gd name="T43" fmla="*/ 0 h 4"/>
                    <a:gd name="T44" fmla="*/ 3 w 7"/>
                    <a:gd name="T45" fmla="*/ 0 h 4"/>
                    <a:gd name="T46" fmla="*/ 3 w 7"/>
                    <a:gd name="T47" fmla="*/ 0 h 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 h="4">
                      <a:moveTo>
                        <a:pt x="5" y="1"/>
                      </a:moveTo>
                      <a:cubicBezTo>
                        <a:pt x="5" y="1"/>
                        <a:pt x="5" y="1"/>
                        <a:pt x="5" y="1"/>
                      </a:cubicBezTo>
                      <a:cubicBezTo>
                        <a:pt x="5" y="1"/>
                        <a:pt x="5" y="1"/>
                        <a:pt x="5" y="1"/>
                      </a:cubicBezTo>
                      <a:cubicBezTo>
                        <a:pt x="5" y="1"/>
                        <a:pt x="5" y="1"/>
                        <a:pt x="5" y="1"/>
                      </a:cubicBezTo>
                      <a:cubicBezTo>
                        <a:pt x="5" y="1"/>
                        <a:pt x="5" y="1"/>
                        <a:pt x="5" y="1"/>
                      </a:cubicBezTo>
                      <a:cubicBezTo>
                        <a:pt x="5" y="1"/>
                        <a:pt x="4" y="1"/>
                        <a:pt x="4" y="2"/>
                      </a:cubicBezTo>
                      <a:cubicBezTo>
                        <a:pt x="4" y="2"/>
                        <a:pt x="3" y="2"/>
                        <a:pt x="2" y="2"/>
                      </a:cubicBezTo>
                      <a:cubicBezTo>
                        <a:pt x="2" y="2"/>
                        <a:pt x="2" y="2"/>
                        <a:pt x="2" y="2"/>
                      </a:cubicBezTo>
                      <a:cubicBezTo>
                        <a:pt x="2" y="2"/>
                        <a:pt x="2" y="2"/>
                        <a:pt x="2" y="2"/>
                      </a:cubicBezTo>
                      <a:cubicBezTo>
                        <a:pt x="2" y="2"/>
                        <a:pt x="2" y="2"/>
                        <a:pt x="2" y="2"/>
                      </a:cubicBezTo>
                      <a:cubicBezTo>
                        <a:pt x="2" y="2"/>
                        <a:pt x="1" y="4"/>
                        <a:pt x="0" y="4"/>
                      </a:cubicBezTo>
                      <a:cubicBezTo>
                        <a:pt x="0" y="4"/>
                        <a:pt x="1" y="4"/>
                        <a:pt x="1" y="3"/>
                      </a:cubicBezTo>
                      <a:cubicBezTo>
                        <a:pt x="2" y="3"/>
                        <a:pt x="2" y="2"/>
                        <a:pt x="3" y="2"/>
                      </a:cubicBezTo>
                      <a:cubicBezTo>
                        <a:pt x="3" y="2"/>
                        <a:pt x="3" y="3"/>
                        <a:pt x="3" y="3"/>
                      </a:cubicBezTo>
                      <a:cubicBezTo>
                        <a:pt x="3" y="3"/>
                        <a:pt x="3" y="3"/>
                        <a:pt x="4" y="3"/>
                      </a:cubicBezTo>
                      <a:cubicBezTo>
                        <a:pt x="4" y="3"/>
                        <a:pt x="4" y="2"/>
                        <a:pt x="5" y="2"/>
                      </a:cubicBezTo>
                      <a:cubicBezTo>
                        <a:pt x="5" y="1"/>
                        <a:pt x="5" y="1"/>
                        <a:pt x="5" y="1"/>
                      </a:cubicBezTo>
                      <a:moveTo>
                        <a:pt x="7" y="0"/>
                      </a:moveTo>
                      <a:cubicBezTo>
                        <a:pt x="7" y="0"/>
                        <a:pt x="7" y="0"/>
                        <a:pt x="7" y="0"/>
                      </a:cubicBezTo>
                      <a:cubicBezTo>
                        <a:pt x="7" y="0"/>
                        <a:pt x="7" y="0"/>
                        <a:pt x="7" y="0"/>
                      </a:cubicBezTo>
                      <a:cubicBezTo>
                        <a:pt x="6" y="0"/>
                        <a:pt x="6" y="0"/>
                        <a:pt x="6" y="0"/>
                      </a:cubicBezTo>
                      <a:cubicBezTo>
                        <a:pt x="6" y="0"/>
                        <a:pt x="6" y="0"/>
                        <a:pt x="6" y="0"/>
                      </a:cubicBezTo>
                      <a:cubicBezTo>
                        <a:pt x="6" y="0"/>
                        <a:pt x="7" y="0"/>
                        <a:pt x="7" y="0"/>
                      </a:cubicBezTo>
                      <a:cubicBezTo>
                        <a:pt x="7" y="0"/>
                        <a:pt x="7" y="0"/>
                        <a:pt x="7"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7" name="Freeform 10658">
                  <a:extLst>
                    <a:ext uri="{FF2B5EF4-FFF2-40B4-BE49-F238E27FC236}">
                      <a16:creationId xmlns:a16="http://schemas.microsoft.com/office/drawing/2014/main" id="{39B2DB57-C8D5-E278-635D-47F841F20FD6}"/>
                    </a:ext>
                  </a:extLst>
                </p:cNvPr>
                <p:cNvSpPr>
                  <a:spLocks/>
                </p:cNvSpPr>
                <p:nvPr/>
              </p:nvSpPr>
              <p:spPr bwMode="auto">
                <a:xfrm>
                  <a:off x="4202" y="2478"/>
                  <a:ext cx="10" cy="7"/>
                </a:xfrm>
                <a:custGeom>
                  <a:avLst/>
                  <a:gdLst>
                    <a:gd name="T0" fmla="*/ 6 w 12"/>
                    <a:gd name="T1" fmla="*/ 0 h 8"/>
                    <a:gd name="T2" fmla="*/ 5 w 12"/>
                    <a:gd name="T3" fmla="*/ 0 h 8"/>
                    <a:gd name="T4" fmla="*/ 5 w 12"/>
                    <a:gd name="T5" fmla="*/ 0 h 8"/>
                    <a:gd name="T6" fmla="*/ 5 w 12"/>
                    <a:gd name="T7" fmla="*/ 1 h 8"/>
                    <a:gd name="T8" fmla="*/ 5 w 12"/>
                    <a:gd name="T9" fmla="*/ 2 h 8"/>
                    <a:gd name="T10" fmla="*/ 4 w 12"/>
                    <a:gd name="T11" fmla="*/ 3 h 8"/>
                    <a:gd name="T12" fmla="*/ 3 w 12"/>
                    <a:gd name="T13" fmla="*/ 3 h 8"/>
                    <a:gd name="T14" fmla="*/ 3 w 12"/>
                    <a:gd name="T15" fmla="*/ 2 h 8"/>
                    <a:gd name="T16" fmla="*/ 3 w 12"/>
                    <a:gd name="T17" fmla="*/ 3 h 8"/>
                    <a:gd name="T18" fmla="*/ 3 w 12"/>
                    <a:gd name="T19" fmla="*/ 4 h 8"/>
                    <a:gd name="T20" fmla="*/ 2 w 12"/>
                    <a:gd name="T21" fmla="*/ 4 h 8"/>
                    <a:gd name="T22" fmla="*/ 0 w 12"/>
                    <a:gd name="T23" fmla="*/ 4 h 8"/>
                    <a:gd name="T24" fmla="*/ 0 w 12"/>
                    <a:gd name="T25" fmla="*/ 4 h 8"/>
                    <a:gd name="T26" fmla="*/ 1 w 12"/>
                    <a:gd name="T27" fmla="*/ 4 h 8"/>
                    <a:gd name="T28" fmla="*/ 2 w 12"/>
                    <a:gd name="T29" fmla="*/ 4 h 8"/>
                    <a:gd name="T30" fmla="*/ 3 w 12"/>
                    <a:gd name="T31" fmla="*/ 4 h 8"/>
                    <a:gd name="T32" fmla="*/ 3 w 12"/>
                    <a:gd name="T33" fmla="*/ 4 h 8"/>
                    <a:gd name="T34" fmla="*/ 3 w 12"/>
                    <a:gd name="T35" fmla="*/ 4 h 8"/>
                    <a:gd name="T36" fmla="*/ 3 w 12"/>
                    <a:gd name="T37" fmla="*/ 4 h 8"/>
                    <a:gd name="T38" fmla="*/ 3 w 12"/>
                    <a:gd name="T39" fmla="*/ 4 h 8"/>
                    <a:gd name="T40" fmla="*/ 5 w 12"/>
                    <a:gd name="T41" fmla="*/ 4 h 8"/>
                    <a:gd name="T42" fmla="*/ 6 w 12"/>
                    <a:gd name="T43" fmla="*/ 0 h 8"/>
                    <a:gd name="T44" fmla="*/ 6 w 12"/>
                    <a:gd name="T45" fmla="*/ 0 h 8"/>
                    <a:gd name="T46" fmla="*/ 6 w 12"/>
                    <a:gd name="T47" fmla="*/ 0 h 8"/>
                    <a:gd name="T48" fmla="*/ 6 w 12"/>
                    <a:gd name="T49" fmla="*/ 0 h 8"/>
                    <a:gd name="T50" fmla="*/ 6 w 12"/>
                    <a:gd name="T51" fmla="*/ 0 h 8"/>
                    <a:gd name="T52" fmla="*/ 6 w 12"/>
                    <a:gd name="T53" fmla="*/ 0 h 8"/>
                    <a:gd name="T54" fmla="*/ 6 w 12"/>
                    <a:gd name="T55" fmla="*/ 0 h 8"/>
                    <a:gd name="T56" fmla="*/ 6 w 12"/>
                    <a:gd name="T57" fmla="*/ 0 h 8"/>
                    <a:gd name="T58" fmla="*/ 6 w 12"/>
                    <a:gd name="T59" fmla="*/ 0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 h="8">
                      <a:moveTo>
                        <a:pt x="11" y="0"/>
                      </a:moveTo>
                      <a:cubicBezTo>
                        <a:pt x="11" y="0"/>
                        <a:pt x="10" y="0"/>
                        <a:pt x="10" y="0"/>
                      </a:cubicBezTo>
                      <a:cubicBezTo>
                        <a:pt x="10" y="0"/>
                        <a:pt x="10" y="0"/>
                        <a:pt x="10" y="0"/>
                      </a:cubicBezTo>
                      <a:cubicBezTo>
                        <a:pt x="10" y="1"/>
                        <a:pt x="9" y="1"/>
                        <a:pt x="9" y="1"/>
                      </a:cubicBezTo>
                      <a:cubicBezTo>
                        <a:pt x="9" y="1"/>
                        <a:pt x="9" y="1"/>
                        <a:pt x="9" y="2"/>
                      </a:cubicBezTo>
                      <a:cubicBezTo>
                        <a:pt x="8" y="2"/>
                        <a:pt x="8" y="3"/>
                        <a:pt x="8" y="3"/>
                      </a:cubicBezTo>
                      <a:cubicBezTo>
                        <a:pt x="7" y="3"/>
                        <a:pt x="7" y="3"/>
                        <a:pt x="7" y="3"/>
                      </a:cubicBezTo>
                      <a:cubicBezTo>
                        <a:pt x="7" y="3"/>
                        <a:pt x="7" y="2"/>
                        <a:pt x="7" y="2"/>
                      </a:cubicBezTo>
                      <a:cubicBezTo>
                        <a:pt x="6" y="2"/>
                        <a:pt x="6" y="3"/>
                        <a:pt x="5" y="3"/>
                      </a:cubicBezTo>
                      <a:cubicBezTo>
                        <a:pt x="5" y="4"/>
                        <a:pt x="4" y="4"/>
                        <a:pt x="4" y="4"/>
                      </a:cubicBezTo>
                      <a:cubicBezTo>
                        <a:pt x="3" y="5"/>
                        <a:pt x="3" y="5"/>
                        <a:pt x="2" y="5"/>
                      </a:cubicBezTo>
                      <a:cubicBezTo>
                        <a:pt x="2" y="5"/>
                        <a:pt x="1" y="6"/>
                        <a:pt x="0" y="8"/>
                      </a:cubicBezTo>
                      <a:cubicBezTo>
                        <a:pt x="0" y="8"/>
                        <a:pt x="0" y="8"/>
                        <a:pt x="0" y="8"/>
                      </a:cubicBezTo>
                      <a:cubicBezTo>
                        <a:pt x="1" y="8"/>
                        <a:pt x="1" y="8"/>
                        <a:pt x="1" y="8"/>
                      </a:cubicBezTo>
                      <a:cubicBezTo>
                        <a:pt x="2" y="8"/>
                        <a:pt x="2" y="8"/>
                        <a:pt x="2" y="8"/>
                      </a:cubicBezTo>
                      <a:cubicBezTo>
                        <a:pt x="2" y="8"/>
                        <a:pt x="2" y="8"/>
                        <a:pt x="3" y="8"/>
                      </a:cubicBezTo>
                      <a:cubicBezTo>
                        <a:pt x="3" y="8"/>
                        <a:pt x="3" y="8"/>
                        <a:pt x="3" y="8"/>
                      </a:cubicBezTo>
                      <a:cubicBezTo>
                        <a:pt x="4" y="8"/>
                        <a:pt x="4" y="8"/>
                        <a:pt x="5" y="7"/>
                      </a:cubicBezTo>
                      <a:cubicBezTo>
                        <a:pt x="5" y="7"/>
                        <a:pt x="6" y="6"/>
                        <a:pt x="6" y="6"/>
                      </a:cubicBezTo>
                      <a:cubicBezTo>
                        <a:pt x="6" y="6"/>
                        <a:pt x="6" y="7"/>
                        <a:pt x="7" y="7"/>
                      </a:cubicBezTo>
                      <a:cubicBezTo>
                        <a:pt x="7" y="5"/>
                        <a:pt x="8" y="4"/>
                        <a:pt x="9" y="4"/>
                      </a:cubicBezTo>
                      <a:cubicBezTo>
                        <a:pt x="10" y="3"/>
                        <a:pt x="11" y="1"/>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path>
                  </a:pathLst>
                </a:custGeom>
                <a:solidFill>
                  <a:srgbClr val="C7C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8" name="Freeform 10659">
                  <a:extLst>
                    <a:ext uri="{FF2B5EF4-FFF2-40B4-BE49-F238E27FC236}">
                      <a16:creationId xmlns:a16="http://schemas.microsoft.com/office/drawing/2014/main" id="{E34F24B1-8C0B-76F0-F330-5BAB543E7DCE}"/>
                    </a:ext>
                  </a:extLst>
                </p:cNvPr>
                <p:cNvSpPr>
                  <a:spLocks/>
                </p:cNvSpPr>
                <p:nvPr/>
              </p:nvSpPr>
              <p:spPr bwMode="auto">
                <a:xfrm>
                  <a:off x="4191" y="2497"/>
                  <a:ext cx="18" cy="14"/>
                </a:xfrm>
                <a:custGeom>
                  <a:avLst/>
                  <a:gdLst>
                    <a:gd name="T0" fmla="*/ 3 w 21"/>
                    <a:gd name="T1" fmla="*/ 0 h 17"/>
                    <a:gd name="T2" fmla="*/ 1 w 21"/>
                    <a:gd name="T3" fmla="*/ 2 h 17"/>
                    <a:gd name="T4" fmla="*/ 1 w 21"/>
                    <a:gd name="T5" fmla="*/ 2 h 17"/>
                    <a:gd name="T6" fmla="*/ 1 w 21"/>
                    <a:gd name="T7" fmla="*/ 2 h 17"/>
                    <a:gd name="T8" fmla="*/ 1 w 21"/>
                    <a:gd name="T9" fmla="*/ 2 h 17"/>
                    <a:gd name="T10" fmla="*/ 1 w 21"/>
                    <a:gd name="T11" fmla="*/ 2 h 17"/>
                    <a:gd name="T12" fmla="*/ 1 w 21"/>
                    <a:gd name="T13" fmla="*/ 4 h 17"/>
                    <a:gd name="T14" fmla="*/ 1 w 21"/>
                    <a:gd name="T15" fmla="*/ 4 h 17"/>
                    <a:gd name="T16" fmla="*/ 0 w 21"/>
                    <a:gd name="T17" fmla="*/ 5 h 17"/>
                    <a:gd name="T18" fmla="*/ 1 w 21"/>
                    <a:gd name="T19" fmla="*/ 5 h 17"/>
                    <a:gd name="T20" fmla="*/ 1 w 21"/>
                    <a:gd name="T21" fmla="*/ 5 h 17"/>
                    <a:gd name="T22" fmla="*/ 1 w 21"/>
                    <a:gd name="T23" fmla="*/ 6 h 17"/>
                    <a:gd name="T24" fmla="*/ 3 w 21"/>
                    <a:gd name="T25" fmla="*/ 6 h 17"/>
                    <a:gd name="T26" fmla="*/ 2 w 21"/>
                    <a:gd name="T27" fmla="*/ 7 h 17"/>
                    <a:gd name="T28" fmla="*/ 2 w 21"/>
                    <a:gd name="T29" fmla="*/ 7 h 17"/>
                    <a:gd name="T30" fmla="*/ 2 w 21"/>
                    <a:gd name="T31" fmla="*/ 7 h 17"/>
                    <a:gd name="T32" fmla="*/ 2 w 21"/>
                    <a:gd name="T33" fmla="*/ 7 h 17"/>
                    <a:gd name="T34" fmla="*/ 2 w 21"/>
                    <a:gd name="T35" fmla="*/ 7 h 17"/>
                    <a:gd name="T36" fmla="*/ 3 w 21"/>
                    <a:gd name="T37" fmla="*/ 7 h 17"/>
                    <a:gd name="T38" fmla="*/ 3 w 21"/>
                    <a:gd name="T39" fmla="*/ 7 h 17"/>
                    <a:gd name="T40" fmla="*/ 3 w 21"/>
                    <a:gd name="T41" fmla="*/ 7 h 17"/>
                    <a:gd name="T42" fmla="*/ 3 w 21"/>
                    <a:gd name="T43" fmla="*/ 7 h 17"/>
                    <a:gd name="T44" fmla="*/ 3 w 21"/>
                    <a:gd name="T45" fmla="*/ 7 h 17"/>
                    <a:gd name="T46" fmla="*/ 3 w 21"/>
                    <a:gd name="T47" fmla="*/ 7 h 17"/>
                    <a:gd name="T48" fmla="*/ 4 w 21"/>
                    <a:gd name="T49" fmla="*/ 7 h 17"/>
                    <a:gd name="T50" fmla="*/ 5 w 21"/>
                    <a:gd name="T51" fmla="*/ 7 h 17"/>
                    <a:gd name="T52" fmla="*/ 6 w 21"/>
                    <a:gd name="T53" fmla="*/ 8 h 17"/>
                    <a:gd name="T54" fmla="*/ 6 w 21"/>
                    <a:gd name="T55" fmla="*/ 7 h 17"/>
                    <a:gd name="T56" fmla="*/ 7 w 21"/>
                    <a:gd name="T57" fmla="*/ 7 h 17"/>
                    <a:gd name="T58" fmla="*/ 7 w 21"/>
                    <a:gd name="T59" fmla="*/ 7 h 17"/>
                    <a:gd name="T60" fmla="*/ 7 w 21"/>
                    <a:gd name="T61" fmla="*/ 7 h 17"/>
                    <a:gd name="T62" fmla="*/ 9 w 21"/>
                    <a:gd name="T63" fmla="*/ 7 h 17"/>
                    <a:gd name="T64" fmla="*/ 9 w 21"/>
                    <a:gd name="T65" fmla="*/ 6 h 17"/>
                    <a:gd name="T66" fmla="*/ 9 w 21"/>
                    <a:gd name="T67" fmla="*/ 6 h 17"/>
                    <a:gd name="T68" fmla="*/ 9 w 21"/>
                    <a:gd name="T69" fmla="*/ 6 h 17"/>
                    <a:gd name="T70" fmla="*/ 11 w 21"/>
                    <a:gd name="T71" fmla="*/ 5 h 17"/>
                    <a:gd name="T72" fmla="*/ 11 w 21"/>
                    <a:gd name="T73" fmla="*/ 5 h 17"/>
                    <a:gd name="T74" fmla="*/ 11 w 21"/>
                    <a:gd name="T75" fmla="*/ 5 h 17"/>
                    <a:gd name="T76" fmla="*/ 11 w 21"/>
                    <a:gd name="T77" fmla="*/ 5 h 17"/>
                    <a:gd name="T78" fmla="*/ 11 w 21"/>
                    <a:gd name="T79" fmla="*/ 5 h 17"/>
                    <a:gd name="T80" fmla="*/ 11 w 21"/>
                    <a:gd name="T81" fmla="*/ 4 h 17"/>
                    <a:gd name="T82" fmla="*/ 10 w 21"/>
                    <a:gd name="T83" fmla="*/ 4 h 17"/>
                    <a:gd name="T84" fmla="*/ 9 w 21"/>
                    <a:gd name="T85" fmla="*/ 6 h 17"/>
                    <a:gd name="T86" fmla="*/ 8 w 21"/>
                    <a:gd name="T87" fmla="*/ 6 h 17"/>
                    <a:gd name="T88" fmla="*/ 8 w 21"/>
                    <a:gd name="T89" fmla="*/ 6 h 17"/>
                    <a:gd name="T90" fmla="*/ 8 w 21"/>
                    <a:gd name="T91" fmla="*/ 6 h 17"/>
                    <a:gd name="T92" fmla="*/ 7 w 21"/>
                    <a:gd name="T93" fmla="*/ 6 h 17"/>
                    <a:gd name="T94" fmla="*/ 6 w 21"/>
                    <a:gd name="T95" fmla="*/ 6 h 17"/>
                    <a:gd name="T96" fmla="*/ 6 w 21"/>
                    <a:gd name="T97" fmla="*/ 6 h 17"/>
                    <a:gd name="T98" fmla="*/ 5 w 21"/>
                    <a:gd name="T99" fmla="*/ 6 h 17"/>
                    <a:gd name="T100" fmla="*/ 4 w 21"/>
                    <a:gd name="T101" fmla="*/ 6 h 17"/>
                    <a:gd name="T102" fmla="*/ 3 w 21"/>
                    <a:gd name="T103" fmla="*/ 6 h 17"/>
                    <a:gd name="T104" fmla="*/ 3 w 21"/>
                    <a:gd name="T105" fmla="*/ 6 h 17"/>
                    <a:gd name="T106" fmla="*/ 3 w 21"/>
                    <a:gd name="T107" fmla="*/ 6 h 17"/>
                    <a:gd name="T108" fmla="*/ 3 w 21"/>
                    <a:gd name="T109" fmla="*/ 6 h 17"/>
                    <a:gd name="T110" fmla="*/ 3 w 21"/>
                    <a:gd name="T111" fmla="*/ 5 h 17"/>
                    <a:gd name="T112" fmla="*/ 3 w 21"/>
                    <a:gd name="T113" fmla="*/ 4 h 17"/>
                    <a:gd name="T114" fmla="*/ 3 w 21"/>
                    <a:gd name="T115" fmla="*/ 2 h 17"/>
                    <a:gd name="T116" fmla="*/ 3 w 21"/>
                    <a:gd name="T117" fmla="*/ 1 h 17"/>
                    <a:gd name="T118" fmla="*/ 3 w 21"/>
                    <a:gd name="T119" fmla="*/ 0 h 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 h="17">
                      <a:moveTo>
                        <a:pt x="4" y="0"/>
                      </a:moveTo>
                      <a:cubicBezTo>
                        <a:pt x="3" y="1"/>
                        <a:pt x="2" y="2"/>
                        <a:pt x="1" y="2"/>
                      </a:cubicBezTo>
                      <a:cubicBezTo>
                        <a:pt x="1" y="3"/>
                        <a:pt x="1" y="3"/>
                        <a:pt x="1" y="3"/>
                      </a:cubicBezTo>
                      <a:cubicBezTo>
                        <a:pt x="1" y="3"/>
                        <a:pt x="1" y="3"/>
                        <a:pt x="1" y="4"/>
                      </a:cubicBezTo>
                      <a:cubicBezTo>
                        <a:pt x="1" y="4"/>
                        <a:pt x="1" y="5"/>
                        <a:pt x="1" y="5"/>
                      </a:cubicBezTo>
                      <a:cubicBezTo>
                        <a:pt x="1" y="5"/>
                        <a:pt x="1" y="6"/>
                        <a:pt x="1" y="6"/>
                      </a:cubicBezTo>
                      <a:cubicBezTo>
                        <a:pt x="1" y="7"/>
                        <a:pt x="1" y="7"/>
                        <a:pt x="1" y="8"/>
                      </a:cubicBezTo>
                      <a:cubicBezTo>
                        <a:pt x="1" y="8"/>
                        <a:pt x="1" y="9"/>
                        <a:pt x="1" y="9"/>
                      </a:cubicBezTo>
                      <a:cubicBezTo>
                        <a:pt x="1" y="9"/>
                        <a:pt x="0" y="10"/>
                        <a:pt x="0" y="10"/>
                      </a:cubicBezTo>
                      <a:cubicBezTo>
                        <a:pt x="0" y="11"/>
                        <a:pt x="1" y="11"/>
                        <a:pt x="1" y="11"/>
                      </a:cubicBezTo>
                      <a:cubicBezTo>
                        <a:pt x="1" y="11"/>
                        <a:pt x="1" y="11"/>
                        <a:pt x="1" y="11"/>
                      </a:cubicBezTo>
                      <a:cubicBezTo>
                        <a:pt x="1" y="12"/>
                        <a:pt x="1" y="12"/>
                        <a:pt x="1" y="12"/>
                      </a:cubicBezTo>
                      <a:cubicBezTo>
                        <a:pt x="1" y="13"/>
                        <a:pt x="3" y="13"/>
                        <a:pt x="3" y="13"/>
                      </a:cubicBezTo>
                      <a:cubicBezTo>
                        <a:pt x="3" y="13"/>
                        <a:pt x="3" y="14"/>
                        <a:pt x="2" y="14"/>
                      </a:cubicBezTo>
                      <a:cubicBezTo>
                        <a:pt x="2" y="14"/>
                        <a:pt x="2" y="14"/>
                        <a:pt x="2" y="14"/>
                      </a:cubicBezTo>
                      <a:cubicBezTo>
                        <a:pt x="2" y="14"/>
                        <a:pt x="2" y="14"/>
                        <a:pt x="2" y="14"/>
                      </a:cubicBezTo>
                      <a:cubicBezTo>
                        <a:pt x="2" y="14"/>
                        <a:pt x="2" y="14"/>
                        <a:pt x="2" y="14"/>
                      </a:cubicBezTo>
                      <a:cubicBezTo>
                        <a:pt x="2" y="14"/>
                        <a:pt x="2" y="14"/>
                        <a:pt x="2" y="15"/>
                      </a:cubicBezTo>
                      <a:cubicBezTo>
                        <a:pt x="2" y="15"/>
                        <a:pt x="2" y="15"/>
                        <a:pt x="3" y="15"/>
                      </a:cubicBezTo>
                      <a:cubicBezTo>
                        <a:pt x="3" y="15"/>
                        <a:pt x="3" y="15"/>
                        <a:pt x="3" y="15"/>
                      </a:cubicBezTo>
                      <a:cubicBezTo>
                        <a:pt x="4" y="15"/>
                        <a:pt x="4" y="15"/>
                        <a:pt x="4" y="15"/>
                      </a:cubicBezTo>
                      <a:cubicBezTo>
                        <a:pt x="4" y="15"/>
                        <a:pt x="5" y="15"/>
                        <a:pt x="5" y="15"/>
                      </a:cubicBezTo>
                      <a:cubicBezTo>
                        <a:pt x="5" y="16"/>
                        <a:pt x="5" y="16"/>
                        <a:pt x="5" y="16"/>
                      </a:cubicBezTo>
                      <a:cubicBezTo>
                        <a:pt x="6" y="16"/>
                        <a:pt x="6" y="16"/>
                        <a:pt x="7" y="16"/>
                      </a:cubicBezTo>
                      <a:cubicBezTo>
                        <a:pt x="7" y="16"/>
                        <a:pt x="8" y="16"/>
                        <a:pt x="8" y="16"/>
                      </a:cubicBezTo>
                      <a:cubicBezTo>
                        <a:pt x="9" y="16"/>
                        <a:pt x="9" y="16"/>
                        <a:pt x="9" y="16"/>
                      </a:cubicBezTo>
                      <a:cubicBezTo>
                        <a:pt x="9" y="17"/>
                        <a:pt x="9" y="17"/>
                        <a:pt x="10" y="17"/>
                      </a:cubicBezTo>
                      <a:cubicBezTo>
                        <a:pt x="10" y="17"/>
                        <a:pt x="11" y="16"/>
                        <a:pt x="11" y="16"/>
                      </a:cubicBezTo>
                      <a:cubicBezTo>
                        <a:pt x="12" y="16"/>
                        <a:pt x="12" y="15"/>
                        <a:pt x="13" y="15"/>
                      </a:cubicBezTo>
                      <a:cubicBezTo>
                        <a:pt x="13" y="15"/>
                        <a:pt x="13" y="15"/>
                        <a:pt x="13" y="15"/>
                      </a:cubicBezTo>
                      <a:cubicBezTo>
                        <a:pt x="13" y="15"/>
                        <a:pt x="13" y="16"/>
                        <a:pt x="13" y="16"/>
                      </a:cubicBezTo>
                      <a:cubicBezTo>
                        <a:pt x="14" y="16"/>
                        <a:pt x="15" y="15"/>
                        <a:pt x="16" y="14"/>
                      </a:cubicBezTo>
                      <a:cubicBezTo>
                        <a:pt x="16" y="13"/>
                        <a:pt x="17" y="13"/>
                        <a:pt x="18" y="13"/>
                      </a:cubicBezTo>
                      <a:cubicBezTo>
                        <a:pt x="18" y="13"/>
                        <a:pt x="18" y="13"/>
                        <a:pt x="18" y="13"/>
                      </a:cubicBezTo>
                      <a:cubicBezTo>
                        <a:pt x="18" y="13"/>
                        <a:pt x="18" y="13"/>
                        <a:pt x="18" y="13"/>
                      </a:cubicBezTo>
                      <a:cubicBezTo>
                        <a:pt x="19" y="13"/>
                        <a:pt x="20" y="11"/>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9"/>
                        <a:pt x="20" y="9"/>
                      </a:cubicBezTo>
                      <a:cubicBezTo>
                        <a:pt x="20" y="9"/>
                        <a:pt x="20" y="9"/>
                        <a:pt x="19" y="9"/>
                      </a:cubicBezTo>
                      <a:cubicBezTo>
                        <a:pt x="18" y="10"/>
                        <a:pt x="17" y="12"/>
                        <a:pt x="16" y="12"/>
                      </a:cubicBezTo>
                      <a:cubicBezTo>
                        <a:pt x="16" y="12"/>
                        <a:pt x="15" y="12"/>
                        <a:pt x="15" y="12"/>
                      </a:cubicBezTo>
                      <a:cubicBezTo>
                        <a:pt x="15" y="12"/>
                        <a:pt x="15" y="12"/>
                        <a:pt x="15" y="12"/>
                      </a:cubicBezTo>
                      <a:cubicBezTo>
                        <a:pt x="15" y="12"/>
                        <a:pt x="14" y="12"/>
                        <a:pt x="14" y="12"/>
                      </a:cubicBezTo>
                      <a:cubicBezTo>
                        <a:pt x="13" y="13"/>
                        <a:pt x="12" y="13"/>
                        <a:pt x="12" y="13"/>
                      </a:cubicBezTo>
                      <a:cubicBezTo>
                        <a:pt x="12" y="13"/>
                        <a:pt x="12" y="13"/>
                        <a:pt x="11" y="13"/>
                      </a:cubicBezTo>
                      <a:cubicBezTo>
                        <a:pt x="11" y="12"/>
                        <a:pt x="11" y="12"/>
                        <a:pt x="11" y="12"/>
                      </a:cubicBezTo>
                      <a:cubicBezTo>
                        <a:pt x="10" y="12"/>
                        <a:pt x="10" y="13"/>
                        <a:pt x="9" y="13"/>
                      </a:cubicBezTo>
                      <a:cubicBezTo>
                        <a:pt x="9" y="13"/>
                        <a:pt x="8" y="13"/>
                        <a:pt x="8" y="13"/>
                      </a:cubicBezTo>
                      <a:cubicBezTo>
                        <a:pt x="7" y="13"/>
                        <a:pt x="7" y="13"/>
                        <a:pt x="7" y="12"/>
                      </a:cubicBezTo>
                      <a:cubicBezTo>
                        <a:pt x="7" y="12"/>
                        <a:pt x="7" y="12"/>
                        <a:pt x="6" y="12"/>
                      </a:cubicBezTo>
                      <a:cubicBezTo>
                        <a:pt x="6" y="12"/>
                        <a:pt x="6" y="12"/>
                        <a:pt x="6" y="12"/>
                      </a:cubicBezTo>
                      <a:cubicBezTo>
                        <a:pt x="6" y="12"/>
                        <a:pt x="5" y="12"/>
                        <a:pt x="5" y="12"/>
                      </a:cubicBezTo>
                      <a:cubicBezTo>
                        <a:pt x="5" y="12"/>
                        <a:pt x="4" y="11"/>
                        <a:pt x="5" y="10"/>
                      </a:cubicBezTo>
                      <a:cubicBezTo>
                        <a:pt x="6" y="9"/>
                        <a:pt x="3" y="10"/>
                        <a:pt x="4" y="8"/>
                      </a:cubicBezTo>
                      <a:cubicBezTo>
                        <a:pt x="4" y="7"/>
                        <a:pt x="2" y="7"/>
                        <a:pt x="3" y="5"/>
                      </a:cubicBezTo>
                      <a:cubicBezTo>
                        <a:pt x="4" y="4"/>
                        <a:pt x="2" y="4"/>
                        <a:pt x="3" y="1"/>
                      </a:cubicBezTo>
                      <a:cubicBezTo>
                        <a:pt x="4" y="1"/>
                        <a:pt x="4" y="1"/>
                        <a:pt x="4" y="0"/>
                      </a:cubicBezTo>
                    </a:path>
                  </a:pathLst>
                </a:custGeom>
                <a:solidFill>
                  <a:srgbClr val="AA9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79" name="Freeform 10660">
                  <a:extLst>
                    <a:ext uri="{FF2B5EF4-FFF2-40B4-BE49-F238E27FC236}">
                      <a16:creationId xmlns:a16="http://schemas.microsoft.com/office/drawing/2014/main" id="{B73AD980-44A2-5317-95D9-9A1D1C2B8725}"/>
                    </a:ext>
                  </a:extLst>
                </p:cNvPr>
                <p:cNvSpPr>
                  <a:spLocks/>
                </p:cNvSpPr>
                <p:nvPr/>
              </p:nvSpPr>
              <p:spPr bwMode="auto">
                <a:xfrm>
                  <a:off x="4192" y="2489"/>
                  <a:ext cx="6" cy="10"/>
                </a:xfrm>
                <a:custGeom>
                  <a:avLst/>
                  <a:gdLst>
                    <a:gd name="T0" fmla="*/ 3 w 7"/>
                    <a:gd name="T1" fmla="*/ 0 h 12"/>
                    <a:gd name="T2" fmla="*/ 3 w 7"/>
                    <a:gd name="T3" fmla="*/ 1 h 12"/>
                    <a:gd name="T4" fmla="*/ 3 w 7"/>
                    <a:gd name="T5" fmla="*/ 3 h 12"/>
                    <a:gd name="T6" fmla="*/ 1 w 7"/>
                    <a:gd name="T7" fmla="*/ 6 h 12"/>
                    <a:gd name="T8" fmla="*/ 0 w 7"/>
                    <a:gd name="T9" fmla="*/ 6 h 12"/>
                    <a:gd name="T10" fmla="*/ 3 w 7"/>
                    <a:gd name="T11" fmla="*/ 5 h 12"/>
                    <a:gd name="T12" fmla="*/ 3 w 7"/>
                    <a:gd name="T13" fmla="*/ 3 h 12"/>
                    <a:gd name="T14" fmla="*/ 3 w 7"/>
                    <a:gd name="T15" fmla="*/ 3 h 12"/>
                    <a:gd name="T16" fmla="*/ 3 w 7"/>
                    <a:gd name="T17" fmla="*/ 0 h 12"/>
                    <a:gd name="T18" fmla="*/ 3 w 7"/>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12">
                      <a:moveTo>
                        <a:pt x="7" y="0"/>
                      </a:moveTo>
                      <a:cubicBezTo>
                        <a:pt x="7" y="0"/>
                        <a:pt x="7" y="1"/>
                        <a:pt x="6" y="1"/>
                      </a:cubicBezTo>
                      <a:cubicBezTo>
                        <a:pt x="5" y="3"/>
                        <a:pt x="5" y="5"/>
                        <a:pt x="3" y="6"/>
                      </a:cubicBezTo>
                      <a:cubicBezTo>
                        <a:pt x="1" y="8"/>
                        <a:pt x="2" y="9"/>
                        <a:pt x="1" y="11"/>
                      </a:cubicBezTo>
                      <a:cubicBezTo>
                        <a:pt x="1" y="11"/>
                        <a:pt x="0" y="12"/>
                        <a:pt x="0" y="12"/>
                      </a:cubicBezTo>
                      <a:cubicBezTo>
                        <a:pt x="1" y="12"/>
                        <a:pt x="2" y="11"/>
                        <a:pt x="3" y="10"/>
                      </a:cubicBezTo>
                      <a:cubicBezTo>
                        <a:pt x="3" y="10"/>
                        <a:pt x="2" y="9"/>
                        <a:pt x="4" y="7"/>
                      </a:cubicBezTo>
                      <a:cubicBezTo>
                        <a:pt x="5" y="6"/>
                        <a:pt x="4" y="4"/>
                        <a:pt x="6" y="3"/>
                      </a:cubicBezTo>
                      <a:cubicBezTo>
                        <a:pt x="6" y="2"/>
                        <a:pt x="7" y="1"/>
                        <a:pt x="7" y="0"/>
                      </a:cubicBezTo>
                      <a:cubicBezTo>
                        <a:pt x="7" y="0"/>
                        <a:pt x="7" y="0"/>
                        <a:pt x="7" y="0"/>
                      </a:cubicBezTo>
                    </a:path>
                  </a:pathLst>
                </a:custGeom>
                <a:solidFill>
                  <a:srgbClr val="AC9A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0" name="Freeform 10661">
                  <a:extLst>
                    <a:ext uri="{FF2B5EF4-FFF2-40B4-BE49-F238E27FC236}">
                      <a16:creationId xmlns:a16="http://schemas.microsoft.com/office/drawing/2014/main" id="{6065C537-8963-D65E-BEB5-1476BDE5ED04}"/>
                    </a:ext>
                  </a:extLst>
                </p:cNvPr>
                <p:cNvSpPr>
                  <a:spLocks/>
                </p:cNvSpPr>
                <p:nvPr/>
              </p:nvSpPr>
              <p:spPr bwMode="auto">
                <a:xfrm>
                  <a:off x="4207" y="2485"/>
                  <a:ext cx="2" cy="2"/>
                </a:xfrm>
                <a:custGeom>
                  <a:avLst/>
                  <a:gdLst>
                    <a:gd name="T0" fmla="*/ 2 w 2"/>
                    <a:gd name="T1" fmla="*/ 0 h 3"/>
                    <a:gd name="T2" fmla="*/ 1 w 2"/>
                    <a:gd name="T3" fmla="*/ 0 h 3"/>
                    <a:gd name="T4" fmla="*/ 0 w 2"/>
                    <a:gd name="T5" fmla="*/ 1 h 3"/>
                    <a:gd name="T6" fmla="*/ 0 w 2"/>
                    <a:gd name="T7" fmla="*/ 1 h 3"/>
                    <a:gd name="T8" fmla="*/ 1 w 2"/>
                    <a:gd name="T9" fmla="*/ 1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1" y="0"/>
                        <a:pt x="1" y="0"/>
                      </a:cubicBezTo>
                      <a:cubicBezTo>
                        <a:pt x="2" y="0"/>
                        <a:pt x="1" y="2"/>
                        <a:pt x="0" y="2"/>
                      </a:cubicBezTo>
                      <a:cubicBezTo>
                        <a:pt x="0" y="3"/>
                        <a:pt x="0" y="3"/>
                        <a:pt x="0" y="3"/>
                      </a:cubicBezTo>
                      <a:cubicBezTo>
                        <a:pt x="0" y="3"/>
                        <a:pt x="1" y="2"/>
                        <a:pt x="1" y="2"/>
                      </a:cubicBezTo>
                      <a:cubicBezTo>
                        <a:pt x="2" y="1"/>
                        <a:pt x="2" y="0"/>
                        <a:pt x="2"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1" name="Freeform 10662">
                  <a:extLst>
                    <a:ext uri="{FF2B5EF4-FFF2-40B4-BE49-F238E27FC236}">
                      <a16:creationId xmlns:a16="http://schemas.microsoft.com/office/drawing/2014/main" id="{F9CE00B2-70D1-2D40-96C9-F47FF8BC5989}"/>
                    </a:ext>
                  </a:extLst>
                </p:cNvPr>
                <p:cNvSpPr>
                  <a:spLocks/>
                </p:cNvSpPr>
                <p:nvPr/>
              </p:nvSpPr>
              <p:spPr bwMode="auto">
                <a:xfrm>
                  <a:off x="4211" y="2482"/>
                  <a:ext cx="2" cy="3"/>
                </a:xfrm>
                <a:custGeom>
                  <a:avLst/>
                  <a:gdLst>
                    <a:gd name="T0" fmla="*/ 2 w 2"/>
                    <a:gd name="T1" fmla="*/ 0 h 3"/>
                    <a:gd name="T2" fmla="*/ 1 w 2"/>
                    <a:gd name="T3" fmla="*/ 3 h 3"/>
                    <a:gd name="T4" fmla="*/ 2 w 2"/>
                    <a:gd name="T5" fmla="*/ 0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0" y="0"/>
                        <a:pt x="0" y="3"/>
                        <a:pt x="1" y="3"/>
                      </a:cubicBezTo>
                      <a:cubicBezTo>
                        <a:pt x="1" y="2"/>
                        <a:pt x="1" y="0"/>
                        <a:pt x="2" y="0"/>
                      </a:cubicBezTo>
                      <a:cubicBezTo>
                        <a:pt x="2" y="0"/>
                        <a:pt x="2" y="0"/>
                        <a:pt x="2"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2" name="Freeform 10663">
                  <a:extLst>
                    <a:ext uri="{FF2B5EF4-FFF2-40B4-BE49-F238E27FC236}">
                      <a16:creationId xmlns:a16="http://schemas.microsoft.com/office/drawing/2014/main" id="{01C9D188-9073-5758-2FFD-5FA596C46927}"/>
                    </a:ext>
                  </a:extLst>
                </p:cNvPr>
                <p:cNvSpPr>
                  <a:spLocks/>
                </p:cNvSpPr>
                <p:nvPr/>
              </p:nvSpPr>
              <p:spPr bwMode="auto">
                <a:xfrm>
                  <a:off x="4208" y="2489"/>
                  <a:ext cx="1" cy="3"/>
                </a:xfrm>
                <a:custGeom>
                  <a:avLst/>
                  <a:gdLst>
                    <a:gd name="T0" fmla="*/ 1 w 2"/>
                    <a:gd name="T1" fmla="*/ 0 h 4"/>
                    <a:gd name="T2" fmla="*/ 1 w 2"/>
                    <a:gd name="T3" fmla="*/ 0 h 4"/>
                    <a:gd name="T4" fmla="*/ 1 w 2"/>
                    <a:gd name="T5" fmla="*/ 0 h 4"/>
                    <a:gd name="T6" fmla="*/ 1 w 2"/>
                    <a:gd name="T7" fmla="*/ 0 h 4"/>
                    <a:gd name="T8" fmla="*/ 0 w 2"/>
                    <a:gd name="T9" fmla="*/ 2 h 4"/>
                    <a:gd name="T10" fmla="*/ 1 w 2"/>
                    <a:gd name="T11" fmla="*/ 0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1" y="0"/>
                        <a:pt x="1" y="0"/>
                        <a:pt x="1" y="0"/>
                      </a:cubicBezTo>
                      <a:cubicBezTo>
                        <a:pt x="1" y="0"/>
                        <a:pt x="1" y="0"/>
                        <a:pt x="1" y="0"/>
                      </a:cubicBezTo>
                      <a:cubicBezTo>
                        <a:pt x="1" y="0"/>
                        <a:pt x="1" y="0"/>
                        <a:pt x="1" y="0"/>
                      </a:cubicBezTo>
                      <a:cubicBezTo>
                        <a:pt x="2" y="0"/>
                        <a:pt x="0" y="3"/>
                        <a:pt x="0" y="4"/>
                      </a:cubicBezTo>
                      <a:cubicBezTo>
                        <a:pt x="1" y="3"/>
                        <a:pt x="2" y="1"/>
                        <a:pt x="2" y="0"/>
                      </a:cubicBezTo>
                      <a:cubicBezTo>
                        <a:pt x="2" y="0"/>
                        <a:pt x="2" y="0"/>
                        <a:pt x="1"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3" name="Freeform 10664">
                  <a:extLst>
                    <a:ext uri="{FF2B5EF4-FFF2-40B4-BE49-F238E27FC236}">
                      <a16:creationId xmlns:a16="http://schemas.microsoft.com/office/drawing/2014/main" id="{D308360D-6521-C7AF-7BC7-942D2CCC05A4}"/>
                    </a:ext>
                  </a:extLst>
                </p:cNvPr>
                <p:cNvSpPr>
                  <a:spLocks noEditPoints="1"/>
                </p:cNvSpPr>
                <p:nvPr/>
              </p:nvSpPr>
              <p:spPr bwMode="auto">
                <a:xfrm>
                  <a:off x="4213" y="2485"/>
                  <a:ext cx="3" cy="4"/>
                </a:xfrm>
                <a:custGeom>
                  <a:avLst/>
                  <a:gdLst>
                    <a:gd name="T0" fmla="*/ 2 w 4"/>
                    <a:gd name="T1" fmla="*/ 0 h 5"/>
                    <a:gd name="T2" fmla="*/ 2 w 4"/>
                    <a:gd name="T3" fmla="*/ 2 h 5"/>
                    <a:gd name="T4" fmla="*/ 1 w 4"/>
                    <a:gd name="T5" fmla="*/ 2 h 5"/>
                    <a:gd name="T6" fmla="*/ 1 w 4"/>
                    <a:gd name="T7" fmla="*/ 2 h 5"/>
                    <a:gd name="T8" fmla="*/ 2 w 4"/>
                    <a:gd name="T9" fmla="*/ 2 h 5"/>
                    <a:gd name="T10" fmla="*/ 2 w 4"/>
                    <a:gd name="T11" fmla="*/ 0 h 5"/>
                    <a:gd name="T12" fmla="*/ 2 w 4"/>
                    <a:gd name="T13" fmla="*/ 0 h 5"/>
                    <a:gd name="T14" fmla="*/ 2 w 4"/>
                    <a:gd name="T15" fmla="*/ 0 h 5"/>
                    <a:gd name="T16" fmla="*/ 2 w 4"/>
                    <a:gd name="T17" fmla="*/ 0 h 5"/>
                    <a:gd name="T18" fmla="*/ 2 w 4"/>
                    <a:gd name="T19" fmla="*/ 0 h 5"/>
                    <a:gd name="T20" fmla="*/ 2 w 4"/>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5">
                      <a:moveTo>
                        <a:pt x="4" y="0"/>
                      </a:moveTo>
                      <a:cubicBezTo>
                        <a:pt x="3" y="1"/>
                        <a:pt x="2" y="2"/>
                        <a:pt x="2" y="2"/>
                      </a:cubicBezTo>
                      <a:cubicBezTo>
                        <a:pt x="2" y="3"/>
                        <a:pt x="0" y="5"/>
                        <a:pt x="1" y="5"/>
                      </a:cubicBezTo>
                      <a:cubicBezTo>
                        <a:pt x="1" y="5"/>
                        <a:pt x="1" y="5"/>
                        <a:pt x="1" y="5"/>
                      </a:cubicBezTo>
                      <a:cubicBezTo>
                        <a:pt x="2" y="5"/>
                        <a:pt x="2" y="4"/>
                        <a:pt x="2" y="4"/>
                      </a:cubicBezTo>
                      <a:cubicBezTo>
                        <a:pt x="2" y="3"/>
                        <a:pt x="3" y="1"/>
                        <a:pt x="4" y="0"/>
                      </a:cubicBezTo>
                      <a:moveTo>
                        <a:pt x="4" y="0"/>
                      </a:moveTo>
                      <a:cubicBezTo>
                        <a:pt x="4" y="0"/>
                        <a:pt x="4" y="0"/>
                        <a:pt x="4" y="0"/>
                      </a:cubicBezTo>
                      <a:cubicBezTo>
                        <a:pt x="4" y="0"/>
                        <a:pt x="4" y="0"/>
                        <a:pt x="4" y="0"/>
                      </a:cubicBezTo>
                      <a:cubicBezTo>
                        <a:pt x="4" y="0"/>
                        <a:pt x="4" y="0"/>
                        <a:pt x="4" y="0"/>
                      </a:cubicBezTo>
                      <a:cubicBezTo>
                        <a:pt x="4" y="0"/>
                        <a:pt x="4" y="0"/>
                        <a:pt x="4"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4" name="Freeform 10665">
                  <a:extLst>
                    <a:ext uri="{FF2B5EF4-FFF2-40B4-BE49-F238E27FC236}">
                      <a16:creationId xmlns:a16="http://schemas.microsoft.com/office/drawing/2014/main" id="{E2D278C0-49B9-8E1C-4F02-16795D26E90F}"/>
                    </a:ext>
                  </a:extLst>
                </p:cNvPr>
                <p:cNvSpPr>
                  <a:spLocks noEditPoints="1"/>
                </p:cNvSpPr>
                <p:nvPr/>
              </p:nvSpPr>
              <p:spPr bwMode="auto">
                <a:xfrm>
                  <a:off x="4214" y="2481"/>
                  <a:ext cx="2" cy="3"/>
                </a:xfrm>
                <a:custGeom>
                  <a:avLst/>
                  <a:gdLst>
                    <a:gd name="T0" fmla="*/ 1 w 2"/>
                    <a:gd name="T1" fmla="*/ 1 h 4"/>
                    <a:gd name="T2" fmla="*/ 0 w 2"/>
                    <a:gd name="T3" fmla="*/ 1 h 4"/>
                    <a:gd name="T4" fmla="*/ 0 w 2"/>
                    <a:gd name="T5" fmla="*/ 1 h 4"/>
                    <a:gd name="T6" fmla="*/ 1 w 2"/>
                    <a:gd name="T7" fmla="*/ 1 h 4"/>
                    <a:gd name="T8" fmla="*/ 1 w 2"/>
                    <a:gd name="T9" fmla="*/ 0 h 4"/>
                    <a:gd name="T10" fmla="*/ 1 w 2"/>
                    <a:gd name="T11" fmla="*/ 1 h 4"/>
                    <a:gd name="T12" fmla="*/ 1 w 2"/>
                    <a:gd name="T13" fmla="*/ 1 h 4"/>
                    <a:gd name="T14" fmla="*/ 1 w 2"/>
                    <a:gd name="T15" fmla="*/ 2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1" y="1"/>
                      </a:moveTo>
                      <a:cubicBezTo>
                        <a:pt x="0" y="1"/>
                        <a:pt x="0" y="1"/>
                        <a:pt x="0" y="1"/>
                      </a:cubicBezTo>
                      <a:cubicBezTo>
                        <a:pt x="0" y="1"/>
                        <a:pt x="0" y="1"/>
                        <a:pt x="0" y="1"/>
                      </a:cubicBezTo>
                      <a:cubicBezTo>
                        <a:pt x="0" y="1"/>
                        <a:pt x="0" y="1"/>
                        <a:pt x="1" y="1"/>
                      </a:cubicBezTo>
                      <a:moveTo>
                        <a:pt x="1" y="0"/>
                      </a:moveTo>
                      <a:cubicBezTo>
                        <a:pt x="1" y="0"/>
                        <a:pt x="1" y="1"/>
                        <a:pt x="1" y="1"/>
                      </a:cubicBezTo>
                      <a:cubicBezTo>
                        <a:pt x="1" y="1"/>
                        <a:pt x="1" y="1"/>
                        <a:pt x="1" y="1"/>
                      </a:cubicBezTo>
                      <a:cubicBezTo>
                        <a:pt x="1" y="1"/>
                        <a:pt x="1" y="3"/>
                        <a:pt x="1" y="4"/>
                      </a:cubicBezTo>
                      <a:cubicBezTo>
                        <a:pt x="2" y="3"/>
                        <a:pt x="2" y="0"/>
                        <a:pt x="1"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5" name="Freeform 10666">
                  <a:extLst>
                    <a:ext uri="{FF2B5EF4-FFF2-40B4-BE49-F238E27FC236}">
                      <a16:creationId xmlns:a16="http://schemas.microsoft.com/office/drawing/2014/main" id="{52B1FA78-846F-F023-7812-777A2D538BD0}"/>
                    </a:ext>
                  </a:extLst>
                </p:cNvPr>
                <p:cNvSpPr>
                  <a:spLocks noEditPoints="1"/>
                </p:cNvSpPr>
                <p:nvPr/>
              </p:nvSpPr>
              <p:spPr bwMode="auto">
                <a:xfrm>
                  <a:off x="4203" y="2495"/>
                  <a:ext cx="1" cy="4"/>
                </a:xfrm>
                <a:custGeom>
                  <a:avLst/>
                  <a:gdLst>
                    <a:gd name="T0" fmla="*/ 1 w 2"/>
                    <a:gd name="T1" fmla="*/ 0 h 4"/>
                    <a:gd name="T2" fmla="*/ 1 w 2"/>
                    <a:gd name="T3" fmla="*/ 2 h 4"/>
                    <a:gd name="T4" fmla="*/ 1 w 2"/>
                    <a:gd name="T5" fmla="*/ 4 h 4"/>
                    <a:gd name="T6" fmla="*/ 1 w 2"/>
                    <a:gd name="T7" fmla="*/ 3 h 4"/>
                    <a:gd name="T8" fmla="*/ 1 w 2"/>
                    <a:gd name="T9" fmla="*/ 0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cubicBezTo>
                        <a:pt x="2" y="0"/>
                        <a:pt x="1" y="1"/>
                        <a:pt x="1" y="2"/>
                      </a:cubicBezTo>
                      <a:cubicBezTo>
                        <a:pt x="0" y="3"/>
                        <a:pt x="0" y="4"/>
                        <a:pt x="1" y="4"/>
                      </a:cubicBezTo>
                      <a:cubicBezTo>
                        <a:pt x="1" y="4"/>
                        <a:pt x="1" y="4"/>
                        <a:pt x="1" y="3"/>
                      </a:cubicBezTo>
                      <a:cubicBezTo>
                        <a:pt x="1" y="3"/>
                        <a:pt x="1" y="1"/>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6" name="Freeform 10667">
                  <a:extLst>
                    <a:ext uri="{FF2B5EF4-FFF2-40B4-BE49-F238E27FC236}">
                      <a16:creationId xmlns:a16="http://schemas.microsoft.com/office/drawing/2014/main" id="{8D0116AE-003C-AE92-F16A-BA05D6E83C77}"/>
                    </a:ext>
                  </a:extLst>
                </p:cNvPr>
                <p:cNvSpPr>
                  <a:spLocks noEditPoints="1"/>
                </p:cNvSpPr>
                <p:nvPr/>
              </p:nvSpPr>
              <p:spPr bwMode="auto">
                <a:xfrm>
                  <a:off x="4208" y="2494"/>
                  <a:ext cx="3" cy="3"/>
                </a:xfrm>
                <a:custGeom>
                  <a:avLst/>
                  <a:gdLst>
                    <a:gd name="T0" fmla="*/ 2 w 4"/>
                    <a:gd name="T1" fmla="*/ 0 h 4"/>
                    <a:gd name="T2" fmla="*/ 2 w 4"/>
                    <a:gd name="T3" fmla="*/ 0 h 4"/>
                    <a:gd name="T4" fmla="*/ 2 w 4"/>
                    <a:gd name="T5" fmla="*/ 0 h 4"/>
                    <a:gd name="T6" fmla="*/ 2 w 4"/>
                    <a:gd name="T7" fmla="*/ 0 h 4"/>
                    <a:gd name="T8" fmla="*/ 2 w 4"/>
                    <a:gd name="T9" fmla="*/ 0 h 4"/>
                    <a:gd name="T10" fmla="*/ 2 w 4"/>
                    <a:gd name="T11" fmla="*/ 0 h 4"/>
                    <a:gd name="T12" fmla="*/ 2 w 4"/>
                    <a:gd name="T13" fmla="*/ 2 h 4"/>
                    <a:gd name="T14" fmla="*/ 0 w 4"/>
                    <a:gd name="T15" fmla="*/ 2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2" y="0"/>
                      </a:moveTo>
                      <a:cubicBezTo>
                        <a:pt x="2" y="0"/>
                        <a:pt x="2" y="0"/>
                        <a:pt x="2" y="0"/>
                      </a:cubicBezTo>
                      <a:cubicBezTo>
                        <a:pt x="2" y="0"/>
                        <a:pt x="2" y="0"/>
                        <a:pt x="2" y="0"/>
                      </a:cubicBezTo>
                      <a:cubicBezTo>
                        <a:pt x="2" y="0"/>
                        <a:pt x="2" y="0"/>
                        <a:pt x="2" y="0"/>
                      </a:cubicBezTo>
                      <a:moveTo>
                        <a:pt x="3" y="0"/>
                      </a:moveTo>
                      <a:cubicBezTo>
                        <a:pt x="3" y="0"/>
                        <a:pt x="3" y="0"/>
                        <a:pt x="2" y="0"/>
                      </a:cubicBezTo>
                      <a:cubicBezTo>
                        <a:pt x="2" y="1"/>
                        <a:pt x="2" y="2"/>
                        <a:pt x="2" y="3"/>
                      </a:cubicBezTo>
                      <a:cubicBezTo>
                        <a:pt x="1" y="3"/>
                        <a:pt x="1" y="4"/>
                        <a:pt x="0" y="4"/>
                      </a:cubicBezTo>
                      <a:cubicBezTo>
                        <a:pt x="1" y="4"/>
                        <a:pt x="4" y="0"/>
                        <a:pt x="3"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7" name="Freeform 10668">
                  <a:extLst>
                    <a:ext uri="{FF2B5EF4-FFF2-40B4-BE49-F238E27FC236}">
                      <a16:creationId xmlns:a16="http://schemas.microsoft.com/office/drawing/2014/main" id="{32DC47A9-8971-0A33-1615-837467FA40B5}"/>
                    </a:ext>
                  </a:extLst>
                </p:cNvPr>
                <p:cNvSpPr>
                  <a:spLocks/>
                </p:cNvSpPr>
                <p:nvPr/>
              </p:nvSpPr>
              <p:spPr bwMode="auto">
                <a:xfrm>
                  <a:off x="4214" y="2490"/>
                  <a:ext cx="3" cy="4"/>
                </a:xfrm>
                <a:custGeom>
                  <a:avLst/>
                  <a:gdLst>
                    <a:gd name="T0" fmla="*/ 3 w 3"/>
                    <a:gd name="T1" fmla="*/ 0 h 5"/>
                    <a:gd name="T2" fmla="*/ 1 w 3"/>
                    <a:gd name="T3" fmla="*/ 2 h 5"/>
                    <a:gd name="T4" fmla="*/ 2 w 3"/>
                    <a:gd name="T5" fmla="*/ 1 h 5"/>
                    <a:gd name="T6" fmla="*/ 3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0"/>
                      </a:moveTo>
                      <a:cubicBezTo>
                        <a:pt x="1" y="2"/>
                        <a:pt x="0" y="5"/>
                        <a:pt x="1" y="5"/>
                      </a:cubicBezTo>
                      <a:cubicBezTo>
                        <a:pt x="1" y="4"/>
                        <a:pt x="2" y="2"/>
                        <a:pt x="2" y="1"/>
                      </a:cubicBezTo>
                      <a:cubicBezTo>
                        <a:pt x="3" y="0"/>
                        <a:pt x="3" y="0"/>
                        <a:pt x="3"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8" name="Freeform 10669">
                  <a:extLst>
                    <a:ext uri="{FF2B5EF4-FFF2-40B4-BE49-F238E27FC236}">
                      <a16:creationId xmlns:a16="http://schemas.microsoft.com/office/drawing/2014/main" id="{D05BCA37-2DA2-D0CB-D557-C5F7B4836E15}"/>
                    </a:ext>
                  </a:extLst>
                </p:cNvPr>
                <p:cNvSpPr>
                  <a:spLocks/>
                </p:cNvSpPr>
                <p:nvPr/>
              </p:nvSpPr>
              <p:spPr bwMode="auto">
                <a:xfrm>
                  <a:off x="4218" y="2485"/>
                  <a:ext cx="1" cy="3"/>
                </a:xfrm>
                <a:custGeom>
                  <a:avLst/>
                  <a:gdLst>
                    <a:gd name="T0" fmla="*/ 1 w 2"/>
                    <a:gd name="T1" fmla="*/ 0 h 4"/>
                    <a:gd name="T2" fmla="*/ 1 w 2"/>
                    <a:gd name="T3" fmla="*/ 0 h 4"/>
                    <a:gd name="T4" fmla="*/ 1 w 2"/>
                    <a:gd name="T5" fmla="*/ 1 h 4"/>
                    <a:gd name="T6" fmla="*/ 0 w 2"/>
                    <a:gd name="T7" fmla="*/ 2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0"/>
                        <a:pt x="1" y="0"/>
                        <a:pt x="1" y="0"/>
                      </a:cubicBezTo>
                      <a:cubicBezTo>
                        <a:pt x="1" y="1"/>
                        <a:pt x="1" y="1"/>
                        <a:pt x="1" y="1"/>
                      </a:cubicBezTo>
                      <a:cubicBezTo>
                        <a:pt x="2" y="1"/>
                        <a:pt x="0" y="3"/>
                        <a:pt x="0" y="4"/>
                      </a:cubicBezTo>
                      <a:cubicBezTo>
                        <a:pt x="1" y="3"/>
                        <a:pt x="2" y="0"/>
                        <a:pt x="1"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89" name="Freeform 10670">
                  <a:extLst>
                    <a:ext uri="{FF2B5EF4-FFF2-40B4-BE49-F238E27FC236}">
                      <a16:creationId xmlns:a16="http://schemas.microsoft.com/office/drawing/2014/main" id="{DFE430EB-E3AE-F725-5E9C-65792541EE31}"/>
                    </a:ext>
                  </a:extLst>
                </p:cNvPr>
                <p:cNvSpPr>
                  <a:spLocks/>
                </p:cNvSpPr>
                <p:nvPr/>
              </p:nvSpPr>
              <p:spPr bwMode="auto">
                <a:xfrm>
                  <a:off x="4206" y="2500"/>
                  <a:ext cx="2" cy="1"/>
                </a:xfrm>
                <a:custGeom>
                  <a:avLst/>
                  <a:gdLst>
                    <a:gd name="T0" fmla="*/ 1 w 2"/>
                    <a:gd name="T1" fmla="*/ 0 h 2"/>
                    <a:gd name="T2" fmla="*/ 1 w 2"/>
                    <a:gd name="T3" fmla="*/ 1 h 2"/>
                    <a:gd name="T4" fmla="*/ 2 w 2"/>
                    <a:gd name="T5" fmla="*/ 1 h 2"/>
                    <a:gd name="T6" fmla="*/ 1 w 2"/>
                    <a:gd name="T7" fmla="*/ 0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1" y="0"/>
                      </a:moveTo>
                      <a:cubicBezTo>
                        <a:pt x="0" y="0"/>
                        <a:pt x="0" y="2"/>
                        <a:pt x="1" y="2"/>
                      </a:cubicBezTo>
                      <a:cubicBezTo>
                        <a:pt x="1" y="2"/>
                        <a:pt x="1" y="2"/>
                        <a:pt x="2" y="2"/>
                      </a:cubicBezTo>
                      <a:cubicBezTo>
                        <a:pt x="1" y="1"/>
                        <a:pt x="0" y="1"/>
                        <a:pt x="1" y="0"/>
                      </a:cubicBezTo>
                      <a:cubicBezTo>
                        <a:pt x="1" y="0"/>
                        <a:pt x="1" y="0"/>
                        <a:pt x="1"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0" name="Freeform 10671">
                  <a:extLst>
                    <a:ext uri="{FF2B5EF4-FFF2-40B4-BE49-F238E27FC236}">
                      <a16:creationId xmlns:a16="http://schemas.microsoft.com/office/drawing/2014/main" id="{764B7167-5B81-CC2F-9DF7-D3A6ACEA7D20}"/>
                    </a:ext>
                  </a:extLst>
                </p:cNvPr>
                <p:cNvSpPr>
                  <a:spLocks noEditPoints="1"/>
                </p:cNvSpPr>
                <p:nvPr/>
              </p:nvSpPr>
              <p:spPr bwMode="auto">
                <a:xfrm>
                  <a:off x="4209" y="2497"/>
                  <a:ext cx="4" cy="3"/>
                </a:xfrm>
                <a:custGeom>
                  <a:avLst/>
                  <a:gdLst>
                    <a:gd name="T0" fmla="*/ 1 w 4"/>
                    <a:gd name="T1" fmla="*/ 2 h 4"/>
                    <a:gd name="T2" fmla="*/ 0 w 4"/>
                    <a:gd name="T3" fmla="*/ 2 h 4"/>
                    <a:gd name="T4" fmla="*/ 1 w 4"/>
                    <a:gd name="T5" fmla="*/ 2 h 4"/>
                    <a:gd name="T6" fmla="*/ 3 w 4"/>
                    <a:gd name="T7" fmla="*/ 0 h 4"/>
                    <a:gd name="T8" fmla="*/ 1 w 4"/>
                    <a:gd name="T9" fmla="*/ 2 h 4"/>
                    <a:gd name="T10" fmla="*/ 2 w 4"/>
                    <a:gd name="T11" fmla="*/ 2 h 4"/>
                    <a:gd name="T12" fmla="*/ 3 w 4"/>
                    <a:gd name="T13" fmla="*/ 0 h 4"/>
                    <a:gd name="T14" fmla="*/ 3 w 4"/>
                    <a:gd name="T15" fmla="*/ 0 h 4"/>
                    <a:gd name="T16" fmla="*/ 3 w 4"/>
                    <a:gd name="T17" fmla="*/ 0 h 4"/>
                    <a:gd name="T18" fmla="*/ 3 w 4"/>
                    <a:gd name="T19" fmla="*/ 0 h 4"/>
                    <a:gd name="T20" fmla="*/ 3 w 4"/>
                    <a:gd name="T21" fmla="*/ 0 h 4"/>
                    <a:gd name="T22" fmla="*/ 3 w 4"/>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4">
                      <a:moveTo>
                        <a:pt x="1" y="4"/>
                      </a:moveTo>
                      <a:cubicBezTo>
                        <a:pt x="1" y="4"/>
                        <a:pt x="1" y="4"/>
                        <a:pt x="0" y="4"/>
                      </a:cubicBezTo>
                      <a:cubicBezTo>
                        <a:pt x="1" y="4"/>
                        <a:pt x="1" y="4"/>
                        <a:pt x="1" y="4"/>
                      </a:cubicBezTo>
                      <a:moveTo>
                        <a:pt x="3" y="0"/>
                      </a:moveTo>
                      <a:cubicBezTo>
                        <a:pt x="4" y="1"/>
                        <a:pt x="2" y="3"/>
                        <a:pt x="1" y="4"/>
                      </a:cubicBezTo>
                      <a:cubicBezTo>
                        <a:pt x="1" y="4"/>
                        <a:pt x="2" y="4"/>
                        <a:pt x="2" y="3"/>
                      </a:cubicBezTo>
                      <a:cubicBezTo>
                        <a:pt x="4" y="2"/>
                        <a:pt x="3" y="1"/>
                        <a:pt x="3" y="0"/>
                      </a:cubicBezTo>
                      <a:cubicBezTo>
                        <a:pt x="3" y="0"/>
                        <a:pt x="3" y="0"/>
                        <a:pt x="3" y="0"/>
                      </a:cubicBezTo>
                      <a:moveTo>
                        <a:pt x="3" y="0"/>
                      </a:moveTo>
                      <a:cubicBezTo>
                        <a:pt x="3" y="0"/>
                        <a:pt x="3" y="0"/>
                        <a:pt x="3" y="0"/>
                      </a:cubicBezTo>
                      <a:cubicBezTo>
                        <a:pt x="3" y="0"/>
                        <a:pt x="3" y="0"/>
                        <a:pt x="3" y="0"/>
                      </a:cubicBezTo>
                      <a:cubicBezTo>
                        <a:pt x="3" y="0"/>
                        <a:pt x="3" y="0"/>
                        <a:pt x="3"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1" name="Freeform 10672">
                  <a:extLst>
                    <a:ext uri="{FF2B5EF4-FFF2-40B4-BE49-F238E27FC236}">
                      <a16:creationId xmlns:a16="http://schemas.microsoft.com/office/drawing/2014/main" id="{430F423A-B125-FEEE-CA56-0511D261E3F0}"/>
                    </a:ext>
                  </a:extLst>
                </p:cNvPr>
                <p:cNvSpPr>
                  <a:spLocks noEditPoints="1"/>
                </p:cNvSpPr>
                <p:nvPr/>
              </p:nvSpPr>
              <p:spPr bwMode="auto">
                <a:xfrm>
                  <a:off x="4214" y="2496"/>
                  <a:ext cx="1" cy="4"/>
                </a:xfrm>
                <a:custGeom>
                  <a:avLst/>
                  <a:gdLst>
                    <a:gd name="T0" fmla="*/ 1 w 2"/>
                    <a:gd name="T1" fmla="*/ 1 h 4"/>
                    <a:gd name="T2" fmla="*/ 0 w 2"/>
                    <a:gd name="T3" fmla="*/ 4 h 4"/>
                    <a:gd name="T4" fmla="*/ 1 w 2"/>
                    <a:gd name="T5" fmla="*/ 1 h 4"/>
                    <a:gd name="T6" fmla="*/ 1 w 2"/>
                    <a:gd name="T7" fmla="*/ 0 h 4"/>
                    <a:gd name="T8" fmla="*/ 1 w 2"/>
                    <a:gd name="T9" fmla="*/ 1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1"/>
                      </a:moveTo>
                      <a:cubicBezTo>
                        <a:pt x="1" y="2"/>
                        <a:pt x="0" y="3"/>
                        <a:pt x="0" y="4"/>
                      </a:cubicBezTo>
                      <a:cubicBezTo>
                        <a:pt x="0" y="3"/>
                        <a:pt x="1" y="2"/>
                        <a:pt x="2" y="1"/>
                      </a:cubicBezTo>
                      <a:moveTo>
                        <a:pt x="2" y="0"/>
                      </a:moveTo>
                      <a:cubicBezTo>
                        <a:pt x="2" y="1"/>
                        <a:pt x="2" y="1"/>
                        <a:pt x="2" y="1"/>
                      </a:cubicBezTo>
                      <a:cubicBezTo>
                        <a:pt x="2" y="1"/>
                        <a:pt x="2" y="1"/>
                        <a:pt x="2" y="0"/>
                      </a:cubicBezTo>
                      <a:moveTo>
                        <a:pt x="2" y="0"/>
                      </a:moveTo>
                      <a:cubicBezTo>
                        <a:pt x="2" y="0"/>
                        <a:pt x="2" y="0"/>
                        <a:pt x="2" y="0"/>
                      </a:cubicBezTo>
                      <a:cubicBezTo>
                        <a:pt x="2" y="0"/>
                        <a:pt x="2" y="0"/>
                        <a:pt x="2" y="0"/>
                      </a:cubicBezTo>
                      <a:cubicBezTo>
                        <a:pt x="2" y="0"/>
                        <a:pt x="2" y="0"/>
                        <a:pt x="2" y="0"/>
                      </a:cubicBezTo>
                    </a:path>
                  </a:pathLst>
                </a:custGeom>
                <a:solidFill>
                  <a:srgbClr val="C5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2" name="Freeform 10673">
                  <a:extLst>
                    <a:ext uri="{FF2B5EF4-FFF2-40B4-BE49-F238E27FC236}">
                      <a16:creationId xmlns:a16="http://schemas.microsoft.com/office/drawing/2014/main" id="{499A8FE3-7820-4CE5-5CCB-240903455C1D}"/>
                    </a:ext>
                  </a:extLst>
                </p:cNvPr>
                <p:cNvSpPr>
                  <a:spLocks noEditPoints="1"/>
                </p:cNvSpPr>
                <p:nvPr/>
              </p:nvSpPr>
              <p:spPr bwMode="auto">
                <a:xfrm>
                  <a:off x="4144" y="2348"/>
                  <a:ext cx="30" cy="30"/>
                </a:xfrm>
                <a:custGeom>
                  <a:avLst/>
                  <a:gdLst>
                    <a:gd name="T0" fmla="*/ 7 w 36"/>
                    <a:gd name="T1" fmla="*/ 12 h 37"/>
                    <a:gd name="T2" fmla="*/ 7 w 36"/>
                    <a:gd name="T3" fmla="*/ 12 h 37"/>
                    <a:gd name="T4" fmla="*/ 8 w 36"/>
                    <a:gd name="T5" fmla="*/ 15 h 37"/>
                    <a:gd name="T6" fmla="*/ 12 w 36"/>
                    <a:gd name="T7" fmla="*/ 12 h 37"/>
                    <a:gd name="T8" fmla="*/ 13 w 36"/>
                    <a:gd name="T9" fmla="*/ 12 h 37"/>
                    <a:gd name="T10" fmla="*/ 11 w 36"/>
                    <a:gd name="T11" fmla="*/ 12 h 37"/>
                    <a:gd name="T12" fmla="*/ 9 w 36"/>
                    <a:gd name="T13" fmla="*/ 9 h 37"/>
                    <a:gd name="T14" fmla="*/ 11 w 36"/>
                    <a:gd name="T15" fmla="*/ 11 h 37"/>
                    <a:gd name="T16" fmla="*/ 9 w 36"/>
                    <a:gd name="T17" fmla="*/ 9 h 37"/>
                    <a:gd name="T18" fmla="*/ 9 w 36"/>
                    <a:gd name="T19" fmla="*/ 9 h 37"/>
                    <a:gd name="T20" fmla="*/ 13 w 36"/>
                    <a:gd name="T21" fmla="*/ 9 h 37"/>
                    <a:gd name="T22" fmla="*/ 14 w 36"/>
                    <a:gd name="T23" fmla="*/ 10 h 37"/>
                    <a:gd name="T24" fmla="*/ 14 w 36"/>
                    <a:gd name="T25" fmla="*/ 11 h 37"/>
                    <a:gd name="T26" fmla="*/ 13 w 36"/>
                    <a:gd name="T27" fmla="*/ 9 h 37"/>
                    <a:gd name="T28" fmla="*/ 13 w 36"/>
                    <a:gd name="T29" fmla="*/ 9 h 37"/>
                    <a:gd name="T30" fmla="*/ 5 w 36"/>
                    <a:gd name="T31" fmla="*/ 9 h 37"/>
                    <a:gd name="T32" fmla="*/ 6 w 36"/>
                    <a:gd name="T33" fmla="*/ 8 h 37"/>
                    <a:gd name="T34" fmla="*/ 7 w 36"/>
                    <a:gd name="T35" fmla="*/ 10 h 37"/>
                    <a:gd name="T36" fmla="*/ 5 w 36"/>
                    <a:gd name="T37" fmla="*/ 9 h 37"/>
                    <a:gd name="T38" fmla="*/ 3 w 36"/>
                    <a:gd name="T39" fmla="*/ 7 h 37"/>
                    <a:gd name="T40" fmla="*/ 3 w 36"/>
                    <a:gd name="T41" fmla="*/ 8 h 37"/>
                    <a:gd name="T42" fmla="*/ 3 w 36"/>
                    <a:gd name="T43" fmla="*/ 8 h 37"/>
                    <a:gd name="T44" fmla="*/ 14 w 36"/>
                    <a:gd name="T45" fmla="*/ 6 h 37"/>
                    <a:gd name="T46" fmla="*/ 14 w 36"/>
                    <a:gd name="T47" fmla="*/ 6 h 37"/>
                    <a:gd name="T48" fmla="*/ 15 w 36"/>
                    <a:gd name="T49" fmla="*/ 9 h 37"/>
                    <a:gd name="T50" fmla="*/ 14 w 36"/>
                    <a:gd name="T51" fmla="*/ 6 h 37"/>
                    <a:gd name="T52" fmla="*/ 14 w 36"/>
                    <a:gd name="T53" fmla="*/ 6 h 37"/>
                    <a:gd name="T54" fmla="*/ 11 w 36"/>
                    <a:gd name="T55" fmla="*/ 4 h 37"/>
                    <a:gd name="T56" fmla="*/ 13 w 36"/>
                    <a:gd name="T57" fmla="*/ 6 h 37"/>
                    <a:gd name="T58" fmla="*/ 7 w 36"/>
                    <a:gd name="T59" fmla="*/ 3 h 37"/>
                    <a:gd name="T60" fmla="*/ 7 w 36"/>
                    <a:gd name="T61" fmla="*/ 3 h 37"/>
                    <a:gd name="T62" fmla="*/ 7 w 36"/>
                    <a:gd name="T63" fmla="*/ 3 h 37"/>
                    <a:gd name="T64" fmla="*/ 8 w 36"/>
                    <a:gd name="T65" fmla="*/ 6 h 37"/>
                    <a:gd name="T66" fmla="*/ 7 w 36"/>
                    <a:gd name="T67" fmla="*/ 5 h 37"/>
                    <a:gd name="T68" fmla="*/ 8 w 36"/>
                    <a:gd name="T69" fmla="*/ 2 h 37"/>
                    <a:gd name="T70" fmla="*/ 10 w 36"/>
                    <a:gd name="T71" fmla="*/ 3 h 37"/>
                    <a:gd name="T72" fmla="*/ 8 w 36"/>
                    <a:gd name="T73" fmla="*/ 2 h 37"/>
                    <a:gd name="T74" fmla="*/ 8 w 36"/>
                    <a:gd name="T75" fmla="*/ 0 h 37"/>
                    <a:gd name="T76" fmla="*/ 7 w 36"/>
                    <a:gd name="T77" fmla="*/ 0 h 37"/>
                    <a:gd name="T78" fmla="*/ 5 w 36"/>
                    <a:gd name="T79" fmla="*/ 3 h 37"/>
                    <a:gd name="T80" fmla="*/ 5 w 36"/>
                    <a:gd name="T81" fmla="*/ 3 h 37"/>
                    <a:gd name="T82" fmla="*/ 4 w 36"/>
                    <a:gd name="T83" fmla="*/ 6 h 37"/>
                    <a:gd name="T84" fmla="*/ 3 w 36"/>
                    <a:gd name="T85" fmla="*/ 5 h 37"/>
                    <a:gd name="T86" fmla="*/ 1 w 36"/>
                    <a:gd name="T87" fmla="*/ 8 h 37"/>
                    <a:gd name="T88" fmla="*/ 4 w 36"/>
                    <a:gd name="T89" fmla="*/ 12 h 37"/>
                    <a:gd name="T90" fmla="*/ 7 w 36"/>
                    <a:gd name="T91" fmla="*/ 15 h 37"/>
                    <a:gd name="T92" fmla="*/ 7 w 36"/>
                    <a:gd name="T93" fmla="*/ 15 h 37"/>
                    <a:gd name="T94" fmla="*/ 8 w 36"/>
                    <a:gd name="T95" fmla="*/ 15 h 37"/>
                    <a:gd name="T96" fmla="*/ 9 w 36"/>
                    <a:gd name="T97" fmla="*/ 15 h 37"/>
                    <a:gd name="T98" fmla="*/ 11 w 36"/>
                    <a:gd name="T99" fmla="*/ 15 h 37"/>
                    <a:gd name="T100" fmla="*/ 11 w 36"/>
                    <a:gd name="T101" fmla="*/ 15 h 37"/>
                    <a:gd name="T102" fmla="*/ 13 w 36"/>
                    <a:gd name="T103" fmla="*/ 15 h 37"/>
                    <a:gd name="T104" fmla="*/ 13 w 36"/>
                    <a:gd name="T105" fmla="*/ 15 h 37"/>
                    <a:gd name="T106" fmla="*/ 14 w 36"/>
                    <a:gd name="T107" fmla="*/ 15 h 37"/>
                    <a:gd name="T108" fmla="*/ 16 w 36"/>
                    <a:gd name="T109" fmla="*/ 12 h 37"/>
                    <a:gd name="T110" fmla="*/ 16 w 36"/>
                    <a:gd name="T111" fmla="*/ 12 h 37"/>
                    <a:gd name="T112" fmla="*/ 16 w 36"/>
                    <a:gd name="T113" fmla="*/ 12 h 37"/>
                    <a:gd name="T114" fmla="*/ 16 w 36"/>
                    <a:gd name="T115" fmla="*/ 12 h 37"/>
                    <a:gd name="T116" fmla="*/ 16 w 36"/>
                    <a:gd name="T117" fmla="*/ 10 h 37"/>
                    <a:gd name="T118" fmla="*/ 13 w 36"/>
                    <a:gd name="T119" fmla="*/ 3 h 37"/>
                    <a:gd name="T120" fmla="*/ 8 w 36"/>
                    <a:gd name="T121" fmla="*/ 0 h 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6" h="37">
                      <a:moveTo>
                        <a:pt x="14" y="29"/>
                      </a:moveTo>
                      <a:cubicBezTo>
                        <a:pt x="14" y="29"/>
                        <a:pt x="14" y="29"/>
                        <a:pt x="14" y="29"/>
                      </a:cubicBezTo>
                      <a:cubicBezTo>
                        <a:pt x="15" y="29"/>
                        <a:pt x="15" y="29"/>
                        <a:pt x="15" y="29"/>
                      </a:cubicBezTo>
                      <a:cubicBezTo>
                        <a:pt x="15" y="29"/>
                        <a:pt x="14" y="29"/>
                        <a:pt x="14" y="29"/>
                      </a:cubicBezTo>
                      <a:cubicBezTo>
                        <a:pt x="14" y="31"/>
                        <a:pt x="17" y="31"/>
                        <a:pt x="18" y="31"/>
                      </a:cubicBezTo>
                      <a:cubicBezTo>
                        <a:pt x="18" y="32"/>
                        <a:pt x="18" y="33"/>
                        <a:pt x="17" y="33"/>
                      </a:cubicBezTo>
                      <a:cubicBezTo>
                        <a:pt x="16" y="33"/>
                        <a:pt x="14" y="29"/>
                        <a:pt x="14" y="29"/>
                      </a:cubicBezTo>
                      <a:moveTo>
                        <a:pt x="24" y="29"/>
                      </a:moveTo>
                      <a:cubicBezTo>
                        <a:pt x="25" y="29"/>
                        <a:pt x="25" y="29"/>
                        <a:pt x="26" y="28"/>
                      </a:cubicBezTo>
                      <a:cubicBezTo>
                        <a:pt x="26" y="29"/>
                        <a:pt x="26" y="30"/>
                        <a:pt x="25" y="30"/>
                      </a:cubicBezTo>
                      <a:cubicBezTo>
                        <a:pt x="24" y="30"/>
                        <a:pt x="23" y="29"/>
                        <a:pt x="23" y="28"/>
                      </a:cubicBezTo>
                      <a:cubicBezTo>
                        <a:pt x="23" y="28"/>
                        <a:pt x="23" y="28"/>
                        <a:pt x="23" y="28"/>
                      </a:cubicBezTo>
                      <a:cubicBezTo>
                        <a:pt x="23" y="29"/>
                        <a:pt x="24" y="29"/>
                        <a:pt x="24" y="29"/>
                      </a:cubicBezTo>
                      <a:moveTo>
                        <a:pt x="19" y="21"/>
                      </a:moveTo>
                      <a:cubicBezTo>
                        <a:pt x="19" y="21"/>
                        <a:pt x="20" y="20"/>
                        <a:pt x="20" y="20"/>
                      </a:cubicBezTo>
                      <a:cubicBezTo>
                        <a:pt x="21" y="20"/>
                        <a:pt x="22" y="24"/>
                        <a:pt x="22" y="25"/>
                      </a:cubicBezTo>
                      <a:cubicBezTo>
                        <a:pt x="22" y="25"/>
                        <a:pt x="21" y="24"/>
                        <a:pt x="21" y="23"/>
                      </a:cubicBezTo>
                      <a:cubicBezTo>
                        <a:pt x="21" y="22"/>
                        <a:pt x="20" y="22"/>
                        <a:pt x="19" y="21"/>
                      </a:cubicBezTo>
                      <a:cubicBezTo>
                        <a:pt x="19" y="21"/>
                        <a:pt x="19" y="21"/>
                        <a:pt x="19" y="21"/>
                      </a:cubicBezTo>
                      <a:cubicBezTo>
                        <a:pt x="19" y="21"/>
                        <a:pt x="19" y="21"/>
                        <a:pt x="19" y="21"/>
                      </a:cubicBezTo>
                      <a:cubicBezTo>
                        <a:pt x="19" y="21"/>
                        <a:pt x="19" y="21"/>
                        <a:pt x="19" y="21"/>
                      </a:cubicBezTo>
                      <a:moveTo>
                        <a:pt x="26" y="20"/>
                      </a:moveTo>
                      <a:cubicBezTo>
                        <a:pt x="27" y="20"/>
                        <a:pt x="27" y="20"/>
                        <a:pt x="27" y="20"/>
                      </a:cubicBezTo>
                      <a:cubicBezTo>
                        <a:pt x="28" y="20"/>
                        <a:pt x="29" y="20"/>
                        <a:pt x="29" y="22"/>
                      </a:cubicBezTo>
                      <a:cubicBezTo>
                        <a:pt x="29" y="23"/>
                        <a:pt x="29" y="24"/>
                        <a:pt x="29" y="24"/>
                      </a:cubicBezTo>
                      <a:cubicBezTo>
                        <a:pt x="29" y="25"/>
                        <a:pt x="29" y="25"/>
                        <a:pt x="29" y="25"/>
                      </a:cubicBezTo>
                      <a:cubicBezTo>
                        <a:pt x="29" y="25"/>
                        <a:pt x="29" y="25"/>
                        <a:pt x="29" y="24"/>
                      </a:cubicBezTo>
                      <a:cubicBezTo>
                        <a:pt x="29" y="23"/>
                        <a:pt x="27" y="20"/>
                        <a:pt x="26" y="20"/>
                      </a:cubicBezTo>
                      <a:cubicBezTo>
                        <a:pt x="26" y="20"/>
                        <a:pt x="26" y="20"/>
                        <a:pt x="26" y="20"/>
                      </a:cubicBezTo>
                      <a:cubicBezTo>
                        <a:pt x="26" y="20"/>
                        <a:pt x="26" y="20"/>
                        <a:pt x="26" y="20"/>
                      </a:cubicBezTo>
                      <a:cubicBezTo>
                        <a:pt x="26" y="20"/>
                        <a:pt x="26" y="20"/>
                        <a:pt x="26" y="20"/>
                      </a:cubicBezTo>
                      <a:moveTo>
                        <a:pt x="10" y="20"/>
                      </a:moveTo>
                      <a:cubicBezTo>
                        <a:pt x="10" y="20"/>
                        <a:pt x="10" y="20"/>
                        <a:pt x="10" y="20"/>
                      </a:cubicBezTo>
                      <a:cubicBezTo>
                        <a:pt x="10" y="19"/>
                        <a:pt x="11" y="19"/>
                        <a:pt x="11" y="19"/>
                      </a:cubicBezTo>
                      <a:cubicBezTo>
                        <a:pt x="11" y="19"/>
                        <a:pt x="12" y="19"/>
                        <a:pt x="12" y="19"/>
                      </a:cubicBezTo>
                      <a:cubicBezTo>
                        <a:pt x="13" y="19"/>
                        <a:pt x="14" y="21"/>
                        <a:pt x="14" y="22"/>
                      </a:cubicBezTo>
                      <a:cubicBezTo>
                        <a:pt x="13" y="22"/>
                        <a:pt x="12" y="19"/>
                        <a:pt x="11" y="19"/>
                      </a:cubicBezTo>
                      <a:cubicBezTo>
                        <a:pt x="11" y="19"/>
                        <a:pt x="10" y="19"/>
                        <a:pt x="10" y="20"/>
                      </a:cubicBezTo>
                      <a:moveTo>
                        <a:pt x="3" y="18"/>
                      </a:moveTo>
                      <a:cubicBezTo>
                        <a:pt x="3" y="17"/>
                        <a:pt x="3" y="17"/>
                        <a:pt x="3" y="17"/>
                      </a:cubicBezTo>
                      <a:cubicBezTo>
                        <a:pt x="3" y="17"/>
                        <a:pt x="4" y="17"/>
                        <a:pt x="4" y="17"/>
                      </a:cubicBezTo>
                      <a:cubicBezTo>
                        <a:pt x="4" y="17"/>
                        <a:pt x="6" y="18"/>
                        <a:pt x="6" y="19"/>
                      </a:cubicBezTo>
                      <a:cubicBezTo>
                        <a:pt x="6" y="20"/>
                        <a:pt x="5" y="21"/>
                        <a:pt x="5" y="21"/>
                      </a:cubicBezTo>
                      <a:cubicBezTo>
                        <a:pt x="5" y="20"/>
                        <a:pt x="5" y="18"/>
                        <a:pt x="4" y="18"/>
                      </a:cubicBezTo>
                      <a:cubicBezTo>
                        <a:pt x="4" y="18"/>
                        <a:pt x="3" y="18"/>
                        <a:pt x="3" y="18"/>
                      </a:cubicBezTo>
                      <a:moveTo>
                        <a:pt x="29" y="15"/>
                      </a:moveTo>
                      <a:cubicBezTo>
                        <a:pt x="29" y="15"/>
                        <a:pt x="29" y="15"/>
                        <a:pt x="29" y="15"/>
                      </a:cubicBezTo>
                      <a:cubicBezTo>
                        <a:pt x="29" y="15"/>
                        <a:pt x="29" y="15"/>
                        <a:pt x="29" y="15"/>
                      </a:cubicBezTo>
                      <a:cubicBezTo>
                        <a:pt x="30" y="15"/>
                        <a:pt x="30" y="15"/>
                        <a:pt x="30" y="16"/>
                      </a:cubicBezTo>
                      <a:cubicBezTo>
                        <a:pt x="31" y="17"/>
                        <a:pt x="31" y="19"/>
                        <a:pt x="31" y="20"/>
                      </a:cubicBezTo>
                      <a:cubicBezTo>
                        <a:pt x="30" y="19"/>
                        <a:pt x="31" y="17"/>
                        <a:pt x="30" y="16"/>
                      </a:cubicBezTo>
                      <a:cubicBezTo>
                        <a:pt x="30" y="15"/>
                        <a:pt x="30" y="15"/>
                        <a:pt x="29" y="15"/>
                      </a:cubicBezTo>
                      <a:cubicBezTo>
                        <a:pt x="29" y="15"/>
                        <a:pt x="29" y="15"/>
                        <a:pt x="29" y="15"/>
                      </a:cubicBezTo>
                      <a:cubicBezTo>
                        <a:pt x="29" y="15"/>
                        <a:pt x="29" y="15"/>
                        <a:pt x="29" y="15"/>
                      </a:cubicBezTo>
                      <a:moveTo>
                        <a:pt x="25" y="13"/>
                      </a:moveTo>
                      <a:cubicBezTo>
                        <a:pt x="23" y="13"/>
                        <a:pt x="21" y="11"/>
                        <a:pt x="22" y="9"/>
                      </a:cubicBezTo>
                      <a:cubicBezTo>
                        <a:pt x="22" y="10"/>
                        <a:pt x="22" y="10"/>
                        <a:pt x="22" y="10"/>
                      </a:cubicBezTo>
                      <a:cubicBezTo>
                        <a:pt x="24" y="11"/>
                        <a:pt x="25" y="13"/>
                        <a:pt x="26" y="13"/>
                      </a:cubicBezTo>
                      <a:cubicBezTo>
                        <a:pt x="26" y="13"/>
                        <a:pt x="25" y="13"/>
                        <a:pt x="25" y="13"/>
                      </a:cubicBezTo>
                      <a:moveTo>
                        <a:pt x="13" y="7"/>
                      </a:moveTo>
                      <a:cubicBezTo>
                        <a:pt x="13" y="7"/>
                        <a:pt x="13" y="7"/>
                        <a:pt x="13" y="7"/>
                      </a:cubicBezTo>
                      <a:cubicBezTo>
                        <a:pt x="14" y="7"/>
                        <a:pt x="14" y="7"/>
                        <a:pt x="14" y="7"/>
                      </a:cubicBezTo>
                      <a:cubicBezTo>
                        <a:pt x="14" y="7"/>
                        <a:pt x="14" y="7"/>
                        <a:pt x="14" y="7"/>
                      </a:cubicBezTo>
                      <a:cubicBezTo>
                        <a:pt x="13" y="7"/>
                        <a:pt x="13" y="7"/>
                        <a:pt x="13" y="7"/>
                      </a:cubicBezTo>
                      <a:cubicBezTo>
                        <a:pt x="14" y="9"/>
                        <a:pt x="15" y="11"/>
                        <a:pt x="15" y="11"/>
                      </a:cubicBezTo>
                      <a:cubicBezTo>
                        <a:pt x="16" y="12"/>
                        <a:pt x="17" y="12"/>
                        <a:pt x="17" y="13"/>
                      </a:cubicBezTo>
                      <a:cubicBezTo>
                        <a:pt x="17" y="13"/>
                        <a:pt x="17" y="13"/>
                        <a:pt x="16" y="13"/>
                      </a:cubicBezTo>
                      <a:cubicBezTo>
                        <a:pt x="16" y="13"/>
                        <a:pt x="14" y="11"/>
                        <a:pt x="14" y="11"/>
                      </a:cubicBezTo>
                      <a:cubicBezTo>
                        <a:pt x="13" y="10"/>
                        <a:pt x="13" y="8"/>
                        <a:pt x="13" y="7"/>
                      </a:cubicBezTo>
                      <a:moveTo>
                        <a:pt x="16" y="4"/>
                      </a:moveTo>
                      <a:cubicBezTo>
                        <a:pt x="17" y="4"/>
                        <a:pt x="17" y="4"/>
                        <a:pt x="17" y="4"/>
                      </a:cubicBezTo>
                      <a:cubicBezTo>
                        <a:pt x="18" y="4"/>
                        <a:pt x="19" y="5"/>
                        <a:pt x="20" y="7"/>
                      </a:cubicBezTo>
                      <a:cubicBezTo>
                        <a:pt x="19" y="6"/>
                        <a:pt x="18" y="4"/>
                        <a:pt x="17" y="4"/>
                      </a:cubicBezTo>
                      <a:cubicBezTo>
                        <a:pt x="17" y="4"/>
                        <a:pt x="17" y="4"/>
                        <a:pt x="17" y="4"/>
                      </a:cubicBezTo>
                      <a:cubicBezTo>
                        <a:pt x="16" y="4"/>
                        <a:pt x="16" y="4"/>
                        <a:pt x="16" y="4"/>
                      </a:cubicBezTo>
                      <a:moveTo>
                        <a:pt x="16" y="0"/>
                      </a:moveTo>
                      <a:cubicBezTo>
                        <a:pt x="15" y="0"/>
                        <a:pt x="15" y="0"/>
                        <a:pt x="14" y="0"/>
                      </a:cubicBezTo>
                      <a:cubicBezTo>
                        <a:pt x="14" y="0"/>
                        <a:pt x="14" y="0"/>
                        <a:pt x="13" y="0"/>
                      </a:cubicBezTo>
                      <a:cubicBezTo>
                        <a:pt x="13" y="2"/>
                        <a:pt x="12" y="4"/>
                        <a:pt x="12" y="5"/>
                      </a:cubicBezTo>
                      <a:cubicBezTo>
                        <a:pt x="11" y="6"/>
                        <a:pt x="11" y="7"/>
                        <a:pt x="10" y="7"/>
                      </a:cubicBezTo>
                      <a:cubicBezTo>
                        <a:pt x="10" y="7"/>
                        <a:pt x="11" y="7"/>
                        <a:pt x="11" y="8"/>
                      </a:cubicBezTo>
                      <a:cubicBezTo>
                        <a:pt x="10" y="8"/>
                        <a:pt x="10" y="7"/>
                        <a:pt x="10" y="7"/>
                      </a:cubicBezTo>
                      <a:cubicBezTo>
                        <a:pt x="9" y="9"/>
                        <a:pt x="8" y="10"/>
                        <a:pt x="6" y="11"/>
                      </a:cubicBezTo>
                      <a:cubicBezTo>
                        <a:pt x="7" y="12"/>
                        <a:pt x="8" y="13"/>
                        <a:pt x="8" y="13"/>
                      </a:cubicBezTo>
                      <a:cubicBezTo>
                        <a:pt x="8" y="13"/>
                        <a:pt x="8" y="13"/>
                        <a:pt x="7" y="13"/>
                      </a:cubicBezTo>
                      <a:cubicBezTo>
                        <a:pt x="7" y="13"/>
                        <a:pt x="6" y="13"/>
                        <a:pt x="5" y="12"/>
                      </a:cubicBezTo>
                      <a:cubicBezTo>
                        <a:pt x="4" y="14"/>
                        <a:pt x="2" y="15"/>
                        <a:pt x="0" y="16"/>
                      </a:cubicBezTo>
                      <a:cubicBezTo>
                        <a:pt x="0" y="17"/>
                        <a:pt x="1" y="18"/>
                        <a:pt x="1" y="19"/>
                      </a:cubicBezTo>
                      <a:cubicBezTo>
                        <a:pt x="1" y="22"/>
                        <a:pt x="4" y="23"/>
                        <a:pt x="4" y="25"/>
                      </a:cubicBezTo>
                      <a:cubicBezTo>
                        <a:pt x="4" y="28"/>
                        <a:pt x="7" y="28"/>
                        <a:pt x="8" y="30"/>
                      </a:cubicBezTo>
                      <a:cubicBezTo>
                        <a:pt x="9" y="33"/>
                        <a:pt x="11" y="32"/>
                        <a:pt x="12" y="33"/>
                      </a:cubicBezTo>
                      <a:cubicBezTo>
                        <a:pt x="12" y="35"/>
                        <a:pt x="13" y="35"/>
                        <a:pt x="14" y="35"/>
                      </a:cubicBezTo>
                      <a:cubicBezTo>
                        <a:pt x="14" y="35"/>
                        <a:pt x="14" y="35"/>
                        <a:pt x="14" y="35"/>
                      </a:cubicBezTo>
                      <a:cubicBezTo>
                        <a:pt x="14" y="35"/>
                        <a:pt x="14" y="35"/>
                        <a:pt x="14" y="35"/>
                      </a:cubicBezTo>
                      <a:cubicBezTo>
                        <a:pt x="15" y="35"/>
                        <a:pt x="16" y="35"/>
                        <a:pt x="16" y="35"/>
                      </a:cubicBezTo>
                      <a:cubicBezTo>
                        <a:pt x="16" y="36"/>
                        <a:pt x="17" y="36"/>
                        <a:pt x="17" y="36"/>
                      </a:cubicBezTo>
                      <a:cubicBezTo>
                        <a:pt x="18" y="36"/>
                        <a:pt x="18" y="36"/>
                        <a:pt x="18" y="36"/>
                      </a:cubicBezTo>
                      <a:cubicBezTo>
                        <a:pt x="19" y="36"/>
                        <a:pt x="19" y="36"/>
                        <a:pt x="19" y="36"/>
                      </a:cubicBezTo>
                      <a:cubicBezTo>
                        <a:pt x="19" y="36"/>
                        <a:pt x="20" y="36"/>
                        <a:pt x="20" y="36"/>
                      </a:cubicBezTo>
                      <a:cubicBezTo>
                        <a:pt x="20" y="37"/>
                        <a:pt x="20" y="37"/>
                        <a:pt x="21" y="37"/>
                      </a:cubicBezTo>
                      <a:cubicBezTo>
                        <a:pt x="21" y="37"/>
                        <a:pt x="21" y="36"/>
                        <a:pt x="22" y="36"/>
                      </a:cubicBezTo>
                      <a:cubicBezTo>
                        <a:pt x="22" y="36"/>
                        <a:pt x="23" y="36"/>
                        <a:pt x="23" y="36"/>
                      </a:cubicBezTo>
                      <a:cubicBezTo>
                        <a:pt x="23" y="36"/>
                        <a:pt x="23" y="36"/>
                        <a:pt x="23" y="36"/>
                      </a:cubicBezTo>
                      <a:cubicBezTo>
                        <a:pt x="24" y="37"/>
                        <a:pt x="24" y="37"/>
                        <a:pt x="25" y="37"/>
                      </a:cubicBezTo>
                      <a:cubicBezTo>
                        <a:pt x="25" y="37"/>
                        <a:pt x="26" y="36"/>
                        <a:pt x="26" y="36"/>
                      </a:cubicBezTo>
                      <a:cubicBezTo>
                        <a:pt x="27" y="35"/>
                        <a:pt x="27" y="34"/>
                        <a:pt x="28" y="34"/>
                      </a:cubicBezTo>
                      <a:cubicBezTo>
                        <a:pt x="28" y="34"/>
                        <a:pt x="28" y="34"/>
                        <a:pt x="28" y="34"/>
                      </a:cubicBezTo>
                      <a:cubicBezTo>
                        <a:pt x="28" y="35"/>
                        <a:pt x="28" y="35"/>
                        <a:pt x="29" y="35"/>
                      </a:cubicBezTo>
                      <a:cubicBezTo>
                        <a:pt x="30" y="35"/>
                        <a:pt x="30" y="33"/>
                        <a:pt x="31" y="32"/>
                      </a:cubicBezTo>
                      <a:cubicBezTo>
                        <a:pt x="31" y="31"/>
                        <a:pt x="32"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29"/>
                      </a:cubicBezTo>
                      <a:cubicBezTo>
                        <a:pt x="34" y="29"/>
                        <a:pt x="34" y="29"/>
                        <a:pt x="34" y="29"/>
                      </a:cubicBezTo>
                      <a:cubicBezTo>
                        <a:pt x="36" y="27"/>
                        <a:pt x="33" y="24"/>
                        <a:pt x="34" y="23"/>
                      </a:cubicBezTo>
                      <a:cubicBezTo>
                        <a:pt x="36" y="21"/>
                        <a:pt x="32" y="19"/>
                        <a:pt x="32" y="17"/>
                      </a:cubicBezTo>
                      <a:cubicBezTo>
                        <a:pt x="33" y="13"/>
                        <a:pt x="28" y="11"/>
                        <a:pt x="28" y="8"/>
                      </a:cubicBezTo>
                      <a:cubicBezTo>
                        <a:pt x="27" y="5"/>
                        <a:pt x="24" y="7"/>
                        <a:pt x="23" y="3"/>
                      </a:cubicBezTo>
                      <a:cubicBezTo>
                        <a:pt x="22" y="0"/>
                        <a:pt x="18" y="3"/>
                        <a:pt x="17" y="0"/>
                      </a:cubicBezTo>
                      <a:cubicBezTo>
                        <a:pt x="16" y="0"/>
                        <a:pt x="16" y="0"/>
                        <a:pt x="16" y="0"/>
                      </a:cubicBezTo>
                    </a:path>
                  </a:pathLst>
                </a:custGeom>
                <a:solidFill>
                  <a:srgbClr val="D5B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3" name="Freeform 10674">
                  <a:extLst>
                    <a:ext uri="{FF2B5EF4-FFF2-40B4-BE49-F238E27FC236}">
                      <a16:creationId xmlns:a16="http://schemas.microsoft.com/office/drawing/2014/main" id="{524DE9A1-1882-65A2-EF6B-E62D61430705}"/>
                    </a:ext>
                  </a:extLst>
                </p:cNvPr>
                <p:cNvSpPr>
                  <a:spLocks/>
                </p:cNvSpPr>
                <p:nvPr/>
              </p:nvSpPr>
              <p:spPr bwMode="auto">
                <a:xfrm>
                  <a:off x="4143" y="2348"/>
                  <a:ext cx="12" cy="13"/>
                </a:xfrm>
                <a:custGeom>
                  <a:avLst/>
                  <a:gdLst>
                    <a:gd name="T0" fmla="*/ 6 w 14"/>
                    <a:gd name="T1" fmla="*/ 0 h 16"/>
                    <a:gd name="T2" fmla="*/ 6 w 14"/>
                    <a:gd name="T3" fmla="*/ 1 h 16"/>
                    <a:gd name="T4" fmla="*/ 4 w 14"/>
                    <a:gd name="T5" fmla="*/ 2 h 16"/>
                    <a:gd name="T6" fmla="*/ 3 w 14"/>
                    <a:gd name="T7" fmla="*/ 2 h 16"/>
                    <a:gd name="T8" fmla="*/ 3 w 14"/>
                    <a:gd name="T9" fmla="*/ 1 h 16"/>
                    <a:gd name="T10" fmla="*/ 2 w 14"/>
                    <a:gd name="T11" fmla="*/ 2 h 16"/>
                    <a:gd name="T12" fmla="*/ 2 w 14"/>
                    <a:gd name="T13" fmla="*/ 2 h 16"/>
                    <a:gd name="T14" fmla="*/ 0 w 14"/>
                    <a:gd name="T15" fmla="*/ 4 h 16"/>
                    <a:gd name="T16" fmla="*/ 1 w 14"/>
                    <a:gd name="T17" fmla="*/ 6 h 16"/>
                    <a:gd name="T18" fmla="*/ 1 w 14"/>
                    <a:gd name="T19" fmla="*/ 7 h 16"/>
                    <a:gd name="T20" fmla="*/ 3 w 14"/>
                    <a:gd name="T21" fmla="*/ 6 h 16"/>
                    <a:gd name="T22" fmla="*/ 3 w 14"/>
                    <a:gd name="T23" fmla="*/ 5 h 16"/>
                    <a:gd name="T24" fmla="*/ 3 w 14"/>
                    <a:gd name="T25" fmla="*/ 5 h 16"/>
                    <a:gd name="T26" fmla="*/ 3 w 14"/>
                    <a:gd name="T27" fmla="*/ 5 h 16"/>
                    <a:gd name="T28" fmla="*/ 6 w 14"/>
                    <a:gd name="T29" fmla="*/ 3 h 16"/>
                    <a:gd name="T30" fmla="*/ 5 w 14"/>
                    <a:gd name="T31" fmla="*/ 2 h 16"/>
                    <a:gd name="T32" fmla="*/ 4 w 14"/>
                    <a:gd name="T33" fmla="*/ 3 h 16"/>
                    <a:gd name="T34" fmla="*/ 4 w 14"/>
                    <a:gd name="T35" fmla="*/ 3 h 16"/>
                    <a:gd name="T36" fmla="*/ 4 w 14"/>
                    <a:gd name="T37" fmla="*/ 3 h 16"/>
                    <a:gd name="T38" fmla="*/ 4 w 14"/>
                    <a:gd name="T39" fmla="*/ 3 h 16"/>
                    <a:gd name="T40" fmla="*/ 5 w 14"/>
                    <a:gd name="T41" fmla="*/ 2 h 16"/>
                    <a:gd name="T42" fmla="*/ 6 w 14"/>
                    <a:gd name="T43" fmla="*/ 3 h 16"/>
                    <a:gd name="T44" fmla="*/ 7 w 14"/>
                    <a:gd name="T45" fmla="*/ 2 h 16"/>
                    <a:gd name="T46" fmla="*/ 8 w 14"/>
                    <a:gd name="T47" fmla="*/ 0 h 16"/>
                    <a:gd name="T48" fmla="*/ 7 w 14"/>
                    <a:gd name="T49" fmla="*/ 1 h 16"/>
                    <a:gd name="T50" fmla="*/ 6 w 14"/>
                    <a:gd name="T51" fmla="*/ 0 h 16"/>
                    <a:gd name="T52" fmla="*/ 6 w 14"/>
                    <a:gd name="T53" fmla="*/ 0 h 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 h="16">
                      <a:moveTo>
                        <a:pt x="11" y="0"/>
                      </a:moveTo>
                      <a:cubicBezTo>
                        <a:pt x="10" y="0"/>
                        <a:pt x="10" y="0"/>
                        <a:pt x="10" y="1"/>
                      </a:cubicBezTo>
                      <a:cubicBezTo>
                        <a:pt x="9" y="1"/>
                        <a:pt x="9" y="2"/>
                        <a:pt x="8" y="2"/>
                      </a:cubicBezTo>
                      <a:cubicBezTo>
                        <a:pt x="8" y="2"/>
                        <a:pt x="7" y="2"/>
                        <a:pt x="7" y="2"/>
                      </a:cubicBezTo>
                      <a:cubicBezTo>
                        <a:pt x="7" y="1"/>
                        <a:pt x="7" y="1"/>
                        <a:pt x="6" y="1"/>
                      </a:cubicBezTo>
                      <a:cubicBezTo>
                        <a:pt x="5" y="1"/>
                        <a:pt x="5" y="5"/>
                        <a:pt x="2" y="5"/>
                      </a:cubicBezTo>
                      <a:cubicBezTo>
                        <a:pt x="2" y="5"/>
                        <a:pt x="2" y="5"/>
                        <a:pt x="2" y="5"/>
                      </a:cubicBezTo>
                      <a:cubicBezTo>
                        <a:pt x="1" y="5"/>
                        <a:pt x="1" y="7"/>
                        <a:pt x="0" y="9"/>
                      </a:cubicBezTo>
                      <a:cubicBezTo>
                        <a:pt x="1" y="10"/>
                        <a:pt x="2" y="12"/>
                        <a:pt x="1" y="14"/>
                      </a:cubicBezTo>
                      <a:cubicBezTo>
                        <a:pt x="1" y="15"/>
                        <a:pt x="1" y="15"/>
                        <a:pt x="1" y="16"/>
                      </a:cubicBezTo>
                      <a:cubicBezTo>
                        <a:pt x="3" y="15"/>
                        <a:pt x="5" y="14"/>
                        <a:pt x="6" y="12"/>
                      </a:cubicBezTo>
                      <a:cubicBezTo>
                        <a:pt x="6" y="12"/>
                        <a:pt x="5" y="11"/>
                        <a:pt x="6" y="10"/>
                      </a:cubicBezTo>
                      <a:cubicBezTo>
                        <a:pt x="6" y="10"/>
                        <a:pt x="6" y="10"/>
                        <a:pt x="6" y="10"/>
                      </a:cubicBezTo>
                      <a:cubicBezTo>
                        <a:pt x="6" y="11"/>
                        <a:pt x="7" y="11"/>
                        <a:pt x="7" y="11"/>
                      </a:cubicBezTo>
                      <a:cubicBezTo>
                        <a:pt x="9" y="10"/>
                        <a:pt x="10" y="9"/>
                        <a:pt x="11" y="7"/>
                      </a:cubicBezTo>
                      <a:cubicBezTo>
                        <a:pt x="11" y="7"/>
                        <a:pt x="10" y="6"/>
                        <a:pt x="9" y="6"/>
                      </a:cubicBezTo>
                      <a:cubicBezTo>
                        <a:pt x="9" y="6"/>
                        <a:pt x="8" y="7"/>
                        <a:pt x="8" y="7"/>
                      </a:cubicBezTo>
                      <a:cubicBezTo>
                        <a:pt x="8" y="7"/>
                        <a:pt x="8" y="7"/>
                        <a:pt x="8" y="7"/>
                      </a:cubicBezTo>
                      <a:cubicBezTo>
                        <a:pt x="8" y="7"/>
                        <a:pt x="8" y="7"/>
                        <a:pt x="8" y="7"/>
                      </a:cubicBezTo>
                      <a:cubicBezTo>
                        <a:pt x="8" y="7"/>
                        <a:pt x="8" y="7"/>
                        <a:pt x="8" y="7"/>
                      </a:cubicBezTo>
                      <a:cubicBezTo>
                        <a:pt x="8" y="6"/>
                        <a:pt x="8" y="5"/>
                        <a:pt x="9" y="5"/>
                      </a:cubicBezTo>
                      <a:cubicBezTo>
                        <a:pt x="10" y="5"/>
                        <a:pt x="11" y="6"/>
                        <a:pt x="11" y="7"/>
                      </a:cubicBezTo>
                      <a:cubicBezTo>
                        <a:pt x="12" y="7"/>
                        <a:pt x="12" y="6"/>
                        <a:pt x="13" y="5"/>
                      </a:cubicBezTo>
                      <a:cubicBezTo>
                        <a:pt x="13" y="4"/>
                        <a:pt x="14" y="2"/>
                        <a:pt x="14" y="0"/>
                      </a:cubicBezTo>
                      <a:cubicBezTo>
                        <a:pt x="14" y="0"/>
                        <a:pt x="14" y="1"/>
                        <a:pt x="13" y="1"/>
                      </a:cubicBezTo>
                      <a:cubicBezTo>
                        <a:pt x="13" y="1"/>
                        <a:pt x="12" y="0"/>
                        <a:pt x="11" y="0"/>
                      </a:cubicBezTo>
                      <a:cubicBezTo>
                        <a:pt x="11" y="0"/>
                        <a:pt x="11" y="0"/>
                        <a:pt x="11" y="0"/>
                      </a:cubicBezTo>
                    </a:path>
                  </a:pathLst>
                </a:custGeom>
                <a:solidFill>
                  <a:srgbClr val="DABB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4" name="Freeform 10675">
                  <a:extLst>
                    <a:ext uri="{FF2B5EF4-FFF2-40B4-BE49-F238E27FC236}">
                      <a16:creationId xmlns:a16="http://schemas.microsoft.com/office/drawing/2014/main" id="{3407B230-FA1E-29B4-8EA6-28A5E0D10C29}"/>
                    </a:ext>
                  </a:extLst>
                </p:cNvPr>
                <p:cNvSpPr>
                  <a:spLocks noEditPoints="1"/>
                </p:cNvSpPr>
                <p:nvPr/>
              </p:nvSpPr>
              <p:spPr bwMode="auto">
                <a:xfrm>
                  <a:off x="4151" y="2379"/>
                  <a:ext cx="20" cy="12"/>
                </a:xfrm>
                <a:custGeom>
                  <a:avLst/>
                  <a:gdLst>
                    <a:gd name="T0" fmla="*/ 4 w 25"/>
                    <a:gd name="T1" fmla="*/ 6 h 15"/>
                    <a:gd name="T2" fmla="*/ 4 w 25"/>
                    <a:gd name="T3" fmla="*/ 6 h 15"/>
                    <a:gd name="T4" fmla="*/ 5 w 25"/>
                    <a:gd name="T5" fmla="*/ 6 h 15"/>
                    <a:gd name="T6" fmla="*/ 3 w 25"/>
                    <a:gd name="T7" fmla="*/ 6 h 15"/>
                    <a:gd name="T8" fmla="*/ 3 w 25"/>
                    <a:gd name="T9" fmla="*/ 6 h 15"/>
                    <a:gd name="T10" fmla="*/ 4 w 25"/>
                    <a:gd name="T11" fmla="*/ 6 h 15"/>
                    <a:gd name="T12" fmla="*/ 4 w 25"/>
                    <a:gd name="T13" fmla="*/ 6 h 15"/>
                    <a:gd name="T14" fmla="*/ 3 w 25"/>
                    <a:gd name="T15" fmla="*/ 6 h 15"/>
                    <a:gd name="T16" fmla="*/ 3 w 25"/>
                    <a:gd name="T17" fmla="*/ 6 h 15"/>
                    <a:gd name="T18" fmla="*/ 3 w 25"/>
                    <a:gd name="T19" fmla="*/ 6 h 15"/>
                    <a:gd name="T20" fmla="*/ 4 w 25"/>
                    <a:gd name="T21" fmla="*/ 6 h 15"/>
                    <a:gd name="T22" fmla="*/ 5 w 25"/>
                    <a:gd name="T23" fmla="*/ 6 h 15"/>
                    <a:gd name="T24" fmla="*/ 5 w 25"/>
                    <a:gd name="T25" fmla="*/ 6 h 15"/>
                    <a:gd name="T26" fmla="*/ 5 w 25"/>
                    <a:gd name="T27" fmla="*/ 6 h 15"/>
                    <a:gd name="T28" fmla="*/ 5 w 25"/>
                    <a:gd name="T29" fmla="*/ 6 h 15"/>
                    <a:gd name="T30" fmla="*/ 5 w 25"/>
                    <a:gd name="T31" fmla="*/ 6 h 15"/>
                    <a:gd name="T32" fmla="*/ 5 w 25"/>
                    <a:gd name="T33" fmla="*/ 6 h 15"/>
                    <a:gd name="T34" fmla="*/ 2 w 25"/>
                    <a:gd name="T35" fmla="*/ 6 h 15"/>
                    <a:gd name="T36" fmla="*/ 2 w 25"/>
                    <a:gd name="T37" fmla="*/ 6 h 15"/>
                    <a:gd name="T38" fmla="*/ 3 w 25"/>
                    <a:gd name="T39" fmla="*/ 6 h 15"/>
                    <a:gd name="T40" fmla="*/ 2 w 25"/>
                    <a:gd name="T41" fmla="*/ 6 h 15"/>
                    <a:gd name="T42" fmla="*/ 2 w 25"/>
                    <a:gd name="T43" fmla="*/ 6 h 15"/>
                    <a:gd name="T44" fmla="*/ 2 w 25"/>
                    <a:gd name="T45" fmla="*/ 6 h 15"/>
                    <a:gd name="T46" fmla="*/ 2 w 25"/>
                    <a:gd name="T47" fmla="*/ 5 h 15"/>
                    <a:gd name="T48" fmla="*/ 2 w 25"/>
                    <a:gd name="T49" fmla="*/ 5 h 15"/>
                    <a:gd name="T50" fmla="*/ 2 w 25"/>
                    <a:gd name="T51" fmla="*/ 5 h 15"/>
                    <a:gd name="T52" fmla="*/ 2 w 25"/>
                    <a:gd name="T53" fmla="*/ 5 h 15"/>
                    <a:gd name="T54" fmla="*/ 2 w 25"/>
                    <a:gd name="T55" fmla="*/ 5 h 15"/>
                    <a:gd name="T56" fmla="*/ 2 w 25"/>
                    <a:gd name="T57" fmla="*/ 5 h 15"/>
                    <a:gd name="T58" fmla="*/ 2 w 25"/>
                    <a:gd name="T59" fmla="*/ 5 h 15"/>
                    <a:gd name="T60" fmla="*/ 7 w 25"/>
                    <a:gd name="T61" fmla="*/ 5 h 15"/>
                    <a:gd name="T62" fmla="*/ 6 w 25"/>
                    <a:gd name="T63" fmla="*/ 5 h 15"/>
                    <a:gd name="T64" fmla="*/ 2 w 25"/>
                    <a:gd name="T65" fmla="*/ 5 h 15"/>
                    <a:gd name="T66" fmla="*/ 2 w 25"/>
                    <a:gd name="T67" fmla="*/ 5 h 15"/>
                    <a:gd name="T68" fmla="*/ 2 w 25"/>
                    <a:gd name="T69" fmla="*/ 5 h 15"/>
                    <a:gd name="T70" fmla="*/ 2 w 25"/>
                    <a:gd name="T71" fmla="*/ 5 h 15"/>
                    <a:gd name="T72" fmla="*/ 6 w 25"/>
                    <a:gd name="T73" fmla="*/ 5 h 15"/>
                    <a:gd name="T74" fmla="*/ 6 w 25"/>
                    <a:gd name="T75" fmla="*/ 5 h 15"/>
                    <a:gd name="T76" fmla="*/ 0 w 25"/>
                    <a:gd name="T77" fmla="*/ 5 h 15"/>
                    <a:gd name="T78" fmla="*/ 0 w 25"/>
                    <a:gd name="T79" fmla="*/ 5 h 15"/>
                    <a:gd name="T80" fmla="*/ 8 w 25"/>
                    <a:gd name="T81" fmla="*/ 4 h 15"/>
                    <a:gd name="T82" fmla="*/ 8 w 25"/>
                    <a:gd name="T83" fmla="*/ 4 h 15"/>
                    <a:gd name="T84" fmla="*/ 9 w 25"/>
                    <a:gd name="T85" fmla="*/ 3 h 15"/>
                    <a:gd name="T86" fmla="*/ 9 w 25"/>
                    <a:gd name="T87" fmla="*/ 3 h 15"/>
                    <a:gd name="T88" fmla="*/ 9 w 25"/>
                    <a:gd name="T89" fmla="*/ 3 h 15"/>
                    <a:gd name="T90" fmla="*/ 9 w 25"/>
                    <a:gd name="T91" fmla="*/ 3 h 15"/>
                    <a:gd name="T92" fmla="*/ 9 w 25"/>
                    <a:gd name="T93" fmla="*/ 3 h 15"/>
                    <a:gd name="T94" fmla="*/ 9 w 25"/>
                    <a:gd name="T95" fmla="*/ 3 h 15"/>
                    <a:gd name="T96" fmla="*/ 9 w 25"/>
                    <a:gd name="T97" fmla="*/ 3 h 15"/>
                    <a:gd name="T98" fmla="*/ 10 w 25"/>
                    <a:gd name="T99" fmla="*/ 2 h 15"/>
                    <a:gd name="T100" fmla="*/ 10 w 25"/>
                    <a:gd name="T101" fmla="*/ 2 h 15"/>
                    <a:gd name="T102" fmla="*/ 10 w 25"/>
                    <a:gd name="T103" fmla="*/ 2 h 15"/>
                    <a:gd name="T104" fmla="*/ 10 w 25"/>
                    <a:gd name="T105" fmla="*/ 2 h 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 h="15">
                      <a:moveTo>
                        <a:pt x="9" y="15"/>
                      </a:moveTo>
                      <a:cubicBezTo>
                        <a:pt x="9" y="15"/>
                        <a:pt x="9" y="15"/>
                        <a:pt x="9" y="15"/>
                      </a:cubicBezTo>
                      <a:cubicBezTo>
                        <a:pt x="9" y="15"/>
                        <a:pt x="9" y="15"/>
                        <a:pt x="9" y="15"/>
                      </a:cubicBezTo>
                      <a:cubicBezTo>
                        <a:pt x="9" y="15"/>
                        <a:pt x="9" y="15"/>
                        <a:pt x="9" y="15"/>
                      </a:cubicBezTo>
                      <a:moveTo>
                        <a:pt x="12" y="14"/>
                      </a:moveTo>
                      <a:cubicBezTo>
                        <a:pt x="12" y="14"/>
                        <a:pt x="12" y="14"/>
                        <a:pt x="12" y="14"/>
                      </a:cubicBezTo>
                      <a:cubicBezTo>
                        <a:pt x="12" y="14"/>
                        <a:pt x="12" y="14"/>
                        <a:pt x="12" y="14"/>
                      </a:cubicBezTo>
                      <a:moveTo>
                        <a:pt x="8" y="14"/>
                      </a:moveTo>
                      <a:cubicBezTo>
                        <a:pt x="8" y="15"/>
                        <a:pt x="8" y="15"/>
                        <a:pt x="9" y="15"/>
                      </a:cubicBezTo>
                      <a:cubicBezTo>
                        <a:pt x="8" y="15"/>
                        <a:pt x="8" y="15"/>
                        <a:pt x="8" y="14"/>
                      </a:cubicBezTo>
                      <a:moveTo>
                        <a:pt x="10" y="14"/>
                      </a:moveTo>
                      <a:cubicBezTo>
                        <a:pt x="10" y="14"/>
                        <a:pt x="10" y="14"/>
                        <a:pt x="10" y="14"/>
                      </a:cubicBezTo>
                      <a:cubicBezTo>
                        <a:pt x="10" y="14"/>
                        <a:pt x="10" y="14"/>
                        <a:pt x="10" y="14"/>
                      </a:cubicBezTo>
                      <a:cubicBezTo>
                        <a:pt x="10" y="14"/>
                        <a:pt x="10" y="14"/>
                        <a:pt x="10" y="14"/>
                      </a:cubicBezTo>
                      <a:cubicBezTo>
                        <a:pt x="10" y="14"/>
                        <a:pt x="10" y="14"/>
                        <a:pt x="10" y="14"/>
                      </a:cubicBezTo>
                      <a:moveTo>
                        <a:pt x="8" y="14"/>
                      </a:moveTo>
                      <a:cubicBezTo>
                        <a:pt x="8" y="14"/>
                        <a:pt x="8" y="14"/>
                        <a:pt x="8" y="14"/>
                      </a:cubicBezTo>
                      <a:cubicBezTo>
                        <a:pt x="8" y="14"/>
                        <a:pt x="8" y="14"/>
                        <a:pt x="8" y="14"/>
                      </a:cubicBezTo>
                      <a:cubicBezTo>
                        <a:pt x="8" y="14"/>
                        <a:pt x="8" y="14"/>
                        <a:pt x="8" y="14"/>
                      </a:cubicBezTo>
                      <a:cubicBezTo>
                        <a:pt x="8" y="14"/>
                        <a:pt x="8" y="14"/>
                        <a:pt x="8" y="14"/>
                      </a:cubicBezTo>
                      <a:moveTo>
                        <a:pt x="10" y="14"/>
                      </a:moveTo>
                      <a:cubicBezTo>
                        <a:pt x="10" y="14"/>
                        <a:pt x="10" y="14"/>
                        <a:pt x="10" y="14"/>
                      </a:cubicBezTo>
                      <a:cubicBezTo>
                        <a:pt x="10" y="14"/>
                        <a:pt x="10" y="14"/>
                        <a:pt x="10" y="14"/>
                      </a:cubicBezTo>
                      <a:moveTo>
                        <a:pt x="11" y="14"/>
                      </a:moveTo>
                      <a:cubicBezTo>
                        <a:pt x="11" y="14"/>
                        <a:pt x="11" y="14"/>
                        <a:pt x="11" y="14"/>
                      </a:cubicBezTo>
                      <a:cubicBezTo>
                        <a:pt x="11" y="14"/>
                        <a:pt x="11" y="14"/>
                        <a:pt x="11" y="14"/>
                      </a:cubicBezTo>
                      <a:cubicBezTo>
                        <a:pt x="11" y="14"/>
                        <a:pt x="11" y="14"/>
                        <a:pt x="11" y="14"/>
                      </a:cubicBezTo>
                      <a:cubicBezTo>
                        <a:pt x="11" y="14"/>
                        <a:pt x="11" y="14"/>
                        <a:pt x="11" y="14"/>
                      </a:cubicBezTo>
                      <a:moveTo>
                        <a:pt x="11" y="14"/>
                      </a:moveTo>
                      <a:cubicBezTo>
                        <a:pt x="11" y="14"/>
                        <a:pt x="11" y="14"/>
                        <a:pt x="11" y="14"/>
                      </a:cubicBezTo>
                      <a:cubicBezTo>
                        <a:pt x="11" y="14"/>
                        <a:pt x="11" y="14"/>
                        <a:pt x="11" y="14"/>
                      </a:cubicBezTo>
                      <a:moveTo>
                        <a:pt x="11" y="14"/>
                      </a:moveTo>
                      <a:cubicBezTo>
                        <a:pt x="11" y="14"/>
                        <a:pt x="11" y="14"/>
                        <a:pt x="11" y="14"/>
                      </a:cubicBezTo>
                      <a:cubicBezTo>
                        <a:pt x="11" y="14"/>
                        <a:pt x="11" y="14"/>
                        <a:pt x="11" y="14"/>
                      </a:cubicBezTo>
                      <a:cubicBezTo>
                        <a:pt x="11" y="14"/>
                        <a:pt x="11" y="14"/>
                        <a:pt x="11" y="14"/>
                      </a:cubicBezTo>
                      <a:moveTo>
                        <a:pt x="4" y="14"/>
                      </a:moveTo>
                      <a:cubicBezTo>
                        <a:pt x="4" y="14"/>
                        <a:pt x="5" y="14"/>
                        <a:pt x="5" y="14"/>
                      </a:cubicBezTo>
                      <a:cubicBezTo>
                        <a:pt x="5" y="14"/>
                        <a:pt x="6" y="14"/>
                        <a:pt x="6" y="14"/>
                      </a:cubicBezTo>
                      <a:cubicBezTo>
                        <a:pt x="6" y="14"/>
                        <a:pt x="7" y="14"/>
                        <a:pt x="7" y="14"/>
                      </a:cubicBezTo>
                      <a:cubicBezTo>
                        <a:pt x="7" y="14"/>
                        <a:pt x="7" y="14"/>
                        <a:pt x="8" y="14"/>
                      </a:cubicBezTo>
                      <a:cubicBezTo>
                        <a:pt x="7" y="14"/>
                        <a:pt x="7" y="14"/>
                        <a:pt x="7" y="14"/>
                      </a:cubicBezTo>
                      <a:cubicBezTo>
                        <a:pt x="7" y="14"/>
                        <a:pt x="6" y="14"/>
                        <a:pt x="6" y="14"/>
                      </a:cubicBezTo>
                      <a:cubicBezTo>
                        <a:pt x="6" y="14"/>
                        <a:pt x="5" y="14"/>
                        <a:pt x="5" y="14"/>
                      </a:cubicBezTo>
                      <a:cubicBezTo>
                        <a:pt x="5" y="14"/>
                        <a:pt x="4" y="14"/>
                        <a:pt x="4" y="14"/>
                      </a:cubicBezTo>
                      <a:moveTo>
                        <a:pt x="4" y="14"/>
                      </a:moveTo>
                      <a:cubicBezTo>
                        <a:pt x="4" y="14"/>
                        <a:pt x="4" y="14"/>
                        <a:pt x="4" y="14"/>
                      </a:cubicBezTo>
                      <a:cubicBezTo>
                        <a:pt x="4" y="14"/>
                        <a:pt x="4" y="14"/>
                        <a:pt x="4" y="14"/>
                      </a:cubicBezTo>
                      <a:moveTo>
                        <a:pt x="4" y="13"/>
                      </a:moveTo>
                      <a:cubicBezTo>
                        <a:pt x="4" y="13"/>
                        <a:pt x="4" y="13"/>
                        <a:pt x="4" y="13"/>
                      </a:cubicBezTo>
                      <a:cubicBezTo>
                        <a:pt x="4" y="13"/>
                        <a:pt x="4" y="13"/>
                        <a:pt x="4" y="13"/>
                      </a:cubicBezTo>
                      <a:moveTo>
                        <a:pt x="3" y="13"/>
                      </a:moveTo>
                      <a:cubicBezTo>
                        <a:pt x="4" y="13"/>
                        <a:pt x="4" y="13"/>
                        <a:pt x="4" y="13"/>
                      </a:cubicBezTo>
                      <a:cubicBezTo>
                        <a:pt x="4" y="13"/>
                        <a:pt x="4" y="13"/>
                        <a:pt x="4" y="13"/>
                      </a:cubicBezTo>
                      <a:cubicBezTo>
                        <a:pt x="4" y="13"/>
                        <a:pt x="4" y="13"/>
                        <a:pt x="4" y="13"/>
                      </a:cubicBezTo>
                      <a:cubicBezTo>
                        <a:pt x="4" y="13"/>
                        <a:pt x="4" y="13"/>
                        <a:pt x="3" y="13"/>
                      </a:cubicBezTo>
                      <a:moveTo>
                        <a:pt x="3" y="13"/>
                      </a:moveTo>
                      <a:cubicBezTo>
                        <a:pt x="3" y="13"/>
                        <a:pt x="3" y="13"/>
                        <a:pt x="3" y="13"/>
                      </a:cubicBezTo>
                      <a:cubicBezTo>
                        <a:pt x="3" y="13"/>
                        <a:pt x="3" y="13"/>
                        <a:pt x="3" y="13"/>
                      </a:cubicBezTo>
                      <a:moveTo>
                        <a:pt x="3" y="13"/>
                      </a:moveTo>
                      <a:cubicBezTo>
                        <a:pt x="3" y="13"/>
                        <a:pt x="3" y="13"/>
                        <a:pt x="3" y="13"/>
                      </a:cubicBezTo>
                      <a:cubicBezTo>
                        <a:pt x="3" y="13"/>
                        <a:pt x="3" y="13"/>
                        <a:pt x="3" y="13"/>
                      </a:cubicBezTo>
                      <a:moveTo>
                        <a:pt x="17" y="13"/>
                      </a:moveTo>
                      <a:cubicBezTo>
                        <a:pt x="16" y="13"/>
                        <a:pt x="16" y="13"/>
                        <a:pt x="16" y="13"/>
                      </a:cubicBezTo>
                      <a:cubicBezTo>
                        <a:pt x="16" y="13"/>
                        <a:pt x="16" y="13"/>
                        <a:pt x="16" y="13"/>
                      </a:cubicBezTo>
                      <a:cubicBezTo>
                        <a:pt x="16" y="13"/>
                        <a:pt x="16" y="13"/>
                        <a:pt x="17" y="13"/>
                      </a:cubicBezTo>
                      <a:moveTo>
                        <a:pt x="2" y="12"/>
                      </a:move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moveTo>
                        <a:pt x="16" y="12"/>
                      </a:moveTo>
                      <a:cubicBezTo>
                        <a:pt x="16" y="12"/>
                        <a:pt x="16" y="12"/>
                        <a:pt x="16" y="12"/>
                      </a:cubicBezTo>
                      <a:cubicBezTo>
                        <a:pt x="16" y="12"/>
                        <a:pt x="16" y="13"/>
                        <a:pt x="16" y="13"/>
                      </a:cubicBezTo>
                      <a:cubicBezTo>
                        <a:pt x="16" y="13"/>
                        <a:pt x="16" y="12"/>
                        <a:pt x="16" y="12"/>
                      </a:cubicBezTo>
                      <a:cubicBezTo>
                        <a:pt x="16" y="12"/>
                        <a:pt x="16" y="12"/>
                        <a:pt x="16" y="12"/>
                      </a:cubicBezTo>
                      <a:moveTo>
                        <a:pt x="0" y="11"/>
                      </a:moveTo>
                      <a:cubicBezTo>
                        <a:pt x="0" y="11"/>
                        <a:pt x="0" y="11"/>
                        <a:pt x="0" y="11"/>
                      </a:cubicBezTo>
                      <a:cubicBezTo>
                        <a:pt x="0" y="11"/>
                        <a:pt x="0" y="11"/>
                        <a:pt x="0" y="11"/>
                      </a:cubicBezTo>
                      <a:moveTo>
                        <a:pt x="20" y="8"/>
                      </a:moveTo>
                      <a:cubicBezTo>
                        <a:pt x="20" y="9"/>
                        <a:pt x="19" y="9"/>
                        <a:pt x="19" y="10"/>
                      </a:cubicBezTo>
                      <a:cubicBezTo>
                        <a:pt x="18" y="11"/>
                        <a:pt x="18" y="12"/>
                        <a:pt x="18" y="12"/>
                      </a:cubicBezTo>
                      <a:cubicBezTo>
                        <a:pt x="18" y="12"/>
                        <a:pt x="18" y="11"/>
                        <a:pt x="19" y="10"/>
                      </a:cubicBezTo>
                      <a:cubicBezTo>
                        <a:pt x="19" y="9"/>
                        <a:pt x="20" y="9"/>
                        <a:pt x="20" y="8"/>
                      </a:cubicBezTo>
                      <a:moveTo>
                        <a:pt x="21" y="8"/>
                      </a:moveTo>
                      <a:cubicBezTo>
                        <a:pt x="21" y="8"/>
                        <a:pt x="21" y="8"/>
                        <a:pt x="21" y="8"/>
                      </a:cubicBezTo>
                      <a:cubicBezTo>
                        <a:pt x="21" y="8"/>
                        <a:pt x="21" y="8"/>
                        <a:pt x="21" y="8"/>
                      </a:cubicBezTo>
                      <a:cubicBezTo>
                        <a:pt x="21" y="8"/>
                        <a:pt x="21" y="8"/>
                        <a:pt x="21" y="8"/>
                      </a:cubicBezTo>
                      <a:moveTo>
                        <a:pt x="21" y="8"/>
                      </a:moveTo>
                      <a:cubicBezTo>
                        <a:pt x="21" y="8"/>
                        <a:pt x="21" y="8"/>
                        <a:pt x="21" y="8"/>
                      </a:cubicBezTo>
                      <a:cubicBezTo>
                        <a:pt x="21" y="8"/>
                        <a:pt x="21" y="8"/>
                        <a:pt x="21" y="8"/>
                      </a:cubicBezTo>
                      <a:moveTo>
                        <a:pt x="21" y="8"/>
                      </a:moveTo>
                      <a:cubicBezTo>
                        <a:pt x="21" y="8"/>
                        <a:pt x="21" y="8"/>
                        <a:pt x="21" y="8"/>
                      </a:cubicBezTo>
                      <a:cubicBezTo>
                        <a:pt x="21" y="8"/>
                        <a:pt x="21" y="8"/>
                        <a:pt x="21" y="8"/>
                      </a:cubicBezTo>
                      <a:moveTo>
                        <a:pt x="21" y="8"/>
                      </a:moveTo>
                      <a:cubicBezTo>
                        <a:pt x="21" y="8"/>
                        <a:pt x="21" y="8"/>
                        <a:pt x="21" y="8"/>
                      </a:cubicBezTo>
                      <a:cubicBezTo>
                        <a:pt x="21" y="8"/>
                        <a:pt x="21" y="8"/>
                        <a:pt x="21" y="8"/>
                      </a:cubicBezTo>
                      <a:cubicBezTo>
                        <a:pt x="21" y="8"/>
                        <a:pt x="21" y="8"/>
                        <a:pt x="21" y="8"/>
                      </a:cubicBezTo>
                      <a:moveTo>
                        <a:pt x="24" y="3"/>
                      </a:moveTo>
                      <a:cubicBezTo>
                        <a:pt x="24" y="3"/>
                        <a:pt x="24" y="3"/>
                        <a:pt x="23" y="3"/>
                      </a:cubicBezTo>
                      <a:cubicBezTo>
                        <a:pt x="24" y="3"/>
                        <a:pt x="24" y="3"/>
                        <a:pt x="24" y="3"/>
                      </a:cubicBezTo>
                      <a:moveTo>
                        <a:pt x="25" y="0"/>
                      </a:moveTo>
                      <a:cubicBezTo>
                        <a:pt x="25" y="2"/>
                        <a:pt x="25" y="3"/>
                        <a:pt x="24" y="3"/>
                      </a:cubicBezTo>
                      <a:cubicBezTo>
                        <a:pt x="24" y="3"/>
                        <a:pt x="24" y="3"/>
                        <a:pt x="24" y="3"/>
                      </a:cubicBezTo>
                      <a:cubicBezTo>
                        <a:pt x="24" y="3"/>
                        <a:pt x="24" y="3"/>
                        <a:pt x="24" y="3"/>
                      </a:cubicBezTo>
                      <a:cubicBezTo>
                        <a:pt x="25" y="3"/>
                        <a:pt x="25" y="2"/>
                        <a:pt x="25" y="0"/>
                      </a:cubicBezTo>
                    </a:path>
                  </a:pathLst>
                </a:custGeom>
                <a:solidFill>
                  <a:srgbClr val="D5B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5" name="Freeform 10676">
                  <a:extLst>
                    <a:ext uri="{FF2B5EF4-FFF2-40B4-BE49-F238E27FC236}">
                      <a16:creationId xmlns:a16="http://schemas.microsoft.com/office/drawing/2014/main" id="{146E83F8-4CBA-6750-64BD-FBD019EC5503}"/>
                    </a:ext>
                  </a:extLst>
                </p:cNvPr>
                <p:cNvSpPr>
                  <a:spLocks/>
                </p:cNvSpPr>
                <p:nvPr/>
              </p:nvSpPr>
              <p:spPr bwMode="auto">
                <a:xfrm>
                  <a:off x="4141" y="2361"/>
                  <a:ext cx="30" cy="26"/>
                </a:xfrm>
                <a:custGeom>
                  <a:avLst/>
                  <a:gdLst>
                    <a:gd name="T0" fmla="*/ 2 w 37"/>
                    <a:gd name="T1" fmla="*/ 0 h 32"/>
                    <a:gd name="T2" fmla="*/ 0 w 37"/>
                    <a:gd name="T3" fmla="*/ 2 h 32"/>
                    <a:gd name="T4" fmla="*/ 0 w 37"/>
                    <a:gd name="T5" fmla="*/ 2 h 32"/>
                    <a:gd name="T6" fmla="*/ 0 w 37"/>
                    <a:gd name="T7" fmla="*/ 2 h 32"/>
                    <a:gd name="T8" fmla="*/ 0 w 37"/>
                    <a:gd name="T9" fmla="*/ 2 h 32"/>
                    <a:gd name="T10" fmla="*/ 1 w 37"/>
                    <a:gd name="T11" fmla="*/ 2 h 32"/>
                    <a:gd name="T12" fmla="*/ 2 w 37"/>
                    <a:gd name="T13" fmla="*/ 2 h 32"/>
                    <a:gd name="T14" fmla="*/ 2 w 37"/>
                    <a:gd name="T15" fmla="*/ 3 h 32"/>
                    <a:gd name="T16" fmla="*/ 4 w 37"/>
                    <a:gd name="T17" fmla="*/ 6 h 32"/>
                    <a:gd name="T18" fmla="*/ 4 w 37"/>
                    <a:gd name="T19" fmla="*/ 9 h 32"/>
                    <a:gd name="T20" fmla="*/ 4 w 37"/>
                    <a:gd name="T21" fmla="*/ 12 h 32"/>
                    <a:gd name="T22" fmla="*/ 4 w 37"/>
                    <a:gd name="T23" fmla="*/ 13 h 32"/>
                    <a:gd name="T24" fmla="*/ 5 w 37"/>
                    <a:gd name="T25" fmla="*/ 13 h 32"/>
                    <a:gd name="T26" fmla="*/ 5 w 37"/>
                    <a:gd name="T27" fmla="*/ 13 h 32"/>
                    <a:gd name="T28" fmla="*/ 6 w 37"/>
                    <a:gd name="T29" fmla="*/ 13 h 32"/>
                    <a:gd name="T30" fmla="*/ 6 w 37"/>
                    <a:gd name="T31" fmla="*/ 13 h 32"/>
                    <a:gd name="T32" fmla="*/ 7 w 37"/>
                    <a:gd name="T33" fmla="*/ 14 h 32"/>
                    <a:gd name="T34" fmla="*/ 7 w 37"/>
                    <a:gd name="T35" fmla="*/ 14 h 32"/>
                    <a:gd name="T36" fmla="*/ 7 w 37"/>
                    <a:gd name="T37" fmla="*/ 13 h 32"/>
                    <a:gd name="T38" fmla="*/ 8 w 37"/>
                    <a:gd name="T39" fmla="*/ 14 h 32"/>
                    <a:gd name="T40" fmla="*/ 8 w 37"/>
                    <a:gd name="T41" fmla="*/ 14 h 32"/>
                    <a:gd name="T42" fmla="*/ 9 w 37"/>
                    <a:gd name="T43" fmla="*/ 14 h 32"/>
                    <a:gd name="T44" fmla="*/ 9 w 37"/>
                    <a:gd name="T45" fmla="*/ 13 h 32"/>
                    <a:gd name="T46" fmla="*/ 10 w 37"/>
                    <a:gd name="T47" fmla="*/ 13 h 32"/>
                    <a:gd name="T48" fmla="*/ 10 w 37"/>
                    <a:gd name="T49" fmla="*/ 14 h 32"/>
                    <a:gd name="T50" fmla="*/ 10 w 37"/>
                    <a:gd name="T51" fmla="*/ 13 h 32"/>
                    <a:gd name="T52" fmla="*/ 11 w 37"/>
                    <a:gd name="T53" fmla="*/ 13 h 32"/>
                    <a:gd name="T54" fmla="*/ 11 w 37"/>
                    <a:gd name="T55" fmla="*/ 13 h 32"/>
                    <a:gd name="T56" fmla="*/ 12 w 37"/>
                    <a:gd name="T57" fmla="*/ 13 h 32"/>
                    <a:gd name="T58" fmla="*/ 12 w 37"/>
                    <a:gd name="T59" fmla="*/ 12 h 32"/>
                    <a:gd name="T60" fmla="*/ 13 w 37"/>
                    <a:gd name="T61" fmla="*/ 11 h 32"/>
                    <a:gd name="T62" fmla="*/ 13 w 37"/>
                    <a:gd name="T63" fmla="*/ 11 h 32"/>
                    <a:gd name="T64" fmla="*/ 14 w 37"/>
                    <a:gd name="T65" fmla="*/ 11 h 32"/>
                    <a:gd name="T66" fmla="*/ 15 w 37"/>
                    <a:gd name="T67" fmla="*/ 9 h 32"/>
                    <a:gd name="T68" fmla="*/ 15 w 37"/>
                    <a:gd name="T69" fmla="*/ 7 h 32"/>
                    <a:gd name="T70" fmla="*/ 15 w 37"/>
                    <a:gd name="T71" fmla="*/ 6 h 32"/>
                    <a:gd name="T72" fmla="*/ 15 w 37"/>
                    <a:gd name="T73" fmla="*/ 7 h 32"/>
                    <a:gd name="T74" fmla="*/ 15 w 37"/>
                    <a:gd name="T75" fmla="*/ 8 h 32"/>
                    <a:gd name="T76" fmla="*/ 14 w 37"/>
                    <a:gd name="T77" fmla="*/ 8 h 32"/>
                    <a:gd name="T78" fmla="*/ 14 w 37"/>
                    <a:gd name="T79" fmla="*/ 8 h 32"/>
                    <a:gd name="T80" fmla="*/ 12 w 37"/>
                    <a:gd name="T81" fmla="*/ 9 h 32"/>
                    <a:gd name="T82" fmla="*/ 12 w 37"/>
                    <a:gd name="T83" fmla="*/ 9 h 32"/>
                    <a:gd name="T84" fmla="*/ 12 w 37"/>
                    <a:gd name="T85" fmla="*/ 9 h 32"/>
                    <a:gd name="T86" fmla="*/ 12 w 37"/>
                    <a:gd name="T87" fmla="*/ 9 h 32"/>
                    <a:gd name="T88" fmla="*/ 11 w 37"/>
                    <a:gd name="T89" fmla="*/ 9 h 32"/>
                    <a:gd name="T90" fmla="*/ 11 w 37"/>
                    <a:gd name="T91" fmla="*/ 9 h 32"/>
                    <a:gd name="T92" fmla="*/ 10 w 37"/>
                    <a:gd name="T93" fmla="*/ 9 h 32"/>
                    <a:gd name="T94" fmla="*/ 10 w 37"/>
                    <a:gd name="T95" fmla="*/ 9 h 32"/>
                    <a:gd name="T96" fmla="*/ 10 w 37"/>
                    <a:gd name="T97" fmla="*/ 9 h 32"/>
                    <a:gd name="T98" fmla="*/ 9 w 37"/>
                    <a:gd name="T99" fmla="*/ 9 h 32"/>
                    <a:gd name="T100" fmla="*/ 9 w 37"/>
                    <a:gd name="T101" fmla="*/ 8 h 32"/>
                    <a:gd name="T102" fmla="*/ 8 w 37"/>
                    <a:gd name="T103" fmla="*/ 8 h 32"/>
                    <a:gd name="T104" fmla="*/ 8 w 37"/>
                    <a:gd name="T105" fmla="*/ 8 h 32"/>
                    <a:gd name="T106" fmla="*/ 8 w 37"/>
                    <a:gd name="T107" fmla="*/ 8 h 32"/>
                    <a:gd name="T108" fmla="*/ 7 w 37"/>
                    <a:gd name="T109" fmla="*/ 7 h 32"/>
                    <a:gd name="T110" fmla="*/ 5 w 37"/>
                    <a:gd name="T111" fmla="*/ 6 h 32"/>
                    <a:gd name="T112" fmla="*/ 3 w 37"/>
                    <a:gd name="T113" fmla="*/ 4 h 32"/>
                    <a:gd name="T114" fmla="*/ 2 w 37"/>
                    <a:gd name="T115" fmla="*/ 2 h 32"/>
                    <a:gd name="T116" fmla="*/ 2 w 37"/>
                    <a:gd name="T117" fmla="*/ 0 h 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 h="32">
                      <a:moveTo>
                        <a:pt x="4" y="0"/>
                      </a:moveTo>
                      <a:cubicBezTo>
                        <a:pt x="3" y="1"/>
                        <a:pt x="1" y="1"/>
                        <a:pt x="0" y="2"/>
                      </a:cubicBezTo>
                      <a:cubicBezTo>
                        <a:pt x="0" y="2"/>
                        <a:pt x="0" y="2"/>
                        <a:pt x="0" y="2"/>
                      </a:cubicBezTo>
                      <a:cubicBezTo>
                        <a:pt x="0" y="2"/>
                        <a:pt x="0" y="2"/>
                        <a:pt x="0" y="2"/>
                      </a:cubicBezTo>
                      <a:cubicBezTo>
                        <a:pt x="0" y="2"/>
                        <a:pt x="0" y="2"/>
                        <a:pt x="0" y="2"/>
                      </a:cubicBezTo>
                      <a:cubicBezTo>
                        <a:pt x="1" y="2"/>
                        <a:pt x="1" y="2"/>
                        <a:pt x="1" y="2"/>
                      </a:cubicBezTo>
                      <a:cubicBezTo>
                        <a:pt x="2" y="2"/>
                        <a:pt x="2" y="2"/>
                        <a:pt x="2" y="3"/>
                      </a:cubicBezTo>
                      <a:cubicBezTo>
                        <a:pt x="3" y="6"/>
                        <a:pt x="7" y="5"/>
                        <a:pt x="6" y="7"/>
                      </a:cubicBezTo>
                      <a:cubicBezTo>
                        <a:pt x="6" y="10"/>
                        <a:pt x="10" y="11"/>
                        <a:pt x="9" y="13"/>
                      </a:cubicBezTo>
                      <a:cubicBezTo>
                        <a:pt x="7" y="17"/>
                        <a:pt x="11" y="18"/>
                        <a:pt x="10" y="21"/>
                      </a:cubicBezTo>
                      <a:cubicBezTo>
                        <a:pt x="8" y="22"/>
                        <a:pt x="9" y="25"/>
                        <a:pt x="9" y="28"/>
                      </a:cubicBezTo>
                      <a:cubicBezTo>
                        <a:pt x="9" y="28"/>
                        <a:pt x="10" y="28"/>
                        <a:pt x="10" y="29"/>
                      </a:cubicBezTo>
                      <a:cubicBezTo>
                        <a:pt x="11" y="30"/>
                        <a:pt x="11" y="30"/>
                        <a:pt x="12" y="30"/>
                      </a:cubicBezTo>
                      <a:cubicBezTo>
                        <a:pt x="12" y="30"/>
                        <a:pt x="12" y="30"/>
                        <a:pt x="12" y="30"/>
                      </a:cubicBezTo>
                      <a:cubicBezTo>
                        <a:pt x="13" y="30"/>
                        <a:pt x="13" y="30"/>
                        <a:pt x="13" y="30"/>
                      </a:cubicBezTo>
                      <a:cubicBezTo>
                        <a:pt x="13" y="30"/>
                        <a:pt x="14" y="30"/>
                        <a:pt x="14" y="31"/>
                      </a:cubicBezTo>
                      <a:cubicBezTo>
                        <a:pt x="15" y="32"/>
                        <a:pt x="15" y="32"/>
                        <a:pt x="16" y="32"/>
                      </a:cubicBezTo>
                      <a:cubicBezTo>
                        <a:pt x="16" y="32"/>
                        <a:pt x="16" y="32"/>
                        <a:pt x="17" y="32"/>
                      </a:cubicBezTo>
                      <a:cubicBezTo>
                        <a:pt x="17" y="31"/>
                        <a:pt x="17" y="31"/>
                        <a:pt x="17" y="31"/>
                      </a:cubicBezTo>
                      <a:cubicBezTo>
                        <a:pt x="18" y="31"/>
                        <a:pt x="18" y="31"/>
                        <a:pt x="18" y="32"/>
                      </a:cubicBezTo>
                      <a:cubicBezTo>
                        <a:pt x="18" y="32"/>
                        <a:pt x="19" y="32"/>
                        <a:pt x="19" y="32"/>
                      </a:cubicBezTo>
                      <a:cubicBezTo>
                        <a:pt x="19" y="32"/>
                        <a:pt x="20" y="32"/>
                        <a:pt x="20" y="32"/>
                      </a:cubicBezTo>
                      <a:cubicBezTo>
                        <a:pt x="21" y="31"/>
                        <a:pt x="21" y="31"/>
                        <a:pt x="21" y="31"/>
                      </a:cubicBezTo>
                      <a:cubicBezTo>
                        <a:pt x="21" y="31"/>
                        <a:pt x="22" y="31"/>
                        <a:pt x="22" y="31"/>
                      </a:cubicBezTo>
                      <a:cubicBezTo>
                        <a:pt x="22" y="32"/>
                        <a:pt x="23" y="32"/>
                        <a:pt x="23" y="32"/>
                      </a:cubicBezTo>
                      <a:cubicBezTo>
                        <a:pt x="23" y="32"/>
                        <a:pt x="24" y="32"/>
                        <a:pt x="24" y="31"/>
                      </a:cubicBezTo>
                      <a:cubicBezTo>
                        <a:pt x="25" y="31"/>
                        <a:pt x="25" y="30"/>
                        <a:pt x="26" y="30"/>
                      </a:cubicBezTo>
                      <a:cubicBezTo>
                        <a:pt x="26" y="30"/>
                        <a:pt x="26" y="30"/>
                        <a:pt x="26" y="30"/>
                      </a:cubicBezTo>
                      <a:cubicBezTo>
                        <a:pt x="26" y="30"/>
                        <a:pt x="27" y="30"/>
                        <a:pt x="27" y="30"/>
                      </a:cubicBezTo>
                      <a:cubicBezTo>
                        <a:pt x="28" y="30"/>
                        <a:pt x="29" y="29"/>
                        <a:pt x="29" y="28"/>
                      </a:cubicBezTo>
                      <a:cubicBezTo>
                        <a:pt x="30" y="27"/>
                        <a:pt x="30" y="25"/>
                        <a:pt x="31" y="25"/>
                      </a:cubicBezTo>
                      <a:cubicBezTo>
                        <a:pt x="31" y="25"/>
                        <a:pt x="31" y="25"/>
                        <a:pt x="31" y="25"/>
                      </a:cubicBezTo>
                      <a:cubicBezTo>
                        <a:pt x="32" y="25"/>
                        <a:pt x="32" y="25"/>
                        <a:pt x="32" y="25"/>
                      </a:cubicBezTo>
                      <a:cubicBezTo>
                        <a:pt x="34" y="25"/>
                        <a:pt x="33" y="21"/>
                        <a:pt x="34" y="21"/>
                      </a:cubicBezTo>
                      <a:cubicBezTo>
                        <a:pt x="36" y="20"/>
                        <a:pt x="35" y="17"/>
                        <a:pt x="36" y="15"/>
                      </a:cubicBezTo>
                      <a:cubicBezTo>
                        <a:pt x="36" y="14"/>
                        <a:pt x="36" y="14"/>
                        <a:pt x="37" y="14"/>
                      </a:cubicBezTo>
                      <a:cubicBezTo>
                        <a:pt x="36" y="14"/>
                        <a:pt x="35" y="15"/>
                        <a:pt x="35" y="16"/>
                      </a:cubicBezTo>
                      <a:cubicBezTo>
                        <a:pt x="34" y="17"/>
                        <a:pt x="34" y="19"/>
                        <a:pt x="33" y="19"/>
                      </a:cubicBezTo>
                      <a:cubicBezTo>
                        <a:pt x="32" y="19"/>
                        <a:pt x="32" y="19"/>
                        <a:pt x="32" y="18"/>
                      </a:cubicBezTo>
                      <a:cubicBezTo>
                        <a:pt x="32" y="18"/>
                        <a:pt x="32" y="18"/>
                        <a:pt x="32" y="18"/>
                      </a:cubicBezTo>
                      <a:cubicBezTo>
                        <a:pt x="31" y="18"/>
                        <a:pt x="31" y="19"/>
                        <a:pt x="30" y="20"/>
                      </a:cubicBezTo>
                      <a:cubicBezTo>
                        <a:pt x="30" y="20"/>
                        <a:pt x="29" y="21"/>
                        <a:pt x="29" y="21"/>
                      </a:cubicBezTo>
                      <a:cubicBezTo>
                        <a:pt x="28" y="21"/>
                        <a:pt x="28" y="21"/>
                        <a:pt x="27" y="20"/>
                      </a:cubicBezTo>
                      <a:cubicBezTo>
                        <a:pt x="27" y="20"/>
                        <a:pt x="27" y="20"/>
                        <a:pt x="27" y="20"/>
                      </a:cubicBezTo>
                      <a:cubicBezTo>
                        <a:pt x="27" y="20"/>
                        <a:pt x="26" y="20"/>
                        <a:pt x="26" y="20"/>
                      </a:cubicBezTo>
                      <a:cubicBezTo>
                        <a:pt x="25" y="20"/>
                        <a:pt x="25" y="21"/>
                        <a:pt x="25" y="21"/>
                      </a:cubicBezTo>
                      <a:cubicBezTo>
                        <a:pt x="24" y="21"/>
                        <a:pt x="24" y="21"/>
                        <a:pt x="24" y="20"/>
                      </a:cubicBezTo>
                      <a:cubicBezTo>
                        <a:pt x="24" y="20"/>
                        <a:pt x="23" y="20"/>
                        <a:pt x="23" y="20"/>
                      </a:cubicBezTo>
                      <a:cubicBezTo>
                        <a:pt x="23" y="20"/>
                        <a:pt x="23" y="20"/>
                        <a:pt x="22" y="20"/>
                      </a:cubicBezTo>
                      <a:cubicBezTo>
                        <a:pt x="22" y="20"/>
                        <a:pt x="22" y="20"/>
                        <a:pt x="21" y="20"/>
                      </a:cubicBezTo>
                      <a:cubicBezTo>
                        <a:pt x="21" y="20"/>
                        <a:pt x="20" y="20"/>
                        <a:pt x="20" y="19"/>
                      </a:cubicBezTo>
                      <a:cubicBezTo>
                        <a:pt x="20" y="19"/>
                        <a:pt x="19" y="19"/>
                        <a:pt x="18" y="19"/>
                      </a:cubicBezTo>
                      <a:cubicBezTo>
                        <a:pt x="18" y="19"/>
                        <a:pt x="18" y="19"/>
                        <a:pt x="18" y="19"/>
                      </a:cubicBezTo>
                      <a:cubicBezTo>
                        <a:pt x="18" y="19"/>
                        <a:pt x="18" y="19"/>
                        <a:pt x="18" y="19"/>
                      </a:cubicBezTo>
                      <a:cubicBezTo>
                        <a:pt x="17" y="19"/>
                        <a:pt x="16" y="19"/>
                        <a:pt x="16" y="17"/>
                      </a:cubicBezTo>
                      <a:cubicBezTo>
                        <a:pt x="15" y="16"/>
                        <a:pt x="13" y="17"/>
                        <a:pt x="12" y="14"/>
                      </a:cubicBezTo>
                      <a:cubicBezTo>
                        <a:pt x="11" y="12"/>
                        <a:pt x="8" y="12"/>
                        <a:pt x="8" y="9"/>
                      </a:cubicBezTo>
                      <a:cubicBezTo>
                        <a:pt x="8" y="7"/>
                        <a:pt x="5" y="6"/>
                        <a:pt x="5" y="3"/>
                      </a:cubicBezTo>
                      <a:cubicBezTo>
                        <a:pt x="5" y="2"/>
                        <a:pt x="4" y="1"/>
                        <a:pt x="4"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6" name="Freeform 10677">
                  <a:extLst>
                    <a:ext uri="{FF2B5EF4-FFF2-40B4-BE49-F238E27FC236}">
                      <a16:creationId xmlns:a16="http://schemas.microsoft.com/office/drawing/2014/main" id="{EEEFC1C8-883B-BDD8-D66B-62A07DDC8D97}"/>
                    </a:ext>
                  </a:extLst>
                </p:cNvPr>
                <p:cNvSpPr>
                  <a:spLocks/>
                </p:cNvSpPr>
                <p:nvPr/>
              </p:nvSpPr>
              <p:spPr bwMode="auto">
                <a:xfrm>
                  <a:off x="4141" y="2355"/>
                  <a:ext cx="4" cy="8"/>
                </a:xfrm>
                <a:custGeom>
                  <a:avLst/>
                  <a:gdLst>
                    <a:gd name="T0" fmla="*/ 2 w 5"/>
                    <a:gd name="T1" fmla="*/ 0 h 9"/>
                    <a:gd name="T2" fmla="*/ 2 w 5"/>
                    <a:gd name="T3" fmla="*/ 1 h 9"/>
                    <a:gd name="T4" fmla="*/ 0 w 5"/>
                    <a:gd name="T5" fmla="*/ 4 h 9"/>
                    <a:gd name="T6" fmla="*/ 0 w 5"/>
                    <a:gd name="T7" fmla="*/ 5 h 9"/>
                    <a:gd name="T8" fmla="*/ 0 w 5"/>
                    <a:gd name="T9" fmla="*/ 5 h 9"/>
                    <a:gd name="T10" fmla="*/ 2 w 5"/>
                    <a:gd name="T11" fmla="*/ 4 h 9"/>
                    <a:gd name="T12" fmla="*/ 2 w 5"/>
                    <a:gd name="T13" fmla="*/ 4 h 9"/>
                    <a:gd name="T14" fmla="*/ 2 w 5"/>
                    <a:gd name="T15" fmla="*/ 0 h 9"/>
                    <a:gd name="T16" fmla="*/ 2 w 5"/>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9">
                      <a:moveTo>
                        <a:pt x="3" y="0"/>
                      </a:moveTo>
                      <a:cubicBezTo>
                        <a:pt x="3" y="0"/>
                        <a:pt x="3" y="1"/>
                        <a:pt x="2" y="1"/>
                      </a:cubicBezTo>
                      <a:cubicBezTo>
                        <a:pt x="0" y="2"/>
                        <a:pt x="2" y="5"/>
                        <a:pt x="0" y="7"/>
                      </a:cubicBezTo>
                      <a:cubicBezTo>
                        <a:pt x="0" y="8"/>
                        <a:pt x="0" y="8"/>
                        <a:pt x="0" y="9"/>
                      </a:cubicBezTo>
                      <a:cubicBezTo>
                        <a:pt x="0" y="9"/>
                        <a:pt x="0" y="9"/>
                        <a:pt x="0" y="9"/>
                      </a:cubicBezTo>
                      <a:cubicBezTo>
                        <a:pt x="1" y="8"/>
                        <a:pt x="3" y="8"/>
                        <a:pt x="4" y="7"/>
                      </a:cubicBezTo>
                      <a:cubicBezTo>
                        <a:pt x="4" y="6"/>
                        <a:pt x="4" y="6"/>
                        <a:pt x="4" y="5"/>
                      </a:cubicBezTo>
                      <a:cubicBezTo>
                        <a:pt x="5" y="3"/>
                        <a:pt x="4" y="1"/>
                        <a:pt x="3" y="0"/>
                      </a:cubicBezTo>
                      <a:cubicBezTo>
                        <a:pt x="3" y="0"/>
                        <a:pt x="3" y="0"/>
                        <a:pt x="3" y="0"/>
                      </a:cubicBezTo>
                    </a:path>
                  </a:pathLst>
                </a:custGeom>
                <a:solidFill>
                  <a:srgbClr val="BEA1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7" name="Freeform 10678">
                  <a:extLst>
                    <a:ext uri="{FF2B5EF4-FFF2-40B4-BE49-F238E27FC236}">
                      <a16:creationId xmlns:a16="http://schemas.microsoft.com/office/drawing/2014/main" id="{9CA94079-AE5F-5A8A-1A84-367A781D34DB}"/>
                    </a:ext>
                  </a:extLst>
                </p:cNvPr>
                <p:cNvSpPr>
                  <a:spLocks/>
                </p:cNvSpPr>
                <p:nvPr/>
              </p:nvSpPr>
              <p:spPr bwMode="auto">
                <a:xfrm>
                  <a:off x="4171" y="2372"/>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8" name="Freeform 10679">
                  <a:extLst>
                    <a:ext uri="{FF2B5EF4-FFF2-40B4-BE49-F238E27FC236}">
                      <a16:creationId xmlns:a16="http://schemas.microsoft.com/office/drawing/2014/main" id="{F40F2A30-6C0C-5553-262A-635393369090}"/>
                    </a:ext>
                  </a:extLst>
                </p:cNvPr>
                <p:cNvSpPr>
                  <a:spLocks/>
                </p:cNvSpPr>
                <p:nvPr/>
              </p:nvSpPr>
              <p:spPr bwMode="auto">
                <a:xfrm>
                  <a:off x="4147" y="2372"/>
                  <a:ext cx="26" cy="19"/>
                </a:xfrm>
                <a:custGeom>
                  <a:avLst/>
                  <a:gdLst>
                    <a:gd name="T0" fmla="*/ 15 w 31"/>
                    <a:gd name="T1" fmla="*/ 0 h 24"/>
                    <a:gd name="T2" fmla="*/ 14 w 31"/>
                    <a:gd name="T3" fmla="*/ 1 h 24"/>
                    <a:gd name="T4" fmla="*/ 14 w 31"/>
                    <a:gd name="T5" fmla="*/ 1 h 24"/>
                    <a:gd name="T6" fmla="*/ 14 w 31"/>
                    <a:gd name="T7" fmla="*/ 1 h 24"/>
                    <a:gd name="T8" fmla="*/ 13 w 31"/>
                    <a:gd name="T9" fmla="*/ 3 h 24"/>
                    <a:gd name="T10" fmla="*/ 11 w 31"/>
                    <a:gd name="T11" fmla="*/ 5 h 24"/>
                    <a:gd name="T12" fmla="*/ 11 w 31"/>
                    <a:gd name="T13" fmla="*/ 6 h 24"/>
                    <a:gd name="T14" fmla="*/ 9 w 31"/>
                    <a:gd name="T15" fmla="*/ 6 h 24"/>
                    <a:gd name="T16" fmla="*/ 8 w 31"/>
                    <a:gd name="T17" fmla="*/ 7 h 24"/>
                    <a:gd name="T18" fmla="*/ 7 w 31"/>
                    <a:gd name="T19" fmla="*/ 7 h 24"/>
                    <a:gd name="T20" fmla="*/ 6 w 31"/>
                    <a:gd name="T21" fmla="*/ 8 h 24"/>
                    <a:gd name="T22" fmla="*/ 5 w 31"/>
                    <a:gd name="T23" fmla="*/ 8 h 24"/>
                    <a:gd name="T24" fmla="*/ 5 w 31"/>
                    <a:gd name="T25" fmla="*/ 8 h 24"/>
                    <a:gd name="T26" fmla="*/ 3 w 31"/>
                    <a:gd name="T27" fmla="*/ 7 h 24"/>
                    <a:gd name="T28" fmla="*/ 3 w 31"/>
                    <a:gd name="T29" fmla="*/ 6 h 24"/>
                    <a:gd name="T30" fmla="*/ 2 w 31"/>
                    <a:gd name="T31" fmla="*/ 6 h 24"/>
                    <a:gd name="T32" fmla="*/ 0 w 31"/>
                    <a:gd name="T33" fmla="*/ 6 h 24"/>
                    <a:gd name="T34" fmla="*/ 3 w 31"/>
                    <a:gd name="T35" fmla="*/ 8 h 24"/>
                    <a:gd name="T36" fmla="*/ 3 w 31"/>
                    <a:gd name="T37" fmla="*/ 8 h 24"/>
                    <a:gd name="T38" fmla="*/ 4 w 31"/>
                    <a:gd name="T39" fmla="*/ 8 h 24"/>
                    <a:gd name="T40" fmla="*/ 5 w 31"/>
                    <a:gd name="T41" fmla="*/ 9 h 24"/>
                    <a:gd name="T42" fmla="*/ 6 w 31"/>
                    <a:gd name="T43" fmla="*/ 9 h 24"/>
                    <a:gd name="T44" fmla="*/ 7 w 31"/>
                    <a:gd name="T45" fmla="*/ 9 h 24"/>
                    <a:gd name="T46" fmla="*/ 8 w 31"/>
                    <a:gd name="T47" fmla="*/ 9 h 24"/>
                    <a:gd name="T48" fmla="*/ 9 w 31"/>
                    <a:gd name="T49" fmla="*/ 9 h 24"/>
                    <a:gd name="T50" fmla="*/ 10 w 31"/>
                    <a:gd name="T51" fmla="*/ 8 h 24"/>
                    <a:gd name="T52" fmla="*/ 11 w 31"/>
                    <a:gd name="T53" fmla="*/ 8 h 24"/>
                    <a:gd name="T54" fmla="*/ 13 w 31"/>
                    <a:gd name="T55" fmla="*/ 6 h 24"/>
                    <a:gd name="T56" fmla="*/ 13 w 31"/>
                    <a:gd name="T57" fmla="*/ 5 h 24"/>
                    <a:gd name="T58" fmla="*/ 14 w 31"/>
                    <a:gd name="T59" fmla="*/ 3 h 24"/>
                    <a:gd name="T60" fmla="*/ 15 w 31"/>
                    <a:gd name="T61" fmla="*/ 2 h 24"/>
                    <a:gd name="T62" fmla="*/ 15 w 31"/>
                    <a:gd name="T63" fmla="*/ 0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 h="24">
                      <a:moveTo>
                        <a:pt x="30" y="0"/>
                      </a:moveTo>
                      <a:cubicBezTo>
                        <a:pt x="30" y="0"/>
                        <a:pt x="30" y="0"/>
                        <a:pt x="30" y="0"/>
                      </a:cubicBezTo>
                      <a:cubicBezTo>
                        <a:pt x="30" y="1"/>
                        <a:pt x="30"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2"/>
                      </a:cubicBezTo>
                      <a:cubicBezTo>
                        <a:pt x="27" y="4"/>
                        <a:pt x="28" y="7"/>
                        <a:pt x="26" y="8"/>
                      </a:cubicBezTo>
                      <a:cubicBezTo>
                        <a:pt x="25" y="8"/>
                        <a:pt x="26" y="12"/>
                        <a:pt x="24" y="12"/>
                      </a:cubicBezTo>
                      <a:cubicBezTo>
                        <a:pt x="24" y="12"/>
                        <a:pt x="24" y="12"/>
                        <a:pt x="23" y="12"/>
                      </a:cubicBezTo>
                      <a:cubicBezTo>
                        <a:pt x="23" y="12"/>
                        <a:pt x="23" y="12"/>
                        <a:pt x="23" y="12"/>
                      </a:cubicBezTo>
                      <a:cubicBezTo>
                        <a:pt x="22" y="12"/>
                        <a:pt x="22" y="14"/>
                        <a:pt x="21" y="15"/>
                      </a:cubicBezTo>
                      <a:cubicBezTo>
                        <a:pt x="21" y="16"/>
                        <a:pt x="20" y="17"/>
                        <a:pt x="19" y="17"/>
                      </a:cubicBezTo>
                      <a:cubicBezTo>
                        <a:pt x="19" y="17"/>
                        <a:pt x="18" y="17"/>
                        <a:pt x="18" y="17"/>
                      </a:cubicBezTo>
                      <a:cubicBezTo>
                        <a:pt x="18" y="17"/>
                        <a:pt x="18" y="17"/>
                        <a:pt x="18" y="17"/>
                      </a:cubicBezTo>
                      <a:cubicBezTo>
                        <a:pt x="17" y="17"/>
                        <a:pt x="17" y="18"/>
                        <a:pt x="16" y="18"/>
                      </a:cubicBezTo>
                      <a:cubicBezTo>
                        <a:pt x="16" y="19"/>
                        <a:pt x="15" y="19"/>
                        <a:pt x="15" y="19"/>
                      </a:cubicBezTo>
                      <a:cubicBezTo>
                        <a:pt x="15" y="19"/>
                        <a:pt x="14" y="19"/>
                        <a:pt x="14" y="18"/>
                      </a:cubicBezTo>
                      <a:cubicBezTo>
                        <a:pt x="14" y="18"/>
                        <a:pt x="13" y="18"/>
                        <a:pt x="13" y="18"/>
                      </a:cubicBezTo>
                      <a:cubicBezTo>
                        <a:pt x="13" y="18"/>
                        <a:pt x="13" y="18"/>
                        <a:pt x="12" y="19"/>
                      </a:cubicBezTo>
                      <a:cubicBezTo>
                        <a:pt x="12" y="19"/>
                        <a:pt x="11" y="19"/>
                        <a:pt x="11" y="19"/>
                      </a:cubicBezTo>
                      <a:cubicBezTo>
                        <a:pt x="11" y="19"/>
                        <a:pt x="10" y="19"/>
                        <a:pt x="10" y="19"/>
                      </a:cubicBezTo>
                      <a:cubicBezTo>
                        <a:pt x="10" y="18"/>
                        <a:pt x="10" y="18"/>
                        <a:pt x="9" y="18"/>
                      </a:cubicBezTo>
                      <a:cubicBezTo>
                        <a:pt x="9" y="18"/>
                        <a:pt x="9" y="18"/>
                        <a:pt x="9" y="19"/>
                      </a:cubicBezTo>
                      <a:cubicBezTo>
                        <a:pt x="8" y="19"/>
                        <a:pt x="8" y="19"/>
                        <a:pt x="8" y="19"/>
                      </a:cubicBezTo>
                      <a:cubicBezTo>
                        <a:pt x="7" y="19"/>
                        <a:pt x="7" y="19"/>
                        <a:pt x="6" y="18"/>
                      </a:cubicBezTo>
                      <a:cubicBezTo>
                        <a:pt x="6" y="17"/>
                        <a:pt x="5" y="17"/>
                        <a:pt x="5" y="17"/>
                      </a:cubicBezTo>
                      <a:cubicBezTo>
                        <a:pt x="5" y="17"/>
                        <a:pt x="5" y="17"/>
                        <a:pt x="4" y="17"/>
                      </a:cubicBezTo>
                      <a:cubicBezTo>
                        <a:pt x="4" y="17"/>
                        <a:pt x="4" y="17"/>
                        <a:pt x="4" y="17"/>
                      </a:cubicBezTo>
                      <a:cubicBezTo>
                        <a:pt x="3" y="17"/>
                        <a:pt x="3" y="17"/>
                        <a:pt x="2" y="16"/>
                      </a:cubicBezTo>
                      <a:cubicBezTo>
                        <a:pt x="2" y="15"/>
                        <a:pt x="1" y="15"/>
                        <a:pt x="1" y="15"/>
                      </a:cubicBezTo>
                      <a:cubicBezTo>
                        <a:pt x="0" y="15"/>
                        <a:pt x="0" y="16"/>
                        <a:pt x="0" y="17"/>
                      </a:cubicBezTo>
                      <a:cubicBezTo>
                        <a:pt x="0" y="17"/>
                        <a:pt x="0" y="17"/>
                        <a:pt x="0" y="17"/>
                      </a:cubicBezTo>
                      <a:cubicBezTo>
                        <a:pt x="1" y="20"/>
                        <a:pt x="3" y="18"/>
                        <a:pt x="4" y="20"/>
                      </a:cubicBezTo>
                      <a:cubicBezTo>
                        <a:pt x="4" y="21"/>
                        <a:pt x="5" y="21"/>
                        <a:pt x="6" y="21"/>
                      </a:cubicBezTo>
                      <a:cubicBezTo>
                        <a:pt x="6" y="21"/>
                        <a:pt x="6" y="21"/>
                        <a:pt x="6" y="21"/>
                      </a:cubicBezTo>
                      <a:cubicBezTo>
                        <a:pt x="6" y="21"/>
                        <a:pt x="6" y="21"/>
                        <a:pt x="6" y="21"/>
                      </a:cubicBezTo>
                      <a:cubicBezTo>
                        <a:pt x="7" y="21"/>
                        <a:pt x="8" y="22"/>
                        <a:pt x="8" y="22"/>
                      </a:cubicBezTo>
                      <a:cubicBezTo>
                        <a:pt x="8" y="23"/>
                        <a:pt x="9" y="23"/>
                        <a:pt x="9" y="23"/>
                      </a:cubicBezTo>
                      <a:cubicBezTo>
                        <a:pt x="9" y="23"/>
                        <a:pt x="10" y="23"/>
                        <a:pt x="10" y="23"/>
                      </a:cubicBezTo>
                      <a:cubicBezTo>
                        <a:pt x="10" y="23"/>
                        <a:pt x="11" y="23"/>
                        <a:pt x="11" y="23"/>
                      </a:cubicBezTo>
                      <a:cubicBezTo>
                        <a:pt x="11" y="23"/>
                        <a:pt x="11" y="23"/>
                        <a:pt x="12" y="23"/>
                      </a:cubicBezTo>
                      <a:cubicBezTo>
                        <a:pt x="12" y="24"/>
                        <a:pt x="12" y="24"/>
                        <a:pt x="13" y="24"/>
                      </a:cubicBezTo>
                      <a:cubicBezTo>
                        <a:pt x="13" y="24"/>
                        <a:pt x="13" y="23"/>
                        <a:pt x="14" y="23"/>
                      </a:cubicBezTo>
                      <a:cubicBezTo>
                        <a:pt x="14" y="23"/>
                        <a:pt x="15" y="23"/>
                        <a:pt x="15" y="23"/>
                      </a:cubicBezTo>
                      <a:cubicBezTo>
                        <a:pt x="15" y="23"/>
                        <a:pt x="15" y="23"/>
                        <a:pt x="15" y="23"/>
                      </a:cubicBezTo>
                      <a:cubicBezTo>
                        <a:pt x="16" y="24"/>
                        <a:pt x="16" y="24"/>
                        <a:pt x="16" y="24"/>
                      </a:cubicBezTo>
                      <a:cubicBezTo>
                        <a:pt x="17" y="24"/>
                        <a:pt x="17" y="23"/>
                        <a:pt x="18" y="23"/>
                      </a:cubicBezTo>
                      <a:cubicBezTo>
                        <a:pt x="18" y="22"/>
                        <a:pt x="19" y="21"/>
                        <a:pt x="19" y="21"/>
                      </a:cubicBezTo>
                      <a:cubicBezTo>
                        <a:pt x="20" y="21"/>
                        <a:pt x="20" y="21"/>
                        <a:pt x="20" y="21"/>
                      </a:cubicBezTo>
                      <a:cubicBezTo>
                        <a:pt x="20" y="21"/>
                        <a:pt x="20" y="22"/>
                        <a:pt x="20" y="22"/>
                      </a:cubicBezTo>
                      <a:cubicBezTo>
                        <a:pt x="22" y="22"/>
                        <a:pt x="22" y="20"/>
                        <a:pt x="23" y="19"/>
                      </a:cubicBezTo>
                      <a:cubicBezTo>
                        <a:pt x="23" y="18"/>
                        <a:pt x="24" y="17"/>
                        <a:pt x="25" y="17"/>
                      </a:cubicBezTo>
                      <a:cubicBezTo>
                        <a:pt x="25" y="17"/>
                        <a:pt x="25" y="17"/>
                        <a:pt x="25" y="17"/>
                      </a:cubicBezTo>
                      <a:cubicBezTo>
                        <a:pt x="25" y="17"/>
                        <a:pt x="25" y="17"/>
                        <a:pt x="25" y="17"/>
                      </a:cubicBezTo>
                      <a:cubicBezTo>
                        <a:pt x="28" y="17"/>
                        <a:pt x="26" y="12"/>
                        <a:pt x="28" y="12"/>
                      </a:cubicBezTo>
                      <a:cubicBezTo>
                        <a:pt x="29" y="12"/>
                        <a:pt x="29" y="11"/>
                        <a:pt x="29" y="9"/>
                      </a:cubicBezTo>
                      <a:cubicBezTo>
                        <a:pt x="29" y="9"/>
                        <a:pt x="29" y="8"/>
                        <a:pt x="29" y="8"/>
                      </a:cubicBezTo>
                      <a:cubicBezTo>
                        <a:pt x="29" y="6"/>
                        <a:pt x="29" y="5"/>
                        <a:pt x="30" y="5"/>
                      </a:cubicBezTo>
                      <a:cubicBezTo>
                        <a:pt x="31" y="5"/>
                        <a:pt x="31" y="5"/>
                        <a:pt x="31" y="4"/>
                      </a:cubicBezTo>
                      <a:cubicBezTo>
                        <a:pt x="31" y="3"/>
                        <a:pt x="30" y="2"/>
                        <a:pt x="30" y="1"/>
                      </a:cubicBezTo>
                      <a:cubicBezTo>
                        <a:pt x="30" y="1"/>
                        <a:pt x="30" y="1"/>
                        <a:pt x="30" y="0"/>
                      </a:cubicBezTo>
                      <a:cubicBezTo>
                        <a:pt x="30" y="0"/>
                        <a:pt x="30" y="0"/>
                        <a:pt x="30" y="0"/>
                      </a:cubicBezTo>
                    </a:path>
                  </a:pathLst>
                </a:custGeom>
                <a:solidFill>
                  <a:srgbClr val="A286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799" name="Freeform 10680">
                  <a:extLst>
                    <a:ext uri="{FF2B5EF4-FFF2-40B4-BE49-F238E27FC236}">
                      <a16:creationId xmlns:a16="http://schemas.microsoft.com/office/drawing/2014/main" id="{B982692C-3544-644D-3DAC-595573284ACE}"/>
                    </a:ext>
                  </a:extLst>
                </p:cNvPr>
                <p:cNvSpPr>
                  <a:spLocks/>
                </p:cNvSpPr>
                <p:nvPr/>
              </p:nvSpPr>
              <p:spPr bwMode="auto">
                <a:xfrm>
                  <a:off x="4147" y="2362"/>
                  <a:ext cx="2" cy="3"/>
                </a:xfrm>
                <a:custGeom>
                  <a:avLst/>
                  <a:gdLst>
                    <a:gd name="T0" fmla="*/ 1 w 3"/>
                    <a:gd name="T1" fmla="*/ 0 h 4"/>
                    <a:gd name="T2" fmla="*/ 0 w 3"/>
                    <a:gd name="T3" fmla="*/ 0 h 4"/>
                    <a:gd name="T4" fmla="*/ 0 w 3"/>
                    <a:gd name="T5" fmla="*/ 1 h 4"/>
                    <a:gd name="T6" fmla="*/ 1 w 3"/>
                    <a:gd name="T7" fmla="*/ 1 h 4"/>
                    <a:gd name="T8" fmla="*/ 1 w 3"/>
                    <a:gd name="T9" fmla="*/ 2 h 4"/>
                    <a:gd name="T10" fmla="*/ 1 w 3"/>
                    <a:gd name="T11" fmla="*/ 2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1" y="0"/>
                      </a:moveTo>
                      <a:cubicBezTo>
                        <a:pt x="1" y="0"/>
                        <a:pt x="0" y="0"/>
                        <a:pt x="0" y="0"/>
                      </a:cubicBezTo>
                      <a:cubicBezTo>
                        <a:pt x="0" y="1"/>
                        <a:pt x="0" y="1"/>
                        <a:pt x="0" y="1"/>
                      </a:cubicBezTo>
                      <a:cubicBezTo>
                        <a:pt x="0" y="1"/>
                        <a:pt x="1" y="1"/>
                        <a:pt x="1" y="1"/>
                      </a:cubicBezTo>
                      <a:cubicBezTo>
                        <a:pt x="2" y="1"/>
                        <a:pt x="2" y="3"/>
                        <a:pt x="2" y="4"/>
                      </a:cubicBezTo>
                      <a:cubicBezTo>
                        <a:pt x="2" y="4"/>
                        <a:pt x="3" y="3"/>
                        <a:pt x="3" y="2"/>
                      </a:cubicBezTo>
                      <a:cubicBezTo>
                        <a:pt x="3" y="1"/>
                        <a:pt x="1"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0" name="Freeform 10681">
                  <a:extLst>
                    <a:ext uri="{FF2B5EF4-FFF2-40B4-BE49-F238E27FC236}">
                      <a16:creationId xmlns:a16="http://schemas.microsoft.com/office/drawing/2014/main" id="{4B19CE76-8D78-C171-62EA-1279110C17B5}"/>
                    </a:ext>
                  </a:extLst>
                </p:cNvPr>
                <p:cNvSpPr>
                  <a:spLocks/>
                </p:cNvSpPr>
                <p:nvPr/>
              </p:nvSpPr>
              <p:spPr bwMode="auto">
                <a:xfrm>
                  <a:off x="4148" y="2357"/>
                  <a:ext cx="3" cy="1"/>
                </a:xfrm>
                <a:custGeom>
                  <a:avLst/>
                  <a:gdLst>
                    <a:gd name="T0" fmla="*/ 1 w 3"/>
                    <a:gd name="T1" fmla="*/ 0 h 2"/>
                    <a:gd name="T2" fmla="*/ 0 w 3"/>
                    <a:gd name="T3" fmla="*/ 1 h 2"/>
                    <a:gd name="T4" fmla="*/ 2 w 3"/>
                    <a:gd name="T5" fmla="*/ 1 h 2"/>
                    <a:gd name="T6" fmla="*/ 3 w 3"/>
                    <a:gd name="T7" fmla="*/ 1 h 2"/>
                    <a:gd name="T8" fmla="*/ 1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0"/>
                      </a:moveTo>
                      <a:cubicBezTo>
                        <a:pt x="1" y="1"/>
                        <a:pt x="1" y="1"/>
                        <a:pt x="0" y="1"/>
                      </a:cubicBezTo>
                      <a:cubicBezTo>
                        <a:pt x="1" y="2"/>
                        <a:pt x="2" y="2"/>
                        <a:pt x="2" y="2"/>
                      </a:cubicBezTo>
                      <a:cubicBezTo>
                        <a:pt x="3" y="2"/>
                        <a:pt x="3" y="2"/>
                        <a:pt x="3" y="2"/>
                      </a:cubicBezTo>
                      <a:cubicBezTo>
                        <a:pt x="3" y="2"/>
                        <a:pt x="2" y="1"/>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1" name="Freeform 10682">
                  <a:extLst>
                    <a:ext uri="{FF2B5EF4-FFF2-40B4-BE49-F238E27FC236}">
                      <a16:creationId xmlns:a16="http://schemas.microsoft.com/office/drawing/2014/main" id="{25AB9C33-4BD8-D2FE-6CBB-45156A0220A1}"/>
                    </a:ext>
                  </a:extLst>
                </p:cNvPr>
                <p:cNvSpPr>
                  <a:spLocks/>
                </p:cNvSpPr>
                <p:nvPr/>
              </p:nvSpPr>
              <p:spPr bwMode="auto">
                <a:xfrm>
                  <a:off x="4147" y="2356"/>
                  <a:ext cx="2" cy="2"/>
                </a:xfrm>
                <a:custGeom>
                  <a:avLst/>
                  <a:gdLst>
                    <a:gd name="T0" fmla="*/ 1 w 2"/>
                    <a:gd name="T1" fmla="*/ 0 h 2"/>
                    <a:gd name="T2" fmla="*/ 1 w 2"/>
                    <a:gd name="T3" fmla="*/ 2 h 2"/>
                    <a:gd name="T4" fmla="*/ 2 w 2"/>
                    <a:gd name="T5" fmla="*/ 1 h 2"/>
                    <a:gd name="T6" fmla="*/ 1 w 2"/>
                    <a:gd name="T7" fmla="*/ 0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1" y="0"/>
                      </a:moveTo>
                      <a:cubicBezTo>
                        <a:pt x="0" y="1"/>
                        <a:pt x="1" y="2"/>
                        <a:pt x="1" y="2"/>
                      </a:cubicBezTo>
                      <a:cubicBezTo>
                        <a:pt x="2" y="2"/>
                        <a:pt x="2" y="2"/>
                        <a:pt x="2" y="1"/>
                      </a:cubicBezTo>
                      <a:cubicBezTo>
                        <a:pt x="2" y="1"/>
                        <a:pt x="1" y="1"/>
                        <a:pt x="1" y="0"/>
                      </a:cubicBezTo>
                      <a:cubicBezTo>
                        <a:pt x="1" y="0"/>
                        <a:pt x="1" y="0"/>
                        <a:pt x="1" y="0"/>
                      </a:cubicBezTo>
                    </a:path>
                  </a:pathLst>
                </a:custGeom>
                <a:solidFill>
                  <a:srgbClr val="BEA1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2" name="Freeform 10683">
                  <a:extLst>
                    <a:ext uri="{FF2B5EF4-FFF2-40B4-BE49-F238E27FC236}">
                      <a16:creationId xmlns:a16="http://schemas.microsoft.com/office/drawing/2014/main" id="{7444456A-C7BD-F988-962A-196151791E85}"/>
                    </a:ext>
                  </a:extLst>
                </p:cNvPr>
                <p:cNvSpPr>
                  <a:spLocks/>
                </p:cNvSpPr>
                <p:nvPr/>
              </p:nvSpPr>
              <p:spPr bwMode="auto">
                <a:xfrm>
                  <a:off x="4152" y="2363"/>
                  <a:ext cx="4" cy="3"/>
                </a:xfrm>
                <a:custGeom>
                  <a:avLst/>
                  <a:gdLst>
                    <a:gd name="T0" fmla="*/ 1 w 4"/>
                    <a:gd name="T1" fmla="*/ 0 h 3"/>
                    <a:gd name="T2" fmla="*/ 0 w 4"/>
                    <a:gd name="T3" fmla="*/ 1 h 3"/>
                    <a:gd name="T4" fmla="*/ 0 w 4"/>
                    <a:gd name="T5" fmla="*/ 1 h 3"/>
                    <a:gd name="T6" fmla="*/ 1 w 4"/>
                    <a:gd name="T7" fmla="*/ 0 h 3"/>
                    <a:gd name="T8" fmla="*/ 4 w 4"/>
                    <a:gd name="T9" fmla="*/ 3 h 3"/>
                    <a:gd name="T10" fmla="*/ 2 w 4"/>
                    <a:gd name="T11" fmla="*/ 0 h 3"/>
                    <a:gd name="T12" fmla="*/ 1 w 4"/>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1" y="0"/>
                      </a:moveTo>
                      <a:cubicBezTo>
                        <a:pt x="1" y="0"/>
                        <a:pt x="0" y="0"/>
                        <a:pt x="0" y="1"/>
                      </a:cubicBezTo>
                      <a:cubicBezTo>
                        <a:pt x="0" y="1"/>
                        <a:pt x="0" y="1"/>
                        <a:pt x="0" y="1"/>
                      </a:cubicBezTo>
                      <a:cubicBezTo>
                        <a:pt x="0" y="0"/>
                        <a:pt x="1" y="0"/>
                        <a:pt x="1" y="0"/>
                      </a:cubicBezTo>
                      <a:cubicBezTo>
                        <a:pt x="2" y="0"/>
                        <a:pt x="3" y="3"/>
                        <a:pt x="4" y="3"/>
                      </a:cubicBezTo>
                      <a:cubicBezTo>
                        <a:pt x="4" y="2"/>
                        <a:pt x="3" y="0"/>
                        <a:pt x="2" y="0"/>
                      </a:cubicBezTo>
                      <a:cubicBezTo>
                        <a:pt x="2" y="0"/>
                        <a:pt x="1"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3" name="Freeform 10684">
                  <a:extLst>
                    <a:ext uri="{FF2B5EF4-FFF2-40B4-BE49-F238E27FC236}">
                      <a16:creationId xmlns:a16="http://schemas.microsoft.com/office/drawing/2014/main" id="{5D52C335-CA90-8FC8-F7F4-6B5F2692BDA7}"/>
                    </a:ext>
                  </a:extLst>
                </p:cNvPr>
                <p:cNvSpPr>
                  <a:spLocks noEditPoints="1"/>
                </p:cNvSpPr>
                <p:nvPr/>
              </p:nvSpPr>
              <p:spPr bwMode="auto">
                <a:xfrm>
                  <a:off x="4155" y="2353"/>
                  <a:ext cx="3" cy="5"/>
                </a:xfrm>
                <a:custGeom>
                  <a:avLst/>
                  <a:gdLst>
                    <a:gd name="T0" fmla="*/ 0 w 4"/>
                    <a:gd name="T1" fmla="*/ 0 h 6"/>
                    <a:gd name="T2" fmla="*/ 1 w 4"/>
                    <a:gd name="T3" fmla="*/ 3 h 6"/>
                    <a:gd name="T4" fmla="*/ 2 w 4"/>
                    <a:gd name="T5" fmla="*/ 3 h 6"/>
                    <a:gd name="T6" fmla="*/ 2 w 4"/>
                    <a:gd name="T7" fmla="*/ 3 h 6"/>
                    <a:gd name="T8" fmla="*/ 2 w 4"/>
                    <a:gd name="T9" fmla="*/ 3 h 6"/>
                    <a:gd name="T10" fmla="*/ 0 w 4"/>
                    <a:gd name="T11" fmla="*/ 0 h 6"/>
                    <a:gd name="T12" fmla="*/ 1 w 4"/>
                    <a:gd name="T13" fmla="*/ 0 h 6"/>
                    <a:gd name="T14" fmla="*/ 0 w 4"/>
                    <a:gd name="T15" fmla="*/ 0 h 6"/>
                    <a:gd name="T16" fmla="*/ 0 w 4"/>
                    <a:gd name="T17" fmla="*/ 0 h 6"/>
                    <a:gd name="T18" fmla="*/ 1 w 4"/>
                    <a:gd name="T19" fmla="*/ 0 h 6"/>
                    <a:gd name="T20" fmla="*/ 1 w 4"/>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6">
                      <a:moveTo>
                        <a:pt x="0" y="0"/>
                      </a:moveTo>
                      <a:cubicBezTo>
                        <a:pt x="0" y="1"/>
                        <a:pt x="0" y="3"/>
                        <a:pt x="1" y="4"/>
                      </a:cubicBezTo>
                      <a:cubicBezTo>
                        <a:pt x="1" y="4"/>
                        <a:pt x="3" y="6"/>
                        <a:pt x="3" y="6"/>
                      </a:cubicBezTo>
                      <a:cubicBezTo>
                        <a:pt x="4" y="6"/>
                        <a:pt x="4" y="6"/>
                        <a:pt x="4" y="6"/>
                      </a:cubicBezTo>
                      <a:cubicBezTo>
                        <a:pt x="4" y="5"/>
                        <a:pt x="3" y="5"/>
                        <a:pt x="2" y="4"/>
                      </a:cubicBezTo>
                      <a:cubicBezTo>
                        <a:pt x="2" y="4"/>
                        <a:pt x="1" y="2"/>
                        <a:pt x="0" y="0"/>
                      </a:cubicBezTo>
                      <a:moveTo>
                        <a:pt x="1" y="0"/>
                      </a:moveTo>
                      <a:cubicBezTo>
                        <a:pt x="0" y="0"/>
                        <a:pt x="0" y="0"/>
                        <a:pt x="0" y="0"/>
                      </a:cubicBezTo>
                      <a:cubicBezTo>
                        <a:pt x="0" y="0"/>
                        <a:pt x="0" y="0"/>
                        <a:pt x="0" y="0"/>
                      </a:cubicBezTo>
                      <a:cubicBezTo>
                        <a:pt x="0" y="0"/>
                        <a:pt x="0" y="0"/>
                        <a:pt x="1" y="0"/>
                      </a:cubicBezTo>
                      <a:cubicBezTo>
                        <a:pt x="1" y="0"/>
                        <a:pt x="1"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4" name="Freeform 10685">
                  <a:extLst>
                    <a:ext uri="{FF2B5EF4-FFF2-40B4-BE49-F238E27FC236}">
                      <a16:creationId xmlns:a16="http://schemas.microsoft.com/office/drawing/2014/main" id="{E831575A-ED96-F2DE-0043-2AD89EEA2F73}"/>
                    </a:ext>
                  </a:extLst>
                </p:cNvPr>
                <p:cNvSpPr>
                  <a:spLocks/>
                </p:cNvSpPr>
                <p:nvPr/>
              </p:nvSpPr>
              <p:spPr bwMode="auto">
                <a:xfrm>
                  <a:off x="4152" y="2353"/>
                  <a:ext cx="1" cy="1"/>
                </a:xfrm>
                <a:custGeom>
                  <a:avLst/>
                  <a:gdLst>
                    <a:gd name="T0" fmla="*/ 0 w 1"/>
                    <a:gd name="T1" fmla="*/ 0 h 1"/>
                    <a:gd name="T2" fmla="*/ 0 w 1"/>
                    <a:gd name="T3" fmla="*/ 0 h 1"/>
                    <a:gd name="T4" fmla="*/ 1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1"/>
                        <a:pt x="1" y="1"/>
                      </a:cubicBezTo>
                      <a:cubicBezTo>
                        <a:pt x="1" y="0"/>
                        <a:pt x="0" y="0"/>
                        <a:pt x="0"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5" name="Freeform 10686">
                  <a:extLst>
                    <a:ext uri="{FF2B5EF4-FFF2-40B4-BE49-F238E27FC236}">
                      <a16:creationId xmlns:a16="http://schemas.microsoft.com/office/drawing/2014/main" id="{E5133A26-FC5E-E1A3-75BA-F717BC886CB7}"/>
                    </a:ext>
                  </a:extLst>
                </p:cNvPr>
                <p:cNvSpPr>
                  <a:spLocks noEditPoints="1"/>
                </p:cNvSpPr>
                <p:nvPr/>
              </p:nvSpPr>
              <p:spPr bwMode="auto">
                <a:xfrm>
                  <a:off x="4150" y="2352"/>
                  <a:ext cx="2" cy="1"/>
                </a:xfrm>
                <a:custGeom>
                  <a:avLst/>
                  <a:gdLst>
                    <a:gd name="T0" fmla="*/ 0 w 3"/>
                    <a:gd name="T1" fmla="*/ 1 h 2"/>
                    <a:gd name="T2" fmla="*/ 0 w 3"/>
                    <a:gd name="T3" fmla="*/ 1 h 2"/>
                    <a:gd name="T4" fmla="*/ 0 w 3"/>
                    <a:gd name="T5" fmla="*/ 1 h 2"/>
                    <a:gd name="T6" fmla="*/ 0 w 3"/>
                    <a:gd name="T7" fmla="*/ 1 h 2"/>
                    <a:gd name="T8" fmla="*/ 1 w 3"/>
                    <a:gd name="T9" fmla="*/ 0 h 2"/>
                    <a:gd name="T10" fmla="*/ 0 w 3"/>
                    <a:gd name="T11" fmla="*/ 1 h 2"/>
                    <a:gd name="T12" fmla="*/ 1 w 3"/>
                    <a:gd name="T13" fmla="*/ 1 h 2"/>
                    <a:gd name="T14" fmla="*/ 1 w 3"/>
                    <a:gd name="T15" fmla="*/ 1 h 2"/>
                    <a:gd name="T16" fmla="*/ 1 w 3"/>
                    <a:gd name="T17" fmla="*/ 1 h 2"/>
                    <a:gd name="T18" fmla="*/ 1 w 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
                      <a:moveTo>
                        <a:pt x="0" y="2"/>
                      </a:moveTo>
                      <a:cubicBezTo>
                        <a:pt x="0" y="2"/>
                        <a:pt x="0" y="2"/>
                        <a:pt x="0" y="2"/>
                      </a:cubicBezTo>
                      <a:cubicBezTo>
                        <a:pt x="0" y="2"/>
                        <a:pt x="0" y="2"/>
                        <a:pt x="0" y="2"/>
                      </a:cubicBezTo>
                      <a:cubicBezTo>
                        <a:pt x="0" y="2"/>
                        <a:pt x="0" y="2"/>
                        <a:pt x="0" y="2"/>
                      </a:cubicBezTo>
                      <a:moveTo>
                        <a:pt x="1" y="0"/>
                      </a:moveTo>
                      <a:cubicBezTo>
                        <a:pt x="0" y="0"/>
                        <a:pt x="0" y="1"/>
                        <a:pt x="0" y="2"/>
                      </a:cubicBezTo>
                      <a:cubicBezTo>
                        <a:pt x="0" y="2"/>
                        <a:pt x="1" y="1"/>
                        <a:pt x="1" y="1"/>
                      </a:cubicBezTo>
                      <a:cubicBezTo>
                        <a:pt x="2" y="1"/>
                        <a:pt x="3" y="2"/>
                        <a:pt x="3" y="2"/>
                      </a:cubicBezTo>
                      <a:cubicBezTo>
                        <a:pt x="3" y="2"/>
                        <a:pt x="3" y="2"/>
                        <a:pt x="3" y="2"/>
                      </a:cubicBezTo>
                      <a:cubicBezTo>
                        <a:pt x="3" y="1"/>
                        <a:pt x="2" y="0"/>
                        <a:pt x="1" y="0"/>
                      </a:cubicBezTo>
                    </a:path>
                  </a:pathLst>
                </a:custGeom>
                <a:solidFill>
                  <a:srgbClr val="BEA1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6" name="Freeform 10687">
                  <a:extLst>
                    <a:ext uri="{FF2B5EF4-FFF2-40B4-BE49-F238E27FC236}">
                      <a16:creationId xmlns:a16="http://schemas.microsoft.com/office/drawing/2014/main" id="{9187628D-EBEE-504F-F835-A57E1C31D40F}"/>
                    </a:ext>
                  </a:extLst>
                </p:cNvPr>
                <p:cNvSpPr>
                  <a:spLocks noEditPoints="1"/>
                </p:cNvSpPr>
                <p:nvPr/>
              </p:nvSpPr>
              <p:spPr bwMode="auto">
                <a:xfrm>
                  <a:off x="4156" y="2372"/>
                  <a:ext cx="3" cy="3"/>
                </a:xfrm>
                <a:custGeom>
                  <a:avLst/>
                  <a:gdLst>
                    <a:gd name="T0" fmla="*/ 0 w 4"/>
                    <a:gd name="T1" fmla="*/ 0 h 4"/>
                    <a:gd name="T2" fmla="*/ 2 w 4"/>
                    <a:gd name="T3" fmla="*/ 2 h 4"/>
                    <a:gd name="T4" fmla="*/ 2 w 4"/>
                    <a:gd name="T5" fmla="*/ 2 h 4"/>
                    <a:gd name="T6" fmla="*/ 0 w 4"/>
                    <a:gd name="T7" fmla="*/ 0 h 4"/>
                    <a:gd name="T8" fmla="*/ 0 w 4"/>
                    <a:gd name="T9" fmla="*/ 0 h 4"/>
                    <a:gd name="T10" fmla="*/ 0 w 4"/>
                    <a:gd name="T11" fmla="*/ 0 h 4"/>
                    <a:gd name="T12" fmla="*/ 1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4">
                      <a:moveTo>
                        <a:pt x="0" y="0"/>
                      </a:moveTo>
                      <a:cubicBezTo>
                        <a:pt x="0" y="0"/>
                        <a:pt x="2" y="4"/>
                        <a:pt x="3" y="4"/>
                      </a:cubicBezTo>
                      <a:cubicBezTo>
                        <a:pt x="4" y="4"/>
                        <a:pt x="4" y="3"/>
                        <a:pt x="4" y="2"/>
                      </a:cubicBezTo>
                      <a:cubicBezTo>
                        <a:pt x="3" y="2"/>
                        <a:pt x="0" y="2"/>
                        <a:pt x="0" y="0"/>
                      </a:cubicBezTo>
                      <a:moveTo>
                        <a:pt x="0" y="0"/>
                      </a:moveTo>
                      <a:cubicBezTo>
                        <a:pt x="0" y="0"/>
                        <a:pt x="0" y="0"/>
                        <a:pt x="0" y="0"/>
                      </a:cubicBezTo>
                      <a:cubicBezTo>
                        <a:pt x="0" y="0"/>
                        <a:pt x="1" y="0"/>
                        <a:pt x="1" y="0"/>
                      </a:cubicBezTo>
                      <a:cubicBezTo>
                        <a:pt x="0" y="0"/>
                        <a:pt x="0" y="0"/>
                        <a:pt x="0"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7" name="Freeform 10688">
                  <a:extLst>
                    <a:ext uri="{FF2B5EF4-FFF2-40B4-BE49-F238E27FC236}">
                      <a16:creationId xmlns:a16="http://schemas.microsoft.com/office/drawing/2014/main" id="{A1EDF0D5-04E5-1616-0FD4-7DCE17B26CDA}"/>
                    </a:ext>
                  </a:extLst>
                </p:cNvPr>
                <p:cNvSpPr>
                  <a:spLocks noEditPoints="1"/>
                </p:cNvSpPr>
                <p:nvPr/>
              </p:nvSpPr>
              <p:spPr bwMode="auto">
                <a:xfrm>
                  <a:off x="4160" y="2364"/>
                  <a:ext cx="2" cy="4"/>
                </a:xfrm>
                <a:custGeom>
                  <a:avLst/>
                  <a:gdLst>
                    <a:gd name="T0" fmla="*/ 0 w 3"/>
                    <a:gd name="T1" fmla="*/ 1 h 5"/>
                    <a:gd name="T2" fmla="*/ 0 w 3"/>
                    <a:gd name="T3" fmla="*/ 1 h 5"/>
                    <a:gd name="T4" fmla="*/ 0 w 3"/>
                    <a:gd name="T5" fmla="*/ 1 h 5"/>
                    <a:gd name="T6" fmla="*/ 0 w 3"/>
                    <a:gd name="T7" fmla="*/ 1 h 5"/>
                    <a:gd name="T8" fmla="*/ 1 w 3"/>
                    <a:gd name="T9" fmla="*/ 0 h 5"/>
                    <a:gd name="T10" fmla="*/ 0 w 3"/>
                    <a:gd name="T11" fmla="*/ 1 h 5"/>
                    <a:gd name="T12" fmla="*/ 1 w 3"/>
                    <a:gd name="T13" fmla="*/ 2 h 5"/>
                    <a:gd name="T14" fmla="*/ 1 w 3"/>
                    <a:gd name="T15" fmla="*/ 2 h 5"/>
                    <a:gd name="T16" fmla="*/ 1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0" y="1"/>
                      </a:moveTo>
                      <a:cubicBezTo>
                        <a:pt x="0" y="1"/>
                        <a:pt x="0" y="1"/>
                        <a:pt x="0" y="1"/>
                      </a:cubicBezTo>
                      <a:cubicBezTo>
                        <a:pt x="0" y="1"/>
                        <a:pt x="0" y="1"/>
                        <a:pt x="0" y="1"/>
                      </a:cubicBezTo>
                      <a:cubicBezTo>
                        <a:pt x="0" y="1"/>
                        <a:pt x="0" y="1"/>
                        <a:pt x="0" y="1"/>
                      </a:cubicBezTo>
                      <a:moveTo>
                        <a:pt x="1" y="0"/>
                      </a:moveTo>
                      <a:cubicBezTo>
                        <a:pt x="1" y="0"/>
                        <a:pt x="0" y="1"/>
                        <a:pt x="0" y="1"/>
                      </a:cubicBezTo>
                      <a:cubicBezTo>
                        <a:pt x="1" y="2"/>
                        <a:pt x="2" y="2"/>
                        <a:pt x="2" y="3"/>
                      </a:cubicBezTo>
                      <a:cubicBezTo>
                        <a:pt x="2" y="4"/>
                        <a:pt x="3" y="5"/>
                        <a:pt x="3" y="5"/>
                      </a:cubicBezTo>
                      <a:cubicBezTo>
                        <a:pt x="3" y="4"/>
                        <a:pt x="2"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8" name="Freeform 10689">
                  <a:extLst>
                    <a:ext uri="{FF2B5EF4-FFF2-40B4-BE49-F238E27FC236}">
                      <a16:creationId xmlns:a16="http://schemas.microsoft.com/office/drawing/2014/main" id="{7EE143F1-45B3-1DAE-8A5F-6479B7BADA2E}"/>
                    </a:ext>
                  </a:extLst>
                </p:cNvPr>
                <p:cNvSpPr>
                  <a:spLocks/>
                </p:cNvSpPr>
                <p:nvPr/>
              </p:nvSpPr>
              <p:spPr bwMode="auto">
                <a:xfrm>
                  <a:off x="4162" y="2355"/>
                  <a:ext cx="4" cy="3"/>
                </a:xfrm>
                <a:custGeom>
                  <a:avLst/>
                  <a:gdLst>
                    <a:gd name="T0" fmla="*/ 1 w 5"/>
                    <a:gd name="T1" fmla="*/ 0 h 4"/>
                    <a:gd name="T2" fmla="*/ 2 w 5"/>
                    <a:gd name="T3" fmla="*/ 2 h 4"/>
                    <a:gd name="T4" fmla="*/ 2 w 5"/>
                    <a:gd name="T5" fmla="*/ 2 h 4"/>
                    <a:gd name="T6" fmla="*/ 1 w 5"/>
                    <a:gd name="T7" fmla="*/ 1 h 4"/>
                    <a:gd name="T8" fmla="*/ 1 w 5"/>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4">
                      <a:moveTo>
                        <a:pt x="1" y="0"/>
                      </a:moveTo>
                      <a:cubicBezTo>
                        <a:pt x="0" y="2"/>
                        <a:pt x="2" y="4"/>
                        <a:pt x="4" y="4"/>
                      </a:cubicBezTo>
                      <a:cubicBezTo>
                        <a:pt x="4" y="4"/>
                        <a:pt x="5" y="4"/>
                        <a:pt x="5" y="4"/>
                      </a:cubicBezTo>
                      <a:cubicBezTo>
                        <a:pt x="4" y="4"/>
                        <a:pt x="3" y="2"/>
                        <a:pt x="1" y="1"/>
                      </a:cubicBezTo>
                      <a:cubicBezTo>
                        <a:pt x="1" y="0"/>
                        <a:pt x="1"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09" name="Freeform 10690">
                  <a:extLst>
                    <a:ext uri="{FF2B5EF4-FFF2-40B4-BE49-F238E27FC236}">
                      <a16:creationId xmlns:a16="http://schemas.microsoft.com/office/drawing/2014/main" id="{D8AD4F6E-609A-567F-54EC-76EC17E811FF}"/>
                    </a:ext>
                  </a:extLst>
                </p:cNvPr>
                <p:cNvSpPr>
                  <a:spLocks/>
                </p:cNvSpPr>
                <p:nvPr/>
              </p:nvSpPr>
              <p:spPr bwMode="auto">
                <a:xfrm>
                  <a:off x="4157" y="2351"/>
                  <a:ext cx="4" cy="2"/>
                </a:xfrm>
                <a:custGeom>
                  <a:avLst/>
                  <a:gdLst>
                    <a:gd name="T0" fmla="*/ 1 w 4"/>
                    <a:gd name="T1" fmla="*/ 0 h 3"/>
                    <a:gd name="T2" fmla="*/ 0 w 4"/>
                    <a:gd name="T3" fmla="*/ 0 h 3"/>
                    <a:gd name="T4" fmla="*/ 1 w 4"/>
                    <a:gd name="T5" fmla="*/ 0 h 3"/>
                    <a:gd name="T6" fmla="*/ 1 w 4"/>
                    <a:gd name="T7" fmla="*/ 0 h 3"/>
                    <a:gd name="T8" fmla="*/ 4 w 4"/>
                    <a:gd name="T9" fmla="*/ 1 h 3"/>
                    <a:gd name="T10" fmla="*/ 1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1" y="0"/>
                      </a:moveTo>
                      <a:cubicBezTo>
                        <a:pt x="1" y="0"/>
                        <a:pt x="1" y="0"/>
                        <a:pt x="0" y="0"/>
                      </a:cubicBezTo>
                      <a:cubicBezTo>
                        <a:pt x="1" y="0"/>
                        <a:pt x="1" y="0"/>
                        <a:pt x="1" y="0"/>
                      </a:cubicBezTo>
                      <a:cubicBezTo>
                        <a:pt x="1" y="0"/>
                        <a:pt x="1" y="0"/>
                        <a:pt x="1" y="0"/>
                      </a:cubicBezTo>
                      <a:cubicBezTo>
                        <a:pt x="2" y="0"/>
                        <a:pt x="3" y="2"/>
                        <a:pt x="4" y="3"/>
                      </a:cubicBezTo>
                      <a:cubicBezTo>
                        <a:pt x="3" y="1"/>
                        <a:pt x="2"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0" name="Freeform 10691">
                  <a:extLst>
                    <a:ext uri="{FF2B5EF4-FFF2-40B4-BE49-F238E27FC236}">
                      <a16:creationId xmlns:a16="http://schemas.microsoft.com/office/drawing/2014/main" id="{C316F8AF-772B-0CFB-BE00-E300024E8B84}"/>
                    </a:ext>
                  </a:extLst>
                </p:cNvPr>
                <p:cNvSpPr>
                  <a:spLocks/>
                </p:cNvSpPr>
                <p:nvPr/>
              </p:nvSpPr>
              <p:spPr bwMode="auto">
                <a:xfrm>
                  <a:off x="4163" y="2371"/>
                  <a:ext cx="3" cy="1"/>
                </a:xfrm>
                <a:custGeom>
                  <a:avLst/>
                  <a:gdLst>
                    <a:gd name="T0" fmla="*/ 3 w 3"/>
                    <a:gd name="T1" fmla="*/ 0 h 2"/>
                    <a:gd name="T2" fmla="*/ 1 w 3"/>
                    <a:gd name="T3" fmla="*/ 1 h 2"/>
                    <a:gd name="T4" fmla="*/ 0 w 3"/>
                    <a:gd name="T5" fmla="*/ 0 h 2"/>
                    <a:gd name="T6" fmla="*/ 0 w 3"/>
                    <a:gd name="T7" fmla="*/ 0 h 2"/>
                    <a:gd name="T8" fmla="*/ 2 w 3"/>
                    <a:gd name="T9" fmla="*/ 1 h 2"/>
                    <a:gd name="T10" fmla="*/ 3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2" y="1"/>
                        <a:pt x="2" y="1"/>
                        <a:pt x="1" y="1"/>
                      </a:cubicBezTo>
                      <a:cubicBezTo>
                        <a:pt x="1" y="1"/>
                        <a:pt x="0" y="1"/>
                        <a:pt x="0" y="0"/>
                      </a:cubicBezTo>
                      <a:cubicBezTo>
                        <a:pt x="0" y="0"/>
                        <a:pt x="0" y="0"/>
                        <a:pt x="0" y="0"/>
                      </a:cubicBezTo>
                      <a:cubicBezTo>
                        <a:pt x="0" y="1"/>
                        <a:pt x="1" y="2"/>
                        <a:pt x="2" y="2"/>
                      </a:cubicBezTo>
                      <a:cubicBezTo>
                        <a:pt x="3" y="2"/>
                        <a:pt x="3" y="1"/>
                        <a:pt x="3"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1" name="Freeform 10692">
                  <a:extLst>
                    <a:ext uri="{FF2B5EF4-FFF2-40B4-BE49-F238E27FC236}">
                      <a16:creationId xmlns:a16="http://schemas.microsoft.com/office/drawing/2014/main" id="{C54DC07E-156F-64AB-D0F7-076C14155150}"/>
                    </a:ext>
                  </a:extLst>
                </p:cNvPr>
                <p:cNvSpPr>
                  <a:spLocks noEditPoints="1"/>
                </p:cNvSpPr>
                <p:nvPr/>
              </p:nvSpPr>
              <p:spPr bwMode="auto">
                <a:xfrm>
                  <a:off x="4166" y="2364"/>
                  <a:ext cx="2" cy="4"/>
                </a:xfrm>
                <a:custGeom>
                  <a:avLst/>
                  <a:gdLst>
                    <a:gd name="T0" fmla="*/ 1 w 3"/>
                    <a:gd name="T1" fmla="*/ 2 h 5"/>
                    <a:gd name="T2" fmla="*/ 1 w 3"/>
                    <a:gd name="T3" fmla="*/ 2 h 5"/>
                    <a:gd name="T4" fmla="*/ 1 w 3"/>
                    <a:gd name="T5" fmla="*/ 2 h 5"/>
                    <a:gd name="T6" fmla="*/ 0 w 3"/>
                    <a:gd name="T7" fmla="*/ 0 h 5"/>
                    <a:gd name="T8" fmla="*/ 0 w 3"/>
                    <a:gd name="T9" fmla="*/ 0 h 5"/>
                    <a:gd name="T10" fmla="*/ 0 w 3"/>
                    <a:gd name="T11" fmla="*/ 0 h 5"/>
                    <a:gd name="T12" fmla="*/ 0 w 3"/>
                    <a:gd name="T13" fmla="*/ 0 h 5"/>
                    <a:gd name="T14" fmla="*/ 1 w 3"/>
                    <a:gd name="T15" fmla="*/ 0 h 5"/>
                    <a:gd name="T16" fmla="*/ 0 w 3"/>
                    <a:gd name="T17" fmla="*/ 0 h 5"/>
                    <a:gd name="T18" fmla="*/ 1 w 3"/>
                    <a:gd name="T19" fmla="*/ 2 h 5"/>
                    <a:gd name="T20" fmla="*/ 1 w 3"/>
                    <a:gd name="T21" fmla="*/ 2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3" y="4"/>
                      </a:moveTo>
                      <a:cubicBezTo>
                        <a:pt x="3" y="5"/>
                        <a:pt x="3" y="5"/>
                        <a:pt x="3" y="5"/>
                      </a:cubicBezTo>
                      <a:cubicBezTo>
                        <a:pt x="3" y="5"/>
                        <a:pt x="3" y="5"/>
                        <a:pt x="3" y="4"/>
                      </a:cubicBezTo>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3" y="3"/>
                        <a:pt x="3" y="4"/>
                      </a:cubicBezTo>
                      <a:cubicBezTo>
                        <a:pt x="3" y="4"/>
                        <a:pt x="3" y="3"/>
                        <a:pt x="3" y="2"/>
                      </a:cubicBezTo>
                      <a:cubicBezTo>
                        <a:pt x="3" y="0"/>
                        <a:pt x="2"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2" name="Freeform 10693">
                  <a:extLst>
                    <a:ext uri="{FF2B5EF4-FFF2-40B4-BE49-F238E27FC236}">
                      <a16:creationId xmlns:a16="http://schemas.microsoft.com/office/drawing/2014/main" id="{D3C9F4E5-75A8-8501-5971-D9CE1764160E}"/>
                    </a:ext>
                  </a:extLst>
                </p:cNvPr>
                <p:cNvSpPr>
                  <a:spLocks noEditPoints="1"/>
                </p:cNvSpPr>
                <p:nvPr/>
              </p:nvSpPr>
              <p:spPr bwMode="auto">
                <a:xfrm>
                  <a:off x="4168" y="2360"/>
                  <a:ext cx="2" cy="4"/>
                </a:xfrm>
                <a:custGeom>
                  <a:avLst/>
                  <a:gdLst>
                    <a:gd name="T0" fmla="*/ 1 w 2"/>
                    <a:gd name="T1" fmla="*/ 1 h 5"/>
                    <a:gd name="T2" fmla="*/ 2 w 2"/>
                    <a:gd name="T3" fmla="*/ 2 h 5"/>
                    <a:gd name="T4" fmla="*/ 1 w 2"/>
                    <a:gd name="T5" fmla="*/ 1 h 5"/>
                    <a:gd name="T6" fmla="*/ 0 w 2"/>
                    <a:gd name="T7" fmla="*/ 0 h 5"/>
                    <a:gd name="T8" fmla="*/ 1 w 2"/>
                    <a:gd name="T9" fmla="*/ 1 h 5"/>
                    <a:gd name="T10" fmla="*/ 0 w 2"/>
                    <a:gd name="T11" fmla="*/ 0 h 5"/>
                    <a:gd name="T12" fmla="*/ 0 w 2"/>
                    <a:gd name="T13" fmla="*/ 0 h 5"/>
                    <a:gd name="T14" fmla="*/ 0 w 2"/>
                    <a:gd name="T15" fmla="*/ 0 h 5"/>
                    <a:gd name="T16" fmla="*/ 0 w 2"/>
                    <a:gd name="T17" fmla="*/ 0 h 5"/>
                    <a:gd name="T18" fmla="*/ 0 w 2"/>
                    <a:gd name="T19" fmla="*/ 0 h 5"/>
                    <a:gd name="T20" fmla="*/ 0 w 2"/>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5">
                      <a:moveTo>
                        <a:pt x="1" y="1"/>
                      </a:moveTo>
                      <a:cubicBezTo>
                        <a:pt x="2" y="2"/>
                        <a:pt x="1" y="4"/>
                        <a:pt x="2" y="5"/>
                      </a:cubicBezTo>
                      <a:cubicBezTo>
                        <a:pt x="2" y="4"/>
                        <a:pt x="2" y="2"/>
                        <a:pt x="1" y="1"/>
                      </a:cubicBezTo>
                      <a:moveTo>
                        <a:pt x="0" y="0"/>
                      </a:moveTo>
                      <a:cubicBezTo>
                        <a:pt x="1" y="0"/>
                        <a:pt x="1" y="0"/>
                        <a:pt x="1" y="1"/>
                      </a:cubicBezTo>
                      <a:cubicBezTo>
                        <a:pt x="1" y="0"/>
                        <a:pt x="1"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3" name="Freeform 10694">
                  <a:extLst>
                    <a:ext uri="{FF2B5EF4-FFF2-40B4-BE49-F238E27FC236}">
                      <a16:creationId xmlns:a16="http://schemas.microsoft.com/office/drawing/2014/main" id="{7F245168-F57D-29B0-A1FC-3C50A1CC5471}"/>
                    </a:ext>
                  </a:extLst>
                </p:cNvPr>
                <p:cNvSpPr>
                  <a:spLocks noEditPoints="1"/>
                </p:cNvSpPr>
                <p:nvPr/>
              </p:nvSpPr>
              <p:spPr bwMode="auto">
                <a:xfrm>
                  <a:off x="4123" y="2363"/>
                  <a:ext cx="24" cy="32"/>
                </a:xfrm>
                <a:custGeom>
                  <a:avLst/>
                  <a:gdLst>
                    <a:gd name="T0" fmla="*/ 6 w 30"/>
                    <a:gd name="T1" fmla="*/ 14 h 39"/>
                    <a:gd name="T2" fmla="*/ 7 w 30"/>
                    <a:gd name="T3" fmla="*/ 14 h 39"/>
                    <a:gd name="T4" fmla="*/ 9 w 30"/>
                    <a:gd name="T5" fmla="*/ 11 h 39"/>
                    <a:gd name="T6" fmla="*/ 9 w 30"/>
                    <a:gd name="T7" fmla="*/ 11 h 39"/>
                    <a:gd name="T8" fmla="*/ 9 w 30"/>
                    <a:gd name="T9" fmla="*/ 11 h 39"/>
                    <a:gd name="T10" fmla="*/ 9 w 30"/>
                    <a:gd name="T11" fmla="*/ 14 h 39"/>
                    <a:gd name="T12" fmla="*/ 9 w 30"/>
                    <a:gd name="T13" fmla="*/ 14 h 39"/>
                    <a:gd name="T14" fmla="*/ 3 w 30"/>
                    <a:gd name="T15" fmla="*/ 11 h 39"/>
                    <a:gd name="T16" fmla="*/ 3 w 30"/>
                    <a:gd name="T17" fmla="*/ 11 h 39"/>
                    <a:gd name="T18" fmla="*/ 4 w 30"/>
                    <a:gd name="T19" fmla="*/ 13 h 39"/>
                    <a:gd name="T20" fmla="*/ 3 w 30"/>
                    <a:gd name="T21" fmla="*/ 13 h 39"/>
                    <a:gd name="T22" fmla="*/ 3 w 30"/>
                    <a:gd name="T23" fmla="*/ 11 h 39"/>
                    <a:gd name="T24" fmla="*/ 7 w 30"/>
                    <a:gd name="T25" fmla="*/ 10 h 39"/>
                    <a:gd name="T26" fmla="*/ 7 w 30"/>
                    <a:gd name="T27" fmla="*/ 11 h 39"/>
                    <a:gd name="T28" fmla="*/ 6 w 30"/>
                    <a:gd name="T29" fmla="*/ 11 h 39"/>
                    <a:gd name="T30" fmla="*/ 6 w 30"/>
                    <a:gd name="T31" fmla="*/ 10 h 39"/>
                    <a:gd name="T32" fmla="*/ 5 w 30"/>
                    <a:gd name="T33" fmla="*/ 7 h 39"/>
                    <a:gd name="T34" fmla="*/ 5 w 30"/>
                    <a:gd name="T35" fmla="*/ 7 h 39"/>
                    <a:gd name="T36" fmla="*/ 5 w 30"/>
                    <a:gd name="T37" fmla="*/ 7 h 39"/>
                    <a:gd name="T38" fmla="*/ 3 w 30"/>
                    <a:gd name="T39" fmla="*/ 6 h 39"/>
                    <a:gd name="T40" fmla="*/ 3 w 30"/>
                    <a:gd name="T41" fmla="*/ 4 h 39"/>
                    <a:gd name="T42" fmla="*/ 3 w 30"/>
                    <a:gd name="T43" fmla="*/ 6 h 39"/>
                    <a:gd name="T44" fmla="*/ 6 w 30"/>
                    <a:gd name="T45" fmla="*/ 4 h 39"/>
                    <a:gd name="T46" fmla="*/ 5 w 30"/>
                    <a:gd name="T47" fmla="*/ 2 h 39"/>
                    <a:gd name="T48" fmla="*/ 7 w 30"/>
                    <a:gd name="T49" fmla="*/ 2 h 39"/>
                    <a:gd name="T50" fmla="*/ 8 w 30"/>
                    <a:gd name="T51" fmla="*/ 3 h 39"/>
                    <a:gd name="T52" fmla="*/ 7 w 30"/>
                    <a:gd name="T53" fmla="*/ 2 h 39"/>
                    <a:gd name="T54" fmla="*/ 7 w 30"/>
                    <a:gd name="T55" fmla="*/ 2 h 39"/>
                    <a:gd name="T56" fmla="*/ 9 w 30"/>
                    <a:gd name="T57" fmla="*/ 0 h 39"/>
                    <a:gd name="T58" fmla="*/ 2 w 30"/>
                    <a:gd name="T59" fmla="*/ 7 h 39"/>
                    <a:gd name="T60" fmla="*/ 2 w 30"/>
                    <a:gd name="T61" fmla="*/ 12 h 39"/>
                    <a:gd name="T62" fmla="*/ 3 w 30"/>
                    <a:gd name="T63" fmla="*/ 16 h 39"/>
                    <a:gd name="T64" fmla="*/ 5 w 30"/>
                    <a:gd name="T65" fmla="*/ 17 h 39"/>
                    <a:gd name="T66" fmla="*/ 5 w 30"/>
                    <a:gd name="T67" fmla="*/ 17 h 39"/>
                    <a:gd name="T68" fmla="*/ 6 w 30"/>
                    <a:gd name="T69" fmla="*/ 17 h 39"/>
                    <a:gd name="T70" fmla="*/ 8 w 30"/>
                    <a:gd name="T71" fmla="*/ 17 h 39"/>
                    <a:gd name="T72" fmla="*/ 9 w 30"/>
                    <a:gd name="T73" fmla="*/ 17 h 39"/>
                    <a:gd name="T74" fmla="*/ 9 w 30"/>
                    <a:gd name="T75" fmla="*/ 17 h 39"/>
                    <a:gd name="T76" fmla="*/ 11 w 30"/>
                    <a:gd name="T77" fmla="*/ 16 h 39"/>
                    <a:gd name="T78" fmla="*/ 12 w 30"/>
                    <a:gd name="T79" fmla="*/ 13 h 39"/>
                    <a:gd name="T80" fmla="*/ 11 w 30"/>
                    <a:gd name="T81" fmla="*/ 13 h 39"/>
                    <a:gd name="T82" fmla="*/ 11 w 30"/>
                    <a:gd name="T83" fmla="*/ 11 h 39"/>
                    <a:gd name="T84" fmla="*/ 11 w 30"/>
                    <a:gd name="T85" fmla="*/ 11 h 39"/>
                    <a:gd name="T86" fmla="*/ 9 w 30"/>
                    <a:gd name="T87" fmla="*/ 7 h 39"/>
                    <a:gd name="T88" fmla="*/ 9 w 30"/>
                    <a:gd name="T89" fmla="*/ 7 h 39"/>
                    <a:gd name="T90" fmla="*/ 9 w 30"/>
                    <a:gd name="T91" fmla="*/ 7 h 39"/>
                    <a:gd name="T92" fmla="*/ 9 w 30"/>
                    <a:gd name="T93" fmla="*/ 7 h 39"/>
                    <a:gd name="T94" fmla="*/ 9 w 30"/>
                    <a:gd name="T95" fmla="*/ 6 h 39"/>
                    <a:gd name="T96" fmla="*/ 9 w 30"/>
                    <a:gd name="T97" fmla="*/ 5 h 39"/>
                    <a:gd name="T98" fmla="*/ 9 w 30"/>
                    <a:gd name="T99" fmla="*/ 4 h 39"/>
                    <a:gd name="T100" fmla="*/ 8 w 30"/>
                    <a:gd name="T101" fmla="*/ 6 h 39"/>
                    <a:gd name="T102" fmla="*/ 8 w 30"/>
                    <a:gd name="T103" fmla="*/ 7 h 39"/>
                    <a:gd name="T104" fmla="*/ 9 w 30"/>
                    <a:gd name="T105" fmla="*/ 4 h 39"/>
                    <a:gd name="T106" fmla="*/ 9 w 30"/>
                    <a:gd name="T107" fmla="*/ 4 h 39"/>
                    <a:gd name="T108" fmla="*/ 9 w 30"/>
                    <a:gd name="T109" fmla="*/ 2 h 39"/>
                    <a:gd name="T110" fmla="*/ 9 w 30"/>
                    <a:gd name="T111" fmla="*/ 0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0" h="39">
                      <a:moveTo>
                        <a:pt x="16" y="33"/>
                      </a:moveTo>
                      <a:cubicBezTo>
                        <a:pt x="15" y="33"/>
                        <a:pt x="13" y="31"/>
                        <a:pt x="14" y="30"/>
                      </a:cubicBezTo>
                      <a:cubicBezTo>
                        <a:pt x="14" y="30"/>
                        <a:pt x="14" y="30"/>
                        <a:pt x="14" y="30"/>
                      </a:cubicBezTo>
                      <a:cubicBezTo>
                        <a:pt x="14" y="33"/>
                        <a:pt x="16" y="32"/>
                        <a:pt x="17" y="32"/>
                      </a:cubicBezTo>
                      <a:cubicBezTo>
                        <a:pt x="17" y="33"/>
                        <a:pt x="16" y="33"/>
                        <a:pt x="16" y="33"/>
                      </a:cubicBezTo>
                      <a:moveTo>
                        <a:pt x="23" y="26"/>
                      </a:moveTo>
                      <a:cubicBezTo>
                        <a:pt x="23" y="26"/>
                        <a:pt x="23" y="26"/>
                        <a:pt x="23" y="26"/>
                      </a:cubicBezTo>
                      <a:cubicBezTo>
                        <a:pt x="23" y="26"/>
                        <a:pt x="23" y="26"/>
                        <a:pt x="23" y="26"/>
                      </a:cubicBezTo>
                      <a:cubicBezTo>
                        <a:pt x="23" y="26"/>
                        <a:pt x="23" y="26"/>
                        <a:pt x="23" y="26"/>
                      </a:cubicBezTo>
                      <a:cubicBezTo>
                        <a:pt x="23" y="26"/>
                        <a:pt x="23" y="26"/>
                        <a:pt x="23" y="26"/>
                      </a:cubicBezTo>
                      <a:cubicBezTo>
                        <a:pt x="23" y="28"/>
                        <a:pt x="24" y="29"/>
                        <a:pt x="23" y="30"/>
                      </a:cubicBezTo>
                      <a:cubicBezTo>
                        <a:pt x="23" y="31"/>
                        <a:pt x="22" y="31"/>
                        <a:pt x="21" y="32"/>
                      </a:cubicBezTo>
                      <a:cubicBezTo>
                        <a:pt x="21" y="32"/>
                        <a:pt x="21" y="32"/>
                        <a:pt x="21" y="32"/>
                      </a:cubicBezTo>
                      <a:cubicBezTo>
                        <a:pt x="21" y="32"/>
                        <a:pt x="21" y="32"/>
                        <a:pt x="21" y="32"/>
                      </a:cubicBezTo>
                      <a:cubicBezTo>
                        <a:pt x="23" y="30"/>
                        <a:pt x="23" y="27"/>
                        <a:pt x="23" y="26"/>
                      </a:cubicBezTo>
                      <a:moveTo>
                        <a:pt x="8" y="25"/>
                      </a:moveTo>
                      <a:cubicBezTo>
                        <a:pt x="8" y="25"/>
                        <a:pt x="8" y="25"/>
                        <a:pt x="8" y="25"/>
                      </a:cubicBezTo>
                      <a:cubicBezTo>
                        <a:pt x="8" y="25"/>
                        <a:pt x="8" y="25"/>
                        <a:pt x="8" y="25"/>
                      </a:cubicBezTo>
                      <a:cubicBezTo>
                        <a:pt x="8" y="25"/>
                        <a:pt x="8" y="25"/>
                        <a:pt x="8" y="25"/>
                      </a:cubicBezTo>
                      <a:cubicBezTo>
                        <a:pt x="7" y="27"/>
                        <a:pt x="8" y="29"/>
                        <a:pt x="9" y="29"/>
                      </a:cubicBezTo>
                      <a:cubicBezTo>
                        <a:pt x="8" y="30"/>
                        <a:pt x="8" y="30"/>
                        <a:pt x="8" y="30"/>
                      </a:cubicBezTo>
                      <a:cubicBezTo>
                        <a:pt x="7" y="30"/>
                        <a:pt x="7" y="29"/>
                        <a:pt x="7" y="28"/>
                      </a:cubicBezTo>
                      <a:cubicBezTo>
                        <a:pt x="7" y="26"/>
                        <a:pt x="7" y="25"/>
                        <a:pt x="8" y="25"/>
                      </a:cubicBezTo>
                      <a:cubicBezTo>
                        <a:pt x="8" y="25"/>
                        <a:pt x="8" y="25"/>
                        <a:pt x="8" y="25"/>
                      </a:cubicBezTo>
                      <a:moveTo>
                        <a:pt x="16" y="22"/>
                      </a:moveTo>
                      <a:cubicBezTo>
                        <a:pt x="17" y="22"/>
                        <a:pt x="17" y="22"/>
                        <a:pt x="17" y="22"/>
                      </a:cubicBezTo>
                      <a:cubicBezTo>
                        <a:pt x="19" y="22"/>
                        <a:pt x="17" y="26"/>
                        <a:pt x="16" y="27"/>
                      </a:cubicBezTo>
                      <a:cubicBezTo>
                        <a:pt x="16" y="27"/>
                        <a:pt x="17" y="26"/>
                        <a:pt x="17" y="25"/>
                      </a:cubicBezTo>
                      <a:cubicBezTo>
                        <a:pt x="17" y="24"/>
                        <a:pt x="17" y="23"/>
                        <a:pt x="16" y="22"/>
                      </a:cubicBezTo>
                      <a:cubicBezTo>
                        <a:pt x="16" y="23"/>
                        <a:pt x="16" y="23"/>
                        <a:pt x="16" y="23"/>
                      </a:cubicBezTo>
                      <a:cubicBezTo>
                        <a:pt x="16" y="22"/>
                        <a:pt x="16" y="22"/>
                        <a:pt x="16" y="22"/>
                      </a:cubicBezTo>
                      <a:cubicBezTo>
                        <a:pt x="16" y="22"/>
                        <a:pt x="16" y="22"/>
                        <a:pt x="16" y="22"/>
                      </a:cubicBezTo>
                      <a:moveTo>
                        <a:pt x="11" y="16"/>
                      </a:moveTo>
                      <a:cubicBezTo>
                        <a:pt x="11" y="15"/>
                        <a:pt x="11" y="15"/>
                        <a:pt x="11" y="15"/>
                      </a:cubicBezTo>
                      <a:cubicBezTo>
                        <a:pt x="11" y="15"/>
                        <a:pt x="11" y="15"/>
                        <a:pt x="11" y="15"/>
                      </a:cubicBezTo>
                      <a:cubicBezTo>
                        <a:pt x="12" y="15"/>
                        <a:pt x="12" y="15"/>
                        <a:pt x="13" y="16"/>
                      </a:cubicBezTo>
                      <a:cubicBezTo>
                        <a:pt x="13" y="16"/>
                        <a:pt x="13" y="19"/>
                        <a:pt x="12" y="20"/>
                      </a:cubicBezTo>
                      <a:cubicBezTo>
                        <a:pt x="11" y="19"/>
                        <a:pt x="13" y="16"/>
                        <a:pt x="11" y="16"/>
                      </a:cubicBezTo>
                      <a:cubicBezTo>
                        <a:pt x="11" y="16"/>
                        <a:pt x="11" y="16"/>
                        <a:pt x="11" y="16"/>
                      </a:cubicBezTo>
                      <a:moveTo>
                        <a:pt x="7" y="13"/>
                      </a:moveTo>
                      <a:cubicBezTo>
                        <a:pt x="6" y="13"/>
                        <a:pt x="6" y="13"/>
                        <a:pt x="6" y="13"/>
                      </a:cubicBezTo>
                      <a:cubicBezTo>
                        <a:pt x="7" y="12"/>
                        <a:pt x="8" y="10"/>
                        <a:pt x="7" y="9"/>
                      </a:cubicBezTo>
                      <a:cubicBezTo>
                        <a:pt x="7" y="9"/>
                        <a:pt x="7" y="9"/>
                        <a:pt x="7" y="9"/>
                      </a:cubicBezTo>
                      <a:cubicBezTo>
                        <a:pt x="8" y="10"/>
                        <a:pt x="9" y="11"/>
                        <a:pt x="8" y="12"/>
                      </a:cubicBezTo>
                      <a:cubicBezTo>
                        <a:pt x="7" y="13"/>
                        <a:pt x="7" y="13"/>
                        <a:pt x="7" y="13"/>
                      </a:cubicBezTo>
                      <a:moveTo>
                        <a:pt x="14" y="9"/>
                      </a:moveTo>
                      <a:cubicBezTo>
                        <a:pt x="12" y="9"/>
                        <a:pt x="11" y="6"/>
                        <a:pt x="13" y="5"/>
                      </a:cubicBezTo>
                      <a:cubicBezTo>
                        <a:pt x="13" y="5"/>
                        <a:pt x="13" y="5"/>
                        <a:pt x="13" y="5"/>
                      </a:cubicBezTo>
                      <a:cubicBezTo>
                        <a:pt x="13" y="6"/>
                        <a:pt x="14" y="8"/>
                        <a:pt x="14" y="9"/>
                      </a:cubicBezTo>
                      <a:moveTo>
                        <a:pt x="17" y="4"/>
                      </a:moveTo>
                      <a:cubicBezTo>
                        <a:pt x="17" y="3"/>
                        <a:pt x="18" y="3"/>
                        <a:pt x="18" y="3"/>
                      </a:cubicBezTo>
                      <a:cubicBezTo>
                        <a:pt x="19" y="3"/>
                        <a:pt x="20" y="5"/>
                        <a:pt x="19" y="7"/>
                      </a:cubicBezTo>
                      <a:cubicBezTo>
                        <a:pt x="19" y="6"/>
                        <a:pt x="18" y="4"/>
                        <a:pt x="17" y="4"/>
                      </a:cubicBezTo>
                      <a:cubicBezTo>
                        <a:pt x="17" y="4"/>
                        <a:pt x="17" y="4"/>
                        <a:pt x="17" y="4"/>
                      </a:cubicBezTo>
                      <a:cubicBezTo>
                        <a:pt x="17" y="4"/>
                        <a:pt x="17" y="4"/>
                        <a:pt x="17" y="4"/>
                      </a:cubicBezTo>
                      <a:cubicBezTo>
                        <a:pt x="17" y="4"/>
                        <a:pt x="17" y="4"/>
                        <a:pt x="17" y="4"/>
                      </a:cubicBezTo>
                      <a:cubicBezTo>
                        <a:pt x="17" y="4"/>
                        <a:pt x="17" y="4"/>
                        <a:pt x="17" y="4"/>
                      </a:cubicBezTo>
                      <a:moveTo>
                        <a:pt x="21" y="0"/>
                      </a:moveTo>
                      <a:cubicBezTo>
                        <a:pt x="15" y="3"/>
                        <a:pt x="8" y="6"/>
                        <a:pt x="4" y="11"/>
                      </a:cubicBezTo>
                      <a:cubicBezTo>
                        <a:pt x="3" y="13"/>
                        <a:pt x="4" y="14"/>
                        <a:pt x="2" y="16"/>
                      </a:cubicBezTo>
                      <a:cubicBezTo>
                        <a:pt x="0" y="18"/>
                        <a:pt x="3" y="20"/>
                        <a:pt x="2" y="22"/>
                      </a:cubicBezTo>
                      <a:cubicBezTo>
                        <a:pt x="1" y="24"/>
                        <a:pt x="3" y="25"/>
                        <a:pt x="3" y="27"/>
                      </a:cubicBezTo>
                      <a:cubicBezTo>
                        <a:pt x="2" y="29"/>
                        <a:pt x="5" y="29"/>
                        <a:pt x="5" y="31"/>
                      </a:cubicBezTo>
                      <a:cubicBezTo>
                        <a:pt x="4" y="34"/>
                        <a:pt x="7" y="33"/>
                        <a:pt x="7" y="34"/>
                      </a:cubicBezTo>
                      <a:cubicBezTo>
                        <a:pt x="6" y="36"/>
                        <a:pt x="10" y="35"/>
                        <a:pt x="10" y="37"/>
                      </a:cubicBezTo>
                      <a:cubicBezTo>
                        <a:pt x="10" y="38"/>
                        <a:pt x="10" y="38"/>
                        <a:pt x="11" y="38"/>
                      </a:cubicBezTo>
                      <a:cubicBezTo>
                        <a:pt x="11" y="38"/>
                        <a:pt x="11" y="38"/>
                        <a:pt x="12" y="38"/>
                      </a:cubicBezTo>
                      <a:cubicBezTo>
                        <a:pt x="12" y="38"/>
                        <a:pt x="13" y="38"/>
                        <a:pt x="13" y="38"/>
                      </a:cubicBezTo>
                      <a:cubicBezTo>
                        <a:pt x="13" y="38"/>
                        <a:pt x="14" y="38"/>
                        <a:pt x="14" y="38"/>
                      </a:cubicBezTo>
                      <a:cubicBezTo>
                        <a:pt x="14" y="39"/>
                        <a:pt x="15" y="39"/>
                        <a:pt x="16" y="39"/>
                      </a:cubicBezTo>
                      <a:cubicBezTo>
                        <a:pt x="16" y="39"/>
                        <a:pt x="17" y="39"/>
                        <a:pt x="18" y="39"/>
                      </a:cubicBezTo>
                      <a:cubicBezTo>
                        <a:pt x="19" y="38"/>
                        <a:pt x="19" y="38"/>
                        <a:pt x="20" y="38"/>
                      </a:cubicBezTo>
                      <a:cubicBezTo>
                        <a:pt x="20" y="38"/>
                        <a:pt x="21" y="38"/>
                        <a:pt x="21" y="38"/>
                      </a:cubicBezTo>
                      <a:cubicBezTo>
                        <a:pt x="21" y="38"/>
                        <a:pt x="21" y="38"/>
                        <a:pt x="21" y="38"/>
                      </a:cubicBezTo>
                      <a:cubicBezTo>
                        <a:pt x="21" y="39"/>
                        <a:pt x="22" y="39"/>
                        <a:pt x="22" y="39"/>
                      </a:cubicBezTo>
                      <a:cubicBezTo>
                        <a:pt x="22" y="39"/>
                        <a:pt x="22" y="39"/>
                        <a:pt x="22" y="39"/>
                      </a:cubicBezTo>
                      <a:cubicBezTo>
                        <a:pt x="22" y="39"/>
                        <a:pt x="23" y="39"/>
                        <a:pt x="23" y="38"/>
                      </a:cubicBezTo>
                      <a:cubicBezTo>
                        <a:pt x="25" y="38"/>
                        <a:pt x="25" y="34"/>
                        <a:pt x="26" y="34"/>
                      </a:cubicBezTo>
                      <a:cubicBezTo>
                        <a:pt x="29" y="33"/>
                        <a:pt x="28" y="30"/>
                        <a:pt x="29" y="28"/>
                      </a:cubicBezTo>
                      <a:cubicBezTo>
                        <a:pt x="29" y="28"/>
                        <a:pt x="30" y="28"/>
                        <a:pt x="30" y="28"/>
                      </a:cubicBezTo>
                      <a:cubicBezTo>
                        <a:pt x="29" y="27"/>
                        <a:pt x="29" y="27"/>
                        <a:pt x="28" y="26"/>
                      </a:cubicBezTo>
                      <a:cubicBezTo>
                        <a:pt x="28" y="27"/>
                        <a:pt x="27" y="29"/>
                        <a:pt x="26" y="29"/>
                      </a:cubicBezTo>
                      <a:cubicBezTo>
                        <a:pt x="26" y="29"/>
                        <a:pt x="27" y="27"/>
                        <a:pt x="28" y="26"/>
                      </a:cubicBezTo>
                      <a:cubicBezTo>
                        <a:pt x="27" y="26"/>
                        <a:pt x="26" y="25"/>
                        <a:pt x="26" y="23"/>
                      </a:cubicBezTo>
                      <a:cubicBezTo>
                        <a:pt x="26" y="23"/>
                        <a:pt x="26" y="23"/>
                        <a:pt x="26" y="23"/>
                      </a:cubicBezTo>
                      <a:cubicBezTo>
                        <a:pt x="26" y="23"/>
                        <a:pt x="26" y="23"/>
                        <a:pt x="26" y="23"/>
                      </a:cubicBezTo>
                      <a:cubicBezTo>
                        <a:pt x="26" y="23"/>
                        <a:pt x="26" y="23"/>
                        <a:pt x="26" y="23"/>
                      </a:cubicBezTo>
                      <a:cubicBezTo>
                        <a:pt x="26" y="21"/>
                        <a:pt x="23" y="20"/>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6"/>
                        <a:pt x="23" y="15"/>
                      </a:cubicBezTo>
                      <a:cubicBezTo>
                        <a:pt x="23" y="16"/>
                        <a:pt x="23" y="16"/>
                        <a:pt x="23" y="16"/>
                      </a:cubicBezTo>
                      <a:cubicBezTo>
                        <a:pt x="22" y="15"/>
                        <a:pt x="22" y="14"/>
                        <a:pt x="22" y="13"/>
                      </a:cubicBezTo>
                      <a:cubicBezTo>
                        <a:pt x="22" y="13"/>
                        <a:pt x="22" y="12"/>
                        <a:pt x="22" y="12"/>
                      </a:cubicBezTo>
                      <a:cubicBezTo>
                        <a:pt x="22" y="12"/>
                        <a:pt x="22" y="11"/>
                        <a:pt x="22" y="11"/>
                      </a:cubicBezTo>
                      <a:cubicBezTo>
                        <a:pt x="22" y="10"/>
                        <a:pt x="22" y="9"/>
                        <a:pt x="22" y="9"/>
                      </a:cubicBezTo>
                      <a:cubicBezTo>
                        <a:pt x="21" y="9"/>
                        <a:pt x="21" y="9"/>
                        <a:pt x="21" y="9"/>
                      </a:cubicBezTo>
                      <a:cubicBezTo>
                        <a:pt x="21" y="9"/>
                        <a:pt x="21" y="9"/>
                        <a:pt x="21" y="9"/>
                      </a:cubicBezTo>
                      <a:cubicBezTo>
                        <a:pt x="21" y="10"/>
                        <a:pt x="20" y="12"/>
                        <a:pt x="20" y="13"/>
                      </a:cubicBezTo>
                      <a:cubicBezTo>
                        <a:pt x="20" y="13"/>
                        <a:pt x="21" y="14"/>
                        <a:pt x="20" y="15"/>
                      </a:cubicBezTo>
                      <a:cubicBezTo>
                        <a:pt x="20" y="15"/>
                        <a:pt x="20" y="15"/>
                        <a:pt x="20" y="15"/>
                      </a:cubicBezTo>
                      <a:cubicBezTo>
                        <a:pt x="19" y="15"/>
                        <a:pt x="19" y="12"/>
                        <a:pt x="19" y="11"/>
                      </a:cubicBezTo>
                      <a:cubicBezTo>
                        <a:pt x="20" y="10"/>
                        <a:pt x="20" y="9"/>
                        <a:pt x="21" y="9"/>
                      </a:cubicBezTo>
                      <a:cubicBezTo>
                        <a:pt x="21" y="9"/>
                        <a:pt x="21" y="9"/>
                        <a:pt x="21" y="8"/>
                      </a:cubicBezTo>
                      <a:cubicBezTo>
                        <a:pt x="22" y="9"/>
                        <a:pt x="22" y="9"/>
                        <a:pt x="22" y="9"/>
                      </a:cubicBezTo>
                      <a:cubicBezTo>
                        <a:pt x="21" y="7"/>
                        <a:pt x="21" y="6"/>
                        <a:pt x="21" y="5"/>
                      </a:cubicBezTo>
                      <a:cubicBezTo>
                        <a:pt x="21" y="5"/>
                        <a:pt x="21" y="4"/>
                        <a:pt x="21" y="4"/>
                      </a:cubicBezTo>
                      <a:cubicBezTo>
                        <a:pt x="22" y="3"/>
                        <a:pt x="22" y="3"/>
                        <a:pt x="22" y="2"/>
                      </a:cubicBezTo>
                      <a:cubicBezTo>
                        <a:pt x="22" y="2"/>
                        <a:pt x="22" y="1"/>
                        <a:pt x="22" y="0"/>
                      </a:cubicBezTo>
                      <a:cubicBezTo>
                        <a:pt x="21" y="0"/>
                        <a:pt x="21" y="0"/>
                        <a:pt x="21" y="0"/>
                      </a:cubicBezTo>
                    </a:path>
                  </a:pathLst>
                </a:custGeom>
                <a:solidFill>
                  <a:srgbClr val="D5B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4" name="Freeform 10695">
                  <a:extLst>
                    <a:ext uri="{FF2B5EF4-FFF2-40B4-BE49-F238E27FC236}">
                      <a16:creationId xmlns:a16="http://schemas.microsoft.com/office/drawing/2014/main" id="{D05868E8-7CF3-1471-5B4B-3E03690CC0E2}"/>
                    </a:ext>
                  </a:extLst>
                </p:cNvPr>
                <p:cNvSpPr>
                  <a:spLocks/>
                </p:cNvSpPr>
                <p:nvPr/>
              </p:nvSpPr>
              <p:spPr bwMode="auto">
                <a:xfrm>
                  <a:off x="4126" y="2362"/>
                  <a:ext cx="14" cy="10"/>
                </a:xfrm>
                <a:custGeom>
                  <a:avLst/>
                  <a:gdLst>
                    <a:gd name="T0" fmla="*/ 7 w 17"/>
                    <a:gd name="T1" fmla="*/ 0 h 12"/>
                    <a:gd name="T2" fmla="*/ 6 w 17"/>
                    <a:gd name="T3" fmla="*/ 0 h 12"/>
                    <a:gd name="T4" fmla="*/ 5 w 17"/>
                    <a:gd name="T5" fmla="*/ 0 h 12"/>
                    <a:gd name="T6" fmla="*/ 5 w 17"/>
                    <a:gd name="T7" fmla="*/ 0 h 12"/>
                    <a:gd name="T8" fmla="*/ 4 w 17"/>
                    <a:gd name="T9" fmla="*/ 0 h 12"/>
                    <a:gd name="T10" fmla="*/ 3 w 17"/>
                    <a:gd name="T11" fmla="*/ 0 h 12"/>
                    <a:gd name="T12" fmla="*/ 2 w 17"/>
                    <a:gd name="T13" fmla="*/ 1 h 12"/>
                    <a:gd name="T14" fmla="*/ 2 w 17"/>
                    <a:gd name="T15" fmla="*/ 3 h 12"/>
                    <a:gd name="T16" fmla="*/ 0 w 17"/>
                    <a:gd name="T17" fmla="*/ 5 h 12"/>
                    <a:gd name="T18" fmla="*/ 0 w 17"/>
                    <a:gd name="T19" fmla="*/ 6 h 12"/>
                    <a:gd name="T20" fmla="*/ 8 w 17"/>
                    <a:gd name="T21" fmla="*/ 1 h 12"/>
                    <a:gd name="T22" fmla="*/ 7 w 17"/>
                    <a:gd name="T23" fmla="*/ 0 h 12"/>
                    <a:gd name="T24" fmla="*/ 7 w 17"/>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12">
                      <a:moveTo>
                        <a:pt x="15" y="0"/>
                      </a:moveTo>
                      <a:cubicBezTo>
                        <a:pt x="14" y="0"/>
                        <a:pt x="14" y="0"/>
                        <a:pt x="13" y="0"/>
                      </a:cubicBezTo>
                      <a:cubicBezTo>
                        <a:pt x="12" y="0"/>
                        <a:pt x="12" y="0"/>
                        <a:pt x="11" y="0"/>
                      </a:cubicBezTo>
                      <a:cubicBezTo>
                        <a:pt x="11" y="0"/>
                        <a:pt x="10" y="0"/>
                        <a:pt x="10" y="0"/>
                      </a:cubicBezTo>
                      <a:cubicBezTo>
                        <a:pt x="9" y="0"/>
                        <a:pt x="9" y="0"/>
                        <a:pt x="9" y="0"/>
                      </a:cubicBezTo>
                      <a:cubicBezTo>
                        <a:pt x="8" y="0"/>
                        <a:pt x="8" y="0"/>
                        <a:pt x="7" y="0"/>
                      </a:cubicBezTo>
                      <a:cubicBezTo>
                        <a:pt x="7" y="1"/>
                        <a:pt x="6" y="1"/>
                        <a:pt x="6" y="1"/>
                      </a:cubicBezTo>
                      <a:cubicBezTo>
                        <a:pt x="5" y="2"/>
                        <a:pt x="5" y="4"/>
                        <a:pt x="3" y="6"/>
                      </a:cubicBezTo>
                      <a:cubicBezTo>
                        <a:pt x="1" y="6"/>
                        <a:pt x="1" y="9"/>
                        <a:pt x="0" y="10"/>
                      </a:cubicBezTo>
                      <a:cubicBezTo>
                        <a:pt x="0" y="11"/>
                        <a:pt x="0" y="11"/>
                        <a:pt x="0" y="12"/>
                      </a:cubicBezTo>
                      <a:cubicBezTo>
                        <a:pt x="4" y="7"/>
                        <a:pt x="11" y="4"/>
                        <a:pt x="17" y="1"/>
                      </a:cubicBezTo>
                      <a:cubicBezTo>
                        <a:pt x="17" y="1"/>
                        <a:pt x="16" y="1"/>
                        <a:pt x="16" y="0"/>
                      </a:cubicBezTo>
                      <a:cubicBezTo>
                        <a:pt x="15" y="0"/>
                        <a:pt x="15" y="0"/>
                        <a:pt x="15" y="0"/>
                      </a:cubicBezTo>
                    </a:path>
                  </a:pathLst>
                </a:custGeom>
                <a:solidFill>
                  <a:srgbClr val="DABB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5" name="Freeform 10696">
                  <a:extLst>
                    <a:ext uri="{FF2B5EF4-FFF2-40B4-BE49-F238E27FC236}">
                      <a16:creationId xmlns:a16="http://schemas.microsoft.com/office/drawing/2014/main" id="{6D7114EA-5CFB-3A95-92C0-85C253C4E1F5}"/>
                    </a:ext>
                  </a:extLst>
                </p:cNvPr>
                <p:cNvSpPr>
                  <a:spLocks noEditPoints="1"/>
                </p:cNvSpPr>
                <p:nvPr/>
              </p:nvSpPr>
              <p:spPr bwMode="auto">
                <a:xfrm>
                  <a:off x="4140" y="2363"/>
                  <a:ext cx="10" cy="21"/>
                </a:xfrm>
                <a:custGeom>
                  <a:avLst/>
                  <a:gdLst>
                    <a:gd name="T0" fmla="*/ 2 w 12"/>
                    <a:gd name="T1" fmla="*/ 7 h 26"/>
                    <a:gd name="T2" fmla="*/ 2 w 12"/>
                    <a:gd name="T3" fmla="*/ 7 h 26"/>
                    <a:gd name="T4" fmla="*/ 2 w 12"/>
                    <a:gd name="T5" fmla="*/ 7 h 26"/>
                    <a:gd name="T6" fmla="*/ 2 w 12"/>
                    <a:gd name="T7" fmla="*/ 7 h 26"/>
                    <a:gd name="T8" fmla="*/ 2 w 12"/>
                    <a:gd name="T9" fmla="*/ 7 h 26"/>
                    <a:gd name="T10" fmla="*/ 2 w 12"/>
                    <a:gd name="T11" fmla="*/ 7 h 26"/>
                    <a:gd name="T12" fmla="*/ 3 w 12"/>
                    <a:gd name="T13" fmla="*/ 6 h 26"/>
                    <a:gd name="T14" fmla="*/ 3 w 12"/>
                    <a:gd name="T15" fmla="*/ 6 h 26"/>
                    <a:gd name="T16" fmla="*/ 3 w 12"/>
                    <a:gd name="T17" fmla="*/ 6 h 26"/>
                    <a:gd name="T18" fmla="*/ 3 w 12"/>
                    <a:gd name="T19" fmla="*/ 7 h 26"/>
                    <a:gd name="T20" fmla="*/ 3 w 12"/>
                    <a:gd name="T21" fmla="*/ 9 h 26"/>
                    <a:gd name="T22" fmla="*/ 3 w 12"/>
                    <a:gd name="T23" fmla="*/ 6 h 26"/>
                    <a:gd name="T24" fmla="*/ 3 w 12"/>
                    <a:gd name="T25" fmla="*/ 5 h 26"/>
                    <a:gd name="T26" fmla="*/ 3 w 12"/>
                    <a:gd name="T27" fmla="*/ 3 h 26"/>
                    <a:gd name="T28" fmla="*/ 3 w 12"/>
                    <a:gd name="T29" fmla="*/ 3 h 26"/>
                    <a:gd name="T30" fmla="*/ 3 w 12"/>
                    <a:gd name="T31" fmla="*/ 3 h 26"/>
                    <a:gd name="T32" fmla="*/ 3 w 12"/>
                    <a:gd name="T33" fmla="*/ 5 h 26"/>
                    <a:gd name="T34" fmla="*/ 2 w 12"/>
                    <a:gd name="T35" fmla="*/ 0 h 26"/>
                    <a:gd name="T36" fmla="*/ 1 w 12"/>
                    <a:gd name="T37" fmla="*/ 0 h 26"/>
                    <a:gd name="T38" fmla="*/ 1 w 12"/>
                    <a:gd name="T39" fmla="*/ 0 h 26"/>
                    <a:gd name="T40" fmla="*/ 1 w 12"/>
                    <a:gd name="T41" fmla="*/ 0 h 26"/>
                    <a:gd name="T42" fmla="*/ 1 w 12"/>
                    <a:gd name="T43" fmla="*/ 2 h 26"/>
                    <a:gd name="T44" fmla="*/ 0 w 12"/>
                    <a:gd name="T45" fmla="*/ 2 h 26"/>
                    <a:gd name="T46" fmla="*/ 0 w 12"/>
                    <a:gd name="T47" fmla="*/ 2 h 26"/>
                    <a:gd name="T48" fmla="*/ 1 w 12"/>
                    <a:gd name="T49" fmla="*/ 4 h 26"/>
                    <a:gd name="T50" fmla="*/ 1 w 12"/>
                    <a:gd name="T51" fmla="*/ 4 h 26"/>
                    <a:gd name="T52" fmla="*/ 1 w 12"/>
                    <a:gd name="T53" fmla="*/ 4 h 26"/>
                    <a:gd name="T54" fmla="*/ 1 w 12"/>
                    <a:gd name="T55" fmla="*/ 5 h 26"/>
                    <a:gd name="T56" fmla="*/ 1 w 12"/>
                    <a:gd name="T57" fmla="*/ 5 h 26"/>
                    <a:gd name="T58" fmla="*/ 1 w 12"/>
                    <a:gd name="T59" fmla="*/ 6 h 26"/>
                    <a:gd name="T60" fmla="*/ 2 w 12"/>
                    <a:gd name="T61" fmla="*/ 7 h 26"/>
                    <a:gd name="T62" fmla="*/ 3 w 12"/>
                    <a:gd name="T63" fmla="*/ 8 h 26"/>
                    <a:gd name="T64" fmla="*/ 3 w 12"/>
                    <a:gd name="T65" fmla="*/ 10 h 26"/>
                    <a:gd name="T66" fmla="*/ 5 w 12"/>
                    <a:gd name="T67" fmla="*/ 11 h 26"/>
                    <a:gd name="T68" fmla="*/ 6 w 12"/>
                    <a:gd name="T69" fmla="*/ 8 h 26"/>
                    <a:gd name="T70" fmla="*/ 5 w 12"/>
                    <a:gd name="T71" fmla="*/ 5 h 26"/>
                    <a:gd name="T72" fmla="*/ 3 w 12"/>
                    <a:gd name="T73" fmla="*/ 2 h 26"/>
                    <a:gd name="T74" fmla="*/ 3 w 12"/>
                    <a:gd name="T75" fmla="*/ 1 h 26"/>
                    <a:gd name="T76" fmla="*/ 2 w 12"/>
                    <a:gd name="T77" fmla="*/ 0 h 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 h="26">
                      <a:moveTo>
                        <a:pt x="2" y="17"/>
                      </a:moveTo>
                      <a:cubicBezTo>
                        <a:pt x="2" y="17"/>
                        <a:pt x="2" y="17"/>
                        <a:pt x="2" y="17"/>
                      </a:cubicBezTo>
                      <a:cubicBezTo>
                        <a:pt x="2" y="17"/>
                        <a:pt x="2" y="17"/>
                        <a:pt x="2" y="17"/>
                      </a:cubicBezTo>
                      <a:moveTo>
                        <a:pt x="2" y="17"/>
                      </a:moveTo>
                      <a:cubicBezTo>
                        <a:pt x="2" y="17"/>
                        <a:pt x="2" y="17"/>
                        <a:pt x="2" y="17"/>
                      </a:cubicBezTo>
                      <a:cubicBezTo>
                        <a:pt x="2" y="17"/>
                        <a:pt x="2" y="17"/>
                        <a:pt x="2" y="17"/>
                      </a:cubicBezTo>
                      <a:moveTo>
                        <a:pt x="5" y="15"/>
                      </a:moveTo>
                      <a:cubicBezTo>
                        <a:pt x="5" y="15"/>
                        <a:pt x="5" y="15"/>
                        <a:pt x="5" y="15"/>
                      </a:cubicBezTo>
                      <a:cubicBezTo>
                        <a:pt x="5" y="15"/>
                        <a:pt x="5" y="15"/>
                        <a:pt x="5" y="15"/>
                      </a:cubicBezTo>
                      <a:cubicBezTo>
                        <a:pt x="5" y="17"/>
                        <a:pt x="5" y="17"/>
                        <a:pt x="5" y="17"/>
                      </a:cubicBezTo>
                      <a:cubicBezTo>
                        <a:pt x="6" y="18"/>
                        <a:pt x="5" y="20"/>
                        <a:pt x="6" y="21"/>
                      </a:cubicBezTo>
                      <a:cubicBezTo>
                        <a:pt x="4" y="21"/>
                        <a:pt x="3" y="17"/>
                        <a:pt x="5" y="15"/>
                      </a:cubicBezTo>
                      <a:moveTo>
                        <a:pt x="5" y="12"/>
                      </a:moveTo>
                      <a:cubicBezTo>
                        <a:pt x="5" y="11"/>
                        <a:pt x="7" y="9"/>
                        <a:pt x="5" y="8"/>
                      </a:cubicBezTo>
                      <a:cubicBezTo>
                        <a:pt x="5" y="8"/>
                        <a:pt x="5" y="8"/>
                        <a:pt x="5" y="8"/>
                      </a:cubicBezTo>
                      <a:cubicBezTo>
                        <a:pt x="5" y="8"/>
                        <a:pt x="5" y="8"/>
                        <a:pt x="5" y="8"/>
                      </a:cubicBezTo>
                      <a:cubicBezTo>
                        <a:pt x="7" y="8"/>
                        <a:pt x="6" y="11"/>
                        <a:pt x="5" y="12"/>
                      </a:cubicBezTo>
                      <a:moveTo>
                        <a:pt x="2" y="0"/>
                      </a:moveTo>
                      <a:cubicBezTo>
                        <a:pt x="2" y="0"/>
                        <a:pt x="2" y="0"/>
                        <a:pt x="1" y="0"/>
                      </a:cubicBezTo>
                      <a:cubicBezTo>
                        <a:pt x="1" y="0"/>
                        <a:pt x="1" y="0"/>
                        <a:pt x="1" y="0"/>
                      </a:cubicBezTo>
                      <a:cubicBezTo>
                        <a:pt x="1" y="0"/>
                        <a:pt x="1" y="0"/>
                        <a:pt x="1" y="0"/>
                      </a:cubicBezTo>
                      <a:cubicBezTo>
                        <a:pt x="1" y="1"/>
                        <a:pt x="1" y="2"/>
                        <a:pt x="1" y="2"/>
                      </a:cubicBezTo>
                      <a:cubicBezTo>
                        <a:pt x="1" y="3"/>
                        <a:pt x="1" y="3"/>
                        <a:pt x="0" y="4"/>
                      </a:cubicBezTo>
                      <a:cubicBezTo>
                        <a:pt x="0" y="4"/>
                        <a:pt x="0" y="5"/>
                        <a:pt x="0" y="5"/>
                      </a:cubicBezTo>
                      <a:cubicBezTo>
                        <a:pt x="0" y="6"/>
                        <a:pt x="0" y="7"/>
                        <a:pt x="1" y="9"/>
                      </a:cubicBezTo>
                      <a:cubicBezTo>
                        <a:pt x="1" y="9"/>
                        <a:pt x="1" y="9"/>
                        <a:pt x="1" y="9"/>
                      </a:cubicBezTo>
                      <a:cubicBezTo>
                        <a:pt x="1" y="9"/>
                        <a:pt x="1" y="9"/>
                        <a:pt x="1" y="9"/>
                      </a:cubicBezTo>
                      <a:cubicBezTo>
                        <a:pt x="1" y="9"/>
                        <a:pt x="1" y="10"/>
                        <a:pt x="1" y="11"/>
                      </a:cubicBezTo>
                      <a:cubicBezTo>
                        <a:pt x="1" y="11"/>
                        <a:pt x="1" y="12"/>
                        <a:pt x="1" y="12"/>
                      </a:cubicBezTo>
                      <a:cubicBezTo>
                        <a:pt x="1" y="12"/>
                        <a:pt x="1" y="13"/>
                        <a:pt x="1" y="13"/>
                      </a:cubicBezTo>
                      <a:cubicBezTo>
                        <a:pt x="1" y="14"/>
                        <a:pt x="1" y="15"/>
                        <a:pt x="2" y="16"/>
                      </a:cubicBezTo>
                      <a:cubicBezTo>
                        <a:pt x="3" y="17"/>
                        <a:pt x="4" y="18"/>
                        <a:pt x="4" y="19"/>
                      </a:cubicBezTo>
                      <a:cubicBezTo>
                        <a:pt x="3" y="22"/>
                        <a:pt x="6" y="21"/>
                        <a:pt x="7" y="23"/>
                      </a:cubicBezTo>
                      <a:cubicBezTo>
                        <a:pt x="8" y="25"/>
                        <a:pt x="9" y="25"/>
                        <a:pt x="10" y="26"/>
                      </a:cubicBezTo>
                      <a:cubicBezTo>
                        <a:pt x="10" y="23"/>
                        <a:pt x="9" y="20"/>
                        <a:pt x="11" y="19"/>
                      </a:cubicBezTo>
                      <a:cubicBezTo>
                        <a:pt x="12" y="16"/>
                        <a:pt x="8" y="15"/>
                        <a:pt x="10" y="11"/>
                      </a:cubicBezTo>
                      <a:cubicBezTo>
                        <a:pt x="11" y="9"/>
                        <a:pt x="7" y="8"/>
                        <a:pt x="7" y="5"/>
                      </a:cubicBezTo>
                      <a:cubicBezTo>
                        <a:pt x="8" y="3"/>
                        <a:pt x="4" y="4"/>
                        <a:pt x="3" y="1"/>
                      </a:cubicBezTo>
                      <a:cubicBezTo>
                        <a:pt x="3" y="0"/>
                        <a:pt x="3" y="0"/>
                        <a:pt x="2" y="0"/>
                      </a:cubicBezTo>
                    </a:path>
                  </a:pathLst>
                </a:custGeom>
                <a:solidFill>
                  <a:srgbClr val="E4DA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6" name="Freeform 10697">
                  <a:extLst>
                    <a:ext uri="{FF2B5EF4-FFF2-40B4-BE49-F238E27FC236}">
                      <a16:creationId xmlns:a16="http://schemas.microsoft.com/office/drawing/2014/main" id="{0A30E039-5E2C-70F8-4478-2AC8183C022E}"/>
                    </a:ext>
                  </a:extLst>
                </p:cNvPr>
                <p:cNvSpPr>
                  <a:spLocks/>
                </p:cNvSpPr>
                <p:nvPr/>
              </p:nvSpPr>
              <p:spPr bwMode="auto">
                <a:xfrm>
                  <a:off x="4142" y="2375"/>
                  <a:ext cx="6" cy="11"/>
                </a:xfrm>
                <a:custGeom>
                  <a:avLst/>
                  <a:gdLst>
                    <a:gd name="T0" fmla="*/ 0 w 8"/>
                    <a:gd name="T1" fmla="*/ 0 h 13"/>
                    <a:gd name="T2" fmla="*/ 0 w 8"/>
                    <a:gd name="T3" fmla="*/ 2 h 13"/>
                    <a:gd name="T4" fmla="*/ 0 w 8"/>
                    <a:gd name="T5" fmla="*/ 2 h 13"/>
                    <a:gd name="T6" fmla="*/ 0 w 8"/>
                    <a:gd name="T7" fmla="*/ 2 h 13"/>
                    <a:gd name="T8" fmla="*/ 0 w 8"/>
                    <a:gd name="T9" fmla="*/ 2 h 13"/>
                    <a:gd name="T10" fmla="*/ 0 w 8"/>
                    <a:gd name="T11" fmla="*/ 2 h 13"/>
                    <a:gd name="T12" fmla="*/ 0 w 8"/>
                    <a:gd name="T13" fmla="*/ 2 h 13"/>
                    <a:gd name="T14" fmla="*/ 0 w 8"/>
                    <a:gd name="T15" fmla="*/ 2 h 13"/>
                    <a:gd name="T16" fmla="*/ 0 w 8"/>
                    <a:gd name="T17" fmla="*/ 2 h 13"/>
                    <a:gd name="T18" fmla="*/ 0 w 8"/>
                    <a:gd name="T19" fmla="*/ 2 h 13"/>
                    <a:gd name="T20" fmla="*/ 0 w 8"/>
                    <a:gd name="T21" fmla="*/ 2 h 13"/>
                    <a:gd name="T22" fmla="*/ 2 w 8"/>
                    <a:gd name="T23" fmla="*/ 4 h 13"/>
                    <a:gd name="T24" fmla="*/ 2 w 8"/>
                    <a:gd name="T25" fmla="*/ 4 h 13"/>
                    <a:gd name="T26" fmla="*/ 2 w 8"/>
                    <a:gd name="T27" fmla="*/ 4 h 13"/>
                    <a:gd name="T28" fmla="*/ 2 w 8"/>
                    <a:gd name="T29" fmla="*/ 6 h 13"/>
                    <a:gd name="T30" fmla="*/ 2 w 8"/>
                    <a:gd name="T31" fmla="*/ 6 h 13"/>
                    <a:gd name="T32" fmla="*/ 2 w 8"/>
                    <a:gd name="T33" fmla="*/ 5 h 13"/>
                    <a:gd name="T34" fmla="*/ 2 w 8"/>
                    <a:gd name="T35" fmla="*/ 5 h 13"/>
                    <a:gd name="T36" fmla="*/ 2 w 8"/>
                    <a:gd name="T37" fmla="*/ 5 h 13"/>
                    <a:gd name="T38" fmla="*/ 2 w 8"/>
                    <a:gd name="T39" fmla="*/ 5 h 13"/>
                    <a:gd name="T40" fmla="*/ 2 w 8"/>
                    <a:gd name="T41" fmla="*/ 6 h 13"/>
                    <a:gd name="T42" fmla="*/ 2 w 8"/>
                    <a:gd name="T43" fmla="*/ 6 h 13"/>
                    <a:gd name="T44" fmla="*/ 2 w 8"/>
                    <a:gd name="T45" fmla="*/ 7 h 13"/>
                    <a:gd name="T46" fmla="*/ 3 w 8"/>
                    <a:gd name="T47" fmla="*/ 6 h 13"/>
                    <a:gd name="T48" fmla="*/ 2 w 8"/>
                    <a:gd name="T49" fmla="*/ 4 h 13"/>
                    <a:gd name="T50" fmla="*/ 2 w 8"/>
                    <a:gd name="T51" fmla="*/ 3 h 13"/>
                    <a:gd name="T52" fmla="*/ 0 w 8"/>
                    <a:gd name="T53" fmla="*/ 1 h 13"/>
                    <a:gd name="T54" fmla="*/ 0 w 8"/>
                    <a:gd name="T55" fmla="*/ 1 h 13"/>
                    <a:gd name="T56" fmla="*/ 0 w 8"/>
                    <a:gd name="T57" fmla="*/ 0 h 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 h="13">
                      <a:moveTo>
                        <a:pt x="0" y="0"/>
                      </a:move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5"/>
                        <a:pt x="3" y="6"/>
                        <a:pt x="3" y="8"/>
                      </a:cubicBezTo>
                      <a:cubicBezTo>
                        <a:pt x="3" y="8"/>
                        <a:pt x="3" y="8"/>
                        <a:pt x="3" y="8"/>
                      </a:cubicBezTo>
                      <a:cubicBezTo>
                        <a:pt x="3" y="8"/>
                        <a:pt x="3" y="8"/>
                        <a:pt x="3" y="8"/>
                      </a:cubicBezTo>
                      <a:cubicBezTo>
                        <a:pt x="3" y="10"/>
                        <a:pt x="4" y="11"/>
                        <a:pt x="5" y="11"/>
                      </a:cubicBezTo>
                      <a:cubicBezTo>
                        <a:pt x="5" y="11"/>
                        <a:pt x="5" y="11"/>
                        <a:pt x="5" y="11"/>
                      </a:cubicBezTo>
                      <a:cubicBezTo>
                        <a:pt x="5" y="10"/>
                        <a:pt x="5" y="10"/>
                        <a:pt x="5" y="10"/>
                      </a:cubicBezTo>
                      <a:cubicBezTo>
                        <a:pt x="5" y="10"/>
                        <a:pt x="5" y="10"/>
                        <a:pt x="5" y="9"/>
                      </a:cubicBezTo>
                      <a:cubicBezTo>
                        <a:pt x="5" y="9"/>
                        <a:pt x="5" y="9"/>
                        <a:pt x="5" y="9"/>
                      </a:cubicBezTo>
                      <a:cubicBezTo>
                        <a:pt x="5" y="9"/>
                        <a:pt x="5" y="10"/>
                        <a:pt x="5" y="10"/>
                      </a:cubicBezTo>
                      <a:cubicBezTo>
                        <a:pt x="5" y="10"/>
                        <a:pt x="5" y="10"/>
                        <a:pt x="5" y="11"/>
                      </a:cubicBezTo>
                      <a:cubicBezTo>
                        <a:pt x="5" y="11"/>
                        <a:pt x="5" y="11"/>
                        <a:pt x="5" y="11"/>
                      </a:cubicBezTo>
                      <a:cubicBezTo>
                        <a:pt x="6" y="12"/>
                        <a:pt x="6" y="12"/>
                        <a:pt x="7" y="13"/>
                      </a:cubicBezTo>
                      <a:cubicBezTo>
                        <a:pt x="7" y="12"/>
                        <a:pt x="7" y="11"/>
                        <a:pt x="8" y="11"/>
                      </a:cubicBezTo>
                      <a:cubicBezTo>
                        <a:pt x="7" y="10"/>
                        <a:pt x="6" y="10"/>
                        <a:pt x="5" y="8"/>
                      </a:cubicBezTo>
                      <a:cubicBezTo>
                        <a:pt x="4" y="6"/>
                        <a:pt x="1" y="7"/>
                        <a:pt x="2" y="4"/>
                      </a:cubicBezTo>
                      <a:cubicBezTo>
                        <a:pt x="2" y="3"/>
                        <a:pt x="1" y="2"/>
                        <a:pt x="0" y="1"/>
                      </a:cubicBezTo>
                      <a:cubicBezTo>
                        <a:pt x="0" y="1"/>
                        <a:pt x="0" y="1"/>
                        <a:pt x="0" y="1"/>
                      </a:cubicBezTo>
                      <a:cubicBezTo>
                        <a:pt x="0" y="1"/>
                        <a:pt x="0" y="1"/>
                        <a:pt x="0" y="0"/>
                      </a:cubicBezTo>
                    </a:path>
                  </a:pathLst>
                </a:custGeom>
                <a:solidFill>
                  <a:srgbClr val="DBD0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7" name="Freeform 10698">
                  <a:extLst>
                    <a:ext uri="{FF2B5EF4-FFF2-40B4-BE49-F238E27FC236}">
                      <a16:creationId xmlns:a16="http://schemas.microsoft.com/office/drawing/2014/main" id="{1BA78D37-3A09-C8B2-442B-889155C602E5}"/>
                    </a:ext>
                  </a:extLst>
                </p:cNvPr>
                <p:cNvSpPr>
                  <a:spLocks noEditPoints="1"/>
                </p:cNvSpPr>
                <p:nvPr/>
              </p:nvSpPr>
              <p:spPr bwMode="auto">
                <a:xfrm>
                  <a:off x="4124" y="2363"/>
                  <a:ext cx="6" cy="2"/>
                </a:xfrm>
                <a:custGeom>
                  <a:avLst/>
                  <a:gdLst>
                    <a:gd name="T0" fmla="*/ 3 w 7"/>
                    <a:gd name="T1" fmla="*/ 1 h 3"/>
                    <a:gd name="T2" fmla="*/ 0 w 7"/>
                    <a:gd name="T3" fmla="*/ 1 h 3"/>
                    <a:gd name="T4" fmla="*/ 3 w 7"/>
                    <a:gd name="T5" fmla="*/ 1 h 3"/>
                    <a:gd name="T6" fmla="*/ 3 w 7"/>
                    <a:gd name="T7" fmla="*/ 0 h 3"/>
                    <a:gd name="T8" fmla="*/ 3 w 7"/>
                    <a:gd name="T9" fmla="*/ 0 h 3"/>
                    <a:gd name="T10" fmla="*/ 3 w 7"/>
                    <a:gd name="T11" fmla="*/ 0 h 3"/>
                    <a:gd name="T12" fmla="*/ 3 w 7"/>
                    <a:gd name="T13" fmla="*/ 0 h 3"/>
                    <a:gd name="T14" fmla="*/ 3 w 7"/>
                    <a:gd name="T15" fmla="*/ 0 h 3"/>
                    <a:gd name="T16" fmla="*/ 3 w 7"/>
                    <a:gd name="T17" fmla="*/ 0 h 3"/>
                    <a:gd name="T18" fmla="*/ 3 w 7"/>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3">
                      <a:moveTo>
                        <a:pt x="3" y="2"/>
                      </a:moveTo>
                      <a:cubicBezTo>
                        <a:pt x="2" y="3"/>
                        <a:pt x="1" y="3"/>
                        <a:pt x="0" y="3"/>
                      </a:cubicBezTo>
                      <a:cubicBezTo>
                        <a:pt x="1" y="3"/>
                        <a:pt x="2" y="3"/>
                        <a:pt x="3" y="2"/>
                      </a:cubicBezTo>
                      <a:moveTo>
                        <a:pt x="6" y="0"/>
                      </a:moveTo>
                      <a:cubicBezTo>
                        <a:pt x="6" y="0"/>
                        <a:pt x="6" y="0"/>
                        <a:pt x="7" y="0"/>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solidFill>
                  <a:srgbClr val="DABB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8" name="Freeform 10699">
                  <a:extLst>
                    <a:ext uri="{FF2B5EF4-FFF2-40B4-BE49-F238E27FC236}">
                      <a16:creationId xmlns:a16="http://schemas.microsoft.com/office/drawing/2014/main" id="{D1FE3148-AE51-B32C-3E06-5C2353FD79B1}"/>
                    </a:ext>
                  </a:extLst>
                </p:cNvPr>
                <p:cNvSpPr>
                  <a:spLocks noEditPoints="1"/>
                </p:cNvSpPr>
                <p:nvPr/>
              </p:nvSpPr>
              <p:spPr bwMode="auto">
                <a:xfrm>
                  <a:off x="4119" y="2397"/>
                  <a:ext cx="19" cy="5"/>
                </a:xfrm>
                <a:custGeom>
                  <a:avLst/>
                  <a:gdLst>
                    <a:gd name="T0" fmla="*/ 4 w 23"/>
                    <a:gd name="T1" fmla="*/ 3 h 6"/>
                    <a:gd name="T2" fmla="*/ 5 w 23"/>
                    <a:gd name="T3" fmla="*/ 3 h 6"/>
                    <a:gd name="T4" fmla="*/ 7 w 23"/>
                    <a:gd name="T5" fmla="*/ 3 h 6"/>
                    <a:gd name="T6" fmla="*/ 7 w 23"/>
                    <a:gd name="T7" fmla="*/ 3 h 6"/>
                    <a:gd name="T8" fmla="*/ 8 w 23"/>
                    <a:gd name="T9" fmla="*/ 3 h 6"/>
                    <a:gd name="T10" fmla="*/ 8 w 23"/>
                    <a:gd name="T11" fmla="*/ 3 h 6"/>
                    <a:gd name="T12" fmla="*/ 8 w 23"/>
                    <a:gd name="T13" fmla="*/ 3 h 6"/>
                    <a:gd name="T14" fmla="*/ 8 w 23"/>
                    <a:gd name="T15" fmla="*/ 3 h 6"/>
                    <a:gd name="T16" fmla="*/ 8 w 23"/>
                    <a:gd name="T17" fmla="*/ 3 h 6"/>
                    <a:gd name="T18" fmla="*/ 8 w 23"/>
                    <a:gd name="T19" fmla="*/ 3 h 6"/>
                    <a:gd name="T20" fmla="*/ 1 w 23"/>
                    <a:gd name="T21" fmla="*/ 3 h 6"/>
                    <a:gd name="T22" fmla="*/ 2 w 23"/>
                    <a:gd name="T23" fmla="*/ 3 h 6"/>
                    <a:gd name="T24" fmla="*/ 2 w 23"/>
                    <a:gd name="T25" fmla="*/ 3 h 6"/>
                    <a:gd name="T26" fmla="*/ 1 w 23"/>
                    <a:gd name="T27" fmla="*/ 3 h 6"/>
                    <a:gd name="T28" fmla="*/ 0 w 23"/>
                    <a:gd name="T29" fmla="*/ 3 h 6"/>
                    <a:gd name="T30" fmla="*/ 8 w 23"/>
                    <a:gd name="T31" fmla="*/ 3 h 6"/>
                    <a:gd name="T32" fmla="*/ 0 w 23"/>
                    <a:gd name="T33" fmla="*/ 3 h 6"/>
                    <a:gd name="T34" fmla="*/ 0 w 23"/>
                    <a:gd name="T35" fmla="*/ 3 h 6"/>
                    <a:gd name="T36" fmla="*/ 7 w 23"/>
                    <a:gd name="T37" fmla="*/ 3 h 6"/>
                    <a:gd name="T38" fmla="*/ 7 w 23"/>
                    <a:gd name="T39" fmla="*/ 3 h 6"/>
                    <a:gd name="T40" fmla="*/ 7 w 23"/>
                    <a:gd name="T41" fmla="*/ 3 h 6"/>
                    <a:gd name="T42" fmla="*/ 0 w 23"/>
                    <a:gd name="T43" fmla="*/ 3 h 6"/>
                    <a:gd name="T44" fmla="*/ 10 w 23"/>
                    <a:gd name="T45" fmla="*/ 2 h 6"/>
                    <a:gd name="T46" fmla="*/ 10 w 23"/>
                    <a:gd name="T47" fmla="*/ 2 h 6"/>
                    <a:gd name="T48" fmla="*/ 10 w 23"/>
                    <a:gd name="T49" fmla="*/ 2 h 6"/>
                    <a:gd name="T50" fmla="*/ 10 w 23"/>
                    <a:gd name="T51" fmla="*/ 2 h 6"/>
                    <a:gd name="T52" fmla="*/ 10 w 23"/>
                    <a:gd name="T53" fmla="*/ 2 h 6"/>
                    <a:gd name="T54" fmla="*/ 10 w 23"/>
                    <a:gd name="T55" fmla="*/ 2 h 6"/>
                    <a:gd name="T56" fmla="*/ 11 w 23"/>
                    <a:gd name="T57" fmla="*/ 0 h 6"/>
                    <a:gd name="T58" fmla="*/ 11 w 23"/>
                    <a:gd name="T59" fmla="*/ 0 h 6"/>
                    <a:gd name="T60" fmla="*/ 10 w 23"/>
                    <a:gd name="T61" fmla="*/ 0 h 6"/>
                    <a:gd name="T62" fmla="*/ 10 w 23"/>
                    <a:gd name="T63" fmla="*/ 0 h 6"/>
                    <a:gd name="T64" fmla="*/ 10 w 23"/>
                    <a:gd name="T65" fmla="*/ 0 h 6"/>
                    <a:gd name="T66" fmla="*/ 10 w 23"/>
                    <a:gd name="T67" fmla="*/ 0 h 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 h="6">
                      <a:moveTo>
                        <a:pt x="10" y="5"/>
                      </a:moveTo>
                      <a:cubicBezTo>
                        <a:pt x="10" y="5"/>
                        <a:pt x="9" y="5"/>
                        <a:pt x="8" y="6"/>
                      </a:cubicBezTo>
                      <a:cubicBezTo>
                        <a:pt x="8" y="6"/>
                        <a:pt x="8" y="6"/>
                        <a:pt x="8" y="6"/>
                      </a:cubicBezTo>
                      <a:cubicBezTo>
                        <a:pt x="9" y="5"/>
                        <a:pt x="10" y="5"/>
                        <a:pt x="10" y="5"/>
                      </a:cubicBezTo>
                      <a:cubicBezTo>
                        <a:pt x="10" y="5"/>
                        <a:pt x="10" y="5"/>
                        <a:pt x="10" y="5"/>
                      </a:cubicBezTo>
                      <a:moveTo>
                        <a:pt x="14" y="5"/>
                      </a:moveTo>
                      <a:cubicBezTo>
                        <a:pt x="14" y="5"/>
                        <a:pt x="14" y="5"/>
                        <a:pt x="14" y="5"/>
                      </a:cubicBezTo>
                      <a:cubicBezTo>
                        <a:pt x="14" y="5"/>
                        <a:pt x="14" y="5"/>
                        <a:pt x="14" y="5"/>
                      </a:cubicBezTo>
                      <a:moveTo>
                        <a:pt x="17" y="4"/>
                      </a:moveTo>
                      <a:cubicBezTo>
                        <a:pt x="17" y="4"/>
                        <a:pt x="17" y="4"/>
                        <a:pt x="17" y="4"/>
                      </a:cubicBezTo>
                      <a:cubicBezTo>
                        <a:pt x="17" y="4"/>
                        <a:pt x="17" y="4"/>
                        <a:pt x="17" y="4"/>
                      </a:cubicBezTo>
                      <a:cubicBezTo>
                        <a:pt x="17" y="4"/>
                        <a:pt x="17" y="4"/>
                        <a:pt x="17" y="4"/>
                      </a:cubicBezTo>
                      <a:moveTo>
                        <a:pt x="17" y="4"/>
                      </a:moveTo>
                      <a:cubicBezTo>
                        <a:pt x="17" y="4"/>
                        <a:pt x="17" y="4"/>
                        <a:pt x="17" y="4"/>
                      </a:cubicBezTo>
                      <a:cubicBezTo>
                        <a:pt x="17" y="4"/>
                        <a:pt x="17" y="4"/>
                        <a:pt x="17" y="4"/>
                      </a:cubicBezTo>
                      <a:moveTo>
                        <a:pt x="17" y="4"/>
                      </a:moveTo>
                      <a:cubicBezTo>
                        <a:pt x="17" y="4"/>
                        <a:pt x="17" y="4"/>
                        <a:pt x="17" y="4"/>
                      </a:cubicBezTo>
                      <a:cubicBezTo>
                        <a:pt x="17" y="4"/>
                        <a:pt x="17" y="4"/>
                        <a:pt x="17" y="4"/>
                      </a:cubicBezTo>
                      <a:cubicBezTo>
                        <a:pt x="17" y="4"/>
                        <a:pt x="17" y="4"/>
                        <a:pt x="17" y="4"/>
                      </a:cubicBezTo>
                      <a:cubicBezTo>
                        <a:pt x="17" y="4"/>
                        <a:pt x="17" y="4"/>
                        <a:pt x="17" y="4"/>
                      </a:cubicBezTo>
                      <a:moveTo>
                        <a:pt x="0" y="4"/>
                      </a:moveTo>
                      <a:cubicBezTo>
                        <a:pt x="0" y="5"/>
                        <a:pt x="0" y="5"/>
                        <a:pt x="1" y="5"/>
                      </a:cubicBezTo>
                      <a:cubicBezTo>
                        <a:pt x="1" y="5"/>
                        <a:pt x="2" y="5"/>
                        <a:pt x="2" y="5"/>
                      </a:cubicBezTo>
                      <a:cubicBezTo>
                        <a:pt x="3" y="5"/>
                        <a:pt x="3" y="5"/>
                        <a:pt x="3" y="5"/>
                      </a:cubicBezTo>
                      <a:cubicBezTo>
                        <a:pt x="4" y="5"/>
                        <a:pt x="4" y="5"/>
                        <a:pt x="4" y="5"/>
                      </a:cubicBezTo>
                      <a:cubicBezTo>
                        <a:pt x="4" y="5"/>
                        <a:pt x="4" y="5"/>
                        <a:pt x="3" y="5"/>
                      </a:cubicBezTo>
                      <a:cubicBezTo>
                        <a:pt x="3" y="5"/>
                        <a:pt x="3" y="5"/>
                        <a:pt x="2" y="5"/>
                      </a:cubicBezTo>
                      <a:cubicBezTo>
                        <a:pt x="2" y="5"/>
                        <a:pt x="1" y="5"/>
                        <a:pt x="1" y="5"/>
                      </a:cubicBezTo>
                      <a:cubicBezTo>
                        <a:pt x="0" y="5"/>
                        <a:pt x="0" y="5"/>
                        <a:pt x="0" y="4"/>
                      </a:cubicBezTo>
                      <a:cubicBezTo>
                        <a:pt x="0" y="4"/>
                        <a:pt x="0" y="4"/>
                        <a:pt x="0" y="4"/>
                      </a:cubicBezTo>
                      <a:moveTo>
                        <a:pt x="16" y="4"/>
                      </a:moveTo>
                      <a:cubicBezTo>
                        <a:pt x="17" y="4"/>
                        <a:pt x="17" y="4"/>
                        <a:pt x="17" y="4"/>
                      </a:cubicBezTo>
                      <a:cubicBezTo>
                        <a:pt x="17" y="4"/>
                        <a:pt x="17" y="4"/>
                        <a:pt x="16" y="4"/>
                      </a:cubicBezTo>
                      <a:moveTo>
                        <a:pt x="0" y="4"/>
                      </a:moveTo>
                      <a:cubicBezTo>
                        <a:pt x="0" y="4"/>
                        <a:pt x="0" y="4"/>
                        <a:pt x="0" y="4"/>
                      </a:cubicBezTo>
                      <a:cubicBezTo>
                        <a:pt x="0" y="4"/>
                        <a:pt x="0" y="4"/>
                        <a:pt x="0" y="4"/>
                      </a:cubicBezTo>
                      <a:moveTo>
                        <a:pt x="16" y="4"/>
                      </a:moveTo>
                      <a:cubicBezTo>
                        <a:pt x="16" y="4"/>
                        <a:pt x="15" y="4"/>
                        <a:pt x="14" y="5"/>
                      </a:cubicBezTo>
                      <a:cubicBezTo>
                        <a:pt x="14" y="5"/>
                        <a:pt x="14" y="5"/>
                        <a:pt x="14" y="5"/>
                      </a:cubicBezTo>
                      <a:cubicBezTo>
                        <a:pt x="14" y="5"/>
                        <a:pt x="14" y="5"/>
                        <a:pt x="14" y="5"/>
                      </a:cubicBezTo>
                      <a:cubicBezTo>
                        <a:pt x="15" y="4"/>
                        <a:pt x="16" y="4"/>
                        <a:pt x="16" y="4"/>
                      </a:cubicBezTo>
                      <a:cubicBezTo>
                        <a:pt x="16" y="4"/>
                        <a:pt x="16" y="4"/>
                        <a:pt x="16" y="4"/>
                      </a:cubicBezTo>
                      <a:moveTo>
                        <a:pt x="0" y="4"/>
                      </a:moveTo>
                      <a:cubicBezTo>
                        <a:pt x="0" y="4"/>
                        <a:pt x="0" y="4"/>
                        <a:pt x="0" y="4"/>
                      </a:cubicBezTo>
                      <a:cubicBezTo>
                        <a:pt x="0" y="4"/>
                        <a:pt x="0" y="4"/>
                        <a:pt x="0" y="4"/>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cubicBezTo>
                        <a:pt x="20" y="2"/>
                        <a:pt x="20" y="2"/>
                        <a:pt x="20" y="2"/>
                      </a:cubicBezTo>
                      <a:cubicBezTo>
                        <a:pt x="20" y="2"/>
                        <a:pt x="20" y="2"/>
                        <a:pt x="20" y="2"/>
                      </a:cubicBezTo>
                      <a:moveTo>
                        <a:pt x="20" y="2"/>
                      </a:moveTo>
                      <a:cubicBezTo>
                        <a:pt x="20" y="2"/>
                        <a:pt x="20" y="2"/>
                        <a:pt x="20" y="2"/>
                      </a:cubicBezTo>
                      <a:cubicBezTo>
                        <a:pt x="20" y="2"/>
                        <a:pt x="20" y="2"/>
                        <a:pt x="20" y="2"/>
                      </a:cubicBezTo>
                      <a:moveTo>
                        <a:pt x="23" y="0"/>
                      </a:moveTo>
                      <a:cubicBezTo>
                        <a:pt x="23" y="0"/>
                        <a:pt x="23" y="0"/>
                        <a:pt x="23" y="0"/>
                      </a:cubicBezTo>
                      <a:cubicBezTo>
                        <a:pt x="23" y="0"/>
                        <a:pt x="23" y="0"/>
                        <a:pt x="23" y="0"/>
                      </a:cubicBezTo>
                      <a:cubicBezTo>
                        <a:pt x="23" y="0"/>
                        <a:pt x="23" y="0"/>
                        <a:pt x="23" y="0"/>
                      </a:cubicBezTo>
                      <a:cubicBezTo>
                        <a:pt x="23" y="0"/>
                        <a:pt x="23" y="0"/>
                        <a:pt x="23" y="0"/>
                      </a:cubicBezTo>
                      <a:moveTo>
                        <a:pt x="22" y="0"/>
                      </a:moveTo>
                      <a:cubicBezTo>
                        <a:pt x="22" y="0"/>
                        <a:pt x="23" y="0"/>
                        <a:pt x="23" y="0"/>
                      </a:cubicBezTo>
                      <a:cubicBezTo>
                        <a:pt x="23" y="0"/>
                        <a:pt x="22" y="0"/>
                        <a:pt x="22" y="0"/>
                      </a:cubicBezTo>
                      <a:moveTo>
                        <a:pt x="22" y="0"/>
                      </a:moveTo>
                      <a:cubicBezTo>
                        <a:pt x="22" y="0"/>
                        <a:pt x="22" y="0"/>
                        <a:pt x="22" y="0"/>
                      </a:cubicBezTo>
                      <a:cubicBezTo>
                        <a:pt x="22" y="0"/>
                        <a:pt x="22" y="0"/>
                        <a:pt x="22" y="0"/>
                      </a:cubicBezTo>
                      <a:cubicBezTo>
                        <a:pt x="22" y="0"/>
                        <a:pt x="22" y="0"/>
                        <a:pt x="22" y="0"/>
                      </a:cubicBezTo>
                    </a:path>
                  </a:pathLst>
                </a:custGeom>
                <a:solidFill>
                  <a:srgbClr val="D5B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19" name="Freeform 10700">
                  <a:extLst>
                    <a:ext uri="{FF2B5EF4-FFF2-40B4-BE49-F238E27FC236}">
                      <a16:creationId xmlns:a16="http://schemas.microsoft.com/office/drawing/2014/main" id="{F2AA1446-4CA7-56C3-2405-D967B7F85F92}"/>
                    </a:ext>
                  </a:extLst>
                </p:cNvPr>
                <p:cNvSpPr>
                  <a:spLocks noEditPoints="1"/>
                </p:cNvSpPr>
                <p:nvPr/>
              </p:nvSpPr>
              <p:spPr bwMode="auto">
                <a:xfrm>
                  <a:off x="4123" y="2401"/>
                  <a:ext cx="5" cy="1"/>
                </a:xfrm>
                <a:custGeom>
                  <a:avLst/>
                  <a:gdLst>
                    <a:gd name="T0" fmla="*/ 0 w 7"/>
                    <a:gd name="T1" fmla="*/ 0 h 1"/>
                    <a:gd name="T2" fmla="*/ 1 w 7"/>
                    <a:gd name="T3" fmla="*/ 1 h 1"/>
                    <a:gd name="T4" fmla="*/ 1 w 7"/>
                    <a:gd name="T5" fmla="*/ 1 h 1"/>
                    <a:gd name="T6" fmla="*/ 0 w 7"/>
                    <a:gd name="T7" fmla="*/ 0 h 1"/>
                    <a:gd name="T8" fmla="*/ 2 w 7"/>
                    <a:gd name="T9" fmla="*/ 0 h 1"/>
                    <a:gd name="T10" fmla="*/ 2 w 7"/>
                    <a:gd name="T11" fmla="*/ 1 h 1"/>
                    <a:gd name="T12" fmla="*/ 2 w 7"/>
                    <a:gd name="T13" fmla="*/ 0 h 1"/>
                    <a:gd name="T14" fmla="*/ 2 w 7"/>
                    <a:gd name="T15" fmla="*/ 0 h 1"/>
                    <a:gd name="T16" fmla="*/ 2 w 7"/>
                    <a:gd name="T17" fmla="*/ 0 h 1"/>
                    <a:gd name="T18" fmla="*/ 2 w 7"/>
                    <a:gd name="T19" fmla="*/ 0 h 1"/>
                    <a:gd name="T20" fmla="*/ 2 w 7"/>
                    <a:gd name="T21" fmla="*/ 0 h 1"/>
                    <a:gd name="T22" fmla="*/ 2 w 7"/>
                    <a:gd name="T23" fmla="*/ 0 h 1"/>
                    <a:gd name="T24" fmla="*/ 2 w 7"/>
                    <a:gd name="T25" fmla="*/ 0 h 1"/>
                    <a:gd name="T26" fmla="*/ 2 w 7"/>
                    <a:gd name="T27" fmla="*/ 0 h 1"/>
                    <a:gd name="T28" fmla="*/ 2 w 7"/>
                    <a:gd name="T29" fmla="*/ 0 h 1"/>
                    <a:gd name="T30" fmla="*/ 2 w 7"/>
                    <a:gd name="T31" fmla="*/ 0 h 1"/>
                    <a:gd name="T32" fmla="*/ 0 w 7"/>
                    <a:gd name="T33" fmla="*/ 0 h 1"/>
                    <a:gd name="T34" fmla="*/ 0 w 7"/>
                    <a:gd name="T35" fmla="*/ 0 h 1"/>
                    <a:gd name="T36" fmla="*/ 0 w 7"/>
                    <a:gd name="T37" fmla="*/ 0 h 1"/>
                    <a:gd name="T38" fmla="*/ 0 w 7"/>
                    <a:gd name="T39" fmla="*/ 0 h 1"/>
                    <a:gd name="T40" fmla="*/ 0 w 7"/>
                    <a:gd name="T41" fmla="*/ 0 h 1"/>
                    <a:gd name="T42" fmla="*/ 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cubicBezTo>
                        <a:pt x="0" y="1"/>
                        <a:pt x="1" y="1"/>
                        <a:pt x="1" y="1"/>
                      </a:cubicBezTo>
                      <a:cubicBezTo>
                        <a:pt x="1" y="1"/>
                        <a:pt x="1" y="1"/>
                        <a:pt x="1" y="1"/>
                      </a:cubicBezTo>
                      <a:cubicBezTo>
                        <a:pt x="1" y="1"/>
                        <a:pt x="0" y="1"/>
                        <a:pt x="0" y="0"/>
                      </a:cubicBezTo>
                      <a:moveTo>
                        <a:pt x="7" y="0"/>
                      </a:moveTo>
                      <a:cubicBezTo>
                        <a:pt x="7" y="0"/>
                        <a:pt x="7" y="0"/>
                        <a:pt x="7" y="1"/>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5B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0" name="Freeform 10701">
                  <a:extLst>
                    <a:ext uri="{FF2B5EF4-FFF2-40B4-BE49-F238E27FC236}">
                      <a16:creationId xmlns:a16="http://schemas.microsoft.com/office/drawing/2014/main" id="{E16F1680-9ABE-79DA-F958-99AAB59E2039}"/>
                    </a:ext>
                  </a:extLst>
                </p:cNvPr>
                <p:cNvSpPr>
                  <a:spLocks/>
                </p:cNvSpPr>
                <p:nvPr/>
              </p:nvSpPr>
              <p:spPr bwMode="auto">
                <a:xfrm>
                  <a:off x="4124" y="2402"/>
                  <a:ext cx="1" cy="1"/>
                </a:xfrm>
                <a:custGeom>
                  <a:avLst/>
                  <a:gdLst>
                    <a:gd name="T0" fmla="*/ 0 w 1"/>
                    <a:gd name="T1" fmla="*/ 0 h 1"/>
                    <a:gd name="T2" fmla="*/ 0 w 1"/>
                    <a:gd name="T3" fmla="*/ 0 h 1"/>
                    <a:gd name="T4" fmla="*/ 1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1" name="Freeform 10702">
                  <a:extLst>
                    <a:ext uri="{FF2B5EF4-FFF2-40B4-BE49-F238E27FC236}">
                      <a16:creationId xmlns:a16="http://schemas.microsoft.com/office/drawing/2014/main" id="{A8A6DEA7-05DF-7077-EE72-6CBBBA8DD028}"/>
                    </a:ext>
                  </a:extLst>
                </p:cNvPr>
                <p:cNvSpPr>
                  <a:spLocks noEditPoints="1"/>
                </p:cNvSpPr>
                <p:nvPr/>
              </p:nvSpPr>
              <p:spPr bwMode="auto">
                <a:xfrm>
                  <a:off x="4124" y="2402"/>
                  <a:ext cx="5" cy="1"/>
                </a:xfrm>
                <a:custGeom>
                  <a:avLst/>
                  <a:gdLst>
                    <a:gd name="T0" fmla="*/ 0 w 6"/>
                    <a:gd name="T1" fmla="*/ 0 h 1"/>
                    <a:gd name="T2" fmla="*/ 0 w 6"/>
                    <a:gd name="T3" fmla="*/ 0 h 1"/>
                    <a:gd name="T4" fmla="*/ 0 w 6"/>
                    <a:gd name="T5" fmla="*/ 0 h 1"/>
                    <a:gd name="T6" fmla="*/ 0 w 6"/>
                    <a:gd name="T7" fmla="*/ 0 h 1"/>
                    <a:gd name="T8" fmla="*/ 3 w 6"/>
                    <a:gd name="T9" fmla="*/ 0 h 1"/>
                    <a:gd name="T10" fmla="*/ 3 w 6"/>
                    <a:gd name="T11" fmla="*/ 0 h 1"/>
                    <a:gd name="T12" fmla="*/ 3 w 6"/>
                    <a:gd name="T13" fmla="*/ 0 h 1"/>
                    <a:gd name="T14" fmla="*/ 3 w 6"/>
                    <a:gd name="T15" fmla="*/ 0 h 1"/>
                    <a:gd name="T16" fmla="*/ 2 w 6"/>
                    <a:gd name="T17" fmla="*/ 0 h 1"/>
                    <a:gd name="T18" fmla="*/ 2 w 6"/>
                    <a:gd name="T19" fmla="*/ 0 h 1"/>
                    <a:gd name="T20" fmla="*/ 2 w 6"/>
                    <a:gd name="T21" fmla="*/ 0 h 1"/>
                    <a:gd name="T22" fmla="*/ 2 w 6"/>
                    <a:gd name="T23" fmla="*/ 0 h 1"/>
                    <a:gd name="T24" fmla="*/ 2 w 6"/>
                    <a:gd name="T25" fmla="*/ 0 h 1"/>
                    <a:gd name="T26" fmla="*/ 2 w 6"/>
                    <a:gd name="T27" fmla="*/ 0 h 1"/>
                    <a:gd name="T28" fmla="*/ 3 w 6"/>
                    <a:gd name="T29" fmla="*/ 0 h 1"/>
                    <a:gd name="T30" fmla="*/ 3 w 6"/>
                    <a:gd name="T31" fmla="*/ 0 h 1"/>
                    <a:gd name="T32" fmla="*/ 3 w 6"/>
                    <a:gd name="T33" fmla="*/ 0 h 1"/>
                    <a:gd name="T34" fmla="*/ 3 w 6"/>
                    <a:gd name="T35" fmla="*/ 0 h 1"/>
                    <a:gd name="T36" fmla="*/ 3 w 6"/>
                    <a:gd name="T37" fmla="*/ 0 h 1"/>
                    <a:gd name="T38" fmla="*/ 3 w 6"/>
                    <a:gd name="T39" fmla="*/ 0 h 1"/>
                    <a:gd name="T40" fmla="*/ 3 w 6"/>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 h="1">
                      <a:moveTo>
                        <a:pt x="0" y="0"/>
                      </a:moveTo>
                      <a:cubicBezTo>
                        <a:pt x="0" y="0"/>
                        <a:pt x="0" y="0"/>
                        <a:pt x="0" y="0"/>
                      </a:cubicBezTo>
                      <a:cubicBezTo>
                        <a:pt x="0" y="0"/>
                        <a:pt x="0" y="0"/>
                        <a:pt x="0" y="0"/>
                      </a:cubicBezTo>
                      <a:cubicBezTo>
                        <a:pt x="0" y="0"/>
                        <a:pt x="0" y="0"/>
                        <a:pt x="0" y="0"/>
                      </a:cubicBezTo>
                      <a:moveTo>
                        <a:pt x="6" y="0"/>
                      </a:moveTo>
                      <a:cubicBezTo>
                        <a:pt x="6" y="0"/>
                        <a:pt x="6" y="0"/>
                        <a:pt x="6" y="0"/>
                      </a:cubicBezTo>
                      <a:cubicBezTo>
                        <a:pt x="6" y="0"/>
                        <a:pt x="6" y="0"/>
                        <a:pt x="6" y="0"/>
                      </a:cubicBezTo>
                      <a:cubicBezTo>
                        <a:pt x="6" y="0"/>
                        <a:pt x="6" y="0"/>
                        <a:pt x="6"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5" y="0"/>
                      </a:moveTo>
                      <a:cubicBezTo>
                        <a:pt x="6" y="0"/>
                        <a:pt x="6" y="0"/>
                        <a:pt x="6" y="0"/>
                      </a:cubicBezTo>
                      <a:cubicBezTo>
                        <a:pt x="6" y="0"/>
                        <a:pt x="6" y="0"/>
                        <a:pt x="5" y="0"/>
                      </a:cubicBezTo>
                      <a:moveTo>
                        <a:pt x="5" y="0"/>
                      </a:moveTo>
                      <a:cubicBezTo>
                        <a:pt x="5" y="0"/>
                        <a:pt x="5" y="0"/>
                        <a:pt x="5" y="0"/>
                      </a:cubicBezTo>
                      <a:cubicBezTo>
                        <a:pt x="5" y="0"/>
                        <a:pt x="5" y="0"/>
                        <a:pt x="5" y="0"/>
                      </a:cubicBezTo>
                      <a:cubicBezTo>
                        <a:pt x="5" y="0"/>
                        <a:pt x="5"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2" name="Freeform 10703">
                  <a:extLst>
                    <a:ext uri="{FF2B5EF4-FFF2-40B4-BE49-F238E27FC236}">
                      <a16:creationId xmlns:a16="http://schemas.microsoft.com/office/drawing/2014/main" id="{63DBB185-CDCB-CBF9-D98D-702FA7674891}"/>
                    </a:ext>
                  </a:extLst>
                </p:cNvPr>
                <p:cNvSpPr>
                  <a:spLocks/>
                </p:cNvSpPr>
                <p:nvPr/>
              </p:nvSpPr>
              <p:spPr bwMode="auto">
                <a:xfrm>
                  <a:off x="4114" y="2372"/>
                  <a:ext cx="26" cy="27"/>
                </a:xfrm>
                <a:custGeom>
                  <a:avLst/>
                  <a:gdLst>
                    <a:gd name="T0" fmla="*/ 7 w 31"/>
                    <a:gd name="T1" fmla="*/ 0 h 33"/>
                    <a:gd name="T2" fmla="*/ 6 w 31"/>
                    <a:gd name="T3" fmla="*/ 2 h 33"/>
                    <a:gd name="T4" fmla="*/ 1 w 31"/>
                    <a:gd name="T5" fmla="*/ 9 h 33"/>
                    <a:gd name="T6" fmla="*/ 1 w 31"/>
                    <a:gd name="T7" fmla="*/ 9 h 33"/>
                    <a:gd name="T8" fmla="*/ 3 w 31"/>
                    <a:gd name="T9" fmla="*/ 11 h 33"/>
                    <a:gd name="T10" fmla="*/ 3 w 31"/>
                    <a:gd name="T11" fmla="*/ 13 h 33"/>
                    <a:gd name="T12" fmla="*/ 4 w 31"/>
                    <a:gd name="T13" fmla="*/ 13 h 33"/>
                    <a:gd name="T14" fmla="*/ 5 w 31"/>
                    <a:gd name="T15" fmla="*/ 14 h 33"/>
                    <a:gd name="T16" fmla="*/ 5 w 31"/>
                    <a:gd name="T17" fmla="*/ 14 h 33"/>
                    <a:gd name="T18" fmla="*/ 6 w 31"/>
                    <a:gd name="T19" fmla="*/ 14 h 33"/>
                    <a:gd name="T20" fmla="*/ 6 w 31"/>
                    <a:gd name="T21" fmla="*/ 14 h 33"/>
                    <a:gd name="T22" fmla="*/ 7 w 31"/>
                    <a:gd name="T23" fmla="*/ 15 h 33"/>
                    <a:gd name="T24" fmla="*/ 8 w 31"/>
                    <a:gd name="T25" fmla="*/ 14 h 33"/>
                    <a:gd name="T26" fmla="*/ 9 w 31"/>
                    <a:gd name="T27" fmla="*/ 14 h 33"/>
                    <a:gd name="T28" fmla="*/ 9 w 31"/>
                    <a:gd name="T29" fmla="*/ 14 h 33"/>
                    <a:gd name="T30" fmla="*/ 10 w 31"/>
                    <a:gd name="T31" fmla="*/ 15 h 33"/>
                    <a:gd name="T32" fmla="*/ 11 w 31"/>
                    <a:gd name="T33" fmla="*/ 14 h 33"/>
                    <a:gd name="T34" fmla="*/ 12 w 31"/>
                    <a:gd name="T35" fmla="*/ 13 h 33"/>
                    <a:gd name="T36" fmla="*/ 12 w 31"/>
                    <a:gd name="T37" fmla="*/ 13 h 33"/>
                    <a:gd name="T38" fmla="*/ 13 w 31"/>
                    <a:gd name="T39" fmla="*/ 13 h 33"/>
                    <a:gd name="T40" fmla="*/ 14 w 31"/>
                    <a:gd name="T41" fmla="*/ 12 h 33"/>
                    <a:gd name="T42" fmla="*/ 15 w 31"/>
                    <a:gd name="T43" fmla="*/ 12 h 33"/>
                    <a:gd name="T44" fmla="*/ 15 w 31"/>
                    <a:gd name="T45" fmla="*/ 12 h 33"/>
                    <a:gd name="T46" fmla="*/ 15 w 31"/>
                    <a:gd name="T47" fmla="*/ 12 h 33"/>
                    <a:gd name="T48" fmla="*/ 13 w 31"/>
                    <a:gd name="T49" fmla="*/ 13 h 33"/>
                    <a:gd name="T50" fmla="*/ 13 w 31"/>
                    <a:gd name="T51" fmla="*/ 13 h 33"/>
                    <a:gd name="T52" fmla="*/ 12 w 31"/>
                    <a:gd name="T53" fmla="*/ 12 h 33"/>
                    <a:gd name="T54" fmla="*/ 11 w 31"/>
                    <a:gd name="T55" fmla="*/ 12 h 33"/>
                    <a:gd name="T56" fmla="*/ 11 w 31"/>
                    <a:gd name="T57" fmla="*/ 12 h 33"/>
                    <a:gd name="T58" fmla="*/ 11 w 31"/>
                    <a:gd name="T59" fmla="*/ 12 h 33"/>
                    <a:gd name="T60" fmla="*/ 10 w 31"/>
                    <a:gd name="T61" fmla="*/ 11 h 33"/>
                    <a:gd name="T62" fmla="*/ 8 w 31"/>
                    <a:gd name="T63" fmla="*/ 11 h 33"/>
                    <a:gd name="T64" fmla="*/ 8 w 31"/>
                    <a:gd name="T65" fmla="*/ 9 h 33"/>
                    <a:gd name="T66" fmla="*/ 7 w 31"/>
                    <a:gd name="T67" fmla="*/ 7 h 33"/>
                    <a:gd name="T68" fmla="*/ 6 w 31"/>
                    <a:gd name="T69" fmla="*/ 5 h 33"/>
                    <a:gd name="T70" fmla="*/ 6 w 31"/>
                    <a:gd name="T71" fmla="*/ 2 h 33"/>
                    <a:gd name="T72" fmla="*/ 7 w 31"/>
                    <a:gd name="T73" fmla="*/ 0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 h="33">
                      <a:moveTo>
                        <a:pt x="14" y="0"/>
                      </a:moveTo>
                      <a:cubicBezTo>
                        <a:pt x="13" y="1"/>
                        <a:pt x="12" y="1"/>
                        <a:pt x="11" y="2"/>
                      </a:cubicBezTo>
                      <a:cubicBezTo>
                        <a:pt x="5" y="10"/>
                        <a:pt x="8" y="16"/>
                        <a:pt x="1" y="19"/>
                      </a:cubicBezTo>
                      <a:cubicBezTo>
                        <a:pt x="1" y="20"/>
                        <a:pt x="1" y="20"/>
                        <a:pt x="1" y="20"/>
                      </a:cubicBezTo>
                      <a:cubicBezTo>
                        <a:pt x="0" y="23"/>
                        <a:pt x="3" y="23"/>
                        <a:pt x="3" y="25"/>
                      </a:cubicBezTo>
                      <a:cubicBezTo>
                        <a:pt x="2" y="27"/>
                        <a:pt x="5" y="26"/>
                        <a:pt x="5" y="28"/>
                      </a:cubicBezTo>
                      <a:cubicBezTo>
                        <a:pt x="5" y="30"/>
                        <a:pt x="8" y="29"/>
                        <a:pt x="8" y="30"/>
                      </a:cubicBezTo>
                      <a:cubicBezTo>
                        <a:pt x="8" y="32"/>
                        <a:pt x="8" y="32"/>
                        <a:pt x="9" y="32"/>
                      </a:cubicBezTo>
                      <a:cubicBezTo>
                        <a:pt x="9" y="32"/>
                        <a:pt x="10" y="32"/>
                        <a:pt x="10" y="32"/>
                      </a:cubicBezTo>
                      <a:cubicBezTo>
                        <a:pt x="10" y="32"/>
                        <a:pt x="11" y="32"/>
                        <a:pt x="11" y="32"/>
                      </a:cubicBezTo>
                      <a:cubicBezTo>
                        <a:pt x="12" y="32"/>
                        <a:pt x="12" y="32"/>
                        <a:pt x="12" y="32"/>
                      </a:cubicBezTo>
                      <a:cubicBezTo>
                        <a:pt x="12" y="33"/>
                        <a:pt x="13" y="33"/>
                        <a:pt x="14" y="33"/>
                      </a:cubicBezTo>
                      <a:cubicBezTo>
                        <a:pt x="14" y="33"/>
                        <a:pt x="15" y="33"/>
                        <a:pt x="16" y="32"/>
                      </a:cubicBezTo>
                      <a:cubicBezTo>
                        <a:pt x="17" y="32"/>
                        <a:pt x="18" y="32"/>
                        <a:pt x="18" y="32"/>
                      </a:cubicBezTo>
                      <a:cubicBezTo>
                        <a:pt x="19" y="32"/>
                        <a:pt x="19" y="32"/>
                        <a:pt x="19" y="32"/>
                      </a:cubicBezTo>
                      <a:cubicBezTo>
                        <a:pt x="19" y="33"/>
                        <a:pt x="20" y="33"/>
                        <a:pt x="20" y="33"/>
                      </a:cubicBezTo>
                      <a:cubicBezTo>
                        <a:pt x="21" y="33"/>
                        <a:pt x="21" y="32"/>
                        <a:pt x="22" y="32"/>
                      </a:cubicBezTo>
                      <a:cubicBezTo>
                        <a:pt x="23" y="31"/>
                        <a:pt x="24" y="30"/>
                        <a:pt x="24" y="30"/>
                      </a:cubicBezTo>
                      <a:cubicBezTo>
                        <a:pt x="24" y="30"/>
                        <a:pt x="24" y="30"/>
                        <a:pt x="24" y="31"/>
                      </a:cubicBezTo>
                      <a:cubicBezTo>
                        <a:pt x="25" y="31"/>
                        <a:pt x="25" y="31"/>
                        <a:pt x="25" y="31"/>
                      </a:cubicBezTo>
                      <a:cubicBezTo>
                        <a:pt x="26" y="31"/>
                        <a:pt x="28" y="28"/>
                        <a:pt x="29" y="27"/>
                      </a:cubicBezTo>
                      <a:cubicBezTo>
                        <a:pt x="30" y="27"/>
                        <a:pt x="30" y="27"/>
                        <a:pt x="30" y="27"/>
                      </a:cubicBezTo>
                      <a:cubicBezTo>
                        <a:pt x="30" y="27"/>
                        <a:pt x="31" y="27"/>
                        <a:pt x="31" y="27"/>
                      </a:cubicBezTo>
                      <a:cubicBezTo>
                        <a:pt x="31" y="27"/>
                        <a:pt x="30" y="27"/>
                        <a:pt x="30" y="27"/>
                      </a:cubicBezTo>
                      <a:cubicBezTo>
                        <a:pt x="29" y="27"/>
                        <a:pt x="29" y="27"/>
                        <a:pt x="28" y="28"/>
                      </a:cubicBezTo>
                      <a:cubicBezTo>
                        <a:pt x="27" y="28"/>
                        <a:pt x="26" y="28"/>
                        <a:pt x="26" y="28"/>
                      </a:cubicBezTo>
                      <a:cubicBezTo>
                        <a:pt x="25" y="28"/>
                        <a:pt x="24" y="28"/>
                        <a:pt x="24" y="27"/>
                      </a:cubicBezTo>
                      <a:cubicBezTo>
                        <a:pt x="24" y="27"/>
                        <a:pt x="23" y="27"/>
                        <a:pt x="23" y="27"/>
                      </a:cubicBezTo>
                      <a:cubicBezTo>
                        <a:pt x="23" y="27"/>
                        <a:pt x="22" y="27"/>
                        <a:pt x="22" y="27"/>
                      </a:cubicBezTo>
                      <a:cubicBezTo>
                        <a:pt x="21" y="27"/>
                        <a:pt x="21" y="27"/>
                        <a:pt x="21" y="27"/>
                      </a:cubicBezTo>
                      <a:cubicBezTo>
                        <a:pt x="20" y="27"/>
                        <a:pt x="20" y="27"/>
                        <a:pt x="20" y="26"/>
                      </a:cubicBezTo>
                      <a:cubicBezTo>
                        <a:pt x="20" y="24"/>
                        <a:pt x="16" y="25"/>
                        <a:pt x="17" y="23"/>
                      </a:cubicBezTo>
                      <a:cubicBezTo>
                        <a:pt x="17" y="22"/>
                        <a:pt x="14" y="23"/>
                        <a:pt x="15" y="20"/>
                      </a:cubicBezTo>
                      <a:cubicBezTo>
                        <a:pt x="15" y="18"/>
                        <a:pt x="12" y="18"/>
                        <a:pt x="13" y="16"/>
                      </a:cubicBezTo>
                      <a:cubicBezTo>
                        <a:pt x="13" y="14"/>
                        <a:pt x="11" y="13"/>
                        <a:pt x="12" y="11"/>
                      </a:cubicBezTo>
                      <a:cubicBezTo>
                        <a:pt x="13" y="9"/>
                        <a:pt x="10" y="7"/>
                        <a:pt x="12" y="5"/>
                      </a:cubicBezTo>
                      <a:cubicBezTo>
                        <a:pt x="14" y="3"/>
                        <a:pt x="13" y="2"/>
                        <a:pt x="14"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3" name="Freeform 10704">
                  <a:extLst>
                    <a:ext uri="{FF2B5EF4-FFF2-40B4-BE49-F238E27FC236}">
                      <a16:creationId xmlns:a16="http://schemas.microsoft.com/office/drawing/2014/main" id="{F21EDD8C-BC7A-B1F3-10CF-283D48229E83}"/>
                    </a:ext>
                  </a:extLst>
                </p:cNvPr>
                <p:cNvSpPr>
                  <a:spLocks noEditPoints="1"/>
                </p:cNvSpPr>
                <p:nvPr/>
              </p:nvSpPr>
              <p:spPr bwMode="auto">
                <a:xfrm>
                  <a:off x="4113" y="2363"/>
                  <a:ext cx="18" cy="24"/>
                </a:xfrm>
                <a:custGeom>
                  <a:avLst/>
                  <a:gdLst>
                    <a:gd name="T0" fmla="*/ 2 w 22"/>
                    <a:gd name="T1" fmla="*/ 8 h 30"/>
                    <a:gd name="T2" fmla="*/ 2 w 22"/>
                    <a:gd name="T3" fmla="*/ 8 h 30"/>
                    <a:gd name="T4" fmla="*/ 2 w 22"/>
                    <a:gd name="T5" fmla="*/ 8 h 30"/>
                    <a:gd name="T6" fmla="*/ 10 w 22"/>
                    <a:gd name="T7" fmla="*/ 0 h 30"/>
                    <a:gd name="T8" fmla="*/ 9 w 22"/>
                    <a:gd name="T9" fmla="*/ 0 h 30"/>
                    <a:gd name="T10" fmla="*/ 9 w 22"/>
                    <a:gd name="T11" fmla="*/ 0 h 30"/>
                    <a:gd name="T12" fmla="*/ 9 w 22"/>
                    <a:gd name="T13" fmla="*/ 0 h 30"/>
                    <a:gd name="T14" fmla="*/ 9 w 22"/>
                    <a:gd name="T15" fmla="*/ 0 h 30"/>
                    <a:gd name="T16" fmla="*/ 9 w 22"/>
                    <a:gd name="T17" fmla="*/ 0 h 30"/>
                    <a:gd name="T18" fmla="*/ 9 w 22"/>
                    <a:gd name="T19" fmla="*/ 0 h 30"/>
                    <a:gd name="T20" fmla="*/ 9 w 22"/>
                    <a:gd name="T21" fmla="*/ 0 h 30"/>
                    <a:gd name="T22" fmla="*/ 7 w 22"/>
                    <a:gd name="T23" fmla="*/ 2 h 30"/>
                    <a:gd name="T24" fmla="*/ 6 w 22"/>
                    <a:gd name="T25" fmla="*/ 2 h 30"/>
                    <a:gd name="T26" fmla="*/ 6 w 22"/>
                    <a:gd name="T27" fmla="*/ 2 h 30"/>
                    <a:gd name="T28" fmla="*/ 5 w 22"/>
                    <a:gd name="T29" fmla="*/ 3 h 30"/>
                    <a:gd name="T30" fmla="*/ 2 w 22"/>
                    <a:gd name="T31" fmla="*/ 6 h 30"/>
                    <a:gd name="T32" fmla="*/ 2 w 22"/>
                    <a:gd name="T33" fmla="*/ 7 h 30"/>
                    <a:gd name="T34" fmla="*/ 2 w 22"/>
                    <a:gd name="T35" fmla="*/ 8 h 30"/>
                    <a:gd name="T36" fmla="*/ 2 w 22"/>
                    <a:gd name="T37" fmla="*/ 11 h 30"/>
                    <a:gd name="T38" fmla="*/ 2 w 22"/>
                    <a:gd name="T39" fmla="*/ 12 h 30"/>
                    <a:gd name="T40" fmla="*/ 6 w 22"/>
                    <a:gd name="T41" fmla="*/ 5 h 30"/>
                    <a:gd name="T42" fmla="*/ 7 w 22"/>
                    <a:gd name="T43" fmla="*/ 5 h 30"/>
                    <a:gd name="T44" fmla="*/ 7 w 22"/>
                    <a:gd name="T45" fmla="*/ 4 h 30"/>
                    <a:gd name="T46" fmla="*/ 9 w 22"/>
                    <a:gd name="T47" fmla="*/ 2 h 30"/>
                    <a:gd name="T48" fmla="*/ 10 w 22"/>
                    <a:gd name="T49" fmla="*/ 0 h 30"/>
                    <a:gd name="T50" fmla="*/ 10 w 22"/>
                    <a:gd name="T51" fmla="*/ 0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 h="30">
                      <a:moveTo>
                        <a:pt x="3" y="19"/>
                      </a:moveTo>
                      <a:cubicBezTo>
                        <a:pt x="3" y="19"/>
                        <a:pt x="3" y="19"/>
                        <a:pt x="3" y="19"/>
                      </a:cubicBezTo>
                      <a:cubicBezTo>
                        <a:pt x="3" y="19"/>
                        <a:pt x="3" y="19"/>
                        <a:pt x="3" y="19"/>
                      </a:cubicBezTo>
                      <a:moveTo>
                        <a:pt x="22" y="0"/>
                      </a:moveTo>
                      <a:cubicBezTo>
                        <a:pt x="22"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19" y="0"/>
                        <a:pt x="18" y="1"/>
                        <a:pt x="17" y="2"/>
                      </a:cubicBezTo>
                      <a:cubicBezTo>
                        <a:pt x="16" y="3"/>
                        <a:pt x="15" y="3"/>
                        <a:pt x="14" y="3"/>
                      </a:cubicBezTo>
                      <a:cubicBezTo>
                        <a:pt x="14" y="3"/>
                        <a:pt x="14" y="3"/>
                        <a:pt x="14" y="3"/>
                      </a:cubicBezTo>
                      <a:cubicBezTo>
                        <a:pt x="13" y="4"/>
                        <a:pt x="12" y="7"/>
                        <a:pt x="10" y="7"/>
                      </a:cubicBezTo>
                      <a:cubicBezTo>
                        <a:pt x="8" y="7"/>
                        <a:pt x="8" y="12"/>
                        <a:pt x="5" y="14"/>
                      </a:cubicBezTo>
                      <a:cubicBezTo>
                        <a:pt x="4" y="14"/>
                        <a:pt x="4" y="16"/>
                        <a:pt x="3" y="17"/>
                      </a:cubicBezTo>
                      <a:cubicBezTo>
                        <a:pt x="3" y="18"/>
                        <a:pt x="3" y="20"/>
                        <a:pt x="3" y="20"/>
                      </a:cubicBezTo>
                      <a:cubicBezTo>
                        <a:pt x="0" y="23"/>
                        <a:pt x="3" y="24"/>
                        <a:pt x="2" y="26"/>
                      </a:cubicBezTo>
                      <a:cubicBezTo>
                        <a:pt x="1" y="28"/>
                        <a:pt x="2" y="29"/>
                        <a:pt x="3" y="30"/>
                      </a:cubicBezTo>
                      <a:cubicBezTo>
                        <a:pt x="10" y="27"/>
                        <a:pt x="7" y="21"/>
                        <a:pt x="13" y="13"/>
                      </a:cubicBezTo>
                      <a:cubicBezTo>
                        <a:pt x="14" y="12"/>
                        <a:pt x="15" y="12"/>
                        <a:pt x="16" y="11"/>
                      </a:cubicBezTo>
                      <a:cubicBezTo>
                        <a:pt x="16" y="10"/>
                        <a:pt x="16" y="10"/>
                        <a:pt x="16" y="9"/>
                      </a:cubicBezTo>
                      <a:cubicBezTo>
                        <a:pt x="17" y="8"/>
                        <a:pt x="17" y="5"/>
                        <a:pt x="19" y="5"/>
                      </a:cubicBezTo>
                      <a:cubicBezTo>
                        <a:pt x="21" y="3"/>
                        <a:pt x="21" y="1"/>
                        <a:pt x="22" y="0"/>
                      </a:cubicBezTo>
                      <a:cubicBezTo>
                        <a:pt x="22" y="0"/>
                        <a:pt x="22" y="0"/>
                        <a:pt x="22" y="0"/>
                      </a:cubicBezTo>
                    </a:path>
                  </a:pathLst>
                </a:custGeom>
                <a:solidFill>
                  <a:srgbClr val="BEA1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4" name="Freeform 10705">
                  <a:extLst>
                    <a:ext uri="{FF2B5EF4-FFF2-40B4-BE49-F238E27FC236}">
                      <a16:creationId xmlns:a16="http://schemas.microsoft.com/office/drawing/2014/main" id="{C8B14B3D-B8CC-C85E-90C3-EE9E512B64D6}"/>
                    </a:ext>
                  </a:extLst>
                </p:cNvPr>
                <p:cNvSpPr>
                  <a:spLocks/>
                </p:cNvSpPr>
                <p:nvPr/>
              </p:nvSpPr>
              <p:spPr bwMode="auto">
                <a:xfrm>
                  <a:off x="4113" y="2387"/>
                  <a:ext cx="28" cy="15"/>
                </a:xfrm>
                <a:custGeom>
                  <a:avLst/>
                  <a:gdLst>
                    <a:gd name="T0" fmla="*/ 0 w 34"/>
                    <a:gd name="T1" fmla="*/ 1 h 18"/>
                    <a:gd name="T2" fmla="*/ 1 w 34"/>
                    <a:gd name="T3" fmla="*/ 3 h 18"/>
                    <a:gd name="T4" fmla="*/ 1 w 34"/>
                    <a:gd name="T5" fmla="*/ 3 h 18"/>
                    <a:gd name="T6" fmla="*/ 2 w 34"/>
                    <a:gd name="T7" fmla="*/ 5 h 18"/>
                    <a:gd name="T8" fmla="*/ 2 w 34"/>
                    <a:gd name="T9" fmla="*/ 7 h 18"/>
                    <a:gd name="T10" fmla="*/ 2 w 34"/>
                    <a:gd name="T11" fmla="*/ 7 h 18"/>
                    <a:gd name="T12" fmla="*/ 4 w 34"/>
                    <a:gd name="T13" fmla="*/ 8 h 18"/>
                    <a:gd name="T14" fmla="*/ 4 w 34"/>
                    <a:gd name="T15" fmla="*/ 8 h 18"/>
                    <a:gd name="T16" fmla="*/ 4 w 34"/>
                    <a:gd name="T17" fmla="*/ 8 h 18"/>
                    <a:gd name="T18" fmla="*/ 4 w 34"/>
                    <a:gd name="T19" fmla="*/ 8 h 18"/>
                    <a:gd name="T20" fmla="*/ 5 w 34"/>
                    <a:gd name="T21" fmla="*/ 8 h 18"/>
                    <a:gd name="T22" fmla="*/ 6 w 34"/>
                    <a:gd name="T23" fmla="*/ 8 h 18"/>
                    <a:gd name="T24" fmla="*/ 6 w 34"/>
                    <a:gd name="T25" fmla="*/ 9 h 18"/>
                    <a:gd name="T26" fmla="*/ 7 w 34"/>
                    <a:gd name="T27" fmla="*/ 8 h 18"/>
                    <a:gd name="T28" fmla="*/ 8 w 34"/>
                    <a:gd name="T29" fmla="*/ 8 h 18"/>
                    <a:gd name="T30" fmla="*/ 9 w 34"/>
                    <a:gd name="T31" fmla="*/ 9 h 18"/>
                    <a:gd name="T32" fmla="*/ 10 w 34"/>
                    <a:gd name="T33" fmla="*/ 9 h 18"/>
                    <a:gd name="T34" fmla="*/ 11 w 34"/>
                    <a:gd name="T35" fmla="*/ 8 h 18"/>
                    <a:gd name="T36" fmla="*/ 12 w 34"/>
                    <a:gd name="T37" fmla="*/ 8 h 18"/>
                    <a:gd name="T38" fmla="*/ 14 w 34"/>
                    <a:gd name="T39" fmla="*/ 6 h 18"/>
                    <a:gd name="T40" fmla="*/ 14 w 34"/>
                    <a:gd name="T41" fmla="*/ 6 h 18"/>
                    <a:gd name="T42" fmla="*/ 16 w 34"/>
                    <a:gd name="T43" fmla="*/ 5 h 18"/>
                    <a:gd name="T44" fmla="*/ 16 w 34"/>
                    <a:gd name="T45" fmla="*/ 5 h 18"/>
                    <a:gd name="T46" fmla="*/ 15 w 34"/>
                    <a:gd name="T47" fmla="*/ 4 h 18"/>
                    <a:gd name="T48" fmla="*/ 14 w 34"/>
                    <a:gd name="T49" fmla="*/ 4 h 18"/>
                    <a:gd name="T50" fmla="*/ 12 w 34"/>
                    <a:gd name="T51" fmla="*/ 6 h 18"/>
                    <a:gd name="T52" fmla="*/ 11 w 34"/>
                    <a:gd name="T53" fmla="*/ 7 h 18"/>
                    <a:gd name="T54" fmla="*/ 10 w 34"/>
                    <a:gd name="T55" fmla="*/ 7 h 18"/>
                    <a:gd name="T56" fmla="*/ 8 w 34"/>
                    <a:gd name="T57" fmla="*/ 7 h 18"/>
                    <a:gd name="T58" fmla="*/ 7 w 34"/>
                    <a:gd name="T59" fmla="*/ 7 h 18"/>
                    <a:gd name="T60" fmla="*/ 6 w 34"/>
                    <a:gd name="T61" fmla="*/ 7 h 18"/>
                    <a:gd name="T62" fmla="*/ 5 w 34"/>
                    <a:gd name="T63" fmla="*/ 6 h 18"/>
                    <a:gd name="T64" fmla="*/ 2 w 34"/>
                    <a:gd name="T65" fmla="*/ 3 h 18"/>
                    <a:gd name="T66" fmla="*/ 2 w 34"/>
                    <a:gd name="T67" fmla="*/ 0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4" h="18">
                      <a:moveTo>
                        <a:pt x="3" y="0"/>
                      </a:moveTo>
                      <a:cubicBezTo>
                        <a:pt x="2" y="1"/>
                        <a:pt x="1" y="1"/>
                        <a:pt x="0" y="1"/>
                      </a:cubicBezTo>
                      <a:cubicBezTo>
                        <a:pt x="0" y="2"/>
                        <a:pt x="0" y="2"/>
                        <a:pt x="0" y="2"/>
                      </a:cubicBezTo>
                      <a:cubicBezTo>
                        <a:pt x="0" y="3"/>
                        <a:pt x="1" y="4"/>
                        <a:pt x="1" y="5"/>
                      </a:cubicBezTo>
                      <a:cubicBezTo>
                        <a:pt x="1" y="5"/>
                        <a:pt x="1" y="6"/>
                        <a:pt x="1" y="6"/>
                      </a:cubicBezTo>
                      <a:cubicBezTo>
                        <a:pt x="1" y="6"/>
                        <a:pt x="1" y="6"/>
                        <a:pt x="1" y="6"/>
                      </a:cubicBezTo>
                      <a:cubicBezTo>
                        <a:pt x="1" y="8"/>
                        <a:pt x="3" y="9"/>
                        <a:pt x="3" y="10"/>
                      </a:cubicBezTo>
                      <a:cubicBezTo>
                        <a:pt x="3" y="10"/>
                        <a:pt x="3" y="10"/>
                        <a:pt x="3" y="10"/>
                      </a:cubicBezTo>
                      <a:cubicBezTo>
                        <a:pt x="3" y="11"/>
                        <a:pt x="3" y="11"/>
                        <a:pt x="3" y="11"/>
                      </a:cubicBezTo>
                      <a:cubicBezTo>
                        <a:pt x="3" y="13"/>
                        <a:pt x="5" y="12"/>
                        <a:pt x="5" y="13"/>
                      </a:cubicBezTo>
                      <a:cubicBezTo>
                        <a:pt x="5" y="13"/>
                        <a:pt x="5" y="13"/>
                        <a:pt x="5" y="13"/>
                      </a:cubicBezTo>
                      <a:cubicBezTo>
                        <a:pt x="5" y="13"/>
                        <a:pt x="5" y="13"/>
                        <a:pt x="5" y="14"/>
                      </a:cubicBezTo>
                      <a:cubicBezTo>
                        <a:pt x="5" y="15"/>
                        <a:pt x="8" y="14"/>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7"/>
                      </a:cubicBezTo>
                      <a:cubicBezTo>
                        <a:pt x="9" y="17"/>
                        <a:pt x="10" y="17"/>
                        <a:pt x="10" y="17"/>
                      </a:cubicBezTo>
                      <a:cubicBezTo>
                        <a:pt x="11" y="17"/>
                        <a:pt x="11" y="17"/>
                        <a:pt x="11" y="17"/>
                      </a:cubicBezTo>
                      <a:cubicBezTo>
                        <a:pt x="12" y="17"/>
                        <a:pt x="12" y="17"/>
                        <a:pt x="12" y="17"/>
                      </a:cubicBezTo>
                      <a:cubicBezTo>
                        <a:pt x="12" y="18"/>
                        <a:pt x="13" y="18"/>
                        <a:pt x="13" y="18"/>
                      </a:cubicBezTo>
                      <a:cubicBezTo>
                        <a:pt x="13" y="18"/>
                        <a:pt x="13" y="18"/>
                        <a:pt x="13" y="18"/>
                      </a:cubicBezTo>
                      <a:cubicBezTo>
                        <a:pt x="13" y="18"/>
                        <a:pt x="14" y="17"/>
                        <a:pt x="15" y="17"/>
                      </a:cubicBezTo>
                      <a:cubicBezTo>
                        <a:pt x="15" y="17"/>
                        <a:pt x="15" y="17"/>
                        <a:pt x="16" y="17"/>
                      </a:cubicBezTo>
                      <a:cubicBezTo>
                        <a:pt x="16" y="18"/>
                        <a:pt x="16" y="18"/>
                        <a:pt x="16" y="18"/>
                      </a:cubicBezTo>
                      <a:cubicBezTo>
                        <a:pt x="17" y="17"/>
                        <a:pt x="18" y="17"/>
                        <a:pt x="18" y="17"/>
                      </a:cubicBezTo>
                      <a:cubicBezTo>
                        <a:pt x="19" y="17"/>
                        <a:pt x="19" y="17"/>
                        <a:pt x="19" y="18"/>
                      </a:cubicBezTo>
                      <a:cubicBezTo>
                        <a:pt x="19" y="18"/>
                        <a:pt x="19" y="18"/>
                        <a:pt x="19" y="18"/>
                      </a:cubicBezTo>
                      <a:cubicBezTo>
                        <a:pt x="20" y="18"/>
                        <a:pt x="20" y="17"/>
                        <a:pt x="21" y="17"/>
                      </a:cubicBezTo>
                      <a:cubicBezTo>
                        <a:pt x="21" y="17"/>
                        <a:pt x="21" y="18"/>
                        <a:pt x="22" y="18"/>
                      </a:cubicBezTo>
                      <a:cubicBezTo>
                        <a:pt x="22" y="17"/>
                        <a:pt x="22" y="17"/>
                        <a:pt x="22" y="17"/>
                      </a:cubicBezTo>
                      <a:cubicBezTo>
                        <a:pt x="23" y="16"/>
                        <a:pt x="24" y="16"/>
                        <a:pt x="24" y="16"/>
                      </a:cubicBezTo>
                      <a:cubicBezTo>
                        <a:pt x="24" y="16"/>
                        <a:pt x="25" y="16"/>
                        <a:pt x="25" y="16"/>
                      </a:cubicBezTo>
                      <a:cubicBezTo>
                        <a:pt x="25" y="16"/>
                        <a:pt x="25" y="16"/>
                        <a:pt x="25" y="16"/>
                      </a:cubicBezTo>
                      <a:cubicBezTo>
                        <a:pt x="26" y="16"/>
                        <a:pt x="27" y="15"/>
                        <a:pt x="28" y="14"/>
                      </a:cubicBezTo>
                      <a:cubicBezTo>
                        <a:pt x="29" y="13"/>
                        <a:pt x="30" y="12"/>
                        <a:pt x="30" y="12"/>
                      </a:cubicBezTo>
                      <a:cubicBezTo>
                        <a:pt x="30" y="12"/>
                        <a:pt x="31" y="12"/>
                        <a:pt x="31" y="12"/>
                      </a:cubicBezTo>
                      <a:cubicBezTo>
                        <a:pt x="31" y="12"/>
                        <a:pt x="31" y="12"/>
                        <a:pt x="31" y="12"/>
                      </a:cubicBezTo>
                      <a:cubicBezTo>
                        <a:pt x="32" y="12"/>
                        <a:pt x="33" y="10"/>
                        <a:pt x="34" y="9"/>
                      </a:cubicBezTo>
                      <a:cubicBezTo>
                        <a:pt x="34" y="9"/>
                        <a:pt x="34" y="9"/>
                        <a:pt x="34" y="9"/>
                      </a:cubicBezTo>
                      <a:cubicBezTo>
                        <a:pt x="34" y="9"/>
                        <a:pt x="34" y="9"/>
                        <a:pt x="34" y="9"/>
                      </a:cubicBezTo>
                      <a:cubicBezTo>
                        <a:pt x="34" y="9"/>
                        <a:pt x="34" y="9"/>
                        <a:pt x="34" y="9"/>
                      </a:cubicBezTo>
                      <a:cubicBezTo>
                        <a:pt x="34" y="9"/>
                        <a:pt x="33" y="9"/>
                        <a:pt x="33" y="8"/>
                      </a:cubicBezTo>
                      <a:cubicBezTo>
                        <a:pt x="33" y="8"/>
                        <a:pt x="33" y="8"/>
                        <a:pt x="33" y="8"/>
                      </a:cubicBezTo>
                      <a:cubicBezTo>
                        <a:pt x="33" y="8"/>
                        <a:pt x="32" y="8"/>
                        <a:pt x="32" y="8"/>
                      </a:cubicBezTo>
                      <a:cubicBezTo>
                        <a:pt x="32" y="8"/>
                        <a:pt x="32" y="8"/>
                        <a:pt x="31" y="8"/>
                      </a:cubicBezTo>
                      <a:cubicBezTo>
                        <a:pt x="30" y="9"/>
                        <a:pt x="28" y="12"/>
                        <a:pt x="27" y="12"/>
                      </a:cubicBezTo>
                      <a:cubicBezTo>
                        <a:pt x="27" y="12"/>
                        <a:pt x="27" y="12"/>
                        <a:pt x="26" y="12"/>
                      </a:cubicBezTo>
                      <a:cubicBezTo>
                        <a:pt x="26" y="11"/>
                        <a:pt x="26" y="11"/>
                        <a:pt x="26" y="11"/>
                      </a:cubicBezTo>
                      <a:cubicBezTo>
                        <a:pt x="26" y="11"/>
                        <a:pt x="25" y="12"/>
                        <a:pt x="24" y="13"/>
                      </a:cubicBezTo>
                      <a:cubicBezTo>
                        <a:pt x="23" y="13"/>
                        <a:pt x="23" y="14"/>
                        <a:pt x="22" y="14"/>
                      </a:cubicBezTo>
                      <a:cubicBezTo>
                        <a:pt x="22" y="14"/>
                        <a:pt x="21" y="14"/>
                        <a:pt x="21" y="13"/>
                      </a:cubicBezTo>
                      <a:cubicBezTo>
                        <a:pt x="21" y="13"/>
                        <a:pt x="21" y="13"/>
                        <a:pt x="20" y="13"/>
                      </a:cubicBezTo>
                      <a:cubicBezTo>
                        <a:pt x="20" y="13"/>
                        <a:pt x="19" y="13"/>
                        <a:pt x="18" y="13"/>
                      </a:cubicBezTo>
                      <a:cubicBezTo>
                        <a:pt x="17" y="14"/>
                        <a:pt x="16" y="14"/>
                        <a:pt x="16" y="14"/>
                      </a:cubicBezTo>
                      <a:cubicBezTo>
                        <a:pt x="15" y="14"/>
                        <a:pt x="14" y="14"/>
                        <a:pt x="14" y="13"/>
                      </a:cubicBezTo>
                      <a:cubicBezTo>
                        <a:pt x="14" y="13"/>
                        <a:pt x="14" y="13"/>
                        <a:pt x="13" y="13"/>
                      </a:cubicBezTo>
                      <a:cubicBezTo>
                        <a:pt x="13" y="13"/>
                        <a:pt x="12" y="13"/>
                        <a:pt x="12" y="13"/>
                      </a:cubicBezTo>
                      <a:cubicBezTo>
                        <a:pt x="12" y="13"/>
                        <a:pt x="11" y="13"/>
                        <a:pt x="11" y="13"/>
                      </a:cubicBezTo>
                      <a:cubicBezTo>
                        <a:pt x="10" y="13"/>
                        <a:pt x="10" y="13"/>
                        <a:pt x="10" y="11"/>
                      </a:cubicBezTo>
                      <a:cubicBezTo>
                        <a:pt x="10" y="10"/>
                        <a:pt x="7" y="11"/>
                        <a:pt x="7" y="9"/>
                      </a:cubicBezTo>
                      <a:cubicBezTo>
                        <a:pt x="7" y="7"/>
                        <a:pt x="4" y="8"/>
                        <a:pt x="5" y="6"/>
                      </a:cubicBezTo>
                      <a:cubicBezTo>
                        <a:pt x="5" y="4"/>
                        <a:pt x="2" y="4"/>
                        <a:pt x="3" y="1"/>
                      </a:cubicBezTo>
                      <a:cubicBezTo>
                        <a:pt x="3" y="1"/>
                        <a:pt x="3" y="1"/>
                        <a:pt x="3" y="0"/>
                      </a:cubicBezTo>
                    </a:path>
                  </a:pathLst>
                </a:custGeom>
                <a:solidFill>
                  <a:srgbClr val="A286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5" name="Freeform 10706">
                  <a:extLst>
                    <a:ext uri="{FF2B5EF4-FFF2-40B4-BE49-F238E27FC236}">
                      <a16:creationId xmlns:a16="http://schemas.microsoft.com/office/drawing/2014/main" id="{844B96A6-C721-1520-4514-364FB7F16F1C}"/>
                    </a:ext>
                  </a:extLst>
                </p:cNvPr>
                <p:cNvSpPr>
                  <a:spLocks/>
                </p:cNvSpPr>
                <p:nvPr/>
              </p:nvSpPr>
              <p:spPr bwMode="auto">
                <a:xfrm>
                  <a:off x="4113" y="2377"/>
                  <a:ext cx="2" cy="11"/>
                </a:xfrm>
                <a:custGeom>
                  <a:avLst/>
                  <a:gdLst>
                    <a:gd name="T0" fmla="*/ 1 w 3"/>
                    <a:gd name="T1" fmla="*/ 0 h 14"/>
                    <a:gd name="T2" fmla="*/ 1 w 3"/>
                    <a:gd name="T3" fmla="*/ 2 h 14"/>
                    <a:gd name="T4" fmla="*/ 1 w 3"/>
                    <a:gd name="T5" fmla="*/ 2 h 14"/>
                    <a:gd name="T6" fmla="*/ 1 w 3"/>
                    <a:gd name="T7" fmla="*/ 2 h 14"/>
                    <a:gd name="T8" fmla="*/ 1 w 3"/>
                    <a:gd name="T9" fmla="*/ 3 h 14"/>
                    <a:gd name="T10" fmla="*/ 0 w 3"/>
                    <a:gd name="T11" fmla="*/ 4 h 14"/>
                    <a:gd name="T12" fmla="*/ 1 w 3"/>
                    <a:gd name="T13" fmla="*/ 5 h 14"/>
                    <a:gd name="T14" fmla="*/ 0 w 3"/>
                    <a:gd name="T15" fmla="*/ 6 h 14"/>
                    <a:gd name="T16" fmla="*/ 0 w 3"/>
                    <a:gd name="T17" fmla="*/ 6 h 14"/>
                    <a:gd name="T18" fmla="*/ 1 w 3"/>
                    <a:gd name="T19" fmla="*/ 5 h 14"/>
                    <a:gd name="T20" fmla="*/ 1 w 3"/>
                    <a:gd name="T21" fmla="*/ 4 h 14"/>
                    <a:gd name="T22" fmla="*/ 1 w 3"/>
                    <a:gd name="T23" fmla="*/ 2 h 14"/>
                    <a:gd name="T24" fmla="*/ 1 w 3"/>
                    <a:gd name="T25" fmla="*/ 0 h 14"/>
                    <a:gd name="T26" fmla="*/ 1 w 3"/>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4">
                      <a:moveTo>
                        <a:pt x="3" y="0"/>
                      </a:moveTo>
                      <a:cubicBezTo>
                        <a:pt x="3" y="0"/>
                        <a:pt x="3" y="1"/>
                        <a:pt x="3" y="2"/>
                      </a:cubicBezTo>
                      <a:cubicBezTo>
                        <a:pt x="3" y="2"/>
                        <a:pt x="3" y="2"/>
                        <a:pt x="3" y="2"/>
                      </a:cubicBezTo>
                      <a:cubicBezTo>
                        <a:pt x="3" y="2"/>
                        <a:pt x="3" y="2"/>
                        <a:pt x="3" y="2"/>
                      </a:cubicBezTo>
                      <a:cubicBezTo>
                        <a:pt x="1" y="4"/>
                        <a:pt x="2" y="6"/>
                        <a:pt x="1" y="8"/>
                      </a:cubicBezTo>
                      <a:cubicBezTo>
                        <a:pt x="0" y="9"/>
                        <a:pt x="0" y="9"/>
                        <a:pt x="0" y="10"/>
                      </a:cubicBezTo>
                      <a:cubicBezTo>
                        <a:pt x="0" y="11"/>
                        <a:pt x="1" y="12"/>
                        <a:pt x="1" y="13"/>
                      </a:cubicBezTo>
                      <a:cubicBezTo>
                        <a:pt x="1" y="13"/>
                        <a:pt x="1" y="13"/>
                        <a:pt x="0" y="14"/>
                      </a:cubicBezTo>
                      <a:cubicBezTo>
                        <a:pt x="0" y="14"/>
                        <a:pt x="0" y="14"/>
                        <a:pt x="0" y="14"/>
                      </a:cubicBezTo>
                      <a:cubicBezTo>
                        <a:pt x="1" y="14"/>
                        <a:pt x="2" y="14"/>
                        <a:pt x="3" y="13"/>
                      </a:cubicBezTo>
                      <a:cubicBezTo>
                        <a:pt x="2" y="12"/>
                        <a:pt x="1" y="11"/>
                        <a:pt x="2" y="9"/>
                      </a:cubicBezTo>
                      <a:cubicBezTo>
                        <a:pt x="3" y="7"/>
                        <a:pt x="0" y="6"/>
                        <a:pt x="3" y="3"/>
                      </a:cubicBezTo>
                      <a:cubicBezTo>
                        <a:pt x="3" y="3"/>
                        <a:pt x="3" y="1"/>
                        <a:pt x="3" y="0"/>
                      </a:cubicBezTo>
                      <a:cubicBezTo>
                        <a:pt x="3" y="0"/>
                        <a:pt x="3" y="0"/>
                        <a:pt x="3" y="0"/>
                      </a:cubicBezTo>
                    </a:path>
                  </a:pathLst>
                </a:custGeom>
                <a:solidFill>
                  <a:srgbClr val="A78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6" name="Freeform 10707">
                  <a:extLst>
                    <a:ext uri="{FF2B5EF4-FFF2-40B4-BE49-F238E27FC236}">
                      <a16:creationId xmlns:a16="http://schemas.microsoft.com/office/drawing/2014/main" id="{171C79F8-B023-B209-1A46-13CA60AB7DC1}"/>
                    </a:ext>
                  </a:extLst>
                </p:cNvPr>
                <p:cNvSpPr>
                  <a:spLocks noEditPoints="1"/>
                </p:cNvSpPr>
                <p:nvPr/>
              </p:nvSpPr>
              <p:spPr bwMode="auto">
                <a:xfrm>
                  <a:off x="4124" y="2401"/>
                  <a:ext cx="7" cy="1"/>
                </a:xfrm>
                <a:custGeom>
                  <a:avLst/>
                  <a:gdLst>
                    <a:gd name="T0" fmla="*/ 3 w 9"/>
                    <a:gd name="T1" fmla="*/ 0 h 1"/>
                    <a:gd name="T2" fmla="*/ 2 w 9"/>
                    <a:gd name="T3" fmla="*/ 1 h 1"/>
                    <a:gd name="T4" fmla="*/ 2 w 9"/>
                    <a:gd name="T5" fmla="*/ 1 h 1"/>
                    <a:gd name="T6" fmla="*/ 3 w 9"/>
                    <a:gd name="T7" fmla="*/ 1 h 1"/>
                    <a:gd name="T8" fmla="*/ 3 w 9"/>
                    <a:gd name="T9" fmla="*/ 0 h 1"/>
                    <a:gd name="T10" fmla="*/ 2 w 9"/>
                    <a:gd name="T11" fmla="*/ 0 h 1"/>
                    <a:gd name="T12" fmla="*/ 0 w 9"/>
                    <a:gd name="T13" fmla="*/ 1 h 1"/>
                    <a:gd name="T14" fmla="*/ 0 w 9"/>
                    <a:gd name="T15" fmla="*/ 1 h 1"/>
                    <a:gd name="T16" fmla="*/ 1 w 9"/>
                    <a:gd name="T17" fmla="*/ 1 h 1"/>
                    <a:gd name="T18" fmla="*/ 2 w 9"/>
                    <a:gd name="T19" fmla="*/ 1 h 1"/>
                    <a:gd name="T20" fmla="*/ 2 w 9"/>
                    <a:gd name="T21" fmla="*/ 1 h 1"/>
                    <a:gd name="T22" fmla="*/ 2 w 9"/>
                    <a:gd name="T23" fmla="*/ 0 h 1"/>
                    <a:gd name="T24" fmla="*/ 2 w 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
                      <a:moveTo>
                        <a:pt x="8" y="0"/>
                      </a:moveTo>
                      <a:cubicBezTo>
                        <a:pt x="7" y="0"/>
                        <a:pt x="7" y="1"/>
                        <a:pt x="6" y="1"/>
                      </a:cubicBezTo>
                      <a:cubicBezTo>
                        <a:pt x="7" y="1"/>
                        <a:pt x="7" y="1"/>
                        <a:pt x="7" y="1"/>
                      </a:cubicBezTo>
                      <a:cubicBezTo>
                        <a:pt x="8" y="1"/>
                        <a:pt x="8" y="1"/>
                        <a:pt x="9" y="1"/>
                      </a:cubicBezTo>
                      <a:cubicBezTo>
                        <a:pt x="8" y="1"/>
                        <a:pt x="8" y="0"/>
                        <a:pt x="8" y="0"/>
                      </a:cubicBezTo>
                      <a:moveTo>
                        <a:pt x="2" y="0"/>
                      </a:moveTo>
                      <a:cubicBezTo>
                        <a:pt x="1" y="0"/>
                        <a:pt x="0" y="1"/>
                        <a:pt x="0" y="1"/>
                      </a:cubicBezTo>
                      <a:cubicBezTo>
                        <a:pt x="0" y="1"/>
                        <a:pt x="0" y="1"/>
                        <a:pt x="0" y="1"/>
                      </a:cubicBezTo>
                      <a:cubicBezTo>
                        <a:pt x="0" y="1"/>
                        <a:pt x="0" y="1"/>
                        <a:pt x="1" y="1"/>
                      </a:cubicBezTo>
                      <a:cubicBezTo>
                        <a:pt x="2" y="1"/>
                        <a:pt x="2" y="1"/>
                        <a:pt x="3" y="1"/>
                      </a:cubicBezTo>
                      <a:cubicBezTo>
                        <a:pt x="3" y="1"/>
                        <a:pt x="3" y="1"/>
                        <a:pt x="3" y="1"/>
                      </a:cubicBezTo>
                      <a:cubicBezTo>
                        <a:pt x="3" y="1"/>
                        <a:pt x="3" y="1"/>
                        <a:pt x="3" y="0"/>
                      </a:cubicBezTo>
                      <a:cubicBezTo>
                        <a:pt x="2" y="0"/>
                        <a:pt x="2" y="0"/>
                        <a:pt x="2" y="0"/>
                      </a:cubicBezTo>
                    </a:path>
                  </a:pathLst>
                </a:custGeom>
                <a:solidFill>
                  <a:srgbClr val="C9C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7" name="Freeform 10708">
                  <a:extLst>
                    <a:ext uri="{FF2B5EF4-FFF2-40B4-BE49-F238E27FC236}">
                      <a16:creationId xmlns:a16="http://schemas.microsoft.com/office/drawing/2014/main" id="{B49AE334-5E28-F6CD-0520-4C0E03CAC54A}"/>
                    </a:ext>
                  </a:extLst>
                </p:cNvPr>
                <p:cNvSpPr>
                  <a:spLocks/>
                </p:cNvSpPr>
                <p:nvPr/>
              </p:nvSpPr>
              <p:spPr bwMode="auto">
                <a:xfrm>
                  <a:off x="4128" y="2370"/>
                  <a:ext cx="2" cy="3"/>
                </a:xfrm>
                <a:custGeom>
                  <a:avLst/>
                  <a:gdLst>
                    <a:gd name="T0" fmla="*/ 1 w 3"/>
                    <a:gd name="T1" fmla="*/ 0 h 4"/>
                    <a:gd name="T2" fmla="*/ 1 w 3"/>
                    <a:gd name="T3" fmla="*/ 0 h 4"/>
                    <a:gd name="T4" fmla="*/ 0 w 3"/>
                    <a:gd name="T5" fmla="*/ 2 h 4"/>
                    <a:gd name="T6" fmla="*/ 1 w 3"/>
                    <a:gd name="T7" fmla="*/ 2 h 4"/>
                    <a:gd name="T8" fmla="*/ 1 w 3"/>
                    <a:gd name="T9" fmla="*/ 2 h 4"/>
                    <a:gd name="T10" fmla="*/ 1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1" y="0"/>
                      </a:moveTo>
                      <a:cubicBezTo>
                        <a:pt x="1" y="0"/>
                        <a:pt x="1" y="0"/>
                        <a:pt x="1" y="0"/>
                      </a:cubicBezTo>
                      <a:cubicBezTo>
                        <a:pt x="2" y="1"/>
                        <a:pt x="1" y="3"/>
                        <a:pt x="0" y="4"/>
                      </a:cubicBezTo>
                      <a:cubicBezTo>
                        <a:pt x="0" y="4"/>
                        <a:pt x="0" y="4"/>
                        <a:pt x="1" y="4"/>
                      </a:cubicBezTo>
                      <a:cubicBezTo>
                        <a:pt x="1" y="4"/>
                        <a:pt x="1" y="4"/>
                        <a:pt x="2" y="3"/>
                      </a:cubicBezTo>
                      <a:cubicBezTo>
                        <a:pt x="3" y="2"/>
                        <a:pt x="2" y="1"/>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8" name="Freeform 10709">
                  <a:extLst>
                    <a:ext uri="{FF2B5EF4-FFF2-40B4-BE49-F238E27FC236}">
                      <a16:creationId xmlns:a16="http://schemas.microsoft.com/office/drawing/2014/main" id="{F1929F2F-34FD-1BFC-1F3F-2B51FC2F1C42}"/>
                    </a:ext>
                  </a:extLst>
                </p:cNvPr>
                <p:cNvSpPr>
                  <a:spLocks/>
                </p:cNvSpPr>
                <p:nvPr/>
              </p:nvSpPr>
              <p:spPr bwMode="auto">
                <a:xfrm>
                  <a:off x="4132" y="2367"/>
                  <a:ext cx="2" cy="3"/>
                </a:xfrm>
                <a:custGeom>
                  <a:avLst/>
                  <a:gdLst>
                    <a:gd name="T0" fmla="*/ 1 w 3"/>
                    <a:gd name="T1" fmla="*/ 0 h 4"/>
                    <a:gd name="T2" fmla="*/ 1 w 3"/>
                    <a:gd name="T3" fmla="*/ 2 h 4"/>
                    <a:gd name="T4" fmla="*/ 1 w 3"/>
                    <a:gd name="T5" fmla="*/ 0 h 4"/>
                    <a:gd name="T6" fmla="*/ 1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0"/>
                      </a:moveTo>
                      <a:cubicBezTo>
                        <a:pt x="0" y="1"/>
                        <a:pt x="1" y="4"/>
                        <a:pt x="3" y="4"/>
                      </a:cubicBezTo>
                      <a:cubicBezTo>
                        <a:pt x="3" y="3"/>
                        <a:pt x="2" y="1"/>
                        <a:pt x="2" y="0"/>
                      </a:cubicBezTo>
                      <a:cubicBezTo>
                        <a:pt x="2" y="0"/>
                        <a:pt x="2" y="0"/>
                        <a:pt x="2"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29" name="Freeform 10710">
                  <a:extLst>
                    <a:ext uri="{FF2B5EF4-FFF2-40B4-BE49-F238E27FC236}">
                      <a16:creationId xmlns:a16="http://schemas.microsoft.com/office/drawing/2014/main" id="{70934E34-425B-23FB-2FE0-B7CB2B994C0A}"/>
                    </a:ext>
                  </a:extLst>
                </p:cNvPr>
                <p:cNvSpPr>
                  <a:spLocks/>
                </p:cNvSpPr>
                <p:nvPr/>
              </p:nvSpPr>
              <p:spPr bwMode="auto">
                <a:xfrm>
                  <a:off x="4132" y="2375"/>
                  <a:ext cx="1" cy="4"/>
                </a:xfrm>
                <a:custGeom>
                  <a:avLst/>
                  <a:gdLst>
                    <a:gd name="T0" fmla="*/ 0 w 2"/>
                    <a:gd name="T1" fmla="*/ 0 h 5"/>
                    <a:gd name="T2" fmla="*/ 0 w 2"/>
                    <a:gd name="T3" fmla="*/ 0 h 5"/>
                    <a:gd name="T4" fmla="*/ 0 w 2"/>
                    <a:gd name="T5" fmla="*/ 1 h 5"/>
                    <a:gd name="T6" fmla="*/ 0 w 2"/>
                    <a:gd name="T7" fmla="*/ 1 h 5"/>
                    <a:gd name="T8" fmla="*/ 1 w 2"/>
                    <a:gd name="T9" fmla="*/ 2 h 5"/>
                    <a:gd name="T10" fmla="*/ 1 w 2"/>
                    <a:gd name="T11" fmla="*/ 1 h 5"/>
                    <a:gd name="T12" fmla="*/ 0 w 2"/>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5">
                      <a:moveTo>
                        <a:pt x="0" y="0"/>
                      </a:moveTo>
                      <a:cubicBezTo>
                        <a:pt x="0" y="0"/>
                        <a:pt x="0" y="0"/>
                        <a:pt x="0" y="0"/>
                      </a:cubicBezTo>
                      <a:cubicBezTo>
                        <a:pt x="0" y="1"/>
                        <a:pt x="0" y="1"/>
                        <a:pt x="0" y="1"/>
                      </a:cubicBezTo>
                      <a:cubicBezTo>
                        <a:pt x="0" y="1"/>
                        <a:pt x="0" y="1"/>
                        <a:pt x="0" y="1"/>
                      </a:cubicBezTo>
                      <a:cubicBezTo>
                        <a:pt x="2" y="1"/>
                        <a:pt x="0" y="4"/>
                        <a:pt x="1" y="5"/>
                      </a:cubicBezTo>
                      <a:cubicBezTo>
                        <a:pt x="2" y="4"/>
                        <a:pt x="2" y="1"/>
                        <a:pt x="2" y="1"/>
                      </a:cubicBezTo>
                      <a:cubicBezTo>
                        <a:pt x="1" y="0"/>
                        <a:pt x="1" y="0"/>
                        <a:pt x="0"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0" name="Freeform 10711">
                  <a:extLst>
                    <a:ext uri="{FF2B5EF4-FFF2-40B4-BE49-F238E27FC236}">
                      <a16:creationId xmlns:a16="http://schemas.microsoft.com/office/drawing/2014/main" id="{5240C0A8-9060-9A17-1740-86FA85B75BED}"/>
                    </a:ext>
                  </a:extLst>
                </p:cNvPr>
                <p:cNvSpPr>
                  <a:spLocks/>
                </p:cNvSpPr>
                <p:nvPr/>
              </p:nvSpPr>
              <p:spPr bwMode="auto">
                <a:xfrm>
                  <a:off x="4140" y="2369"/>
                  <a:ext cx="1" cy="1"/>
                </a:xfrm>
                <a:custGeom>
                  <a:avLst/>
                  <a:gdLst>
                    <a:gd name="T0" fmla="*/ 0 w 1"/>
                    <a:gd name="T1" fmla="*/ 0 h 1"/>
                    <a:gd name="T2" fmla="*/ 0 w 1"/>
                    <a:gd name="T3" fmla="*/ 1 h 1"/>
                    <a:gd name="T4" fmla="*/ 0 w 1"/>
                    <a:gd name="T5" fmla="*/ 1 h 1"/>
                    <a:gd name="T6" fmla="*/ 1 w 1"/>
                    <a:gd name="T7" fmla="*/ 1 h 1"/>
                    <a:gd name="T8" fmla="*/ 1 w 1"/>
                    <a:gd name="T9" fmla="*/ 1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1"/>
                        <a:pt x="0" y="1"/>
                        <a:pt x="0" y="1"/>
                      </a:cubicBezTo>
                      <a:cubicBezTo>
                        <a:pt x="0" y="1"/>
                        <a:pt x="0" y="1"/>
                        <a:pt x="0" y="1"/>
                      </a:cubicBezTo>
                      <a:cubicBezTo>
                        <a:pt x="1" y="1"/>
                        <a:pt x="1" y="1"/>
                        <a:pt x="1" y="1"/>
                      </a:cubicBezTo>
                      <a:cubicBezTo>
                        <a:pt x="1" y="1"/>
                        <a:pt x="1" y="1"/>
                        <a:pt x="1" y="1"/>
                      </a:cubicBezTo>
                      <a:cubicBezTo>
                        <a:pt x="0" y="0"/>
                        <a:pt x="0" y="0"/>
                        <a:pt x="0"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1" name="Freeform 10712">
                  <a:extLst>
                    <a:ext uri="{FF2B5EF4-FFF2-40B4-BE49-F238E27FC236}">
                      <a16:creationId xmlns:a16="http://schemas.microsoft.com/office/drawing/2014/main" id="{88855805-DEF4-95BC-6D6E-E19D0E78AD9B}"/>
                    </a:ext>
                  </a:extLst>
                </p:cNvPr>
                <p:cNvSpPr>
                  <a:spLocks/>
                </p:cNvSpPr>
                <p:nvPr/>
              </p:nvSpPr>
              <p:spPr bwMode="auto">
                <a:xfrm>
                  <a:off x="4141" y="2370"/>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C8B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2" name="Freeform 10713">
                  <a:extLst>
                    <a:ext uri="{FF2B5EF4-FFF2-40B4-BE49-F238E27FC236}">
                      <a16:creationId xmlns:a16="http://schemas.microsoft.com/office/drawing/2014/main" id="{FEBF19E2-C9EA-111B-4758-96D453355CED}"/>
                    </a:ext>
                  </a:extLst>
                </p:cNvPr>
                <p:cNvSpPr>
                  <a:spLocks/>
                </p:cNvSpPr>
                <p:nvPr/>
              </p:nvSpPr>
              <p:spPr bwMode="auto">
                <a:xfrm>
                  <a:off x="4138" y="2370"/>
                  <a:ext cx="2" cy="5"/>
                </a:xfrm>
                <a:custGeom>
                  <a:avLst/>
                  <a:gdLst>
                    <a:gd name="T0" fmla="*/ 2 w 2"/>
                    <a:gd name="T1" fmla="*/ 0 h 6"/>
                    <a:gd name="T2" fmla="*/ 0 w 2"/>
                    <a:gd name="T3" fmla="*/ 2 h 6"/>
                    <a:gd name="T4" fmla="*/ 1 w 2"/>
                    <a:gd name="T5" fmla="*/ 3 h 6"/>
                    <a:gd name="T6" fmla="*/ 1 w 2"/>
                    <a:gd name="T7" fmla="*/ 3 h 6"/>
                    <a:gd name="T8" fmla="*/ 1 w 2"/>
                    <a:gd name="T9" fmla="*/ 3 h 6"/>
                    <a:gd name="T10" fmla="*/ 2 w 2"/>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2" y="0"/>
                      </a:moveTo>
                      <a:cubicBezTo>
                        <a:pt x="1" y="0"/>
                        <a:pt x="1" y="1"/>
                        <a:pt x="0" y="2"/>
                      </a:cubicBezTo>
                      <a:cubicBezTo>
                        <a:pt x="0" y="3"/>
                        <a:pt x="0" y="6"/>
                        <a:pt x="1" y="6"/>
                      </a:cubicBezTo>
                      <a:cubicBezTo>
                        <a:pt x="1" y="6"/>
                        <a:pt x="1" y="6"/>
                        <a:pt x="1" y="6"/>
                      </a:cubicBezTo>
                      <a:cubicBezTo>
                        <a:pt x="2" y="5"/>
                        <a:pt x="1" y="4"/>
                        <a:pt x="1" y="4"/>
                      </a:cubicBezTo>
                      <a:cubicBezTo>
                        <a:pt x="1" y="3"/>
                        <a:pt x="2" y="1"/>
                        <a:pt x="2"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3" name="Freeform 10714">
                  <a:extLst>
                    <a:ext uri="{FF2B5EF4-FFF2-40B4-BE49-F238E27FC236}">
                      <a16:creationId xmlns:a16="http://schemas.microsoft.com/office/drawing/2014/main" id="{27D00AA7-0D28-8CF4-4451-55462F338B22}"/>
                    </a:ext>
                  </a:extLst>
                </p:cNvPr>
                <p:cNvSpPr>
                  <a:spLocks noEditPoints="1"/>
                </p:cNvSpPr>
                <p:nvPr/>
              </p:nvSpPr>
              <p:spPr bwMode="auto">
                <a:xfrm>
                  <a:off x="4137" y="2365"/>
                  <a:ext cx="2" cy="3"/>
                </a:xfrm>
                <a:custGeom>
                  <a:avLst/>
                  <a:gdLst>
                    <a:gd name="T0" fmla="*/ 0 w 3"/>
                    <a:gd name="T1" fmla="*/ 1 h 4"/>
                    <a:gd name="T2" fmla="*/ 0 w 3"/>
                    <a:gd name="T3" fmla="*/ 1 h 4"/>
                    <a:gd name="T4" fmla="*/ 0 w 3"/>
                    <a:gd name="T5" fmla="*/ 1 h 4"/>
                    <a:gd name="T6" fmla="*/ 0 w 3"/>
                    <a:gd name="T7" fmla="*/ 1 h 4"/>
                    <a:gd name="T8" fmla="*/ 1 w 3"/>
                    <a:gd name="T9" fmla="*/ 0 h 4"/>
                    <a:gd name="T10" fmla="*/ 0 w 3"/>
                    <a:gd name="T11" fmla="*/ 1 h 4"/>
                    <a:gd name="T12" fmla="*/ 0 w 3"/>
                    <a:gd name="T13" fmla="*/ 1 h 4"/>
                    <a:gd name="T14" fmla="*/ 1 w 3"/>
                    <a:gd name="T15" fmla="*/ 2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0" y="1"/>
                      </a:moveTo>
                      <a:cubicBezTo>
                        <a:pt x="0" y="1"/>
                        <a:pt x="0" y="1"/>
                        <a:pt x="0" y="1"/>
                      </a:cubicBezTo>
                      <a:cubicBezTo>
                        <a:pt x="0" y="1"/>
                        <a:pt x="0" y="1"/>
                        <a:pt x="0" y="1"/>
                      </a:cubicBezTo>
                      <a:cubicBezTo>
                        <a:pt x="0" y="1"/>
                        <a:pt x="0" y="1"/>
                        <a:pt x="0" y="1"/>
                      </a:cubicBezTo>
                      <a:moveTo>
                        <a:pt x="1" y="0"/>
                      </a:moveTo>
                      <a:cubicBezTo>
                        <a:pt x="1" y="0"/>
                        <a:pt x="0" y="0"/>
                        <a:pt x="0" y="1"/>
                      </a:cubicBezTo>
                      <a:cubicBezTo>
                        <a:pt x="0" y="1"/>
                        <a:pt x="0" y="1"/>
                        <a:pt x="0" y="1"/>
                      </a:cubicBezTo>
                      <a:cubicBezTo>
                        <a:pt x="1" y="1"/>
                        <a:pt x="2" y="3"/>
                        <a:pt x="2" y="4"/>
                      </a:cubicBezTo>
                      <a:cubicBezTo>
                        <a:pt x="3" y="2"/>
                        <a:pt x="2"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4" name="Freeform 10715">
                  <a:extLst>
                    <a:ext uri="{FF2B5EF4-FFF2-40B4-BE49-F238E27FC236}">
                      <a16:creationId xmlns:a16="http://schemas.microsoft.com/office/drawing/2014/main" id="{E4C4EB22-970E-B92F-1281-60294C8D0FFF}"/>
                    </a:ext>
                  </a:extLst>
                </p:cNvPr>
                <p:cNvSpPr>
                  <a:spLocks noEditPoints="1"/>
                </p:cNvSpPr>
                <p:nvPr/>
              </p:nvSpPr>
              <p:spPr bwMode="auto">
                <a:xfrm>
                  <a:off x="4128" y="2383"/>
                  <a:ext cx="2" cy="4"/>
                </a:xfrm>
                <a:custGeom>
                  <a:avLst/>
                  <a:gdLst>
                    <a:gd name="T0" fmla="*/ 1 w 2"/>
                    <a:gd name="T1" fmla="*/ 0 h 5"/>
                    <a:gd name="T2" fmla="*/ 0 w 2"/>
                    <a:gd name="T3" fmla="*/ 2 h 5"/>
                    <a:gd name="T4" fmla="*/ 1 w 2"/>
                    <a:gd name="T5" fmla="*/ 2 h 5"/>
                    <a:gd name="T6" fmla="*/ 2 w 2"/>
                    <a:gd name="T7" fmla="*/ 2 h 5"/>
                    <a:gd name="T8" fmla="*/ 1 w 2"/>
                    <a:gd name="T9" fmla="*/ 0 h 5"/>
                    <a:gd name="T10" fmla="*/ 1 w 2"/>
                    <a:gd name="T11" fmla="*/ 0 h 5"/>
                    <a:gd name="T12" fmla="*/ 1 w 2"/>
                    <a:gd name="T13" fmla="*/ 0 h 5"/>
                    <a:gd name="T14" fmla="*/ 1 w 2"/>
                    <a:gd name="T15" fmla="*/ 0 h 5"/>
                    <a:gd name="T16" fmla="*/ 1 w 2"/>
                    <a:gd name="T17" fmla="*/ 0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0"/>
                      </a:moveTo>
                      <a:cubicBezTo>
                        <a:pt x="0" y="0"/>
                        <a:pt x="0" y="1"/>
                        <a:pt x="0" y="3"/>
                      </a:cubicBezTo>
                      <a:cubicBezTo>
                        <a:pt x="0" y="4"/>
                        <a:pt x="0" y="5"/>
                        <a:pt x="1" y="5"/>
                      </a:cubicBezTo>
                      <a:cubicBezTo>
                        <a:pt x="1" y="5"/>
                        <a:pt x="1" y="5"/>
                        <a:pt x="2" y="4"/>
                      </a:cubicBezTo>
                      <a:cubicBezTo>
                        <a:pt x="1" y="4"/>
                        <a:pt x="0" y="2"/>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5" name="Freeform 10716">
                  <a:extLst>
                    <a:ext uri="{FF2B5EF4-FFF2-40B4-BE49-F238E27FC236}">
                      <a16:creationId xmlns:a16="http://schemas.microsoft.com/office/drawing/2014/main" id="{842D07B9-3E1C-5141-F92D-830BBA665E0B}"/>
                    </a:ext>
                  </a:extLst>
                </p:cNvPr>
                <p:cNvSpPr>
                  <a:spLocks noEditPoints="1"/>
                </p:cNvSpPr>
                <p:nvPr/>
              </p:nvSpPr>
              <p:spPr bwMode="auto">
                <a:xfrm>
                  <a:off x="4136" y="2381"/>
                  <a:ext cx="2" cy="4"/>
                </a:xfrm>
                <a:custGeom>
                  <a:avLst/>
                  <a:gdLst>
                    <a:gd name="T0" fmla="*/ 0 w 3"/>
                    <a:gd name="T1" fmla="*/ 0 h 5"/>
                    <a:gd name="T2" fmla="*/ 0 w 3"/>
                    <a:gd name="T3" fmla="*/ 1 h 5"/>
                    <a:gd name="T4" fmla="*/ 0 w 3"/>
                    <a:gd name="T5" fmla="*/ 0 h 5"/>
                    <a:gd name="T6" fmla="*/ 0 w 3"/>
                    <a:gd name="T7" fmla="*/ 0 h 5"/>
                    <a:gd name="T8" fmla="*/ 1 w 3"/>
                    <a:gd name="T9" fmla="*/ 0 h 5"/>
                    <a:gd name="T10" fmla="*/ 0 w 3"/>
                    <a:gd name="T11" fmla="*/ 0 h 5"/>
                    <a:gd name="T12" fmla="*/ 1 w 3"/>
                    <a:gd name="T13" fmla="*/ 2 h 5"/>
                    <a:gd name="T14" fmla="*/ 0 w 3"/>
                    <a:gd name="T15" fmla="*/ 2 h 5"/>
                    <a:gd name="T16" fmla="*/ 1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0" y="0"/>
                      </a:moveTo>
                      <a:cubicBezTo>
                        <a:pt x="0" y="1"/>
                        <a:pt x="0" y="1"/>
                        <a:pt x="0" y="1"/>
                      </a:cubicBezTo>
                      <a:cubicBezTo>
                        <a:pt x="0" y="1"/>
                        <a:pt x="0" y="1"/>
                        <a:pt x="0" y="0"/>
                      </a:cubicBezTo>
                      <a:cubicBezTo>
                        <a:pt x="0" y="0"/>
                        <a:pt x="0" y="0"/>
                        <a:pt x="0" y="0"/>
                      </a:cubicBezTo>
                      <a:moveTo>
                        <a:pt x="1" y="0"/>
                      </a:moveTo>
                      <a:cubicBezTo>
                        <a:pt x="1" y="0"/>
                        <a:pt x="1" y="0"/>
                        <a:pt x="0" y="0"/>
                      </a:cubicBezTo>
                      <a:cubicBezTo>
                        <a:pt x="1" y="1"/>
                        <a:pt x="1" y="2"/>
                        <a:pt x="1" y="3"/>
                      </a:cubicBezTo>
                      <a:cubicBezTo>
                        <a:pt x="1" y="4"/>
                        <a:pt x="0" y="5"/>
                        <a:pt x="0" y="5"/>
                      </a:cubicBezTo>
                      <a:cubicBezTo>
                        <a:pt x="1" y="4"/>
                        <a:pt x="3"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6" name="Freeform 10717">
                  <a:extLst>
                    <a:ext uri="{FF2B5EF4-FFF2-40B4-BE49-F238E27FC236}">
                      <a16:creationId xmlns:a16="http://schemas.microsoft.com/office/drawing/2014/main" id="{2B1DB696-C11D-E608-3134-A871A4C118AB}"/>
                    </a:ext>
                  </a:extLst>
                </p:cNvPr>
                <p:cNvSpPr>
                  <a:spLocks/>
                </p:cNvSpPr>
                <p:nvPr/>
              </p:nvSpPr>
              <p:spPr bwMode="auto">
                <a:xfrm>
                  <a:off x="4143" y="2375"/>
                  <a:ext cx="2" cy="5"/>
                </a:xfrm>
                <a:custGeom>
                  <a:avLst/>
                  <a:gdLst>
                    <a:gd name="T0" fmla="*/ 1 w 3"/>
                    <a:gd name="T1" fmla="*/ 0 h 6"/>
                    <a:gd name="T2" fmla="*/ 1 w 3"/>
                    <a:gd name="T3" fmla="*/ 3 h 6"/>
                    <a:gd name="T4" fmla="*/ 1 w 3"/>
                    <a:gd name="T5" fmla="*/ 2 h 6"/>
                    <a:gd name="T6" fmla="*/ 1 w 3"/>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0"/>
                      </a:moveTo>
                      <a:cubicBezTo>
                        <a:pt x="0" y="2"/>
                        <a:pt x="1" y="6"/>
                        <a:pt x="3" y="6"/>
                      </a:cubicBezTo>
                      <a:cubicBezTo>
                        <a:pt x="2" y="5"/>
                        <a:pt x="3" y="3"/>
                        <a:pt x="2" y="2"/>
                      </a:cubicBezTo>
                      <a:cubicBezTo>
                        <a:pt x="2" y="0"/>
                        <a:pt x="2" y="0"/>
                        <a:pt x="2" y="0"/>
                      </a:cubicBezTo>
                    </a:path>
                  </a:pathLst>
                </a:custGeom>
                <a:solidFill>
                  <a:srgbClr val="C8B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7" name="Freeform 10718">
                  <a:extLst>
                    <a:ext uri="{FF2B5EF4-FFF2-40B4-BE49-F238E27FC236}">
                      <a16:creationId xmlns:a16="http://schemas.microsoft.com/office/drawing/2014/main" id="{CE0F2F19-5CDC-ED1B-DCC5-8FBAA929F5C2}"/>
                    </a:ext>
                  </a:extLst>
                </p:cNvPr>
                <p:cNvSpPr>
                  <a:spLocks/>
                </p:cNvSpPr>
                <p:nvPr/>
              </p:nvSpPr>
              <p:spPr bwMode="auto">
                <a:xfrm>
                  <a:off x="4144" y="2369"/>
                  <a:ext cx="2" cy="3"/>
                </a:xfrm>
                <a:custGeom>
                  <a:avLst/>
                  <a:gdLst>
                    <a:gd name="T0" fmla="*/ 0 w 2"/>
                    <a:gd name="T1" fmla="*/ 0 h 4"/>
                    <a:gd name="T2" fmla="*/ 0 w 2"/>
                    <a:gd name="T3" fmla="*/ 0 h 4"/>
                    <a:gd name="T4" fmla="*/ 0 w 2"/>
                    <a:gd name="T5" fmla="*/ 0 h 4"/>
                    <a:gd name="T6" fmla="*/ 0 w 2"/>
                    <a:gd name="T7" fmla="*/ 2 h 4"/>
                    <a:gd name="T8" fmla="*/ 0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cubicBezTo>
                        <a:pt x="0" y="0"/>
                        <a:pt x="0" y="0"/>
                        <a:pt x="0" y="0"/>
                      </a:cubicBezTo>
                      <a:cubicBezTo>
                        <a:pt x="0" y="0"/>
                        <a:pt x="0" y="0"/>
                        <a:pt x="0" y="0"/>
                      </a:cubicBezTo>
                      <a:cubicBezTo>
                        <a:pt x="2" y="1"/>
                        <a:pt x="0" y="3"/>
                        <a:pt x="0" y="4"/>
                      </a:cubicBezTo>
                      <a:cubicBezTo>
                        <a:pt x="1" y="3"/>
                        <a:pt x="2" y="0"/>
                        <a:pt x="0" y="0"/>
                      </a:cubicBezTo>
                    </a:path>
                  </a:pathLst>
                </a:custGeom>
                <a:solidFill>
                  <a:srgbClr val="C8B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8" name="Freeform 10719">
                  <a:extLst>
                    <a:ext uri="{FF2B5EF4-FFF2-40B4-BE49-F238E27FC236}">
                      <a16:creationId xmlns:a16="http://schemas.microsoft.com/office/drawing/2014/main" id="{7190DA5F-2659-4075-9CCF-24CABC4445E1}"/>
                    </a:ext>
                  </a:extLst>
                </p:cNvPr>
                <p:cNvSpPr>
                  <a:spLocks/>
                </p:cNvSpPr>
                <p:nvPr/>
              </p:nvSpPr>
              <p:spPr bwMode="auto">
                <a:xfrm>
                  <a:off x="4133" y="2387"/>
                  <a:ext cx="4" cy="3"/>
                </a:xfrm>
                <a:custGeom>
                  <a:avLst/>
                  <a:gdLst>
                    <a:gd name="T0" fmla="*/ 1 w 4"/>
                    <a:gd name="T1" fmla="*/ 0 h 3"/>
                    <a:gd name="T2" fmla="*/ 3 w 4"/>
                    <a:gd name="T3" fmla="*/ 3 h 3"/>
                    <a:gd name="T4" fmla="*/ 4 w 4"/>
                    <a:gd name="T5" fmla="*/ 2 h 3"/>
                    <a:gd name="T6" fmla="*/ 1 w 4"/>
                    <a:gd name="T7" fmla="*/ 0 h 3"/>
                    <a:gd name="T8" fmla="*/ 1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1" y="0"/>
                      </a:moveTo>
                      <a:cubicBezTo>
                        <a:pt x="0" y="1"/>
                        <a:pt x="2" y="3"/>
                        <a:pt x="3" y="3"/>
                      </a:cubicBezTo>
                      <a:cubicBezTo>
                        <a:pt x="3" y="3"/>
                        <a:pt x="4" y="3"/>
                        <a:pt x="4" y="2"/>
                      </a:cubicBezTo>
                      <a:cubicBezTo>
                        <a:pt x="3" y="2"/>
                        <a:pt x="1" y="3"/>
                        <a:pt x="1" y="0"/>
                      </a:cubicBezTo>
                      <a:cubicBezTo>
                        <a:pt x="1" y="0"/>
                        <a:pt x="1" y="0"/>
                        <a:pt x="1"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39" name="Freeform 10720">
                  <a:extLst>
                    <a:ext uri="{FF2B5EF4-FFF2-40B4-BE49-F238E27FC236}">
                      <a16:creationId xmlns:a16="http://schemas.microsoft.com/office/drawing/2014/main" id="{17A50B0A-598C-8415-1395-50051A4406F9}"/>
                    </a:ext>
                  </a:extLst>
                </p:cNvPr>
                <p:cNvSpPr>
                  <a:spLocks noEditPoints="1"/>
                </p:cNvSpPr>
                <p:nvPr/>
              </p:nvSpPr>
              <p:spPr bwMode="auto">
                <a:xfrm>
                  <a:off x="4140" y="2384"/>
                  <a:ext cx="3" cy="5"/>
                </a:xfrm>
                <a:custGeom>
                  <a:avLst/>
                  <a:gdLst>
                    <a:gd name="T0" fmla="*/ 0 w 3"/>
                    <a:gd name="T1" fmla="*/ 3 h 6"/>
                    <a:gd name="T2" fmla="*/ 0 w 3"/>
                    <a:gd name="T3" fmla="*/ 3 h 6"/>
                    <a:gd name="T4" fmla="*/ 0 w 3"/>
                    <a:gd name="T5" fmla="*/ 3 h 6"/>
                    <a:gd name="T6" fmla="*/ 2 w 3"/>
                    <a:gd name="T7" fmla="*/ 0 h 6"/>
                    <a:gd name="T8" fmla="*/ 0 w 3"/>
                    <a:gd name="T9" fmla="*/ 3 h 6"/>
                    <a:gd name="T10" fmla="*/ 2 w 3"/>
                    <a:gd name="T11" fmla="*/ 3 h 6"/>
                    <a:gd name="T12" fmla="*/ 2 w 3"/>
                    <a:gd name="T13" fmla="*/ 0 h 6"/>
                    <a:gd name="T14" fmla="*/ 2 w 3"/>
                    <a:gd name="T15" fmla="*/ 0 h 6"/>
                    <a:gd name="T16" fmla="*/ 2 w 3"/>
                    <a:gd name="T17" fmla="*/ 0 h 6"/>
                    <a:gd name="T18" fmla="*/ 2 w 3"/>
                    <a:gd name="T19" fmla="*/ 0 h 6"/>
                    <a:gd name="T20" fmla="*/ 2 w 3"/>
                    <a:gd name="T21" fmla="*/ 0 h 6"/>
                    <a:gd name="T22" fmla="*/ 2 w 3"/>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cubicBezTo>
                        <a:pt x="0" y="6"/>
                        <a:pt x="0" y="6"/>
                        <a:pt x="0" y="6"/>
                      </a:cubicBezTo>
                      <a:cubicBezTo>
                        <a:pt x="0" y="6"/>
                        <a:pt x="0" y="6"/>
                        <a:pt x="0" y="6"/>
                      </a:cubicBezTo>
                      <a:moveTo>
                        <a:pt x="2" y="0"/>
                      </a:moveTo>
                      <a:cubicBezTo>
                        <a:pt x="2" y="1"/>
                        <a:pt x="2" y="4"/>
                        <a:pt x="0" y="6"/>
                      </a:cubicBezTo>
                      <a:cubicBezTo>
                        <a:pt x="1" y="5"/>
                        <a:pt x="2" y="5"/>
                        <a:pt x="2" y="4"/>
                      </a:cubicBezTo>
                      <a:cubicBezTo>
                        <a:pt x="3" y="3"/>
                        <a:pt x="2" y="2"/>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0" name="Freeform 10721">
                  <a:extLst>
                    <a:ext uri="{FF2B5EF4-FFF2-40B4-BE49-F238E27FC236}">
                      <a16:creationId xmlns:a16="http://schemas.microsoft.com/office/drawing/2014/main" id="{2C4EFB1C-6EDA-768E-F7F9-F3E52783A55C}"/>
                    </a:ext>
                  </a:extLst>
                </p:cNvPr>
                <p:cNvSpPr>
                  <a:spLocks noEditPoints="1"/>
                </p:cNvSpPr>
                <p:nvPr/>
              </p:nvSpPr>
              <p:spPr bwMode="auto">
                <a:xfrm>
                  <a:off x="4146" y="2382"/>
                  <a:ext cx="1" cy="2"/>
                </a:xfrm>
                <a:custGeom>
                  <a:avLst/>
                  <a:gdLst>
                    <a:gd name="T0" fmla="*/ 0 w 1"/>
                    <a:gd name="T1" fmla="*/ 1 h 2"/>
                    <a:gd name="T2" fmla="*/ 0 w 1"/>
                    <a:gd name="T3" fmla="*/ 2 h 2"/>
                    <a:gd name="T4" fmla="*/ 0 w 1"/>
                    <a:gd name="T5" fmla="*/ 1 h 2"/>
                    <a:gd name="T6" fmla="*/ 0 w 1"/>
                    <a:gd name="T7" fmla="*/ 0 h 2"/>
                    <a:gd name="T8" fmla="*/ 0 w 1"/>
                    <a:gd name="T9" fmla="*/ 0 h 2"/>
                    <a:gd name="T10" fmla="*/ 0 w 1"/>
                    <a:gd name="T11" fmla="*/ 1 h 2"/>
                    <a:gd name="T12" fmla="*/ 0 w 1"/>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2">
                      <a:moveTo>
                        <a:pt x="0" y="1"/>
                      </a:moveTo>
                      <a:cubicBezTo>
                        <a:pt x="0" y="1"/>
                        <a:pt x="0" y="1"/>
                        <a:pt x="0" y="2"/>
                      </a:cubicBezTo>
                      <a:cubicBezTo>
                        <a:pt x="0" y="1"/>
                        <a:pt x="0" y="1"/>
                        <a:pt x="0" y="1"/>
                      </a:cubicBezTo>
                      <a:moveTo>
                        <a:pt x="0" y="0"/>
                      </a:moveTo>
                      <a:cubicBezTo>
                        <a:pt x="0" y="0"/>
                        <a:pt x="0" y="0"/>
                        <a:pt x="0" y="0"/>
                      </a:cubicBezTo>
                      <a:cubicBezTo>
                        <a:pt x="0" y="1"/>
                        <a:pt x="0" y="1"/>
                        <a:pt x="0" y="1"/>
                      </a:cubicBezTo>
                      <a:cubicBezTo>
                        <a:pt x="0" y="1"/>
                        <a:pt x="0" y="0"/>
                        <a:pt x="0" y="0"/>
                      </a:cubicBezTo>
                    </a:path>
                  </a:pathLst>
                </a:custGeom>
                <a:solidFill>
                  <a:srgbClr val="BFB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1" name="Freeform 10722">
                  <a:extLst>
                    <a:ext uri="{FF2B5EF4-FFF2-40B4-BE49-F238E27FC236}">
                      <a16:creationId xmlns:a16="http://schemas.microsoft.com/office/drawing/2014/main" id="{CA05F5CA-BF69-F804-771A-466D3F9C8CD6}"/>
                    </a:ext>
                  </a:extLst>
                </p:cNvPr>
                <p:cNvSpPr>
                  <a:spLocks/>
                </p:cNvSpPr>
                <p:nvPr/>
              </p:nvSpPr>
              <p:spPr bwMode="auto">
                <a:xfrm>
                  <a:off x="4144" y="2384"/>
                  <a:ext cx="2" cy="2"/>
                </a:xfrm>
                <a:custGeom>
                  <a:avLst/>
                  <a:gdLst>
                    <a:gd name="T0" fmla="*/ 2 w 2"/>
                    <a:gd name="T1" fmla="*/ 0 h 3"/>
                    <a:gd name="T2" fmla="*/ 0 w 2"/>
                    <a:gd name="T3" fmla="*/ 1 h 3"/>
                    <a:gd name="T4" fmla="*/ 2 w 2"/>
                    <a:gd name="T5" fmla="*/ 0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1" y="1"/>
                        <a:pt x="0" y="3"/>
                        <a:pt x="0" y="3"/>
                      </a:cubicBezTo>
                      <a:cubicBezTo>
                        <a:pt x="1" y="3"/>
                        <a:pt x="2" y="1"/>
                        <a:pt x="2" y="0"/>
                      </a:cubicBezTo>
                      <a:cubicBezTo>
                        <a:pt x="2" y="0"/>
                        <a:pt x="2" y="0"/>
                        <a:pt x="2" y="0"/>
                      </a:cubicBezTo>
                    </a:path>
                  </a:pathLst>
                </a:custGeom>
                <a:solidFill>
                  <a:srgbClr val="B99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2" name="Freeform 10723">
                  <a:extLst>
                    <a:ext uri="{FF2B5EF4-FFF2-40B4-BE49-F238E27FC236}">
                      <a16:creationId xmlns:a16="http://schemas.microsoft.com/office/drawing/2014/main" id="{6F6354DA-6743-7901-B23F-142C7089063F}"/>
                    </a:ext>
                  </a:extLst>
                </p:cNvPr>
                <p:cNvSpPr>
                  <a:spLocks/>
                </p:cNvSpPr>
                <p:nvPr/>
              </p:nvSpPr>
              <p:spPr bwMode="auto">
                <a:xfrm>
                  <a:off x="4146" y="2384"/>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FB6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3" name="Freeform 10724">
                  <a:extLst>
                    <a:ext uri="{FF2B5EF4-FFF2-40B4-BE49-F238E27FC236}">
                      <a16:creationId xmlns:a16="http://schemas.microsoft.com/office/drawing/2014/main" id="{FB213DD7-BFDF-D93D-E781-D99D92E89DD4}"/>
                    </a:ext>
                  </a:extLst>
                </p:cNvPr>
                <p:cNvSpPr>
                  <a:spLocks noEditPoints="1"/>
                </p:cNvSpPr>
                <p:nvPr/>
              </p:nvSpPr>
              <p:spPr bwMode="auto">
                <a:xfrm>
                  <a:off x="4068" y="2312"/>
                  <a:ext cx="41" cy="21"/>
                </a:xfrm>
                <a:custGeom>
                  <a:avLst/>
                  <a:gdLst>
                    <a:gd name="T0" fmla="*/ 17 w 50"/>
                    <a:gd name="T1" fmla="*/ 8 h 25"/>
                    <a:gd name="T2" fmla="*/ 17 w 50"/>
                    <a:gd name="T3" fmla="*/ 8 h 25"/>
                    <a:gd name="T4" fmla="*/ 17 w 50"/>
                    <a:gd name="T5" fmla="*/ 3 h 25"/>
                    <a:gd name="T6" fmla="*/ 18 w 50"/>
                    <a:gd name="T7" fmla="*/ 5 h 25"/>
                    <a:gd name="T8" fmla="*/ 15 w 50"/>
                    <a:gd name="T9" fmla="*/ 4 h 25"/>
                    <a:gd name="T10" fmla="*/ 11 w 50"/>
                    <a:gd name="T11" fmla="*/ 3 h 25"/>
                    <a:gd name="T12" fmla="*/ 9 w 50"/>
                    <a:gd name="T13" fmla="*/ 3 h 25"/>
                    <a:gd name="T14" fmla="*/ 11 w 50"/>
                    <a:gd name="T15" fmla="*/ 3 h 25"/>
                    <a:gd name="T16" fmla="*/ 6 w 50"/>
                    <a:gd name="T17" fmla="*/ 3 h 25"/>
                    <a:gd name="T18" fmla="*/ 6 w 50"/>
                    <a:gd name="T19" fmla="*/ 3 h 25"/>
                    <a:gd name="T20" fmla="*/ 14 w 50"/>
                    <a:gd name="T21" fmla="*/ 3 h 25"/>
                    <a:gd name="T22" fmla="*/ 17 w 50"/>
                    <a:gd name="T23" fmla="*/ 3 h 25"/>
                    <a:gd name="T24" fmla="*/ 14 w 50"/>
                    <a:gd name="T25" fmla="*/ 3 h 25"/>
                    <a:gd name="T26" fmla="*/ 14 w 50"/>
                    <a:gd name="T27" fmla="*/ 3 h 25"/>
                    <a:gd name="T28" fmla="*/ 9 w 50"/>
                    <a:gd name="T29" fmla="*/ 0 h 25"/>
                    <a:gd name="T30" fmla="*/ 7 w 50"/>
                    <a:gd name="T31" fmla="*/ 0 h 25"/>
                    <a:gd name="T32" fmla="*/ 4 w 50"/>
                    <a:gd name="T33" fmla="*/ 2 h 25"/>
                    <a:gd name="T34" fmla="*/ 4 w 50"/>
                    <a:gd name="T35" fmla="*/ 2 h 25"/>
                    <a:gd name="T36" fmla="*/ 2 w 50"/>
                    <a:gd name="T37" fmla="*/ 3 h 25"/>
                    <a:gd name="T38" fmla="*/ 2 w 50"/>
                    <a:gd name="T39" fmla="*/ 3 h 25"/>
                    <a:gd name="T40" fmla="*/ 2 w 50"/>
                    <a:gd name="T41" fmla="*/ 3 h 25"/>
                    <a:gd name="T42" fmla="*/ 2 w 50"/>
                    <a:gd name="T43" fmla="*/ 3 h 25"/>
                    <a:gd name="T44" fmla="*/ 0 w 50"/>
                    <a:gd name="T45" fmla="*/ 6 h 25"/>
                    <a:gd name="T46" fmla="*/ 2 w 50"/>
                    <a:gd name="T47" fmla="*/ 4 h 25"/>
                    <a:gd name="T48" fmla="*/ 2 w 50"/>
                    <a:gd name="T49" fmla="*/ 4 h 25"/>
                    <a:gd name="T50" fmla="*/ 2 w 50"/>
                    <a:gd name="T51" fmla="*/ 4 h 25"/>
                    <a:gd name="T52" fmla="*/ 4 w 50"/>
                    <a:gd name="T53" fmla="*/ 3 h 25"/>
                    <a:gd name="T54" fmla="*/ 4 w 50"/>
                    <a:gd name="T55" fmla="*/ 3 h 25"/>
                    <a:gd name="T56" fmla="*/ 5 w 50"/>
                    <a:gd name="T57" fmla="*/ 3 h 25"/>
                    <a:gd name="T58" fmla="*/ 5 w 50"/>
                    <a:gd name="T59" fmla="*/ 3 h 25"/>
                    <a:gd name="T60" fmla="*/ 6 w 50"/>
                    <a:gd name="T61" fmla="*/ 3 h 25"/>
                    <a:gd name="T62" fmla="*/ 7 w 50"/>
                    <a:gd name="T63" fmla="*/ 3 h 25"/>
                    <a:gd name="T64" fmla="*/ 9 w 50"/>
                    <a:gd name="T65" fmla="*/ 3 h 25"/>
                    <a:gd name="T66" fmla="*/ 12 w 50"/>
                    <a:gd name="T67" fmla="*/ 5 h 25"/>
                    <a:gd name="T68" fmla="*/ 16 w 50"/>
                    <a:gd name="T69" fmla="*/ 7 h 25"/>
                    <a:gd name="T70" fmla="*/ 13 w 50"/>
                    <a:gd name="T71" fmla="*/ 7 h 25"/>
                    <a:gd name="T72" fmla="*/ 16 w 50"/>
                    <a:gd name="T73" fmla="*/ 10 h 25"/>
                    <a:gd name="T74" fmla="*/ 14 w 50"/>
                    <a:gd name="T75" fmla="*/ 13 h 25"/>
                    <a:gd name="T76" fmla="*/ 16 w 50"/>
                    <a:gd name="T77" fmla="*/ 12 h 25"/>
                    <a:gd name="T78" fmla="*/ 17 w 50"/>
                    <a:gd name="T79" fmla="*/ 11 h 25"/>
                    <a:gd name="T80" fmla="*/ 19 w 50"/>
                    <a:gd name="T81" fmla="*/ 11 h 25"/>
                    <a:gd name="T82" fmla="*/ 20 w 50"/>
                    <a:gd name="T83" fmla="*/ 9 h 25"/>
                    <a:gd name="T84" fmla="*/ 21 w 50"/>
                    <a:gd name="T85" fmla="*/ 8 h 25"/>
                    <a:gd name="T86" fmla="*/ 21 w 50"/>
                    <a:gd name="T87" fmla="*/ 5 h 25"/>
                    <a:gd name="T88" fmla="*/ 20 w 50"/>
                    <a:gd name="T89" fmla="*/ 3 h 25"/>
                    <a:gd name="T90" fmla="*/ 11 w 50"/>
                    <a:gd name="T91" fmla="*/ 0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 h="25">
                      <a:moveTo>
                        <a:pt x="38" y="15"/>
                      </a:moveTo>
                      <a:cubicBezTo>
                        <a:pt x="40" y="15"/>
                        <a:pt x="40" y="14"/>
                        <a:pt x="40" y="13"/>
                      </a:cubicBezTo>
                      <a:cubicBezTo>
                        <a:pt x="42" y="14"/>
                        <a:pt x="40" y="15"/>
                        <a:pt x="38" y="15"/>
                      </a:cubicBezTo>
                      <a:cubicBezTo>
                        <a:pt x="38" y="15"/>
                        <a:pt x="37" y="15"/>
                        <a:pt x="37" y="15"/>
                      </a:cubicBezTo>
                      <a:cubicBezTo>
                        <a:pt x="37" y="15"/>
                        <a:pt x="37" y="15"/>
                        <a:pt x="37" y="15"/>
                      </a:cubicBezTo>
                      <a:cubicBezTo>
                        <a:pt x="37" y="15"/>
                        <a:pt x="38" y="15"/>
                        <a:pt x="38" y="15"/>
                      </a:cubicBezTo>
                      <a:moveTo>
                        <a:pt x="33" y="8"/>
                      </a:moveTo>
                      <a:cubicBezTo>
                        <a:pt x="33" y="8"/>
                        <a:pt x="33" y="8"/>
                        <a:pt x="33" y="8"/>
                      </a:cubicBezTo>
                      <a:cubicBezTo>
                        <a:pt x="34" y="7"/>
                        <a:pt x="35" y="7"/>
                        <a:pt x="36" y="7"/>
                      </a:cubicBezTo>
                      <a:cubicBezTo>
                        <a:pt x="37" y="7"/>
                        <a:pt x="37" y="7"/>
                        <a:pt x="38" y="8"/>
                      </a:cubicBezTo>
                      <a:cubicBezTo>
                        <a:pt x="38" y="8"/>
                        <a:pt x="39" y="9"/>
                        <a:pt x="39" y="9"/>
                      </a:cubicBezTo>
                      <a:cubicBezTo>
                        <a:pt x="39" y="9"/>
                        <a:pt x="39" y="9"/>
                        <a:pt x="40" y="10"/>
                      </a:cubicBezTo>
                      <a:cubicBezTo>
                        <a:pt x="39" y="9"/>
                        <a:pt x="39" y="9"/>
                        <a:pt x="39" y="9"/>
                      </a:cubicBezTo>
                      <a:cubicBezTo>
                        <a:pt x="38" y="8"/>
                        <a:pt x="36" y="7"/>
                        <a:pt x="34" y="7"/>
                      </a:cubicBezTo>
                      <a:cubicBezTo>
                        <a:pt x="34" y="7"/>
                        <a:pt x="34" y="8"/>
                        <a:pt x="33" y="8"/>
                      </a:cubicBezTo>
                      <a:cubicBezTo>
                        <a:pt x="33" y="8"/>
                        <a:pt x="33" y="8"/>
                        <a:pt x="33" y="8"/>
                      </a:cubicBezTo>
                      <a:cubicBezTo>
                        <a:pt x="33" y="8"/>
                        <a:pt x="33" y="8"/>
                        <a:pt x="33" y="8"/>
                      </a:cubicBezTo>
                      <a:moveTo>
                        <a:pt x="26" y="4"/>
                      </a:moveTo>
                      <a:cubicBezTo>
                        <a:pt x="27" y="4"/>
                        <a:pt x="27" y="4"/>
                        <a:pt x="28" y="4"/>
                      </a:cubicBezTo>
                      <a:cubicBezTo>
                        <a:pt x="28" y="5"/>
                        <a:pt x="26" y="5"/>
                        <a:pt x="24" y="5"/>
                      </a:cubicBezTo>
                      <a:cubicBezTo>
                        <a:pt x="23" y="5"/>
                        <a:pt x="22" y="5"/>
                        <a:pt x="21" y="4"/>
                      </a:cubicBezTo>
                      <a:cubicBezTo>
                        <a:pt x="22" y="4"/>
                        <a:pt x="22" y="4"/>
                        <a:pt x="22" y="4"/>
                      </a:cubicBezTo>
                      <a:cubicBezTo>
                        <a:pt x="23" y="4"/>
                        <a:pt x="23" y="4"/>
                        <a:pt x="24" y="4"/>
                      </a:cubicBezTo>
                      <a:cubicBezTo>
                        <a:pt x="24" y="4"/>
                        <a:pt x="25" y="4"/>
                        <a:pt x="25" y="4"/>
                      </a:cubicBezTo>
                      <a:cubicBezTo>
                        <a:pt x="25" y="4"/>
                        <a:pt x="26" y="4"/>
                        <a:pt x="26" y="4"/>
                      </a:cubicBezTo>
                      <a:moveTo>
                        <a:pt x="12" y="4"/>
                      </a:moveTo>
                      <a:cubicBezTo>
                        <a:pt x="12" y="4"/>
                        <a:pt x="13" y="3"/>
                        <a:pt x="14" y="3"/>
                      </a:cubicBezTo>
                      <a:cubicBezTo>
                        <a:pt x="15" y="3"/>
                        <a:pt x="16" y="4"/>
                        <a:pt x="17" y="4"/>
                      </a:cubicBezTo>
                      <a:cubicBezTo>
                        <a:pt x="16" y="4"/>
                        <a:pt x="15" y="4"/>
                        <a:pt x="14" y="4"/>
                      </a:cubicBezTo>
                      <a:cubicBezTo>
                        <a:pt x="13" y="4"/>
                        <a:pt x="13" y="4"/>
                        <a:pt x="12" y="4"/>
                      </a:cubicBezTo>
                      <a:cubicBezTo>
                        <a:pt x="12" y="4"/>
                        <a:pt x="12" y="4"/>
                        <a:pt x="12" y="4"/>
                      </a:cubicBezTo>
                      <a:moveTo>
                        <a:pt x="32" y="3"/>
                      </a:moveTo>
                      <a:cubicBezTo>
                        <a:pt x="32" y="3"/>
                        <a:pt x="32" y="3"/>
                        <a:pt x="32" y="3"/>
                      </a:cubicBezTo>
                      <a:cubicBezTo>
                        <a:pt x="33" y="3"/>
                        <a:pt x="33" y="3"/>
                        <a:pt x="33" y="3"/>
                      </a:cubicBezTo>
                      <a:cubicBezTo>
                        <a:pt x="34" y="3"/>
                        <a:pt x="36" y="4"/>
                        <a:pt x="37" y="5"/>
                      </a:cubicBezTo>
                      <a:cubicBezTo>
                        <a:pt x="37" y="5"/>
                        <a:pt x="37" y="5"/>
                        <a:pt x="37" y="5"/>
                      </a:cubicBezTo>
                      <a:cubicBezTo>
                        <a:pt x="36" y="5"/>
                        <a:pt x="36" y="5"/>
                        <a:pt x="35" y="4"/>
                      </a:cubicBezTo>
                      <a:cubicBezTo>
                        <a:pt x="34" y="4"/>
                        <a:pt x="33" y="3"/>
                        <a:pt x="33" y="3"/>
                      </a:cubicBezTo>
                      <a:cubicBezTo>
                        <a:pt x="33" y="3"/>
                        <a:pt x="32" y="3"/>
                        <a:pt x="32" y="3"/>
                      </a:cubicBezTo>
                      <a:cubicBezTo>
                        <a:pt x="32" y="3"/>
                        <a:pt x="32" y="3"/>
                        <a:pt x="32" y="3"/>
                      </a:cubicBezTo>
                      <a:cubicBezTo>
                        <a:pt x="32" y="3"/>
                        <a:pt x="32" y="3"/>
                        <a:pt x="32" y="3"/>
                      </a:cubicBezTo>
                      <a:cubicBezTo>
                        <a:pt x="31" y="3"/>
                        <a:pt x="31" y="3"/>
                        <a:pt x="31" y="3"/>
                      </a:cubicBezTo>
                      <a:cubicBezTo>
                        <a:pt x="32" y="3"/>
                        <a:pt x="32" y="3"/>
                        <a:pt x="32" y="3"/>
                      </a:cubicBezTo>
                      <a:moveTo>
                        <a:pt x="24" y="0"/>
                      </a:moveTo>
                      <a:cubicBezTo>
                        <a:pt x="23" y="0"/>
                        <a:pt x="22" y="0"/>
                        <a:pt x="21" y="0"/>
                      </a:cubicBezTo>
                      <a:cubicBezTo>
                        <a:pt x="21" y="0"/>
                        <a:pt x="20" y="0"/>
                        <a:pt x="19" y="0"/>
                      </a:cubicBezTo>
                      <a:cubicBezTo>
                        <a:pt x="18" y="0"/>
                        <a:pt x="17" y="0"/>
                        <a:pt x="17" y="0"/>
                      </a:cubicBezTo>
                      <a:cubicBezTo>
                        <a:pt x="16" y="0"/>
                        <a:pt x="16" y="0"/>
                        <a:pt x="15" y="0"/>
                      </a:cubicBezTo>
                      <a:cubicBezTo>
                        <a:pt x="15" y="0"/>
                        <a:pt x="14" y="0"/>
                        <a:pt x="13" y="1"/>
                      </a:cubicBezTo>
                      <a:cubicBezTo>
                        <a:pt x="12" y="1"/>
                        <a:pt x="11" y="2"/>
                        <a:pt x="10" y="2"/>
                      </a:cubicBezTo>
                      <a:cubicBezTo>
                        <a:pt x="10" y="2"/>
                        <a:pt x="9" y="2"/>
                        <a:pt x="9" y="2"/>
                      </a:cubicBezTo>
                      <a:cubicBezTo>
                        <a:pt x="9" y="2"/>
                        <a:pt x="9" y="2"/>
                        <a:pt x="9" y="2"/>
                      </a:cubicBezTo>
                      <a:cubicBezTo>
                        <a:pt x="9" y="2"/>
                        <a:pt x="9" y="2"/>
                        <a:pt x="9" y="2"/>
                      </a:cubicBezTo>
                      <a:cubicBezTo>
                        <a:pt x="8" y="2"/>
                        <a:pt x="8" y="2"/>
                        <a:pt x="8" y="2"/>
                      </a:cubicBezTo>
                      <a:cubicBezTo>
                        <a:pt x="7" y="2"/>
                        <a:pt x="7" y="4"/>
                        <a:pt x="6" y="5"/>
                      </a:cubicBezTo>
                      <a:cubicBezTo>
                        <a:pt x="5" y="5"/>
                        <a:pt x="5" y="6"/>
                        <a:pt x="4" y="6"/>
                      </a:cubicBezTo>
                      <a:cubicBezTo>
                        <a:pt x="4" y="6"/>
                        <a:pt x="4" y="6"/>
                        <a:pt x="4" y="6"/>
                      </a:cubicBezTo>
                      <a:cubicBezTo>
                        <a:pt x="4" y="6"/>
                        <a:pt x="4" y="6"/>
                        <a:pt x="4" y="6"/>
                      </a:cubicBezTo>
                      <a:cubicBezTo>
                        <a:pt x="4" y="6"/>
                        <a:pt x="4" y="6"/>
                        <a:pt x="4" y="6"/>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8"/>
                        <a:pt x="1" y="9"/>
                      </a:cubicBezTo>
                      <a:cubicBezTo>
                        <a:pt x="0" y="9"/>
                        <a:pt x="0" y="10"/>
                        <a:pt x="0" y="11"/>
                      </a:cubicBezTo>
                      <a:cubicBezTo>
                        <a:pt x="1" y="11"/>
                        <a:pt x="2" y="10"/>
                        <a:pt x="3" y="9"/>
                      </a:cubicBezTo>
                      <a:cubicBezTo>
                        <a:pt x="3" y="9"/>
                        <a:pt x="4"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7" y="7"/>
                        <a:pt x="8" y="7"/>
                      </a:cubicBezTo>
                      <a:cubicBezTo>
                        <a:pt x="8" y="7"/>
                        <a:pt x="8" y="7"/>
                        <a:pt x="8" y="7"/>
                      </a:cubicBezTo>
                      <a:cubicBezTo>
                        <a:pt x="8" y="7"/>
                        <a:pt x="8" y="7"/>
                        <a:pt x="8" y="7"/>
                      </a:cubicBezTo>
                      <a:cubicBezTo>
                        <a:pt x="8" y="7"/>
                        <a:pt x="8" y="7"/>
                        <a:pt x="8" y="7"/>
                      </a:cubicBezTo>
                      <a:cubicBezTo>
                        <a:pt x="8" y="7"/>
                        <a:pt x="8" y="7"/>
                        <a:pt x="8" y="7"/>
                      </a:cubicBezTo>
                      <a:cubicBezTo>
                        <a:pt x="9" y="6"/>
                        <a:pt x="10" y="6"/>
                        <a:pt x="10" y="6"/>
                      </a:cubicBezTo>
                      <a:cubicBezTo>
                        <a:pt x="10" y="6"/>
                        <a:pt x="10"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3" y="6"/>
                        <a:pt x="13" y="6"/>
                      </a:cubicBezTo>
                      <a:cubicBezTo>
                        <a:pt x="13" y="6"/>
                        <a:pt x="13" y="6"/>
                        <a:pt x="13" y="6"/>
                      </a:cubicBezTo>
                      <a:cubicBezTo>
                        <a:pt x="13" y="6"/>
                        <a:pt x="14" y="6"/>
                        <a:pt x="14" y="6"/>
                      </a:cubicBezTo>
                      <a:cubicBezTo>
                        <a:pt x="15" y="5"/>
                        <a:pt x="15" y="5"/>
                        <a:pt x="16" y="5"/>
                      </a:cubicBezTo>
                      <a:cubicBezTo>
                        <a:pt x="16" y="5"/>
                        <a:pt x="16" y="5"/>
                        <a:pt x="17" y="6"/>
                      </a:cubicBezTo>
                      <a:cubicBezTo>
                        <a:pt x="17" y="6"/>
                        <a:pt x="18" y="6"/>
                        <a:pt x="19" y="6"/>
                      </a:cubicBezTo>
                      <a:cubicBezTo>
                        <a:pt x="19" y="6"/>
                        <a:pt x="20" y="6"/>
                        <a:pt x="20" y="6"/>
                      </a:cubicBezTo>
                      <a:cubicBezTo>
                        <a:pt x="21" y="6"/>
                        <a:pt x="21" y="6"/>
                        <a:pt x="21" y="6"/>
                      </a:cubicBezTo>
                      <a:cubicBezTo>
                        <a:pt x="22" y="6"/>
                        <a:pt x="22" y="6"/>
                        <a:pt x="23" y="7"/>
                      </a:cubicBezTo>
                      <a:cubicBezTo>
                        <a:pt x="23" y="10"/>
                        <a:pt x="27" y="8"/>
                        <a:pt x="27" y="10"/>
                      </a:cubicBezTo>
                      <a:cubicBezTo>
                        <a:pt x="27" y="11"/>
                        <a:pt x="27" y="12"/>
                        <a:pt x="28" y="12"/>
                      </a:cubicBezTo>
                      <a:cubicBezTo>
                        <a:pt x="28" y="12"/>
                        <a:pt x="28" y="12"/>
                        <a:pt x="29" y="12"/>
                      </a:cubicBezTo>
                      <a:cubicBezTo>
                        <a:pt x="30" y="12"/>
                        <a:pt x="33" y="13"/>
                        <a:pt x="34" y="14"/>
                      </a:cubicBezTo>
                      <a:cubicBezTo>
                        <a:pt x="33" y="13"/>
                        <a:pt x="32" y="13"/>
                        <a:pt x="31" y="13"/>
                      </a:cubicBezTo>
                      <a:cubicBezTo>
                        <a:pt x="31" y="13"/>
                        <a:pt x="30" y="13"/>
                        <a:pt x="30" y="13"/>
                      </a:cubicBezTo>
                      <a:cubicBezTo>
                        <a:pt x="30" y="13"/>
                        <a:pt x="29" y="13"/>
                        <a:pt x="29" y="13"/>
                      </a:cubicBezTo>
                      <a:cubicBezTo>
                        <a:pt x="30" y="13"/>
                        <a:pt x="31" y="14"/>
                        <a:pt x="30" y="15"/>
                      </a:cubicBezTo>
                      <a:cubicBezTo>
                        <a:pt x="29" y="17"/>
                        <a:pt x="33" y="19"/>
                        <a:pt x="32" y="21"/>
                      </a:cubicBezTo>
                      <a:cubicBezTo>
                        <a:pt x="33" y="21"/>
                        <a:pt x="35" y="20"/>
                        <a:pt x="35" y="20"/>
                      </a:cubicBezTo>
                      <a:cubicBezTo>
                        <a:pt x="37" y="21"/>
                        <a:pt x="35" y="21"/>
                        <a:pt x="34" y="21"/>
                      </a:cubicBezTo>
                      <a:cubicBezTo>
                        <a:pt x="33" y="21"/>
                        <a:pt x="32" y="21"/>
                        <a:pt x="32" y="21"/>
                      </a:cubicBezTo>
                      <a:cubicBezTo>
                        <a:pt x="31" y="22"/>
                        <a:pt x="31" y="24"/>
                        <a:pt x="31" y="25"/>
                      </a:cubicBezTo>
                      <a:cubicBezTo>
                        <a:pt x="31" y="25"/>
                        <a:pt x="31" y="25"/>
                        <a:pt x="31" y="25"/>
                      </a:cubicBezTo>
                      <a:cubicBezTo>
                        <a:pt x="32" y="25"/>
                        <a:pt x="32" y="25"/>
                        <a:pt x="32" y="25"/>
                      </a:cubicBezTo>
                      <a:cubicBezTo>
                        <a:pt x="33" y="25"/>
                        <a:pt x="34" y="24"/>
                        <a:pt x="34" y="24"/>
                      </a:cubicBezTo>
                      <a:cubicBezTo>
                        <a:pt x="35" y="24"/>
                        <a:pt x="35" y="23"/>
                        <a:pt x="36" y="23"/>
                      </a:cubicBezTo>
                      <a:cubicBezTo>
                        <a:pt x="36" y="23"/>
                        <a:pt x="37" y="23"/>
                        <a:pt x="37" y="23"/>
                      </a:cubicBezTo>
                      <a:cubicBezTo>
                        <a:pt x="37" y="23"/>
                        <a:pt x="37" y="23"/>
                        <a:pt x="38" y="23"/>
                      </a:cubicBezTo>
                      <a:cubicBezTo>
                        <a:pt x="39" y="23"/>
                        <a:pt x="39" y="23"/>
                        <a:pt x="39" y="22"/>
                      </a:cubicBezTo>
                      <a:cubicBezTo>
                        <a:pt x="39" y="22"/>
                        <a:pt x="40" y="22"/>
                        <a:pt x="40" y="22"/>
                      </a:cubicBezTo>
                      <a:cubicBezTo>
                        <a:pt x="40" y="22"/>
                        <a:pt x="40" y="22"/>
                        <a:pt x="41" y="22"/>
                      </a:cubicBezTo>
                      <a:cubicBezTo>
                        <a:pt x="41" y="22"/>
                        <a:pt x="41" y="22"/>
                        <a:pt x="41" y="22"/>
                      </a:cubicBezTo>
                      <a:cubicBezTo>
                        <a:pt x="42" y="22"/>
                        <a:pt x="42" y="21"/>
                        <a:pt x="42" y="20"/>
                      </a:cubicBezTo>
                      <a:cubicBezTo>
                        <a:pt x="43" y="20"/>
                        <a:pt x="43" y="19"/>
                        <a:pt x="43" y="19"/>
                      </a:cubicBezTo>
                      <a:cubicBezTo>
                        <a:pt x="44" y="19"/>
                        <a:pt x="44" y="19"/>
                        <a:pt x="44" y="19"/>
                      </a:cubicBezTo>
                      <a:cubicBezTo>
                        <a:pt x="44" y="19"/>
                        <a:pt x="44" y="19"/>
                        <a:pt x="45" y="19"/>
                      </a:cubicBezTo>
                      <a:cubicBezTo>
                        <a:pt x="47" y="19"/>
                        <a:pt x="45" y="16"/>
                        <a:pt x="46" y="16"/>
                      </a:cubicBezTo>
                      <a:cubicBezTo>
                        <a:pt x="50" y="15"/>
                        <a:pt x="46" y="11"/>
                        <a:pt x="47" y="10"/>
                      </a:cubicBezTo>
                      <a:cubicBezTo>
                        <a:pt x="47" y="10"/>
                        <a:pt x="47" y="10"/>
                        <a:pt x="47" y="10"/>
                      </a:cubicBezTo>
                      <a:cubicBezTo>
                        <a:pt x="48" y="9"/>
                        <a:pt x="48" y="9"/>
                        <a:pt x="48" y="9"/>
                      </a:cubicBezTo>
                      <a:cubicBezTo>
                        <a:pt x="48" y="9"/>
                        <a:pt x="48" y="9"/>
                        <a:pt x="48" y="9"/>
                      </a:cubicBezTo>
                      <a:cubicBezTo>
                        <a:pt x="48" y="9"/>
                        <a:pt x="48" y="8"/>
                        <a:pt x="48" y="8"/>
                      </a:cubicBezTo>
                      <a:cubicBezTo>
                        <a:pt x="47" y="6"/>
                        <a:pt x="43" y="6"/>
                        <a:pt x="43" y="5"/>
                      </a:cubicBezTo>
                      <a:cubicBezTo>
                        <a:pt x="42" y="3"/>
                        <a:pt x="38" y="4"/>
                        <a:pt x="36" y="2"/>
                      </a:cubicBezTo>
                      <a:cubicBezTo>
                        <a:pt x="33" y="0"/>
                        <a:pt x="28" y="1"/>
                        <a:pt x="25" y="0"/>
                      </a:cubicBezTo>
                      <a:cubicBezTo>
                        <a:pt x="25" y="0"/>
                        <a:pt x="24" y="0"/>
                        <a:pt x="24" y="0"/>
                      </a:cubicBezTo>
                    </a:path>
                  </a:pathLst>
                </a:custGeom>
                <a:solidFill>
                  <a:srgbClr val="D9BF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4" name="Freeform 10725">
                  <a:extLst>
                    <a:ext uri="{FF2B5EF4-FFF2-40B4-BE49-F238E27FC236}">
                      <a16:creationId xmlns:a16="http://schemas.microsoft.com/office/drawing/2014/main" id="{5B40BE92-F598-0738-2B16-5A646C37AD4C}"/>
                    </a:ext>
                  </a:extLst>
                </p:cNvPr>
                <p:cNvSpPr>
                  <a:spLocks noEditPoints="1"/>
                </p:cNvSpPr>
                <p:nvPr/>
              </p:nvSpPr>
              <p:spPr bwMode="auto">
                <a:xfrm>
                  <a:off x="4071" y="2316"/>
                  <a:ext cx="2" cy="1"/>
                </a:xfrm>
                <a:custGeom>
                  <a:avLst/>
                  <a:gdLst>
                    <a:gd name="T0" fmla="*/ 0 w 3"/>
                    <a:gd name="T1" fmla="*/ 1 h 1"/>
                    <a:gd name="T2" fmla="*/ 1 w 3"/>
                    <a:gd name="T3" fmla="*/ 1 h 1"/>
                    <a:gd name="T4" fmla="*/ 0 w 3"/>
                    <a:gd name="T5" fmla="*/ 1 h 1"/>
                    <a:gd name="T6" fmla="*/ 0 w 3"/>
                    <a:gd name="T7" fmla="*/ 1 h 1"/>
                    <a:gd name="T8" fmla="*/ 0 w 3"/>
                    <a:gd name="T9" fmla="*/ 1 h 1"/>
                    <a:gd name="T10" fmla="*/ 0 w 3"/>
                    <a:gd name="T11" fmla="*/ 1 h 1"/>
                    <a:gd name="T12" fmla="*/ 0 w 3"/>
                    <a:gd name="T13" fmla="*/ 1 h 1"/>
                    <a:gd name="T14" fmla="*/ 0 w 3"/>
                    <a:gd name="T15" fmla="*/ 1 h 1"/>
                    <a:gd name="T16" fmla="*/ 0 w 3"/>
                    <a:gd name="T17" fmla="*/ 1 h 1"/>
                    <a:gd name="T18" fmla="*/ 0 w 3"/>
                    <a:gd name="T19" fmla="*/ 1 h 1"/>
                    <a:gd name="T20" fmla="*/ 0 w 3"/>
                    <a:gd name="T21" fmla="*/ 1 h 1"/>
                    <a:gd name="T22" fmla="*/ 1 w 3"/>
                    <a:gd name="T23" fmla="*/ 0 h 1"/>
                    <a:gd name="T24" fmla="*/ 1 w 3"/>
                    <a:gd name="T25" fmla="*/ 0 h 1"/>
                    <a:gd name="T26" fmla="*/ 1 w 3"/>
                    <a:gd name="T27" fmla="*/ 1 h 1"/>
                    <a:gd name="T28" fmla="*/ 1 w 3"/>
                    <a:gd name="T29" fmla="*/ 1 h 1"/>
                    <a:gd name="T30" fmla="*/ 1 w 3"/>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1">
                      <a:moveTo>
                        <a:pt x="0" y="1"/>
                      </a:moveTo>
                      <a:cubicBezTo>
                        <a:pt x="0" y="1"/>
                        <a:pt x="1" y="1"/>
                        <a:pt x="1" y="1"/>
                      </a:cubicBezTo>
                      <a:cubicBezTo>
                        <a:pt x="1" y="1"/>
                        <a:pt x="0" y="1"/>
                        <a:pt x="0" y="1"/>
                      </a:cubicBezTo>
                      <a:moveTo>
                        <a:pt x="0" y="1"/>
                      </a:move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moveTo>
                        <a:pt x="3" y="0"/>
                      </a:moveTo>
                      <a:cubicBezTo>
                        <a:pt x="3" y="0"/>
                        <a:pt x="3" y="0"/>
                        <a:pt x="3" y="0"/>
                      </a:cubicBezTo>
                      <a:cubicBezTo>
                        <a:pt x="2" y="0"/>
                        <a:pt x="2" y="1"/>
                        <a:pt x="1" y="1"/>
                      </a:cubicBezTo>
                      <a:cubicBezTo>
                        <a:pt x="1" y="1"/>
                        <a:pt x="1" y="1"/>
                        <a:pt x="1" y="1"/>
                      </a:cubicBezTo>
                      <a:cubicBezTo>
                        <a:pt x="2" y="1"/>
                        <a:pt x="2" y="0"/>
                        <a:pt x="3" y="0"/>
                      </a:cubicBezTo>
                    </a:path>
                  </a:pathLst>
                </a:custGeom>
                <a:solidFill>
                  <a:srgbClr val="EBDD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5" name="Freeform 10726">
                  <a:extLst>
                    <a:ext uri="{FF2B5EF4-FFF2-40B4-BE49-F238E27FC236}">
                      <a16:creationId xmlns:a16="http://schemas.microsoft.com/office/drawing/2014/main" id="{CB81E9A0-A936-EDCB-AA9B-A38607A8EBB1}"/>
                    </a:ext>
                  </a:extLst>
                </p:cNvPr>
                <p:cNvSpPr>
                  <a:spLocks noEditPoints="1"/>
                </p:cNvSpPr>
                <p:nvPr/>
              </p:nvSpPr>
              <p:spPr bwMode="auto">
                <a:xfrm>
                  <a:off x="4071" y="2314"/>
                  <a:ext cx="5" cy="3"/>
                </a:xfrm>
                <a:custGeom>
                  <a:avLst/>
                  <a:gdLst>
                    <a:gd name="T0" fmla="*/ 3 w 6"/>
                    <a:gd name="T1" fmla="*/ 2 h 4"/>
                    <a:gd name="T2" fmla="*/ 1 w 6"/>
                    <a:gd name="T3" fmla="*/ 2 h 4"/>
                    <a:gd name="T4" fmla="*/ 0 w 6"/>
                    <a:gd name="T5" fmla="*/ 2 h 4"/>
                    <a:gd name="T6" fmla="*/ 0 w 6"/>
                    <a:gd name="T7" fmla="*/ 2 h 4"/>
                    <a:gd name="T8" fmla="*/ 0 w 6"/>
                    <a:gd name="T9" fmla="*/ 2 h 4"/>
                    <a:gd name="T10" fmla="*/ 1 w 6"/>
                    <a:gd name="T11" fmla="*/ 2 h 4"/>
                    <a:gd name="T12" fmla="*/ 3 w 6"/>
                    <a:gd name="T13" fmla="*/ 2 h 4"/>
                    <a:gd name="T14" fmla="*/ 3 w 6"/>
                    <a:gd name="T15" fmla="*/ 0 h 4"/>
                    <a:gd name="T16" fmla="*/ 3 w 6"/>
                    <a:gd name="T17" fmla="*/ 0 h 4"/>
                    <a:gd name="T18" fmla="*/ 3 w 6"/>
                    <a:gd name="T19" fmla="*/ 0 h 4"/>
                    <a:gd name="T20" fmla="*/ 3 w 6"/>
                    <a:gd name="T21" fmla="*/ 0 h 4"/>
                    <a:gd name="T22" fmla="*/ 3 w 6"/>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4">
                      <a:moveTo>
                        <a:pt x="3" y="3"/>
                      </a:moveTo>
                      <a:cubicBezTo>
                        <a:pt x="2" y="3"/>
                        <a:pt x="1" y="3"/>
                        <a:pt x="1" y="3"/>
                      </a:cubicBezTo>
                      <a:cubicBezTo>
                        <a:pt x="0" y="3"/>
                        <a:pt x="0" y="4"/>
                        <a:pt x="0" y="4"/>
                      </a:cubicBezTo>
                      <a:cubicBezTo>
                        <a:pt x="0" y="4"/>
                        <a:pt x="0" y="4"/>
                        <a:pt x="0" y="4"/>
                      </a:cubicBezTo>
                      <a:cubicBezTo>
                        <a:pt x="0" y="4"/>
                        <a:pt x="0" y="4"/>
                        <a:pt x="0" y="4"/>
                      </a:cubicBezTo>
                      <a:cubicBezTo>
                        <a:pt x="0" y="4"/>
                        <a:pt x="1" y="4"/>
                        <a:pt x="1" y="4"/>
                      </a:cubicBezTo>
                      <a:cubicBezTo>
                        <a:pt x="2" y="4"/>
                        <a:pt x="2" y="3"/>
                        <a:pt x="3" y="3"/>
                      </a:cubicBezTo>
                      <a:moveTo>
                        <a:pt x="6" y="0"/>
                      </a:moveTo>
                      <a:cubicBezTo>
                        <a:pt x="5" y="0"/>
                        <a:pt x="5" y="0"/>
                        <a:pt x="5" y="0"/>
                      </a:cubicBezTo>
                      <a:cubicBezTo>
                        <a:pt x="5" y="0"/>
                        <a:pt x="5" y="0"/>
                        <a:pt x="6" y="0"/>
                      </a:cubicBezTo>
                      <a:cubicBezTo>
                        <a:pt x="6" y="0"/>
                        <a:pt x="6" y="0"/>
                        <a:pt x="6" y="0"/>
                      </a:cubicBezTo>
                      <a:cubicBezTo>
                        <a:pt x="6" y="0"/>
                        <a:pt x="6" y="0"/>
                        <a:pt x="6" y="0"/>
                      </a:cubicBezTo>
                    </a:path>
                  </a:pathLst>
                </a:custGeom>
                <a:solidFill>
                  <a:srgbClr val="DED0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6" name="Freeform 10727">
                  <a:extLst>
                    <a:ext uri="{FF2B5EF4-FFF2-40B4-BE49-F238E27FC236}">
                      <a16:creationId xmlns:a16="http://schemas.microsoft.com/office/drawing/2014/main" id="{3A5409C9-CDBE-E375-2152-E3265F54E26E}"/>
                    </a:ext>
                  </a:extLst>
                </p:cNvPr>
                <p:cNvSpPr>
                  <a:spLocks noEditPoints="1"/>
                </p:cNvSpPr>
                <p:nvPr/>
              </p:nvSpPr>
              <p:spPr bwMode="auto">
                <a:xfrm>
                  <a:off x="4108" y="2334"/>
                  <a:ext cx="7" cy="7"/>
                </a:xfrm>
                <a:custGeom>
                  <a:avLst/>
                  <a:gdLst>
                    <a:gd name="T0" fmla="*/ 2 w 9"/>
                    <a:gd name="T1" fmla="*/ 3 h 9"/>
                    <a:gd name="T2" fmla="*/ 2 w 9"/>
                    <a:gd name="T3" fmla="*/ 3 h 9"/>
                    <a:gd name="T4" fmla="*/ 2 w 9"/>
                    <a:gd name="T5" fmla="*/ 3 h 9"/>
                    <a:gd name="T6" fmla="*/ 2 w 9"/>
                    <a:gd name="T7" fmla="*/ 3 h 9"/>
                    <a:gd name="T8" fmla="*/ 2 w 9"/>
                    <a:gd name="T9" fmla="*/ 3 h 9"/>
                    <a:gd name="T10" fmla="*/ 2 w 9"/>
                    <a:gd name="T11" fmla="*/ 3 h 9"/>
                    <a:gd name="T12" fmla="*/ 2 w 9"/>
                    <a:gd name="T13" fmla="*/ 3 h 9"/>
                    <a:gd name="T14" fmla="*/ 2 w 9"/>
                    <a:gd name="T15" fmla="*/ 3 h 9"/>
                    <a:gd name="T16" fmla="*/ 2 w 9"/>
                    <a:gd name="T17" fmla="*/ 3 h 9"/>
                    <a:gd name="T18" fmla="*/ 2 w 9"/>
                    <a:gd name="T19" fmla="*/ 3 h 9"/>
                    <a:gd name="T20" fmla="*/ 2 w 9"/>
                    <a:gd name="T21" fmla="*/ 3 h 9"/>
                    <a:gd name="T22" fmla="*/ 2 w 9"/>
                    <a:gd name="T23" fmla="*/ 3 h 9"/>
                    <a:gd name="T24" fmla="*/ 2 w 9"/>
                    <a:gd name="T25" fmla="*/ 3 h 9"/>
                    <a:gd name="T26" fmla="*/ 0 w 9"/>
                    <a:gd name="T27" fmla="*/ 3 h 9"/>
                    <a:gd name="T28" fmla="*/ 0 w 9"/>
                    <a:gd name="T29" fmla="*/ 3 h 9"/>
                    <a:gd name="T30" fmla="*/ 0 w 9"/>
                    <a:gd name="T31" fmla="*/ 3 h 9"/>
                    <a:gd name="T32" fmla="*/ 2 w 9"/>
                    <a:gd name="T33" fmla="*/ 3 h 9"/>
                    <a:gd name="T34" fmla="*/ 2 w 9"/>
                    <a:gd name="T35" fmla="*/ 3 h 9"/>
                    <a:gd name="T36" fmla="*/ 2 w 9"/>
                    <a:gd name="T37" fmla="*/ 2 h 9"/>
                    <a:gd name="T38" fmla="*/ 2 w 9"/>
                    <a:gd name="T39" fmla="*/ 2 h 9"/>
                    <a:gd name="T40" fmla="*/ 2 w 9"/>
                    <a:gd name="T41" fmla="*/ 2 h 9"/>
                    <a:gd name="T42" fmla="*/ 2 w 9"/>
                    <a:gd name="T43" fmla="*/ 2 h 9"/>
                    <a:gd name="T44" fmla="*/ 2 w 9"/>
                    <a:gd name="T45" fmla="*/ 2 h 9"/>
                    <a:gd name="T46" fmla="*/ 2 w 9"/>
                    <a:gd name="T47" fmla="*/ 2 h 9"/>
                    <a:gd name="T48" fmla="*/ 2 w 9"/>
                    <a:gd name="T49" fmla="*/ 2 h 9"/>
                    <a:gd name="T50" fmla="*/ 2 w 9"/>
                    <a:gd name="T51" fmla="*/ 2 h 9"/>
                    <a:gd name="T52" fmla="*/ 2 w 9"/>
                    <a:gd name="T53" fmla="*/ 2 h 9"/>
                    <a:gd name="T54" fmla="*/ 2 w 9"/>
                    <a:gd name="T55" fmla="*/ 2 h 9"/>
                    <a:gd name="T56" fmla="*/ 2 w 9"/>
                    <a:gd name="T57" fmla="*/ 2 h 9"/>
                    <a:gd name="T58" fmla="*/ 2 w 9"/>
                    <a:gd name="T59" fmla="*/ 2 h 9"/>
                    <a:gd name="T60" fmla="*/ 2 w 9"/>
                    <a:gd name="T61" fmla="*/ 2 h 9"/>
                    <a:gd name="T62" fmla="*/ 2 w 9"/>
                    <a:gd name="T63" fmla="*/ 2 h 9"/>
                    <a:gd name="T64" fmla="*/ 2 w 9"/>
                    <a:gd name="T65" fmla="*/ 2 h 9"/>
                    <a:gd name="T66" fmla="*/ 2 w 9"/>
                    <a:gd name="T67" fmla="*/ 2 h 9"/>
                    <a:gd name="T68" fmla="*/ 2 w 9"/>
                    <a:gd name="T69" fmla="*/ 2 h 9"/>
                    <a:gd name="T70" fmla="*/ 2 w 9"/>
                    <a:gd name="T71" fmla="*/ 2 h 9"/>
                    <a:gd name="T72" fmla="*/ 2 w 9"/>
                    <a:gd name="T73" fmla="*/ 2 h 9"/>
                    <a:gd name="T74" fmla="*/ 2 w 9"/>
                    <a:gd name="T75" fmla="*/ 2 h 9"/>
                    <a:gd name="T76" fmla="*/ 2 w 9"/>
                    <a:gd name="T77" fmla="*/ 2 h 9"/>
                    <a:gd name="T78" fmla="*/ 2 w 9"/>
                    <a:gd name="T79" fmla="*/ 2 h 9"/>
                    <a:gd name="T80" fmla="*/ 2 w 9"/>
                    <a:gd name="T81" fmla="*/ 2 h 9"/>
                    <a:gd name="T82" fmla="*/ 2 w 9"/>
                    <a:gd name="T83" fmla="*/ 2 h 9"/>
                    <a:gd name="T84" fmla="*/ 2 w 9"/>
                    <a:gd name="T85" fmla="*/ 2 h 9"/>
                    <a:gd name="T86" fmla="*/ 3 w 9"/>
                    <a:gd name="T87" fmla="*/ 0 h 9"/>
                    <a:gd name="T88" fmla="*/ 2 w 9"/>
                    <a:gd name="T89" fmla="*/ 2 h 9"/>
                    <a:gd name="T90" fmla="*/ 2 w 9"/>
                    <a:gd name="T91" fmla="*/ 2 h 9"/>
                    <a:gd name="T92" fmla="*/ 2 w 9"/>
                    <a:gd name="T93" fmla="*/ 2 h 9"/>
                    <a:gd name="T94" fmla="*/ 3 w 9"/>
                    <a:gd name="T95" fmla="*/ 0 h 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 h="9">
                      <a:moveTo>
                        <a:pt x="2" y="8"/>
                      </a:moveTo>
                      <a:cubicBezTo>
                        <a:pt x="2" y="8"/>
                        <a:pt x="2" y="8"/>
                        <a:pt x="2" y="8"/>
                      </a:cubicBezTo>
                      <a:cubicBezTo>
                        <a:pt x="2" y="8"/>
                        <a:pt x="2" y="8"/>
                        <a:pt x="2" y="8"/>
                      </a:cubicBezTo>
                      <a:cubicBezTo>
                        <a:pt x="2" y="8"/>
                        <a:pt x="2" y="8"/>
                        <a:pt x="2" y="8"/>
                      </a:cubicBezTo>
                      <a:moveTo>
                        <a:pt x="2" y="8"/>
                      </a:moveTo>
                      <a:cubicBezTo>
                        <a:pt x="2" y="8"/>
                        <a:pt x="2" y="8"/>
                        <a:pt x="2" y="8"/>
                      </a:cubicBezTo>
                      <a:cubicBezTo>
                        <a:pt x="2" y="8"/>
                        <a:pt x="2" y="8"/>
                        <a:pt x="2" y="8"/>
                      </a:cubicBezTo>
                      <a:moveTo>
                        <a:pt x="2" y="8"/>
                      </a:moveTo>
                      <a:cubicBezTo>
                        <a:pt x="2" y="8"/>
                        <a:pt x="2" y="8"/>
                        <a:pt x="2" y="8"/>
                      </a:cubicBezTo>
                      <a:cubicBezTo>
                        <a:pt x="2" y="8"/>
                        <a:pt x="2" y="8"/>
                        <a:pt x="2" y="8"/>
                      </a:cubicBezTo>
                      <a:cubicBezTo>
                        <a:pt x="2" y="8"/>
                        <a:pt x="2" y="8"/>
                        <a:pt x="2" y="8"/>
                      </a:cubicBezTo>
                      <a:cubicBezTo>
                        <a:pt x="2" y="8"/>
                        <a:pt x="2" y="8"/>
                        <a:pt x="2" y="8"/>
                      </a:cubicBezTo>
                      <a:moveTo>
                        <a:pt x="2" y="8"/>
                      </a:moveTo>
                      <a:cubicBezTo>
                        <a:pt x="1" y="8"/>
                        <a:pt x="1" y="8"/>
                        <a:pt x="0" y="8"/>
                      </a:cubicBezTo>
                      <a:cubicBezTo>
                        <a:pt x="0" y="8"/>
                        <a:pt x="0" y="8"/>
                        <a:pt x="0" y="9"/>
                      </a:cubicBezTo>
                      <a:cubicBezTo>
                        <a:pt x="0" y="8"/>
                        <a:pt x="0" y="8"/>
                        <a:pt x="0" y="8"/>
                      </a:cubicBezTo>
                      <a:cubicBezTo>
                        <a:pt x="1" y="8"/>
                        <a:pt x="1" y="8"/>
                        <a:pt x="2" y="8"/>
                      </a:cubicBezTo>
                      <a:cubicBezTo>
                        <a:pt x="2" y="8"/>
                        <a:pt x="2" y="8"/>
                        <a:pt x="2" y="8"/>
                      </a:cubicBezTo>
                      <a:moveTo>
                        <a:pt x="6" y="5"/>
                      </a:moveTo>
                      <a:cubicBezTo>
                        <a:pt x="6" y="5"/>
                        <a:pt x="6" y="5"/>
                        <a:pt x="6" y="5"/>
                      </a:cubicBezTo>
                      <a:cubicBezTo>
                        <a:pt x="6" y="5"/>
                        <a:pt x="6" y="5"/>
                        <a:pt x="6" y="5"/>
                      </a:cubicBezTo>
                      <a:cubicBezTo>
                        <a:pt x="6" y="5"/>
                        <a:pt x="6" y="5"/>
                        <a:pt x="6" y="5"/>
                      </a:cubicBezTo>
                      <a:moveTo>
                        <a:pt x="5" y="5"/>
                      </a:moveTo>
                      <a:cubicBezTo>
                        <a:pt x="5" y="5"/>
                        <a:pt x="6" y="5"/>
                        <a:pt x="6" y="5"/>
                      </a:cubicBezTo>
                      <a:cubicBezTo>
                        <a:pt x="6" y="5"/>
                        <a:pt x="5" y="5"/>
                        <a:pt x="5" y="5"/>
                      </a:cubicBezTo>
                      <a:moveTo>
                        <a:pt x="5" y="5"/>
                      </a:moveTo>
                      <a:cubicBezTo>
                        <a:pt x="5" y="5"/>
                        <a:pt x="5" y="5"/>
                        <a:pt x="5" y="5"/>
                      </a:cubicBezTo>
                      <a:cubicBezTo>
                        <a:pt x="5" y="5"/>
                        <a:pt x="5" y="5"/>
                        <a:pt x="5" y="5"/>
                      </a:cubicBezTo>
                      <a:moveTo>
                        <a:pt x="5" y="5"/>
                      </a:moveTo>
                      <a:cubicBezTo>
                        <a:pt x="5" y="5"/>
                        <a:pt x="5" y="5"/>
                        <a:pt x="5" y="5"/>
                      </a:cubicBezTo>
                      <a:cubicBezTo>
                        <a:pt x="5" y="5"/>
                        <a:pt x="5" y="5"/>
                        <a:pt x="5" y="5"/>
                      </a:cubicBezTo>
                      <a:moveTo>
                        <a:pt x="5" y="5"/>
                      </a:moveTo>
                      <a:cubicBezTo>
                        <a:pt x="5" y="5"/>
                        <a:pt x="5" y="5"/>
                        <a:pt x="5" y="5"/>
                      </a:cubicBezTo>
                      <a:cubicBezTo>
                        <a:pt x="5" y="5"/>
                        <a:pt x="5" y="5"/>
                        <a:pt x="5" y="5"/>
                      </a:cubicBezTo>
                      <a:cubicBezTo>
                        <a:pt x="5" y="5"/>
                        <a:pt x="5" y="5"/>
                        <a:pt x="5" y="5"/>
                      </a:cubicBezTo>
                      <a:cubicBezTo>
                        <a:pt x="5" y="5"/>
                        <a:pt x="5" y="5"/>
                        <a:pt x="5" y="5"/>
                      </a:cubicBezTo>
                      <a:moveTo>
                        <a:pt x="5" y="5"/>
                      </a:moveTo>
                      <a:cubicBezTo>
                        <a:pt x="5" y="5"/>
                        <a:pt x="5" y="5"/>
                        <a:pt x="5" y="5"/>
                      </a:cubicBezTo>
                      <a:cubicBezTo>
                        <a:pt x="5" y="5"/>
                        <a:pt x="5" y="5"/>
                        <a:pt x="5" y="5"/>
                      </a:cubicBezTo>
                      <a:cubicBezTo>
                        <a:pt x="5" y="5"/>
                        <a:pt x="5" y="5"/>
                        <a:pt x="5" y="5"/>
                      </a:cubicBezTo>
                      <a:moveTo>
                        <a:pt x="7" y="2"/>
                      </a:moveTo>
                      <a:cubicBezTo>
                        <a:pt x="7" y="2"/>
                        <a:pt x="7" y="2"/>
                        <a:pt x="7" y="2"/>
                      </a:cubicBezTo>
                      <a:cubicBezTo>
                        <a:pt x="7" y="2"/>
                        <a:pt x="7" y="2"/>
                        <a:pt x="7" y="2"/>
                      </a:cubicBezTo>
                      <a:moveTo>
                        <a:pt x="9" y="0"/>
                      </a:moveTo>
                      <a:cubicBezTo>
                        <a:pt x="9" y="1"/>
                        <a:pt x="9" y="1"/>
                        <a:pt x="7" y="2"/>
                      </a:cubicBezTo>
                      <a:cubicBezTo>
                        <a:pt x="7" y="2"/>
                        <a:pt x="7" y="2"/>
                        <a:pt x="7" y="2"/>
                      </a:cubicBezTo>
                      <a:cubicBezTo>
                        <a:pt x="7" y="2"/>
                        <a:pt x="7" y="2"/>
                        <a:pt x="7" y="2"/>
                      </a:cubicBezTo>
                      <a:cubicBezTo>
                        <a:pt x="9" y="1"/>
                        <a:pt x="9" y="1"/>
                        <a:pt x="9" y="0"/>
                      </a:cubicBezTo>
                    </a:path>
                  </a:pathLst>
                </a:custGeom>
                <a:solidFill>
                  <a:srgbClr val="DEC3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7" name="Freeform 10728">
                  <a:extLst>
                    <a:ext uri="{FF2B5EF4-FFF2-40B4-BE49-F238E27FC236}">
                      <a16:creationId xmlns:a16="http://schemas.microsoft.com/office/drawing/2014/main" id="{B01BA654-51CD-6B25-04BC-32BACAA371CF}"/>
                    </a:ext>
                  </a:extLst>
                </p:cNvPr>
                <p:cNvSpPr>
                  <a:spLocks noEditPoints="1"/>
                </p:cNvSpPr>
                <p:nvPr/>
              </p:nvSpPr>
              <p:spPr bwMode="auto">
                <a:xfrm>
                  <a:off x="4091" y="2341"/>
                  <a:ext cx="16" cy="2"/>
                </a:xfrm>
                <a:custGeom>
                  <a:avLst/>
                  <a:gdLst>
                    <a:gd name="T0" fmla="*/ 3 w 19"/>
                    <a:gd name="T1" fmla="*/ 2 h 2"/>
                    <a:gd name="T2" fmla="*/ 3 w 19"/>
                    <a:gd name="T3" fmla="*/ 2 h 2"/>
                    <a:gd name="T4" fmla="*/ 3 w 19"/>
                    <a:gd name="T5" fmla="*/ 2 h 2"/>
                    <a:gd name="T6" fmla="*/ 2 w 19"/>
                    <a:gd name="T7" fmla="*/ 2 h 2"/>
                    <a:gd name="T8" fmla="*/ 2 w 19"/>
                    <a:gd name="T9" fmla="*/ 2 h 2"/>
                    <a:gd name="T10" fmla="*/ 3 w 19"/>
                    <a:gd name="T11" fmla="*/ 2 h 2"/>
                    <a:gd name="T12" fmla="*/ 3 w 19"/>
                    <a:gd name="T13" fmla="*/ 2 h 2"/>
                    <a:gd name="T14" fmla="*/ 3 w 19"/>
                    <a:gd name="T15" fmla="*/ 2 h 2"/>
                    <a:gd name="T16" fmla="*/ 3 w 19"/>
                    <a:gd name="T17" fmla="*/ 2 h 2"/>
                    <a:gd name="T18" fmla="*/ 3 w 19"/>
                    <a:gd name="T19" fmla="*/ 2 h 2"/>
                    <a:gd name="T20" fmla="*/ 3 w 19"/>
                    <a:gd name="T21" fmla="*/ 2 h 2"/>
                    <a:gd name="T22" fmla="*/ 3 w 19"/>
                    <a:gd name="T23" fmla="*/ 2 h 2"/>
                    <a:gd name="T24" fmla="*/ 3 w 19"/>
                    <a:gd name="T25" fmla="*/ 2 h 2"/>
                    <a:gd name="T26" fmla="*/ 3 w 19"/>
                    <a:gd name="T27" fmla="*/ 2 h 2"/>
                    <a:gd name="T28" fmla="*/ 3 w 19"/>
                    <a:gd name="T29" fmla="*/ 2 h 2"/>
                    <a:gd name="T30" fmla="*/ 7 w 19"/>
                    <a:gd name="T31" fmla="*/ 2 h 2"/>
                    <a:gd name="T32" fmla="*/ 7 w 19"/>
                    <a:gd name="T33" fmla="*/ 2 h 2"/>
                    <a:gd name="T34" fmla="*/ 6 w 19"/>
                    <a:gd name="T35" fmla="*/ 2 h 2"/>
                    <a:gd name="T36" fmla="*/ 6 w 19"/>
                    <a:gd name="T37" fmla="*/ 2 h 2"/>
                    <a:gd name="T38" fmla="*/ 0 w 19"/>
                    <a:gd name="T39" fmla="*/ 1 h 2"/>
                    <a:gd name="T40" fmla="*/ 2 w 19"/>
                    <a:gd name="T41" fmla="*/ 2 h 2"/>
                    <a:gd name="T42" fmla="*/ 8 w 19"/>
                    <a:gd name="T43" fmla="*/ 1 h 2"/>
                    <a:gd name="T44" fmla="*/ 8 w 19"/>
                    <a:gd name="T45" fmla="*/ 1 h 2"/>
                    <a:gd name="T46" fmla="*/ 8 w 19"/>
                    <a:gd name="T47" fmla="*/ 1 h 2"/>
                    <a:gd name="T48" fmla="*/ 9 w 19"/>
                    <a:gd name="T49" fmla="*/ 0 h 2"/>
                    <a:gd name="T50" fmla="*/ 9 w 19"/>
                    <a:gd name="T51" fmla="*/ 0 h 2"/>
                    <a:gd name="T52" fmla="*/ 9 w 19"/>
                    <a:gd name="T53" fmla="*/ 0 h 2"/>
                    <a:gd name="T54" fmla="*/ 9 w 19"/>
                    <a:gd name="T55" fmla="*/ 0 h 2"/>
                    <a:gd name="T56" fmla="*/ 9 w 19"/>
                    <a:gd name="T57" fmla="*/ 0 h 2"/>
                    <a:gd name="T58" fmla="*/ 9 w 19"/>
                    <a:gd name="T59" fmla="*/ 0 h 2"/>
                    <a:gd name="T60" fmla="*/ 8 w 19"/>
                    <a:gd name="T61" fmla="*/ 0 h 2"/>
                    <a:gd name="T62" fmla="*/ 8 w 19"/>
                    <a:gd name="T63" fmla="*/ 0 h 2"/>
                    <a:gd name="T64" fmla="*/ 8 w 19"/>
                    <a:gd name="T65" fmla="*/ 0 h 2"/>
                    <a:gd name="T66" fmla="*/ 8 w 19"/>
                    <a:gd name="T67" fmla="*/ 0 h 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 h="2">
                      <a:moveTo>
                        <a:pt x="7" y="2"/>
                      </a:moveTo>
                      <a:cubicBezTo>
                        <a:pt x="7" y="2"/>
                        <a:pt x="7" y="2"/>
                        <a:pt x="7" y="2"/>
                      </a:cubicBezTo>
                      <a:cubicBezTo>
                        <a:pt x="7" y="2"/>
                        <a:pt x="7" y="2"/>
                        <a:pt x="7" y="2"/>
                      </a:cubicBezTo>
                      <a:moveTo>
                        <a:pt x="7" y="2"/>
                      </a:moveTo>
                      <a:cubicBezTo>
                        <a:pt x="7" y="2"/>
                        <a:pt x="7" y="2"/>
                        <a:pt x="7" y="2"/>
                      </a:cubicBezTo>
                      <a:cubicBezTo>
                        <a:pt x="7" y="2"/>
                        <a:pt x="7" y="2"/>
                        <a:pt x="7" y="2"/>
                      </a:cubicBezTo>
                      <a:moveTo>
                        <a:pt x="2" y="2"/>
                      </a:moveTo>
                      <a:cubicBezTo>
                        <a:pt x="2" y="2"/>
                        <a:pt x="2" y="2"/>
                        <a:pt x="2" y="2"/>
                      </a:cubicBezTo>
                      <a:cubicBezTo>
                        <a:pt x="2" y="2"/>
                        <a:pt x="2" y="2"/>
                        <a:pt x="2" y="2"/>
                      </a:cubicBezTo>
                      <a:cubicBezTo>
                        <a:pt x="2" y="2"/>
                        <a:pt x="2" y="2"/>
                        <a:pt x="2" y="2"/>
                      </a:cubicBezTo>
                      <a:moveTo>
                        <a:pt x="4" y="2"/>
                      </a:moveTo>
                      <a:cubicBezTo>
                        <a:pt x="3" y="2"/>
                        <a:pt x="3" y="2"/>
                        <a:pt x="3" y="2"/>
                      </a:cubicBezTo>
                      <a:cubicBezTo>
                        <a:pt x="3" y="2"/>
                        <a:pt x="3" y="2"/>
                        <a:pt x="4" y="2"/>
                      </a:cubicBezTo>
                      <a:moveTo>
                        <a:pt x="6" y="2"/>
                      </a:moveTo>
                      <a:cubicBezTo>
                        <a:pt x="6" y="2"/>
                        <a:pt x="6" y="2"/>
                        <a:pt x="6" y="2"/>
                      </a:cubicBezTo>
                      <a:cubicBezTo>
                        <a:pt x="7" y="2"/>
                        <a:pt x="7" y="2"/>
                        <a:pt x="7" y="2"/>
                      </a:cubicBezTo>
                      <a:cubicBezTo>
                        <a:pt x="7" y="2"/>
                        <a:pt x="7" y="2"/>
                        <a:pt x="6" y="2"/>
                      </a:cubicBezTo>
                      <a:cubicBezTo>
                        <a:pt x="6" y="2"/>
                        <a:pt x="6" y="2"/>
                        <a:pt x="6" y="2"/>
                      </a:cubicBezTo>
                      <a:moveTo>
                        <a:pt x="4" y="2"/>
                      </a:moveTo>
                      <a:cubicBezTo>
                        <a:pt x="4" y="2"/>
                        <a:pt x="4" y="2"/>
                        <a:pt x="4" y="2"/>
                      </a:cubicBezTo>
                      <a:cubicBezTo>
                        <a:pt x="4" y="2"/>
                        <a:pt x="4" y="2"/>
                        <a:pt x="4" y="2"/>
                      </a:cubicBezTo>
                      <a:cubicBezTo>
                        <a:pt x="4" y="2"/>
                        <a:pt x="4" y="2"/>
                        <a:pt x="4" y="2"/>
                      </a:cubicBezTo>
                      <a:cubicBezTo>
                        <a:pt x="4" y="2"/>
                        <a:pt x="4" y="2"/>
                        <a:pt x="4" y="2"/>
                      </a:cubicBezTo>
                      <a:moveTo>
                        <a:pt x="5" y="2"/>
                      </a:moveTo>
                      <a:cubicBezTo>
                        <a:pt x="6" y="2"/>
                        <a:pt x="6" y="2"/>
                        <a:pt x="6" y="2"/>
                      </a:cubicBezTo>
                      <a:cubicBezTo>
                        <a:pt x="6" y="2"/>
                        <a:pt x="6" y="2"/>
                        <a:pt x="5" y="2"/>
                      </a:cubicBezTo>
                      <a:moveTo>
                        <a:pt x="5" y="2"/>
                      </a:moveTo>
                      <a:cubicBezTo>
                        <a:pt x="5" y="2"/>
                        <a:pt x="5" y="2"/>
                        <a:pt x="5" y="2"/>
                      </a:cubicBezTo>
                      <a:cubicBezTo>
                        <a:pt x="5" y="2"/>
                        <a:pt x="5" y="2"/>
                        <a:pt x="5" y="2"/>
                      </a:cubicBezTo>
                      <a:cubicBezTo>
                        <a:pt x="5" y="2"/>
                        <a:pt x="5" y="2"/>
                        <a:pt x="5" y="2"/>
                      </a:cubicBezTo>
                      <a:moveTo>
                        <a:pt x="13" y="2"/>
                      </a:moveTo>
                      <a:cubicBezTo>
                        <a:pt x="13" y="2"/>
                        <a:pt x="13" y="2"/>
                        <a:pt x="13" y="2"/>
                      </a:cubicBezTo>
                      <a:cubicBezTo>
                        <a:pt x="13" y="2"/>
                        <a:pt x="13" y="2"/>
                        <a:pt x="13" y="2"/>
                      </a:cubicBezTo>
                      <a:cubicBezTo>
                        <a:pt x="13" y="2"/>
                        <a:pt x="13" y="2"/>
                        <a:pt x="13" y="2"/>
                      </a:cubicBezTo>
                      <a:moveTo>
                        <a:pt x="12" y="2"/>
                      </a:moveTo>
                      <a:cubicBezTo>
                        <a:pt x="12" y="2"/>
                        <a:pt x="12" y="2"/>
                        <a:pt x="12" y="2"/>
                      </a:cubicBezTo>
                      <a:cubicBezTo>
                        <a:pt x="13" y="2"/>
                        <a:pt x="13" y="2"/>
                        <a:pt x="13" y="2"/>
                      </a:cubicBezTo>
                      <a:cubicBezTo>
                        <a:pt x="13" y="2"/>
                        <a:pt x="13" y="2"/>
                        <a:pt x="12" y="2"/>
                      </a:cubicBezTo>
                      <a:cubicBezTo>
                        <a:pt x="12" y="2"/>
                        <a:pt x="12" y="2"/>
                        <a:pt x="12" y="2"/>
                      </a:cubicBezTo>
                      <a:moveTo>
                        <a:pt x="0" y="1"/>
                      </a:moveTo>
                      <a:cubicBezTo>
                        <a:pt x="0" y="1"/>
                        <a:pt x="0" y="1"/>
                        <a:pt x="0" y="1"/>
                      </a:cubicBezTo>
                      <a:cubicBezTo>
                        <a:pt x="1" y="2"/>
                        <a:pt x="1" y="2"/>
                        <a:pt x="2" y="2"/>
                      </a:cubicBezTo>
                      <a:cubicBezTo>
                        <a:pt x="1" y="2"/>
                        <a:pt x="1" y="2"/>
                        <a:pt x="0"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9" y="0"/>
                      </a:moveTo>
                      <a:cubicBezTo>
                        <a:pt x="19" y="0"/>
                        <a:pt x="19" y="0"/>
                        <a:pt x="19" y="0"/>
                      </a:cubicBezTo>
                      <a:cubicBezTo>
                        <a:pt x="19" y="0"/>
                        <a:pt x="19" y="0"/>
                        <a:pt x="19" y="0"/>
                      </a:cubicBezTo>
                      <a:cubicBezTo>
                        <a:pt x="19" y="0"/>
                        <a:pt x="19" y="0"/>
                        <a:pt x="19" y="0"/>
                      </a:cubicBezTo>
                      <a:moveTo>
                        <a:pt x="18" y="0"/>
                      </a:moveTo>
                      <a:cubicBezTo>
                        <a:pt x="18" y="0"/>
                        <a:pt x="19" y="0"/>
                        <a:pt x="19" y="0"/>
                      </a:cubicBezTo>
                      <a:cubicBezTo>
                        <a:pt x="19" y="0"/>
                        <a:pt x="18" y="0"/>
                        <a:pt x="18" y="0"/>
                      </a:cubicBezTo>
                      <a:moveTo>
                        <a:pt x="18" y="0"/>
                      </a:moveTo>
                      <a:cubicBezTo>
                        <a:pt x="18" y="0"/>
                        <a:pt x="18" y="0"/>
                        <a:pt x="18" y="0"/>
                      </a:cubicBezTo>
                      <a:cubicBezTo>
                        <a:pt x="18" y="0"/>
                        <a:pt x="18" y="0"/>
                        <a:pt x="18" y="0"/>
                      </a:cubicBezTo>
                      <a:cubicBezTo>
                        <a:pt x="18" y="0"/>
                        <a:pt x="18" y="0"/>
                        <a:pt x="18" y="0"/>
                      </a:cubicBezTo>
                      <a:cubicBezTo>
                        <a:pt x="18" y="0"/>
                        <a:pt x="18" y="0"/>
                        <a:pt x="18" y="0"/>
                      </a:cubicBezTo>
                      <a:moveTo>
                        <a:pt x="17" y="0"/>
                      </a:moveTo>
                      <a:cubicBezTo>
                        <a:pt x="18" y="0"/>
                        <a:pt x="18" y="0"/>
                        <a:pt x="18" y="0"/>
                      </a:cubicBezTo>
                      <a:cubicBezTo>
                        <a:pt x="18" y="0"/>
                        <a:pt x="18" y="0"/>
                        <a:pt x="17" y="0"/>
                      </a:cubicBezTo>
                      <a:moveTo>
                        <a:pt x="17" y="0"/>
                      </a:moveTo>
                      <a:cubicBezTo>
                        <a:pt x="17" y="0"/>
                        <a:pt x="17" y="0"/>
                        <a:pt x="17" y="0"/>
                      </a:cubicBezTo>
                      <a:cubicBezTo>
                        <a:pt x="17" y="0"/>
                        <a:pt x="17" y="0"/>
                        <a:pt x="17" y="0"/>
                      </a:cubicBezTo>
                      <a:cubicBezTo>
                        <a:pt x="17" y="0"/>
                        <a:pt x="17" y="0"/>
                        <a:pt x="17" y="0"/>
                      </a:cubicBezTo>
                    </a:path>
                  </a:pathLst>
                </a:custGeom>
                <a:solidFill>
                  <a:srgbClr val="D9BF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8" name="Freeform 10729">
                  <a:extLst>
                    <a:ext uri="{FF2B5EF4-FFF2-40B4-BE49-F238E27FC236}">
                      <a16:creationId xmlns:a16="http://schemas.microsoft.com/office/drawing/2014/main" id="{78DE0C7E-6458-1E88-819F-16271E4D6B82}"/>
                    </a:ext>
                  </a:extLst>
                </p:cNvPr>
                <p:cNvSpPr>
                  <a:spLocks noEditPoints="1"/>
                </p:cNvSpPr>
                <p:nvPr/>
              </p:nvSpPr>
              <p:spPr bwMode="auto">
                <a:xfrm>
                  <a:off x="4092" y="2320"/>
                  <a:ext cx="21" cy="22"/>
                </a:xfrm>
                <a:custGeom>
                  <a:avLst/>
                  <a:gdLst>
                    <a:gd name="T0" fmla="*/ 9 w 25"/>
                    <a:gd name="T1" fmla="*/ 1 h 27"/>
                    <a:gd name="T2" fmla="*/ 8 w 25"/>
                    <a:gd name="T3" fmla="*/ 3 h 27"/>
                    <a:gd name="T4" fmla="*/ 8 w 25"/>
                    <a:gd name="T5" fmla="*/ 5 h 27"/>
                    <a:gd name="T6" fmla="*/ 8 w 25"/>
                    <a:gd name="T7" fmla="*/ 5 h 27"/>
                    <a:gd name="T8" fmla="*/ 7 w 25"/>
                    <a:gd name="T9" fmla="*/ 5 h 27"/>
                    <a:gd name="T10" fmla="*/ 7 w 25"/>
                    <a:gd name="T11" fmla="*/ 5 h 27"/>
                    <a:gd name="T12" fmla="*/ 6 w 25"/>
                    <a:gd name="T13" fmla="*/ 6 h 27"/>
                    <a:gd name="T14" fmla="*/ 6 w 25"/>
                    <a:gd name="T15" fmla="*/ 6 h 27"/>
                    <a:gd name="T16" fmla="*/ 6 w 25"/>
                    <a:gd name="T17" fmla="*/ 6 h 27"/>
                    <a:gd name="T18" fmla="*/ 5 w 25"/>
                    <a:gd name="T19" fmla="*/ 6 h 27"/>
                    <a:gd name="T20" fmla="*/ 5 w 25"/>
                    <a:gd name="T21" fmla="*/ 6 h 27"/>
                    <a:gd name="T22" fmla="*/ 4 w 25"/>
                    <a:gd name="T23" fmla="*/ 6 h 27"/>
                    <a:gd name="T24" fmla="*/ 3 w 25"/>
                    <a:gd name="T25" fmla="*/ 6 h 27"/>
                    <a:gd name="T26" fmla="*/ 3 w 25"/>
                    <a:gd name="T27" fmla="*/ 7 h 27"/>
                    <a:gd name="T28" fmla="*/ 3 w 25"/>
                    <a:gd name="T29" fmla="*/ 7 h 27"/>
                    <a:gd name="T30" fmla="*/ 2 w 25"/>
                    <a:gd name="T31" fmla="*/ 7 h 27"/>
                    <a:gd name="T32" fmla="*/ 2 w 25"/>
                    <a:gd name="T33" fmla="*/ 7 h 27"/>
                    <a:gd name="T34" fmla="*/ 2 w 25"/>
                    <a:gd name="T35" fmla="*/ 8 h 27"/>
                    <a:gd name="T36" fmla="*/ 0 w 25"/>
                    <a:gd name="T37" fmla="*/ 11 h 27"/>
                    <a:gd name="T38" fmla="*/ 1 w 25"/>
                    <a:gd name="T39" fmla="*/ 11 h 27"/>
                    <a:gd name="T40" fmla="*/ 2 w 25"/>
                    <a:gd name="T41" fmla="*/ 12 h 27"/>
                    <a:gd name="T42" fmla="*/ 3 w 25"/>
                    <a:gd name="T43" fmla="*/ 11 h 27"/>
                    <a:gd name="T44" fmla="*/ 3 w 25"/>
                    <a:gd name="T45" fmla="*/ 11 h 27"/>
                    <a:gd name="T46" fmla="*/ 3 w 25"/>
                    <a:gd name="T47" fmla="*/ 11 h 27"/>
                    <a:gd name="T48" fmla="*/ 4 w 25"/>
                    <a:gd name="T49" fmla="*/ 11 h 27"/>
                    <a:gd name="T50" fmla="*/ 5 w 25"/>
                    <a:gd name="T51" fmla="*/ 11 h 27"/>
                    <a:gd name="T52" fmla="*/ 6 w 25"/>
                    <a:gd name="T53" fmla="*/ 11 h 27"/>
                    <a:gd name="T54" fmla="*/ 6 w 25"/>
                    <a:gd name="T55" fmla="*/ 11 h 27"/>
                    <a:gd name="T56" fmla="*/ 7 w 25"/>
                    <a:gd name="T57" fmla="*/ 11 h 27"/>
                    <a:gd name="T58" fmla="*/ 7 w 25"/>
                    <a:gd name="T59" fmla="*/ 11 h 27"/>
                    <a:gd name="T60" fmla="*/ 8 w 25"/>
                    <a:gd name="T61" fmla="*/ 10 h 27"/>
                    <a:gd name="T62" fmla="*/ 8 w 25"/>
                    <a:gd name="T63" fmla="*/ 10 h 27"/>
                    <a:gd name="T64" fmla="*/ 8 w 25"/>
                    <a:gd name="T65" fmla="*/ 10 h 27"/>
                    <a:gd name="T66" fmla="*/ 9 w 25"/>
                    <a:gd name="T67" fmla="*/ 10 h 27"/>
                    <a:gd name="T68" fmla="*/ 9 w 25"/>
                    <a:gd name="T69" fmla="*/ 9 h 27"/>
                    <a:gd name="T70" fmla="*/ 9 w 25"/>
                    <a:gd name="T71" fmla="*/ 9 h 27"/>
                    <a:gd name="T72" fmla="*/ 10 w 25"/>
                    <a:gd name="T73" fmla="*/ 9 h 27"/>
                    <a:gd name="T74" fmla="*/ 11 w 25"/>
                    <a:gd name="T75" fmla="*/ 7 h 27"/>
                    <a:gd name="T76" fmla="*/ 11 w 25"/>
                    <a:gd name="T77" fmla="*/ 5 h 27"/>
                    <a:gd name="T78" fmla="*/ 11 w 25"/>
                    <a:gd name="T79" fmla="*/ 2 h 27"/>
                    <a:gd name="T80" fmla="*/ 9 w 25"/>
                    <a:gd name="T81" fmla="*/ 2 h 27"/>
                    <a:gd name="T82" fmla="*/ 9 w 25"/>
                    <a:gd name="T83" fmla="*/ 1 h 27"/>
                    <a:gd name="T84" fmla="*/ 9 w 25"/>
                    <a:gd name="T85" fmla="*/ 0 h 27"/>
                    <a:gd name="T86" fmla="*/ 9 w 25"/>
                    <a:gd name="T87" fmla="*/ 0 h 27"/>
                    <a:gd name="T88" fmla="*/ 9 w 25"/>
                    <a:gd name="T89" fmla="*/ 0 h 27"/>
                    <a:gd name="T90" fmla="*/ 9 w 25"/>
                    <a:gd name="T91" fmla="*/ 0 h 27"/>
                    <a:gd name="T92" fmla="*/ 9 w 25"/>
                    <a:gd name="T93" fmla="*/ 0 h 2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 h="27">
                      <a:moveTo>
                        <a:pt x="18" y="1"/>
                      </a:moveTo>
                      <a:cubicBezTo>
                        <a:pt x="17" y="2"/>
                        <a:pt x="21" y="6"/>
                        <a:pt x="17" y="7"/>
                      </a:cubicBezTo>
                      <a:cubicBezTo>
                        <a:pt x="16" y="7"/>
                        <a:pt x="18" y="10"/>
                        <a:pt x="16" y="10"/>
                      </a:cubicBezTo>
                      <a:cubicBezTo>
                        <a:pt x="15" y="10"/>
                        <a:pt x="15" y="10"/>
                        <a:pt x="15" y="10"/>
                      </a:cubicBezTo>
                      <a:cubicBezTo>
                        <a:pt x="15" y="10"/>
                        <a:pt x="15" y="10"/>
                        <a:pt x="14" y="10"/>
                      </a:cubicBezTo>
                      <a:cubicBezTo>
                        <a:pt x="14" y="10"/>
                        <a:pt x="14" y="11"/>
                        <a:pt x="13" y="11"/>
                      </a:cubicBezTo>
                      <a:cubicBezTo>
                        <a:pt x="13" y="12"/>
                        <a:pt x="13" y="13"/>
                        <a:pt x="12" y="13"/>
                      </a:cubicBezTo>
                      <a:cubicBezTo>
                        <a:pt x="12" y="13"/>
                        <a:pt x="12" y="13"/>
                        <a:pt x="12" y="13"/>
                      </a:cubicBezTo>
                      <a:cubicBezTo>
                        <a:pt x="11" y="13"/>
                        <a:pt x="11" y="13"/>
                        <a:pt x="11" y="13"/>
                      </a:cubicBezTo>
                      <a:cubicBezTo>
                        <a:pt x="11" y="13"/>
                        <a:pt x="10" y="13"/>
                        <a:pt x="10" y="13"/>
                      </a:cubicBezTo>
                      <a:cubicBezTo>
                        <a:pt x="10" y="14"/>
                        <a:pt x="10" y="14"/>
                        <a:pt x="9" y="14"/>
                      </a:cubicBezTo>
                      <a:cubicBezTo>
                        <a:pt x="8" y="14"/>
                        <a:pt x="8" y="14"/>
                        <a:pt x="8" y="14"/>
                      </a:cubicBezTo>
                      <a:cubicBezTo>
                        <a:pt x="8" y="14"/>
                        <a:pt x="7" y="14"/>
                        <a:pt x="7" y="14"/>
                      </a:cubicBezTo>
                      <a:cubicBezTo>
                        <a:pt x="6" y="14"/>
                        <a:pt x="6" y="15"/>
                        <a:pt x="5" y="15"/>
                      </a:cubicBezTo>
                      <a:cubicBezTo>
                        <a:pt x="5" y="15"/>
                        <a:pt x="4" y="16"/>
                        <a:pt x="3" y="16"/>
                      </a:cubicBezTo>
                      <a:cubicBezTo>
                        <a:pt x="3" y="16"/>
                        <a:pt x="3" y="16"/>
                        <a:pt x="2" y="16"/>
                      </a:cubicBezTo>
                      <a:cubicBezTo>
                        <a:pt x="2" y="16"/>
                        <a:pt x="2" y="16"/>
                        <a:pt x="2" y="16"/>
                      </a:cubicBezTo>
                      <a:cubicBezTo>
                        <a:pt x="2" y="17"/>
                        <a:pt x="3" y="18"/>
                        <a:pt x="2" y="19"/>
                      </a:cubicBezTo>
                      <a:cubicBezTo>
                        <a:pt x="0" y="21"/>
                        <a:pt x="1" y="24"/>
                        <a:pt x="0" y="26"/>
                      </a:cubicBezTo>
                      <a:cubicBezTo>
                        <a:pt x="0" y="26"/>
                        <a:pt x="0" y="26"/>
                        <a:pt x="1" y="26"/>
                      </a:cubicBezTo>
                      <a:cubicBezTo>
                        <a:pt x="1" y="27"/>
                        <a:pt x="2" y="27"/>
                        <a:pt x="2" y="27"/>
                      </a:cubicBezTo>
                      <a:cubicBezTo>
                        <a:pt x="3" y="27"/>
                        <a:pt x="4" y="26"/>
                        <a:pt x="4" y="26"/>
                      </a:cubicBezTo>
                      <a:cubicBezTo>
                        <a:pt x="5" y="26"/>
                        <a:pt x="5" y="26"/>
                        <a:pt x="6" y="26"/>
                      </a:cubicBezTo>
                      <a:cubicBezTo>
                        <a:pt x="6" y="26"/>
                        <a:pt x="6" y="26"/>
                        <a:pt x="7" y="26"/>
                      </a:cubicBezTo>
                      <a:cubicBezTo>
                        <a:pt x="7" y="26"/>
                        <a:pt x="7" y="26"/>
                        <a:pt x="8" y="26"/>
                      </a:cubicBezTo>
                      <a:cubicBezTo>
                        <a:pt x="8" y="26"/>
                        <a:pt x="9" y="26"/>
                        <a:pt x="10" y="25"/>
                      </a:cubicBezTo>
                      <a:cubicBezTo>
                        <a:pt x="10" y="25"/>
                        <a:pt x="11" y="24"/>
                        <a:pt x="11" y="24"/>
                      </a:cubicBezTo>
                      <a:cubicBezTo>
                        <a:pt x="12" y="24"/>
                        <a:pt x="12" y="24"/>
                        <a:pt x="12" y="25"/>
                      </a:cubicBezTo>
                      <a:cubicBezTo>
                        <a:pt x="12" y="25"/>
                        <a:pt x="13" y="25"/>
                        <a:pt x="13" y="25"/>
                      </a:cubicBezTo>
                      <a:cubicBezTo>
                        <a:pt x="14" y="25"/>
                        <a:pt x="14" y="24"/>
                        <a:pt x="14" y="24"/>
                      </a:cubicBezTo>
                      <a:cubicBezTo>
                        <a:pt x="15" y="23"/>
                        <a:pt x="15" y="23"/>
                        <a:pt x="16" y="23"/>
                      </a:cubicBezTo>
                      <a:cubicBezTo>
                        <a:pt x="16" y="23"/>
                        <a:pt x="16" y="23"/>
                        <a:pt x="16" y="23"/>
                      </a:cubicBezTo>
                      <a:cubicBezTo>
                        <a:pt x="16" y="23"/>
                        <a:pt x="16" y="23"/>
                        <a:pt x="16" y="23"/>
                      </a:cubicBezTo>
                      <a:cubicBezTo>
                        <a:pt x="17" y="23"/>
                        <a:pt x="18" y="22"/>
                        <a:pt x="18" y="22"/>
                      </a:cubicBezTo>
                      <a:cubicBezTo>
                        <a:pt x="18" y="21"/>
                        <a:pt x="18" y="20"/>
                        <a:pt x="19" y="20"/>
                      </a:cubicBezTo>
                      <a:cubicBezTo>
                        <a:pt x="19" y="20"/>
                        <a:pt x="19" y="20"/>
                        <a:pt x="19" y="20"/>
                      </a:cubicBezTo>
                      <a:cubicBezTo>
                        <a:pt x="19" y="21"/>
                        <a:pt x="20" y="21"/>
                        <a:pt x="20" y="21"/>
                      </a:cubicBezTo>
                      <a:cubicBezTo>
                        <a:pt x="22" y="21"/>
                        <a:pt x="20" y="17"/>
                        <a:pt x="22" y="17"/>
                      </a:cubicBezTo>
                      <a:cubicBezTo>
                        <a:pt x="25" y="16"/>
                        <a:pt x="20" y="12"/>
                        <a:pt x="23" y="11"/>
                      </a:cubicBezTo>
                      <a:cubicBezTo>
                        <a:pt x="25" y="10"/>
                        <a:pt x="20" y="7"/>
                        <a:pt x="21" y="6"/>
                      </a:cubicBezTo>
                      <a:cubicBezTo>
                        <a:pt x="23" y="5"/>
                        <a:pt x="19" y="4"/>
                        <a:pt x="18" y="2"/>
                      </a:cubicBezTo>
                      <a:cubicBezTo>
                        <a:pt x="18" y="2"/>
                        <a:pt x="18" y="1"/>
                        <a:pt x="18" y="1"/>
                      </a:cubicBezTo>
                      <a:moveTo>
                        <a:pt x="19" y="0"/>
                      </a:moveTo>
                      <a:cubicBezTo>
                        <a:pt x="19" y="0"/>
                        <a:pt x="19" y="0"/>
                        <a:pt x="19" y="0"/>
                      </a:cubicBezTo>
                      <a:cubicBezTo>
                        <a:pt x="19" y="0"/>
                        <a:pt x="19" y="0"/>
                        <a:pt x="19" y="0"/>
                      </a:cubicBezTo>
                      <a:cubicBezTo>
                        <a:pt x="19" y="0"/>
                        <a:pt x="19" y="0"/>
                        <a:pt x="19" y="0"/>
                      </a:cubicBezTo>
                      <a:cubicBezTo>
                        <a:pt x="19" y="0"/>
                        <a:pt x="19" y="0"/>
                        <a:pt x="19" y="0"/>
                      </a:cubicBezTo>
                    </a:path>
                  </a:pathLst>
                </a:custGeom>
                <a:solidFill>
                  <a:srgbClr val="BBA2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49" name="Freeform 10730">
                  <a:extLst>
                    <a:ext uri="{FF2B5EF4-FFF2-40B4-BE49-F238E27FC236}">
                      <a16:creationId xmlns:a16="http://schemas.microsoft.com/office/drawing/2014/main" id="{AEAB9AEA-7F86-BE9E-7194-0306CBF0413F}"/>
                    </a:ext>
                  </a:extLst>
                </p:cNvPr>
                <p:cNvSpPr>
                  <a:spLocks/>
                </p:cNvSpPr>
                <p:nvPr/>
              </p:nvSpPr>
              <p:spPr bwMode="auto">
                <a:xfrm>
                  <a:off x="4091" y="2320"/>
                  <a:ext cx="24" cy="23"/>
                </a:xfrm>
                <a:custGeom>
                  <a:avLst/>
                  <a:gdLst>
                    <a:gd name="T0" fmla="*/ 10 w 29"/>
                    <a:gd name="T1" fmla="*/ 0 h 28"/>
                    <a:gd name="T2" fmla="*/ 10 w 29"/>
                    <a:gd name="T3" fmla="*/ 0 h 28"/>
                    <a:gd name="T4" fmla="*/ 10 w 29"/>
                    <a:gd name="T5" fmla="*/ 0 h 28"/>
                    <a:gd name="T6" fmla="*/ 9 w 29"/>
                    <a:gd name="T7" fmla="*/ 1 h 28"/>
                    <a:gd name="T8" fmla="*/ 9 w 29"/>
                    <a:gd name="T9" fmla="*/ 1 h 28"/>
                    <a:gd name="T10" fmla="*/ 9 w 29"/>
                    <a:gd name="T11" fmla="*/ 2 h 28"/>
                    <a:gd name="T12" fmla="*/ 10 w 29"/>
                    <a:gd name="T13" fmla="*/ 2 h 28"/>
                    <a:gd name="T14" fmla="*/ 12 w 29"/>
                    <a:gd name="T15" fmla="*/ 5 h 28"/>
                    <a:gd name="T16" fmla="*/ 11 w 29"/>
                    <a:gd name="T17" fmla="*/ 8 h 28"/>
                    <a:gd name="T18" fmla="*/ 10 w 29"/>
                    <a:gd name="T19" fmla="*/ 10 h 28"/>
                    <a:gd name="T20" fmla="*/ 10 w 29"/>
                    <a:gd name="T21" fmla="*/ 9 h 28"/>
                    <a:gd name="T22" fmla="*/ 10 w 29"/>
                    <a:gd name="T23" fmla="*/ 9 h 28"/>
                    <a:gd name="T24" fmla="*/ 9 w 29"/>
                    <a:gd name="T25" fmla="*/ 10 h 28"/>
                    <a:gd name="T26" fmla="*/ 8 w 29"/>
                    <a:gd name="T27" fmla="*/ 11 h 28"/>
                    <a:gd name="T28" fmla="*/ 8 w 29"/>
                    <a:gd name="T29" fmla="*/ 11 h 28"/>
                    <a:gd name="T30" fmla="*/ 8 w 29"/>
                    <a:gd name="T31" fmla="*/ 11 h 28"/>
                    <a:gd name="T32" fmla="*/ 7 w 29"/>
                    <a:gd name="T33" fmla="*/ 11 h 28"/>
                    <a:gd name="T34" fmla="*/ 7 w 29"/>
                    <a:gd name="T35" fmla="*/ 12 h 28"/>
                    <a:gd name="T36" fmla="*/ 6 w 29"/>
                    <a:gd name="T37" fmla="*/ 12 h 28"/>
                    <a:gd name="T38" fmla="*/ 6 w 29"/>
                    <a:gd name="T39" fmla="*/ 11 h 28"/>
                    <a:gd name="T40" fmla="*/ 5 w 29"/>
                    <a:gd name="T41" fmla="*/ 12 h 28"/>
                    <a:gd name="T42" fmla="*/ 4 w 29"/>
                    <a:gd name="T43" fmla="*/ 12 h 28"/>
                    <a:gd name="T44" fmla="*/ 4 w 29"/>
                    <a:gd name="T45" fmla="*/ 12 h 28"/>
                    <a:gd name="T46" fmla="*/ 3 w 29"/>
                    <a:gd name="T47" fmla="*/ 12 h 28"/>
                    <a:gd name="T48" fmla="*/ 2 w 29"/>
                    <a:gd name="T49" fmla="*/ 12 h 28"/>
                    <a:gd name="T50" fmla="*/ 2 w 29"/>
                    <a:gd name="T51" fmla="*/ 12 h 28"/>
                    <a:gd name="T52" fmla="*/ 2 w 29"/>
                    <a:gd name="T53" fmla="*/ 12 h 28"/>
                    <a:gd name="T54" fmla="*/ 1 w 29"/>
                    <a:gd name="T55" fmla="*/ 12 h 28"/>
                    <a:gd name="T56" fmla="*/ 0 w 29"/>
                    <a:gd name="T57" fmla="*/ 12 h 28"/>
                    <a:gd name="T58" fmla="*/ 2 w 29"/>
                    <a:gd name="T59" fmla="*/ 13 h 28"/>
                    <a:gd name="T60" fmla="*/ 2 w 29"/>
                    <a:gd name="T61" fmla="*/ 13 h 28"/>
                    <a:gd name="T62" fmla="*/ 2 w 29"/>
                    <a:gd name="T63" fmla="*/ 13 h 28"/>
                    <a:gd name="T64" fmla="*/ 2 w 29"/>
                    <a:gd name="T65" fmla="*/ 13 h 28"/>
                    <a:gd name="T66" fmla="*/ 4 w 29"/>
                    <a:gd name="T67" fmla="*/ 13 h 28"/>
                    <a:gd name="T68" fmla="*/ 5 w 29"/>
                    <a:gd name="T69" fmla="*/ 13 h 28"/>
                    <a:gd name="T70" fmla="*/ 6 w 29"/>
                    <a:gd name="T71" fmla="*/ 12 h 28"/>
                    <a:gd name="T72" fmla="*/ 6 w 29"/>
                    <a:gd name="T73" fmla="*/ 13 h 28"/>
                    <a:gd name="T74" fmla="*/ 6 w 29"/>
                    <a:gd name="T75" fmla="*/ 13 h 28"/>
                    <a:gd name="T76" fmla="*/ 7 w 29"/>
                    <a:gd name="T77" fmla="*/ 12 h 28"/>
                    <a:gd name="T78" fmla="*/ 8 w 29"/>
                    <a:gd name="T79" fmla="*/ 12 h 28"/>
                    <a:gd name="T80" fmla="*/ 8 w 29"/>
                    <a:gd name="T81" fmla="*/ 12 h 28"/>
                    <a:gd name="T82" fmla="*/ 9 w 29"/>
                    <a:gd name="T83" fmla="*/ 12 h 28"/>
                    <a:gd name="T84" fmla="*/ 10 w 29"/>
                    <a:gd name="T85" fmla="*/ 12 h 28"/>
                    <a:gd name="T86" fmla="*/ 14 w 29"/>
                    <a:gd name="T87" fmla="*/ 5 h 28"/>
                    <a:gd name="T88" fmla="*/ 12 w 29"/>
                    <a:gd name="T89" fmla="*/ 4 h 28"/>
                    <a:gd name="T90" fmla="*/ 12 w 29"/>
                    <a:gd name="T91" fmla="*/ 4 h 28"/>
                    <a:gd name="T92" fmla="*/ 12 w 29"/>
                    <a:gd name="T93" fmla="*/ 4 h 28"/>
                    <a:gd name="T94" fmla="*/ 11 w 29"/>
                    <a:gd name="T95" fmla="*/ 2 h 28"/>
                    <a:gd name="T96" fmla="*/ 12 w 29"/>
                    <a:gd name="T97" fmla="*/ 2 h 28"/>
                    <a:gd name="T98" fmla="*/ 12 w 29"/>
                    <a:gd name="T99" fmla="*/ 2 h 28"/>
                    <a:gd name="T100" fmla="*/ 10 w 29"/>
                    <a:gd name="T101" fmla="*/ 0 h 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9" h="28">
                      <a:moveTo>
                        <a:pt x="20" y="0"/>
                      </a:moveTo>
                      <a:cubicBezTo>
                        <a:pt x="20" y="0"/>
                        <a:pt x="20" y="0"/>
                        <a:pt x="20" y="0"/>
                      </a:cubicBezTo>
                      <a:cubicBezTo>
                        <a:pt x="20" y="0"/>
                        <a:pt x="20" y="0"/>
                        <a:pt x="20" y="0"/>
                      </a:cubicBezTo>
                      <a:cubicBezTo>
                        <a:pt x="20" y="0"/>
                        <a:pt x="20" y="0"/>
                        <a:pt x="19" y="1"/>
                      </a:cubicBezTo>
                      <a:cubicBezTo>
                        <a:pt x="19" y="1"/>
                        <a:pt x="19" y="1"/>
                        <a:pt x="19" y="1"/>
                      </a:cubicBezTo>
                      <a:cubicBezTo>
                        <a:pt x="19" y="1"/>
                        <a:pt x="19" y="2"/>
                        <a:pt x="19" y="2"/>
                      </a:cubicBezTo>
                      <a:cubicBezTo>
                        <a:pt x="20" y="4"/>
                        <a:pt x="24" y="5"/>
                        <a:pt x="22" y="6"/>
                      </a:cubicBezTo>
                      <a:cubicBezTo>
                        <a:pt x="21" y="7"/>
                        <a:pt x="26" y="10"/>
                        <a:pt x="24" y="11"/>
                      </a:cubicBezTo>
                      <a:cubicBezTo>
                        <a:pt x="21" y="12"/>
                        <a:pt x="26" y="16"/>
                        <a:pt x="23" y="17"/>
                      </a:cubicBezTo>
                      <a:cubicBezTo>
                        <a:pt x="21" y="17"/>
                        <a:pt x="23" y="21"/>
                        <a:pt x="21" y="21"/>
                      </a:cubicBezTo>
                      <a:cubicBezTo>
                        <a:pt x="21" y="21"/>
                        <a:pt x="20" y="21"/>
                        <a:pt x="20" y="20"/>
                      </a:cubicBezTo>
                      <a:cubicBezTo>
                        <a:pt x="20" y="20"/>
                        <a:pt x="20" y="20"/>
                        <a:pt x="20" y="20"/>
                      </a:cubicBezTo>
                      <a:cubicBezTo>
                        <a:pt x="19" y="20"/>
                        <a:pt x="19" y="21"/>
                        <a:pt x="19" y="22"/>
                      </a:cubicBezTo>
                      <a:cubicBezTo>
                        <a:pt x="19" y="22"/>
                        <a:pt x="18" y="23"/>
                        <a:pt x="17" y="23"/>
                      </a:cubicBezTo>
                      <a:cubicBezTo>
                        <a:pt x="17" y="23"/>
                        <a:pt x="17" y="23"/>
                        <a:pt x="17" y="23"/>
                      </a:cubicBezTo>
                      <a:cubicBezTo>
                        <a:pt x="17" y="23"/>
                        <a:pt x="17" y="23"/>
                        <a:pt x="17" y="23"/>
                      </a:cubicBezTo>
                      <a:cubicBezTo>
                        <a:pt x="16" y="23"/>
                        <a:pt x="16" y="23"/>
                        <a:pt x="15" y="24"/>
                      </a:cubicBezTo>
                      <a:cubicBezTo>
                        <a:pt x="15" y="24"/>
                        <a:pt x="15" y="25"/>
                        <a:pt x="14" y="25"/>
                      </a:cubicBezTo>
                      <a:cubicBezTo>
                        <a:pt x="14" y="25"/>
                        <a:pt x="13" y="25"/>
                        <a:pt x="13" y="25"/>
                      </a:cubicBezTo>
                      <a:cubicBezTo>
                        <a:pt x="13" y="24"/>
                        <a:pt x="13" y="24"/>
                        <a:pt x="12" y="24"/>
                      </a:cubicBezTo>
                      <a:cubicBezTo>
                        <a:pt x="12" y="24"/>
                        <a:pt x="11" y="25"/>
                        <a:pt x="11" y="25"/>
                      </a:cubicBezTo>
                      <a:cubicBezTo>
                        <a:pt x="10" y="26"/>
                        <a:pt x="9" y="26"/>
                        <a:pt x="9" y="26"/>
                      </a:cubicBezTo>
                      <a:cubicBezTo>
                        <a:pt x="8" y="26"/>
                        <a:pt x="8" y="26"/>
                        <a:pt x="8" y="26"/>
                      </a:cubicBezTo>
                      <a:cubicBezTo>
                        <a:pt x="7" y="26"/>
                        <a:pt x="7" y="26"/>
                        <a:pt x="7" y="26"/>
                      </a:cubicBezTo>
                      <a:cubicBezTo>
                        <a:pt x="6" y="26"/>
                        <a:pt x="6" y="26"/>
                        <a:pt x="5" y="26"/>
                      </a:cubicBezTo>
                      <a:cubicBezTo>
                        <a:pt x="5" y="26"/>
                        <a:pt x="4" y="27"/>
                        <a:pt x="3" y="27"/>
                      </a:cubicBezTo>
                      <a:cubicBezTo>
                        <a:pt x="3" y="27"/>
                        <a:pt x="2" y="27"/>
                        <a:pt x="2" y="26"/>
                      </a:cubicBezTo>
                      <a:cubicBezTo>
                        <a:pt x="1" y="26"/>
                        <a:pt x="1" y="26"/>
                        <a:pt x="1" y="26"/>
                      </a:cubicBezTo>
                      <a:cubicBezTo>
                        <a:pt x="0" y="27"/>
                        <a:pt x="0" y="27"/>
                        <a:pt x="0" y="27"/>
                      </a:cubicBezTo>
                      <a:cubicBezTo>
                        <a:pt x="1" y="28"/>
                        <a:pt x="1" y="28"/>
                        <a:pt x="2" y="28"/>
                      </a:cubicBezTo>
                      <a:cubicBezTo>
                        <a:pt x="3" y="28"/>
                        <a:pt x="3" y="28"/>
                        <a:pt x="4" y="28"/>
                      </a:cubicBezTo>
                      <a:cubicBezTo>
                        <a:pt x="4" y="28"/>
                        <a:pt x="5" y="28"/>
                        <a:pt x="5" y="28"/>
                      </a:cubicBezTo>
                      <a:cubicBezTo>
                        <a:pt x="6" y="28"/>
                        <a:pt x="6" y="28"/>
                        <a:pt x="6" y="28"/>
                      </a:cubicBezTo>
                      <a:cubicBezTo>
                        <a:pt x="7" y="28"/>
                        <a:pt x="8" y="28"/>
                        <a:pt x="8" y="28"/>
                      </a:cubicBezTo>
                      <a:cubicBezTo>
                        <a:pt x="9" y="28"/>
                        <a:pt x="10" y="28"/>
                        <a:pt x="10" y="28"/>
                      </a:cubicBezTo>
                      <a:cubicBezTo>
                        <a:pt x="11" y="28"/>
                        <a:pt x="11" y="27"/>
                        <a:pt x="12" y="27"/>
                      </a:cubicBezTo>
                      <a:cubicBezTo>
                        <a:pt x="12" y="27"/>
                        <a:pt x="12" y="28"/>
                        <a:pt x="12" y="28"/>
                      </a:cubicBezTo>
                      <a:cubicBezTo>
                        <a:pt x="13" y="28"/>
                        <a:pt x="13" y="28"/>
                        <a:pt x="13" y="28"/>
                      </a:cubicBezTo>
                      <a:cubicBezTo>
                        <a:pt x="14" y="28"/>
                        <a:pt x="15" y="27"/>
                        <a:pt x="16" y="27"/>
                      </a:cubicBezTo>
                      <a:cubicBezTo>
                        <a:pt x="16" y="27"/>
                        <a:pt x="17" y="26"/>
                        <a:pt x="17" y="26"/>
                      </a:cubicBezTo>
                      <a:cubicBezTo>
                        <a:pt x="18" y="26"/>
                        <a:pt x="18" y="26"/>
                        <a:pt x="18" y="26"/>
                      </a:cubicBezTo>
                      <a:cubicBezTo>
                        <a:pt x="18" y="26"/>
                        <a:pt x="19" y="26"/>
                        <a:pt x="19" y="26"/>
                      </a:cubicBezTo>
                      <a:cubicBezTo>
                        <a:pt x="20" y="26"/>
                        <a:pt x="20" y="26"/>
                        <a:pt x="20" y="26"/>
                      </a:cubicBezTo>
                      <a:cubicBezTo>
                        <a:pt x="21" y="19"/>
                        <a:pt x="25" y="15"/>
                        <a:pt x="29" y="11"/>
                      </a:cubicBezTo>
                      <a:cubicBezTo>
                        <a:pt x="28" y="10"/>
                        <a:pt x="27" y="9"/>
                        <a:pt x="27" y="9"/>
                      </a:cubicBezTo>
                      <a:cubicBezTo>
                        <a:pt x="27" y="8"/>
                        <a:pt x="27" y="8"/>
                        <a:pt x="27" y="8"/>
                      </a:cubicBezTo>
                      <a:cubicBezTo>
                        <a:pt x="27" y="8"/>
                        <a:pt x="27" y="8"/>
                        <a:pt x="27" y="8"/>
                      </a:cubicBezTo>
                      <a:cubicBezTo>
                        <a:pt x="27" y="6"/>
                        <a:pt x="23" y="4"/>
                        <a:pt x="23" y="3"/>
                      </a:cubicBezTo>
                      <a:cubicBezTo>
                        <a:pt x="23" y="3"/>
                        <a:pt x="23" y="3"/>
                        <a:pt x="24" y="3"/>
                      </a:cubicBezTo>
                      <a:cubicBezTo>
                        <a:pt x="24" y="3"/>
                        <a:pt x="24" y="3"/>
                        <a:pt x="24" y="2"/>
                      </a:cubicBezTo>
                      <a:cubicBezTo>
                        <a:pt x="24" y="2"/>
                        <a:pt x="21" y="1"/>
                        <a:pt x="20" y="0"/>
                      </a:cubicBezTo>
                    </a:path>
                  </a:pathLst>
                </a:custGeom>
                <a:solidFill>
                  <a:srgbClr val="A38B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0" name="Freeform 10731">
                  <a:extLst>
                    <a:ext uri="{FF2B5EF4-FFF2-40B4-BE49-F238E27FC236}">
                      <a16:creationId xmlns:a16="http://schemas.microsoft.com/office/drawing/2014/main" id="{BBC486F2-DF19-9DC9-F8F7-7113BBE6F606}"/>
                    </a:ext>
                  </a:extLst>
                </p:cNvPr>
                <p:cNvSpPr>
                  <a:spLocks/>
                </p:cNvSpPr>
                <p:nvPr/>
              </p:nvSpPr>
              <p:spPr bwMode="auto">
                <a:xfrm>
                  <a:off x="4108" y="2329"/>
                  <a:ext cx="7" cy="12"/>
                </a:xfrm>
                <a:custGeom>
                  <a:avLst/>
                  <a:gdLst>
                    <a:gd name="T0" fmla="*/ 3 w 9"/>
                    <a:gd name="T1" fmla="*/ 0 h 15"/>
                    <a:gd name="T2" fmla="*/ 0 w 9"/>
                    <a:gd name="T3" fmla="*/ 6 h 15"/>
                    <a:gd name="T4" fmla="*/ 0 w 9"/>
                    <a:gd name="T5" fmla="*/ 6 h 15"/>
                    <a:gd name="T6" fmla="*/ 2 w 9"/>
                    <a:gd name="T7" fmla="*/ 6 h 15"/>
                    <a:gd name="T8" fmla="*/ 2 w 9"/>
                    <a:gd name="T9" fmla="*/ 6 h 15"/>
                    <a:gd name="T10" fmla="*/ 2 w 9"/>
                    <a:gd name="T11" fmla="*/ 6 h 15"/>
                    <a:gd name="T12" fmla="*/ 2 w 9"/>
                    <a:gd name="T13" fmla="*/ 5 h 15"/>
                    <a:gd name="T14" fmla="*/ 2 w 9"/>
                    <a:gd name="T15" fmla="*/ 5 h 15"/>
                    <a:gd name="T16" fmla="*/ 2 w 9"/>
                    <a:gd name="T17" fmla="*/ 5 h 15"/>
                    <a:gd name="T18" fmla="*/ 2 w 9"/>
                    <a:gd name="T19" fmla="*/ 5 h 15"/>
                    <a:gd name="T20" fmla="*/ 2 w 9"/>
                    <a:gd name="T21" fmla="*/ 4 h 15"/>
                    <a:gd name="T22" fmla="*/ 2 w 9"/>
                    <a:gd name="T23" fmla="*/ 4 h 15"/>
                    <a:gd name="T24" fmla="*/ 2 w 9"/>
                    <a:gd name="T25" fmla="*/ 3 h 15"/>
                    <a:gd name="T26" fmla="*/ 3 w 9"/>
                    <a:gd name="T27" fmla="*/ 2 h 15"/>
                    <a:gd name="T28" fmla="*/ 3 w 9"/>
                    <a:gd name="T29" fmla="*/ 2 h 15"/>
                    <a:gd name="T30" fmla="*/ 3 w 9"/>
                    <a:gd name="T31" fmla="*/ 2 h 15"/>
                    <a:gd name="T32" fmla="*/ 3 w 9"/>
                    <a:gd name="T33" fmla="*/ 1 h 15"/>
                    <a:gd name="T34" fmla="*/ 3 w 9"/>
                    <a:gd name="T35" fmla="*/ 0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 h="15">
                      <a:moveTo>
                        <a:pt x="9" y="0"/>
                      </a:moveTo>
                      <a:cubicBezTo>
                        <a:pt x="5" y="4"/>
                        <a:pt x="1" y="8"/>
                        <a:pt x="0" y="15"/>
                      </a:cubicBezTo>
                      <a:cubicBezTo>
                        <a:pt x="0" y="15"/>
                        <a:pt x="0" y="15"/>
                        <a:pt x="0" y="14"/>
                      </a:cubicBezTo>
                      <a:cubicBezTo>
                        <a:pt x="1" y="14"/>
                        <a:pt x="1" y="14"/>
                        <a:pt x="2" y="14"/>
                      </a:cubicBezTo>
                      <a:cubicBezTo>
                        <a:pt x="2" y="14"/>
                        <a:pt x="2" y="14"/>
                        <a:pt x="2" y="14"/>
                      </a:cubicBezTo>
                      <a:cubicBezTo>
                        <a:pt x="2" y="14"/>
                        <a:pt x="2" y="14"/>
                        <a:pt x="2" y="14"/>
                      </a:cubicBezTo>
                      <a:cubicBezTo>
                        <a:pt x="3" y="14"/>
                        <a:pt x="3" y="13"/>
                        <a:pt x="4" y="12"/>
                      </a:cubicBezTo>
                      <a:cubicBezTo>
                        <a:pt x="4" y="12"/>
                        <a:pt x="4" y="11"/>
                        <a:pt x="5" y="11"/>
                      </a:cubicBezTo>
                      <a:cubicBezTo>
                        <a:pt x="5" y="11"/>
                        <a:pt x="5" y="11"/>
                        <a:pt x="5" y="11"/>
                      </a:cubicBezTo>
                      <a:cubicBezTo>
                        <a:pt x="5" y="11"/>
                        <a:pt x="6" y="11"/>
                        <a:pt x="6" y="11"/>
                      </a:cubicBezTo>
                      <a:cubicBezTo>
                        <a:pt x="7" y="11"/>
                        <a:pt x="7" y="11"/>
                        <a:pt x="7" y="10"/>
                      </a:cubicBezTo>
                      <a:cubicBezTo>
                        <a:pt x="7" y="10"/>
                        <a:pt x="7" y="9"/>
                        <a:pt x="7" y="9"/>
                      </a:cubicBezTo>
                      <a:cubicBezTo>
                        <a:pt x="7" y="8"/>
                        <a:pt x="7" y="8"/>
                        <a:pt x="7" y="8"/>
                      </a:cubicBezTo>
                      <a:cubicBezTo>
                        <a:pt x="9" y="7"/>
                        <a:pt x="9" y="7"/>
                        <a:pt x="9" y="6"/>
                      </a:cubicBezTo>
                      <a:cubicBezTo>
                        <a:pt x="9" y="5"/>
                        <a:pt x="8" y="4"/>
                        <a:pt x="8" y="3"/>
                      </a:cubicBezTo>
                      <a:cubicBezTo>
                        <a:pt x="8" y="2"/>
                        <a:pt x="8" y="2"/>
                        <a:pt x="9" y="2"/>
                      </a:cubicBezTo>
                      <a:cubicBezTo>
                        <a:pt x="9" y="1"/>
                        <a:pt x="9" y="1"/>
                        <a:pt x="9" y="1"/>
                      </a:cubicBezTo>
                      <a:cubicBezTo>
                        <a:pt x="9" y="0"/>
                        <a:pt x="9" y="0"/>
                        <a:pt x="9" y="0"/>
                      </a:cubicBezTo>
                    </a:path>
                  </a:pathLst>
                </a:custGeom>
                <a:solidFill>
                  <a:srgbClr val="A88F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1" name="Freeform 10732">
                  <a:extLst>
                    <a:ext uri="{FF2B5EF4-FFF2-40B4-BE49-F238E27FC236}">
                      <a16:creationId xmlns:a16="http://schemas.microsoft.com/office/drawing/2014/main" id="{A15ABCED-C820-D616-B7F7-077B2FDC79BB}"/>
                    </a:ext>
                  </a:extLst>
                </p:cNvPr>
                <p:cNvSpPr>
                  <a:spLocks/>
                </p:cNvSpPr>
                <p:nvPr/>
              </p:nvSpPr>
              <p:spPr bwMode="auto">
                <a:xfrm>
                  <a:off x="4095" y="2329"/>
                  <a:ext cx="4" cy="1"/>
                </a:xfrm>
                <a:custGeom>
                  <a:avLst/>
                  <a:gdLst>
                    <a:gd name="T0" fmla="*/ 2 w 5"/>
                    <a:gd name="T1" fmla="*/ 0 h 1"/>
                    <a:gd name="T2" fmla="*/ 0 w 5"/>
                    <a:gd name="T3" fmla="*/ 1 h 1"/>
                    <a:gd name="T4" fmla="*/ 0 w 5"/>
                    <a:gd name="T5" fmla="*/ 1 h 1"/>
                    <a:gd name="T6" fmla="*/ 0 w 5"/>
                    <a:gd name="T7" fmla="*/ 1 h 1"/>
                    <a:gd name="T8" fmla="*/ 2 w 5"/>
                    <a:gd name="T9" fmla="*/ 1 h 1"/>
                    <a:gd name="T10" fmla="*/ 2 w 5"/>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
                      <a:moveTo>
                        <a:pt x="3" y="0"/>
                      </a:moveTo>
                      <a:cubicBezTo>
                        <a:pt x="3" y="0"/>
                        <a:pt x="1" y="1"/>
                        <a:pt x="0" y="1"/>
                      </a:cubicBezTo>
                      <a:cubicBezTo>
                        <a:pt x="0" y="1"/>
                        <a:pt x="0" y="1"/>
                        <a:pt x="0" y="1"/>
                      </a:cubicBezTo>
                      <a:cubicBezTo>
                        <a:pt x="0" y="1"/>
                        <a:pt x="0" y="1"/>
                        <a:pt x="0" y="1"/>
                      </a:cubicBezTo>
                      <a:cubicBezTo>
                        <a:pt x="0" y="1"/>
                        <a:pt x="1" y="1"/>
                        <a:pt x="2" y="1"/>
                      </a:cubicBezTo>
                      <a:cubicBezTo>
                        <a:pt x="3" y="1"/>
                        <a:pt x="5" y="1"/>
                        <a:pt x="3" y="0"/>
                      </a:cubicBezTo>
                    </a:path>
                  </a:pathLst>
                </a:custGeom>
                <a:solidFill>
                  <a:srgbClr val="BBA2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2" name="Freeform 10733">
                  <a:extLst>
                    <a:ext uri="{FF2B5EF4-FFF2-40B4-BE49-F238E27FC236}">
                      <a16:creationId xmlns:a16="http://schemas.microsoft.com/office/drawing/2014/main" id="{66A6460A-117C-01CB-A034-F86F36A185B7}"/>
                    </a:ext>
                  </a:extLst>
                </p:cNvPr>
                <p:cNvSpPr>
                  <a:spLocks/>
                </p:cNvSpPr>
                <p:nvPr/>
              </p:nvSpPr>
              <p:spPr bwMode="auto">
                <a:xfrm>
                  <a:off x="4091" y="2322"/>
                  <a:ext cx="5" cy="2"/>
                </a:xfrm>
                <a:custGeom>
                  <a:avLst/>
                  <a:gdLst>
                    <a:gd name="T0" fmla="*/ 1 w 6"/>
                    <a:gd name="T1" fmla="*/ 0 h 2"/>
                    <a:gd name="T2" fmla="*/ 0 w 6"/>
                    <a:gd name="T3" fmla="*/ 0 h 2"/>
                    <a:gd name="T4" fmla="*/ 1 w 6"/>
                    <a:gd name="T5" fmla="*/ 1 h 2"/>
                    <a:gd name="T6" fmla="*/ 2 w 6"/>
                    <a:gd name="T7" fmla="*/ 1 h 2"/>
                    <a:gd name="T8" fmla="*/ 3 w 6"/>
                    <a:gd name="T9" fmla="*/ 1 h 2"/>
                    <a:gd name="T10" fmla="*/ 3 w 6"/>
                    <a:gd name="T11" fmla="*/ 2 h 2"/>
                    <a:gd name="T12" fmla="*/ 1 w 6"/>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
                      <a:moveTo>
                        <a:pt x="1" y="0"/>
                      </a:moveTo>
                      <a:cubicBezTo>
                        <a:pt x="0" y="0"/>
                        <a:pt x="0" y="0"/>
                        <a:pt x="0" y="0"/>
                      </a:cubicBezTo>
                      <a:cubicBezTo>
                        <a:pt x="0" y="0"/>
                        <a:pt x="1" y="1"/>
                        <a:pt x="1" y="1"/>
                      </a:cubicBezTo>
                      <a:cubicBezTo>
                        <a:pt x="1" y="1"/>
                        <a:pt x="2" y="1"/>
                        <a:pt x="2" y="1"/>
                      </a:cubicBezTo>
                      <a:cubicBezTo>
                        <a:pt x="2" y="1"/>
                        <a:pt x="3" y="1"/>
                        <a:pt x="3" y="1"/>
                      </a:cubicBezTo>
                      <a:cubicBezTo>
                        <a:pt x="4" y="1"/>
                        <a:pt x="5" y="1"/>
                        <a:pt x="6" y="2"/>
                      </a:cubicBezTo>
                      <a:cubicBezTo>
                        <a:pt x="5" y="1"/>
                        <a:pt x="2" y="0"/>
                        <a:pt x="1" y="0"/>
                      </a:cubicBezTo>
                    </a:path>
                  </a:pathLst>
                </a:custGeom>
                <a:solidFill>
                  <a:srgbClr val="BBA2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3" name="Freeform 10734">
                  <a:extLst>
                    <a:ext uri="{FF2B5EF4-FFF2-40B4-BE49-F238E27FC236}">
                      <a16:creationId xmlns:a16="http://schemas.microsoft.com/office/drawing/2014/main" id="{B6631E44-23C9-D630-DF6F-07C20317BA7A}"/>
                    </a:ext>
                  </a:extLst>
                </p:cNvPr>
                <p:cNvSpPr>
                  <a:spLocks/>
                </p:cNvSpPr>
                <p:nvPr/>
              </p:nvSpPr>
              <p:spPr bwMode="auto">
                <a:xfrm>
                  <a:off x="4085" y="2315"/>
                  <a:ext cx="6" cy="1"/>
                </a:xfrm>
                <a:custGeom>
                  <a:avLst/>
                  <a:gdLst>
                    <a:gd name="T0" fmla="*/ 3 w 7"/>
                    <a:gd name="T1" fmla="*/ 0 h 1"/>
                    <a:gd name="T2" fmla="*/ 3 w 7"/>
                    <a:gd name="T3" fmla="*/ 0 h 1"/>
                    <a:gd name="T4" fmla="*/ 3 w 7"/>
                    <a:gd name="T5" fmla="*/ 0 h 1"/>
                    <a:gd name="T6" fmla="*/ 3 w 7"/>
                    <a:gd name="T7" fmla="*/ 0 h 1"/>
                    <a:gd name="T8" fmla="*/ 1 w 7"/>
                    <a:gd name="T9" fmla="*/ 0 h 1"/>
                    <a:gd name="T10" fmla="*/ 0 w 7"/>
                    <a:gd name="T11" fmla="*/ 0 h 1"/>
                    <a:gd name="T12" fmla="*/ 3 w 7"/>
                    <a:gd name="T13" fmla="*/ 1 h 1"/>
                    <a:gd name="T14" fmla="*/ 3 w 7"/>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1">
                      <a:moveTo>
                        <a:pt x="7" y="0"/>
                      </a:moveTo>
                      <a:cubicBezTo>
                        <a:pt x="6" y="0"/>
                        <a:pt x="6" y="0"/>
                        <a:pt x="5" y="0"/>
                      </a:cubicBezTo>
                      <a:cubicBezTo>
                        <a:pt x="5" y="0"/>
                        <a:pt x="4" y="0"/>
                        <a:pt x="4" y="0"/>
                      </a:cubicBezTo>
                      <a:cubicBezTo>
                        <a:pt x="4" y="0"/>
                        <a:pt x="3" y="0"/>
                        <a:pt x="3" y="0"/>
                      </a:cubicBezTo>
                      <a:cubicBezTo>
                        <a:pt x="2" y="0"/>
                        <a:pt x="2" y="0"/>
                        <a:pt x="1" y="0"/>
                      </a:cubicBezTo>
                      <a:cubicBezTo>
                        <a:pt x="0" y="0"/>
                        <a:pt x="0" y="0"/>
                        <a:pt x="0" y="0"/>
                      </a:cubicBezTo>
                      <a:cubicBezTo>
                        <a:pt x="1" y="1"/>
                        <a:pt x="2" y="1"/>
                        <a:pt x="3" y="1"/>
                      </a:cubicBezTo>
                      <a:cubicBezTo>
                        <a:pt x="5" y="1"/>
                        <a:pt x="7" y="1"/>
                        <a:pt x="7" y="0"/>
                      </a:cubicBezTo>
                    </a:path>
                  </a:pathLst>
                </a:custGeom>
                <a:solidFill>
                  <a:srgbClr val="BBA2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4" name="Freeform 10735">
                  <a:extLst>
                    <a:ext uri="{FF2B5EF4-FFF2-40B4-BE49-F238E27FC236}">
                      <a16:creationId xmlns:a16="http://schemas.microsoft.com/office/drawing/2014/main" id="{1B6E5188-0E78-B8AC-DCD5-FEC4A36213AB}"/>
                    </a:ext>
                  </a:extLst>
                </p:cNvPr>
                <p:cNvSpPr>
                  <a:spLocks/>
                </p:cNvSpPr>
                <p:nvPr/>
              </p:nvSpPr>
              <p:spPr bwMode="auto">
                <a:xfrm>
                  <a:off x="4078" y="2315"/>
                  <a:ext cx="4" cy="1"/>
                </a:xfrm>
                <a:custGeom>
                  <a:avLst/>
                  <a:gdLst>
                    <a:gd name="T0" fmla="*/ 2 w 5"/>
                    <a:gd name="T1" fmla="*/ 0 h 1"/>
                    <a:gd name="T2" fmla="*/ 0 w 5"/>
                    <a:gd name="T3" fmla="*/ 1 h 1"/>
                    <a:gd name="T4" fmla="*/ 0 w 5"/>
                    <a:gd name="T5" fmla="*/ 1 h 1"/>
                    <a:gd name="T6" fmla="*/ 2 w 5"/>
                    <a:gd name="T7" fmla="*/ 1 h 1"/>
                    <a:gd name="T8" fmla="*/ 2 w 5"/>
                    <a:gd name="T9" fmla="*/ 1 h 1"/>
                    <a:gd name="T10" fmla="*/ 2 w 5"/>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
                      <a:moveTo>
                        <a:pt x="2" y="0"/>
                      </a:moveTo>
                      <a:cubicBezTo>
                        <a:pt x="1" y="0"/>
                        <a:pt x="0" y="1"/>
                        <a:pt x="0" y="1"/>
                      </a:cubicBezTo>
                      <a:cubicBezTo>
                        <a:pt x="0" y="1"/>
                        <a:pt x="0" y="1"/>
                        <a:pt x="0" y="1"/>
                      </a:cubicBezTo>
                      <a:cubicBezTo>
                        <a:pt x="1" y="1"/>
                        <a:pt x="1" y="1"/>
                        <a:pt x="2" y="1"/>
                      </a:cubicBezTo>
                      <a:cubicBezTo>
                        <a:pt x="3" y="1"/>
                        <a:pt x="4" y="1"/>
                        <a:pt x="5" y="1"/>
                      </a:cubicBezTo>
                      <a:cubicBezTo>
                        <a:pt x="4" y="1"/>
                        <a:pt x="3" y="0"/>
                        <a:pt x="2" y="0"/>
                      </a:cubicBezTo>
                    </a:path>
                  </a:pathLst>
                </a:custGeom>
                <a:solidFill>
                  <a:srgbClr val="BBA2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5" name="Freeform 10736">
                  <a:extLst>
                    <a:ext uri="{FF2B5EF4-FFF2-40B4-BE49-F238E27FC236}">
                      <a16:creationId xmlns:a16="http://schemas.microsoft.com/office/drawing/2014/main" id="{5A1BE850-6ACC-B7D0-CDD2-E13A755B4D80}"/>
                    </a:ext>
                  </a:extLst>
                </p:cNvPr>
                <p:cNvSpPr>
                  <a:spLocks/>
                </p:cNvSpPr>
                <p:nvPr/>
              </p:nvSpPr>
              <p:spPr bwMode="auto">
                <a:xfrm>
                  <a:off x="4099" y="2323"/>
                  <a:ext cx="4" cy="2"/>
                </a:xfrm>
                <a:custGeom>
                  <a:avLst/>
                  <a:gdLst>
                    <a:gd name="T0" fmla="*/ 2 w 5"/>
                    <a:gd name="T1" fmla="*/ 0 h 2"/>
                    <a:gd name="T2" fmla="*/ 1 w 5"/>
                    <a:gd name="T3" fmla="*/ 2 h 2"/>
                    <a:gd name="T4" fmla="*/ 0 w 5"/>
                    <a:gd name="T5" fmla="*/ 2 h 2"/>
                    <a:gd name="T6" fmla="*/ 0 w 5"/>
                    <a:gd name="T7" fmla="*/ 2 h 2"/>
                    <a:gd name="T8" fmla="*/ 1 w 5"/>
                    <a:gd name="T9" fmla="*/ 2 h 2"/>
                    <a:gd name="T10" fmla="*/ 2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3" y="0"/>
                      </a:moveTo>
                      <a:cubicBezTo>
                        <a:pt x="3" y="1"/>
                        <a:pt x="3" y="2"/>
                        <a:pt x="1" y="2"/>
                      </a:cubicBezTo>
                      <a:cubicBezTo>
                        <a:pt x="1" y="2"/>
                        <a:pt x="0" y="2"/>
                        <a:pt x="0" y="2"/>
                      </a:cubicBezTo>
                      <a:cubicBezTo>
                        <a:pt x="0" y="2"/>
                        <a:pt x="0" y="2"/>
                        <a:pt x="0" y="2"/>
                      </a:cubicBezTo>
                      <a:cubicBezTo>
                        <a:pt x="0" y="2"/>
                        <a:pt x="1" y="2"/>
                        <a:pt x="1" y="2"/>
                      </a:cubicBezTo>
                      <a:cubicBezTo>
                        <a:pt x="3" y="2"/>
                        <a:pt x="5" y="1"/>
                        <a:pt x="3" y="0"/>
                      </a:cubicBezTo>
                    </a:path>
                  </a:pathLst>
                </a:custGeom>
                <a:solidFill>
                  <a:srgbClr val="BBA2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6" name="Freeform 10737">
                  <a:extLst>
                    <a:ext uri="{FF2B5EF4-FFF2-40B4-BE49-F238E27FC236}">
                      <a16:creationId xmlns:a16="http://schemas.microsoft.com/office/drawing/2014/main" id="{19F58FF4-9DA8-E84B-6F19-C68F4EE1A2D0}"/>
                    </a:ext>
                  </a:extLst>
                </p:cNvPr>
                <p:cNvSpPr>
                  <a:spLocks noEditPoints="1"/>
                </p:cNvSpPr>
                <p:nvPr/>
              </p:nvSpPr>
              <p:spPr bwMode="auto">
                <a:xfrm>
                  <a:off x="4095" y="2318"/>
                  <a:ext cx="6" cy="2"/>
                </a:xfrm>
                <a:custGeom>
                  <a:avLst/>
                  <a:gdLst>
                    <a:gd name="T0" fmla="*/ 3 w 7"/>
                    <a:gd name="T1" fmla="*/ 1 h 3"/>
                    <a:gd name="T2" fmla="*/ 3 w 7"/>
                    <a:gd name="T3" fmla="*/ 1 h 3"/>
                    <a:gd name="T4" fmla="*/ 3 w 7"/>
                    <a:gd name="T5" fmla="*/ 1 h 3"/>
                    <a:gd name="T6" fmla="*/ 0 w 7"/>
                    <a:gd name="T7" fmla="*/ 1 h 3"/>
                    <a:gd name="T8" fmla="*/ 0 w 7"/>
                    <a:gd name="T9" fmla="*/ 1 h 3"/>
                    <a:gd name="T10" fmla="*/ 0 w 7"/>
                    <a:gd name="T11" fmla="*/ 1 h 3"/>
                    <a:gd name="T12" fmla="*/ 3 w 7"/>
                    <a:gd name="T13" fmla="*/ 0 h 3"/>
                    <a:gd name="T14" fmla="*/ 0 w 7"/>
                    <a:gd name="T15" fmla="*/ 1 h 3"/>
                    <a:gd name="T16" fmla="*/ 0 w 7"/>
                    <a:gd name="T17" fmla="*/ 1 h 3"/>
                    <a:gd name="T18" fmla="*/ 1 w 7"/>
                    <a:gd name="T19" fmla="*/ 0 h 3"/>
                    <a:gd name="T20" fmla="*/ 3 w 7"/>
                    <a:gd name="T21" fmla="*/ 1 h 3"/>
                    <a:gd name="T22" fmla="*/ 3 w 7"/>
                    <a:gd name="T23" fmla="*/ 1 h 3"/>
                    <a:gd name="T24" fmla="*/ 3 w 7"/>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
                      <a:moveTo>
                        <a:pt x="6" y="2"/>
                      </a:moveTo>
                      <a:cubicBezTo>
                        <a:pt x="6" y="2"/>
                        <a:pt x="6" y="2"/>
                        <a:pt x="7" y="3"/>
                      </a:cubicBezTo>
                      <a:cubicBezTo>
                        <a:pt x="6" y="2"/>
                        <a:pt x="6" y="2"/>
                        <a:pt x="6" y="2"/>
                      </a:cubicBezTo>
                      <a:moveTo>
                        <a:pt x="0" y="1"/>
                      </a:moveTo>
                      <a:cubicBezTo>
                        <a:pt x="0" y="1"/>
                        <a:pt x="0" y="1"/>
                        <a:pt x="0" y="1"/>
                      </a:cubicBezTo>
                      <a:cubicBezTo>
                        <a:pt x="0" y="1"/>
                        <a:pt x="0" y="1"/>
                        <a:pt x="0" y="1"/>
                      </a:cubicBezTo>
                      <a:moveTo>
                        <a:pt x="3" y="0"/>
                      </a:moveTo>
                      <a:cubicBezTo>
                        <a:pt x="2" y="0"/>
                        <a:pt x="1" y="0"/>
                        <a:pt x="0" y="1"/>
                      </a:cubicBezTo>
                      <a:cubicBezTo>
                        <a:pt x="0" y="1"/>
                        <a:pt x="0" y="1"/>
                        <a:pt x="0" y="1"/>
                      </a:cubicBezTo>
                      <a:cubicBezTo>
                        <a:pt x="1" y="1"/>
                        <a:pt x="1" y="0"/>
                        <a:pt x="1" y="0"/>
                      </a:cubicBezTo>
                      <a:cubicBezTo>
                        <a:pt x="3" y="0"/>
                        <a:pt x="5" y="1"/>
                        <a:pt x="6" y="2"/>
                      </a:cubicBezTo>
                      <a:cubicBezTo>
                        <a:pt x="6" y="2"/>
                        <a:pt x="5" y="1"/>
                        <a:pt x="5" y="1"/>
                      </a:cubicBezTo>
                      <a:cubicBezTo>
                        <a:pt x="4" y="0"/>
                        <a:pt x="4" y="0"/>
                        <a:pt x="3" y="0"/>
                      </a:cubicBezTo>
                    </a:path>
                  </a:pathLst>
                </a:custGeom>
                <a:solidFill>
                  <a:srgbClr val="BBA2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7" name="Freeform 10738">
                  <a:extLst>
                    <a:ext uri="{FF2B5EF4-FFF2-40B4-BE49-F238E27FC236}">
                      <a16:creationId xmlns:a16="http://schemas.microsoft.com/office/drawing/2014/main" id="{E1D50E1D-1DC1-BAA3-290B-532D360C8FF9}"/>
                    </a:ext>
                  </a:extLst>
                </p:cNvPr>
                <p:cNvSpPr>
                  <a:spLocks noEditPoints="1"/>
                </p:cNvSpPr>
                <p:nvPr/>
              </p:nvSpPr>
              <p:spPr bwMode="auto">
                <a:xfrm>
                  <a:off x="4094" y="2315"/>
                  <a:ext cx="5" cy="1"/>
                </a:xfrm>
                <a:custGeom>
                  <a:avLst/>
                  <a:gdLst>
                    <a:gd name="T0" fmla="*/ 2 w 6"/>
                    <a:gd name="T1" fmla="*/ 0 h 2"/>
                    <a:gd name="T2" fmla="*/ 3 w 6"/>
                    <a:gd name="T3" fmla="*/ 1 h 2"/>
                    <a:gd name="T4" fmla="*/ 3 w 6"/>
                    <a:gd name="T5" fmla="*/ 1 h 2"/>
                    <a:gd name="T6" fmla="*/ 3 w 6"/>
                    <a:gd name="T7" fmla="*/ 1 h 2"/>
                    <a:gd name="T8" fmla="*/ 2 w 6"/>
                    <a:gd name="T9" fmla="*/ 0 h 2"/>
                    <a:gd name="T10" fmla="*/ 1 w 6"/>
                    <a:gd name="T11" fmla="*/ 0 h 2"/>
                    <a:gd name="T12" fmla="*/ 0 w 6"/>
                    <a:gd name="T13" fmla="*/ 0 h 2"/>
                    <a:gd name="T14" fmla="*/ 1 w 6"/>
                    <a:gd name="T15" fmla="*/ 0 h 2"/>
                    <a:gd name="T16" fmla="*/ 1 w 6"/>
                    <a:gd name="T17" fmla="*/ 0 h 2"/>
                    <a:gd name="T18" fmla="*/ 1 w 6"/>
                    <a:gd name="T19" fmla="*/ 0 h 2"/>
                    <a:gd name="T20" fmla="*/ 1 w 6"/>
                    <a:gd name="T21" fmla="*/ 0 h 2"/>
                    <a:gd name="T22" fmla="*/ 1 w 6"/>
                    <a:gd name="T23" fmla="*/ 0 h 2"/>
                    <a:gd name="T24" fmla="*/ 2 w 6"/>
                    <a:gd name="T25" fmla="*/ 0 h 2"/>
                    <a:gd name="T26" fmla="*/ 1 w 6"/>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2">
                      <a:moveTo>
                        <a:pt x="2" y="0"/>
                      </a:moveTo>
                      <a:cubicBezTo>
                        <a:pt x="2" y="0"/>
                        <a:pt x="3" y="1"/>
                        <a:pt x="4" y="1"/>
                      </a:cubicBezTo>
                      <a:cubicBezTo>
                        <a:pt x="5" y="2"/>
                        <a:pt x="5" y="2"/>
                        <a:pt x="6" y="2"/>
                      </a:cubicBezTo>
                      <a:cubicBezTo>
                        <a:pt x="6" y="2"/>
                        <a:pt x="6" y="2"/>
                        <a:pt x="6" y="2"/>
                      </a:cubicBezTo>
                      <a:cubicBezTo>
                        <a:pt x="5" y="1"/>
                        <a:pt x="3" y="0"/>
                        <a:pt x="2" y="0"/>
                      </a:cubicBezTo>
                      <a:moveTo>
                        <a:pt x="1" y="0"/>
                      </a:moveTo>
                      <a:cubicBezTo>
                        <a:pt x="1" y="0"/>
                        <a:pt x="1" y="0"/>
                        <a:pt x="0"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2" y="0"/>
                        <a:pt x="2" y="0"/>
                      </a:cubicBezTo>
                      <a:cubicBezTo>
                        <a:pt x="2" y="0"/>
                        <a:pt x="2" y="0"/>
                        <a:pt x="1" y="0"/>
                      </a:cubicBezTo>
                    </a:path>
                  </a:pathLst>
                </a:custGeom>
                <a:solidFill>
                  <a:srgbClr val="BBA2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8" name="Freeform 10739">
                  <a:extLst>
                    <a:ext uri="{FF2B5EF4-FFF2-40B4-BE49-F238E27FC236}">
                      <a16:creationId xmlns:a16="http://schemas.microsoft.com/office/drawing/2014/main" id="{DBF906A6-BE51-626B-21CB-2AC64717A6FE}"/>
                    </a:ext>
                  </a:extLst>
                </p:cNvPr>
                <p:cNvSpPr>
                  <a:spLocks noEditPoints="1"/>
                </p:cNvSpPr>
                <p:nvPr/>
              </p:nvSpPr>
              <p:spPr bwMode="auto">
                <a:xfrm>
                  <a:off x="4068" y="2330"/>
                  <a:ext cx="23" cy="20"/>
                </a:xfrm>
                <a:custGeom>
                  <a:avLst/>
                  <a:gdLst>
                    <a:gd name="T0" fmla="*/ 6 w 28"/>
                    <a:gd name="T1" fmla="*/ 8 h 25"/>
                    <a:gd name="T2" fmla="*/ 6 w 28"/>
                    <a:gd name="T3" fmla="*/ 6 h 25"/>
                    <a:gd name="T4" fmla="*/ 6 w 28"/>
                    <a:gd name="T5" fmla="*/ 6 h 25"/>
                    <a:gd name="T6" fmla="*/ 7 w 28"/>
                    <a:gd name="T7" fmla="*/ 7 h 25"/>
                    <a:gd name="T8" fmla="*/ 6 w 28"/>
                    <a:gd name="T9" fmla="*/ 8 h 25"/>
                    <a:gd name="T10" fmla="*/ 2 w 28"/>
                    <a:gd name="T11" fmla="*/ 4 h 25"/>
                    <a:gd name="T12" fmla="*/ 3 w 28"/>
                    <a:gd name="T13" fmla="*/ 4 h 25"/>
                    <a:gd name="T14" fmla="*/ 2 w 28"/>
                    <a:gd name="T15" fmla="*/ 4 h 25"/>
                    <a:gd name="T16" fmla="*/ 2 w 28"/>
                    <a:gd name="T17" fmla="*/ 4 h 25"/>
                    <a:gd name="T18" fmla="*/ 3 w 28"/>
                    <a:gd name="T19" fmla="*/ 6 h 25"/>
                    <a:gd name="T20" fmla="*/ 2 w 28"/>
                    <a:gd name="T21" fmla="*/ 6 h 25"/>
                    <a:gd name="T22" fmla="*/ 2 w 28"/>
                    <a:gd name="T23" fmla="*/ 5 h 25"/>
                    <a:gd name="T24" fmla="*/ 2 w 28"/>
                    <a:gd name="T25" fmla="*/ 4 h 25"/>
                    <a:gd name="T26" fmla="*/ 2 w 28"/>
                    <a:gd name="T27" fmla="*/ 4 h 25"/>
                    <a:gd name="T28" fmla="*/ 2 w 28"/>
                    <a:gd name="T29" fmla="*/ 0 h 25"/>
                    <a:gd name="T30" fmla="*/ 1 w 28"/>
                    <a:gd name="T31" fmla="*/ 2 h 25"/>
                    <a:gd name="T32" fmla="*/ 1 w 28"/>
                    <a:gd name="T33" fmla="*/ 4 h 25"/>
                    <a:gd name="T34" fmla="*/ 2 w 28"/>
                    <a:gd name="T35" fmla="*/ 6 h 25"/>
                    <a:gd name="T36" fmla="*/ 2 w 28"/>
                    <a:gd name="T37" fmla="*/ 7 h 25"/>
                    <a:gd name="T38" fmla="*/ 2 w 28"/>
                    <a:gd name="T39" fmla="*/ 9 h 25"/>
                    <a:gd name="T40" fmla="*/ 4 w 28"/>
                    <a:gd name="T41" fmla="*/ 9 h 25"/>
                    <a:gd name="T42" fmla="*/ 4 w 28"/>
                    <a:gd name="T43" fmla="*/ 9 h 25"/>
                    <a:gd name="T44" fmla="*/ 4 w 28"/>
                    <a:gd name="T45" fmla="*/ 9 h 25"/>
                    <a:gd name="T46" fmla="*/ 5 w 28"/>
                    <a:gd name="T47" fmla="*/ 9 h 25"/>
                    <a:gd name="T48" fmla="*/ 6 w 28"/>
                    <a:gd name="T49" fmla="*/ 10 h 25"/>
                    <a:gd name="T50" fmla="*/ 7 w 28"/>
                    <a:gd name="T51" fmla="*/ 10 h 25"/>
                    <a:gd name="T52" fmla="*/ 7 w 28"/>
                    <a:gd name="T53" fmla="*/ 10 h 25"/>
                    <a:gd name="T54" fmla="*/ 8 w 28"/>
                    <a:gd name="T55" fmla="*/ 10 h 25"/>
                    <a:gd name="T56" fmla="*/ 8 w 28"/>
                    <a:gd name="T57" fmla="*/ 10 h 25"/>
                    <a:gd name="T58" fmla="*/ 8 w 28"/>
                    <a:gd name="T59" fmla="*/ 10 h 25"/>
                    <a:gd name="T60" fmla="*/ 9 w 28"/>
                    <a:gd name="T61" fmla="*/ 10 h 25"/>
                    <a:gd name="T62" fmla="*/ 9 w 28"/>
                    <a:gd name="T63" fmla="*/ 10 h 25"/>
                    <a:gd name="T64" fmla="*/ 9 w 28"/>
                    <a:gd name="T65" fmla="*/ 10 h 25"/>
                    <a:gd name="T66" fmla="*/ 11 w 28"/>
                    <a:gd name="T67" fmla="*/ 9 h 25"/>
                    <a:gd name="T68" fmla="*/ 12 w 28"/>
                    <a:gd name="T69" fmla="*/ 6 h 25"/>
                    <a:gd name="T70" fmla="*/ 13 w 28"/>
                    <a:gd name="T71" fmla="*/ 6 h 25"/>
                    <a:gd name="T72" fmla="*/ 13 w 28"/>
                    <a:gd name="T73" fmla="*/ 6 h 25"/>
                    <a:gd name="T74" fmla="*/ 13 w 28"/>
                    <a:gd name="T75" fmla="*/ 6 h 25"/>
                    <a:gd name="T76" fmla="*/ 13 w 28"/>
                    <a:gd name="T77" fmla="*/ 6 h 25"/>
                    <a:gd name="T78" fmla="*/ 12 w 28"/>
                    <a:gd name="T79" fmla="*/ 6 h 25"/>
                    <a:gd name="T80" fmla="*/ 11 w 28"/>
                    <a:gd name="T81" fmla="*/ 7 h 25"/>
                    <a:gd name="T82" fmla="*/ 12 w 28"/>
                    <a:gd name="T83" fmla="*/ 6 h 25"/>
                    <a:gd name="T84" fmla="*/ 10 w 28"/>
                    <a:gd name="T85" fmla="*/ 6 h 25"/>
                    <a:gd name="T86" fmla="*/ 9 w 28"/>
                    <a:gd name="T87" fmla="*/ 7 h 25"/>
                    <a:gd name="T88" fmla="*/ 9 w 28"/>
                    <a:gd name="T89" fmla="*/ 7 h 25"/>
                    <a:gd name="T90" fmla="*/ 8 w 28"/>
                    <a:gd name="T91" fmla="*/ 7 h 25"/>
                    <a:gd name="T92" fmla="*/ 9 w 28"/>
                    <a:gd name="T93" fmla="*/ 7 h 25"/>
                    <a:gd name="T94" fmla="*/ 10 w 28"/>
                    <a:gd name="T95" fmla="*/ 6 h 25"/>
                    <a:gd name="T96" fmla="*/ 9 w 28"/>
                    <a:gd name="T97" fmla="*/ 5 h 25"/>
                    <a:gd name="T98" fmla="*/ 9 w 28"/>
                    <a:gd name="T99" fmla="*/ 5 h 25"/>
                    <a:gd name="T100" fmla="*/ 8 w 28"/>
                    <a:gd name="T101" fmla="*/ 5 h 25"/>
                    <a:gd name="T102" fmla="*/ 9 w 28"/>
                    <a:gd name="T103" fmla="*/ 5 h 25"/>
                    <a:gd name="T104" fmla="*/ 7 w 28"/>
                    <a:gd name="T105" fmla="*/ 5 h 25"/>
                    <a:gd name="T106" fmla="*/ 7 w 28"/>
                    <a:gd name="T107" fmla="*/ 5 h 25"/>
                    <a:gd name="T108" fmla="*/ 7 w 28"/>
                    <a:gd name="T109" fmla="*/ 5 h 25"/>
                    <a:gd name="T110" fmla="*/ 4 w 28"/>
                    <a:gd name="T111" fmla="*/ 3 h 25"/>
                    <a:gd name="T112" fmla="*/ 2 w 28"/>
                    <a:gd name="T113" fmla="*/ 2 h 25"/>
                    <a:gd name="T114" fmla="*/ 2 w 28"/>
                    <a:gd name="T115" fmla="*/ 0 h 2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8" h="25">
                      <a:moveTo>
                        <a:pt x="13" y="19"/>
                      </a:moveTo>
                      <a:cubicBezTo>
                        <a:pt x="12" y="19"/>
                        <a:pt x="11" y="17"/>
                        <a:pt x="12" y="16"/>
                      </a:cubicBezTo>
                      <a:cubicBezTo>
                        <a:pt x="12" y="16"/>
                        <a:pt x="12" y="16"/>
                        <a:pt x="12" y="16"/>
                      </a:cubicBezTo>
                      <a:cubicBezTo>
                        <a:pt x="11" y="18"/>
                        <a:pt x="13" y="18"/>
                        <a:pt x="14" y="18"/>
                      </a:cubicBezTo>
                      <a:cubicBezTo>
                        <a:pt x="14" y="19"/>
                        <a:pt x="13" y="19"/>
                        <a:pt x="13" y="19"/>
                      </a:cubicBezTo>
                      <a:moveTo>
                        <a:pt x="6" y="9"/>
                      </a:moveTo>
                      <a:cubicBezTo>
                        <a:pt x="6" y="9"/>
                        <a:pt x="7" y="9"/>
                        <a:pt x="7" y="9"/>
                      </a:cubicBezTo>
                      <a:cubicBezTo>
                        <a:pt x="6" y="10"/>
                        <a:pt x="6" y="10"/>
                        <a:pt x="6" y="10"/>
                      </a:cubicBezTo>
                      <a:cubicBezTo>
                        <a:pt x="6" y="9"/>
                        <a:pt x="6" y="9"/>
                        <a:pt x="6" y="9"/>
                      </a:cubicBezTo>
                      <a:cubicBezTo>
                        <a:pt x="5" y="11"/>
                        <a:pt x="6" y="13"/>
                        <a:pt x="7" y="14"/>
                      </a:cubicBezTo>
                      <a:cubicBezTo>
                        <a:pt x="6" y="14"/>
                        <a:pt x="6" y="14"/>
                        <a:pt x="6" y="14"/>
                      </a:cubicBezTo>
                      <a:cubicBezTo>
                        <a:pt x="5" y="14"/>
                        <a:pt x="5" y="13"/>
                        <a:pt x="5" y="12"/>
                      </a:cubicBezTo>
                      <a:cubicBezTo>
                        <a:pt x="5" y="11"/>
                        <a:pt x="6" y="9"/>
                        <a:pt x="6" y="9"/>
                      </a:cubicBezTo>
                      <a:cubicBezTo>
                        <a:pt x="6" y="9"/>
                        <a:pt x="6" y="9"/>
                        <a:pt x="6" y="9"/>
                      </a:cubicBezTo>
                      <a:moveTo>
                        <a:pt x="2" y="0"/>
                      </a:moveTo>
                      <a:cubicBezTo>
                        <a:pt x="1" y="2"/>
                        <a:pt x="2" y="3"/>
                        <a:pt x="1" y="5"/>
                      </a:cubicBezTo>
                      <a:cubicBezTo>
                        <a:pt x="0" y="7"/>
                        <a:pt x="2" y="8"/>
                        <a:pt x="1" y="10"/>
                      </a:cubicBezTo>
                      <a:cubicBezTo>
                        <a:pt x="0" y="12"/>
                        <a:pt x="3" y="13"/>
                        <a:pt x="2" y="15"/>
                      </a:cubicBezTo>
                      <a:cubicBezTo>
                        <a:pt x="1" y="17"/>
                        <a:pt x="4" y="17"/>
                        <a:pt x="4" y="18"/>
                      </a:cubicBezTo>
                      <a:cubicBezTo>
                        <a:pt x="3" y="20"/>
                        <a:pt x="7" y="19"/>
                        <a:pt x="6" y="21"/>
                      </a:cubicBezTo>
                      <a:cubicBezTo>
                        <a:pt x="6" y="23"/>
                        <a:pt x="7" y="23"/>
                        <a:pt x="8" y="23"/>
                      </a:cubicBezTo>
                      <a:cubicBezTo>
                        <a:pt x="8" y="23"/>
                        <a:pt x="8" y="23"/>
                        <a:pt x="8" y="23"/>
                      </a:cubicBezTo>
                      <a:cubicBezTo>
                        <a:pt x="8" y="23"/>
                        <a:pt x="8" y="23"/>
                        <a:pt x="8" y="23"/>
                      </a:cubicBezTo>
                      <a:cubicBezTo>
                        <a:pt x="9" y="23"/>
                        <a:pt x="10" y="23"/>
                        <a:pt x="10" y="23"/>
                      </a:cubicBezTo>
                      <a:cubicBezTo>
                        <a:pt x="10" y="24"/>
                        <a:pt x="11" y="25"/>
                        <a:pt x="12" y="25"/>
                      </a:cubicBezTo>
                      <a:cubicBezTo>
                        <a:pt x="13" y="25"/>
                        <a:pt x="13" y="25"/>
                        <a:pt x="14" y="24"/>
                      </a:cubicBezTo>
                      <a:cubicBezTo>
                        <a:pt x="15" y="24"/>
                        <a:pt x="15" y="24"/>
                        <a:pt x="16" y="24"/>
                      </a:cubicBezTo>
                      <a:cubicBezTo>
                        <a:pt x="16" y="24"/>
                        <a:pt x="17" y="24"/>
                        <a:pt x="17" y="25"/>
                      </a:cubicBezTo>
                      <a:cubicBezTo>
                        <a:pt x="17" y="25"/>
                        <a:pt x="17" y="25"/>
                        <a:pt x="17" y="25"/>
                      </a:cubicBezTo>
                      <a:cubicBezTo>
                        <a:pt x="17" y="25"/>
                        <a:pt x="18" y="25"/>
                        <a:pt x="18" y="25"/>
                      </a:cubicBezTo>
                      <a:cubicBezTo>
                        <a:pt x="18" y="25"/>
                        <a:pt x="19" y="25"/>
                        <a:pt x="19" y="25"/>
                      </a:cubicBezTo>
                      <a:cubicBezTo>
                        <a:pt x="19" y="25"/>
                        <a:pt x="19" y="25"/>
                        <a:pt x="19" y="25"/>
                      </a:cubicBezTo>
                      <a:cubicBezTo>
                        <a:pt x="19" y="25"/>
                        <a:pt x="19" y="25"/>
                        <a:pt x="19" y="25"/>
                      </a:cubicBezTo>
                      <a:cubicBezTo>
                        <a:pt x="21" y="25"/>
                        <a:pt x="21" y="22"/>
                        <a:pt x="23" y="21"/>
                      </a:cubicBezTo>
                      <a:cubicBezTo>
                        <a:pt x="26" y="21"/>
                        <a:pt x="25" y="17"/>
                        <a:pt x="27" y="16"/>
                      </a:cubicBezTo>
                      <a:cubicBezTo>
                        <a:pt x="27" y="16"/>
                        <a:pt x="28" y="16"/>
                        <a:pt x="28" y="15"/>
                      </a:cubicBezTo>
                      <a:cubicBezTo>
                        <a:pt x="28" y="15"/>
                        <a:pt x="28" y="15"/>
                        <a:pt x="28" y="15"/>
                      </a:cubicBezTo>
                      <a:cubicBezTo>
                        <a:pt x="28" y="15"/>
                        <a:pt x="28" y="15"/>
                        <a:pt x="28" y="15"/>
                      </a:cubicBezTo>
                      <a:cubicBezTo>
                        <a:pt x="28" y="15"/>
                        <a:pt x="28" y="15"/>
                        <a:pt x="28" y="15"/>
                      </a:cubicBezTo>
                      <a:cubicBezTo>
                        <a:pt x="27" y="15"/>
                        <a:pt x="27" y="15"/>
                        <a:pt x="26" y="15"/>
                      </a:cubicBezTo>
                      <a:cubicBezTo>
                        <a:pt x="25" y="16"/>
                        <a:pt x="24" y="16"/>
                        <a:pt x="24" y="17"/>
                      </a:cubicBezTo>
                      <a:cubicBezTo>
                        <a:pt x="24" y="16"/>
                        <a:pt x="25" y="15"/>
                        <a:pt x="26" y="15"/>
                      </a:cubicBezTo>
                      <a:cubicBezTo>
                        <a:pt x="24" y="14"/>
                        <a:pt x="22" y="14"/>
                        <a:pt x="21" y="14"/>
                      </a:cubicBezTo>
                      <a:cubicBezTo>
                        <a:pt x="21" y="15"/>
                        <a:pt x="22" y="16"/>
                        <a:pt x="20" y="17"/>
                      </a:cubicBezTo>
                      <a:cubicBezTo>
                        <a:pt x="20" y="18"/>
                        <a:pt x="19" y="18"/>
                        <a:pt x="19" y="18"/>
                      </a:cubicBezTo>
                      <a:cubicBezTo>
                        <a:pt x="18" y="18"/>
                        <a:pt x="18" y="18"/>
                        <a:pt x="18" y="18"/>
                      </a:cubicBezTo>
                      <a:cubicBezTo>
                        <a:pt x="18" y="18"/>
                        <a:pt x="18" y="18"/>
                        <a:pt x="19" y="18"/>
                      </a:cubicBezTo>
                      <a:cubicBezTo>
                        <a:pt x="20" y="17"/>
                        <a:pt x="21" y="15"/>
                        <a:pt x="21" y="14"/>
                      </a:cubicBezTo>
                      <a:cubicBezTo>
                        <a:pt x="21" y="14"/>
                        <a:pt x="21" y="14"/>
                        <a:pt x="20" y="13"/>
                      </a:cubicBezTo>
                      <a:cubicBezTo>
                        <a:pt x="20" y="13"/>
                        <a:pt x="20" y="13"/>
                        <a:pt x="20" y="13"/>
                      </a:cubicBezTo>
                      <a:cubicBezTo>
                        <a:pt x="20" y="13"/>
                        <a:pt x="19" y="13"/>
                        <a:pt x="18" y="13"/>
                      </a:cubicBezTo>
                      <a:cubicBezTo>
                        <a:pt x="18" y="13"/>
                        <a:pt x="19" y="13"/>
                        <a:pt x="19" y="13"/>
                      </a:cubicBezTo>
                      <a:cubicBezTo>
                        <a:pt x="17" y="12"/>
                        <a:pt x="16" y="12"/>
                        <a:pt x="15" y="11"/>
                      </a:cubicBezTo>
                      <a:cubicBezTo>
                        <a:pt x="15" y="12"/>
                        <a:pt x="14" y="13"/>
                        <a:pt x="14" y="13"/>
                      </a:cubicBezTo>
                      <a:cubicBezTo>
                        <a:pt x="14" y="12"/>
                        <a:pt x="15" y="12"/>
                        <a:pt x="15" y="11"/>
                      </a:cubicBezTo>
                      <a:cubicBezTo>
                        <a:pt x="13" y="8"/>
                        <a:pt x="8" y="9"/>
                        <a:pt x="8" y="7"/>
                      </a:cubicBezTo>
                      <a:cubicBezTo>
                        <a:pt x="8" y="5"/>
                        <a:pt x="4" y="4"/>
                        <a:pt x="4" y="3"/>
                      </a:cubicBezTo>
                      <a:cubicBezTo>
                        <a:pt x="4" y="2"/>
                        <a:pt x="3" y="1"/>
                        <a:pt x="2"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59" name="Freeform 10740">
                  <a:extLst>
                    <a:ext uri="{FF2B5EF4-FFF2-40B4-BE49-F238E27FC236}">
                      <a16:creationId xmlns:a16="http://schemas.microsoft.com/office/drawing/2014/main" id="{211ECDD3-1A3B-FBCC-0318-6C58B0E80906}"/>
                    </a:ext>
                  </a:extLst>
                </p:cNvPr>
                <p:cNvSpPr>
                  <a:spLocks noEditPoints="1"/>
                </p:cNvSpPr>
                <p:nvPr/>
              </p:nvSpPr>
              <p:spPr bwMode="auto">
                <a:xfrm>
                  <a:off x="4071" y="2316"/>
                  <a:ext cx="24" cy="26"/>
                </a:xfrm>
                <a:custGeom>
                  <a:avLst/>
                  <a:gdLst>
                    <a:gd name="T0" fmla="*/ 12 w 29"/>
                    <a:gd name="T1" fmla="*/ 15 h 31"/>
                    <a:gd name="T2" fmla="*/ 12 w 29"/>
                    <a:gd name="T3" fmla="*/ 15 h 31"/>
                    <a:gd name="T4" fmla="*/ 3 w 29"/>
                    <a:gd name="T5" fmla="*/ 8 h 31"/>
                    <a:gd name="T6" fmla="*/ 5 w 29"/>
                    <a:gd name="T7" fmla="*/ 8 h 31"/>
                    <a:gd name="T8" fmla="*/ 4 w 29"/>
                    <a:gd name="T9" fmla="*/ 8 h 31"/>
                    <a:gd name="T10" fmla="*/ 11 w 29"/>
                    <a:gd name="T11" fmla="*/ 8 h 31"/>
                    <a:gd name="T12" fmla="*/ 11 w 29"/>
                    <a:gd name="T13" fmla="*/ 6 h 31"/>
                    <a:gd name="T14" fmla="*/ 11 w 29"/>
                    <a:gd name="T15" fmla="*/ 8 h 31"/>
                    <a:gd name="T16" fmla="*/ 7 w 29"/>
                    <a:gd name="T17" fmla="*/ 6 h 31"/>
                    <a:gd name="T18" fmla="*/ 10 w 29"/>
                    <a:gd name="T19" fmla="*/ 6 h 31"/>
                    <a:gd name="T20" fmla="*/ 8 w 29"/>
                    <a:gd name="T21" fmla="*/ 6 h 31"/>
                    <a:gd name="T22" fmla="*/ 7 w 29"/>
                    <a:gd name="T23" fmla="*/ 8 h 31"/>
                    <a:gd name="T24" fmla="*/ 7 w 29"/>
                    <a:gd name="T25" fmla="*/ 7 h 31"/>
                    <a:gd name="T26" fmla="*/ 8 w 29"/>
                    <a:gd name="T27" fmla="*/ 6 h 31"/>
                    <a:gd name="T28" fmla="*/ 7 w 29"/>
                    <a:gd name="T29" fmla="*/ 7 h 31"/>
                    <a:gd name="T30" fmla="*/ 7 w 29"/>
                    <a:gd name="T31" fmla="*/ 6 h 31"/>
                    <a:gd name="T32" fmla="*/ 2 w 29"/>
                    <a:gd name="T33" fmla="*/ 5 h 31"/>
                    <a:gd name="T34" fmla="*/ 4 w 29"/>
                    <a:gd name="T35" fmla="*/ 5 h 31"/>
                    <a:gd name="T36" fmla="*/ 2 w 29"/>
                    <a:gd name="T37" fmla="*/ 7 h 31"/>
                    <a:gd name="T38" fmla="*/ 2 w 29"/>
                    <a:gd name="T39" fmla="*/ 7 h 31"/>
                    <a:gd name="T40" fmla="*/ 2 w 29"/>
                    <a:gd name="T41" fmla="*/ 5 h 31"/>
                    <a:gd name="T42" fmla="*/ 2 w 29"/>
                    <a:gd name="T43" fmla="*/ 5 h 31"/>
                    <a:gd name="T44" fmla="*/ 5 w 29"/>
                    <a:gd name="T45" fmla="*/ 3 h 31"/>
                    <a:gd name="T46" fmla="*/ 5 w 29"/>
                    <a:gd name="T47" fmla="*/ 6 h 31"/>
                    <a:gd name="T48" fmla="*/ 7 w 29"/>
                    <a:gd name="T49" fmla="*/ 3 h 31"/>
                    <a:gd name="T50" fmla="*/ 7 w 29"/>
                    <a:gd name="T51" fmla="*/ 3 h 31"/>
                    <a:gd name="T52" fmla="*/ 7 w 29"/>
                    <a:gd name="T53" fmla="*/ 3 h 31"/>
                    <a:gd name="T54" fmla="*/ 7 w 29"/>
                    <a:gd name="T55" fmla="*/ 3 h 31"/>
                    <a:gd name="T56" fmla="*/ 4 w 29"/>
                    <a:gd name="T57" fmla="*/ 3 h 31"/>
                    <a:gd name="T58" fmla="*/ 4 w 29"/>
                    <a:gd name="T59" fmla="*/ 3 h 31"/>
                    <a:gd name="T60" fmla="*/ 6 w 29"/>
                    <a:gd name="T61" fmla="*/ 3 h 31"/>
                    <a:gd name="T62" fmla="*/ 7 w 29"/>
                    <a:gd name="T63" fmla="*/ 3 h 31"/>
                    <a:gd name="T64" fmla="*/ 7 w 29"/>
                    <a:gd name="T65" fmla="*/ 3 h 31"/>
                    <a:gd name="T66" fmla="*/ 5 w 29"/>
                    <a:gd name="T67" fmla="*/ 3 h 31"/>
                    <a:gd name="T68" fmla="*/ 6 w 29"/>
                    <a:gd name="T69" fmla="*/ 0 h 31"/>
                    <a:gd name="T70" fmla="*/ 4 w 29"/>
                    <a:gd name="T71" fmla="*/ 1 h 31"/>
                    <a:gd name="T72" fmla="*/ 2 w 29"/>
                    <a:gd name="T73" fmla="*/ 3 h 31"/>
                    <a:gd name="T74" fmla="*/ 2 w 29"/>
                    <a:gd name="T75" fmla="*/ 3 h 31"/>
                    <a:gd name="T76" fmla="*/ 0 w 29"/>
                    <a:gd name="T77" fmla="*/ 7 h 31"/>
                    <a:gd name="T78" fmla="*/ 3 w 29"/>
                    <a:gd name="T79" fmla="*/ 8 h 31"/>
                    <a:gd name="T80" fmla="*/ 3 w 29"/>
                    <a:gd name="T81" fmla="*/ 8 h 31"/>
                    <a:gd name="T82" fmla="*/ 3 w 29"/>
                    <a:gd name="T83" fmla="*/ 8 h 31"/>
                    <a:gd name="T84" fmla="*/ 4 w 29"/>
                    <a:gd name="T85" fmla="*/ 8 h 31"/>
                    <a:gd name="T86" fmla="*/ 7 w 29"/>
                    <a:gd name="T87" fmla="*/ 9 h 31"/>
                    <a:gd name="T88" fmla="*/ 8 w 29"/>
                    <a:gd name="T89" fmla="*/ 10 h 31"/>
                    <a:gd name="T90" fmla="*/ 10 w 29"/>
                    <a:gd name="T91" fmla="*/ 10 h 31"/>
                    <a:gd name="T92" fmla="*/ 10 w 29"/>
                    <a:gd name="T93" fmla="*/ 9 h 31"/>
                    <a:gd name="T94" fmla="*/ 10 w 29"/>
                    <a:gd name="T95" fmla="*/ 9 h 31"/>
                    <a:gd name="T96" fmla="*/ 11 w 29"/>
                    <a:gd name="T97" fmla="*/ 10 h 31"/>
                    <a:gd name="T98" fmla="*/ 12 w 29"/>
                    <a:gd name="T99" fmla="*/ 10 h 31"/>
                    <a:gd name="T100" fmla="*/ 13 w 29"/>
                    <a:gd name="T101" fmla="*/ 8 h 31"/>
                    <a:gd name="T102" fmla="*/ 12 w 29"/>
                    <a:gd name="T103" fmla="*/ 8 h 31"/>
                    <a:gd name="T104" fmla="*/ 12 w 29"/>
                    <a:gd name="T105" fmla="*/ 8 h 31"/>
                    <a:gd name="T106" fmla="*/ 13 w 29"/>
                    <a:gd name="T107" fmla="*/ 8 h 31"/>
                    <a:gd name="T108" fmla="*/ 12 w 29"/>
                    <a:gd name="T109" fmla="*/ 4 h 31"/>
                    <a:gd name="T110" fmla="*/ 12 w 29"/>
                    <a:gd name="T111" fmla="*/ 4 h 31"/>
                    <a:gd name="T112" fmla="*/ 12 w 29"/>
                    <a:gd name="T113" fmla="*/ 4 h 31"/>
                    <a:gd name="T114" fmla="*/ 11 w 29"/>
                    <a:gd name="T115" fmla="*/ 3 h 31"/>
                    <a:gd name="T116" fmla="*/ 8 w 29"/>
                    <a:gd name="T117" fmla="*/ 1 h 31"/>
                    <a:gd name="T118" fmla="*/ 7 w 29"/>
                    <a:gd name="T119" fmla="*/ 1 h 31"/>
                    <a:gd name="T120" fmla="*/ 6 w 29"/>
                    <a:gd name="T121" fmla="*/ 0 h 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 h="31">
                      <a:moveTo>
                        <a:pt x="24" y="31"/>
                      </a:moveTo>
                      <a:cubicBezTo>
                        <a:pt x="24" y="31"/>
                        <a:pt x="24" y="31"/>
                        <a:pt x="24" y="31"/>
                      </a:cubicBezTo>
                      <a:cubicBezTo>
                        <a:pt x="24" y="31"/>
                        <a:pt x="24" y="31"/>
                        <a:pt x="24" y="31"/>
                      </a:cubicBezTo>
                      <a:cubicBezTo>
                        <a:pt x="24" y="31"/>
                        <a:pt x="24" y="31"/>
                        <a:pt x="24" y="31"/>
                      </a:cubicBezTo>
                      <a:moveTo>
                        <a:pt x="8" y="15"/>
                      </a:moveTo>
                      <a:cubicBezTo>
                        <a:pt x="7" y="15"/>
                        <a:pt x="7" y="15"/>
                        <a:pt x="7" y="15"/>
                      </a:cubicBezTo>
                      <a:cubicBezTo>
                        <a:pt x="8" y="15"/>
                        <a:pt x="9" y="14"/>
                        <a:pt x="10" y="14"/>
                      </a:cubicBezTo>
                      <a:cubicBezTo>
                        <a:pt x="10" y="14"/>
                        <a:pt x="10" y="14"/>
                        <a:pt x="11" y="15"/>
                      </a:cubicBezTo>
                      <a:cubicBezTo>
                        <a:pt x="12" y="15"/>
                        <a:pt x="12" y="16"/>
                        <a:pt x="11" y="16"/>
                      </a:cubicBezTo>
                      <a:cubicBezTo>
                        <a:pt x="11" y="16"/>
                        <a:pt x="9" y="15"/>
                        <a:pt x="8" y="15"/>
                      </a:cubicBezTo>
                      <a:cubicBezTo>
                        <a:pt x="8" y="15"/>
                        <a:pt x="8" y="15"/>
                        <a:pt x="8" y="15"/>
                      </a:cubicBezTo>
                      <a:moveTo>
                        <a:pt x="23" y="16"/>
                      </a:moveTo>
                      <a:cubicBezTo>
                        <a:pt x="23" y="15"/>
                        <a:pt x="25" y="13"/>
                        <a:pt x="23" y="12"/>
                      </a:cubicBezTo>
                      <a:cubicBezTo>
                        <a:pt x="23" y="12"/>
                        <a:pt x="23" y="12"/>
                        <a:pt x="23" y="12"/>
                      </a:cubicBezTo>
                      <a:cubicBezTo>
                        <a:pt x="23" y="12"/>
                        <a:pt x="23" y="12"/>
                        <a:pt x="23" y="12"/>
                      </a:cubicBezTo>
                      <a:cubicBezTo>
                        <a:pt x="25" y="12"/>
                        <a:pt x="24" y="15"/>
                        <a:pt x="23" y="16"/>
                      </a:cubicBezTo>
                      <a:moveTo>
                        <a:pt x="15" y="12"/>
                      </a:moveTo>
                      <a:cubicBezTo>
                        <a:pt x="14" y="12"/>
                        <a:pt x="15" y="11"/>
                        <a:pt x="15" y="11"/>
                      </a:cubicBezTo>
                      <a:cubicBezTo>
                        <a:pt x="16" y="11"/>
                        <a:pt x="16" y="11"/>
                        <a:pt x="17" y="11"/>
                      </a:cubicBezTo>
                      <a:cubicBezTo>
                        <a:pt x="18" y="11"/>
                        <a:pt x="20" y="11"/>
                        <a:pt x="20" y="12"/>
                      </a:cubicBezTo>
                      <a:cubicBezTo>
                        <a:pt x="20" y="12"/>
                        <a:pt x="20" y="12"/>
                        <a:pt x="20" y="12"/>
                      </a:cubicBezTo>
                      <a:cubicBezTo>
                        <a:pt x="19" y="12"/>
                        <a:pt x="19" y="12"/>
                        <a:pt x="18" y="12"/>
                      </a:cubicBezTo>
                      <a:cubicBezTo>
                        <a:pt x="18" y="13"/>
                        <a:pt x="17" y="15"/>
                        <a:pt x="17" y="15"/>
                      </a:cubicBezTo>
                      <a:cubicBezTo>
                        <a:pt x="17" y="16"/>
                        <a:pt x="17" y="17"/>
                        <a:pt x="16" y="17"/>
                      </a:cubicBezTo>
                      <a:cubicBezTo>
                        <a:pt x="16" y="18"/>
                        <a:pt x="16" y="18"/>
                        <a:pt x="16" y="18"/>
                      </a:cubicBezTo>
                      <a:cubicBezTo>
                        <a:pt x="15" y="18"/>
                        <a:pt x="16" y="14"/>
                        <a:pt x="16" y="14"/>
                      </a:cubicBezTo>
                      <a:cubicBezTo>
                        <a:pt x="17" y="13"/>
                        <a:pt x="17" y="12"/>
                        <a:pt x="18" y="12"/>
                      </a:cubicBezTo>
                      <a:cubicBezTo>
                        <a:pt x="18" y="12"/>
                        <a:pt x="18" y="12"/>
                        <a:pt x="18" y="12"/>
                      </a:cubicBezTo>
                      <a:cubicBezTo>
                        <a:pt x="18" y="12"/>
                        <a:pt x="17" y="11"/>
                        <a:pt x="16" y="11"/>
                      </a:cubicBezTo>
                      <a:cubicBezTo>
                        <a:pt x="16" y="11"/>
                        <a:pt x="15" y="12"/>
                        <a:pt x="15" y="13"/>
                      </a:cubicBezTo>
                      <a:cubicBezTo>
                        <a:pt x="15" y="12"/>
                        <a:pt x="15" y="12"/>
                        <a:pt x="15" y="12"/>
                      </a:cubicBezTo>
                      <a:cubicBezTo>
                        <a:pt x="15" y="12"/>
                        <a:pt x="15" y="12"/>
                        <a:pt x="15" y="12"/>
                      </a:cubicBezTo>
                      <a:moveTo>
                        <a:pt x="4" y="10"/>
                      </a:moveTo>
                      <a:cubicBezTo>
                        <a:pt x="5" y="10"/>
                        <a:pt x="5" y="10"/>
                        <a:pt x="6" y="10"/>
                      </a:cubicBezTo>
                      <a:cubicBezTo>
                        <a:pt x="7" y="10"/>
                        <a:pt x="7" y="9"/>
                        <a:pt x="8" y="9"/>
                      </a:cubicBezTo>
                      <a:cubicBezTo>
                        <a:pt x="8" y="9"/>
                        <a:pt x="8" y="9"/>
                        <a:pt x="8" y="9"/>
                      </a:cubicBezTo>
                      <a:cubicBezTo>
                        <a:pt x="8" y="10"/>
                        <a:pt x="6" y="11"/>
                        <a:pt x="5" y="11"/>
                      </a:cubicBezTo>
                      <a:cubicBezTo>
                        <a:pt x="5" y="11"/>
                        <a:pt x="5" y="12"/>
                        <a:pt x="5" y="13"/>
                      </a:cubicBezTo>
                      <a:cubicBezTo>
                        <a:pt x="4" y="13"/>
                        <a:pt x="4" y="13"/>
                        <a:pt x="3" y="13"/>
                      </a:cubicBezTo>
                      <a:cubicBezTo>
                        <a:pt x="3" y="13"/>
                        <a:pt x="3" y="13"/>
                        <a:pt x="3" y="13"/>
                      </a:cubicBezTo>
                      <a:cubicBezTo>
                        <a:pt x="4" y="12"/>
                        <a:pt x="4" y="12"/>
                        <a:pt x="5" y="11"/>
                      </a:cubicBezTo>
                      <a:cubicBezTo>
                        <a:pt x="4" y="11"/>
                        <a:pt x="3" y="10"/>
                        <a:pt x="3" y="10"/>
                      </a:cubicBezTo>
                      <a:cubicBezTo>
                        <a:pt x="3" y="10"/>
                        <a:pt x="3" y="10"/>
                        <a:pt x="3" y="10"/>
                      </a:cubicBezTo>
                      <a:cubicBezTo>
                        <a:pt x="4" y="10"/>
                        <a:pt x="4" y="10"/>
                        <a:pt x="4" y="10"/>
                      </a:cubicBezTo>
                      <a:moveTo>
                        <a:pt x="11" y="11"/>
                      </a:moveTo>
                      <a:cubicBezTo>
                        <a:pt x="10" y="10"/>
                        <a:pt x="9" y="7"/>
                        <a:pt x="11" y="6"/>
                      </a:cubicBezTo>
                      <a:cubicBezTo>
                        <a:pt x="11" y="7"/>
                        <a:pt x="11" y="7"/>
                        <a:pt x="11" y="7"/>
                      </a:cubicBezTo>
                      <a:cubicBezTo>
                        <a:pt x="11" y="7"/>
                        <a:pt x="11" y="10"/>
                        <a:pt x="11" y="11"/>
                      </a:cubicBezTo>
                      <a:moveTo>
                        <a:pt x="15" y="6"/>
                      </a:moveTo>
                      <a:cubicBezTo>
                        <a:pt x="16" y="6"/>
                        <a:pt x="16" y="5"/>
                        <a:pt x="16" y="5"/>
                      </a:cubicBezTo>
                      <a:cubicBezTo>
                        <a:pt x="17" y="5"/>
                        <a:pt x="18" y="8"/>
                        <a:pt x="17" y="9"/>
                      </a:cubicBezTo>
                      <a:cubicBezTo>
                        <a:pt x="17" y="8"/>
                        <a:pt x="16" y="6"/>
                        <a:pt x="15" y="6"/>
                      </a:cubicBezTo>
                      <a:cubicBezTo>
                        <a:pt x="15" y="6"/>
                        <a:pt x="15" y="6"/>
                        <a:pt x="15" y="6"/>
                      </a:cubicBezTo>
                      <a:cubicBezTo>
                        <a:pt x="15" y="6"/>
                        <a:pt x="15" y="6"/>
                        <a:pt x="15" y="6"/>
                      </a:cubicBezTo>
                      <a:cubicBezTo>
                        <a:pt x="15" y="6"/>
                        <a:pt x="15" y="6"/>
                        <a:pt x="15" y="6"/>
                      </a:cubicBezTo>
                      <a:cubicBezTo>
                        <a:pt x="15" y="6"/>
                        <a:pt x="15" y="6"/>
                        <a:pt x="15" y="6"/>
                      </a:cubicBezTo>
                      <a:moveTo>
                        <a:pt x="8" y="3"/>
                      </a:moveTo>
                      <a:cubicBezTo>
                        <a:pt x="8" y="3"/>
                        <a:pt x="8" y="3"/>
                        <a:pt x="8" y="3"/>
                      </a:cubicBezTo>
                      <a:cubicBezTo>
                        <a:pt x="8" y="3"/>
                        <a:pt x="8" y="3"/>
                        <a:pt x="8" y="3"/>
                      </a:cubicBezTo>
                      <a:cubicBezTo>
                        <a:pt x="8" y="3"/>
                        <a:pt x="8" y="3"/>
                        <a:pt x="8" y="3"/>
                      </a:cubicBezTo>
                      <a:cubicBezTo>
                        <a:pt x="8" y="3"/>
                        <a:pt x="8" y="3"/>
                        <a:pt x="8" y="3"/>
                      </a:cubicBezTo>
                      <a:cubicBezTo>
                        <a:pt x="9" y="4"/>
                        <a:pt x="12" y="4"/>
                        <a:pt x="13" y="4"/>
                      </a:cubicBezTo>
                      <a:cubicBezTo>
                        <a:pt x="13" y="4"/>
                        <a:pt x="13" y="4"/>
                        <a:pt x="13" y="4"/>
                      </a:cubicBezTo>
                      <a:cubicBezTo>
                        <a:pt x="13" y="4"/>
                        <a:pt x="14" y="4"/>
                        <a:pt x="14" y="4"/>
                      </a:cubicBezTo>
                      <a:cubicBezTo>
                        <a:pt x="14" y="4"/>
                        <a:pt x="14" y="4"/>
                        <a:pt x="15" y="4"/>
                      </a:cubicBezTo>
                      <a:cubicBezTo>
                        <a:pt x="15" y="4"/>
                        <a:pt x="15" y="4"/>
                        <a:pt x="15" y="4"/>
                      </a:cubicBezTo>
                      <a:cubicBezTo>
                        <a:pt x="16" y="5"/>
                        <a:pt x="15" y="5"/>
                        <a:pt x="13" y="5"/>
                      </a:cubicBezTo>
                      <a:cubicBezTo>
                        <a:pt x="12" y="5"/>
                        <a:pt x="11" y="5"/>
                        <a:pt x="11" y="5"/>
                      </a:cubicBezTo>
                      <a:cubicBezTo>
                        <a:pt x="10" y="4"/>
                        <a:pt x="9" y="4"/>
                        <a:pt x="8" y="3"/>
                      </a:cubicBezTo>
                      <a:moveTo>
                        <a:pt x="12" y="0"/>
                      </a:moveTo>
                      <a:cubicBezTo>
                        <a:pt x="11" y="0"/>
                        <a:pt x="11" y="0"/>
                        <a:pt x="10" y="1"/>
                      </a:cubicBezTo>
                      <a:cubicBezTo>
                        <a:pt x="10" y="1"/>
                        <a:pt x="9" y="1"/>
                        <a:pt x="9" y="1"/>
                      </a:cubicBezTo>
                      <a:cubicBezTo>
                        <a:pt x="8" y="2"/>
                        <a:pt x="7" y="4"/>
                        <a:pt x="5" y="5"/>
                      </a:cubicBezTo>
                      <a:cubicBezTo>
                        <a:pt x="6" y="5"/>
                        <a:pt x="6" y="5"/>
                        <a:pt x="6" y="5"/>
                      </a:cubicBezTo>
                      <a:cubicBezTo>
                        <a:pt x="6" y="5"/>
                        <a:pt x="5" y="5"/>
                        <a:pt x="5" y="5"/>
                      </a:cubicBezTo>
                      <a:cubicBezTo>
                        <a:pt x="5" y="5"/>
                        <a:pt x="5" y="5"/>
                        <a:pt x="5" y="5"/>
                      </a:cubicBezTo>
                      <a:cubicBezTo>
                        <a:pt x="3" y="6"/>
                        <a:pt x="3" y="8"/>
                        <a:pt x="2" y="9"/>
                      </a:cubicBezTo>
                      <a:cubicBezTo>
                        <a:pt x="0" y="11"/>
                        <a:pt x="0" y="12"/>
                        <a:pt x="0" y="14"/>
                      </a:cubicBezTo>
                      <a:cubicBezTo>
                        <a:pt x="1" y="14"/>
                        <a:pt x="1" y="15"/>
                        <a:pt x="2" y="15"/>
                      </a:cubicBezTo>
                      <a:cubicBezTo>
                        <a:pt x="3" y="16"/>
                        <a:pt x="6" y="16"/>
                        <a:pt x="7" y="17"/>
                      </a:cubicBezTo>
                      <a:cubicBezTo>
                        <a:pt x="7" y="18"/>
                        <a:pt x="8" y="18"/>
                        <a:pt x="8" y="18"/>
                      </a:cubicBezTo>
                      <a:cubicBezTo>
                        <a:pt x="8" y="17"/>
                        <a:pt x="8" y="17"/>
                        <a:pt x="7" y="17"/>
                      </a:cubicBezTo>
                      <a:cubicBezTo>
                        <a:pt x="7" y="17"/>
                        <a:pt x="7" y="17"/>
                        <a:pt x="7" y="17"/>
                      </a:cubicBezTo>
                      <a:cubicBezTo>
                        <a:pt x="7" y="16"/>
                        <a:pt x="7" y="16"/>
                        <a:pt x="7" y="16"/>
                      </a:cubicBezTo>
                      <a:cubicBezTo>
                        <a:pt x="7" y="16"/>
                        <a:pt x="7" y="16"/>
                        <a:pt x="7" y="16"/>
                      </a:cubicBezTo>
                      <a:cubicBezTo>
                        <a:pt x="8" y="16"/>
                        <a:pt x="9" y="16"/>
                        <a:pt x="9" y="17"/>
                      </a:cubicBezTo>
                      <a:cubicBezTo>
                        <a:pt x="9" y="17"/>
                        <a:pt x="9" y="18"/>
                        <a:pt x="9" y="18"/>
                      </a:cubicBezTo>
                      <a:cubicBezTo>
                        <a:pt x="11" y="19"/>
                        <a:pt x="13" y="18"/>
                        <a:pt x="14" y="19"/>
                      </a:cubicBezTo>
                      <a:cubicBezTo>
                        <a:pt x="15" y="20"/>
                        <a:pt x="16" y="20"/>
                        <a:pt x="17" y="20"/>
                      </a:cubicBezTo>
                      <a:cubicBezTo>
                        <a:pt x="17" y="20"/>
                        <a:pt x="18" y="20"/>
                        <a:pt x="18" y="20"/>
                      </a:cubicBezTo>
                      <a:cubicBezTo>
                        <a:pt x="19" y="20"/>
                        <a:pt x="20" y="20"/>
                        <a:pt x="20" y="20"/>
                      </a:cubicBezTo>
                      <a:cubicBezTo>
                        <a:pt x="20" y="20"/>
                        <a:pt x="21" y="20"/>
                        <a:pt x="21" y="20"/>
                      </a:cubicBezTo>
                      <a:cubicBezTo>
                        <a:pt x="21" y="20"/>
                        <a:pt x="21" y="20"/>
                        <a:pt x="21" y="20"/>
                      </a:cubicBezTo>
                      <a:cubicBezTo>
                        <a:pt x="22" y="20"/>
                        <a:pt x="22" y="19"/>
                        <a:pt x="22" y="19"/>
                      </a:cubicBezTo>
                      <a:cubicBezTo>
                        <a:pt x="22" y="19"/>
                        <a:pt x="22" y="19"/>
                        <a:pt x="22" y="19"/>
                      </a:cubicBezTo>
                      <a:cubicBezTo>
                        <a:pt x="22" y="19"/>
                        <a:pt x="22" y="19"/>
                        <a:pt x="22" y="19"/>
                      </a:cubicBezTo>
                      <a:cubicBezTo>
                        <a:pt x="22" y="20"/>
                        <a:pt x="22" y="20"/>
                        <a:pt x="22" y="20"/>
                      </a:cubicBezTo>
                      <a:cubicBezTo>
                        <a:pt x="22" y="20"/>
                        <a:pt x="23" y="20"/>
                        <a:pt x="23" y="20"/>
                      </a:cubicBezTo>
                      <a:cubicBezTo>
                        <a:pt x="24" y="20"/>
                        <a:pt x="24" y="20"/>
                        <a:pt x="25" y="20"/>
                      </a:cubicBezTo>
                      <a:cubicBezTo>
                        <a:pt x="25" y="20"/>
                        <a:pt x="26" y="20"/>
                        <a:pt x="27" y="20"/>
                      </a:cubicBezTo>
                      <a:cubicBezTo>
                        <a:pt x="27" y="20"/>
                        <a:pt x="27" y="20"/>
                        <a:pt x="27" y="20"/>
                      </a:cubicBezTo>
                      <a:cubicBezTo>
                        <a:pt x="27" y="19"/>
                        <a:pt x="27" y="17"/>
                        <a:pt x="28" y="16"/>
                      </a:cubicBezTo>
                      <a:cubicBezTo>
                        <a:pt x="27" y="16"/>
                        <a:pt x="26" y="16"/>
                        <a:pt x="26" y="15"/>
                      </a:cubicBezTo>
                      <a:cubicBezTo>
                        <a:pt x="26" y="15"/>
                        <a:pt x="26" y="15"/>
                        <a:pt x="26" y="15"/>
                      </a:cubicBezTo>
                      <a:cubicBezTo>
                        <a:pt x="26" y="15"/>
                        <a:pt x="26" y="15"/>
                        <a:pt x="26" y="15"/>
                      </a:cubicBezTo>
                      <a:cubicBezTo>
                        <a:pt x="26" y="15"/>
                        <a:pt x="26" y="15"/>
                        <a:pt x="26" y="15"/>
                      </a:cubicBezTo>
                      <a:cubicBezTo>
                        <a:pt x="27" y="16"/>
                        <a:pt x="27" y="16"/>
                        <a:pt x="28" y="16"/>
                      </a:cubicBezTo>
                      <a:cubicBezTo>
                        <a:pt x="28" y="16"/>
                        <a:pt x="28" y="16"/>
                        <a:pt x="28" y="16"/>
                      </a:cubicBezTo>
                      <a:cubicBezTo>
                        <a:pt x="29" y="14"/>
                        <a:pt x="25" y="12"/>
                        <a:pt x="26" y="10"/>
                      </a:cubicBezTo>
                      <a:cubicBezTo>
                        <a:pt x="27" y="9"/>
                        <a:pt x="26" y="8"/>
                        <a:pt x="25" y="8"/>
                      </a:cubicBezTo>
                      <a:cubicBezTo>
                        <a:pt x="25"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3" y="7"/>
                        <a:pt x="23" y="6"/>
                        <a:pt x="23" y="5"/>
                      </a:cubicBezTo>
                      <a:cubicBezTo>
                        <a:pt x="23" y="3"/>
                        <a:pt x="19" y="5"/>
                        <a:pt x="19" y="2"/>
                      </a:cubicBezTo>
                      <a:cubicBezTo>
                        <a:pt x="18" y="1"/>
                        <a:pt x="18" y="1"/>
                        <a:pt x="17" y="1"/>
                      </a:cubicBezTo>
                      <a:cubicBezTo>
                        <a:pt x="17" y="1"/>
                        <a:pt x="17" y="1"/>
                        <a:pt x="16" y="1"/>
                      </a:cubicBezTo>
                      <a:cubicBezTo>
                        <a:pt x="16" y="1"/>
                        <a:pt x="15" y="1"/>
                        <a:pt x="15" y="1"/>
                      </a:cubicBezTo>
                      <a:cubicBezTo>
                        <a:pt x="14" y="1"/>
                        <a:pt x="13" y="1"/>
                        <a:pt x="13" y="1"/>
                      </a:cubicBezTo>
                      <a:cubicBezTo>
                        <a:pt x="12" y="0"/>
                        <a:pt x="12" y="0"/>
                        <a:pt x="12" y="0"/>
                      </a:cubicBezTo>
                    </a:path>
                  </a:pathLst>
                </a:custGeom>
                <a:solidFill>
                  <a:srgbClr val="E9D9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0" name="Freeform 10741">
                  <a:extLst>
                    <a:ext uri="{FF2B5EF4-FFF2-40B4-BE49-F238E27FC236}">
                      <a16:creationId xmlns:a16="http://schemas.microsoft.com/office/drawing/2014/main" id="{35A0A9EE-7875-BE2A-B6E7-29CE39B22F50}"/>
                    </a:ext>
                  </a:extLst>
                </p:cNvPr>
                <p:cNvSpPr>
                  <a:spLocks/>
                </p:cNvSpPr>
                <p:nvPr/>
              </p:nvSpPr>
              <p:spPr bwMode="auto">
                <a:xfrm>
                  <a:off x="4070" y="2328"/>
                  <a:ext cx="25" cy="13"/>
                </a:xfrm>
                <a:custGeom>
                  <a:avLst/>
                  <a:gdLst>
                    <a:gd name="T0" fmla="*/ 2 w 30"/>
                    <a:gd name="T1" fmla="*/ 0 h 16"/>
                    <a:gd name="T2" fmla="*/ 1 w 30"/>
                    <a:gd name="T3" fmla="*/ 1 h 16"/>
                    <a:gd name="T4" fmla="*/ 0 w 30"/>
                    <a:gd name="T5" fmla="*/ 2 h 16"/>
                    <a:gd name="T6" fmla="*/ 2 w 30"/>
                    <a:gd name="T7" fmla="*/ 2 h 16"/>
                    <a:gd name="T8" fmla="*/ 3 w 30"/>
                    <a:gd name="T9" fmla="*/ 4 h 16"/>
                    <a:gd name="T10" fmla="*/ 7 w 30"/>
                    <a:gd name="T11" fmla="*/ 6 h 16"/>
                    <a:gd name="T12" fmla="*/ 7 w 30"/>
                    <a:gd name="T13" fmla="*/ 6 h 16"/>
                    <a:gd name="T14" fmla="*/ 7 w 30"/>
                    <a:gd name="T15" fmla="*/ 5 h 16"/>
                    <a:gd name="T16" fmla="*/ 7 w 30"/>
                    <a:gd name="T17" fmla="*/ 5 h 16"/>
                    <a:gd name="T18" fmla="*/ 7 w 30"/>
                    <a:gd name="T19" fmla="*/ 5 h 16"/>
                    <a:gd name="T20" fmla="*/ 7 w 30"/>
                    <a:gd name="T21" fmla="*/ 5 h 16"/>
                    <a:gd name="T22" fmla="*/ 7 w 30"/>
                    <a:gd name="T23" fmla="*/ 5 h 16"/>
                    <a:gd name="T24" fmla="*/ 7 w 30"/>
                    <a:gd name="T25" fmla="*/ 5 h 16"/>
                    <a:gd name="T26" fmla="*/ 7 w 30"/>
                    <a:gd name="T27" fmla="*/ 6 h 16"/>
                    <a:gd name="T28" fmla="*/ 8 w 30"/>
                    <a:gd name="T29" fmla="*/ 7 h 16"/>
                    <a:gd name="T30" fmla="*/ 11 w 30"/>
                    <a:gd name="T31" fmla="*/ 7 h 16"/>
                    <a:gd name="T32" fmla="*/ 11 w 30"/>
                    <a:gd name="T33" fmla="*/ 7 h 16"/>
                    <a:gd name="T34" fmla="*/ 12 w 30"/>
                    <a:gd name="T35" fmla="*/ 7 h 16"/>
                    <a:gd name="T36" fmla="*/ 12 w 30"/>
                    <a:gd name="T37" fmla="*/ 7 h 16"/>
                    <a:gd name="T38" fmla="*/ 12 w 30"/>
                    <a:gd name="T39" fmla="*/ 7 h 16"/>
                    <a:gd name="T40" fmla="*/ 12 w 30"/>
                    <a:gd name="T41" fmla="*/ 6 h 16"/>
                    <a:gd name="T42" fmla="*/ 12 w 30"/>
                    <a:gd name="T43" fmla="*/ 6 h 16"/>
                    <a:gd name="T44" fmla="*/ 12 w 30"/>
                    <a:gd name="T45" fmla="*/ 7 h 16"/>
                    <a:gd name="T46" fmla="*/ 12 w 30"/>
                    <a:gd name="T47" fmla="*/ 7 h 16"/>
                    <a:gd name="T48" fmla="*/ 12 w 30"/>
                    <a:gd name="T49" fmla="*/ 7 h 16"/>
                    <a:gd name="T50" fmla="*/ 13 w 30"/>
                    <a:gd name="T51" fmla="*/ 7 h 16"/>
                    <a:gd name="T52" fmla="*/ 13 w 30"/>
                    <a:gd name="T53" fmla="*/ 7 h 16"/>
                    <a:gd name="T54" fmla="*/ 13 w 30"/>
                    <a:gd name="T55" fmla="*/ 7 h 16"/>
                    <a:gd name="T56" fmla="*/ 14 w 30"/>
                    <a:gd name="T57" fmla="*/ 4 h 16"/>
                    <a:gd name="T58" fmla="*/ 14 w 30"/>
                    <a:gd name="T59" fmla="*/ 2 h 16"/>
                    <a:gd name="T60" fmla="*/ 14 w 30"/>
                    <a:gd name="T61" fmla="*/ 2 h 16"/>
                    <a:gd name="T62" fmla="*/ 13 w 30"/>
                    <a:gd name="T63" fmla="*/ 2 h 16"/>
                    <a:gd name="T64" fmla="*/ 13 w 30"/>
                    <a:gd name="T65" fmla="*/ 2 h 16"/>
                    <a:gd name="T66" fmla="*/ 12 w 30"/>
                    <a:gd name="T67" fmla="*/ 2 h 16"/>
                    <a:gd name="T68" fmla="*/ 12 w 30"/>
                    <a:gd name="T69" fmla="*/ 2 h 16"/>
                    <a:gd name="T70" fmla="*/ 12 w 30"/>
                    <a:gd name="T71" fmla="*/ 5 h 16"/>
                    <a:gd name="T72" fmla="*/ 11 w 30"/>
                    <a:gd name="T73" fmla="*/ 2 h 16"/>
                    <a:gd name="T74" fmla="*/ 11 w 30"/>
                    <a:gd name="T75" fmla="*/ 2 h 16"/>
                    <a:gd name="T76" fmla="*/ 11 w 30"/>
                    <a:gd name="T77" fmla="*/ 2 h 16"/>
                    <a:gd name="T78" fmla="*/ 10 w 30"/>
                    <a:gd name="T79" fmla="*/ 2 h 16"/>
                    <a:gd name="T80" fmla="*/ 9 w 30"/>
                    <a:gd name="T81" fmla="*/ 2 h 16"/>
                    <a:gd name="T82" fmla="*/ 8 w 30"/>
                    <a:gd name="T83" fmla="*/ 2 h 16"/>
                    <a:gd name="T84" fmla="*/ 6 w 30"/>
                    <a:gd name="T85" fmla="*/ 2 h 16"/>
                    <a:gd name="T86" fmla="*/ 5 w 30"/>
                    <a:gd name="T87" fmla="*/ 3 h 16"/>
                    <a:gd name="T88" fmla="*/ 5 w 30"/>
                    <a:gd name="T89" fmla="*/ 2 h 16"/>
                    <a:gd name="T90" fmla="*/ 5 w 30"/>
                    <a:gd name="T91" fmla="*/ 2 h 16"/>
                    <a:gd name="T92" fmla="*/ 3 w 30"/>
                    <a:gd name="T93" fmla="*/ 1 h 16"/>
                    <a:gd name="T94" fmla="*/ 2 w 30"/>
                    <a:gd name="T95" fmla="*/ 0 h 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0" h="16">
                      <a:moveTo>
                        <a:pt x="2" y="0"/>
                      </a:moveTo>
                      <a:cubicBezTo>
                        <a:pt x="2" y="0"/>
                        <a:pt x="1" y="1"/>
                        <a:pt x="1" y="1"/>
                      </a:cubicBezTo>
                      <a:cubicBezTo>
                        <a:pt x="0" y="1"/>
                        <a:pt x="0" y="2"/>
                        <a:pt x="0" y="2"/>
                      </a:cubicBezTo>
                      <a:cubicBezTo>
                        <a:pt x="1" y="3"/>
                        <a:pt x="2" y="4"/>
                        <a:pt x="2" y="5"/>
                      </a:cubicBezTo>
                      <a:cubicBezTo>
                        <a:pt x="2" y="6"/>
                        <a:pt x="6" y="7"/>
                        <a:pt x="6" y="9"/>
                      </a:cubicBezTo>
                      <a:cubicBezTo>
                        <a:pt x="6" y="11"/>
                        <a:pt x="11" y="10"/>
                        <a:pt x="13" y="13"/>
                      </a:cubicBezTo>
                      <a:cubicBezTo>
                        <a:pt x="13" y="13"/>
                        <a:pt x="13" y="13"/>
                        <a:pt x="13" y="13"/>
                      </a:cubicBezTo>
                      <a:cubicBezTo>
                        <a:pt x="14" y="12"/>
                        <a:pt x="13" y="11"/>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4" y="10"/>
                        <a:pt x="14" y="10"/>
                      </a:cubicBezTo>
                      <a:cubicBezTo>
                        <a:pt x="15" y="10"/>
                        <a:pt x="14" y="12"/>
                        <a:pt x="13" y="13"/>
                      </a:cubicBezTo>
                      <a:cubicBezTo>
                        <a:pt x="14" y="14"/>
                        <a:pt x="15" y="14"/>
                        <a:pt x="17" y="15"/>
                      </a:cubicBezTo>
                      <a:cubicBezTo>
                        <a:pt x="18" y="15"/>
                        <a:pt x="20" y="15"/>
                        <a:pt x="21" y="16"/>
                      </a:cubicBezTo>
                      <a:cubicBezTo>
                        <a:pt x="22" y="16"/>
                        <a:pt x="22" y="16"/>
                        <a:pt x="23" y="16"/>
                      </a:cubicBezTo>
                      <a:cubicBezTo>
                        <a:pt x="23" y="16"/>
                        <a:pt x="23" y="16"/>
                        <a:pt x="24" y="16"/>
                      </a:cubicBezTo>
                      <a:cubicBezTo>
                        <a:pt x="24" y="16"/>
                        <a:pt x="24" y="16"/>
                        <a:pt x="24" y="15"/>
                      </a:cubicBezTo>
                      <a:cubicBezTo>
                        <a:pt x="24" y="15"/>
                        <a:pt x="24" y="15"/>
                        <a:pt x="24" y="15"/>
                      </a:cubicBezTo>
                      <a:cubicBezTo>
                        <a:pt x="24" y="15"/>
                        <a:pt x="24" y="15"/>
                        <a:pt x="24" y="14"/>
                      </a:cubicBezTo>
                      <a:cubicBezTo>
                        <a:pt x="24" y="14"/>
                        <a:pt x="24" y="14"/>
                        <a:pt x="24" y="14"/>
                      </a:cubicBezTo>
                      <a:cubicBezTo>
                        <a:pt x="24" y="14"/>
                        <a:pt x="24" y="15"/>
                        <a:pt x="24" y="15"/>
                      </a:cubicBezTo>
                      <a:cubicBezTo>
                        <a:pt x="24" y="15"/>
                        <a:pt x="24" y="15"/>
                        <a:pt x="24" y="15"/>
                      </a:cubicBezTo>
                      <a:cubicBezTo>
                        <a:pt x="24" y="16"/>
                        <a:pt x="24" y="16"/>
                        <a:pt x="24" y="16"/>
                      </a:cubicBezTo>
                      <a:cubicBezTo>
                        <a:pt x="24" y="16"/>
                        <a:pt x="24" y="16"/>
                        <a:pt x="25" y="16"/>
                      </a:cubicBezTo>
                      <a:cubicBezTo>
                        <a:pt x="25" y="16"/>
                        <a:pt x="26" y="16"/>
                        <a:pt x="26" y="16"/>
                      </a:cubicBezTo>
                      <a:cubicBezTo>
                        <a:pt x="26" y="16"/>
                        <a:pt x="27" y="16"/>
                        <a:pt x="27" y="16"/>
                      </a:cubicBezTo>
                      <a:cubicBezTo>
                        <a:pt x="28" y="14"/>
                        <a:pt x="27" y="11"/>
                        <a:pt x="29" y="9"/>
                      </a:cubicBezTo>
                      <a:cubicBezTo>
                        <a:pt x="30" y="8"/>
                        <a:pt x="29" y="7"/>
                        <a:pt x="29" y="6"/>
                      </a:cubicBezTo>
                      <a:cubicBezTo>
                        <a:pt x="29" y="6"/>
                        <a:pt x="29" y="6"/>
                        <a:pt x="29" y="6"/>
                      </a:cubicBezTo>
                      <a:cubicBezTo>
                        <a:pt x="28" y="6"/>
                        <a:pt x="27" y="6"/>
                        <a:pt x="27" y="6"/>
                      </a:cubicBezTo>
                      <a:cubicBezTo>
                        <a:pt x="26" y="6"/>
                        <a:pt x="26" y="6"/>
                        <a:pt x="25" y="6"/>
                      </a:cubicBezTo>
                      <a:cubicBezTo>
                        <a:pt x="25" y="6"/>
                        <a:pt x="24" y="6"/>
                        <a:pt x="24" y="6"/>
                      </a:cubicBezTo>
                      <a:cubicBezTo>
                        <a:pt x="24" y="6"/>
                        <a:pt x="24" y="6"/>
                        <a:pt x="24" y="6"/>
                      </a:cubicBezTo>
                      <a:cubicBezTo>
                        <a:pt x="24" y="8"/>
                        <a:pt x="23" y="10"/>
                        <a:pt x="24" y="11"/>
                      </a:cubicBezTo>
                      <a:cubicBezTo>
                        <a:pt x="22" y="11"/>
                        <a:pt x="22" y="8"/>
                        <a:pt x="23" y="6"/>
                      </a:cubicBezTo>
                      <a:cubicBezTo>
                        <a:pt x="23" y="6"/>
                        <a:pt x="23" y="6"/>
                        <a:pt x="23" y="6"/>
                      </a:cubicBezTo>
                      <a:cubicBezTo>
                        <a:pt x="23" y="6"/>
                        <a:pt x="22" y="6"/>
                        <a:pt x="22" y="6"/>
                      </a:cubicBezTo>
                      <a:cubicBezTo>
                        <a:pt x="22" y="6"/>
                        <a:pt x="21" y="6"/>
                        <a:pt x="20" y="6"/>
                      </a:cubicBezTo>
                      <a:cubicBezTo>
                        <a:pt x="20" y="6"/>
                        <a:pt x="19" y="6"/>
                        <a:pt x="19" y="6"/>
                      </a:cubicBezTo>
                      <a:cubicBezTo>
                        <a:pt x="18" y="6"/>
                        <a:pt x="17" y="6"/>
                        <a:pt x="16" y="5"/>
                      </a:cubicBezTo>
                      <a:cubicBezTo>
                        <a:pt x="15" y="4"/>
                        <a:pt x="13" y="5"/>
                        <a:pt x="11" y="4"/>
                      </a:cubicBezTo>
                      <a:cubicBezTo>
                        <a:pt x="11" y="5"/>
                        <a:pt x="10" y="6"/>
                        <a:pt x="9" y="7"/>
                      </a:cubicBezTo>
                      <a:cubicBezTo>
                        <a:pt x="9" y="6"/>
                        <a:pt x="10" y="5"/>
                        <a:pt x="10" y="4"/>
                      </a:cubicBezTo>
                      <a:cubicBezTo>
                        <a:pt x="10" y="4"/>
                        <a:pt x="9" y="4"/>
                        <a:pt x="9" y="3"/>
                      </a:cubicBezTo>
                      <a:cubicBezTo>
                        <a:pt x="8" y="2"/>
                        <a:pt x="5" y="2"/>
                        <a:pt x="4" y="1"/>
                      </a:cubicBezTo>
                      <a:cubicBezTo>
                        <a:pt x="3" y="1"/>
                        <a:pt x="3" y="0"/>
                        <a:pt x="2" y="0"/>
                      </a:cubicBezTo>
                    </a:path>
                  </a:pathLst>
                </a:custGeom>
                <a:solidFill>
                  <a:srgbClr val="D6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1" name="Freeform 10742">
                  <a:extLst>
                    <a:ext uri="{FF2B5EF4-FFF2-40B4-BE49-F238E27FC236}">
                      <a16:creationId xmlns:a16="http://schemas.microsoft.com/office/drawing/2014/main" id="{176CF89E-C911-7907-050C-50271B04820E}"/>
                    </a:ext>
                  </a:extLst>
                </p:cNvPr>
                <p:cNvSpPr>
                  <a:spLocks noEditPoints="1"/>
                </p:cNvSpPr>
                <p:nvPr/>
              </p:nvSpPr>
              <p:spPr bwMode="auto">
                <a:xfrm>
                  <a:off x="4083" y="2340"/>
                  <a:ext cx="9" cy="2"/>
                </a:xfrm>
                <a:custGeom>
                  <a:avLst/>
                  <a:gdLst>
                    <a:gd name="T0" fmla="*/ 5 w 11"/>
                    <a:gd name="T1" fmla="*/ 1 h 2"/>
                    <a:gd name="T2" fmla="*/ 4 w 11"/>
                    <a:gd name="T3" fmla="*/ 1 h 2"/>
                    <a:gd name="T4" fmla="*/ 4 w 11"/>
                    <a:gd name="T5" fmla="*/ 1 h 2"/>
                    <a:gd name="T6" fmla="*/ 4 w 11"/>
                    <a:gd name="T7" fmla="*/ 2 h 2"/>
                    <a:gd name="T8" fmla="*/ 5 w 11"/>
                    <a:gd name="T9" fmla="*/ 2 h 2"/>
                    <a:gd name="T10" fmla="*/ 5 w 11"/>
                    <a:gd name="T11" fmla="*/ 2 h 2"/>
                    <a:gd name="T12" fmla="*/ 5 w 11"/>
                    <a:gd name="T13" fmla="*/ 1 h 2"/>
                    <a:gd name="T14" fmla="*/ 5 w 11"/>
                    <a:gd name="T15" fmla="*/ 1 h 2"/>
                    <a:gd name="T16" fmla="*/ 0 w 11"/>
                    <a:gd name="T17" fmla="*/ 0 h 2"/>
                    <a:gd name="T18" fmla="*/ 2 w 11"/>
                    <a:gd name="T19" fmla="*/ 0 h 2"/>
                    <a:gd name="T20" fmla="*/ 2 w 11"/>
                    <a:gd name="T21" fmla="*/ 0 h 2"/>
                    <a:gd name="T22" fmla="*/ 2 w 11"/>
                    <a:gd name="T23" fmla="*/ 1 h 2"/>
                    <a:gd name="T24" fmla="*/ 2 w 11"/>
                    <a:gd name="T25" fmla="*/ 0 h 2"/>
                    <a:gd name="T26" fmla="*/ 2 w 11"/>
                    <a:gd name="T27" fmla="*/ 0 h 2"/>
                    <a:gd name="T28" fmla="*/ 2 w 11"/>
                    <a:gd name="T29" fmla="*/ 0 h 2"/>
                    <a:gd name="T30" fmla="*/ 2 w 11"/>
                    <a:gd name="T31" fmla="*/ 0 h 2"/>
                    <a:gd name="T32" fmla="*/ 2 w 11"/>
                    <a:gd name="T33" fmla="*/ 0 h 2"/>
                    <a:gd name="T34" fmla="*/ 2 w 11"/>
                    <a:gd name="T35" fmla="*/ 1 h 2"/>
                    <a:gd name="T36" fmla="*/ 4 w 11"/>
                    <a:gd name="T37" fmla="*/ 2 h 2"/>
                    <a:gd name="T38" fmla="*/ 4 w 11"/>
                    <a:gd name="T39" fmla="*/ 1 h 2"/>
                    <a:gd name="T40" fmla="*/ 3 w 11"/>
                    <a:gd name="T41" fmla="*/ 1 h 2"/>
                    <a:gd name="T42" fmla="*/ 2 w 11"/>
                    <a:gd name="T43" fmla="*/ 1 h 2"/>
                    <a:gd name="T44" fmla="*/ 1 w 11"/>
                    <a:gd name="T45" fmla="*/ 0 h 2"/>
                    <a:gd name="T46" fmla="*/ 1 w 11"/>
                    <a:gd name="T47" fmla="*/ 0 h 2"/>
                    <a:gd name="T48" fmla="*/ 0 w 11"/>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 h="2">
                      <a:moveTo>
                        <a:pt x="10" y="1"/>
                      </a:moveTo>
                      <a:cubicBezTo>
                        <a:pt x="10" y="1"/>
                        <a:pt x="9" y="1"/>
                        <a:pt x="9" y="1"/>
                      </a:cubicBezTo>
                      <a:cubicBezTo>
                        <a:pt x="8" y="1"/>
                        <a:pt x="8" y="1"/>
                        <a:pt x="8" y="1"/>
                      </a:cubicBezTo>
                      <a:cubicBezTo>
                        <a:pt x="8" y="1"/>
                        <a:pt x="8" y="2"/>
                        <a:pt x="8" y="2"/>
                      </a:cubicBezTo>
                      <a:cubicBezTo>
                        <a:pt x="9" y="2"/>
                        <a:pt x="9" y="2"/>
                        <a:pt x="10" y="2"/>
                      </a:cubicBezTo>
                      <a:cubicBezTo>
                        <a:pt x="10" y="2"/>
                        <a:pt x="10" y="2"/>
                        <a:pt x="10" y="2"/>
                      </a:cubicBezTo>
                      <a:cubicBezTo>
                        <a:pt x="10" y="2"/>
                        <a:pt x="10" y="2"/>
                        <a:pt x="11" y="1"/>
                      </a:cubicBezTo>
                      <a:cubicBezTo>
                        <a:pt x="11" y="1"/>
                        <a:pt x="10" y="1"/>
                        <a:pt x="10" y="1"/>
                      </a:cubicBezTo>
                      <a:moveTo>
                        <a:pt x="0" y="0"/>
                      </a:moveTo>
                      <a:cubicBezTo>
                        <a:pt x="1" y="0"/>
                        <a:pt x="2" y="0"/>
                        <a:pt x="2" y="0"/>
                      </a:cubicBezTo>
                      <a:cubicBezTo>
                        <a:pt x="2" y="0"/>
                        <a:pt x="2" y="0"/>
                        <a:pt x="2" y="0"/>
                      </a:cubicBezTo>
                      <a:cubicBezTo>
                        <a:pt x="3"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4" y="1"/>
                        <a:pt x="6" y="1"/>
                        <a:pt x="8" y="2"/>
                      </a:cubicBezTo>
                      <a:cubicBezTo>
                        <a:pt x="8" y="2"/>
                        <a:pt x="8" y="1"/>
                        <a:pt x="8" y="1"/>
                      </a:cubicBezTo>
                      <a:cubicBezTo>
                        <a:pt x="7" y="1"/>
                        <a:pt x="7" y="1"/>
                        <a:pt x="7" y="1"/>
                      </a:cubicBezTo>
                      <a:cubicBezTo>
                        <a:pt x="6" y="1"/>
                        <a:pt x="6" y="1"/>
                        <a:pt x="5" y="1"/>
                      </a:cubicBezTo>
                      <a:cubicBezTo>
                        <a:pt x="4" y="0"/>
                        <a:pt x="2" y="0"/>
                        <a:pt x="1" y="0"/>
                      </a:cubicBezTo>
                      <a:cubicBezTo>
                        <a:pt x="1" y="0"/>
                        <a:pt x="1" y="0"/>
                        <a:pt x="1" y="0"/>
                      </a:cubicBezTo>
                      <a:cubicBezTo>
                        <a:pt x="1" y="0"/>
                        <a:pt x="0" y="0"/>
                        <a:pt x="0" y="0"/>
                      </a:cubicBezTo>
                    </a:path>
                  </a:pathLst>
                </a:custGeom>
                <a:solidFill>
                  <a:srgbClr val="C8B9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2" name="Freeform 10743">
                  <a:extLst>
                    <a:ext uri="{FF2B5EF4-FFF2-40B4-BE49-F238E27FC236}">
                      <a16:creationId xmlns:a16="http://schemas.microsoft.com/office/drawing/2014/main" id="{2691B230-DFE4-157F-3861-C228C50F52CA}"/>
                    </a:ext>
                  </a:extLst>
                </p:cNvPr>
                <p:cNvSpPr>
                  <a:spLocks/>
                </p:cNvSpPr>
                <p:nvPr/>
              </p:nvSpPr>
              <p:spPr bwMode="auto">
                <a:xfrm>
                  <a:off x="4077" y="2328"/>
                  <a:ext cx="4" cy="2"/>
                </a:xfrm>
                <a:custGeom>
                  <a:avLst/>
                  <a:gdLst>
                    <a:gd name="T0" fmla="*/ 2 w 5"/>
                    <a:gd name="T1" fmla="*/ 0 h 2"/>
                    <a:gd name="T2" fmla="*/ 0 w 5"/>
                    <a:gd name="T3" fmla="*/ 1 h 2"/>
                    <a:gd name="T4" fmla="*/ 1 w 5"/>
                    <a:gd name="T5" fmla="*/ 1 h 2"/>
                    <a:gd name="T6" fmla="*/ 1 w 5"/>
                    <a:gd name="T7" fmla="*/ 1 h 2"/>
                    <a:gd name="T8" fmla="*/ 2 w 5"/>
                    <a:gd name="T9" fmla="*/ 2 h 2"/>
                    <a:gd name="T10" fmla="*/ 2 w 5"/>
                    <a:gd name="T11" fmla="*/ 1 h 2"/>
                    <a:gd name="T12" fmla="*/ 2 w 5"/>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2">
                      <a:moveTo>
                        <a:pt x="3" y="0"/>
                      </a:moveTo>
                      <a:cubicBezTo>
                        <a:pt x="2" y="0"/>
                        <a:pt x="1" y="1"/>
                        <a:pt x="0" y="1"/>
                      </a:cubicBezTo>
                      <a:cubicBezTo>
                        <a:pt x="1" y="1"/>
                        <a:pt x="1" y="1"/>
                        <a:pt x="1" y="1"/>
                      </a:cubicBezTo>
                      <a:cubicBezTo>
                        <a:pt x="1" y="1"/>
                        <a:pt x="1" y="1"/>
                        <a:pt x="1" y="1"/>
                      </a:cubicBezTo>
                      <a:cubicBezTo>
                        <a:pt x="2" y="1"/>
                        <a:pt x="4" y="2"/>
                        <a:pt x="4" y="2"/>
                      </a:cubicBezTo>
                      <a:cubicBezTo>
                        <a:pt x="5" y="2"/>
                        <a:pt x="5" y="1"/>
                        <a:pt x="4" y="1"/>
                      </a:cubicBezTo>
                      <a:cubicBezTo>
                        <a:pt x="3" y="0"/>
                        <a:pt x="3" y="0"/>
                        <a:pt x="3" y="0"/>
                      </a:cubicBezTo>
                    </a:path>
                  </a:pathLst>
                </a:custGeom>
                <a:solidFill>
                  <a:srgbClr val="D6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3" name="Freeform 10744">
                  <a:extLst>
                    <a:ext uri="{FF2B5EF4-FFF2-40B4-BE49-F238E27FC236}">
                      <a16:creationId xmlns:a16="http://schemas.microsoft.com/office/drawing/2014/main" id="{C2DD3023-A201-5CC1-3283-6ED2F3312B58}"/>
                    </a:ext>
                  </a:extLst>
                </p:cNvPr>
                <p:cNvSpPr>
                  <a:spLocks/>
                </p:cNvSpPr>
                <p:nvPr/>
              </p:nvSpPr>
              <p:spPr bwMode="auto">
                <a:xfrm>
                  <a:off x="4074" y="2324"/>
                  <a:ext cx="4" cy="1"/>
                </a:xfrm>
                <a:custGeom>
                  <a:avLst/>
                  <a:gdLst>
                    <a:gd name="T0" fmla="*/ 2 w 5"/>
                    <a:gd name="T1" fmla="*/ 0 h 2"/>
                    <a:gd name="T2" fmla="*/ 2 w 5"/>
                    <a:gd name="T3" fmla="*/ 1 h 2"/>
                    <a:gd name="T4" fmla="*/ 1 w 5"/>
                    <a:gd name="T5" fmla="*/ 1 h 2"/>
                    <a:gd name="T6" fmla="*/ 0 w 5"/>
                    <a:gd name="T7" fmla="*/ 1 h 2"/>
                    <a:gd name="T8" fmla="*/ 0 w 5"/>
                    <a:gd name="T9" fmla="*/ 1 h 2"/>
                    <a:gd name="T10" fmla="*/ 2 w 5"/>
                    <a:gd name="T11" fmla="*/ 1 h 2"/>
                    <a:gd name="T12" fmla="*/ 1 w 5"/>
                    <a:gd name="T13" fmla="*/ 1 h 2"/>
                    <a:gd name="T14" fmla="*/ 2 w 5"/>
                    <a:gd name="T15" fmla="*/ 1 h 2"/>
                    <a:gd name="T16" fmla="*/ 2 w 5"/>
                    <a:gd name="T17" fmla="*/ 1 h 2"/>
                    <a:gd name="T18" fmla="*/ 2 w 5"/>
                    <a:gd name="T19" fmla="*/ 0 h 2"/>
                    <a:gd name="T20" fmla="*/ 2 w 5"/>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2">
                      <a:moveTo>
                        <a:pt x="5" y="0"/>
                      </a:moveTo>
                      <a:cubicBezTo>
                        <a:pt x="4" y="0"/>
                        <a:pt x="4" y="1"/>
                        <a:pt x="3" y="1"/>
                      </a:cubicBezTo>
                      <a:cubicBezTo>
                        <a:pt x="2" y="1"/>
                        <a:pt x="2" y="1"/>
                        <a:pt x="1" y="1"/>
                      </a:cubicBezTo>
                      <a:cubicBezTo>
                        <a:pt x="1" y="1"/>
                        <a:pt x="1" y="1"/>
                        <a:pt x="0" y="1"/>
                      </a:cubicBezTo>
                      <a:cubicBezTo>
                        <a:pt x="0" y="1"/>
                        <a:pt x="0" y="1"/>
                        <a:pt x="0" y="1"/>
                      </a:cubicBezTo>
                      <a:cubicBezTo>
                        <a:pt x="0" y="1"/>
                        <a:pt x="1" y="2"/>
                        <a:pt x="2" y="2"/>
                      </a:cubicBezTo>
                      <a:cubicBezTo>
                        <a:pt x="2" y="1"/>
                        <a:pt x="2" y="1"/>
                        <a:pt x="1" y="1"/>
                      </a:cubicBezTo>
                      <a:cubicBezTo>
                        <a:pt x="2" y="1"/>
                        <a:pt x="2" y="1"/>
                        <a:pt x="2" y="1"/>
                      </a:cubicBezTo>
                      <a:cubicBezTo>
                        <a:pt x="2" y="1"/>
                        <a:pt x="2" y="1"/>
                        <a:pt x="2" y="2"/>
                      </a:cubicBezTo>
                      <a:cubicBezTo>
                        <a:pt x="3" y="2"/>
                        <a:pt x="5" y="1"/>
                        <a:pt x="5" y="0"/>
                      </a:cubicBezTo>
                      <a:cubicBezTo>
                        <a:pt x="5" y="0"/>
                        <a:pt x="5" y="0"/>
                        <a:pt x="5" y="0"/>
                      </a:cubicBezTo>
                    </a:path>
                  </a:pathLst>
                </a:custGeom>
                <a:solidFill>
                  <a:srgbClr val="D6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4" name="Freeform 10745">
                  <a:extLst>
                    <a:ext uri="{FF2B5EF4-FFF2-40B4-BE49-F238E27FC236}">
                      <a16:creationId xmlns:a16="http://schemas.microsoft.com/office/drawing/2014/main" id="{539508D9-757B-4EE2-49F8-7E07A0190675}"/>
                    </a:ext>
                  </a:extLst>
                </p:cNvPr>
                <p:cNvSpPr>
                  <a:spLocks/>
                </p:cNvSpPr>
                <p:nvPr/>
              </p:nvSpPr>
              <p:spPr bwMode="auto">
                <a:xfrm>
                  <a:off x="4083" y="2325"/>
                  <a:ext cx="5" cy="2"/>
                </a:xfrm>
                <a:custGeom>
                  <a:avLst/>
                  <a:gdLst>
                    <a:gd name="T0" fmla="*/ 3 w 6"/>
                    <a:gd name="T1" fmla="*/ 0 h 2"/>
                    <a:gd name="T2" fmla="*/ 1 w 6"/>
                    <a:gd name="T3" fmla="*/ 0 h 2"/>
                    <a:gd name="T4" fmla="*/ 1 w 6"/>
                    <a:gd name="T5" fmla="*/ 1 h 2"/>
                    <a:gd name="T6" fmla="*/ 1 w 6"/>
                    <a:gd name="T7" fmla="*/ 1 h 2"/>
                    <a:gd name="T8" fmla="*/ 1 w 6"/>
                    <a:gd name="T9" fmla="*/ 2 h 2"/>
                    <a:gd name="T10" fmla="*/ 2 w 6"/>
                    <a:gd name="T11" fmla="*/ 0 h 2"/>
                    <a:gd name="T12" fmla="*/ 3 w 6"/>
                    <a:gd name="T13" fmla="*/ 1 h 2"/>
                    <a:gd name="T14" fmla="*/ 3 w 6"/>
                    <a:gd name="T15" fmla="*/ 1 h 2"/>
                    <a:gd name="T16" fmla="*/ 3 w 6"/>
                    <a:gd name="T17" fmla="*/ 1 h 2"/>
                    <a:gd name="T18" fmla="*/ 3 w 6"/>
                    <a:gd name="T19" fmla="*/ 0 h 2"/>
                    <a:gd name="T20" fmla="*/ 3 w 6"/>
                    <a:gd name="T21" fmla="*/ 1 h 2"/>
                    <a:gd name="T22" fmla="*/ 3 w 6"/>
                    <a:gd name="T23" fmla="*/ 1 h 2"/>
                    <a:gd name="T24" fmla="*/ 3 w 6"/>
                    <a:gd name="T25" fmla="*/ 1 h 2"/>
                    <a:gd name="T26" fmla="*/ 3 w 6"/>
                    <a:gd name="T27" fmla="*/ 1 h 2"/>
                    <a:gd name="T28" fmla="*/ 3 w 6"/>
                    <a:gd name="T29" fmla="*/ 1 h 2"/>
                    <a:gd name="T30" fmla="*/ 3 w 6"/>
                    <a:gd name="T31" fmla="*/ 1 h 2"/>
                    <a:gd name="T32" fmla="*/ 3 w 6"/>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 h="2">
                      <a:moveTo>
                        <a:pt x="3" y="0"/>
                      </a:moveTo>
                      <a:cubicBezTo>
                        <a:pt x="2" y="0"/>
                        <a:pt x="2" y="0"/>
                        <a:pt x="1" y="0"/>
                      </a:cubicBezTo>
                      <a:cubicBezTo>
                        <a:pt x="1" y="0"/>
                        <a:pt x="0" y="1"/>
                        <a:pt x="1" y="1"/>
                      </a:cubicBezTo>
                      <a:cubicBezTo>
                        <a:pt x="1" y="1"/>
                        <a:pt x="1" y="1"/>
                        <a:pt x="1" y="1"/>
                      </a:cubicBezTo>
                      <a:cubicBezTo>
                        <a:pt x="1" y="2"/>
                        <a:pt x="1" y="2"/>
                        <a:pt x="1" y="2"/>
                      </a:cubicBezTo>
                      <a:cubicBezTo>
                        <a:pt x="1" y="1"/>
                        <a:pt x="2" y="0"/>
                        <a:pt x="2" y="0"/>
                      </a:cubicBezTo>
                      <a:cubicBezTo>
                        <a:pt x="3" y="0"/>
                        <a:pt x="4" y="1"/>
                        <a:pt x="4" y="1"/>
                      </a:cubicBezTo>
                      <a:cubicBezTo>
                        <a:pt x="4" y="1"/>
                        <a:pt x="4" y="1"/>
                        <a:pt x="4" y="1"/>
                      </a:cubicBezTo>
                      <a:cubicBezTo>
                        <a:pt x="4" y="1"/>
                        <a:pt x="4" y="1"/>
                        <a:pt x="5" y="1"/>
                      </a:cubicBezTo>
                      <a:cubicBezTo>
                        <a:pt x="5" y="1"/>
                        <a:pt x="5" y="0"/>
                        <a:pt x="5" y="0"/>
                      </a:cubicBezTo>
                      <a:cubicBezTo>
                        <a:pt x="5" y="1"/>
                        <a:pt x="5" y="1"/>
                        <a:pt x="5" y="1"/>
                      </a:cubicBezTo>
                      <a:cubicBezTo>
                        <a:pt x="5" y="1"/>
                        <a:pt x="5" y="1"/>
                        <a:pt x="5" y="1"/>
                      </a:cubicBezTo>
                      <a:cubicBezTo>
                        <a:pt x="5" y="1"/>
                        <a:pt x="5" y="1"/>
                        <a:pt x="5" y="1"/>
                      </a:cubicBezTo>
                      <a:cubicBezTo>
                        <a:pt x="5" y="1"/>
                        <a:pt x="4" y="1"/>
                        <a:pt x="4" y="1"/>
                      </a:cubicBezTo>
                      <a:cubicBezTo>
                        <a:pt x="5" y="1"/>
                        <a:pt x="5" y="1"/>
                        <a:pt x="6" y="1"/>
                      </a:cubicBezTo>
                      <a:cubicBezTo>
                        <a:pt x="6" y="1"/>
                        <a:pt x="6" y="1"/>
                        <a:pt x="6" y="1"/>
                      </a:cubicBezTo>
                      <a:cubicBezTo>
                        <a:pt x="6" y="0"/>
                        <a:pt x="4" y="0"/>
                        <a:pt x="3" y="0"/>
                      </a:cubicBezTo>
                    </a:path>
                  </a:pathLst>
                </a:custGeom>
                <a:solidFill>
                  <a:srgbClr val="D6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5" name="Freeform 10746">
                  <a:extLst>
                    <a:ext uri="{FF2B5EF4-FFF2-40B4-BE49-F238E27FC236}">
                      <a16:creationId xmlns:a16="http://schemas.microsoft.com/office/drawing/2014/main" id="{05F195A9-A276-FE3A-F119-4D4A14434548}"/>
                    </a:ext>
                  </a:extLst>
                </p:cNvPr>
                <p:cNvSpPr>
                  <a:spLocks noEditPoints="1"/>
                </p:cNvSpPr>
                <p:nvPr/>
              </p:nvSpPr>
              <p:spPr bwMode="auto">
                <a:xfrm>
                  <a:off x="4078" y="2319"/>
                  <a:ext cx="7" cy="1"/>
                </a:xfrm>
                <a:custGeom>
                  <a:avLst/>
                  <a:gdLst>
                    <a:gd name="T0" fmla="*/ 0 w 8"/>
                    <a:gd name="T1" fmla="*/ 0 h 2"/>
                    <a:gd name="T2" fmla="*/ 3 w 8"/>
                    <a:gd name="T3" fmla="*/ 1 h 2"/>
                    <a:gd name="T4" fmla="*/ 4 w 8"/>
                    <a:gd name="T5" fmla="*/ 1 h 2"/>
                    <a:gd name="T6" fmla="*/ 4 w 8"/>
                    <a:gd name="T7" fmla="*/ 1 h 2"/>
                    <a:gd name="T8" fmla="*/ 4 w 8"/>
                    <a:gd name="T9" fmla="*/ 1 h 2"/>
                    <a:gd name="T10" fmla="*/ 4 w 8"/>
                    <a:gd name="T11" fmla="*/ 1 h 2"/>
                    <a:gd name="T12" fmla="*/ 4 w 8"/>
                    <a:gd name="T13" fmla="*/ 1 h 2"/>
                    <a:gd name="T14" fmla="*/ 4 w 8"/>
                    <a:gd name="T15" fmla="*/ 1 h 2"/>
                    <a:gd name="T16" fmla="*/ 0 w 8"/>
                    <a:gd name="T17" fmla="*/ 0 h 2"/>
                    <a:gd name="T18" fmla="*/ 0 w 8"/>
                    <a:gd name="T19" fmla="*/ 0 h 2"/>
                    <a:gd name="T20" fmla="*/ 0 w 8"/>
                    <a:gd name="T21" fmla="*/ 0 h 2"/>
                    <a:gd name="T22" fmla="*/ 0 w 8"/>
                    <a:gd name="T23" fmla="*/ 0 h 2"/>
                    <a:gd name="T24" fmla="*/ 0 w 8"/>
                    <a:gd name="T25" fmla="*/ 0 h 2"/>
                    <a:gd name="T26" fmla="*/ 0 w 8"/>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2">
                      <a:moveTo>
                        <a:pt x="0" y="0"/>
                      </a:moveTo>
                      <a:cubicBezTo>
                        <a:pt x="1" y="1"/>
                        <a:pt x="2" y="1"/>
                        <a:pt x="3" y="2"/>
                      </a:cubicBezTo>
                      <a:cubicBezTo>
                        <a:pt x="3" y="2"/>
                        <a:pt x="4" y="2"/>
                        <a:pt x="5" y="2"/>
                      </a:cubicBezTo>
                      <a:cubicBezTo>
                        <a:pt x="7" y="2"/>
                        <a:pt x="8" y="2"/>
                        <a:pt x="7" y="1"/>
                      </a:cubicBezTo>
                      <a:cubicBezTo>
                        <a:pt x="7" y="1"/>
                        <a:pt x="7" y="1"/>
                        <a:pt x="7" y="1"/>
                      </a:cubicBezTo>
                      <a:cubicBezTo>
                        <a:pt x="6" y="1"/>
                        <a:pt x="6" y="1"/>
                        <a:pt x="6" y="1"/>
                      </a:cubicBezTo>
                      <a:cubicBezTo>
                        <a:pt x="6" y="1"/>
                        <a:pt x="5" y="1"/>
                        <a:pt x="5" y="1"/>
                      </a:cubicBezTo>
                      <a:cubicBezTo>
                        <a:pt x="5" y="1"/>
                        <a:pt x="5" y="1"/>
                        <a:pt x="5" y="1"/>
                      </a:cubicBezTo>
                      <a:cubicBezTo>
                        <a:pt x="4" y="1"/>
                        <a:pt x="1" y="1"/>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6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6" name="Freeform 10747">
                  <a:extLst>
                    <a:ext uri="{FF2B5EF4-FFF2-40B4-BE49-F238E27FC236}">
                      <a16:creationId xmlns:a16="http://schemas.microsoft.com/office/drawing/2014/main" id="{E8025458-9D70-1A95-467B-ACCE54DC4D33}"/>
                    </a:ext>
                  </a:extLst>
                </p:cNvPr>
                <p:cNvSpPr>
                  <a:spLocks/>
                </p:cNvSpPr>
                <p:nvPr/>
              </p:nvSpPr>
              <p:spPr bwMode="auto">
                <a:xfrm>
                  <a:off x="4076" y="2320"/>
                  <a:ext cx="1" cy="1"/>
                </a:xfrm>
                <a:custGeom>
                  <a:avLst/>
                  <a:gdLst>
                    <a:gd name="T0" fmla="*/ 0 w 1"/>
                    <a:gd name="T1" fmla="*/ 0 h 1"/>
                    <a:gd name="T2" fmla="*/ 0 w 1"/>
                    <a:gd name="T3" fmla="*/ 0 h 1"/>
                    <a:gd name="T4" fmla="*/ 1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1" y="0"/>
                        <a:pt x="1" y="0"/>
                      </a:cubicBezTo>
                      <a:cubicBezTo>
                        <a:pt x="1" y="0"/>
                        <a:pt x="1" y="0"/>
                        <a:pt x="0" y="0"/>
                      </a:cubicBezTo>
                    </a:path>
                  </a:pathLst>
                </a:custGeom>
                <a:solidFill>
                  <a:srgbClr val="D6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7" name="Freeform 10748">
                  <a:extLst>
                    <a:ext uri="{FF2B5EF4-FFF2-40B4-BE49-F238E27FC236}">
                      <a16:creationId xmlns:a16="http://schemas.microsoft.com/office/drawing/2014/main" id="{5FC3E30F-8934-5D3D-F06C-770448E6BE73}"/>
                    </a:ext>
                  </a:extLst>
                </p:cNvPr>
                <p:cNvSpPr>
                  <a:spLocks noEditPoints="1"/>
                </p:cNvSpPr>
                <p:nvPr/>
              </p:nvSpPr>
              <p:spPr bwMode="auto">
                <a:xfrm>
                  <a:off x="4093" y="2329"/>
                  <a:ext cx="2" cy="1"/>
                </a:xfrm>
                <a:custGeom>
                  <a:avLst/>
                  <a:gdLst>
                    <a:gd name="T0" fmla="*/ 0 w 2"/>
                    <a:gd name="T1" fmla="*/ 0 h 1"/>
                    <a:gd name="T2" fmla="*/ 2 w 2"/>
                    <a:gd name="T3" fmla="*/ 1 h 1"/>
                    <a:gd name="T4" fmla="*/ 2 w 2"/>
                    <a:gd name="T5" fmla="*/ 1 h 1"/>
                    <a:gd name="T6" fmla="*/ 2 w 2"/>
                    <a:gd name="T7" fmla="*/ 1 h 1"/>
                    <a:gd name="T8" fmla="*/ 2 w 2"/>
                    <a:gd name="T9" fmla="*/ 1 h 1"/>
                    <a:gd name="T10" fmla="*/ 0 w 2"/>
                    <a:gd name="T11" fmla="*/ 0 h 1"/>
                    <a:gd name="T12" fmla="*/ 0 w 2"/>
                    <a:gd name="T13" fmla="*/ 0 h 1"/>
                    <a:gd name="T14" fmla="*/ 0 w 2"/>
                    <a:gd name="T15" fmla="*/ 0 h 1"/>
                    <a:gd name="T16" fmla="*/ 0 w 2"/>
                    <a:gd name="T17" fmla="*/ 0 h 1"/>
                    <a:gd name="T18" fmla="*/ 0 w 2"/>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
                      <a:moveTo>
                        <a:pt x="0" y="0"/>
                      </a:moveTo>
                      <a:cubicBezTo>
                        <a:pt x="0" y="1"/>
                        <a:pt x="1" y="1"/>
                        <a:pt x="2" y="1"/>
                      </a:cubicBezTo>
                      <a:cubicBezTo>
                        <a:pt x="2" y="1"/>
                        <a:pt x="2" y="1"/>
                        <a:pt x="2" y="1"/>
                      </a:cubicBezTo>
                      <a:cubicBezTo>
                        <a:pt x="2" y="1"/>
                        <a:pt x="2" y="1"/>
                        <a:pt x="2" y="1"/>
                      </a:cubicBezTo>
                      <a:cubicBezTo>
                        <a:pt x="2" y="1"/>
                        <a:pt x="2" y="1"/>
                        <a:pt x="2" y="1"/>
                      </a:cubicBezTo>
                      <a:cubicBezTo>
                        <a:pt x="1" y="1"/>
                        <a:pt x="1" y="1"/>
                        <a:pt x="0" y="0"/>
                      </a:cubicBezTo>
                      <a:moveTo>
                        <a:pt x="0" y="0"/>
                      </a:moveTo>
                      <a:cubicBezTo>
                        <a:pt x="0" y="0"/>
                        <a:pt x="0" y="0"/>
                        <a:pt x="0" y="0"/>
                      </a:cubicBezTo>
                      <a:cubicBezTo>
                        <a:pt x="0" y="0"/>
                        <a:pt x="0" y="0"/>
                        <a:pt x="0" y="0"/>
                      </a:cubicBezTo>
                      <a:cubicBezTo>
                        <a:pt x="0" y="0"/>
                        <a:pt x="0" y="0"/>
                        <a:pt x="0" y="0"/>
                      </a:cubicBezTo>
                    </a:path>
                  </a:pathLst>
                </a:custGeom>
                <a:solidFill>
                  <a:srgbClr val="D6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8" name="Freeform 10749">
                  <a:extLst>
                    <a:ext uri="{FF2B5EF4-FFF2-40B4-BE49-F238E27FC236}">
                      <a16:creationId xmlns:a16="http://schemas.microsoft.com/office/drawing/2014/main" id="{D705D152-4ABC-290C-4D21-5C2961B0BBC3}"/>
                    </a:ext>
                  </a:extLst>
                </p:cNvPr>
                <p:cNvSpPr>
                  <a:spLocks noEditPoints="1"/>
                </p:cNvSpPr>
                <p:nvPr/>
              </p:nvSpPr>
              <p:spPr bwMode="auto">
                <a:xfrm>
                  <a:off x="4091" y="2322"/>
                  <a:ext cx="1" cy="1"/>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1 h 1"/>
                    <a:gd name="T12" fmla="*/ 1 w 1"/>
                    <a:gd name="T13" fmla="*/ 1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1"/>
                      </a:moveTo>
                      <a:cubicBezTo>
                        <a:pt x="0" y="1"/>
                        <a:pt x="0" y="1"/>
                        <a:pt x="0" y="1"/>
                      </a:cubicBezTo>
                      <a:cubicBezTo>
                        <a:pt x="0" y="1"/>
                        <a:pt x="0" y="1"/>
                        <a:pt x="0" y="1"/>
                      </a:cubicBezTo>
                      <a:cubicBezTo>
                        <a:pt x="0" y="1"/>
                        <a:pt x="0" y="1"/>
                        <a:pt x="0" y="1"/>
                      </a:cubicBezTo>
                      <a:moveTo>
                        <a:pt x="0" y="0"/>
                      </a:moveTo>
                      <a:cubicBezTo>
                        <a:pt x="0" y="0"/>
                        <a:pt x="0" y="0"/>
                        <a:pt x="0" y="1"/>
                      </a:cubicBezTo>
                      <a:cubicBezTo>
                        <a:pt x="0" y="1"/>
                        <a:pt x="1" y="1"/>
                        <a:pt x="1" y="1"/>
                      </a:cubicBezTo>
                      <a:cubicBezTo>
                        <a:pt x="1" y="1"/>
                        <a:pt x="0" y="0"/>
                        <a:pt x="0" y="0"/>
                      </a:cubicBezTo>
                    </a:path>
                  </a:pathLst>
                </a:custGeom>
                <a:solidFill>
                  <a:srgbClr val="D6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69" name="Freeform 10750">
                  <a:extLst>
                    <a:ext uri="{FF2B5EF4-FFF2-40B4-BE49-F238E27FC236}">
                      <a16:creationId xmlns:a16="http://schemas.microsoft.com/office/drawing/2014/main" id="{2B0B0352-98A9-F8DB-6677-0CB08ADA800F}"/>
                    </a:ext>
                  </a:extLst>
                </p:cNvPr>
                <p:cNvSpPr>
                  <a:spLocks noEditPoints="1"/>
                </p:cNvSpPr>
                <p:nvPr/>
              </p:nvSpPr>
              <p:spPr bwMode="auto">
                <a:xfrm>
                  <a:off x="4072" y="2317"/>
                  <a:ext cx="5" cy="2"/>
                </a:xfrm>
                <a:custGeom>
                  <a:avLst/>
                  <a:gdLst>
                    <a:gd name="T0" fmla="*/ 0 w 6"/>
                    <a:gd name="T1" fmla="*/ 2 h 2"/>
                    <a:gd name="T2" fmla="*/ 0 w 6"/>
                    <a:gd name="T3" fmla="*/ 2 h 2"/>
                    <a:gd name="T4" fmla="*/ 0 w 6"/>
                    <a:gd name="T5" fmla="*/ 2 h 2"/>
                    <a:gd name="T6" fmla="*/ 0 w 6"/>
                    <a:gd name="T7" fmla="*/ 2 h 2"/>
                    <a:gd name="T8" fmla="*/ 0 w 6"/>
                    <a:gd name="T9" fmla="*/ 2 h 2"/>
                    <a:gd name="T10" fmla="*/ 0 w 6"/>
                    <a:gd name="T11" fmla="*/ 2 h 2"/>
                    <a:gd name="T12" fmla="*/ 0 w 6"/>
                    <a:gd name="T13" fmla="*/ 2 h 2"/>
                    <a:gd name="T14" fmla="*/ 0 w 6"/>
                    <a:gd name="T15" fmla="*/ 2 h 2"/>
                    <a:gd name="T16" fmla="*/ 0 w 6"/>
                    <a:gd name="T17" fmla="*/ 2 h 2"/>
                    <a:gd name="T18" fmla="*/ 3 w 6"/>
                    <a:gd name="T19" fmla="*/ 1 h 2"/>
                    <a:gd name="T20" fmla="*/ 3 w 6"/>
                    <a:gd name="T21" fmla="*/ 1 h 2"/>
                    <a:gd name="T22" fmla="*/ 3 w 6"/>
                    <a:gd name="T23" fmla="*/ 1 h 2"/>
                    <a:gd name="T24" fmla="*/ 3 w 6"/>
                    <a:gd name="T25" fmla="*/ 1 h 2"/>
                    <a:gd name="T26" fmla="*/ 3 w 6"/>
                    <a:gd name="T27" fmla="*/ 1 h 2"/>
                    <a:gd name="T28" fmla="*/ 3 w 6"/>
                    <a:gd name="T29" fmla="*/ 1 h 2"/>
                    <a:gd name="T30" fmla="*/ 3 w 6"/>
                    <a:gd name="T31" fmla="*/ 0 h 2"/>
                    <a:gd name="T32" fmla="*/ 3 w 6"/>
                    <a:gd name="T33" fmla="*/ 0 h 2"/>
                    <a:gd name="T34" fmla="*/ 3 w 6"/>
                    <a:gd name="T35" fmla="*/ 0 h 2"/>
                    <a:gd name="T36" fmla="*/ 3 w 6"/>
                    <a:gd name="T37" fmla="*/ 0 h 2"/>
                    <a:gd name="T38" fmla="*/ 3 w 6"/>
                    <a:gd name="T39" fmla="*/ 0 h 2"/>
                    <a:gd name="T40" fmla="*/ 3 w 6"/>
                    <a:gd name="T41" fmla="*/ 0 h 2"/>
                    <a:gd name="T42" fmla="*/ 3 w 6"/>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2">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3" y="1"/>
                      </a:moveTo>
                      <a:cubicBezTo>
                        <a:pt x="3" y="1"/>
                        <a:pt x="3" y="1"/>
                        <a:pt x="3" y="1"/>
                      </a:cubicBezTo>
                      <a:cubicBezTo>
                        <a:pt x="3" y="1"/>
                        <a:pt x="3" y="1"/>
                        <a:pt x="3" y="1"/>
                      </a:cubicBezTo>
                      <a:moveTo>
                        <a:pt x="3" y="1"/>
                      </a:moveTo>
                      <a:cubicBezTo>
                        <a:pt x="3" y="1"/>
                        <a:pt x="3" y="1"/>
                        <a:pt x="3" y="1"/>
                      </a:cubicBezTo>
                      <a:cubicBezTo>
                        <a:pt x="3" y="1"/>
                        <a:pt x="3" y="1"/>
                        <a:pt x="3" y="1"/>
                      </a:cubicBezTo>
                      <a:moveTo>
                        <a:pt x="6" y="0"/>
                      </a:moveTo>
                      <a:cubicBezTo>
                        <a:pt x="6" y="0"/>
                        <a:pt x="6" y="0"/>
                        <a:pt x="6" y="0"/>
                      </a:cubicBezTo>
                      <a:cubicBezTo>
                        <a:pt x="6" y="0"/>
                        <a:pt x="6" y="0"/>
                        <a:pt x="6" y="0"/>
                      </a:cubicBezTo>
                      <a:moveTo>
                        <a:pt x="6" y="0"/>
                      </a:moveTo>
                      <a:cubicBezTo>
                        <a:pt x="5" y="0"/>
                        <a:pt x="5" y="0"/>
                        <a:pt x="5" y="0"/>
                      </a:cubicBezTo>
                      <a:cubicBezTo>
                        <a:pt x="5" y="0"/>
                        <a:pt x="5" y="0"/>
                        <a:pt x="6" y="0"/>
                      </a:cubicBezTo>
                      <a:cubicBezTo>
                        <a:pt x="6" y="0"/>
                        <a:pt x="6" y="0"/>
                        <a:pt x="6" y="0"/>
                      </a:cubicBezTo>
                    </a:path>
                  </a:pathLst>
                </a:custGeom>
                <a:solidFill>
                  <a:srgbClr val="E9D9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0" name="Freeform 10751">
                  <a:extLst>
                    <a:ext uri="{FF2B5EF4-FFF2-40B4-BE49-F238E27FC236}">
                      <a16:creationId xmlns:a16="http://schemas.microsoft.com/office/drawing/2014/main" id="{7C823789-1B92-7C75-5CFE-2766170635A1}"/>
                    </a:ext>
                  </a:extLst>
                </p:cNvPr>
                <p:cNvSpPr>
                  <a:spLocks noEditPoints="1"/>
                </p:cNvSpPr>
                <p:nvPr/>
              </p:nvSpPr>
              <p:spPr bwMode="auto">
                <a:xfrm>
                  <a:off x="4061" y="2321"/>
                  <a:ext cx="19" cy="35"/>
                </a:xfrm>
                <a:custGeom>
                  <a:avLst/>
                  <a:gdLst>
                    <a:gd name="T0" fmla="*/ 6 w 23"/>
                    <a:gd name="T1" fmla="*/ 20 h 42"/>
                    <a:gd name="T2" fmla="*/ 6 w 23"/>
                    <a:gd name="T3" fmla="*/ 20 h 42"/>
                    <a:gd name="T4" fmla="*/ 2 w 23"/>
                    <a:gd name="T5" fmla="*/ 19 h 42"/>
                    <a:gd name="T6" fmla="*/ 7 w 23"/>
                    <a:gd name="T7" fmla="*/ 19 h 42"/>
                    <a:gd name="T8" fmla="*/ 7 w 23"/>
                    <a:gd name="T9" fmla="*/ 19 h 42"/>
                    <a:gd name="T10" fmla="*/ 7 w 23"/>
                    <a:gd name="T11" fmla="*/ 19 h 42"/>
                    <a:gd name="T12" fmla="*/ 7 w 23"/>
                    <a:gd name="T13" fmla="*/ 19 h 42"/>
                    <a:gd name="T14" fmla="*/ 5 w 23"/>
                    <a:gd name="T15" fmla="*/ 19 h 42"/>
                    <a:gd name="T16" fmla="*/ 2 w 23"/>
                    <a:gd name="T17" fmla="*/ 19 h 42"/>
                    <a:gd name="T18" fmla="*/ 4 w 23"/>
                    <a:gd name="T19" fmla="*/ 19 h 42"/>
                    <a:gd name="T20" fmla="*/ 5 w 23"/>
                    <a:gd name="T21" fmla="*/ 19 h 42"/>
                    <a:gd name="T22" fmla="*/ 5 w 23"/>
                    <a:gd name="T23" fmla="*/ 19 h 42"/>
                    <a:gd name="T24" fmla="*/ 7 w 23"/>
                    <a:gd name="T25" fmla="*/ 19 h 42"/>
                    <a:gd name="T26" fmla="*/ 8 w 23"/>
                    <a:gd name="T27" fmla="*/ 19 h 42"/>
                    <a:gd name="T28" fmla="*/ 7 w 23"/>
                    <a:gd name="T29" fmla="*/ 19 h 42"/>
                    <a:gd name="T30" fmla="*/ 7 w 23"/>
                    <a:gd name="T31" fmla="*/ 19 h 42"/>
                    <a:gd name="T32" fmla="*/ 7 w 23"/>
                    <a:gd name="T33" fmla="*/ 19 h 42"/>
                    <a:gd name="T34" fmla="*/ 2 w 23"/>
                    <a:gd name="T35" fmla="*/ 19 h 42"/>
                    <a:gd name="T36" fmla="*/ 2 w 23"/>
                    <a:gd name="T37" fmla="*/ 19 h 42"/>
                    <a:gd name="T38" fmla="*/ 2 w 23"/>
                    <a:gd name="T39" fmla="*/ 19 h 42"/>
                    <a:gd name="T40" fmla="*/ 2 w 23"/>
                    <a:gd name="T41" fmla="*/ 19 h 42"/>
                    <a:gd name="T42" fmla="*/ 2 w 23"/>
                    <a:gd name="T43" fmla="*/ 19 h 42"/>
                    <a:gd name="T44" fmla="*/ 2 w 23"/>
                    <a:gd name="T45" fmla="*/ 19 h 42"/>
                    <a:gd name="T46" fmla="*/ 2 w 23"/>
                    <a:gd name="T47" fmla="*/ 19 h 42"/>
                    <a:gd name="T48" fmla="*/ 2 w 23"/>
                    <a:gd name="T49" fmla="*/ 19 h 42"/>
                    <a:gd name="T50" fmla="*/ 2 w 23"/>
                    <a:gd name="T51" fmla="*/ 19 h 42"/>
                    <a:gd name="T52" fmla="*/ 1 w 23"/>
                    <a:gd name="T53" fmla="*/ 19 h 42"/>
                    <a:gd name="T54" fmla="*/ 11 w 23"/>
                    <a:gd name="T55" fmla="*/ 19 h 42"/>
                    <a:gd name="T56" fmla="*/ 11 w 23"/>
                    <a:gd name="T57" fmla="*/ 19 h 42"/>
                    <a:gd name="T58" fmla="*/ 1 w 23"/>
                    <a:gd name="T59" fmla="*/ 19 h 42"/>
                    <a:gd name="T60" fmla="*/ 0 w 23"/>
                    <a:gd name="T61" fmla="*/ 19 h 42"/>
                    <a:gd name="T62" fmla="*/ 0 w 23"/>
                    <a:gd name="T63" fmla="*/ 19 h 42"/>
                    <a:gd name="T64" fmla="*/ 2 w 23"/>
                    <a:gd name="T65" fmla="*/ 3 h 42"/>
                    <a:gd name="T66" fmla="*/ 2 w 23"/>
                    <a:gd name="T67" fmla="*/ 3 h 42"/>
                    <a:gd name="T68" fmla="*/ 4 w 23"/>
                    <a:gd name="T69" fmla="*/ 0 h 42"/>
                    <a:gd name="T70" fmla="*/ 4 w 23"/>
                    <a:gd name="T71" fmla="*/ 0 h 42"/>
                    <a:gd name="T72" fmla="*/ 4 w 23"/>
                    <a:gd name="T73" fmla="*/ 0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 h="42">
                      <a:moveTo>
                        <a:pt x="12" y="42"/>
                      </a:moveTo>
                      <a:cubicBezTo>
                        <a:pt x="12" y="42"/>
                        <a:pt x="12" y="42"/>
                        <a:pt x="12" y="42"/>
                      </a:cubicBezTo>
                      <a:cubicBezTo>
                        <a:pt x="12" y="42"/>
                        <a:pt x="12" y="42"/>
                        <a:pt x="12" y="42"/>
                      </a:cubicBezTo>
                      <a:cubicBezTo>
                        <a:pt x="12" y="42"/>
                        <a:pt x="12" y="42"/>
                        <a:pt x="12" y="42"/>
                      </a:cubicBezTo>
                      <a:moveTo>
                        <a:pt x="6" y="41"/>
                      </a:moveTo>
                      <a:cubicBezTo>
                        <a:pt x="6" y="41"/>
                        <a:pt x="6" y="41"/>
                        <a:pt x="6" y="41"/>
                      </a:cubicBezTo>
                      <a:cubicBezTo>
                        <a:pt x="6" y="41"/>
                        <a:pt x="6" y="41"/>
                        <a:pt x="6" y="41"/>
                      </a:cubicBezTo>
                      <a:moveTo>
                        <a:pt x="14" y="41"/>
                      </a:moveTo>
                      <a:cubicBezTo>
                        <a:pt x="14" y="41"/>
                        <a:pt x="14" y="41"/>
                        <a:pt x="14" y="41"/>
                      </a:cubicBezTo>
                      <a:cubicBezTo>
                        <a:pt x="14" y="41"/>
                        <a:pt x="14" y="41"/>
                        <a:pt x="14" y="41"/>
                      </a:cubicBezTo>
                      <a:cubicBezTo>
                        <a:pt x="14" y="41"/>
                        <a:pt x="14" y="41"/>
                        <a:pt x="14" y="41"/>
                      </a:cubicBezTo>
                      <a:cubicBezTo>
                        <a:pt x="14" y="41"/>
                        <a:pt x="14" y="41"/>
                        <a:pt x="14" y="41"/>
                      </a:cubicBezTo>
                      <a:moveTo>
                        <a:pt x="15" y="41"/>
                      </a:moveTo>
                      <a:cubicBezTo>
                        <a:pt x="15" y="41"/>
                        <a:pt x="15" y="41"/>
                        <a:pt x="14" y="41"/>
                      </a:cubicBezTo>
                      <a:cubicBezTo>
                        <a:pt x="15" y="41"/>
                        <a:pt x="15" y="41"/>
                        <a:pt x="15" y="41"/>
                      </a:cubicBezTo>
                      <a:moveTo>
                        <a:pt x="10" y="41"/>
                      </a:moveTo>
                      <a:cubicBezTo>
                        <a:pt x="9" y="41"/>
                        <a:pt x="9" y="41"/>
                        <a:pt x="8" y="41"/>
                      </a:cubicBezTo>
                      <a:cubicBezTo>
                        <a:pt x="7" y="41"/>
                        <a:pt x="7" y="41"/>
                        <a:pt x="6" y="41"/>
                      </a:cubicBezTo>
                      <a:cubicBezTo>
                        <a:pt x="6" y="41"/>
                        <a:pt x="6" y="41"/>
                        <a:pt x="6" y="41"/>
                      </a:cubicBezTo>
                      <a:cubicBezTo>
                        <a:pt x="7" y="41"/>
                        <a:pt x="7" y="41"/>
                        <a:pt x="8" y="41"/>
                      </a:cubicBezTo>
                      <a:cubicBezTo>
                        <a:pt x="9" y="41"/>
                        <a:pt x="9" y="41"/>
                        <a:pt x="10" y="41"/>
                      </a:cubicBezTo>
                      <a:cubicBezTo>
                        <a:pt x="10" y="41"/>
                        <a:pt x="11" y="41"/>
                        <a:pt x="11" y="41"/>
                      </a:cubicBezTo>
                      <a:cubicBezTo>
                        <a:pt x="11" y="42"/>
                        <a:pt x="12" y="42"/>
                        <a:pt x="12" y="42"/>
                      </a:cubicBezTo>
                      <a:cubicBezTo>
                        <a:pt x="12" y="42"/>
                        <a:pt x="11" y="42"/>
                        <a:pt x="11" y="41"/>
                      </a:cubicBezTo>
                      <a:cubicBezTo>
                        <a:pt x="11" y="41"/>
                        <a:pt x="10" y="41"/>
                        <a:pt x="10" y="41"/>
                      </a:cubicBezTo>
                      <a:moveTo>
                        <a:pt x="16" y="41"/>
                      </a:moveTo>
                      <a:cubicBezTo>
                        <a:pt x="16" y="41"/>
                        <a:pt x="16" y="41"/>
                        <a:pt x="17" y="41"/>
                      </a:cubicBezTo>
                      <a:cubicBezTo>
                        <a:pt x="17" y="41"/>
                        <a:pt x="17" y="41"/>
                        <a:pt x="17" y="41"/>
                      </a:cubicBezTo>
                      <a:cubicBezTo>
                        <a:pt x="17" y="41"/>
                        <a:pt x="17" y="41"/>
                        <a:pt x="17" y="41"/>
                      </a:cubicBezTo>
                      <a:cubicBezTo>
                        <a:pt x="16" y="41"/>
                        <a:pt x="16" y="41"/>
                        <a:pt x="16" y="41"/>
                      </a:cubicBezTo>
                      <a:moveTo>
                        <a:pt x="16" y="41"/>
                      </a:moveTo>
                      <a:cubicBezTo>
                        <a:pt x="16" y="41"/>
                        <a:pt x="16" y="41"/>
                        <a:pt x="16" y="41"/>
                      </a:cubicBezTo>
                      <a:cubicBezTo>
                        <a:pt x="16" y="41"/>
                        <a:pt x="16" y="41"/>
                        <a:pt x="16" y="41"/>
                      </a:cubicBezTo>
                      <a:cubicBezTo>
                        <a:pt x="16" y="41"/>
                        <a:pt x="16" y="41"/>
                        <a:pt x="16" y="41"/>
                      </a:cubicBezTo>
                      <a:moveTo>
                        <a:pt x="4" y="40"/>
                      </a:moveTo>
                      <a:cubicBezTo>
                        <a:pt x="4" y="41"/>
                        <a:pt x="5" y="41"/>
                        <a:pt x="6" y="41"/>
                      </a:cubicBezTo>
                      <a:cubicBezTo>
                        <a:pt x="5" y="41"/>
                        <a:pt x="4" y="41"/>
                        <a:pt x="4" y="40"/>
                      </a:cubicBezTo>
                      <a:moveTo>
                        <a:pt x="4" y="40"/>
                      </a:moveTo>
                      <a:cubicBezTo>
                        <a:pt x="4" y="40"/>
                        <a:pt x="4" y="40"/>
                        <a:pt x="4" y="40"/>
                      </a:cubicBezTo>
                      <a:cubicBezTo>
                        <a:pt x="4" y="40"/>
                        <a:pt x="4" y="40"/>
                        <a:pt x="4" y="40"/>
                      </a:cubicBezTo>
                      <a:cubicBezTo>
                        <a:pt x="4" y="40"/>
                        <a:pt x="4" y="40"/>
                        <a:pt x="4" y="40"/>
                      </a:cubicBezTo>
                      <a:cubicBezTo>
                        <a:pt x="4" y="40"/>
                        <a:pt x="4" y="40"/>
                        <a:pt x="4" y="40"/>
                      </a:cubicBezTo>
                      <a:moveTo>
                        <a:pt x="3" y="39"/>
                      </a:moveTo>
                      <a:cubicBezTo>
                        <a:pt x="4" y="39"/>
                        <a:pt x="4" y="40"/>
                        <a:pt x="4" y="40"/>
                      </a:cubicBezTo>
                      <a:cubicBezTo>
                        <a:pt x="4" y="40"/>
                        <a:pt x="4" y="39"/>
                        <a:pt x="3" y="39"/>
                      </a:cubicBezTo>
                      <a:moveTo>
                        <a:pt x="2" y="39"/>
                      </a:move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moveTo>
                        <a:pt x="1" y="39"/>
                      </a:moveTo>
                      <a:cubicBezTo>
                        <a:pt x="1" y="39"/>
                        <a:pt x="1" y="39"/>
                        <a:pt x="1" y="39"/>
                      </a:cubicBezTo>
                      <a:cubicBezTo>
                        <a:pt x="1" y="39"/>
                        <a:pt x="1" y="39"/>
                        <a:pt x="1" y="39"/>
                      </a:cubicBezTo>
                      <a:moveTo>
                        <a:pt x="23" y="38"/>
                      </a:moveTo>
                      <a:cubicBezTo>
                        <a:pt x="23" y="38"/>
                        <a:pt x="23" y="38"/>
                        <a:pt x="23" y="38"/>
                      </a:cubicBezTo>
                      <a:cubicBezTo>
                        <a:pt x="23" y="38"/>
                        <a:pt x="23" y="38"/>
                        <a:pt x="23" y="38"/>
                      </a:cubicBezTo>
                      <a:moveTo>
                        <a:pt x="0" y="38"/>
                      </a:moveTo>
                      <a:cubicBezTo>
                        <a:pt x="0" y="39"/>
                        <a:pt x="0" y="39"/>
                        <a:pt x="1" y="39"/>
                      </a:cubicBezTo>
                      <a:cubicBezTo>
                        <a:pt x="0" y="39"/>
                        <a:pt x="0" y="39"/>
                        <a:pt x="0" y="38"/>
                      </a:cubicBezTo>
                      <a:cubicBezTo>
                        <a:pt x="0" y="38"/>
                        <a:pt x="0" y="38"/>
                        <a:pt x="0" y="38"/>
                      </a:cubicBezTo>
                      <a:moveTo>
                        <a:pt x="0" y="37"/>
                      </a:moveTo>
                      <a:cubicBezTo>
                        <a:pt x="0" y="37"/>
                        <a:pt x="0" y="38"/>
                        <a:pt x="0" y="38"/>
                      </a:cubicBezTo>
                      <a:cubicBezTo>
                        <a:pt x="0" y="38"/>
                        <a:pt x="0" y="37"/>
                        <a:pt x="0" y="37"/>
                      </a:cubicBezTo>
                      <a:moveTo>
                        <a:pt x="5" y="4"/>
                      </a:moveTo>
                      <a:cubicBezTo>
                        <a:pt x="5" y="4"/>
                        <a:pt x="4" y="5"/>
                        <a:pt x="3" y="6"/>
                      </a:cubicBezTo>
                      <a:cubicBezTo>
                        <a:pt x="4" y="5"/>
                        <a:pt x="5" y="4"/>
                        <a:pt x="5" y="4"/>
                      </a:cubicBezTo>
                      <a:moveTo>
                        <a:pt x="9" y="0"/>
                      </a:moveTo>
                      <a:cubicBezTo>
                        <a:pt x="9" y="0"/>
                        <a:pt x="9" y="0"/>
                        <a:pt x="9" y="0"/>
                      </a:cubicBezTo>
                      <a:cubicBezTo>
                        <a:pt x="9" y="0"/>
                        <a:pt x="9" y="0"/>
                        <a:pt x="9" y="0"/>
                      </a:cubicBezTo>
                      <a:moveTo>
                        <a:pt x="9" y="0"/>
                      </a:moveTo>
                      <a:cubicBezTo>
                        <a:pt x="9" y="0"/>
                        <a:pt x="9" y="0"/>
                        <a:pt x="9" y="0"/>
                      </a:cubicBezTo>
                      <a:cubicBezTo>
                        <a:pt x="9" y="0"/>
                        <a:pt x="9" y="0"/>
                        <a:pt x="9" y="0"/>
                      </a:cubicBezTo>
                      <a:cubicBezTo>
                        <a:pt x="9" y="0"/>
                        <a:pt x="9" y="0"/>
                        <a:pt x="9"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1" name="Freeform 10752">
                  <a:extLst>
                    <a:ext uri="{FF2B5EF4-FFF2-40B4-BE49-F238E27FC236}">
                      <a16:creationId xmlns:a16="http://schemas.microsoft.com/office/drawing/2014/main" id="{75E34854-1B10-9DD1-FEBA-4D360C413BB4}"/>
                    </a:ext>
                  </a:extLst>
                </p:cNvPr>
                <p:cNvSpPr>
                  <a:spLocks/>
                </p:cNvSpPr>
                <p:nvPr/>
              </p:nvSpPr>
              <p:spPr bwMode="auto">
                <a:xfrm>
                  <a:off x="4057" y="2321"/>
                  <a:ext cx="25" cy="32"/>
                </a:xfrm>
                <a:custGeom>
                  <a:avLst/>
                  <a:gdLst>
                    <a:gd name="T0" fmla="*/ 7 w 30"/>
                    <a:gd name="T1" fmla="*/ 0 h 38"/>
                    <a:gd name="T2" fmla="*/ 7 w 30"/>
                    <a:gd name="T3" fmla="*/ 0 h 38"/>
                    <a:gd name="T4" fmla="*/ 7 w 30"/>
                    <a:gd name="T5" fmla="*/ 0 h 38"/>
                    <a:gd name="T6" fmla="*/ 7 w 30"/>
                    <a:gd name="T7" fmla="*/ 0 h 38"/>
                    <a:gd name="T8" fmla="*/ 7 w 30"/>
                    <a:gd name="T9" fmla="*/ 0 h 38"/>
                    <a:gd name="T10" fmla="*/ 7 w 30"/>
                    <a:gd name="T11" fmla="*/ 0 h 38"/>
                    <a:gd name="T12" fmla="*/ 7 w 30"/>
                    <a:gd name="T13" fmla="*/ 0 h 38"/>
                    <a:gd name="T14" fmla="*/ 7 w 30"/>
                    <a:gd name="T15" fmla="*/ 0 h 38"/>
                    <a:gd name="T16" fmla="*/ 5 w 30"/>
                    <a:gd name="T17" fmla="*/ 3 h 38"/>
                    <a:gd name="T18" fmla="*/ 3 w 30"/>
                    <a:gd name="T19" fmla="*/ 3 h 38"/>
                    <a:gd name="T20" fmla="*/ 3 w 30"/>
                    <a:gd name="T21" fmla="*/ 3 h 38"/>
                    <a:gd name="T22" fmla="*/ 3 w 30"/>
                    <a:gd name="T23" fmla="*/ 4 h 38"/>
                    <a:gd name="T24" fmla="*/ 3 w 30"/>
                    <a:gd name="T25" fmla="*/ 6 h 38"/>
                    <a:gd name="T26" fmla="*/ 2 w 30"/>
                    <a:gd name="T27" fmla="*/ 8 h 38"/>
                    <a:gd name="T28" fmla="*/ 2 w 30"/>
                    <a:gd name="T29" fmla="*/ 11 h 38"/>
                    <a:gd name="T30" fmla="*/ 3 w 30"/>
                    <a:gd name="T31" fmla="*/ 13 h 38"/>
                    <a:gd name="T32" fmla="*/ 3 w 30"/>
                    <a:gd name="T33" fmla="*/ 16 h 38"/>
                    <a:gd name="T34" fmla="*/ 3 w 30"/>
                    <a:gd name="T35" fmla="*/ 17 h 38"/>
                    <a:gd name="T36" fmla="*/ 4 w 30"/>
                    <a:gd name="T37" fmla="*/ 17 h 38"/>
                    <a:gd name="T38" fmla="*/ 5 w 30"/>
                    <a:gd name="T39" fmla="*/ 17 h 38"/>
                    <a:gd name="T40" fmla="*/ 5 w 30"/>
                    <a:gd name="T41" fmla="*/ 17 h 38"/>
                    <a:gd name="T42" fmla="*/ 6 w 30"/>
                    <a:gd name="T43" fmla="*/ 18 h 38"/>
                    <a:gd name="T44" fmla="*/ 7 w 30"/>
                    <a:gd name="T45" fmla="*/ 19 h 38"/>
                    <a:gd name="T46" fmla="*/ 7 w 30"/>
                    <a:gd name="T47" fmla="*/ 19 h 38"/>
                    <a:gd name="T48" fmla="*/ 8 w 30"/>
                    <a:gd name="T49" fmla="*/ 19 h 38"/>
                    <a:gd name="T50" fmla="*/ 9 w 30"/>
                    <a:gd name="T51" fmla="*/ 19 h 38"/>
                    <a:gd name="T52" fmla="*/ 9 w 30"/>
                    <a:gd name="T53" fmla="*/ 19 h 38"/>
                    <a:gd name="T54" fmla="*/ 11 w 30"/>
                    <a:gd name="T55" fmla="*/ 19 h 38"/>
                    <a:gd name="T56" fmla="*/ 11 w 30"/>
                    <a:gd name="T57" fmla="*/ 19 h 38"/>
                    <a:gd name="T58" fmla="*/ 11 w 30"/>
                    <a:gd name="T59" fmla="*/ 19 h 38"/>
                    <a:gd name="T60" fmla="*/ 12 w 30"/>
                    <a:gd name="T61" fmla="*/ 19 h 38"/>
                    <a:gd name="T62" fmla="*/ 13 w 30"/>
                    <a:gd name="T63" fmla="*/ 17 h 38"/>
                    <a:gd name="T64" fmla="*/ 14 w 30"/>
                    <a:gd name="T65" fmla="*/ 17 h 38"/>
                    <a:gd name="T66" fmla="*/ 15 w 30"/>
                    <a:gd name="T67" fmla="*/ 17 h 38"/>
                    <a:gd name="T68" fmla="*/ 14 w 30"/>
                    <a:gd name="T69" fmla="*/ 17 h 38"/>
                    <a:gd name="T70" fmla="*/ 13 w 30"/>
                    <a:gd name="T71" fmla="*/ 17 h 38"/>
                    <a:gd name="T72" fmla="*/ 13 w 30"/>
                    <a:gd name="T73" fmla="*/ 17 h 38"/>
                    <a:gd name="T74" fmla="*/ 11 w 30"/>
                    <a:gd name="T75" fmla="*/ 17 h 38"/>
                    <a:gd name="T76" fmla="*/ 11 w 30"/>
                    <a:gd name="T77" fmla="*/ 17 h 38"/>
                    <a:gd name="T78" fmla="*/ 11 w 30"/>
                    <a:gd name="T79" fmla="*/ 17 h 38"/>
                    <a:gd name="T80" fmla="*/ 11 w 30"/>
                    <a:gd name="T81" fmla="*/ 17 h 38"/>
                    <a:gd name="T82" fmla="*/ 9 w 30"/>
                    <a:gd name="T83" fmla="*/ 16 h 38"/>
                    <a:gd name="T84" fmla="*/ 8 w 30"/>
                    <a:gd name="T85" fmla="*/ 14 h 38"/>
                    <a:gd name="T86" fmla="*/ 8 w 30"/>
                    <a:gd name="T87" fmla="*/ 13 h 38"/>
                    <a:gd name="T88" fmla="*/ 7 w 30"/>
                    <a:gd name="T89" fmla="*/ 10 h 38"/>
                    <a:gd name="T90" fmla="*/ 7 w 30"/>
                    <a:gd name="T91" fmla="*/ 8 h 38"/>
                    <a:gd name="T92" fmla="*/ 8 w 30"/>
                    <a:gd name="T93" fmla="*/ 5 h 38"/>
                    <a:gd name="T94" fmla="*/ 7 w 30"/>
                    <a:gd name="T95" fmla="*/ 4 h 38"/>
                    <a:gd name="T96" fmla="*/ 7 w 30"/>
                    <a:gd name="T97" fmla="*/ 3 h 38"/>
                    <a:gd name="T98" fmla="*/ 7 w 30"/>
                    <a:gd name="T99" fmla="*/ 3 h 38"/>
                    <a:gd name="T100" fmla="*/ 7 w 30"/>
                    <a:gd name="T101" fmla="*/ 3 h 38"/>
                    <a:gd name="T102" fmla="*/ 7 w 30"/>
                    <a:gd name="T103" fmla="*/ 3 h 38"/>
                    <a:gd name="T104" fmla="*/ 7 w 30"/>
                    <a:gd name="T105" fmla="*/ 0 h 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 h="38">
                      <a:moveTo>
                        <a:pt x="13" y="0"/>
                      </a:move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1" y="0"/>
                        <a:pt x="11" y="2"/>
                        <a:pt x="9" y="4"/>
                      </a:cubicBezTo>
                      <a:cubicBezTo>
                        <a:pt x="9" y="4"/>
                        <a:pt x="8" y="5"/>
                        <a:pt x="7" y="6"/>
                      </a:cubicBezTo>
                      <a:cubicBezTo>
                        <a:pt x="7" y="6"/>
                        <a:pt x="7" y="6"/>
                        <a:pt x="7" y="6"/>
                      </a:cubicBezTo>
                      <a:cubicBezTo>
                        <a:pt x="6" y="6"/>
                        <a:pt x="5" y="7"/>
                        <a:pt x="5" y="8"/>
                      </a:cubicBezTo>
                      <a:cubicBezTo>
                        <a:pt x="4" y="10"/>
                        <a:pt x="4" y="11"/>
                        <a:pt x="3" y="12"/>
                      </a:cubicBezTo>
                      <a:cubicBezTo>
                        <a:pt x="1" y="14"/>
                        <a:pt x="3" y="16"/>
                        <a:pt x="2" y="17"/>
                      </a:cubicBezTo>
                      <a:cubicBezTo>
                        <a:pt x="0" y="20"/>
                        <a:pt x="2" y="21"/>
                        <a:pt x="2" y="22"/>
                      </a:cubicBezTo>
                      <a:cubicBezTo>
                        <a:pt x="0" y="25"/>
                        <a:pt x="4" y="25"/>
                        <a:pt x="3" y="27"/>
                      </a:cubicBezTo>
                      <a:cubicBezTo>
                        <a:pt x="1" y="30"/>
                        <a:pt x="5" y="29"/>
                        <a:pt x="4" y="31"/>
                      </a:cubicBezTo>
                      <a:cubicBezTo>
                        <a:pt x="3" y="33"/>
                        <a:pt x="7" y="32"/>
                        <a:pt x="7" y="33"/>
                      </a:cubicBezTo>
                      <a:cubicBezTo>
                        <a:pt x="6" y="35"/>
                        <a:pt x="7" y="35"/>
                        <a:pt x="8" y="35"/>
                      </a:cubicBezTo>
                      <a:cubicBezTo>
                        <a:pt x="8" y="35"/>
                        <a:pt x="9" y="35"/>
                        <a:pt x="9" y="35"/>
                      </a:cubicBezTo>
                      <a:cubicBezTo>
                        <a:pt x="9" y="35"/>
                        <a:pt x="9" y="35"/>
                        <a:pt x="9" y="35"/>
                      </a:cubicBezTo>
                      <a:cubicBezTo>
                        <a:pt x="10" y="35"/>
                        <a:pt x="10" y="35"/>
                        <a:pt x="11" y="36"/>
                      </a:cubicBezTo>
                      <a:cubicBezTo>
                        <a:pt x="11" y="37"/>
                        <a:pt x="12" y="37"/>
                        <a:pt x="13" y="37"/>
                      </a:cubicBezTo>
                      <a:cubicBezTo>
                        <a:pt x="13" y="37"/>
                        <a:pt x="14" y="37"/>
                        <a:pt x="14" y="37"/>
                      </a:cubicBezTo>
                      <a:cubicBezTo>
                        <a:pt x="15" y="37"/>
                        <a:pt x="16" y="37"/>
                        <a:pt x="16" y="37"/>
                      </a:cubicBezTo>
                      <a:cubicBezTo>
                        <a:pt x="17" y="37"/>
                        <a:pt x="17" y="37"/>
                        <a:pt x="18" y="37"/>
                      </a:cubicBezTo>
                      <a:cubicBezTo>
                        <a:pt x="18" y="38"/>
                        <a:pt x="18" y="38"/>
                        <a:pt x="19" y="38"/>
                      </a:cubicBezTo>
                      <a:cubicBezTo>
                        <a:pt x="19" y="38"/>
                        <a:pt x="20" y="38"/>
                        <a:pt x="21" y="37"/>
                      </a:cubicBezTo>
                      <a:cubicBezTo>
                        <a:pt x="21" y="37"/>
                        <a:pt x="22" y="37"/>
                        <a:pt x="23" y="37"/>
                      </a:cubicBezTo>
                      <a:cubicBezTo>
                        <a:pt x="23" y="37"/>
                        <a:pt x="23" y="37"/>
                        <a:pt x="23" y="37"/>
                      </a:cubicBezTo>
                      <a:cubicBezTo>
                        <a:pt x="23" y="37"/>
                        <a:pt x="24" y="37"/>
                        <a:pt x="24" y="37"/>
                      </a:cubicBezTo>
                      <a:cubicBezTo>
                        <a:pt x="25" y="37"/>
                        <a:pt x="27" y="35"/>
                        <a:pt x="28" y="34"/>
                      </a:cubicBezTo>
                      <a:cubicBezTo>
                        <a:pt x="28" y="34"/>
                        <a:pt x="29" y="34"/>
                        <a:pt x="29" y="34"/>
                      </a:cubicBezTo>
                      <a:cubicBezTo>
                        <a:pt x="29" y="34"/>
                        <a:pt x="30" y="34"/>
                        <a:pt x="30" y="35"/>
                      </a:cubicBezTo>
                      <a:cubicBezTo>
                        <a:pt x="30" y="34"/>
                        <a:pt x="29" y="34"/>
                        <a:pt x="29" y="34"/>
                      </a:cubicBezTo>
                      <a:cubicBezTo>
                        <a:pt x="28" y="34"/>
                        <a:pt x="28" y="34"/>
                        <a:pt x="27" y="34"/>
                      </a:cubicBezTo>
                      <a:cubicBezTo>
                        <a:pt x="26" y="35"/>
                        <a:pt x="26" y="35"/>
                        <a:pt x="25" y="35"/>
                      </a:cubicBezTo>
                      <a:cubicBezTo>
                        <a:pt x="24" y="35"/>
                        <a:pt x="23" y="34"/>
                        <a:pt x="23" y="33"/>
                      </a:cubicBezTo>
                      <a:cubicBezTo>
                        <a:pt x="23" y="33"/>
                        <a:pt x="22" y="33"/>
                        <a:pt x="21" y="33"/>
                      </a:cubicBezTo>
                      <a:cubicBezTo>
                        <a:pt x="21" y="33"/>
                        <a:pt x="21" y="33"/>
                        <a:pt x="21" y="33"/>
                      </a:cubicBezTo>
                      <a:cubicBezTo>
                        <a:pt x="21" y="33"/>
                        <a:pt x="21" y="33"/>
                        <a:pt x="21" y="33"/>
                      </a:cubicBezTo>
                      <a:cubicBezTo>
                        <a:pt x="20" y="33"/>
                        <a:pt x="19" y="33"/>
                        <a:pt x="19" y="31"/>
                      </a:cubicBezTo>
                      <a:cubicBezTo>
                        <a:pt x="20" y="29"/>
                        <a:pt x="16" y="30"/>
                        <a:pt x="17" y="28"/>
                      </a:cubicBezTo>
                      <a:cubicBezTo>
                        <a:pt x="17" y="27"/>
                        <a:pt x="14" y="27"/>
                        <a:pt x="15" y="25"/>
                      </a:cubicBezTo>
                      <a:cubicBezTo>
                        <a:pt x="16" y="23"/>
                        <a:pt x="13" y="22"/>
                        <a:pt x="14" y="20"/>
                      </a:cubicBezTo>
                      <a:cubicBezTo>
                        <a:pt x="15" y="18"/>
                        <a:pt x="13" y="17"/>
                        <a:pt x="14" y="15"/>
                      </a:cubicBezTo>
                      <a:cubicBezTo>
                        <a:pt x="15" y="13"/>
                        <a:pt x="14" y="12"/>
                        <a:pt x="15" y="10"/>
                      </a:cubicBezTo>
                      <a:cubicBezTo>
                        <a:pt x="14" y="9"/>
                        <a:pt x="13" y="9"/>
                        <a:pt x="13" y="8"/>
                      </a:cubicBezTo>
                      <a:cubicBezTo>
                        <a:pt x="13" y="8"/>
                        <a:pt x="14" y="8"/>
                        <a:pt x="14" y="7"/>
                      </a:cubicBezTo>
                      <a:cubicBezTo>
                        <a:pt x="14" y="7"/>
                        <a:pt x="14" y="7"/>
                        <a:pt x="14" y="6"/>
                      </a:cubicBezTo>
                      <a:cubicBezTo>
                        <a:pt x="14" y="6"/>
                        <a:pt x="14" y="6"/>
                        <a:pt x="14" y="6"/>
                      </a:cubicBezTo>
                      <a:cubicBezTo>
                        <a:pt x="13" y="5"/>
                        <a:pt x="12" y="4"/>
                        <a:pt x="13" y="3"/>
                      </a:cubicBezTo>
                      <a:cubicBezTo>
                        <a:pt x="14" y="2"/>
                        <a:pt x="14" y="1"/>
                        <a:pt x="13"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2" name="Freeform 10753">
                  <a:extLst>
                    <a:ext uri="{FF2B5EF4-FFF2-40B4-BE49-F238E27FC236}">
                      <a16:creationId xmlns:a16="http://schemas.microsoft.com/office/drawing/2014/main" id="{94BB1EFA-D33D-64A2-6619-31C7083C81DD}"/>
                    </a:ext>
                  </a:extLst>
                </p:cNvPr>
                <p:cNvSpPr>
                  <a:spLocks/>
                </p:cNvSpPr>
                <p:nvPr/>
              </p:nvSpPr>
              <p:spPr bwMode="auto">
                <a:xfrm>
                  <a:off x="4067" y="2317"/>
                  <a:ext cx="12" cy="11"/>
                </a:xfrm>
                <a:custGeom>
                  <a:avLst/>
                  <a:gdLst>
                    <a:gd name="T0" fmla="*/ 7 w 14"/>
                    <a:gd name="T1" fmla="*/ 0 h 13"/>
                    <a:gd name="T2" fmla="*/ 7 w 14"/>
                    <a:gd name="T3" fmla="*/ 0 h 13"/>
                    <a:gd name="T4" fmla="*/ 6 w 14"/>
                    <a:gd name="T5" fmla="*/ 0 h 13"/>
                    <a:gd name="T6" fmla="*/ 5 w 14"/>
                    <a:gd name="T7" fmla="*/ 1 h 13"/>
                    <a:gd name="T8" fmla="*/ 5 w 14"/>
                    <a:gd name="T9" fmla="*/ 1 h 13"/>
                    <a:gd name="T10" fmla="*/ 5 w 14"/>
                    <a:gd name="T11" fmla="*/ 1 h 13"/>
                    <a:gd name="T12" fmla="*/ 5 w 14"/>
                    <a:gd name="T13" fmla="*/ 1 h 13"/>
                    <a:gd name="T14" fmla="*/ 5 w 14"/>
                    <a:gd name="T15" fmla="*/ 1 h 13"/>
                    <a:gd name="T16" fmla="*/ 3 w 14"/>
                    <a:gd name="T17" fmla="*/ 2 h 13"/>
                    <a:gd name="T18" fmla="*/ 3 w 14"/>
                    <a:gd name="T19" fmla="*/ 2 h 13"/>
                    <a:gd name="T20" fmla="*/ 3 w 14"/>
                    <a:gd name="T21" fmla="*/ 2 h 13"/>
                    <a:gd name="T22" fmla="*/ 3 w 14"/>
                    <a:gd name="T23" fmla="*/ 2 h 13"/>
                    <a:gd name="T24" fmla="*/ 3 w 14"/>
                    <a:gd name="T25" fmla="*/ 2 h 13"/>
                    <a:gd name="T26" fmla="*/ 3 w 14"/>
                    <a:gd name="T27" fmla="*/ 2 h 13"/>
                    <a:gd name="T28" fmla="*/ 3 w 14"/>
                    <a:gd name="T29" fmla="*/ 2 h 13"/>
                    <a:gd name="T30" fmla="*/ 3 w 14"/>
                    <a:gd name="T31" fmla="*/ 2 h 13"/>
                    <a:gd name="T32" fmla="*/ 3 w 14"/>
                    <a:gd name="T33" fmla="*/ 2 h 13"/>
                    <a:gd name="T34" fmla="*/ 3 w 14"/>
                    <a:gd name="T35" fmla="*/ 3 h 13"/>
                    <a:gd name="T36" fmla="*/ 1 w 14"/>
                    <a:gd name="T37" fmla="*/ 3 h 13"/>
                    <a:gd name="T38" fmla="*/ 1 w 14"/>
                    <a:gd name="T39" fmla="*/ 4 h 13"/>
                    <a:gd name="T40" fmla="*/ 2 w 14"/>
                    <a:gd name="T41" fmla="*/ 6 h 13"/>
                    <a:gd name="T42" fmla="*/ 3 w 14"/>
                    <a:gd name="T43" fmla="*/ 7 h 13"/>
                    <a:gd name="T44" fmla="*/ 3 w 14"/>
                    <a:gd name="T45" fmla="*/ 4 h 13"/>
                    <a:gd name="T46" fmla="*/ 6 w 14"/>
                    <a:gd name="T47" fmla="*/ 3 h 13"/>
                    <a:gd name="T48" fmla="*/ 6 w 14"/>
                    <a:gd name="T49" fmla="*/ 3 h 13"/>
                    <a:gd name="T50" fmla="*/ 3 w 14"/>
                    <a:gd name="T51" fmla="*/ 3 h 13"/>
                    <a:gd name="T52" fmla="*/ 3 w 14"/>
                    <a:gd name="T53" fmla="*/ 3 h 13"/>
                    <a:gd name="T54" fmla="*/ 3 w 14"/>
                    <a:gd name="T55" fmla="*/ 3 h 13"/>
                    <a:gd name="T56" fmla="*/ 3 w 14"/>
                    <a:gd name="T57" fmla="*/ 3 h 13"/>
                    <a:gd name="T58" fmla="*/ 5 w 14"/>
                    <a:gd name="T59" fmla="*/ 3 h 13"/>
                    <a:gd name="T60" fmla="*/ 6 w 14"/>
                    <a:gd name="T61" fmla="*/ 3 h 13"/>
                    <a:gd name="T62" fmla="*/ 8 w 14"/>
                    <a:gd name="T63" fmla="*/ 0 h 13"/>
                    <a:gd name="T64" fmla="*/ 8 w 14"/>
                    <a:gd name="T65" fmla="*/ 0 h 13"/>
                    <a:gd name="T66" fmla="*/ 7 w 14"/>
                    <a:gd name="T67" fmla="*/ 0 h 13"/>
                    <a:gd name="T68" fmla="*/ 7 w 14"/>
                    <a:gd name="T69" fmla="*/ 0 h 13"/>
                    <a:gd name="T70" fmla="*/ 7 w 14"/>
                    <a:gd name="T71" fmla="*/ 0 h 13"/>
                    <a:gd name="T72" fmla="*/ 7 w 14"/>
                    <a:gd name="T73" fmla="*/ 0 h 13"/>
                    <a:gd name="T74" fmla="*/ 7 w 14"/>
                    <a:gd name="T75" fmla="*/ 0 h 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 h="13">
                      <a:moveTo>
                        <a:pt x="12" y="0"/>
                      </a:moveTo>
                      <a:cubicBezTo>
                        <a:pt x="12" y="0"/>
                        <a:pt x="12" y="0"/>
                        <a:pt x="12" y="0"/>
                      </a:cubicBezTo>
                      <a:cubicBezTo>
                        <a:pt x="11" y="0"/>
                        <a:pt x="11" y="0"/>
                        <a:pt x="11" y="0"/>
                      </a:cubicBezTo>
                      <a:cubicBezTo>
                        <a:pt x="11" y="0"/>
                        <a:pt x="10" y="0"/>
                        <a:pt x="9" y="1"/>
                      </a:cubicBezTo>
                      <a:cubicBezTo>
                        <a:pt x="9" y="1"/>
                        <a:pt x="9" y="1"/>
                        <a:pt x="9" y="1"/>
                      </a:cubicBezTo>
                      <a:cubicBezTo>
                        <a:pt x="9" y="1"/>
                        <a:pt x="9" y="1"/>
                        <a:pt x="9" y="1"/>
                      </a:cubicBezTo>
                      <a:cubicBezTo>
                        <a:pt x="9" y="1"/>
                        <a:pt x="9" y="1"/>
                        <a:pt x="9" y="1"/>
                      </a:cubicBezTo>
                      <a:cubicBezTo>
                        <a:pt x="9" y="1"/>
                        <a:pt x="9" y="1"/>
                        <a:pt x="9" y="1"/>
                      </a:cubicBezTo>
                      <a:cubicBezTo>
                        <a:pt x="8" y="1"/>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4" y="3"/>
                        <a:pt x="4" y="3"/>
                      </a:cubicBezTo>
                      <a:cubicBezTo>
                        <a:pt x="3" y="4"/>
                        <a:pt x="2" y="5"/>
                        <a:pt x="1" y="5"/>
                      </a:cubicBezTo>
                      <a:cubicBezTo>
                        <a:pt x="2" y="6"/>
                        <a:pt x="2" y="7"/>
                        <a:pt x="1" y="8"/>
                      </a:cubicBezTo>
                      <a:cubicBezTo>
                        <a:pt x="0" y="9"/>
                        <a:pt x="1" y="10"/>
                        <a:pt x="2" y="11"/>
                      </a:cubicBezTo>
                      <a:cubicBezTo>
                        <a:pt x="3" y="12"/>
                        <a:pt x="4" y="12"/>
                        <a:pt x="5" y="13"/>
                      </a:cubicBezTo>
                      <a:cubicBezTo>
                        <a:pt x="5" y="11"/>
                        <a:pt x="5" y="10"/>
                        <a:pt x="7" y="8"/>
                      </a:cubicBezTo>
                      <a:cubicBezTo>
                        <a:pt x="8" y="7"/>
                        <a:pt x="8" y="5"/>
                        <a:pt x="10" y="4"/>
                      </a:cubicBezTo>
                      <a:cubicBezTo>
                        <a:pt x="10" y="4"/>
                        <a:pt x="10" y="4"/>
                        <a:pt x="10" y="4"/>
                      </a:cubicBezTo>
                      <a:cubicBezTo>
                        <a:pt x="9" y="4"/>
                        <a:pt x="7" y="5"/>
                        <a:pt x="7" y="5"/>
                      </a:cubicBezTo>
                      <a:cubicBezTo>
                        <a:pt x="7" y="5"/>
                        <a:pt x="7" y="5"/>
                        <a:pt x="7" y="5"/>
                      </a:cubicBezTo>
                      <a:cubicBezTo>
                        <a:pt x="7" y="6"/>
                        <a:pt x="7" y="6"/>
                        <a:pt x="7" y="6"/>
                      </a:cubicBezTo>
                      <a:cubicBezTo>
                        <a:pt x="7" y="5"/>
                        <a:pt x="7" y="5"/>
                        <a:pt x="7" y="5"/>
                      </a:cubicBezTo>
                      <a:cubicBezTo>
                        <a:pt x="5" y="5"/>
                        <a:pt x="7" y="4"/>
                        <a:pt x="9" y="4"/>
                      </a:cubicBezTo>
                      <a:cubicBezTo>
                        <a:pt x="10" y="4"/>
                        <a:pt x="10" y="4"/>
                        <a:pt x="10" y="4"/>
                      </a:cubicBezTo>
                      <a:cubicBezTo>
                        <a:pt x="12" y="3"/>
                        <a:pt x="13" y="1"/>
                        <a:pt x="14" y="0"/>
                      </a:cubicBezTo>
                      <a:cubicBezTo>
                        <a:pt x="14" y="0"/>
                        <a:pt x="14" y="0"/>
                        <a:pt x="14" y="0"/>
                      </a:cubicBezTo>
                      <a:cubicBezTo>
                        <a:pt x="14" y="0"/>
                        <a:pt x="13" y="0"/>
                        <a:pt x="13" y="0"/>
                      </a:cubicBezTo>
                      <a:cubicBezTo>
                        <a:pt x="13" y="0"/>
                        <a:pt x="13" y="0"/>
                        <a:pt x="12" y="0"/>
                      </a:cubicBezTo>
                      <a:cubicBezTo>
                        <a:pt x="12" y="0"/>
                        <a:pt x="12" y="0"/>
                        <a:pt x="12" y="0"/>
                      </a:cubicBezTo>
                      <a:cubicBezTo>
                        <a:pt x="12" y="0"/>
                        <a:pt x="12" y="0"/>
                        <a:pt x="12" y="0"/>
                      </a:cubicBezTo>
                      <a:cubicBezTo>
                        <a:pt x="12" y="0"/>
                        <a:pt x="12" y="0"/>
                        <a:pt x="12" y="0"/>
                      </a:cubicBezTo>
                    </a:path>
                  </a:pathLst>
                </a:custGeom>
                <a:solidFill>
                  <a:srgbClr val="D6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3" name="Freeform 10754">
                  <a:extLst>
                    <a:ext uri="{FF2B5EF4-FFF2-40B4-BE49-F238E27FC236}">
                      <a16:creationId xmlns:a16="http://schemas.microsoft.com/office/drawing/2014/main" id="{AEBBBCCF-895A-4DC4-2894-DF52E15290C3}"/>
                    </a:ext>
                  </a:extLst>
                </p:cNvPr>
                <p:cNvSpPr>
                  <a:spLocks/>
                </p:cNvSpPr>
                <p:nvPr/>
              </p:nvSpPr>
              <p:spPr bwMode="auto">
                <a:xfrm>
                  <a:off x="4068" y="2326"/>
                  <a:ext cx="3" cy="4"/>
                </a:xfrm>
                <a:custGeom>
                  <a:avLst/>
                  <a:gdLst>
                    <a:gd name="T0" fmla="*/ 1 w 4"/>
                    <a:gd name="T1" fmla="*/ 0 h 4"/>
                    <a:gd name="T2" fmla="*/ 1 w 4"/>
                    <a:gd name="T3" fmla="*/ 1 h 4"/>
                    <a:gd name="T4" fmla="*/ 0 w 4"/>
                    <a:gd name="T5" fmla="*/ 2 h 4"/>
                    <a:gd name="T6" fmla="*/ 2 w 4"/>
                    <a:gd name="T7" fmla="*/ 4 h 4"/>
                    <a:gd name="T8" fmla="*/ 2 w 4"/>
                    <a:gd name="T9" fmla="*/ 3 h 4"/>
                    <a:gd name="T10" fmla="*/ 2 w 4"/>
                    <a:gd name="T11" fmla="*/ 2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4">
                      <a:moveTo>
                        <a:pt x="1" y="0"/>
                      </a:moveTo>
                      <a:cubicBezTo>
                        <a:pt x="1" y="1"/>
                        <a:pt x="1" y="1"/>
                        <a:pt x="1" y="1"/>
                      </a:cubicBezTo>
                      <a:cubicBezTo>
                        <a:pt x="1" y="2"/>
                        <a:pt x="0" y="2"/>
                        <a:pt x="0" y="2"/>
                      </a:cubicBezTo>
                      <a:cubicBezTo>
                        <a:pt x="0" y="3"/>
                        <a:pt x="1" y="3"/>
                        <a:pt x="2" y="4"/>
                      </a:cubicBezTo>
                      <a:cubicBezTo>
                        <a:pt x="2" y="4"/>
                        <a:pt x="2" y="3"/>
                        <a:pt x="3" y="3"/>
                      </a:cubicBezTo>
                      <a:cubicBezTo>
                        <a:pt x="3" y="3"/>
                        <a:pt x="4" y="2"/>
                        <a:pt x="4" y="2"/>
                      </a:cubicBezTo>
                      <a:cubicBezTo>
                        <a:pt x="3" y="1"/>
                        <a:pt x="2" y="1"/>
                        <a:pt x="1" y="0"/>
                      </a:cubicBezTo>
                      <a:cubicBezTo>
                        <a:pt x="1" y="0"/>
                        <a:pt x="1" y="0"/>
                        <a:pt x="1"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4" name="Freeform 10755">
                  <a:extLst>
                    <a:ext uri="{FF2B5EF4-FFF2-40B4-BE49-F238E27FC236}">
                      <a16:creationId xmlns:a16="http://schemas.microsoft.com/office/drawing/2014/main" id="{5B9C1643-D8B5-4481-2786-C50F1759C8EE}"/>
                    </a:ext>
                  </a:extLst>
                </p:cNvPr>
                <p:cNvSpPr>
                  <a:spLocks noEditPoints="1"/>
                </p:cNvSpPr>
                <p:nvPr/>
              </p:nvSpPr>
              <p:spPr bwMode="auto">
                <a:xfrm>
                  <a:off x="4071" y="2320"/>
                  <a:ext cx="5" cy="2"/>
                </a:xfrm>
                <a:custGeom>
                  <a:avLst/>
                  <a:gdLst>
                    <a:gd name="T0" fmla="*/ 2 w 5"/>
                    <a:gd name="T1" fmla="*/ 1 h 2"/>
                    <a:gd name="T2" fmla="*/ 2 w 5"/>
                    <a:gd name="T3" fmla="*/ 2 h 2"/>
                    <a:gd name="T4" fmla="*/ 2 w 5"/>
                    <a:gd name="T5" fmla="*/ 1 h 2"/>
                    <a:gd name="T6" fmla="*/ 2 w 5"/>
                    <a:gd name="T7" fmla="*/ 1 h 2"/>
                    <a:gd name="T8" fmla="*/ 4 w 5"/>
                    <a:gd name="T9" fmla="*/ 0 h 2"/>
                    <a:gd name="T10" fmla="*/ 2 w 5"/>
                    <a:gd name="T11" fmla="*/ 1 h 2"/>
                    <a:gd name="T12" fmla="*/ 5 w 5"/>
                    <a:gd name="T13" fmla="*/ 0 h 2"/>
                    <a:gd name="T14" fmla="*/ 5 w 5"/>
                    <a:gd name="T15" fmla="*/ 0 h 2"/>
                    <a:gd name="T16" fmla="*/ 4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2" y="1"/>
                      </a:moveTo>
                      <a:cubicBezTo>
                        <a:pt x="2" y="1"/>
                        <a:pt x="2" y="1"/>
                        <a:pt x="2" y="2"/>
                      </a:cubicBezTo>
                      <a:cubicBezTo>
                        <a:pt x="2" y="1"/>
                        <a:pt x="2" y="1"/>
                        <a:pt x="2" y="1"/>
                      </a:cubicBezTo>
                      <a:cubicBezTo>
                        <a:pt x="2" y="1"/>
                        <a:pt x="2" y="1"/>
                        <a:pt x="2" y="1"/>
                      </a:cubicBezTo>
                      <a:moveTo>
                        <a:pt x="4" y="0"/>
                      </a:moveTo>
                      <a:cubicBezTo>
                        <a:pt x="2" y="0"/>
                        <a:pt x="0" y="1"/>
                        <a:pt x="2" y="1"/>
                      </a:cubicBezTo>
                      <a:cubicBezTo>
                        <a:pt x="2" y="1"/>
                        <a:pt x="4" y="0"/>
                        <a:pt x="5" y="0"/>
                      </a:cubicBezTo>
                      <a:cubicBezTo>
                        <a:pt x="5" y="0"/>
                        <a:pt x="5" y="0"/>
                        <a:pt x="5" y="0"/>
                      </a:cubicBezTo>
                      <a:cubicBezTo>
                        <a:pt x="5" y="0"/>
                        <a:pt x="5" y="0"/>
                        <a:pt x="4"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5" name="Freeform 10756">
                  <a:extLst>
                    <a:ext uri="{FF2B5EF4-FFF2-40B4-BE49-F238E27FC236}">
                      <a16:creationId xmlns:a16="http://schemas.microsoft.com/office/drawing/2014/main" id="{EE5116FB-F27F-8B81-12FF-1F655380C212}"/>
                    </a:ext>
                  </a:extLst>
                </p:cNvPr>
                <p:cNvSpPr>
                  <a:spLocks/>
                </p:cNvSpPr>
                <p:nvPr/>
              </p:nvSpPr>
              <p:spPr bwMode="auto">
                <a:xfrm>
                  <a:off x="4057" y="2328"/>
                  <a:ext cx="26" cy="28"/>
                </a:xfrm>
                <a:custGeom>
                  <a:avLst/>
                  <a:gdLst>
                    <a:gd name="T0" fmla="*/ 2 w 32"/>
                    <a:gd name="T1" fmla="*/ 2 h 34"/>
                    <a:gd name="T2" fmla="*/ 1 w 32"/>
                    <a:gd name="T3" fmla="*/ 5 h 34"/>
                    <a:gd name="T4" fmla="*/ 0 w 32"/>
                    <a:gd name="T5" fmla="*/ 6 h 34"/>
                    <a:gd name="T6" fmla="*/ 0 w 32"/>
                    <a:gd name="T7" fmla="*/ 8 h 34"/>
                    <a:gd name="T8" fmla="*/ 0 w 32"/>
                    <a:gd name="T9" fmla="*/ 9 h 34"/>
                    <a:gd name="T10" fmla="*/ 1 w 32"/>
                    <a:gd name="T11" fmla="*/ 11 h 34"/>
                    <a:gd name="T12" fmla="*/ 2 w 32"/>
                    <a:gd name="T13" fmla="*/ 12 h 34"/>
                    <a:gd name="T14" fmla="*/ 2 w 32"/>
                    <a:gd name="T15" fmla="*/ 12 h 34"/>
                    <a:gd name="T16" fmla="*/ 2 w 32"/>
                    <a:gd name="T17" fmla="*/ 13 h 34"/>
                    <a:gd name="T18" fmla="*/ 2 w 32"/>
                    <a:gd name="T19" fmla="*/ 14 h 34"/>
                    <a:gd name="T20" fmla="*/ 2 w 32"/>
                    <a:gd name="T21" fmla="*/ 14 h 34"/>
                    <a:gd name="T22" fmla="*/ 3 w 32"/>
                    <a:gd name="T23" fmla="*/ 14 h 34"/>
                    <a:gd name="T24" fmla="*/ 4 w 32"/>
                    <a:gd name="T25" fmla="*/ 14 h 34"/>
                    <a:gd name="T26" fmla="*/ 6 w 32"/>
                    <a:gd name="T27" fmla="*/ 15 h 34"/>
                    <a:gd name="T28" fmla="*/ 7 w 32"/>
                    <a:gd name="T29" fmla="*/ 15 h 34"/>
                    <a:gd name="T30" fmla="*/ 8 w 32"/>
                    <a:gd name="T31" fmla="*/ 15 h 34"/>
                    <a:gd name="T32" fmla="*/ 10 w 32"/>
                    <a:gd name="T33" fmla="*/ 15 h 34"/>
                    <a:gd name="T34" fmla="*/ 11 w 32"/>
                    <a:gd name="T35" fmla="*/ 14 h 34"/>
                    <a:gd name="T36" fmla="*/ 12 w 32"/>
                    <a:gd name="T37" fmla="*/ 14 h 34"/>
                    <a:gd name="T38" fmla="*/ 14 w 32"/>
                    <a:gd name="T39" fmla="*/ 12 h 34"/>
                    <a:gd name="T40" fmla="*/ 14 w 32"/>
                    <a:gd name="T41" fmla="*/ 12 h 34"/>
                    <a:gd name="T42" fmla="*/ 13 w 32"/>
                    <a:gd name="T43" fmla="*/ 12 h 34"/>
                    <a:gd name="T44" fmla="*/ 13 w 32"/>
                    <a:gd name="T45" fmla="*/ 12 h 34"/>
                    <a:gd name="T46" fmla="*/ 11 w 32"/>
                    <a:gd name="T47" fmla="*/ 13 h 34"/>
                    <a:gd name="T48" fmla="*/ 10 w 32"/>
                    <a:gd name="T49" fmla="*/ 13 h 34"/>
                    <a:gd name="T50" fmla="*/ 8 w 32"/>
                    <a:gd name="T51" fmla="*/ 13 h 34"/>
                    <a:gd name="T52" fmla="*/ 7 w 32"/>
                    <a:gd name="T53" fmla="*/ 13 h 34"/>
                    <a:gd name="T54" fmla="*/ 6 w 32"/>
                    <a:gd name="T55" fmla="*/ 13 h 34"/>
                    <a:gd name="T56" fmla="*/ 5 w 32"/>
                    <a:gd name="T57" fmla="*/ 12 h 34"/>
                    <a:gd name="T58" fmla="*/ 4 w 32"/>
                    <a:gd name="T59" fmla="*/ 12 h 34"/>
                    <a:gd name="T60" fmla="*/ 2 w 32"/>
                    <a:gd name="T61" fmla="*/ 9 h 34"/>
                    <a:gd name="T62" fmla="*/ 2 w 32"/>
                    <a:gd name="T63" fmla="*/ 4 h 34"/>
                    <a:gd name="T64" fmla="*/ 2 w 32"/>
                    <a:gd name="T65" fmla="*/ 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2" h="34">
                      <a:moveTo>
                        <a:pt x="6" y="0"/>
                      </a:moveTo>
                      <a:cubicBezTo>
                        <a:pt x="5" y="1"/>
                        <a:pt x="5" y="1"/>
                        <a:pt x="5" y="2"/>
                      </a:cubicBezTo>
                      <a:cubicBezTo>
                        <a:pt x="3" y="4"/>
                        <a:pt x="3" y="6"/>
                        <a:pt x="2" y="8"/>
                      </a:cubicBezTo>
                      <a:cubicBezTo>
                        <a:pt x="1" y="8"/>
                        <a:pt x="1" y="9"/>
                        <a:pt x="1" y="10"/>
                      </a:cubicBezTo>
                      <a:cubicBezTo>
                        <a:pt x="1" y="11"/>
                        <a:pt x="1" y="11"/>
                        <a:pt x="1" y="12"/>
                      </a:cubicBezTo>
                      <a:cubicBezTo>
                        <a:pt x="1" y="12"/>
                        <a:pt x="1" y="13"/>
                        <a:pt x="0" y="13"/>
                      </a:cubicBezTo>
                      <a:cubicBezTo>
                        <a:pt x="0" y="14"/>
                        <a:pt x="0" y="15"/>
                        <a:pt x="0" y="15"/>
                      </a:cubicBezTo>
                      <a:cubicBezTo>
                        <a:pt x="0" y="16"/>
                        <a:pt x="0" y="17"/>
                        <a:pt x="0" y="18"/>
                      </a:cubicBezTo>
                      <a:cubicBezTo>
                        <a:pt x="0" y="18"/>
                        <a:pt x="0" y="18"/>
                        <a:pt x="0" y="18"/>
                      </a:cubicBezTo>
                      <a:cubicBezTo>
                        <a:pt x="0" y="19"/>
                        <a:pt x="0" y="19"/>
                        <a:pt x="0" y="20"/>
                      </a:cubicBezTo>
                      <a:cubicBezTo>
                        <a:pt x="0" y="21"/>
                        <a:pt x="1" y="22"/>
                        <a:pt x="1" y="23"/>
                      </a:cubicBezTo>
                      <a:cubicBezTo>
                        <a:pt x="1" y="23"/>
                        <a:pt x="1" y="23"/>
                        <a:pt x="1" y="23"/>
                      </a:cubicBezTo>
                      <a:cubicBezTo>
                        <a:pt x="1" y="24"/>
                        <a:pt x="1" y="24"/>
                        <a:pt x="1" y="24"/>
                      </a:cubicBezTo>
                      <a:cubicBezTo>
                        <a:pt x="1" y="25"/>
                        <a:pt x="3" y="25"/>
                        <a:pt x="3" y="26"/>
                      </a:cubicBezTo>
                      <a:cubicBezTo>
                        <a:pt x="3" y="26"/>
                        <a:pt x="3" y="26"/>
                        <a:pt x="3" y="27"/>
                      </a:cubicBezTo>
                      <a:cubicBezTo>
                        <a:pt x="3" y="27"/>
                        <a:pt x="3" y="27"/>
                        <a:pt x="3" y="27"/>
                      </a:cubicBezTo>
                      <a:cubicBezTo>
                        <a:pt x="3" y="29"/>
                        <a:pt x="5" y="28"/>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5" y="31"/>
                        <a:pt x="6" y="31"/>
                        <a:pt x="7" y="31"/>
                      </a:cubicBezTo>
                      <a:cubicBezTo>
                        <a:pt x="7" y="31"/>
                        <a:pt x="7" y="31"/>
                        <a:pt x="7" y="31"/>
                      </a:cubicBezTo>
                      <a:cubicBezTo>
                        <a:pt x="7" y="31"/>
                        <a:pt x="7" y="31"/>
                        <a:pt x="7" y="31"/>
                      </a:cubicBezTo>
                      <a:cubicBezTo>
                        <a:pt x="8" y="31"/>
                        <a:pt x="9" y="31"/>
                        <a:pt x="9" y="32"/>
                      </a:cubicBezTo>
                      <a:cubicBezTo>
                        <a:pt x="9" y="33"/>
                        <a:pt x="10" y="33"/>
                        <a:pt x="11" y="33"/>
                      </a:cubicBezTo>
                      <a:cubicBezTo>
                        <a:pt x="12" y="33"/>
                        <a:pt x="12" y="33"/>
                        <a:pt x="13" y="33"/>
                      </a:cubicBezTo>
                      <a:cubicBezTo>
                        <a:pt x="14" y="33"/>
                        <a:pt x="14" y="33"/>
                        <a:pt x="15" y="33"/>
                      </a:cubicBezTo>
                      <a:cubicBezTo>
                        <a:pt x="15" y="33"/>
                        <a:pt x="16" y="33"/>
                        <a:pt x="16" y="33"/>
                      </a:cubicBezTo>
                      <a:cubicBezTo>
                        <a:pt x="16" y="34"/>
                        <a:pt x="17" y="34"/>
                        <a:pt x="17" y="34"/>
                      </a:cubicBezTo>
                      <a:cubicBezTo>
                        <a:pt x="18" y="34"/>
                        <a:pt x="18" y="34"/>
                        <a:pt x="19" y="33"/>
                      </a:cubicBezTo>
                      <a:cubicBezTo>
                        <a:pt x="20" y="33"/>
                        <a:pt x="21" y="33"/>
                        <a:pt x="21" y="33"/>
                      </a:cubicBezTo>
                      <a:cubicBezTo>
                        <a:pt x="21" y="33"/>
                        <a:pt x="21" y="33"/>
                        <a:pt x="22" y="33"/>
                      </a:cubicBezTo>
                      <a:cubicBezTo>
                        <a:pt x="22" y="33"/>
                        <a:pt x="22" y="33"/>
                        <a:pt x="22" y="33"/>
                      </a:cubicBezTo>
                      <a:cubicBezTo>
                        <a:pt x="23" y="33"/>
                        <a:pt x="24" y="32"/>
                        <a:pt x="25" y="32"/>
                      </a:cubicBezTo>
                      <a:cubicBezTo>
                        <a:pt x="26" y="31"/>
                        <a:pt x="27" y="30"/>
                        <a:pt x="28" y="30"/>
                      </a:cubicBezTo>
                      <a:cubicBezTo>
                        <a:pt x="28" y="30"/>
                        <a:pt x="28" y="30"/>
                        <a:pt x="28" y="30"/>
                      </a:cubicBezTo>
                      <a:cubicBezTo>
                        <a:pt x="28" y="30"/>
                        <a:pt x="28" y="31"/>
                        <a:pt x="29" y="31"/>
                      </a:cubicBezTo>
                      <a:cubicBezTo>
                        <a:pt x="30" y="31"/>
                        <a:pt x="31" y="28"/>
                        <a:pt x="32" y="27"/>
                      </a:cubicBezTo>
                      <a:cubicBezTo>
                        <a:pt x="32" y="27"/>
                        <a:pt x="32" y="27"/>
                        <a:pt x="32" y="27"/>
                      </a:cubicBezTo>
                      <a:cubicBezTo>
                        <a:pt x="32" y="27"/>
                        <a:pt x="32" y="27"/>
                        <a:pt x="32" y="27"/>
                      </a:cubicBezTo>
                      <a:cubicBezTo>
                        <a:pt x="32" y="27"/>
                        <a:pt x="31" y="27"/>
                        <a:pt x="31" y="27"/>
                      </a:cubicBezTo>
                      <a:cubicBezTo>
                        <a:pt x="31" y="27"/>
                        <a:pt x="31" y="27"/>
                        <a:pt x="31" y="27"/>
                      </a:cubicBezTo>
                      <a:cubicBezTo>
                        <a:pt x="31" y="26"/>
                        <a:pt x="30" y="26"/>
                        <a:pt x="30" y="26"/>
                      </a:cubicBezTo>
                      <a:cubicBezTo>
                        <a:pt x="30" y="26"/>
                        <a:pt x="29" y="26"/>
                        <a:pt x="29" y="26"/>
                      </a:cubicBezTo>
                      <a:cubicBezTo>
                        <a:pt x="28" y="27"/>
                        <a:pt x="26" y="29"/>
                        <a:pt x="25" y="29"/>
                      </a:cubicBezTo>
                      <a:cubicBezTo>
                        <a:pt x="25" y="29"/>
                        <a:pt x="24" y="29"/>
                        <a:pt x="24" y="29"/>
                      </a:cubicBezTo>
                      <a:cubicBezTo>
                        <a:pt x="24" y="29"/>
                        <a:pt x="24" y="29"/>
                        <a:pt x="24" y="29"/>
                      </a:cubicBezTo>
                      <a:cubicBezTo>
                        <a:pt x="23" y="29"/>
                        <a:pt x="22" y="29"/>
                        <a:pt x="22" y="29"/>
                      </a:cubicBezTo>
                      <a:cubicBezTo>
                        <a:pt x="21" y="30"/>
                        <a:pt x="20" y="30"/>
                        <a:pt x="20" y="30"/>
                      </a:cubicBezTo>
                      <a:cubicBezTo>
                        <a:pt x="19" y="30"/>
                        <a:pt x="19" y="30"/>
                        <a:pt x="19" y="29"/>
                      </a:cubicBezTo>
                      <a:cubicBezTo>
                        <a:pt x="18" y="29"/>
                        <a:pt x="18" y="29"/>
                        <a:pt x="17" y="29"/>
                      </a:cubicBezTo>
                      <a:cubicBezTo>
                        <a:pt x="17" y="29"/>
                        <a:pt x="16" y="29"/>
                        <a:pt x="15" y="29"/>
                      </a:cubicBezTo>
                      <a:cubicBezTo>
                        <a:pt x="15" y="29"/>
                        <a:pt x="14" y="29"/>
                        <a:pt x="14" y="29"/>
                      </a:cubicBezTo>
                      <a:cubicBezTo>
                        <a:pt x="13" y="29"/>
                        <a:pt x="12" y="29"/>
                        <a:pt x="12" y="28"/>
                      </a:cubicBezTo>
                      <a:cubicBezTo>
                        <a:pt x="11" y="27"/>
                        <a:pt x="11" y="27"/>
                        <a:pt x="10" y="27"/>
                      </a:cubicBezTo>
                      <a:cubicBezTo>
                        <a:pt x="10" y="27"/>
                        <a:pt x="10" y="27"/>
                        <a:pt x="10" y="27"/>
                      </a:cubicBezTo>
                      <a:cubicBezTo>
                        <a:pt x="10" y="27"/>
                        <a:pt x="9" y="27"/>
                        <a:pt x="9" y="27"/>
                      </a:cubicBezTo>
                      <a:cubicBezTo>
                        <a:pt x="8" y="27"/>
                        <a:pt x="7" y="27"/>
                        <a:pt x="8" y="25"/>
                      </a:cubicBezTo>
                      <a:cubicBezTo>
                        <a:pt x="8" y="24"/>
                        <a:pt x="4" y="25"/>
                        <a:pt x="5" y="23"/>
                      </a:cubicBezTo>
                      <a:cubicBezTo>
                        <a:pt x="6" y="21"/>
                        <a:pt x="2" y="22"/>
                        <a:pt x="4" y="19"/>
                      </a:cubicBezTo>
                      <a:cubicBezTo>
                        <a:pt x="5" y="17"/>
                        <a:pt x="1" y="17"/>
                        <a:pt x="3" y="14"/>
                      </a:cubicBezTo>
                      <a:cubicBezTo>
                        <a:pt x="3" y="13"/>
                        <a:pt x="1" y="12"/>
                        <a:pt x="3" y="9"/>
                      </a:cubicBezTo>
                      <a:cubicBezTo>
                        <a:pt x="4" y="8"/>
                        <a:pt x="2" y="6"/>
                        <a:pt x="4" y="4"/>
                      </a:cubicBezTo>
                      <a:cubicBezTo>
                        <a:pt x="5" y="3"/>
                        <a:pt x="5" y="2"/>
                        <a:pt x="6" y="0"/>
                      </a:cubicBezTo>
                      <a:cubicBezTo>
                        <a:pt x="6" y="0"/>
                        <a:pt x="6" y="0"/>
                        <a:pt x="6" y="0"/>
                      </a:cubicBezTo>
                    </a:path>
                  </a:pathLst>
                </a:custGeom>
                <a:solidFill>
                  <a:srgbClr val="9E6C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6" name="Freeform 10757">
                  <a:extLst>
                    <a:ext uri="{FF2B5EF4-FFF2-40B4-BE49-F238E27FC236}">
                      <a16:creationId xmlns:a16="http://schemas.microsoft.com/office/drawing/2014/main" id="{28C0E562-85CB-2D6C-21FE-47691DEE4481}"/>
                    </a:ext>
                  </a:extLst>
                </p:cNvPr>
                <p:cNvSpPr>
                  <a:spLocks/>
                </p:cNvSpPr>
                <p:nvPr/>
              </p:nvSpPr>
              <p:spPr bwMode="auto">
                <a:xfrm>
                  <a:off x="4074" y="2325"/>
                  <a:ext cx="2" cy="2"/>
                </a:xfrm>
                <a:custGeom>
                  <a:avLst/>
                  <a:gdLst>
                    <a:gd name="T0" fmla="*/ 2 w 2"/>
                    <a:gd name="T1" fmla="*/ 0 h 2"/>
                    <a:gd name="T2" fmla="*/ 0 w 2"/>
                    <a:gd name="T3" fmla="*/ 2 h 2"/>
                    <a:gd name="T4" fmla="*/ 0 w 2"/>
                    <a:gd name="T5" fmla="*/ 2 h 2"/>
                    <a:gd name="T6" fmla="*/ 2 w 2"/>
                    <a:gd name="T7" fmla="*/ 2 h 2"/>
                    <a:gd name="T8" fmla="*/ 2 w 2"/>
                    <a:gd name="T9" fmla="*/ 0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2">
                      <a:moveTo>
                        <a:pt x="2" y="0"/>
                      </a:moveTo>
                      <a:cubicBezTo>
                        <a:pt x="1" y="1"/>
                        <a:pt x="1" y="1"/>
                        <a:pt x="0" y="2"/>
                      </a:cubicBezTo>
                      <a:cubicBezTo>
                        <a:pt x="0" y="2"/>
                        <a:pt x="0" y="2"/>
                        <a:pt x="0" y="2"/>
                      </a:cubicBezTo>
                      <a:cubicBezTo>
                        <a:pt x="1" y="2"/>
                        <a:pt x="1" y="2"/>
                        <a:pt x="2" y="2"/>
                      </a:cubicBezTo>
                      <a:cubicBezTo>
                        <a:pt x="2" y="1"/>
                        <a:pt x="2" y="0"/>
                        <a:pt x="2" y="0"/>
                      </a:cubicBezTo>
                      <a:cubicBezTo>
                        <a:pt x="2" y="0"/>
                        <a:pt x="2" y="0"/>
                        <a:pt x="2" y="0"/>
                      </a:cubicBezTo>
                      <a:cubicBezTo>
                        <a:pt x="2" y="0"/>
                        <a:pt x="2" y="0"/>
                        <a:pt x="2" y="0"/>
                      </a:cubicBezTo>
                    </a:path>
                  </a:pathLst>
                </a:custGeom>
                <a:solidFill>
                  <a:srgbClr val="D6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7" name="Freeform 10758">
                  <a:extLst>
                    <a:ext uri="{FF2B5EF4-FFF2-40B4-BE49-F238E27FC236}">
                      <a16:creationId xmlns:a16="http://schemas.microsoft.com/office/drawing/2014/main" id="{98890F80-888E-3498-2191-4AB7477505F7}"/>
                    </a:ext>
                  </a:extLst>
                </p:cNvPr>
                <p:cNvSpPr>
                  <a:spLocks/>
                </p:cNvSpPr>
                <p:nvPr/>
              </p:nvSpPr>
              <p:spPr bwMode="auto">
                <a:xfrm>
                  <a:off x="4075" y="2325"/>
                  <a:ext cx="1" cy="1"/>
                </a:xfrm>
                <a:custGeom>
                  <a:avLst/>
                  <a:gdLst>
                    <a:gd name="T0" fmla="*/ 1 w 1"/>
                    <a:gd name="T1" fmla="*/ 0 h 1"/>
                    <a:gd name="T2" fmla="*/ 0 w 1"/>
                    <a:gd name="T3" fmla="*/ 0 h 1"/>
                    <a:gd name="T4" fmla="*/ 1 w 1"/>
                    <a:gd name="T5" fmla="*/ 1 h 1"/>
                    <a:gd name="T6" fmla="*/ 1 w 1"/>
                    <a:gd name="T7" fmla="*/ 1 h 1"/>
                    <a:gd name="T8" fmla="*/ 1 w 1"/>
                    <a:gd name="T9" fmla="*/ 1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0" y="0"/>
                        <a:pt x="0" y="0"/>
                        <a:pt x="0" y="0"/>
                      </a:cubicBezTo>
                      <a:cubicBezTo>
                        <a:pt x="1" y="0"/>
                        <a:pt x="1" y="0"/>
                        <a:pt x="1" y="1"/>
                      </a:cubicBezTo>
                      <a:cubicBezTo>
                        <a:pt x="1" y="1"/>
                        <a:pt x="1" y="1"/>
                        <a:pt x="1" y="1"/>
                      </a:cubicBezTo>
                      <a:cubicBezTo>
                        <a:pt x="1" y="1"/>
                        <a:pt x="1" y="1"/>
                        <a:pt x="1" y="1"/>
                      </a:cubicBezTo>
                      <a:cubicBezTo>
                        <a:pt x="1" y="0"/>
                        <a:pt x="1" y="0"/>
                        <a:pt x="1"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8" name="Freeform 10759">
                  <a:extLst>
                    <a:ext uri="{FF2B5EF4-FFF2-40B4-BE49-F238E27FC236}">
                      <a16:creationId xmlns:a16="http://schemas.microsoft.com/office/drawing/2014/main" id="{B3FF5D77-543D-885F-5769-ED72CA348CEE}"/>
                    </a:ext>
                  </a:extLst>
                </p:cNvPr>
                <p:cNvSpPr>
                  <a:spLocks/>
                </p:cNvSpPr>
                <p:nvPr/>
              </p:nvSpPr>
              <p:spPr bwMode="auto">
                <a:xfrm>
                  <a:off x="4079" y="2321"/>
                  <a:ext cx="2" cy="4"/>
                </a:xfrm>
                <a:custGeom>
                  <a:avLst/>
                  <a:gdLst>
                    <a:gd name="T0" fmla="*/ 2 w 2"/>
                    <a:gd name="T1" fmla="*/ 0 h 5"/>
                    <a:gd name="T2" fmla="*/ 2 w 2"/>
                    <a:gd name="T3" fmla="*/ 2 h 5"/>
                    <a:gd name="T4" fmla="*/ 2 w 2"/>
                    <a:gd name="T5" fmla="*/ 1 h 5"/>
                    <a:gd name="T6" fmla="*/ 2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0" y="1"/>
                        <a:pt x="1" y="4"/>
                        <a:pt x="2" y="5"/>
                      </a:cubicBezTo>
                      <a:cubicBezTo>
                        <a:pt x="2" y="4"/>
                        <a:pt x="2" y="1"/>
                        <a:pt x="2" y="1"/>
                      </a:cubicBezTo>
                      <a:cubicBezTo>
                        <a:pt x="2" y="0"/>
                        <a:pt x="2" y="0"/>
                        <a:pt x="2" y="0"/>
                      </a:cubicBezTo>
                    </a:path>
                  </a:pathLst>
                </a:custGeom>
                <a:solidFill>
                  <a:srgbClr val="D6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79" name="Freeform 10760">
                  <a:extLst>
                    <a:ext uri="{FF2B5EF4-FFF2-40B4-BE49-F238E27FC236}">
                      <a16:creationId xmlns:a16="http://schemas.microsoft.com/office/drawing/2014/main" id="{73367B07-149C-ABCD-22A6-8A142D842D37}"/>
                    </a:ext>
                  </a:extLst>
                </p:cNvPr>
                <p:cNvSpPr>
                  <a:spLocks/>
                </p:cNvSpPr>
                <p:nvPr/>
              </p:nvSpPr>
              <p:spPr bwMode="auto">
                <a:xfrm>
                  <a:off x="4077" y="2330"/>
                  <a:ext cx="2" cy="1"/>
                </a:xfrm>
                <a:custGeom>
                  <a:avLst/>
                  <a:gdLst>
                    <a:gd name="T0" fmla="*/ 0 w 2"/>
                    <a:gd name="T1" fmla="*/ 0 h 2"/>
                    <a:gd name="T2" fmla="*/ 0 w 2"/>
                    <a:gd name="T3" fmla="*/ 0 h 2"/>
                    <a:gd name="T4" fmla="*/ 0 w 2"/>
                    <a:gd name="T5" fmla="*/ 1 h 2"/>
                    <a:gd name="T6" fmla="*/ 0 w 2"/>
                    <a:gd name="T7" fmla="*/ 1 h 2"/>
                    <a:gd name="T8" fmla="*/ 1 w 2"/>
                    <a:gd name="T9" fmla="*/ 1 h 2"/>
                    <a:gd name="T10" fmla="*/ 2 w 2"/>
                    <a:gd name="T11" fmla="*/ 1 h 2"/>
                    <a:gd name="T12" fmla="*/ 2 w 2"/>
                    <a:gd name="T13" fmla="*/ 1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0" y="0"/>
                      </a:moveTo>
                      <a:cubicBezTo>
                        <a:pt x="0" y="0"/>
                        <a:pt x="0" y="0"/>
                        <a:pt x="0" y="0"/>
                      </a:cubicBezTo>
                      <a:cubicBezTo>
                        <a:pt x="0" y="1"/>
                        <a:pt x="0" y="1"/>
                        <a:pt x="0" y="1"/>
                      </a:cubicBezTo>
                      <a:cubicBezTo>
                        <a:pt x="0" y="1"/>
                        <a:pt x="0" y="1"/>
                        <a:pt x="0" y="1"/>
                      </a:cubicBezTo>
                      <a:cubicBezTo>
                        <a:pt x="1" y="1"/>
                        <a:pt x="1" y="1"/>
                        <a:pt x="1" y="2"/>
                      </a:cubicBezTo>
                      <a:cubicBezTo>
                        <a:pt x="1" y="2"/>
                        <a:pt x="1" y="2"/>
                        <a:pt x="2" y="2"/>
                      </a:cubicBezTo>
                      <a:cubicBezTo>
                        <a:pt x="2" y="2"/>
                        <a:pt x="2" y="1"/>
                        <a:pt x="2" y="1"/>
                      </a:cubicBezTo>
                      <a:cubicBezTo>
                        <a:pt x="2" y="0"/>
                        <a:pt x="1" y="0"/>
                        <a:pt x="0" y="0"/>
                      </a:cubicBezTo>
                    </a:path>
                  </a:pathLst>
                </a:custGeom>
                <a:solidFill>
                  <a:srgbClr val="D6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0" name="Freeform 10761">
                  <a:extLst>
                    <a:ext uri="{FF2B5EF4-FFF2-40B4-BE49-F238E27FC236}">
                      <a16:creationId xmlns:a16="http://schemas.microsoft.com/office/drawing/2014/main" id="{17C6DB26-75D3-FBA2-FF88-60F6D7835E7A}"/>
                    </a:ext>
                  </a:extLst>
                </p:cNvPr>
                <p:cNvSpPr>
                  <a:spLocks/>
                </p:cNvSpPr>
                <p:nvPr/>
              </p:nvSpPr>
              <p:spPr bwMode="auto">
                <a:xfrm>
                  <a:off x="4077" y="2331"/>
                  <a:ext cx="2" cy="3"/>
                </a:xfrm>
                <a:custGeom>
                  <a:avLst/>
                  <a:gdLst>
                    <a:gd name="T0" fmla="*/ 1 w 2"/>
                    <a:gd name="T1" fmla="*/ 0 h 3"/>
                    <a:gd name="T2" fmla="*/ 0 w 2"/>
                    <a:gd name="T3" fmla="*/ 3 h 3"/>
                    <a:gd name="T4" fmla="*/ 2 w 2"/>
                    <a:gd name="T5" fmla="*/ 0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1" y="1"/>
                        <a:pt x="0" y="2"/>
                        <a:pt x="0" y="3"/>
                      </a:cubicBezTo>
                      <a:cubicBezTo>
                        <a:pt x="1" y="2"/>
                        <a:pt x="2" y="1"/>
                        <a:pt x="2" y="0"/>
                      </a:cubicBezTo>
                      <a:cubicBezTo>
                        <a:pt x="1" y="0"/>
                        <a:pt x="1" y="0"/>
                        <a:pt x="1"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1" name="Freeform 10762">
                  <a:extLst>
                    <a:ext uri="{FF2B5EF4-FFF2-40B4-BE49-F238E27FC236}">
                      <a16:creationId xmlns:a16="http://schemas.microsoft.com/office/drawing/2014/main" id="{5A741692-FC06-C47C-833F-75BE3A7DA6F2}"/>
                    </a:ext>
                  </a:extLst>
                </p:cNvPr>
                <p:cNvSpPr>
                  <a:spLocks/>
                </p:cNvSpPr>
                <p:nvPr/>
              </p:nvSpPr>
              <p:spPr bwMode="auto">
                <a:xfrm>
                  <a:off x="4087" y="2325"/>
                  <a:ext cx="1" cy="1"/>
                </a:xfrm>
                <a:custGeom>
                  <a:avLst/>
                  <a:gdLst>
                    <a:gd name="T0" fmla="*/ 0 w 1"/>
                    <a:gd name="T1" fmla="*/ 0 h 1"/>
                    <a:gd name="T2" fmla="*/ 0 w 1"/>
                    <a:gd name="T3" fmla="*/ 1 h 1"/>
                    <a:gd name="T4" fmla="*/ 0 w 1"/>
                    <a:gd name="T5" fmla="*/ 1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1"/>
                        <a:pt x="0" y="1"/>
                      </a:cubicBezTo>
                      <a:cubicBezTo>
                        <a:pt x="0" y="1"/>
                        <a:pt x="0" y="1"/>
                        <a:pt x="0" y="1"/>
                      </a:cubicBezTo>
                      <a:cubicBezTo>
                        <a:pt x="0" y="1"/>
                        <a:pt x="0" y="1"/>
                        <a:pt x="0" y="1"/>
                      </a:cubicBezTo>
                      <a:cubicBezTo>
                        <a:pt x="0" y="0"/>
                        <a:pt x="0"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2" name="Freeform 10763">
                  <a:extLst>
                    <a:ext uri="{FF2B5EF4-FFF2-40B4-BE49-F238E27FC236}">
                      <a16:creationId xmlns:a16="http://schemas.microsoft.com/office/drawing/2014/main" id="{BDE7A05E-B72D-49CA-17E8-6B5FC1D40DA1}"/>
                    </a:ext>
                  </a:extLst>
                </p:cNvPr>
                <p:cNvSpPr>
                  <a:spLocks/>
                </p:cNvSpPr>
                <p:nvPr/>
              </p:nvSpPr>
              <p:spPr bwMode="auto">
                <a:xfrm>
                  <a:off x="4084" y="2326"/>
                  <a:ext cx="2" cy="5"/>
                </a:xfrm>
                <a:custGeom>
                  <a:avLst/>
                  <a:gdLst>
                    <a:gd name="T0" fmla="*/ 1 w 3"/>
                    <a:gd name="T1" fmla="*/ 0 h 6"/>
                    <a:gd name="T2" fmla="*/ 1 w 3"/>
                    <a:gd name="T3" fmla="*/ 2 h 6"/>
                    <a:gd name="T4" fmla="*/ 1 w 3"/>
                    <a:gd name="T5" fmla="*/ 3 h 6"/>
                    <a:gd name="T6" fmla="*/ 1 w 3"/>
                    <a:gd name="T7" fmla="*/ 3 h 6"/>
                    <a:gd name="T8" fmla="*/ 1 w 3"/>
                    <a:gd name="T9" fmla="*/ 3 h 6"/>
                    <a:gd name="T10" fmla="*/ 1 w 3"/>
                    <a:gd name="T11" fmla="*/ 0 h 6"/>
                    <a:gd name="T12" fmla="*/ 1 w 3"/>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6">
                      <a:moveTo>
                        <a:pt x="3" y="0"/>
                      </a:moveTo>
                      <a:cubicBezTo>
                        <a:pt x="2" y="0"/>
                        <a:pt x="2" y="1"/>
                        <a:pt x="1" y="2"/>
                      </a:cubicBezTo>
                      <a:cubicBezTo>
                        <a:pt x="1" y="2"/>
                        <a:pt x="0" y="6"/>
                        <a:pt x="1" y="6"/>
                      </a:cubicBezTo>
                      <a:cubicBezTo>
                        <a:pt x="1" y="6"/>
                        <a:pt x="1" y="6"/>
                        <a:pt x="1" y="5"/>
                      </a:cubicBezTo>
                      <a:cubicBezTo>
                        <a:pt x="2" y="5"/>
                        <a:pt x="2" y="4"/>
                        <a:pt x="2" y="3"/>
                      </a:cubicBezTo>
                      <a:cubicBezTo>
                        <a:pt x="2" y="3"/>
                        <a:pt x="3" y="1"/>
                        <a:pt x="3" y="0"/>
                      </a:cubicBezTo>
                      <a:cubicBezTo>
                        <a:pt x="3" y="0"/>
                        <a:pt x="3" y="0"/>
                        <a:pt x="3" y="0"/>
                      </a:cubicBezTo>
                    </a:path>
                  </a:pathLst>
                </a:custGeom>
                <a:solidFill>
                  <a:srgbClr val="D6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3" name="Freeform 10764">
                  <a:extLst>
                    <a:ext uri="{FF2B5EF4-FFF2-40B4-BE49-F238E27FC236}">
                      <a16:creationId xmlns:a16="http://schemas.microsoft.com/office/drawing/2014/main" id="{568214AF-8F1F-952E-10C5-850E2F9B4BB9}"/>
                    </a:ext>
                  </a:extLst>
                </p:cNvPr>
                <p:cNvSpPr>
                  <a:spLocks/>
                </p:cNvSpPr>
                <p:nvPr/>
              </p:nvSpPr>
              <p:spPr bwMode="auto">
                <a:xfrm>
                  <a:off x="4086" y="2326"/>
                  <a:ext cx="1" cy="1"/>
                </a:xfrm>
                <a:custGeom>
                  <a:avLst/>
                  <a:gdLst>
                    <a:gd name="T0" fmla="*/ 1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0" y="0"/>
                      </a:cubicBezTo>
                      <a:cubicBezTo>
                        <a:pt x="0" y="0"/>
                        <a:pt x="0" y="0"/>
                        <a:pt x="0" y="0"/>
                      </a:cubicBezTo>
                      <a:cubicBezTo>
                        <a:pt x="0" y="0"/>
                        <a:pt x="1" y="0"/>
                        <a:pt x="1"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4" name="Freeform 10765">
                  <a:extLst>
                    <a:ext uri="{FF2B5EF4-FFF2-40B4-BE49-F238E27FC236}">
                      <a16:creationId xmlns:a16="http://schemas.microsoft.com/office/drawing/2014/main" id="{282D77B7-1DFA-2C16-C4A1-F68B0CFCCBBB}"/>
                    </a:ext>
                  </a:extLst>
                </p:cNvPr>
                <p:cNvSpPr>
                  <a:spLocks noEditPoints="1"/>
                </p:cNvSpPr>
                <p:nvPr/>
              </p:nvSpPr>
              <p:spPr bwMode="auto">
                <a:xfrm>
                  <a:off x="4084" y="2320"/>
                  <a:ext cx="2" cy="4"/>
                </a:xfrm>
                <a:custGeom>
                  <a:avLst/>
                  <a:gdLst>
                    <a:gd name="T0" fmla="*/ 0 w 3"/>
                    <a:gd name="T1" fmla="*/ 1 h 4"/>
                    <a:gd name="T2" fmla="*/ 0 w 3"/>
                    <a:gd name="T3" fmla="*/ 1 h 4"/>
                    <a:gd name="T4" fmla="*/ 0 w 3"/>
                    <a:gd name="T5" fmla="*/ 1 h 4"/>
                    <a:gd name="T6" fmla="*/ 0 w 3"/>
                    <a:gd name="T7" fmla="*/ 1 h 4"/>
                    <a:gd name="T8" fmla="*/ 1 w 3"/>
                    <a:gd name="T9" fmla="*/ 0 h 4"/>
                    <a:gd name="T10" fmla="*/ 0 w 3"/>
                    <a:gd name="T11" fmla="*/ 1 h 4"/>
                    <a:gd name="T12" fmla="*/ 0 w 3"/>
                    <a:gd name="T13" fmla="*/ 1 h 4"/>
                    <a:gd name="T14" fmla="*/ 1 w 3"/>
                    <a:gd name="T15" fmla="*/ 4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0" y="1"/>
                      </a:moveTo>
                      <a:cubicBezTo>
                        <a:pt x="0" y="1"/>
                        <a:pt x="0" y="1"/>
                        <a:pt x="0" y="1"/>
                      </a:cubicBezTo>
                      <a:cubicBezTo>
                        <a:pt x="0" y="1"/>
                        <a:pt x="0" y="1"/>
                        <a:pt x="0" y="1"/>
                      </a:cubicBezTo>
                      <a:cubicBezTo>
                        <a:pt x="0" y="1"/>
                        <a:pt x="0" y="1"/>
                        <a:pt x="0" y="1"/>
                      </a:cubicBezTo>
                      <a:moveTo>
                        <a:pt x="1" y="0"/>
                      </a:moveTo>
                      <a:cubicBezTo>
                        <a:pt x="1" y="0"/>
                        <a:pt x="1" y="1"/>
                        <a:pt x="0" y="1"/>
                      </a:cubicBezTo>
                      <a:cubicBezTo>
                        <a:pt x="0" y="1"/>
                        <a:pt x="0" y="1"/>
                        <a:pt x="0" y="1"/>
                      </a:cubicBezTo>
                      <a:cubicBezTo>
                        <a:pt x="1" y="1"/>
                        <a:pt x="2" y="3"/>
                        <a:pt x="2" y="4"/>
                      </a:cubicBezTo>
                      <a:cubicBezTo>
                        <a:pt x="3" y="3"/>
                        <a:pt x="2" y="0"/>
                        <a:pt x="1" y="0"/>
                      </a:cubicBezTo>
                    </a:path>
                  </a:pathLst>
                </a:custGeom>
                <a:solidFill>
                  <a:srgbClr val="D6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5" name="Freeform 10766">
                  <a:extLst>
                    <a:ext uri="{FF2B5EF4-FFF2-40B4-BE49-F238E27FC236}">
                      <a16:creationId xmlns:a16="http://schemas.microsoft.com/office/drawing/2014/main" id="{87657937-B723-E432-6044-3CDF56955C07}"/>
                    </a:ext>
                  </a:extLst>
                </p:cNvPr>
                <p:cNvSpPr>
                  <a:spLocks noEditPoints="1"/>
                </p:cNvSpPr>
                <p:nvPr/>
              </p:nvSpPr>
              <p:spPr bwMode="auto">
                <a:xfrm>
                  <a:off x="4072" y="2337"/>
                  <a:ext cx="2" cy="4"/>
                </a:xfrm>
                <a:custGeom>
                  <a:avLst/>
                  <a:gdLst>
                    <a:gd name="T0" fmla="*/ 1 w 2"/>
                    <a:gd name="T1" fmla="*/ 0 h 5"/>
                    <a:gd name="T2" fmla="*/ 0 w 2"/>
                    <a:gd name="T3" fmla="*/ 2 h 5"/>
                    <a:gd name="T4" fmla="*/ 1 w 2"/>
                    <a:gd name="T5" fmla="*/ 2 h 5"/>
                    <a:gd name="T6" fmla="*/ 2 w 2"/>
                    <a:gd name="T7" fmla="*/ 2 h 5"/>
                    <a:gd name="T8" fmla="*/ 1 w 2"/>
                    <a:gd name="T9" fmla="*/ 0 h 5"/>
                    <a:gd name="T10" fmla="*/ 1 w 2"/>
                    <a:gd name="T11" fmla="*/ 0 h 5"/>
                    <a:gd name="T12" fmla="*/ 2 w 2"/>
                    <a:gd name="T13" fmla="*/ 0 h 5"/>
                    <a:gd name="T14" fmla="*/ 1 w 2"/>
                    <a:gd name="T15" fmla="*/ 0 h 5"/>
                    <a:gd name="T16" fmla="*/ 1 w 2"/>
                    <a:gd name="T17" fmla="*/ 1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0"/>
                      </a:moveTo>
                      <a:cubicBezTo>
                        <a:pt x="1" y="0"/>
                        <a:pt x="0" y="2"/>
                        <a:pt x="0" y="3"/>
                      </a:cubicBezTo>
                      <a:cubicBezTo>
                        <a:pt x="0" y="4"/>
                        <a:pt x="0" y="5"/>
                        <a:pt x="1" y="5"/>
                      </a:cubicBezTo>
                      <a:cubicBezTo>
                        <a:pt x="1" y="5"/>
                        <a:pt x="1" y="5"/>
                        <a:pt x="2" y="5"/>
                      </a:cubicBezTo>
                      <a:cubicBezTo>
                        <a:pt x="1" y="4"/>
                        <a:pt x="0" y="2"/>
                        <a:pt x="1" y="0"/>
                      </a:cubicBezTo>
                      <a:cubicBezTo>
                        <a:pt x="1" y="0"/>
                        <a:pt x="1" y="0"/>
                        <a:pt x="1" y="0"/>
                      </a:cubicBezTo>
                      <a:moveTo>
                        <a:pt x="2" y="0"/>
                      </a:moveTo>
                      <a:cubicBezTo>
                        <a:pt x="2" y="0"/>
                        <a:pt x="1" y="0"/>
                        <a:pt x="1" y="0"/>
                      </a:cubicBezTo>
                      <a:cubicBezTo>
                        <a:pt x="1" y="0"/>
                        <a:pt x="1" y="0"/>
                        <a:pt x="1" y="1"/>
                      </a:cubicBezTo>
                      <a:cubicBezTo>
                        <a:pt x="2" y="0"/>
                        <a:pt x="2" y="0"/>
                        <a:pt x="2"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6" name="Freeform 10767">
                  <a:extLst>
                    <a:ext uri="{FF2B5EF4-FFF2-40B4-BE49-F238E27FC236}">
                      <a16:creationId xmlns:a16="http://schemas.microsoft.com/office/drawing/2014/main" id="{1D84C6D5-2E55-71BE-133F-39DD0F3ABAD6}"/>
                    </a:ext>
                  </a:extLst>
                </p:cNvPr>
                <p:cNvSpPr>
                  <a:spLocks/>
                </p:cNvSpPr>
                <p:nvPr/>
              </p:nvSpPr>
              <p:spPr bwMode="auto">
                <a:xfrm>
                  <a:off x="4081" y="2336"/>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7" name="Freeform 10768">
                  <a:extLst>
                    <a:ext uri="{FF2B5EF4-FFF2-40B4-BE49-F238E27FC236}">
                      <a16:creationId xmlns:a16="http://schemas.microsoft.com/office/drawing/2014/main" id="{A2108D2C-4EB6-A2BA-EE9C-371DD0E30D3F}"/>
                    </a:ext>
                  </a:extLst>
                </p:cNvPr>
                <p:cNvSpPr>
                  <a:spLocks/>
                </p:cNvSpPr>
                <p:nvPr/>
              </p:nvSpPr>
              <p:spPr bwMode="auto">
                <a:xfrm>
                  <a:off x="4080" y="2339"/>
                  <a:ext cx="1" cy="1"/>
                </a:xfrm>
                <a:custGeom>
                  <a:avLst/>
                  <a:gdLst>
                    <a:gd name="T0" fmla="*/ 1 w 1"/>
                    <a:gd name="T1" fmla="*/ 0 h 2"/>
                    <a:gd name="T2" fmla="*/ 0 w 1"/>
                    <a:gd name="T3" fmla="*/ 1 h 2"/>
                    <a:gd name="T4" fmla="*/ 1 w 1"/>
                    <a:gd name="T5" fmla="*/ 0 h 2"/>
                    <a:gd name="T6" fmla="*/ 1 w 1"/>
                    <a:gd name="T7" fmla="*/ 0 h 2"/>
                    <a:gd name="T8" fmla="*/ 1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0"/>
                      </a:moveTo>
                      <a:cubicBezTo>
                        <a:pt x="1" y="1"/>
                        <a:pt x="0" y="1"/>
                        <a:pt x="0" y="2"/>
                      </a:cubicBezTo>
                      <a:cubicBezTo>
                        <a:pt x="0" y="2"/>
                        <a:pt x="1" y="1"/>
                        <a:pt x="1" y="0"/>
                      </a:cubicBezTo>
                      <a:cubicBezTo>
                        <a:pt x="1" y="0"/>
                        <a:pt x="1" y="0"/>
                        <a:pt x="1" y="0"/>
                      </a:cubicBezTo>
                      <a:cubicBezTo>
                        <a:pt x="1" y="0"/>
                        <a:pt x="1"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8" name="Freeform 10769">
                  <a:extLst>
                    <a:ext uri="{FF2B5EF4-FFF2-40B4-BE49-F238E27FC236}">
                      <a16:creationId xmlns:a16="http://schemas.microsoft.com/office/drawing/2014/main" id="{B3754FF3-D2FB-0A92-2BDA-49E76323E131}"/>
                    </a:ext>
                  </a:extLst>
                </p:cNvPr>
                <p:cNvSpPr>
                  <a:spLocks/>
                </p:cNvSpPr>
                <p:nvPr/>
              </p:nvSpPr>
              <p:spPr bwMode="auto">
                <a:xfrm>
                  <a:off x="4081" y="2336"/>
                  <a:ext cx="1" cy="3"/>
                </a:xfrm>
                <a:custGeom>
                  <a:avLst/>
                  <a:gdLst>
                    <a:gd name="T0" fmla="*/ 1 w 2"/>
                    <a:gd name="T1" fmla="*/ 0 h 3"/>
                    <a:gd name="T2" fmla="*/ 0 w 2"/>
                    <a:gd name="T3" fmla="*/ 0 h 3"/>
                    <a:gd name="T4" fmla="*/ 0 w 2"/>
                    <a:gd name="T5" fmla="*/ 3 h 3"/>
                    <a:gd name="T6" fmla="*/ 0 w 2"/>
                    <a:gd name="T7" fmla="*/ 3 h 3"/>
                    <a:gd name="T8" fmla="*/ 0 w 2"/>
                    <a:gd name="T9" fmla="*/ 3 h 3"/>
                    <a:gd name="T10" fmla="*/ 0 w 2"/>
                    <a:gd name="T11" fmla="*/ 3 h 3"/>
                    <a:gd name="T12" fmla="*/ 1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1" y="0"/>
                      </a:moveTo>
                      <a:cubicBezTo>
                        <a:pt x="1" y="0"/>
                        <a:pt x="0" y="0"/>
                        <a:pt x="0" y="0"/>
                      </a:cubicBezTo>
                      <a:cubicBezTo>
                        <a:pt x="0" y="1"/>
                        <a:pt x="1" y="2"/>
                        <a:pt x="0" y="3"/>
                      </a:cubicBezTo>
                      <a:cubicBezTo>
                        <a:pt x="0" y="3"/>
                        <a:pt x="0" y="3"/>
                        <a:pt x="0" y="3"/>
                      </a:cubicBezTo>
                      <a:cubicBezTo>
                        <a:pt x="0" y="3"/>
                        <a:pt x="0" y="3"/>
                        <a:pt x="0" y="3"/>
                      </a:cubicBezTo>
                      <a:cubicBezTo>
                        <a:pt x="0" y="3"/>
                        <a:pt x="0" y="3"/>
                        <a:pt x="0" y="3"/>
                      </a:cubicBezTo>
                      <a:cubicBezTo>
                        <a:pt x="1" y="2"/>
                        <a:pt x="2" y="0"/>
                        <a:pt x="1"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89" name="Freeform 10770">
                  <a:extLst>
                    <a:ext uri="{FF2B5EF4-FFF2-40B4-BE49-F238E27FC236}">
                      <a16:creationId xmlns:a16="http://schemas.microsoft.com/office/drawing/2014/main" id="{48BB708E-0CA6-A615-A73F-1BC3DE6A9BCA}"/>
                    </a:ext>
                  </a:extLst>
                </p:cNvPr>
                <p:cNvSpPr>
                  <a:spLocks/>
                </p:cNvSpPr>
                <p:nvPr/>
              </p:nvSpPr>
              <p:spPr bwMode="auto">
                <a:xfrm>
                  <a:off x="4089" y="2332"/>
                  <a:ext cx="1" cy="1"/>
                </a:xfrm>
                <a:custGeom>
                  <a:avLst/>
                  <a:gdLst>
                    <a:gd name="T0" fmla="*/ 1 w 1"/>
                    <a:gd name="T1" fmla="*/ 0 h 1"/>
                    <a:gd name="T2" fmla="*/ 0 w 1"/>
                    <a:gd name="T3" fmla="*/ 1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1"/>
                        <a:pt x="0" y="1"/>
                      </a:cubicBezTo>
                      <a:cubicBezTo>
                        <a:pt x="0" y="1"/>
                        <a:pt x="1" y="1"/>
                        <a:pt x="1" y="1"/>
                      </a:cubicBezTo>
                      <a:cubicBezTo>
                        <a:pt x="1" y="0"/>
                        <a:pt x="1" y="0"/>
                        <a:pt x="1" y="0"/>
                      </a:cubicBezTo>
                    </a:path>
                  </a:pathLst>
                </a:custGeom>
                <a:solidFill>
                  <a:srgbClr val="D6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0" name="Freeform 10771">
                  <a:extLst>
                    <a:ext uri="{FF2B5EF4-FFF2-40B4-BE49-F238E27FC236}">
                      <a16:creationId xmlns:a16="http://schemas.microsoft.com/office/drawing/2014/main" id="{37FE451F-A524-0F9B-A037-A761D90A2F6A}"/>
                    </a:ext>
                  </a:extLst>
                </p:cNvPr>
                <p:cNvSpPr>
                  <a:spLocks/>
                </p:cNvSpPr>
                <p:nvPr/>
              </p:nvSpPr>
              <p:spPr bwMode="auto">
                <a:xfrm>
                  <a:off x="4088" y="2333"/>
                  <a:ext cx="2" cy="4"/>
                </a:xfrm>
                <a:custGeom>
                  <a:avLst/>
                  <a:gdLst>
                    <a:gd name="T0" fmla="*/ 1 w 2"/>
                    <a:gd name="T1" fmla="*/ 0 h 5"/>
                    <a:gd name="T2" fmla="*/ 2 w 2"/>
                    <a:gd name="T3" fmla="*/ 2 h 5"/>
                    <a:gd name="T4" fmla="*/ 2 w 2"/>
                    <a:gd name="T5" fmla="*/ 0 h 5"/>
                    <a:gd name="T6" fmla="*/ 2 w 2"/>
                    <a:gd name="T7" fmla="*/ 0 h 5"/>
                    <a:gd name="T8" fmla="*/ 1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1" y="0"/>
                      </a:moveTo>
                      <a:cubicBezTo>
                        <a:pt x="0" y="2"/>
                        <a:pt x="0" y="5"/>
                        <a:pt x="2" y="5"/>
                      </a:cubicBezTo>
                      <a:cubicBezTo>
                        <a:pt x="1" y="4"/>
                        <a:pt x="2" y="2"/>
                        <a:pt x="2" y="0"/>
                      </a:cubicBezTo>
                      <a:cubicBezTo>
                        <a:pt x="2" y="0"/>
                        <a:pt x="2" y="0"/>
                        <a:pt x="2" y="0"/>
                      </a:cubicBezTo>
                      <a:cubicBezTo>
                        <a:pt x="2" y="0"/>
                        <a:pt x="1" y="0"/>
                        <a:pt x="1"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1" name="Freeform 10772">
                  <a:extLst>
                    <a:ext uri="{FF2B5EF4-FFF2-40B4-BE49-F238E27FC236}">
                      <a16:creationId xmlns:a16="http://schemas.microsoft.com/office/drawing/2014/main" id="{99B58941-5DEC-8AAB-527F-14DE64379948}"/>
                    </a:ext>
                  </a:extLst>
                </p:cNvPr>
                <p:cNvSpPr>
                  <a:spLocks/>
                </p:cNvSpPr>
                <p:nvPr/>
              </p:nvSpPr>
              <p:spPr bwMode="auto">
                <a:xfrm>
                  <a:off x="4090" y="2326"/>
                  <a:ext cx="2" cy="4"/>
                </a:xfrm>
                <a:custGeom>
                  <a:avLst/>
                  <a:gdLst>
                    <a:gd name="T0" fmla="*/ 0 w 2"/>
                    <a:gd name="T1" fmla="*/ 0 h 4"/>
                    <a:gd name="T2" fmla="*/ 0 w 2"/>
                    <a:gd name="T3" fmla="*/ 0 h 4"/>
                    <a:gd name="T4" fmla="*/ 0 w 2"/>
                    <a:gd name="T5" fmla="*/ 0 h 4"/>
                    <a:gd name="T6" fmla="*/ 0 w 2"/>
                    <a:gd name="T7" fmla="*/ 4 h 4"/>
                    <a:gd name="T8" fmla="*/ 0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cubicBezTo>
                        <a:pt x="0" y="0"/>
                        <a:pt x="0" y="0"/>
                        <a:pt x="0" y="0"/>
                      </a:cubicBezTo>
                      <a:cubicBezTo>
                        <a:pt x="0" y="0"/>
                        <a:pt x="0" y="0"/>
                        <a:pt x="0" y="0"/>
                      </a:cubicBezTo>
                      <a:cubicBezTo>
                        <a:pt x="2" y="1"/>
                        <a:pt x="0" y="3"/>
                        <a:pt x="0" y="4"/>
                      </a:cubicBezTo>
                      <a:cubicBezTo>
                        <a:pt x="1" y="3"/>
                        <a:pt x="2" y="0"/>
                        <a:pt x="0" y="0"/>
                      </a:cubicBezTo>
                    </a:path>
                  </a:pathLst>
                </a:custGeom>
                <a:solidFill>
                  <a:srgbClr val="D6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2" name="Freeform 10773">
                  <a:extLst>
                    <a:ext uri="{FF2B5EF4-FFF2-40B4-BE49-F238E27FC236}">
                      <a16:creationId xmlns:a16="http://schemas.microsoft.com/office/drawing/2014/main" id="{2F02EFBA-06DA-C23E-D272-7A9F53F4F0B2}"/>
                    </a:ext>
                  </a:extLst>
                </p:cNvPr>
                <p:cNvSpPr>
                  <a:spLocks/>
                </p:cNvSpPr>
                <p:nvPr/>
              </p:nvSpPr>
              <p:spPr bwMode="auto">
                <a:xfrm>
                  <a:off x="4077" y="2343"/>
                  <a:ext cx="3" cy="2"/>
                </a:xfrm>
                <a:custGeom>
                  <a:avLst/>
                  <a:gdLst>
                    <a:gd name="T0" fmla="*/ 1 w 3"/>
                    <a:gd name="T1" fmla="*/ 0 h 3"/>
                    <a:gd name="T2" fmla="*/ 2 w 3"/>
                    <a:gd name="T3" fmla="*/ 1 h 3"/>
                    <a:gd name="T4" fmla="*/ 3 w 3"/>
                    <a:gd name="T5" fmla="*/ 1 h 3"/>
                    <a:gd name="T6" fmla="*/ 1 w 3"/>
                    <a:gd name="T7" fmla="*/ 0 h 3"/>
                    <a:gd name="T8" fmla="*/ 1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1" y="0"/>
                      </a:moveTo>
                      <a:cubicBezTo>
                        <a:pt x="0" y="1"/>
                        <a:pt x="1" y="3"/>
                        <a:pt x="2" y="3"/>
                      </a:cubicBezTo>
                      <a:cubicBezTo>
                        <a:pt x="2" y="3"/>
                        <a:pt x="3" y="3"/>
                        <a:pt x="3" y="2"/>
                      </a:cubicBezTo>
                      <a:cubicBezTo>
                        <a:pt x="2" y="2"/>
                        <a:pt x="0" y="2"/>
                        <a:pt x="1" y="0"/>
                      </a:cubicBezTo>
                      <a:cubicBezTo>
                        <a:pt x="1" y="0"/>
                        <a:pt x="1"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3" name="Freeform 10774">
                  <a:extLst>
                    <a:ext uri="{FF2B5EF4-FFF2-40B4-BE49-F238E27FC236}">
                      <a16:creationId xmlns:a16="http://schemas.microsoft.com/office/drawing/2014/main" id="{535A32ED-8F29-9C82-A2FA-7426D99F89E6}"/>
                    </a:ext>
                  </a:extLst>
                </p:cNvPr>
                <p:cNvSpPr>
                  <a:spLocks/>
                </p:cNvSpPr>
                <p:nvPr/>
              </p:nvSpPr>
              <p:spPr bwMode="auto">
                <a:xfrm>
                  <a:off x="4085" y="2340"/>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5A8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4" name="Freeform 10775">
                  <a:extLst>
                    <a:ext uri="{FF2B5EF4-FFF2-40B4-BE49-F238E27FC236}">
                      <a16:creationId xmlns:a16="http://schemas.microsoft.com/office/drawing/2014/main" id="{AB4D0C77-E39A-1755-5D5E-68AAEE7E2F31}"/>
                    </a:ext>
                  </a:extLst>
                </p:cNvPr>
                <p:cNvSpPr>
                  <a:spLocks/>
                </p:cNvSpPr>
                <p:nvPr/>
              </p:nvSpPr>
              <p:spPr bwMode="auto">
                <a:xfrm>
                  <a:off x="4084" y="2341"/>
                  <a:ext cx="2" cy="3"/>
                </a:xfrm>
                <a:custGeom>
                  <a:avLst/>
                  <a:gdLst>
                    <a:gd name="T0" fmla="*/ 1 w 3"/>
                    <a:gd name="T1" fmla="*/ 0 h 4"/>
                    <a:gd name="T2" fmla="*/ 0 w 3"/>
                    <a:gd name="T3" fmla="*/ 2 h 4"/>
                    <a:gd name="T4" fmla="*/ 1 w 3"/>
                    <a:gd name="T5" fmla="*/ 2 h 4"/>
                    <a:gd name="T6" fmla="*/ 1 w 3"/>
                    <a:gd name="T7" fmla="*/ 0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2" y="0"/>
                      </a:moveTo>
                      <a:cubicBezTo>
                        <a:pt x="2" y="1"/>
                        <a:pt x="1" y="3"/>
                        <a:pt x="0" y="4"/>
                      </a:cubicBezTo>
                      <a:cubicBezTo>
                        <a:pt x="0" y="4"/>
                        <a:pt x="1" y="4"/>
                        <a:pt x="1" y="3"/>
                      </a:cubicBezTo>
                      <a:cubicBezTo>
                        <a:pt x="3" y="2"/>
                        <a:pt x="2" y="1"/>
                        <a:pt x="2" y="0"/>
                      </a:cubicBezTo>
                      <a:cubicBezTo>
                        <a:pt x="2" y="0"/>
                        <a:pt x="2" y="0"/>
                        <a:pt x="2"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5" name="Freeform 10776">
                  <a:extLst>
                    <a:ext uri="{FF2B5EF4-FFF2-40B4-BE49-F238E27FC236}">
                      <a16:creationId xmlns:a16="http://schemas.microsoft.com/office/drawing/2014/main" id="{FAA4A316-6092-4A3A-71A6-43DB5E558D0E}"/>
                    </a:ext>
                  </a:extLst>
                </p:cNvPr>
                <p:cNvSpPr>
                  <a:spLocks/>
                </p:cNvSpPr>
                <p:nvPr/>
              </p:nvSpPr>
              <p:spPr bwMode="auto">
                <a:xfrm>
                  <a:off x="4085" y="2340"/>
                  <a:ext cx="1" cy="1"/>
                </a:xfrm>
                <a:custGeom>
                  <a:avLst/>
                  <a:gdLst>
                    <a:gd name="T0" fmla="*/ 0 w 1"/>
                    <a:gd name="T1" fmla="*/ 0 h 1"/>
                    <a:gd name="T2" fmla="*/ 0 w 1"/>
                    <a:gd name="T3" fmla="*/ 1 h 1"/>
                    <a:gd name="T4" fmla="*/ 0 w 1"/>
                    <a:gd name="T5" fmla="*/ 1 h 1"/>
                    <a:gd name="T6" fmla="*/ 0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1"/>
                        <a:pt x="0" y="1"/>
                      </a:cubicBezTo>
                      <a:cubicBezTo>
                        <a:pt x="0" y="1"/>
                        <a:pt x="0" y="1"/>
                        <a:pt x="0" y="1"/>
                      </a:cubicBezTo>
                      <a:cubicBezTo>
                        <a:pt x="0" y="1"/>
                        <a:pt x="0" y="1"/>
                        <a:pt x="0" y="0"/>
                      </a:cubicBezTo>
                      <a:cubicBezTo>
                        <a:pt x="0" y="0"/>
                        <a:pt x="0" y="0"/>
                        <a:pt x="0" y="0"/>
                      </a:cubicBezTo>
                    </a:path>
                  </a:pathLst>
                </a:custGeom>
                <a:solidFill>
                  <a:srgbClr val="B5A8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6" name="Freeform 10777">
                  <a:extLst>
                    <a:ext uri="{FF2B5EF4-FFF2-40B4-BE49-F238E27FC236}">
                      <a16:creationId xmlns:a16="http://schemas.microsoft.com/office/drawing/2014/main" id="{2DAFA931-BDE0-535B-5D56-6B22BCFF3613}"/>
                    </a:ext>
                  </a:extLst>
                </p:cNvPr>
                <p:cNvSpPr>
                  <a:spLocks/>
                </p:cNvSpPr>
                <p:nvPr/>
              </p:nvSpPr>
              <p:spPr bwMode="auto">
                <a:xfrm>
                  <a:off x="4083" y="2344"/>
                  <a:ext cx="1" cy="1"/>
                </a:xfrm>
                <a:custGeom>
                  <a:avLst/>
                  <a:gdLst>
                    <a:gd name="T0" fmla="*/ 1 w 1"/>
                    <a:gd name="T1" fmla="*/ 0 h 1"/>
                    <a:gd name="T2" fmla="*/ 0 w 1"/>
                    <a:gd name="T3" fmla="*/ 0 h 1"/>
                    <a:gd name="T4" fmla="*/ 1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0" y="0"/>
                        <a:pt x="0" y="0"/>
                      </a:cubicBezTo>
                      <a:cubicBezTo>
                        <a:pt x="0" y="0"/>
                        <a:pt x="0"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7" name="Freeform 10778">
                  <a:extLst>
                    <a:ext uri="{FF2B5EF4-FFF2-40B4-BE49-F238E27FC236}">
                      <a16:creationId xmlns:a16="http://schemas.microsoft.com/office/drawing/2014/main" id="{D830CDED-389A-BF36-BA65-FF4129C79392}"/>
                    </a:ext>
                  </a:extLst>
                </p:cNvPr>
                <p:cNvSpPr>
                  <a:spLocks noEditPoints="1"/>
                </p:cNvSpPr>
                <p:nvPr/>
              </p:nvSpPr>
              <p:spPr bwMode="auto">
                <a:xfrm>
                  <a:off x="4090" y="2339"/>
                  <a:ext cx="1" cy="1"/>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1"/>
                      </a:moveTo>
                      <a:cubicBezTo>
                        <a:pt x="0" y="1"/>
                        <a:pt x="0" y="1"/>
                        <a:pt x="0" y="1"/>
                      </a:cubicBezTo>
                      <a:cubicBezTo>
                        <a:pt x="0" y="1"/>
                        <a:pt x="0" y="1"/>
                        <a:pt x="0" y="1"/>
                      </a:cubicBezTo>
                      <a:moveTo>
                        <a:pt x="0" y="0"/>
                      </a:moveTo>
                      <a:cubicBezTo>
                        <a:pt x="0" y="0"/>
                        <a:pt x="0" y="0"/>
                        <a:pt x="0" y="0"/>
                      </a:cubicBezTo>
                      <a:cubicBezTo>
                        <a:pt x="0" y="1"/>
                        <a:pt x="0" y="1"/>
                        <a:pt x="0" y="1"/>
                      </a:cubicBezTo>
                      <a:cubicBezTo>
                        <a:pt x="0" y="1"/>
                        <a:pt x="0"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8" name="Freeform 10779">
                  <a:extLst>
                    <a:ext uri="{FF2B5EF4-FFF2-40B4-BE49-F238E27FC236}">
                      <a16:creationId xmlns:a16="http://schemas.microsoft.com/office/drawing/2014/main" id="{EEE37886-D775-CFC2-61ED-B804B0275055}"/>
                    </a:ext>
                  </a:extLst>
                </p:cNvPr>
                <p:cNvSpPr>
                  <a:spLocks/>
                </p:cNvSpPr>
                <p:nvPr/>
              </p:nvSpPr>
              <p:spPr bwMode="auto">
                <a:xfrm>
                  <a:off x="4088" y="2342"/>
                  <a:ext cx="2" cy="2"/>
                </a:xfrm>
                <a:custGeom>
                  <a:avLst/>
                  <a:gdLst>
                    <a:gd name="T0" fmla="*/ 2 w 2"/>
                    <a:gd name="T1" fmla="*/ 0 h 2"/>
                    <a:gd name="T2" fmla="*/ 0 w 2"/>
                    <a:gd name="T3" fmla="*/ 2 h 2"/>
                    <a:gd name="T4" fmla="*/ 2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cubicBezTo>
                        <a:pt x="1" y="0"/>
                        <a:pt x="0" y="1"/>
                        <a:pt x="0" y="2"/>
                      </a:cubicBezTo>
                      <a:cubicBezTo>
                        <a:pt x="0" y="1"/>
                        <a:pt x="1" y="1"/>
                        <a:pt x="2" y="0"/>
                      </a:cubicBezTo>
                      <a:cubicBezTo>
                        <a:pt x="2" y="0"/>
                        <a:pt x="2" y="0"/>
                        <a:pt x="2"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899" name="Freeform 10780">
                  <a:extLst>
                    <a:ext uri="{FF2B5EF4-FFF2-40B4-BE49-F238E27FC236}">
                      <a16:creationId xmlns:a16="http://schemas.microsoft.com/office/drawing/2014/main" id="{74A25EFE-789E-36CD-C56E-0E7910AA0825}"/>
                    </a:ext>
                  </a:extLst>
                </p:cNvPr>
                <p:cNvSpPr>
                  <a:spLocks/>
                </p:cNvSpPr>
                <p:nvPr/>
              </p:nvSpPr>
              <p:spPr bwMode="auto">
                <a:xfrm>
                  <a:off x="4090" y="2340"/>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1"/>
                      </a:cubicBezTo>
                      <a:cubicBezTo>
                        <a:pt x="0" y="1"/>
                        <a:pt x="0" y="1"/>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0" name="Freeform 10781">
                  <a:extLst>
                    <a:ext uri="{FF2B5EF4-FFF2-40B4-BE49-F238E27FC236}">
                      <a16:creationId xmlns:a16="http://schemas.microsoft.com/office/drawing/2014/main" id="{21F2A410-8AB1-ACC3-5729-ECC4DFB1C2BE}"/>
                    </a:ext>
                  </a:extLst>
                </p:cNvPr>
                <p:cNvSpPr>
                  <a:spLocks/>
                </p:cNvSpPr>
                <p:nvPr/>
              </p:nvSpPr>
              <p:spPr bwMode="auto">
                <a:xfrm>
                  <a:off x="4090" y="2341"/>
                  <a:ext cx="1" cy="1"/>
                </a:xfrm>
                <a:custGeom>
                  <a:avLst/>
                  <a:gdLst>
                    <a:gd name="T0" fmla="*/ 0 w 1"/>
                    <a:gd name="T1" fmla="*/ 0 h 1"/>
                    <a:gd name="T2" fmla="*/ 0 w 1"/>
                    <a:gd name="T3" fmla="*/ 0 h 1"/>
                    <a:gd name="T4" fmla="*/ 0 w 1"/>
                    <a:gd name="T5" fmla="*/ 1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1"/>
                        <a:pt x="0" y="1"/>
                      </a:cubicBezTo>
                      <a:cubicBezTo>
                        <a:pt x="0" y="1"/>
                        <a:pt x="0" y="1"/>
                        <a:pt x="0" y="1"/>
                      </a:cubicBezTo>
                      <a:cubicBezTo>
                        <a:pt x="0" y="1"/>
                        <a:pt x="0" y="0"/>
                        <a:pt x="0" y="0"/>
                      </a:cubicBezTo>
                    </a:path>
                  </a:pathLst>
                </a:custGeom>
                <a:solidFill>
                  <a:srgbClr val="B5A8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1" name="Freeform 10782">
                  <a:extLst>
                    <a:ext uri="{FF2B5EF4-FFF2-40B4-BE49-F238E27FC236}">
                      <a16:creationId xmlns:a16="http://schemas.microsoft.com/office/drawing/2014/main" id="{C420AD7B-324D-4A31-DF5E-96CBAA482129}"/>
                    </a:ext>
                  </a:extLst>
                </p:cNvPr>
                <p:cNvSpPr>
                  <a:spLocks/>
                </p:cNvSpPr>
                <p:nvPr/>
              </p:nvSpPr>
              <p:spPr bwMode="auto">
                <a:xfrm>
                  <a:off x="3987" y="2320"/>
                  <a:ext cx="37" cy="43"/>
                </a:xfrm>
                <a:custGeom>
                  <a:avLst/>
                  <a:gdLst>
                    <a:gd name="T0" fmla="*/ 13 w 44"/>
                    <a:gd name="T1" fmla="*/ 2 h 52"/>
                    <a:gd name="T2" fmla="*/ 16 w 44"/>
                    <a:gd name="T3" fmla="*/ 2 h 52"/>
                    <a:gd name="T4" fmla="*/ 18 w 44"/>
                    <a:gd name="T5" fmla="*/ 4 h 52"/>
                    <a:gd name="T6" fmla="*/ 20 w 44"/>
                    <a:gd name="T7" fmla="*/ 7 h 52"/>
                    <a:gd name="T8" fmla="*/ 20 w 44"/>
                    <a:gd name="T9" fmla="*/ 12 h 52"/>
                    <a:gd name="T10" fmla="*/ 20 w 44"/>
                    <a:gd name="T11" fmla="*/ 15 h 52"/>
                    <a:gd name="T12" fmla="*/ 20 w 44"/>
                    <a:gd name="T13" fmla="*/ 18 h 52"/>
                    <a:gd name="T14" fmla="*/ 19 w 44"/>
                    <a:gd name="T15" fmla="*/ 19 h 52"/>
                    <a:gd name="T16" fmla="*/ 19 w 44"/>
                    <a:gd name="T17" fmla="*/ 21 h 52"/>
                    <a:gd name="T18" fmla="*/ 17 w 44"/>
                    <a:gd name="T19" fmla="*/ 22 h 52"/>
                    <a:gd name="T20" fmla="*/ 17 w 44"/>
                    <a:gd name="T21" fmla="*/ 22 h 52"/>
                    <a:gd name="T22" fmla="*/ 15 w 44"/>
                    <a:gd name="T23" fmla="*/ 23 h 52"/>
                    <a:gd name="T24" fmla="*/ 13 w 44"/>
                    <a:gd name="T25" fmla="*/ 23 h 52"/>
                    <a:gd name="T26" fmla="*/ 11 w 44"/>
                    <a:gd name="T27" fmla="*/ 24 h 52"/>
                    <a:gd name="T28" fmla="*/ 11 w 44"/>
                    <a:gd name="T29" fmla="*/ 24 h 52"/>
                    <a:gd name="T30" fmla="*/ 9 w 44"/>
                    <a:gd name="T31" fmla="*/ 23 h 52"/>
                    <a:gd name="T32" fmla="*/ 8 w 44"/>
                    <a:gd name="T33" fmla="*/ 23 h 52"/>
                    <a:gd name="T34" fmla="*/ 8 w 44"/>
                    <a:gd name="T35" fmla="*/ 23 h 52"/>
                    <a:gd name="T36" fmla="*/ 6 w 44"/>
                    <a:gd name="T37" fmla="*/ 22 h 52"/>
                    <a:gd name="T38" fmla="*/ 3 w 44"/>
                    <a:gd name="T39" fmla="*/ 21 h 52"/>
                    <a:gd name="T40" fmla="*/ 3 w 44"/>
                    <a:gd name="T41" fmla="*/ 18 h 52"/>
                    <a:gd name="T42" fmla="*/ 2 w 44"/>
                    <a:gd name="T43" fmla="*/ 15 h 52"/>
                    <a:gd name="T44" fmla="*/ 1 w 44"/>
                    <a:gd name="T45" fmla="*/ 12 h 52"/>
                    <a:gd name="T46" fmla="*/ 1 w 44"/>
                    <a:gd name="T47" fmla="*/ 10 h 52"/>
                    <a:gd name="T48" fmla="*/ 3 w 44"/>
                    <a:gd name="T49" fmla="*/ 7 h 52"/>
                    <a:gd name="T50" fmla="*/ 3 w 44"/>
                    <a:gd name="T51" fmla="*/ 4 h 52"/>
                    <a:gd name="T52" fmla="*/ 5 w 44"/>
                    <a:gd name="T53" fmla="*/ 2 h 52"/>
                    <a:gd name="T54" fmla="*/ 6 w 44"/>
                    <a:gd name="T55" fmla="*/ 2 h 52"/>
                    <a:gd name="T56" fmla="*/ 7 w 44"/>
                    <a:gd name="T57" fmla="*/ 2 h 52"/>
                    <a:gd name="T58" fmla="*/ 8 w 44"/>
                    <a:gd name="T59" fmla="*/ 2 h 52"/>
                    <a:gd name="T60" fmla="*/ 10 w 44"/>
                    <a:gd name="T61" fmla="*/ 1 h 52"/>
                    <a:gd name="T62" fmla="*/ 11 w 44"/>
                    <a:gd name="T63" fmla="*/ 2 h 52"/>
                    <a:gd name="T64" fmla="*/ 13 w 44"/>
                    <a:gd name="T65" fmla="*/ 2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4" h="52">
                      <a:moveTo>
                        <a:pt x="25" y="2"/>
                      </a:moveTo>
                      <a:cubicBezTo>
                        <a:pt x="27" y="5"/>
                        <a:pt x="30" y="2"/>
                        <a:pt x="31" y="5"/>
                      </a:cubicBezTo>
                      <a:cubicBezTo>
                        <a:pt x="32" y="7"/>
                        <a:pt x="36" y="7"/>
                        <a:pt x="36" y="9"/>
                      </a:cubicBezTo>
                      <a:cubicBezTo>
                        <a:pt x="36" y="13"/>
                        <a:pt x="40" y="13"/>
                        <a:pt x="40" y="16"/>
                      </a:cubicBezTo>
                      <a:cubicBezTo>
                        <a:pt x="39" y="19"/>
                        <a:pt x="43" y="22"/>
                        <a:pt x="42" y="25"/>
                      </a:cubicBezTo>
                      <a:cubicBezTo>
                        <a:pt x="41" y="27"/>
                        <a:pt x="44" y="30"/>
                        <a:pt x="42" y="32"/>
                      </a:cubicBezTo>
                      <a:cubicBezTo>
                        <a:pt x="40" y="32"/>
                        <a:pt x="42" y="36"/>
                        <a:pt x="41" y="37"/>
                      </a:cubicBezTo>
                      <a:cubicBezTo>
                        <a:pt x="39" y="37"/>
                        <a:pt x="40" y="42"/>
                        <a:pt x="38" y="41"/>
                      </a:cubicBezTo>
                      <a:cubicBezTo>
                        <a:pt x="37" y="41"/>
                        <a:pt x="37" y="42"/>
                        <a:pt x="37" y="44"/>
                      </a:cubicBezTo>
                      <a:cubicBezTo>
                        <a:pt x="36" y="45"/>
                        <a:pt x="36" y="47"/>
                        <a:pt x="34" y="46"/>
                      </a:cubicBezTo>
                      <a:cubicBezTo>
                        <a:pt x="34" y="46"/>
                        <a:pt x="33" y="47"/>
                        <a:pt x="33" y="48"/>
                      </a:cubicBezTo>
                      <a:cubicBezTo>
                        <a:pt x="32" y="49"/>
                        <a:pt x="31" y="50"/>
                        <a:pt x="30" y="49"/>
                      </a:cubicBezTo>
                      <a:cubicBezTo>
                        <a:pt x="29" y="49"/>
                        <a:pt x="28" y="49"/>
                        <a:pt x="27" y="50"/>
                      </a:cubicBezTo>
                      <a:cubicBezTo>
                        <a:pt x="26" y="51"/>
                        <a:pt x="25" y="52"/>
                        <a:pt x="23" y="51"/>
                      </a:cubicBezTo>
                      <a:cubicBezTo>
                        <a:pt x="23" y="50"/>
                        <a:pt x="22" y="51"/>
                        <a:pt x="21" y="51"/>
                      </a:cubicBezTo>
                      <a:cubicBezTo>
                        <a:pt x="20" y="52"/>
                        <a:pt x="19" y="52"/>
                        <a:pt x="18" y="50"/>
                      </a:cubicBezTo>
                      <a:cubicBezTo>
                        <a:pt x="18" y="50"/>
                        <a:pt x="18" y="50"/>
                        <a:pt x="17" y="50"/>
                      </a:cubicBezTo>
                      <a:cubicBezTo>
                        <a:pt x="16" y="50"/>
                        <a:pt x="15" y="50"/>
                        <a:pt x="15" y="49"/>
                      </a:cubicBezTo>
                      <a:cubicBezTo>
                        <a:pt x="14" y="47"/>
                        <a:pt x="11" y="49"/>
                        <a:pt x="11" y="47"/>
                      </a:cubicBezTo>
                      <a:cubicBezTo>
                        <a:pt x="11" y="45"/>
                        <a:pt x="8" y="46"/>
                        <a:pt x="7" y="43"/>
                      </a:cubicBezTo>
                      <a:cubicBezTo>
                        <a:pt x="7" y="41"/>
                        <a:pt x="4" y="41"/>
                        <a:pt x="4" y="38"/>
                      </a:cubicBezTo>
                      <a:cubicBezTo>
                        <a:pt x="4" y="36"/>
                        <a:pt x="1" y="36"/>
                        <a:pt x="2" y="33"/>
                      </a:cubicBezTo>
                      <a:cubicBezTo>
                        <a:pt x="3" y="31"/>
                        <a:pt x="0" y="29"/>
                        <a:pt x="1" y="27"/>
                      </a:cubicBezTo>
                      <a:cubicBezTo>
                        <a:pt x="1" y="25"/>
                        <a:pt x="0" y="23"/>
                        <a:pt x="1" y="22"/>
                      </a:cubicBezTo>
                      <a:cubicBezTo>
                        <a:pt x="3" y="19"/>
                        <a:pt x="1" y="15"/>
                        <a:pt x="3" y="14"/>
                      </a:cubicBezTo>
                      <a:cubicBezTo>
                        <a:pt x="4" y="13"/>
                        <a:pt x="4" y="10"/>
                        <a:pt x="5" y="9"/>
                      </a:cubicBezTo>
                      <a:cubicBezTo>
                        <a:pt x="8" y="8"/>
                        <a:pt x="7" y="5"/>
                        <a:pt x="9" y="5"/>
                      </a:cubicBezTo>
                      <a:cubicBezTo>
                        <a:pt x="10" y="5"/>
                        <a:pt x="11" y="4"/>
                        <a:pt x="11" y="4"/>
                      </a:cubicBezTo>
                      <a:cubicBezTo>
                        <a:pt x="12" y="3"/>
                        <a:pt x="13" y="2"/>
                        <a:pt x="14" y="2"/>
                      </a:cubicBezTo>
                      <a:cubicBezTo>
                        <a:pt x="15" y="3"/>
                        <a:pt x="16" y="2"/>
                        <a:pt x="17" y="2"/>
                      </a:cubicBezTo>
                      <a:cubicBezTo>
                        <a:pt x="18" y="1"/>
                        <a:pt x="19" y="0"/>
                        <a:pt x="20" y="1"/>
                      </a:cubicBezTo>
                      <a:cubicBezTo>
                        <a:pt x="21" y="2"/>
                        <a:pt x="22" y="2"/>
                        <a:pt x="23" y="2"/>
                      </a:cubicBezTo>
                      <a:cubicBezTo>
                        <a:pt x="23" y="1"/>
                        <a:pt x="24" y="1"/>
                        <a:pt x="25"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2" name="Freeform 10783">
                  <a:extLst>
                    <a:ext uri="{FF2B5EF4-FFF2-40B4-BE49-F238E27FC236}">
                      <a16:creationId xmlns:a16="http://schemas.microsoft.com/office/drawing/2014/main" id="{DECFAF46-BF50-2ACE-B615-81F1A752AF49}"/>
                    </a:ext>
                  </a:extLst>
                </p:cNvPr>
                <p:cNvSpPr>
                  <a:spLocks/>
                </p:cNvSpPr>
                <p:nvPr/>
              </p:nvSpPr>
              <p:spPr bwMode="auto">
                <a:xfrm>
                  <a:off x="3987" y="2323"/>
                  <a:ext cx="33" cy="40"/>
                </a:xfrm>
                <a:custGeom>
                  <a:avLst/>
                  <a:gdLst>
                    <a:gd name="T0" fmla="*/ 17 w 40"/>
                    <a:gd name="T1" fmla="*/ 16 h 48"/>
                    <a:gd name="T2" fmla="*/ 17 w 40"/>
                    <a:gd name="T3" fmla="*/ 16 h 48"/>
                    <a:gd name="T4" fmla="*/ 14 w 40"/>
                    <a:gd name="T5" fmla="*/ 17 h 48"/>
                    <a:gd name="T6" fmla="*/ 14 w 40"/>
                    <a:gd name="T7" fmla="*/ 17 h 48"/>
                    <a:gd name="T8" fmla="*/ 12 w 40"/>
                    <a:gd name="T9" fmla="*/ 16 h 48"/>
                    <a:gd name="T10" fmla="*/ 12 w 40"/>
                    <a:gd name="T11" fmla="*/ 16 h 48"/>
                    <a:gd name="T12" fmla="*/ 11 w 40"/>
                    <a:gd name="T13" fmla="*/ 16 h 48"/>
                    <a:gd name="T14" fmla="*/ 10 w 40"/>
                    <a:gd name="T15" fmla="*/ 15 h 48"/>
                    <a:gd name="T16" fmla="*/ 7 w 40"/>
                    <a:gd name="T17" fmla="*/ 13 h 48"/>
                    <a:gd name="T18" fmla="*/ 6 w 40"/>
                    <a:gd name="T19" fmla="*/ 11 h 48"/>
                    <a:gd name="T20" fmla="*/ 5 w 40"/>
                    <a:gd name="T21" fmla="*/ 8 h 48"/>
                    <a:gd name="T22" fmla="*/ 5 w 40"/>
                    <a:gd name="T23" fmla="*/ 6 h 48"/>
                    <a:gd name="T24" fmla="*/ 5 w 40"/>
                    <a:gd name="T25" fmla="*/ 3 h 48"/>
                    <a:gd name="T26" fmla="*/ 5 w 40"/>
                    <a:gd name="T27" fmla="*/ 0 h 48"/>
                    <a:gd name="T28" fmla="*/ 4 w 40"/>
                    <a:gd name="T29" fmla="*/ 1 h 48"/>
                    <a:gd name="T30" fmla="*/ 2 w 40"/>
                    <a:gd name="T31" fmla="*/ 3 h 48"/>
                    <a:gd name="T32" fmla="*/ 2 w 40"/>
                    <a:gd name="T33" fmla="*/ 5 h 48"/>
                    <a:gd name="T34" fmla="*/ 1 w 40"/>
                    <a:gd name="T35" fmla="*/ 9 h 48"/>
                    <a:gd name="T36" fmla="*/ 1 w 40"/>
                    <a:gd name="T37" fmla="*/ 11 h 48"/>
                    <a:gd name="T38" fmla="*/ 2 w 40"/>
                    <a:gd name="T39" fmla="*/ 14 h 48"/>
                    <a:gd name="T40" fmla="*/ 2 w 40"/>
                    <a:gd name="T41" fmla="*/ 16 h 48"/>
                    <a:gd name="T42" fmla="*/ 3 w 40"/>
                    <a:gd name="T43" fmla="*/ 19 h 48"/>
                    <a:gd name="T44" fmla="*/ 5 w 40"/>
                    <a:gd name="T45" fmla="*/ 21 h 48"/>
                    <a:gd name="T46" fmla="*/ 7 w 40"/>
                    <a:gd name="T47" fmla="*/ 23 h 48"/>
                    <a:gd name="T48" fmla="*/ 8 w 40"/>
                    <a:gd name="T49" fmla="*/ 23 h 48"/>
                    <a:gd name="T50" fmla="*/ 8 w 40"/>
                    <a:gd name="T51" fmla="*/ 23 h 48"/>
                    <a:gd name="T52" fmla="*/ 10 w 40"/>
                    <a:gd name="T53" fmla="*/ 23 h 48"/>
                    <a:gd name="T54" fmla="*/ 11 w 40"/>
                    <a:gd name="T55" fmla="*/ 23 h 48"/>
                    <a:gd name="T56" fmla="*/ 12 w 40"/>
                    <a:gd name="T57" fmla="*/ 23 h 48"/>
                    <a:gd name="T58" fmla="*/ 14 w 40"/>
                    <a:gd name="T59" fmla="*/ 23 h 48"/>
                    <a:gd name="T60" fmla="*/ 15 w 40"/>
                    <a:gd name="T61" fmla="*/ 22 h 48"/>
                    <a:gd name="T62" fmla="*/ 16 w 40"/>
                    <a:gd name="T63" fmla="*/ 20 h 48"/>
                    <a:gd name="T64" fmla="*/ 17 w 40"/>
                    <a:gd name="T65" fmla="*/ 19 h 48"/>
                    <a:gd name="T66" fmla="*/ 17 w 40"/>
                    <a:gd name="T67" fmla="*/ 18 h 48"/>
                    <a:gd name="T68" fmla="*/ 18 w 40"/>
                    <a:gd name="T69" fmla="*/ 16 h 48"/>
                    <a:gd name="T70" fmla="*/ 17 w 40"/>
                    <a:gd name="T71" fmla="*/ 16 h 4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 h="48">
                      <a:moveTo>
                        <a:pt x="39" y="33"/>
                      </a:moveTo>
                      <a:cubicBezTo>
                        <a:pt x="38" y="33"/>
                        <a:pt x="37" y="33"/>
                        <a:pt x="36" y="34"/>
                      </a:cubicBezTo>
                      <a:cubicBezTo>
                        <a:pt x="35" y="35"/>
                        <a:pt x="34" y="36"/>
                        <a:pt x="32" y="35"/>
                      </a:cubicBezTo>
                      <a:cubicBezTo>
                        <a:pt x="32" y="34"/>
                        <a:pt x="31" y="35"/>
                        <a:pt x="30" y="35"/>
                      </a:cubicBezTo>
                      <a:cubicBezTo>
                        <a:pt x="29" y="36"/>
                        <a:pt x="28" y="36"/>
                        <a:pt x="27" y="34"/>
                      </a:cubicBezTo>
                      <a:cubicBezTo>
                        <a:pt x="27" y="34"/>
                        <a:pt x="26" y="34"/>
                        <a:pt x="26" y="34"/>
                      </a:cubicBezTo>
                      <a:cubicBezTo>
                        <a:pt x="25" y="34"/>
                        <a:pt x="24" y="34"/>
                        <a:pt x="23" y="33"/>
                      </a:cubicBezTo>
                      <a:cubicBezTo>
                        <a:pt x="23" y="31"/>
                        <a:pt x="20" y="33"/>
                        <a:pt x="20" y="31"/>
                      </a:cubicBezTo>
                      <a:cubicBezTo>
                        <a:pt x="20" y="29"/>
                        <a:pt x="17" y="30"/>
                        <a:pt x="16" y="27"/>
                      </a:cubicBezTo>
                      <a:cubicBezTo>
                        <a:pt x="16" y="25"/>
                        <a:pt x="13" y="25"/>
                        <a:pt x="13" y="22"/>
                      </a:cubicBezTo>
                      <a:cubicBezTo>
                        <a:pt x="13" y="20"/>
                        <a:pt x="10" y="20"/>
                        <a:pt x="11" y="17"/>
                      </a:cubicBezTo>
                      <a:cubicBezTo>
                        <a:pt x="12" y="15"/>
                        <a:pt x="9" y="13"/>
                        <a:pt x="10" y="11"/>
                      </a:cubicBezTo>
                      <a:cubicBezTo>
                        <a:pt x="10" y="9"/>
                        <a:pt x="9" y="7"/>
                        <a:pt x="10" y="6"/>
                      </a:cubicBezTo>
                      <a:cubicBezTo>
                        <a:pt x="11" y="4"/>
                        <a:pt x="11" y="2"/>
                        <a:pt x="11" y="0"/>
                      </a:cubicBezTo>
                      <a:cubicBezTo>
                        <a:pt x="10" y="1"/>
                        <a:pt x="10" y="1"/>
                        <a:pt x="9" y="1"/>
                      </a:cubicBezTo>
                      <a:cubicBezTo>
                        <a:pt x="7" y="1"/>
                        <a:pt x="8" y="4"/>
                        <a:pt x="5" y="5"/>
                      </a:cubicBezTo>
                      <a:cubicBezTo>
                        <a:pt x="4" y="6"/>
                        <a:pt x="4" y="9"/>
                        <a:pt x="3" y="10"/>
                      </a:cubicBezTo>
                      <a:cubicBezTo>
                        <a:pt x="1" y="11"/>
                        <a:pt x="3" y="15"/>
                        <a:pt x="1" y="18"/>
                      </a:cubicBezTo>
                      <a:cubicBezTo>
                        <a:pt x="0" y="19"/>
                        <a:pt x="1" y="21"/>
                        <a:pt x="1" y="23"/>
                      </a:cubicBezTo>
                      <a:cubicBezTo>
                        <a:pt x="0" y="25"/>
                        <a:pt x="3" y="27"/>
                        <a:pt x="2" y="29"/>
                      </a:cubicBezTo>
                      <a:cubicBezTo>
                        <a:pt x="1" y="32"/>
                        <a:pt x="4" y="32"/>
                        <a:pt x="4" y="34"/>
                      </a:cubicBezTo>
                      <a:cubicBezTo>
                        <a:pt x="4" y="37"/>
                        <a:pt x="7" y="37"/>
                        <a:pt x="7" y="39"/>
                      </a:cubicBezTo>
                      <a:cubicBezTo>
                        <a:pt x="8" y="42"/>
                        <a:pt x="11" y="41"/>
                        <a:pt x="11" y="43"/>
                      </a:cubicBezTo>
                      <a:cubicBezTo>
                        <a:pt x="11" y="45"/>
                        <a:pt x="14" y="43"/>
                        <a:pt x="15" y="45"/>
                      </a:cubicBezTo>
                      <a:cubicBezTo>
                        <a:pt x="15" y="46"/>
                        <a:pt x="16" y="46"/>
                        <a:pt x="17" y="46"/>
                      </a:cubicBezTo>
                      <a:cubicBezTo>
                        <a:pt x="18" y="46"/>
                        <a:pt x="18" y="46"/>
                        <a:pt x="18" y="46"/>
                      </a:cubicBezTo>
                      <a:cubicBezTo>
                        <a:pt x="19" y="48"/>
                        <a:pt x="20" y="48"/>
                        <a:pt x="21" y="47"/>
                      </a:cubicBezTo>
                      <a:cubicBezTo>
                        <a:pt x="22" y="47"/>
                        <a:pt x="23" y="46"/>
                        <a:pt x="23" y="47"/>
                      </a:cubicBezTo>
                      <a:cubicBezTo>
                        <a:pt x="25" y="48"/>
                        <a:pt x="26" y="47"/>
                        <a:pt x="27" y="46"/>
                      </a:cubicBezTo>
                      <a:cubicBezTo>
                        <a:pt x="28" y="45"/>
                        <a:pt x="29" y="45"/>
                        <a:pt x="30" y="45"/>
                      </a:cubicBezTo>
                      <a:cubicBezTo>
                        <a:pt x="31" y="46"/>
                        <a:pt x="32" y="45"/>
                        <a:pt x="33" y="44"/>
                      </a:cubicBezTo>
                      <a:cubicBezTo>
                        <a:pt x="33" y="43"/>
                        <a:pt x="34" y="42"/>
                        <a:pt x="34" y="42"/>
                      </a:cubicBezTo>
                      <a:cubicBezTo>
                        <a:pt x="36" y="43"/>
                        <a:pt x="36" y="41"/>
                        <a:pt x="37" y="40"/>
                      </a:cubicBezTo>
                      <a:cubicBezTo>
                        <a:pt x="37" y="38"/>
                        <a:pt x="37" y="37"/>
                        <a:pt x="38" y="37"/>
                      </a:cubicBezTo>
                      <a:cubicBezTo>
                        <a:pt x="40" y="38"/>
                        <a:pt x="39" y="35"/>
                        <a:pt x="40" y="33"/>
                      </a:cubicBezTo>
                      <a:cubicBezTo>
                        <a:pt x="40" y="33"/>
                        <a:pt x="39" y="33"/>
                        <a:pt x="39" y="3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3" name="Freeform 10784">
                  <a:extLst>
                    <a:ext uri="{FF2B5EF4-FFF2-40B4-BE49-F238E27FC236}">
                      <a16:creationId xmlns:a16="http://schemas.microsoft.com/office/drawing/2014/main" id="{154C1EE4-56F9-326F-5476-1AFCCA97921B}"/>
                    </a:ext>
                  </a:extLst>
                </p:cNvPr>
                <p:cNvSpPr>
                  <a:spLocks/>
                </p:cNvSpPr>
                <p:nvPr/>
              </p:nvSpPr>
              <p:spPr bwMode="auto">
                <a:xfrm>
                  <a:off x="3987" y="2340"/>
                  <a:ext cx="33" cy="23"/>
                </a:xfrm>
                <a:custGeom>
                  <a:avLst/>
                  <a:gdLst>
                    <a:gd name="T0" fmla="*/ 17 w 40"/>
                    <a:gd name="T1" fmla="*/ 7 h 27"/>
                    <a:gd name="T2" fmla="*/ 17 w 40"/>
                    <a:gd name="T3" fmla="*/ 7 h 27"/>
                    <a:gd name="T4" fmla="*/ 16 w 40"/>
                    <a:gd name="T5" fmla="*/ 9 h 27"/>
                    <a:gd name="T6" fmla="*/ 14 w 40"/>
                    <a:gd name="T7" fmla="*/ 9 h 27"/>
                    <a:gd name="T8" fmla="*/ 14 w 40"/>
                    <a:gd name="T9" fmla="*/ 10 h 27"/>
                    <a:gd name="T10" fmla="*/ 12 w 40"/>
                    <a:gd name="T11" fmla="*/ 11 h 27"/>
                    <a:gd name="T12" fmla="*/ 11 w 40"/>
                    <a:gd name="T13" fmla="*/ 11 h 27"/>
                    <a:gd name="T14" fmla="*/ 10 w 40"/>
                    <a:gd name="T15" fmla="*/ 12 h 27"/>
                    <a:gd name="T16" fmla="*/ 8 w 40"/>
                    <a:gd name="T17" fmla="*/ 11 h 27"/>
                    <a:gd name="T18" fmla="*/ 7 w 40"/>
                    <a:gd name="T19" fmla="*/ 10 h 27"/>
                    <a:gd name="T20" fmla="*/ 7 w 40"/>
                    <a:gd name="T21" fmla="*/ 10 h 27"/>
                    <a:gd name="T22" fmla="*/ 5 w 40"/>
                    <a:gd name="T23" fmla="*/ 9 h 27"/>
                    <a:gd name="T24" fmla="*/ 3 w 40"/>
                    <a:gd name="T25" fmla="*/ 7 h 27"/>
                    <a:gd name="T26" fmla="*/ 2 w 40"/>
                    <a:gd name="T27" fmla="*/ 5 h 27"/>
                    <a:gd name="T28" fmla="*/ 2 w 40"/>
                    <a:gd name="T29" fmla="*/ 3 h 27"/>
                    <a:gd name="T30" fmla="*/ 1 w 40"/>
                    <a:gd name="T31" fmla="*/ 0 h 27"/>
                    <a:gd name="T32" fmla="*/ 1 w 40"/>
                    <a:gd name="T33" fmla="*/ 2 h 27"/>
                    <a:gd name="T34" fmla="*/ 2 w 40"/>
                    <a:gd name="T35" fmla="*/ 4 h 27"/>
                    <a:gd name="T36" fmla="*/ 2 w 40"/>
                    <a:gd name="T37" fmla="*/ 7 h 27"/>
                    <a:gd name="T38" fmla="*/ 3 w 40"/>
                    <a:gd name="T39" fmla="*/ 9 h 27"/>
                    <a:gd name="T40" fmla="*/ 5 w 40"/>
                    <a:gd name="T41" fmla="*/ 12 h 27"/>
                    <a:gd name="T42" fmla="*/ 7 w 40"/>
                    <a:gd name="T43" fmla="*/ 12 h 27"/>
                    <a:gd name="T44" fmla="*/ 8 w 40"/>
                    <a:gd name="T45" fmla="*/ 13 h 27"/>
                    <a:gd name="T46" fmla="*/ 8 w 40"/>
                    <a:gd name="T47" fmla="*/ 13 h 27"/>
                    <a:gd name="T48" fmla="*/ 10 w 40"/>
                    <a:gd name="T49" fmla="*/ 14 h 27"/>
                    <a:gd name="T50" fmla="*/ 11 w 40"/>
                    <a:gd name="T51" fmla="*/ 14 h 27"/>
                    <a:gd name="T52" fmla="*/ 12 w 40"/>
                    <a:gd name="T53" fmla="*/ 13 h 27"/>
                    <a:gd name="T54" fmla="*/ 14 w 40"/>
                    <a:gd name="T55" fmla="*/ 12 h 27"/>
                    <a:gd name="T56" fmla="*/ 15 w 40"/>
                    <a:gd name="T57" fmla="*/ 12 h 27"/>
                    <a:gd name="T58" fmla="*/ 16 w 40"/>
                    <a:gd name="T59" fmla="*/ 11 h 27"/>
                    <a:gd name="T60" fmla="*/ 17 w 40"/>
                    <a:gd name="T61" fmla="*/ 10 h 27"/>
                    <a:gd name="T62" fmla="*/ 17 w 40"/>
                    <a:gd name="T63" fmla="*/ 9 h 27"/>
                    <a:gd name="T64" fmla="*/ 18 w 40"/>
                    <a:gd name="T65" fmla="*/ 7 h 27"/>
                    <a:gd name="T66" fmla="*/ 17 w 40"/>
                    <a:gd name="T67" fmla="*/ 7 h 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 h="27">
                      <a:moveTo>
                        <a:pt x="39" y="12"/>
                      </a:moveTo>
                      <a:cubicBezTo>
                        <a:pt x="38" y="12"/>
                        <a:pt x="38" y="12"/>
                        <a:pt x="37" y="12"/>
                      </a:cubicBezTo>
                      <a:cubicBezTo>
                        <a:pt x="36" y="14"/>
                        <a:pt x="36" y="17"/>
                        <a:pt x="34" y="17"/>
                      </a:cubicBezTo>
                      <a:cubicBezTo>
                        <a:pt x="33" y="17"/>
                        <a:pt x="33" y="17"/>
                        <a:pt x="32" y="18"/>
                      </a:cubicBezTo>
                      <a:cubicBezTo>
                        <a:pt x="32" y="19"/>
                        <a:pt x="31" y="20"/>
                        <a:pt x="30" y="20"/>
                      </a:cubicBezTo>
                      <a:cubicBezTo>
                        <a:pt x="29" y="19"/>
                        <a:pt x="28" y="20"/>
                        <a:pt x="27" y="21"/>
                      </a:cubicBezTo>
                      <a:cubicBezTo>
                        <a:pt x="26" y="22"/>
                        <a:pt x="24" y="23"/>
                        <a:pt x="23" y="21"/>
                      </a:cubicBezTo>
                      <a:cubicBezTo>
                        <a:pt x="22" y="21"/>
                        <a:pt x="22" y="21"/>
                        <a:pt x="21" y="22"/>
                      </a:cubicBezTo>
                      <a:cubicBezTo>
                        <a:pt x="20" y="22"/>
                        <a:pt x="19" y="23"/>
                        <a:pt x="18" y="21"/>
                      </a:cubicBezTo>
                      <a:cubicBezTo>
                        <a:pt x="18" y="20"/>
                        <a:pt x="17" y="20"/>
                        <a:pt x="16" y="20"/>
                      </a:cubicBezTo>
                      <a:cubicBezTo>
                        <a:pt x="16" y="20"/>
                        <a:pt x="15" y="21"/>
                        <a:pt x="14" y="19"/>
                      </a:cubicBezTo>
                      <a:cubicBezTo>
                        <a:pt x="14" y="18"/>
                        <a:pt x="11" y="20"/>
                        <a:pt x="11" y="17"/>
                      </a:cubicBezTo>
                      <a:cubicBezTo>
                        <a:pt x="11" y="15"/>
                        <a:pt x="7" y="16"/>
                        <a:pt x="7" y="13"/>
                      </a:cubicBezTo>
                      <a:cubicBezTo>
                        <a:pt x="7" y="12"/>
                        <a:pt x="4" y="12"/>
                        <a:pt x="4" y="9"/>
                      </a:cubicBezTo>
                      <a:cubicBezTo>
                        <a:pt x="4" y="7"/>
                        <a:pt x="1" y="6"/>
                        <a:pt x="2" y="3"/>
                      </a:cubicBezTo>
                      <a:cubicBezTo>
                        <a:pt x="2" y="2"/>
                        <a:pt x="1" y="1"/>
                        <a:pt x="1" y="0"/>
                      </a:cubicBezTo>
                      <a:cubicBezTo>
                        <a:pt x="1" y="0"/>
                        <a:pt x="1" y="1"/>
                        <a:pt x="1" y="2"/>
                      </a:cubicBezTo>
                      <a:cubicBezTo>
                        <a:pt x="0" y="4"/>
                        <a:pt x="3" y="6"/>
                        <a:pt x="2" y="8"/>
                      </a:cubicBezTo>
                      <a:cubicBezTo>
                        <a:pt x="1" y="11"/>
                        <a:pt x="4" y="11"/>
                        <a:pt x="4" y="13"/>
                      </a:cubicBezTo>
                      <a:cubicBezTo>
                        <a:pt x="4" y="16"/>
                        <a:pt x="7" y="16"/>
                        <a:pt x="7" y="18"/>
                      </a:cubicBezTo>
                      <a:cubicBezTo>
                        <a:pt x="8" y="21"/>
                        <a:pt x="11" y="20"/>
                        <a:pt x="11" y="22"/>
                      </a:cubicBezTo>
                      <a:cubicBezTo>
                        <a:pt x="11" y="24"/>
                        <a:pt x="14" y="22"/>
                        <a:pt x="15" y="24"/>
                      </a:cubicBezTo>
                      <a:cubicBezTo>
                        <a:pt x="15" y="25"/>
                        <a:pt x="16" y="25"/>
                        <a:pt x="17" y="25"/>
                      </a:cubicBezTo>
                      <a:cubicBezTo>
                        <a:pt x="18" y="25"/>
                        <a:pt x="18" y="25"/>
                        <a:pt x="18" y="25"/>
                      </a:cubicBezTo>
                      <a:cubicBezTo>
                        <a:pt x="19" y="27"/>
                        <a:pt x="20" y="27"/>
                        <a:pt x="21" y="26"/>
                      </a:cubicBezTo>
                      <a:cubicBezTo>
                        <a:pt x="22" y="26"/>
                        <a:pt x="23" y="25"/>
                        <a:pt x="23" y="26"/>
                      </a:cubicBezTo>
                      <a:cubicBezTo>
                        <a:pt x="25" y="27"/>
                        <a:pt x="26" y="26"/>
                        <a:pt x="27" y="25"/>
                      </a:cubicBezTo>
                      <a:cubicBezTo>
                        <a:pt x="28" y="24"/>
                        <a:pt x="29" y="24"/>
                        <a:pt x="30" y="24"/>
                      </a:cubicBezTo>
                      <a:cubicBezTo>
                        <a:pt x="31" y="25"/>
                        <a:pt x="32" y="24"/>
                        <a:pt x="33" y="23"/>
                      </a:cubicBezTo>
                      <a:cubicBezTo>
                        <a:pt x="33" y="22"/>
                        <a:pt x="34" y="21"/>
                        <a:pt x="34" y="21"/>
                      </a:cubicBezTo>
                      <a:cubicBezTo>
                        <a:pt x="36" y="22"/>
                        <a:pt x="36" y="20"/>
                        <a:pt x="37" y="19"/>
                      </a:cubicBezTo>
                      <a:cubicBezTo>
                        <a:pt x="37" y="17"/>
                        <a:pt x="37" y="16"/>
                        <a:pt x="38" y="16"/>
                      </a:cubicBezTo>
                      <a:cubicBezTo>
                        <a:pt x="40" y="17"/>
                        <a:pt x="39" y="14"/>
                        <a:pt x="40" y="12"/>
                      </a:cubicBezTo>
                      <a:cubicBezTo>
                        <a:pt x="40" y="12"/>
                        <a:pt x="39" y="12"/>
                        <a:pt x="39" y="12"/>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4" name="Freeform 10785">
                  <a:extLst>
                    <a:ext uri="{FF2B5EF4-FFF2-40B4-BE49-F238E27FC236}">
                      <a16:creationId xmlns:a16="http://schemas.microsoft.com/office/drawing/2014/main" id="{4D7EC176-C8B2-5F11-45B8-4DE689FC2470}"/>
                    </a:ext>
                  </a:extLst>
                </p:cNvPr>
                <p:cNvSpPr>
                  <a:spLocks/>
                </p:cNvSpPr>
                <p:nvPr/>
              </p:nvSpPr>
              <p:spPr bwMode="auto">
                <a:xfrm>
                  <a:off x="3997" y="2331"/>
                  <a:ext cx="3" cy="3"/>
                </a:xfrm>
                <a:custGeom>
                  <a:avLst/>
                  <a:gdLst>
                    <a:gd name="T0" fmla="*/ 0 w 3"/>
                    <a:gd name="T1" fmla="*/ 0 h 3"/>
                    <a:gd name="T2" fmla="*/ 1 w 3"/>
                    <a:gd name="T3" fmla="*/ 3 h 3"/>
                    <a:gd name="T4" fmla="*/ 2 w 3"/>
                    <a:gd name="T5" fmla="*/ 2 h 3"/>
                    <a:gd name="T6" fmla="*/ 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0"/>
                      </a:moveTo>
                      <a:cubicBezTo>
                        <a:pt x="2" y="0"/>
                        <a:pt x="1" y="2"/>
                        <a:pt x="1" y="3"/>
                      </a:cubicBezTo>
                      <a:cubicBezTo>
                        <a:pt x="1" y="3"/>
                        <a:pt x="2" y="3"/>
                        <a:pt x="2" y="2"/>
                      </a:cubicBezTo>
                      <a:cubicBezTo>
                        <a:pt x="3" y="1"/>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5" name="Freeform 10786">
                  <a:extLst>
                    <a:ext uri="{FF2B5EF4-FFF2-40B4-BE49-F238E27FC236}">
                      <a16:creationId xmlns:a16="http://schemas.microsoft.com/office/drawing/2014/main" id="{72C5E542-7DE9-1F1A-A7FE-AC74E38756BB}"/>
                    </a:ext>
                  </a:extLst>
                </p:cNvPr>
                <p:cNvSpPr>
                  <a:spLocks/>
                </p:cNvSpPr>
                <p:nvPr/>
              </p:nvSpPr>
              <p:spPr bwMode="auto">
                <a:xfrm>
                  <a:off x="3999" y="2326"/>
                  <a:ext cx="3" cy="4"/>
                </a:xfrm>
                <a:custGeom>
                  <a:avLst/>
                  <a:gdLst>
                    <a:gd name="T0" fmla="*/ 2 w 4"/>
                    <a:gd name="T1" fmla="*/ 0 h 4"/>
                    <a:gd name="T2" fmla="*/ 2 w 4"/>
                    <a:gd name="T3" fmla="*/ 4 h 4"/>
                    <a:gd name="T4" fmla="*/ 2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2" y="0"/>
                      </a:moveTo>
                      <a:cubicBezTo>
                        <a:pt x="0" y="2"/>
                        <a:pt x="3" y="4"/>
                        <a:pt x="4" y="4"/>
                      </a:cubicBezTo>
                      <a:cubicBezTo>
                        <a:pt x="4" y="3"/>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6" name="Freeform 10787">
                  <a:extLst>
                    <a:ext uri="{FF2B5EF4-FFF2-40B4-BE49-F238E27FC236}">
                      <a16:creationId xmlns:a16="http://schemas.microsoft.com/office/drawing/2014/main" id="{BE80087E-265A-E049-953A-3EFF4694B487}"/>
                    </a:ext>
                  </a:extLst>
                </p:cNvPr>
                <p:cNvSpPr>
                  <a:spLocks/>
                </p:cNvSpPr>
                <p:nvPr/>
              </p:nvSpPr>
              <p:spPr bwMode="auto">
                <a:xfrm>
                  <a:off x="4002" y="2334"/>
                  <a:ext cx="3" cy="4"/>
                </a:xfrm>
                <a:custGeom>
                  <a:avLst/>
                  <a:gdLst>
                    <a:gd name="T0" fmla="*/ 0 w 4"/>
                    <a:gd name="T1" fmla="*/ 1 h 5"/>
                    <a:gd name="T2" fmla="*/ 2 w 4"/>
                    <a:gd name="T3" fmla="*/ 1 h 5"/>
                    <a:gd name="T4" fmla="*/ 2 w 4"/>
                    <a:gd name="T5" fmla="*/ 2 h 5"/>
                    <a:gd name="T6" fmla="*/ 0 w 4"/>
                    <a:gd name="T7" fmla="*/ 2 h 5"/>
                    <a:gd name="T8" fmla="*/ 0 w 4"/>
                    <a:gd name="T9" fmla="*/ 1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0" y="1"/>
                      </a:moveTo>
                      <a:cubicBezTo>
                        <a:pt x="0" y="1"/>
                        <a:pt x="2" y="1"/>
                        <a:pt x="2" y="1"/>
                      </a:cubicBezTo>
                      <a:cubicBezTo>
                        <a:pt x="3" y="2"/>
                        <a:pt x="4" y="4"/>
                        <a:pt x="3" y="5"/>
                      </a:cubicBezTo>
                      <a:cubicBezTo>
                        <a:pt x="3" y="4"/>
                        <a:pt x="2" y="0"/>
                        <a:pt x="0" y="2"/>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7" name="Freeform 10788">
                  <a:extLst>
                    <a:ext uri="{FF2B5EF4-FFF2-40B4-BE49-F238E27FC236}">
                      <a16:creationId xmlns:a16="http://schemas.microsoft.com/office/drawing/2014/main" id="{211141FE-7DC4-7DEE-D034-A26147F1C2B5}"/>
                    </a:ext>
                  </a:extLst>
                </p:cNvPr>
                <p:cNvSpPr>
                  <a:spLocks/>
                </p:cNvSpPr>
                <p:nvPr/>
              </p:nvSpPr>
              <p:spPr bwMode="auto">
                <a:xfrm>
                  <a:off x="4008" y="2327"/>
                  <a:ext cx="1" cy="7"/>
                </a:xfrm>
                <a:custGeom>
                  <a:avLst/>
                  <a:gdLst>
                    <a:gd name="T0" fmla="*/ 1 w 2"/>
                    <a:gd name="T1" fmla="*/ 0 h 8"/>
                    <a:gd name="T2" fmla="*/ 0 w 2"/>
                    <a:gd name="T3" fmla="*/ 3 h 8"/>
                    <a:gd name="T4" fmla="*/ 1 w 2"/>
                    <a:gd name="T5" fmla="*/ 4 h 8"/>
                    <a:gd name="T6" fmla="*/ 1 w 2"/>
                    <a:gd name="T7" fmla="*/ 4 h 8"/>
                    <a:gd name="T8" fmla="*/ 0 w 2"/>
                    <a:gd name="T9" fmla="*/ 0 h 8"/>
                    <a:gd name="T10" fmla="*/ 1 w 2"/>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8">
                      <a:moveTo>
                        <a:pt x="1" y="0"/>
                      </a:moveTo>
                      <a:cubicBezTo>
                        <a:pt x="0" y="1"/>
                        <a:pt x="0" y="2"/>
                        <a:pt x="0" y="3"/>
                      </a:cubicBezTo>
                      <a:cubicBezTo>
                        <a:pt x="0" y="4"/>
                        <a:pt x="2" y="8"/>
                        <a:pt x="2" y="6"/>
                      </a:cubicBezTo>
                      <a:cubicBezTo>
                        <a:pt x="2" y="6"/>
                        <a:pt x="1" y="5"/>
                        <a:pt x="1" y="5"/>
                      </a:cubicBezTo>
                      <a:cubicBezTo>
                        <a:pt x="1" y="4"/>
                        <a:pt x="0" y="1"/>
                        <a:pt x="0"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8" name="Freeform 10789">
                  <a:extLst>
                    <a:ext uri="{FF2B5EF4-FFF2-40B4-BE49-F238E27FC236}">
                      <a16:creationId xmlns:a16="http://schemas.microsoft.com/office/drawing/2014/main" id="{CF3EC0C4-54CE-66D6-6EB1-457C586BBE6B}"/>
                    </a:ext>
                  </a:extLst>
                </p:cNvPr>
                <p:cNvSpPr>
                  <a:spLocks/>
                </p:cNvSpPr>
                <p:nvPr/>
              </p:nvSpPr>
              <p:spPr bwMode="auto">
                <a:xfrm>
                  <a:off x="4003" y="2323"/>
                  <a:ext cx="3" cy="3"/>
                </a:xfrm>
                <a:custGeom>
                  <a:avLst/>
                  <a:gdLst>
                    <a:gd name="T0" fmla="*/ 0 w 4"/>
                    <a:gd name="T1" fmla="*/ 2 h 4"/>
                    <a:gd name="T2" fmla="*/ 2 w 4"/>
                    <a:gd name="T3" fmla="*/ 2 h 4"/>
                    <a:gd name="T4" fmla="*/ 0 w 4"/>
                    <a:gd name="T5" fmla="*/ 2 h 4"/>
                    <a:gd name="T6" fmla="*/ 0 60000 65536"/>
                    <a:gd name="T7" fmla="*/ 0 60000 65536"/>
                    <a:gd name="T8" fmla="*/ 0 60000 65536"/>
                  </a:gdLst>
                  <a:ahLst/>
                  <a:cxnLst>
                    <a:cxn ang="T6">
                      <a:pos x="T0" y="T1"/>
                    </a:cxn>
                    <a:cxn ang="T7">
                      <a:pos x="T2" y="T3"/>
                    </a:cxn>
                    <a:cxn ang="T8">
                      <a:pos x="T4" y="T5"/>
                    </a:cxn>
                  </a:cxnLst>
                  <a:rect l="0" t="0" r="r" b="b"/>
                  <a:pathLst>
                    <a:path w="4" h="4">
                      <a:moveTo>
                        <a:pt x="0" y="2"/>
                      </a:moveTo>
                      <a:cubicBezTo>
                        <a:pt x="0" y="0"/>
                        <a:pt x="4" y="2"/>
                        <a:pt x="3" y="4"/>
                      </a:cubicBezTo>
                      <a:cubicBezTo>
                        <a:pt x="3" y="3"/>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09" name="Freeform 10790">
                  <a:extLst>
                    <a:ext uri="{FF2B5EF4-FFF2-40B4-BE49-F238E27FC236}">
                      <a16:creationId xmlns:a16="http://schemas.microsoft.com/office/drawing/2014/main" id="{E5EEE9E1-7714-8811-DC74-9EBFCD8544C0}"/>
                    </a:ext>
                  </a:extLst>
                </p:cNvPr>
                <p:cNvSpPr>
                  <a:spLocks/>
                </p:cNvSpPr>
                <p:nvPr/>
              </p:nvSpPr>
              <p:spPr bwMode="auto">
                <a:xfrm>
                  <a:off x="4003" y="2343"/>
                  <a:ext cx="3" cy="5"/>
                </a:xfrm>
                <a:custGeom>
                  <a:avLst/>
                  <a:gdLst>
                    <a:gd name="T0" fmla="*/ 1 w 4"/>
                    <a:gd name="T1" fmla="*/ 0 h 6"/>
                    <a:gd name="T2" fmla="*/ 1 w 4"/>
                    <a:gd name="T3" fmla="*/ 3 h 6"/>
                    <a:gd name="T4" fmla="*/ 2 w 4"/>
                    <a:gd name="T5" fmla="*/ 3 h 6"/>
                    <a:gd name="T6" fmla="*/ 1 w 4"/>
                    <a:gd name="T7" fmla="*/ 0 h 6"/>
                    <a:gd name="T8" fmla="*/ 1 w 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1" y="0"/>
                      </a:moveTo>
                      <a:cubicBezTo>
                        <a:pt x="1" y="0"/>
                        <a:pt x="1" y="1"/>
                        <a:pt x="1" y="3"/>
                      </a:cubicBezTo>
                      <a:cubicBezTo>
                        <a:pt x="2" y="4"/>
                        <a:pt x="3" y="6"/>
                        <a:pt x="4" y="4"/>
                      </a:cubicBezTo>
                      <a:cubicBezTo>
                        <a:pt x="3" y="3"/>
                        <a:pt x="0" y="2"/>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0" name="Freeform 10791">
                  <a:extLst>
                    <a:ext uri="{FF2B5EF4-FFF2-40B4-BE49-F238E27FC236}">
                      <a16:creationId xmlns:a16="http://schemas.microsoft.com/office/drawing/2014/main" id="{871E1B79-50D3-5582-B028-730D92B84F26}"/>
                    </a:ext>
                  </a:extLst>
                </p:cNvPr>
                <p:cNvSpPr>
                  <a:spLocks/>
                </p:cNvSpPr>
                <p:nvPr/>
              </p:nvSpPr>
              <p:spPr bwMode="auto">
                <a:xfrm>
                  <a:off x="4009" y="2337"/>
                  <a:ext cx="2" cy="6"/>
                </a:xfrm>
                <a:custGeom>
                  <a:avLst/>
                  <a:gdLst>
                    <a:gd name="T0" fmla="*/ 0 w 2"/>
                    <a:gd name="T1" fmla="*/ 3 h 7"/>
                    <a:gd name="T2" fmla="*/ 2 w 2"/>
                    <a:gd name="T3" fmla="*/ 3 h 7"/>
                    <a:gd name="T4" fmla="*/ 2 w 2"/>
                    <a:gd name="T5" fmla="*/ 3 h 7"/>
                    <a:gd name="T6" fmla="*/ 0 w 2"/>
                    <a:gd name="T7" fmla="*/ 3 h 7"/>
                    <a:gd name="T8" fmla="*/ 0 w 2"/>
                    <a:gd name="T9" fmla="*/ 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3"/>
                      </a:moveTo>
                      <a:cubicBezTo>
                        <a:pt x="2" y="0"/>
                        <a:pt x="2" y="6"/>
                        <a:pt x="2" y="7"/>
                      </a:cubicBezTo>
                      <a:cubicBezTo>
                        <a:pt x="2" y="7"/>
                        <a:pt x="2" y="6"/>
                        <a:pt x="2" y="5"/>
                      </a:cubicBezTo>
                      <a:cubicBezTo>
                        <a:pt x="1" y="4"/>
                        <a:pt x="1" y="3"/>
                        <a:pt x="0" y="3"/>
                      </a:cubicBezTo>
                      <a:cubicBezTo>
                        <a:pt x="0" y="3"/>
                        <a:pt x="0" y="3"/>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1" name="Freeform 10792">
                  <a:extLst>
                    <a:ext uri="{FF2B5EF4-FFF2-40B4-BE49-F238E27FC236}">
                      <a16:creationId xmlns:a16="http://schemas.microsoft.com/office/drawing/2014/main" id="{B78F4460-0EC1-6178-87CD-DBA184767849}"/>
                    </a:ext>
                  </a:extLst>
                </p:cNvPr>
                <p:cNvSpPr>
                  <a:spLocks/>
                </p:cNvSpPr>
                <p:nvPr/>
              </p:nvSpPr>
              <p:spPr bwMode="auto">
                <a:xfrm>
                  <a:off x="4014" y="2331"/>
                  <a:ext cx="4" cy="5"/>
                </a:xfrm>
                <a:custGeom>
                  <a:avLst/>
                  <a:gdLst>
                    <a:gd name="T0" fmla="*/ 1 w 5"/>
                    <a:gd name="T1" fmla="*/ 0 h 6"/>
                    <a:gd name="T2" fmla="*/ 2 w 5"/>
                    <a:gd name="T3" fmla="*/ 3 h 6"/>
                    <a:gd name="T4" fmla="*/ 2 w 5"/>
                    <a:gd name="T5" fmla="*/ 2 h 6"/>
                    <a:gd name="T6" fmla="*/ 1 w 5"/>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
                      <a:moveTo>
                        <a:pt x="1" y="0"/>
                      </a:moveTo>
                      <a:cubicBezTo>
                        <a:pt x="0" y="3"/>
                        <a:pt x="3" y="6"/>
                        <a:pt x="5" y="6"/>
                      </a:cubicBezTo>
                      <a:cubicBezTo>
                        <a:pt x="3" y="5"/>
                        <a:pt x="3" y="3"/>
                        <a:pt x="2" y="2"/>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2" name="Freeform 10793">
                  <a:extLst>
                    <a:ext uri="{FF2B5EF4-FFF2-40B4-BE49-F238E27FC236}">
                      <a16:creationId xmlns:a16="http://schemas.microsoft.com/office/drawing/2014/main" id="{6EFCB0F5-9093-C33D-CC3F-AAEA0E56B719}"/>
                    </a:ext>
                  </a:extLst>
                </p:cNvPr>
                <p:cNvSpPr>
                  <a:spLocks/>
                </p:cNvSpPr>
                <p:nvPr/>
              </p:nvSpPr>
              <p:spPr bwMode="auto">
                <a:xfrm>
                  <a:off x="4011" y="2325"/>
                  <a:ext cx="3" cy="4"/>
                </a:xfrm>
                <a:custGeom>
                  <a:avLst/>
                  <a:gdLst>
                    <a:gd name="T0" fmla="*/ 0 w 3"/>
                    <a:gd name="T1" fmla="*/ 1 h 4"/>
                    <a:gd name="T2" fmla="*/ 3 w 3"/>
                    <a:gd name="T3" fmla="*/ 4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1"/>
                      </a:moveTo>
                      <a:cubicBezTo>
                        <a:pt x="2" y="0"/>
                        <a:pt x="3" y="3"/>
                        <a:pt x="3" y="4"/>
                      </a:cubicBezTo>
                      <a:cubicBezTo>
                        <a:pt x="2" y="3"/>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3" name="Freeform 10794">
                  <a:extLst>
                    <a:ext uri="{FF2B5EF4-FFF2-40B4-BE49-F238E27FC236}">
                      <a16:creationId xmlns:a16="http://schemas.microsoft.com/office/drawing/2014/main" id="{2B45A39C-3547-9589-697B-BFDCD9D0F23E}"/>
                    </a:ext>
                  </a:extLst>
                </p:cNvPr>
                <p:cNvSpPr>
                  <a:spLocks/>
                </p:cNvSpPr>
                <p:nvPr/>
              </p:nvSpPr>
              <p:spPr bwMode="auto">
                <a:xfrm>
                  <a:off x="4010" y="2345"/>
                  <a:ext cx="4" cy="3"/>
                </a:xfrm>
                <a:custGeom>
                  <a:avLst/>
                  <a:gdLst>
                    <a:gd name="T0" fmla="*/ 1 w 4"/>
                    <a:gd name="T1" fmla="*/ 0 h 4"/>
                    <a:gd name="T2" fmla="*/ 4 w 4"/>
                    <a:gd name="T3" fmla="*/ 2 h 4"/>
                    <a:gd name="T4" fmla="*/ 1 w 4"/>
                    <a:gd name="T5" fmla="*/ 1 h 4"/>
                    <a:gd name="T6" fmla="*/ 1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1" y="0"/>
                      </a:moveTo>
                      <a:cubicBezTo>
                        <a:pt x="0" y="2"/>
                        <a:pt x="4" y="4"/>
                        <a:pt x="4" y="2"/>
                      </a:cubicBezTo>
                      <a:cubicBezTo>
                        <a:pt x="3" y="2"/>
                        <a:pt x="1" y="3"/>
                        <a:pt x="1"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4" name="Freeform 10795">
                  <a:extLst>
                    <a:ext uri="{FF2B5EF4-FFF2-40B4-BE49-F238E27FC236}">
                      <a16:creationId xmlns:a16="http://schemas.microsoft.com/office/drawing/2014/main" id="{26E239FE-2957-55E6-06A4-795AADEF3F37}"/>
                    </a:ext>
                  </a:extLst>
                </p:cNvPr>
                <p:cNvSpPr>
                  <a:spLocks/>
                </p:cNvSpPr>
                <p:nvPr/>
              </p:nvSpPr>
              <p:spPr bwMode="auto">
                <a:xfrm>
                  <a:off x="4016" y="2340"/>
                  <a:ext cx="2" cy="5"/>
                </a:xfrm>
                <a:custGeom>
                  <a:avLst/>
                  <a:gdLst>
                    <a:gd name="T0" fmla="*/ 0 w 2"/>
                    <a:gd name="T1" fmla="*/ 1 h 6"/>
                    <a:gd name="T2" fmla="*/ 1 w 2"/>
                    <a:gd name="T3" fmla="*/ 3 h 6"/>
                    <a:gd name="T4" fmla="*/ 2 w 2"/>
                    <a:gd name="T5" fmla="*/ 3 h 6"/>
                    <a:gd name="T6" fmla="*/ 0 w 2"/>
                    <a:gd name="T7" fmla="*/ 1 h 6"/>
                    <a:gd name="T8" fmla="*/ 0 w 2"/>
                    <a:gd name="T9" fmla="*/ 1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1"/>
                      </a:moveTo>
                      <a:cubicBezTo>
                        <a:pt x="1" y="0"/>
                        <a:pt x="2" y="5"/>
                        <a:pt x="1" y="6"/>
                      </a:cubicBezTo>
                      <a:cubicBezTo>
                        <a:pt x="1" y="6"/>
                        <a:pt x="2" y="5"/>
                        <a:pt x="2" y="4"/>
                      </a:cubicBezTo>
                      <a:cubicBezTo>
                        <a:pt x="2" y="2"/>
                        <a:pt x="1" y="2"/>
                        <a:pt x="0" y="1"/>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5" name="Freeform 10796">
                  <a:extLst>
                    <a:ext uri="{FF2B5EF4-FFF2-40B4-BE49-F238E27FC236}">
                      <a16:creationId xmlns:a16="http://schemas.microsoft.com/office/drawing/2014/main" id="{25D0212F-D9E6-565E-FABF-707CDCBA0E61}"/>
                    </a:ext>
                  </a:extLst>
                </p:cNvPr>
                <p:cNvSpPr>
                  <a:spLocks/>
                </p:cNvSpPr>
                <p:nvPr/>
              </p:nvSpPr>
              <p:spPr bwMode="auto">
                <a:xfrm>
                  <a:off x="4019" y="2338"/>
                  <a:ext cx="2" cy="4"/>
                </a:xfrm>
                <a:custGeom>
                  <a:avLst/>
                  <a:gdLst>
                    <a:gd name="T0" fmla="*/ 0 w 2"/>
                    <a:gd name="T1" fmla="*/ 0 h 5"/>
                    <a:gd name="T2" fmla="*/ 0 w 2"/>
                    <a:gd name="T3" fmla="*/ 2 h 5"/>
                    <a:gd name="T4" fmla="*/ 0 w 2"/>
                    <a:gd name="T5" fmla="*/ 0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1" y="1"/>
                        <a:pt x="1" y="4"/>
                        <a:pt x="0" y="5"/>
                      </a:cubicBezTo>
                      <a:cubicBezTo>
                        <a:pt x="0" y="4"/>
                        <a:pt x="2"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6" name="Freeform 10797">
                  <a:extLst>
                    <a:ext uri="{FF2B5EF4-FFF2-40B4-BE49-F238E27FC236}">
                      <a16:creationId xmlns:a16="http://schemas.microsoft.com/office/drawing/2014/main" id="{52885B11-5144-AEA0-5154-47541912A25A}"/>
                    </a:ext>
                  </a:extLst>
                </p:cNvPr>
                <p:cNvSpPr>
                  <a:spLocks noEditPoints="1"/>
                </p:cNvSpPr>
                <p:nvPr/>
              </p:nvSpPr>
              <p:spPr bwMode="auto">
                <a:xfrm>
                  <a:off x="4021" y="2337"/>
                  <a:ext cx="15" cy="19"/>
                </a:xfrm>
                <a:custGeom>
                  <a:avLst/>
                  <a:gdLst>
                    <a:gd name="T0" fmla="*/ 6 w 18"/>
                    <a:gd name="T1" fmla="*/ 7 h 23"/>
                    <a:gd name="T2" fmla="*/ 3 w 18"/>
                    <a:gd name="T3" fmla="*/ 5 h 23"/>
                    <a:gd name="T4" fmla="*/ 4 w 18"/>
                    <a:gd name="T5" fmla="*/ 6 h 23"/>
                    <a:gd name="T6" fmla="*/ 6 w 18"/>
                    <a:gd name="T7" fmla="*/ 7 h 23"/>
                    <a:gd name="T8" fmla="*/ 6 w 18"/>
                    <a:gd name="T9" fmla="*/ 7 h 23"/>
                    <a:gd name="T10" fmla="*/ 3 w 18"/>
                    <a:gd name="T11" fmla="*/ 2 h 23"/>
                    <a:gd name="T12" fmla="*/ 3 w 18"/>
                    <a:gd name="T13" fmla="*/ 2 h 23"/>
                    <a:gd name="T14" fmla="*/ 3 w 18"/>
                    <a:gd name="T15" fmla="*/ 4 h 23"/>
                    <a:gd name="T16" fmla="*/ 3 w 18"/>
                    <a:gd name="T17" fmla="*/ 2 h 23"/>
                    <a:gd name="T18" fmla="*/ 3 w 18"/>
                    <a:gd name="T19" fmla="*/ 2 h 23"/>
                    <a:gd name="T20" fmla="*/ 3 w 18"/>
                    <a:gd name="T21" fmla="*/ 2 h 23"/>
                    <a:gd name="T22" fmla="*/ 2 w 18"/>
                    <a:gd name="T23" fmla="*/ 0 h 23"/>
                    <a:gd name="T24" fmla="*/ 2 w 18"/>
                    <a:gd name="T25" fmla="*/ 0 h 23"/>
                    <a:gd name="T26" fmla="*/ 1 w 18"/>
                    <a:gd name="T27" fmla="*/ 0 h 23"/>
                    <a:gd name="T28" fmla="*/ 0 w 18"/>
                    <a:gd name="T29" fmla="*/ 0 h 23"/>
                    <a:gd name="T30" fmla="*/ 1 w 18"/>
                    <a:gd name="T31" fmla="*/ 2 h 23"/>
                    <a:gd name="T32" fmla="*/ 1 w 18"/>
                    <a:gd name="T33" fmla="*/ 5 h 23"/>
                    <a:gd name="T34" fmla="*/ 1 w 18"/>
                    <a:gd name="T35" fmla="*/ 5 h 23"/>
                    <a:gd name="T36" fmla="*/ 1 w 18"/>
                    <a:gd name="T37" fmla="*/ 6 h 23"/>
                    <a:gd name="T38" fmla="*/ 1 w 18"/>
                    <a:gd name="T39" fmla="*/ 6 h 23"/>
                    <a:gd name="T40" fmla="*/ 0 w 18"/>
                    <a:gd name="T41" fmla="*/ 6 h 23"/>
                    <a:gd name="T42" fmla="*/ 0 w 18"/>
                    <a:gd name="T43" fmla="*/ 7 h 23"/>
                    <a:gd name="T44" fmla="*/ 6 w 18"/>
                    <a:gd name="T45" fmla="*/ 10 h 23"/>
                    <a:gd name="T46" fmla="*/ 7 w 18"/>
                    <a:gd name="T47" fmla="*/ 10 h 23"/>
                    <a:gd name="T48" fmla="*/ 8 w 18"/>
                    <a:gd name="T49" fmla="*/ 9 h 23"/>
                    <a:gd name="T50" fmla="*/ 7 w 18"/>
                    <a:gd name="T51" fmla="*/ 9 h 23"/>
                    <a:gd name="T52" fmla="*/ 7 w 18"/>
                    <a:gd name="T53" fmla="*/ 8 h 23"/>
                    <a:gd name="T54" fmla="*/ 7 w 18"/>
                    <a:gd name="T55" fmla="*/ 8 h 23"/>
                    <a:gd name="T56" fmla="*/ 7 w 18"/>
                    <a:gd name="T57" fmla="*/ 9 h 23"/>
                    <a:gd name="T58" fmla="*/ 8 w 18"/>
                    <a:gd name="T59" fmla="*/ 9 h 23"/>
                    <a:gd name="T60" fmla="*/ 8 w 18"/>
                    <a:gd name="T61" fmla="*/ 11 h 23"/>
                    <a:gd name="T62" fmla="*/ 8 w 18"/>
                    <a:gd name="T63" fmla="*/ 11 h 23"/>
                    <a:gd name="T64" fmla="*/ 8 w 18"/>
                    <a:gd name="T65" fmla="*/ 10 h 23"/>
                    <a:gd name="T66" fmla="*/ 7 w 18"/>
                    <a:gd name="T67" fmla="*/ 6 h 23"/>
                    <a:gd name="T68" fmla="*/ 5 w 18"/>
                    <a:gd name="T69" fmla="*/ 2 h 23"/>
                    <a:gd name="T70" fmla="*/ 3 w 18"/>
                    <a:gd name="T71" fmla="*/ 1 h 23"/>
                    <a:gd name="T72" fmla="*/ 2 w 18"/>
                    <a:gd name="T73" fmla="*/ 0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 h="23">
                      <a:moveTo>
                        <a:pt x="11" y="16"/>
                      </a:moveTo>
                      <a:cubicBezTo>
                        <a:pt x="9" y="16"/>
                        <a:pt x="6" y="13"/>
                        <a:pt x="7" y="11"/>
                      </a:cubicBezTo>
                      <a:cubicBezTo>
                        <a:pt x="8" y="12"/>
                        <a:pt x="8" y="12"/>
                        <a:pt x="8" y="12"/>
                      </a:cubicBezTo>
                      <a:cubicBezTo>
                        <a:pt x="9" y="13"/>
                        <a:pt x="10" y="15"/>
                        <a:pt x="11" y="16"/>
                      </a:cubicBezTo>
                      <a:cubicBezTo>
                        <a:pt x="11" y="16"/>
                        <a:pt x="11" y="16"/>
                        <a:pt x="11" y="16"/>
                      </a:cubicBezTo>
                      <a:moveTo>
                        <a:pt x="3" y="5"/>
                      </a:moveTo>
                      <a:cubicBezTo>
                        <a:pt x="3" y="5"/>
                        <a:pt x="4" y="4"/>
                        <a:pt x="4" y="4"/>
                      </a:cubicBezTo>
                      <a:cubicBezTo>
                        <a:pt x="5" y="4"/>
                        <a:pt x="6" y="6"/>
                        <a:pt x="6" y="8"/>
                      </a:cubicBezTo>
                      <a:cubicBezTo>
                        <a:pt x="5" y="7"/>
                        <a:pt x="5" y="5"/>
                        <a:pt x="4" y="5"/>
                      </a:cubicBezTo>
                      <a:cubicBezTo>
                        <a:pt x="4" y="5"/>
                        <a:pt x="3" y="5"/>
                        <a:pt x="3" y="5"/>
                      </a:cubicBezTo>
                      <a:cubicBezTo>
                        <a:pt x="3" y="5"/>
                        <a:pt x="3" y="5"/>
                        <a:pt x="3" y="5"/>
                      </a:cubicBezTo>
                      <a:moveTo>
                        <a:pt x="2" y="0"/>
                      </a:moveTo>
                      <a:cubicBezTo>
                        <a:pt x="2" y="0"/>
                        <a:pt x="2" y="0"/>
                        <a:pt x="2" y="0"/>
                      </a:cubicBezTo>
                      <a:cubicBezTo>
                        <a:pt x="1" y="0"/>
                        <a:pt x="1" y="0"/>
                        <a:pt x="1" y="0"/>
                      </a:cubicBezTo>
                      <a:cubicBezTo>
                        <a:pt x="1" y="0"/>
                        <a:pt x="1" y="0"/>
                        <a:pt x="0" y="0"/>
                      </a:cubicBezTo>
                      <a:cubicBezTo>
                        <a:pt x="1" y="2"/>
                        <a:pt x="2" y="3"/>
                        <a:pt x="1" y="4"/>
                      </a:cubicBezTo>
                      <a:cubicBezTo>
                        <a:pt x="0" y="6"/>
                        <a:pt x="3" y="9"/>
                        <a:pt x="1" y="11"/>
                      </a:cubicBezTo>
                      <a:cubicBezTo>
                        <a:pt x="1" y="11"/>
                        <a:pt x="1" y="11"/>
                        <a:pt x="1" y="11"/>
                      </a:cubicBezTo>
                      <a:cubicBezTo>
                        <a:pt x="1" y="11"/>
                        <a:pt x="2" y="12"/>
                        <a:pt x="1" y="12"/>
                      </a:cubicBezTo>
                      <a:cubicBezTo>
                        <a:pt x="1" y="12"/>
                        <a:pt x="1" y="13"/>
                        <a:pt x="1" y="13"/>
                      </a:cubicBezTo>
                      <a:cubicBezTo>
                        <a:pt x="1" y="13"/>
                        <a:pt x="1" y="12"/>
                        <a:pt x="0" y="12"/>
                      </a:cubicBezTo>
                      <a:cubicBezTo>
                        <a:pt x="0" y="13"/>
                        <a:pt x="1" y="14"/>
                        <a:pt x="0" y="15"/>
                      </a:cubicBezTo>
                      <a:cubicBezTo>
                        <a:pt x="4" y="17"/>
                        <a:pt x="8" y="19"/>
                        <a:pt x="12" y="21"/>
                      </a:cubicBezTo>
                      <a:cubicBezTo>
                        <a:pt x="13" y="22"/>
                        <a:pt x="14" y="22"/>
                        <a:pt x="14" y="22"/>
                      </a:cubicBezTo>
                      <a:cubicBezTo>
                        <a:pt x="14" y="21"/>
                        <a:pt x="15" y="20"/>
                        <a:pt x="15" y="19"/>
                      </a:cubicBezTo>
                      <a:cubicBezTo>
                        <a:pt x="14" y="19"/>
                        <a:pt x="14" y="19"/>
                        <a:pt x="14" y="19"/>
                      </a:cubicBezTo>
                      <a:cubicBezTo>
                        <a:pt x="14" y="19"/>
                        <a:pt x="14" y="18"/>
                        <a:pt x="14" y="18"/>
                      </a:cubicBezTo>
                      <a:cubicBezTo>
                        <a:pt x="14" y="18"/>
                        <a:pt x="14" y="18"/>
                        <a:pt x="14" y="18"/>
                      </a:cubicBezTo>
                      <a:cubicBezTo>
                        <a:pt x="14" y="18"/>
                        <a:pt x="14" y="18"/>
                        <a:pt x="14" y="19"/>
                      </a:cubicBezTo>
                      <a:cubicBezTo>
                        <a:pt x="14" y="19"/>
                        <a:pt x="14" y="19"/>
                        <a:pt x="15" y="19"/>
                      </a:cubicBezTo>
                      <a:cubicBezTo>
                        <a:pt x="15" y="20"/>
                        <a:pt x="15" y="22"/>
                        <a:pt x="15" y="23"/>
                      </a:cubicBezTo>
                      <a:cubicBezTo>
                        <a:pt x="16" y="23"/>
                        <a:pt x="17" y="23"/>
                        <a:pt x="17" y="23"/>
                      </a:cubicBezTo>
                      <a:cubicBezTo>
                        <a:pt x="17" y="23"/>
                        <a:pt x="17" y="22"/>
                        <a:pt x="17" y="21"/>
                      </a:cubicBezTo>
                      <a:cubicBezTo>
                        <a:pt x="18" y="18"/>
                        <a:pt x="14" y="14"/>
                        <a:pt x="14" y="12"/>
                      </a:cubicBezTo>
                      <a:cubicBezTo>
                        <a:pt x="14" y="9"/>
                        <a:pt x="10" y="9"/>
                        <a:pt x="10" y="6"/>
                      </a:cubicBezTo>
                      <a:cubicBezTo>
                        <a:pt x="9" y="3"/>
                        <a:pt x="5" y="4"/>
                        <a:pt x="4" y="1"/>
                      </a:cubicBezTo>
                      <a:cubicBezTo>
                        <a:pt x="4" y="0"/>
                        <a:pt x="3" y="0"/>
                        <a:pt x="2" y="0"/>
                      </a:cubicBezTo>
                    </a:path>
                  </a:pathLst>
                </a:custGeom>
                <a:solidFill>
                  <a:srgbClr val="CBA4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7" name="Freeform 10798">
                  <a:extLst>
                    <a:ext uri="{FF2B5EF4-FFF2-40B4-BE49-F238E27FC236}">
                      <a16:creationId xmlns:a16="http://schemas.microsoft.com/office/drawing/2014/main" id="{746DA051-E5CC-9F16-D907-FE3635BA7DD9}"/>
                    </a:ext>
                  </a:extLst>
                </p:cNvPr>
                <p:cNvSpPr>
                  <a:spLocks noEditPoints="1"/>
                </p:cNvSpPr>
                <p:nvPr/>
              </p:nvSpPr>
              <p:spPr bwMode="auto">
                <a:xfrm>
                  <a:off x="4014" y="2349"/>
                  <a:ext cx="23" cy="18"/>
                </a:xfrm>
                <a:custGeom>
                  <a:avLst/>
                  <a:gdLst>
                    <a:gd name="T0" fmla="*/ 6 w 28"/>
                    <a:gd name="T1" fmla="*/ 7 h 21"/>
                    <a:gd name="T2" fmla="*/ 7 w 28"/>
                    <a:gd name="T3" fmla="*/ 8 h 21"/>
                    <a:gd name="T4" fmla="*/ 7 w 28"/>
                    <a:gd name="T5" fmla="*/ 8 h 21"/>
                    <a:gd name="T6" fmla="*/ 2 w 28"/>
                    <a:gd name="T7" fmla="*/ 6 h 21"/>
                    <a:gd name="T8" fmla="*/ 2 w 28"/>
                    <a:gd name="T9" fmla="*/ 6 h 21"/>
                    <a:gd name="T10" fmla="*/ 4 w 28"/>
                    <a:gd name="T11" fmla="*/ 8 h 21"/>
                    <a:gd name="T12" fmla="*/ 2 w 28"/>
                    <a:gd name="T13" fmla="*/ 7 h 21"/>
                    <a:gd name="T14" fmla="*/ 9 w 28"/>
                    <a:gd name="T15" fmla="*/ 3 h 21"/>
                    <a:gd name="T16" fmla="*/ 9 w 28"/>
                    <a:gd name="T17" fmla="*/ 3 h 21"/>
                    <a:gd name="T18" fmla="*/ 10 w 28"/>
                    <a:gd name="T19" fmla="*/ 6 h 21"/>
                    <a:gd name="T20" fmla="*/ 9 w 28"/>
                    <a:gd name="T21" fmla="*/ 7 h 21"/>
                    <a:gd name="T22" fmla="*/ 9 w 28"/>
                    <a:gd name="T23" fmla="*/ 3 h 21"/>
                    <a:gd name="T24" fmla="*/ 5 w 28"/>
                    <a:gd name="T25" fmla="*/ 3 h 21"/>
                    <a:gd name="T26" fmla="*/ 6 w 28"/>
                    <a:gd name="T27" fmla="*/ 6 h 21"/>
                    <a:gd name="T28" fmla="*/ 5 w 28"/>
                    <a:gd name="T29" fmla="*/ 3 h 21"/>
                    <a:gd name="T30" fmla="*/ 5 w 28"/>
                    <a:gd name="T31" fmla="*/ 3 h 21"/>
                    <a:gd name="T32" fmla="*/ 4 w 28"/>
                    <a:gd name="T33" fmla="*/ 0 h 21"/>
                    <a:gd name="T34" fmla="*/ 4 w 28"/>
                    <a:gd name="T35" fmla="*/ 1 h 21"/>
                    <a:gd name="T36" fmla="*/ 4 w 28"/>
                    <a:gd name="T37" fmla="*/ 1 h 21"/>
                    <a:gd name="T38" fmla="*/ 4 w 28"/>
                    <a:gd name="T39" fmla="*/ 1 h 21"/>
                    <a:gd name="T40" fmla="*/ 4 w 28"/>
                    <a:gd name="T41" fmla="*/ 1 h 21"/>
                    <a:gd name="T42" fmla="*/ 3 w 28"/>
                    <a:gd name="T43" fmla="*/ 3 h 21"/>
                    <a:gd name="T44" fmla="*/ 2 w 28"/>
                    <a:gd name="T45" fmla="*/ 3 h 21"/>
                    <a:gd name="T46" fmla="*/ 2 w 28"/>
                    <a:gd name="T47" fmla="*/ 3 h 21"/>
                    <a:gd name="T48" fmla="*/ 2 w 28"/>
                    <a:gd name="T49" fmla="*/ 3 h 21"/>
                    <a:gd name="T50" fmla="*/ 2 w 28"/>
                    <a:gd name="T51" fmla="*/ 3 h 21"/>
                    <a:gd name="T52" fmla="*/ 2 w 28"/>
                    <a:gd name="T53" fmla="*/ 6 h 21"/>
                    <a:gd name="T54" fmla="*/ 2 w 28"/>
                    <a:gd name="T55" fmla="*/ 6 h 21"/>
                    <a:gd name="T56" fmla="*/ 2 w 28"/>
                    <a:gd name="T57" fmla="*/ 6 h 21"/>
                    <a:gd name="T58" fmla="*/ 2 w 28"/>
                    <a:gd name="T59" fmla="*/ 6 h 21"/>
                    <a:gd name="T60" fmla="*/ 1 w 28"/>
                    <a:gd name="T61" fmla="*/ 7 h 21"/>
                    <a:gd name="T62" fmla="*/ 1 w 28"/>
                    <a:gd name="T63" fmla="*/ 7 h 21"/>
                    <a:gd name="T64" fmla="*/ 1 w 28"/>
                    <a:gd name="T65" fmla="*/ 8 h 21"/>
                    <a:gd name="T66" fmla="*/ 2 w 28"/>
                    <a:gd name="T67" fmla="*/ 9 h 21"/>
                    <a:gd name="T68" fmla="*/ 6 w 28"/>
                    <a:gd name="T69" fmla="*/ 11 h 21"/>
                    <a:gd name="T70" fmla="*/ 6 w 28"/>
                    <a:gd name="T71" fmla="*/ 11 h 21"/>
                    <a:gd name="T72" fmla="*/ 7 w 28"/>
                    <a:gd name="T73" fmla="*/ 11 h 21"/>
                    <a:gd name="T74" fmla="*/ 8 w 28"/>
                    <a:gd name="T75" fmla="*/ 11 h 21"/>
                    <a:gd name="T76" fmla="*/ 9 w 28"/>
                    <a:gd name="T77" fmla="*/ 11 h 21"/>
                    <a:gd name="T78" fmla="*/ 11 w 28"/>
                    <a:gd name="T79" fmla="*/ 9 h 21"/>
                    <a:gd name="T80" fmla="*/ 11 w 28"/>
                    <a:gd name="T81" fmla="*/ 9 h 21"/>
                    <a:gd name="T82" fmla="*/ 12 w 28"/>
                    <a:gd name="T83" fmla="*/ 9 h 21"/>
                    <a:gd name="T84" fmla="*/ 12 w 28"/>
                    <a:gd name="T85" fmla="*/ 7 h 21"/>
                    <a:gd name="T86" fmla="*/ 11 w 28"/>
                    <a:gd name="T87" fmla="*/ 4 h 21"/>
                    <a:gd name="T88" fmla="*/ 11 w 28"/>
                    <a:gd name="T89" fmla="*/ 3 h 21"/>
                    <a:gd name="T90" fmla="*/ 4 w 28"/>
                    <a:gd name="T91" fmla="*/ 0 h 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8" h="21">
                      <a:moveTo>
                        <a:pt x="16" y="15"/>
                      </a:moveTo>
                      <a:cubicBezTo>
                        <a:pt x="15" y="15"/>
                        <a:pt x="13" y="14"/>
                        <a:pt x="13" y="13"/>
                      </a:cubicBezTo>
                      <a:cubicBezTo>
                        <a:pt x="13" y="13"/>
                        <a:pt x="13" y="13"/>
                        <a:pt x="13" y="13"/>
                      </a:cubicBezTo>
                      <a:cubicBezTo>
                        <a:pt x="14" y="14"/>
                        <a:pt x="14" y="15"/>
                        <a:pt x="15" y="15"/>
                      </a:cubicBezTo>
                      <a:cubicBezTo>
                        <a:pt x="15" y="15"/>
                        <a:pt x="16" y="14"/>
                        <a:pt x="17" y="14"/>
                      </a:cubicBezTo>
                      <a:cubicBezTo>
                        <a:pt x="17" y="15"/>
                        <a:pt x="16" y="15"/>
                        <a:pt x="16" y="15"/>
                      </a:cubicBezTo>
                      <a:moveTo>
                        <a:pt x="5" y="11"/>
                      </a:moveTo>
                      <a:cubicBezTo>
                        <a:pt x="5" y="11"/>
                        <a:pt x="5" y="10"/>
                        <a:pt x="5" y="10"/>
                      </a:cubicBezTo>
                      <a:cubicBezTo>
                        <a:pt x="5" y="11"/>
                        <a:pt x="5" y="11"/>
                        <a:pt x="5" y="11"/>
                      </a:cubicBezTo>
                      <a:cubicBezTo>
                        <a:pt x="5" y="11"/>
                        <a:pt x="5" y="11"/>
                        <a:pt x="5" y="11"/>
                      </a:cubicBezTo>
                      <a:cubicBezTo>
                        <a:pt x="5" y="11"/>
                        <a:pt x="5" y="11"/>
                        <a:pt x="5" y="11"/>
                      </a:cubicBezTo>
                      <a:cubicBezTo>
                        <a:pt x="4" y="12"/>
                        <a:pt x="7" y="14"/>
                        <a:pt x="8" y="14"/>
                      </a:cubicBezTo>
                      <a:cubicBezTo>
                        <a:pt x="7" y="15"/>
                        <a:pt x="7" y="15"/>
                        <a:pt x="7" y="15"/>
                      </a:cubicBezTo>
                      <a:cubicBezTo>
                        <a:pt x="6" y="15"/>
                        <a:pt x="5" y="14"/>
                        <a:pt x="5" y="13"/>
                      </a:cubicBezTo>
                      <a:cubicBezTo>
                        <a:pt x="4" y="12"/>
                        <a:pt x="4" y="11"/>
                        <a:pt x="5" y="11"/>
                      </a:cubicBezTo>
                      <a:moveTo>
                        <a:pt x="19" y="7"/>
                      </a:moveTo>
                      <a:cubicBezTo>
                        <a:pt x="19" y="7"/>
                        <a:pt x="19" y="7"/>
                        <a:pt x="19" y="7"/>
                      </a:cubicBezTo>
                      <a:cubicBezTo>
                        <a:pt x="19" y="7"/>
                        <a:pt x="19" y="7"/>
                        <a:pt x="19" y="7"/>
                      </a:cubicBezTo>
                      <a:cubicBezTo>
                        <a:pt x="19" y="7"/>
                        <a:pt x="19" y="7"/>
                        <a:pt x="19" y="7"/>
                      </a:cubicBezTo>
                      <a:cubicBezTo>
                        <a:pt x="20" y="8"/>
                        <a:pt x="22" y="8"/>
                        <a:pt x="21" y="10"/>
                      </a:cubicBezTo>
                      <a:cubicBezTo>
                        <a:pt x="21" y="11"/>
                        <a:pt x="21" y="11"/>
                        <a:pt x="21" y="12"/>
                      </a:cubicBezTo>
                      <a:cubicBezTo>
                        <a:pt x="20" y="12"/>
                        <a:pt x="20" y="12"/>
                        <a:pt x="20" y="12"/>
                      </a:cubicBezTo>
                      <a:cubicBezTo>
                        <a:pt x="20" y="12"/>
                        <a:pt x="20" y="12"/>
                        <a:pt x="21" y="12"/>
                      </a:cubicBezTo>
                      <a:cubicBezTo>
                        <a:pt x="21" y="10"/>
                        <a:pt x="20" y="7"/>
                        <a:pt x="19" y="7"/>
                      </a:cubicBezTo>
                      <a:cubicBezTo>
                        <a:pt x="19" y="7"/>
                        <a:pt x="19" y="7"/>
                        <a:pt x="19" y="7"/>
                      </a:cubicBezTo>
                      <a:moveTo>
                        <a:pt x="11" y="5"/>
                      </a:moveTo>
                      <a:cubicBezTo>
                        <a:pt x="11" y="5"/>
                        <a:pt x="12" y="5"/>
                        <a:pt x="12" y="5"/>
                      </a:cubicBezTo>
                      <a:cubicBezTo>
                        <a:pt x="13" y="5"/>
                        <a:pt x="14" y="9"/>
                        <a:pt x="13" y="10"/>
                      </a:cubicBezTo>
                      <a:cubicBezTo>
                        <a:pt x="13" y="9"/>
                        <a:pt x="13" y="8"/>
                        <a:pt x="13" y="8"/>
                      </a:cubicBezTo>
                      <a:cubicBezTo>
                        <a:pt x="12" y="7"/>
                        <a:pt x="12" y="6"/>
                        <a:pt x="11" y="5"/>
                      </a:cubicBezTo>
                      <a:cubicBezTo>
                        <a:pt x="11" y="5"/>
                        <a:pt x="11" y="6"/>
                        <a:pt x="11" y="6"/>
                      </a:cubicBezTo>
                      <a:cubicBezTo>
                        <a:pt x="11" y="5"/>
                        <a:pt x="11" y="5"/>
                        <a:pt x="11" y="5"/>
                      </a:cubicBezTo>
                      <a:cubicBezTo>
                        <a:pt x="11" y="5"/>
                        <a:pt x="11" y="5"/>
                        <a:pt x="11" y="5"/>
                      </a:cubicBezTo>
                      <a:moveTo>
                        <a:pt x="9" y="0"/>
                      </a:move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3"/>
                        <a:pt x="8" y="5"/>
                        <a:pt x="7" y="5"/>
                      </a:cubicBezTo>
                      <a:cubicBezTo>
                        <a:pt x="7" y="5"/>
                        <a:pt x="7"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7"/>
                        <a:pt x="5" y="8"/>
                      </a:cubicBezTo>
                      <a:cubicBezTo>
                        <a:pt x="4" y="9"/>
                        <a:pt x="4" y="10"/>
                        <a:pt x="3" y="10"/>
                      </a:cubicBezTo>
                      <a:cubicBezTo>
                        <a:pt x="3" y="10"/>
                        <a:pt x="3" y="10"/>
                        <a:pt x="3" y="10"/>
                      </a:cubicBezTo>
                      <a:cubicBezTo>
                        <a:pt x="3" y="10"/>
                        <a:pt x="3" y="10"/>
                        <a:pt x="3" y="10"/>
                      </a:cubicBezTo>
                      <a:cubicBezTo>
                        <a:pt x="3" y="10"/>
                        <a:pt x="3"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1" y="11"/>
                        <a:pt x="1" y="12"/>
                      </a:cubicBezTo>
                      <a:cubicBezTo>
                        <a:pt x="1" y="12"/>
                        <a:pt x="1" y="12"/>
                        <a:pt x="1" y="12"/>
                      </a:cubicBezTo>
                      <a:cubicBezTo>
                        <a:pt x="1" y="12"/>
                        <a:pt x="1" y="12"/>
                        <a:pt x="1" y="12"/>
                      </a:cubicBezTo>
                      <a:cubicBezTo>
                        <a:pt x="0" y="12"/>
                        <a:pt x="0" y="12"/>
                        <a:pt x="0" y="13"/>
                      </a:cubicBezTo>
                      <a:cubicBezTo>
                        <a:pt x="0" y="13"/>
                        <a:pt x="0" y="13"/>
                        <a:pt x="1" y="14"/>
                      </a:cubicBezTo>
                      <a:cubicBezTo>
                        <a:pt x="1" y="15"/>
                        <a:pt x="2" y="15"/>
                        <a:pt x="2" y="15"/>
                      </a:cubicBezTo>
                      <a:cubicBezTo>
                        <a:pt x="3" y="15"/>
                        <a:pt x="3" y="15"/>
                        <a:pt x="4" y="16"/>
                      </a:cubicBezTo>
                      <a:cubicBezTo>
                        <a:pt x="4" y="16"/>
                        <a:pt x="4" y="16"/>
                        <a:pt x="5" y="17"/>
                      </a:cubicBezTo>
                      <a:cubicBezTo>
                        <a:pt x="7" y="19"/>
                        <a:pt x="10" y="17"/>
                        <a:pt x="12" y="20"/>
                      </a:cubicBezTo>
                      <a:cubicBezTo>
                        <a:pt x="12" y="20"/>
                        <a:pt x="12" y="20"/>
                        <a:pt x="12" y="20"/>
                      </a:cubicBezTo>
                      <a:cubicBezTo>
                        <a:pt x="12" y="20"/>
                        <a:pt x="13" y="20"/>
                        <a:pt x="13" y="21"/>
                      </a:cubicBezTo>
                      <a:cubicBezTo>
                        <a:pt x="13" y="21"/>
                        <a:pt x="13" y="21"/>
                        <a:pt x="13" y="21"/>
                      </a:cubicBezTo>
                      <a:cubicBezTo>
                        <a:pt x="14" y="21"/>
                        <a:pt x="14" y="21"/>
                        <a:pt x="14" y="21"/>
                      </a:cubicBezTo>
                      <a:cubicBezTo>
                        <a:pt x="14" y="21"/>
                        <a:pt x="15" y="21"/>
                        <a:pt x="15" y="21"/>
                      </a:cubicBezTo>
                      <a:cubicBezTo>
                        <a:pt x="16" y="20"/>
                        <a:pt x="16" y="20"/>
                        <a:pt x="17" y="20"/>
                      </a:cubicBezTo>
                      <a:cubicBezTo>
                        <a:pt x="17" y="20"/>
                        <a:pt x="17" y="20"/>
                        <a:pt x="17" y="20"/>
                      </a:cubicBezTo>
                      <a:cubicBezTo>
                        <a:pt x="18" y="21"/>
                        <a:pt x="18" y="21"/>
                        <a:pt x="19" y="21"/>
                      </a:cubicBezTo>
                      <a:cubicBezTo>
                        <a:pt x="19" y="21"/>
                        <a:pt x="20" y="20"/>
                        <a:pt x="21" y="19"/>
                      </a:cubicBezTo>
                      <a:cubicBezTo>
                        <a:pt x="22" y="19"/>
                        <a:pt x="22" y="18"/>
                        <a:pt x="23" y="18"/>
                      </a:cubicBezTo>
                      <a:cubicBezTo>
                        <a:pt x="23" y="18"/>
                        <a:pt x="23" y="18"/>
                        <a:pt x="23" y="18"/>
                      </a:cubicBezTo>
                      <a:cubicBezTo>
                        <a:pt x="23" y="18"/>
                        <a:pt x="24" y="18"/>
                        <a:pt x="24" y="18"/>
                      </a:cubicBezTo>
                      <a:cubicBezTo>
                        <a:pt x="24" y="18"/>
                        <a:pt x="24" y="18"/>
                        <a:pt x="24" y="18"/>
                      </a:cubicBezTo>
                      <a:cubicBezTo>
                        <a:pt x="25" y="18"/>
                        <a:pt x="25" y="18"/>
                        <a:pt x="25" y="18"/>
                      </a:cubicBezTo>
                      <a:cubicBezTo>
                        <a:pt x="25" y="18"/>
                        <a:pt x="25" y="18"/>
                        <a:pt x="25" y="17"/>
                      </a:cubicBezTo>
                      <a:cubicBezTo>
                        <a:pt x="27" y="16"/>
                        <a:pt x="25" y="13"/>
                        <a:pt x="26" y="12"/>
                      </a:cubicBezTo>
                      <a:cubicBezTo>
                        <a:pt x="28" y="11"/>
                        <a:pt x="27" y="10"/>
                        <a:pt x="26" y="8"/>
                      </a:cubicBezTo>
                      <a:cubicBezTo>
                        <a:pt x="26" y="8"/>
                        <a:pt x="25" y="8"/>
                        <a:pt x="24" y="8"/>
                      </a:cubicBezTo>
                      <a:cubicBezTo>
                        <a:pt x="24" y="8"/>
                        <a:pt x="24" y="8"/>
                        <a:pt x="24" y="8"/>
                      </a:cubicBezTo>
                      <a:cubicBezTo>
                        <a:pt x="23" y="8"/>
                        <a:pt x="23" y="8"/>
                        <a:pt x="23" y="7"/>
                      </a:cubicBezTo>
                      <a:cubicBezTo>
                        <a:pt x="23" y="7"/>
                        <a:pt x="22" y="7"/>
                        <a:pt x="21" y="6"/>
                      </a:cubicBezTo>
                      <a:cubicBezTo>
                        <a:pt x="17" y="4"/>
                        <a:pt x="13" y="2"/>
                        <a:pt x="9" y="0"/>
                      </a:cubicBezTo>
                    </a:path>
                  </a:pathLst>
                </a:custGeom>
                <a:solidFill>
                  <a:srgbClr val="D1AB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8" name="Freeform 10799">
                  <a:extLst>
                    <a:ext uri="{FF2B5EF4-FFF2-40B4-BE49-F238E27FC236}">
                      <a16:creationId xmlns:a16="http://schemas.microsoft.com/office/drawing/2014/main" id="{0BA7163F-C257-CDA9-55E9-71D148AB6F20}"/>
                    </a:ext>
                  </a:extLst>
                </p:cNvPr>
                <p:cNvSpPr>
                  <a:spLocks noEditPoints="1"/>
                </p:cNvSpPr>
                <p:nvPr/>
              </p:nvSpPr>
              <p:spPr bwMode="auto">
                <a:xfrm>
                  <a:off x="4007" y="2335"/>
                  <a:ext cx="17" cy="23"/>
                </a:xfrm>
                <a:custGeom>
                  <a:avLst/>
                  <a:gdLst>
                    <a:gd name="T0" fmla="*/ 6 w 20"/>
                    <a:gd name="T1" fmla="*/ 14 h 27"/>
                    <a:gd name="T2" fmla="*/ 6 w 20"/>
                    <a:gd name="T3" fmla="*/ 14 h 27"/>
                    <a:gd name="T4" fmla="*/ 6 w 20"/>
                    <a:gd name="T5" fmla="*/ 14 h 27"/>
                    <a:gd name="T6" fmla="*/ 6 w 20"/>
                    <a:gd name="T7" fmla="*/ 14 h 27"/>
                    <a:gd name="T8" fmla="*/ 8 w 20"/>
                    <a:gd name="T9" fmla="*/ 12 h 27"/>
                    <a:gd name="T10" fmla="*/ 8 w 20"/>
                    <a:gd name="T11" fmla="*/ 12 h 27"/>
                    <a:gd name="T12" fmla="*/ 8 w 20"/>
                    <a:gd name="T13" fmla="*/ 12 h 27"/>
                    <a:gd name="T14" fmla="*/ 8 w 20"/>
                    <a:gd name="T15" fmla="*/ 12 h 27"/>
                    <a:gd name="T16" fmla="*/ 3 w 20"/>
                    <a:gd name="T17" fmla="*/ 8 h 27"/>
                    <a:gd name="T18" fmla="*/ 3 w 20"/>
                    <a:gd name="T19" fmla="*/ 9 h 27"/>
                    <a:gd name="T20" fmla="*/ 3 w 20"/>
                    <a:gd name="T21" fmla="*/ 9 h 27"/>
                    <a:gd name="T22" fmla="*/ 3 w 20"/>
                    <a:gd name="T23" fmla="*/ 8 h 27"/>
                    <a:gd name="T24" fmla="*/ 3 w 20"/>
                    <a:gd name="T25" fmla="*/ 7 h 27"/>
                    <a:gd name="T26" fmla="*/ 3 w 20"/>
                    <a:gd name="T27" fmla="*/ 8 h 27"/>
                    <a:gd name="T28" fmla="*/ 3 w 20"/>
                    <a:gd name="T29" fmla="*/ 8 h 27"/>
                    <a:gd name="T30" fmla="*/ 3 w 20"/>
                    <a:gd name="T31" fmla="*/ 4 h 27"/>
                    <a:gd name="T32" fmla="*/ 6 w 20"/>
                    <a:gd name="T33" fmla="*/ 6 h 27"/>
                    <a:gd name="T34" fmla="*/ 6 w 20"/>
                    <a:gd name="T35" fmla="*/ 3 h 27"/>
                    <a:gd name="T36" fmla="*/ 6 w 20"/>
                    <a:gd name="T37" fmla="*/ 3 h 27"/>
                    <a:gd name="T38" fmla="*/ 7 w 20"/>
                    <a:gd name="T39" fmla="*/ 6 h 27"/>
                    <a:gd name="T40" fmla="*/ 7 w 20"/>
                    <a:gd name="T41" fmla="*/ 7 h 27"/>
                    <a:gd name="T42" fmla="*/ 6 w 20"/>
                    <a:gd name="T43" fmla="*/ 3 h 27"/>
                    <a:gd name="T44" fmla="*/ 6 w 20"/>
                    <a:gd name="T45" fmla="*/ 3 h 27"/>
                    <a:gd name="T46" fmla="*/ 7 w 20"/>
                    <a:gd name="T47" fmla="*/ 3 h 27"/>
                    <a:gd name="T48" fmla="*/ 6 w 20"/>
                    <a:gd name="T49" fmla="*/ 3 h 27"/>
                    <a:gd name="T50" fmla="*/ 6 w 20"/>
                    <a:gd name="T51" fmla="*/ 3 h 27"/>
                    <a:gd name="T52" fmla="*/ 3 w 20"/>
                    <a:gd name="T53" fmla="*/ 3 h 27"/>
                    <a:gd name="T54" fmla="*/ 3 w 20"/>
                    <a:gd name="T55" fmla="*/ 5 h 27"/>
                    <a:gd name="T56" fmla="*/ 3 w 20"/>
                    <a:gd name="T57" fmla="*/ 3 h 27"/>
                    <a:gd name="T58" fmla="*/ 3 w 20"/>
                    <a:gd name="T59" fmla="*/ 3 h 27"/>
                    <a:gd name="T60" fmla="*/ 8 w 20"/>
                    <a:gd name="T61" fmla="*/ 3 h 27"/>
                    <a:gd name="T62" fmla="*/ 8 w 20"/>
                    <a:gd name="T63" fmla="*/ 3 h 27"/>
                    <a:gd name="T64" fmla="*/ 9 w 20"/>
                    <a:gd name="T65" fmla="*/ 3 h 27"/>
                    <a:gd name="T66" fmla="*/ 9 w 20"/>
                    <a:gd name="T67" fmla="*/ 3 h 27"/>
                    <a:gd name="T68" fmla="*/ 5 w 20"/>
                    <a:gd name="T69" fmla="*/ 0 h 27"/>
                    <a:gd name="T70" fmla="*/ 3 w 20"/>
                    <a:gd name="T71" fmla="*/ 2 h 27"/>
                    <a:gd name="T72" fmla="*/ 3 w 20"/>
                    <a:gd name="T73" fmla="*/ 2 h 27"/>
                    <a:gd name="T74" fmla="*/ 1 w 20"/>
                    <a:gd name="T75" fmla="*/ 6 h 27"/>
                    <a:gd name="T76" fmla="*/ 2 w 20"/>
                    <a:gd name="T77" fmla="*/ 10 h 27"/>
                    <a:gd name="T78" fmla="*/ 3 w 20"/>
                    <a:gd name="T79" fmla="*/ 10 h 27"/>
                    <a:gd name="T80" fmla="*/ 3 w 20"/>
                    <a:gd name="T81" fmla="*/ 10 h 27"/>
                    <a:gd name="T82" fmla="*/ 4 w 20"/>
                    <a:gd name="T83" fmla="*/ 10 h 27"/>
                    <a:gd name="T84" fmla="*/ 7 w 20"/>
                    <a:gd name="T85" fmla="*/ 10 h 27"/>
                    <a:gd name="T86" fmla="*/ 6 w 20"/>
                    <a:gd name="T87" fmla="*/ 9 h 27"/>
                    <a:gd name="T88" fmla="*/ 6 w 20"/>
                    <a:gd name="T89" fmla="*/ 9 h 27"/>
                    <a:gd name="T90" fmla="*/ 7 w 20"/>
                    <a:gd name="T91" fmla="*/ 9 h 27"/>
                    <a:gd name="T92" fmla="*/ 8 w 20"/>
                    <a:gd name="T93" fmla="*/ 9 h 27"/>
                    <a:gd name="T94" fmla="*/ 8 w 20"/>
                    <a:gd name="T95" fmla="*/ 9 h 27"/>
                    <a:gd name="T96" fmla="*/ 8 w 20"/>
                    <a:gd name="T97" fmla="*/ 9 h 27"/>
                    <a:gd name="T98" fmla="*/ 9 w 20"/>
                    <a:gd name="T99" fmla="*/ 9 h 27"/>
                    <a:gd name="T100" fmla="*/ 9 w 20"/>
                    <a:gd name="T101" fmla="*/ 9 h 27"/>
                    <a:gd name="T102" fmla="*/ 9 w 20"/>
                    <a:gd name="T103" fmla="*/ 6 h 27"/>
                    <a:gd name="T104" fmla="*/ 9 w 20"/>
                    <a:gd name="T105" fmla="*/ 4 h 27"/>
                    <a:gd name="T106" fmla="*/ 9 w 20"/>
                    <a:gd name="T107" fmla="*/ 4 h 27"/>
                    <a:gd name="T108" fmla="*/ 9 w 20"/>
                    <a:gd name="T109" fmla="*/ 7 h 27"/>
                    <a:gd name="T110" fmla="*/ 9 w 20"/>
                    <a:gd name="T111" fmla="*/ 7 h 27"/>
                    <a:gd name="T112" fmla="*/ 9 w 20"/>
                    <a:gd name="T113" fmla="*/ 2 h 27"/>
                    <a:gd name="T114" fmla="*/ 8 w 20"/>
                    <a:gd name="T115" fmla="*/ 0 h 27"/>
                    <a:gd name="T116" fmla="*/ 6 w 20"/>
                    <a:gd name="T117" fmla="*/ 1 h 27"/>
                    <a:gd name="T118" fmla="*/ 5 w 20"/>
                    <a:gd name="T119" fmla="*/ 0 h 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 h="27">
                      <a:moveTo>
                        <a:pt x="10" y="27"/>
                      </a:moveTo>
                      <a:cubicBezTo>
                        <a:pt x="10" y="27"/>
                        <a:pt x="10" y="27"/>
                        <a:pt x="10" y="27"/>
                      </a:cubicBezTo>
                      <a:cubicBezTo>
                        <a:pt x="11" y="27"/>
                        <a:pt x="11" y="27"/>
                        <a:pt x="11" y="27"/>
                      </a:cubicBezTo>
                      <a:cubicBezTo>
                        <a:pt x="11" y="27"/>
                        <a:pt x="11" y="27"/>
                        <a:pt x="11" y="27"/>
                      </a:cubicBezTo>
                      <a:cubicBezTo>
                        <a:pt x="11" y="27"/>
                        <a:pt x="11" y="27"/>
                        <a:pt x="10" y="27"/>
                      </a:cubicBezTo>
                      <a:cubicBezTo>
                        <a:pt x="10" y="27"/>
                        <a:pt x="10" y="27"/>
                        <a:pt x="10" y="27"/>
                      </a:cubicBezTo>
                      <a:moveTo>
                        <a:pt x="10" y="27"/>
                      </a:moveTo>
                      <a:cubicBezTo>
                        <a:pt x="10" y="27"/>
                        <a:pt x="10" y="27"/>
                        <a:pt x="10" y="27"/>
                      </a:cubicBezTo>
                      <a:cubicBezTo>
                        <a:pt x="10" y="27"/>
                        <a:pt x="10" y="27"/>
                        <a:pt x="10" y="27"/>
                      </a:cubicBezTo>
                      <a:moveTo>
                        <a:pt x="14" y="22"/>
                      </a:moveTo>
                      <a:cubicBezTo>
                        <a:pt x="14" y="22"/>
                        <a:pt x="14" y="22"/>
                        <a:pt x="14" y="22"/>
                      </a:cubicBezTo>
                      <a:cubicBezTo>
                        <a:pt x="14" y="22"/>
                        <a:pt x="14" y="22"/>
                        <a:pt x="14" y="22"/>
                      </a:cubicBezTo>
                      <a:moveTo>
                        <a:pt x="14" y="22"/>
                      </a:moveTo>
                      <a:cubicBezTo>
                        <a:pt x="14" y="22"/>
                        <a:pt x="14" y="22"/>
                        <a:pt x="14" y="22"/>
                      </a:cubicBezTo>
                      <a:cubicBezTo>
                        <a:pt x="14" y="22"/>
                        <a:pt x="14" y="22"/>
                        <a:pt x="14" y="22"/>
                      </a:cubicBezTo>
                      <a:cubicBezTo>
                        <a:pt x="14" y="22"/>
                        <a:pt x="14" y="22"/>
                        <a:pt x="14" y="22"/>
                      </a:cubicBezTo>
                      <a:cubicBezTo>
                        <a:pt x="14" y="22"/>
                        <a:pt x="14" y="22"/>
                        <a:pt x="14" y="22"/>
                      </a:cubicBezTo>
                      <a:moveTo>
                        <a:pt x="3" y="14"/>
                      </a:moveTo>
                      <a:cubicBezTo>
                        <a:pt x="4" y="14"/>
                        <a:pt x="4" y="14"/>
                        <a:pt x="4" y="14"/>
                      </a:cubicBezTo>
                      <a:cubicBezTo>
                        <a:pt x="5" y="14"/>
                        <a:pt x="6" y="15"/>
                        <a:pt x="6" y="16"/>
                      </a:cubicBezTo>
                      <a:cubicBezTo>
                        <a:pt x="5" y="17"/>
                        <a:pt x="5" y="17"/>
                        <a:pt x="5" y="17"/>
                      </a:cubicBezTo>
                      <a:cubicBezTo>
                        <a:pt x="4" y="17"/>
                        <a:pt x="4" y="17"/>
                        <a:pt x="4" y="17"/>
                      </a:cubicBezTo>
                      <a:cubicBezTo>
                        <a:pt x="5" y="16"/>
                        <a:pt x="5" y="14"/>
                        <a:pt x="3" y="14"/>
                      </a:cubicBezTo>
                      <a:cubicBezTo>
                        <a:pt x="3" y="14"/>
                        <a:pt x="3" y="14"/>
                        <a:pt x="3" y="14"/>
                      </a:cubicBezTo>
                      <a:moveTo>
                        <a:pt x="7" y="15"/>
                      </a:moveTo>
                      <a:cubicBezTo>
                        <a:pt x="6" y="15"/>
                        <a:pt x="4" y="13"/>
                        <a:pt x="5" y="12"/>
                      </a:cubicBezTo>
                      <a:cubicBezTo>
                        <a:pt x="5" y="13"/>
                        <a:pt x="5" y="13"/>
                        <a:pt x="5" y="13"/>
                      </a:cubicBezTo>
                      <a:cubicBezTo>
                        <a:pt x="5" y="14"/>
                        <a:pt x="6" y="14"/>
                        <a:pt x="6" y="14"/>
                      </a:cubicBezTo>
                      <a:cubicBezTo>
                        <a:pt x="7" y="14"/>
                        <a:pt x="8" y="14"/>
                        <a:pt x="8" y="14"/>
                      </a:cubicBezTo>
                      <a:cubicBezTo>
                        <a:pt x="8" y="15"/>
                        <a:pt x="8" y="15"/>
                        <a:pt x="7" y="15"/>
                      </a:cubicBezTo>
                      <a:moveTo>
                        <a:pt x="9" y="11"/>
                      </a:moveTo>
                      <a:cubicBezTo>
                        <a:pt x="8" y="11"/>
                        <a:pt x="5" y="9"/>
                        <a:pt x="7" y="8"/>
                      </a:cubicBezTo>
                      <a:cubicBezTo>
                        <a:pt x="7" y="8"/>
                        <a:pt x="7" y="8"/>
                        <a:pt x="7" y="8"/>
                      </a:cubicBezTo>
                      <a:cubicBezTo>
                        <a:pt x="7" y="9"/>
                        <a:pt x="9" y="11"/>
                        <a:pt x="10" y="11"/>
                      </a:cubicBezTo>
                      <a:cubicBezTo>
                        <a:pt x="9" y="11"/>
                        <a:pt x="9" y="11"/>
                        <a:pt x="9" y="11"/>
                      </a:cubicBezTo>
                      <a:moveTo>
                        <a:pt x="11" y="7"/>
                      </a:moveTo>
                      <a:cubicBezTo>
                        <a:pt x="11" y="7"/>
                        <a:pt x="11" y="7"/>
                        <a:pt x="11" y="7"/>
                      </a:cubicBezTo>
                      <a:cubicBezTo>
                        <a:pt x="11" y="7"/>
                        <a:pt x="11" y="7"/>
                        <a:pt x="11" y="7"/>
                      </a:cubicBezTo>
                      <a:cubicBezTo>
                        <a:pt x="11" y="7"/>
                        <a:pt x="11" y="7"/>
                        <a:pt x="11" y="7"/>
                      </a:cubicBezTo>
                      <a:cubicBezTo>
                        <a:pt x="12" y="8"/>
                        <a:pt x="13" y="8"/>
                        <a:pt x="13" y="10"/>
                      </a:cubicBezTo>
                      <a:cubicBezTo>
                        <a:pt x="13" y="11"/>
                        <a:pt x="12" y="11"/>
                        <a:pt x="12" y="12"/>
                      </a:cubicBezTo>
                      <a:cubicBezTo>
                        <a:pt x="12" y="12"/>
                        <a:pt x="12" y="12"/>
                        <a:pt x="12" y="12"/>
                      </a:cubicBezTo>
                      <a:cubicBezTo>
                        <a:pt x="12" y="12"/>
                        <a:pt x="12" y="12"/>
                        <a:pt x="12" y="12"/>
                      </a:cubicBezTo>
                      <a:cubicBezTo>
                        <a:pt x="13" y="10"/>
                        <a:pt x="12" y="7"/>
                        <a:pt x="11" y="7"/>
                      </a:cubicBezTo>
                      <a:cubicBezTo>
                        <a:pt x="11" y="7"/>
                        <a:pt x="11" y="7"/>
                        <a:pt x="11" y="7"/>
                      </a:cubicBezTo>
                      <a:moveTo>
                        <a:pt x="10" y="6"/>
                      </a:moveTo>
                      <a:cubicBezTo>
                        <a:pt x="10" y="5"/>
                        <a:pt x="10" y="5"/>
                        <a:pt x="10" y="5"/>
                      </a:cubicBezTo>
                      <a:cubicBezTo>
                        <a:pt x="11" y="5"/>
                        <a:pt x="13" y="6"/>
                        <a:pt x="13" y="7"/>
                      </a:cubicBezTo>
                      <a:cubicBezTo>
                        <a:pt x="13" y="7"/>
                        <a:pt x="11" y="5"/>
                        <a:pt x="10" y="5"/>
                      </a:cubicBezTo>
                      <a:cubicBezTo>
                        <a:pt x="10" y="5"/>
                        <a:pt x="10" y="6"/>
                        <a:pt x="10" y="6"/>
                      </a:cubicBezTo>
                      <a:cubicBezTo>
                        <a:pt x="10" y="6"/>
                        <a:pt x="10" y="6"/>
                        <a:pt x="10" y="6"/>
                      </a:cubicBezTo>
                      <a:cubicBezTo>
                        <a:pt x="10" y="6"/>
                        <a:pt x="10" y="6"/>
                        <a:pt x="10" y="6"/>
                      </a:cubicBezTo>
                      <a:cubicBezTo>
                        <a:pt x="10" y="6"/>
                        <a:pt x="10" y="6"/>
                        <a:pt x="10" y="6"/>
                      </a:cubicBezTo>
                      <a:moveTo>
                        <a:pt x="3" y="5"/>
                      </a:moveTo>
                      <a:cubicBezTo>
                        <a:pt x="3" y="4"/>
                        <a:pt x="4" y="4"/>
                        <a:pt x="4" y="4"/>
                      </a:cubicBezTo>
                      <a:cubicBezTo>
                        <a:pt x="5" y="4"/>
                        <a:pt x="5" y="8"/>
                        <a:pt x="5" y="9"/>
                      </a:cubicBezTo>
                      <a:cubicBezTo>
                        <a:pt x="5" y="9"/>
                        <a:pt x="5" y="8"/>
                        <a:pt x="5" y="7"/>
                      </a:cubicBezTo>
                      <a:cubicBezTo>
                        <a:pt x="4" y="6"/>
                        <a:pt x="4" y="5"/>
                        <a:pt x="3" y="5"/>
                      </a:cubicBezTo>
                      <a:cubicBezTo>
                        <a:pt x="3" y="5"/>
                        <a:pt x="3" y="5"/>
                        <a:pt x="3" y="5"/>
                      </a:cubicBezTo>
                      <a:cubicBezTo>
                        <a:pt x="3" y="5"/>
                        <a:pt x="3" y="5"/>
                        <a:pt x="3" y="5"/>
                      </a:cubicBezTo>
                      <a:cubicBezTo>
                        <a:pt x="3" y="5"/>
                        <a:pt x="3" y="5"/>
                        <a:pt x="3" y="5"/>
                      </a:cubicBezTo>
                      <a:moveTo>
                        <a:pt x="15" y="4"/>
                      </a:moveTo>
                      <a:cubicBezTo>
                        <a:pt x="15" y="4"/>
                        <a:pt x="15" y="4"/>
                        <a:pt x="15" y="3"/>
                      </a:cubicBezTo>
                      <a:cubicBezTo>
                        <a:pt x="15" y="3"/>
                        <a:pt x="15" y="3"/>
                        <a:pt x="15" y="3"/>
                      </a:cubicBezTo>
                      <a:cubicBezTo>
                        <a:pt x="15" y="3"/>
                        <a:pt x="15" y="4"/>
                        <a:pt x="15" y="4"/>
                      </a:cubicBezTo>
                      <a:cubicBezTo>
                        <a:pt x="16" y="4"/>
                        <a:pt x="16" y="4"/>
                        <a:pt x="16" y="4"/>
                      </a:cubicBezTo>
                      <a:cubicBezTo>
                        <a:pt x="16" y="6"/>
                        <a:pt x="16" y="8"/>
                        <a:pt x="15" y="8"/>
                      </a:cubicBezTo>
                      <a:cubicBezTo>
                        <a:pt x="15" y="8"/>
                        <a:pt x="16" y="6"/>
                        <a:pt x="16" y="4"/>
                      </a:cubicBezTo>
                      <a:cubicBezTo>
                        <a:pt x="16" y="4"/>
                        <a:pt x="16" y="4"/>
                        <a:pt x="15" y="4"/>
                      </a:cubicBezTo>
                      <a:moveTo>
                        <a:pt x="9" y="0"/>
                      </a:moveTo>
                      <a:cubicBezTo>
                        <a:pt x="8" y="0"/>
                        <a:pt x="8" y="1"/>
                        <a:pt x="7" y="1"/>
                      </a:cubicBezTo>
                      <a:cubicBezTo>
                        <a:pt x="6" y="2"/>
                        <a:pt x="6" y="2"/>
                        <a:pt x="5" y="2"/>
                      </a:cubicBezTo>
                      <a:cubicBezTo>
                        <a:pt x="4" y="2"/>
                        <a:pt x="4" y="2"/>
                        <a:pt x="4" y="2"/>
                      </a:cubicBezTo>
                      <a:cubicBezTo>
                        <a:pt x="4" y="2"/>
                        <a:pt x="4" y="2"/>
                        <a:pt x="3" y="2"/>
                      </a:cubicBezTo>
                      <a:cubicBezTo>
                        <a:pt x="3" y="2"/>
                        <a:pt x="2" y="4"/>
                        <a:pt x="1" y="4"/>
                      </a:cubicBezTo>
                      <a:cubicBezTo>
                        <a:pt x="1" y="6"/>
                        <a:pt x="2" y="8"/>
                        <a:pt x="1" y="10"/>
                      </a:cubicBezTo>
                      <a:cubicBezTo>
                        <a:pt x="0" y="11"/>
                        <a:pt x="1" y="13"/>
                        <a:pt x="1" y="15"/>
                      </a:cubicBezTo>
                      <a:cubicBezTo>
                        <a:pt x="1" y="16"/>
                        <a:pt x="2" y="18"/>
                        <a:pt x="2" y="19"/>
                      </a:cubicBezTo>
                      <a:cubicBezTo>
                        <a:pt x="2" y="19"/>
                        <a:pt x="2" y="19"/>
                        <a:pt x="2" y="19"/>
                      </a:cubicBezTo>
                      <a:cubicBezTo>
                        <a:pt x="3" y="19"/>
                        <a:pt x="3" y="19"/>
                        <a:pt x="3" y="19"/>
                      </a:cubicBezTo>
                      <a:cubicBezTo>
                        <a:pt x="4" y="20"/>
                        <a:pt x="4" y="21"/>
                        <a:pt x="4" y="21"/>
                      </a:cubicBezTo>
                      <a:cubicBezTo>
                        <a:pt x="5" y="21"/>
                        <a:pt x="5" y="20"/>
                        <a:pt x="6" y="20"/>
                      </a:cubicBezTo>
                      <a:cubicBezTo>
                        <a:pt x="6" y="20"/>
                        <a:pt x="7" y="20"/>
                        <a:pt x="7" y="20"/>
                      </a:cubicBezTo>
                      <a:cubicBezTo>
                        <a:pt x="8" y="20"/>
                        <a:pt x="8" y="20"/>
                        <a:pt x="8" y="20"/>
                      </a:cubicBezTo>
                      <a:cubicBezTo>
                        <a:pt x="9" y="20"/>
                        <a:pt x="9" y="20"/>
                        <a:pt x="10" y="20"/>
                      </a:cubicBezTo>
                      <a:cubicBezTo>
                        <a:pt x="10" y="20"/>
                        <a:pt x="11" y="20"/>
                        <a:pt x="12" y="19"/>
                      </a:cubicBezTo>
                      <a:cubicBezTo>
                        <a:pt x="12" y="19"/>
                        <a:pt x="12" y="19"/>
                        <a:pt x="12" y="19"/>
                      </a:cubicBezTo>
                      <a:cubicBezTo>
                        <a:pt x="12" y="18"/>
                        <a:pt x="11" y="18"/>
                        <a:pt x="11" y="18"/>
                      </a:cubicBezTo>
                      <a:cubicBezTo>
                        <a:pt x="10" y="18"/>
                        <a:pt x="10" y="18"/>
                        <a:pt x="10" y="18"/>
                      </a:cubicBezTo>
                      <a:cubicBezTo>
                        <a:pt x="10" y="18"/>
                        <a:pt x="10" y="18"/>
                        <a:pt x="10" y="18"/>
                      </a:cubicBezTo>
                      <a:cubicBezTo>
                        <a:pt x="10" y="18"/>
                        <a:pt x="10" y="17"/>
                        <a:pt x="11" y="17"/>
                      </a:cubicBezTo>
                      <a:cubicBezTo>
                        <a:pt x="11" y="17"/>
                        <a:pt x="12" y="17"/>
                        <a:pt x="12" y="18"/>
                      </a:cubicBezTo>
                      <a:cubicBezTo>
                        <a:pt x="12" y="18"/>
                        <a:pt x="13" y="18"/>
                        <a:pt x="13" y="19"/>
                      </a:cubicBezTo>
                      <a:cubicBezTo>
                        <a:pt x="13" y="18"/>
                        <a:pt x="14" y="18"/>
                        <a:pt x="14" y="18"/>
                      </a:cubicBezTo>
                      <a:cubicBezTo>
                        <a:pt x="14" y="18"/>
                        <a:pt x="15" y="18"/>
                        <a:pt x="15" y="18"/>
                      </a:cubicBezTo>
                      <a:cubicBezTo>
                        <a:pt x="15" y="18"/>
                        <a:pt x="15" y="18"/>
                        <a:pt x="15" y="18"/>
                      </a:cubicBezTo>
                      <a:cubicBezTo>
                        <a:pt x="15" y="18"/>
                        <a:pt x="15" y="18"/>
                        <a:pt x="15" y="18"/>
                      </a:cubicBezTo>
                      <a:cubicBezTo>
                        <a:pt x="15" y="18"/>
                        <a:pt x="15" y="18"/>
                        <a:pt x="15" y="18"/>
                      </a:cubicBezTo>
                      <a:cubicBezTo>
                        <a:pt x="15" y="18"/>
                        <a:pt x="15" y="18"/>
                        <a:pt x="16" y="18"/>
                      </a:cubicBezTo>
                      <a:cubicBezTo>
                        <a:pt x="16" y="18"/>
                        <a:pt x="16" y="18"/>
                        <a:pt x="16" y="18"/>
                      </a:cubicBezTo>
                      <a:cubicBezTo>
                        <a:pt x="16" y="18"/>
                        <a:pt x="16" y="18"/>
                        <a:pt x="17" y="18"/>
                      </a:cubicBezTo>
                      <a:cubicBezTo>
                        <a:pt x="17" y="18"/>
                        <a:pt x="17" y="18"/>
                        <a:pt x="17" y="17"/>
                      </a:cubicBezTo>
                      <a:cubicBezTo>
                        <a:pt x="18" y="16"/>
                        <a:pt x="17" y="15"/>
                        <a:pt x="17" y="14"/>
                      </a:cubicBezTo>
                      <a:cubicBezTo>
                        <a:pt x="17" y="13"/>
                        <a:pt x="16" y="12"/>
                        <a:pt x="16" y="11"/>
                      </a:cubicBezTo>
                      <a:cubicBezTo>
                        <a:pt x="16" y="10"/>
                        <a:pt x="16" y="9"/>
                        <a:pt x="16" y="8"/>
                      </a:cubicBezTo>
                      <a:cubicBezTo>
                        <a:pt x="16" y="8"/>
                        <a:pt x="16" y="8"/>
                        <a:pt x="16" y="8"/>
                      </a:cubicBezTo>
                      <a:cubicBezTo>
                        <a:pt x="17" y="8"/>
                        <a:pt x="17" y="8"/>
                        <a:pt x="17" y="8"/>
                      </a:cubicBezTo>
                      <a:cubicBezTo>
                        <a:pt x="16" y="8"/>
                        <a:pt x="16" y="8"/>
                        <a:pt x="16" y="8"/>
                      </a:cubicBezTo>
                      <a:cubicBezTo>
                        <a:pt x="16" y="8"/>
                        <a:pt x="16" y="8"/>
                        <a:pt x="16" y="8"/>
                      </a:cubicBezTo>
                      <a:cubicBezTo>
                        <a:pt x="16" y="9"/>
                        <a:pt x="17" y="12"/>
                        <a:pt x="17" y="13"/>
                      </a:cubicBezTo>
                      <a:cubicBezTo>
                        <a:pt x="17" y="13"/>
                        <a:pt x="18" y="13"/>
                        <a:pt x="18" y="13"/>
                      </a:cubicBezTo>
                      <a:cubicBezTo>
                        <a:pt x="18" y="13"/>
                        <a:pt x="18" y="13"/>
                        <a:pt x="18" y="13"/>
                      </a:cubicBezTo>
                      <a:cubicBezTo>
                        <a:pt x="20" y="11"/>
                        <a:pt x="17" y="8"/>
                        <a:pt x="18" y="6"/>
                      </a:cubicBezTo>
                      <a:cubicBezTo>
                        <a:pt x="19" y="5"/>
                        <a:pt x="18" y="4"/>
                        <a:pt x="17" y="2"/>
                      </a:cubicBezTo>
                      <a:cubicBezTo>
                        <a:pt x="16" y="2"/>
                        <a:pt x="16" y="2"/>
                        <a:pt x="15" y="1"/>
                      </a:cubicBezTo>
                      <a:cubicBezTo>
                        <a:pt x="15" y="0"/>
                        <a:pt x="14" y="0"/>
                        <a:pt x="14" y="0"/>
                      </a:cubicBezTo>
                      <a:cubicBezTo>
                        <a:pt x="14" y="0"/>
                        <a:pt x="13" y="1"/>
                        <a:pt x="13" y="1"/>
                      </a:cubicBezTo>
                      <a:cubicBezTo>
                        <a:pt x="12" y="1"/>
                        <a:pt x="12" y="1"/>
                        <a:pt x="11" y="1"/>
                      </a:cubicBezTo>
                      <a:cubicBezTo>
                        <a:pt x="11" y="1"/>
                        <a:pt x="10" y="1"/>
                        <a:pt x="10" y="1"/>
                      </a:cubicBezTo>
                      <a:cubicBezTo>
                        <a:pt x="9" y="0"/>
                        <a:pt x="9"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19" name="Freeform 10800">
                  <a:extLst>
                    <a:ext uri="{FF2B5EF4-FFF2-40B4-BE49-F238E27FC236}">
                      <a16:creationId xmlns:a16="http://schemas.microsoft.com/office/drawing/2014/main" id="{27C459E2-7E63-6785-82F7-C05C9562CAF4}"/>
                    </a:ext>
                  </a:extLst>
                </p:cNvPr>
                <p:cNvSpPr>
                  <a:spLocks noEditPoints="1"/>
                </p:cNvSpPr>
                <p:nvPr/>
              </p:nvSpPr>
              <p:spPr bwMode="auto">
                <a:xfrm>
                  <a:off x="4009" y="2350"/>
                  <a:ext cx="10" cy="7"/>
                </a:xfrm>
                <a:custGeom>
                  <a:avLst/>
                  <a:gdLst>
                    <a:gd name="T0" fmla="*/ 0 w 13"/>
                    <a:gd name="T1" fmla="*/ 1 h 8"/>
                    <a:gd name="T2" fmla="*/ 0 w 13"/>
                    <a:gd name="T3" fmla="*/ 1 h 8"/>
                    <a:gd name="T4" fmla="*/ 1 w 13"/>
                    <a:gd name="T5" fmla="*/ 3 h 8"/>
                    <a:gd name="T6" fmla="*/ 2 w 13"/>
                    <a:gd name="T7" fmla="*/ 4 h 8"/>
                    <a:gd name="T8" fmla="*/ 2 w 13"/>
                    <a:gd name="T9" fmla="*/ 4 h 8"/>
                    <a:gd name="T10" fmla="*/ 2 w 13"/>
                    <a:gd name="T11" fmla="*/ 4 h 8"/>
                    <a:gd name="T12" fmla="*/ 2 w 13"/>
                    <a:gd name="T13" fmla="*/ 4 h 8"/>
                    <a:gd name="T14" fmla="*/ 2 w 13"/>
                    <a:gd name="T15" fmla="*/ 4 h 8"/>
                    <a:gd name="T16" fmla="*/ 3 w 13"/>
                    <a:gd name="T17" fmla="*/ 4 h 8"/>
                    <a:gd name="T18" fmla="*/ 3 w 13"/>
                    <a:gd name="T19" fmla="*/ 4 h 8"/>
                    <a:gd name="T20" fmla="*/ 3 w 13"/>
                    <a:gd name="T21" fmla="*/ 4 h 8"/>
                    <a:gd name="T22" fmla="*/ 4 w 13"/>
                    <a:gd name="T23" fmla="*/ 2 h 8"/>
                    <a:gd name="T24" fmla="*/ 4 w 13"/>
                    <a:gd name="T25" fmla="*/ 1 h 8"/>
                    <a:gd name="T26" fmla="*/ 4 w 13"/>
                    <a:gd name="T27" fmla="*/ 1 h 8"/>
                    <a:gd name="T28" fmla="*/ 3 w 13"/>
                    <a:gd name="T29" fmla="*/ 2 h 8"/>
                    <a:gd name="T30" fmla="*/ 2 w 13"/>
                    <a:gd name="T31" fmla="*/ 2 h 8"/>
                    <a:gd name="T32" fmla="*/ 2 w 13"/>
                    <a:gd name="T33" fmla="*/ 2 h 8"/>
                    <a:gd name="T34" fmla="*/ 2 w 13"/>
                    <a:gd name="T35" fmla="*/ 2 h 8"/>
                    <a:gd name="T36" fmla="*/ 2 w 13"/>
                    <a:gd name="T37" fmla="*/ 3 h 8"/>
                    <a:gd name="T38" fmla="*/ 1 w 13"/>
                    <a:gd name="T39" fmla="*/ 1 h 8"/>
                    <a:gd name="T40" fmla="*/ 0 w 13"/>
                    <a:gd name="T41" fmla="*/ 1 h 8"/>
                    <a:gd name="T42" fmla="*/ 5 w 13"/>
                    <a:gd name="T43" fmla="*/ 0 h 8"/>
                    <a:gd name="T44" fmla="*/ 5 w 13"/>
                    <a:gd name="T45" fmla="*/ 0 h 8"/>
                    <a:gd name="T46" fmla="*/ 5 w 13"/>
                    <a:gd name="T47" fmla="*/ 0 h 8"/>
                    <a:gd name="T48" fmla="*/ 4 w 13"/>
                    <a:gd name="T49" fmla="*/ 0 h 8"/>
                    <a:gd name="T50" fmla="*/ 4 w 13"/>
                    <a:gd name="T51" fmla="*/ 1 h 8"/>
                    <a:gd name="T52" fmla="*/ 4 w 13"/>
                    <a:gd name="T53" fmla="*/ 1 h 8"/>
                    <a:gd name="T54" fmla="*/ 4 w 13"/>
                    <a:gd name="T55" fmla="*/ 0 h 8"/>
                    <a:gd name="T56" fmla="*/ 4 w 13"/>
                    <a:gd name="T57" fmla="*/ 0 h 8"/>
                    <a:gd name="T58" fmla="*/ 5 w 13"/>
                    <a:gd name="T59" fmla="*/ 0 h 8"/>
                    <a:gd name="T60" fmla="*/ 4 w 13"/>
                    <a:gd name="T61" fmla="*/ 0 h 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3" h="8">
                      <a:moveTo>
                        <a:pt x="0" y="1"/>
                      </a:moveTo>
                      <a:cubicBezTo>
                        <a:pt x="0" y="1"/>
                        <a:pt x="0" y="1"/>
                        <a:pt x="0" y="1"/>
                      </a:cubicBezTo>
                      <a:cubicBezTo>
                        <a:pt x="1" y="1"/>
                        <a:pt x="1" y="2"/>
                        <a:pt x="1" y="3"/>
                      </a:cubicBezTo>
                      <a:cubicBezTo>
                        <a:pt x="0" y="5"/>
                        <a:pt x="2" y="6"/>
                        <a:pt x="3" y="8"/>
                      </a:cubicBezTo>
                      <a:cubicBezTo>
                        <a:pt x="3" y="8"/>
                        <a:pt x="3" y="8"/>
                        <a:pt x="3" y="8"/>
                      </a:cubicBezTo>
                      <a:cubicBezTo>
                        <a:pt x="3" y="8"/>
                        <a:pt x="4" y="8"/>
                        <a:pt x="4" y="8"/>
                      </a:cubicBezTo>
                      <a:cubicBezTo>
                        <a:pt x="4" y="8"/>
                        <a:pt x="4" y="8"/>
                        <a:pt x="5" y="8"/>
                      </a:cubicBezTo>
                      <a:cubicBezTo>
                        <a:pt x="5" y="8"/>
                        <a:pt x="6" y="7"/>
                        <a:pt x="6" y="6"/>
                      </a:cubicBezTo>
                      <a:cubicBezTo>
                        <a:pt x="7" y="6"/>
                        <a:pt x="7" y="5"/>
                        <a:pt x="8" y="5"/>
                      </a:cubicBezTo>
                      <a:cubicBezTo>
                        <a:pt x="8" y="5"/>
                        <a:pt x="8" y="5"/>
                        <a:pt x="8" y="5"/>
                      </a:cubicBezTo>
                      <a:cubicBezTo>
                        <a:pt x="8" y="5"/>
                        <a:pt x="8" y="5"/>
                        <a:pt x="8" y="5"/>
                      </a:cubicBezTo>
                      <a:cubicBezTo>
                        <a:pt x="9" y="5"/>
                        <a:pt x="10" y="3"/>
                        <a:pt x="10" y="2"/>
                      </a:cubicBezTo>
                      <a:cubicBezTo>
                        <a:pt x="10" y="2"/>
                        <a:pt x="10" y="1"/>
                        <a:pt x="10" y="1"/>
                      </a:cubicBezTo>
                      <a:cubicBezTo>
                        <a:pt x="10" y="1"/>
                        <a:pt x="10" y="1"/>
                        <a:pt x="10" y="1"/>
                      </a:cubicBezTo>
                      <a:cubicBezTo>
                        <a:pt x="9" y="2"/>
                        <a:pt x="8" y="2"/>
                        <a:pt x="8" y="2"/>
                      </a:cubicBezTo>
                      <a:cubicBezTo>
                        <a:pt x="7" y="2"/>
                        <a:pt x="7" y="2"/>
                        <a:pt x="6" y="2"/>
                      </a:cubicBezTo>
                      <a:cubicBezTo>
                        <a:pt x="6" y="2"/>
                        <a:pt x="6" y="2"/>
                        <a:pt x="5" y="2"/>
                      </a:cubicBezTo>
                      <a:cubicBezTo>
                        <a:pt x="5" y="2"/>
                        <a:pt x="4" y="2"/>
                        <a:pt x="4" y="2"/>
                      </a:cubicBezTo>
                      <a:cubicBezTo>
                        <a:pt x="3" y="2"/>
                        <a:pt x="3" y="3"/>
                        <a:pt x="2" y="3"/>
                      </a:cubicBezTo>
                      <a:cubicBezTo>
                        <a:pt x="2" y="3"/>
                        <a:pt x="2" y="2"/>
                        <a:pt x="1" y="1"/>
                      </a:cubicBezTo>
                      <a:cubicBezTo>
                        <a:pt x="1" y="1"/>
                        <a:pt x="1" y="1"/>
                        <a:pt x="0" y="1"/>
                      </a:cubicBezTo>
                      <a:moveTo>
                        <a:pt x="13" y="0"/>
                      </a:moveTo>
                      <a:cubicBezTo>
                        <a:pt x="13" y="0"/>
                        <a:pt x="13" y="0"/>
                        <a:pt x="13" y="0"/>
                      </a:cubicBezTo>
                      <a:cubicBezTo>
                        <a:pt x="13" y="0"/>
                        <a:pt x="13" y="0"/>
                        <a:pt x="13" y="0"/>
                      </a:cubicBezTo>
                      <a:moveTo>
                        <a:pt x="12" y="0"/>
                      </a:moveTo>
                      <a:cubicBezTo>
                        <a:pt x="12" y="0"/>
                        <a:pt x="11" y="0"/>
                        <a:pt x="11" y="1"/>
                      </a:cubicBezTo>
                      <a:cubicBezTo>
                        <a:pt x="11" y="1"/>
                        <a:pt x="11" y="1"/>
                        <a:pt x="11" y="1"/>
                      </a:cubicBezTo>
                      <a:cubicBezTo>
                        <a:pt x="11" y="1"/>
                        <a:pt x="11" y="1"/>
                        <a:pt x="11" y="0"/>
                      </a:cubicBezTo>
                      <a:cubicBezTo>
                        <a:pt x="11" y="0"/>
                        <a:pt x="12" y="0"/>
                        <a:pt x="12" y="0"/>
                      </a:cubicBezTo>
                      <a:cubicBezTo>
                        <a:pt x="12" y="0"/>
                        <a:pt x="13" y="0"/>
                        <a:pt x="13" y="0"/>
                      </a:cubicBezTo>
                      <a:cubicBezTo>
                        <a:pt x="13" y="0"/>
                        <a:pt x="12" y="0"/>
                        <a:pt x="12"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0" name="Freeform 10801">
                  <a:extLst>
                    <a:ext uri="{FF2B5EF4-FFF2-40B4-BE49-F238E27FC236}">
                      <a16:creationId xmlns:a16="http://schemas.microsoft.com/office/drawing/2014/main" id="{CF279362-69D7-DEB0-26E1-15EFC35E8191}"/>
                    </a:ext>
                  </a:extLst>
                </p:cNvPr>
                <p:cNvSpPr>
                  <a:spLocks/>
                </p:cNvSpPr>
                <p:nvPr/>
              </p:nvSpPr>
              <p:spPr bwMode="auto">
                <a:xfrm>
                  <a:off x="4011" y="2350"/>
                  <a:ext cx="9" cy="10"/>
                </a:xfrm>
                <a:custGeom>
                  <a:avLst/>
                  <a:gdLst>
                    <a:gd name="T0" fmla="*/ 4 w 11"/>
                    <a:gd name="T1" fmla="*/ 0 h 12"/>
                    <a:gd name="T2" fmla="*/ 4 w 11"/>
                    <a:gd name="T3" fmla="*/ 0 h 12"/>
                    <a:gd name="T4" fmla="*/ 4 w 11"/>
                    <a:gd name="T5" fmla="*/ 1 h 12"/>
                    <a:gd name="T6" fmla="*/ 4 w 11"/>
                    <a:gd name="T7" fmla="*/ 3 h 12"/>
                    <a:gd name="T8" fmla="*/ 3 w 11"/>
                    <a:gd name="T9" fmla="*/ 2 h 12"/>
                    <a:gd name="T10" fmla="*/ 2 w 11"/>
                    <a:gd name="T11" fmla="*/ 3 h 12"/>
                    <a:gd name="T12" fmla="*/ 2 w 11"/>
                    <a:gd name="T13" fmla="*/ 3 h 12"/>
                    <a:gd name="T14" fmla="*/ 2 w 11"/>
                    <a:gd name="T15" fmla="*/ 3 h 12"/>
                    <a:gd name="T16" fmla="*/ 2 w 11"/>
                    <a:gd name="T17" fmla="*/ 3 h 12"/>
                    <a:gd name="T18" fmla="*/ 2 w 11"/>
                    <a:gd name="T19" fmla="*/ 4 h 12"/>
                    <a:gd name="T20" fmla="*/ 1 w 11"/>
                    <a:gd name="T21" fmla="*/ 4 h 12"/>
                    <a:gd name="T22" fmla="*/ 0 w 11"/>
                    <a:gd name="T23" fmla="*/ 4 h 12"/>
                    <a:gd name="T24" fmla="*/ 0 w 11"/>
                    <a:gd name="T25" fmla="*/ 4 h 12"/>
                    <a:gd name="T26" fmla="*/ 0 w 11"/>
                    <a:gd name="T27" fmla="*/ 4 h 12"/>
                    <a:gd name="T28" fmla="*/ 2 w 11"/>
                    <a:gd name="T29" fmla="*/ 6 h 12"/>
                    <a:gd name="T30" fmla="*/ 2 w 11"/>
                    <a:gd name="T31" fmla="*/ 6 h 12"/>
                    <a:gd name="T32" fmla="*/ 2 w 11"/>
                    <a:gd name="T33" fmla="*/ 5 h 12"/>
                    <a:gd name="T34" fmla="*/ 2 w 11"/>
                    <a:gd name="T35" fmla="*/ 5 h 12"/>
                    <a:gd name="T36" fmla="*/ 2 w 11"/>
                    <a:gd name="T37" fmla="*/ 5 h 12"/>
                    <a:gd name="T38" fmla="*/ 4 w 11"/>
                    <a:gd name="T39" fmla="*/ 3 h 12"/>
                    <a:gd name="T40" fmla="*/ 4 w 11"/>
                    <a:gd name="T41" fmla="*/ 3 h 12"/>
                    <a:gd name="T42" fmla="*/ 4 w 11"/>
                    <a:gd name="T43" fmla="*/ 3 h 12"/>
                    <a:gd name="T44" fmla="*/ 5 w 11"/>
                    <a:gd name="T45" fmla="*/ 3 h 12"/>
                    <a:gd name="T46" fmla="*/ 5 w 11"/>
                    <a:gd name="T47" fmla="*/ 0 h 12"/>
                    <a:gd name="T48" fmla="*/ 5 w 11"/>
                    <a:gd name="T49" fmla="*/ 0 h 12"/>
                    <a:gd name="T50" fmla="*/ 5 w 11"/>
                    <a:gd name="T51" fmla="*/ 0 h 12"/>
                    <a:gd name="T52" fmla="*/ 5 w 11"/>
                    <a:gd name="T53" fmla="*/ 0 h 12"/>
                    <a:gd name="T54" fmla="*/ 5 w 11"/>
                    <a:gd name="T55" fmla="*/ 0 h 12"/>
                    <a:gd name="T56" fmla="*/ 5 w 11"/>
                    <a:gd name="T57" fmla="*/ 0 h 12"/>
                    <a:gd name="T58" fmla="*/ 5 w 11"/>
                    <a:gd name="T59" fmla="*/ 0 h 12"/>
                    <a:gd name="T60" fmla="*/ 5 w 11"/>
                    <a:gd name="T61" fmla="*/ 0 h 12"/>
                    <a:gd name="T62" fmla="*/ 4 w 11"/>
                    <a:gd name="T63" fmla="*/ 0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 h="12">
                      <a:moveTo>
                        <a:pt x="9" y="0"/>
                      </a:moveTo>
                      <a:cubicBezTo>
                        <a:pt x="9" y="0"/>
                        <a:pt x="8" y="0"/>
                        <a:pt x="8" y="0"/>
                      </a:cubicBezTo>
                      <a:cubicBezTo>
                        <a:pt x="8" y="1"/>
                        <a:pt x="8" y="1"/>
                        <a:pt x="8" y="1"/>
                      </a:cubicBezTo>
                      <a:cubicBezTo>
                        <a:pt x="8" y="2"/>
                        <a:pt x="9" y="3"/>
                        <a:pt x="8" y="3"/>
                      </a:cubicBezTo>
                      <a:cubicBezTo>
                        <a:pt x="8" y="3"/>
                        <a:pt x="8" y="3"/>
                        <a:pt x="7" y="2"/>
                      </a:cubicBezTo>
                      <a:cubicBezTo>
                        <a:pt x="7" y="3"/>
                        <a:pt x="6" y="5"/>
                        <a:pt x="5" y="5"/>
                      </a:cubicBezTo>
                      <a:cubicBezTo>
                        <a:pt x="5" y="5"/>
                        <a:pt x="5" y="5"/>
                        <a:pt x="5" y="5"/>
                      </a:cubicBezTo>
                      <a:cubicBezTo>
                        <a:pt x="5" y="5"/>
                        <a:pt x="5" y="5"/>
                        <a:pt x="5" y="5"/>
                      </a:cubicBezTo>
                      <a:cubicBezTo>
                        <a:pt x="4" y="5"/>
                        <a:pt x="4" y="6"/>
                        <a:pt x="3" y="6"/>
                      </a:cubicBezTo>
                      <a:cubicBezTo>
                        <a:pt x="3" y="7"/>
                        <a:pt x="2" y="8"/>
                        <a:pt x="2" y="8"/>
                      </a:cubicBezTo>
                      <a:cubicBezTo>
                        <a:pt x="1" y="8"/>
                        <a:pt x="1" y="8"/>
                        <a:pt x="1" y="8"/>
                      </a:cubicBezTo>
                      <a:cubicBezTo>
                        <a:pt x="1" y="8"/>
                        <a:pt x="0" y="8"/>
                        <a:pt x="0" y="8"/>
                      </a:cubicBezTo>
                      <a:cubicBezTo>
                        <a:pt x="0" y="8"/>
                        <a:pt x="0" y="8"/>
                        <a:pt x="0" y="8"/>
                      </a:cubicBezTo>
                      <a:cubicBezTo>
                        <a:pt x="0" y="8"/>
                        <a:pt x="0" y="8"/>
                        <a:pt x="0" y="8"/>
                      </a:cubicBezTo>
                      <a:cubicBezTo>
                        <a:pt x="0" y="11"/>
                        <a:pt x="2" y="11"/>
                        <a:pt x="3" y="12"/>
                      </a:cubicBezTo>
                      <a:cubicBezTo>
                        <a:pt x="3" y="11"/>
                        <a:pt x="3" y="11"/>
                        <a:pt x="4" y="11"/>
                      </a:cubicBezTo>
                      <a:cubicBezTo>
                        <a:pt x="4" y="10"/>
                        <a:pt x="5" y="9"/>
                        <a:pt x="5" y="9"/>
                      </a:cubicBezTo>
                      <a:cubicBezTo>
                        <a:pt x="5" y="9"/>
                        <a:pt x="5" y="9"/>
                        <a:pt x="5" y="9"/>
                      </a:cubicBezTo>
                      <a:cubicBezTo>
                        <a:pt x="6" y="9"/>
                        <a:pt x="6" y="9"/>
                        <a:pt x="6" y="9"/>
                      </a:cubicBezTo>
                      <a:cubicBezTo>
                        <a:pt x="7" y="9"/>
                        <a:pt x="7" y="8"/>
                        <a:pt x="8" y="7"/>
                      </a:cubicBezTo>
                      <a:cubicBezTo>
                        <a:pt x="8" y="6"/>
                        <a:pt x="8" y="4"/>
                        <a:pt x="9" y="4"/>
                      </a:cubicBezTo>
                      <a:cubicBezTo>
                        <a:pt x="9" y="4"/>
                        <a:pt x="9" y="4"/>
                        <a:pt x="9" y="4"/>
                      </a:cubicBezTo>
                      <a:cubicBezTo>
                        <a:pt x="10" y="4"/>
                        <a:pt x="10" y="4"/>
                        <a:pt x="10" y="4"/>
                      </a:cubicBezTo>
                      <a:cubicBezTo>
                        <a:pt x="11" y="4"/>
                        <a:pt x="11" y="2"/>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path>
                  </a:pathLst>
                </a:custGeom>
                <a:solidFill>
                  <a:srgbClr val="D8D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1" name="Freeform 10802">
                  <a:extLst>
                    <a:ext uri="{FF2B5EF4-FFF2-40B4-BE49-F238E27FC236}">
                      <a16:creationId xmlns:a16="http://schemas.microsoft.com/office/drawing/2014/main" id="{A7A53CCD-0F80-D2B0-BAB1-575BA62C15C8}"/>
                    </a:ext>
                  </a:extLst>
                </p:cNvPr>
                <p:cNvSpPr>
                  <a:spLocks noEditPoints="1"/>
                </p:cNvSpPr>
                <p:nvPr/>
              </p:nvSpPr>
              <p:spPr bwMode="auto">
                <a:xfrm>
                  <a:off x="4009" y="2339"/>
                  <a:ext cx="2" cy="4"/>
                </a:xfrm>
                <a:custGeom>
                  <a:avLst/>
                  <a:gdLst>
                    <a:gd name="T0" fmla="*/ 0 w 2"/>
                    <a:gd name="T1" fmla="*/ 1 h 5"/>
                    <a:gd name="T2" fmla="*/ 0 w 2"/>
                    <a:gd name="T3" fmla="*/ 1 h 5"/>
                    <a:gd name="T4" fmla="*/ 0 w 2"/>
                    <a:gd name="T5" fmla="*/ 1 h 5"/>
                    <a:gd name="T6" fmla="*/ 0 w 2"/>
                    <a:gd name="T7" fmla="*/ 1 h 5"/>
                    <a:gd name="T8" fmla="*/ 1 w 2"/>
                    <a:gd name="T9" fmla="*/ 0 h 5"/>
                    <a:gd name="T10" fmla="*/ 0 w 2"/>
                    <a:gd name="T11" fmla="*/ 1 h 5"/>
                    <a:gd name="T12" fmla="*/ 2 w 2"/>
                    <a:gd name="T13" fmla="*/ 2 h 5"/>
                    <a:gd name="T14" fmla="*/ 2 w 2"/>
                    <a:gd name="T15" fmla="*/ 2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1"/>
                      </a:moveTo>
                      <a:cubicBezTo>
                        <a:pt x="0" y="1"/>
                        <a:pt x="0" y="1"/>
                        <a:pt x="0" y="1"/>
                      </a:cubicBezTo>
                      <a:cubicBezTo>
                        <a:pt x="0" y="1"/>
                        <a:pt x="0" y="1"/>
                        <a:pt x="0" y="1"/>
                      </a:cubicBezTo>
                      <a:cubicBezTo>
                        <a:pt x="0" y="1"/>
                        <a:pt x="0" y="1"/>
                        <a:pt x="0" y="1"/>
                      </a:cubicBezTo>
                      <a:moveTo>
                        <a:pt x="1" y="0"/>
                      </a:moveTo>
                      <a:cubicBezTo>
                        <a:pt x="1" y="0"/>
                        <a:pt x="0" y="0"/>
                        <a:pt x="0" y="1"/>
                      </a:cubicBezTo>
                      <a:cubicBezTo>
                        <a:pt x="1" y="1"/>
                        <a:pt x="1" y="2"/>
                        <a:pt x="2" y="3"/>
                      </a:cubicBezTo>
                      <a:cubicBezTo>
                        <a:pt x="2" y="4"/>
                        <a:pt x="2" y="5"/>
                        <a:pt x="2" y="5"/>
                      </a:cubicBezTo>
                      <a:cubicBezTo>
                        <a:pt x="2" y="4"/>
                        <a:pt x="2" y="0"/>
                        <a:pt x="1"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2" name="Freeform 10803">
                  <a:extLst>
                    <a:ext uri="{FF2B5EF4-FFF2-40B4-BE49-F238E27FC236}">
                      <a16:creationId xmlns:a16="http://schemas.microsoft.com/office/drawing/2014/main" id="{7AEF939D-BBD5-5BCD-5602-2F6787DF5EA5}"/>
                    </a:ext>
                  </a:extLst>
                </p:cNvPr>
                <p:cNvSpPr>
                  <a:spLocks/>
                </p:cNvSpPr>
                <p:nvPr/>
              </p:nvSpPr>
              <p:spPr bwMode="auto">
                <a:xfrm>
                  <a:off x="4010" y="2345"/>
                  <a:ext cx="4" cy="3"/>
                </a:xfrm>
                <a:custGeom>
                  <a:avLst/>
                  <a:gdLst>
                    <a:gd name="T0" fmla="*/ 1 w 4"/>
                    <a:gd name="T1" fmla="*/ 0 h 3"/>
                    <a:gd name="T2" fmla="*/ 3 w 4"/>
                    <a:gd name="T3" fmla="*/ 3 h 3"/>
                    <a:gd name="T4" fmla="*/ 4 w 4"/>
                    <a:gd name="T5" fmla="*/ 2 h 3"/>
                    <a:gd name="T6" fmla="*/ 2 w 4"/>
                    <a:gd name="T7" fmla="*/ 2 h 3"/>
                    <a:gd name="T8" fmla="*/ 1 w 4"/>
                    <a:gd name="T9" fmla="*/ 1 h 3"/>
                    <a:gd name="T10" fmla="*/ 1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1" y="0"/>
                      </a:moveTo>
                      <a:cubicBezTo>
                        <a:pt x="0" y="1"/>
                        <a:pt x="2" y="3"/>
                        <a:pt x="3" y="3"/>
                      </a:cubicBezTo>
                      <a:cubicBezTo>
                        <a:pt x="4" y="3"/>
                        <a:pt x="4" y="3"/>
                        <a:pt x="4" y="2"/>
                      </a:cubicBezTo>
                      <a:cubicBezTo>
                        <a:pt x="4" y="2"/>
                        <a:pt x="3" y="2"/>
                        <a:pt x="2" y="2"/>
                      </a:cubicBezTo>
                      <a:cubicBezTo>
                        <a:pt x="2" y="2"/>
                        <a:pt x="1" y="2"/>
                        <a:pt x="1" y="1"/>
                      </a:cubicBezTo>
                      <a:cubicBezTo>
                        <a:pt x="1" y="0"/>
                        <a:pt x="1" y="0"/>
                        <a:pt x="1"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3" name="Freeform 10804">
                  <a:extLst>
                    <a:ext uri="{FF2B5EF4-FFF2-40B4-BE49-F238E27FC236}">
                      <a16:creationId xmlns:a16="http://schemas.microsoft.com/office/drawing/2014/main" id="{EFD1A9AE-D9CD-EDAA-5982-D08E346ABB37}"/>
                    </a:ext>
                  </a:extLst>
                </p:cNvPr>
                <p:cNvSpPr>
                  <a:spLocks noEditPoints="1"/>
                </p:cNvSpPr>
                <p:nvPr/>
              </p:nvSpPr>
              <p:spPr bwMode="auto">
                <a:xfrm>
                  <a:off x="4016" y="2341"/>
                  <a:ext cx="2" cy="4"/>
                </a:xfrm>
                <a:custGeom>
                  <a:avLst/>
                  <a:gdLst>
                    <a:gd name="T0" fmla="*/ 1 w 2"/>
                    <a:gd name="T1" fmla="*/ 2 h 5"/>
                    <a:gd name="T2" fmla="*/ 1 w 2"/>
                    <a:gd name="T3" fmla="*/ 2 h 5"/>
                    <a:gd name="T4" fmla="*/ 1 w 2"/>
                    <a:gd name="T5" fmla="*/ 2 h 5"/>
                    <a:gd name="T6" fmla="*/ 0 w 2"/>
                    <a:gd name="T7" fmla="*/ 0 h 5"/>
                    <a:gd name="T8" fmla="*/ 0 w 2"/>
                    <a:gd name="T9" fmla="*/ 0 h 5"/>
                    <a:gd name="T10" fmla="*/ 1 w 2"/>
                    <a:gd name="T11" fmla="*/ 2 h 5"/>
                    <a:gd name="T12" fmla="*/ 2 w 2"/>
                    <a:gd name="T13" fmla="*/ 2 h 5"/>
                    <a:gd name="T14" fmla="*/ 0 w 2"/>
                    <a:gd name="T15" fmla="*/ 0 h 5"/>
                    <a:gd name="T16" fmla="*/ 0 w 2"/>
                    <a:gd name="T17" fmla="*/ 0 h 5"/>
                    <a:gd name="T18" fmla="*/ 0 w 2"/>
                    <a:gd name="T19" fmla="*/ 0 h 5"/>
                    <a:gd name="T20" fmla="*/ 0 w 2"/>
                    <a:gd name="T21" fmla="*/ 0 h 5"/>
                    <a:gd name="T22" fmla="*/ 0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5"/>
                      </a:moveTo>
                      <a:cubicBezTo>
                        <a:pt x="1" y="5"/>
                        <a:pt x="1" y="5"/>
                        <a:pt x="1" y="5"/>
                      </a:cubicBezTo>
                      <a:cubicBezTo>
                        <a:pt x="1" y="5"/>
                        <a:pt x="1" y="5"/>
                        <a:pt x="1" y="5"/>
                      </a:cubicBezTo>
                      <a:moveTo>
                        <a:pt x="0" y="0"/>
                      </a:moveTo>
                      <a:cubicBezTo>
                        <a:pt x="0" y="0"/>
                        <a:pt x="0" y="0"/>
                        <a:pt x="0" y="0"/>
                      </a:cubicBezTo>
                      <a:cubicBezTo>
                        <a:pt x="1" y="0"/>
                        <a:pt x="2" y="3"/>
                        <a:pt x="1" y="5"/>
                      </a:cubicBezTo>
                      <a:cubicBezTo>
                        <a:pt x="1" y="4"/>
                        <a:pt x="2" y="4"/>
                        <a:pt x="2" y="3"/>
                      </a:cubicBezTo>
                      <a:cubicBezTo>
                        <a:pt x="2" y="1"/>
                        <a:pt x="1" y="1"/>
                        <a:pt x="0" y="0"/>
                      </a:cubicBezTo>
                      <a:moveTo>
                        <a:pt x="0" y="0"/>
                      </a:moveTo>
                      <a:cubicBezTo>
                        <a:pt x="0" y="0"/>
                        <a:pt x="0" y="0"/>
                        <a:pt x="0" y="0"/>
                      </a:cubicBezTo>
                      <a:cubicBezTo>
                        <a:pt x="0" y="0"/>
                        <a:pt x="0" y="0"/>
                        <a:pt x="0" y="0"/>
                      </a:cubicBezTo>
                      <a:cubicBezTo>
                        <a:pt x="0" y="0"/>
                        <a:pt x="0" y="0"/>
                        <a:pt x="0"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4" name="Freeform 10805">
                  <a:extLst>
                    <a:ext uri="{FF2B5EF4-FFF2-40B4-BE49-F238E27FC236}">
                      <a16:creationId xmlns:a16="http://schemas.microsoft.com/office/drawing/2014/main" id="{AD32FEC8-B28E-CB76-8BD7-9F9D14A7DCCB}"/>
                    </a:ext>
                  </a:extLst>
                </p:cNvPr>
                <p:cNvSpPr>
                  <a:spLocks noEditPoints="1"/>
                </p:cNvSpPr>
                <p:nvPr/>
              </p:nvSpPr>
              <p:spPr bwMode="auto">
                <a:xfrm>
                  <a:off x="4019" y="2338"/>
                  <a:ext cx="1" cy="4"/>
                </a:xfrm>
                <a:custGeom>
                  <a:avLst/>
                  <a:gdLst>
                    <a:gd name="T0" fmla="*/ 1 w 1"/>
                    <a:gd name="T1" fmla="*/ 1 h 5"/>
                    <a:gd name="T2" fmla="*/ 0 w 1"/>
                    <a:gd name="T3" fmla="*/ 2 h 5"/>
                    <a:gd name="T4" fmla="*/ 1 w 1"/>
                    <a:gd name="T5" fmla="*/ 1 h 5"/>
                    <a:gd name="T6" fmla="*/ 0 w 1"/>
                    <a:gd name="T7" fmla="*/ 1 h 5"/>
                    <a:gd name="T8" fmla="*/ 1 w 1"/>
                    <a:gd name="T9" fmla="*/ 1 h 5"/>
                    <a:gd name="T10" fmla="*/ 0 w 1"/>
                    <a:gd name="T11" fmla="*/ 1 h 5"/>
                    <a:gd name="T12" fmla="*/ 0 w 1"/>
                    <a:gd name="T13" fmla="*/ 0 h 5"/>
                    <a:gd name="T14" fmla="*/ 0 w 1"/>
                    <a:gd name="T15" fmla="*/ 0 h 5"/>
                    <a:gd name="T16" fmla="*/ 0 w 1"/>
                    <a:gd name="T17" fmla="*/ 1 h 5"/>
                    <a:gd name="T18" fmla="*/ 0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1"/>
                      </a:moveTo>
                      <a:cubicBezTo>
                        <a:pt x="1" y="3"/>
                        <a:pt x="0" y="5"/>
                        <a:pt x="0" y="5"/>
                      </a:cubicBezTo>
                      <a:cubicBezTo>
                        <a:pt x="1" y="5"/>
                        <a:pt x="1" y="3"/>
                        <a:pt x="1" y="1"/>
                      </a:cubicBezTo>
                      <a:moveTo>
                        <a:pt x="0" y="1"/>
                      </a:moveTo>
                      <a:cubicBezTo>
                        <a:pt x="1" y="1"/>
                        <a:pt x="1" y="1"/>
                        <a:pt x="1" y="1"/>
                      </a:cubicBezTo>
                      <a:cubicBezTo>
                        <a:pt x="1" y="1"/>
                        <a:pt x="1" y="1"/>
                        <a:pt x="0" y="1"/>
                      </a:cubicBezTo>
                      <a:moveTo>
                        <a:pt x="0" y="0"/>
                      </a:moveTo>
                      <a:cubicBezTo>
                        <a:pt x="0" y="0"/>
                        <a:pt x="0" y="0"/>
                        <a:pt x="0" y="0"/>
                      </a:cubicBezTo>
                      <a:cubicBezTo>
                        <a:pt x="0" y="1"/>
                        <a:pt x="0" y="1"/>
                        <a:pt x="0" y="1"/>
                      </a:cubicBezTo>
                      <a:cubicBezTo>
                        <a:pt x="0" y="1"/>
                        <a:pt x="0" y="0"/>
                        <a:pt x="0"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5" name="Freeform 10806">
                  <a:extLst>
                    <a:ext uri="{FF2B5EF4-FFF2-40B4-BE49-F238E27FC236}">
                      <a16:creationId xmlns:a16="http://schemas.microsoft.com/office/drawing/2014/main" id="{F67477A7-0BD0-C260-ED2E-7FE83B0D4AA0}"/>
                    </a:ext>
                  </a:extLst>
                </p:cNvPr>
                <p:cNvSpPr>
                  <a:spLocks noEditPoints="1"/>
                </p:cNvSpPr>
                <p:nvPr/>
              </p:nvSpPr>
              <p:spPr bwMode="auto">
                <a:xfrm>
                  <a:off x="4031" y="2367"/>
                  <a:ext cx="2" cy="5"/>
                </a:xfrm>
                <a:custGeom>
                  <a:avLst/>
                  <a:gdLst>
                    <a:gd name="T0" fmla="*/ 1 w 3"/>
                    <a:gd name="T1" fmla="*/ 3 h 5"/>
                    <a:gd name="T2" fmla="*/ 1 w 3"/>
                    <a:gd name="T3" fmla="*/ 3 h 5"/>
                    <a:gd name="T4" fmla="*/ 0 w 3"/>
                    <a:gd name="T5" fmla="*/ 5 h 5"/>
                    <a:gd name="T6" fmla="*/ 0 w 3"/>
                    <a:gd name="T7" fmla="*/ 5 h 5"/>
                    <a:gd name="T8" fmla="*/ 1 w 3"/>
                    <a:gd name="T9" fmla="*/ 3 h 5"/>
                    <a:gd name="T10" fmla="*/ 1 w 3"/>
                    <a:gd name="T11" fmla="*/ 3 h 5"/>
                    <a:gd name="T12" fmla="*/ 1 w 3"/>
                    <a:gd name="T13" fmla="*/ 2 h 5"/>
                    <a:gd name="T14" fmla="*/ 1 w 3"/>
                    <a:gd name="T15" fmla="*/ 3 h 5"/>
                    <a:gd name="T16" fmla="*/ 1 w 3"/>
                    <a:gd name="T17" fmla="*/ 2 h 5"/>
                    <a:gd name="T18" fmla="*/ 1 w 3"/>
                    <a:gd name="T19" fmla="*/ 0 h 5"/>
                    <a:gd name="T20" fmla="*/ 1 w 3"/>
                    <a:gd name="T21" fmla="*/ 0 h 5"/>
                    <a:gd name="T22" fmla="*/ 1 w 3"/>
                    <a:gd name="T23" fmla="*/ 0 h 5"/>
                    <a:gd name="T24" fmla="*/ 1 w 3"/>
                    <a:gd name="T25" fmla="*/ 0 h 5"/>
                    <a:gd name="T26" fmla="*/ 1 w 3"/>
                    <a:gd name="T27" fmla="*/ 0 h 5"/>
                    <a:gd name="T28" fmla="*/ 1 w 3"/>
                    <a:gd name="T29" fmla="*/ 0 h 5"/>
                    <a:gd name="T30" fmla="*/ 1 w 3"/>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5">
                      <a:moveTo>
                        <a:pt x="1" y="3"/>
                      </a:moveTo>
                      <a:cubicBezTo>
                        <a:pt x="1" y="3"/>
                        <a:pt x="1" y="3"/>
                        <a:pt x="1" y="3"/>
                      </a:cubicBezTo>
                      <a:cubicBezTo>
                        <a:pt x="1" y="4"/>
                        <a:pt x="1" y="5"/>
                        <a:pt x="0" y="5"/>
                      </a:cubicBezTo>
                      <a:cubicBezTo>
                        <a:pt x="0" y="5"/>
                        <a:pt x="0" y="5"/>
                        <a:pt x="0" y="5"/>
                      </a:cubicBezTo>
                      <a:cubicBezTo>
                        <a:pt x="1" y="5"/>
                        <a:pt x="1" y="4"/>
                        <a:pt x="1" y="3"/>
                      </a:cubicBezTo>
                      <a:cubicBezTo>
                        <a:pt x="1" y="3"/>
                        <a:pt x="1" y="3"/>
                        <a:pt x="1" y="3"/>
                      </a:cubicBezTo>
                      <a:moveTo>
                        <a:pt x="1" y="2"/>
                      </a:moveTo>
                      <a:cubicBezTo>
                        <a:pt x="1" y="3"/>
                        <a:pt x="1" y="3"/>
                        <a:pt x="1" y="3"/>
                      </a:cubicBezTo>
                      <a:cubicBezTo>
                        <a:pt x="1" y="3"/>
                        <a:pt x="1" y="3"/>
                        <a:pt x="1" y="2"/>
                      </a:cubicBezTo>
                      <a:moveTo>
                        <a:pt x="3" y="0"/>
                      </a:moveTo>
                      <a:cubicBezTo>
                        <a:pt x="3" y="0"/>
                        <a:pt x="3" y="0"/>
                        <a:pt x="3" y="0"/>
                      </a:cubicBezTo>
                      <a:cubicBezTo>
                        <a:pt x="3" y="0"/>
                        <a:pt x="3" y="0"/>
                        <a:pt x="3" y="0"/>
                      </a:cubicBezTo>
                      <a:moveTo>
                        <a:pt x="3" y="0"/>
                      </a:moveTo>
                      <a:cubicBezTo>
                        <a:pt x="3" y="0"/>
                        <a:pt x="3" y="0"/>
                        <a:pt x="2" y="0"/>
                      </a:cubicBezTo>
                      <a:cubicBezTo>
                        <a:pt x="3" y="0"/>
                        <a:pt x="3" y="0"/>
                        <a:pt x="3" y="0"/>
                      </a:cubicBezTo>
                      <a:cubicBezTo>
                        <a:pt x="3" y="0"/>
                        <a:pt x="3" y="0"/>
                        <a:pt x="3" y="0"/>
                      </a:cubicBezTo>
                    </a:path>
                  </a:pathLst>
                </a:custGeom>
                <a:solidFill>
                  <a:srgbClr val="D1AB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6" name="Freeform 10807">
                  <a:extLst>
                    <a:ext uri="{FF2B5EF4-FFF2-40B4-BE49-F238E27FC236}">
                      <a16:creationId xmlns:a16="http://schemas.microsoft.com/office/drawing/2014/main" id="{36157F65-F7C5-DC50-8CFF-F1A4BE098C1C}"/>
                    </a:ext>
                  </a:extLst>
                </p:cNvPr>
                <p:cNvSpPr>
                  <a:spLocks/>
                </p:cNvSpPr>
                <p:nvPr/>
              </p:nvSpPr>
              <p:spPr bwMode="auto">
                <a:xfrm>
                  <a:off x="4003" y="2339"/>
                  <a:ext cx="6" cy="12"/>
                </a:xfrm>
                <a:custGeom>
                  <a:avLst/>
                  <a:gdLst>
                    <a:gd name="T0" fmla="*/ 3 w 7"/>
                    <a:gd name="T1" fmla="*/ 0 h 15"/>
                    <a:gd name="T2" fmla="*/ 3 w 7"/>
                    <a:gd name="T3" fmla="*/ 1 h 15"/>
                    <a:gd name="T4" fmla="*/ 1 w 7"/>
                    <a:gd name="T5" fmla="*/ 2 h 15"/>
                    <a:gd name="T6" fmla="*/ 3 w 7"/>
                    <a:gd name="T7" fmla="*/ 4 h 15"/>
                    <a:gd name="T8" fmla="*/ 3 w 7"/>
                    <a:gd name="T9" fmla="*/ 4 h 15"/>
                    <a:gd name="T10" fmla="*/ 1 w 7"/>
                    <a:gd name="T11" fmla="*/ 3 h 15"/>
                    <a:gd name="T12" fmla="*/ 1 w 7"/>
                    <a:gd name="T13" fmla="*/ 2 h 15"/>
                    <a:gd name="T14" fmla="*/ 0 w 7"/>
                    <a:gd name="T15" fmla="*/ 4 h 15"/>
                    <a:gd name="T16" fmla="*/ 1 w 7"/>
                    <a:gd name="T17" fmla="*/ 5 h 15"/>
                    <a:gd name="T18" fmla="*/ 3 w 7"/>
                    <a:gd name="T19" fmla="*/ 6 h 15"/>
                    <a:gd name="T20" fmla="*/ 3 w 7"/>
                    <a:gd name="T21" fmla="*/ 6 h 15"/>
                    <a:gd name="T22" fmla="*/ 3 w 7"/>
                    <a:gd name="T23" fmla="*/ 6 h 15"/>
                    <a:gd name="T24" fmla="*/ 3 w 7"/>
                    <a:gd name="T25" fmla="*/ 6 h 15"/>
                    <a:gd name="T26" fmla="*/ 3 w 7"/>
                    <a:gd name="T27" fmla="*/ 5 h 15"/>
                    <a:gd name="T28" fmla="*/ 3 w 7"/>
                    <a:gd name="T29" fmla="*/ 2 h 15"/>
                    <a:gd name="T30" fmla="*/ 3 w 7"/>
                    <a:gd name="T31" fmla="*/ 0 h 15"/>
                    <a:gd name="T32" fmla="*/ 3 w 7"/>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5">
                      <a:moveTo>
                        <a:pt x="6" y="0"/>
                      </a:moveTo>
                      <a:cubicBezTo>
                        <a:pt x="6" y="1"/>
                        <a:pt x="5" y="1"/>
                        <a:pt x="5" y="1"/>
                      </a:cubicBezTo>
                      <a:cubicBezTo>
                        <a:pt x="2" y="1"/>
                        <a:pt x="3" y="5"/>
                        <a:pt x="1" y="6"/>
                      </a:cubicBezTo>
                      <a:cubicBezTo>
                        <a:pt x="1" y="7"/>
                        <a:pt x="3" y="8"/>
                        <a:pt x="4" y="9"/>
                      </a:cubicBezTo>
                      <a:cubicBezTo>
                        <a:pt x="4" y="10"/>
                        <a:pt x="4" y="10"/>
                        <a:pt x="3" y="10"/>
                      </a:cubicBezTo>
                      <a:cubicBezTo>
                        <a:pt x="2" y="10"/>
                        <a:pt x="2" y="9"/>
                        <a:pt x="1" y="8"/>
                      </a:cubicBezTo>
                      <a:cubicBezTo>
                        <a:pt x="1" y="7"/>
                        <a:pt x="1" y="7"/>
                        <a:pt x="1" y="6"/>
                      </a:cubicBezTo>
                      <a:cubicBezTo>
                        <a:pt x="0" y="7"/>
                        <a:pt x="0" y="9"/>
                        <a:pt x="0" y="10"/>
                      </a:cubicBezTo>
                      <a:cubicBezTo>
                        <a:pt x="0" y="11"/>
                        <a:pt x="1" y="11"/>
                        <a:pt x="1" y="12"/>
                      </a:cubicBezTo>
                      <a:cubicBezTo>
                        <a:pt x="1" y="14"/>
                        <a:pt x="4" y="12"/>
                        <a:pt x="4" y="14"/>
                      </a:cubicBezTo>
                      <a:cubicBezTo>
                        <a:pt x="5" y="15"/>
                        <a:pt x="5" y="15"/>
                        <a:pt x="6" y="15"/>
                      </a:cubicBezTo>
                      <a:cubicBezTo>
                        <a:pt x="6" y="15"/>
                        <a:pt x="6" y="15"/>
                        <a:pt x="7" y="15"/>
                      </a:cubicBezTo>
                      <a:cubicBezTo>
                        <a:pt x="7" y="15"/>
                        <a:pt x="7" y="15"/>
                        <a:pt x="7" y="15"/>
                      </a:cubicBezTo>
                      <a:cubicBezTo>
                        <a:pt x="7" y="14"/>
                        <a:pt x="6" y="12"/>
                        <a:pt x="6" y="11"/>
                      </a:cubicBezTo>
                      <a:cubicBezTo>
                        <a:pt x="6" y="9"/>
                        <a:pt x="5" y="7"/>
                        <a:pt x="6" y="6"/>
                      </a:cubicBezTo>
                      <a:cubicBezTo>
                        <a:pt x="7" y="4"/>
                        <a:pt x="6" y="2"/>
                        <a:pt x="6" y="0"/>
                      </a:cubicBezTo>
                      <a:cubicBezTo>
                        <a:pt x="6" y="0"/>
                        <a:pt x="6" y="0"/>
                        <a:pt x="6"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7" name="Freeform 10808">
                  <a:extLst>
                    <a:ext uri="{FF2B5EF4-FFF2-40B4-BE49-F238E27FC236}">
                      <a16:creationId xmlns:a16="http://schemas.microsoft.com/office/drawing/2014/main" id="{99C847FE-89B7-A93B-0C6D-67E202C614F7}"/>
                    </a:ext>
                  </a:extLst>
                </p:cNvPr>
                <p:cNvSpPr>
                  <a:spLocks/>
                </p:cNvSpPr>
                <p:nvPr/>
              </p:nvSpPr>
              <p:spPr bwMode="auto">
                <a:xfrm>
                  <a:off x="4000" y="2347"/>
                  <a:ext cx="11" cy="11"/>
                </a:xfrm>
                <a:custGeom>
                  <a:avLst/>
                  <a:gdLst>
                    <a:gd name="T0" fmla="*/ 3 w 13"/>
                    <a:gd name="T1" fmla="*/ 0 h 14"/>
                    <a:gd name="T2" fmla="*/ 2 w 13"/>
                    <a:gd name="T3" fmla="*/ 1 h 14"/>
                    <a:gd name="T4" fmla="*/ 1 w 13"/>
                    <a:gd name="T5" fmla="*/ 2 h 14"/>
                    <a:gd name="T6" fmla="*/ 2 w 13"/>
                    <a:gd name="T7" fmla="*/ 2 h 14"/>
                    <a:gd name="T8" fmla="*/ 1 w 13"/>
                    <a:gd name="T9" fmla="*/ 3 h 14"/>
                    <a:gd name="T10" fmla="*/ 0 w 13"/>
                    <a:gd name="T11" fmla="*/ 4 h 14"/>
                    <a:gd name="T12" fmla="*/ 1 w 13"/>
                    <a:gd name="T13" fmla="*/ 5 h 14"/>
                    <a:gd name="T14" fmla="*/ 1 w 13"/>
                    <a:gd name="T15" fmla="*/ 5 h 14"/>
                    <a:gd name="T16" fmla="*/ 2 w 13"/>
                    <a:gd name="T17" fmla="*/ 5 h 14"/>
                    <a:gd name="T18" fmla="*/ 3 w 13"/>
                    <a:gd name="T19" fmla="*/ 6 h 14"/>
                    <a:gd name="T20" fmla="*/ 3 w 13"/>
                    <a:gd name="T21" fmla="*/ 6 h 14"/>
                    <a:gd name="T22" fmla="*/ 3 w 13"/>
                    <a:gd name="T23" fmla="*/ 5 h 14"/>
                    <a:gd name="T24" fmla="*/ 3 w 13"/>
                    <a:gd name="T25" fmla="*/ 5 h 14"/>
                    <a:gd name="T26" fmla="*/ 4 w 13"/>
                    <a:gd name="T27" fmla="*/ 6 h 14"/>
                    <a:gd name="T28" fmla="*/ 6 w 13"/>
                    <a:gd name="T29" fmla="*/ 5 h 14"/>
                    <a:gd name="T30" fmla="*/ 7 w 13"/>
                    <a:gd name="T31" fmla="*/ 5 h 14"/>
                    <a:gd name="T32" fmla="*/ 6 w 13"/>
                    <a:gd name="T33" fmla="*/ 3 h 14"/>
                    <a:gd name="T34" fmla="*/ 5 w 13"/>
                    <a:gd name="T35" fmla="*/ 2 h 14"/>
                    <a:gd name="T36" fmla="*/ 5 w 13"/>
                    <a:gd name="T37" fmla="*/ 2 h 14"/>
                    <a:gd name="T38" fmla="*/ 5 w 13"/>
                    <a:gd name="T39" fmla="*/ 2 h 14"/>
                    <a:gd name="T40" fmla="*/ 3 w 13"/>
                    <a:gd name="T41" fmla="*/ 2 h 14"/>
                    <a:gd name="T42" fmla="*/ 3 w 13"/>
                    <a:gd name="T43" fmla="*/ 2 h 14"/>
                    <a:gd name="T44" fmla="*/ 3 w 13"/>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14">
                      <a:moveTo>
                        <a:pt x="3" y="0"/>
                      </a:moveTo>
                      <a:cubicBezTo>
                        <a:pt x="2" y="1"/>
                        <a:pt x="2" y="1"/>
                        <a:pt x="2" y="1"/>
                      </a:cubicBezTo>
                      <a:cubicBezTo>
                        <a:pt x="1" y="1"/>
                        <a:pt x="1" y="2"/>
                        <a:pt x="1" y="2"/>
                      </a:cubicBezTo>
                      <a:cubicBezTo>
                        <a:pt x="1" y="3"/>
                        <a:pt x="2" y="5"/>
                        <a:pt x="2" y="6"/>
                      </a:cubicBezTo>
                      <a:cubicBezTo>
                        <a:pt x="2" y="7"/>
                        <a:pt x="1" y="8"/>
                        <a:pt x="1" y="8"/>
                      </a:cubicBezTo>
                      <a:cubicBezTo>
                        <a:pt x="1" y="9"/>
                        <a:pt x="0" y="9"/>
                        <a:pt x="0" y="9"/>
                      </a:cubicBezTo>
                      <a:cubicBezTo>
                        <a:pt x="0" y="10"/>
                        <a:pt x="1" y="11"/>
                        <a:pt x="1" y="12"/>
                      </a:cubicBezTo>
                      <a:cubicBezTo>
                        <a:pt x="1" y="12"/>
                        <a:pt x="1" y="12"/>
                        <a:pt x="1" y="12"/>
                      </a:cubicBezTo>
                      <a:cubicBezTo>
                        <a:pt x="2" y="12"/>
                        <a:pt x="2" y="12"/>
                        <a:pt x="2" y="13"/>
                      </a:cubicBezTo>
                      <a:cubicBezTo>
                        <a:pt x="2" y="14"/>
                        <a:pt x="3" y="14"/>
                        <a:pt x="3" y="14"/>
                      </a:cubicBezTo>
                      <a:cubicBezTo>
                        <a:pt x="4" y="14"/>
                        <a:pt x="4" y="14"/>
                        <a:pt x="5" y="14"/>
                      </a:cubicBezTo>
                      <a:cubicBezTo>
                        <a:pt x="5" y="13"/>
                        <a:pt x="6" y="13"/>
                        <a:pt x="6" y="13"/>
                      </a:cubicBezTo>
                      <a:cubicBezTo>
                        <a:pt x="7" y="13"/>
                        <a:pt x="7" y="13"/>
                        <a:pt x="7" y="13"/>
                      </a:cubicBezTo>
                      <a:cubicBezTo>
                        <a:pt x="7" y="14"/>
                        <a:pt x="8" y="14"/>
                        <a:pt x="8" y="14"/>
                      </a:cubicBezTo>
                      <a:cubicBezTo>
                        <a:pt x="9" y="14"/>
                        <a:pt x="10" y="13"/>
                        <a:pt x="11" y="13"/>
                      </a:cubicBezTo>
                      <a:cubicBezTo>
                        <a:pt x="12" y="12"/>
                        <a:pt x="12" y="12"/>
                        <a:pt x="13" y="12"/>
                      </a:cubicBezTo>
                      <a:cubicBezTo>
                        <a:pt x="12" y="10"/>
                        <a:pt x="10" y="9"/>
                        <a:pt x="11" y="7"/>
                      </a:cubicBezTo>
                      <a:cubicBezTo>
                        <a:pt x="11" y="6"/>
                        <a:pt x="11" y="5"/>
                        <a:pt x="10" y="5"/>
                      </a:cubicBezTo>
                      <a:cubicBezTo>
                        <a:pt x="10" y="5"/>
                        <a:pt x="10" y="5"/>
                        <a:pt x="10" y="5"/>
                      </a:cubicBezTo>
                      <a:cubicBezTo>
                        <a:pt x="9" y="5"/>
                        <a:pt x="9" y="5"/>
                        <a:pt x="9" y="5"/>
                      </a:cubicBezTo>
                      <a:cubicBezTo>
                        <a:pt x="8" y="5"/>
                        <a:pt x="8" y="5"/>
                        <a:pt x="7" y="4"/>
                      </a:cubicBezTo>
                      <a:cubicBezTo>
                        <a:pt x="7" y="2"/>
                        <a:pt x="4" y="4"/>
                        <a:pt x="4" y="2"/>
                      </a:cubicBezTo>
                      <a:cubicBezTo>
                        <a:pt x="4" y="1"/>
                        <a:pt x="3" y="1"/>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8" name="Freeform 10809">
                  <a:extLst>
                    <a:ext uri="{FF2B5EF4-FFF2-40B4-BE49-F238E27FC236}">
                      <a16:creationId xmlns:a16="http://schemas.microsoft.com/office/drawing/2014/main" id="{439F9502-8B34-4DD6-F8C5-1625225A1144}"/>
                    </a:ext>
                  </a:extLst>
                </p:cNvPr>
                <p:cNvSpPr>
                  <a:spLocks/>
                </p:cNvSpPr>
                <p:nvPr/>
              </p:nvSpPr>
              <p:spPr bwMode="auto">
                <a:xfrm>
                  <a:off x="4009" y="236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29" name="Freeform 10810">
                  <a:extLst>
                    <a:ext uri="{FF2B5EF4-FFF2-40B4-BE49-F238E27FC236}">
                      <a16:creationId xmlns:a16="http://schemas.microsoft.com/office/drawing/2014/main" id="{8F104A2D-274C-0BF5-31FE-E357A93039D2}"/>
                    </a:ext>
                  </a:extLst>
                </p:cNvPr>
                <p:cNvSpPr>
                  <a:spLocks/>
                </p:cNvSpPr>
                <p:nvPr/>
              </p:nvSpPr>
              <p:spPr bwMode="auto">
                <a:xfrm>
                  <a:off x="4009" y="2360"/>
                  <a:ext cx="6" cy="3"/>
                </a:xfrm>
                <a:custGeom>
                  <a:avLst/>
                  <a:gdLst>
                    <a:gd name="T0" fmla="*/ 3 w 7"/>
                    <a:gd name="T1" fmla="*/ 0 h 3"/>
                    <a:gd name="T2" fmla="*/ 3 w 7"/>
                    <a:gd name="T3" fmla="*/ 0 h 3"/>
                    <a:gd name="T4" fmla="*/ 3 w 7"/>
                    <a:gd name="T5" fmla="*/ 0 h 3"/>
                    <a:gd name="T6" fmla="*/ 3 w 7"/>
                    <a:gd name="T7" fmla="*/ 0 h 3"/>
                    <a:gd name="T8" fmla="*/ 3 w 7"/>
                    <a:gd name="T9" fmla="*/ 0 h 3"/>
                    <a:gd name="T10" fmla="*/ 3 w 7"/>
                    <a:gd name="T11" fmla="*/ 0 h 3"/>
                    <a:gd name="T12" fmla="*/ 3 w 7"/>
                    <a:gd name="T13" fmla="*/ 0 h 3"/>
                    <a:gd name="T14" fmla="*/ 3 w 7"/>
                    <a:gd name="T15" fmla="*/ 0 h 3"/>
                    <a:gd name="T16" fmla="*/ 3 w 7"/>
                    <a:gd name="T17" fmla="*/ 0 h 3"/>
                    <a:gd name="T18" fmla="*/ 2 w 7"/>
                    <a:gd name="T19" fmla="*/ 0 h 3"/>
                    <a:gd name="T20" fmla="*/ 2 w 7"/>
                    <a:gd name="T21" fmla="*/ 0 h 3"/>
                    <a:gd name="T22" fmla="*/ 2 w 7"/>
                    <a:gd name="T23" fmla="*/ 0 h 3"/>
                    <a:gd name="T24" fmla="*/ 0 w 7"/>
                    <a:gd name="T25" fmla="*/ 1 h 3"/>
                    <a:gd name="T26" fmla="*/ 0 w 7"/>
                    <a:gd name="T27" fmla="*/ 1 h 3"/>
                    <a:gd name="T28" fmla="*/ 0 w 7"/>
                    <a:gd name="T29" fmla="*/ 1 h 3"/>
                    <a:gd name="T30" fmla="*/ 2 w 7"/>
                    <a:gd name="T31" fmla="*/ 2 h 3"/>
                    <a:gd name="T32" fmla="*/ 3 w 7"/>
                    <a:gd name="T33" fmla="*/ 3 h 3"/>
                    <a:gd name="T34" fmla="*/ 3 w 7"/>
                    <a:gd name="T35" fmla="*/ 2 h 3"/>
                    <a:gd name="T36" fmla="*/ 3 w 7"/>
                    <a:gd name="T37" fmla="*/ 2 h 3"/>
                    <a:gd name="T38" fmla="*/ 3 w 7"/>
                    <a:gd name="T39" fmla="*/ 2 h 3"/>
                    <a:gd name="T40" fmla="*/ 3 w 7"/>
                    <a:gd name="T41" fmla="*/ 1 h 3"/>
                    <a:gd name="T42" fmla="*/ 3 w 7"/>
                    <a:gd name="T43" fmla="*/ 0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3">
                      <a:moveTo>
                        <a:pt x="5" y="0"/>
                      </a:moveTo>
                      <a:cubicBezTo>
                        <a:pt x="5"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0"/>
                      </a:cubicBezTo>
                      <a:cubicBezTo>
                        <a:pt x="3" y="0"/>
                        <a:pt x="3" y="0"/>
                        <a:pt x="3" y="0"/>
                      </a:cubicBezTo>
                      <a:cubicBezTo>
                        <a:pt x="3" y="0"/>
                        <a:pt x="3" y="0"/>
                        <a:pt x="2" y="0"/>
                      </a:cubicBezTo>
                      <a:cubicBezTo>
                        <a:pt x="2" y="0"/>
                        <a:pt x="2" y="0"/>
                        <a:pt x="2" y="0"/>
                      </a:cubicBezTo>
                      <a:cubicBezTo>
                        <a:pt x="2" y="0"/>
                        <a:pt x="2" y="0"/>
                        <a:pt x="2" y="0"/>
                      </a:cubicBezTo>
                      <a:cubicBezTo>
                        <a:pt x="2" y="0"/>
                        <a:pt x="1" y="1"/>
                        <a:pt x="0" y="1"/>
                      </a:cubicBezTo>
                      <a:cubicBezTo>
                        <a:pt x="0" y="1"/>
                        <a:pt x="0" y="1"/>
                        <a:pt x="0" y="1"/>
                      </a:cubicBezTo>
                      <a:cubicBezTo>
                        <a:pt x="0" y="1"/>
                        <a:pt x="0" y="1"/>
                        <a:pt x="0" y="1"/>
                      </a:cubicBezTo>
                      <a:cubicBezTo>
                        <a:pt x="1" y="1"/>
                        <a:pt x="1" y="1"/>
                        <a:pt x="2" y="2"/>
                      </a:cubicBezTo>
                      <a:cubicBezTo>
                        <a:pt x="2" y="2"/>
                        <a:pt x="3" y="3"/>
                        <a:pt x="4" y="3"/>
                      </a:cubicBezTo>
                      <a:cubicBezTo>
                        <a:pt x="5" y="3"/>
                        <a:pt x="5" y="2"/>
                        <a:pt x="6" y="2"/>
                      </a:cubicBezTo>
                      <a:cubicBezTo>
                        <a:pt x="6" y="2"/>
                        <a:pt x="7" y="2"/>
                        <a:pt x="7" y="2"/>
                      </a:cubicBezTo>
                      <a:cubicBezTo>
                        <a:pt x="7" y="2"/>
                        <a:pt x="7" y="2"/>
                        <a:pt x="7" y="2"/>
                      </a:cubicBezTo>
                      <a:cubicBezTo>
                        <a:pt x="7" y="2"/>
                        <a:pt x="6" y="2"/>
                        <a:pt x="6" y="1"/>
                      </a:cubicBezTo>
                      <a:cubicBezTo>
                        <a:pt x="5" y="0"/>
                        <a:pt x="5" y="0"/>
                        <a:pt x="5"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0" name="Freeform 10811">
                  <a:extLst>
                    <a:ext uri="{FF2B5EF4-FFF2-40B4-BE49-F238E27FC236}">
                      <a16:creationId xmlns:a16="http://schemas.microsoft.com/office/drawing/2014/main" id="{D72532E5-0BFA-57ED-BD26-506D671B8B76}"/>
                    </a:ext>
                  </a:extLst>
                </p:cNvPr>
                <p:cNvSpPr>
                  <a:spLocks/>
                </p:cNvSpPr>
                <p:nvPr/>
              </p:nvSpPr>
              <p:spPr bwMode="auto">
                <a:xfrm>
                  <a:off x="4007" y="2362"/>
                  <a:ext cx="1" cy="1"/>
                </a:xfrm>
                <a:custGeom>
                  <a:avLst/>
                  <a:gdLst>
                    <a:gd name="T0" fmla="*/ 0 w 1"/>
                    <a:gd name="T1" fmla="*/ 0 h 1"/>
                    <a:gd name="T2" fmla="*/ 0 w 1"/>
                    <a:gd name="T3" fmla="*/ 1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1"/>
                        <a:pt x="0" y="1"/>
                      </a:cubicBezTo>
                      <a:cubicBezTo>
                        <a:pt x="0"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1" name="Freeform 10812">
                  <a:extLst>
                    <a:ext uri="{FF2B5EF4-FFF2-40B4-BE49-F238E27FC236}">
                      <a16:creationId xmlns:a16="http://schemas.microsoft.com/office/drawing/2014/main" id="{C3A2920A-5172-E5C8-0C1C-D06AFF36A412}"/>
                    </a:ext>
                  </a:extLst>
                </p:cNvPr>
                <p:cNvSpPr>
                  <a:spLocks/>
                </p:cNvSpPr>
                <p:nvPr/>
              </p:nvSpPr>
              <p:spPr bwMode="auto">
                <a:xfrm>
                  <a:off x="4004" y="2362"/>
                  <a:ext cx="3" cy="1"/>
                </a:xfrm>
                <a:custGeom>
                  <a:avLst/>
                  <a:gdLst>
                    <a:gd name="T0" fmla="*/ 2 w 4"/>
                    <a:gd name="T1" fmla="*/ 0 h 1"/>
                    <a:gd name="T2" fmla="*/ 2 w 4"/>
                    <a:gd name="T3" fmla="*/ 0 h 1"/>
                    <a:gd name="T4" fmla="*/ 1 w 4"/>
                    <a:gd name="T5" fmla="*/ 0 h 1"/>
                    <a:gd name="T6" fmla="*/ 1 w 4"/>
                    <a:gd name="T7" fmla="*/ 0 h 1"/>
                    <a:gd name="T8" fmla="*/ 1 w 4"/>
                    <a:gd name="T9" fmla="*/ 0 h 1"/>
                    <a:gd name="T10" fmla="*/ 1 w 4"/>
                    <a:gd name="T11" fmla="*/ 0 h 1"/>
                    <a:gd name="T12" fmla="*/ 1 w 4"/>
                    <a:gd name="T13" fmla="*/ 0 h 1"/>
                    <a:gd name="T14" fmla="*/ 0 w 4"/>
                    <a:gd name="T15" fmla="*/ 1 h 1"/>
                    <a:gd name="T16" fmla="*/ 0 w 4"/>
                    <a:gd name="T17" fmla="*/ 1 h 1"/>
                    <a:gd name="T18" fmla="*/ 0 w 4"/>
                    <a:gd name="T19" fmla="*/ 1 h 1"/>
                    <a:gd name="T20" fmla="*/ 0 w 4"/>
                    <a:gd name="T21" fmla="*/ 1 h 1"/>
                    <a:gd name="T22" fmla="*/ 0 w 4"/>
                    <a:gd name="T23" fmla="*/ 1 h 1"/>
                    <a:gd name="T24" fmla="*/ 0 w 4"/>
                    <a:gd name="T25" fmla="*/ 1 h 1"/>
                    <a:gd name="T26" fmla="*/ 0 w 4"/>
                    <a:gd name="T27" fmla="*/ 1 h 1"/>
                    <a:gd name="T28" fmla="*/ 1 w 4"/>
                    <a:gd name="T29" fmla="*/ 0 h 1"/>
                    <a:gd name="T30" fmla="*/ 2 w 4"/>
                    <a:gd name="T31" fmla="*/ 1 h 1"/>
                    <a:gd name="T32" fmla="*/ 2 w 4"/>
                    <a:gd name="T33" fmla="*/ 1 h 1"/>
                    <a:gd name="T34" fmla="*/ 2 w 4"/>
                    <a:gd name="T35" fmla="*/ 1 h 1"/>
                    <a:gd name="T36" fmla="*/ 2 w 4"/>
                    <a:gd name="T37" fmla="*/ 0 h 1"/>
                    <a:gd name="T38" fmla="*/ 2 w 4"/>
                    <a:gd name="T39" fmla="*/ 0 h 1"/>
                    <a:gd name="T40" fmla="*/ 2 w 4"/>
                    <a:gd name="T41" fmla="*/ 0 h 1"/>
                    <a:gd name="T42" fmla="*/ 2 w 4"/>
                    <a:gd name="T43" fmla="*/ 0 h 1"/>
                    <a:gd name="T44" fmla="*/ 2 w 4"/>
                    <a:gd name="T45" fmla="*/ 0 h 1"/>
                    <a:gd name="T46" fmla="*/ 2 w 4"/>
                    <a:gd name="T47" fmla="*/ 0 h 1"/>
                    <a:gd name="T48" fmla="*/ 2 w 4"/>
                    <a:gd name="T49" fmla="*/ 0 h 1"/>
                    <a:gd name="T50" fmla="*/ 2 w 4"/>
                    <a:gd name="T51" fmla="*/ 0 h 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 h="1">
                      <a:moveTo>
                        <a:pt x="3" y="0"/>
                      </a:moveTo>
                      <a:cubicBezTo>
                        <a:pt x="3" y="0"/>
                        <a:pt x="3" y="0"/>
                        <a:pt x="3"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0"/>
                        <a:pt x="1" y="0"/>
                      </a:cubicBezTo>
                      <a:cubicBezTo>
                        <a:pt x="1" y="0"/>
                        <a:pt x="1" y="0"/>
                        <a:pt x="2" y="1"/>
                      </a:cubicBezTo>
                      <a:cubicBezTo>
                        <a:pt x="2" y="1"/>
                        <a:pt x="3" y="1"/>
                        <a:pt x="3" y="1"/>
                      </a:cubicBezTo>
                      <a:cubicBezTo>
                        <a:pt x="3" y="1"/>
                        <a:pt x="4" y="1"/>
                        <a:pt x="4" y="1"/>
                      </a:cubicBezTo>
                      <a:cubicBezTo>
                        <a:pt x="4" y="1"/>
                        <a:pt x="4"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2" name="Freeform 10813">
                  <a:extLst>
                    <a:ext uri="{FF2B5EF4-FFF2-40B4-BE49-F238E27FC236}">
                      <a16:creationId xmlns:a16="http://schemas.microsoft.com/office/drawing/2014/main" id="{D750A57C-1E36-1150-449B-F15D9704A1A3}"/>
                    </a:ext>
                  </a:extLst>
                </p:cNvPr>
                <p:cNvSpPr>
                  <a:spLocks noEditPoints="1"/>
                </p:cNvSpPr>
                <p:nvPr/>
              </p:nvSpPr>
              <p:spPr bwMode="auto">
                <a:xfrm>
                  <a:off x="4017" y="2363"/>
                  <a:ext cx="16" cy="6"/>
                </a:xfrm>
                <a:custGeom>
                  <a:avLst/>
                  <a:gdLst>
                    <a:gd name="T0" fmla="*/ 4 w 19"/>
                    <a:gd name="T1" fmla="*/ 2 h 8"/>
                    <a:gd name="T2" fmla="*/ 4 w 19"/>
                    <a:gd name="T3" fmla="*/ 2 h 8"/>
                    <a:gd name="T4" fmla="*/ 5 w 19"/>
                    <a:gd name="T5" fmla="*/ 2 h 8"/>
                    <a:gd name="T6" fmla="*/ 4 w 19"/>
                    <a:gd name="T7" fmla="*/ 2 h 8"/>
                    <a:gd name="T8" fmla="*/ 4 w 19"/>
                    <a:gd name="T9" fmla="*/ 2 h 8"/>
                    <a:gd name="T10" fmla="*/ 9 w 19"/>
                    <a:gd name="T11" fmla="*/ 2 h 8"/>
                    <a:gd name="T12" fmla="*/ 8 w 19"/>
                    <a:gd name="T13" fmla="*/ 2 h 8"/>
                    <a:gd name="T14" fmla="*/ 8 w 19"/>
                    <a:gd name="T15" fmla="*/ 2 h 8"/>
                    <a:gd name="T16" fmla="*/ 7 w 19"/>
                    <a:gd name="T17" fmla="*/ 2 h 8"/>
                    <a:gd name="T18" fmla="*/ 7 w 19"/>
                    <a:gd name="T19" fmla="*/ 2 h 8"/>
                    <a:gd name="T20" fmla="*/ 6 w 19"/>
                    <a:gd name="T21" fmla="*/ 2 h 8"/>
                    <a:gd name="T22" fmla="*/ 5 w 19"/>
                    <a:gd name="T23" fmla="*/ 2 h 8"/>
                    <a:gd name="T24" fmla="*/ 5 w 19"/>
                    <a:gd name="T25" fmla="*/ 2 h 8"/>
                    <a:gd name="T26" fmla="*/ 7 w 19"/>
                    <a:gd name="T27" fmla="*/ 3 h 8"/>
                    <a:gd name="T28" fmla="*/ 8 w 19"/>
                    <a:gd name="T29" fmla="*/ 2 h 8"/>
                    <a:gd name="T30" fmla="*/ 8 w 19"/>
                    <a:gd name="T31" fmla="*/ 2 h 8"/>
                    <a:gd name="T32" fmla="*/ 8 w 19"/>
                    <a:gd name="T33" fmla="*/ 2 h 8"/>
                    <a:gd name="T34" fmla="*/ 9 w 19"/>
                    <a:gd name="T35" fmla="*/ 2 h 8"/>
                    <a:gd name="T36" fmla="*/ 9 w 19"/>
                    <a:gd name="T37" fmla="*/ 2 h 8"/>
                    <a:gd name="T38" fmla="*/ 0 w 19"/>
                    <a:gd name="T39" fmla="*/ 0 h 8"/>
                    <a:gd name="T40" fmla="*/ 0 w 19"/>
                    <a:gd name="T41" fmla="*/ 0 h 8"/>
                    <a:gd name="T42" fmla="*/ 1 w 19"/>
                    <a:gd name="T43" fmla="*/ 1 h 8"/>
                    <a:gd name="T44" fmla="*/ 0 w 19"/>
                    <a:gd name="T45" fmla="*/ 0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 h="8">
                      <a:moveTo>
                        <a:pt x="8" y="4"/>
                      </a:moveTo>
                      <a:cubicBezTo>
                        <a:pt x="8" y="4"/>
                        <a:pt x="8" y="4"/>
                        <a:pt x="8" y="4"/>
                      </a:cubicBezTo>
                      <a:cubicBezTo>
                        <a:pt x="8" y="4"/>
                        <a:pt x="8" y="4"/>
                        <a:pt x="9" y="5"/>
                      </a:cubicBezTo>
                      <a:cubicBezTo>
                        <a:pt x="9" y="4"/>
                        <a:pt x="8" y="4"/>
                        <a:pt x="8" y="4"/>
                      </a:cubicBezTo>
                      <a:cubicBezTo>
                        <a:pt x="8" y="4"/>
                        <a:pt x="8" y="4"/>
                        <a:pt x="8" y="4"/>
                      </a:cubicBezTo>
                      <a:moveTo>
                        <a:pt x="19" y="2"/>
                      </a:moveTo>
                      <a:cubicBezTo>
                        <a:pt x="18" y="2"/>
                        <a:pt x="18" y="3"/>
                        <a:pt x="17" y="3"/>
                      </a:cubicBezTo>
                      <a:cubicBezTo>
                        <a:pt x="16" y="4"/>
                        <a:pt x="15" y="5"/>
                        <a:pt x="15" y="5"/>
                      </a:cubicBezTo>
                      <a:cubicBezTo>
                        <a:pt x="14" y="5"/>
                        <a:pt x="14" y="5"/>
                        <a:pt x="13" y="4"/>
                      </a:cubicBezTo>
                      <a:cubicBezTo>
                        <a:pt x="13" y="4"/>
                        <a:pt x="13" y="4"/>
                        <a:pt x="13" y="4"/>
                      </a:cubicBezTo>
                      <a:cubicBezTo>
                        <a:pt x="12" y="4"/>
                        <a:pt x="12" y="4"/>
                        <a:pt x="11" y="5"/>
                      </a:cubicBezTo>
                      <a:cubicBezTo>
                        <a:pt x="11" y="5"/>
                        <a:pt x="10" y="5"/>
                        <a:pt x="10" y="5"/>
                      </a:cubicBezTo>
                      <a:cubicBezTo>
                        <a:pt x="10" y="5"/>
                        <a:pt x="10" y="5"/>
                        <a:pt x="9" y="5"/>
                      </a:cubicBezTo>
                      <a:cubicBezTo>
                        <a:pt x="11" y="6"/>
                        <a:pt x="13" y="7"/>
                        <a:pt x="14" y="8"/>
                      </a:cubicBezTo>
                      <a:cubicBezTo>
                        <a:pt x="14" y="7"/>
                        <a:pt x="15" y="7"/>
                        <a:pt x="15" y="7"/>
                      </a:cubicBezTo>
                      <a:cubicBezTo>
                        <a:pt x="15" y="7"/>
                        <a:pt x="15" y="7"/>
                        <a:pt x="15" y="7"/>
                      </a:cubicBezTo>
                      <a:cubicBezTo>
                        <a:pt x="15" y="7"/>
                        <a:pt x="16" y="7"/>
                        <a:pt x="16" y="7"/>
                      </a:cubicBezTo>
                      <a:cubicBezTo>
                        <a:pt x="17" y="7"/>
                        <a:pt x="17" y="4"/>
                        <a:pt x="18" y="2"/>
                      </a:cubicBezTo>
                      <a:cubicBezTo>
                        <a:pt x="18" y="2"/>
                        <a:pt x="19" y="2"/>
                        <a:pt x="19" y="2"/>
                      </a:cubicBezTo>
                      <a:moveTo>
                        <a:pt x="0" y="0"/>
                      </a:moveTo>
                      <a:cubicBezTo>
                        <a:pt x="0" y="0"/>
                        <a:pt x="0" y="0"/>
                        <a:pt x="0" y="0"/>
                      </a:cubicBezTo>
                      <a:cubicBezTo>
                        <a:pt x="0" y="0"/>
                        <a:pt x="0" y="1"/>
                        <a:pt x="1" y="1"/>
                      </a:cubicBezTo>
                      <a:cubicBezTo>
                        <a:pt x="0" y="0"/>
                        <a:pt x="0" y="0"/>
                        <a:pt x="0"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3" name="Freeform 10814">
                  <a:extLst>
                    <a:ext uri="{FF2B5EF4-FFF2-40B4-BE49-F238E27FC236}">
                      <a16:creationId xmlns:a16="http://schemas.microsoft.com/office/drawing/2014/main" id="{D045A386-7888-B797-CFAB-5AC0D5FAC132}"/>
                    </a:ext>
                  </a:extLst>
                </p:cNvPr>
                <p:cNvSpPr>
                  <a:spLocks noEditPoints="1"/>
                </p:cNvSpPr>
                <p:nvPr/>
              </p:nvSpPr>
              <p:spPr bwMode="auto">
                <a:xfrm>
                  <a:off x="4004" y="2360"/>
                  <a:ext cx="9" cy="3"/>
                </a:xfrm>
                <a:custGeom>
                  <a:avLst/>
                  <a:gdLst>
                    <a:gd name="T0" fmla="*/ 0 w 11"/>
                    <a:gd name="T1" fmla="*/ 3 h 3"/>
                    <a:gd name="T2" fmla="*/ 0 w 11"/>
                    <a:gd name="T3" fmla="*/ 3 h 3"/>
                    <a:gd name="T4" fmla="*/ 0 w 11"/>
                    <a:gd name="T5" fmla="*/ 3 h 3"/>
                    <a:gd name="T6" fmla="*/ 0 w 11"/>
                    <a:gd name="T7" fmla="*/ 3 h 3"/>
                    <a:gd name="T8" fmla="*/ 0 w 11"/>
                    <a:gd name="T9" fmla="*/ 3 h 3"/>
                    <a:gd name="T10" fmla="*/ 0 w 11"/>
                    <a:gd name="T11" fmla="*/ 3 h 3"/>
                    <a:gd name="T12" fmla="*/ 0 w 11"/>
                    <a:gd name="T13" fmla="*/ 3 h 3"/>
                    <a:gd name="T14" fmla="*/ 0 w 11"/>
                    <a:gd name="T15" fmla="*/ 3 h 3"/>
                    <a:gd name="T16" fmla="*/ 2 w 11"/>
                    <a:gd name="T17" fmla="*/ 2 h 3"/>
                    <a:gd name="T18" fmla="*/ 2 w 11"/>
                    <a:gd name="T19" fmla="*/ 2 h 3"/>
                    <a:gd name="T20" fmla="*/ 2 w 11"/>
                    <a:gd name="T21" fmla="*/ 2 h 3"/>
                    <a:gd name="T22" fmla="*/ 2 w 11"/>
                    <a:gd name="T23" fmla="*/ 2 h 3"/>
                    <a:gd name="T24" fmla="*/ 1 w 11"/>
                    <a:gd name="T25" fmla="*/ 2 h 3"/>
                    <a:gd name="T26" fmla="*/ 1 w 11"/>
                    <a:gd name="T27" fmla="*/ 2 h 3"/>
                    <a:gd name="T28" fmla="*/ 1 w 11"/>
                    <a:gd name="T29" fmla="*/ 2 h 3"/>
                    <a:gd name="T30" fmla="*/ 1 w 11"/>
                    <a:gd name="T31" fmla="*/ 2 h 3"/>
                    <a:gd name="T32" fmla="*/ 1 w 11"/>
                    <a:gd name="T33" fmla="*/ 2 h 3"/>
                    <a:gd name="T34" fmla="*/ 1 w 11"/>
                    <a:gd name="T35" fmla="*/ 2 h 3"/>
                    <a:gd name="T36" fmla="*/ 1 w 11"/>
                    <a:gd name="T37" fmla="*/ 2 h 3"/>
                    <a:gd name="T38" fmla="*/ 1 w 11"/>
                    <a:gd name="T39" fmla="*/ 2 h 3"/>
                    <a:gd name="T40" fmla="*/ 2 w 11"/>
                    <a:gd name="T41" fmla="*/ 2 h 3"/>
                    <a:gd name="T42" fmla="*/ 2 w 11"/>
                    <a:gd name="T43" fmla="*/ 2 h 3"/>
                    <a:gd name="T44" fmla="*/ 2 w 11"/>
                    <a:gd name="T45" fmla="*/ 2 h 3"/>
                    <a:gd name="T46" fmla="*/ 2 w 11"/>
                    <a:gd name="T47" fmla="*/ 2 h 3"/>
                    <a:gd name="T48" fmla="*/ 2 w 11"/>
                    <a:gd name="T49" fmla="*/ 2 h 3"/>
                    <a:gd name="T50" fmla="*/ 2 w 11"/>
                    <a:gd name="T51" fmla="*/ 2 h 3"/>
                    <a:gd name="T52" fmla="*/ 2 w 11"/>
                    <a:gd name="T53" fmla="*/ 2 h 3"/>
                    <a:gd name="T54" fmla="*/ 2 w 11"/>
                    <a:gd name="T55" fmla="*/ 2 h 3"/>
                    <a:gd name="T56" fmla="*/ 2 w 11"/>
                    <a:gd name="T57" fmla="*/ 2 h 3"/>
                    <a:gd name="T58" fmla="*/ 2 w 11"/>
                    <a:gd name="T59" fmla="*/ 2 h 3"/>
                    <a:gd name="T60" fmla="*/ 2 w 11"/>
                    <a:gd name="T61" fmla="*/ 2 h 3"/>
                    <a:gd name="T62" fmla="*/ 2 w 11"/>
                    <a:gd name="T63" fmla="*/ 2 h 3"/>
                    <a:gd name="T64" fmla="*/ 2 w 11"/>
                    <a:gd name="T65" fmla="*/ 2 h 3"/>
                    <a:gd name="T66" fmla="*/ 2 w 11"/>
                    <a:gd name="T67" fmla="*/ 2 h 3"/>
                    <a:gd name="T68" fmla="*/ 2 w 11"/>
                    <a:gd name="T69" fmla="*/ 2 h 3"/>
                    <a:gd name="T70" fmla="*/ 2 w 11"/>
                    <a:gd name="T71" fmla="*/ 2 h 3"/>
                    <a:gd name="T72" fmla="*/ 5 w 11"/>
                    <a:gd name="T73" fmla="*/ 0 h 3"/>
                    <a:gd name="T74" fmla="*/ 5 w 11"/>
                    <a:gd name="T75" fmla="*/ 0 h 3"/>
                    <a:gd name="T76" fmla="*/ 5 w 11"/>
                    <a:gd name="T77" fmla="*/ 0 h 3"/>
                    <a:gd name="T78" fmla="*/ 5 w 11"/>
                    <a:gd name="T79" fmla="*/ 0 h 3"/>
                    <a:gd name="T80" fmla="*/ 5 w 11"/>
                    <a:gd name="T81" fmla="*/ 0 h 3"/>
                    <a:gd name="T82" fmla="*/ 5 w 11"/>
                    <a:gd name="T83" fmla="*/ 0 h 3"/>
                    <a:gd name="T84" fmla="*/ 5 w 11"/>
                    <a:gd name="T85" fmla="*/ 0 h 3"/>
                    <a:gd name="T86" fmla="*/ 5 w 11"/>
                    <a:gd name="T87" fmla="*/ 0 h 3"/>
                    <a:gd name="T88" fmla="*/ 5 w 11"/>
                    <a:gd name="T89" fmla="*/ 0 h 3"/>
                    <a:gd name="T90" fmla="*/ 4 w 11"/>
                    <a:gd name="T91" fmla="*/ 0 h 3"/>
                    <a:gd name="T92" fmla="*/ 5 w 11"/>
                    <a:gd name="T93" fmla="*/ 0 h 3"/>
                    <a:gd name="T94" fmla="*/ 4 w 11"/>
                    <a:gd name="T95" fmla="*/ 0 h 3"/>
                    <a:gd name="T96" fmla="*/ 4 w 11"/>
                    <a:gd name="T97" fmla="*/ 0 h 3"/>
                    <a:gd name="T98" fmla="*/ 4 w 11"/>
                    <a:gd name="T99" fmla="*/ 0 h 3"/>
                    <a:gd name="T100" fmla="*/ 4 w 11"/>
                    <a:gd name="T101" fmla="*/ 0 h 3"/>
                    <a:gd name="T102" fmla="*/ 4 w 11"/>
                    <a:gd name="T103" fmla="*/ 0 h 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cubicBezTo>
                        <a:pt x="0" y="3"/>
                        <a:pt x="0" y="3"/>
                        <a:pt x="0" y="3"/>
                      </a:cubicBezTo>
                      <a:moveTo>
                        <a:pt x="5" y="2"/>
                      </a:moveTo>
                      <a:cubicBezTo>
                        <a:pt x="5" y="2"/>
                        <a:pt x="5" y="2"/>
                        <a:pt x="5" y="2"/>
                      </a:cubicBezTo>
                      <a:cubicBezTo>
                        <a:pt x="5" y="2"/>
                        <a:pt x="5" y="2"/>
                        <a:pt x="5" y="2"/>
                      </a:cubicBezTo>
                      <a:cubicBezTo>
                        <a:pt x="5" y="2"/>
                        <a:pt x="5" y="2"/>
                        <a:pt x="5" y="2"/>
                      </a:cubicBezTo>
                      <a:moveTo>
                        <a:pt x="1" y="2"/>
                      </a:moveTo>
                      <a:cubicBezTo>
                        <a:pt x="1" y="2"/>
                        <a:pt x="1" y="2"/>
                        <a:pt x="1" y="2"/>
                      </a:cubicBezTo>
                      <a:cubicBezTo>
                        <a:pt x="1" y="2"/>
                        <a:pt x="1" y="2"/>
                        <a:pt x="1" y="2"/>
                      </a:cubicBezTo>
                      <a:cubicBezTo>
                        <a:pt x="1" y="2"/>
                        <a:pt x="1" y="2"/>
                        <a:pt x="1" y="2"/>
                      </a:cubicBezTo>
                      <a:cubicBezTo>
                        <a:pt x="1" y="2"/>
                        <a:pt x="1" y="2"/>
                        <a:pt x="1" y="2"/>
                      </a:cubicBezTo>
                      <a:moveTo>
                        <a:pt x="1" y="2"/>
                      </a:moveTo>
                      <a:cubicBezTo>
                        <a:pt x="1" y="2"/>
                        <a:pt x="1" y="2"/>
                        <a:pt x="1" y="2"/>
                      </a:cubicBezTo>
                      <a:cubicBezTo>
                        <a:pt x="1" y="2"/>
                        <a:pt x="1" y="2"/>
                        <a:pt x="1" y="2"/>
                      </a:cubicBezTo>
                      <a:moveTo>
                        <a:pt x="3" y="2"/>
                      </a:moveTo>
                      <a:cubicBezTo>
                        <a:pt x="3" y="2"/>
                        <a:pt x="4" y="2"/>
                        <a:pt x="4" y="2"/>
                      </a:cubicBezTo>
                      <a:cubicBezTo>
                        <a:pt x="4" y="2"/>
                        <a:pt x="4" y="2"/>
                        <a:pt x="5" y="2"/>
                      </a:cubicBezTo>
                      <a:cubicBezTo>
                        <a:pt x="4" y="2"/>
                        <a:pt x="4" y="2"/>
                        <a:pt x="3" y="2"/>
                      </a:cubicBezTo>
                      <a:moveTo>
                        <a:pt x="3" y="2"/>
                      </a:moveTo>
                      <a:cubicBezTo>
                        <a:pt x="3" y="2"/>
                        <a:pt x="3" y="2"/>
                        <a:pt x="3" y="2"/>
                      </a:cubicBezTo>
                      <a:cubicBezTo>
                        <a:pt x="3" y="2"/>
                        <a:pt x="3" y="2"/>
                        <a:pt x="3" y="2"/>
                      </a:cubicBezTo>
                      <a:cubicBezTo>
                        <a:pt x="3" y="2"/>
                        <a:pt x="3" y="2"/>
                        <a:pt x="3" y="2"/>
                      </a:cubicBezTo>
                      <a:cubicBezTo>
                        <a:pt x="3" y="2"/>
                        <a:pt x="3" y="2"/>
                        <a:pt x="3" y="2"/>
                      </a:cubicBezTo>
                      <a:moveTo>
                        <a:pt x="3" y="2"/>
                      </a:moveTo>
                      <a:cubicBezTo>
                        <a:pt x="3" y="2"/>
                        <a:pt x="3" y="2"/>
                        <a:pt x="3" y="2"/>
                      </a:cubicBezTo>
                      <a:cubicBezTo>
                        <a:pt x="3" y="2"/>
                        <a:pt x="3" y="2"/>
                        <a:pt x="3" y="2"/>
                      </a:cubicBezTo>
                      <a:moveTo>
                        <a:pt x="3" y="2"/>
                      </a:moveTo>
                      <a:cubicBezTo>
                        <a:pt x="3" y="2"/>
                        <a:pt x="3" y="2"/>
                        <a:pt x="3" y="2"/>
                      </a:cubicBezTo>
                      <a:cubicBezTo>
                        <a:pt x="3" y="2"/>
                        <a:pt x="3" y="2"/>
                        <a:pt x="3" y="2"/>
                      </a:cubicBezTo>
                      <a:cubicBezTo>
                        <a:pt x="3" y="2"/>
                        <a:pt x="3" y="2"/>
                        <a:pt x="3" y="2"/>
                      </a:cubicBezTo>
                      <a:moveTo>
                        <a:pt x="11" y="0"/>
                      </a:moveTo>
                      <a:cubicBezTo>
                        <a:pt x="11" y="0"/>
                        <a:pt x="11" y="0"/>
                        <a:pt x="11" y="0"/>
                      </a:cubicBezTo>
                      <a:cubicBezTo>
                        <a:pt x="11" y="0"/>
                        <a:pt x="11" y="0"/>
                        <a:pt x="11" y="0"/>
                      </a:cubicBezTo>
                      <a:cubicBezTo>
                        <a:pt x="11" y="0"/>
                        <a:pt x="11" y="0"/>
                        <a:pt x="11" y="0"/>
                      </a:cubicBezTo>
                      <a:moveTo>
                        <a:pt x="10" y="0"/>
                      </a:moveTo>
                      <a:cubicBezTo>
                        <a:pt x="10" y="0"/>
                        <a:pt x="10" y="0"/>
                        <a:pt x="10" y="0"/>
                      </a:cubicBezTo>
                      <a:cubicBezTo>
                        <a:pt x="10" y="0"/>
                        <a:pt x="11" y="0"/>
                        <a:pt x="11" y="0"/>
                      </a:cubicBezTo>
                      <a:cubicBezTo>
                        <a:pt x="11" y="0"/>
                        <a:pt x="10" y="0"/>
                        <a:pt x="10" y="0"/>
                      </a:cubicBezTo>
                      <a:cubicBezTo>
                        <a:pt x="10" y="0"/>
                        <a:pt x="10" y="0"/>
                        <a:pt x="10" y="0"/>
                      </a:cubicBezTo>
                      <a:moveTo>
                        <a:pt x="9" y="0"/>
                      </a:moveTo>
                      <a:cubicBezTo>
                        <a:pt x="10" y="0"/>
                        <a:pt x="10" y="0"/>
                        <a:pt x="10" y="0"/>
                      </a:cubicBezTo>
                      <a:cubicBezTo>
                        <a:pt x="10" y="0"/>
                        <a:pt x="10" y="0"/>
                        <a:pt x="9" y="0"/>
                      </a:cubicBezTo>
                      <a:moveTo>
                        <a:pt x="9" y="0"/>
                      </a:moveTo>
                      <a:cubicBezTo>
                        <a:pt x="9" y="0"/>
                        <a:pt x="9" y="0"/>
                        <a:pt x="9" y="0"/>
                      </a:cubicBezTo>
                      <a:cubicBezTo>
                        <a:pt x="9" y="0"/>
                        <a:pt x="9" y="0"/>
                        <a:pt x="9" y="0"/>
                      </a:cubicBezTo>
                      <a:cubicBezTo>
                        <a:pt x="9" y="0"/>
                        <a:pt x="9" y="0"/>
                        <a:pt x="9"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4" name="Freeform 10815">
                  <a:extLst>
                    <a:ext uri="{FF2B5EF4-FFF2-40B4-BE49-F238E27FC236}">
                      <a16:creationId xmlns:a16="http://schemas.microsoft.com/office/drawing/2014/main" id="{D69D410F-E38B-7D1C-C59B-5CB335B7C2A3}"/>
                    </a:ext>
                  </a:extLst>
                </p:cNvPr>
                <p:cNvSpPr>
                  <a:spLocks/>
                </p:cNvSpPr>
                <p:nvPr/>
              </p:nvSpPr>
              <p:spPr bwMode="auto">
                <a:xfrm>
                  <a:off x="4002" y="2361"/>
                  <a:ext cx="1" cy="1"/>
                </a:xfrm>
                <a:custGeom>
                  <a:avLst/>
                  <a:gdLst>
                    <a:gd name="T0" fmla="*/ 0 w 1"/>
                    <a:gd name="T1" fmla="*/ 0 h 1"/>
                    <a:gd name="T2" fmla="*/ 1 w 1"/>
                    <a:gd name="T3" fmla="*/ 1 h 1"/>
                    <a:gd name="T4" fmla="*/ 1 w 1"/>
                    <a:gd name="T5" fmla="*/ 0 h 1"/>
                    <a:gd name="T6" fmla="*/ 1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1" y="1"/>
                      </a:cubicBezTo>
                      <a:cubicBezTo>
                        <a:pt x="1" y="1"/>
                        <a:pt x="1" y="0"/>
                        <a:pt x="1" y="0"/>
                      </a:cubicBezTo>
                      <a:cubicBezTo>
                        <a:pt x="1" y="0"/>
                        <a:pt x="1" y="0"/>
                        <a:pt x="1" y="0"/>
                      </a:cubicBezTo>
                      <a:cubicBezTo>
                        <a:pt x="0" y="0"/>
                        <a:pt x="0" y="0"/>
                        <a:pt x="0" y="0"/>
                      </a:cubicBezTo>
                      <a:cubicBezTo>
                        <a:pt x="0" y="0"/>
                        <a:pt x="0" y="0"/>
                        <a:pt x="0"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5" name="Freeform 10816">
                  <a:extLst>
                    <a:ext uri="{FF2B5EF4-FFF2-40B4-BE49-F238E27FC236}">
                      <a16:creationId xmlns:a16="http://schemas.microsoft.com/office/drawing/2014/main" id="{54DF1429-E3E0-D3E1-4725-26C66D79EB3F}"/>
                    </a:ext>
                  </a:extLst>
                </p:cNvPr>
                <p:cNvSpPr>
                  <a:spLocks noEditPoints="1"/>
                </p:cNvSpPr>
                <p:nvPr/>
              </p:nvSpPr>
              <p:spPr bwMode="auto">
                <a:xfrm>
                  <a:off x="4002" y="2361"/>
                  <a:ext cx="1" cy="1"/>
                </a:xfrm>
                <a:custGeom>
                  <a:avLst/>
                  <a:gdLst>
                    <a:gd name="T0" fmla="*/ 1 w 1"/>
                    <a:gd name="T1" fmla="*/ 0 h 1"/>
                    <a:gd name="T2" fmla="*/ 1 w 1"/>
                    <a:gd name="T3" fmla="*/ 1 h 1"/>
                    <a:gd name="T4" fmla="*/ 1 w 1"/>
                    <a:gd name="T5" fmla="*/ 1 h 1"/>
                    <a:gd name="T6" fmla="*/ 1 w 1"/>
                    <a:gd name="T7" fmla="*/ 0 h 1"/>
                    <a:gd name="T8" fmla="*/ 0 w 1"/>
                    <a:gd name="T9" fmla="*/ 0 h 1"/>
                    <a:gd name="T10" fmla="*/ 0 w 1"/>
                    <a:gd name="T11" fmla="*/ 0 h 1"/>
                    <a:gd name="T12" fmla="*/ 0 w 1"/>
                    <a:gd name="T13" fmla="*/ 0 h 1"/>
                    <a:gd name="T14" fmla="*/ 1 w 1"/>
                    <a:gd name="T15" fmla="*/ 0 h 1"/>
                    <a:gd name="T16" fmla="*/ 0 w 1"/>
                    <a:gd name="T17" fmla="*/ 0 h 1"/>
                    <a:gd name="T18" fmla="*/ 0 w 1"/>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1">
                      <a:moveTo>
                        <a:pt x="1" y="0"/>
                      </a:moveTo>
                      <a:cubicBezTo>
                        <a:pt x="1" y="0"/>
                        <a:pt x="1" y="1"/>
                        <a:pt x="1" y="1"/>
                      </a:cubicBezTo>
                      <a:cubicBezTo>
                        <a:pt x="1" y="1"/>
                        <a:pt x="1" y="1"/>
                        <a:pt x="1" y="1"/>
                      </a:cubicBezTo>
                      <a:cubicBezTo>
                        <a:pt x="1" y="1"/>
                        <a:pt x="1" y="0"/>
                        <a:pt x="1" y="0"/>
                      </a:cubicBezTo>
                      <a:moveTo>
                        <a:pt x="0" y="0"/>
                      </a:moveTo>
                      <a:cubicBezTo>
                        <a:pt x="0" y="0"/>
                        <a:pt x="0" y="0"/>
                        <a:pt x="0" y="0"/>
                      </a:cubicBezTo>
                      <a:cubicBezTo>
                        <a:pt x="0" y="0"/>
                        <a:pt x="0" y="0"/>
                        <a:pt x="0" y="0"/>
                      </a:cubicBezTo>
                      <a:cubicBezTo>
                        <a:pt x="0" y="0"/>
                        <a:pt x="0" y="0"/>
                        <a:pt x="1" y="0"/>
                      </a:cubicBezTo>
                      <a:cubicBezTo>
                        <a:pt x="0" y="0"/>
                        <a:pt x="0" y="0"/>
                        <a:pt x="0" y="0"/>
                      </a:cubicBezTo>
                      <a:cubicBezTo>
                        <a:pt x="0" y="0"/>
                        <a:pt x="0" y="0"/>
                        <a:pt x="0"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6" name="Freeform 10817">
                  <a:extLst>
                    <a:ext uri="{FF2B5EF4-FFF2-40B4-BE49-F238E27FC236}">
                      <a16:creationId xmlns:a16="http://schemas.microsoft.com/office/drawing/2014/main" id="{E9E3B214-12D9-484A-3D2C-25FD77B23828}"/>
                    </a:ext>
                  </a:extLst>
                </p:cNvPr>
                <p:cNvSpPr>
                  <a:spLocks/>
                </p:cNvSpPr>
                <p:nvPr/>
              </p:nvSpPr>
              <p:spPr bwMode="auto">
                <a:xfrm>
                  <a:off x="4001" y="2357"/>
                  <a:ext cx="13" cy="6"/>
                </a:xfrm>
                <a:custGeom>
                  <a:avLst/>
                  <a:gdLst>
                    <a:gd name="T0" fmla="*/ 7 w 15"/>
                    <a:gd name="T1" fmla="*/ 0 h 7"/>
                    <a:gd name="T2" fmla="*/ 6 w 15"/>
                    <a:gd name="T3" fmla="*/ 1 h 7"/>
                    <a:gd name="T4" fmla="*/ 3 w 15"/>
                    <a:gd name="T5" fmla="*/ 2 h 7"/>
                    <a:gd name="T6" fmla="*/ 3 w 15"/>
                    <a:gd name="T7" fmla="*/ 1 h 7"/>
                    <a:gd name="T8" fmla="*/ 3 w 15"/>
                    <a:gd name="T9" fmla="*/ 1 h 7"/>
                    <a:gd name="T10" fmla="*/ 3 w 15"/>
                    <a:gd name="T11" fmla="*/ 2 h 7"/>
                    <a:gd name="T12" fmla="*/ 2 w 15"/>
                    <a:gd name="T13" fmla="*/ 2 h 7"/>
                    <a:gd name="T14" fmla="*/ 1 w 15"/>
                    <a:gd name="T15" fmla="*/ 1 h 7"/>
                    <a:gd name="T16" fmla="*/ 0 w 15"/>
                    <a:gd name="T17" fmla="*/ 0 h 7"/>
                    <a:gd name="T18" fmla="*/ 1 w 15"/>
                    <a:gd name="T19" fmla="*/ 3 h 7"/>
                    <a:gd name="T20" fmla="*/ 1 w 15"/>
                    <a:gd name="T21" fmla="*/ 3 h 7"/>
                    <a:gd name="T22" fmla="*/ 1 w 15"/>
                    <a:gd name="T23" fmla="*/ 3 h 7"/>
                    <a:gd name="T24" fmla="*/ 2 w 15"/>
                    <a:gd name="T25" fmla="*/ 3 h 7"/>
                    <a:gd name="T26" fmla="*/ 3 w 15"/>
                    <a:gd name="T27" fmla="*/ 3 h 7"/>
                    <a:gd name="T28" fmla="*/ 3 w 15"/>
                    <a:gd name="T29" fmla="*/ 3 h 7"/>
                    <a:gd name="T30" fmla="*/ 3 w 15"/>
                    <a:gd name="T31" fmla="*/ 3 h 7"/>
                    <a:gd name="T32" fmla="*/ 3 w 15"/>
                    <a:gd name="T33" fmla="*/ 3 h 7"/>
                    <a:gd name="T34" fmla="*/ 3 w 15"/>
                    <a:gd name="T35" fmla="*/ 3 h 7"/>
                    <a:gd name="T36" fmla="*/ 4 w 15"/>
                    <a:gd name="T37" fmla="*/ 3 h 7"/>
                    <a:gd name="T38" fmla="*/ 4 w 15"/>
                    <a:gd name="T39" fmla="*/ 3 h 7"/>
                    <a:gd name="T40" fmla="*/ 5 w 15"/>
                    <a:gd name="T41" fmla="*/ 3 h 7"/>
                    <a:gd name="T42" fmla="*/ 6 w 15"/>
                    <a:gd name="T43" fmla="*/ 3 h 7"/>
                    <a:gd name="T44" fmla="*/ 6 w 15"/>
                    <a:gd name="T45" fmla="*/ 3 h 7"/>
                    <a:gd name="T46" fmla="*/ 7 w 15"/>
                    <a:gd name="T47" fmla="*/ 3 h 7"/>
                    <a:gd name="T48" fmla="*/ 8 w 15"/>
                    <a:gd name="T49" fmla="*/ 3 h 7"/>
                    <a:gd name="T50" fmla="*/ 8 w 15"/>
                    <a:gd name="T51" fmla="*/ 3 h 7"/>
                    <a:gd name="T52" fmla="*/ 9 w 15"/>
                    <a:gd name="T53" fmla="*/ 3 h 7"/>
                    <a:gd name="T54" fmla="*/ 7 w 15"/>
                    <a:gd name="T55" fmla="*/ 0 h 7"/>
                    <a:gd name="T56" fmla="*/ 7 w 15"/>
                    <a:gd name="T57" fmla="*/ 0 h 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 h="7">
                      <a:moveTo>
                        <a:pt x="12" y="0"/>
                      </a:moveTo>
                      <a:cubicBezTo>
                        <a:pt x="11" y="0"/>
                        <a:pt x="11" y="0"/>
                        <a:pt x="10" y="1"/>
                      </a:cubicBezTo>
                      <a:cubicBezTo>
                        <a:pt x="9" y="1"/>
                        <a:pt x="8" y="2"/>
                        <a:pt x="7" y="2"/>
                      </a:cubicBezTo>
                      <a:cubicBezTo>
                        <a:pt x="7" y="2"/>
                        <a:pt x="6" y="2"/>
                        <a:pt x="6" y="1"/>
                      </a:cubicBezTo>
                      <a:cubicBezTo>
                        <a:pt x="6" y="1"/>
                        <a:pt x="6" y="1"/>
                        <a:pt x="5" y="1"/>
                      </a:cubicBezTo>
                      <a:cubicBezTo>
                        <a:pt x="5" y="1"/>
                        <a:pt x="4" y="1"/>
                        <a:pt x="4" y="2"/>
                      </a:cubicBezTo>
                      <a:cubicBezTo>
                        <a:pt x="3" y="2"/>
                        <a:pt x="3" y="2"/>
                        <a:pt x="2" y="2"/>
                      </a:cubicBezTo>
                      <a:cubicBezTo>
                        <a:pt x="2" y="2"/>
                        <a:pt x="1" y="2"/>
                        <a:pt x="1" y="1"/>
                      </a:cubicBezTo>
                      <a:cubicBezTo>
                        <a:pt x="1" y="0"/>
                        <a:pt x="1" y="0"/>
                        <a:pt x="0" y="0"/>
                      </a:cubicBezTo>
                      <a:cubicBezTo>
                        <a:pt x="1" y="1"/>
                        <a:pt x="1" y="2"/>
                        <a:pt x="1" y="3"/>
                      </a:cubicBezTo>
                      <a:cubicBezTo>
                        <a:pt x="1" y="4"/>
                        <a:pt x="1" y="4"/>
                        <a:pt x="1" y="5"/>
                      </a:cubicBezTo>
                      <a:cubicBezTo>
                        <a:pt x="1" y="5"/>
                        <a:pt x="1" y="5"/>
                        <a:pt x="1" y="5"/>
                      </a:cubicBezTo>
                      <a:cubicBezTo>
                        <a:pt x="2" y="5"/>
                        <a:pt x="2" y="5"/>
                        <a:pt x="2" y="6"/>
                      </a:cubicBezTo>
                      <a:cubicBezTo>
                        <a:pt x="2" y="6"/>
                        <a:pt x="2" y="6"/>
                        <a:pt x="3" y="7"/>
                      </a:cubicBezTo>
                      <a:cubicBezTo>
                        <a:pt x="3" y="7"/>
                        <a:pt x="3" y="7"/>
                        <a:pt x="3" y="7"/>
                      </a:cubicBezTo>
                      <a:cubicBezTo>
                        <a:pt x="3" y="7"/>
                        <a:pt x="4" y="6"/>
                        <a:pt x="4" y="6"/>
                      </a:cubicBezTo>
                      <a:cubicBezTo>
                        <a:pt x="5" y="6"/>
                        <a:pt x="5" y="6"/>
                        <a:pt x="6" y="6"/>
                      </a:cubicBezTo>
                      <a:cubicBezTo>
                        <a:pt x="6" y="6"/>
                        <a:pt x="6" y="6"/>
                        <a:pt x="6" y="6"/>
                      </a:cubicBezTo>
                      <a:cubicBezTo>
                        <a:pt x="7" y="6"/>
                        <a:pt x="7" y="6"/>
                        <a:pt x="8" y="6"/>
                      </a:cubicBezTo>
                      <a:cubicBezTo>
                        <a:pt x="8" y="6"/>
                        <a:pt x="8" y="6"/>
                        <a:pt x="8" y="6"/>
                      </a:cubicBezTo>
                      <a:cubicBezTo>
                        <a:pt x="8" y="6"/>
                        <a:pt x="8" y="6"/>
                        <a:pt x="9" y="6"/>
                      </a:cubicBezTo>
                      <a:cubicBezTo>
                        <a:pt x="9" y="6"/>
                        <a:pt x="10" y="6"/>
                        <a:pt x="10" y="5"/>
                      </a:cubicBezTo>
                      <a:cubicBezTo>
                        <a:pt x="10" y="5"/>
                        <a:pt x="10" y="5"/>
                        <a:pt x="10" y="5"/>
                      </a:cubicBezTo>
                      <a:cubicBezTo>
                        <a:pt x="11" y="5"/>
                        <a:pt x="12" y="4"/>
                        <a:pt x="12" y="4"/>
                      </a:cubicBezTo>
                      <a:cubicBezTo>
                        <a:pt x="13" y="4"/>
                        <a:pt x="13" y="4"/>
                        <a:pt x="13" y="4"/>
                      </a:cubicBezTo>
                      <a:cubicBezTo>
                        <a:pt x="13" y="4"/>
                        <a:pt x="14" y="4"/>
                        <a:pt x="14" y="4"/>
                      </a:cubicBezTo>
                      <a:cubicBezTo>
                        <a:pt x="14" y="4"/>
                        <a:pt x="15" y="4"/>
                        <a:pt x="15" y="4"/>
                      </a:cubicBezTo>
                      <a:cubicBezTo>
                        <a:pt x="14" y="3"/>
                        <a:pt x="12" y="3"/>
                        <a:pt x="12" y="0"/>
                      </a:cubicBezTo>
                      <a:cubicBezTo>
                        <a:pt x="12" y="0"/>
                        <a:pt x="12" y="0"/>
                        <a:pt x="12"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7" name="Freeform 10818">
                  <a:extLst>
                    <a:ext uri="{FF2B5EF4-FFF2-40B4-BE49-F238E27FC236}">
                      <a16:creationId xmlns:a16="http://schemas.microsoft.com/office/drawing/2014/main" id="{23647880-A5A1-8875-B6B1-476A5070EA8F}"/>
                    </a:ext>
                  </a:extLst>
                </p:cNvPr>
                <p:cNvSpPr>
                  <a:spLocks/>
                </p:cNvSpPr>
                <p:nvPr/>
              </p:nvSpPr>
              <p:spPr bwMode="auto">
                <a:xfrm>
                  <a:off x="4004" y="2344"/>
                  <a:ext cx="2" cy="3"/>
                </a:xfrm>
                <a:custGeom>
                  <a:avLst/>
                  <a:gdLst>
                    <a:gd name="T0" fmla="*/ 0 w 3"/>
                    <a:gd name="T1" fmla="*/ 0 h 4"/>
                    <a:gd name="T2" fmla="*/ 0 w 3"/>
                    <a:gd name="T3" fmla="*/ 0 h 4"/>
                    <a:gd name="T4" fmla="*/ 0 w 3"/>
                    <a:gd name="T5" fmla="*/ 0 h 4"/>
                    <a:gd name="T6" fmla="*/ 0 w 3"/>
                    <a:gd name="T7" fmla="*/ 2 h 4"/>
                    <a:gd name="T8" fmla="*/ 1 w 3"/>
                    <a:gd name="T9" fmla="*/ 2 h 4"/>
                    <a:gd name="T10" fmla="*/ 1 w 3"/>
                    <a:gd name="T11" fmla="*/ 2 h 4"/>
                    <a:gd name="T12" fmla="*/ 0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0" y="0"/>
                      </a:moveTo>
                      <a:cubicBezTo>
                        <a:pt x="0" y="0"/>
                        <a:pt x="0" y="0"/>
                        <a:pt x="0" y="0"/>
                      </a:cubicBezTo>
                      <a:cubicBezTo>
                        <a:pt x="0" y="0"/>
                        <a:pt x="0" y="0"/>
                        <a:pt x="0" y="0"/>
                      </a:cubicBezTo>
                      <a:cubicBezTo>
                        <a:pt x="0" y="1"/>
                        <a:pt x="0" y="1"/>
                        <a:pt x="0" y="2"/>
                      </a:cubicBezTo>
                      <a:cubicBezTo>
                        <a:pt x="1" y="3"/>
                        <a:pt x="1" y="4"/>
                        <a:pt x="2" y="4"/>
                      </a:cubicBezTo>
                      <a:cubicBezTo>
                        <a:pt x="3" y="4"/>
                        <a:pt x="3" y="4"/>
                        <a:pt x="3" y="3"/>
                      </a:cubicBezTo>
                      <a:cubicBezTo>
                        <a:pt x="2"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8" name="Freeform 10819">
                  <a:extLst>
                    <a:ext uri="{FF2B5EF4-FFF2-40B4-BE49-F238E27FC236}">
                      <a16:creationId xmlns:a16="http://schemas.microsoft.com/office/drawing/2014/main" id="{684D35D7-0152-7B10-3974-37D8678CE847}"/>
                    </a:ext>
                  </a:extLst>
                </p:cNvPr>
                <p:cNvSpPr>
                  <a:spLocks/>
                </p:cNvSpPr>
                <p:nvPr/>
              </p:nvSpPr>
              <p:spPr bwMode="auto">
                <a:xfrm>
                  <a:off x="4001" y="235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BBE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39" name="Freeform 10820">
                  <a:extLst>
                    <a:ext uri="{FF2B5EF4-FFF2-40B4-BE49-F238E27FC236}">
                      <a16:creationId xmlns:a16="http://schemas.microsoft.com/office/drawing/2014/main" id="{05E90B0E-8E6A-3F0F-1A14-F2EF7D732498}"/>
                    </a:ext>
                  </a:extLst>
                </p:cNvPr>
                <p:cNvSpPr>
                  <a:spLocks/>
                </p:cNvSpPr>
                <p:nvPr/>
              </p:nvSpPr>
              <p:spPr bwMode="auto">
                <a:xfrm>
                  <a:off x="4002" y="2361"/>
                  <a:ext cx="2" cy="3"/>
                </a:xfrm>
                <a:custGeom>
                  <a:avLst/>
                  <a:gdLst>
                    <a:gd name="T0" fmla="*/ 0 w 2"/>
                    <a:gd name="T1" fmla="*/ 0 h 4"/>
                    <a:gd name="T2" fmla="*/ 1 w 2"/>
                    <a:gd name="T3" fmla="*/ 2 h 4"/>
                    <a:gd name="T4" fmla="*/ 1 w 2"/>
                    <a:gd name="T5" fmla="*/ 2 h 4"/>
                    <a:gd name="T6" fmla="*/ 1 w 2"/>
                    <a:gd name="T7" fmla="*/ 2 h 4"/>
                    <a:gd name="T8" fmla="*/ 1 w 2"/>
                    <a:gd name="T9" fmla="*/ 2 h 4"/>
                    <a:gd name="T10" fmla="*/ 2 w 2"/>
                    <a:gd name="T11" fmla="*/ 2 h 4"/>
                    <a:gd name="T12" fmla="*/ 2 w 2"/>
                    <a:gd name="T13" fmla="*/ 2 h 4"/>
                    <a:gd name="T14" fmla="*/ 2 w 2"/>
                    <a:gd name="T15" fmla="*/ 2 h 4"/>
                    <a:gd name="T16" fmla="*/ 1 w 2"/>
                    <a:gd name="T17" fmla="*/ 1 h 4"/>
                    <a:gd name="T18" fmla="*/ 0 w 2"/>
                    <a:gd name="T19" fmla="*/ 0 h 4"/>
                    <a:gd name="T20" fmla="*/ 0 w 2"/>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4">
                      <a:moveTo>
                        <a:pt x="0" y="0"/>
                      </a:moveTo>
                      <a:cubicBezTo>
                        <a:pt x="0" y="1"/>
                        <a:pt x="1" y="1"/>
                        <a:pt x="1" y="2"/>
                      </a:cubicBezTo>
                      <a:cubicBezTo>
                        <a:pt x="1" y="2"/>
                        <a:pt x="1" y="2"/>
                        <a:pt x="1" y="3"/>
                      </a:cubicBezTo>
                      <a:cubicBezTo>
                        <a:pt x="1" y="3"/>
                        <a:pt x="1" y="3"/>
                        <a:pt x="1" y="3"/>
                      </a:cubicBezTo>
                      <a:cubicBezTo>
                        <a:pt x="1" y="3"/>
                        <a:pt x="1" y="4"/>
                        <a:pt x="1" y="4"/>
                      </a:cubicBezTo>
                      <a:cubicBezTo>
                        <a:pt x="1" y="3"/>
                        <a:pt x="2" y="3"/>
                        <a:pt x="2" y="3"/>
                      </a:cubicBezTo>
                      <a:cubicBezTo>
                        <a:pt x="2" y="2"/>
                        <a:pt x="2" y="2"/>
                        <a:pt x="2" y="2"/>
                      </a:cubicBezTo>
                      <a:cubicBezTo>
                        <a:pt x="2" y="2"/>
                        <a:pt x="2" y="2"/>
                        <a:pt x="2" y="2"/>
                      </a:cubicBezTo>
                      <a:cubicBezTo>
                        <a:pt x="1" y="2"/>
                        <a:pt x="1" y="1"/>
                        <a:pt x="1" y="1"/>
                      </a:cubicBezTo>
                      <a:cubicBezTo>
                        <a:pt x="0" y="0"/>
                        <a:pt x="0" y="0"/>
                        <a:pt x="0" y="0"/>
                      </a:cubicBezTo>
                      <a:cubicBezTo>
                        <a:pt x="0" y="0"/>
                        <a:pt x="0" y="0"/>
                        <a:pt x="0" y="0"/>
                      </a:cubicBezTo>
                    </a:path>
                  </a:pathLst>
                </a:custGeom>
                <a:solidFill>
                  <a:srgbClr val="A682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0" name="Freeform 10821">
                  <a:extLst>
                    <a:ext uri="{FF2B5EF4-FFF2-40B4-BE49-F238E27FC236}">
                      <a16:creationId xmlns:a16="http://schemas.microsoft.com/office/drawing/2014/main" id="{ABD076DD-337D-A2F6-BFAA-A73763616C09}"/>
                    </a:ext>
                  </a:extLst>
                </p:cNvPr>
                <p:cNvSpPr>
                  <a:spLocks/>
                </p:cNvSpPr>
                <p:nvPr/>
              </p:nvSpPr>
              <p:spPr bwMode="auto">
                <a:xfrm>
                  <a:off x="4028" y="2364"/>
                  <a:ext cx="6" cy="8"/>
                </a:xfrm>
                <a:custGeom>
                  <a:avLst/>
                  <a:gdLst>
                    <a:gd name="T0" fmla="*/ 3 w 7"/>
                    <a:gd name="T1" fmla="*/ 0 h 9"/>
                    <a:gd name="T2" fmla="*/ 3 w 7"/>
                    <a:gd name="T3" fmla="*/ 0 h 9"/>
                    <a:gd name="T4" fmla="*/ 3 w 7"/>
                    <a:gd name="T5" fmla="*/ 0 h 9"/>
                    <a:gd name="T6" fmla="*/ 2 w 7"/>
                    <a:gd name="T7" fmla="*/ 4 h 9"/>
                    <a:gd name="T8" fmla="*/ 1 w 7"/>
                    <a:gd name="T9" fmla="*/ 4 h 9"/>
                    <a:gd name="T10" fmla="*/ 1 w 7"/>
                    <a:gd name="T11" fmla="*/ 4 h 9"/>
                    <a:gd name="T12" fmla="*/ 0 w 7"/>
                    <a:gd name="T13" fmla="*/ 4 h 9"/>
                    <a:gd name="T14" fmla="*/ 2 w 7"/>
                    <a:gd name="T15" fmla="*/ 4 h 9"/>
                    <a:gd name="T16" fmla="*/ 3 w 7"/>
                    <a:gd name="T17" fmla="*/ 5 h 9"/>
                    <a:gd name="T18" fmla="*/ 3 w 7"/>
                    <a:gd name="T19" fmla="*/ 4 h 9"/>
                    <a:gd name="T20" fmla="*/ 3 w 7"/>
                    <a:gd name="T21" fmla="*/ 4 h 9"/>
                    <a:gd name="T22" fmla="*/ 3 w 7"/>
                    <a:gd name="T23" fmla="*/ 4 h 9"/>
                    <a:gd name="T24" fmla="*/ 3 w 7"/>
                    <a:gd name="T25" fmla="*/ 4 h 9"/>
                    <a:gd name="T26" fmla="*/ 3 w 7"/>
                    <a:gd name="T27" fmla="*/ 0 h 9"/>
                    <a:gd name="T28" fmla="*/ 3 w 7"/>
                    <a:gd name="T29" fmla="*/ 0 h 9"/>
                    <a:gd name="T30" fmla="*/ 3 w 7"/>
                    <a:gd name="T31" fmla="*/ 0 h 9"/>
                    <a:gd name="T32" fmla="*/ 3 w 7"/>
                    <a:gd name="T33" fmla="*/ 0 h 9"/>
                    <a:gd name="T34" fmla="*/ 3 w 7"/>
                    <a:gd name="T35" fmla="*/ 0 h 9"/>
                    <a:gd name="T36" fmla="*/ 3 w 7"/>
                    <a:gd name="T37" fmla="*/ 0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 h="9">
                      <a:moveTo>
                        <a:pt x="5" y="0"/>
                      </a:moveTo>
                      <a:cubicBezTo>
                        <a:pt x="5" y="0"/>
                        <a:pt x="5" y="0"/>
                        <a:pt x="5" y="0"/>
                      </a:cubicBezTo>
                      <a:cubicBezTo>
                        <a:pt x="5" y="0"/>
                        <a:pt x="4" y="0"/>
                        <a:pt x="4" y="0"/>
                      </a:cubicBezTo>
                      <a:cubicBezTo>
                        <a:pt x="3" y="2"/>
                        <a:pt x="3" y="5"/>
                        <a:pt x="2" y="5"/>
                      </a:cubicBezTo>
                      <a:cubicBezTo>
                        <a:pt x="2" y="5"/>
                        <a:pt x="1" y="5"/>
                        <a:pt x="1" y="5"/>
                      </a:cubicBezTo>
                      <a:cubicBezTo>
                        <a:pt x="1" y="5"/>
                        <a:pt x="1" y="5"/>
                        <a:pt x="1" y="5"/>
                      </a:cubicBezTo>
                      <a:cubicBezTo>
                        <a:pt x="1" y="5"/>
                        <a:pt x="0" y="5"/>
                        <a:pt x="0" y="6"/>
                      </a:cubicBezTo>
                      <a:cubicBezTo>
                        <a:pt x="1" y="7"/>
                        <a:pt x="2" y="7"/>
                        <a:pt x="2" y="8"/>
                      </a:cubicBezTo>
                      <a:cubicBezTo>
                        <a:pt x="2" y="9"/>
                        <a:pt x="2" y="9"/>
                        <a:pt x="3" y="9"/>
                      </a:cubicBezTo>
                      <a:cubicBezTo>
                        <a:pt x="4" y="9"/>
                        <a:pt x="4" y="8"/>
                        <a:pt x="4" y="7"/>
                      </a:cubicBezTo>
                      <a:cubicBezTo>
                        <a:pt x="4" y="6"/>
                        <a:pt x="5" y="4"/>
                        <a:pt x="6" y="4"/>
                      </a:cubicBezTo>
                      <a:cubicBezTo>
                        <a:pt x="6" y="4"/>
                        <a:pt x="6" y="4"/>
                        <a:pt x="6" y="4"/>
                      </a:cubicBezTo>
                      <a:cubicBezTo>
                        <a:pt x="6" y="4"/>
                        <a:pt x="6" y="4"/>
                        <a:pt x="6" y="4"/>
                      </a:cubicBezTo>
                      <a:cubicBezTo>
                        <a:pt x="7" y="4"/>
                        <a:pt x="7" y="1"/>
                        <a:pt x="7" y="0"/>
                      </a:cubicBezTo>
                      <a:cubicBezTo>
                        <a:pt x="7" y="0"/>
                        <a:pt x="7" y="0"/>
                        <a:pt x="7" y="0"/>
                      </a:cubicBezTo>
                      <a:cubicBezTo>
                        <a:pt x="7" y="0"/>
                        <a:pt x="7" y="0"/>
                        <a:pt x="7" y="0"/>
                      </a:cubicBezTo>
                      <a:cubicBezTo>
                        <a:pt x="7" y="0"/>
                        <a:pt x="7" y="0"/>
                        <a:pt x="6" y="0"/>
                      </a:cubicBezTo>
                      <a:cubicBezTo>
                        <a:pt x="6" y="0"/>
                        <a:pt x="6" y="0"/>
                        <a:pt x="6" y="0"/>
                      </a:cubicBezTo>
                      <a:cubicBezTo>
                        <a:pt x="6" y="0"/>
                        <a:pt x="5" y="0"/>
                        <a:pt x="5" y="0"/>
                      </a:cubicBezTo>
                    </a:path>
                  </a:pathLst>
                </a:custGeom>
                <a:solidFill>
                  <a:srgbClr val="A682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1" name="Freeform 10822">
                  <a:extLst>
                    <a:ext uri="{FF2B5EF4-FFF2-40B4-BE49-F238E27FC236}">
                      <a16:creationId xmlns:a16="http://schemas.microsoft.com/office/drawing/2014/main" id="{0CF8C302-1AE7-A897-55B3-369E2FBC1341}"/>
                    </a:ext>
                  </a:extLst>
                </p:cNvPr>
                <p:cNvSpPr>
                  <a:spLocks noEditPoints="1"/>
                </p:cNvSpPr>
                <p:nvPr/>
              </p:nvSpPr>
              <p:spPr bwMode="auto">
                <a:xfrm>
                  <a:off x="4002" y="2361"/>
                  <a:ext cx="2" cy="2"/>
                </a:xfrm>
                <a:custGeom>
                  <a:avLst/>
                  <a:gdLst>
                    <a:gd name="T0" fmla="*/ 1 w 2"/>
                    <a:gd name="T1" fmla="*/ 1 h 2"/>
                    <a:gd name="T2" fmla="*/ 2 w 2"/>
                    <a:gd name="T3" fmla="*/ 2 h 2"/>
                    <a:gd name="T4" fmla="*/ 2 w 2"/>
                    <a:gd name="T5" fmla="*/ 2 h 2"/>
                    <a:gd name="T6" fmla="*/ 1 w 2"/>
                    <a:gd name="T7" fmla="*/ 1 h 2"/>
                    <a:gd name="T8" fmla="*/ 1 w 2"/>
                    <a:gd name="T9" fmla="*/ 1 h 2"/>
                    <a:gd name="T10" fmla="*/ 0 w 2"/>
                    <a:gd name="T11" fmla="*/ 0 h 2"/>
                    <a:gd name="T12" fmla="*/ 0 w 2"/>
                    <a:gd name="T13" fmla="*/ 0 h 2"/>
                    <a:gd name="T14" fmla="*/ 0 w 2"/>
                    <a:gd name="T15" fmla="*/ 0 h 2"/>
                    <a:gd name="T16" fmla="*/ 0 w 2"/>
                    <a:gd name="T17" fmla="*/ 0 h 2"/>
                    <a:gd name="T18" fmla="*/ 0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1" y="1"/>
                      </a:moveTo>
                      <a:cubicBezTo>
                        <a:pt x="1" y="1"/>
                        <a:pt x="1" y="2"/>
                        <a:pt x="2" y="2"/>
                      </a:cubicBezTo>
                      <a:cubicBezTo>
                        <a:pt x="2" y="2"/>
                        <a:pt x="2" y="2"/>
                        <a:pt x="2" y="2"/>
                      </a:cubicBezTo>
                      <a:cubicBezTo>
                        <a:pt x="1" y="2"/>
                        <a:pt x="1" y="1"/>
                        <a:pt x="1" y="1"/>
                      </a:cubicBezTo>
                      <a:cubicBezTo>
                        <a:pt x="1" y="1"/>
                        <a:pt x="1" y="1"/>
                        <a:pt x="1" y="1"/>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1D1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2" name="Freeform 10823">
                  <a:extLst>
                    <a:ext uri="{FF2B5EF4-FFF2-40B4-BE49-F238E27FC236}">
                      <a16:creationId xmlns:a16="http://schemas.microsoft.com/office/drawing/2014/main" id="{821AABD9-2AAE-DCAC-D49A-5EAEECBBD2D5}"/>
                    </a:ext>
                  </a:extLst>
                </p:cNvPr>
                <p:cNvSpPr>
                  <a:spLocks noEditPoints="1"/>
                </p:cNvSpPr>
                <p:nvPr/>
              </p:nvSpPr>
              <p:spPr bwMode="auto">
                <a:xfrm>
                  <a:off x="4001" y="2357"/>
                  <a:ext cx="3" cy="6"/>
                </a:xfrm>
                <a:custGeom>
                  <a:avLst/>
                  <a:gdLst>
                    <a:gd name="T0" fmla="*/ 2 w 3"/>
                    <a:gd name="T1" fmla="*/ 3 h 7"/>
                    <a:gd name="T2" fmla="*/ 3 w 3"/>
                    <a:gd name="T3" fmla="*/ 3 h 7"/>
                    <a:gd name="T4" fmla="*/ 2 w 3"/>
                    <a:gd name="T5" fmla="*/ 3 h 7"/>
                    <a:gd name="T6" fmla="*/ 0 w 3"/>
                    <a:gd name="T7" fmla="*/ 0 h 7"/>
                    <a:gd name="T8" fmla="*/ 0 w 3"/>
                    <a:gd name="T9" fmla="*/ 0 h 7"/>
                    <a:gd name="T10" fmla="*/ 0 w 3"/>
                    <a:gd name="T11" fmla="*/ 1 h 7"/>
                    <a:gd name="T12" fmla="*/ 0 w 3"/>
                    <a:gd name="T13" fmla="*/ 2 h 7"/>
                    <a:gd name="T14" fmla="*/ 1 w 3"/>
                    <a:gd name="T15" fmla="*/ 3 h 7"/>
                    <a:gd name="T16" fmla="*/ 1 w 3"/>
                    <a:gd name="T17" fmla="*/ 3 h 7"/>
                    <a:gd name="T18" fmla="*/ 1 w 3"/>
                    <a:gd name="T19" fmla="*/ 3 h 7"/>
                    <a:gd name="T20" fmla="*/ 0 w 3"/>
                    <a:gd name="T21" fmla="*/ 0 h 7"/>
                    <a:gd name="T22" fmla="*/ 0 w 3"/>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7">
                      <a:moveTo>
                        <a:pt x="2" y="6"/>
                      </a:moveTo>
                      <a:cubicBezTo>
                        <a:pt x="2" y="6"/>
                        <a:pt x="2" y="7"/>
                        <a:pt x="3" y="7"/>
                      </a:cubicBezTo>
                      <a:cubicBezTo>
                        <a:pt x="2" y="6"/>
                        <a:pt x="2" y="6"/>
                        <a:pt x="2" y="6"/>
                      </a:cubicBezTo>
                      <a:moveTo>
                        <a:pt x="0" y="0"/>
                      </a:moveTo>
                      <a:cubicBezTo>
                        <a:pt x="0" y="0"/>
                        <a:pt x="0" y="0"/>
                        <a:pt x="0" y="0"/>
                      </a:cubicBezTo>
                      <a:cubicBezTo>
                        <a:pt x="0" y="1"/>
                        <a:pt x="0" y="1"/>
                        <a:pt x="0" y="1"/>
                      </a:cubicBezTo>
                      <a:cubicBezTo>
                        <a:pt x="0" y="2"/>
                        <a:pt x="0" y="2"/>
                        <a:pt x="0" y="2"/>
                      </a:cubicBezTo>
                      <a:cubicBezTo>
                        <a:pt x="0" y="3"/>
                        <a:pt x="1" y="4"/>
                        <a:pt x="1" y="5"/>
                      </a:cubicBezTo>
                      <a:cubicBezTo>
                        <a:pt x="1" y="5"/>
                        <a:pt x="1" y="5"/>
                        <a:pt x="1" y="5"/>
                      </a:cubicBezTo>
                      <a:cubicBezTo>
                        <a:pt x="1" y="4"/>
                        <a:pt x="1" y="4"/>
                        <a:pt x="1" y="3"/>
                      </a:cubicBezTo>
                      <a:cubicBezTo>
                        <a:pt x="1" y="2"/>
                        <a:pt x="1" y="1"/>
                        <a:pt x="0" y="0"/>
                      </a:cubicBezTo>
                      <a:cubicBezTo>
                        <a:pt x="0" y="0"/>
                        <a:pt x="0" y="0"/>
                        <a:pt x="0"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3" name="Freeform 10824">
                  <a:extLst>
                    <a:ext uri="{FF2B5EF4-FFF2-40B4-BE49-F238E27FC236}">
                      <a16:creationId xmlns:a16="http://schemas.microsoft.com/office/drawing/2014/main" id="{00A6E778-947A-D7E9-51DC-1479C425FF19}"/>
                    </a:ext>
                  </a:extLst>
                </p:cNvPr>
                <p:cNvSpPr>
                  <a:spLocks/>
                </p:cNvSpPr>
                <p:nvPr/>
              </p:nvSpPr>
              <p:spPr bwMode="auto">
                <a:xfrm>
                  <a:off x="4009" y="2347"/>
                  <a:ext cx="3" cy="2"/>
                </a:xfrm>
                <a:custGeom>
                  <a:avLst/>
                  <a:gdLst>
                    <a:gd name="T0" fmla="*/ 1 w 3"/>
                    <a:gd name="T1" fmla="*/ 0 h 3"/>
                    <a:gd name="T2" fmla="*/ 0 w 3"/>
                    <a:gd name="T3" fmla="*/ 0 h 3"/>
                    <a:gd name="T4" fmla="*/ 0 w 3"/>
                    <a:gd name="T5" fmla="*/ 0 h 3"/>
                    <a:gd name="T6" fmla="*/ 1 w 3"/>
                    <a:gd name="T7" fmla="*/ 1 h 3"/>
                    <a:gd name="T8" fmla="*/ 2 w 3"/>
                    <a:gd name="T9" fmla="*/ 1 h 3"/>
                    <a:gd name="T10" fmla="*/ 3 w 3"/>
                    <a:gd name="T11" fmla="*/ 1 h 3"/>
                    <a:gd name="T12" fmla="*/ 1 w 3"/>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1" y="0"/>
                      </a:moveTo>
                      <a:cubicBezTo>
                        <a:pt x="0" y="0"/>
                        <a:pt x="0" y="0"/>
                        <a:pt x="0" y="0"/>
                      </a:cubicBezTo>
                      <a:cubicBezTo>
                        <a:pt x="0" y="0"/>
                        <a:pt x="0" y="0"/>
                        <a:pt x="0" y="0"/>
                      </a:cubicBezTo>
                      <a:cubicBezTo>
                        <a:pt x="2" y="0"/>
                        <a:pt x="2" y="2"/>
                        <a:pt x="1" y="3"/>
                      </a:cubicBezTo>
                      <a:cubicBezTo>
                        <a:pt x="1" y="3"/>
                        <a:pt x="1" y="3"/>
                        <a:pt x="2" y="3"/>
                      </a:cubicBezTo>
                      <a:cubicBezTo>
                        <a:pt x="2" y="3"/>
                        <a:pt x="2" y="3"/>
                        <a:pt x="3" y="2"/>
                      </a:cubicBezTo>
                      <a:cubicBezTo>
                        <a:pt x="3" y="1"/>
                        <a:pt x="2" y="0"/>
                        <a:pt x="1"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4" name="Freeform 10825">
                  <a:extLst>
                    <a:ext uri="{FF2B5EF4-FFF2-40B4-BE49-F238E27FC236}">
                      <a16:creationId xmlns:a16="http://schemas.microsoft.com/office/drawing/2014/main" id="{245F5C4B-ECA7-3DC8-E46D-4D4B42211B30}"/>
                    </a:ext>
                  </a:extLst>
                </p:cNvPr>
                <p:cNvSpPr>
                  <a:spLocks/>
                </p:cNvSpPr>
                <p:nvPr/>
              </p:nvSpPr>
              <p:spPr bwMode="auto">
                <a:xfrm>
                  <a:off x="4011" y="2342"/>
                  <a:ext cx="4" cy="2"/>
                </a:xfrm>
                <a:custGeom>
                  <a:avLst/>
                  <a:gdLst>
                    <a:gd name="T0" fmla="*/ 2 w 5"/>
                    <a:gd name="T1" fmla="*/ 0 h 3"/>
                    <a:gd name="T2" fmla="*/ 2 w 5"/>
                    <a:gd name="T3" fmla="*/ 1 h 3"/>
                    <a:gd name="T4" fmla="*/ 2 w 5"/>
                    <a:gd name="T5" fmla="*/ 1 h 3"/>
                    <a:gd name="T6" fmla="*/ 2 w 5"/>
                    <a:gd name="T7" fmla="*/ 0 h 3"/>
                    <a:gd name="T8" fmla="*/ 2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2" y="0"/>
                      </a:moveTo>
                      <a:cubicBezTo>
                        <a:pt x="0" y="1"/>
                        <a:pt x="3" y="3"/>
                        <a:pt x="4" y="3"/>
                      </a:cubicBezTo>
                      <a:cubicBezTo>
                        <a:pt x="4" y="3"/>
                        <a:pt x="4" y="3"/>
                        <a:pt x="5" y="3"/>
                      </a:cubicBezTo>
                      <a:cubicBezTo>
                        <a:pt x="4" y="3"/>
                        <a:pt x="2" y="1"/>
                        <a:pt x="2" y="0"/>
                      </a:cubicBezTo>
                      <a:cubicBezTo>
                        <a:pt x="2" y="0"/>
                        <a:pt x="2" y="0"/>
                        <a:pt x="2"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5" name="Freeform 10826">
                  <a:extLst>
                    <a:ext uri="{FF2B5EF4-FFF2-40B4-BE49-F238E27FC236}">
                      <a16:creationId xmlns:a16="http://schemas.microsoft.com/office/drawing/2014/main" id="{21AD32D7-AA2B-F605-0659-A60FC34BEA43}"/>
                    </a:ext>
                  </a:extLst>
                </p:cNvPr>
                <p:cNvSpPr>
                  <a:spLocks/>
                </p:cNvSpPr>
                <p:nvPr/>
              </p:nvSpPr>
              <p:spPr bwMode="auto">
                <a:xfrm>
                  <a:off x="4015" y="2349"/>
                  <a:ext cx="3" cy="2"/>
                </a:xfrm>
                <a:custGeom>
                  <a:avLst/>
                  <a:gdLst>
                    <a:gd name="T0" fmla="*/ 1 w 3"/>
                    <a:gd name="T1" fmla="*/ 0 h 2"/>
                    <a:gd name="T2" fmla="*/ 0 w 3"/>
                    <a:gd name="T3" fmla="*/ 1 h 2"/>
                    <a:gd name="T4" fmla="*/ 0 w 3"/>
                    <a:gd name="T5" fmla="*/ 1 h 2"/>
                    <a:gd name="T6" fmla="*/ 1 w 3"/>
                    <a:gd name="T7" fmla="*/ 1 h 2"/>
                    <a:gd name="T8" fmla="*/ 2 w 3"/>
                    <a:gd name="T9" fmla="*/ 2 h 2"/>
                    <a:gd name="T10" fmla="*/ 3 w 3"/>
                    <a:gd name="T11" fmla="*/ 2 h 2"/>
                    <a:gd name="T12" fmla="*/ 2 w 3"/>
                    <a:gd name="T13" fmla="*/ 1 h 2"/>
                    <a:gd name="T14" fmla="*/ 1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1" y="0"/>
                      </a:moveTo>
                      <a:cubicBezTo>
                        <a:pt x="0" y="0"/>
                        <a:pt x="0" y="1"/>
                        <a:pt x="0" y="1"/>
                      </a:cubicBezTo>
                      <a:cubicBezTo>
                        <a:pt x="0" y="1"/>
                        <a:pt x="0" y="1"/>
                        <a:pt x="0" y="1"/>
                      </a:cubicBezTo>
                      <a:cubicBezTo>
                        <a:pt x="0" y="1"/>
                        <a:pt x="0" y="1"/>
                        <a:pt x="1" y="1"/>
                      </a:cubicBezTo>
                      <a:cubicBezTo>
                        <a:pt x="1" y="1"/>
                        <a:pt x="2" y="1"/>
                        <a:pt x="2" y="2"/>
                      </a:cubicBezTo>
                      <a:cubicBezTo>
                        <a:pt x="2" y="2"/>
                        <a:pt x="3" y="2"/>
                        <a:pt x="3" y="2"/>
                      </a:cubicBezTo>
                      <a:cubicBezTo>
                        <a:pt x="3" y="1"/>
                        <a:pt x="2" y="1"/>
                        <a:pt x="2" y="1"/>
                      </a:cubicBezTo>
                      <a:cubicBezTo>
                        <a:pt x="2" y="0"/>
                        <a:pt x="1" y="0"/>
                        <a:pt x="1"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6" name="Freeform 10827">
                  <a:extLst>
                    <a:ext uri="{FF2B5EF4-FFF2-40B4-BE49-F238E27FC236}">
                      <a16:creationId xmlns:a16="http://schemas.microsoft.com/office/drawing/2014/main" id="{61CC3212-AD81-DADD-9D0D-99D17EF887D7}"/>
                    </a:ext>
                  </a:extLst>
                </p:cNvPr>
                <p:cNvSpPr>
                  <a:spLocks/>
                </p:cNvSpPr>
                <p:nvPr/>
              </p:nvSpPr>
              <p:spPr bwMode="auto">
                <a:xfrm>
                  <a:off x="4017" y="2351"/>
                  <a:ext cx="1" cy="1"/>
                </a:xfrm>
                <a:custGeom>
                  <a:avLst/>
                  <a:gdLst>
                    <a:gd name="T0" fmla="*/ 1 w 1"/>
                    <a:gd name="T1" fmla="*/ 0 h 1"/>
                    <a:gd name="T2" fmla="*/ 0 w 1"/>
                    <a:gd name="T3" fmla="*/ 0 h 1"/>
                    <a:gd name="T4" fmla="*/ 0 w 1"/>
                    <a:gd name="T5" fmla="*/ 1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0" y="0"/>
                        <a:pt x="0" y="0"/>
                      </a:cubicBezTo>
                      <a:cubicBezTo>
                        <a:pt x="0" y="0"/>
                        <a:pt x="0" y="1"/>
                        <a:pt x="0" y="1"/>
                      </a:cubicBezTo>
                      <a:cubicBezTo>
                        <a:pt x="1" y="1"/>
                        <a:pt x="1"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7" name="Freeform 10828">
                  <a:extLst>
                    <a:ext uri="{FF2B5EF4-FFF2-40B4-BE49-F238E27FC236}">
                      <a16:creationId xmlns:a16="http://schemas.microsoft.com/office/drawing/2014/main" id="{AC680339-0DED-4492-BEFF-36DC9D4FF1F0}"/>
                    </a:ext>
                  </a:extLst>
                </p:cNvPr>
                <p:cNvSpPr>
                  <a:spLocks/>
                </p:cNvSpPr>
                <p:nvPr/>
              </p:nvSpPr>
              <p:spPr bwMode="auto">
                <a:xfrm>
                  <a:off x="4017" y="2351"/>
                  <a:ext cx="2" cy="2"/>
                </a:xfrm>
                <a:custGeom>
                  <a:avLst/>
                  <a:gdLst>
                    <a:gd name="T0" fmla="*/ 1 w 2"/>
                    <a:gd name="T1" fmla="*/ 0 h 2"/>
                    <a:gd name="T2" fmla="*/ 0 w 2"/>
                    <a:gd name="T3" fmla="*/ 1 h 2"/>
                    <a:gd name="T4" fmla="*/ 1 w 2"/>
                    <a:gd name="T5" fmla="*/ 2 h 2"/>
                    <a:gd name="T6" fmla="*/ 1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1" y="0"/>
                      </a:moveTo>
                      <a:cubicBezTo>
                        <a:pt x="1" y="0"/>
                        <a:pt x="1" y="1"/>
                        <a:pt x="0" y="1"/>
                      </a:cubicBezTo>
                      <a:cubicBezTo>
                        <a:pt x="1" y="2"/>
                        <a:pt x="1" y="2"/>
                        <a:pt x="1" y="2"/>
                      </a:cubicBezTo>
                      <a:cubicBezTo>
                        <a:pt x="2" y="2"/>
                        <a:pt x="1" y="1"/>
                        <a:pt x="1"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8" name="Freeform 10829">
                  <a:extLst>
                    <a:ext uri="{FF2B5EF4-FFF2-40B4-BE49-F238E27FC236}">
                      <a16:creationId xmlns:a16="http://schemas.microsoft.com/office/drawing/2014/main" id="{13AD2BBB-FCE8-451B-5CAB-C620524D5EBA}"/>
                    </a:ext>
                  </a:extLst>
                </p:cNvPr>
                <p:cNvSpPr>
                  <a:spLocks/>
                </p:cNvSpPr>
                <p:nvPr/>
              </p:nvSpPr>
              <p:spPr bwMode="auto">
                <a:xfrm>
                  <a:off x="4020" y="2342"/>
                  <a:ext cx="1" cy="1"/>
                </a:xfrm>
                <a:custGeom>
                  <a:avLst/>
                  <a:gdLst>
                    <a:gd name="T0" fmla="*/ 1 w 1"/>
                    <a:gd name="T1" fmla="*/ 0 h 1"/>
                    <a:gd name="T2" fmla="*/ 0 w 1"/>
                    <a:gd name="T3" fmla="*/ 0 h 1"/>
                    <a:gd name="T4" fmla="*/ 0 w 1"/>
                    <a:gd name="T5" fmla="*/ 0 h 1"/>
                    <a:gd name="T6" fmla="*/ 0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0" y="0"/>
                        <a:pt x="0" y="0"/>
                        <a:pt x="0" y="0"/>
                      </a:cubicBezTo>
                      <a:cubicBezTo>
                        <a:pt x="0" y="0"/>
                        <a:pt x="0" y="0"/>
                        <a:pt x="0" y="0"/>
                      </a:cubicBezTo>
                      <a:cubicBezTo>
                        <a:pt x="0" y="0"/>
                        <a:pt x="0" y="0"/>
                        <a:pt x="0" y="0"/>
                      </a:cubicBezTo>
                      <a:cubicBezTo>
                        <a:pt x="1" y="0"/>
                        <a:pt x="1" y="0"/>
                        <a:pt x="1"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49" name="Freeform 10830">
                  <a:extLst>
                    <a:ext uri="{FF2B5EF4-FFF2-40B4-BE49-F238E27FC236}">
                      <a16:creationId xmlns:a16="http://schemas.microsoft.com/office/drawing/2014/main" id="{8F095681-ACCD-87E1-9F13-3A5E054036ED}"/>
                    </a:ext>
                  </a:extLst>
                </p:cNvPr>
                <p:cNvSpPr>
                  <a:spLocks/>
                </p:cNvSpPr>
                <p:nvPr/>
              </p:nvSpPr>
              <p:spPr bwMode="auto">
                <a:xfrm>
                  <a:off x="4021" y="2346"/>
                  <a:ext cx="2" cy="2"/>
                </a:xfrm>
                <a:custGeom>
                  <a:avLst/>
                  <a:gdLst>
                    <a:gd name="T0" fmla="*/ 1 w 2"/>
                    <a:gd name="T1" fmla="*/ 0 h 2"/>
                    <a:gd name="T2" fmla="*/ 0 w 2"/>
                    <a:gd name="T3" fmla="*/ 1 h 2"/>
                    <a:gd name="T4" fmla="*/ 1 w 2"/>
                    <a:gd name="T5" fmla="*/ 2 h 2"/>
                    <a:gd name="T6" fmla="*/ 1 w 2"/>
                    <a:gd name="T7" fmla="*/ 1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1" y="0"/>
                      </a:moveTo>
                      <a:cubicBezTo>
                        <a:pt x="0" y="0"/>
                        <a:pt x="0" y="0"/>
                        <a:pt x="0" y="1"/>
                      </a:cubicBezTo>
                      <a:cubicBezTo>
                        <a:pt x="1" y="1"/>
                        <a:pt x="1" y="2"/>
                        <a:pt x="1" y="2"/>
                      </a:cubicBezTo>
                      <a:cubicBezTo>
                        <a:pt x="1" y="2"/>
                        <a:pt x="1" y="1"/>
                        <a:pt x="1" y="1"/>
                      </a:cubicBezTo>
                      <a:cubicBezTo>
                        <a:pt x="2" y="1"/>
                        <a:pt x="1"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0" name="Freeform 10831">
                  <a:extLst>
                    <a:ext uri="{FF2B5EF4-FFF2-40B4-BE49-F238E27FC236}">
                      <a16:creationId xmlns:a16="http://schemas.microsoft.com/office/drawing/2014/main" id="{C119608A-7E4D-F03A-DD77-DDC0006B3538}"/>
                    </a:ext>
                  </a:extLst>
                </p:cNvPr>
                <p:cNvSpPr>
                  <a:spLocks/>
                </p:cNvSpPr>
                <p:nvPr/>
              </p:nvSpPr>
              <p:spPr bwMode="auto">
                <a:xfrm>
                  <a:off x="4020" y="2342"/>
                  <a:ext cx="2" cy="5"/>
                </a:xfrm>
                <a:custGeom>
                  <a:avLst/>
                  <a:gdLst>
                    <a:gd name="T0" fmla="*/ 0 w 2"/>
                    <a:gd name="T1" fmla="*/ 0 h 6"/>
                    <a:gd name="T2" fmla="*/ 0 w 2"/>
                    <a:gd name="T3" fmla="*/ 3 h 6"/>
                    <a:gd name="T4" fmla="*/ 1 w 2"/>
                    <a:gd name="T5" fmla="*/ 3 h 6"/>
                    <a:gd name="T6" fmla="*/ 2 w 2"/>
                    <a:gd name="T7" fmla="*/ 3 h 6"/>
                    <a:gd name="T8" fmla="*/ 1 w 2"/>
                    <a:gd name="T9" fmla="*/ 3 h 6"/>
                    <a:gd name="T10" fmla="*/ 0 w 2"/>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0" y="0"/>
                      </a:moveTo>
                      <a:cubicBezTo>
                        <a:pt x="0" y="1"/>
                        <a:pt x="0" y="2"/>
                        <a:pt x="0" y="3"/>
                      </a:cubicBezTo>
                      <a:cubicBezTo>
                        <a:pt x="0" y="4"/>
                        <a:pt x="1" y="5"/>
                        <a:pt x="1" y="6"/>
                      </a:cubicBezTo>
                      <a:cubicBezTo>
                        <a:pt x="1" y="5"/>
                        <a:pt x="1" y="5"/>
                        <a:pt x="2" y="5"/>
                      </a:cubicBezTo>
                      <a:cubicBezTo>
                        <a:pt x="2" y="5"/>
                        <a:pt x="1" y="5"/>
                        <a:pt x="1" y="5"/>
                      </a:cubicBezTo>
                      <a:cubicBezTo>
                        <a:pt x="1" y="4"/>
                        <a:pt x="0" y="1"/>
                        <a:pt x="0"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1" name="Freeform 10832">
                  <a:extLst>
                    <a:ext uri="{FF2B5EF4-FFF2-40B4-BE49-F238E27FC236}">
                      <a16:creationId xmlns:a16="http://schemas.microsoft.com/office/drawing/2014/main" id="{F6196C58-7260-2927-655E-36B84161CCE7}"/>
                    </a:ext>
                  </a:extLst>
                </p:cNvPr>
                <p:cNvSpPr>
                  <a:spLocks noEditPoints="1"/>
                </p:cNvSpPr>
                <p:nvPr/>
              </p:nvSpPr>
              <p:spPr bwMode="auto">
                <a:xfrm>
                  <a:off x="4015" y="2339"/>
                  <a:ext cx="3" cy="2"/>
                </a:xfrm>
                <a:custGeom>
                  <a:avLst/>
                  <a:gdLst>
                    <a:gd name="T0" fmla="*/ 0 w 3"/>
                    <a:gd name="T1" fmla="*/ 1 h 2"/>
                    <a:gd name="T2" fmla="*/ 0 w 3"/>
                    <a:gd name="T3" fmla="*/ 1 h 2"/>
                    <a:gd name="T4" fmla="*/ 0 w 3"/>
                    <a:gd name="T5" fmla="*/ 1 h 2"/>
                    <a:gd name="T6" fmla="*/ 0 w 3"/>
                    <a:gd name="T7" fmla="*/ 1 h 2"/>
                    <a:gd name="T8" fmla="*/ 0 w 3"/>
                    <a:gd name="T9" fmla="*/ 0 h 2"/>
                    <a:gd name="T10" fmla="*/ 0 w 3"/>
                    <a:gd name="T11" fmla="*/ 1 h 2"/>
                    <a:gd name="T12" fmla="*/ 0 w 3"/>
                    <a:gd name="T13" fmla="*/ 0 h 2"/>
                    <a:gd name="T14" fmla="*/ 3 w 3"/>
                    <a:gd name="T15" fmla="*/ 2 h 2"/>
                    <a:gd name="T16" fmla="*/ 0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0" y="1"/>
                      </a:moveTo>
                      <a:cubicBezTo>
                        <a:pt x="0" y="1"/>
                        <a:pt x="0" y="1"/>
                        <a:pt x="0" y="1"/>
                      </a:cubicBezTo>
                      <a:cubicBezTo>
                        <a:pt x="0" y="1"/>
                        <a:pt x="0" y="1"/>
                        <a:pt x="0" y="1"/>
                      </a:cubicBezTo>
                      <a:cubicBezTo>
                        <a:pt x="0" y="1"/>
                        <a:pt x="0" y="1"/>
                        <a:pt x="0" y="1"/>
                      </a:cubicBezTo>
                      <a:moveTo>
                        <a:pt x="0" y="0"/>
                      </a:moveTo>
                      <a:cubicBezTo>
                        <a:pt x="0" y="0"/>
                        <a:pt x="0" y="0"/>
                        <a:pt x="0" y="1"/>
                      </a:cubicBezTo>
                      <a:cubicBezTo>
                        <a:pt x="0" y="1"/>
                        <a:pt x="0" y="0"/>
                        <a:pt x="0" y="0"/>
                      </a:cubicBezTo>
                      <a:cubicBezTo>
                        <a:pt x="1" y="0"/>
                        <a:pt x="3" y="2"/>
                        <a:pt x="3" y="2"/>
                      </a:cubicBezTo>
                      <a:cubicBezTo>
                        <a:pt x="3" y="1"/>
                        <a:pt x="1" y="0"/>
                        <a:pt x="0"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2" name="Freeform 10833">
                  <a:extLst>
                    <a:ext uri="{FF2B5EF4-FFF2-40B4-BE49-F238E27FC236}">
                      <a16:creationId xmlns:a16="http://schemas.microsoft.com/office/drawing/2014/main" id="{9E0C73B4-ECA6-8F9A-1FD0-6CAF1E89DD51}"/>
                    </a:ext>
                  </a:extLst>
                </p:cNvPr>
                <p:cNvSpPr>
                  <a:spLocks noEditPoints="1"/>
                </p:cNvSpPr>
                <p:nvPr/>
              </p:nvSpPr>
              <p:spPr bwMode="auto">
                <a:xfrm>
                  <a:off x="4017" y="2358"/>
                  <a:ext cx="3" cy="4"/>
                </a:xfrm>
                <a:custGeom>
                  <a:avLst/>
                  <a:gdLst>
                    <a:gd name="T0" fmla="*/ 1 w 4"/>
                    <a:gd name="T1" fmla="*/ 1 h 5"/>
                    <a:gd name="T2" fmla="*/ 1 w 4"/>
                    <a:gd name="T3" fmla="*/ 2 h 5"/>
                    <a:gd name="T4" fmla="*/ 2 w 4"/>
                    <a:gd name="T5" fmla="*/ 2 h 5"/>
                    <a:gd name="T6" fmla="*/ 2 w 4"/>
                    <a:gd name="T7" fmla="*/ 2 h 5"/>
                    <a:gd name="T8" fmla="*/ 1 w 4"/>
                    <a:gd name="T9" fmla="*/ 1 h 5"/>
                    <a:gd name="T10" fmla="*/ 1 w 4"/>
                    <a:gd name="T11" fmla="*/ 0 h 5"/>
                    <a:gd name="T12" fmla="*/ 1 w 4"/>
                    <a:gd name="T13" fmla="*/ 1 h 5"/>
                    <a:gd name="T14" fmla="*/ 1 w 4"/>
                    <a:gd name="T15" fmla="*/ 1 h 5"/>
                    <a:gd name="T16" fmla="*/ 1 w 4"/>
                    <a:gd name="T17" fmla="*/ 1 h 5"/>
                    <a:gd name="T18" fmla="*/ 1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1" y="1"/>
                      </a:moveTo>
                      <a:cubicBezTo>
                        <a:pt x="0" y="1"/>
                        <a:pt x="0" y="2"/>
                        <a:pt x="1" y="3"/>
                      </a:cubicBezTo>
                      <a:cubicBezTo>
                        <a:pt x="1" y="4"/>
                        <a:pt x="2" y="5"/>
                        <a:pt x="3" y="5"/>
                      </a:cubicBezTo>
                      <a:cubicBezTo>
                        <a:pt x="3" y="5"/>
                        <a:pt x="3" y="5"/>
                        <a:pt x="4" y="4"/>
                      </a:cubicBezTo>
                      <a:cubicBezTo>
                        <a:pt x="3" y="4"/>
                        <a:pt x="0" y="2"/>
                        <a:pt x="1" y="1"/>
                      </a:cubicBezTo>
                      <a:moveTo>
                        <a:pt x="1" y="0"/>
                      </a:moveTo>
                      <a:cubicBezTo>
                        <a:pt x="1" y="0"/>
                        <a:pt x="1" y="1"/>
                        <a:pt x="1" y="1"/>
                      </a:cubicBezTo>
                      <a:cubicBezTo>
                        <a:pt x="1" y="1"/>
                        <a:pt x="1" y="1"/>
                        <a:pt x="1" y="1"/>
                      </a:cubicBezTo>
                      <a:cubicBezTo>
                        <a:pt x="1" y="1"/>
                        <a:pt x="1" y="1"/>
                        <a:pt x="1" y="1"/>
                      </a:cubicBezTo>
                      <a:cubicBezTo>
                        <a:pt x="1" y="0"/>
                        <a:pt x="1" y="0"/>
                        <a:pt x="1"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3" name="Freeform 10834">
                  <a:extLst>
                    <a:ext uri="{FF2B5EF4-FFF2-40B4-BE49-F238E27FC236}">
                      <a16:creationId xmlns:a16="http://schemas.microsoft.com/office/drawing/2014/main" id="{FE211418-4DA4-A864-E1B7-75E0E8B8AA88}"/>
                    </a:ext>
                  </a:extLst>
                </p:cNvPr>
                <p:cNvSpPr>
                  <a:spLocks noEditPoints="1"/>
                </p:cNvSpPr>
                <p:nvPr/>
              </p:nvSpPr>
              <p:spPr bwMode="auto">
                <a:xfrm>
                  <a:off x="4023" y="2353"/>
                  <a:ext cx="2" cy="5"/>
                </a:xfrm>
                <a:custGeom>
                  <a:avLst/>
                  <a:gdLst>
                    <a:gd name="T0" fmla="*/ 0 w 3"/>
                    <a:gd name="T1" fmla="*/ 0 h 5"/>
                    <a:gd name="T2" fmla="*/ 0 w 3"/>
                    <a:gd name="T3" fmla="*/ 1 h 5"/>
                    <a:gd name="T4" fmla="*/ 0 w 3"/>
                    <a:gd name="T5" fmla="*/ 0 h 5"/>
                    <a:gd name="T6" fmla="*/ 0 w 3"/>
                    <a:gd name="T7" fmla="*/ 0 h 5"/>
                    <a:gd name="T8" fmla="*/ 1 w 3"/>
                    <a:gd name="T9" fmla="*/ 0 h 5"/>
                    <a:gd name="T10" fmla="*/ 0 w 3"/>
                    <a:gd name="T11" fmla="*/ 0 h 5"/>
                    <a:gd name="T12" fmla="*/ 1 w 3"/>
                    <a:gd name="T13" fmla="*/ 3 h 5"/>
                    <a:gd name="T14" fmla="*/ 1 w 3"/>
                    <a:gd name="T15" fmla="*/ 5 h 5"/>
                    <a:gd name="T16" fmla="*/ 1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0" y="0"/>
                      </a:moveTo>
                      <a:cubicBezTo>
                        <a:pt x="0" y="1"/>
                        <a:pt x="0" y="1"/>
                        <a:pt x="0" y="1"/>
                      </a:cubicBezTo>
                      <a:cubicBezTo>
                        <a:pt x="0" y="1"/>
                        <a:pt x="0" y="0"/>
                        <a:pt x="0" y="0"/>
                      </a:cubicBezTo>
                      <a:cubicBezTo>
                        <a:pt x="0" y="0"/>
                        <a:pt x="0" y="0"/>
                        <a:pt x="0" y="0"/>
                      </a:cubicBezTo>
                      <a:moveTo>
                        <a:pt x="1" y="0"/>
                      </a:moveTo>
                      <a:cubicBezTo>
                        <a:pt x="1" y="0"/>
                        <a:pt x="0" y="0"/>
                        <a:pt x="0" y="0"/>
                      </a:cubicBezTo>
                      <a:cubicBezTo>
                        <a:pt x="1" y="1"/>
                        <a:pt x="1" y="2"/>
                        <a:pt x="2" y="3"/>
                      </a:cubicBezTo>
                      <a:cubicBezTo>
                        <a:pt x="2" y="3"/>
                        <a:pt x="2" y="4"/>
                        <a:pt x="2" y="5"/>
                      </a:cubicBezTo>
                      <a:cubicBezTo>
                        <a:pt x="3" y="4"/>
                        <a:pt x="2" y="0"/>
                        <a:pt x="1"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4" name="Freeform 10835">
                  <a:extLst>
                    <a:ext uri="{FF2B5EF4-FFF2-40B4-BE49-F238E27FC236}">
                      <a16:creationId xmlns:a16="http://schemas.microsoft.com/office/drawing/2014/main" id="{E62283C7-8E56-1DBC-A90C-0B0D3CE9FF8A}"/>
                    </a:ext>
                  </a:extLst>
                </p:cNvPr>
                <p:cNvSpPr>
                  <a:spLocks/>
                </p:cNvSpPr>
                <p:nvPr/>
              </p:nvSpPr>
              <p:spPr bwMode="auto">
                <a:xfrm>
                  <a:off x="4026" y="2346"/>
                  <a:ext cx="4" cy="4"/>
                </a:xfrm>
                <a:custGeom>
                  <a:avLst/>
                  <a:gdLst>
                    <a:gd name="T0" fmla="*/ 1 w 5"/>
                    <a:gd name="T1" fmla="*/ 0 h 5"/>
                    <a:gd name="T2" fmla="*/ 2 w 5"/>
                    <a:gd name="T3" fmla="*/ 2 h 5"/>
                    <a:gd name="T4" fmla="*/ 2 w 5"/>
                    <a:gd name="T5" fmla="*/ 2 h 5"/>
                    <a:gd name="T6" fmla="*/ 2 w 5"/>
                    <a:gd name="T7" fmla="*/ 1 h 5"/>
                    <a:gd name="T8" fmla="*/ 1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1" y="0"/>
                      </a:moveTo>
                      <a:cubicBezTo>
                        <a:pt x="0" y="2"/>
                        <a:pt x="3" y="5"/>
                        <a:pt x="5" y="5"/>
                      </a:cubicBezTo>
                      <a:cubicBezTo>
                        <a:pt x="5" y="5"/>
                        <a:pt x="5" y="5"/>
                        <a:pt x="5" y="5"/>
                      </a:cubicBezTo>
                      <a:cubicBezTo>
                        <a:pt x="4" y="4"/>
                        <a:pt x="3" y="2"/>
                        <a:pt x="2" y="1"/>
                      </a:cubicBezTo>
                      <a:cubicBezTo>
                        <a:pt x="1" y="0"/>
                        <a:pt x="1"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5" name="Freeform 10836">
                  <a:extLst>
                    <a:ext uri="{FF2B5EF4-FFF2-40B4-BE49-F238E27FC236}">
                      <a16:creationId xmlns:a16="http://schemas.microsoft.com/office/drawing/2014/main" id="{19A943DF-4ADD-A65D-F374-4AA6C7F2DE53}"/>
                    </a:ext>
                  </a:extLst>
                </p:cNvPr>
                <p:cNvSpPr>
                  <a:spLocks/>
                </p:cNvSpPr>
                <p:nvPr/>
              </p:nvSpPr>
              <p:spPr bwMode="auto">
                <a:xfrm>
                  <a:off x="4024" y="2340"/>
                  <a:ext cx="2" cy="4"/>
                </a:xfrm>
                <a:custGeom>
                  <a:avLst/>
                  <a:gdLst>
                    <a:gd name="T0" fmla="*/ 1 w 3"/>
                    <a:gd name="T1" fmla="*/ 0 h 4"/>
                    <a:gd name="T2" fmla="*/ 0 w 3"/>
                    <a:gd name="T3" fmla="*/ 1 h 4"/>
                    <a:gd name="T4" fmla="*/ 0 w 3"/>
                    <a:gd name="T5" fmla="*/ 1 h 4"/>
                    <a:gd name="T6" fmla="*/ 1 w 3"/>
                    <a:gd name="T7" fmla="*/ 1 h 4"/>
                    <a:gd name="T8" fmla="*/ 1 w 3"/>
                    <a:gd name="T9" fmla="*/ 4 h 4"/>
                    <a:gd name="T10" fmla="*/ 1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1" y="0"/>
                      </a:moveTo>
                      <a:cubicBezTo>
                        <a:pt x="1" y="0"/>
                        <a:pt x="0" y="1"/>
                        <a:pt x="0" y="1"/>
                      </a:cubicBezTo>
                      <a:cubicBezTo>
                        <a:pt x="0" y="1"/>
                        <a:pt x="0" y="1"/>
                        <a:pt x="0" y="1"/>
                      </a:cubicBezTo>
                      <a:cubicBezTo>
                        <a:pt x="0" y="1"/>
                        <a:pt x="1" y="1"/>
                        <a:pt x="1" y="1"/>
                      </a:cubicBezTo>
                      <a:cubicBezTo>
                        <a:pt x="2" y="1"/>
                        <a:pt x="2" y="3"/>
                        <a:pt x="3" y="4"/>
                      </a:cubicBezTo>
                      <a:cubicBezTo>
                        <a:pt x="3" y="2"/>
                        <a:pt x="2"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6" name="Freeform 10837">
                  <a:extLst>
                    <a:ext uri="{FF2B5EF4-FFF2-40B4-BE49-F238E27FC236}">
                      <a16:creationId xmlns:a16="http://schemas.microsoft.com/office/drawing/2014/main" id="{D027EBF3-819A-7D45-273E-1069C25BA557}"/>
                    </a:ext>
                  </a:extLst>
                </p:cNvPr>
                <p:cNvSpPr>
                  <a:spLocks/>
                </p:cNvSpPr>
                <p:nvPr/>
              </p:nvSpPr>
              <p:spPr bwMode="auto">
                <a:xfrm>
                  <a:off x="4024" y="2360"/>
                  <a:ext cx="4" cy="2"/>
                </a:xfrm>
                <a:custGeom>
                  <a:avLst/>
                  <a:gdLst>
                    <a:gd name="T0" fmla="*/ 0 w 4"/>
                    <a:gd name="T1" fmla="*/ 0 h 2"/>
                    <a:gd name="T2" fmla="*/ 3 w 4"/>
                    <a:gd name="T3" fmla="*/ 2 h 2"/>
                    <a:gd name="T4" fmla="*/ 4 w 4"/>
                    <a:gd name="T5" fmla="*/ 1 h 2"/>
                    <a:gd name="T6" fmla="*/ 2 w 4"/>
                    <a:gd name="T7" fmla="*/ 2 h 2"/>
                    <a:gd name="T8" fmla="*/ 0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cubicBezTo>
                        <a:pt x="0" y="1"/>
                        <a:pt x="2" y="2"/>
                        <a:pt x="3" y="2"/>
                      </a:cubicBezTo>
                      <a:cubicBezTo>
                        <a:pt x="3" y="2"/>
                        <a:pt x="4" y="2"/>
                        <a:pt x="4" y="1"/>
                      </a:cubicBezTo>
                      <a:cubicBezTo>
                        <a:pt x="3" y="1"/>
                        <a:pt x="2" y="2"/>
                        <a:pt x="2" y="2"/>
                      </a:cubicBezTo>
                      <a:cubicBezTo>
                        <a:pt x="1" y="2"/>
                        <a:pt x="1" y="1"/>
                        <a:pt x="0" y="0"/>
                      </a:cubicBezTo>
                      <a:cubicBezTo>
                        <a:pt x="0" y="0"/>
                        <a:pt x="0" y="0"/>
                        <a:pt x="0"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7" name="Freeform 10838">
                  <a:extLst>
                    <a:ext uri="{FF2B5EF4-FFF2-40B4-BE49-F238E27FC236}">
                      <a16:creationId xmlns:a16="http://schemas.microsoft.com/office/drawing/2014/main" id="{EFB36194-8982-6491-B863-AC6B1D55E0D0}"/>
                    </a:ext>
                  </a:extLst>
                </p:cNvPr>
                <p:cNvSpPr>
                  <a:spLocks noEditPoints="1"/>
                </p:cNvSpPr>
                <p:nvPr/>
              </p:nvSpPr>
              <p:spPr bwMode="auto">
                <a:xfrm>
                  <a:off x="4029" y="2355"/>
                  <a:ext cx="3" cy="4"/>
                </a:xfrm>
                <a:custGeom>
                  <a:avLst/>
                  <a:gdLst>
                    <a:gd name="T0" fmla="*/ 2 w 3"/>
                    <a:gd name="T1" fmla="*/ 2 h 5"/>
                    <a:gd name="T2" fmla="*/ 1 w 3"/>
                    <a:gd name="T3" fmla="*/ 2 h 5"/>
                    <a:gd name="T4" fmla="*/ 2 w 3"/>
                    <a:gd name="T5" fmla="*/ 2 h 5"/>
                    <a:gd name="T6" fmla="*/ 0 w 3"/>
                    <a:gd name="T7" fmla="*/ 0 h 5"/>
                    <a:gd name="T8" fmla="*/ 0 w 3"/>
                    <a:gd name="T9" fmla="*/ 0 h 5"/>
                    <a:gd name="T10" fmla="*/ 2 w 3"/>
                    <a:gd name="T11" fmla="*/ 2 h 5"/>
                    <a:gd name="T12" fmla="*/ 2 w 3"/>
                    <a:gd name="T13" fmla="*/ 2 h 5"/>
                    <a:gd name="T14" fmla="*/ 0 w 3"/>
                    <a:gd name="T15" fmla="*/ 0 h 5"/>
                    <a:gd name="T16" fmla="*/ 0 w 3"/>
                    <a:gd name="T17" fmla="*/ 0 h 5"/>
                    <a:gd name="T18" fmla="*/ 0 w 3"/>
                    <a:gd name="T19" fmla="*/ 0 h 5"/>
                    <a:gd name="T20" fmla="*/ 0 w 3"/>
                    <a:gd name="T21" fmla="*/ 0 h 5"/>
                    <a:gd name="T22" fmla="*/ 0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5"/>
                      </a:moveTo>
                      <a:cubicBezTo>
                        <a:pt x="1" y="5"/>
                        <a:pt x="1" y="5"/>
                        <a:pt x="1" y="5"/>
                      </a:cubicBezTo>
                      <a:cubicBezTo>
                        <a:pt x="1" y="5"/>
                        <a:pt x="1" y="5"/>
                        <a:pt x="2" y="5"/>
                      </a:cubicBezTo>
                      <a:moveTo>
                        <a:pt x="0" y="0"/>
                      </a:moveTo>
                      <a:cubicBezTo>
                        <a:pt x="0" y="0"/>
                        <a:pt x="0" y="0"/>
                        <a:pt x="0" y="0"/>
                      </a:cubicBezTo>
                      <a:cubicBezTo>
                        <a:pt x="1" y="0"/>
                        <a:pt x="2" y="3"/>
                        <a:pt x="2" y="5"/>
                      </a:cubicBezTo>
                      <a:cubicBezTo>
                        <a:pt x="2" y="4"/>
                        <a:pt x="2" y="4"/>
                        <a:pt x="2" y="3"/>
                      </a:cubicBezTo>
                      <a:cubicBezTo>
                        <a:pt x="3" y="1"/>
                        <a:pt x="1" y="1"/>
                        <a:pt x="0" y="0"/>
                      </a:cubicBezTo>
                      <a:moveTo>
                        <a:pt x="0" y="0"/>
                      </a:moveTo>
                      <a:cubicBezTo>
                        <a:pt x="0" y="0"/>
                        <a:pt x="0" y="0"/>
                        <a:pt x="0" y="0"/>
                      </a:cubicBezTo>
                      <a:cubicBezTo>
                        <a:pt x="0" y="0"/>
                        <a:pt x="0" y="0"/>
                        <a:pt x="0" y="0"/>
                      </a:cubicBezTo>
                      <a:cubicBezTo>
                        <a:pt x="0" y="0"/>
                        <a:pt x="0" y="0"/>
                        <a:pt x="0"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8" name="Freeform 10839">
                  <a:extLst>
                    <a:ext uri="{FF2B5EF4-FFF2-40B4-BE49-F238E27FC236}">
                      <a16:creationId xmlns:a16="http://schemas.microsoft.com/office/drawing/2014/main" id="{264CCD0F-1AED-E0EA-B966-79CB0C1F3BD8}"/>
                    </a:ext>
                  </a:extLst>
                </p:cNvPr>
                <p:cNvSpPr>
                  <a:spLocks noEditPoints="1"/>
                </p:cNvSpPr>
                <p:nvPr/>
              </p:nvSpPr>
              <p:spPr bwMode="auto">
                <a:xfrm>
                  <a:off x="4033" y="2352"/>
                  <a:ext cx="1" cy="4"/>
                </a:xfrm>
                <a:custGeom>
                  <a:avLst/>
                  <a:gdLst>
                    <a:gd name="T0" fmla="*/ 1 w 1"/>
                    <a:gd name="T1" fmla="*/ 1 h 5"/>
                    <a:gd name="T2" fmla="*/ 0 w 1"/>
                    <a:gd name="T3" fmla="*/ 2 h 5"/>
                    <a:gd name="T4" fmla="*/ 1 w 1"/>
                    <a:gd name="T5" fmla="*/ 2 h 5"/>
                    <a:gd name="T6" fmla="*/ 1 w 1"/>
                    <a:gd name="T7" fmla="*/ 1 h 5"/>
                    <a:gd name="T8" fmla="*/ 0 w 1"/>
                    <a:gd name="T9" fmla="*/ 1 h 5"/>
                    <a:gd name="T10" fmla="*/ 1 w 1"/>
                    <a:gd name="T11" fmla="*/ 1 h 5"/>
                    <a:gd name="T12" fmla="*/ 0 w 1"/>
                    <a:gd name="T13" fmla="*/ 1 h 5"/>
                    <a:gd name="T14" fmla="*/ 0 w 1"/>
                    <a:gd name="T15" fmla="*/ 0 h 5"/>
                    <a:gd name="T16" fmla="*/ 0 w 1"/>
                    <a:gd name="T17" fmla="*/ 0 h 5"/>
                    <a:gd name="T18" fmla="*/ 0 w 1"/>
                    <a:gd name="T19" fmla="*/ 1 h 5"/>
                    <a:gd name="T20" fmla="*/ 0 w 1"/>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5">
                      <a:moveTo>
                        <a:pt x="1" y="1"/>
                      </a:moveTo>
                      <a:cubicBezTo>
                        <a:pt x="1" y="2"/>
                        <a:pt x="0" y="3"/>
                        <a:pt x="0" y="4"/>
                      </a:cubicBezTo>
                      <a:cubicBezTo>
                        <a:pt x="1" y="4"/>
                        <a:pt x="1" y="4"/>
                        <a:pt x="1" y="5"/>
                      </a:cubicBezTo>
                      <a:cubicBezTo>
                        <a:pt x="1" y="4"/>
                        <a:pt x="1" y="2"/>
                        <a:pt x="1" y="1"/>
                      </a:cubicBezTo>
                      <a:moveTo>
                        <a:pt x="0" y="1"/>
                      </a:moveTo>
                      <a:cubicBezTo>
                        <a:pt x="0" y="1"/>
                        <a:pt x="0" y="1"/>
                        <a:pt x="1" y="1"/>
                      </a:cubicBezTo>
                      <a:cubicBezTo>
                        <a:pt x="0" y="1"/>
                        <a:pt x="0" y="1"/>
                        <a:pt x="0" y="1"/>
                      </a:cubicBezTo>
                      <a:moveTo>
                        <a:pt x="0" y="0"/>
                      </a:moveTo>
                      <a:cubicBezTo>
                        <a:pt x="0" y="0"/>
                        <a:pt x="0" y="0"/>
                        <a:pt x="0" y="0"/>
                      </a:cubicBezTo>
                      <a:cubicBezTo>
                        <a:pt x="0" y="0"/>
                        <a:pt x="0" y="1"/>
                        <a:pt x="0" y="1"/>
                      </a:cubicBezTo>
                      <a:cubicBezTo>
                        <a:pt x="0" y="0"/>
                        <a:pt x="0" y="0"/>
                        <a:pt x="0"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59" name="Freeform 10840">
                  <a:extLst>
                    <a:ext uri="{FF2B5EF4-FFF2-40B4-BE49-F238E27FC236}">
                      <a16:creationId xmlns:a16="http://schemas.microsoft.com/office/drawing/2014/main" id="{11A4A256-F7B4-97B4-7E3A-363809CC4B86}"/>
                    </a:ext>
                  </a:extLst>
                </p:cNvPr>
                <p:cNvSpPr>
                  <a:spLocks/>
                </p:cNvSpPr>
                <p:nvPr/>
              </p:nvSpPr>
              <p:spPr bwMode="auto">
                <a:xfrm>
                  <a:off x="4033" y="2355"/>
                  <a:ext cx="1" cy="1"/>
                </a:xfrm>
                <a:custGeom>
                  <a:avLst/>
                  <a:gdLst>
                    <a:gd name="T0" fmla="*/ 0 w 1"/>
                    <a:gd name="T1" fmla="*/ 0 h 1"/>
                    <a:gd name="T2" fmla="*/ 1 w 1"/>
                    <a:gd name="T3" fmla="*/ 1 h 1"/>
                    <a:gd name="T4" fmla="*/ 1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1" y="1"/>
                      </a:cubicBezTo>
                      <a:cubicBezTo>
                        <a:pt x="1" y="1"/>
                        <a:pt x="1" y="1"/>
                        <a:pt x="1" y="1"/>
                      </a:cubicBezTo>
                      <a:cubicBezTo>
                        <a:pt x="1" y="0"/>
                        <a:pt x="1" y="0"/>
                        <a:pt x="0"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0" name="Freeform 10841">
                  <a:extLst>
                    <a:ext uri="{FF2B5EF4-FFF2-40B4-BE49-F238E27FC236}">
                      <a16:creationId xmlns:a16="http://schemas.microsoft.com/office/drawing/2014/main" id="{E3F8B222-78EA-9DD5-F308-38CAFAFA9AFC}"/>
                    </a:ext>
                  </a:extLst>
                </p:cNvPr>
                <p:cNvSpPr>
                  <a:spLocks noEditPoints="1"/>
                </p:cNvSpPr>
                <p:nvPr/>
              </p:nvSpPr>
              <p:spPr bwMode="auto">
                <a:xfrm>
                  <a:off x="4010" y="2373"/>
                  <a:ext cx="23" cy="14"/>
                </a:xfrm>
                <a:custGeom>
                  <a:avLst/>
                  <a:gdLst>
                    <a:gd name="T0" fmla="*/ 4 w 28"/>
                    <a:gd name="T1" fmla="*/ 5 h 17"/>
                    <a:gd name="T2" fmla="*/ 4 w 28"/>
                    <a:gd name="T3" fmla="*/ 5 h 17"/>
                    <a:gd name="T4" fmla="*/ 6 w 28"/>
                    <a:gd name="T5" fmla="*/ 6 h 17"/>
                    <a:gd name="T6" fmla="*/ 4 w 28"/>
                    <a:gd name="T7" fmla="*/ 5 h 17"/>
                    <a:gd name="T8" fmla="*/ 10 w 28"/>
                    <a:gd name="T9" fmla="*/ 4 h 17"/>
                    <a:gd name="T10" fmla="*/ 8 w 28"/>
                    <a:gd name="T11" fmla="*/ 4 h 17"/>
                    <a:gd name="T12" fmla="*/ 9 w 28"/>
                    <a:gd name="T13" fmla="*/ 5 h 17"/>
                    <a:gd name="T14" fmla="*/ 1 w 28"/>
                    <a:gd name="T15" fmla="*/ 2 h 17"/>
                    <a:gd name="T16" fmla="*/ 2 w 28"/>
                    <a:gd name="T17" fmla="*/ 2 h 17"/>
                    <a:gd name="T18" fmla="*/ 1 w 28"/>
                    <a:gd name="T19" fmla="*/ 2 h 17"/>
                    <a:gd name="T20" fmla="*/ 2 w 28"/>
                    <a:gd name="T21" fmla="*/ 7 h 17"/>
                    <a:gd name="T22" fmla="*/ 4 w 28"/>
                    <a:gd name="T23" fmla="*/ 7 h 17"/>
                    <a:gd name="T24" fmla="*/ 5 w 28"/>
                    <a:gd name="T25" fmla="*/ 7 h 17"/>
                    <a:gd name="T26" fmla="*/ 7 w 28"/>
                    <a:gd name="T27" fmla="*/ 8 h 17"/>
                    <a:gd name="T28" fmla="*/ 7 w 28"/>
                    <a:gd name="T29" fmla="*/ 7 h 17"/>
                    <a:gd name="T30" fmla="*/ 8 w 28"/>
                    <a:gd name="T31" fmla="*/ 7 h 17"/>
                    <a:gd name="T32" fmla="*/ 9 w 28"/>
                    <a:gd name="T33" fmla="*/ 7 h 17"/>
                    <a:gd name="T34" fmla="*/ 10 w 28"/>
                    <a:gd name="T35" fmla="*/ 7 h 17"/>
                    <a:gd name="T36" fmla="*/ 12 w 28"/>
                    <a:gd name="T37" fmla="*/ 6 h 17"/>
                    <a:gd name="T38" fmla="*/ 12 w 28"/>
                    <a:gd name="T39" fmla="*/ 6 h 17"/>
                    <a:gd name="T40" fmla="*/ 7 w 28"/>
                    <a:gd name="T41" fmla="*/ 2 h 17"/>
                    <a:gd name="T42" fmla="*/ 7 w 28"/>
                    <a:gd name="T43" fmla="*/ 2 h 17"/>
                    <a:gd name="T44" fmla="*/ 7 w 28"/>
                    <a:gd name="T45" fmla="*/ 2 h 17"/>
                    <a:gd name="T46" fmla="*/ 6 w 28"/>
                    <a:gd name="T47" fmla="*/ 2 h 17"/>
                    <a:gd name="T48" fmla="*/ 5 w 28"/>
                    <a:gd name="T49" fmla="*/ 2 h 17"/>
                    <a:gd name="T50" fmla="*/ 5 w 28"/>
                    <a:gd name="T51" fmla="*/ 2 h 17"/>
                    <a:gd name="T52" fmla="*/ 5 w 28"/>
                    <a:gd name="T53" fmla="*/ 2 h 17"/>
                    <a:gd name="T54" fmla="*/ 5 w 28"/>
                    <a:gd name="T55" fmla="*/ 2 h 17"/>
                    <a:gd name="T56" fmla="*/ 4 w 28"/>
                    <a:gd name="T57" fmla="*/ 2 h 17"/>
                    <a:gd name="T58" fmla="*/ 4 w 28"/>
                    <a:gd name="T59" fmla="*/ 2 h 17"/>
                    <a:gd name="T60" fmla="*/ 4 w 28"/>
                    <a:gd name="T61" fmla="*/ 2 h 17"/>
                    <a:gd name="T62" fmla="*/ 4 w 28"/>
                    <a:gd name="T63" fmla="*/ 2 h 17"/>
                    <a:gd name="T64" fmla="*/ 3 w 28"/>
                    <a:gd name="T65" fmla="*/ 2 h 17"/>
                    <a:gd name="T66" fmla="*/ 3 w 28"/>
                    <a:gd name="T67" fmla="*/ 2 h 17"/>
                    <a:gd name="T68" fmla="*/ 3 w 28"/>
                    <a:gd name="T69" fmla="*/ 2 h 17"/>
                    <a:gd name="T70" fmla="*/ 3 w 28"/>
                    <a:gd name="T71" fmla="*/ 2 h 17"/>
                    <a:gd name="T72" fmla="*/ 2 w 28"/>
                    <a:gd name="T73" fmla="*/ 2 h 17"/>
                    <a:gd name="T74" fmla="*/ 2 w 28"/>
                    <a:gd name="T75" fmla="*/ 2 h 17"/>
                    <a:gd name="T76" fmla="*/ 2 w 28"/>
                    <a:gd name="T77" fmla="*/ 2 h 17"/>
                    <a:gd name="T78" fmla="*/ 2 w 28"/>
                    <a:gd name="T79" fmla="*/ 2 h 17"/>
                    <a:gd name="T80" fmla="*/ 2 w 28"/>
                    <a:gd name="T81" fmla="*/ 2 h 17"/>
                    <a:gd name="T82" fmla="*/ 2 w 28"/>
                    <a:gd name="T83" fmla="*/ 2 h 17"/>
                    <a:gd name="T84" fmla="*/ 2 w 28"/>
                    <a:gd name="T85" fmla="*/ 2 h 17"/>
                    <a:gd name="T86" fmla="*/ 1 w 28"/>
                    <a:gd name="T87" fmla="*/ 1 h 17"/>
                    <a:gd name="T88" fmla="*/ 1 w 28"/>
                    <a:gd name="T89" fmla="*/ 1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8" h="17">
                      <a:moveTo>
                        <a:pt x="8" y="10"/>
                      </a:moveTo>
                      <a:cubicBezTo>
                        <a:pt x="8" y="10"/>
                        <a:pt x="8" y="10"/>
                        <a:pt x="8" y="10"/>
                      </a:cubicBezTo>
                      <a:cubicBezTo>
                        <a:pt x="8" y="10"/>
                        <a:pt x="8" y="10"/>
                        <a:pt x="8" y="10"/>
                      </a:cubicBezTo>
                      <a:cubicBezTo>
                        <a:pt x="8" y="10"/>
                        <a:pt x="8" y="10"/>
                        <a:pt x="8" y="10"/>
                      </a:cubicBezTo>
                      <a:cubicBezTo>
                        <a:pt x="9" y="12"/>
                        <a:pt x="11" y="12"/>
                        <a:pt x="13" y="12"/>
                      </a:cubicBezTo>
                      <a:cubicBezTo>
                        <a:pt x="13" y="12"/>
                        <a:pt x="13" y="12"/>
                        <a:pt x="13" y="12"/>
                      </a:cubicBezTo>
                      <a:cubicBezTo>
                        <a:pt x="13" y="13"/>
                        <a:pt x="13" y="13"/>
                        <a:pt x="12" y="13"/>
                      </a:cubicBezTo>
                      <a:cubicBezTo>
                        <a:pt x="11" y="13"/>
                        <a:pt x="7" y="11"/>
                        <a:pt x="8" y="10"/>
                      </a:cubicBezTo>
                      <a:moveTo>
                        <a:pt x="19" y="10"/>
                      </a:moveTo>
                      <a:cubicBezTo>
                        <a:pt x="20" y="10"/>
                        <a:pt x="20" y="9"/>
                        <a:pt x="21" y="8"/>
                      </a:cubicBezTo>
                      <a:cubicBezTo>
                        <a:pt x="22" y="9"/>
                        <a:pt x="21" y="10"/>
                        <a:pt x="20" y="10"/>
                      </a:cubicBezTo>
                      <a:cubicBezTo>
                        <a:pt x="19" y="10"/>
                        <a:pt x="18" y="9"/>
                        <a:pt x="17" y="9"/>
                      </a:cubicBezTo>
                      <a:cubicBezTo>
                        <a:pt x="17" y="9"/>
                        <a:pt x="17" y="9"/>
                        <a:pt x="17" y="9"/>
                      </a:cubicBezTo>
                      <a:cubicBezTo>
                        <a:pt x="18" y="9"/>
                        <a:pt x="18" y="10"/>
                        <a:pt x="19" y="10"/>
                      </a:cubicBezTo>
                      <a:moveTo>
                        <a:pt x="0" y="0"/>
                      </a:moveTo>
                      <a:cubicBezTo>
                        <a:pt x="1" y="1"/>
                        <a:pt x="1" y="1"/>
                        <a:pt x="1" y="2"/>
                      </a:cubicBezTo>
                      <a:cubicBezTo>
                        <a:pt x="1" y="2"/>
                        <a:pt x="1" y="2"/>
                        <a:pt x="1" y="2"/>
                      </a:cubicBezTo>
                      <a:cubicBezTo>
                        <a:pt x="1" y="2"/>
                        <a:pt x="1" y="2"/>
                        <a:pt x="2" y="2"/>
                      </a:cubicBezTo>
                      <a:cubicBezTo>
                        <a:pt x="3" y="2"/>
                        <a:pt x="5" y="4"/>
                        <a:pt x="5" y="5"/>
                      </a:cubicBezTo>
                      <a:cubicBezTo>
                        <a:pt x="4" y="5"/>
                        <a:pt x="2" y="3"/>
                        <a:pt x="1" y="3"/>
                      </a:cubicBezTo>
                      <a:cubicBezTo>
                        <a:pt x="1" y="3"/>
                        <a:pt x="1" y="3"/>
                        <a:pt x="1" y="3"/>
                      </a:cubicBezTo>
                      <a:cubicBezTo>
                        <a:pt x="2" y="7"/>
                        <a:pt x="2" y="10"/>
                        <a:pt x="2" y="14"/>
                      </a:cubicBezTo>
                      <a:cubicBezTo>
                        <a:pt x="4" y="14"/>
                        <a:pt x="6" y="14"/>
                        <a:pt x="7" y="15"/>
                      </a:cubicBezTo>
                      <a:cubicBezTo>
                        <a:pt x="8" y="15"/>
                        <a:pt x="8" y="16"/>
                        <a:pt x="9" y="16"/>
                      </a:cubicBezTo>
                      <a:cubicBezTo>
                        <a:pt x="9" y="16"/>
                        <a:pt x="10" y="15"/>
                        <a:pt x="10" y="15"/>
                      </a:cubicBezTo>
                      <a:cubicBezTo>
                        <a:pt x="10" y="15"/>
                        <a:pt x="11" y="15"/>
                        <a:pt x="11" y="15"/>
                      </a:cubicBezTo>
                      <a:cubicBezTo>
                        <a:pt x="12" y="15"/>
                        <a:pt x="12" y="15"/>
                        <a:pt x="12" y="16"/>
                      </a:cubicBezTo>
                      <a:cubicBezTo>
                        <a:pt x="13" y="16"/>
                        <a:pt x="13" y="17"/>
                        <a:pt x="14" y="17"/>
                      </a:cubicBezTo>
                      <a:cubicBezTo>
                        <a:pt x="14" y="17"/>
                        <a:pt x="15" y="16"/>
                        <a:pt x="15" y="16"/>
                      </a:cubicBezTo>
                      <a:cubicBezTo>
                        <a:pt x="15" y="16"/>
                        <a:pt x="16" y="16"/>
                        <a:pt x="16" y="16"/>
                      </a:cubicBezTo>
                      <a:cubicBezTo>
                        <a:pt x="16" y="16"/>
                        <a:pt x="16" y="16"/>
                        <a:pt x="17" y="16"/>
                      </a:cubicBezTo>
                      <a:cubicBezTo>
                        <a:pt x="17" y="16"/>
                        <a:pt x="17" y="16"/>
                        <a:pt x="18" y="16"/>
                      </a:cubicBezTo>
                      <a:cubicBezTo>
                        <a:pt x="18" y="16"/>
                        <a:pt x="19" y="16"/>
                        <a:pt x="19" y="16"/>
                      </a:cubicBezTo>
                      <a:cubicBezTo>
                        <a:pt x="19" y="15"/>
                        <a:pt x="20" y="15"/>
                        <a:pt x="20" y="15"/>
                      </a:cubicBezTo>
                      <a:cubicBezTo>
                        <a:pt x="20" y="15"/>
                        <a:pt x="21" y="15"/>
                        <a:pt x="21" y="15"/>
                      </a:cubicBezTo>
                      <a:cubicBezTo>
                        <a:pt x="21" y="16"/>
                        <a:pt x="22" y="16"/>
                        <a:pt x="22" y="16"/>
                      </a:cubicBezTo>
                      <a:cubicBezTo>
                        <a:pt x="23" y="16"/>
                        <a:pt x="23" y="15"/>
                        <a:pt x="24" y="14"/>
                      </a:cubicBezTo>
                      <a:cubicBezTo>
                        <a:pt x="24" y="14"/>
                        <a:pt x="24" y="13"/>
                        <a:pt x="25" y="13"/>
                      </a:cubicBezTo>
                      <a:cubicBezTo>
                        <a:pt x="25" y="13"/>
                        <a:pt x="25" y="13"/>
                        <a:pt x="25" y="13"/>
                      </a:cubicBezTo>
                      <a:cubicBezTo>
                        <a:pt x="25" y="13"/>
                        <a:pt x="25" y="13"/>
                        <a:pt x="26" y="13"/>
                      </a:cubicBezTo>
                      <a:cubicBezTo>
                        <a:pt x="27" y="13"/>
                        <a:pt x="27" y="12"/>
                        <a:pt x="28" y="11"/>
                      </a:cubicBezTo>
                      <a:cubicBezTo>
                        <a:pt x="23" y="9"/>
                        <a:pt x="19" y="7"/>
                        <a:pt x="15" y="4"/>
                      </a:cubicBezTo>
                      <a:cubicBezTo>
                        <a:pt x="15" y="4"/>
                        <a:pt x="15" y="4"/>
                        <a:pt x="15" y="4"/>
                      </a:cubicBezTo>
                      <a:cubicBezTo>
                        <a:pt x="14" y="4"/>
                        <a:pt x="14" y="4"/>
                        <a:pt x="14" y="4"/>
                      </a:cubicBezTo>
                      <a:cubicBezTo>
                        <a:pt x="15" y="5"/>
                        <a:pt x="15" y="6"/>
                        <a:pt x="15" y="6"/>
                      </a:cubicBezTo>
                      <a:cubicBezTo>
                        <a:pt x="15" y="6"/>
                        <a:pt x="14" y="5"/>
                        <a:pt x="14" y="4"/>
                      </a:cubicBezTo>
                      <a:cubicBezTo>
                        <a:pt x="13" y="4"/>
                        <a:pt x="13" y="4"/>
                        <a:pt x="13"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4"/>
                      </a:cubicBezTo>
                      <a:cubicBezTo>
                        <a:pt x="9" y="4"/>
                        <a:pt x="9" y="4"/>
                        <a:pt x="9" y="4"/>
                      </a:cubicBezTo>
                      <a:cubicBezTo>
                        <a:pt x="9" y="4"/>
                        <a:pt x="9" y="4"/>
                        <a:pt x="9" y="4"/>
                      </a:cubicBezTo>
                      <a:cubicBezTo>
                        <a:pt x="9" y="4"/>
                        <a:pt x="9" y="4"/>
                        <a:pt x="9" y="4"/>
                      </a:cubicBezTo>
                      <a:cubicBezTo>
                        <a:pt x="9" y="4"/>
                        <a:pt x="9" y="4"/>
                        <a:pt x="9" y="4"/>
                      </a:cubicBezTo>
                      <a:cubicBezTo>
                        <a:pt x="8" y="3"/>
                        <a:pt x="8" y="3"/>
                        <a:pt x="8" y="3"/>
                      </a:cubicBezTo>
                      <a:cubicBezTo>
                        <a:pt x="8" y="3"/>
                        <a:pt x="8" y="3"/>
                        <a:pt x="8" y="3"/>
                      </a:cubicBezTo>
                      <a:cubicBezTo>
                        <a:pt x="8" y="3"/>
                        <a:pt x="8" y="3"/>
                        <a:pt x="8" y="3"/>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1" y="2"/>
                        <a:pt x="1" y="1"/>
                      </a:cubicBezTo>
                      <a:cubicBezTo>
                        <a:pt x="1" y="1"/>
                        <a:pt x="1" y="1"/>
                        <a:pt x="1" y="1"/>
                      </a:cubicBezTo>
                      <a:cubicBezTo>
                        <a:pt x="1" y="1"/>
                        <a:pt x="1" y="1"/>
                        <a:pt x="1" y="1"/>
                      </a:cubicBezTo>
                      <a:cubicBezTo>
                        <a:pt x="1" y="0"/>
                        <a:pt x="1" y="0"/>
                        <a:pt x="0"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1" name="Freeform 10842">
                  <a:extLst>
                    <a:ext uri="{FF2B5EF4-FFF2-40B4-BE49-F238E27FC236}">
                      <a16:creationId xmlns:a16="http://schemas.microsoft.com/office/drawing/2014/main" id="{BFEB9575-B9C5-8A29-8CCA-C8B84DA722D5}"/>
                    </a:ext>
                  </a:extLst>
                </p:cNvPr>
                <p:cNvSpPr>
                  <a:spLocks noEditPoints="1"/>
                </p:cNvSpPr>
                <p:nvPr/>
              </p:nvSpPr>
              <p:spPr bwMode="auto">
                <a:xfrm>
                  <a:off x="3997" y="2364"/>
                  <a:ext cx="15" cy="21"/>
                </a:xfrm>
                <a:custGeom>
                  <a:avLst/>
                  <a:gdLst>
                    <a:gd name="T0" fmla="*/ 4 w 18"/>
                    <a:gd name="T1" fmla="*/ 7 h 25"/>
                    <a:gd name="T2" fmla="*/ 4 w 18"/>
                    <a:gd name="T3" fmla="*/ 7 h 25"/>
                    <a:gd name="T4" fmla="*/ 5 w 18"/>
                    <a:gd name="T5" fmla="*/ 7 h 25"/>
                    <a:gd name="T6" fmla="*/ 6 w 18"/>
                    <a:gd name="T7" fmla="*/ 8 h 25"/>
                    <a:gd name="T8" fmla="*/ 6 w 18"/>
                    <a:gd name="T9" fmla="*/ 8 h 25"/>
                    <a:gd name="T10" fmla="*/ 5 w 18"/>
                    <a:gd name="T11" fmla="*/ 7 h 25"/>
                    <a:gd name="T12" fmla="*/ 4 w 18"/>
                    <a:gd name="T13" fmla="*/ 7 h 25"/>
                    <a:gd name="T14" fmla="*/ 5 w 18"/>
                    <a:gd name="T15" fmla="*/ 5 h 25"/>
                    <a:gd name="T16" fmla="*/ 3 w 18"/>
                    <a:gd name="T17" fmla="*/ 3 h 25"/>
                    <a:gd name="T18" fmla="*/ 4 w 18"/>
                    <a:gd name="T19" fmla="*/ 3 h 25"/>
                    <a:gd name="T20" fmla="*/ 6 w 18"/>
                    <a:gd name="T21" fmla="*/ 5 h 25"/>
                    <a:gd name="T22" fmla="*/ 5 w 18"/>
                    <a:gd name="T23" fmla="*/ 5 h 25"/>
                    <a:gd name="T24" fmla="*/ 3 w 18"/>
                    <a:gd name="T25" fmla="*/ 0 h 25"/>
                    <a:gd name="T26" fmla="*/ 3 w 18"/>
                    <a:gd name="T27" fmla="*/ 0 h 25"/>
                    <a:gd name="T28" fmla="*/ 3 w 18"/>
                    <a:gd name="T29" fmla="*/ 0 h 25"/>
                    <a:gd name="T30" fmla="*/ 3 w 18"/>
                    <a:gd name="T31" fmla="*/ 0 h 25"/>
                    <a:gd name="T32" fmla="*/ 1 w 18"/>
                    <a:gd name="T33" fmla="*/ 3 h 25"/>
                    <a:gd name="T34" fmla="*/ 0 w 18"/>
                    <a:gd name="T35" fmla="*/ 3 h 25"/>
                    <a:gd name="T36" fmla="*/ 3 w 18"/>
                    <a:gd name="T37" fmla="*/ 6 h 25"/>
                    <a:gd name="T38" fmla="*/ 3 w 18"/>
                    <a:gd name="T39" fmla="*/ 8 h 25"/>
                    <a:gd name="T40" fmla="*/ 6 w 18"/>
                    <a:gd name="T41" fmla="*/ 10 h 25"/>
                    <a:gd name="T42" fmla="*/ 8 w 18"/>
                    <a:gd name="T43" fmla="*/ 12 h 25"/>
                    <a:gd name="T44" fmla="*/ 9 w 18"/>
                    <a:gd name="T45" fmla="*/ 13 h 25"/>
                    <a:gd name="T46" fmla="*/ 8 w 18"/>
                    <a:gd name="T47" fmla="*/ 7 h 25"/>
                    <a:gd name="T48" fmla="*/ 8 w 18"/>
                    <a:gd name="T49" fmla="*/ 8 h 25"/>
                    <a:gd name="T50" fmla="*/ 8 w 18"/>
                    <a:gd name="T51" fmla="*/ 7 h 25"/>
                    <a:gd name="T52" fmla="*/ 8 w 18"/>
                    <a:gd name="T53" fmla="*/ 7 h 25"/>
                    <a:gd name="T54" fmla="*/ 8 w 18"/>
                    <a:gd name="T55" fmla="*/ 6 h 25"/>
                    <a:gd name="T56" fmla="*/ 7 w 18"/>
                    <a:gd name="T57" fmla="*/ 4 h 25"/>
                    <a:gd name="T58" fmla="*/ 5 w 18"/>
                    <a:gd name="T59" fmla="*/ 3 h 25"/>
                    <a:gd name="T60" fmla="*/ 5 w 18"/>
                    <a:gd name="T61" fmla="*/ 3 h 25"/>
                    <a:gd name="T62" fmla="*/ 5 w 18"/>
                    <a:gd name="T63" fmla="*/ 3 h 25"/>
                    <a:gd name="T64" fmla="*/ 5 w 18"/>
                    <a:gd name="T65" fmla="*/ 3 h 25"/>
                    <a:gd name="T66" fmla="*/ 4 w 18"/>
                    <a:gd name="T67" fmla="*/ 3 h 25"/>
                    <a:gd name="T68" fmla="*/ 5 w 18"/>
                    <a:gd name="T69" fmla="*/ 3 h 25"/>
                    <a:gd name="T70" fmla="*/ 5 w 18"/>
                    <a:gd name="T71" fmla="*/ 3 h 25"/>
                    <a:gd name="T72" fmla="*/ 3 w 18"/>
                    <a:gd name="T73" fmla="*/ 0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 h="25">
                      <a:moveTo>
                        <a:pt x="8" y="14"/>
                      </a:moveTo>
                      <a:cubicBezTo>
                        <a:pt x="8" y="14"/>
                        <a:pt x="8" y="14"/>
                        <a:pt x="8" y="14"/>
                      </a:cubicBezTo>
                      <a:cubicBezTo>
                        <a:pt x="8" y="14"/>
                        <a:pt x="9" y="13"/>
                        <a:pt x="9" y="13"/>
                      </a:cubicBezTo>
                      <a:cubicBezTo>
                        <a:pt x="10" y="13"/>
                        <a:pt x="11" y="14"/>
                        <a:pt x="11" y="15"/>
                      </a:cubicBezTo>
                      <a:cubicBezTo>
                        <a:pt x="12" y="15"/>
                        <a:pt x="11" y="16"/>
                        <a:pt x="11" y="16"/>
                      </a:cubicBezTo>
                      <a:cubicBezTo>
                        <a:pt x="11" y="15"/>
                        <a:pt x="10" y="14"/>
                        <a:pt x="9" y="14"/>
                      </a:cubicBezTo>
                      <a:cubicBezTo>
                        <a:pt x="8" y="14"/>
                        <a:pt x="8" y="14"/>
                        <a:pt x="8" y="14"/>
                      </a:cubicBezTo>
                      <a:moveTo>
                        <a:pt x="10" y="9"/>
                      </a:moveTo>
                      <a:cubicBezTo>
                        <a:pt x="9" y="9"/>
                        <a:pt x="7" y="8"/>
                        <a:pt x="7" y="7"/>
                      </a:cubicBezTo>
                      <a:cubicBezTo>
                        <a:pt x="8" y="7"/>
                        <a:pt x="8" y="7"/>
                        <a:pt x="8" y="7"/>
                      </a:cubicBezTo>
                      <a:cubicBezTo>
                        <a:pt x="8" y="8"/>
                        <a:pt x="11" y="8"/>
                        <a:pt x="12" y="9"/>
                      </a:cubicBezTo>
                      <a:cubicBezTo>
                        <a:pt x="11" y="9"/>
                        <a:pt x="11" y="9"/>
                        <a:pt x="10" y="9"/>
                      </a:cubicBezTo>
                      <a:moveTo>
                        <a:pt x="7" y="0"/>
                      </a:moveTo>
                      <a:cubicBezTo>
                        <a:pt x="6" y="0"/>
                        <a:pt x="6" y="0"/>
                        <a:pt x="6" y="0"/>
                      </a:cubicBezTo>
                      <a:cubicBezTo>
                        <a:pt x="6" y="0"/>
                        <a:pt x="5" y="0"/>
                        <a:pt x="5" y="0"/>
                      </a:cubicBezTo>
                      <a:cubicBezTo>
                        <a:pt x="5" y="0"/>
                        <a:pt x="5" y="0"/>
                        <a:pt x="5" y="0"/>
                      </a:cubicBezTo>
                      <a:cubicBezTo>
                        <a:pt x="3" y="0"/>
                        <a:pt x="4" y="3"/>
                        <a:pt x="1" y="4"/>
                      </a:cubicBezTo>
                      <a:cubicBezTo>
                        <a:pt x="0" y="4"/>
                        <a:pt x="0" y="6"/>
                        <a:pt x="0" y="7"/>
                      </a:cubicBezTo>
                      <a:cubicBezTo>
                        <a:pt x="1" y="8"/>
                        <a:pt x="3" y="9"/>
                        <a:pt x="3" y="11"/>
                      </a:cubicBezTo>
                      <a:cubicBezTo>
                        <a:pt x="3" y="13"/>
                        <a:pt x="6" y="14"/>
                        <a:pt x="7" y="16"/>
                      </a:cubicBezTo>
                      <a:cubicBezTo>
                        <a:pt x="8" y="18"/>
                        <a:pt x="11" y="18"/>
                        <a:pt x="12" y="20"/>
                      </a:cubicBezTo>
                      <a:cubicBezTo>
                        <a:pt x="13" y="23"/>
                        <a:pt x="16" y="22"/>
                        <a:pt x="17" y="24"/>
                      </a:cubicBezTo>
                      <a:cubicBezTo>
                        <a:pt x="18" y="24"/>
                        <a:pt x="18" y="24"/>
                        <a:pt x="18" y="25"/>
                      </a:cubicBezTo>
                      <a:cubicBezTo>
                        <a:pt x="18" y="21"/>
                        <a:pt x="18" y="18"/>
                        <a:pt x="17" y="14"/>
                      </a:cubicBezTo>
                      <a:cubicBezTo>
                        <a:pt x="17" y="14"/>
                        <a:pt x="17" y="14"/>
                        <a:pt x="16" y="15"/>
                      </a:cubicBezTo>
                      <a:cubicBezTo>
                        <a:pt x="16" y="14"/>
                        <a:pt x="16" y="14"/>
                        <a:pt x="16" y="14"/>
                      </a:cubicBezTo>
                      <a:cubicBezTo>
                        <a:pt x="16" y="14"/>
                        <a:pt x="16" y="14"/>
                        <a:pt x="17" y="13"/>
                      </a:cubicBezTo>
                      <a:cubicBezTo>
                        <a:pt x="17" y="12"/>
                        <a:pt x="17" y="12"/>
                        <a:pt x="16" y="11"/>
                      </a:cubicBezTo>
                      <a:cubicBezTo>
                        <a:pt x="15" y="10"/>
                        <a:pt x="13" y="10"/>
                        <a:pt x="13" y="8"/>
                      </a:cubicBezTo>
                      <a:cubicBezTo>
                        <a:pt x="12" y="6"/>
                        <a:pt x="10" y="7"/>
                        <a:pt x="9" y="4"/>
                      </a:cubicBezTo>
                      <a:cubicBezTo>
                        <a:pt x="9" y="4"/>
                        <a:pt x="9" y="4"/>
                        <a:pt x="9" y="3"/>
                      </a:cubicBezTo>
                      <a:cubicBezTo>
                        <a:pt x="9" y="3"/>
                        <a:pt x="9" y="4"/>
                        <a:pt x="9" y="4"/>
                      </a:cubicBezTo>
                      <a:cubicBezTo>
                        <a:pt x="9" y="4"/>
                        <a:pt x="9" y="4"/>
                        <a:pt x="9" y="4"/>
                      </a:cubicBezTo>
                      <a:cubicBezTo>
                        <a:pt x="8" y="4"/>
                        <a:pt x="8" y="4"/>
                        <a:pt x="8" y="4"/>
                      </a:cubicBezTo>
                      <a:cubicBezTo>
                        <a:pt x="8" y="4"/>
                        <a:pt x="8" y="4"/>
                        <a:pt x="9" y="4"/>
                      </a:cubicBezTo>
                      <a:cubicBezTo>
                        <a:pt x="8" y="3"/>
                        <a:pt x="8" y="3"/>
                        <a:pt x="9" y="3"/>
                      </a:cubicBezTo>
                      <a:cubicBezTo>
                        <a:pt x="8" y="2"/>
                        <a:pt x="7" y="1"/>
                        <a:pt x="7"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2" name="Freeform 10843">
                  <a:extLst>
                    <a:ext uri="{FF2B5EF4-FFF2-40B4-BE49-F238E27FC236}">
                      <a16:creationId xmlns:a16="http://schemas.microsoft.com/office/drawing/2014/main" id="{C74A528B-3872-BE3D-9494-9BB660C9D4A9}"/>
                    </a:ext>
                  </a:extLst>
                </p:cNvPr>
                <p:cNvSpPr>
                  <a:spLocks/>
                </p:cNvSpPr>
                <p:nvPr/>
              </p:nvSpPr>
              <p:spPr bwMode="auto">
                <a:xfrm>
                  <a:off x="4023" y="2372"/>
                  <a:ext cx="13" cy="10"/>
                </a:xfrm>
                <a:custGeom>
                  <a:avLst/>
                  <a:gdLst>
                    <a:gd name="T0" fmla="*/ 4 w 16"/>
                    <a:gd name="T1" fmla="*/ 0 h 13"/>
                    <a:gd name="T2" fmla="*/ 4 w 16"/>
                    <a:gd name="T3" fmla="*/ 0 h 13"/>
                    <a:gd name="T4" fmla="*/ 4 w 16"/>
                    <a:gd name="T5" fmla="*/ 1 h 13"/>
                    <a:gd name="T6" fmla="*/ 4 w 16"/>
                    <a:gd name="T7" fmla="*/ 2 h 13"/>
                    <a:gd name="T8" fmla="*/ 4 w 16"/>
                    <a:gd name="T9" fmla="*/ 2 h 13"/>
                    <a:gd name="T10" fmla="*/ 4 w 16"/>
                    <a:gd name="T11" fmla="*/ 2 h 13"/>
                    <a:gd name="T12" fmla="*/ 3 w 16"/>
                    <a:gd name="T13" fmla="*/ 2 h 13"/>
                    <a:gd name="T14" fmla="*/ 3 w 16"/>
                    <a:gd name="T15" fmla="*/ 2 h 13"/>
                    <a:gd name="T16" fmla="*/ 3 w 16"/>
                    <a:gd name="T17" fmla="*/ 2 h 13"/>
                    <a:gd name="T18" fmla="*/ 3 w 16"/>
                    <a:gd name="T19" fmla="*/ 2 h 13"/>
                    <a:gd name="T20" fmla="*/ 3 w 16"/>
                    <a:gd name="T21" fmla="*/ 2 h 13"/>
                    <a:gd name="T22" fmla="*/ 3 w 16"/>
                    <a:gd name="T23" fmla="*/ 2 h 13"/>
                    <a:gd name="T24" fmla="*/ 3 w 16"/>
                    <a:gd name="T25" fmla="*/ 2 h 13"/>
                    <a:gd name="T26" fmla="*/ 3 w 16"/>
                    <a:gd name="T27" fmla="*/ 2 h 13"/>
                    <a:gd name="T28" fmla="*/ 2 w 16"/>
                    <a:gd name="T29" fmla="*/ 2 h 13"/>
                    <a:gd name="T30" fmla="*/ 3 w 16"/>
                    <a:gd name="T31" fmla="*/ 2 h 13"/>
                    <a:gd name="T32" fmla="*/ 4 w 16"/>
                    <a:gd name="T33" fmla="*/ 2 h 13"/>
                    <a:gd name="T34" fmla="*/ 4 w 16"/>
                    <a:gd name="T35" fmla="*/ 2 h 13"/>
                    <a:gd name="T36" fmla="*/ 4 w 16"/>
                    <a:gd name="T37" fmla="*/ 2 h 13"/>
                    <a:gd name="T38" fmla="*/ 2 w 16"/>
                    <a:gd name="T39" fmla="*/ 2 h 13"/>
                    <a:gd name="T40" fmla="*/ 2 w 16"/>
                    <a:gd name="T41" fmla="*/ 2 h 13"/>
                    <a:gd name="T42" fmla="*/ 2 w 16"/>
                    <a:gd name="T43" fmla="*/ 2 h 13"/>
                    <a:gd name="T44" fmla="*/ 2 w 16"/>
                    <a:gd name="T45" fmla="*/ 2 h 13"/>
                    <a:gd name="T46" fmla="*/ 2 w 16"/>
                    <a:gd name="T47" fmla="*/ 2 h 13"/>
                    <a:gd name="T48" fmla="*/ 2 w 16"/>
                    <a:gd name="T49" fmla="*/ 2 h 13"/>
                    <a:gd name="T50" fmla="*/ 2 w 16"/>
                    <a:gd name="T51" fmla="*/ 2 h 13"/>
                    <a:gd name="T52" fmla="*/ 2 w 16"/>
                    <a:gd name="T53" fmla="*/ 2 h 13"/>
                    <a:gd name="T54" fmla="*/ 2 w 16"/>
                    <a:gd name="T55" fmla="*/ 2 h 13"/>
                    <a:gd name="T56" fmla="*/ 2 w 16"/>
                    <a:gd name="T57" fmla="*/ 2 h 13"/>
                    <a:gd name="T58" fmla="*/ 0 w 16"/>
                    <a:gd name="T59" fmla="*/ 2 h 13"/>
                    <a:gd name="T60" fmla="*/ 6 w 16"/>
                    <a:gd name="T61" fmla="*/ 5 h 13"/>
                    <a:gd name="T62" fmla="*/ 6 w 16"/>
                    <a:gd name="T63" fmla="*/ 4 h 13"/>
                    <a:gd name="T64" fmla="*/ 6 w 16"/>
                    <a:gd name="T65" fmla="*/ 4 h 13"/>
                    <a:gd name="T66" fmla="*/ 6 w 16"/>
                    <a:gd name="T67" fmla="*/ 4 h 13"/>
                    <a:gd name="T68" fmla="*/ 6 w 16"/>
                    <a:gd name="T69" fmla="*/ 4 h 13"/>
                    <a:gd name="T70" fmla="*/ 7 w 16"/>
                    <a:gd name="T71" fmla="*/ 4 h 13"/>
                    <a:gd name="T72" fmla="*/ 7 w 16"/>
                    <a:gd name="T73" fmla="*/ 3 h 13"/>
                    <a:gd name="T74" fmla="*/ 6 w 16"/>
                    <a:gd name="T75" fmla="*/ 2 h 13"/>
                    <a:gd name="T76" fmla="*/ 5 w 16"/>
                    <a:gd name="T77" fmla="*/ 0 h 13"/>
                    <a:gd name="T78" fmla="*/ 5 w 16"/>
                    <a:gd name="T79" fmla="*/ 0 h 13"/>
                    <a:gd name="T80" fmla="*/ 5 w 16"/>
                    <a:gd name="T81" fmla="*/ 0 h 13"/>
                    <a:gd name="T82" fmla="*/ 4 w 16"/>
                    <a:gd name="T83" fmla="*/ 0 h 13"/>
                    <a:gd name="T84" fmla="*/ 4 w 16"/>
                    <a:gd name="T85" fmla="*/ 0 h 13"/>
                    <a:gd name="T86" fmla="*/ 4 w 16"/>
                    <a:gd name="T87" fmla="*/ 0 h 13"/>
                    <a:gd name="T88" fmla="*/ 4 w 16"/>
                    <a:gd name="T89" fmla="*/ 0 h 13"/>
                    <a:gd name="T90" fmla="*/ 4 w 16"/>
                    <a:gd name="T91" fmla="*/ 0 h 13"/>
                    <a:gd name="T92" fmla="*/ 4 w 16"/>
                    <a:gd name="T93" fmla="*/ 0 h 13"/>
                    <a:gd name="T94" fmla="*/ 4 w 16"/>
                    <a:gd name="T95" fmla="*/ 0 h 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 h="13">
                      <a:moveTo>
                        <a:pt x="9" y="0"/>
                      </a:moveTo>
                      <a:cubicBezTo>
                        <a:pt x="9" y="0"/>
                        <a:pt x="9" y="0"/>
                        <a:pt x="9" y="0"/>
                      </a:cubicBezTo>
                      <a:cubicBezTo>
                        <a:pt x="8" y="0"/>
                        <a:pt x="8" y="1"/>
                        <a:pt x="8" y="1"/>
                      </a:cubicBezTo>
                      <a:cubicBezTo>
                        <a:pt x="8" y="1"/>
                        <a:pt x="8" y="2"/>
                        <a:pt x="8" y="2"/>
                      </a:cubicBezTo>
                      <a:cubicBezTo>
                        <a:pt x="8" y="2"/>
                        <a:pt x="8" y="2"/>
                        <a:pt x="8" y="2"/>
                      </a:cubicBezTo>
                      <a:cubicBezTo>
                        <a:pt x="8" y="2"/>
                        <a:pt x="8" y="2"/>
                        <a:pt x="8" y="2"/>
                      </a:cubicBezTo>
                      <a:cubicBezTo>
                        <a:pt x="8" y="2"/>
                        <a:pt x="8"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6" y="4"/>
                      </a:cubicBezTo>
                      <a:cubicBezTo>
                        <a:pt x="7" y="4"/>
                        <a:pt x="7" y="4"/>
                        <a:pt x="7" y="5"/>
                      </a:cubicBezTo>
                      <a:cubicBezTo>
                        <a:pt x="8" y="5"/>
                        <a:pt x="8" y="6"/>
                        <a:pt x="8" y="6"/>
                      </a:cubicBezTo>
                      <a:cubicBezTo>
                        <a:pt x="8" y="7"/>
                        <a:pt x="8" y="7"/>
                        <a:pt x="8" y="7"/>
                      </a:cubicBezTo>
                      <a:cubicBezTo>
                        <a:pt x="8" y="7"/>
                        <a:pt x="8" y="7"/>
                        <a:pt x="8" y="6"/>
                      </a:cubicBezTo>
                      <a:cubicBezTo>
                        <a:pt x="8" y="6"/>
                        <a:pt x="7" y="5"/>
                        <a:pt x="6" y="4"/>
                      </a:cubicBezTo>
                      <a:cubicBezTo>
                        <a:pt x="5" y="4"/>
                        <a:pt x="5" y="4"/>
                        <a:pt x="5" y="4"/>
                      </a:cubicBezTo>
                      <a:cubicBezTo>
                        <a:pt x="5" y="4"/>
                        <a:pt x="5" y="4"/>
                        <a:pt x="5" y="4"/>
                      </a:cubicBezTo>
                      <a:cubicBezTo>
                        <a:pt x="5" y="4"/>
                        <a:pt x="5" y="4"/>
                        <a:pt x="5" y="4"/>
                      </a:cubicBezTo>
                      <a:cubicBezTo>
                        <a:pt x="5" y="4"/>
                        <a:pt x="5" y="4"/>
                        <a:pt x="4" y="4"/>
                      </a:cubicBezTo>
                      <a:cubicBezTo>
                        <a:pt x="4" y="4"/>
                        <a:pt x="4" y="4"/>
                        <a:pt x="4" y="4"/>
                      </a:cubicBezTo>
                      <a:cubicBezTo>
                        <a:pt x="4" y="4"/>
                        <a:pt x="4" y="4"/>
                        <a:pt x="4" y="4"/>
                      </a:cubicBezTo>
                      <a:cubicBezTo>
                        <a:pt x="4" y="4"/>
                        <a:pt x="3" y="4"/>
                        <a:pt x="2" y="5"/>
                      </a:cubicBezTo>
                      <a:cubicBezTo>
                        <a:pt x="2" y="5"/>
                        <a:pt x="2" y="5"/>
                        <a:pt x="2" y="5"/>
                      </a:cubicBezTo>
                      <a:cubicBezTo>
                        <a:pt x="2" y="5"/>
                        <a:pt x="2" y="5"/>
                        <a:pt x="2" y="5"/>
                      </a:cubicBezTo>
                      <a:cubicBezTo>
                        <a:pt x="1" y="6"/>
                        <a:pt x="1" y="6"/>
                        <a:pt x="0" y="6"/>
                      </a:cubicBezTo>
                      <a:cubicBezTo>
                        <a:pt x="4" y="9"/>
                        <a:pt x="8" y="11"/>
                        <a:pt x="13" y="13"/>
                      </a:cubicBezTo>
                      <a:cubicBezTo>
                        <a:pt x="13" y="12"/>
                        <a:pt x="13" y="11"/>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9"/>
                        <a:pt x="15" y="9"/>
                      </a:cubicBezTo>
                      <a:cubicBezTo>
                        <a:pt x="16" y="7"/>
                        <a:pt x="12" y="6"/>
                        <a:pt x="13" y="4"/>
                      </a:cubicBezTo>
                      <a:cubicBezTo>
                        <a:pt x="14" y="3"/>
                        <a:pt x="11" y="2"/>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3" name="Freeform 10844">
                  <a:extLst>
                    <a:ext uri="{FF2B5EF4-FFF2-40B4-BE49-F238E27FC236}">
                      <a16:creationId xmlns:a16="http://schemas.microsoft.com/office/drawing/2014/main" id="{3DEA0676-AFE0-6A82-AAEA-4C2F3725B78D}"/>
                    </a:ext>
                  </a:extLst>
                </p:cNvPr>
                <p:cNvSpPr>
                  <a:spLocks noEditPoints="1"/>
                </p:cNvSpPr>
                <p:nvPr/>
              </p:nvSpPr>
              <p:spPr bwMode="auto">
                <a:xfrm>
                  <a:off x="4015" y="2362"/>
                  <a:ext cx="9" cy="4"/>
                </a:xfrm>
                <a:custGeom>
                  <a:avLst/>
                  <a:gdLst>
                    <a:gd name="T0" fmla="*/ 3 w 10"/>
                    <a:gd name="T1" fmla="*/ 2 h 5"/>
                    <a:gd name="T2" fmla="*/ 3 w 10"/>
                    <a:gd name="T3" fmla="*/ 2 h 5"/>
                    <a:gd name="T4" fmla="*/ 4 w 10"/>
                    <a:gd name="T5" fmla="*/ 2 h 5"/>
                    <a:gd name="T6" fmla="*/ 5 w 10"/>
                    <a:gd name="T7" fmla="*/ 2 h 5"/>
                    <a:gd name="T8" fmla="*/ 5 w 10"/>
                    <a:gd name="T9" fmla="*/ 2 h 5"/>
                    <a:gd name="T10" fmla="*/ 5 w 10"/>
                    <a:gd name="T11" fmla="*/ 2 h 5"/>
                    <a:gd name="T12" fmla="*/ 5 w 10"/>
                    <a:gd name="T13" fmla="*/ 2 h 5"/>
                    <a:gd name="T14" fmla="*/ 5 w 10"/>
                    <a:gd name="T15" fmla="*/ 2 h 5"/>
                    <a:gd name="T16" fmla="*/ 6 w 10"/>
                    <a:gd name="T17" fmla="*/ 2 h 5"/>
                    <a:gd name="T18" fmla="*/ 6 w 10"/>
                    <a:gd name="T19" fmla="*/ 2 h 5"/>
                    <a:gd name="T20" fmla="*/ 3 w 10"/>
                    <a:gd name="T21" fmla="*/ 2 h 5"/>
                    <a:gd name="T22" fmla="*/ 0 w 10"/>
                    <a:gd name="T23" fmla="*/ 0 h 5"/>
                    <a:gd name="T24" fmla="*/ 2 w 10"/>
                    <a:gd name="T25" fmla="*/ 1 h 5"/>
                    <a:gd name="T26" fmla="*/ 0 w 10"/>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5">
                      <a:moveTo>
                        <a:pt x="3" y="2"/>
                      </a:moveTo>
                      <a:cubicBezTo>
                        <a:pt x="3" y="2"/>
                        <a:pt x="3" y="2"/>
                        <a:pt x="3" y="2"/>
                      </a:cubicBezTo>
                      <a:cubicBezTo>
                        <a:pt x="3" y="3"/>
                        <a:pt x="4" y="3"/>
                        <a:pt x="4" y="3"/>
                      </a:cubicBezTo>
                      <a:cubicBezTo>
                        <a:pt x="5" y="3"/>
                        <a:pt x="5" y="3"/>
                        <a:pt x="5" y="3"/>
                      </a:cubicBezTo>
                      <a:cubicBezTo>
                        <a:pt x="5" y="3"/>
                        <a:pt x="5" y="3"/>
                        <a:pt x="5" y="3"/>
                      </a:cubicBezTo>
                      <a:cubicBezTo>
                        <a:pt x="6" y="3"/>
                        <a:pt x="6" y="3"/>
                        <a:pt x="6" y="4"/>
                      </a:cubicBezTo>
                      <a:cubicBezTo>
                        <a:pt x="7" y="5"/>
                        <a:pt x="7" y="5"/>
                        <a:pt x="8" y="5"/>
                      </a:cubicBezTo>
                      <a:cubicBezTo>
                        <a:pt x="8" y="5"/>
                        <a:pt x="8" y="5"/>
                        <a:pt x="9" y="5"/>
                      </a:cubicBezTo>
                      <a:cubicBezTo>
                        <a:pt x="9" y="5"/>
                        <a:pt x="9" y="5"/>
                        <a:pt x="10" y="5"/>
                      </a:cubicBezTo>
                      <a:cubicBezTo>
                        <a:pt x="10" y="5"/>
                        <a:pt x="10" y="5"/>
                        <a:pt x="10" y="5"/>
                      </a:cubicBezTo>
                      <a:cubicBezTo>
                        <a:pt x="8" y="2"/>
                        <a:pt x="5" y="4"/>
                        <a:pt x="3" y="2"/>
                      </a:cubicBezTo>
                      <a:moveTo>
                        <a:pt x="0" y="0"/>
                      </a:moveTo>
                      <a:cubicBezTo>
                        <a:pt x="1" y="1"/>
                        <a:pt x="1" y="1"/>
                        <a:pt x="2" y="1"/>
                      </a:cubicBezTo>
                      <a:cubicBezTo>
                        <a:pt x="1" y="0"/>
                        <a:pt x="1" y="0"/>
                        <a:pt x="0" y="0"/>
                      </a:cubicBezTo>
                    </a:path>
                  </a:pathLst>
                </a:custGeom>
                <a:solidFill>
                  <a:srgbClr val="E8D6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4" name="Freeform 10845">
                  <a:extLst>
                    <a:ext uri="{FF2B5EF4-FFF2-40B4-BE49-F238E27FC236}">
                      <a16:creationId xmlns:a16="http://schemas.microsoft.com/office/drawing/2014/main" id="{5D70FF3F-88DD-1C8E-6E93-2F64AA5A9EED}"/>
                    </a:ext>
                  </a:extLst>
                </p:cNvPr>
                <p:cNvSpPr>
                  <a:spLocks/>
                </p:cNvSpPr>
                <p:nvPr/>
              </p:nvSpPr>
              <p:spPr bwMode="auto">
                <a:xfrm>
                  <a:off x="4024" y="2367"/>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E8D6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5" name="Freeform 10846">
                  <a:extLst>
                    <a:ext uri="{FF2B5EF4-FFF2-40B4-BE49-F238E27FC236}">
                      <a16:creationId xmlns:a16="http://schemas.microsoft.com/office/drawing/2014/main" id="{DCDDBB12-3319-9AEF-5982-D272DA48BCF7}"/>
                    </a:ext>
                  </a:extLst>
                </p:cNvPr>
                <p:cNvSpPr>
                  <a:spLocks noEditPoints="1"/>
                </p:cNvSpPr>
                <p:nvPr/>
              </p:nvSpPr>
              <p:spPr bwMode="auto">
                <a:xfrm>
                  <a:off x="4028" y="2372"/>
                  <a:ext cx="3" cy="1"/>
                </a:xfrm>
                <a:custGeom>
                  <a:avLst/>
                  <a:gdLst>
                    <a:gd name="T0" fmla="*/ 0 w 3"/>
                    <a:gd name="T1" fmla="*/ 1 h 2"/>
                    <a:gd name="T2" fmla="*/ 0 w 3"/>
                    <a:gd name="T3" fmla="*/ 1 h 2"/>
                    <a:gd name="T4" fmla="*/ 0 w 3"/>
                    <a:gd name="T5" fmla="*/ 1 h 2"/>
                    <a:gd name="T6" fmla="*/ 0 w 3"/>
                    <a:gd name="T7" fmla="*/ 1 h 2"/>
                    <a:gd name="T8" fmla="*/ 0 w 3"/>
                    <a:gd name="T9" fmla="*/ 1 h 2"/>
                    <a:gd name="T10" fmla="*/ 0 w 3"/>
                    <a:gd name="T11" fmla="*/ 1 h 2"/>
                    <a:gd name="T12" fmla="*/ 1 w 3"/>
                    <a:gd name="T13" fmla="*/ 1 h 2"/>
                    <a:gd name="T14" fmla="*/ 0 w 3"/>
                    <a:gd name="T15" fmla="*/ 1 h 2"/>
                    <a:gd name="T16" fmla="*/ 1 w 3"/>
                    <a:gd name="T17" fmla="*/ 1 h 2"/>
                    <a:gd name="T18" fmla="*/ 3 w 3"/>
                    <a:gd name="T19" fmla="*/ 0 h 2"/>
                    <a:gd name="T20" fmla="*/ 2 w 3"/>
                    <a:gd name="T21" fmla="*/ 0 h 2"/>
                    <a:gd name="T22" fmla="*/ 2 w 3"/>
                    <a:gd name="T23" fmla="*/ 0 h 2"/>
                    <a:gd name="T24" fmla="*/ 3 w 3"/>
                    <a:gd name="T25" fmla="*/ 0 h 2"/>
                    <a:gd name="T26" fmla="*/ 3 w 3"/>
                    <a:gd name="T27" fmla="*/ 0 h 2"/>
                    <a:gd name="T28" fmla="*/ 3 w 3"/>
                    <a:gd name="T29" fmla="*/ 0 h 2"/>
                    <a:gd name="T30" fmla="*/ 3 w 3"/>
                    <a:gd name="T31" fmla="*/ 0 h 2"/>
                    <a:gd name="T32" fmla="*/ 3 w 3"/>
                    <a:gd name="T33" fmla="*/ 0 h 2"/>
                    <a:gd name="T34" fmla="*/ 2 w 3"/>
                    <a:gd name="T35" fmla="*/ 0 h 2"/>
                    <a:gd name="T36" fmla="*/ 2 w 3"/>
                    <a:gd name="T37" fmla="*/ 0 h 2"/>
                    <a:gd name="T38" fmla="*/ 2 w 3"/>
                    <a:gd name="T39" fmla="*/ 0 h 2"/>
                    <a:gd name="T40" fmla="*/ 2 w 3"/>
                    <a:gd name="T41" fmla="*/ 0 h 2"/>
                    <a:gd name="T42" fmla="*/ 2 w 3"/>
                    <a:gd name="T43" fmla="*/ 0 h 2"/>
                    <a:gd name="T44" fmla="*/ 2 w 3"/>
                    <a:gd name="T45" fmla="*/ 0 h 2"/>
                    <a:gd name="T46" fmla="*/ 2 w 3"/>
                    <a:gd name="T47" fmla="*/ 0 h 2"/>
                    <a:gd name="T48" fmla="*/ 2 w 3"/>
                    <a:gd name="T49" fmla="*/ 0 h 2"/>
                    <a:gd name="T50" fmla="*/ 2 w 3"/>
                    <a:gd name="T51" fmla="*/ 0 h 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 h="2">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1" y="2"/>
                      </a:moveTo>
                      <a:cubicBezTo>
                        <a:pt x="1" y="2"/>
                        <a:pt x="1" y="2"/>
                        <a:pt x="0" y="2"/>
                      </a:cubicBezTo>
                      <a:cubicBezTo>
                        <a:pt x="1" y="2"/>
                        <a:pt x="1" y="2"/>
                        <a:pt x="1" y="2"/>
                      </a:cubicBezTo>
                      <a:moveTo>
                        <a:pt x="3" y="0"/>
                      </a:moveTo>
                      <a:cubicBezTo>
                        <a:pt x="3" y="0"/>
                        <a:pt x="2" y="0"/>
                        <a:pt x="2" y="0"/>
                      </a:cubicBezTo>
                      <a:cubicBezTo>
                        <a:pt x="2" y="0"/>
                        <a:pt x="2" y="0"/>
                        <a:pt x="2" y="0"/>
                      </a:cubicBezTo>
                      <a:cubicBezTo>
                        <a:pt x="2" y="0"/>
                        <a:pt x="3" y="0"/>
                        <a:pt x="3" y="0"/>
                      </a:cubicBezTo>
                      <a:moveTo>
                        <a:pt x="3" y="0"/>
                      </a:moveTo>
                      <a:cubicBezTo>
                        <a:pt x="3" y="0"/>
                        <a:pt x="3" y="0"/>
                        <a:pt x="3" y="0"/>
                      </a:cubicBezTo>
                      <a:cubicBezTo>
                        <a:pt x="3" y="0"/>
                        <a:pt x="3" y="0"/>
                        <a:pt x="3" y="0"/>
                      </a:cubicBezTo>
                      <a:cubicBezTo>
                        <a:pt x="3" y="0"/>
                        <a:pt x="3" y="0"/>
                        <a:pt x="3" y="0"/>
                      </a:cubicBezTo>
                      <a:moveTo>
                        <a:pt x="2" y="0"/>
                      </a:moveTo>
                      <a:cubicBezTo>
                        <a:pt x="2" y="0"/>
                        <a:pt x="2" y="0"/>
                        <a:pt x="2" y="0"/>
                      </a:cubicBezTo>
                      <a:cubicBezTo>
                        <a:pt x="2" y="0"/>
                        <a:pt x="2" y="0"/>
                        <a:pt x="2" y="0"/>
                      </a:cubicBez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E8D6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6" name="Freeform 10847">
                  <a:extLst>
                    <a:ext uri="{FF2B5EF4-FFF2-40B4-BE49-F238E27FC236}">
                      <a16:creationId xmlns:a16="http://schemas.microsoft.com/office/drawing/2014/main" id="{8392AEC6-EFF7-CE32-0224-02B4364573BE}"/>
                    </a:ext>
                  </a:extLst>
                </p:cNvPr>
                <p:cNvSpPr>
                  <a:spLocks/>
                </p:cNvSpPr>
                <p:nvPr/>
              </p:nvSpPr>
              <p:spPr bwMode="auto">
                <a:xfrm>
                  <a:off x="4011" y="2374"/>
                  <a:ext cx="2" cy="1"/>
                </a:xfrm>
                <a:custGeom>
                  <a:avLst/>
                  <a:gdLst>
                    <a:gd name="T0" fmla="*/ 0 w 2"/>
                    <a:gd name="T1" fmla="*/ 0 h 1"/>
                    <a:gd name="T2" fmla="*/ 2 w 2"/>
                    <a:gd name="T3" fmla="*/ 1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0" y="1"/>
                        <a:pt x="1" y="1"/>
                        <a:pt x="2" y="1"/>
                      </a:cubicBezTo>
                      <a:cubicBezTo>
                        <a:pt x="1" y="1"/>
                        <a:pt x="0" y="1"/>
                        <a:pt x="0" y="0"/>
                      </a:cubicBezTo>
                    </a:path>
                  </a:pathLst>
                </a:custGeom>
                <a:solidFill>
                  <a:srgbClr val="E5D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7" name="Freeform 10848">
                  <a:extLst>
                    <a:ext uri="{FF2B5EF4-FFF2-40B4-BE49-F238E27FC236}">
                      <a16:creationId xmlns:a16="http://schemas.microsoft.com/office/drawing/2014/main" id="{76DF7AC8-9A06-EB5F-BB7F-D92D5CCCCD3D}"/>
                    </a:ext>
                  </a:extLst>
                </p:cNvPr>
                <p:cNvSpPr>
                  <a:spLocks noEditPoints="1"/>
                </p:cNvSpPr>
                <p:nvPr/>
              </p:nvSpPr>
              <p:spPr bwMode="auto">
                <a:xfrm>
                  <a:off x="4026" y="2375"/>
                  <a:ext cx="2" cy="1"/>
                </a:xfrm>
                <a:custGeom>
                  <a:avLst/>
                  <a:gdLst>
                    <a:gd name="T0" fmla="*/ 1 w 2"/>
                    <a:gd name="T1" fmla="*/ 0 h 1"/>
                    <a:gd name="T2" fmla="*/ 1 w 2"/>
                    <a:gd name="T3" fmla="*/ 0 h 1"/>
                    <a:gd name="T4" fmla="*/ 2 w 2"/>
                    <a:gd name="T5" fmla="*/ 0 h 1"/>
                    <a:gd name="T6" fmla="*/ 2 w 2"/>
                    <a:gd name="T7" fmla="*/ 0 h 1"/>
                    <a:gd name="T8" fmla="*/ 1 w 2"/>
                    <a:gd name="T9" fmla="*/ 0 h 1"/>
                    <a:gd name="T10" fmla="*/ 1 w 2"/>
                    <a:gd name="T11" fmla="*/ 0 h 1"/>
                    <a:gd name="T12" fmla="*/ 0 w 2"/>
                    <a:gd name="T13" fmla="*/ 0 h 1"/>
                    <a:gd name="T14" fmla="*/ 1 w 2"/>
                    <a:gd name="T15" fmla="*/ 0 h 1"/>
                    <a:gd name="T16" fmla="*/ 0 w 2"/>
                    <a:gd name="T17" fmla="*/ 0 h 1"/>
                    <a:gd name="T18" fmla="*/ 0 w 2"/>
                    <a:gd name="T19" fmla="*/ 0 h 1"/>
                    <a:gd name="T20" fmla="*/ 0 w 2"/>
                    <a:gd name="T21" fmla="*/ 0 h 1"/>
                    <a:gd name="T22" fmla="*/ 0 w 2"/>
                    <a:gd name="T23" fmla="*/ 0 h 1"/>
                    <a:gd name="T24" fmla="*/ 0 w 2"/>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1">
                      <a:moveTo>
                        <a:pt x="1" y="0"/>
                      </a:moveTo>
                      <a:cubicBezTo>
                        <a:pt x="1" y="0"/>
                        <a:pt x="1" y="0"/>
                        <a:pt x="1" y="0"/>
                      </a:cubicBezTo>
                      <a:cubicBezTo>
                        <a:pt x="1" y="0"/>
                        <a:pt x="1" y="0"/>
                        <a:pt x="2" y="0"/>
                      </a:cubicBezTo>
                      <a:cubicBezTo>
                        <a:pt x="2" y="0"/>
                        <a:pt x="2" y="0"/>
                        <a:pt x="2" y="0"/>
                      </a:cubicBezTo>
                      <a:cubicBezTo>
                        <a:pt x="1" y="0"/>
                        <a:pt x="1" y="0"/>
                        <a:pt x="1" y="0"/>
                      </a:cubicBezTo>
                      <a:cubicBezTo>
                        <a:pt x="1" y="0"/>
                        <a:pt x="1" y="0"/>
                        <a:pt x="1" y="0"/>
                      </a:cubicBezTo>
                      <a:moveTo>
                        <a:pt x="0" y="0"/>
                      </a:moveTo>
                      <a:cubicBezTo>
                        <a:pt x="1" y="0"/>
                        <a:pt x="1" y="0"/>
                        <a:pt x="1" y="0"/>
                      </a:cubicBezTo>
                      <a:cubicBezTo>
                        <a:pt x="1" y="0"/>
                        <a:pt x="1" y="0"/>
                        <a:pt x="0" y="0"/>
                      </a:cubicBezTo>
                      <a:moveTo>
                        <a:pt x="0" y="0"/>
                      </a:moveTo>
                      <a:cubicBezTo>
                        <a:pt x="0" y="0"/>
                        <a:pt x="0" y="0"/>
                        <a:pt x="0" y="0"/>
                      </a:cubicBezTo>
                      <a:cubicBezTo>
                        <a:pt x="0" y="0"/>
                        <a:pt x="0" y="0"/>
                        <a:pt x="0" y="0"/>
                      </a:cubicBezTo>
                      <a:cubicBezTo>
                        <a:pt x="0" y="0"/>
                        <a:pt x="0" y="0"/>
                        <a:pt x="0" y="0"/>
                      </a:cubicBezTo>
                    </a:path>
                  </a:pathLst>
                </a:custGeom>
                <a:solidFill>
                  <a:srgbClr val="E8D6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8" name="Freeform 10849">
                  <a:extLst>
                    <a:ext uri="{FF2B5EF4-FFF2-40B4-BE49-F238E27FC236}">
                      <a16:creationId xmlns:a16="http://schemas.microsoft.com/office/drawing/2014/main" id="{67FB6775-0E2A-1DE3-EB86-CE4531A9DF4D}"/>
                    </a:ext>
                  </a:extLst>
                </p:cNvPr>
                <p:cNvSpPr>
                  <a:spLocks noEditPoints="1"/>
                </p:cNvSpPr>
                <p:nvPr/>
              </p:nvSpPr>
              <p:spPr bwMode="auto">
                <a:xfrm>
                  <a:off x="4013" y="2375"/>
                  <a:ext cx="2" cy="1"/>
                </a:xfrm>
                <a:custGeom>
                  <a:avLst/>
                  <a:gdLst>
                    <a:gd name="T0" fmla="*/ 1 w 3"/>
                    <a:gd name="T1" fmla="*/ 1 h 1"/>
                    <a:gd name="T2" fmla="*/ 1 w 3"/>
                    <a:gd name="T3" fmla="*/ 1 h 1"/>
                    <a:gd name="T4" fmla="*/ 1 w 3"/>
                    <a:gd name="T5" fmla="*/ 1 h 1"/>
                    <a:gd name="T6" fmla="*/ 1 w 3"/>
                    <a:gd name="T7" fmla="*/ 1 h 1"/>
                    <a:gd name="T8" fmla="*/ 1 w 3"/>
                    <a:gd name="T9" fmla="*/ 1 h 1"/>
                    <a:gd name="T10" fmla="*/ 0 w 3"/>
                    <a:gd name="T11" fmla="*/ 0 h 1"/>
                    <a:gd name="T12" fmla="*/ 0 w 3"/>
                    <a:gd name="T13" fmla="*/ 0 h 1"/>
                    <a:gd name="T14" fmla="*/ 0 w 3"/>
                    <a:gd name="T15" fmla="*/ 0 h 1"/>
                    <a:gd name="T16" fmla="*/ 0 w 3"/>
                    <a:gd name="T17" fmla="*/ 0 h 1"/>
                    <a:gd name="T18" fmla="*/ 0 w 3"/>
                    <a:gd name="T19" fmla="*/ 0 h 1"/>
                    <a:gd name="T20" fmla="*/ 0 w 3"/>
                    <a:gd name="T21" fmla="*/ 0 h 1"/>
                    <a:gd name="T22" fmla="*/ 0 w 3"/>
                    <a:gd name="T23" fmla="*/ 0 h 1"/>
                    <a:gd name="T24" fmla="*/ 0 w 3"/>
                    <a:gd name="T25" fmla="*/ 0 h 1"/>
                    <a:gd name="T26" fmla="*/ 0 w 3"/>
                    <a:gd name="T27" fmla="*/ 0 h 1"/>
                    <a:gd name="T28" fmla="*/ 0 w 3"/>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1">
                      <a:moveTo>
                        <a:pt x="2" y="1"/>
                      </a:moveTo>
                      <a:cubicBezTo>
                        <a:pt x="2" y="1"/>
                        <a:pt x="2" y="1"/>
                        <a:pt x="2" y="1"/>
                      </a:cubicBezTo>
                      <a:cubicBezTo>
                        <a:pt x="2" y="1"/>
                        <a:pt x="2" y="1"/>
                        <a:pt x="3" y="1"/>
                      </a:cubicBezTo>
                      <a:cubicBezTo>
                        <a:pt x="2" y="1"/>
                        <a:pt x="2" y="1"/>
                        <a:pt x="2" y="1"/>
                      </a:cubicBezTo>
                      <a:cubicBezTo>
                        <a:pt x="2" y="1"/>
                        <a:pt x="2" y="1"/>
                        <a:pt x="2" y="1"/>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5D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69" name="Freeform 10850">
                  <a:extLst>
                    <a:ext uri="{FF2B5EF4-FFF2-40B4-BE49-F238E27FC236}">
                      <a16:creationId xmlns:a16="http://schemas.microsoft.com/office/drawing/2014/main" id="{C5C38684-8D2B-3593-83D0-DF8AA550E756}"/>
                    </a:ext>
                  </a:extLst>
                </p:cNvPr>
                <p:cNvSpPr>
                  <a:spLocks noEditPoints="1"/>
                </p:cNvSpPr>
                <p:nvPr/>
              </p:nvSpPr>
              <p:spPr bwMode="auto">
                <a:xfrm>
                  <a:off x="4015" y="2376"/>
                  <a:ext cx="5" cy="1"/>
                </a:xfrm>
                <a:custGeom>
                  <a:avLst/>
                  <a:gdLst>
                    <a:gd name="T0" fmla="*/ 3 w 6"/>
                    <a:gd name="T1" fmla="*/ 1 h 2"/>
                    <a:gd name="T2" fmla="*/ 3 w 6"/>
                    <a:gd name="T3" fmla="*/ 1 h 2"/>
                    <a:gd name="T4" fmla="*/ 3 w 6"/>
                    <a:gd name="T5" fmla="*/ 1 h 2"/>
                    <a:gd name="T6" fmla="*/ 3 w 6"/>
                    <a:gd name="T7" fmla="*/ 1 h 2"/>
                    <a:gd name="T8" fmla="*/ 3 w 6"/>
                    <a:gd name="T9" fmla="*/ 1 h 2"/>
                    <a:gd name="T10" fmla="*/ 3 w 6"/>
                    <a:gd name="T11" fmla="*/ 1 h 2"/>
                    <a:gd name="T12" fmla="*/ 3 w 6"/>
                    <a:gd name="T13" fmla="*/ 1 h 2"/>
                    <a:gd name="T14" fmla="*/ 3 w 6"/>
                    <a:gd name="T15" fmla="*/ 1 h 2"/>
                    <a:gd name="T16" fmla="*/ 3 w 6"/>
                    <a:gd name="T17" fmla="*/ 1 h 2"/>
                    <a:gd name="T18" fmla="*/ 3 w 6"/>
                    <a:gd name="T19" fmla="*/ 1 h 2"/>
                    <a:gd name="T20" fmla="*/ 3 w 6"/>
                    <a:gd name="T21" fmla="*/ 1 h 2"/>
                    <a:gd name="T22" fmla="*/ 3 w 6"/>
                    <a:gd name="T23" fmla="*/ 1 h 2"/>
                    <a:gd name="T24" fmla="*/ 3 w 6"/>
                    <a:gd name="T25" fmla="*/ 1 h 2"/>
                    <a:gd name="T26" fmla="*/ 3 w 6"/>
                    <a:gd name="T27" fmla="*/ 1 h 2"/>
                    <a:gd name="T28" fmla="*/ 3 w 6"/>
                    <a:gd name="T29" fmla="*/ 1 h 2"/>
                    <a:gd name="T30" fmla="*/ 3 w 6"/>
                    <a:gd name="T31" fmla="*/ 1 h 2"/>
                    <a:gd name="T32" fmla="*/ 3 w 6"/>
                    <a:gd name="T33" fmla="*/ 1 h 2"/>
                    <a:gd name="T34" fmla="*/ 3 w 6"/>
                    <a:gd name="T35" fmla="*/ 1 h 2"/>
                    <a:gd name="T36" fmla="*/ 0 w 6"/>
                    <a:gd name="T37" fmla="*/ 0 h 2"/>
                    <a:gd name="T38" fmla="*/ 0 w 6"/>
                    <a:gd name="T39" fmla="*/ 0 h 2"/>
                    <a:gd name="T40" fmla="*/ 0 w 6"/>
                    <a:gd name="T41" fmla="*/ 0 h 2"/>
                    <a:gd name="T42" fmla="*/ 0 w 6"/>
                    <a:gd name="T43" fmla="*/ 0 h 2"/>
                    <a:gd name="T44" fmla="*/ 1 w 6"/>
                    <a:gd name="T45" fmla="*/ 0 h 2"/>
                    <a:gd name="T46" fmla="*/ 1 w 6"/>
                    <a:gd name="T47" fmla="*/ 0 h 2"/>
                    <a:gd name="T48" fmla="*/ 1 w 6"/>
                    <a:gd name="T49" fmla="*/ 0 h 2"/>
                    <a:gd name="T50" fmla="*/ 1 w 6"/>
                    <a:gd name="T51" fmla="*/ 0 h 2"/>
                    <a:gd name="T52" fmla="*/ 1 w 6"/>
                    <a:gd name="T53" fmla="*/ 0 h 2"/>
                    <a:gd name="T54" fmla="*/ 1 w 6"/>
                    <a:gd name="T55" fmla="*/ 0 h 2"/>
                    <a:gd name="T56" fmla="*/ 1 w 6"/>
                    <a:gd name="T57" fmla="*/ 0 h 2"/>
                    <a:gd name="T58" fmla="*/ 1 w 6"/>
                    <a:gd name="T59" fmla="*/ 0 h 2"/>
                    <a:gd name="T60" fmla="*/ 2 w 6"/>
                    <a:gd name="T61" fmla="*/ 0 h 2"/>
                    <a:gd name="T62" fmla="*/ 3 w 6"/>
                    <a:gd name="T63" fmla="*/ 1 h 2"/>
                    <a:gd name="T64" fmla="*/ 3 w 6"/>
                    <a:gd name="T65" fmla="*/ 1 h 2"/>
                    <a:gd name="T66" fmla="*/ 3 w 6"/>
                    <a:gd name="T67" fmla="*/ 1 h 2"/>
                    <a:gd name="T68" fmla="*/ 2 w 6"/>
                    <a:gd name="T69" fmla="*/ 0 h 2"/>
                    <a:gd name="T70" fmla="*/ 2 w 6"/>
                    <a:gd name="T71" fmla="*/ 0 h 2"/>
                    <a:gd name="T72" fmla="*/ 2 w 6"/>
                    <a:gd name="T73" fmla="*/ 0 h 2"/>
                    <a:gd name="T74" fmla="*/ 2 w 6"/>
                    <a:gd name="T75" fmla="*/ 0 h 2"/>
                    <a:gd name="T76" fmla="*/ 2 w 6"/>
                    <a:gd name="T77" fmla="*/ 0 h 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 h="2">
                      <a:moveTo>
                        <a:pt x="4" y="2"/>
                      </a:moveTo>
                      <a:cubicBezTo>
                        <a:pt x="4" y="2"/>
                        <a:pt x="4" y="2"/>
                        <a:pt x="4" y="2"/>
                      </a:cubicBezTo>
                      <a:cubicBezTo>
                        <a:pt x="4" y="2"/>
                        <a:pt x="4" y="2"/>
                        <a:pt x="4" y="2"/>
                      </a:cubicBezTo>
                      <a:cubicBezTo>
                        <a:pt x="4" y="2"/>
                        <a:pt x="4" y="2"/>
                        <a:pt x="4" y="2"/>
                      </a:cubicBezTo>
                      <a:moveTo>
                        <a:pt x="5" y="1"/>
                      </a:moveTo>
                      <a:cubicBezTo>
                        <a:pt x="5" y="1"/>
                        <a:pt x="5" y="1"/>
                        <a:pt x="5" y="1"/>
                      </a:cubicBezTo>
                      <a:cubicBezTo>
                        <a:pt x="5" y="1"/>
                        <a:pt x="5" y="1"/>
                        <a:pt x="5" y="1"/>
                      </a:cubicBezTo>
                      <a:moveTo>
                        <a:pt x="6" y="1"/>
                      </a:moveTo>
                      <a:cubicBezTo>
                        <a:pt x="5" y="1"/>
                        <a:pt x="5" y="1"/>
                        <a:pt x="5" y="1"/>
                      </a:cubicBezTo>
                      <a:cubicBezTo>
                        <a:pt x="5" y="1"/>
                        <a:pt x="5" y="1"/>
                        <a:pt x="5" y="1"/>
                      </a:cubicBezTo>
                      <a:cubicBezTo>
                        <a:pt x="5" y="1"/>
                        <a:pt x="5" y="1"/>
                        <a:pt x="5" y="1"/>
                      </a:cubicBezTo>
                      <a:cubicBezTo>
                        <a:pt x="5" y="1"/>
                        <a:pt x="5" y="1"/>
                        <a:pt x="6" y="1"/>
                      </a:cubicBezTo>
                      <a:moveTo>
                        <a:pt x="3" y="1"/>
                      </a:moveTo>
                      <a:cubicBezTo>
                        <a:pt x="3" y="2"/>
                        <a:pt x="3" y="2"/>
                        <a:pt x="4" y="2"/>
                      </a:cubicBezTo>
                      <a:cubicBezTo>
                        <a:pt x="3" y="2"/>
                        <a:pt x="3" y="2"/>
                        <a:pt x="3" y="1"/>
                      </a:cubicBezTo>
                      <a:moveTo>
                        <a:pt x="3" y="1"/>
                      </a:moveTo>
                      <a:cubicBezTo>
                        <a:pt x="3" y="1"/>
                        <a:pt x="3" y="1"/>
                        <a:pt x="3" y="1"/>
                      </a:cubicBezTo>
                      <a:cubicBezTo>
                        <a:pt x="3" y="1"/>
                        <a:pt x="3" y="1"/>
                        <a:pt x="3" y="1"/>
                      </a:cubicBezTo>
                      <a:moveTo>
                        <a:pt x="0" y="0"/>
                      </a:moveTo>
                      <a:cubicBezTo>
                        <a:pt x="0" y="0"/>
                        <a:pt x="0" y="0"/>
                        <a:pt x="0" y="0"/>
                      </a:cubicBezTo>
                      <a:cubicBezTo>
                        <a:pt x="0" y="0"/>
                        <a:pt x="0" y="0"/>
                        <a:pt x="0" y="0"/>
                      </a:cubicBezTo>
                      <a:cubicBezTo>
                        <a:pt x="0" y="0"/>
                        <a:pt x="0" y="0"/>
                        <a:pt x="0" y="0"/>
                      </a:cubicBezTo>
                      <a:moveTo>
                        <a:pt x="1" y="0"/>
                      </a:move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moveTo>
                        <a:pt x="2" y="0"/>
                      </a:moveTo>
                      <a:cubicBezTo>
                        <a:pt x="2" y="0"/>
                        <a:pt x="2" y="0"/>
                        <a:pt x="3" y="1"/>
                      </a:cubicBezTo>
                      <a:cubicBezTo>
                        <a:pt x="3" y="1"/>
                        <a:pt x="3" y="1"/>
                        <a:pt x="3" y="1"/>
                      </a:cubicBezTo>
                      <a:cubicBezTo>
                        <a:pt x="3" y="1"/>
                        <a:pt x="3" y="1"/>
                        <a:pt x="3" y="1"/>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E5D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0" name="Freeform 10851">
                  <a:extLst>
                    <a:ext uri="{FF2B5EF4-FFF2-40B4-BE49-F238E27FC236}">
                      <a16:creationId xmlns:a16="http://schemas.microsoft.com/office/drawing/2014/main" id="{D18535D5-E609-A428-5FFC-A8D13ABC5DFB}"/>
                    </a:ext>
                  </a:extLst>
                </p:cNvPr>
                <p:cNvSpPr>
                  <a:spLocks noEditPoints="1"/>
                </p:cNvSpPr>
                <p:nvPr/>
              </p:nvSpPr>
              <p:spPr bwMode="auto">
                <a:xfrm>
                  <a:off x="4007" y="2361"/>
                  <a:ext cx="12" cy="12"/>
                </a:xfrm>
                <a:custGeom>
                  <a:avLst/>
                  <a:gdLst>
                    <a:gd name="T0" fmla="*/ 3 w 14"/>
                    <a:gd name="T1" fmla="*/ 3 h 15"/>
                    <a:gd name="T2" fmla="*/ 3 w 14"/>
                    <a:gd name="T3" fmla="*/ 3 h 15"/>
                    <a:gd name="T4" fmla="*/ 3 w 14"/>
                    <a:gd name="T5" fmla="*/ 3 h 15"/>
                    <a:gd name="T6" fmla="*/ 3 w 14"/>
                    <a:gd name="T7" fmla="*/ 3 h 15"/>
                    <a:gd name="T8" fmla="*/ 3 w 14"/>
                    <a:gd name="T9" fmla="*/ 3 h 15"/>
                    <a:gd name="T10" fmla="*/ 3 w 14"/>
                    <a:gd name="T11" fmla="*/ 4 h 15"/>
                    <a:gd name="T12" fmla="*/ 5 w 14"/>
                    <a:gd name="T13" fmla="*/ 5 h 15"/>
                    <a:gd name="T14" fmla="*/ 5 w 14"/>
                    <a:gd name="T15" fmla="*/ 5 h 15"/>
                    <a:gd name="T16" fmla="*/ 3 w 14"/>
                    <a:gd name="T17" fmla="*/ 4 h 15"/>
                    <a:gd name="T18" fmla="*/ 3 w 14"/>
                    <a:gd name="T19" fmla="*/ 3 h 15"/>
                    <a:gd name="T20" fmla="*/ 3 w 14"/>
                    <a:gd name="T21" fmla="*/ 0 h 15"/>
                    <a:gd name="T22" fmla="*/ 3 w 14"/>
                    <a:gd name="T23" fmla="*/ 0 h 15"/>
                    <a:gd name="T24" fmla="*/ 1 w 14"/>
                    <a:gd name="T25" fmla="*/ 1 h 15"/>
                    <a:gd name="T26" fmla="*/ 0 w 14"/>
                    <a:gd name="T27" fmla="*/ 2 h 15"/>
                    <a:gd name="T28" fmla="*/ 1 w 14"/>
                    <a:gd name="T29" fmla="*/ 2 h 15"/>
                    <a:gd name="T30" fmla="*/ 3 w 14"/>
                    <a:gd name="T31" fmla="*/ 4 h 15"/>
                    <a:gd name="T32" fmla="*/ 3 w 14"/>
                    <a:gd name="T33" fmla="*/ 5 h 15"/>
                    <a:gd name="T34" fmla="*/ 3 w 14"/>
                    <a:gd name="T35" fmla="*/ 5 h 15"/>
                    <a:gd name="T36" fmla="*/ 3 w 14"/>
                    <a:gd name="T37" fmla="*/ 5 h 15"/>
                    <a:gd name="T38" fmla="*/ 3 w 14"/>
                    <a:gd name="T39" fmla="*/ 5 h 15"/>
                    <a:gd name="T40" fmla="*/ 4 w 14"/>
                    <a:gd name="T41" fmla="*/ 5 h 15"/>
                    <a:gd name="T42" fmla="*/ 5 w 14"/>
                    <a:gd name="T43" fmla="*/ 6 h 15"/>
                    <a:gd name="T44" fmla="*/ 6 w 14"/>
                    <a:gd name="T45" fmla="*/ 6 h 15"/>
                    <a:gd name="T46" fmla="*/ 6 w 14"/>
                    <a:gd name="T47" fmla="*/ 6 h 15"/>
                    <a:gd name="T48" fmla="*/ 7 w 14"/>
                    <a:gd name="T49" fmla="*/ 6 h 15"/>
                    <a:gd name="T50" fmla="*/ 7 w 14"/>
                    <a:gd name="T51" fmla="*/ 6 h 15"/>
                    <a:gd name="T52" fmla="*/ 8 w 14"/>
                    <a:gd name="T53" fmla="*/ 6 h 15"/>
                    <a:gd name="T54" fmla="*/ 3 w 14"/>
                    <a:gd name="T55" fmla="*/ 2 h 15"/>
                    <a:gd name="T56" fmla="*/ 3 w 14"/>
                    <a:gd name="T57" fmla="*/ 0 h 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 h="15">
                      <a:moveTo>
                        <a:pt x="4" y="7"/>
                      </a:moveTo>
                      <a:cubicBezTo>
                        <a:pt x="4" y="7"/>
                        <a:pt x="4" y="7"/>
                        <a:pt x="4" y="7"/>
                      </a:cubicBezTo>
                      <a:cubicBezTo>
                        <a:pt x="4" y="7"/>
                        <a:pt x="4" y="7"/>
                        <a:pt x="4" y="7"/>
                      </a:cubicBezTo>
                      <a:cubicBezTo>
                        <a:pt x="4" y="7"/>
                        <a:pt x="4" y="7"/>
                        <a:pt x="4" y="7"/>
                      </a:cubicBezTo>
                      <a:cubicBezTo>
                        <a:pt x="4" y="7"/>
                        <a:pt x="4" y="7"/>
                        <a:pt x="4" y="7"/>
                      </a:cubicBezTo>
                      <a:cubicBezTo>
                        <a:pt x="4" y="8"/>
                        <a:pt x="6" y="10"/>
                        <a:pt x="7" y="10"/>
                      </a:cubicBezTo>
                      <a:cubicBezTo>
                        <a:pt x="8" y="11"/>
                        <a:pt x="9" y="11"/>
                        <a:pt x="9" y="11"/>
                      </a:cubicBezTo>
                      <a:cubicBezTo>
                        <a:pt x="9" y="12"/>
                        <a:pt x="9" y="12"/>
                        <a:pt x="9" y="12"/>
                      </a:cubicBezTo>
                      <a:cubicBezTo>
                        <a:pt x="8" y="12"/>
                        <a:pt x="5" y="10"/>
                        <a:pt x="5" y="10"/>
                      </a:cubicBezTo>
                      <a:cubicBezTo>
                        <a:pt x="4" y="9"/>
                        <a:pt x="4" y="8"/>
                        <a:pt x="4" y="7"/>
                      </a:cubicBezTo>
                      <a:moveTo>
                        <a:pt x="3" y="0"/>
                      </a:moveTo>
                      <a:cubicBezTo>
                        <a:pt x="3" y="0"/>
                        <a:pt x="3" y="0"/>
                        <a:pt x="3" y="0"/>
                      </a:cubicBezTo>
                      <a:cubicBezTo>
                        <a:pt x="2" y="1"/>
                        <a:pt x="2" y="1"/>
                        <a:pt x="1" y="1"/>
                      </a:cubicBezTo>
                      <a:cubicBezTo>
                        <a:pt x="1" y="2"/>
                        <a:pt x="0" y="2"/>
                        <a:pt x="0" y="2"/>
                      </a:cubicBezTo>
                      <a:cubicBezTo>
                        <a:pt x="0" y="3"/>
                        <a:pt x="1" y="4"/>
                        <a:pt x="1" y="5"/>
                      </a:cubicBezTo>
                      <a:cubicBezTo>
                        <a:pt x="2" y="7"/>
                        <a:pt x="2" y="8"/>
                        <a:pt x="3" y="10"/>
                      </a:cubicBezTo>
                      <a:cubicBezTo>
                        <a:pt x="4" y="10"/>
                        <a:pt x="4" y="10"/>
                        <a:pt x="4" y="11"/>
                      </a:cubicBezTo>
                      <a:cubicBezTo>
                        <a:pt x="4" y="12"/>
                        <a:pt x="5" y="13"/>
                        <a:pt x="6" y="13"/>
                      </a:cubicBezTo>
                      <a:cubicBezTo>
                        <a:pt x="6" y="13"/>
                        <a:pt x="6" y="13"/>
                        <a:pt x="6" y="13"/>
                      </a:cubicBezTo>
                      <a:cubicBezTo>
                        <a:pt x="6" y="13"/>
                        <a:pt x="7" y="12"/>
                        <a:pt x="7" y="12"/>
                      </a:cubicBezTo>
                      <a:cubicBezTo>
                        <a:pt x="7" y="12"/>
                        <a:pt x="8" y="13"/>
                        <a:pt x="8" y="13"/>
                      </a:cubicBezTo>
                      <a:cubicBezTo>
                        <a:pt x="8" y="14"/>
                        <a:pt x="9" y="14"/>
                        <a:pt x="9" y="14"/>
                      </a:cubicBezTo>
                      <a:cubicBezTo>
                        <a:pt x="9" y="14"/>
                        <a:pt x="10" y="14"/>
                        <a:pt x="10" y="14"/>
                      </a:cubicBezTo>
                      <a:cubicBezTo>
                        <a:pt x="10" y="14"/>
                        <a:pt x="11" y="14"/>
                        <a:pt x="11" y="14"/>
                      </a:cubicBezTo>
                      <a:cubicBezTo>
                        <a:pt x="11" y="14"/>
                        <a:pt x="12" y="14"/>
                        <a:pt x="12" y="14"/>
                      </a:cubicBezTo>
                      <a:cubicBezTo>
                        <a:pt x="12" y="15"/>
                        <a:pt x="13" y="15"/>
                        <a:pt x="13" y="15"/>
                      </a:cubicBezTo>
                      <a:cubicBezTo>
                        <a:pt x="13" y="15"/>
                        <a:pt x="14" y="15"/>
                        <a:pt x="14" y="15"/>
                      </a:cubicBezTo>
                      <a:cubicBezTo>
                        <a:pt x="11" y="12"/>
                        <a:pt x="8" y="9"/>
                        <a:pt x="6" y="6"/>
                      </a:cubicBezTo>
                      <a:cubicBezTo>
                        <a:pt x="5" y="4"/>
                        <a:pt x="4" y="2"/>
                        <a:pt x="3" y="0"/>
                      </a:cubicBezTo>
                    </a:path>
                  </a:pathLst>
                </a:custGeom>
                <a:solidFill>
                  <a:srgbClr val="D9C7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1" name="Freeform 10852">
                  <a:extLst>
                    <a:ext uri="{FF2B5EF4-FFF2-40B4-BE49-F238E27FC236}">
                      <a16:creationId xmlns:a16="http://schemas.microsoft.com/office/drawing/2014/main" id="{375FD460-6B73-3275-9BD3-70922A19953B}"/>
                    </a:ext>
                  </a:extLst>
                </p:cNvPr>
                <p:cNvSpPr>
                  <a:spLocks/>
                </p:cNvSpPr>
                <p:nvPr/>
              </p:nvSpPr>
              <p:spPr bwMode="auto">
                <a:xfrm>
                  <a:off x="4004" y="2362"/>
                  <a:ext cx="5" cy="7"/>
                </a:xfrm>
                <a:custGeom>
                  <a:avLst/>
                  <a:gdLst>
                    <a:gd name="T0" fmla="*/ 1 w 7"/>
                    <a:gd name="T1" fmla="*/ 0 h 9"/>
                    <a:gd name="T2" fmla="*/ 0 w 7"/>
                    <a:gd name="T3" fmla="*/ 1 h 9"/>
                    <a:gd name="T4" fmla="*/ 1 w 7"/>
                    <a:gd name="T5" fmla="*/ 2 h 9"/>
                    <a:gd name="T6" fmla="*/ 1 w 7"/>
                    <a:gd name="T7" fmla="*/ 2 h 9"/>
                    <a:gd name="T8" fmla="*/ 1 w 7"/>
                    <a:gd name="T9" fmla="*/ 2 h 9"/>
                    <a:gd name="T10" fmla="*/ 1 w 7"/>
                    <a:gd name="T11" fmla="*/ 2 h 9"/>
                    <a:gd name="T12" fmla="*/ 2 w 7"/>
                    <a:gd name="T13" fmla="*/ 3 h 9"/>
                    <a:gd name="T14" fmla="*/ 1 w 7"/>
                    <a:gd name="T15" fmla="*/ 2 h 9"/>
                    <a:gd name="T16" fmla="*/ 1 w 7"/>
                    <a:gd name="T17" fmla="*/ 1 h 9"/>
                    <a:gd name="T18" fmla="*/ 1 w 7"/>
                    <a:gd name="T19" fmla="*/ 1 h 9"/>
                    <a:gd name="T20" fmla="*/ 1 w 7"/>
                    <a:gd name="T21" fmla="*/ 1 h 9"/>
                    <a:gd name="T22" fmla="*/ 1 w 7"/>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1" y="0"/>
                      </a:moveTo>
                      <a:cubicBezTo>
                        <a:pt x="1" y="0"/>
                        <a:pt x="0" y="1"/>
                        <a:pt x="0" y="1"/>
                      </a:cubicBezTo>
                      <a:cubicBezTo>
                        <a:pt x="0" y="2"/>
                        <a:pt x="1" y="2"/>
                        <a:pt x="1" y="3"/>
                      </a:cubicBezTo>
                      <a:cubicBezTo>
                        <a:pt x="1" y="5"/>
                        <a:pt x="3" y="5"/>
                        <a:pt x="4" y="6"/>
                      </a:cubicBezTo>
                      <a:cubicBezTo>
                        <a:pt x="4" y="7"/>
                        <a:pt x="4" y="7"/>
                        <a:pt x="5" y="7"/>
                      </a:cubicBezTo>
                      <a:cubicBezTo>
                        <a:pt x="4" y="7"/>
                        <a:pt x="4" y="7"/>
                        <a:pt x="4" y="7"/>
                      </a:cubicBezTo>
                      <a:cubicBezTo>
                        <a:pt x="5" y="8"/>
                        <a:pt x="6" y="9"/>
                        <a:pt x="7" y="9"/>
                      </a:cubicBezTo>
                      <a:cubicBezTo>
                        <a:pt x="6" y="7"/>
                        <a:pt x="6" y="6"/>
                        <a:pt x="5" y="4"/>
                      </a:cubicBezTo>
                      <a:cubicBezTo>
                        <a:pt x="5" y="3"/>
                        <a:pt x="4" y="2"/>
                        <a:pt x="4" y="1"/>
                      </a:cubicBezTo>
                      <a:cubicBezTo>
                        <a:pt x="4" y="1"/>
                        <a:pt x="3" y="1"/>
                        <a:pt x="3" y="1"/>
                      </a:cubicBezTo>
                      <a:cubicBezTo>
                        <a:pt x="3" y="1"/>
                        <a:pt x="2" y="1"/>
                        <a:pt x="2" y="1"/>
                      </a:cubicBezTo>
                      <a:cubicBezTo>
                        <a:pt x="1" y="0"/>
                        <a:pt x="1" y="0"/>
                        <a:pt x="1" y="0"/>
                      </a:cubicBezTo>
                    </a:path>
                  </a:pathLst>
                </a:custGeom>
                <a:solidFill>
                  <a:srgbClr val="DC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2" name="Freeform 10853">
                  <a:extLst>
                    <a:ext uri="{FF2B5EF4-FFF2-40B4-BE49-F238E27FC236}">
                      <a16:creationId xmlns:a16="http://schemas.microsoft.com/office/drawing/2014/main" id="{8F72A4AA-00B7-7F80-9860-E2812AEFB11F}"/>
                    </a:ext>
                  </a:extLst>
                </p:cNvPr>
                <p:cNvSpPr>
                  <a:spLocks noEditPoints="1"/>
                </p:cNvSpPr>
                <p:nvPr/>
              </p:nvSpPr>
              <p:spPr bwMode="auto">
                <a:xfrm>
                  <a:off x="4009" y="2361"/>
                  <a:ext cx="19" cy="12"/>
                </a:xfrm>
                <a:custGeom>
                  <a:avLst/>
                  <a:gdLst>
                    <a:gd name="T0" fmla="*/ 7 w 23"/>
                    <a:gd name="T1" fmla="*/ 5 h 15"/>
                    <a:gd name="T2" fmla="*/ 5 w 23"/>
                    <a:gd name="T3" fmla="*/ 3 h 15"/>
                    <a:gd name="T4" fmla="*/ 5 w 23"/>
                    <a:gd name="T5" fmla="*/ 3 h 15"/>
                    <a:gd name="T6" fmla="*/ 8 w 23"/>
                    <a:gd name="T7" fmla="*/ 4 h 15"/>
                    <a:gd name="T8" fmla="*/ 8 w 23"/>
                    <a:gd name="T9" fmla="*/ 4 h 15"/>
                    <a:gd name="T10" fmla="*/ 7 w 23"/>
                    <a:gd name="T11" fmla="*/ 5 h 15"/>
                    <a:gd name="T12" fmla="*/ 2 w 23"/>
                    <a:gd name="T13" fmla="*/ 2 h 15"/>
                    <a:gd name="T14" fmla="*/ 2 w 23"/>
                    <a:gd name="T15" fmla="*/ 2 h 15"/>
                    <a:gd name="T16" fmla="*/ 3 w 23"/>
                    <a:gd name="T17" fmla="*/ 2 h 15"/>
                    <a:gd name="T18" fmla="*/ 2 w 23"/>
                    <a:gd name="T19" fmla="*/ 2 h 15"/>
                    <a:gd name="T20" fmla="*/ 2 w 23"/>
                    <a:gd name="T21" fmla="*/ 2 h 15"/>
                    <a:gd name="T22" fmla="*/ 2 w 23"/>
                    <a:gd name="T23" fmla="*/ 2 h 15"/>
                    <a:gd name="T24" fmla="*/ 0 w 23"/>
                    <a:gd name="T25" fmla="*/ 0 h 15"/>
                    <a:gd name="T26" fmla="*/ 0 w 23"/>
                    <a:gd name="T27" fmla="*/ 0 h 15"/>
                    <a:gd name="T28" fmla="*/ 2 w 23"/>
                    <a:gd name="T29" fmla="*/ 2 h 15"/>
                    <a:gd name="T30" fmla="*/ 5 w 23"/>
                    <a:gd name="T31" fmla="*/ 6 h 15"/>
                    <a:gd name="T32" fmla="*/ 6 w 23"/>
                    <a:gd name="T33" fmla="*/ 6 h 15"/>
                    <a:gd name="T34" fmla="*/ 6 w 23"/>
                    <a:gd name="T35" fmla="*/ 6 h 15"/>
                    <a:gd name="T36" fmla="*/ 7 w 23"/>
                    <a:gd name="T37" fmla="*/ 6 h 15"/>
                    <a:gd name="T38" fmla="*/ 7 w 23"/>
                    <a:gd name="T39" fmla="*/ 6 h 15"/>
                    <a:gd name="T40" fmla="*/ 8 w 23"/>
                    <a:gd name="T41" fmla="*/ 5 h 15"/>
                    <a:gd name="T42" fmla="*/ 10 w 23"/>
                    <a:gd name="T43" fmla="*/ 5 h 15"/>
                    <a:gd name="T44" fmla="*/ 10 w 23"/>
                    <a:gd name="T45" fmla="*/ 5 h 15"/>
                    <a:gd name="T46" fmla="*/ 10 w 23"/>
                    <a:gd name="T47" fmla="*/ 5 h 15"/>
                    <a:gd name="T48" fmla="*/ 10 w 23"/>
                    <a:gd name="T49" fmla="*/ 5 h 15"/>
                    <a:gd name="T50" fmla="*/ 10 w 23"/>
                    <a:gd name="T51" fmla="*/ 5 h 15"/>
                    <a:gd name="T52" fmla="*/ 10 w 23"/>
                    <a:gd name="T53" fmla="*/ 5 h 15"/>
                    <a:gd name="T54" fmla="*/ 10 w 23"/>
                    <a:gd name="T55" fmla="*/ 5 h 15"/>
                    <a:gd name="T56" fmla="*/ 10 w 23"/>
                    <a:gd name="T57" fmla="*/ 5 h 15"/>
                    <a:gd name="T58" fmla="*/ 10 w 23"/>
                    <a:gd name="T59" fmla="*/ 5 h 15"/>
                    <a:gd name="T60" fmla="*/ 10 w 23"/>
                    <a:gd name="T61" fmla="*/ 5 h 15"/>
                    <a:gd name="T62" fmla="*/ 10 w 23"/>
                    <a:gd name="T63" fmla="*/ 5 h 15"/>
                    <a:gd name="T64" fmla="*/ 10 w 23"/>
                    <a:gd name="T65" fmla="*/ 5 h 15"/>
                    <a:gd name="T66" fmla="*/ 11 w 23"/>
                    <a:gd name="T67" fmla="*/ 5 h 15"/>
                    <a:gd name="T68" fmla="*/ 11 w 23"/>
                    <a:gd name="T69" fmla="*/ 4 h 15"/>
                    <a:gd name="T70" fmla="*/ 8 w 23"/>
                    <a:gd name="T71" fmla="*/ 3 h 15"/>
                    <a:gd name="T72" fmla="*/ 8 w 23"/>
                    <a:gd name="T73" fmla="*/ 3 h 15"/>
                    <a:gd name="T74" fmla="*/ 8 w 23"/>
                    <a:gd name="T75" fmla="*/ 2 h 15"/>
                    <a:gd name="T76" fmla="*/ 8 w 23"/>
                    <a:gd name="T77" fmla="*/ 2 h 15"/>
                    <a:gd name="T78" fmla="*/ 8 w 23"/>
                    <a:gd name="T79" fmla="*/ 2 h 15"/>
                    <a:gd name="T80" fmla="*/ 7 w 23"/>
                    <a:gd name="T81" fmla="*/ 2 h 15"/>
                    <a:gd name="T82" fmla="*/ 7 w 23"/>
                    <a:gd name="T83" fmla="*/ 2 h 15"/>
                    <a:gd name="T84" fmla="*/ 6 w 23"/>
                    <a:gd name="T85" fmla="*/ 2 h 15"/>
                    <a:gd name="T86" fmla="*/ 6 w 23"/>
                    <a:gd name="T87" fmla="*/ 2 h 15"/>
                    <a:gd name="T88" fmla="*/ 6 w 23"/>
                    <a:gd name="T89" fmla="*/ 2 h 15"/>
                    <a:gd name="T90" fmla="*/ 5 w 23"/>
                    <a:gd name="T91" fmla="*/ 2 h 15"/>
                    <a:gd name="T92" fmla="*/ 5 w 23"/>
                    <a:gd name="T93" fmla="*/ 2 h 15"/>
                    <a:gd name="T94" fmla="*/ 5 w 23"/>
                    <a:gd name="T95" fmla="*/ 2 h 15"/>
                    <a:gd name="T96" fmla="*/ 4 w 23"/>
                    <a:gd name="T97" fmla="*/ 2 h 15"/>
                    <a:gd name="T98" fmla="*/ 4 w 23"/>
                    <a:gd name="T99" fmla="*/ 2 h 15"/>
                    <a:gd name="T100" fmla="*/ 3 w 23"/>
                    <a:gd name="T101" fmla="*/ 1 h 15"/>
                    <a:gd name="T102" fmla="*/ 3 w 23"/>
                    <a:gd name="T103" fmla="*/ 1 h 15"/>
                    <a:gd name="T104" fmla="*/ 2 w 23"/>
                    <a:gd name="T105" fmla="*/ 1 h 15"/>
                    <a:gd name="T106" fmla="*/ 2 w 23"/>
                    <a:gd name="T107" fmla="*/ 2 h 15"/>
                    <a:gd name="T108" fmla="*/ 2 w 23"/>
                    <a:gd name="T109" fmla="*/ 1 h 15"/>
                    <a:gd name="T110" fmla="*/ 0 w 23"/>
                    <a:gd name="T111" fmla="*/ 0 h 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 h="15">
                      <a:moveTo>
                        <a:pt x="15" y="11"/>
                      </a:moveTo>
                      <a:cubicBezTo>
                        <a:pt x="13" y="11"/>
                        <a:pt x="11" y="9"/>
                        <a:pt x="10" y="8"/>
                      </a:cubicBezTo>
                      <a:cubicBezTo>
                        <a:pt x="11" y="8"/>
                        <a:pt x="11" y="8"/>
                        <a:pt x="11" y="8"/>
                      </a:cubicBezTo>
                      <a:cubicBezTo>
                        <a:pt x="13" y="8"/>
                        <a:pt x="15" y="10"/>
                        <a:pt x="17" y="10"/>
                      </a:cubicBezTo>
                      <a:cubicBezTo>
                        <a:pt x="17" y="10"/>
                        <a:pt x="17" y="10"/>
                        <a:pt x="17" y="10"/>
                      </a:cubicBezTo>
                      <a:cubicBezTo>
                        <a:pt x="16" y="11"/>
                        <a:pt x="16" y="11"/>
                        <a:pt x="15" y="11"/>
                      </a:cubicBezTo>
                      <a:moveTo>
                        <a:pt x="3" y="4"/>
                      </a:moveTo>
                      <a:cubicBezTo>
                        <a:pt x="3" y="4"/>
                        <a:pt x="3" y="4"/>
                        <a:pt x="4" y="4"/>
                      </a:cubicBezTo>
                      <a:cubicBezTo>
                        <a:pt x="5" y="4"/>
                        <a:pt x="7" y="5"/>
                        <a:pt x="7" y="6"/>
                      </a:cubicBezTo>
                      <a:cubicBezTo>
                        <a:pt x="6" y="5"/>
                        <a:pt x="5" y="4"/>
                        <a:pt x="4" y="4"/>
                      </a:cubicBezTo>
                      <a:cubicBezTo>
                        <a:pt x="4" y="4"/>
                        <a:pt x="3" y="4"/>
                        <a:pt x="3" y="4"/>
                      </a:cubicBezTo>
                      <a:cubicBezTo>
                        <a:pt x="3" y="4"/>
                        <a:pt x="3" y="4"/>
                        <a:pt x="3" y="4"/>
                      </a:cubicBezTo>
                      <a:moveTo>
                        <a:pt x="0" y="0"/>
                      </a:moveTo>
                      <a:cubicBezTo>
                        <a:pt x="0" y="0"/>
                        <a:pt x="0" y="0"/>
                        <a:pt x="0" y="0"/>
                      </a:cubicBezTo>
                      <a:cubicBezTo>
                        <a:pt x="1" y="2"/>
                        <a:pt x="2" y="4"/>
                        <a:pt x="3" y="6"/>
                      </a:cubicBezTo>
                      <a:cubicBezTo>
                        <a:pt x="5" y="9"/>
                        <a:pt x="8" y="12"/>
                        <a:pt x="11" y="15"/>
                      </a:cubicBezTo>
                      <a:cubicBezTo>
                        <a:pt x="11" y="15"/>
                        <a:pt x="11" y="15"/>
                        <a:pt x="12" y="15"/>
                      </a:cubicBezTo>
                      <a:cubicBezTo>
                        <a:pt x="12" y="15"/>
                        <a:pt x="13" y="14"/>
                        <a:pt x="13" y="14"/>
                      </a:cubicBezTo>
                      <a:cubicBezTo>
                        <a:pt x="13" y="14"/>
                        <a:pt x="14" y="14"/>
                        <a:pt x="14" y="14"/>
                      </a:cubicBezTo>
                      <a:cubicBezTo>
                        <a:pt x="14" y="15"/>
                        <a:pt x="15" y="15"/>
                        <a:pt x="15" y="15"/>
                      </a:cubicBezTo>
                      <a:cubicBezTo>
                        <a:pt x="16" y="15"/>
                        <a:pt x="17" y="14"/>
                        <a:pt x="17" y="13"/>
                      </a:cubicBezTo>
                      <a:cubicBezTo>
                        <a:pt x="18" y="13"/>
                        <a:pt x="19" y="12"/>
                        <a:pt x="20" y="12"/>
                      </a:cubicBezTo>
                      <a:cubicBezTo>
                        <a:pt x="20" y="12"/>
                        <a:pt x="20" y="12"/>
                        <a:pt x="20" y="12"/>
                      </a:cubicBezTo>
                      <a:cubicBezTo>
                        <a:pt x="21" y="12"/>
                        <a:pt x="21" y="12"/>
                        <a:pt x="21" y="12"/>
                      </a:cubicBezTo>
                      <a:cubicBezTo>
                        <a:pt x="21" y="12"/>
                        <a:pt x="22" y="12"/>
                        <a:pt x="22" y="12"/>
                      </a:cubicBezTo>
                      <a:cubicBezTo>
                        <a:pt x="22" y="12"/>
                        <a:pt x="22" y="12"/>
                        <a:pt x="22" y="12"/>
                      </a:cubicBezTo>
                      <a:cubicBezTo>
                        <a:pt x="21" y="11"/>
                        <a:pt x="21" y="11"/>
                        <a:pt x="21" y="11"/>
                      </a:cubicBezTo>
                      <a:cubicBezTo>
                        <a:pt x="21" y="11"/>
                        <a:pt x="21" y="11"/>
                        <a:pt x="21" y="11"/>
                      </a:cubicBezTo>
                      <a:cubicBezTo>
                        <a:pt x="21" y="11"/>
                        <a:pt x="20" y="11"/>
                        <a:pt x="20" y="11"/>
                      </a:cubicBezTo>
                      <a:cubicBezTo>
                        <a:pt x="20" y="11"/>
                        <a:pt x="20" y="11"/>
                        <a:pt x="20" y="11"/>
                      </a:cubicBezTo>
                      <a:cubicBezTo>
                        <a:pt x="21" y="11"/>
                        <a:pt x="21" y="11"/>
                        <a:pt x="21" y="11"/>
                      </a:cubicBezTo>
                      <a:cubicBezTo>
                        <a:pt x="21" y="11"/>
                        <a:pt x="21" y="11"/>
                        <a:pt x="22" y="12"/>
                      </a:cubicBezTo>
                      <a:cubicBezTo>
                        <a:pt x="22" y="12"/>
                        <a:pt x="22" y="12"/>
                        <a:pt x="22" y="12"/>
                      </a:cubicBezTo>
                      <a:cubicBezTo>
                        <a:pt x="22" y="12"/>
                        <a:pt x="23" y="11"/>
                        <a:pt x="23" y="11"/>
                      </a:cubicBezTo>
                      <a:cubicBezTo>
                        <a:pt x="23" y="10"/>
                        <a:pt x="23" y="10"/>
                        <a:pt x="23" y="10"/>
                      </a:cubicBezTo>
                      <a:cubicBezTo>
                        <a:pt x="22" y="9"/>
                        <a:pt x="20" y="8"/>
                        <a:pt x="18" y="7"/>
                      </a:cubicBezTo>
                      <a:cubicBezTo>
                        <a:pt x="18" y="7"/>
                        <a:pt x="18" y="7"/>
                        <a:pt x="18" y="7"/>
                      </a:cubicBezTo>
                      <a:cubicBezTo>
                        <a:pt x="17" y="6"/>
                        <a:pt x="17" y="6"/>
                        <a:pt x="17" y="6"/>
                      </a:cubicBezTo>
                      <a:cubicBezTo>
                        <a:pt x="17" y="6"/>
                        <a:pt x="17" y="6"/>
                        <a:pt x="17" y="6"/>
                      </a:cubicBezTo>
                      <a:cubicBezTo>
                        <a:pt x="17" y="6"/>
                        <a:pt x="17" y="6"/>
                        <a:pt x="17" y="6"/>
                      </a:cubicBezTo>
                      <a:cubicBezTo>
                        <a:pt x="16" y="6"/>
                        <a:pt x="16" y="6"/>
                        <a:pt x="16" y="6"/>
                      </a:cubicBezTo>
                      <a:cubicBezTo>
                        <a:pt x="15" y="6"/>
                        <a:pt x="15" y="6"/>
                        <a:pt x="15" y="6"/>
                      </a:cubicBezTo>
                      <a:cubicBezTo>
                        <a:pt x="14" y="6"/>
                        <a:pt x="14" y="6"/>
                        <a:pt x="13" y="5"/>
                      </a:cubicBezTo>
                      <a:cubicBezTo>
                        <a:pt x="13" y="4"/>
                        <a:pt x="13" y="4"/>
                        <a:pt x="12" y="4"/>
                      </a:cubicBezTo>
                      <a:cubicBezTo>
                        <a:pt x="12" y="4"/>
                        <a:pt x="12" y="4"/>
                        <a:pt x="12" y="4"/>
                      </a:cubicBezTo>
                      <a:cubicBezTo>
                        <a:pt x="12" y="4"/>
                        <a:pt x="12" y="4"/>
                        <a:pt x="11" y="4"/>
                      </a:cubicBezTo>
                      <a:cubicBezTo>
                        <a:pt x="11" y="4"/>
                        <a:pt x="10" y="4"/>
                        <a:pt x="10" y="3"/>
                      </a:cubicBezTo>
                      <a:cubicBezTo>
                        <a:pt x="10" y="3"/>
                        <a:pt x="10" y="3"/>
                        <a:pt x="10" y="3"/>
                      </a:cubicBezTo>
                      <a:cubicBezTo>
                        <a:pt x="9" y="3"/>
                        <a:pt x="9" y="2"/>
                        <a:pt x="9" y="2"/>
                      </a:cubicBezTo>
                      <a:cubicBezTo>
                        <a:pt x="9" y="2"/>
                        <a:pt x="9" y="2"/>
                        <a:pt x="9" y="2"/>
                      </a:cubicBezTo>
                      <a:cubicBezTo>
                        <a:pt x="8" y="2"/>
                        <a:pt x="8" y="2"/>
                        <a:pt x="7" y="1"/>
                      </a:cubicBezTo>
                      <a:cubicBezTo>
                        <a:pt x="7" y="1"/>
                        <a:pt x="7" y="1"/>
                        <a:pt x="7" y="1"/>
                      </a:cubicBezTo>
                      <a:cubicBezTo>
                        <a:pt x="7" y="1"/>
                        <a:pt x="6" y="1"/>
                        <a:pt x="6" y="1"/>
                      </a:cubicBezTo>
                      <a:cubicBezTo>
                        <a:pt x="5" y="1"/>
                        <a:pt x="5" y="2"/>
                        <a:pt x="4" y="2"/>
                      </a:cubicBezTo>
                      <a:cubicBezTo>
                        <a:pt x="3" y="2"/>
                        <a:pt x="2" y="1"/>
                        <a:pt x="2" y="1"/>
                      </a:cubicBezTo>
                      <a:cubicBezTo>
                        <a:pt x="1" y="0"/>
                        <a:pt x="1" y="0"/>
                        <a:pt x="0" y="0"/>
                      </a:cubicBezTo>
                    </a:path>
                  </a:pathLst>
                </a:custGeom>
                <a:solidFill>
                  <a:srgbClr val="DC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3" name="Freeform 10854">
                  <a:extLst>
                    <a:ext uri="{FF2B5EF4-FFF2-40B4-BE49-F238E27FC236}">
                      <a16:creationId xmlns:a16="http://schemas.microsoft.com/office/drawing/2014/main" id="{6D280735-1DBB-ACD6-7AD2-3538A14AA1E8}"/>
                    </a:ext>
                  </a:extLst>
                </p:cNvPr>
                <p:cNvSpPr>
                  <a:spLocks/>
                </p:cNvSpPr>
                <p:nvPr/>
              </p:nvSpPr>
              <p:spPr bwMode="auto">
                <a:xfrm>
                  <a:off x="4008" y="2361"/>
                  <a:ext cx="1" cy="1"/>
                </a:xfrm>
                <a:custGeom>
                  <a:avLst/>
                  <a:gdLst>
                    <a:gd name="T0" fmla="*/ 1 w 2"/>
                    <a:gd name="T1" fmla="*/ 0 h 1"/>
                    <a:gd name="T2" fmla="*/ 1 w 2"/>
                    <a:gd name="T3" fmla="*/ 1 h 1"/>
                    <a:gd name="T4" fmla="*/ 0 w 2"/>
                    <a:gd name="T5" fmla="*/ 1 h 1"/>
                    <a:gd name="T6" fmla="*/ 1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cubicBezTo>
                        <a:pt x="2" y="1"/>
                        <a:pt x="1" y="1"/>
                        <a:pt x="1" y="1"/>
                      </a:cubicBezTo>
                      <a:cubicBezTo>
                        <a:pt x="0" y="1"/>
                        <a:pt x="0" y="1"/>
                        <a:pt x="0" y="1"/>
                      </a:cubicBezTo>
                      <a:cubicBezTo>
                        <a:pt x="1" y="1"/>
                        <a:pt x="1" y="1"/>
                        <a:pt x="2" y="0"/>
                      </a:cubicBezTo>
                    </a:path>
                  </a:pathLst>
                </a:custGeom>
                <a:solidFill>
                  <a:srgbClr val="E0DF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4" name="Freeform 10855">
                  <a:extLst>
                    <a:ext uri="{FF2B5EF4-FFF2-40B4-BE49-F238E27FC236}">
                      <a16:creationId xmlns:a16="http://schemas.microsoft.com/office/drawing/2014/main" id="{5FE00EF0-F461-8D1B-3255-11A6A6538C30}"/>
                    </a:ext>
                  </a:extLst>
                </p:cNvPr>
                <p:cNvSpPr>
                  <a:spLocks/>
                </p:cNvSpPr>
                <p:nvPr/>
              </p:nvSpPr>
              <p:spPr bwMode="auto">
                <a:xfrm>
                  <a:off x="4003" y="2363"/>
                  <a:ext cx="4" cy="4"/>
                </a:xfrm>
                <a:custGeom>
                  <a:avLst/>
                  <a:gdLst>
                    <a:gd name="T0" fmla="*/ 1 w 5"/>
                    <a:gd name="T1" fmla="*/ 0 h 5"/>
                    <a:gd name="T2" fmla="*/ 1 w 5"/>
                    <a:gd name="T3" fmla="*/ 1 h 5"/>
                    <a:gd name="T4" fmla="*/ 0 w 5"/>
                    <a:gd name="T5" fmla="*/ 2 h 5"/>
                    <a:gd name="T6" fmla="*/ 2 w 5"/>
                    <a:gd name="T7" fmla="*/ 2 h 5"/>
                    <a:gd name="T8" fmla="*/ 2 w 5"/>
                    <a:gd name="T9" fmla="*/ 2 h 5"/>
                    <a:gd name="T10" fmla="*/ 2 w 5"/>
                    <a:gd name="T11" fmla="*/ 2 h 5"/>
                    <a:gd name="T12" fmla="*/ 2 w 5"/>
                    <a:gd name="T13" fmla="*/ 2 h 5"/>
                    <a:gd name="T14" fmla="*/ 1 w 5"/>
                    <a:gd name="T15" fmla="*/ 0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5">
                      <a:moveTo>
                        <a:pt x="1" y="0"/>
                      </a:moveTo>
                      <a:cubicBezTo>
                        <a:pt x="1" y="0"/>
                        <a:pt x="1" y="0"/>
                        <a:pt x="1" y="1"/>
                      </a:cubicBezTo>
                      <a:cubicBezTo>
                        <a:pt x="1" y="1"/>
                        <a:pt x="0" y="1"/>
                        <a:pt x="0" y="2"/>
                      </a:cubicBezTo>
                      <a:cubicBezTo>
                        <a:pt x="0" y="3"/>
                        <a:pt x="1" y="4"/>
                        <a:pt x="2" y="5"/>
                      </a:cubicBezTo>
                      <a:cubicBezTo>
                        <a:pt x="2" y="5"/>
                        <a:pt x="2" y="5"/>
                        <a:pt x="2" y="5"/>
                      </a:cubicBezTo>
                      <a:cubicBezTo>
                        <a:pt x="3" y="5"/>
                        <a:pt x="4" y="5"/>
                        <a:pt x="5" y="5"/>
                      </a:cubicBezTo>
                      <a:cubicBezTo>
                        <a:pt x="4" y="4"/>
                        <a:pt x="2" y="4"/>
                        <a:pt x="2" y="2"/>
                      </a:cubicBezTo>
                      <a:cubicBezTo>
                        <a:pt x="2" y="1"/>
                        <a:pt x="1" y="1"/>
                        <a:pt x="1" y="0"/>
                      </a:cubicBezTo>
                    </a:path>
                  </a:pathLst>
                </a:custGeom>
                <a:solidFill>
                  <a:srgbClr val="D1C0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5" name="Freeform 10856">
                  <a:extLst>
                    <a:ext uri="{FF2B5EF4-FFF2-40B4-BE49-F238E27FC236}">
                      <a16:creationId xmlns:a16="http://schemas.microsoft.com/office/drawing/2014/main" id="{A31DA91B-345A-7AAB-2415-FD0A22E47CC3}"/>
                    </a:ext>
                  </a:extLst>
                </p:cNvPr>
                <p:cNvSpPr>
                  <a:spLocks/>
                </p:cNvSpPr>
                <p:nvPr/>
              </p:nvSpPr>
              <p:spPr bwMode="auto">
                <a:xfrm>
                  <a:off x="4009" y="2369"/>
                  <a:ext cx="14" cy="8"/>
                </a:xfrm>
                <a:custGeom>
                  <a:avLst/>
                  <a:gdLst>
                    <a:gd name="T0" fmla="*/ 0 w 16"/>
                    <a:gd name="T1" fmla="*/ 0 h 10"/>
                    <a:gd name="T2" fmla="*/ 1 w 16"/>
                    <a:gd name="T3" fmla="*/ 2 h 10"/>
                    <a:gd name="T4" fmla="*/ 2 w 16"/>
                    <a:gd name="T5" fmla="*/ 2 h 10"/>
                    <a:gd name="T6" fmla="*/ 4 w 16"/>
                    <a:gd name="T7" fmla="*/ 3 h 10"/>
                    <a:gd name="T8" fmla="*/ 4 w 16"/>
                    <a:gd name="T9" fmla="*/ 3 h 10"/>
                    <a:gd name="T10" fmla="*/ 4 w 16"/>
                    <a:gd name="T11" fmla="*/ 3 h 10"/>
                    <a:gd name="T12" fmla="*/ 4 w 16"/>
                    <a:gd name="T13" fmla="*/ 3 h 10"/>
                    <a:gd name="T14" fmla="*/ 4 w 16"/>
                    <a:gd name="T15" fmla="*/ 3 h 10"/>
                    <a:gd name="T16" fmla="*/ 4 w 16"/>
                    <a:gd name="T17" fmla="*/ 3 h 10"/>
                    <a:gd name="T18" fmla="*/ 5 w 16"/>
                    <a:gd name="T19" fmla="*/ 3 h 10"/>
                    <a:gd name="T20" fmla="*/ 6 w 16"/>
                    <a:gd name="T21" fmla="*/ 4 h 10"/>
                    <a:gd name="T22" fmla="*/ 7 w 16"/>
                    <a:gd name="T23" fmla="*/ 4 h 10"/>
                    <a:gd name="T24" fmla="*/ 8 w 16"/>
                    <a:gd name="T25" fmla="*/ 4 h 10"/>
                    <a:gd name="T26" fmla="*/ 9 w 16"/>
                    <a:gd name="T27" fmla="*/ 4 h 10"/>
                    <a:gd name="T28" fmla="*/ 8 w 16"/>
                    <a:gd name="T29" fmla="*/ 3 h 10"/>
                    <a:gd name="T30" fmla="*/ 8 w 16"/>
                    <a:gd name="T31" fmla="*/ 3 h 10"/>
                    <a:gd name="T32" fmla="*/ 8 w 16"/>
                    <a:gd name="T33" fmla="*/ 3 h 10"/>
                    <a:gd name="T34" fmla="*/ 8 w 16"/>
                    <a:gd name="T35" fmla="*/ 3 h 10"/>
                    <a:gd name="T36" fmla="*/ 8 w 16"/>
                    <a:gd name="T37" fmla="*/ 3 h 10"/>
                    <a:gd name="T38" fmla="*/ 9 w 16"/>
                    <a:gd name="T39" fmla="*/ 4 h 10"/>
                    <a:gd name="T40" fmla="*/ 10 w 16"/>
                    <a:gd name="T41" fmla="*/ 4 h 10"/>
                    <a:gd name="T42" fmla="*/ 10 w 16"/>
                    <a:gd name="T43" fmla="*/ 4 h 10"/>
                    <a:gd name="T44" fmla="*/ 7 w 16"/>
                    <a:gd name="T45" fmla="*/ 2 h 10"/>
                    <a:gd name="T46" fmla="*/ 6 w 16"/>
                    <a:gd name="T47" fmla="*/ 2 h 10"/>
                    <a:gd name="T48" fmla="*/ 5 w 16"/>
                    <a:gd name="T49" fmla="*/ 2 h 10"/>
                    <a:gd name="T50" fmla="*/ 4 w 16"/>
                    <a:gd name="T51" fmla="*/ 2 h 10"/>
                    <a:gd name="T52" fmla="*/ 4 w 16"/>
                    <a:gd name="T53" fmla="*/ 2 h 10"/>
                    <a:gd name="T54" fmla="*/ 4 w 16"/>
                    <a:gd name="T55" fmla="*/ 2 h 10"/>
                    <a:gd name="T56" fmla="*/ 4 w 16"/>
                    <a:gd name="T57" fmla="*/ 2 h 10"/>
                    <a:gd name="T58" fmla="*/ 4 w 16"/>
                    <a:gd name="T59" fmla="*/ 2 h 10"/>
                    <a:gd name="T60" fmla="*/ 3 w 16"/>
                    <a:gd name="T61" fmla="*/ 2 h 10"/>
                    <a:gd name="T62" fmla="*/ 3 w 16"/>
                    <a:gd name="T63" fmla="*/ 2 h 10"/>
                    <a:gd name="T64" fmla="*/ 1 w 16"/>
                    <a:gd name="T65" fmla="*/ 1 h 10"/>
                    <a:gd name="T66" fmla="*/ 0 w 16"/>
                    <a:gd name="T67" fmla="*/ 0 h 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 h="10">
                      <a:moveTo>
                        <a:pt x="0" y="0"/>
                      </a:moveTo>
                      <a:cubicBezTo>
                        <a:pt x="0" y="2"/>
                        <a:pt x="1" y="3"/>
                        <a:pt x="1" y="5"/>
                      </a:cubicBezTo>
                      <a:cubicBezTo>
                        <a:pt x="2" y="5"/>
                        <a:pt x="2" y="5"/>
                        <a:pt x="2" y="6"/>
                      </a:cubicBezTo>
                      <a:cubicBezTo>
                        <a:pt x="2" y="7"/>
                        <a:pt x="3" y="7"/>
                        <a:pt x="4" y="7"/>
                      </a:cubicBezTo>
                      <a:cubicBezTo>
                        <a:pt x="4" y="7"/>
                        <a:pt x="4" y="7"/>
                        <a:pt x="4" y="7"/>
                      </a:cubicBezTo>
                      <a:cubicBezTo>
                        <a:pt x="4" y="7"/>
                        <a:pt x="4" y="7"/>
                        <a:pt x="4" y="7"/>
                      </a:cubicBezTo>
                      <a:cubicBezTo>
                        <a:pt x="5" y="7"/>
                        <a:pt x="5" y="7"/>
                        <a:pt x="6" y="8"/>
                      </a:cubicBezTo>
                      <a:cubicBezTo>
                        <a:pt x="6" y="8"/>
                        <a:pt x="6" y="8"/>
                        <a:pt x="7" y="8"/>
                      </a:cubicBezTo>
                      <a:cubicBezTo>
                        <a:pt x="7" y="8"/>
                        <a:pt x="7" y="8"/>
                        <a:pt x="8" y="8"/>
                      </a:cubicBezTo>
                      <a:cubicBezTo>
                        <a:pt x="8" y="8"/>
                        <a:pt x="8" y="8"/>
                        <a:pt x="9" y="8"/>
                      </a:cubicBezTo>
                      <a:cubicBezTo>
                        <a:pt x="9" y="8"/>
                        <a:pt x="9" y="8"/>
                        <a:pt x="10" y="9"/>
                      </a:cubicBezTo>
                      <a:cubicBezTo>
                        <a:pt x="10" y="10"/>
                        <a:pt x="10" y="10"/>
                        <a:pt x="11" y="10"/>
                      </a:cubicBezTo>
                      <a:cubicBezTo>
                        <a:pt x="11" y="10"/>
                        <a:pt x="12" y="10"/>
                        <a:pt x="12" y="9"/>
                      </a:cubicBezTo>
                      <a:cubicBezTo>
                        <a:pt x="13" y="9"/>
                        <a:pt x="13" y="9"/>
                        <a:pt x="14" y="9"/>
                      </a:cubicBezTo>
                      <a:cubicBezTo>
                        <a:pt x="13" y="8"/>
                        <a:pt x="12" y="8"/>
                        <a:pt x="12" y="8"/>
                      </a:cubicBezTo>
                      <a:cubicBezTo>
                        <a:pt x="12" y="8"/>
                        <a:pt x="12" y="8"/>
                        <a:pt x="12" y="8"/>
                      </a:cubicBezTo>
                      <a:cubicBezTo>
                        <a:pt x="12" y="8"/>
                        <a:pt x="12" y="8"/>
                        <a:pt x="12" y="8"/>
                      </a:cubicBezTo>
                      <a:cubicBezTo>
                        <a:pt x="12" y="8"/>
                        <a:pt x="12" y="8"/>
                        <a:pt x="12" y="8"/>
                      </a:cubicBezTo>
                      <a:cubicBezTo>
                        <a:pt x="12" y="8"/>
                        <a:pt x="12" y="7"/>
                        <a:pt x="12" y="7"/>
                      </a:cubicBezTo>
                      <a:cubicBezTo>
                        <a:pt x="13" y="7"/>
                        <a:pt x="14" y="8"/>
                        <a:pt x="15" y="9"/>
                      </a:cubicBezTo>
                      <a:cubicBezTo>
                        <a:pt x="15" y="9"/>
                        <a:pt x="15" y="9"/>
                        <a:pt x="16" y="9"/>
                      </a:cubicBezTo>
                      <a:cubicBezTo>
                        <a:pt x="16" y="9"/>
                        <a:pt x="16" y="9"/>
                        <a:pt x="16" y="9"/>
                      </a:cubicBezTo>
                      <a:cubicBezTo>
                        <a:pt x="14" y="8"/>
                        <a:pt x="12" y="7"/>
                        <a:pt x="11" y="5"/>
                      </a:cubicBezTo>
                      <a:cubicBezTo>
                        <a:pt x="11" y="5"/>
                        <a:pt x="10" y="5"/>
                        <a:pt x="10" y="5"/>
                      </a:cubicBezTo>
                      <a:cubicBezTo>
                        <a:pt x="10" y="5"/>
                        <a:pt x="9" y="5"/>
                        <a:pt x="9" y="4"/>
                      </a:cubicBezTo>
                      <a:cubicBezTo>
                        <a:pt x="9" y="4"/>
                        <a:pt x="8" y="4"/>
                        <a:pt x="8" y="4"/>
                      </a:cubicBezTo>
                      <a:cubicBezTo>
                        <a:pt x="8" y="4"/>
                        <a:pt x="7" y="4"/>
                        <a:pt x="7" y="4"/>
                      </a:cubicBezTo>
                      <a:cubicBezTo>
                        <a:pt x="7" y="4"/>
                        <a:pt x="6" y="4"/>
                        <a:pt x="6" y="4"/>
                      </a:cubicBezTo>
                      <a:cubicBezTo>
                        <a:pt x="6" y="4"/>
                        <a:pt x="5" y="4"/>
                        <a:pt x="5" y="3"/>
                      </a:cubicBezTo>
                      <a:cubicBezTo>
                        <a:pt x="5" y="3"/>
                        <a:pt x="4" y="2"/>
                        <a:pt x="4" y="2"/>
                      </a:cubicBezTo>
                      <a:cubicBezTo>
                        <a:pt x="4" y="2"/>
                        <a:pt x="3" y="3"/>
                        <a:pt x="3" y="3"/>
                      </a:cubicBezTo>
                      <a:cubicBezTo>
                        <a:pt x="3" y="3"/>
                        <a:pt x="3" y="3"/>
                        <a:pt x="3" y="3"/>
                      </a:cubicBezTo>
                      <a:cubicBezTo>
                        <a:pt x="2" y="3"/>
                        <a:pt x="1" y="2"/>
                        <a:pt x="1" y="1"/>
                      </a:cubicBezTo>
                      <a:cubicBezTo>
                        <a:pt x="1" y="0"/>
                        <a:pt x="1" y="0"/>
                        <a:pt x="0" y="0"/>
                      </a:cubicBezTo>
                    </a:path>
                  </a:pathLst>
                </a:custGeom>
                <a:solidFill>
                  <a:srgbClr val="CFBD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6" name="Freeform 10857">
                  <a:extLst>
                    <a:ext uri="{FF2B5EF4-FFF2-40B4-BE49-F238E27FC236}">
                      <a16:creationId xmlns:a16="http://schemas.microsoft.com/office/drawing/2014/main" id="{233D42AB-FCD5-AFFE-0022-132CCCB18A49}"/>
                    </a:ext>
                  </a:extLst>
                </p:cNvPr>
                <p:cNvSpPr>
                  <a:spLocks/>
                </p:cNvSpPr>
                <p:nvPr/>
              </p:nvSpPr>
              <p:spPr bwMode="auto">
                <a:xfrm>
                  <a:off x="4005" y="2367"/>
                  <a:ext cx="5" cy="6"/>
                </a:xfrm>
                <a:custGeom>
                  <a:avLst/>
                  <a:gdLst>
                    <a:gd name="T0" fmla="*/ 1 w 7"/>
                    <a:gd name="T1" fmla="*/ 0 h 8"/>
                    <a:gd name="T2" fmla="*/ 0 w 7"/>
                    <a:gd name="T3" fmla="*/ 0 h 8"/>
                    <a:gd name="T4" fmla="*/ 0 w 7"/>
                    <a:gd name="T5" fmla="*/ 1 h 8"/>
                    <a:gd name="T6" fmla="*/ 1 w 7"/>
                    <a:gd name="T7" fmla="*/ 2 h 8"/>
                    <a:gd name="T8" fmla="*/ 2 w 7"/>
                    <a:gd name="T9" fmla="*/ 3 h 8"/>
                    <a:gd name="T10" fmla="*/ 1 w 7"/>
                    <a:gd name="T11" fmla="*/ 2 h 8"/>
                    <a:gd name="T12" fmla="*/ 1 w 7"/>
                    <a:gd name="T13" fmla="*/ 1 h 8"/>
                    <a:gd name="T14" fmla="*/ 1 w 7"/>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8">
                      <a:moveTo>
                        <a:pt x="1" y="0"/>
                      </a:moveTo>
                      <a:cubicBezTo>
                        <a:pt x="1" y="0"/>
                        <a:pt x="0" y="0"/>
                        <a:pt x="0" y="0"/>
                      </a:cubicBezTo>
                      <a:cubicBezTo>
                        <a:pt x="0" y="1"/>
                        <a:pt x="0" y="1"/>
                        <a:pt x="0" y="1"/>
                      </a:cubicBezTo>
                      <a:cubicBezTo>
                        <a:pt x="1" y="4"/>
                        <a:pt x="3" y="3"/>
                        <a:pt x="4" y="5"/>
                      </a:cubicBezTo>
                      <a:cubicBezTo>
                        <a:pt x="4" y="7"/>
                        <a:pt x="6" y="7"/>
                        <a:pt x="7" y="8"/>
                      </a:cubicBezTo>
                      <a:cubicBezTo>
                        <a:pt x="7" y="6"/>
                        <a:pt x="6" y="5"/>
                        <a:pt x="6" y="3"/>
                      </a:cubicBezTo>
                      <a:cubicBezTo>
                        <a:pt x="5" y="3"/>
                        <a:pt x="4" y="2"/>
                        <a:pt x="3" y="1"/>
                      </a:cubicBezTo>
                      <a:cubicBezTo>
                        <a:pt x="2" y="1"/>
                        <a:pt x="1" y="0"/>
                        <a:pt x="1" y="0"/>
                      </a:cubicBezTo>
                    </a:path>
                  </a:pathLst>
                </a:custGeom>
                <a:solidFill>
                  <a:srgbClr val="D1C0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7" name="Freeform 10858">
                  <a:extLst>
                    <a:ext uri="{FF2B5EF4-FFF2-40B4-BE49-F238E27FC236}">
                      <a16:creationId xmlns:a16="http://schemas.microsoft.com/office/drawing/2014/main" id="{1599CC72-AC5D-5F9E-C3FF-FBE844A52728}"/>
                    </a:ext>
                  </a:extLst>
                </p:cNvPr>
                <p:cNvSpPr>
                  <a:spLocks noEditPoints="1"/>
                </p:cNvSpPr>
                <p:nvPr/>
              </p:nvSpPr>
              <p:spPr bwMode="auto">
                <a:xfrm>
                  <a:off x="4019" y="2369"/>
                  <a:ext cx="12" cy="8"/>
                </a:xfrm>
                <a:custGeom>
                  <a:avLst/>
                  <a:gdLst>
                    <a:gd name="T0" fmla="*/ 5 w 15"/>
                    <a:gd name="T1" fmla="*/ 2 h 9"/>
                    <a:gd name="T2" fmla="*/ 4 w 15"/>
                    <a:gd name="T3" fmla="*/ 2 h 9"/>
                    <a:gd name="T4" fmla="*/ 4 w 15"/>
                    <a:gd name="T5" fmla="*/ 2 h 9"/>
                    <a:gd name="T6" fmla="*/ 4 w 15"/>
                    <a:gd name="T7" fmla="*/ 2 h 9"/>
                    <a:gd name="T8" fmla="*/ 2 w 15"/>
                    <a:gd name="T9" fmla="*/ 3 h 9"/>
                    <a:gd name="T10" fmla="*/ 2 w 15"/>
                    <a:gd name="T11" fmla="*/ 4 h 9"/>
                    <a:gd name="T12" fmla="*/ 2 w 15"/>
                    <a:gd name="T13" fmla="*/ 4 h 9"/>
                    <a:gd name="T14" fmla="*/ 2 w 15"/>
                    <a:gd name="T15" fmla="*/ 4 h 9"/>
                    <a:gd name="T16" fmla="*/ 1 w 15"/>
                    <a:gd name="T17" fmla="*/ 4 h 9"/>
                    <a:gd name="T18" fmla="*/ 0 w 15"/>
                    <a:gd name="T19" fmla="*/ 4 h 9"/>
                    <a:gd name="T20" fmla="*/ 2 w 15"/>
                    <a:gd name="T21" fmla="*/ 5 h 9"/>
                    <a:gd name="T22" fmla="*/ 3 w 15"/>
                    <a:gd name="T23" fmla="*/ 4 h 9"/>
                    <a:gd name="T24" fmla="*/ 4 w 15"/>
                    <a:gd name="T25" fmla="*/ 4 h 9"/>
                    <a:gd name="T26" fmla="*/ 4 w 15"/>
                    <a:gd name="T27" fmla="*/ 4 h 9"/>
                    <a:gd name="T28" fmla="*/ 5 w 15"/>
                    <a:gd name="T29" fmla="*/ 4 h 9"/>
                    <a:gd name="T30" fmla="*/ 3 w 15"/>
                    <a:gd name="T31" fmla="*/ 4 h 9"/>
                    <a:gd name="T32" fmla="*/ 3 w 15"/>
                    <a:gd name="T33" fmla="*/ 4 h 9"/>
                    <a:gd name="T34" fmla="*/ 3 w 15"/>
                    <a:gd name="T35" fmla="*/ 4 h 9"/>
                    <a:gd name="T36" fmla="*/ 3 w 15"/>
                    <a:gd name="T37" fmla="*/ 4 h 9"/>
                    <a:gd name="T38" fmla="*/ 4 w 15"/>
                    <a:gd name="T39" fmla="*/ 4 h 9"/>
                    <a:gd name="T40" fmla="*/ 5 w 15"/>
                    <a:gd name="T41" fmla="*/ 4 h 9"/>
                    <a:gd name="T42" fmla="*/ 5 w 15"/>
                    <a:gd name="T43" fmla="*/ 4 h 9"/>
                    <a:gd name="T44" fmla="*/ 5 w 15"/>
                    <a:gd name="T45" fmla="*/ 4 h 9"/>
                    <a:gd name="T46" fmla="*/ 5 w 15"/>
                    <a:gd name="T47" fmla="*/ 2 h 9"/>
                    <a:gd name="T48" fmla="*/ 5 w 15"/>
                    <a:gd name="T49" fmla="*/ 0 h 9"/>
                    <a:gd name="T50" fmla="*/ 5 w 15"/>
                    <a:gd name="T51" fmla="*/ 1 h 9"/>
                    <a:gd name="T52" fmla="*/ 5 w 15"/>
                    <a:gd name="T53" fmla="*/ 2 h 9"/>
                    <a:gd name="T54" fmla="*/ 5 w 15"/>
                    <a:gd name="T55" fmla="*/ 4 h 9"/>
                    <a:gd name="T56" fmla="*/ 6 w 15"/>
                    <a:gd name="T57" fmla="*/ 3 h 9"/>
                    <a:gd name="T58" fmla="*/ 6 w 15"/>
                    <a:gd name="T59" fmla="*/ 3 h 9"/>
                    <a:gd name="T60" fmla="*/ 6 w 15"/>
                    <a:gd name="T61" fmla="*/ 3 h 9"/>
                    <a:gd name="T62" fmla="*/ 6 w 15"/>
                    <a:gd name="T63" fmla="*/ 3 h 9"/>
                    <a:gd name="T64" fmla="*/ 6 w 15"/>
                    <a:gd name="T65" fmla="*/ 2 h 9"/>
                    <a:gd name="T66" fmla="*/ 5 w 15"/>
                    <a:gd name="T67" fmla="*/ 0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9">
                      <a:moveTo>
                        <a:pt x="11" y="2"/>
                      </a:moveTo>
                      <a:cubicBezTo>
                        <a:pt x="11" y="2"/>
                        <a:pt x="10" y="2"/>
                        <a:pt x="10" y="2"/>
                      </a:cubicBezTo>
                      <a:cubicBezTo>
                        <a:pt x="10" y="2"/>
                        <a:pt x="10" y="2"/>
                        <a:pt x="9" y="2"/>
                      </a:cubicBezTo>
                      <a:cubicBezTo>
                        <a:pt x="9" y="2"/>
                        <a:pt x="9" y="2"/>
                        <a:pt x="9" y="2"/>
                      </a:cubicBezTo>
                      <a:cubicBezTo>
                        <a:pt x="8" y="2"/>
                        <a:pt x="7" y="3"/>
                        <a:pt x="6" y="3"/>
                      </a:cubicBezTo>
                      <a:cubicBezTo>
                        <a:pt x="6" y="4"/>
                        <a:pt x="5" y="5"/>
                        <a:pt x="4" y="5"/>
                      </a:cubicBezTo>
                      <a:cubicBezTo>
                        <a:pt x="4" y="5"/>
                        <a:pt x="3" y="5"/>
                        <a:pt x="3" y="4"/>
                      </a:cubicBezTo>
                      <a:cubicBezTo>
                        <a:pt x="3" y="4"/>
                        <a:pt x="2" y="4"/>
                        <a:pt x="2" y="4"/>
                      </a:cubicBezTo>
                      <a:cubicBezTo>
                        <a:pt x="2" y="4"/>
                        <a:pt x="1" y="5"/>
                        <a:pt x="1" y="5"/>
                      </a:cubicBezTo>
                      <a:cubicBezTo>
                        <a:pt x="0" y="5"/>
                        <a:pt x="0" y="5"/>
                        <a:pt x="0" y="5"/>
                      </a:cubicBezTo>
                      <a:cubicBezTo>
                        <a:pt x="1" y="7"/>
                        <a:pt x="3" y="8"/>
                        <a:pt x="5" y="9"/>
                      </a:cubicBezTo>
                      <a:cubicBezTo>
                        <a:pt x="6" y="9"/>
                        <a:pt x="7" y="9"/>
                        <a:pt x="7" y="8"/>
                      </a:cubicBezTo>
                      <a:cubicBezTo>
                        <a:pt x="8" y="7"/>
                        <a:pt x="9" y="7"/>
                        <a:pt x="9" y="7"/>
                      </a:cubicBezTo>
                      <a:cubicBezTo>
                        <a:pt x="10" y="7"/>
                        <a:pt x="10" y="7"/>
                        <a:pt x="10" y="7"/>
                      </a:cubicBezTo>
                      <a:cubicBezTo>
                        <a:pt x="10" y="7"/>
                        <a:pt x="10" y="7"/>
                        <a:pt x="11" y="7"/>
                      </a:cubicBezTo>
                      <a:cubicBezTo>
                        <a:pt x="10" y="6"/>
                        <a:pt x="9" y="6"/>
                        <a:pt x="8" y="6"/>
                      </a:cubicBezTo>
                      <a:cubicBezTo>
                        <a:pt x="8" y="6"/>
                        <a:pt x="8" y="6"/>
                        <a:pt x="8" y="6"/>
                      </a:cubicBezTo>
                      <a:cubicBezTo>
                        <a:pt x="8" y="6"/>
                        <a:pt x="8" y="6"/>
                        <a:pt x="8" y="6"/>
                      </a:cubicBezTo>
                      <a:cubicBezTo>
                        <a:pt x="8" y="6"/>
                        <a:pt x="8" y="6"/>
                        <a:pt x="8" y="6"/>
                      </a:cubicBezTo>
                      <a:cubicBezTo>
                        <a:pt x="9" y="6"/>
                        <a:pt x="9" y="6"/>
                        <a:pt x="9" y="6"/>
                      </a:cubicBezTo>
                      <a:cubicBezTo>
                        <a:pt x="10" y="6"/>
                        <a:pt x="11" y="6"/>
                        <a:pt x="11" y="7"/>
                      </a:cubicBezTo>
                      <a:cubicBezTo>
                        <a:pt x="12" y="6"/>
                        <a:pt x="12" y="6"/>
                        <a:pt x="12" y="5"/>
                      </a:cubicBezTo>
                      <a:cubicBezTo>
                        <a:pt x="13" y="5"/>
                        <a:pt x="13" y="5"/>
                        <a:pt x="13" y="5"/>
                      </a:cubicBezTo>
                      <a:cubicBezTo>
                        <a:pt x="12" y="4"/>
                        <a:pt x="12" y="3"/>
                        <a:pt x="11" y="2"/>
                      </a:cubicBezTo>
                      <a:moveTo>
                        <a:pt x="12" y="0"/>
                      </a:moveTo>
                      <a:cubicBezTo>
                        <a:pt x="12" y="0"/>
                        <a:pt x="12" y="0"/>
                        <a:pt x="12" y="1"/>
                      </a:cubicBezTo>
                      <a:cubicBezTo>
                        <a:pt x="12" y="1"/>
                        <a:pt x="11" y="2"/>
                        <a:pt x="11" y="2"/>
                      </a:cubicBezTo>
                      <a:cubicBezTo>
                        <a:pt x="12" y="2"/>
                        <a:pt x="13" y="3"/>
                        <a:pt x="13" y="4"/>
                      </a:cubicBezTo>
                      <a:cubicBezTo>
                        <a:pt x="13" y="4"/>
                        <a:pt x="14" y="3"/>
                        <a:pt x="14" y="3"/>
                      </a:cubicBezTo>
                      <a:cubicBezTo>
                        <a:pt x="14" y="3"/>
                        <a:pt x="14" y="3"/>
                        <a:pt x="14" y="3"/>
                      </a:cubicBezTo>
                      <a:cubicBezTo>
                        <a:pt x="14" y="3"/>
                        <a:pt x="14" y="3"/>
                        <a:pt x="14" y="3"/>
                      </a:cubicBezTo>
                      <a:cubicBezTo>
                        <a:pt x="15" y="3"/>
                        <a:pt x="15" y="3"/>
                        <a:pt x="15" y="3"/>
                      </a:cubicBezTo>
                      <a:cubicBezTo>
                        <a:pt x="14" y="3"/>
                        <a:pt x="14" y="3"/>
                        <a:pt x="14" y="2"/>
                      </a:cubicBezTo>
                      <a:cubicBezTo>
                        <a:pt x="14" y="1"/>
                        <a:pt x="13" y="1"/>
                        <a:pt x="12" y="0"/>
                      </a:cubicBezTo>
                    </a:path>
                  </a:pathLst>
                </a:custGeom>
                <a:solidFill>
                  <a:srgbClr val="D1C0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8" name="Freeform 10859">
                  <a:extLst>
                    <a:ext uri="{FF2B5EF4-FFF2-40B4-BE49-F238E27FC236}">
                      <a16:creationId xmlns:a16="http://schemas.microsoft.com/office/drawing/2014/main" id="{9722F4B9-CDC0-0D3C-AD2B-DF3C5C98E0AC}"/>
                    </a:ext>
                  </a:extLst>
                </p:cNvPr>
                <p:cNvSpPr>
                  <a:spLocks noEditPoints="1"/>
                </p:cNvSpPr>
                <p:nvPr/>
              </p:nvSpPr>
              <p:spPr bwMode="auto">
                <a:xfrm>
                  <a:off x="4017" y="2391"/>
                  <a:ext cx="20" cy="8"/>
                </a:xfrm>
                <a:custGeom>
                  <a:avLst/>
                  <a:gdLst>
                    <a:gd name="T0" fmla="*/ 3 w 24"/>
                    <a:gd name="T1" fmla="*/ 4 h 10"/>
                    <a:gd name="T2" fmla="*/ 3 w 24"/>
                    <a:gd name="T3" fmla="*/ 4 h 10"/>
                    <a:gd name="T4" fmla="*/ 3 w 24"/>
                    <a:gd name="T5" fmla="*/ 4 h 10"/>
                    <a:gd name="T6" fmla="*/ 5 w 24"/>
                    <a:gd name="T7" fmla="*/ 4 h 10"/>
                    <a:gd name="T8" fmla="*/ 5 w 24"/>
                    <a:gd name="T9" fmla="*/ 4 h 10"/>
                    <a:gd name="T10" fmla="*/ 5 w 24"/>
                    <a:gd name="T11" fmla="*/ 4 h 10"/>
                    <a:gd name="T12" fmla="*/ 5 w 24"/>
                    <a:gd name="T13" fmla="*/ 4 h 10"/>
                    <a:gd name="T14" fmla="*/ 3 w 24"/>
                    <a:gd name="T15" fmla="*/ 4 h 10"/>
                    <a:gd name="T16" fmla="*/ 3 w 24"/>
                    <a:gd name="T17" fmla="*/ 4 h 10"/>
                    <a:gd name="T18" fmla="*/ 3 w 24"/>
                    <a:gd name="T19" fmla="*/ 4 h 10"/>
                    <a:gd name="T20" fmla="*/ 8 w 24"/>
                    <a:gd name="T21" fmla="*/ 4 h 10"/>
                    <a:gd name="T22" fmla="*/ 8 w 24"/>
                    <a:gd name="T23" fmla="*/ 4 h 10"/>
                    <a:gd name="T24" fmla="*/ 5 w 24"/>
                    <a:gd name="T25" fmla="*/ 4 h 10"/>
                    <a:gd name="T26" fmla="*/ 5 w 24"/>
                    <a:gd name="T27" fmla="*/ 4 h 10"/>
                    <a:gd name="T28" fmla="*/ 5 w 24"/>
                    <a:gd name="T29" fmla="*/ 4 h 10"/>
                    <a:gd name="T30" fmla="*/ 4 w 24"/>
                    <a:gd name="T31" fmla="*/ 4 h 10"/>
                    <a:gd name="T32" fmla="*/ 3 w 24"/>
                    <a:gd name="T33" fmla="*/ 4 h 10"/>
                    <a:gd name="T34" fmla="*/ 5 w 24"/>
                    <a:gd name="T35" fmla="*/ 4 h 10"/>
                    <a:gd name="T36" fmla="*/ 2 w 24"/>
                    <a:gd name="T37" fmla="*/ 4 h 10"/>
                    <a:gd name="T38" fmla="*/ 2 w 24"/>
                    <a:gd name="T39" fmla="*/ 4 h 10"/>
                    <a:gd name="T40" fmla="*/ 3 w 24"/>
                    <a:gd name="T41" fmla="*/ 4 h 10"/>
                    <a:gd name="T42" fmla="*/ 3 w 24"/>
                    <a:gd name="T43" fmla="*/ 4 h 10"/>
                    <a:gd name="T44" fmla="*/ 3 w 24"/>
                    <a:gd name="T45" fmla="*/ 4 h 10"/>
                    <a:gd name="T46" fmla="*/ 3 w 24"/>
                    <a:gd name="T47" fmla="*/ 4 h 10"/>
                    <a:gd name="T48" fmla="*/ 8 w 24"/>
                    <a:gd name="T49" fmla="*/ 4 h 10"/>
                    <a:gd name="T50" fmla="*/ 7 w 24"/>
                    <a:gd name="T51" fmla="*/ 3 h 10"/>
                    <a:gd name="T52" fmla="*/ 7 w 24"/>
                    <a:gd name="T53" fmla="*/ 3 h 10"/>
                    <a:gd name="T54" fmla="*/ 7 w 24"/>
                    <a:gd name="T55" fmla="*/ 3 h 10"/>
                    <a:gd name="T56" fmla="*/ 7 w 24"/>
                    <a:gd name="T57" fmla="*/ 3 h 10"/>
                    <a:gd name="T58" fmla="*/ 7 w 24"/>
                    <a:gd name="T59" fmla="*/ 3 h 10"/>
                    <a:gd name="T60" fmla="*/ 7 w 24"/>
                    <a:gd name="T61" fmla="*/ 3 h 10"/>
                    <a:gd name="T62" fmla="*/ 6 w 24"/>
                    <a:gd name="T63" fmla="*/ 4 h 10"/>
                    <a:gd name="T64" fmla="*/ 6 w 24"/>
                    <a:gd name="T65" fmla="*/ 4 h 10"/>
                    <a:gd name="T66" fmla="*/ 7 w 24"/>
                    <a:gd name="T67" fmla="*/ 3 h 10"/>
                    <a:gd name="T68" fmla="*/ 0 w 24"/>
                    <a:gd name="T69" fmla="*/ 3 h 10"/>
                    <a:gd name="T70" fmla="*/ 0 w 24"/>
                    <a:gd name="T71" fmla="*/ 3 h 10"/>
                    <a:gd name="T72" fmla="*/ 8 w 24"/>
                    <a:gd name="T73" fmla="*/ 3 h 10"/>
                    <a:gd name="T74" fmla="*/ 8 w 24"/>
                    <a:gd name="T75" fmla="*/ 3 h 10"/>
                    <a:gd name="T76" fmla="*/ 9 w 24"/>
                    <a:gd name="T77" fmla="*/ 2 h 10"/>
                    <a:gd name="T78" fmla="*/ 9 w 24"/>
                    <a:gd name="T79" fmla="*/ 2 h 10"/>
                    <a:gd name="T80" fmla="*/ 9 w 24"/>
                    <a:gd name="T81" fmla="*/ 2 h 10"/>
                    <a:gd name="T82" fmla="*/ 9 w 24"/>
                    <a:gd name="T83" fmla="*/ 2 h 10"/>
                    <a:gd name="T84" fmla="*/ 9 w 24"/>
                    <a:gd name="T85" fmla="*/ 2 h 10"/>
                    <a:gd name="T86" fmla="*/ 9 w 24"/>
                    <a:gd name="T87" fmla="*/ 2 h 10"/>
                    <a:gd name="T88" fmla="*/ 9 w 24"/>
                    <a:gd name="T89" fmla="*/ 2 h 10"/>
                    <a:gd name="T90" fmla="*/ 9 w 24"/>
                    <a:gd name="T91" fmla="*/ 2 h 10"/>
                    <a:gd name="T92" fmla="*/ 12 w 24"/>
                    <a:gd name="T93" fmla="*/ 0 h 10"/>
                    <a:gd name="T94" fmla="*/ 11 w 24"/>
                    <a:gd name="T95" fmla="*/ 2 h 10"/>
                    <a:gd name="T96" fmla="*/ 12 w 24"/>
                    <a:gd name="T97" fmla="*/ 0 h 1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4" h="10">
                      <a:moveTo>
                        <a:pt x="7" y="10"/>
                      </a:moveTo>
                      <a:cubicBezTo>
                        <a:pt x="7" y="10"/>
                        <a:pt x="7" y="10"/>
                        <a:pt x="7" y="10"/>
                      </a:cubicBezTo>
                      <a:cubicBezTo>
                        <a:pt x="7" y="10"/>
                        <a:pt x="7" y="10"/>
                        <a:pt x="7" y="10"/>
                      </a:cubicBezTo>
                      <a:moveTo>
                        <a:pt x="7" y="10"/>
                      </a:moveTo>
                      <a:cubicBezTo>
                        <a:pt x="7" y="10"/>
                        <a:pt x="7" y="10"/>
                        <a:pt x="7" y="10"/>
                      </a:cubicBezTo>
                      <a:cubicBezTo>
                        <a:pt x="7" y="10"/>
                        <a:pt x="7" y="10"/>
                        <a:pt x="7" y="10"/>
                      </a:cubicBezTo>
                      <a:moveTo>
                        <a:pt x="10" y="9"/>
                      </a:moveTo>
                      <a:cubicBezTo>
                        <a:pt x="10" y="9"/>
                        <a:pt x="10" y="9"/>
                        <a:pt x="10" y="9"/>
                      </a:cubicBezTo>
                      <a:cubicBezTo>
                        <a:pt x="10" y="9"/>
                        <a:pt x="10" y="9"/>
                        <a:pt x="10" y="9"/>
                      </a:cubicBezTo>
                      <a:moveTo>
                        <a:pt x="10" y="9"/>
                      </a:moveTo>
                      <a:cubicBezTo>
                        <a:pt x="10" y="9"/>
                        <a:pt x="10" y="9"/>
                        <a:pt x="10" y="9"/>
                      </a:cubicBezTo>
                      <a:cubicBezTo>
                        <a:pt x="10" y="9"/>
                        <a:pt x="10" y="9"/>
                        <a:pt x="10" y="9"/>
                      </a:cubicBezTo>
                      <a:moveTo>
                        <a:pt x="10" y="9"/>
                      </a:moveTo>
                      <a:cubicBezTo>
                        <a:pt x="10" y="9"/>
                        <a:pt x="10" y="9"/>
                        <a:pt x="10" y="9"/>
                      </a:cubicBezTo>
                      <a:cubicBezTo>
                        <a:pt x="10" y="9"/>
                        <a:pt x="10" y="9"/>
                        <a:pt x="10" y="9"/>
                      </a:cubicBezTo>
                      <a:moveTo>
                        <a:pt x="6" y="9"/>
                      </a:moveTo>
                      <a:cubicBezTo>
                        <a:pt x="6" y="9"/>
                        <a:pt x="6" y="10"/>
                        <a:pt x="7" y="10"/>
                      </a:cubicBezTo>
                      <a:cubicBezTo>
                        <a:pt x="6" y="10"/>
                        <a:pt x="6" y="9"/>
                        <a:pt x="6" y="9"/>
                      </a:cubicBezTo>
                      <a:moveTo>
                        <a:pt x="6" y="9"/>
                      </a:moveTo>
                      <a:cubicBezTo>
                        <a:pt x="6" y="9"/>
                        <a:pt x="6" y="9"/>
                        <a:pt x="6" y="9"/>
                      </a:cubicBezTo>
                      <a:cubicBezTo>
                        <a:pt x="6" y="9"/>
                        <a:pt x="6" y="9"/>
                        <a:pt x="6" y="9"/>
                      </a:cubicBezTo>
                      <a:moveTo>
                        <a:pt x="15" y="9"/>
                      </a:moveTo>
                      <a:cubicBezTo>
                        <a:pt x="15" y="9"/>
                        <a:pt x="15" y="9"/>
                        <a:pt x="15" y="9"/>
                      </a:cubicBezTo>
                      <a:cubicBezTo>
                        <a:pt x="15" y="9"/>
                        <a:pt x="15" y="9"/>
                        <a:pt x="15" y="9"/>
                      </a:cubicBezTo>
                      <a:cubicBezTo>
                        <a:pt x="15" y="9"/>
                        <a:pt x="15" y="9"/>
                        <a:pt x="15" y="9"/>
                      </a:cubicBezTo>
                      <a:moveTo>
                        <a:pt x="9" y="9"/>
                      </a:moveTo>
                      <a:cubicBezTo>
                        <a:pt x="9" y="9"/>
                        <a:pt x="10" y="9"/>
                        <a:pt x="10" y="9"/>
                      </a:cubicBezTo>
                      <a:cubicBezTo>
                        <a:pt x="10" y="9"/>
                        <a:pt x="10" y="9"/>
                        <a:pt x="10" y="9"/>
                      </a:cubicBezTo>
                      <a:cubicBezTo>
                        <a:pt x="10" y="9"/>
                        <a:pt x="10" y="9"/>
                        <a:pt x="10" y="9"/>
                      </a:cubicBezTo>
                      <a:cubicBezTo>
                        <a:pt x="10" y="9"/>
                        <a:pt x="9" y="9"/>
                        <a:pt x="9" y="9"/>
                      </a:cubicBezTo>
                      <a:moveTo>
                        <a:pt x="9" y="9"/>
                      </a:moveTo>
                      <a:cubicBezTo>
                        <a:pt x="9" y="9"/>
                        <a:pt x="8" y="9"/>
                        <a:pt x="8" y="9"/>
                      </a:cubicBezTo>
                      <a:cubicBezTo>
                        <a:pt x="8" y="10"/>
                        <a:pt x="7" y="10"/>
                        <a:pt x="7" y="10"/>
                      </a:cubicBezTo>
                      <a:cubicBezTo>
                        <a:pt x="7" y="10"/>
                        <a:pt x="7" y="10"/>
                        <a:pt x="7" y="10"/>
                      </a:cubicBezTo>
                      <a:cubicBezTo>
                        <a:pt x="7" y="10"/>
                        <a:pt x="8" y="10"/>
                        <a:pt x="8" y="9"/>
                      </a:cubicBezTo>
                      <a:cubicBezTo>
                        <a:pt x="8" y="9"/>
                        <a:pt x="9" y="9"/>
                        <a:pt x="9" y="9"/>
                      </a:cubicBezTo>
                      <a:cubicBezTo>
                        <a:pt x="9" y="9"/>
                        <a:pt x="9" y="9"/>
                        <a:pt x="9" y="9"/>
                      </a:cubicBezTo>
                      <a:moveTo>
                        <a:pt x="2" y="9"/>
                      </a:moveTo>
                      <a:cubicBezTo>
                        <a:pt x="2" y="9"/>
                        <a:pt x="2" y="9"/>
                        <a:pt x="2" y="9"/>
                      </a:cubicBezTo>
                      <a:cubicBezTo>
                        <a:pt x="2" y="9"/>
                        <a:pt x="2" y="9"/>
                        <a:pt x="2" y="9"/>
                      </a:cubicBezTo>
                      <a:cubicBezTo>
                        <a:pt x="2" y="9"/>
                        <a:pt x="2" y="9"/>
                        <a:pt x="2" y="9"/>
                      </a:cubicBezTo>
                      <a:moveTo>
                        <a:pt x="4" y="9"/>
                      </a:moveTo>
                      <a:cubicBezTo>
                        <a:pt x="4" y="9"/>
                        <a:pt x="3" y="9"/>
                        <a:pt x="3" y="9"/>
                      </a:cubicBezTo>
                      <a:cubicBezTo>
                        <a:pt x="3" y="9"/>
                        <a:pt x="3" y="9"/>
                        <a:pt x="3" y="9"/>
                      </a:cubicBezTo>
                      <a:cubicBezTo>
                        <a:pt x="3" y="9"/>
                        <a:pt x="3" y="9"/>
                        <a:pt x="3" y="9"/>
                      </a:cubicBezTo>
                      <a:cubicBezTo>
                        <a:pt x="3" y="9"/>
                        <a:pt x="4" y="9"/>
                        <a:pt x="4" y="9"/>
                      </a:cubicBezTo>
                      <a:cubicBezTo>
                        <a:pt x="5" y="9"/>
                        <a:pt x="5" y="9"/>
                        <a:pt x="5" y="9"/>
                      </a:cubicBezTo>
                      <a:cubicBezTo>
                        <a:pt x="5" y="9"/>
                        <a:pt x="5" y="9"/>
                        <a:pt x="4" y="9"/>
                      </a:cubicBezTo>
                      <a:moveTo>
                        <a:pt x="14" y="8"/>
                      </a:moveTo>
                      <a:cubicBezTo>
                        <a:pt x="15" y="9"/>
                        <a:pt x="15" y="9"/>
                        <a:pt x="15" y="9"/>
                      </a:cubicBezTo>
                      <a:cubicBezTo>
                        <a:pt x="15" y="9"/>
                        <a:pt x="15" y="9"/>
                        <a:pt x="14" y="8"/>
                      </a:cubicBezTo>
                      <a:moveTo>
                        <a:pt x="14" y="8"/>
                      </a:moveTo>
                      <a:cubicBezTo>
                        <a:pt x="14" y="8"/>
                        <a:pt x="14" y="8"/>
                        <a:pt x="14" y="8"/>
                      </a:cubicBezTo>
                      <a:cubicBezTo>
                        <a:pt x="14" y="8"/>
                        <a:pt x="14" y="8"/>
                        <a:pt x="14" y="8"/>
                      </a:cubicBezTo>
                      <a:moveTo>
                        <a:pt x="14" y="8"/>
                      </a:moveTo>
                      <a:cubicBezTo>
                        <a:pt x="14" y="8"/>
                        <a:pt x="14" y="8"/>
                        <a:pt x="14" y="8"/>
                      </a:cubicBezTo>
                      <a:cubicBezTo>
                        <a:pt x="14" y="8"/>
                        <a:pt x="14" y="8"/>
                        <a:pt x="14" y="8"/>
                      </a:cubicBezTo>
                      <a:cubicBezTo>
                        <a:pt x="14" y="8"/>
                        <a:pt x="14" y="8"/>
                        <a:pt x="14" y="8"/>
                      </a:cubicBezTo>
                      <a:cubicBezTo>
                        <a:pt x="14" y="8"/>
                        <a:pt x="14" y="8"/>
                        <a:pt x="14" y="8"/>
                      </a:cubicBezTo>
                      <a:moveTo>
                        <a:pt x="14" y="8"/>
                      </a:moveTo>
                      <a:cubicBezTo>
                        <a:pt x="14" y="8"/>
                        <a:pt x="14" y="8"/>
                        <a:pt x="14" y="8"/>
                      </a:cubicBezTo>
                      <a:cubicBezTo>
                        <a:pt x="14" y="8"/>
                        <a:pt x="14" y="8"/>
                        <a:pt x="14" y="8"/>
                      </a:cubicBezTo>
                      <a:moveTo>
                        <a:pt x="13" y="8"/>
                      </a:moveTo>
                      <a:cubicBezTo>
                        <a:pt x="13" y="8"/>
                        <a:pt x="13" y="8"/>
                        <a:pt x="12" y="9"/>
                      </a:cubicBezTo>
                      <a:cubicBezTo>
                        <a:pt x="12" y="9"/>
                        <a:pt x="11" y="10"/>
                        <a:pt x="11" y="10"/>
                      </a:cubicBezTo>
                      <a:cubicBezTo>
                        <a:pt x="11" y="10"/>
                        <a:pt x="11" y="10"/>
                        <a:pt x="11" y="10"/>
                      </a:cubicBezTo>
                      <a:cubicBezTo>
                        <a:pt x="11" y="10"/>
                        <a:pt x="12" y="9"/>
                        <a:pt x="12" y="9"/>
                      </a:cubicBezTo>
                      <a:cubicBezTo>
                        <a:pt x="13" y="8"/>
                        <a:pt x="13" y="8"/>
                        <a:pt x="13" y="8"/>
                      </a:cubicBezTo>
                      <a:cubicBezTo>
                        <a:pt x="13" y="8"/>
                        <a:pt x="13" y="8"/>
                        <a:pt x="13" y="8"/>
                      </a:cubicBezTo>
                      <a:moveTo>
                        <a:pt x="0" y="8"/>
                      </a:moveTo>
                      <a:cubicBezTo>
                        <a:pt x="1" y="9"/>
                        <a:pt x="1" y="9"/>
                        <a:pt x="2" y="9"/>
                      </a:cubicBezTo>
                      <a:cubicBezTo>
                        <a:pt x="1" y="9"/>
                        <a:pt x="1" y="9"/>
                        <a:pt x="0" y="8"/>
                      </a:cubicBezTo>
                      <a:moveTo>
                        <a:pt x="17" y="8"/>
                      </a:moveTo>
                      <a:cubicBezTo>
                        <a:pt x="17" y="8"/>
                        <a:pt x="17" y="8"/>
                        <a:pt x="17" y="8"/>
                      </a:cubicBezTo>
                      <a:cubicBezTo>
                        <a:pt x="17" y="8"/>
                        <a:pt x="17" y="8"/>
                        <a:pt x="17" y="8"/>
                      </a:cubicBezTo>
                      <a:cubicBezTo>
                        <a:pt x="17" y="8"/>
                        <a:pt x="17" y="8"/>
                        <a:pt x="17" y="8"/>
                      </a:cubicBezTo>
                      <a:cubicBezTo>
                        <a:pt x="17" y="8"/>
                        <a:pt x="17" y="8"/>
                        <a:pt x="17" y="8"/>
                      </a:cubicBezTo>
                      <a:moveTo>
                        <a:pt x="19" y="6"/>
                      </a:moveTo>
                      <a:cubicBezTo>
                        <a:pt x="19" y="6"/>
                        <a:pt x="19" y="6"/>
                        <a:pt x="19" y="6"/>
                      </a:cubicBezTo>
                      <a:cubicBezTo>
                        <a:pt x="19" y="6"/>
                        <a:pt x="19" y="6"/>
                        <a:pt x="19" y="6"/>
                      </a:cubicBezTo>
                      <a:cubicBezTo>
                        <a:pt x="19" y="6"/>
                        <a:pt x="19" y="6"/>
                        <a:pt x="19" y="6"/>
                      </a:cubicBezTo>
                      <a:moveTo>
                        <a:pt x="18" y="6"/>
                      </a:moveTo>
                      <a:cubicBezTo>
                        <a:pt x="18" y="6"/>
                        <a:pt x="18" y="6"/>
                        <a:pt x="18" y="6"/>
                      </a:cubicBezTo>
                      <a:cubicBezTo>
                        <a:pt x="18" y="6"/>
                        <a:pt x="19" y="6"/>
                        <a:pt x="19" y="6"/>
                      </a:cubicBezTo>
                      <a:cubicBezTo>
                        <a:pt x="19" y="6"/>
                        <a:pt x="18" y="6"/>
                        <a:pt x="18" y="6"/>
                      </a:cubicBezTo>
                      <a:cubicBezTo>
                        <a:pt x="18" y="6"/>
                        <a:pt x="18" y="6"/>
                        <a:pt x="18" y="6"/>
                      </a:cubicBezTo>
                      <a:moveTo>
                        <a:pt x="18" y="6"/>
                      </a:moveTo>
                      <a:cubicBezTo>
                        <a:pt x="18" y="6"/>
                        <a:pt x="18" y="6"/>
                        <a:pt x="18" y="6"/>
                      </a:cubicBezTo>
                      <a:cubicBezTo>
                        <a:pt x="18" y="6"/>
                        <a:pt x="18" y="6"/>
                        <a:pt x="18" y="6"/>
                      </a:cubicBezTo>
                      <a:moveTo>
                        <a:pt x="18" y="6"/>
                      </a:moveTo>
                      <a:cubicBezTo>
                        <a:pt x="18" y="6"/>
                        <a:pt x="18" y="6"/>
                        <a:pt x="18" y="6"/>
                      </a:cubicBezTo>
                      <a:cubicBezTo>
                        <a:pt x="18" y="6"/>
                        <a:pt x="18" y="6"/>
                        <a:pt x="18" y="6"/>
                      </a:cubicBezTo>
                      <a:cubicBezTo>
                        <a:pt x="18" y="6"/>
                        <a:pt x="18" y="6"/>
                        <a:pt x="18" y="6"/>
                      </a:cubicBezTo>
                      <a:moveTo>
                        <a:pt x="24" y="0"/>
                      </a:moveTo>
                      <a:cubicBezTo>
                        <a:pt x="24" y="1"/>
                        <a:pt x="24" y="2"/>
                        <a:pt x="22" y="2"/>
                      </a:cubicBezTo>
                      <a:cubicBezTo>
                        <a:pt x="22" y="2"/>
                        <a:pt x="22" y="2"/>
                        <a:pt x="22" y="2"/>
                      </a:cubicBezTo>
                      <a:cubicBezTo>
                        <a:pt x="22" y="2"/>
                        <a:pt x="22" y="2"/>
                        <a:pt x="22" y="2"/>
                      </a:cubicBezTo>
                      <a:cubicBezTo>
                        <a:pt x="24" y="2"/>
                        <a:pt x="24" y="1"/>
                        <a:pt x="24"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79" name="Freeform 10860">
                  <a:extLst>
                    <a:ext uri="{FF2B5EF4-FFF2-40B4-BE49-F238E27FC236}">
                      <a16:creationId xmlns:a16="http://schemas.microsoft.com/office/drawing/2014/main" id="{0C4CF6E6-F1B5-F311-6E99-1A216738FE8A}"/>
                    </a:ext>
                  </a:extLst>
                </p:cNvPr>
                <p:cNvSpPr>
                  <a:spLocks/>
                </p:cNvSpPr>
                <p:nvPr/>
              </p:nvSpPr>
              <p:spPr bwMode="auto">
                <a:xfrm>
                  <a:off x="4012" y="2382"/>
                  <a:ext cx="23" cy="14"/>
                </a:xfrm>
                <a:custGeom>
                  <a:avLst/>
                  <a:gdLst>
                    <a:gd name="T0" fmla="*/ 12 w 28"/>
                    <a:gd name="T1" fmla="*/ 0 h 16"/>
                    <a:gd name="T2" fmla="*/ 11 w 28"/>
                    <a:gd name="T3" fmla="*/ 2 h 16"/>
                    <a:gd name="T4" fmla="*/ 11 w 28"/>
                    <a:gd name="T5" fmla="*/ 2 h 16"/>
                    <a:gd name="T6" fmla="*/ 11 w 28"/>
                    <a:gd name="T7" fmla="*/ 2 h 16"/>
                    <a:gd name="T8" fmla="*/ 10 w 28"/>
                    <a:gd name="T9" fmla="*/ 3 h 16"/>
                    <a:gd name="T10" fmla="*/ 9 w 28"/>
                    <a:gd name="T11" fmla="*/ 4 h 16"/>
                    <a:gd name="T12" fmla="*/ 9 w 28"/>
                    <a:gd name="T13" fmla="*/ 4 h 16"/>
                    <a:gd name="T14" fmla="*/ 8 w 28"/>
                    <a:gd name="T15" fmla="*/ 4 h 16"/>
                    <a:gd name="T16" fmla="*/ 8 w 28"/>
                    <a:gd name="T17" fmla="*/ 4 h 16"/>
                    <a:gd name="T18" fmla="*/ 7 w 28"/>
                    <a:gd name="T19" fmla="*/ 4 h 16"/>
                    <a:gd name="T20" fmla="*/ 7 w 28"/>
                    <a:gd name="T21" fmla="*/ 4 h 16"/>
                    <a:gd name="T22" fmla="*/ 7 w 28"/>
                    <a:gd name="T23" fmla="*/ 4 h 16"/>
                    <a:gd name="T24" fmla="*/ 6 w 28"/>
                    <a:gd name="T25" fmla="*/ 4 h 16"/>
                    <a:gd name="T26" fmla="*/ 6 w 28"/>
                    <a:gd name="T27" fmla="*/ 4 h 16"/>
                    <a:gd name="T28" fmla="*/ 5 w 28"/>
                    <a:gd name="T29" fmla="*/ 4 h 16"/>
                    <a:gd name="T30" fmla="*/ 4 w 28"/>
                    <a:gd name="T31" fmla="*/ 4 h 16"/>
                    <a:gd name="T32" fmla="*/ 4 w 28"/>
                    <a:gd name="T33" fmla="*/ 4 h 16"/>
                    <a:gd name="T34" fmla="*/ 3 w 28"/>
                    <a:gd name="T35" fmla="*/ 4 h 16"/>
                    <a:gd name="T36" fmla="*/ 2 w 28"/>
                    <a:gd name="T37" fmla="*/ 4 h 16"/>
                    <a:gd name="T38" fmla="*/ 0 w 28"/>
                    <a:gd name="T39" fmla="*/ 3 h 16"/>
                    <a:gd name="T40" fmla="*/ 1 w 28"/>
                    <a:gd name="T41" fmla="*/ 9 h 16"/>
                    <a:gd name="T42" fmla="*/ 2 w 28"/>
                    <a:gd name="T43" fmla="*/ 9 h 16"/>
                    <a:gd name="T44" fmla="*/ 2 w 28"/>
                    <a:gd name="T45" fmla="*/ 9 h 16"/>
                    <a:gd name="T46" fmla="*/ 2 w 28"/>
                    <a:gd name="T47" fmla="*/ 9 h 16"/>
                    <a:gd name="T48" fmla="*/ 3 w 28"/>
                    <a:gd name="T49" fmla="*/ 9 h 16"/>
                    <a:gd name="T50" fmla="*/ 4 w 28"/>
                    <a:gd name="T51" fmla="*/ 10 h 16"/>
                    <a:gd name="T52" fmla="*/ 5 w 28"/>
                    <a:gd name="T53" fmla="*/ 10 h 16"/>
                    <a:gd name="T54" fmla="*/ 5 w 28"/>
                    <a:gd name="T55" fmla="*/ 10 h 16"/>
                    <a:gd name="T56" fmla="*/ 6 w 28"/>
                    <a:gd name="T57" fmla="*/ 9 h 16"/>
                    <a:gd name="T58" fmla="*/ 6 w 28"/>
                    <a:gd name="T59" fmla="*/ 10 h 16"/>
                    <a:gd name="T60" fmla="*/ 6 w 28"/>
                    <a:gd name="T61" fmla="*/ 10 h 16"/>
                    <a:gd name="T62" fmla="*/ 7 w 28"/>
                    <a:gd name="T63" fmla="*/ 9 h 16"/>
                    <a:gd name="T64" fmla="*/ 7 w 28"/>
                    <a:gd name="T65" fmla="*/ 9 h 16"/>
                    <a:gd name="T66" fmla="*/ 8 w 28"/>
                    <a:gd name="T67" fmla="*/ 9 h 16"/>
                    <a:gd name="T68" fmla="*/ 8 w 28"/>
                    <a:gd name="T69" fmla="*/ 9 h 16"/>
                    <a:gd name="T70" fmla="*/ 9 w 28"/>
                    <a:gd name="T71" fmla="*/ 9 h 16"/>
                    <a:gd name="T72" fmla="*/ 10 w 28"/>
                    <a:gd name="T73" fmla="*/ 8 h 16"/>
                    <a:gd name="T74" fmla="*/ 10 w 28"/>
                    <a:gd name="T75" fmla="*/ 8 h 16"/>
                    <a:gd name="T76" fmla="*/ 10 w 28"/>
                    <a:gd name="T77" fmla="*/ 8 h 16"/>
                    <a:gd name="T78" fmla="*/ 12 w 28"/>
                    <a:gd name="T79" fmla="*/ 4 h 16"/>
                    <a:gd name="T80" fmla="*/ 12 w 28"/>
                    <a:gd name="T81" fmla="*/ 3 h 16"/>
                    <a:gd name="T82" fmla="*/ 12 w 28"/>
                    <a:gd name="T83" fmla="*/ 0 h 16"/>
                    <a:gd name="T84" fmla="*/ 12 w 28"/>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 h="16">
                      <a:moveTo>
                        <a:pt x="26" y="0"/>
                      </a:moveTo>
                      <a:cubicBezTo>
                        <a:pt x="25" y="1"/>
                        <a:pt x="25" y="2"/>
                        <a:pt x="24" y="2"/>
                      </a:cubicBezTo>
                      <a:cubicBezTo>
                        <a:pt x="23" y="2"/>
                        <a:pt x="23" y="2"/>
                        <a:pt x="23" y="2"/>
                      </a:cubicBezTo>
                      <a:cubicBezTo>
                        <a:pt x="23" y="2"/>
                        <a:pt x="23" y="2"/>
                        <a:pt x="23" y="2"/>
                      </a:cubicBezTo>
                      <a:cubicBezTo>
                        <a:pt x="22" y="2"/>
                        <a:pt x="22" y="3"/>
                        <a:pt x="22" y="3"/>
                      </a:cubicBezTo>
                      <a:cubicBezTo>
                        <a:pt x="21" y="4"/>
                        <a:pt x="21" y="5"/>
                        <a:pt x="20" y="5"/>
                      </a:cubicBezTo>
                      <a:cubicBezTo>
                        <a:pt x="20" y="5"/>
                        <a:pt x="19" y="5"/>
                        <a:pt x="19" y="4"/>
                      </a:cubicBezTo>
                      <a:cubicBezTo>
                        <a:pt x="19" y="4"/>
                        <a:pt x="18" y="4"/>
                        <a:pt x="18" y="4"/>
                      </a:cubicBezTo>
                      <a:cubicBezTo>
                        <a:pt x="18" y="4"/>
                        <a:pt x="17" y="4"/>
                        <a:pt x="17" y="5"/>
                      </a:cubicBezTo>
                      <a:cubicBezTo>
                        <a:pt x="17" y="5"/>
                        <a:pt x="16" y="5"/>
                        <a:pt x="16" y="5"/>
                      </a:cubicBezTo>
                      <a:cubicBezTo>
                        <a:pt x="15" y="5"/>
                        <a:pt x="15" y="5"/>
                        <a:pt x="15" y="5"/>
                      </a:cubicBezTo>
                      <a:cubicBezTo>
                        <a:pt x="14" y="5"/>
                        <a:pt x="14" y="5"/>
                        <a:pt x="14" y="5"/>
                      </a:cubicBezTo>
                      <a:cubicBezTo>
                        <a:pt x="14" y="5"/>
                        <a:pt x="13" y="5"/>
                        <a:pt x="13" y="5"/>
                      </a:cubicBezTo>
                      <a:cubicBezTo>
                        <a:pt x="13" y="5"/>
                        <a:pt x="12" y="6"/>
                        <a:pt x="12" y="6"/>
                      </a:cubicBezTo>
                      <a:cubicBezTo>
                        <a:pt x="11" y="6"/>
                        <a:pt x="11" y="5"/>
                        <a:pt x="10" y="5"/>
                      </a:cubicBezTo>
                      <a:cubicBezTo>
                        <a:pt x="10" y="4"/>
                        <a:pt x="10" y="4"/>
                        <a:pt x="9" y="4"/>
                      </a:cubicBezTo>
                      <a:cubicBezTo>
                        <a:pt x="9" y="4"/>
                        <a:pt x="8" y="4"/>
                        <a:pt x="8" y="4"/>
                      </a:cubicBezTo>
                      <a:cubicBezTo>
                        <a:pt x="8" y="4"/>
                        <a:pt x="7" y="5"/>
                        <a:pt x="7" y="5"/>
                      </a:cubicBezTo>
                      <a:cubicBezTo>
                        <a:pt x="6" y="5"/>
                        <a:pt x="6" y="4"/>
                        <a:pt x="5" y="4"/>
                      </a:cubicBezTo>
                      <a:cubicBezTo>
                        <a:pt x="4" y="3"/>
                        <a:pt x="2" y="3"/>
                        <a:pt x="0" y="3"/>
                      </a:cubicBezTo>
                      <a:cubicBezTo>
                        <a:pt x="1" y="6"/>
                        <a:pt x="1" y="10"/>
                        <a:pt x="1" y="14"/>
                      </a:cubicBezTo>
                      <a:cubicBezTo>
                        <a:pt x="2" y="14"/>
                        <a:pt x="2" y="14"/>
                        <a:pt x="3" y="14"/>
                      </a:cubicBezTo>
                      <a:cubicBezTo>
                        <a:pt x="3" y="15"/>
                        <a:pt x="4" y="15"/>
                        <a:pt x="5" y="15"/>
                      </a:cubicBezTo>
                      <a:cubicBezTo>
                        <a:pt x="5" y="15"/>
                        <a:pt x="5" y="15"/>
                        <a:pt x="6" y="15"/>
                      </a:cubicBezTo>
                      <a:cubicBezTo>
                        <a:pt x="6" y="15"/>
                        <a:pt x="6" y="15"/>
                        <a:pt x="7" y="15"/>
                      </a:cubicBezTo>
                      <a:cubicBezTo>
                        <a:pt x="7" y="15"/>
                        <a:pt x="8" y="15"/>
                        <a:pt x="8" y="16"/>
                      </a:cubicBezTo>
                      <a:cubicBezTo>
                        <a:pt x="9" y="16"/>
                        <a:pt x="9" y="16"/>
                        <a:pt x="10" y="16"/>
                      </a:cubicBezTo>
                      <a:cubicBezTo>
                        <a:pt x="10" y="16"/>
                        <a:pt x="10" y="16"/>
                        <a:pt x="11" y="16"/>
                      </a:cubicBezTo>
                      <a:cubicBezTo>
                        <a:pt x="11" y="16"/>
                        <a:pt x="11" y="15"/>
                        <a:pt x="12" y="15"/>
                      </a:cubicBezTo>
                      <a:cubicBezTo>
                        <a:pt x="12" y="15"/>
                        <a:pt x="12" y="15"/>
                        <a:pt x="12" y="16"/>
                      </a:cubicBezTo>
                      <a:cubicBezTo>
                        <a:pt x="13" y="16"/>
                        <a:pt x="13" y="16"/>
                        <a:pt x="13" y="16"/>
                      </a:cubicBezTo>
                      <a:cubicBezTo>
                        <a:pt x="14" y="16"/>
                        <a:pt x="14" y="16"/>
                        <a:pt x="15" y="15"/>
                      </a:cubicBezTo>
                      <a:cubicBezTo>
                        <a:pt x="15" y="15"/>
                        <a:pt x="16" y="15"/>
                        <a:pt x="16" y="15"/>
                      </a:cubicBezTo>
                      <a:cubicBezTo>
                        <a:pt x="16" y="15"/>
                        <a:pt x="16" y="15"/>
                        <a:pt x="17" y="15"/>
                      </a:cubicBezTo>
                      <a:cubicBezTo>
                        <a:pt x="17" y="15"/>
                        <a:pt x="18" y="15"/>
                        <a:pt x="18" y="15"/>
                      </a:cubicBezTo>
                      <a:cubicBezTo>
                        <a:pt x="19" y="15"/>
                        <a:pt x="19" y="15"/>
                        <a:pt x="19" y="14"/>
                      </a:cubicBezTo>
                      <a:cubicBezTo>
                        <a:pt x="20" y="13"/>
                        <a:pt x="20" y="13"/>
                        <a:pt x="21" y="13"/>
                      </a:cubicBezTo>
                      <a:cubicBezTo>
                        <a:pt x="21" y="13"/>
                        <a:pt x="21" y="13"/>
                        <a:pt x="21" y="13"/>
                      </a:cubicBezTo>
                      <a:cubicBezTo>
                        <a:pt x="21" y="13"/>
                        <a:pt x="21" y="13"/>
                        <a:pt x="21" y="13"/>
                      </a:cubicBezTo>
                      <a:cubicBezTo>
                        <a:pt x="24" y="13"/>
                        <a:pt x="23" y="8"/>
                        <a:pt x="25" y="8"/>
                      </a:cubicBezTo>
                      <a:cubicBezTo>
                        <a:pt x="28" y="8"/>
                        <a:pt x="25" y="4"/>
                        <a:pt x="27" y="3"/>
                      </a:cubicBezTo>
                      <a:cubicBezTo>
                        <a:pt x="28" y="3"/>
                        <a:pt x="27" y="2"/>
                        <a:pt x="27" y="0"/>
                      </a:cubicBezTo>
                      <a:cubicBezTo>
                        <a:pt x="26" y="0"/>
                        <a:pt x="26" y="0"/>
                        <a:pt x="26"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0" name="Freeform 10861">
                  <a:extLst>
                    <a:ext uri="{FF2B5EF4-FFF2-40B4-BE49-F238E27FC236}">
                      <a16:creationId xmlns:a16="http://schemas.microsoft.com/office/drawing/2014/main" id="{63E4EECB-A114-B6E1-42F8-0D82504DB4A8}"/>
                    </a:ext>
                  </a:extLst>
                </p:cNvPr>
                <p:cNvSpPr>
                  <a:spLocks/>
                </p:cNvSpPr>
                <p:nvPr/>
              </p:nvSpPr>
              <p:spPr bwMode="auto">
                <a:xfrm>
                  <a:off x="3996" y="2370"/>
                  <a:ext cx="17" cy="24"/>
                </a:xfrm>
                <a:custGeom>
                  <a:avLst/>
                  <a:gdLst>
                    <a:gd name="T0" fmla="*/ 1 w 20"/>
                    <a:gd name="T1" fmla="*/ 0 h 29"/>
                    <a:gd name="T2" fmla="*/ 1 w 20"/>
                    <a:gd name="T3" fmla="*/ 1 h 29"/>
                    <a:gd name="T4" fmla="*/ 0 w 20"/>
                    <a:gd name="T5" fmla="*/ 2 h 29"/>
                    <a:gd name="T6" fmla="*/ 1 w 20"/>
                    <a:gd name="T7" fmla="*/ 2 h 29"/>
                    <a:gd name="T8" fmla="*/ 0 w 20"/>
                    <a:gd name="T9" fmla="*/ 3 h 29"/>
                    <a:gd name="T10" fmla="*/ 0 w 20"/>
                    <a:gd name="T11" fmla="*/ 3 h 29"/>
                    <a:gd name="T12" fmla="*/ 2 w 20"/>
                    <a:gd name="T13" fmla="*/ 5 h 29"/>
                    <a:gd name="T14" fmla="*/ 2 w 20"/>
                    <a:gd name="T15" fmla="*/ 6 h 29"/>
                    <a:gd name="T16" fmla="*/ 1 w 20"/>
                    <a:gd name="T17" fmla="*/ 6 h 29"/>
                    <a:gd name="T18" fmla="*/ 3 w 20"/>
                    <a:gd name="T19" fmla="*/ 9 h 29"/>
                    <a:gd name="T20" fmla="*/ 3 w 20"/>
                    <a:gd name="T21" fmla="*/ 10 h 29"/>
                    <a:gd name="T22" fmla="*/ 3 w 20"/>
                    <a:gd name="T23" fmla="*/ 10 h 29"/>
                    <a:gd name="T24" fmla="*/ 6 w 20"/>
                    <a:gd name="T25" fmla="*/ 12 h 29"/>
                    <a:gd name="T26" fmla="*/ 9 w 20"/>
                    <a:gd name="T27" fmla="*/ 12 h 29"/>
                    <a:gd name="T28" fmla="*/ 10 w 20"/>
                    <a:gd name="T29" fmla="*/ 14 h 29"/>
                    <a:gd name="T30" fmla="*/ 10 w 20"/>
                    <a:gd name="T31" fmla="*/ 8 h 29"/>
                    <a:gd name="T32" fmla="*/ 9 w 20"/>
                    <a:gd name="T33" fmla="*/ 8 h 29"/>
                    <a:gd name="T34" fmla="*/ 7 w 20"/>
                    <a:gd name="T35" fmla="*/ 6 h 29"/>
                    <a:gd name="T36" fmla="*/ 4 w 20"/>
                    <a:gd name="T37" fmla="*/ 4 h 29"/>
                    <a:gd name="T38" fmla="*/ 3 w 20"/>
                    <a:gd name="T39" fmla="*/ 2 h 29"/>
                    <a:gd name="T40" fmla="*/ 1 w 20"/>
                    <a:gd name="T41" fmla="*/ 0 h 29"/>
                    <a:gd name="T42" fmla="*/ 1 w 20"/>
                    <a:gd name="T43" fmla="*/ 0 h 2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9">
                      <a:moveTo>
                        <a:pt x="1" y="0"/>
                      </a:moveTo>
                      <a:cubicBezTo>
                        <a:pt x="1" y="0"/>
                        <a:pt x="1" y="1"/>
                        <a:pt x="1" y="1"/>
                      </a:cubicBezTo>
                      <a:cubicBezTo>
                        <a:pt x="0" y="1"/>
                        <a:pt x="0" y="2"/>
                        <a:pt x="0" y="2"/>
                      </a:cubicBezTo>
                      <a:cubicBezTo>
                        <a:pt x="0" y="3"/>
                        <a:pt x="1" y="4"/>
                        <a:pt x="1" y="6"/>
                      </a:cubicBezTo>
                      <a:cubicBezTo>
                        <a:pt x="1" y="6"/>
                        <a:pt x="1" y="6"/>
                        <a:pt x="0" y="7"/>
                      </a:cubicBezTo>
                      <a:cubicBezTo>
                        <a:pt x="0" y="7"/>
                        <a:pt x="0" y="7"/>
                        <a:pt x="0" y="7"/>
                      </a:cubicBezTo>
                      <a:cubicBezTo>
                        <a:pt x="0" y="8"/>
                        <a:pt x="2" y="10"/>
                        <a:pt x="2" y="11"/>
                      </a:cubicBezTo>
                      <a:cubicBezTo>
                        <a:pt x="2" y="11"/>
                        <a:pt x="2" y="12"/>
                        <a:pt x="2" y="12"/>
                      </a:cubicBezTo>
                      <a:cubicBezTo>
                        <a:pt x="1" y="12"/>
                        <a:pt x="1" y="12"/>
                        <a:pt x="1" y="12"/>
                      </a:cubicBezTo>
                      <a:cubicBezTo>
                        <a:pt x="1" y="14"/>
                        <a:pt x="5" y="16"/>
                        <a:pt x="5" y="19"/>
                      </a:cubicBezTo>
                      <a:cubicBezTo>
                        <a:pt x="5" y="20"/>
                        <a:pt x="6" y="20"/>
                        <a:pt x="7" y="21"/>
                      </a:cubicBezTo>
                      <a:cubicBezTo>
                        <a:pt x="7" y="21"/>
                        <a:pt x="7" y="21"/>
                        <a:pt x="7" y="21"/>
                      </a:cubicBezTo>
                      <a:cubicBezTo>
                        <a:pt x="9" y="22"/>
                        <a:pt x="10" y="23"/>
                        <a:pt x="11" y="24"/>
                      </a:cubicBezTo>
                      <a:cubicBezTo>
                        <a:pt x="12" y="27"/>
                        <a:pt x="15" y="26"/>
                        <a:pt x="16" y="27"/>
                      </a:cubicBezTo>
                      <a:cubicBezTo>
                        <a:pt x="17" y="29"/>
                        <a:pt x="19" y="29"/>
                        <a:pt x="20" y="29"/>
                      </a:cubicBezTo>
                      <a:cubicBezTo>
                        <a:pt x="20" y="25"/>
                        <a:pt x="20" y="21"/>
                        <a:pt x="19" y="18"/>
                      </a:cubicBezTo>
                      <a:cubicBezTo>
                        <a:pt x="19" y="17"/>
                        <a:pt x="19" y="17"/>
                        <a:pt x="18" y="17"/>
                      </a:cubicBezTo>
                      <a:cubicBezTo>
                        <a:pt x="17" y="15"/>
                        <a:pt x="14" y="16"/>
                        <a:pt x="13" y="13"/>
                      </a:cubicBezTo>
                      <a:cubicBezTo>
                        <a:pt x="12" y="11"/>
                        <a:pt x="9" y="11"/>
                        <a:pt x="8" y="9"/>
                      </a:cubicBezTo>
                      <a:cubicBezTo>
                        <a:pt x="7" y="7"/>
                        <a:pt x="4" y="6"/>
                        <a:pt x="4" y="4"/>
                      </a:cubicBezTo>
                      <a:cubicBezTo>
                        <a:pt x="4" y="2"/>
                        <a:pt x="2" y="1"/>
                        <a:pt x="1" y="0"/>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1" name="Freeform 10862">
                  <a:extLst>
                    <a:ext uri="{FF2B5EF4-FFF2-40B4-BE49-F238E27FC236}">
                      <a16:creationId xmlns:a16="http://schemas.microsoft.com/office/drawing/2014/main" id="{56255968-2AE2-3826-D9DD-CEEF035B6431}"/>
                    </a:ext>
                  </a:extLst>
                </p:cNvPr>
                <p:cNvSpPr>
                  <a:spLocks noEditPoints="1"/>
                </p:cNvSpPr>
                <p:nvPr/>
              </p:nvSpPr>
              <p:spPr bwMode="auto">
                <a:xfrm>
                  <a:off x="4033" y="2380"/>
                  <a:ext cx="1" cy="2"/>
                </a:xfrm>
                <a:custGeom>
                  <a:avLst/>
                  <a:gdLst>
                    <a:gd name="T0" fmla="*/ 1 w 1"/>
                    <a:gd name="T1" fmla="*/ 0 h 3"/>
                    <a:gd name="T2" fmla="*/ 0 w 1"/>
                    <a:gd name="T3" fmla="*/ 1 h 3"/>
                    <a:gd name="T4" fmla="*/ 1 w 1"/>
                    <a:gd name="T5" fmla="*/ 1 h 3"/>
                    <a:gd name="T6" fmla="*/ 0 w 1"/>
                    <a:gd name="T7" fmla="*/ 1 h 3"/>
                    <a:gd name="T8" fmla="*/ 1 w 1"/>
                    <a:gd name="T9" fmla="*/ 0 h 3"/>
                    <a:gd name="T10" fmla="*/ 1 w 1"/>
                    <a:gd name="T11" fmla="*/ 0 h 3"/>
                    <a:gd name="T12" fmla="*/ 1 w 1"/>
                    <a:gd name="T13" fmla="*/ 0 h 3"/>
                    <a:gd name="T14" fmla="*/ 1 w 1"/>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3">
                      <a:moveTo>
                        <a:pt x="1" y="0"/>
                      </a:moveTo>
                      <a:cubicBezTo>
                        <a:pt x="0" y="1"/>
                        <a:pt x="0" y="2"/>
                        <a:pt x="0" y="3"/>
                      </a:cubicBezTo>
                      <a:cubicBezTo>
                        <a:pt x="0" y="3"/>
                        <a:pt x="0" y="3"/>
                        <a:pt x="1" y="3"/>
                      </a:cubicBezTo>
                      <a:cubicBezTo>
                        <a:pt x="0" y="3"/>
                        <a:pt x="0" y="2"/>
                        <a:pt x="0" y="1"/>
                      </a:cubicBezTo>
                      <a:cubicBezTo>
                        <a:pt x="0" y="1"/>
                        <a:pt x="1" y="0"/>
                        <a:pt x="1" y="0"/>
                      </a:cubicBezTo>
                      <a:moveTo>
                        <a:pt x="1" y="0"/>
                      </a:moveTo>
                      <a:cubicBezTo>
                        <a:pt x="1" y="0"/>
                        <a:pt x="1" y="0"/>
                        <a:pt x="1" y="0"/>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2" name="Freeform 10863">
                  <a:extLst>
                    <a:ext uri="{FF2B5EF4-FFF2-40B4-BE49-F238E27FC236}">
                      <a16:creationId xmlns:a16="http://schemas.microsoft.com/office/drawing/2014/main" id="{890C5906-C76F-3CDB-398C-FB7889655E93}"/>
                    </a:ext>
                  </a:extLst>
                </p:cNvPr>
                <p:cNvSpPr>
                  <a:spLocks/>
                </p:cNvSpPr>
                <p:nvPr/>
              </p:nvSpPr>
              <p:spPr bwMode="auto">
                <a:xfrm>
                  <a:off x="4013" y="2382"/>
                  <a:ext cx="25" cy="17"/>
                </a:xfrm>
                <a:custGeom>
                  <a:avLst/>
                  <a:gdLst>
                    <a:gd name="T0" fmla="*/ 13 w 30"/>
                    <a:gd name="T1" fmla="*/ 0 h 20"/>
                    <a:gd name="T2" fmla="*/ 13 w 30"/>
                    <a:gd name="T3" fmla="*/ 3 h 20"/>
                    <a:gd name="T4" fmla="*/ 12 w 30"/>
                    <a:gd name="T5" fmla="*/ 4 h 20"/>
                    <a:gd name="T6" fmla="*/ 10 w 30"/>
                    <a:gd name="T7" fmla="*/ 7 h 20"/>
                    <a:gd name="T8" fmla="*/ 10 w 30"/>
                    <a:gd name="T9" fmla="*/ 7 h 20"/>
                    <a:gd name="T10" fmla="*/ 10 w 30"/>
                    <a:gd name="T11" fmla="*/ 7 h 20"/>
                    <a:gd name="T12" fmla="*/ 9 w 30"/>
                    <a:gd name="T13" fmla="*/ 8 h 20"/>
                    <a:gd name="T14" fmla="*/ 8 w 30"/>
                    <a:gd name="T15" fmla="*/ 8 h 20"/>
                    <a:gd name="T16" fmla="*/ 8 w 30"/>
                    <a:gd name="T17" fmla="*/ 8 h 20"/>
                    <a:gd name="T18" fmla="*/ 8 w 30"/>
                    <a:gd name="T19" fmla="*/ 8 h 20"/>
                    <a:gd name="T20" fmla="*/ 7 w 30"/>
                    <a:gd name="T21" fmla="*/ 8 h 20"/>
                    <a:gd name="T22" fmla="*/ 6 w 30"/>
                    <a:gd name="T23" fmla="*/ 9 h 20"/>
                    <a:gd name="T24" fmla="*/ 6 w 30"/>
                    <a:gd name="T25" fmla="*/ 9 h 20"/>
                    <a:gd name="T26" fmla="*/ 6 w 30"/>
                    <a:gd name="T27" fmla="*/ 8 h 20"/>
                    <a:gd name="T28" fmla="*/ 5 w 30"/>
                    <a:gd name="T29" fmla="*/ 9 h 20"/>
                    <a:gd name="T30" fmla="*/ 5 w 30"/>
                    <a:gd name="T31" fmla="*/ 9 h 20"/>
                    <a:gd name="T32" fmla="*/ 3 w 30"/>
                    <a:gd name="T33" fmla="*/ 9 h 20"/>
                    <a:gd name="T34" fmla="*/ 3 w 30"/>
                    <a:gd name="T35" fmla="*/ 8 h 20"/>
                    <a:gd name="T36" fmla="*/ 3 w 30"/>
                    <a:gd name="T37" fmla="*/ 8 h 20"/>
                    <a:gd name="T38" fmla="*/ 3 w 30"/>
                    <a:gd name="T39" fmla="*/ 8 h 20"/>
                    <a:gd name="T40" fmla="*/ 2 w 30"/>
                    <a:gd name="T41" fmla="*/ 8 h 20"/>
                    <a:gd name="T42" fmla="*/ 0 w 30"/>
                    <a:gd name="T43" fmla="*/ 8 h 20"/>
                    <a:gd name="T44" fmla="*/ 0 w 30"/>
                    <a:gd name="T45" fmla="*/ 9 h 20"/>
                    <a:gd name="T46" fmla="*/ 3 w 30"/>
                    <a:gd name="T47" fmla="*/ 9 h 20"/>
                    <a:gd name="T48" fmla="*/ 3 w 30"/>
                    <a:gd name="T49" fmla="*/ 10 h 20"/>
                    <a:gd name="T50" fmla="*/ 4 w 30"/>
                    <a:gd name="T51" fmla="*/ 10 h 20"/>
                    <a:gd name="T52" fmla="*/ 5 w 30"/>
                    <a:gd name="T53" fmla="*/ 10 h 20"/>
                    <a:gd name="T54" fmla="*/ 6 w 30"/>
                    <a:gd name="T55" fmla="*/ 10 h 20"/>
                    <a:gd name="T56" fmla="*/ 6 w 30"/>
                    <a:gd name="T57" fmla="*/ 10 h 20"/>
                    <a:gd name="T58" fmla="*/ 7 w 30"/>
                    <a:gd name="T59" fmla="*/ 10 h 20"/>
                    <a:gd name="T60" fmla="*/ 7 w 30"/>
                    <a:gd name="T61" fmla="*/ 10 h 20"/>
                    <a:gd name="T62" fmla="*/ 8 w 30"/>
                    <a:gd name="T63" fmla="*/ 10 h 20"/>
                    <a:gd name="T64" fmla="*/ 8 w 30"/>
                    <a:gd name="T65" fmla="*/ 10 h 20"/>
                    <a:gd name="T66" fmla="*/ 8 w 30"/>
                    <a:gd name="T67" fmla="*/ 10 h 20"/>
                    <a:gd name="T68" fmla="*/ 9 w 30"/>
                    <a:gd name="T69" fmla="*/ 9 h 20"/>
                    <a:gd name="T70" fmla="*/ 9 w 30"/>
                    <a:gd name="T71" fmla="*/ 9 h 20"/>
                    <a:gd name="T72" fmla="*/ 10 w 30"/>
                    <a:gd name="T73" fmla="*/ 10 h 20"/>
                    <a:gd name="T74" fmla="*/ 11 w 30"/>
                    <a:gd name="T75" fmla="*/ 9 h 20"/>
                    <a:gd name="T76" fmla="*/ 11 w 30"/>
                    <a:gd name="T77" fmla="*/ 9 h 20"/>
                    <a:gd name="T78" fmla="*/ 11 w 30"/>
                    <a:gd name="T79" fmla="*/ 9 h 20"/>
                    <a:gd name="T80" fmla="*/ 12 w 30"/>
                    <a:gd name="T81" fmla="*/ 9 h 20"/>
                    <a:gd name="T82" fmla="*/ 13 w 30"/>
                    <a:gd name="T83" fmla="*/ 7 h 20"/>
                    <a:gd name="T84" fmla="*/ 14 w 30"/>
                    <a:gd name="T85" fmla="*/ 6 h 20"/>
                    <a:gd name="T86" fmla="*/ 13 w 30"/>
                    <a:gd name="T87" fmla="*/ 4 h 20"/>
                    <a:gd name="T88" fmla="*/ 14 w 30"/>
                    <a:gd name="T89" fmla="*/ 3 h 20"/>
                    <a:gd name="T90" fmla="*/ 15 w 30"/>
                    <a:gd name="T91" fmla="*/ 3 h 20"/>
                    <a:gd name="T92" fmla="*/ 13 w 30"/>
                    <a:gd name="T93" fmla="*/ 2 h 20"/>
                    <a:gd name="T94" fmla="*/ 13 w 30"/>
                    <a:gd name="T95" fmla="*/ 1 h 20"/>
                    <a:gd name="T96" fmla="*/ 13 w 30"/>
                    <a:gd name="T97" fmla="*/ 0 h 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 h="20">
                      <a:moveTo>
                        <a:pt x="26" y="0"/>
                      </a:moveTo>
                      <a:cubicBezTo>
                        <a:pt x="26" y="2"/>
                        <a:pt x="27" y="3"/>
                        <a:pt x="26" y="3"/>
                      </a:cubicBezTo>
                      <a:cubicBezTo>
                        <a:pt x="24" y="4"/>
                        <a:pt x="27" y="8"/>
                        <a:pt x="24" y="8"/>
                      </a:cubicBezTo>
                      <a:cubicBezTo>
                        <a:pt x="22" y="8"/>
                        <a:pt x="23" y="13"/>
                        <a:pt x="20" y="13"/>
                      </a:cubicBezTo>
                      <a:cubicBezTo>
                        <a:pt x="20" y="13"/>
                        <a:pt x="20" y="13"/>
                        <a:pt x="20" y="13"/>
                      </a:cubicBezTo>
                      <a:cubicBezTo>
                        <a:pt x="20" y="13"/>
                        <a:pt x="20" y="13"/>
                        <a:pt x="20" y="13"/>
                      </a:cubicBezTo>
                      <a:cubicBezTo>
                        <a:pt x="19" y="13"/>
                        <a:pt x="19" y="13"/>
                        <a:pt x="18" y="14"/>
                      </a:cubicBezTo>
                      <a:cubicBezTo>
                        <a:pt x="18" y="15"/>
                        <a:pt x="18" y="15"/>
                        <a:pt x="17" y="15"/>
                      </a:cubicBezTo>
                      <a:cubicBezTo>
                        <a:pt x="17" y="15"/>
                        <a:pt x="16" y="15"/>
                        <a:pt x="16" y="15"/>
                      </a:cubicBezTo>
                      <a:cubicBezTo>
                        <a:pt x="15" y="15"/>
                        <a:pt x="15" y="15"/>
                        <a:pt x="15" y="15"/>
                      </a:cubicBezTo>
                      <a:cubicBezTo>
                        <a:pt x="15" y="15"/>
                        <a:pt x="14" y="15"/>
                        <a:pt x="14" y="15"/>
                      </a:cubicBezTo>
                      <a:cubicBezTo>
                        <a:pt x="13" y="16"/>
                        <a:pt x="13" y="16"/>
                        <a:pt x="12" y="16"/>
                      </a:cubicBezTo>
                      <a:cubicBezTo>
                        <a:pt x="12" y="16"/>
                        <a:pt x="12" y="16"/>
                        <a:pt x="11" y="16"/>
                      </a:cubicBezTo>
                      <a:cubicBezTo>
                        <a:pt x="11" y="15"/>
                        <a:pt x="11" y="15"/>
                        <a:pt x="11" y="15"/>
                      </a:cubicBezTo>
                      <a:cubicBezTo>
                        <a:pt x="10" y="15"/>
                        <a:pt x="10" y="16"/>
                        <a:pt x="10" y="16"/>
                      </a:cubicBezTo>
                      <a:cubicBezTo>
                        <a:pt x="9" y="16"/>
                        <a:pt x="9" y="16"/>
                        <a:pt x="9" y="16"/>
                      </a:cubicBezTo>
                      <a:cubicBezTo>
                        <a:pt x="8" y="16"/>
                        <a:pt x="8" y="16"/>
                        <a:pt x="7" y="16"/>
                      </a:cubicBezTo>
                      <a:cubicBezTo>
                        <a:pt x="7" y="15"/>
                        <a:pt x="6" y="15"/>
                        <a:pt x="6" y="15"/>
                      </a:cubicBezTo>
                      <a:cubicBezTo>
                        <a:pt x="5" y="15"/>
                        <a:pt x="5" y="15"/>
                        <a:pt x="5" y="15"/>
                      </a:cubicBezTo>
                      <a:cubicBezTo>
                        <a:pt x="4" y="15"/>
                        <a:pt x="4" y="15"/>
                        <a:pt x="4" y="15"/>
                      </a:cubicBezTo>
                      <a:cubicBezTo>
                        <a:pt x="3" y="15"/>
                        <a:pt x="2" y="15"/>
                        <a:pt x="2" y="14"/>
                      </a:cubicBezTo>
                      <a:cubicBezTo>
                        <a:pt x="1" y="14"/>
                        <a:pt x="1" y="14"/>
                        <a:pt x="0" y="14"/>
                      </a:cubicBezTo>
                      <a:cubicBezTo>
                        <a:pt x="0" y="15"/>
                        <a:pt x="0" y="16"/>
                        <a:pt x="0" y="17"/>
                      </a:cubicBezTo>
                      <a:cubicBezTo>
                        <a:pt x="2" y="18"/>
                        <a:pt x="4" y="17"/>
                        <a:pt x="5" y="18"/>
                      </a:cubicBezTo>
                      <a:cubicBezTo>
                        <a:pt x="6" y="19"/>
                        <a:pt x="6" y="19"/>
                        <a:pt x="7" y="19"/>
                      </a:cubicBezTo>
                      <a:cubicBezTo>
                        <a:pt x="7" y="19"/>
                        <a:pt x="8" y="19"/>
                        <a:pt x="8" y="19"/>
                      </a:cubicBezTo>
                      <a:cubicBezTo>
                        <a:pt x="8" y="19"/>
                        <a:pt x="9" y="19"/>
                        <a:pt x="9" y="19"/>
                      </a:cubicBezTo>
                      <a:cubicBezTo>
                        <a:pt x="10" y="19"/>
                        <a:pt x="10" y="19"/>
                        <a:pt x="11" y="19"/>
                      </a:cubicBezTo>
                      <a:cubicBezTo>
                        <a:pt x="11" y="20"/>
                        <a:pt x="12" y="20"/>
                        <a:pt x="12" y="20"/>
                      </a:cubicBezTo>
                      <a:cubicBezTo>
                        <a:pt x="12" y="20"/>
                        <a:pt x="13" y="20"/>
                        <a:pt x="13" y="19"/>
                      </a:cubicBezTo>
                      <a:cubicBezTo>
                        <a:pt x="13" y="19"/>
                        <a:pt x="14" y="19"/>
                        <a:pt x="14" y="19"/>
                      </a:cubicBezTo>
                      <a:cubicBezTo>
                        <a:pt x="14" y="19"/>
                        <a:pt x="15" y="19"/>
                        <a:pt x="15" y="19"/>
                      </a:cubicBezTo>
                      <a:cubicBezTo>
                        <a:pt x="15" y="19"/>
                        <a:pt x="16" y="20"/>
                        <a:pt x="16" y="20"/>
                      </a:cubicBezTo>
                      <a:cubicBezTo>
                        <a:pt x="16" y="20"/>
                        <a:pt x="17" y="19"/>
                        <a:pt x="17" y="19"/>
                      </a:cubicBezTo>
                      <a:cubicBezTo>
                        <a:pt x="18" y="18"/>
                        <a:pt x="18" y="18"/>
                        <a:pt x="18" y="18"/>
                      </a:cubicBezTo>
                      <a:cubicBezTo>
                        <a:pt x="19" y="18"/>
                        <a:pt x="19" y="18"/>
                        <a:pt x="19" y="18"/>
                      </a:cubicBezTo>
                      <a:cubicBezTo>
                        <a:pt x="19" y="19"/>
                        <a:pt x="20" y="19"/>
                        <a:pt x="20" y="19"/>
                      </a:cubicBezTo>
                      <a:cubicBezTo>
                        <a:pt x="21" y="19"/>
                        <a:pt x="21" y="18"/>
                        <a:pt x="22" y="18"/>
                      </a:cubicBezTo>
                      <a:cubicBezTo>
                        <a:pt x="22" y="17"/>
                        <a:pt x="22" y="16"/>
                        <a:pt x="23" y="16"/>
                      </a:cubicBezTo>
                      <a:cubicBezTo>
                        <a:pt x="23" y="16"/>
                        <a:pt x="23" y="16"/>
                        <a:pt x="23" y="16"/>
                      </a:cubicBezTo>
                      <a:cubicBezTo>
                        <a:pt x="23" y="16"/>
                        <a:pt x="24" y="16"/>
                        <a:pt x="24" y="16"/>
                      </a:cubicBezTo>
                      <a:cubicBezTo>
                        <a:pt x="27" y="16"/>
                        <a:pt x="25" y="12"/>
                        <a:pt x="27" y="12"/>
                      </a:cubicBezTo>
                      <a:cubicBezTo>
                        <a:pt x="29" y="12"/>
                        <a:pt x="29" y="11"/>
                        <a:pt x="29" y="10"/>
                      </a:cubicBezTo>
                      <a:cubicBezTo>
                        <a:pt x="29" y="10"/>
                        <a:pt x="28" y="9"/>
                        <a:pt x="28" y="8"/>
                      </a:cubicBezTo>
                      <a:cubicBezTo>
                        <a:pt x="28" y="7"/>
                        <a:pt x="29" y="7"/>
                        <a:pt x="29" y="7"/>
                      </a:cubicBezTo>
                      <a:cubicBezTo>
                        <a:pt x="30" y="7"/>
                        <a:pt x="30" y="7"/>
                        <a:pt x="30" y="6"/>
                      </a:cubicBezTo>
                      <a:cubicBezTo>
                        <a:pt x="30" y="5"/>
                        <a:pt x="28" y="3"/>
                        <a:pt x="28" y="2"/>
                      </a:cubicBezTo>
                      <a:cubicBezTo>
                        <a:pt x="28" y="1"/>
                        <a:pt x="28" y="1"/>
                        <a:pt x="28" y="1"/>
                      </a:cubicBezTo>
                      <a:cubicBezTo>
                        <a:pt x="28" y="1"/>
                        <a:pt x="27" y="1"/>
                        <a:pt x="26" y="0"/>
                      </a:cubicBezTo>
                    </a:path>
                  </a:pathLst>
                </a:custGeom>
                <a:solidFill>
                  <a:srgbClr val="A0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3" name="Freeform 10864">
                  <a:extLst>
                    <a:ext uri="{FF2B5EF4-FFF2-40B4-BE49-F238E27FC236}">
                      <a16:creationId xmlns:a16="http://schemas.microsoft.com/office/drawing/2014/main" id="{0F5F405F-8E95-0D6A-7C23-1C7659EE4B49}"/>
                    </a:ext>
                  </a:extLst>
                </p:cNvPr>
                <p:cNvSpPr>
                  <a:spLocks/>
                </p:cNvSpPr>
                <p:nvPr/>
              </p:nvSpPr>
              <p:spPr bwMode="auto">
                <a:xfrm>
                  <a:off x="4002" y="2387"/>
                  <a:ext cx="11" cy="9"/>
                </a:xfrm>
                <a:custGeom>
                  <a:avLst/>
                  <a:gdLst>
                    <a:gd name="T0" fmla="*/ 0 w 13"/>
                    <a:gd name="T1" fmla="*/ 0 h 11"/>
                    <a:gd name="T2" fmla="*/ 0 w 13"/>
                    <a:gd name="T3" fmla="*/ 0 h 11"/>
                    <a:gd name="T4" fmla="*/ 0 w 13"/>
                    <a:gd name="T5" fmla="*/ 0 h 11"/>
                    <a:gd name="T6" fmla="*/ 2 w 13"/>
                    <a:gd name="T7" fmla="*/ 2 h 11"/>
                    <a:gd name="T8" fmla="*/ 2 w 13"/>
                    <a:gd name="T9" fmla="*/ 2 h 11"/>
                    <a:gd name="T10" fmla="*/ 3 w 13"/>
                    <a:gd name="T11" fmla="*/ 2 h 11"/>
                    <a:gd name="T12" fmla="*/ 6 w 13"/>
                    <a:gd name="T13" fmla="*/ 5 h 11"/>
                    <a:gd name="T14" fmla="*/ 7 w 13"/>
                    <a:gd name="T15" fmla="*/ 5 h 11"/>
                    <a:gd name="T16" fmla="*/ 7 w 13"/>
                    <a:gd name="T17" fmla="*/ 4 h 11"/>
                    <a:gd name="T18" fmla="*/ 5 w 13"/>
                    <a:gd name="T19" fmla="*/ 2 h 11"/>
                    <a:gd name="T20" fmla="*/ 3 w 13"/>
                    <a:gd name="T21" fmla="*/ 2 h 11"/>
                    <a:gd name="T22" fmla="*/ 0 w 13"/>
                    <a:gd name="T23" fmla="*/ 0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1">
                      <a:moveTo>
                        <a:pt x="0" y="0"/>
                      </a:moveTo>
                      <a:cubicBezTo>
                        <a:pt x="0" y="0"/>
                        <a:pt x="0" y="0"/>
                        <a:pt x="0" y="0"/>
                      </a:cubicBezTo>
                      <a:cubicBezTo>
                        <a:pt x="0" y="0"/>
                        <a:pt x="0" y="0"/>
                        <a:pt x="0" y="0"/>
                      </a:cubicBezTo>
                      <a:cubicBezTo>
                        <a:pt x="1" y="1"/>
                        <a:pt x="1" y="1"/>
                        <a:pt x="2" y="2"/>
                      </a:cubicBezTo>
                      <a:cubicBezTo>
                        <a:pt x="2" y="2"/>
                        <a:pt x="2" y="2"/>
                        <a:pt x="2" y="2"/>
                      </a:cubicBezTo>
                      <a:cubicBezTo>
                        <a:pt x="3" y="4"/>
                        <a:pt x="6" y="5"/>
                        <a:pt x="7" y="6"/>
                      </a:cubicBezTo>
                      <a:cubicBezTo>
                        <a:pt x="8" y="9"/>
                        <a:pt x="11" y="8"/>
                        <a:pt x="12" y="10"/>
                      </a:cubicBezTo>
                      <a:cubicBezTo>
                        <a:pt x="13" y="10"/>
                        <a:pt x="13" y="10"/>
                        <a:pt x="13" y="11"/>
                      </a:cubicBezTo>
                      <a:cubicBezTo>
                        <a:pt x="13" y="10"/>
                        <a:pt x="13" y="9"/>
                        <a:pt x="13" y="8"/>
                      </a:cubicBezTo>
                      <a:cubicBezTo>
                        <a:pt x="12" y="8"/>
                        <a:pt x="10" y="8"/>
                        <a:pt x="9" y="6"/>
                      </a:cubicBezTo>
                      <a:cubicBezTo>
                        <a:pt x="8" y="5"/>
                        <a:pt x="5" y="6"/>
                        <a:pt x="4" y="3"/>
                      </a:cubicBezTo>
                      <a:cubicBezTo>
                        <a:pt x="3" y="2"/>
                        <a:pt x="2" y="1"/>
                        <a:pt x="0" y="0"/>
                      </a:cubicBezTo>
                    </a:path>
                  </a:pathLst>
                </a:custGeom>
                <a:solidFill>
                  <a:srgbClr val="A67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4" name="Freeform 10865">
                  <a:extLst>
                    <a:ext uri="{FF2B5EF4-FFF2-40B4-BE49-F238E27FC236}">
                      <a16:creationId xmlns:a16="http://schemas.microsoft.com/office/drawing/2014/main" id="{D354DD6D-C34F-0F23-1A6E-03A8FD485C01}"/>
                    </a:ext>
                  </a:extLst>
                </p:cNvPr>
                <p:cNvSpPr>
                  <a:spLocks/>
                </p:cNvSpPr>
                <p:nvPr/>
              </p:nvSpPr>
              <p:spPr bwMode="auto">
                <a:xfrm>
                  <a:off x="4033" y="2380"/>
                  <a:ext cx="4" cy="3"/>
                </a:xfrm>
                <a:custGeom>
                  <a:avLst/>
                  <a:gdLst>
                    <a:gd name="T0" fmla="*/ 2 w 4"/>
                    <a:gd name="T1" fmla="*/ 0 h 4"/>
                    <a:gd name="T2" fmla="*/ 2 w 4"/>
                    <a:gd name="T3" fmla="*/ 0 h 4"/>
                    <a:gd name="T4" fmla="*/ 1 w 4"/>
                    <a:gd name="T5" fmla="*/ 0 h 4"/>
                    <a:gd name="T6" fmla="*/ 1 w 4"/>
                    <a:gd name="T7" fmla="*/ 0 h 4"/>
                    <a:gd name="T8" fmla="*/ 1 w 4"/>
                    <a:gd name="T9" fmla="*/ 0 h 4"/>
                    <a:gd name="T10" fmla="*/ 1 w 4"/>
                    <a:gd name="T11" fmla="*/ 0 h 4"/>
                    <a:gd name="T12" fmla="*/ 0 w 4"/>
                    <a:gd name="T13" fmla="*/ 1 h 4"/>
                    <a:gd name="T14" fmla="*/ 1 w 4"/>
                    <a:gd name="T15" fmla="*/ 2 h 4"/>
                    <a:gd name="T16" fmla="*/ 3 w 4"/>
                    <a:gd name="T17" fmla="*/ 2 h 4"/>
                    <a:gd name="T18" fmla="*/ 4 w 4"/>
                    <a:gd name="T19" fmla="*/ 2 h 4"/>
                    <a:gd name="T20" fmla="*/ 4 w 4"/>
                    <a:gd name="T21" fmla="*/ 2 h 4"/>
                    <a:gd name="T22" fmla="*/ 2 w 4"/>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4">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0" y="1"/>
                        <a:pt x="0" y="1"/>
                      </a:cubicBezTo>
                      <a:cubicBezTo>
                        <a:pt x="0" y="2"/>
                        <a:pt x="0" y="3"/>
                        <a:pt x="1" y="3"/>
                      </a:cubicBezTo>
                      <a:cubicBezTo>
                        <a:pt x="2" y="4"/>
                        <a:pt x="3" y="4"/>
                        <a:pt x="3" y="4"/>
                      </a:cubicBezTo>
                      <a:cubicBezTo>
                        <a:pt x="4" y="4"/>
                        <a:pt x="4" y="4"/>
                        <a:pt x="4" y="4"/>
                      </a:cubicBezTo>
                      <a:cubicBezTo>
                        <a:pt x="4" y="4"/>
                        <a:pt x="4" y="4"/>
                        <a:pt x="4" y="3"/>
                      </a:cubicBezTo>
                      <a:cubicBezTo>
                        <a:pt x="4" y="2"/>
                        <a:pt x="3" y="1"/>
                        <a:pt x="2" y="0"/>
                      </a:cubicBezTo>
                    </a:path>
                  </a:pathLst>
                </a:custGeom>
                <a:solidFill>
                  <a:srgbClr val="A67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5" name="Freeform 10866">
                  <a:extLst>
                    <a:ext uri="{FF2B5EF4-FFF2-40B4-BE49-F238E27FC236}">
                      <a16:creationId xmlns:a16="http://schemas.microsoft.com/office/drawing/2014/main" id="{DA3D197C-1C73-7109-8684-34FDA738A83E}"/>
                    </a:ext>
                  </a:extLst>
                </p:cNvPr>
                <p:cNvSpPr>
                  <a:spLocks/>
                </p:cNvSpPr>
                <p:nvPr/>
              </p:nvSpPr>
              <p:spPr bwMode="auto">
                <a:xfrm>
                  <a:off x="4004" y="2375"/>
                  <a:ext cx="3" cy="2"/>
                </a:xfrm>
                <a:custGeom>
                  <a:avLst/>
                  <a:gdLst>
                    <a:gd name="T0" fmla="*/ 1 w 4"/>
                    <a:gd name="T1" fmla="*/ 0 h 3"/>
                    <a:gd name="T2" fmla="*/ 0 w 4"/>
                    <a:gd name="T3" fmla="*/ 1 h 3"/>
                    <a:gd name="T4" fmla="*/ 0 w 4"/>
                    <a:gd name="T5" fmla="*/ 1 h 3"/>
                    <a:gd name="T6" fmla="*/ 1 w 4"/>
                    <a:gd name="T7" fmla="*/ 1 h 3"/>
                    <a:gd name="T8" fmla="*/ 2 w 4"/>
                    <a:gd name="T9" fmla="*/ 1 h 3"/>
                    <a:gd name="T10" fmla="*/ 2 w 4"/>
                    <a:gd name="T11" fmla="*/ 1 h 3"/>
                    <a:gd name="T12" fmla="*/ 1 w 4"/>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1" y="0"/>
                      </a:moveTo>
                      <a:cubicBezTo>
                        <a:pt x="1" y="0"/>
                        <a:pt x="0" y="1"/>
                        <a:pt x="0" y="1"/>
                      </a:cubicBezTo>
                      <a:cubicBezTo>
                        <a:pt x="0" y="1"/>
                        <a:pt x="0" y="1"/>
                        <a:pt x="0" y="1"/>
                      </a:cubicBezTo>
                      <a:cubicBezTo>
                        <a:pt x="0" y="1"/>
                        <a:pt x="0" y="1"/>
                        <a:pt x="1" y="1"/>
                      </a:cubicBezTo>
                      <a:cubicBezTo>
                        <a:pt x="2" y="1"/>
                        <a:pt x="3" y="2"/>
                        <a:pt x="3" y="3"/>
                      </a:cubicBezTo>
                      <a:cubicBezTo>
                        <a:pt x="3" y="3"/>
                        <a:pt x="4" y="2"/>
                        <a:pt x="3" y="2"/>
                      </a:cubicBezTo>
                      <a:cubicBezTo>
                        <a:pt x="3" y="1"/>
                        <a:pt x="2"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6" name="Freeform 10867">
                  <a:extLst>
                    <a:ext uri="{FF2B5EF4-FFF2-40B4-BE49-F238E27FC236}">
                      <a16:creationId xmlns:a16="http://schemas.microsoft.com/office/drawing/2014/main" id="{642126F2-330E-8EC1-91BB-017DD69BC1C8}"/>
                    </a:ext>
                  </a:extLst>
                </p:cNvPr>
                <p:cNvSpPr>
                  <a:spLocks/>
                </p:cNvSpPr>
                <p:nvPr/>
              </p:nvSpPr>
              <p:spPr bwMode="auto">
                <a:xfrm>
                  <a:off x="4003" y="2370"/>
                  <a:ext cx="4" cy="2"/>
                </a:xfrm>
                <a:custGeom>
                  <a:avLst/>
                  <a:gdLst>
                    <a:gd name="T0" fmla="*/ 0 w 5"/>
                    <a:gd name="T1" fmla="*/ 0 h 2"/>
                    <a:gd name="T2" fmla="*/ 2 w 5"/>
                    <a:gd name="T3" fmla="*/ 2 h 2"/>
                    <a:gd name="T4" fmla="*/ 2 w 5"/>
                    <a:gd name="T5" fmla="*/ 2 h 2"/>
                    <a:gd name="T6" fmla="*/ 1 w 5"/>
                    <a:gd name="T7" fmla="*/ 0 h 2"/>
                    <a:gd name="T8" fmla="*/ 0 w 5"/>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0" y="0"/>
                      </a:moveTo>
                      <a:cubicBezTo>
                        <a:pt x="0" y="1"/>
                        <a:pt x="2" y="2"/>
                        <a:pt x="3" y="2"/>
                      </a:cubicBezTo>
                      <a:cubicBezTo>
                        <a:pt x="4" y="2"/>
                        <a:pt x="4" y="2"/>
                        <a:pt x="5" y="2"/>
                      </a:cubicBezTo>
                      <a:cubicBezTo>
                        <a:pt x="4" y="1"/>
                        <a:pt x="1" y="1"/>
                        <a:pt x="1" y="0"/>
                      </a:cubicBezTo>
                      <a:cubicBezTo>
                        <a:pt x="0"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7" name="Freeform 10868">
                  <a:extLst>
                    <a:ext uri="{FF2B5EF4-FFF2-40B4-BE49-F238E27FC236}">
                      <a16:creationId xmlns:a16="http://schemas.microsoft.com/office/drawing/2014/main" id="{ED469F53-1C12-6E2C-90CE-4335C9DC6F85}"/>
                    </a:ext>
                  </a:extLst>
                </p:cNvPr>
                <p:cNvSpPr>
                  <a:spLocks/>
                </p:cNvSpPr>
                <p:nvPr/>
              </p:nvSpPr>
              <p:spPr bwMode="auto">
                <a:xfrm>
                  <a:off x="4011" y="2375"/>
                  <a:ext cx="3" cy="2"/>
                </a:xfrm>
                <a:custGeom>
                  <a:avLst/>
                  <a:gdLst>
                    <a:gd name="T0" fmla="*/ 0 w 4"/>
                    <a:gd name="T1" fmla="*/ 0 h 3"/>
                    <a:gd name="T2" fmla="*/ 0 w 4"/>
                    <a:gd name="T3" fmla="*/ 0 h 3"/>
                    <a:gd name="T4" fmla="*/ 0 w 4"/>
                    <a:gd name="T5" fmla="*/ 1 h 3"/>
                    <a:gd name="T6" fmla="*/ 0 w 4"/>
                    <a:gd name="T7" fmla="*/ 1 h 3"/>
                    <a:gd name="T8" fmla="*/ 2 w 4"/>
                    <a:gd name="T9" fmla="*/ 1 h 3"/>
                    <a:gd name="T10" fmla="*/ 1 w 4"/>
                    <a:gd name="T11" fmla="*/ 0 h 3"/>
                    <a:gd name="T12" fmla="*/ 0 w 4"/>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0" y="0"/>
                      </a:moveTo>
                      <a:cubicBezTo>
                        <a:pt x="0" y="0"/>
                        <a:pt x="0" y="0"/>
                        <a:pt x="0" y="0"/>
                      </a:cubicBezTo>
                      <a:cubicBezTo>
                        <a:pt x="0" y="1"/>
                        <a:pt x="0" y="1"/>
                        <a:pt x="0" y="1"/>
                      </a:cubicBezTo>
                      <a:cubicBezTo>
                        <a:pt x="0" y="1"/>
                        <a:pt x="0" y="1"/>
                        <a:pt x="0" y="1"/>
                      </a:cubicBezTo>
                      <a:cubicBezTo>
                        <a:pt x="1" y="1"/>
                        <a:pt x="3" y="3"/>
                        <a:pt x="4" y="3"/>
                      </a:cubicBezTo>
                      <a:cubicBezTo>
                        <a:pt x="4" y="2"/>
                        <a:pt x="2" y="0"/>
                        <a:pt x="1"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8" name="Freeform 10869">
                  <a:extLst>
                    <a:ext uri="{FF2B5EF4-FFF2-40B4-BE49-F238E27FC236}">
                      <a16:creationId xmlns:a16="http://schemas.microsoft.com/office/drawing/2014/main" id="{334A12D3-18F3-D7CF-45B0-4F4D5417AB36}"/>
                    </a:ext>
                  </a:extLst>
                </p:cNvPr>
                <p:cNvSpPr>
                  <a:spLocks/>
                </p:cNvSpPr>
                <p:nvPr/>
              </p:nvSpPr>
              <p:spPr bwMode="auto">
                <a:xfrm>
                  <a:off x="4010" y="2375"/>
                  <a:ext cx="1" cy="2"/>
                </a:xfrm>
                <a:custGeom>
                  <a:avLst/>
                  <a:gdLst>
                    <a:gd name="T0" fmla="*/ 1 w 1"/>
                    <a:gd name="T1" fmla="*/ 0 h 2"/>
                    <a:gd name="T2" fmla="*/ 0 w 1"/>
                    <a:gd name="T3" fmla="*/ 1 h 2"/>
                    <a:gd name="T4" fmla="*/ 0 w 1"/>
                    <a:gd name="T5" fmla="*/ 2 h 2"/>
                    <a:gd name="T6" fmla="*/ 1 w 1"/>
                    <a:gd name="T7" fmla="*/ 1 h 2"/>
                    <a:gd name="T8" fmla="*/ 1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0"/>
                      </a:moveTo>
                      <a:cubicBezTo>
                        <a:pt x="0" y="1"/>
                        <a:pt x="0" y="1"/>
                        <a:pt x="0" y="1"/>
                      </a:cubicBezTo>
                      <a:cubicBezTo>
                        <a:pt x="0" y="2"/>
                        <a:pt x="0" y="2"/>
                        <a:pt x="0" y="2"/>
                      </a:cubicBezTo>
                      <a:cubicBezTo>
                        <a:pt x="1" y="1"/>
                        <a:pt x="1" y="1"/>
                        <a:pt x="1" y="1"/>
                      </a:cubicBezTo>
                      <a:cubicBezTo>
                        <a:pt x="1" y="1"/>
                        <a:pt x="1" y="1"/>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89" name="Freeform 10870">
                  <a:extLst>
                    <a:ext uri="{FF2B5EF4-FFF2-40B4-BE49-F238E27FC236}">
                      <a16:creationId xmlns:a16="http://schemas.microsoft.com/office/drawing/2014/main" id="{8016D2A9-8612-011A-F6D9-100BF279E801}"/>
                    </a:ext>
                  </a:extLst>
                </p:cNvPr>
                <p:cNvSpPr>
                  <a:spLocks noEditPoints="1"/>
                </p:cNvSpPr>
                <p:nvPr/>
              </p:nvSpPr>
              <p:spPr bwMode="auto">
                <a:xfrm>
                  <a:off x="4010" y="2367"/>
                  <a:ext cx="4" cy="4"/>
                </a:xfrm>
                <a:custGeom>
                  <a:avLst/>
                  <a:gdLst>
                    <a:gd name="T0" fmla="*/ 0 w 5"/>
                    <a:gd name="T1" fmla="*/ 0 h 5"/>
                    <a:gd name="T2" fmla="*/ 1 w 5"/>
                    <a:gd name="T3" fmla="*/ 2 h 5"/>
                    <a:gd name="T4" fmla="*/ 2 w 5"/>
                    <a:gd name="T5" fmla="*/ 2 h 5"/>
                    <a:gd name="T6" fmla="*/ 2 w 5"/>
                    <a:gd name="T7" fmla="*/ 2 h 5"/>
                    <a:gd name="T8" fmla="*/ 2 w 5"/>
                    <a:gd name="T9" fmla="*/ 2 h 5"/>
                    <a:gd name="T10" fmla="*/ 0 w 5"/>
                    <a:gd name="T11" fmla="*/ 0 h 5"/>
                    <a:gd name="T12" fmla="*/ 0 w 5"/>
                    <a:gd name="T13" fmla="*/ 0 h 5"/>
                    <a:gd name="T14" fmla="*/ 0 w 5"/>
                    <a:gd name="T15" fmla="*/ 0 h 5"/>
                    <a:gd name="T16" fmla="*/ 0 w 5"/>
                    <a:gd name="T17" fmla="*/ 0 h 5"/>
                    <a:gd name="T18" fmla="*/ 0 w 5"/>
                    <a:gd name="T19" fmla="*/ 0 h 5"/>
                    <a:gd name="T20" fmla="*/ 0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5">
                      <a:moveTo>
                        <a:pt x="0" y="0"/>
                      </a:moveTo>
                      <a:cubicBezTo>
                        <a:pt x="0" y="1"/>
                        <a:pt x="0" y="2"/>
                        <a:pt x="1" y="3"/>
                      </a:cubicBezTo>
                      <a:cubicBezTo>
                        <a:pt x="1" y="3"/>
                        <a:pt x="4" y="5"/>
                        <a:pt x="5" y="5"/>
                      </a:cubicBezTo>
                      <a:cubicBezTo>
                        <a:pt x="5" y="5"/>
                        <a:pt x="5" y="5"/>
                        <a:pt x="5" y="4"/>
                      </a:cubicBezTo>
                      <a:cubicBezTo>
                        <a:pt x="5" y="4"/>
                        <a:pt x="4" y="4"/>
                        <a:pt x="3" y="3"/>
                      </a:cubicBezTo>
                      <a:cubicBezTo>
                        <a:pt x="2" y="3"/>
                        <a:pt x="0" y="1"/>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C2B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0" name="Freeform 10871">
                  <a:extLst>
                    <a:ext uri="{FF2B5EF4-FFF2-40B4-BE49-F238E27FC236}">
                      <a16:creationId xmlns:a16="http://schemas.microsoft.com/office/drawing/2014/main" id="{116FD968-9943-9D11-BAF2-F0E374430532}"/>
                    </a:ext>
                  </a:extLst>
                </p:cNvPr>
                <p:cNvSpPr>
                  <a:spLocks/>
                </p:cNvSpPr>
                <p:nvPr/>
              </p:nvSpPr>
              <p:spPr bwMode="auto">
                <a:xfrm>
                  <a:off x="4004" y="2367"/>
                  <a:ext cx="1" cy="1"/>
                </a:xfrm>
                <a:custGeom>
                  <a:avLst/>
                  <a:gdLst>
                    <a:gd name="T0" fmla="*/ 1 w 1"/>
                    <a:gd name="T1" fmla="*/ 0 h 1"/>
                    <a:gd name="T2" fmla="*/ 1 w 1"/>
                    <a:gd name="T3" fmla="*/ 1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1" y="1"/>
                      </a:cubicBezTo>
                      <a:cubicBezTo>
                        <a:pt x="1" y="1"/>
                        <a:pt x="1" y="0"/>
                        <a:pt x="1" y="0"/>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1" name="Freeform 10872">
                  <a:extLst>
                    <a:ext uri="{FF2B5EF4-FFF2-40B4-BE49-F238E27FC236}">
                      <a16:creationId xmlns:a16="http://schemas.microsoft.com/office/drawing/2014/main" id="{6F201ACD-842F-C672-93E6-0801B4D348F5}"/>
                    </a:ext>
                  </a:extLst>
                </p:cNvPr>
                <p:cNvSpPr>
                  <a:spLocks/>
                </p:cNvSpPr>
                <p:nvPr/>
              </p:nvSpPr>
              <p:spPr bwMode="auto">
                <a:xfrm>
                  <a:off x="4007" y="2367"/>
                  <a:ext cx="1" cy="1"/>
                </a:xfrm>
                <a:custGeom>
                  <a:avLst/>
                  <a:gdLst>
                    <a:gd name="T0" fmla="*/ 0 w 1"/>
                    <a:gd name="T1" fmla="*/ 0 h 1"/>
                    <a:gd name="T2" fmla="*/ 0 w 1"/>
                    <a:gd name="T3" fmla="*/ 1 h 1"/>
                    <a:gd name="T4" fmla="*/ 0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1"/>
                        <a:pt x="0" y="1"/>
                        <a:pt x="0" y="1"/>
                      </a:cubicBezTo>
                      <a:cubicBezTo>
                        <a:pt x="0" y="1"/>
                        <a:pt x="0" y="1"/>
                        <a:pt x="0" y="1"/>
                      </a:cubicBezTo>
                      <a:cubicBezTo>
                        <a:pt x="0" y="1"/>
                        <a:pt x="0" y="1"/>
                        <a:pt x="1" y="1"/>
                      </a:cubicBezTo>
                      <a:cubicBezTo>
                        <a:pt x="0" y="1"/>
                        <a:pt x="0" y="1"/>
                        <a:pt x="0" y="0"/>
                      </a:cubicBezTo>
                    </a:path>
                  </a:pathLst>
                </a:custGeom>
                <a:solidFill>
                  <a:srgbClr val="C5B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2" name="Freeform 10873">
                  <a:extLst>
                    <a:ext uri="{FF2B5EF4-FFF2-40B4-BE49-F238E27FC236}">
                      <a16:creationId xmlns:a16="http://schemas.microsoft.com/office/drawing/2014/main" id="{6F54899A-E2CF-C628-8DD9-9C360277100C}"/>
                    </a:ext>
                  </a:extLst>
                </p:cNvPr>
                <p:cNvSpPr>
                  <a:spLocks/>
                </p:cNvSpPr>
                <p:nvPr/>
              </p:nvSpPr>
              <p:spPr bwMode="auto">
                <a:xfrm>
                  <a:off x="4005" y="2367"/>
                  <a:ext cx="2" cy="1"/>
                </a:xfrm>
                <a:custGeom>
                  <a:avLst/>
                  <a:gdLst>
                    <a:gd name="T0" fmla="*/ 0 w 3"/>
                    <a:gd name="T1" fmla="*/ 0 h 1"/>
                    <a:gd name="T2" fmla="*/ 0 w 3"/>
                    <a:gd name="T3" fmla="*/ 0 h 1"/>
                    <a:gd name="T4" fmla="*/ 0 w 3"/>
                    <a:gd name="T5" fmla="*/ 0 h 1"/>
                    <a:gd name="T6" fmla="*/ 1 w 3"/>
                    <a:gd name="T7" fmla="*/ 0 h 1"/>
                    <a:gd name="T8" fmla="*/ 1 w 3"/>
                    <a:gd name="T9" fmla="*/ 1 h 1"/>
                    <a:gd name="T10" fmla="*/ 1 w 3"/>
                    <a:gd name="T11" fmla="*/ 1 h 1"/>
                    <a:gd name="T12" fmla="*/ 1 w 3"/>
                    <a:gd name="T13" fmla="*/ 0 h 1"/>
                    <a:gd name="T14" fmla="*/ 0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cubicBezTo>
                        <a:pt x="0" y="0"/>
                        <a:pt x="0" y="0"/>
                        <a:pt x="0" y="0"/>
                      </a:cubicBezTo>
                      <a:cubicBezTo>
                        <a:pt x="0" y="0"/>
                        <a:pt x="0" y="0"/>
                        <a:pt x="0" y="0"/>
                      </a:cubicBezTo>
                      <a:cubicBezTo>
                        <a:pt x="0" y="0"/>
                        <a:pt x="1" y="0"/>
                        <a:pt x="1" y="0"/>
                      </a:cubicBezTo>
                      <a:cubicBezTo>
                        <a:pt x="1" y="0"/>
                        <a:pt x="2" y="1"/>
                        <a:pt x="3" y="1"/>
                      </a:cubicBezTo>
                      <a:cubicBezTo>
                        <a:pt x="3" y="1"/>
                        <a:pt x="3" y="1"/>
                        <a:pt x="3" y="1"/>
                      </a:cubicBezTo>
                      <a:cubicBezTo>
                        <a:pt x="3" y="1"/>
                        <a:pt x="3" y="1"/>
                        <a:pt x="3" y="0"/>
                      </a:cubicBezTo>
                      <a:cubicBezTo>
                        <a:pt x="2" y="0"/>
                        <a:pt x="1" y="0"/>
                        <a:pt x="0" y="0"/>
                      </a:cubicBezTo>
                    </a:path>
                  </a:pathLst>
                </a:custGeom>
                <a:solidFill>
                  <a:srgbClr val="BA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3" name="Freeform 10874">
                  <a:extLst>
                    <a:ext uri="{FF2B5EF4-FFF2-40B4-BE49-F238E27FC236}">
                      <a16:creationId xmlns:a16="http://schemas.microsoft.com/office/drawing/2014/main" id="{B6903852-A075-1B2C-A60C-8815103252E1}"/>
                    </a:ext>
                  </a:extLst>
                </p:cNvPr>
                <p:cNvSpPr>
                  <a:spLocks/>
                </p:cNvSpPr>
                <p:nvPr/>
              </p:nvSpPr>
              <p:spPr bwMode="auto">
                <a:xfrm>
                  <a:off x="4004" y="2367"/>
                  <a:ext cx="1" cy="1"/>
                </a:xfrm>
                <a:custGeom>
                  <a:avLst/>
                  <a:gdLst>
                    <a:gd name="T0" fmla="*/ 1 w 1"/>
                    <a:gd name="T1" fmla="*/ 0 h 1"/>
                    <a:gd name="T2" fmla="*/ 0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0" y="0"/>
                      </a:cubicBezTo>
                      <a:cubicBezTo>
                        <a:pt x="1" y="0"/>
                        <a:pt x="1" y="0"/>
                        <a:pt x="1" y="0"/>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4" name="Freeform 10875">
                  <a:extLst>
                    <a:ext uri="{FF2B5EF4-FFF2-40B4-BE49-F238E27FC236}">
                      <a16:creationId xmlns:a16="http://schemas.microsoft.com/office/drawing/2014/main" id="{3C223137-1BC9-15CF-8E87-A1F85DFFEBD9}"/>
                    </a:ext>
                  </a:extLst>
                </p:cNvPr>
                <p:cNvSpPr>
                  <a:spLocks noEditPoints="1"/>
                </p:cNvSpPr>
                <p:nvPr/>
              </p:nvSpPr>
              <p:spPr bwMode="auto">
                <a:xfrm>
                  <a:off x="4016" y="2382"/>
                  <a:ext cx="5" cy="2"/>
                </a:xfrm>
                <a:custGeom>
                  <a:avLst/>
                  <a:gdLst>
                    <a:gd name="T0" fmla="*/ 1 w 6"/>
                    <a:gd name="T1" fmla="*/ 0 h 3"/>
                    <a:gd name="T2" fmla="*/ 3 w 6"/>
                    <a:gd name="T3" fmla="*/ 1 h 3"/>
                    <a:gd name="T4" fmla="*/ 3 w 6"/>
                    <a:gd name="T5" fmla="*/ 1 h 3"/>
                    <a:gd name="T6" fmla="*/ 3 w 6"/>
                    <a:gd name="T7" fmla="*/ 1 h 3"/>
                    <a:gd name="T8" fmla="*/ 1 w 6"/>
                    <a:gd name="T9" fmla="*/ 0 h 3"/>
                    <a:gd name="T10" fmla="*/ 1 w 6"/>
                    <a:gd name="T11" fmla="*/ 0 h 3"/>
                    <a:gd name="T12" fmla="*/ 1 w 6"/>
                    <a:gd name="T13" fmla="*/ 0 h 3"/>
                    <a:gd name="T14" fmla="*/ 1 w 6"/>
                    <a:gd name="T15" fmla="*/ 0 h 3"/>
                    <a:gd name="T16" fmla="*/ 1 w 6"/>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3">
                      <a:moveTo>
                        <a:pt x="1" y="0"/>
                      </a:moveTo>
                      <a:cubicBezTo>
                        <a:pt x="0" y="1"/>
                        <a:pt x="4" y="3"/>
                        <a:pt x="5" y="3"/>
                      </a:cubicBezTo>
                      <a:cubicBezTo>
                        <a:pt x="6" y="3"/>
                        <a:pt x="6" y="3"/>
                        <a:pt x="6" y="2"/>
                      </a:cubicBezTo>
                      <a:cubicBezTo>
                        <a:pt x="6" y="2"/>
                        <a:pt x="6" y="2"/>
                        <a:pt x="6" y="2"/>
                      </a:cubicBezTo>
                      <a:cubicBezTo>
                        <a:pt x="4" y="2"/>
                        <a:pt x="2" y="2"/>
                        <a:pt x="1" y="0"/>
                      </a:cubicBezTo>
                      <a:moveTo>
                        <a:pt x="1" y="0"/>
                      </a:moveTo>
                      <a:cubicBezTo>
                        <a:pt x="1" y="0"/>
                        <a:pt x="1" y="0"/>
                        <a:pt x="1" y="0"/>
                      </a:cubicBezTo>
                      <a:cubicBezTo>
                        <a:pt x="1" y="0"/>
                        <a:pt x="1" y="0"/>
                        <a:pt x="1"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5" name="Freeform 10876">
                  <a:extLst>
                    <a:ext uri="{FF2B5EF4-FFF2-40B4-BE49-F238E27FC236}">
                      <a16:creationId xmlns:a16="http://schemas.microsoft.com/office/drawing/2014/main" id="{7F23A9F8-B56E-AEFE-0726-2E8479A75C22}"/>
                    </a:ext>
                  </a:extLst>
                </p:cNvPr>
                <p:cNvSpPr>
                  <a:spLocks/>
                </p:cNvSpPr>
                <p:nvPr/>
              </p:nvSpPr>
              <p:spPr bwMode="auto">
                <a:xfrm>
                  <a:off x="4021" y="2377"/>
                  <a:ext cx="2" cy="1"/>
                </a:xfrm>
                <a:custGeom>
                  <a:avLst/>
                  <a:gdLst>
                    <a:gd name="T0" fmla="*/ 0 w 2"/>
                    <a:gd name="T1" fmla="*/ 0 h 2"/>
                    <a:gd name="T2" fmla="*/ 0 w 2"/>
                    <a:gd name="T3" fmla="*/ 0 h 2"/>
                    <a:gd name="T4" fmla="*/ 0 w 2"/>
                    <a:gd name="T5" fmla="*/ 0 h 2"/>
                    <a:gd name="T6" fmla="*/ 1 w 2"/>
                    <a:gd name="T7" fmla="*/ 0 h 2"/>
                    <a:gd name="T8" fmla="*/ 2 w 2"/>
                    <a:gd name="T9" fmla="*/ 1 h 2"/>
                    <a:gd name="T10" fmla="*/ 1 w 2"/>
                    <a:gd name="T11" fmla="*/ 0 h 2"/>
                    <a:gd name="T12" fmla="*/ 1 w 2"/>
                    <a:gd name="T13" fmla="*/ 0 h 2"/>
                    <a:gd name="T14" fmla="*/ 0 w 2"/>
                    <a:gd name="T15" fmla="*/ 0 h 2"/>
                    <a:gd name="T16" fmla="*/ 0 w 2"/>
                    <a:gd name="T17" fmla="*/ 0 h 2"/>
                    <a:gd name="T18" fmla="*/ 0 w 2"/>
                    <a:gd name="T19" fmla="*/ 0 h 2"/>
                    <a:gd name="T20" fmla="*/ 0 w 2"/>
                    <a:gd name="T21" fmla="*/ 0 h 2"/>
                    <a:gd name="T22" fmla="*/ 0 w 2"/>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2">
                      <a:moveTo>
                        <a:pt x="0" y="0"/>
                      </a:moveTo>
                      <a:cubicBezTo>
                        <a:pt x="0" y="0"/>
                        <a:pt x="0" y="0"/>
                        <a:pt x="0" y="0"/>
                      </a:cubicBezTo>
                      <a:cubicBezTo>
                        <a:pt x="0" y="0"/>
                        <a:pt x="0" y="0"/>
                        <a:pt x="0" y="0"/>
                      </a:cubicBezTo>
                      <a:cubicBezTo>
                        <a:pt x="0" y="0"/>
                        <a:pt x="0" y="0"/>
                        <a:pt x="1" y="0"/>
                      </a:cubicBezTo>
                      <a:cubicBezTo>
                        <a:pt x="1" y="1"/>
                        <a:pt x="2" y="2"/>
                        <a:pt x="2" y="2"/>
                      </a:cubicBezTo>
                      <a:cubicBezTo>
                        <a:pt x="2" y="2"/>
                        <a:pt x="2" y="1"/>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6" name="Freeform 10877">
                  <a:extLst>
                    <a:ext uri="{FF2B5EF4-FFF2-40B4-BE49-F238E27FC236}">
                      <a16:creationId xmlns:a16="http://schemas.microsoft.com/office/drawing/2014/main" id="{967EF6EC-7C55-08D4-85FB-9AF7A982F891}"/>
                    </a:ext>
                  </a:extLst>
                </p:cNvPr>
                <p:cNvSpPr>
                  <a:spLocks noEditPoints="1"/>
                </p:cNvSpPr>
                <p:nvPr/>
              </p:nvSpPr>
              <p:spPr bwMode="auto">
                <a:xfrm>
                  <a:off x="4021" y="2377"/>
                  <a:ext cx="1" cy="1"/>
                </a:xfrm>
                <a:custGeom>
                  <a:avLst/>
                  <a:gdLst>
                    <a:gd name="T0" fmla="*/ 0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
                      <a:moveTo>
                        <a:pt x="0" y="0"/>
                      </a:moveTo>
                      <a:cubicBezTo>
                        <a:pt x="0" y="0"/>
                        <a:pt x="1" y="0"/>
                        <a:pt x="1" y="0"/>
                      </a:cubicBezTo>
                      <a:cubicBezTo>
                        <a:pt x="1" y="0"/>
                        <a:pt x="0" y="0"/>
                        <a:pt x="0"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CEBC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7" name="Freeform 10878">
                  <a:extLst>
                    <a:ext uri="{FF2B5EF4-FFF2-40B4-BE49-F238E27FC236}">
                      <a16:creationId xmlns:a16="http://schemas.microsoft.com/office/drawing/2014/main" id="{B7CC7B9E-C190-34A3-B2C2-2C6A848C0FA1}"/>
                    </a:ext>
                  </a:extLst>
                </p:cNvPr>
                <p:cNvSpPr>
                  <a:spLocks noEditPoints="1"/>
                </p:cNvSpPr>
                <p:nvPr/>
              </p:nvSpPr>
              <p:spPr bwMode="auto">
                <a:xfrm>
                  <a:off x="4019" y="2375"/>
                  <a:ext cx="3" cy="2"/>
                </a:xfrm>
                <a:custGeom>
                  <a:avLst/>
                  <a:gdLst>
                    <a:gd name="T0" fmla="*/ 0 w 3"/>
                    <a:gd name="T1" fmla="*/ 1 h 2"/>
                    <a:gd name="T2" fmla="*/ 0 w 3"/>
                    <a:gd name="T3" fmla="*/ 1 h 2"/>
                    <a:gd name="T4" fmla="*/ 0 w 3"/>
                    <a:gd name="T5" fmla="*/ 1 h 2"/>
                    <a:gd name="T6" fmla="*/ 0 w 3"/>
                    <a:gd name="T7" fmla="*/ 1 h 2"/>
                    <a:gd name="T8" fmla="*/ 0 w 3"/>
                    <a:gd name="T9" fmla="*/ 0 h 2"/>
                    <a:gd name="T10" fmla="*/ 0 w 3"/>
                    <a:gd name="T11" fmla="*/ 1 h 2"/>
                    <a:gd name="T12" fmla="*/ 2 w 3"/>
                    <a:gd name="T13" fmla="*/ 2 h 2"/>
                    <a:gd name="T14" fmla="*/ 2 w 3"/>
                    <a:gd name="T15" fmla="*/ 2 h 2"/>
                    <a:gd name="T16" fmla="*/ 2 w 3"/>
                    <a:gd name="T17" fmla="*/ 2 h 2"/>
                    <a:gd name="T18" fmla="*/ 3 w 3"/>
                    <a:gd name="T19" fmla="*/ 2 h 2"/>
                    <a:gd name="T20" fmla="*/ 0 w 3"/>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2">
                      <a:moveTo>
                        <a:pt x="0" y="1"/>
                      </a:moveTo>
                      <a:cubicBezTo>
                        <a:pt x="0" y="1"/>
                        <a:pt x="0" y="1"/>
                        <a:pt x="0" y="1"/>
                      </a:cubicBezTo>
                      <a:cubicBezTo>
                        <a:pt x="0" y="1"/>
                        <a:pt x="0" y="1"/>
                        <a:pt x="0" y="1"/>
                      </a:cubicBezTo>
                      <a:cubicBezTo>
                        <a:pt x="0" y="1"/>
                        <a:pt x="0" y="1"/>
                        <a:pt x="0" y="1"/>
                      </a:cubicBezTo>
                      <a:moveTo>
                        <a:pt x="0" y="0"/>
                      </a:moveTo>
                      <a:cubicBezTo>
                        <a:pt x="0" y="0"/>
                        <a:pt x="0" y="1"/>
                        <a:pt x="0" y="1"/>
                      </a:cubicBezTo>
                      <a:cubicBezTo>
                        <a:pt x="0" y="1"/>
                        <a:pt x="1" y="1"/>
                        <a:pt x="2" y="2"/>
                      </a:cubicBezTo>
                      <a:cubicBezTo>
                        <a:pt x="2" y="2"/>
                        <a:pt x="2" y="2"/>
                        <a:pt x="2" y="2"/>
                      </a:cubicBezTo>
                      <a:cubicBezTo>
                        <a:pt x="2" y="2"/>
                        <a:pt x="2" y="2"/>
                        <a:pt x="2" y="2"/>
                      </a:cubicBezTo>
                      <a:cubicBezTo>
                        <a:pt x="3" y="2"/>
                        <a:pt x="3" y="2"/>
                        <a:pt x="3" y="2"/>
                      </a:cubicBezTo>
                      <a:cubicBezTo>
                        <a:pt x="2" y="1"/>
                        <a:pt x="1" y="0"/>
                        <a:pt x="0" y="0"/>
                      </a:cubicBezTo>
                    </a:path>
                  </a:pathLst>
                </a:custGeom>
                <a:solidFill>
                  <a:srgbClr val="B8A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8" name="Freeform 10879">
                  <a:extLst>
                    <a:ext uri="{FF2B5EF4-FFF2-40B4-BE49-F238E27FC236}">
                      <a16:creationId xmlns:a16="http://schemas.microsoft.com/office/drawing/2014/main" id="{AA93C5B0-70B6-A73E-D6A3-749E9001D183}"/>
                    </a:ext>
                  </a:extLst>
                </p:cNvPr>
                <p:cNvSpPr>
                  <a:spLocks/>
                </p:cNvSpPr>
                <p:nvPr/>
              </p:nvSpPr>
              <p:spPr bwMode="auto">
                <a:xfrm>
                  <a:off x="4018" y="2367"/>
                  <a:ext cx="6" cy="3"/>
                </a:xfrm>
                <a:custGeom>
                  <a:avLst/>
                  <a:gdLst>
                    <a:gd name="T0" fmla="*/ 0 w 7"/>
                    <a:gd name="T1" fmla="*/ 0 h 3"/>
                    <a:gd name="T2" fmla="*/ 3 w 7"/>
                    <a:gd name="T3" fmla="*/ 3 h 3"/>
                    <a:gd name="T4" fmla="*/ 3 w 7"/>
                    <a:gd name="T5" fmla="*/ 2 h 3"/>
                    <a:gd name="T6" fmla="*/ 3 w 7"/>
                    <a:gd name="T7" fmla="*/ 2 h 3"/>
                    <a:gd name="T8" fmla="*/ 1 w 7"/>
                    <a:gd name="T9" fmla="*/ 0 h 3"/>
                    <a:gd name="T10" fmla="*/ 0 w 7"/>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0"/>
                      </a:moveTo>
                      <a:cubicBezTo>
                        <a:pt x="1" y="1"/>
                        <a:pt x="3" y="3"/>
                        <a:pt x="5" y="3"/>
                      </a:cubicBezTo>
                      <a:cubicBezTo>
                        <a:pt x="6" y="3"/>
                        <a:pt x="6" y="3"/>
                        <a:pt x="7" y="2"/>
                      </a:cubicBezTo>
                      <a:cubicBezTo>
                        <a:pt x="7" y="2"/>
                        <a:pt x="7" y="2"/>
                        <a:pt x="7" y="2"/>
                      </a:cubicBezTo>
                      <a:cubicBezTo>
                        <a:pt x="5" y="2"/>
                        <a:pt x="3" y="0"/>
                        <a:pt x="1" y="0"/>
                      </a:cubicBezTo>
                      <a:cubicBezTo>
                        <a:pt x="0" y="0"/>
                        <a:pt x="0" y="0"/>
                        <a:pt x="0" y="0"/>
                      </a:cubicBezTo>
                    </a:path>
                  </a:pathLst>
                </a:custGeom>
                <a:solidFill>
                  <a:srgbClr val="C5B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6999" name="Freeform 10880">
                  <a:extLst>
                    <a:ext uri="{FF2B5EF4-FFF2-40B4-BE49-F238E27FC236}">
                      <a16:creationId xmlns:a16="http://schemas.microsoft.com/office/drawing/2014/main" id="{3EFE2A50-A3CE-3DEB-F560-C2E16DB7D1AB}"/>
                    </a:ext>
                  </a:extLst>
                </p:cNvPr>
                <p:cNvSpPr>
                  <a:spLocks/>
                </p:cNvSpPr>
                <p:nvPr/>
              </p:nvSpPr>
              <p:spPr bwMode="auto">
                <a:xfrm>
                  <a:off x="4012" y="2364"/>
                  <a:ext cx="3" cy="2"/>
                </a:xfrm>
                <a:custGeom>
                  <a:avLst/>
                  <a:gdLst>
                    <a:gd name="T0" fmla="*/ 1 w 4"/>
                    <a:gd name="T1" fmla="*/ 0 h 2"/>
                    <a:gd name="T2" fmla="*/ 0 w 4"/>
                    <a:gd name="T3" fmla="*/ 0 h 2"/>
                    <a:gd name="T4" fmla="*/ 0 w 4"/>
                    <a:gd name="T5" fmla="*/ 0 h 2"/>
                    <a:gd name="T6" fmla="*/ 1 w 4"/>
                    <a:gd name="T7" fmla="*/ 0 h 2"/>
                    <a:gd name="T8" fmla="*/ 2 w 4"/>
                    <a:gd name="T9" fmla="*/ 2 h 2"/>
                    <a:gd name="T10" fmla="*/ 1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1" y="0"/>
                      </a:moveTo>
                      <a:cubicBezTo>
                        <a:pt x="0" y="0"/>
                        <a:pt x="0" y="0"/>
                        <a:pt x="0" y="0"/>
                      </a:cubicBezTo>
                      <a:cubicBezTo>
                        <a:pt x="0" y="0"/>
                        <a:pt x="0" y="0"/>
                        <a:pt x="0" y="0"/>
                      </a:cubicBezTo>
                      <a:cubicBezTo>
                        <a:pt x="0" y="0"/>
                        <a:pt x="1" y="0"/>
                        <a:pt x="1" y="0"/>
                      </a:cubicBezTo>
                      <a:cubicBezTo>
                        <a:pt x="2" y="0"/>
                        <a:pt x="3" y="1"/>
                        <a:pt x="4" y="2"/>
                      </a:cubicBezTo>
                      <a:cubicBezTo>
                        <a:pt x="4" y="1"/>
                        <a:pt x="2" y="0"/>
                        <a:pt x="1" y="0"/>
                      </a:cubicBezTo>
                    </a:path>
                  </a:pathLst>
                </a:custGeom>
                <a:solidFill>
                  <a:srgbClr val="C5B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0" name="Freeform 10881">
                  <a:extLst>
                    <a:ext uri="{FF2B5EF4-FFF2-40B4-BE49-F238E27FC236}">
                      <a16:creationId xmlns:a16="http://schemas.microsoft.com/office/drawing/2014/main" id="{BA411115-6BD7-54A0-C482-6E1CC6FD29DE}"/>
                    </a:ext>
                  </a:extLst>
                </p:cNvPr>
                <p:cNvSpPr>
                  <a:spLocks/>
                </p:cNvSpPr>
                <p:nvPr/>
              </p:nvSpPr>
              <p:spPr bwMode="auto">
                <a:xfrm>
                  <a:off x="4024" y="2380"/>
                  <a:ext cx="4" cy="2"/>
                </a:xfrm>
                <a:custGeom>
                  <a:avLst/>
                  <a:gdLst>
                    <a:gd name="T0" fmla="*/ 2 w 5"/>
                    <a:gd name="T1" fmla="*/ 0 h 2"/>
                    <a:gd name="T2" fmla="*/ 2 w 5"/>
                    <a:gd name="T3" fmla="*/ 2 h 2"/>
                    <a:gd name="T4" fmla="*/ 0 w 5"/>
                    <a:gd name="T5" fmla="*/ 1 h 2"/>
                    <a:gd name="T6" fmla="*/ 0 w 5"/>
                    <a:gd name="T7" fmla="*/ 1 h 2"/>
                    <a:gd name="T8" fmla="*/ 2 w 5"/>
                    <a:gd name="T9" fmla="*/ 2 h 2"/>
                    <a:gd name="T10" fmla="*/ 2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4" y="0"/>
                      </a:moveTo>
                      <a:cubicBezTo>
                        <a:pt x="3" y="1"/>
                        <a:pt x="3" y="2"/>
                        <a:pt x="2" y="2"/>
                      </a:cubicBezTo>
                      <a:cubicBezTo>
                        <a:pt x="1" y="2"/>
                        <a:pt x="1" y="1"/>
                        <a:pt x="0" y="1"/>
                      </a:cubicBezTo>
                      <a:cubicBezTo>
                        <a:pt x="0" y="1"/>
                        <a:pt x="0" y="1"/>
                        <a:pt x="0" y="1"/>
                      </a:cubicBezTo>
                      <a:cubicBezTo>
                        <a:pt x="1" y="1"/>
                        <a:pt x="2" y="2"/>
                        <a:pt x="3" y="2"/>
                      </a:cubicBezTo>
                      <a:cubicBezTo>
                        <a:pt x="4" y="2"/>
                        <a:pt x="5" y="1"/>
                        <a:pt x="4"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1" name="Freeform 10882">
                  <a:extLst>
                    <a:ext uri="{FF2B5EF4-FFF2-40B4-BE49-F238E27FC236}">
                      <a16:creationId xmlns:a16="http://schemas.microsoft.com/office/drawing/2014/main" id="{83F0BA79-BB9C-8B67-226C-9A506EC88EEB}"/>
                    </a:ext>
                  </a:extLst>
                </p:cNvPr>
                <p:cNvSpPr>
                  <a:spLocks/>
                </p:cNvSpPr>
                <p:nvPr/>
              </p:nvSpPr>
              <p:spPr bwMode="auto">
                <a:xfrm>
                  <a:off x="4028" y="2375"/>
                  <a:ext cx="1" cy="2"/>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0 h 2"/>
                    <a:gd name="T12" fmla="*/ 0 w 2"/>
                    <a:gd name="T13" fmla="*/ 0 h 2"/>
                    <a:gd name="T14" fmla="*/ 1 w 2"/>
                    <a:gd name="T15" fmla="*/ 2 h 2"/>
                    <a:gd name="T16" fmla="*/ 1 w 2"/>
                    <a:gd name="T17" fmla="*/ 1 h 2"/>
                    <a:gd name="T18" fmla="*/ 0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2"/>
                        <a:pt x="2" y="2"/>
                      </a:cubicBezTo>
                      <a:cubicBezTo>
                        <a:pt x="2" y="2"/>
                        <a:pt x="2" y="1"/>
                        <a:pt x="1" y="1"/>
                      </a:cubicBezTo>
                      <a:cubicBezTo>
                        <a:pt x="1" y="0"/>
                        <a:pt x="1"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2" name="Freeform 10883">
                  <a:extLst>
                    <a:ext uri="{FF2B5EF4-FFF2-40B4-BE49-F238E27FC236}">
                      <a16:creationId xmlns:a16="http://schemas.microsoft.com/office/drawing/2014/main" id="{D8ACFAE0-9C3B-8E35-ABE7-FD1EE24BB45A}"/>
                    </a:ext>
                  </a:extLst>
                </p:cNvPr>
                <p:cNvSpPr>
                  <a:spLocks noEditPoints="1"/>
                </p:cNvSpPr>
                <p:nvPr/>
              </p:nvSpPr>
              <p:spPr bwMode="auto">
                <a:xfrm>
                  <a:off x="4025" y="2374"/>
                  <a:ext cx="3" cy="1"/>
                </a:xfrm>
                <a:custGeom>
                  <a:avLst/>
                  <a:gdLst>
                    <a:gd name="T0" fmla="*/ 0 w 3"/>
                    <a:gd name="T1" fmla="*/ 0 h 1"/>
                    <a:gd name="T2" fmla="*/ 0 w 3"/>
                    <a:gd name="T3" fmla="*/ 0 h 1"/>
                    <a:gd name="T4" fmla="*/ 0 w 3"/>
                    <a:gd name="T5" fmla="*/ 0 h 1"/>
                    <a:gd name="T6" fmla="*/ 1 w 3"/>
                    <a:gd name="T7" fmla="*/ 0 h 1"/>
                    <a:gd name="T8" fmla="*/ 0 w 3"/>
                    <a:gd name="T9" fmla="*/ 0 h 1"/>
                    <a:gd name="T10" fmla="*/ 0 w 3"/>
                    <a:gd name="T11" fmla="*/ 0 h 1"/>
                    <a:gd name="T12" fmla="*/ 3 w 3"/>
                    <a:gd name="T13" fmla="*/ 1 h 1"/>
                    <a:gd name="T14" fmla="*/ 3 w 3"/>
                    <a:gd name="T15" fmla="*/ 1 h 1"/>
                    <a:gd name="T16" fmla="*/ 3 w 3"/>
                    <a:gd name="T17" fmla="*/ 1 h 1"/>
                    <a:gd name="T18" fmla="*/ 1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cubicBezTo>
                        <a:pt x="0" y="0"/>
                        <a:pt x="0" y="0"/>
                        <a:pt x="0" y="0"/>
                      </a:cubicBezTo>
                      <a:cubicBezTo>
                        <a:pt x="0" y="0"/>
                        <a:pt x="0" y="0"/>
                        <a:pt x="0" y="0"/>
                      </a:cubicBezTo>
                      <a:moveTo>
                        <a:pt x="1" y="0"/>
                      </a:moveTo>
                      <a:cubicBezTo>
                        <a:pt x="0" y="0"/>
                        <a:pt x="0" y="0"/>
                        <a:pt x="0" y="0"/>
                      </a:cubicBezTo>
                      <a:cubicBezTo>
                        <a:pt x="0" y="0"/>
                        <a:pt x="0" y="0"/>
                        <a:pt x="0" y="0"/>
                      </a:cubicBezTo>
                      <a:cubicBezTo>
                        <a:pt x="1" y="0"/>
                        <a:pt x="2" y="0"/>
                        <a:pt x="3" y="1"/>
                      </a:cubicBezTo>
                      <a:cubicBezTo>
                        <a:pt x="3" y="1"/>
                        <a:pt x="3" y="1"/>
                        <a:pt x="3" y="1"/>
                      </a:cubicBezTo>
                      <a:cubicBezTo>
                        <a:pt x="3" y="1"/>
                        <a:pt x="3" y="1"/>
                        <a:pt x="3" y="1"/>
                      </a:cubicBezTo>
                      <a:cubicBezTo>
                        <a:pt x="3" y="0"/>
                        <a:pt x="2" y="0"/>
                        <a:pt x="1" y="0"/>
                      </a:cubicBezTo>
                    </a:path>
                  </a:pathLst>
                </a:custGeom>
                <a:solidFill>
                  <a:srgbClr val="BA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3" name="Freeform 10884">
                  <a:extLst>
                    <a:ext uri="{FF2B5EF4-FFF2-40B4-BE49-F238E27FC236}">
                      <a16:creationId xmlns:a16="http://schemas.microsoft.com/office/drawing/2014/main" id="{37B4C538-6FF5-ED15-846D-C7994E4E1519}"/>
                    </a:ext>
                  </a:extLst>
                </p:cNvPr>
                <p:cNvSpPr>
                  <a:spLocks/>
                </p:cNvSpPr>
                <p:nvPr/>
              </p:nvSpPr>
              <p:spPr bwMode="auto">
                <a:xfrm>
                  <a:off x="4029" y="2377"/>
                  <a:ext cx="1" cy="1"/>
                </a:xfrm>
                <a:custGeom>
                  <a:avLst/>
                  <a:gdLst>
                    <a:gd name="T0" fmla="*/ 0 w 1"/>
                    <a:gd name="T1" fmla="*/ 0 h 1"/>
                    <a:gd name="T2" fmla="*/ 0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0" y="1"/>
                      </a:cubicBezTo>
                      <a:cubicBezTo>
                        <a:pt x="0" y="1"/>
                        <a:pt x="0" y="1"/>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4" name="Freeform 10885">
                  <a:extLst>
                    <a:ext uri="{FF2B5EF4-FFF2-40B4-BE49-F238E27FC236}">
                      <a16:creationId xmlns:a16="http://schemas.microsoft.com/office/drawing/2014/main" id="{B164B744-A622-1461-375E-46F06A73572F}"/>
                    </a:ext>
                  </a:extLst>
                </p:cNvPr>
                <p:cNvSpPr>
                  <a:spLocks noEditPoints="1"/>
                </p:cNvSpPr>
                <p:nvPr/>
              </p:nvSpPr>
              <p:spPr bwMode="auto">
                <a:xfrm>
                  <a:off x="4026" y="2370"/>
                  <a:ext cx="2" cy="1"/>
                </a:xfrm>
                <a:custGeom>
                  <a:avLst/>
                  <a:gdLst>
                    <a:gd name="T0" fmla="*/ 1 w 2"/>
                    <a:gd name="T1" fmla="*/ 0 h 1"/>
                    <a:gd name="T2" fmla="*/ 2 w 2"/>
                    <a:gd name="T3" fmla="*/ 1 h 1"/>
                    <a:gd name="T4" fmla="*/ 1 w 2"/>
                    <a:gd name="T5" fmla="*/ 0 h 1"/>
                    <a:gd name="T6" fmla="*/ 0 w 2"/>
                    <a:gd name="T7" fmla="*/ 0 h 1"/>
                    <a:gd name="T8" fmla="*/ 0 w 2"/>
                    <a:gd name="T9" fmla="*/ 0 h 1"/>
                    <a:gd name="T10" fmla="*/ 1 w 2"/>
                    <a:gd name="T11" fmla="*/ 0 h 1"/>
                    <a:gd name="T12" fmla="*/ 1 w 2"/>
                    <a:gd name="T13" fmla="*/ 0 h 1"/>
                    <a:gd name="T14" fmla="*/ 0 w 2"/>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1">
                      <a:moveTo>
                        <a:pt x="1" y="0"/>
                      </a:moveTo>
                      <a:cubicBezTo>
                        <a:pt x="1" y="0"/>
                        <a:pt x="1" y="0"/>
                        <a:pt x="2" y="1"/>
                      </a:cubicBezTo>
                      <a:cubicBezTo>
                        <a:pt x="1" y="0"/>
                        <a:pt x="1" y="0"/>
                        <a:pt x="1" y="0"/>
                      </a:cubicBezTo>
                      <a:moveTo>
                        <a:pt x="0" y="0"/>
                      </a:moveTo>
                      <a:cubicBezTo>
                        <a:pt x="0" y="0"/>
                        <a:pt x="0" y="0"/>
                        <a:pt x="0" y="0"/>
                      </a:cubicBezTo>
                      <a:cubicBezTo>
                        <a:pt x="0" y="0"/>
                        <a:pt x="1" y="0"/>
                        <a:pt x="1" y="0"/>
                      </a:cubicBezTo>
                      <a:cubicBezTo>
                        <a:pt x="1" y="0"/>
                        <a:pt x="1" y="0"/>
                        <a:pt x="1" y="0"/>
                      </a:cubicBezTo>
                      <a:cubicBezTo>
                        <a:pt x="1" y="0"/>
                        <a:pt x="1" y="0"/>
                        <a:pt x="0" y="0"/>
                      </a:cubicBezTo>
                    </a:path>
                  </a:pathLst>
                </a:custGeom>
                <a:solidFill>
                  <a:srgbClr val="C5B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5" name="Freeform 10886">
                  <a:extLst>
                    <a:ext uri="{FF2B5EF4-FFF2-40B4-BE49-F238E27FC236}">
                      <a16:creationId xmlns:a16="http://schemas.microsoft.com/office/drawing/2014/main" id="{DF5A2402-D03D-D19B-E28E-6A7608003837}"/>
                    </a:ext>
                  </a:extLst>
                </p:cNvPr>
                <p:cNvSpPr>
                  <a:spLocks/>
                </p:cNvSpPr>
                <p:nvPr/>
              </p:nvSpPr>
              <p:spPr bwMode="auto">
                <a:xfrm>
                  <a:off x="4029" y="2372"/>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1"/>
                      </a:cubicBezTo>
                      <a:cubicBezTo>
                        <a:pt x="0" y="1"/>
                        <a:pt x="0" y="1"/>
                        <a:pt x="0" y="1"/>
                      </a:cubicBezTo>
                      <a:cubicBezTo>
                        <a:pt x="0" y="1"/>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6" name="Freeform 10887">
                  <a:extLst>
                    <a:ext uri="{FF2B5EF4-FFF2-40B4-BE49-F238E27FC236}">
                      <a16:creationId xmlns:a16="http://schemas.microsoft.com/office/drawing/2014/main" id="{2563D848-1C0E-FDAD-D62A-1406274EE5D2}"/>
                    </a:ext>
                  </a:extLst>
                </p:cNvPr>
                <p:cNvSpPr>
                  <a:spLocks/>
                </p:cNvSpPr>
                <p:nvPr/>
              </p:nvSpPr>
              <p:spPr bwMode="auto">
                <a:xfrm>
                  <a:off x="4028" y="2371"/>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C5B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7" name="Freeform 10888">
                  <a:extLst>
                    <a:ext uri="{FF2B5EF4-FFF2-40B4-BE49-F238E27FC236}">
                      <a16:creationId xmlns:a16="http://schemas.microsoft.com/office/drawing/2014/main" id="{8C5E12A8-6C8B-2280-110B-B24C865CB006}"/>
                    </a:ext>
                  </a:extLst>
                </p:cNvPr>
                <p:cNvSpPr>
                  <a:spLocks/>
                </p:cNvSpPr>
                <p:nvPr/>
              </p:nvSpPr>
              <p:spPr bwMode="auto">
                <a:xfrm>
                  <a:off x="4028" y="2371"/>
                  <a:ext cx="1" cy="2"/>
                </a:xfrm>
                <a:custGeom>
                  <a:avLst/>
                  <a:gdLst>
                    <a:gd name="T0" fmla="*/ 0 w 2"/>
                    <a:gd name="T1" fmla="*/ 0 h 3"/>
                    <a:gd name="T2" fmla="*/ 0 w 2"/>
                    <a:gd name="T3" fmla="*/ 0 h 3"/>
                    <a:gd name="T4" fmla="*/ 1 w 2"/>
                    <a:gd name="T5" fmla="*/ 1 h 3"/>
                    <a:gd name="T6" fmla="*/ 1 w 2"/>
                    <a:gd name="T7" fmla="*/ 1 h 3"/>
                    <a:gd name="T8" fmla="*/ 0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cubicBezTo>
                        <a:pt x="0" y="0"/>
                        <a:pt x="0" y="0"/>
                        <a:pt x="0" y="0"/>
                      </a:cubicBezTo>
                      <a:cubicBezTo>
                        <a:pt x="1" y="1"/>
                        <a:pt x="1" y="2"/>
                        <a:pt x="2" y="3"/>
                      </a:cubicBezTo>
                      <a:cubicBezTo>
                        <a:pt x="2" y="2"/>
                        <a:pt x="2" y="2"/>
                        <a:pt x="2" y="2"/>
                      </a:cubicBezTo>
                      <a:cubicBezTo>
                        <a:pt x="2" y="1"/>
                        <a:pt x="1" y="0"/>
                        <a:pt x="0" y="0"/>
                      </a:cubicBezTo>
                    </a:path>
                  </a:pathLst>
                </a:custGeom>
                <a:solidFill>
                  <a:srgbClr val="BA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8" name="Freeform 10889">
                  <a:extLst>
                    <a:ext uri="{FF2B5EF4-FFF2-40B4-BE49-F238E27FC236}">
                      <a16:creationId xmlns:a16="http://schemas.microsoft.com/office/drawing/2014/main" id="{1FAFF8BF-D6B0-1139-58B3-63A8DF8F6380}"/>
                    </a:ext>
                  </a:extLst>
                </p:cNvPr>
                <p:cNvSpPr>
                  <a:spLocks noEditPoints="1"/>
                </p:cNvSpPr>
                <p:nvPr/>
              </p:nvSpPr>
              <p:spPr bwMode="auto">
                <a:xfrm>
                  <a:off x="4024" y="2438"/>
                  <a:ext cx="29" cy="22"/>
                </a:xfrm>
                <a:custGeom>
                  <a:avLst/>
                  <a:gdLst>
                    <a:gd name="T0" fmla="*/ 7 w 35"/>
                    <a:gd name="T1" fmla="*/ 11 h 26"/>
                    <a:gd name="T2" fmla="*/ 7 w 35"/>
                    <a:gd name="T3" fmla="*/ 11 h 26"/>
                    <a:gd name="T4" fmla="*/ 9 w 35"/>
                    <a:gd name="T5" fmla="*/ 12 h 26"/>
                    <a:gd name="T6" fmla="*/ 7 w 35"/>
                    <a:gd name="T7" fmla="*/ 11 h 26"/>
                    <a:gd name="T8" fmla="*/ 12 w 35"/>
                    <a:gd name="T9" fmla="*/ 9 h 26"/>
                    <a:gd name="T10" fmla="*/ 11 w 35"/>
                    <a:gd name="T11" fmla="*/ 10 h 26"/>
                    <a:gd name="T12" fmla="*/ 12 w 35"/>
                    <a:gd name="T13" fmla="*/ 10 h 26"/>
                    <a:gd name="T14" fmla="*/ 8 w 35"/>
                    <a:gd name="T15" fmla="*/ 7 h 26"/>
                    <a:gd name="T16" fmla="*/ 9 w 35"/>
                    <a:gd name="T17" fmla="*/ 8 h 26"/>
                    <a:gd name="T18" fmla="*/ 8 w 35"/>
                    <a:gd name="T19" fmla="*/ 8 h 26"/>
                    <a:gd name="T20" fmla="*/ 8 w 35"/>
                    <a:gd name="T21" fmla="*/ 7 h 26"/>
                    <a:gd name="T22" fmla="*/ 12 w 35"/>
                    <a:gd name="T23" fmla="*/ 6 h 26"/>
                    <a:gd name="T24" fmla="*/ 12 w 35"/>
                    <a:gd name="T25" fmla="*/ 8 h 26"/>
                    <a:gd name="T26" fmla="*/ 12 w 35"/>
                    <a:gd name="T27" fmla="*/ 8 h 26"/>
                    <a:gd name="T28" fmla="*/ 11 w 35"/>
                    <a:gd name="T29" fmla="*/ 6 h 26"/>
                    <a:gd name="T30" fmla="*/ 11 w 35"/>
                    <a:gd name="T31" fmla="*/ 6 h 26"/>
                    <a:gd name="T32" fmla="*/ 12 w 35"/>
                    <a:gd name="T33" fmla="*/ 4 h 26"/>
                    <a:gd name="T34" fmla="*/ 12 w 35"/>
                    <a:gd name="T35" fmla="*/ 4 h 26"/>
                    <a:gd name="T36" fmla="*/ 13 w 35"/>
                    <a:gd name="T37" fmla="*/ 6 h 26"/>
                    <a:gd name="T38" fmla="*/ 12 w 35"/>
                    <a:gd name="T39" fmla="*/ 4 h 26"/>
                    <a:gd name="T40" fmla="*/ 12 w 35"/>
                    <a:gd name="T41" fmla="*/ 4 h 26"/>
                    <a:gd name="T42" fmla="*/ 3 w 35"/>
                    <a:gd name="T43" fmla="*/ 3 h 26"/>
                    <a:gd name="T44" fmla="*/ 3 w 35"/>
                    <a:gd name="T45" fmla="*/ 3 h 26"/>
                    <a:gd name="T46" fmla="*/ 5 w 35"/>
                    <a:gd name="T47" fmla="*/ 4 h 26"/>
                    <a:gd name="T48" fmla="*/ 5 w 35"/>
                    <a:gd name="T49" fmla="*/ 5 h 26"/>
                    <a:gd name="T50" fmla="*/ 3 w 35"/>
                    <a:gd name="T51" fmla="*/ 3 h 26"/>
                    <a:gd name="T52" fmla="*/ 7 w 35"/>
                    <a:gd name="T53" fmla="*/ 3 h 26"/>
                    <a:gd name="T54" fmla="*/ 10 w 35"/>
                    <a:gd name="T55" fmla="*/ 3 h 26"/>
                    <a:gd name="T56" fmla="*/ 9 w 35"/>
                    <a:gd name="T57" fmla="*/ 4 h 26"/>
                    <a:gd name="T58" fmla="*/ 5 w 35"/>
                    <a:gd name="T59" fmla="*/ 2 h 26"/>
                    <a:gd name="T60" fmla="*/ 5 w 35"/>
                    <a:gd name="T61" fmla="*/ 3 h 26"/>
                    <a:gd name="T62" fmla="*/ 4 w 35"/>
                    <a:gd name="T63" fmla="*/ 3 h 26"/>
                    <a:gd name="T64" fmla="*/ 2 w 35"/>
                    <a:gd name="T65" fmla="*/ 0 h 26"/>
                    <a:gd name="T66" fmla="*/ 1 w 35"/>
                    <a:gd name="T67" fmla="*/ 1 h 26"/>
                    <a:gd name="T68" fmla="*/ 0 w 35"/>
                    <a:gd name="T69" fmla="*/ 2 h 26"/>
                    <a:gd name="T70" fmla="*/ 2 w 35"/>
                    <a:gd name="T71" fmla="*/ 3 h 26"/>
                    <a:gd name="T72" fmla="*/ 3 w 35"/>
                    <a:gd name="T73" fmla="*/ 8 h 26"/>
                    <a:gd name="T74" fmla="*/ 4 w 35"/>
                    <a:gd name="T75" fmla="*/ 7 h 26"/>
                    <a:gd name="T76" fmla="*/ 4 w 35"/>
                    <a:gd name="T77" fmla="*/ 8 h 26"/>
                    <a:gd name="T78" fmla="*/ 7 w 35"/>
                    <a:gd name="T79" fmla="*/ 13 h 26"/>
                    <a:gd name="T80" fmla="*/ 7 w 35"/>
                    <a:gd name="T81" fmla="*/ 13 h 26"/>
                    <a:gd name="T82" fmla="*/ 9 w 35"/>
                    <a:gd name="T83" fmla="*/ 13 h 26"/>
                    <a:gd name="T84" fmla="*/ 10 w 35"/>
                    <a:gd name="T85" fmla="*/ 13 h 26"/>
                    <a:gd name="T86" fmla="*/ 10 w 35"/>
                    <a:gd name="T87" fmla="*/ 13 h 26"/>
                    <a:gd name="T88" fmla="*/ 12 w 35"/>
                    <a:gd name="T89" fmla="*/ 13 h 26"/>
                    <a:gd name="T90" fmla="*/ 12 w 35"/>
                    <a:gd name="T91" fmla="*/ 12 h 26"/>
                    <a:gd name="T92" fmla="*/ 13 w 35"/>
                    <a:gd name="T93" fmla="*/ 12 h 26"/>
                    <a:gd name="T94" fmla="*/ 14 w 35"/>
                    <a:gd name="T95" fmla="*/ 12 h 26"/>
                    <a:gd name="T96" fmla="*/ 15 w 35"/>
                    <a:gd name="T97" fmla="*/ 9 h 26"/>
                    <a:gd name="T98" fmla="*/ 16 w 35"/>
                    <a:gd name="T99" fmla="*/ 8 h 26"/>
                    <a:gd name="T100" fmla="*/ 15 w 35"/>
                    <a:gd name="T101" fmla="*/ 7 h 26"/>
                    <a:gd name="T102" fmla="*/ 10 w 35"/>
                    <a:gd name="T103" fmla="*/ 3 h 26"/>
                    <a:gd name="T104" fmla="*/ 6 w 35"/>
                    <a:gd name="T105" fmla="*/ 0 h 26"/>
                    <a:gd name="T106" fmla="*/ 4 w 35"/>
                    <a:gd name="T107" fmla="*/ 1 h 26"/>
                    <a:gd name="T108" fmla="*/ 2 w 35"/>
                    <a:gd name="T109" fmla="*/ 0 h 2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5" h="26">
                      <a:moveTo>
                        <a:pt x="15" y="21"/>
                      </a:moveTo>
                      <a:cubicBezTo>
                        <a:pt x="15" y="21"/>
                        <a:pt x="15" y="21"/>
                        <a:pt x="15" y="21"/>
                      </a:cubicBezTo>
                      <a:cubicBezTo>
                        <a:pt x="15" y="21"/>
                        <a:pt x="15" y="21"/>
                        <a:pt x="15" y="21"/>
                      </a:cubicBezTo>
                      <a:cubicBezTo>
                        <a:pt x="15" y="21"/>
                        <a:pt x="15" y="21"/>
                        <a:pt x="15" y="21"/>
                      </a:cubicBezTo>
                      <a:cubicBezTo>
                        <a:pt x="15" y="22"/>
                        <a:pt x="16" y="22"/>
                        <a:pt x="18" y="22"/>
                      </a:cubicBezTo>
                      <a:cubicBezTo>
                        <a:pt x="18" y="22"/>
                        <a:pt x="19" y="22"/>
                        <a:pt x="19" y="22"/>
                      </a:cubicBezTo>
                      <a:cubicBezTo>
                        <a:pt x="19" y="23"/>
                        <a:pt x="19" y="23"/>
                        <a:pt x="18" y="23"/>
                      </a:cubicBezTo>
                      <a:cubicBezTo>
                        <a:pt x="17" y="23"/>
                        <a:pt x="14" y="21"/>
                        <a:pt x="15" y="21"/>
                      </a:cubicBezTo>
                      <a:moveTo>
                        <a:pt x="24" y="19"/>
                      </a:moveTo>
                      <a:cubicBezTo>
                        <a:pt x="25" y="19"/>
                        <a:pt x="25" y="19"/>
                        <a:pt x="26" y="18"/>
                      </a:cubicBezTo>
                      <a:cubicBezTo>
                        <a:pt x="27" y="19"/>
                        <a:pt x="26" y="20"/>
                        <a:pt x="24" y="20"/>
                      </a:cubicBezTo>
                      <a:cubicBezTo>
                        <a:pt x="24" y="20"/>
                        <a:pt x="23" y="19"/>
                        <a:pt x="23" y="19"/>
                      </a:cubicBezTo>
                      <a:cubicBezTo>
                        <a:pt x="23" y="19"/>
                        <a:pt x="23" y="19"/>
                        <a:pt x="23" y="19"/>
                      </a:cubicBezTo>
                      <a:cubicBezTo>
                        <a:pt x="23" y="19"/>
                        <a:pt x="24" y="19"/>
                        <a:pt x="24" y="19"/>
                      </a:cubicBezTo>
                      <a:moveTo>
                        <a:pt x="17" y="14"/>
                      </a:moveTo>
                      <a:cubicBezTo>
                        <a:pt x="17" y="14"/>
                        <a:pt x="17" y="14"/>
                        <a:pt x="17" y="14"/>
                      </a:cubicBezTo>
                      <a:cubicBezTo>
                        <a:pt x="18" y="14"/>
                        <a:pt x="20" y="16"/>
                        <a:pt x="21" y="17"/>
                      </a:cubicBezTo>
                      <a:cubicBezTo>
                        <a:pt x="20" y="16"/>
                        <a:pt x="20" y="16"/>
                        <a:pt x="19" y="15"/>
                      </a:cubicBezTo>
                      <a:cubicBezTo>
                        <a:pt x="18" y="15"/>
                        <a:pt x="18" y="15"/>
                        <a:pt x="17" y="14"/>
                      </a:cubicBezTo>
                      <a:cubicBezTo>
                        <a:pt x="17" y="15"/>
                        <a:pt x="17" y="15"/>
                        <a:pt x="17" y="15"/>
                      </a:cubicBezTo>
                      <a:cubicBezTo>
                        <a:pt x="17" y="14"/>
                        <a:pt x="17" y="14"/>
                        <a:pt x="17" y="14"/>
                      </a:cubicBezTo>
                      <a:cubicBezTo>
                        <a:pt x="17" y="14"/>
                        <a:pt x="17" y="14"/>
                        <a:pt x="17" y="14"/>
                      </a:cubicBezTo>
                      <a:moveTo>
                        <a:pt x="23" y="12"/>
                      </a:moveTo>
                      <a:cubicBezTo>
                        <a:pt x="24" y="12"/>
                        <a:pt x="24" y="12"/>
                        <a:pt x="24" y="12"/>
                      </a:cubicBezTo>
                      <a:cubicBezTo>
                        <a:pt x="25" y="12"/>
                        <a:pt x="26" y="12"/>
                        <a:pt x="27" y="13"/>
                      </a:cubicBezTo>
                      <a:cubicBezTo>
                        <a:pt x="27" y="14"/>
                        <a:pt x="27" y="14"/>
                        <a:pt x="27" y="15"/>
                      </a:cubicBezTo>
                      <a:cubicBezTo>
                        <a:pt x="27" y="15"/>
                        <a:pt x="27" y="15"/>
                        <a:pt x="27" y="15"/>
                      </a:cubicBezTo>
                      <a:cubicBezTo>
                        <a:pt x="27" y="15"/>
                        <a:pt x="27" y="15"/>
                        <a:pt x="27" y="15"/>
                      </a:cubicBezTo>
                      <a:cubicBezTo>
                        <a:pt x="27" y="13"/>
                        <a:pt x="25" y="12"/>
                        <a:pt x="24" y="12"/>
                      </a:cubicBezTo>
                      <a:cubicBezTo>
                        <a:pt x="24" y="12"/>
                        <a:pt x="23" y="12"/>
                        <a:pt x="23" y="12"/>
                      </a:cubicBezTo>
                      <a:cubicBezTo>
                        <a:pt x="23" y="12"/>
                        <a:pt x="23" y="12"/>
                        <a:pt x="23" y="12"/>
                      </a:cubicBezTo>
                      <a:cubicBezTo>
                        <a:pt x="23" y="12"/>
                        <a:pt x="23" y="12"/>
                        <a:pt x="23" y="12"/>
                      </a:cubicBezTo>
                      <a:moveTo>
                        <a:pt x="24" y="8"/>
                      </a:moveTo>
                      <a:cubicBezTo>
                        <a:pt x="24" y="8"/>
                        <a:pt x="24" y="8"/>
                        <a:pt x="24" y="8"/>
                      </a:cubicBezTo>
                      <a:cubicBezTo>
                        <a:pt x="24" y="8"/>
                        <a:pt x="24" y="8"/>
                        <a:pt x="24" y="8"/>
                      </a:cubicBezTo>
                      <a:cubicBezTo>
                        <a:pt x="24" y="8"/>
                        <a:pt x="25" y="8"/>
                        <a:pt x="25" y="8"/>
                      </a:cubicBezTo>
                      <a:cubicBezTo>
                        <a:pt x="25" y="8"/>
                        <a:pt x="25" y="8"/>
                        <a:pt x="25" y="8"/>
                      </a:cubicBezTo>
                      <a:cubicBezTo>
                        <a:pt x="26" y="9"/>
                        <a:pt x="28" y="10"/>
                        <a:pt x="28" y="11"/>
                      </a:cubicBezTo>
                      <a:cubicBezTo>
                        <a:pt x="27" y="11"/>
                        <a:pt x="26" y="9"/>
                        <a:pt x="25" y="8"/>
                      </a:cubicBezTo>
                      <a:cubicBezTo>
                        <a:pt x="25" y="8"/>
                        <a:pt x="25" y="8"/>
                        <a:pt x="25" y="8"/>
                      </a:cubicBezTo>
                      <a:cubicBezTo>
                        <a:pt x="25" y="8"/>
                        <a:pt x="25" y="8"/>
                        <a:pt x="24" y="8"/>
                      </a:cubicBezTo>
                      <a:cubicBezTo>
                        <a:pt x="24" y="8"/>
                        <a:pt x="24" y="8"/>
                        <a:pt x="24" y="8"/>
                      </a:cubicBezTo>
                      <a:moveTo>
                        <a:pt x="7" y="6"/>
                      </a:moveTo>
                      <a:cubicBezTo>
                        <a:pt x="7" y="6"/>
                        <a:pt x="7" y="6"/>
                        <a:pt x="7" y="6"/>
                      </a:cubicBezTo>
                      <a:cubicBezTo>
                        <a:pt x="7" y="6"/>
                        <a:pt x="7" y="6"/>
                        <a:pt x="7" y="6"/>
                      </a:cubicBezTo>
                      <a:cubicBezTo>
                        <a:pt x="7" y="6"/>
                        <a:pt x="7" y="6"/>
                        <a:pt x="7" y="6"/>
                      </a:cubicBezTo>
                      <a:cubicBezTo>
                        <a:pt x="7" y="6"/>
                        <a:pt x="7" y="6"/>
                        <a:pt x="7" y="6"/>
                      </a:cubicBezTo>
                      <a:cubicBezTo>
                        <a:pt x="7" y="7"/>
                        <a:pt x="9" y="8"/>
                        <a:pt x="10" y="8"/>
                      </a:cubicBezTo>
                      <a:cubicBezTo>
                        <a:pt x="10" y="8"/>
                        <a:pt x="11" y="9"/>
                        <a:pt x="12" y="9"/>
                      </a:cubicBezTo>
                      <a:cubicBezTo>
                        <a:pt x="12" y="9"/>
                        <a:pt x="12" y="9"/>
                        <a:pt x="11" y="9"/>
                      </a:cubicBezTo>
                      <a:cubicBezTo>
                        <a:pt x="11" y="9"/>
                        <a:pt x="8" y="8"/>
                        <a:pt x="8" y="8"/>
                      </a:cubicBezTo>
                      <a:cubicBezTo>
                        <a:pt x="7" y="7"/>
                        <a:pt x="7" y="7"/>
                        <a:pt x="7" y="6"/>
                      </a:cubicBezTo>
                      <a:moveTo>
                        <a:pt x="19" y="8"/>
                      </a:moveTo>
                      <a:cubicBezTo>
                        <a:pt x="18" y="8"/>
                        <a:pt x="16" y="7"/>
                        <a:pt x="15" y="5"/>
                      </a:cubicBezTo>
                      <a:cubicBezTo>
                        <a:pt x="16" y="6"/>
                        <a:pt x="16" y="6"/>
                        <a:pt x="16" y="6"/>
                      </a:cubicBezTo>
                      <a:cubicBezTo>
                        <a:pt x="18" y="6"/>
                        <a:pt x="19" y="7"/>
                        <a:pt x="21" y="7"/>
                      </a:cubicBezTo>
                      <a:cubicBezTo>
                        <a:pt x="21" y="7"/>
                        <a:pt x="21" y="7"/>
                        <a:pt x="21" y="7"/>
                      </a:cubicBezTo>
                      <a:cubicBezTo>
                        <a:pt x="21" y="8"/>
                        <a:pt x="20" y="8"/>
                        <a:pt x="19" y="8"/>
                      </a:cubicBezTo>
                      <a:moveTo>
                        <a:pt x="9" y="3"/>
                      </a:moveTo>
                      <a:cubicBezTo>
                        <a:pt x="9" y="3"/>
                        <a:pt x="9" y="2"/>
                        <a:pt x="10" y="2"/>
                      </a:cubicBezTo>
                      <a:cubicBezTo>
                        <a:pt x="11" y="2"/>
                        <a:pt x="12" y="3"/>
                        <a:pt x="12" y="4"/>
                      </a:cubicBezTo>
                      <a:cubicBezTo>
                        <a:pt x="12" y="4"/>
                        <a:pt x="10" y="3"/>
                        <a:pt x="10" y="3"/>
                      </a:cubicBezTo>
                      <a:cubicBezTo>
                        <a:pt x="9" y="3"/>
                        <a:pt x="9" y="3"/>
                        <a:pt x="9" y="3"/>
                      </a:cubicBezTo>
                      <a:cubicBezTo>
                        <a:pt x="9" y="3"/>
                        <a:pt x="9" y="3"/>
                        <a:pt x="9" y="3"/>
                      </a:cubicBezTo>
                      <a:moveTo>
                        <a:pt x="6" y="0"/>
                      </a:moveTo>
                      <a:cubicBezTo>
                        <a:pt x="6" y="0"/>
                        <a:pt x="5" y="0"/>
                        <a:pt x="5" y="0"/>
                      </a:cubicBezTo>
                      <a:cubicBezTo>
                        <a:pt x="4" y="1"/>
                        <a:pt x="3" y="1"/>
                        <a:pt x="2" y="1"/>
                      </a:cubicBezTo>
                      <a:cubicBezTo>
                        <a:pt x="2" y="1"/>
                        <a:pt x="2" y="1"/>
                        <a:pt x="1" y="1"/>
                      </a:cubicBezTo>
                      <a:cubicBezTo>
                        <a:pt x="1" y="1"/>
                        <a:pt x="1" y="1"/>
                        <a:pt x="1" y="1"/>
                      </a:cubicBezTo>
                      <a:cubicBezTo>
                        <a:pt x="0" y="1"/>
                        <a:pt x="0" y="1"/>
                        <a:pt x="0" y="2"/>
                      </a:cubicBezTo>
                      <a:cubicBezTo>
                        <a:pt x="1" y="3"/>
                        <a:pt x="1" y="4"/>
                        <a:pt x="2" y="6"/>
                      </a:cubicBezTo>
                      <a:cubicBezTo>
                        <a:pt x="3" y="6"/>
                        <a:pt x="3" y="6"/>
                        <a:pt x="4" y="7"/>
                      </a:cubicBezTo>
                      <a:cubicBezTo>
                        <a:pt x="4" y="6"/>
                        <a:pt x="3" y="6"/>
                        <a:pt x="2" y="6"/>
                      </a:cubicBezTo>
                      <a:cubicBezTo>
                        <a:pt x="4" y="9"/>
                        <a:pt x="6" y="12"/>
                        <a:pt x="7" y="15"/>
                      </a:cubicBezTo>
                      <a:cubicBezTo>
                        <a:pt x="8" y="15"/>
                        <a:pt x="8" y="14"/>
                        <a:pt x="9" y="14"/>
                      </a:cubicBezTo>
                      <a:cubicBezTo>
                        <a:pt x="9" y="14"/>
                        <a:pt x="9" y="14"/>
                        <a:pt x="9" y="14"/>
                      </a:cubicBezTo>
                      <a:cubicBezTo>
                        <a:pt x="10" y="14"/>
                        <a:pt x="12" y="15"/>
                        <a:pt x="12" y="16"/>
                      </a:cubicBezTo>
                      <a:cubicBezTo>
                        <a:pt x="11" y="16"/>
                        <a:pt x="9" y="15"/>
                        <a:pt x="8" y="15"/>
                      </a:cubicBezTo>
                      <a:cubicBezTo>
                        <a:pt x="8" y="15"/>
                        <a:pt x="8" y="15"/>
                        <a:pt x="8" y="15"/>
                      </a:cubicBezTo>
                      <a:cubicBezTo>
                        <a:pt x="10" y="19"/>
                        <a:pt x="12" y="22"/>
                        <a:pt x="15" y="25"/>
                      </a:cubicBezTo>
                      <a:cubicBezTo>
                        <a:pt x="15" y="25"/>
                        <a:pt x="15" y="25"/>
                        <a:pt x="15" y="25"/>
                      </a:cubicBezTo>
                      <a:cubicBezTo>
                        <a:pt x="16" y="25"/>
                        <a:pt x="16" y="25"/>
                        <a:pt x="16" y="25"/>
                      </a:cubicBezTo>
                      <a:cubicBezTo>
                        <a:pt x="17" y="25"/>
                        <a:pt x="17" y="25"/>
                        <a:pt x="18" y="25"/>
                      </a:cubicBezTo>
                      <a:cubicBezTo>
                        <a:pt x="18" y="25"/>
                        <a:pt x="18" y="25"/>
                        <a:pt x="19" y="25"/>
                      </a:cubicBezTo>
                      <a:cubicBezTo>
                        <a:pt x="19" y="26"/>
                        <a:pt x="19" y="26"/>
                        <a:pt x="20" y="26"/>
                      </a:cubicBezTo>
                      <a:cubicBezTo>
                        <a:pt x="20" y="26"/>
                        <a:pt x="21" y="26"/>
                        <a:pt x="21" y="25"/>
                      </a:cubicBezTo>
                      <a:cubicBezTo>
                        <a:pt x="21" y="25"/>
                        <a:pt x="22" y="25"/>
                        <a:pt x="22" y="25"/>
                      </a:cubicBezTo>
                      <a:cubicBezTo>
                        <a:pt x="22" y="25"/>
                        <a:pt x="22" y="25"/>
                        <a:pt x="22" y="25"/>
                      </a:cubicBezTo>
                      <a:cubicBezTo>
                        <a:pt x="23" y="25"/>
                        <a:pt x="23" y="25"/>
                        <a:pt x="23" y="25"/>
                      </a:cubicBezTo>
                      <a:cubicBezTo>
                        <a:pt x="24" y="25"/>
                        <a:pt x="24" y="25"/>
                        <a:pt x="24" y="25"/>
                      </a:cubicBezTo>
                      <a:cubicBezTo>
                        <a:pt x="25" y="24"/>
                        <a:pt x="25" y="24"/>
                        <a:pt x="25" y="24"/>
                      </a:cubicBezTo>
                      <a:cubicBezTo>
                        <a:pt x="26" y="24"/>
                        <a:pt x="26" y="24"/>
                        <a:pt x="26" y="24"/>
                      </a:cubicBezTo>
                      <a:cubicBezTo>
                        <a:pt x="26" y="25"/>
                        <a:pt x="27" y="25"/>
                        <a:pt x="27" y="25"/>
                      </a:cubicBezTo>
                      <a:cubicBezTo>
                        <a:pt x="28" y="25"/>
                        <a:pt x="28" y="24"/>
                        <a:pt x="28" y="23"/>
                      </a:cubicBezTo>
                      <a:cubicBezTo>
                        <a:pt x="29" y="23"/>
                        <a:pt x="29" y="22"/>
                        <a:pt x="30" y="22"/>
                      </a:cubicBezTo>
                      <a:cubicBezTo>
                        <a:pt x="30" y="22"/>
                        <a:pt x="30" y="22"/>
                        <a:pt x="30" y="22"/>
                      </a:cubicBezTo>
                      <a:cubicBezTo>
                        <a:pt x="30" y="22"/>
                        <a:pt x="30" y="22"/>
                        <a:pt x="30" y="22"/>
                      </a:cubicBezTo>
                      <a:cubicBezTo>
                        <a:pt x="33" y="22"/>
                        <a:pt x="31" y="19"/>
                        <a:pt x="33" y="18"/>
                      </a:cubicBezTo>
                      <a:cubicBezTo>
                        <a:pt x="33" y="18"/>
                        <a:pt x="33" y="18"/>
                        <a:pt x="33" y="18"/>
                      </a:cubicBezTo>
                      <a:cubicBezTo>
                        <a:pt x="34" y="18"/>
                        <a:pt x="34" y="17"/>
                        <a:pt x="34" y="17"/>
                      </a:cubicBezTo>
                      <a:cubicBezTo>
                        <a:pt x="34" y="17"/>
                        <a:pt x="34" y="17"/>
                        <a:pt x="34" y="17"/>
                      </a:cubicBezTo>
                      <a:cubicBezTo>
                        <a:pt x="35" y="15"/>
                        <a:pt x="31" y="14"/>
                        <a:pt x="32" y="13"/>
                      </a:cubicBezTo>
                      <a:cubicBezTo>
                        <a:pt x="33" y="11"/>
                        <a:pt x="29" y="10"/>
                        <a:pt x="28" y="8"/>
                      </a:cubicBezTo>
                      <a:cubicBezTo>
                        <a:pt x="27" y="6"/>
                        <a:pt x="22" y="5"/>
                        <a:pt x="21" y="3"/>
                      </a:cubicBezTo>
                      <a:cubicBezTo>
                        <a:pt x="19" y="1"/>
                        <a:pt x="16" y="3"/>
                        <a:pt x="14" y="1"/>
                      </a:cubicBezTo>
                      <a:cubicBezTo>
                        <a:pt x="14" y="0"/>
                        <a:pt x="13" y="0"/>
                        <a:pt x="12" y="0"/>
                      </a:cubicBezTo>
                      <a:cubicBezTo>
                        <a:pt x="12" y="0"/>
                        <a:pt x="11" y="0"/>
                        <a:pt x="11" y="0"/>
                      </a:cubicBezTo>
                      <a:cubicBezTo>
                        <a:pt x="10" y="0"/>
                        <a:pt x="10" y="1"/>
                        <a:pt x="9" y="1"/>
                      </a:cubicBezTo>
                      <a:cubicBezTo>
                        <a:pt x="9" y="1"/>
                        <a:pt x="8" y="0"/>
                        <a:pt x="7" y="0"/>
                      </a:cubicBezTo>
                      <a:cubicBezTo>
                        <a:pt x="7" y="0"/>
                        <a:pt x="7" y="0"/>
                        <a:pt x="6"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09" name="Freeform 10890">
                  <a:extLst>
                    <a:ext uri="{FF2B5EF4-FFF2-40B4-BE49-F238E27FC236}">
                      <a16:creationId xmlns:a16="http://schemas.microsoft.com/office/drawing/2014/main" id="{4BF0D305-4C9A-1F50-5C56-4C626429E0A9}"/>
                    </a:ext>
                  </a:extLst>
                </p:cNvPr>
                <p:cNvSpPr>
                  <a:spLocks noEditPoints="1"/>
                </p:cNvSpPr>
                <p:nvPr/>
              </p:nvSpPr>
              <p:spPr bwMode="auto">
                <a:xfrm>
                  <a:off x="4019" y="2440"/>
                  <a:ext cx="18" cy="19"/>
                </a:xfrm>
                <a:custGeom>
                  <a:avLst/>
                  <a:gdLst>
                    <a:gd name="T0" fmla="*/ 3 w 22"/>
                    <a:gd name="T1" fmla="*/ 6 h 23"/>
                    <a:gd name="T2" fmla="*/ 3 w 22"/>
                    <a:gd name="T3" fmla="*/ 6 h 23"/>
                    <a:gd name="T4" fmla="*/ 4 w 22"/>
                    <a:gd name="T5" fmla="*/ 6 h 23"/>
                    <a:gd name="T6" fmla="*/ 5 w 22"/>
                    <a:gd name="T7" fmla="*/ 7 h 23"/>
                    <a:gd name="T8" fmla="*/ 5 w 22"/>
                    <a:gd name="T9" fmla="*/ 7 h 23"/>
                    <a:gd name="T10" fmla="*/ 4 w 22"/>
                    <a:gd name="T11" fmla="*/ 6 h 23"/>
                    <a:gd name="T12" fmla="*/ 3 w 22"/>
                    <a:gd name="T13" fmla="*/ 6 h 23"/>
                    <a:gd name="T14" fmla="*/ 4 w 22"/>
                    <a:gd name="T15" fmla="*/ 4 h 23"/>
                    <a:gd name="T16" fmla="*/ 2 w 22"/>
                    <a:gd name="T17" fmla="*/ 4 h 23"/>
                    <a:gd name="T18" fmla="*/ 3 w 22"/>
                    <a:gd name="T19" fmla="*/ 4 h 23"/>
                    <a:gd name="T20" fmla="*/ 5 w 22"/>
                    <a:gd name="T21" fmla="*/ 4 h 23"/>
                    <a:gd name="T22" fmla="*/ 4 w 22"/>
                    <a:gd name="T23" fmla="*/ 4 h 23"/>
                    <a:gd name="T24" fmla="*/ 3 w 22"/>
                    <a:gd name="T25" fmla="*/ 0 h 23"/>
                    <a:gd name="T26" fmla="*/ 3 w 22"/>
                    <a:gd name="T27" fmla="*/ 0 h 23"/>
                    <a:gd name="T28" fmla="*/ 2 w 22"/>
                    <a:gd name="T29" fmla="*/ 1 h 23"/>
                    <a:gd name="T30" fmla="*/ 2 w 22"/>
                    <a:gd name="T31" fmla="*/ 1 h 23"/>
                    <a:gd name="T32" fmla="*/ 2 w 22"/>
                    <a:gd name="T33" fmla="*/ 1 h 23"/>
                    <a:gd name="T34" fmla="*/ 1 w 22"/>
                    <a:gd name="T35" fmla="*/ 2 h 23"/>
                    <a:gd name="T36" fmla="*/ 0 w 22"/>
                    <a:gd name="T37" fmla="*/ 4 h 23"/>
                    <a:gd name="T38" fmla="*/ 2 w 22"/>
                    <a:gd name="T39" fmla="*/ 6 h 23"/>
                    <a:gd name="T40" fmla="*/ 2 w 22"/>
                    <a:gd name="T41" fmla="*/ 7 h 23"/>
                    <a:gd name="T42" fmla="*/ 5 w 22"/>
                    <a:gd name="T43" fmla="*/ 9 h 23"/>
                    <a:gd name="T44" fmla="*/ 7 w 22"/>
                    <a:gd name="T45" fmla="*/ 10 h 23"/>
                    <a:gd name="T46" fmla="*/ 8 w 22"/>
                    <a:gd name="T47" fmla="*/ 10 h 23"/>
                    <a:gd name="T48" fmla="*/ 9 w 22"/>
                    <a:gd name="T49" fmla="*/ 10 h 23"/>
                    <a:gd name="T50" fmla="*/ 9 w 22"/>
                    <a:gd name="T51" fmla="*/ 10 h 23"/>
                    <a:gd name="T52" fmla="*/ 9 w 22"/>
                    <a:gd name="T53" fmla="*/ 11 h 23"/>
                    <a:gd name="T54" fmla="*/ 10 w 22"/>
                    <a:gd name="T55" fmla="*/ 11 h 23"/>
                    <a:gd name="T56" fmla="*/ 7 w 22"/>
                    <a:gd name="T57" fmla="*/ 6 h 23"/>
                    <a:gd name="T58" fmla="*/ 7 w 22"/>
                    <a:gd name="T59" fmla="*/ 7 h 23"/>
                    <a:gd name="T60" fmla="*/ 6 w 22"/>
                    <a:gd name="T61" fmla="*/ 6 h 23"/>
                    <a:gd name="T62" fmla="*/ 6 w 22"/>
                    <a:gd name="T63" fmla="*/ 6 h 23"/>
                    <a:gd name="T64" fmla="*/ 4 w 22"/>
                    <a:gd name="T65" fmla="*/ 2 h 23"/>
                    <a:gd name="T66" fmla="*/ 4 w 22"/>
                    <a:gd name="T67" fmla="*/ 2 h 23"/>
                    <a:gd name="T68" fmla="*/ 3 w 22"/>
                    <a:gd name="T69" fmla="*/ 2 h 23"/>
                    <a:gd name="T70" fmla="*/ 3 w 22"/>
                    <a:gd name="T71" fmla="*/ 2 h 23"/>
                    <a:gd name="T72" fmla="*/ 3 w 22"/>
                    <a:gd name="T73" fmla="*/ 2 h 23"/>
                    <a:gd name="T74" fmla="*/ 3 w 22"/>
                    <a:gd name="T75" fmla="*/ 2 h 23"/>
                    <a:gd name="T76" fmla="*/ 4 w 22"/>
                    <a:gd name="T77" fmla="*/ 2 h 23"/>
                    <a:gd name="T78" fmla="*/ 4 w 22"/>
                    <a:gd name="T79" fmla="*/ 2 h 23"/>
                    <a:gd name="T80" fmla="*/ 3 w 22"/>
                    <a:gd name="T81" fmla="*/ 0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2" h="23">
                      <a:moveTo>
                        <a:pt x="7" y="13"/>
                      </a:moveTo>
                      <a:cubicBezTo>
                        <a:pt x="7" y="13"/>
                        <a:pt x="7" y="13"/>
                        <a:pt x="7" y="13"/>
                      </a:cubicBezTo>
                      <a:cubicBezTo>
                        <a:pt x="8" y="13"/>
                        <a:pt x="8" y="13"/>
                        <a:pt x="8" y="13"/>
                      </a:cubicBezTo>
                      <a:cubicBezTo>
                        <a:pt x="9" y="13"/>
                        <a:pt x="10" y="13"/>
                        <a:pt x="10" y="14"/>
                      </a:cubicBezTo>
                      <a:cubicBezTo>
                        <a:pt x="10" y="15"/>
                        <a:pt x="10" y="15"/>
                        <a:pt x="10" y="15"/>
                      </a:cubicBezTo>
                      <a:cubicBezTo>
                        <a:pt x="10" y="15"/>
                        <a:pt x="9" y="13"/>
                        <a:pt x="8" y="13"/>
                      </a:cubicBezTo>
                      <a:cubicBezTo>
                        <a:pt x="8" y="13"/>
                        <a:pt x="7" y="13"/>
                        <a:pt x="7" y="13"/>
                      </a:cubicBezTo>
                      <a:moveTo>
                        <a:pt x="9" y="9"/>
                      </a:moveTo>
                      <a:cubicBezTo>
                        <a:pt x="8" y="9"/>
                        <a:pt x="6" y="9"/>
                        <a:pt x="6" y="8"/>
                      </a:cubicBezTo>
                      <a:cubicBezTo>
                        <a:pt x="7" y="8"/>
                        <a:pt x="7" y="8"/>
                        <a:pt x="7" y="8"/>
                      </a:cubicBezTo>
                      <a:cubicBezTo>
                        <a:pt x="7" y="8"/>
                        <a:pt x="10" y="9"/>
                        <a:pt x="10" y="9"/>
                      </a:cubicBezTo>
                      <a:cubicBezTo>
                        <a:pt x="10" y="9"/>
                        <a:pt x="9" y="9"/>
                        <a:pt x="9" y="9"/>
                      </a:cubicBezTo>
                      <a:moveTo>
                        <a:pt x="7" y="0"/>
                      </a:moveTo>
                      <a:cubicBezTo>
                        <a:pt x="7" y="0"/>
                        <a:pt x="7" y="0"/>
                        <a:pt x="7" y="0"/>
                      </a:cubicBezTo>
                      <a:cubicBezTo>
                        <a:pt x="6" y="1"/>
                        <a:pt x="6" y="1"/>
                        <a:pt x="5" y="1"/>
                      </a:cubicBezTo>
                      <a:cubicBezTo>
                        <a:pt x="5" y="1"/>
                        <a:pt x="4" y="1"/>
                        <a:pt x="4" y="1"/>
                      </a:cubicBezTo>
                      <a:cubicBezTo>
                        <a:pt x="4" y="1"/>
                        <a:pt x="4" y="1"/>
                        <a:pt x="4" y="1"/>
                      </a:cubicBezTo>
                      <a:cubicBezTo>
                        <a:pt x="2" y="1"/>
                        <a:pt x="4" y="4"/>
                        <a:pt x="1" y="5"/>
                      </a:cubicBezTo>
                      <a:cubicBezTo>
                        <a:pt x="0" y="5"/>
                        <a:pt x="0" y="7"/>
                        <a:pt x="0" y="8"/>
                      </a:cubicBezTo>
                      <a:cubicBezTo>
                        <a:pt x="1" y="9"/>
                        <a:pt x="3" y="10"/>
                        <a:pt x="3" y="12"/>
                      </a:cubicBezTo>
                      <a:cubicBezTo>
                        <a:pt x="3" y="13"/>
                        <a:pt x="5" y="14"/>
                        <a:pt x="6" y="15"/>
                      </a:cubicBezTo>
                      <a:cubicBezTo>
                        <a:pt x="7" y="17"/>
                        <a:pt x="10" y="17"/>
                        <a:pt x="11" y="19"/>
                      </a:cubicBezTo>
                      <a:cubicBezTo>
                        <a:pt x="12" y="21"/>
                        <a:pt x="14" y="20"/>
                        <a:pt x="16" y="21"/>
                      </a:cubicBezTo>
                      <a:cubicBezTo>
                        <a:pt x="17" y="22"/>
                        <a:pt x="18" y="22"/>
                        <a:pt x="18" y="22"/>
                      </a:cubicBezTo>
                      <a:cubicBezTo>
                        <a:pt x="18" y="22"/>
                        <a:pt x="19" y="22"/>
                        <a:pt x="19" y="22"/>
                      </a:cubicBezTo>
                      <a:cubicBezTo>
                        <a:pt x="19" y="22"/>
                        <a:pt x="19" y="22"/>
                        <a:pt x="19" y="22"/>
                      </a:cubicBezTo>
                      <a:cubicBezTo>
                        <a:pt x="19" y="22"/>
                        <a:pt x="20" y="22"/>
                        <a:pt x="21" y="23"/>
                      </a:cubicBezTo>
                      <a:cubicBezTo>
                        <a:pt x="21" y="23"/>
                        <a:pt x="22" y="23"/>
                        <a:pt x="22" y="23"/>
                      </a:cubicBezTo>
                      <a:cubicBezTo>
                        <a:pt x="19" y="20"/>
                        <a:pt x="17" y="17"/>
                        <a:pt x="15" y="13"/>
                      </a:cubicBezTo>
                      <a:cubicBezTo>
                        <a:pt x="15" y="13"/>
                        <a:pt x="15" y="13"/>
                        <a:pt x="15" y="14"/>
                      </a:cubicBezTo>
                      <a:cubicBezTo>
                        <a:pt x="14" y="13"/>
                        <a:pt x="14" y="13"/>
                        <a:pt x="14" y="13"/>
                      </a:cubicBezTo>
                      <a:cubicBezTo>
                        <a:pt x="14" y="13"/>
                        <a:pt x="14" y="13"/>
                        <a:pt x="14" y="13"/>
                      </a:cubicBezTo>
                      <a:cubicBezTo>
                        <a:pt x="13" y="10"/>
                        <a:pt x="11" y="7"/>
                        <a:pt x="9" y="4"/>
                      </a:cubicBezTo>
                      <a:cubicBezTo>
                        <a:pt x="9" y="4"/>
                        <a:pt x="9" y="4"/>
                        <a:pt x="9" y="4"/>
                      </a:cubicBezTo>
                      <a:cubicBezTo>
                        <a:pt x="8" y="4"/>
                        <a:pt x="8" y="4"/>
                        <a:pt x="7" y="5"/>
                      </a:cubicBezTo>
                      <a:cubicBezTo>
                        <a:pt x="7" y="5"/>
                        <a:pt x="7" y="5"/>
                        <a:pt x="7" y="5"/>
                      </a:cubicBezTo>
                      <a:cubicBezTo>
                        <a:pt x="7" y="5"/>
                        <a:pt x="7" y="5"/>
                        <a:pt x="7" y="5"/>
                      </a:cubicBezTo>
                      <a:cubicBezTo>
                        <a:pt x="7" y="5"/>
                        <a:pt x="7" y="5"/>
                        <a:pt x="7" y="5"/>
                      </a:cubicBezTo>
                      <a:cubicBezTo>
                        <a:pt x="7" y="4"/>
                        <a:pt x="7" y="3"/>
                        <a:pt x="8" y="3"/>
                      </a:cubicBezTo>
                      <a:cubicBezTo>
                        <a:pt x="8" y="3"/>
                        <a:pt x="9" y="4"/>
                        <a:pt x="9" y="4"/>
                      </a:cubicBezTo>
                      <a:cubicBezTo>
                        <a:pt x="8" y="2"/>
                        <a:pt x="8" y="1"/>
                        <a:pt x="7" y="0"/>
                      </a:cubicBezTo>
                    </a:path>
                  </a:pathLst>
                </a:custGeom>
                <a:solidFill>
                  <a:srgbClr val="C59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0" name="Freeform 10891">
                  <a:extLst>
                    <a:ext uri="{FF2B5EF4-FFF2-40B4-BE49-F238E27FC236}">
                      <a16:creationId xmlns:a16="http://schemas.microsoft.com/office/drawing/2014/main" id="{603B6C02-186E-84B1-F78B-44E23301E513}"/>
                    </a:ext>
                  </a:extLst>
                </p:cNvPr>
                <p:cNvSpPr>
                  <a:spLocks noEditPoints="1"/>
                </p:cNvSpPr>
                <p:nvPr/>
              </p:nvSpPr>
              <p:spPr bwMode="auto">
                <a:xfrm>
                  <a:off x="4048" y="2463"/>
                  <a:ext cx="5" cy="6"/>
                </a:xfrm>
                <a:custGeom>
                  <a:avLst/>
                  <a:gdLst>
                    <a:gd name="T0" fmla="*/ 1 w 6"/>
                    <a:gd name="T1" fmla="*/ 3 h 7"/>
                    <a:gd name="T2" fmla="*/ 1 w 6"/>
                    <a:gd name="T3" fmla="*/ 3 h 7"/>
                    <a:gd name="T4" fmla="*/ 0 w 6"/>
                    <a:gd name="T5" fmla="*/ 3 h 7"/>
                    <a:gd name="T6" fmla="*/ 0 w 6"/>
                    <a:gd name="T7" fmla="*/ 3 h 7"/>
                    <a:gd name="T8" fmla="*/ 1 w 6"/>
                    <a:gd name="T9" fmla="*/ 3 h 7"/>
                    <a:gd name="T10" fmla="*/ 1 w 6"/>
                    <a:gd name="T11" fmla="*/ 3 h 7"/>
                    <a:gd name="T12" fmla="*/ 2 w 6"/>
                    <a:gd name="T13" fmla="*/ 3 h 7"/>
                    <a:gd name="T14" fmla="*/ 2 w 6"/>
                    <a:gd name="T15" fmla="*/ 3 h 7"/>
                    <a:gd name="T16" fmla="*/ 2 w 6"/>
                    <a:gd name="T17" fmla="*/ 3 h 7"/>
                    <a:gd name="T18" fmla="*/ 2 w 6"/>
                    <a:gd name="T19" fmla="*/ 3 h 7"/>
                    <a:gd name="T20" fmla="*/ 2 w 6"/>
                    <a:gd name="T21" fmla="*/ 3 h 7"/>
                    <a:gd name="T22" fmla="*/ 2 w 6"/>
                    <a:gd name="T23" fmla="*/ 3 h 7"/>
                    <a:gd name="T24" fmla="*/ 2 w 6"/>
                    <a:gd name="T25" fmla="*/ 3 h 7"/>
                    <a:gd name="T26" fmla="*/ 2 w 6"/>
                    <a:gd name="T27" fmla="*/ 3 h 7"/>
                    <a:gd name="T28" fmla="*/ 2 w 6"/>
                    <a:gd name="T29" fmla="*/ 3 h 7"/>
                    <a:gd name="T30" fmla="*/ 2 w 6"/>
                    <a:gd name="T31" fmla="*/ 3 h 7"/>
                    <a:gd name="T32" fmla="*/ 2 w 6"/>
                    <a:gd name="T33" fmla="*/ 3 h 7"/>
                    <a:gd name="T34" fmla="*/ 2 w 6"/>
                    <a:gd name="T35" fmla="*/ 3 h 7"/>
                    <a:gd name="T36" fmla="*/ 2 w 6"/>
                    <a:gd name="T37" fmla="*/ 3 h 7"/>
                    <a:gd name="T38" fmla="*/ 2 w 6"/>
                    <a:gd name="T39" fmla="*/ 3 h 7"/>
                    <a:gd name="T40" fmla="*/ 2 w 6"/>
                    <a:gd name="T41" fmla="*/ 3 h 7"/>
                    <a:gd name="T42" fmla="*/ 2 w 6"/>
                    <a:gd name="T43" fmla="*/ 3 h 7"/>
                    <a:gd name="T44" fmla="*/ 2 w 6"/>
                    <a:gd name="T45" fmla="*/ 3 h 7"/>
                    <a:gd name="T46" fmla="*/ 2 w 6"/>
                    <a:gd name="T47" fmla="*/ 3 h 7"/>
                    <a:gd name="T48" fmla="*/ 2 w 6"/>
                    <a:gd name="T49" fmla="*/ 3 h 7"/>
                    <a:gd name="T50" fmla="*/ 3 w 6"/>
                    <a:gd name="T51" fmla="*/ 0 h 7"/>
                    <a:gd name="T52" fmla="*/ 3 w 6"/>
                    <a:gd name="T53" fmla="*/ 0 h 7"/>
                    <a:gd name="T54" fmla="*/ 3 w 6"/>
                    <a:gd name="T55" fmla="*/ 0 h 7"/>
                    <a:gd name="T56" fmla="*/ 3 w 6"/>
                    <a:gd name="T57" fmla="*/ 0 h 7"/>
                    <a:gd name="T58" fmla="*/ 3 w 6"/>
                    <a:gd name="T59" fmla="*/ 0 h 7"/>
                    <a:gd name="T60" fmla="*/ 3 w 6"/>
                    <a:gd name="T61" fmla="*/ 0 h 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 h="7">
                      <a:moveTo>
                        <a:pt x="1" y="5"/>
                      </a:moveTo>
                      <a:cubicBezTo>
                        <a:pt x="1" y="5"/>
                        <a:pt x="1" y="5"/>
                        <a:pt x="1" y="6"/>
                      </a:cubicBezTo>
                      <a:cubicBezTo>
                        <a:pt x="0" y="6"/>
                        <a:pt x="0" y="7"/>
                        <a:pt x="0" y="7"/>
                      </a:cubicBezTo>
                      <a:cubicBezTo>
                        <a:pt x="0" y="7"/>
                        <a:pt x="0" y="7"/>
                        <a:pt x="0" y="7"/>
                      </a:cubicBezTo>
                      <a:cubicBezTo>
                        <a:pt x="0" y="7"/>
                        <a:pt x="0" y="6"/>
                        <a:pt x="1" y="6"/>
                      </a:cubicBezTo>
                      <a:cubicBezTo>
                        <a:pt x="1" y="5"/>
                        <a:pt x="1" y="5"/>
                        <a:pt x="1" y="5"/>
                      </a:cubicBezTo>
                      <a:moveTo>
                        <a:pt x="2" y="5"/>
                      </a:moveTo>
                      <a:cubicBezTo>
                        <a:pt x="2" y="5"/>
                        <a:pt x="2" y="5"/>
                        <a:pt x="2" y="5"/>
                      </a:cubicBez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cubicBezTo>
                        <a:pt x="2" y="5"/>
                        <a:pt x="2" y="5"/>
                        <a:pt x="2" y="5"/>
                      </a:cubicBezTo>
                      <a:moveTo>
                        <a:pt x="5" y="0"/>
                      </a:moveTo>
                      <a:cubicBezTo>
                        <a:pt x="5" y="0"/>
                        <a:pt x="5" y="0"/>
                        <a:pt x="5" y="0"/>
                      </a:cubicBezTo>
                      <a:cubicBezTo>
                        <a:pt x="5" y="0"/>
                        <a:pt x="5" y="0"/>
                        <a:pt x="5" y="0"/>
                      </a:cubicBezTo>
                      <a:moveTo>
                        <a:pt x="6" y="0"/>
                      </a:moveTo>
                      <a:cubicBezTo>
                        <a:pt x="6" y="0"/>
                        <a:pt x="5" y="0"/>
                        <a:pt x="5" y="0"/>
                      </a:cubicBezTo>
                      <a:cubicBezTo>
                        <a:pt x="5" y="0"/>
                        <a:pt x="6" y="0"/>
                        <a:pt x="6"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1" name="Freeform 10892">
                  <a:extLst>
                    <a:ext uri="{FF2B5EF4-FFF2-40B4-BE49-F238E27FC236}">
                      <a16:creationId xmlns:a16="http://schemas.microsoft.com/office/drawing/2014/main" id="{994F2DC4-CC7D-A50D-EC41-1CE5A9660D34}"/>
                    </a:ext>
                  </a:extLst>
                </p:cNvPr>
                <p:cNvSpPr>
                  <a:spLocks/>
                </p:cNvSpPr>
                <p:nvPr/>
              </p:nvSpPr>
              <p:spPr bwMode="auto">
                <a:xfrm>
                  <a:off x="4033" y="2468"/>
                  <a:ext cx="2" cy="1"/>
                </a:xfrm>
                <a:custGeom>
                  <a:avLst/>
                  <a:gdLst>
                    <a:gd name="T0" fmla="*/ 0 w 3"/>
                    <a:gd name="T1" fmla="*/ 0 h 1"/>
                    <a:gd name="T2" fmla="*/ 1 w 3"/>
                    <a:gd name="T3" fmla="*/ 1 h 1"/>
                    <a:gd name="T4" fmla="*/ 0 w 3"/>
                    <a:gd name="T5" fmla="*/ 0 h 1"/>
                    <a:gd name="T6" fmla="*/ 0 60000 65536"/>
                    <a:gd name="T7" fmla="*/ 0 60000 65536"/>
                    <a:gd name="T8" fmla="*/ 0 60000 65536"/>
                  </a:gdLst>
                  <a:ahLst/>
                  <a:cxnLst>
                    <a:cxn ang="T6">
                      <a:pos x="T0" y="T1"/>
                    </a:cxn>
                    <a:cxn ang="T7">
                      <a:pos x="T2" y="T3"/>
                    </a:cxn>
                    <a:cxn ang="T8">
                      <a:pos x="T4" y="T5"/>
                    </a:cxn>
                  </a:cxnLst>
                  <a:rect l="0" t="0" r="r" b="b"/>
                  <a:pathLst>
                    <a:path w="3" h="1">
                      <a:moveTo>
                        <a:pt x="0" y="0"/>
                      </a:moveTo>
                      <a:cubicBezTo>
                        <a:pt x="1" y="1"/>
                        <a:pt x="2" y="1"/>
                        <a:pt x="3" y="1"/>
                      </a:cubicBezTo>
                      <a:cubicBezTo>
                        <a:pt x="2" y="1"/>
                        <a:pt x="1" y="1"/>
                        <a:pt x="0" y="0"/>
                      </a:cubicBezTo>
                    </a:path>
                  </a:pathLst>
                </a:custGeom>
                <a:solidFill>
                  <a:srgbClr val="C59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2" name="Freeform 10893">
                  <a:extLst>
                    <a:ext uri="{FF2B5EF4-FFF2-40B4-BE49-F238E27FC236}">
                      <a16:creationId xmlns:a16="http://schemas.microsoft.com/office/drawing/2014/main" id="{B752F6D1-1556-A9ED-07BB-3784B2AB63AD}"/>
                    </a:ext>
                  </a:extLst>
                </p:cNvPr>
                <p:cNvSpPr>
                  <a:spLocks noEditPoints="1"/>
                </p:cNvSpPr>
                <p:nvPr/>
              </p:nvSpPr>
              <p:spPr bwMode="auto">
                <a:xfrm>
                  <a:off x="4047" y="2468"/>
                  <a:ext cx="1" cy="1"/>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0 h 1"/>
                    <a:gd name="T30" fmla="*/ 0 w 1"/>
                    <a:gd name="T31" fmla="*/ 1 h 1"/>
                    <a:gd name="T32" fmla="*/ 0 w 1"/>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 h="1">
                      <a:moveTo>
                        <a:pt x="0" y="1"/>
                      </a:moveTo>
                      <a:cubicBezTo>
                        <a:pt x="1" y="1"/>
                        <a:pt x="1" y="1"/>
                        <a:pt x="1" y="1"/>
                      </a:cubicBezTo>
                      <a:cubicBezTo>
                        <a:pt x="1" y="1"/>
                        <a:pt x="1"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3" name="Freeform 10894">
                  <a:extLst>
                    <a:ext uri="{FF2B5EF4-FFF2-40B4-BE49-F238E27FC236}">
                      <a16:creationId xmlns:a16="http://schemas.microsoft.com/office/drawing/2014/main" id="{617DEE4A-0289-1A19-6F7B-5F308053D737}"/>
                    </a:ext>
                  </a:extLst>
                </p:cNvPr>
                <p:cNvSpPr>
                  <a:spLocks noEditPoints="1"/>
                </p:cNvSpPr>
                <p:nvPr/>
              </p:nvSpPr>
              <p:spPr bwMode="auto">
                <a:xfrm>
                  <a:off x="4035" y="2469"/>
                  <a:ext cx="9" cy="1"/>
                </a:xfrm>
                <a:custGeom>
                  <a:avLst/>
                  <a:gdLst>
                    <a:gd name="T0" fmla="*/ 4 w 11"/>
                    <a:gd name="T1" fmla="*/ 1 h 1"/>
                    <a:gd name="T2" fmla="*/ 4 w 11"/>
                    <a:gd name="T3" fmla="*/ 1 h 1"/>
                    <a:gd name="T4" fmla="*/ 4 w 11"/>
                    <a:gd name="T5" fmla="*/ 1 h 1"/>
                    <a:gd name="T6" fmla="*/ 3 w 11"/>
                    <a:gd name="T7" fmla="*/ 1 h 1"/>
                    <a:gd name="T8" fmla="*/ 3 w 11"/>
                    <a:gd name="T9" fmla="*/ 1 h 1"/>
                    <a:gd name="T10" fmla="*/ 4 w 11"/>
                    <a:gd name="T11" fmla="*/ 1 h 1"/>
                    <a:gd name="T12" fmla="*/ 4 w 11"/>
                    <a:gd name="T13" fmla="*/ 1 h 1"/>
                    <a:gd name="T14" fmla="*/ 3 w 11"/>
                    <a:gd name="T15" fmla="*/ 1 h 1"/>
                    <a:gd name="T16" fmla="*/ 3 w 11"/>
                    <a:gd name="T17" fmla="*/ 1 h 1"/>
                    <a:gd name="T18" fmla="*/ 3 w 11"/>
                    <a:gd name="T19" fmla="*/ 1 h 1"/>
                    <a:gd name="T20" fmla="*/ 2 w 11"/>
                    <a:gd name="T21" fmla="*/ 1 h 1"/>
                    <a:gd name="T22" fmla="*/ 2 w 11"/>
                    <a:gd name="T23" fmla="*/ 1 h 1"/>
                    <a:gd name="T24" fmla="*/ 3 w 11"/>
                    <a:gd name="T25" fmla="*/ 1 h 1"/>
                    <a:gd name="T26" fmla="*/ 2 w 11"/>
                    <a:gd name="T27" fmla="*/ 1 h 1"/>
                    <a:gd name="T28" fmla="*/ 2 w 11"/>
                    <a:gd name="T29" fmla="*/ 1 h 1"/>
                    <a:gd name="T30" fmla="*/ 2 w 11"/>
                    <a:gd name="T31" fmla="*/ 1 h 1"/>
                    <a:gd name="T32" fmla="*/ 2 w 11"/>
                    <a:gd name="T33" fmla="*/ 1 h 1"/>
                    <a:gd name="T34" fmla="*/ 5 w 11"/>
                    <a:gd name="T35" fmla="*/ 1 h 1"/>
                    <a:gd name="T36" fmla="*/ 5 w 11"/>
                    <a:gd name="T37" fmla="*/ 1 h 1"/>
                    <a:gd name="T38" fmla="*/ 5 w 11"/>
                    <a:gd name="T39" fmla="*/ 1 h 1"/>
                    <a:gd name="T40" fmla="*/ 3 w 11"/>
                    <a:gd name="T41" fmla="*/ 1 h 1"/>
                    <a:gd name="T42" fmla="*/ 2 w 11"/>
                    <a:gd name="T43" fmla="*/ 0 h 1"/>
                    <a:gd name="T44" fmla="*/ 2 w 11"/>
                    <a:gd name="T45" fmla="*/ 0 h 1"/>
                    <a:gd name="T46" fmla="*/ 5 w 11"/>
                    <a:gd name="T47" fmla="*/ 0 h 1"/>
                    <a:gd name="T48" fmla="*/ 5 w 11"/>
                    <a:gd name="T49" fmla="*/ 0 h 1"/>
                    <a:gd name="T50" fmla="*/ 5 w 11"/>
                    <a:gd name="T51" fmla="*/ 0 h 1"/>
                    <a:gd name="T52" fmla="*/ 5 w 11"/>
                    <a:gd name="T53" fmla="*/ 0 h 1"/>
                    <a:gd name="T54" fmla="*/ 2 w 11"/>
                    <a:gd name="T55" fmla="*/ 1 h 1"/>
                    <a:gd name="T56" fmla="*/ 2 w 11"/>
                    <a:gd name="T57" fmla="*/ 0 h 1"/>
                    <a:gd name="T58" fmla="*/ 2 w 11"/>
                    <a:gd name="T59" fmla="*/ 0 h 1"/>
                    <a:gd name="T60" fmla="*/ 2 w 11"/>
                    <a:gd name="T61" fmla="*/ 0 h 1"/>
                    <a:gd name="T62" fmla="*/ 0 w 11"/>
                    <a:gd name="T63" fmla="*/ 0 h 1"/>
                    <a:gd name="T64" fmla="*/ 0 w 11"/>
                    <a:gd name="T65" fmla="*/ 0 h 1"/>
                    <a:gd name="T66" fmla="*/ 0 w 11"/>
                    <a:gd name="T67" fmla="*/ 0 h 1"/>
                    <a:gd name="T68" fmla="*/ 0 w 11"/>
                    <a:gd name="T69" fmla="*/ 0 h 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 h="1">
                      <a:moveTo>
                        <a:pt x="8" y="1"/>
                      </a:moveTo>
                      <a:cubicBezTo>
                        <a:pt x="8" y="1"/>
                        <a:pt x="8" y="1"/>
                        <a:pt x="8" y="1"/>
                      </a:cubicBezTo>
                      <a:cubicBezTo>
                        <a:pt x="8" y="1"/>
                        <a:pt x="8" y="1"/>
                        <a:pt x="8" y="1"/>
                      </a:cubicBezTo>
                      <a:cubicBezTo>
                        <a:pt x="8" y="1"/>
                        <a:pt x="8" y="1"/>
                        <a:pt x="8" y="1"/>
                      </a:cubicBezTo>
                      <a:moveTo>
                        <a:pt x="9" y="1"/>
                      </a:moveTo>
                      <a:cubicBezTo>
                        <a:pt x="9" y="1"/>
                        <a:pt x="9" y="1"/>
                        <a:pt x="9" y="1"/>
                      </a:cubicBezTo>
                      <a:cubicBezTo>
                        <a:pt x="9" y="1"/>
                        <a:pt x="9" y="1"/>
                        <a:pt x="9" y="1"/>
                      </a:cubicBezTo>
                      <a:moveTo>
                        <a:pt x="7" y="1"/>
                      </a:moveTo>
                      <a:cubicBezTo>
                        <a:pt x="7" y="1"/>
                        <a:pt x="8" y="1"/>
                        <a:pt x="8" y="1"/>
                      </a:cubicBezTo>
                      <a:cubicBezTo>
                        <a:pt x="8" y="1"/>
                        <a:pt x="7" y="1"/>
                        <a:pt x="7" y="1"/>
                      </a:cubicBezTo>
                      <a:moveTo>
                        <a:pt x="9" y="1"/>
                      </a:moveTo>
                      <a:cubicBezTo>
                        <a:pt x="9" y="1"/>
                        <a:pt x="9" y="1"/>
                        <a:pt x="9" y="1"/>
                      </a:cubicBezTo>
                      <a:cubicBezTo>
                        <a:pt x="9" y="1"/>
                        <a:pt x="9" y="1"/>
                        <a:pt x="9" y="1"/>
                      </a:cubicBezTo>
                      <a:cubicBezTo>
                        <a:pt x="9" y="1"/>
                        <a:pt x="9" y="1"/>
                        <a:pt x="9" y="1"/>
                      </a:cubicBezTo>
                      <a:cubicBezTo>
                        <a:pt x="9" y="1"/>
                        <a:pt x="9" y="1"/>
                        <a:pt x="9" y="1"/>
                      </a:cubicBezTo>
                      <a:moveTo>
                        <a:pt x="7" y="1"/>
                      </a:moveTo>
                      <a:cubicBezTo>
                        <a:pt x="7" y="1"/>
                        <a:pt x="7" y="1"/>
                        <a:pt x="7" y="1"/>
                      </a:cubicBezTo>
                      <a:cubicBezTo>
                        <a:pt x="7" y="1"/>
                        <a:pt x="7" y="1"/>
                        <a:pt x="7" y="1"/>
                      </a:cubicBezTo>
                      <a:cubicBezTo>
                        <a:pt x="7" y="1"/>
                        <a:pt x="7" y="1"/>
                        <a:pt x="7" y="1"/>
                      </a:cubicBezTo>
                      <a:cubicBezTo>
                        <a:pt x="7" y="1"/>
                        <a:pt x="7" y="1"/>
                        <a:pt x="7" y="1"/>
                      </a:cubicBezTo>
                      <a:moveTo>
                        <a:pt x="4" y="1"/>
                      </a:moveTo>
                      <a:cubicBezTo>
                        <a:pt x="4" y="1"/>
                        <a:pt x="4" y="1"/>
                        <a:pt x="4" y="1"/>
                      </a:cubicBezTo>
                      <a:cubicBezTo>
                        <a:pt x="4" y="1"/>
                        <a:pt x="4" y="1"/>
                        <a:pt x="4" y="1"/>
                      </a:cubicBezTo>
                      <a:cubicBezTo>
                        <a:pt x="4" y="1"/>
                        <a:pt x="4" y="1"/>
                        <a:pt x="4" y="1"/>
                      </a:cubicBezTo>
                      <a:moveTo>
                        <a:pt x="7" y="1"/>
                      </a:moveTo>
                      <a:cubicBezTo>
                        <a:pt x="7" y="1"/>
                        <a:pt x="7" y="1"/>
                        <a:pt x="7" y="1"/>
                      </a:cubicBezTo>
                      <a:cubicBezTo>
                        <a:pt x="7" y="1"/>
                        <a:pt x="7" y="1"/>
                        <a:pt x="7" y="1"/>
                      </a:cubicBezTo>
                      <a:moveTo>
                        <a:pt x="5" y="1"/>
                      </a:moveTo>
                      <a:cubicBezTo>
                        <a:pt x="5" y="1"/>
                        <a:pt x="5" y="1"/>
                        <a:pt x="5" y="1"/>
                      </a:cubicBezTo>
                      <a:cubicBezTo>
                        <a:pt x="5" y="1"/>
                        <a:pt x="5" y="1"/>
                        <a:pt x="5" y="1"/>
                      </a:cubicBezTo>
                      <a:moveTo>
                        <a:pt x="5" y="1"/>
                      </a:moveTo>
                      <a:cubicBezTo>
                        <a:pt x="5" y="1"/>
                        <a:pt x="5" y="1"/>
                        <a:pt x="5" y="1"/>
                      </a:cubicBezTo>
                      <a:cubicBezTo>
                        <a:pt x="5" y="1"/>
                        <a:pt x="5" y="1"/>
                        <a:pt x="5" y="1"/>
                      </a:cubicBezTo>
                      <a:cubicBezTo>
                        <a:pt x="5" y="1"/>
                        <a:pt x="5" y="1"/>
                        <a:pt x="5" y="1"/>
                      </a:cubicBezTo>
                      <a:cubicBezTo>
                        <a:pt x="5" y="1"/>
                        <a:pt x="5" y="1"/>
                        <a:pt x="5" y="1"/>
                      </a:cubicBezTo>
                      <a:moveTo>
                        <a:pt x="11" y="1"/>
                      </a:moveTo>
                      <a:cubicBezTo>
                        <a:pt x="11" y="1"/>
                        <a:pt x="11" y="1"/>
                        <a:pt x="11" y="1"/>
                      </a:cubicBezTo>
                      <a:cubicBezTo>
                        <a:pt x="11" y="1"/>
                        <a:pt x="11" y="1"/>
                        <a:pt x="11" y="1"/>
                      </a:cubicBezTo>
                      <a:cubicBezTo>
                        <a:pt x="11" y="1"/>
                        <a:pt x="11" y="1"/>
                        <a:pt x="11" y="1"/>
                      </a:cubicBezTo>
                      <a:cubicBezTo>
                        <a:pt x="11" y="1"/>
                        <a:pt x="11" y="1"/>
                        <a:pt x="11" y="1"/>
                      </a:cubicBezTo>
                      <a:moveTo>
                        <a:pt x="6" y="0"/>
                      </a:moveTo>
                      <a:cubicBezTo>
                        <a:pt x="6" y="0"/>
                        <a:pt x="7" y="1"/>
                        <a:pt x="7" y="1"/>
                      </a:cubicBezTo>
                      <a:cubicBezTo>
                        <a:pt x="7" y="1"/>
                        <a:pt x="6" y="0"/>
                        <a:pt x="6" y="0"/>
                      </a:cubicBezTo>
                      <a:moveTo>
                        <a:pt x="6" y="0"/>
                      </a:moveTo>
                      <a:cubicBezTo>
                        <a:pt x="6" y="0"/>
                        <a:pt x="6" y="0"/>
                        <a:pt x="6" y="0"/>
                      </a:cubicBezTo>
                      <a:cubicBezTo>
                        <a:pt x="6" y="0"/>
                        <a:pt x="6" y="0"/>
                        <a:pt x="6" y="0"/>
                      </a:cubicBezTo>
                      <a:cubicBezTo>
                        <a:pt x="6" y="0"/>
                        <a:pt x="6" y="0"/>
                        <a:pt x="6" y="0"/>
                      </a:cubicBezTo>
                      <a:moveTo>
                        <a:pt x="10" y="0"/>
                      </a:moveTo>
                      <a:cubicBezTo>
                        <a:pt x="10" y="0"/>
                        <a:pt x="11" y="0"/>
                        <a:pt x="11" y="1"/>
                      </a:cubicBezTo>
                      <a:cubicBezTo>
                        <a:pt x="11" y="0"/>
                        <a:pt x="10" y="0"/>
                        <a:pt x="10" y="0"/>
                      </a:cubicBezTo>
                      <a:moveTo>
                        <a:pt x="10" y="0"/>
                      </a:moveTo>
                      <a:cubicBezTo>
                        <a:pt x="10" y="0"/>
                        <a:pt x="10" y="0"/>
                        <a:pt x="10" y="0"/>
                      </a:cubicBezTo>
                      <a:cubicBezTo>
                        <a:pt x="10" y="0"/>
                        <a:pt x="10" y="0"/>
                        <a:pt x="10" y="0"/>
                      </a:cubicBezTo>
                      <a:cubicBezTo>
                        <a:pt x="10" y="0"/>
                        <a:pt x="10" y="0"/>
                        <a:pt x="10" y="0"/>
                      </a:cubicBezTo>
                      <a:moveTo>
                        <a:pt x="2" y="0"/>
                      </a:moveTo>
                      <a:cubicBezTo>
                        <a:pt x="3" y="1"/>
                        <a:pt x="3" y="1"/>
                        <a:pt x="4" y="1"/>
                      </a:cubicBezTo>
                      <a:cubicBezTo>
                        <a:pt x="3" y="1"/>
                        <a:pt x="3" y="1"/>
                        <a:pt x="2" y="0"/>
                      </a:cubicBezTo>
                      <a:moveTo>
                        <a:pt x="2" y="0"/>
                      </a:moveTo>
                      <a:cubicBezTo>
                        <a:pt x="2" y="0"/>
                        <a:pt x="2" y="0"/>
                        <a:pt x="2" y="0"/>
                      </a:cubicBezTo>
                      <a:cubicBezTo>
                        <a:pt x="2" y="0"/>
                        <a:pt x="2" y="0"/>
                        <a:pt x="2" y="0"/>
                      </a:cubicBezTo>
                      <a:moveTo>
                        <a:pt x="0" y="0"/>
                      </a:moveTo>
                      <a:cubicBezTo>
                        <a:pt x="1" y="0"/>
                        <a:pt x="1" y="0"/>
                        <a:pt x="2" y="0"/>
                      </a:cubicBezTo>
                      <a:cubicBezTo>
                        <a:pt x="1" y="0"/>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59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4" name="Freeform 10895">
                  <a:extLst>
                    <a:ext uri="{FF2B5EF4-FFF2-40B4-BE49-F238E27FC236}">
                      <a16:creationId xmlns:a16="http://schemas.microsoft.com/office/drawing/2014/main" id="{06F284CF-5565-52CC-EAD9-F4A2B84FCFDC}"/>
                    </a:ext>
                  </a:extLst>
                </p:cNvPr>
                <p:cNvSpPr>
                  <a:spLocks/>
                </p:cNvSpPr>
                <p:nvPr/>
              </p:nvSpPr>
              <p:spPr bwMode="auto">
                <a:xfrm>
                  <a:off x="4037" y="2453"/>
                  <a:ext cx="16" cy="14"/>
                </a:xfrm>
                <a:custGeom>
                  <a:avLst/>
                  <a:gdLst>
                    <a:gd name="T0" fmla="*/ 7 w 20"/>
                    <a:gd name="T1" fmla="*/ 0 h 16"/>
                    <a:gd name="T2" fmla="*/ 6 w 20"/>
                    <a:gd name="T3" fmla="*/ 4 h 16"/>
                    <a:gd name="T4" fmla="*/ 6 w 20"/>
                    <a:gd name="T5" fmla="*/ 4 h 16"/>
                    <a:gd name="T6" fmla="*/ 6 w 20"/>
                    <a:gd name="T7" fmla="*/ 4 h 16"/>
                    <a:gd name="T8" fmla="*/ 5 w 20"/>
                    <a:gd name="T9" fmla="*/ 4 h 16"/>
                    <a:gd name="T10" fmla="*/ 5 w 20"/>
                    <a:gd name="T11" fmla="*/ 4 h 16"/>
                    <a:gd name="T12" fmla="*/ 5 w 20"/>
                    <a:gd name="T13" fmla="*/ 4 h 16"/>
                    <a:gd name="T14" fmla="*/ 4 w 20"/>
                    <a:gd name="T15" fmla="*/ 4 h 16"/>
                    <a:gd name="T16" fmla="*/ 4 w 20"/>
                    <a:gd name="T17" fmla="*/ 4 h 16"/>
                    <a:gd name="T18" fmla="*/ 3 w 20"/>
                    <a:gd name="T19" fmla="*/ 4 h 16"/>
                    <a:gd name="T20" fmla="*/ 3 w 20"/>
                    <a:gd name="T21" fmla="*/ 4 h 16"/>
                    <a:gd name="T22" fmla="*/ 3 w 20"/>
                    <a:gd name="T23" fmla="*/ 4 h 16"/>
                    <a:gd name="T24" fmla="*/ 2 w 20"/>
                    <a:gd name="T25" fmla="*/ 4 h 16"/>
                    <a:gd name="T26" fmla="*/ 2 w 20"/>
                    <a:gd name="T27" fmla="*/ 4 h 16"/>
                    <a:gd name="T28" fmla="*/ 2 w 20"/>
                    <a:gd name="T29" fmla="*/ 4 h 16"/>
                    <a:gd name="T30" fmla="*/ 2 w 20"/>
                    <a:gd name="T31" fmla="*/ 4 h 16"/>
                    <a:gd name="T32" fmla="*/ 1 w 20"/>
                    <a:gd name="T33" fmla="*/ 4 h 16"/>
                    <a:gd name="T34" fmla="*/ 0 w 20"/>
                    <a:gd name="T35" fmla="*/ 4 h 16"/>
                    <a:gd name="T36" fmla="*/ 0 w 20"/>
                    <a:gd name="T37" fmla="*/ 4 h 16"/>
                    <a:gd name="T38" fmla="*/ 3 w 20"/>
                    <a:gd name="T39" fmla="*/ 10 h 16"/>
                    <a:gd name="T40" fmla="*/ 3 w 20"/>
                    <a:gd name="T41" fmla="*/ 10 h 16"/>
                    <a:gd name="T42" fmla="*/ 4 w 20"/>
                    <a:gd name="T43" fmla="*/ 10 h 16"/>
                    <a:gd name="T44" fmla="*/ 4 w 20"/>
                    <a:gd name="T45" fmla="*/ 10 h 16"/>
                    <a:gd name="T46" fmla="*/ 4 w 20"/>
                    <a:gd name="T47" fmla="*/ 10 h 16"/>
                    <a:gd name="T48" fmla="*/ 5 w 20"/>
                    <a:gd name="T49" fmla="*/ 9 h 16"/>
                    <a:gd name="T50" fmla="*/ 5 w 20"/>
                    <a:gd name="T51" fmla="*/ 9 h 16"/>
                    <a:gd name="T52" fmla="*/ 5 w 20"/>
                    <a:gd name="T53" fmla="*/ 9 h 16"/>
                    <a:gd name="T54" fmla="*/ 5 w 20"/>
                    <a:gd name="T55" fmla="*/ 9 h 16"/>
                    <a:gd name="T56" fmla="*/ 7 w 20"/>
                    <a:gd name="T57" fmla="*/ 5 h 16"/>
                    <a:gd name="T58" fmla="*/ 7 w 20"/>
                    <a:gd name="T59" fmla="*/ 4 h 16"/>
                    <a:gd name="T60" fmla="*/ 7 w 20"/>
                    <a:gd name="T61" fmla="*/ 1 h 16"/>
                    <a:gd name="T62" fmla="*/ 7 w 20"/>
                    <a:gd name="T63" fmla="*/ 0 h 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16">
                      <a:moveTo>
                        <a:pt x="18" y="0"/>
                      </a:moveTo>
                      <a:cubicBezTo>
                        <a:pt x="16" y="1"/>
                        <a:pt x="18" y="4"/>
                        <a:pt x="15" y="4"/>
                      </a:cubicBezTo>
                      <a:cubicBezTo>
                        <a:pt x="15" y="4"/>
                        <a:pt x="15" y="4"/>
                        <a:pt x="15" y="4"/>
                      </a:cubicBezTo>
                      <a:cubicBezTo>
                        <a:pt x="15" y="4"/>
                        <a:pt x="15" y="4"/>
                        <a:pt x="15" y="4"/>
                      </a:cubicBezTo>
                      <a:cubicBezTo>
                        <a:pt x="14" y="4"/>
                        <a:pt x="14" y="5"/>
                        <a:pt x="13" y="5"/>
                      </a:cubicBezTo>
                      <a:cubicBezTo>
                        <a:pt x="13" y="6"/>
                        <a:pt x="13" y="7"/>
                        <a:pt x="12" y="7"/>
                      </a:cubicBezTo>
                      <a:cubicBezTo>
                        <a:pt x="12" y="7"/>
                        <a:pt x="11" y="7"/>
                        <a:pt x="11" y="6"/>
                      </a:cubicBezTo>
                      <a:cubicBezTo>
                        <a:pt x="11" y="6"/>
                        <a:pt x="11" y="6"/>
                        <a:pt x="10" y="6"/>
                      </a:cubicBezTo>
                      <a:cubicBezTo>
                        <a:pt x="10" y="6"/>
                        <a:pt x="10" y="6"/>
                        <a:pt x="9" y="7"/>
                      </a:cubicBezTo>
                      <a:cubicBezTo>
                        <a:pt x="9" y="7"/>
                        <a:pt x="9" y="7"/>
                        <a:pt x="8" y="7"/>
                      </a:cubicBezTo>
                      <a:cubicBezTo>
                        <a:pt x="8" y="7"/>
                        <a:pt x="8" y="7"/>
                        <a:pt x="7" y="7"/>
                      </a:cubicBezTo>
                      <a:cubicBezTo>
                        <a:pt x="7" y="7"/>
                        <a:pt x="7" y="7"/>
                        <a:pt x="7" y="7"/>
                      </a:cubicBezTo>
                      <a:cubicBezTo>
                        <a:pt x="7" y="7"/>
                        <a:pt x="6" y="7"/>
                        <a:pt x="6" y="7"/>
                      </a:cubicBezTo>
                      <a:cubicBezTo>
                        <a:pt x="6" y="8"/>
                        <a:pt x="5" y="8"/>
                        <a:pt x="5" y="8"/>
                      </a:cubicBezTo>
                      <a:cubicBezTo>
                        <a:pt x="4" y="8"/>
                        <a:pt x="4" y="8"/>
                        <a:pt x="4" y="7"/>
                      </a:cubicBezTo>
                      <a:cubicBezTo>
                        <a:pt x="3" y="7"/>
                        <a:pt x="3" y="7"/>
                        <a:pt x="3" y="7"/>
                      </a:cubicBezTo>
                      <a:cubicBezTo>
                        <a:pt x="2" y="7"/>
                        <a:pt x="2" y="7"/>
                        <a:pt x="1" y="7"/>
                      </a:cubicBezTo>
                      <a:cubicBezTo>
                        <a:pt x="1" y="7"/>
                        <a:pt x="1" y="7"/>
                        <a:pt x="0" y="7"/>
                      </a:cubicBezTo>
                      <a:cubicBezTo>
                        <a:pt x="0" y="7"/>
                        <a:pt x="0" y="7"/>
                        <a:pt x="0" y="7"/>
                      </a:cubicBezTo>
                      <a:cubicBezTo>
                        <a:pt x="2" y="11"/>
                        <a:pt x="5" y="14"/>
                        <a:pt x="8" y="16"/>
                      </a:cubicBezTo>
                      <a:cubicBezTo>
                        <a:pt x="8" y="16"/>
                        <a:pt x="8" y="16"/>
                        <a:pt x="8" y="16"/>
                      </a:cubicBezTo>
                      <a:cubicBezTo>
                        <a:pt x="8" y="16"/>
                        <a:pt x="8" y="16"/>
                        <a:pt x="9" y="16"/>
                      </a:cubicBezTo>
                      <a:cubicBezTo>
                        <a:pt x="9" y="16"/>
                        <a:pt x="9" y="16"/>
                        <a:pt x="9" y="16"/>
                      </a:cubicBezTo>
                      <a:cubicBezTo>
                        <a:pt x="10" y="16"/>
                        <a:pt x="10" y="16"/>
                        <a:pt x="10" y="16"/>
                      </a:cubicBezTo>
                      <a:cubicBezTo>
                        <a:pt x="11" y="16"/>
                        <a:pt x="11" y="16"/>
                        <a:pt x="12" y="15"/>
                      </a:cubicBezTo>
                      <a:cubicBezTo>
                        <a:pt x="12" y="14"/>
                        <a:pt x="12" y="14"/>
                        <a:pt x="13" y="14"/>
                      </a:cubicBezTo>
                      <a:cubicBezTo>
                        <a:pt x="13" y="14"/>
                        <a:pt x="13" y="14"/>
                        <a:pt x="13" y="14"/>
                      </a:cubicBezTo>
                      <a:cubicBezTo>
                        <a:pt x="13" y="14"/>
                        <a:pt x="13" y="14"/>
                        <a:pt x="13" y="14"/>
                      </a:cubicBezTo>
                      <a:cubicBezTo>
                        <a:pt x="16" y="14"/>
                        <a:pt x="14" y="10"/>
                        <a:pt x="17" y="9"/>
                      </a:cubicBezTo>
                      <a:cubicBezTo>
                        <a:pt x="19" y="9"/>
                        <a:pt x="16" y="6"/>
                        <a:pt x="18" y="5"/>
                      </a:cubicBezTo>
                      <a:cubicBezTo>
                        <a:pt x="20" y="5"/>
                        <a:pt x="17" y="2"/>
                        <a:pt x="17" y="1"/>
                      </a:cubicBezTo>
                      <a:cubicBezTo>
                        <a:pt x="17" y="0"/>
                        <a:pt x="18" y="0"/>
                        <a:pt x="18"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5" name="Freeform 10896">
                  <a:extLst>
                    <a:ext uri="{FF2B5EF4-FFF2-40B4-BE49-F238E27FC236}">
                      <a16:creationId xmlns:a16="http://schemas.microsoft.com/office/drawing/2014/main" id="{3FA01030-AEA2-9CBF-6ACF-E5E39EEE512B}"/>
                    </a:ext>
                  </a:extLst>
                </p:cNvPr>
                <p:cNvSpPr>
                  <a:spLocks/>
                </p:cNvSpPr>
                <p:nvPr/>
              </p:nvSpPr>
              <p:spPr bwMode="auto">
                <a:xfrm>
                  <a:off x="4018" y="2447"/>
                  <a:ext cx="25" cy="20"/>
                </a:xfrm>
                <a:custGeom>
                  <a:avLst/>
                  <a:gdLst>
                    <a:gd name="T0" fmla="*/ 1 w 31"/>
                    <a:gd name="T1" fmla="*/ 0 h 25"/>
                    <a:gd name="T2" fmla="*/ 1 w 31"/>
                    <a:gd name="T3" fmla="*/ 1 h 25"/>
                    <a:gd name="T4" fmla="*/ 0 w 31"/>
                    <a:gd name="T5" fmla="*/ 2 h 25"/>
                    <a:gd name="T6" fmla="*/ 1 w 31"/>
                    <a:gd name="T7" fmla="*/ 2 h 25"/>
                    <a:gd name="T8" fmla="*/ 1 w 31"/>
                    <a:gd name="T9" fmla="*/ 2 h 25"/>
                    <a:gd name="T10" fmla="*/ 0 w 31"/>
                    <a:gd name="T11" fmla="*/ 2 h 25"/>
                    <a:gd name="T12" fmla="*/ 2 w 31"/>
                    <a:gd name="T13" fmla="*/ 4 h 25"/>
                    <a:gd name="T14" fmla="*/ 2 w 31"/>
                    <a:gd name="T15" fmla="*/ 4 h 25"/>
                    <a:gd name="T16" fmla="*/ 2 w 31"/>
                    <a:gd name="T17" fmla="*/ 5 h 25"/>
                    <a:gd name="T18" fmla="*/ 2 w 31"/>
                    <a:gd name="T19" fmla="*/ 6 h 25"/>
                    <a:gd name="T20" fmla="*/ 3 w 31"/>
                    <a:gd name="T21" fmla="*/ 7 h 25"/>
                    <a:gd name="T22" fmla="*/ 4 w 31"/>
                    <a:gd name="T23" fmla="*/ 8 h 25"/>
                    <a:gd name="T24" fmla="*/ 6 w 31"/>
                    <a:gd name="T25" fmla="*/ 9 h 25"/>
                    <a:gd name="T26" fmla="*/ 8 w 31"/>
                    <a:gd name="T27" fmla="*/ 10 h 25"/>
                    <a:gd name="T28" fmla="*/ 8 w 31"/>
                    <a:gd name="T29" fmla="*/ 10 h 25"/>
                    <a:gd name="T30" fmla="*/ 8 w 31"/>
                    <a:gd name="T31" fmla="*/ 10 h 25"/>
                    <a:gd name="T32" fmla="*/ 8 w 31"/>
                    <a:gd name="T33" fmla="*/ 10 h 25"/>
                    <a:gd name="T34" fmla="*/ 10 w 31"/>
                    <a:gd name="T35" fmla="*/ 10 h 25"/>
                    <a:gd name="T36" fmla="*/ 10 w 31"/>
                    <a:gd name="T37" fmla="*/ 10 h 25"/>
                    <a:gd name="T38" fmla="*/ 10 w 31"/>
                    <a:gd name="T39" fmla="*/ 10 h 25"/>
                    <a:gd name="T40" fmla="*/ 10 w 31"/>
                    <a:gd name="T41" fmla="*/ 10 h 25"/>
                    <a:gd name="T42" fmla="*/ 11 w 31"/>
                    <a:gd name="T43" fmla="*/ 10 h 25"/>
                    <a:gd name="T44" fmla="*/ 12 w 31"/>
                    <a:gd name="T45" fmla="*/ 10 h 25"/>
                    <a:gd name="T46" fmla="*/ 12 w 31"/>
                    <a:gd name="T47" fmla="*/ 10 h 25"/>
                    <a:gd name="T48" fmla="*/ 12 w 31"/>
                    <a:gd name="T49" fmla="*/ 10 h 25"/>
                    <a:gd name="T50" fmla="*/ 12 w 31"/>
                    <a:gd name="T51" fmla="*/ 10 h 25"/>
                    <a:gd name="T52" fmla="*/ 13 w 31"/>
                    <a:gd name="T53" fmla="*/ 10 h 25"/>
                    <a:gd name="T54" fmla="*/ 10 w 31"/>
                    <a:gd name="T55" fmla="*/ 6 h 25"/>
                    <a:gd name="T56" fmla="*/ 10 w 31"/>
                    <a:gd name="T57" fmla="*/ 6 h 25"/>
                    <a:gd name="T58" fmla="*/ 8 w 31"/>
                    <a:gd name="T59" fmla="*/ 6 h 25"/>
                    <a:gd name="T60" fmla="*/ 8 w 31"/>
                    <a:gd name="T61" fmla="*/ 6 h 25"/>
                    <a:gd name="T62" fmla="*/ 8 w 31"/>
                    <a:gd name="T63" fmla="*/ 6 h 25"/>
                    <a:gd name="T64" fmla="*/ 7 w 31"/>
                    <a:gd name="T65" fmla="*/ 5 h 25"/>
                    <a:gd name="T66" fmla="*/ 5 w 31"/>
                    <a:gd name="T67" fmla="*/ 5 h 25"/>
                    <a:gd name="T68" fmla="*/ 3 w 31"/>
                    <a:gd name="T69" fmla="*/ 3 h 25"/>
                    <a:gd name="T70" fmla="*/ 2 w 31"/>
                    <a:gd name="T71" fmla="*/ 2 h 25"/>
                    <a:gd name="T72" fmla="*/ 1 w 31"/>
                    <a:gd name="T73" fmla="*/ 0 h 25"/>
                    <a:gd name="T74" fmla="*/ 1 w 31"/>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1" h="25">
                      <a:moveTo>
                        <a:pt x="1" y="0"/>
                      </a:moveTo>
                      <a:cubicBezTo>
                        <a:pt x="1" y="0"/>
                        <a:pt x="1" y="1"/>
                        <a:pt x="1" y="1"/>
                      </a:cubicBezTo>
                      <a:cubicBezTo>
                        <a:pt x="0" y="1"/>
                        <a:pt x="0" y="1"/>
                        <a:pt x="0" y="2"/>
                      </a:cubicBezTo>
                      <a:cubicBezTo>
                        <a:pt x="0" y="3"/>
                        <a:pt x="1" y="4"/>
                        <a:pt x="1" y="5"/>
                      </a:cubicBezTo>
                      <a:cubicBezTo>
                        <a:pt x="1" y="5"/>
                        <a:pt x="1" y="6"/>
                        <a:pt x="1" y="6"/>
                      </a:cubicBezTo>
                      <a:cubicBezTo>
                        <a:pt x="0" y="6"/>
                        <a:pt x="0" y="6"/>
                        <a:pt x="0" y="6"/>
                      </a:cubicBezTo>
                      <a:cubicBezTo>
                        <a:pt x="0" y="7"/>
                        <a:pt x="2" y="9"/>
                        <a:pt x="2" y="10"/>
                      </a:cubicBezTo>
                      <a:cubicBezTo>
                        <a:pt x="2" y="10"/>
                        <a:pt x="2" y="10"/>
                        <a:pt x="2" y="10"/>
                      </a:cubicBezTo>
                      <a:cubicBezTo>
                        <a:pt x="2" y="10"/>
                        <a:pt x="2" y="11"/>
                        <a:pt x="2" y="11"/>
                      </a:cubicBezTo>
                      <a:cubicBezTo>
                        <a:pt x="2" y="12"/>
                        <a:pt x="5" y="14"/>
                        <a:pt x="5" y="16"/>
                      </a:cubicBezTo>
                      <a:cubicBezTo>
                        <a:pt x="5" y="17"/>
                        <a:pt x="6" y="18"/>
                        <a:pt x="7" y="18"/>
                      </a:cubicBezTo>
                      <a:cubicBezTo>
                        <a:pt x="8" y="19"/>
                        <a:pt x="10" y="19"/>
                        <a:pt x="10" y="20"/>
                      </a:cubicBezTo>
                      <a:cubicBezTo>
                        <a:pt x="11" y="23"/>
                        <a:pt x="14" y="22"/>
                        <a:pt x="15" y="23"/>
                      </a:cubicBezTo>
                      <a:cubicBezTo>
                        <a:pt x="16" y="24"/>
                        <a:pt x="17" y="24"/>
                        <a:pt x="18" y="24"/>
                      </a:cubicBezTo>
                      <a:cubicBezTo>
                        <a:pt x="18" y="24"/>
                        <a:pt x="18" y="24"/>
                        <a:pt x="18" y="24"/>
                      </a:cubicBezTo>
                      <a:cubicBezTo>
                        <a:pt x="18" y="24"/>
                        <a:pt x="18" y="24"/>
                        <a:pt x="18" y="24"/>
                      </a:cubicBezTo>
                      <a:cubicBezTo>
                        <a:pt x="19" y="24"/>
                        <a:pt x="19" y="24"/>
                        <a:pt x="20" y="24"/>
                      </a:cubicBezTo>
                      <a:cubicBezTo>
                        <a:pt x="20" y="25"/>
                        <a:pt x="21" y="25"/>
                        <a:pt x="22" y="25"/>
                      </a:cubicBezTo>
                      <a:cubicBezTo>
                        <a:pt x="22" y="25"/>
                        <a:pt x="22" y="25"/>
                        <a:pt x="23" y="25"/>
                      </a:cubicBezTo>
                      <a:cubicBezTo>
                        <a:pt x="23" y="25"/>
                        <a:pt x="24" y="25"/>
                        <a:pt x="24" y="25"/>
                      </a:cubicBezTo>
                      <a:cubicBezTo>
                        <a:pt x="24" y="25"/>
                        <a:pt x="25" y="25"/>
                        <a:pt x="25" y="25"/>
                      </a:cubicBezTo>
                      <a:cubicBezTo>
                        <a:pt x="25" y="25"/>
                        <a:pt x="26" y="25"/>
                        <a:pt x="26" y="25"/>
                      </a:cubicBezTo>
                      <a:cubicBezTo>
                        <a:pt x="26" y="25"/>
                        <a:pt x="27" y="25"/>
                        <a:pt x="27" y="25"/>
                      </a:cubicBezTo>
                      <a:cubicBezTo>
                        <a:pt x="28" y="25"/>
                        <a:pt x="28" y="25"/>
                        <a:pt x="28" y="25"/>
                      </a:cubicBezTo>
                      <a:cubicBezTo>
                        <a:pt x="28" y="25"/>
                        <a:pt x="29" y="25"/>
                        <a:pt x="29" y="25"/>
                      </a:cubicBezTo>
                      <a:cubicBezTo>
                        <a:pt x="29" y="25"/>
                        <a:pt x="29" y="25"/>
                        <a:pt x="30" y="25"/>
                      </a:cubicBezTo>
                      <a:cubicBezTo>
                        <a:pt x="30" y="25"/>
                        <a:pt x="30" y="25"/>
                        <a:pt x="31" y="24"/>
                      </a:cubicBezTo>
                      <a:cubicBezTo>
                        <a:pt x="28" y="22"/>
                        <a:pt x="25" y="19"/>
                        <a:pt x="23" y="15"/>
                      </a:cubicBezTo>
                      <a:cubicBezTo>
                        <a:pt x="23" y="15"/>
                        <a:pt x="22" y="15"/>
                        <a:pt x="22" y="15"/>
                      </a:cubicBezTo>
                      <a:cubicBezTo>
                        <a:pt x="21" y="14"/>
                        <a:pt x="20" y="14"/>
                        <a:pt x="20" y="14"/>
                      </a:cubicBezTo>
                      <a:cubicBezTo>
                        <a:pt x="20" y="14"/>
                        <a:pt x="20" y="14"/>
                        <a:pt x="20" y="14"/>
                      </a:cubicBezTo>
                      <a:cubicBezTo>
                        <a:pt x="20" y="14"/>
                        <a:pt x="19" y="14"/>
                        <a:pt x="19" y="14"/>
                      </a:cubicBezTo>
                      <a:cubicBezTo>
                        <a:pt x="19" y="14"/>
                        <a:pt x="18" y="14"/>
                        <a:pt x="17" y="13"/>
                      </a:cubicBezTo>
                      <a:cubicBezTo>
                        <a:pt x="15" y="12"/>
                        <a:pt x="13" y="13"/>
                        <a:pt x="12" y="11"/>
                      </a:cubicBezTo>
                      <a:cubicBezTo>
                        <a:pt x="11" y="9"/>
                        <a:pt x="8" y="9"/>
                        <a:pt x="7" y="7"/>
                      </a:cubicBezTo>
                      <a:cubicBezTo>
                        <a:pt x="6" y="6"/>
                        <a:pt x="4" y="5"/>
                        <a:pt x="4" y="4"/>
                      </a:cubicBezTo>
                      <a:cubicBezTo>
                        <a:pt x="4" y="2"/>
                        <a:pt x="2" y="1"/>
                        <a:pt x="1" y="0"/>
                      </a:cubicBezTo>
                      <a:cubicBezTo>
                        <a:pt x="1" y="0"/>
                        <a:pt x="1" y="0"/>
                        <a:pt x="1" y="0"/>
                      </a:cubicBezTo>
                    </a:path>
                  </a:pathLst>
                </a:custGeom>
                <a:solidFill>
                  <a:srgbClr val="B38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6" name="Freeform 10897">
                  <a:extLst>
                    <a:ext uri="{FF2B5EF4-FFF2-40B4-BE49-F238E27FC236}">
                      <a16:creationId xmlns:a16="http://schemas.microsoft.com/office/drawing/2014/main" id="{B5AEFFC8-70E8-5231-8C8B-3CCAE7860190}"/>
                    </a:ext>
                  </a:extLst>
                </p:cNvPr>
                <p:cNvSpPr>
                  <a:spLocks/>
                </p:cNvSpPr>
                <p:nvPr/>
              </p:nvSpPr>
              <p:spPr bwMode="auto">
                <a:xfrm>
                  <a:off x="4043" y="2452"/>
                  <a:ext cx="12" cy="18"/>
                </a:xfrm>
                <a:custGeom>
                  <a:avLst/>
                  <a:gdLst>
                    <a:gd name="T0" fmla="*/ 6 w 14"/>
                    <a:gd name="T1" fmla="*/ 0 h 21"/>
                    <a:gd name="T2" fmla="*/ 6 w 14"/>
                    <a:gd name="T3" fmla="*/ 0 h 21"/>
                    <a:gd name="T4" fmla="*/ 6 w 14"/>
                    <a:gd name="T5" fmla="*/ 1 h 21"/>
                    <a:gd name="T6" fmla="*/ 6 w 14"/>
                    <a:gd name="T7" fmla="*/ 1 h 21"/>
                    <a:gd name="T8" fmla="*/ 5 w 14"/>
                    <a:gd name="T9" fmla="*/ 2 h 21"/>
                    <a:gd name="T10" fmla="*/ 6 w 14"/>
                    <a:gd name="T11" fmla="*/ 3 h 21"/>
                    <a:gd name="T12" fmla="*/ 5 w 14"/>
                    <a:gd name="T13" fmla="*/ 6 h 21"/>
                    <a:gd name="T14" fmla="*/ 3 w 14"/>
                    <a:gd name="T15" fmla="*/ 8 h 21"/>
                    <a:gd name="T16" fmla="*/ 3 w 14"/>
                    <a:gd name="T17" fmla="*/ 8 h 21"/>
                    <a:gd name="T18" fmla="*/ 3 w 14"/>
                    <a:gd name="T19" fmla="*/ 8 h 21"/>
                    <a:gd name="T20" fmla="*/ 3 w 14"/>
                    <a:gd name="T21" fmla="*/ 9 h 21"/>
                    <a:gd name="T22" fmla="*/ 2 w 14"/>
                    <a:gd name="T23" fmla="*/ 9 h 21"/>
                    <a:gd name="T24" fmla="*/ 1 w 14"/>
                    <a:gd name="T25" fmla="*/ 9 h 21"/>
                    <a:gd name="T26" fmla="*/ 1 w 14"/>
                    <a:gd name="T27" fmla="*/ 9 h 21"/>
                    <a:gd name="T28" fmla="*/ 0 w 14"/>
                    <a:gd name="T29" fmla="*/ 9 h 21"/>
                    <a:gd name="T30" fmla="*/ 0 w 14"/>
                    <a:gd name="T31" fmla="*/ 9 h 21"/>
                    <a:gd name="T32" fmla="*/ 2 w 14"/>
                    <a:gd name="T33" fmla="*/ 11 h 21"/>
                    <a:gd name="T34" fmla="*/ 3 w 14"/>
                    <a:gd name="T35" fmla="*/ 11 h 21"/>
                    <a:gd name="T36" fmla="*/ 3 w 14"/>
                    <a:gd name="T37" fmla="*/ 10 h 21"/>
                    <a:gd name="T38" fmla="*/ 3 w 14"/>
                    <a:gd name="T39" fmla="*/ 11 h 21"/>
                    <a:gd name="T40" fmla="*/ 3 w 14"/>
                    <a:gd name="T41" fmla="*/ 11 h 21"/>
                    <a:gd name="T42" fmla="*/ 3 w 14"/>
                    <a:gd name="T43" fmla="*/ 10 h 21"/>
                    <a:gd name="T44" fmla="*/ 4 w 14"/>
                    <a:gd name="T45" fmla="*/ 9 h 21"/>
                    <a:gd name="T46" fmla="*/ 4 w 14"/>
                    <a:gd name="T47" fmla="*/ 9 h 21"/>
                    <a:gd name="T48" fmla="*/ 4 w 14"/>
                    <a:gd name="T49" fmla="*/ 9 h 21"/>
                    <a:gd name="T50" fmla="*/ 7 w 14"/>
                    <a:gd name="T51" fmla="*/ 7 h 21"/>
                    <a:gd name="T52" fmla="*/ 7 w 14"/>
                    <a:gd name="T53" fmla="*/ 7 h 21"/>
                    <a:gd name="T54" fmla="*/ 7 w 14"/>
                    <a:gd name="T55" fmla="*/ 6 h 21"/>
                    <a:gd name="T56" fmla="*/ 7 w 14"/>
                    <a:gd name="T57" fmla="*/ 5 h 21"/>
                    <a:gd name="T58" fmla="*/ 8 w 14"/>
                    <a:gd name="T59" fmla="*/ 4 h 21"/>
                    <a:gd name="T60" fmla="*/ 7 w 14"/>
                    <a:gd name="T61" fmla="*/ 3 h 21"/>
                    <a:gd name="T62" fmla="*/ 7 w 14"/>
                    <a:gd name="T63" fmla="*/ 3 h 21"/>
                    <a:gd name="T64" fmla="*/ 7 w 14"/>
                    <a:gd name="T65" fmla="*/ 3 h 21"/>
                    <a:gd name="T66" fmla="*/ 6 w 14"/>
                    <a:gd name="T67" fmla="*/ 0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 h="21">
                      <a:moveTo>
                        <a:pt x="11" y="0"/>
                      </a:moveTo>
                      <a:cubicBezTo>
                        <a:pt x="11" y="0"/>
                        <a:pt x="11" y="0"/>
                        <a:pt x="11" y="0"/>
                      </a:cubicBezTo>
                      <a:cubicBezTo>
                        <a:pt x="11" y="0"/>
                        <a:pt x="11" y="1"/>
                        <a:pt x="10" y="1"/>
                      </a:cubicBezTo>
                      <a:cubicBezTo>
                        <a:pt x="10" y="1"/>
                        <a:pt x="10" y="1"/>
                        <a:pt x="10" y="1"/>
                      </a:cubicBezTo>
                      <a:cubicBezTo>
                        <a:pt x="10" y="1"/>
                        <a:pt x="9" y="1"/>
                        <a:pt x="9" y="2"/>
                      </a:cubicBezTo>
                      <a:cubicBezTo>
                        <a:pt x="9" y="3"/>
                        <a:pt x="12" y="6"/>
                        <a:pt x="10" y="6"/>
                      </a:cubicBezTo>
                      <a:cubicBezTo>
                        <a:pt x="8" y="7"/>
                        <a:pt x="11" y="10"/>
                        <a:pt x="9" y="10"/>
                      </a:cubicBezTo>
                      <a:cubicBezTo>
                        <a:pt x="6" y="11"/>
                        <a:pt x="8" y="15"/>
                        <a:pt x="5" y="15"/>
                      </a:cubicBezTo>
                      <a:cubicBezTo>
                        <a:pt x="5" y="15"/>
                        <a:pt x="5" y="15"/>
                        <a:pt x="5" y="15"/>
                      </a:cubicBezTo>
                      <a:cubicBezTo>
                        <a:pt x="5" y="15"/>
                        <a:pt x="5" y="15"/>
                        <a:pt x="5" y="15"/>
                      </a:cubicBezTo>
                      <a:cubicBezTo>
                        <a:pt x="4" y="15"/>
                        <a:pt x="4" y="15"/>
                        <a:pt x="4" y="16"/>
                      </a:cubicBezTo>
                      <a:cubicBezTo>
                        <a:pt x="3" y="17"/>
                        <a:pt x="3" y="17"/>
                        <a:pt x="2" y="17"/>
                      </a:cubicBezTo>
                      <a:cubicBezTo>
                        <a:pt x="2" y="17"/>
                        <a:pt x="2" y="17"/>
                        <a:pt x="1" y="17"/>
                      </a:cubicBezTo>
                      <a:cubicBezTo>
                        <a:pt x="1" y="17"/>
                        <a:pt x="1" y="17"/>
                        <a:pt x="1" y="17"/>
                      </a:cubicBezTo>
                      <a:cubicBezTo>
                        <a:pt x="0" y="17"/>
                        <a:pt x="0" y="17"/>
                        <a:pt x="0" y="17"/>
                      </a:cubicBezTo>
                      <a:cubicBezTo>
                        <a:pt x="0" y="17"/>
                        <a:pt x="0" y="17"/>
                        <a:pt x="0" y="17"/>
                      </a:cubicBezTo>
                      <a:cubicBezTo>
                        <a:pt x="0" y="19"/>
                        <a:pt x="1" y="20"/>
                        <a:pt x="2" y="21"/>
                      </a:cubicBezTo>
                      <a:cubicBezTo>
                        <a:pt x="3" y="20"/>
                        <a:pt x="3" y="20"/>
                        <a:pt x="3" y="20"/>
                      </a:cubicBezTo>
                      <a:cubicBezTo>
                        <a:pt x="3" y="20"/>
                        <a:pt x="4" y="19"/>
                        <a:pt x="4" y="19"/>
                      </a:cubicBezTo>
                      <a:cubicBezTo>
                        <a:pt x="4" y="19"/>
                        <a:pt x="4" y="19"/>
                        <a:pt x="4" y="20"/>
                      </a:cubicBezTo>
                      <a:cubicBezTo>
                        <a:pt x="5" y="20"/>
                        <a:pt x="5" y="20"/>
                        <a:pt x="6" y="20"/>
                      </a:cubicBezTo>
                      <a:cubicBezTo>
                        <a:pt x="6" y="20"/>
                        <a:pt x="6" y="19"/>
                        <a:pt x="7" y="19"/>
                      </a:cubicBezTo>
                      <a:cubicBezTo>
                        <a:pt x="7" y="18"/>
                        <a:pt x="7" y="18"/>
                        <a:pt x="8" y="18"/>
                      </a:cubicBezTo>
                      <a:cubicBezTo>
                        <a:pt x="8" y="18"/>
                        <a:pt x="8" y="18"/>
                        <a:pt x="8" y="18"/>
                      </a:cubicBezTo>
                      <a:cubicBezTo>
                        <a:pt x="8" y="18"/>
                        <a:pt x="8" y="18"/>
                        <a:pt x="8" y="18"/>
                      </a:cubicBezTo>
                      <a:cubicBezTo>
                        <a:pt x="11" y="18"/>
                        <a:pt x="10" y="13"/>
                        <a:pt x="12" y="13"/>
                      </a:cubicBezTo>
                      <a:cubicBezTo>
                        <a:pt x="13" y="13"/>
                        <a:pt x="13" y="13"/>
                        <a:pt x="13" y="12"/>
                      </a:cubicBezTo>
                      <a:cubicBezTo>
                        <a:pt x="13" y="11"/>
                        <a:pt x="12" y="10"/>
                        <a:pt x="12" y="10"/>
                      </a:cubicBezTo>
                      <a:cubicBezTo>
                        <a:pt x="12" y="9"/>
                        <a:pt x="13" y="9"/>
                        <a:pt x="13" y="9"/>
                      </a:cubicBezTo>
                      <a:cubicBezTo>
                        <a:pt x="13" y="9"/>
                        <a:pt x="14" y="9"/>
                        <a:pt x="14" y="8"/>
                      </a:cubicBezTo>
                      <a:cubicBezTo>
                        <a:pt x="14" y="7"/>
                        <a:pt x="12" y="5"/>
                        <a:pt x="12" y="4"/>
                      </a:cubicBezTo>
                      <a:cubicBezTo>
                        <a:pt x="12" y="4"/>
                        <a:pt x="12" y="4"/>
                        <a:pt x="13" y="4"/>
                      </a:cubicBezTo>
                      <a:cubicBezTo>
                        <a:pt x="13" y="4"/>
                        <a:pt x="13" y="3"/>
                        <a:pt x="13" y="3"/>
                      </a:cubicBezTo>
                      <a:cubicBezTo>
                        <a:pt x="13" y="2"/>
                        <a:pt x="12" y="1"/>
                        <a:pt x="11" y="0"/>
                      </a:cubicBezTo>
                    </a:path>
                  </a:pathLst>
                </a:custGeom>
                <a:solidFill>
                  <a:srgbClr val="9E6C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7" name="Freeform 10898">
                  <a:extLst>
                    <a:ext uri="{FF2B5EF4-FFF2-40B4-BE49-F238E27FC236}">
                      <a16:creationId xmlns:a16="http://schemas.microsoft.com/office/drawing/2014/main" id="{AE0E38B7-ED41-DFC6-94C7-1F8A9BBC9FA3}"/>
                    </a:ext>
                  </a:extLst>
                </p:cNvPr>
                <p:cNvSpPr>
                  <a:spLocks/>
                </p:cNvSpPr>
                <p:nvPr/>
              </p:nvSpPr>
              <p:spPr bwMode="auto">
                <a:xfrm>
                  <a:off x="4024" y="2462"/>
                  <a:ext cx="21" cy="8"/>
                </a:xfrm>
                <a:custGeom>
                  <a:avLst/>
                  <a:gdLst>
                    <a:gd name="T0" fmla="*/ 0 w 26"/>
                    <a:gd name="T1" fmla="*/ 0 h 10"/>
                    <a:gd name="T2" fmla="*/ 1 w 26"/>
                    <a:gd name="T3" fmla="*/ 1 h 10"/>
                    <a:gd name="T4" fmla="*/ 1 w 26"/>
                    <a:gd name="T5" fmla="*/ 1 h 10"/>
                    <a:gd name="T6" fmla="*/ 2 w 26"/>
                    <a:gd name="T7" fmla="*/ 2 h 10"/>
                    <a:gd name="T8" fmla="*/ 5 w 26"/>
                    <a:gd name="T9" fmla="*/ 3 h 10"/>
                    <a:gd name="T10" fmla="*/ 6 w 26"/>
                    <a:gd name="T11" fmla="*/ 4 h 10"/>
                    <a:gd name="T12" fmla="*/ 6 w 26"/>
                    <a:gd name="T13" fmla="*/ 4 h 10"/>
                    <a:gd name="T14" fmla="*/ 6 w 26"/>
                    <a:gd name="T15" fmla="*/ 4 h 10"/>
                    <a:gd name="T16" fmla="*/ 7 w 26"/>
                    <a:gd name="T17" fmla="*/ 4 h 10"/>
                    <a:gd name="T18" fmla="*/ 8 w 26"/>
                    <a:gd name="T19" fmla="*/ 4 h 10"/>
                    <a:gd name="T20" fmla="*/ 8 w 26"/>
                    <a:gd name="T21" fmla="*/ 4 h 10"/>
                    <a:gd name="T22" fmla="*/ 9 w 26"/>
                    <a:gd name="T23" fmla="*/ 4 h 10"/>
                    <a:gd name="T24" fmla="*/ 9 w 26"/>
                    <a:gd name="T25" fmla="*/ 4 h 10"/>
                    <a:gd name="T26" fmla="*/ 10 w 26"/>
                    <a:gd name="T27" fmla="*/ 4 h 10"/>
                    <a:gd name="T28" fmla="*/ 10 w 26"/>
                    <a:gd name="T29" fmla="*/ 4 h 10"/>
                    <a:gd name="T30" fmla="*/ 10 w 26"/>
                    <a:gd name="T31" fmla="*/ 4 h 10"/>
                    <a:gd name="T32" fmla="*/ 11 w 26"/>
                    <a:gd name="T33" fmla="*/ 4 h 10"/>
                    <a:gd name="T34" fmla="*/ 11 w 26"/>
                    <a:gd name="T35" fmla="*/ 4 h 10"/>
                    <a:gd name="T36" fmla="*/ 11 w 26"/>
                    <a:gd name="T37" fmla="*/ 4 h 10"/>
                    <a:gd name="T38" fmla="*/ 10 w 26"/>
                    <a:gd name="T39" fmla="*/ 2 h 10"/>
                    <a:gd name="T40" fmla="*/ 10 w 26"/>
                    <a:gd name="T41" fmla="*/ 3 h 10"/>
                    <a:gd name="T42" fmla="*/ 10 w 26"/>
                    <a:gd name="T43" fmla="*/ 3 h 10"/>
                    <a:gd name="T44" fmla="*/ 9 w 26"/>
                    <a:gd name="T45" fmla="*/ 3 h 10"/>
                    <a:gd name="T46" fmla="*/ 9 w 26"/>
                    <a:gd name="T47" fmla="*/ 3 h 10"/>
                    <a:gd name="T48" fmla="*/ 8 w 26"/>
                    <a:gd name="T49" fmla="*/ 3 h 10"/>
                    <a:gd name="T50" fmla="*/ 8 w 26"/>
                    <a:gd name="T51" fmla="*/ 3 h 10"/>
                    <a:gd name="T52" fmla="*/ 7 w 26"/>
                    <a:gd name="T53" fmla="*/ 3 h 10"/>
                    <a:gd name="T54" fmla="*/ 7 w 26"/>
                    <a:gd name="T55" fmla="*/ 3 h 10"/>
                    <a:gd name="T56" fmla="*/ 6 w 26"/>
                    <a:gd name="T57" fmla="*/ 3 h 10"/>
                    <a:gd name="T58" fmla="*/ 6 w 26"/>
                    <a:gd name="T59" fmla="*/ 2 h 10"/>
                    <a:gd name="T60" fmla="*/ 5 w 26"/>
                    <a:gd name="T61" fmla="*/ 2 h 10"/>
                    <a:gd name="T62" fmla="*/ 5 w 26"/>
                    <a:gd name="T63" fmla="*/ 2 h 10"/>
                    <a:gd name="T64" fmla="*/ 5 w 26"/>
                    <a:gd name="T65" fmla="*/ 2 h 10"/>
                    <a:gd name="T66" fmla="*/ 3 w 26"/>
                    <a:gd name="T67" fmla="*/ 2 h 10"/>
                    <a:gd name="T68" fmla="*/ 2 w 26"/>
                    <a:gd name="T69" fmla="*/ 2 h 10"/>
                    <a:gd name="T70" fmla="*/ 0 w 26"/>
                    <a:gd name="T71" fmla="*/ 0 h 10"/>
                    <a:gd name="T72" fmla="*/ 0 w 26"/>
                    <a:gd name="T73" fmla="*/ 0 h 10"/>
                    <a:gd name="T74" fmla="*/ 0 w 26"/>
                    <a:gd name="T75" fmla="*/ 0 h 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6" h="10">
                      <a:moveTo>
                        <a:pt x="0" y="0"/>
                      </a:moveTo>
                      <a:cubicBezTo>
                        <a:pt x="1" y="1"/>
                        <a:pt x="1" y="1"/>
                        <a:pt x="1" y="1"/>
                      </a:cubicBezTo>
                      <a:cubicBezTo>
                        <a:pt x="1" y="1"/>
                        <a:pt x="1" y="1"/>
                        <a:pt x="1" y="1"/>
                      </a:cubicBezTo>
                      <a:cubicBezTo>
                        <a:pt x="2" y="3"/>
                        <a:pt x="5" y="4"/>
                        <a:pt x="6" y="5"/>
                      </a:cubicBezTo>
                      <a:cubicBezTo>
                        <a:pt x="7" y="7"/>
                        <a:pt x="10" y="6"/>
                        <a:pt x="11" y="8"/>
                      </a:cubicBezTo>
                      <a:cubicBezTo>
                        <a:pt x="12" y="9"/>
                        <a:pt x="13" y="9"/>
                        <a:pt x="14" y="9"/>
                      </a:cubicBezTo>
                      <a:cubicBezTo>
                        <a:pt x="14" y="9"/>
                        <a:pt x="14" y="9"/>
                        <a:pt x="14" y="9"/>
                      </a:cubicBezTo>
                      <a:cubicBezTo>
                        <a:pt x="14" y="9"/>
                        <a:pt x="14" y="9"/>
                        <a:pt x="14" y="9"/>
                      </a:cubicBezTo>
                      <a:cubicBezTo>
                        <a:pt x="15" y="9"/>
                        <a:pt x="15" y="9"/>
                        <a:pt x="16" y="9"/>
                      </a:cubicBezTo>
                      <a:cubicBezTo>
                        <a:pt x="17" y="10"/>
                        <a:pt x="17" y="10"/>
                        <a:pt x="18" y="10"/>
                      </a:cubicBezTo>
                      <a:cubicBezTo>
                        <a:pt x="18" y="10"/>
                        <a:pt x="18" y="10"/>
                        <a:pt x="19" y="10"/>
                      </a:cubicBezTo>
                      <a:cubicBezTo>
                        <a:pt x="19" y="10"/>
                        <a:pt x="20" y="9"/>
                        <a:pt x="20" y="9"/>
                      </a:cubicBezTo>
                      <a:cubicBezTo>
                        <a:pt x="20" y="9"/>
                        <a:pt x="21" y="10"/>
                        <a:pt x="21" y="10"/>
                      </a:cubicBezTo>
                      <a:cubicBezTo>
                        <a:pt x="21" y="10"/>
                        <a:pt x="22" y="10"/>
                        <a:pt x="22" y="10"/>
                      </a:cubicBezTo>
                      <a:cubicBezTo>
                        <a:pt x="23" y="10"/>
                        <a:pt x="23" y="10"/>
                        <a:pt x="23" y="10"/>
                      </a:cubicBezTo>
                      <a:cubicBezTo>
                        <a:pt x="24" y="10"/>
                        <a:pt x="24" y="9"/>
                        <a:pt x="24" y="9"/>
                      </a:cubicBezTo>
                      <a:cubicBezTo>
                        <a:pt x="24" y="9"/>
                        <a:pt x="25" y="9"/>
                        <a:pt x="25" y="10"/>
                      </a:cubicBezTo>
                      <a:cubicBezTo>
                        <a:pt x="25" y="10"/>
                        <a:pt x="25" y="10"/>
                        <a:pt x="26" y="10"/>
                      </a:cubicBezTo>
                      <a:cubicBezTo>
                        <a:pt x="26" y="10"/>
                        <a:pt x="26" y="10"/>
                        <a:pt x="26" y="10"/>
                      </a:cubicBezTo>
                      <a:cubicBezTo>
                        <a:pt x="25" y="9"/>
                        <a:pt x="24" y="8"/>
                        <a:pt x="24" y="6"/>
                      </a:cubicBezTo>
                      <a:cubicBezTo>
                        <a:pt x="23" y="7"/>
                        <a:pt x="23" y="7"/>
                        <a:pt x="23" y="7"/>
                      </a:cubicBezTo>
                      <a:cubicBezTo>
                        <a:pt x="22" y="7"/>
                        <a:pt x="22" y="7"/>
                        <a:pt x="22" y="7"/>
                      </a:cubicBezTo>
                      <a:cubicBezTo>
                        <a:pt x="22" y="7"/>
                        <a:pt x="21" y="7"/>
                        <a:pt x="21" y="7"/>
                      </a:cubicBezTo>
                      <a:cubicBezTo>
                        <a:pt x="21" y="7"/>
                        <a:pt x="21" y="7"/>
                        <a:pt x="20" y="7"/>
                      </a:cubicBezTo>
                      <a:cubicBezTo>
                        <a:pt x="20" y="7"/>
                        <a:pt x="19" y="7"/>
                        <a:pt x="19" y="7"/>
                      </a:cubicBezTo>
                      <a:cubicBezTo>
                        <a:pt x="19" y="7"/>
                        <a:pt x="18" y="7"/>
                        <a:pt x="18" y="7"/>
                      </a:cubicBezTo>
                      <a:cubicBezTo>
                        <a:pt x="18" y="7"/>
                        <a:pt x="17" y="7"/>
                        <a:pt x="17" y="7"/>
                      </a:cubicBezTo>
                      <a:cubicBezTo>
                        <a:pt x="17" y="7"/>
                        <a:pt x="16" y="7"/>
                        <a:pt x="16" y="7"/>
                      </a:cubicBezTo>
                      <a:cubicBezTo>
                        <a:pt x="15" y="7"/>
                        <a:pt x="15" y="7"/>
                        <a:pt x="15" y="7"/>
                      </a:cubicBezTo>
                      <a:cubicBezTo>
                        <a:pt x="14" y="7"/>
                        <a:pt x="13" y="7"/>
                        <a:pt x="13" y="6"/>
                      </a:cubicBezTo>
                      <a:cubicBezTo>
                        <a:pt x="12" y="6"/>
                        <a:pt x="12" y="6"/>
                        <a:pt x="11" y="6"/>
                      </a:cubicBezTo>
                      <a:cubicBezTo>
                        <a:pt x="11" y="6"/>
                        <a:pt x="11" y="6"/>
                        <a:pt x="11" y="6"/>
                      </a:cubicBezTo>
                      <a:cubicBezTo>
                        <a:pt x="11" y="6"/>
                        <a:pt x="11" y="6"/>
                        <a:pt x="11" y="6"/>
                      </a:cubicBezTo>
                      <a:cubicBezTo>
                        <a:pt x="10" y="6"/>
                        <a:pt x="9" y="6"/>
                        <a:pt x="8" y="5"/>
                      </a:cubicBezTo>
                      <a:cubicBezTo>
                        <a:pt x="7" y="4"/>
                        <a:pt x="4" y="5"/>
                        <a:pt x="3" y="2"/>
                      </a:cubicBezTo>
                      <a:cubicBezTo>
                        <a:pt x="3" y="1"/>
                        <a:pt x="1" y="1"/>
                        <a:pt x="0" y="0"/>
                      </a:cubicBezTo>
                      <a:cubicBezTo>
                        <a:pt x="0" y="0"/>
                        <a:pt x="0" y="0"/>
                        <a:pt x="0" y="0"/>
                      </a:cubicBezTo>
                      <a:cubicBezTo>
                        <a:pt x="0" y="0"/>
                        <a:pt x="0" y="0"/>
                        <a:pt x="0" y="0"/>
                      </a:cubicBezTo>
                    </a:path>
                  </a:pathLst>
                </a:custGeom>
                <a:solidFill>
                  <a:srgbClr val="A674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8" name="Freeform 10899">
                  <a:extLst>
                    <a:ext uri="{FF2B5EF4-FFF2-40B4-BE49-F238E27FC236}">
                      <a16:creationId xmlns:a16="http://schemas.microsoft.com/office/drawing/2014/main" id="{C4A62D91-8971-EEA5-23B1-766B7B672626}"/>
                    </a:ext>
                  </a:extLst>
                </p:cNvPr>
                <p:cNvSpPr>
                  <a:spLocks/>
                </p:cNvSpPr>
                <p:nvPr/>
              </p:nvSpPr>
              <p:spPr bwMode="auto">
                <a:xfrm>
                  <a:off x="4024" y="2451"/>
                  <a:ext cx="3" cy="1"/>
                </a:xfrm>
                <a:custGeom>
                  <a:avLst/>
                  <a:gdLst>
                    <a:gd name="T0" fmla="*/ 1 w 3"/>
                    <a:gd name="T1" fmla="*/ 0 h 2"/>
                    <a:gd name="T2" fmla="*/ 0 w 3"/>
                    <a:gd name="T3" fmla="*/ 0 h 2"/>
                    <a:gd name="T4" fmla="*/ 0 w 3"/>
                    <a:gd name="T5" fmla="*/ 0 h 2"/>
                    <a:gd name="T6" fmla="*/ 1 w 3"/>
                    <a:gd name="T7" fmla="*/ 0 h 2"/>
                    <a:gd name="T8" fmla="*/ 3 w 3"/>
                    <a:gd name="T9" fmla="*/ 1 h 2"/>
                    <a:gd name="T10" fmla="*/ 3 w 3"/>
                    <a:gd name="T11" fmla="*/ 1 h 2"/>
                    <a:gd name="T12" fmla="*/ 1 w 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
                      <a:moveTo>
                        <a:pt x="1" y="0"/>
                      </a:moveTo>
                      <a:cubicBezTo>
                        <a:pt x="1" y="0"/>
                        <a:pt x="1" y="0"/>
                        <a:pt x="0" y="0"/>
                      </a:cubicBezTo>
                      <a:cubicBezTo>
                        <a:pt x="0" y="0"/>
                        <a:pt x="0" y="0"/>
                        <a:pt x="0" y="0"/>
                      </a:cubicBezTo>
                      <a:cubicBezTo>
                        <a:pt x="0" y="0"/>
                        <a:pt x="1" y="0"/>
                        <a:pt x="1" y="0"/>
                      </a:cubicBezTo>
                      <a:cubicBezTo>
                        <a:pt x="2" y="0"/>
                        <a:pt x="3" y="2"/>
                        <a:pt x="3" y="2"/>
                      </a:cubicBezTo>
                      <a:cubicBezTo>
                        <a:pt x="3" y="2"/>
                        <a:pt x="3" y="2"/>
                        <a:pt x="3" y="1"/>
                      </a:cubicBezTo>
                      <a:cubicBezTo>
                        <a:pt x="3" y="0"/>
                        <a:pt x="2" y="0"/>
                        <a:pt x="1" y="0"/>
                      </a:cubicBezTo>
                    </a:path>
                  </a:pathLst>
                </a:custGeom>
                <a:solidFill>
                  <a:srgbClr val="B38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19" name="Freeform 10900">
                  <a:extLst>
                    <a:ext uri="{FF2B5EF4-FFF2-40B4-BE49-F238E27FC236}">
                      <a16:creationId xmlns:a16="http://schemas.microsoft.com/office/drawing/2014/main" id="{4978B963-872D-F095-DB4A-7ADD05104982}"/>
                    </a:ext>
                  </a:extLst>
                </p:cNvPr>
                <p:cNvSpPr>
                  <a:spLocks/>
                </p:cNvSpPr>
                <p:nvPr/>
              </p:nvSpPr>
              <p:spPr bwMode="auto">
                <a:xfrm>
                  <a:off x="4024" y="2447"/>
                  <a:ext cx="3" cy="1"/>
                </a:xfrm>
                <a:custGeom>
                  <a:avLst/>
                  <a:gdLst>
                    <a:gd name="T0" fmla="*/ 0 w 4"/>
                    <a:gd name="T1" fmla="*/ 0 h 1"/>
                    <a:gd name="T2" fmla="*/ 2 w 4"/>
                    <a:gd name="T3" fmla="*/ 1 h 1"/>
                    <a:gd name="T4" fmla="*/ 2 w 4"/>
                    <a:gd name="T5" fmla="*/ 1 h 1"/>
                    <a:gd name="T6" fmla="*/ 1 w 4"/>
                    <a:gd name="T7" fmla="*/ 0 h 1"/>
                    <a:gd name="T8" fmla="*/ 0 w 4"/>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
                      <a:moveTo>
                        <a:pt x="0" y="0"/>
                      </a:moveTo>
                      <a:cubicBezTo>
                        <a:pt x="0" y="1"/>
                        <a:pt x="2" y="1"/>
                        <a:pt x="3" y="1"/>
                      </a:cubicBezTo>
                      <a:cubicBezTo>
                        <a:pt x="3" y="1"/>
                        <a:pt x="4" y="1"/>
                        <a:pt x="4" y="1"/>
                      </a:cubicBezTo>
                      <a:cubicBezTo>
                        <a:pt x="4" y="1"/>
                        <a:pt x="1" y="0"/>
                        <a:pt x="1" y="0"/>
                      </a:cubicBezTo>
                      <a:cubicBezTo>
                        <a:pt x="0" y="0"/>
                        <a:pt x="0" y="0"/>
                        <a:pt x="0" y="0"/>
                      </a:cubicBezTo>
                    </a:path>
                  </a:pathLst>
                </a:custGeom>
                <a:solidFill>
                  <a:srgbClr val="B38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0" name="Freeform 10901">
                  <a:extLst>
                    <a:ext uri="{FF2B5EF4-FFF2-40B4-BE49-F238E27FC236}">
                      <a16:creationId xmlns:a16="http://schemas.microsoft.com/office/drawing/2014/main" id="{B42ECE09-33F4-BD91-9EFB-4BD1286A3210}"/>
                    </a:ext>
                  </a:extLst>
                </p:cNvPr>
                <p:cNvSpPr>
                  <a:spLocks/>
                </p:cNvSpPr>
                <p:nvPr/>
              </p:nvSpPr>
              <p:spPr bwMode="auto">
                <a:xfrm>
                  <a:off x="4030" y="2450"/>
                  <a:ext cx="4" cy="2"/>
                </a:xfrm>
                <a:custGeom>
                  <a:avLst/>
                  <a:gdLst>
                    <a:gd name="T0" fmla="*/ 2 w 5"/>
                    <a:gd name="T1" fmla="*/ 0 h 2"/>
                    <a:gd name="T2" fmla="*/ 2 w 5"/>
                    <a:gd name="T3" fmla="*/ 0 h 2"/>
                    <a:gd name="T4" fmla="*/ 0 w 5"/>
                    <a:gd name="T5" fmla="*/ 1 h 2"/>
                    <a:gd name="T6" fmla="*/ 1 w 5"/>
                    <a:gd name="T7" fmla="*/ 1 h 2"/>
                    <a:gd name="T8" fmla="*/ 1 w 5"/>
                    <a:gd name="T9" fmla="*/ 1 h 2"/>
                    <a:gd name="T10" fmla="*/ 2 w 5"/>
                    <a:gd name="T11" fmla="*/ 2 h 2"/>
                    <a:gd name="T12" fmla="*/ 2 w 5"/>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2">
                      <a:moveTo>
                        <a:pt x="2" y="0"/>
                      </a:moveTo>
                      <a:cubicBezTo>
                        <a:pt x="2" y="0"/>
                        <a:pt x="2" y="0"/>
                        <a:pt x="2" y="0"/>
                      </a:cubicBezTo>
                      <a:cubicBezTo>
                        <a:pt x="1" y="0"/>
                        <a:pt x="1" y="1"/>
                        <a:pt x="0" y="1"/>
                      </a:cubicBezTo>
                      <a:cubicBezTo>
                        <a:pt x="1" y="1"/>
                        <a:pt x="1" y="1"/>
                        <a:pt x="1" y="1"/>
                      </a:cubicBezTo>
                      <a:cubicBezTo>
                        <a:pt x="1" y="1"/>
                        <a:pt x="1" y="1"/>
                        <a:pt x="1" y="1"/>
                      </a:cubicBezTo>
                      <a:cubicBezTo>
                        <a:pt x="2" y="1"/>
                        <a:pt x="4" y="2"/>
                        <a:pt x="5" y="2"/>
                      </a:cubicBezTo>
                      <a:cubicBezTo>
                        <a:pt x="5" y="1"/>
                        <a:pt x="3" y="0"/>
                        <a:pt x="2"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1" name="Freeform 10902">
                  <a:extLst>
                    <a:ext uri="{FF2B5EF4-FFF2-40B4-BE49-F238E27FC236}">
                      <a16:creationId xmlns:a16="http://schemas.microsoft.com/office/drawing/2014/main" id="{5CF6E090-DA6A-E4B2-2CC0-D0E6F293A736}"/>
                    </a:ext>
                  </a:extLst>
                </p:cNvPr>
                <p:cNvSpPr>
                  <a:spLocks/>
                </p:cNvSpPr>
                <p:nvPr/>
              </p:nvSpPr>
              <p:spPr bwMode="auto">
                <a:xfrm>
                  <a:off x="4030" y="2451"/>
                  <a:ext cx="1" cy="1"/>
                </a:xfrm>
                <a:custGeom>
                  <a:avLst/>
                  <a:gdLst>
                    <a:gd name="T0" fmla="*/ 0 w 1"/>
                    <a:gd name="T1" fmla="*/ 0 h 1"/>
                    <a:gd name="T2" fmla="*/ 0 w 1"/>
                    <a:gd name="T3" fmla="*/ 0 h 1"/>
                    <a:gd name="T4" fmla="*/ 1 w 1"/>
                    <a:gd name="T5" fmla="*/ 1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1" y="1"/>
                        <a:pt x="1" y="1"/>
                        <a:pt x="1" y="1"/>
                      </a:cubicBezTo>
                      <a:cubicBezTo>
                        <a:pt x="1" y="0"/>
                        <a:pt x="1" y="0"/>
                        <a:pt x="1" y="0"/>
                      </a:cubicBezTo>
                      <a:cubicBezTo>
                        <a:pt x="1" y="0"/>
                        <a:pt x="1" y="0"/>
                        <a:pt x="0" y="0"/>
                      </a:cubicBezTo>
                    </a:path>
                  </a:pathLst>
                </a:custGeom>
                <a:solidFill>
                  <a:srgbClr val="B38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2" name="Freeform 10903">
                  <a:extLst>
                    <a:ext uri="{FF2B5EF4-FFF2-40B4-BE49-F238E27FC236}">
                      <a16:creationId xmlns:a16="http://schemas.microsoft.com/office/drawing/2014/main" id="{A5E981F5-D214-8C5F-CFDC-156B35C4DBFD}"/>
                    </a:ext>
                  </a:extLst>
                </p:cNvPr>
                <p:cNvSpPr>
                  <a:spLocks noEditPoints="1"/>
                </p:cNvSpPr>
                <p:nvPr/>
              </p:nvSpPr>
              <p:spPr bwMode="auto">
                <a:xfrm>
                  <a:off x="4030" y="2443"/>
                  <a:ext cx="4" cy="3"/>
                </a:xfrm>
                <a:custGeom>
                  <a:avLst/>
                  <a:gdLst>
                    <a:gd name="T0" fmla="*/ 0 w 5"/>
                    <a:gd name="T1" fmla="*/ 0 h 3"/>
                    <a:gd name="T2" fmla="*/ 1 w 5"/>
                    <a:gd name="T3" fmla="*/ 2 h 3"/>
                    <a:gd name="T4" fmla="*/ 2 w 5"/>
                    <a:gd name="T5" fmla="*/ 3 h 3"/>
                    <a:gd name="T6" fmla="*/ 2 w 5"/>
                    <a:gd name="T7" fmla="*/ 3 h 3"/>
                    <a:gd name="T8" fmla="*/ 2 w 5"/>
                    <a:gd name="T9" fmla="*/ 2 h 3"/>
                    <a:gd name="T10" fmla="*/ 0 w 5"/>
                    <a:gd name="T11" fmla="*/ 0 h 3"/>
                    <a:gd name="T12" fmla="*/ 0 w 5"/>
                    <a:gd name="T13" fmla="*/ 0 h 3"/>
                    <a:gd name="T14" fmla="*/ 0 w 5"/>
                    <a:gd name="T15" fmla="*/ 0 h 3"/>
                    <a:gd name="T16" fmla="*/ 0 w 5"/>
                    <a:gd name="T17" fmla="*/ 0 h 3"/>
                    <a:gd name="T18" fmla="*/ 0 w 5"/>
                    <a:gd name="T19" fmla="*/ 0 h 3"/>
                    <a:gd name="T20" fmla="*/ 0 w 5"/>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
                      <a:moveTo>
                        <a:pt x="0" y="0"/>
                      </a:moveTo>
                      <a:cubicBezTo>
                        <a:pt x="0" y="1"/>
                        <a:pt x="0" y="1"/>
                        <a:pt x="1" y="2"/>
                      </a:cubicBezTo>
                      <a:cubicBezTo>
                        <a:pt x="1" y="2"/>
                        <a:pt x="4" y="3"/>
                        <a:pt x="4" y="3"/>
                      </a:cubicBezTo>
                      <a:cubicBezTo>
                        <a:pt x="5" y="3"/>
                        <a:pt x="5" y="3"/>
                        <a:pt x="5" y="3"/>
                      </a:cubicBezTo>
                      <a:cubicBezTo>
                        <a:pt x="4" y="3"/>
                        <a:pt x="3" y="2"/>
                        <a:pt x="3" y="2"/>
                      </a:cubicBezTo>
                      <a:cubicBezTo>
                        <a:pt x="2" y="2"/>
                        <a:pt x="0" y="1"/>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3" name="Freeform 10904">
                  <a:extLst>
                    <a:ext uri="{FF2B5EF4-FFF2-40B4-BE49-F238E27FC236}">
                      <a16:creationId xmlns:a16="http://schemas.microsoft.com/office/drawing/2014/main" id="{50A20EAE-B4E2-E403-E6DA-7F7FD60199A6}"/>
                    </a:ext>
                  </a:extLst>
                </p:cNvPr>
                <p:cNvSpPr>
                  <a:spLocks/>
                </p:cNvSpPr>
                <p:nvPr/>
              </p:nvSpPr>
              <p:spPr bwMode="auto">
                <a:xfrm>
                  <a:off x="4026" y="2443"/>
                  <a:ext cx="2" cy="1"/>
                </a:xfrm>
                <a:custGeom>
                  <a:avLst/>
                  <a:gdLst>
                    <a:gd name="T0" fmla="*/ 0 w 2"/>
                    <a:gd name="T1" fmla="*/ 0 h 1"/>
                    <a:gd name="T2" fmla="*/ 0 w 2"/>
                    <a:gd name="T3" fmla="*/ 0 h 1"/>
                    <a:gd name="T4" fmla="*/ 2 w 2"/>
                    <a:gd name="T5" fmla="*/ 1 h 1"/>
                    <a:gd name="T6" fmla="*/ 0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0"/>
                      </a:moveTo>
                      <a:cubicBezTo>
                        <a:pt x="0" y="0"/>
                        <a:pt x="0" y="0"/>
                        <a:pt x="0" y="0"/>
                      </a:cubicBezTo>
                      <a:cubicBezTo>
                        <a:pt x="1" y="0"/>
                        <a:pt x="2" y="0"/>
                        <a:pt x="2" y="1"/>
                      </a:cubicBezTo>
                      <a:cubicBezTo>
                        <a:pt x="1" y="0"/>
                        <a:pt x="1" y="0"/>
                        <a:pt x="0"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4" name="Freeform 10905">
                  <a:extLst>
                    <a:ext uri="{FF2B5EF4-FFF2-40B4-BE49-F238E27FC236}">
                      <a16:creationId xmlns:a16="http://schemas.microsoft.com/office/drawing/2014/main" id="{5F9189DE-17E5-8967-6D2E-F5026C669DFE}"/>
                    </a:ext>
                  </a:extLst>
                </p:cNvPr>
                <p:cNvSpPr>
                  <a:spLocks noEditPoints="1"/>
                </p:cNvSpPr>
                <p:nvPr/>
              </p:nvSpPr>
              <p:spPr bwMode="auto">
                <a:xfrm>
                  <a:off x="4024" y="2443"/>
                  <a:ext cx="2" cy="1"/>
                </a:xfrm>
                <a:custGeom>
                  <a:avLst/>
                  <a:gdLst>
                    <a:gd name="T0" fmla="*/ 0 w 2"/>
                    <a:gd name="T1" fmla="*/ 1 h 2"/>
                    <a:gd name="T2" fmla="*/ 0 w 2"/>
                    <a:gd name="T3" fmla="*/ 1 h 2"/>
                    <a:gd name="T4" fmla="*/ 0 w 2"/>
                    <a:gd name="T5" fmla="*/ 1 h 2"/>
                    <a:gd name="T6" fmla="*/ 0 w 2"/>
                    <a:gd name="T7" fmla="*/ 1 h 2"/>
                    <a:gd name="T8" fmla="*/ 1 w 2"/>
                    <a:gd name="T9" fmla="*/ 0 h 2"/>
                    <a:gd name="T10" fmla="*/ 0 w 2"/>
                    <a:gd name="T11" fmla="*/ 1 h 2"/>
                    <a:gd name="T12" fmla="*/ 2 w 2"/>
                    <a:gd name="T13" fmla="*/ 1 h 2"/>
                    <a:gd name="T14" fmla="*/ 2 w 2"/>
                    <a:gd name="T15" fmla="*/ 1 h 2"/>
                    <a:gd name="T16" fmla="*/ 2 w 2"/>
                    <a:gd name="T17" fmla="*/ 1 h 2"/>
                    <a:gd name="T18" fmla="*/ 1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2"/>
                      </a:moveTo>
                      <a:cubicBezTo>
                        <a:pt x="0" y="2"/>
                        <a:pt x="0" y="2"/>
                        <a:pt x="0" y="2"/>
                      </a:cubicBezTo>
                      <a:cubicBezTo>
                        <a:pt x="0" y="2"/>
                        <a:pt x="0" y="2"/>
                        <a:pt x="0" y="2"/>
                      </a:cubicBezTo>
                      <a:cubicBezTo>
                        <a:pt x="0" y="2"/>
                        <a:pt x="0" y="2"/>
                        <a:pt x="0" y="2"/>
                      </a:cubicBezTo>
                      <a:moveTo>
                        <a:pt x="1" y="0"/>
                      </a:moveTo>
                      <a:cubicBezTo>
                        <a:pt x="0" y="0"/>
                        <a:pt x="0" y="1"/>
                        <a:pt x="0" y="2"/>
                      </a:cubicBezTo>
                      <a:cubicBezTo>
                        <a:pt x="1" y="1"/>
                        <a:pt x="1" y="1"/>
                        <a:pt x="2" y="1"/>
                      </a:cubicBezTo>
                      <a:cubicBezTo>
                        <a:pt x="2" y="1"/>
                        <a:pt x="2" y="1"/>
                        <a:pt x="2" y="1"/>
                      </a:cubicBezTo>
                      <a:cubicBezTo>
                        <a:pt x="2" y="1"/>
                        <a:pt x="2" y="1"/>
                        <a:pt x="2" y="1"/>
                      </a:cubicBezTo>
                      <a:cubicBezTo>
                        <a:pt x="2" y="1"/>
                        <a:pt x="1" y="0"/>
                        <a:pt x="1" y="0"/>
                      </a:cubicBezTo>
                    </a:path>
                  </a:pathLst>
                </a:custGeom>
                <a:solidFill>
                  <a:srgbClr val="B38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5" name="Freeform 10906">
                  <a:extLst>
                    <a:ext uri="{FF2B5EF4-FFF2-40B4-BE49-F238E27FC236}">
                      <a16:creationId xmlns:a16="http://schemas.microsoft.com/office/drawing/2014/main" id="{B8C8D72C-31A0-9250-C03E-607D9D829FE7}"/>
                    </a:ext>
                  </a:extLst>
                </p:cNvPr>
                <p:cNvSpPr>
                  <a:spLocks noEditPoints="1"/>
                </p:cNvSpPr>
                <p:nvPr/>
              </p:nvSpPr>
              <p:spPr bwMode="auto">
                <a:xfrm>
                  <a:off x="4036" y="2456"/>
                  <a:ext cx="4" cy="1"/>
                </a:xfrm>
                <a:custGeom>
                  <a:avLst/>
                  <a:gdLst>
                    <a:gd name="T0" fmla="*/ 1 w 5"/>
                    <a:gd name="T1" fmla="*/ 0 h 2"/>
                    <a:gd name="T2" fmla="*/ 2 w 5"/>
                    <a:gd name="T3" fmla="*/ 1 h 2"/>
                    <a:gd name="T4" fmla="*/ 2 w 5"/>
                    <a:gd name="T5" fmla="*/ 1 h 2"/>
                    <a:gd name="T6" fmla="*/ 2 w 5"/>
                    <a:gd name="T7" fmla="*/ 1 h 2"/>
                    <a:gd name="T8" fmla="*/ 1 w 5"/>
                    <a:gd name="T9" fmla="*/ 0 h 2"/>
                    <a:gd name="T10" fmla="*/ 1 w 5"/>
                    <a:gd name="T11" fmla="*/ 0 h 2"/>
                    <a:gd name="T12" fmla="*/ 1 w 5"/>
                    <a:gd name="T13" fmla="*/ 0 h 2"/>
                    <a:gd name="T14" fmla="*/ 1 w 5"/>
                    <a:gd name="T15" fmla="*/ 0 h 2"/>
                    <a:gd name="T16" fmla="*/ 1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1" y="0"/>
                      </a:moveTo>
                      <a:cubicBezTo>
                        <a:pt x="0" y="0"/>
                        <a:pt x="3" y="2"/>
                        <a:pt x="4" y="2"/>
                      </a:cubicBezTo>
                      <a:cubicBezTo>
                        <a:pt x="5" y="2"/>
                        <a:pt x="5" y="2"/>
                        <a:pt x="5" y="1"/>
                      </a:cubicBezTo>
                      <a:cubicBezTo>
                        <a:pt x="5" y="1"/>
                        <a:pt x="4" y="1"/>
                        <a:pt x="4" y="1"/>
                      </a:cubicBezTo>
                      <a:cubicBezTo>
                        <a:pt x="2" y="1"/>
                        <a:pt x="1" y="1"/>
                        <a:pt x="1" y="0"/>
                      </a:cubicBezTo>
                      <a:moveTo>
                        <a:pt x="1" y="0"/>
                      </a:moveTo>
                      <a:cubicBezTo>
                        <a:pt x="1" y="0"/>
                        <a:pt x="1" y="0"/>
                        <a:pt x="1" y="0"/>
                      </a:cubicBezTo>
                      <a:cubicBezTo>
                        <a:pt x="1" y="0"/>
                        <a:pt x="1" y="0"/>
                        <a:pt x="1" y="0"/>
                      </a:cubicBezTo>
                      <a:cubicBezTo>
                        <a:pt x="1" y="0"/>
                        <a:pt x="1"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6" name="Freeform 10907">
                  <a:extLst>
                    <a:ext uri="{FF2B5EF4-FFF2-40B4-BE49-F238E27FC236}">
                      <a16:creationId xmlns:a16="http://schemas.microsoft.com/office/drawing/2014/main" id="{73037862-15D4-9277-DBA2-83A8FED1E89B}"/>
                    </a:ext>
                  </a:extLst>
                </p:cNvPr>
                <p:cNvSpPr>
                  <a:spLocks noEditPoints="1"/>
                </p:cNvSpPr>
                <p:nvPr/>
              </p:nvSpPr>
              <p:spPr bwMode="auto">
                <a:xfrm>
                  <a:off x="4038" y="2450"/>
                  <a:ext cx="4" cy="2"/>
                </a:xfrm>
                <a:custGeom>
                  <a:avLst/>
                  <a:gdLst>
                    <a:gd name="T0" fmla="*/ 0 w 4"/>
                    <a:gd name="T1" fmla="*/ 0 h 3"/>
                    <a:gd name="T2" fmla="*/ 0 w 4"/>
                    <a:gd name="T3" fmla="*/ 1 h 3"/>
                    <a:gd name="T4" fmla="*/ 0 w 4"/>
                    <a:gd name="T5" fmla="*/ 0 h 3"/>
                    <a:gd name="T6" fmla="*/ 0 w 4"/>
                    <a:gd name="T7" fmla="*/ 0 h 3"/>
                    <a:gd name="T8" fmla="*/ 0 w 4"/>
                    <a:gd name="T9" fmla="*/ 0 h 3"/>
                    <a:gd name="T10" fmla="*/ 0 w 4"/>
                    <a:gd name="T11" fmla="*/ 0 h 3"/>
                    <a:gd name="T12" fmla="*/ 2 w 4"/>
                    <a:gd name="T13" fmla="*/ 1 h 3"/>
                    <a:gd name="T14" fmla="*/ 4 w 4"/>
                    <a:gd name="T15" fmla="*/ 1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0"/>
                      </a:moveTo>
                      <a:cubicBezTo>
                        <a:pt x="0" y="1"/>
                        <a:pt x="0" y="1"/>
                        <a:pt x="0" y="1"/>
                      </a:cubicBezTo>
                      <a:cubicBezTo>
                        <a:pt x="0" y="1"/>
                        <a:pt x="0" y="1"/>
                        <a:pt x="0" y="0"/>
                      </a:cubicBezTo>
                      <a:cubicBezTo>
                        <a:pt x="0" y="0"/>
                        <a:pt x="0" y="0"/>
                        <a:pt x="0" y="0"/>
                      </a:cubicBezTo>
                      <a:moveTo>
                        <a:pt x="0" y="0"/>
                      </a:moveTo>
                      <a:cubicBezTo>
                        <a:pt x="0" y="0"/>
                        <a:pt x="0" y="0"/>
                        <a:pt x="0" y="0"/>
                      </a:cubicBezTo>
                      <a:cubicBezTo>
                        <a:pt x="1" y="1"/>
                        <a:pt x="1" y="1"/>
                        <a:pt x="2" y="1"/>
                      </a:cubicBezTo>
                      <a:cubicBezTo>
                        <a:pt x="3" y="2"/>
                        <a:pt x="3" y="2"/>
                        <a:pt x="4" y="3"/>
                      </a:cubicBezTo>
                      <a:cubicBezTo>
                        <a:pt x="3" y="2"/>
                        <a:pt x="1" y="0"/>
                        <a:pt x="0"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7" name="Freeform 10908">
                  <a:extLst>
                    <a:ext uri="{FF2B5EF4-FFF2-40B4-BE49-F238E27FC236}">
                      <a16:creationId xmlns:a16="http://schemas.microsoft.com/office/drawing/2014/main" id="{A030EF9B-DEB7-1576-04D6-525BBF861B3B}"/>
                    </a:ext>
                  </a:extLst>
                </p:cNvPr>
                <p:cNvSpPr>
                  <a:spLocks/>
                </p:cNvSpPr>
                <p:nvPr/>
              </p:nvSpPr>
              <p:spPr bwMode="auto">
                <a:xfrm>
                  <a:off x="4037" y="2443"/>
                  <a:ext cx="5" cy="2"/>
                </a:xfrm>
                <a:custGeom>
                  <a:avLst/>
                  <a:gdLst>
                    <a:gd name="T0" fmla="*/ 0 w 6"/>
                    <a:gd name="T1" fmla="*/ 0 h 3"/>
                    <a:gd name="T2" fmla="*/ 3 w 6"/>
                    <a:gd name="T3" fmla="*/ 1 h 3"/>
                    <a:gd name="T4" fmla="*/ 3 w 6"/>
                    <a:gd name="T5" fmla="*/ 1 h 3"/>
                    <a:gd name="T6" fmla="*/ 3 w 6"/>
                    <a:gd name="T7" fmla="*/ 1 h 3"/>
                    <a:gd name="T8" fmla="*/ 1 w 6"/>
                    <a:gd name="T9" fmla="*/ 1 h 3"/>
                    <a:gd name="T10" fmla="*/ 0 w 6"/>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
                      <a:moveTo>
                        <a:pt x="0" y="0"/>
                      </a:moveTo>
                      <a:cubicBezTo>
                        <a:pt x="1" y="2"/>
                        <a:pt x="3" y="3"/>
                        <a:pt x="4" y="3"/>
                      </a:cubicBezTo>
                      <a:cubicBezTo>
                        <a:pt x="5" y="3"/>
                        <a:pt x="6" y="3"/>
                        <a:pt x="6" y="2"/>
                      </a:cubicBezTo>
                      <a:cubicBezTo>
                        <a:pt x="6" y="2"/>
                        <a:pt x="6" y="2"/>
                        <a:pt x="6" y="2"/>
                      </a:cubicBezTo>
                      <a:cubicBezTo>
                        <a:pt x="4" y="2"/>
                        <a:pt x="3" y="1"/>
                        <a:pt x="1" y="1"/>
                      </a:cubicBezTo>
                      <a:cubicBezTo>
                        <a:pt x="0" y="0"/>
                        <a:pt x="0" y="0"/>
                        <a:pt x="0"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8" name="Freeform 10909">
                  <a:extLst>
                    <a:ext uri="{FF2B5EF4-FFF2-40B4-BE49-F238E27FC236}">
                      <a16:creationId xmlns:a16="http://schemas.microsoft.com/office/drawing/2014/main" id="{F0109AB8-9E79-F376-D3AC-B21785C258D9}"/>
                    </a:ext>
                  </a:extLst>
                </p:cNvPr>
                <p:cNvSpPr>
                  <a:spLocks/>
                </p:cNvSpPr>
                <p:nvPr/>
              </p:nvSpPr>
              <p:spPr bwMode="auto">
                <a:xfrm>
                  <a:off x="4032" y="2440"/>
                  <a:ext cx="2" cy="2"/>
                </a:xfrm>
                <a:custGeom>
                  <a:avLst/>
                  <a:gdLst>
                    <a:gd name="T0" fmla="*/ 1 w 3"/>
                    <a:gd name="T1" fmla="*/ 0 h 2"/>
                    <a:gd name="T2" fmla="*/ 0 w 3"/>
                    <a:gd name="T3" fmla="*/ 1 h 2"/>
                    <a:gd name="T4" fmla="*/ 0 w 3"/>
                    <a:gd name="T5" fmla="*/ 1 h 2"/>
                    <a:gd name="T6" fmla="*/ 1 w 3"/>
                    <a:gd name="T7" fmla="*/ 1 h 2"/>
                    <a:gd name="T8" fmla="*/ 1 w 3"/>
                    <a:gd name="T9" fmla="*/ 2 h 2"/>
                    <a:gd name="T10" fmla="*/ 1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1" y="0"/>
                      </a:moveTo>
                      <a:cubicBezTo>
                        <a:pt x="0" y="0"/>
                        <a:pt x="0" y="1"/>
                        <a:pt x="0" y="1"/>
                      </a:cubicBezTo>
                      <a:cubicBezTo>
                        <a:pt x="0" y="1"/>
                        <a:pt x="0" y="1"/>
                        <a:pt x="0" y="1"/>
                      </a:cubicBezTo>
                      <a:cubicBezTo>
                        <a:pt x="0" y="1"/>
                        <a:pt x="0" y="1"/>
                        <a:pt x="1" y="1"/>
                      </a:cubicBezTo>
                      <a:cubicBezTo>
                        <a:pt x="1" y="1"/>
                        <a:pt x="3" y="2"/>
                        <a:pt x="3" y="2"/>
                      </a:cubicBezTo>
                      <a:cubicBezTo>
                        <a:pt x="3" y="1"/>
                        <a:pt x="2"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29" name="Freeform 10910">
                  <a:extLst>
                    <a:ext uri="{FF2B5EF4-FFF2-40B4-BE49-F238E27FC236}">
                      <a16:creationId xmlns:a16="http://schemas.microsoft.com/office/drawing/2014/main" id="{1C949107-6FDA-EC9E-3174-A530601E59A9}"/>
                    </a:ext>
                  </a:extLst>
                </p:cNvPr>
                <p:cNvSpPr>
                  <a:spLocks/>
                </p:cNvSpPr>
                <p:nvPr/>
              </p:nvSpPr>
              <p:spPr bwMode="auto">
                <a:xfrm>
                  <a:off x="4043" y="2453"/>
                  <a:ext cx="4" cy="2"/>
                </a:xfrm>
                <a:custGeom>
                  <a:avLst/>
                  <a:gdLst>
                    <a:gd name="T0" fmla="*/ 3 w 4"/>
                    <a:gd name="T1" fmla="*/ 0 h 2"/>
                    <a:gd name="T2" fmla="*/ 1 w 4"/>
                    <a:gd name="T3" fmla="*/ 1 h 2"/>
                    <a:gd name="T4" fmla="*/ 0 w 4"/>
                    <a:gd name="T5" fmla="*/ 1 h 2"/>
                    <a:gd name="T6" fmla="*/ 0 w 4"/>
                    <a:gd name="T7" fmla="*/ 1 h 2"/>
                    <a:gd name="T8" fmla="*/ 1 w 4"/>
                    <a:gd name="T9" fmla="*/ 2 h 2"/>
                    <a:gd name="T10" fmla="*/ 3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3" y="0"/>
                      </a:moveTo>
                      <a:cubicBezTo>
                        <a:pt x="2" y="1"/>
                        <a:pt x="2" y="1"/>
                        <a:pt x="1" y="1"/>
                      </a:cubicBezTo>
                      <a:cubicBezTo>
                        <a:pt x="1" y="1"/>
                        <a:pt x="0" y="1"/>
                        <a:pt x="0" y="1"/>
                      </a:cubicBezTo>
                      <a:cubicBezTo>
                        <a:pt x="0" y="1"/>
                        <a:pt x="0" y="1"/>
                        <a:pt x="0" y="1"/>
                      </a:cubicBezTo>
                      <a:cubicBezTo>
                        <a:pt x="0" y="1"/>
                        <a:pt x="1" y="2"/>
                        <a:pt x="1" y="2"/>
                      </a:cubicBezTo>
                      <a:cubicBezTo>
                        <a:pt x="3" y="2"/>
                        <a:pt x="4" y="1"/>
                        <a:pt x="3"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0" name="Freeform 10911">
                  <a:extLst>
                    <a:ext uri="{FF2B5EF4-FFF2-40B4-BE49-F238E27FC236}">
                      <a16:creationId xmlns:a16="http://schemas.microsoft.com/office/drawing/2014/main" id="{6BC92F90-EDF5-AF83-AC43-78C0FFCFF8F5}"/>
                    </a:ext>
                  </a:extLst>
                </p:cNvPr>
                <p:cNvSpPr>
                  <a:spLocks noEditPoints="1"/>
                </p:cNvSpPr>
                <p:nvPr/>
              </p:nvSpPr>
              <p:spPr bwMode="auto">
                <a:xfrm>
                  <a:off x="4043" y="2448"/>
                  <a:ext cx="4" cy="3"/>
                </a:xfrm>
                <a:custGeom>
                  <a:avLst/>
                  <a:gdLst>
                    <a:gd name="T0" fmla="*/ 4 w 4"/>
                    <a:gd name="T1" fmla="*/ 3 h 3"/>
                    <a:gd name="T2" fmla="*/ 4 w 4"/>
                    <a:gd name="T3" fmla="*/ 3 h 3"/>
                    <a:gd name="T4" fmla="*/ 4 w 4"/>
                    <a:gd name="T5" fmla="*/ 3 h 3"/>
                    <a:gd name="T6" fmla="*/ 0 w 4"/>
                    <a:gd name="T7" fmla="*/ 0 h 3"/>
                    <a:gd name="T8" fmla="*/ 0 w 4"/>
                    <a:gd name="T9" fmla="*/ 0 h 3"/>
                    <a:gd name="T10" fmla="*/ 0 w 4"/>
                    <a:gd name="T11" fmla="*/ 0 h 3"/>
                    <a:gd name="T12" fmla="*/ 1 w 4"/>
                    <a:gd name="T13" fmla="*/ 0 h 3"/>
                    <a:gd name="T14" fmla="*/ 0 w 4"/>
                    <a:gd name="T15" fmla="*/ 0 h 3"/>
                    <a:gd name="T16" fmla="*/ 1 w 4"/>
                    <a:gd name="T17" fmla="*/ 0 h 3"/>
                    <a:gd name="T18" fmla="*/ 4 w 4"/>
                    <a:gd name="T19" fmla="*/ 3 h 3"/>
                    <a:gd name="T20" fmla="*/ 4 w 4"/>
                    <a:gd name="T21" fmla="*/ 1 h 3"/>
                    <a:gd name="T22" fmla="*/ 1 w 4"/>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3">
                      <a:moveTo>
                        <a:pt x="4" y="3"/>
                      </a:moveTo>
                      <a:cubicBezTo>
                        <a:pt x="4" y="3"/>
                        <a:pt x="4" y="3"/>
                        <a:pt x="4" y="3"/>
                      </a:cubicBezTo>
                      <a:cubicBezTo>
                        <a:pt x="4" y="3"/>
                        <a:pt x="4" y="3"/>
                        <a:pt x="4" y="3"/>
                      </a:cubicBezTo>
                      <a:moveTo>
                        <a:pt x="0" y="0"/>
                      </a:moveTo>
                      <a:cubicBezTo>
                        <a:pt x="0" y="0"/>
                        <a:pt x="0" y="0"/>
                        <a:pt x="0" y="0"/>
                      </a:cubicBezTo>
                      <a:cubicBezTo>
                        <a:pt x="0" y="0"/>
                        <a:pt x="0" y="0"/>
                        <a:pt x="0" y="0"/>
                      </a:cubicBezTo>
                      <a:moveTo>
                        <a:pt x="1" y="0"/>
                      </a:moveTo>
                      <a:cubicBezTo>
                        <a:pt x="0" y="0"/>
                        <a:pt x="0" y="0"/>
                        <a:pt x="0" y="0"/>
                      </a:cubicBezTo>
                      <a:cubicBezTo>
                        <a:pt x="0" y="0"/>
                        <a:pt x="1" y="0"/>
                        <a:pt x="1" y="0"/>
                      </a:cubicBezTo>
                      <a:cubicBezTo>
                        <a:pt x="2" y="0"/>
                        <a:pt x="4" y="1"/>
                        <a:pt x="4" y="3"/>
                      </a:cubicBezTo>
                      <a:cubicBezTo>
                        <a:pt x="4" y="2"/>
                        <a:pt x="4" y="2"/>
                        <a:pt x="4" y="1"/>
                      </a:cubicBezTo>
                      <a:cubicBezTo>
                        <a:pt x="3" y="0"/>
                        <a:pt x="2"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1" name="Freeform 10912">
                  <a:extLst>
                    <a:ext uri="{FF2B5EF4-FFF2-40B4-BE49-F238E27FC236}">
                      <a16:creationId xmlns:a16="http://schemas.microsoft.com/office/drawing/2014/main" id="{CF897201-0B0F-51AE-B29B-5C438405F63B}"/>
                    </a:ext>
                  </a:extLst>
                </p:cNvPr>
                <p:cNvSpPr>
                  <a:spLocks noEditPoints="1"/>
                </p:cNvSpPr>
                <p:nvPr/>
              </p:nvSpPr>
              <p:spPr bwMode="auto">
                <a:xfrm>
                  <a:off x="4044" y="2445"/>
                  <a:ext cx="3" cy="3"/>
                </a:xfrm>
                <a:custGeom>
                  <a:avLst/>
                  <a:gdLst>
                    <a:gd name="T0" fmla="*/ 1 w 4"/>
                    <a:gd name="T1" fmla="*/ 0 h 3"/>
                    <a:gd name="T2" fmla="*/ 2 w 4"/>
                    <a:gd name="T3" fmla="*/ 3 h 3"/>
                    <a:gd name="T4" fmla="*/ 1 w 4"/>
                    <a:gd name="T5" fmla="*/ 0 h 3"/>
                    <a:gd name="T6" fmla="*/ 1 w 4"/>
                    <a:gd name="T7" fmla="*/ 0 h 3"/>
                    <a:gd name="T8" fmla="*/ 1 w 4"/>
                    <a:gd name="T9" fmla="*/ 0 h 3"/>
                    <a:gd name="T10" fmla="*/ 1 w 4"/>
                    <a:gd name="T11" fmla="*/ 0 h 3"/>
                    <a:gd name="T12" fmla="*/ 0 w 4"/>
                    <a:gd name="T13" fmla="*/ 0 h 3"/>
                    <a:gd name="T14" fmla="*/ 0 w 4"/>
                    <a:gd name="T15" fmla="*/ 0 h 3"/>
                    <a:gd name="T16" fmla="*/ 0 w 4"/>
                    <a:gd name="T17" fmla="*/ 0 h 3"/>
                    <a:gd name="T18" fmla="*/ 0 w 4"/>
                    <a:gd name="T19" fmla="*/ 0 h 3"/>
                    <a:gd name="T20" fmla="*/ 1 w 4"/>
                    <a:gd name="T21" fmla="*/ 0 h 3"/>
                    <a:gd name="T22" fmla="*/ 0 w 4"/>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3">
                      <a:moveTo>
                        <a:pt x="1" y="0"/>
                      </a:moveTo>
                      <a:cubicBezTo>
                        <a:pt x="2" y="1"/>
                        <a:pt x="3" y="3"/>
                        <a:pt x="4" y="3"/>
                      </a:cubicBezTo>
                      <a:cubicBezTo>
                        <a:pt x="4" y="2"/>
                        <a:pt x="2" y="1"/>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2" name="Freeform 10913">
                  <a:extLst>
                    <a:ext uri="{FF2B5EF4-FFF2-40B4-BE49-F238E27FC236}">
                      <a16:creationId xmlns:a16="http://schemas.microsoft.com/office/drawing/2014/main" id="{B9487E11-C131-9886-ED2F-561CEE46EF08}"/>
                    </a:ext>
                  </a:extLst>
                </p:cNvPr>
                <p:cNvSpPr>
                  <a:spLocks noEditPoints="1"/>
                </p:cNvSpPr>
                <p:nvPr/>
              </p:nvSpPr>
              <p:spPr bwMode="auto">
                <a:xfrm>
                  <a:off x="4111" y="2450"/>
                  <a:ext cx="36" cy="37"/>
                </a:xfrm>
                <a:custGeom>
                  <a:avLst/>
                  <a:gdLst>
                    <a:gd name="T0" fmla="*/ 5 w 44"/>
                    <a:gd name="T1" fmla="*/ 21 h 45"/>
                    <a:gd name="T2" fmla="*/ 6 w 44"/>
                    <a:gd name="T3" fmla="*/ 21 h 45"/>
                    <a:gd name="T4" fmla="*/ 6 w 44"/>
                    <a:gd name="T5" fmla="*/ 21 h 45"/>
                    <a:gd name="T6" fmla="*/ 7 w 44"/>
                    <a:gd name="T7" fmla="*/ 21 h 45"/>
                    <a:gd name="T8" fmla="*/ 7 w 44"/>
                    <a:gd name="T9" fmla="*/ 21 h 45"/>
                    <a:gd name="T10" fmla="*/ 7 w 44"/>
                    <a:gd name="T11" fmla="*/ 21 h 45"/>
                    <a:gd name="T12" fmla="*/ 6 w 44"/>
                    <a:gd name="T13" fmla="*/ 21 h 45"/>
                    <a:gd name="T14" fmla="*/ 2 w 44"/>
                    <a:gd name="T15" fmla="*/ 21 h 45"/>
                    <a:gd name="T16" fmla="*/ 3 w 44"/>
                    <a:gd name="T17" fmla="*/ 20 h 45"/>
                    <a:gd name="T18" fmla="*/ 3 w 44"/>
                    <a:gd name="T19" fmla="*/ 20 h 45"/>
                    <a:gd name="T20" fmla="*/ 7 w 44"/>
                    <a:gd name="T21" fmla="*/ 20 h 45"/>
                    <a:gd name="T22" fmla="*/ 4 w 44"/>
                    <a:gd name="T23" fmla="*/ 20 h 45"/>
                    <a:gd name="T24" fmla="*/ 4 w 44"/>
                    <a:gd name="T25" fmla="*/ 20 h 45"/>
                    <a:gd name="T26" fmla="*/ 4 w 44"/>
                    <a:gd name="T27" fmla="*/ 20 h 45"/>
                    <a:gd name="T28" fmla="*/ 8 w 44"/>
                    <a:gd name="T29" fmla="*/ 20 h 45"/>
                    <a:gd name="T30" fmla="*/ 8 w 44"/>
                    <a:gd name="T31" fmla="*/ 20 h 45"/>
                    <a:gd name="T32" fmla="*/ 8 w 44"/>
                    <a:gd name="T33" fmla="*/ 20 h 45"/>
                    <a:gd name="T34" fmla="*/ 9 w 44"/>
                    <a:gd name="T35" fmla="*/ 20 h 45"/>
                    <a:gd name="T36" fmla="*/ 9 w 44"/>
                    <a:gd name="T37" fmla="*/ 20 h 45"/>
                    <a:gd name="T38" fmla="*/ 9 w 44"/>
                    <a:gd name="T39" fmla="*/ 20 h 45"/>
                    <a:gd name="T40" fmla="*/ 2 w 44"/>
                    <a:gd name="T41" fmla="*/ 21 h 45"/>
                    <a:gd name="T42" fmla="*/ 4 w 44"/>
                    <a:gd name="T43" fmla="*/ 4 h 45"/>
                    <a:gd name="T44" fmla="*/ 6 w 44"/>
                    <a:gd name="T45" fmla="*/ 3 h 45"/>
                    <a:gd name="T46" fmla="*/ 7 w 44"/>
                    <a:gd name="T47" fmla="*/ 2 h 45"/>
                    <a:gd name="T48" fmla="*/ 7 w 44"/>
                    <a:gd name="T49" fmla="*/ 2 h 45"/>
                    <a:gd name="T50" fmla="*/ 7 w 44"/>
                    <a:gd name="T51" fmla="*/ 2 h 45"/>
                    <a:gd name="T52" fmla="*/ 9 w 44"/>
                    <a:gd name="T53" fmla="*/ 2 h 45"/>
                    <a:gd name="T54" fmla="*/ 9 w 44"/>
                    <a:gd name="T55" fmla="*/ 2 h 45"/>
                    <a:gd name="T56" fmla="*/ 9 w 44"/>
                    <a:gd name="T57" fmla="*/ 2 h 45"/>
                    <a:gd name="T58" fmla="*/ 11 w 44"/>
                    <a:gd name="T59" fmla="*/ 0 h 45"/>
                    <a:gd name="T60" fmla="*/ 11 w 44"/>
                    <a:gd name="T61" fmla="*/ 0 h 45"/>
                    <a:gd name="T62" fmla="*/ 11 w 44"/>
                    <a:gd name="T63" fmla="*/ 0 h 45"/>
                    <a:gd name="T64" fmla="*/ 9 w 44"/>
                    <a:gd name="T65" fmla="*/ 14 h 45"/>
                    <a:gd name="T66" fmla="*/ 13 w 44"/>
                    <a:gd name="T67" fmla="*/ 13 h 45"/>
                    <a:gd name="T68" fmla="*/ 13 w 44"/>
                    <a:gd name="T69" fmla="*/ 14 h 45"/>
                    <a:gd name="T70" fmla="*/ 13 w 44"/>
                    <a:gd name="T71" fmla="*/ 13 h 45"/>
                    <a:gd name="T72" fmla="*/ 16 w 44"/>
                    <a:gd name="T73" fmla="*/ 13 h 45"/>
                    <a:gd name="T74" fmla="*/ 16 w 44"/>
                    <a:gd name="T75" fmla="*/ 13 h 45"/>
                    <a:gd name="T76" fmla="*/ 8 w 44"/>
                    <a:gd name="T77" fmla="*/ 11 h 45"/>
                    <a:gd name="T78" fmla="*/ 7 w 44"/>
                    <a:gd name="T79" fmla="*/ 11 h 45"/>
                    <a:gd name="T80" fmla="*/ 11 w 44"/>
                    <a:gd name="T81" fmla="*/ 11 h 45"/>
                    <a:gd name="T82" fmla="*/ 11 w 44"/>
                    <a:gd name="T83" fmla="*/ 11 h 45"/>
                    <a:gd name="T84" fmla="*/ 16 w 44"/>
                    <a:gd name="T85" fmla="*/ 8 h 45"/>
                    <a:gd name="T86" fmla="*/ 16 w 44"/>
                    <a:gd name="T87" fmla="*/ 8 h 45"/>
                    <a:gd name="T88" fmla="*/ 11 w 44"/>
                    <a:gd name="T89" fmla="*/ 7 h 45"/>
                    <a:gd name="T90" fmla="*/ 16 w 44"/>
                    <a:gd name="T91" fmla="*/ 7 h 45"/>
                    <a:gd name="T92" fmla="*/ 16 w 44"/>
                    <a:gd name="T93" fmla="*/ 7 h 45"/>
                    <a:gd name="T94" fmla="*/ 16 w 44"/>
                    <a:gd name="T95" fmla="*/ 5 h 45"/>
                    <a:gd name="T96" fmla="*/ 13 w 44"/>
                    <a:gd name="T97" fmla="*/ 8 h 45"/>
                    <a:gd name="T98" fmla="*/ 9 w 44"/>
                    <a:gd name="T99" fmla="*/ 5 h 45"/>
                    <a:gd name="T100" fmla="*/ 9 w 44"/>
                    <a:gd name="T101" fmla="*/ 6 h 45"/>
                    <a:gd name="T102" fmla="*/ 13 w 44"/>
                    <a:gd name="T103" fmla="*/ 2 h 45"/>
                    <a:gd name="T104" fmla="*/ 16 w 44"/>
                    <a:gd name="T105" fmla="*/ 2 h 45"/>
                    <a:gd name="T106" fmla="*/ 14 w 44"/>
                    <a:gd name="T107" fmla="*/ 2 h 45"/>
                    <a:gd name="T108" fmla="*/ 13 w 44"/>
                    <a:gd name="T109" fmla="*/ 0 h 45"/>
                    <a:gd name="T110" fmla="*/ 7 w 44"/>
                    <a:gd name="T111" fmla="*/ 6 h 45"/>
                    <a:gd name="T112" fmla="*/ 6 w 44"/>
                    <a:gd name="T113" fmla="*/ 14 h 45"/>
                    <a:gd name="T114" fmla="*/ 10 w 44"/>
                    <a:gd name="T115" fmla="*/ 17 h 45"/>
                    <a:gd name="T116" fmla="*/ 11 w 44"/>
                    <a:gd name="T117" fmla="*/ 17 h 45"/>
                    <a:gd name="T118" fmla="*/ 13 w 44"/>
                    <a:gd name="T119" fmla="*/ 17 h 45"/>
                    <a:gd name="T120" fmla="*/ 16 w 44"/>
                    <a:gd name="T121" fmla="*/ 14 h 45"/>
                    <a:gd name="T122" fmla="*/ 18 w 44"/>
                    <a:gd name="T123" fmla="*/ 2 h 45"/>
                    <a:gd name="T124" fmla="*/ 15 w 44"/>
                    <a:gd name="T125" fmla="*/ 1 h 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4" h="45">
                      <a:moveTo>
                        <a:pt x="11" y="45"/>
                      </a:moveTo>
                      <a:cubicBezTo>
                        <a:pt x="11" y="45"/>
                        <a:pt x="11" y="45"/>
                        <a:pt x="11" y="45"/>
                      </a:cubicBezTo>
                      <a:cubicBezTo>
                        <a:pt x="11" y="45"/>
                        <a:pt x="11" y="45"/>
                        <a:pt x="11" y="45"/>
                      </a:cubicBezTo>
                      <a:cubicBezTo>
                        <a:pt x="11" y="45"/>
                        <a:pt x="11" y="45"/>
                        <a:pt x="11" y="45"/>
                      </a:cubicBezTo>
                      <a:moveTo>
                        <a:pt x="10" y="44"/>
                      </a:moveTo>
                      <a:cubicBezTo>
                        <a:pt x="10" y="45"/>
                        <a:pt x="10" y="45"/>
                        <a:pt x="11" y="45"/>
                      </a:cubicBezTo>
                      <a:cubicBezTo>
                        <a:pt x="10" y="45"/>
                        <a:pt x="10" y="45"/>
                        <a:pt x="10" y="44"/>
                      </a:cubicBezTo>
                      <a:moveTo>
                        <a:pt x="13" y="44"/>
                      </a:moveTo>
                      <a:cubicBezTo>
                        <a:pt x="13" y="44"/>
                        <a:pt x="13" y="44"/>
                        <a:pt x="13" y="44"/>
                      </a:cubicBezTo>
                      <a:cubicBezTo>
                        <a:pt x="13" y="44"/>
                        <a:pt x="13" y="44"/>
                        <a:pt x="13" y="44"/>
                      </a:cubicBezTo>
                      <a:cubicBezTo>
                        <a:pt x="13" y="44"/>
                        <a:pt x="13" y="44"/>
                        <a:pt x="13" y="44"/>
                      </a:cubicBezTo>
                      <a:cubicBezTo>
                        <a:pt x="13" y="44"/>
                        <a:pt x="13" y="44"/>
                        <a:pt x="13" y="44"/>
                      </a:cubicBezTo>
                      <a:moveTo>
                        <a:pt x="16" y="44"/>
                      </a:moveTo>
                      <a:cubicBezTo>
                        <a:pt x="16" y="44"/>
                        <a:pt x="16" y="44"/>
                        <a:pt x="16" y="44"/>
                      </a:cubicBezTo>
                      <a:cubicBezTo>
                        <a:pt x="16" y="44"/>
                        <a:pt x="16" y="44"/>
                        <a:pt x="16" y="44"/>
                      </a:cubicBezTo>
                      <a:cubicBezTo>
                        <a:pt x="16" y="44"/>
                        <a:pt x="16" y="44"/>
                        <a:pt x="16" y="44"/>
                      </a:cubicBezTo>
                      <a:moveTo>
                        <a:pt x="13" y="44"/>
                      </a:moveTo>
                      <a:cubicBezTo>
                        <a:pt x="13" y="44"/>
                        <a:pt x="13" y="44"/>
                        <a:pt x="13" y="44"/>
                      </a:cubicBezTo>
                      <a:cubicBezTo>
                        <a:pt x="13" y="44"/>
                        <a:pt x="13" y="44"/>
                        <a:pt x="13" y="44"/>
                      </a:cubicBezTo>
                      <a:moveTo>
                        <a:pt x="15" y="44"/>
                      </a:moveTo>
                      <a:cubicBezTo>
                        <a:pt x="15" y="44"/>
                        <a:pt x="16" y="44"/>
                        <a:pt x="16" y="44"/>
                      </a:cubicBezTo>
                      <a:cubicBezTo>
                        <a:pt x="16" y="44"/>
                        <a:pt x="15" y="44"/>
                        <a:pt x="15" y="44"/>
                      </a:cubicBezTo>
                      <a:moveTo>
                        <a:pt x="15" y="44"/>
                      </a:moveTo>
                      <a:cubicBezTo>
                        <a:pt x="15" y="44"/>
                        <a:pt x="15" y="44"/>
                        <a:pt x="15" y="44"/>
                      </a:cubicBezTo>
                      <a:cubicBezTo>
                        <a:pt x="15" y="44"/>
                        <a:pt x="15" y="44"/>
                        <a:pt x="15" y="44"/>
                      </a:cubicBezTo>
                      <a:moveTo>
                        <a:pt x="14" y="44"/>
                      </a:moveTo>
                      <a:cubicBezTo>
                        <a:pt x="14" y="44"/>
                        <a:pt x="14" y="44"/>
                        <a:pt x="14" y="44"/>
                      </a:cubicBezTo>
                      <a:cubicBezTo>
                        <a:pt x="14" y="44"/>
                        <a:pt x="14" y="44"/>
                        <a:pt x="14" y="44"/>
                      </a:cubicBezTo>
                      <a:moveTo>
                        <a:pt x="6" y="44"/>
                      </a:moveTo>
                      <a:cubicBezTo>
                        <a:pt x="6" y="44"/>
                        <a:pt x="6" y="44"/>
                        <a:pt x="6" y="44"/>
                      </a:cubicBezTo>
                      <a:cubicBezTo>
                        <a:pt x="6" y="44"/>
                        <a:pt x="6" y="44"/>
                        <a:pt x="6" y="44"/>
                      </a:cubicBezTo>
                      <a:cubicBezTo>
                        <a:pt x="6" y="44"/>
                        <a:pt x="6" y="44"/>
                        <a:pt x="6" y="44"/>
                      </a:cubicBezTo>
                      <a:moveTo>
                        <a:pt x="14" y="44"/>
                      </a:moveTo>
                      <a:cubicBezTo>
                        <a:pt x="14" y="44"/>
                        <a:pt x="14" y="44"/>
                        <a:pt x="14" y="44"/>
                      </a:cubicBezTo>
                      <a:cubicBezTo>
                        <a:pt x="14" y="44"/>
                        <a:pt x="14" y="44"/>
                        <a:pt x="14" y="44"/>
                      </a:cubicBezTo>
                      <a:moveTo>
                        <a:pt x="7" y="43"/>
                      </a:moveTo>
                      <a:cubicBezTo>
                        <a:pt x="7" y="43"/>
                        <a:pt x="7" y="43"/>
                        <a:pt x="7" y="43"/>
                      </a:cubicBezTo>
                      <a:cubicBezTo>
                        <a:pt x="7" y="43"/>
                        <a:pt x="7" y="44"/>
                        <a:pt x="7" y="44"/>
                      </a:cubicBezTo>
                      <a:cubicBezTo>
                        <a:pt x="7" y="44"/>
                        <a:pt x="7" y="43"/>
                        <a:pt x="7" y="43"/>
                      </a:cubicBezTo>
                      <a:cubicBezTo>
                        <a:pt x="7" y="43"/>
                        <a:pt x="7" y="43"/>
                        <a:pt x="7" y="43"/>
                      </a:cubicBezTo>
                      <a:moveTo>
                        <a:pt x="15" y="43"/>
                      </a:moveTo>
                      <a:cubicBezTo>
                        <a:pt x="15" y="43"/>
                        <a:pt x="15" y="43"/>
                        <a:pt x="15" y="44"/>
                      </a:cubicBezTo>
                      <a:cubicBezTo>
                        <a:pt x="15" y="43"/>
                        <a:pt x="15" y="43"/>
                        <a:pt x="15" y="43"/>
                      </a:cubicBezTo>
                      <a:moveTo>
                        <a:pt x="15" y="43"/>
                      </a:moveTo>
                      <a:cubicBezTo>
                        <a:pt x="15" y="43"/>
                        <a:pt x="15" y="43"/>
                        <a:pt x="14" y="43"/>
                      </a:cubicBezTo>
                      <a:cubicBezTo>
                        <a:pt x="15" y="43"/>
                        <a:pt x="15" y="43"/>
                        <a:pt x="15" y="43"/>
                      </a:cubicBezTo>
                      <a:cubicBezTo>
                        <a:pt x="15" y="43"/>
                        <a:pt x="15" y="43"/>
                        <a:pt x="15" y="43"/>
                      </a:cubicBezTo>
                      <a:moveTo>
                        <a:pt x="9" y="43"/>
                      </a:moveTo>
                      <a:cubicBezTo>
                        <a:pt x="9" y="43"/>
                        <a:pt x="10" y="43"/>
                        <a:pt x="10" y="44"/>
                      </a:cubicBezTo>
                      <a:cubicBezTo>
                        <a:pt x="10" y="44"/>
                        <a:pt x="10" y="44"/>
                        <a:pt x="10" y="44"/>
                      </a:cubicBezTo>
                      <a:cubicBezTo>
                        <a:pt x="10" y="44"/>
                        <a:pt x="10" y="44"/>
                        <a:pt x="10" y="44"/>
                      </a:cubicBezTo>
                      <a:cubicBezTo>
                        <a:pt x="10" y="43"/>
                        <a:pt x="9" y="43"/>
                        <a:pt x="9" y="43"/>
                      </a:cubicBezTo>
                      <a:moveTo>
                        <a:pt x="9" y="43"/>
                      </a:moveTo>
                      <a:cubicBezTo>
                        <a:pt x="9" y="43"/>
                        <a:pt x="9" y="43"/>
                        <a:pt x="9" y="43"/>
                      </a:cubicBezTo>
                      <a:cubicBezTo>
                        <a:pt x="9" y="43"/>
                        <a:pt x="9" y="43"/>
                        <a:pt x="9" y="43"/>
                      </a:cubicBezTo>
                      <a:cubicBezTo>
                        <a:pt x="9" y="43"/>
                        <a:pt x="9" y="43"/>
                        <a:pt x="9" y="43"/>
                      </a:cubicBezTo>
                      <a:moveTo>
                        <a:pt x="18" y="43"/>
                      </a:moveTo>
                      <a:cubicBezTo>
                        <a:pt x="18" y="43"/>
                        <a:pt x="18" y="43"/>
                        <a:pt x="18" y="43"/>
                      </a:cubicBezTo>
                      <a:cubicBezTo>
                        <a:pt x="18" y="43"/>
                        <a:pt x="18" y="43"/>
                        <a:pt x="18" y="43"/>
                      </a:cubicBezTo>
                      <a:moveTo>
                        <a:pt x="18" y="43"/>
                      </a:moveTo>
                      <a:cubicBezTo>
                        <a:pt x="18" y="43"/>
                        <a:pt x="18" y="43"/>
                        <a:pt x="18" y="43"/>
                      </a:cubicBezTo>
                      <a:cubicBezTo>
                        <a:pt x="18" y="43"/>
                        <a:pt x="18" y="43"/>
                        <a:pt x="18" y="43"/>
                      </a:cubicBezTo>
                      <a:moveTo>
                        <a:pt x="18" y="43"/>
                      </a:moveTo>
                      <a:cubicBezTo>
                        <a:pt x="18" y="43"/>
                        <a:pt x="18" y="43"/>
                        <a:pt x="18" y="43"/>
                      </a:cubicBezTo>
                      <a:cubicBezTo>
                        <a:pt x="18" y="43"/>
                        <a:pt x="18" y="43"/>
                        <a:pt x="18" y="43"/>
                      </a:cubicBezTo>
                      <a:moveTo>
                        <a:pt x="18" y="43"/>
                      </a:moveTo>
                      <a:cubicBezTo>
                        <a:pt x="18" y="43"/>
                        <a:pt x="18" y="43"/>
                        <a:pt x="18" y="43"/>
                      </a:cubicBezTo>
                      <a:cubicBezTo>
                        <a:pt x="18" y="43"/>
                        <a:pt x="18" y="43"/>
                        <a:pt x="18" y="43"/>
                      </a:cubicBezTo>
                      <a:cubicBezTo>
                        <a:pt x="18" y="43"/>
                        <a:pt x="18" y="43"/>
                        <a:pt x="18" y="43"/>
                      </a:cubicBezTo>
                      <a:cubicBezTo>
                        <a:pt x="18" y="43"/>
                        <a:pt x="18" y="43"/>
                        <a:pt x="18" y="43"/>
                      </a:cubicBezTo>
                      <a:moveTo>
                        <a:pt x="21" y="42"/>
                      </a:moveTo>
                      <a:cubicBezTo>
                        <a:pt x="21" y="42"/>
                        <a:pt x="21" y="42"/>
                        <a:pt x="21" y="42"/>
                      </a:cubicBezTo>
                      <a:cubicBezTo>
                        <a:pt x="21" y="42"/>
                        <a:pt x="21" y="42"/>
                        <a:pt x="21" y="42"/>
                      </a:cubicBezTo>
                      <a:cubicBezTo>
                        <a:pt x="21" y="42"/>
                        <a:pt x="21" y="42"/>
                        <a:pt x="21" y="42"/>
                      </a:cubicBezTo>
                      <a:cubicBezTo>
                        <a:pt x="21" y="42"/>
                        <a:pt x="21" y="42"/>
                        <a:pt x="21" y="42"/>
                      </a:cubicBezTo>
                      <a:moveTo>
                        <a:pt x="21" y="42"/>
                      </a:moveTo>
                      <a:cubicBezTo>
                        <a:pt x="21" y="42"/>
                        <a:pt x="21" y="42"/>
                        <a:pt x="21" y="42"/>
                      </a:cubicBezTo>
                      <a:cubicBezTo>
                        <a:pt x="21" y="42"/>
                        <a:pt x="21" y="42"/>
                        <a:pt x="21" y="42"/>
                      </a:cubicBezTo>
                      <a:moveTo>
                        <a:pt x="21" y="42"/>
                      </a:moveTo>
                      <a:cubicBezTo>
                        <a:pt x="21" y="42"/>
                        <a:pt x="21" y="42"/>
                        <a:pt x="21" y="42"/>
                      </a:cubicBezTo>
                      <a:cubicBezTo>
                        <a:pt x="21" y="42"/>
                        <a:pt x="21" y="42"/>
                        <a:pt x="21" y="42"/>
                      </a:cubicBezTo>
                      <a:moveTo>
                        <a:pt x="0" y="41"/>
                      </a:moveTo>
                      <a:cubicBezTo>
                        <a:pt x="0" y="42"/>
                        <a:pt x="4" y="41"/>
                        <a:pt x="4" y="42"/>
                      </a:cubicBezTo>
                      <a:cubicBezTo>
                        <a:pt x="4" y="43"/>
                        <a:pt x="5" y="44"/>
                        <a:pt x="6" y="44"/>
                      </a:cubicBezTo>
                      <a:cubicBezTo>
                        <a:pt x="5" y="44"/>
                        <a:pt x="4" y="43"/>
                        <a:pt x="4" y="42"/>
                      </a:cubicBezTo>
                      <a:cubicBezTo>
                        <a:pt x="4" y="41"/>
                        <a:pt x="0" y="42"/>
                        <a:pt x="0" y="41"/>
                      </a:cubicBezTo>
                      <a:moveTo>
                        <a:pt x="9" y="9"/>
                      </a:moveTo>
                      <a:cubicBezTo>
                        <a:pt x="9" y="9"/>
                        <a:pt x="9" y="9"/>
                        <a:pt x="8" y="9"/>
                      </a:cubicBezTo>
                      <a:cubicBezTo>
                        <a:pt x="9" y="9"/>
                        <a:pt x="9" y="9"/>
                        <a:pt x="9" y="9"/>
                      </a:cubicBezTo>
                      <a:moveTo>
                        <a:pt x="12" y="7"/>
                      </a:moveTo>
                      <a:cubicBezTo>
                        <a:pt x="11" y="8"/>
                        <a:pt x="10" y="9"/>
                        <a:pt x="9" y="9"/>
                      </a:cubicBezTo>
                      <a:cubicBezTo>
                        <a:pt x="10" y="9"/>
                        <a:pt x="11" y="8"/>
                        <a:pt x="12" y="7"/>
                      </a:cubicBezTo>
                      <a:moveTo>
                        <a:pt x="12" y="7"/>
                      </a:moveTo>
                      <a:cubicBezTo>
                        <a:pt x="12" y="7"/>
                        <a:pt x="12" y="7"/>
                        <a:pt x="12" y="7"/>
                      </a:cubicBezTo>
                      <a:cubicBezTo>
                        <a:pt x="12" y="7"/>
                        <a:pt x="12" y="7"/>
                        <a:pt x="12" y="7"/>
                      </a:cubicBezTo>
                      <a:moveTo>
                        <a:pt x="15" y="4"/>
                      </a:moveTo>
                      <a:cubicBezTo>
                        <a:pt x="15" y="4"/>
                        <a:pt x="15" y="4"/>
                        <a:pt x="15" y="4"/>
                      </a:cubicBezTo>
                      <a:cubicBezTo>
                        <a:pt x="15" y="4"/>
                        <a:pt x="15" y="4"/>
                        <a:pt x="15" y="4"/>
                      </a:cubicBezTo>
                      <a:cubicBezTo>
                        <a:pt x="15" y="4"/>
                        <a:pt x="15" y="4"/>
                        <a:pt x="15" y="4"/>
                      </a:cubicBezTo>
                      <a:moveTo>
                        <a:pt x="15" y="4"/>
                      </a:moveTo>
                      <a:cubicBezTo>
                        <a:pt x="15" y="4"/>
                        <a:pt x="15" y="4"/>
                        <a:pt x="15" y="4"/>
                      </a:cubicBezTo>
                      <a:cubicBezTo>
                        <a:pt x="15" y="4"/>
                        <a:pt x="15" y="4"/>
                        <a:pt x="15" y="4"/>
                      </a:cubicBezTo>
                      <a:moveTo>
                        <a:pt x="15" y="4"/>
                      </a:moveTo>
                      <a:cubicBezTo>
                        <a:pt x="15" y="4"/>
                        <a:pt x="15" y="4"/>
                        <a:pt x="15" y="4"/>
                      </a:cubicBezTo>
                      <a:cubicBezTo>
                        <a:pt x="15" y="4"/>
                        <a:pt x="15" y="4"/>
                        <a:pt x="15" y="4"/>
                      </a:cubicBezTo>
                      <a:cubicBezTo>
                        <a:pt x="15" y="4"/>
                        <a:pt x="15" y="4"/>
                        <a:pt x="15" y="4"/>
                      </a:cubicBezTo>
                      <a:moveTo>
                        <a:pt x="21" y="2"/>
                      </a:moveTo>
                      <a:cubicBezTo>
                        <a:pt x="21" y="2"/>
                        <a:pt x="21" y="2"/>
                        <a:pt x="20" y="2"/>
                      </a:cubicBezTo>
                      <a:cubicBezTo>
                        <a:pt x="20" y="2"/>
                        <a:pt x="20" y="2"/>
                        <a:pt x="20" y="2"/>
                      </a:cubicBezTo>
                      <a:cubicBezTo>
                        <a:pt x="21" y="2"/>
                        <a:pt x="21" y="2"/>
                        <a:pt x="21"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cubicBezTo>
                        <a:pt x="20" y="2"/>
                        <a:pt x="20" y="2"/>
                        <a:pt x="20" y="2"/>
                      </a:cubicBezTo>
                      <a:moveTo>
                        <a:pt x="26" y="0"/>
                      </a:moveTo>
                      <a:cubicBezTo>
                        <a:pt x="26" y="0"/>
                        <a:pt x="26" y="0"/>
                        <a:pt x="26" y="0"/>
                      </a:cubicBezTo>
                      <a:cubicBezTo>
                        <a:pt x="26" y="0"/>
                        <a:pt x="26" y="0"/>
                        <a:pt x="26" y="0"/>
                      </a:cubicBezTo>
                      <a:moveTo>
                        <a:pt x="25" y="0"/>
                      </a:moveTo>
                      <a:cubicBezTo>
                        <a:pt x="26" y="0"/>
                        <a:pt x="26" y="0"/>
                        <a:pt x="26" y="0"/>
                      </a:cubicBezTo>
                      <a:cubicBezTo>
                        <a:pt x="26" y="0"/>
                        <a:pt x="26" y="0"/>
                        <a:pt x="25" y="0"/>
                      </a:cubicBezTo>
                      <a:moveTo>
                        <a:pt x="25" y="0"/>
                      </a:moveTo>
                      <a:cubicBezTo>
                        <a:pt x="25" y="0"/>
                        <a:pt x="24" y="0"/>
                        <a:pt x="23" y="1"/>
                      </a:cubicBezTo>
                      <a:cubicBezTo>
                        <a:pt x="23" y="1"/>
                        <a:pt x="22" y="2"/>
                        <a:pt x="21" y="2"/>
                      </a:cubicBezTo>
                      <a:cubicBezTo>
                        <a:pt x="22" y="2"/>
                        <a:pt x="23" y="1"/>
                        <a:pt x="23" y="1"/>
                      </a:cubicBezTo>
                      <a:cubicBezTo>
                        <a:pt x="24" y="0"/>
                        <a:pt x="25" y="0"/>
                        <a:pt x="25" y="0"/>
                      </a:cubicBezTo>
                      <a:cubicBezTo>
                        <a:pt x="25" y="0"/>
                        <a:pt x="25" y="0"/>
                        <a:pt x="25" y="0"/>
                      </a:cubicBezTo>
                      <a:moveTo>
                        <a:pt x="22" y="33"/>
                      </a:moveTo>
                      <a:cubicBezTo>
                        <a:pt x="21" y="33"/>
                        <a:pt x="20" y="30"/>
                        <a:pt x="21" y="29"/>
                      </a:cubicBezTo>
                      <a:cubicBezTo>
                        <a:pt x="21" y="30"/>
                        <a:pt x="21" y="30"/>
                        <a:pt x="21" y="30"/>
                      </a:cubicBezTo>
                      <a:cubicBezTo>
                        <a:pt x="20" y="31"/>
                        <a:pt x="22" y="32"/>
                        <a:pt x="23" y="32"/>
                      </a:cubicBezTo>
                      <a:cubicBezTo>
                        <a:pt x="23" y="32"/>
                        <a:pt x="22" y="33"/>
                        <a:pt x="22" y="33"/>
                      </a:cubicBezTo>
                      <a:moveTo>
                        <a:pt x="30" y="28"/>
                      </a:moveTo>
                      <a:cubicBezTo>
                        <a:pt x="30" y="28"/>
                        <a:pt x="30" y="28"/>
                        <a:pt x="30" y="28"/>
                      </a:cubicBezTo>
                      <a:cubicBezTo>
                        <a:pt x="30" y="28"/>
                        <a:pt x="30" y="28"/>
                        <a:pt x="30" y="28"/>
                      </a:cubicBezTo>
                      <a:cubicBezTo>
                        <a:pt x="30" y="28"/>
                        <a:pt x="30" y="28"/>
                        <a:pt x="30" y="28"/>
                      </a:cubicBezTo>
                      <a:cubicBezTo>
                        <a:pt x="30" y="28"/>
                        <a:pt x="30" y="28"/>
                        <a:pt x="30" y="28"/>
                      </a:cubicBezTo>
                      <a:cubicBezTo>
                        <a:pt x="30" y="29"/>
                        <a:pt x="31" y="30"/>
                        <a:pt x="29" y="31"/>
                      </a:cubicBezTo>
                      <a:cubicBezTo>
                        <a:pt x="29" y="32"/>
                        <a:pt x="28" y="32"/>
                        <a:pt x="27" y="32"/>
                      </a:cubicBezTo>
                      <a:cubicBezTo>
                        <a:pt x="27" y="32"/>
                        <a:pt x="27" y="32"/>
                        <a:pt x="27" y="32"/>
                      </a:cubicBezTo>
                      <a:cubicBezTo>
                        <a:pt x="27" y="32"/>
                        <a:pt x="27" y="32"/>
                        <a:pt x="27" y="32"/>
                      </a:cubicBezTo>
                      <a:cubicBezTo>
                        <a:pt x="29" y="31"/>
                        <a:pt x="31" y="29"/>
                        <a:pt x="30" y="28"/>
                      </a:cubicBezTo>
                      <a:moveTo>
                        <a:pt x="35" y="28"/>
                      </a:moveTo>
                      <a:cubicBezTo>
                        <a:pt x="35" y="28"/>
                        <a:pt x="35" y="27"/>
                        <a:pt x="35" y="27"/>
                      </a:cubicBezTo>
                      <a:cubicBezTo>
                        <a:pt x="35" y="27"/>
                        <a:pt x="35" y="27"/>
                        <a:pt x="35" y="27"/>
                      </a:cubicBezTo>
                      <a:cubicBezTo>
                        <a:pt x="35" y="27"/>
                        <a:pt x="35" y="27"/>
                        <a:pt x="35" y="28"/>
                      </a:cubicBezTo>
                      <a:cubicBezTo>
                        <a:pt x="35" y="28"/>
                        <a:pt x="35" y="28"/>
                        <a:pt x="35" y="28"/>
                      </a:cubicBezTo>
                      <a:cubicBezTo>
                        <a:pt x="35" y="29"/>
                        <a:pt x="33" y="31"/>
                        <a:pt x="32" y="31"/>
                      </a:cubicBezTo>
                      <a:cubicBezTo>
                        <a:pt x="32" y="30"/>
                        <a:pt x="34" y="29"/>
                        <a:pt x="35" y="28"/>
                      </a:cubicBezTo>
                      <a:cubicBezTo>
                        <a:pt x="35" y="28"/>
                        <a:pt x="35" y="28"/>
                        <a:pt x="35" y="28"/>
                      </a:cubicBezTo>
                      <a:moveTo>
                        <a:pt x="18" y="23"/>
                      </a:moveTo>
                      <a:cubicBezTo>
                        <a:pt x="18" y="23"/>
                        <a:pt x="18" y="23"/>
                        <a:pt x="18" y="23"/>
                      </a:cubicBezTo>
                      <a:cubicBezTo>
                        <a:pt x="18" y="23"/>
                        <a:pt x="18" y="23"/>
                        <a:pt x="18" y="23"/>
                      </a:cubicBezTo>
                      <a:cubicBezTo>
                        <a:pt x="18" y="23"/>
                        <a:pt x="18" y="23"/>
                        <a:pt x="18" y="23"/>
                      </a:cubicBezTo>
                      <a:cubicBezTo>
                        <a:pt x="16" y="24"/>
                        <a:pt x="17" y="27"/>
                        <a:pt x="17" y="28"/>
                      </a:cubicBezTo>
                      <a:cubicBezTo>
                        <a:pt x="17" y="28"/>
                        <a:pt x="16" y="28"/>
                        <a:pt x="16" y="28"/>
                      </a:cubicBezTo>
                      <a:cubicBezTo>
                        <a:pt x="15" y="28"/>
                        <a:pt x="16" y="27"/>
                        <a:pt x="16" y="26"/>
                      </a:cubicBezTo>
                      <a:cubicBezTo>
                        <a:pt x="16" y="24"/>
                        <a:pt x="17" y="23"/>
                        <a:pt x="17" y="23"/>
                      </a:cubicBezTo>
                      <a:cubicBezTo>
                        <a:pt x="18" y="23"/>
                        <a:pt x="18" y="23"/>
                        <a:pt x="18" y="23"/>
                      </a:cubicBezTo>
                      <a:moveTo>
                        <a:pt x="26" y="23"/>
                      </a:moveTo>
                      <a:cubicBezTo>
                        <a:pt x="26" y="23"/>
                        <a:pt x="26" y="23"/>
                        <a:pt x="26" y="23"/>
                      </a:cubicBezTo>
                      <a:cubicBezTo>
                        <a:pt x="26" y="23"/>
                        <a:pt x="26" y="23"/>
                        <a:pt x="26" y="23"/>
                      </a:cubicBezTo>
                      <a:cubicBezTo>
                        <a:pt x="26" y="23"/>
                        <a:pt x="26" y="23"/>
                        <a:pt x="26" y="23"/>
                      </a:cubicBezTo>
                      <a:cubicBezTo>
                        <a:pt x="28" y="23"/>
                        <a:pt x="25" y="26"/>
                        <a:pt x="24" y="27"/>
                      </a:cubicBezTo>
                      <a:cubicBezTo>
                        <a:pt x="24" y="27"/>
                        <a:pt x="25" y="26"/>
                        <a:pt x="25" y="25"/>
                      </a:cubicBezTo>
                      <a:cubicBezTo>
                        <a:pt x="26" y="24"/>
                        <a:pt x="26" y="24"/>
                        <a:pt x="26" y="23"/>
                      </a:cubicBezTo>
                      <a:cubicBezTo>
                        <a:pt x="26" y="23"/>
                        <a:pt x="26" y="23"/>
                        <a:pt x="26" y="23"/>
                      </a:cubicBezTo>
                      <a:cubicBezTo>
                        <a:pt x="26" y="23"/>
                        <a:pt x="26" y="23"/>
                        <a:pt x="26" y="23"/>
                      </a:cubicBezTo>
                      <a:moveTo>
                        <a:pt x="37" y="18"/>
                      </a:moveTo>
                      <a:cubicBezTo>
                        <a:pt x="37" y="18"/>
                        <a:pt x="37" y="18"/>
                        <a:pt x="37" y="18"/>
                      </a:cubicBezTo>
                      <a:cubicBezTo>
                        <a:pt x="37" y="18"/>
                        <a:pt x="37" y="18"/>
                        <a:pt x="37" y="18"/>
                      </a:cubicBezTo>
                      <a:cubicBezTo>
                        <a:pt x="36" y="19"/>
                        <a:pt x="36" y="19"/>
                        <a:pt x="36" y="19"/>
                      </a:cubicBezTo>
                      <a:cubicBezTo>
                        <a:pt x="37" y="21"/>
                        <a:pt x="35" y="23"/>
                        <a:pt x="35" y="24"/>
                      </a:cubicBezTo>
                      <a:cubicBezTo>
                        <a:pt x="34" y="23"/>
                        <a:pt x="34" y="20"/>
                        <a:pt x="37" y="18"/>
                      </a:cubicBezTo>
                      <a:moveTo>
                        <a:pt x="23" y="15"/>
                      </a:moveTo>
                      <a:cubicBezTo>
                        <a:pt x="23" y="15"/>
                        <a:pt x="23" y="15"/>
                        <a:pt x="23" y="15"/>
                      </a:cubicBezTo>
                      <a:cubicBezTo>
                        <a:pt x="23" y="15"/>
                        <a:pt x="23" y="15"/>
                        <a:pt x="24" y="15"/>
                      </a:cubicBezTo>
                      <a:cubicBezTo>
                        <a:pt x="24" y="15"/>
                        <a:pt x="25" y="15"/>
                        <a:pt x="25" y="16"/>
                      </a:cubicBezTo>
                      <a:cubicBezTo>
                        <a:pt x="25" y="16"/>
                        <a:pt x="24" y="19"/>
                        <a:pt x="23" y="19"/>
                      </a:cubicBezTo>
                      <a:cubicBezTo>
                        <a:pt x="23" y="18"/>
                        <a:pt x="25" y="15"/>
                        <a:pt x="23" y="15"/>
                      </a:cubicBezTo>
                      <a:cubicBezTo>
                        <a:pt x="23" y="15"/>
                        <a:pt x="23" y="15"/>
                        <a:pt x="23" y="15"/>
                      </a:cubicBezTo>
                      <a:moveTo>
                        <a:pt x="38" y="15"/>
                      </a:moveTo>
                      <a:cubicBezTo>
                        <a:pt x="38" y="14"/>
                        <a:pt x="40" y="13"/>
                        <a:pt x="39" y="12"/>
                      </a:cubicBezTo>
                      <a:cubicBezTo>
                        <a:pt x="38" y="12"/>
                        <a:pt x="38" y="12"/>
                        <a:pt x="38" y="12"/>
                      </a:cubicBezTo>
                      <a:cubicBezTo>
                        <a:pt x="38" y="12"/>
                        <a:pt x="38" y="12"/>
                        <a:pt x="39" y="12"/>
                      </a:cubicBezTo>
                      <a:cubicBezTo>
                        <a:pt x="40" y="12"/>
                        <a:pt x="39" y="14"/>
                        <a:pt x="38" y="15"/>
                      </a:cubicBezTo>
                      <a:moveTo>
                        <a:pt x="35" y="11"/>
                      </a:moveTo>
                      <a:cubicBezTo>
                        <a:pt x="35" y="11"/>
                        <a:pt x="35" y="11"/>
                        <a:pt x="35" y="11"/>
                      </a:cubicBezTo>
                      <a:cubicBezTo>
                        <a:pt x="35" y="11"/>
                        <a:pt x="35" y="11"/>
                        <a:pt x="35" y="11"/>
                      </a:cubicBezTo>
                      <a:cubicBezTo>
                        <a:pt x="35" y="11"/>
                        <a:pt x="35" y="11"/>
                        <a:pt x="35" y="11"/>
                      </a:cubicBezTo>
                      <a:cubicBezTo>
                        <a:pt x="35" y="11"/>
                        <a:pt x="35" y="11"/>
                        <a:pt x="35" y="11"/>
                      </a:cubicBezTo>
                      <a:cubicBezTo>
                        <a:pt x="34" y="12"/>
                        <a:pt x="33" y="14"/>
                        <a:pt x="32" y="15"/>
                      </a:cubicBezTo>
                      <a:cubicBezTo>
                        <a:pt x="32" y="15"/>
                        <a:pt x="32" y="16"/>
                        <a:pt x="32" y="17"/>
                      </a:cubicBezTo>
                      <a:cubicBezTo>
                        <a:pt x="32" y="17"/>
                        <a:pt x="32" y="17"/>
                        <a:pt x="31" y="17"/>
                      </a:cubicBezTo>
                      <a:cubicBezTo>
                        <a:pt x="31" y="17"/>
                        <a:pt x="32" y="13"/>
                        <a:pt x="32" y="13"/>
                      </a:cubicBezTo>
                      <a:cubicBezTo>
                        <a:pt x="33" y="12"/>
                        <a:pt x="34" y="11"/>
                        <a:pt x="35" y="11"/>
                      </a:cubicBezTo>
                      <a:moveTo>
                        <a:pt x="21" y="12"/>
                      </a:moveTo>
                      <a:cubicBezTo>
                        <a:pt x="20" y="12"/>
                        <a:pt x="20" y="12"/>
                        <a:pt x="20" y="11"/>
                      </a:cubicBezTo>
                      <a:cubicBezTo>
                        <a:pt x="21" y="11"/>
                        <a:pt x="23" y="9"/>
                        <a:pt x="22" y="9"/>
                      </a:cubicBezTo>
                      <a:cubicBezTo>
                        <a:pt x="22" y="9"/>
                        <a:pt x="22" y="9"/>
                        <a:pt x="22" y="9"/>
                      </a:cubicBezTo>
                      <a:cubicBezTo>
                        <a:pt x="23" y="9"/>
                        <a:pt x="23" y="10"/>
                        <a:pt x="22" y="11"/>
                      </a:cubicBezTo>
                      <a:cubicBezTo>
                        <a:pt x="21" y="12"/>
                        <a:pt x="21" y="12"/>
                        <a:pt x="21" y="12"/>
                      </a:cubicBezTo>
                      <a:moveTo>
                        <a:pt x="29" y="6"/>
                      </a:moveTo>
                      <a:cubicBezTo>
                        <a:pt x="29" y="6"/>
                        <a:pt x="29" y="6"/>
                        <a:pt x="29" y="6"/>
                      </a:cubicBezTo>
                      <a:cubicBezTo>
                        <a:pt x="29" y="6"/>
                        <a:pt x="29" y="6"/>
                        <a:pt x="29" y="6"/>
                      </a:cubicBezTo>
                      <a:cubicBezTo>
                        <a:pt x="29" y="6"/>
                        <a:pt x="29" y="6"/>
                        <a:pt x="29" y="6"/>
                      </a:cubicBezTo>
                      <a:cubicBezTo>
                        <a:pt x="28" y="7"/>
                        <a:pt x="28" y="9"/>
                        <a:pt x="28" y="10"/>
                      </a:cubicBezTo>
                      <a:cubicBezTo>
                        <a:pt x="27" y="9"/>
                        <a:pt x="27" y="6"/>
                        <a:pt x="29" y="6"/>
                      </a:cubicBezTo>
                      <a:moveTo>
                        <a:pt x="33" y="6"/>
                      </a:moveTo>
                      <a:cubicBezTo>
                        <a:pt x="33" y="5"/>
                        <a:pt x="33" y="5"/>
                        <a:pt x="34" y="5"/>
                      </a:cubicBezTo>
                      <a:cubicBezTo>
                        <a:pt x="34" y="5"/>
                        <a:pt x="35" y="8"/>
                        <a:pt x="33" y="9"/>
                      </a:cubicBezTo>
                      <a:cubicBezTo>
                        <a:pt x="34" y="8"/>
                        <a:pt x="34" y="6"/>
                        <a:pt x="33" y="6"/>
                      </a:cubicBezTo>
                      <a:cubicBezTo>
                        <a:pt x="33" y="6"/>
                        <a:pt x="33" y="6"/>
                        <a:pt x="33" y="6"/>
                      </a:cubicBezTo>
                      <a:cubicBezTo>
                        <a:pt x="32" y="6"/>
                        <a:pt x="32" y="6"/>
                        <a:pt x="32" y="6"/>
                      </a:cubicBezTo>
                      <a:cubicBezTo>
                        <a:pt x="32" y="6"/>
                        <a:pt x="32" y="6"/>
                        <a:pt x="33" y="6"/>
                      </a:cubicBezTo>
                      <a:cubicBezTo>
                        <a:pt x="33" y="6"/>
                        <a:pt x="33" y="6"/>
                        <a:pt x="33" y="6"/>
                      </a:cubicBezTo>
                      <a:moveTo>
                        <a:pt x="30" y="0"/>
                      </a:moveTo>
                      <a:cubicBezTo>
                        <a:pt x="30" y="0"/>
                        <a:pt x="29" y="0"/>
                        <a:pt x="29" y="0"/>
                      </a:cubicBezTo>
                      <a:cubicBezTo>
                        <a:pt x="28" y="0"/>
                        <a:pt x="28" y="0"/>
                        <a:pt x="28" y="0"/>
                      </a:cubicBezTo>
                      <a:cubicBezTo>
                        <a:pt x="27" y="2"/>
                        <a:pt x="25" y="3"/>
                        <a:pt x="23" y="4"/>
                      </a:cubicBezTo>
                      <a:cubicBezTo>
                        <a:pt x="22" y="5"/>
                        <a:pt x="21" y="7"/>
                        <a:pt x="20" y="8"/>
                      </a:cubicBezTo>
                      <a:cubicBezTo>
                        <a:pt x="18" y="10"/>
                        <a:pt x="18" y="12"/>
                        <a:pt x="16" y="13"/>
                      </a:cubicBezTo>
                      <a:cubicBezTo>
                        <a:pt x="14" y="15"/>
                        <a:pt x="15" y="17"/>
                        <a:pt x="14" y="19"/>
                      </a:cubicBezTo>
                      <a:cubicBezTo>
                        <a:pt x="12" y="21"/>
                        <a:pt x="14" y="22"/>
                        <a:pt x="13" y="23"/>
                      </a:cubicBezTo>
                      <a:cubicBezTo>
                        <a:pt x="11" y="26"/>
                        <a:pt x="14" y="27"/>
                        <a:pt x="13" y="28"/>
                      </a:cubicBezTo>
                      <a:cubicBezTo>
                        <a:pt x="11" y="30"/>
                        <a:pt x="15" y="30"/>
                        <a:pt x="14" y="31"/>
                      </a:cubicBezTo>
                      <a:cubicBezTo>
                        <a:pt x="13" y="33"/>
                        <a:pt x="16" y="33"/>
                        <a:pt x="16" y="34"/>
                      </a:cubicBezTo>
                      <a:cubicBezTo>
                        <a:pt x="14" y="37"/>
                        <a:pt x="19" y="35"/>
                        <a:pt x="19" y="37"/>
                      </a:cubicBezTo>
                      <a:cubicBezTo>
                        <a:pt x="19" y="38"/>
                        <a:pt x="20" y="38"/>
                        <a:pt x="21" y="38"/>
                      </a:cubicBezTo>
                      <a:cubicBezTo>
                        <a:pt x="21" y="38"/>
                        <a:pt x="21" y="38"/>
                        <a:pt x="22" y="38"/>
                      </a:cubicBezTo>
                      <a:cubicBezTo>
                        <a:pt x="22" y="38"/>
                        <a:pt x="23" y="38"/>
                        <a:pt x="23" y="38"/>
                      </a:cubicBezTo>
                      <a:cubicBezTo>
                        <a:pt x="24" y="38"/>
                        <a:pt x="24" y="38"/>
                        <a:pt x="25" y="38"/>
                      </a:cubicBezTo>
                      <a:cubicBezTo>
                        <a:pt x="25" y="38"/>
                        <a:pt x="25" y="38"/>
                        <a:pt x="25" y="39"/>
                      </a:cubicBezTo>
                      <a:cubicBezTo>
                        <a:pt x="25" y="39"/>
                        <a:pt x="25" y="39"/>
                        <a:pt x="26" y="39"/>
                      </a:cubicBezTo>
                      <a:cubicBezTo>
                        <a:pt x="26" y="39"/>
                        <a:pt x="26" y="39"/>
                        <a:pt x="26" y="39"/>
                      </a:cubicBezTo>
                      <a:cubicBezTo>
                        <a:pt x="26" y="39"/>
                        <a:pt x="26" y="39"/>
                        <a:pt x="26" y="39"/>
                      </a:cubicBezTo>
                      <a:cubicBezTo>
                        <a:pt x="26" y="39"/>
                        <a:pt x="26" y="39"/>
                        <a:pt x="26" y="39"/>
                      </a:cubicBezTo>
                      <a:cubicBezTo>
                        <a:pt x="27" y="39"/>
                        <a:pt x="28" y="38"/>
                        <a:pt x="29" y="37"/>
                      </a:cubicBezTo>
                      <a:cubicBezTo>
                        <a:pt x="29" y="36"/>
                        <a:pt x="30" y="36"/>
                        <a:pt x="31" y="36"/>
                      </a:cubicBezTo>
                      <a:cubicBezTo>
                        <a:pt x="31" y="36"/>
                        <a:pt x="31" y="36"/>
                        <a:pt x="31" y="36"/>
                      </a:cubicBezTo>
                      <a:cubicBezTo>
                        <a:pt x="31" y="36"/>
                        <a:pt x="31" y="36"/>
                        <a:pt x="31" y="36"/>
                      </a:cubicBezTo>
                      <a:cubicBezTo>
                        <a:pt x="33" y="36"/>
                        <a:pt x="33" y="32"/>
                        <a:pt x="35" y="31"/>
                      </a:cubicBezTo>
                      <a:cubicBezTo>
                        <a:pt x="38" y="29"/>
                        <a:pt x="38" y="24"/>
                        <a:pt x="40" y="23"/>
                      </a:cubicBezTo>
                      <a:cubicBezTo>
                        <a:pt x="42" y="21"/>
                        <a:pt x="40" y="19"/>
                        <a:pt x="42" y="16"/>
                      </a:cubicBezTo>
                      <a:cubicBezTo>
                        <a:pt x="44" y="14"/>
                        <a:pt x="40" y="12"/>
                        <a:pt x="42" y="10"/>
                      </a:cubicBezTo>
                      <a:cubicBezTo>
                        <a:pt x="43" y="7"/>
                        <a:pt x="39" y="8"/>
                        <a:pt x="40" y="5"/>
                      </a:cubicBezTo>
                      <a:cubicBezTo>
                        <a:pt x="40" y="3"/>
                        <a:pt x="37" y="5"/>
                        <a:pt x="36" y="2"/>
                      </a:cubicBezTo>
                      <a:cubicBezTo>
                        <a:pt x="36" y="1"/>
                        <a:pt x="36" y="1"/>
                        <a:pt x="35" y="1"/>
                      </a:cubicBezTo>
                      <a:cubicBezTo>
                        <a:pt x="35" y="1"/>
                        <a:pt x="35" y="1"/>
                        <a:pt x="34" y="1"/>
                      </a:cubicBezTo>
                      <a:cubicBezTo>
                        <a:pt x="34" y="1"/>
                        <a:pt x="34" y="1"/>
                        <a:pt x="33" y="1"/>
                      </a:cubicBezTo>
                      <a:cubicBezTo>
                        <a:pt x="32" y="1"/>
                        <a:pt x="32" y="1"/>
                        <a:pt x="31" y="0"/>
                      </a:cubicBezTo>
                      <a:cubicBezTo>
                        <a:pt x="31" y="0"/>
                        <a:pt x="31" y="0"/>
                        <a:pt x="30" y="0"/>
                      </a:cubicBezTo>
                    </a:path>
                  </a:pathLst>
                </a:custGeom>
                <a:solidFill>
                  <a:srgbClr val="E2CE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3" name="Freeform 10914">
                  <a:extLst>
                    <a:ext uri="{FF2B5EF4-FFF2-40B4-BE49-F238E27FC236}">
                      <a16:creationId xmlns:a16="http://schemas.microsoft.com/office/drawing/2014/main" id="{E6740295-289C-89FA-5B31-F74D4F140972}"/>
                    </a:ext>
                  </a:extLst>
                </p:cNvPr>
                <p:cNvSpPr>
                  <a:spLocks/>
                </p:cNvSpPr>
                <p:nvPr/>
              </p:nvSpPr>
              <p:spPr bwMode="auto">
                <a:xfrm>
                  <a:off x="4110" y="2450"/>
                  <a:ext cx="24" cy="34"/>
                </a:xfrm>
                <a:custGeom>
                  <a:avLst/>
                  <a:gdLst>
                    <a:gd name="T0" fmla="*/ 12 w 29"/>
                    <a:gd name="T1" fmla="*/ 0 h 41"/>
                    <a:gd name="T2" fmla="*/ 10 w 29"/>
                    <a:gd name="T3" fmla="*/ 2 h 41"/>
                    <a:gd name="T4" fmla="*/ 10 w 29"/>
                    <a:gd name="T5" fmla="*/ 2 h 41"/>
                    <a:gd name="T6" fmla="*/ 10 w 29"/>
                    <a:gd name="T7" fmla="*/ 2 h 41"/>
                    <a:gd name="T8" fmla="*/ 10 w 29"/>
                    <a:gd name="T9" fmla="*/ 2 h 41"/>
                    <a:gd name="T10" fmla="*/ 10 w 29"/>
                    <a:gd name="T11" fmla="*/ 2 h 41"/>
                    <a:gd name="T12" fmla="*/ 9 w 29"/>
                    <a:gd name="T13" fmla="*/ 2 h 41"/>
                    <a:gd name="T14" fmla="*/ 7 w 29"/>
                    <a:gd name="T15" fmla="*/ 2 h 41"/>
                    <a:gd name="T16" fmla="*/ 7 w 29"/>
                    <a:gd name="T17" fmla="*/ 2 h 41"/>
                    <a:gd name="T18" fmla="*/ 7 w 29"/>
                    <a:gd name="T19" fmla="*/ 2 h 41"/>
                    <a:gd name="T20" fmla="*/ 7 w 29"/>
                    <a:gd name="T21" fmla="*/ 2 h 41"/>
                    <a:gd name="T22" fmla="*/ 6 w 29"/>
                    <a:gd name="T23" fmla="*/ 3 h 41"/>
                    <a:gd name="T24" fmla="*/ 6 w 29"/>
                    <a:gd name="T25" fmla="*/ 3 h 41"/>
                    <a:gd name="T26" fmla="*/ 5 w 29"/>
                    <a:gd name="T27" fmla="*/ 4 h 41"/>
                    <a:gd name="T28" fmla="*/ 4 w 29"/>
                    <a:gd name="T29" fmla="*/ 4 h 41"/>
                    <a:gd name="T30" fmla="*/ 3 w 29"/>
                    <a:gd name="T31" fmla="*/ 6 h 41"/>
                    <a:gd name="T32" fmla="*/ 2 w 29"/>
                    <a:gd name="T33" fmla="*/ 10 h 41"/>
                    <a:gd name="T34" fmla="*/ 2 w 29"/>
                    <a:gd name="T35" fmla="*/ 14 h 41"/>
                    <a:gd name="T36" fmla="*/ 2 w 29"/>
                    <a:gd name="T37" fmla="*/ 17 h 41"/>
                    <a:gd name="T38" fmla="*/ 5 w 29"/>
                    <a:gd name="T39" fmla="*/ 18 h 41"/>
                    <a:gd name="T40" fmla="*/ 6 w 29"/>
                    <a:gd name="T41" fmla="*/ 18 h 41"/>
                    <a:gd name="T42" fmla="*/ 7 w 29"/>
                    <a:gd name="T43" fmla="*/ 19 h 41"/>
                    <a:gd name="T44" fmla="*/ 9 w 29"/>
                    <a:gd name="T45" fmla="*/ 18 h 41"/>
                    <a:gd name="T46" fmla="*/ 10 w 29"/>
                    <a:gd name="T47" fmla="*/ 18 h 41"/>
                    <a:gd name="T48" fmla="*/ 12 w 29"/>
                    <a:gd name="T49" fmla="*/ 18 h 41"/>
                    <a:gd name="T50" fmla="*/ 12 w 29"/>
                    <a:gd name="T51" fmla="*/ 18 h 41"/>
                    <a:gd name="T52" fmla="*/ 10 w 29"/>
                    <a:gd name="T53" fmla="*/ 18 h 41"/>
                    <a:gd name="T54" fmla="*/ 8 w 29"/>
                    <a:gd name="T55" fmla="*/ 16 h 41"/>
                    <a:gd name="T56" fmla="*/ 7 w 29"/>
                    <a:gd name="T57" fmla="*/ 13 h 41"/>
                    <a:gd name="T58" fmla="*/ 7 w 29"/>
                    <a:gd name="T59" fmla="*/ 9 h 41"/>
                    <a:gd name="T60" fmla="*/ 10 w 29"/>
                    <a:gd name="T61" fmla="*/ 4 h 41"/>
                    <a:gd name="T62" fmla="*/ 14 w 29"/>
                    <a:gd name="T63" fmla="*/ 0 h 41"/>
                    <a:gd name="T64" fmla="*/ 13 w 29"/>
                    <a:gd name="T65" fmla="*/ 0 h 41"/>
                    <a:gd name="T66" fmla="*/ 12 w 29"/>
                    <a:gd name="T67" fmla="*/ 0 h 41"/>
                    <a:gd name="T68" fmla="*/ 12 w 29"/>
                    <a:gd name="T69" fmla="*/ 0 h 41"/>
                    <a:gd name="T70" fmla="*/ 12 w 29"/>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 h="41">
                      <a:moveTo>
                        <a:pt x="26" y="0"/>
                      </a:moveTo>
                      <a:cubicBezTo>
                        <a:pt x="26" y="0"/>
                        <a:pt x="26" y="0"/>
                        <a:pt x="26" y="0"/>
                      </a:cubicBezTo>
                      <a:cubicBezTo>
                        <a:pt x="26" y="0"/>
                        <a:pt x="25" y="0"/>
                        <a:pt x="24" y="1"/>
                      </a:cubicBezTo>
                      <a:cubicBezTo>
                        <a:pt x="24" y="1"/>
                        <a:pt x="23" y="2"/>
                        <a:pt x="22" y="2"/>
                      </a:cubicBezTo>
                      <a:cubicBezTo>
                        <a:pt x="22" y="2"/>
                        <a:pt x="22" y="2"/>
                        <a:pt x="22" y="2"/>
                      </a:cubicBezTo>
                      <a:cubicBezTo>
                        <a:pt x="22" y="2"/>
                        <a:pt x="22"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19" y="3"/>
                        <a:pt x="19" y="3"/>
                      </a:cubicBezTo>
                      <a:cubicBezTo>
                        <a:pt x="18" y="4"/>
                        <a:pt x="17"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4" y="6"/>
                        <a:pt x="13" y="7"/>
                      </a:cubicBezTo>
                      <a:cubicBezTo>
                        <a:pt x="13" y="7"/>
                        <a:pt x="13" y="7"/>
                        <a:pt x="13" y="7"/>
                      </a:cubicBezTo>
                      <a:cubicBezTo>
                        <a:pt x="13" y="7"/>
                        <a:pt x="13" y="7"/>
                        <a:pt x="13" y="7"/>
                      </a:cubicBezTo>
                      <a:cubicBezTo>
                        <a:pt x="12" y="8"/>
                        <a:pt x="11" y="9"/>
                        <a:pt x="10" y="9"/>
                      </a:cubicBezTo>
                      <a:cubicBezTo>
                        <a:pt x="10" y="9"/>
                        <a:pt x="10" y="9"/>
                        <a:pt x="10" y="9"/>
                      </a:cubicBezTo>
                      <a:cubicBezTo>
                        <a:pt x="10" y="9"/>
                        <a:pt x="10" y="9"/>
                        <a:pt x="9" y="9"/>
                      </a:cubicBezTo>
                      <a:cubicBezTo>
                        <a:pt x="9" y="9"/>
                        <a:pt x="9" y="9"/>
                        <a:pt x="9" y="9"/>
                      </a:cubicBezTo>
                      <a:cubicBezTo>
                        <a:pt x="8" y="10"/>
                        <a:pt x="8" y="11"/>
                        <a:pt x="7" y="12"/>
                      </a:cubicBezTo>
                      <a:cubicBezTo>
                        <a:pt x="7" y="12"/>
                        <a:pt x="7" y="12"/>
                        <a:pt x="7" y="12"/>
                      </a:cubicBezTo>
                      <a:cubicBezTo>
                        <a:pt x="7" y="13"/>
                        <a:pt x="6" y="14"/>
                        <a:pt x="5" y="15"/>
                      </a:cubicBezTo>
                      <a:cubicBezTo>
                        <a:pt x="3" y="17"/>
                        <a:pt x="4" y="19"/>
                        <a:pt x="3" y="20"/>
                      </a:cubicBezTo>
                      <a:cubicBezTo>
                        <a:pt x="1" y="23"/>
                        <a:pt x="3" y="24"/>
                        <a:pt x="2" y="25"/>
                      </a:cubicBezTo>
                      <a:cubicBezTo>
                        <a:pt x="0" y="27"/>
                        <a:pt x="3" y="28"/>
                        <a:pt x="2" y="30"/>
                      </a:cubicBezTo>
                      <a:cubicBezTo>
                        <a:pt x="1" y="32"/>
                        <a:pt x="4" y="32"/>
                        <a:pt x="3" y="33"/>
                      </a:cubicBezTo>
                      <a:cubicBezTo>
                        <a:pt x="2" y="35"/>
                        <a:pt x="6" y="35"/>
                        <a:pt x="5" y="36"/>
                      </a:cubicBezTo>
                      <a:cubicBezTo>
                        <a:pt x="3" y="39"/>
                        <a:pt x="8" y="37"/>
                        <a:pt x="8" y="39"/>
                      </a:cubicBezTo>
                      <a:cubicBezTo>
                        <a:pt x="8" y="40"/>
                        <a:pt x="9" y="40"/>
                        <a:pt x="10" y="40"/>
                      </a:cubicBezTo>
                      <a:cubicBezTo>
                        <a:pt x="10" y="40"/>
                        <a:pt x="11" y="40"/>
                        <a:pt x="11" y="40"/>
                      </a:cubicBezTo>
                      <a:cubicBezTo>
                        <a:pt x="12" y="40"/>
                        <a:pt x="12" y="40"/>
                        <a:pt x="13" y="40"/>
                      </a:cubicBezTo>
                      <a:cubicBezTo>
                        <a:pt x="13" y="40"/>
                        <a:pt x="14" y="40"/>
                        <a:pt x="14" y="40"/>
                      </a:cubicBezTo>
                      <a:cubicBezTo>
                        <a:pt x="14" y="41"/>
                        <a:pt x="14" y="41"/>
                        <a:pt x="15" y="41"/>
                      </a:cubicBezTo>
                      <a:cubicBezTo>
                        <a:pt x="15" y="41"/>
                        <a:pt x="16" y="41"/>
                        <a:pt x="17" y="40"/>
                      </a:cubicBezTo>
                      <a:cubicBezTo>
                        <a:pt x="17" y="40"/>
                        <a:pt x="18" y="40"/>
                        <a:pt x="19" y="40"/>
                      </a:cubicBezTo>
                      <a:cubicBezTo>
                        <a:pt x="19" y="40"/>
                        <a:pt x="19" y="40"/>
                        <a:pt x="19" y="40"/>
                      </a:cubicBezTo>
                      <a:cubicBezTo>
                        <a:pt x="19" y="40"/>
                        <a:pt x="19" y="40"/>
                        <a:pt x="20" y="40"/>
                      </a:cubicBezTo>
                      <a:cubicBezTo>
                        <a:pt x="21" y="40"/>
                        <a:pt x="23" y="39"/>
                        <a:pt x="24" y="38"/>
                      </a:cubicBezTo>
                      <a:cubicBezTo>
                        <a:pt x="24" y="38"/>
                        <a:pt x="24" y="38"/>
                        <a:pt x="24" y="38"/>
                      </a:cubicBezTo>
                      <a:cubicBezTo>
                        <a:pt x="25" y="38"/>
                        <a:pt x="25" y="38"/>
                        <a:pt x="26" y="38"/>
                      </a:cubicBezTo>
                      <a:cubicBezTo>
                        <a:pt x="25" y="38"/>
                        <a:pt x="25" y="38"/>
                        <a:pt x="24" y="38"/>
                      </a:cubicBezTo>
                      <a:cubicBezTo>
                        <a:pt x="24" y="38"/>
                        <a:pt x="23" y="38"/>
                        <a:pt x="23" y="38"/>
                      </a:cubicBezTo>
                      <a:cubicBezTo>
                        <a:pt x="22" y="38"/>
                        <a:pt x="22" y="38"/>
                        <a:pt x="22" y="38"/>
                      </a:cubicBezTo>
                      <a:cubicBezTo>
                        <a:pt x="21" y="38"/>
                        <a:pt x="20" y="38"/>
                        <a:pt x="20" y="37"/>
                      </a:cubicBezTo>
                      <a:cubicBezTo>
                        <a:pt x="20" y="35"/>
                        <a:pt x="15" y="37"/>
                        <a:pt x="17" y="34"/>
                      </a:cubicBezTo>
                      <a:cubicBezTo>
                        <a:pt x="17" y="33"/>
                        <a:pt x="14" y="33"/>
                        <a:pt x="15" y="31"/>
                      </a:cubicBezTo>
                      <a:cubicBezTo>
                        <a:pt x="16" y="30"/>
                        <a:pt x="12" y="30"/>
                        <a:pt x="14" y="28"/>
                      </a:cubicBezTo>
                      <a:cubicBezTo>
                        <a:pt x="15" y="27"/>
                        <a:pt x="12" y="26"/>
                        <a:pt x="14" y="23"/>
                      </a:cubicBezTo>
                      <a:cubicBezTo>
                        <a:pt x="15" y="22"/>
                        <a:pt x="13" y="21"/>
                        <a:pt x="15" y="19"/>
                      </a:cubicBezTo>
                      <a:cubicBezTo>
                        <a:pt x="16" y="17"/>
                        <a:pt x="15" y="15"/>
                        <a:pt x="17" y="13"/>
                      </a:cubicBezTo>
                      <a:cubicBezTo>
                        <a:pt x="19" y="12"/>
                        <a:pt x="19" y="10"/>
                        <a:pt x="21" y="8"/>
                      </a:cubicBezTo>
                      <a:cubicBezTo>
                        <a:pt x="22" y="7"/>
                        <a:pt x="23" y="5"/>
                        <a:pt x="24" y="4"/>
                      </a:cubicBezTo>
                      <a:cubicBezTo>
                        <a:pt x="26" y="3"/>
                        <a:pt x="28" y="2"/>
                        <a:pt x="29" y="0"/>
                      </a:cubicBezTo>
                      <a:cubicBezTo>
                        <a:pt x="29" y="0"/>
                        <a:pt x="29" y="0"/>
                        <a:pt x="29"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4" name="Freeform 10915">
                  <a:extLst>
                    <a:ext uri="{FF2B5EF4-FFF2-40B4-BE49-F238E27FC236}">
                      <a16:creationId xmlns:a16="http://schemas.microsoft.com/office/drawing/2014/main" id="{FF2BEFC5-1B08-91FF-D91F-3E84E550865F}"/>
                    </a:ext>
                  </a:extLst>
                </p:cNvPr>
                <p:cNvSpPr>
                  <a:spLocks/>
                </p:cNvSpPr>
                <p:nvPr/>
              </p:nvSpPr>
              <p:spPr bwMode="auto">
                <a:xfrm>
                  <a:off x="4109" y="2460"/>
                  <a:ext cx="24" cy="27"/>
                </a:xfrm>
                <a:custGeom>
                  <a:avLst/>
                  <a:gdLst>
                    <a:gd name="T0" fmla="*/ 4 w 28"/>
                    <a:gd name="T1" fmla="*/ 0 h 33"/>
                    <a:gd name="T2" fmla="*/ 4 w 28"/>
                    <a:gd name="T3" fmla="*/ 0 h 33"/>
                    <a:gd name="T4" fmla="*/ 3 w 28"/>
                    <a:gd name="T5" fmla="*/ 1 h 33"/>
                    <a:gd name="T6" fmla="*/ 3 w 28"/>
                    <a:gd name="T7" fmla="*/ 3 h 33"/>
                    <a:gd name="T8" fmla="*/ 1 w 28"/>
                    <a:gd name="T9" fmla="*/ 6 h 33"/>
                    <a:gd name="T10" fmla="*/ 0 w 28"/>
                    <a:gd name="T11" fmla="*/ 6 h 33"/>
                    <a:gd name="T12" fmla="*/ 0 w 28"/>
                    <a:gd name="T13" fmla="*/ 7 h 33"/>
                    <a:gd name="T14" fmla="*/ 0 w 28"/>
                    <a:gd name="T15" fmla="*/ 7 h 33"/>
                    <a:gd name="T16" fmla="*/ 0 w 28"/>
                    <a:gd name="T17" fmla="*/ 8 h 33"/>
                    <a:gd name="T18" fmla="*/ 0 w 28"/>
                    <a:gd name="T19" fmla="*/ 9 h 33"/>
                    <a:gd name="T20" fmla="*/ 0 w 28"/>
                    <a:gd name="T21" fmla="*/ 10 h 33"/>
                    <a:gd name="T22" fmla="*/ 0 w 28"/>
                    <a:gd name="T23" fmla="*/ 11 h 33"/>
                    <a:gd name="T24" fmla="*/ 1 w 28"/>
                    <a:gd name="T25" fmla="*/ 11 h 33"/>
                    <a:gd name="T26" fmla="*/ 1 w 28"/>
                    <a:gd name="T27" fmla="*/ 11 h 33"/>
                    <a:gd name="T28" fmla="*/ 1 w 28"/>
                    <a:gd name="T29" fmla="*/ 11 h 33"/>
                    <a:gd name="T30" fmla="*/ 3 w 28"/>
                    <a:gd name="T31" fmla="*/ 12 h 33"/>
                    <a:gd name="T32" fmla="*/ 3 w 28"/>
                    <a:gd name="T33" fmla="*/ 13 h 33"/>
                    <a:gd name="T34" fmla="*/ 2 w 28"/>
                    <a:gd name="T35" fmla="*/ 13 h 33"/>
                    <a:gd name="T36" fmla="*/ 3 w 28"/>
                    <a:gd name="T37" fmla="*/ 13 h 33"/>
                    <a:gd name="T38" fmla="*/ 4 w 28"/>
                    <a:gd name="T39" fmla="*/ 14 h 33"/>
                    <a:gd name="T40" fmla="*/ 5 w 28"/>
                    <a:gd name="T41" fmla="*/ 13 h 33"/>
                    <a:gd name="T42" fmla="*/ 6 w 28"/>
                    <a:gd name="T43" fmla="*/ 13 h 33"/>
                    <a:gd name="T44" fmla="*/ 7 w 28"/>
                    <a:gd name="T45" fmla="*/ 14 h 33"/>
                    <a:gd name="T46" fmla="*/ 7 w 28"/>
                    <a:gd name="T47" fmla="*/ 15 h 33"/>
                    <a:gd name="T48" fmla="*/ 8 w 28"/>
                    <a:gd name="T49" fmla="*/ 14 h 33"/>
                    <a:gd name="T50" fmla="*/ 9 w 28"/>
                    <a:gd name="T51" fmla="*/ 13 h 33"/>
                    <a:gd name="T52" fmla="*/ 9 w 28"/>
                    <a:gd name="T53" fmla="*/ 14 h 33"/>
                    <a:gd name="T54" fmla="*/ 9 w 28"/>
                    <a:gd name="T55" fmla="*/ 14 h 33"/>
                    <a:gd name="T56" fmla="*/ 11 w 28"/>
                    <a:gd name="T57" fmla="*/ 13 h 33"/>
                    <a:gd name="T58" fmla="*/ 13 w 28"/>
                    <a:gd name="T59" fmla="*/ 13 h 33"/>
                    <a:gd name="T60" fmla="*/ 13 w 28"/>
                    <a:gd name="T61" fmla="*/ 13 h 33"/>
                    <a:gd name="T62" fmla="*/ 13 w 28"/>
                    <a:gd name="T63" fmla="*/ 13 h 33"/>
                    <a:gd name="T64" fmla="*/ 15 w 28"/>
                    <a:gd name="T65" fmla="*/ 12 h 33"/>
                    <a:gd name="T66" fmla="*/ 15 w 28"/>
                    <a:gd name="T67" fmla="*/ 12 h 33"/>
                    <a:gd name="T68" fmla="*/ 15 w 28"/>
                    <a:gd name="T69" fmla="*/ 12 h 33"/>
                    <a:gd name="T70" fmla="*/ 15 w 28"/>
                    <a:gd name="T71" fmla="*/ 12 h 33"/>
                    <a:gd name="T72" fmla="*/ 15 w 28"/>
                    <a:gd name="T73" fmla="*/ 11 h 33"/>
                    <a:gd name="T74" fmla="*/ 13 w 28"/>
                    <a:gd name="T75" fmla="*/ 11 h 33"/>
                    <a:gd name="T76" fmla="*/ 13 w 28"/>
                    <a:gd name="T77" fmla="*/ 11 h 33"/>
                    <a:gd name="T78" fmla="*/ 11 w 28"/>
                    <a:gd name="T79" fmla="*/ 13 h 33"/>
                    <a:gd name="T80" fmla="*/ 11 w 28"/>
                    <a:gd name="T81" fmla="*/ 13 h 33"/>
                    <a:gd name="T82" fmla="*/ 11 w 28"/>
                    <a:gd name="T83" fmla="*/ 13 h 33"/>
                    <a:gd name="T84" fmla="*/ 9 w 28"/>
                    <a:gd name="T85" fmla="*/ 13 h 33"/>
                    <a:gd name="T86" fmla="*/ 9 w 28"/>
                    <a:gd name="T87" fmla="*/ 13 h 33"/>
                    <a:gd name="T88" fmla="*/ 8 w 28"/>
                    <a:gd name="T89" fmla="*/ 13 h 33"/>
                    <a:gd name="T90" fmla="*/ 8 w 28"/>
                    <a:gd name="T91" fmla="*/ 13 h 33"/>
                    <a:gd name="T92" fmla="*/ 7 w 28"/>
                    <a:gd name="T93" fmla="*/ 13 h 33"/>
                    <a:gd name="T94" fmla="*/ 6 w 28"/>
                    <a:gd name="T95" fmla="*/ 13 h 33"/>
                    <a:gd name="T96" fmla="*/ 5 w 28"/>
                    <a:gd name="T97" fmla="*/ 12 h 33"/>
                    <a:gd name="T98" fmla="*/ 3 w 28"/>
                    <a:gd name="T99" fmla="*/ 11 h 33"/>
                    <a:gd name="T100" fmla="*/ 3 w 28"/>
                    <a:gd name="T101" fmla="*/ 9 h 33"/>
                    <a:gd name="T102" fmla="*/ 3 w 28"/>
                    <a:gd name="T103" fmla="*/ 8 h 33"/>
                    <a:gd name="T104" fmla="*/ 3 w 28"/>
                    <a:gd name="T105" fmla="*/ 6 h 33"/>
                    <a:gd name="T106" fmla="*/ 3 w 28"/>
                    <a:gd name="T107" fmla="*/ 4 h 33"/>
                    <a:gd name="T108" fmla="*/ 3 w 28"/>
                    <a:gd name="T109" fmla="*/ 2 h 33"/>
                    <a:gd name="T110" fmla="*/ 4 w 28"/>
                    <a:gd name="T111" fmla="*/ 0 h 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 h="33">
                      <a:moveTo>
                        <a:pt x="8" y="0"/>
                      </a:moveTo>
                      <a:cubicBezTo>
                        <a:pt x="8" y="0"/>
                        <a:pt x="8" y="0"/>
                        <a:pt x="8" y="0"/>
                      </a:cubicBezTo>
                      <a:cubicBezTo>
                        <a:pt x="8" y="1"/>
                        <a:pt x="7" y="1"/>
                        <a:pt x="7" y="1"/>
                      </a:cubicBezTo>
                      <a:cubicBezTo>
                        <a:pt x="5" y="3"/>
                        <a:pt x="5" y="6"/>
                        <a:pt x="3" y="7"/>
                      </a:cubicBezTo>
                      <a:cubicBezTo>
                        <a:pt x="1" y="8"/>
                        <a:pt x="2" y="11"/>
                        <a:pt x="1" y="12"/>
                      </a:cubicBezTo>
                      <a:cubicBezTo>
                        <a:pt x="0" y="13"/>
                        <a:pt x="0" y="14"/>
                        <a:pt x="0" y="14"/>
                      </a:cubicBezTo>
                      <a:cubicBezTo>
                        <a:pt x="0" y="15"/>
                        <a:pt x="0" y="15"/>
                        <a:pt x="0" y="16"/>
                      </a:cubicBezTo>
                      <a:cubicBezTo>
                        <a:pt x="0" y="16"/>
                        <a:pt x="0" y="17"/>
                        <a:pt x="0" y="17"/>
                      </a:cubicBezTo>
                      <a:cubicBezTo>
                        <a:pt x="0" y="17"/>
                        <a:pt x="0" y="18"/>
                        <a:pt x="0" y="18"/>
                      </a:cubicBezTo>
                      <a:cubicBezTo>
                        <a:pt x="0" y="19"/>
                        <a:pt x="0" y="20"/>
                        <a:pt x="0" y="21"/>
                      </a:cubicBezTo>
                      <a:cubicBezTo>
                        <a:pt x="0" y="21"/>
                        <a:pt x="0" y="21"/>
                        <a:pt x="0" y="22"/>
                      </a:cubicBezTo>
                      <a:cubicBezTo>
                        <a:pt x="0" y="22"/>
                        <a:pt x="0" y="22"/>
                        <a:pt x="0" y="23"/>
                      </a:cubicBezTo>
                      <a:cubicBezTo>
                        <a:pt x="0" y="23"/>
                        <a:pt x="1" y="24"/>
                        <a:pt x="1" y="24"/>
                      </a:cubicBezTo>
                      <a:cubicBezTo>
                        <a:pt x="1" y="25"/>
                        <a:pt x="1" y="25"/>
                        <a:pt x="1" y="25"/>
                      </a:cubicBezTo>
                      <a:cubicBezTo>
                        <a:pt x="1" y="25"/>
                        <a:pt x="1" y="25"/>
                        <a:pt x="1" y="25"/>
                      </a:cubicBezTo>
                      <a:cubicBezTo>
                        <a:pt x="1" y="27"/>
                        <a:pt x="3" y="26"/>
                        <a:pt x="3" y="27"/>
                      </a:cubicBezTo>
                      <a:cubicBezTo>
                        <a:pt x="3" y="27"/>
                        <a:pt x="3" y="28"/>
                        <a:pt x="3" y="28"/>
                      </a:cubicBezTo>
                      <a:cubicBezTo>
                        <a:pt x="3" y="28"/>
                        <a:pt x="2" y="28"/>
                        <a:pt x="2" y="29"/>
                      </a:cubicBezTo>
                      <a:cubicBezTo>
                        <a:pt x="2" y="30"/>
                        <a:pt x="6" y="29"/>
                        <a:pt x="6" y="30"/>
                      </a:cubicBezTo>
                      <a:cubicBezTo>
                        <a:pt x="6" y="31"/>
                        <a:pt x="7" y="32"/>
                        <a:pt x="8" y="32"/>
                      </a:cubicBezTo>
                      <a:cubicBezTo>
                        <a:pt x="8" y="32"/>
                        <a:pt x="9" y="32"/>
                        <a:pt x="9" y="31"/>
                      </a:cubicBezTo>
                      <a:cubicBezTo>
                        <a:pt x="10" y="31"/>
                        <a:pt x="10" y="31"/>
                        <a:pt x="11" y="31"/>
                      </a:cubicBezTo>
                      <a:cubicBezTo>
                        <a:pt x="11" y="31"/>
                        <a:pt x="12" y="31"/>
                        <a:pt x="12" y="32"/>
                      </a:cubicBezTo>
                      <a:cubicBezTo>
                        <a:pt x="12" y="33"/>
                        <a:pt x="12" y="33"/>
                        <a:pt x="13" y="33"/>
                      </a:cubicBezTo>
                      <a:cubicBezTo>
                        <a:pt x="13" y="33"/>
                        <a:pt x="14" y="32"/>
                        <a:pt x="15" y="32"/>
                      </a:cubicBezTo>
                      <a:cubicBezTo>
                        <a:pt x="16" y="32"/>
                        <a:pt x="16" y="31"/>
                        <a:pt x="17" y="31"/>
                      </a:cubicBezTo>
                      <a:cubicBezTo>
                        <a:pt x="17" y="31"/>
                        <a:pt x="17" y="32"/>
                        <a:pt x="17" y="32"/>
                      </a:cubicBezTo>
                      <a:cubicBezTo>
                        <a:pt x="17" y="32"/>
                        <a:pt x="18" y="32"/>
                        <a:pt x="18" y="32"/>
                      </a:cubicBezTo>
                      <a:cubicBezTo>
                        <a:pt x="19" y="32"/>
                        <a:pt x="20" y="31"/>
                        <a:pt x="20" y="31"/>
                      </a:cubicBezTo>
                      <a:cubicBezTo>
                        <a:pt x="21" y="30"/>
                        <a:pt x="22" y="29"/>
                        <a:pt x="23" y="29"/>
                      </a:cubicBezTo>
                      <a:cubicBezTo>
                        <a:pt x="23" y="29"/>
                        <a:pt x="23" y="29"/>
                        <a:pt x="23" y="30"/>
                      </a:cubicBezTo>
                      <a:cubicBezTo>
                        <a:pt x="24" y="30"/>
                        <a:pt x="24" y="30"/>
                        <a:pt x="24" y="30"/>
                      </a:cubicBezTo>
                      <a:cubicBezTo>
                        <a:pt x="25" y="30"/>
                        <a:pt x="26" y="28"/>
                        <a:pt x="28" y="27"/>
                      </a:cubicBezTo>
                      <a:cubicBezTo>
                        <a:pt x="28" y="27"/>
                        <a:pt x="28" y="27"/>
                        <a:pt x="28" y="27"/>
                      </a:cubicBezTo>
                      <a:cubicBezTo>
                        <a:pt x="28" y="27"/>
                        <a:pt x="28" y="27"/>
                        <a:pt x="28" y="27"/>
                      </a:cubicBezTo>
                      <a:cubicBezTo>
                        <a:pt x="27" y="27"/>
                        <a:pt x="27" y="27"/>
                        <a:pt x="27" y="27"/>
                      </a:cubicBezTo>
                      <a:cubicBezTo>
                        <a:pt x="27" y="26"/>
                        <a:pt x="27" y="26"/>
                        <a:pt x="27" y="26"/>
                      </a:cubicBezTo>
                      <a:cubicBezTo>
                        <a:pt x="26" y="26"/>
                        <a:pt x="26" y="26"/>
                        <a:pt x="25" y="26"/>
                      </a:cubicBezTo>
                      <a:cubicBezTo>
                        <a:pt x="25" y="26"/>
                        <a:pt x="25" y="26"/>
                        <a:pt x="25" y="26"/>
                      </a:cubicBezTo>
                      <a:cubicBezTo>
                        <a:pt x="24" y="27"/>
                        <a:pt x="22" y="28"/>
                        <a:pt x="21" y="28"/>
                      </a:cubicBezTo>
                      <a:cubicBezTo>
                        <a:pt x="20" y="28"/>
                        <a:pt x="20" y="28"/>
                        <a:pt x="20" y="28"/>
                      </a:cubicBezTo>
                      <a:cubicBezTo>
                        <a:pt x="20" y="28"/>
                        <a:pt x="20" y="28"/>
                        <a:pt x="20" y="28"/>
                      </a:cubicBezTo>
                      <a:cubicBezTo>
                        <a:pt x="19" y="28"/>
                        <a:pt x="18" y="28"/>
                        <a:pt x="18" y="28"/>
                      </a:cubicBezTo>
                      <a:cubicBezTo>
                        <a:pt x="17" y="29"/>
                        <a:pt x="16" y="29"/>
                        <a:pt x="16" y="29"/>
                      </a:cubicBezTo>
                      <a:cubicBezTo>
                        <a:pt x="15" y="29"/>
                        <a:pt x="15" y="29"/>
                        <a:pt x="15" y="28"/>
                      </a:cubicBezTo>
                      <a:cubicBezTo>
                        <a:pt x="15" y="28"/>
                        <a:pt x="14" y="28"/>
                        <a:pt x="14" y="28"/>
                      </a:cubicBezTo>
                      <a:cubicBezTo>
                        <a:pt x="13" y="28"/>
                        <a:pt x="13" y="28"/>
                        <a:pt x="12" y="28"/>
                      </a:cubicBezTo>
                      <a:cubicBezTo>
                        <a:pt x="12" y="28"/>
                        <a:pt x="11" y="28"/>
                        <a:pt x="11" y="28"/>
                      </a:cubicBezTo>
                      <a:cubicBezTo>
                        <a:pt x="10" y="28"/>
                        <a:pt x="9" y="28"/>
                        <a:pt x="9" y="27"/>
                      </a:cubicBezTo>
                      <a:cubicBezTo>
                        <a:pt x="9" y="25"/>
                        <a:pt x="4" y="27"/>
                        <a:pt x="6" y="24"/>
                      </a:cubicBezTo>
                      <a:cubicBezTo>
                        <a:pt x="7" y="23"/>
                        <a:pt x="3" y="23"/>
                        <a:pt x="4" y="21"/>
                      </a:cubicBezTo>
                      <a:cubicBezTo>
                        <a:pt x="5" y="20"/>
                        <a:pt x="2" y="20"/>
                        <a:pt x="3" y="18"/>
                      </a:cubicBezTo>
                      <a:cubicBezTo>
                        <a:pt x="4" y="16"/>
                        <a:pt x="1" y="15"/>
                        <a:pt x="3" y="13"/>
                      </a:cubicBezTo>
                      <a:cubicBezTo>
                        <a:pt x="4" y="12"/>
                        <a:pt x="2" y="11"/>
                        <a:pt x="4" y="8"/>
                      </a:cubicBezTo>
                      <a:cubicBezTo>
                        <a:pt x="5" y="7"/>
                        <a:pt x="4" y="5"/>
                        <a:pt x="6" y="3"/>
                      </a:cubicBezTo>
                      <a:cubicBezTo>
                        <a:pt x="7" y="2"/>
                        <a:pt x="8" y="1"/>
                        <a:pt x="8" y="0"/>
                      </a:cubicBezTo>
                    </a:path>
                  </a:pathLst>
                </a:custGeom>
                <a:solidFill>
                  <a:srgbClr val="A493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5" name="Freeform 10916">
                  <a:extLst>
                    <a:ext uri="{FF2B5EF4-FFF2-40B4-BE49-F238E27FC236}">
                      <a16:creationId xmlns:a16="http://schemas.microsoft.com/office/drawing/2014/main" id="{4021078C-93E8-3029-E098-0D3C8E51874F}"/>
                    </a:ext>
                  </a:extLst>
                </p:cNvPr>
                <p:cNvSpPr>
                  <a:spLocks/>
                </p:cNvSpPr>
                <p:nvPr/>
              </p:nvSpPr>
              <p:spPr bwMode="auto">
                <a:xfrm>
                  <a:off x="4128" y="2457"/>
                  <a:ext cx="2" cy="3"/>
                </a:xfrm>
                <a:custGeom>
                  <a:avLst/>
                  <a:gdLst>
                    <a:gd name="T0" fmla="*/ 1 w 3"/>
                    <a:gd name="T1" fmla="*/ 0 h 3"/>
                    <a:gd name="T2" fmla="*/ 1 w 3"/>
                    <a:gd name="T3" fmla="*/ 0 h 3"/>
                    <a:gd name="T4" fmla="*/ 0 w 3"/>
                    <a:gd name="T5" fmla="*/ 2 h 3"/>
                    <a:gd name="T6" fmla="*/ 1 w 3"/>
                    <a:gd name="T7" fmla="*/ 3 h 3"/>
                    <a:gd name="T8" fmla="*/ 1 w 3"/>
                    <a:gd name="T9" fmla="*/ 2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2" y="0"/>
                        <a:pt x="2" y="0"/>
                        <a:pt x="2" y="0"/>
                      </a:cubicBezTo>
                      <a:cubicBezTo>
                        <a:pt x="3" y="0"/>
                        <a:pt x="1" y="2"/>
                        <a:pt x="0" y="2"/>
                      </a:cubicBezTo>
                      <a:cubicBezTo>
                        <a:pt x="0" y="3"/>
                        <a:pt x="0" y="3"/>
                        <a:pt x="1" y="3"/>
                      </a:cubicBezTo>
                      <a:cubicBezTo>
                        <a:pt x="1" y="3"/>
                        <a:pt x="1" y="3"/>
                        <a:pt x="2" y="2"/>
                      </a:cubicBezTo>
                      <a:cubicBezTo>
                        <a:pt x="3" y="1"/>
                        <a:pt x="3" y="0"/>
                        <a:pt x="2"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6" name="Freeform 10917">
                  <a:extLst>
                    <a:ext uri="{FF2B5EF4-FFF2-40B4-BE49-F238E27FC236}">
                      <a16:creationId xmlns:a16="http://schemas.microsoft.com/office/drawing/2014/main" id="{13CC3B1D-6038-8670-B561-4D524E558429}"/>
                    </a:ext>
                  </a:extLst>
                </p:cNvPr>
                <p:cNvSpPr>
                  <a:spLocks/>
                </p:cNvSpPr>
                <p:nvPr/>
              </p:nvSpPr>
              <p:spPr bwMode="auto">
                <a:xfrm>
                  <a:off x="4133" y="2455"/>
                  <a:ext cx="2" cy="3"/>
                </a:xfrm>
                <a:custGeom>
                  <a:avLst/>
                  <a:gdLst>
                    <a:gd name="T0" fmla="*/ 2 w 2"/>
                    <a:gd name="T1" fmla="*/ 0 h 4"/>
                    <a:gd name="T2" fmla="*/ 1 w 2"/>
                    <a:gd name="T3" fmla="*/ 2 h 4"/>
                    <a:gd name="T4" fmla="*/ 2 w 2"/>
                    <a:gd name="T5" fmla="*/ 0 h 4"/>
                    <a:gd name="T6" fmla="*/ 2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0"/>
                      </a:moveTo>
                      <a:cubicBezTo>
                        <a:pt x="0" y="0"/>
                        <a:pt x="0" y="3"/>
                        <a:pt x="1" y="4"/>
                      </a:cubicBezTo>
                      <a:cubicBezTo>
                        <a:pt x="1" y="3"/>
                        <a:pt x="1" y="1"/>
                        <a:pt x="2" y="0"/>
                      </a:cubicBezTo>
                      <a:cubicBezTo>
                        <a:pt x="2" y="0"/>
                        <a:pt x="2" y="0"/>
                        <a:pt x="2"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7" name="Freeform 10918">
                  <a:extLst>
                    <a:ext uri="{FF2B5EF4-FFF2-40B4-BE49-F238E27FC236}">
                      <a16:creationId xmlns:a16="http://schemas.microsoft.com/office/drawing/2014/main" id="{602360B2-3F2E-2B71-48E5-86BB80C49C79}"/>
                    </a:ext>
                  </a:extLst>
                </p:cNvPr>
                <p:cNvSpPr>
                  <a:spLocks/>
                </p:cNvSpPr>
                <p:nvPr/>
              </p:nvSpPr>
              <p:spPr bwMode="auto">
                <a:xfrm>
                  <a:off x="4130" y="2462"/>
                  <a:ext cx="2" cy="4"/>
                </a:xfrm>
                <a:custGeom>
                  <a:avLst/>
                  <a:gdLst>
                    <a:gd name="T0" fmla="*/ 1 w 2"/>
                    <a:gd name="T1" fmla="*/ 0 h 4"/>
                    <a:gd name="T2" fmla="*/ 0 w 2"/>
                    <a:gd name="T3" fmla="*/ 0 h 4"/>
                    <a:gd name="T4" fmla="*/ 0 w 2"/>
                    <a:gd name="T5" fmla="*/ 0 h 4"/>
                    <a:gd name="T6" fmla="*/ 0 w 2"/>
                    <a:gd name="T7" fmla="*/ 0 h 4"/>
                    <a:gd name="T8" fmla="*/ 0 w 2"/>
                    <a:gd name="T9" fmla="*/ 4 h 4"/>
                    <a:gd name="T10" fmla="*/ 2 w 2"/>
                    <a:gd name="T11" fmla="*/ 1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0" y="0"/>
                        <a:pt x="0" y="0"/>
                        <a:pt x="0" y="0"/>
                      </a:cubicBezTo>
                      <a:cubicBezTo>
                        <a:pt x="0" y="0"/>
                        <a:pt x="0" y="0"/>
                        <a:pt x="0" y="0"/>
                      </a:cubicBezTo>
                      <a:cubicBezTo>
                        <a:pt x="0" y="0"/>
                        <a:pt x="0" y="0"/>
                        <a:pt x="0" y="0"/>
                      </a:cubicBezTo>
                      <a:cubicBezTo>
                        <a:pt x="2" y="0"/>
                        <a:pt x="0" y="3"/>
                        <a:pt x="0" y="4"/>
                      </a:cubicBezTo>
                      <a:cubicBezTo>
                        <a:pt x="1" y="4"/>
                        <a:pt x="2" y="1"/>
                        <a:pt x="2" y="1"/>
                      </a:cubicBezTo>
                      <a:cubicBezTo>
                        <a:pt x="2" y="0"/>
                        <a:pt x="1" y="0"/>
                        <a:pt x="1"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8" name="Freeform 10919">
                  <a:extLst>
                    <a:ext uri="{FF2B5EF4-FFF2-40B4-BE49-F238E27FC236}">
                      <a16:creationId xmlns:a16="http://schemas.microsoft.com/office/drawing/2014/main" id="{E75936CF-9025-EAC9-5D2C-78652108D33F}"/>
                    </a:ext>
                  </a:extLst>
                </p:cNvPr>
                <p:cNvSpPr>
                  <a:spLocks noEditPoints="1"/>
                </p:cNvSpPr>
                <p:nvPr/>
              </p:nvSpPr>
              <p:spPr bwMode="auto">
                <a:xfrm>
                  <a:off x="4137" y="2459"/>
                  <a:ext cx="3" cy="5"/>
                </a:xfrm>
                <a:custGeom>
                  <a:avLst/>
                  <a:gdLst>
                    <a:gd name="T0" fmla="*/ 2 w 4"/>
                    <a:gd name="T1" fmla="*/ 0 h 6"/>
                    <a:gd name="T2" fmla="*/ 1 w 4"/>
                    <a:gd name="T3" fmla="*/ 2 h 6"/>
                    <a:gd name="T4" fmla="*/ 0 w 4"/>
                    <a:gd name="T5" fmla="*/ 3 h 6"/>
                    <a:gd name="T6" fmla="*/ 1 w 4"/>
                    <a:gd name="T7" fmla="*/ 3 h 6"/>
                    <a:gd name="T8" fmla="*/ 1 w 4"/>
                    <a:gd name="T9" fmla="*/ 3 h 6"/>
                    <a:gd name="T10" fmla="*/ 2 w 4"/>
                    <a:gd name="T11" fmla="*/ 0 h 6"/>
                    <a:gd name="T12" fmla="*/ 2 w 4"/>
                    <a:gd name="T13" fmla="*/ 0 h 6"/>
                    <a:gd name="T14" fmla="*/ 2 w 4"/>
                    <a:gd name="T15" fmla="*/ 0 h 6"/>
                    <a:gd name="T16" fmla="*/ 2 w 4"/>
                    <a:gd name="T17" fmla="*/ 0 h 6"/>
                    <a:gd name="T18" fmla="*/ 2 w 4"/>
                    <a:gd name="T19" fmla="*/ 0 h 6"/>
                    <a:gd name="T20" fmla="*/ 2 w 4"/>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6">
                      <a:moveTo>
                        <a:pt x="4" y="0"/>
                      </a:moveTo>
                      <a:cubicBezTo>
                        <a:pt x="3" y="0"/>
                        <a:pt x="2" y="1"/>
                        <a:pt x="1" y="2"/>
                      </a:cubicBezTo>
                      <a:cubicBezTo>
                        <a:pt x="1" y="2"/>
                        <a:pt x="0" y="6"/>
                        <a:pt x="0" y="6"/>
                      </a:cubicBezTo>
                      <a:cubicBezTo>
                        <a:pt x="1" y="6"/>
                        <a:pt x="1" y="6"/>
                        <a:pt x="1" y="6"/>
                      </a:cubicBezTo>
                      <a:cubicBezTo>
                        <a:pt x="1" y="5"/>
                        <a:pt x="1" y="4"/>
                        <a:pt x="1" y="4"/>
                      </a:cubicBezTo>
                      <a:cubicBezTo>
                        <a:pt x="2" y="3"/>
                        <a:pt x="3" y="1"/>
                        <a:pt x="4" y="0"/>
                      </a:cubicBezTo>
                      <a:moveTo>
                        <a:pt x="4" y="0"/>
                      </a:moveTo>
                      <a:cubicBezTo>
                        <a:pt x="4" y="0"/>
                        <a:pt x="4" y="0"/>
                        <a:pt x="4" y="0"/>
                      </a:cubicBezTo>
                      <a:cubicBezTo>
                        <a:pt x="4" y="0"/>
                        <a:pt x="4" y="0"/>
                        <a:pt x="4" y="0"/>
                      </a:cubicBezTo>
                      <a:cubicBezTo>
                        <a:pt x="4" y="0"/>
                        <a:pt x="4" y="0"/>
                        <a:pt x="4" y="0"/>
                      </a:cubicBezTo>
                      <a:cubicBezTo>
                        <a:pt x="4" y="0"/>
                        <a:pt x="4" y="0"/>
                        <a:pt x="4"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39" name="Freeform 10920">
                  <a:extLst>
                    <a:ext uri="{FF2B5EF4-FFF2-40B4-BE49-F238E27FC236}">
                      <a16:creationId xmlns:a16="http://schemas.microsoft.com/office/drawing/2014/main" id="{FF4C3C02-1F2B-FA15-966C-0AD25B2F4A87}"/>
                    </a:ext>
                  </a:extLst>
                </p:cNvPr>
                <p:cNvSpPr>
                  <a:spLocks noEditPoints="1"/>
                </p:cNvSpPr>
                <p:nvPr/>
              </p:nvSpPr>
              <p:spPr bwMode="auto">
                <a:xfrm>
                  <a:off x="4138" y="2454"/>
                  <a:ext cx="2" cy="3"/>
                </a:xfrm>
                <a:custGeom>
                  <a:avLst/>
                  <a:gdLst>
                    <a:gd name="T0" fmla="*/ 1 w 3"/>
                    <a:gd name="T1" fmla="*/ 1 h 4"/>
                    <a:gd name="T2" fmla="*/ 0 w 3"/>
                    <a:gd name="T3" fmla="*/ 1 h 4"/>
                    <a:gd name="T4" fmla="*/ 1 w 3"/>
                    <a:gd name="T5" fmla="*/ 1 h 4"/>
                    <a:gd name="T6" fmla="*/ 1 w 3"/>
                    <a:gd name="T7" fmla="*/ 1 h 4"/>
                    <a:gd name="T8" fmla="*/ 1 w 3"/>
                    <a:gd name="T9" fmla="*/ 1 h 4"/>
                    <a:gd name="T10" fmla="*/ 1 w 3"/>
                    <a:gd name="T11" fmla="*/ 0 h 4"/>
                    <a:gd name="T12" fmla="*/ 1 w 3"/>
                    <a:gd name="T13" fmla="*/ 1 h 4"/>
                    <a:gd name="T14" fmla="*/ 1 w 3"/>
                    <a:gd name="T15" fmla="*/ 2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1" y="1"/>
                      </a:moveTo>
                      <a:cubicBezTo>
                        <a:pt x="0" y="1"/>
                        <a:pt x="0" y="1"/>
                        <a:pt x="0" y="1"/>
                      </a:cubicBezTo>
                      <a:cubicBezTo>
                        <a:pt x="1" y="1"/>
                        <a:pt x="1" y="1"/>
                        <a:pt x="1" y="1"/>
                      </a:cubicBezTo>
                      <a:cubicBezTo>
                        <a:pt x="1" y="1"/>
                        <a:pt x="1" y="1"/>
                        <a:pt x="1" y="1"/>
                      </a:cubicBezTo>
                      <a:cubicBezTo>
                        <a:pt x="1" y="1"/>
                        <a:pt x="1" y="1"/>
                        <a:pt x="1" y="1"/>
                      </a:cubicBezTo>
                      <a:moveTo>
                        <a:pt x="2" y="0"/>
                      </a:moveTo>
                      <a:cubicBezTo>
                        <a:pt x="1" y="0"/>
                        <a:pt x="1" y="0"/>
                        <a:pt x="1" y="1"/>
                      </a:cubicBezTo>
                      <a:cubicBezTo>
                        <a:pt x="2" y="1"/>
                        <a:pt x="2" y="3"/>
                        <a:pt x="1" y="4"/>
                      </a:cubicBezTo>
                      <a:cubicBezTo>
                        <a:pt x="3" y="3"/>
                        <a:pt x="2" y="0"/>
                        <a:pt x="2"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0" name="Freeform 10921">
                  <a:extLst>
                    <a:ext uri="{FF2B5EF4-FFF2-40B4-BE49-F238E27FC236}">
                      <a16:creationId xmlns:a16="http://schemas.microsoft.com/office/drawing/2014/main" id="{01A84306-B0D4-EA2C-9214-EA7547D093C7}"/>
                    </a:ext>
                  </a:extLst>
                </p:cNvPr>
                <p:cNvSpPr>
                  <a:spLocks noEditPoints="1"/>
                </p:cNvSpPr>
                <p:nvPr/>
              </p:nvSpPr>
              <p:spPr bwMode="auto">
                <a:xfrm>
                  <a:off x="4124" y="2469"/>
                  <a:ext cx="2" cy="4"/>
                </a:xfrm>
                <a:custGeom>
                  <a:avLst/>
                  <a:gdLst>
                    <a:gd name="T0" fmla="*/ 1 w 3"/>
                    <a:gd name="T1" fmla="*/ 0 h 5"/>
                    <a:gd name="T2" fmla="*/ 1 w 3"/>
                    <a:gd name="T3" fmla="*/ 2 h 5"/>
                    <a:gd name="T4" fmla="*/ 1 w 3"/>
                    <a:gd name="T5" fmla="*/ 2 h 5"/>
                    <a:gd name="T6" fmla="*/ 1 w 3"/>
                    <a:gd name="T7" fmla="*/ 2 h 5"/>
                    <a:gd name="T8" fmla="*/ 1 w 3"/>
                    <a:gd name="T9" fmla="*/ 0 h 5"/>
                    <a:gd name="T10" fmla="*/ 1 w 3"/>
                    <a:gd name="T11" fmla="*/ 0 h 5"/>
                    <a:gd name="T12" fmla="*/ 1 w 3"/>
                    <a:gd name="T13" fmla="*/ 0 h 5"/>
                    <a:gd name="T14" fmla="*/ 1 w 3"/>
                    <a:gd name="T15" fmla="*/ 0 h 5"/>
                    <a:gd name="T16" fmla="*/ 1 w 3"/>
                    <a:gd name="T17" fmla="*/ 0 h 5"/>
                    <a:gd name="T18" fmla="*/ 1 w 3"/>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5">
                      <a:moveTo>
                        <a:pt x="2" y="0"/>
                      </a:moveTo>
                      <a:cubicBezTo>
                        <a:pt x="2" y="0"/>
                        <a:pt x="1" y="1"/>
                        <a:pt x="1" y="3"/>
                      </a:cubicBezTo>
                      <a:cubicBezTo>
                        <a:pt x="1" y="4"/>
                        <a:pt x="0" y="5"/>
                        <a:pt x="1" y="5"/>
                      </a:cubicBezTo>
                      <a:cubicBezTo>
                        <a:pt x="1" y="5"/>
                        <a:pt x="2" y="5"/>
                        <a:pt x="2" y="5"/>
                      </a:cubicBezTo>
                      <a:cubicBezTo>
                        <a:pt x="2" y="4"/>
                        <a:pt x="1" y="1"/>
                        <a:pt x="3" y="0"/>
                      </a:cubicBezTo>
                      <a:cubicBezTo>
                        <a:pt x="3" y="0"/>
                        <a:pt x="3" y="0"/>
                        <a:pt x="2" y="0"/>
                      </a:cubicBezTo>
                      <a:moveTo>
                        <a:pt x="3" y="0"/>
                      </a:moveTo>
                      <a:cubicBezTo>
                        <a:pt x="3" y="0"/>
                        <a:pt x="3" y="0"/>
                        <a:pt x="3" y="0"/>
                      </a:cubicBezTo>
                      <a:cubicBezTo>
                        <a:pt x="3" y="0"/>
                        <a:pt x="3" y="0"/>
                        <a:pt x="3" y="0"/>
                      </a:cubicBezTo>
                      <a:cubicBezTo>
                        <a:pt x="3" y="0"/>
                        <a:pt x="3" y="0"/>
                        <a:pt x="3"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1" name="Freeform 10922">
                  <a:extLst>
                    <a:ext uri="{FF2B5EF4-FFF2-40B4-BE49-F238E27FC236}">
                      <a16:creationId xmlns:a16="http://schemas.microsoft.com/office/drawing/2014/main" id="{87BB5096-8E46-58A7-A784-CD992E26FE86}"/>
                    </a:ext>
                  </a:extLst>
                </p:cNvPr>
                <p:cNvSpPr>
                  <a:spLocks noEditPoints="1"/>
                </p:cNvSpPr>
                <p:nvPr/>
              </p:nvSpPr>
              <p:spPr bwMode="auto">
                <a:xfrm>
                  <a:off x="4131" y="2469"/>
                  <a:ext cx="3" cy="3"/>
                </a:xfrm>
                <a:custGeom>
                  <a:avLst/>
                  <a:gdLst>
                    <a:gd name="T0" fmla="*/ 2 w 4"/>
                    <a:gd name="T1" fmla="*/ 0 h 4"/>
                    <a:gd name="T2" fmla="*/ 2 w 4"/>
                    <a:gd name="T3" fmla="*/ 0 h 4"/>
                    <a:gd name="T4" fmla="*/ 1 w 4"/>
                    <a:gd name="T5" fmla="*/ 2 h 4"/>
                    <a:gd name="T6" fmla="*/ 0 w 4"/>
                    <a:gd name="T7" fmla="*/ 2 h 4"/>
                    <a:gd name="T8" fmla="*/ 2 w 4"/>
                    <a:gd name="T9" fmla="*/ 0 h 4"/>
                    <a:gd name="T10" fmla="*/ 2 w 4"/>
                    <a:gd name="T11" fmla="*/ 0 h 4"/>
                    <a:gd name="T12" fmla="*/ 2 w 4"/>
                    <a:gd name="T13" fmla="*/ 0 h 4"/>
                    <a:gd name="T14" fmla="*/ 2 w 4"/>
                    <a:gd name="T15" fmla="*/ 0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2" y="0"/>
                      </a:moveTo>
                      <a:cubicBezTo>
                        <a:pt x="2" y="0"/>
                        <a:pt x="2" y="0"/>
                        <a:pt x="2" y="0"/>
                      </a:cubicBezTo>
                      <a:cubicBezTo>
                        <a:pt x="2" y="1"/>
                        <a:pt x="2" y="1"/>
                        <a:pt x="1" y="2"/>
                      </a:cubicBezTo>
                      <a:cubicBezTo>
                        <a:pt x="1" y="3"/>
                        <a:pt x="0" y="4"/>
                        <a:pt x="0" y="4"/>
                      </a:cubicBezTo>
                      <a:cubicBezTo>
                        <a:pt x="1" y="3"/>
                        <a:pt x="4" y="0"/>
                        <a:pt x="2" y="0"/>
                      </a:cubicBezTo>
                      <a:moveTo>
                        <a:pt x="2" y="0"/>
                      </a:moveTo>
                      <a:cubicBezTo>
                        <a:pt x="2" y="0"/>
                        <a:pt x="2" y="0"/>
                        <a:pt x="2" y="0"/>
                      </a:cubicBezTo>
                      <a:cubicBezTo>
                        <a:pt x="2" y="0"/>
                        <a:pt x="2" y="0"/>
                        <a:pt x="2" y="0"/>
                      </a:cubicBezTo>
                      <a:cubicBezTo>
                        <a:pt x="2" y="0"/>
                        <a:pt x="2" y="0"/>
                        <a:pt x="2"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2" name="Freeform 10923">
                  <a:extLst>
                    <a:ext uri="{FF2B5EF4-FFF2-40B4-BE49-F238E27FC236}">
                      <a16:creationId xmlns:a16="http://schemas.microsoft.com/office/drawing/2014/main" id="{43A99A62-4B00-0265-FF39-7E2805C2114E}"/>
                    </a:ext>
                  </a:extLst>
                </p:cNvPr>
                <p:cNvSpPr>
                  <a:spLocks/>
                </p:cNvSpPr>
                <p:nvPr/>
              </p:nvSpPr>
              <p:spPr bwMode="auto">
                <a:xfrm>
                  <a:off x="4139" y="2465"/>
                  <a:ext cx="3" cy="5"/>
                </a:xfrm>
                <a:custGeom>
                  <a:avLst/>
                  <a:gdLst>
                    <a:gd name="T0" fmla="*/ 3 w 3"/>
                    <a:gd name="T1" fmla="*/ 0 h 6"/>
                    <a:gd name="T2" fmla="*/ 1 w 3"/>
                    <a:gd name="T3" fmla="*/ 3 h 6"/>
                    <a:gd name="T4" fmla="*/ 2 w 3"/>
                    <a:gd name="T5" fmla="*/ 1 h 6"/>
                    <a:gd name="T6" fmla="*/ 3 w 3"/>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3" y="0"/>
                      </a:moveTo>
                      <a:cubicBezTo>
                        <a:pt x="0" y="2"/>
                        <a:pt x="0" y="5"/>
                        <a:pt x="1" y="6"/>
                      </a:cubicBezTo>
                      <a:cubicBezTo>
                        <a:pt x="1" y="5"/>
                        <a:pt x="3" y="3"/>
                        <a:pt x="2" y="1"/>
                      </a:cubicBezTo>
                      <a:cubicBezTo>
                        <a:pt x="3" y="0"/>
                        <a:pt x="3" y="0"/>
                        <a:pt x="3"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3" name="Freeform 10924">
                  <a:extLst>
                    <a:ext uri="{FF2B5EF4-FFF2-40B4-BE49-F238E27FC236}">
                      <a16:creationId xmlns:a16="http://schemas.microsoft.com/office/drawing/2014/main" id="{549EB24D-2E8C-CF0B-0306-8BCFC41B9D43}"/>
                    </a:ext>
                  </a:extLst>
                </p:cNvPr>
                <p:cNvSpPr>
                  <a:spLocks/>
                </p:cNvSpPr>
                <p:nvPr/>
              </p:nvSpPr>
              <p:spPr bwMode="auto">
                <a:xfrm>
                  <a:off x="4143" y="2460"/>
                  <a:ext cx="1" cy="2"/>
                </a:xfrm>
                <a:custGeom>
                  <a:avLst/>
                  <a:gdLst>
                    <a:gd name="T0" fmla="*/ 1 w 2"/>
                    <a:gd name="T1" fmla="*/ 0 h 3"/>
                    <a:gd name="T2" fmla="*/ 0 w 2"/>
                    <a:gd name="T3" fmla="*/ 0 h 3"/>
                    <a:gd name="T4" fmla="*/ 1 w 2"/>
                    <a:gd name="T5" fmla="*/ 0 h 3"/>
                    <a:gd name="T6" fmla="*/ 0 w 2"/>
                    <a:gd name="T7" fmla="*/ 1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0" y="0"/>
                        <a:pt x="0" y="0"/>
                        <a:pt x="0" y="0"/>
                      </a:cubicBezTo>
                      <a:cubicBezTo>
                        <a:pt x="1" y="0"/>
                        <a:pt x="1" y="0"/>
                        <a:pt x="1" y="0"/>
                      </a:cubicBezTo>
                      <a:cubicBezTo>
                        <a:pt x="2" y="1"/>
                        <a:pt x="0" y="2"/>
                        <a:pt x="0" y="3"/>
                      </a:cubicBezTo>
                      <a:cubicBezTo>
                        <a:pt x="1" y="2"/>
                        <a:pt x="2" y="0"/>
                        <a:pt x="1"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4" name="Freeform 10925">
                  <a:extLst>
                    <a:ext uri="{FF2B5EF4-FFF2-40B4-BE49-F238E27FC236}">
                      <a16:creationId xmlns:a16="http://schemas.microsoft.com/office/drawing/2014/main" id="{0054360B-D86C-7C1D-5EE2-9237DC3D12D2}"/>
                    </a:ext>
                  </a:extLst>
                </p:cNvPr>
                <p:cNvSpPr>
                  <a:spLocks/>
                </p:cNvSpPr>
                <p:nvPr/>
              </p:nvSpPr>
              <p:spPr bwMode="auto">
                <a:xfrm>
                  <a:off x="4128" y="2474"/>
                  <a:ext cx="2" cy="3"/>
                </a:xfrm>
                <a:custGeom>
                  <a:avLst/>
                  <a:gdLst>
                    <a:gd name="T0" fmla="*/ 1 w 3"/>
                    <a:gd name="T1" fmla="*/ 0 h 4"/>
                    <a:gd name="T2" fmla="*/ 1 w 3"/>
                    <a:gd name="T3" fmla="*/ 2 h 4"/>
                    <a:gd name="T4" fmla="*/ 1 w 3"/>
                    <a:gd name="T5" fmla="*/ 2 h 4"/>
                    <a:gd name="T6" fmla="*/ 1 w 3"/>
                    <a:gd name="T7" fmla="*/ 1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1" y="0"/>
                      </a:moveTo>
                      <a:cubicBezTo>
                        <a:pt x="0" y="1"/>
                        <a:pt x="1" y="4"/>
                        <a:pt x="2" y="4"/>
                      </a:cubicBezTo>
                      <a:cubicBezTo>
                        <a:pt x="2" y="4"/>
                        <a:pt x="3" y="3"/>
                        <a:pt x="3" y="3"/>
                      </a:cubicBezTo>
                      <a:cubicBezTo>
                        <a:pt x="2" y="3"/>
                        <a:pt x="0" y="2"/>
                        <a:pt x="1" y="1"/>
                      </a:cubicBezTo>
                      <a:cubicBezTo>
                        <a:pt x="1" y="0"/>
                        <a:pt x="1" y="0"/>
                        <a:pt x="1"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5" name="Freeform 10926">
                  <a:extLst>
                    <a:ext uri="{FF2B5EF4-FFF2-40B4-BE49-F238E27FC236}">
                      <a16:creationId xmlns:a16="http://schemas.microsoft.com/office/drawing/2014/main" id="{3F7FCA87-9C01-E317-CC68-C6801836937A}"/>
                    </a:ext>
                  </a:extLst>
                </p:cNvPr>
                <p:cNvSpPr>
                  <a:spLocks noEditPoints="1"/>
                </p:cNvSpPr>
                <p:nvPr/>
              </p:nvSpPr>
              <p:spPr bwMode="auto">
                <a:xfrm>
                  <a:off x="4133" y="2473"/>
                  <a:ext cx="4" cy="3"/>
                </a:xfrm>
                <a:custGeom>
                  <a:avLst/>
                  <a:gdLst>
                    <a:gd name="T0" fmla="*/ 0 w 4"/>
                    <a:gd name="T1" fmla="*/ 2 h 4"/>
                    <a:gd name="T2" fmla="*/ 0 w 4"/>
                    <a:gd name="T3" fmla="*/ 2 h 4"/>
                    <a:gd name="T4" fmla="*/ 0 w 4"/>
                    <a:gd name="T5" fmla="*/ 2 h 4"/>
                    <a:gd name="T6" fmla="*/ 3 w 4"/>
                    <a:gd name="T7" fmla="*/ 0 h 4"/>
                    <a:gd name="T8" fmla="*/ 0 w 4"/>
                    <a:gd name="T9" fmla="*/ 2 h 4"/>
                    <a:gd name="T10" fmla="*/ 2 w 4"/>
                    <a:gd name="T11" fmla="*/ 2 h 4"/>
                    <a:gd name="T12" fmla="*/ 3 w 4"/>
                    <a:gd name="T13" fmla="*/ 0 h 4"/>
                    <a:gd name="T14" fmla="*/ 3 w 4"/>
                    <a:gd name="T15" fmla="*/ 0 h 4"/>
                    <a:gd name="T16" fmla="*/ 3 w 4"/>
                    <a:gd name="T17" fmla="*/ 0 h 4"/>
                    <a:gd name="T18" fmla="*/ 3 w 4"/>
                    <a:gd name="T19" fmla="*/ 0 h 4"/>
                    <a:gd name="T20" fmla="*/ 3 w 4"/>
                    <a:gd name="T21" fmla="*/ 0 h 4"/>
                    <a:gd name="T22" fmla="*/ 3 w 4"/>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4">
                      <a:moveTo>
                        <a:pt x="0" y="4"/>
                      </a:moveTo>
                      <a:cubicBezTo>
                        <a:pt x="0" y="4"/>
                        <a:pt x="0" y="4"/>
                        <a:pt x="0" y="4"/>
                      </a:cubicBezTo>
                      <a:cubicBezTo>
                        <a:pt x="0" y="4"/>
                        <a:pt x="0" y="4"/>
                        <a:pt x="0" y="4"/>
                      </a:cubicBezTo>
                      <a:moveTo>
                        <a:pt x="3" y="0"/>
                      </a:moveTo>
                      <a:cubicBezTo>
                        <a:pt x="4" y="1"/>
                        <a:pt x="2" y="3"/>
                        <a:pt x="0" y="4"/>
                      </a:cubicBezTo>
                      <a:cubicBezTo>
                        <a:pt x="1" y="4"/>
                        <a:pt x="2" y="4"/>
                        <a:pt x="2" y="3"/>
                      </a:cubicBezTo>
                      <a:cubicBezTo>
                        <a:pt x="4" y="2"/>
                        <a:pt x="3" y="1"/>
                        <a:pt x="3" y="0"/>
                      </a:cubicBezTo>
                      <a:cubicBezTo>
                        <a:pt x="3" y="0"/>
                        <a:pt x="3" y="0"/>
                        <a:pt x="3" y="0"/>
                      </a:cubicBezTo>
                      <a:moveTo>
                        <a:pt x="3" y="0"/>
                      </a:moveTo>
                      <a:cubicBezTo>
                        <a:pt x="3" y="0"/>
                        <a:pt x="3" y="0"/>
                        <a:pt x="3" y="0"/>
                      </a:cubicBezTo>
                      <a:cubicBezTo>
                        <a:pt x="3" y="0"/>
                        <a:pt x="3" y="0"/>
                        <a:pt x="3" y="0"/>
                      </a:cubicBezTo>
                      <a:cubicBezTo>
                        <a:pt x="3" y="0"/>
                        <a:pt x="3" y="0"/>
                        <a:pt x="3"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6" name="Freeform 10927">
                  <a:extLst>
                    <a:ext uri="{FF2B5EF4-FFF2-40B4-BE49-F238E27FC236}">
                      <a16:creationId xmlns:a16="http://schemas.microsoft.com/office/drawing/2014/main" id="{4C5C1E7C-F8E9-A182-A7EB-4F0B40197338}"/>
                    </a:ext>
                  </a:extLst>
                </p:cNvPr>
                <p:cNvSpPr>
                  <a:spLocks noEditPoints="1"/>
                </p:cNvSpPr>
                <p:nvPr/>
              </p:nvSpPr>
              <p:spPr bwMode="auto">
                <a:xfrm>
                  <a:off x="4138" y="2472"/>
                  <a:ext cx="2" cy="4"/>
                </a:xfrm>
                <a:custGeom>
                  <a:avLst/>
                  <a:gdLst>
                    <a:gd name="T0" fmla="*/ 1 w 3"/>
                    <a:gd name="T1" fmla="*/ 1 h 4"/>
                    <a:gd name="T2" fmla="*/ 0 w 3"/>
                    <a:gd name="T3" fmla="*/ 4 h 4"/>
                    <a:gd name="T4" fmla="*/ 1 w 3"/>
                    <a:gd name="T5" fmla="*/ 1 h 4"/>
                    <a:gd name="T6" fmla="*/ 1 w 3"/>
                    <a:gd name="T7" fmla="*/ 1 h 4"/>
                    <a:gd name="T8" fmla="*/ 1 w 3"/>
                    <a:gd name="T9" fmla="*/ 1 h 4"/>
                    <a:gd name="T10" fmla="*/ 1 w 3"/>
                    <a:gd name="T11" fmla="*/ 1 h 4"/>
                    <a:gd name="T12" fmla="*/ 1 w 3"/>
                    <a:gd name="T13" fmla="*/ 0 h 4"/>
                    <a:gd name="T14" fmla="*/ 1 w 3"/>
                    <a:gd name="T15" fmla="*/ 0 h 4"/>
                    <a:gd name="T16" fmla="*/ 1 w 3"/>
                    <a:gd name="T17" fmla="*/ 1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1"/>
                      </a:moveTo>
                      <a:cubicBezTo>
                        <a:pt x="2" y="2"/>
                        <a:pt x="0" y="3"/>
                        <a:pt x="0" y="4"/>
                      </a:cubicBezTo>
                      <a:cubicBezTo>
                        <a:pt x="1" y="4"/>
                        <a:pt x="3" y="2"/>
                        <a:pt x="3" y="1"/>
                      </a:cubicBezTo>
                      <a:moveTo>
                        <a:pt x="3" y="1"/>
                      </a:moveTo>
                      <a:cubicBezTo>
                        <a:pt x="3" y="1"/>
                        <a:pt x="3" y="1"/>
                        <a:pt x="3" y="1"/>
                      </a:cubicBezTo>
                      <a:cubicBezTo>
                        <a:pt x="3" y="1"/>
                        <a:pt x="3" y="1"/>
                        <a:pt x="3" y="1"/>
                      </a:cubicBezTo>
                      <a:moveTo>
                        <a:pt x="3" y="0"/>
                      </a:moveTo>
                      <a:cubicBezTo>
                        <a:pt x="3" y="0"/>
                        <a:pt x="3" y="0"/>
                        <a:pt x="3" y="0"/>
                      </a:cubicBezTo>
                      <a:cubicBezTo>
                        <a:pt x="3" y="0"/>
                        <a:pt x="3" y="1"/>
                        <a:pt x="3" y="1"/>
                      </a:cubicBezTo>
                      <a:cubicBezTo>
                        <a:pt x="3" y="0"/>
                        <a:pt x="3" y="0"/>
                        <a:pt x="3" y="0"/>
                      </a:cubicBezTo>
                    </a:path>
                  </a:pathLst>
                </a:custGeom>
                <a:solidFill>
                  <a:srgbClr val="C0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7" name="Freeform 10928">
                  <a:extLst>
                    <a:ext uri="{FF2B5EF4-FFF2-40B4-BE49-F238E27FC236}">
                      <a16:creationId xmlns:a16="http://schemas.microsoft.com/office/drawing/2014/main" id="{4959651E-BE17-3B2B-068F-8E17D981E6D0}"/>
                    </a:ext>
                  </a:extLst>
                </p:cNvPr>
                <p:cNvSpPr>
                  <a:spLocks/>
                </p:cNvSpPr>
                <p:nvPr/>
              </p:nvSpPr>
              <p:spPr bwMode="auto">
                <a:xfrm>
                  <a:off x="4135" y="2453"/>
                  <a:ext cx="42" cy="38"/>
                </a:xfrm>
                <a:custGeom>
                  <a:avLst/>
                  <a:gdLst>
                    <a:gd name="T0" fmla="*/ 5 w 51"/>
                    <a:gd name="T1" fmla="*/ 2 h 46"/>
                    <a:gd name="T2" fmla="*/ 8 w 51"/>
                    <a:gd name="T3" fmla="*/ 2 h 46"/>
                    <a:gd name="T4" fmla="*/ 12 w 51"/>
                    <a:gd name="T5" fmla="*/ 2 h 46"/>
                    <a:gd name="T6" fmla="*/ 14 w 51"/>
                    <a:gd name="T7" fmla="*/ 3 h 46"/>
                    <a:gd name="T8" fmla="*/ 18 w 51"/>
                    <a:gd name="T9" fmla="*/ 6 h 46"/>
                    <a:gd name="T10" fmla="*/ 21 w 51"/>
                    <a:gd name="T11" fmla="*/ 9 h 46"/>
                    <a:gd name="T12" fmla="*/ 21 w 51"/>
                    <a:gd name="T13" fmla="*/ 11 h 46"/>
                    <a:gd name="T14" fmla="*/ 22 w 51"/>
                    <a:gd name="T15" fmla="*/ 13 h 46"/>
                    <a:gd name="T16" fmla="*/ 22 w 51"/>
                    <a:gd name="T17" fmla="*/ 15 h 46"/>
                    <a:gd name="T18" fmla="*/ 21 w 51"/>
                    <a:gd name="T19" fmla="*/ 17 h 46"/>
                    <a:gd name="T20" fmla="*/ 21 w 51"/>
                    <a:gd name="T21" fmla="*/ 20 h 46"/>
                    <a:gd name="T22" fmla="*/ 18 w 51"/>
                    <a:gd name="T23" fmla="*/ 21 h 46"/>
                    <a:gd name="T24" fmla="*/ 17 w 51"/>
                    <a:gd name="T25" fmla="*/ 21 h 46"/>
                    <a:gd name="T26" fmla="*/ 14 w 51"/>
                    <a:gd name="T27" fmla="*/ 21 h 46"/>
                    <a:gd name="T28" fmla="*/ 12 w 51"/>
                    <a:gd name="T29" fmla="*/ 21 h 46"/>
                    <a:gd name="T30" fmla="*/ 10 w 51"/>
                    <a:gd name="T31" fmla="*/ 19 h 46"/>
                    <a:gd name="T32" fmla="*/ 7 w 51"/>
                    <a:gd name="T33" fmla="*/ 17 h 46"/>
                    <a:gd name="T34" fmla="*/ 5 w 51"/>
                    <a:gd name="T35" fmla="*/ 15 h 46"/>
                    <a:gd name="T36" fmla="*/ 4 w 51"/>
                    <a:gd name="T37" fmla="*/ 14 h 46"/>
                    <a:gd name="T38" fmla="*/ 2 w 51"/>
                    <a:gd name="T39" fmla="*/ 10 h 46"/>
                    <a:gd name="T40" fmla="*/ 2 w 51"/>
                    <a:gd name="T41" fmla="*/ 8 h 46"/>
                    <a:gd name="T42" fmla="*/ 2 w 51"/>
                    <a:gd name="T43" fmla="*/ 6 h 46"/>
                    <a:gd name="T44" fmla="*/ 2 w 51"/>
                    <a:gd name="T45" fmla="*/ 4 h 46"/>
                    <a:gd name="T46" fmla="*/ 3 w 51"/>
                    <a:gd name="T47" fmla="*/ 2 h 46"/>
                    <a:gd name="T48" fmla="*/ 5 w 51"/>
                    <a:gd name="T49" fmla="*/ 2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1" h="46">
                      <a:moveTo>
                        <a:pt x="11" y="2"/>
                      </a:moveTo>
                      <a:cubicBezTo>
                        <a:pt x="15" y="4"/>
                        <a:pt x="15" y="0"/>
                        <a:pt x="18" y="2"/>
                      </a:cubicBezTo>
                      <a:cubicBezTo>
                        <a:pt x="20" y="4"/>
                        <a:pt x="23" y="1"/>
                        <a:pt x="25" y="4"/>
                      </a:cubicBezTo>
                      <a:cubicBezTo>
                        <a:pt x="27" y="6"/>
                        <a:pt x="30" y="5"/>
                        <a:pt x="32" y="7"/>
                      </a:cubicBezTo>
                      <a:cubicBezTo>
                        <a:pt x="33" y="9"/>
                        <a:pt x="39" y="11"/>
                        <a:pt x="40" y="13"/>
                      </a:cubicBezTo>
                      <a:cubicBezTo>
                        <a:pt x="40" y="15"/>
                        <a:pt x="45" y="17"/>
                        <a:pt x="44" y="19"/>
                      </a:cubicBezTo>
                      <a:cubicBezTo>
                        <a:pt x="43" y="20"/>
                        <a:pt x="47" y="22"/>
                        <a:pt x="46" y="23"/>
                      </a:cubicBezTo>
                      <a:cubicBezTo>
                        <a:pt x="46" y="24"/>
                        <a:pt x="50" y="27"/>
                        <a:pt x="48" y="28"/>
                      </a:cubicBezTo>
                      <a:cubicBezTo>
                        <a:pt x="46" y="28"/>
                        <a:pt x="51" y="33"/>
                        <a:pt x="49" y="33"/>
                      </a:cubicBezTo>
                      <a:cubicBezTo>
                        <a:pt x="47" y="34"/>
                        <a:pt x="50" y="38"/>
                        <a:pt x="47" y="38"/>
                      </a:cubicBezTo>
                      <a:cubicBezTo>
                        <a:pt x="45" y="38"/>
                        <a:pt x="47" y="43"/>
                        <a:pt x="44" y="42"/>
                      </a:cubicBezTo>
                      <a:cubicBezTo>
                        <a:pt x="42" y="42"/>
                        <a:pt x="43" y="46"/>
                        <a:pt x="40" y="44"/>
                      </a:cubicBezTo>
                      <a:cubicBezTo>
                        <a:pt x="38" y="43"/>
                        <a:pt x="38" y="46"/>
                        <a:pt x="36" y="44"/>
                      </a:cubicBezTo>
                      <a:cubicBezTo>
                        <a:pt x="35" y="43"/>
                        <a:pt x="34" y="46"/>
                        <a:pt x="32" y="44"/>
                      </a:cubicBezTo>
                      <a:cubicBezTo>
                        <a:pt x="31" y="43"/>
                        <a:pt x="29" y="45"/>
                        <a:pt x="27" y="43"/>
                      </a:cubicBezTo>
                      <a:cubicBezTo>
                        <a:pt x="25" y="42"/>
                        <a:pt x="24" y="43"/>
                        <a:pt x="22" y="41"/>
                      </a:cubicBezTo>
                      <a:cubicBezTo>
                        <a:pt x="20" y="39"/>
                        <a:pt x="17" y="40"/>
                        <a:pt x="16" y="37"/>
                      </a:cubicBezTo>
                      <a:cubicBezTo>
                        <a:pt x="16" y="36"/>
                        <a:pt x="12" y="35"/>
                        <a:pt x="11" y="33"/>
                      </a:cubicBezTo>
                      <a:cubicBezTo>
                        <a:pt x="10" y="32"/>
                        <a:pt x="8" y="30"/>
                        <a:pt x="8" y="29"/>
                      </a:cubicBezTo>
                      <a:cubicBezTo>
                        <a:pt x="8" y="26"/>
                        <a:pt x="3" y="24"/>
                        <a:pt x="4" y="22"/>
                      </a:cubicBezTo>
                      <a:cubicBezTo>
                        <a:pt x="5" y="21"/>
                        <a:pt x="2" y="19"/>
                        <a:pt x="3" y="17"/>
                      </a:cubicBezTo>
                      <a:cubicBezTo>
                        <a:pt x="4" y="15"/>
                        <a:pt x="0" y="13"/>
                        <a:pt x="3" y="12"/>
                      </a:cubicBezTo>
                      <a:cubicBezTo>
                        <a:pt x="4" y="11"/>
                        <a:pt x="2" y="8"/>
                        <a:pt x="4" y="8"/>
                      </a:cubicBezTo>
                      <a:cubicBezTo>
                        <a:pt x="7" y="8"/>
                        <a:pt x="5" y="4"/>
                        <a:pt x="7" y="4"/>
                      </a:cubicBezTo>
                      <a:cubicBezTo>
                        <a:pt x="10" y="5"/>
                        <a:pt x="9" y="2"/>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8" name="Freeform 10929">
                  <a:extLst>
                    <a:ext uri="{FF2B5EF4-FFF2-40B4-BE49-F238E27FC236}">
                      <a16:creationId xmlns:a16="http://schemas.microsoft.com/office/drawing/2014/main" id="{66541239-5FDB-E301-0500-C94D230858AB}"/>
                    </a:ext>
                  </a:extLst>
                </p:cNvPr>
                <p:cNvSpPr>
                  <a:spLocks/>
                </p:cNvSpPr>
                <p:nvPr/>
              </p:nvSpPr>
              <p:spPr bwMode="auto">
                <a:xfrm>
                  <a:off x="4135" y="2462"/>
                  <a:ext cx="42" cy="29"/>
                </a:xfrm>
                <a:custGeom>
                  <a:avLst/>
                  <a:gdLst>
                    <a:gd name="T0" fmla="*/ 21 w 51"/>
                    <a:gd name="T1" fmla="*/ 6 h 35"/>
                    <a:gd name="T2" fmla="*/ 20 w 51"/>
                    <a:gd name="T3" fmla="*/ 8 h 35"/>
                    <a:gd name="T4" fmla="*/ 17 w 51"/>
                    <a:gd name="T5" fmla="*/ 9 h 35"/>
                    <a:gd name="T6" fmla="*/ 16 w 51"/>
                    <a:gd name="T7" fmla="*/ 10 h 35"/>
                    <a:gd name="T8" fmla="*/ 14 w 51"/>
                    <a:gd name="T9" fmla="*/ 10 h 35"/>
                    <a:gd name="T10" fmla="*/ 12 w 51"/>
                    <a:gd name="T11" fmla="*/ 9 h 35"/>
                    <a:gd name="T12" fmla="*/ 9 w 51"/>
                    <a:gd name="T13" fmla="*/ 7 h 35"/>
                    <a:gd name="T14" fmla="*/ 7 w 51"/>
                    <a:gd name="T15" fmla="*/ 6 h 35"/>
                    <a:gd name="T16" fmla="*/ 4 w 51"/>
                    <a:gd name="T17" fmla="*/ 4 h 35"/>
                    <a:gd name="T18" fmla="*/ 2 w 51"/>
                    <a:gd name="T19" fmla="*/ 2 h 35"/>
                    <a:gd name="T20" fmla="*/ 2 w 51"/>
                    <a:gd name="T21" fmla="*/ 0 h 35"/>
                    <a:gd name="T22" fmla="*/ 2 w 51"/>
                    <a:gd name="T23" fmla="*/ 1 h 35"/>
                    <a:gd name="T24" fmla="*/ 2 w 51"/>
                    <a:gd name="T25" fmla="*/ 2 h 35"/>
                    <a:gd name="T26" fmla="*/ 2 w 51"/>
                    <a:gd name="T27" fmla="*/ 5 h 35"/>
                    <a:gd name="T28" fmla="*/ 4 w 51"/>
                    <a:gd name="T29" fmla="*/ 8 h 35"/>
                    <a:gd name="T30" fmla="*/ 5 w 51"/>
                    <a:gd name="T31" fmla="*/ 10 h 35"/>
                    <a:gd name="T32" fmla="*/ 7 w 51"/>
                    <a:gd name="T33" fmla="*/ 12 h 35"/>
                    <a:gd name="T34" fmla="*/ 10 w 51"/>
                    <a:gd name="T35" fmla="*/ 14 h 35"/>
                    <a:gd name="T36" fmla="*/ 12 w 51"/>
                    <a:gd name="T37" fmla="*/ 15 h 35"/>
                    <a:gd name="T38" fmla="*/ 14 w 51"/>
                    <a:gd name="T39" fmla="*/ 15 h 35"/>
                    <a:gd name="T40" fmla="*/ 17 w 51"/>
                    <a:gd name="T41" fmla="*/ 15 h 35"/>
                    <a:gd name="T42" fmla="*/ 18 w 51"/>
                    <a:gd name="T43" fmla="*/ 15 h 35"/>
                    <a:gd name="T44" fmla="*/ 21 w 51"/>
                    <a:gd name="T45" fmla="*/ 15 h 35"/>
                    <a:gd name="T46" fmla="*/ 21 w 51"/>
                    <a:gd name="T47" fmla="*/ 12 h 35"/>
                    <a:gd name="T48" fmla="*/ 22 w 51"/>
                    <a:gd name="T49" fmla="*/ 10 h 35"/>
                    <a:gd name="T50" fmla="*/ 22 w 51"/>
                    <a:gd name="T51" fmla="*/ 8 h 35"/>
                    <a:gd name="T52" fmla="*/ 21 w 51"/>
                    <a:gd name="T53" fmla="*/ 6 h 35"/>
                    <a:gd name="T54" fmla="*/ 21 w 51"/>
                    <a:gd name="T55" fmla="*/ 6 h 3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1" h="35">
                      <a:moveTo>
                        <a:pt x="46" y="13"/>
                      </a:moveTo>
                      <a:cubicBezTo>
                        <a:pt x="43" y="13"/>
                        <a:pt x="45" y="18"/>
                        <a:pt x="42" y="18"/>
                      </a:cubicBezTo>
                      <a:cubicBezTo>
                        <a:pt x="40" y="17"/>
                        <a:pt x="41" y="22"/>
                        <a:pt x="38" y="19"/>
                      </a:cubicBezTo>
                      <a:cubicBezTo>
                        <a:pt x="37" y="18"/>
                        <a:pt x="36" y="21"/>
                        <a:pt x="34" y="20"/>
                      </a:cubicBezTo>
                      <a:cubicBezTo>
                        <a:pt x="33" y="19"/>
                        <a:pt x="32" y="22"/>
                        <a:pt x="30" y="20"/>
                      </a:cubicBezTo>
                      <a:cubicBezTo>
                        <a:pt x="29" y="18"/>
                        <a:pt x="27" y="20"/>
                        <a:pt x="25" y="19"/>
                      </a:cubicBezTo>
                      <a:cubicBezTo>
                        <a:pt x="23" y="17"/>
                        <a:pt x="22" y="19"/>
                        <a:pt x="20" y="16"/>
                      </a:cubicBezTo>
                      <a:cubicBezTo>
                        <a:pt x="18" y="15"/>
                        <a:pt x="16" y="15"/>
                        <a:pt x="14" y="13"/>
                      </a:cubicBezTo>
                      <a:cubicBezTo>
                        <a:pt x="14" y="11"/>
                        <a:pt x="11" y="11"/>
                        <a:pt x="9" y="8"/>
                      </a:cubicBezTo>
                      <a:cubicBezTo>
                        <a:pt x="9" y="7"/>
                        <a:pt x="6" y="6"/>
                        <a:pt x="6" y="4"/>
                      </a:cubicBezTo>
                      <a:cubicBezTo>
                        <a:pt x="6" y="3"/>
                        <a:pt x="4" y="1"/>
                        <a:pt x="3" y="0"/>
                      </a:cubicBezTo>
                      <a:cubicBezTo>
                        <a:pt x="3" y="0"/>
                        <a:pt x="3" y="1"/>
                        <a:pt x="3" y="1"/>
                      </a:cubicBezTo>
                      <a:cubicBezTo>
                        <a:pt x="0" y="2"/>
                        <a:pt x="4" y="4"/>
                        <a:pt x="3" y="6"/>
                      </a:cubicBezTo>
                      <a:cubicBezTo>
                        <a:pt x="2" y="8"/>
                        <a:pt x="5" y="10"/>
                        <a:pt x="4" y="11"/>
                      </a:cubicBezTo>
                      <a:cubicBezTo>
                        <a:pt x="3" y="13"/>
                        <a:pt x="8" y="15"/>
                        <a:pt x="8" y="18"/>
                      </a:cubicBezTo>
                      <a:cubicBezTo>
                        <a:pt x="8" y="19"/>
                        <a:pt x="10" y="21"/>
                        <a:pt x="11" y="22"/>
                      </a:cubicBezTo>
                      <a:cubicBezTo>
                        <a:pt x="12" y="24"/>
                        <a:pt x="16" y="25"/>
                        <a:pt x="16" y="26"/>
                      </a:cubicBezTo>
                      <a:cubicBezTo>
                        <a:pt x="17" y="29"/>
                        <a:pt x="20" y="28"/>
                        <a:pt x="22" y="30"/>
                      </a:cubicBezTo>
                      <a:cubicBezTo>
                        <a:pt x="24" y="32"/>
                        <a:pt x="25" y="31"/>
                        <a:pt x="27" y="32"/>
                      </a:cubicBezTo>
                      <a:cubicBezTo>
                        <a:pt x="29" y="34"/>
                        <a:pt x="31" y="32"/>
                        <a:pt x="32" y="33"/>
                      </a:cubicBezTo>
                      <a:cubicBezTo>
                        <a:pt x="34" y="35"/>
                        <a:pt x="35" y="32"/>
                        <a:pt x="36" y="33"/>
                      </a:cubicBezTo>
                      <a:cubicBezTo>
                        <a:pt x="38" y="35"/>
                        <a:pt x="38" y="32"/>
                        <a:pt x="40" y="33"/>
                      </a:cubicBezTo>
                      <a:cubicBezTo>
                        <a:pt x="43" y="35"/>
                        <a:pt x="42" y="31"/>
                        <a:pt x="44" y="31"/>
                      </a:cubicBezTo>
                      <a:cubicBezTo>
                        <a:pt x="47" y="32"/>
                        <a:pt x="45" y="27"/>
                        <a:pt x="47" y="27"/>
                      </a:cubicBezTo>
                      <a:cubicBezTo>
                        <a:pt x="50" y="27"/>
                        <a:pt x="47" y="23"/>
                        <a:pt x="49" y="22"/>
                      </a:cubicBezTo>
                      <a:cubicBezTo>
                        <a:pt x="51" y="22"/>
                        <a:pt x="46" y="17"/>
                        <a:pt x="48" y="17"/>
                      </a:cubicBezTo>
                      <a:cubicBezTo>
                        <a:pt x="50" y="16"/>
                        <a:pt x="47" y="14"/>
                        <a:pt x="47" y="13"/>
                      </a:cubicBezTo>
                      <a:cubicBezTo>
                        <a:pt x="46" y="13"/>
                        <a:pt x="46" y="13"/>
                        <a:pt x="46" y="13"/>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49" name="Freeform 10930">
                  <a:extLst>
                    <a:ext uri="{FF2B5EF4-FFF2-40B4-BE49-F238E27FC236}">
                      <a16:creationId xmlns:a16="http://schemas.microsoft.com/office/drawing/2014/main" id="{C74F09C0-5937-78D5-7363-52ECC51704C3}"/>
                    </a:ext>
                  </a:extLst>
                </p:cNvPr>
                <p:cNvSpPr>
                  <a:spLocks/>
                </p:cNvSpPr>
                <p:nvPr/>
              </p:nvSpPr>
              <p:spPr bwMode="auto">
                <a:xfrm>
                  <a:off x="4143" y="2473"/>
                  <a:ext cx="34" cy="18"/>
                </a:xfrm>
                <a:custGeom>
                  <a:avLst/>
                  <a:gdLst>
                    <a:gd name="T0" fmla="*/ 17 w 41"/>
                    <a:gd name="T1" fmla="*/ 0 h 22"/>
                    <a:gd name="T2" fmla="*/ 16 w 41"/>
                    <a:gd name="T3" fmla="*/ 1 h 22"/>
                    <a:gd name="T4" fmla="*/ 17 w 41"/>
                    <a:gd name="T5" fmla="*/ 2 h 22"/>
                    <a:gd name="T6" fmla="*/ 16 w 41"/>
                    <a:gd name="T7" fmla="*/ 5 h 22"/>
                    <a:gd name="T8" fmla="*/ 14 w 41"/>
                    <a:gd name="T9" fmla="*/ 7 h 22"/>
                    <a:gd name="T10" fmla="*/ 12 w 41"/>
                    <a:gd name="T11" fmla="*/ 7 h 22"/>
                    <a:gd name="T12" fmla="*/ 11 w 41"/>
                    <a:gd name="T13" fmla="*/ 7 h 22"/>
                    <a:gd name="T14" fmla="*/ 9 w 41"/>
                    <a:gd name="T15" fmla="*/ 7 h 22"/>
                    <a:gd name="T16" fmla="*/ 7 w 41"/>
                    <a:gd name="T17" fmla="*/ 7 h 22"/>
                    <a:gd name="T18" fmla="*/ 4 w 41"/>
                    <a:gd name="T19" fmla="*/ 6 h 22"/>
                    <a:gd name="T20" fmla="*/ 2 w 41"/>
                    <a:gd name="T21" fmla="*/ 5 h 22"/>
                    <a:gd name="T22" fmla="*/ 0 w 41"/>
                    <a:gd name="T23" fmla="*/ 4 h 22"/>
                    <a:gd name="T24" fmla="*/ 1 w 41"/>
                    <a:gd name="T25" fmla="*/ 4 h 22"/>
                    <a:gd name="T26" fmla="*/ 2 w 41"/>
                    <a:gd name="T27" fmla="*/ 6 h 22"/>
                    <a:gd name="T28" fmla="*/ 6 w 41"/>
                    <a:gd name="T29" fmla="*/ 7 h 22"/>
                    <a:gd name="T30" fmla="*/ 8 w 41"/>
                    <a:gd name="T31" fmla="*/ 9 h 22"/>
                    <a:gd name="T32" fmla="*/ 10 w 41"/>
                    <a:gd name="T33" fmla="*/ 9 h 22"/>
                    <a:gd name="T34" fmla="*/ 12 w 41"/>
                    <a:gd name="T35" fmla="*/ 9 h 22"/>
                    <a:gd name="T36" fmla="*/ 14 w 41"/>
                    <a:gd name="T37" fmla="*/ 9 h 22"/>
                    <a:gd name="T38" fmla="*/ 16 w 41"/>
                    <a:gd name="T39" fmla="*/ 8 h 22"/>
                    <a:gd name="T40" fmla="*/ 18 w 41"/>
                    <a:gd name="T41" fmla="*/ 6 h 22"/>
                    <a:gd name="T42" fmla="*/ 18 w 41"/>
                    <a:gd name="T43" fmla="*/ 4 h 22"/>
                    <a:gd name="T44" fmla="*/ 18 w 41"/>
                    <a:gd name="T45" fmla="*/ 2 h 22"/>
                    <a:gd name="T46" fmla="*/ 18 w 41"/>
                    <a:gd name="T47" fmla="*/ 0 h 22"/>
                    <a:gd name="T48" fmla="*/ 17 w 41"/>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1" h="22">
                      <a:moveTo>
                        <a:pt x="36" y="0"/>
                      </a:moveTo>
                      <a:cubicBezTo>
                        <a:pt x="35" y="0"/>
                        <a:pt x="35" y="1"/>
                        <a:pt x="34" y="1"/>
                      </a:cubicBezTo>
                      <a:cubicBezTo>
                        <a:pt x="35" y="3"/>
                        <a:pt x="37" y="6"/>
                        <a:pt x="35" y="6"/>
                      </a:cubicBezTo>
                      <a:cubicBezTo>
                        <a:pt x="34" y="6"/>
                        <a:pt x="37" y="10"/>
                        <a:pt x="34" y="10"/>
                      </a:cubicBezTo>
                      <a:cubicBezTo>
                        <a:pt x="32" y="10"/>
                        <a:pt x="34" y="15"/>
                        <a:pt x="30" y="15"/>
                      </a:cubicBezTo>
                      <a:cubicBezTo>
                        <a:pt x="29" y="14"/>
                        <a:pt x="29" y="19"/>
                        <a:pt x="27" y="16"/>
                      </a:cubicBezTo>
                      <a:cubicBezTo>
                        <a:pt x="25" y="15"/>
                        <a:pt x="25" y="18"/>
                        <a:pt x="23" y="17"/>
                      </a:cubicBezTo>
                      <a:cubicBezTo>
                        <a:pt x="21" y="16"/>
                        <a:pt x="21" y="19"/>
                        <a:pt x="19" y="17"/>
                      </a:cubicBezTo>
                      <a:cubicBezTo>
                        <a:pt x="17" y="15"/>
                        <a:pt x="16" y="17"/>
                        <a:pt x="14" y="16"/>
                      </a:cubicBezTo>
                      <a:cubicBezTo>
                        <a:pt x="12" y="14"/>
                        <a:pt x="10" y="16"/>
                        <a:pt x="8" y="13"/>
                      </a:cubicBezTo>
                      <a:cubicBezTo>
                        <a:pt x="7" y="12"/>
                        <a:pt x="4" y="13"/>
                        <a:pt x="3" y="10"/>
                      </a:cubicBezTo>
                      <a:cubicBezTo>
                        <a:pt x="3" y="9"/>
                        <a:pt x="1" y="8"/>
                        <a:pt x="0" y="8"/>
                      </a:cubicBezTo>
                      <a:cubicBezTo>
                        <a:pt x="0" y="8"/>
                        <a:pt x="1" y="8"/>
                        <a:pt x="1" y="9"/>
                      </a:cubicBezTo>
                      <a:cubicBezTo>
                        <a:pt x="2" y="11"/>
                        <a:pt x="6" y="12"/>
                        <a:pt x="6" y="13"/>
                      </a:cubicBezTo>
                      <a:cubicBezTo>
                        <a:pt x="7" y="16"/>
                        <a:pt x="10" y="15"/>
                        <a:pt x="12" y="17"/>
                      </a:cubicBezTo>
                      <a:cubicBezTo>
                        <a:pt x="14" y="19"/>
                        <a:pt x="15" y="18"/>
                        <a:pt x="17" y="19"/>
                      </a:cubicBezTo>
                      <a:cubicBezTo>
                        <a:pt x="19" y="21"/>
                        <a:pt x="21" y="19"/>
                        <a:pt x="22" y="20"/>
                      </a:cubicBezTo>
                      <a:cubicBezTo>
                        <a:pt x="24" y="22"/>
                        <a:pt x="25" y="19"/>
                        <a:pt x="26" y="20"/>
                      </a:cubicBezTo>
                      <a:cubicBezTo>
                        <a:pt x="28" y="22"/>
                        <a:pt x="28" y="19"/>
                        <a:pt x="30" y="20"/>
                      </a:cubicBezTo>
                      <a:cubicBezTo>
                        <a:pt x="33" y="22"/>
                        <a:pt x="32" y="18"/>
                        <a:pt x="34" y="18"/>
                      </a:cubicBezTo>
                      <a:cubicBezTo>
                        <a:pt x="37" y="19"/>
                        <a:pt x="35" y="14"/>
                        <a:pt x="37" y="14"/>
                      </a:cubicBezTo>
                      <a:cubicBezTo>
                        <a:pt x="40" y="14"/>
                        <a:pt x="37" y="10"/>
                        <a:pt x="39" y="9"/>
                      </a:cubicBezTo>
                      <a:cubicBezTo>
                        <a:pt x="41" y="9"/>
                        <a:pt x="36" y="4"/>
                        <a:pt x="38" y="4"/>
                      </a:cubicBezTo>
                      <a:cubicBezTo>
                        <a:pt x="40" y="3"/>
                        <a:pt x="37" y="1"/>
                        <a:pt x="37" y="0"/>
                      </a:cubicBezTo>
                      <a:cubicBezTo>
                        <a:pt x="36" y="0"/>
                        <a:pt x="36" y="0"/>
                        <a:pt x="36" y="0"/>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0" name="Freeform 10931">
                  <a:extLst>
                    <a:ext uri="{FF2B5EF4-FFF2-40B4-BE49-F238E27FC236}">
                      <a16:creationId xmlns:a16="http://schemas.microsoft.com/office/drawing/2014/main" id="{642FB6A8-FACD-7DD8-199B-46ABE3D10EE4}"/>
                    </a:ext>
                  </a:extLst>
                </p:cNvPr>
                <p:cNvSpPr>
                  <a:spLocks/>
                </p:cNvSpPr>
                <p:nvPr/>
              </p:nvSpPr>
              <p:spPr bwMode="auto">
                <a:xfrm>
                  <a:off x="4144" y="2467"/>
                  <a:ext cx="3" cy="3"/>
                </a:xfrm>
                <a:custGeom>
                  <a:avLst/>
                  <a:gdLst>
                    <a:gd name="T0" fmla="*/ 0 w 3"/>
                    <a:gd name="T1" fmla="*/ 1 h 3"/>
                    <a:gd name="T2" fmla="*/ 2 w 3"/>
                    <a:gd name="T3" fmla="*/ 3 h 3"/>
                    <a:gd name="T4" fmla="*/ 3 w 3"/>
                    <a:gd name="T5" fmla="*/ 2 h 3"/>
                    <a:gd name="T6" fmla="*/ 0 w 3"/>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1"/>
                      </a:moveTo>
                      <a:cubicBezTo>
                        <a:pt x="1" y="0"/>
                        <a:pt x="2" y="2"/>
                        <a:pt x="2" y="3"/>
                      </a:cubicBezTo>
                      <a:cubicBezTo>
                        <a:pt x="3" y="3"/>
                        <a:pt x="3" y="2"/>
                        <a:pt x="3" y="2"/>
                      </a:cubicBezTo>
                      <a:cubicBezTo>
                        <a:pt x="2" y="0"/>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1" name="Freeform 10932">
                  <a:extLst>
                    <a:ext uri="{FF2B5EF4-FFF2-40B4-BE49-F238E27FC236}">
                      <a16:creationId xmlns:a16="http://schemas.microsoft.com/office/drawing/2014/main" id="{172FE6F7-446B-E03B-45FE-590C004239D5}"/>
                    </a:ext>
                  </a:extLst>
                </p:cNvPr>
                <p:cNvSpPr>
                  <a:spLocks/>
                </p:cNvSpPr>
                <p:nvPr/>
              </p:nvSpPr>
              <p:spPr bwMode="auto">
                <a:xfrm>
                  <a:off x="4143" y="2462"/>
                  <a:ext cx="4" cy="3"/>
                </a:xfrm>
                <a:custGeom>
                  <a:avLst/>
                  <a:gdLst>
                    <a:gd name="T0" fmla="*/ 0 w 5"/>
                    <a:gd name="T1" fmla="*/ 0 h 3"/>
                    <a:gd name="T2" fmla="*/ 2 w 5"/>
                    <a:gd name="T3" fmla="*/ 2 h 3"/>
                    <a:gd name="T4" fmla="*/ 1 w 5"/>
                    <a:gd name="T5" fmla="*/ 1 h 3"/>
                    <a:gd name="T6" fmla="*/ 0 60000 65536"/>
                    <a:gd name="T7" fmla="*/ 0 60000 65536"/>
                    <a:gd name="T8" fmla="*/ 0 60000 65536"/>
                  </a:gdLst>
                  <a:ahLst/>
                  <a:cxnLst>
                    <a:cxn ang="T6">
                      <a:pos x="T0" y="T1"/>
                    </a:cxn>
                    <a:cxn ang="T7">
                      <a:pos x="T2" y="T3"/>
                    </a:cxn>
                    <a:cxn ang="T8">
                      <a:pos x="T4" y="T5"/>
                    </a:cxn>
                  </a:cxnLst>
                  <a:rect l="0" t="0" r="r" b="b"/>
                  <a:pathLst>
                    <a:path w="5" h="3">
                      <a:moveTo>
                        <a:pt x="0" y="0"/>
                      </a:moveTo>
                      <a:cubicBezTo>
                        <a:pt x="0" y="2"/>
                        <a:pt x="4" y="3"/>
                        <a:pt x="5" y="2"/>
                      </a:cubicBezTo>
                      <a:cubicBezTo>
                        <a:pt x="4" y="2"/>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2" name="Freeform 10933">
                  <a:extLst>
                    <a:ext uri="{FF2B5EF4-FFF2-40B4-BE49-F238E27FC236}">
                      <a16:creationId xmlns:a16="http://schemas.microsoft.com/office/drawing/2014/main" id="{EFEA1BEA-147E-F976-4BF9-287C9651EFEA}"/>
                    </a:ext>
                  </a:extLst>
                </p:cNvPr>
                <p:cNvSpPr>
                  <a:spLocks/>
                </p:cNvSpPr>
                <p:nvPr/>
              </p:nvSpPr>
              <p:spPr bwMode="auto">
                <a:xfrm>
                  <a:off x="4150" y="2467"/>
                  <a:ext cx="4" cy="3"/>
                </a:xfrm>
                <a:custGeom>
                  <a:avLst/>
                  <a:gdLst>
                    <a:gd name="T0" fmla="*/ 0 w 5"/>
                    <a:gd name="T1" fmla="*/ 2 h 3"/>
                    <a:gd name="T2" fmla="*/ 1 w 5"/>
                    <a:gd name="T3" fmla="*/ 0 h 3"/>
                    <a:gd name="T4" fmla="*/ 2 w 5"/>
                    <a:gd name="T5" fmla="*/ 3 h 3"/>
                    <a:gd name="T6" fmla="*/ 0 w 5"/>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0" y="2"/>
                      </a:moveTo>
                      <a:cubicBezTo>
                        <a:pt x="0" y="1"/>
                        <a:pt x="1" y="0"/>
                        <a:pt x="1" y="0"/>
                      </a:cubicBezTo>
                      <a:cubicBezTo>
                        <a:pt x="3" y="1"/>
                        <a:pt x="5" y="2"/>
                        <a:pt x="5" y="3"/>
                      </a:cubicBezTo>
                      <a:cubicBezTo>
                        <a:pt x="4" y="3"/>
                        <a:pt x="1" y="0"/>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3" name="Freeform 10934">
                  <a:extLst>
                    <a:ext uri="{FF2B5EF4-FFF2-40B4-BE49-F238E27FC236}">
                      <a16:creationId xmlns:a16="http://schemas.microsoft.com/office/drawing/2014/main" id="{6805ED17-769E-7FFF-F189-5FECB4C55DD9}"/>
                    </a:ext>
                  </a:extLst>
                </p:cNvPr>
                <p:cNvSpPr>
                  <a:spLocks/>
                </p:cNvSpPr>
                <p:nvPr/>
              </p:nvSpPr>
              <p:spPr bwMode="auto">
                <a:xfrm>
                  <a:off x="4149" y="2460"/>
                  <a:ext cx="5" cy="4"/>
                </a:xfrm>
                <a:custGeom>
                  <a:avLst/>
                  <a:gdLst>
                    <a:gd name="T0" fmla="*/ 0 w 6"/>
                    <a:gd name="T1" fmla="*/ 0 h 5"/>
                    <a:gd name="T2" fmla="*/ 2 w 6"/>
                    <a:gd name="T3" fmla="*/ 2 h 5"/>
                    <a:gd name="T4" fmla="*/ 3 w 6"/>
                    <a:gd name="T5" fmla="*/ 2 h 5"/>
                    <a:gd name="T6" fmla="*/ 3 w 6"/>
                    <a:gd name="T7" fmla="*/ 2 h 5"/>
                    <a:gd name="T8" fmla="*/ 0 w 6"/>
                    <a:gd name="T9" fmla="*/ 0 h 5"/>
                    <a:gd name="T10" fmla="*/ 0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0" y="0"/>
                      </a:moveTo>
                      <a:cubicBezTo>
                        <a:pt x="0" y="1"/>
                        <a:pt x="1" y="2"/>
                        <a:pt x="2" y="3"/>
                      </a:cubicBezTo>
                      <a:cubicBezTo>
                        <a:pt x="2" y="3"/>
                        <a:pt x="6" y="5"/>
                        <a:pt x="6" y="4"/>
                      </a:cubicBezTo>
                      <a:cubicBezTo>
                        <a:pt x="5" y="4"/>
                        <a:pt x="4" y="3"/>
                        <a:pt x="4" y="3"/>
                      </a:cubicBezTo>
                      <a:cubicBezTo>
                        <a:pt x="3"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4" name="Freeform 10935">
                  <a:extLst>
                    <a:ext uri="{FF2B5EF4-FFF2-40B4-BE49-F238E27FC236}">
                      <a16:creationId xmlns:a16="http://schemas.microsoft.com/office/drawing/2014/main" id="{09806978-C4D8-3914-6C72-4002477723D6}"/>
                    </a:ext>
                  </a:extLst>
                </p:cNvPr>
                <p:cNvSpPr>
                  <a:spLocks/>
                </p:cNvSpPr>
                <p:nvPr/>
              </p:nvSpPr>
              <p:spPr bwMode="auto">
                <a:xfrm>
                  <a:off x="4143" y="2458"/>
                  <a:ext cx="4" cy="3"/>
                </a:xfrm>
                <a:custGeom>
                  <a:avLst/>
                  <a:gdLst>
                    <a:gd name="T0" fmla="*/ 2 w 5"/>
                    <a:gd name="T1" fmla="*/ 2 h 3"/>
                    <a:gd name="T2" fmla="*/ 2 w 5"/>
                    <a:gd name="T3" fmla="*/ 3 h 3"/>
                    <a:gd name="T4" fmla="*/ 1 w 5"/>
                    <a:gd name="T5" fmla="*/ 3 h 3"/>
                    <a:gd name="T6" fmla="*/ 0 60000 65536"/>
                    <a:gd name="T7" fmla="*/ 0 60000 65536"/>
                    <a:gd name="T8" fmla="*/ 0 60000 65536"/>
                  </a:gdLst>
                  <a:ahLst/>
                  <a:cxnLst>
                    <a:cxn ang="T6">
                      <a:pos x="T0" y="T1"/>
                    </a:cxn>
                    <a:cxn ang="T7">
                      <a:pos x="T2" y="T3"/>
                    </a:cxn>
                    <a:cxn ang="T8">
                      <a:pos x="T4" y="T5"/>
                    </a:cxn>
                  </a:cxnLst>
                  <a:rect l="0" t="0" r="r" b="b"/>
                  <a:pathLst>
                    <a:path w="5" h="3">
                      <a:moveTo>
                        <a:pt x="2" y="2"/>
                      </a:moveTo>
                      <a:cubicBezTo>
                        <a:pt x="0" y="0"/>
                        <a:pt x="4" y="1"/>
                        <a:pt x="5" y="3"/>
                      </a:cubicBezTo>
                      <a:cubicBezTo>
                        <a:pt x="4" y="2"/>
                        <a:pt x="2" y="1"/>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5" name="Freeform 10936">
                  <a:extLst>
                    <a:ext uri="{FF2B5EF4-FFF2-40B4-BE49-F238E27FC236}">
                      <a16:creationId xmlns:a16="http://schemas.microsoft.com/office/drawing/2014/main" id="{63237450-7B64-EAF8-CD38-FE9ACF2D640F}"/>
                    </a:ext>
                  </a:extLst>
                </p:cNvPr>
                <p:cNvSpPr>
                  <a:spLocks/>
                </p:cNvSpPr>
                <p:nvPr/>
              </p:nvSpPr>
              <p:spPr bwMode="auto">
                <a:xfrm>
                  <a:off x="4156" y="2474"/>
                  <a:ext cx="6" cy="4"/>
                </a:xfrm>
                <a:custGeom>
                  <a:avLst/>
                  <a:gdLst>
                    <a:gd name="T0" fmla="*/ 1 w 7"/>
                    <a:gd name="T1" fmla="*/ 1 h 5"/>
                    <a:gd name="T2" fmla="*/ 3 w 7"/>
                    <a:gd name="T3" fmla="*/ 2 h 5"/>
                    <a:gd name="T4" fmla="*/ 1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1" y="1"/>
                      </a:moveTo>
                      <a:cubicBezTo>
                        <a:pt x="0" y="1"/>
                        <a:pt x="7" y="5"/>
                        <a:pt x="6" y="2"/>
                      </a:cubicBezTo>
                      <a:cubicBezTo>
                        <a:pt x="5" y="2"/>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6" name="Freeform 10937">
                  <a:extLst>
                    <a:ext uri="{FF2B5EF4-FFF2-40B4-BE49-F238E27FC236}">
                      <a16:creationId xmlns:a16="http://schemas.microsoft.com/office/drawing/2014/main" id="{DF2A206B-767C-058F-6F73-251B265F183D}"/>
                    </a:ext>
                  </a:extLst>
                </p:cNvPr>
                <p:cNvSpPr>
                  <a:spLocks/>
                </p:cNvSpPr>
                <p:nvPr/>
              </p:nvSpPr>
              <p:spPr bwMode="auto">
                <a:xfrm>
                  <a:off x="4158" y="2467"/>
                  <a:ext cx="4" cy="4"/>
                </a:xfrm>
                <a:custGeom>
                  <a:avLst/>
                  <a:gdLst>
                    <a:gd name="T0" fmla="*/ 0 w 4"/>
                    <a:gd name="T1" fmla="*/ 1 h 6"/>
                    <a:gd name="T2" fmla="*/ 4 w 4"/>
                    <a:gd name="T3" fmla="*/ 1 h 6"/>
                    <a:gd name="T4" fmla="*/ 3 w 4"/>
                    <a:gd name="T5" fmla="*/ 1 h 6"/>
                    <a:gd name="T6" fmla="*/ 0 w 4"/>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
                      <a:moveTo>
                        <a:pt x="0" y="3"/>
                      </a:moveTo>
                      <a:cubicBezTo>
                        <a:pt x="0" y="0"/>
                        <a:pt x="4" y="4"/>
                        <a:pt x="4" y="6"/>
                      </a:cubicBezTo>
                      <a:cubicBezTo>
                        <a:pt x="4" y="5"/>
                        <a:pt x="3" y="4"/>
                        <a:pt x="3" y="4"/>
                      </a:cubicBezTo>
                      <a:cubicBezTo>
                        <a:pt x="2" y="3"/>
                        <a:pt x="1" y="3"/>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7" name="Freeform 10938">
                  <a:extLst>
                    <a:ext uri="{FF2B5EF4-FFF2-40B4-BE49-F238E27FC236}">
                      <a16:creationId xmlns:a16="http://schemas.microsoft.com/office/drawing/2014/main" id="{C5D183BD-AC64-CCF8-B788-889B000101F7}"/>
                    </a:ext>
                  </a:extLst>
                </p:cNvPr>
                <p:cNvSpPr>
                  <a:spLocks/>
                </p:cNvSpPr>
                <p:nvPr/>
              </p:nvSpPr>
              <p:spPr bwMode="auto">
                <a:xfrm>
                  <a:off x="4157" y="2461"/>
                  <a:ext cx="5" cy="3"/>
                </a:xfrm>
                <a:custGeom>
                  <a:avLst/>
                  <a:gdLst>
                    <a:gd name="T0" fmla="*/ 0 w 6"/>
                    <a:gd name="T1" fmla="*/ 0 h 4"/>
                    <a:gd name="T2" fmla="*/ 3 w 6"/>
                    <a:gd name="T3" fmla="*/ 2 h 4"/>
                    <a:gd name="T4" fmla="*/ 1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0" y="0"/>
                      </a:moveTo>
                      <a:cubicBezTo>
                        <a:pt x="1" y="2"/>
                        <a:pt x="5" y="4"/>
                        <a:pt x="6" y="2"/>
                      </a:cubicBezTo>
                      <a:cubicBezTo>
                        <a:pt x="5" y="2"/>
                        <a:pt x="3"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8" name="Freeform 10939">
                  <a:extLst>
                    <a:ext uri="{FF2B5EF4-FFF2-40B4-BE49-F238E27FC236}">
                      <a16:creationId xmlns:a16="http://schemas.microsoft.com/office/drawing/2014/main" id="{D4E13AC3-0CCF-3703-4231-6E1F56817D4E}"/>
                    </a:ext>
                  </a:extLst>
                </p:cNvPr>
                <p:cNvSpPr>
                  <a:spLocks/>
                </p:cNvSpPr>
                <p:nvPr/>
              </p:nvSpPr>
              <p:spPr bwMode="auto">
                <a:xfrm>
                  <a:off x="4151" y="2457"/>
                  <a:ext cx="3" cy="2"/>
                </a:xfrm>
                <a:custGeom>
                  <a:avLst/>
                  <a:gdLst>
                    <a:gd name="T0" fmla="*/ 0 w 4"/>
                    <a:gd name="T1" fmla="*/ 1 h 3"/>
                    <a:gd name="T2" fmla="*/ 2 w 4"/>
                    <a:gd name="T3" fmla="*/ 1 h 3"/>
                    <a:gd name="T4" fmla="*/ 0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0" y="1"/>
                      </a:moveTo>
                      <a:cubicBezTo>
                        <a:pt x="1" y="0"/>
                        <a:pt x="3" y="1"/>
                        <a:pt x="4" y="3"/>
                      </a:cubicBezTo>
                      <a:cubicBezTo>
                        <a:pt x="3" y="2"/>
                        <a:pt x="1"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59" name="Freeform 10940">
                  <a:extLst>
                    <a:ext uri="{FF2B5EF4-FFF2-40B4-BE49-F238E27FC236}">
                      <a16:creationId xmlns:a16="http://schemas.microsoft.com/office/drawing/2014/main" id="{14659EBD-5064-0501-4E04-714CE25445C5}"/>
                    </a:ext>
                  </a:extLst>
                </p:cNvPr>
                <p:cNvSpPr>
                  <a:spLocks/>
                </p:cNvSpPr>
                <p:nvPr/>
              </p:nvSpPr>
              <p:spPr bwMode="auto">
                <a:xfrm>
                  <a:off x="4163" y="2473"/>
                  <a:ext cx="4" cy="2"/>
                </a:xfrm>
                <a:custGeom>
                  <a:avLst/>
                  <a:gdLst>
                    <a:gd name="T0" fmla="*/ 0 w 5"/>
                    <a:gd name="T1" fmla="*/ 0 h 2"/>
                    <a:gd name="T2" fmla="*/ 2 w 5"/>
                    <a:gd name="T3" fmla="*/ 0 h 2"/>
                    <a:gd name="T4" fmla="*/ 0 w 5"/>
                    <a:gd name="T5" fmla="*/ 0 h 2"/>
                    <a:gd name="T6" fmla="*/ 0 60000 65536"/>
                    <a:gd name="T7" fmla="*/ 0 60000 65536"/>
                    <a:gd name="T8" fmla="*/ 0 60000 65536"/>
                  </a:gdLst>
                  <a:ahLst/>
                  <a:cxnLst>
                    <a:cxn ang="T6">
                      <a:pos x="T0" y="T1"/>
                    </a:cxn>
                    <a:cxn ang="T7">
                      <a:pos x="T2" y="T3"/>
                    </a:cxn>
                    <a:cxn ang="T8">
                      <a:pos x="T4" y="T5"/>
                    </a:cxn>
                  </a:cxnLst>
                  <a:rect l="0" t="0" r="r" b="b"/>
                  <a:pathLst>
                    <a:path w="5" h="2">
                      <a:moveTo>
                        <a:pt x="0" y="0"/>
                      </a:moveTo>
                      <a:cubicBezTo>
                        <a:pt x="1" y="2"/>
                        <a:pt x="5" y="2"/>
                        <a:pt x="4" y="0"/>
                      </a:cubicBezTo>
                      <a:cubicBezTo>
                        <a:pt x="3" y="1"/>
                        <a:pt x="2"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0" name="Freeform 10941">
                  <a:extLst>
                    <a:ext uri="{FF2B5EF4-FFF2-40B4-BE49-F238E27FC236}">
                      <a16:creationId xmlns:a16="http://schemas.microsoft.com/office/drawing/2014/main" id="{9AD03F56-D0C8-1AF1-00D2-7BE3B8ABF105}"/>
                    </a:ext>
                  </a:extLst>
                </p:cNvPr>
                <p:cNvSpPr>
                  <a:spLocks/>
                </p:cNvSpPr>
                <p:nvPr/>
              </p:nvSpPr>
              <p:spPr bwMode="auto">
                <a:xfrm>
                  <a:off x="4164" y="2467"/>
                  <a:ext cx="4" cy="4"/>
                </a:xfrm>
                <a:custGeom>
                  <a:avLst/>
                  <a:gdLst>
                    <a:gd name="T0" fmla="*/ 0 w 5"/>
                    <a:gd name="T1" fmla="*/ 1 h 5"/>
                    <a:gd name="T2" fmla="*/ 2 w 5"/>
                    <a:gd name="T3" fmla="*/ 2 h 5"/>
                    <a:gd name="T4" fmla="*/ 2 w 5"/>
                    <a:gd name="T5" fmla="*/ 2 h 5"/>
                    <a:gd name="T6" fmla="*/ 0 w 5"/>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0" y="1"/>
                      </a:moveTo>
                      <a:cubicBezTo>
                        <a:pt x="0" y="0"/>
                        <a:pt x="5" y="3"/>
                        <a:pt x="4" y="5"/>
                      </a:cubicBezTo>
                      <a:cubicBezTo>
                        <a:pt x="4" y="4"/>
                        <a:pt x="4" y="3"/>
                        <a:pt x="4" y="3"/>
                      </a:cubicBezTo>
                      <a:cubicBezTo>
                        <a:pt x="3" y="1"/>
                        <a:pt x="1"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1" name="Freeform 10942">
                  <a:extLst>
                    <a:ext uri="{FF2B5EF4-FFF2-40B4-BE49-F238E27FC236}">
                      <a16:creationId xmlns:a16="http://schemas.microsoft.com/office/drawing/2014/main" id="{DB906171-7799-9164-60F0-25C6D956C70D}"/>
                    </a:ext>
                  </a:extLst>
                </p:cNvPr>
                <p:cNvSpPr>
                  <a:spLocks/>
                </p:cNvSpPr>
                <p:nvPr/>
              </p:nvSpPr>
              <p:spPr bwMode="auto">
                <a:xfrm>
                  <a:off x="4165" y="2463"/>
                  <a:ext cx="2" cy="4"/>
                </a:xfrm>
                <a:custGeom>
                  <a:avLst/>
                  <a:gdLst>
                    <a:gd name="T0" fmla="*/ 0 w 3"/>
                    <a:gd name="T1" fmla="*/ 0 h 4"/>
                    <a:gd name="T2" fmla="*/ 1 w 3"/>
                    <a:gd name="T3" fmla="*/ 4 h 4"/>
                    <a:gd name="T4" fmla="*/ 0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1" y="0"/>
                        <a:pt x="3" y="3"/>
                        <a:pt x="3" y="4"/>
                      </a:cubicBezTo>
                      <a:cubicBezTo>
                        <a:pt x="2" y="4"/>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2" name="Freeform 10943">
                  <a:extLst>
                    <a:ext uri="{FF2B5EF4-FFF2-40B4-BE49-F238E27FC236}">
                      <a16:creationId xmlns:a16="http://schemas.microsoft.com/office/drawing/2014/main" id="{B482B89C-7433-57BB-1314-A9BD6BE47825}"/>
                    </a:ext>
                  </a:extLst>
                </p:cNvPr>
                <p:cNvSpPr>
                  <a:spLocks/>
                </p:cNvSpPr>
                <p:nvPr/>
              </p:nvSpPr>
              <p:spPr bwMode="auto">
                <a:xfrm>
                  <a:off x="4147" y="2257"/>
                  <a:ext cx="33" cy="39"/>
                </a:xfrm>
                <a:custGeom>
                  <a:avLst/>
                  <a:gdLst>
                    <a:gd name="T0" fmla="*/ 9 w 40"/>
                    <a:gd name="T1" fmla="*/ 1 h 48"/>
                    <a:gd name="T2" fmla="*/ 12 w 40"/>
                    <a:gd name="T3" fmla="*/ 2 h 48"/>
                    <a:gd name="T4" fmla="*/ 14 w 40"/>
                    <a:gd name="T5" fmla="*/ 3 h 48"/>
                    <a:gd name="T6" fmla="*/ 16 w 40"/>
                    <a:gd name="T7" fmla="*/ 6 h 48"/>
                    <a:gd name="T8" fmla="*/ 17 w 40"/>
                    <a:gd name="T9" fmla="*/ 9 h 48"/>
                    <a:gd name="T10" fmla="*/ 17 w 40"/>
                    <a:gd name="T11" fmla="*/ 11 h 48"/>
                    <a:gd name="T12" fmla="*/ 17 w 40"/>
                    <a:gd name="T13" fmla="*/ 13 h 48"/>
                    <a:gd name="T14" fmla="*/ 17 w 40"/>
                    <a:gd name="T15" fmla="*/ 15 h 48"/>
                    <a:gd name="T16" fmla="*/ 16 w 40"/>
                    <a:gd name="T17" fmla="*/ 17 h 48"/>
                    <a:gd name="T18" fmla="*/ 14 w 40"/>
                    <a:gd name="T19" fmla="*/ 19 h 48"/>
                    <a:gd name="T20" fmla="*/ 12 w 40"/>
                    <a:gd name="T21" fmla="*/ 20 h 48"/>
                    <a:gd name="T22" fmla="*/ 10 w 40"/>
                    <a:gd name="T23" fmla="*/ 20 h 48"/>
                    <a:gd name="T24" fmla="*/ 8 w 40"/>
                    <a:gd name="T25" fmla="*/ 20 h 48"/>
                    <a:gd name="T26" fmla="*/ 7 w 40"/>
                    <a:gd name="T27" fmla="*/ 19 h 48"/>
                    <a:gd name="T28" fmla="*/ 5 w 40"/>
                    <a:gd name="T29" fmla="*/ 18 h 48"/>
                    <a:gd name="T30" fmla="*/ 3 w 40"/>
                    <a:gd name="T31" fmla="*/ 16 h 48"/>
                    <a:gd name="T32" fmla="*/ 2 w 40"/>
                    <a:gd name="T33" fmla="*/ 14 h 48"/>
                    <a:gd name="T34" fmla="*/ 2 w 40"/>
                    <a:gd name="T35" fmla="*/ 11 h 48"/>
                    <a:gd name="T36" fmla="*/ 1 w 40"/>
                    <a:gd name="T37" fmla="*/ 10 h 48"/>
                    <a:gd name="T38" fmla="*/ 2 w 40"/>
                    <a:gd name="T39" fmla="*/ 7 h 48"/>
                    <a:gd name="T40" fmla="*/ 2 w 40"/>
                    <a:gd name="T41" fmla="*/ 5 h 48"/>
                    <a:gd name="T42" fmla="*/ 2 w 40"/>
                    <a:gd name="T43" fmla="*/ 2 h 48"/>
                    <a:gd name="T44" fmla="*/ 4 w 40"/>
                    <a:gd name="T45" fmla="*/ 2 h 48"/>
                    <a:gd name="T46" fmla="*/ 7 w 40"/>
                    <a:gd name="T47" fmla="*/ 1 h 48"/>
                    <a:gd name="T48" fmla="*/ 9 w 40"/>
                    <a:gd name="T49" fmla="*/ 1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8">
                      <a:moveTo>
                        <a:pt x="19" y="1"/>
                      </a:moveTo>
                      <a:cubicBezTo>
                        <a:pt x="21" y="4"/>
                        <a:pt x="24" y="1"/>
                        <a:pt x="25" y="3"/>
                      </a:cubicBezTo>
                      <a:cubicBezTo>
                        <a:pt x="26" y="6"/>
                        <a:pt x="29" y="4"/>
                        <a:pt x="30" y="7"/>
                      </a:cubicBezTo>
                      <a:cubicBezTo>
                        <a:pt x="30" y="10"/>
                        <a:pt x="34" y="10"/>
                        <a:pt x="34" y="12"/>
                      </a:cubicBezTo>
                      <a:cubicBezTo>
                        <a:pt x="34" y="14"/>
                        <a:pt x="38" y="17"/>
                        <a:pt x="38" y="20"/>
                      </a:cubicBezTo>
                      <a:cubicBezTo>
                        <a:pt x="37" y="22"/>
                        <a:pt x="40" y="24"/>
                        <a:pt x="38" y="26"/>
                      </a:cubicBezTo>
                      <a:cubicBezTo>
                        <a:pt x="37" y="26"/>
                        <a:pt x="40" y="29"/>
                        <a:pt x="38" y="30"/>
                      </a:cubicBezTo>
                      <a:cubicBezTo>
                        <a:pt x="37" y="31"/>
                        <a:pt x="39" y="35"/>
                        <a:pt x="37" y="35"/>
                      </a:cubicBezTo>
                      <a:cubicBezTo>
                        <a:pt x="35" y="34"/>
                        <a:pt x="37" y="40"/>
                        <a:pt x="34" y="39"/>
                      </a:cubicBezTo>
                      <a:cubicBezTo>
                        <a:pt x="33" y="39"/>
                        <a:pt x="33" y="43"/>
                        <a:pt x="31" y="42"/>
                      </a:cubicBezTo>
                      <a:cubicBezTo>
                        <a:pt x="29" y="42"/>
                        <a:pt x="28" y="47"/>
                        <a:pt x="25" y="45"/>
                      </a:cubicBezTo>
                      <a:cubicBezTo>
                        <a:pt x="24" y="44"/>
                        <a:pt x="22" y="48"/>
                        <a:pt x="21" y="45"/>
                      </a:cubicBezTo>
                      <a:cubicBezTo>
                        <a:pt x="20" y="44"/>
                        <a:pt x="18" y="46"/>
                        <a:pt x="18" y="44"/>
                      </a:cubicBezTo>
                      <a:cubicBezTo>
                        <a:pt x="17" y="43"/>
                        <a:pt x="15" y="45"/>
                        <a:pt x="14" y="43"/>
                      </a:cubicBezTo>
                      <a:cubicBezTo>
                        <a:pt x="14" y="41"/>
                        <a:pt x="11" y="42"/>
                        <a:pt x="10" y="40"/>
                      </a:cubicBezTo>
                      <a:cubicBezTo>
                        <a:pt x="10" y="38"/>
                        <a:pt x="7" y="39"/>
                        <a:pt x="7" y="36"/>
                      </a:cubicBezTo>
                      <a:cubicBezTo>
                        <a:pt x="7" y="35"/>
                        <a:pt x="4" y="34"/>
                        <a:pt x="4" y="32"/>
                      </a:cubicBezTo>
                      <a:cubicBezTo>
                        <a:pt x="4" y="30"/>
                        <a:pt x="2" y="29"/>
                        <a:pt x="2" y="26"/>
                      </a:cubicBezTo>
                      <a:cubicBezTo>
                        <a:pt x="2" y="25"/>
                        <a:pt x="1" y="23"/>
                        <a:pt x="1" y="22"/>
                      </a:cubicBezTo>
                      <a:cubicBezTo>
                        <a:pt x="3" y="19"/>
                        <a:pt x="0" y="16"/>
                        <a:pt x="2" y="15"/>
                      </a:cubicBezTo>
                      <a:cubicBezTo>
                        <a:pt x="3" y="14"/>
                        <a:pt x="2" y="11"/>
                        <a:pt x="3" y="11"/>
                      </a:cubicBezTo>
                      <a:cubicBezTo>
                        <a:pt x="5" y="9"/>
                        <a:pt x="4" y="6"/>
                        <a:pt x="6" y="6"/>
                      </a:cubicBezTo>
                      <a:cubicBezTo>
                        <a:pt x="7" y="6"/>
                        <a:pt x="8" y="3"/>
                        <a:pt x="9" y="3"/>
                      </a:cubicBezTo>
                      <a:cubicBezTo>
                        <a:pt x="12" y="4"/>
                        <a:pt x="13" y="0"/>
                        <a:pt x="14" y="1"/>
                      </a:cubicBezTo>
                      <a:cubicBezTo>
                        <a:pt x="17" y="3"/>
                        <a:pt x="18" y="0"/>
                        <a:pt x="1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3" name="Freeform 10944">
                  <a:extLst>
                    <a:ext uri="{FF2B5EF4-FFF2-40B4-BE49-F238E27FC236}">
                      <a16:creationId xmlns:a16="http://schemas.microsoft.com/office/drawing/2014/main" id="{2E196F49-5920-DD04-38EE-4D4508C17AAD}"/>
                    </a:ext>
                  </a:extLst>
                </p:cNvPr>
                <p:cNvSpPr>
                  <a:spLocks/>
                </p:cNvSpPr>
                <p:nvPr/>
              </p:nvSpPr>
              <p:spPr bwMode="auto">
                <a:xfrm>
                  <a:off x="4147" y="2261"/>
                  <a:ext cx="32" cy="35"/>
                </a:xfrm>
                <a:custGeom>
                  <a:avLst/>
                  <a:gdLst>
                    <a:gd name="T0" fmla="*/ 17 w 39"/>
                    <a:gd name="T1" fmla="*/ 11 h 43"/>
                    <a:gd name="T2" fmla="*/ 14 w 39"/>
                    <a:gd name="T3" fmla="*/ 12 h 43"/>
                    <a:gd name="T4" fmla="*/ 12 w 39"/>
                    <a:gd name="T5" fmla="*/ 12 h 43"/>
                    <a:gd name="T6" fmla="*/ 11 w 39"/>
                    <a:gd name="T7" fmla="*/ 12 h 43"/>
                    <a:gd name="T8" fmla="*/ 9 w 39"/>
                    <a:gd name="T9" fmla="*/ 11 h 43"/>
                    <a:gd name="T10" fmla="*/ 7 w 39"/>
                    <a:gd name="T11" fmla="*/ 10 h 43"/>
                    <a:gd name="T12" fmla="*/ 6 w 39"/>
                    <a:gd name="T13" fmla="*/ 9 h 43"/>
                    <a:gd name="T14" fmla="*/ 5 w 39"/>
                    <a:gd name="T15" fmla="*/ 7 h 43"/>
                    <a:gd name="T16" fmla="*/ 4 w 39"/>
                    <a:gd name="T17" fmla="*/ 5 h 43"/>
                    <a:gd name="T18" fmla="*/ 3 w 39"/>
                    <a:gd name="T19" fmla="*/ 2 h 43"/>
                    <a:gd name="T20" fmla="*/ 3 w 39"/>
                    <a:gd name="T21" fmla="*/ 0 h 43"/>
                    <a:gd name="T22" fmla="*/ 2 w 39"/>
                    <a:gd name="T23" fmla="*/ 1 h 43"/>
                    <a:gd name="T24" fmla="*/ 2 w 39"/>
                    <a:gd name="T25" fmla="*/ 2 h 43"/>
                    <a:gd name="T26" fmla="*/ 2 w 39"/>
                    <a:gd name="T27" fmla="*/ 5 h 43"/>
                    <a:gd name="T28" fmla="*/ 1 w 39"/>
                    <a:gd name="T29" fmla="*/ 7 h 43"/>
                    <a:gd name="T30" fmla="*/ 2 w 39"/>
                    <a:gd name="T31" fmla="*/ 9 h 43"/>
                    <a:gd name="T32" fmla="*/ 2 w 39"/>
                    <a:gd name="T33" fmla="*/ 12 h 43"/>
                    <a:gd name="T34" fmla="*/ 3 w 39"/>
                    <a:gd name="T35" fmla="*/ 13 h 43"/>
                    <a:gd name="T36" fmla="*/ 5 w 39"/>
                    <a:gd name="T37" fmla="*/ 15 h 43"/>
                    <a:gd name="T38" fmla="*/ 6 w 39"/>
                    <a:gd name="T39" fmla="*/ 16 h 43"/>
                    <a:gd name="T40" fmla="*/ 8 w 39"/>
                    <a:gd name="T41" fmla="*/ 17 h 43"/>
                    <a:gd name="T42" fmla="*/ 9 w 39"/>
                    <a:gd name="T43" fmla="*/ 18 h 43"/>
                    <a:gd name="T44" fmla="*/ 11 w 39"/>
                    <a:gd name="T45" fmla="*/ 18 h 43"/>
                    <a:gd name="T46" fmla="*/ 14 w 39"/>
                    <a:gd name="T47" fmla="*/ 16 h 43"/>
                    <a:gd name="T48" fmla="*/ 16 w 39"/>
                    <a:gd name="T49" fmla="*/ 15 h 43"/>
                    <a:gd name="T50" fmla="*/ 17 w 39"/>
                    <a:gd name="T51" fmla="*/ 13 h 43"/>
                    <a:gd name="T52" fmla="*/ 17 w 39"/>
                    <a:gd name="T53" fmla="*/ 11 h 43"/>
                    <a:gd name="T54" fmla="*/ 17 w 39"/>
                    <a:gd name="T55" fmla="*/ 11 h 4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9" h="43">
                      <a:moveTo>
                        <a:pt x="37" y="26"/>
                      </a:moveTo>
                      <a:cubicBezTo>
                        <a:pt x="35" y="25"/>
                        <a:pt x="34" y="30"/>
                        <a:pt x="31" y="28"/>
                      </a:cubicBezTo>
                      <a:cubicBezTo>
                        <a:pt x="30" y="27"/>
                        <a:pt x="28" y="31"/>
                        <a:pt x="27" y="28"/>
                      </a:cubicBezTo>
                      <a:cubicBezTo>
                        <a:pt x="26" y="27"/>
                        <a:pt x="24" y="29"/>
                        <a:pt x="23" y="27"/>
                      </a:cubicBezTo>
                      <a:cubicBezTo>
                        <a:pt x="23" y="26"/>
                        <a:pt x="21" y="28"/>
                        <a:pt x="20" y="26"/>
                      </a:cubicBezTo>
                      <a:cubicBezTo>
                        <a:pt x="19" y="24"/>
                        <a:pt x="17" y="25"/>
                        <a:pt x="16" y="23"/>
                      </a:cubicBezTo>
                      <a:cubicBezTo>
                        <a:pt x="15" y="22"/>
                        <a:pt x="13" y="22"/>
                        <a:pt x="13" y="20"/>
                      </a:cubicBezTo>
                      <a:cubicBezTo>
                        <a:pt x="12" y="18"/>
                        <a:pt x="9" y="18"/>
                        <a:pt x="10" y="15"/>
                      </a:cubicBezTo>
                      <a:cubicBezTo>
                        <a:pt x="10" y="13"/>
                        <a:pt x="8" y="12"/>
                        <a:pt x="8" y="10"/>
                      </a:cubicBezTo>
                      <a:cubicBezTo>
                        <a:pt x="8" y="8"/>
                        <a:pt x="6" y="6"/>
                        <a:pt x="7" y="5"/>
                      </a:cubicBezTo>
                      <a:cubicBezTo>
                        <a:pt x="8" y="4"/>
                        <a:pt x="7" y="2"/>
                        <a:pt x="7" y="0"/>
                      </a:cubicBezTo>
                      <a:cubicBezTo>
                        <a:pt x="7" y="1"/>
                        <a:pt x="6" y="1"/>
                        <a:pt x="6" y="1"/>
                      </a:cubicBezTo>
                      <a:cubicBezTo>
                        <a:pt x="4" y="1"/>
                        <a:pt x="5" y="4"/>
                        <a:pt x="3" y="6"/>
                      </a:cubicBezTo>
                      <a:cubicBezTo>
                        <a:pt x="2" y="6"/>
                        <a:pt x="3" y="9"/>
                        <a:pt x="2" y="10"/>
                      </a:cubicBezTo>
                      <a:cubicBezTo>
                        <a:pt x="0" y="11"/>
                        <a:pt x="3" y="14"/>
                        <a:pt x="1" y="17"/>
                      </a:cubicBezTo>
                      <a:cubicBezTo>
                        <a:pt x="1" y="18"/>
                        <a:pt x="2" y="20"/>
                        <a:pt x="2" y="21"/>
                      </a:cubicBezTo>
                      <a:cubicBezTo>
                        <a:pt x="2" y="24"/>
                        <a:pt x="4" y="25"/>
                        <a:pt x="4" y="27"/>
                      </a:cubicBezTo>
                      <a:cubicBezTo>
                        <a:pt x="4" y="29"/>
                        <a:pt x="7" y="30"/>
                        <a:pt x="7" y="31"/>
                      </a:cubicBezTo>
                      <a:cubicBezTo>
                        <a:pt x="7" y="34"/>
                        <a:pt x="10" y="33"/>
                        <a:pt x="10" y="35"/>
                      </a:cubicBezTo>
                      <a:cubicBezTo>
                        <a:pt x="11" y="37"/>
                        <a:pt x="14" y="36"/>
                        <a:pt x="14" y="38"/>
                      </a:cubicBezTo>
                      <a:cubicBezTo>
                        <a:pt x="15" y="40"/>
                        <a:pt x="17" y="38"/>
                        <a:pt x="18" y="39"/>
                      </a:cubicBezTo>
                      <a:cubicBezTo>
                        <a:pt x="18" y="41"/>
                        <a:pt x="20" y="39"/>
                        <a:pt x="21" y="40"/>
                      </a:cubicBezTo>
                      <a:cubicBezTo>
                        <a:pt x="22" y="43"/>
                        <a:pt x="24" y="39"/>
                        <a:pt x="25" y="40"/>
                      </a:cubicBezTo>
                      <a:cubicBezTo>
                        <a:pt x="28" y="42"/>
                        <a:pt x="29" y="37"/>
                        <a:pt x="31" y="37"/>
                      </a:cubicBezTo>
                      <a:cubicBezTo>
                        <a:pt x="33" y="38"/>
                        <a:pt x="33" y="34"/>
                        <a:pt x="34" y="34"/>
                      </a:cubicBezTo>
                      <a:cubicBezTo>
                        <a:pt x="37" y="35"/>
                        <a:pt x="35" y="29"/>
                        <a:pt x="37" y="30"/>
                      </a:cubicBezTo>
                      <a:cubicBezTo>
                        <a:pt x="39" y="30"/>
                        <a:pt x="38" y="27"/>
                        <a:pt x="38" y="26"/>
                      </a:cubicBezTo>
                      <a:cubicBezTo>
                        <a:pt x="38" y="26"/>
                        <a:pt x="37" y="26"/>
                        <a:pt x="37" y="26"/>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4" name="Freeform 10945">
                  <a:extLst>
                    <a:ext uri="{FF2B5EF4-FFF2-40B4-BE49-F238E27FC236}">
                      <a16:creationId xmlns:a16="http://schemas.microsoft.com/office/drawing/2014/main" id="{9419DCE9-D0B8-C7BE-E8B5-FD1C1C6F9246}"/>
                    </a:ext>
                  </a:extLst>
                </p:cNvPr>
                <p:cNvSpPr>
                  <a:spLocks/>
                </p:cNvSpPr>
                <p:nvPr/>
              </p:nvSpPr>
              <p:spPr bwMode="auto">
                <a:xfrm>
                  <a:off x="4148" y="2278"/>
                  <a:ext cx="31" cy="18"/>
                </a:xfrm>
                <a:custGeom>
                  <a:avLst/>
                  <a:gdLst>
                    <a:gd name="T0" fmla="*/ 17 w 37"/>
                    <a:gd name="T1" fmla="*/ 2 h 23"/>
                    <a:gd name="T2" fmla="*/ 16 w 37"/>
                    <a:gd name="T3" fmla="*/ 2 h 23"/>
                    <a:gd name="T4" fmla="*/ 15 w 37"/>
                    <a:gd name="T5" fmla="*/ 4 h 23"/>
                    <a:gd name="T6" fmla="*/ 13 w 37"/>
                    <a:gd name="T7" fmla="*/ 5 h 23"/>
                    <a:gd name="T8" fmla="*/ 11 w 37"/>
                    <a:gd name="T9" fmla="*/ 6 h 23"/>
                    <a:gd name="T10" fmla="*/ 9 w 37"/>
                    <a:gd name="T11" fmla="*/ 6 h 23"/>
                    <a:gd name="T12" fmla="*/ 8 w 37"/>
                    <a:gd name="T13" fmla="*/ 5 h 23"/>
                    <a:gd name="T14" fmla="*/ 6 w 37"/>
                    <a:gd name="T15" fmla="*/ 5 h 23"/>
                    <a:gd name="T16" fmla="*/ 3 w 37"/>
                    <a:gd name="T17" fmla="*/ 4 h 23"/>
                    <a:gd name="T18" fmla="*/ 3 w 37"/>
                    <a:gd name="T19" fmla="*/ 2 h 23"/>
                    <a:gd name="T20" fmla="*/ 1 w 37"/>
                    <a:gd name="T21" fmla="*/ 2 h 23"/>
                    <a:gd name="T22" fmla="*/ 0 w 37"/>
                    <a:gd name="T23" fmla="*/ 0 h 23"/>
                    <a:gd name="T24" fmla="*/ 0 w 37"/>
                    <a:gd name="T25" fmla="*/ 1 h 23"/>
                    <a:gd name="T26" fmla="*/ 2 w 37"/>
                    <a:gd name="T27" fmla="*/ 2 h 23"/>
                    <a:gd name="T28" fmla="*/ 3 w 37"/>
                    <a:gd name="T29" fmla="*/ 4 h 23"/>
                    <a:gd name="T30" fmla="*/ 4 w 37"/>
                    <a:gd name="T31" fmla="*/ 5 h 23"/>
                    <a:gd name="T32" fmla="*/ 6 w 37"/>
                    <a:gd name="T33" fmla="*/ 7 h 23"/>
                    <a:gd name="T34" fmla="*/ 8 w 37"/>
                    <a:gd name="T35" fmla="*/ 7 h 23"/>
                    <a:gd name="T36" fmla="*/ 9 w 37"/>
                    <a:gd name="T37" fmla="*/ 8 h 23"/>
                    <a:gd name="T38" fmla="*/ 11 w 37"/>
                    <a:gd name="T39" fmla="*/ 8 h 23"/>
                    <a:gd name="T40" fmla="*/ 14 w 37"/>
                    <a:gd name="T41" fmla="*/ 6 h 23"/>
                    <a:gd name="T42" fmla="*/ 16 w 37"/>
                    <a:gd name="T43" fmla="*/ 5 h 23"/>
                    <a:gd name="T44" fmla="*/ 17 w 37"/>
                    <a:gd name="T45" fmla="*/ 4 h 23"/>
                    <a:gd name="T46" fmla="*/ 18 w 37"/>
                    <a:gd name="T47" fmla="*/ 2 h 23"/>
                    <a:gd name="T48" fmla="*/ 17 w 37"/>
                    <a:gd name="T49" fmla="*/ 2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7" h="23">
                      <a:moveTo>
                        <a:pt x="35" y="6"/>
                      </a:moveTo>
                      <a:cubicBezTo>
                        <a:pt x="34" y="6"/>
                        <a:pt x="34" y="6"/>
                        <a:pt x="33" y="6"/>
                      </a:cubicBezTo>
                      <a:cubicBezTo>
                        <a:pt x="33" y="8"/>
                        <a:pt x="33" y="11"/>
                        <a:pt x="31" y="10"/>
                      </a:cubicBezTo>
                      <a:cubicBezTo>
                        <a:pt x="30" y="10"/>
                        <a:pt x="30" y="14"/>
                        <a:pt x="28" y="14"/>
                      </a:cubicBezTo>
                      <a:cubicBezTo>
                        <a:pt x="26" y="13"/>
                        <a:pt x="25" y="18"/>
                        <a:pt x="22" y="16"/>
                      </a:cubicBezTo>
                      <a:cubicBezTo>
                        <a:pt x="21" y="15"/>
                        <a:pt x="19" y="19"/>
                        <a:pt x="18" y="16"/>
                      </a:cubicBezTo>
                      <a:cubicBezTo>
                        <a:pt x="17" y="15"/>
                        <a:pt x="15" y="17"/>
                        <a:pt x="15" y="15"/>
                      </a:cubicBezTo>
                      <a:cubicBezTo>
                        <a:pt x="14" y="14"/>
                        <a:pt x="12" y="16"/>
                        <a:pt x="11" y="14"/>
                      </a:cubicBezTo>
                      <a:cubicBezTo>
                        <a:pt x="11" y="12"/>
                        <a:pt x="8" y="13"/>
                        <a:pt x="7" y="11"/>
                      </a:cubicBezTo>
                      <a:cubicBezTo>
                        <a:pt x="7" y="9"/>
                        <a:pt x="4" y="10"/>
                        <a:pt x="4" y="7"/>
                      </a:cubicBezTo>
                      <a:cubicBezTo>
                        <a:pt x="4" y="6"/>
                        <a:pt x="1" y="5"/>
                        <a:pt x="1" y="3"/>
                      </a:cubicBezTo>
                      <a:cubicBezTo>
                        <a:pt x="1" y="2"/>
                        <a:pt x="0" y="1"/>
                        <a:pt x="0" y="0"/>
                      </a:cubicBezTo>
                      <a:cubicBezTo>
                        <a:pt x="0" y="0"/>
                        <a:pt x="0" y="1"/>
                        <a:pt x="0" y="1"/>
                      </a:cubicBezTo>
                      <a:cubicBezTo>
                        <a:pt x="0" y="4"/>
                        <a:pt x="2" y="5"/>
                        <a:pt x="2" y="7"/>
                      </a:cubicBezTo>
                      <a:cubicBezTo>
                        <a:pt x="2" y="9"/>
                        <a:pt x="5" y="10"/>
                        <a:pt x="5" y="11"/>
                      </a:cubicBezTo>
                      <a:cubicBezTo>
                        <a:pt x="5" y="14"/>
                        <a:pt x="8" y="13"/>
                        <a:pt x="8" y="15"/>
                      </a:cubicBezTo>
                      <a:cubicBezTo>
                        <a:pt x="9" y="17"/>
                        <a:pt x="12" y="16"/>
                        <a:pt x="12" y="18"/>
                      </a:cubicBezTo>
                      <a:cubicBezTo>
                        <a:pt x="13" y="20"/>
                        <a:pt x="15" y="18"/>
                        <a:pt x="16" y="19"/>
                      </a:cubicBezTo>
                      <a:cubicBezTo>
                        <a:pt x="16" y="21"/>
                        <a:pt x="18" y="19"/>
                        <a:pt x="19" y="20"/>
                      </a:cubicBezTo>
                      <a:cubicBezTo>
                        <a:pt x="20" y="23"/>
                        <a:pt x="22" y="19"/>
                        <a:pt x="23" y="20"/>
                      </a:cubicBezTo>
                      <a:cubicBezTo>
                        <a:pt x="26" y="22"/>
                        <a:pt x="27" y="17"/>
                        <a:pt x="29" y="17"/>
                      </a:cubicBezTo>
                      <a:cubicBezTo>
                        <a:pt x="31" y="18"/>
                        <a:pt x="31" y="14"/>
                        <a:pt x="32" y="14"/>
                      </a:cubicBezTo>
                      <a:cubicBezTo>
                        <a:pt x="35" y="15"/>
                        <a:pt x="33" y="9"/>
                        <a:pt x="35" y="10"/>
                      </a:cubicBezTo>
                      <a:cubicBezTo>
                        <a:pt x="37" y="10"/>
                        <a:pt x="36" y="7"/>
                        <a:pt x="36" y="6"/>
                      </a:cubicBezTo>
                      <a:cubicBezTo>
                        <a:pt x="36" y="6"/>
                        <a:pt x="35" y="6"/>
                        <a:pt x="35" y="6"/>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5" name="Freeform 10946">
                  <a:extLst>
                    <a:ext uri="{FF2B5EF4-FFF2-40B4-BE49-F238E27FC236}">
                      <a16:creationId xmlns:a16="http://schemas.microsoft.com/office/drawing/2014/main" id="{F28C35EE-A537-89C7-BEAB-0A8ADFE749A2}"/>
                    </a:ext>
                  </a:extLst>
                </p:cNvPr>
                <p:cNvSpPr>
                  <a:spLocks/>
                </p:cNvSpPr>
                <p:nvPr/>
              </p:nvSpPr>
              <p:spPr bwMode="auto">
                <a:xfrm>
                  <a:off x="4155" y="2268"/>
                  <a:ext cx="2" cy="3"/>
                </a:xfrm>
                <a:custGeom>
                  <a:avLst/>
                  <a:gdLst>
                    <a:gd name="T0" fmla="*/ 0 w 2"/>
                    <a:gd name="T1" fmla="*/ 0 h 3"/>
                    <a:gd name="T2" fmla="*/ 1 w 2"/>
                    <a:gd name="T3" fmla="*/ 3 h 3"/>
                    <a:gd name="T4" fmla="*/ 2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1" y="0"/>
                        <a:pt x="1" y="2"/>
                        <a:pt x="1" y="3"/>
                      </a:cubicBezTo>
                      <a:cubicBezTo>
                        <a:pt x="2" y="3"/>
                        <a:pt x="2" y="2"/>
                        <a:pt x="2" y="2"/>
                      </a:cubicBezTo>
                      <a:cubicBezTo>
                        <a:pt x="2" y="0"/>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6" name="Freeform 10947">
                  <a:extLst>
                    <a:ext uri="{FF2B5EF4-FFF2-40B4-BE49-F238E27FC236}">
                      <a16:creationId xmlns:a16="http://schemas.microsoft.com/office/drawing/2014/main" id="{7E625F1F-3F7B-EE74-CCB3-F2E14CB3804E}"/>
                    </a:ext>
                  </a:extLst>
                </p:cNvPr>
                <p:cNvSpPr>
                  <a:spLocks/>
                </p:cNvSpPr>
                <p:nvPr/>
              </p:nvSpPr>
              <p:spPr bwMode="auto">
                <a:xfrm>
                  <a:off x="4156" y="2263"/>
                  <a:ext cx="3" cy="4"/>
                </a:xfrm>
                <a:custGeom>
                  <a:avLst/>
                  <a:gdLst>
                    <a:gd name="T0" fmla="*/ 1 w 4"/>
                    <a:gd name="T1" fmla="*/ 0 h 4"/>
                    <a:gd name="T2" fmla="*/ 2 w 4"/>
                    <a:gd name="T3" fmla="*/ 3 h 4"/>
                    <a:gd name="T4" fmla="*/ 2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2"/>
                        <a:pt x="3" y="4"/>
                        <a:pt x="4" y="3"/>
                      </a:cubicBezTo>
                      <a:cubicBezTo>
                        <a:pt x="4" y="2"/>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7" name="Freeform 10948">
                  <a:extLst>
                    <a:ext uri="{FF2B5EF4-FFF2-40B4-BE49-F238E27FC236}">
                      <a16:creationId xmlns:a16="http://schemas.microsoft.com/office/drawing/2014/main" id="{F7149FE6-AB80-3923-D5D8-DEBF16951309}"/>
                    </a:ext>
                  </a:extLst>
                </p:cNvPr>
                <p:cNvSpPr>
                  <a:spLocks/>
                </p:cNvSpPr>
                <p:nvPr/>
              </p:nvSpPr>
              <p:spPr bwMode="auto">
                <a:xfrm>
                  <a:off x="4160" y="2270"/>
                  <a:ext cx="3" cy="3"/>
                </a:xfrm>
                <a:custGeom>
                  <a:avLst/>
                  <a:gdLst>
                    <a:gd name="T0" fmla="*/ 0 w 4"/>
                    <a:gd name="T1" fmla="*/ 1 h 4"/>
                    <a:gd name="T2" fmla="*/ 2 w 4"/>
                    <a:gd name="T3" fmla="*/ 0 h 4"/>
                    <a:gd name="T4" fmla="*/ 2 w 4"/>
                    <a:gd name="T5" fmla="*/ 2 h 4"/>
                    <a:gd name="T6" fmla="*/ 0 w 4"/>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1"/>
                      </a:moveTo>
                      <a:cubicBezTo>
                        <a:pt x="0" y="1"/>
                        <a:pt x="1" y="0"/>
                        <a:pt x="2" y="0"/>
                      </a:cubicBezTo>
                      <a:cubicBezTo>
                        <a:pt x="3" y="1"/>
                        <a:pt x="4" y="3"/>
                        <a:pt x="3" y="4"/>
                      </a:cubicBezTo>
                      <a:cubicBezTo>
                        <a:pt x="2" y="3"/>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8" name="Freeform 10949">
                  <a:extLst>
                    <a:ext uri="{FF2B5EF4-FFF2-40B4-BE49-F238E27FC236}">
                      <a16:creationId xmlns:a16="http://schemas.microsoft.com/office/drawing/2014/main" id="{E72522C5-7069-AB3F-BACD-A754E56B8452}"/>
                    </a:ext>
                  </a:extLst>
                </p:cNvPr>
                <p:cNvSpPr>
                  <a:spLocks/>
                </p:cNvSpPr>
                <p:nvPr/>
              </p:nvSpPr>
              <p:spPr bwMode="auto">
                <a:xfrm>
                  <a:off x="4163" y="2263"/>
                  <a:ext cx="3" cy="5"/>
                </a:xfrm>
                <a:custGeom>
                  <a:avLst/>
                  <a:gdLst>
                    <a:gd name="T0" fmla="*/ 1 w 3"/>
                    <a:gd name="T1" fmla="*/ 0 h 6"/>
                    <a:gd name="T2" fmla="*/ 1 w 3"/>
                    <a:gd name="T3" fmla="*/ 3 h 6"/>
                    <a:gd name="T4" fmla="*/ 3 w 3"/>
                    <a:gd name="T5" fmla="*/ 3 h 6"/>
                    <a:gd name="T6" fmla="*/ 2 w 3"/>
                    <a:gd name="T7" fmla="*/ 3 h 6"/>
                    <a:gd name="T8" fmla="*/ 1 w 3"/>
                    <a:gd name="T9" fmla="*/ 0 h 6"/>
                    <a:gd name="T10" fmla="*/ 1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1" y="0"/>
                      </a:moveTo>
                      <a:cubicBezTo>
                        <a:pt x="0" y="1"/>
                        <a:pt x="0" y="2"/>
                        <a:pt x="1" y="3"/>
                      </a:cubicBezTo>
                      <a:cubicBezTo>
                        <a:pt x="1" y="3"/>
                        <a:pt x="3" y="6"/>
                        <a:pt x="3" y="5"/>
                      </a:cubicBezTo>
                      <a:cubicBezTo>
                        <a:pt x="3" y="5"/>
                        <a:pt x="2" y="4"/>
                        <a:pt x="2" y="4"/>
                      </a:cubicBezTo>
                      <a:cubicBezTo>
                        <a:pt x="2"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69" name="Freeform 10950">
                  <a:extLst>
                    <a:ext uri="{FF2B5EF4-FFF2-40B4-BE49-F238E27FC236}">
                      <a16:creationId xmlns:a16="http://schemas.microsoft.com/office/drawing/2014/main" id="{71947926-D5A1-3204-6CBA-3019282E3363}"/>
                    </a:ext>
                  </a:extLst>
                </p:cNvPr>
                <p:cNvSpPr>
                  <a:spLocks/>
                </p:cNvSpPr>
                <p:nvPr/>
              </p:nvSpPr>
              <p:spPr bwMode="auto">
                <a:xfrm>
                  <a:off x="4158" y="2260"/>
                  <a:ext cx="4" cy="3"/>
                </a:xfrm>
                <a:custGeom>
                  <a:avLst/>
                  <a:gdLst>
                    <a:gd name="T0" fmla="*/ 1 w 4"/>
                    <a:gd name="T1" fmla="*/ 2 h 3"/>
                    <a:gd name="T2" fmla="*/ 4 w 4"/>
                    <a:gd name="T3" fmla="*/ 3 h 3"/>
                    <a:gd name="T4" fmla="*/ 1 w 4"/>
                    <a:gd name="T5" fmla="*/ 2 h 3"/>
                    <a:gd name="T6" fmla="*/ 0 60000 65536"/>
                    <a:gd name="T7" fmla="*/ 0 60000 65536"/>
                    <a:gd name="T8" fmla="*/ 0 60000 65536"/>
                  </a:gdLst>
                  <a:ahLst/>
                  <a:cxnLst>
                    <a:cxn ang="T6">
                      <a:pos x="T0" y="T1"/>
                    </a:cxn>
                    <a:cxn ang="T7">
                      <a:pos x="T2" y="T3"/>
                    </a:cxn>
                    <a:cxn ang="T8">
                      <a:pos x="T4" y="T5"/>
                    </a:cxn>
                  </a:cxnLst>
                  <a:rect l="0" t="0" r="r" b="b"/>
                  <a:pathLst>
                    <a:path w="4" h="3">
                      <a:moveTo>
                        <a:pt x="1" y="2"/>
                      </a:moveTo>
                      <a:cubicBezTo>
                        <a:pt x="0" y="0"/>
                        <a:pt x="4" y="2"/>
                        <a:pt x="4" y="3"/>
                      </a:cubicBezTo>
                      <a:cubicBezTo>
                        <a:pt x="3" y="3"/>
                        <a:pt x="2" y="1"/>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0" name="Freeform 10951">
                  <a:extLst>
                    <a:ext uri="{FF2B5EF4-FFF2-40B4-BE49-F238E27FC236}">
                      <a16:creationId xmlns:a16="http://schemas.microsoft.com/office/drawing/2014/main" id="{47853FE4-5D34-D7EB-7946-28E870C037DB}"/>
                    </a:ext>
                  </a:extLst>
                </p:cNvPr>
                <p:cNvSpPr>
                  <a:spLocks/>
                </p:cNvSpPr>
                <p:nvPr/>
              </p:nvSpPr>
              <p:spPr bwMode="auto">
                <a:xfrm>
                  <a:off x="4162" y="2278"/>
                  <a:ext cx="3" cy="4"/>
                </a:xfrm>
                <a:custGeom>
                  <a:avLst/>
                  <a:gdLst>
                    <a:gd name="T0" fmla="*/ 1 w 4"/>
                    <a:gd name="T1" fmla="*/ 0 h 6"/>
                    <a:gd name="T2" fmla="*/ 2 w 4"/>
                    <a:gd name="T3" fmla="*/ 1 h 6"/>
                    <a:gd name="T4" fmla="*/ 1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1" y="0"/>
                      </a:moveTo>
                      <a:cubicBezTo>
                        <a:pt x="0" y="0"/>
                        <a:pt x="3" y="6"/>
                        <a:pt x="4" y="3"/>
                      </a:cubicBezTo>
                      <a:cubicBezTo>
                        <a:pt x="3"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1" name="Freeform 10952">
                  <a:extLst>
                    <a:ext uri="{FF2B5EF4-FFF2-40B4-BE49-F238E27FC236}">
                      <a16:creationId xmlns:a16="http://schemas.microsoft.com/office/drawing/2014/main" id="{3E8A83CE-BEDE-C857-40DD-92973773CAA3}"/>
                    </a:ext>
                  </a:extLst>
                </p:cNvPr>
                <p:cNvSpPr>
                  <a:spLocks/>
                </p:cNvSpPr>
                <p:nvPr/>
              </p:nvSpPr>
              <p:spPr bwMode="auto">
                <a:xfrm>
                  <a:off x="4166" y="2272"/>
                  <a:ext cx="3" cy="5"/>
                </a:xfrm>
                <a:custGeom>
                  <a:avLst/>
                  <a:gdLst>
                    <a:gd name="T0" fmla="*/ 0 w 3"/>
                    <a:gd name="T1" fmla="*/ 3 h 6"/>
                    <a:gd name="T2" fmla="*/ 3 w 3"/>
                    <a:gd name="T3" fmla="*/ 3 h 6"/>
                    <a:gd name="T4" fmla="*/ 2 w 3"/>
                    <a:gd name="T5" fmla="*/ 3 h 6"/>
                    <a:gd name="T6" fmla="*/ 0 w 3"/>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3"/>
                      </a:moveTo>
                      <a:cubicBezTo>
                        <a:pt x="2" y="0"/>
                        <a:pt x="3" y="5"/>
                        <a:pt x="3" y="6"/>
                      </a:cubicBezTo>
                      <a:cubicBezTo>
                        <a:pt x="2" y="6"/>
                        <a:pt x="2" y="5"/>
                        <a:pt x="2" y="4"/>
                      </a:cubicBezTo>
                      <a:cubicBezTo>
                        <a:pt x="2" y="3"/>
                        <a:pt x="1" y="3"/>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2" name="Freeform 10953">
                  <a:extLst>
                    <a:ext uri="{FF2B5EF4-FFF2-40B4-BE49-F238E27FC236}">
                      <a16:creationId xmlns:a16="http://schemas.microsoft.com/office/drawing/2014/main" id="{459648F0-5FBF-C96A-A474-D5534C424F63}"/>
                    </a:ext>
                  </a:extLst>
                </p:cNvPr>
                <p:cNvSpPr>
                  <a:spLocks/>
                </p:cNvSpPr>
                <p:nvPr/>
              </p:nvSpPr>
              <p:spPr bwMode="auto">
                <a:xfrm>
                  <a:off x="4170" y="2266"/>
                  <a:ext cx="3" cy="4"/>
                </a:xfrm>
                <a:custGeom>
                  <a:avLst/>
                  <a:gdLst>
                    <a:gd name="T0" fmla="*/ 0 w 4"/>
                    <a:gd name="T1" fmla="*/ 0 h 5"/>
                    <a:gd name="T2" fmla="*/ 2 w 4"/>
                    <a:gd name="T3" fmla="*/ 2 h 5"/>
                    <a:gd name="T4" fmla="*/ 1 w 4"/>
                    <a:gd name="T5" fmla="*/ 1 h 5"/>
                    <a:gd name="T6" fmla="*/ 0 60000 65536"/>
                    <a:gd name="T7" fmla="*/ 0 60000 65536"/>
                    <a:gd name="T8" fmla="*/ 0 60000 65536"/>
                  </a:gdLst>
                  <a:ahLst/>
                  <a:cxnLst>
                    <a:cxn ang="T6">
                      <a:pos x="T0" y="T1"/>
                    </a:cxn>
                    <a:cxn ang="T7">
                      <a:pos x="T2" y="T3"/>
                    </a:cxn>
                    <a:cxn ang="T8">
                      <a:pos x="T4" y="T5"/>
                    </a:cxn>
                  </a:cxnLst>
                  <a:rect l="0" t="0" r="r" b="b"/>
                  <a:pathLst>
                    <a:path w="4" h="5">
                      <a:moveTo>
                        <a:pt x="0" y="0"/>
                      </a:moveTo>
                      <a:cubicBezTo>
                        <a:pt x="0" y="3"/>
                        <a:pt x="2" y="5"/>
                        <a:pt x="4" y="5"/>
                      </a:cubicBezTo>
                      <a:cubicBezTo>
                        <a:pt x="3"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3" name="Freeform 10954">
                  <a:extLst>
                    <a:ext uri="{FF2B5EF4-FFF2-40B4-BE49-F238E27FC236}">
                      <a16:creationId xmlns:a16="http://schemas.microsoft.com/office/drawing/2014/main" id="{69EFAD05-9FE2-03BE-F625-59CED7E28262}"/>
                    </a:ext>
                  </a:extLst>
                </p:cNvPr>
                <p:cNvSpPr>
                  <a:spLocks/>
                </p:cNvSpPr>
                <p:nvPr/>
              </p:nvSpPr>
              <p:spPr bwMode="auto">
                <a:xfrm>
                  <a:off x="4166" y="2261"/>
                  <a:ext cx="3" cy="3"/>
                </a:xfrm>
                <a:custGeom>
                  <a:avLst/>
                  <a:gdLst>
                    <a:gd name="T0" fmla="*/ 0 w 3"/>
                    <a:gd name="T1" fmla="*/ 1 h 4"/>
                    <a:gd name="T2" fmla="*/ 3 w 3"/>
                    <a:gd name="T3" fmla="*/ 2 h 4"/>
                    <a:gd name="T4" fmla="*/ 0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1"/>
                      </a:moveTo>
                      <a:cubicBezTo>
                        <a:pt x="1" y="0"/>
                        <a:pt x="3" y="2"/>
                        <a:pt x="3" y="4"/>
                      </a:cubicBezTo>
                      <a:cubicBezTo>
                        <a:pt x="2" y="3"/>
                        <a:pt x="2"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4" name="Freeform 10955">
                  <a:extLst>
                    <a:ext uri="{FF2B5EF4-FFF2-40B4-BE49-F238E27FC236}">
                      <a16:creationId xmlns:a16="http://schemas.microsoft.com/office/drawing/2014/main" id="{2DBF5FAB-DA18-5A49-75B4-27192343AD50}"/>
                    </a:ext>
                  </a:extLst>
                </p:cNvPr>
                <p:cNvSpPr>
                  <a:spLocks/>
                </p:cNvSpPr>
                <p:nvPr/>
              </p:nvSpPr>
              <p:spPr bwMode="auto">
                <a:xfrm>
                  <a:off x="4169" y="2279"/>
                  <a:ext cx="2" cy="3"/>
                </a:xfrm>
                <a:custGeom>
                  <a:avLst/>
                  <a:gdLst>
                    <a:gd name="T0" fmla="*/ 0 w 3"/>
                    <a:gd name="T1" fmla="*/ 0 h 3"/>
                    <a:gd name="T2" fmla="*/ 1 w 3"/>
                    <a:gd name="T3" fmla="*/ 1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3" y="3"/>
                        <a:pt x="3" y="1"/>
                      </a:cubicBezTo>
                      <a:cubicBezTo>
                        <a:pt x="2" y="1"/>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5" name="Freeform 10956">
                  <a:extLst>
                    <a:ext uri="{FF2B5EF4-FFF2-40B4-BE49-F238E27FC236}">
                      <a16:creationId xmlns:a16="http://schemas.microsoft.com/office/drawing/2014/main" id="{A61AF764-A778-A6A4-B191-7CEF469E6F93}"/>
                    </a:ext>
                  </a:extLst>
                </p:cNvPr>
                <p:cNvSpPr>
                  <a:spLocks/>
                </p:cNvSpPr>
                <p:nvPr/>
              </p:nvSpPr>
              <p:spPr bwMode="auto">
                <a:xfrm>
                  <a:off x="4172" y="2273"/>
                  <a:ext cx="3" cy="5"/>
                </a:xfrm>
                <a:custGeom>
                  <a:avLst/>
                  <a:gdLst>
                    <a:gd name="T0" fmla="*/ 0 w 3"/>
                    <a:gd name="T1" fmla="*/ 1 h 6"/>
                    <a:gd name="T2" fmla="*/ 2 w 3"/>
                    <a:gd name="T3" fmla="*/ 3 h 6"/>
                    <a:gd name="T4" fmla="*/ 3 w 3"/>
                    <a:gd name="T5" fmla="*/ 3 h 6"/>
                    <a:gd name="T6" fmla="*/ 1 w 3"/>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1"/>
                      </a:moveTo>
                      <a:cubicBezTo>
                        <a:pt x="1" y="0"/>
                        <a:pt x="3" y="4"/>
                        <a:pt x="2" y="6"/>
                      </a:cubicBezTo>
                      <a:cubicBezTo>
                        <a:pt x="2" y="5"/>
                        <a:pt x="3" y="5"/>
                        <a:pt x="3" y="4"/>
                      </a:cubicBezTo>
                      <a:cubicBezTo>
                        <a:pt x="3" y="2"/>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6" name="Freeform 10957">
                  <a:extLst>
                    <a:ext uri="{FF2B5EF4-FFF2-40B4-BE49-F238E27FC236}">
                      <a16:creationId xmlns:a16="http://schemas.microsoft.com/office/drawing/2014/main" id="{47C50C7C-7046-CD15-F043-9780E568817A}"/>
                    </a:ext>
                  </a:extLst>
                </p:cNvPr>
                <p:cNvSpPr>
                  <a:spLocks/>
                </p:cNvSpPr>
                <p:nvPr/>
              </p:nvSpPr>
              <p:spPr bwMode="auto">
                <a:xfrm>
                  <a:off x="4176" y="2272"/>
                  <a:ext cx="1" cy="3"/>
                </a:xfrm>
                <a:custGeom>
                  <a:avLst/>
                  <a:gdLst>
                    <a:gd name="T0" fmla="*/ 0 w 1"/>
                    <a:gd name="T1" fmla="*/ 0 h 4"/>
                    <a:gd name="T2" fmla="*/ 1 w 1"/>
                    <a:gd name="T3" fmla="*/ 2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0"/>
                        <a:pt x="1" y="3"/>
                        <a:pt x="1" y="4"/>
                      </a:cubicBezTo>
                      <a:cubicBezTo>
                        <a:pt x="0" y="3"/>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7" name="Freeform 10958">
                  <a:extLst>
                    <a:ext uri="{FF2B5EF4-FFF2-40B4-BE49-F238E27FC236}">
                      <a16:creationId xmlns:a16="http://schemas.microsoft.com/office/drawing/2014/main" id="{4FB9214A-0031-6309-C85B-FD3F57B12CDB}"/>
                    </a:ext>
                  </a:extLst>
                </p:cNvPr>
                <p:cNvSpPr>
                  <a:spLocks noEditPoints="1"/>
                </p:cNvSpPr>
                <p:nvPr/>
              </p:nvSpPr>
              <p:spPr bwMode="auto">
                <a:xfrm>
                  <a:off x="4029" y="2188"/>
                  <a:ext cx="23" cy="23"/>
                </a:xfrm>
                <a:custGeom>
                  <a:avLst/>
                  <a:gdLst>
                    <a:gd name="T0" fmla="*/ 5 w 28"/>
                    <a:gd name="T1" fmla="*/ 7 h 28"/>
                    <a:gd name="T2" fmla="*/ 6 w 28"/>
                    <a:gd name="T3" fmla="*/ 7 h 28"/>
                    <a:gd name="T4" fmla="*/ 5 w 28"/>
                    <a:gd name="T5" fmla="*/ 7 h 28"/>
                    <a:gd name="T6" fmla="*/ 11 w 28"/>
                    <a:gd name="T7" fmla="*/ 7 h 28"/>
                    <a:gd name="T8" fmla="*/ 11 w 28"/>
                    <a:gd name="T9" fmla="*/ 5 h 28"/>
                    <a:gd name="T10" fmla="*/ 11 w 28"/>
                    <a:gd name="T11" fmla="*/ 7 h 28"/>
                    <a:gd name="T12" fmla="*/ 10 w 28"/>
                    <a:gd name="T13" fmla="*/ 5 h 28"/>
                    <a:gd name="T14" fmla="*/ 10 w 28"/>
                    <a:gd name="T15" fmla="*/ 5 h 28"/>
                    <a:gd name="T16" fmla="*/ 8 w 28"/>
                    <a:gd name="T17" fmla="*/ 6 h 28"/>
                    <a:gd name="T18" fmla="*/ 8 w 28"/>
                    <a:gd name="T19" fmla="*/ 7 h 28"/>
                    <a:gd name="T20" fmla="*/ 9 w 28"/>
                    <a:gd name="T21" fmla="*/ 5 h 28"/>
                    <a:gd name="T22" fmla="*/ 3 w 28"/>
                    <a:gd name="T23" fmla="*/ 5 h 28"/>
                    <a:gd name="T24" fmla="*/ 4 w 28"/>
                    <a:gd name="T25" fmla="*/ 4 h 28"/>
                    <a:gd name="T26" fmla="*/ 4 w 28"/>
                    <a:gd name="T27" fmla="*/ 5 h 28"/>
                    <a:gd name="T28" fmla="*/ 7 w 28"/>
                    <a:gd name="T29" fmla="*/ 2 h 28"/>
                    <a:gd name="T30" fmla="*/ 7 w 28"/>
                    <a:gd name="T31" fmla="*/ 4 h 28"/>
                    <a:gd name="T32" fmla="*/ 9 w 28"/>
                    <a:gd name="T33" fmla="*/ 2 h 28"/>
                    <a:gd name="T34" fmla="*/ 8 w 28"/>
                    <a:gd name="T35" fmla="*/ 2 h 28"/>
                    <a:gd name="T36" fmla="*/ 8 w 28"/>
                    <a:gd name="T37" fmla="*/ 2 h 28"/>
                    <a:gd name="T38" fmla="*/ 8 w 28"/>
                    <a:gd name="T39" fmla="*/ 2 h 28"/>
                    <a:gd name="T40" fmla="*/ 7 w 28"/>
                    <a:gd name="T41" fmla="*/ 0 h 28"/>
                    <a:gd name="T42" fmla="*/ 5 w 28"/>
                    <a:gd name="T43" fmla="*/ 2 h 28"/>
                    <a:gd name="T44" fmla="*/ 2 w 28"/>
                    <a:gd name="T45" fmla="*/ 6 h 28"/>
                    <a:gd name="T46" fmla="*/ 1 w 28"/>
                    <a:gd name="T47" fmla="*/ 10 h 28"/>
                    <a:gd name="T48" fmla="*/ 1 w 28"/>
                    <a:gd name="T49" fmla="*/ 13 h 28"/>
                    <a:gd name="T50" fmla="*/ 2 w 28"/>
                    <a:gd name="T51" fmla="*/ 11 h 28"/>
                    <a:gd name="T52" fmla="*/ 2 w 28"/>
                    <a:gd name="T53" fmla="*/ 10 h 28"/>
                    <a:gd name="T54" fmla="*/ 2 w 28"/>
                    <a:gd name="T55" fmla="*/ 10 h 28"/>
                    <a:gd name="T56" fmla="*/ 2 w 28"/>
                    <a:gd name="T57" fmla="*/ 12 h 28"/>
                    <a:gd name="T58" fmla="*/ 12 w 28"/>
                    <a:gd name="T59" fmla="*/ 4 h 28"/>
                    <a:gd name="T60" fmla="*/ 10 w 28"/>
                    <a:gd name="T61" fmla="*/ 2 h 28"/>
                    <a:gd name="T62" fmla="*/ 9 w 28"/>
                    <a:gd name="T63" fmla="*/ 1 h 28"/>
                    <a:gd name="T64" fmla="*/ 8 w 28"/>
                    <a:gd name="T65" fmla="*/ 0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 h="28">
                      <a:moveTo>
                        <a:pt x="10" y="14"/>
                      </a:moveTo>
                      <a:cubicBezTo>
                        <a:pt x="10" y="14"/>
                        <a:pt x="10" y="14"/>
                        <a:pt x="10" y="14"/>
                      </a:cubicBezTo>
                      <a:cubicBezTo>
                        <a:pt x="10" y="14"/>
                        <a:pt x="10" y="14"/>
                        <a:pt x="10" y="14"/>
                      </a:cubicBezTo>
                      <a:cubicBezTo>
                        <a:pt x="11" y="14"/>
                        <a:pt x="11" y="14"/>
                        <a:pt x="12" y="14"/>
                      </a:cubicBezTo>
                      <a:cubicBezTo>
                        <a:pt x="12" y="15"/>
                        <a:pt x="11" y="17"/>
                        <a:pt x="10" y="18"/>
                      </a:cubicBezTo>
                      <a:cubicBezTo>
                        <a:pt x="10" y="17"/>
                        <a:pt x="12" y="14"/>
                        <a:pt x="10" y="14"/>
                      </a:cubicBezTo>
                      <a:cubicBezTo>
                        <a:pt x="10" y="14"/>
                        <a:pt x="10" y="14"/>
                        <a:pt x="10" y="14"/>
                      </a:cubicBezTo>
                      <a:moveTo>
                        <a:pt x="24" y="14"/>
                      </a:moveTo>
                      <a:cubicBezTo>
                        <a:pt x="24" y="13"/>
                        <a:pt x="25" y="11"/>
                        <a:pt x="24" y="11"/>
                      </a:cubicBezTo>
                      <a:cubicBezTo>
                        <a:pt x="24" y="11"/>
                        <a:pt x="24" y="11"/>
                        <a:pt x="24" y="11"/>
                      </a:cubicBezTo>
                      <a:cubicBezTo>
                        <a:pt x="24" y="11"/>
                        <a:pt x="24" y="11"/>
                        <a:pt x="24" y="11"/>
                      </a:cubicBezTo>
                      <a:cubicBezTo>
                        <a:pt x="26" y="11"/>
                        <a:pt x="25" y="13"/>
                        <a:pt x="24" y="14"/>
                      </a:cubicBezTo>
                      <a:moveTo>
                        <a:pt x="20" y="10"/>
                      </a:moveTo>
                      <a:cubicBezTo>
                        <a:pt x="20" y="10"/>
                        <a:pt x="20" y="10"/>
                        <a:pt x="21" y="10"/>
                      </a:cubicBezTo>
                      <a:cubicBezTo>
                        <a:pt x="21" y="10"/>
                        <a:pt x="21" y="10"/>
                        <a:pt x="21" y="10"/>
                      </a:cubicBezTo>
                      <a:cubicBezTo>
                        <a:pt x="21" y="10"/>
                        <a:pt x="21" y="10"/>
                        <a:pt x="21" y="10"/>
                      </a:cubicBezTo>
                      <a:cubicBezTo>
                        <a:pt x="21" y="10"/>
                        <a:pt x="20" y="10"/>
                        <a:pt x="20" y="10"/>
                      </a:cubicBezTo>
                      <a:cubicBezTo>
                        <a:pt x="20" y="11"/>
                        <a:pt x="19" y="13"/>
                        <a:pt x="18" y="13"/>
                      </a:cubicBezTo>
                      <a:cubicBezTo>
                        <a:pt x="18" y="14"/>
                        <a:pt x="18" y="15"/>
                        <a:pt x="18" y="15"/>
                      </a:cubicBezTo>
                      <a:cubicBezTo>
                        <a:pt x="18" y="15"/>
                        <a:pt x="18" y="15"/>
                        <a:pt x="18" y="15"/>
                      </a:cubicBezTo>
                      <a:cubicBezTo>
                        <a:pt x="17" y="15"/>
                        <a:pt x="18" y="12"/>
                        <a:pt x="18" y="12"/>
                      </a:cubicBezTo>
                      <a:cubicBezTo>
                        <a:pt x="19" y="11"/>
                        <a:pt x="20" y="10"/>
                        <a:pt x="20" y="10"/>
                      </a:cubicBezTo>
                      <a:moveTo>
                        <a:pt x="8" y="11"/>
                      </a:moveTo>
                      <a:cubicBezTo>
                        <a:pt x="7" y="11"/>
                        <a:pt x="7" y="11"/>
                        <a:pt x="7" y="11"/>
                      </a:cubicBezTo>
                      <a:cubicBezTo>
                        <a:pt x="8" y="10"/>
                        <a:pt x="10" y="9"/>
                        <a:pt x="9" y="8"/>
                      </a:cubicBezTo>
                      <a:cubicBezTo>
                        <a:pt x="9" y="8"/>
                        <a:pt x="9" y="8"/>
                        <a:pt x="9" y="8"/>
                      </a:cubicBezTo>
                      <a:cubicBezTo>
                        <a:pt x="9" y="9"/>
                        <a:pt x="10" y="10"/>
                        <a:pt x="9" y="11"/>
                      </a:cubicBezTo>
                      <a:cubicBezTo>
                        <a:pt x="8" y="11"/>
                        <a:pt x="8" y="11"/>
                        <a:pt x="8" y="11"/>
                      </a:cubicBezTo>
                      <a:moveTo>
                        <a:pt x="14" y="9"/>
                      </a:moveTo>
                      <a:cubicBezTo>
                        <a:pt x="13" y="9"/>
                        <a:pt x="13" y="6"/>
                        <a:pt x="15" y="5"/>
                      </a:cubicBezTo>
                      <a:cubicBezTo>
                        <a:pt x="15" y="6"/>
                        <a:pt x="15" y="6"/>
                        <a:pt x="15" y="6"/>
                      </a:cubicBezTo>
                      <a:cubicBezTo>
                        <a:pt x="14" y="6"/>
                        <a:pt x="14" y="8"/>
                        <a:pt x="14" y="9"/>
                      </a:cubicBezTo>
                      <a:moveTo>
                        <a:pt x="18" y="5"/>
                      </a:moveTo>
                      <a:cubicBezTo>
                        <a:pt x="19" y="5"/>
                        <a:pt x="19" y="5"/>
                        <a:pt x="19" y="5"/>
                      </a:cubicBezTo>
                      <a:cubicBezTo>
                        <a:pt x="20" y="5"/>
                        <a:pt x="20" y="7"/>
                        <a:pt x="19" y="8"/>
                      </a:cubicBezTo>
                      <a:cubicBezTo>
                        <a:pt x="19" y="7"/>
                        <a:pt x="19" y="5"/>
                        <a:pt x="18" y="5"/>
                      </a:cubicBezTo>
                      <a:cubicBezTo>
                        <a:pt x="18" y="5"/>
                        <a:pt x="18" y="5"/>
                        <a:pt x="18" y="5"/>
                      </a:cubicBezTo>
                      <a:cubicBezTo>
                        <a:pt x="18" y="5"/>
                        <a:pt x="18" y="5"/>
                        <a:pt x="18" y="5"/>
                      </a:cubicBezTo>
                      <a:cubicBezTo>
                        <a:pt x="18" y="5"/>
                        <a:pt x="18" y="5"/>
                        <a:pt x="18" y="5"/>
                      </a:cubicBezTo>
                      <a:cubicBezTo>
                        <a:pt x="18" y="5"/>
                        <a:pt x="18" y="5"/>
                        <a:pt x="18" y="5"/>
                      </a:cubicBezTo>
                      <a:moveTo>
                        <a:pt x="16" y="0"/>
                      </a:moveTo>
                      <a:cubicBezTo>
                        <a:pt x="16" y="0"/>
                        <a:pt x="15" y="0"/>
                        <a:pt x="14" y="0"/>
                      </a:cubicBezTo>
                      <a:cubicBezTo>
                        <a:pt x="14" y="0"/>
                        <a:pt x="14" y="0"/>
                        <a:pt x="14" y="0"/>
                      </a:cubicBezTo>
                      <a:cubicBezTo>
                        <a:pt x="13" y="2"/>
                        <a:pt x="12" y="3"/>
                        <a:pt x="10" y="4"/>
                      </a:cubicBezTo>
                      <a:cubicBezTo>
                        <a:pt x="8" y="4"/>
                        <a:pt x="8" y="7"/>
                        <a:pt x="7" y="8"/>
                      </a:cubicBezTo>
                      <a:cubicBezTo>
                        <a:pt x="5" y="9"/>
                        <a:pt x="5" y="12"/>
                        <a:pt x="3" y="13"/>
                      </a:cubicBezTo>
                      <a:cubicBezTo>
                        <a:pt x="1" y="14"/>
                        <a:pt x="3" y="16"/>
                        <a:pt x="2" y="17"/>
                      </a:cubicBezTo>
                      <a:cubicBezTo>
                        <a:pt x="0" y="20"/>
                        <a:pt x="2" y="20"/>
                        <a:pt x="1" y="22"/>
                      </a:cubicBezTo>
                      <a:cubicBezTo>
                        <a:pt x="0" y="24"/>
                        <a:pt x="2" y="25"/>
                        <a:pt x="1" y="26"/>
                      </a:cubicBezTo>
                      <a:cubicBezTo>
                        <a:pt x="1" y="27"/>
                        <a:pt x="1" y="28"/>
                        <a:pt x="1" y="28"/>
                      </a:cubicBezTo>
                      <a:cubicBezTo>
                        <a:pt x="2" y="27"/>
                        <a:pt x="3" y="26"/>
                        <a:pt x="4" y="26"/>
                      </a:cubicBezTo>
                      <a:cubicBezTo>
                        <a:pt x="3" y="26"/>
                        <a:pt x="4" y="25"/>
                        <a:pt x="4" y="24"/>
                      </a:cubicBezTo>
                      <a:cubicBezTo>
                        <a:pt x="4" y="23"/>
                        <a:pt x="5" y="22"/>
                        <a:pt x="5" y="22"/>
                      </a:cubicBezTo>
                      <a:cubicBezTo>
                        <a:pt x="5" y="22"/>
                        <a:pt x="5" y="22"/>
                        <a:pt x="5" y="22"/>
                      </a:cubicBezTo>
                      <a:cubicBezTo>
                        <a:pt x="5" y="22"/>
                        <a:pt x="5" y="22"/>
                        <a:pt x="6" y="21"/>
                      </a:cubicBezTo>
                      <a:cubicBezTo>
                        <a:pt x="5" y="22"/>
                        <a:pt x="5" y="22"/>
                        <a:pt x="5" y="22"/>
                      </a:cubicBezTo>
                      <a:cubicBezTo>
                        <a:pt x="5" y="22"/>
                        <a:pt x="5" y="22"/>
                        <a:pt x="5" y="22"/>
                      </a:cubicBezTo>
                      <a:cubicBezTo>
                        <a:pt x="4" y="23"/>
                        <a:pt x="5" y="24"/>
                        <a:pt x="5" y="25"/>
                      </a:cubicBezTo>
                      <a:cubicBezTo>
                        <a:pt x="12" y="20"/>
                        <a:pt x="20" y="16"/>
                        <a:pt x="28" y="12"/>
                      </a:cubicBezTo>
                      <a:cubicBezTo>
                        <a:pt x="27" y="11"/>
                        <a:pt x="26" y="10"/>
                        <a:pt x="27" y="9"/>
                      </a:cubicBezTo>
                      <a:cubicBezTo>
                        <a:pt x="28" y="6"/>
                        <a:pt x="24" y="7"/>
                        <a:pt x="25" y="4"/>
                      </a:cubicBezTo>
                      <a:cubicBezTo>
                        <a:pt x="25" y="2"/>
                        <a:pt x="22" y="4"/>
                        <a:pt x="22" y="2"/>
                      </a:cubicBezTo>
                      <a:cubicBezTo>
                        <a:pt x="21" y="1"/>
                        <a:pt x="21" y="1"/>
                        <a:pt x="20" y="1"/>
                      </a:cubicBezTo>
                      <a:cubicBezTo>
                        <a:pt x="20" y="1"/>
                        <a:pt x="20" y="1"/>
                        <a:pt x="20" y="1"/>
                      </a:cubicBezTo>
                      <a:cubicBezTo>
                        <a:pt x="19" y="1"/>
                        <a:pt x="19" y="1"/>
                        <a:pt x="18" y="1"/>
                      </a:cubicBezTo>
                      <a:cubicBezTo>
                        <a:pt x="18" y="1"/>
                        <a:pt x="17" y="1"/>
                        <a:pt x="17" y="0"/>
                      </a:cubicBezTo>
                      <a:cubicBezTo>
                        <a:pt x="17" y="0"/>
                        <a:pt x="16" y="0"/>
                        <a:pt x="16"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8" name="Freeform 10959">
                  <a:extLst>
                    <a:ext uri="{FF2B5EF4-FFF2-40B4-BE49-F238E27FC236}">
                      <a16:creationId xmlns:a16="http://schemas.microsoft.com/office/drawing/2014/main" id="{962675F3-FA02-6E65-6AAE-409CCAB7BE69}"/>
                    </a:ext>
                  </a:extLst>
                </p:cNvPr>
                <p:cNvSpPr>
                  <a:spLocks noEditPoints="1"/>
                </p:cNvSpPr>
                <p:nvPr/>
              </p:nvSpPr>
              <p:spPr bwMode="auto">
                <a:xfrm>
                  <a:off x="4030" y="2197"/>
                  <a:ext cx="22" cy="20"/>
                </a:xfrm>
                <a:custGeom>
                  <a:avLst/>
                  <a:gdLst>
                    <a:gd name="T0" fmla="*/ 4 w 27"/>
                    <a:gd name="T1" fmla="*/ 9 h 24"/>
                    <a:gd name="T2" fmla="*/ 4 w 27"/>
                    <a:gd name="T3" fmla="*/ 8 h 24"/>
                    <a:gd name="T4" fmla="*/ 4 w 27"/>
                    <a:gd name="T5" fmla="*/ 8 h 24"/>
                    <a:gd name="T6" fmla="*/ 5 w 27"/>
                    <a:gd name="T7" fmla="*/ 9 h 24"/>
                    <a:gd name="T8" fmla="*/ 4 w 27"/>
                    <a:gd name="T9" fmla="*/ 9 h 24"/>
                    <a:gd name="T10" fmla="*/ 7 w 27"/>
                    <a:gd name="T11" fmla="*/ 7 h 24"/>
                    <a:gd name="T12" fmla="*/ 7 w 27"/>
                    <a:gd name="T13" fmla="*/ 7 h 24"/>
                    <a:gd name="T14" fmla="*/ 7 w 27"/>
                    <a:gd name="T15" fmla="*/ 7 h 24"/>
                    <a:gd name="T16" fmla="*/ 7 w 27"/>
                    <a:gd name="T17" fmla="*/ 7 h 24"/>
                    <a:gd name="T18" fmla="*/ 7 w 27"/>
                    <a:gd name="T19" fmla="*/ 7 h 24"/>
                    <a:gd name="T20" fmla="*/ 7 w 27"/>
                    <a:gd name="T21" fmla="*/ 8 h 24"/>
                    <a:gd name="T22" fmla="*/ 6 w 27"/>
                    <a:gd name="T23" fmla="*/ 9 h 24"/>
                    <a:gd name="T24" fmla="*/ 6 w 27"/>
                    <a:gd name="T25" fmla="*/ 9 h 24"/>
                    <a:gd name="T26" fmla="*/ 6 w 27"/>
                    <a:gd name="T27" fmla="*/ 9 h 24"/>
                    <a:gd name="T28" fmla="*/ 7 w 27"/>
                    <a:gd name="T29" fmla="*/ 7 h 24"/>
                    <a:gd name="T30" fmla="*/ 9 w 27"/>
                    <a:gd name="T31" fmla="*/ 7 h 24"/>
                    <a:gd name="T32" fmla="*/ 9 w 27"/>
                    <a:gd name="T33" fmla="*/ 7 h 24"/>
                    <a:gd name="T34" fmla="*/ 9 w 27"/>
                    <a:gd name="T35" fmla="*/ 7 h 24"/>
                    <a:gd name="T36" fmla="*/ 9 w 27"/>
                    <a:gd name="T37" fmla="*/ 7 h 24"/>
                    <a:gd name="T38" fmla="*/ 9 w 27"/>
                    <a:gd name="T39" fmla="*/ 7 h 24"/>
                    <a:gd name="T40" fmla="*/ 8 w 27"/>
                    <a:gd name="T41" fmla="*/ 8 h 24"/>
                    <a:gd name="T42" fmla="*/ 9 w 27"/>
                    <a:gd name="T43" fmla="*/ 7 h 24"/>
                    <a:gd name="T44" fmla="*/ 9 w 27"/>
                    <a:gd name="T45" fmla="*/ 7 h 24"/>
                    <a:gd name="T46" fmla="*/ 6 w 27"/>
                    <a:gd name="T47" fmla="*/ 5 h 24"/>
                    <a:gd name="T48" fmla="*/ 6 w 27"/>
                    <a:gd name="T49" fmla="*/ 5 h 24"/>
                    <a:gd name="T50" fmla="*/ 6 w 27"/>
                    <a:gd name="T51" fmla="*/ 5 h 24"/>
                    <a:gd name="T52" fmla="*/ 6 w 27"/>
                    <a:gd name="T53" fmla="*/ 5 h 24"/>
                    <a:gd name="T54" fmla="*/ 5 w 27"/>
                    <a:gd name="T55" fmla="*/ 7 h 24"/>
                    <a:gd name="T56" fmla="*/ 6 w 27"/>
                    <a:gd name="T57" fmla="*/ 6 h 24"/>
                    <a:gd name="T58" fmla="*/ 6 w 27"/>
                    <a:gd name="T59" fmla="*/ 5 h 24"/>
                    <a:gd name="T60" fmla="*/ 6 w 27"/>
                    <a:gd name="T61" fmla="*/ 5 h 24"/>
                    <a:gd name="T62" fmla="*/ 6 w 27"/>
                    <a:gd name="T63" fmla="*/ 5 h 24"/>
                    <a:gd name="T64" fmla="*/ 10 w 27"/>
                    <a:gd name="T65" fmla="*/ 3 h 24"/>
                    <a:gd name="T66" fmla="*/ 10 w 27"/>
                    <a:gd name="T67" fmla="*/ 3 h 24"/>
                    <a:gd name="T68" fmla="*/ 10 w 27"/>
                    <a:gd name="T69" fmla="*/ 3 h 24"/>
                    <a:gd name="T70" fmla="*/ 9 w 27"/>
                    <a:gd name="T71" fmla="*/ 3 h 24"/>
                    <a:gd name="T72" fmla="*/ 9 w 27"/>
                    <a:gd name="T73" fmla="*/ 5 h 24"/>
                    <a:gd name="T74" fmla="*/ 10 w 27"/>
                    <a:gd name="T75" fmla="*/ 3 h 24"/>
                    <a:gd name="T76" fmla="*/ 12 w 27"/>
                    <a:gd name="T77" fmla="*/ 0 h 24"/>
                    <a:gd name="T78" fmla="*/ 2 w 27"/>
                    <a:gd name="T79" fmla="*/ 7 h 24"/>
                    <a:gd name="T80" fmla="*/ 2 w 27"/>
                    <a:gd name="T81" fmla="*/ 7 h 24"/>
                    <a:gd name="T82" fmla="*/ 2 w 27"/>
                    <a:gd name="T83" fmla="*/ 7 h 24"/>
                    <a:gd name="T84" fmla="*/ 2 w 27"/>
                    <a:gd name="T85" fmla="*/ 7 h 24"/>
                    <a:gd name="T86" fmla="*/ 0 w 27"/>
                    <a:gd name="T87" fmla="*/ 8 h 24"/>
                    <a:gd name="T88" fmla="*/ 1 w 27"/>
                    <a:gd name="T89" fmla="*/ 8 h 24"/>
                    <a:gd name="T90" fmla="*/ 2 w 27"/>
                    <a:gd name="T91" fmla="*/ 10 h 24"/>
                    <a:gd name="T92" fmla="*/ 2 w 27"/>
                    <a:gd name="T93" fmla="*/ 11 h 24"/>
                    <a:gd name="T94" fmla="*/ 4 w 27"/>
                    <a:gd name="T95" fmla="*/ 11 h 24"/>
                    <a:gd name="T96" fmla="*/ 4 w 27"/>
                    <a:gd name="T97" fmla="*/ 11 h 24"/>
                    <a:gd name="T98" fmla="*/ 5 w 27"/>
                    <a:gd name="T99" fmla="*/ 11 h 24"/>
                    <a:gd name="T100" fmla="*/ 6 w 27"/>
                    <a:gd name="T101" fmla="*/ 11 h 24"/>
                    <a:gd name="T102" fmla="*/ 6 w 27"/>
                    <a:gd name="T103" fmla="*/ 11 h 24"/>
                    <a:gd name="T104" fmla="*/ 6 w 27"/>
                    <a:gd name="T105" fmla="*/ 12 h 24"/>
                    <a:gd name="T106" fmla="*/ 6 w 27"/>
                    <a:gd name="T107" fmla="*/ 12 h 24"/>
                    <a:gd name="T108" fmla="*/ 6 w 27"/>
                    <a:gd name="T109" fmla="*/ 12 h 24"/>
                    <a:gd name="T110" fmla="*/ 6 w 27"/>
                    <a:gd name="T111" fmla="*/ 12 h 24"/>
                    <a:gd name="T112" fmla="*/ 7 w 27"/>
                    <a:gd name="T113" fmla="*/ 11 h 24"/>
                    <a:gd name="T114" fmla="*/ 9 w 27"/>
                    <a:gd name="T115" fmla="*/ 8 h 24"/>
                    <a:gd name="T116" fmla="*/ 11 w 27"/>
                    <a:gd name="T117" fmla="*/ 4 h 24"/>
                    <a:gd name="T118" fmla="*/ 12 w 27"/>
                    <a:gd name="T119" fmla="*/ 2 h 24"/>
                    <a:gd name="T120" fmla="*/ 12 w 27"/>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 h="24">
                      <a:moveTo>
                        <a:pt x="9" y="18"/>
                      </a:moveTo>
                      <a:cubicBezTo>
                        <a:pt x="8" y="18"/>
                        <a:pt x="7" y="16"/>
                        <a:pt x="8" y="15"/>
                      </a:cubicBezTo>
                      <a:cubicBezTo>
                        <a:pt x="8" y="15"/>
                        <a:pt x="8" y="15"/>
                        <a:pt x="8" y="15"/>
                      </a:cubicBezTo>
                      <a:cubicBezTo>
                        <a:pt x="7" y="17"/>
                        <a:pt x="9" y="17"/>
                        <a:pt x="10" y="18"/>
                      </a:cubicBezTo>
                      <a:cubicBezTo>
                        <a:pt x="9" y="18"/>
                        <a:pt x="9" y="18"/>
                        <a:pt x="9" y="18"/>
                      </a:cubicBezTo>
                      <a:moveTo>
                        <a:pt x="16" y="13"/>
                      </a:moveTo>
                      <a:cubicBezTo>
                        <a:pt x="16" y="13"/>
                        <a:pt x="16" y="13"/>
                        <a:pt x="16" y="13"/>
                      </a:cubicBezTo>
                      <a:cubicBezTo>
                        <a:pt x="16" y="13"/>
                        <a:pt x="16" y="13"/>
                        <a:pt x="16" y="13"/>
                      </a:cubicBezTo>
                      <a:cubicBezTo>
                        <a:pt x="16" y="13"/>
                        <a:pt x="16" y="13"/>
                        <a:pt x="16" y="13"/>
                      </a:cubicBezTo>
                      <a:cubicBezTo>
                        <a:pt x="16" y="14"/>
                        <a:pt x="16" y="14"/>
                        <a:pt x="16" y="14"/>
                      </a:cubicBezTo>
                      <a:cubicBezTo>
                        <a:pt x="16" y="15"/>
                        <a:pt x="17" y="16"/>
                        <a:pt x="15" y="17"/>
                      </a:cubicBezTo>
                      <a:cubicBezTo>
                        <a:pt x="15" y="17"/>
                        <a:pt x="14" y="17"/>
                        <a:pt x="14" y="18"/>
                      </a:cubicBezTo>
                      <a:cubicBezTo>
                        <a:pt x="13" y="18"/>
                        <a:pt x="13" y="18"/>
                        <a:pt x="13" y="18"/>
                      </a:cubicBezTo>
                      <a:cubicBezTo>
                        <a:pt x="13" y="18"/>
                        <a:pt x="13" y="18"/>
                        <a:pt x="14" y="18"/>
                      </a:cubicBezTo>
                      <a:cubicBezTo>
                        <a:pt x="15" y="17"/>
                        <a:pt x="16" y="14"/>
                        <a:pt x="16" y="13"/>
                      </a:cubicBezTo>
                      <a:moveTo>
                        <a:pt x="21" y="13"/>
                      </a:moveTo>
                      <a:cubicBezTo>
                        <a:pt x="21" y="13"/>
                        <a:pt x="21" y="13"/>
                        <a:pt x="21" y="13"/>
                      </a:cubicBezTo>
                      <a:cubicBezTo>
                        <a:pt x="21" y="13"/>
                        <a:pt x="21" y="13"/>
                        <a:pt x="21" y="13"/>
                      </a:cubicBezTo>
                      <a:cubicBezTo>
                        <a:pt x="21" y="13"/>
                        <a:pt x="21" y="13"/>
                        <a:pt x="21" y="13"/>
                      </a:cubicBezTo>
                      <a:cubicBezTo>
                        <a:pt x="21" y="13"/>
                        <a:pt x="21" y="14"/>
                        <a:pt x="21" y="14"/>
                      </a:cubicBezTo>
                      <a:cubicBezTo>
                        <a:pt x="20" y="15"/>
                        <a:pt x="19" y="16"/>
                        <a:pt x="18" y="17"/>
                      </a:cubicBezTo>
                      <a:cubicBezTo>
                        <a:pt x="18" y="16"/>
                        <a:pt x="20" y="15"/>
                        <a:pt x="21" y="14"/>
                      </a:cubicBezTo>
                      <a:cubicBezTo>
                        <a:pt x="21" y="14"/>
                        <a:pt x="21" y="13"/>
                        <a:pt x="21" y="13"/>
                      </a:cubicBezTo>
                      <a:moveTo>
                        <a:pt x="12" y="9"/>
                      </a:moveTo>
                      <a:cubicBezTo>
                        <a:pt x="12" y="9"/>
                        <a:pt x="12" y="9"/>
                        <a:pt x="12" y="9"/>
                      </a:cubicBezTo>
                      <a:cubicBezTo>
                        <a:pt x="12" y="9"/>
                        <a:pt x="12" y="9"/>
                        <a:pt x="12" y="9"/>
                      </a:cubicBezTo>
                      <a:cubicBezTo>
                        <a:pt x="12" y="9"/>
                        <a:pt x="12" y="9"/>
                        <a:pt x="12" y="9"/>
                      </a:cubicBezTo>
                      <a:cubicBezTo>
                        <a:pt x="14" y="9"/>
                        <a:pt x="11" y="12"/>
                        <a:pt x="10" y="13"/>
                      </a:cubicBezTo>
                      <a:cubicBezTo>
                        <a:pt x="10" y="12"/>
                        <a:pt x="11" y="12"/>
                        <a:pt x="12" y="11"/>
                      </a:cubicBezTo>
                      <a:cubicBezTo>
                        <a:pt x="12" y="10"/>
                        <a:pt x="12" y="10"/>
                        <a:pt x="12" y="9"/>
                      </a:cubicBezTo>
                      <a:cubicBezTo>
                        <a:pt x="12" y="9"/>
                        <a:pt x="12" y="9"/>
                        <a:pt x="12" y="9"/>
                      </a:cubicBezTo>
                      <a:cubicBezTo>
                        <a:pt x="12" y="9"/>
                        <a:pt x="12" y="9"/>
                        <a:pt x="12" y="9"/>
                      </a:cubicBezTo>
                      <a:moveTo>
                        <a:pt x="22" y="5"/>
                      </a:moveTo>
                      <a:cubicBezTo>
                        <a:pt x="22" y="5"/>
                        <a:pt x="22" y="5"/>
                        <a:pt x="22" y="5"/>
                      </a:cubicBezTo>
                      <a:cubicBezTo>
                        <a:pt x="22" y="5"/>
                        <a:pt x="22" y="5"/>
                        <a:pt x="22" y="5"/>
                      </a:cubicBezTo>
                      <a:cubicBezTo>
                        <a:pt x="21" y="6"/>
                        <a:pt x="21" y="6"/>
                        <a:pt x="21" y="6"/>
                      </a:cubicBezTo>
                      <a:cubicBezTo>
                        <a:pt x="22" y="7"/>
                        <a:pt x="20" y="9"/>
                        <a:pt x="21" y="10"/>
                      </a:cubicBezTo>
                      <a:cubicBezTo>
                        <a:pt x="19" y="9"/>
                        <a:pt x="19" y="6"/>
                        <a:pt x="22" y="5"/>
                      </a:cubicBezTo>
                      <a:moveTo>
                        <a:pt x="27" y="0"/>
                      </a:moveTo>
                      <a:cubicBezTo>
                        <a:pt x="19" y="4"/>
                        <a:pt x="11" y="8"/>
                        <a:pt x="4" y="13"/>
                      </a:cubicBezTo>
                      <a:cubicBezTo>
                        <a:pt x="4" y="13"/>
                        <a:pt x="4" y="13"/>
                        <a:pt x="4" y="13"/>
                      </a:cubicBezTo>
                      <a:cubicBezTo>
                        <a:pt x="4" y="14"/>
                        <a:pt x="3" y="14"/>
                        <a:pt x="3" y="14"/>
                      </a:cubicBezTo>
                      <a:cubicBezTo>
                        <a:pt x="3" y="14"/>
                        <a:pt x="3" y="14"/>
                        <a:pt x="3" y="14"/>
                      </a:cubicBezTo>
                      <a:cubicBezTo>
                        <a:pt x="2" y="14"/>
                        <a:pt x="1" y="15"/>
                        <a:pt x="0" y="16"/>
                      </a:cubicBezTo>
                      <a:cubicBezTo>
                        <a:pt x="1" y="16"/>
                        <a:pt x="2" y="16"/>
                        <a:pt x="1" y="17"/>
                      </a:cubicBezTo>
                      <a:cubicBezTo>
                        <a:pt x="0" y="19"/>
                        <a:pt x="4" y="18"/>
                        <a:pt x="3" y="20"/>
                      </a:cubicBezTo>
                      <a:cubicBezTo>
                        <a:pt x="2" y="22"/>
                        <a:pt x="6" y="21"/>
                        <a:pt x="6" y="22"/>
                      </a:cubicBezTo>
                      <a:cubicBezTo>
                        <a:pt x="6" y="23"/>
                        <a:pt x="7" y="23"/>
                        <a:pt x="8" y="23"/>
                      </a:cubicBezTo>
                      <a:cubicBezTo>
                        <a:pt x="8" y="23"/>
                        <a:pt x="8" y="23"/>
                        <a:pt x="9" y="23"/>
                      </a:cubicBezTo>
                      <a:cubicBezTo>
                        <a:pt x="9" y="23"/>
                        <a:pt x="10" y="23"/>
                        <a:pt x="10" y="23"/>
                      </a:cubicBezTo>
                      <a:cubicBezTo>
                        <a:pt x="11" y="23"/>
                        <a:pt x="11" y="23"/>
                        <a:pt x="12" y="23"/>
                      </a:cubicBezTo>
                      <a:cubicBezTo>
                        <a:pt x="12" y="23"/>
                        <a:pt x="12" y="23"/>
                        <a:pt x="12" y="23"/>
                      </a:cubicBezTo>
                      <a:cubicBezTo>
                        <a:pt x="12" y="24"/>
                        <a:pt x="12" y="24"/>
                        <a:pt x="12" y="24"/>
                      </a:cubicBezTo>
                      <a:cubicBezTo>
                        <a:pt x="12" y="24"/>
                        <a:pt x="13" y="24"/>
                        <a:pt x="13" y="24"/>
                      </a:cubicBezTo>
                      <a:cubicBezTo>
                        <a:pt x="13" y="24"/>
                        <a:pt x="13" y="24"/>
                        <a:pt x="13" y="24"/>
                      </a:cubicBezTo>
                      <a:cubicBezTo>
                        <a:pt x="13" y="24"/>
                        <a:pt x="13" y="24"/>
                        <a:pt x="13" y="24"/>
                      </a:cubicBezTo>
                      <a:cubicBezTo>
                        <a:pt x="15" y="24"/>
                        <a:pt x="16" y="21"/>
                        <a:pt x="17" y="21"/>
                      </a:cubicBezTo>
                      <a:cubicBezTo>
                        <a:pt x="19" y="21"/>
                        <a:pt x="19" y="17"/>
                        <a:pt x="21" y="16"/>
                      </a:cubicBezTo>
                      <a:cubicBezTo>
                        <a:pt x="24" y="14"/>
                        <a:pt x="23" y="10"/>
                        <a:pt x="25" y="8"/>
                      </a:cubicBezTo>
                      <a:cubicBezTo>
                        <a:pt x="27" y="7"/>
                        <a:pt x="24" y="5"/>
                        <a:pt x="27" y="2"/>
                      </a:cubicBezTo>
                      <a:cubicBezTo>
                        <a:pt x="27" y="1"/>
                        <a:pt x="27" y="1"/>
                        <a:pt x="27"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79" name="Freeform 10960">
                  <a:extLst>
                    <a:ext uri="{FF2B5EF4-FFF2-40B4-BE49-F238E27FC236}">
                      <a16:creationId xmlns:a16="http://schemas.microsoft.com/office/drawing/2014/main" id="{B46ABC81-FDAD-8408-24C2-73E1969D185D}"/>
                    </a:ext>
                  </a:extLst>
                </p:cNvPr>
                <p:cNvSpPr>
                  <a:spLocks noEditPoints="1"/>
                </p:cNvSpPr>
                <p:nvPr/>
              </p:nvSpPr>
              <p:spPr bwMode="auto">
                <a:xfrm>
                  <a:off x="4028" y="2188"/>
                  <a:ext cx="11" cy="6"/>
                </a:xfrm>
                <a:custGeom>
                  <a:avLst/>
                  <a:gdLst>
                    <a:gd name="T0" fmla="*/ 1 w 14"/>
                    <a:gd name="T1" fmla="*/ 2 h 8"/>
                    <a:gd name="T2" fmla="*/ 0 w 14"/>
                    <a:gd name="T3" fmla="*/ 3 h 8"/>
                    <a:gd name="T4" fmla="*/ 0 w 14"/>
                    <a:gd name="T5" fmla="*/ 3 h 8"/>
                    <a:gd name="T6" fmla="*/ 1 w 14"/>
                    <a:gd name="T7" fmla="*/ 2 h 8"/>
                    <a:gd name="T8" fmla="*/ 1 w 14"/>
                    <a:gd name="T9" fmla="*/ 2 h 8"/>
                    <a:gd name="T10" fmla="*/ 1 w 14"/>
                    <a:gd name="T11" fmla="*/ 2 h 8"/>
                    <a:gd name="T12" fmla="*/ 1 w 14"/>
                    <a:gd name="T13" fmla="*/ 2 h 8"/>
                    <a:gd name="T14" fmla="*/ 2 w 14"/>
                    <a:gd name="T15" fmla="*/ 2 h 8"/>
                    <a:gd name="T16" fmla="*/ 2 w 14"/>
                    <a:gd name="T17" fmla="*/ 2 h 8"/>
                    <a:gd name="T18" fmla="*/ 2 w 14"/>
                    <a:gd name="T19" fmla="*/ 2 h 8"/>
                    <a:gd name="T20" fmla="*/ 2 w 14"/>
                    <a:gd name="T21" fmla="*/ 2 h 8"/>
                    <a:gd name="T22" fmla="*/ 2 w 14"/>
                    <a:gd name="T23" fmla="*/ 2 h 8"/>
                    <a:gd name="T24" fmla="*/ 2 w 14"/>
                    <a:gd name="T25" fmla="*/ 2 h 8"/>
                    <a:gd name="T26" fmla="*/ 2 w 14"/>
                    <a:gd name="T27" fmla="*/ 2 h 8"/>
                    <a:gd name="T28" fmla="*/ 2 w 14"/>
                    <a:gd name="T29" fmla="*/ 2 h 8"/>
                    <a:gd name="T30" fmla="*/ 2 w 14"/>
                    <a:gd name="T31" fmla="*/ 2 h 8"/>
                    <a:gd name="T32" fmla="*/ 2 w 14"/>
                    <a:gd name="T33" fmla="*/ 2 h 8"/>
                    <a:gd name="T34" fmla="*/ 2 w 14"/>
                    <a:gd name="T35" fmla="*/ 2 h 8"/>
                    <a:gd name="T36" fmla="*/ 2 w 14"/>
                    <a:gd name="T37" fmla="*/ 2 h 8"/>
                    <a:gd name="T38" fmla="*/ 2 w 14"/>
                    <a:gd name="T39" fmla="*/ 2 h 8"/>
                    <a:gd name="T40" fmla="*/ 2 w 14"/>
                    <a:gd name="T41" fmla="*/ 2 h 8"/>
                    <a:gd name="T42" fmla="*/ 4 w 14"/>
                    <a:gd name="T43" fmla="*/ 2 h 8"/>
                    <a:gd name="T44" fmla="*/ 4 w 14"/>
                    <a:gd name="T45" fmla="*/ 2 h 8"/>
                    <a:gd name="T46" fmla="*/ 4 w 14"/>
                    <a:gd name="T47" fmla="*/ 2 h 8"/>
                    <a:gd name="T48" fmla="*/ 4 w 14"/>
                    <a:gd name="T49" fmla="*/ 2 h 8"/>
                    <a:gd name="T50" fmla="*/ 4 w 14"/>
                    <a:gd name="T51" fmla="*/ 2 h 8"/>
                    <a:gd name="T52" fmla="*/ 4 w 14"/>
                    <a:gd name="T53" fmla="*/ 2 h 8"/>
                    <a:gd name="T54" fmla="*/ 3 w 14"/>
                    <a:gd name="T55" fmla="*/ 2 h 8"/>
                    <a:gd name="T56" fmla="*/ 4 w 14"/>
                    <a:gd name="T57" fmla="*/ 2 h 8"/>
                    <a:gd name="T58" fmla="*/ 3 w 14"/>
                    <a:gd name="T59" fmla="*/ 2 h 8"/>
                    <a:gd name="T60" fmla="*/ 3 w 14"/>
                    <a:gd name="T61" fmla="*/ 2 h 8"/>
                    <a:gd name="T62" fmla="*/ 3 w 14"/>
                    <a:gd name="T63" fmla="*/ 2 h 8"/>
                    <a:gd name="T64" fmla="*/ 3 w 14"/>
                    <a:gd name="T65" fmla="*/ 2 h 8"/>
                    <a:gd name="T66" fmla="*/ 3 w 14"/>
                    <a:gd name="T67" fmla="*/ 2 h 8"/>
                    <a:gd name="T68" fmla="*/ 6 w 14"/>
                    <a:gd name="T69" fmla="*/ 0 h 8"/>
                    <a:gd name="T70" fmla="*/ 6 w 14"/>
                    <a:gd name="T71" fmla="*/ 0 h 8"/>
                    <a:gd name="T72" fmla="*/ 6 w 14"/>
                    <a:gd name="T73" fmla="*/ 0 h 8"/>
                    <a:gd name="T74" fmla="*/ 6 w 14"/>
                    <a:gd name="T75" fmla="*/ 0 h 8"/>
                    <a:gd name="T76" fmla="*/ 6 w 14"/>
                    <a:gd name="T77" fmla="*/ 0 h 8"/>
                    <a:gd name="T78" fmla="*/ 6 w 14"/>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 h="8">
                      <a:moveTo>
                        <a:pt x="1" y="7"/>
                      </a:moveTo>
                      <a:cubicBezTo>
                        <a:pt x="1" y="8"/>
                        <a:pt x="0" y="8"/>
                        <a:pt x="0" y="8"/>
                      </a:cubicBezTo>
                      <a:cubicBezTo>
                        <a:pt x="0" y="8"/>
                        <a:pt x="0" y="8"/>
                        <a:pt x="0" y="8"/>
                      </a:cubicBezTo>
                      <a:cubicBezTo>
                        <a:pt x="0" y="8"/>
                        <a:pt x="1" y="8"/>
                        <a:pt x="1" y="7"/>
                      </a:cubicBezTo>
                      <a:moveTo>
                        <a:pt x="1" y="7"/>
                      </a:moveTo>
                      <a:cubicBezTo>
                        <a:pt x="1" y="7"/>
                        <a:pt x="1" y="7"/>
                        <a:pt x="1" y="7"/>
                      </a:cubicBezTo>
                      <a:cubicBezTo>
                        <a:pt x="1" y="7"/>
                        <a:pt x="1" y="7"/>
                        <a:pt x="1" y="7"/>
                      </a:cubicBezTo>
                      <a:moveTo>
                        <a:pt x="4" y="4"/>
                      </a:moveTo>
                      <a:cubicBezTo>
                        <a:pt x="4" y="4"/>
                        <a:pt x="4" y="4"/>
                        <a:pt x="4" y="4"/>
                      </a:cubicBezTo>
                      <a:cubicBezTo>
                        <a:pt x="4" y="4"/>
                        <a:pt x="4" y="4"/>
                        <a:pt x="4" y="4"/>
                      </a:cubicBezTo>
                      <a:moveTo>
                        <a:pt x="4" y="4"/>
                      </a:move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moveTo>
                        <a:pt x="6" y="3"/>
                      </a:moveTo>
                      <a:cubicBezTo>
                        <a:pt x="6" y="4"/>
                        <a:pt x="5" y="4"/>
                        <a:pt x="4" y="4"/>
                      </a:cubicBezTo>
                      <a:cubicBezTo>
                        <a:pt x="4" y="4"/>
                        <a:pt x="4" y="4"/>
                        <a:pt x="4" y="4"/>
                      </a:cubicBezTo>
                      <a:cubicBezTo>
                        <a:pt x="5" y="4"/>
                        <a:pt x="6" y="4"/>
                        <a:pt x="6" y="3"/>
                      </a:cubicBezTo>
                      <a:moveTo>
                        <a:pt x="9" y="2"/>
                      </a:moveTo>
                      <a:cubicBezTo>
                        <a:pt x="9" y="2"/>
                        <a:pt x="9" y="2"/>
                        <a:pt x="9" y="2"/>
                      </a:cubicBezTo>
                      <a:cubicBezTo>
                        <a:pt x="9" y="2"/>
                        <a:pt x="9" y="2"/>
                        <a:pt x="9" y="2"/>
                      </a:cubicBezTo>
                      <a:moveTo>
                        <a:pt x="9" y="2"/>
                      </a:moveTo>
                      <a:cubicBezTo>
                        <a:pt x="9" y="2"/>
                        <a:pt x="9" y="2"/>
                        <a:pt x="9" y="2"/>
                      </a:cubicBezTo>
                      <a:cubicBezTo>
                        <a:pt x="9" y="2"/>
                        <a:pt x="9" y="2"/>
                        <a:pt x="9" y="2"/>
                      </a:cubicBezTo>
                      <a:moveTo>
                        <a:pt x="8" y="2"/>
                      </a:moveTo>
                      <a:cubicBezTo>
                        <a:pt x="9" y="2"/>
                        <a:pt x="9" y="2"/>
                        <a:pt x="9" y="2"/>
                      </a:cubicBezTo>
                      <a:cubicBezTo>
                        <a:pt x="9" y="2"/>
                        <a:pt x="9" y="2"/>
                        <a:pt x="8" y="2"/>
                      </a:cubicBezTo>
                      <a:moveTo>
                        <a:pt x="8" y="2"/>
                      </a:moveTo>
                      <a:cubicBezTo>
                        <a:pt x="8" y="2"/>
                        <a:pt x="8" y="2"/>
                        <a:pt x="8" y="2"/>
                      </a:cubicBezTo>
                      <a:cubicBezTo>
                        <a:pt x="8" y="2"/>
                        <a:pt x="8" y="2"/>
                        <a:pt x="8" y="2"/>
                      </a:cubicBezTo>
                      <a:cubicBezTo>
                        <a:pt x="8" y="2"/>
                        <a:pt x="8" y="2"/>
                        <a:pt x="8" y="2"/>
                      </a:cubicBezTo>
                      <a:moveTo>
                        <a:pt x="14" y="0"/>
                      </a:moveTo>
                      <a:cubicBezTo>
                        <a:pt x="14" y="0"/>
                        <a:pt x="14" y="0"/>
                        <a:pt x="14" y="0"/>
                      </a:cubicBezTo>
                      <a:cubicBezTo>
                        <a:pt x="14" y="0"/>
                        <a:pt x="14" y="0"/>
                        <a:pt x="14" y="0"/>
                      </a:cubicBezTo>
                      <a:moveTo>
                        <a:pt x="14" y="0"/>
                      </a:moveTo>
                      <a:cubicBezTo>
                        <a:pt x="14" y="0"/>
                        <a:pt x="14" y="0"/>
                        <a:pt x="14" y="0"/>
                      </a:cubicBezTo>
                      <a:cubicBezTo>
                        <a:pt x="14" y="0"/>
                        <a:pt x="14" y="0"/>
                        <a:pt x="14" y="0"/>
                      </a:cubicBezTo>
                    </a:path>
                  </a:pathLst>
                </a:custGeom>
                <a:solidFill>
                  <a:srgbClr val="C48E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0" name="Freeform 10961">
                  <a:extLst>
                    <a:ext uri="{FF2B5EF4-FFF2-40B4-BE49-F238E27FC236}">
                      <a16:creationId xmlns:a16="http://schemas.microsoft.com/office/drawing/2014/main" id="{99C9701B-3482-F934-EE3A-EC88D0A0CDCB}"/>
                    </a:ext>
                  </a:extLst>
                </p:cNvPr>
                <p:cNvSpPr>
                  <a:spLocks noEditPoints="1"/>
                </p:cNvSpPr>
                <p:nvPr/>
              </p:nvSpPr>
              <p:spPr bwMode="auto">
                <a:xfrm>
                  <a:off x="4026" y="2194"/>
                  <a:ext cx="2" cy="1"/>
                </a:xfrm>
                <a:custGeom>
                  <a:avLst/>
                  <a:gdLst>
                    <a:gd name="T0" fmla="*/ 0 w 2"/>
                    <a:gd name="T1" fmla="*/ 1 h 1"/>
                    <a:gd name="T2" fmla="*/ 0 w 2"/>
                    <a:gd name="T3" fmla="*/ 1 h 1"/>
                    <a:gd name="T4" fmla="*/ 0 w 2"/>
                    <a:gd name="T5" fmla="*/ 1 h 1"/>
                    <a:gd name="T6" fmla="*/ 1 w 2"/>
                    <a:gd name="T7" fmla="*/ 1 h 1"/>
                    <a:gd name="T8" fmla="*/ 1 w 2"/>
                    <a:gd name="T9" fmla="*/ 1 h 1"/>
                    <a:gd name="T10" fmla="*/ 1 w 2"/>
                    <a:gd name="T11" fmla="*/ 1 h 1"/>
                    <a:gd name="T12" fmla="*/ 2 w 2"/>
                    <a:gd name="T13" fmla="*/ 0 h 1"/>
                    <a:gd name="T14" fmla="*/ 1 w 2"/>
                    <a:gd name="T15" fmla="*/ 1 h 1"/>
                    <a:gd name="T16" fmla="*/ 2 w 2"/>
                    <a:gd name="T17" fmla="*/ 0 h 1"/>
                    <a:gd name="T18" fmla="*/ 2 w 2"/>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
                      <a:moveTo>
                        <a:pt x="0" y="1"/>
                      </a:moveTo>
                      <a:cubicBezTo>
                        <a:pt x="0" y="1"/>
                        <a:pt x="0" y="1"/>
                        <a:pt x="0" y="1"/>
                      </a:cubicBezTo>
                      <a:cubicBezTo>
                        <a:pt x="0" y="1"/>
                        <a:pt x="0" y="1"/>
                        <a:pt x="0" y="1"/>
                      </a:cubicBezTo>
                      <a:moveTo>
                        <a:pt x="1" y="1"/>
                      </a:moveTo>
                      <a:cubicBezTo>
                        <a:pt x="1" y="1"/>
                        <a:pt x="1" y="1"/>
                        <a:pt x="1" y="1"/>
                      </a:cubicBezTo>
                      <a:cubicBezTo>
                        <a:pt x="1" y="1"/>
                        <a:pt x="1" y="1"/>
                        <a:pt x="1" y="1"/>
                      </a:cubicBezTo>
                      <a:moveTo>
                        <a:pt x="2" y="0"/>
                      </a:moveTo>
                      <a:cubicBezTo>
                        <a:pt x="2" y="1"/>
                        <a:pt x="1" y="1"/>
                        <a:pt x="1" y="1"/>
                      </a:cubicBezTo>
                      <a:cubicBezTo>
                        <a:pt x="1" y="1"/>
                        <a:pt x="2" y="1"/>
                        <a:pt x="2" y="0"/>
                      </a:cubicBezTo>
                      <a:cubicBezTo>
                        <a:pt x="2" y="0"/>
                        <a:pt x="2" y="0"/>
                        <a:pt x="2" y="0"/>
                      </a:cubicBezTo>
                    </a:path>
                  </a:pathLst>
                </a:custGeom>
                <a:solidFill>
                  <a:srgbClr val="CA96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1" name="Freeform 10962">
                  <a:extLst>
                    <a:ext uri="{FF2B5EF4-FFF2-40B4-BE49-F238E27FC236}">
                      <a16:creationId xmlns:a16="http://schemas.microsoft.com/office/drawing/2014/main" id="{8ABA4CE6-6A6E-CF5D-1722-F6AA5DC5D201}"/>
                    </a:ext>
                  </a:extLst>
                </p:cNvPr>
                <p:cNvSpPr>
                  <a:spLocks/>
                </p:cNvSpPr>
                <p:nvPr/>
              </p:nvSpPr>
              <p:spPr bwMode="auto">
                <a:xfrm>
                  <a:off x="4028" y="2221"/>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1"/>
                      </a:cubicBezTo>
                      <a:cubicBezTo>
                        <a:pt x="0" y="0"/>
                        <a:pt x="0" y="0"/>
                        <a:pt x="0"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2" name="Freeform 10963">
                  <a:extLst>
                    <a:ext uri="{FF2B5EF4-FFF2-40B4-BE49-F238E27FC236}">
                      <a16:creationId xmlns:a16="http://schemas.microsoft.com/office/drawing/2014/main" id="{E85574A4-1B6F-0930-FACA-280F90E1661B}"/>
                    </a:ext>
                  </a:extLst>
                </p:cNvPr>
                <p:cNvSpPr>
                  <a:spLocks/>
                </p:cNvSpPr>
                <p:nvPr/>
              </p:nvSpPr>
              <p:spPr bwMode="auto">
                <a:xfrm>
                  <a:off x="4021" y="2219"/>
                  <a:ext cx="7" cy="2"/>
                </a:xfrm>
                <a:custGeom>
                  <a:avLst/>
                  <a:gdLst>
                    <a:gd name="T0" fmla="*/ 0 w 9"/>
                    <a:gd name="T1" fmla="*/ 0 h 2"/>
                    <a:gd name="T2" fmla="*/ 0 w 9"/>
                    <a:gd name="T3" fmla="*/ 0 h 2"/>
                    <a:gd name="T4" fmla="*/ 2 w 9"/>
                    <a:gd name="T5" fmla="*/ 1 h 2"/>
                    <a:gd name="T6" fmla="*/ 2 w 9"/>
                    <a:gd name="T7" fmla="*/ 2 h 2"/>
                    <a:gd name="T8" fmla="*/ 2 w 9"/>
                    <a:gd name="T9" fmla="*/ 2 h 2"/>
                    <a:gd name="T10" fmla="*/ 3 w 9"/>
                    <a:gd name="T11" fmla="*/ 2 h 2"/>
                    <a:gd name="T12" fmla="*/ 3 w 9"/>
                    <a:gd name="T13" fmla="*/ 2 h 2"/>
                    <a:gd name="T14" fmla="*/ 3 w 9"/>
                    <a:gd name="T15" fmla="*/ 2 h 2"/>
                    <a:gd name="T16" fmla="*/ 3 w 9"/>
                    <a:gd name="T17" fmla="*/ 2 h 2"/>
                    <a:gd name="T18" fmla="*/ 2 w 9"/>
                    <a:gd name="T19" fmla="*/ 2 h 2"/>
                    <a:gd name="T20" fmla="*/ 2 w 9"/>
                    <a:gd name="T21" fmla="*/ 2 h 2"/>
                    <a:gd name="T22" fmla="*/ 2 w 9"/>
                    <a:gd name="T23" fmla="*/ 1 h 2"/>
                    <a:gd name="T24" fmla="*/ 0 w 9"/>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2">
                      <a:moveTo>
                        <a:pt x="0" y="0"/>
                      </a:moveTo>
                      <a:cubicBezTo>
                        <a:pt x="0" y="0"/>
                        <a:pt x="0" y="0"/>
                        <a:pt x="0" y="0"/>
                      </a:cubicBezTo>
                      <a:cubicBezTo>
                        <a:pt x="1" y="1"/>
                        <a:pt x="3" y="0"/>
                        <a:pt x="4" y="1"/>
                      </a:cubicBezTo>
                      <a:cubicBezTo>
                        <a:pt x="4" y="2"/>
                        <a:pt x="4" y="2"/>
                        <a:pt x="5" y="2"/>
                      </a:cubicBezTo>
                      <a:cubicBezTo>
                        <a:pt x="6" y="2"/>
                        <a:pt x="6" y="2"/>
                        <a:pt x="7" y="2"/>
                      </a:cubicBezTo>
                      <a:cubicBezTo>
                        <a:pt x="7" y="2"/>
                        <a:pt x="8" y="2"/>
                        <a:pt x="8" y="2"/>
                      </a:cubicBezTo>
                      <a:cubicBezTo>
                        <a:pt x="8" y="2"/>
                        <a:pt x="9" y="2"/>
                        <a:pt x="9" y="2"/>
                      </a:cubicBezTo>
                      <a:cubicBezTo>
                        <a:pt x="9" y="2"/>
                        <a:pt x="9" y="2"/>
                        <a:pt x="9" y="2"/>
                      </a:cubicBezTo>
                      <a:cubicBezTo>
                        <a:pt x="9" y="2"/>
                        <a:pt x="8" y="2"/>
                        <a:pt x="8" y="2"/>
                      </a:cubicBezTo>
                      <a:cubicBezTo>
                        <a:pt x="8" y="2"/>
                        <a:pt x="7" y="2"/>
                        <a:pt x="7" y="2"/>
                      </a:cubicBezTo>
                      <a:cubicBezTo>
                        <a:pt x="6" y="2"/>
                        <a:pt x="6" y="2"/>
                        <a:pt x="5" y="2"/>
                      </a:cubicBezTo>
                      <a:cubicBezTo>
                        <a:pt x="4" y="2"/>
                        <a:pt x="4" y="2"/>
                        <a:pt x="4" y="1"/>
                      </a:cubicBezTo>
                      <a:cubicBezTo>
                        <a:pt x="3" y="0"/>
                        <a:pt x="1" y="1"/>
                        <a:pt x="0" y="0"/>
                      </a:cubicBezTo>
                    </a:path>
                  </a:pathLst>
                </a:custGeom>
                <a:solidFill>
                  <a:srgbClr val="C59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3" name="Freeform 10964">
                  <a:extLst>
                    <a:ext uri="{FF2B5EF4-FFF2-40B4-BE49-F238E27FC236}">
                      <a16:creationId xmlns:a16="http://schemas.microsoft.com/office/drawing/2014/main" id="{16D1271F-35DD-1E0E-1043-1E32FFF8AE94}"/>
                    </a:ext>
                  </a:extLst>
                </p:cNvPr>
                <p:cNvSpPr>
                  <a:spLocks noEditPoints="1"/>
                </p:cNvSpPr>
                <p:nvPr/>
              </p:nvSpPr>
              <p:spPr bwMode="auto">
                <a:xfrm>
                  <a:off x="4028" y="2219"/>
                  <a:ext cx="10" cy="2"/>
                </a:xfrm>
                <a:custGeom>
                  <a:avLst/>
                  <a:gdLst>
                    <a:gd name="T0" fmla="*/ 1 w 11"/>
                    <a:gd name="T1" fmla="*/ 1 h 3"/>
                    <a:gd name="T2" fmla="*/ 1 w 11"/>
                    <a:gd name="T3" fmla="*/ 1 h 3"/>
                    <a:gd name="T4" fmla="*/ 1 w 11"/>
                    <a:gd name="T5" fmla="*/ 1 h 3"/>
                    <a:gd name="T6" fmla="*/ 3 w 11"/>
                    <a:gd name="T7" fmla="*/ 1 h 3"/>
                    <a:gd name="T8" fmla="*/ 3 w 11"/>
                    <a:gd name="T9" fmla="*/ 1 h 3"/>
                    <a:gd name="T10" fmla="*/ 0 w 11"/>
                    <a:gd name="T11" fmla="*/ 1 h 3"/>
                    <a:gd name="T12" fmla="*/ 0 w 11"/>
                    <a:gd name="T13" fmla="*/ 1 h 3"/>
                    <a:gd name="T14" fmla="*/ 0 w 11"/>
                    <a:gd name="T15" fmla="*/ 1 h 3"/>
                    <a:gd name="T16" fmla="*/ 0 w 11"/>
                    <a:gd name="T17" fmla="*/ 1 h 3"/>
                    <a:gd name="T18" fmla="*/ 5 w 11"/>
                    <a:gd name="T19" fmla="*/ 1 h 3"/>
                    <a:gd name="T20" fmla="*/ 5 w 11"/>
                    <a:gd name="T21" fmla="*/ 1 h 3"/>
                    <a:gd name="T22" fmla="*/ 3 w 11"/>
                    <a:gd name="T23" fmla="*/ 1 h 3"/>
                    <a:gd name="T24" fmla="*/ 5 w 11"/>
                    <a:gd name="T25" fmla="*/ 1 h 3"/>
                    <a:gd name="T26" fmla="*/ 5 w 11"/>
                    <a:gd name="T27" fmla="*/ 1 h 3"/>
                    <a:gd name="T28" fmla="*/ 5 w 11"/>
                    <a:gd name="T29" fmla="*/ 1 h 3"/>
                    <a:gd name="T30" fmla="*/ 5 w 11"/>
                    <a:gd name="T31" fmla="*/ 1 h 3"/>
                    <a:gd name="T32" fmla="*/ 4 w 11"/>
                    <a:gd name="T33" fmla="*/ 1 h 3"/>
                    <a:gd name="T34" fmla="*/ 4 w 11"/>
                    <a:gd name="T35" fmla="*/ 1 h 3"/>
                    <a:gd name="T36" fmla="*/ 5 w 11"/>
                    <a:gd name="T37" fmla="*/ 1 h 3"/>
                    <a:gd name="T38" fmla="*/ 5 w 11"/>
                    <a:gd name="T39" fmla="*/ 1 h 3"/>
                    <a:gd name="T40" fmla="*/ 5 w 11"/>
                    <a:gd name="T41" fmla="*/ 1 h 3"/>
                    <a:gd name="T42" fmla="*/ 7 w 11"/>
                    <a:gd name="T43" fmla="*/ 0 h 3"/>
                    <a:gd name="T44" fmla="*/ 7 w 11"/>
                    <a:gd name="T45" fmla="*/ 0 h 3"/>
                    <a:gd name="T46" fmla="*/ 7 w 11"/>
                    <a:gd name="T47" fmla="*/ 0 h 3"/>
                    <a:gd name="T48" fmla="*/ 7 w 11"/>
                    <a:gd name="T49" fmla="*/ 0 h 3"/>
                    <a:gd name="T50" fmla="*/ 6 w 11"/>
                    <a:gd name="T51" fmla="*/ 0 h 3"/>
                    <a:gd name="T52" fmla="*/ 6 w 11"/>
                    <a:gd name="T53" fmla="*/ 0 h 3"/>
                    <a:gd name="T54" fmla="*/ 6 w 11"/>
                    <a:gd name="T55" fmla="*/ 0 h 3"/>
                    <a:gd name="T56" fmla="*/ 6 w 11"/>
                    <a:gd name="T57" fmla="*/ 0 h 3"/>
                    <a:gd name="T58" fmla="*/ 6 w 11"/>
                    <a:gd name="T59" fmla="*/ 0 h 3"/>
                    <a:gd name="T60" fmla="*/ 5 w 11"/>
                    <a:gd name="T61" fmla="*/ 1 h 3"/>
                    <a:gd name="T62" fmla="*/ 5 w 11"/>
                    <a:gd name="T63" fmla="*/ 1 h 3"/>
                    <a:gd name="T64" fmla="*/ 6 w 11"/>
                    <a:gd name="T65" fmla="*/ 0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 h="3">
                      <a:moveTo>
                        <a:pt x="1" y="3"/>
                      </a:moveTo>
                      <a:cubicBezTo>
                        <a:pt x="1" y="3"/>
                        <a:pt x="1" y="3"/>
                        <a:pt x="1" y="3"/>
                      </a:cubicBezTo>
                      <a:cubicBezTo>
                        <a:pt x="1" y="3"/>
                        <a:pt x="1" y="3"/>
                        <a:pt x="1" y="3"/>
                      </a:cubicBezTo>
                      <a:cubicBezTo>
                        <a:pt x="1" y="3"/>
                        <a:pt x="1" y="3"/>
                        <a:pt x="1" y="3"/>
                      </a:cubicBezTo>
                      <a:moveTo>
                        <a:pt x="0" y="3"/>
                      </a:moveTo>
                      <a:cubicBezTo>
                        <a:pt x="0" y="3"/>
                        <a:pt x="1" y="3"/>
                        <a:pt x="1" y="3"/>
                      </a:cubicBezTo>
                      <a:cubicBezTo>
                        <a:pt x="1" y="3"/>
                        <a:pt x="0" y="3"/>
                        <a:pt x="0" y="3"/>
                      </a:cubicBezTo>
                      <a:moveTo>
                        <a:pt x="3" y="3"/>
                      </a:moveTo>
                      <a:cubicBezTo>
                        <a:pt x="3" y="3"/>
                        <a:pt x="3" y="3"/>
                        <a:pt x="3" y="3"/>
                      </a:cubicBezTo>
                      <a:cubicBezTo>
                        <a:pt x="3" y="3"/>
                        <a:pt x="3" y="3"/>
                        <a:pt x="3" y="3"/>
                      </a:cubicBezTo>
                      <a:moveTo>
                        <a:pt x="0" y="3"/>
                      </a:moveTo>
                      <a:cubicBezTo>
                        <a:pt x="0" y="3"/>
                        <a:pt x="0" y="3"/>
                        <a:pt x="0" y="3"/>
                      </a:cubicBez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6" y="3"/>
                      </a:moveTo>
                      <a:cubicBezTo>
                        <a:pt x="6" y="3"/>
                        <a:pt x="6" y="3"/>
                        <a:pt x="6" y="3"/>
                      </a:cubicBezTo>
                      <a:cubicBezTo>
                        <a:pt x="6" y="3"/>
                        <a:pt x="6" y="3"/>
                        <a:pt x="6" y="3"/>
                      </a:cubicBezTo>
                      <a:cubicBezTo>
                        <a:pt x="6" y="3"/>
                        <a:pt x="6" y="3"/>
                        <a:pt x="6" y="3"/>
                      </a:cubicBezTo>
                      <a:moveTo>
                        <a:pt x="3" y="3"/>
                      </a:moveTo>
                      <a:cubicBezTo>
                        <a:pt x="3" y="3"/>
                        <a:pt x="3" y="3"/>
                        <a:pt x="3" y="3"/>
                      </a:cubicBezTo>
                      <a:cubicBezTo>
                        <a:pt x="3" y="3"/>
                        <a:pt x="3" y="3"/>
                        <a:pt x="3" y="3"/>
                      </a:cubicBezTo>
                      <a:moveTo>
                        <a:pt x="5" y="2"/>
                      </a:moveTo>
                      <a:cubicBezTo>
                        <a:pt x="5" y="2"/>
                        <a:pt x="5" y="2"/>
                        <a:pt x="5" y="2"/>
                      </a:cubicBezTo>
                      <a:cubicBezTo>
                        <a:pt x="5" y="2"/>
                        <a:pt x="5" y="3"/>
                        <a:pt x="6" y="3"/>
                      </a:cubicBezTo>
                      <a:cubicBezTo>
                        <a:pt x="5" y="3"/>
                        <a:pt x="5" y="2"/>
                        <a:pt x="5" y="2"/>
                      </a:cubicBezTo>
                      <a:cubicBezTo>
                        <a:pt x="5" y="2"/>
                        <a:pt x="5" y="2"/>
                        <a:pt x="5" y="2"/>
                      </a:cubicBezTo>
                      <a:moveTo>
                        <a:pt x="4" y="2"/>
                      </a:moveTo>
                      <a:cubicBezTo>
                        <a:pt x="5" y="2"/>
                        <a:pt x="5" y="2"/>
                        <a:pt x="5" y="2"/>
                      </a:cubicBezTo>
                      <a:cubicBezTo>
                        <a:pt x="5" y="2"/>
                        <a:pt x="5" y="2"/>
                        <a:pt x="4" y="2"/>
                      </a:cubicBezTo>
                      <a:moveTo>
                        <a:pt x="4" y="2"/>
                      </a:moveTo>
                      <a:cubicBezTo>
                        <a:pt x="4" y="2"/>
                        <a:pt x="4" y="2"/>
                        <a:pt x="4" y="2"/>
                      </a:cubicBezTo>
                      <a:cubicBezTo>
                        <a:pt x="4" y="2"/>
                        <a:pt x="4" y="2"/>
                        <a:pt x="4" y="2"/>
                      </a:cubicBezTo>
                      <a:cubicBezTo>
                        <a:pt x="4" y="2"/>
                        <a:pt x="4" y="2"/>
                        <a:pt x="4" y="2"/>
                      </a:cubicBezTo>
                      <a:moveTo>
                        <a:pt x="7" y="2"/>
                      </a:moveTo>
                      <a:cubicBezTo>
                        <a:pt x="7" y="2"/>
                        <a:pt x="7" y="2"/>
                        <a:pt x="7" y="2"/>
                      </a:cubicBezTo>
                      <a:cubicBezTo>
                        <a:pt x="7" y="2"/>
                        <a:pt x="7" y="2"/>
                        <a:pt x="7" y="2"/>
                      </a:cubicBezTo>
                      <a:moveTo>
                        <a:pt x="8" y="2"/>
                      </a:moveTo>
                      <a:cubicBezTo>
                        <a:pt x="7" y="2"/>
                        <a:pt x="7" y="2"/>
                        <a:pt x="7" y="2"/>
                      </a:cubicBezTo>
                      <a:cubicBezTo>
                        <a:pt x="7" y="2"/>
                        <a:pt x="7" y="2"/>
                        <a:pt x="8" y="2"/>
                      </a:cubicBezTo>
                      <a:moveTo>
                        <a:pt x="11" y="0"/>
                      </a:moveTo>
                      <a:cubicBezTo>
                        <a:pt x="11" y="0"/>
                        <a:pt x="11" y="0"/>
                        <a:pt x="11" y="0"/>
                      </a:cubicBezTo>
                      <a:cubicBezTo>
                        <a:pt x="11" y="0"/>
                        <a:pt x="11" y="0"/>
                        <a:pt x="11" y="0"/>
                      </a:cubicBezTo>
                      <a:cubicBezTo>
                        <a:pt x="11" y="0"/>
                        <a:pt x="11" y="0"/>
                        <a:pt x="11" y="0"/>
                      </a:cubicBezTo>
                      <a:cubicBezTo>
                        <a:pt x="11" y="0"/>
                        <a:pt x="11" y="0"/>
                        <a:pt x="11" y="0"/>
                      </a:cubicBezTo>
                      <a:moveTo>
                        <a:pt x="11" y="0"/>
                      </a:moveTo>
                      <a:cubicBezTo>
                        <a:pt x="11" y="0"/>
                        <a:pt x="11" y="0"/>
                        <a:pt x="11" y="0"/>
                      </a:cubicBezTo>
                      <a:cubicBezTo>
                        <a:pt x="11" y="0"/>
                        <a:pt x="11" y="0"/>
                        <a:pt x="11" y="0"/>
                      </a:cubicBezTo>
                      <a:moveTo>
                        <a:pt x="10" y="0"/>
                      </a:moveTo>
                      <a:cubicBezTo>
                        <a:pt x="10" y="0"/>
                        <a:pt x="11" y="0"/>
                        <a:pt x="11" y="0"/>
                      </a:cubicBezTo>
                      <a:cubicBezTo>
                        <a:pt x="11"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9" y="1"/>
                        <a:pt x="8" y="1"/>
                      </a:cubicBezTo>
                      <a:cubicBezTo>
                        <a:pt x="8" y="1"/>
                        <a:pt x="8" y="1"/>
                        <a:pt x="8" y="2"/>
                      </a:cubicBezTo>
                      <a:cubicBezTo>
                        <a:pt x="8" y="1"/>
                        <a:pt x="8" y="1"/>
                        <a:pt x="8" y="1"/>
                      </a:cubicBezTo>
                      <a:cubicBezTo>
                        <a:pt x="9" y="1"/>
                        <a:pt x="10" y="0"/>
                        <a:pt x="10" y="0"/>
                      </a:cubicBezTo>
                      <a:cubicBezTo>
                        <a:pt x="10" y="0"/>
                        <a:pt x="10" y="0"/>
                        <a:pt x="10" y="0"/>
                      </a:cubicBezTo>
                    </a:path>
                  </a:pathLst>
                </a:custGeom>
                <a:solidFill>
                  <a:srgbClr val="BE8A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4" name="Freeform 10965">
                  <a:extLst>
                    <a:ext uri="{FF2B5EF4-FFF2-40B4-BE49-F238E27FC236}">
                      <a16:creationId xmlns:a16="http://schemas.microsoft.com/office/drawing/2014/main" id="{5880943C-FCCD-7C35-DFC2-C098AFFAE6EB}"/>
                    </a:ext>
                  </a:extLst>
                </p:cNvPr>
                <p:cNvSpPr>
                  <a:spLocks/>
                </p:cNvSpPr>
                <p:nvPr/>
              </p:nvSpPr>
              <p:spPr bwMode="auto">
                <a:xfrm>
                  <a:off x="4027" y="2188"/>
                  <a:ext cx="14" cy="25"/>
                </a:xfrm>
                <a:custGeom>
                  <a:avLst/>
                  <a:gdLst>
                    <a:gd name="T0" fmla="*/ 7 w 17"/>
                    <a:gd name="T1" fmla="*/ 0 h 31"/>
                    <a:gd name="T2" fmla="*/ 6 w 17"/>
                    <a:gd name="T3" fmla="*/ 1 h 31"/>
                    <a:gd name="T4" fmla="*/ 5 w 17"/>
                    <a:gd name="T5" fmla="*/ 2 h 31"/>
                    <a:gd name="T6" fmla="*/ 5 w 17"/>
                    <a:gd name="T7" fmla="*/ 2 h 31"/>
                    <a:gd name="T8" fmla="*/ 5 w 17"/>
                    <a:gd name="T9" fmla="*/ 2 h 31"/>
                    <a:gd name="T10" fmla="*/ 5 w 17"/>
                    <a:gd name="T11" fmla="*/ 2 h 31"/>
                    <a:gd name="T12" fmla="*/ 5 w 17"/>
                    <a:gd name="T13" fmla="*/ 2 h 31"/>
                    <a:gd name="T14" fmla="*/ 5 w 17"/>
                    <a:gd name="T15" fmla="*/ 2 h 31"/>
                    <a:gd name="T16" fmla="*/ 5 w 17"/>
                    <a:gd name="T17" fmla="*/ 2 h 31"/>
                    <a:gd name="T18" fmla="*/ 4 w 17"/>
                    <a:gd name="T19" fmla="*/ 2 h 31"/>
                    <a:gd name="T20" fmla="*/ 4 w 17"/>
                    <a:gd name="T21" fmla="*/ 2 h 31"/>
                    <a:gd name="T22" fmla="*/ 4 w 17"/>
                    <a:gd name="T23" fmla="*/ 2 h 31"/>
                    <a:gd name="T24" fmla="*/ 4 w 17"/>
                    <a:gd name="T25" fmla="*/ 2 h 31"/>
                    <a:gd name="T26" fmla="*/ 3 w 17"/>
                    <a:gd name="T27" fmla="*/ 2 h 31"/>
                    <a:gd name="T28" fmla="*/ 3 w 17"/>
                    <a:gd name="T29" fmla="*/ 2 h 31"/>
                    <a:gd name="T30" fmla="*/ 2 w 17"/>
                    <a:gd name="T31" fmla="*/ 2 h 31"/>
                    <a:gd name="T32" fmla="*/ 2 w 17"/>
                    <a:gd name="T33" fmla="*/ 2 h 31"/>
                    <a:gd name="T34" fmla="*/ 2 w 17"/>
                    <a:gd name="T35" fmla="*/ 2 h 31"/>
                    <a:gd name="T36" fmla="*/ 2 w 17"/>
                    <a:gd name="T37" fmla="*/ 2 h 31"/>
                    <a:gd name="T38" fmla="*/ 2 w 17"/>
                    <a:gd name="T39" fmla="*/ 2 h 31"/>
                    <a:gd name="T40" fmla="*/ 2 w 17"/>
                    <a:gd name="T41" fmla="*/ 2 h 31"/>
                    <a:gd name="T42" fmla="*/ 2 w 17"/>
                    <a:gd name="T43" fmla="*/ 2 h 31"/>
                    <a:gd name="T44" fmla="*/ 2 w 17"/>
                    <a:gd name="T45" fmla="*/ 2 h 31"/>
                    <a:gd name="T46" fmla="*/ 2 w 17"/>
                    <a:gd name="T47" fmla="*/ 2 h 31"/>
                    <a:gd name="T48" fmla="*/ 2 w 17"/>
                    <a:gd name="T49" fmla="*/ 2 h 31"/>
                    <a:gd name="T50" fmla="*/ 2 w 17"/>
                    <a:gd name="T51" fmla="*/ 3 h 31"/>
                    <a:gd name="T52" fmla="*/ 2 w 17"/>
                    <a:gd name="T53" fmla="*/ 3 h 31"/>
                    <a:gd name="T54" fmla="*/ 2 w 17"/>
                    <a:gd name="T55" fmla="*/ 3 h 31"/>
                    <a:gd name="T56" fmla="*/ 1 w 17"/>
                    <a:gd name="T57" fmla="*/ 3 h 31"/>
                    <a:gd name="T58" fmla="*/ 0 w 17"/>
                    <a:gd name="T59" fmla="*/ 12 h 31"/>
                    <a:gd name="T60" fmla="*/ 1 w 17"/>
                    <a:gd name="T61" fmla="*/ 13 h 31"/>
                    <a:gd name="T62" fmla="*/ 2 w 17"/>
                    <a:gd name="T63" fmla="*/ 12 h 31"/>
                    <a:gd name="T64" fmla="*/ 2 w 17"/>
                    <a:gd name="T65" fmla="*/ 11 h 31"/>
                    <a:gd name="T66" fmla="*/ 2 w 17"/>
                    <a:gd name="T67" fmla="*/ 10 h 31"/>
                    <a:gd name="T68" fmla="*/ 2 w 17"/>
                    <a:gd name="T69" fmla="*/ 7 h 31"/>
                    <a:gd name="T70" fmla="*/ 2 w 17"/>
                    <a:gd name="T71" fmla="*/ 5 h 31"/>
                    <a:gd name="T72" fmla="*/ 5 w 17"/>
                    <a:gd name="T73" fmla="*/ 3 h 31"/>
                    <a:gd name="T74" fmla="*/ 6 w 17"/>
                    <a:gd name="T75" fmla="*/ 2 h 31"/>
                    <a:gd name="T76" fmla="*/ 8 w 17"/>
                    <a:gd name="T77" fmla="*/ 0 h 31"/>
                    <a:gd name="T78" fmla="*/ 8 w 17"/>
                    <a:gd name="T79" fmla="*/ 0 h 31"/>
                    <a:gd name="T80" fmla="*/ 7 w 17"/>
                    <a:gd name="T81" fmla="*/ 1 h 31"/>
                    <a:gd name="T82" fmla="*/ 7 w 17"/>
                    <a:gd name="T83" fmla="*/ 0 h 31"/>
                    <a:gd name="T84" fmla="*/ 7 w 17"/>
                    <a:gd name="T85" fmla="*/ 0 h 31"/>
                    <a:gd name="T86" fmla="*/ 7 w 17"/>
                    <a:gd name="T87" fmla="*/ 0 h 31"/>
                    <a:gd name="T88" fmla="*/ 7 w 17"/>
                    <a:gd name="T89" fmla="*/ 0 h 31"/>
                    <a:gd name="T90" fmla="*/ 7 w 17"/>
                    <a:gd name="T91" fmla="*/ 0 h 31"/>
                    <a:gd name="T92" fmla="*/ 7 w 17"/>
                    <a:gd name="T93" fmla="*/ 0 h 3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 h="31">
                      <a:moveTo>
                        <a:pt x="14" y="0"/>
                      </a:moveTo>
                      <a:cubicBezTo>
                        <a:pt x="14" y="0"/>
                        <a:pt x="13" y="1"/>
                        <a:pt x="12" y="1"/>
                      </a:cubicBezTo>
                      <a:cubicBezTo>
                        <a:pt x="12" y="2"/>
                        <a:pt x="11"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9" y="2"/>
                      </a:cubicBezTo>
                      <a:cubicBezTo>
                        <a:pt x="9" y="2"/>
                        <a:pt x="9" y="2"/>
                        <a:pt x="9" y="2"/>
                      </a:cubicBezTo>
                      <a:cubicBezTo>
                        <a:pt x="9" y="2"/>
                        <a:pt x="9" y="2"/>
                        <a:pt x="9" y="2"/>
                      </a:cubicBezTo>
                      <a:cubicBezTo>
                        <a:pt x="9" y="2"/>
                        <a:pt x="9" y="2"/>
                        <a:pt x="9" y="2"/>
                      </a:cubicBezTo>
                      <a:cubicBezTo>
                        <a:pt x="9" y="2"/>
                        <a:pt x="8" y="3"/>
                        <a:pt x="7" y="3"/>
                      </a:cubicBezTo>
                      <a:cubicBezTo>
                        <a:pt x="7" y="3"/>
                        <a:pt x="7" y="3"/>
                        <a:pt x="7" y="3"/>
                      </a:cubicBezTo>
                      <a:cubicBezTo>
                        <a:pt x="7" y="4"/>
                        <a:pt x="6"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6"/>
                        <a:pt x="2" y="7"/>
                      </a:cubicBezTo>
                      <a:cubicBezTo>
                        <a:pt x="2" y="7"/>
                        <a:pt x="2" y="7"/>
                        <a:pt x="2" y="7"/>
                      </a:cubicBezTo>
                      <a:cubicBezTo>
                        <a:pt x="2" y="7"/>
                        <a:pt x="2" y="7"/>
                        <a:pt x="2" y="7"/>
                      </a:cubicBezTo>
                      <a:cubicBezTo>
                        <a:pt x="2" y="8"/>
                        <a:pt x="1" y="8"/>
                        <a:pt x="1" y="8"/>
                      </a:cubicBezTo>
                      <a:cubicBezTo>
                        <a:pt x="0" y="14"/>
                        <a:pt x="0" y="21"/>
                        <a:pt x="0" y="27"/>
                      </a:cubicBezTo>
                      <a:cubicBezTo>
                        <a:pt x="0" y="29"/>
                        <a:pt x="0" y="30"/>
                        <a:pt x="1" y="31"/>
                      </a:cubicBezTo>
                      <a:cubicBezTo>
                        <a:pt x="2" y="30"/>
                        <a:pt x="3" y="29"/>
                        <a:pt x="4" y="28"/>
                      </a:cubicBezTo>
                      <a:cubicBezTo>
                        <a:pt x="4" y="28"/>
                        <a:pt x="4" y="27"/>
                        <a:pt x="4" y="26"/>
                      </a:cubicBezTo>
                      <a:cubicBezTo>
                        <a:pt x="5" y="25"/>
                        <a:pt x="3" y="24"/>
                        <a:pt x="4" y="22"/>
                      </a:cubicBezTo>
                      <a:cubicBezTo>
                        <a:pt x="5" y="20"/>
                        <a:pt x="3" y="20"/>
                        <a:pt x="5" y="17"/>
                      </a:cubicBezTo>
                      <a:cubicBezTo>
                        <a:pt x="6" y="16"/>
                        <a:pt x="4" y="14"/>
                        <a:pt x="6" y="13"/>
                      </a:cubicBezTo>
                      <a:cubicBezTo>
                        <a:pt x="8" y="12"/>
                        <a:pt x="8" y="9"/>
                        <a:pt x="10" y="8"/>
                      </a:cubicBezTo>
                      <a:cubicBezTo>
                        <a:pt x="11" y="7"/>
                        <a:pt x="11" y="4"/>
                        <a:pt x="13" y="4"/>
                      </a:cubicBezTo>
                      <a:cubicBezTo>
                        <a:pt x="15" y="3"/>
                        <a:pt x="16" y="2"/>
                        <a:pt x="17" y="0"/>
                      </a:cubicBezTo>
                      <a:cubicBezTo>
                        <a:pt x="17" y="0"/>
                        <a:pt x="17" y="0"/>
                        <a:pt x="17" y="0"/>
                      </a:cubicBezTo>
                      <a:cubicBezTo>
                        <a:pt x="16" y="0"/>
                        <a:pt x="16" y="1"/>
                        <a:pt x="16" y="1"/>
                      </a:cubicBezTo>
                      <a:cubicBezTo>
                        <a:pt x="16" y="1"/>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4"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5" name="Freeform 10966">
                  <a:extLst>
                    <a:ext uri="{FF2B5EF4-FFF2-40B4-BE49-F238E27FC236}">
                      <a16:creationId xmlns:a16="http://schemas.microsoft.com/office/drawing/2014/main" id="{8DC8FBCF-8837-89AC-022C-37DC291F51D5}"/>
                    </a:ext>
                  </a:extLst>
                </p:cNvPr>
                <p:cNvSpPr>
                  <a:spLocks/>
                </p:cNvSpPr>
                <p:nvPr/>
              </p:nvSpPr>
              <p:spPr bwMode="auto">
                <a:xfrm>
                  <a:off x="4028" y="2211"/>
                  <a:ext cx="12" cy="8"/>
                </a:xfrm>
                <a:custGeom>
                  <a:avLst/>
                  <a:gdLst>
                    <a:gd name="T0" fmla="*/ 2 w 15"/>
                    <a:gd name="T1" fmla="*/ 0 h 10"/>
                    <a:gd name="T2" fmla="*/ 0 w 15"/>
                    <a:gd name="T3" fmla="*/ 2 h 10"/>
                    <a:gd name="T4" fmla="*/ 0 w 15"/>
                    <a:gd name="T5" fmla="*/ 4 h 10"/>
                    <a:gd name="T6" fmla="*/ 1 w 15"/>
                    <a:gd name="T7" fmla="*/ 4 h 10"/>
                    <a:gd name="T8" fmla="*/ 2 w 15"/>
                    <a:gd name="T9" fmla="*/ 4 h 10"/>
                    <a:gd name="T10" fmla="*/ 2 w 15"/>
                    <a:gd name="T11" fmla="*/ 4 h 10"/>
                    <a:gd name="T12" fmla="*/ 2 w 15"/>
                    <a:gd name="T13" fmla="*/ 4 h 10"/>
                    <a:gd name="T14" fmla="*/ 2 w 15"/>
                    <a:gd name="T15" fmla="*/ 4 h 10"/>
                    <a:gd name="T16" fmla="*/ 3 w 15"/>
                    <a:gd name="T17" fmla="*/ 4 h 10"/>
                    <a:gd name="T18" fmla="*/ 3 w 15"/>
                    <a:gd name="T19" fmla="*/ 4 h 10"/>
                    <a:gd name="T20" fmla="*/ 4 w 15"/>
                    <a:gd name="T21" fmla="*/ 4 h 10"/>
                    <a:gd name="T22" fmla="*/ 5 w 15"/>
                    <a:gd name="T23" fmla="*/ 3 h 10"/>
                    <a:gd name="T24" fmla="*/ 5 w 15"/>
                    <a:gd name="T25" fmla="*/ 3 h 10"/>
                    <a:gd name="T26" fmla="*/ 6 w 15"/>
                    <a:gd name="T27" fmla="*/ 3 h 10"/>
                    <a:gd name="T28" fmla="*/ 5 w 15"/>
                    <a:gd name="T29" fmla="*/ 3 h 10"/>
                    <a:gd name="T30" fmla="*/ 5 w 15"/>
                    <a:gd name="T31" fmla="*/ 3 h 10"/>
                    <a:gd name="T32" fmla="*/ 5 w 15"/>
                    <a:gd name="T33" fmla="*/ 3 h 10"/>
                    <a:gd name="T34" fmla="*/ 4 w 15"/>
                    <a:gd name="T35" fmla="*/ 2 h 10"/>
                    <a:gd name="T36" fmla="*/ 2 w 15"/>
                    <a:gd name="T37" fmla="*/ 2 h 10"/>
                    <a:gd name="T38" fmla="*/ 2 w 15"/>
                    <a:gd name="T39" fmla="*/ 1 h 10"/>
                    <a:gd name="T40" fmla="*/ 2 w 15"/>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0">
                      <a:moveTo>
                        <a:pt x="3" y="0"/>
                      </a:moveTo>
                      <a:cubicBezTo>
                        <a:pt x="2" y="1"/>
                        <a:pt x="1" y="2"/>
                        <a:pt x="0" y="3"/>
                      </a:cubicBezTo>
                      <a:cubicBezTo>
                        <a:pt x="0" y="5"/>
                        <a:pt x="0" y="7"/>
                        <a:pt x="0" y="9"/>
                      </a:cubicBezTo>
                      <a:cubicBezTo>
                        <a:pt x="1" y="9"/>
                        <a:pt x="1" y="9"/>
                        <a:pt x="1" y="9"/>
                      </a:cubicBezTo>
                      <a:cubicBezTo>
                        <a:pt x="2" y="9"/>
                        <a:pt x="2" y="9"/>
                        <a:pt x="3" y="9"/>
                      </a:cubicBezTo>
                      <a:cubicBezTo>
                        <a:pt x="3" y="9"/>
                        <a:pt x="4" y="9"/>
                        <a:pt x="4" y="9"/>
                      </a:cubicBezTo>
                      <a:cubicBezTo>
                        <a:pt x="4" y="10"/>
                        <a:pt x="4" y="10"/>
                        <a:pt x="5" y="10"/>
                      </a:cubicBezTo>
                      <a:cubicBezTo>
                        <a:pt x="5" y="10"/>
                        <a:pt x="6" y="10"/>
                        <a:pt x="6" y="9"/>
                      </a:cubicBezTo>
                      <a:cubicBezTo>
                        <a:pt x="7" y="9"/>
                        <a:pt x="8" y="9"/>
                        <a:pt x="8" y="9"/>
                      </a:cubicBezTo>
                      <a:cubicBezTo>
                        <a:pt x="8" y="9"/>
                        <a:pt x="8" y="9"/>
                        <a:pt x="8" y="9"/>
                      </a:cubicBezTo>
                      <a:cubicBezTo>
                        <a:pt x="9" y="9"/>
                        <a:pt x="9" y="9"/>
                        <a:pt x="9" y="9"/>
                      </a:cubicBezTo>
                      <a:cubicBezTo>
                        <a:pt x="10" y="9"/>
                        <a:pt x="12" y="7"/>
                        <a:pt x="13" y="7"/>
                      </a:cubicBezTo>
                      <a:cubicBezTo>
                        <a:pt x="13" y="7"/>
                        <a:pt x="13" y="7"/>
                        <a:pt x="13" y="7"/>
                      </a:cubicBezTo>
                      <a:cubicBezTo>
                        <a:pt x="14" y="7"/>
                        <a:pt x="14" y="7"/>
                        <a:pt x="15" y="7"/>
                      </a:cubicBezTo>
                      <a:cubicBezTo>
                        <a:pt x="14" y="7"/>
                        <a:pt x="14" y="7"/>
                        <a:pt x="13" y="7"/>
                      </a:cubicBezTo>
                      <a:cubicBezTo>
                        <a:pt x="13" y="7"/>
                        <a:pt x="12" y="7"/>
                        <a:pt x="12" y="7"/>
                      </a:cubicBezTo>
                      <a:cubicBezTo>
                        <a:pt x="11" y="7"/>
                        <a:pt x="11" y="7"/>
                        <a:pt x="11" y="7"/>
                      </a:cubicBezTo>
                      <a:cubicBezTo>
                        <a:pt x="10" y="7"/>
                        <a:pt x="9" y="7"/>
                        <a:pt x="9" y="6"/>
                      </a:cubicBezTo>
                      <a:cubicBezTo>
                        <a:pt x="9" y="5"/>
                        <a:pt x="5" y="6"/>
                        <a:pt x="6" y="4"/>
                      </a:cubicBezTo>
                      <a:cubicBezTo>
                        <a:pt x="7" y="2"/>
                        <a:pt x="3" y="3"/>
                        <a:pt x="4" y="1"/>
                      </a:cubicBezTo>
                      <a:cubicBezTo>
                        <a:pt x="5" y="0"/>
                        <a:pt x="4" y="0"/>
                        <a:pt x="3"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6" name="Freeform 10967">
                  <a:extLst>
                    <a:ext uri="{FF2B5EF4-FFF2-40B4-BE49-F238E27FC236}">
                      <a16:creationId xmlns:a16="http://schemas.microsoft.com/office/drawing/2014/main" id="{36C32AF8-429B-398A-B085-F27EA1C5B9E5}"/>
                    </a:ext>
                  </a:extLst>
                </p:cNvPr>
                <p:cNvSpPr>
                  <a:spLocks/>
                </p:cNvSpPr>
                <p:nvPr/>
              </p:nvSpPr>
              <p:spPr bwMode="auto">
                <a:xfrm>
                  <a:off x="4020" y="2194"/>
                  <a:ext cx="8" cy="22"/>
                </a:xfrm>
                <a:custGeom>
                  <a:avLst/>
                  <a:gdLst>
                    <a:gd name="T0" fmla="*/ 5 w 9"/>
                    <a:gd name="T1" fmla="*/ 0 h 27"/>
                    <a:gd name="T2" fmla="*/ 4 w 9"/>
                    <a:gd name="T3" fmla="*/ 1 h 27"/>
                    <a:gd name="T4" fmla="*/ 4 w 9"/>
                    <a:gd name="T5" fmla="*/ 1 h 27"/>
                    <a:gd name="T6" fmla="*/ 4 w 9"/>
                    <a:gd name="T7" fmla="*/ 1 h 27"/>
                    <a:gd name="T8" fmla="*/ 4 w 9"/>
                    <a:gd name="T9" fmla="*/ 1 h 27"/>
                    <a:gd name="T10" fmla="*/ 4 w 9"/>
                    <a:gd name="T11" fmla="*/ 1 h 27"/>
                    <a:gd name="T12" fmla="*/ 4 w 9"/>
                    <a:gd name="T13" fmla="*/ 1 h 27"/>
                    <a:gd name="T14" fmla="*/ 4 w 9"/>
                    <a:gd name="T15" fmla="*/ 2 h 27"/>
                    <a:gd name="T16" fmla="*/ 4 w 9"/>
                    <a:gd name="T17" fmla="*/ 2 h 27"/>
                    <a:gd name="T18" fmla="*/ 3 w 9"/>
                    <a:gd name="T19" fmla="*/ 5 h 27"/>
                    <a:gd name="T20" fmla="*/ 2 w 9"/>
                    <a:gd name="T21" fmla="*/ 5 h 27"/>
                    <a:gd name="T22" fmla="*/ 2 w 9"/>
                    <a:gd name="T23" fmla="*/ 5 h 27"/>
                    <a:gd name="T24" fmla="*/ 1 w 9"/>
                    <a:gd name="T25" fmla="*/ 6 h 27"/>
                    <a:gd name="T26" fmla="*/ 1 w 9"/>
                    <a:gd name="T27" fmla="*/ 7 h 27"/>
                    <a:gd name="T28" fmla="*/ 1 w 9"/>
                    <a:gd name="T29" fmla="*/ 9 h 27"/>
                    <a:gd name="T30" fmla="*/ 2 w 9"/>
                    <a:gd name="T31" fmla="*/ 10 h 27"/>
                    <a:gd name="T32" fmla="*/ 4 w 9"/>
                    <a:gd name="T33" fmla="*/ 11 h 27"/>
                    <a:gd name="T34" fmla="*/ 4 w 9"/>
                    <a:gd name="T35" fmla="*/ 12 h 27"/>
                    <a:gd name="T36" fmla="*/ 5 w 9"/>
                    <a:gd name="T37" fmla="*/ 10 h 27"/>
                    <a:gd name="T38" fmla="*/ 4 w 9"/>
                    <a:gd name="T39" fmla="*/ 8 h 27"/>
                    <a:gd name="T40" fmla="*/ 5 w 9"/>
                    <a:gd name="T41" fmla="*/ 0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27">
                      <a:moveTo>
                        <a:pt x="9" y="0"/>
                      </a:moveTo>
                      <a:cubicBezTo>
                        <a:pt x="9" y="1"/>
                        <a:pt x="8" y="1"/>
                        <a:pt x="8" y="1"/>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6" y="1"/>
                        <a:pt x="6" y="3"/>
                        <a:pt x="5" y="3"/>
                      </a:cubicBezTo>
                      <a:cubicBezTo>
                        <a:pt x="5" y="5"/>
                        <a:pt x="5" y="6"/>
                        <a:pt x="4" y="6"/>
                      </a:cubicBezTo>
                      <a:cubicBezTo>
                        <a:pt x="4" y="8"/>
                        <a:pt x="4" y="9"/>
                        <a:pt x="3" y="10"/>
                      </a:cubicBezTo>
                      <a:cubicBezTo>
                        <a:pt x="2" y="10"/>
                        <a:pt x="2" y="10"/>
                        <a:pt x="2" y="10"/>
                      </a:cubicBezTo>
                      <a:cubicBezTo>
                        <a:pt x="2" y="11"/>
                        <a:pt x="2" y="11"/>
                        <a:pt x="2" y="11"/>
                      </a:cubicBezTo>
                      <a:cubicBezTo>
                        <a:pt x="2" y="12"/>
                        <a:pt x="2" y="13"/>
                        <a:pt x="1" y="14"/>
                      </a:cubicBezTo>
                      <a:cubicBezTo>
                        <a:pt x="1" y="15"/>
                        <a:pt x="1" y="15"/>
                        <a:pt x="1" y="16"/>
                      </a:cubicBezTo>
                      <a:cubicBezTo>
                        <a:pt x="0" y="18"/>
                        <a:pt x="2" y="18"/>
                        <a:pt x="1" y="20"/>
                      </a:cubicBezTo>
                      <a:cubicBezTo>
                        <a:pt x="0" y="22"/>
                        <a:pt x="3" y="22"/>
                        <a:pt x="2" y="23"/>
                      </a:cubicBezTo>
                      <a:cubicBezTo>
                        <a:pt x="1" y="25"/>
                        <a:pt x="5" y="24"/>
                        <a:pt x="4" y="25"/>
                      </a:cubicBezTo>
                      <a:cubicBezTo>
                        <a:pt x="4" y="26"/>
                        <a:pt x="4" y="27"/>
                        <a:pt x="4" y="27"/>
                      </a:cubicBezTo>
                      <a:cubicBezTo>
                        <a:pt x="6" y="26"/>
                        <a:pt x="7" y="24"/>
                        <a:pt x="9" y="23"/>
                      </a:cubicBezTo>
                      <a:cubicBezTo>
                        <a:pt x="8" y="22"/>
                        <a:pt x="8" y="21"/>
                        <a:pt x="8" y="19"/>
                      </a:cubicBezTo>
                      <a:cubicBezTo>
                        <a:pt x="8" y="13"/>
                        <a:pt x="8" y="6"/>
                        <a:pt x="9" y="0"/>
                      </a:cubicBezTo>
                    </a:path>
                  </a:pathLst>
                </a:custGeom>
                <a:solidFill>
                  <a:srgbClr val="B985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7" name="Freeform 10968">
                  <a:extLst>
                    <a:ext uri="{FF2B5EF4-FFF2-40B4-BE49-F238E27FC236}">
                      <a16:creationId xmlns:a16="http://schemas.microsoft.com/office/drawing/2014/main" id="{91E4052D-A5D6-67F5-1402-F823CE89F9EF}"/>
                    </a:ext>
                  </a:extLst>
                </p:cNvPr>
                <p:cNvSpPr>
                  <a:spLocks/>
                </p:cNvSpPr>
                <p:nvPr/>
              </p:nvSpPr>
              <p:spPr bwMode="auto">
                <a:xfrm>
                  <a:off x="4024" y="2213"/>
                  <a:ext cx="4" cy="5"/>
                </a:xfrm>
                <a:custGeom>
                  <a:avLst/>
                  <a:gdLst>
                    <a:gd name="T0" fmla="*/ 2 w 5"/>
                    <a:gd name="T1" fmla="*/ 0 h 6"/>
                    <a:gd name="T2" fmla="*/ 0 w 5"/>
                    <a:gd name="T3" fmla="*/ 3 h 6"/>
                    <a:gd name="T4" fmla="*/ 2 w 5"/>
                    <a:gd name="T5" fmla="*/ 3 h 6"/>
                    <a:gd name="T6" fmla="*/ 2 w 5"/>
                    <a:gd name="T7" fmla="*/ 3 h 6"/>
                    <a:gd name="T8" fmla="*/ 2 w 5"/>
                    <a:gd name="T9" fmla="*/ 3 h 6"/>
                    <a:gd name="T10" fmla="*/ 2 w 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6">
                      <a:moveTo>
                        <a:pt x="5" y="0"/>
                      </a:moveTo>
                      <a:cubicBezTo>
                        <a:pt x="3" y="1"/>
                        <a:pt x="2" y="3"/>
                        <a:pt x="0" y="4"/>
                      </a:cubicBezTo>
                      <a:cubicBezTo>
                        <a:pt x="1" y="4"/>
                        <a:pt x="3" y="4"/>
                        <a:pt x="3" y="5"/>
                      </a:cubicBezTo>
                      <a:cubicBezTo>
                        <a:pt x="3" y="6"/>
                        <a:pt x="4" y="6"/>
                        <a:pt x="5" y="6"/>
                      </a:cubicBezTo>
                      <a:cubicBezTo>
                        <a:pt x="5" y="6"/>
                        <a:pt x="5" y="6"/>
                        <a:pt x="5" y="6"/>
                      </a:cubicBezTo>
                      <a:cubicBezTo>
                        <a:pt x="5" y="4"/>
                        <a:pt x="5" y="2"/>
                        <a:pt x="5" y="0"/>
                      </a:cubicBezTo>
                    </a:path>
                  </a:pathLst>
                </a:custGeom>
                <a:solidFill>
                  <a:srgbClr val="B38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8" name="Freeform 10969">
                  <a:extLst>
                    <a:ext uri="{FF2B5EF4-FFF2-40B4-BE49-F238E27FC236}">
                      <a16:creationId xmlns:a16="http://schemas.microsoft.com/office/drawing/2014/main" id="{BC11CDF9-1A1B-F053-5E09-278D5B2B8700}"/>
                    </a:ext>
                  </a:extLst>
                </p:cNvPr>
                <p:cNvSpPr>
                  <a:spLocks noEditPoints="1"/>
                </p:cNvSpPr>
                <p:nvPr/>
              </p:nvSpPr>
              <p:spPr bwMode="auto">
                <a:xfrm>
                  <a:off x="4021" y="2199"/>
                  <a:ext cx="3" cy="7"/>
                </a:xfrm>
                <a:custGeom>
                  <a:avLst/>
                  <a:gdLst>
                    <a:gd name="T0" fmla="*/ 1 w 3"/>
                    <a:gd name="T1" fmla="*/ 4 h 8"/>
                    <a:gd name="T2" fmla="*/ 1 w 3"/>
                    <a:gd name="T3" fmla="*/ 4 h 8"/>
                    <a:gd name="T4" fmla="*/ 0 w 3"/>
                    <a:gd name="T5" fmla="*/ 4 h 8"/>
                    <a:gd name="T6" fmla="*/ 1 w 3"/>
                    <a:gd name="T7" fmla="*/ 4 h 8"/>
                    <a:gd name="T8" fmla="*/ 3 w 3"/>
                    <a:gd name="T9" fmla="*/ 0 h 8"/>
                    <a:gd name="T10" fmla="*/ 3 w 3"/>
                    <a:gd name="T11" fmla="*/ 0 h 8"/>
                    <a:gd name="T12" fmla="*/ 1 w 3"/>
                    <a:gd name="T13" fmla="*/ 4 h 8"/>
                    <a:gd name="T14" fmla="*/ 2 w 3"/>
                    <a:gd name="T15" fmla="*/ 4 h 8"/>
                    <a:gd name="T16" fmla="*/ 3 w 3"/>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8">
                      <a:moveTo>
                        <a:pt x="1" y="5"/>
                      </a:moveTo>
                      <a:cubicBezTo>
                        <a:pt x="1" y="5"/>
                        <a:pt x="1" y="5"/>
                        <a:pt x="1" y="5"/>
                      </a:cubicBezTo>
                      <a:cubicBezTo>
                        <a:pt x="0" y="7"/>
                        <a:pt x="0" y="7"/>
                        <a:pt x="0" y="8"/>
                      </a:cubicBezTo>
                      <a:cubicBezTo>
                        <a:pt x="1" y="7"/>
                        <a:pt x="1" y="6"/>
                        <a:pt x="1" y="5"/>
                      </a:cubicBezTo>
                      <a:moveTo>
                        <a:pt x="3" y="0"/>
                      </a:moveTo>
                      <a:cubicBezTo>
                        <a:pt x="3" y="0"/>
                        <a:pt x="3" y="0"/>
                        <a:pt x="3" y="0"/>
                      </a:cubicBezTo>
                      <a:cubicBezTo>
                        <a:pt x="1" y="2"/>
                        <a:pt x="2" y="3"/>
                        <a:pt x="1" y="4"/>
                      </a:cubicBezTo>
                      <a:cubicBezTo>
                        <a:pt x="1" y="4"/>
                        <a:pt x="1" y="4"/>
                        <a:pt x="2" y="4"/>
                      </a:cubicBezTo>
                      <a:cubicBezTo>
                        <a:pt x="3" y="3"/>
                        <a:pt x="3" y="2"/>
                        <a:pt x="3" y="0"/>
                      </a:cubicBezTo>
                    </a:path>
                  </a:pathLst>
                </a:custGeom>
                <a:solidFill>
                  <a:srgbClr val="ECEC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89" name="Freeform 10970">
                  <a:extLst>
                    <a:ext uri="{FF2B5EF4-FFF2-40B4-BE49-F238E27FC236}">
                      <a16:creationId xmlns:a16="http://schemas.microsoft.com/office/drawing/2014/main" id="{E69221FA-761D-584D-C01E-98F1D18AED2E}"/>
                    </a:ext>
                  </a:extLst>
                </p:cNvPr>
                <p:cNvSpPr>
                  <a:spLocks noEditPoints="1"/>
                </p:cNvSpPr>
                <p:nvPr/>
              </p:nvSpPr>
              <p:spPr bwMode="auto">
                <a:xfrm>
                  <a:off x="4022" y="2197"/>
                  <a:ext cx="2" cy="6"/>
                </a:xfrm>
                <a:custGeom>
                  <a:avLst/>
                  <a:gdLst>
                    <a:gd name="T0" fmla="*/ 0 w 3"/>
                    <a:gd name="T1" fmla="*/ 2 h 8"/>
                    <a:gd name="T2" fmla="*/ 0 w 3"/>
                    <a:gd name="T3" fmla="*/ 3 h 8"/>
                    <a:gd name="T4" fmla="*/ 0 w 3"/>
                    <a:gd name="T5" fmla="*/ 2 h 8"/>
                    <a:gd name="T6" fmla="*/ 1 w 3"/>
                    <a:gd name="T7" fmla="*/ 0 h 8"/>
                    <a:gd name="T8" fmla="*/ 1 w 3"/>
                    <a:gd name="T9" fmla="*/ 2 h 8"/>
                    <a:gd name="T10" fmla="*/ 1 w 3"/>
                    <a:gd name="T11" fmla="*/ 2 h 8"/>
                    <a:gd name="T12" fmla="*/ 1 w 3"/>
                    <a:gd name="T13" fmla="*/ 2 h 8"/>
                    <a:gd name="T14" fmla="*/ 1 w 3"/>
                    <a:gd name="T15" fmla="*/ 0 h 8"/>
                    <a:gd name="T16" fmla="*/ 1 w 3"/>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8">
                      <a:moveTo>
                        <a:pt x="0" y="7"/>
                      </a:moveTo>
                      <a:cubicBezTo>
                        <a:pt x="0" y="8"/>
                        <a:pt x="0" y="8"/>
                        <a:pt x="0" y="8"/>
                      </a:cubicBezTo>
                      <a:cubicBezTo>
                        <a:pt x="0" y="8"/>
                        <a:pt x="0" y="8"/>
                        <a:pt x="0" y="7"/>
                      </a:cubicBezTo>
                      <a:moveTo>
                        <a:pt x="3" y="0"/>
                      </a:moveTo>
                      <a:cubicBezTo>
                        <a:pt x="3" y="1"/>
                        <a:pt x="3" y="1"/>
                        <a:pt x="2" y="2"/>
                      </a:cubicBezTo>
                      <a:cubicBezTo>
                        <a:pt x="2" y="2"/>
                        <a:pt x="2" y="2"/>
                        <a:pt x="2" y="2"/>
                      </a:cubicBezTo>
                      <a:cubicBezTo>
                        <a:pt x="2" y="3"/>
                        <a:pt x="2" y="3"/>
                        <a:pt x="2" y="3"/>
                      </a:cubicBezTo>
                      <a:cubicBezTo>
                        <a:pt x="3" y="3"/>
                        <a:pt x="3" y="2"/>
                        <a:pt x="3" y="0"/>
                      </a:cubicBezTo>
                      <a:cubicBezTo>
                        <a:pt x="3" y="0"/>
                        <a:pt x="3" y="0"/>
                        <a:pt x="3" y="0"/>
                      </a:cubicBezTo>
                    </a:path>
                  </a:pathLst>
                </a:custGeom>
                <a:solidFill>
                  <a:srgbClr val="AB77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0" name="Freeform 10971">
                  <a:extLst>
                    <a:ext uri="{FF2B5EF4-FFF2-40B4-BE49-F238E27FC236}">
                      <a16:creationId xmlns:a16="http://schemas.microsoft.com/office/drawing/2014/main" id="{675FC23D-F3D8-3283-F94B-9514B541D8B2}"/>
                    </a:ext>
                  </a:extLst>
                </p:cNvPr>
                <p:cNvSpPr>
                  <a:spLocks/>
                </p:cNvSpPr>
                <p:nvPr/>
              </p:nvSpPr>
              <p:spPr bwMode="auto">
                <a:xfrm>
                  <a:off x="4028" y="2216"/>
                  <a:ext cx="12" cy="5"/>
                </a:xfrm>
                <a:custGeom>
                  <a:avLst/>
                  <a:gdLst>
                    <a:gd name="T0" fmla="*/ 5 w 15"/>
                    <a:gd name="T1" fmla="*/ 0 h 6"/>
                    <a:gd name="T2" fmla="*/ 5 w 15"/>
                    <a:gd name="T3" fmla="*/ 0 h 6"/>
                    <a:gd name="T4" fmla="*/ 4 w 15"/>
                    <a:gd name="T5" fmla="*/ 2 h 6"/>
                    <a:gd name="T6" fmla="*/ 3 w 15"/>
                    <a:gd name="T7" fmla="*/ 2 h 6"/>
                    <a:gd name="T8" fmla="*/ 3 w 15"/>
                    <a:gd name="T9" fmla="*/ 2 h 6"/>
                    <a:gd name="T10" fmla="*/ 2 w 15"/>
                    <a:gd name="T11" fmla="*/ 2 h 6"/>
                    <a:gd name="T12" fmla="*/ 2 w 15"/>
                    <a:gd name="T13" fmla="*/ 3 h 6"/>
                    <a:gd name="T14" fmla="*/ 2 w 15"/>
                    <a:gd name="T15" fmla="*/ 2 h 6"/>
                    <a:gd name="T16" fmla="*/ 2 w 15"/>
                    <a:gd name="T17" fmla="*/ 2 h 6"/>
                    <a:gd name="T18" fmla="*/ 1 w 15"/>
                    <a:gd name="T19" fmla="*/ 2 h 6"/>
                    <a:gd name="T20" fmla="*/ 0 w 15"/>
                    <a:gd name="T21" fmla="*/ 2 h 6"/>
                    <a:gd name="T22" fmla="*/ 1 w 15"/>
                    <a:gd name="T23" fmla="*/ 3 h 6"/>
                    <a:gd name="T24" fmla="*/ 1 w 15"/>
                    <a:gd name="T25" fmla="*/ 3 h 6"/>
                    <a:gd name="T26" fmla="*/ 2 w 15"/>
                    <a:gd name="T27" fmla="*/ 3 h 6"/>
                    <a:gd name="T28" fmla="*/ 2 w 15"/>
                    <a:gd name="T29" fmla="*/ 3 h 6"/>
                    <a:gd name="T30" fmla="*/ 2 w 15"/>
                    <a:gd name="T31" fmla="*/ 3 h 6"/>
                    <a:gd name="T32" fmla="*/ 2 w 15"/>
                    <a:gd name="T33" fmla="*/ 3 h 6"/>
                    <a:gd name="T34" fmla="*/ 3 w 15"/>
                    <a:gd name="T35" fmla="*/ 3 h 6"/>
                    <a:gd name="T36" fmla="*/ 4 w 15"/>
                    <a:gd name="T37" fmla="*/ 3 h 6"/>
                    <a:gd name="T38" fmla="*/ 5 w 15"/>
                    <a:gd name="T39" fmla="*/ 3 h 6"/>
                    <a:gd name="T40" fmla="*/ 5 w 15"/>
                    <a:gd name="T41" fmla="*/ 3 h 6"/>
                    <a:gd name="T42" fmla="*/ 5 w 15"/>
                    <a:gd name="T43" fmla="*/ 3 h 6"/>
                    <a:gd name="T44" fmla="*/ 6 w 15"/>
                    <a:gd name="T45" fmla="*/ 1 h 6"/>
                    <a:gd name="T46" fmla="*/ 6 w 15"/>
                    <a:gd name="T47" fmla="*/ 1 h 6"/>
                    <a:gd name="T48" fmla="*/ 6 w 15"/>
                    <a:gd name="T49" fmla="*/ 1 h 6"/>
                    <a:gd name="T50" fmla="*/ 6 w 15"/>
                    <a:gd name="T51" fmla="*/ 0 h 6"/>
                    <a:gd name="T52" fmla="*/ 6 w 15"/>
                    <a:gd name="T53" fmla="*/ 0 h 6"/>
                    <a:gd name="T54" fmla="*/ 5 w 15"/>
                    <a:gd name="T55" fmla="*/ 0 h 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 h="6">
                      <a:moveTo>
                        <a:pt x="13" y="0"/>
                      </a:moveTo>
                      <a:cubicBezTo>
                        <a:pt x="13" y="0"/>
                        <a:pt x="13" y="0"/>
                        <a:pt x="13" y="0"/>
                      </a:cubicBezTo>
                      <a:cubicBezTo>
                        <a:pt x="12" y="0"/>
                        <a:pt x="10" y="2"/>
                        <a:pt x="9" y="2"/>
                      </a:cubicBezTo>
                      <a:cubicBezTo>
                        <a:pt x="9" y="2"/>
                        <a:pt x="9" y="2"/>
                        <a:pt x="8" y="2"/>
                      </a:cubicBezTo>
                      <a:cubicBezTo>
                        <a:pt x="8" y="2"/>
                        <a:pt x="8" y="2"/>
                        <a:pt x="8" y="2"/>
                      </a:cubicBezTo>
                      <a:cubicBezTo>
                        <a:pt x="8" y="2"/>
                        <a:pt x="7" y="2"/>
                        <a:pt x="6" y="2"/>
                      </a:cubicBezTo>
                      <a:cubicBezTo>
                        <a:pt x="6" y="3"/>
                        <a:pt x="5" y="3"/>
                        <a:pt x="5" y="3"/>
                      </a:cubicBezTo>
                      <a:cubicBezTo>
                        <a:pt x="4" y="3"/>
                        <a:pt x="4" y="3"/>
                        <a:pt x="4" y="2"/>
                      </a:cubicBezTo>
                      <a:cubicBezTo>
                        <a:pt x="4" y="2"/>
                        <a:pt x="3" y="2"/>
                        <a:pt x="3" y="2"/>
                      </a:cubicBezTo>
                      <a:cubicBezTo>
                        <a:pt x="2" y="2"/>
                        <a:pt x="2" y="2"/>
                        <a:pt x="1" y="2"/>
                      </a:cubicBezTo>
                      <a:cubicBezTo>
                        <a:pt x="1" y="2"/>
                        <a:pt x="1" y="2"/>
                        <a:pt x="0" y="2"/>
                      </a:cubicBezTo>
                      <a:cubicBezTo>
                        <a:pt x="0" y="3"/>
                        <a:pt x="1" y="4"/>
                        <a:pt x="1" y="5"/>
                      </a:cubicBezTo>
                      <a:cubicBezTo>
                        <a:pt x="1" y="5"/>
                        <a:pt x="1" y="5"/>
                        <a:pt x="1" y="6"/>
                      </a:cubicBezTo>
                      <a:cubicBezTo>
                        <a:pt x="1" y="6"/>
                        <a:pt x="2" y="6"/>
                        <a:pt x="2" y="6"/>
                      </a:cubicBezTo>
                      <a:cubicBezTo>
                        <a:pt x="3" y="6"/>
                        <a:pt x="3" y="6"/>
                        <a:pt x="4" y="6"/>
                      </a:cubicBezTo>
                      <a:cubicBezTo>
                        <a:pt x="4" y="5"/>
                        <a:pt x="5" y="5"/>
                        <a:pt x="5" y="5"/>
                      </a:cubicBezTo>
                      <a:cubicBezTo>
                        <a:pt x="6" y="5"/>
                        <a:pt x="6" y="5"/>
                        <a:pt x="6" y="5"/>
                      </a:cubicBezTo>
                      <a:cubicBezTo>
                        <a:pt x="6" y="5"/>
                        <a:pt x="6" y="6"/>
                        <a:pt x="7" y="6"/>
                      </a:cubicBezTo>
                      <a:cubicBezTo>
                        <a:pt x="7" y="6"/>
                        <a:pt x="8" y="5"/>
                        <a:pt x="9" y="4"/>
                      </a:cubicBezTo>
                      <a:cubicBezTo>
                        <a:pt x="10" y="4"/>
                        <a:pt x="11" y="3"/>
                        <a:pt x="11" y="3"/>
                      </a:cubicBezTo>
                      <a:cubicBezTo>
                        <a:pt x="11" y="3"/>
                        <a:pt x="12" y="3"/>
                        <a:pt x="12" y="3"/>
                      </a:cubicBezTo>
                      <a:cubicBezTo>
                        <a:pt x="12" y="3"/>
                        <a:pt x="12" y="3"/>
                        <a:pt x="12" y="3"/>
                      </a:cubicBezTo>
                      <a:cubicBezTo>
                        <a:pt x="13" y="3"/>
                        <a:pt x="14" y="2"/>
                        <a:pt x="15" y="1"/>
                      </a:cubicBezTo>
                      <a:cubicBezTo>
                        <a:pt x="15" y="1"/>
                        <a:pt x="15" y="1"/>
                        <a:pt x="15" y="1"/>
                      </a:cubicBezTo>
                      <a:cubicBezTo>
                        <a:pt x="15" y="1"/>
                        <a:pt x="15" y="1"/>
                        <a:pt x="15" y="1"/>
                      </a:cubicBezTo>
                      <a:cubicBezTo>
                        <a:pt x="15" y="1"/>
                        <a:pt x="15" y="1"/>
                        <a:pt x="15" y="0"/>
                      </a:cubicBezTo>
                      <a:cubicBezTo>
                        <a:pt x="15" y="0"/>
                        <a:pt x="15" y="0"/>
                        <a:pt x="15" y="0"/>
                      </a:cubicBezTo>
                      <a:cubicBezTo>
                        <a:pt x="14" y="0"/>
                        <a:pt x="14" y="0"/>
                        <a:pt x="13" y="0"/>
                      </a:cubicBezTo>
                    </a:path>
                  </a:pathLst>
                </a:custGeom>
                <a:solidFill>
                  <a:srgbClr val="9E6C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1" name="Freeform 10972">
                  <a:extLst>
                    <a:ext uri="{FF2B5EF4-FFF2-40B4-BE49-F238E27FC236}">
                      <a16:creationId xmlns:a16="http://schemas.microsoft.com/office/drawing/2014/main" id="{26A3C4E9-511E-69AA-3FB7-DDA46745AF42}"/>
                    </a:ext>
                  </a:extLst>
                </p:cNvPr>
                <p:cNvSpPr>
                  <a:spLocks/>
                </p:cNvSpPr>
                <p:nvPr/>
              </p:nvSpPr>
              <p:spPr bwMode="auto">
                <a:xfrm>
                  <a:off x="4019" y="2206"/>
                  <a:ext cx="5" cy="13"/>
                </a:xfrm>
                <a:custGeom>
                  <a:avLst/>
                  <a:gdLst>
                    <a:gd name="T0" fmla="*/ 1 w 7"/>
                    <a:gd name="T1" fmla="*/ 0 h 16"/>
                    <a:gd name="T2" fmla="*/ 1 w 7"/>
                    <a:gd name="T3" fmla="*/ 1 h 16"/>
                    <a:gd name="T4" fmla="*/ 1 w 7"/>
                    <a:gd name="T5" fmla="*/ 1 h 16"/>
                    <a:gd name="T6" fmla="*/ 1 w 7"/>
                    <a:gd name="T7" fmla="*/ 1 h 16"/>
                    <a:gd name="T8" fmla="*/ 1 w 7"/>
                    <a:gd name="T9" fmla="*/ 1 h 16"/>
                    <a:gd name="T10" fmla="*/ 1 w 7"/>
                    <a:gd name="T11" fmla="*/ 2 h 16"/>
                    <a:gd name="T12" fmla="*/ 1 w 7"/>
                    <a:gd name="T13" fmla="*/ 2 h 16"/>
                    <a:gd name="T14" fmla="*/ 0 w 7"/>
                    <a:gd name="T15" fmla="*/ 2 h 16"/>
                    <a:gd name="T16" fmla="*/ 1 w 7"/>
                    <a:gd name="T17" fmla="*/ 4 h 16"/>
                    <a:gd name="T18" fmla="*/ 1 w 7"/>
                    <a:gd name="T19" fmla="*/ 4 h 16"/>
                    <a:gd name="T20" fmla="*/ 1 w 7"/>
                    <a:gd name="T21" fmla="*/ 5 h 16"/>
                    <a:gd name="T22" fmla="*/ 1 w 7"/>
                    <a:gd name="T23" fmla="*/ 6 h 16"/>
                    <a:gd name="T24" fmla="*/ 1 w 7"/>
                    <a:gd name="T25" fmla="*/ 6 h 16"/>
                    <a:gd name="T26" fmla="*/ 1 w 7"/>
                    <a:gd name="T27" fmla="*/ 6 h 16"/>
                    <a:gd name="T28" fmla="*/ 1 w 7"/>
                    <a:gd name="T29" fmla="*/ 7 h 16"/>
                    <a:gd name="T30" fmla="*/ 1 w 7"/>
                    <a:gd name="T31" fmla="*/ 7 h 16"/>
                    <a:gd name="T32" fmla="*/ 1 w 7"/>
                    <a:gd name="T33" fmla="*/ 7 h 16"/>
                    <a:gd name="T34" fmla="*/ 1 w 7"/>
                    <a:gd name="T35" fmla="*/ 7 h 16"/>
                    <a:gd name="T36" fmla="*/ 1 w 7"/>
                    <a:gd name="T37" fmla="*/ 6 h 16"/>
                    <a:gd name="T38" fmla="*/ 1 w 7"/>
                    <a:gd name="T39" fmla="*/ 5 h 16"/>
                    <a:gd name="T40" fmla="*/ 1 w 7"/>
                    <a:gd name="T41" fmla="*/ 4 h 16"/>
                    <a:gd name="T42" fmla="*/ 1 w 7"/>
                    <a:gd name="T43" fmla="*/ 2 h 16"/>
                    <a:gd name="T44" fmla="*/ 1 w 7"/>
                    <a:gd name="T45" fmla="*/ 2 h 16"/>
                    <a:gd name="T46" fmla="*/ 1 w 7"/>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 h="16">
                      <a:moveTo>
                        <a:pt x="3" y="0"/>
                      </a:moveTo>
                      <a:cubicBezTo>
                        <a:pt x="3" y="0"/>
                        <a:pt x="3" y="1"/>
                        <a:pt x="3" y="1"/>
                      </a:cubicBezTo>
                      <a:cubicBezTo>
                        <a:pt x="3" y="1"/>
                        <a:pt x="2" y="1"/>
                        <a:pt x="2" y="1"/>
                      </a:cubicBezTo>
                      <a:cubicBezTo>
                        <a:pt x="2" y="1"/>
                        <a:pt x="2" y="1"/>
                        <a:pt x="2" y="1"/>
                      </a:cubicBezTo>
                      <a:cubicBezTo>
                        <a:pt x="2" y="1"/>
                        <a:pt x="2" y="1"/>
                        <a:pt x="2" y="1"/>
                      </a:cubicBezTo>
                      <a:cubicBezTo>
                        <a:pt x="2" y="2"/>
                        <a:pt x="1" y="5"/>
                        <a:pt x="1" y="5"/>
                      </a:cubicBezTo>
                      <a:cubicBezTo>
                        <a:pt x="1" y="5"/>
                        <a:pt x="1" y="5"/>
                        <a:pt x="1" y="5"/>
                      </a:cubicBezTo>
                      <a:cubicBezTo>
                        <a:pt x="0" y="6"/>
                        <a:pt x="0" y="6"/>
                        <a:pt x="0" y="6"/>
                      </a:cubicBezTo>
                      <a:cubicBezTo>
                        <a:pt x="0" y="7"/>
                        <a:pt x="1" y="8"/>
                        <a:pt x="1" y="9"/>
                      </a:cubicBezTo>
                      <a:cubicBezTo>
                        <a:pt x="1" y="9"/>
                        <a:pt x="1" y="9"/>
                        <a:pt x="1" y="9"/>
                      </a:cubicBezTo>
                      <a:cubicBezTo>
                        <a:pt x="1" y="10"/>
                        <a:pt x="1" y="10"/>
                        <a:pt x="1" y="10"/>
                      </a:cubicBezTo>
                      <a:cubicBezTo>
                        <a:pt x="0" y="11"/>
                        <a:pt x="2" y="11"/>
                        <a:pt x="2" y="12"/>
                      </a:cubicBezTo>
                      <a:cubicBezTo>
                        <a:pt x="2" y="12"/>
                        <a:pt x="2" y="12"/>
                        <a:pt x="2" y="12"/>
                      </a:cubicBezTo>
                      <a:cubicBezTo>
                        <a:pt x="2" y="13"/>
                        <a:pt x="2" y="13"/>
                        <a:pt x="2" y="13"/>
                      </a:cubicBezTo>
                      <a:cubicBezTo>
                        <a:pt x="2" y="14"/>
                        <a:pt x="4" y="14"/>
                        <a:pt x="4" y="15"/>
                      </a:cubicBezTo>
                      <a:cubicBezTo>
                        <a:pt x="4" y="15"/>
                        <a:pt x="4" y="15"/>
                        <a:pt x="4" y="15"/>
                      </a:cubicBezTo>
                      <a:cubicBezTo>
                        <a:pt x="3" y="15"/>
                        <a:pt x="3" y="16"/>
                        <a:pt x="3" y="16"/>
                      </a:cubicBezTo>
                      <a:cubicBezTo>
                        <a:pt x="3" y="16"/>
                        <a:pt x="3" y="16"/>
                        <a:pt x="3" y="16"/>
                      </a:cubicBezTo>
                      <a:cubicBezTo>
                        <a:pt x="4" y="15"/>
                        <a:pt x="5" y="14"/>
                        <a:pt x="6" y="13"/>
                      </a:cubicBezTo>
                      <a:cubicBezTo>
                        <a:pt x="6" y="13"/>
                        <a:pt x="6" y="12"/>
                        <a:pt x="6" y="11"/>
                      </a:cubicBezTo>
                      <a:cubicBezTo>
                        <a:pt x="7" y="10"/>
                        <a:pt x="3" y="11"/>
                        <a:pt x="4" y="9"/>
                      </a:cubicBezTo>
                      <a:cubicBezTo>
                        <a:pt x="5" y="8"/>
                        <a:pt x="2" y="8"/>
                        <a:pt x="3" y="6"/>
                      </a:cubicBezTo>
                      <a:cubicBezTo>
                        <a:pt x="4" y="4"/>
                        <a:pt x="2" y="4"/>
                        <a:pt x="3" y="2"/>
                      </a:cubicBezTo>
                      <a:cubicBezTo>
                        <a:pt x="3" y="1"/>
                        <a:pt x="3" y="1"/>
                        <a:pt x="3" y="0"/>
                      </a:cubicBezTo>
                    </a:path>
                  </a:pathLst>
                </a:custGeom>
                <a:solidFill>
                  <a:srgbClr val="AB77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2" name="Freeform 10973">
                  <a:extLst>
                    <a:ext uri="{FF2B5EF4-FFF2-40B4-BE49-F238E27FC236}">
                      <a16:creationId xmlns:a16="http://schemas.microsoft.com/office/drawing/2014/main" id="{98D995CD-F9E0-6F8B-6F19-8CDF1703B030}"/>
                    </a:ext>
                  </a:extLst>
                </p:cNvPr>
                <p:cNvSpPr>
                  <a:spLocks/>
                </p:cNvSpPr>
                <p:nvPr/>
              </p:nvSpPr>
              <p:spPr bwMode="auto">
                <a:xfrm>
                  <a:off x="4021" y="2216"/>
                  <a:ext cx="7" cy="5"/>
                </a:xfrm>
                <a:custGeom>
                  <a:avLst/>
                  <a:gdLst>
                    <a:gd name="T0" fmla="*/ 2 w 9"/>
                    <a:gd name="T1" fmla="*/ 0 h 5"/>
                    <a:gd name="T2" fmla="*/ 0 w 9"/>
                    <a:gd name="T3" fmla="*/ 3 h 5"/>
                    <a:gd name="T4" fmla="*/ 2 w 9"/>
                    <a:gd name="T5" fmla="*/ 4 h 5"/>
                    <a:gd name="T6" fmla="*/ 2 w 9"/>
                    <a:gd name="T7" fmla="*/ 5 h 5"/>
                    <a:gd name="T8" fmla="*/ 2 w 9"/>
                    <a:gd name="T9" fmla="*/ 5 h 5"/>
                    <a:gd name="T10" fmla="*/ 3 w 9"/>
                    <a:gd name="T11" fmla="*/ 5 h 5"/>
                    <a:gd name="T12" fmla="*/ 3 w 9"/>
                    <a:gd name="T13" fmla="*/ 5 h 5"/>
                    <a:gd name="T14" fmla="*/ 3 w 9"/>
                    <a:gd name="T15" fmla="*/ 2 h 5"/>
                    <a:gd name="T16" fmla="*/ 3 w 9"/>
                    <a:gd name="T17" fmla="*/ 2 h 5"/>
                    <a:gd name="T18" fmla="*/ 2 w 9"/>
                    <a:gd name="T19" fmla="*/ 1 h 5"/>
                    <a:gd name="T20" fmla="*/ 2 w 9"/>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5">
                      <a:moveTo>
                        <a:pt x="3" y="0"/>
                      </a:moveTo>
                      <a:cubicBezTo>
                        <a:pt x="2" y="1"/>
                        <a:pt x="1" y="2"/>
                        <a:pt x="0" y="3"/>
                      </a:cubicBezTo>
                      <a:cubicBezTo>
                        <a:pt x="1" y="4"/>
                        <a:pt x="3" y="3"/>
                        <a:pt x="4" y="4"/>
                      </a:cubicBezTo>
                      <a:cubicBezTo>
                        <a:pt x="4" y="5"/>
                        <a:pt x="4" y="5"/>
                        <a:pt x="5" y="5"/>
                      </a:cubicBezTo>
                      <a:cubicBezTo>
                        <a:pt x="6" y="5"/>
                        <a:pt x="6" y="5"/>
                        <a:pt x="7" y="5"/>
                      </a:cubicBezTo>
                      <a:cubicBezTo>
                        <a:pt x="7" y="5"/>
                        <a:pt x="8" y="5"/>
                        <a:pt x="8" y="5"/>
                      </a:cubicBezTo>
                      <a:cubicBezTo>
                        <a:pt x="8" y="5"/>
                        <a:pt x="9" y="5"/>
                        <a:pt x="9" y="5"/>
                      </a:cubicBezTo>
                      <a:cubicBezTo>
                        <a:pt x="9" y="4"/>
                        <a:pt x="8" y="3"/>
                        <a:pt x="8" y="2"/>
                      </a:cubicBezTo>
                      <a:cubicBezTo>
                        <a:pt x="8" y="2"/>
                        <a:pt x="8" y="2"/>
                        <a:pt x="8" y="2"/>
                      </a:cubicBezTo>
                      <a:cubicBezTo>
                        <a:pt x="7" y="2"/>
                        <a:pt x="6" y="2"/>
                        <a:pt x="6" y="1"/>
                      </a:cubicBezTo>
                      <a:cubicBezTo>
                        <a:pt x="6" y="0"/>
                        <a:pt x="4" y="0"/>
                        <a:pt x="3" y="0"/>
                      </a:cubicBezTo>
                    </a:path>
                  </a:pathLst>
                </a:custGeom>
                <a:solidFill>
                  <a:srgbClr val="A674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3" name="Freeform 10974">
                  <a:extLst>
                    <a:ext uri="{FF2B5EF4-FFF2-40B4-BE49-F238E27FC236}">
                      <a16:creationId xmlns:a16="http://schemas.microsoft.com/office/drawing/2014/main" id="{28FE4DE3-E759-1558-E399-C981DEBE5CFA}"/>
                    </a:ext>
                  </a:extLst>
                </p:cNvPr>
                <p:cNvSpPr>
                  <a:spLocks/>
                </p:cNvSpPr>
                <p:nvPr/>
              </p:nvSpPr>
              <p:spPr bwMode="auto">
                <a:xfrm>
                  <a:off x="4019" y="2198"/>
                  <a:ext cx="5" cy="9"/>
                </a:xfrm>
                <a:custGeom>
                  <a:avLst/>
                  <a:gdLst>
                    <a:gd name="T0" fmla="*/ 5 w 5"/>
                    <a:gd name="T1" fmla="*/ 0 h 10"/>
                    <a:gd name="T2" fmla="*/ 2 w 5"/>
                    <a:gd name="T3" fmla="*/ 5 h 10"/>
                    <a:gd name="T4" fmla="*/ 0 w 5"/>
                    <a:gd name="T5" fmla="*/ 6 h 10"/>
                    <a:gd name="T6" fmla="*/ 1 w 5"/>
                    <a:gd name="T7" fmla="*/ 6 h 10"/>
                    <a:gd name="T8" fmla="*/ 1 w 5"/>
                    <a:gd name="T9" fmla="*/ 6 h 10"/>
                    <a:gd name="T10" fmla="*/ 2 w 5"/>
                    <a:gd name="T11" fmla="*/ 6 h 10"/>
                    <a:gd name="T12" fmla="*/ 2 w 5"/>
                    <a:gd name="T13" fmla="*/ 5 h 10"/>
                    <a:gd name="T14" fmla="*/ 3 w 5"/>
                    <a:gd name="T15" fmla="*/ 5 h 10"/>
                    <a:gd name="T16" fmla="*/ 3 w 5"/>
                    <a:gd name="T17" fmla="*/ 5 h 10"/>
                    <a:gd name="T18" fmla="*/ 3 w 5"/>
                    <a:gd name="T19" fmla="*/ 5 h 10"/>
                    <a:gd name="T20" fmla="*/ 5 w 5"/>
                    <a:gd name="T21" fmla="*/ 1 h 10"/>
                    <a:gd name="T22" fmla="*/ 5 w 5"/>
                    <a:gd name="T23" fmla="*/ 1 h 10"/>
                    <a:gd name="T24" fmla="*/ 5 w 5"/>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5" y="0"/>
                      </a:moveTo>
                      <a:cubicBezTo>
                        <a:pt x="3" y="2"/>
                        <a:pt x="4" y="4"/>
                        <a:pt x="2" y="5"/>
                      </a:cubicBezTo>
                      <a:cubicBezTo>
                        <a:pt x="0" y="6"/>
                        <a:pt x="1" y="8"/>
                        <a:pt x="0" y="10"/>
                      </a:cubicBezTo>
                      <a:cubicBezTo>
                        <a:pt x="0" y="10"/>
                        <a:pt x="0" y="10"/>
                        <a:pt x="1" y="10"/>
                      </a:cubicBezTo>
                      <a:cubicBezTo>
                        <a:pt x="1" y="10"/>
                        <a:pt x="1" y="10"/>
                        <a:pt x="1" y="10"/>
                      </a:cubicBezTo>
                      <a:cubicBezTo>
                        <a:pt x="1" y="10"/>
                        <a:pt x="2" y="10"/>
                        <a:pt x="2" y="10"/>
                      </a:cubicBezTo>
                      <a:cubicBezTo>
                        <a:pt x="2" y="10"/>
                        <a:pt x="2" y="9"/>
                        <a:pt x="2" y="9"/>
                      </a:cubicBezTo>
                      <a:cubicBezTo>
                        <a:pt x="2" y="8"/>
                        <a:pt x="2" y="8"/>
                        <a:pt x="3" y="6"/>
                      </a:cubicBezTo>
                      <a:cubicBezTo>
                        <a:pt x="3" y="6"/>
                        <a:pt x="3" y="6"/>
                        <a:pt x="3" y="6"/>
                      </a:cubicBezTo>
                      <a:cubicBezTo>
                        <a:pt x="3" y="6"/>
                        <a:pt x="3" y="6"/>
                        <a:pt x="3" y="5"/>
                      </a:cubicBezTo>
                      <a:cubicBezTo>
                        <a:pt x="4" y="4"/>
                        <a:pt x="3" y="3"/>
                        <a:pt x="5" y="1"/>
                      </a:cubicBezTo>
                      <a:cubicBezTo>
                        <a:pt x="5" y="1"/>
                        <a:pt x="5" y="1"/>
                        <a:pt x="5" y="1"/>
                      </a:cubicBezTo>
                      <a:cubicBezTo>
                        <a:pt x="5" y="1"/>
                        <a:pt x="5" y="1"/>
                        <a:pt x="5" y="0"/>
                      </a:cubicBezTo>
                    </a:path>
                  </a:pathLst>
                </a:custGeom>
                <a:solidFill>
                  <a:srgbClr val="DCDC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4" name="Freeform 10975">
                  <a:extLst>
                    <a:ext uri="{FF2B5EF4-FFF2-40B4-BE49-F238E27FC236}">
                      <a16:creationId xmlns:a16="http://schemas.microsoft.com/office/drawing/2014/main" id="{FBF7F309-28B6-87C4-B2E4-4150225CB839}"/>
                    </a:ext>
                  </a:extLst>
                </p:cNvPr>
                <p:cNvSpPr>
                  <a:spLocks/>
                </p:cNvSpPr>
                <p:nvPr/>
              </p:nvSpPr>
              <p:spPr bwMode="auto">
                <a:xfrm>
                  <a:off x="4019" y="2207"/>
                  <a:ext cx="1" cy="3"/>
                </a:xfrm>
                <a:custGeom>
                  <a:avLst/>
                  <a:gdLst>
                    <a:gd name="T0" fmla="*/ 0 w 1"/>
                    <a:gd name="T1" fmla="*/ 0 h 4"/>
                    <a:gd name="T2" fmla="*/ 0 w 1"/>
                    <a:gd name="T3" fmla="*/ 0 h 4"/>
                    <a:gd name="T4" fmla="*/ 0 w 1"/>
                    <a:gd name="T5" fmla="*/ 1 h 4"/>
                    <a:gd name="T6" fmla="*/ 0 w 1"/>
                    <a:gd name="T7" fmla="*/ 2 h 4"/>
                    <a:gd name="T8" fmla="*/ 0 w 1"/>
                    <a:gd name="T9" fmla="*/ 2 h 4"/>
                    <a:gd name="T10" fmla="*/ 1 w 1"/>
                    <a:gd name="T11" fmla="*/ 0 h 4"/>
                    <a:gd name="T12" fmla="*/ 1 w 1"/>
                    <a:gd name="T13" fmla="*/ 0 h 4"/>
                    <a:gd name="T14" fmla="*/ 1 w 1"/>
                    <a:gd name="T15" fmla="*/ 0 h 4"/>
                    <a:gd name="T16" fmla="*/ 1 w 1"/>
                    <a:gd name="T17" fmla="*/ 0 h 4"/>
                    <a:gd name="T18" fmla="*/ 0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0"/>
                      </a:moveTo>
                      <a:cubicBezTo>
                        <a:pt x="0" y="0"/>
                        <a:pt x="0" y="0"/>
                        <a:pt x="0" y="0"/>
                      </a:cubicBezTo>
                      <a:cubicBezTo>
                        <a:pt x="0" y="0"/>
                        <a:pt x="0" y="1"/>
                        <a:pt x="0" y="1"/>
                      </a:cubicBezTo>
                      <a:cubicBezTo>
                        <a:pt x="0" y="2"/>
                        <a:pt x="0" y="3"/>
                        <a:pt x="0" y="3"/>
                      </a:cubicBezTo>
                      <a:cubicBezTo>
                        <a:pt x="0" y="3"/>
                        <a:pt x="0" y="4"/>
                        <a:pt x="0" y="4"/>
                      </a:cubicBezTo>
                      <a:cubicBezTo>
                        <a:pt x="0" y="4"/>
                        <a:pt x="1" y="1"/>
                        <a:pt x="1" y="0"/>
                      </a:cubicBezTo>
                      <a:cubicBezTo>
                        <a:pt x="1" y="0"/>
                        <a:pt x="1" y="0"/>
                        <a:pt x="1" y="0"/>
                      </a:cubicBezTo>
                      <a:cubicBezTo>
                        <a:pt x="1" y="0"/>
                        <a:pt x="1" y="0"/>
                        <a:pt x="1" y="0"/>
                      </a:cubicBezTo>
                      <a:cubicBezTo>
                        <a:pt x="1" y="0"/>
                        <a:pt x="1" y="0"/>
                        <a:pt x="1" y="0"/>
                      </a:cubicBezTo>
                      <a:cubicBezTo>
                        <a:pt x="0" y="0"/>
                        <a:pt x="0" y="0"/>
                        <a:pt x="0"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5" name="Freeform 10976">
                  <a:extLst>
                    <a:ext uri="{FF2B5EF4-FFF2-40B4-BE49-F238E27FC236}">
                      <a16:creationId xmlns:a16="http://schemas.microsoft.com/office/drawing/2014/main" id="{6A15E9E7-04AB-D8C0-2B83-2B64188BA717}"/>
                    </a:ext>
                  </a:extLst>
                </p:cNvPr>
                <p:cNvSpPr>
                  <a:spLocks/>
                </p:cNvSpPr>
                <p:nvPr/>
              </p:nvSpPr>
              <p:spPr bwMode="auto">
                <a:xfrm>
                  <a:off x="4035" y="2194"/>
                  <a:ext cx="3" cy="3"/>
                </a:xfrm>
                <a:custGeom>
                  <a:avLst/>
                  <a:gdLst>
                    <a:gd name="T0" fmla="*/ 2 w 3"/>
                    <a:gd name="T1" fmla="*/ 0 h 3"/>
                    <a:gd name="T2" fmla="*/ 2 w 3"/>
                    <a:gd name="T3" fmla="*/ 0 h 3"/>
                    <a:gd name="T4" fmla="*/ 0 w 3"/>
                    <a:gd name="T5" fmla="*/ 3 h 3"/>
                    <a:gd name="T6" fmla="*/ 1 w 3"/>
                    <a:gd name="T7" fmla="*/ 3 h 3"/>
                    <a:gd name="T8" fmla="*/ 2 w 3"/>
                    <a:gd name="T9" fmla="*/ 3 h 3"/>
                    <a:gd name="T10" fmla="*/ 2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2" y="0"/>
                        <a:pt x="2" y="0"/>
                        <a:pt x="2" y="0"/>
                      </a:cubicBezTo>
                      <a:cubicBezTo>
                        <a:pt x="3" y="1"/>
                        <a:pt x="1" y="2"/>
                        <a:pt x="0" y="3"/>
                      </a:cubicBezTo>
                      <a:cubicBezTo>
                        <a:pt x="0" y="3"/>
                        <a:pt x="0" y="3"/>
                        <a:pt x="1" y="3"/>
                      </a:cubicBezTo>
                      <a:cubicBezTo>
                        <a:pt x="1" y="3"/>
                        <a:pt x="1" y="3"/>
                        <a:pt x="2" y="3"/>
                      </a:cubicBezTo>
                      <a:cubicBezTo>
                        <a:pt x="3" y="2"/>
                        <a:pt x="2" y="1"/>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6" name="Freeform 10977">
                  <a:extLst>
                    <a:ext uri="{FF2B5EF4-FFF2-40B4-BE49-F238E27FC236}">
                      <a16:creationId xmlns:a16="http://schemas.microsoft.com/office/drawing/2014/main" id="{EA3F7FA7-935B-3C23-E164-20F71D3ABE2E}"/>
                    </a:ext>
                  </a:extLst>
                </p:cNvPr>
                <p:cNvSpPr>
                  <a:spLocks/>
                </p:cNvSpPr>
                <p:nvPr/>
              </p:nvSpPr>
              <p:spPr bwMode="auto">
                <a:xfrm>
                  <a:off x="4040" y="2192"/>
                  <a:ext cx="2" cy="3"/>
                </a:xfrm>
                <a:custGeom>
                  <a:avLst/>
                  <a:gdLst>
                    <a:gd name="T0" fmla="*/ 2 w 2"/>
                    <a:gd name="T1" fmla="*/ 0 h 4"/>
                    <a:gd name="T2" fmla="*/ 1 w 2"/>
                    <a:gd name="T3" fmla="*/ 2 h 4"/>
                    <a:gd name="T4" fmla="*/ 2 w 2"/>
                    <a:gd name="T5" fmla="*/ 1 h 4"/>
                    <a:gd name="T6" fmla="*/ 2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0"/>
                      </a:moveTo>
                      <a:cubicBezTo>
                        <a:pt x="0" y="1"/>
                        <a:pt x="0" y="4"/>
                        <a:pt x="1" y="4"/>
                      </a:cubicBezTo>
                      <a:cubicBezTo>
                        <a:pt x="1" y="3"/>
                        <a:pt x="1" y="1"/>
                        <a:pt x="2" y="1"/>
                      </a:cubicBezTo>
                      <a:cubicBezTo>
                        <a:pt x="2" y="0"/>
                        <a:pt x="2" y="0"/>
                        <a:pt x="2"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7" name="Freeform 10978">
                  <a:extLst>
                    <a:ext uri="{FF2B5EF4-FFF2-40B4-BE49-F238E27FC236}">
                      <a16:creationId xmlns:a16="http://schemas.microsoft.com/office/drawing/2014/main" id="{DCE74859-D10A-BD51-BDCF-E874402803AC}"/>
                    </a:ext>
                  </a:extLst>
                </p:cNvPr>
                <p:cNvSpPr>
                  <a:spLocks/>
                </p:cNvSpPr>
                <p:nvPr/>
              </p:nvSpPr>
              <p:spPr bwMode="auto">
                <a:xfrm>
                  <a:off x="4038" y="2199"/>
                  <a:ext cx="1" cy="3"/>
                </a:xfrm>
                <a:custGeom>
                  <a:avLst/>
                  <a:gdLst>
                    <a:gd name="T0" fmla="*/ 0 w 2"/>
                    <a:gd name="T1" fmla="*/ 0 h 4"/>
                    <a:gd name="T2" fmla="*/ 0 w 2"/>
                    <a:gd name="T3" fmla="*/ 0 h 4"/>
                    <a:gd name="T4" fmla="*/ 0 w 2"/>
                    <a:gd name="T5" fmla="*/ 0 h 4"/>
                    <a:gd name="T6" fmla="*/ 0 w 2"/>
                    <a:gd name="T7" fmla="*/ 0 h 4"/>
                    <a:gd name="T8" fmla="*/ 0 w 2"/>
                    <a:gd name="T9" fmla="*/ 2 h 4"/>
                    <a:gd name="T10" fmla="*/ 1 w 2"/>
                    <a:gd name="T11" fmla="*/ 0 h 4"/>
                    <a:gd name="T12" fmla="*/ 0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0" y="0"/>
                      </a:moveTo>
                      <a:cubicBezTo>
                        <a:pt x="0" y="0"/>
                        <a:pt x="0" y="0"/>
                        <a:pt x="0" y="0"/>
                      </a:cubicBezTo>
                      <a:cubicBezTo>
                        <a:pt x="0" y="0"/>
                        <a:pt x="0" y="0"/>
                        <a:pt x="0" y="0"/>
                      </a:cubicBezTo>
                      <a:cubicBezTo>
                        <a:pt x="0" y="0"/>
                        <a:pt x="0" y="0"/>
                        <a:pt x="0" y="0"/>
                      </a:cubicBezTo>
                      <a:cubicBezTo>
                        <a:pt x="2" y="0"/>
                        <a:pt x="0" y="3"/>
                        <a:pt x="0" y="4"/>
                      </a:cubicBezTo>
                      <a:cubicBezTo>
                        <a:pt x="1" y="3"/>
                        <a:pt x="2" y="1"/>
                        <a:pt x="2" y="0"/>
                      </a:cubicBezTo>
                      <a:cubicBezTo>
                        <a:pt x="1" y="0"/>
                        <a:pt x="1"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8" name="Freeform 10979">
                  <a:extLst>
                    <a:ext uri="{FF2B5EF4-FFF2-40B4-BE49-F238E27FC236}">
                      <a16:creationId xmlns:a16="http://schemas.microsoft.com/office/drawing/2014/main" id="{0D2BDE57-F57F-FA9A-6EBE-8DC7EE2CE106}"/>
                    </a:ext>
                  </a:extLst>
                </p:cNvPr>
                <p:cNvSpPr>
                  <a:spLocks noEditPoints="1"/>
                </p:cNvSpPr>
                <p:nvPr/>
              </p:nvSpPr>
              <p:spPr bwMode="auto">
                <a:xfrm>
                  <a:off x="4043" y="2196"/>
                  <a:ext cx="4" cy="4"/>
                </a:xfrm>
                <a:custGeom>
                  <a:avLst/>
                  <a:gdLst>
                    <a:gd name="T0" fmla="*/ 3 w 4"/>
                    <a:gd name="T1" fmla="*/ 0 h 5"/>
                    <a:gd name="T2" fmla="*/ 1 w 4"/>
                    <a:gd name="T3" fmla="*/ 2 h 5"/>
                    <a:gd name="T4" fmla="*/ 1 w 4"/>
                    <a:gd name="T5" fmla="*/ 2 h 5"/>
                    <a:gd name="T6" fmla="*/ 1 w 4"/>
                    <a:gd name="T7" fmla="*/ 2 h 5"/>
                    <a:gd name="T8" fmla="*/ 1 w 4"/>
                    <a:gd name="T9" fmla="*/ 2 h 5"/>
                    <a:gd name="T10" fmla="*/ 3 w 4"/>
                    <a:gd name="T11" fmla="*/ 0 h 5"/>
                    <a:gd name="T12" fmla="*/ 4 w 4"/>
                    <a:gd name="T13" fmla="*/ 0 h 5"/>
                    <a:gd name="T14" fmla="*/ 3 w 4"/>
                    <a:gd name="T15" fmla="*/ 0 h 5"/>
                    <a:gd name="T16" fmla="*/ 4 w 4"/>
                    <a:gd name="T17" fmla="*/ 0 h 5"/>
                    <a:gd name="T18" fmla="*/ 4 w 4"/>
                    <a:gd name="T19" fmla="*/ 0 h 5"/>
                    <a:gd name="T20" fmla="*/ 4 w 4"/>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5">
                      <a:moveTo>
                        <a:pt x="3" y="0"/>
                      </a:moveTo>
                      <a:cubicBezTo>
                        <a:pt x="3" y="0"/>
                        <a:pt x="2" y="1"/>
                        <a:pt x="1" y="2"/>
                      </a:cubicBezTo>
                      <a:cubicBezTo>
                        <a:pt x="1" y="2"/>
                        <a:pt x="0" y="5"/>
                        <a:pt x="1" y="5"/>
                      </a:cubicBezTo>
                      <a:cubicBezTo>
                        <a:pt x="1" y="5"/>
                        <a:pt x="1" y="5"/>
                        <a:pt x="1" y="5"/>
                      </a:cubicBezTo>
                      <a:cubicBezTo>
                        <a:pt x="1" y="5"/>
                        <a:pt x="1" y="4"/>
                        <a:pt x="1" y="3"/>
                      </a:cubicBezTo>
                      <a:cubicBezTo>
                        <a:pt x="2" y="3"/>
                        <a:pt x="3" y="1"/>
                        <a:pt x="3" y="0"/>
                      </a:cubicBezTo>
                      <a:moveTo>
                        <a:pt x="4" y="0"/>
                      </a:moveTo>
                      <a:cubicBezTo>
                        <a:pt x="3" y="0"/>
                        <a:pt x="3" y="0"/>
                        <a:pt x="3" y="0"/>
                      </a:cubicBezTo>
                      <a:cubicBezTo>
                        <a:pt x="3" y="0"/>
                        <a:pt x="4" y="0"/>
                        <a:pt x="4" y="0"/>
                      </a:cubicBezTo>
                      <a:cubicBezTo>
                        <a:pt x="4" y="0"/>
                        <a:pt x="4" y="0"/>
                        <a:pt x="4" y="0"/>
                      </a:cubicBezTo>
                      <a:cubicBezTo>
                        <a:pt x="4" y="0"/>
                        <a:pt x="4" y="0"/>
                        <a:pt x="4"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099" name="Freeform 10980">
                  <a:extLst>
                    <a:ext uri="{FF2B5EF4-FFF2-40B4-BE49-F238E27FC236}">
                      <a16:creationId xmlns:a16="http://schemas.microsoft.com/office/drawing/2014/main" id="{70D2428D-2037-966E-E896-A10E523988D4}"/>
                    </a:ext>
                  </a:extLst>
                </p:cNvPr>
                <p:cNvSpPr>
                  <a:spLocks noEditPoints="1"/>
                </p:cNvSpPr>
                <p:nvPr/>
              </p:nvSpPr>
              <p:spPr bwMode="auto">
                <a:xfrm>
                  <a:off x="4044" y="2192"/>
                  <a:ext cx="2" cy="2"/>
                </a:xfrm>
                <a:custGeom>
                  <a:avLst/>
                  <a:gdLst>
                    <a:gd name="T0" fmla="*/ 0 w 2"/>
                    <a:gd name="T1" fmla="*/ 0 h 3"/>
                    <a:gd name="T2" fmla="*/ 0 w 2"/>
                    <a:gd name="T3" fmla="*/ 0 h 3"/>
                    <a:gd name="T4" fmla="*/ 0 w 2"/>
                    <a:gd name="T5" fmla="*/ 0 h 3"/>
                    <a:gd name="T6" fmla="*/ 0 w 2"/>
                    <a:gd name="T7" fmla="*/ 0 h 3"/>
                    <a:gd name="T8" fmla="*/ 0 w 2"/>
                    <a:gd name="T9" fmla="*/ 0 h 3"/>
                    <a:gd name="T10" fmla="*/ 1 w 2"/>
                    <a:gd name="T11" fmla="*/ 0 h 3"/>
                    <a:gd name="T12" fmla="*/ 0 w 2"/>
                    <a:gd name="T13" fmla="*/ 0 h 3"/>
                    <a:gd name="T14" fmla="*/ 1 w 2"/>
                    <a:gd name="T15" fmla="*/ 1 h 3"/>
                    <a:gd name="T16" fmla="*/ 1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0"/>
                      </a:moveTo>
                      <a:cubicBezTo>
                        <a:pt x="0" y="0"/>
                        <a:pt x="0" y="0"/>
                        <a:pt x="0" y="0"/>
                      </a:cubicBezTo>
                      <a:cubicBezTo>
                        <a:pt x="0" y="0"/>
                        <a:pt x="0" y="0"/>
                        <a:pt x="0" y="0"/>
                      </a:cubicBezTo>
                      <a:cubicBezTo>
                        <a:pt x="0" y="0"/>
                        <a:pt x="0" y="0"/>
                        <a:pt x="0" y="0"/>
                      </a:cubicBezTo>
                      <a:cubicBezTo>
                        <a:pt x="0" y="0"/>
                        <a:pt x="0" y="0"/>
                        <a:pt x="0" y="0"/>
                      </a:cubicBezTo>
                      <a:moveTo>
                        <a:pt x="1" y="0"/>
                      </a:moveTo>
                      <a:cubicBezTo>
                        <a:pt x="1" y="0"/>
                        <a:pt x="1" y="0"/>
                        <a:pt x="0" y="0"/>
                      </a:cubicBezTo>
                      <a:cubicBezTo>
                        <a:pt x="1" y="0"/>
                        <a:pt x="1" y="2"/>
                        <a:pt x="1" y="3"/>
                      </a:cubicBezTo>
                      <a:cubicBezTo>
                        <a:pt x="2" y="2"/>
                        <a:pt x="2" y="0"/>
                        <a:pt x="1"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0" name="Freeform 10981">
                  <a:extLst>
                    <a:ext uri="{FF2B5EF4-FFF2-40B4-BE49-F238E27FC236}">
                      <a16:creationId xmlns:a16="http://schemas.microsoft.com/office/drawing/2014/main" id="{A4DF342D-A6C8-D17F-0FFC-6993F0B44C84}"/>
                    </a:ext>
                  </a:extLst>
                </p:cNvPr>
                <p:cNvSpPr>
                  <a:spLocks noEditPoints="1"/>
                </p:cNvSpPr>
                <p:nvPr/>
              </p:nvSpPr>
              <p:spPr bwMode="auto">
                <a:xfrm>
                  <a:off x="4032" y="2205"/>
                  <a:ext cx="2" cy="4"/>
                </a:xfrm>
                <a:custGeom>
                  <a:avLst/>
                  <a:gdLst>
                    <a:gd name="T0" fmla="*/ 1 w 3"/>
                    <a:gd name="T1" fmla="*/ 1 h 5"/>
                    <a:gd name="T2" fmla="*/ 1 w 3"/>
                    <a:gd name="T3" fmla="*/ 2 h 5"/>
                    <a:gd name="T4" fmla="*/ 1 w 3"/>
                    <a:gd name="T5" fmla="*/ 2 h 5"/>
                    <a:gd name="T6" fmla="*/ 1 w 3"/>
                    <a:gd name="T7" fmla="*/ 2 h 5"/>
                    <a:gd name="T8" fmla="*/ 1 w 3"/>
                    <a:gd name="T9" fmla="*/ 1 h 5"/>
                    <a:gd name="T10" fmla="*/ 1 w 3"/>
                    <a:gd name="T11" fmla="*/ 1 h 5"/>
                    <a:gd name="T12" fmla="*/ 1 w 3"/>
                    <a:gd name="T13" fmla="*/ 0 h 5"/>
                    <a:gd name="T14" fmla="*/ 1 w 3"/>
                    <a:gd name="T15" fmla="*/ 1 h 5"/>
                    <a:gd name="T16" fmla="*/ 1 w 3"/>
                    <a:gd name="T17" fmla="*/ 1 h 5"/>
                    <a:gd name="T18" fmla="*/ 1 w 3"/>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5">
                      <a:moveTo>
                        <a:pt x="2" y="1"/>
                      </a:moveTo>
                      <a:cubicBezTo>
                        <a:pt x="2" y="1"/>
                        <a:pt x="1" y="2"/>
                        <a:pt x="1" y="3"/>
                      </a:cubicBezTo>
                      <a:cubicBezTo>
                        <a:pt x="1" y="4"/>
                        <a:pt x="0" y="5"/>
                        <a:pt x="1" y="5"/>
                      </a:cubicBezTo>
                      <a:cubicBezTo>
                        <a:pt x="1" y="5"/>
                        <a:pt x="2" y="4"/>
                        <a:pt x="2" y="4"/>
                      </a:cubicBezTo>
                      <a:cubicBezTo>
                        <a:pt x="2" y="3"/>
                        <a:pt x="1" y="2"/>
                        <a:pt x="2" y="1"/>
                      </a:cubicBezTo>
                      <a:cubicBezTo>
                        <a:pt x="2" y="1"/>
                        <a:pt x="2" y="1"/>
                        <a:pt x="2" y="1"/>
                      </a:cubicBezTo>
                      <a:moveTo>
                        <a:pt x="3" y="0"/>
                      </a:moveTo>
                      <a:cubicBezTo>
                        <a:pt x="2" y="1"/>
                        <a:pt x="2" y="1"/>
                        <a:pt x="2" y="1"/>
                      </a:cubicBezTo>
                      <a:cubicBezTo>
                        <a:pt x="2" y="1"/>
                        <a:pt x="2" y="1"/>
                        <a:pt x="2" y="1"/>
                      </a:cubicBezTo>
                      <a:cubicBezTo>
                        <a:pt x="3" y="0"/>
                        <a:pt x="3" y="0"/>
                        <a:pt x="3"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1" name="Freeform 10982">
                  <a:extLst>
                    <a:ext uri="{FF2B5EF4-FFF2-40B4-BE49-F238E27FC236}">
                      <a16:creationId xmlns:a16="http://schemas.microsoft.com/office/drawing/2014/main" id="{212FC954-9694-9A6F-267B-F7D126BA7122}"/>
                    </a:ext>
                  </a:extLst>
                </p:cNvPr>
                <p:cNvSpPr>
                  <a:spLocks/>
                </p:cNvSpPr>
                <p:nvPr/>
              </p:nvSpPr>
              <p:spPr bwMode="auto">
                <a:xfrm>
                  <a:off x="4033" y="2208"/>
                  <a:ext cx="1" cy="1"/>
                </a:xfrm>
                <a:custGeom>
                  <a:avLst/>
                  <a:gdLst>
                    <a:gd name="T0" fmla="*/ 1 w 1"/>
                    <a:gd name="T1" fmla="*/ 0 h 1"/>
                    <a:gd name="T2" fmla="*/ 0 w 1"/>
                    <a:gd name="T3" fmla="*/ 1 h 1"/>
                    <a:gd name="T4" fmla="*/ 0 w 1"/>
                    <a:gd name="T5" fmla="*/ 1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0" y="1"/>
                        <a:pt x="0" y="1"/>
                      </a:cubicBezTo>
                      <a:cubicBezTo>
                        <a:pt x="0" y="1"/>
                        <a:pt x="0" y="1"/>
                        <a:pt x="0" y="1"/>
                      </a:cubicBezTo>
                      <a:cubicBezTo>
                        <a:pt x="0" y="1"/>
                        <a:pt x="1" y="1"/>
                        <a:pt x="1" y="0"/>
                      </a:cubicBezTo>
                      <a:cubicBezTo>
                        <a:pt x="1" y="0"/>
                        <a:pt x="1"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2" name="Freeform 10983">
                  <a:extLst>
                    <a:ext uri="{FF2B5EF4-FFF2-40B4-BE49-F238E27FC236}">
                      <a16:creationId xmlns:a16="http://schemas.microsoft.com/office/drawing/2014/main" id="{7DEC5F46-9386-15F3-59AC-A9147CFF1BE9}"/>
                    </a:ext>
                  </a:extLst>
                </p:cNvPr>
                <p:cNvSpPr>
                  <a:spLocks noEditPoints="1"/>
                </p:cNvSpPr>
                <p:nvPr/>
              </p:nvSpPr>
              <p:spPr bwMode="auto">
                <a:xfrm>
                  <a:off x="4038" y="2205"/>
                  <a:ext cx="4" cy="3"/>
                </a:xfrm>
                <a:custGeom>
                  <a:avLst/>
                  <a:gdLst>
                    <a:gd name="T0" fmla="*/ 2 w 4"/>
                    <a:gd name="T1" fmla="*/ 0 h 4"/>
                    <a:gd name="T2" fmla="*/ 2 w 4"/>
                    <a:gd name="T3" fmla="*/ 0 h 4"/>
                    <a:gd name="T4" fmla="*/ 2 w 4"/>
                    <a:gd name="T5" fmla="*/ 2 h 4"/>
                    <a:gd name="T6" fmla="*/ 0 w 4"/>
                    <a:gd name="T7" fmla="*/ 2 h 4"/>
                    <a:gd name="T8" fmla="*/ 2 w 4"/>
                    <a:gd name="T9" fmla="*/ 0 h 4"/>
                    <a:gd name="T10" fmla="*/ 2 w 4"/>
                    <a:gd name="T11" fmla="*/ 0 h 4"/>
                    <a:gd name="T12" fmla="*/ 2 w 4"/>
                    <a:gd name="T13" fmla="*/ 0 h 4"/>
                    <a:gd name="T14" fmla="*/ 2 w 4"/>
                    <a:gd name="T15" fmla="*/ 0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2" y="0"/>
                      </a:moveTo>
                      <a:cubicBezTo>
                        <a:pt x="2" y="0"/>
                        <a:pt x="2" y="0"/>
                        <a:pt x="2" y="0"/>
                      </a:cubicBezTo>
                      <a:cubicBezTo>
                        <a:pt x="2" y="1"/>
                        <a:pt x="2" y="1"/>
                        <a:pt x="2" y="2"/>
                      </a:cubicBezTo>
                      <a:cubicBezTo>
                        <a:pt x="1" y="3"/>
                        <a:pt x="0" y="3"/>
                        <a:pt x="0" y="4"/>
                      </a:cubicBezTo>
                      <a:cubicBezTo>
                        <a:pt x="1" y="3"/>
                        <a:pt x="4" y="0"/>
                        <a:pt x="2" y="0"/>
                      </a:cubicBezTo>
                      <a:moveTo>
                        <a:pt x="2" y="0"/>
                      </a:moveTo>
                      <a:cubicBezTo>
                        <a:pt x="2" y="0"/>
                        <a:pt x="2" y="0"/>
                        <a:pt x="2" y="0"/>
                      </a:cubicBezTo>
                      <a:cubicBezTo>
                        <a:pt x="2" y="0"/>
                        <a:pt x="2" y="0"/>
                        <a:pt x="2" y="0"/>
                      </a:cubicBezTo>
                      <a:cubicBezTo>
                        <a:pt x="2" y="0"/>
                        <a:pt x="2" y="0"/>
                        <a:pt x="2"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3" name="Freeform 10984">
                  <a:extLst>
                    <a:ext uri="{FF2B5EF4-FFF2-40B4-BE49-F238E27FC236}">
                      <a16:creationId xmlns:a16="http://schemas.microsoft.com/office/drawing/2014/main" id="{FEAF6D02-0E14-5E4B-4B92-BEDA3B7C80DE}"/>
                    </a:ext>
                  </a:extLst>
                </p:cNvPr>
                <p:cNvSpPr>
                  <a:spLocks/>
                </p:cNvSpPr>
                <p:nvPr/>
              </p:nvSpPr>
              <p:spPr bwMode="auto">
                <a:xfrm>
                  <a:off x="4046" y="2202"/>
                  <a:ext cx="2" cy="4"/>
                </a:xfrm>
                <a:custGeom>
                  <a:avLst/>
                  <a:gdLst>
                    <a:gd name="T0" fmla="*/ 1 w 3"/>
                    <a:gd name="T1" fmla="*/ 0 h 5"/>
                    <a:gd name="T2" fmla="*/ 1 w 3"/>
                    <a:gd name="T3" fmla="*/ 2 h 5"/>
                    <a:gd name="T4" fmla="*/ 1 w 3"/>
                    <a:gd name="T5" fmla="*/ 1 h 5"/>
                    <a:gd name="T6" fmla="*/ 1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0"/>
                      </a:moveTo>
                      <a:cubicBezTo>
                        <a:pt x="0" y="1"/>
                        <a:pt x="0" y="4"/>
                        <a:pt x="2" y="5"/>
                      </a:cubicBezTo>
                      <a:cubicBezTo>
                        <a:pt x="1" y="4"/>
                        <a:pt x="3" y="2"/>
                        <a:pt x="2" y="1"/>
                      </a:cubicBezTo>
                      <a:cubicBezTo>
                        <a:pt x="3" y="0"/>
                        <a:pt x="3" y="0"/>
                        <a:pt x="3"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4" name="Freeform 10985">
                  <a:extLst>
                    <a:ext uri="{FF2B5EF4-FFF2-40B4-BE49-F238E27FC236}">
                      <a16:creationId xmlns:a16="http://schemas.microsoft.com/office/drawing/2014/main" id="{7EAF0FE5-E286-4B4E-0CFB-78A7FC463BD1}"/>
                    </a:ext>
                  </a:extLst>
                </p:cNvPr>
                <p:cNvSpPr>
                  <a:spLocks/>
                </p:cNvSpPr>
                <p:nvPr/>
              </p:nvSpPr>
              <p:spPr bwMode="auto">
                <a:xfrm>
                  <a:off x="4049" y="2197"/>
                  <a:ext cx="2" cy="2"/>
                </a:xfrm>
                <a:custGeom>
                  <a:avLst/>
                  <a:gdLst>
                    <a:gd name="T0" fmla="*/ 0 w 2"/>
                    <a:gd name="T1" fmla="*/ 0 h 3"/>
                    <a:gd name="T2" fmla="*/ 0 w 2"/>
                    <a:gd name="T3" fmla="*/ 0 h 3"/>
                    <a:gd name="T4" fmla="*/ 0 w 2"/>
                    <a:gd name="T5" fmla="*/ 0 h 3"/>
                    <a:gd name="T6" fmla="*/ 0 w 2"/>
                    <a:gd name="T7" fmla="*/ 1 h 3"/>
                    <a:gd name="T8" fmla="*/ 0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cubicBezTo>
                        <a:pt x="0" y="0"/>
                        <a:pt x="0" y="0"/>
                        <a:pt x="0" y="0"/>
                      </a:cubicBezTo>
                      <a:cubicBezTo>
                        <a:pt x="0" y="0"/>
                        <a:pt x="0" y="0"/>
                        <a:pt x="0" y="0"/>
                      </a:cubicBezTo>
                      <a:cubicBezTo>
                        <a:pt x="1" y="0"/>
                        <a:pt x="0" y="2"/>
                        <a:pt x="0" y="3"/>
                      </a:cubicBezTo>
                      <a:cubicBezTo>
                        <a:pt x="1" y="2"/>
                        <a:pt x="2" y="0"/>
                        <a:pt x="0" y="0"/>
                      </a:cubicBezTo>
                    </a:path>
                  </a:pathLst>
                </a:custGeom>
                <a:solidFill>
                  <a:srgbClr val="B27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5" name="Freeform 10986">
                  <a:extLst>
                    <a:ext uri="{FF2B5EF4-FFF2-40B4-BE49-F238E27FC236}">
                      <a16:creationId xmlns:a16="http://schemas.microsoft.com/office/drawing/2014/main" id="{5CBA0DCE-58AD-72AD-7940-7D3CE1A7AA6E}"/>
                    </a:ext>
                  </a:extLst>
                </p:cNvPr>
                <p:cNvSpPr>
                  <a:spLocks/>
                </p:cNvSpPr>
                <p:nvPr/>
              </p:nvSpPr>
              <p:spPr bwMode="auto">
                <a:xfrm>
                  <a:off x="4036" y="2210"/>
                  <a:ext cx="2" cy="2"/>
                </a:xfrm>
                <a:custGeom>
                  <a:avLst/>
                  <a:gdLst>
                    <a:gd name="T0" fmla="*/ 1 w 3"/>
                    <a:gd name="T1" fmla="*/ 0 h 3"/>
                    <a:gd name="T2" fmla="*/ 1 w 3"/>
                    <a:gd name="T3" fmla="*/ 1 h 3"/>
                    <a:gd name="T4" fmla="*/ 1 w 3"/>
                    <a:gd name="T5" fmla="*/ 1 h 3"/>
                    <a:gd name="T6" fmla="*/ 1 w 3"/>
                    <a:gd name="T7" fmla="*/ 0 h 3"/>
                    <a:gd name="T8" fmla="*/ 1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1" y="0"/>
                      </a:moveTo>
                      <a:cubicBezTo>
                        <a:pt x="0" y="1"/>
                        <a:pt x="1" y="3"/>
                        <a:pt x="2" y="3"/>
                      </a:cubicBezTo>
                      <a:cubicBezTo>
                        <a:pt x="2" y="3"/>
                        <a:pt x="2" y="3"/>
                        <a:pt x="3" y="3"/>
                      </a:cubicBezTo>
                      <a:cubicBezTo>
                        <a:pt x="2" y="2"/>
                        <a:pt x="0" y="2"/>
                        <a:pt x="1" y="0"/>
                      </a:cubicBezTo>
                      <a:cubicBezTo>
                        <a:pt x="1" y="0"/>
                        <a:pt x="1" y="0"/>
                        <a:pt x="1"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6" name="Freeform 10987">
                  <a:extLst>
                    <a:ext uri="{FF2B5EF4-FFF2-40B4-BE49-F238E27FC236}">
                      <a16:creationId xmlns:a16="http://schemas.microsoft.com/office/drawing/2014/main" id="{B38875CF-8544-800E-EE69-D16433E4DDEE}"/>
                    </a:ext>
                  </a:extLst>
                </p:cNvPr>
                <p:cNvSpPr>
                  <a:spLocks noEditPoints="1"/>
                </p:cNvSpPr>
                <p:nvPr/>
              </p:nvSpPr>
              <p:spPr bwMode="auto">
                <a:xfrm>
                  <a:off x="4041" y="2208"/>
                  <a:ext cx="3" cy="4"/>
                </a:xfrm>
                <a:custGeom>
                  <a:avLst/>
                  <a:gdLst>
                    <a:gd name="T0" fmla="*/ 1 w 4"/>
                    <a:gd name="T1" fmla="*/ 2 h 5"/>
                    <a:gd name="T2" fmla="*/ 0 w 4"/>
                    <a:gd name="T3" fmla="*/ 2 h 5"/>
                    <a:gd name="T4" fmla="*/ 1 w 4"/>
                    <a:gd name="T5" fmla="*/ 2 h 5"/>
                    <a:gd name="T6" fmla="*/ 2 w 4"/>
                    <a:gd name="T7" fmla="*/ 0 h 5"/>
                    <a:gd name="T8" fmla="*/ 1 w 4"/>
                    <a:gd name="T9" fmla="*/ 2 h 5"/>
                    <a:gd name="T10" fmla="*/ 2 w 4"/>
                    <a:gd name="T11" fmla="*/ 2 h 5"/>
                    <a:gd name="T12" fmla="*/ 2 w 4"/>
                    <a:gd name="T13" fmla="*/ 1 h 5"/>
                    <a:gd name="T14" fmla="*/ 2 w 4"/>
                    <a:gd name="T15" fmla="*/ 0 h 5"/>
                    <a:gd name="T16" fmla="*/ 2 w 4"/>
                    <a:gd name="T17" fmla="*/ 0 h 5"/>
                    <a:gd name="T18" fmla="*/ 2 w 4"/>
                    <a:gd name="T19" fmla="*/ 0 h 5"/>
                    <a:gd name="T20" fmla="*/ 2 w 4"/>
                    <a:gd name="T21" fmla="*/ 0 h 5"/>
                    <a:gd name="T22" fmla="*/ 2 w 4"/>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5">
                      <a:moveTo>
                        <a:pt x="1" y="5"/>
                      </a:moveTo>
                      <a:cubicBezTo>
                        <a:pt x="0" y="5"/>
                        <a:pt x="0" y="5"/>
                        <a:pt x="0" y="5"/>
                      </a:cubicBezTo>
                      <a:cubicBezTo>
                        <a:pt x="0" y="5"/>
                        <a:pt x="0" y="5"/>
                        <a:pt x="1" y="5"/>
                      </a:cubicBezTo>
                      <a:moveTo>
                        <a:pt x="3" y="0"/>
                      </a:moveTo>
                      <a:cubicBezTo>
                        <a:pt x="3" y="1"/>
                        <a:pt x="2" y="4"/>
                        <a:pt x="1" y="5"/>
                      </a:cubicBezTo>
                      <a:cubicBezTo>
                        <a:pt x="1" y="4"/>
                        <a:pt x="2" y="4"/>
                        <a:pt x="2" y="4"/>
                      </a:cubicBezTo>
                      <a:cubicBezTo>
                        <a:pt x="4" y="3"/>
                        <a:pt x="3" y="2"/>
                        <a:pt x="3" y="1"/>
                      </a:cubicBezTo>
                      <a:cubicBezTo>
                        <a:pt x="3" y="0"/>
                        <a:pt x="3" y="0"/>
                        <a:pt x="3" y="0"/>
                      </a:cubicBezTo>
                      <a:moveTo>
                        <a:pt x="3" y="0"/>
                      </a:moveTo>
                      <a:cubicBezTo>
                        <a:pt x="3" y="0"/>
                        <a:pt x="3" y="0"/>
                        <a:pt x="3" y="0"/>
                      </a:cubicBezTo>
                      <a:cubicBezTo>
                        <a:pt x="3" y="0"/>
                        <a:pt x="3" y="0"/>
                        <a:pt x="3" y="0"/>
                      </a:cubicBezTo>
                      <a:cubicBezTo>
                        <a:pt x="3" y="0"/>
                        <a:pt x="3" y="0"/>
                        <a:pt x="3"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7" name="Freeform 10988">
                  <a:extLst>
                    <a:ext uri="{FF2B5EF4-FFF2-40B4-BE49-F238E27FC236}">
                      <a16:creationId xmlns:a16="http://schemas.microsoft.com/office/drawing/2014/main" id="{945B6D56-60FE-D73F-6381-2ABE069133FD}"/>
                    </a:ext>
                  </a:extLst>
                </p:cNvPr>
                <p:cNvSpPr>
                  <a:spLocks noEditPoints="1"/>
                </p:cNvSpPr>
                <p:nvPr/>
              </p:nvSpPr>
              <p:spPr bwMode="auto">
                <a:xfrm>
                  <a:off x="4045" y="2208"/>
                  <a:ext cx="2" cy="3"/>
                </a:xfrm>
                <a:custGeom>
                  <a:avLst/>
                  <a:gdLst>
                    <a:gd name="T0" fmla="*/ 1 w 3"/>
                    <a:gd name="T1" fmla="*/ 1 h 4"/>
                    <a:gd name="T2" fmla="*/ 0 w 3"/>
                    <a:gd name="T3" fmla="*/ 2 h 4"/>
                    <a:gd name="T4" fmla="*/ 1 w 3"/>
                    <a:gd name="T5" fmla="*/ 1 h 4"/>
                    <a:gd name="T6" fmla="*/ 1 w 3"/>
                    <a:gd name="T7" fmla="*/ 0 h 4"/>
                    <a:gd name="T8" fmla="*/ 1 w 3"/>
                    <a:gd name="T9" fmla="*/ 1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1"/>
                      </a:moveTo>
                      <a:cubicBezTo>
                        <a:pt x="2" y="2"/>
                        <a:pt x="0" y="3"/>
                        <a:pt x="0" y="4"/>
                      </a:cubicBezTo>
                      <a:cubicBezTo>
                        <a:pt x="1" y="3"/>
                        <a:pt x="2" y="2"/>
                        <a:pt x="3" y="1"/>
                      </a:cubicBezTo>
                      <a:moveTo>
                        <a:pt x="3" y="0"/>
                      </a:moveTo>
                      <a:cubicBezTo>
                        <a:pt x="3" y="0"/>
                        <a:pt x="3" y="1"/>
                        <a:pt x="3" y="1"/>
                      </a:cubicBezTo>
                      <a:cubicBezTo>
                        <a:pt x="3" y="1"/>
                        <a:pt x="3" y="0"/>
                        <a:pt x="3" y="0"/>
                      </a:cubicBezTo>
                      <a:moveTo>
                        <a:pt x="3" y="0"/>
                      </a:moveTo>
                      <a:cubicBezTo>
                        <a:pt x="3" y="0"/>
                        <a:pt x="3" y="0"/>
                        <a:pt x="3" y="0"/>
                      </a:cubicBezTo>
                      <a:cubicBezTo>
                        <a:pt x="3" y="0"/>
                        <a:pt x="3" y="0"/>
                        <a:pt x="3" y="0"/>
                      </a:cubicBezTo>
                      <a:cubicBezTo>
                        <a:pt x="3" y="0"/>
                        <a:pt x="3" y="0"/>
                        <a:pt x="3" y="0"/>
                      </a:cubicBezTo>
                    </a:path>
                  </a:pathLst>
                </a:custGeom>
                <a:solidFill>
                  <a:srgbClr val="AC7A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8" name="Freeform 10989">
                  <a:extLst>
                    <a:ext uri="{FF2B5EF4-FFF2-40B4-BE49-F238E27FC236}">
                      <a16:creationId xmlns:a16="http://schemas.microsoft.com/office/drawing/2014/main" id="{7CD74E49-9CED-0831-A4FF-A61CAB1BF71E}"/>
                    </a:ext>
                  </a:extLst>
                </p:cNvPr>
                <p:cNvSpPr>
                  <a:spLocks noEditPoints="1"/>
                </p:cNvSpPr>
                <p:nvPr/>
              </p:nvSpPr>
              <p:spPr bwMode="auto">
                <a:xfrm>
                  <a:off x="4352" y="2121"/>
                  <a:ext cx="29" cy="28"/>
                </a:xfrm>
                <a:custGeom>
                  <a:avLst/>
                  <a:gdLst>
                    <a:gd name="T0" fmla="*/ 9 w 34"/>
                    <a:gd name="T1" fmla="*/ 12 h 34"/>
                    <a:gd name="T2" fmla="*/ 10 w 34"/>
                    <a:gd name="T3" fmla="*/ 13 h 34"/>
                    <a:gd name="T4" fmla="*/ 11 w 34"/>
                    <a:gd name="T5" fmla="*/ 13 h 34"/>
                    <a:gd name="T6" fmla="*/ 5 w 34"/>
                    <a:gd name="T7" fmla="*/ 11 h 34"/>
                    <a:gd name="T8" fmla="*/ 4 w 34"/>
                    <a:gd name="T9" fmla="*/ 11 h 34"/>
                    <a:gd name="T10" fmla="*/ 6 w 34"/>
                    <a:gd name="T11" fmla="*/ 13 h 34"/>
                    <a:gd name="T12" fmla="*/ 4 w 34"/>
                    <a:gd name="T13" fmla="*/ 11 h 34"/>
                    <a:gd name="T14" fmla="*/ 13 w 34"/>
                    <a:gd name="T15" fmla="*/ 10 h 34"/>
                    <a:gd name="T16" fmla="*/ 13 w 34"/>
                    <a:gd name="T17" fmla="*/ 10 h 34"/>
                    <a:gd name="T18" fmla="*/ 14 w 34"/>
                    <a:gd name="T19" fmla="*/ 12 h 34"/>
                    <a:gd name="T20" fmla="*/ 13 w 34"/>
                    <a:gd name="T21" fmla="*/ 12 h 34"/>
                    <a:gd name="T22" fmla="*/ 13 w 34"/>
                    <a:gd name="T23" fmla="*/ 10 h 34"/>
                    <a:gd name="T24" fmla="*/ 9 w 34"/>
                    <a:gd name="T25" fmla="*/ 9 h 34"/>
                    <a:gd name="T26" fmla="*/ 9 w 34"/>
                    <a:gd name="T27" fmla="*/ 11 h 34"/>
                    <a:gd name="T28" fmla="*/ 9 w 34"/>
                    <a:gd name="T29" fmla="*/ 9 h 34"/>
                    <a:gd name="T30" fmla="*/ 9 w 34"/>
                    <a:gd name="T31" fmla="*/ 9 h 34"/>
                    <a:gd name="T32" fmla="*/ 16 w 34"/>
                    <a:gd name="T33" fmla="*/ 9 h 34"/>
                    <a:gd name="T34" fmla="*/ 15 w 34"/>
                    <a:gd name="T35" fmla="*/ 9 h 34"/>
                    <a:gd name="T36" fmla="*/ 16 w 34"/>
                    <a:gd name="T37" fmla="*/ 9 h 34"/>
                    <a:gd name="T38" fmla="*/ 16 w 34"/>
                    <a:gd name="T39" fmla="*/ 9 h 34"/>
                    <a:gd name="T40" fmla="*/ 3 w 34"/>
                    <a:gd name="T41" fmla="*/ 7 h 34"/>
                    <a:gd name="T42" fmla="*/ 4 w 34"/>
                    <a:gd name="T43" fmla="*/ 7 h 34"/>
                    <a:gd name="T44" fmla="*/ 6 w 34"/>
                    <a:gd name="T45" fmla="*/ 9 h 34"/>
                    <a:gd name="T46" fmla="*/ 3 w 34"/>
                    <a:gd name="T47" fmla="*/ 7 h 34"/>
                    <a:gd name="T48" fmla="*/ 13 w 34"/>
                    <a:gd name="T49" fmla="*/ 6 h 34"/>
                    <a:gd name="T50" fmla="*/ 15 w 34"/>
                    <a:gd name="T51" fmla="*/ 8 h 34"/>
                    <a:gd name="T52" fmla="*/ 9 w 34"/>
                    <a:gd name="T53" fmla="*/ 3 h 34"/>
                    <a:gd name="T54" fmla="*/ 9 w 34"/>
                    <a:gd name="T55" fmla="*/ 3 h 34"/>
                    <a:gd name="T56" fmla="*/ 9 w 34"/>
                    <a:gd name="T57" fmla="*/ 3 h 34"/>
                    <a:gd name="T58" fmla="*/ 9 w 34"/>
                    <a:gd name="T59" fmla="*/ 6 h 34"/>
                    <a:gd name="T60" fmla="*/ 8 w 34"/>
                    <a:gd name="T61" fmla="*/ 5 h 34"/>
                    <a:gd name="T62" fmla="*/ 11 w 34"/>
                    <a:gd name="T63" fmla="*/ 2 h 34"/>
                    <a:gd name="T64" fmla="*/ 12 w 34"/>
                    <a:gd name="T65" fmla="*/ 4 h 34"/>
                    <a:gd name="T66" fmla="*/ 11 w 34"/>
                    <a:gd name="T67" fmla="*/ 2 h 34"/>
                    <a:gd name="T68" fmla="*/ 5 w 34"/>
                    <a:gd name="T69" fmla="*/ 2 h 34"/>
                    <a:gd name="T70" fmla="*/ 7 w 34"/>
                    <a:gd name="T71" fmla="*/ 2 h 34"/>
                    <a:gd name="T72" fmla="*/ 5 w 34"/>
                    <a:gd name="T73" fmla="*/ 2 h 34"/>
                    <a:gd name="T74" fmla="*/ 5 w 34"/>
                    <a:gd name="T75" fmla="*/ 2 h 34"/>
                    <a:gd name="T76" fmla="*/ 6 w 34"/>
                    <a:gd name="T77" fmla="*/ 0 h 34"/>
                    <a:gd name="T78" fmla="*/ 4 w 34"/>
                    <a:gd name="T79" fmla="*/ 4 h 34"/>
                    <a:gd name="T80" fmla="*/ 3 w 34"/>
                    <a:gd name="T81" fmla="*/ 4 h 34"/>
                    <a:gd name="T82" fmla="*/ 1 w 34"/>
                    <a:gd name="T83" fmla="*/ 10 h 34"/>
                    <a:gd name="T84" fmla="*/ 4 w 34"/>
                    <a:gd name="T85" fmla="*/ 14 h 34"/>
                    <a:gd name="T86" fmla="*/ 7 w 34"/>
                    <a:gd name="T87" fmla="*/ 15 h 34"/>
                    <a:gd name="T88" fmla="*/ 8 w 34"/>
                    <a:gd name="T89" fmla="*/ 14 h 34"/>
                    <a:gd name="T90" fmla="*/ 9 w 34"/>
                    <a:gd name="T91" fmla="*/ 16 h 34"/>
                    <a:gd name="T92" fmla="*/ 11 w 34"/>
                    <a:gd name="T93" fmla="*/ 15 h 34"/>
                    <a:gd name="T94" fmla="*/ 12 w 34"/>
                    <a:gd name="T95" fmla="*/ 16 h 34"/>
                    <a:gd name="T96" fmla="*/ 15 w 34"/>
                    <a:gd name="T97" fmla="*/ 14 h 34"/>
                    <a:gd name="T98" fmla="*/ 15 w 34"/>
                    <a:gd name="T99" fmla="*/ 14 h 34"/>
                    <a:gd name="T100" fmla="*/ 15 w 34"/>
                    <a:gd name="T101" fmla="*/ 14 h 34"/>
                    <a:gd name="T102" fmla="*/ 16 w 34"/>
                    <a:gd name="T103" fmla="*/ 13 h 34"/>
                    <a:gd name="T104" fmla="*/ 16 w 34"/>
                    <a:gd name="T105" fmla="*/ 7 h 34"/>
                    <a:gd name="T106" fmla="*/ 12 w 34"/>
                    <a:gd name="T107" fmla="*/ 2 h 34"/>
                    <a:gd name="T108" fmla="*/ 8 w 34"/>
                    <a:gd name="T109" fmla="*/ 0 h 34"/>
                    <a:gd name="T110" fmla="*/ 7 w 34"/>
                    <a:gd name="T111" fmla="*/ 0 h 3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4" h="34">
                      <a:moveTo>
                        <a:pt x="20" y="29"/>
                      </a:moveTo>
                      <a:cubicBezTo>
                        <a:pt x="19" y="29"/>
                        <a:pt x="17" y="28"/>
                        <a:pt x="17" y="27"/>
                      </a:cubicBezTo>
                      <a:cubicBezTo>
                        <a:pt x="17" y="27"/>
                        <a:pt x="17" y="27"/>
                        <a:pt x="17" y="27"/>
                      </a:cubicBezTo>
                      <a:cubicBezTo>
                        <a:pt x="17" y="28"/>
                        <a:pt x="18" y="28"/>
                        <a:pt x="19" y="28"/>
                      </a:cubicBezTo>
                      <a:cubicBezTo>
                        <a:pt x="20" y="28"/>
                        <a:pt x="20" y="28"/>
                        <a:pt x="21" y="28"/>
                      </a:cubicBezTo>
                      <a:cubicBezTo>
                        <a:pt x="21" y="29"/>
                        <a:pt x="20" y="29"/>
                        <a:pt x="20" y="29"/>
                      </a:cubicBezTo>
                      <a:moveTo>
                        <a:pt x="8" y="24"/>
                      </a:moveTo>
                      <a:cubicBezTo>
                        <a:pt x="9" y="24"/>
                        <a:pt x="9" y="24"/>
                        <a:pt x="9" y="24"/>
                      </a:cubicBezTo>
                      <a:cubicBezTo>
                        <a:pt x="9" y="24"/>
                        <a:pt x="9" y="24"/>
                        <a:pt x="9" y="24"/>
                      </a:cubicBezTo>
                      <a:cubicBezTo>
                        <a:pt x="9" y="24"/>
                        <a:pt x="9" y="24"/>
                        <a:pt x="8" y="24"/>
                      </a:cubicBezTo>
                      <a:cubicBezTo>
                        <a:pt x="8" y="25"/>
                        <a:pt x="10" y="27"/>
                        <a:pt x="11" y="27"/>
                      </a:cubicBezTo>
                      <a:cubicBezTo>
                        <a:pt x="11" y="28"/>
                        <a:pt x="11" y="28"/>
                        <a:pt x="10" y="28"/>
                      </a:cubicBezTo>
                      <a:cubicBezTo>
                        <a:pt x="9" y="28"/>
                        <a:pt x="9" y="27"/>
                        <a:pt x="8" y="26"/>
                      </a:cubicBezTo>
                      <a:cubicBezTo>
                        <a:pt x="8" y="25"/>
                        <a:pt x="8" y="24"/>
                        <a:pt x="8" y="24"/>
                      </a:cubicBezTo>
                      <a:cubicBezTo>
                        <a:pt x="8" y="24"/>
                        <a:pt x="8" y="24"/>
                        <a:pt x="8" y="24"/>
                      </a:cubicBezTo>
                      <a:moveTo>
                        <a:pt x="24" y="22"/>
                      </a:moveTo>
                      <a:cubicBezTo>
                        <a:pt x="24" y="22"/>
                        <a:pt x="24" y="22"/>
                        <a:pt x="24" y="22"/>
                      </a:cubicBezTo>
                      <a:cubicBezTo>
                        <a:pt x="24" y="22"/>
                        <a:pt x="24" y="22"/>
                        <a:pt x="25" y="22"/>
                      </a:cubicBezTo>
                      <a:cubicBezTo>
                        <a:pt x="25" y="22"/>
                        <a:pt x="25" y="22"/>
                        <a:pt x="25" y="22"/>
                      </a:cubicBezTo>
                      <a:cubicBezTo>
                        <a:pt x="26" y="23"/>
                        <a:pt x="27" y="23"/>
                        <a:pt x="26" y="25"/>
                      </a:cubicBezTo>
                      <a:cubicBezTo>
                        <a:pt x="26" y="26"/>
                        <a:pt x="26" y="26"/>
                        <a:pt x="25" y="26"/>
                      </a:cubicBezTo>
                      <a:cubicBezTo>
                        <a:pt x="25" y="27"/>
                        <a:pt x="25" y="27"/>
                        <a:pt x="25" y="27"/>
                      </a:cubicBezTo>
                      <a:cubicBezTo>
                        <a:pt x="25" y="27"/>
                        <a:pt x="25" y="27"/>
                        <a:pt x="25" y="26"/>
                      </a:cubicBezTo>
                      <a:cubicBezTo>
                        <a:pt x="26" y="25"/>
                        <a:pt x="25" y="22"/>
                        <a:pt x="25" y="22"/>
                      </a:cubicBezTo>
                      <a:cubicBezTo>
                        <a:pt x="24" y="22"/>
                        <a:pt x="24" y="22"/>
                        <a:pt x="24" y="22"/>
                      </a:cubicBezTo>
                      <a:moveTo>
                        <a:pt x="16" y="20"/>
                      </a:moveTo>
                      <a:cubicBezTo>
                        <a:pt x="17" y="20"/>
                        <a:pt x="17" y="20"/>
                        <a:pt x="17" y="20"/>
                      </a:cubicBezTo>
                      <a:cubicBezTo>
                        <a:pt x="19" y="20"/>
                        <a:pt x="18" y="23"/>
                        <a:pt x="18" y="24"/>
                      </a:cubicBezTo>
                      <a:cubicBezTo>
                        <a:pt x="18" y="24"/>
                        <a:pt x="18" y="23"/>
                        <a:pt x="18" y="22"/>
                      </a:cubicBezTo>
                      <a:cubicBezTo>
                        <a:pt x="18" y="21"/>
                        <a:pt x="17" y="21"/>
                        <a:pt x="16" y="20"/>
                      </a:cubicBezTo>
                      <a:cubicBezTo>
                        <a:pt x="16" y="20"/>
                        <a:pt x="16" y="20"/>
                        <a:pt x="16" y="20"/>
                      </a:cubicBezTo>
                      <a:cubicBezTo>
                        <a:pt x="16" y="20"/>
                        <a:pt x="16" y="20"/>
                        <a:pt x="16" y="20"/>
                      </a:cubicBezTo>
                      <a:cubicBezTo>
                        <a:pt x="16" y="20"/>
                        <a:pt x="16" y="20"/>
                        <a:pt x="16" y="20"/>
                      </a:cubicBezTo>
                      <a:moveTo>
                        <a:pt x="30" y="20"/>
                      </a:moveTo>
                      <a:cubicBezTo>
                        <a:pt x="29" y="19"/>
                        <a:pt x="29" y="19"/>
                        <a:pt x="29" y="19"/>
                      </a:cubicBezTo>
                      <a:cubicBezTo>
                        <a:pt x="29" y="19"/>
                        <a:pt x="29" y="19"/>
                        <a:pt x="29" y="19"/>
                      </a:cubicBezTo>
                      <a:cubicBezTo>
                        <a:pt x="29" y="19"/>
                        <a:pt x="29" y="19"/>
                        <a:pt x="30" y="20"/>
                      </a:cubicBezTo>
                      <a:cubicBezTo>
                        <a:pt x="30" y="20"/>
                        <a:pt x="30" y="20"/>
                        <a:pt x="30" y="20"/>
                      </a:cubicBezTo>
                      <a:cubicBezTo>
                        <a:pt x="30" y="21"/>
                        <a:pt x="30" y="23"/>
                        <a:pt x="29" y="24"/>
                      </a:cubicBezTo>
                      <a:cubicBezTo>
                        <a:pt x="28" y="23"/>
                        <a:pt x="30" y="21"/>
                        <a:pt x="30" y="20"/>
                      </a:cubicBezTo>
                      <a:cubicBezTo>
                        <a:pt x="30" y="20"/>
                        <a:pt x="30" y="20"/>
                        <a:pt x="30" y="20"/>
                      </a:cubicBezTo>
                      <a:moveTo>
                        <a:pt x="7" y="15"/>
                      </a:moveTo>
                      <a:cubicBezTo>
                        <a:pt x="7" y="15"/>
                        <a:pt x="7" y="15"/>
                        <a:pt x="7" y="15"/>
                      </a:cubicBezTo>
                      <a:cubicBezTo>
                        <a:pt x="7" y="15"/>
                        <a:pt x="8" y="15"/>
                        <a:pt x="8" y="15"/>
                      </a:cubicBezTo>
                      <a:cubicBezTo>
                        <a:pt x="9" y="15"/>
                        <a:pt x="9" y="15"/>
                        <a:pt x="9" y="15"/>
                      </a:cubicBezTo>
                      <a:cubicBezTo>
                        <a:pt x="10" y="16"/>
                        <a:pt x="11" y="18"/>
                        <a:pt x="10" y="19"/>
                      </a:cubicBezTo>
                      <a:cubicBezTo>
                        <a:pt x="9" y="18"/>
                        <a:pt x="9" y="15"/>
                        <a:pt x="8" y="15"/>
                      </a:cubicBezTo>
                      <a:cubicBezTo>
                        <a:pt x="8" y="15"/>
                        <a:pt x="8" y="15"/>
                        <a:pt x="7" y="15"/>
                      </a:cubicBezTo>
                      <a:moveTo>
                        <a:pt x="26" y="17"/>
                      </a:moveTo>
                      <a:cubicBezTo>
                        <a:pt x="24" y="17"/>
                        <a:pt x="22" y="14"/>
                        <a:pt x="24" y="12"/>
                      </a:cubicBezTo>
                      <a:cubicBezTo>
                        <a:pt x="24" y="13"/>
                        <a:pt x="24" y="13"/>
                        <a:pt x="24" y="13"/>
                      </a:cubicBezTo>
                      <a:cubicBezTo>
                        <a:pt x="25" y="14"/>
                        <a:pt x="25" y="16"/>
                        <a:pt x="27" y="17"/>
                      </a:cubicBezTo>
                      <a:cubicBezTo>
                        <a:pt x="27" y="17"/>
                        <a:pt x="27" y="17"/>
                        <a:pt x="26" y="17"/>
                      </a:cubicBezTo>
                      <a:moveTo>
                        <a:pt x="16" y="7"/>
                      </a:moveTo>
                      <a:cubicBezTo>
                        <a:pt x="16" y="7"/>
                        <a:pt x="16" y="7"/>
                        <a:pt x="16" y="7"/>
                      </a:cubicBezTo>
                      <a:cubicBezTo>
                        <a:pt x="16" y="7"/>
                        <a:pt x="16" y="7"/>
                        <a:pt x="16" y="7"/>
                      </a:cubicBezTo>
                      <a:cubicBezTo>
                        <a:pt x="16" y="7"/>
                        <a:pt x="16" y="7"/>
                        <a:pt x="16" y="7"/>
                      </a:cubicBezTo>
                      <a:cubicBezTo>
                        <a:pt x="16" y="7"/>
                        <a:pt x="16" y="7"/>
                        <a:pt x="16" y="7"/>
                      </a:cubicBezTo>
                      <a:cubicBezTo>
                        <a:pt x="15" y="8"/>
                        <a:pt x="16" y="10"/>
                        <a:pt x="16" y="11"/>
                      </a:cubicBezTo>
                      <a:cubicBezTo>
                        <a:pt x="16" y="11"/>
                        <a:pt x="17" y="12"/>
                        <a:pt x="17" y="13"/>
                      </a:cubicBezTo>
                      <a:cubicBezTo>
                        <a:pt x="17" y="13"/>
                        <a:pt x="17" y="13"/>
                        <a:pt x="17" y="13"/>
                      </a:cubicBezTo>
                      <a:cubicBezTo>
                        <a:pt x="16" y="13"/>
                        <a:pt x="15" y="10"/>
                        <a:pt x="15" y="10"/>
                      </a:cubicBezTo>
                      <a:cubicBezTo>
                        <a:pt x="15" y="9"/>
                        <a:pt x="15" y="8"/>
                        <a:pt x="16" y="7"/>
                      </a:cubicBezTo>
                      <a:moveTo>
                        <a:pt x="20" y="6"/>
                      </a:moveTo>
                      <a:cubicBezTo>
                        <a:pt x="20" y="6"/>
                        <a:pt x="20" y="6"/>
                        <a:pt x="21" y="6"/>
                      </a:cubicBezTo>
                      <a:cubicBezTo>
                        <a:pt x="22" y="6"/>
                        <a:pt x="23" y="8"/>
                        <a:pt x="22" y="9"/>
                      </a:cubicBezTo>
                      <a:cubicBezTo>
                        <a:pt x="22" y="8"/>
                        <a:pt x="22" y="6"/>
                        <a:pt x="20" y="6"/>
                      </a:cubicBezTo>
                      <a:cubicBezTo>
                        <a:pt x="20" y="6"/>
                        <a:pt x="20" y="6"/>
                        <a:pt x="20" y="6"/>
                      </a:cubicBezTo>
                      <a:cubicBezTo>
                        <a:pt x="20" y="6"/>
                        <a:pt x="20" y="6"/>
                        <a:pt x="20" y="6"/>
                      </a:cubicBezTo>
                      <a:moveTo>
                        <a:pt x="9" y="4"/>
                      </a:moveTo>
                      <a:cubicBezTo>
                        <a:pt x="9" y="4"/>
                        <a:pt x="10" y="3"/>
                        <a:pt x="10" y="3"/>
                      </a:cubicBezTo>
                      <a:cubicBezTo>
                        <a:pt x="11" y="3"/>
                        <a:pt x="13" y="5"/>
                        <a:pt x="13" y="6"/>
                      </a:cubicBezTo>
                      <a:cubicBezTo>
                        <a:pt x="12" y="6"/>
                        <a:pt x="11" y="4"/>
                        <a:pt x="10" y="4"/>
                      </a:cubicBezTo>
                      <a:cubicBezTo>
                        <a:pt x="10" y="4"/>
                        <a:pt x="9" y="4"/>
                        <a:pt x="9" y="4"/>
                      </a:cubicBezTo>
                      <a:cubicBezTo>
                        <a:pt x="9" y="4"/>
                        <a:pt x="9" y="4"/>
                        <a:pt x="9" y="4"/>
                      </a:cubicBezTo>
                      <a:cubicBezTo>
                        <a:pt x="9" y="4"/>
                        <a:pt x="9" y="4"/>
                        <a:pt x="9" y="4"/>
                      </a:cubicBezTo>
                      <a:cubicBezTo>
                        <a:pt x="9" y="4"/>
                        <a:pt x="9" y="4"/>
                        <a:pt x="9" y="4"/>
                      </a:cubicBezTo>
                      <a:moveTo>
                        <a:pt x="10" y="0"/>
                      </a:moveTo>
                      <a:cubicBezTo>
                        <a:pt x="9" y="2"/>
                        <a:pt x="8" y="5"/>
                        <a:pt x="7" y="8"/>
                      </a:cubicBezTo>
                      <a:cubicBezTo>
                        <a:pt x="7" y="8"/>
                        <a:pt x="8" y="9"/>
                        <a:pt x="8" y="9"/>
                      </a:cubicBezTo>
                      <a:cubicBezTo>
                        <a:pt x="8" y="9"/>
                        <a:pt x="8" y="9"/>
                        <a:pt x="8" y="9"/>
                      </a:cubicBezTo>
                      <a:cubicBezTo>
                        <a:pt x="7" y="9"/>
                        <a:pt x="7" y="9"/>
                        <a:pt x="6" y="9"/>
                      </a:cubicBezTo>
                      <a:cubicBezTo>
                        <a:pt x="5" y="13"/>
                        <a:pt x="3" y="17"/>
                        <a:pt x="0" y="21"/>
                      </a:cubicBezTo>
                      <a:cubicBezTo>
                        <a:pt x="1" y="21"/>
                        <a:pt x="1" y="22"/>
                        <a:pt x="1" y="22"/>
                      </a:cubicBezTo>
                      <a:cubicBezTo>
                        <a:pt x="1" y="25"/>
                        <a:pt x="4" y="25"/>
                        <a:pt x="4" y="26"/>
                      </a:cubicBezTo>
                      <a:cubicBezTo>
                        <a:pt x="4" y="28"/>
                        <a:pt x="7" y="28"/>
                        <a:pt x="8" y="30"/>
                      </a:cubicBezTo>
                      <a:cubicBezTo>
                        <a:pt x="8" y="32"/>
                        <a:pt x="11" y="30"/>
                        <a:pt x="11" y="32"/>
                      </a:cubicBezTo>
                      <a:cubicBezTo>
                        <a:pt x="11" y="32"/>
                        <a:pt x="12" y="33"/>
                        <a:pt x="13" y="33"/>
                      </a:cubicBezTo>
                      <a:cubicBezTo>
                        <a:pt x="13" y="33"/>
                        <a:pt x="13" y="33"/>
                        <a:pt x="13" y="33"/>
                      </a:cubicBezTo>
                      <a:cubicBezTo>
                        <a:pt x="14" y="33"/>
                        <a:pt x="14" y="32"/>
                        <a:pt x="14" y="32"/>
                      </a:cubicBezTo>
                      <a:cubicBezTo>
                        <a:pt x="15" y="32"/>
                        <a:pt x="15" y="33"/>
                        <a:pt x="15" y="33"/>
                      </a:cubicBezTo>
                      <a:cubicBezTo>
                        <a:pt x="15" y="34"/>
                        <a:pt x="16" y="34"/>
                        <a:pt x="16" y="34"/>
                      </a:cubicBezTo>
                      <a:cubicBezTo>
                        <a:pt x="17" y="34"/>
                        <a:pt x="17" y="34"/>
                        <a:pt x="18" y="34"/>
                      </a:cubicBezTo>
                      <a:cubicBezTo>
                        <a:pt x="19" y="34"/>
                        <a:pt x="19" y="33"/>
                        <a:pt x="20" y="33"/>
                      </a:cubicBezTo>
                      <a:cubicBezTo>
                        <a:pt x="20" y="33"/>
                        <a:pt x="20" y="33"/>
                        <a:pt x="20" y="34"/>
                      </a:cubicBezTo>
                      <a:cubicBezTo>
                        <a:pt x="21" y="34"/>
                        <a:pt x="21" y="34"/>
                        <a:pt x="22" y="34"/>
                      </a:cubicBezTo>
                      <a:cubicBezTo>
                        <a:pt x="23" y="34"/>
                        <a:pt x="24" y="34"/>
                        <a:pt x="24" y="33"/>
                      </a:cubicBezTo>
                      <a:cubicBezTo>
                        <a:pt x="25" y="33"/>
                        <a:pt x="26" y="32"/>
                        <a:pt x="27" y="32"/>
                      </a:cubicBezTo>
                      <a:cubicBezTo>
                        <a:pt x="27" y="32"/>
                        <a:pt x="27" y="32"/>
                        <a:pt x="28" y="32"/>
                      </a:cubicBezTo>
                      <a:cubicBezTo>
                        <a:pt x="28" y="32"/>
                        <a:pt x="28" y="32"/>
                        <a:pt x="28" y="32"/>
                      </a:cubicBezTo>
                      <a:cubicBezTo>
                        <a:pt x="28" y="33"/>
                        <a:pt x="28" y="33"/>
                        <a:pt x="28" y="33"/>
                      </a:cubicBezTo>
                      <a:cubicBezTo>
                        <a:pt x="29" y="33"/>
                        <a:pt x="29" y="33"/>
                        <a:pt x="29" y="32"/>
                      </a:cubicBezTo>
                      <a:cubicBezTo>
                        <a:pt x="29" y="32"/>
                        <a:pt x="29" y="32"/>
                        <a:pt x="30" y="32"/>
                      </a:cubicBezTo>
                      <a:cubicBezTo>
                        <a:pt x="32" y="31"/>
                        <a:pt x="30" y="28"/>
                        <a:pt x="31" y="28"/>
                      </a:cubicBezTo>
                      <a:cubicBezTo>
                        <a:pt x="34" y="27"/>
                        <a:pt x="31" y="24"/>
                        <a:pt x="32" y="22"/>
                      </a:cubicBezTo>
                      <a:cubicBezTo>
                        <a:pt x="34" y="19"/>
                        <a:pt x="30" y="16"/>
                        <a:pt x="30" y="14"/>
                      </a:cubicBezTo>
                      <a:cubicBezTo>
                        <a:pt x="31" y="11"/>
                        <a:pt x="26" y="11"/>
                        <a:pt x="27" y="8"/>
                      </a:cubicBezTo>
                      <a:cubicBezTo>
                        <a:pt x="27" y="5"/>
                        <a:pt x="22" y="6"/>
                        <a:pt x="22" y="3"/>
                      </a:cubicBezTo>
                      <a:cubicBezTo>
                        <a:pt x="21" y="1"/>
                        <a:pt x="17" y="3"/>
                        <a:pt x="15" y="0"/>
                      </a:cubicBezTo>
                      <a:cubicBezTo>
                        <a:pt x="15" y="0"/>
                        <a:pt x="15" y="0"/>
                        <a:pt x="14" y="0"/>
                      </a:cubicBezTo>
                      <a:cubicBezTo>
                        <a:pt x="14" y="0"/>
                        <a:pt x="14" y="0"/>
                        <a:pt x="13" y="0"/>
                      </a:cubicBezTo>
                      <a:cubicBezTo>
                        <a:pt x="13" y="0"/>
                        <a:pt x="12" y="0"/>
                        <a:pt x="12" y="0"/>
                      </a:cubicBezTo>
                      <a:cubicBezTo>
                        <a:pt x="11" y="0"/>
                        <a:pt x="11" y="0"/>
                        <a:pt x="10" y="0"/>
                      </a:cubicBezTo>
                    </a:path>
                  </a:pathLst>
                </a:custGeom>
                <a:solidFill>
                  <a:srgbClr val="D1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09" name="Freeform 10990">
                  <a:extLst>
                    <a:ext uri="{FF2B5EF4-FFF2-40B4-BE49-F238E27FC236}">
                      <a16:creationId xmlns:a16="http://schemas.microsoft.com/office/drawing/2014/main" id="{029C7539-53E7-8B9D-0EBE-4C2C889197BE}"/>
                    </a:ext>
                  </a:extLst>
                </p:cNvPr>
                <p:cNvSpPr>
                  <a:spLocks noEditPoints="1"/>
                </p:cNvSpPr>
                <p:nvPr/>
              </p:nvSpPr>
              <p:spPr bwMode="auto">
                <a:xfrm>
                  <a:off x="4347" y="2120"/>
                  <a:ext cx="14" cy="18"/>
                </a:xfrm>
                <a:custGeom>
                  <a:avLst/>
                  <a:gdLst>
                    <a:gd name="T0" fmla="*/ 0 w 16"/>
                    <a:gd name="T1" fmla="*/ 4 h 22"/>
                    <a:gd name="T2" fmla="*/ 0 w 16"/>
                    <a:gd name="T3" fmla="*/ 4 h 22"/>
                    <a:gd name="T4" fmla="*/ 0 w 16"/>
                    <a:gd name="T5" fmla="*/ 4 h 22"/>
                    <a:gd name="T6" fmla="*/ 1 w 16"/>
                    <a:gd name="T7" fmla="*/ 3 h 22"/>
                    <a:gd name="T8" fmla="*/ 0 w 16"/>
                    <a:gd name="T9" fmla="*/ 4 h 22"/>
                    <a:gd name="T10" fmla="*/ 1 w 16"/>
                    <a:gd name="T11" fmla="*/ 3 h 22"/>
                    <a:gd name="T12" fmla="*/ 4 w 16"/>
                    <a:gd name="T13" fmla="*/ 2 h 22"/>
                    <a:gd name="T14" fmla="*/ 4 w 16"/>
                    <a:gd name="T15" fmla="*/ 2 h 22"/>
                    <a:gd name="T16" fmla="*/ 4 w 16"/>
                    <a:gd name="T17" fmla="*/ 2 h 22"/>
                    <a:gd name="T18" fmla="*/ 4 w 16"/>
                    <a:gd name="T19" fmla="*/ 2 h 22"/>
                    <a:gd name="T20" fmla="*/ 4 w 16"/>
                    <a:gd name="T21" fmla="*/ 2 h 22"/>
                    <a:gd name="T22" fmla="*/ 4 w 16"/>
                    <a:gd name="T23" fmla="*/ 2 h 22"/>
                    <a:gd name="T24" fmla="*/ 4 w 16"/>
                    <a:gd name="T25" fmla="*/ 2 h 22"/>
                    <a:gd name="T26" fmla="*/ 4 w 16"/>
                    <a:gd name="T27" fmla="*/ 7 h 22"/>
                    <a:gd name="T28" fmla="*/ 4 w 16"/>
                    <a:gd name="T29" fmla="*/ 7 h 22"/>
                    <a:gd name="T30" fmla="*/ 4 w 16"/>
                    <a:gd name="T31" fmla="*/ 6 h 22"/>
                    <a:gd name="T32" fmla="*/ 4 w 16"/>
                    <a:gd name="T33" fmla="*/ 6 h 22"/>
                    <a:gd name="T34" fmla="*/ 5 w 16"/>
                    <a:gd name="T35" fmla="*/ 6 h 22"/>
                    <a:gd name="T36" fmla="*/ 4 w 16"/>
                    <a:gd name="T37" fmla="*/ 7 h 22"/>
                    <a:gd name="T38" fmla="*/ 9 w 16"/>
                    <a:gd name="T39" fmla="*/ 0 h 22"/>
                    <a:gd name="T40" fmla="*/ 8 w 16"/>
                    <a:gd name="T41" fmla="*/ 1 h 22"/>
                    <a:gd name="T42" fmla="*/ 7 w 16"/>
                    <a:gd name="T43" fmla="*/ 2 h 22"/>
                    <a:gd name="T44" fmla="*/ 5 w 16"/>
                    <a:gd name="T45" fmla="*/ 2 h 22"/>
                    <a:gd name="T46" fmla="*/ 5 w 16"/>
                    <a:gd name="T47" fmla="*/ 2 h 22"/>
                    <a:gd name="T48" fmla="*/ 4 w 16"/>
                    <a:gd name="T49" fmla="*/ 2 h 22"/>
                    <a:gd name="T50" fmla="*/ 4 w 16"/>
                    <a:gd name="T51" fmla="*/ 2 h 22"/>
                    <a:gd name="T52" fmla="*/ 4 w 16"/>
                    <a:gd name="T53" fmla="*/ 4 h 22"/>
                    <a:gd name="T54" fmla="*/ 4 w 16"/>
                    <a:gd name="T55" fmla="*/ 6 h 22"/>
                    <a:gd name="T56" fmla="*/ 4 w 16"/>
                    <a:gd name="T57" fmla="*/ 8 h 22"/>
                    <a:gd name="T58" fmla="*/ 4 w 16"/>
                    <a:gd name="T59" fmla="*/ 10 h 22"/>
                    <a:gd name="T60" fmla="*/ 8 w 16"/>
                    <a:gd name="T61" fmla="*/ 5 h 22"/>
                    <a:gd name="T62" fmla="*/ 8 w 16"/>
                    <a:gd name="T63" fmla="*/ 3 h 22"/>
                    <a:gd name="T64" fmla="*/ 8 w 16"/>
                    <a:gd name="T65" fmla="*/ 3 h 22"/>
                    <a:gd name="T66" fmla="*/ 8 w 16"/>
                    <a:gd name="T67" fmla="*/ 4 h 22"/>
                    <a:gd name="T68" fmla="*/ 10 w 16"/>
                    <a:gd name="T69" fmla="*/ 1 h 22"/>
                    <a:gd name="T70" fmla="*/ 10 w 16"/>
                    <a:gd name="T71" fmla="*/ 1 h 22"/>
                    <a:gd name="T72" fmla="*/ 9 w 16"/>
                    <a:gd name="T73" fmla="*/ 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22">
                      <a:moveTo>
                        <a:pt x="0" y="8"/>
                      </a:moveTo>
                      <a:cubicBezTo>
                        <a:pt x="0" y="8"/>
                        <a:pt x="0" y="8"/>
                        <a:pt x="0" y="8"/>
                      </a:cubicBezTo>
                      <a:cubicBezTo>
                        <a:pt x="0" y="8"/>
                        <a:pt x="0" y="8"/>
                        <a:pt x="0" y="8"/>
                      </a:cubicBezTo>
                      <a:moveTo>
                        <a:pt x="1" y="7"/>
                      </a:moveTo>
                      <a:cubicBezTo>
                        <a:pt x="1" y="7"/>
                        <a:pt x="1" y="7"/>
                        <a:pt x="0" y="8"/>
                      </a:cubicBezTo>
                      <a:cubicBezTo>
                        <a:pt x="1" y="7"/>
                        <a:pt x="1" y="7"/>
                        <a:pt x="1" y="7"/>
                      </a:cubicBezTo>
                      <a:moveTo>
                        <a:pt x="5" y="4"/>
                      </a:moveTo>
                      <a:cubicBezTo>
                        <a:pt x="5" y="4"/>
                        <a:pt x="5" y="4"/>
                        <a:pt x="5" y="4"/>
                      </a:cubicBezTo>
                      <a:cubicBezTo>
                        <a:pt x="5" y="4"/>
                        <a:pt x="5" y="4"/>
                        <a:pt x="5" y="4"/>
                      </a:cubicBezTo>
                      <a:moveTo>
                        <a:pt x="5" y="4"/>
                      </a:moveTo>
                      <a:cubicBezTo>
                        <a:pt x="5" y="4"/>
                        <a:pt x="5" y="4"/>
                        <a:pt x="5" y="4"/>
                      </a:cubicBezTo>
                      <a:cubicBezTo>
                        <a:pt x="5" y="4"/>
                        <a:pt x="5" y="4"/>
                        <a:pt x="5" y="4"/>
                      </a:cubicBezTo>
                      <a:cubicBezTo>
                        <a:pt x="5" y="4"/>
                        <a:pt x="5" y="4"/>
                        <a:pt x="5" y="4"/>
                      </a:cubicBezTo>
                      <a:moveTo>
                        <a:pt x="8" y="15"/>
                      </a:moveTo>
                      <a:cubicBezTo>
                        <a:pt x="8" y="15"/>
                        <a:pt x="8" y="15"/>
                        <a:pt x="8" y="15"/>
                      </a:cubicBezTo>
                      <a:cubicBezTo>
                        <a:pt x="8" y="14"/>
                        <a:pt x="9" y="12"/>
                        <a:pt x="7" y="12"/>
                      </a:cubicBezTo>
                      <a:cubicBezTo>
                        <a:pt x="7" y="12"/>
                        <a:pt x="7" y="12"/>
                        <a:pt x="7" y="12"/>
                      </a:cubicBezTo>
                      <a:cubicBezTo>
                        <a:pt x="8" y="12"/>
                        <a:pt x="10" y="13"/>
                        <a:pt x="9" y="14"/>
                      </a:cubicBezTo>
                      <a:cubicBezTo>
                        <a:pt x="9" y="15"/>
                        <a:pt x="8" y="15"/>
                        <a:pt x="8" y="15"/>
                      </a:cubicBezTo>
                      <a:moveTo>
                        <a:pt x="15" y="0"/>
                      </a:moveTo>
                      <a:cubicBezTo>
                        <a:pt x="14" y="0"/>
                        <a:pt x="14" y="1"/>
                        <a:pt x="13" y="1"/>
                      </a:cubicBezTo>
                      <a:cubicBezTo>
                        <a:pt x="12" y="2"/>
                        <a:pt x="12" y="2"/>
                        <a:pt x="11" y="2"/>
                      </a:cubicBezTo>
                      <a:cubicBezTo>
                        <a:pt x="10" y="2"/>
                        <a:pt x="10" y="2"/>
                        <a:pt x="9" y="2"/>
                      </a:cubicBezTo>
                      <a:cubicBezTo>
                        <a:pt x="9" y="2"/>
                        <a:pt x="9" y="2"/>
                        <a:pt x="9" y="2"/>
                      </a:cubicBezTo>
                      <a:cubicBezTo>
                        <a:pt x="8" y="2"/>
                        <a:pt x="8" y="2"/>
                        <a:pt x="7" y="3"/>
                      </a:cubicBezTo>
                      <a:cubicBezTo>
                        <a:pt x="7" y="3"/>
                        <a:pt x="6" y="3"/>
                        <a:pt x="6" y="3"/>
                      </a:cubicBezTo>
                      <a:cubicBezTo>
                        <a:pt x="6" y="5"/>
                        <a:pt x="6" y="7"/>
                        <a:pt x="5" y="8"/>
                      </a:cubicBezTo>
                      <a:cubicBezTo>
                        <a:pt x="4" y="9"/>
                        <a:pt x="5" y="11"/>
                        <a:pt x="4" y="12"/>
                      </a:cubicBezTo>
                      <a:cubicBezTo>
                        <a:pt x="3" y="15"/>
                        <a:pt x="6" y="16"/>
                        <a:pt x="5" y="18"/>
                      </a:cubicBezTo>
                      <a:cubicBezTo>
                        <a:pt x="4" y="20"/>
                        <a:pt x="5" y="21"/>
                        <a:pt x="6" y="22"/>
                      </a:cubicBezTo>
                      <a:cubicBezTo>
                        <a:pt x="9" y="18"/>
                        <a:pt x="11" y="14"/>
                        <a:pt x="12" y="10"/>
                      </a:cubicBezTo>
                      <a:cubicBezTo>
                        <a:pt x="11" y="9"/>
                        <a:pt x="10" y="8"/>
                        <a:pt x="12" y="7"/>
                      </a:cubicBezTo>
                      <a:cubicBezTo>
                        <a:pt x="12" y="7"/>
                        <a:pt x="12" y="7"/>
                        <a:pt x="12" y="7"/>
                      </a:cubicBezTo>
                      <a:cubicBezTo>
                        <a:pt x="12" y="7"/>
                        <a:pt x="12" y="8"/>
                        <a:pt x="13" y="9"/>
                      </a:cubicBezTo>
                      <a:cubicBezTo>
                        <a:pt x="14" y="6"/>
                        <a:pt x="15" y="3"/>
                        <a:pt x="16" y="1"/>
                      </a:cubicBezTo>
                      <a:cubicBezTo>
                        <a:pt x="16" y="1"/>
                        <a:pt x="16" y="1"/>
                        <a:pt x="16" y="1"/>
                      </a:cubicBezTo>
                      <a:cubicBezTo>
                        <a:pt x="16" y="0"/>
                        <a:pt x="15" y="0"/>
                        <a:pt x="15"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0" name="Freeform 10991">
                  <a:extLst>
                    <a:ext uri="{FF2B5EF4-FFF2-40B4-BE49-F238E27FC236}">
                      <a16:creationId xmlns:a16="http://schemas.microsoft.com/office/drawing/2014/main" id="{C71ED82A-C150-FA93-642E-B6A705B4639B}"/>
                    </a:ext>
                  </a:extLst>
                </p:cNvPr>
                <p:cNvSpPr>
                  <a:spLocks/>
                </p:cNvSpPr>
                <p:nvPr/>
              </p:nvSpPr>
              <p:spPr bwMode="auto">
                <a:xfrm>
                  <a:off x="4345" y="2148"/>
                  <a:ext cx="9" cy="8"/>
                </a:xfrm>
                <a:custGeom>
                  <a:avLst/>
                  <a:gdLst>
                    <a:gd name="T0" fmla="*/ 0 w 11"/>
                    <a:gd name="T1" fmla="*/ 0 h 10"/>
                    <a:gd name="T2" fmla="*/ 0 w 11"/>
                    <a:gd name="T3" fmla="*/ 0 h 10"/>
                    <a:gd name="T4" fmla="*/ 2 w 11"/>
                    <a:gd name="T5" fmla="*/ 2 h 10"/>
                    <a:gd name="T6" fmla="*/ 2 w 11"/>
                    <a:gd name="T7" fmla="*/ 3 h 10"/>
                    <a:gd name="T8" fmla="*/ 5 w 11"/>
                    <a:gd name="T9" fmla="*/ 4 h 10"/>
                    <a:gd name="T10" fmla="*/ 5 w 11"/>
                    <a:gd name="T11" fmla="*/ 4 h 10"/>
                    <a:gd name="T12" fmla="*/ 5 w 11"/>
                    <a:gd name="T13" fmla="*/ 4 h 10"/>
                    <a:gd name="T14" fmla="*/ 2 w 11"/>
                    <a:gd name="T15" fmla="*/ 3 h 10"/>
                    <a:gd name="T16" fmla="*/ 2 w 11"/>
                    <a:gd name="T17" fmla="*/ 2 h 10"/>
                    <a:gd name="T18" fmla="*/ 0 w 11"/>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0">
                      <a:moveTo>
                        <a:pt x="0" y="0"/>
                      </a:moveTo>
                      <a:cubicBezTo>
                        <a:pt x="0" y="0"/>
                        <a:pt x="0" y="0"/>
                        <a:pt x="0" y="0"/>
                      </a:cubicBezTo>
                      <a:cubicBezTo>
                        <a:pt x="0" y="2"/>
                        <a:pt x="2" y="2"/>
                        <a:pt x="2" y="4"/>
                      </a:cubicBezTo>
                      <a:cubicBezTo>
                        <a:pt x="3" y="6"/>
                        <a:pt x="6" y="5"/>
                        <a:pt x="6" y="7"/>
                      </a:cubicBezTo>
                      <a:cubicBezTo>
                        <a:pt x="6" y="9"/>
                        <a:pt x="9" y="8"/>
                        <a:pt x="10" y="9"/>
                      </a:cubicBezTo>
                      <a:cubicBezTo>
                        <a:pt x="10" y="10"/>
                        <a:pt x="11" y="10"/>
                        <a:pt x="11" y="10"/>
                      </a:cubicBezTo>
                      <a:cubicBezTo>
                        <a:pt x="11" y="10"/>
                        <a:pt x="10" y="10"/>
                        <a:pt x="10" y="9"/>
                      </a:cubicBezTo>
                      <a:cubicBezTo>
                        <a:pt x="9" y="8"/>
                        <a:pt x="6" y="9"/>
                        <a:pt x="6" y="7"/>
                      </a:cubicBezTo>
                      <a:cubicBezTo>
                        <a:pt x="6" y="5"/>
                        <a:pt x="3" y="6"/>
                        <a:pt x="2" y="4"/>
                      </a:cubicBezTo>
                      <a:cubicBezTo>
                        <a:pt x="2" y="2"/>
                        <a:pt x="0" y="2"/>
                        <a:pt x="0" y="0"/>
                      </a:cubicBezTo>
                    </a:path>
                  </a:pathLst>
                </a:custGeom>
                <a:solidFill>
                  <a:srgbClr val="D1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1" name="Freeform 10992">
                  <a:extLst>
                    <a:ext uri="{FF2B5EF4-FFF2-40B4-BE49-F238E27FC236}">
                      <a16:creationId xmlns:a16="http://schemas.microsoft.com/office/drawing/2014/main" id="{F4B82F7B-5270-9FB8-A906-2273135C6FF3}"/>
                    </a:ext>
                  </a:extLst>
                </p:cNvPr>
                <p:cNvSpPr>
                  <a:spLocks noEditPoints="1"/>
                </p:cNvSpPr>
                <p:nvPr/>
              </p:nvSpPr>
              <p:spPr bwMode="auto">
                <a:xfrm>
                  <a:off x="4354" y="2150"/>
                  <a:ext cx="21" cy="8"/>
                </a:xfrm>
                <a:custGeom>
                  <a:avLst/>
                  <a:gdLst>
                    <a:gd name="T0" fmla="*/ 3 w 25"/>
                    <a:gd name="T1" fmla="*/ 5 h 9"/>
                    <a:gd name="T2" fmla="*/ 3 w 25"/>
                    <a:gd name="T3" fmla="*/ 5 h 9"/>
                    <a:gd name="T4" fmla="*/ 5 w 25"/>
                    <a:gd name="T5" fmla="*/ 5 h 9"/>
                    <a:gd name="T6" fmla="*/ 5 w 25"/>
                    <a:gd name="T7" fmla="*/ 5 h 9"/>
                    <a:gd name="T8" fmla="*/ 3 w 25"/>
                    <a:gd name="T9" fmla="*/ 4 h 9"/>
                    <a:gd name="T10" fmla="*/ 3 w 25"/>
                    <a:gd name="T11" fmla="*/ 4 h 9"/>
                    <a:gd name="T12" fmla="*/ 3 w 25"/>
                    <a:gd name="T13" fmla="*/ 4 h 9"/>
                    <a:gd name="T14" fmla="*/ 3 w 25"/>
                    <a:gd name="T15" fmla="*/ 4 h 9"/>
                    <a:gd name="T16" fmla="*/ 3 w 25"/>
                    <a:gd name="T17" fmla="*/ 4 h 9"/>
                    <a:gd name="T18" fmla="*/ 3 w 25"/>
                    <a:gd name="T19" fmla="*/ 4 h 9"/>
                    <a:gd name="T20" fmla="*/ 3 w 25"/>
                    <a:gd name="T21" fmla="*/ 4 h 9"/>
                    <a:gd name="T22" fmla="*/ 5 w 25"/>
                    <a:gd name="T23" fmla="*/ 5 h 9"/>
                    <a:gd name="T24" fmla="*/ 3 w 25"/>
                    <a:gd name="T25" fmla="*/ 4 h 9"/>
                    <a:gd name="T26" fmla="*/ 3 w 25"/>
                    <a:gd name="T27" fmla="*/ 4 h 9"/>
                    <a:gd name="T28" fmla="*/ 4 w 25"/>
                    <a:gd name="T29" fmla="*/ 4 h 9"/>
                    <a:gd name="T30" fmla="*/ 4 w 25"/>
                    <a:gd name="T31" fmla="*/ 4 h 9"/>
                    <a:gd name="T32" fmla="*/ 3 w 25"/>
                    <a:gd name="T33" fmla="*/ 4 h 9"/>
                    <a:gd name="T34" fmla="*/ 3 w 25"/>
                    <a:gd name="T35" fmla="*/ 4 h 9"/>
                    <a:gd name="T36" fmla="*/ 3 w 25"/>
                    <a:gd name="T37" fmla="*/ 4 h 9"/>
                    <a:gd name="T38" fmla="*/ 3 w 25"/>
                    <a:gd name="T39" fmla="*/ 4 h 9"/>
                    <a:gd name="T40" fmla="*/ 6 w 25"/>
                    <a:gd name="T41" fmla="*/ 4 h 9"/>
                    <a:gd name="T42" fmla="*/ 6 w 25"/>
                    <a:gd name="T43" fmla="*/ 4 h 9"/>
                    <a:gd name="T44" fmla="*/ 6 w 25"/>
                    <a:gd name="T45" fmla="*/ 4 h 9"/>
                    <a:gd name="T46" fmla="*/ 6 w 25"/>
                    <a:gd name="T47" fmla="*/ 4 h 9"/>
                    <a:gd name="T48" fmla="*/ 8 w 25"/>
                    <a:gd name="T49" fmla="*/ 4 h 9"/>
                    <a:gd name="T50" fmla="*/ 8 w 25"/>
                    <a:gd name="T51" fmla="*/ 4 h 9"/>
                    <a:gd name="T52" fmla="*/ 0 w 25"/>
                    <a:gd name="T53" fmla="*/ 4 h 9"/>
                    <a:gd name="T54" fmla="*/ 0 w 25"/>
                    <a:gd name="T55" fmla="*/ 4 h 9"/>
                    <a:gd name="T56" fmla="*/ 1 w 25"/>
                    <a:gd name="T57" fmla="*/ 4 h 9"/>
                    <a:gd name="T58" fmla="*/ 1 w 25"/>
                    <a:gd name="T59" fmla="*/ 4 h 9"/>
                    <a:gd name="T60" fmla="*/ 1 w 25"/>
                    <a:gd name="T61" fmla="*/ 4 h 9"/>
                    <a:gd name="T62" fmla="*/ 1 w 25"/>
                    <a:gd name="T63" fmla="*/ 4 h 9"/>
                    <a:gd name="T64" fmla="*/ 1 w 25"/>
                    <a:gd name="T65" fmla="*/ 4 h 9"/>
                    <a:gd name="T66" fmla="*/ 2 w 25"/>
                    <a:gd name="T67" fmla="*/ 4 h 9"/>
                    <a:gd name="T68" fmla="*/ 3 w 25"/>
                    <a:gd name="T69" fmla="*/ 5 h 9"/>
                    <a:gd name="T70" fmla="*/ 2 w 25"/>
                    <a:gd name="T71" fmla="*/ 4 h 9"/>
                    <a:gd name="T72" fmla="*/ 2 w 25"/>
                    <a:gd name="T73" fmla="*/ 4 h 9"/>
                    <a:gd name="T74" fmla="*/ 2 w 25"/>
                    <a:gd name="T75" fmla="*/ 4 h 9"/>
                    <a:gd name="T76" fmla="*/ 8 w 25"/>
                    <a:gd name="T77" fmla="*/ 4 h 9"/>
                    <a:gd name="T78" fmla="*/ 8 w 25"/>
                    <a:gd name="T79" fmla="*/ 4 h 9"/>
                    <a:gd name="T80" fmla="*/ 8 w 25"/>
                    <a:gd name="T81" fmla="*/ 4 h 9"/>
                    <a:gd name="T82" fmla="*/ 8 w 25"/>
                    <a:gd name="T83" fmla="*/ 4 h 9"/>
                    <a:gd name="T84" fmla="*/ 9 w 25"/>
                    <a:gd name="T85" fmla="*/ 4 h 9"/>
                    <a:gd name="T86" fmla="*/ 9 w 25"/>
                    <a:gd name="T87" fmla="*/ 4 h 9"/>
                    <a:gd name="T88" fmla="*/ 9 w 25"/>
                    <a:gd name="T89" fmla="*/ 4 h 9"/>
                    <a:gd name="T90" fmla="*/ 11 w 25"/>
                    <a:gd name="T91" fmla="*/ 4 h 9"/>
                    <a:gd name="T92" fmla="*/ 11 w 25"/>
                    <a:gd name="T93" fmla="*/ 4 h 9"/>
                    <a:gd name="T94" fmla="*/ 11 w 25"/>
                    <a:gd name="T95" fmla="*/ 4 h 9"/>
                    <a:gd name="T96" fmla="*/ 10 w 25"/>
                    <a:gd name="T97" fmla="*/ 4 h 9"/>
                    <a:gd name="T98" fmla="*/ 10 w 25"/>
                    <a:gd name="T99" fmla="*/ 4 h 9"/>
                    <a:gd name="T100" fmla="*/ 10 w 25"/>
                    <a:gd name="T101" fmla="*/ 4 h 9"/>
                    <a:gd name="T102" fmla="*/ 10 w 25"/>
                    <a:gd name="T103" fmla="*/ 4 h 9"/>
                    <a:gd name="T104" fmla="*/ 10 w 25"/>
                    <a:gd name="T105" fmla="*/ 4 h 9"/>
                    <a:gd name="T106" fmla="*/ 11 w 25"/>
                    <a:gd name="T107" fmla="*/ 2 h 9"/>
                    <a:gd name="T108" fmla="*/ 11 w 25"/>
                    <a:gd name="T109" fmla="*/ 2 h 9"/>
                    <a:gd name="T110" fmla="*/ 13 w 25"/>
                    <a:gd name="T111" fmla="*/ 0 h 9"/>
                    <a:gd name="T112" fmla="*/ 13 w 25"/>
                    <a:gd name="T113" fmla="*/ 0 h 9"/>
                    <a:gd name="T114" fmla="*/ 13 w 25"/>
                    <a:gd name="T115" fmla="*/ 0 h 9"/>
                    <a:gd name="T116" fmla="*/ 13 w 25"/>
                    <a:gd name="T117" fmla="*/ 0 h 9"/>
                    <a:gd name="T118" fmla="*/ 13 w 25"/>
                    <a:gd name="T119" fmla="*/ 0 h 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5" h="9">
                      <a:moveTo>
                        <a:pt x="4" y="9"/>
                      </a:moveTo>
                      <a:cubicBezTo>
                        <a:pt x="4" y="9"/>
                        <a:pt x="4" y="9"/>
                        <a:pt x="4" y="9"/>
                      </a:cubicBezTo>
                      <a:cubicBezTo>
                        <a:pt x="4" y="9"/>
                        <a:pt x="4" y="9"/>
                        <a:pt x="4" y="9"/>
                      </a:cubicBezTo>
                      <a:cubicBezTo>
                        <a:pt x="4" y="9"/>
                        <a:pt x="4" y="9"/>
                        <a:pt x="4" y="9"/>
                      </a:cubicBezTo>
                      <a:moveTo>
                        <a:pt x="10" y="9"/>
                      </a:moveTo>
                      <a:cubicBezTo>
                        <a:pt x="10" y="9"/>
                        <a:pt x="10" y="9"/>
                        <a:pt x="9" y="9"/>
                      </a:cubicBezTo>
                      <a:cubicBezTo>
                        <a:pt x="9" y="9"/>
                        <a:pt x="9" y="9"/>
                        <a:pt x="9" y="9"/>
                      </a:cubicBezTo>
                      <a:cubicBezTo>
                        <a:pt x="10" y="9"/>
                        <a:pt x="10" y="9"/>
                        <a:pt x="10" y="9"/>
                      </a:cubicBezTo>
                      <a:moveTo>
                        <a:pt x="5" y="8"/>
                      </a:moveTo>
                      <a:cubicBezTo>
                        <a:pt x="5" y="8"/>
                        <a:pt x="5" y="8"/>
                        <a:pt x="5" y="8"/>
                      </a:cubicBezTo>
                      <a:cubicBezTo>
                        <a:pt x="5" y="8"/>
                        <a:pt x="5" y="8"/>
                        <a:pt x="5" y="8"/>
                      </a:cubicBezTo>
                      <a:moveTo>
                        <a:pt x="6" y="8"/>
                      </a:moveTo>
                      <a:cubicBezTo>
                        <a:pt x="6" y="8"/>
                        <a:pt x="6" y="8"/>
                        <a:pt x="6" y="8"/>
                      </a:cubicBezTo>
                      <a:cubicBezTo>
                        <a:pt x="6" y="8"/>
                        <a:pt x="6" y="8"/>
                        <a:pt x="6" y="8"/>
                      </a:cubicBezTo>
                      <a:moveTo>
                        <a:pt x="6" y="8"/>
                      </a:moveTo>
                      <a:cubicBezTo>
                        <a:pt x="6" y="8"/>
                        <a:pt x="6" y="8"/>
                        <a:pt x="6" y="8"/>
                      </a:cubicBezTo>
                      <a:cubicBezTo>
                        <a:pt x="6" y="8"/>
                        <a:pt x="6" y="8"/>
                        <a:pt x="6" y="8"/>
                      </a:cubicBezTo>
                      <a:moveTo>
                        <a:pt x="6" y="8"/>
                      </a:moveTo>
                      <a:cubicBezTo>
                        <a:pt x="6" y="8"/>
                        <a:pt x="6" y="8"/>
                        <a:pt x="6" y="8"/>
                      </a:cubicBezTo>
                      <a:cubicBezTo>
                        <a:pt x="6" y="8"/>
                        <a:pt x="6" y="8"/>
                        <a:pt x="6" y="8"/>
                      </a:cubicBezTo>
                      <a:cubicBezTo>
                        <a:pt x="6" y="8"/>
                        <a:pt x="6" y="8"/>
                        <a:pt x="6" y="8"/>
                      </a:cubicBezTo>
                      <a:cubicBezTo>
                        <a:pt x="6" y="8"/>
                        <a:pt x="6" y="8"/>
                        <a:pt x="6" y="8"/>
                      </a:cubicBezTo>
                      <a:moveTo>
                        <a:pt x="8" y="8"/>
                      </a:moveTo>
                      <a:cubicBezTo>
                        <a:pt x="8" y="8"/>
                        <a:pt x="9" y="9"/>
                        <a:pt x="9" y="9"/>
                      </a:cubicBezTo>
                      <a:cubicBezTo>
                        <a:pt x="9" y="9"/>
                        <a:pt x="8" y="8"/>
                        <a:pt x="8" y="8"/>
                      </a:cubicBezTo>
                      <a:moveTo>
                        <a:pt x="6" y="8"/>
                      </a:moveTo>
                      <a:cubicBezTo>
                        <a:pt x="6" y="8"/>
                        <a:pt x="6" y="8"/>
                        <a:pt x="6" y="8"/>
                      </a:cubicBezTo>
                      <a:cubicBezTo>
                        <a:pt x="6" y="8"/>
                        <a:pt x="6" y="8"/>
                        <a:pt x="6" y="8"/>
                      </a:cubicBezTo>
                      <a:moveTo>
                        <a:pt x="8" y="8"/>
                      </a:moveTo>
                      <a:cubicBezTo>
                        <a:pt x="8" y="8"/>
                        <a:pt x="8" y="8"/>
                        <a:pt x="8" y="8"/>
                      </a:cubicBezTo>
                      <a:cubicBezTo>
                        <a:pt x="8" y="8"/>
                        <a:pt x="8" y="8"/>
                        <a:pt x="8" y="8"/>
                      </a:cubicBezTo>
                      <a:cubicBezTo>
                        <a:pt x="8" y="8"/>
                        <a:pt x="8" y="8"/>
                        <a:pt x="8" y="8"/>
                      </a:cubicBezTo>
                      <a:cubicBezTo>
                        <a:pt x="8" y="8"/>
                        <a:pt x="8" y="8"/>
                        <a:pt x="8" y="8"/>
                      </a:cubicBezTo>
                      <a:moveTo>
                        <a:pt x="7" y="8"/>
                      </a:moveTo>
                      <a:cubicBezTo>
                        <a:pt x="7" y="8"/>
                        <a:pt x="8" y="8"/>
                        <a:pt x="8" y="8"/>
                      </a:cubicBezTo>
                      <a:cubicBezTo>
                        <a:pt x="8" y="8"/>
                        <a:pt x="7" y="8"/>
                        <a:pt x="7" y="8"/>
                      </a:cubicBezTo>
                      <a:moveTo>
                        <a:pt x="7" y="8"/>
                      </a:moveTo>
                      <a:cubicBezTo>
                        <a:pt x="7" y="8"/>
                        <a:pt x="7" y="8"/>
                        <a:pt x="7" y="8"/>
                      </a:cubicBezTo>
                      <a:cubicBezTo>
                        <a:pt x="7" y="8"/>
                        <a:pt x="7" y="8"/>
                        <a:pt x="7" y="8"/>
                      </a:cubicBezTo>
                      <a:cubicBezTo>
                        <a:pt x="7" y="8"/>
                        <a:pt x="7" y="8"/>
                        <a:pt x="7" y="8"/>
                      </a:cubicBezTo>
                      <a:moveTo>
                        <a:pt x="12" y="8"/>
                      </a:moveTo>
                      <a:cubicBezTo>
                        <a:pt x="12" y="8"/>
                        <a:pt x="12" y="8"/>
                        <a:pt x="12" y="8"/>
                      </a:cubicBezTo>
                      <a:cubicBezTo>
                        <a:pt x="12" y="8"/>
                        <a:pt x="12" y="8"/>
                        <a:pt x="12" y="8"/>
                      </a:cubicBezTo>
                      <a:cubicBezTo>
                        <a:pt x="12" y="8"/>
                        <a:pt x="12" y="8"/>
                        <a:pt x="12" y="8"/>
                      </a:cubicBezTo>
                      <a:cubicBezTo>
                        <a:pt x="12" y="8"/>
                        <a:pt x="12" y="8"/>
                        <a:pt x="12" y="8"/>
                      </a:cubicBezTo>
                      <a:moveTo>
                        <a:pt x="12" y="8"/>
                      </a:moveTo>
                      <a:cubicBezTo>
                        <a:pt x="12" y="8"/>
                        <a:pt x="12" y="8"/>
                        <a:pt x="12" y="8"/>
                      </a:cubicBezTo>
                      <a:cubicBezTo>
                        <a:pt x="12" y="8"/>
                        <a:pt x="12" y="8"/>
                        <a:pt x="12" y="8"/>
                      </a:cubicBezTo>
                      <a:moveTo>
                        <a:pt x="16" y="7"/>
                      </a:moveTo>
                      <a:cubicBezTo>
                        <a:pt x="16" y="7"/>
                        <a:pt x="16" y="7"/>
                        <a:pt x="16" y="7"/>
                      </a:cubicBezTo>
                      <a:cubicBezTo>
                        <a:pt x="16" y="7"/>
                        <a:pt x="16" y="7"/>
                        <a:pt x="16" y="7"/>
                      </a:cubicBezTo>
                      <a:cubicBezTo>
                        <a:pt x="16" y="7"/>
                        <a:pt x="16" y="7"/>
                        <a:pt x="16" y="7"/>
                      </a:cubicBezTo>
                      <a:moveTo>
                        <a:pt x="0" y="7"/>
                      </a:moveTo>
                      <a:cubicBezTo>
                        <a:pt x="0" y="7"/>
                        <a:pt x="0" y="7"/>
                        <a:pt x="0" y="7"/>
                      </a:cubicBezTo>
                      <a:cubicBezTo>
                        <a:pt x="0" y="7"/>
                        <a:pt x="0" y="7"/>
                        <a:pt x="0" y="7"/>
                      </a:cubicBezTo>
                      <a:cubicBezTo>
                        <a:pt x="0" y="7"/>
                        <a:pt x="0" y="7"/>
                        <a:pt x="0" y="7"/>
                      </a:cubicBezTo>
                      <a:moveTo>
                        <a:pt x="1" y="7"/>
                      </a:moveTo>
                      <a:cubicBezTo>
                        <a:pt x="1" y="7"/>
                        <a:pt x="1" y="7"/>
                        <a:pt x="1" y="7"/>
                      </a:cubicBezTo>
                      <a:cubicBezTo>
                        <a:pt x="1" y="7"/>
                        <a:pt x="1" y="7"/>
                        <a:pt x="1" y="7"/>
                      </a:cubicBezTo>
                      <a:moveTo>
                        <a:pt x="1" y="7"/>
                      </a:moveTo>
                      <a:cubicBezTo>
                        <a:pt x="1" y="7"/>
                        <a:pt x="1" y="7"/>
                        <a:pt x="1" y="7"/>
                      </a:cubicBezTo>
                      <a:cubicBezTo>
                        <a:pt x="1" y="7"/>
                        <a:pt x="1" y="7"/>
                        <a:pt x="1" y="7"/>
                      </a:cubicBezTo>
                      <a:cubicBezTo>
                        <a:pt x="1" y="7"/>
                        <a:pt x="1" y="7"/>
                        <a:pt x="1" y="7"/>
                      </a:cubicBezTo>
                      <a:cubicBezTo>
                        <a:pt x="1" y="7"/>
                        <a:pt x="1" y="7"/>
                        <a:pt x="1" y="7"/>
                      </a:cubicBezTo>
                      <a:moveTo>
                        <a:pt x="2" y="7"/>
                      </a:moveTo>
                      <a:cubicBezTo>
                        <a:pt x="2" y="7"/>
                        <a:pt x="1" y="7"/>
                        <a:pt x="1" y="7"/>
                      </a:cubicBezTo>
                      <a:cubicBezTo>
                        <a:pt x="1" y="7"/>
                        <a:pt x="2" y="7"/>
                        <a:pt x="2" y="7"/>
                      </a:cubicBezTo>
                      <a:moveTo>
                        <a:pt x="2" y="7"/>
                      </a:moveTo>
                      <a:cubicBezTo>
                        <a:pt x="2" y="7"/>
                        <a:pt x="3" y="7"/>
                        <a:pt x="3" y="7"/>
                      </a:cubicBezTo>
                      <a:cubicBezTo>
                        <a:pt x="3" y="8"/>
                        <a:pt x="4" y="9"/>
                        <a:pt x="4" y="9"/>
                      </a:cubicBezTo>
                      <a:cubicBezTo>
                        <a:pt x="4" y="9"/>
                        <a:pt x="3" y="8"/>
                        <a:pt x="3" y="7"/>
                      </a:cubicBezTo>
                      <a:cubicBezTo>
                        <a:pt x="3" y="7"/>
                        <a:pt x="2" y="7"/>
                        <a:pt x="2" y="7"/>
                      </a:cubicBezTo>
                      <a:moveTo>
                        <a:pt x="2" y="7"/>
                      </a:moveTo>
                      <a:cubicBezTo>
                        <a:pt x="2" y="7"/>
                        <a:pt x="2" y="7"/>
                        <a:pt x="2" y="7"/>
                      </a:cubicBezTo>
                      <a:cubicBezTo>
                        <a:pt x="2" y="7"/>
                        <a:pt x="2" y="7"/>
                        <a:pt x="2" y="7"/>
                      </a:cubicBezTo>
                      <a:cubicBezTo>
                        <a:pt x="2" y="7"/>
                        <a:pt x="2" y="7"/>
                        <a:pt x="2" y="7"/>
                      </a:cubicBezTo>
                      <a:moveTo>
                        <a:pt x="15" y="7"/>
                      </a:moveTo>
                      <a:cubicBezTo>
                        <a:pt x="15" y="7"/>
                        <a:pt x="15" y="7"/>
                        <a:pt x="15" y="7"/>
                      </a:cubicBezTo>
                      <a:cubicBezTo>
                        <a:pt x="16" y="7"/>
                        <a:pt x="16" y="7"/>
                        <a:pt x="16" y="7"/>
                      </a:cubicBezTo>
                      <a:cubicBezTo>
                        <a:pt x="16" y="7"/>
                        <a:pt x="16" y="7"/>
                        <a:pt x="15" y="7"/>
                      </a:cubicBezTo>
                      <a:cubicBezTo>
                        <a:pt x="15" y="7"/>
                        <a:pt x="15" y="7"/>
                        <a:pt x="15" y="7"/>
                      </a:cubicBezTo>
                      <a:moveTo>
                        <a:pt x="15" y="7"/>
                      </a:moveTo>
                      <a:cubicBezTo>
                        <a:pt x="15" y="7"/>
                        <a:pt x="15" y="7"/>
                        <a:pt x="15" y="7"/>
                      </a:cubicBezTo>
                      <a:cubicBezTo>
                        <a:pt x="15" y="7"/>
                        <a:pt x="15" y="7"/>
                        <a:pt x="15" y="7"/>
                      </a:cubicBezTo>
                      <a:cubicBezTo>
                        <a:pt x="15" y="7"/>
                        <a:pt x="15" y="7"/>
                        <a:pt x="15" y="7"/>
                      </a:cubicBezTo>
                      <a:moveTo>
                        <a:pt x="18" y="6"/>
                      </a:moveTo>
                      <a:cubicBezTo>
                        <a:pt x="18" y="6"/>
                        <a:pt x="18" y="6"/>
                        <a:pt x="18" y="6"/>
                      </a:cubicBezTo>
                      <a:cubicBezTo>
                        <a:pt x="18" y="6"/>
                        <a:pt x="18" y="6"/>
                        <a:pt x="18" y="6"/>
                      </a:cubicBezTo>
                      <a:cubicBezTo>
                        <a:pt x="18" y="6"/>
                        <a:pt x="18" y="6"/>
                        <a:pt x="18" y="6"/>
                      </a:cubicBezTo>
                      <a:cubicBezTo>
                        <a:pt x="18" y="6"/>
                        <a:pt x="18" y="6"/>
                        <a:pt x="18" y="6"/>
                      </a:cubicBezTo>
                      <a:moveTo>
                        <a:pt x="21" y="4"/>
                      </a:moveTo>
                      <a:cubicBezTo>
                        <a:pt x="21" y="4"/>
                        <a:pt x="21" y="4"/>
                        <a:pt x="21" y="4"/>
                      </a:cubicBezTo>
                      <a:cubicBezTo>
                        <a:pt x="21" y="4"/>
                        <a:pt x="21" y="4"/>
                        <a:pt x="21" y="4"/>
                      </a:cubicBezTo>
                      <a:cubicBezTo>
                        <a:pt x="21" y="4"/>
                        <a:pt x="21" y="4"/>
                        <a:pt x="21" y="4"/>
                      </a:cubicBezTo>
                      <a:moveTo>
                        <a:pt x="20" y="4"/>
                      </a:moveTo>
                      <a:cubicBezTo>
                        <a:pt x="20" y="4"/>
                        <a:pt x="21" y="4"/>
                        <a:pt x="21" y="4"/>
                      </a:cubicBezTo>
                      <a:cubicBezTo>
                        <a:pt x="21" y="4"/>
                        <a:pt x="20" y="4"/>
                        <a:pt x="20" y="4"/>
                      </a:cubicBezTo>
                      <a:moveTo>
                        <a:pt x="20" y="4"/>
                      </a:moveTo>
                      <a:cubicBezTo>
                        <a:pt x="20" y="4"/>
                        <a:pt x="20" y="4"/>
                        <a:pt x="20" y="4"/>
                      </a:cubicBezTo>
                      <a:cubicBezTo>
                        <a:pt x="20" y="4"/>
                        <a:pt x="20" y="4"/>
                        <a:pt x="20" y="4"/>
                      </a:cubicBezTo>
                      <a:cubicBezTo>
                        <a:pt x="20" y="4"/>
                        <a:pt x="20" y="4"/>
                        <a:pt x="20" y="4"/>
                      </a:cubicBezTo>
                      <a:cubicBezTo>
                        <a:pt x="20" y="4"/>
                        <a:pt x="20" y="4"/>
                        <a:pt x="20" y="4"/>
                      </a:cubicBezTo>
                      <a:moveTo>
                        <a:pt x="20" y="4"/>
                      </a:moveTo>
                      <a:cubicBezTo>
                        <a:pt x="20" y="4"/>
                        <a:pt x="20" y="4"/>
                        <a:pt x="20" y="4"/>
                      </a:cubicBezTo>
                      <a:cubicBezTo>
                        <a:pt x="20" y="4"/>
                        <a:pt x="20" y="4"/>
                        <a:pt x="20" y="4"/>
                      </a:cubicBezTo>
                      <a:cubicBezTo>
                        <a:pt x="20" y="4"/>
                        <a:pt x="20" y="4"/>
                        <a:pt x="20" y="4"/>
                      </a:cubicBezTo>
                      <a:moveTo>
                        <a:pt x="23" y="2"/>
                      </a:moveTo>
                      <a:cubicBezTo>
                        <a:pt x="23" y="2"/>
                        <a:pt x="23" y="2"/>
                        <a:pt x="23" y="2"/>
                      </a:cubicBezTo>
                      <a:cubicBezTo>
                        <a:pt x="23" y="2"/>
                        <a:pt x="23" y="2"/>
                        <a:pt x="23" y="2"/>
                      </a:cubicBezTo>
                      <a:cubicBezTo>
                        <a:pt x="23" y="2"/>
                        <a:pt x="23" y="2"/>
                        <a:pt x="23" y="2"/>
                      </a:cubicBezTo>
                      <a:cubicBezTo>
                        <a:pt x="23" y="2"/>
                        <a:pt x="23" y="2"/>
                        <a:pt x="23" y="2"/>
                      </a:cubicBezTo>
                      <a:moveTo>
                        <a:pt x="25" y="0"/>
                      </a:moveTo>
                      <a:cubicBezTo>
                        <a:pt x="25" y="0"/>
                        <a:pt x="25" y="0"/>
                        <a:pt x="25" y="0"/>
                      </a:cubicBezTo>
                      <a:cubicBezTo>
                        <a:pt x="25" y="0"/>
                        <a:pt x="25" y="0"/>
                        <a:pt x="25" y="0"/>
                      </a:cubicBezTo>
                      <a:cubicBezTo>
                        <a:pt x="25" y="0"/>
                        <a:pt x="25" y="0"/>
                        <a:pt x="25" y="0"/>
                      </a:cubicBezTo>
                      <a:cubicBezTo>
                        <a:pt x="25" y="0"/>
                        <a:pt x="25" y="0"/>
                        <a:pt x="25" y="0"/>
                      </a:cubicBezTo>
                      <a:moveTo>
                        <a:pt x="25" y="0"/>
                      </a:moveTo>
                      <a:cubicBezTo>
                        <a:pt x="25" y="0"/>
                        <a:pt x="25" y="0"/>
                        <a:pt x="25" y="0"/>
                      </a:cubicBezTo>
                      <a:cubicBezTo>
                        <a:pt x="25" y="0"/>
                        <a:pt x="25" y="0"/>
                        <a:pt x="25" y="0"/>
                      </a:cubicBezTo>
                      <a:cubicBezTo>
                        <a:pt x="25" y="0"/>
                        <a:pt x="25" y="0"/>
                        <a:pt x="25" y="0"/>
                      </a:cubicBezTo>
                    </a:path>
                  </a:pathLst>
                </a:custGeom>
                <a:solidFill>
                  <a:srgbClr val="D1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2" name="Freeform 10993">
                  <a:extLst>
                    <a:ext uri="{FF2B5EF4-FFF2-40B4-BE49-F238E27FC236}">
                      <a16:creationId xmlns:a16="http://schemas.microsoft.com/office/drawing/2014/main" id="{22DC9773-C4F3-1BA6-EFC3-3294678F284E}"/>
                    </a:ext>
                  </a:extLst>
                </p:cNvPr>
                <p:cNvSpPr>
                  <a:spLocks/>
                </p:cNvSpPr>
                <p:nvPr/>
              </p:nvSpPr>
              <p:spPr bwMode="auto">
                <a:xfrm>
                  <a:off x="4346" y="2138"/>
                  <a:ext cx="30" cy="17"/>
                </a:xfrm>
                <a:custGeom>
                  <a:avLst/>
                  <a:gdLst>
                    <a:gd name="T0" fmla="*/ 4 w 36"/>
                    <a:gd name="T1" fmla="*/ 0 h 20"/>
                    <a:gd name="T2" fmla="*/ 0 w 36"/>
                    <a:gd name="T3" fmla="*/ 6 h 20"/>
                    <a:gd name="T4" fmla="*/ 1 w 36"/>
                    <a:gd name="T5" fmla="*/ 7 h 20"/>
                    <a:gd name="T6" fmla="*/ 3 w 36"/>
                    <a:gd name="T7" fmla="*/ 8 h 20"/>
                    <a:gd name="T8" fmla="*/ 5 w 36"/>
                    <a:gd name="T9" fmla="*/ 9 h 20"/>
                    <a:gd name="T10" fmla="*/ 5 w 36"/>
                    <a:gd name="T11" fmla="*/ 9 h 20"/>
                    <a:gd name="T12" fmla="*/ 6 w 36"/>
                    <a:gd name="T13" fmla="*/ 9 h 20"/>
                    <a:gd name="T14" fmla="*/ 6 w 36"/>
                    <a:gd name="T15" fmla="*/ 9 h 20"/>
                    <a:gd name="T16" fmla="*/ 7 w 36"/>
                    <a:gd name="T17" fmla="*/ 9 h 20"/>
                    <a:gd name="T18" fmla="*/ 7 w 36"/>
                    <a:gd name="T19" fmla="*/ 10 h 20"/>
                    <a:gd name="T20" fmla="*/ 8 w 36"/>
                    <a:gd name="T21" fmla="*/ 10 h 20"/>
                    <a:gd name="T22" fmla="*/ 8 w 36"/>
                    <a:gd name="T23" fmla="*/ 10 h 20"/>
                    <a:gd name="T24" fmla="*/ 9 w 36"/>
                    <a:gd name="T25" fmla="*/ 10 h 20"/>
                    <a:gd name="T26" fmla="*/ 9 w 36"/>
                    <a:gd name="T27" fmla="*/ 10 h 20"/>
                    <a:gd name="T28" fmla="*/ 11 w 36"/>
                    <a:gd name="T29" fmla="*/ 10 h 20"/>
                    <a:gd name="T30" fmla="*/ 13 w 36"/>
                    <a:gd name="T31" fmla="*/ 9 h 20"/>
                    <a:gd name="T32" fmla="*/ 13 w 36"/>
                    <a:gd name="T33" fmla="*/ 9 h 20"/>
                    <a:gd name="T34" fmla="*/ 13 w 36"/>
                    <a:gd name="T35" fmla="*/ 9 h 20"/>
                    <a:gd name="T36" fmla="*/ 13 w 36"/>
                    <a:gd name="T37" fmla="*/ 9 h 20"/>
                    <a:gd name="T38" fmla="*/ 15 w 36"/>
                    <a:gd name="T39" fmla="*/ 8 h 20"/>
                    <a:gd name="T40" fmla="*/ 15 w 36"/>
                    <a:gd name="T41" fmla="*/ 8 h 20"/>
                    <a:gd name="T42" fmla="*/ 15 w 36"/>
                    <a:gd name="T43" fmla="*/ 8 h 20"/>
                    <a:gd name="T44" fmla="*/ 16 w 36"/>
                    <a:gd name="T45" fmla="*/ 7 h 20"/>
                    <a:gd name="T46" fmla="*/ 17 w 36"/>
                    <a:gd name="T47" fmla="*/ 6 h 20"/>
                    <a:gd name="T48" fmla="*/ 18 w 36"/>
                    <a:gd name="T49" fmla="*/ 6 h 20"/>
                    <a:gd name="T50" fmla="*/ 17 w 36"/>
                    <a:gd name="T51" fmla="*/ 6 h 20"/>
                    <a:gd name="T52" fmla="*/ 16 w 36"/>
                    <a:gd name="T53" fmla="*/ 7 h 20"/>
                    <a:gd name="T54" fmla="*/ 15 w 36"/>
                    <a:gd name="T55" fmla="*/ 7 h 20"/>
                    <a:gd name="T56" fmla="*/ 13 w 36"/>
                    <a:gd name="T57" fmla="*/ 7 h 20"/>
                    <a:gd name="T58" fmla="*/ 13 w 36"/>
                    <a:gd name="T59" fmla="*/ 7 h 20"/>
                    <a:gd name="T60" fmla="*/ 13 w 36"/>
                    <a:gd name="T61" fmla="*/ 7 h 20"/>
                    <a:gd name="T62" fmla="*/ 12 w 36"/>
                    <a:gd name="T63" fmla="*/ 7 h 20"/>
                    <a:gd name="T64" fmla="*/ 11 w 36"/>
                    <a:gd name="T65" fmla="*/ 7 h 20"/>
                    <a:gd name="T66" fmla="*/ 11 w 36"/>
                    <a:gd name="T67" fmla="*/ 6 h 20"/>
                    <a:gd name="T68" fmla="*/ 11 w 36"/>
                    <a:gd name="T69" fmla="*/ 7 h 20"/>
                    <a:gd name="T70" fmla="*/ 11 w 36"/>
                    <a:gd name="T71" fmla="*/ 7 h 20"/>
                    <a:gd name="T72" fmla="*/ 9 w 36"/>
                    <a:gd name="T73" fmla="*/ 6 h 20"/>
                    <a:gd name="T74" fmla="*/ 8 w 36"/>
                    <a:gd name="T75" fmla="*/ 5 h 20"/>
                    <a:gd name="T76" fmla="*/ 6 w 36"/>
                    <a:gd name="T77" fmla="*/ 3 h 20"/>
                    <a:gd name="T78" fmla="*/ 5 w 36"/>
                    <a:gd name="T79" fmla="*/ 1 h 20"/>
                    <a:gd name="T80" fmla="*/ 4 w 36"/>
                    <a:gd name="T81" fmla="*/ 0 h 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 h="20">
                      <a:moveTo>
                        <a:pt x="8" y="0"/>
                      </a:moveTo>
                      <a:cubicBezTo>
                        <a:pt x="6" y="3"/>
                        <a:pt x="3" y="7"/>
                        <a:pt x="0" y="10"/>
                      </a:cubicBezTo>
                      <a:cubicBezTo>
                        <a:pt x="1" y="11"/>
                        <a:pt x="1" y="11"/>
                        <a:pt x="1" y="12"/>
                      </a:cubicBezTo>
                      <a:cubicBezTo>
                        <a:pt x="2" y="14"/>
                        <a:pt x="5" y="13"/>
                        <a:pt x="5" y="15"/>
                      </a:cubicBezTo>
                      <a:cubicBezTo>
                        <a:pt x="5" y="17"/>
                        <a:pt x="8" y="16"/>
                        <a:pt x="9" y="17"/>
                      </a:cubicBezTo>
                      <a:cubicBezTo>
                        <a:pt x="9" y="18"/>
                        <a:pt x="10" y="18"/>
                        <a:pt x="10" y="18"/>
                      </a:cubicBezTo>
                      <a:cubicBezTo>
                        <a:pt x="11" y="18"/>
                        <a:pt x="11" y="18"/>
                        <a:pt x="11" y="18"/>
                      </a:cubicBezTo>
                      <a:cubicBezTo>
                        <a:pt x="11" y="18"/>
                        <a:pt x="12" y="18"/>
                        <a:pt x="12" y="18"/>
                      </a:cubicBezTo>
                      <a:cubicBezTo>
                        <a:pt x="12" y="18"/>
                        <a:pt x="13" y="18"/>
                        <a:pt x="13" y="18"/>
                      </a:cubicBezTo>
                      <a:cubicBezTo>
                        <a:pt x="13" y="19"/>
                        <a:pt x="14" y="20"/>
                        <a:pt x="14" y="20"/>
                      </a:cubicBezTo>
                      <a:cubicBezTo>
                        <a:pt x="15" y="20"/>
                        <a:pt x="15" y="19"/>
                        <a:pt x="16" y="19"/>
                      </a:cubicBezTo>
                      <a:cubicBezTo>
                        <a:pt x="16" y="19"/>
                        <a:pt x="17" y="19"/>
                        <a:pt x="17" y="19"/>
                      </a:cubicBezTo>
                      <a:cubicBezTo>
                        <a:pt x="18" y="19"/>
                        <a:pt x="18" y="19"/>
                        <a:pt x="18" y="19"/>
                      </a:cubicBezTo>
                      <a:cubicBezTo>
                        <a:pt x="18" y="19"/>
                        <a:pt x="19" y="20"/>
                        <a:pt x="19" y="20"/>
                      </a:cubicBezTo>
                      <a:cubicBezTo>
                        <a:pt x="20" y="20"/>
                        <a:pt x="21" y="19"/>
                        <a:pt x="22" y="19"/>
                      </a:cubicBezTo>
                      <a:cubicBezTo>
                        <a:pt x="23" y="18"/>
                        <a:pt x="24" y="18"/>
                        <a:pt x="25" y="18"/>
                      </a:cubicBezTo>
                      <a:cubicBezTo>
                        <a:pt x="25" y="18"/>
                        <a:pt x="25" y="18"/>
                        <a:pt x="25" y="18"/>
                      </a:cubicBezTo>
                      <a:cubicBezTo>
                        <a:pt x="26" y="18"/>
                        <a:pt x="26" y="18"/>
                        <a:pt x="26" y="18"/>
                      </a:cubicBezTo>
                      <a:cubicBezTo>
                        <a:pt x="27" y="18"/>
                        <a:pt x="28" y="17"/>
                        <a:pt x="28" y="17"/>
                      </a:cubicBezTo>
                      <a:cubicBezTo>
                        <a:pt x="29" y="16"/>
                        <a:pt x="29" y="15"/>
                        <a:pt x="30" y="15"/>
                      </a:cubicBezTo>
                      <a:cubicBezTo>
                        <a:pt x="30" y="15"/>
                        <a:pt x="30" y="15"/>
                        <a:pt x="30" y="15"/>
                      </a:cubicBezTo>
                      <a:cubicBezTo>
                        <a:pt x="30" y="15"/>
                        <a:pt x="31" y="15"/>
                        <a:pt x="31" y="15"/>
                      </a:cubicBezTo>
                      <a:cubicBezTo>
                        <a:pt x="32" y="15"/>
                        <a:pt x="33" y="13"/>
                        <a:pt x="34" y="12"/>
                      </a:cubicBezTo>
                      <a:cubicBezTo>
                        <a:pt x="34" y="11"/>
                        <a:pt x="35" y="11"/>
                        <a:pt x="35" y="11"/>
                      </a:cubicBezTo>
                      <a:cubicBezTo>
                        <a:pt x="35" y="11"/>
                        <a:pt x="35" y="11"/>
                        <a:pt x="36" y="11"/>
                      </a:cubicBezTo>
                      <a:cubicBezTo>
                        <a:pt x="35" y="11"/>
                        <a:pt x="35" y="11"/>
                        <a:pt x="35" y="11"/>
                      </a:cubicBezTo>
                      <a:cubicBezTo>
                        <a:pt x="34" y="11"/>
                        <a:pt x="33" y="12"/>
                        <a:pt x="32" y="12"/>
                      </a:cubicBezTo>
                      <a:cubicBezTo>
                        <a:pt x="32" y="13"/>
                        <a:pt x="31" y="13"/>
                        <a:pt x="30" y="13"/>
                      </a:cubicBezTo>
                      <a:cubicBezTo>
                        <a:pt x="29" y="13"/>
                        <a:pt x="29" y="13"/>
                        <a:pt x="28" y="13"/>
                      </a:cubicBezTo>
                      <a:cubicBezTo>
                        <a:pt x="28" y="12"/>
                        <a:pt x="28" y="12"/>
                        <a:pt x="28" y="12"/>
                      </a:cubicBezTo>
                      <a:cubicBezTo>
                        <a:pt x="27" y="12"/>
                        <a:pt x="27" y="13"/>
                        <a:pt x="26" y="13"/>
                      </a:cubicBezTo>
                      <a:cubicBezTo>
                        <a:pt x="25" y="13"/>
                        <a:pt x="25" y="13"/>
                        <a:pt x="24" y="13"/>
                      </a:cubicBezTo>
                      <a:cubicBezTo>
                        <a:pt x="24" y="13"/>
                        <a:pt x="23" y="13"/>
                        <a:pt x="23" y="12"/>
                      </a:cubicBezTo>
                      <a:cubicBezTo>
                        <a:pt x="23" y="12"/>
                        <a:pt x="23" y="11"/>
                        <a:pt x="22" y="11"/>
                      </a:cubicBezTo>
                      <a:cubicBezTo>
                        <a:pt x="22" y="11"/>
                        <a:pt x="22" y="12"/>
                        <a:pt x="21" y="12"/>
                      </a:cubicBezTo>
                      <a:cubicBezTo>
                        <a:pt x="21" y="12"/>
                        <a:pt x="21" y="12"/>
                        <a:pt x="21" y="12"/>
                      </a:cubicBezTo>
                      <a:cubicBezTo>
                        <a:pt x="20" y="12"/>
                        <a:pt x="19" y="11"/>
                        <a:pt x="19" y="11"/>
                      </a:cubicBezTo>
                      <a:cubicBezTo>
                        <a:pt x="19" y="9"/>
                        <a:pt x="16" y="11"/>
                        <a:pt x="16" y="9"/>
                      </a:cubicBezTo>
                      <a:cubicBezTo>
                        <a:pt x="15" y="7"/>
                        <a:pt x="12" y="7"/>
                        <a:pt x="12" y="5"/>
                      </a:cubicBezTo>
                      <a:cubicBezTo>
                        <a:pt x="12" y="4"/>
                        <a:pt x="9" y="4"/>
                        <a:pt x="9" y="1"/>
                      </a:cubicBezTo>
                      <a:cubicBezTo>
                        <a:pt x="9" y="1"/>
                        <a:pt x="9" y="0"/>
                        <a:pt x="8"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3" name="Freeform 10994">
                  <a:extLst>
                    <a:ext uri="{FF2B5EF4-FFF2-40B4-BE49-F238E27FC236}">
                      <a16:creationId xmlns:a16="http://schemas.microsoft.com/office/drawing/2014/main" id="{F33EBE46-6CEE-9F95-2AE9-928EF503F202}"/>
                    </a:ext>
                  </a:extLst>
                </p:cNvPr>
                <p:cNvSpPr>
                  <a:spLocks/>
                </p:cNvSpPr>
                <p:nvPr/>
              </p:nvSpPr>
              <p:spPr bwMode="auto">
                <a:xfrm>
                  <a:off x="4342" y="2122"/>
                  <a:ext cx="10" cy="24"/>
                </a:xfrm>
                <a:custGeom>
                  <a:avLst/>
                  <a:gdLst>
                    <a:gd name="T0" fmla="*/ 5 w 13"/>
                    <a:gd name="T1" fmla="*/ 0 h 29"/>
                    <a:gd name="T2" fmla="*/ 4 w 13"/>
                    <a:gd name="T3" fmla="*/ 1 h 29"/>
                    <a:gd name="T4" fmla="*/ 4 w 13"/>
                    <a:gd name="T5" fmla="*/ 1 h 29"/>
                    <a:gd name="T6" fmla="*/ 4 w 13"/>
                    <a:gd name="T7" fmla="*/ 1 h 29"/>
                    <a:gd name="T8" fmla="*/ 4 w 13"/>
                    <a:gd name="T9" fmla="*/ 1 h 29"/>
                    <a:gd name="T10" fmla="*/ 4 w 13"/>
                    <a:gd name="T11" fmla="*/ 1 h 29"/>
                    <a:gd name="T12" fmla="*/ 4 w 13"/>
                    <a:gd name="T13" fmla="*/ 1 h 29"/>
                    <a:gd name="T14" fmla="*/ 4 w 13"/>
                    <a:gd name="T15" fmla="*/ 1 h 29"/>
                    <a:gd name="T16" fmla="*/ 3 w 13"/>
                    <a:gd name="T17" fmla="*/ 2 h 29"/>
                    <a:gd name="T18" fmla="*/ 2 w 13"/>
                    <a:gd name="T19" fmla="*/ 2 h 29"/>
                    <a:gd name="T20" fmla="*/ 2 w 13"/>
                    <a:gd name="T21" fmla="*/ 2 h 29"/>
                    <a:gd name="T22" fmla="*/ 2 w 13"/>
                    <a:gd name="T23" fmla="*/ 2 h 29"/>
                    <a:gd name="T24" fmla="*/ 2 w 13"/>
                    <a:gd name="T25" fmla="*/ 2 h 29"/>
                    <a:gd name="T26" fmla="*/ 2 w 13"/>
                    <a:gd name="T27" fmla="*/ 4 h 29"/>
                    <a:gd name="T28" fmla="*/ 1 w 13"/>
                    <a:gd name="T29" fmla="*/ 7 h 29"/>
                    <a:gd name="T30" fmla="*/ 1 w 13"/>
                    <a:gd name="T31" fmla="*/ 8 h 29"/>
                    <a:gd name="T32" fmla="*/ 1 w 13"/>
                    <a:gd name="T33" fmla="*/ 8 h 29"/>
                    <a:gd name="T34" fmla="*/ 2 w 13"/>
                    <a:gd name="T35" fmla="*/ 10 h 29"/>
                    <a:gd name="T36" fmla="*/ 2 w 13"/>
                    <a:gd name="T37" fmla="*/ 12 h 29"/>
                    <a:gd name="T38" fmla="*/ 2 w 13"/>
                    <a:gd name="T39" fmla="*/ 14 h 29"/>
                    <a:gd name="T40" fmla="*/ 5 w 13"/>
                    <a:gd name="T41" fmla="*/ 9 h 29"/>
                    <a:gd name="T42" fmla="*/ 4 w 13"/>
                    <a:gd name="T43" fmla="*/ 7 h 29"/>
                    <a:gd name="T44" fmla="*/ 4 w 13"/>
                    <a:gd name="T45" fmla="*/ 4 h 29"/>
                    <a:gd name="T46" fmla="*/ 4 w 13"/>
                    <a:gd name="T47" fmla="*/ 2 h 29"/>
                    <a:gd name="T48" fmla="*/ 5 w 13"/>
                    <a:gd name="T49" fmla="*/ 0 h 29"/>
                    <a:gd name="T50" fmla="*/ 5 w 13"/>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3" h="29">
                      <a:moveTo>
                        <a:pt x="13" y="0"/>
                      </a:moveTo>
                      <a:cubicBezTo>
                        <a:pt x="13"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9" y="1"/>
                        <a:pt x="10" y="3"/>
                        <a:pt x="8" y="4"/>
                      </a:cubicBezTo>
                      <a:cubicBezTo>
                        <a:pt x="8" y="4"/>
                        <a:pt x="8" y="4"/>
                        <a:pt x="7" y="5"/>
                      </a:cubicBezTo>
                      <a:cubicBezTo>
                        <a:pt x="7" y="5"/>
                        <a:pt x="7" y="5"/>
                        <a:pt x="7" y="5"/>
                      </a:cubicBezTo>
                      <a:cubicBezTo>
                        <a:pt x="7" y="5"/>
                        <a:pt x="7" y="5"/>
                        <a:pt x="7" y="5"/>
                      </a:cubicBezTo>
                      <a:cubicBezTo>
                        <a:pt x="7" y="5"/>
                        <a:pt x="7" y="5"/>
                        <a:pt x="7" y="5"/>
                      </a:cubicBezTo>
                      <a:cubicBezTo>
                        <a:pt x="5" y="5"/>
                        <a:pt x="6" y="8"/>
                        <a:pt x="4" y="9"/>
                      </a:cubicBezTo>
                      <a:cubicBezTo>
                        <a:pt x="2" y="10"/>
                        <a:pt x="4" y="13"/>
                        <a:pt x="1" y="15"/>
                      </a:cubicBezTo>
                      <a:cubicBezTo>
                        <a:pt x="1" y="16"/>
                        <a:pt x="1" y="16"/>
                        <a:pt x="1" y="17"/>
                      </a:cubicBezTo>
                      <a:cubicBezTo>
                        <a:pt x="1" y="17"/>
                        <a:pt x="1" y="18"/>
                        <a:pt x="1" y="18"/>
                      </a:cubicBezTo>
                      <a:cubicBezTo>
                        <a:pt x="2" y="19"/>
                        <a:pt x="2" y="21"/>
                        <a:pt x="2" y="22"/>
                      </a:cubicBezTo>
                      <a:cubicBezTo>
                        <a:pt x="0" y="24"/>
                        <a:pt x="4" y="25"/>
                        <a:pt x="4" y="26"/>
                      </a:cubicBezTo>
                      <a:cubicBezTo>
                        <a:pt x="4" y="28"/>
                        <a:pt x="5" y="29"/>
                        <a:pt x="5" y="29"/>
                      </a:cubicBezTo>
                      <a:cubicBezTo>
                        <a:pt x="8" y="26"/>
                        <a:pt x="11" y="22"/>
                        <a:pt x="13" y="19"/>
                      </a:cubicBezTo>
                      <a:cubicBezTo>
                        <a:pt x="12" y="18"/>
                        <a:pt x="11" y="17"/>
                        <a:pt x="12" y="15"/>
                      </a:cubicBezTo>
                      <a:cubicBezTo>
                        <a:pt x="13" y="13"/>
                        <a:pt x="10" y="12"/>
                        <a:pt x="11" y="9"/>
                      </a:cubicBezTo>
                      <a:cubicBezTo>
                        <a:pt x="12" y="8"/>
                        <a:pt x="11" y="6"/>
                        <a:pt x="12" y="5"/>
                      </a:cubicBezTo>
                      <a:cubicBezTo>
                        <a:pt x="13" y="4"/>
                        <a:pt x="13" y="2"/>
                        <a:pt x="13" y="0"/>
                      </a:cubicBezTo>
                      <a:cubicBezTo>
                        <a:pt x="13" y="0"/>
                        <a:pt x="13" y="0"/>
                        <a:pt x="13"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4" name="Freeform 10995">
                  <a:extLst>
                    <a:ext uri="{FF2B5EF4-FFF2-40B4-BE49-F238E27FC236}">
                      <a16:creationId xmlns:a16="http://schemas.microsoft.com/office/drawing/2014/main" id="{B31DACA3-E525-639F-A5DE-A92C0AC284C1}"/>
                    </a:ext>
                  </a:extLst>
                </p:cNvPr>
                <p:cNvSpPr>
                  <a:spLocks/>
                </p:cNvSpPr>
                <p:nvPr/>
              </p:nvSpPr>
              <p:spPr bwMode="auto">
                <a:xfrm>
                  <a:off x="4345" y="2146"/>
                  <a:ext cx="31" cy="12"/>
                </a:xfrm>
                <a:custGeom>
                  <a:avLst/>
                  <a:gdLst>
                    <a:gd name="T0" fmla="*/ 1 w 38"/>
                    <a:gd name="T1" fmla="*/ 0 h 14"/>
                    <a:gd name="T2" fmla="*/ 0 w 38"/>
                    <a:gd name="T3" fmla="*/ 2 h 14"/>
                    <a:gd name="T4" fmla="*/ 2 w 38"/>
                    <a:gd name="T5" fmla="*/ 3 h 14"/>
                    <a:gd name="T6" fmla="*/ 2 w 38"/>
                    <a:gd name="T7" fmla="*/ 5 h 14"/>
                    <a:gd name="T8" fmla="*/ 5 w 38"/>
                    <a:gd name="T9" fmla="*/ 6 h 14"/>
                    <a:gd name="T10" fmla="*/ 5 w 38"/>
                    <a:gd name="T11" fmla="*/ 7 h 14"/>
                    <a:gd name="T12" fmla="*/ 6 w 38"/>
                    <a:gd name="T13" fmla="*/ 7 h 14"/>
                    <a:gd name="T14" fmla="*/ 6 w 38"/>
                    <a:gd name="T15" fmla="*/ 7 h 14"/>
                    <a:gd name="T16" fmla="*/ 6 w 38"/>
                    <a:gd name="T17" fmla="*/ 7 h 14"/>
                    <a:gd name="T18" fmla="*/ 7 w 38"/>
                    <a:gd name="T19" fmla="*/ 8 h 14"/>
                    <a:gd name="T20" fmla="*/ 7 w 38"/>
                    <a:gd name="T21" fmla="*/ 7 h 14"/>
                    <a:gd name="T22" fmla="*/ 8 w 38"/>
                    <a:gd name="T23" fmla="*/ 7 h 14"/>
                    <a:gd name="T24" fmla="*/ 9 w 38"/>
                    <a:gd name="T25" fmla="*/ 7 h 14"/>
                    <a:gd name="T26" fmla="*/ 9 w 38"/>
                    <a:gd name="T27" fmla="*/ 8 h 14"/>
                    <a:gd name="T28" fmla="*/ 11 w 38"/>
                    <a:gd name="T29" fmla="*/ 7 h 14"/>
                    <a:gd name="T30" fmla="*/ 11 w 38"/>
                    <a:gd name="T31" fmla="*/ 7 h 14"/>
                    <a:gd name="T32" fmla="*/ 11 w 38"/>
                    <a:gd name="T33" fmla="*/ 7 h 14"/>
                    <a:gd name="T34" fmla="*/ 12 w 38"/>
                    <a:gd name="T35" fmla="*/ 7 h 14"/>
                    <a:gd name="T36" fmla="*/ 13 w 38"/>
                    <a:gd name="T37" fmla="*/ 6 h 14"/>
                    <a:gd name="T38" fmla="*/ 13 w 38"/>
                    <a:gd name="T39" fmla="*/ 5 h 14"/>
                    <a:gd name="T40" fmla="*/ 13 w 38"/>
                    <a:gd name="T41" fmla="*/ 5 h 14"/>
                    <a:gd name="T42" fmla="*/ 14 w 38"/>
                    <a:gd name="T43" fmla="*/ 5 h 14"/>
                    <a:gd name="T44" fmla="*/ 16 w 38"/>
                    <a:gd name="T45" fmla="*/ 3 h 14"/>
                    <a:gd name="T46" fmla="*/ 16 w 38"/>
                    <a:gd name="T47" fmla="*/ 3 h 14"/>
                    <a:gd name="T48" fmla="*/ 16 w 38"/>
                    <a:gd name="T49" fmla="*/ 3 h 14"/>
                    <a:gd name="T50" fmla="*/ 16 w 38"/>
                    <a:gd name="T51" fmla="*/ 3 h 14"/>
                    <a:gd name="T52" fmla="*/ 16 w 38"/>
                    <a:gd name="T53" fmla="*/ 1 h 14"/>
                    <a:gd name="T54" fmla="*/ 16 w 38"/>
                    <a:gd name="T55" fmla="*/ 1 h 14"/>
                    <a:gd name="T56" fmla="*/ 16 w 38"/>
                    <a:gd name="T57" fmla="*/ 1 h 14"/>
                    <a:gd name="T58" fmla="*/ 16 w 38"/>
                    <a:gd name="T59" fmla="*/ 2 h 14"/>
                    <a:gd name="T60" fmla="*/ 16 w 38"/>
                    <a:gd name="T61" fmla="*/ 1 h 14"/>
                    <a:gd name="T62" fmla="*/ 16 w 38"/>
                    <a:gd name="T63" fmla="*/ 1 h 14"/>
                    <a:gd name="T64" fmla="*/ 16 w 38"/>
                    <a:gd name="T65" fmla="*/ 1 h 14"/>
                    <a:gd name="T66" fmla="*/ 16 w 38"/>
                    <a:gd name="T67" fmla="*/ 2 h 14"/>
                    <a:gd name="T68" fmla="*/ 14 w 38"/>
                    <a:gd name="T69" fmla="*/ 3 h 14"/>
                    <a:gd name="T70" fmla="*/ 13 w 38"/>
                    <a:gd name="T71" fmla="*/ 3 h 14"/>
                    <a:gd name="T72" fmla="*/ 13 w 38"/>
                    <a:gd name="T73" fmla="*/ 3 h 14"/>
                    <a:gd name="T74" fmla="*/ 13 w 38"/>
                    <a:gd name="T75" fmla="*/ 3 h 14"/>
                    <a:gd name="T76" fmla="*/ 12 w 38"/>
                    <a:gd name="T77" fmla="*/ 4 h 14"/>
                    <a:gd name="T78" fmla="*/ 11 w 38"/>
                    <a:gd name="T79" fmla="*/ 4 h 14"/>
                    <a:gd name="T80" fmla="*/ 11 w 38"/>
                    <a:gd name="T81" fmla="*/ 4 h 14"/>
                    <a:gd name="T82" fmla="*/ 11 w 38"/>
                    <a:gd name="T83" fmla="*/ 5 h 14"/>
                    <a:gd name="T84" fmla="*/ 9 w 38"/>
                    <a:gd name="T85" fmla="*/ 6 h 14"/>
                    <a:gd name="T86" fmla="*/ 9 w 38"/>
                    <a:gd name="T87" fmla="*/ 5 h 14"/>
                    <a:gd name="T88" fmla="*/ 8 w 38"/>
                    <a:gd name="T89" fmla="*/ 5 h 14"/>
                    <a:gd name="T90" fmla="*/ 7 w 38"/>
                    <a:gd name="T91" fmla="*/ 5 h 14"/>
                    <a:gd name="T92" fmla="*/ 7 w 38"/>
                    <a:gd name="T93" fmla="*/ 6 h 14"/>
                    <a:gd name="T94" fmla="*/ 6 w 38"/>
                    <a:gd name="T95" fmla="*/ 4 h 14"/>
                    <a:gd name="T96" fmla="*/ 6 w 38"/>
                    <a:gd name="T97" fmla="*/ 4 h 14"/>
                    <a:gd name="T98" fmla="*/ 6 w 38"/>
                    <a:gd name="T99" fmla="*/ 4 h 14"/>
                    <a:gd name="T100" fmla="*/ 5 w 38"/>
                    <a:gd name="T101" fmla="*/ 4 h 14"/>
                    <a:gd name="T102" fmla="*/ 5 w 38"/>
                    <a:gd name="T103" fmla="*/ 3 h 14"/>
                    <a:gd name="T104" fmla="*/ 2 w 38"/>
                    <a:gd name="T105" fmla="*/ 3 h 14"/>
                    <a:gd name="T106" fmla="*/ 2 w 38"/>
                    <a:gd name="T107" fmla="*/ 2 h 14"/>
                    <a:gd name="T108" fmla="*/ 1 w 38"/>
                    <a:gd name="T109" fmla="*/ 0 h 1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8" h="14">
                      <a:moveTo>
                        <a:pt x="1" y="0"/>
                      </a:moveTo>
                      <a:cubicBezTo>
                        <a:pt x="1" y="1"/>
                        <a:pt x="0" y="1"/>
                        <a:pt x="0" y="2"/>
                      </a:cubicBezTo>
                      <a:cubicBezTo>
                        <a:pt x="0" y="4"/>
                        <a:pt x="2" y="4"/>
                        <a:pt x="2" y="6"/>
                      </a:cubicBezTo>
                      <a:cubicBezTo>
                        <a:pt x="3" y="8"/>
                        <a:pt x="6" y="7"/>
                        <a:pt x="6" y="9"/>
                      </a:cubicBezTo>
                      <a:cubicBezTo>
                        <a:pt x="6" y="11"/>
                        <a:pt x="9" y="10"/>
                        <a:pt x="10" y="11"/>
                      </a:cubicBezTo>
                      <a:cubicBezTo>
                        <a:pt x="10" y="12"/>
                        <a:pt x="11" y="12"/>
                        <a:pt x="11" y="12"/>
                      </a:cubicBezTo>
                      <a:cubicBezTo>
                        <a:pt x="12" y="12"/>
                        <a:pt x="12" y="12"/>
                        <a:pt x="12" y="12"/>
                      </a:cubicBezTo>
                      <a:cubicBezTo>
                        <a:pt x="12" y="12"/>
                        <a:pt x="13" y="12"/>
                        <a:pt x="13" y="12"/>
                      </a:cubicBezTo>
                      <a:cubicBezTo>
                        <a:pt x="13" y="12"/>
                        <a:pt x="14" y="12"/>
                        <a:pt x="14" y="12"/>
                      </a:cubicBezTo>
                      <a:cubicBezTo>
                        <a:pt x="14" y="13"/>
                        <a:pt x="15" y="14"/>
                        <a:pt x="15" y="14"/>
                      </a:cubicBezTo>
                      <a:cubicBezTo>
                        <a:pt x="16" y="14"/>
                        <a:pt x="16" y="13"/>
                        <a:pt x="17" y="13"/>
                      </a:cubicBezTo>
                      <a:cubicBezTo>
                        <a:pt x="17" y="13"/>
                        <a:pt x="18" y="13"/>
                        <a:pt x="18" y="13"/>
                      </a:cubicBezTo>
                      <a:cubicBezTo>
                        <a:pt x="19" y="13"/>
                        <a:pt x="19" y="13"/>
                        <a:pt x="19" y="13"/>
                      </a:cubicBezTo>
                      <a:cubicBezTo>
                        <a:pt x="19" y="13"/>
                        <a:pt x="20" y="14"/>
                        <a:pt x="20" y="14"/>
                      </a:cubicBezTo>
                      <a:cubicBezTo>
                        <a:pt x="21" y="14"/>
                        <a:pt x="22" y="13"/>
                        <a:pt x="23" y="13"/>
                      </a:cubicBezTo>
                      <a:cubicBezTo>
                        <a:pt x="24" y="12"/>
                        <a:pt x="25" y="12"/>
                        <a:pt x="26" y="12"/>
                      </a:cubicBezTo>
                      <a:cubicBezTo>
                        <a:pt x="26" y="12"/>
                        <a:pt x="26" y="12"/>
                        <a:pt x="26" y="12"/>
                      </a:cubicBezTo>
                      <a:cubicBezTo>
                        <a:pt x="27" y="12"/>
                        <a:pt x="27" y="12"/>
                        <a:pt x="27" y="12"/>
                      </a:cubicBezTo>
                      <a:cubicBezTo>
                        <a:pt x="28" y="12"/>
                        <a:pt x="29" y="11"/>
                        <a:pt x="29" y="11"/>
                      </a:cubicBezTo>
                      <a:cubicBezTo>
                        <a:pt x="30" y="10"/>
                        <a:pt x="30" y="9"/>
                        <a:pt x="31" y="9"/>
                      </a:cubicBezTo>
                      <a:cubicBezTo>
                        <a:pt x="31" y="9"/>
                        <a:pt x="31" y="9"/>
                        <a:pt x="31" y="9"/>
                      </a:cubicBezTo>
                      <a:cubicBezTo>
                        <a:pt x="31" y="9"/>
                        <a:pt x="32" y="9"/>
                        <a:pt x="32" y="9"/>
                      </a:cubicBezTo>
                      <a:cubicBezTo>
                        <a:pt x="33" y="9"/>
                        <a:pt x="33" y="8"/>
                        <a:pt x="34" y="7"/>
                      </a:cubicBezTo>
                      <a:cubicBezTo>
                        <a:pt x="34" y="6"/>
                        <a:pt x="35" y="5"/>
                        <a:pt x="36" y="5"/>
                      </a:cubicBezTo>
                      <a:cubicBezTo>
                        <a:pt x="36" y="5"/>
                        <a:pt x="36" y="5"/>
                        <a:pt x="36" y="5"/>
                      </a:cubicBezTo>
                      <a:cubicBezTo>
                        <a:pt x="36" y="5"/>
                        <a:pt x="36" y="5"/>
                        <a:pt x="36" y="5"/>
                      </a:cubicBezTo>
                      <a:cubicBezTo>
                        <a:pt x="38" y="5"/>
                        <a:pt x="37" y="3"/>
                        <a:pt x="38" y="1"/>
                      </a:cubicBezTo>
                      <a:cubicBezTo>
                        <a:pt x="38" y="1"/>
                        <a:pt x="38" y="1"/>
                        <a:pt x="38" y="1"/>
                      </a:cubicBezTo>
                      <a:cubicBezTo>
                        <a:pt x="38" y="1"/>
                        <a:pt x="38" y="1"/>
                        <a:pt x="38" y="1"/>
                      </a:cubicBezTo>
                      <a:cubicBezTo>
                        <a:pt x="38" y="2"/>
                        <a:pt x="38" y="2"/>
                        <a:pt x="37" y="2"/>
                      </a:cubicBezTo>
                      <a:cubicBezTo>
                        <a:pt x="37" y="2"/>
                        <a:pt x="37" y="2"/>
                        <a:pt x="37" y="1"/>
                      </a:cubicBezTo>
                      <a:cubicBezTo>
                        <a:pt x="37" y="1"/>
                        <a:pt x="37" y="1"/>
                        <a:pt x="37" y="1"/>
                      </a:cubicBezTo>
                      <a:cubicBezTo>
                        <a:pt x="36" y="1"/>
                        <a:pt x="36" y="1"/>
                        <a:pt x="36" y="1"/>
                      </a:cubicBezTo>
                      <a:cubicBezTo>
                        <a:pt x="36" y="1"/>
                        <a:pt x="35" y="1"/>
                        <a:pt x="35" y="2"/>
                      </a:cubicBezTo>
                      <a:cubicBezTo>
                        <a:pt x="34" y="3"/>
                        <a:pt x="33" y="5"/>
                        <a:pt x="32" y="5"/>
                      </a:cubicBezTo>
                      <a:cubicBezTo>
                        <a:pt x="32" y="5"/>
                        <a:pt x="31" y="5"/>
                        <a:pt x="31" y="5"/>
                      </a:cubicBezTo>
                      <a:cubicBezTo>
                        <a:pt x="31" y="5"/>
                        <a:pt x="31" y="5"/>
                        <a:pt x="31" y="5"/>
                      </a:cubicBezTo>
                      <a:cubicBezTo>
                        <a:pt x="30" y="5"/>
                        <a:pt x="30" y="6"/>
                        <a:pt x="29" y="7"/>
                      </a:cubicBezTo>
                      <a:cubicBezTo>
                        <a:pt x="29" y="7"/>
                        <a:pt x="28" y="8"/>
                        <a:pt x="27" y="8"/>
                      </a:cubicBezTo>
                      <a:cubicBezTo>
                        <a:pt x="27" y="8"/>
                        <a:pt x="27" y="8"/>
                        <a:pt x="26" y="8"/>
                      </a:cubicBezTo>
                      <a:cubicBezTo>
                        <a:pt x="26" y="8"/>
                        <a:pt x="26" y="8"/>
                        <a:pt x="26" y="8"/>
                      </a:cubicBezTo>
                      <a:cubicBezTo>
                        <a:pt x="25" y="8"/>
                        <a:pt x="24" y="8"/>
                        <a:pt x="23" y="9"/>
                      </a:cubicBezTo>
                      <a:cubicBezTo>
                        <a:pt x="22" y="9"/>
                        <a:pt x="21" y="10"/>
                        <a:pt x="20" y="10"/>
                      </a:cubicBezTo>
                      <a:cubicBezTo>
                        <a:pt x="20" y="10"/>
                        <a:pt x="19" y="9"/>
                        <a:pt x="19" y="9"/>
                      </a:cubicBezTo>
                      <a:cubicBezTo>
                        <a:pt x="19" y="9"/>
                        <a:pt x="19" y="9"/>
                        <a:pt x="18" y="9"/>
                      </a:cubicBezTo>
                      <a:cubicBezTo>
                        <a:pt x="18" y="9"/>
                        <a:pt x="17" y="9"/>
                        <a:pt x="17" y="9"/>
                      </a:cubicBezTo>
                      <a:cubicBezTo>
                        <a:pt x="16" y="9"/>
                        <a:pt x="16" y="10"/>
                        <a:pt x="15" y="10"/>
                      </a:cubicBezTo>
                      <a:cubicBezTo>
                        <a:pt x="15" y="10"/>
                        <a:pt x="14" y="9"/>
                        <a:pt x="14" y="8"/>
                      </a:cubicBezTo>
                      <a:cubicBezTo>
                        <a:pt x="14" y="8"/>
                        <a:pt x="13" y="8"/>
                        <a:pt x="13" y="8"/>
                      </a:cubicBezTo>
                      <a:cubicBezTo>
                        <a:pt x="13" y="8"/>
                        <a:pt x="12" y="8"/>
                        <a:pt x="12" y="8"/>
                      </a:cubicBezTo>
                      <a:cubicBezTo>
                        <a:pt x="12" y="8"/>
                        <a:pt x="12" y="8"/>
                        <a:pt x="11" y="8"/>
                      </a:cubicBezTo>
                      <a:cubicBezTo>
                        <a:pt x="11" y="8"/>
                        <a:pt x="10" y="8"/>
                        <a:pt x="10" y="7"/>
                      </a:cubicBezTo>
                      <a:cubicBezTo>
                        <a:pt x="9" y="6"/>
                        <a:pt x="6" y="7"/>
                        <a:pt x="6" y="5"/>
                      </a:cubicBezTo>
                      <a:cubicBezTo>
                        <a:pt x="6" y="3"/>
                        <a:pt x="3" y="4"/>
                        <a:pt x="2" y="2"/>
                      </a:cubicBezTo>
                      <a:cubicBezTo>
                        <a:pt x="2" y="1"/>
                        <a:pt x="2" y="1"/>
                        <a:pt x="1" y="0"/>
                      </a:cubicBezTo>
                    </a:path>
                  </a:pathLst>
                </a:custGeom>
                <a:solidFill>
                  <a:srgbClr val="A981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5" name="Freeform 10996">
                  <a:extLst>
                    <a:ext uri="{FF2B5EF4-FFF2-40B4-BE49-F238E27FC236}">
                      <a16:creationId xmlns:a16="http://schemas.microsoft.com/office/drawing/2014/main" id="{08272B91-5BC6-B01E-4198-8D3958792E84}"/>
                    </a:ext>
                  </a:extLst>
                </p:cNvPr>
                <p:cNvSpPr>
                  <a:spLocks/>
                </p:cNvSpPr>
                <p:nvPr/>
              </p:nvSpPr>
              <p:spPr bwMode="auto">
                <a:xfrm>
                  <a:off x="4342" y="2137"/>
                  <a:ext cx="4" cy="11"/>
                </a:xfrm>
                <a:custGeom>
                  <a:avLst/>
                  <a:gdLst>
                    <a:gd name="T0" fmla="*/ 1 w 5"/>
                    <a:gd name="T1" fmla="*/ 0 h 13"/>
                    <a:gd name="T2" fmla="*/ 1 w 5"/>
                    <a:gd name="T3" fmla="*/ 2 h 13"/>
                    <a:gd name="T4" fmla="*/ 1 w 5"/>
                    <a:gd name="T5" fmla="*/ 3 h 13"/>
                    <a:gd name="T6" fmla="*/ 2 w 5"/>
                    <a:gd name="T7" fmla="*/ 3 h 13"/>
                    <a:gd name="T8" fmla="*/ 2 w 5"/>
                    <a:gd name="T9" fmla="*/ 4 h 13"/>
                    <a:gd name="T10" fmla="*/ 1 w 5"/>
                    <a:gd name="T11" fmla="*/ 5 h 13"/>
                    <a:gd name="T12" fmla="*/ 2 w 5"/>
                    <a:gd name="T13" fmla="*/ 6 h 13"/>
                    <a:gd name="T14" fmla="*/ 2 w 5"/>
                    <a:gd name="T15" fmla="*/ 7 h 13"/>
                    <a:gd name="T16" fmla="*/ 2 w 5"/>
                    <a:gd name="T17" fmla="*/ 7 h 13"/>
                    <a:gd name="T18" fmla="*/ 2 w 5"/>
                    <a:gd name="T19" fmla="*/ 7 h 13"/>
                    <a:gd name="T20" fmla="*/ 2 w 5"/>
                    <a:gd name="T21" fmla="*/ 6 h 13"/>
                    <a:gd name="T22" fmla="*/ 2 w 5"/>
                    <a:gd name="T23" fmla="*/ 4 h 13"/>
                    <a:gd name="T24" fmla="*/ 2 w 5"/>
                    <a:gd name="T25" fmla="*/ 3 h 13"/>
                    <a:gd name="T26" fmla="*/ 1 w 5"/>
                    <a:gd name="T27" fmla="*/ 0 h 13"/>
                    <a:gd name="T28" fmla="*/ 1 w 5"/>
                    <a:gd name="T29" fmla="*/ 0 h 13"/>
                    <a:gd name="T30" fmla="*/ 1 w 5"/>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3">
                      <a:moveTo>
                        <a:pt x="1" y="0"/>
                      </a:moveTo>
                      <a:cubicBezTo>
                        <a:pt x="1" y="1"/>
                        <a:pt x="1" y="1"/>
                        <a:pt x="1" y="2"/>
                      </a:cubicBezTo>
                      <a:cubicBezTo>
                        <a:pt x="1" y="2"/>
                        <a:pt x="1" y="3"/>
                        <a:pt x="1" y="3"/>
                      </a:cubicBezTo>
                      <a:cubicBezTo>
                        <a:pt x="1" y="4"/>
                        <a:pt x="2" y="6"/>
                        <a:pt x="2" y="7"/>
                      </a:cubicBezTo>
                      <a:cubicBezTo>
                        <a:pt x="2" y="7"/>
                        <a:pt x="2" y="7"/>
                        <a:pt x="2" y="8"/>
                      </a:cubicBezTo>
                      <a:cubicBezTo>
                        <a:pt x="2" y="8"/>
                        <a:pt x="1" y="8"/>
                        <a:pt x="1" y="9"/>
                      </a:cubicBezTo>
                      <a:cubicBezTo>
                        <a:pt x="1" y="10"/>
                        <a:pt x="4" y="11"/>
                        <a:pt x="4" y="12"/>
                      </a:cubicBezTo>
                      <a:cubicBezTo>
                        <a:pt x="4" y="12"/>
                        <a:pt x="4" y="12"/>
                        <a:pt x="4" y="13"/>
                      </a:cubicBezTo>
                      <a:cubicBezTo>
                        <a:pt x="4" y="13"/>
                        <a:pt x="4" y="13"/>
                        <a:pt x="4" y="13"/>
                      </a:cubicBezTo>
                      <a:cubicBezTo>
                        <a:pt x="4" y="13"/>
                        <a:pt x="4" y="13"/>
                        <a:pt x="4" y="13"/>
                      </a:cubicBezTo>
                      <a:cubicBezTo>
                        <a:pt x="4" y="12"/>
                        <a:pt x="5" y="12"/>
                        <a:pt x="5" y="11"/>
                      </a:cubicBezTo>
                      <a:cubicBezTo>
                        <a:pt x="5" y="11"/>
                        <a:pt x="4" y="10"/>
                        <a:pt x="4" y="8"/>
                      </a:cubicBezTo>
                      <a:cubicBezTo>
                        <a:pt x="4" y="7"/>
                        <a:pt x="0" y="6"/>
                        <a:pt x="2" y="4"/>
                      </a:cubicBezTo>
                      <a:cubicBezTo>
                        <a:pt x="2" y="3"/>
                        <a:pt x="2" y="1"/>
                        <a:pt x="1" y="0"/>
                      </a:cubicBezTo>
                      <a:cubicBezTo>
                        <a:pt x="1" y="0"/>
                        <a:pt x="1" y="0"/>
                        <a:pt x="1" y="0"/>
                      </a:cubicBezTo>
                      <a:cubicBezTo>
                        <a:pt x="1" y="0"/>
                        <a:pt x="1" y="0"/>
                        <a:pt x="1" y="0"/>
                      </a:cubicBezTo>
                    </a:path>
                  </a:pathLst>
                </a:custGeom>
                <a:solidFill>
                  <a:srgbClr val="A57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6" name="Freeform 10997">
                  <a:extLst>
                    <a:ext uri="{FF2B5EF4-FFF2-40B4-BE49-F238E27FC236}">
                      <a16:creationId xmlns:a16="http://schemas.microsoft.com/office/drawing/2014/main" id="{78C8DE5D-8F16-97D7-2E19-32072C51D0B9}"/>
                    </a:ext>
                  </a:extLst>
                </p:cNvPr>
                <p:cNvSpPr>
                  <a:spLocks/>
                </p:cNvSpPr>
                <p:nvPr/>
              </p:nvSpPr>
              <p:spPr bwMode="auto">
                <a:xfrm>
                  <a:off x="4353" y="2130"/>
                  <a:ext cx="3" cy="2"/>
                </a:xfrm>
                <a:custGeom>
                  <a:avLst/>
                  <a:gdLst>
                    <a:gd name="T0" fmla="*/ 0 w 3"/>
                    <a:gd name="T1" fmla="*/ 0 h 3"/>
                    <a:gd name="T2" fmla="*/ 0 w 3"/>
                    <a:gd name="T3" fmla="*/ 0 h 3"/>
                    <a:gd name="T4" fmla="*/ 1 w 3"/>
                    <a:gd name="T5" fmla="*/ 1 h 3"/>
                    <a:gd name="T6" fmla="*/ 1 w 3"/>
                    <a:gd name="T7" fmla="*/ 1 h 3"/>
                    <a:gd name="T8" fmla="*/ 2 w 3"/>
                    <a:gd name="T9" fmla="*/ 1 h 3"/>
                    <a:gd name="T10" fmla="*/ 0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0"/>
                        <a:pt x="0" y="0"/>
                        <a:pt x="0" y="0"/>
                      </a:cubicBezTo>
                      <a:cubicBezTo>
                        <a:pt x="2" y="0"/>
                        <a:pt x="1" y="2"/>
                        <a:pt x="1" y="3"/>
                      </a:cubicBezTo>
                      <a:cubicBezTo>
                        <a:pt x="1" y="3"/>
                        <a:pt x="1" y="3"/>
                        <a:pt x="1" y="3"/>
                      </a:cubicBezTo>
                      <a:cubicBezTo>
                        <a:pt x="1" y="3"/>
                        <a:pt x="2" y="3"/>
                        <a:pt x="2" y="2"/>
                      </a:cubicBezTo>
                      <a:cubicBezTo>
                        <a:pt x="3" y="1"/>
                        <a:pt x="1"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7" name="Freeform 10998">
                  <a:extLst>
                    <a:ext uri="{FF2B5EF4-FFF2-40B4-BE49-F238E27FC236}">
                      <a16:creationId xmlns:a16="http://schemas.microsoft.com/office/drawing/2014/main" id="{1EF3D246-4083-A825-8F93-05C0CE3D1F7A}"/>
                    </a:ext>
                  </a:extLst>
                </p:cNvPr>
                <p:cNvSpPr>
                  <a:spLocks/>
                </p:cNvSpPr>
                <p:nvPr/>
              </p:nvSpPr>
              <p:spPr bwMode="auto">
                <a:xfrm>
                  <a:off x="4357" y="2127"/>
                  <a:ext cx="2" cy="1"/>
                </a:xfrm>
                <a:custGeom>
                  <a:avLst/>
                  <a:gdLst>
                    <a:gd name="T0" fmla="*/ 1 w 2"/>
                    <a:gd name="T1" fmla="*/ 0 h 1"/>
                    <a:gd name="T2" fmla="*/ 0 w 2"/>
                    <a:gd name="T3" fmla="*/ 1 h 1"/>
                    <a:gd name="T4" fmla="*/ 2 w 2"/>
                    <a:gd name="T5" fmla="*/ 1 h 1"/>
                    <a:gd name="T6" fmla="*/ 2 w 2"/>
                    <a:gd name="T7" fmla="*/ 1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1" y="0"/>
                      </a:moveTo>
                      <a:cubicBezTo>
                        <a:pt x="1" y="0"/>
                        <a:pt x="1" y="1"/>
                        <a:pt x="0" y="1"/>
                      </a:cubicBezTo>
                      <a:cubicBezTo>
                        <a:pt x="1" y="1"/>
                        <a:pt x="1" y="1"/>
                        <a:pt x="2" y="1"/>
                      </a:cubicBezTo>
                      <a:cubicBezTo>
                        <a:pt x="2" y="1"/>
                        <a:pt x="2" y="1"/>
                        <a:pt x="2" y="1"/>
                      </a:cubicBezTo>
                      <a:cubicBezTo>
                        <a:pt x="2" y="1"/>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8" name="Freeform 10999">
                  <a:extLst>
                    <a:ext uri="{FF2B5EF4-FFF2-40B4-BE49-F238E27FC236}">
                      <a16:creationId xmlns:a16="http://schemas.microsoft.com/office/drawing/2014/main" id="{4E5ECF39-7C00-1BDF-8494-62996FF31542}"/>
                    </a:ext>
                  </a:extLst>
                </p:cNvPr>
                <p:cNvSpPr>
                  <a:spLocks/>
                </p:cNvSpPr>
                <p:nvPr/>
              </p:nvSpPr>
              <p:spPr bwMode="auto">
                <a:xfrm>
                  <a:off x="4356" y="2126"/>
                  <a:ext cx="2" cy="2"/>
                </a:xfrm>
                <a:custGeom>
                  <a:avLst/>
                  <a:gdLst>
                    <a:gd name="T0" fmla="*/ 1 w 3"/>
                    <a:gd name="T1" fmla="*/ 0 h 3"/>
                    <a:gd name="T2" fmla="*/ 1 w 3"/>
                    <a:gd name="T3" fmla="*/ 1 h 3"/>
                    <a:gd name="T4" fmla="*/ 1 w 3"/>
                    <a:gd name="T5" fmla="*/ 1 h 3"/>
                    <a:gd name="T6" fmla="*/ 1 w 3"/>
                    <a:gd name="T7" fmla="*/ 0 h 3"/>
                    <a:gd name="T8" fmla="*/ 1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0"/>
                      </a:moveTo>
                      <a:cubicBezTo>
                        <a:pt x="0" y="1"/>
                        <a:pt x="1" y="2"/>
                        <a:pt x="2" y="3"/>
                      </a:cubicBezTo>
                      <a:cubicBezTo>
                        <a:pt x="3" y="3"/>
                        <a:pt x="3" y="2"/>
                        <a:pt x="3" y="2"/>
                      </a:cubicBezTo>
                      <a:cubicBezTo>
                        <a:pt x="2" y="1"/>
                        <a:pt x="2" y="0"/>
                        <a:pt x="2" y="0"/>
                      </a:cubicBezTo>
                      <a:cubicBezTo>
                        <a:pt x="2" y="0"/>
                        <a:pt x="2"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19" name="Freeform 11000">
                  <a:extLst>
                    <a:ext uri="{FF2B5EF4-FFF2-40B4-BE49-F238E27FC236}">
                      <a16:creationId xmlns:a16="http://schemas.microsoft.com/office/drawing/2014/main" id="{63A6D027-0DCE-4E72-E5F8-41EE33E89E6E}"/>
                    </a:ext>
                  </a:extLst>
                </p:cNvPr>
                <p:cNvSpPr>
                  <a:spLocks/>
                </p:cNvSpPr>
                <p:nvPr/>
              </p:nvSpPr>
              <p:spPr bwMode="auto">
                <a:xfrm>
                  <a:off x="4358" y="2133"/>
                  <a:ext cx="4" cy="3"/>
                </a:xfrm>
                <a:custGeom>
                  <a:avLst/>
                  <a:gdLst>
                    <a:gd name="T0" fmla="*/ 1 w 4"/>
                    <a:gd name="T1" fmla="*/ 0 h 4"/>
                    <a:gd name="T2" fmla="*/ 0 w 4"/>
                    <a:gd name="T3" fmla="*/ 0 h 4"/>
                    <a:gd name="T4" fmla="*/ 0 w 4"/>
                    <a:gd name="T5" fmla="*/ 0 h 4"/>
                    <a:gd name="T6" fmla="*/ 1 w 4"/>
                    <a:gd name="T7" fmla="*/ 0 h 4"/>
                    <a:gd name="T8" fmla="*/ 3 w 4"/>
                    <a:gd name="T9" fmla="*/ 2 h 4"/>
                    <a:gd name="T10" fmla="*/ 2 w 4"/>
                    <a:gd name="T11" fmla="*/ 0 h 4"/>
                    <a:gd name="T12" fmla="*/ 1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1" y="0"/>
                      </a:moveTo>
                      <a:cubicBezTo>
                        <a:pt x="1" y="0"/>
                        <a:pt x="0" y="0"/>
                        <a:pt x="0" y="0"/>
                      </a:cubicBezTo>
                      <a:cubicBezTo>
                        <a:pt x="0" y="0"/>
                        <a:pt x="0" y="0"/>
                        <a:pt x="0" y="0"/>
                      </a:cubicBezTo>
                      <a:cubicBezTo>
                        <a:pt x="1" y="0"/>
                        <a:pt x="1" y="0"/>
                        <a:pt x="1" y="0"/>
                      </a:cubicBezTo>
                      <a:cubicBezTo>
                        <a:pt x="2" y="0"/>
                        <a:pt x="2" y="3"/>
                        <a:pt x="3" y="4"/>
                      </a:cubicBezTo>
                      <a:cubicBezTo>
                        <a:pt x="4" y="3"/>
                        <a:pt x="3" y="1"/>
                        <a:pt x="2" y="0"/>
                      </a:cubicBezTo>
                      <a:cubicBezTo>
                        <a:pt x="2" y="0"/>
                        <a:pt x="2"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0" name="Freeform 11001">
                  <a:extLst>
                    <a:ext uri="{FF2B5EF4-FFF2-40B4-BE49-F238E27FC236}">
                      <a16:creationId xmlns:a16="http://schemas.microsoft.com/office/drawing/2014/main" id="{BBBFD54B-C2CC-0956-A0F3-82D4D19081D1}"/>
                    </a:ext>
                  </a:extLst>
                </p:cNvPr>
                <p:cNvSpPr>
                  <a:spLocks noEditPoints="1"/>
                </p:cNvSpPr>
                <p:nvPr/>
              </p:nvSpPr>
              <p:spPr bwMode="auto">
                <a:xfrm>
                  <a:off x="4365" y="2126"/>
                  <a:ext cx="1" cy="5"/>
                </a:xfrm>
                <a:custGeom>
                  <a:avLst/>
                  <a:gdLst>
                    <a:gd name="T0" fmla="*/ 1 w 2"/>
                    <a:gd name="T1" fmla="*/ 0 h 6"/>
                    <a:gd name="T2" fmla="*/ 0 w 2"/>
                    <a:gd name="T3" fmla="*/ 3 h 6"/>
                    <a:gd name="T4" fmla="*/ 1 w 2"/>
                    <a:gd name="T5" fmla="*/ 3 h 6"/>
                    <a:gd name="T6" fmla="*/ 1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0" y="1"/>
                        <a:pt x="0" y="2"/>
                        <a:pt x="0" y="3"/>
                      </a:cubicBezTo>
                      <a:cubicBezTo>
                        <a:pt x="0" y="3"/>
                        <a:pt x="1" y="6"/>
                        <a:pt x="2" y="6"/>
                      </a:cubicBezTo>
                      <a:cubicBezTo>
                        <a:pt x="2" y="6"/>
                        <a:pt x="2" y="6"/>
                        <a:pt x="2" y="6"/>
                      </a:cubicBezTo>
                      <a:cubicBezTo>
                        <a:pt x="2" y="5"/>
                        <a:pt x="1" y="4"/>
                        <a:pt x="1" y="4"/>
                      </a:cubicBezTo>
                      <a:cubicBezTo>
                        <a:pt x="1" y="3"/>
                        <a:pt x="0"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1" name="Freeform 11002">
                  <a:extLst>
                    <a:ext uri="{FF2B5EF4-FFF2-40B4-BE49-F238E27FC236}">
                      <a16:creationId xmlns:a16="http://schemas.microsoft.com/office/drawing/2014/main" id="{3D58354C-3BBF-2032-58BB-98D3AD72EF54}"/>
                    </a:ext>
                  </a:extLst>
                </p:cNvPr>
                <p:cNvSpPr>
                  <a:spLocks noEditPoints="1"/>
                </p:cNvSpPr>
                <p:nvPr/>
              </p:nvSpPr>
              <p:spPr bwMode="auto">
                <a:xfrm>
                  <a:off x="4360" y="2123"/>
                  <a:ext cx="3" cy="3"/>
                </a:xfrm>
                <a:custGeom>
                  <a:avLst/>
                  <a:gdLst>
                    <a:gd name="T0" fmla="*/ 0 w 4"/>
                    <a:gd name="T1" fmla="*/ 1 h 3"/>
                    <a:gd name="T2" fmla="*/ 0 w 4"/>
                    <a:gd name="T3" fmla="*/ 1 h 3"/>
                    <a:gd name="T4" fmla="*/ 0 w 4"/>
                    <a:gd name="T5" fmla="*/ 1 h 3"/>
                    <a:gd name="T6" fmla="*/ 0 w 4"/>
                    <a:gd name="T7" fmla="*/ 1 h 3"/>
                    <a:gd name="T8" fmla="*/ 1 w 4"/>
                    <a:gd name="T9" fmla="*/ 0 h 3"/>
                    <a:gd name="T10" fmla="*/ 0 w 4"/>
                    <a:gd name="T11" fmla="*/ 1 h 3"/>
                    <a:gd name="T12" fmla="*/ 1 w 4"/>
                    <a:gd name="T13" fmla="*/ 1 h 3"/>
                    <a:gd name="T14" fmla="*/ 2 w 4"/>
                    <a:gd name="T15" fmla="*/ 3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1"/>
                      </a:moveTo>
                      <a:cubicBezTo>
                        <a:pt x="0" y="1"/>
                        <a:pt x="0" y="1"/>
                        <a:pt x="0" y="1"/>
                      </a:cubicBezTo>
                      <a:cubicBezTo>
                        <a:pt x="0" y="1"/>
                        <a:pt x="0" y="1"/>
                        <a:pt x="0" y="1"/>
                      </a:cubicBezTo>
                      <a:cubicBezTo>
                        <a:pt x="0" y="1"/>
                        <a:pt x="0" y="1"/>
                        <a:pt x="0" y="1"/>
                      </a:cubicBezTo>
                      <a:moveTo>
                        <a:pt x="1" y="0"/>
                      </a:moveTo>
                      <a:cubicBezTo>
                        <a:pt x="1" y="0"/>
                        <a:pt x="0" y="1"/>
                        <a:pt x="0" y="1"/>
                      </a:cubicBezTo>
                      <a:cubicBezTo>
                        <a:pt x="0" y="1"/>
                        <a:pt x="1" y="1"/>
                        <a:pt x="1" y="1"/>
                      </a:cubicBezTo>
                      <a:cubicBezTo>
                        <a:pt x="2" y="1"/>
                        <a:pt x="3" y="3"/>
                        <a:pt x="4" y="3"/>
                      </a:cubicBezTo>
                      <a:cubicBezTo>
                        <a:pt x="4" y="2"/>
                        <a:pt x="2"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2" name="Freeform 11003">
                  <a:extLst>
                    <a:ext uri="{FF2B5EF4-FFF2-40B4-BE49-F238E27FC236}">
                      <a16:creationId xmlns:a16="http://schemas.microsoft.com/office/drawing/2014/main" id="{1460BDDA-4622-23C2-306C-5A6D69F06FA9}"/>
                    </a:ext>
                  </a:extLst>
                </p:cNvPr>
                <p:cNvSpPr>
                  <a:spLocks noEditPoints="1"/>
                </p:cNvSpPr>
                <p:nvPr/>
              </p:nvSpPr>
              <p:spPr bwMode="auto">
                <a:xfrm>
                  <a:off x="4359" y="2140"/>
                  <a:ext cx="3" cy="4"/>
                </a:xfrm>
                <a:custGeom>
                  <a:avLst/>
                  <a:gdLst>
                    <a:gd name="T0" fmla="*/ 0 w 3"/>
                    <a:gd name="T1" fmla="*/ 0 h 4"/>
                    <a:gd name="T2" fmla="*/ 0 w 3"/>
                    <a:gd name="T3" fmla="*/ 2 h 4"/>
                    <a:gd name="T4" fmla="*/ 2 w 3"/>
                    <a:gd name="T5" fmla="*/ 4 h 4"/>
                    <a:gd name="T6" fmla="*/ 3 w 3"/>
                    <a:gd name="T7" fmla="*/ 3 h 4"/>
                    <a:gd name="T8" fmla="*/ 0 w 3"/>
                    <a:gd name="T9" fmla="*/ 0 h 4"/>
                    <a:gd name="T10" fmla="*/ 0 w 3"/>
                    <a:gd name="T11" fmla="*/ 0 h 4"/>
                    <a:gd name="T12" fmla="*/ 1 w 3"/>
                    <a:gd name="T13" fmla="*/ 0 h 4"/>
                    <a:gd name="T14" fmla="*/ 0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0"/>
                      </a:moveTo>
                      <a:cubicBezTo>
                        <a:pt x="0" y="0"/>
                        <a:pt x="0" y="1"/>
                        <a:pt x="0" y="2"/>
                      </a:cubicBezTo>
                      <a:cubicBezTo>
                        <a:pt x="1" y="3"/>
                        <a:pt x="1" y="4"/>
                        <a:pt x="2" y="4"/>
                      </a:cubicBezTo>
                      <a:cubicBezTo>
                        <a:pt x="3" y="4"/>
                        <a:pt x="3" y="4"/>
                        <a:pt x="3" y="3"/>
                      </a:cubicBezTo>
                      <a:cubicBezTo>
                        <a:pt x="2" y="3"/>
                        <a:pt x="0" y="1"/>
                        <a:pt x="0" y="0"/>
                      </a:cubicBezTo>
                      <a:cubicBezTo>
                        <a:pt x="0" y="0"/>
                        <a:pt x="0" y="0"/>
                        <a:pt x="0" y="0"/>
                      </a:cubicBezTo>
                      <a:moveTo>
                        <a:pt x="1" y="0"/>
                      </a:moveTo>
                      <a:cubicBezTo>
                        <a:pt x="1" y="0"/>
                        <a:pt x="1" y="0"/>
                        <a:pt x="0" y="0"/>
                      </a:cubicBezTo>
                      <a:cubicBezTo>
                        <a:pt x="1" y="0"/>
                        <a:pt x="1" y="0"/>
                        <a:pt x="1"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3" name="Freeform 11004">
                  <a:extLst>
                    <a:ext uri="{FF2B5EF4-FFF2-40B4-BE49-F238E27FC236}">
                      <a16:creationId xmlns:a16="http://schemas.microsoft.com/office/drawing/2014/main" id="{03682874-F0FE-0AE0-E0D3-AED0C611ACDF}"/>
                    </a:ext>
                  </a:extLst>
                </p:cNvPr>
                <p:cNvSpPr>
                  <a:spLocks noEditPoints="1"/>
                </p:cNvSpPr>
                <p:nvPr/>
              </p:nvSpPr>
              <p:spPr bwMode="auto">
                <a:xfrm>
                  <a:off x="4366" y="2137"/>
                  <a:ext cx="2" cy="3"/>
                </a:xfrm>
                <a:custGeom>
                  <a:avLst/>
                  <a:gdLst>
                    <a:gd name="T0" fmla="*/ 0 w 3"/>
                    <a:gd name="T1" fmla="*/ 0 h 4"/>
                    <a:gd name="T2" fmla="*/ 0 w 3"/>
                    <a:gd name="T3" fmla="*/ 0 h 4"/>
                    <a:gd name="T4" fmla="*/ 0 w 3"/>
                    <a:gd name="T5" fmla="*/ 0 h 4"/>
                    <a:gd name="T6" fmla="*/ 0 w 3"/>
                    <a:gd name="T7" fmla="*/ 0 h 4"/>
                    <a:gd name="T8" fmla="*/ 1 w 3"/>
                    <a:gd name="T9" fmla="*/ 0 h 4"/>
                    <a:gd name="T10" fmla="*/ 0 w 3"/>
                    <a:gd name="T11" fmla="*/ 0 h 4"/>
                    <a:gd name="T12" fmla="*/ 1 w 3"/>
                    <a:gd name="T13" fmla="*/ 2 h 4"/>
                    <a:gd name="T14" fmla="*/ 1 w 3"/>
                    <a:gd name="T15" fmla="*/ 2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0" y="0"/>
                      </a:moveTo>
                      <a:cubicBezTo>
                        <a:pt x="0" y="0"/>
                        <a:pt x="0" y="0"/>
                        <a:pt x="0" y="0"/>
                      </a:cubicBezTo>
                      <a:cubicBezTo>
                        <a:pt x="0" y="0"/>
                        <a:pt x="0" y="0"/>
                        <a:pt x="0" y="0"/>
                      </a:cubicBezTo>
                      <a:cubicBezTo>
                        <a:pt x="0" y="0"/>
                        <a:pt x="0" y="0"/>
                        <a:pt x="0" y="0"/>
                      </a:cubicBezTo>
                      <a:moveTo>
                        <a:pt x="1" y="0"/>
                      </a:moveTo>
                      <a:cubicBezTo>
                        <a:pt x="1" y="0"/>
                        <a:pt x="1" y="0"/>
                        <a:pt x="0" y="0"/>
                      </a:cubicBezTo>
                      <a:cubicBezTo>
                        <a:pt x="1" y="1"/>
                        <a:pt x="2" y="1"/>
                        <a:pt x="2" y="2"/>
                      </a:cubicBezTo>
                      <a:cubicBezTo>
                        <a:pt x="2" y="3"/>
                        <a:pt x="2" y="4"/>
                        <a:pt x="2" y="4"/>
                      </a:cubicBezTo>
                      <a:cubicBezTo>
                        <a:pt x="2" y="3"/>
                        <a:pt x="3"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4" name="Freeform 11005">
                  <a:extLst>
                    <a:ext uri="{FF2B5EF4-FFF2-40B4-BE49-F238E27FC236}">
                      <a16:creationId xmlns:a16="http://schemas.microsoft.com/office/drawing/2014/main" id="{F5B0D0BA-DD1D-D7BB-58F1-6E2DAED879CF}"/>
                    </a:ext>
                  </a:extLst>
                </p:cNvPr>
                <p:cNvSpPr>
                  <a:spLocks/>
                </p:cNvSpPr>
                <p:nvPr/>
              </p:nvSpPr>
              <p:spPr bwMode="auto">
                <a:xfrm>
                  <a:off x="4371" y="2131"/>
                  <a:ext cx="4" cy="4"/>
                </a:xfrm>
                <a:custGeom>
                  <a:avLst/>
                  <a:gdLst>
                    <a:gd name="T0" fmla="*/ 2 w 5"/>
                    <a:gd name="T1" fmla="*/ 0 h 5"/>
                    <a:gd name="T2" fmla="*/ 2 w 5"/>
                    <a:gd name="T3" fmla="*/ 2 h 5"/>
                    <a:gd name="T4" fmla="*/ 2 w 5"/>
                    <a:gd name="T5" fmla="*/ 2 h 5"/>
                    <a:gd name="T6" fmla="*/ 2 w 5"/>
                    <a:gd name="T7" fmla="*/ 1 h 5"/>
                    <a:gd name="T8" fmla="*/ 2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2" y="0"/>
                      </a:moveTo>
                      <a:cubicBezTo>
                        <a:pt x="0" y="2"/>
                        <a:pt x="2" y="5"/>
                        <a:pt x="4" y="5"/>
                      </a:cubicBezTo>
                      <a:cubicBezTo>
                        <a:pt x="5" y="5"/>
                        <a:pt x="5" y="5"/>
                        <a:pt x="5" y="5"/>
                      </a:cubicBezTo>
                      <a:cubicBezTo>
                        <a:pt x="3" y="4"/>
                        <a:pt x="3" y="2"/>
                        <a:pt x="2" y="1"/>
                      </a:cubicBezTo>
                      <a:cubicBezTo>
                        <a:pt x="2" y="0"/>
                        <a:pt x="2" y="0"/>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5" name="Freeform 11006">
                  <a:extLst>
                    <a:ext uri="{FF2B5EF4-FFF2-40B4-BE49-F238E27FC236}">
                      <a16:creationId xmlns:a16="http://schemas.microsoft.com/office/drawing/2014/main" id="{1CE65F84-380A-1722-AB29-4613134B52E2}"/>
                    </a:ext>
                  </a:extLst>
                </p:cNvPr>
                <p:cNvSpPr>
                  <a:spLocks/>
                </p:cNvSpPr>
                <p:nvPr/>
              </p:nvSpPr>
              <p:spPr bwMode="auto">
                <a:xfrm>
                  <a:off x="4369" y="2126"/>
                  <a:ext cx="2" cy="2"/>
                </a:xfrm>
                <a:custGeom>
                  <a:avLst/>
                  <a:gdLst>
                    <a:gd name="T0" fmla="*/ 1 w 3"/>
                    <a:gd name="T1" fmla="*/ 0 h 3"/>
                    <a:gd name="T2" fmla="*/ 0 w 3"/>
                    <a:gd name="T3" fmla="*/ 0 h 3"/>
                    <a:gd name="T4" fmla="*/ 0 w 3"/>
                    <a:gd name="T5" fmla="*/ 0 h 3"/>
                    <a:gd name="T6" fmla="*/ 0 w 3"/>
                    <a:gd name="T7" fmla="*/ 0 h 3"/>
                    <a:gd name="T8" fmla="*/ 1 w 3"/>
                    <a:gd name="T9" fmla="*/ 1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1" y="0"/>
                      </a:moveTo>
                      <a:cubicBezTo>
                        <a:pt x="0" y="0"/>
                        <a:pt x="0" y="0"/>
                        <a:pt x="0" y="0"/>
                      </a:cubicBezTo>
                      <a:cubicBezTo>
                        <a:pt x="0" y="0"/>
                        <a:pt x="0" y="0"/>
                        <a:pt x="0" y="0"/>
                      </a:cubicBezTo>
                      <a:cubicBezTo>
                        <a:pt x="0" y="0"/>
                        <a:pt x="0" y="0"/>
                        <a:pt x="0" y="0"/>
                      </a:cubicBezTo>
                      <a:cubicBezTo>
                        <a:pt x="2" y="0"/>
                        <a:pt x="2" y="2"/>
                        <a:pt x="2" y="3"/>
                      </a:cubicBezTo>
                      <a:cubicBezTo>
                        <a:pt x="3" y="2"/>
                        <a:pt x="2"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6" name="Freeform 11007">
                  <a:extLst>
                    <a:ext uri="{FF2B5EF4-FFF2-40B4-BE49-F238E27FC236}">
                      <a16:creationId xmlns:a16="http://schemas.microsoft.com/office/drawing/2014/main" id="{634BC02C-2B45-4B73-9BFC-A8D29B11585A}"/>
                    </a:ext>
                  </a:extLst>
                </p:cNvPr>
                <p:cNvSpPr>
                  <a:spLocks/>
                </p:cNvSpPr>
                <p:nvPr/>
              </p:nvSpPr>
              <p:spPr bwMode="auto">
                <a:xfrm>
                  <a:off x="4366" y="2143"/>
                  <a:ext cx="4" cy="2"/>
                </a:xfrm>
                <a:custGeom>
                  <a:avLst/>
                  <a:gdLst>
                    <a:gd name="T0" fmla="*/ 0 w 4"/>
                    <a:gd name="T1" fmla="*/ 0 h 2"/>
                    <a:gd name="T2" fmla="*/ 3 w 4"/>
                    <a:gd name="T3" fmla="*/ 2 h 2"/>
                    <a:gd name="T4" fmla="*/ 4 w 4"/>
                    <a:gd name="T5" fmla="*/ 1 h 2"/>
                    <a:gd name="T6" fmla="*/ 2 w 4"/>
                    <a:gd name="T7" fmla="*/ 1 h 2"/>
                    <a:gd name="T8" fmla="*/ 0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cubicBezTo>
                        <a:pt x="0" y="1"/>
                        <a:pt x="2" y="2"/>
                        <a:pt x="3" y="2"/>
                      </a:cubicBezTo>
                      <a:cubicBezTo>
                        <a:pt x="3" y="2"/>
                        <a:pt x="4" y="2"/>
                        <a:pt x="4" y="1"/>
                      </a:cubicBezTo>
                      <a:cubicBezTo>
                        <a:pt x="3" y="1"/>
                        <a:pt x="3" y="1"/>
                        <a:pt x="2" y="1"/>
                      </a:cubicBezTo>
                      <a:cubicBezTo>
                        <a:pt x="1" y="1"/>
                        <a:pt x="0" y="1"/>
                        <a:pt x="0"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7" name="Freeform 11008">
                  <a:extLst>
                    <a:ext uri="{FF2B5EF4-FFF2-40B4-BE49-F238E27FC236}">
                      <a16:creationId xmlns:a16="http://schemas.microsoft.com/office/drawing/2014/main" id="{9EC93648-EEA8-C86A-1D04-2F4CCD1A0449}"/>
                    </a:ext>
                  </a:extLst>
                </p:cNvPr>
                <p:cNvSpPr>
                  <a:spLocks noEditPoints="1"/>
                </p:cNvSpPr>
                <p:nvPr/>
              </p:nvSpPr>
              <p:spPr bwMode="auto">
                <a:xfrm>
                  <a:off x="4372" y="2139"/>
                  <a:ext cx="3" cy="4"/>
                </a:xfrm>
                <a:custGeom>
                  <a:avLst/>
                  <a:gdLst>
                    <a:gd name="T0" fmla="*/ 1 w 3"/>
                    <a:gd name="T1" fmla="*/ 2 h 5"/>
                    <a:gd name="T2" fmla="*/ 1 w 3"/>
                    <a:gd name="T3" fmla="*/ 2 h 5"/>
                    <a:gd name="T4" fmla="*/ 1 w 3"/>
                    <a:gd name="T5" fmla="*/ 2 h 5"/>
                    <a:gd name="T6" fmla="*/ 1 w 3"/>
                    <a:gd name="T7" fmla="*/ 0 h 5"/>
                    <a:gd name="T8" fmla="*/ 1 w 3"/>
                    <a:gd name="T9" fmla="*/ 0 h 5"/>
                    <a:gd name="T10" fmla="*/ 1 w 3"/>
                    <a:gd name="T11" fmla="*/ 2 h 5"/>
                    <a:gd name="T12" fmla="*/ 2 w 3"/>
                    <a:gd name="T13" fmla="*/ 2 h 5"/>
                    <a:gd name="T14" fmla="*/ 1 w 3"/>
                    <a:gd name="T15" fmla="*/ 0 h 5"/>
                    <a:gd name="T16" fmla="*/ 0 w 3"/>
                    <a:gd name="T17" fmla="*/ 0 h 5"/>
                    <a:gd name="T18" fmla="*/ 0 w 3"/>
                    <a:gd name="T19" fmla="*/ 0 h 5"/>
                    <a:gd name="T20" fmla="*/ 1 w 3"/>
                    <a:gd name="T21" fmla="*/ 0 h 5"/>
                    <a:gd name="T22" fmla="*/ 0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4"/>
                      </a:moveTo>
                      <a:cubicBezTo>
                        <a:pt x="1" y="5"/>
                        <a:pt x="1" y="5"/>
                        <a:pt x="1" y="5"/>
                      </a:cubicBezTo>
                      <a:cubicBezTo>
                        <a:pt x="1" y="5"/>
                        <a:pt x="1" y="5"/>
                        <a:pt x="1" y="4"/>
                      </a:cubicBezTo>
                      <a:moveTo>
                        <a:pt x="1" y="0"/>
                      </a:moveTo>
                      <a:cubicBezTo>
                        <a:pt x="1" y="0"/>
                        <a:pt x="1" y="0"/>
                        <a:pt x="1" y="0"/>
                      </a:cubicBezTo>
                      <a:cubicBezTo>
                        <a:pt x="1" y="0"/>
                        <a:pt x="2" y="3"/>
                        <a:pt x="1" y="4"/>
                      </a:cubicBezTo>
                      <a:cubicBezTo>
                        <a:pt x="2" y="4"/>
                        <a:pt x="2" y="4"/>
                        <a:pt x="2" y="3"/>
                      </a:cubicBezTo>
                      <a:cubicBezTo>
                        <a:pt x="3" y="1"/>
                        <a:pt x="2" y="1"/>
                        <a:pt x="1" y="0"/>
                      </a:cubicBezTo>
                      <a:moveTo>
                        <a:pt x="0" y="0"/>
                      </a:moveTo>
                      <a:cubicBezTo>
                        <a:pt x="0" y="0"/>
                        <a:pt x="0" y="0"/>
                        <a:pt x="0" y="0"/>
                      </a:cubicBezTo>
                      <a:cubicBezTo>
                        <a:pt x="1" y="0"/>
                        <a:pt x="1" y="0"/>
                        <a:pt x="1"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8" name="Freeform 11009">
                  <a:extLst>
                    <a:ext uri="{FF2B5EF4-FFF2-40B4-BE49-F238E27FC236}">
                      <a16:creationId xmlns:a16="http://schemas.microsoft.com/office/drawing/2014/main" id="{73D98622-33F2-C9DD-3017-97C27B271151}"/>
                    </a:ext>
                  </a:extLst>
                </p:cNvPr>
                <p:cNvSpPr>
                  <a:spLocks noEditPoints="1"/>
                </p:cNvSpPr>
                <p:nvPr/>
              </p:nvSpPr>
              <p:spPr bwMode="auto">
                <a:xfrm>
                  <a:off x="4376" y="2136"/>
                  <a:ext cx="1"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1 w 2"/>
                    <a:gd name="T13" fmla="*/ 0 h 5"/>
                    <a:gd name="T14" fmla="*/ 1 w 2"/>
                    <a:gd name="T15" fmla="*/ 0 h 5"/>
                    <a:gd name="T16" fmla="*/ 1 w 2"/>
                    <a:gd name="T17" fmla="*/ 1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1"/>
                      </a:moveTo>
                      <a:cubicBezTo>
                        <a:pt x="2" y="2"/>
                        <a:pt x="0" y="4"/>
                        <a:pt x="1" y="5"/>
                      </a:cubicBezTo>
                      <a:cubicBezTo>
                        <a:pt x="2" y="4"/>
                        <a:pt x="2" y="2"/>
                        <a:pt x="2" y="1"/>
                      </a:cubicBezTo>
                      <a:moveTo>
                        <a:pt x="2" y="1"/>
                      </a:moveTo>
                      <a:cubicBezTo>
                        <a:pt x="2" y="1"/>
                        <a:pt x="2" y="1"/>
                        <a:pt x="2" y="1"/>
                      </a:cubicBezTo>
                      <a:cubicBezTo>
                        <a:pt x="2" y="1"/>
                        <a:pt x="2" y="1"/>
                        <a:pt x="2" y="1"/>
                      </a:cubicBezTo>
                      <a:moveTo>
                        <a:pt x="1" y="0"/>
                      </a:moveTo>
                      <a:cubicBezTo>
                        <a:pt x="1" y="0"/>
                        <a:pt x="1" y="0"/>
                        <a:pt x="1" y="0"/>
                      </a:cubicBezTo>
                      <a:cubicBezTo>
                        <a:pt x="1" y="0"/>
                        <a:pt x="1" y="0"/>
                        <a:pt x="2" y="1"/>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29" name="Freeform 11010">
                  <a:extLst>
                    <a:ext uri="{FF2B5EF4-FFF2-40B4-BE49-F238E27FC236}">
                      <a16:creationId xmlns:a16="http://schemas.microsoft.com/office/drawing/2014/main" id="{DA187A28-42C5-171D-728B-E9B1175205E8}"/>
                    </a:ext>
                  </a:extLst>
                </p:cNvPr>
                <p:cNvSpPr>
                  <a:spLocks noEditPoints="1"/>
                </p:cNvSpPr>
                <p:nvPr/>
              </p:nvSpPr>
              <p:spPr bwMode="auto">
                <a:xfrm>
                  <a:off x="4642" y="1919"/>
                  <a:ext cx="29" cy="28"/>
                </a:xfrm>
                <a:custGeom>
                  <a:avLst/>
                  <a:gdLst>
                    <a:gd name="T0" fmla="*/ 4 w 36"/>
                    <a:gd name="T1" fmla="*/ 7 h 34"/>
                    <a:gd name="T2" fmla="*/ 5 w 36"/>
                    <a:gd name="T3" fmla="*/ 7 h 34"/>
                    <a:gd name="T4" fmla="*/ 8 w 36"/>
                    <a:gd name="T5" fmla="*/ 12 h 34"/>
                    <a:gd name="T6" fmla="*/ 9 w 36"/>
                    <a:gd name="T7" fmla="*/ 13 h 34"/>
                    <a:gd name="T8" fmla="*/ 10 w 36"/>
                    <a:gd name="T9" fmla="*/ 13 h 34"/>
                    <a:gd name="T10" fmla="*/ 12 w 36"/>
                    <a:gd name="T11" fmla="*/ 10 h 34"/>
                    <a:gd name="T12" fmla="*/ 12 w 36"/>
                    <a:gd name="T13" fmla="*/ 10 h 34"/>
                    <a:gd name="T14" fmla="*/ 12 w 36"/>
                    <a:gd name="T15" fmla="*/ 12 h 34"/>
                    <a:gd name="T16" fmla="*/ 12 w 36"/>
                    <a:gd name="T17" fmla="*/ 12 h 34"/>
                    <a:gd name="T18" fmla="*/ 12 w 36"/>
                    <a:gd name="T19" fmla="*/ 10 h 34"/>
                    <a:gd name="T20" fmla="*/ 8 w 36"/>
                    <a:gd name="T21" fmla="*/ 9 h 34"/>
                    <a:gd name="T22" fmla="*/ 8 w 36"/>
                    <a:gd name="T23" fmla="*/ 10 h 34"/>
                    <a:gd name="T24" fmla="*/ 8 w 36"/>
                    <a:gd name="T25" fmla="*/ 9 h 34"/>
                    <a:gd name="T26" fmla="*/ 8 w 36"/>
                    <a:gd name="T27" fmla="*/ 9 h 34"/>
                    <a:gd name="T28" fmla="*/ 13 w 36"/>
                    <a:gd name="T29" fmla="*/ 9 h 34"/>
                    <a:gd name="T30" fmla="*/ 14 w 36"/>
                    <a:gd name="T31" fmla="*/ 9 h 34"/>
                    <a:gd name="T32" fmla="*/ 14 w 36"/>
                    <a:gd name="T33" fmla="*/ 11 h 34"/>
                    <a:gd name="T34" fmla="*/ 14 w 36"/>
                    <a:gd name="T35" fmla="*/ 9 h 34"/>
                    <a:gd name="T36" fmla="*/ 11 w 36"/>
                    <a:gd name="T37" fmla="*/ 6 h 34"/>
                    <a:gd name="T38" fmla="*/ 12 w 36"/>
                    <a:gd name="T39" fmla="*/ 8 h 34"/>
                    <a:gd name="T40" fmla="*/ 8 w 36"/>
                    <a:gd name="T41" fmla="*/ 4 h 34"/>
                    <a:gd name="T42" fmla="*/ 8 w 36"/>
                    <a:gd name="T43" fmla="*/ 3 h 34"/>
                    <a:gd name="T44" fmla="*/ 8 w 36"/>
                    <a:gd name="T45" fmla="*/ 4 h 34"/>
                    <a:gd name="T46" fmla="*/ 8 w 36"/>
                    <a:gd name="T47" fmla="*/ 6 h 34"/>
                    <a:gd name="T48" fmla="*/ 7 w 36"/>
                    <a:gd name="T49" fmla="*/ 5 h 34"/>
                    <a:gd name="T50" fmla="*/ 10 w 36"/>
                    <a:gd name="T51" fmla="*/ 2 h 34"/>
                    <a:gd name="T52" fmla="*/ 10 w 36"/>
                    <a:gd name="T53" fmla="*/ 4 h 34"/>
                    <a:gd name="T54" fmla="*/ 10 w 36"/>
                    <a:gd name="T55" fmla="*/ 2 h 34"/>
                    <a:gd name="T56" fmla="*/ 4 w 36"/>
                    <a:gd name="T57" fmla="*/ 4 h 34"/>
                    <a:gd name="T58" fmla="*/ 3 w 36"/>
                    <a:gd name="T59" fmla="*/ 2 h 34"/>
                    <a:gd name="T60" fmla="*/ 4 w 36"/>
                    <a:gd name="T61" fmla="*/ 4 h 34"/>
                    <a:gd name="T62" fmla="*/ 5 w 36"/>
                    <a:gd name="T63" fmla="*/ 2 h 34"/>
                    <a:gd name="T64" fmla="*/ 5 w 36"/>
                    <a:gd name="T65" fmla="*/ 2 h 34"/>
                    <a:gd name="T66" fmla="*/ 5 w 36"/>
                    <a:gd name="T67" fmla="*/ 2 h 34"/>
                    <a:gd name="T68" fmla="*/ 5 w 36"/>
                    <a:gd name="T69" fmla="*/ 2 h 34"/>
                    <a:gd name="T70" fmla="*/ 4 w 36"/>
                    <a:gd name="T71" fmla="*/ 0 h 34"/>
                    <a:gd name="T72" fmla="*/ 2 w 36"/>
                    <a:gd name="T73" fmla="*/ 1 h 34"/>
                    <a:gd name="T74" fmla="*/ 2 w 36"/>
                    <a:gd name="T75" fmla="*/ 2 h 34"/>
                    <a:gd name="T76" fmla="*/ 1 w 36"/>
                    <a:gd name="T77" fmla="*/ 3 h 34"/>
                    <a:gd name="T78" fmla="*/ 1 w 36"/>
                    <a:gd name="T79" fmla="*/ 6 h 34"/>
                    <a:gd name="T80" fmla="*/ 2 w 36"/>
                    <a:gd name="T81" fmla="*/ 5 h 34"/>
                    <a:gd name="T82" fmla="*/ 2 w 36"/>
                    <a:gd name="T83" fmla="*/ 6 h 34"/>
                    <a:gd name="T84" fmla="*/ 4 w 36"/>
                    <a:gd name="T85" fmla="*/ 7 h 34"/>
                    <a:gd name="T86" fmla="*/ 5 w 36"/>
                    <a:gd name="T87" fmla="*/ 7 h 34"/>
                    <a:gd name="T88" fmla="*/ 5 w 36"/>
                    <a:gd name="T89" fmla="*/ 8 h 34"/>
                    <a:gd name="T90" fmla="*/ 8 w 36"/>
                    <a:gd name="T91" fmla="*/ 16 h 34"/>
                    <a:gd name="T92" fmla="*/ 10 w 36"/>
                    <a:gd name="T93" fmla="*/ 16 h 34"/>
                    <a:gd name="T94" fmla="*/ 10 w 36"/>
                    <a:gd name="T95" fmla="*/ 16 h 34"/>
                    <a:gd name="T96" fmla="*/ 12 w 36"/>
                    <a:gd name="T97" fmla="*/ 14 h 34"/>
                    <a:gd name="T98" fmla="*/ 12 w 36"/>
                    <a:gd name="T99" fmla="*/ 15 h 34"/>
                    <a:gd name="T100" fmla="*/ 13 w 36"/>
                    <a:gd name="T101" fmla="*/ 15 h 34"/>
                    <a:gd name="T102" fmla="*/ 15 w 36"/>
                    <a:gd name="T103" fmla="*/ 13 h 34"/>
                    <a:gd name="T104" fmla="*/ 15 w 36"/>
                    <a:gd name="T105" fmla="*/ 7 h 34"/>
                    <a:gd name="T106" fmla="*/ 10 w 36"/>
                    <a:gd name="T107" fmla="*/ 2 h 34"/>
                    <a:gd name="T108" fmla="*/ 7 w 36"/>
                    <a:gd name="T109" fmla="*/ 0 h 34"/>
                    <a:gd name="T110" fmla="*/ 6 w 36"/>
                    <a:gd name="T111" fmla="*/ 1 h 34"/>
                    <a:gd name="T112" fmla="*/ 5 w 36"/>
                    <a:gd name="T113" fmla="*/ 0 h 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6" h="34">
                      <a:moveTo>
                        <a:pt x="11" y="15"/>
                      </a:moveTo>
                      <a:cubicBezTo>
                        <a:pt x="10" y="15"/>
                        <a:pt x="10" y="15"/>
                        <a:pt x="10" y="16"/>
                      </a:cubicBezTo>
                      <a:cubicBezTo>
                        <a:pt x="11" y="16"/>
                        <a:pt x="11" y="16"/>
                        <a:pt x="12" y="17"/>
                      </a:cubicBezTo>
                      <a:cubicBezTo>
                        <a:pt x="12" y="16"/>
                        <a:pt x="11" y="15"/>
                        <a:pt x="11" y="15"/>
                      </a:cubicBezTo>
                      <a:moveTo>
                        <a:pt x="22" y="29"/>
                      </a:moveTo>
                      <a:cubicBezTo>
                        <a:pt x="21" y="29"/>
                        <a:pt x="19" y="28"/>
                        <a:pt x="20" y="27"/>
                      </a:cubicBezTo>
                      <a:cubicBezTo>
                        <a:pt x="20" y="27"/>
                        <a:pt x="20" y="27"/>
                        <a:pt x="20" y="27"/>
                      </a:cubicBezTo>
                      <a:cubicBezTo>
                        <a:pt x="20" y="28"/>
                        <a:pt x="21" y="29"/>
                        <a:pt x="21" y="29"/>
                      </a:cubicBezTo>
                      <a:cubicBezTo>
                        <a:pt x="22" y="29"/>
                        <a:pt x="23" y="28"/>
                        <a:pt x="23" y="28"/>
                      </a:cubicBezTo>
                      <a:cubicBezTo>
                        <a:pt x="23" y="29"/>
                        <a:pt x="23" y="29"/>
                        <a:pt x="22" y="29"/>
                      </a:cubicBezTo>
                      <a:moveTo>
                        <a:pt x="27" y="22"/>
                      </a:moveTo>
                      <a:cubicBezTo>
                        <a:pt x="27" y="22"/>
                        <a:pt x="27" y="22"/>
                        <a:pt x="27" y="22"/>
                      </a:cubicBezTo>
                      <a:cubicBezTo>
                        <a:pt x="27" y="22"/>
                        <a:pt x="27" y="22"/>
                        <a:pt x="27" y="22"/>
                      </a:cubicBezTo>
                      <a:cubicBezTo>
                        <a:pt x="27" y="22"/>
                        <a:pt x="27" y="22"/>
                        <a:pt x="27" y="22"/>
                      </a:cubicBezTo>
                      <a:cubicBezTo>
                        <a:pt x="28" y="23"/>
                        <a:pt x="29" y="24"/>
                        <a:pt x="29" y="25"/>
                      </a:cubicBezTo>
                      <a:cubicBezTo>
                        <a:pt x="29" y="26"/>
                        <a:pt x="28" y="26"/>
                        <a:pt x="28" y="27"/>
                      </a:cubicBezTo>
                      <a:cubicBezTo>
                        <a:pt x="28" y="27"/>
                        <a:pt x="27" y="27"/>
                        <a:pt x="27" y="27"/>
                      </a:cubicBezTo>
                      <a:cubicBezTo>
                        <a:pt x="27" y="27"/>
                        <a:pt x="28" y="27"/>
                        <a:pt x="28" y="27"/>
                      </a:cubicBezTo>
                      <a:cubicBezTo>
                        <a:pt x="29" y="25"/>
                        <a:pt x="28" y="22"/>
                        <a:pt x="27" y="22"/>
                      </a:cubicBezTo>
                      <a:cubicBezTo>
                        <a:pt x="27" y="22"/>
                        <a:pt x="27" y="22"/>
                        <a:pt x="27" y="22"/>
                      </a:cubicBezTo>
                      <a:moveTo>
                        <a:pt x="19" y="20"/>
                      </a:moveTo>
                      <a:cubicBezTo>
                        <a:pt x="19" y="20"/>
                        <a:pt x="19" y="20"/>
                        <a:pt x="20" y="20"/>
                      </a:cubicBezTo>
                      <a:cubicBezTo>
                        <a:pt x="21" y="20"/>
                        <a:pt x="21" y="23"/>
                        <a:pt x="20" y="24"/>
                      </a:cubicBezTo>
                      <a:cubicBezTo>
                        <a:pt x="20" y="24"/>
                        <a:pt x="20" y="23"/>
                        <a:pt x="20" y="22"/>
                      </a:cubicBezTo>
                      <a:cubicBezTo>
                        <a:pt x="20" y="21"/>
                        <a:pt x="19" y="21"/>
                        <a:pt x="19" y="20"/>
                      </a:cubicBezTo>
                      <a:cubicBezTo>
                        <a:pt x="19" y="20"/>
                        <a:pt x="19" y="20"/>
                        <a:pt x="18" y="20"/>
                      </a:cubicBezTo>
                      <a:cubicBezTo>
                        <a:pt x="19" y="20"/>
                        <a:pt x="19" y="20"/>
                        <a:pt x="19" y="20"/>
                      </a:cubicBezTo>
                      <a:cubicBezTo>
                        <a:pt x="19" y="20"/>
                        <a:pt x="19" y="20"/>
                        <a:pt x="19" y="20"/>
                      </a:cubicBezTo>
                      <a:moveTo>
                        <a:pt x="32" y="20"/>
                      </a:moveTo>
                      <a:cubicBezTo>
                        <a:pt x="32" y="20"/>
                        <a:pt x="32" y="20"/>
                        <a:pt x="31" y="19"/>
                      </a:cubicBezTo>
                      <a:cubicBezTo>
                        <a:pt x="31" y="19"/>
                        <a:pt x="31" y="19"/>
                        <a:pt x="31" y="19"/>
                      </a:cubicBezTo>
                      <a:cubicBezTo>
                        <a:pt x="32" y="19"/>
                        <a:pt x="32" y="20"/>
                        <a:pt x="32" y="20"/>
                      </a:cubicBezTo>
                      <a:cubicBezTo>
                        <a:pt x="32" y="20"/>
                        <a:pt x="32" y="20"/>
                        <a:pt x="32" y="20"/>
                      </a:cubicBezTo>
                      <a:cubicBezTo>
                        <a:pt x="33" y="21"/>
                        <a:pt x="32" y="23"/>
                        <a:pt x="32" y="24"/>
                      </a:cubicBezTo>
                      <a:cubicBezTo>
                        <a:pt x="31" y="23"/>
                        <a:pt x="32" y="21"/>
                        <a:pt x="32" y="20"/>
                      </a:cubicBezTo>
                      <a:cubicBezTo>
                        <a:pt x="32" y="20"/>
                        <a:pt x="32" y="20"/>
                        <a:pt x="32" y="20"/>
                      </a:cubicBezTo>
                      <a:moveTo>
                        <a:pt x="29" y="17"/>
                      </a:moveTo>
                      <a:cubicBezTo>
                        <a:pt x="27" y="17"/>
                        <a:pt x="25" y="14"/>
                        <a:pt x="26" y="12"/>
                      </a:cubicBezTo>
                      <a:cubicBezTo>
                        <a:pt x="26" y="13"/>
                        <a:pt x="26" y="13"/>
                        <a:pt x="26" y="13"/>
                      </a:cubicBezTo>
                      <a:cubicBezTo>
                        <a:pt x="28" y="14"/>
                        <a:pt x="28" y="16"/>
                        <a:pt x="29" y="17"/>
                      </a:cubicBezTo>
                      <a:cubicBezTo>
                        <a:pt x="29" y="17"/>
                        <a:pt x="29" y="17"/>
                        <a:pt x="29" y="17"/>
                      </a:cubicBezTo>
                      <a:moveTo>
                        <a:pt x="18" y="8"/>
                      </a:moveTo>
                      <a:cubicBezTo>
                        <a:pt x="18" y="7"/>
                        <a:pt x="18" y="7"/>
                        <a:pt x="18" y="7"/>
                      </a:cubicBezTo>
                      <a:cubicBezTo>
                        <a:pt x="19" y="7"/>
                        <a:pt x="19" y="7"/>
                        <a:pt x="19" y="7"/>
                      </a:cubicBezTo>
                      <a:cubicBezTo>
                        <a:pt x="18" y="7"/>
                        <a:pt x="18" y="7"/>
                        <a:pt x="18" y="7"/>
                      </a:cubicBezTo>
                      <a:cubicBezTo>
                        <a:pt x="18" y="7"/>
                        <a:pt x="18" y="7"/>
                        <a:pt x="18" y="8"/>
                      </a:cubicBezTo>
                      <a:cubicBezTo>
                        <a:pt x="18" y="8"/>
                        <a:pt x="18" y="10"/>
                        <a:pt x="19" y="11"/>
                      </a:cubicBezTo>
                      <a:cubicBezTo>
                        <a:pt x="19" y="12"/>
                        <a:pt x="20" y="12"/>
                        <a:pt x="19" y="13"/>
                      </a:cubicBezTo>
                      <a:cubicBezTo>
                        <a:pt x="19" y="13"/>
                        <a:pt x="19" y="13"/>
                        <a:pt x="19" y="13"/>
                      </a:cubicBezTo>
                      <a:cubicBezTo>
                        <a:pt x="18" y="13"/>
                        <a:pt x="17" y="10"/>
                        <a:pt x="17" y="10"/>
                      </a:cubicBezTo>
                      <a:cubicBezTo>
                        <a:pt x="17" y="9"/>
                        <a:pt x="17" y="8"/>
                        <a:pt x="18" y="8"/>
                      </a:cubicBezTo>
                      <a:moveTo>
                        <a:pt x="22" y="6"/>
                      </a:moveTo>
                      <a:cubicBezTo>
                        <a:pt x="23" y="6"/>
                        <a:pt x="23" y="6"/>
                        <a:pt x="23" y="6"/>
                      </a:cubicBezTo>
                      <a:cubicBezTo>
                        <a:pt x="24" y="6"/>
                        <a:pt x="25" y="8"/>
                        <a:pt x="25" y="9"/>
                      </a:cubicBezTo>
                      <a:cubicBezTo>
                        <a:pt x="24" y="9"/>
                        <a:pt x="25" y="6"/>
                        <a:pt x="23" y="6"/>
                      </a:cubicBezTo>
                      <a:cubicBezTo>
                        <a:pt x="23" y="6"/>
                        <a:pt x="23" y="6"/>
                        <a:pt x="23" y="6"/>
                      </a:cubicBezTo>
                      <a:cubicBezTo>
                        <a:pt x="22" y="6"/>
                        <a:pt x="22" y="6"/>
                        <a:pt x="22" y="6"/>
                      </a:cubicBezTo>
                      <a:moveTo>
                        <a:pt x="10" y="9"/>
                      </a:moveTo>
                      <a:cubicBezTo>
                        <a:pt x="9" y="9"/>
                        <a:pt x="6" y="7"/>
                        <a:pt x="8" y="6"/>
                      </a:cubicBezTo>
                      <a:cubicBezTo>
                        <a:pt x="8" y="6"/>
                        <a:pt x="8" y="6"/>
                        <a:pt x="8" y="6"/>
                      </a:cubicBezTo>
                      <a:cubicBezTo>
                        <a:pt x="8" y="7"/>
                        <a:pt x="10" y="9"/>
                        <a:pt x="10" y="9"/>
                      </a:cubicBezTo>
                      <a:cubicBezTo>
                        <a:pt x="10" y="9"/>
                        <a:pt x="10" y="9"/>
                        <a:pt x="10" y="9"/>
                      </a:cubicBezTo>
                      <a:moveTo>
                        <a:pt x="12" y="4"/>
                      </a:moveTo>
                      <a:cubicBezTo>
                        <a:pt x="12" y="4"/>
                        <a:pt x="12" y="4"/>
                        <a:pt x="12" y="4"/>
                      </a:cubicBezTo>
                      <a:cubicBezTo>
                        <a:pt x="14" y="4"/>
                        <a:pt x="15" y="5"/>
                        <a:pt x="15" y="6"/>
                      </a:cubicBezTo>
                      <a:cubicBezTo>
                        <a:pt x="15" y="6"/>
                        <a:pt x="13" y="4"/>
                        <a:pt x="12" y="4"/>
                      </a:cubicBezTo>
                      <a:cubicBezTo>
                        <a:pt x="12" y="4"/>
                        <a:pt x="12" y="4"/>
                        <a:pt x="12" y="4"/>
                      </a:cubicBezTo>
                      <a:cubicBezTo>
                        <a:pt x="12" y="4"/>
                        <a:pt x="12" y="4"/>
                        <a:pt x="12" y="4"/>
                      </a:cubicBezTo>
                      <a:cubicBezTo>
                        <a:pt x="12" y="4"/>
                        <a:pt x="12" y="4"/>
                        <a:pt x="12" y="4"/>
                      </a:cubicBezTo>
                      <a:cubicBezTo>
                        <a:pt x="12" y="4"/>
                        <a:pt x="12" y="4"/>
                        <a:pt x="12" y="4"/>
                      </a:cubicBezTo>
                      <a:moveTo>
                        <a:pt x="12" y="0"/>
                      </a:moveTo>
                      <a:cubicBezTo>
                        <a:pt x="11" y="0"/>
                        <a:pt x="10" y="0"/>
                        <a:pt x="10" y="0"/>
                      </a:cubicBezTo>
                      <a:cubicBezTo>
                        <a:pt x="9" y="1"/>
                        <a:pt x="8" y="1"/>
                        <a:pt x="7" y="1"/>
                      </a:cubicBezTo>
                      <a:cubicBezTo>
                        <a:pt x="7" y="1"/>
                        <a:pt x="6" y="1"/>
                        <a:pt x="6" y="1"/>
                      </a:cubicBezTo>
                      <a:cubicBezTo>
                        <a:pt x="6" y="1"/>
                        <a:pt x="6" y="1"/>
                        <a:pt x="5" y="1"/>
                      </a:cubicBezTo>
                      <a:cubicBezTo>
                        <a:pt x="5" y="1"/>
                        <a:pt x="4" y="1"/>
                        <a:pt x="3" y="2"/>
                      </a:cubicBezTo>
                      <a:cubicBezTo>
                        <a:pt x="3" y="2"/>
                        <a:pt x="3" y="2"/>
                        <a:pt x="3" y="3"/>
                      </a:cubicBezTo>
                      <a:cubicBezTo>
                        <a:pt x="3" y="4"/>
                        <a:pt x="3" y="6"/>
                        <a:pt x="1" y="7"/>
                      </a:cubicBezTo>
                      <a:cubicBezTo>
                        <a:pt x="0" y="8"/>
                        <a:pt x="1" y="10"/>
                        <a:pt x="1" y="12"/>
                      </a:cubicBezTo>
                      <a:cubicBezTo>
                        <a:pt x="1" y="12"/>
                        <a:pt x="1" y="12"/>
                        <a:pt x="1" y="12"/>
                      </a:cubicBezTo>
                      <a:cubicBezTo>
                        <a:pt x="2" y="12"/>
                        <a:pt x="3" y="13"/>
                        <a:pt x="4" y="13"/>
                      </a:cubicBezTo>
                      <a:cubicBezTo>
                        <a:pt x="5" y="12"/>
                        <a:pt x="5" y="11"/>
                        <a:pt x="3" y="11"/>
                      </a:cubicBezTo>
                      <a:cubicBezTo>
                        <a:pt x="4" y="11"/>
                        <a:pt x="4" y="11"/>
                        <a:pt x="4" y="11"/>
                      </a:cubicBezTo>
                      <a:cubicBezTo>
                        <a:pt x="5" y="11"/>
                        <a:pt x="6" y="12"/>
                        <a:pt x="6" y="13"/>
                      </a:cubicBezTo>
                      <a:cubicBezTo>
                        <a:pt x="6" y="13"/>
                        <a:pt x="5" y="13"/>
                        <a:pt x="5" y="13"/>
                      </a:cubicBezTo>
                      <a:cubicBezTo>
                        <a:pt x="7" y="14"/>
                        <a:pt x="8" y="15"/>
                        <a:pt x="10" y="16"/>
                      </a:cubicBezTo>
                      <a:cubicBezTo>
                        <a:pt x="10" y="15"/>
                        <a:pt x="10" y="15"/>
                        <a:pt x="10" y="15"/>
                      </a:cubicBezTo>
                      <a:cubicBezTo>
                        <a:pt x="10" y="15"/>
                        <a:pt x="10" y="15"/>
                        <a:pt x="11" y="15"/>
                      </a:cubicBezTo>
                      <a:cubicBezTo>
                        <a:pt x="11" y="15"/>
                        <a:pt x="12" y="15"/>
                        <a:pt x="12" y="15"/>
                      </a:cubicBezTo>
                      <a:cubicBezTo>
                        <a:pt x="13" y="16"/>
                        <a:pt x="13" y="17"/>
                        <a:pt x="13" y="18"/>
                      </a:cubicBezTo>
                      <a:cubicBezTo>
                        <a:pt x="14" y="19"/>
                        <a:pt x="15" y="20"/>
                        <a:pt x="16" y="21"/>
                      </a:cubicBezTo>
                      <a:cubicBezTo>
                        <a:pt x="19" y="25"/>
                        <a:pt x="18" y="30"/>
                        <a:pt x="19" y="34"/>
                      </a:cubicBezTo>
                      <a:cubicBezTo>
                        <a:pt x="20" y="34"/>
                        <a:pt x="20" y="34"/>
                        <a:pt x="20" y="34"/>
                      </a:cubicBezTo>
                      <a:cubicBezTo>
                        <a:pt x="21" y="34"/>
                        <a:pt x="22" y="34"/>
                        <a:pt x="22" y="34"/>
                      </a:cubicBezTo>
                      <a:cubicBezTo>
                        <a:pt x="22" y="34"/>
                        <a:pt x="23" y="34"/>
                        <a:pt x="23" y="34"/>
                      </a:cubicBezTo>
                      <a:cubicBezTo>
                        <a:pt x="23" y="34"/>
                        <a:pt x="24" y="34"/>
                        <a:pt x="24" y="34"/>
                      </a:cubicBezTo>
                      <a:cubicBezTo>
                        <a:pt x="25" y="34"/>
                        <a:pt x="26" y="34"/>
                        <a:pt x="27" y="33"/>
                      </a:cubicBezTo>
                      <a:cubicBezTo>
                        <a:pt x="28" y="33"/>
                        <a:pt x="29" y="32"/>
                        <a:pt x="29" y="32"/>
                      </a:cubicBezTo>
                      <a:cubicBezTo>
                        <a:pt x="30" y="32"/>
                        <a:pt x="30" y="32"/>
                        <a:pt x="30" y="33"/>
                      </a:cubicBezTo>
                      <a:cubicBezTo>
                        <a:pt x="30" y="33"/>
                        <a:pt x="30" y="33"/>
                        <a:pt x="30" y="33"/>
                      </a:cubicBezTo>
                      <a:cubicBezTo>
                        <a:pt x="30" y="33"/>
                        <a:pt x="31" y="33"/>
                        <a:pt x="31" y="33"/>
                      </a:cubicBezTo>
                      <a:cubicBezTo>
                        <a:pt x="31" y="33"/>
                        <a:pt x="31" y="33"/>
                        <a:pt x="31" y="33"/>
                      </a:cubicBezTo>
                      <a:cubicBezTo>
                        <a:pt x="32" y="32"/>
                        <a:pt x="32" y="32"/>
                        <a:pt x="32" y="32"/>
                      </a:cubicBezTo>
                      <a:cubicBezTo>
                        <a:pt x="34" y="31"/>
                        <a:pt x="32" y="28"/>
                        <a:pt x="34" y="28"/>
                      </a:cubicBezTo>
                      <a:cubicBezTo>
                        <a:pt x="36" y="27"/>
                        <a:pt x="33" y="24"/>
                        <a:pt x="34" y="22"/>
                      </a:cubicBezTo>
                      <a:cubicBezTo>
                        <a:pt x="36" y="20"/>
                        <a:pt x="32" y="16"/>
                        <a:pt x="33" y="14"/>
                      </a:cubicBezTo>
                      <a:cubicBezTo>
                        <a:pt x="33" y="12"/>
                        <a:pt x="29" y="11"/>
                        <a:pt x="29" y="8"/>
                      </a:cubicBezTo>
                      <a:cubicBezTo>
                        <a:pt x="29" y="6"/>
                        <a:pt x="25" y="6"/>
                        <a:pt x="24" y="3"/>
                      </a:cubicBezTo>
                      <a:cubicBezTo>
                        <a:pt x="24" y="1"/>
                        <a:pt x="20" y="3"/>
                        <a:pt x="18" y="1"/>
                      </a:cubicBezTo>
                      <a:cubicBezTo>
                        <a:pt x="18" y="0"/>
                        <a:pt x="17" y="0"/>
                        <a:pt x="17" y="0"/>
                      </a:cubicBezTo>
                      <a:cubicBezTo>
                        <a:pt x="17" y="0"/>
                        <a:pt x="16" y="0"/>
                        <a:pt x="16" y="0"/>
                      </a:cubicBezTo>
                      <a:cubicBezTo>
                        <a:pt x="15" y="1"/>
                        <a:pt x="15" y="1"/>
                        <a:pt x="14" y="1"/>
                      </a:cubicBezTo>
                      <a:cubicBezTo>
                        <a:pt x="14" y="1"/>
                        <a:pt x="13" y="0"/>
                        <a:pt x="12" y="0"/>
                      </a:cubicBezTo>
                      <a:cubicBezTo>
                        <a:pt x="12" y="0"/>
                        <a:pt x="12" y="0"/>
                        <a:pt x="12"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0" name="Freeform 11011">
                  <a:extLst>
                    <a:ext uri="{FF2B5EF4-FFF2-40B4-BE49-F238E27FC236}">
                      <a16:creationId xmlns:a16="http://schemas.microsoft.com/office/drawing/2014/main" id="{95797B34-C82D-AF5B-6493-523370E44F15}"/>
                    </a:ext>
                  </a:extLst>
                </p:cNvPr>
                <p:cNvSpPr>
                  <a:spLocks noEditPoints="1"/>
                </p:cNvSpPr>
                <p:nvPr/>
              </p:nvSpPr>
              <p:spPr bwMode="auto">
                <a:xfrm>
                  <a:off x="4642" y="1929"/>
                  <a:ext cx="15" cy="18"/>
                </a:xfrm>
                <a:custGeom>
                  <a:avLst/>
                  <a:gdLst>
                    <a:gd name="T0" fmla="*/ 5 w 19"/>
                    <a:gd name="T1" fmla="*/ 6 h 22"/>
                    <a:gd name="T2" fmla="*/ 5 w 19"/>
                    <a:gd name="T3" fmla="*/ 6 h 22"/>
                    <a:gd name="T4" fmla="*/ 5 w 19"/>
                    <a:gd name="T5" fmla="*/ 6 h 22"/>
                    <a:gd name="T6" fmla="*/ 5 w 19"/>
                    <a:gd name="T7" fmla="*/ 6 h 22"/>
                    <a:gd name="T8" fmla="*/ 6 w 19"/>
                    <a:gd name="T9" fmla="*/ 7 h 22"/>
                    <a:gd name="T10" fmla="*/ 5 w 19"/>
                    <a:gd name="T11" fmla="*/ 7 h 22"/>
                    <a:gd name="T12" fmla="*/ 5 w 19"/>
                    <a:gd name="T13" fmla="*/ 6 h 22"/>
                    <a:gd name="T14" fmla="*/ 5 w 19"/>
                    <a:gd name="T15" fmla="*/ 6 h 22"/>
                    <a:gd name="T16" fmla="*/ 5 w 19"/>
                    <a:gd name="T17" fmla="*/ 6 h 22"/>
                    <a:gd name="T18" fmla="*/ 1 w 19"/>
                    <a:gd name="T19" fmla="*/ 0 h 22"/>
                    <a:gd name="T20" fmla="*/ 2 w 19"/>
                    <a:gd name="T21" fmla="*/ 2 h 22"/>
                    <a:gd name="T22" fmla="*/ 2 w 19"/>
                    <a:gd name="T23" fmla="*/ 5 h 22"/>
                    <a:gd name="T24" fmla="*/ 2 w 19"/>
                    <a:gd name="T25" fmla="*/ 6 h 22"/>
                    <a:gd name="T26" fmla="*/ 4 w 19"/>
                    <a:gd name="T27" fmla="*/ 8 h 22"/>
                    <a:gd name="T28" fmla="*/ 6 w 19"/>
                    <a:gd name="T29" fmla="*/ 9 h 22"/>
                    <a:gd name="T30" fmla="*/ 6 w 19"/>
                    <a:gd name="T31" fmla="*/ 9 h 22"/>
                    <a:gd name="T32" fmla="*/ 6 w 19"/>
                    <a:gd name="T33" fmla="*/ 9 h 22"/>
                    <a:gd name="T34" fmla="*/ 6 w 19"/>
                    <a:gd name="T35" fmla="*/ 9 h 22"/>
                    <a:gd name="T36" fmla="*/ 7 w 19"/>
                    <a:gd name="T37" fmla="*/ 9 h 22"/>
                    <a:gd name="T38" fmla="*/ 7 w 19"/>
                    <a:gd name="T39" fmla="*/ 10 h 22"/>
                    <a:gd name="T40" fmla="*/ 7 w 19"/>
                    <a:gd name="T41" fmla="*/ 10 h 22"/>
                    <a:gd name="T42" fmla="*/ 6 w 19"/>
                    <a:gd name="T43" fmla="*/ 4 h 22"/>
                    <a:gd name="T44" fmla="*/ 5 w 19"/>
                    <a:gd name="T45" fmla="*/ 2 h 22"/>
                    <a:gd name="T46" fmla="*/ 5 w 19"/>
                    <a:gd name="T47" fmla="*/ 3 h 22"/>
                    <a:gd name="T48" fmla="*/ 5 w 19"/>
                    <a:gd name="T49" fmla="*/ 2 h 22"/>
                    <a:gd name="T50" fmla="*/ 4 w 19"/>
                    <a:gd name="T51" fmla="*/ 2 h 22"/>
                    <a:gd name="T52" fmla="*/ 4 w 19"/>
                    <a:gd name="T53" fmla="*/ 2 h 22"/>
                    <a:gd name="T54" fmla="*/ 4 w 19"/>
                    <a:gd name="T55" fmla="*/ 2 h 22"/>
                    <a:gd name="T56" fmla="*/ 2 w 19"/>
                    <a:gd name="T57" fmla="*/ 1 h 22"/>
                    <a:gd name="T58" fmla="*/ 2 w 19"/>
                    <a:gd name="T59" fmla="*/ 2 h 22"/>
                    <a:gd name="T60" fmla="*/ 2 w 19"/>
                    <a:gd name="T61" fmla="*/ 2 h 22"/>
                    <a:gd name="T62" fmla="*/ 2 w 19"/>
                    <a:gd name="T63" fmla="*/ 1 h 22"/>
                    <a:gd name="T64" fmla="*/ 1 w 19"/>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 h="22">
                      <a:moveTo>
                        <a:pt x="11" y="12"/>
                      </a:moveTo>
                      <a:cubicBezTo>
                        <a:pt x="11" y="12"/>
                        <a:pt x="11" y="12"/>
                        <a:pt x="11" y="12"/>
                      </a:cubicBezTo>
                      <a:cubicBezTo>
                        <a:pt x="11" y="12"/>
                        <a:pt x="11" y="12"/>
                        <a:pt x="11" y="12"/>
                      </a:cubicBezTo>
                      <a:cubicBezTo>
                        <a:pt x="11" y="12"/>
                        <a:pt x="11" y="12"/>
                        <a:pt x="11" y="12"/>
                      </a:cubicBezTo>
                      <a:cubicBezTo>
                        <a:pt x="10" y="14"/>
                        <a:pt x="13" y="15"/>
                        <a:pt x="14" y="16"/>
                      </a:cubicBezTo>
                      <a:cubicBezTo>
                        <a:pt x="13" y="16"/>
                        <a:pt x="13" y="16"/>
                        <a:pt x="13" y="16"/>
                      </a:cubicBezTo>
                      <a:cubicBezTo>
                        <a:pt x="12" y="16"/>
                        <a:pt x="11" y="15"/>
                        <a:pt x="11" y="14"/>
                      </a:cubicBezTo>
                      <a:cubicBezTo>
                        <a:pt x="10" y="13"/>
                        <a:pt x="10" y="12"/>
                        <a:pt x="11" y="12"/>
                      </a:cubicBezTo>
                      <a:cubicBezTo>
                        <a:pt x="11" y="12"/>
                        <a:pt x="11" y="12"/>
                        <a:pt x="11" y="12"/>
                      </a:cubicBezTo>
                      <a:moveTo>
                        <a:pt x="1" y="0"/>
                      </a:moveTo>
                      <a:cubicBezTo>
                        <a:pt x="0" y="2"/>
                        <a:pt x="2" y="4"/>
                        <a:pt x="2" y="5"/>
                      </a:cubicBezTo>
                      <a:cubicBezTo>
                        <a:pt x="0" y="8"/>
                        <a:pt x="4" y="9"/>
                        <a:pt x="3" y="10"/>
                      </a:cubicBezTo>
                      <a:cubicBezTo>
                        <a:pt x="3" y="13"/>
                        <a:pt x="6" y="13"/>
                        <a:pt x="6" y="14"/>
                      </a:cubicBezTo>
                      <a:cubicBezTo>
                        <a:pt x="7" y="17"/>
                        <a:pt x="10" y="16"/>
                        <a:pt x="10" y="18"/>
                      </a:cubicBezTo>
                      <a:cubicBezTo>
                        <a:pt x="10" y="20"/>
                        <a:pt x="13" y="18"/>
                        <a:pt x="14" y="20"/>
                      </a:cubicBezTo>
                      <a:cubicBezTo>
                        <a:pt x="14" y="21"/>
                        <a:pt x="14" y="21"/>
                        <a:pt x="15" y="21"/>
                      </a:cubicBezTo>
                      <a:cubicBezTo>
                        <a:pt x="15" y="21"/>
                        <a:pt x="16" y="21"/>
                        <a:pt x="16" y="21"/>
                      </a:cubicBezTo>
                      <a:cubicBezTo>
                        <a:pt x="16" y="21"/>
                        <a:pt x="16" y="21"/>
                        <a:pt x="17" y="21"/>
                      </a:cubicBezTo>
                      <a:cubicBezTo>
                        <a:pt x="17" y="21"/>
                        <a:pt x="18" y="21"/>
                        <a:pt x="18" y="21"/>
                      </a:cubicBezTo>
                      <a:cubicBezTo>
                        <a:pt x="18" y="22"/>
                        <a:pt x="18" y="22"/>
                        <a:pt x="19" y="22"/>
                      </a:cubicBezTo>
                      <a:cubicBezTo>
                        <a:pt x="19" y="22"/>
                        <a:pt x="19" y="22"/>
                        <a:pt x="19" y="22"/>
                      </a:cubicBezTo>
                      <a:cubicBezTo>
                        <a:pt x="18" y="18"/>
                        <a:pt x="19" y="13"/>
                        <a:pt x="16" y="9"/>
                      </a:cubicBezTo>
                      <a:cubicBezTo>
                        <a:pt x="15" y="8"/>
                        <a:pt x="14" y="7"/>
                        <a:pt x="13" y="6"/>
                      </a:cubicBezTo>
                      <a:cubicBezTo>
                        <a:pt x="13" y="6"/>
                        <a:pt x="13" y="7"/>
                        <a:pt x="13" y="7"/>
                      </a:cubicBezTo>
                      <a:cubicBezTo>
                        <a:pt x="12" y="6"/>
                        <a:pt x="12" y="6"/>
                        <a:pt x="12" y="5"/>
                      </a:cubicBezTo>
                      <a:cubicBezTo>
                        <a:pt x="11" y="4"/>
                        <a:pt x="11" y="4"/>
                        <a:pt x="10" y="4"/>
                      </a:cubicBezTo>
                      <a:cubicBezTo>
                        <a:pt x="10" y="4"/>
                        <a:pt x="10" y="4"/>
                        <a:pt x="10" y="4"/>
                      </a:cubicBezTo>
                      <a:cubicBezTo>
                        <a:pt x="10" y="4"/>
                        <a:pt x="10" y="4"/>
                        <a:pt x="10" y="4"/>
                      </a:cubicBezTo>
                      <a:cubicBezTo>
                        <a:pt x="8" y="3"/>
                        <a:pt x="7" y="2"/>
                        <a:pt x="5" y="1"/>
                      </a:cubicBezTo>
                      <a:cubicBezTo>
                        <a:pt x="5" y="2"/>
                        <a:pt x="5" y="2"/>
                        <a:pt x="4" y="2"/>
                      </a:cubicBezTo>
                      <a:cubicBezTo>
                        <a:pt x="4" y="2"/>
                        <a:pt x="4" y="2"/>
                        <a:pt x="4" y="2"/>
                      </a:cubicBezTo>
                      <a:cubicBezTo>
                        <a:pt x="4" y="2"/>
                        <a:pt x="4" y="1"/>
                        <a:pt x="4" y="1"/>
                      </a:cubicBezTo>
                      <a:cubicBezTo>
                        <a:pt x="3" y="1"/>
                        <a:pt x="2" y="0"/>
                        <a:pt x="1" y="0"/>
                      </a:cubicBezTo>
                    </a:path>
                  </a:pathLst>
                </a:custGeom>
                <a:solidFill>
                  <a:srgbClr val="D6AC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1" name="Freeform 11012">
                  <a:extLst>
                    <a:ext uri="{FF2B5EF4-FFF2-40B4-BE49-F238E27FC236}">
                      <a16:creationId xmlns:a16="http://schemas.microsoft.com/office/drawing/2014/main" id="{86EF74F3-ED54-8374-619A-B6C29F14122C}"/>
                    </a:ext>
                  </a:extLst>
                </p:cNvPr>
                <p:cNvSpPr>
                  <a:spLocks noEditPoints="1"/>
                </p:cNvSpPr>
                <p:nvPr/>
              </p:nvSpPr>
              <p:spPr bwMode="auto">
                <a:xfrm>
                  <a:off x="4638" y="1922"/>
                  <a:ext cx="4" cy="3"/>
                </a:xfrm>
                <a:custGeom>
                  <a:avLst/>
                  <a:gdLst>
                    <a:gd name="T0" fmla="*/ 1 w 5"/>
                    <a:gd name="T1" fmla="*/ 2 h 4"/>
                    <a:gd name="T2" fmla="*/ 0 w 5"/>
                    <a:gd name="T3" fmla="*/ 2 h 4"/>
                    <a:gd name="T4" fmla="*/ 1 w 5"/>
                    <a:gd name="T5" fmla="*/ 2 h 4"/>
                    <a:gd name="T6" fmla="*/ 1 w 5"/>
                    <a:gd name="T7" fmla="*/ 2 h 4"/>
                    <a:gd name="T8" fmla="*/ 1 w 5"/>
                    <a:gd name="T9" fmla="*/ 2 h 4"/>
                    <a:gd name="T10" fmla="*/ 1 w 5"/>
                    <a:gd name="T11" fmla="*/ 2 h 4"/>
                    <a:gd name="T12" fmla="*/ 1 w 5"/>
                    <a:gd name="T13" fmla="*/ 2 h 4"/>
                    <a:gd name="T14" fmla="*/ 1 w 5"/>
                    <a:gd name="T15" fmla="*/ 2 h 4"/>
                    <a:gd name="T16" fmla="*/ 1 w 5"/>
                    <a:gd name="T17" fmla="*/ 2 h 4"/>
                    <a:gd name="T18" fmla="*/ 1 w 5"/>
                    <a:gd name="T19" fmla="*/ 2 h 4"/>
                    <a:gd name="T20" fmla="*/ 1 w 5"/>
                    <a:gd name="T21" fmla="*/ 2 h 4"/>
                    <a:gd name="T22" fmla="*/ 1 w 5"/>
                    <a:gd name="T23" fmla="*/ 2 h 4"/>
                    <a:gd name="T24" fmla="*/ 2 w 5"/>
                    <a:gd name="T25" fmla="*/ 0 h 4"/>
                    <a:gd name="T26" fmla="*/ 2 w 5"/>
                    <a:gd name="T27" fmla="*/ 0 h 4"/>
                    <a:gd name="T28" fmla="*/ 2 w 5"/>
                    <a:gd name="T29" fmla="*/ 0 h 4"/>
                    <a:gd name="T30" fmla="*/ 2 w 5"/>
                    <a:gd name="T31" fmla="*/ 0 h 4"/>
                    <a:gd name="T32" fmla="*/ 2 w 5"/>
                    <a:gd name="T33" fmla="*/ 0 h 4"/>
                    <a:gd name="T34" fmla="*/ 2 w 5"/>
                    <a:gd name="T35" fmla="*/ 0 h 4"/>
                    <a:gd name="T36" fmla="*/ 2 w 5"/>
                    <a:gd name="T37" fmla="*/ 0 h 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 h="4">
                      <a:moveTo>
                        <a:pt x="1" y="4"/>
                      </a:moveTo>
                      <a:cubicBezTo>
                        <a:pt x="1" y="4"/>
                        <a:pt x="1" y="4"/>
                        <a:pt x="0"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2" name="Freeform 11013">
                  <a:extLst>
                    <a:ext uri="{FF2B5EF4-FFF2-40B4-BE49-F238E27FC236}">
                      <a16:creationId xmlns:a16="http://schemas.microsoft.com/office/drawing/2014/main" id="{8C7342C1-D0BD-A060-93AB-988CCFF6E77B}"/>
                    </a:ext>
                  </a:extLst>
                </p:cNvPr>
                <p:cNvSpPr>
                  <a:spLocks noEditPoints="1"/>
                </p:cNvSpPr>
                <p:nvPr/>
              </p:nvSpPr>
              <p:spPr bwMode="auto">
                <a:xfrm>
                  <a:off x="4662" y="1949"/>
                  <a:ext cx="4" cy="4"/>
                </a:xfrm>
                <a:custGeom>
                  <a:avLst/>
                  <a:gdLst>
                    <a:gd name="T0" fmla="*/ 1 w 5"/>
                    <a:gd name="T1" fmla="*/ 2 h 5"/>
                    <a:gd name="T2" fmla="*/ 1 w 5"/>
                    <a:gd name="T3" fmla="*/ 2 h 5"/>
                    <a:gd name="T4" fmla="*/ 1 w 5"/>
                    <a:gd name="T5" fmla="*/ 2 h 5"/>
                    <a:gd name="T6" fmla="*/ 1 w 5"/>
                    <a:gd name="T7" fmla="*/ 2 h 5"/>
                    <a:gd name="T8" fmla="*/ 1 w 5"/>
                    <a:gd name="T9" fmla="*/ 2 h 5"/>
                    <a:gd name="T10" fmla="*/ 1 w 5"/>
                    <a:gd name="T11" fmla="*/ 2 h 5"/>
                    <a:gd name="T12" fmla="*/ 1 w 5"/>
                    <a:gd name="T13" fmla="*/ 2 h 5"/>
                    <a:gd name="T14" fmla="*/ 0 w 5"/>
                    <a:gd name="T15" fmla="*/ 2 h 5"/>
                    <a:gd name="T16" fmla="*/ 1 w 5"/>
                    <a:gd name="T17" fmla="*/ 2 h 5"/>
                    <a:gd name="T18" fmla="*/ 1 w 5"/>
                    <a:gd name="T19" fmla="*/ 2 h 5"/>
                    <a:gd name="T20" fmla="*/ 1 w 5"/>
                    <a:gd name="T21" fmla="*/ 2 h 5"/>
                    <a:gd name="T22" fmla="*/ 0 w 5"/>
                    <a:gd name="T23" fmla="*/ 2 h 5"/>
                    <a:gd name="T24" fmla="*/ 0 w 5"/>
                    <a:gd name="T25" fmla="*/ 2 h 5"/>
                    <a:gd name="T26" fmla="*/ 0 w 5"/>
                    <a:gd name="T27" fmla="*/ 2 h 5"/>
                    <a:gd name="T28" fmla="*/ 0 w 5"/>
                    <a:gd name="T29" fmla="*/ 2 h 5"/>
                    <a:gd name="T30" fmla="*/ 0 w 5"/>
                    <a:gd name="T31" fmla="*/ 2 h 5"/>
                    <a:gd name="T32" fmla="*/ 2 w 5"/>
                    <a:gd name="T33" fmla="*/ 2 h 5"/>
                    <a:gd name="T34" fmla="*/ 2 w 5"/>
                    <a:gd name="T35" fmla="*/ 2 h 5"/>
                    <a:gd name="T36" fmla="*/ 2 w 5"/>
                    <a:gd name="T37" fmla="*/ 2 h 5"/>
                    <a:gd name="T38" fmla="*/ 2 w 5"/>
                    <a:gd name="T39" fmla="*/ 2 h 5"/>
                    <a:gd name="T40" fmla="*/ 2 w 5"/>
                    <a:gd name="T41" fmla="*/ 2 h 5"/>
                    <a:gd name="T42" fmla="*/ 2 w 5"/>
                    <a:gd name="T43" fmla="*/ 0 h 5"/>
                    <a:gd name="T44" fmla="*/ 2 w 5"/>
                    <a:gd name="T45" fmla="*/ 0 h 5"/>
                    <a:gd name="T46" fmla="*/ 2 w 5"/>
                    <a:gd name="T47" fmla="*/ 0 h 5"/>
                    <a:gd name="T48" fmla="*/ 2 w 5"/>
                    <a:gd name="T49" fmla="*/ 0 h 5"/>
                    <a:gd name="T50" fmla="*/ 2 w 5"/>
                    <a:gd name="T51" fmla="*/ 0 h 5"/>
                    <a:gd name="T52" fmla="*/ 2 w 5"/>
                    <a:gd name="T53" fmla="*/ 0 h 5"/>
                    <a:gd name="T54" fmla="*/ 2 w 5"/>
                    <a:gd name="T55" fmla="*/ 0 h 5"/>
                    <a:gd name="T56" fmla="*/ 2 w 5"/>
                    <a:gd name="T57" fmla="*/ 0 h 5"/>
                    <a:gd name="T58" fmla="*/ 2 w 5"/>
                    <a:gd name="T59" fmla="*/ 0 h 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 h="5">
                      <a:moveTo>
                        <a:pt x="1" y="5"/>
                      </a:moveTo>
                      <a:cubicBezTo>
                        <a:pt x="1" y="5"/>
                        <a:pt x="1" y="5"/>
                        <a:pt x="1" y="5"/>
                      </a:cubicBezTo>
                      <a:cubicBezTo>
                        <a:pt x="1" y="5"/>
                        <a:pt x="1" y="5"/>
                        <a:pt x="1" y="5"/>
                      </a:cubicBezTo>
                      <a:cubicBezTo>
                        <a:pt x="1" y="5"/>
                        <a:pt x="1" y="5"/>
                        <a:pt x="1" y="5"/>
                      </a:cubicBezTo>
                      <a:moveTo>
                        <a:pt x="1" y="5"/>
                      </a:moveTo>
                      <a:cubicBezTo>
                        <a:pt x="1" y="5"/>
                        <a:pt x="1" y="5"/>
                        <a:pt x="1" y="5"/>
                      </a:cubicBezTo>
                      <a:cubicBezTo>
                        <a:pt x="1" y="5"/>
                        <a:pt x="1" y="5"/>
                        <a:pt x="1" y="5"/>
                      </a:cubicBezTo>
                      <a:moveTo>
                        <a:pt x="0" y="4"/>
                      </a:moveTo>
                      <a:cubicBezTo>
                        <a:pt x="0" y="4"/>
                        <a:pt x="1" y="4"/>
                        <a:pt x="1" y="5"/>
                      </a:cubicBezTo>
                      <a:cubicBezTo>
                        <a:pt x="1" y="5"/>
                        <a:pt x="1" y="5"/>
                        <a:pt x="1" y="5"/>
                      </a:cubicBezTo>
                      <a:cubicBezTo>
                        <a:pt x="1" y="5"/>
                        <a:pt x="1" y="5"/>
                        <a:pt x="1" y="5"/>
                      </a:cubicBezTo>
                      <a:cubicBezTo>
                        <a:pt x="1" y="4"/>
                        <a:pt x="0" y="4"/>
                        <a:pt x="0" y="4"/>
                      </a:cubicBezTo>
                      <a:moveTo>
                        <a:pt x="0" y="4"/>
                      </a:moveTo>
                      <a:cubicBezTo>
                        <a:pt x="0" y="4"/>
                        <a:pt x="0" y="4"/>
                        <a:pt x="0" y="4"/>
                      </a:cubicBezTo>
                      <a:cubicBezTo>
                        <a:pt x="0" y="4"/>
                        <a:pt x="0" y="4"/>
                        <a:pt x="0" y="4"/>
                      </a:cubicBezTo>
                      <a:cubicBezTo>
                        <a:pt x="0" y="4"/>
                        <a:pt x="0" y="4"/>
                        <a:pt x="0" y="4"/>
                      </a:cubicBezTo>
                      <a:moveTo>
                        <a:pt x="3" y="2"/>
                      </a:moveTo>
                      <a:cubicBezTo>
                        <a:pt x="3" y="2"/>
                        <a:pt x="3" y="2"/>
                        <a:pt x="3" y="2"/>
                      </a:cubicBezTo>
                      <a:cubicBezTo>
                        <a:pt x="3" y="2"/>
                        <a:pt x="3" y="3"/>
                        <a:pt x="3" y="3"/>
                      </a:cubicBezTo>
                      <a:cubicBezTo>
                        <a:pt x="3" y="3"/>
                        <a:pt x="3" y="2"/>
                        <a:pt x="3" y="2"/>
                      </a:cubicBezTo>
                      <a:cubicBezTo>
                        <a:pt x="3" y="2"/>
                        <a:pt x="3" y="2"/>
                        <a:pt x="3" y="2"/>
                      </a:cubicBezTo>
                      <a:moveTo>
                        <a:pt x="5" y="0"/>
                      </a:moveTo>
                      <a:cubicBezTo>
                        <a:pt x="5" y="0"/>
                        <a:pt x="5" y="0"/>
                        <a:pt x="5" y="0"/>
                      </a:cubicBezTo>
                      <a:cubicBezTo>
                        <a:pt x="5" y="0"/>
                        <a:pt x="5" y="0"/>
                        <a:pt x="5" y="0"/>
                      </a:cubicBez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3" name="Freeform 11014">
                  <a:extLst>
                    <a:ext uri="{FF2B5EF4-FFF2-40B4-BE49-F238E27FC236}">
                      <a16:creationId xmlns:a16="http://schemas.microsoft.com/office/drawing/2014/main" id="{075BE5F2-9496-4E88-3C7A-62E047D14E4D}"/>
                    </a:ext>
                  </a:extLst>
                </p:cNvPr>
                <p:cNvSpPr>
                  <a:spLocks noEditPoints="1"/>
                </p:cNvSpPr>
                <p:nvPr/>
              </p:nvSpPr>
              <p:spPr bwMode="auto">
                <a:xfrm>
                  <a:off x="4657" y="1955"/>
                  <a:ext cx="2" cy="1"/>
                </a:xfrm>
                <a:custGeom>
                  <a:avLst/>
                  <a:gdLst>
                    <a:gd name="T0" fmla="*/ 0 w 2"/>
                    <a:gd name="T1" fmla="*/ 0 h 1"/>
                    <a:gd name="T2" fmla="*/ 1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1">
                      <a:moveTo>
                        <a:pt x="0" y="0"/>
                      </a:moveTo>
                      <a:cubicBezTo>
                        <a:pt x="0" y="0"/>
                        <a:pt x="1" y="0"/>
                        <a:pt x="1" y="0"/>
                      </a:cubicBezTo>
                      <a:cubicBezTo>
                        <a:pt x="1" y="0"/>
                        <a:pt x="1" y="0"/>
                        <a:pt x="2" y="0"/>
                      </a:cubicBezTo>
                      <a:cubicBezTo>
                        <a:pt x="1" y="0"/>
                        <a:pt x="1" y="0"/>
                        <a:pt x="1" y="0"/>
                      </a:cubicBezTo>
                      <a:cubicBezTo>
                        <a:pt x="1" y="0"/>
                        <a:pt x="0" y="0"/>
                        <a:pt x="0" y="0"/>
                      </a:cubicBezTo>
                      <a:moveTo>
                        <a:pt x="0" y="0"/>
                      </a:moveTo>
                      <a:cubicBezTo>
                        <a:pt x="0" y="0"/>
                        <a:pt x="0" y="0"/>
                        <a:pt x="0" y="0"/>
                      </a:cubicBezTo>
                      <a:cubicBezTo>
                        <a:pt x="0" y="0"/>
                        <a:pt x="0" y="0"/>
                        <a:pt x="0" y="0"/>
                      </a:cubicBezTo>
                      <a:cubicBezTo>
                        <a:pt x="0" y="0"/>
                        <a:pt x="0" y="0"/>
                        <a:pt x="0" y="0"/>
                      </a:cubicBezTo>
                    </a:path>
                  </a:pathLst>
                </a:custGeom>
                <a:solidFill>
                  <a:srgbClr val="D9B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4" name="Freeform 11015">
                  <a:extLst>
                    <a:ext uri="{FF2B5EF4-FFF2-40B4-BE49-F238E27FC236}">
                      <a16:creationId xmlns:a16="http://schemas.microsoft.com/office/drawing/2014/main" id="{7BDDAE8B-D677-A0C1-A732-3C57B8639DF8}"/>
                    </a:ext>
                  </a:extLst>
                </p:cNvPr>
                <p:cNvSpPr>
                  <a:spLocks noEditPoints="1"/>
                </p:cNvSpPr>
                <p:nvPr/>
              </p:nvSpPr>
              <p:spPr bwMode="auto">
                <a:xfrm>
                  <a:off x="4646" y="1955"/>
                  <a:ext cx="3" cy="1"/>
                </a:xfrm>
                <a:custGeom>
                  <a:avLst/>
                  <a:gdLst>
                    <a:gd name="T0" fmla="*/ 0 w 4"/>
                    <a:gd name="T1" fmla="*/ 0 h 2"/>
                    <a:gd name="T2" fmla="*/ 0 w 4"/>
                    <a:gd name="T3" fmla="*/ 0 h 2"/>
                    <a:gd name="T4" fmla="*/ 0 w 4"/>
                    <a:gd name="T5" fmla="*/ 0 h 2"/>
                    <a:gd name="T6" fmla="*/ 0 w 4"/>
                    <a:gd name="T7" fmla="*/ 0 h 2"/>
                    <a:gd name="T8" fmla="*/ 0 w 4"/>
                    <a:gd name="T9" fmla="*/ 0 h 2"/>
                    <a:gd name="T10" fmla="*/ 0 w 4"/>
                    <a:gd name="T11" fmla="*/ 0 h 2"/>
                    <a:gd name="T12" fmla="*/ 0 w 4"/>
                    <a:gd name="T13" fmla="*/ 0 h 2"/>
                    <a:gd name="T14" fmla="*/ 1 w 4"/>
                    <a:gd name="T15" fmla="*/ 0 h 2"/>
                    <a:gd name="T16" fmla="*/ 1 w 4"/>
                    <a:gd name="T17" fmla="*/ 0 h 2"/>
                    <a:gd name="T18" fmla="*/ 0 w 4"/>
                    <a:gd name="T19" fmla="*/ 0 h 2"/>
                    <a:gd name="T20" fmla="*/ 1 w 4"/>
                    <a:gd name="T21" fmla="*/ 0 h 2"/>
                    <a:gd name="T22" fmla="*/ 1 w 4"/>
                    <a:gd name="T23" fmla="*/ 0 h 2"/>
                    <a:gd name="T24" fmla="*/ 1 w 4"/>
                    <a:gd name="T25" fmla="*/ 0 h 2"/>
                    <a:gd name="T26" fmla="*/ 1 w 4"/>
                    <a:gd name="T27" fmla="*/ 0 h 2"/>
                    <a:gd name="T28" fmla="*/ 1 w 4"/>
                    <a:gd name="T29" fmla="*/ 0 h 2"/>
                    <a:gd name="T30" fmla="*/ 1 w 4"/>
                    <a:gd name="T31" fmla="*/ 0 h 2"/>
                    <a:gd name="T32" fmla="*/ 2 w 4"/>
                    <a:gd name="T33" fmla="*/ 1 h 2"/>
                    <a:gd name="T34" fmla="*/ 2 w 4"/>
                    <a:gd name="T35" fmla="*/ 1 h 2"/>
                    <a:gd name="T36" fmla="*/ 2 w 4"/>
                    <a:gd name="T37" fmla="*/ 1 h 2"/>
                    <a:gd name="T38" fmla="*/ 1 w 4"/>
                    <a:gd name="T39" fmla="*/ 0 h 2"/>
                    <a:gd name="T40" fmla="*/ 1 w 4"/>
                    <a:gd name="T41" fmla="*/ 0 h 2"/>
                    <a:gd name="T42" fmla="*/ 1 w 4"/>
                    <a:gd name="T43" fmla="*/ 0 h 2"/>
                    <a:gd name="T44" fmla="*/ 1 w 4"/>
                    <a:gd name="T45" fmla="*/ 0 h 2"/>
                    <a:gd name="T46" fmla="*/ 1 w 4"/>
                    <a:gd name="T47" fmla="*/ 0 h 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2">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1" y="0"/>
                        <a:pt x="1" y="0"/>
                      </a:cubicBezTo>
                      <a:cubicBezTo>
                        <a:pt x="1" y="0"/>
                        <a:pt x="0" y="0"/>
                        <a:pt x="0" y="0"/>
                      </a:cubicBezTo>
                      <a:cubicBezTo>
                        <a:pt x="0" y="0"/>
                        <a:pt x="1" y="0"/>
                        <a:pt x="1" y="0"/>
                      </a:cubicBezTo>
                      <a:cubicBezTo>
                        <a:pt x="1" y="0"/>
                        <a:pt x="1" y="0"/>
                        <a:pt x="1" y="0"/>
                      </a:cubicBezTo>
                      <a:moveTo>
                        <a:pt x="1" y="0"/>
                      </a:moveTo>
                      <a:cubicBezTo>
                        <a:pt x="1" y="0"/>
                        <a:pt x="1" y="0"/>
                        <a:pt x="1" y="0"/>
                      </a:cubicBezTo>
                      <a:cubicBezTo>
                        <a:pt x="1" y="0"/>
                        <a:pt x="1" y="0"/>
                        <a:pt x="1" y="0"/>
                      </a:cubicBezTo>
                      <a:moveTo>
                        <a:pt x="1" y="0"/>
                      </a:moveTo>
                      <a:cubicBezTo>
                        <a:pt x="2" y="0"/>
                        <a:pt x="2" y="0"/>
                        <a:pt x="2" y="1"/>
                      </a:cubicBezTo>
                      <a:cubicBezTo>
                        <a:pt x="3" y="2"/>
                        <a:pt x="3" y="2"/>
                        <a:pt x="4" y="2"/>
                      </a:cubicBezTo>
                      <a:cubicBezTo>
                        <a:pt x="3" y="2"/>
                        <a:pt x="3" y="2"/>
                        <a:pt x="2" y="1"/>
                      </a:cubicBezTo>
                      <a:cubicBezTo>
                        <a:pt x="2" y="0"/>
                        <a:pt x="2" y="0"/>
                        <a:pt x="1" y="0"/>
                      </a:cubicBezTo>
                      <a:moveTo>
                        <a:pt x="1" y="0"/>
                      </a:moveTo>
                      <a:cubicBezTo>
                        <a:pt x="1" y="0"/>
                        <a:pt x="1" y="0"/>
                        <a:pt x="1" y="0"/>
                      </a:cubicBezTo>
                      <a:cubicBezTo>
                        <a:pt x="1" y="0"/>
                        <a:pt x="1" y="0"/>
                        <a:pt x="1" y="0"/>
                      </a:cubicBezTo>
                      <a:cubicBezTo>
                        <a:pt x="1" y="0"/>
                        <a:pt x="1" y="0"/>
                        <a:pt x="1" y="0"/>
                      </a:cubicBezTo>
                    </a:path>
                  </a:pathLst>
                </a:custGeom>
                <a:solidFill>
                  <a:srgbClr val="D1A8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5" name="Freeform 11016">
                  <a:extLst>
                    <a:ext uri="{FF2B5EF4-FFF2-40B4-BE49-F238E27FC236}">
                      <a16:creationId xmlns:a16="http://schemas.microsoft.com/office/drawing/2014/main" id="{A4CEF47B-04F8-8B89-D06E-8F0F066600D7}"/>
                    </a:ext>
                  </a:extLst>
                </p:cNvPr>
                <p:cNvSpPr>
                  <a:spLocks noEditPoints="1"/>
                </p:cNvSpPr>
                <p:nvPr/>
              </p:nvSpPr>
              <p:spPr bwMode="auto">
                <a:xfrm>
                  <a:off x="4649" y="1956"/>
                  <a:ext cx="7" cy="1"/>
                </a:xfrm>
                <a:custGeom>
                  <a:avLst/>
                  <a:gdLst>
                    <a:gd name="T0" fmla="*/ 0 w 8"/>
                    <a:gd name="T1" fmla="*/ 1 h 1"/>
                    <a:gd name="T2" fmla="*/ 0 w 8"/>
                    <a:gd name="T3" fmla="*/ 1 h 1"/>
                    <a:gd name="T4" fmla="*/ 0 w 8"/>
                    <a:gd name="T5" fmla="*/ 1 h 1"/>
                    <a:gd name="T6" fmla="*/ 0 w 8"/>
                    <a:gd name="T7" fmla="*/ 1 h 1"/>
                    <a:gd name="T8" fmla="*/ 4 w 8"/>
                    <a:gd name="T9" fmla="*/ 1 h 1"/>
                    <a:gd name="T10" fmla="*/ 4 w 8"/>
                    <a:gd name="T11" fmla="*/ 1 h 1"/>
                    <a:gd name="T12" fmla="*/ 4 w 8"/>
                    <a:gd name="T13" fmla="*/ 1 h 1"/>
                    <a:gd name="T14" fmla="*/ 4 w 8"/>
                    <a:gd name="T15" fmla="*/ 1 h 1"/>
                    <a:gd name="T16" fmla="*/ 1 w 8"/>
                    <a:gd name="T17" fmla="*/ 1 h 1"/>
                    <a:gd name="T18" fmla="*/ 1 w 8"/>
                    <a:gd name="T19" fmla="*/ 1 h 1"/>
                    <a:gd name="T20" fmla="*/ 1 w 8"/>
                    <a:gd name="T21" fmla="*/ 1 h 1"/>
                    <a:gd name="T22" fmla="*/ 1 w 8"/>
                    <a:gd name="T23" fmla="*/ 1 h 1"/>
                    <a:gd name="T24" fmla="*/ 1 w 8"/>
                    <a:gd name="T25" fmla="*/ 1 h 1"/>
                    <a:gd name="T26" fmla="*/ 1 w 8"/>
                    <a:gd name="T27" fmla="*/ 1 h 1"/>
                    <a:gd name="T28" fmla="*/ 1 w 8"/>
                    <a:gd name="T29" fmla="*/ 0 h 1"/>
                    <a:gd name="T30" fmla="*/ 1 w 8"/>
                    <a:gd name="T31" fmla="*/ 0 h 1"/>
                    <a:gd name="T32" fmla="*/ 1 w 8"/>
                    <a:gd name="T33" fmla="*/ 0 h 1"/>
                    <a:gd name="T34" fmla="*/ 1 w 8"/>
                    <a:gd name="T35" fmla="*/ 0 h 1"/>
                    <a:gd name="T36" fmla="*/ 1 w 8"/>
                    <a:gd name="T37" fmla="*/ 0 h 1"/>
                    <a:gd name="T38" fmla="*/ 1 w 8"/>
                    <a:gd name="T39" fmla="*/ 0 h 1"/>
                    <a:gd name="T40" fmla="*/ 1 w 8"/>
                    <a:gd name="T41" fmla="*/ 0 h 1"/>
                    <a:gd name="T42" fmla="*/ 1 w 8"/>
                    <a:gd name="T43" fmla="*/ 0 h 1"/>
                    <a:gd name="T44" fmla="*/ 2 w 8"/>
                    <a:gd name="T45" fmla="*/ 0 h 1"/>
                    <a:gd name="T46" fmla="*/ 1 w 8"/>
                    <a:gd name="T47" fmla="*/ 0 h 1"/>
                    <a:gd name="T48" fmla="*/ 2 w 8"/>
                    <a:gd name="T49" fmla="*/ 0 h 1"/>
                    <a:gd name="T50" fmla="*/ 3 w 8"/>
                    <a:gd name="T51" fmla="*/ 0 h 1"/>
                    <a:gd name="T52" fmla="*/ 3 w 8"/>
                    <a:gd name="T53" fmla="*/ 0 h 1"/>
                    <a:gd name="T54" fmla="*/ 4 w 8"/>
                    <a:gd name="T55" fmla="*/ 1 h 1"/>
                    <a:gd name="T56" fmla="*/ 3 w 8"/>
                    <a:gd name="T57" fmla="*/ 0 h 1"/>
                    <a:gd name="T58" fmla="*/ 3 w 8"/>
                    <a:gd name="T59" fmla="*/ 0 h 1"/>
                    <a:gd name="T60" fmla="*/ 3 w 8"/>
                    <a:gd name="T61" fmla="*/ 0 h 1"/>
                    <a:gd name="T62" fmla="*/ 3 w 8"/>
                    <a:gd name="T63" fmla="*/ 0 h 1"/>
                    <a:gd name="T64" fmla="*/ 3 w 8"/>
                    <a:gd name="T65" fmla="*/ 0 h 1"/>
                    <a:gd name="T66" fmla="*/ 3 w 8"/>
                    <a:gd name="T67" fmla="*/ 0 h 1"/>
                    <a:gd name="T68" fmla="*/ 3 w 8"/>
                    <a:gd name="T69" fmla="*/ 0 h 1"/>
                    <a:gd name="T70" fmla="*/ 3 w 8"/>
                    <a:gd name="T71" fmla="*/ 0 h 1"/>
                    <a:gd name="T72" fmla="*/ 3 w 8"/>
                    <a:gd name="T73" fmla="*/ 0 h 1"/>
                    <a:gd name="T74" fmla="*/ 4 w 8"/>
                    <a:gd name="T75" fmla="*/ 0 h 1"/>
                    <a:gd name="T76" fmla="*/ 4 w 8"/>
                    <a:gd name="T77" fmla="*/ 0 h 1"/>
                    <a:gd name="T78" fmla="*/ 4 w 8"/>
                    <a:gd name="T79" fmla="*/ 0 h 1"/>
                    <a:gd name="T80" fmla="*/ 4 w 8"/>
                    <a:gd name="T81" fmla="*/ 0 h 1"/>
                    <a:gd name="T82" fmla="*/ 4 w 8"/>
                    <a:gd name="T83" fmla="*/ 0 h 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 h="1">
                      <a:moveTo>
                        <a:pt x="0" y="1"/>
                      </a:moveTo>
                      <a:cubicBezTo>
                        <a:pt x="0" y="1"/>
                        <a:pt x="0" y="1"/>
                        <a:pt x="0" y="1"/>
                      </a:cubicBezTo>
                      <a:cubicBezTo>
                        <a:pt x="0" y="1"/>
                        <a:pt x="0" y="1"/>
                        <a:pt x="0" y="1"/>
                      </a:cubicBezTo>
                      <a:cubicBezTo>
                        <a:pt x="0" y="1"/>
                        <a:pt x="0" y="1"/>
                        <a:pt x="0" y="1"/>
                      </a:cubicBezTo>
                      <a:moveTo>
                        <a:pt x="5" y="1"/>
                      </a:moveTo>
                      <a:cubicBezTo>
                        <a:pt x="5" y="1"/>
                        <a:pt x="5" y="1"/>
                        <a:pt x="5" y="1"/>
                      </a:cubicBezTo>
                      <a:cubicBezTo>
                        <a:pt x="5" y="1"/>
                        <a:pt x="5" y="1"/>
                        <a:pt x="5" y="1"/>
                      </a:cubicBezTo>
                      <a:cubicBezTo>
                        <a:pt x="5" y="1"/>
                        <a:pt x="5" y="1"/>
                        <a:pt x="5"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2" y="0"/>
                      </a:moveTo>
                      <a:cubicBezTo>
                        <a:pt x="2" y="0"/>
                        <a:pt x="2" y="0"/>
                        <a:pt x="1" y="0"/>
                      </a:cubicBezTo>
                      <a:cubicBezTo>
                        <a:pt x="2" y="0"/>
                        <a:pt x="2" y="0"/>
                        <a:pt x="2" y="0"/>
                      </a:cubicBezTo>
                      <a:moveTo>
                        <a:pt x="3" y="0"/>
                      </a:moveTo>
                      <a:cubicBezTo>
                        <a:pt x="3" y="0"/>
                        <a:pt x="3" y="0"/>
                        <a:pt x="3" y="0"/>
                      </a:cubicBezTo>
                      <a:cubicBezTo>
                        <a:pt x="4" y="1"/>
                        <a:pt x="4" y="1"/>
                        <a:pt x="5" y="1"/>
                      </a:cubicBezTo>
                      <a:cubicBezTo>
                        <a:pt x="4" y="1"/>
                        <a:pt x="4" y="1"/>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cubicBezTo>
                        <a:pt x="3" y="0"/>
                        <a:pt x="3" y="0"/>
                        <a:pt x="3" y="0"/>
                      </a:cubicBezTo>
                      <a:moveTo>
                        <a:pt x="8" y="0"/>
                      </a:moveTo>
                      <a:cubicBezTo>
                        <a:pt x="8" y="0"/>
                        <a:pt x="8" y="0"/>
                        <a:pt x="8" y="0"/>
                      </a:cubicBezTo>
                      <a:cubicBezTo>
                        <a:pt x="8" y="0"/>
                        <a:pt x="8" y="0"/>
                        <a:pt x="7" y="0"/>
                      </a:cubicBezTo>
                      <a:cubicBezTo>
                        <a:pt x="8" y="0"/>
                        <a:pt x="8" y="0"/>
                        <a:pt x="8" y="0"/>
                      </a:cubicBezTo>
                      <a:cubicBezTo>
                        <a:pt x="8" y="0"/>
                        <a:pt x="8" y="0"/>
                        <a:pt x="8" y="0"/>
                      </a:cubicBezTo>
                    </a:path>
                  </a:pathLst>
                </a:custGeom>
                <a:solidFill>
                  <a:srgbClr val="D1A8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6" name="Freeform 11017">
                  <a:extLst>
                    <a:ext uri="{FF2B5EF4-FFF2-40B4-BE49-F238E27FC236}">
                      <a16:creationId xmlns:a16="http://schemas.microsoft.com/office/drawing/2014/main" id="{53B70D66-1DB0-411C-DB03-86184399FFBC}"/>
                    </a:ext>
                  </a:extLst>
                </p:cNvPr>
                <p:cNvSpPr>
                  <a:spLocks noEditPoints="1"/>
                </p:cNvSpPr>
                <p:nvPr/>
              </p:nvSpPr>
              <p:spPr bwMode="auto">
                <a:xfrm>
                  <a:off x="4633" y="1922"/>
                  <a:ext cx="33" cy="31"/>
                </a:xfrm>
                <a:custGeom>
                  <a:avLst/>
                  <a:gdLst>
                    <a:gd name="T0" fmla="*/ 17 w 40"/>
                    <a:gd name="T1" fmla="*/ 13 h 38"/>
                    <a:gd name="T2" fmla="*/ 17 w 40"/>
                    <a:gd name="T3" fmla="*/ 13 h 38"/>
                    <a:gd name="T4" fmla="*/ 16 w 40"/>
                    <a:gd name="T5" fmla="*/ 13 h 38"/>
                    <a:gd name="T6" fmla="*/ 15 w 40"/>
                    <a:gd name="T7" fmla="*/ 13 h 38"/>
                    <a:gd name="T8" fmla="*/ 14 w 40"/>
                    <a:gd name="T9" fmla="*/ 13 h 38"/>
                    <a:gd name="T10" fmla="*/ 14 w 40"/>
                    <a:gd name="T11" fmla="*/ 13 h 38"/>
                    <a:gd name="T12" fmla="*/ 14 w 40"/>
                    <a:gd name="T13" fmla="*/ 13 h 38"/>
                    <a:gd name="T14" fmla="*/ 14 w 40"/>
                    <a:gd name="T15" fmla="*/ 16 h 38"/>
                    <a:gd name="T16" fmla="*/ 14 w 40"/>
                    <a:gd name="T17" fmla="*/ 16 h 38"/>
                    <a:gd name="T18" fmla="*/ 15 w 40"/>
                    <a:gd name="T19" fmla="*/ 16 h 38"/>
                    <a:gd name="T20" fmla="*/ 16 w 40"/>
                    <a:gd name="T21" fmla="*/ 15 h 38"/>
                    <a:gd name="T22" fmla="*/ 17 w 40"/>
                    <a:gd name="T23" fmla="*/ 15 h 38"/>
                    <a:gd name="T24" fmla="*/ 17 w 40"/>
                    <a:gd name="T25" fmla="*/ 16 h 38"/>
                    <a:gd name="T26" fmla="*/ 17 w 40"/>
                    <a:gd name="T27" fmla="*/ 13 h 38"/>
                    <a:gd name="T28" fmla="*/ 17 w 40"/>
                    <a:gd name="T29" fmla="*/ 13 h 38"/>
                    <a:gd name="T30" fmla="*/ 18 w 40"/>
                    <a:gd name="T31" fmla="*/ 13 h 38"/>
                    <a:gd name="T32" fmla="*/ 17 w 40"/>
                    <a:gd name="T33" fmla="*/ 13 h 38"/>
                    <a:gd name="T34" fmla="*/ 1 w 40"/>
                    <a:gd name="T35" fmla="*/ 6 h 38"/>
                    <a:gd name="T36" fmla="*/ 1 w 40"/>
                    <a:gd name="T37" fmla="*/ 7 h 38"/>
                    <a:gd name="T38" fmla="*/ 0 w 40"/>
                    <a:gd name="T39" fmla="*/ 7 h 38"/>
                    <a:gd name="T40" fmla="*/ 1 w 40"/>
                    <a:gd name="T41" fmla="*/ 7 h 38"/>
                    <a:gd name="T42" fmla="*/ 1 w 40"/>
                    <a:gd name="T43" fmla="*/ 9 h 38"/>
                    <a:gd name="T44" fmla="*/ 2 w 40"/>
                    <a:gd name="T45" fmla="*/ 11 h 38"/>
                    <a:gd name="T46" fmla="*/ 2 w 40"/>
                    <a:gd name="T47" fmla="*/ 13 h 38"/>
                    <a:gd name="T48" fmla="*/ 5 w 40"/>
                    <a:gd name="T49" fmla="*/ 15 h 38"/>
                    <a:gd name="T50" fmla="*/ 6 w 40"/>
                    <a:gd name="T51" fmla="*/ 16 h 38"/>
                    <a:gd name="T52" fmla="*/ 7 w 40"/>
                    <a:gd name="T53" fmla="*/ 16 h 38"/>
                    <a:gd name="T54" fmla="*/ 7 w 40"/>
                    <a:gd name="T55" fmla="*/ 16 h 38"/>
                    <a:gd name="T56" fmla="*/ 7 w 40"/>
                    <a:gd name="T57" fmla="*/ 16 h 38"/>
                    <a:gd name="T58" fmla="*/ 8 w 40"/>
                    <a:gd name="T59" fmla="*/ 16 h 38"/>
                    <a:gd name="T60" fmla="*/ 9 w 40"/>
                    <a:gd name="T61" fmla="*/ 16 h 38"/>
                    <a:gd name="T62" fmla="*/ 10 w 40"/>
                    <a:gd name="T63" fmla="*/ 16 h 38"/>
                    <a:gd name="T64" fmla="*/ 5 w 40"/>
                    <a:gd name="T65" fmla="*/ 9 h 38"/>
                    <a:gd name="T66" fmla="*/ 1 w 40"/>
                    <a:gd name="T67" fmla="*/ 6 h 38"/>
                    <a:gd name="T68" fmla="*/ 6 w 40"/>
                    <a:gd name="T69" fmla="*/ 0 h 38"/>
                    <a:gd name="T70" fmla="*/ 5 w 40"/>
                    <a:gd name="T71" fmla="*/ 0 h 38"/>
                    <a:gd name="T72" fmla="*/ 5 w 40"/>
                    <a:gd name="T73" fmla="*/ 0 h 38"/>
                    <a:gd name="T74" fmla="*/ 5 w 40"/>
                    <a:gd name="T75" fmla="*/ 0 h 38"/>
                    <a:gd name="T76" fmla="*/ 5 w 40"/>
                    <a:gd name="T77" fmla="*/ 0 h 38"/>
                    <a:gd name="T78" fmla="*/ 5 w 40"/>
                    <a:gd name="T79" fmla="*/ 0 h 38"/>
                    <a:gd name="T80" fmla="*/ 5 w 40"/>
                    <a:gd name="T81" fmla="*/ 0 h 38"/>
                    <a:gd name="T82" fmla="*/ 5 w 40"/>
                    <a:gd name="T83" fmla="*/ 0 h 38"/>
                    <a:gd name="T84" fmla="*/ 3 w 40"/>
                    <a:gd name="T85" fmla="*/ 2 h 38"/>
                    <a:gd name="T86" fmla="*/ 3 w 40"/>
                    <a:gd name="T87" fmla="*/ 2 h 38"/>
                    <a:gd name="T88" fmla="*/ 3 w 40"/>
                    <a:gd name="T89" fmla="*/ 2 h 38"/>
                    <a:gd name="T90" fmla="*/ 3 w 40"/>
                    <a:gd name="T91" fmla="*/ 2 h 38"/>
                    <a:gd name="T92" fmla="*/ 3 w 40"/>
                    <a:gd name="T93" fmla="*/ 2 h 38"/>
                    <a:gd name="T94" fmla="*/ 3 w 40"/>
                    <a:gd name="T95" fmla="*/ 2 h 38"/>
                    <a:gd name="T96" fmla="*/ 3 w 40"/>
                    <a:gd name="T97" fmla="*/ 2 h 38"/>
                    <a:gd name="T98" fmla="*/ 2 w 40"/>
                    <a:gd name="T99" fmla="*/ 2 h 38"/>
                    <a:gd name="T100" fmla="*/ 2 w 40"/>
                    <a:gd name="T101" fmla="*/ 2 h 38"/>
                    <a:gd name="T102" fmla="*/ 2 w 40"/>
                    <a:gd name="T103" fmla="*/ 4 h 38"/>
                    <a:gd name="T104" fmla="*/ 5 w 40"/>
                    <a:gd name="T105" fmla="*/ 4 h 38"/>
                    <a:gd name="T106" fmla="*/ 5 w 40"/>
                    <a:gd name="T107" fmla="*/ 4 h 38"/>
                    <a:gd name="T108" fmla="*/ 5 w 40"/>
                    <a:gd name="T109" fmla="*/ 2 h 38"/>
                    <a:gd name="T110" fmla="*/ 6 w 40"/>
                    <a:gd name="T111" fmla="*/ 0 h 38"/>
                    <a:gd name="T112" fmla="*/ 6 w 40"/>
                    <a:gd name="T113" fmla="*/ 0 h 3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0" h="38">
                      <a:moveTo>
                        <a:pt x="39" y="29"/>
                      </a:moveTo>
                      <a:cubicBezTo>
                        <a:pt x="39" y="29"/>
                        <a:pt x="38" y="30"/>
                        <a:pt x="37" y="30"/>
                      </a:cubicBezTo>
                      <a:cubicBezTo>
                        <a:pt x="36" y="31"/>
                        <a:pt x="35" y="31"/>
                        <a:pt x="34" y="31"/>
                      </a:cubicBezTo>
                      <a:cubicBezTo>
                        <a:pt x="34" y="31"/>
                        <a:pt x="33" y="31"/>
                        <a:pt x="33" y="31"/>
                      </a:cubicBezTo>
                      <a:cubicBezTo>
                        <a:pt x="33" y="31"/>
                        <a:pt x="32" y="31"/>
                        <a:pt x="32" y="31"/>
                      </a:cubicBezTo>
                      <a:cubicBezTo>
                        <a:pt x="32" y="31"/>
                        <a:pt x="31" y="31"/>
                        <a:pt x="30" y="31"/>
                      </a:cubicBezTo>
                      <a:cubicBezTo>
                        <a:pt x="30" y="31"/>
                        <a:pt x="30" y="31"/>
                        <a:pt x="29" y="31"/>
                      </a:cubicBezTo>
                      <a:cubicBezTo>
                        <a:pt x="30" y="33"/>
                        <a:pt x="30" y="34"/>
                        <a:pt x="31" y="36"/>
                      </a:cubicBezTo>
                      <a:cubicBezTo>
                        <a:pt x="31" y="36"/>
                        <a:pt x="31" y="36"/>
                        <a:pt x="31" y="36"/>
                      </a:cubicBezTo>
                      <a:cubicBezTo>
                        <a:pt x="32" y="36"/>
                        <a:pt x="32" y="35"/>
                        <a:pt x="33" y="35"/>
                      </a:cubicBezTo>
                      <a:cubicBezTo>
                        <a:pt x="33" y="34"/>
                        <a:pt x="34" y="33"/>
                        <a:pt x="34" y="33"/>
                      </a:cubicBezTo>
                      <a:cubicBezTo>
                        <a:pt x="34" y="33"/>
                        <a:pt x="35" y="33"/>
                        <a:pt x="35" y="33"/>
                      </a:cubicBezTo>
                      <a:cubicBezTo>
                        <a:pt x="35" y="34"/>
                        <a:pt x="35" y="34"/>
                        <a:pt x="35" y="34"/>
                      </a:cubicBezTo>
                      <a:cubicBezTo>
                        <a:pt x="37" y="34"/>
                        <a:pt x="37" y="31"/>
                        <a:pt x="38" y="30"/>
                      </a:cubicBezTo>
                      <a:cubicBezTo>
                        <a:pt x="39" y="30"/>
                        <a:pt x="39" y="29"/>
                        <a:pt x="39" y="29"/>
                      </a:cubicBezTo>
                      <a:cubicBezTo>
                        <a:pt x="40" y="29"/>
                        <a:pt x="40" y="29"/>
                        <a:pt x="40" y="30"/>
                      </a:cubicBezTo>
                      <a:cubicBezTo>
                        <a:pt x="40" y="29"/>
                        <a:pt x="40" y="29"/>
                        <a:pt x="39" y="29"/>
                      </a:cubicBezTo>
                      <a:moveTo>
                        <a:pt x="1" y="14"/>
                      </a:moveTo>
                      <a:cubicBezTo>
                        <a:pt x="1" y="14"/>
                        <a:pt x="1" y="14"/>
                        <a:pt x="1" y="15"/>
                      </a:cubicBezTo>
                      <a:cubicBezTo>
                        <a:pt x="1" y="15"/>
                        <a:pt x="0" y="15"/>
                        <a:pt x="0" y="16"/>
                      </a:cubicBezTo>
                      <a:cubicBezTo>
                        <a:pt x="0" y="16"/>
                        <a:pt x="1" y="17"/>
                        <a:pt x="1" y="17"/>
                      </a:cubicBezTo>
                      <a:cubicBezTo>
                        <a:pt x="1" y="19"/>
                        <a:pt x="2" y="20"/>
                        <a:pt x="1" y="21"/>
                      </a:cubicBezTo>
                      <a:cubicBezTo>
                        <a:pt x="0" y="23"/>
                        <a:pt x="3" y="24"/>
                        <a:pt x="3" y="26"/>
                      </a:cubicBezTo>
                      <a:cubicBezTo>
                        <a:pt x="3" y="28"/>
                        <a:pt x="6" y="28"/>
                        <a:pt x="6" y="30"/>
                      </a:cubicBezTo>
                      <a:cubicBezTo>
                        <a:pt x="6" y="32"/>
                        <a:pt x="10" y="31"/>
                        <a:pt x="10" y="33"/>
                      </a:cubicBezTo>
                      <a:cubicBezTo>
                        <a:pt x="10" y="35"/>
                        <a:pt x="13" y="34"/>
                        <a:pt x="13" y="35"/>
                      </a:cubicBezTo>
                      <a:cubicBezTo>
                        <a:pt x="13" y="36"/>
                        <a:pt x="14" y="36"/>
                        <a:pt x="15" y="36"/>
                      </a:cubicBezTo>
                      <a:cubicBezTo>
                        <a:pt x="15" y="36"/>
                        <a:pt x="15" y="36"/>
                        <a:pt x="16" y="36"/>
                      </a:cubicBezTo>
                      <a:cubicBezTo>
                        <a:pt x="16" y="36"/>
                        <a:pt x="16" y="36"/>
                        <a:pt x="16" y="36"/>
                      </a:cubicBezTo>
                      <a:cubicBezTo>
                        <a:pt x="17" y="36"/>
                        <a:pt x="17" y="36"/>
                        <a:pt x="17" y="37"/>
                      </a:cubicBezTo>
                      <a:cubicBezTo>
                        <a:pt x="18" y="38"/>
                        <a:pt x="18" y="38"/>
                        <a:pt x="19" y="38"/>
                      </a:cubicBezTo>
                      <a:cubicBezTo>
                        <a:pt x="19" y="38"/>
                        <a:pt x="20" y="38"/>
                        <a:pt x="20" y="37"/>
                      </a:cubicBezTo>
                      <a:cubicBezTo>
                        <a:pt x="16" y="33"/>
                        <a:pt x="15" y="26"/>
                        <a:pt x="11" y="21"/>
                      </a:cubicBezTo>
                      <a:cubicBezTo>
                        <a:pt x="8" y="18"/>
                        <a:pt x="5" y="16"/>
                        <a:pt x="1" y="14"/>
                      </a:cubicBezTo>
                      <a:moveTo>
                        <a:pt x="13" y="0"/>
                      </a:moveTo>
                      <a:cubicBezTo>
                        <a:pt x="12" y="0"/>
                        <a:pt x="12"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9" y="0"/>
                        <a:pt x="9" y="2"/>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6" y="4"/>
                      </a:cubicBezTo>
                      <a:cubicBezTo>
                        <a:pt x="6" y="4"/>
                        <a:pt x="6" y="4"/>
                        <a:pt x="6" y="4"/>
                      </a:cubicBezTo>
                      <a:cubicBezTo>
                        <a:pt x="5" y="4"/>
                        <a:pt x="5" y="7"/>
                        <a:pt x="4" y="8"/>
                      </a:cubicBezTo>
                      <a:cubicBezTo>
                        <a:pt x="6" y="8"/>
                        <a:pt x="9" y="8"/>
                        <a:pt x="11" y="9"/>
                      </a:cubicBezTo>
                      <a:cubicBezTo>
                        <a:pt x="11" y="9"/>
                        <a:pt x="11" y="9"/>
                        <a:pt x="11" y="9"/>
                      </a:cubicBezTo>
                      <a:cubicBezTo>
                        <a:pt x="11" y="7"/>
                        <a:pt x="10" y="5"/>
                        <a:pt x="11" y="4"/>
                      </a:cubicBezTo>
                      <a:cubicBezTo>
                        <a:pt x="13" y="3"/>
                        <a:pt x="13" y="1"/>
                        <a:pt x="13" y="0"/>
                      </a:cubicBezTo>
                      <a:cubicBezTo>
                        <a:pt x="13" y="0"/>
                        <a:pt x="13" y="0"/>
                        <a:pt x="13"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7" name="Freeform 11018">
                  <a:extLst>
                    <a:ext uri="{FF2B5EF4-FFF2-40B4-BE49-F238E27FC236}">
                      <a16:creationId xmlns:a16="http://schemas.microsoft.com/office/drawing/2014/main" id="{545A8DCC-7155-786F-E479-1B9103721A62}"/>
                    </a:ext>
                  </a:extLst>
                </p:cNvPr>
                <p:cNvSpPr>
                  <a:spLocks/>
                </p:cNvSpPr>
                <p:nvPr/>
              </p:nvSpPr>
              <p:spPr bwMode="auto">
                <a:xfrm>
                  <a:off x="4634" y="1928"/>
                  <a:ext cx="25" cy="25"/>
                </a:xfrm>
                <a:custGeom>
                  <a:avLst/>
                  <a:gdLst>
                    <a:gd name="T0" fmla="*/ 3 w 30"/>
                    <a:gd name="T1" fmla="*/ 0 h 30"/>
                    <a:gd name="T2" fmla="*/ 2 w 30"/>
                    <a:gd name="T3" fmla="*/ 0 h 30"/>
                    <a:gd name="T4" fmla="*/ 0 w 30"/>
                    <a:gd name="T5" fmla="*/ 3 h 30"/>
                    <a:gd name="T6" fmla="*/ 5 w 30"/>
                    <a:gd name="T7" fmla="*/ 7 h 30"/>
                    <a:gd name="T8" fmla="*/ 9 w 30"/>
                    <a:gd name="T9" fmla="*/ 14 h 30"/>
                    <a:gd name="T10" fmla="*/ 9 w 30"/>
                    <a:gd name="T11" fmla="*/ 14 h 30"/>
                    <a:gd name="T12" fmla="*/ 11 w 30"/>
                    <a:gd name="T13" fmla="*/ 14 h 30"/>
                    <a:gd name="T14" fmla="*/ 11 w 30"/>
                    <a:gd name="T15" fmla="*/ 14 h 30"/>
                    <a:gd name="T16" fmla="*/ 11 w 30"/>
                    <a:gd name="T17" fmla="*/ 15 h 30"/>
                    <a:gd name="T18" fmla="*/ 13 w 30"/>
                    <a:gd name="T19" fmla="*/ 14 h 30"/>
                    <a:gd name="T20" fmla="*/ 13 w 30"/>
                    <a:gd name="T21" fmla="*/ 13 h 30"/>
                    <a:gd name="T22" fmla="*/ 14 w 30"/>
                    <a:gd name="T23" fmla="*/ 13 h 30"/>
                    <a:gd name="T24" fmla="*/ 15 w 30"/>
                    <a:gd name="T25" fmla="*/ 13 h 30"/>
                    <a:gd name="T26" fmla="*/ 15 w 30"/>
                    <a:gd name="T27" fmla="*/ 13 h 30"/>
                    <a:gd name="T28" fmla="*/ 15 w 30"/>
                    <a:gd name="T29" fmla="*/ 13 h 30"/>
                    <a:gd name="T30" fmla="*/ 13 w 30"/>
                    <a:gd name="T31" fmla="*/ 11 h 30"/>
                    <a:gd name="T32" fmla="*/ 13 w 30"/>
                    <a:gd name="T33" fmla="*/ 11 h 30"/>
                    <a:gd name="T34" fmla="*/ 13 w 30"/>
                    <a:gd name="T35" fmla="*/ 11 h 30"/>
                    <a:gd name="T36" fmla="*/ 13 w 30"/>
                    <a:gd name="T37" fmla="*/ 11 h 30"/>
                    <a:gd name="T38" fmla="*/ 13 w 30"/>
                    <a:gd name="T39" fmla="*/ 11 h 30"/>
                    <a:gd name="T40" fmla="*/ 12 w 30"/>
                    <a:gd name="T41" fmla="*/ 11 h 30"/>
                    <a:gd name="T42" fmla="*/ 11 w 30"/>
                    <a:gd name="T43" fmla="*/ 11 h 30"/>
                    <a:gd name="T44" fmla="*/ 9 w 30"/>
                    <a:gd name="T45" fmla="*/ 9 h 30"/>
                    <a:gd name="T46" fmla="*/ 8 w 30"/>
                    <a:gd name="T47" fmla="*/ 8 h 30"/>
                    <a:gd name="T48" fmla="*/ 6 w 30"/>
                    <a:gd name="T49" fmla="*/ 6 h 30"/>
                    <a:gd name="T50" fmla="*/ 6 w 30"/>
                    <a:gd name="T51" fmla="*/ 3 h 30"/>
                    <a:gd name="T52" fmla="*/ 5 w 30"/>
                    <a:gd name="T53" fmla="*/ 1 h 30"/>
                    <a:gd name="T54" fmla="*/ 3 w 30"/>
                    <a:gd name="T55" fmla="*/ 0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 h="30">
                      <a:moveTo>
                        <a:pt x="3" y="0"/>
                      </a:moveTo>
                      <a:cubicBezTo>
                        <a:pt x="3" y="0"/>
                        <a:pt x="3" y="0"/>
                        <a:pt x="2" y="0"/>
                      </a:cubicBezTo>
                      <a:cubicBezTo>
                        <a:pt x="0" y="1"/>
                        <a:pt x="2" y="4"/>
                        <a:pt x="0" y="6"/>
                      </a:cubicBezTo>
                      <a:cubicBezTo>
                        <a:pt x="4" y="8"/>
                        <a:pt x="7" y="10"/>
                        <a:pt x="10" y="13"/>
                      </a:cubicBezTo>
                      <a:cubicBezTo>
                        <a:pt x="14" y="18"/>
                        <a:pt x="15" y="25"/>
                        <a:pt x="19" y="29"/>
                      </a:cubicBezTo>
                      <a:cubicBezTo>
                        <a:pt x="19" y="29"/>
                        <a:pt x="19" y="29"/>
                        <a:pt x="19" y="29"/>
                      </a:cubicBezTo>
                      <a:cubicBezTo>
                        <a:pt x="20" y="29"/>
                        <a:pt x="20" y="29"/>
                        <a:pt x="21" y="29"/>
                      </a:cubicBezTo>
                      <a:cubicBezTo>
                        <a:pt x="21" y="29"/>
                        <a:pt x="21" y="29"/>
                        <a:pt x="21" y="29"/>
                      </a:cubicBezTo>
                      <a:cubicBezTo>
                        <a:pt x="22" y="30"/>
                        <a:pt x="22" y="30"/>
                        <a:pt x="23" y="30"/>
                      </a:cubicBezTo>
                      <a:cubicBezTo>
                        <a:pt x="24" y="30"/>
                        <a:pt x="25" y="29"/>
                        <a:pt x="26" y="29"/>
                      </a:cubicBezTo>
                      <a:cubicBezTo>
                        <a:pt x="26" y="28"/>
                        <a:pt x="27" y="28"/>
                        <a:pt x="28" y="28"/>
                      </a:cubicBezTo>
                      <a:cubicBezTo>
                        <a:pt x="28" y="28"/>
                        <a:pt x="29" y="28"/>
                        <a:pt x="29" y="28"/>
                      </a:cubicBezTo>
                      <a:cubicBezTo>
                        <a:pt x="29" y="28"/>
                        <a:pt x="29" y="28"/>
                        <a:pt x="30" y="28"/>
                      </a:cubicBezTo>
                      <a:cubicBezTo>
                        <a:pt x="30" y="28"/>
                        <a:pt x="30" y="28"/>
                        <a:pt x="30" y="28"/>
                      </a:cubicBezTo>
                      <a:cubicBezTo>
                        <a:pt x="30" y="28"/>
                        <a:pt x="30" y="28"/>
                        <a:pt x="30" y="28"/>
                      </a:cubicBezTo>
                      <a:cubicBezTo>
                        <a:pt x="29" y="26"/>
                        <a:pt x="29" y="25"/>
                        <a:pt x="28" y="23"/>
                      </a:cubicBezTo>
                      <a:cubicBezTo>
                        <a:pt x="28" y="23"/>
                        <a:pt x="28" y="23"/>
                        <a:pt x="28" y="23"/>
                      </a:cubicBezTo>
                      <a:cubicBezTo>
                        <a:pt x="27" y="23"/>
                        <a:pt x="27" y="23"/>
                        <a:pt x="27" y="22"/>
                      </a:cubicBezTo>
                      <a:cubicBezTo>
                        <a:pt x="27" y="22"/>
                        <a:pt x="26" y="22"/>
                        <a:pt x="26" y="22"/>
                      </a:cubicBezTo>
                      <a:cubicBezTo>
                        <a:pt x="25" y="22"/>
                        <a:pt x="25" y="22"/>
                        <a:pt x="25" y="22"/>
                      </a:cubicBezTo>
                      <a:cubicBezTo>
                        <a:pt x="25" y="22"/>
                        <a:pt x="24" y="22"/>
                        <a:pt x="24" y="22"/>
                      </a:cubicBezTo>
                      <a:cubicBezTo>
                        <a:pt x="23" y="22"/>
                        <a:pt x="23" y="22"/>
                        <a:pt x="23" y="21"/>
                      </a:cubicBezTo>
                      <a:cubicBezTo>
                        <a:pt x="22" y="19"/>
                        <a:pt x="19" y="21"/>
                        <a:pt x="19" y="19"/>
                      </a:cubicBezTo>
                      <a:cubicBezTo>
                        <a:pt x="19" y="17"/>
                        <a:pt x="16" y="18"/>
                        <a:pt x="15" y="15"/>
                      </a:cubicBezTo>
                      <a:cubicBezTo>
                        <a:pt x="15" y="14"/>
                        <a:pt x="12" y="14"/>
                        <a:pt x="12" y="11"/>
                      </a:cubicBezTo>
                      <a:cubicBezTo>
                        <a:pt x="13" y="10"/>
                        <a:pt x="9" y="9"/>
                        <a:pt x="11" y="6"/>
                      </a:cubicBezTo>
                      <a:cubicBezTo>
                        <a:pt x="11" y="5"/>
                        <a:pt x="9" y="3"/>
                        <a:pt x="10" y="1"/>
                      </a:cubicBezTo>
                      <a:cubicBezTo>
                        <a:pt x="8" y="0"/>
                        <a:pt x="5" y="0"/>
                        <a:pt x="3" y="0"/>
                      </a:cubicBezTo>
                    </a:path>
                  </a:pathLst>
                </a:custGeom>
                <a:solidFill>
                  <a:srgbClr val="C09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8" name="Freeform 11019">
                  <a:extLst>
                    <a:ext uri="{FF2B5EF4-FFF2-40B4-BE49-F238E27FC236}">
                      <a16:creationId xmlns:a16="http://schemas.microsoft.com/office/drawing/2014/main" id="{2F946743-FD71-AE33-4BB3-43A8EA95602C}"/>
                    </a:ext>
                  </a:extLst>
                </p:cNvPr>
                <p:cNvSpPr>
                  <a:spLocks/>
                </p:cNvSpPr>
                <p:nvPr/>
              </p:nvSpPr>
              <p:spPr bwMode="auto">
                <a:xfrm>
                  <a:off x="4633" y="1937"/>
                  <a:ext cx="1" cy="1"/>
                </a:xfrm>
                <a:custGeom>
                  <a:avLst/>
                  <a:gdLst>
                    <a:gd name="T0" fmla="*/ 1 w 1"/>
                    <a:gd name="T1" fmla="*/ 0 h 1"/>
                    <a:gd name="T2" fmla="*/ 0 w 1"/>
                    <a:gd name="T3" fmla="*/ 1 h 1"/>
                    <a:gd name="T4" fmla="*/ 1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1" y="1"/>
                        <a:pt x="0" y="1"/>
                      </a:cubicBezTo>
                      <a:cubicBezTo>
                        <a:pt x="1" y="1"/>
                        <a:pt x="1" y="1"/>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39" name="Freeform 11020">
                  <a:extLst>
                    <a:ext uri="{FF2B5EF4-FFF2-40B4-BE49-F238E27FC236}">
                      <a16:creationId xmlns:a16="http://schemas.microsoft.com/office/drawing/2014/main" id="{AB202B4C-7E1C-0D6D-B98A-550786EAD85C}"/>
                    </a:ext>
                  </a:extLst>
                </p:cNvPr>
                <p:cNvSpPr>
                  <a:spLocks noEditPoints="1"/>
                </p:cNvSpPr>
                <p:nvPr/>
              </p:nvSpPr>
              <p:spPr bwMode="auto">
                <a:xfrm>
                  <a:off x="4633" y="1936"/>
                  <a:ext cx="34" cy="18"/>
                </a:xfrm>
                <a:custGeom>
                  <a:avLst/>
                  <a:gdLst>
                    <a:gd name="T0" fmla="*/ 18 w 41"/>
                    <a:gd name="T1" fmla="*/ 6 h 22"/>
                    <a:gd name="T2" fmla="*/ 18 w 41"/>
                    <a:gd name="T3" fmla="*/ 6 h 22"/>
                    <a:gd name="T4" fmla="*/ 17 w 41"/>
                    <a:gd name="T5" fmla="*/ 7 h 22"/>
                    <a:gd name="T6" fmla="*/ 17 w 41"/>
                    <a:gd name="T7" fmla="*/ 7 h 22"/>
                    <a:gd name="T8" fmla="*/ 16 w 41"/>
                    <a:gd name="T9" fmla="*/ 7 h 22"/>
                    <a:gd name="T10" fmla="*/ 15 w 41"/>
                    <a:gd name="T11" fmla="*/ 8 h 22"/>
                    <a:gd name="T12" fmla="*/ 15 w 41"/>
                    <a:gd name="T13" fmla="*/ 9 h 22"/>
                    <a:gd name="T14" fmla="*/ 15 w 41"/>
                    <a:gd name="T15" fmla="*/ 9 h 22"/>
                    <a:gd name="T16" fmla="*/ 16 w 41"/>
                    <a:gd name="T17" fmla="*/ 9 h 22"/>
                    <a:gd name="T18" fmla="*/ 17 w 41"/>
                    <a:gd name="T19" fmla="*/ 9 h 22"/>
                    <a:gd name="T20" fmla="*/ 17 w 41"/>
                    <a:gd name="T21" fmla="*/ 9 h 22"/>
                    <a:gd name="T22" fmla="*/ 18 w 41"/>
                    <a:gd name="T23" fmla="*/ 8 h 22"/>
                    <a:gd name="T24" fmla="*/ 18 w 41"/>
                    <a:gd name="T25" fmla="*/ 7 h 22"/>
                    <a:gd name="T26" fmla="*/ 18 w 41"/>
                    <a:gd name="T27" fmla="*/ 7 h 22"/>
                    <a:gd name="T28" fmla="*/ 18 w 41"/>
                    <a:gd name="T29" fmla="*/ 7 h 22"/>
                    <a:gd name="T30" fmla="*/ 19 w 41"/>
                    <a:gd name="T31" fmla="*/ 6 h 22"/>
                    <a:gd name="T32" fmla="*/ 19 w 41"/>
                    <a:gd name="T33" fmla="*/ 6 h 22"/>
                    <a:gd name="T34" fmla="*/ 19 w 41"/>
                    <a:gd name="T35" fmla="*/ 6 h 22"/>
                    <a:gd name="T36" fmla="*/ 19 w 41"/>
                    <a:gd name="T37" fmla="*/ 6 h 22"/>
                    <a:gd name="T38" fmla="*/ 18 w 41"/>
                    <a:gd name="T39" fmla="*/ 6 h 22"/>
                    <a:gd name="T40" fmla="*/ 18 w 41"/>
                    <a:gd name="T41" fmla="*/ 6 h 22"/>
                    <a:gd name="T42" fmla="*/ 18 w 41"/>
                    <a:gd name="T43" fmla="*/ 6 h 22"/>
                    <a:gd name="T44" fmla="*/ 1 w 41"/>
                    <a:gd name="T45" fmla="*/ 0 h 22"/>
                    <a:gd name="T46" fmla="*/ 1 w 41"/>
                    <a:gd name="T47" fmla="*/ 1 h 22"/>
                    <a:gd name="T48" fmla="*/ 0 w 41"/>
                    <a:gd name="T49" fmla="*/ 2 h 22"/>
                    <a:gd name="T50" fmla="*/ 0 w 41"/>
                    <a:gd name="T51" fmla="*/ 2 h 22"/>
                    <a:gd name="T52" fmla="*/ 0 w 41"/>
                    <a:gd name="T53" fmla="*/ 2 h 22"/>
                    <a:gd name="T54" fmla="*/ 1 w 41"/>
                    <a:gd name="T55" fmla="*/ 3 h 22"/>
                    <a:gd name="T56" fmla="*/ 1 w 41"/>
                    <a:gd name="T57" fmla="*/ 4 h 22"/>
                    <a:gd name="T58" fmla="*/ 1 w 41"/>
                    <a:gd name="T59" fmla="*/ 4 h 22"/>
                    <a:gd name="T60" fmla="*/ 2 w 41"/>
                    <a:gd name="T61" fmla="*/ 6 h 22"/>
                    <a:gd name="T62" fmla="*/ 2 w 41"/>
                    <a:gd name="T63" fmla="*/ 6 h 22"/>
                    <a:gd name="T64" fmla="*/ 2 w 41"/>
                    <a:gd name="T65" fmla="*/ 6 h 22"/>
                    <a:gd name="T66" fmla="*/ 2 w 41"/>
                    <a:gd name="T67" fmla="*/ 7 h 22"/>
                    <a:gd name="T68" fmla="*/ 5 w 41"/>
                    <a:gd name="T69" fmla="*/ 9 h 22"/>
                    <a:gd name="T70" fmla="*/ 6 w 41"/>
                    <a:gd name="T71" fmla="*/ 10 h 22"/>
                    <a:gd name="T72" fmla="*/ 10 w 41"/>
                    <a:gd name="T73" fmla="*/ 10 h 22"/>
                    <a:gd name="T74" fmla="*/ 10 w 41"/>
                    <a:gd name="T75" fmla="*/ 10 h 22"/>
                    <a:gd name="T76" fmla="*/ 10 w 41"/>
                    <a:gd name="T77" fmla="*/ 9 h 22"/>
                    <a:gd name="T78" fmla="*/ 9 w 41"/>
                    <a:gd name="T79" fmla="*/ 9 h 22"/>
                    <a:gd name="T80" fmla="*/ 8 w 41"/>
                    <a:gd name="T81" fmla="*/ 9 h 22"/>
                    <a:gd name="T82" fmla="*/ 7 w 41"/>
                    <a:gd name="T83" fmla="*/ 9 h 22"/>
                    <a:gd name="T84" fmla="*/ 7 w 41"/>
                    <a:gd name="T85" fmla="*/ 9 h 22"/>
                    <a:gd name="T86" fmla="*/ 7 w 41"/>
                    <a:gd name="T87" fmla="*/ 9 h 22"/>
                    <a:gd name="T88" fmla="*/ 6 w 41"/>
                    <a:gd name="T89" fmla="*/ 8 h 22"/>
                    <a:gd name="T90" fmla="*/ 5 w 41"/>
                    <a:gd name="T91" fmla="*/ 7 h 22"/>
                    <a:gd name="T92" fmla="*/ 2 w 41"/>
                    <a:gd name="T93" fmla="*/ 6 h 22"/>
                    <a:gd name="T94" fmla="*/ 2 w 41"/>
                    <a:gd name="T95" fmla="*/ 4 h 22"/>
                    <a:gd name="T96" fmla="*/ 1 w 41"/>
                    <a:gd name="T97" fmla="*/ 2 h 22"/>
                    <a:gd name="T98" fmla="*/ 1 w 41"/>
                    <a:gd name="T99" fmla="*/ 0 h 22"/>
                    <a:gd name="T100" fmla="*/ 1 w 41"/>
                    <a:gd name="T101" fmla="*/ 0 h 22"/>
                    <a:gd name="T102" fmla="*/ 1 w 41"/>
                    <a:gd name="T103" fmla="*/ 0 h 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 h="22">
                      <a:moveTo>
                        <a:pt x="39" y="12"/>
                      </a:moveTo>
                      <a:cubicBezTo>
                        <a:pt x="39" y="12"/>
                        <a:pt x="39" y="13"/>
                        <a:pt x="38" y="13"/>
                      </a:cubicBezTo>
                      <a:cubicBezTo>
                        <a:pt x="37" y="14"/>
                        <a:pt x="37" y="17"/>
                        <a:pt x="35" y="17"/>
                      </a:cubicBezTo>
                      <a:cubicBezTo>
                        <a:pt x="35" y="17"/>
                        <a:pt x="35" y="17"/>
                        <a:pt x="35" y="16"/>
                      </a:cubicBezTo>
                      <a:cubicBezTo>
                        <a:pt x="35" y="16"/>
                        <a:pt x="34" y="16"/>
                        <a:pt x="34" y="16"/>
                      </a:cubicBezTo>
                      <a:cubicBezTo>
                        <a:pt x="34" y="16"/>
                        <a:pt x="33" y="17"/>
                        <a:pt x="33" y="18"/>
                      </a:cubicBezTo>
                      <a:cubicBezTo>
                        <a:pt x="32" y="18"/>
                        <a:pt x="32" y="19"/>
                        <a:pt x="31" y="19"/>
                      </a:cubicBezTo>
                      <a:cubicBezTo>
                        <a:pt x="32" y="20"/>
                        <a:pt x="32" y="21"/>
                        <a:pt x="33" y="21"/>
                      </a:cubicBezTo>
                      <a:cubicBezTo>
                        <a:pt x="33" y="21"/>
                        <a:pt x="34" y="20"/>
                        <a:pt x="34" y="20"/>
                      </a:cubicBezTo>
                      <a:cubicBezTo>
                        <a:pt x="34" y="20"/>
                        <a:pt x="35" y="20"/>
                        <a:pt x="35" y="21"/>
                      </a:cubicBezTo>
                      <a:cubicBezTo>
                        <a:pt x="35" y="21"/>
                        <a:pt x="35" y="21"/>
                        <a:pt x="35" y="21"/>
                      </a:cubicBezTo>
                      <a:cubicBezTo>
                        <a:pt x="36" y="21"/>
                        <a:pt x="37" y="19"/>
                        <a:pt x="37" y="18"/>
                      </a:cubicBezTo>
                      <a:cubicBezTo>
                        <a:pt x="38" y="17"/>
                        <a:pt x="38" y="16"/>
                        <a:pt x="39" y="16"/>
                      </a:cubicBezTo>
                      <a:cubicBezTo>
                        <a:pt x="39" y="16"/>
                        <a:pt x="39" y="16"/>
                        <a:pt x="39" y="16"/>
                      </a:cubicBezTo>
                      <a:cubicBezTo>
                        <a:pt x="39" y="16"/>
                        <a:pt x="40" y="16"/>
                        <a:pt x="40" y="16"/>
                      </a:cubicBezTo>
                      <a:cubicBezTo>
                        <a:pt x="41" y="16"/>
                        <a:pt x="41" y="14"/>
                        <a:pt x="41" y="13"/>
                      </a:cubicBezTo>
                      <a:cubicBezTo>
                        <a:pt x="41" y="13"/>
                        <a:pt x="41" y="13"/>
                        <a:pt x="41" y="13"/>
                      </a:cubicBezTo>
                      <a:cubicBezTo>
                        <a:pt x="41" y="13"/>
                        <a:pt x="41" y="13"/>
                        <a:pt x="41" y="13"/>
                      </a:cubicBezTo>
                      <a:cubicBezTo>
                        <a:pt x="41" y="13"/>
                        <a:pt x="41" y="13"/>
                        <a:pt x="41" y="13"/>
                      </a:cubicBezTo>
                      <a:cubicBezTo>
                        <a:pt x="41" y="13"/>
                        <a:pt x="40" y="13"/>
                        <a:pt x="40" y="13"/>
                      </a:cubicBezTo>
                      <a:cubicBezTo>
                        <a:pt x="40" y="13"/>
                        <a:pt x="40" y="13"/>
                        <a:pt x="40" y="13"/>
                      </a:cubicBezTo>
                      <a:cubicBezTo>
                        <a:pt x="40" y="12"/>
                        <a:pt x="40" y="12"/>
                        <a:pt x="39" y="12"/>
                      </a:cubicBezTo>
                      <a:moveTo>
                        <a:pt x="1" y="0"/>
                      </a:moveTo>
                      <a:cubicBezTo>
                        <a:pt x="1" y="1"/>
                        <a:pt x="1" y="1"/>
                        <a:pt x="1" y="1"/>
                      </a:cubicBezTo>
                      <a:cubicBezTo>
                        <a:pt x="1" y="2"/>
                        <a:pt x="1" y="2"/>
                        <a:pt x="0" y="2"/>
                      </a:cubicBezTo>
                      <a:cubicBezTo>
                        <a:pt x="0" y="2"/>
                        <a:pt x="0" y="2"/>
                        <a:pt x="0" y="2"/>
                      </a:cubicBezTo>
                      <a:cubicBezTo>
                        <a:pt x="0" y="2"/>
                        <a:pt x="0" y="3"/>
                        <a:pt x="0" y="3"/>
                      </a:cubicBezTo>
                      <a:cubicBezTo>
                        <a:pt x="0" y="4"/>
                        <a:pt x="1" y="6"/>
                        <a:pt x="1" y="7"/>
                      </a:cubicBezTo>
                      <a:cubicBezTo>
                        <a:pt x="1" y="7"/>
                        <a:pt x="1" y="8"/>
                        <a:pt x="1" y="8"/>
                      </a:cubicBezTo>
                      <a:cubicBezTo>
                        <a:pt x="1" y="8"/>
                        <a:pt x="1" y="8"/>
                        <a:pt x="1" y="9"/>
                      </a:cubicBezTo>
                      <a:cubicBezTo>
                        <a:pt x="1" y="10"/>
                        <a:pt x="3" y="11"/>
                        <a:pt x="3" y="13"/>
                      </a:cubicBezTo>
                      <a:cubicBezTo>
                        <a:pt x="3" y="13"/>
                        <a:pt x="3" y="13"/>
                        <a:pt x="3" y="13"/>
                      </a:cubicBezTo>
                      <a:cubicBezTo>
                        <a:pt x="3" y="13"/>
                        <a:pt x="3" y="13"/>
                        <a:pt x="3" y="13"/>
                      </a:cubicBezTo>
                      <a:cubicBezTo>
                        <a:pt x="3" y="15"/>
                        <a:pt x="6" y="15"/>
                        <a:pt x="6" y="17"/>
                      </a:cubicBezTo>
                      <a:cubicBezTo>
                        <a:pt x="6" y="19"/>
                        <a:pt x="10" y="18"/>
                        <a:pt x="10" y="20"/>
                      </a:cubicBezTo>
                      <a:cubicBezTo>
                        <a:pt x="10" y="22"/>
                        <a:pt x="13" y="21"/>
                        <a:pt x="13" y="22"/>
                      </a:cubicBezTo>
                      <a:cubicBezTo>
                        <a:pt x="16" y="22"/>
                        <a:pt x="18" y="22"/>
                        <a:pt x="20" y="22"/>
                      </a:cubicBezTo>
                      <a:cubicBezTo>
                        <a:pt x="21" y="22"/>
                        <a:pt x="21" y="22"/>
                        <a:pt x="21" y="22"/>
                      </a:cubicBezTo>
                      <a:cubicBezTo>
                        <a:pt x="21" y="21"/>
                        <a:pt x="20" y="21"/>
                        <a:pt x="20" y="20"/>
                      </a:cubicBezTo>
                      <a:cubicBezTo>
                        <a:pt x="20" y="21"/>
                        <a:pt x="19" y="21"/>
                        <a:pt x="19" y="21"/>
                      </a:cubicBezTo>
                      <a:cubicBezTo>
                        <a:pt x="18" y="21"/>
                        <a:pt x="18" y="21"/>
                        <a:pt x="17" y="20"/>
                      </a:cubicBezTo>
                      <a:cubicBezTo>
                        <a:pt x="17" y="19"/>
                        <a:pt x="17" y="19"/>
                        <a:pt x="16" y="19"/>
                      </a:cubicBezTo>
                      <a:cubicBezTo>
                        <a:pt x="16" y="19"/>
                        <a:pt x="16" y="19"/>
                        <a:pt x="16" y="19"/>
                      </a:cubicBezTo>
                      <a:cubicBezTo>
                        <a:pt x="15" y="19"/>
                        <a:pt x="15" y="19"/>
                        <a:pt x="15" y="19"/>
                      </a:cubicBezTo>
                      <a:cubicBezTo>
                        <a:pt x="14" y="19"/>
                        <a:pt x="13" y="19"/>
                        <a:pt x="13" y="18"/>
                      </a:cubicBezTo>
                      <a:cubicBezTo>
                        <a:pt x="13" y="17"/>
                        <a:pt x="10" y="18"/>
                        <a:pt x="10" y="16"/>
                      </a:cubicBezTo>
                      <a:cubicBezTo>
                        <a:pt x="10" y="14"/>
                        <a:pt x="6" y="15"/>
                        <a:pt x="6" y="13"/>
                      </a:cubicBezTo>
                      <a:cubicBezTo>
                        <a:pt x="6" y="11"/>
                        <a:pt x="3" y="11"/>
                        <a:pt x="3" y="9"/>
                      </a:cubicBezTo>
                      <a:cubicBezTo>
                        <a:pt x="3" y="7"/>
                        <a:pt x="0" y="6"/>
                        <a:pt x="1" y="4"/>
                      </a:cubicBezTo>
                      <a:cubicBezTo>
                        <a:pt x="2" y="3"/>
                        <a:pt x="1" y="2"/>
                        <a:pt x="1" y="0"/>
                      </a:cubicBezTo>
                      <a:cubicBezTo>
                        <a:pt x="1" y="0"/>
                        <a:pt x="1" y="0"/>
                        <a:pt x="1" y="0"/>
                      </a:cubicBezTo>
                      <a:cubicBezTo>
                        <a:pt x="1" y="0"/>
                        <a:pt x="1" y="0"/>
                        <a:pt x="1" y="0"/>
                      </a:cubicBezTo>
                    </a:path>
                  </a:pathLst>
                </a:custGeom>
                <a:solidFill>
                  <a:srgbClr val="A57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0" name="Freeform 11021">
                  <a:extLst>
                    <a:ext uri="{FF2B5EF4-FFF2-40B4-BE49-F238E27FC236}">
                      <a16:creationId xmlns:a16="http://schemas.microsoft.com/office/drawing/2014/main" id="{5B59315B-864B-3E7C-A6AA-9BFC1F918890}"/>
                    </a:ext>
                  </a:extLst>
                </p:cNvPr>
                <p:cNvSpPr>
                  <a:spLocks/>
                </p:cNvSpPr>
                <p:nvPr/>
              </p:nvSpPr>
              <p:spPr bwMode="auto">
                <a:xfrm>
                  <a:off x="4650" y="1951"/>
                  <a:ext cx="11" cy="4"/>
                </a:xfrm>
                <a:custGeom>
                  <a:avLst/>
                  <a:gdLst>
                    <a:gd name="T0" fmla="*/ 5 w 13"/>
                    <a:gd name="T1" fmla="*/ 0 h 4"/>
                    <a:gd name="T2" fmla="*/ 3 w 13"/>
                    <a:gd name="T3" fmla="*/ 1 h 4"/>
                    <a:gd name="T4" fmla="*/ 3 w 13"/>
                    <a:gd name="T5" fmla="*/ 2 h 4"/>
                    <a:gd name="T6" fmla="*/ 2 w 13"/>
                    <a:gd name="T7" fmla="*/ 1 h 4"/>
                    <a:gd name="T8" fmla="*/ 2 w 13"/>
                    <a:gd name="T9" fmla="*/ 1 h 4"/>
                    <a:gd name="T10" fmla="*/ 0 w 13"/>
                    <a:gd name="T11" fmla="*/ 1 h 4"/>
                    <a:gd name="T12" fmla="*/ 0 w 13"/>
                    <a:gd name="T13" fmla="*/ 1 h 4"/>
                    <a:gd name="T14" fmla="*/ 1 w 13"/>
                    <a:gd name="T15" fmla="*/ 3 h 4"/>
                    <a:gd name="T16" fmla="*/ 6 w 13"/>
                    <a:gd name="T17" fmla="*/ 4 h 4"/>
                    <a:gd name="T18" fmla="*/ 7 w 13"/>
                    <a:gd name="T19" fmla="*/ 3 h 4"/>
                    <a:gd name="T20" fmla="*/ 7 w 13"/>
                    <a:gd name="T21" fmla="*/ 2 h 4"/>
                    <a:gd name="T22" fmla="*/ 6 w 13"/>
                    <a:gd name="T23" fmla="*/ 0 h 4"/>
                    <a:gd name="T24" fmla="*/ 6 w 13"/>
                    <a:gd name="T25" fmla="*/ 0 h 4"/>
                    <a:gd name="T26" fmla="*/ 5 w 13"/>
                    <a:gd name="T27" fmla="*/ 0 h 4"/>
                    <a:gd name="T28" fmla="*/ 5 w 13"/>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4">
                      <a:moveTo>
                        <a:pt x="9" y="0"/>
                      </a:moveTo>
                      <a:cubicBezTo>
                        <a:pt x="8" y="0"/>
                        <a:pt x="7" y="0"/>
                        <a:pt x="7" y="1"/>
                      </a:cubicBezTo>
                      <a:cubicBezTo>
                        <a:pt x="6" y="1"/>
                        <a:pt x="5" y="2"/>
                        <a:pt x="4" y="2"/>
                      </a:cubicBezTo>
                      <a:cubicBezTo>
                        <a:pt x="3" y="2"/>
                        <a:pt x="3" y="2"/>
                        <a:pt x="2" y="1"/>
                      </a:cubicBezTo>
                      <a:cubicBezTo>
                        <a:pt x="2" y="1"/>
                        <a:pt x="2" y="1"/>
                        <a:pt x="2" y="1"/>
                      </a:cubicBezTo>
                      <a:cubicBezTo>
                        <a:pt x="1" y="1"/>
                        <a:pt x="1" y="1"/>
                        <a:pt x="0" y="1"/>
                      </a:cubicBezTo>
                      <a:cubicBezTo>
                        <a:pt x="0" y="1"/>
                        <a:pt x="0" y="1"/>
                        <a:pt x="0" y="1"/>
                      </a:cubicBezTo>
                      <a:cubicBezTo>
                        <a:pt x="0" y="2"/>
                        <a:pt x="1" y="2"/>
                        <a:pt x="1" y="3"/>
                      </a:cubicBezTo>
                      <a:cubicBezTo>
                        <a:pt x="5" y="3"/>
                        <a:pt x="8" y="3"/>
                        <a:pt x="12" y="4"/>
                      </a:cubicBezTo>
                      <a:cubicBezTo>
                        <a:pt x="12" y="4"/>
                        <a:pt x="12" y="3"/>
                        <a:pt x="13" y="3"/>
                      </a:cubicBezTo>
                      <a:cubicBezTo>
                        <a:pt x="13" y="3"/>
                        <a:pt x="13" y="3"/>
                        <a:pt x="13" y="2"/>
                      </a:cubicBezTo>
                      <a:cubicBezTo>
                        <a:pt x="12" y="2"/>
                        <a:pt x="12" y="1"/>
                        <a:pt x="11" y="0"/>
                      </a:cubicBezTo>
                      <a:cubicBezTo>
                        <a:pt x="11" y="0"/>
                        <a:pt x="11" y="0"/>
                        <a:pt x="11" y="0"/>
                      </a:cubicBezTo>
                      <a:cubicBezTo>
                        <a:pt x="10" y="0"/>
                        <a:pt x="10" y="0"/>
                        <a:pt x="10" y="0"/>
                      </a:cubicBezTo>
                      <a:cubicBezTo>
                        <a:pt x="10" y="0"/>
                        <a:pt x="9" y="0"/>
                        <a:pt x="9" y="0"/>
                      </a:cubicBezTo>
                    </a:path>
                  </a:pathLst>
                </a:custGeom>
                <a:solidFill>
                  <a:srgbClr val="AD85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1" name="Freeform 11022">
                  <a:extLst>
                    <a:ext uri="{FF2B5EF4-FFF2-40B4-BE49-F238E27FC236}">
                      <a16:creationId xmlns:a16="http://schemas.microsoft.com/office/drawing/2014/main" id="{46118CB2-FC0A-37EB-0E26-D560729591A8}"/>
                    </a:ext>
                  </a:extLst>
                </p:cNvPr>
                <p:cNvSpPr>
                  <a:spLocks/>
                </p:cNvSpPr>
                <p:nvPr/>
              </p:nvSpPr>
              <p:spPr bwMode="auto">
                <a:xfrm>
                  <a:off x="4644" y="1954"/>
                  <a:ext cx="12" cy="2"/>
                </a:xfrm>
                <a:custGeom>
                  <a:avLst/>
                  <a:gdLst>
                    <a:gd name="T0" fmla="*/ 3 w 14"/>
                    <a:gd name="T1" fmla="*/ 0 h 3"/>
                    <a:gd name="T2" fmla="*/ 0 w 14"/>
                    <a:gd name="T3" fmla="*/ 0 h 3"/>
                    <a:gd name="T4" fmla="*/ 0 w 14"/>
                    <a:gd name="T5" fmla="*/ 0 h 3"/>
                    <a:gd name="T6" fmla="*/ 2 w 14"/>
                    <a:gd name="T7" fmla="*/ 1 h 3"/>
                    <a:gd name="T8" fmla="*/ 3 w 14"/>
                    <a:gd name="T9" fmla="*/ 1 h 3"/>
                    <a:gd name="T10" fmla="*/ 3 w 14"/>
                    <a:gd name="T11" fmla="*/ 1 h 3"/>
                    <a:gd name="T12" fmla="*/ 3 w 14"/>
                    <a:gd name="T13" fmla="*/ 1 h 3"/>
                    <a:gd name="T14" fmla="*/ 3 w 14"/>
                    <a:gd name="T15" fmla="*/ 1 h 3"/>
                    <a:gd name="T16" fmla="*/ 3 w 14"/>
                    <a:gd name="T17" fmla="*/ 1 h 3"/>
                    <a:gd name="T18" fmla="*/ 5 w 14"/>
                    <a:gd name="T19" fmla="*/ 1 h 3"/>
                    <a:gd name="T20" fmla="*/ 5 w 14"/>
                    <a:gd name="T21" fmla="*/ 1 h 3"/>
                    <a:gd name="T22" fmla="*/ 6 w 14"/>
                    <a:gd name="T23" fmla="*/ 1 h 3"/>
                    <a:gd name="T24" fmla="*/ 8 w 14"/>
                    <a:gd name="T25" fmla="*/ 1 h 3"/>
                    <a:gd name="T26" fmla="*/ 8 w 14"/>
                    <a:gd name="T27" fmla="*/ 1 h 3"/>
                    <a:gd name="T28" fmla="*/ 4 w 14"/>
                    <a:gd name="T29" fmla="*/ 0 h 3"/>
                    <a:gd name="T30" fmla="*/ 4 w 14"/>
                    <a:gd name="T31" fmla="*/ 0 h 3"/>
                    <a:gd name="T32" fmla="*/ 3 w 14"/>
                    <a:gd name="T33" fmla="*/ 0 h 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3">
                      <a:moveTo>
                        <a:pt x="7" y="0"/>
                      </a:moveTo>
                      <a:cubicBezTo>
                        <a:pt x="5" y="0"/>
                        <a:pt x="3" y="0"/>
                        <a:pt x="0" y="0"/>
                      </a:cubicBezTo>
                      <a:cubicBezTo>
                        <a:pt x="0" y="0"/>
                        <a:pt x="0" y="0"/>
                        <a:pt x="0" y="0"/>
                      </a:cubicBezTo>
                      <a:cubicBezTo>
                        <a:pt x="0" y="1"/>
                        <a:pt x="1" y="1"/>
                        <a:pt x="2" y="1"/>
                      </a:cubicBezTo>
                      <a:cubicBezTo>
                        <a:pt x="2" y="1"/>
                        <a:pt x="2" y="1"/>
                        <a:pt x="3" y="1"/>
                      </a:cubicBezTo>
                      <a:cubicBezTo>
                        <a:pt x="3" y="1"/>
                        <a:pt x="3" y="1"/>
                        <a:pt x="3" y="1"/>
                      </a:cubicBezTo>
                      <a:cubicBezTo>
                        <a:pt x="4" y="1"/>
                        <a:pt x="4" y="1"/>
                        <a:pt x="4" y="2"/>
                      </a:cubicBezTo>
                      <a:cubicBezTo>
                        <a:pt x="5" y="3"/>
                        <a:pt x="5" y="3"/>
                        <a:pt x="6" y="3"/>
                      </a:cubicBezTo>
                      <a:cubicBezTo>
                        <a:pt x="6" y="3"/>
                        <a:pt x="7" y="3"/>
                        <a:pt x="7" y="2"/>
                      </a:cubicBezTo>
                      <a:cubicBezTo>
                        <a:pt x="8" y="2"/>
                        <a:pt x="8" y="2"/>
                        <a:pt x="9" y="2"/>
                      </a:cubicBezTo>
                      <a:cubicBezTo>
                        <a:pt x="9" y="2"/>
                        <a:pt x="9" y="2"/>
                        <a:pt x="9" y="2"/>
                      </a:cubicBezTo>
                      <a:cubicBezTo>
                        <a:pt x="10" y="3"/>
                        <a:pt x="10" y="3"/>
                        <a:pt x="11" y="3"/>
                      </a:cubicBezTo>
                      <a:cubicBezTo>
                        <a:pt x="12" y="3"/>
                        <a:pt x="13" y="2"/>
                        <a:pt x="14" y="2"/>
                      </a:cubicBezTo>
                      <a:cubicBezTo>
                        <a:pt x="14" y="2"/>
                        <a:pt x="14" y="2"/>
                        <a:pt x="14" y="2"/>
                      </a:cubicBezTo>
                      <a:cubicBezTo>
                        <a:pt x="12" y="1"/>
                        <a:pt x="10" y="1"/>
                        <a:pt x="8" y="0"/>
                      </a:cubicBezTo>
                      <a:cubicBezTo>
                        <a:pt x="8" y="0"/>
                        <a:pt x="8" y="0"/>
                        <a:pt x="8" y="0"/>
                      </a:cubicBezTo>
                      <a:cubicBezTo>
                        <a:pt x="8" y="0"/>
                        <a:pt x="8" y="0"/>
                        <a:pt x="7" y="0"/>
                      </a:cubicBezTo>
                    </a:path>
                  </a:pathLst>
                </a:custGeom>
                <a:solidFill>
                  <a:srgbClr val="AA80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2" name="Freeform 11023">
                  <a:extLst>
                    <a:ext uri="{FF2B5EF4-FFF2-40B4-BE49-F238E27FC236}">
                      <a16:creationId xmlns:a16="http://schemas.microsoft.com/office/drawing/2014/main" id="{086864FE-06DB-55D7-A08D-3059F9467EE9}"/>
                    </a:ext>
                  </a:extLst>
                </p:cNvPr>
                <p:cNvSpPr>
                  <a:spLocks/>
                </p:cNvSpPr>
                <p:nvPr/>
              </p:nvSpPr>
              <p:spPr bwMode="auto">
                <a:xfrm>
                  <a:off x="4651" y="1954"/>
                  <a:ext cx="9" cy="2"/>
                </a:xfrm>
                <a:custGeom>
                  <a:avLst/>
                  <a:gdLst>
                    <a:gd name="T0" fmla="*/ 0 w 11"/>
                    <a:gd name="T1" fmla="*/ 0 h 2"/>
                    <a:gd name="T2" fmla="*/ 0 w 11"/>
                    <a:gd name="T3" fmla="*/ 0 h 2"/>
                    <a:gd name="T4" fmla="*/ 2 w 11"/>
                    <a:gd name="T5" fmla="*/ 2 h 2"/>
                    <a:gd name="T6" fmla="*/ 4 w 11"/>
                    <a:gd name="T7" fmla="*/ 1 h 2"/>
                    <a:gd name="T8" fmla="*/ 4 w 11"/>
                    <a:gd name="T9" fmla="*/ 1 h 2"/>
                    <a:gd name="T10" fmla="*/ 5 w 11"/>
                    <a:gd name="T11" fmla="*/ 1 h 2"/>
                    <a:gd name="T12" fmla="*/ 5 w 11"/>
                    <a:gd name="T13" fmla="*/ 1 h 2"/>
                    <a:gd name="T14" fmla="*/ 0 w 11"/>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 h="2">
                      <a:moveTo>
                        <a:pt x="0" y="0"/>
                      </a:moveTo>
                      <a:cubicBezTo>
                        <a:pt x="0" y="0"/>
                        <a:pt x="0" y="0"/>
                        <a:pt x="0" y="0"/>
                      </a:cubicBezTo>
                      <a:cubicBezTo>
                        <a:pt x="2" y="1"/>
                        <a:pt x="4" y="1"/>
                        <a:pt x="6" y="2"/>
                      </a:cubicBezTo>
                      <a:cubicBezTo>
                        <a:pt x="7" y="1"/>
                        <a:pt x="7" y="1"/>
                        <a:pt x="8" y="1"/>
                      </a:cubicBezTo>
                      <a:cubicBezTo>
                        <a:pt x="8" y="1"/>
                        <a:pt x="9" y="1"/>
                        <a:pt x="9" y="1"/>
                      </a:cubicBezTo>
                      <a:cubicBezTo>
                        <a:pt x="9" y="1"/>
                        <a:pt x="9" y="1"/>
                        <a:pt x="10" y="1"/>
                      </a:cubicBezTo>
                      <a:cubicBezTo>
                        <a:pt x="10" y="1"/>
                        <a:pt x="10" y="1"/>
                        <a:pt x="11" y="1"/>
                      </a:cubicBezTo>
                      <a:cubicBezTo>
                        <a:pt x="7" y="0"/>
                        <a:pt x="4" y="0"/>
                        <a:pt x="0" y="0"/>
                      </a:cubicBezTo>
                    </a:path>
                  </a:pathLst>
                </a:custGeom>
                <a:solidFill>
                  <a:srgbClr val="B089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3" name="Freeform 11024">
                  <a:extLst>
                    <a:ext uri="{FF2B5EF4-FFF2-40B4-BE49-F238E27FC236}">
                      <a16:creationId xmlns:a16="http://schemas.microsoft.com/office/drawing/2014/main" id="{71E83C5F-BE2C-0C61-C06D-D99D53714FEF}"/>
                    </a:ext>
                  </a:extLst>
                </p:cNvPr>
                <p:cNvSpPr>
                  <a:spLocks/>
                </p:cNvSpPr>
                <p:nvPr/>
              </p:nvSpPr>
              <p:spPr bwMode="auto">
                <a:xfrm>
                  <a:off x="4644" y="1928"/>
                  <a:ext cx="3" cy="2"/>
                </a:xfrm>
                <a:custGeom>
                  <a:avLst/>
                  <a:gdLst>
                    <a:gd name="T0" fmla="*/ 1 w 3"/>
                    <a:gd name="T1" fmla="*/ 0 h 2"/>
                    <a:gd name="T2" fmla="*/ 0 w 3"/>
                    <a:gd name="T3" fmla="*/ 0 h 2"/>
                    <a:gd name="T4" fmla="*/ 1 w 3"/>
                    <a:gd name="T5" fmla="*/ 2 h 2"/>
                    <a:gd name="T6" fmla="*/ 2 w 3"/>
                    <a:gd name="T7" fmla="*/ 2 h 2"/>
                    <a:gd name="T8" fmla="*/ 3 w 3"/>
                    <a:gd name="T9" fmla="*/ 2 h 2"/>
                    <a:gd name="T10" fmla="*/ 1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1" y="0"/>
                      </a:moveTo>
                      <a:cubicBezTo>
                        <a:pt x="0" y="0"/>
                        <a:pt x="0" y="0"/>
                        <a:pt x="0" y="0"/>
                      </a:cubicBezTo>
                      <a:cubicBezTo>
                        <a:pt x="2" y="0"/>
                        <a:pt x="2" y="1"/>
                        <a:pt x="1" y="2"/>
                      </a:cubicBezTo>
                      <a:cubicBezTo>
                        <a:pt x="2" y="2"/>
                        <a:pt x="2" y="2"/>
                        <a:pt x="2" y="2"/>
                      </a:cubicBezTo>
                      <a:cubicBezTo>
                        <a:pt x="2" y="2"/>
                        <a:pt x="3" y="2"/>
                        <a:pt x="3" y="2"/>
                      </a:cubicBezTo>
                      <a:cubicBezTo>
                        <a:pt x="3" y="1"/>
                        <a:pt x="2"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4" name="Freeform 11025">
                  <a:extLst>
                    <a:ext uri="{FF2B5EF4-FFF2-40B4-BE49-F238E27FC236}">
                      <a16:creationId xmlns:a16="http://schemas.microsoft.com/office/drawing/2014/main" id="{99D6C447-DF8B-8FD2-4314-36BF66CA69C4}"/>
                    </a:ext>
                  </a:extLst>
                </p:cNvPr>
                <p:cNvSpPr>
                  <a:spLocks/>
                </p:cNvSpPr>
                <p:nvPr/>
              </p:nvSpPr>
              <p:spPr bwMode="auto">
                <a:xfrm>
                  <a:off x="4645" y="1930"/>
                  <a:ext cx="1" cy="1"/>
                </a:xfrm>
                <a:custGeom>
                  <a:avLst/>
                  <a:gdLst>
                    <a:gd name="T0" fmla="*/ 0 w 1"/>
                    <a:gd name="T1" fmla="*/ 0 h 1"/>
                    <a:gd name="T2" fmla="*/ 0 w 1"/>
                    <a:gd name="T3" fmla="*/ 1 h 1"/>
                    <a:gd name="T4" fmla="*/ 0 w 1"/>
                    <a:gd name="T5" fmla="*/ 1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1"/>
                        <a:pt x="0" y="1"/>
                      </a:cubicBezTo>
                      <a:cubicBezTo>
                        <a:pt x="0" y="1"/>
                        <a:pt x="0" y="1"/>
                        <a:pt x="0" y="1"/>
                      </a:cubicBezTo>
                      <a:cubicBezTo>
                        <a:pt x="1" y="1"/>
                        <a:pt x="1" y="1"/>
                        <a:pt x="1" y="0"/>
                      </a:cubicBezTo>
                      <a:cubicBezTo>
                        <a:pt x="1" y="0"/>
                        <a:pt x="1" y="0"/>
                        <a:pt x="0" y="0"/>
                      </a:cubicBezTo>
                    </a:path>
                  </a:pathLst>
                </a:custGeom>
                <a:solidFill>
                  <a:srgbClr val="C09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5" name="Freeform 11026">
                  <a:extLst>
                    <a:ext uri="{FF2B5EF4-FFF2-40B4-BE49-F238E27FC236}">
                      <a16:creationId xmlns:a16="http://schemas.microsoft.com/office/drawing/2014/main" id="{EFC1D914-2BE6-603E-087D-4B554580B640}"/>
                    </a:ext>
                  </a:extLst>
                </p:cNvPr>
                <p:cNvSpPr>
                  <a:spLocks/>
                </p:cNvSpPr>
                <p:nvPr/>
              </p:nvSpPr>
              <p:spPr bwMode="auto">
                <a:xfrm>
                  <a:off x="4647" y="1924"/>
                  <a:ext cx="3" cy="3"/>
                </a:xfrm>
                <a:custGeom>
                  <a:avLst/>
                  <a:gdLst>
                    <a:gd name="T0" fmla="*/ 2 w 4"/>
                    <a:gd name="T1" fmla="*/ 0 h 3"/>
                    <a:gd name="T2" fmla="*/ 2 w 4"/>
                    <a:gd name="T3" fmla="*/ 3 h 3"/>
                    <a:gd name="T4" fmla="*/ 2 w 4"/>
                    <a:gd name="T5" fmla="*/ 3 h 3"/>
                    <a:gd name="T6" fmla="*/ 2 w 4"/>
                    <a:gd name="T7" fmla="*/ 0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0" y="1"/>
                        <a:pt x="3" y="3"/>
                        <a:pt x="4" y="3"/>
                      </a:cubicBezTo>
                      <a:cubicBezTo>
                        <a:pt x="4" y="3"/>
                        <a:pt x="4" y="3"/>
                        <a:pt x="4" y="3"/>
                      </a:cubicBezTo>
                      <a:cubicBezTo>
                        <a:pt x="4" y="3"/>
                        <a:pt x="2" y="1"/>
                        <a:pt x="2" y="0"/>
                      </a:cubicBezTo>
                      <a:cubicBezTo>
                        <a:pt x="2" y="0"/>
                        <a:pt x="2"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6" name="Freeform 11027">
                  <a:extLst>
                    <a:ext uri="{FF2B5EF4-FFF2-40B4-BE49-F238E27FC236}">
                      <a16:creationId xmlns:a16="http://schemas.microsoft.com/office/drawing/2014/main" id="{F817FDBD-6B6B-337B-EA35-31ABDC94DF4C}"/>
                    </a:ext>
                  </a:extLst>
                </p:cNvPr>
                <p:cNvSpPr>
                  <a:spLocks/>
                </p:cNvSpPr>
                <p:nvPr/>
              </p:nvSpPr>
              <p:spPr bwMode="auto">
                <a:xfrm>
                  <a:off x="4650" y="1932"/>
                  <a:ext cx="2" cy="2"/>
                </a:xfrm>
                <a:custGeom>
                  <a:avLst/>
                  <a:gdLst>
                    <a:gd name="T0" fmla="*/ 1 w 3"/>
                    <a:gd name="T1" fmla="*/ 0 h 3"/>
                    <a:gd name="T2" fmla="*/ 0 w 3"/>
                    <a:gd name="T3" fmla="*/ 0 h 3"/>
                    <a:gd name="T4" fmla="*/ 0 w 3"/>
                    <a:gd name="T5" fmla="*/ 1 h 3"/>
                    <a:gd name="T6" fmla="*/ 0 w 3"/>
                    <a:gd name="T7" fmla="*/ 1 h 3"/>
                    <a:gd name="T8" fmla="*/ 1 w 3"/>
                    <a:gd name="T9" fmla="*/ 0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1" y="0"/>
                      </a:moveTo>
                      <a:cubicBezTo>
                        <a:pt x="0" y="0"/>
                        <a:pt x="0" y="0"/>
                        <a:pt x="0" y="0"/>
                      </a:cubicBezTo>
                      <a:cubicBezTo>
                        <a:pt x="0" y="1"/>
                        <a:pt x="0" y="1"/>
                        <a:pt x="0" y="1"/>
                      </a:cubicBezTo>
                      <a:cubicBezTo>
                        <a:pt x="0" y="1"/>
                        <a:pt x="0" y="1"/>
                        <a:pt x="0" y="1"/>
                      </a:cubicBezTo>
                      <a:cubicBezTo>
                        <a:pt x="0" y="0"/>
                        <a:pt x="0" y="0"/>
                        <a:pt x="1" y="0"/>
                      </a:cubicBezTo>
                      <a:cubicBezTo>
                        <a:pt x="1" y="0"/>
                        <a:pt x="2" y="1"/>
                        <a:pt x="2" y="2"/>
                      </a:cubicBezTo>
                      <a:cubicBezTo>
                        <a:pt x="2" y="2"/>
                        <a:pt x="3" y="3"/>
                        <a:pt x="3" y="3"/>
                      </a:cubicBezTo>
                      <a:cubicBezTo>
                        <a:pt x="3" y="2"/>
                        <a:pt x="3" y="1"/>
                        <a:pt x="2" y="0"/>
                      </a:cubicBezTo>
                      <a:cubicBezTo>
                        <a:pt x="2"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7" name="Freeform 11028">
                  <a:extLst>
                    <a:ext uri="{FF2B5EF4-FFF2-40B4-BE49-F238E27FC236}">
                      <a16:creationId xmlns:a16="http://schemas.microsoft.com/office/drawing/2014/main" id="{134105E1-22B6-B0FC-890A-F8FC81D223BC}"/>
                    </a:ext>
                  </a:extLst>
                </p:cNvPr>
                <p:cNvSpPr>
                  <a:spLocks noEditPoints="1"/>
                </p:cNvSpPr>
                <p:nvPr/>
              </p:nvSpPr>
              <p:spPr bwMode="auto">
                <a:xfrm>
                  <a:off x="4650" y="1932"/>
                  <a:ext cx="2" cy="3"/>
                </a:xfrm>
                <a:custGeom>
                  <a:avLst/>
                  <a:gdLst>
                    <a:gd name="T0" fmla="*/ 1 w 3"/>
                    <a:gd name="T1" fmla="*/ 1 h 3"/>
                    <a:gd name="T2" fmla="*/ 1 w 3"/>
                    <a:gd name="T3" fmla="*/ 3 h 3"/>
                    <a:gd name="T4" fmla="*/ 1 w 3"/>
                    <a:gd name="T5" fmla="*/ 2 h 3"/>
                    <a:gd name="T6" fmla="*/ 1 w 3"/>
                    <a:gd name="T7" fmla="*/ 1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3">
                      <a:moveTo>
                        <a:pt x="2" y="1"/>
                      </a:moveTo>
                      <a:cubicBezTo>
                        <a:pt x="2" y="2"/>
                        <a:pt x="2" y="2"/>
                        <a:pt x="3" y="3"/>
                      </a:cubicBezTo>
                      <a:cubicBezTo>
                        <a:pt x="3" y="3"/>
                        <a:pt x="3" y="2"/>
                        <a:pt x="3" y="2"/>
                      </a:cubicBezTo>
                      <a:cubicBezTo>
                        <a:pt x="3" y="2"/>
                        <a:pt x="2" y="1"/>
                        <a:pt x="2" y="1"/>
                      </a:cubicBezTo>
                      <a:moveTo>
                        <a:pt x="0" y="0"/>
                      </a:moveTo>
                      <a:cubicBezTo>
                        <a:pt x="0" y="0"/>
                        <a:pt x="0" y="0"/>
                        <a:pt x="0" y="0"/>
                      </a:cubicBezTo>
                      <a:cubicBezTo>
                        <a:pt x="0" y="0"/>
                        <a:pt x="0" y="0"/>
                        <a:pt x="0" y="0"/>
                      </a:cubicBezTo>
                      <a:cubicBezTo>
                        <a:pt x="0" y="0"/>
                        <a:pt x="0" y="0"/>
                        <a:pt x="0" y="0"/>
                      </a:cubicBezTo>
                    </a:path>
                  </a:pathLst>
                </a:custGeom>
                <a:solidFill>
                  <a:srgbClr val="C09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8" name="Freeform 11029">
                  <a:extLst>
                    <a:ext uri="{FF2B5EF4-FFF2-40B4-BE49-F238E27FC236}">
                      <a16:creationId xmlns:a16="http://schemas.microsoft.com/office/drawing/2014/main" id="{5B066DB6-F5C8-F2CE-6370-0A985A4B2C0C}"/>
                    </a:ext>
                  </a:extLst>
                </p:cNvPr>
                <p:cNvSpPr>
                  <a:spLocks noEditPoints="1"/>
                </p:cNvSpPr>
                <p:nvPr/>
              </p:nvSpPr>
              <p:spPr bwMode="auto">
                <a:xfrm>
                  <a:off x="4656" y="1925"/>
                  <a:ext cx="2" cy="5"/>
                </a:xfrm>
                <a:custGeom>
                  <a:avLst/>
                  <a:gdLst>
                    <a:gd name="T0" fmla="*/ 1 w 3"/>
                    <a:gd name="T1" fmla="*/ 1 h 6"/>
                    <a:gd name="T2" fmla="*/ 0 w 3"/>
                    <a:gd name="T3" fmla="*/ 3 h 6"/>
                    <a:gd name="T4" fmla="*/ 1 w 3"/>
                    <a:gd name="T5" fmla="*/ 3 h 6"/>
                    <a:gd name="T6" fmla="*/ 1 w 3"/>
                    <a:gd name="T7" fmla="*/ 3 h 6"/>
                    <a:gd name="T8" fmla="*/ 1 w 3"/>
                    <a:gd name="T9" fmla="*/ 3 h 6"/>
                    <a:gd name="T10" fmla="*/ 1 w 3"/>
                    <a:gd name="T11" fmla="*/ 1 h 6"/>
                    <a:gd name="T12" fmla="*/ 1 w 3"/>
                    <a:gd name="T13" fmla="*/ 0 h 6"/>
                    <a:gd name="T14" fmla="*/ 1 w 3"/>
                    <a:gd name="T15" fmla="*/ 1 h 6"/>
                    <a:gd name="T16" fmla="*/ 1 w 3"/>
                    <a:gd name="T17" fmla="*/ 0 h 6"/>
                    <a:gd name="T18" fmla="*/ 1 w 3"/>
                    <a:gd name="T19" fmla="*/ 0 h 6"/>
                    <a:gd name="T20" fmla="*/ 1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1" y="1"/>
                      </a:moveTo>
                      <a:cubicBezTo>
                        <a:pt x="0" y="1"/>
                        <a:pt x="0" y="2"/>
                        <a:pt x="0" y="3"/>
                      </a:cubicBezTo>
                      <a:cubicBezTo>
                        <a:pt x="0" y="3"/>
                        <a:pt x="1" y="6"/>
                        <a:pt x="2" y="6"/>
                      </a:cubicBezTo>
                      <a:cubicBezTo>
                        <a:pt x="2" y="6"/>
                        <a:pt x="2" y="6"/>
                        <a:pt x="2" y="6"/>
                      </a:cubicBezTo>
                      <a:cubicBezTo>
                        <a:pt x="3" y="5"/>
                        <a:pt x="2" y="5"/>
                        <a:pt x="2" y="4"/>
                      </a:cubicBezTo>
                      <a:cubicBezTo>
                        <a:pt x="1" y="3"/>
                        <a:pt x="1" y="1"/>
                        <a:pt x="1" y="1"/>
                      </a:cubicBezTo>
                      <a:moveTo>
                        <a:pt x="1" y="0"/>
                      </a:moveTo>
                      <a:cubicBezTo>
                        <a:pt x="1" y="0"/>
                        <a:pt x="1" y="0"/>
                        <a:pt x="1" y="1"/>
                      </a:cubicBezTo>
                      <a:cubicBezTo>
                        <a:pt x="1" y="0"/>
                        <a:pt x="1" y="0"/>
                        <a:pt x="1" y="0"/>
                      </a:cubicBezTo>
                      <a:cubicBezTo>
                        <a:pt x="2" y="0"/>
                        <a:pt x="2" y="0"/>
                        <a:pt x="2"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49" name="Freeform 11030">
                  <a:extLst>
                    <a:ext uri="{FF2B5EF4-FFF2-40B4-BE49-F238E27FC236}">
                      <a16:creationId xmlns:a16="http://schemas.microsoft.com/office/drawing/2014/main" id="{522FD419-64BB-9A3F-B96E-8E408A2894A3}"/>
                    </a:ext>
                  </a:extLst>
                </p:cNvPr>
                <p:cNvSpPr>
                  <a:spLocks noEditPoints="1"/>
                </p:cNvSpPr>
                <p:nvPr/>
              </p:nvSpPr>
              <p:spPr bwMode="auto">
                <a:xfrm>
                  <a:off x="4652" y="1923"/>
                  <a:ext cx="2" cy="1"/>
                </a:xfrm>
                <a:custGeom>
                  <a:avLst/>
                  <a:gdLst>
                    <a:gd name="T0" fmla="*/ 0 w 3"/>
                    <a:gd name="T1" fmla="*/ 0 h 2"/>
                    <a:gd name="T2" fmla="*/ 0 w 3"/>
                    <a:gd name="T3" fmla="*/ 0 h 2"/>
                    <a:gd name="T4" fmla="*/ 0 w 3"/>
                    <a:gd name="T5" fmla="*/ 0 h 2"/>
                    <a:gd name="T6" fmla="*/ 0 w 3"/>
                    <a:gd name="T7" fmla="*/ 0 h 2"/>
                    <a:gd name="T8" fmla="*/ 0 w 3"/>
                    <a:gd name="T9" fmla="*/ 0 h 2"/>
                    <a:gd name="T10" fmla="*/ 0 w 3"/>
                    <a:gd name="T11" fmla="*/ 0 h 2"/>
                    <a:gd name="T12" fmla="*/ 0 w 3"/>
                    <a:gd name="T13" fmla="*/ 0 h 2"/>
                    <a:gd name="T14" fmla="*/ 1 w 3"/>
                    <a:gd name="T15" fmla="*/ 1 h 2"/>
                    <a:gd name="T16" fmla="*/ 0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1" y="0"/>
                        <a:pt x="3" y="2"/>
                        <a:pt x="3" y="2"/>
                      </a:cubicBezTo>
                      <a:cubicBezTo>
                        <a:pt x="3" y="1"/>
                        <a:pt x="2"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0" name="Freeform 11031">
                  <a:extLst>
                    <a:ext uri="{FF2B5EF4-FFF2-40B4-BE49-F238E27FC236}">
                      <a16:creationId xmlns:a16="http://schemas.microsoft.com/office/drawing/2014/main" id="{A698325C-D454-4E22-E6F5-D2EBAC0BCDB0}"/>
                    </a:ext>
                  </a:extLst>
                </p:cNvPr>
                <p:cNvSpPr>
                  <a:spLocks noEditPoints="1"/>
                </p:cNvSpPr>
                <p:nvPr/>
              </p:nvSpPr>
              <p:spPr bwMode="auto">
                <a:xfrm>
                  <a:off x="4650" y="1939"/>
                  <a:ext cx="3" cy="3"/>
                </a:xfrm>
                <a:custGeom>
                  <a:avLst/>
                  <a:gdLst>
                    <a:gd name="T0" fmla="*/ 1 w 4"/>
                    <a:gd name="T1" fmla="*/ 0 h 4"/>
                    <a:gd name="T2" fmla="*/ 1 w 4"/>
                    <a:gd name="T3" fmla="*/ 2 h 4"/>
                    <a:gd name="T4" fmla="*/ 2 w 4"/>
                    <a:gd name="T5" fmla="*/ 2 h 4"/>
                    <a:gd name="T6" fmla="*/ 2 w 4"/>
                    <a:gd name="T7" fmla="*/ 2 h 4"/>
                    <a:gd name="T8" fmla="*/ 1 w 4"/>
                    <a:gd name="T9" fmla="*/ 0 h 4"/>
                    <a:gd name="T10" fmla="*/ 1 w 4"/>
                    <a:gd name="T11" fmla="*/ 0 h 4"/>
                    <a:gd name="T12" fmla="*/ 1 w 4"/>
                    <a:gd name="T13" fmla="*/ 0 h 4"/>
                    <a:gd name="T14" fmla="*/ 1 w 4"/>
                    <a:gd name="T15" fmla="*/ 0 h 4"/>
                    <a:gd name="T16" fmla="*/ 1 w 4"/>
                    <a:gd name="T17" fmla="*/ 0 h 4"/>
                    <a:gd name="T18" fmla="*/ 1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1" y="0"/>
                      </a:moveTo>
                      <a:cubicBezTo>
                        <a:pt x="0" y="0"/>
                        <a:pt x="0" y="1"/>
                        <a:pt x="1" y="2"/>
                      </a:cubicBezTo>
                      <a:cubicBezTo>
                        <a:pt x="1" y="3"/>
                        <a:pt x="2" y="4"/>
                        <a:pt x="3" y="4"/>
                      </a:cubicBezTo>
                      <a:cubicBezTo>
                        <a:pt x="3" y="4"/>
                        <a:pt x="3" y="4"/>
                        <a:pt x="4" y="4"/>
                      </a:cubicBezTo>
                      <a:cubicBezTo>
                        <a:pt x="3" y="3"/>
                        <a:pt x="0" y="2"/>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09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1" name="Freeform 11032">
                  <a:extLst>
                    <a:ext uri="{FF2B5EF4-FFF2-40B4-BE49-F238E27FC236}">
                      <a16:creationId xmlns:a16="http://schemas.microsoft.com/office/drawing/2014/main" id="{00FC7715-7D5B-AE5B-B5E0-DD906519775C}"/>
                    </a:ext>
                  </a:extLst>
                </p:cNvPr>
                <p:cNvSpPr>
                  <a:spLocks noEditPoints="1"/>
                </p:cNvSpPr>
                <p:nvPr/>
              </p:nvSpPr>
              <p:spPr bwMode="auto">
                <a:xfrm>
                  <a:off x="4657" y="1936"/>
                  <a:ext cx="2" cy="3"/>
                </a:xfrm>
                <a:custGeom>
                  <a:avLst/>
                  <a:gdLst>
                    <a:gd name="T0" fmla="*/ 1 w 3"/>
                    <a:gd name="T1" fmla="*/ 0 h 4"/>
                    <a:gd name="T2" fmla="*/ 0 w 3"/>
                    <a:gd name="T3" fmla="*/ 0 h 4"/>
                    <a:gd name="T4" fmla="*/ 1 w 3"/>
                    <a:gd name="T5" fmla="*/ 0 h 4"/>
                    <a:gd name="T6" fmla="*/ 1 w 3"/>
                    <a:gd name="T7" fmla="*/ 0 h 4"/>
                    <a:gd name="T8" fmla="*/ 1 w 3"/>
                    <a:gd name="T9" fmla="*/ 0 h 4"/>
                    <a:gd name="T10" fmla="*/ 1 w 3"/>
                    <a:gd name="T11" fmla="*/ 0 h 4"/>
                    <a:gd name="T12" fmla="*/ 1 w 3"/>
                    <a:gd name="T13" fmla="*/ 2 h 4"/>
                    <a:gd name="T14" fmla="*/ 1 w 3"/>
                    <a:gd name="T15" fmla="*/ 2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1" y="0"/>
                      </a:moveTo>
                      <a:cubicBezTo>
                        <a:pt x="0" y="0"/>
                        <a:pt x="0" y="0"/>
                        <a:pt x="0" y="0"/>
                      </a:cubicBezTo>
                      <a:cubicBezTo>
                        <a:pt x="1" y="0"/>
                        <a:pt x="1" y="0"/>
                        <a:pt x="1" y="0"/>
                      </a:cubicBezTo>
                      <a:cubicBezTo>
                        <a:pt x="1" y="0"/>
                        <a:pt x="1" y="0"/>
                        <a:pt x="1" y="0"/>
                      </a:cubicBezTo>
                      <a:moveTo>
                        <a:pt x="2" y="0"/>
                      </a:moveTo>
                      <a:cubicBezTo>
                        <a:pt x="1" y="0"/>
                        <a:pt x="1" y="0"/>
                        <a:pt x="1" y="0"/>
                      </a:cubicBezTo>
                      <a:cubicBezTo>
                        <a:pt x="1" y="1"/>
                        <a:pt x="2" y="1"/>
                        <a:pt x="2" y="2"/>
                      </a:cubicBezTo>
                      <a:cubicBezTo>
                        <a:pt x="2" y="3"/>
                        <a:pt x="2" y="4"/>
                        <a:pt x="2" y="4"/>
                      </a:cubicBezTo>
                      <a:cubicBezTo>
                        <a:pt x="3" y="3"/>
                        <a:pt x="3"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2" name="Freeform 11033">
                  <a:extLst>
                    <a:ext uri="{FF2B5EF4-FFF2-40B4-BE49-F238E27FC236}">
                      <a16:creationId xmlns:a16="http://schemas.microsoft.com/office/drawing/2014/main" id="{ED4707EB-D140-A758-BFBA-4CEFF36CDDAD}"/>
                    </a:ext>
                  </a:extLst>
                </p:cNvPr>
                <p:cNvSpPr>
                  <a:spLocks/>
                </p:cNvSpPr>
                <p:nvPr/>
              </p:nvSpPr>
              <p:spPr bwMode="auto">
                <a:xfrm>
                  <a:off x="4662" y="1929"/>
                  <a:ext cx="4" cy="4"/>
                </a:xfrm>
                <a:custGeom>
                  <a:avLst/>
                  <a:gdLst>
                    <a:gd name="T0" fmla="*/ 1 w 4"/>
                    <a:gd name="T1" fmla="*/ 0 h 5"/>
                    <a:gd name="T2" fmla="*/ 4 w 4"/>
                    <a:gd name="T3" fmla="*/ 2 h 5"/>
                    <a:gd name="T4" fmla="*/ 4 w 4"/>
                    <a:gd name="T5" fmla="*/ 2 h 5"/>
                    <a:gd name="T6" fmla="*/ 1 w 4"/>
                    <a:gd name="T7" fmla="*/ 1 h 5"/>
                    <a:gd name="T8" fmla="*/ 1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1" y="0"/>
                      </a:moveTo>
                      <a:cubicBezTo>
                        <a:pt x="0" y="2"/>
                        <a:pt x="2" y="5"/>
                        <a:pt x="4" y="5"/>
                      </a:cubicBezTo>
                      <a:cubicBezTo>
                        <a:pt x="4" y="5"/>
                        <a:pt x="4" y="5"/>
                        <a:pt x="4" y="5"/>
                      </a:cubicBezTo>
                      <a:cubicBezTo>
                        <a:pt x="3" y="4"/>
                        <a:pt x="3" y="2"/>
                        <a:pt x="1" y="1"/>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3" name="Freeform 11034">
                  <a:extLst>
                    <a:ext uri="{FF2B5EF4-FFF2-40B4-BE49-F238E27FC236}">
                      <a16:creationId xmlns:a16="http://schemas.microsoft.com/office/drawing/2014/main" id="{E8CD4EEC-E7D7-43F3-7BFC-226C02CA420B}"/>
                    </a:ext>
                  </a:extLst>
                </p:cNvPr>
                <p:cNvSpPr>
                  <a:spLocks/>
                </p:cNvSpPr>
                <p:nvPr/>
              </p:nvSpPr>
              <p:spPr bwMode="auto">
                <a:xfrm>
                  <a:off x="4660" y="1924"/>
                  <a:ext cx="2" cy="3"/>
                </a:xfrm>
                <a:custGeom>
                  <a:avLst/>
                  <a:gdLst>
                    <a:gd name="T0" fmla="*/ 1 w 3"/>
                    <a:gd name="T1" fmla="*/ 0 h 3"/>
                    <a:gd name="T2" fmla="*/ 0 w 3"/>
                    <a:gd name="T3" fmla="*/ 0 h 3"/>
                    <a:gd name="T4" fmla="*/ 1 w 3"/>
                    <a:gd name="T5" fmla="*/ 0 h 3"/>
                    <a:gd name="T6" fmla="*/ 1 w 3"/>
                    <a:gd name="T7" fmla="*/ 0 h 3"/>
                    <a:gd name="T8" fmla="*/ 1 w 3"/>
                    <a:gd name="T9" fmla="*/ 3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1" y="0"/>
                      </a:moveTo>
                      <a:cubicBezTo>
                        <a:pt x="1" y="0"/>
                        <a:pt x="1" y="0"/>
                        <a:pt x="0" y="0"/>
                      </a:cubicBezTo>
                      <a:cubicBezTo>
                        <a:pt x="1" y="0"/>
                        <a:pt x="1" y="0"/>
                        <a:pt x="1" y="0"/>
                      </a:cubicBezTo>
                      <a:cubicBezTo>
                        <a:pt x="1" y="0"/>
                        <a:pt x="1" y="0"/>
                        <a:pt x="1" y="0"/>
                      </a:cubicBezTo>
                      <a:cubicBezTo>
                        <a:pt x="3" y="0"/>
                        <a:pt x="2" y="3"/>
                        <a:pt x="3" y="3"/>
                      </a:cubicBezTo>
                      <a:cubicBezTo>
                        <a:pt x="3" y="2"/>
                        <a:pt x="2"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4" name="Freeform 11035">
                  <a:extLst>
                    <a:ext uri="{FF2B5EF4-FFF2-40B4-BE49-F238E27FC236}">
                      <a16:creationId xmlns:a16="http://schemas.microsoft.com/office/drawing/2014/main" id="{26FA1D2F-EFA7-021A-3D0C-21D919203824}"/>
                    </a:ext>
                  </a:extLst>
                </p:cNvPr>
                <p:cNvSpPr>
                  <a:spLocks/>
                </p:cNvSpPr>
                <p:nvPr/>
              </p:nvSpPr>
              <p:spPr bwMode="auto">
                <a:xfrm>
                  <a:off x="4657" y="1942"/>
                  <a:ext cx="4" cy="1"/>
                </a:xfrm>
                <a:custGeom>
                  <a:avLst/>
                  <a:gdLst>
                    <a:gd name="T0" fmla="*/ 1 w 4"/>
                    <a:gd name="T1" fmla="*/ 0 h 2"/>
                    <a:gd name="T2" fmla="*/ 3 w 4"/>
                    <a:gd name="T3" fmla="*/ 1 h 2"/>
                    <a:gd name="T4" fmla="*/ 4 w 4"/>
                    <a:gd name="T5" fmla="*/ 1 h 2"/>
                    <a:gd name="T6" fmla="*/ 2 w 4"/>
                    <a:gd name="T7" fmla="*/ 1 h 2"/>
                    <a:gd name="T8" fmla="*/ 1 w 4"/>
                    <a:gd name="T9" fmla="*/ 0 h 2"/>
                    <a:gd name="T10" fmla="*/ 1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1" y="0"/>
                      </a:moveTo>
                      <a:cubicBezTo>
                        <a:pt x="0" y="1"/>
                        <a:pt x="2" y="2"/>
                        <a:pt x="3" y="2"/>
                      </a:cubicBezTo>
                      <a:cubicBezTo>
                        <a:pt x="4" y="2"/>
                        <a:pt x="4" y="2"/>
                        <a:pt x="4" y="1"/>
                      </a:cubicBezTo>
                      <a:cubicBezTo>
                        <a:pt x="4" y="1"/>
                        <a:pt x="3" y="2"/>
                        <a:pt x="2" y="2"/>
                      </a:cubicBezTo>
                      <a:cubicBezTo>
                        <a:pt x="2" y="2"/>
                        <a:pt x="1" y="1"/>
                        <a:pt x="1"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5" name="Freeform 11036">
                  <a:extLst>
                    <a:ext uri="{FF2B5EF4-FFF2-40B4-BE49-F238E27FC236}">
                      <a16:creationId xmlns:a16="http://schemas.microsoft.com/office/drawing/2014/main" id="{3943222A-1C20-741D-568F-486025943E22}"/>
                    </a:ext>
                  </a:extLst>
                </p:cNvPr>
                <p:cNvSpPr>
                  <a:spLocks noEditPoints="1"/>
                </p:cNvSpPr>
                <p:nvPr/>
              </p:nvSpPr>
              <p:spPr bwMode="auto">
                <a:xfrm>
                  <a:off x="4664" y="1937"/>
                  <a:ext cx="2" cy="5"/>
                </a:xfrm>
                <a:custGeom>
                  <a:avLst/>
                  <a:gdLst>
                    <a:gd name="T0" fmla="*/ 1 w 2"/>
                    <a:gd name="T1" fmla="*/ 5 h 5"/>
                    <a:gd name="T2" fmla="*/ 0 w 2"/>
                    <a:gd name="T3" fmla="*/ 5 h 5"/>
                    <a:gd name="T4" fmla="*/ 1 w 2"/>
                    <a:gd name="T5" fmla="*/ 5 h 5"/>
                    <a:gd name="T6" fmla="*/ 0 w 2"/>
                    <a:gd name="T7" fmla="*/ 0 h 5"/>
                    <a:gd name="T8" fmla="*/ 0 w 2"/>
                    <a:gd name="T9" fmla="*/ 0 h 5"/>
                    <a:gd name="T10" fmla="*/ 1 w 2"/>
                    <a:gd name="T11" fmla="*/ 5 h 5"/>
                    <a:gd name="T12" fmla="*/ 2 w 2"/>
                    <a:gd name="T13" fmla="*/ 3 h 5"/>
                    <a:gd name="T14" fmla="*/ 0 w 2"/>
                    <a:gd name="T15" fmla="*/ 0 h 5"/>
                    <a:gd name="T16" fmla="*/ 0 w 2"/>
                    <a:gd name="T17" fmla="*/ 0 h 5"/>
                    <a:gd name="T18" fmla="*/ 0 w 2"/>
                    <a:gd name="T19" fmla="*/ 0 h 5"/>
                    <a:gd name="T20" fmla="*/ 0 w 2"/>
                    <a:gd name="T21" fmla="*/ 0 h 5"/>
                    <a:gd name="T22" fmla="*/ 0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5"/>
                      </a:moveTo>
                      <a:cubicBezTo>
                        <a:pt x="1" y="5"/>
                        <a:pt x="0" y="5"/>
                        <a:pt x="0" y="5"/>
                      </a:cubicBezTo>
                      <a:cubicBezTo>
                        <a:pt x="0" y="5"/>
                        <a:pt x="1" y="5"/>
                        <a:pt x="1" y="5"/>
                      </a:cubicBezTo>
                      <a:moveTo>
                        <a:pt x="0" y="0"/>
                      </a:moveTo>
                      <a:cubicBezTo>
                        <a:pt x="0" y="0"/>
                        <a:pt x="0" y="0"/>
                        <a:pt x="0" y="0"/>
                      </a:cubicBezTo>
                      <a:cubicBezTo>
                        <a:pt x="1" y="0"/>
                        <a:pt x="2" y="3"/>
                        <a:pt x="1" y="5"/>
                      </a:cubicBezTo>
                      <a:cubicBezTo>
                        <a:pt x="1" y="4"/>
                        <a:pt x="2" y="4"/>
                        <a:pt x="2" y="3"/>
                      </a:cubicBezTo>
                      <a:cubicBezTo>
                        <a:pt x="2" y="2"/>
                        <a:pt x="1" y="1"/>
                        <a:pt x="0" y="0"/>
                      </a:cubicBezTo>
                      <a:moveTo>
                        <a:pt x="0" y="0"/>
                      </a:moveTo>
                      <a:cubicBezTo>
                        <a:pt x="0" y="0"/>
                        <a:pt x="0" y="0"/>
                        <a:pt x="0" y="0"/>
                      </a:cubicBezTo>
                      <a:cubicBezTo>
                        <a:pt x="0" y="0"/>
                        <a:pt x="0" y="0"/>
                        <a:pt x="0" y="0"/>
                      </a:cubicBezTo>
                      <a:cubicBezTo>
                        <a:pt x="0" y="0"/>
                        <a:pt x="0"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6" name="Freeform 11037">
                  <a:extLst>
                    <a:ext uri="{FF2B5EF4-FFF2-40B4-BE49-F238E27FC236}">
                      <a16:creationId xmlns:a16="http://schemas.microsoft.com/office/drawing/2014/main" id="{1C5E0A29-6038-A585-E5BF-334FF20FF421}"/>
                    </a:ext>
                  </a:extLst>
                </p:cNvPr>
                <p:cNvSpPr>
                  <a:spLocks noEditPoints="1"/>
                </p:cNvSpPr>
                <p:nvPr/>
              </p:nvSpPr>
              <p:spPr bwMode="auto">
                <a:xfrm>
                  <a:off x="4667" y="1935"/>
                  <a:ext cx="2"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0 w 2"/>
                    <a:gd name="T13" fmla="*/ 0 h 5"/>
                    <a:gd name="T14" fmla="*/ 0 w 2"/>
                    <a:gd name="T15" fmla="*/ 0 h 5"/>
                    <a:gd name="T16" fmla="*/ 1 w 2"/>
                    <a:gd name="T17" fmla="*/ 1 h 5"/>
                    <a:gd name="T18" fmla="*/ 0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1" y="2"/>
                        <a:pt x="0" y="4"/>
                        <a:pt x="1" y="5"/>
                      </a:cubicBezTo>
                      <a:cubicBezTo>
                        <a:pt x="1" y="4"/>
                        <a:pt x="2" y="2"/>
                        <a:pt x="1" y="1"/>
                      </a:cubicBezTo>
                      <a:moveTo>
                        <a:pt x="1" y="1"/>
                      </a:moveTo>
                      <a:cubicBezTo>
                        <a:pt x="1" y="1"/>
                        <a:pt x="1" y="1"/>
                        <a:pt x="1" y="1"/>
                      </a:cubicBezTo>
                      <a:cubicBezTo>
                        <a:pt x="1" y="1"/>
                        <a:pt x="1" y="1"/>
                        <a:pt x="1" y="1"/>
                      </a:cubicBezTo>
                      <a:moveTo>
                        <a:pt x="0" y="0"/>
                      </a:moveTo>
                      <a:cubicBezTo>
                        <a:pt x="0" y="0"/>
                        <a:pt x="0" y="0"/>
                        <a:pt x="0" y="0"/>
                      </a:cubicBezTo>
                      <a:cubicBezTo>
                        <a:pt x="1" y="1"/>
                        <a:pt x="1" y="1"/>
                        <a:pt x="1" y="1"/>
                      </a:cubicBezTo>
                      <a:cubicBezTo>
                        <a:pt x="1" y="1"/>
                        <a:pt x="1" y="0"/>
                        <a:pt x="0"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7" name="Freeform 11038">
                  <a:extLst>
                    <a:ext uri="{FF2B5EF4-FFF2-40B4-BE49-F238E27FC236}">
                      <a16:creationId xmlns:a16="http://schemas.microsoft.com/office/drawing/2014/main" id="{37CB425D-3637-372E-051F-E577D3F90872}"/>
                    </a:ext>
                  </a:extLst>
                </p:cNvPr>
                <p:cNvSpPr>
                  <a:spLocks noEditPoints="1"/>
                </p:cNvSpPr>
                <p:nvPr/>
              </p:nvSpPr>
              <p:spPr bwMode="auto">
                <a:xfrm>
                  <a:off x="4579" y="2032"/>
                  <a:ext cx="35" cy="38"/>
                </a:xfrm>
                <a:custGeom>
                  <a:avLst/>
                  <a:gdLst>
                    <a:gd name="T0" fmla="*/ 9 w 43"/>
                    <a:gd name="T1" fmla="*/ 21 h 46"/>
                    <a:gd name="T2" fmla="*/ 7 w 43"/>
                    <a:gd name="T3" fmla="*/ 21 h 46"/>
                    <a:gd name="T4" fmla="*/ 8 w 43"/>
                    <a:gd name="T5" fmla="*/ 21 h 46"/>
                    <a:gd name="T6" fmla="*/ 8 w 43"/>
                    <a:gd name="T7" fmla="*/ 21 h 46"/>
                    <a:gd name="T8" fmla="*/ 8 w 43"/>
                    <a:gd name="T9" fmla="*/ 21 h 46"/>
                    <a:gd name="T10" fmla="*/ 10 w 43"/>
                    <a:gd name="T11" fmla="*/ 21 h 46"/>
                    <a:gd name="T12" fmla="*/ 7 w 43"/>
                    <a:gd name="T13" fmla="*/ 21 h 46"/>
                    <a:gd name="T14" fmla="*/ 6 w 43"/>
                    <a:gd name="T15" fmla="*/ 21 h 46"/>
                    <a:gd name="T16" fmla="*/ 12 w 43"/>
                    <a:gd name="T17" fmla="*/ 21 h 46"/>
                    <a:gd name="T18" fmla="*/ 5 w 43"/>
                    <a:gd name="T19" fmla="*/ 21 h 46"/>
                    <a:gd name="T20" fmla="*/ 6 w 43"/>
                    <a:gd name="T21" fmla="*/ 21 h 46"/>
                    <a:gd name="T22" fmla="*/ 6 w 43"/>
                    <a:gd name="T23" fmla="*/ 21 h 46"/>
                    <a:gd name="T24" fmla="*/ 11 w 43"/>
                    <a:gd name="T25" fmla="*/ 21 h 46"/>
                    <a:gd name="T26" fmla="*/ 11 w 43"/>
                    <a:gd name="T27" fmla="*/ 21 h 46"/>
                    <a:gd name="T28" fmla="*/ 13 w 43"/>
                    <a:gd name="T29" fmla="*/ 21 h 46"/>
                    <a:gd name="T30" fmla="*/ 13 w 43"/>
                    <a:gd name="T31" fmla="*/ 19 h 46"/>
                    <a:gd name="T32" fmla="*/ 13 w 43"/>
                    <a:gd name="T33" fmla="*/ 19 h 46"/>
                    <a:gd name="T34" fmla="*/ 13 w 43"/>
                    <a:gd name="T35" fmla="*/ 19 h 46"/>
                    <a:gd name="T36" fmla="*/ 15 w 43"/>
                    <a:gd name="T37" fmla="*/ 17 h 46"/>
                    <a:gd name="T38" fmla="*/ 16 w 43"/>
                    <a:gd name="T39" fmla="*/ 17 h 46"/>
                    <a:gd name="T40" fmla="*/ 16 w 43"/>
                    <a:gd name="T41" fmla="*/ 17 h 46"/>
                    <a:gd name="T42" fmla="*/ 2 w 43"/>
                    <a:gd name="T43" fmla="*/ 17 h 46"/>
                    <a:gd name="T44" fmla="*/ 2 w 43"/>
                    <a:gd name="T45" fmla="*/ 19 h 46"/>
                    <a:gd name="T46" fmla="*/ 2 w 43"/>
                    <a:gd name="T47" fmla="*/ 4 h 46"/>
                    <a:gd name="T48" fmla="*/ 2 w 43"/>
                    <a:gd name="T49" fmla="*/ 4 h 46"/>
                    <a:gd name="T50" fmla="*/ 2 w 43"/>
                    <a:gd name="T51" fmla="*/ 3 h 46"/>
                    <a:gd name="T52" fmla="*/ 4 w 43"/>
                    <a:gd name="T53" fmla="*/ 2 h 46"/>
                    <a:gd name="T54" fmla="*/ 13 w 43"/>
                    <a:gd name="T55" fmla="*/ 14 h 46"/>
                    <a:gd name="T56" fmla="*/ 13 w 43"/>
                    <a:gd name="T57" fmla="*/ 14 h 46"/>
                    <a:gd name="T58" fmla="*/ 9 w 43"/>
                    <a:gd name="T59" fmla="*/ 13 h 46"/>
                    <a:gd name="T60" fmla="*/ 15 w 43"/>
                    <a:gd name="T61" fmla="*/ 11 h 46"/>
                    <a:gd name="T62" fmla="*/ 15 w 43"/>
                    <a:gd name="T63" fmla="*/ 12 h 46"/>
                    <a:gd name="T64" fmla="*/ 11 w 43"/>
                    <a:gd name="T65" fmla="*/ 10 h 46"/>
                    <a:gd name="T66" fmla="*/ 11 w 43"/>
                    <a:gd name="T67" fmla="*/ 10 h 46"/>
                    <a:gd name="T68" fmla="*/ 16 w 43"/>
                    <a:gd name="T69" fmla="*/ 10 h 46"/>
                    <a:gd name="T70" fmla="*/ 17 w 43"/>
                    <a:gd name="T71" fmla="*/ 10 h 46"/>
                    <a:gd name="T72" fmla="*/ 8 w 43"/>
                    <a:gd name="T73" fmla="*/ 10 h 46"/>
                    <a:gd name="T74" fmla="*/ 15 w 43"/>
                    <a:gd name="T75" fmla="*/ 7 h 46"/>
                    <a:gd name="T76" fmla="*/ 5 w 43"/>
                    <a:gd name="T77" fmla="*/ 6 h 46"/>
                    <a:gd name="T78" fmla="*/ 11 w 43"/>
                    <a:gd name="T79" fmla="*/ 4 h 46"/>
                    <a:gd name="T80" fmla="*/ 11 w 43"/>
                    <a:gd name="T81" fmla="*/ 7 h 46"/>
                    <a:gd name="T82" fmla="*/ 13 w 43"/>
                    <a:gd name="T83" fmla="*/ 3 h 46"/>
                    <a:gd name="T84" fmla="*/ 7 w 43"/>
                    <a:gd name="T85" fmla="*/ 5 h 46"/>
                    <a:gd name="T86" fmla="*/ 8 w 43"/>
                    <a:gd name="T87" fmla="*/ 2 h 46"/>
                    <a:gd name="T88" fmla="*/ 8 w 43"/>
                    <a:gd name="T89" fmla="*/ 2 h 46"/>
                    <a:gd name="T90" fmla="*/ 6 w 43"/>
                    <a:gd name="T91" fmla="*/ 2 h 46"/>
                    <a:gd name="T92" fmla="*/ 4 w 43"/>
                    <a:gd name="T93" fmla="*/ 4 h 46"/>
                    <a:gd name="T94" fmla="*/ 7 w 43"/>
                    <a:gd name="T95" fmla="*/ 14 h 46"/>
                    <a:gd name="T96" fmla="*/ 11 w 43"/>
                    <a:gd name="T97" fmla="*/ 16 h 46"/>
                    <a:gd name="T98" fmla="*/ 13 w 43"/>
                    <a:gd name="T99" fmla="*/ 17 h 46"/>
                    <a:gd name="T100" fmla="*/ 16 w 43"/>
                    <a:gd name="T101" fmla="*/ 16 h 46"/>
                    <a:gd name="T102" fmla="*/ 17 w 43"/>
                    <a:gd name="T103" fmla="*/ 7 h 46"/>
                    <a:gd name="T104" fmla="*/ 10 w 43"/>
                    <a:gd name="T105" fmla="*/ 1 h 4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3" h="46">
                      <a:moveTo>
                        <a:pt x="15" y="46"/>
                      </a:moveTo>
                      <a:cubicBezTo>
                        <a:pt x="15" y="46"/>
                        <a:pt x="15" y="46"/>
                        <a:pt x="15" y="46"/>
                      </a:cubicBezTo>
                      <a:cubicBezTo>
                        <a:pt x="15" y="46"/>
                        <a:pt x="15" y="46"/>
                        <a:pt x="15" y="46"/>
                      </a:cubicBezTo>
                      <a:cubicBezTo>
                        <a:pt x="15" y="46"/>
                        <a:pt x="15" y="46"/>
                        <a:pt x="15" y="46"/>
                      </a:cubicBezTo>
                      <a:moveTo>
                        <a:pt x="21" y="46"/>
                      </a:moveTo>
                      <a:cubicBezTo>
                        <a:pt x="21" y="46"/>
                        <a:pt x="21" y="46"/>
                        <a:pt x="21" y="46"/>
                      </a:cubicBezTo>
                      <a:cubicBezTo>
                        <a:pt x="21" y="46"/>
                        <a:pt x="21" y="46"/>
                        <a:pt x="21" y="46"/>
                      </a:cubicBezTo>
                      <a:cubicBezTo>
                        <a:pt x="21" y="46"/>
                        <a:pt x="21" y="46"/>
                        <a:pt x="21" y="46"/>
                      </a:cubicBezTo>
                      <a:moveTo>
                        <a:pt x="17" y="45"/>
                      </a:moveTo>
                      <a:cubicBezTo>
                        <a:pt x="17" y="45"/>
                        <a:pt x="17" y="45"/>
                        <a:pt x="17" y="45"/>
                      </a:cubicBezTo>
                      <a:cubicBezTo>
                        <a:pt x="17" y="45"/>
                        <a:pt x="17" y="45"/>
                        <a:pt x="17" y="45"/>
                      </a:cubicBezTo>
                      <a:cubicBezTo>
                        <a:pt x="17" y="45"/>
                        <a:pt x="17" y="45"/>
                        <a:pt x="17" y="45"/>
                      </a:cubicBezTo>
                      <a:cubicBezTo>
                        <a:pt x="17" y="45"/>
                        <a:pt x="17" y="45"/>
                        <a:pt x="17" y="45"/>
                      </a:cubicBezTo>
                      <a:moveTo>
                        <a:pt x="19" y="45"/>
                      </a:moveTo>
                      <a:cubicBezTo>
                        <a:pt x="19" y="45"/>
                        <a:pt x="19" y="45"/>
                        <a:pt x="19" y="45"/>
                      </a:cubicBezTo>
                      <a:cubicBezTo>
                        <a:pt x="20" y="45"/>
                        <a:pt x="20" y="46"/>
                        <a:pt x="21" y="46"/>
                      </a:cubicBezTo>
                      <a:cubicBezTo>
                        <a:pt x="20" y="46"/>
                        <a:pt x="20" y="45"/>
                        <a:pt x="19" y="45"/>
                      </a:cubicBezTo>
                      <a:cubicBezTo>
                        <a:pt x="19" y="45"/>
                        <a:pt x="19" y="45"/>
                        <a:pt x="19" y="45"/>
                      </a:cubicBezTo>
                      <a:moveTo>
                        <a:pt x="18" y="45"/>
                      </a:moveTo>
                      <a:cubicBezTo>
                        <a:pt x="19" y="45"/>
                        <a:pt x="19" y="45"/>
                        <a:pt x="19" y="45"/>
                      </a:cubicBezTo>
                      <a:cubicBezTo>
                        <a:pt x="19" y="45"/>
                        <a:pt x="19" y="45"/>
                        <a:pt x="18" y="45"/>
                      </a:cubicBezTo>
                      <a:moveTo>
                        <a:pt x="18" y="45"/>
                      </a:moveTo>
                      <a:cubicBezTo>
                        <a:pt x="18" y="45"/>
                        <a:pt x="18" y="45"/>
                        <a:pt x="18" y="45"/>
                      </a:cubicBezTo>
                      <a:cubicBezTo>
                        <a:pt x="18" y="45"/>
                        <a:pt x="18" y="45"/>
                        <a:pt x="18" y="45"/>
                      </a:cubicBezTo>
                      <a:cubicBezTo>
                        <a:pt x="18" y="45"/>
                        <a:pt x="18" y="45"/>
                        <a:pt x="18" y="45"/>
                      </a:cubicBezTo>
                      <a:moveTo>
                        <a:pt x="23" y="45"/>
                      </a:moveTo>
                      <a:cubicBezTo>
                        <a:pt x="23" y="45"/>
                        <a:pt x="23" y="45"/>
                        <a:pt x="23" y="45"/>
                      </a:cubicBezTo>
                      <a:cubicBezTo>
                        <a:pt x="23" y="45"/>
                        <a:pt x="23" y="45"/>
                        <a:pt x="23" y="45"/>
                      </a:cubicBezTo>
                      <a:moveTo>
                        <a:pt x="23" y="45"/>
                      </a:moveTo>
                      <a:cubicBezTo>
                        <a:pt x="23" y="45"/>
                        <a:pt x="23" y="45"/>
                        <a:pt x="23" y="45"/>
                      </a:cubicBezTo>
                      <a:cubicBezTo>
                        <a:pt x="23" y="45"/>
                        <a:pt x="23" y="45"/>
                        <a:pt x="23" y="45"/>
                      </a:cubicBezTo>
                      <a:cubicBezTo>
                        <a:pt x="23" y="45"/>
                        <a:pt x="23" y="45"/>
                        <a:pt x="23" y="45"/>
                      </a:cubicBezTo>
                      <a:cubicBezTo>
                        <a:pt x="23" y="45"/>
                        <a:pt x="23" y="45"/>
                        <a:pt x="23" y="45"/>
                      </a:cubicBezTo>
                      <a:moveTo>
                        <a:pt x="14" y="45"/>
                      </a:moveTo>
                      <a:cubicBezTo>
                        <a:pt x="14" y="45"/>
                        <a:pt x="15" y="46"/>
                        <a:pt x="15" y="46"/>
                      </a:cubicBezTo>
                      <a:cubicBezTo>
                        <a:pt x="15" y="46"/>
                        <a:pt x="14" y="45"/>
                        <a:pt x="14" y="45"/>
                      </a:cubicBezTo>
                      <a:moveTo>
                        <a:pt x="23" y="44"/>
                      </a:moveTo>
                      <a:cubicBezTo>
                        <a:pt x="23" y="45"/>
                        <a:pt x="23" y="45"/>
                        <a:pt x="23" y="45"/>
                      </a:cubicBezTo>
                      <a:cubicBezTo>
                        <a:pt x="23" y="45"/>
                        <a:pt x="23" y="45"/>
                        <a:pt x="23" y="44"/>
                      </a:cubicBezTo>
                      <a:moveTo>
                        <a:pt x="14" y="44"/>
                      </a:moveTo>
                      <a:cubicBezTo>
                        <a:pt x="14" y="44"/>
                        <a:pt x="14" y="44"/>
                        <a:pt x="14" y="44"/>
                      </a:cubicBezTo>
                      <a:cubicBezTo>
                        <a:pt x="14" y="44"/>
                        <a:pt x="14" y="44"/>
                        <a:pt x="14" y="44"/>
                      </a:cubicBezTo>
                      <a:cubicBezTo>
                        <a:pt x="14" y="44"/>
                        <a:pt x="14" y="44"/>
                        <a:pt x="14" y="44"/>
                      </a:cubicBezTo>
                      <a:cubicBezTo>
                        <a:pt x="14" y="44"/>
                        <a:pt x="14" y="44"/>
                        <a:pt x="14" y="44"/>
                      </a:cubicBezTo>
                      <a:moveTo>
                        <a:pt x="27" y="44"/>
                      </a:moveTo>
                      <a:cubicBezTo>
                        <a:pt x="27" y="44"/>
                        <a:pt x="27" y="44"/>
                        <a:pt x="27" y="44"/>
                      </a:cubicBezTo>
                      <a:cubicBezTo>
                        <a:pt x="27" y="44"/>
                        <a:pt x="27" y="44"/>
                        <a:pt x="27" y="44"/>
                      </a:cubicBezTo>
                      <a:cubicBezTo>
                        <a:pt x="27" y="44"/>
                        <a:pt x="27" y="44"/>
                        <a:pt x="27" y="44"/>
                      </a:cubicBezTo>
                      <a:moveTo>
                        <a:pt x="11" y="44"/>
                      </a:moveTo>
                      <a:cubicBezTo>
                        <a:pt x="11" y="44"/>
                        <a:pt x="11" y="44"/>
                        <a:pt x="11" y="44"/>
                      </a:cubicBezTo>
                      <a:cubicBezTo>
                        <a:pt x="11" y="44"/>
                        <a:pt x="11" y="44"/>
                        <a:pt x="11" y="44"/>
                      </a:cubicBezTo>
                      <a:cubicBezTo>
                        <a:pt x="11" y="44"/>
                        <a:pt x="11" y="44"/>
                        <a:pt x="11" y="44"/>
                      </a:cubicBezTo>
                      <a:moveTo>
                        <a:pt x="12" y="44"/>
                      </a:moveTo>
                      <a:cubicBezTo>
                        <a:pt x="12" y="44"/>
                        <a:pt x="12" y="44"/>
                        <a:pt x="12" y="44"/>
                      </a:cubicBezTo>
                      <a:cubicBezTo>
                        <a:pt x="12" y="44"/>
                        <a:pt x="12" y="44"/>
                        <a:pt x="12" y="44"/>
                      </a:cubicBezTo>
                      <a:moveTo>
                        <a:pt x="13" y="44"/>
                      </a:moveTo>
                      <a:cubicBezTo>
                        <a:pt x="13" y="44"/>
                        <a:pt x="12" y="44"/>
                        <a:pt x="12" y="44"/>
                      </a:cubicBezTo>
                      <a:cubicBezTo>
                        <a:pt x="12" y="44"/>
                        <a:pt x="12" y="44"/>
                        <a:pt x="12" y="44"/>
                      </a:cubicBezTo>
                      <a:cubicBezTo>
                        <a:pt x="12" y="44"/>
                        <a:pt x="12" y="44"/>
                        <a:pt x="12" y="44"/>
                      </a:cubicBezTo>
                      <a:cubicBezTo>
                        <a:pt x="12" y="44"/>
                        <a:pt x="13" y="44"/>
                        <a:pt x="13" y="44"/>
                      </a:cubicBezTo>
                      <a:cubicBezTo>
                        <a:pt x="13" y="44"/>
                        <a:pt x="13" y="44"/>
                        <a:pt x="13" y="44"/>
                      </a:cubicBezTo>
                      <a:moveTo>
                        <a:pt x="26" y="44"/>
                      </a:moveTo>
                      <a:cubicBezTo>
                        <a:pt x="26" y="44"/>
                        <a:pt x="26" y="44"/>
                        <a:pt x="26" y="44"/>
                      </a:cubicBezTo>
                      <a:cubicBezTo>
                        <a:pt x="27" y="44"/>
                        <a:pt x="27" y="44"/>
                        <a:pt x="27" y="44"/>
                      </a:cubicBezTo>
                      <a:cubicBezTo>
                        <a:pt x="27" y="44"/>
                        <a:pt x="27" y="44"/>
                        <a:pt x="26" y="44"/>
                      </a:cubicBezTo>
                      <a:cubicBezTo>
                        <a:pt x="26" y="44"/>
                        <a:pt x="26" y="44"/>
                        <a:pt x="26" y="44"/>
                      </a:cubicBezTo>
                      <a:moveTo>
                        <a:pt x="26" y="44"/>
                      </a:moveTo>
                      <a:cubicBezTo>
                        <a:pt x="26" y="44"/>
                        <a:pt x="26" y="44"/>
                        <a:pt x="26" y="44"/>
                      </a:cubicBezTo>
                      <a:cubicBezTo>
                        <a:pt x="26" y="44"/>
                        <a:pt x="26" y="44"/>
                        <a:pt x="26" y="44"/>
                      </a:cubicBezTo>
                      <a:cubicBezTo>
                        <a:pt x="26" y="44"/>
                        <a:pt x="26" y="44"/>
                        <a:pt x="26" y="44"/>
                      </a:cubicBezTo>
                      <a:moveTo>
                        <a:pt x="29" y="43"/>
                      </a:moveTo>
                      <a:cubicBezTo>
                        <a:pt x="29" y="43"/>
                        <a:pt x="29" y="43"/>
                        <a:pt x="29" y="43"/>
                      </a:cubicBezTo>
                      <a:cubicBezTo>
                        <a:pt x="29" y="43"/>
                        <a:pt x="29" y="43"/>
                        <a:pt x="29" y="43"/>
                      </a:cubicBezTo>
                      <a:cubicBezTo>
                        <a:pt x="29" y="43"/>
                        <a:pt x="29" y="43"/>
                        <a:pt x="29" y="43"/>
                      </a:cubicBezTo>
                      <a:cubicBezTo>
                        <a:pt x="29" y="43"/>
                        <a:pt x="29" y="43"/>
                        <a:pt x="29" y="43"/>
                      </a:cubicBezTo>
                      <a:moveTo>
                        <a:pt x="32" y="41"/>
                      </a:moveTo>
                      <a:cubicBezTo>
                        <a:pt x="32" y="41"/>
                        <a:pt x="32" y="41"/>
                        <a:pt x="32" y="41"/>
                      </a:cubicBezTo>
                      <a:cubicBezTo>
                        <a:pt x="32" y="41"/>
                        <a:pt x="32" y="41"/>
                        <a:pt x="32" y="41"/>
                      </a:cubicBezTo>
                      <a:cubicBezTo>
                        <a:pt x="32" y="41"/>
                        <a:pt x="32" y="41"/>
                        <a:pt x="32" y="41"/>
                      </a:cubicBezTo>
                      <a:moveTo>
                        <a:pt x="31" y="41"/>
                      </a:moveTo>
                      <a:cubicBezTo>
                        <a:pt x="32" y="41"/>
                        <a:pt x="32" y="41"/>
                        <a:pt x="32" y="41"/>
                      </a:cubicBezTo>
                      <a:cubicBezTo>
                        <a:pt x="32" y="41"/>
                        <a:pt x="32" y="41"/>
                        <a:pt x="31" y="41"/>
                      </a:cubicBezTo>
                      <a:moveTo>
                        <a:pt x="31" y="41"/>
                      </a:moveTo>
                      <a:cubicBezTo>
                        <a:pt x="31" y="41"/>
                        <a:pt x="31" y="41"/>
                        <a:pt x="31" y="41"/>
                      </a:cubicBezTo>
                      <a:cubicBezTo>
                        <a:pt x="31" y="41"/>
                        <a:pt x="31" y="41"/>
                        <a:pt x="31" y="41"/>
                      </a:cubicBezTo>
                      <a:cubicBezTo>
                        <a:pt x="31" y="41"/>
                        <a:pt x="31" y="41"/>
                        <a:pt x="31" y="41"/>
                      </a:cubicBezTo>
                      <a:cubicBezTo>
                        <a:pt x="31" y="41"/>
                        <a:pt x="31" y="41"/>
                        <a:pt x="31" y="41"/>
                      </a:cubicBezTo>
                      <a:moveTo>
                        <a:pt x="31" y="41"/>
                      </a:moveTo>
                      <a:cubicBezTo>
                        <a:pt x="31" y="41"/>
                        <a:pt x="31" y="41"/>
                        <a:pt x="31" y="41"/>
                      </a:cubicBezTo>
                      <a:cubicBezTo>
                        <a:pt x="31" y="41"/>
                        <a:pt x="31" y="41"/>
                        <a:pt x="31" y="41"/>
                      </a:cubicBezTo>
                      <a:cubicBezTo>
                        <a:pt x="31" y="41"/>
                        <a:pt x="31" y="41"/>
                        <a:pt x="31" y="41"/>
                      </a:cubicBezTo>
                      <a:moveTo>
                        <a:pt x="34" y="39"/>
                      </a:moveTo>
                      <a:cubicBezTo>
                        <a:pt x="34" y="39"/>
                        <a:pt x="34" y="39"/>
                        <a:pt x="34" y="39"/>
                      </a:cubicBezTo>
                      <a:cubicBezTo>
                        <a:pt x="34" y="39"/>
                        <a:pt x="34" y="39"/>
                        <a:pt x="34" y="39"/>
                      </a:cubicBezTo>
                      <a:cubicBezTo>
                        <a:pt x="34" y="39"/>
                        <a:pt x="34" y="39"/>
                        <a:pt x="34" y="39"/>
                      </a:cubicBezTo>
                      <a:cubicBezTo>
                        <a:pt x="34" y="39"/>
                        <a:pt x="34" y="39"/>
                        <a:pt x="34" y="39"/>
                      </a:cubicBezTo>
                      <a:moveTo>
                        <a:pt x="34" y="39"/>
                      </a:moveTo>
                      <a:cubicBezTo>
                        <a:pt x="34" y="39"/>
                        <a:pt x="34" y="39"/>
                        <a:pt x="34" y="39"/>
                      </a:cubicBezTo>
                      <a:cubicBezTo>
                        <a:pt x="34" y="39"/>
                        <a:pt x="34" y="39"/>
                        <a:pt x="34" y="39"/>
                      </a:cubicBezTo>
                      <a:moveTo>
                        <a:pt x="36" y="37"/>
                      </a:moveTo>
                      <a:cubicBezTo>
                        <a:pt x="36" y="37"/>
                        <a:pt x="36" y="37"/>
                        <a:pt x="36" y="37"/>
                      </a:cubicBezTo>
                      <a:cubicBezTo>
                        <a:pt x="36" y="37"/>
                        <a:pt x="36" y="37"/>
                        <a:pt x="36" y="37"/>
                      </a:cubicBezTo>
                      <a:cubicBezTo>
                        <a:pt x="36" y="37"/>
                        <a:pt x="36" y="37"/>
                        <a:pt x="36" y="37"/>
                      </a:cubicBezTo>
                      <a:cubicBezTo>
                        <a:pt x="36" y="37"/>
                        <a:pt x="36" y="37"/>
                        <a:pt x="36" y="37"/>
                      </a:cubicBezTo>
                      <a:moveTo>
                        <a:pt x="36" y="37"/>
                      </a:moveTo>
                      <a:cubicBezTo>
                        <a:pt x="36" y="37"/>
                        <a:pt x="36" y="37"/>
                        <a:pt x="36" y="37"/>
                      </a:cubicBezTo>
                      <a:cubicBezTo>
                        <a:pt x="36" y="37"/>
                        <a:pt x="36" y="37"/>
                        <a:pt x="36" y="37"/>
                      </a:cubicBezTo>
                      <a:cubicBezTo>
                        <a:pt x="36" y="37"/>
                        <a:pt x="36" y="37"/>
                        <a:pt x="36" y="37"/>
                      </a:cubicBezTo>
                      <a:moveTo>
                        <a:pt x="0" y="34"/>
                      </a:moveTo>
                      <a:cubicBezTo>
                        <a:pt x="0" y="36"/>
                        <a:pt x="2" y="36"/>
                        <a:pt x="3" y="38"/>
                      </a:cubicBezTo>
                      <a:cubicBezTo>
                        <a:pt x="3" y="40"/>
                        <a:pt x="6" y="39"/>
                        <a:pt x="6" y="41"/>
                      </a:cubicBezTo>
                      <a:cubicBezTo>
                        <a:pt x="7" y="43"/>
                        <a:pt x="10" y="42"/>
                        <a:pt x="10" y="43"/>
                      </a:cubicBezTo>
                      <a:cubicBezTo>
                        <a:pt x="10" y="44"/>
                        <a:pt x="11" y="44"/>
                        <a:pt x="11" y="44"/>
                      </a:cubicBezTo>
                      <a:cubicBezTo>
                        <a:pt x="11" y="44"/>
                        <a:pt x="10" y="44"/>
                        <a:pt x="10" y="43"/>
                      </a:cubicBezTo>
                      <a:cubicBezTo>
                        <a:pt x="10" y="42"/>
                        <a:pt x="7" y="43"/>
                        <a:pt x="6" y="41"/>
                      </a:cubicBezTo>
                      <a:cubicBezTo>
                        <a:pt x="6" y="39"/>
                        <a:pt x="3" y="40"/>
                        <a:pt x="3" y="38"/>
                      </a:cubicBezTo>
                      <a:cubicBezTo>
                        <a:pt x="2" y="36"/>
                        <a:pt x="0" y="36"/>
                        <a:pt x="0" y="34"/>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4" y="8"/>
                      </a:moveTo>
                      <a:cubicBezTo>
                        <a:pt x="4" y="8"/>
                        <a:pt x="4" y="8"/>
                        <a:pt x="4" y="8"/>
                      </a:cubicBezTo>
                      <a:cubicBezTo>
                        <a:pt x="4" y="8"/>
                        <a:pt x="4" y="8"/>
                        <a:pt x="4" y="8"/>
                      </a:cubicBezTo>
                      <a:moveTo>
                        <a:pt x="4" y="7"/>
                      </a:moveTo>
                      <a:cubicBezTo>
                        <a:pt x="4" y="7"/>
                        <a:pt x="4" y="7"/>
                        <a:pt x="4" y="7"/>
                      </a:cubicBezTo>
                      <a:cubicBezTo>
                        <a:pt x="4" y="7"/>
                        <a:pt x="4" y="7"/>
                        <a:pt x="4" y="7"/>
                      </a:cubicBezTo>
                      <a:moveTo>
                        <a:pt x="4" y="7"/>
                      </a:moveTo>
                      <a:cubicBezTo>
                        <a:pt x="4" y="7"/>
                        <a:pt x="4" y="7"/>
                        <a:pt x="4" y="7"/>
                      </a:cubicBezTo>
                      <a:cubicBezTo>
                        <a:pt x="4" y="7"/>
                        <a:pt x="4" y="7"/>
                        <a:pt x="4" y="7"/>
                      </a:cubicBezTo>
                      <a:moveTo>
                        <a:pt x="8" y="4"/>
                      </a:moveTo>
                      <a:cubicBezTo>
                        <a:pt x="8" y="4"/>
                        <a:pt x="8" y="4"/>
                        <a:pt x="8" y="4"/>
                      </a:cubicBezTo>
                      <a:cubicBezTo>
                        <a:pt x="8" y="4"/>
                        <a:pt x="8" y="4"/>
                        <a:pt x="8" y="4"/>
                      </a:cubicBezTo>
                      <a:moveTo>
                        <a:pt x="8" y="4"/>
                      </a:moveTo>
                      <a:cubicBezTo>
                        <a:pt x="8" y="4"/>
                        <a:pt x="8" y="4"/>
                        <a:pt x="8" y="4"/>
                      </a:cubicBezTo>
                      <a:cubicBezTo>
                        <a:pt x="8" y="4"/>
                        <a:pt x="8" y="4"/>
                        <a:pt x="8" y="4"/>
                      </a:cubicBezTo>
                      <a:cubicBezTo>
                        <a:pt x="8" y="4"/>
                        <a:pt x="8" y="4"/>
                        <a:pt x="8" y="4"/>
                      </a:cubicBezTo>
                      <a:moveTo>
                        <a:pt x="29" y="30"/>
                      </a:moveTo>
                      <a:cubicBezTo>
                        <a:pt x="28" y="30"/>
                        <a:pt x="26" y="29"/>
                        <a:pt x="26" y="28"/>
                      </a:cubicBezTo>
                      <a:cubicBezTo>
                        <a:pt x="26" y="28"/>
                        <a:pt x="26" y="28"/>
                        <a:pt x="26" y="28"/>
                      </a:cubicBezTo>
                      <a:cubicBezTo>
                        <a:pt x="27" y="29"/>
                        <a:pt x="27" y="29"/>
                        <a:pt x="28" y="29"/>
                      </a:cubicBezTo>
                      <a:cubicBezTo>
                        <a:pt x="29" y="29"/>
                        <a:pt x="29" y="29"/>
                        <a:pt x="30" y="29"/>
                      </a:cubicBezTo>
                      <a:cubicBezTo>
                        <a:pt x="30" y="30"/>
                        <a:pt x="29" y="30"/>
                        <a:pt x="29" y="30"/>
                      </a:cubicBezTo>
                      <a:moveTo>
                        <a:pt x="18" y="25"/>
                      </a:moveTo>
                      <a:cubicBezTo>
                        <a:pt x="18" y="25"/>
                        <a:pt x="18" y="25"/>
                        <a:pt x="18" y="25"/>
                      </a:cubicBezTo>
                      <a:cubicBezTo>
                        <a:pt x="18" y="25"/>
                        <a:pt x="18" y="25"/>
                        <a:pt x="18" y="25"/>
                      </a:cubicBezTo>
                      <a:cubicBezTo>
                        <a:pt x="18" y="25"/>
                        <a:pt x="18" y="25"/>
                        <a:pt x="18" y="25"/>
                      </a:cubicBezTo>
                      <a:cubicBezTo>
                        <a:pt x="17" y="26"/>
                        <a:pt x="19" y="28"/>
                        <a:pt x="20" y="28"/>
                      </a:cubicBezTo>
                      <a:cubicBezTo>
                        <a:pt x="20" y="29"/>
                        <a:pt x="20" y="29"/>
                        <a:pt x="19" y="29"/>
                      </a:cubicBezTo>
                      <a:cubicBezTo>
                        <a:pt x="19" y="29"/>
                        <a:pt x="18" y="28"/>
                        <a:pt x="17" y="27"/>
                      </a:cubicBezTo>
                      <a:cubicBezTo>
                        <a:pt x="17" y="26"/>
                        <a:pt x="17" y="25"/>
                        <a:pt x="18" y="25"/>
                      </a:cubicBezTo>
                      <a:cubicBezTo>
                        <a:pt x="18" y="25"/>
                        <a:pt x="18" y="25"/>
                        <a:pt x="18" y="25"/>
                      </a:cubicBezTo>
                      <a:moveTo>
                        <a:pt x="33" y="23"/>
                      </a:moveTo>
                      <a:cubicBezTo>
                        <a:pt x="33" y="23"/>
                        <a:pt x="33" y="23"/>
                        <a:pt x="33" y="23"/>
                      </a:cubicBezTo>
                      <a:cubicBezTo>
                        <a:pt x="34" y="23"/>
                        <a:pt x="34" y="23"/>
                        <a:pt x="34" y="23"/>
                      </a:cubicBezTo>
                      <a:cubicBezTo>
                        <a:pt x="34" y="23"/>
                        <a:pt x="34" y="23"/>
                        <a:pt x="34" y="23"/>
                      </a:cubicBezTo>
                      <a:cubicBezTo>
                        <a:pt x="35" y="24"/>
                        <a:pt x="36" y="24"/>
                        <a:pt x="35" y="26"/>
                      </a:cubicBezTo>
                      <a:cubicBezTo>
                        <a:pt x="35" y="27"/>
                        <a:pt x="35" y="27"/>
                        <a:pt x="34" y="27"/>
                      </a:cubicBezTo>
                      <a:cubicBezTo>
                        <a:pt x="34" y="28"/>
                        <a:pt x="34" y="28"/>
                        <a:pt x="34" y="28"/>
                      </a:cubicBezTo>
                      <a:cubicBezTo>
                        <a:pt x="34" y="28"/>
                        <a:pt x="34" y="28"/>
                        <a:pt x="34" y="27"/>
                      </a:cubicBezTo>
                      <a:cubicBezTo>
                        <a:pt x="35" y="26"/>
                        <a:pt x="35" y="23"/>
                        <a:pt x="34" y="23"/>
                      </a:cubicBezTo>
                      <a:cubicBezTo>
                        <a:pt x="33" y="23"/>
                        <a:pt x="33" y="23"/>
                        <a:pt x="33" y="23"/>
                      </a:cubicBezTo>
                      <a:moveTo>
                        <a:pt x="25" y="21"/>
                      </a:moveTo>
                      <a:cubicBezTo>
                        <a:pt x="26" y="21"/>
                        <a:pt x="26" y="21"/>
                        <a:pt x="26" y="21"/>
                      </a:cubicBezTo>
                      <a:cubicBezTo>
                        <a:pt x="28" y="21"/>
                        <a:pt x="27" y="24"/>
                        <a:pt x="27" y="25"/>
                      </a:cubicBezTo>
                      <a:cubicBezTo>
                        <a:pt x="27" y="25"/>
                        <a:pt x="27" y="24"/>
                        <a:pt x="27" y="23"/>
                      </a:cubicBezTo>
                      <a:cubicBezTo>
                        <a:pt x="27" y="22"/>
                        <a:pt x="26" y="22"/>
                        <a:pt x="25" y="21"/>
                      </a:cubicBezTo>
                      <a:cubicBezTo>
                        <a:pt x="25" y="21"/>
                        <a:pt x="25" y="21"/>
                        <a:pt x="25" y="21"/>
                      </a:cubicBezTo>
                      <a:cubicBezTo>
                        <a:pt x="25" y="21"/>
                        <a:pt x="25" y="21"/>
                        <a:pt x="25" y="21"/>
                      </a:cubicBezTo>
                      <a:cubicBezTo>
                        <a:pt x="25" y="21"/>
                        <a:pt x="25" y="21"/>
                        <a:pt x="25" y="21"/>
                      </a:cubicBezTo>
                      <a:moveTo>
                        <a:pt x="39" y="21"/>
                      </a:moveTo>
                      <a:cubicBezTo>
                        <a:pt x="38" y="20"/>
                        <a:pt x="38" y="20"/>
                        <a:pt x="38" y="20"/>
                      </a:cubicBezTo>
                      <a:cubicBezTo>
                        <a:pt x="38" y="20"/>
                        <a:pt x="38" y="20"/>
                        <a:pt x="38" y="20"/>
                      </a:cubicBezTo>
                      <a:cubicBezTo>
                        <a:pt x="38" y="20"/>
                        <a:pt x="38" y="20"/>
                        <a:pt x="39" y="21"/>
                      </a:cubicBezTo>
                      <a:cubicBezTo>
                        <a:pt x="39" y="21"/>
                        <a:pt x="39" y="21"/>
                        <a:pt x="39" y="21"/>
                      </a:cubicBezTo>
                      <a:cubicBezTo>
                        <a:pt x="39" y="22"/>
                        <a:pt x="39" y="24"/>
                        <a:pt x="38" y="25"/>
                      </a:cubicBezTo>
                      <a:cubicBezTo>
                        <a:pt x="38" y="24"/>
                        <a:pt x="39" y="22"/>
                        <a:pt x="39" y="21"/>
                      </a:cubicBezTo>
                      <a:cubicBezTo>
                        <a:pt x="39" y="21"/>
                        <a:pt x="39" y="21"/>
                        <a:pt x="39" y="21"/>
                      </a:cubicBezTo>
                      <a:moveTo>
                        <a:pt x="16" y="16"/>
                      </a:moveTo>
                      <a:cubicBezTo>
                        <a:pt x="16" y="16"/>
                        <a:pt x="16" y="16"/>
                        <a:pt x="16" y="16"/>
                      </a:cubicBezTo>
                      <a:cubicBezTo>
                        <a:pt x="16" y="16"/>
                        <a:pt x="17" y="16"/>
                        <a:pt x="17" y="16"/>
                      </a:cubicBezTo>
                      <a:cubicBezTo>
                        <a:pt x="18" y="16"/>
                        <a:pt x="18" y="16"/>
                        <a:pt x="19" y="16"/>
                      </a:cubicBezTo>
                      <a:cubicBezTo>
                        <a:pt x="20" y="17"/>
                        <a:pt x="20" y="19"/>
                        <a:pt x="19" y="20"/>
                      </a:cubicBezTo>
                      <a:cubicBezTo>
                        <a:pt x="19" y="19"/>
                        <a:pt x="19" y="16"/>
                        <a:pt x="17" y="16"/>
                      </a:cubicBezTo>
                      <a:cubicBezTo>
                        <a:pt x="17" y="16"/>
                        <a:pt x="17" y="16"/>
                        <a:pt x="16" y="16"/>
                      </a:cubicBezTo>
                      <a:moveTo>
                        <a:pt x="36" y="18"/>
                      </a:moveTo>
                      <a:cubicBezTo>
                        <a:pt x="33" y="18"/>
                        <a:pt x="31" y="15"/>
                        <a:pt x="33" y="13"/>
                      </a:cubicBezTo>
                      <a:cubicBezTo>
                        <a:pt x="33" y="14"/>
                        <a:pt x="33" y="14"/>
                        <a:pt x="33" y="14"/>
                      </a:cubicBezTo>
                      <a:cubicBezTo>
                        <a:pt x="34" y="15"/>
                        <a:pt x="34" y="17"/>
                        <a:pt x="36" y="18"/>
                      </a:cubicBezTo>
                      <a:cubicBezTo>
                        <a:pt x="36" y="18"/>
                        <a:pt x="36" y="18"/>
                        <a:pt x="36" y="18"/>
                      </a:cubicBezTo>
                      <a:moveTo>
                        <a:pt x="11" y="15"/>
                      </a:moveTo>
                      <a:cubicBezTo>
                        <a:pt x="11" y="15"/>
                        <a:pt x="11" y="15"/>
                        <a:pt x="11" y="15"/>
                      </a:cubicBezTo>
                      <a:cubicBezTo>
                        <a:pt x="11" y="14"/>
                        <a:pt x="12" y="12"/>
                        <a:pt x="10" y="12"/>
                      </a:cubicBezTo>
                      <a:cubicBezTo>
                        <a:pt x="10" y="12"/>
                        <a:pt x="10" y="12"/>
                        <a:pt x="10" y="12"/>
                      </a:cubicBezTo>
                      <a:cubicBezTo>
                        <a:pt x="11" y="12"/>
                        <a:pt x="13" y="13"/>
                        <a:pt x="12" y="14"/>
                      </a:cubicBezTo>
                      <a:cubicBezTo>
                        <a:pt x="12" y="15"/>
                        <a:pt x="11" y="15"/>
                        <a:pt x="11" y="15"/>
                      </a:cubicBezTo>
                      <a:moveTo>
                        <a:pt x="25" y="8"/>
                      </a:moveTo>
                      <a:cubicBezTo>
                        <a:pt x="25" y="8"/>
                        <a:pt x="25" y="8"/>
                        <a:pt x="25" y="8"/>
                      </a:cubicBezTo>
                      <a:cubicBezTo>
                        <a:pt x="25" y="8"/>
                        <a:pt x="25" y="8"/>
                        <a:pt x="25" y="8"/>
                      </a:cubicBezTo>
                      <a:cubicBezTo>
                        <a:pt x="25" y="8"/>
                        <a:pt x="25" y="8"/>
                        <a:pt x="25" y="8"/>
                      </a:cubicBezTo>
                      <a:cubicBezTo>
                        <a:pt x="25" y="8"/>
                        <a:pt x="25" y="8"/>
                        <a:pt x="25" y="8"/>
                      </a:cubicBezTo>
                      <a:cubicBezTo>
                        <a:pt x="24" y="9"/>
                        <a:pt x="25" y="11"/>
                        <a:pt x="25" y="12"/>
                      </a:cubicBezTo>
                      <a:cubicBezTo>
                        <a:pt x="25" y="12"/>
                        <a:pt x="26" y="13"/>
                        <a:pt x="26" y="14"/>
                      </a:cubicBezTo>
                      <a:cubicBezTo>
                        <a:pt x="26" y="14"/>
                        <a:pt x="26" y="14"/>
                        <a:pt x="26" y="14"/>
                      </a:cubicBezTo>
                      <a:cubicBezTo>
                        <a:pt x="25" y="14"/>
                        <a:pt x="24" y="11"/>
                        <a:pt x="24" y="11"/>
                      </a:cubicBezTo>
                      <a:cubicBezTo>
                        <a:pt x="24" y="10"/>
                        <a:pt x="24" y="9"/>
                        <a:pt x="25" y="8"/>
                      </a:cubicBezTo>
                      <a:moveTo>
                        <a:pt x="29" y="7"/>
                      </a:moveTo>
                      <a:cubicBezTo>
                        <a:pt x="29" y="7"/>
                        <a:pt x="29" y="7"/>
                        <a:pt x="30" y="7"/>
                      </a:cubicBezTo>
                      <a:cubicBezTo>
                        <a:pt x="31" y="7"/>
                        <a:pt x="32" y="9"/>
                        <a:pt x="31" y="10"/>
                      </a:cubicBezTo>
                      <a:cubicBezTo>
                        <a:pt x="31" y="9"/>
                        <a:pt x="31" y="7"/>
                        <a:pt x="29" y="7"/>
                      </a:cubicBezTo>
                      <a:cubicBezTo>
                        <a:pt x="29" y="7"/>
                        <a:pt x="29" y="7"/>
                        <a:pt x="29" y="7"/>
                      </a:cubicBezTo>
                      <a:cubicBezTo>
                        <a:pt x="29" y="7"/>
                        <a:pt x="29" y="7"/>
                        <a:pt x="29" y="7"/>
                      </a:cubicBezTo>
                      <a:moveTo>
                        <a:pt x="17" y="10"/>
                      </a:moveTo>
                      <a:cubicBezTo>
                        <a:pt x="15" y="10"/>
                        <a:pt x="13" y="8"/>
                        <a:pt x="15" y="7"/>
                      </a:cubicBezTo>
                      <a:cubicBezTo>
                        <a:pt x="15" y="7"/>
                        <a:pt x="15" y="7"/>
                        <a:pt x="15" y="7"/>
                      </a:cubicBezTo>
                      <a:cubicBezTo>
                        <a:pt x="15" y="8"/>
                        <a:pt x="17" y="10"/>
                        <a:pt x="17" y="10"/>
                      </a:cubicBezTo>
                      <a:cubicBezTo>
                        <a:pt x="17" y="10"/>
                        <a:pt x="17" y="10"/>
                        <a:pt x="17" y="10"/>
                      </a:cubicBezTo>
                      <a:moveTo>
                        <a:pt x="18" y="5"/>
                      </a:moveTo>
                      <a:cubicBezTo>
                        <a:pt x="18" y="5"/>
                        <a:pt x="19" y="4"/>
                        <a:pt x="19" y="4"/>
                      </a:cubicBezTo>
                      <a:cubicBezTo>
                        <a:pt x="20" y="4"/>
                        <a:pt x="22" y="6"/>
                        <a:pt x="22" y="7"/>
                      </a:cubicBezTo>
                      <a:cubicBezTo>
                        <a:pt x="21" y="7"/>
                        <a:pt x="20" y="5"/>
                        <a:pt x="19" y="5"/>
                      </a:cubicBezTo>
                      <a:cubicBezTo>
                        <a:pt x="19" y="5"/>
                        <a:pt x="18" y="5"/>
                        <a:pt x="18" y="5"/>
                      </a:cubicBezTo>
                      <a:cubicBezTo>
                        <a:pt x="18" y="5"/>
                        <a:pt x="18" y="5"/>
                        <a:pt x="18" y="5"/>
                      </a:cubicBezTo>
                      <a:cubicBezTo>
                        <a:pt x="18" y="5"/>
                        <a:pt x="18" y="5"/>
                        <a:pt x="18" y="5"/>
                      </a:cubicBezTo>
                      <a:cubicBezTo>
                        <a:pt x="18" y="5"/>
                        <a:pt x="18" y="5"/>
                        <a:pt x="18" y="5"/>
                      </a:cubicBezTo>
                      <a:moveTo>
                        <a:pt x="18" y="0"/>
                      </a:moveTo>
                      <a:cubicBezTo>
                        <a:pt x="18" y="0"/>
                        <a:pt x="17" y="1"/>
                        <a:pt x="16" y="1"/>
                      </a:cubicBezTo>
                      <a:cubicBezTo>
                        <a:pt x="15" y="2"/>
                        <a:pt x="15" y="2"/>
                        <a:pt x="14" y="2"/>
                      </a:cubicBezTo>
                      <a:cubicBezTo>
                        <a:pt x="13" y="2"/>
                        <a:pt x="13" y="2"/>
                        <a:pt x="13" y="2"/>
                      </a:cubicBezTo>
                      <a:cubicBezTo>
                        <a:pt x="12" y="2"/>
                        <a:pt x="12" y="2"/>
                        <a:pt x="12" y="2"/>
                      </a:cubicBezTo>
                      <a:cubicBezTo>
                        <a:pt x="11" y="2"/>
                        <a:pt x="11" y="2"/>
                        <a:pt x="10" y="3"/>
                      </a:cubicBezTo>
                      <a:cubicBezTo>
                        <a:pt x="10" y="3"/>
                        <a:pt x="10" y="3"/>
                        <a:pt x="9" y="3"/>
                      </a:cubicBezTo>
                      <a:cubicBezTo>
                        <a:pt x="9" y="5"/>
                        <a:pt x="9" y="7"/>
                        <a:pt x="8" y="8"/>
                      </a:cubicBezTo>
                      <a:cubicBezTo>
                        <a:pt x="7" y="9"/>
                        <a:pt x="8" y="11"/>
                        <a:pt x="7" y="12"/>
                      </a:cubicBezTo>
                      <a:cubicBezTo>
                        <a:pt x="7" y="15"/>
                        <a:pt x="9" y="16"/>
                        <a:pt x="8" y="18"/>
                      </a:cubicBezTo>
                      <a:cubicBezTo>
                        <a:pt x="7" y="20"/>
                        <a:pt x="10" y="21"/>
                        <a:pt x="10" y="23"/>
                      </a:cubicBezTo>
                      <a:cubicBezTo>
                        <a:pt x="10" y="26"/>
                        <a:pt x="13" y="25"/>
                        <a:pt x="13" y="27"/>
                      </a:cubicBezTo>
                      <a:cubicBezTo>
                        <a:pt x="13" y="29"/>
                        <a:pt x="17" y="29"/>
                        <a:pt x="17" y="31"/>
                      </a:cubicBezTo>
                      <a:cubicBezTo>
                        <a:pt x="17" y="33"/>
                        <a:pt x="20" y="31"/>
                        <a:pt x="20" y="33"/>
                      </a:cubicBezTo>
                      <a:cubicBezTo>
                        <a:pt x="20" y="33"/>
                        <a:pt x="21" y="34"/>
                        <a:pt x="22" y="34"/>
                      </a:cubicBezTo>
                      <a:cubicBezTo>
                        <a:pt x="22" y="34"/>
                        <a:pt x="22" y="34"/>
                        <a:pt x="23" y="34"/>
                      </a:cubicBezTo>
                      <a:cubicBezTo>
                        <a:pt x="23" y="33"/>
                        <a:pt x="23" y="33"/>
                        <a:pt x="23" y="33"/>
                      </a:cubicBezTo>
                      <a:cubicBezTo>
                        <a:pt x="24" y="33"/>
                        <a:pt x="24" y="34"/>
                        <a:pt x="24" y="34"/>
                      </a:cubicBezTo>
                      <a:cubicBezTo>
                        <a:pt x="25" y="35"/>
                        <a:pt x="25" y="35"/>
                        <a:pt x="26" y="35"/>
                      </a:cubicBezTo>
                      <a:cubicBezTo>
                        <a:pt x="26" y="35"/>
                        <a:pt x="27" y="35"/>
                        <a:pt x="27" y="35"/>
                      </a:cubicBezTo>
                      <a:cubicBezTo>
                        <a:pt x="28" y="35"/>
                        <a:pt x="28" y="34"/>
                        <a:pt x="29" y="34"/>
                      </a:cubicBezTo>
                      <a:cubicBezTo>
                        <a:pt x="29" y="34"/>
                        <a:pt x="29" y="34"/>
                        <a:pt x="29" y="35"/>
                      </a:cubicBezTo>
                      <a:cubicBezTo>
                        <a:pt x="30" y="35"/>
                        <a:pt x="30" y="35"/>
                        <a:pt x="31" y="35"/>
                      </a:cubicBezTo>
                      <a:cubicBezTo>
                        <a:pt x="32" y="35"/>
                        <a:pt x="33" y="35"/>
                        <a:pt x="34" y="34"/>
                      </a:cubicBezTo>
                      <a:cubicBezTo>
                        <a:pt x="34" y="34"/>
                        <a:pt x="35" y="33"/>
                        <a:pt x="36" y="33"/>
                      </a:cubicBezTo>
                      <a:cubicBezTo>
                        <a:pt x="36" y="33"/>
                        <a:pt x="37" y="33"/>
                        <a:pt x="37" y="33"/>
                      </a:cubicBezTo>
                      <a:cubicBezTo>
                        <a:pt x="37" y="33"/>
                        <a:pt x="37" y="33"/>
                        <a:pt x="37" y="33"/>
                      </a:cubicBezTo>
                      <a:cubicBezTo>
                        <a:pt x="37" y="33"/>
                        <a:pt x="37" y="34"/>
                        <a:pt x="38" y="34"/>
                      </a:cubicBezTo>
                      <a:cubicBezTo>
                        <a:pt x="38" y="34"/>
                        <a:pt x="38" y="34"/>
                        <a:pt x="38" y="33"/>
                      </a:cubicBezTo>
                      <a:cubicBezTo>
                        <a:pt x="38" y="33"/>
                        <a:pt x="38" y="33"/>
                        <a:pt x="39" y="33"/>
                      </a:cubicBezTo>
                      <a:cubicBezTo>
                        <a:pt x="41" y="32"/>
                        <a:pt x="39" y="29"/>
                        <a:pt x="40" y="29"/>
                      </a:cubicBezTo>
                      <a:cubicBezTo>
                        <a:pt x="43" y="27"/>
                        <a:pt x="40" y="25"/>
                        <a:pt x="41" y="23"/>
                      </a:cubicBezTo>
                      <a:cubicBezTo>
                        <a:pt x="43" y="20"/>
                        <a:pt x="39" y="17"/>
                        <a:pt x="39" y="15"/>
                      </a:cubicBezTo>
                      <a:cubicBezTo>
                        <a:pt x="40" y="12"/>
                        <a:pt x="36" y="12"/>
                        <a:pt x="36" y="9"/>
                      </a:cubicBezTo>
                      <a:cubicBezTo>
                        <a:pt x="36" y="6"/>
                        <a:pt x="31" y="7"/>
                        <a:pt x="31" y="4"/>
                      </a:cubicBezTo>
                      <a:cubicBezTo>
                        <a:pt x="30" y="2"/>
                        <a:pt x="26" y="4"/>
                        <a:pt x="24" y="1"/>
                      </a:cubicBezTo>
                      <a:cubicBezTo>
                        <a:pt x="24" y="1"/>
                        <a:pt x="24" y="1"/>
                        <a:pt x="24" y="1"/>
                      </a:cubicBezTo>
                      <a:cubicBezTo>
                        <a:pt x="23" y="1"/>
                        <a:pt x="23" y="1"/>
                        <a:pt x="22" y="1"/>
                      </a:cubicBezTo>
                      <a:cubicBezTo>
                        <a:pt x="22" y="1"/>
                        <a:pt x="22" y="1"/>
                        <a:pt x="21" y="1"/>
                      </a:cubicBezTo>
                      <a:cubicBezTo>
                        <a:pt x="20" y="1"/>
                        <a:pt x="20" y="1"/>
                        <a:pt x="19" y="1"/>
                      </a:cubicBezTo>
                      <a:cubicBezTo>
                        <a:pt x="19" y="0"/>
                        <a:pt x="18" y="0"/>
                        <a:pt x="18" y="0"/>
                      </a:cubicBezTo>
                    </a:path>
                  </a:pathLst>
                </a:custGeom>
                <a:solidFill>
                  <a:srgbClr val="CEA5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8" name="Freeform 11039">
                  <a:extLst>
                    <a:ext uri="{FF2B5EF4-FFF2-40B4-BE49-F238E27FC236}">
                      <a16:creationId xmlns:a16="http://schemas.microsoft.com/office/drawing/2014/main" id="{06F72655-6AC0-5C91-0FF9-D3E717326A88}"/>
                    </a:ext>
                  </a:extLst>
                </p:cNvPr>
                <p:cNvSpPr>
                  <a:spLocks/>
                </p:cNvSpPr>
                <p:nvPr/>
              </p:nvSpPr>
              <p:spPr bwMode="auto">
                <a:xfrm>
                  <a:off x="4576" y="2034"/>
                  <a:ext cx="33" cy="32"/>
                </a:xfrm>
                <a:custGeom>
                  <a:avLst/>
                  <a:gdLst>
                    <a:gd name="T0" fmla="*/ 5 w 40"/>
                    <a:gd name="T1" fmla="*/ 1 h 39"/>
                    <a:gd name="T2" fmla="*/ 5 w 40"/>
                    <a:gd name="T3" fmla="*/ 1 h 39"/>
                    <a:gd name="T4" fmla="*/ 5 w 40"/>
                    <a:gd name="T5" fmla="*/ 1 h 39"/>
                    <a:gd name="T6" fmla="*/ 5 w 40"/>
                    <a:gd name="T7" fmla="*/ 1 h 39"/>
                    <a:gd name="T8" fmla="*/ 3 w 40"/>
                    <a:gd name="T9" fmla="*/ 2 h 39"/>
                    <a:gd name="T10" fmla="*/ 3 w 40"/>
                    <a:gd name="T11" fmla="*/ 2 h 39"/>
                    <a:gd name="T12" fmla="*/ 3 w 40"/>
                    <a:gd name="T13" fmla="*/ 2 h 39"/>
                    <a:gd name="T14" fmla="*/ 2 w 40"/>
                    <a:gd name="T15" fmla="*/ 2 h 39"/>
                    <a:gd name="T16" fmla="*/ 2 w 40"/>
                    <a:gd name="T17" fmla="*/ 2 h 39"/>
                    <a:gd name="T18" fmla="*/ 2 w 40"/>
                    <a:gd name="T19" fmla="*/ 4 h 39"/>
                    <a:gd name="T20" fmla="*/ 0 w 40"/>
                    <a:gd name="T21" fmla="*/ 7 h 39"/>
                    <a:gd name="T22" fmla="*/ 1 w 40"/>
                    <a:gd name="T23" fmla="*/ 10 h 39"/>
                    <a:gd name="T24" fmla="*/ 2 w 40"/>
                    <a:gd name="T25" fmla="*/ 14 h 39"/>
                    <a:gd name="T26" fmla="*/ 6 w 40"/>
                    <a:gd name="T27" fmla="*/ 17 h 39"/>
                    <a:gd name="T28" fmla="*/ 7 w 40"/>
                    <a:gd name="T29" fmla="*/ 17 h 39"/>
                    <a:gd name="T30" fmla="*/ 8 w 40"/>
                    <a:gd name="T31" fmla="*/ 17 h 39"/>
                    <a:gd name="T32" fmla="*/ 10 w 40"/>
                    <a:gd name="T33" fmla="*/ 17 h 39"/>
                    <a:gd name="T34" fmla="*/ 10 w 40"/>
                    <a:gd name="T35" fmla="*/ 17 h 39"/>
                    <a:gd name="T36" fmla="*/ 12 w 40"/>
                    <a:gd name="T37" fmla="*/ 17 h 39"/>
                    <a:gd name="T38" fmla="*/ 14 w 40"/>
                    <a:gd name="T39" fmla="*/ 17 h 39"/>
                    <a:gd name="T40" fmla="*/ 14 w 40"/>
                    <a:gd name="T41" fmla="*/ 17 h 39"/>
                    <a:gd name="T42" fmla="*/ 16 w 40"/>
                    <a:gd name="T43" fmla="*/ 16 h 39"/>
                    <a:gd name="T44" fmla="*/ 17 w 40"/>
                    <a:gd name="T45" fmla="*/ 14 h 39"/>
                    <a:gd name="T46" fmla="*/ 18 w 40"/>
                    <a:gd name="T47" fmla="*/ 14 h 39"/>
                    <a:gd name="T48" fmla="*/ 17 w 40"/>
                    <a:gd name="T49" fmla="*/ 14 h 39"/>
                    <a:gd name="T50" fmla="*/ 14 w 40"/>
                    <a:gd name="T51" fmla="*/ 14 h 39"/>
                    <a:gd name="T52" fmla="*/ 14 w 40"/>
                    <a:gd name="T53" fmla="*/ 14 h 39"/>
                    <a:gd name="T54" fmla="*/ 12 w 40"/>
                    <a:gd name="T55" fmla="*/ 14 h 39"/>
                    <a:gd name="T56" fmla="*/ 12 w 40"/>
                    <a:gd name="T57" fmla="*/ 14 h 39"/>
                    <a:gd name="T58" fmla="*/ 11 w 40"/>
                    <a:gd name="T59" fmla="*/ 14 h 39"/>
                    <a:gd name="T60" fmla="*/ 7 w 40"/>
                    <a:gd name="T61" fmla="*/ 11 h 39"/>
                    <a:gd name="T62" fmla="*/ 5 w 40"/>
                    <a:gd name="T63" fmla="*/ 7 h 39"/>
                    <a:gd name="T64" fmla="*/ 5 w 40"/>
                    <a:gd name="T65" fmla="*/ 2 h 39"/>
                    <a:gd name="T66" fmla="*/ 6 w 40"/>
                    <a:gd name="T67" fmla="*/ 0 h 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 h="39">
                      <a:moveTo>
                        <a:pt x="12" y="0"/>
                      </a:move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8" y="1"/>
                        <a:pt x="9" y="3"/>
                        <a:pt x="7" y="4"/>
                      </a:cubicBezTo>
                      <a:cubicBezTo>
                        <a:pt x="7" y="4"/>
                        <a:pt x="7" y="4"/>
                        <a:pt x="7" y="4"/>
                      </a:cubicBezTo>
                      <a:cubicBezTo>
                        <a:pt x="7" y="4"/>
                        <a:pt x="7" y="4"/>
                        <a:pt x="7" y="4"/>
                      </a:cubicBezTo>
                      <a:cubicBezTo>
                        <a:pt x="7" y="4"/>
                        <a:pt x="7" y="4"/>
                        <a:pt x="7" y="4"/>
                      </a:cubicBezTo>
                      <a:cubicBezTo>
                        <a:pt x="7" y="4"/>
                        <a:pt x="7" y="4"/>
                        <a:pt x="7" y="5"/>
                      </a:cubicBezTo>
                      <a:cubicBezTo>
                        <a:pt x="7" y="5"/>
                        <a:pt x="7" y="5"/>
                        <a:pt x="7" y="5"/>
                      </a:cubicBezTo>
                      <a:cubicBezTo>
                        <a:pt x="7" y="5"/>
                        <a:pt x="6" y="5"/>
                        <a:pt x="6" y="5"/>
                      </a:cubicBezTo>
                      <a:cubicBezTo>
                        <a:pt x="6" y="5"/>
                        <a:pt x="6" y="5"/>
                        <a:pt x="6" y="5"/>
                      </a:cubicBezTo>
                      <a:cubicBezTo>
                        <a:pt x="6" y="5"/>
                        <a:pt x="6" y="5"/>
                        <a:pt x="6" y="5"/>
                      </a:cubicBezTo>
                      <a:cubicBezTo>
                        <a:pt x="6" y="5"/>
                        <a:pt x="6" y="5"/>
                        <a:pt x="6" y="5"/>
                      </a:cubicBezTo>
                      <a:cubicBezTo>
                        <a:pt x="6" y="5"/>
                        <a:pt x="6" y="5"/>
                        <a:pt x="6" y="5"/>
                      </a:cubicBezTo>
                      <a:cubicBezTo>
                        <a:pt x="4" y="5"/>
                        <a:pt x="5" y="8"/>
                        <a:pt x="3" y="9"/>
                      </a:cubicBezTo>
                      <a:cubicBezTo>
                        <a:pt x="1" y="10"/>
                        <a:pt x="3" y="13"/>
                        <a:pt x="1" y="15"/>
                      </a:cubicBezTo>
                      <a:cubicBezTo>
                        <a:pt x="0" y="16"/>
                        <a:pt x="0" y="16"/>
                        <a:pt x="0" y="17"/>
                      </a:cubicBezTo>
                      <a:cubicBezTo>
                        <a:pt x="0" y="17"/>
                        <a:pt x="0" y="18"/>
                        <a:pt x="0" y="18"/>
                      </a:cubicBezTo>
                      <a:cubicBezTo>
                        <a:pt x="1" y="19"/>
                        <a:pt x="1" y="21"/>
                        <a:pt x="1" y="22"/>
                      </a:cubicBezTo>
                      <a:cubicBezTo>
                        <a:pt x="0" y="24"/>
                        <a:pt x="3" y="25"/>
                        <a:pt x="3" y="26"/>
                      </a:cubicBezTo>
                      <a:cubicBezTo>
                        <a:pt x="3" y="29"/>
                        <a:pt x="5" y="29"/>
                        <a:pt x="6" y="31"/>
                      </a:cubicBezTo>
                      <a:cubicBezTo>
                        <a:pt x="6" y="33"/>
                        <a:pt x="9" y="32"/>
                        <a:pt x="9" y="34"/>
                      </a:cubicBezTo>
                      <a:cubicBezTo>
                        <a:pt x="10" y="36"/>
                        <a:pt x="13" y="35"/>
                        <a:pt x="13" y="36"/>
                      </a:cubicBezTo>
                      <a:cubicBezTo>
                        <a:pt x="13" y="37"/>
                        <a:pt x="14" y="37"/>
                        <a:pt x="14" y="37"/>
                      </a:cubicBezTo>
                      <a:cubicBezTo>
                        <a:pt x="15" y="37"/>
                        <a:pt x="15" y="37"/>
                        <a:pt x="15" y="37"/>
                      </a:cubicBezTo>
                      <a:cubicBezTo>
                        <a:pt x="15" y="37"/>
                        <a:pt x="16" y="37"/>
                        <a:pt x="16" y="37"/>
                      </a:cubicBezTo>
                      <a:cubicBezTo>
                        <a:pt x="16" y="37"/>
                        <a:pt x="17" y="37"/>
                        <a:pt x="17" y="37"/>
                      </a:cubicBezTo>
                      <a:cubicBezTo>
                        <a:pt x="17" y="38"/>
                        <a:pt x="18" y="39"/>
                        <a:pt x="18" y="39"/>
                      </a:cubicBezTo>
                      <a:cubicBezTo>
                        <a:pt x="19" y="39"/>
                        <a:pt x="19" y="38"/>
                        <a:pt x="20" y="38"/>
                      </a:cubicBezTo>
                      <a:cubicBezTo>
                        <a:pt x="20" y="38"/>
                        <a:pt x="21" y="38"/>
                        <a:pt x="21" y="38"/>
                      </a:cubicBezTo>
                      <a:cubicBezTo>
                        <a:pt x="22" y="38"/>
                        <a:pt x="22" y="38"/>
                        <a:pt x="22" y="38"/>
                      </a:cubicBezTo>
                      <a:cubicBezTo>
                        <a:pt x="23" y="38"/>
                        <a:pt x="23" y="39"/>
                        <a:pt x="24" y="39"/>
                      </a:cubicBezTo>
                      <a:cubicBezTo>
                        <a:pt x="24" y="39"/>
                        <a:pt x="25" y="38"/>
                        <a:pt x="26" y="38"/>
                      </a:cubicBezTo>
                      <a:cubicBezTo>
                        <a:pt x="27" y="37"/>
                        <a:pt x="28" y="37"/>
                        <a:pt x="29" y="37"/>
                      </a:cubicBezTo>
                      <a:cubicBezTo>
                        <a:pt x="29" y="37"/>
                        <a:pt x="29" y="37"/>
                        <a:pt x="29" y="37"/>
                      </a:cubicBezTo>
                      <a:cubicBezTo>
                        <a:pt x="30" y="37"/>
                        <a:pt x="30" y="37"/>
                        <a:pt x="30" y="37"/>
                      </a:cubicBezTo>
                      <a:cubicBezTo>
                        <a:pt x="31" y="37"/>
                        <a:pt x="32" y="36"/>
                        <a:pt x="32" y="36"/>
                      </a:cubicBezTo>
                      <a:cubicBezTo>
                        <a:pt x="33" y="35"/>
                        <a:pt x="33" y="34"/>
                        <a:pt x="34" y="34"/>
                      </a:cubicBezTo>
                      <a:cubicBezTo>
                        <a:pt x="34" y="34"/>
                        <a:pt x="34" y="34"/>
                        <a:pt x="34" y="34"/>
                      </a:cubicBezTo>
                      <a:cubicBezTo>
                        <a:pt x="34" y="34"/>
                        <a:pt x="35" y="34"/>
                        <a:pt x="35" y="34"/>
                      </a:cubicBezTo>
                      <a:cubicBezTo>
                        <a:pt x="36" y="34"/>
                        <a:pt x="37" y="32"/>
                        <a:pt x="38" y="30"/>
                      </a:cubicBezTo>
                      <a:cubicBezTo>
                        <a:pt x="38" y="30"/>
                        <a:pt x="39" y="30"/>
                        <a:pt x="39" y="30"/>
                      </a:cubicBezTo>
                      <a:cubicBezTo>
                        <a:pt x="39" y="30"/>
                        <a:pt x="40" y="30"/>
                        <a:pt x="40" y="30"/>
                      </a:cubicBezTo>
                      <a:cubicBezTo>
                        <a:pt x="40" y="30"/>
                        <a:pt x="39" y="30"/>
                        <a:pt x="39" y="30"/>
                      </a:cubicBezTo>
                      <a:cubicBezTo>
                        <a:pt x="38" y="30"/>
                        <a:pt x="37" y="31"/>
                        <a:pt x="37" y="31"/>
                      </a:cubicBezTo>
                      <a:cubicBezTo>
                        <a:pt x="36" y="32"/>
                        <a:pt x="35" y="32"/>
                        <a:pt x="34" y="32"/>
                      </a:cubicBezTo>
                      <a:cubicBezTo>
                        <a:pt x="33" y="32"/>
                        <a:pt x="33" y="32"/>
                        <a:pt x="32" y="32"/>
                      </a:cubicBezTo>
                      <a:cubicBezTo>
                        <a:pt x="32" y="31"/>
                        <a:pt x="32" y="31"/>
                        <a:pt x="32" y="31"/>
                      </a:cubicBezTo>
                      <a:cubicBezTo>
                        <a:pt x="31" y="31"/>
                        <a:pt x="31" y="32"/>
                        <a:pt x="30" y="32"/>
                      </a:cubicBezTo>
                      <a:cubicBezTo>
                        <a:pt x="30" y="32"/>
                        <a:pt x="29" y="32"/>
                        <a:pt x="29" y="32"/>
                      </a:cubicBezTo>
                      <a:cubicBezTo>
                        <a:pt x="28" y="32"/>
                        <a:pt x="28" y="32"/>
                        <a:pt x="27" y="31"/>
                      </a:cubicBezTo>
                      <a:cubicBezTo>
                        <a:pt x="27" y="31"/>
                        <a:pt x="27" y="30"/>
                        <a:pt x="26" y="30"/>
                      </a:cubicBezTo>
                      <a:cubicBezTo>
                        <a:pt x="26" y="30"/>
                        <a:pt x="26" y="30"/>
                        <a:pt x="26" y="31"/>
                      </a:cubicBezTo>
                      <a:cubicBezTo>
                        <a:pt x="25" y="31"/>
                        <a:pt x="25" y="31"/>
                        <a:pt x="25" y="31"/>
                      </a:cubicBezTo>
                      <a:cubicBezTo>
                        <a:pt x="24" y="31"/>
                        <a:pt x="23" y="30"/>
                        <a:pt x="23" y="30"/>
                      </a:cubicBezTo>
                      <a:cubicBezTo>
                        <a:pt x="23" y="28"/>
                        <a:pt x="20" y="30"/>
                        <a:pt x="20" y="28"/>
                      </a:cubicBezTo>
                      <a:cubicBezTo>
                        <a:pt x="20" y="26"/>
                        <a:pt x="16" y="26"/>
                        <a:pt x="16" y="24"/>
                      </a:cubicBezTo>
                      <a:cubicBezTo>
                        <a:pt x="16" y="22"/>
                        <a:pt x="13" y="23"/>
                        <a:pt x="13" y="20"/>
                      </a:cubicBezTo>
                      <a:cubicBezTo>
                        <a:pt x="13" y="18"/>
                        <a:pt x="10" y="17"/>
                        <a:pt x="11" y="15"/>
                      </a:cubicBezTo>
                      <a:cubicBezTo>
                        <a:pt x="12" y="13"/>
                        <a:pt x="10" y="12"/>
                        <a:pt x="10" y="9"/>
                      </a:cubicBezTo>
                      <a:cubicBezTo>
                        <a:pt x="11" y="8"/>
                        <a:pt x="10" y="6"/>
                        <a:pt x="11" y="5"/>
                      </a:cubicBezTo>
                      <a:cubicBezTo>
                        <a:pt x="12" y="4"/>
                        <a:pt x="12" y="2"/>
                        <a:pt x="12" y="0"/>
                      </a:cubicBezTo>
                      <a:cubicBezTo>
                        <a:pt x="12" y="0"/>
                        <a:pt x="12" y="0"/>
                        <a:pt x="12"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59" name="Freeform 11040">
                  <a:extLst>
                    <a:ext uri="{FF2B5EF4-FFF2-40B4-BE49-F238E27FC236}">
                      <a16:creationId xmlns:a16="http://schemas.microsoft.com/office/drawing/2014/main" id="{8137F938-7836-DC41-CE66-41913D51595D}"/>
                    </a:ext>
                  </a:extLst>
                </p:cNvPr>
                <p:cNvSpPr>
                  <a:spLocks/>
                </p:cNvSpPr>
                <p:nvPr/>
              </p:nvSpPr>
              <p:spPr bwMode="auto">
                <a:xfrm>
                  <a:off x="4576" y="2049"/>
                  <a:ext cx="34" cy="21"/>
                </a:xfrm>
                <a:custGeom>
                  <a:avLst/>
                  <a:gdLst>
                    <a:gd name="T0" fmla="*/ 0 w 41"/>
                    <a:gd name="T1" fmla="*/ 2 h 25"/>
                    <a:gd name="T2" fmla="*/ 1 w 41"/>
                    <a:gd name="T3" fmla="*/ 3 h 25"/>
                    <a:gd name="T4" fmla="*/ 1 w 41"/>
                    <a:gd name="T5" fmla="*/ 5 h 25"/>
                    <a:gd name="T6" fmla="*/ 2 w 41"/>
                    <a:gd name="T7" fmla="*/ 6 h 25"/>
                    <a:gd name="T8" fmla="*/ 2 w 41"/>
                    <a:gd name="T9" fmla="*/ 8 h 25"/>
                    <a:gd name="T10" fmla="*/ 6 w 41"/>
                    <a:gd name="T11" fmla="*/ 11 h 25"/>
                    <a:gd name="T12" fmla="*/ 7 w 41"/>
                    <a:gd name="T13" fmla="*/ 11 h 25"/>
                    <a:gd name="T14" fmla="*/ 8 w 41"/>
                    <a:gd name="T15" fmla="*/ 11 h 25"/>
                    <a:gd name="T16" fmla="*/ 10 w 41"/>
                    <a:gd name="T17" fmla="*/ 12 h 25"/>
                    <a:gd name="T18" fmla="*/ 10 w 41"/>
                    <a:gd name="T19" fmla="*/ 12 h 25"/>
                    <a:gd name="T20" fmla="*/ 12 w 41"/>
                    <a:gd name="T21" fmla="*/ 12 h 25"/>
                    <a:gd name="T22" fmla="*/ 14 w 41"/>
                    <a:gd name="T23" fmla="*/ 11 h 25"/>
                    <a:gd name="T24" fmla="*/ 15 w 41"/>
                    <a:gd name="T25" fmla="*/ 11 h 25"/>
                    <a:gd name="T26" fmla="*/ 16 w 41"/>
                    <a:gd name="T27" fmla="*/ 10 h 25"/>
                    <a:gd name="T28" fmla="*/ 18 w 41"/>
                    <a:gd name="T29" fmla="*/ 9 h 25"/>
                    <a:gd name="T30" fmla="*/ 18 w 41"/>
                    <a:gd name="T31" fmla="*/ 8 h 25"/>
                    <a:gd name="T32" fmla="*/ 19 w 41"/>
                    <a:gd name="T33" fmla="*/ 6 h 25"/>
                    <a:gd name="T34" fmla="*/ 19 w 41"/>
                    <a:gd name="T35" fmla="*/ 6 h 25"/>
                    <a:gd name="T36" fmla="*/ 18 w 41"/>
                    <a:gd name="T37" fmla="*/ 6 h 25"/>
                    <a:gd name="T38" fmla="*/ 18 w 41"/>
                    <a:gd name="T39" fmla="*/ 6 h 25"/>
                    <a:gd name="T40" fmla="*/ 17 w 41"/>
                    <a:gd name="T41" fmla="*/ 8 h 25"/>
                    <a:gd name="T42" fmla="*/ 16 w 41"/>
                    <a:gd name="T43" fmla="*/ 8 h 25"/>
                    <a:gd name="T44" fmla="*/ 14 w 41"/>
                    <a:gd name="T45" fmla="*/ 9 h 25"/>
                    <a:gd name="T46" fmla="*/ 14 w 41"/>
                    <a:gd name="T47" fmla="*/ 9 h 25"/>
                    <a:gd name="T48" fmla="*/ 12 w 41"/>
                    <a:gd name="T49" fmla="*/ 11 h 25"/>
                    <a:gd name="T50" fmla="*/ 10 w 41"/>
                    <a:gd name="T51" fmla="*/ 10 h 25"/>
                    <a:gd name="T52" fmla="*/ 8 w 41"/>
                    <a:gd name="T53" fmla="*/ 11 h 25"/>
                    <a:gd name="T54" fmla="*/ 7 w 41"/>
                    <a:gd name="T55" fmla="*/ 9 h 25"/>
                    <a:gd name="T56" fmla="*/ 7 w 41"/>
                    <a:gd name="T57" fmla="*/ 9 h 25"/>
                    <a:gd name="T58" fmla="*/ 4 w 41"/>
                    <a:gd name="T59" fmla="*/ 8 h 25"/>
                    <a:gd name="T60" fmla="*/ 2 w 41"/>
                    <a:gd name="T61" fmla="*/ 4 h 25"/>
                    <a:gd name="T62" fmla="*/ 0 w 41"/>
                    <a:gd name="T63" fmla="*/ 0 h 25"/>
                    <a:gd name="T64" fmla="*/ 0 w 41"/>
                    <a:gd name="T65" fmla="*/ 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1" h="25">
                      <a:moveTo>
                        <a:pt x="0" y="0"/>
                      </a:moveTo>
                      <a:cubicBezTo>
                        <a:pt x="0" y="1"/>
                        <a:pt x="0" y="1"/>
                        <a:pt x="0" y="2"/>
                      </a:cubicBezTo>
                      <a:cubicBezTo>
                        <a:pt x="0" y="2"/>
                        <a:pt x="0" y="3"/>
                        <a:pt x="0" y="3"/>
                      </a:cubicBezTo>
                      <a:cubicBezTo>
                        <a:pt x="0" y="4"/>
                        <a:pt x="1" y="6"/>
                        <a:pt x="1" y="7"/>
                      </a:cubicBezTo>
                      <a:cubicBezTo>
                        <a:pt x="1" y="7"/>
                        <a:pt x="1" y="7"/>
                        <a:pt x="1" y="8"/>
                      </a:cubicBezTo>
                      <a:cubicBezTo>
                        <a:pt x="1" y="8"/>
                        <a:pt x="1" y="8"/>
                        <a:pt x="1" y="9"/>
                      </a:cubicBezTo>
                      <a:cubicBezTo>
                        <a:pt x="1" y="10"/>
                        <a:pt x="3" y="11"/>
                        <a:pt x="3" y="12"/>
                      </a:cubicBezTo>
                      <a:cubicBezTo>
                        <a:pt x="3" y="12"/>
                        <a:pt x="3" y="12"/>
                        <a:pt x="3" y="12"/>
                      </a:cubicBezTo>
                      <a:cubicBezTo>
                        <a:pt x="3" y="13"/>
                        <a:pt x="3" y="13"/>
                        <a:pt x="3" y="13"/>
                      </a:cubicBezTo>
                      <a:cubicBezTo>
                        <a:pt x="3" y="15"/>
                        <a:pt x="5" y="15"/>
                        <a:pt x="6" y="17"/>
                      </a:cubicBezTo>
                      <a:cubicBezTo>
                        <a:pt x="6" y="19"/>
                        <a:pt x="9" y="18"/>
                        <a:pt x="9" y="20"/>
                      </a:cubicBezTo>
                      <a:cubicBezTo>
                        <a:pt x="10" y="22"/>
                        <a:pt x="13" y="21"/>
                        <a:pt x="13" y="22"/>
                      </a:cubicBezTo>
                      <a:cubicBezTo>
                        <a:pt x="13" y="23"/>
                        <a:pt x="14" y="23"/>
                        <a:pt x="14" y="23"/>
                      </a:cubicBezTo>
                      <a:cubicBezTo>
                        <a:pt x="15" y="23"/>
                        <a:pt x="15" y="23"/>
                        <a:pt x="15" y="23"/>
                      </a:cubicBezTo>
                      <a:cubicBezTo>
                        <a:pt x="15" y="23"/>
                        <a:pt x="16" y="23"/>
                        <a:pt x="16" y="23"/>
                      </a:cubicBezTo>
                      <a:cubicBezTo>
                        <a:pt x="16" y="23"/>
                        <a:pt x="17" y="23"/>
                        <a:pt x="17" y="23"/>
                      </a:cubicBezTo>
                      <a:cubicBezTo>
                        <a:pt x="17" y="24"/>
                        <a:pt x="18" y="25"/>
                        <a:pt x="18" y="25"/>
                      </a:cubicBezTo>
                      <a:cubicBezTo>
                        <a:pt x="19" y="25"/>
                        <a:pt x="19" y="24"/>
                        <a:pt x="20" y="24"/>
                      </a:cubicBezTo>
                      <a:cubicBezTo>
                        <a:pt x="20" y="24"/>
                        <a:pt x="21" y="24"/>
                        <a:pt x="21" y="24"/>
                      </a:cubicBezTo>
                      <a:cubicBezTo>
                        <a:pt x="22" y="24"/>
                        <a:pt x="22" y="24"/>
                        <a:pt x="22" y="24"/>
                      </a:cubicBezTo>
                      <a:cubicBezTo>
                        <a:pt x="23" y="24"/>
                        <a:pt x="23" y="25"/>
                        <a:pt x="24" y="25"/>
                      </a:cubicBezTo>
                      <a:cubicBezTo>
                        <a:pt x="24" y="25"/>
                        <a:pt x="25" y="24"/>
                        <a:pt x="26" y="24"/>
                      </a:cubicBezTo>
                      <a:cubicBezTo>
                        <a:pt x="27" y="23"/>
                        <a:pt x="28" y="23"/>
                        <a:pt x="29" y="23"/>
                      </a:cubicBezTo>
                      <a:cubicBezTo>
                        <a:pt x="29" y="23"/>
                        <a:pt x="29" y="23"/>
                        <a:pt x="29" y="23"/>
                      </a:cubicBezTo>
                      <a:cubicBezTo>
                        <a:pt x="30" y="23"/>
                        <a:pt x="30" y="23"/>
                        <a:pt x="30" y="23"/>
                      </a:cubicBezTo>
                      <a:cubicBezTo>
                        <a:pt x="31" y="23"/>
                        <a:pt x="32" y="22"/>
                        <a:pt x="32" y="22"/>
                      </a:cubicBezTo>
                      <a:cubicBezTo>
                        <a:pt x="33" y="21"/>
                        <a:pt x="33" y="20"/>
                        <a:pt x="34" y="20"/>
                      </a:cubicBezTo>
                      <a:cubicBezTo>
                        <a:pt x="34" y="20"/>
                        <a:pt x="34" y="20"/>
                        <a:pt x="34" y="20"/>
                      </a:cubicBezTo>
                      <a:cubicBezTo>
                        <a:pt x="34" y="20"/>
                        <a:pt x="35" y="20"/>
                        <a:pt x="35" y="20"/>
                      </a:cubicBezTo>
                      <a:cubicBezTo>
                        <a:pt x="36" y="20"/>
                        <a:pt x="36" y="19"/>
                        <a:pt x="37" y="18"/>
                      </a:cubicBezTo>
                      <a:cubicBezTo>
                        <a:pt x="37" y="17"/>
                        <a:pt x="38" y="16"/>
                        <a:pt x="39" y="16"/>
                      </a:cubicBezTo>
                      <a:cubicBezTo>
                        <a:pt x="39" y="16"/>
                        <a:pt x="39" y="16"/>
                        <a:pt x="39" y="16"/>
                      </a:cubicBezTo>
                      <a:cubicBezTo>
                        <a:pt x="39" y="16"/>
                        <a:pt x="39" y="16"/>
                        <a:pt x="39" y="16"/>
                      </a:cubicBezTo>
                      <a:cubicBezTo>
                        <a:pt x="41" y="16"/>
                        <a:pt x="40" y="14"/>
                        <a:pt x="41" y="12"/>
                      </a:cubicBezTo>
                      <a:cubicBezTo>
                        <a:pt x="41" y="12"/>
                        <a:pt x="41" y="12"/>
                        <a:pt x="41" y="12"/>
                      </a:cubicBezTo>
                      <a:cubicBezTo>
                        <a:pt x="41" y="12"/>
                        <a:pt x="41" y="12"/>
                        <a:pt x="41" y="12"/>
                      </a:cubicBezTo>
                      <a:cubicBezTo>
                        <a:pt x="41" y="13"/>
                        <a:pt x="41" y="13"/>
                        <a:pt x="41" y="13"/>
                      </a:cubicBezTo>
                      <a:cubicBezTo>
                        <a:pt x="40" y="13"/>
                        <a:pt x="40" y="12"/>
                        <a:pt x="40" y="12"/>
                      </a:cubicBezTo>
                      <a:cubicBezTo>
                        <a:pt x="40" y="12"/>
                        <a:pt x="40" y="12"/>
                        <a:pt x="40" y="12"/>
                      </a:cubicBezTo>
                      <a:cubicBezTo>
                        <a:pt x="40" y="12"/>
                        <a:pt x="39" y="12"/>
                        <a:pt x="39" y="12"/>
                      </a:cubicBezTo>
                      <a:cubicBezTo>
                        <a:pt x="39" y="12"/>
                        <a:pt x="38" y="12"/>
                        <a:pt x="38" y="12"/>
                      </a:cubicBezTo>
                      <a:cubicBezTo>
                        <a:pt x="37" y="14"/>
                        <a:pt x="36" y="16"/>
                        <a:pt x="35" y="16"/>
                      </a:cubicBezTo>
                      <a:cubicBezTo>
                        <a:pt x="35" y="16"/>
                        <a:pt x="34" y="16"/>
                        <a:pt x="34" y="16"/>
                      </a:cubicBezTo>
                      <a:cubicBezTo>
                        <a:pt x="34" y="16"/>
                        <a:pt x="34" y="16"/>
                        <a:pt x="34" y="16"/>
                      </a:cubicBezTo>
                      <a:cubicBezTo>
                        <a:pt x="33" y="16"/>
                        <a:pt x="33" y="17"/>
                        <a:pt x="32" y="18"/>
                      </a:cubicBezTo>
                      <a:cubicBezTo>
                        <a:pt x="32" y="18"/>
                        <a:pt x="31" y="19"/>
                        <a:pt x="30" y="19"/>
                      </a:cubicBezTo>
                      <a:cubicBezTo>
                        <a:pt x="30" y="19"/>
                        <a:pt x="30" y="19"/>
                        <a:pt x="29" y="19"/>
                      </a:cubicBezTo>
                      <a:cubicBezTo>
                        <a:pt x="29" y="19"/>
                        <a:pt x="29" y="19"/>
                        <a:pt x="29" y="19"/>
                      </a:cubicBezTo>
                      <a:cubicBezTo>
                        <a:pt x="28" y="19"/>
                        <a:pt x="27" y="19"/>
                        <a:pt x="26" y="20"/>
                      </a:cubicBezTo>
                      <a:cubicBezTo>
                        <a:pt x="25" y="20"/>
                        <a:pt x="24" y="21"/>
                        <a:pt x="24" y="21"/>
                      </a:cubicBezTo>
                      <a:cubicBezTo>
                        <a:pt x="23" y="21"/>
                        <a:pt x="23" y="20"/>
                        <a:pt x="22" y="20"/>
                      </a:cubicBezTo>
                      <a:cubicBezTo>
                        <a:pt x="22" y="20"/>
                        <a:pt x="22" y="20"/>
                        <a:pt x="21" y="20"/>
                      </a:cubicBezTo>
                      <a:cubicBezTo>
                        <a:pt x="21" y="20"/>
                        <a:pt x="20" y="20"/>
                        <a:pt x="20" y="20"/>
                      </a:cubicBezTo>
                      <a:cubicBezTo>
                        <a:pt x="19" y="20"/>
                        <a:pt x="19" y="21"/>
                        <a:pt x="18" y="21"/>
                      </a:cubicBezTo>
                      <a:cubicBezTo>
                        <a:pt x="18" y="21"/>
                        <a:pt x="17" y="20"/>
                        <a:pt x="17" y="19"/>
                      </a:cubicBezTo>
                      <a:cubicBezTo>
                        <a:pt x="17" y="19"/>
                        <a:pt x="16" y="19"/>
                        <a:pt x="16" y="19"/>
                      </a:cubicBezTo>
                      <a:cubicBezTo>
                        <a:pt x="16" y="19"/>
                        <a:pt x="15" y="19"/>
                        <a:pt x="15" y="19"/>
                      </a:cubicBezTo>
                      <a:cubicBezTo>
                        <a:pt x="15" y="19"/>
                        <a:pt x="15" y="19"/>
                        <a:pt x="14" y="19"/>
                      </a:cubicBezTo>
                      <a:cubicBezTo>
                        <a:pt x="14" y="19"/>
                        <a:pt x="13" y="19"/>
                        <a:pt x="13" y="18"/>
                      </a:cubicBezTo>
                      <a:cubicBezTo>
                        <a:pt x="13" y="17"/>
                        <a:pt x="10" y="18"/>
                        <a:pt x="9" y="16"/>
                      </a:cubicBezTo>
                      <a:cubicBezTo>
                        <a:pt x="9" y="14"/>
                        <a:pt x="6" y="15"/>
                        <a:pt x="6" y="13"/>
                      </a:cubicBezTo>
                      <a:cubicBezTo>
                        <a:pt x="5" y="11"/>
                        <a:pt x="3" y="11"/>
                        <a:pt x="3" y="8"/>
                      </a:cubicBezTo>
                      <a:cubicBezTo>
                        <a:pt x="3" y="7"/>
                        <a:pt x="0" y="6"/>
                        <a:pt x="1" y="4"/>
                      </a:cubicBezTo>
                      <a:cubicBezTo>
                        <a:pt x="1" y="3"/>
                        <a:pt x="1" y="1"/>
                        <a:pt x="0" y="0"/>
                      </a:cubicBezTo>
                      <a:cubicBezTo>
                        <a:pt x="0" y="0"/>
                        <a:pt x="0" y="0"/>
                        <a:pt x="0" y="0"/>
                      </a:cubicBezTo>
                      <a:cubicBezTo>
                        <a:pt x="0" y="0"/>
                        <a:pt x="0" y="0"/>
                        <a:pt x="0" y="0"/>
                      </a:cubicBezTo>
                    </a:path>
                  </a:pathLst>
                </a:custGeom>
                <a:solidFill>
                  <a:srgbClr val="A57D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0" name="Freeform 11041">
                  <a:extLst>
                    <a:ext uri="{FF2B5EF4-FFF2-40B4-BE49-F238E27FC236}">
                      <a16:creationId xmlns:a16="http://schemas.microsoft.com/office/drawing/2014/main" id="{727C2499-3C11-1047-5D15-9E4E60E60E70}"/>
                    </a:ext>
                  </a:extLst>
                </p:cNvPr>
                <p:cNvSpPr>
                  <a:spLocks/>
                </p:cNvSpPr>
                <p:nvPr/>
              </p:nvSpPr>
              <p:spPr bwMode="auto">
                <a:xfrm>
                  <a:off x="4587" y="2041"/>
                  <a:ext cx="3" cy="3"/>
                </a:xfrm>
                <a:custGeom>
                  <a:avLst/>
                  <a:gdLst>
                    <a:gd name="T0" fmla="*/ 0 w 3"/>
                    <a:gd name="T1" fmla="*/ 0 h 3"/>
                    <a:gd name="T2" fmla="*/ 0 w 3"/>
                    <a:gd name="T3" fmla="*/ 0 h 3"/>
                    <a:gd name="T4" fmla="*/ 1 w 3"/>
                    <a:gd name="T5" fmla="*/ 3 h 3"/>
                    <a:gd name="T6" fmla="*/ 1 w 3"/>
                    <a:gd name="T7" fmla="*/ 3 h 3"/>
                    <a:gd name="T8" fmla="*/ 2 w 3"/>
                    <a:gd name="T9" fmla="*/ 2 h 3"/>
                    <a:gd name="T10" fmla="*/ 0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0"/>
                        <a:pt x="0" y="0"/>
                        <a:pt x="0" y="0"/>
                      </a:cubicBezTo>
                      <a:cubicBezTo>
                        <a:pt x="2" y="0"/>
                        <a:pt x="1" y="2"/>
                        <a:pt x="1" y="3"/>
                      </a:cubicBezTo>
                      <a:cubicBezTo>
                        <a:pt x="1" y="3"/>
                        <a:pt x="1" y="3"/>
                        <a:pt x="1" y="3"/>
                      </a:cubicBezTo>
                      <a:cubicBezTo>
                        <a:pt x="1" y="3"/>
                        <a:pt x="2" y="3"/>
                        <a:pt x="2" y="2"/>
                      </a:cubicBezTo>
                      <a:cubicBezTo>
                        <a:pt x="3" y="1"/>
                        <a:pt x="1" y="0"/>
                        <a:pt x="0"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1" name="Freeform 11042">
                  <a:extLst>
                    <a:ext uri="{FF2B5EF4-FFF2-40B4-BE49-F238E27FC236}">
                      <a16:creationId xmlns:a16="http://schemas.microsoft.com/office/drawing/2014/main" id="{65DB43BB-15F9-4AAD-14B3-444940DEE3A3}"/>
                    </a:ext>
                  </a:extLst>
                </p:cNvPr>
                <p:cNvSpPr>
                  <a:spLocks/>
                </p:cNvSpPr>
                <p:nvPr/>
              </p:nvSpPr>
              <p:spPr bwMode="auto">
                <a:xfrm>
                  <a:off x="4590" y="2037"/>
                  <a:ext cx="3" cy="3"/>
                </a:xfrm>
                <a:custGeom>
                  <a:avLst/>
                  <a:gdLst>
                    <a:gd name="T0" fmla="*/ 2 w 4"/>
                    <a:gd name="T1" fmla="*/ 0 h 3"/>
                    <a:gd name="T2" fmla="*/ 2 w 4"/>
                    <a:gd name="T3" fmla="*/ 3 h 3"/>
                    <a:gd name="T4" fmla="*/ 2 w 4"/>
                    <a:gd name="T5" fmla="*/ 3 h 3"/>
                    <a:gd name="T6" fmla="*/ 2 w 4"/>
                    <a:gd name="T7" fmla="*/ 0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0" y="1"/>
                        <a:pt x="2" y="3"/>
                        <a:pt x="4" y="3"/>
                      </a:cubicBezTo>
                      <a:cubicBezTo>
                        <a:pt x="4" y="3"/>
                        <a:pt x="4" y="3"/>
                        <a:pt x="4" y="3"/>
                      </a:cubicBezTo>
                      <a:cubicBezTo>
                        <a:pt x="4" y="3"/>
                        <a:pt x="2" y="1"/>
                        <a:pt x="2" y="0"/>
                      </a:cubicBezTo>
                      <a:cubicBezTo>
                        <a:pt x="2" y="0"/>
                        <a:pt x="2" y="0"/>
                        <a:pt x="2"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2" name="Freeform 11043">
                  <a:extLst>
                    <a:ext uri="{FF2B5EF4-FFF2-40B4-BE49-F238E27FC236}">
                      <a16:creationId xmlns:a16="http://schemas.microsoft.com/office/drawing/2014/main" id="{E7041AF5-D0A9-5393-6383-396E3C4003C2}"/>
                    </a:ext>
                  </a:extLst>
                </p:cNvPr>
                <p:cNvSpPr>
                  <a:spLocks/>
                </p:cNvSpPr>
                <p:nvPr/>
              </p:nvSpPr>
              <p:spPr bwMode="auto">
                <a:xfrm>
                  <a:off x="4592" y="2045"/>
                  <a:ext cx="3" cy="3"/>
                </a:xfrm>
                <a:custGeom>
                  <a:avLst/>
                  <a:gdLst>
                    <a:gd name="T0" fmla="*/ 1 w 4"/>
                    <a:gd name="T1" fmla="*/ 0 h 4"/>
                    <a:gd name="T2" fmla="*/ 0 w 4"/>
                    <a:gd name="T3" fmla="*/ 0 h 4"/>
                    <a:gd name="T4" fmla="*/ 0 w 4"/>
                    <a:gd name="T5" fmla="*/ 0 h 4"/>
                    <a:gd name="T6" fmla="*/ 1 w 4"/>
                    <a:gd name="T7" fmla="*/ 0 h 4"/>
                    <a:gd name="T8" fmla="*/ 2 w 4"/>
                    <a:gd name="T9" fmla="*/ 2 h 4"/>
                    <a:gd name="T10" fmla="*/ 2 w 4"/>
                    <a:gd name="T11" fmla="*/ 0 h 4"/>
                    <a:gd name="T12" fmla="*/ 1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1" y="0"/>
                      </a:moveTo>
                      <a:cubicBezTo>
                        <a:pt x="1" y="0"/>
                        <a:pt x="0" y="0"/>
                        <a:pt x="0" y="0"/>
                      </a:cubicBezTo>
                      <a:cubicBezTo>
                        <a:pt x="0" y="0"/>
                        <a:pt x="0" y="0"/>
                        <a:pt x="0" y="0"/>
                      </a:cubicBezTo>
                      <a:cubicBezTo>
                        <a:pt x="1" y="0"/>
                        <a:pt x="1" y="0"/>
                        <a:pt x="1" y="0"/>
                      </a:cubicBezTo>
                      <a:cubicBezTo>
                        <a:pt x="3" y="0"/>
                        <a:pt x="3" y="3"/>
                        <a:pt x="3" y="4"/>
                      </a:cubicBezTo>
                      <a:cubicBezTo>
                        <a:pt x="4" y="3"/>
                        <a:pt x="4" y="1"/>
                        <a:pt x="3" y="0"/>
                      </a:cubicBezTo>
                      <a:cubicBezTo>
                        <a:pt x="2" y="0"/>
                        <a:pt x="2"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3" name="Freeform 11044">
                  <a:extLst>
                    <a:ext uri="{FF2B5EF4-FFF2-40B4-BE49-F238E27FC236}">
                      <a16:creationId xmlns:a16="http://schemas.microsoft.com/office/drawing/2014/main" id="{2C254FCF-C211-2A68-C2B3-494BE655A538}"/>
                    </a:ext>
                  </a:extLst>
                </p:cNvPr>
                <p:cNvSpPr>
                  <a:spLocks noEditPoints="1"/>
                </p:cNvSpPr>
                <p:nvPr/>
              </p:nvSpPr>
              <p:spPr bwMode="auto">
                <a:xfrm>
                  <a:off x="4599" y="2038"/>
                  <a:ext cx="1" cy="5"/>
                </a:xfrm>
                <a:custGeom>
                  <a:avLst/>
                  <a:gdLst>
                    <a:gd name="T0" fmla="*/ 1 w 2"/>
                    <a:gd name="T1" fmla="*/ 0 h 6"/>
                    <a:gd name="T2" fmla="*/ 0 w 2"/>
                    <a:gd name="T3" fmla="*/ 3 h 6"/>
                    <a:gd name="T4" fmla="*/ 1 w 2"/>
                    <a:gd name="T5" fmla="*/ 3 h 6"/>
                    <a:gd name="T6" fmla="*/ 1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0" y="1"/>
                        <a:pt x="0" y="2"/>
                        <a:pt x="0" y="3"/>
                      </a:cubicBezTo>
                      <a:cubicBezTo>
                        <a:pt x="0" y="3"/>
                        <a:pt x="1" y="6"/>
                        <a:pt x="2" y="6"/>
                      </a:cubicBezTo>
                      <a:cubicBezTo>
                        <a:pt x="2" y="6"/>
                        <a:pt x="2" y="6"/>
                        <a:pt x="2" y="6"/>
                      </a:cubicBezTo>
                      <a:cubicBezTo>
                        <a:pt x="2" y="5"/>
                        <a:pt x="1" y="4"/>
                        <a:pt x="1" y="4"/>
                      </a:cubicBezTo>
                      <a:cubicBezTo>
                        <a:pt x="1" y="3"/>
                        <a:pt x="0"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4" name="Freeform 11045">
                  <a:extLst>
                    <a:ext uri="{FF2B5EF4-FFF2-40B4-BE49-F238E27FC236}">
                      <a16:creationId xmlns:a16="http://schemas.microsoft.com/office/drawing/2014/main" id="{CF3A19CF-0695-C4AF-DD9F-B0B44F12785C}"/>
                    </a:ext>
                  </a:extLst>
                </p:cNvPr>
                <p:cNvSpPr>
                  <a:spLocks noEditPoints="1"/>
                </p:cNvSpPr>
                <p:nvPr/>
              </p:nvSpPr>
              <p:spPr bwMode="auto">
                <a:xfrm>
                  <a:off x="4594" y="2035"/>
                  <a:ext cx="3" cy="2"/>
                </a:xfrm>
                <a:custGeom>
                  <a:avLst/>
                  <a:gdLst>
                    <a:gd name="T0" fmla="*/ 0 w 4"/>
                    <a:gd name="T1" fmla="*/ 1 h 3"/>
                    <a:gd name="T2" fmla="*/ 0 w 4"/>
                    <a:gd name="T3" fmla="*/ 1 h 3"/>
                    <a:gd name="T4" fmla="*/ 0 w 4"/>
                    <a:gd name="T5" fmla="*/ 1 h 3"/>
                    <a:gd name="T6" fmla="*/ 0 w 4"/>
                    <a:gd name="T7" fmla="*/ 1 h 3"/>
                    <a:gd name="T8" fmla="*/ 1 w 4"/>
                    <a:gd name="T9" fmla="*/ 0 h 3"/>
                    <a:gd name="T10" fmla="*/ 0 w 4"/>
                    <a:gd name="T11" fmla="*/ 1 h 3"/>
                    <a:gd name="T12" fmla="*/ 1 w 4"/>
                    <a:gd name="T13" fmla="*/ 1 h 3"/>
                    <a:gd name="T14" fmla="*/ 2 w 4"/>
                    <a:gd name="T15" fmla="*/ 1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1"/>
                      </a:moveTo>
                      <a:cubicBezTo>
                        <a:pt x="0" y="1"/>
                        <a:pt x="0" y="1"/>
                        <a:pt x="0" y="1"/>
                      </a:cubicBezTo>
                      <a:cubicBezTo>
                        <a:pt x="0" y="1"/>
                        <a:pt x="0" y="1"/>
                        <a:pt x="0" y="1"/>
                      </a:cubicBezTo>
                      <a:cubicBezTo>
                        <a:pt x="0" y="1"/>
                        <a:pt x="0" y="1"/>
                        <a:pt x="0" y="1"/>
                      </a:cubicBezTo>
                      <a:moveTo>
                        <a:pt x="1" y="0"/>
                      </a:moveTo>
                      <a:cubicBezTo>
                        <a:pt x="1" y="0"/>
                        <a:pt x="0" y="1"/>
                        <a:pt x="0" y="1"/>
                      </a:cubicBezTo>
                      <a:cubicBezTo>
                        <a:pt x="0" y="1"/>
                        <a:pt x="1" y="1"/>
                        <a:pt x="1" y="1"/>
                      </a:cubicBezTo>
                      <a:cubicBezTo>
                        <a:pt x="2" y="1"/>
                        <a:pt x="3" y="3"/>
                        <a:pt x="4" y="3"/>
                      </a:cubicBezTo>
                      <a:cubicBezTo>
                        <a:pt x="4" y="2"/>
                        <a:pt x="2"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5" name="Freeform 11046">
                  <a:extLst>
                    <a:ext uri="{FF2B5EF4-FFF2-40B4-BE49-F238E27FC236}">
                      <a16:creationId xmlns:a16="http://schemas.microsoft.com/office/drawing/2014/main" id="{DD5B739C-98D2-B272-8F00-DC8D9723C866}"/>
                    </a:ext>
                  </a:extLst>
                </p:cNvPr>
                <p:cNvSpPr>
                  <a:spLocks noEditPoints="1"/>
                </p:cNvSpPr>
                <p:nvPr/>
              </p:nvSpPr>
              <p:spPr bwMode="auto">
                <a:xfrm>
                  <a:off x="4593" y="2052"/>
                  <a:ext cx="2" cy="3"/>
                </a:xfrm>
                <a:custGeom>
                  <a:avLst/>
                  <a:gdLst>
                    <a:gd name="T0" fmla="*/ 1 w 3"/>
                    <a:gd name="T1" fmla="*/ 0 h 4"/>
                    <a:gd name="T2" fmla="*/ 0 w 3"/>
                    <a:gd name="T3" fmla="*/ 2 h 4"/>
                    <a:gd name="T4" fmla="*/ 1 w 3"/>
                    <a:gd name="T5" fmla="*/ 2 h 4"/>
                    <a:gd name="T6" fmla="*/ 1 w 3"/>
                    <a:gd name="T7" fmla="*/ 2 h 4"/>
                    <a:gd name="T8" fmla="*/ 1 w 3"/>
                    <a:gd name="T9" fmla="*/ 0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1" y="0"/>
                      </a:moveTo>
                      <a:cubicBezTo>
                        <a:pt x="0" y="0"/>
                        <a:pt x="0" y="1"/>
                        <a:pt x="0" y="2"/>
                      </a:cubicBezTo>
                      <a:cubicBezTo>
                        <a:pt x="1" y="3"/>
                        <a:pt x="2" y="4"/>
                        <a:pt x="2" y="4"/>
                      </a:cubicBezTo>
                      <a:cubicBezTo>
                        <a:pt x="3" y="4"/>
                        <a:pt x="3" y="4"/>
                        <a:pt x="3" y="3"/>
                      </a:cubicBezTo>
                      <a:cubicBezTo>
                        <a:pt x="2" y="3"/>
                        <a:pt x="0" y="1"/>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6" name="Freeform 11047">
                  <a:extLst>
                    <a:ext uri="{FF2B5EF4-FFF2-40B4-BE49-F238E27FC236}">
                      <a16:creationId xmlns:a16="http://schemas.microsoft.com/office/drawing/2014/main" id="{47DF7D54-A317-2ED0-FDF9-5CE9045EF0C6}"/>
                    </a:ext>
                  </a:extLst>
                </p:cNvPr>
                <p:cNvSpPr>
                  <a:spLocks noEditPoints="1"/>
                </p:cNvSpPr>
                <p:nvPr/>
              </p:nvSpPr>
              <p:spPr bwMode="auto">
                <a:xfrm>
                  <a:off x="4600" y="2049"/>
                  <a:ext cx="2" cy="3"/>
                </a:xfrm>
                <a:custGeom>
                  <a:avLst/>
                  <a:gdLst>
                    <a:gd name="T0" fmla="*/ 0 w 3"/>
                    <a:gd name="T1" fmla="*/ 0 h 4"/>
                    <a:gd name="T2" fmla="*/ 0 w 3"/>
                    <a:gd name="T3" fmla="*/ 0 h 4"/>
                    <a:gd name="T4" fmla="*/ 0 w 3"/>
                    <a:gd name="T5" fmla="*/ 0 h 4"/>
                    <a:gd name="T6" fmla="*/ 0 w 3"/>
                    <a:gd name="T7" fmla="*/ 0 h 4"/>
                    <a:gd name="T8" fmla="*/ 1 w 3"/>
                    <a:gd name="T9" fmla="*/ 0 h 4"/>
                    <a:gd name="T10" fmla="*/ 0 w 3"/>
                    <a:gd name="T11" fmla="*/ 0 h 4"/>
                    <a:gd name="T12" fmla="*/ 1 w 3"/>
                    <a:gd name="T13" fmla="*/ 2 h 4"/>
                    <a:gd name="T14" fmla="*/ 1 w 3"/>
                    <a:gd name="T15" fmla="*/ 2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0" y="0"/>
                      </a:moveTo>
                      <a:cubicBezTo>
                        <a:pt x="0" y="0"/>
                        <a:pt x="0" y="0"/>
                        <a:pt x="0" y="0"/>
                      </a:cubicBezTo>
                      <a:cubicBezTo>
                        <a:pt x="0" y="0"/>
                        <a:pt x="0" y="0"/>
                        <a:pt x="0" y="0"/>
                      </a:cubicBezTo>
                      <a:cubicBezTo>
                        <a:pt x="0" y="0"/>
                        <a:pt x="0" y="0"/>
                        <a:pt x="0" y="0"/>
                      </a:cubicBezTo>
                      <a:moveTo>
                        <a:pt x="1" y="0"/>
                      </a:moveTo>
                      <a:cubicBezTo>
                        <a:pt x="1" y="0"/>
                        <a:pt x="1" y="0"/>
                        <a:pt x="0" y="0"/>
                      </a:cubicBezTo>
                      <a:cubicBezTo>
                        <a:pt x="1" y="1"/>
                        <a:pt x="2" y="1"/>
                        <a:pt x="2" y="2"/>
                      </a:cubicBezTo>
                      <a:cubicBezTo>
                        <a:pt x="2" y="3"/>
                        <a:pt x="2" y="4"/>
                        <a:pt x="2" y="4"/>
                      </a:cubicBezTo>
                      <a:cubicBezTo>
                        <a:pt x="2" y="3"/>
                        <a:pt x="3"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7" name="Freeform 11048">
                  <a:extLst>
                    <a:ext uri="{FF2B5EF4-FFF2-40B4-BE49-F238E27FC236}">
                      <a16:creationId xmlns:a16="http://schemas.microsoft.com/office/drawing/2014/main" id="{97842E37-5105-0AA4-AC9C-552FB22EED5C}"/>
                    </a:ext>
                  </a:extLst>
                </p:cNvPr>
                <p:cNvSpPr>
                  <a:spLocks/>
                </p:cNvSpPr>
                <p:nvPr/>
              </p:nvSpPr>
              <p:spPr bwMode="auto">
                <a:xfrm>
                  <a:off x="4604" y="2042"/>
                  <a:ext cx="5" cy="4"/>
                </a:xfrm>
                <a:custGeom>
                  <a:avLst/>
                  <a:gdLst>
                    <a:gd name="T0" fmla="*/ 2 w 5"/>
                    <a:gd name="T1" fmla="*/ 0 h 5"/>
                    <a:gd name="T2" fmla="*/ 5 w 5"/>
                    <a:gd name="T3" fmla="*/ 2 h 5"/>
                    <a:gd name="T4" fmla="*/ 5 w 5"/>
                    <a:gd name="T5" fmla="*/ 2 h 5"/>
                    <a:gd name="T6" fmla="*/ 2 w 5"/>
                    <a:gd name="T7" fmla="*/ 1 h 5"/>
                    <a:gd name="T8" fmla="*/ 2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2" y="0"/>
                      </a:moveTo>
                      <a:cubicBezTo>
                        <a:pt x="0" y="2"/>
                        <a:pt x="2" y="5"/>
                        <a:pt x="5" y="5"/>
                      </a:cubicBezTo>
                      <a:cubicBezTo>
                        <a:pt x="5" y="5"/>
                        <a:pt x="5" y="5"/>
                        <a:pt x="5" y="5"/>
                      </a:cubicBezTo>
                      <a:cubicBezTo>
                        <a:pt x="3" y="4"/>
                        <a:pt x="3" y="2"/>
                        <a:pt x="2" y="1"/>
                      </a:cubicBezTo>
                      <a:cubicBezTo>
                        <a:pt x="2" y="0"/>
                        <a:pt x="2" y="0"/>
                        <a:pt x="2"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8" name="Freeform 11049">
                  <a:extLst>
                    <a:ext uri="{FF2B5EF4-FFF2-40B4-BE49-F238E27FC236}">
                      <a16:creationId xmlns:a16="http://schemas.microsoft.com/office/drawing/2014/main" id="{CE6C6E70-70D7-4E00-E611-96B2BEAB2DE6}"/>
                    </a:ext>
                  </a:extLst>
                </p:cNvPr>
                <p:cNvSpPr>
                  <a:spLocks/>
                </p:cNvSpPr>
                <p:nvPr/>
              </p:nvSpPr>
              <p:spPr bwMode="auto">
                <a:xfrm>
                  <a:off x="4603" y="2037"/>
                  <a:ext cx="2" cy="3"/>
                </a:xfrm>
                <a:custGeom>
                  <a:avLst/>
                  <a:gdLst>
                    <a:gd name="T0" fmla="*/ 1 w 3"/>
                    <a:gd name="T1" fmla="*/ 0 h 3"/>
                    <a:gd name="T2" fmla="*/ 0 w 3"/>
                    <a:gd name="T3" fmla="*/ 0 h 3"/>
                    <a:gd name="T4" fmla="*/ 0 w 3"/>
                    <a:gd name="T5" fmla="*/ 0 h 3"/>
                    <a:gd name="T6" fmla="*/ 0 w 3"/>
                    <a:gd name="T7" fmla="*/ 0 h 3"/>
                    <a:gd name="T8" fmla="*/ 1 w 3"/>
                    <a:gd name="T9" fmla="*/ 3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1" y="0"/>
                      </a:moveTo>
                      <a:cubicBezTo>
                        <a:pt x="0" y="0"/>
                        <a:pt x="0" y="0"/>
                        <a:pt x="0" y="0"/>
                      </a:cubicBezTo>
                      <a:cubicBezTo>
                        <a:pt x="0" y="0"/>
                        <a:pt x="0" y="0"/>
                        <a:pt x="0" y="0"/>
                      </a:cubicBezTo>
                      <a:cubicBezTo>
                        <a:pt x="0" y="0"/>
                        <a:pt x="0" y="0"/>
                        <a:pt x="0" y="0"/>
                      </a:cubicBezTo>
                      <a:cubicBezTo>
                        <a:pt x="2" y="0"/>
                        <a:pt x="2" y="2"/>
                        <a:pt x="2" y="3"/>
                      </a:cubicBezTo>
                      <a:cubicBezTo>
                        <a:pt x="3" y="2"/>
                        <a:pt x="2" y="0"/>
                        <a:pt x="1"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69" name="Freeform 11050">
                  <a:extLst>
                    <a:ext uri="{FF2B5EF4-FFF2-40B4-BE49-F238E27FC236}">
                      <a16:creationId xmlns:a16="http://schemas.microsoft.com/office/drawing/2014/main" id="{7C80C4A1-2671-13FC-DEF5-6FF3CE8F6615}"/>
                    </a:ext>
                  </a:extLst>
                </p:cNvPr>
                <p:cNvSpPr>
                  <a:spLocks/>
                </p:cNvSpPr>
                <p:nvPr/>
              </p:nvSpPr>
              <p:spPr bwMode="auto">
                <a:xfrm>
                  <a:off x="4600" y="2055"/>
                  <a:ext cx="4" cy="1"/>
                </a:xfrm>
                <a:custGeom>
                  <a:avLst/>
                  <a:gdLst>
                    <a:gd name="T0" fmla="*/ 0 w 4"/>
                    <a:gd name="T1" fmla="*/ 0 h 2"/>
                    <a:gd name="T2" fmla="*/ 3 w 4"/>
                    <a:gd name="T3" fmla="*/ 1 h 2"/>
                    <a:gd name="T4" fmla="*/ 4 w 4"/>
                    <a:gd name="T5" fmla="*/ 1 h 2"/>
                    <a:gd name="T6" fmla="*/ 2 w 4"/>
                    <a:gd name="T7" fmla="*/ 1 h 2"/>
                    <a:gd name="T8" fmla="*/ 0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cubicBezTo>
                        <a:pt x="0" y="1"/>
                        <a:pt x="2" y="2"/>
                        <a:pt x="3" y="2"/>
                      </a:cubicBezTo>
                      <a:cubicBezTo>
                        <a:pt x="3" y="2"/>
                        <a:pt x="4" y="2"/>
                        <a:pt x="4" y="1"/>
                      </a:cubicBezTo>
                      <a:cubicBezTo>
                        <a:pt x="3" y="1"/>
                        <a:pt x="3" y="1"/>
                        <a:pt x="2" y="1"/>
                      </a:cubicBezTo>
                      <a:cubicBezTo>
                        <a:pt x="1" y="1"/>
                        <a:pt x="1" y="1"/>
                        <a:pt x="0" y="0"/>
                      </a:cubicBezTo>
                      <a:cubicBezTo>
                        <a:pt x="0" y="0"/>
                        <a:pt x="0" y="0"/>
                        <a:pt x="0"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0" name="Freeform 11051">
                  <a:extLst>
                    <a:ext uri="{FF2B5EF4-FFF2-40B4-BE49-F238E27FC236}">
                      <a16:creationId xmlns:a16="http://schemas.microsoft.com/office/drawing/2014/main" id="{B145B74F-3285-EE31-D6CF-D0A845ABFACE}"/>
                    </a:ext>
                  </a:extLst>
                </p:cNvPr>
                <p:cNvSpPr>
                  <a:spLocks noEditPoints="1"/>
                </p:cNvSpPr>
                <p:nvPr/>
              </p:nvSpPr>
              <p:spPr bwMode="auto">
                <a:xfrm>
                  <a:off x="4606" y="2051"/>
                  <a:ext cx="3" cy="4"/>
                </a:xfrm>
                <a:custGeom>
                  <a:avLst/>
                  <a:gdLst>
                    <a:gd name="T0" fmla="*/ 1 w 3"/>
                    <a:gd name="T1" fmla="*/ 2 h 5"/>
                    <a:gd name="T2" fmla="*/ 1 w 3"/>
                    <a:gd name="T3" fmla="*/ 2 h 5"/>
                    <a:gd name="T4" fmla="*/ 1 w 3"/>
                    <a:gd name="T5" fmla="*/ 2 h 5"/>
                    <a:gd name="T6" fmla="*/ 1 w 3"/>
                    <a:gd name="T7" fmla="*/ 0 h 5"/>
                    <a:gd name="T8" fmla="*/ 1 w 3"/>
                    <a:gd name="T9" fmla="*/ 0 h 5"/>
                    <a:gd name="T10" fmla="*/ 1 w 3"/>
                    <a:gd name="T11" fmla="*/ 2 h 5"/>
                    <a:gd name="T12" fmla="*/ 2 w 3"/>
                    <a:gd name="T13" fmla="*/ 2 h 5"/>
                    <a:gd name="T14" fmla="*/ 1 w 3"/>
                    <a:gd name="T15" fmla="*/ 0 h 5"/>
                    <a:gd name="T16" fmla="*/ 0 w 3"/>
                    <a:gd name="T17" fmla="*/ 0 h 5"/>
                    <a:gd name="T18" fmla="*/ 0 w 3"/>
                    <a:gd name="T19" fmla="*/ 0 h 5"/>
                    <a:gd name="T20" fmla="*/ 1 w 3"/>
                    <a:gd name="T21" fmla="*/ 0 h 5"/>
                    <a:gd name="T22" fmla="*/ 0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4"/>
                      </a:moveTo>
                      <a:cubicBezTo>
                        <a:pt x="1" y="5"/>
                        <a:pt x="1" y="5"/>
                        <a:pt x="1" y="5"/>
                      </a:cubicBezTo>
                      <a:cubicBezTo>
                        <a:pt x="1" y="5"/>
                        <a:pt x="1" y="5"/>
                        <a:pt x="1" y="4"/>
                      </a:cubicBezTo>
                      <a:moveTo>
                        <a:pt x="1" y="0"/>
                      </a:moveTo>
                      <a:cubicBezTo>
                        <a:pt x="1" y="0"/>
                        <a:pt x="1" y="0"/>
                        <a:pt x="1" y="0"/>
                      </a:cubicBezTo>
                      <a:cubicBezTo>
                        <a:pt x="2" y="0"/>
                        <a:pt x="2" y="3"/>
                        <a:pt x="1" y="4"/>
                      </a:cubicBezTo>
                      <a:cubicBezTo>
                        <a:pt x="2" y="4"/>
                        <a:pt x="2" y="4"/>
                        <a:pt x="2" y="3"/>
                      </a:cubicBezTo>
                      <a:cubicBezTo>
                        <a:pt x="3" y="1"/>
                        <a:pt x="2" y="1"/>
                        <a:pt x="1" y="0"/>
                      </a:cubicBezTo>
                      <a:moveTo>
                        <a:pt x="0" y="0"/>
                      </a:moveTo>
                      <a:cubicBezTo>
                        <a:pt x="0" y="0"/>
                        <a:pt x="0" y="0"/>
                        <a:pt x="0" y="0"/>
                      </a:cubicBezTo>
                      <a:cubicBezTo>
                        <a:pt x="1" y="0"/>
                        <a:pt x="1" y="0"/>
                        <a:pt x="1" y="0"/>
                      </a:cubicBezTo>
                      <a:cubicBezTo>
                        <a:pt x="1" y="0"/>
                        <a:pt x="1" y="0"/>
                        <a:pt x="0"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1" name="Freeform 11052">
                  <a:extLst>
                    <a:ext uri="{FF2B5EF4-FFF2-40B4-BE49-F238E27FC236}">
                      <a16:creationId xmlns:a16="http://schemas.microsoft.com/office/drawing/2014/main" id="{51D06AF3-F1CA-1539-131F-3D0845118E3B}"/>
                    </a:ext>
                  </a:extLst>
                </p:cNvPr>
                <p:cNvSpPr>
                  <a:spLocks noEditPoints="1"/>
                </p:cNvSpPr>
                <p:nvPr/>
              </p:nvSpPr>
              <p:spPr bwMode="auto">
                <a:xfrm>
                  <a:off x="4610" y="2048"/>
                  <a:ext cx="1" cy="4"/>
                </a:xfrm>
                <a:custGeom>
                  <a:avLst/>
                  <a:gdLst>
                    <a:gd name="T0" fmla="*/ 1 w 1"/>
                    <a:gd name="T1" fmla="*/ 1 h 5"/>
                    <a:gd name="T2" fmla="*/ 0 w 1"/>
                    <a:gd name="T3" fmla="*/ 2 h 5"/>
                    <a:gd name="T4" fmla="*/ 1 w 1"/>
                    <a:gd name="T5" fmla="*/ 1 h 5"/>
                    <a:gd name="T6" fmla="*/ 1 w 1"/>
                    <a:gd name="T7" fmla="*/ 1 h 5"/>
                    <a:gd name="T8" fmla="*/ 1 w 1"/>
                    <a:gd name="T9" fmla="*/ 1 h 5"/>
                    <a:gd name="T10" fmla="*/ 1 w 1"/>
                    <a:gd name="T11" fmla="*/ 1 h 5"/>
                    <a:gd name="T12" fmla="*/ 0 w 1"/>
                    <a:gd name="T13" fmla="*/ 0 h 5"/>
                    <a:gd name="T14" fmla="*/ 0 w 1"/>
                    <a:gd name="T15" fmla="*/ 0 h 5"/>
                    <a:gd name="T16" fmla="*/ 1 w 1"/>
                    <a:gd name="T17" fmla="*/ 1 h 5"/>
                    <a:gd name="T18" fmla="*/ 0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1"/>
                      </a:moveTo>
                      <a:cubicBezTo>
                        <a:pt x="1" y="2"/>
                        <a:pt x="0" y="4"/>
                        <a:pt x="0" y="5"/>
                      </a:cubicBezTo>
                      <a:cubicBezTo>
                        <a:pt x="1" y="4"/>
                        <a:pt x="1" y="2"/>
                        <a:pt x="1" y="1"/>
                      </a:cubicBezTo>
                      <a:moveTo>
                        <a:pt x="1" y="1"/>
                      </a:moveTo>
                      <a:cubicBezTo>
                        <a:pt x="1" y="1"/>
                        <a:pt x="1" y="1"/>
                        <a:pt x="1" y="1"/>
                      </a:cubicBezTo>
                      <a:cubicBezTo>
                        <a:pt x="1" y="1"/>
                        <a:pt x="1" y="1"/>
                        <a:pt x="1" y="1"/>
                      </a:cubicBezTo>
                      <a:moveTo>
                        <a:pt x="0" y="0"/>
                      </a:moveTo>
                      <a:cubicBezTo>
                        <a:pt x="0" y="0"/>
                        <a:pt x="0" y="0"/>
                        <a:pt x="0" y="0"/>
                      </a:cubicBezTo>
                      <a:cubicBezTo>
                        <a:pt x="0" y="0"/>
                        <a:pt x="0" y="0"/>
                        <a:pt x="1" y="1"/>
                      </a:cubicBezTo>
                      <a:cubicBezTo>
                        <a:pt x="0" y="0"/>
                        <a:pt x="0" y="0"/>
                        <a:pt x="0" y="0"/>
                      </a:cubicBezTo>
                    </a:path>
                  </a:pathLst>
                </a:custGeom>
                <a:solidFill>
                  <a:srgbClr val="B78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2" name="Freeform 11053">
                  <a:extLst>
                    <a:ext uri="{FF2B5EF4-FFF2-40B4-BE49-F238E27FC236}">
                      <a16:creationId xmlns:a16="http://schemas.microsoft.com/office/drawing/2014/main" id="{484BB2BC-339B-86E8-ED47-77D263881102}"/>
                    </a:ext>
                  </a:extLst>
                </p:cNvPr>
                <p:cNvSpPr>
                  <a:spLocks noEditPoints="1"/>
                </p:cNvSpPr>
                <p:nvPr/>
              </p:nvSpPr>
              <p:spPr bwMode="auto">
                <a:xfrm>
                  <a:off x="4744" y="2103"/>
                  <a:ext cx="26" cy="25"/>
                </a:xfrm>
                <a:custGeom>
                  <a:avLst/>
                  <a:gdLst>
                    <a:gd name="T0" fmla="*/ 10 w 31"/>
                    <a:gd name="T1" fmla="*/ 8 h 30"/>
                    <a:gd name="T2" fmla="*/ 11 w 31"/>
                    <a:gd name="T3" fmla="*/ 8 h 30"/>
                    <a:gd name="T4" fmla="*/ 11 w 31"/>
                    <a:gd name="T5" fmla="*/ 8 h 30"/>
                    <a:gd name="T6" fmla="*/ 3 w 31"/>
                    <a:gd name="T7" fmla="*/ 9 h 30"/>
                    <a:gd name="T8" fmla="*/ 3 w 31"/>
                    <a:gd name="T9" fmla="*/ 7 h 30"/>
                    <a:gd name="T10" fmla="*/ 3 w 31"/>
                    <a:gd name="T11" fmla="*/ 9 h 30"/>
                    <a:gd name="T12" fmla="*/ 13 w 31"/>
                    <a:gd name="T13" fmla="*/ 7 h 30"/>
                    <a:gd name="T14" fmla="*/ 13 w 31"/>
                    <a:gd name="T15" fmla="*/ 6 h 30"/>
                    <a:gd name="T16" fmla="*/ 13 w 31"/>
                    <a:gd name="T17" fmla="*/ 8 h 30"/>
                    <a:gd name="T18" fmla="*/ 7 w 31"/>
                    <a:gd name="T19" fmla="*/ 4 h 30"/>
                    <a:gd name="T20" fmla="*/ 8 w 31"/>
                    <a:gd name="T21" fmla="*/ 6 h 30"/>
                    <a:gd name="T22" fmla="*/ 7 w 31"/>
                    <a:gd name="T23" fmla="*/ 7 h 30"/>
                    <a:gd name="T24" fmla="*/ 7 w 31"/>
                    <a:gd name="T25" fmla="*/ 4 h 30"/>
                    <a:gd name="T26" fmla="*/ 7 w 31"/>
                    <a:gd name="T27" fmla="*/ 4 h 30"/>
                    <a:gd name="T28" fmla="*/ 5 w 31"/>
                    <a:gd name="T29" fmla="*/ 3 h 30"/>
                    <a:gd name="T30" fmla="*/ 5 w 31"/>
                    <a:gd name="T31" fmla="*/ 3 h 30"/>
                    <a:gd name="T32" fmla="*/ 4 w 31"/>
                    <a:gd name="T33" fmla="*/ 5 h 30"/>
                    <a:gd name="T34" fmla="*/ 11 w 31"/>
                    <a:gd name="T35" fmla="*/ 5 h 30"/>
                    <a:gd name="T36" fmla="*/ 11 w 31"/>
                    <a:gd name="T37" fmla="*/ 3 h 30"/>
                    <a:gd name="T38" fmla="*/ 8 w 31"/>
                    <a:gd name="T39" fmla="*/ 3 h 30"/>
                    <a:gd name="T40" fmla="*/ 10 w 31"/>
                    <a:gd name="T41" fmla="*/ 3 h 30"/>
                    <a:gd name="T42" fmla="*/ 10 w 31"/>
                    <a:gd name="T43" fmla="*/ 3 h 30"/>
                    <a:gd name="T44" fmla="*/ 10 w 31"/>
                    <a:gd name="T45" fmla="*/ 3 h 30"/>
                    <a:gd name="T46" fmla="*/ 10 w 31"/>
                    <a:gd name="T47" fmla="*/ 0 h 30"/>
                    <a:gd name="T48" fmla="*/ 9 w 31"/>
                    <a:gd name="T49" fmla="*/ 1 h 30"/>
                    <a:gd name="T50" fmla="*/ 8 w 31"/>
                    <a:gd name="T51" fmla="*/ 1 h 30"/>
                    <a:gd name="T52" fmla="*/ 5 w 31"/>
                    <a:gd name="T53" fmla="*/ 3 h 30"/>
                    <a:gd name="T54" fmla="*/ 1 w 31"/>
                    <a:gd name="T55" fmla="*/ 8 h 30"/>
                    <a:gd name="T56" fmla="*/ 6 w 31"/>
                    <a:gd name="T57" fmla="*/ 12 h 30"/>
                    <a:gd name="T58" fmla="*/ 7 w 31"/>
                    <a:gd name="T59" fmla="*/ 11 h 30"/>
                    <a:gd name="T60" fmla="*/ 7 w 31"/>
                    <a:gd name="T61" fmla="*/ 11 h 30"/>
                    <a:gd name="T62" fmla="*/ 6 w 31"/>
                    <a:gd name="T63" fmla="*/ 11 h 30"/>
                    <a:gd name="T64" fmla="*/ 9 w 31"/>
                    <a:gd name="T65" fmla="*/ 13 h 30"/>
                    <a:gd name="T66" fmla="*/ 11 w 31"/>
                    <a:gd name="T67" fmla="*/ 13 h 30"/>
                    <a:gd name="T68" fmla="*/ 11 w 31"/>
                    <a:gd name="T69" fmla="*/ 13 h 30"/>
                    <a:gd name="T70" fmla="*/ 11 w 31"/>
                    <a:gd name="T71" fmla="*/ 13 h 30"/>
                    <a:gd name="T72" fmla="*/ 11 w 31"/>
                    <a:gd name="T73" fmla="*/ 15 h 30"/>
                    <a:gd name="T74" fmla="*/ 13 w 31"/>
                    <a:gd name="T75" fmla="*/ 11 h 30"/>
                    <a:gd name="T76" fmla="*/ 15 w 31"/>
                    <a:gd name="T77" fmla="*/ 6 h 30"/>
                    <a:gd name="T78" fmla="*/ 13 w 31"/>
                    <a:gd name="T79" fmla="*/ 3 h 30"/>
                    <a:gd name="T80" fmla="*/ 13 w 31"/>
                    <a:gd name="T81" fmla="*/ 2 h 30"/>
                    <a:gd name="T82" fmla="*/ 12 w 31"/>
                    <a:gd name="T83" fmla="*/ 2 h 30"/>
                    <a:gd name="T84" fmla="*/ 10 w 31"/>
                    <a:gd name="T85" fmla="*/ 0 h 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1" h="30">
                      <a:moveTo>
                        <a:pt x="19" y="20"/>
                      </a:moveTo>
                      <a:cubicBezTo>
                        <a:pt x="18" y="19"/>
                        <a:pt x="19" y="17"/>
                        <a:pt x="20" y="16"/>
                      </a:cubicBezTo>
                      <a:cubicBezTo>
                        <a:pt x="20" y="16"/>
                        <a:pt x="21" y="16"/>
                        <a:pt x="21" y="16"/>
                      </a:cubicBezTo>
                      <a:cubicBezTo>
                        <a:pt x="22" y="16"/>
                        <a:pt x="22" y="16"/>
                        <a:pt x="22" y="16"/>
                      </a:cubicBezTo>
                      <a:cubicBezTo>
                        <a:pt x="22" y="16"/>
                        <a:pt x="22" y="16"/>
                        <a:pt x="22" y="16"/>
                      </a:cubicBezTo>
                      <a:cubicBezTo>
                        <a:pt x="22" y="16"/>
                        <a:pt x="21" y="16"/>
                        <a:pt x="21" y="16"/>
                      </a:cubicBezTo>
                      <a:cubicBezTo>
                        <a:pt x="20" y="16"/>
                        <a:pt x="20" y="19"/>
                        <a:pt x="19" y="20"/>
                      </a:cubicBezTo>
                      <a:moveTo>
                        <a:pt x="4" y="18"/>
                      </a:moveTo>
                      <a:cubicBezTo>
                        <a:pt x="4" y="18"/>
                        <a:pt x="4" y="18"/>
                        <a:pt x="4" y="18"/>
                      </a:cubicBezTo>
                      <a:cubicBezTo>
                        <a:pt x="6" y="17"/>
                        <a:pt x="6" y="15"/>
                        <a:pt x="7" y="14"/>
                      </a:cubicBezTo>
                      <a:cubicBezTo>
                        <a:pt x="7" y="13"/>
                        <a:pt x="7" y="13"/>
                        <a:pt x="7" y="13"/>
                      </a:cubicBezTo>
                      <a:cubicBezTo>
                        <a:pt x="8" y="15"/>
                        <a:pt x="6" y="18"/>
                        <a:pt x="4" y="18"/>
                      </a:cubicBezTo>
                      <a:moveTo>
                        <a:pt x="27" y="15"/>
                      </a:moveTo>
                      <a:cubicBezTo>
                        <a:pt x="26" y="15"/>
                        <a:pt x="26" y="15"/>
                        <a:pt x="26" y="14"/>
                      </a:cubicBezTo>
                      <a:cubicBezTo>
                        <a:pt x="25" y="13"/>
                        <a:pt x="27" y="12"/>
                        <a:pt x="27" y="12"/>
                      </a:cubicBezTo>
                      <a:cubicBezTo>
                        <a:pt x="28" y="12"/>
                        <a:pt x="28" y="12"/>
                        <a:pt x="28" y="12"/>
                      </a:cubicBezTo>
                      <a:cubicBezTo>
                        <a:pt x="26" y="12"/>
                        <a:pt x="27" y="14"/>
                        <a:pt x="27" y="15"/>
                      </a:cubicBezTo>
                      <a:cubicBezTo>
                        <a:pt x="27" y="15"/>
                        <a:pt x="27" y="15"/>
                        <a:pt x="27" y="15"/>
                      </a:cubicBezTo>
                      <a:moveTo>
                        <a:pt x="14" y="8"/>
                      </a:moveTo>
                      <a:cubicBezTo>
                        <a:pt x="14" y="8"/>
                        <a:pt x="14" y="8"/>
                        <a:pt x="14" y="8"/>
                      </a:cubicBezTo>
                      <a:cubicBezTo>
                        <a:pt x="14" y="8"/>
                        <a:pt x="14" y="8"/>
                        <a:pt x="14" y="8"/>
                      </a:cubicBezTo>
                      <a:cubicBezTo>
                        <a:pt x="15" y="9"/>
                        <a:pt x="15" y="10"/>
                        <a:pt x="15" y="11"/>
                      </a:cubicBezTo>
                      <a:cubicBezTo>
                        <a:pt x="15" y="11"/>
                        <a:pt x="14" y="14"/>
                        <a:pt x="13" y="14"/>
                      </a:cubicBezTo>
                      <a:cubicBezTo>
                        <a:pt x="13" y="14"/>
                        <a:pt x="13" y="14"/>
                        <a:pt x="13" y="14"/>
                      </a:cubicBezTo>
                      <a:cubicBezTo>
                        <a:pt x="13" y="13"/>
                        <a:pt x="14" y="12"/>
                        <a:pt x="14" y="12"/>
                      </a:cubicBezTo>
                      <a:cubicBezTo>
                        <a:pt x="14" y="11"/>
                        <a:pt x="15" y="9"/>
                        <a:pt x="14" y="8"/>
                      </a:cubicBezTo>
                      <a:cubicBezTo>
                        <a:pt x="14" y="8"/>
                        <a:pt x="14" y="8"/>
                        <a:pt x="14" y="8"/>
                      </a:cubicBezTo>
                      <a:cubicBezTo>
                        <a:pt x="14" y="8"/>
                        <a:pt x="14" y="8"/>
                        <a:pt x="14" y="8"/>
                      </a:cubicBezTo>
                      <a:moveTo>
                        <a:pt x="8" y="10"/>
                      </a:moveTo>
                      <a:cubicBezTo>
                        <a:pt x="8" y="9"/>
                        <a:pt x="9" y="7"/>
                        <a:pt x="10" y="7"/>
                      </a:cubicBezTo>
                      <a:cubicBezTo>
                        <a:pt x="10" y="7"/>
                        <a:pt x="10" y="7"/>
                        <a:pt x="10" y="7"/>
                      </a:cubicBezTo>
                      <a:cubicBezTo>
                        <a:pt x="10" y="7"/>
                        <a:pt x="10" y="7"/>
                        <a:pt x="10" y="7"/>
                      </a:cubicBezTo>
                      <a:cubicBezTo>
                        <a:pt x="10" y="7"/>
                        <a:pt x="10" y="7"/>
                        <a:pt x="10" y="7"/>
                      </a:cubicBezTo>
                      <a:cubicBezTo>
                        <a:pt x="8" y="7"/>
                        <a:pt x="9" y="9"/>
                        <a:pt x="8" y="10"/>
                      </a:cubicBezTo>
                      <a:moveTo>
                        <a:pt x="22" y="10"/>
                      </a:moveTo>
                      <a:cubicBezTo>
                        <a:pt x="21" y="10"/>
                        <a:pt x="21" y="10"/>
                        <a:pt x="21" y="10"/>
                      </a:cubicBezTo>
                      <a:cubicBezTo>
                        <a:pt x="22" y="9"/>
                        <a:pt x="23" y="8"/>
                        <a:pt x="23" y="7"/>
                      </a:cubicBezTo>
                      <a:cubicBezTo>
                        <a:pt x="23" y="7"/>
                        <a:pt x="23" y="7"/>
                        <a:pt x="23" y="7"/>
                      </a:cubicBezTo>
                      <a:cubicBezTo>
                        <a:pt x="25" y="8"/>
                        <a:pt x="23" y="10"/>
                        <a:pt x="22" y="10"/>
                      </a:cubicBezTo>
                      <a:moveTo>
                        <a:pt x="17" y="7"/>
                      </a:moveTo>
                      <a:cubicBezTo>
                        <a:pt x="17" y="6"/>
                        <a:pt x="18" y="4"/>
                        <a:pt x="19" y="4"/>
                      </a:cubicBezTo>
                      <a:cubicBezTo>
                        <a:pt x="20" y="4"/>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8" y="7"/>
                        <a:pt x="17" y="7"/>
                      </a:cubicBezTo>
                      <a:moveTo>
                        <a:pt x="20" y="0"/>
                      </a:moveTo>
                      <a:cubicBezTo>
                        <a:pt x="20" y="0"/>
                        <a:pt x="20" y="0"/>
                        <a:pt x="19" y="1"/>
                      </a:cubicBezTo>
                      <a:cubicBezTo>
                        <a:pt x="19" y="1"/>
                        <a:pt x="18" y="1"/>
                        <a:pt x="18" y="1"/>
                      </a:cubicBezTo>
                      <a:cubicBezTo>
                        <a:pt x="17" y="1"/>
                        <a:pt x="17" y="1"/>
                        <a:pt x="16" y="1"/>
                      </a:cubicBezTo>
                      <a:cubicBezTo>
                        <a:pt x="16" y="1"/>
                        <a:pt x="16" y="1"/>
                        <a:pt x="15" y="1"/>
                      </a:cubicBezTo>
                      <a:cubicBezTo>
                        <a:pt x="15" y="1"/>
                        <a:pt x="15" y="1"/>
                        <a:pt x="15" y="1"/>
                      </a:cubicBezTo>
                      <a:cubicBezTo>
                        <a:pt x="13" y="4"/>
                        <a:pt x="9" y="2"/>
                        <a:pt x="9" y="4"/>
                      </a:cubicBezTo>
                      <a:cubicBezTo>
                        <a:pt x="8" y="7"/>
                        <a:pt x="4" y="6"/>
                        <a:pt x="4" y="9"/>
                      </a:cubicBezTo>
                      <a:cubicBezTo>
                        <a:pt x="4" y="12"/>
                        <a:pt x="0" y="12"/>
                        <a:pt x="1" y="15"/>
                      </a:cubicBezTo>
                      <a:cubicBezTo>
                        <a:pt x="1" y="16"/>
                        <a:pt x="1" y="17"/>
                        <a:pt x="0" y="18"/>
                      </a:cubicBezTo>
                      <a:cubicBezTo>
                        <a:pt x="4" y="20"/>
                        <a:pt x="8" y="22"/>
                        <a:pt x="12" y="24"/>
                      </a:cubicBezTo>
                      <a:cubicBezTo>
                        <a:pt x="12" y="23"/>
                        <a:pt x="12" y="21"/>
                        <a:pt x="13" y="21"/>
                      </a:cubicBezTo>
                      <a:cubicBezTo>
                        <a:pt x="13" y="21"/>
                        <a:pt x="13" y="21"/>
                        <a:pt x="14" y="21"/>
                      </a:cubicBezTo>
                      <a:cubicBezTo>
                        <a:pt x="14" y="21"/>
                        <a:pt x="14" y="21"/>
                        <a:pt x="14" y="21"/>
                      </a:cubicBezTo>
                      <a:cubicBezTo>
                        <a:pt x="14" y="21"/>
                        <a:pt x="14" y="21"/>
                        <a:pt x="14" y="21"/>
                      </a:cubicBezTo>
                      <a:cubicBezTo>
                        <a:pt x="14" y="21"/>
                        <a:pt x="14" y="21"/>
                        <a:pt x="14" y="21"/>
                      </a:cubicBezTo>
                      <a:cubicBezTo>
                        <a:pt x="13" y="22"/>
                        <a:pt x="13" y="22"/>
                        <a:pt x="12" y="23"/>
                      </a:cubicBezTo>
                      <a:cubicBezTo>
                        <a:pt x="12" y="23"/>
                        <a:pt x="12" y="24"/>
                        <a:pt x="12" y="24"/>
                      </a:cubicBezTo>
                      <a:cubicBezTo>
                        <a:pt x="15" y="25"/>
                        <a:pt x="17" y="27"/>
                        <a:pt x="19" y="28"/>
                      </a:cubicBezTo>
                      <a:cubicBezTo>
                        <a:pt x="20" y="27"/>
                        <a:pt x="21" y="26"/>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6"/>
                        <a:pt x="21" y="27"/>
                      </a:cubicBezTo>
                      <a:cubicBezTo>
                        <a:pt x="21" y="28"/>
                        <a:pt x="20" y="28"/>
                        <a:pt x="20" y="29"/>
                      </a:cubicBezTo>
                      <a:cubicBezTo>
                        <a:pt x="20" y="29"/>
                        <a:pt x="21" y="30"/>
                        <a:pt x="22" y="30"/>
                      </a:cubicBezTo>
                      <a:cubicBezTo>
                        <a:pt x="22" y="29"/>
                        <a:pt x="25" y="29"/>
                        <a:pt x="25" y="27"/>
                      </a:cubicBezTo>
                      <a:cubicBezTo>
                        <a:pt x="25" y="25"/>
                        <a:pt x="28" y="26"/>
                        <a:pt x="28" y="23"/>
                      </a:cubicBezTo>
                      <a:cubicBezTo>
                        <a:pt x="27" y="21"/>
                        <a:pt x="31" y="20"/>
                        <a:pt x="29" y="18"/>
                      </a:cubicBezTo>
                      <a:cubicBezTo>
                        <a:pt x="29" y="16"/>
                        <a:pt x="31" y="15"/>
                        <a:pt x="30" y="12"/>
                      </a:cubicBezTo>
                      <a:cubicBezTo>
                        <a:pt x="30" y="11"/>
                        <a:pt x="31" y="9"/>
                        <a:pt x="30" y="8"/>
                      </a:cubicBezTo>
                      <a:cubicBezTo>
                        <a:pt x="28" y="7"/>
                        <a:pt x="28" y="5"/>
                        <a:pt x="28" y="3"/>
                      </a:cubicBezTo>
                      <a:cubicBezTo>
                        <a:pt x="28" y="3"/>
                        <a:pt x="28" y="3"/>
                        <a:pt x="28" y="3"/>
                      </a:cubicBezTo>
                      <a:cubicBezTo>
                        <a:pt x="27" y="2"/>
                        <a:pt x="26" y="2"/>
                        <a:pt x="26" y="2"/>
                      </a:cubicBezTo>
                      <a:cubicBezTo>
                        <a:pt x="26" y="2"/>
                        <a:pt x="26" y="2"/>
                        <a:pt x="25" y="2"/>
                      </a:cubicBezTo>
                      <a:cubicBezTo>
                        <a:pt x="25" y="2"/>
                        <a:pt x="25" y="2"/>
                        <a:pt x="24" y="2"/>
                      </a:cubicBezTo>
                      <a:cubicBezTo>
                        <a:pt x="23" y="2"/>
                        <a:pt x="23" y="2"/>
                        <a:pt x="22" y="1"/>
                      </a:cubicBezTo>
                      <a:cubicBezTo>
                        <a:pt x="21" y="1"/>
                        <a:pt x="21" y="0"/>
                        <a:pt x="20" y="0"/>
                      </a:cubicBezTo>
                    </a:path>
                  </a:pathLst>
                </a:custGeom>
                <a:solidFill>
                  <a:srgbClr val="D0A8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3" name="Freeform 11054">
                  <a:extLst>
                    <a:ext uri="{FF2B5EF4-FFF2-40B4-BE49-F238E27FC236}">
                      <a16:creationId xmlns:a16="http://schemas.microsoft.com/office/drawing/2014/main" id="{6C877366-524F-3466-910A-A67AEFC058F8}"/>
                    </a:ext>
                  </a:extLst>
                </p:cNvPr>
                <p:cNvSpPr>
                  <a:spLocks noEditPoints="1"/>
                </p:cNvSpPr>
                <p:nvPr/>
              </p:nvSpPr>
              <p:spPr bwMode="auto">
                <a:xfrm>
                  <a:off x="4742" y="2118"/>
                  <a:ext cx="20" cy="14"/>
                </a:xfrm>
                <a:custGeom>
                  <a:avLst/>
                  <a:gdLst>
                    <a:gd name="T0" fmla="*/ 7 w 24"/>
                    <a:gd name="T1" fmla="*/ 5 h 17"/>
                    <a:gd name="T2" fmla="*/ 8 w 24"/>
                    <a:gd name="T3" fmla="*/ 5 h 17"/>
                    <a:gd name="T4" fmla="*/ 8 w 24"/>
                    <a:gd name="T5" fmla="*/ 5 h 17"/>
                    <a:gd name="T6" fmla="*/ 7 w 24"/>
                    <a:gd name="T7" fmla="*/ 6 h 17"/>
                    <a:gd name="T8" fmla="*/ 6 w 24"/>
                    <a:gd name="T9" fmla="*/ 5 h 17"/>
                    <a:gd name="T10" fmla="*/ 7 w 24"/>
                    <a:gd name="T11" fmla="*/ 5 h 17"/>
                    <a:gd name="T12" fmla="*/ 4 w 24"/>
                    <a:gd name="T13" fmla="*/ 2 h 17"/>
                    <a:gd name="T14" fmla="*/ 4 w 24"/>
                    <a:gd name="T15" fmla="*/ 2 h 17"/>
                    <a:gd name="T16" fmla="*/ 5 w 24"/>
                    <a:gd name="T17" fmla="*/ 2 h 17"/>
                    <a:gd name="T18" fmla="*/ 4 w 24"/>
                    <a:gd name="T19" fmla="*/ 2 h 17"/>
                    <a:gd name="T20" fmla="*/ 4 w 24"/>
                    <a:gd name="T21" fmla="*/ 4 h 17"/>
                    <a:gd name="T22" fmla="*/ 4 w 24"/>
                    <a:gd name="T23" fmla="*/ 5 h 17"/>
                    <a:gd name="T24" fmla="*/ 4 w 24"/>
                    <a:gd name="T25" fmla="*/ 4 h 17"/>
                    <a:gd name="T26" fmla="*/ 3 w 24"/>
                    <a:gd name="T27" fmla="*/ 4 h 17"/>
                    <a:gd name="T28" fmla="*/ 4 w 24"/>
                    <a:gd name="T29" fmla="*/ 2 h 17"/>
                    <a:gd name="T30" fmla="*/ 4 w 24"/>
                    <a:gd name="T31" fmla="*/ 2 h 17"/>
                    <a:gd name="T32" fmla="*/ 3 w 24"/>
                    <a:gd name="T33" fmla="*/ 2 h 17"/>
                    <a:gd name="T34" fmla="*/ 3 w 24"/>
                    <a:gd name="T35" fmla="*/ 2 h 17"/>
                    <a:gd name="T36" fmla="*/ 3 w 24"/>
                    <a:gd name="T37" fmla="*/ 2 h 17"/>
                    <a:gd name="T38" fmla="*/ 3 w 24"/>
                    <a:gd name="T39" fmla="*/ 2 h 17"/>
                    <a:gd name="T40" fmla="*/ 3 w 24"/>
                    <a:gd name="T41" fmla="*/ 2 h 17"/>
                    <a:gd name="T42" fmla="*/ 3 w 24"/>
                    <a:gd name="T43" fmla="*/ 3 h 17"/>
                    <a:gd name="T44" fmla="*/ 3 w 24"/>
                    <a:gd name="T45" fmla="*/ 2 h 17"/>
                    <a:gd name="T46" fmla="*/ 3 w 24"/>
                    <a:gd name="T47" fmla="*/ 2 h 17"/>
                    <a:gd name="T48" fmla="*/ 2 w 24"/>
                    <a:gd name="T49" fmla="*/ 0 h 17"/>
                    <a:gd name="T50" fmla="*/ 1 w 24"/>
                    <a:gd name="T51" fmla="*/ 2 h 17"/>
                    <a:gd name="T52" fmla="*/ 2 w 24"/>
                    <a:gd name="T53" fmla="*/ 5 h 17"/>
                    <a:gd name="T54" fmla="*/ 3 w 24"/>
                    <a:gd name="T55" fmla="*/ 7 h 17"/>
                    <a:gd name="T56" fmla="*/ 3 w 24"/>
                    <a:gd name="T57" fmla="*/ 7 h 17"/>
                    <a:gd name="T58" fmla="*/ 3 w 24"/>
                    <a:gd name="T59" fmla="*/ 7 h 17"/>
                    <a:gd name="T60" fmla="*/ 3 w 24"/>
                    <a:gd name="T61" fmla="*/ 7 h 17"/>
                    <a:gd name="T62" fmla="*/ 3 w 24"/>
                    <a:gd name="T63" fmla="*/ 7 h 17"/>
                    <a:gd name="T64" fmla="*/ 3 w 24"/>
                    <a:gd name="T65" fmla="*/ 7 h 17"/>
                    <a:gd name="T66" fmla="*/ 3 w 24"/>
                    <a:gd name="T67" fmla="*/ 7 h 17"/>
                    <a:gd name="T68" fmla="*/ 3 w 24"/>
                    <a:gd name="T69" fmla="*/ 7 h 17"/>
                    <a:gd name="T70" fmla="*/ 4 w 24"/>
                    <a:gd name="T71" fmla="*/ 7 h 17"/>
                    <a:gd name="T72" fmla="*/ 6 w 24"/>
                    <a:gd name="T73" fmla="*/ 8 h 17"/>
                    <a:gd name="T74" fmla="*/ 6 w 24"/>
                    <a:gd name="T75" fmla="*/ 8 h 17"/>
                    <a:gd name="T76" fmla="*/ 7 w 24"/>
                    <a:gd name="T77" fmla="*/ 7 h 17"/>
                    <a:gd name="T78" fmla="*/ 7 w 24"/>
                    <a:gd name="T79" fmla="*/ 8 h 17"/>
                    <a:gd name="T80" fmla="*/ 8 w 24"/>
                    <a:gd name="T81" fmla="*/ 8 h 17"/>
                    <a:gd name="T82" fmla="*/ 8 w 24"/>
                    <a:gd name="T83" fmla="*/ 7 h 17"/>
                    <a:gd name="T84" fmla="*/ 9 w 24"/>
                    <a:gd name="T85" fmla="*/ 7 h 17"/>
                    <a:gd name="T86" fmla="*/ 9 w 24"/>
                    <a:gd name="T87" fmla="*/ 7 h 17"/>
                    <a:gd name="T88" fmla="*/ 9 w 24"/>
                    <a:gd name="T89" fmla="*/ 7 h 17"/>
                    <a:gd name="T90" fmla="*/ 10 w 24"/>
                    <a:gd name="T91" fmla="*/ 7 h 17"/>
                    <a:gd name="T92" fmla="*/ 12 w 24"/>
                    <a:gd name="T93" fmla="*/ 6 h 17"/>
                    <a:gd name="T94" fmla="*/ 12 w 24"/>
                    <a:gd name="T95" fmla="*/ 6 h 17"/>
                    <a:gd name="T96" fmla="*/ 11 w 24"/>
                    <a:gd name="T97" fmla="*/ 5 h 17"/>
                    <a:gd name="T98" fmla="*/ 11 w 24"/>
                    <a:gd name="T99" fmla="*/ 5 h 17"/>
                    <a:gd name="T100" fmla="*/ 10 w 24"/>
                    <a:gd name="T101" fmla="*/ 5 h 17"/>
                    <a:gd name="T102" fmla="*/ 11 w 24"/>
                    <a:gd name="T103" fmla="*/ 5 h 17"/>
                    <a:gd name="T104" fmla="*/ 7 w 24"/>
                    <a:gd name="T105" fmla="*/ 2 h 17"/>
                    <a:gd name="T106" fmla="*/ 7 w 24"/>
                    <a:gd name="T107" fmla="*/ 3 h 17"/>
                    <a:gd name="T108" fmla="*/ 7 w 24"/>
                    <a:gd name="T109" fmla="*/ 2 h 17"/>
                    <a:gd name="T110" fmla="*/ 2 w 24"/>
                    <a:gd name="T111" fmla="*/ 0 h 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4" h="17">
                      <a:moveTo>
                        <a:pt x="13" y="11"/>
                      </a:moveTo>
                      <a:cubicBezTo>
                        <a:pt x="14" y="11"/>
                        <a:pt x="15" y="11"/>
                        <a:pt x="15" y="10"/>
                      </a:cubicBezTo>
                      <a:cubicBezTo>
                        <a:pt x="15" y="10"/>
                        <a:pt x="15" y="10"/>
                        <a:pt x="15" y="10"/>
                      </a:cubicBezTo>
                      <a:cubicBezTo>
                        <a:pt x="15" y="11"/>
                        <a:pt x="14" y="12"/>
                        <a:pt x="13" y="12"/>
                      </a:cubicBezTo>
                      <a:cubicBezTo>
                        <a:pt x="12" y="12"/>
                        <a:pt x="12" y="12"/>
                        <a:pt x="12" y="11"/>
                      </a:cubicBezTo>
                      <a:cubicBezTo>
                        <a:pt x="12" y="11"/>
                        <a:pt x="13" y="11"/>
                        <a:pt x="13" y="11"/>
                      </a:cubicBezTo>
                      <a:moveTo>
                        <a:pt x="8" y="5"/>
                      </a:moveTo>
                      <a:cubicBezTo>
                        <a:pt x="8" y="5"/>
                        <a:pt x="8" y="5"/>
                        <a:pt x="8" y="5"/>
                      </a:cubicBezTo>
                      <a:cubicBezTo>
                        <a:pt x="8" y="5"/>
                        <a:pt x="8" y="5"/>
                        <a:pt x="9" y="5"/>
                      </a:cubicBezTo>
                      <a:cubicBezTo>
                        <a:pt x="8" y="5"/>
                        <a:pt x="8" y="5"/>
                        <a:pt x="8" y="5"/>
                      </a:cubicBezTo>
                      <a:cubicBezTo>
                        <a:pt x="7" y="5"/>
                        <a:pt x="7" y="8"/>
                        <a:pt x="8" y="9"/>
                      </a:cubicBezTo>
                      <a:cubicBezTo>
                        <a:pt x="8" y="10"/>
                        <a:pt x="8" y="10"/>
                        <a:pt x="8" y="10"/>
                      </a:cubicBezTo>
                      <a:cubicBezTo>
                        <a:pt x="8" y="10"/>
                        <a:pt x="8" y="10"/>
                        <a:pt x="8" y="9"/>
                      </a:cubicBezTo>
                      <a:cubicBezTo>
                        <a:pt x="7" y="9"/>
                        <a:pt x="7" y="9"/>
                        <a:pt x="7" y="8"/>
                      </a:cubicBezTo>
                      <a:cubicBezTo>
                        <a:pt x="6" y="6"/>
                        <a:pt x="7" y="6"/>
                        <a:pt x="8" y="5"/>
                      </a:cubicBezTo>
                      <a:cubicBezTo>
                        <a:pt x="8" y="5"/>
                        <a:pt x="8" y="5"/>
                        <a:pt x="8" y="5"/>
                      </a:cubicBezTo>
                      <a:moveTo>
                        <a:pt x="4" y="3"/>
                      </a:moveTo>
                      <a:cubicBezTo>
                        <a:pt x="4" y="2"/>
                        <a:pt x="4" y="2"/>
                        <a:pt x="4" y="2"/>
                      </a:cubicBezTo>
                      <a:cubicBezTo>
                        <a:pt x="4" y="2"/>
                        <a:pt x="4" y="2"/>
                        <a:pt x="4" y="2"/>
                      </a:cubicBezTo>
                      <a:cubicBezTo>
                        <a:pt x="4" y="2"/>
                        <a:pt x="4" y="2"/>
                        <a:pt x="4" y="3"/>
                      </a:cubicBezTo>
                      <a:cubicBezTo>
                        <a:pt x="4" y="3"/>
                        <a:pt x="4" y="3"/>
                        <a:pt x="4" y="3"/>
                      </a:cubicBezTo>
                      <a:cubicBezTo>
                        <a:pt x="3" y="4"/>
                        <a:pt x="5" y="6"/>
                        <a:pt x="4" y="7"/>
                      </a:cubicBezTo>
                      <a:cubicBezTo>
                        <a:pt x="3" y="6"/>
                        <a:pt x="3" y="4"/>
                        <a:pt x="4" y="3"/>
                      </a:cubicBezTo>
                      <a:cubicBezTo>
                        <a:pt x="4" y="3"/>
                        <a:pt x="4" y="3"/>
                        <a:pt x="4" y="3"/>
                      </a:cubicBezTo>
                      <a:moveTo>
                        <a:pt x="2" y="0"/>
                      </a:moveTo>
                      <a:cubicBezTo>
                        <a:pt x="1" y="2"/>
                        <a:pt x="1" y="3"/>
                        <a:pt x="1" y="5"/>
                      </a:cubicBezTo>
                      <a:cubicBezTo>
                        <a:pt x="2" y="6"/>
                        <a:pt x="0" y="9"/>
                        <a:pt x="2" y="11"/>
                      </a:cubicBezTo>
                      <a:cubicBezTo>
                        <a:pt x="3" y="11"/>
                        <a:pt x="2" y="14"/>
                        <a:pt x="4" y="15"/>
                      </a:cubicBezTo>
                      <a:cubicBezTo>
                        <a:pt x="4" y="15"/>
                        <a:pt x="4" y="15"/>
                        <a:pt x="4" y="15"/>
                      </a:cubicBezTo>
                      <a:cubicBezTo>
                        <a:pt x="4" y="15"/>
                        <a:pt x="4" y="16"/>
                        <a:pt x="5" y="16"/>
                      </a:cubicBezTo>
                      <a:cubicBezTo>
                        <a:pt x="5" y="16"/>
                        <a:pt x="5" y="16"/>
                        <a:pt x="5" y="16"/>
                      </a:cubicBezTo>
                      <a:cubicBezTo>
                        <a:pt x="5" y="16"/>
                        <a:pt x="5" y="16"/>
                        <a:pt x="5" y="16"/>
                      </a:cubicBezTo>
                      <a:cubicBezTo>
                        <a:pt x="5" y="16"/>
                        <a:pt x="5" y="15"/>
                        <a:pt x="5" y="15"/>
                      </a:cubicBezTo>
                      <a:cubicBezTo>
                        <a:pt x="5" y="15"/>
                        <a:pt x="5" y="15"/>
                        <a:pt x="5" y="15"/>
                      </a:cubicBezTo>
                      <a:cubicBezTo>
                        <a:pt x="6" y="15"/>
                        <a:pt x="6" y="15"/>
                        <a:pt x="6" y="15"/>
                      </a:cubicBezTo>
                      <a:cubicBezTo>
                        <a:pt x="7" y="15"/>
                        <a:pt x="7" y="16"/>
                        <a:pt x="8" y="16"/>
                      </a:cubicBezTo>
                      <a:cubicBezTo>
                        <a:pt x="9" y="17"/>
                        <a:pt x="10" y="17"/>
                        <a:pt x="11" y="17"/>
                      </a:cubicBezTo>
                      <a:cubicBezTo>
                        <a:pt x="11" y="17"/>
                        <a:pt x="12" y="17"/>
                        <a:pt x="12" y="17"/>
                      </a:cubicBezTo>
                      <a:cubicBezTo>
                        <a:pt x="12" y="16"/>
                        <a:pt x="12" y="16"/>
                        <a:pt x="13" y="16"/>
                      </a:cubicBezTo>
                      <a:cubicBezTo>
                        <a:pt x="13" y="16"/>
                        <a:pt x="14" y="17"/>
                        <a:pt x="14" y="17"/>
                      </a:cubicBezTo>
                      <a:cubicBezTo>
                        <a:pt x="15" y="17"/>
                        <a:pt x="15" y="17"/>
                        <a:pt x="16" y="17"/>
                      </a:cubicBezTo>
                      <a:cubicBezTo>
                        <a:pt x="16" y="17"/>
                        <a:pt x="17" y="17"/>
                        <a:pt x="17" y="16"/>
                      </a:cubicBezTo>
                      <a:cubicBezTo>
                        <a:pt x="17" y="16"/>
                        <a:pt x="17" y="15"/>
                        <a:pt x="18" y="15"/>
                      </a:cubicBezTo>
                      <a:cubicBezTo>
                        <a:pt x="18" y="15"/>
                        <a:pt x="18" y="15"/>
                        <a:pt x="18" y="15"/>
                      </a:cubicBezTo>
                      <a:cubicBezTo>
                        <a:pt x="19" y="16"/>
                        <a:pt x="19" y="16"/>
                        <a:pt x="19" y="16"/>
                      </a:cubicBezTo>
                      <a:cubicBezTo>
                        <a:pt x="20" y="16"/>
                        <a:pt x="20" y="15"/>
                        <a:pt x="20" y="15"/>
                      </a:cubicBezTo>
                      <a:cubicBezTo>
                        <a:pt x="21" y="13"/>
                        <a:pt x="23" y="15"/>
                        <a:pt x="24" y="13"/>
                      </a:cubicBezTo>
                      <a:cubicBezTo>
                        <a:pt x="24" y="12"/>
                        <a:pt x="24" y="12"/>
                        <a:pt x="24" y="12"/>
                      </a:cubicBezTo>
                      <a:cubicBezTo>
                        <a:pt x="23" y="12"/>
                        <a:pt x="22" y="11"/>
                        <a:pt x="22" y="11"/>
                      </a:cubicBezTo>
                      <a:cubicBezTo>
                        <a:pt x="22" y="11"/>
                        <a:pt x="21" y="11"/>
                        <a:pt x="21" y="11"/>
                      </a:cubicBezTo>
                      <a:cubicBezTo>
                        <a:pt x="21" y="11"/>
                        <a:pt x="21" y="11"/>
                        <a:pt x="20" y="10"/>
                      </a:cubicBezTo>
                      <a:cubicBezTo>
                        <a:pt x="20" y="10"/>
                        <a:pt x="21" y="10"/>
                        <a:pt x="21" y="10"/>
                      </a:cubicBezTo>
                      <a:cubicBezTo>
                        <a:pt x="19" y="9"/>
                        <a:pt x="17" y="7"/>
                        <a:pt x="14" y="6"/>
                      </a:cubicBezTo>
                      <a:cubicBezTo>
                        <a:pt x="14" y="7"/>
                        <a:pt x="15" y="7"/>
                        <a:pt x="14" y="7"/>
                      </a:cubicBezTo>
                      <a:cubicBezTo>
                        <a:pt x="14" y="7"/>
                        <a:pt x="14" y="7"/>
                        <a:pt x="14" y="6"/>
                      </a:cubicBezTo>
                      <a:cubicBezTo>
                        <a:pt x="10" y="4"/>
                        <a:pt x="6" y="2"/>
                        <a:pt x="2" y="0"/>
                      </a:cubicBezTo>
                    </a:path>
                  </a:pathLst>
                </a:custGeom>
                <a:solidFill>
                  <a:srgbClr val="D5AE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4" name="Freeform 11055">
                  <a:extLst>
                    <a:ext uri="{FF2B5EF4-FFF2-40B4-BE49-F238E27FC236}">
                      <a16:creationId xmlns:a16="http://schemas.microsoft.com/office/drawing/2014/main" id="{5EFCD1F5-A9E8-3453-7D8A-C4A435EF2C68}"/>
                    </a:ext>
                  </a:extLst>
                </p:cNvPr>
                <p:cNvSpPr>
                  <a:spLocks noEditPoints="1"/>
                </p:cNvSpPr>
                <p:nvPr/>
              </p:nvSpPr>
              <p:spPr bwMode="auto">
                <a:xfrm>
                  <a:off x="4768" y="2107"/>
                  <a:ext cx="1" cy="1"/>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 h="1">
                      <a:moveTo>
                        <a:pt x="0" y="0"/>
                      </a:moveTo>
                      <a:cubicBezTo>
                        <a:pt x="0" y="0"/>
                        <a:pt x="0" y="0"/>
                        <a:pt x="0" y="0"/>
                      </a:cubicBezTo>
                      <a:cubicBezTo>
                        <a:pt x="0" y="0"/>
                        <a:pt x="0" y="0"/>
                        <a:pt x="0" y="0"/>
                      </a:cubicBezTo>
                      <a:moveTo>
                        <a:pt x="1" y="0"/>
                      </a:moveTo>
                      <a:cubicBezTo>
                        <a:pt x="1" y="0"/>
                        <a:pt x="1" y="0"/>
                        <a:pt x="1" y="0"/>
                      </a:cubicBezTo>
                      <a:cubicBezTo>
                        <a:pt x="1" y="0"/>
                        <a:pt x="1" y="0"/>
                        <a:pt x="0" y="0"/>
                      </a:cubicBez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D0A8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5" name="Freeform 11056">
                  <a:extLst>
                    <a:ext uri="{FF2B5EF4-FFF2-40B4-BE49-F238E27FC236}">
                      <a16:creationId xmlns:a16="http://schemas.microsoft.com/office/drawing/2014/main" id="{20953C4B-57D3-F978-49A6-BC022F4E76DA}"/>
                    </a:ext>
                  </a:extLst>
                </p:cNvPr>
                <p:cNvSpPr>
                  <a:spLocks/>
                </p:cNvSpPr>
                <p:nvPr/>
              </p:nvSpPr>
              <p:spPr bwMode="auto">
                <a:xfrm>
                  <a:off x="4762" y="2106"/>
                  <a:ext cx="11" cy="29"/>
                </a:xfrm>
                <a:custGeom>
                  <a:avLst/>
                  <a:gdLst>
                    <a:gd name="T0" fmla="*/ 3 w 13"/>
                    <a:gd name="T1" fmla="*/ 0 h 35"/>
                    <a:gd name="T2" fmla="*/ 3 w 13"/>
                    <a:gd name="T3" fmla="*/ 0 h 35"/>
                    <a:gd name="T4" fmla="*/ 4 w 13"/>
                    <a:gd name="T5" fmla="*/ 2 h 35"/>
                    <a:gd name="T6" fmla="*/ 4 w 13"/>
                    <a:gd name="T7" fmla="*/ 4 h 35"/>
                    <a:gd name="T8" fmla="*/ 3 w 13"/>
                    <a:gd name="T9" fmla="*/ 7 h 35"/>
                    <a:gd name="T10" fmla="*/ 3 w 13"/>
                    <a:gd name="T11" fmla="*/ 10 h 35"/>
                    <a:gd name="T12" fmla="*/ 3 w 13"/>
                    <a:gd name="T13" fmla="*/ 12 h 35"/>
                    <a:gd name="T14" fmla="*/ 0 w 13"/>
                    <a:gd name="T15" fmla="*/ 12 h 35"/>
                    <a:gd name="T16" fmla="*/ 3 w 13"/>
                    <a:gd name="T17" fmla="*/ 15 h 35"/>
                    <a:gd name="T18" fmla="*/ 5 w 13"/>
                    <a:gd name="T19" fmla="*/ 17 h 35"/>
                    <a:gd name="T20" fmla="*/ 5 w 13"/>
                    <a:gd name="T21" fmla="*/ 16 h 35"/>
                    <a:gd name="T22" fmla="*/ 6 w 13"/>
                    <a:gd name="T23" fmla="*/ 15 h 35"/>
                    <a:gd name="T24" fmla="*/ 7 w 13"/>
                    <a:gd name="T25" fmla="*/ 7 h 35"/>
                    <a:gd name="T26" fmla="*/ 6 w 13"/>
                    <a:gd name="T27" fmla="*/ 4 h 35"/>
                    <a:gd name="T28" fmla="*/ 6 w 13"/>
                    <a:gd name="T29" fmla="*/ 4 h 35"/>
                    <a:gd name="T30" fmla="*/ 5 w 13"/>
                    <a:gd name="T31" fmla="*/ 2 h 35"/>
                    <a:gd name="T32" fmla="*/ 4 w 13"/>
                    <a:gd name="T33" fmla="*/ 1 h 35"/>
                    <a:gd name="T34" fmla="*/ 4 w 13"/>
                    <a:gd name="T35" fmla="*/ 1 h 35"/>
                    <a:gd name="T36" fmla="*/ 4 w 13"/>
                    <a:gd name="T37" fmla="*/ 1 h 35"/>
                    <a:gd name="T38" fmla="*/ 4 w 13"/>
                    <a:gd name="T39" fmla="*/ 1 h 35"/>
                    <a:gd name="T40" fmla="*/ 4 w 13"/>
                    <a:gd name="T41" fmla="*/ 1 h 35"/>
                    <a:gd name="T42" fmla="*/ 4 w 13"/>
                    <a:gd name="T43" fmla="*/ 1 h 35"/>
                    <a:gd name="T44" fmla="*/ 4 w 13"/>
                    <a:gd name="T45" fmla="*/ 1 h 35"/>
                    <a:gd name="T46" fmla="*/ 4 w 13"/>
                    <a:gd name="T47" fmla="*/ 1 h 35"/>
                    <a:gd name="T48" fmla="*/ 4 w 13"/>
                    <a:gd name="T49" fmla="*/ 1 h 35"/>
                    <a:gd name="T50" fmla="*/ 3 w 13"/>
                    <a:gd name="T51" fmla="*/ 1 h 35"/>
                    <a:gd name="T52" fmla="*/ 3 w 13"/>
                    <a:gd name="T53" fmla="*/ 1 h 35"/>
                    <a:gd name="T54" fmla="*/ 3 w 13"/>
                    <a:gd name="T55" fmla="*/ 1 h 35"/>
                    <a:gd name="T56" fmla="*/ 3 w 13"/>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 h="35">
                      <a:moveTo>
                        <a:pt x="6" y="0"/>
                      </a:moveTo>
                      <a:cubicBezTo>
                        <a:pt x="6" y="0"/>
                        <a:pt x="6" y="0"/>
                        <a:pt x="6" y="0"/>
                      </a:cubicBezTo>
                      <a:cubicBezTo>
                        <a:pt x="6" y="2"/>
                        <a:pt x="6" y="4"/>
                        <a:pt x="8" y="5"/>
                      </a:cubicBezTo>
                      <a:cubicBezTo>
                        <a:pt x="9" y="6"/>
                        <a:pt x="8" y="8"/>
                        <a:pt x="8" y="9"/>
                      </a:cubicBezTo>
                      <a:cubicBezTo>
                        <a:pt x="9" y="12"/>
                        <a:pt x="7" y="13"/>
                        <a:pt x="7" y="15"/>
                      </a:cubicBezTo>
                      <a:cubicBezTo>
                        <a:pt x="9" y="17"/>
                        <a:pt x="5" y="18"/>
                        <a:pt x="6" y="20"/>
                      </a:cubicBezTo>
                      <a:cubicBezTo>
                        <a:pt x="6" y="23"/>
                        <a:pt x="3" y="22"/>
                        <a:pt x="3" y="24"/>
                      </a:cubicBezTo>
                      <a:cubicBezTo>
                        <a:pt x="3" y="26"/>
                        <a:pt x="0" y="26"/>
                        <a:pt x="0" y="27"/>
                      </a:cubicBezTo>
                      <a:cubicBezTo>
                        <a:pt x="2" y="29"/>
                        <a:pt x="4" y="30"/>
                        <a:pt x="6" y="32"/>
                      </a:cubicBezTo>
                      <a:cubicBezTo>
                        <a:pt x="7" y="33"/>
                        <a:pt x="8" y="34"/>
                        <a:pt x="9" y="35"/>
                      </a:cubicBezTo>
                      <a:cubicBezTo>
                        <a:pt x="9" y="34"/>
                        <a:pt x="9" y="34"/>
                        <a:pt x="9" y="34"/>
                      </a:cubicBezTo>
                      <a:cubicBezTo>
                        <a:pt x="9" y="33"/>
                        <a:pt x="10" y="33"/>
                        <a:pt x="11" y="32"/>
                      </a:cubicBezTo>
                      <a:cubicBezTo>
                        <a:pt x="11" y="27"/>
                        <a:pt x="13" y="21"/>
                        <a:pt x="13" y="16"/>
                      </a:cubicBezTo>
                      <a:cubicBezTo>
                        <a:pt x="13" y="14"/>
                        <a:pt x="13" y="12"/>
                        <a:pt x="12" y="9"/>
                      </a:cubicBezTo>
                      <a:cubicBezTo>
                        <a:pt x="12" y="9"/>
                        <a:pt x="12" y="9"/>
                        <a:pt x="12" y="8"/>
                      </a:cubicBezTo>
                      <a:cubicBezTo>
                        <a:pt x="11" y="6"/>
                        <a:pt x="10" y="7"/>
                        <a:pt x="10" y="4"/>
                      </a:cubicBezTo>
                      <a:cubicBezTo>
                        <a:pt x="10" y="3"/>
                        <a:pt x="9" y="3"/>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6"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6" name="Freeform 11057">
                  <a:extLst>
                    <a:ext uri="{FF2B5EF4-FFF2-40B4-BE49-F238E27FC236}">
                      <a16:creationId xmlns:a16="http://schemas.microsoft.com/office/drawing/2014/main" id="{D3484EE6-8A5B-D600-C965-9EC6E18ED054}"/>
                    </a:ext>
                  </a:extLst>
                </p:cNvPr>
                <p:cNvSpPr>
                  <a:spLocks/>
                </p:cNvSpPr>
                <p:nvPr/>
              </p:nvSpPr>
              <p:spPr bwMode="auto">
                <a:xfrm>
                  <a:off x="4747" y="2128"/>
                  <a:ext cx="23" cy="10"/>
                </a:xfrm>
                <a:custGeom>
                  <a:avLst/>
                  <a:gdLst>
                    <a:gd name="T0" fmla="*/ 9 w 28"/>
                    <a:gd name="T1" fmla="*/ 0 h 12"/>
                    <a:gd name="T2" fmla="*/ 9 w 28"/>
                    <a:gd name="T3" fmla="*/ 1 h 12"/>
                    <a:gd name="T4" fmla="*/ 7 w 28"/>
                    <a:gd name="T5" fmla="*/ 3 h 12"/>
                    <a:gd name="T6" fmla="*/ 7 w 28"/>
                    <a:gd name="T7" fmla="*/ 3 h 12"/>
                    <a:gd name="T8" fmla="*/ 6 w 28"/>
                    <a:gd name="T9" fmla="*/ 3 h 12"/>
                    <a:gd name="T10" fmla="*/ 6 w 28"/>
                    <a:gd name="T11" fmla="*/ 3 h 12"/>
                    <a:gd name="T12" fmla="*/ 6 w 28"/>
                    <a:gd name="T13" fmla="*/ 3 h 12"/>
                    <a:gd name="T14" fmla="*/ 5 w 28"/>
                    <a:gd name="T15" fmla="*/ 3 h 12"/>
                    <a:gd name="T16" fmla="*/ 4 w 28"/>
                    <a:gd name="T17" fmla="*/ 3 h 12"/>
                    <a:gd name="T18" fmla="*/ 4 w 28"/>
                    <a:gd name="T19" fmla="*/ 3 h 12"/>
                    <a:gd name="T20" fmla="*/ 3 w 28"/>
                    <a:gd name="T21" fmla="*/ 3 h 12"/>
                    <a:gd name="T22" fmla="*/ 2 w 28"/>
                    <a:gd name="T23" fmla="*/ 3 h 12"/>
                    <a:gd name="T24" fmla="*/ 2 w 28"/>
                    <a:gd name="T25" fmla="*/ 3 h 12"/>
                    <a:gd name="T26" fmla="*/ 1 w 28"/>
                    <a:gd name="T27" fmla="*/ 3 h 12"/>
                    <a:gd name="T28" fmla="*/ 0 w 28"/>
                    <a:gd name="T29" fmla="*/ 3 h 12"/>
                    <a:gd name="T30" fmla="*/ 1 w 28"/>
                    <a:gd name="T31" fmla="*/ 3 h 12"/>
                    <a:gd name="T32" fmla="*/ 2 w 28"/>
                    <a:gd name="T33" fmla="*/ 3 h 12"/>
                    <a:gd name="T34" fmla="*/ 2 w 28"/>
                    <a:gd name="T35" fmla="*/ 3 h 12"/>
                    <a:gd name="T36" fmla="*/ 2 w 28"/>
                    <a:gd name="T37" fmla="*/ 3 h 12"/>
                    <a:gd name="T38" fmla="*/ 2 w 28"/>
                    <a:gd name="T39" fmla="*/ 3 h 12"/>
                    <a:gd name="T40" fmla="*/ 3 w 28"/>
                    <a:gd name="T41" fmla="*/ 5 h 12"/>
                    <a:gd name="T42" fmla="*/ 4 w 28"/>
                    <a:gd name="T43" fmla="*/ 5 h 12"/>
                    <a:gd name="T44" fmla="*/ 5 w 28"/>
                    <a:gd name="T45" fmla="*/ 5 h 12"/>
                    <a:gd name="T46" fmla="*/ 5 w 28"/>
                    <a:gd name="T47" fmla="*/ 5 h 12"/>
                    <a:gd name="T48" fmla="*/ 6 w 28"/>
                    <a:gd name="T49" fmla="*/ 6 h 12"/>
                    <a:gd name="T50" fmla="*/ 7 w 28"/>
                    <a:gd name="T51" fmla="*/ 6 h 12"/>
                    <a:gd name="T52" fmla="*/ 7 w 28"/>
                    <a:gd name="T53" fmla="*/ 6 h 12"/>
                    <a:gd name="T54" fmla="*/ 8 w 28"/>
                    <a:gd name="T55" fmla="*/ 6 h 12"/>
                    <a:gd name="T56" fmla="*/ 9 w 28"/>
                    <a:gd name="T57" fmla="*/ 6 h 12"/>
                    <a:gd name="T58" fmla="*/ 9 w 28"/>
                    <a:gd name="T59" fmla="*/ 6 h 12"/>
                    <a:gd name="T60" fmla="*/ 10 w 28"/>
                    <a:gd name="T61" fmla="*/ 5 h 12"/>
                    <a:gd name="T62" fmla="*/ 10 w 28"/>
                    <a:gd name="T63" fmla="*/ 5 h 12"/>
                    <a:gd name="T64" fmla="*/ 11 w 28"/>
                    <a:gd name="T65" fmla="*/ 5 h 12"/>
                    <a:gd name="T66" fmla="*/ 11 w 28"/>
                    <a:gd name="T67" fmla="*/ 5 h 12"/>
                    <a:gd name="T68" fmla="*/ 12 w 28"/>
                    <a:gd name="T69" fmla="*/ 5 h 12"/>
                    <a:gd name="T70" fmla="*/ 13 w 28"/>
                    <a:gd name="T71" fmla="*/ 4 h 12"/>
                    <a:gd name="T72" fmla="*/ 12 w 28"/>
                    <a:gd name="T73" fmla="*/ 3 h 12"/>
                    <a:gd name="T74" fmla="*/ 9 w 28"/>
                    <a:gd name="T75" fmla="*/ 0 h 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 h="12">
                      <a:moveTo>
                        <a:pt x="19" y="0"/>
                      </a:moveTo>
                      <a:cubicBezTo>
                        <a:pt x="19" y="0"/>
                        <a:pt x="19" y="0"/>
                        <a:pt x="19" y="1"/>
                      </a:cubicBezTo>
                      <a:cubicBezTo>
                        <a:pt x="18" y="3"/>
                        <a:pt x="16" y="1"/>
                        <a:pt x="15" y="3"/>
                      </a:cubicBezTo>
                      <a:cubicBezTo>
                        <a:pt x="15" y="3"/>
                        <a:pt x="15" y="4"/>
                        <a:pt x="14" y="4"/>
                      </a:cubicBezTo>
                      <a:cubicBezTo>
                        <a:pt x="14" y="4"/>
                        <a:pt x="14" y="4"/>
                        <a:pt x="13" y="3"/>
                      </a:cubicBezTo>
                      <a:cubicBezTo>
                        <a:pt x="13" y="3"/>
                        <a:pt x="13" y="3"/>
                        <a:pt x="13" y="3"/>
                      </a:cubicBezTo>
                      <a:cubicBezTo>
                        <a:pt x="12" y="3"/>
                        <a:pt x="12" y="4"/>
                        <a:pt x="12" y="4"/>
                      </a:cubicBezTo>
                      <a:cubicBezTo>
                        <a:pt x="12" y="5"/>
                        <a:pt x="11" y="5"/>
                        <a:pt x="11" y="5"/>
                      </a:cubicBezTo>
                      <a:cubicBezTo>
                        <a:pt x="10" y="5"/>
                        <a:pt x="10" y="5"/>
                        <a:pt x="9" y="5"/>
                      </a:cubicBezTo>
                      <a:cubicBezTo>
                        <a:pt x="9" y="5"/>
                        <a:pt x="8" y="4"/>
                        <a:pt x="8" y="4"/>
                      </a:cubicBezTo>
                      <a:cubicBezTo>
                        <a:pt x="7" y="4"/>
                        <a:pt x="7" y="4"/>
                        <a:pt x="7" y="5"/>
                      </a:cubicBezTo>
                      <a:cubicBezTo>
                        <a:pt x="7" y="5"/>
                        <a:pt x="6" y="5"/>
                        <a:pt x="6" y="5"/>
                      </a:cubicBezTo>
                      <a:cubicBezTo>
                        <a:pt x="5" y="5"/>
                        <a:pt x="4" y="5"/>
                        <a:pt x="3" y="4"/>
                      </a:cubicBezTo>
                      <a:cubicBezTo>
                        <a:pt x="2" y="4"/>
                        <a:pt x="2" y="3"/>
                        <a:pt x="1" y="3"/>
                      </a:cubicBezTo>
                      <a:cubicBezTo>
                        <a:pt x="1" y="3"/>
                        <a:pt x="1" y="3"/>
                        <a:pt x="0" y="3"/>
                      </a:cubicBezTo>
                      <a:cubicBezTo>
                        <a:pt x="1" y="3"/>
                        <a:pt x="1" y="3"/>
                        <a:pt x="1" y="3"/>
                      </a:cubicBezTo>
                      <a:cubicBezTo>
                        <a:pt x="1" y="3"/>
                        <a:pt x="2" y="3"/>
                        <a:pt x="2" y="3"/>
                      </a:cubicBezTo>
                      <a:cubicBezTo>
                        <a:pt x="3" y="5"/>
                        <a:pt x="3" y="7"/>
                        <a:pt x="5" y="7"/>
                      </a:cubicBezTo>
                      <a:cubicBezTo>
                        <a:pt x="5" y="7"/>
                        <a:pt x="5" y="7"/>
                        <a:pt x="5" y="7"/>
                      </a:cubicBezTo>
                      <a:cubicBezTo>
                        <a:pt x="5" y="7"/>
                        <a:pt x="6" y="7"/>
                        <a:pt x="6" y="7"/>
                      </a:cubicBezTo>
                      <a:cubicBezTo>
                        <a:pt x="6" y="7"/>
                        <a:pt x="7" y="8"/>
                        <a:pt x="7" y="9"/>
                      </a:cubicBezTo>
                      <a:cubicBezTo>
                        <a:pt x="8" y="9"/>
                        <a:pt x="8" y="10"/>
                        <a:pt x="9" y="10"/>
                      </a:cubicBezTo>
                      <a:cubicBezTo>
                        <a:pt x="9" y="10"/>
                        <a:pt x="9" y="10"/>
                        <a:pt x="10" y="10"/>
                      </a:cubicBezTo>
                      <a:cubicBezTo>
                        <a:pt x="10" y="10"/>
                        <a:pt x="10" y="10"/>
                        <a:pt x="10" y="10"/>
                      </a:cubicBezTo>
                      <a:cubicBezTo>
                        <a:pt x="11" y="10"/>
                        <a:pt x="12" y="10"/>
                        <a:pt x="13" y="11"/>
                      </a:cubicBezTo>
                      <a:cubicBezTo>
                        <a:pt x="13" y="11"/>
                        <a:pt x="14" y="12"/>
                        <a:pt x="15" y="12"/>
                      </a:cubicBezTo>
                      <a:cubicBezTo>
                        <a:pt x="16" y="12"/>
                        <a:pt x="16" y="11"/>
                        <a:pt x="16" y="11"/>
                      </a:cubicBezTo>
                      <a:cubicBezTo>
                        <a:pt x="17" y="11"/>
                        <a:pt x="17" y="11"/>
                        <a:pt x="17" y="11"/>
                      </a:cubicBezTo>
                      <a:cubicBezTo>
                        <a:pt x="18" y="11"/>
                        <a:pt x="18" y="11"/>
                        <a:pt x="19" y="11"/>
                      </a:cubicBezTo>
                      <a:cubicBezTo>
                        <a:pt x="19" y="11"/>
                        <a:pt x="20" y="12"/>
                        <a:pt x="20" y="12"/>
                      </a:cubicBezTo>
                      <a:cubicBezTo>
                        <a:pt x="21" y="12"/>
                        <a:pt x="21" y="11"/>
                        <a:pt x="21" y="10"/>
                      </a:cubicBezTo>
                      <a:cubicBezTo>
                        <a:pt x="21" y="10"/>
                        <a:pt x="22" y="10"/>
                        <a:pt x="22" y="10"/>
                      </a:cubicBezTo>
                      <a:cubicBezTo>
                        <a:pt x="22" y="10"/>
                        <a:pt x="22" y="10"/>
                        <a:pt x="23" y="10"/>
                      </a:cubicBezTo>
                      <a:cubicBezTo>
                        <a:pt x="23" y="10"/>
                        <a:pt x="23" y="10"/>
                        <a:pt x="23" y="10"/>
                      </a:cubicBezTo>
                      <a:cubicBezTo>
                        <a:pt x="24" y="10"/>
                        <a:pt x="25" y="10"/>
                        <a:pt x="25" y="9"/>
                      </a:cubicBezTo>
                      <a:cubicBezTo>
                        <a:pt x="25" y="8"/>
                        <a:pt x="27" y="9"/>
                        <a:pt x="28" y="8"/>
                      </a:cubicBezTo>
                      <a:cubicBezTo>
                        <a:pt x="27" y="7"/>
                        <a:pt x="26" y="6"/>
                        <a:pt x="25" y="5"/>
                      </a:cubicBezTo>
                      <a:cubicBezTo>
                        <a:pt x="23" y="3"/>
                        <a:pt x="21" y="2"/>
                        <a:pt x="19" y="0"/>
                      </a:cubicBezTo>
                    </a:path>
                  </a:pathLst>
                </a:custGeom>
                <a:solidFill>
                  <a:srgbClr val="BE9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7" name="Freeform 11058">
                  <a:extLst>
                    <a:ext uri="{FF2B5EF4-FFF2-40B4-BE49-F238E27FC236}">
                      <a16:creationId xmlns:a16="http://schemas.microsoft.com/office/drawing/2014/main" id="{284E81DF-86D6-95E8-1036-1A300BE474C5}"/>
                    </a:ext>
                  </a:extLst>
                </p:cNvPr>
                <p:cNvSpPr>
                  <a:spLocks/>
                </p:cNvSpPr>
                <p:nvPr/>
              </p:nvSpPr>
              <p:spPr bwMode="auto">
                <a:xfrm>
                  <a:off x="4771" y="2113"/>
                  <a:ext cx="6" cy="19"/>
                </a:xfrm>
                <a:custGeom>
                  <a:avLst/>
                  <a:gdLst>
                    <a:gd name="T0" fmla="*/ 1 w 7"/>
                    <a:gd name="T1" fmla="*/ 0 h 23"/>
                    <a:gd name="T2" fmla="*/ 2 w 7"/>
                    <a:gd name="T3" fmla="*/ 3 h 23"/>
                    <a:gd name="T4" fmla="*/ 0 w 7"/>
                    <a:gd name="T5" fmla="*/ 11 h 23"/>
                    <a:gd name="T6" fmla="*/ 1 w 7"/>
                    <a:gd name="T7" fmla="*/ 10 h 23"/>
                    <a:gd name="T8" fmla="*/ 3 w 7"/>
                    <a:gd name="T9" fmla="*/ 8 h 23"/>
                    <a:gd name="T10" fmla="*/ 3 w 7"/>
                    <a:gd name="T11" fmla="*/ 6 h 23"/>
                    <a:gd name="T12" fmla="*/ 3 w 7"/>
                    <a:gd name="T13" fmla="*/ 4 h 23"/>
                    <a:gd name="T14" fmla="*/ 3 w 7"/>
                    <a:gd name="T15" fmla="*/ 4 h 23"/>
                    <a:gd name="T16" fmla="*/ 3 w 7"/>
                    <a:gd name="T17" fmla="*/ 2 h 23"/>
                    <a:gd name="T18" fmla="*/ 3 w 7"/>
                    <a:gd name="T19" fmla="*/ 2 h 23"/>
                    <a:gd name="T20" fmla="*/ 3 w 7"/>
                    <a:gd name="T21" fmla="*/ 2 h 23"/>
                    <a:gd name="T22" fmla="*/ 3 w 7"/>
                    <a:gd name="T23" fmla="*/ 2 h 23"/>
                    <a:gd name="T24" fmla="*/ 3 w 7"/>
                    <a:gd name="T25" fmla="*/ 2 h 23"/>
                    <a:gd name="T26" fmla="*/ 3 w 7"/>
                    <a:gd name="T27" fmla="*/ 2 h 23"/>
                    <a:gd name="T28" fmla="*/ 3 w 7"/>
                    <a:gd name="T29" fmla="*/ 2 h 23"/>
                    <a:gd name="T30" fmla="*/ 3 w 7"/>
                    <a:gd name="T31" fmla="*/ 2 h 23"/>
                    <a:gd name="T32" fmla="*/ 3 w 7"/>
                    <a:gd name="T33" fmla="*/ 2 h 23"/>
                    <a:gd name="T34" fmla="*/ 3 w 7"/>
                    <a:gd name="T35" fmla="*/ 2 h 23"/>
                    <a:gd name="T36" fmla="*/ 3 w 7"/>
                    <a:gd name="T37" fmla="*/ 2 h 23"/>
                    <a:gd name="T38" fmla="*/ 3 w 7"/>
                    <a:gd name="T39" fmla="*/ 2 h 23"/>
                    <a:gd name="T40" fmla="*/ 3 w 7"/>
                    <a:gd name="T41" fmla="*/ 2 h 23"/>
                    <a:gd name="T42" fmla="*/ 3 w 7"/>
                    <a:gd name="T43" fmla="*/ 2 h 23"/>
                    <a:gd name="T44" fmla="*/ 3 w 7"/>
                    <a:gd name="T45" fmla="*/ 2 h 23"/>
                    <a:gd name="T46" fmla="*/ 3 w 7"/>
                    <a:gd name="T47" fmla="*/ 2 h 23"/>
                    <a:gd name="T48" fmla="*/ 3 w 7"/>
                    <a:gd name="T49" fmla="*/ 2 h 23"/>
                    <a:gd name="T50" fmla="*/ 3 w 7"/>
                    <a:gd name="T51" fmla="*/ 2 h 23"/>
                    <a:gd name="T52" fmla="*/ 3 w 7"/>
                    <a:gd name="T53" fmla="*/ 2 h 23"/>
                    <a:gd name="T54" fmla="*/ 3 w 7"/>
                    <a:gd name="T55" fmla="*/ 2 h 23"/>
                    <a:gd name="T56" fmla="*/ 3 w 7"/>
                    <a:gd name="T57" fmla="*/ 2 h 23"/>
                    <a:gd name="T58" fmla="*/ 2 w 7"/>
                    <a:gd name="T59" fmla="*/ 1 h 23"/>
                    <a:gd name="T60" fmla="*/ 2 w 7"/>
                    <a:gd name="T61" fmla="*/ 1 h 23"/>
                    <a:gd name="T62" fmla="*/ 2 w 7"/>
                    <a:gd name="T63" fmla="*/ 1 h 23"/>
                    <a:gd name="T64" fmla="*/ 2 w 7"/>
                    <a:gd name="T65" fmla="*/ 1 h 23"/>
                    <a:gd name="T66" fmla="*/ 2 w 7"/>
                    <a:gd name="T67" fmla="*/ 1 h 23"/>
                    <a:gd name="T68" fmla="*/ 2 w 7"/>
                    <a:gd name="T69" fmla="*/ 0 h 23"/>
                    <a:gd name="T70" fmla="*/ 2 w 7"/>
                    <a:gd name="T71" fmla="*/ 0 h 23"/>
                    <a:gd name="T72" fmla="*/ 2 w 7"/>
                    <a:gd name="T73" fmla="*/ 0 h 23"/>
                    <a:gd name="T74" fmla="*/ 2 w 7"/>
                    <a:gd name="T75" fmla="*/ 0 h 23"/>
                    <a:gd name="T76" fmla="*/ 2 w 7"/>
                    <a:gd name="T77" fmla="*/ 0 h 23"/>
                    <a:gd name="T78" fmla="*/ 2 w 7"/>
                    <a:gd name="T79" fmla="*/ 0 h 23"/>
                    <a:gd name="T80" fmla="*/ 2 w 7"/>
                    <a:gd name="T81" fmla="*/ 0 h 23"/>
                    <a:gd name="T82" fmla="*/ 2 w 7"/>
                    <a:gd name="T83" fmla="*/ 0 h 23"/>
                    <a:gd name="T84" fmla="*/ 1 w 7"/>
                    <a:gd name="T85" fmla="*/ 0 h 23"/>
                    <a:gd name="T86" fmla="*/ 1 w 7"/>
                    <a:gd name="T87" fmla="*/ 0 h 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 h="23">
                      <a:moveTo>
                        <a:pt x="1" y="0"/>
                      </a:moveTo>
                      <a:cubicBezTo>
                        <a:pt x="2" y="3"/>
                        <a:pt x="2" y="5"/>
                        <a:pt x="2" y="7"/>
                      </a:cubicBezTo>
                      <a:cubicBezTo>
                        <a:pt x="2" y="12"/>
                        <a:pt x="0" y="18"/>
                        <a:pt x="0" y="23"/>
                      </a:cubicBezTo>
                      <a:cubicBezTo>
                        <a:pt x="0" y="23"/>
                        <a:pt x="1" y="23"/>
                        <a:pt x="1" y="21"/>
                      </a:cubicBezTo>
                      <a:cubicBezTo>
                        <a:pt x="2" y="20"/>
                        <a:pt x="4" y="20"/>
                        <a:pt x="4" y="17"/>
                      </a:cubicBezTo>
                      <a:cubicBezTo>
                        <a:pt x="4" y="16"/>
                        <a:pt x="7" y="15"/>
                        <a:pt x="6" y="12"/>
                      </a:cubicBezTo>
                      <a:cubicBezTo>
                        <a:pt x="5" y="11"/>
                        <a:pt x="6" y="10"/>
                        <a:pt x="6" y="9"/>
                      </a:cubicBezTo>
                      <a:cubicBezTo>
                        <a:pt x="6" y="9"/>
                        <a:pt x="7" y="8"/>
                        <a:pt x="7" y="8"/>
                      </a:cubicBezTo>
                      <a:cubicBezTo>
                        <a:pt x="7" y="7"/>
                        <a:pt x="6" y="7"/>
                        <a:pt x="6" y="6"/>
                      </a:cubicBezTo>
                      <a:cubicBezTo>
                        <a:pt x="5" y="5"/>
                        <a:pt x="5" y="4"/>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2" y="2"/>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path>
                  </a:pathLst>
                </a:custGeom>
                <a:solidFill>
                  <a:srgbClr val="AB87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8" name="Freeform 11059">
                  <a:extLst>
                    <a:ext uri="{FF2B5EF4-FFF2-40B4-BE49-F238E27FC236}">
                      <a16:creationId xmlns:a16="http://schemas.microsoft.com/office/drawing/2014/main" id="{EA6922F3-9EC4-2C51-6C64-9972E8BDE00D}"/>
                    </a:ext>
                  </a:extLst>
                </p:cNvPr>
                <p:cNvSpPr>
                  <a:spLocks noEditPoints="1"/>
                </p:cNvSpPr>
                <p:nvPr/>
              </p:nvSpPr>
              <p:spPr bwMode="auto">
                <a:xfrm>
                  <a:off x="4769" y="2107"/>
                  <a:ext cx="6" cy="9"/>
                </a:xfrm>
                <a:custGeom>
                  <a:avLst/>
                  <a:gdLst>
                    <a:gd name="T0" fmla="*/ 3 w 7"/>
                    <a:gd name="T1" fmla="*/ 5 h 11"/>
                    <a:gd name="T2" fmla="*/ 3 w 7"/>
                    <a:gd name="T3" fmla="*/ 5 h 11"/>
                    <a:gd name="T4" fmla="*/ 3 w 7"/>
                    <a:gd name="T5" fmla="*/ 5 h 11"/>
                    <a:gd name="T6" fmla="*/ 3 w 7"/>
                    <a:gd name="T7" fmla="*/ 5 h 11"/>
                    <a:gd name="T8" fmla="*/ 3 w 7"/>
                    <a:gd name="T9" fmla="*/ 5 h 11"/>
                    <a:gd name="T10" fmla="*/ 3 w 7"/>
                    <a:gd name="T11" fmla="*/ 5 h 11"/>
                    <a:gd name="T12" fmla="*/ 3 w 7"/>
                    <a:gd name="T13" fmla="*/ 5 h 11"/>
                    <a:gd name="T14" fmla="*/ 3 w 7"/>
                    <a:gd name="T15" fmla="*/ 5 h 11"/>
                    <a:gd name="T16" fmla="*/ 3 w 7"/>
                    <a:gd name="T17" fmla="*/ 5 h 11"/>
                    <a:gd name="T18" fmla="*/ 3 w 7"/>
                    <a:gd name="T19" fmla="*/ 5 h 11"/>
                    <a:gd name="T20" fmla="*/ 3 w 7"/>
                    <a:gd name="T21" fmla="*/ 5 h 11"/>
                    <a:gd name="T22" fmla="*/ 3 w 7"/>
                    <a:gd name="T23" fmla="*/ 5 h 11"/>
                    <a:gd name="T24" fmla="*/ 3 w 7"/>
                    <a:gd name="T25" fmla="*/ 5 h 11"/>
                    <a:gd name="T26" fmla="*/ 3 w 7"/>
                    <a:gd name="T27" fmla="*/ 5 h 11"/>
                    <a:gd name="T28" fmla="*/ 3 w 7"/>
                    <a:gd name="T29" fmla="*/ 5 h 11"/>
                    <a:gd name="T30" fmla="*/ 3 w 7"/>
                    <a:gd name="T31" fmla="*/ 5 h 11"/>
                    <a:gd name="T32" fmla="*/ 3 w 7"/>
                    <a:gd name="T33" fmla="*/ 5 h 11"/>
                    <a:gd name="T34" fmla="*/ 3 w 7"/>
                    <a:gd name="T35" fmla="*/ 5 h 11"/>
                    <a:gd name="T36" fmla="*/ 3 w 7"/>
                    <a:gd name="T37" fmla="*/ 5 h 11"/>
                    <a:gd name="T38" fmla="*/ 3 w 7"/>
                    <a:gd name="T39" fmla="*/ 5 h 11"/>
                    <a:gd name="T40" fmla="*/ 3 w 7"/>
                    <a:gd name="T41" fmla="*/ 5 h 11"/>
                    <a:gd name="T42" fmla="*/ 3 w 7"/>
                    <a:gd name="T43" fmla="*/ 5 h 11"/>
                    <a:gd name="T44" fmla="*/ 3 w 7"/>
                    <a:gd name="T45" fmla="*/ 5 h 11"/>
                    <a:gd name="T46" fmla="*/ 3 w 7"/>
                    <a:gd name="T47" fmla="*/ 5 h 11"/>
                    <a:gd name="T48" fmla="*/ 3 w 7"/>
                    <a:gd name="T49" fmla="*/ 5 h 11"/>
                    <a:gd name="T50" fmla="*/ 3 w 7"/>
                    <a:gd name="T51" fmla="*/ 4 h 11"/>
                    <a:gd name="T52" fmla="*/ 3 w 7"/>
                    <a:gd name="T53" fmla="*/ 5 h 11"/>
                    <a:gd name="T54" fmla="*/ 3 w 7"/>
                    <a:gd name="T55" fmla="*/ 4 h 11"/>
                    <a:gd name="T56" fmla="*/ 3 w 7"/>
                    <a:gd name="T57" fmla="*/ 4 h 11"/>
                    <a:gd name="T58" fmla="*/ 3 w 7"/>
                    <a:gd name="T59" fmla="*/ 4 h 11"/>
                    <a:gd name="T60" fmla="*/ 3 w 7"/>
                    <a:gd name="T61" fmla="*/ 4 h 11"/>
                    <a:gd name="T62" fmla="*/ 3 w 7"/>
                    <a:gd name="T63" fmla="*/ 4 h 11"/>
                    <a:gd name="T64" fmla="*/ 3 w 7"/>
                    <a:gd name="T65" fmla="*/ 4 h 11"/>
                    <a:gd name="T66" fmla="*/ 3 w 7"/>
                    <a:gd name="T67" fmla="*/ 4 h 11"/>
                    <a:gd name="T68" fmla="*/ 3 w 7"/>
                    <a:gd name="T69" fmla="*/ 4 h 11"/>
                    <a:gd name="T70" fmla="*/ 3 w 7"/>
                    <a:gd name="T71" fmla="*/ 4 h 11"/>
                    <a:gd name="T72" fmla="*/ 3 w 7"/>
                    <a:gd name="T73" fmla="*/ 4 h 11"/>
                    <a:gd name="T74" fmla="*/ 3 w 7"/>
                    <a:gd name="T75" fmla="*/ 4 h 11"/>
                    <a:gd name="T76" fmla="*/ 3 w 7"/>
                    <a:gd name="T77" fmla="*/ 4 h 11"/>
                    <a:gd name="T78" fmla="*/ 3 w 7"/>
                    <a:gd name="T79" fmla="*/ 4 h 11"/>
                    <a:gd name="T80" fmla="*/ 3 w 7"/>
                    <a:gd name="T81" fmla="*/ 4 h 11"/>
                    <a:gd name="T82" fmla="*/ 3 w 7"/>
                    <a:gd name="T83" fmla="*/ 4 h 11"/>
                    <a:gd name="T84" fmla="*/ 3 w 7"/>
                    <a:gd name="T85" fmla="*/ 4 h 11"/>
                    <a:gd name="T86" fmla="*/ 3 w 7"/>
                    <a:gd name="T87" fmla="*/ 4 h 11"/>
                    <a:gd name="T88" fmla="*/ 3 w 7"/>
                    <a:gd name="T89" fmla="*/ 4 h 11"/>
                    <a:gd name="T90" fmla="*/ 3 w 7"/>
                    <a:gd name="T91" fmla="*/ 4 h 11"/>
                    <a:gd name="T92" fmla="*/ 0 w 7"/>
                    <a:gd name="T93" fmla="*/ 0 h 11"/>
                    <a:gd name="T94" fmla="*/ 2 w 7"/>
                    <a:gd name="T95" fmla="*/ 2 h 11"/>
                    <a:gd name="T96" fmla="*/ 3 w 7"/>
                    <a:gd name="T97" fmla="*/ 3 h 11"/>
                    <a:gd name="T98" fmla="*/ 3 w 7"/>
                    <a:gd name="T99" fmla="*/ 4 h 11"/>
                    <a:gd name="T100" fmla="*/ 3 w 7"/>
                    <a:gd name="T101" fmla="*/ 4 h 11"/>
                    <a:gd name="T102" fmla="*/ 3 w 7"/>
                    <a:gd name="T103" fmla="*/ 3 h 11"/>
                    <a:gd name="T104" fmla="*/ 2 w 7"/>
                    <a:gd name="T105" fmla="*/ 2 h 11"/>
                    <a:gd name="T106" fmla="*/ 0 w 7"/>
                    <a:gd name="T107" fmla="*/ 0 h 11"/>
                    <a:gd name="T108" fmla="*/ 0 w 7"/>
                    <a:gd name="T109" fmla="*/ 0 h 1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 h="11">
                      <a:moveTo>
                        <a:pt x="7" y="11"/>
                      </a:moveTo>
                      <a:cubicBezTo>
                        <a:pt x="7" y="11"/>
                        <a:pt x="7" y="11"/>
                        <a:pt x="7" y="11"/>
                      </a:cubicBezTo>
                      <a:cubicBezTo>
                        <a:pt x="7" y="11"/>
                        <a:pt x="7" y="11"/>
                        <a:pt x="7" y="11"/>
                      </a:cubicBezTo>
                      <a:cubicBezTo>
                        <a:pt x="7" y="11"/>
                        <a:pt x="7" y="11"/>
                        <a:pt x="7" y="11"/>
                      </a:cubicBezTo>
                      <a:moveTo>
                        <a:pt x="7" y="10"/>
                      </a:moveTo>
                      <a:cubicBezTo>
                        <a:pt x="7" y="11"/>
                        <a:pt x="7" y="11"/>
                        <a:pt x="7" y="11"/>
                      </a:cubicBezTo>
                      <a:cubicBezTo>
                        <a:pt x="7" y="11"/>
                        <a:pt x="7" y="11"/>
                        <a:pt x="7" y="10"/>
                      </a:cubicBezTo>
                      <a:moveTo>
                        <a:pt x="7" y="10"/>
                      </a:moveTo>
                      <a:cubicBezTo>
                        <a:pt x="7" y="10"/>
                        <a:pt x="7" y="10"/>
                        <a:pt x="7" y="10"/>
                      </a:cubicBezTo>
                      <a:cubicBezTo>
                        <a:pt x="7" y="10"/>
                        <a:pt x="7" y="10"/>
                        <a:pt x="7" y="10"/>
                      </a:cubicBezTo>
                      <a:moveTo>
                        <a:pt x="7" y="10"/>
                      </a:moveTo>
                      <a:cubicBezTo>
                        <a:pt x="7" y="10"/>
                        <a:pt x="7" y="10"/>
                        <a:pt x="7" y="10"/>
                      </a:cubicBezTo>
                      <a:cubicBezTo>
                        <a:pt x="7" y="10"/>
                        <a:pt x="7" y="10"/>
                        <a:pt x="7" y="10"/>
                      </a:cubicBezTo>
                      <a:cubicBezTo>
                        <a:pt x="7" y="10"/>
                        <a:pt x="7" y="10"/>
                        <a:pt x="7" y="10"/>
                      </a:cubicBezTo>
                      <a:cubicBezTo>
                        <a:pt x="7" y="10"/>
                        <a:pt x="7" y="10"/>
                        <a:pt x="7" y="10"/>
                      </a:cubicBezTo>
                      <a:moveTo>
                        <a:pt x="6" y="10"/>
                      </a:moveTo>
                      <a:cubicBezTo>
                        <a:pt x="6" y="10"/>
                        <a:pt x="6" y="10"/>
                        <a:pt x="6" y="10"/>
                      </a:cubicBezTo>
                      <a:cubicBezTo>
                        <a:pt x="6" y="10"/>
                        <a:pt x="6" y="10"/>
                        <a:pt x="6" y="10"/>
                      </a:cubicBezTo>
                      <a:cubicBezTo>
                        <a:pt x="6" y="10"/>
                        <a:pt x="6" y="10"/>
                        <a:pt x="6" y="10"/>
                      </a:cubicBezTo>
                      <a:moveTo>
                        <a:pt x="7" y="10"/>
                      </a:moveTo>
                      <a:cubicBezTo>
                        <a:pt x="6" y="10"/>
                        <a:pt x="6" y="10"/>
                        <a:pt x="6" y="10"/>
                      </a:cubicBezTo>
                      <a:cubicBezTo>
                        <a:pt x="6" y="10"/>
                        <a:pt x="6" y="10"/>
                        <a:pt x="6" y="10"/>
                      </a:cubicBezTo>
                      <a:cubicBezTo>
                        <a:pt x="6" y="10"/>
                        <a:pt x="6" y="10"/>
                        <a:pt x="6" y="10"/>
                      </a:cubicBezTo>
                      <a:cubicBezTo>
                        <a:pt x="6" y="10"/>
                        <a:pt x="6" y="10"/>
                        <a:pt x="7" y="10"/>
                      </a:cubicBezTo>
                      <a:cubicBezTo>
                        <a:pt x="7" y="10"/>
                        <a:pt x="7" y="10"/>
                        <a:pt x="7" y="10"/>
                      </a:cubicBezTo>
                      <a:moveTo>
                        <a:pt x="5" y="9"/>
                      </a:moveTo>
                      <a:cubicBezTo>
                        <a:pt x="5" y="10"/>
                        <a:pt x="6" y="10"/>
                        <a:pt x="6" y="10"/>
                      </a:cubicBezTo>
                      <a:cubicBezTo>
                        <a:pt x="6" y="10"/>
                        <a:pt x="5" y="10"/>
                        <a:pt x="5" y="9"/>
                      </a:cubicBezTo>
                      <a:moveTo>
                        <a:pt x="5" y="9"/>
                      </a:moveTo>
                      <a:cubicBezTo>
                        <a:pt x="5" y="9"/>
                        <a:pt x="5" y="9"/>
                        <a:pt x="5" y="9"/>
                      </a:cubicBezTo>
                      <a:cubicBezTo>
                        <a:pt x="5" y="9"/>
                        <a:pt x="5" y="9"/>
                        <a:pt x="5" y="9"/>
                      </a:cubicBezTo>
                      <a:moveTo>
                        <a:pt x="5" y="8"/>
                      </a:moveTo>
                      <a:cubicBezTo>
                        <a:pt x="5" y="8"/>
                        <a:pt x="5" y="8"/>
                        <a:pt x="5" y="8"/>
                      </a:cubicBezTo>
                      <a:cubicBezTo>
                        <a:pt x="5" y="8"/>
                        <a:pt x="5" y="8"/>
                        <a:pt x="5" y="8"/>
                      </a:cubicBezTo>
                      <a:cubicBezTo>
                        <a:pt x="5" y="8"/>
                        <a:pt x="5" y="8"/>
                        <a:pt x="5" y="8"/>
                      </a:cubicBezTo>
                      <a:moveTo>
                        <a:pt x="5" y="8"/>
                      </a:moveTo>
                      <a:cubicBezTo>
                        <a:pt x="5" y="8"/>
                        <a:pt x="5" y="8"/>
                        <a:pt x="5" y="9"/>
                      </a:cubicBezTo>
                      <a:cubicBezTo>
                        <a:pt x="5" y="9"/>
                        <a:pt x="5" y="9"/>
                        <a:pt x="5" y="9"/>
                      </a:cubicBezTo>
                      <a:cubicBezTo>
                        <a:pt x="5" y="9"/>
                        <a:pt x="5" y="9"/>
                        <a:pt x="5" y="9"/>
                      </a:cubicBezTo>
                      <a:cubicBezTo>
                        <a:pt x="5" y="8"/>
                        <a:pt x="5" y="8"/>
                        <a:pt x="5" y="8"/>
                      </a:cubicBezTo>
                      <a:moveTo>
                        <a:pt x="5" y="8"/>
                      </a:moveTo>
                      <a:cubicBezTo>
                        <a:pt x="5" y="8"/>
                        <a:pt x="5" y="8"/>
                        <a:pt x="5" y="8"/>
                      </a:cubicBezTo>
                      <a:cubicBezTo>
                        <a:pt x="5" y="8"/>
                        <a:pt x="5" y="8"/>
                        <a:pt x="5" y="8"/>
                      </a:cubicBezTo>
                      <a:cubicBezTo>
                        <a:pt x="5" y="8"/>
                        <a:pt x="5" y="8"/>
                        <a:pt x="5" y="8"/>
                      </a:cubicBezTo>
                      <a:cubicBezTo>
                        <a:pt x="5" y="8"/>
                        <a:pt x="5" y="8"/>
                        <a:pt x="5" y="8"/>
                      </a:cubicBezTo>
                      <a:cubicBezTo>
                        <a:pt x="5" y="8"/>
                        <a:pt x="5" y="8"/>
                        <a:pt x="5" y="8"/>
                      </a:cubicBezTo>
                      <a:moveTo>
                        <a:pt x="0" y="0"/>
                      </a:moveTo>
                      <a:cubicBezTo>
                        <a:pt x="1" y="2"/>
                        <a:pt x="2" y="2"/>
                        <a:pt x="2" y="3"/>
                      </a:cubicBezTo>
                      <a:cubicBezTo>
                        <a:pt x="2" y="6"/>
                        <a:pt x="3" y="5"/>
                        <a:pt x="4" y="7"/>
                      </a:cubicBezTo>
                      <a:cubicBezTo>
                        <a:pt x="4" y="8"/>
                        <a:pt x="4" y="8"/>
                        <a:pt x="4" y="8"/>
                      </a:cubicBezTo>
                      <a:cubicBezTo>
                        <a:pt x="4" y="8"/>
                        <a:pt x="4" y="8"/>
                        <a:pt x="4" y="8"/>
                      </a:cubicBezTo>
                      <a:cubicBezTo>
                        <a:pt x="4" y="8"/>
                        <a:pt x="4" y="8"/>
                        <a:pt x="4" y="7"/>
                      </a:cubicBezTo>
                      <a:cubicBezTo>
                        <a:pt x="3" y="5"/>
                        <a:pt x="2" y="6"/>
                        <a:pt x="2" y="3"/>
                      </a:cubicBezTo>
                      <a:cubicBezTo>
                        <a:pt x="2" y="2"/>
                        <a:pt x="1" y="2"/>
                        <a:pt x="0" y="0"/>
                      </a:cubicBezTo>
                      <a:cubicBezTo>
                        <a:pt x="0" y="0"/>
                        <a:pt x="0" y="0"/>
                        <a:pt x="0"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79" name="Freeform 11060">
                  <a:extLst>
                    <a:ext uri="{FF2B5EF4-FFF2-40B4-BE49-F238E27FC236}">
                      <a16:creationId xmlns:a16="http://schemas.microsoft.com/office/drawing/2014/main" id="{6A4ED15A-3AD9-5D87-1FD2-14EC0B4C2B33}"/>
                    </a:ext>
                  </a:extLst>
                </p:cNvPr>
                <p:cNvSpPr>
                  <a:spLocks/>
                </p:cNvSpPr>
                <p:nvPr/>
              </p:nvSpPr>
              <p:spPr bwMode="auto">
                <a:xfrm>
                  <a:off x="4771" y="2109"/>
                  <a:ext cx="2" cy="2"/>
                </a:xfrm>
                <a:custGeom>
                  <a:avLst/>
                  <a:gdLst>
                    <a:gd name="T0" fmla="*/ 0 w 2"/>
                    <a:gd name="T1" fmla="*/ 0 h 2"/>
                    <a:gd name="T2" fmla="*/ 1 w 2"/>
                    <a:gd name="T3" fmla="*/ 1 h 2"/>
                    <a:gd name="T4" fmla="*/ 1 w 2"/>
                    <a:gd name="T5" fmla="*/ 1 h 2"/>
                    <a:gd name="T6" fmla="*/ 1 w 2"/>
                    <a:gd name="T7" fmla="*/ 1 h 2"/>
                    <a:gd name="T8" fmla="*/ 2 w 2"/>
                    <a:gd name="T9" fmla="*/ 2 h 2"/>
                    <a:gd name="T10" fmla="*/ 2 w 2"/>
                    <a:gd name="T11" fmla="*/ 2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1 h 2"/>
                    <a:gd name="T26" fmla="*/ 1 w 2"/>
                    <a:gd name="T27" fmla="*/ 1 h 2"/>
                    <a:gd name="T28" fmla="*/ 0 w 2"/>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2">
                      <a:moveTo>
                        <a:pt x="0" y="0"/>
                      </a:moveTo>
                      <a:cubicBezTo>
                        <a:pt x="1" y="1"/>
                        <a:pt x="1" y="1"/>
                        <a:pt x="1" y="1"/>
                      </a:cubicBezTo>
                      <a:cubicBezTo>
                        <a:pt x="1" y="1"/>
                        <a:pt x="1" y="1"/>
                        <a:pt x="1" y="1"/>
                      </a:cubicBezTo>
                      <a:cubicBezTo>
                        <a:pt x="1" y="1"/>
                        <a:pt x="1" y="1"/>
                        <a:pt x="1" y="1"/>
                      </a:cubicBezTo>
                      <a:cubicBezTo>
                        <a:pt x="1" y="1"/>
                        <a:pt x="2" y="1"/>
                        <a:pt x="2" y="2"/>
                      </a:cubicBezTo>
                      <a:cubicBezTo>
                        <a:pt x="2" y="2"/>
                        <a:pt x="2" y="2"/>
                        <a:pt x="2" y="2"/>
                      </a:cubicBezTo>
                      <a:cubicBezTo>
                        <a:pt x="2" y="2"/>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0" name="Freeform 11061">
                  <a:extLst>
                    <a:ext uri="{FF2B5EF4-FFF2-40B4-BE49-F238E27FC236}">
                      <a16:creationId xmlns:a16="http://schemas.microsoft.com/office/drawing/2014/main" id="{3ACBF79F-BDC8-A9EA-37EF-D0DCB17E19BA}"/>
                    </a:ext>
                  </a:extLst>
                </p:cNvPr>
                <p:cNvSpPr>
                  <a:spLocks/>
                </p:cNvSpPr>
                <p:nvPr/>
              </p:nvSpPr>
              <p:spPr bwMode="auto">
                <a:xfrm>
                  <a:off x="4769" y="2107"/>
                  <a:ext cx="7" cy="9"/>
                </a:xfrm>
                <a:custGeom>
                  <a:avLst/>
                  <a:gdLst>
                    <a:gd name="T0" fmla="*/ 0 w 8"/>
                    <a:gd name="T1" fmla="*/ 0 h 11"/>
                    <a:gd name="T2" fmla="*/ 2 w 8"/>
                    <a:gd name="T3" fmla="*/ 2 h 11"/>
                    <a:gd name="T4" fmla="*/ 4 w 8"/>
                    <a:gd name="T5" fmla="*/ 3 h 11"/>
                    <a:gd name="T6" fmla="*/ 4 w 8"/>
                    <a:gd name="T7" fmla="*/ 4 h 11"/>
                    <a:gd name="T8" fmla="*/ 4 w 8"/>
                    <a:gd name="T9" fmla="*/ 4 h 11"/>
                    <a:gd name="T10" fmla="*/ 4 w 8"/>
                    <a:gd name="T11" fmla="*/ 4 h 11"/>
                    <a:gd name="T12" fmla="*/ 4 w 8"/>
                    <a:gd name="T13" fmla="*/ 4 h 11"/>
                    <a:gd name="T14" fmla="*/ 4 w 8"/>
                    <a:gd name="T15" fmla="*/ 5 h 11"/>
                    <a:gd name="T16" fmla="*/ 4 w 8"/>
                    <a:gd name="T17" fmla="*/ 5 h 11"/>
                    <a:gd name="T18" fmla="*/ 4 w 8"/>
                    <a:gd name="T19" fmla="*/ 5 h 11"/>
                    <a:gd name="T20" fmla="*/ 4 w 8"/>
                    <a:gd name="T21" fmla="*/ 5 h 11"/>
                    <a:gd name="T22" fmla="*/ 4 w 8"/>
                    <a:gd name="T23" fmla="*/ 5 h 11"/>
                    <a:gd name="T24" fmla="*/ 4 w 8"/>
                    <a:gd name="T25" fmla="*/ 5 h 11"/>
                    <a:gd name="T26" fmla="*/ 4 w 8"/>
                    <a:gd name="T27" fmla="*/ 4 h 11"/>
                    <a:gd name="T28" fmla="*/ 4 w 8"/>
                    <a:gd name="T29" fmla="*/ 2 h 11"/>
                    <a:gd name="T30" fmla="*/ 4 w 8"/>
                    <a:gd name="T31" fmla="*/ 2 h 11"/>
                    <a:gd name="T32" fmla="*/ 4 w 8"/>
                    <a:gd name="T33" fmla="*/ 2 h 11"/>
                    <a:gd name="T34" fmla="*/ 4 w 8"/>
                    <a:gd name="T35" fmla="*/ 2 h 11"/>
                    <a:gd name="T36" fmla="*/ 4 w 8"/>
                    <a:gd name="T37" fmla="*/ 2 h 11"/>
                    <a:gd name="T38" fmla="*/ 3 w 8"/>
                    <a:gd name="T39" fmla="*/ 2 h 11"/>
                    <a:gd name="T40" fmla="*/ 3 w 8"/>
                    <a:gd name="T41" fmla="*/ 2 h 11"/>
                    <a:gd name="T42" fmla="*/ 3 w 8"/>
                    <a:gd name="T43" fmla="*/ 2 h 11"/>
                    <a:gd name="T44" fmla="*/ 3 w 8"/>
                    <a:gd name="T45" fmla="*/ 2 h 11"/>
                    <a:gd name="T46" fmla="*/ 0 w 8"/>
                    <a:gd name="T47" fmla="*/ 0 h 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 h="11">
                      <a:moveTo>
                        <a:pt x="0" y="0"/>
                      </a:moveTo>
                      <a:cubicBezTo>
                        <a:pt x="1" y="2"/>
                        <a:pt x="2" y="2"/>
                        <a:pt x="2" y="3"/>
                      </a:cubicBezTo>
                      <a:cubicBezTo>
                        <a:pt x="2" y="6"/>
                        <a:pt x="3" y="5"/>
                        <a:pt x="4" y="7"/>
                      </a:cubicBezTo>
                      <a:cubicBezTo>
                        <a:pt x="4" y="8"/>
                        <a:pt x="4" y="8"/>
                        <a:pt x="5" y="8"/>
                      </a:cubicBezTo>
                      <a:cubicBezTo>
                        <a:pt x="5" y="8"/>
                        <a:pt x="5" y="8"/>
                        <a:pt x="5" y="8"/>
                      </a:cubicBezTo>
                      <a:cubicBezTo>
                        <a:pt x="5" y="8"/>
                        <a:pt x="5" y="8"/>
                        <a:pt x="5" y="8"/>
                      </a:cubicBezTo>
                      <a:cubicBezTo>
                        <a:pt x="5" y="8"/>
                        <a:pt x="5" y="8"/>
                        <a:pt x="5" y="9"/>
                      </a:cubicBezTo>
                      <a:cubicBezTo>
                        <a:pt x="5" y="10"/>
                        <a:pt x="6" y="10"/>
                        <a:pt x="6" y="10"/>
                      </a:cubicBezTo>
                      <a:cubicBezTo>
                        <a:pt x="6" y="10"/>
                        <a:pt x="6" y="10"/>
                        <a:pt x="6" y="10"/>
                      </a:cubicBezTo>
                      <a:cubicBezTo>
                        <a:pt x="6" y="10"/>
                        <a:pt x="6" y="10"/>
                        <a:pt x="7" y="10"/>
                      </a:cubicBezTo>
                      <a:cubicBezTo>
                        <a:pt x="7" y="10"/>
                        <a:pt x="7" y="10"/>
                        <a:pt x="7" y="10"/>
                      </a:cubicBezTo>
                      <a:cubicBezTo>
                        <a:pt x="7" y="11"/>
                        <a:pt x="7" y="11"/>
                        <a:pt x="7" y="11"/>
                      </a:cubicBezTo>
                      <a:cubicBezTo>
                        <a:pt x="8" y="11"/>
                        <a:pt x="8" y="11"/>
                        <a:pt x="8" y="11"/>
                      </a:cubicBezTo>
                      <a:cubicBezTo>
                        <a:pt x="8" y="10"/>
                        <a:pt x="8" y="8"/>
                        <a:pt x="7" y="8"/>
                      </a:cubicBezTo>
                      <a:cubicBezTo>
                        <a:pt x="6" y="7"/>
                        <a:pt x="6" y="6"/>
                        <a:pt x="5" y="5"/>
                      </a:cubicBezTo>
                      <a:cubicBezTo>
                        <a:pt x="5" y="5"/>
                        <a:pt x="5" y="5"/>
                        <a:pt x="5" y="5"/>
                      </a:cubicBezTo>
                      <a:cubicBezTo>
                        <a:pt x="5" y="4"/>
                        <a:pt x="4" y="4"/>
                        <a:pt x="4" y="4"/>
                      </a:cubicBezTo>
                      <a:cubicBezTo>
                        <a:pt x="4" y="4"/>
                        <a:pt x="4" y="4"/>
                        <a:pt x="4" y="4"/>
                      </a:cubicBezTo>
                      <a:cubicBezTo>
                        <a:pt x="4" y="4"/>
                        <a:pt x="4" y="4"/>
                        <a:pt x="4" y="4"/>
                      </a:cubicBezTo>
                      <a:cubicBezTo>
                        <a:pt x="4" y="4"/>
                        <a:pt x="4" y="4"/>
                        <a:pt x="3" y="3"/>
                      </a:cubicBezTo>
                      <a:cubicBezTo>
                        <a:pt x="3" y="3"/>
                        <a:pt x="3" y="3"/>
                        <a:pt x="3" y="3"/>
                      </a:cubicBezTo>
                      <a:cubicBezTo>
                        <a:pt x="3" y="3"/>
                        <a:pt x="3" y="3"/>
                        <a:pt x="3" y="3"/>
                      </a:cubicBezTo>
                      <a:cubicBezTo>
                        <a:pt x="3" y="3"/>
                        <a:pt x="3" y="3"/>
                        <a:pt x="3" y="3"/>
                      </a:cubicBezTo>
                      <a:cubicBezTo>
                        <a:pt x="2" y="2"/>
                        <a:pt x="2" y="0"/>
                        <a:pt x="0"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1" name="Freeform 11062">
                  <a:extLst>
                    <a:ext uri="{FF2B5EF4-FFF2-40B4-BE49-F238E27FC236}">
                      <a16:creationId xmlns:a16="http://schemas.microsoft.com/office/drawing/2014/main" id="{CF36A113-C66E-6AEA-34BE-365C040599FB}"/>
                    </a:ext>
                  </a:extLst>
                </p:cNvPr>
                <p:cNvSpPr>
                  <a:spLocks noEditPoints="1"/>
                </p:cNvSpPr>
                <p:nvPr/>
              </p:nvSpPr>
              <p:spPr bwMode="auto">
                <a:xfrm>
                  <a:off x="4746" y="2131"/>
                  <a:ext cx="25" cy="8"/>
                </a:xfrm>
                <a:custGeom>
                  <a:avLst/>
                  <a:gdLst>
                    <a:gd name="T0" fmla="*/ 15 w 30"/>
                    <a:gd name="T1" fmla="*/ 3 h 10"/>
                    <a:gd name="T2" fmla="*/ 14 w 30"/>
                    <a:gd name="T3" fmla="*/ 3 h 10"/>
                    <a:gd name="T4" fmla="*/ 13 w 30"/>
                    <a:gd name="T5" fmla="*/ 4 h 10"/>
                    <a:gd name="T6" fmla="*/ 13 w 30"/>
                    <a:gd name="T7" fmla="*/ 4 h 10"/>
                    <a:gd name="T8" fmla="*/ 13 w 30"/>
                    <a:gd name="T9" fmla="*/ 4 h 10"/>
                    <a:gd name="T10" fmla="*/ 13 w 30"/>
                    <a:gd name="T11" fmla="*/ 4 h 10"/>
                    <a:gd name="T12" fmla="*/ 13 w 30"/>
                    <a:gd name="T13" fmla="*/ 4 h 10"/>
                    <a:gd name="T14" fmla="*/ 14 w 30"/>
                    <a:gd name="T15" fmla="*/ 3 h 10"/>
                    <a:gd name="T16" fmla="*/ 15 w 30"/>
                    <a:gd name="T17" fmla="*/ 3 h 10"/>
                    <a:gd name="T18" fmla="*/ 15 w 30"/>
                    <a:gd name="T19" fmla="*/ 3 h 10"/>
                    <a:gd name="T20" fmla="*/ 0 w 30"/>
                    <a:gd name="T21" fmla="*/ 1 h 10"/>
                    <a:gd name="T22" fmla="*/ 2 w 30"/>
                    <a:gd name="T23" fmla="*/ 2 h 10"/>
                    <a:gd name="T24" fmla="*/ 0 w 30"/>
                    <a:gd name="T25" fmla="*/ 1 h 10"/>
                    <a:gd name="T26" fmla="*/ 1 w 30"/>
                    <a:gd name="T27" fmla="*/ 1 h 10"/>
                    <a:gd name="T28" fmla="*/ 1 w 30"/>
                    <a:gd name="T29" fmla="*/ 1 h 10"/>
                    <a:gd name="T30" fmla="*/ 1 w 30"/>
                    <a:gd name="T31" fmla="*/ 1 h 10"/>
                    <a:gd name="T32" fmla="*/ 1 w 30"/>
                    <a:gd name="T33" fmla="*/ 1 h 10"/>
                    <a:gd name="T34" fmla="*/ 0 w 30"/>
                    <a:gd name="T35" fmla="*/ 0 h 10"/>
                    <a:gd name="T36" fmla="*/ 0 w 30"/>
                    <a:gd name="T37" fmla="*/ 0 h 10"/>
                    <a:gd name="T38" fmla="*/ 0 w 30"/>
                    <a:gd name="T39" fmla="*/ 0 h 10"/>
                    <a:gd name="T40" fmla="*/ 1 w 30"/>
                    <a:gd name="T41" fmla="*/ 1 h 10"/>
                    <a:gd name="T42" fmla="*/ 0 w 30"/>
                    <a:gd name="T43" fmla="*/ 0 h 10"/>
                    <a:gd name="T44" fmla="*/ 0 w 30"/>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0" h="10">
                      <a:moveTo>
                        <a:pt x="30" y="7"/>
                      </a:moveTo>
                      <a:cubicBezTo>
                        <a:pt x="30" y="7"/>
                        <a:pt x="29" y="7"/>
                        <a:pt x="29" y="8"/>
                      </a:cubicBezTo>
                      <a:cubicBezTo>
                        <a:pt x="29" y="10"/>
                        <a:pt x="26" y="9"/>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9" y="10"/>
                        <a:pt x="29" y="8"/>
                      </a:cubicBezTo>
                      <a:cubicBezTo>
                        <a:pt x="29" y="7"/>
                        <a:pt x="30" y="7"/>
                        <a:pt x="30" y="7"/>
                      </a:cubicBezTo>
                      <a:cubicBezTo>
                        <a:pt x="30" y="7"/>
                        <a:pt x="30" y="7"/>
                        <a:pt x="30" y="7"/>
                      </a:cubicBezTo>
                      <a:moveTo>
                        <a:pt x="0" y="1"/>
                      </a:moveTo>
                      <a:cubicBezTo>
                        <a:pt x="1" y="2"/>
                        <a:pt x="1" y="4"/>
                        <a:pt x="2" y="4"/>
                      </a:cubicBezTo>
                      <a:cubicBezTo>
                        <a:pt x="1" y="4"/>
                        <a:pt x="1" y="2"/>
                        <a:pt x="0" y="1"/>
                      </a:cubicBezTo>
                      <a:moveTo>
                        <a:pt x="1" y="1"/>
                      </a:move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0" y="0"/>
                      </a:cubicBezTo>
                      <a:cubicBezTo>
                        <a:pt x="0" y="0"/>
                        <a:pt x="0" y="1"/>
                        <a:pt x="1" y="1"/>
                      </a:cubicBezTo>
                      <a:cubicBezTo>
                        <a:pt x="0" y="1"/>
                        <a:pt x="0" y="0"/>
                        <a:pt x="0" y="0"/>
                      </a:cubicBezTo>
                      <a:cubicBezTo>
                        <a:pt x="0" y="0"/>
                        <a:pt x="0" y="0"/>
                        <a:pt x="0" y="0"/>
                      </a:cubicBezTo>
                    </a:path>
                  </a:pathLst>
                </a:custGeom>
                <a:solidFill>
                  <a:srgbClr val="BE9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2" name="Freeform 11063">
                  <a:extLst>
                    <a:ext uri="{FF2B5EF4-FFF2-40B4-BE49-F238E27FC236}">
                      <a16:creationId xmlns:a16="http://schemas.microsoft.com/office/drawing/2014/main" id="{30D89CC1-C846-2F7A-9B76-977CCDB7199A}"/>
                    </a:ext>
                  </a:extLst>
                </p:cNvPr>
                <p:cNvSpPr>
                  <a:spLocks noEditPoints="1"/>
                </p:cNvSpPr>
                <p:nvPr/>
              </p:nvSpPr>
              <p:spPr bwMode="auto">
                <a:xfrm>
                  <a:off x="4747" y="2134"/>
                  <a:ext cx="19" cy="7"/>
                </a:xfrm>
                <a:custGeom>
                  <a:avLst/>
                  <a:gdLst>
                    <a:gd name="T0" fmla="*/ 9 w 23"/>
                    <a:gd name="T1" fmla="*/ 3 h 9"/>
                    <a:gd name="T2" fmla="*/ 9 w 23"/>
                    <a:gd name="T3" fmla="*/ 3 h 9"/>
                    <a:gd name="T4" fmla="*/ 9 w 23"/>
                    <a:gd name="T5" fmla="*/ 3 h 9"/>
                    <a:gd name="T6" fmla="*/ 8 w 23"/>
                    <a:gd name="T7" fmla="*/ 3 h 9"/>
                    <a:gd name="T8" fmla="*/ 8 w 23"/>
                    <a:gd name="T9" fmla="*/ 3 h 9"/>
                    <a:gd name="T10" fmla="*/ 8 w 23"/>
                    <a:gd name="T11" fmla="*/ 3 h 9"/>
                    <a:gd name="T12" fmla="*/ 8 w 23"/>
                    <a:gd name="T13" fmla="*/ 3 h 9"/>
                    <a:gd name="T14" fmla="*/ 8 w 23"/>
                    <a:gd name="T15" fmla="*/ 3 h 9"/>
                    <a:gd name="T16" fmla="*/ 8 w 23"/>
                    <a:gd name="T17" fmla="*/ 3 h 9"/>
                    <a:gd name="T18" fmla="*/ 8 w 23"/>
                    <a:gd name="T19" fmla="*/ 3 h 9"/>
                    <a:gd name="T20" fmla="*/ 8 w 23"/>
                    <a:gd name="T21" fmla="*/ 3 h 9"/>
                    <a:gd name="T22" fmla="*/ 8 w 23"/>
                    <a:gd name="T23" fmla="*/ 3 h 9"/>
                    <a:gd name="T24" fmla="*/ 7 w 23"/>
                    <a:gd name="T25" fmla="*/ 3 h 9"/>
                    <a:gd name="T26" fmla="*/ 7 w 23"/>
                    <a:gd name="T27" fmla="*/ 3 h 9"/>
                    <a:gd name="T28" fmla="*/ 7 w 23"/>
                    <a:gd name="T29" fmla="*/ 3 h 9"/>
                    <a:gd name="T30" fmla="*/ 8 w 23"/>
                    <a:gd name="T31" fmla="*/ 3 h 9"/>
                    <a:gd name="T32" fmla="*/ 7 w 23"/>
                    <a:gd name="T33" fmla="*/ 3 h 9"/>
                    <a:gd name="T34" fmla="*/ 7 w 23"/>
                    <a:gd name="T35" fmla="*/ 3 h 9"/>
                    <a:gd name="T36" fmla="*/ 10 w 23"/>
                    <a:gd name="T37" fmla="*/ 2 h 9"/>
                    <a:gd name="T38" fmla="*/ 10 w 23"/>
                    <a:gd name="T39" fmla="*/ 2 h 9"/>
                    <a:gd name="T40" fmla="*/ 4 w 23"/>
                    <a:gd name="T41" fmla="*/ 2 h 9"/>
                    <a:gd name="T42" fmla="*/ 4 w 23"/>
                    <a:gd name="T43" fmla="*/ 2 h 9"/>
                    <a:gd name="T44" fmla="*/ 10 w 23"/>
                    <a:gd name="T45" fmla="*/ 2 h 9"/>
                    <a:gd name="T46" fmla="*/ 10 w 23"/>
                    <a:gd name="T47" fmla="*/ 2 h 9"/>
                    <a:gd name="T48" fmla="*/ 10 w 23"/>
                    <a:gd name="T49" fmla="*/ 2 h 9"/>
                    <a:gd name="T50" fmla="*/ 11 w 23"/>
                    <a:gd name="T51" fmla="*/ 2 h 9"/>
                    <a:gd name="T52" fmla="*/ 11 w 23"/>
                    <a:gd name="T53" fmla="*/ 2 h 9"/>
                    <a:gd name="T54" fmla="*/ 11 w 23"/>
                    <a:gd name="T55" fmla="*/ 2 h 9"/>
                    <a:gd name="T56" fmla="*/ 11 w 23"/>
                    <a:gd name="T57" fmla="*/ 2 h 9"/>
                    <a:gd name="T58" fmla="*/ 4 w 23"/>
                    <a:gd name="T59" fmla="*/ 2 h 9"/>
                    <a:gd name="T60" fmla="*/ 4 w 23"/>
                    <a:gd name="T61" fmla="*/ 2 h 9"/>
                    <a:gd name="T62" fmla="*/ 4 w 23"/>
                    <a:gd name="T63" fmla="*/ 2 h 9"/>
                    <a:gd name="T64" fmla="*/ 4 w 23"/>
                    <a:gd name="T65" fmla="*/ 2 h 9"/>
                    <a:gd name="T66" fmla="*/ 7 w 23"/>
                    <a:gd name="T67" fmla="*/ 3 h 9"/>
                    <a:gd name="T68" fmla="*/ 7 w 23"/>
                    <a:gd name="T69" fmla="*/ 3 h 9"/>
                    <a:gd name="T70" fmla="*/ 2 w 23"/>
                    <a:gd name="T71" fmla="*/ 2 h 9"/>
                    <a:gd name="T72" fmla="*/ 4 w 23"/>
                    <a:gd name="T73" fmla="*/ 2 h 9"/>
                    <a:gd name="T74" fmla="*/ 2 w 23"/>
                    <a:gd name="T75" fmla="*/ 2 h 9"/>
                    <a:gd name="T76" fmla="*/ 2 w 23"/>
                    <a:gd name="T77" fmla="*/ 2 h 9"/>
                    <a:gd name="T78" fmla="*/ 2 w 23"/>
                    <a:gd name="T79" fmla="*/ 2 h 9"/>
                    <a:gd name="T80" fmla="*/ 2 w 23"/>
                    <a:gd name="T81" fmla="*/ 2 h 9"/>
                    <a:gd name="T82" fmla="*/ 2 w 23"/>
                    <a:gd name="T83" fmla="*/ 2 h 9"/>
                    <a:gd name="T84" fmla="*/ 2 w 23"/>
                    <a:gd name="T85" fmla="*/ 2 h 9"/>
                    <a:gd name="T86" fmla="*/ 2 w 23"/>
                    <a:gd name="T87" fmla="*/ 2 h 9"/>
                    <a:gd name="T88" fmla="*/ 2 w 23"/>
                    <a:gd name="T89" fmla="*/ 2 h 9"/>
                    <a:gd name="T90" fmla="*/ 2 w 23"/>
                    <a:gd name="T91" fmla="*/ 2 h 9"/>
                    <a:gd name="T92" fmla="*/ 2 w 23"/>
                    <a:gd name="T93" fmla="*/ 2 h 9"/>
                    <a:gd name="T94" fmla="*/ 2 w 23"/>
                    <a:gd name="T95" fmla="*/ 2 h 9"/>
                    <a:gd name="T96" fmla="*/ 0 w 23"/>
                    <a:gd name="T97" fmla="*/ 0 h 9"/>
                    <a:gd name="T98" fmla="*/ 0 w 23"/>
                    <a:gd name="T99" fmla="*/ 0 h 9"/>
                    <a:gd name="T100" fmla="*/ 0 w 23"/>
                    <a:gd name="T101" fmla="*/ 0 h 9"/>
                    <a:gd name="T102" fmla="*/ 0 w 23"/>
                    <a:gd name="T103" fmla="*/ 0 h 9"/>
                    <a:gd name="T104" fmla="*/ 1 w 23"/>
                    <a:gd name="T105" fmla="*/ 0 h 9"/>
                    <a:gd name="T106" fmla="*/ 0 w 23"/>
                    <a:gd name="T107" fmla="*/ 0 h 9"/>
                    <a:gd name="T108" fmla="*/ 0 w 23"/>
                    <a:gd name="T109" fmla="*/ 0 h 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3" h="9">
                      <a:moveTo>
                        <a:pt x="19" y="9"/>
                      </a:move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moveTo>
                        <a:pt x="18" y="8"/>
                      </a:moveTo>
                      <a:cubicBezTo>
                        <a:pt x="18" y="8"/>
                        <a:pt x="18" y="8"/>
                        <a:pt x="18" y="8"/>
                      </a:cubicBezTo>
                      <a:cubicBezTo>
                        <a:pt x="18" y="8"/>
                        <a:pt x="19" y="9"/>
                        <a:pt x="19" y="9"/>
                      </a:cubicBezTo>
                      <a:cubicBezTo>
                        <a:pt x="19" y="9"/>
                        <a:pt x="19" y="9"/>
                        <a:pt x="19" y="9"/>
                      </a:cubicBezTo>
                      <a:cubicBezTo>
                        <a:pt x="19" y="9"/>
                        <a:pt x="18" y="8"/>
                        <a:pt x="18" y="8"/>
                      </a:cubicBezTo>
                      <a:moveTo>
                        <a:pt x="18" y="8"/>
                      </a:moveTo>
                      <a:cubicBezTo>
                        <a:pt x="18" y="8"/>
                        <a:pt x="18" y="8"/>
                        <a:pt x="18" y="8"/>
                      </a:cubicBezTo>
                      <a:cubicBezTo>
                        <a:pt x="18" y="8"/>
                        <a:pt x="18" y="8"/>
                        <a:pt x="18" y="8"/>
                      </a:cubicBezTo>
                      <a:cubicBezTo>
                        <a:pt x="18" y="8"/>
                        <a:pt x="18" y="8"/>
                        <a:pt x="18" y="8"/>
                      </a:cubicBezTo>
                      <a:cubicBezTo>
                        <a:pt x="18" y="8"/>
                        <a:pt x="18" y="8"/>
                        <a:pt x="18" y="8"/>
                      </a:cubicBezTo>
                      <a:moveTo>
                        <a:pt x="18" y="8"/>
                      </a:move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moveTo>
                        <a:pt x="17" y="8"/>
                      </a:moveTo>
                      <a:cubicBezTo>
                        <a:pt x="17" y="8"/>
                        <a:pt x="17" y="8"/>
                        <a:pt x="17" y="8"/>
                      </a:cubicBezTo>
                      <a:cubicBezTo>
                        <a:pt x="17" y="8"/>
                        <a:pt x="17" y="8"/>
                        <a:pt x="18" y="8"/>
                      </a:cubicBezTo>
                      <a:cubicBezTo>
                        <a:pt x="18" y="8"/>
                        <a:pt x="18" y="8"/>
                        <a:pt x="18" y="8"/>
                      </a:cubicBezTo>
                      <a:cubicBezTo>
                        <a:pt x="17" y="8"/>
                        <a:pt x="17" y="8"/>
                        <a:pt x="17" y="8"/>
                      </a:cubicBezTo>
                      <a:moveTo>
                        <a:pt x="17" y="8"/>
                      </a:moveTo>
                      <a:cubicBezTo>
                        <a:pt x="17" y="8"/>
                        <a:pt x="17" y="8"/>
                        <a:pt x="17" y="8"/>
                      </a:cubicBezTo>
                      <a:cubicBezTo>
                        <a:pt x="17" y="8"/>
                        <a:pt x="17" y="8"/>
                        <a:pt x="17" y="8"/>
                      </a:cubicBezTo>
                      <a:cubicBezTo>
                        <a:pt x="17" y="8"/>
                        <a:pt x="17" y="8"/>
                        <a:pt x="17" y="8"/>
                      </a:cubicBezTo>
                      <a:cubicBezTo>
                        <a:pt x="17" y="8"/>
                        <a:pt x="17" y="8"/>
                        <a:pt x="17" y="8"/>
                      </a:cubicBezTo>
                      <a:moveTo>
                        <a:pt x="17" y="8"/>
                      </a:moveTo>
                      <a:cubicBezTo>
                        <a:pt x="17" y="8"/>
                        <a:pt x="17" y="8"/>
                        <a:pt x="17" y="8"/>
                      </a:cubicBezTo>
                      <a:cubicBezTo>
                        <a:pt x="17" y="8"/>
                        <a:pt x="17" y="8"/>
                        <a:pt x="17" y="8"/>
                      </a:cubicBezTo>
                      <a:cubicBezTo>
                        <a:pt x="17" y="8"/>
                        <a:pt x="17" y="8"/>
                        <a:pt x="17" y="8"/>
                      </a:cubicBezTo>
                      <a:cubicBezTo>
                        <a:pt x="17" y="8"/>
                        <a:pt x="17" y="8"/>
                        <a:pt x="17" y="8"/>
                      </a:cubicBezTo>
                      <a:moveTo>
                        <a:pt x="16" y="8"/>
                      </a:moveTo>
                      <a:cubicBezTo>
                        <a:pt x="16" y="8"/>
                        <a:pt x="15" y="8"/>
                        <a:pt x="15" y="8"/>
                      </a:cubicBezTo>
                      <a:cubicBezTo>
                        <a:pt x="15" y="8"/>
                        <a:pt x="15" y="8"/>
                        <a:pt x="15" y="8"/>
                      </a:cubicBezTo>
                      <a:cubicBezTo>
                        <a:pt x="15" y="8"/>
                        <a:pt x="15" y="8"/>
                        <a:pt x="15" y="8"/>
                      </a:cubicBezTo>
                      <a:cubicBezTo>
                        <a:pt x="15" y="8"/>
                        <a:pt x="15" y="8"/>
                        <a:pt x="15" y="8"/>
                      </a:cubicBezTo>
                      <a:cubicBezTo>
                        <a:pt x="15" y="8"/>
                        <a:pt x="16" y="8"/>
                        <a:pt x="16" y="8"/>
                      </a:cubicBezTo>
                      <a:cubicBezTo>
                        <a:pt x="16" y="8"/>
                        <a:pt x="16" y="8"/>
                        <a:pt x="16" y="8"/>
                      </a:cubicBezTo>
                      <a:moveTo>
                        <a:pt x="16" y="8"/>
                      </a:moveTo>
                      <a:cubicBezTo>
                        <a:pt x="16" y="8"/>
                        <a:pt x="16" y="8"/>
                        <a:pt x="16" y="8"/>
                      </a:cubicBezTo>
                      <a:cubicBezTo>
                        <a:pt x="16" y="8"/>
                        <a:pt x="17" y="8"/>
                        <a:pt x="17" y="8"/>
                      </a:cubicBezTo>
                      <a:cubicBezTo>
                        <a:pt x="17" y="8"/>
                        <a:pt x="17" y="8"/>
                        <a:pt x="17" y="8"/>
                      </a:cubicBezTo>
                      <a:cubicBezTo>
                        <a:pt x="17" y="8"/>
                        <a:pt x="16" y="8"/>
                        <a:pt x="16" y="8"/>
                      </a:cubicBezTo>
                      <a:moveTo>
                        <a:pt x="16" y="8"/>
                      </a:move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moveTo>
                        <a:pt x="20" y="7"/>
                      </a:moveTo>
                      <a:cubicBezTo>
                        <a:pt x="20" y="7"/>
                        <a:pt x="20" y="8"/>
                        <a:pt x="20" y="8"/>
                      </a:cubicBezTo>
                      <a:cubicBezTo>
                        <a:pt x="20" y="8"/>
                        <a:pt x="20" y="8"/>
                        <a:pt x="20" y="8"/>
                      </a:cubicBezTo>
                      <a:cubicBezTo>
                        <a:pt x="20" y="8"/>
                        <a:pt x="20" y="7"/>
                        <a:pt x="20" y="7"/>
                      </a:cubicBezTo>
                      <a:cubicBezTo>
                        <a:pt x="20" y="7"/>
                        <a:pt x="20" y="7"/>
                        <a:pt x="20" y="7"/>
                      </a:cubicBezTo>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moveTo>
                        <a:pt x="21" y="7"/>
                      </a:move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moveTo>
                        <a:pt x="23" y="7"/>
                      </a:moveTo>
                      <a:cubicBezTo>
                        <a:pt x="23" y="7"/>
                        <a:pt x="23" y="7"/>
                        <a:pt x="22" y="7"/>
                      </a:cubicBezTo>
                      <a:cubicBezTo>
                        <a:pt x="22" y="7"/>
                        <a:pt x="22" y="7"/>
                        <a:pt x="22" y="7"/>
                      </a:cubicBezTo>
                      <a:cubicBezTo>
                        <a:pt x="22" y="7"/>
                        <a:pt x="22" y="7"/>
                        <a:pt x="22" y="7"/>
                      </a:cubicBezTo>
                      <a:cubicBezTo>
                        <a:pt x="23" y="7"/>
                        <a:pt x="23" y="7"/>
                        <a:pt x="23" y="7"/>
                      </a:cubicBezTo>
                      <a:cubicBezTo>
                        <a:pt x="23" y="7"/>
                        <a:pt x="23" y="7"/>
                        <a:pt x="23" y="7"/>
                      </a:cubicBezTo>
                      <a:moveTo>
                        <a:pt x="23" y="7"/>
                      </a:moveTo>
                      <a:cubicBezTo>
                        <a:pt x="23" y="7"/>
                        <a:pt x="23" y="7"/>
                        <a:pt x="23" y="7"/>
                      </a:cubicBezTo>
                      <a:cubicBezTo>
                        <a:pt x="23" y="7"/>
                        <a:pt x="23" y="7"/>
                        <a:pt x="23" y="7"/>
                      </a:cubicBezTo>
                      <a:cubicBezTo>
                        <a:pt x="23" y="7"/>
                        <a:pt x="23" y="7"/>
                        <a:pt x="23" y="7"/>
                      </a:cubicBezTo>
                      <a:cubicBezTo>
                        <a:pt x="23" y="7"/>
                        <a:pt x="23" y="7"/>
                        <a:pt x="23" y="7"/>
                      </a:cubicBezTo>
                      <a:moveTo>
                        <a:pt x="23" y="7"/>
                      </a:moveTo>
                      <a:cubicBezTo>
                        <a:pt x="23" y="7"/>
                        <a:pt x="23" y="7"/>
                        <a:pt x="23" y="7"/>
                      </a:cubicBezTo>
                      <a:cubicBezTo>
                        <a:pt x="23" y="7"/>
                        <a:pt x="23" y="7"/>
                        <a:pt x="23" y="7"/>
                      </a:cubicBezTo>
                      <a:cubicBezTo>
                        <a:pt x="23" y="7"/>
                        <a:pt x="23" y="7"/>
                        <a:pt x="23" y="7"/>
                      </a:cubicBezTo>
                      <a:cubicBezTo>
                        <a:pt x="23" y="7"/>
                        <a:pt x="23" y="7"/>
                        <a:pt x="23" y="7"/>
                      </a:cubicBezTo>
                      <a:moveTo>
                        <a:pt x="9" y="7"/>
                      </a:move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moveTo>
                        <a:pt x="9" y="7"/>
                      </a:moveTo>
                      <a:cubicBezTo>
                        <a:pt x="9" y="7"/>
                        <a:pt x="9" y="7"/>
                        <a:pt x="9" y="7"/>
                      </a:cubicBezTo>
                      <a:cubicBezTo>
                        <a:pt x="9" y="7"/>
                        <a:pt x="9" y="7"/>
                        <a:pt x="9" y="7"/>
                      </a:cubicBezTo>
                      <a:cubicBezTo>
                        <a:pt x="9" y="7"/>
                        <a:pt x="9" y="7"/>
                        <a:pt x="9" y="7"/>
                      </a:cubicBezTo>
                      <a:cubicBezTo>
                        <a:pt x="10" y="7"/>
                        <a:pt x="11" y="7"/>
                        <a:pt x="12" y="8"/>
                      </a:cubicBezTo>
                      <a:cubicBezTo>
                        <a:pt x="12" y="8"/>
                        <a:pt x="13" y="9"/>
                        <a:pt x="14" y="9"/>
                      </a:cubicBezTo>
                      <a:cubicBezTo>
                        <a:pt x="14" y="9"/>
                        <a:pt x="14" y="9"/>
                        <a:pt x="14" y="9"/>
                      </a:cubicBezTo>
                      <a:cubicBezTo>
                        <a:pt x="14" y="9"/>
                        <a:pt x="14" y="9"/>
                        <a:pt x="14" y="9"/>
                      </a:cubicBezTo>
                      <a:cubicBezTo>
                        <a:pt x="14" y="9"/>
                        <a:pt x="14" y="9"/>
                        <a:pt x="14" y="9"/>
                      </a:cubicBezTo>
                      <a:cubicBezTo>
                        <a:pt x="13" y="9"/>
                        <a:pt x="12" y="8"/>
                        <a:pt x="12" y="8"/>
                      </a:cubicBezTo>
                      <a:cubicBezTo>
                        <a:pt x="11" y="7"/>
                        <a:pt x="10" y="7"/>
                        <a:pt x="9" y="7"/>
                      </a:cubicBezTo>
                      <a:moveTo>
                        <a:pt x="6" y="6"/>
                      </a:moveTo>
                      <a:cubicBezTo>
                        <a:pt x="6" y="6"/>
                        <a:pt x="6" y="6"/>
                        <a:pt x="6" y="6"/>
                      </a:cubicBezTo>
                      <a:cubicBezTo>
                        <a:pt x="7" y="6"/>
                        <a:pt x="7" y="7"/>
                        <a:pt x="8" y="7"/>
                      </a:cubicBezTo>
                      <a:cubicBezTo>
                        <a:pt x="8" y="7"/>
                        <a:pt x="8" y="7"/>
                        <a:pt x="8" y="7"/>
                      </a:cubicBezTo>
                      <a:cubicBezTo>
                        <a:pt x="7" y="7"/>
                        <a:pt x="7" y="6"/>
                        <a:pt x="6" y="6"/>
                      </a:cubicBezTo>
                      <a:moveTo>
                        <a:pt x="4" y="4"/>
                      </a:moveTo>
                      <a:cubicBezTo>
                        <a:pt x="4" y="4"/>
                        <a:pt x="4" y="4"/>
                        <a:pt x="4" y="4"/>
                      </a:cubicBez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4" y="4"/>
                        <a:pt x="4" y="4"/>
                        <a:pt x="4" y="4"/>
                      </a:cubicBezTo>
                      <a:cubicBezTo>
                        <a:pt x="4" y="4"/>
                        <a:pt x="4" y="4"/>
                        <a:pt x="4" y="4"/>
                      </a:cubicBezTo>
                      <a:cubicBezTo>
                        <a:pt x="4" y="4"/>
                        <a:pt x="4" y="4"/>
                        <a:pt x="4" y="4"/>
                      </a:cubicBezTo>
                      <a:moveTo>
                        <a:pt x="5" y="4"/>
                      </a:moveTo>
                      <a:cubicBezTo>
                        <a:pt x="5" y="4"/>
                        <a:pt x="4" y="4"/>
                        <a:pt x="4" y="4"/>
                      </a:cubicBezTo>
                      <a:cubicBezTo>
                        <a:pt x="4" y="4"/>
                        <a:pt x="4" y="4"/>
                        <a:pt x="4" y="4"/>
                      </a:cubicBezTo>
                      <a:cubicBezTo>
                        <a:pt x="4" y="4"/>
                        <a:pt x="5" y="4"/>
                        <a:pt x="5" y="4"/>
                      </a:cubicBezTo>
                      <a:cubicBezTo>
                        <a:pt x="5" y="4"/>
                        <a:pt x="6" y="5"/>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5" y="4"/>
                        <a:pt x="5" y="4"/>
                      </a:cubicBezTo>
                      <a:moveTo>
                        <a:pt x="3" y="4"/>
                      </a:moveTo>
                      <a:cubicBezTo>
                        <a:pt x="3" y="4"/>
                        <a:pt x="3" y="4"/>
                        <a:pt x="3" y="4"/>
                      </a:cubicBezTo>
                      <a:cubicBezTo>
                        <a:pt x="3" y="4"/>
                        <a:pt x="4" y="4"/>
                        <a:pt x="4" y="4"/>
                      </a:cubicBezTo>
                      <a:cubicBezTo>
                        <a:pt x="4" y="4"/>
                        <a:pt x="4" y="4"/>
                        <a:pt x="4" y="4"/>
                      </a:cubicBezTo>
                      <a:cubicBezTo>
                        <a:pt x="4" y="4"/>
                        <a:pt x="3" y="4"/>
                        <a:pt x="3" y="4"/>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1" y="0"/>
                        <a:pt x="1" y="0"/>
                        <a:pt x="1" y="0"/>
                      </a:cubicBezTo>
                      <a:cubicBezTo>
                        <a:pt x="1" y="0"/>
                        <a:pt x="1" y="0"/>
                        <a:pt x="1" y="0"/>
                      </a:cubicBezTo>
                      <a:cubicBezTo>
                        <a:pt x="1" y="0"/>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E9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3" name="Freeform 11064">
                  <a:extLst>
                    <a:ext uri="{FF2B5EF4-FFF2-40B4-BE49-F238E27FC236}">
                      <a16:creationId xmlns:a16="http://schemas.microsoft.com/office/drawing/2014/main" id="{C7E49ACF-E306-D5E9-A37D-C570AD417C53}"/>
                    </a:ext>
                  </a:extLst>
                </p:cNvPr>
                <p:cNvSpPr>
                  <a:spLocks/>
                </p:cNvSpPr>
                <p:nvPr/>
              </p:nvSpPr>
              <p:spPr bwMode="auto">
                <a:xfrm>
                  <a:off x="4770" y="2132"/>
                  <a:ext cx="1" cy="4"/>
                </a:xfrm>
                <a:custGeom>
                  <a:avLst/>
                  <a:gdLst>
                    <a:gd name="T0" fmla="*/ 1 w 2"/>
                    <a:gd name="T1" fmla="*/ 0 h 4"/>
                    <a:gd name="T2" fmla="*/ 0 w 2"/>
                    <a:gd name="T3" fmla="*/ 2 h 4"/>
                    <a:gd name="T4" fmla="*/ 0 w 2"/>
                    <a:gd name="T5" fmla="*/ 3 h 4"/>
                    <a:gd name="T6" fmla="*/ 1 w 2"/>
                    <a:gd name="T7" fmla="*/ 4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1" y="1"/>
                        <a:pt x="0" y="1"/>
                        <a:pt x="0" y="2"/>
                      </a:cubicBezTo>
                      <a:cubicBezTo>
                        <a:pt x="0" y="2"/>
                        <a:pt x="0" y="2"/>
                        <a:pt x="0" y="3"/>
                      </a:cubicBezTo>
                      <a:cubicBezTo>
                        <a:pt x="0" y="3"/>
                        <a:pt x="1" y="3"/>
                        <a:pt x="1" y="4"/>
                      </a:cubicBezTo>
                      <a:cubicBezTo>
                        <a:pt x="1" y="3"/>
                        <a:pt x="1" y="2"/>
                        <a:pt x="2" y="0"/>
                      </a:cubicBezTo>
                    </a:path>
                  </a:pathLst>
                </a:custGeom>
                <a:solidFill>
                  <a:srgbClr val="A67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4" name="Freeform 11065">
                  <a:extLst>
                    <a:ext uri="{FF2B5EF4-FFF2-40B4-BE49-F238E27FC236}">
                      <a16:creationId xmlns:a16="http://schemas.microsoft.com/office/drawing/2014/main" id="{EABBEB86-5508-3D3A-F370-63C7D9DBBF80}"/>
                    </a:ext>
                  </a:extLst>
                </p:cNvPr>
                <p:cNvSpPr>
                  <a:spLocks/>
                </p:cNvSpPr>
                <p:nvPr/>
              </p:nvSpPr>
              <p:spPr bwMode="auto">
                <a:xfrm>
                  <a:off x="4746" y="2131"/>
                  <a:ext cx="25" cy="10"/>
                </a:xfrm>
                <a:custGeom>
                  <a:avLst/>
                  <a:gdLst>
                    <a:gd name="T0" fmla="*/ 1 w 30"/>
                    <a:gd name="T1" fmla="*/ 0 h 13"/>
                    <a:gd name="T2" fmla="*/ 1 w 30"/>
                    <a:gd name="T3" fmla="*/ 1 h 13"/>
                    <a:gd name="T4" fmla="*/ 1 w 30"/>
                    <a:gd name="T5" fmla="*/ 1 h 13"/>
                    <a:gd name="T6" fmla="*/ 0 w 30"/>
                    <a:gd name="T7" fmla="*/ 0 h 13"/>
                    <a:gd name="T8" fmla="*/ 0 w 30"/>
                    <a:gd name="T9" fmla="*/ 1 h 13"/>
                    <a:gd name="T10" fmla="*/ 2 w 30"/>
                    <a:gd name="T11" fmla="*/ 2 h 13"/>
                    <a:gd name="T12" fmla="*/ 2 w 30"/>
                    <a:gd name="T13" fmla="*/ 2 h 13"/>
                    <a:gd name="T14" fmla="*/ 2 w 30"/>
                    <a:gd name="T15" fmla="*/ 2 h 13"/>
                    <a:gd name="T16" fmla="*/ 2 w 30"/>
                    <a:gd name="T17" fmla="*/ 2 h 13"/>
                    <a:gd name="T18" fmla="*/ 2 w 30"/>
                    <a:gd name="T19" fmla="*/ 2 h 13"/>
                    <a:gd name="T20" fmla="*/ 3 w 30"/>
                    <a:gd name="T21" fmla="*/ 2 h 13"/>
                    <a:gd name="T22" fmla="*/ 3 w 30"/>
                    <a:gd name="T23" fmla="*/ 3 h 13"/>
                    <a:gd name="T24" fmla="*/ 3 w 30"/>
                    <a:gd name="T25" fmla="*/ 3 h 13"/>
                    <a:gd name="T26" fmla="*/ 3 w 30"/>
                    <a:gd name="T27" fmla="*/ 3 h 13"/>
                    <a:gd name="T28" fmla="*/ 3 w 30"/>
                    <a:gd name="T29" fmla="*/ 3 h 13"/>
                    <a:gd name="T30" fmla="*/ 3 w 30"/>
                    <a:gd name="T31" fmla="*/ 3 h 13"/>
                    <a:gd name="T32" fmla="*/ 3 w 30"/>
                    <a:gd name="T33" fmla="*/ 3 h 13"/>
                    <a:gd name="T34" fmla="*/ 4 w 30"/>
                    <a:gd name="T35" fmla="*/ 4 h 13"/>
                    <a:gd name="T36" fmla="*/ 4 w 30"/>
                    <a:gd name="T37" fmla="*/ 4 h 13"/>
                    <a:gd name="T38" fmla="*/ 5 w 30"/>
                    <a:gd name="T39" fmla="*/ 4 h 13"/>
                    <a:gd name="T40" fmla="*/ 5 w 30"/>
                    <a:gd name="T41" fmla="*/ 4 h 13"/>
                    <a:gd name="T42" fmla="*/ 6 w 30"/>
                    <a:gd name="T43" fmla="*/ 4 h 13"/>
                    <a:gd name="T44" fmla="*/ 6 w 30"/>
                    <a:gd name="T45" fmla="*/ 4 h 13"/>
                    <a:gd name="T46" fmla="*/ 7 w 30"/>
                    <a:gd name="T47" fmla="*/ 4 h 13"/>
                    <a:gd name="T48" fmla="*/ 8 w 30"/>
                    <a:gd name="T49" fmla="*/ 5 h 13"/>
                    <a:gd name="T50" fmla="*/ 8 w 30"/>
                    <a:gd name="T51" fmla="*/ 4 h 13"/>
                    <a:gd name="T52" fmla="*/ 9 w 30"/>
                    <a:gd name="T53" fmla="*/ 4 h 13"/>
                    <a:gd name="T54" fmla="*/ 9 w 30"/>
                    <a:gd name="T55" fmla="*/ 4 h 13"/>
                    <a:gd name="T56" fmla="*/ 9 w 30"/>
                    <a:gd name="T57" fmla="*/ 4 h 13"/>
                    <a:gd name="T58" fmla="*/ 9 w 30"/>
                    <a:gd name="T59" fmla="*/ 4 h 13"/>
                    <a:gd name="T60" fmla="*/ 9 w 30"/>
                    <a:gd name="T61" fmla="*/ 4 h 13"/>
                    <a:gd name="T62" fmla="*/ 10 w 30"/>
                    <a:gd name="T63" fmla="*/ 4 h 13"/>
                    <a:gd name="T64" fmla="*/ 10 w 30"/>
                    <a:gd name="T65" fmla="*/ 4 h 13"/>
                    <a:gd name="T66" fmla="*/ 10 w 30"/>
                    <a:gd name="T67" fmla="*/ 4 h 13"/>
                    <a:gd name="T68" fmla="*/ 10 w 30"/>
                    <a:gd name="T69" fmla="*/ 4 h 13"/>
                    <a:gd name="T70" fmla="*/ 11 w 30"/>
                    <a:gd name="T71" fmla="*/ 5 h 13"/>
                    <a:gd name="T72" fmla="*/ 11 w 30"/>
                    <a:gd name="T73" fmla="*/ 5 h 13"/>
                    <a:gd name="T74" fmla="*/ 11 w 30"/>
                    <a:gd name="T75" fmla="*/ 4 h 13"/>
                    <a:gd name="T76" fmla="*/ 11 w 30"/>
                    <a:gd name="T77" fmla="*/ 4 h 13"/>
                    <a:gd name="T78" fmla="*/ 11 w 30"/>
                    <a:gd name="T79" fmla="*/ 4 h 13"/>
                    <a:gd name="T80" fmla="*/ 12 w 30"/>
                    <a:gd name="T81" fmla="*/ 4 h 13"/>
                    <a:gd name="T82" fmla="*/ 13 w 30"/>
                    <a:gd name="T83" fmla="*/ 4 h 13"/>
                    <a:gd name="T84" fmla="*/ 13 w 30"/>
                    <a:gd name="T85" fmla="*/ 4 h 13"/>
                    <a:gd name="T86" fmla="*/ 13 w 30"/>
                    <a:gd name="T87" fmla="*/ 4 h 13"/>
                    <a:gd name="T88" fmla="*/ 13 w 30"/>
                    <a:gd name="T89" fmla="*/ 4 h 13"/>
                    <a:gd name="T90" fmla="*/ 15 w 30"/>
                    <a:gd name="T91" fmla="*/ 2 h 13"/>
                    <a:gd name="T92" fmla="*/ 14 w 30"/>
                    <a:gd name="T93" fmla="*/ 2 h 13"/>
                    <a:gd name="T94" fmla="*/ 12 w 30"/>
                    <a:gd name="T95" fmla="*/ 2 h 13"/>
                    <a:gd name="T96" fmla="*/ 11 w 30"/>
                    <a:gd name="T97" fmla="*/ 2 h 13"/>
                    <a:gd name="T98" fmla="*/ 11 w 30"/>
                    <a:gd name="T99" fmla="*/ 3 h 13"/>
                    <a:gd name="T100" fmla="*/ 9 w 30"/>
                    <a:gd name="T101" fmla="*/ 3 h 13"/>
                    <a:gd name="T102" fmla="*/ 8 w 30"/>
                    <a:gd name="T103" fmla="*/ 3 h 13"/>
                    <a:gd name="T104" fmla="*/ 6 w 30"/>
                    <a:gd name="T105" fmla="*/ 2 h 13"/>
                    <a:gd name="T106" fmla="*/ 5 w 30"/>
                    <a:gd name="T107" fmla="*/ 2 h 13"/>
                    <a:gd name="T108" fmla="*/ 3 w 30"/>
                    <a:gd name="T109" fmla="*/ 2 h 13"/>
                    <a:gd name="T110" fmla="*/ 3 w 30"/>
                    <a:gd name="T111" fmla="*/ 2 h 13"/>
                    <a:gd name="T112" fmla="*/ 2 w 30"/>
                    <a:gd name="T113" fmla="*/ 0 h 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 h="13">
                      <a:moveTo>
                        <a:pt x="2" y="0"/>
                      </a:moveTo>
                      <a:cubicBezTo>
                        <a:pt x="2" y="0"/>
                        <a:pt x="2"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0" y="1"/>
                        <a:pt x="0" y="0"/>
                        <a:pt x="0" y="0"/>
                      </a:cubicBezTo>
                      <a:cubicBezTo>
                        <a:pt x="0" y="0"/>
                        <a:pt x="0" y="0"/>
                        <a:pt x="0" y="0"/>
                      </a:cubicBezTo>
                      <a:cubicBezTo>
                        <a:pt x="0" y="1"/>
                        <a:pt x="0" y="1"/>
                        <a:pt x="0" y="1"/>
                      </a:cubicBezTo>
                      <a:cubicBezTo>
                        <a:pt x="1" y="2"/>
                        <a:pt x="1"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4" y="5"/>
                        <a:pt x="4" y="6"/>
                      </a:cubicBezTo>
                      <a:cubicBezTo>
                        <a:pt x="4" y="7"/>
                        <a:pt x="5" y="8"/>
                        <a:pt x="5" y="8"/>
                      </a:cubicBezTo>
                      <a:cubicBezTo>
                        <a:pt x="5"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8" y="9"/>
                        <a:pt x="8" y="10"/>
                      </a:cubicBezTo>
                      <a:cubicBezTo>
                        <a:pt x="8" y="10"/>
                        <a:pt x="8" y="10"/>
                        <a:pt x="8" y="10"/>
                      </a:cubicBezTo>
                      <a:cubicBezTo>
                        <a:pt x="8" y="10"/>
                        <a:pt x="8" y="10"/>
                        <a:pt x="8" y="10"/>
                      </a:cubicBezTo>
                      <a:cubicBezTo>
                        <a:pt x="9" y="10"/>
                        <a:pt x="9" y="11"/>
                        <a:pt x="10" y="11"/>
                      </a:cubicBezTo>
                      <a:cubicBezTo>
                        <a:pt x="10" y="11"/>
                        <a:pt x="10" y="11"/>
                        <a:pt x="10" y="11"/>
                      </a:cubicBezTo>
                      <a:cubicBezTo>
                        <a:pt x="10" y="11"/>
                        <a:pt x="10" y="11"/>
                        <a:pt x="10" y="11"/>
                      </a:cubicBezTo>
                      <a:cubicBezTo>
                        <a:pt x="10" y="11"/>
                        <a:pt x="10" y="11"/>
                        <a:pt x="10" y="11"/>
                      </a:cubicBezTo>
                      <a:cubicBezTo>
                        <a:pt x="10" y="11"/>
                        <a:pt x="10"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3" y="11"/>
                        <a:pt x="14" y="12"/>
                      </a:cubicBezTo>
                      <a:cubicBezTo>
                        <a:pt x="14" y="12"/>
                        <a:pt x="15" y="13"/>
                        <a:pt x="16" y="13"/>
                      </a:cubicBezTo>
                      <a:cubicBezTo>
                        <a:pt x="16" y="13"/>
                        <a:pt x="16" y="13"/>
                        <a:pt x="16" y="13"/>
                      </a:cubicBezTo>
                      <a:cubicBezTo>
                        <a:pt x="17" y="13"/>
                        <a:pt x="17" y="12"/>
                        <a:pt x="17" y="12"/>
                      </a:cubicBezTo>
                      <a:cubicBezTo>
                        <a:pt x="17" y="12"/>
                        <a:pt x="17" y="12"/>
                        <a:pt x="17" y="12"/>
                      </a:cubicBezTo>
                      <a:cubicBezTo>
                        <a:pt x="17"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1" y="13"/>
                        <a:pt x="21" y="13"/>
                      </a:cubicBezTo>
                      <a:cubicBezTo>
                        <a:pt x="21" y="13"/>
                        <a:pt x="21" y="13"/>
                        <a:pt x="21" y="13"/>
                      </a:cubicBezTo>
                      <a:cubicBezTo>
                        <a:pt x="21" y="13"/>
                        <a:pt x="21" y="13"/>
                        <a:pt x="21" y="13"/>
                      </a:cubicBezTo>
                      <a:cubicBezTo>
                        <a:pt x="21" y="13"/>
                        <a:pt x="21" y="13"/>
                        <a:pt x="21" y="13"/>
                      </a:cubicBezTo>
                      <a:cubicBezTo>
                        <a:pt x="22" y="13"/>
                        <a:pt x="22" y="12"/>
                        <a:pt x="22" y="12"/>
                      </a:cubicBezTo>
                      <a:cubicBezTo>
                        <a:pt x="22" y="12"/>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6" y="11"/>
                        <a:pt x="26" y="10"/>
                      </a:cubicBezTo>
                      <a:cubicBezTo>
                        <a:pt x="26" y="10"/>
                        <a:pt x="26" y="10"/>
                        <a:pt x="26" y="10"/>
                      </a:cubicBezTo>
                      <a:cubicBezTo>
                        <a:pt x="26" y="9"/>
                        <a:pt x="29" y="10"/>
                        <a:pt x="29" y="8"/>
                      </a:cubicBezTo>
                      <a:cubicBezTo>
                        <a:pt x="29" y="7"/>
                        <a:pt x="30" y="7"/>
                        <a:pt x="30" y="7"/>
                      </a:cubicBezTo>
                      <a:cubicBezTo>
                        <a:pt x="30" y="6"/>
                        <a:pt x="30" y="6"/>
                        <a:pt x="30" y="6"/>
                      </a:cubicBezTo>
                      <a:cubicBezTo>
                        <a:pt x="30" y="5"/>
                        <a:pt x="29" y="5"/>
                        <a:pt x="29" y="5"/>
                      </a:cubicBezTo>
                      <a:cubicBezTo>
                        <a:pt x="28" y="6"/>
                        <a:pt x="26" y="5"/>
                        <a:pt x="26" y="6"/>
                      </a:cubicBezTo>
                      <a:cubicBezTo>
                        <a:pt x="26" y="7"/>
                        <a:pt x="25" y="7"/>
                        <a:pt x="24" y="7"/>
                      </a:cubicBezTo>
                      <a:cubicBezTo>
                        <a:pt x="24" y="7"/>
                        <a:pt x="24" y="7"/>
                        <a:pt x="24" y="7"/>
                      </a:cubicBezTo>
                      <a:cubicBezTo>
                        <a:pt x="23" y="7"/>
                        <a:pt x="23" y="7"/>
                        <a:pt x="23" y="7"/>
                      </a:cubicBezTo>
                      <a:cubicBezTo>
                        <a:pt x="23" y="7"/>
                        <a:pt x="22" y="7"/>
                        <a:pt x="22" y="7"/>
                      </a:cubicBezTo>
                      <a:cubicBezTo>
                        <a:pt x="22" y="8"/>
                        <a:pt x="22" y="9"/>
                        <a:pt x="21" y="9"/>
                      </a:cubicBezTo>
                      <a:cubicBezTo>
                        <a:pt x="21" y="9"/>
                        <a:pt x="20" y="8"/>
                        <a:pt x="20" y="8"/>
                      </a:cubicBezTo>
                      <a:cubicBezTo>
                        <a:pt x="19" y="8"/>
                        <a:pt x="19" y="8"/>
                        <a:pt x="18" y="8"/>
                      </a:cubicBezTo>
                      <a:cubicBezTo>
                        <a:pt x="18" y="8"/>
                        <a:pt x="18" y="8"/>
                        <a:pt x="17" y="8"/>
                      </a:cubicBezTo>
                      <a:cubicBezTo>
                        <a:pt x="17" y="8"/>
                        <a:pt x="17" y="9"/>
                        <a:pt x="16" y="9"/>
                      </a:cubicBezTo>
                      <a:cubicBezTo>
                        <a:pt x="15" y="9"/>
                        <a:pt x="14" y="8"/>
                        <a:pt x="14" y="8"/>
                      </a:cubicBezTo>
                      <a:cubicBezTo>
                        <a:pt x="13" y="7"/>
                        <a:pt x="12" y="7"/>
                        <a:pt x="11" y="7"/>
                      </a:cubicBezTo>
                      <a:cubicBezTo>
                        <a:pt x="11" y="7"/>
                        <a:pt x="11" y="7"/>
                        <a:pt x="11" y="7"/>
                      </a:cubicBezTo>
                      <a:cubicBezTo>
                        <a:pt x="10" y="7"/>
                        <a:pt x="10" y="7"/>
                        <a:pt x="10" y="7"/>
                      </a:cubicBezTo>
                      <a:cubicBezTo>
                        <a:pt x="9" y="7"/>
                        <a:pt x="9" y="6"/>
                        <a:pt x="8" y="6"/>
                      </a:cubicBezTo>
                      <a:cubicBezTo>
                        <a:pt x="8" y="5"/>
                        <a:pt x="7" y="4"/>
                        <a:pt x="7" y="4"/>
                      </a:cubicBezTo>
                      <a:cubicBezTo>
                        <a:pt x="7" y="4"/>
                        <a:pt x="6" y="4"/>
                        <a:pt x="6" y="4"/>
                      </a:cubicBezTo>
                      <a:cubicBezTo>
                        <a:pt x="6" y="4"/>
                        <a:pt x="6" y="4"/>
                        <a:pt x="6" y="4"/>
                      </a:cubicBezTo>
                      <a:cubicBezTo>
                        <a:pt x="4" y="4"/>
                        <a:pt x="4" y="2"/>
                        <a:pt x="3" y="0"/>
                      </a:cubicBezTo>
                      <a:cubicBezTo>
                        <a:pt x="3" y="0"/>
                        <a:pt x="2" y="0"/>
                        <a:pt x="2" y="0"/>
                      </a:cubicBezTo>
                    </a:path>
                  </a:pathLst>
                </a:custGeom>
                <a:solidFill>
                  <a:srgbClr val="AB84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5" name="Freeform 11066">
                  <a:extLst>
                    <a:ext uri="{FF2B5EF4-FFF2-40B4-BE49-F238E27FC236}">
                      <a16:creationId xmlns:a16="http://schemas.microsoft.com/office/drawing/2014/main" id="{6A6EAED7-13C7-9C48-C583-138D7F03CB93}"/>
                    </a:ext>
                  </a:extLst>
                </p:cNvPr>
                <p:cNvSpPr>
                  <a:spLocks/>
                </p:cNvSpPr>
                <p:nvPr/>
              </p:nvSpPr>
              <p:spPr bwMode="auto">
                <a:xfrm>
                  <a:off x="4771" y="2121"/>
                  <a:ext cx="6" cy="15"/>
                </a:xfrm>
                <a:custGeom>
                  <a:avLst/>
                  <a:gdLst>
                    <a:gd name="T0" fmla="*/ 2 w 8"/>
                    <a:gd name="T1" fmla="*/ 0 h 18"/>
                    <a:gd name="T2" fmla="*/ 2 w 8"/>
                    <a:gd name="T3" fmla="*/ 0 h 18"/>
                    <a:gd name="T4" fmla="*/ 2 w 8"/>
                    <a:gd name="T5" fmla="*/ 0 h 18"/>
                    <a:gd name="T6" fmla="*/ 2 w 8"/>
                    <a:gd name="T7" fmla="*/ 3 h 18"/>
                    <a:gd name="T8" fmla="*/ 2 w 8"/>
                    <a:gd name="T9" fmla="*/ 4 h 18"/>
                    <a:gd name="T10" fmla="*/ 2 w 8"/>
                    <a:gd name="T11" fmla="*/ 6 h 18"/>
                    <a:gd name="T12" fmla="*/ 1 w 8"/>
                    <a:gd name="T13" fmla="*/ 7 h 18"/>
                    <a:gd name="T14" fmla="*/ 0 w 8"/>
                    <a:gd name="T15" fmla="*/ 9 h 18"/>
                    <a:gd name="T16" fmla="*/ 1 w 8"/>
                    <a:gd name="T17" fmla="*/ 9 h 18"/>
                    <a:gd name="T18" fmla="*/ 2 w 8"/>
                    <a:gd name="T19" fmla="*/ 8 h 18"/>
                    <a:gd name="T20" fmla="*/ 2 w 8"/>
                    <a:gd name="T21" fmla="*/ 7 h 18"/>
                    <a:gd name="T22" fmla="*/ 2 w 8"/>
                    <a:gd name="T23" fmla="*/ 6 h 18"/>
                    <a:gd name="T24" fmla="*/ 2 w 8"/>
                    <a:gd name="T25" fmla="*/ 6 h 18"/>
                    <a:gd name="T26" fmla="*/ 2 w 8"/>
                    <a:gd name="T27" fmla="*/ 5 h 18"/>
                    <a:gd name="T28" fmla="*/ 2 w 8"/>
                    <a:gd name="T29" fmla="*/ 4 h 18"/>
                    <a:gd name="T30" fmla="*/ 2 w 8"/>
                    <a:gd name="T31" fmla="*/ 3 h 18"/>
                    <a:gd name="T32" fmla="*/ 3 w 8"/>
                    <a:gd name="T33" fmla="*/ 3 h 18"/>
                    <a:gd name="T34" fmla="*/ 2 w 8"/>
                    <a:gd name="T35" fmla="*/ 2 h 18"/>
                    <a:gd name="T36" fmla="*/ 2 w 8"/>
                    <a:gd name="T37" fmla="*/ 2 h 18"/>
                    <a:gd name="T38" fmla="*/ 2 w 8"/>
                    <a:gd name="T39" fmla="*/ 2 h 18"/>
                    <a:gd name="T40" fmla="*/ 2 w 8"/>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18">
                      <a:moveTo>
                        <a:pt x="7" y="0"/>
                      </a:moveTo>
                      <a:cubicBezTo>
                        <a:pt x="7" y="0"/>
                        <a:pt x="7" y="0"/>
                        <a:pt x="7" y="0"/>
                      </a:cubicBezTo>
                      <a:cubicBezTo>
                        <a:pt x="7" y="0"/>
                        <a:pt x="7" y="0"/>
                        <a:pt x="7" y="0"/>
                      </a:cubicBezTo>
                      <a:cubicBezTo>
                        <a:pt x="7" y="1"/>
                        <a:pt x="6" y="2"/>
                        <a:pt x="7" y="3"/>
                      </a:cubicBezTo>
                      <a:cubicBezTo>
                        <a:pt x="8" y="6"/>
                        <a:pt x="5" y="7"/>
                        <a:pt x="5" y="8"/>
                      </a:cubicBezTo>
                      <a:cubicBezTo>
                        <a:pt x="5" y="11"/>
                        <a:pt x="3" y="11"/>
                        <a:pt x="2" y="12"/>
                      </a:cubicBezTo>
                      <a:cubicBezTo>
                        <a:pt x="2" y="14"/>
                        <a:pt x="1" y="14"/>
                        <a:pt x="1" y="14"/>
                      </a:cubicBezTo>
                      <a:cubicBezTo>
                        <a:pt x="0" y="16"/>
                        <a:pt x="0" y="17"/>
                        <a:pt x="0" y="18"/>
                      </a:cubicBezTo>
                      <a:cubicBezTo>
                        <a:pt x="0" y="18"/>
                        <a:pt x="1" y="18"/>
                        <a:pt x="1" y="18"/>
                      </a:cubicBezTo>
                      <a:cubicBezTo>
                        <a:pt x="2" y="18"/>
                        <a:pt x="2" y="18"/>
                        <a:pt x="2" y="17"/>
                      </a:cubicBezTo>
                      <a:cubicBezTo>
                        <a:pt x="3" y="15"/>
                        <a:pt x="5" y="15"/>
                        <a:pt x="5" y="13"/>
                      </a:cubicBezTo>
                      <a:cubicBezTo>
                        <a:pt x="5" y="13"/>
                        <a:pt x="5" y="13"/>
                        <a:pt x="5" y="12"/>
                      </a:cubicBezTo>
                      <a:cubicBezTo>
                        <a:pt x="5" y="12"/>
                        <a:pt x="5" y="12"/>
                        <a:pt x="5" y="12"/>
                      </a:cubicBezTo>
                      <a:cubicBezTo>
                        <a:pt x="5" y="11"/>
                        <a:pt x="7" y="10"/>
                        <a:pt x="7" y="9"/>
                      </a:cubicBezTo>
                      <a:cubicBezTo>
                        <a:pt x="7" y="8"/>
                        <a:pt x="7" y="8"/>
                        <a:pt x="7" y="8"/>
                      </a:cubicBezTo>
                      <a:cubicBezTo>
                        <a:pt x="7" y="7"/>
                        <a:pt x="7" y="7"/>
                        <a:pt x="7" y="7"/>
                      </a:cubicBezTo>
                      <a:cubicBezTo>
                        <a:pt x="7" y="6"/>
                        <a:pt x="8" y="4"/>
                        <a:pt x="8" y="3"/>
                      </a:cubicBezTo>
                      <a:cubicBezTo>
                        <a:pt x="8" y="2"/>
                        <a:pt x="8" y="2"/>
                        <a:pt x="7" y="2"/>
                      </a:cubicBezTo>
                      <a:cubicBezTo>
                        <a:pt x="7" y="2"/>
                        <a:pt x="7" y="2"/>
                        <a:pt x="7" y="2"/>
                      </a:cubicBezTo>
                      <a:cubicBezTo>
                        <a:pt x="7" y="2"/>
                        <a:pt x="7" y="2"/>
                        <a:pt x="7" y="2"/>
                      </a:cubicBezTo>
                      <a:cubicBezTo>
                        <a:pt x="7" y="1"/>
                        <a:pt x="7" y="1"/>
                        <a:pt x="7" y="0"/>
                      </a:cubicBezTo>
                    </a:path>
                  </a:pathLst>
                </a:custGeom>
                <a:solidFill>
                  <a:srgbClr val="997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6" name="Freeform 11067">
                  <a:extLst>
                    <a:ext uri="{FF2B5EF4-FFF2-40B4-BE49-F238E27FC236}">
                      <a16:creationId xmlns:a16="http://schemas.microsoft.com/office/drawing/2014/main" id="{7EBDFC46-1993-F4CB-7E19-917CA33CC22B}"/>
                    </a:ext>
                  </a:extLst>
                </p:cNvPr>
                <p:cNvSpPr>
                  <a:spLocks/>
                </p:cNvSpPr>
                <p:nvPr/>
              </p:nvSpPr>
              <p:spPr bwMode="auto">
                <a:xfrm>
                  <a:off x="4771" y="2136"/>
                  <a:ext cx="1" cy="1"/>
                </a:xfrm>
                <a:custGeom>
                  <a:avLst/>
                  <a:gdLst>
                    <a:gd name="T0" fmla="*/ 0 w 1"/>
                    <a:gd name="T1" fmla="*/ 0 h 1"/>
                    <a:gd name="T2" fmla="*/ 0 w 1"/>
                    <a:gd name="T3" fmla="*/ 1 h 1"/>
                    <a:gd name="T4" fmla="*/ 1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1"/>
                      </a:cubicBezTo>
                      <a:cubicBezTo>
                        <a:pt x="0" y="1"/>
                        <a:pt x="1" y="1"/>
                        <a:pt x="1" y="0"/>
                      </a:cubicBezTo>
                      <a:cubicBezTo>
                        <a:pt x="1" y="0"/>
                        <a:pt x="0" y="0"/>
                        <a:pt x="0" y="0"/>
                      </a:cubicBezTo>
                    </a:path>
                  </a:pathLst>
                </a:custGeom>
                <a:solidFill>
                  <a:srgbClr val="9B78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7" name="Freeform 11068">
                  <a:extLst>
                    <a:ext uri="{FF2B5EF4-FFF2-40B4-BE49-F238E27FC236}">
                      <a16:creationId xmlns:a16="http://schemas.microsoft.com/office/drawing/2014/main" id="{9270B4CE-3AE9-DB68-8F1F-E41B06A4F0A5}"/>
                    </a:ext>
                  </a:extLst>
                </p:cNvPr>
                <p:cNvSpPr>
                  <a:spLocks/>
                </p:cNvSpPr>
                <p:nvPr/>
              </p:nvSpPr>
              <p:spPr bwMode="auto">
                <a:xfrm>
                  <a:off x="4765" y="2113"/>
                  <a:ext cx="2" cy="3"/>
                </a:xfrm>
                <a:custGeom>
                  <a:avLst/>
                  <a:gdLst>
                    <a:gd name="T0" fmla="*/ 1 w 3"/>
                    <a:gd name="T1" fmla="*/ 0 h 3"/>
                    <a:gd name="T2" fmla="*/ 1 w 3"/>
                    <a:gd name="T3" fmla="*/ 2 h 3"/>
                    <a:gd name="T4" fmla="*/ 1 w 3"/>
                    <a:gd name="T5" fmla="*/ 3 h 3"/>
                    <a:gd name="T6" fmla="*/ 1 w 3"/>
                    <a:gd name="T7" fmla="*/ 3 h 3"/>
                    <a:gd name="T8" fmla="*/ 1 w 3"/>
                    <a:gd name="T9" fmla="*/ 0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2" y="0"/>
                        <a:pt x="0" y="1"/>
                        <a:pt x="1" y="2"/>
                      </a:cubicBezTo>
                      <a:cubicBezTo>
                        <a:pt x="1" y="3"/>
                        <a:pt x="1" y="3"/>
                        <a:pt x="2" y="3"/>
                      </a:cubicBezTo>
                      <a:cubicBezTo>
                        <a:pt x="2" y="3"/>
                        <a:pt x="2" y="3"/>
                        <a:pt x="2" y="3"/>
                      </a:cubicBezTo>
                      <a:cubicBezTo>
                        <a:pt x="2" y="2"/>
                        <a:pt x="1" y="0"/>
                        <a:pt x="3" y="0"/>
                      </a:cubicBezTo>
                      <a:cubicBezTo>
                        <a:pt x="2" y="0"/>
                        <a:pt x="2"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8" name="Freeform 11069">
                  <a:extLst>
                    <a:ext uri="{FF2B5EF4-FFF2-40B4-BE49-F238E27FC236}">
                      <a16:creationId xmlns:a16="http://schemas.microsoft.com/office/drawing/2014/main" id="{49AA08D9-F453-5A71-9972-A6C915376B51}"/>
                    </a:ext>
                  </a:extLst>
                </p:cNvPr>
                <p:cNvSpPr>
                  <a:spLocks/>
                </p:cNvSpPr>
                <p:nvPr/>
              </p:nvSpPr>
              <p:spPr bwMode="auto">
                <a:xfrm>
                  <a:off x="4761" y="2109"/>
                  <a:ext cx="4" cy="3"/>
                </a:xfrm>
                <a:custGeom>
                  <a:avLst/>
                  <a:gdLst>
                    <a:gd name="T0" fmla="*/ 2 w 4"/>
                    <a:gd name="T1" fmla="*/ 0 h 3"/>
                    <a:gd name="T2" fmla="*/ 2 w 4"/>
                    <a:gd name="T3" fmla="*/ 0 h 3"/>
                    <a:gd name="T4" fmla="*/ 0 w 4"/>
                    <a:gd name="T5" fmla="*/ 3 h 3"/>
                    <a:gd name="T6" fmla="*/ 1 w 4"/>
                    <a:gd name="T7" fmla="*/ 3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2" y="0"/>
                        <a:pt x="2" y="0"/>
                        <a:pt x="2" y="0"/>
                      </a:cubicBezTo>
                      <a:cubicBezTo>
                        <a:pt x="2" y="1"/>
                        <a:pt x="1" y="2"/>
                        <a:pt x="0" y="3"/>
                      </a:cubicBezTo>
                      <a:cubicBezTo>
                        <a:pt x="0" y="3"/>
                        <a:pt x="0" y="3"/>
                        <a:pt x="1" y="3"/>
                      </a:cubicBezTo>
                      <a:cubicBezTo>
                        <a:pt x="2" y="3"/>
                        <a:pt x="4" y="1"/>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89" name="Freeform 11070">
                  <a:extLst>
                    <a:ext uri="{FF2B5EF4-FFF2-40B4-BE49-F238E27FC236}">
                      <a16:creationId xmlns:a16="http://schemas.microsoft.com/office/drawing/2014/main" id="{DDF956CC-1472-AA78-831B-C83B32F651F6}"/>
                    </a:ext>
                  </a:extLst>
                </p:cNvPr>
                <p:cNvSpPr>
                  <a:spLocks/>
                </p:cNvSpPr>
                <p:nvPr/>
              </p:nvSpPr>
              <p:spPr bwMode="auto">
                <a:xfrm>
                  <a:off x="4759" y="2117"/>
                  <a:ext cx="3" cy="3"/>
                </a:xfrm>
                <a:custGeom>
                  <a:avLst/>
                  <a:gdLst>
                    <a:gd name="T0" fmla="*/ 2 w 4"/>
                    <a:gd name="T1" fmla="*/ 0 h 4"/>
                    <a:gd name="T2" fmla="*/ 2 w 4"/>
                    <a:gd name="T3" fmla="*/ 0 h 4"/>
                    <a:gd name="T4" fmla="*/ 1 w 4"/>
                    <a:gd name="T5" fmla="*/ 2 h 4"/>
                    <a:gd name="T6" fmla="*/ 2 w 4"/>
                    <a:gd name="T7" fmla="*/ 0 h 4"/>
                    <a:gd name="T8" fmla="*/ 2 w 4"/>
                    <a:gd name="T9" fmla="*/ 0 h 4"/>
                    <a:gd name="T10" fmla="*/ 2 w 4"/>
                    <a:gd name="T11" fmla="*/ 0 h 4"/>
                    <a:gd name="T12" fmla="*/ 2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3" y="0"/>
                      </a:moveTo>
                      <a:cubicBezTo>
                        <a:pt x="3" y="0"/>
                        <a:pt x="2" y="0"/>
                        <a:pt x="2" y="0"/>
                      </a:cubicBezTo>
                      <a:cubicBezTo>
                        <a:pt x="1" y="1"/>
                        <a:pt x="0" y="3"/>
                        <a:pt x="1" y="4"/>
                      </a:cubicBezTo>
                      <a:cubicBezTo>
                        <a:pt x="2" y="3"/>
                        <a:pt x="2" y="0"/>
                        <a:pt x="3" y="0"/>
                      </a:cubicBezTo>
                      <a:cubicBezTo>
                        <a:pt x="3" y="0"/>
                        <a:pt x="4" y="0"/>
                        <a:pt x="4" y="0"/>
                      </a:cubicBezTo>
                      <a:cubicBezTo>
                        <a:pt x="4" y="0"/>
                        <a:pt x="4" y="0"/>
                        <a:pt x="4" y="0"/>
                      </a:cubicBezTo>
                      <a:cubicBezTo>
                        <a:pt x="4" y="0"/>
                        <a:pt x="4" y="0"/>
                        <a:pt x="3"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0" name="Freeform 11071">
                  <a:extLst>
                    <a:ext uri="{FF2B5EF4-FFF2-40B4-BE49-F238E27FC236}">
                      <a16:creationId xmlns:a16="http://schemas.microsoft.com/office/drawing/2014/main" id="{E1F660E9-28A5-BB81-23B3-096184EDCA0F}"/>
                    </a:ext>
                  </a:extLst>
                </p:cNvPr>
                <p:cNvSpPr>
                  <a:spLocks noEditPoints="1"/>
                </p:cNvSpPr>
                <p:nvPr/>
              </p:nvSpPr>
              <p:spPr bwMode="auto">
                <a:xfrm>
                  <a:off x="4755" y="2110"/>
                  <a:ext cx="2" cy="5"/>
                </a:xfrm>
                <a:custGeom>
                  <a:avLst/>
                  <a:gdLst>
                    <a:gd name="T0" fmla="*/ 1 w 2"/>
                    <a:gd name="T1" fmla="*/ 0 h 6"/>
                    <a:gd name="T2" fmla="*/ 1 w 2"/>
                    <a:gd name="T3" fmla="*/ 3 h 6"/>
                    <a:gd name="T4" fmla="*/ 0 w 2"/>
                    <a:gd name="T5" fmla="*/ 3 h 6"/>
                    <a:gd name="T6" fmla="*/ 0 w 2"/>
                    <a:gd name="T7" fmla="*/ 3 h 6"/>
                    <a:gd name="T8" fmla="*/ 2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2" y="1"/>
                        <a:pt x="1" y="3"/>
                        <a:pt x="1" y="4"/>
                      </a:cubicBezTo>
                      <a:cubicBezTo>
                        <a:pt x="1" y="4"/>
                        <a:pt x="0" y="5"/>
                        <a:pt x="0" y="6"/>
                      </a:cubicBezTo>
                      <a:cubicBezTo>
                        <a:pt x="0" y="6"/>
                        <a:pt x="0" y="6"/>
                        <a:pt x="0" y="6"/>
                      </a:cubicBezTo>
                      <a:cubicBezTo>
                        <a:pt x="1" y="6"/>
                        <a:pt x="2" y="3"/>
                        <a:pt x="2" y="3"/>
                      </a:cubicBezTo>
                      <a:cubicBezTo>
                        <a:pt x="2" y="2"/>
                        <a:pt x="2"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1" name="Freeform 11072">
                  <a:extLst>
                    <a:ext uri="{FF2B5EF4-FFF2-40B4-BE49-F238E27FC236}">
                      <a16:creationId xmlns:a16="http://schemas.microsoft.com/office/drawing/2014/main" id="{22AC1A71-11DD-E207-08DE-FD6B5E2B0B99}"/>
                    </a:ext>
                  </a:extLst>
                </p:cNvPr>
                <p:cNvSpPr>
                  <a:spLocks noEditPoints="1"/>
                </p:cNvSpPr>
                <p:nvPr/>
              </p:nvSpPr>
              <p:spPr bwMode="auto">
                <a:xfrm>
                  <a:off x="4758" y="2107"/>
                  <a:ext cx="3" cy="2"/>
                </a:xfrm>
                <a:custGeom>
                  <a:avLst/>
                  <a:gdLst>
                    <a:gd name="T0" fmla="*/ 3 w 3"/>
                    <a:gd name="T1" fmla="*/ 1 h 3"/>
                    <a:gd name="T2" fmla="*/ 3 w 3"/>
                    <a:gd name="T3" fmla="*/ 1 h 3"/>
                    <a:gd name="T4" fmla="*/ 3 w 3"/>
                    <a:gd name="T5" fmla="*/ 1 h 3"/>
                    <a:gd name="T6" fmla="*/ 3 w 3"/>
                    <a:gd name="T7" fmla="*/ 1 h 3"/>
                    <a:gd name="T8" fmla="*/ 2 w 3"/>
                    <a:gd name="T9" fmla="*/ 0 h 3"/>
                    <a:gd name="T10" fmla="*/ 0 w 3"/>
                    <a:gd name="T11" fmla="*/ 1 h 3"/>
                    <a:gd name="T12" fmla="*/ 3 w 3"/>
                    <a:gd name="T13" fmla="*/ 1 h 3"/>
                    <a:gd name="T14" fmla="*/ 3 w 3"/>
                    <a:gd name="T15" fmla="*/ 1 h 3"/>
                    <a:gd name="T16" fmla="*/ 2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2" y="0"/>
                      </a:moveTo>
                      <a:cubicBezTo>
                        <a:pt x="1" y="0"/>
                        <a:pt x="0" y="2"/>
                        <a:pt x="0" y="3"/>
                      </a:cubicBezTo>
                      <a:cubicBezTo>
                        <a:pt x="1" y="3"/>
                        <a:pt x="2" y="1"/>
                        <a:pt x="3" y="1"/>
                      </a:cubicBezTo>
                      <a:cubicBezTo>
                        <a:pt x="3" y="1"/>
                        <a:pt x="3" y="1"/>
                        <a:pt x="3" y="1"/>
                      </a:cubicBezTo>
                      <a:cubicBezTo>
                        <a:pt x="3" y="1"/>
                        <a:pt x="3"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2" name="Freeform 11073">
                  <a:extLst>
                    <a:ext uri="{FF2B5EF4-FFF2-40B4-BE49-F238E27FC236}">
                      <a16:creationId xmlns:a16="http://schemas.microsoft.com/office/drawing/2014/main" id="{FB325C0C-702C-048C-6879-E3AE29932BD8}"/>
                    </a:ext>
                  </a:extLst>
                </p:cNvPr>
                <p:cNvSpPr>
                  <a:spLocks noEditPoints="1"/>
                </p:cNvSpPr>
                <p:nvPr/>
              </p:nvSpPr>
              <p:spPr bwMode="auto">
                <a:xfrm>
                  <a:off x="4760" y="2124"/>
                  <a:ext cx="1" cy="3"/>
                </a:xfrm>
                <a:custGeom>
                  <a:avLst/>
                  <a:gdLst>
                    <a:gd name="T0" fmla="*/ 1 w 2"/>
                    <a:gd name="T1" fmla="*/ 0 h 4"/>
                    <a:gd name="T2" fmla="*/ 1 w 2"/>
                    <a:gd name="T3" fmla="*/ 0 h 4"/>
                    <a:gd name="T4" fmla="*/ 0 w 2"/>
                    <a:gd name="T5" fmla="*/ 2 h 4"/>
                    <a:gd name="T6" fmla="*/ 1 w 2"/>
                    <a:gd name="T7" fmla="*/ 2 h 4"/>
                    <a:gd name="T8" fmla="*/ 1 w 2"/>
                    <a:gd name="T9" fmla="*/ 2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cubicBezTo>
                        <a:pt x="2" y="0"/>
                        <a:pt x="2" y="0"/>
                        <a:pt x="2" y="0"/>
                      </a:cubicBezTo>
                      <a:cubicBezTo>
                        <a:pt x="2" y="1"/>
                        <a:pt x="1" y="2"/>
                        <a:pt x="0" y="3"/>
                      </a:cubicBezTo>
                      <a:cubicBezTo>
                        <a:pt x="0" y="3"/>
                        <a:pt x="0" y="3"/>
                        <a:pt x="1" y="4"/>
                      </a:cubicBezTo>
                      <a:cubicBezTo>
                        <a:pt x="1" y="3"/>
                        <a:pt x="2" y="3"/>
                        <a:pt x="2" y="2"/>
                      </a:cubicBezTo>
                      <a:cubicBezTo>
                        <a:pt x="2" y="1"/>
                        <a:pt x="2" y="0"/>
                        <a:pt x="2" y="0"/>
                      </a:cubicBezTo>
                      <a:moveTo>
                        <a:pt x="2" y="0"/>
                      </a:moveTo>
                      <a:cubicBezTo>
                        <a:pt x="2" y="0"/>
                        <a:pt x="2" y="0"/>
                        <a:pt x="2" y="0"/>
                      </a:cubicBezTo>
                      <a:cubicBezTo>
                        <a:pt x="2" y="0"/>
                        <a:pt x="2" y="0"/>
                        <a:pt x="2" y="0"/>
                      </a:cubicBezTo>
                      <a:cubicBezTo>
                        <a:pt x="2" y="0"/>
                        <a:pt x="2"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3" name="Freeform 11074">
                  <a:extLst>
                    <a:ext uri="{FF2B5EF4-FFF2-40B4-BE49-F238E27FC236}">
                      <a16:creationId xmlns:a16="http://schemas.microsoft.com/office/drawing/2014/main" id="{AA12963F-069D-A014-03B3-03F0331239E5}"/>
                    </a:ext>
                  </a:extLst>
                </p:cNvPr>
                <p:cNvSpPr>
                  <a:spLocks/>
                </p:cNvSpPr>
                <p:nvPr/>
              </p:nvSpPr>
              <p:spPr bwMode="auto">
                <a:xfrm>
                  <a:off x="4759" y="2126"/>
                  <a:ext cx="2" cy="1"/>
                </a:xfrm>
                <a:custGeom>
                  <a:avLst/>
                  <a:gdLst>
                    <a:gd name="T0" fmla="*/ 1 w 2"/>
                    <a:gd name="T1" fmla="*/ 0 h 1"/>
                    <a:gd name="T2" fmla="*/ 0 w 2"/>
                    <a:gd name="T3" fmla="*/ 0 h 1"/>
                    <a:gd name="T4" fmla="*/ 1 w 2"/>
                    <a:gd name="T5" fmla="*/ 1 h 1"/>
                    <a:gd name="T6" fmla="*/ 2 w 2"/>
                    <a:gd name="T7" fmla="*/ 1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1" y="0"/>
                      </a:moveTo>
                      <a:cubicBezTo>
                        <a:pt x="1" y="0"/>
                        <a:pt x="0" y="0"/>
                        <a:pt x="0" y="0"/>
                      </a:cubicBezTo>
                      <a:cubicBezTo>
                        <a:pt x="1" y="1"/>
                        <a:pt x="1" y="1"/>
                        <a:pt x="1" y="1"/>
                      </a:cubicBezTo>
                      <a:cubicBezTo>
                        <a:pt x="1" y="1"/>
                        <a:pt x="2" y="1"/>
                        <a:pt x="2" y="1"/>
                      </a:cubicBezTo>
                      <a:cubicBezTo>
                        <a:pt x="1" y="0"/>
                        <a:pt x="1" y="0"/>
                        <a:pt x="1" y="0"/>
                      </a:cubicBezTo>
                    </a:path>
                  </a:pathLst>
                </a:custGeom>
                <a:solidFill>
                  <a:srgbClr val="BE9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4" name="Freeform 11075">
                  <a:extLst>
                    <a:ext uri="{FF2B5EF4-FFF2-40B4-BE49-F238E27FC236}">
                      <a16:creationId xmlns:a16="http://schemas.microsoft.com/office/drawing/2014/main" id="{BA535295-E062-E53A-4D97-13FBBC828C14}"/>
                    </a:ext>
                  </a:extLst>
                </p:cNvPr>
                <p:cNvSpPr>
                  <a:spLocks/>
                </p:cNvSpPr>
                <p:nvPr/>
              </p:nvSpPr>
              <p:spPr bwMode="auto">
                <a:xfrm>
                  <a:off x="4754" y="2121"/>
                  <a:ext cx="2" cy="2"/>
                </a:xfrm>
                <a:custGeom>
                  <a:avLst/>
                  <a:gdLst>
                    <a:gd name="T0" fmla="*/ 1 w 2"/>
                    <a:gd name="T1" fmla="*/ 0 h 3"/>
                    <a:gd name="T2" fmla="*/ 0 w 2"/>
                    <a:gd name="T3" fmla="*/ 1 h 3"/>
                    <a:gd name="T4" fmla="*/ 0 w 2"/>
                    <a:gd name="T5" fmla="*/ 1 h 3"/>
                    <a:gd name="T6" fmla="*/ 0 w 2"/>
                    <a:gd name="T7" fmla="*/ 1 h 3"/>
                    <a:gd name="T8" fmla="*/ 2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0" y="0"/>
                        <a:pt x="0" y="2"/>
                        <a:pt x="0" y="3"/>
                      </a:cubicBezTo>
                      <a:cubicBezTo>
                        <a:pt x="0" y="3"/>
                        <a:pt x="0" y="3"/>
                        <a:pt x="0" y="3"/>
                      </a:cubicBezTo>
                      <a:cubicBezTo>
                        <a:pt x="0" y="3"/>
                        <a:pt x="0" y="2"/>
                        <a:pt x="0" y="2"/>
                      </a:cubicBezTo>
                      <a:cubicBezTo>
                        <a:pt x="1" y="1"/>
                        <a:pt x="1" y="1"/>
                        <a:pt x="2" y="0"/>
                      </a:cubicBezTo>
                      <a:cubicBezTo>
                        <a:pt x="1" y="0"/>
                        <a:pt x="1"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5" name="Freeform 11076">
                  <a:extLst>
                    <a:ext uri="{FF2B5EF4-FFF2-40B4-BE49-F238E27FC236}">
                      <a16:creationId xmlns:a16="http://schemas.microsoft.com/office/drawing/2014/main" id="{20655E77-4D95-2C4F-BDEB-8379BA4CB5A6}"/>
                    </a:ext>
                  </a:extLst>
                </p:cNvPr>
                <p:cNvSpPr>
                  <a:spLocks/>
                </p:cNvSpPr>
                <p:nvPr/>
              </p:nvSpPr>
              <p:spPr bwMode="auto">
                <a:xfrm>
                  <a:off x="4754" y="2123"/>
                  <a:ext cx="1" cy="1"/>
                </a:xfrm>
                <a:custGeom>
                  <a:avLst/>
                  <a:gdLst>
                    <a:gd name="T0" fmla="*/ 0 w 1"/>
                    <a:gd name="T1" fmla="*/ 0 h 1"/>
                    <a:gd name="T2" fmla="*/ 0 w 1"/>
                    <a:gd name="T3" fmla="*/ 1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1" y="1"/>
                        <a:pt x="0" y="1"/>
                        <a:pt x="0" y="0"/>
                      </a:cubicBezTo>
                      <a:cubicBezTo>
                        <a:pt x="0" y="0"/>
                        <a:pt x="0" y="0"/>
                        <a:pt x="0" y="0"/>
                      </a:cubicBezTo>
                    </a:path>
                  </a:pathLst>
                </a:custGeom>
                <a:solidFill>
                  <a:srgbClr val="BE9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6" name="Freeform 11077">
                  <a:extLst>
                    <a:ext uri="{FF2B5EF4-FFF2-40B4-BE49-F238E27FC236}">
                      <a16:creationId xmlns:a16="http://schemas.microsoft.com/office/drawing/2014/main" id="{F029A3B1-5643-455B-54E7-9A955343694E}"/>
                    </a:ext>
                  </a:extLst>
                </p:cNvPr>
                <p:cNvSpPr>
                  <a:spLocks/>
                </p:cNvSpPr>
                <p:nvPr/>
              </p:nvSpPr>
              <p:spPr bwMode="auto">
                <a:xfrm>
                  <a:off x="4756" y="2121"/>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7" name="Freeform 11078">
                  <a:extLst>
                    <a:ext uri="{FF2B5EF4-FFF2-40B4-BE49-F238E27FC236}">
                      <a16:creationId xmlns:a16="http://schemas.microsoft.com/office/drawing/2014/main" id="{08752CEC-080A-4785-415F-BFCB0D7B73F9}"/>
                    </a:ext>
                  </a:extLst>
                </p:cNvPr>
                <p:cNvSpPr>
                  <a:spLocks/>
                </p:cNvSpPr>
                <p:nvPr/>
              </p:nvSpPr>
              <p:spPr bwMode="auto">
                <a:xfrm>
                  <a:off x="4747" y="2114"/>
                  <a:ext cx="4" cy="4"/>
                </a:xfrm>
                <a:custGeom>
                  <a:avLst/>
                  <a:gdLst>
                    <a:gd name="T0" fmla="*/ 3 w 4"/>
                    <a:gd name="T1" fmla="*/ 0 h 5"/>
                    <a:gd name="T2" fmla="*/ 3 w 4"/>
                    <a:gd name="T3" fmla="*/ 1 h 5"/>
                    <a:gd name="T4" fmla="*/ 0 w 4"/>
                    <a:gd name="T5" fmla="*/ 2 h 5"/>
                    <a:gd name="T6" fmla="*/ 0 w 4"/>
                    <a:gd name="T7" fmla="*/ 2 h 5"/>
                    <a:gd name="T8" fmla="*/ 3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3" y="0"/>
                      </a:moveTo>
                      <a:cubicBezTo>
                        <a:pt x="3" y="1"/>
                        <a:pt x="3" y="1"/>
                        <a:pt x="3" y="1"/>
                      </a:cubicBezTo>
                      <a:cubicBezTo>
                        <a:pt x="2" y="2"/>
                        <a:pt x="2" y="4"/>
                        <a:pt x="0" y="5"/>
                      </a:cubicBezTo>
                      <a:cubicBezTo>
                        <a:pt x="0" y="5"/>
                        <a:pt x="0" y="5"/>
                        <a:pt x="0" y="5"/>
                      </a:cubicBezTo>
                      <a:cubicBezTo>
                        <a:pt x="2" y="5"/>
                        <a:pt x="4" y="2"/>
                        <a:pt x="3"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8" name="Freeform 11079">
                  <a:extLst>
                    <a:ext uri="{FF2B5EF4-FFF2-40B4-BE49-F238E27FC236}">
                      <a16:creationId xmlns:a16="http://schemas.microsoft.com/office/drawing/2014/main" id="{1DD509F6-9180-1DAE-9180-26310E88B2E8}"/>
                    </a:ext>
                  </a:extLst>
                </p:cNvPr>
                <p:cNvSpPr>
                  <a:spLocks/>
                </p:cNvSpPr>
                <p:nvPr/>
              </p:nvSpPr>
              <p:spPr bwMode="auto">
                <a:xfrm>
                  <a:off x="4751" y="2109"/>
                  <a:ext cx="1" cy="3"/>
                </a:xfrm>
                <a:custGeom>
                  <a:avLst/>
                  <a:gdLst>
                    <a:gd name="T0" fmla="*/ 1 w 2"/>
                    <a:gd name="T1" fmla="*/ 0 h 3"/>
                    <a:gd name="T2" fmla="*/ 0 w 2"/>
                    <a:gd name="T3" fmla="*/ 3 h 3"/>
                    <a:gd name="T4" fmla="*/ 1 w 2"/>
                    <a:gd name="T5" fmla="*/ 0 h 3"/>
                    <a:gd name="T6" fmla="*/ 1 w 2"/>
                    <a:gd name="T7" fmla="*/ 0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0" y="2"/>
                        <a:pt x="0" y="3"/>
                      </a:cubicBezTo>
                      <a:cubicBezTo>
                        <a:pt x="1" y="2"/>
                        <a:pt x="0" y="0"/>
                        <a:pt x="2" y="0"/>
                      </a:cubicBezTo>
                      <a:cubicBezTo>
                        <a:pt x="2" y="0"/>
                        <a:pt x="2" y="0"/>
                        <a:pt x="2" y="0"/>
                      </a:cubicBezTo>
                      <a:cubicBezTo>
                        <a:pt x="2" y="0"/>
                        <a:pt x="2" y="0"/>
                        <a:pt x="2" y="0"/>
                      </a:cubicBezTo>
                      <a:cubicBezTo>
                        <a:pt x="2" y="0"/>
                        <a:pt x="2"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199" name="Freeform 11080">
                  <a:extLst>
                    <a:ext uri="{FF2B5EF4-FFF2-40B4-BE49-F238E27FC236}">
                      <a16:creationId xmlns:a16="http://schemas.microsoft.com/office/drawing/2014/main" id="{AB1A3BCF-414E-CA45-A554-E5203CE099FE}"/>
                    </a:ext>
                  </a:extLst>
                </p:cNvPr>
                <p:cNvSpPr>
                  <a:spLocks/>
                </p:cNvSpPr>
                <p:nvPr/>
              </p:nvSpPr>
              <p:spPr bwMode="auto">
                <a:xfrm>
                  <a:off x="4752" y="2126"/>
                  <a:ext cx="3" cy="2"/>
                </a:xfrm>
                <a:custGeom>
                  <a:avLst/>
                  <a:gdLst>
                    <a:gd name="T0" fmla="*/ 3 w 3"/>
                    <a:gd name="T1" fmla="*/ 0 h 2"/>
                    <a:gd name="T2" fmla="*/ 3 w 3"/>
                    <a:gd name="T3" fmla="*/ 0 h 2"/>
                    <a:gd name="T4" fmla="*/ 1 w 3"/>
                    <a:gd name="T5" fmla="*/ 1 h 2"/>
                    <a:gd name="T6" fmla="*/ 0 w 3"/>
                    <a:gd name="T7" fmla="*/ 1 h 2"/>
                    <a:gd name="T8" fmla="*/ 1 w 3"/>
                    <a:gd name="T9" fmla="*/ 2 h 2"/>
                    <a:gd name="T10" fmla="*/ 3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3" y="0"/>
                        <a:pt x="3" y="0"/>
                        <a:pt x="3" y="0"/>
                      </a:cubicBezTo>
                      <a:cubicBezTo>
                        <a:pt x="3" y="1"/>
                        <a:pt x="2" y="1"/>
                        <a:pt x="1" y="1"/>
                      </a:cubicBezTo>
                      <a:cubicBezTo>
                        <a:pt x="1" y="1"/>
                        <a:pt x="0" y="1"/>
                        <a:pt x="0" y="1"/>
                      </a:cubicBezTo>
                      <a:cubicBezTo>
                        <a:pt x="0" y="2"/>
                        <a:pt x="0" y="2"/>
                        <a:pt x="1" y="2"/>
                      </a:cubicBezTo>
                      <a:cubicBezTo>
                        <a:pt x="2" y="2"/>
                        <a:pt x="3" y="1"/>
                        <a:pt x="3" y="0"/>
                      </a:cubicBezTo>
                    </a:path>
                  </a:pathLst>
                </a:custGeom>
                <a:solidFill>
                  <a:srgbClr val="BE9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0" name="Freeform 11081">
                  <a:extLst>
                    <a:ext uri="{FF2B5EF4-FFF2-40B4-BE49-F238E27FC236}">
                      <a16:creationId xmlns:a16="http://schemas.microsoft.com/office/drawing/2014/main" id="{9BE1663D-B4C0-CB2D-6260-3BD68DA8211D}"/>
                    </a:ext>
                  </a:extLst>
                </p:cNvPr>
                <p:cNvSpPr>
                  <a:spLocks noEditPoints="1"/>
                </p:cNvSpPr>
                <p:nvPr/>
              </p:nvSpPr>
              <p:spPr bwMode="auto">
                <a:xfrm>
                  <a:off x="4747" y="2122"/>
                  <a:ext cx="3" cy="4"/>
                </a:xfrm>
                <a:custGeom>
                  <a:avLst/>
                  <a:gdLst>
                    <a:gd name="T0" fmla="*/ 2 w 3"/>
                    <a:gd name="T1" fmla="*/ 2 h 5"/>
                    <a:gd name="T2" fmla="*/ 2 w 3"/>
                    <a:gd name="T3" fmla="*/ 2 h 5"/>
                    <a:gd name="T4" fmla="*/ 2 w 3"/>
                    <a:gd name="T5" fmla="*/ 2 h 5"/>
                    <a:gd name="T6" fmla="*/ 2 w 3"/>
                    <a:gd name="T7" fmla="*/ 0 h 5"/>
                    <a:gd name="T8" fmla="*/ 2 w 3"/>
                    <a:gd name="T9" fmla="*/ 0 h 5"/>
                    <a:gd name="T10" fmla="*/ 1 w 3"/>
                    <a:gd name="T11" fmla="*/ 2 h 5"/>
                    <a:gd name="T12" fmla="*/ 2 w 3"/>
                    <a:gd name="T13" fmla="*/ 2 h 5"/>
                    <a:gd name="T14" fmla="*/ 2 w 3"/>
                    <a:gd name="T15" fmla="*/ 0 h 5"/>
                    <a:gd name="T16" fmla="*/ 2 w 3"/>
                    <a:gd name="T17" fmla="*/ 0 h 5"/>
                    <a:gd name="T18" fmla="*/ 2 w 3"/>
                    <a:gd name="T19" fmla="*/ 0 h 5"/>
                    <a:gd name="T20" fmla="*/ 3 w 3"/>
                    <a:gd name="T21" fmla="*/ 0 h 5"/>
                    <a:gd name="T22" fmla="*/ 2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4"/>
                      </a:moveTo>
                      <a:cubicBezTo>
                        <a:pt x="2" y="5"/>
                        <a:pt x="2" y="5"/>
                        <a:pt x="2" y="5"/>
                      </a:cubicBezTo>
                      <a:cubicBezTo>
                        <a:pt x="2" y="5"/>
                        <a:pt x="2" y="5"/>
                        <a:pt x="2" y="4"/>
                      </a:cubicBezTo>
                      <a:moveTo>
                        <a:pt x="2" y="0"/>
                      </a:moveTo>
                      <a:cubicBezTo>
                        <a:pt x="2" y="0"/>
                        <a:pt x="2" y="0"/>
                        <a:pt x="2" y="0"/>
                      </a:cubicBezTo>
                      <a:cubicBezTo>
                        <a:pt x="1" y="1"/>
                        <a:pt x="0" y="1"/>
                        <a:pt x="1" y="3"/>
                      </a:cubicBezTo>
                      <a:cubicBezTo>
                        <a:pt x="1" y="4"/>
                        <a:pt x="1" y="4"/>
                        <a:pt x="2" y="4"/>
                      </a:cubicBezTo>
                      <a:cubicBezTo>
                        <a:pt x="1" y="3"/>
                        <a:pt x="1" y="0"/>
                        <a:pt x="2" y="0"/>
                      </a:cubicBezTo>
                      <a:moveTo>
                        <a:pt x="2" y="0"/>
                      </a:moveTo>
                      <a:cubicBezTo>
                        <a:pt x="2" y="0"/>
                        <a:pt x="2" y="0"/>
                        <a:pt x="2" y="0"/>
                      </a:cubicBezTo>
                      <a:cubicBezTo>
                        <a:pt x="3" y="0"/>
                        <a:pt x="3" y="0"/>
                        <a:pt x="3" y="0"/>
                      </a:cubicBezTo>
                      <a:cubicBezTo>
                        <a:pt x="2" y="0"/>
                        <a:pt x="2" y="0"/>
                        <a:pt x="2" y="0"/>
                      </a:cubicBezTo>
                    </a:path>
                  </a:pathLst>
                </a:custGeom>
                <a:solidFill>
                  <a:srgbClr val="BE9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1" name="Freeform 11082">
                  <a:extLst>
                    <a:ext uri="{FF2B5EF4-FFF2-40B4-BE49-F238E27FC236}">
                      <a16:creationId xmlns:a16="http://schemas.microsoft.com/office/drawing/2014/main" id="{BC0CAAD7-8058-34B6-4BFD-60C82E7FA9AE}"/>
                    </a:ext>
                  </a:extLst>
                </p:cNvPr>
                <p:cNvSpPr>
                  <a:spLocks noEditPoints="1"/>
                </p:cNvSpPr>
                <p:nvPr/>
              </p:nvSpPr>
              <p:spPr bwMode="auto">
                <a:xfrm>
                  <a:off x="4745" y="2120"/>
                  <a:ext cx="2"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1 w 2"/>
                    <a:gd name="T13" fmla="*/ 0 h 5"/>
                    <a:gd name="T14" fmla="*/ 1 w 2"/>
                    <a:gd name="T15" fmla="*/ 1 h 5"/>
                    <a:gd name="T16" fmla="*/ 1 w 2"/>
                    <a:gd name="T17" fmla="*/ 0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0" y="2"/>
                        <a:pt x="0" y="4"/>
                        <a:pt x="1" y="5"/>
                      </a:cubicBezTo>
                      <a:cubicBezTo>
                        <a:pt x="2" y="4"/>
                        <a:pt x="0" y="2"/>
                        <a:pt x="1" y="1"/>
                      </a:cubicBezTo>
                      <a:moveTo>
                        <a:pt x="1" y="1"/>
                      </a:moveTo>
                      <a:cubicBezTo>
                        <a:pt x="1" y="1"/>
                        <a:pt x="1" y="1"/>
                        <a:pt x="1" y="1"/>
                      </a:cubicBezTo>
                      <a:cubicBezTo>
                        <a:pt x="1" y="1"/>
                        <a:pt x="1" y="1"/>
                        <a:pt x="1" y="1"/>
                      </a:cubicBezTo>
                      <a:moveTo>
                        <a:pt x="1" y="0"/>
                      </a:moveTo>
                      <a:cubicBezTo>
                        <a:pt x="1" y="0"/>
                        <a:pt x="1" y="0"/>
                        <a:pt x="1" y="1"/>
                      </a:cubicBezTo>
                      <a:cubicBezTo>
                        <a:pt x="1" y="0"/>
                        <a:pt x="1" y="0"/>
                        <a:pt x="1" y="0"/>
                      </a:cubicBezTo>
                      <a:cubicBezTo>
                        <a:pt x="1" y="0"/>
                        <a:pt x="1" y="0"/>
                        <a:pt x="1" y="0"/>
                      </a:cubicBezTo>
                    </a:path>
                  </a:pathLst>
                </a:custGeom>
                <a:solidFill>
                  <a:srgbClr val="BE9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2" name="Freeform 11083">
                  <a:extLst>
                    <a:ext uri="{FF2B5EF4-FFF2-40B4-BE49-F238E27FC236}">
                      <a16:creationId xmlns:a16="http://schemas.microsoft.com/office/drawing/2014/main" id="{FBB85B85-E035-6A07-ABE4-544F89CB5662}"/>
                    </a:ext>
                  </a:extLst>
                </p:cNvPr>
                <p:cNvSpPr>
                  <a:spLocks noEditPoints="1"/>
                </p:cNvSpPr>
                <p:nvPr/>
              </p:nvSpPr>
              <p:spPr bwMode="auto">
                <a:xfrm>
                  <a:off x="4725" y="2188"/>
                  <a:ext cx="27" cy="28"/>
                </a:xfrm>
                <a:custGeom>
                  <a:avLst/>
                  <a:gdLst>
                    <a:gd name="T0" fmla="*/ 7 w 33"/>
                    <a:gd name="T1" fmla="*/ 12 h 34"/>
                    <a:gd name="T2" fmla="*/ 6 w 33"/>
                    <a:gd name="T3" fmla="*/ 13 h 34"/>
                    <a:gd name="T4" fmla="*/ 11 w 33"/>
                    <a:gd name="T5" fmla="*/ 11 h 34"/>
                    <a:gd name="T6" fmla="*/ 9 w 33"/>
                    <a:gd name="T7" fmla="*/ 13 h 34"/>
                    <a:gd name="T8" fmla="*/ 11 w 33"/>
                    <a:gd name="T9" fmla="*/ 11 h 34"/>
                    <a:gd name="T10" fmla="*/ 4 w 33"/>
                    <a:gd name="T11" fmla="*/ 10 h 34"/>
                    <a:gd name="T12" fmla="*/ 4 w 33"/>
                    <a:gd name="T13" fmla="*/ 12 h 34"/>
                    <a:gd name="T14" fmla="*/ 4 w 33"/>
                    <a:gd name="T15" fmla="*/ 10 h 34"/>
                    <a:gd name="T16" fmla="*/ 7 w 33"/>
                    <a:gd name="T17" fmla="*/ 9 h 34"/>
                    <a:gd name="T18" fmla="*/ 7 w 33"/>
                    <a:gd name="T19" fmla="*/ 9 h 34"/>
                    <a:gd name="T20" fmla="*/ 6 w 33"/>
                    <a:gd name="T21" fmla="*/ 11 h 34"/>
                    <a:gd name="T22" fmla="*/ 2 w 33"/>
                    <a:gd name="T23" fmla="*/ 9 h 34"/>
                    <a:gd name="T24" fmla="*/ 2 w 33"/>
                    <a:gd name="T25" fmla="*/ 11 h 34"/>
                    <a:gd name="T26" fmla="*/ 9 w 33"/>
                    <a:gd name="T27" fmla="*/ 9 h 34"/>
                    <a:gd name="T28" fmla="*/ 11 w 33"/>
                    <a:gd name="T29" fmla="*/ 7 h 34"/>
                    <a:gd name="T30" fmla="*/ 9 w 33"/>
                    <a:gd name="T31" fmla="*/ 9 h 34"/>
                    <a:gd name="T32" fmla="*/ 4 w 33"/>
                    <a:gd name="T33" fmla="*/ 6 h 34"/>
                    <a:gd name="T34" fmla="*/ 13 w 33"/>
                    <a:gd name="T35" fmla="*/ 7 h 34"/>
                    <a:gd name="T36" fmla="*/ 13 w 33"/>
                    <a:gd name="T37" fmla="*/ 5 h 34"/>
                    <a:gd name="T38" fmla="*/ 7 w 33"/>
                    <a:gd name="T39" fmla="*/ 3 h 34"/>
                    <a:gd name="T40" fmla="*/ 7 w 33"/>
                    <a:gd name="T41" fmla="*/ 5 h 34"/>
                    <a:gd name="T42" fmla="*/ 7 w 33"/>
                    <a:gd name="T43" fmla="*/ 5 h 34"/>
                    <a:gd name="T44" fmla="*/ 7 w 33"/>
                    <a:gd name="T45" fmla="*/ 3 h 34"/>
                    <a:gd name="T46" fmla="*/ 6 w 33"/>
                    <a:gd name="T47" fmla="*/ 2 h 34"/>
                    <a:gd name="T48" fmla="*/ 5 w 33"/>
                    <a:gd name="T49" fmla="*/ 4 h 34"/>
                    <a:gd name="T50" fmla="*/ 11 w 33"/>
                    <a:gd name="T51" fmla="*/ 2 h 34"/>
                    <a:gd name="T52" fmla="*/ 9 w 33"/>
                    <a:gd name="T53" fmla="*/ 2 h 34"/>
                    <a:gd name="T54" fmla="*/ 10 w 33"/>
                    <a:gd name="T55" fmla="*/ 2 h 34"/>
                    <a:gd name="T56" fmla="*/ 10 w 33"/>
                    <a:gd name="T57" fmla="*/ 2 h 34"/>
                    <a:gd name="T58" fmla="*/ 9 w 33"/>
                    <a:gd name="T59" fmla="*/ 0 h 34"/>
                    <a:gd name="T60" fmla="*/ 7 w 33"/>
                    <a:gd name="T61" fmla="*/ 0 h 34"/>
                    <a:gd name="T62" fmla="*/ 2 w 33"/>
                    <a:gd name="T63" fmla="*/ 4 h 34"/>
                    <a:gd name="T64" fmla="*/ 1 w 33"/>
                    <a:gd name="T65" fmla="*/ 12 h 34"/>
                    <a:gd name="T66" fmla="*/ 2 w 33"/>
                    <a:gd name="T67" fmla="*/ 15 h 34"/>
                    <a:gd name="T68" fmla="*/ 2 w 33"/>
                    <a:gd name="T69" fmla="*/ 14 h 34"/>
                    <a:gd name="T70" fmla="*/ 6 w 33"/>
                    <a:gd name="T71" fmla="*/ 16 h 34"/>
                    <a:gd name="T72" fmla="*/ 7 w 33"/>
                    <a:gd name="T73" fmla="*/ 16 h 34"/>
                    <a:gd name="T74" fmla="*/ 8 w 33"/>
                    <a:gd name="T75" fmla="*/ 15 h 34"/>
                    <a:gd name="T76" fmla="*/ 11 w 33"/>
                    <a:gd name="T77" fmla="*/ 14 h 34"/>
                    <a:gd name="T78" fmla="*/ 13 w 33"/>
                    <a:gd name="T79" fmla="*/ 8 h 34"/>
                    <a:gd name="T80" fmla="*/ 13 w 33"/>
                    <a:gd name="T81" fmla="*/ 2 h 34"/>
                    <a:gd name="T82" fmla="*/ 12 w 33"/>
                    <a:gd name="T83" fmla="*/ 1 h 34"/>
                    <a:gd name="T84" fmla="*/ 10 w 33"/>
                    <a:gd name="T85" fmla="*/ 0 h 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 h="34">
                      <a:moveTo>
                        <a:pt x="13" y="29"/>
                      </a:moveTo>
                      <a:cubicBezTo>
                        <a:pt x="14" y="29"/>
                        <a:pt x="14" y="28"/>
                        <a:pt x="15" y="27"/>
                      </a:cubicBezTo>
                      <a:cubicBezTo>
                        <a:pt x="15" y="27"/>
                        <a:pt x="15" y="27"/>
                        <a:pt x="15" y="27"/>
                      </a:cubicBezTo>
                      <a:cubicBezTo>
                        <a:pt x="15" y="28"/>
                        <a:pt x="13" y="29"/>
                        <a:pt x="12" y="29"/>
                      </a:cubicBezTo>
                      <a:cubicBezTo>
                        <a:pt x="12" y="29"/>
                        <a:pt x="12" y="29"/>
                        <a:pt x="11" y="28"/>
                      </a:cubicBezTo>
                      <a:cubicBezTo>
                        <a:pt x="12" y="28"/>
                        <a:pt x="13" y="29"/>
                        <a:pt x="13" y="29"/>
                      </a:cubicBezTo>
                      <a:moveTo>
                        <a:pt x="23" y="24"/>
                      </a:moveTo>
                      <a:cubicBezTo>
                        <a:pt x="23" y="24"/>
                        <a:pt x="23" y="24"/>
                        <a:pt x="23" y="24"/>
                      </a:cubicBezTo>
                      <a:cubicBezTo>
                        <a:pt x="23" y="24"/>
                        <a:pt x="23" y="24"/>
                        <a:pt x="23" y="24"/>
                      </a:cubicBezTo>
                      <a:cubicBezTo>
                        <a:pt x="23" y="24"/>
                        <a:pt x="23" y="24"/>
                        <a:pt x="23" y="24"/>
                      </a:cubicBezTo>
                      <a:cubicBezTo>
                        <a:pt x="23" y="24"/>
                        <a:pt x="23" y="25"/>
                        <a:pt x="23" y="26"/>
                      </a:cubicBezTo>
                      <a:cubicBezTo>
                        <a:pt x="22" y="27"/>
                        <a:pt x="22" y="28"/>
                        <a:pt x="21" y="28"/>
                      </a:cubicBezTo>
                      <a:cubicBezTo>
                        <a:pt x="21" y="28"/>
                        <a:pt x="20" y="28"/>
                        <a:pt x="20" y="28"/>
                      </a:cubicBezTo>
                      <a:cubicBezTo>
                        <a:pt x="21" y="27"/>
                        <a:pt x="23" y="26"/>
                        <a:pt x="23" y="24"/>
                      </a:cubicBezTo>
                      <a:cubicBezTo>
                        <a:pt x="23" y="24"/>
                        <a:pt x="23" y="24"/>
                        <a:pt x="23" y="24"/>
                      </a:cubicBezTo>
                      <a:moveTo>
                        <a:pt x="8" y="22"/>
                      </a:moveTo>
                      <a:cubicBezTo>
                        <a:pt x="8" y="22"/>
                        <a:pt x="8" y="22"/>
                        <a:pt x="8" y="22"/>
                      </a:cubicBezTo>
                      <a:cubicBezTo>
                        <a:pt x="8" y="22"/>
                        <a:pt x="8" y="22"/>
                        <a:pt x="8" y="22"/>
                      </a:cubicBezTo>
                      <a:cubicBezTo>
                        <a:pt x="8" y="22"/>
                        <a:pt x="8" y="22"/>
                        <a:pt x="8" y="22"/>
                      </a:cubicBezTo>
                      <a:cubicBezTo>
                        <a:pt x="7" y="22"/>
                        <a:pt x="6" y="25"/>
                        <a:pt x="7" y="27"/>
                      </a:cubicBezTo>
                      <a:cubicBezTo>
                        <a:pt x="8" y="27"/>
                        <a:pt x="8" y="27"/>
                        <a:pt x="8" y="27"/>
                      </a:cubicBezTo>
                      <a:cubicBezTo>
                        <a:pt x="8" y="27"/>
                        <a:pt x="8" y="27"/>
                        <a:pt x="7" y="27"/>
                      </a:cubicBezTo>
                      <a:cubicBezTo>
                        <a:pt x="7" y="26"/>
                        <a:pt x="7" y="26"/>
                        <a:pt x="6" y="25"/>
                      </a:cubicBezTo>
                      <a:cubicBezTo>
                        <a:pt x="6" y="24"/>
                        <a:pt x="7" y="23"/>
                        <a:pt x="8" y="22"/>
                      </a:cubicBezTo>
                      <a:cubicBezTo>
                        <a:pt x="8" y="22"/>
                        <a:pt x="8" y="22"/>
                        <a:pt x="8" y="22"/>
                      </a:cubicBezTo>
                      <a:moveTo>
                        <a:pt x="14" y="24"/>
                      </a:moveTo>
                      <a:cubicBezTo>
                        <a:pt x="14" y="23"/>
                        <a:pt x="14" y="20"/>
                        <a:pt x="15" y="20"/>
                      </a:cubicBezTo>
                      <a:cubicBezTo>
                        <a:pt x="15" y="20"/>
                        <a:pt x="15" y="20"/>
                        <a:pt x="16" y="20"/>
                      </a:cubicBezTo>
                      <a:cubicBezTo>
                        <a:pt x="16" y="20"/>
                        <a:pt x="16" y="20"/>
                        <a:pt x="16" y="20"/>
                      </a:cubicBezTo>
                      <a:cubicBezTo>
                        <a:pt x="16" y="20"/>
                        <a:pt x="16" y="20"/>
                        <a:pt x="16" y="20"/>
                      </a:cubicBezTo>
                      <a:cubicBezTo>
                        <a:pt x="16" y="20"/>
                        <a:pt x="16" y="20"/>
                        <a:pt x="16" y="20"/>
                      </a:cubicBezTo>
                      <a:cubicBezTo>
                        <a:pt x="15" y="21"/>
                        <a:pt x="14" y="21"/>
                        <a:pt x="14" y="22"/>
                      </a:cubicBezTo>
                      <a:cubicBezTo>
                        <a:pt x="14" y="23"/>
                        <a:pt x="14" y="24"/>
                        <a:pt x="14" y="24"/>
                      </a:cubicBezTo>
                      <a:moveTo>
                        <a:pt x="3" y="20"/>
                      </a:moveTo>
                      <a:cubicBezTo>
                        <a:pt x="4" y="20"/>
                        <a:pt x="4" y="19"/>
                        <a:pt x="4" y="19"/>
                      </a:cubicBezTo>
                      <a:cubicBezTo>
                        <a:pt x="4" y="19"/>
                        <a:pt x="4" y="19"/>
                        <a:pt x="4" y="19"/>
                      </a:cubicBezTo>
                      <a:cubicBezTo>
                        <a:pt x="4" y="20"/>
                        <a:pt x="4" y="20"/>
                        <a:pt x="3" y="20"/>
                      </a:cubicBezTo>
                      <a:cubicBezTo>
                        <a:pt x="3" y="20"/>
                        <a:pt x="3" y="20"/>
                        <a:pt x="3" y="20"/>
                      </a:cubicBezTo>
                      <a:cubicBezTo>
                        <a:pt x="3" y="21"/>
                        <a:pt x="4" y="23"/>
                        <a:pt x="4" y="24"/>
                      </a:cubicBezTo>
                      <a:cubicBezTo>
                        <a:pt x="3" y="23"/>
                        <a:pt x="3" y="21"/>
                        <a:pt x="3" y="20"/>
                      </a:cubicBezTo>
                      <a:cubicBezTo>
                        <a:pt x="3" y="20"/>
                        <a:pt x="3" y="20"/>
                        <a:pt x="3" y="20"/>
                      </a:cubicBezTo>
                      <a:moveTo>
                        <a:pt x="21" y="19"/>
                      </a:moveTo>
                      <a:cubicBezTo>
                        <a:pt x="20" y="18"/>
                        <a:pt x="21" y="16"/>
                        <a:pt x="22" y="15"/>
                      </a:cubicBezTo>
                      <a:cubicBezTo>
                        <a:pt x="22" y="15"/>
                        <a:pt x="22" y="15"/>
                        <a:pt x="23" y="15"/>
                      </a:cubicBezTo>
                      <a:cubicBezTo>
                        <a:pt x="23" y="15"/>
                        <a:pt x="24" y="15"/>
                        <a:pt x="24" y="15"/>
                      </a:cubicBezTo>
                      <a:cubicBezTo>
                        <a:pt x="24" y="16"/>
                        <a:pt x="24" y="16"/>
                        <a:pt x="24" y="16"/>
                      </a:cubicBezTo>
                      <a:cubicBezTo>
                        <a:pt x="23" y="15"/>
                        <a:pt x="23" y="15"/>
                        <a:pt x="23" y="15"/>
                      </a:cubicBezTo>
                      <a:cubicBezTo>
                        <a:pt x="22" y="15"/>
                        <a:pt x="22" y="18"/>
                        <a:pt x="21" y="19"/>
                      </a:cubicBezTo>
                      <a:moveTo>
                        <a:pt x="6" y="17"/>
                      </a:moveTo>
                      <a:cubicBezTo>
                        <a:pt x="6" y="17"/>
                        <a:pt x="6" y="17"/>
                        <a:pt x="6" y="17"/>
                      </a:cubicBezTo>
                      <a:cubicBezTo>
                        <a:pt x="7" y="16"/>
                        <a:pt x="7" y="14"/>
                        <a:pt x="9" y="13"/>
                      </a:cubicBezTo>
                      <a:cubicBezTo>
                        <a:pt x="9" y="12"/>
                        <a:pt x="9" y="12"/>
                        <a:pt x="9" y="12"/>
                      </a:cubicBezTo>
                      <a:cubicBezTo>
                        <a:pt x="10" y="14"/>
                        <a:pt x="8" y="17"/>
                        <a:pt x="6" y="17"/>
                      </a:cubicBezTo>
                      <a:moveTo>
                        <a:pt x="29" y="14"/>
                      </a:moveTo>
                      <a:cubicBezTo>
                        <a:pt x="28" y="14"/>
                        <a:pt x="28" y="14"/>
                        <a:pt x="28" y="13"/>
                      </a:cubicBezTo>
                      <a:cubicBezTo>
                        <a:pt x="27" y="12"/>
                        <a:pt x="28" y="11"/>
                        <a:pt x="29" y="11"/>
                      </a:cubicBezTo>
                      <a:cubicBezTo>
                        <a:pt x="29" y="11"/>
                        <a:pt x="29" y="11"/>
                        <a:pt x="29" y="11"/>
                      </a:cubicBezTo>
                      <a:cubicBezTo>
                        <a:pt x="28" y="11"/>
                        <a:pt x="28" y="13"/>
                        <a:pt x="29" y="14"/>
                      </a:cubicBezTo>
                      <a:cubicBezTo>
                        <a:pt x="29" y="14"/>
                        <a:pt x="29" y="14"/>
                        <a:pt x="29" y="14"/>
                      </a:cubicBezTo>
                      <a:moveTo>
                        <a:pt x="16" y="7"/>
                      </a:moveTo>
                      <a:cubicBezTo>
                        <a:pt x="16" y="7"/>
                        <a:pt x="16" y="7"/>
                        <a:pt x="16" y="7"/>
                      </a:cubicBezTo>
                      <a:cubicBezTo>
                        <a:pt x="16" y="7"/>
                        <a:pt x="16" y="7"/>
                        <a:pt x="16" y="8"/>
                      </a:cubicBezTo>
                      <a:cubicBezTo>
                        <a:pt x="17" y="8"/>
                        <a:pt x="17" y="9"/>
                        <a:pt x="17" y="10"/>
                      </a:cubicBezTo>
                      <a:cubicBezTo>
                        <a:pt x="17" y="10"/>
                        <a:pt x="16" y="13"/>
                        <a:pt x="15" y="13"/>
                      </a:cubicBezTo>
                      <a:cubicBezTo>
                        <a:pt x="15" y="13"/>
                        <a:pt x="15" y="13"/>
                        <a:pt x="15" y="13"/>
                      </a:cubicBezTo>
                      <a:cubicBezTo>
                        <a:pt x="15" y="12"/>
                        <a:pt x="16" y="12"/>
                        <a:pt x="16" y="11"/>
                      </a:cubicBezTo>
                      <a:cubicBezTo>
                        <a:pt x="16" y="10"/>
                        <a:pt x="16" y="8"/>
                        <a:pt x="16" y="8"/>
                      </a:cubicBezTo>
                      <a:cubicBezTo>
                        <a:pt x="16" y="7"/>
                        <a:pt x="16" y="7"/>
                        <a:pt x="16" y="7"/>
                      </a:cubicBezTo>
                      <a:cubicBezTo>
                        <a:pt x="16" y="7"/>
                        <a:pt x="16" y="7"/>
                        <a:pt x="16" y="7"/>
                      </a:cubicBezTo>
                      <a:moveTo>
                        <a:pt x="10" y="9"/>
                      </a:moveTo>
                      <a:cubicBezTo>
                        <a:pt x="10" y="8"/>
                        <a:pt x="10" y="6"/>
                        <a:pt x="12" y="6"/>
                      </a:cubicBezTo>
                      <a:cubicBezTo>
                        <a:pt x="12" y="6"/>
                        <a:pt x="12" y="6"/>
                        <a:pt x="12" y="6"/>
                      </a:cubicBezTo>
                      <a:cubicBezTo>
                        <a:pt x="12" y="6"/>
                        <a:pt x="12" y="6"/>
                        <a:pt x="12" y="6"/>
                      </a:cubicBezTo>
                      <a:cubicBezTo>
                        <a:pt x="12" y="6"/>
                        <a:pt x="12" y="6"/>
                        <a:pt x="12" y="6"/>
                      </a:cubicBezTo>
                      <a:cubicBezTo>
                        <a:pt x="10" y="6"/>
                        <a:pt x="11" y="9"/>
                        <a:pt x="10" y="9"/>
                      </a:cubicBezTo>
                      <a:moveTo>
                        <a:pt x="23" y="9"/>
                      </a:moveTo>
                      <a:cubicBezTo>
                        <a:pt x="23" y="9"/>
                        <a:pt x="23" y="9"/>
                        <a:pt x="23" y="9"/>
                      </a:cubicBezTo>
                      <a:cubicBezTo>
                        <a:pt x="23" y="9"/>
                        <a:pt x="25" y="7"/>
                        <a:pt x="25" y="6"/>
                      </a:cubicBezTo>
                      <a:cubicBezTo>
                        <a:pt x="25" y="6"/>
                        <a:pt x="25" y="6"/>
                        <a:pt x="25" y="6"/>
                      </a:cubicBezTo>
                      <a:cubicBezTo>
                        <a:pt x="27" y="7"/>
                        <a:pt x="25" y="9"/>
                        <a:pt x="23" y="9"/>
                      </a:cubicBezTo>
                      <a:moveTo>
                        <a:pt x="19" y="6"/>
                      </a:moveTo>
                      <a:cubicBezTo>
                        <a:pt x="19" y="5"/>
                        <a:pt x="20"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19" y="6"/>
                        <a:pt x="19" y="6"/>
                      </a:cubicBezTo>
                      <a:moveTo>
                        <a:pt x="22" y="0"/>
                      </a:moveTo>
                      <a:cubicBezTo>
                        <a:pt x="22" y="0"/>
                        <a:pt x="22" y="0"/>
                        <a:pt x="21" y="0"/>
                      </a:cubicBezTo>
                      <a:cubicBezTo>
                        <a:pt x="21" y="0"/>
                        <a:pt x="20" y="1"/>
                        <a:pt x="20" y="1"/>
                      </a:cubicBezTo>
                      <a:cubicBezTo>
                        <a:pt x="19" y="1"/>
                        <a:pt x="19" y="1"/>
                        <a:pt x="18" y="0"/>
                      </a:cubicBezTo>
                      <a:cubicBezTo>
                        <a:pt x="18" y="0"/>
                        <a:pt x="18" y="0"/>
                        <a:pt x="17" y="0"/>
                      </a:cubicBezTo>
                      <a:cubicBezTo>
                        <a:pt x="17" y="0"/>
                        <a:pt x="17" y="0"/>
                        <a:pt x="16" y="1"/>
                      </a:cubicBezTo>
                      <a:cubicBezTo>
                        <a:pt x="15" y="3"/>
                        <a:pt x="11" y="1"/>
                        <a:pt x="11" y="3"/>
                      </a:cubicBezTo>
                      <a:cubicBezTo>
                        <a:pt x="10" y="6"/>
                        <a:pt x="6" y="6"/>
                        <a:pt x="6" y="8"/>
                      </a:cubicBezTo>
                      <a:cubicBezTo>
                        <a:pt x="6" y="11"/>
                        <a:pt x="2" y="12"/>
                        <a:pt x="3" y="14"/>
                      </a:cubicBezTo>
                      <a:cubicBezTo>
                        <a:pt x="3" y="16"/>
                        <a:pt x="0" y="20"/>
                        <a:pt x="1" y="22"/>
                      </a:cubicBezTo>
                      <a:cubicBezTo>
                        <a:pt x="2" y="23"/>
                        <a:pt x="1" y="24"/>
                        <a:pt x="1" y="25"/>
                      </a:cubicBezTo>
                      <a:cubicBezTo>
                        <a:pt x="3" y="28"/>
                        <a:pt x="4" y="30"/>
                        <a:pt x="5" y="33"/>
                      </a:cubicBezTo>
                      <a:cubicBezTo>
                        <a:pt x="5" y="33"/>
                        <a:pt x="5" y="33"/>
                        <a:pt x="5" y="33"/>
                      </a:cubicBezTo>
                      <a:cubicBezTo>
                        <a:pt x="5" y="33"/>
                        <a:pt x="5" y="33"/>
                        <a:pt x="5" y="33"/>
                      </a:cubicBezTo>
                      <a:cubicBezTo>
                        <a:pt x="5" y="33"/>
                        <a:pt x="5" y="33"/>
                        <a:pt x="5" y="33"/>
                      </a:cubicBezTo>
                      <a:cubicBezTo>
                        <a:pt x="5" y="33"/>
                        <a:pt x="5" y="33"/>
                        <a:pt x="5" y="33"/>
                      </a:cubicBezTo>
                      <a:cubicBezTo>
                        <a:pt x="5" y="32"/>
                        <a:pt x="6" y="32"/>
                        <a:pt x="6" y="32"/>
                      </a:cubicBezTo>
                      <a:cubicBezTo>
                        <a:pt x="7" y="32"/>
                        <a:pt x="7" y="33"/>
                        <a:pt x="8" y="33"/>
                      </a:cubicBezTo>
                      <a:cubicBezTo>
                        <a:pt x="9" y="34"/>
                        <a:pt x="10" y="34"/>
                        <a:pt x="10" y="34"/>
                      </a:cubicBezTo>
                      <a:cubicBezTo>
                        <a:pt x="11" y="34"/>
                        <a:pt x="11" y="34"/>
                        <a:pt x="12" y="34"/>
                      </a:cubicBezTo>
                      <a:cubicBezTo>
                        <a:pt x="12" y="34"/>
                        <a:pt x="12" y="34"/>
                        <a:pt x="13" y="34"/>
                      </a:cubicBezTo>
                      <a:cubicBezTo>
                        <a:pt x="13" y="34"/>
                        <a:pt x="13" y="34"/>
                        <a:pt x="14" y="34"/>
                      </a:cubicBezTo>
                      <a:cubicBezTo>
                        <a:pt x="14" y="34"/>
                        <a:pt x="15" y="34"/>
                        <a:pt x="15" y="34"/>
                      </a:cubicBezTo>
                      <a:cubicBezTo>
                        <a:pt x="16" y="34"/>
                        <a:pt x="16" y="34"/>
                        <a:pt x="17" y="33"/>
                      </a:cubicBezTo>
                      <a:cubicBezTo>
                        <a:pt x="17" y="33"/>
                        <a:pt x="17" y="33"/>
                        <a:pt x="17" y="33"/>
                      </a:cubicBezTo>
                      <a:cubicBezTo>
                        <a:pt x="18" y="33"/>
                        <a:pt x="18" y="33"/>
                        <a:pt x="18" y="33"/>
                      </a:cubicBezTo>
                      <a:cubicBezTo>
                        <a:pt x="18" y="33"/>
                        <a:pt x="19" y="33"/>
                        <a:pt x="19" y="33"/>
                      </a:cubicBezTo>
                      <a:cubicBezTo>
                        <a:pt x="19" y="33"/>
                        <a:pt x="20" y="33"/>
                        <a:pt x="20" y="32"/>
                      </a:cubicBezTo>
                      <a:cubicBezTo>
                        <a:pt x="21" y="30"/>
                        <a:pt x="23" y="32"/>
                        <a:pt x="23" y="30"/>
                      </a:cubicBezTo>
                      <a:cubicBezTo>
                        <a:pt x="24" y="28"/>
                        <a:pt x="27" y="29"/>
                        <a:pt x="27" y="26"/>
                      </a:cubicBezTo>
                      <a:cubicBezTo>
                        <a:pt x="27" y="25"/>
                        <a:pt x="30" y="25"/>
                        <a:pt x="29" y="22"/>
                      </a:cubicBezTo>
                      <a:cubicBezTo>
                        <a:pt x="29" y="21"/>
                        <a:pt x="32" y="20"/>
                        <a:pt x="31" y="17"/>
                      </a:cubicBezTo>
                      <a:cubicBezTo>
                        <a:pt x="30" y="16"/>
                        <a:pt x="33" y="14"/>
                        <a:pt x="32" y="12"/>
                      </a:cubicBezTo>
                      <a:cubicBezTo>
                        <a:pt x="31" y="10"/>
                        <a:pt x="32" y="8"/>
                        <a:pt x="31" y="7"/>
                      </a:cubicBezTo>
                      <a:cubicBezTo>
                        <a:pt x="30" y="6"/>
                        <a:pt x="30" y="4"/>
                        <a:pt x="30" y="3"/>
                      </a:cubicBezTo>
                      <a:cubicBezTo>
                        <a:pt x="30" y="2"/>
                        <a:pt x="30" y="2"/>
                        <a:pt x="29" y="2"/>
                      </a:cubicBezTo>
                      <a:cubicBezTo>
                        <a:pt x="29" y="1"/>
                        <a:pt x="28" y="1"/>
                        <a:pt x="28" y="1"/>
                      </a:cubicBezTo>
                      <a:cubicBezTo>
                        <a:pt x="27" y="1"/>
                        <a:pt x="27" y="1"/>
                        <a:pt x="27" y="1"/>
                      </a:cubicBezTo>
                      <a:cubicBezTo>
                        <a:pt x="27" y="1"/>
                        <a:pt x="26" y="1"/>
                        <a:pt x="26" y="1"/>
                      </a:cubicBezTo>
                      <a:cubicBezTo>
                        <a:pt x="25" y="1"/>
                        <a:pt x="25" y="1"/>
                        <a:pt x="24" y="0"/>
                      </a:cubicBezTo>
                      <a:cubicBezTo>
                        <a:pt x="23" y="0"/>
                        <a:pt x="23" y="0"/>
                        <a:pt x="22" y="0"/>
                      </a:cubicBezTo>
                    </a:path>
                  </a:pathLst>
                </a:custGeom>
                <a:solidFill>
                  <a:srgbClr val="CBA4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3" name="Freeform 11084">
                  <a:extLst>
                    <a:ext uri="{FF2B5EF4-FFF2-40B4-BE49-F238E27FC236}">
                      <a16:creationId xmlns:a16="http://schemas.microsoft.com/office/drawing/2014/main" id="{2A8762E3-2DF9-2FB0-BBAD-BF1CC222593A}"/>
                    </a:ext>
                  </a:extLst>
                </p:cNvPr>
                <p:cNvSpPr>
                  <a:spLocks/>
                </p:cNvSpPr>
                <p:nvPr/>
              </p:nvSpPr>
              <p:spPr bwMode="auto">
                <a:xfrm>
                  <a:off x="4726" y="2208"/>
                  <a:ext cx="3" cy="7"/>
                </a:xfrm>
                <a:custGeom>
                  <a:avLst/>
                  <a:gdLst>
                    <a:gd name="T0" fmla="*/ 0 w 4"/>
                    <a:gd name="T1" fmla="*/ 0 h 8"/>
                    <a:gd name="T2" fmla="*/ 1 w 4"/>
                    <a:gd name="T3" fmla="*/ 3 h 8"/>
                    <a:gd name="T4" fmla="*/ 2 w 4"/>
                    <a:gd name="T5" fmla="*/ 4 h 8"/>
                    <a:gd name="T6" fmla="*/ 2 w 4"/>
                    <a:gd name="T7" fmla="*/ 4 h 8"/>
                    <a:gd name="T8" fmla="*/ 2 w 4"/>
                    <a:gd name="T9" fmla="*/ 4 h 8"/>
                    <a:gd name="T10" fmla="*/ 2 w 4"/>
                    <a:gd name="T11" fmla="*/ 4 h 8"/>
                    <a:gd name="T12" fmla="*/ 2 w 4"/>
                    <a:gd name="T13" fmla="*/ 4 h 8"/>
                    <a:gd name="T14" fmla="*/ 2 w 4"/>
                    <a:gd name="T15" fmla="*/ 4 h 8"/>
                    <a:gd name="T16" fmla="*/ 0 w 4"/>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8">
                      <a:moveTo>
                        <a:pt x="0" y="0"/>
                      </a:moveTo>
                      <a:cubicBezTo>
                        <a:pt x="0" y="1"/>
                        <a:pt x="0" y="2"/>
                        <a:pt x="1" y="3"/>
                      </a:cubicBezTo>
                      <a:cubicBezTo>
                        <a:pt x="2" y="3"/>
                        <a:pt x="1" y="6"/>
                        <a:pt x="3" y="7"/>
                      </a:cubicBezTo>
                      <a:cubicBezTo>
                        <a:pt x="3" y="7"/>
                        <a:pt x="3" y="7"/>
                        <a:pt x="3" y="8"/>
                      </a:cubicBezTo>
                      <a:cubicBezTo>
                        <a:pt x="3" y="8"/>
                        <a:pt x="3" y="8"/>
                        <a:pt x="3" y="8"/>
                      </a:cubicBezTo>
                      <a:cubicBezTo>
                        <a:pt x="3" y="8"/>
                        <a:pt x="3" y="8"/>
                        <a:pt x="3" y="8"/>
                      </a:cubicBezTo>
                      <a:cubicBezTo>
                        <a:pt x="3" y="8"/>
                        <a:pt x="3" y="8"/>
                        <a:pt x="3" y="8"/>
                      </a:cubicBezTo>
                      <a:cubicBezTo>
                        <a:pt x="3" y="8"/>
                        <a:pt x="4" y="8"/>
                        <a:pt x="4" y="8"/>
                      </a:cubicBezTo>
                      <a:cubicBezTo>
                        <a:pt x="3" y="5"/>
                        <a:pt x="2" y="3"/>
                        <a:pt x="0" y="0"/>
                      </a:cubicBezTo>
                    </a:path>
                  </a:pathLst>
                </a:custGeom>
                <a:solidFill>
                  <a:srgbClr val="D1AB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4" name="Freeform 11085">
                  <a:extLst>
                    <a:ext uri="{FF2B5EF4-FFF2-40B4-BE49-F238E27FC236}">
                      <a16:creationId xmlns:a16="http://schemas.microsoft.com/office/drawing/2014/main" id="{1DBAF94C-BDBB-09EC-E30C-4AC1E7C1D9D7}"/>
                    </a:ext>
                  </a:extLst>
                </p:cNvPr>
                <p:cNvSpPr>
                  <a:spLocks noEditPoints="1"/>
                </p:cNvSpPr>
                <p:nvPr/>
              </p:nvSpPr>
              <p:spPr bwMode="auto">
                <a:xfrm>
                  <a:off x="4751" y="2190"/>
                  <a:ext cx="4" cy="3"/>
                </a:xfrm>
                <a:custGeom>
                  <a:avLst/>
                  <a:gdLst>
                    <a:gd name="T0" fmla="*/ 2 w 5"/>
                    <a:gd name="T1" fmla="*/ 2 h 4"/>
                    <a:gd name="T2" fmla="*/ 2 w 5"/>
                    <a:gd name="T3" fmla="*/ 2 h 4"/>
                    <a:gd name="T4" fmla="*/ 2 w 5"/>
                    <a:gd name="T5" fmla="*/ 2 h 4"/>
                    <a:gd name="T6" fmla="*/ 2 w 5"/>
                    <a:gd name="T7" fmla="*/ 2 h 4"/>
                    <a:gd name="T8" fmla="*/ 2 w 5"/>
                    <a:gd name="T9" fmla="*/ 2 h 4"/>
                    <a:gd name="T10" fmla="*/ 2 w 5"/>
                    <a:gd name="T11" fmla="*/ 2 h 4"/>
                    <a:gd name="T12" fmla="*/ 2 w 5"/>
                    <a:gd name="T13" fmla="*/ 2 h 4"/>
                    <a:gd name="T14" fmla="*/ 2 w 5"/>
                    <a:gd name="T15" fmla="*/ 2 h 4"/>
                    <a:gd name="T16" fmla="*/ 2 w 5"/>
                    <a:gd name="T17" fmla="*/ 2 h 4"/>
                    <a:gd name="T18" fmla="*/ 2 w 5"/>
                    <a:gd name="T19" fmla="*/ 2 h 4"/>
                    <a:gd name="T20" fmla="*/ 2 w 5"/>
                    <a:gd name="T21" fmla="*/ 2 h 4"/>
                    <a:gd name="T22" fmla="*/ 2 w 5"/>
                    <a:gd name="T23" fmla="*/ 2 h 4"/>
                    <a:gd name="T24" fmla="*/ 2 w 5"/>
                    <a:gd name="T25" fmla="*/ 2 h 4"/>
                    <a:gd name="T26" fmla="*/ 2 w 5"/>
                    <a:gd name="T27" fmla="*/ 2 h 4"/>
                    <a:gd name="T28" fmla="*/ 2 w 5"/>
                    <a:gd name="T29" fmla="*/ 2 h 4"/>
                    <a:gd name="T30" fmla="*/ 0 w 5"/>
                    <a:gd name="T31" fmla="*/ 0 h 4"/>
                    <a:gd name="T32" fmla="*/ 0 w 5"/>
                    <a:gd name="T33" fmla="*/ 0 h 4"/>
                    <a:gd name="T34" fmla="*/ 0 w 5"/>
                    <a:gd name="T35" fmla="*/ 0 h 4"/>
                    <a:gd name="T36" fmla="*/ 0 w 5"/>
                    <a:gd name="T37" fmla="*/ 0 h 4"/>
                    <a:gd name="T38" fmla="*/ 0 w 5"/>
                    <a:gd name="T39" fmla="*/ 0 h 4"/>
                    <a:gd name="T40" fmla="*/ 0 w 5"/>
                    <a:gd name="T41" fmla="*/ 0 h 4"/>
                    <a:gd name="T42" fmla="*/ 0 w 5"/>
                    <a:gd name="T43" fmla="*/ 0 h 4"/>
                    <a:gd name="T44" fmla="*/ 0 w 5"/>
                    <a:gd name="T45" fmla="*/ 0 h 4"/>
                    <a:gd name="T46" fmla="*/ 1 w 5"/>
                    <a:gd name="T47" fmla="*/ 0 h 4"/>
                    <a:gd name="T48" fmla="*/ 0 w 5"/>
                    <a:gd name="T49" fmla="*/ 0 h 4"/>
                    <a:gd name="T50" fmla="*/ 1 w 5"/>
                    <a:gd name="T51" fmla="*/ 0 h 4"/>
                    <a:gd name="T52" fmla="*/ 1 w 5"/>
                    <a:gd name="T53" fmla="*/ 0 h 4"/>
                    <a:gd name="T54" fmla="*/ 1 w 5"/>
                    <a:gd name="T55" fmla="*/ 0 h 4"/>
                    <a:gd name="T56" fmla="*/ 1 w 5"/>
                    <a:gd name="T57" fmla="*/ 0 h 4"/>
                    <a:gd name="T58" fmla="*/ 1 w 5"/>
                    <a:gd name="T59" fmla="*/ 0 h 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 h="4">
                      <a:moveTo>
                        <a:pt x="5" y="4"/>
                      </a:moveTo>
                      <a:cubicBezTo>
                        <a:pt x="5" y="4"/>
                        <a:pt x="5" y="4"/>
                        <a:pt x="5" y="4"/>
                      </a:cubicBezTo>
                      <a:cubicBezTo>
                        <a:pt x="5" y="4"/>
                        <a:pt x="5" y="4"/>
                        <a:pt x="5" y="4"/>
                      </a:cubicBezTo>
                      <a:moveTo>
                        <a:pt x="5" y="4"/>
                      </a:moveTo>
                      <a:cubicBezTo>
                        <a:pt x="5" y="4"/>
                        <a:pt x="5" y="4"/>
                        <a:pt x="5" y="4"/>
                      </a:cubicBezTo>
                      <a:cubicBezTo>
                        <a:pt x="5" y="4"/>
                        <a:pt x="5" y="4"/>
                        <a:pt x="5" y="4"/>
                      </a:cubicBezTo>
                      <a:moveTo>
                        <a:pt x="4" y="4"/>
                      </a:moveTo>
                      <a:cubicBezTo>
                        <a:pt x="5" y="4"/>
                        <a:pt x="5" y="4"/>
                        <a:pt x="5" y="4"/>
                      </a:cubicBezTo>
                      <a:cubicBezTo>
                        <a:pt x="5" y="4"/>
                        <a:pt x="5" y="4"/>
                        <a:pt x="4" y="4"/>
                      </a:cubicBezTo>
                      <a:moveTo>
                        <a:pt x="4" y="3"/>
                      </a:moveTo>
                      <a:cubicBezTo>
                        <a:pt x="4" y="4"/>
                        <a:pt x="4" y="4"/>
                        <a:pt x="4" y="4"/>
                      </a:cubicBezTo>
                      <a:cubicBezTo>
                        <a:pt x="4" y="4"/>
                        <a:pt x="4" y="4"/>
                        <a:pt x="4" y="3"/>
                      </a:cubicBezTo>
                      <a:moveTo>
                        <a:pt x="4" y="3"/>
                      </a:moveTo>
                      <a:cubicBezTo>
                        <a:pt x="4" y="3"/>
                        <a:pt x="4" y="3"/>
                        <a:pt x="4" y="3"/>
                      </a:cubicBezTo>
                      <a:cubicBezTo>
                        <a:pt x="4" y="3"/>
                        <a:pt x="4" y="3"/>
                        <a:pt x="4" y="3"/>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moveTo>
                        <a:pt x="1" y="0"/>
                      </a:moveTo>
                      <a:cubicBezTo>
                        <a:pt x="1" y="0"/>
                        <a:pt x="1" y="0"/>
                        <a:pt x="0"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BA4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5" name="Freeform 11086">
                  <a:extLst>
                    <a:ext uri="{FF2B5EF4-FFF2-40B4-BE49-F238E27FC236}">
                      <a16:creationId xmlns:a16="http://schemas.microsoft.com/office/drawing/2014/main" id="{9798A851-6070-9D6D-216C-008418CEBF48}"/>
                    </a:ext>
                  </a:extLst>
                </p:cNvPr>
                <p:cNvSpPr>
                  <a:spLocks noEditPoints="1"/>
                </p:cNvSpPr>
                <p:nvPr/>
              </p:nvSpPr>
              <p:spPr bwMode="auto">
                <a:xfrm>
                  <a:off x="4729" y="2190"/>
                  <a:ext cx="31" cy="31"/>
                </a:xfrm>
                <a:custGeom>
                  <a:avLst/>
                  <a:gdLst>
                    <a:gd name="T0" fmla="*/ 0 w 37"/>
                    <a:gd name="T1" fmla="*/ 15 h 38"/>
                    <a:gd name="T2" fmla="*/ 0 w 37"/>
                    <a:gd name="T3" fmla="*/ 15 h 38"/>
                    <a:gd name="T4" fmla="*/ 0 w 37"/>
                    <a:gd name="T5" fmla="*/ 13 h 38"/>
                    <a:gd name="T6" fmla="*/ 13 w 37"/>
                    <a:gd name="T7" fmla="*/ 0 h 38"/>
                    <a:gd name="T8" fmla="*/ 13 w 37"/>
                    <a:gd name="T9" fmla="*/ 2 h 38"/>
                    <a:gd name="T10" fmla="*/ 13 w 37"/>
                    <a:gd name="T11" fmla="*/ 6 h 38"/>
                    <a:gd name="T12" fmla="*/ 11 w 37"/>
                    <a:gd name="T13" fmla="*/ 11 h 38"/>
                    <a:gd name="T14" fmla="*/ 8 w 37"/>
                    <a:gd name="T15" fmla="*/ 13 h 38"/>
                    <a:gd name="T16" fmla="*/ 7 w 37"/>
                    <a:gd name="T17" fmla="*/ 13 h 38"/>
                    <a:gd name="T18" fmla="*/ 6 w 37"/>
                    <a:gd name="T19" fmla="*/ 13 h 38"/>
                    <a:gd name="T20" fmla="*/ 5 w 37"/>
                    <a:gd name="T21" fmla="*/ 13 h 38"/>
                    <a:gd name="T22" fmla="*/ 3 w 37"/>
                    <a:gd name="T23" fmla="*/ 13 h 38"/>
                    <a:gd name="T24" fmla="*/ 3 w 37"/>
                    <a:gd name="T25" fmla="*/ 13 h 38"/>
                    <a:gd name="T26" fmla="*/ 0 w 37"/>
                    <a:gd name="T27" fmla="*/ 13 h 38"/>
                    <a:gd name="T28" fmla="*/ 2 w 37"/>
                    <a:gd name="T29" fmla="*/ 13 h 38"/>
                    <a:gd name="T30" fmla="*/ 3 w 37"/>
                    <a:gd name="T31" fmla="*/ 15 h 38"/>
                    <a:gd name="T32" fmla="*/ 3 w 37"/>
                    <a:gd name="T33" fmla="*/ 16 h 38"/>
                    <a:gd name="T34" fmla="*/ 5 w 37"/>
                    <a:gd name="T35" fmla="*/ 16 h 38"/>
                    <a:gd name="T36" fmla="*/ 7 w 37"/>
                    <a:gd name="T37" fmla="*/ 16 h 38"/>
                    <a:gd name="T38" fmla="*/ 8 w 37"/>
                    <a:gd name="T39" fmla="*/ 16 h 38"/>
                    <a:gd name="T40" fmla="*/ 9 w 37"/>
                    <a:gd name="T41" fmla="*/ 16 h 38"/>
                    <a:gd name="T42" fmla="*/ 11 w 37"/>
                    <a:gd name="T43" fmla="*/ 16 h 38"/>
                    <a:gd name="T44" fmla="*/ 11 w 37"/>
                    <a:gd name="T45" fmla="*/ 16 h 38"/>
                    <a:gd name="T46" fmla="*/ 13 w 37"/>
                    <a:gd name="T47" fmla="*/ 16 h 38"/>
                    <a:gd name="T48" fmla="*/ 15 w 37"/>
                    <a:gd name="T49" fmla="*/ 13 h 38"/>
                    <a:gd name="T50" fmla="*/ 18 w 37"/>
                    <a:gd name="T51" fmla="*/ 9 h 38"/>
                    <a:gd name="T52" fmla="*/ 18 w 37"/>
                    <a:gd name="T53" fmla="*/ 7 h 38"/>
                    <a:gd name="T54" fmla="*/ 16 w 37"/>
                    <a:gd name="T55" fmla="*/ 4 h 38"/>
                    <a:gd name="T56" fmla="*/ 15 w 37"/>
                    <a:gd name="T57" fmla="*/ 2 h 38"/>
                    <a:gd name="T58" fmla="*/ 15 w 37"/>
                    <a:gd name="T59" fmla="*/ 2 h 38"/>
                    <a:gd name="T60" fmla="*/ 15 w 37"/>
                    <a:gd name="T61" fmla="*/ 2 h 38"/>
                    <a:gd name="T62" fmla="*/ 15 w 37"/>
                    <a:gd name="T63" fmla="*/ 2 h 38"/>
                    <a:gd name="T64" fmla="*/ 15 w 37"/>
                    <a:gd name="T65" fmla="*/ 2 h 38"/>
                    <a:gd name="T66" fmla="*/ 13 w 37"/>
                    <a:gd name="T67" fmla="*/ 0 h 38"/>
                    <a:gd name="T68" fmla="*/ 13 w 37"/>
                    <a:gd name="T69" fmla="*/ 0 h 38"/>
                    <a:gd name="T70" fmla="*/ 13 w 37"/>
                    <a:gd name="T71" fmla="*/ 0 h 38"/>
                    <a:gd name="T72" fmla="*/ 13 w 37"/>
                    <a:gd name="T73" fmla="*/ 0 h 38"/>
                    <a:gd name="T74" fmla="*/ 13 w 37"/>
                    <a:gd name="T75" fmla="*/ 0 h 38"/>
                    <a:gd name="T76" fmla="*/ 13 w 37"/>
                    <a:gd name="T77" fmla="*/ 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7" h="38">
                      <a:moveTo>
                        <a:pt x="0" y="33"/>
                      </a:moveTo>
                      <a:cubicBezTo>
                        <a:pt x="0" y="33"/>
                        <a:pt x="0" y="33"/>
                        <a:pt x="0" y="33"/>
                      </a:cubicBezTo>
                      <a:cubicBezTo>
                        <a:pt x="0" y="33"/>
                        <a:pt x="0" y="33"/>
                        <a:pt x="1" y="33"/>
                      </a:cubicBezTo>
                      <a:cubicBezTo>
                        <a:pt x="0" y="33"/>
                        <a:pt x="0" y="33"/>
                        <a:pt x="0" y="33"/>
                      </a:cubicBezTo>
                      <a:moveTo>
                        <a:pt x="0" y="30"/>
                      </a:moveTo>
                      <a:cubicBezTo>
                        <a:pt x="0" y="30"/>
                        <a:pt x="0" y="30"/>
                        <a:pt x="0" y="30"/>
                      </a:cubicBezTo>
                      <a:cubicBezTo>
                        <a:pt x="0" y="30"/>
                        <a:pt x="0" y="30"/>
                        <a:pt x="0" y="30"/>
                      </a:cubicBezTo>
                      <a:moveTo>
                        <a:pt x="25" y="0"/>
                      </a:moveTo>
                      <a:cubicBezTo>
                        <a:pt x="25" y="0"/>
                        <a:pt x="25" y="0"/>
                        <a:pt x="25" y="0"/>
                      </a:cubicBezTo>
                      <a:cubicBezTo>
                        <a:pt x="25" y="1"/>
                        <a:pt x="25" y="3"/>
                        <a:pt x="26" y="4"/>
                      </a:cubicBezTo>
                      <a:cubicBezTo>
                        <a:pt x="27" y="5"/>
                        <a:pt x="26" y="7"/>
                        <a:pt x="27" y="9"/>
                      </a:cubicBezTo>
                      <a:cubicBezTo>
                        <a:pt x="28" y="11"/>
                        <a:pt x="25" y="13"/>
                        <a:pt x="26" y="14"/>
                      </a:cubicBezTo>
                      <a:cubicBezTo>
                        <a:pt x="27" y="17"/>
                        <a:pt x="24" y="18"/>
                        <a:pt x="24" y="19"/>
                      </a:cubicBezTo>
                      <a:cubicBezTo>
                        <a:pt x="25" y="22"/>
                        <a:pt x="22" y="22"/>
                        <a:pt x="22" y="23"/>
                      </a:cubicBezTo>
                      <a:cubicBezTo>
                        <a:pt x="22" y="26"/>
                        <a:pt x="19" y="25"/>
                        <a:pt x="18" y="27"/>
                      </a:cubicBezTo>
                      <a:cubicBezTo>
                        <a:pt x="18" y="29"/>
                        <a:pt x="16" y="27"/>
                        <a:pt x="15" y="29"/>
                      </a:cubicBezTo>
                      <a:cubicBezTo>
                        <a:pt x="15" y="30"/>
                        <a:pt x="14" y="30"/>
                        <a:pt x="14" y="30"/>
                      </a:cubicBezTo>
                      <a:cubicBezTo>
                        <a:pt x="14" y="30"/>
                        <a:pt x="13" y="30"/>
                        <a:pt x="13" y="30"/>
                      </a:cubicBezTo>
                      <a:cubicBezTo>
                        <a:pt x="13" y="30"/>
                        <a:pt x="13" y="30"/>
                        <a:pt x="12" y="30"/>
                      </a:cubicBezTo>
                      <a:cubicBezTo>
                        <a:pt x="12" y="30"/>
                        <a:pt x="12" y="30"/>
                        <a:pt x="12" y="30"/>
                      </a:cubicBezTo>
                      <a:cubicBezTo>
                        <a:pt x="11" y="31"/>
                        <a:pt x="11" y="31"/>
                        <a:pt x="10" y="31"/>
                      </a:cubicBezTo>
                      <a:cubicBezTo>
                        <a:pt x="10" y="31"/>
                        <a:pt x="9" y="31"/>
                        <a:pt x="9" y="31"/>
                      </a:cubicBezTo>
                      <a:cubicBezTo>
                        <a:pt x="8" y="31"/>
                        <a:pt x="8" y="31"/>
                        <a:pt x="8" y="31"/>
                      </a:cubicBezTo>
                      <a:cubicBezTo>
                        <a:pt x="7" y="31"/>
                        <a:pt x="7" y="31"/>
                        <a:pt x="7" y="31"/>
                      </a:cubicBezTo>
                      <a:cubicBezTo>
                        <a:pt x="6" y="31"/>
                        <a:pt x="6" y="31"/>
                        <a:pt x="5" y="31"/>
                      </a:cubicBezTo>
                      <a:cubicBezTo>
                        <a:pt x="5" y="31"/>
                        <a:pt x="4" y="31"/>
                        <a:pt x="3" y="30"/>
                      </a:cubicBezTo>
                      <a:cubicBezTo>
                        <a:pt x="2" y="30"/>
                        <a:pt x="2" y="29"/>
                        <a:pt x="1" y="29"/>
                      </a:cubicBezTo>
                      <a:cubicBezTo>
                        <a:pt x="1" y="29"/>
                        <a:pt x="0" y="29"/>
                        <a:pt x="0" y="30"/>
                      </a:cubicBezTo>
                      <a:cubicBezTo>
                        <a:pt x="0" y="29"/>
                        <a:pt x="1" y="29"/>
                        <a:pt x="1" y="29"/>
                      </a:cubicBezTo>
                      <a:cubicBezTo>
                        <a:pt x="1" y="29"/>
                        <a:pt x="2" y="30"/>
                        <a:pt x="2" y="30"/>
                      </a:cubicBezTo>
                      <a:cubicBezTo>
                        <a:pt x="3" y="31"/>
                        <a:pt x="3" y="34"/>
                        <a:pt x="5" y="34"/>
                      </a:cubicBezTo>
                      <a:cubicBezTo>
                        <a:pt x="5" y="34"/>
                        <a:pt x="5" y="34"/>
                        <a:pt x="5" y="33"/>
                      </a:cubicBezTo>
                      <a:cubicBezTo>
                        <a:pt x="5" y="33"/>
                        <a:pt x="5" y="33"/>
                        <a:pt x="5" y="33"/>
                      </a:cubicBezTo>
                      <a:cubicBezTo>
                        <a:pt x="6" y="33"/>
                        <a:pt x="6" y="34"/>
                        <a:pt x="7" y="35"/>
                      </a:cubicBezTo>
                      <a:cubicBezTo>
                        <a:pt x="7" y="36"/>
                        <a:pt x="8" y="36"/>
                        <a:pt x="9" y="36"/>
                      </a:cubicBezTo>
                      <a:cubicBezTo>
                        <a:pt x="9" y="36"/>
                        <a:pt x="9" y="36"/>
                        <a:pt x="10" y="36"/>
                      </a:cubicBezTo>
                      <a:cubicBezTo>
                        <a:pt x="10" y="36"/>
                        <a:pt x="10" y="36"/>
                        <a:pt x="10" y="36"/>
                      </a:cubicBezTo>
                      <a:cubicBezTo>
                        <a:pt x="11" y="36"/>
                        <a:pt x="12" y="36"/>
                        <a:pt x="13" y="37"/>
                      </a:cubicBezTo>
                      <a:cubicBezTo>
                        <a:pt x="13" y="37"/>
                        <a:pt x="14" y="38"/>
                        <a:pt x="15" y="38"/>
                      </a:cubicBezTo>
                      <a:cubicBezTo>
                        <a:pt x="15" y="38"/>
                        <a:pt x="16" y="38"/>
                        <a:pt x="16" y="37"/>
                      </a:cubicBezTo>
                      <a:cubicBezTo>
                        <a:pt x="16" y="37"/>
                        <a:pt x="17" y="37"/>
                        <a:pt x="17" y="37"/>
                      </a:cubicBezTo>
                      <a:cubicBezTo>
                        <a:pt x="17" y="37"/>
                        <a:pt x="18" y="37"/>
                        <a:pt x="18" y="37"/>
                      </a:cubicBezTo>
                      <a:cubicBezTo>
                        <a:pt x="19" y="38"/>
                        <a:pt x="19" y="38"/>
                        <a:pt x="20" y="38"/>
                      </a:cubicBezTo>
                      <a:cubicBezTo>
                        <a:pt x="20" y="38"/>
                        <a:pt x="21" y="38"/>
                        <a:pt x="21" y="37"/>
                      </a:cubicBezTo>
                      <a:cubicBezTo>
                        <a:pt x="21" y="36"/>
                        <a:pt x="21" y="36"/>
                        <a:pt x="22" y="36"/>
                      </a:cubicBezTo>
                      <a:cubicBezTo>
                        <a:pt x="22" y="36"/>
                        <a:pt x="22" y="36"/>
                        <a:pt x="23" y="36"/>
                      </a:cubicBezTo>
                      <a:cubicBezTo>
                        <a:pt x="23" y="36"/>
                        <a:pt x="23" y="36"/>
                        <a:pt x="23" y="36"/>
                      </a:cubicBezTo>
                      <a:cubicBezTo>
                        <a:pt x="24" y="36"/>
                        <a:pt x="24" y="36"/>
                        <a:pt x="25" y="35"/>
                      </a:cubicBezTo>
                      <a:cubicBezTo>
                        <a:pt x="25" y="34"/>
                        <a:pt x="28" y="35"/>
                        <a:pt x="28" y="33"/>
                      </a:cubicBezTo>
                      <a:cubicBezTo>
                        <a:pt x="28" y="31"/>
                        <a:pt x="31" y="32"/>
                        <a:pt x="31" y="30"/>
                      </a:cubicBezTo>
                      <a:cubicBezTo>
                        <a:pt x="31" y="28"/>
                        <a:pt x="34" y="28"/>
                        <a:pt x="34" y="26"/>
                      </a:cubicBezTo>
                      <a:cubicBezTo>
                        <a:pt x="34" y="24"/>
                        <a:pt x="37" y="23"/>
                        <a:pt x="36" y="21"/>
                      </a:cubicBezTo>
                      <a:cubicBezTo>
                        <a:pt x="35" y="20"/>
                        <a:pt x="36" y="19"/>
                        <a:pt x="36" y="17"/>
                      </a:cubicBezTo>
                      <a:cubicBezTo>
                        <a:pt x="36" y="17"/>
                        <a:pt x="36" y="16"/>
                        <a:pt x="36" y="16"/>
                      </a:cubicBezTo>
                      <a:cubicBezTo>
                        <a:pt x="36" y="15"/>
                        <a:pt x="36" y="15"/>
                        <a:pt x="36" y="15"/>
                      </a:cubicBezTo>
                      <a:cubicBezTo>
                        <a:pt x="34" y="12"/>
                        <a:pt x="36" y="9"/>
                        <a:pt x="34" y="8"/>
                      </a:cubicBezTo>
                      <a:cubicBezTo>
                        <a:pt x="32" y="7"/>
                        <a:pt x="32"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0" y="4"/>
                      </a:cubicBezTo>
                      <a:cubicBezTo>
                        <a:pt x="30" y="4"/>
                        <a:pt x="30" y="4"/>
                        <a:pt x="30" y="4"/>
                      </a:cubicBezTo>
                      <a:cubicBezTo>
                        <a:pt x="30" y="4"/>
                        <a:pt x="30" y="4"/>
                        <a:pt x="30" y="3"/>
                      </a:cubicBezTo>
                      <a:cubicBezTo>
                        <a:pt x="30" y="3"/>
                        <a:pt x="30" y="3"/>
                        <a:pt x="30" y="3"/>
                      </a:cubicBezTo>
                      <a:cubicBezTo>
                        <a:pt x="30" y="3"/>
                        <a:pt x="30" y="3"/>
                        <a:pt x="30" y="3"/>
                      </a:cubicBezTo>
                      <a:cubicBezTo>
                        <a:pt x="29" y="2"/>
                        <a:pt x="29"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5"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6" name="Freeform 11087">
                  <a:extLst>
                    <a:ext uri="{FF2B5EF4-FFF2-40B4-BE49-F238E27FC236}">
                      <a16:creationId xmlns:a16="http://schemas.microsoft.com/office/drawing/2014/main" id="{4D980D63-D440-BBEA-42BD-53C3E82902A0}"/>
                    </a:ext>
                  </a:extLst>
                </p:cNvPr>
                <p:cNvSpPr>
                  <a:spLocks noEditPoints="1"/>
                </p:cNvSpPr>
                <p:nvPr/>
              </p:nvSpPr>
              <p:spPr bwMode="auto">
                <a:xfrm>
                  <a:off x="4728" y="2215"/>
                  <a:ext cx="1" cy="2"/>
                </a:xfrm>
                <a:custGeom>
                  <a:avLst/>
                  <a:gdLst>
                    <a:gd name="T0" fmla="*/ 0 w 1"/>
                    <a:gd name="T1" fmla="*/ 0 h 3"/>
                    <a:gd name="T2" fmla="*/ 0 w 1"/>
                    <a:gd name="T3" fmla="*/ 0 h 3"/>
                    <a:gd name="T4" fmla="*/ 0 w 1"/>
                    <a:gd name="T5" fmla="*/ 0 h 3"/>
                    <a:gd name="T6" fmla="*/ 0 w 1"/>
                    <a:gd name="T7" fmla="*/ 0 h 3"/>
                    <a:gd name="T8" fmla="*/ 0 w 1"/>
                    <a:gd name="T9" fmla="*/ 0 h 3"/>
                    <a:gd name="T10" fmla="*/ 1 w 1"/>
                    <a:gd name="T11" fmla="*/ 1 h 3"/>
                    <a:gd name="T12" fmla="*/ 1 w 1"/>
                    <a:gd name="T13" fmla="*/ 1 h 3"/>
                    <a:gd name="T14" fmla="*/ 0 w 1"/>
                    <a:gd name="T15" fmla="*/ 0 h 3"/>
                    <a:gd name="T16" fmla="*/ 0 w 1"/>
                    <a:gd name="T17" fmla="*/ 0 h 3"/>
                    <a:gd name="T18" fmla="*/ 0 w 1"/>
                    <a:gd name="T19" fmla="*/ 0 h 3"/>
                    <a:gd name="T20" fmla="*/ 0 w 1"/>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3">
                      <a:moveTo>
                        <a:pt x="0" y="0"/>
                      </a:moveTo>
                      <a:cubicBezTo>
                        <a:pt x="0" y="0"/>
                        <a:pt x="0" y="0"/>
                        <a:pt x="0" y="0"/>
                      </a:cubicBezTo>
                      <a:cubicBezTo>
                        <a:pt x="0" y="0"/>
                        <a:pt x="0" y="0"/>
                        <a:pt x="0" y="0"/>
                      </a:cubicBezTo>
                      <a:cubicBezTo>
                        <a:pt x="0" y="0"/>
                        <a:pt x="0" y="0"/>
                        <a:pt x="0" y="0"/>
                      </a:cubicBezTo>
                      <a:moveTo>
                        <a:pt x="0" y="0"/>
                      </a:moveTo>
                      <a:cubicBezTo>
                        <a:pt x="1" y="1"/>
                        <a:pt x="0" y="3"/>
                        <a:pt x="1" y="3"/>
                      </a:cubicBezTo>
                      <a:cubicBezTo>
                        <a:pt x="1" y="3"/>
                        <a:pt x="1" y="3"/>
                        <a:pt x="1" y="3"/>
                      </a:cubicBezTo>
                      <a:cubicBezTo>
                        <a:pt x="0" y="3"/>
                        <a:pt x="1" y="1"/>
                        <a:pt x="0" y="0"/>
                      </a:cubicBezTo>
                      <a:cubicBezTo>
                        <a:pt x="0" y="0"/>
                        <a:pt x="0" y="0"/>
                        <a:pt x="0" y="0"/>
                      </a:cubicBezTo>
                      <a:cubicBezTo>
                        <a:pt x="0" y="0"/>
                        <a:pt x="0" y="0"/>
                        <a:pt x="0" y="0"/>
                      </a:cubicBezTo>
                      <a:cubicBezTo>
                        <a:pt x="0" y="0"/>
                        <a:pt x="0" y="0"/>
                        <a:pt x="0" y="0"/>
                      </a:cubicBezTo>
                    </a:path>
                  </a:pathLst>
                </a:custGeom>
                <a:solidFill>
                  <a:srgbClr val="B99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7" name="Freeform 11088">
                  <a:extLst>
                    <a:ext uri="{FF2B5EF4-FFF2-40B4-BE49-F238E27FC236}">
                      <a16:creationId xmlns:a16="http://schemas.microsoft.com/office/drawing/2014/main" id="{879D6510-A7EA-7093-1FF8-57BB712E5CE0}"/>
                    </a:ext>
                  </a:extLst>
                </p:cNvPr>
                <p:cNvSpPr>
                  <a:spLocks noEditPoints="1"/>
                </p:cNvSpPr>
                <p:nvPr/>
              </p:nvSpPr>
              <p:spPr bwMode="auto">
                <a:xfrm>
                  <a:off x="4730" y="2215"/>
                  <a:ext cx="27" cy="10"/>
                </a:xfrm>
                <a:custGeom>
                  <a:avLst/>
                  <a:gdLst>
                    <a:gd name="T0" fmla="*/ 9 w 33"/>
                    <a:gd name="T1" fmla="*/ 6 h 12"/>
                    <a:gd name="T2" fmla="*/ 6 w 33"/>
                    <a:gd name="T3" fmla="*/ 6 h 12"/>
                    <a:gd name="T4" fmla="*/ 6 w 33"/>
                    <a:gd name="T5" fmla="*/ 6 h 12"/>
                    <a:gd name="T6" fmla="*/ 9 w 33"/>
                    <a:gd name="T7" fmla="*/ 6 h 12"/>
                    <a:gd name="T8" fmla="*/ 8 w 33"/>
                    <a:gd name="T9" fmla="*/ 6 h 12"/>
                    <a:gd name="T10" fmla="*/ 7 w 33"/>
                    <a:gd name="T11" fmla="*/ 6 h 12"/>
                    <a:gd name="T12" fmla="*/ 7 w 33"/>
                    <a:gd name="T13" fmla="*/ 6 h 12"/>
                    <a:gd name="T14" fmla="*/ 7 w 33"/>
                    <a:gd name="T15" fmla="*/ 6 h 12"/>
                    <a:gd name="T16" fmla="*/ 7 w 33"/>
                    <a:gd name="T17" fmla="*/ 6 h 12"/>
                    <a:gd name="T18" fmla="*/ 7 w 33"/>
                    <a:gd name="T19" fmla="*/ 6 h 12"/>
                    <a:gd name="T20" fmla="*/ 7 w 33"/>
                    <a:gd name="T21" fmla="*/ 6 h 12"/>
                    <a:gd name="T22" fmla="*/ 7 w 33"/>
                    <a:gd name="T23" fmla="*/ 6 h 12"/>
                    <a:gd name="T24" fmla="*/ 7 w 33"/>
                    <a:gd name="T25" fmla="*/ 6 h 12"/>
                    <a:gd name="T26" fmla="*/ 7 w 33"/>
                    <a:gd name="T27" fmla="*/ 6 h 12"/>
                    <a:gd name="T28" fmla="*/ 6 w 33"/>
                    <a:gd name="T29" fmla="*/ 6 h 12"/>
                    <a:gd name="T30" fmla="*/ 7 w 33"/>
                    <a:gd name="T31" fmla="*/ 6 h 12"/>
                    <a:gd name="T32" fmla="*/ 7 w 33"/>
                    <a:gd name="T33" fmla="*/ 6 h 12"/>
                    <a:gd name="T34" fmla="*/ 7 w 33"/>
                    <a:gd name="T35" fmla="*/ 6 h 12"/>
                    <a:gd name="T36" fmla="*/ 6 w 33"/>
                    <a:gd name="T37" fmla="*/ 6 h 12"/>
                    <a:gd name="T38" fmla="*/ 6 w 33"/>
                    <a:gd name="T39" fmla="*/ 6 h 12"/>
                    <a:gd name="T40" fmla="*/ 6 w 33"/>
                    <a:gd name="T41" fmla="*/ 6 h 12"/>
                    <a:gd name="T42" fmla="*/ 6 w 33"/>
                    <a:gd name="T43" fmla="*/ 6 h 12"/>
                    <a:gd name="T44" fmla="*/ 9 w 33"/>
                    <a:gd name="T45" fmla="*/ 6 h 12"/>
                    <a:gd name="T46" fmla="*/ 9 w 33"/>
                    <a:gd name="T47" fmla="*/ 6 h 12"/>
                    <a:gd name="T48" fmla="*/ 9 w 33"/>
                    <a:gd name="T49" fmla="*/ 6 h 12"/>
                    <a:gd name="T50" fmla="*/ 4 w 33"/>
                    <a:gd name="T51" fmla="*/ 5 h 12"/>
                    <a:gd name="T52" fmla="*/ 4 w 33"/>
                    <a:gd name="T53" fmla="*/ 5 h 12"/>
                    <a:gd name="T54" fmla="*/ 4 w 33"/>
                    <a:gd name="T55" fmla="*/ 5 h 12"/>
                    <a:gd name="T56" fmla="*/ 4 w 33"/>
                    <a:gd name="T57" fmla="*/ 5 h 12"/>
                    <a:gd name="T58" fmla="*/ 9 w 33"/>
                    <a:gd name="T59" fmla="*/ 5 h 12"/>
                    <a:gd name="T60" fmla="*/ 11 w 33"/>
                    <a:gd name="T61" fmla="*/ 5 h 12"/>
                    <a:gd name="T62" fmla="*/ 11 w 33"/>
                    <a:gd name="T63" fmla="*/ 5 h 12"/>
                    <a:gd name="T64" fmla="*/ 11 w 33"/>
                    <a:gd name="T65" fmla="*/ 5 h 12"/>
                    <a:gd name="T66" fmla="*/ 11 w 33"/>
                    <a:gd name="T67" fmla="*/ 5 h 12"/>
                    <a:gd name="T68" fmla="*/ 4 w 33"/>
                    <a:gd name="T69" fmla="*/ 5 h 12"/>
                    <a:gd name="T70" fmla="*/ 4 w 33"/>
                    <a:gd name="T71" fmla="*/ 5 h 12"/>
                    <a:gd name="T72" fmla="*/ 4 w 33"/>
                    <a:gd name="T73" fmla="*/ 5 h 12"/>
                    <a:gd name="T74" fmla="*/ 4 w 33"/>
                    <a:gd name="T75" fmla="*/ 5 h 12"/>
                    <a:gd name="T76" fmla="*/ 2 w 33"/>
                    <a:gd name="T77" fmla="*/ 4 h 12"/>
                    <a:gd name="T78" fmla="*/ 2 w 33"/>
                    <a:gd name="T79" fmla="*/ 4 h 12"/>
                    <a:gd name="T80" fmla="*/ 2 w 33"/>
                    <a:gd name="T81" fmla="*/ 4 h 12"/>
                    <a:gd name="T82" fmla="*/ 2 w 33"/>
                    <a:gd name="T83" fmla="*/ 4 h 12"/>
                    <a:gd name="T84" fmla="*/ 2 w 33"/>
                    <a:gd name="T85" fmla="*/ 3 h 12"/>
                    <a:gd name="T86" fmla="*/ 2 w 33"/>
                    <a:gd name="T87" fmla="*/ 5 h 12"/>
                    <a:gd name="T88" fmla="*/ 2 w 33"/>
                    <a:gd name="T89" fmla="*/ 3 h 12"/>
                    <a:gd name="T90" fmla="*/ 2 w 33"/>
                    <a:gd name="T91" fmla="*/ 3 h 12"/>
                    <a:gd name="T92" fmla="*/ 0 w 33"/>
                    <a:gd name="T93" fmla="*/ 3 h 12"/>
                    <a:gd name="T94" fmla="*/ 0 w 33"/>
                    <a:gd name="T95" fmla="*/ 3 h 12"/>
                    <a:gd name="T96" fmla="*/ 1 w 33"/>
                    <a:gd name="T97" fmla="*/ 3 h 12"/>
                    <a:gd name="T98" fmla="*/ 0 w 33"/>
                    <a:gd name="T99" fmla="*/ 3 h 12"/>
                    <a:gd name="T100" fmla="*/ 0 w 33"/>
                    <a:gd name="T101" fmla="*/ 3 h 12"/>
                    <a:gd name="T102" fmla="*/ 11 w 33"/>
                    <a:gd name="T103" fmla="*/ 5 h 12"/>
                    <a:gd name="T104" fmla="*/ 11 w 33"/>
                    <a:gd name="T105" fmla="*/ 5 h 12"/>
                    <a:gd name="T106" fmla="*/ 15 w 33"/>
                    <a:gd name="T107" fmla="*/ 0 h 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3" h="12">
                      <a:moveTo>
                        <a:pt x="19" y="12"/>
                      </a:move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moveTo>
                        <a:pt x="14" y="12"/>
                      </a:move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moveTo>
                        <a:pt x="18" y="12"/>
                      </a:moveTo>
                      <a:cubicBezTo>
                        <a:pt x="18" y="12"/>
                        <a:pt x="18" y="12"/>
                        <a:pt x="18" y="12"/>
                      </a:cubicBezTo>
                      <a:cubicBezTo>
                        <a:pt x="18" y="12"/>
                        <a:pt x="18" y="12"/>
                        <a:pt x="19" y="12"/>
                      </a:cubicBezTo>
                      <a:cubicBezTo>
                        <a:pt x="19" y="12"/>
                        <a:pt x="19" y="12"/>
                        <a:pt x="19" y="12"/>
                      </a:cubicBezTo>
                      <a:cubicBezTo>
                        <a:pt x="18" y="12"/>
                        <a:pt x="18" y="12"/>
                        <a:pt x="18" y="12"/>
                      </a:cubicBezTo>
                      <a:moveTo>
                        <a:pt x="18" y="12"/>
                      </a:moveTo>
                      <a:cubicBezTo>
                        <a:pt x="18" y="12"/>
                        <a:pt x="18" y="12"/>
                        <a:pt x="18" y="12"/>
                      </a:cubicBezTo>
                      <a:cubicBezTo>
                        <a:pt x="18" y="12"/>
                        <a:pt x="18" y="12"/>
                        <a:pt x="18" y="12"/>
                      </a:cubicBezTo>
                      <a:cubicBezTo>
                        <a:pt x="18" y="12"/>
                        <a:pt x="18" y="12"/>
                        <a:pt x="18" y="12"/>
                      </a:cubicBezTo>
                      <a:cubicBezTo>
                        <a:pt x="18" y="12"/>
                        <a:pt x="18" y="12"/>
                        <a:pt x="18" y="12"/>
                      </a:cubicBezTo>
                      <a:moveTo>
                        <a:pt x="17" y="11"/>
                      </a:move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moveTo>
                        <a:pt x="17" y="11"/>
                      </a:moveTo>
                      <a:cubicBezTo>
                        <a:pt x="17" y="11"/>
                        <a:pt x="17" y="11"/>
                        <a:pt x="17" y="11"/>
                      </a:cubicBezTo>
                      <a:cubicBezTo>
                        <a:pt x="17" y="11"/>
                        <a:pt x="17" y="11"/>
                        <a:pt x="17" y="11"/>
                      </a:cubicBezTo>
                      <a:cubicBezTo>
                        <a:pt x="17" y="11"/>
                        <a:pt x="17" y="11"/>
                        <a:pt x="17" y="11"/>
                      </a:cubicBezTo>
                      <a:cubicBezTo>
                        <a:pt x="17" y="11"/>
                        <a:pt x="17" y="11"/>
                        <a:pt x="17" y="11"/>
                      </a:cubicBezTo>
                      <a:moveTo>
                        <a:pt x="17" y="11"/>
                      </a:moveTo>
                      <a:cubicBezTo>
                        <a:pt x="17" y="11"/>
                        <a:pt x="17" y="11"/>
                        <a:pt x="17" y="11"/>
                      </a:cubicBezTo>
                      <a:cubicBezTo>
                        <a:pt x="17" y="11"/>
                        <a:pt x="17" y="11"/>
                        <a:pt x="17" y="11"/>
                      </a:cubicBezTo>
                      <a:cubicBezTo>
                        <a:pt x="17" y="11"/>
                        <a:pt x="17" y="11"/>
                        <a:pt x="17" y="11"/>
                      </a:cubicBezTo>
                      <a:cubicBezTo>
                        <a:pt x="17" y="11"/>
                        <a:pt x="17" y="11"/>
                        <a:pt x="17" y="11"/>
                      </a:cubicBezTo>
                      <a:moveTo>
                        <a:pt x="15" y="11"/>
                      </a:moveTo>
                      <a:cubicBezTo>
                        <a:pt x="15" y="11"/>
                        <a:pt x="15" y="11"/>
                        <a:pt x="15" y="11"/>
                      </a:cubicBezTo>
                      <a:cubicBezTo>
                        <a:pt x="15" y="11"/>
                        <a:pt x="15" y="11"/>
                        <a:pt x="15" y="11"/>
                      </a:cubicBezTo>
                      <a:cubicBezTo>
                        <a:pt x="15" y="11"/>
                        <a:pt x="15" y="11"/>
                        <a:pt x="15" y="11"/>
                      </a:cubicBezTo>
                      <a:cubicBezTo>
                        <a:pt x="15" y="11"/>
                        <a:pt x="15" y="11"/>
                        <a:pt x="15" y="11"/>
                      </a:cubicBezTo>
                      <a:moveTo>
                        <a:pt x="17" y="11"/>
                      </a:moveTo>
                      <a:cubicBezTo>
                        <a:pt x="17" y="11"/>
                        <a:pt x="17" y="11"/>
                        <a:pt x="17" y="11"/>
                      </a:cubicBezTo>
                      <a:cubicBezTo>
                        <a:pt x="17" y="11"/>
                        <a:pt x="17" y="11"/>
                        <a:pt x="17" y="11"/>
                      </a:cubicBezTo>
                      <a:cubicBezTo>
                        <a:pt x="17" y="11"/>
                        <a:pt x="17" y="11"/>
                        <a:pt x="17" y="11"/>
                      </a:cubicBezTo>
                      <a:cubicBezTo>
                        <a:pt x="17" y="11"/>
                        <a:pt x="17" y="11"/>
                        <a:pt x="17" y="11"/>
                      </a:cubicBezTo>
                      <a:moveTo>
                        <a:pt x="15" y="11"/>
                      </a:move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moveTo>
                        <a:pt x="12" y="11"/>
                      </a:moveTo>
                      <a:cubicBezTo>
                        <a:pt x="12" y="11"/>
                        <a:pt x="12" y="11"/>
                        <a:pt x="12" y="11"/>
                      </a:cubicBezTo>
                      <a:cubicBezTo>
                        <a:pt x="13" y="11"/>
                        <a:pt x="13" y="12"/>
                        <a:pt x="14" y="12"/>
                      </a:cubicBezTo>
                      <a:cubicBezTo>
                        <a:pt x="14" y="12"/>
                        <a:pt x="14" y="12"/>
                        <a:pt x="14" y="12"/>
                      </a:cubicBezTo>
                      <a:cubicBezTo>
                        <a:pt x="13" y="12"/>
                        <a:pt x="13" y="11"/>
                        <a:pt x="12" y="11"/>
                      </a:cubicBezTo>
                      <a:moveTo>
                        <a:pt x="16" y="11"/>
                      </a:moveTo>
                      <a:cubicBezTo>
                        <a:pt x="16" y="11"/>
                        <a:pt x="16" y="11"/>
                        <a:pt x="16" y="11"/>
                      </a:cubicBezTo>
                      <a:cubicBezTo>
                        <a:pt x="16" y="11"/>
                        <a:pt x="17" y="11"/>
                        <a:pt x="17" y="11"/>
                      </a:cubicBezTo>
                      <a:cubicBezTo>
                        <a:pt x="17" y="11"/>
                        <a:pt x="17" y="11"/>
                        <a:pt x="17" y="11"/>
                      </a:cubicBezTo>
                      <a:cubicBezTo>
                        <a:pt x="17" y="11"/>
                        <a:pt x="16" y="11"/>
                        <a:pt x="16" y="11"/>
                      </a:cubicBezTo>
                      <a:moveTo>
                        <a:pt x="16" y="11"/>
                      </a:move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moveTo>
                        <a:pt x="12" y="11"/>
                      </a:moveTo>
                      <a:cubicBezTo>
                        <a:pt x="12" y="11"/>
                        <a:pt x="12" y="11"/>
                        <a:pt x="12" y="11"/>
                      </a:cubicBezTo>
                      <a:cubicBezTo>
                        <a:pt x="12" y="11"/>
                        <a:pt x="12" y="11"/>
                        <a:pt x="12" y="11"/>
                      </a:cubicBezTo>
                      <a:cubicBezTo>
                        <a:pt x="12" y="11"/>
                        <a:pt x="12" y="11"/>
                        <a:pt x="12" y="11"/>
                      </a:cubicBezTo>
                      <a:cubicBezTo>
                        <a:pt x="12" y="11"/>
                        <a:pt x="12" y="11"/>
                        <a:pt x="12" y="11"/>
                      </a:cubicBezTo>
                      <a:moveTo>
                        <a:pt x="12" y="11"/>
                      </a:moveTo>
                      <a:cubicBezTo>
                        <a:pt x="12" y="11"/>
                        <a:pt x="12" y="11"/>
                        <a:pt x="12" y="11"/>
                      </a:cubicBezTo>
                      <a:cubicBezTo>
                        <a:pt x="12" y="11"/>
                        <a:pt x="12" y="11"/>
                        <a:pt x="12" y="11"/>
                      </a:cubicBezTo>
                      <a:cubicBezTo>
                        <a:pt x="12" y="11"/>
                        <a:pt x="12" y="11"/>
                        <a:pt x="12" y="11"/>
                      </a:cubicBezTo>
                      <a:cubicBezTo>
                        <a:pt x="12" y="11"/>
                        <a:pt x="12" y="11"/>
                        <a:pt x="12" y="11"/>
                      </a:cubicBezTo>
                      <a:moveTo>
                        <a:pt x="12" y="11"/>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moveTo>
                        <a:pt x="20" y="11"/>
                      </a:moveTo>
                      <a:cubicBezTo>
                        <a:pt x="20" y="11"/>
                        <a:pt x="20" y="11"/>
                        <a:pt x="20" y="11"/>
                      </a:cubicBezTo>
                      <a:cubicBezTo>
                        <a:pt x="20" y="11"/>
                        <a:pt x="20" y="11"/>
                        <a:pt x="20" y="11"/>
                      </a:cubicBezTo>
                      <a:cubicBezTo>
                        <a:pt x="20" y="11"/>
                        <a:pt x="20" y="11"/>
                        <a:pt x="20" y="11"/>
                      </a:cubicBezTo>
                      <a:cubicBezTo>
                        <a:pt x="20" y="11"/>
                        <a:pt x="20" y="11"/>
                        <a:pt x="20" y="11"/>
                      </a:cubicBezTo>
                      <a:moveTo>
                        <a:pt x="20" y="11"/>
                      </a:moveTo>
                      <a:cubicBezTo>
                        <a:pt x="20" y="11"/>
                        <a:pt x="20" y="11"/>
                        <a:pt x="20" y="11"/>
                      </a:cubicBezTo>
                      <a:cubicBezTo>
                        <a:pt x="20" y="11"/>
                        <a:pt x="20" y="11"/>
                        <a:pt x="20" y="11"/>
                      </a:cubicBezTo>
                      <a:cubicBezTo>
                        <a:pt x="20" y="11"/>
                        <a:pt x="20" y="11"/>
                        <a:pt x="20" y="11"/>
                      </a:cubicBezTo>
                      <a:cubicBezTo>
                        <a:pt x="20" y="11"/>
                        <a:pt x="20" y="11"/>
                        <a:pt x="20" y="11"/>
                      </a:cubicBezTo>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moveTo>
                        <a:pt x="8" y="10"/>
                      </a:moveTo>
                      <a:cubicBezTo>
                        <a:pt x="8" y="10"/>
                        <a:pt x="8" y="10"/>
                        <a:pt x="8" y="10"/>
                      </a:cubicBezTo>
                      <a:cubicBezTo>
                        <a:pt x="8" y="10"/>
                        <a:pt x="8" y="10"/>
                        <a:pt x="8" y="10"/>
                      </a:cubicBezTo>
                      <a:cubicBezTo>
                        <a:pt x="8" y="10"/>
                        <a:pt x="8" y="10"/>
                        <a:pt x="8" y="10"/>
                      </a:cubicBezTo>
                      <a:cubicBezTo>
                        <a:pt x="8" y="10"/>
                        <a:pt x="8" y="10"/>
                        <a:pt x="8" y="10"/>
                      </a:cubicBezTo>
                      <a:moveTo>
                        <a:pt x="8" y="10"/>
                      </a:moveTo>
                      <a:cubicBezTo>
                        <a:pt x="8" y="10"/>
                        <a:pt x="8" y="10"/>
                        <a:pt x="8" y="10"/>
                      </a:cubicBezTo>
                      <a:cubicBezTo>
                        <a:pt x="8" y="10"/>
                        <a:pt x="8" y="10"/>
                        <a:pt x="8" y="10"/>
                      </a:cubicBezTo>
                      <a:cubicBezTo>
                        <a:pt x="8" y="10"/>
                        <a:pt x="8" y="10"/>
                        <a:pt x="8" y="10"/>
                      </a:cubicBezTo>
                      <a:cubicBezTo>
                        <a:pt x="8" y="10"/>
                        <a:pt x="8" y="10"/>
                        <a:pt x="8" y="10"/>
                      </a:cubicBezTo>
                      <a:moveTo>
                        <a:pt x="21" y="10"/>
                      </a:moveTo>
                      <a:cubicBezTo>
                        <a:pt x="21" y="10"/>
                        <a:pt x="20" y="10"/>
                        <a:pt x="20" y="10"/>
                      </a:cubicBezTo>
                      <a:cubicBezTo>
                        <a:pt x="20" y="10"/>
                        <a:pt x="20" y="10"/>
                        <a:pt x="20" y="10"/>
                      </a:cubicBezTo>
                      <a:cubicBezTo>
                        <a:pt x="20" y="10"/>
                        <a:pt x="21" y="10"/>
                        <a:pt x="21" y="10"/>
                      </a:cubicBezTo>
                      <a:cubicBezTo>
                        <a:pt x="21" y="10"/>
                        <a:pt x="21" y="10"/>
                        <a:pt x="21" y="10"/>
                      </a:cubicBezTo>
                      <a:cubicBezTo>
                        <a:pt x="21" y="10"/>
                        <a:pt x="21" y="10"/>
                        <a:pt x="21" y="10"/>
                      </a:cubicBezTo>
                      <a:moveTo>
                        <a:pt x="23" y="10"/>
                      </a:moveTo>
                      <a:cubicBezTo>
                        <a:pt x="23"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moveTo>
                        <a:pt x="23" y="10"/>
                      </a:moveTo>
                      <a:cubicBezTo>
                        <a:pt x="23" y="10"/>
                        <a:pt x="23" y="10"/>
                        <a:pt x="23" y="10"/>
                      </a:cubicBezTo>
                      <a:cubicBezTo>
                        <a:pt x="23" y="10"/>
                        <a:pt x="23" y="10"/>
                        <a:pt x="23" y="10"/>
                      </a:cubicBezTo>
                      <a:cubicBezTo>
                        <a:pt x="23" y="10"/>
                        <a:pt x="23" y="10"/>
                        <a:pt x="23" y="10"/>
                      </a:cubicBezTo>
                      <a:cubicBezTo>
                        <a:pt x="23" y="10"/>
                        <a:pt x="23" y="10"/>
                        <a:pt x="23" y="10"/>
                      </a:cubicBezTo>
                      <a:moveTo>
                        <a:pt x="23" y="10"/>
                      </a:moveTo>
                      <a:cubicBezTo>
                        <a:pt x="23" y="10"/>
                        <a:pt x="23" y="10"/>
                        <a:pt x="23" y="10"/>
                      </a:cubicBezTo>
                      <a:cubicBezTo>
                        <a:pt x="23" y="10"/>
                        <a:pt x="23" y="10"/>
                        <a:pt x="23" y="10"/>
                      </a:cubicBezTo>
                      <a:cubicBezTo>
                        <a:pt x="23" y="10"/>
                        <a:pt x="23" y="10"/>
                        <a:pt x="23" y="10"/>
                      </a:cubicBezTo>
                      <a:cubicBezTo>
                        <a:pt x="23" y="10"/>
                        <a:pt x="23" y="10"/>
                        <a:pt x="23" y="10"/>
                      </a:cubicBezTo>
                      <a:moveTo>
                        <a:pt x="9" y="10"/>
                      </a:move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moveTo>
                        <a:pt x="9" y="10"/>
                      </a:move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moveTo>
                        <a:pt x="4" y="8"/>
                      </a:moveTo>
                      <a:cubicBezTo>
                        <a:pt x="4" y="8"/>
                        <a:pt x="4" y="8"/>
                        <a:pt x="4" y="8"/>
                      </a:cubicBez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moveTo>
                        <a:pt x="4" y="7"/>
                      </a:moveTo>
                      <a:cubicBezTo>
                        <a:pt x="4" y="7"/>
                        <a:pt x="4" y="8"/>
                        <a:pt x="4" y="8"/>
                      </a:cubicBezTo>
                      <a:cubicBezTo>
                        <a:pt x="4" y="8"/>
                        <a:pt x="4" y="8"/>
                        <a:pt x="4" y="8"/>
                      </a:cubicBezTo>
                      <a:cubicBezTo>
                        <a:pt x="4" y="8"/>
                        <a:pt x="4" y="7"/>
                        <a:pt x="4" y="7"/>
                      </a:cubicBezTo>
                      <a:cubicBezTo>
                        <a:pt x="4" y="7"/>
                        <a:pt x="4" y="7"/>
                        <a:pt x="4" y="7"/>
                      </a:cubicBezTo>
                      <a:moveTo>
                        <a:pt x="4" y="7"/>
                      </a:moveTo>
                      <a:cubicBezTo>
                        <a:pt x="4" y="7"/>
                        <a:pt x="4" y="7"/>
                        <a:pt x="4" y="7"/>
                      </a:cubicBezTo>
                      <a:cubicBezTo>
                        <a:pt x="4" y="7"/>
                        <a:pt x="4" y="7"/>
                        <a:pt x="4" y="7"/>
                      </a:cubicBezTo>
                      <a:cubicBezTo>
                        <a:pt x="4" y="7"/>
                        <a:pt x="4" y="7"/>
                        <a:pt x="4" y="7"/>
                      </a:cubicBezTo>
                      <a:cubicBezTo>
                        <a:pt x="5" y="7"/>
                        <a:pt x="5" y="8"/>
                        <a:pt x="6" y="9"/>
                      </a:cubicBezTo>
                      <a:cubicBezTo>
                        <a:pt x="6" y="9"/>
                        <a:pt x="6" y="9"/>
                        <a:pt x="6" y="9"/>
                      </a:cubicBezTo>
                      <a:cubicBezTo>
                        <a:pt x="6" y="9"/>
                        <a:pt x="6" y="9"/>
                        <a:pt x="6" y="9"/>
                      </a:cubicBezTo>
                      <a:cubicBezTo>
                        <a:pt x="6" y="9"/>
                        <a:pt x="6" y="9"/>
                        <a:pt x="6" y="9"/>
                      </a:cubicBezTo>
                      <a:cubicBezTo>
                        <a:pt x="5" y="8"/>
                        <a:pt x="5" y="7"/>
                        <a:pt x="4" y="7"/>
                      </a:cubicBezTo>
                      <a:moveTo>
                        <a:pt x="3" y="7"/>
                      </a:moveTo>
                      <a:cubicBezTo>
                        <a:pt x="3" y="7"/>
                        <a:pt x="3" y="7"/>
                        <a:pt x="3" y="7"/>
                      </a:cubicBezTo>
                      <a:cubicBezTo>
                        <a:pt x="3" y="7"/>
                        <a:pt x="3" y="8"/>
                        <a:pt x="4" y="8"/>
                      </a:cubicBezTo>
                      <a:cubicBezTo>
                        <a:pt x="4" y="8"/>
                        <a:pt x="4" y="8"/>
                        <a:pt x="4" y="8"/>
                      </a:cubicBezTo>
                      <a:cubicBezTo>
                        <a:pt x="3" y="8"/>
                        <a:pt x="3" y="7"/>
                        <a:pt x="3" y="7"/>
                      </a:cubicBezTo>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cubicBezTo>
                        <a:pt x="0" y="3"/>
                        <a:pt x="0" y="3"/>
                        <a:pt x="0" y="3"/>
                      </a:cubicBezTo>
                      <a:cubicBezTo>
                        <a:pt x="0" y="3"/>
                        <a:pt x="0" y="3"/>
                        <a:pt x="0" y="3"/>
                      </a:cubicBezTo>
                      <a:moveTo>
                        <a:pt x="0" y="3"/>
                      </a:moveTo>
                      <a:cubicBezTo>
                        <a:pt x="0" y="3"/>
                        <a:pt x="0" y="3"/>
                        <a:pt x="0" y="3"/>
                      </a:cubicBezTo>
                      <a:cubicBezTo>
                        <a:pt x="0" y="3"/>
                        <a:pt x="1" y="3"/>
                        <a:pt x="1" y="4"/>
                      </a:cubicBezTo>
                      <a:cubicBezTo>
                        <a:pt x="1" y="4"/>
                        <a:pt x="1" y="4"/>
                        <a:pt x="1" y="4"/>
                      </a:cubicBezTo>
                      <a:cubicBezTo>
                        <a:pt x="1" y="3"/>
                        <a:pt x="0" y="3"/>
                        <a:pt x="0" y="3"/>
                      </a:cubicBezTo>
                      <a:moveTo>
                        <a:pt x="0" y="3"/>
                      </a:moveTo>
                      <a:cubicBezTo>
                        <a:pt x="0" y="3"/>
                        <a:pt x="0" y="3"/>
                        <a:pt x="0" y="3"/>
                      </a:cubicBezTo>
                      <a:cubicBezTo>
                        <a:pt x="0" y="3"/>
                        <a:pt x="0" y="3"/>
                        <a:pt x="0" y="3"/>
                      </a:cubicBezTo>
                      <a:cubicBezTo>
                        <a:pt x="0" y="3"/>
                        <a:pt x="0" y="3"/>
                        <a:pt x="0" y="3"/>
                      </a:cubicBezTo>
                      <a:cubicBezTo>
                        <a:pt x="0" y="3"/>
                        <a:pt x="0" y="3"/>
                        <a:pt x="0" y="3"/>
                      </a:cubicBezTo>
                      <a:cubicBezTo>
                        <a:pt x="0" y="3"/>
                        <a:pt x="0" y="3"/>
                        <a:pt x="0" y="3"/>
                      </a:cubicBezTo>
                      <a:moveTo>
                        <a:pt x="33" y="0"/>
                      </a:moveTo>
                      <a:cubicBezTo>
                        <a:pt x="33" y="2"/>
                        <a:pt x="30" y="2"/>
                        <a:pt x="30" y="4"/>
                      </a:cubicBezTo>
                      <a:cubicBezTo>
                        <a:pt x="30" y="6"/>
                        <a:pt x="27" y="5"/>
                        <a:pt x="27" y="7"/>
                      </a:cubicBezTo>
                      <a:cubicBezTo>
                        <a:pt x="27" y="9"/>
                        <a:pt x="24" y="8"/>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7" y="9"/>
                        <a:pt x="27" y="7"/>
                      </a:cubicBezTo>
                      <a:cubicBezTo>
                        <a:pt x="27" y="5"/>
                        <a:pt x="30" y="6"/>
                        <a:pt x="30" y="4"/>
                      </a:cubicBezTo>
                      <a:cubicBezTo>
                        <a:pt x="30" y="2"/>
                        <a:pt x="33" y="2"/>
                        <a:pt x="33" y="0"/>
                      </a:cubicBezTo>
                      <a:cubicBezTo>
                        <a:pt x="33" y="0"/>
                        <a:pt x="33" y="0"/>
                        <a:pt x="33"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8" name="Freeform 11089">
                  <a:extLst>
                    <a:ext uri="{FF2B5EF4-FFF2-40B4-BE49-F238E27FC236}">
                      <a16:creationId xmlns:a16="http://schemas.microsoft.com/office/drawing/2014/main" id="{A520D140-9387-81FA-6225-26CEA0AB25AF}"/>
                    </a:ext>
                  </a:extLst>
                </p:cNvPr>
                <p:cNvSpPr>
                  <a:spLocks/>
                </p:cNvSpPr>
                <p:nvPr/>
              </p:nvSpPr>
              <p:spPr bwMode="auto">
                <a:xfrm>
                  <a:off x="4729" y="2204"/>
                  <a:ext cx="31" cy="21"/>
                </a:xfrm>
                <a:custGeom>
                  <a:avLst/>
                  <a:gdLst>
                    <a:gd name="T0" fmla="*/ 18 w 37"/>
                    <a:gd name="T1" fmla="*/ 0 h 25"/>
                    <a:gd name="T2" fmla="*/ 15 w 37"/>
                    <a:gd name="T3" fmla="*/ 7 h 25"/>
                    <a:gd name="T4" fmla="*/ 11 w 37"/>
                    <a:gd name="T5" fmla="*/ 9 h 25"/>
                    <a:gd name="T6" fmla="*/ 11 w 37"/>
                    <a:gd name="T7" fmla="*/ 10 h 25"/>
                    <a:gd name="T8" fmla="*/ 8 w 37"/>
                    <a:gd name="T9" fmla="*/ 10 h 25"/>
                    <a:gd name="T10" fmla="*/ 7 w 37"/>
                    <a:gd name="T11" fmla="*/ 10 h 25"/>
                    <a:gd name="T12" fmla="*/ 5 w 37"/>
                    <a:gd name="T13" fmla="*/ 9 h 25"/>
                    <a:gd name="T14" fmla="*/ 3 w 37"/>
                    <a:gd name="T15" fmla="*/ 8 h 25"/>
                    <a:gd name="T16" fmla="*/ 1 w 37"/>
                    <a:gd name="T17" fmla="*/ 6 h 25"/>
                    <a:gd name="T18" fmla="*/ 0 w 37"/>
                    <a:gd name="T19" fmla="*/ 7 h 25"/>
                    <a:gd name="T20" fmla="*/ 0 w 37"/>
                    <a:gd name="T21" fmla="*/ 8 h 25"/>
                    <a:gd name="T22" fmla="*/ 1 w 37"/>
                    <a:gd name="T23" fmla="*/ 8 h 25"/>
                    <a:gd name="T24" fmla="*/ 1 w 37"/>
                    <a:gd name="T25" fmla="*/ 8 h 25"/>
                    <a:gd name="T26" fmla="*/ 1 w 37"/>
                    <a:gd name="T27" fmla="*/ 8 h 25"/>
                    <a:gd name="T28" fmla="*/ 1 w 37"/>
                    <a:gd name="T29" fmla="*/ 8 h 25"/>
                    <a:gd name="T30" fmla="*/ 3 w 37"/>
                    <a:gd name="T31" fmla="*/ 10 h 25"/>
                    <a:gd name="T32" fmla="*/ 3 w 37"/>
                    <a:gd name="T33" fmla="*/ 11 h 25"/>
                    <a:gd name="T34" fmla="*/ 3 w 37"/>
                    <a:gd name="T35" fmla="*/ 11 h 25"/>
                    <a:gd name="T36" fmla="*/ 3 w 37"/>
                    <a:gd name="T37" fmla="*/ 10 h 25"/>
                    <a:gd name="T38" fmla="*/ 3 w 37"/>
                    <a:gd name="T39" fmla="*/ 11 h 25"/>
                    <a:gd name="T40" fmla="*/ 5 w 37"/>
                    <a:gd name="T41" fmla="*/ 11 h 25"/>
                    <a:gd name="T42" fmla="*/ 5 w 37"/>
                    <a:gd name="T43" fmla="*/ 11 h 25"/>
                    <a:gd name="T44" fmla="*/ 5 w 37"/>
                    <a:gd name="T45" fmla="*/ 11 h 25"/>
                    <a:gd name="T46" fmla="*/ 5 w 37"/>
                    <a:gd name="T47" fmla="*/ 11 h 25"/>
                    <a:gd name="T48" fmla="*/ 7 w 37"/>
                    <a:gd name="T49" fmla="*/ 12 h 25"/>
                    <a:gd name="T50" fmla="*/ 7 w 37"/>
                    <a:gd name="T51" fmla="*/ 12 h 25"/>
                    <a:gd name="T52" fmla="*/ 7 w 37"/>
                    <a:gd name="T53" fmla="*/ 12 h 25"/>
                    <a:gd name="T54" fmla="*/ 8 w 37"/>
                    <a:gd name="T55" fmla="*/ 13 h 25"/>
                    <a:gd name="T56" fmla="*/ 8 w 37"/>
                    <a:gd name="T57" fmla="*/ 12 h 25"/>
                    <a:gd name="T58" fmla="*/ 8 w 37"/>
                    <a:gd name="T59" fmla="*/ 12 h 25"/>
                    <a:gd name="T60" fmla="*/ 8 w 37"/>
                    <a:gd name="T61" fmla="*/ 12 h 25"/>
                    <a:gd name="T62" fmla="*/ 9 w 37"/>
                    <a:gd name="T63" fmla="*/ 12 h 25"/>
                    <a:gd name="T64" fmla="*/ 9 w 37"/>
                    <a:gd name="T65" fmla="*/ 12 h 25"/>
                    <a:gd name="T66" fmla="*/ 9 w 37"/>
                    <a:gd name="T67" fmla="*/ 12 h 25"/>
                    <a:gd name="T68" fmla="*/ 9 w 37"/>
                    <a:gd name="T69" fmla="*/ 12 h 25"/>
                    <a:gd name="T70" fmla="*/ 9 w 37"/>
                    <a:gd name="T71" fmla="*/ 13 h 25"/>
                    <a:gd name="T72" fmla="*/ 10 w 37"/>
                    <a:gd name="T73" fmla="*/ 13 h 25"/>
                    <a:gd name="T74" fmla="*/ 11 w 37"/>
                    <a:gd name="T75" fmla="*/ 12 h 25"/>
                    <a:gd name="T76" fmla="*/ 11 w 37"/>
                    <a:gd name="T77" fmla="*/ 12 h 25"/>
                    <a:gd name="T78" fmla="*/ 11 w 37"/>
                    <a:gd name="T79" fmla="*/ 11 h 25"/>
                    <a:gd name="T80" fmla="*/ 11 w 37"/>
                    <a:gd name="T81" fmla="*/ 11 h 25"/>
                    <a:gd name="T82" fmla="*/ 12 w 37"/>
                    <a:gd name="T83" fmla="*/ 11 h 25"/>
                    <a:gd name="T84" fmla="*/ 13 w 37"/>
                    <a:gd name="T85" fmla="*/ 11 h 25"/>
                    <a:gd name="T86" fmla="*/ 15 w 37"/>
                    <a:gd name="T87" fmla="*/ 8 h 25"/>
                    <a:gd name="T88" fmla="*/ 16 w 37"/>
                    <a:gd name="T89" fmla="*/ 7 h 25"/>
                    <a:gd name="T90" fmla="*/ 17 w 37"/>
                    <a:gd name="T91" fmla="*/ 3 h 25"/>
                    <a:gd name="T92" fmla="*/ 18 w 37"/>
                    <a:gd name="T93" fmla="*/ 0 h 2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7" h="25">
                      <a:moveTo>
                        <a:pt x="36" y="0"/>
                      </a:moveTo>
                      <a:cubicBezTo>
                        <a:pt x="36" y="0"/>
                        <a:pt x="36" y="0"/>
                        <a:pt x="36" y="0"/>
                      </a:cubicBezTo>
                      <a:cubicBezTo>
                        <a:pt x="36" y="0"/>
                        <a:pt x="36" y="0"/>
                        <a:pt x="36" y="0"/>
                      </a:cubicBezTo>
                      <a:cubicBezTo>
                        <a:pt x="36" y="2"/>
                        <a:pt x="35" y="3"/>
                        <a:pt x="36" y="4"/>
                      </a:cubicBezTo>
                      <a:cubicBezTo>
                        <a:pt x="37" y="6"/>
                        <a:pt x="34" y="7"/>
                        <a:pt x="34" y="9"/>
                      </a:cubicBezTo>
                      <a:cubicBezTo>
                        <a:pt x="34" y="11"/>
                        <a:pt x="31" y="11"/>
                        <a:pt x="31" y="13"/>
                      </a:cubicBezTo>
                      <a:cubicBezTo>
                        <a:pt x="31" y="15"/>
                        <a:pt x="28" y="14"/>
                        <a:pt x="28" y="16"/>
                      </a:cubicBezTo>
                      <a:cubicBezTo>
                        <a:pt x="28" y="18"/>
                        <a:pt x="25" y="17"/>
                        <a:pt x="25" y="18"/>
                      </a:cubicBezTo>
                      <a:cubicBezTo>
                        <a:pt x="24" y="19"/>
                        <a:pt x="24" y="19"/>
                        <a:pt x="23" y="19"/>
                      </a:cubicBezTo>
                      <a:cubicBezTo>
                        <a:pt x="23" y="19"/>
                        <a:pt x="23" y="19"/>
                        <a:pt x="23" y="19"/>
                      </a:cubicBezTo>
                      <a:cubicBezTo>
                        <a:pt x="22" y="19"/>
                        <a:pt x="22" y="19"/>
                        <a:pt x="22" y="19"/>
                      </a:cubicBezTo>
                      <a:cubicBezTo>
                        <a:pt x="21" y="19"/>
                        <a:pt x="21" y="19"/>
                        <a:pt x="21" y="20"/>
                      </a:cubicBezTo>
                      <a:cubicBezTo>
                        <a:pt x="21" y="21"/>
                        <a:pt x="20" y="21"/>
                        <a:pt x="20" y="21"/>
                      </a:cubicBezTo>
                      <a:cubicBezTo>
                        <a:pt x="19" y="21"/>
                        <a:pt x="19" y="21"/>
                        <a:pt x="18" y="20"/>
                      </a:cubicBezTo>
                      <a:cubicBezTo>
                        <a:pt x="18" y="20"/>
                        <a:pt x="17" y="20"/>
                        <a:pt x="17" y="20"/>
                      </a:cubicBezTo>
                      <a:cubicBezTo>
                        <a:pt x="17" y="20"/>
                        <a:pt x="16" y="20"/>
                        <a:pt x="16" y="20"/>
                      </a:cubicBezTo>
                      <a:cubicBezTo>
                        <a:pt x="16" y="21"/>
                        <a:pt x="15" y="21"/>
                        <a:pt x="15" y="21"/>
                      </a:cubicBezTo>
                      <a:cubicBezTo>
                        <a:pt x="14" y="21"/>
                        <a:pt x="13" y="20"/>
                        <a:pt x="13" y="20"/>
                      </a:cubicBezTo>
                      <a:cubicBezTo>
                        <a:pt x="12" y="19"/>
                        <a:pt x="11" y="19"/>
                        <a:pt x="10" y="19"/>
                      </a:cubicBezTo>
                      <a:cubicBezTo>
                        <a:pt x="10" y="19"/>
                        <a:pt x="10" y="19"/>
                        <a:pt x="10" y="19"/>
                      </a:cubicBezTo>
                      <a:cubicBezTo>
                        <a:pt x="9" y="19"/>
                        <a:pt x="9" y="19"/>
                        <a:pt x="9" y="19"/>
                      </a:cubicBezTo>
                      <a:cubicBezTo>
                        <a:pt x="8" y="19"/>
                        <a:pt x="7" y="19"/>
                        <a:pt x="7" y="18"/>
                      </a:cubicBezTo>
                      <a:cubicBezTo>
                        <a:pt x="6" y="17"/>
                        <a:pt x="6" y="16"/>
                        <a:pt x="5" y="16"/>
                      </a:cubicBezTo>
                      <a:cubicBezTo>
                        <a:pt x="5" y="16"/>
                        <a:pt x="5" y="16"/>
                        <a:pt x="5" y="16"/>
                      </a:cubicBezTo>
                      <a:cubicBezTo>
                        <a:pt x="5" y="17"/>
                        <a:pt x="5" y="17"/>
                        <a:pt x="5" y="17"/>
                      </a:cubicBezTo>
                      <a:cubicBezTo>
                        <a:pt x="3" y="17"/>
                        <a:pt x="3" y="14"/>
                        <a:pt x="2" y="13"/>
                      </a:cubicBezTo>
                      <a:cubicBezTo>
                        <a:pt x="2" y="13"/>
                        <a:pt x="1" y="12"/>
                        <a:pt x="1" y="12"/>
                      </a:cubicBezTo>
                      <a:cubicBezTo>
                        <a:pt x="1" y="12"/>
                        <a:pt x="0" y="12"/>
                        <a:pt x="0" y="13"/>
                      </a:cubicBezTo>
                      <a:cubicBezTo>
                        <a:pt x="0" y="13"/>
                        <a:pt x="0" y="13"/>
                        <a:pt x="0" y="13"/>
                      </a:cubicBezTo>
                      <a:cubicBezTo>
                        <a:pt x="0" y="13"/>
                        <a:pt x="0" y="13"/>
                        <a:pt x="0" y="13"/>
                      </a:cubicBezTo>
                      <a:cubicBezTo>
                        <a:pt x="0" y="13"/>
                        <a:pt x="0" y="13"/>
                        <a:pt x="0" y="13"/>
                      </a:cubicBezTo>
                      <a:cubicBezTo>
                        <a:pt x="0" y="13"/>
                        <a:pt x="0" y="13"/>
                        <a:pt x="0" y="13"/>
                      </a:cubicBezTo>
                      <a:cubicBezTo>
                        <a:pt x="0" y="14"/>
                        <a:pt x="0" y="15"/>
                        <a:pt x="0" y="16"/>
                      </a:cubicBezTo>
                      <a:cubicBezTo>
                        <a:pt x="0" y="16"/>
                        <a:pt x="0"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2" y="16"/>
                        <a:pt x="2" y="17"/>
                      </a:cubicBezTo>
                      <a:cubicBezTo>
                        <a:pt x="2" y="17"/>
                        <a:pt x="3" y="18"/>
                        <a:pt x="3" y="18"/>
                      </a:cubicBezTo>
                      <a:cubicBezTo>
                        <a:pt x="3" y="19"/>
                        <a:pt x="3" y="20"/>
                        <a:pt x="4" y="20"/>
                      </a:cubicBezTo>
                      <a:cubicBezTo>
                        <a:pt x="4" y="20"/>
                        <a:pt x="4"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0"/>
                        <a:pt x="5" y="20"/>
                      </a:cubicBezTo>
                      <a:cubicBezTo>
                        <a:pt x="5" y="20"/>
                        <a:pt x="5" y="20"/>
                        <a:pt x="5" y="20"/>
                      </a:cubicBezTo>
                      <a:cubicBezTo>
                        <a:pt x="5" y="20"/>
                        <a:pt x="5" y="20"/>
                        <a:pt x="5" y="20"/>
                      </a:cubicBezTo>
                      <a:cubicBezTo>
                        <a:pt x="6" y="20"/>
                        <a:pt x="6" y="21"/>
                        <a:pt x="7" y="22"/>
                      </a:cubicBezTo>
                      <a:cubicBezTo>
                        <a:pt x="7" y="22"/>
                        <a:pt x="7" y="22"/>
                        <a:pt x="7" y="22"/>
                      </a:cubicBezTo>
                      <a:cubicBezTo>
                        <a:pt x="7" y="23"/>
                        <a:pt x="8"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2" y="23"/>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4" y="24"/>
                        <a:pt x="14" y="25"/>
                        <a:pt x="15" y="25"/>
                      </a:cubicBezTo>
                      <a:cubicBezTo>
                        <a:pt x="15" y="25"/>
                        <a:pt x="15" y="25"/>
                        <a:pt x="15" y="25"/>
                      </a:cubicBezTo>
                      <a:cubicBezTo>
                        <a:pt x="15" y="25"/>
                        <a:pt x="15" y="25"/>
                        <a:pt x="15" y="25"/>
                      </a:cubicBezTo>
                      <a:cubicBezTo>
                        <a:pt x="15" y="25"/>
                        <a:pt x="15" y="25"/>
                        <a:pt x="15" y="25"/>
                      </a:cubicBezTo>
                      <a:cubicBezTo>
                        <a:pt x="15" y="25"/>
                        <a:pt x="16" y="25"/>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9" y="25"/>
                        <a:pt x="19" y="25"/>
                      </a:cubicBezTo>
                      <a:cubicBezTo>
                        <a:pt x="19" y="25"/>
                        <a:pt x="19" y="25"/>
                        <a:pt x="19" y="25"/>
                      </a:cubicBezTo>
                      <a:cubicBezTo>
                        <a:pt x="19" y="25"/>
                        <a:pt x="19" y="25"/>
                        <a:pt x="19" y="25"/>
                      </a:cubicBezTo>
                      <a:cubicBezTo>
                        <a:pt x="19" y="25"/>
                        <a:pt x="19" y="25"/>
                        <a:pt x="20" y="25"/>
                      </a:cubicBezTo>
                      <a:cubicBezTo>
                        <a:pt x="20" y="25"/>
                        <a:pt x="20" y="25"/>
                        <a:pt x="20" y="25"/>
                      </a:cubicBezTo>
                      <a:cubicBezTo>
                        <a:pt x="20" y="25"/>
                        <a:pt x="20" y="25"/>
                        <a:pt x="20" y="25"/>
                      </a:cubicBezTo>
                      <a:cubicBezTo>
                        <a:pt x="20" y="25"/>
                        <a:pt x="20" y="25"/>
                        <a:pt x="20" y="25"/>
                      </a:cubicBezTo>
                      <a:cubicBezTo>
                        <a:pt x="20" y="25"/>
                        <a:pt x="21" y="25"/>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3"/>
                        <a:pt x="21" y="23"/>
                        <a:pt x="21" y="23"/>
                      </a:cubicBezTo>
                      <a:cubicBezTo>
                        <a:pt x="21" y="23"/>
                        <a:pt x="22" y="23"/>
                        <a:pt x="22" y="23"/>
                      </a:cubicBezTo>
                      <a:cubicBezTo>
                        <a:pt x="22" y="23"/>
                        <a:pt x="22" y="23"/>
                        <a:pt x="22" y="23"/>
                      </a:cubicBezTo>
                      <a:cubicBezTo>
                        <a:pt x="22" y="23"/>
                        <a:pt x="22" y="23"/>
                        <a:pt x="23" y="23"/>
                      </a:cubicBezTo>
                      <a:cubicBezTo>
                        <a:pt x="23" y="23"/>
                        <a:pt x="23" y="23"/>
                        <a:pt x="23" y="23"/>
                      </a:cubicBezTo>
                      <a:cubicBezTo>
                        <a:pt x="23" y="23"/>
                        <a:pt x="23" y="23"/>
                        <a:pt x="23" y="23"/>
                      </a:cubicBezTo>
                      <a:cubicBezTo>
                        <a:pt x="23"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5" y="22"/>
                      </a:cubicBezTo>
                      <a:cubicBezTo>
                        <a:pt x="25" y="22"/>
                        <a:pt x="25" y="22"/>
                        <a:pt x="25" y="22"/>
                      </a:cubicBezTo>
                      <a:cubicBezTo>
                        <a:pt x="25" y="21"/>
                        <a:pt x="28" y="22"/>
                        <a:pt x="28" y="20"/>
                      </a:cubicBezTo>
                      <a:cubicBezTo>
                        <a:pt x="28" y="18"/>
                        <a:pt x="31" y="19"/>
                        <a:pt x="31" y="17"/>
                      </a:cubicBezTo>
                      <a:cubicBezTo>
                        <a:pt x="31" y="15"/>
                        <a:pt x="34" y="15"/>
                        <a:pt x="34" y="13"/>
                      </a:cubicBezTo>
                      <a:cubicBezTo>
                        <a:pt x="34" y="13"/>
                        <a:pt x="34" y="13"/>
                        <a:pt x="34" y="13"/>
                      </a:cubicBezTo>
                      <a:cubicBezTo>
                        <a:pt x="34" y="13"/>
                        <a:pt x="34" y="13"/>
                        <a:pt x="34" y="13"/>
                      </a:cubicBezTo>
                      <a:cubicBezTo>
                        <a:pt x="34" y="11"/>
                        <a:pt x="36" y="10"/>
                        <a:pt x="36" y="9"/>
                      </a:cubicBezTo>
                      <a:cubicBezTo>
                        <a:pt x="36" y="8"/>
                        <a:pt x="36" y="8"/>
                        <a:pt x="36" y="8"/>
                      </a:cubicBezTo>
                      <a:cubicBezTo>
                        <a:pt x="36" y="8"/>
                        <a:pt x="35" y="7"/>
                        <a:pt x="35" y="7"/>
                      </a:cubicBezTo>
                      <a:cubicBezTo>
                        <a:pt x="35" y="6"/>
                        <a:pt x="36" y="4"/>
                        <a:pt x="36" y="3"/>
                      </a:cubicBezTo>
                      <a:cubicBezTo>
                        <a:pt x="36" y="3"/>
                        <a:pt x="36" y="2"/>
                        <a:pt x="36" y="2"/>
                      </a:cubicBezTo>
                      <a:cubicBezTo>
                        <a:pt x="36" y="2"/>
                        <a:pt x="36" y="1"/>
                        <a:pt x="36" y="0"/>
                      </a:cubicBezTo>
                    </a:path>
                  </a:pathLst>
                </a:custGeom>
                <a:solidFill>
                  <a:srgbClr val="A07B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09" name="Freeform 11090">
                  <a:extLst>
                    <a:ext uri="{FF2B5EF4-FFF2-40B4-BE49-F238E27FC236}">
                      <a16:creationId xmlns:a16="http://schemas.microsoft.com/office/drawing/2014/main" id="{D0C44DD6-207F-0369-A4A7-06368EF13CDF}"/>
                    </a:ext>
                  </a:extLst>
                </p:cNvPr>
                <p:cNvSpPr>
                  <a:spLocks/>
                </p:cNvSpPr>
                <p:nvPr/>
              </p:nvSpPr>
              <p:spPr bwMode="auto">
                <a:xfrm>
                  <a:off x="4728" y="2215"/>
                  <a:ext cx="1" cy="2"/>
                </a:xfrm>
                <a:custGeom>
                  <a:avLst/>
                  <a:gdLst>
                    <a:gd name="T0" fmla="*/ 0 w 1"/>
                    <a:gd name="T1" fmla="*/ 0 h 3"/>
                    <a:gd name="T2" fmla="*/ 1 w 1"/>
                    <a:gd name="T3" fmla="*/ 1 h 3"/>
                    <a:gd name="T4" fmla="*/ 1 w 1"/>
                    <a:gd name="T5" fmla="*/ 0 h 3"/>
                    <a:gd name="T6" fmla="*/ 0 w 1"/>
                    <a:gd name="T7" fmla="*/ 0 h 3"/>
                    <a:gd name="T8" fmla="*/ 0 w 1"/>
                    <a:gd name="T9" fmla="*/ 0 h 3"/>
                    <a:gd name="T10" fmla="*/ 0 w 1"/>
                    <a:gd name="T11" fmla="*/ 0 h 3"/>
                    <a:gd name="T12" fmla="*/ 0 w 1"/>
                    <a:gd name="T13" fmla="*/ 0 h 3"/>
                    <a:gd name="T14" fmla="*/ 0 w 1"/>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3">
                      <a:moveTo>
                        <a:pt x="0" y="0"/>
                      </a:moveTo>
                      <a:cubicBezTo>
                        <a:pt x="1" y="1"/>
                        <a:pt x="0" y="3"/>
                        <a:pt x="1" y="3"/>
                      </a:cubicBezTo>
                      <a:cubicBezTo>
                        <a:pt x="1" y="2"/>
                        <a:pt x="1" y="1"/>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A682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0" name="Freeform 11091">
                  <a:extLst>
                    <a:ext uri="{FF2B5EF4-FFF2-40B4-BE49-F238E27FC236}">
                      <a16:creationId xmlns:a16="http://schemas.microsoft.com/office/drawing/2014/main" id="{7D76FF61-A958-F9E9-0292-91C9124FE5BA}"/>
                    </a:ext>
                  </a:extLst>
                </p:cNvPr>
                <p:cNvSpPr>
                  <a:spLocks/>
                </p:cNvSpPr>
                <p:nvPr/>
              </p:nvSpPr>
              <p:spPr bwMode="auto">
                <a:xfrm>
                  <a:off x="4747" y="2197"/>
                  <a:ext cx="2" cy="2"/>
                </a:xfrm>
                <a:custGeom>
                  <a:avLst/>
                  <a:gdLst>
                    <a:gd name="T0" fmla="*/ 2 w 2"/>
                    <a:gd name="T1" fmla="*/ 0 h 3"/>
                    <a:gd name="T2" fmla="*/ 1 w 2"/>
                    <a:gd name="T3" fmla="*/ 1 h 3"/>
                    <a:gd name="T4" fmla="*/ 2 w 2"/>
                    <a:gd name="T5" fmla="*/ 1 h 3"/>
                    <a:gd name="T6" fmla="*/ 2 w 2"/>
                    <a:gd name="T7" fmla="*/ 1 h 3"/>
                    <a:gd name="T8" fmla="*/ 2 w 2"/>
                    <a:gd name="T9" fmla="*/ 0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0" y="1"/>
                        <a:pt x="1" y="2"/>
                      </a:cubicBezTo>
                      <a:cubicBezTo>
                        <a:pt x="1" y="3"/>
                        <a:pt x="1" y="3"/>
                        <a:pt x="2" y="3"/>
                      </a:cubicBezTo>
                      <a:cubicBezTo>
                        <a:pt x="2" y="3"/>
                        <a:pt x="2" y="3"/>
                        <a:pt x="2" y="3"/>
                      </a:cubicBezTo>
                      <a:cubicBezTo>
                        <a:pt x="1" y="2"/>
                        <a:pt x="1" y="0"/>
                        <a:pt x="2" y="0"/>
                      </a:cubicBezTo>
                      <a:cubicBezTo>
                        <a:pt x="2" y="0"/>
                        <a:pt x="2" y="0"/>
                        <a:pt x="2"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1" name="Freeform 11092">
                  <a:extLst>
                    <a:ext uri="{FF2B5EF4-FFF2-40B4-BE49-F238E27FC236}">
                      <a16:creationId xmlns:a16="http://schemas.microsoft.com/office/drawing/2014/main" id="{6B111BE8-ECF6-F19E-2DA9-FB12C37AC981}"/>
                    </a:ext>
                  </a:extLst>
                </p:cNvPr>
                <p:cNvSpPr>
                  <a:spLocks/>
                </p:cNvSpPr>
                <p:nvPr/>
              </p:nvSpPr>
              <p:spPr bwMode="auto">
                <a:xfrm>
                  <a:off x="4744" y="2192"/>
                  <a:ext cx="3" cy="3"/>
                </a:xfrm>
                <a:custGeom>
                  <a:avLst/>
                  <a:gdLst>
                    <a:gd name="T0" fmla="*/ 2 w 4"/>
                    <a:gd name="T1" fmla="*/ 0 h 3"/>
                    <a:gd name="T2" fmla="*/ 2 w 4"/>
                    <a:gd name="T3" fmla="*/ 0 h 3"/>
                    <a:gd name="T4" fmla="*/ 0 w 4"/>
                    <a:gd name="T5" fmla="*/ 3 h 3"/>
                    <a:gd name="T6" fmla="*/ 0 w 4"/>
                    <a:gd name="T7" fmla="*/ 3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2" y="0"/>
                        <a:pt x="2" y="0"/>
                        <a:pt x="2" y="0"/>
                      </a:cubicBezTo>
                      <a:cubicBezTo>
                        <a:pt x="2" y="1"/>
                        <a:pt x="0" y="3"/>
                        <a:pt x="0" y="3"/>
                      </a:cubicBezTo>
                      <a:cubicBezTo>
                        <a:pt x="0" y="3"/>
                        <a:pt x="0" y="3"/>
                        <a:pt x="0" y="3"/>
                      </a:cubicBezTo>
                      <a:cubicBezTo>
                        <a:pt x="2" y="3"/>
                        <a:pt x="4" y="1"/>
                        <a:pt x="2"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2" name="Freeform 11093">
                  <a:extLst>
                    <a:ext uri="{FF2B5EF4-FFF2-40B4-BE49-F238E27FC236}">
                      <a16:creationId xmlns:a16="http://schemas.microsoft.com/office/drawing/2014/main" id="{2B640639-A144-F31E-9DE8-60CF892B2ABD}"/>
                    </a:ext>
                  </a:extLst>
                </p:cNvPr>
                <p:cNvSpPr>
                  <a:spLocks/>
                </p:cNvSpPr>
                <p:nvPr/>
              </p:nvSpPr>
              <p:spPr bwMode="auto">
                <a:xfrm>
                  <a:off x="4742" y="2200"/>
                  <a:ext cx="3" cy="3"/>
                </a:xfrm>
                <a:custGeom>
                  <a:avLst/>
                  <a:gdLst>
                    <a:gd name="T0" fmla="*/ 2 w 4"/>
                    <a:gd name="T1" fmla="*/ 0 h 4"/>
                    <a:gd name="T2" fmla="*/ 2 w 4"/>
                    <a:gd name="T3" fmla="*/ 0 h 4"/>
                    <a:gd name="T4" fmla="*/ 1 w 4"/>
                    <a:gd name="T5" fmla="*/ 2 h 4"/>
                    <a:gd name="T6" fmla="*/ 2 w 4"/>
                    <a:gd name="T7" fmla="*/ 0 h 4"/>
                    <a:gd name="T8" fmla="*/ 2 w 4"/>
                    <a:gd name="T9" fmla="*/ 1 h 4"/>
                    <a:gd name="T10" fmla="*/ 2 w 4"/>
                    <a:gd name="T11" fmla="*/ 0 h 4"/>
                    <a:gd name="T12" fmla="*/ 2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3" y="0"/>
                      </a:moveTo>
                      <a:cubicBezTo>
                        <a:pt x="2" y="0"/>
                        <a:pt x="2" y="0"/>
                        <a:pt x="2" y="0"/>
                      </a:cubicBezTo>
                      <a:cubicBezTo>
                        <a:pt x="1" y="1"/>
                        <a:pt x="0" y="3"/>
                        <a:pt x="1" y="4"/>
                      </a:cubicBezTo>
                      <a:cubicBezTo>
                        <a:pt x="2" y="3"/>
                        <a:pt x="2" y="0"/>
                        <a:pt x="3" y="0"/>
                      </a:cubicBezTo>
                      <a:cubicBezTo>
                        <a:pt x="3" y="0"/>
                        <a:pt x="3" y="0"/>
                        <a:pt x="4" y="1"/>
                      </a:cubicBezTo>
                      <a:cubicBezTo>
                        <a:pt x="4" y="0"/>
                        <a:pt x="4" y="0"/>
                        <a:pt x="4" y="0"/>
                      </a:cubicBezTo>
                      <a:cubicBezTo>
                        <a:pt x="4" y="0"/>
                        <a:pt x="3" y="0"/>
                        <a:pt x="3"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3" name="Freeform 11094">
                  <a:extLst>
                    <a:ext uri="{FF2B5EF4-FFF2-40B4-BE49-F238E27FC236}">
                      <a16:creationId xmlns:a16="http://schemas.microsoft.com/office/drawing/2014/main" id="{CE141FFE-751D-50EE-371E-3F610CEE81A7}"/>
                    </a:ext>
                  </a:extLst>
                </p:cNvPr>
                <p:cNvSpPr>
                  <a:spLocks noEditPoints="1"/>
                </p:cNvSpPr>
                <p:nvPr/>
              </p:nvSpPr>
              <p:spPr bwMode="auto">
                <a:xfrm>
                  <a:off x="4738" y="2193"/>
                  <a:ext cx="1" cy="5"/>
                </a:xfrm>
                <a:custGeom>
                  <a:avLst/>
                  <a:gdLst>
                    <a:gd name="T0" fmla="*/ 1 w 2"/>
                    <a:gd name="T1" fmla="*/ 1 h 6"/>
                    <a:gd name="T2" fmla="*/ 1 w 2"/>
                    <a:gd name="T3" fmla="*/ 3 h 6"/>
                    <a:gd name="T4" fmla="*/ 0 w 2"/>
                    <a:gd name="T5" fmla="*/ 3 h 6"/>
                    <a:gd name="T6" fmla="*/ 0 w 2"/>
                    <a:gd name="T7" fmla="*/ 3 h 6"/>
                    <a:gd name="T8" fmla="*/ 1 w 2"/>
                    <a:gd name="T9" fmla="*/ 3 h 6"/>
                    <a:gd name="T10" fmla="*/ 1 w 2"/>
                    <a:gd name="T11" fmla="*/ 1 h 6"/>
                    <a:gd name="T12" fmla="*/ 1 w 2"/>
                    <a:gd name="T13" fmla="*/ 0 h 6"/>
                    <a:gd name="T14" fmla="*/ 1 w 2"/>
                    <a:gd name="T15" fmla="*/ 0 h 6"/>
                    <a:gd name="T16" fmla="*/ 1 w 2"/>
                    <a:gd name="T17" fmla="*/ 0 h 6"/>
                    <a:gd name="T18" fmla="*/ 1 w 2"/>
                    <a:gd name="T19" fmla="*/ 1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1"/>
                      </a:moveTo>
                      <a:cubicBezTo>
                        <a:pt x="1" y="1"/>
                        <a:pt x="1" y="3"/>
                        <a:pt x="1" y="4"/>
                      </a:cubicBezTo>
                      <a:cubicBezTo>
                        <a:pt x="1" y="5"/>
                        <a:pt x="0" y="5"/>
                        <a:pt x="0" y="6"/>
                      </a:cubicBezTo>
                      <a:cubicBezTo>
                        <a:pt x="0" y="6"/>
                        <a:pt x="0" y="6"/>
                        <a:pt x="0" y="6"/>
                      </a:cubicBezTo>
                      <a:cubicBezTo>
                        <a:pt x="1" y="6"/>
                        <a:pt x="2" y="3"/>
                        <a:pt x="2" y="3"/>
                      </a:cubicBezTo>
                      <a:cubicBezTo>
                        <a:pt x="2" y="2"/>
                        <a:pt x="2" y="1"/>
                        <a:pt x="1" y="1"/>
                      </a:cubicBezTo>
                      <a:moveTo>
                        <a:pt x="1" y="0"/>
                      </a:moveTo>
                      <a:cubicBezTo>
                        <a:pt x="1" y="0"/>
                        <a:pt x="1" y="0"/>
                        <a:pt x="1" y="0"/>
                      </a:cubicBezTo>
                      <a:cubicBezTo>
                        <a:pt x="1" y="0"/>
                        <a:pt x="1" y="0"/>
                        <a:pt x="1" y="0"/>
                      </a:cubicBezTo>
                      <a:cubicBezTo>
                        <a:pt x="1" y="0"/>
                        <a:pt x="1" y="0"/>
                        <a:pt x="1" y="1"/>
                      </a:cubicBezTo>
                      <a:cubicBezTo>
                        <a:pt x="1" y="0"/>
                        <a:pt x="1"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4" name="Freeform 11095">
                  <a:extLst>
                    <a:ext uri="{FF2B5EF4-FFF2-40B4-BE49-F238E27FC236}">
                      <a16:creationId xmlns:a16="http://schemas.microsoft.com/office/drawing/2014/main" id="{22E83151-910C-4EE6-6312-396A38B0F3B1}"/>
                    </a:ext>
                  </a:extLst>
                </p:cNvPr>
                <p:cNvSpPr>
                  <a:spLocks noEditPoints="1"/>
                </p:cNvSpPr>
                <p:nvPr/>
              </p:nvSpPr>
              <p:spPr bwMode="auto">
                <a:xfrm>
                  <a:off x="4741" y="2191"/>
                  <a:ext cx="2" cy="1"/>
                </a:xfrm>
                <a:custGeom>
                  <a:avLst/>
                  <a:gdLst>
                    <a:gd name="T0" fmla="*/ 1 w 3"/>
                    <a:gd name="T1" fmla="*/ 0 h 2"/>
                    <a:gd name="T2" fmla="*/ 1 w 3"/>
                    <a:gd name="T3" fmla="*/ 0 h 2"/>
                    <a:gd name="T4" fmla="*/ 1 w 3"/>
                    <a:gd name="T5" fmla="*/ 0 h 2"/>
                    <a:gd name="T6" fmla="*/ 1 w 3"/>
                    <a:gd name="T7" fmla="*/ 0 h 2"/>
                    <a:gd name="T8" fmla="*/ 1 w 3"/>
                    <a:gd name="T9" fmla="*/ 0 h 2"/>
                    <a:gd name="T10" fmla="*/ 0 w 3"/>
                    <a:gd name="T11" fmla="*/ 1 h 2"/>
                    <a:gd name="T12" fmla="*/ 1 w 3"/>
                    <a:gd name="T13" fmla="*/ 0 h 2"/>
                    <a:gd name="T14" fmla="*/ 1 w 3"/>
                    <a:gd name="T15" fmla="*/ 0 h 2"/>
                    <a:gd name="T16" fmla="*/ 1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3" y="0"/>
                      </a:moveTo>
                      <a:cubicBezTo>
                        <a:pt x="3" y="0"/>
                        <a:pt x="3" y="0"/>
                        <a:pt x="3" y="0"/>
                      </a:cubicBezTo>
                      <a:cubicBezTo>
                        <a:pt x="3" y="0"/>
                        <a:pt x="3" y="0"/>
                        <a:pt x="3" y="0"/>
                      </a:cubicBezTo>
                      <a:cubicBezTo>
                        <a:pt x="3" y="0"/>
                        <a:pt x="3" y="0"/>
                        <a:pt x="3" y="0"/>
                      </a:cubicBezTo>
                      <a:moveTo>
                        <a:pt x="2" y="0"/>
                      </a:moveTo>
                      <a:cubicBezTo>
                        <a:pt x="1" y="0"/>
                        <a:pt x="0" y="1"/>
                        <a:pt x="0" y="2"/>
                      </a:cubicBezTo>
                      <a:cubicBezTo>
                        <a:pt x="0" y="2"/>
                        <a:pt x="2" y="0"/>
                        <a:pt x="3" y="0"/>
                      </a:cubicBezTo>
                      <a:cubicBezTo>
                        <a:pt x="3" y="0"/>
                        <a:pt x="3" y="0"/>
                        <a:pt x="3" y="0"/>
                      </a:cubicBezTo>
                      <a:cubicBezTo>
                        <a:pt x="3" y="0"/>
                        <a:pt x="3" y="0"/>
                        <a:pt x="2"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5" name="Freeform 11096">
                  <a:extLst>
                    <a:ext uri="{FF2B5EF4-FFF2-40B4-BE49-F238E27FC236}">
                      <a16:creationId xmlns:a16="http://schemas.microsoft.com/office/drawing/2014/main" id="{786C0490-6BEE-732D-BE60-C1B9A4CAA144}"/>
                    </a:ext>
                  </a:extLst>
                </p:cNvPr>
                <p:cNvSpPr>
                  <a:spLocks noEditPoints="1"/>
                </p:cNvSpPr>
                <p:nvPr/>
              </p:nvSpPr>
              <p:spPr bwMode="auto">
                <a:xfrm>
                  <a:off x="4742" y="2207"/>
                  <a:ext cx="2" cy="4"/>
                </a:xfrm>
                <a:custGeom>
                  <a:avLst/>
                  <a:gdLst>
                    <a:gd name="T0" fmla="*/ 1 w 3"/>
                    <a:gd name="T1" fmla="*/ 0 h 4"/>
                    <a:gd name="T2" fmla="*/ 1 w 3"/>
                    <a:gd name="T3" fmla="*/ 0 h 4"/>
                    <a:gd name="T4" fmla="*/ 0 w 3"/>
                    <a:gd name="T5" fmla="*/ 4 h 4"/>
                    <a:gd name="T6" fmla="*/ 1 w 3"/>
                    <a:gd name="T7" fmla="*/ 4 h 4"/>
                    <a:gd name="T8" fmla="*/ 1 w 3"/>
                    <a:gd name="T9" fmla="*/ 2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0"/>
                      </a:moveTo>
                      <a:cubicBezTo>
                        <a:pt x="3" y="0"/>
                        <a:pt x="3" y="0"/>
                        <a:pt x="3" y="0"/>
                      </a:cubicBezTo>
                      <a:cubicBezTo>
                        <a:pt x="3" y="2"/>
                        <a:pt x="1" y="3"/>
                        <a:pt x="0" y="4"/>
                      </a:cubicBezTo>
                      <a:cubicBezTo>
                        <a:pt x="0" y="4"/>
                        <a:pt x="1" y="4"/>
                        <a:pt x="1" y="4"/>
                      </a:cubicBezTo>
                      <a:cubicBezTo>
                        <a:pt x="2" y="4"/>
                        <a:pt x="2" y="3"/>
                        <a:pt x="3" y="2"/>
                      </a:cubicBezTo>
                      <a:cubicBezTo>
                        <a:pt x="3" y="1"/>
                        <a:pt x="3" y="0"/>
                        <a:pt x="3" y="0"/>
                      </a:cubicBezTo>
                      <a:moveTo>
                        <a:pt x="3" y="0"/>
                      </a:moveTo>
                      <a:cubicBezTo>
                        <a:pt x="3" y="0"/>
                        <a:pt x="3" y="0"/>
                        <a:pt x="3" y="0"/>
                      </a:cubicBezTo>
                      <a:cubicBezTo>
                        <a:pt x="3" y="0"/>
                        <a:pt x="3" y="0"/>
                        <a:pt x="3" y="0"/>
                      </a:cubicBezTo>
                      <a:cubicBezTo>
                        <a:pt x="3" y="0"/>
                        <a:pt x="3" y="0"/>
                        <a:pt x="3"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6" name="Freeform 11097">
                  <a:extLst>
                    <a:ext uri="{FF2B5EF4-FFF2-40B4-BE49-F238E27FC236}">
                      <a16:creationId xmlns:a16="http://schemas.microsoft.com/office/drawing/2014/main" id="{0D5A1FEE-3C39-1FCC-DA44-8EB3B0778776}"/>
                    </a:ext>
                  </a:extLst>
                </p:cNvPr>
                <p:cNvSpPr>
                  <a:spLocks noEditPoints="1"/>
                </p:cNvSpPr>
                <p:nvPr/>
              </p:nvSpPr>
              <p:spPr bwMode="auto">
                <a:xfrm>
                  <a:off x="4737" y="2204"/>
                  <a:ext cx="1" cy="3"/>
                </a:xfrm>
                <a:custGeom>
                  <a:avLst/>
                  <a:gdLst>
                    <a:gd name="T0" fmla="*/ 1 w 2"/>
                    <a:gd name="T1" fmla="*/ 0 h 4"/>
                    <a:gd name="T2" fmla="*/ 1 w 2"/>
                    <a:gd name="T3" fmla="*/ 0 h 4"/>
                    <a:gd name="T4" fmla="*/ 1 w 2"/>
                    <a:gd name="T5" fmla="*/ 0 h 4"/>
                    <a:gd name="T6" fmla="*/ 1 w 2"/>
                    <a:gd name="T7" fmla="*/ 0 h 4"/>
                    <a:gd name="T8" fmla="*/ 1 w 2"/>
                    <a:gd name="T9" fmla="*/ 0 h 4"/>
                    <a:gd name="T10" fmla="*/ 0 w 2"/>
                    <a:gd name="T11" fmla="*/ 2 h 4"/>
                    <a:gd name="T12" fmla="*/ 0 w 2"/>
                    <a:gd name="T13" fmla="*/ 2 h 4"/>
                    <a:gd name="T14" fmla="*/ 1 w 2"/>
                    <a:gd name="T15" fmla="*/ 0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0"/>
                      </a:moveTo>
                      <a:cubicBezTo>
                        <a:pt x="2" y="0"/>
                        <a:pt x="2" y="0"/>
                        <a:pt x="2" y="0"/>
                      </a:cubicBezTo>
                      <a:cubicBezTo>
                        <a:pt x="2" y="0"/>
                        <a:pt x="2" y="0"/>
                        <a:pt x="2" y="0"/>
                      </a:cubicBezTo>
                      <a:cubicBezTo>
                        <a:pt x="2" y="0"/>
                        <a:pt x="2" y="0"/>
                        <a:pt x="2" y="0"/>
                      </a:cubicBezTo>
                      <a:moveTo>
                        <a:pt x="1" y="0"/>
                      </a:moveTo>
                      <a:cubicBezTo>
                        <a:pt x="0" y="0"/>
                        <a:pt x="0" y="3"/>
                        <a:pt x="0" y="4"/>
                      </a:cubicBezTo>
                      <a:cubicBezTo>
                        <a:pt x="0" y="4"/>
                        <a:pt x="0" y="3"/>
                        <a:pt x="0" y="2"/>
                      </a:cubicBezTo>
                      <a:cubicBezTo>
                        <a:pt x="0" y="1"/>
                        <a:pt x="1" y="1"/>
                        <a:pt x="2" y="0"/>
                      </a:cubicBezTo>
                      <a:cubicBezTo>
                        <a:pt x="1" y="0"/>
                        <a:pt x="1"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7" name="Freeform 11098">
                  <a:extLst>
                    <a:ext uri="{FF2B5EF4-FFF2-40B4-BE49-F238E27FC236}">
                      <a16:creationId xmlns:a16="http://schemas.microsoft.com/office/drawing/2014/main" id="{1DF89196-93FF-A9A1-361D-31E42B551B91}"/>
                    </a:ext>
                  </a:extLst>
                </p:cNvPr>
                <p:cNvSpPr>
                  <a:spLocks/>
                </p:cNvSpPr>
                <p:nvPr/>
              </p:nvSpPr>
              <p:spPr bwMode="auto">
                <a:xfrm>
                  <a:off x="4730" y="2197"/>
                  <a:ext cx="3" cy="5"/>
                </a:xfrm>
                <a:custGeom>
                  <a:avLst/>
                  <a:gdLst>
                    <a:gd name="T0" fmla="*/ 2 w 4"/>
                    <a:gd name="T1" fmla="*/ 0 h 5"/>
                    <a:gd name="T2" fmla="*/ 2 w 4"/>
                    <a:gd name="T3" fmla="*/ 1 h 5"/>
                    <a:gd name="T4" fmla="*/ 0 w 4"/>
                    <a:gd name="T5" fmla="*/ 5 h 5"/>
                    <a:gd name="T6" fmla="*/ 0 w 4"/>
                    <a:gd name="T7" fmla="*/ 5 h 5"/>
                    <a:gd name="T8" fmla="*/ 2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3" y="0"/>
                      </a:moveTo>
                      <a:cubicBezTo>
                        <a:pt x="3" y="1"/>
                        <a:pt x="3" y="1"/>
                        <a:pt x="3" y="1"/>
                      </a:cubicBezTo>
                      <a:cubicBezTo>
                        <a:pt x="1" y="2"/>
                        <a:pt x="1" y="4"/>
                        <a:pt x="0" y="5"/>
                      </a:cubicBezTo>
                      <a:cubicBezTo>
                        <a:pt x="0" y="5"/>
                        <a:pt x="0" y="5"/>
                        <a:pt x="0" y="5"/>
                      </a:cubicBezTo>
                      <a:cubicBezTo>
                        <a:pt x="2" y="5"/>
                        <a:pt x="4" y="2"/>
                        <a:pt x="3"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8" name="Freeform 11099">
                  <a:extLst>
                    <a:ext uri="{FF2B5EF4-FFF2-40B4-BE49-F238E27FC236}">
                      <a16:creationId xmlns:a16="http://schemas.microsoft.com/office/drawing/2014/main" id="{08025059-1CC0-137A-49D2-B7ECF4AFFAB5}"/>
                    </a:ext>
                  </a:extLst>
                </p:cNvPr>
                <p:cNvSpPr>
                  <a:spLocks/>
                </p:cNvSpPr>
                <p:nvPr/>
              </p:nvSpPr>
              <p:spPr bwMode="auto">
                <a:xfrm>
                  <a:off x="4733" y="2192"/>
                  <a:ext cx="2" cy="3"/>
                </a:xfrm>
                <a:custGeom>
                  <a:avLst/>
                  <a:gdLst>
                    <a:gd name="T0" fmla="*/ 2 w 2"/>
                    <a:gd name="T1" fmla="*/ 0 h 3"/>
                    <a:gd name="T2" fmla="*/ 0 w 2"/>
                    <a:gd name="T3" fmla="*/ 3 h 3"/>
                    <a:gd name="T4" fmla="*/ 2 w 2"/>
                    <a:gd name="T5" fmla="*/ 0 h 3"/>
                    <a:gd name="T6" fmla="*/ 2 w 2"/>
                    <a:gd name="T7" fmla="*/ 0 h 3"/>
                    <a:gd name="T8" fmla="*/ 2 w 2"/>
                    <a:gd name="T9" fmla="*/ 0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0" y="0"/>
                        <a:pt x="0" y="2"/>
                        <a:pt x="0" y="3"/>
                      </a:cubicBezTo>
                      <a:cubicBezTo>
                        <a:pt x="1" y="3"/>
                        <a:pt x="0" y="0"/>
                        <a:pt x="2" y="0"/>
                      </a:cubicBezTo>
                      <a:cubicBezTo>
                        <a:pt x="2" y="0"/>
                        <a:pt x="2" y="0"/>
                        <a:pt x="2" y="0"/>
                      </a:cubicBezTo>
                      <a:cubicBezTo>
                        <a:pt x="2" y="0"/>
                        <a:pt x="2" y="0"/>
                        <a:pt x="2" y="0"/>
                      </a:cubicBezTo>
                      <a:cubicBezTo>
                        <a:pt x="2" y="0"/>
                        <a:pt x="2" y="0"/>
                        <a:pt x="2"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19" name="Freeform 11100">
                  <a:extLst>
                    <a:ext uri="{FF2B5EF4-FFF2-40B4-BE49-F238E27FC236}">
                      <a16:creationId xmlns:a16="http://schemas.microsoft.com/office/drawing/2014/main" id="{7E4E0C25-EFBD-71C5-343F-FA6DB4FE241E}"/>
                    </a:ext>
                  </a:extLst>
                </p:cNvPr>
                <p:cNvSpPr>
                  <a:spLocks/>
                </p:cNvSpPr>
                <p:nvPr/>
              </p:nvSpPr>
              <p:spPr bwMode="auto">
                <a:xfrm>
                  <a:off x="4734" y="2210"/>
                  <a:ext cx="4" cy="1"/>
                </a:xfrm>
                <a:custGeom>
                  <a:avLst/>
                  <a:gdLst>
                    <a:gd name="T0" fmla="*/ 4 w 4"/>
                    <a:gd name="T1" fmla="*/ 0 h 2"/>
                    <a:gd name="T2" fmla="*/ 4 w 4"/>
                    <a:gd name="T3" fmla="*/ 0 h 2"/>
                    <a:gd name="T4" fmla="*/ 2 w 4"/>
                    <a:gd name="T5" fmla="*/ 1 h 2"/>
                    <a:gd name="T6" fmla="*/ 0 w 4"/>
                    <a:gd name="T7" fmla="*/ 1 h 2"/>
                    <a:gd name="T8" fmla="*/ 1 w 4"/>
                    <a:gd name="T9" fmla="*/ 1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cubicBezTo>
                        <a:pt x="4" y="0"/>
                        <a:pt x="4" y="0"/>
                        <a:pt x="4" y="0"/>
                      </a:cubicBezTo>
                      <a:cubicBezTo>
                        <a:pt x="3" y="1"/>
                        <a:pt x="3" y="2"/>
                        <a:pt x="2" y="2"/>
                      </a:cubicBezTo>
                      <a:cubicBezTo>
                        <a:pt x="2" y="2"/>
                        <a:pt x="1" y="1"/>
                        <a:pt x="0" y="1"/>
                      </a:cubicBezTo>
                      <a:cubicBezTo>
                        <a:pt x="1" y="2"/>
                        <a:pt x="1" y="2"/>
                        <a:pt x="1" y="2"/>
                      </a:cubicBezTo>
                      <a:cubicBezTo>
                        <a:pt x="2" y="2"/>
                        <a:pt x="4" y="1"/>
                        <a:pt x="4"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0" name="Freeform 11101">
                  <a:extLst>
                    <a:ext uri="{FF2B5EF4-FFF2-40B4-BE49-F238E27FC236}">
                      <a16:creationId xmlns:a16="http://schemas.microsoft.com/office/drawing/2014/main" id="{34EB919A-6E25-5DDB-F1D3-114F5506460D}"/>
                    </a:ext>
                  </a:extLst>
                </p:cNvPr>
                <p:cNvSpPr>
                  <a:spLocks noEditPoints="1"/>
                </p:cNvSpPr>
                <p:nvPr/>
              </p:nvSpPr>
              <p:spPr bwMode="auto">
                <a:xfrm>
                  <a:off x="4730" y="2206"/>
                  <a:ext cx="2" cy="4"/>
                </a:xfrm>
                <a:custGeom>
                  <a:avLst/>
                  <a:gdLst>
                    <a:gd name="T0" fmla="*/ 1 w 2"/>
                    <a:gd name="T1" fmla="*/ 2 h 5"/>
                    <a:gd name="T2" fmla="*/ 2 w 2"/>
                    <a:gd name="T3" fmla="*/ 2 h 5"/>
                    <a:gd name="T4" fmla="*/ 1 w 2"/>
                    <a:gd name="T5" fmla="*/ 2 h 5"/>
                    <a:gd name="T6" fmla="*/ 2 w 2"/>
                    <a:gd name="T7" fmla="*/ 0 h 5"/>
                    <a:gd name="T8" fmla="*/ 2 w 2"/>
                    <a:gd name="T9" fmla="*/ 0 h 5"/>
                    <a:gd name="T10" fmla="*/ 0 w 2"/>
                    <a:gd name="T11" fmla="*/ 2 h 5"/>
                    <a:gd name="T12" fmla="*/ 1 w 2"/>
                    <a:gd name="T13" fmla="*/ 2 h 5"/>
                    <a:gd name="T14" fmla="*/ 2 w 2"/>
                    <a:gd name="T15" fmla="*/ 0 h 5"/>
                    <a:gd name="T16" fmla="*/ 2 w 2"/>
                    <a:gd name="T17" fmla="*/ 0 h 5"/>
                    <a:gd name="T18" fmla="*/ 2 w 2"/>
                    <a:gd name="T19" fmla="*/ 0 h 5"/>
                    <a:gd name="T20" fmla="*/ 2 w 2"/>
                    <a:gd name="T21" fmla="*/ 0 h 5"/>
                    <a:gd name="T22" fmla="*/ 2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5"/>
                      </a:moveTo>
                      <a:cubicBezTo>
                        <a:pt x="2" y="5"/>
                        <a:pt x="2" y="5"/>
                        <a:pt x="2" y="5"/>
                      </a:cubicBezTo>
                      <a:cubicBezTo>
                        <a:pt x="2" y="5"/>
                        <a:pt x="2" y="5"/>
                        <a:pt x="1" y="5"/>
                      </a:cubicBezTo>
                      <a:moveTo>
                        <a:pt x="2" y="0"/>
                      </a:moveTo>
                      <a:cubicBezTo>
                        <a:pt x="2" y="0"/>
                        <a:pt x="2" y="0"/>
                        <a:pt x="2" y="0"/>
                      </a:cubicBezTo>
                      <a:cubicBezTo>
                        <a:pt x="1" y="1"/>
                        <a:pt x="0" y="2"/>
                        <a:pt x="0" y="3"/>
                      </a:cubicBezTo>
                      <a:cubicBezTo>
                        <a:pt x="1" y="4"/>
                        <a:pt x="1" y="4"/>
                        <a:pt x="1" y="5"/>
                      </a:cubicBezTo>
                      <a:cubicBezTo>
                        <a:pt x="0" y="3"/>
                        <a:pt x="1" y="0"/>
                        <a:pt x="2" y="0"/>
                      </a:cubicBezTo>
                      <a:moveTo>
                        <a:pt x="2" y="0"/>
                      </a:moveTo>
                      <a:cubicBezTo>
                        <a:pt x="2" y="0"/>
                        <a:pt x="2" y="0"/>
                        <a:pt x="2" y="0"/>
                      </a:cubicBezTo>
                      <a:cubicBezTo>
                        <a:pt x="2" y="0"/>
                        <a:pt x="2" y="0"/>
                        <a:pt x="2" y="0"/>
                      </a:cubicBezTo>
                      <a:cubicBezTo>
                        <a:pt x="2" y="0"/>
                        <a:pt x="2" y="0"/>
                        <a:pt x="2"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1" name="Freeform 11102">
                  <a:extLst>
                    <a:ext uri="{FF2B5EF4-FFF2-40B4-BE49-F238E27FC236}">
                      <a16:creationId xmlns:a16="http://schemas.microsoft.com/office/drawing/2014/main" id="{8223F492-9D06-9B80-EFA9-1D460F334387}"/>
                    </a:ext>
                  </a:extLst>
                </p:cNvPr>
                <p:cNvSpPr>
                  <a:spLocks noEditPoints="1"/>
                </p:cNvSpPr>
                <p:nvPr/>
              </p:nvSpPr>
              <p:spPr bwMode="auto">
                <a:xfrm>
                  <a:off x="4728" y="2203"/>
                  <a:ext cx="1" cy="4"/>
                </a:xfrm>
                <a:custGeom>
                  <a:avLst/>
                  <a:gdLst>
                    <a:gd name="T0" fmla="*/ 0 w 1"/>
                    <a:gd name="T1" fmla="*/ 1 h 5"/>
                    <a:gd name="T2" fmla="*/ 1 w 1"/>
                    <a:gd name="T3" fmla="*/ 2 h 5"/>
                    <a:gd name="T4" fmla="*/ 0 w 1"/>
                    <a:gd name="T5" fmla="*/ 1 h 5"/>
                    <a:gd name="T6" fmla="*/ 0 w 1"/>
                    <a:gd name="T7" fmla="*/ 1 h 5"/>
                    <a:gd name="T8" fmla="*/ 0 w 1"/>
                    <a:gd name="T9" fmla="*/ 1 h 5"/>
                    <a:gd name="T10" fmla="*/ 0 w 1"/>
                    <a:gd name="T11" fmla="*/ 1 h 5"/>
                    <a:gd name="T12" fmla="*/ 1 w 1"/>
                    <a:gd name="T13" fmla="*/ 0 h 5"/>
                    <a:gd name="T14" fmla="*/ 0 w 1"/>
                    <a:gd name="T15" fmla="*/ 1 h 5"/>
                    <a:gd name="T16" fmla="*/ 1 w 1"/>
                    <a:gd name="T17" fmla="*/ 0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0" y="1"/>
                      </a:moveTo>
                      <a:cubicBezTo>
                        <a:pt x="0" y="2"/>
                        <a:pt x="0" y="4"/>
                        <a:pt x="1" y="5"/>
                      </a:cubicBezTo>
                      <a:cubicBezTo>
                        <a:pt x="1" y="4"/>
                        <a:pt x="0" y="2"/>
                        <a:pt x="0" y="1"/>
                      </a:cubicBezTo>
                      <a:moveTo>
                        <a:pt x="0" y="1"/>
                      </a:moveTo>
                      <a:cubicBezTo>
                        <a:pt x="0" y="1"/>
                        <a:pt x="0" y="1"/>
                        <a:pt x="0" y="1"/>
                      </a:cubicBezTo>
                      <a:cubicBezTo>
                        <a:pt x="0" y="1"/>
                        <a:pt x="0" y="1"/>
                        <a:pt x="0" y="1"/>
                      </a:cubicBezTo>
                      <a:moveTo>
                        <a:pt x="1" y="0"/>
                      </a:moveTo>
                      <a:cubicBezTo>
                        <a:pt x="1" y="0"/>
                        <a:pt x="1" y="1"/>
                        <a:pt x="0" y="1"/>
                      </a:cubicBezTo>
                      <a:cubicBezTo>
                        <a:pt x="1" y="1"/>
                        <a:pt x="1" y="1"/>
                        <a:pt x="1" y="0"/>
                      </a:cubicBezTo>
                      <a:cubicBezTo>
                        <a:pt x="1" y="0"/>
                        <a:pt x="1" y="0"/>
                        <a:pt x="1" y="0"/>
                      </a:cubicBezTo>
                    </a:path>
                  </a:pathLst>
                </a:custGeom>
                <a:solidFill>
                  <a:srgbClr val="B38D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2" name="Freeform 11103">
                  <a:extLst>
                    <a:ext uri="{FF2B5EF4-FFF2-40B4-BE49-F238E27FC236}">
                      <a16:creationId xmlns:a16="http://schemas.microsoft.com/office/drawing/2014/main" id="{02048DF5-BBE2-68FA-24BE-9B019F39CAEA}"/>
                    </a:ext>
                  </a:extLst>
                </p:cNvPr>
                <p:cNvSpPr>
                  <a:spLocks noEditPoints="1"/>
                </p:cNvSpPr>
                <p:nvPr/>
              </p:nvSpPr>
              <p:spPr bwMode="auto">
                <a:xfrm>
                  <a:off x="4530" y="2654"/>
                  <a:ext cx="21" cy="28"/>
                </a:xfrm>
                <a:custGeom>
                  <a:avLst/>
                  <a:gdLst>
                    <a:gd name="T0" fmla="*/ 3 w 25"/>
                    <a:gd name="T1" fmla="*/ 12 h 34"/>
                    <a:gd name="T2" fmla="*/ 3 w 25"/>
                    <a:gd name="T3" fmla="*/ 13 h 34"/>
                    <a:gd name="T4" fmla="*/ 3 w 25"/>
                    <a:gd name="T5" fmla="*/ 13 h 34"/>
                    <a:gd name="T6" fmla="*/ 7 w 25"/>
                    <a:gd name="T7" fmla="*/ 11 h 34"/>
                    <a:gd name="T8" fmla="*/ 8 w 25"/>
                    <a:gd name="T9" fmla="*/ 11 h 34"/>
                    <a:gd name="T10" fmla="*/ 7 w 25"/>
                    <a:gd name="T11" fmla="*/ 13 h 34"/>
                    <a:gd name="T12" fmla="*/ 8 w 25"/>
                    <a:gd name="T13" fmla="*/ 11 h 34"/>
                    <a:gd name="T14" fmla="*/ 7 w 25"/>
                    <a:gd name="T15" fmla="*/ 8 h 34"/>
                    <a:gd name="T16" fmla="*/ 8 w 25"/>
                    <a:gd name="T17" fmla="*/ 7 h 34"/>
                    <a:gd name="T18" fmla="*/ 8 w 25"/>
                    <a:gd name="T19" fmla="*/ 7 h 34"/>
                    <a:gd name="T20" fmla="*/ 7 w 25"/>
                    <a:gd name="T21" fmla="*/ 8 h 34"/>
                    <a:gd name="T22" fmla="*/ 10 w 25"/>
                    <a:gd name="T23" fmla="*/ 6 h 34"/>
                    <a:gd name="T24" fmla="*/ 11 w 25"/>
                    <a:gd name="T25" fmla="*/ 5 h 34"/>
                    <a:gd name="T26" fmla="*/ 11 w 25"/>
                    <a:gd name="T27" fmla="*/ 7 h 34"/>
                    <a:gd name="T28" fmla="*/ 8 w 25"/>
                    <a:gd name="T29" fmla="*/ 4 h 34"/>
                    <a:gd name="T30" fmla="*/ 8 w 25"/>
                    <a:gd name="T31" fmla="*/ 2 h 34"/>
                    <a:gd name="T32" fmla="*/ 10 w 25"/>
                    <a:gd name="T33" fmla="*/ 0 h 34"/>
                    <a:gd name="T34" fmla="*/ 3 w 25"/>
                    <a:gd name="T35" fmla="*/ 9 h 34"/>
                    <a:gd name="T36" fmla="*/ 3 w 25"/>
                    <a:gd name="T37" fmla="*/ 9 h 34"/>
                    <a:gd name="T38" fmla="*/ 3 w 25"/>
                    <a:gd name="T39" fmla="*/ 9 h 34"/>
                    <a:gd name="T40" fmla="*/ 3 w 25"/>
                    <a:gd name="T41" fmla="*/ 10 h 34"/>
                    <a:gd name="T42" fmla="*/ 3 w 25"/>
                    <a:gd name="T43" fmla="*/ 10 h 34"/>
                    <a:gd name="T44" fmla="*/ 0 w 25"/>
                    <a:gd name="T45" fmla="*/ 15 h 34"/>
                    <a:gd name="T46" fmla="*/ 3 w 25"/>
                    <a:gd name="T47" fmla="*/ 15 h 34"/>
                    <a:gd name="T48" fmla="*/ 3 w 25"/>
                    <a:gd name="T49" fmla="*/ 16 h 34"/>
                    <a:gd name="T50" fmla="*/ 4 w 25"/>
                    <a:gd name="T51" fmla="*/ 15 h 34"/>
                    <a:gd name="T52" fmla="*/ 5 w 25"/>
                    <a:gd name="T53" fmla="*/ 14 h 34"/>
                    <a:gd name="T54" fmla="*/ 6 w 25"/>
                    <a:gd name="T55" fmla="*/ 14 h 34"/>
                    <a:gd name="T56" fmla="*/ 9 w 25"/>
                    <a:gd name="T57" fmla="*/ 12 h 34"/>
                    <a:gd name="T58" fmla="*/ 12 w 25"/>
                    <a:gd name="T59" fmla="*/ 8 h 34"/>
                    <a:gd name="T60" fmla="*/ 12 w 25"/>
                    <a:gd name="T61" fmla="*/ 3 h 34"/>
                    <a:gd name="T62" fmla="*/ 11 w 25"/>
                    <a:gd name="T63" fmla="*/ 2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34">
                      <a:moveTo>
                        <a:pt x="5" y="28"/>
                      </a:moveTo>
                      <a:cubicBezTo>
                        <a:pt x="5" y="28"/>
                        <a:pt x="6" y="28"/>
                        <a:pt x="6" y="27"/>
                      </a:cubicBezTo>
                      <a:cubicBezTo>
                        <a:pt x="6" y="27"/>
                        <a:pt x="6" y="27"/>
                        <a:pt x="6" y="27"/>
                      </a:cubicBezTo>
                      <a:cubicBezTo>
                        <a:pt x="7" y="28"/>
                        <a:pt x="5" y="29"/>
                        <a:pt x="4" y="29"/>
                      </a:cubicBezTo>
                      <a:cubicBezTo>
                        <a:pt x="3" y="29"/>
                        <a:pt x="3" y="29"/>
                        <a:pt x="3" y="28"/>
                      </a:cubicBezTo>
                      <a:cubicBezTo>
                        <a:pt x="3" y="28"/>
                        <a:pt x="4" y="28"/>
                        <a:pt x="5" y="28"/>
                      </a:cubicBezTo>
                      <a:moveTo>
                        <a:pt x="14" y="24"/>
                      </a:moveTo>
                      <a:cubicBezTo>
                        <a:pt x="14" y="24"/>
                        <a:pt x="14" y="24"/>
                        <a:pt x="14" y="24"/>
                      </a:cubicBezTo>
                      <a:cubicBezTo>
                        <a:pt x="14" y="24"/>
                        <a:pt x="15" y="24"/>
                        <a:pt x="15" y="24"/>
                      </a:cubicBezTo>
                      <a:cubicBezTo>
                        <a:pt x="15" y="24"/>
                        <a:pt x="15" y="24"/>
                        <a:pt x="15" y="24"/>
                      </a:cubicBezTo>
                      <a:cubicBezTo>
                        <a:pt x="15" y="24"/>
                        <a:pt x="15" y="25"/>
                        <a:pt x="15" y="26"/>
                      </a:cubicBezTo>
                      <a:cubicBezTo>
                        <a:pt x="14" y="27"/>
                        <a:pt x="14" y="28"/>
                        <a:pt x="13" y="28"/>
                      </a:cubicBezTo>
                      <a:cubicBezTo>
                        <a:pt x="13" y="28"/>
                        <a:pt x="12" y="28"/>
                        <a:pt x="12" y="27"/>
                      </a:cubicBezTo>
                      <a:cubicBezTo>
                        <a:pt x="13" y="27"/>
                        <a:pt x="15" y="25"/>
                        <a:pt x="15" y="24"/>
                      </a:cubicBezTo>
                      <a:cubicBezTo>
                        <a:pt x="15" y="24"/>
                        <a:pt x="14" y="24"/>
                        <a:pt x="14" y="24"/>
                      </a:cubicBezTo>
                      <a:moveTo>
                        <a:pt x="13" y="18"/>
                      </a:moveTo>
                      <a:cubicBezTo>
                        <a:pt x="12" y="17"/>
                        <a:pt x="13" y="15"/>
                        <a:pt x="14" y="15"/>
                      </a:cubicBezTo>
                      <a:cubicBezTo>
                        <a:pt x="14" y="15"/>
                        <a:pt x="14" y="15"/>
                        <a:pt x="15" y="15"/>
                      </a:cubicBezTo>
                      <a:cubicBezTo>
                        <a:pt x="15" y="15"/>
                        <a:pt x="16" y="15"/>
                        <a:pt x="16" y="15"/>
                      </a:cubicBezTo>
                      <a:cubicBezTo>
                        <a:pt x="16" y="15"/>
                        <a:pt x="16" y="15"/>
                        <a:pt x="16" y="15"/>
                      </a:cubicBezTo>
                      <a:cubicBezTo>
                        <a:pt x="15" y="15"/>
                        <a:pt x="15" y="15"/>
                        <a:pt x="15" y="15"/>
                      </a:cubicBezTo>
                      <a:cubicBezTo>
                        <a:pt x="14" y="15"/>
                        <a:pt x="14" y="18"/>
                        <a:pt x="13" y="18"/>
                      </a:cubicBezTo>
                      <a:moveTo>
                        <a:pt x="21" y="14"/>
                      </a:moveTo>
                      <a:cubicBezTo>
                        <a:pt x="20" y="14"/>
                        <a:pt x="20" y="13"/>
                        <a:pt x="20" y="13"/>
                      </a:cubicBezTo>
                      <a:cubicBezTo>
                        <a:pt x="19" y="12"/>
                        <a:pt x="20" y="11"/>
                        <a:pt x="21" y="11"/>
                      </a:cubicBezTo>
                      <a:cubicBezTo>
                        <a:pt x="22" y="11"/>
                        <a:pt x="22" y="11"/>
                        <a:pt x="22" y="11"/>
                      </a:cubicBezTo>
                      <a:cubicBezTo>
                        <a:pt x="20" y="11"/>
                        <a:pt x="21" y="13"/>
                        <a:pt x="21" y="14"/>
                      </a:cubicBezTo>
                      <a:cubicBezTo>
                        <a:pt x="21" y="14"/>
                        <a:pt x="21" y="14"/>
                        <a:pt x="21" y="14"/>
                      </a:cubicBezTo>
                      <a:moveTo>
                        <a:pt x="15" y="9"/>
                      </a:moveTo>
                      <a:cubicBezTo>
                        <a:pt x="15" y="9"/>
                        <a:pt x="15" y="9"/>
                        <a:pt x="15" y="9"/>
                      </a:cubicBezTo>
                      <a:cubicBezTo>
                        <a:pt x="15" y="8"/>
                        <a:pt x="17" y="6"/>
                        <a:pt x="17" y="6"/>
                      </a:cubicBezTo>
                      <a:cubicBezTo>
                        <a:pt x="17" y="6"/>
                        <a:pt x="17" y="6"/>
                        <a:pt x="17" y="6"/>
                      </a:cubicBezTo>
                      <a:cubicBezTo>
                        <a:pt x="19" y="7"/>
                        <a:pt x="17" y="9"/>
                        <a:pt x="15" y="9"/>
                      </a:cubicBezTo>
                      <a:moveTo>
                        <a:pt x="20" y="0"/>
                      </a:moveTo>
                      <a:cubicBezTo>
                        <a:pt x="20" y="0"/>
                        <a:pt x="20" y="0"/>
                        <a:pt x="20" y="0"/>
                      </a:cubicBezTo>
                      <a:cubicBezTo>
                        <a:pt x="15" y="6"/>
                        <a:pt x="11" y="13"/>
                        <a:pt x="6" y="19"/>
                      </a:cubicBezTo>
                      <a:cubicBezTo>
                        <a:pt x="6" y="19"/>
                        <a:pt x="6" y="19"/>
                        <a:pt x="6" y="19"/>
                      </a:cubicBezTo>
                      <a:cubicBezTo>
                        <a:pt x="7" y="19"/>
                        <a:pt x="7" y="20"/>
                        <a:pt x="7" y="20"/>
                      </a:cubicBezTo>
                      <a:cubicBezTo>
                        <a:pt x="7" y="20"/>
                        <a:pt x="7" y="20"/>
                        <a:pt x="7" y="20"/>
                      </a:cubicBezTo>
                      <a:cubicBezTo>
                        <a:pt x="7" y="20"/>
                        <a:pt x="7" y="20"/>
                        <a:pt x="7" y="20"/>
                      </a:cubicBezTo>
                      <a:cubicBezTo>
                        <a:pt x="7" y="20"/>
                        <a:pt x="7" y="20"/>
                        <a:pt x="7" y="20"/>
                      </a:cubicBezTo>
                      <a:cubicBezTo>
                        <a:pt x="7" y="20"/>
                        <a:pt x="6" y="21"/>
                        <a:pt x="6" y="22"/>
                      </a:cubicBezTo>
                      <a:cubicBezTo>
                        <a:pt x="6" y="23"/>
                        <a:pt x="6" y="23"/>
                        <a:pt x="6" y="24"/>
                      </a:cubicBezTo>
                      <a:cubicBezTo>
                        <a:pt x="6" y="23"/>
                        <a:pt x="5" y="22"/>
                        <a:pt x="6" y="21"/>
                      </a:cubicBezTo>
                      <a:cubicBezTo>
                        <a:pt x="4" y="23"/>
                        <a:pt x="2" y="26"/>
                        <a:pt x="0" y="29"/>
                      </a:cubicBezTo>
                      <a:cubicBezTo>
                        <a:pt x="0" y="30"/>
                        <a:pt x="0" y="32"/>
                        <a:pt x="0" y="33"/>
                      </a:cubicBezTo>
                      <a:cubicBezTo>
                        <a:pt x="1" y="34"/>
                        <a:pt x="1" y="34"/>
                        <a:pt x="2" y="34"/>
                      </a:cubicBezTo>
                      <a:cubicBezTo>
                        <a:pt x="2" y="34"/>
                        <a:pt x="3" y="34"/>
                        <a:pt x="3" y="33"/>
                      </a:cubicBezTo>
                      <a:cubicBezTo>
                        <a:pt x="4" y="33"/>
                        <a:pt x="4" y="33"/>
                        <a:pt x="4" y="33"/>
                      </a:cubicBezTo>
                      <a:cubicBezTo>
                        <a:pt x="5" y="33"/>
                        <a:pt x="5" y="33"/>
                        <a:pt x="6" y="34"/>
                      </a:cubicBezTo>
                      <a:cubicBezTo>
                        <a:pt x="6" y="34"/>
                        <a:pt x="7" y="34"/>
                        <a:pt x="7" y="34"/>
                      </a:cubicBezTo>
                      <a:cubicBezTo>
                        <a:pt x="8" y="34"/>
                        <a:pt x="8" y="34"/>
                        <a:pt x="8" y="33"/>
                      </a:cubicBezTo>
                      <a:cubicBezTo>
                        <a:pt x="8" y="32"/>
                        <a:pt x="9" y="32"/>
                        <a:pt x="9" y="32"/>
                      </a:cubicBezTo>
                      <a:cubicBezTo>
                        <a:pt x="9" y="32"/>
                        <a:pt x="10" y="32"/>
                        <a:pt x="10" y="32"/>
                      </a:cubicBezTo>
                      <a:cubicBezTo>
                        <a:pt x="10" y="32"/>
                        <a:pt x="10" y="32"/>
                        <a:pt x="11" y="32"/>
                      </a:cubicBezTo>
                      <a:cubicBezTo>
                        <a:pt x="11" y="32"/>
                        <a:pt x="12" y="32"/>
                        <a:pt x="12" y="31"/>
                      </a:cubicBezTo>
                      <a:cubicBezTo>
                        <a:pt x="12" y="30"/>
                        <a:pt x="15" y="32"/>
                        <a:pt x="15" y="29"/>
                      </a:cubicBezTo>
                      <a:cubicBezTo>
                        <a:pt x="16" y="28"/>
                        <a:pt x="19" y="28"/>
                        <a:pt x="19" y="26"/>
                      </a:cubicBezTo>
                      <a:cubicBezTo>
                        <a:pt x="19" y="24"/>
                        <a:pt x="22" y="24"/>
                        <a:pt x="22" y="22"/>
                      </a:cubicBezTo>
                      <a:cubicBezTo>
                        <a:pt x="22" y="20"/>
                        <a:pt x="25" y="19"/>
                        <a:pt x="24" y="17"/>
                      </a:cubicBezTo>
                      <a:cubicBezTo>
                        <a:pt x="23" y="15"/>
                        <a:pt x="25" y="13"/>
                        <a:pt x="24" y="11"/>
                      </a:cubicBezTo>
                      <a:cubicBezTo>
                        <a:pt x="24" y="10"/>
                        <a:pt x="25" y="8"/>
                        <a:pt x="24" y="7"/>
                      </a:cubicBezTo>
                      <a:cubicBezTo>
                        <a:pt x="22" y="5"/>
                        <a:pt x="23" y="4"/>
                        <a:pt x="22" y="2"/>
                      </a:cubicBezTo>
                      <a:cubicBezTo>
                        <a:pt x="22" y="2"/>
                        <a:pt x="22" y="2"/>
                        <a:pt x="22" y="2"/>
                      </a:cubicBezTo>
                      <a:cubicBezTo>
                        <a:pt x="21" y="1"/>
                        <a:pt x="20" y="0"/>
                        <a:pt x="20" y="0"/>
                      </a:cubicBezTo>
                    </a:path>
                  </a:pathLst>
                </a:custGeom>
                <a:solidFill>
                  <a:srgbClr val="D0A8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3" name="Freeform 11104">
                  <a:extLst>
                    <a:ext uri="{FF2B5EF4-FFF2-40B4-BE49-F238E27FC236}">
                      <a16:creationId xmlns:a16="http://schemas.microsoft.com/office/drawing/2014/main" id="{A24031FE-DBB2-E775-1E3C-25ED6908491D}"/>
                    </a:ext>
                  </a:extLst>
                </p:cNvPr>
                <p:cNvSpPr>
                  <a:spLocks noEditPoints="1"/>
                </p:cNvSpPr>
                <p:nvPr/>
              </p:nvSpPr>
              <p:spPr bwMode="auto">
                <a:xfrm>
                  <a:off x="4529" y="2653"/>
                  <a:ext cx="18" cy="25"/>
                </a:xfrm>
                <a:custGeom>
                  <a:avLst/>
                  <a:gdLst>
                    <a:gd name="T0" fmla="*/ 4 w 21"/>
                    <a:gd name="T1" fmla="*/ 4 h 30"/>
                    <a:gd name="T2" fmla="*/ 5 w 21"/>
                    <a:gd name="T3" fmla="*/ 4 h 30"/>
                    <a:gd name="T4" fmla="*/ 5 w 21"/>
                    <a:gd name="T5" fmla="*/ 4 h 30"/>
                    <a:gd name="T6" fmla="*/ 6 w 21"/>
                    <a:gd name="T7" fmla="*/ 6 h 30"/>
                    <a:gd name="T8" fmla="*/ 4 w 21"/>
                    <a:gd name="T9" fmla="*/ 7 h 30"/>
                    <a:gd name="T10" fmla="*/ 4 w 21"/>
                    <a:gd name="T11" fmla="*/ 7 h 30"/>
                    <a:gd name="T12" fmla="*/ 4 w 21"/>
                    <a:gd name="T13" fmla="*/ 6 h 30"/>
                    <a:gd name="T14" fmla="*/ 5 w 21"/>
                    <a:gd name="T15" fmla="*/ 4 h 30"/>
                    <a:gd name="T16" fmla="*/ 5 w 21"/>
                    <a:gd name="T17" fmla="*/ 4 h 30"/>
                    <a:gd name="T18" fmla="*/ 4 w 21"/>
                    <a:gd name="T19" fmla="*/ 4 h 30"/>
                    <a:gd name="T20" fmla="*/ 3 w 21"/>
                    <a:gd name="T21" fmla="*/ 5 h 30"/>
                    <a:gd name="T22" fmla="*/ 3 w 21"/>
                    <a:gd name="T23" fmla="*/ 3 h 30"/>
                    <a:gd name="T24" fmla="*/ 3 w 21"/>
                    <a:gd name="T25" fmla="*/ 3 h 30"/>
                    <a:gd name="T26" fmla="*/ 3 w 21"/>
                    <a:gd name="T27" fmla="*/ 3 h 30"/>
                    <a:gd name="T28" fmla="*/ 3 w 21"/>
                    <a:gd name="T29" fmla="*/ 3 h 30"/>
                    <a:gd name="T30" fmla="*/ 3 w 21"/>
                    <a:gd name="T31" fmla="*/ 5 h 30"/>
                    <a:gd name="T32" fmla="*/ 7 w 21"/>
                    <a:gd name="T33" fmla="*/ 3 h 30"/>
                    <a:gd name="T34" fmla="*/ 8 w 21"/>
                    <a:gd name="T35" fmla="*/ 3 h 30"/>
                    <a:gd name="T36" fmla="*/ 8 w 21"/>
                    <a:gd name="T37" fmla="*/ 3 h 30"/>
                    <a:gd name="T38" fmla="*/ 8 w 21"/>
                    <a:gd name="T39" fmla="*/ 3 h 30"/>
                    <a:gd name="T40" fmla="*/ 8 w 21"/>
                    <a:gd name="T41" fmla="*/ 3 h 30"/>
                    <a:gd name="T42" fmla="*/ 8 w 21"/>
                    <a:gd name="T43" fmla="*/ 3 h 30"/>
                    <a:gd name="T44" fmla="*/ 8 w 21"/>
                    <a:gd name="T45" fmla="*/ 3 h 30"/>
                    <a:gd name="T46" fmla="*/ 7 w 21"/>
                    <a:gd name="T47" fmla="*/ 3 h 30"/>
                    <a:gd name="T48" fmla="*/ 8 w 21"/>
                    <a:gd name="T49" fmla="*/ 0 h 30"/>
                    <a:gd name="T50" fmla="*/ 8 w 21"/>
                    <a:gd name="T51" fmla="*/ 1 h 30"/>
                    <a:gd name="T52" fmla="*/ 7 w 21"/>
                    <a:gd name="T53" fmla="*/ 1 h 30"/>
                    <a:gd name="T54" fmla="*/ 6 w 21"/>
                    <a:gd name="T55" fmla="*/ 1 h 30"/>
                    <a:gd name="T56" fmla="*/ 6 w 21"/>
                    <a:gd name="T57" fmla="*/ 1 h 30"/>
                    <a:gd name="T58" fmla="*/ 5 w 21"/>
                    <a:gd name="T59" fmla="*/ 1 h 30"/>
                    <a:gd name="T60" fmla="*/ 3 w 21"/>
                    <a:gd name="T61" fmla="*/ 3 h 30"/>
                    <a:gd name="T62" fmla="*/ 0 w 21"/>
                    <a:gd name="T63" fmla="*/ 3 h 30"/>
                    <a:gd name="T64" fmla="*/ 0 w 21"/>
                    <a:gd name="T65" fmla="*/ 3 h 30"/>
                    <a:gd name="T66" fmla="*/ 1 w 21"/>
                    <a:gd name="T67" fmla="*/ 7 h 30"/>
                    <a:gd name="T68" fmla="*/ 1 w 21"/>
                    <a:gd name="T69" fmla="*/ 7 h 30"/>
                    <a:gd name="T70" fmla="*/ 1 w 21"/>
                    <a:gd name="T71" fmla="*/ 7 h 30"/>
                    <a:gd name="T72" fmla="*/ 1 w 21"/>
                    <a:gd name="T73" fmla="*/ 8 h 30"/>
                    <a:gd name="T74" fmla="*/ 1 w 21"/>
                    <a:gd name="T75" fmla="*/ 9 h 30"/>
                    <a:gd name="T76" fmla="*/ 1 w 21"/>
                    <a:gd name="T77" fmla="*/ 15 h 30"/>
                    <a:gd name="T78" fmla="*/ 3 w 21"/>
                    <a:gd name="T79" fmla="*/ 11 h 30"/>
                    <a:gd name="T80" fmla="*/ 3 w 21"/>
                    <a:gd name="T81" fmla="*/ 10 h 30"/>
                    <a:gd name="T82" fmla="*/ 11 w 21"/>
                    <a:gd name="T83" fmla="*/ 1 h 30"/>
                    <a:gd name="T84" fmla="*/ 11 w 21"/>
                    <a:gd name="T85" fmla="*/ 2 h 30"/>
                    <a:gd name="T86" fmla="*/ 10 w 21"/>
                    <a:gd name="T87" fmla="*/ 2 h 30"/>
                    <a:gd name="T88" fmla="*/ 9 w 21"/>
                    <a:gd name="T89" fmla="*/ 1 h 30"/>
                    <a:gd name="T90" fmla="*/ 8 w 21"/>
                    <a:gd name="T91" fmla="*/ 0 h 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 h="30">
                      <a:moveTo>
                        <a:pt x="8" y="8"/>
                      </a:moveTo>
                      <a:cubicBezTo>
                        <a:pt x="9" y="8"/>
                        <a:pt x="9" y="8"/>
                        <a:pt x="9" y="8"/>
                      </a:cubicBezTo>
                      <a:cubicBezTo>
                        <a:pt x="9" y="8"/>
                        <a:pt x="9" y="8"/>
                        <a:pt x="9" y="8"/>
                      </a:cubicBezTo>
                      <a:cubicBezTo>
                        <a:pt x="10" y="9"/>
                        <a:pt x="10" y="10"/>
                        <a:pt x="10" y="11"/>
                      </a:cubicBezTo>
                      <a:cubicBezTo>
                        <a:pt x="10" y="11"/>
                        <a:pt x="8" y="14"/>
                        <a:pt x="8" y="14"/>
                      </a:cubicBezTo>
                      <a:cubicBezTo>
                        <a:pt x="8" y="14"/>
                        <a:pt x="8" y="14"/>
                        <a:pt x="8" y="14"/>
                      </a:cubicBezTo>
                      <a:cubicBezTo>
                        <a:pt x="7" y="13"/>
                        <a:pt x="8" y="12"/>
                        <a:pt x="8" y="12"/>
                      </a:cubicBezTo>
                      <a:cubicBezTo>
                        <a:pt x="9" y="11"/>
                        <a:pt x="9" y="9"/>
                        <a:pt x="9" y="8"/>
                      </a:cubicBezTo>
                      <a:cubicBezTo>
                        <a:pt x="9" y="8"/>
                        <a:pt x="9" y="8"/>
                        <a:pt x="9" y="8"/>
                      </a:cubicBezTo>
                      <a:cubicBezTo>
                        <a:pt x="8" y="8"/>
                        <a:pt x="8" y="8"/>
                        <a:pt x="8" y="8"/>
                      </a:cubicBezTo>
                      <a:moveTo>
                        <a:pt x="3" y="10"/>
                      </a:moveTo>
                      <a:cubicBezTo>
                        <a:pt x="2" y="9"/>
                        <a:pt x="3" y="7"/>
                        <a:pt x="4" y="7"/>
                      </a:cubicBezTo>
                      <a:cubicBezTo>
                        <a:pt x="4" y="7"/>
                        <a:pt x="5" y="7"/>
                        <a:pt x="5" y="7"/>
                      </a:cubicBezTo>
                      <a:cubicBezTo>
                        <a:pt x="4" y="7"/>
                        <a:pt x="4" y="7"/>
                        <a:pt x="4" y="7"/>
                      </a:cubicBezTo>
                      <a:cubicBezTo>
                        <a:pt x="4" y="7"/>
                        <a:pt x="4" y="7"/>
                        <a:pt x="4" y="7"/>
                      </a:cubicBezTo>
                      <a:cubicBezTo>
                        <a:pt x="3" y="7"/>
                        <a:pt x="3" y="9"/>
                        <a:pt x="3" y="10"/>
                      </a:cubicBezTo>
                      <a:moveTo>
                        <a:pt x="12" y="7"/>
                      </a:moveTo>
                      <a:cubicBezTo>
                        <a:pt x="12" y="6"/>
                        <a:pt x="13" y="4"/>
                        <a:pt x="14" y="4"/>
                      </a:cubicBezTo>
                      <a:cubicBezTo>
                        <a:pt x="15" y="4"/>
                        <a:pt x="15" y="4"/>
                        <a:pt x="15" y="5"/>
                      </a:cubicBezTo>
                      <a:cubicBezTo>
                        <a:pt x="15" y="5"/>
                        <a:pt x="15" y="5"/>
                        <a:pt x="15" y="5"/>
                      </a:cubicBezTo>
                      <a:cubicBezTo>
                        <a:pt x="15" y="5"/>
                        <a:pt x="15" y="5"/>
                        <a:pt x="15" y="5"/>
                      </a:cubicBezTo>
                      <a:cubicBezTo>
                        <a:pt x="15" y="5"/>
                        <a:pt x="15" y="5"/>
                        <a:pt x="15" y="5"/>
                      </a:cubicBezTo>
                      <a:cubicBezTo>
                        <a:pt x="15" y="5"/>
                        <a:pt x="15" y="5"/>
                        <a:pt x="14" y="5"/>
                      </a:cubicBezTo>
                      <a:cubicBezTo>
                        <a:pt x="13" y="5"/>
                        <a:pt x="12" y="6"/>
                        <a:pt x="12" y="7"/>
                      </a:cubicBezTo>
                      <a:moveTo>
                        <a:pt x="15" y="0"/>
                      </a:moveTo>
                      <a:cubicBezTo>
                        <a:pt x="15" y="0"/>
                        <a:pt x="14" y="0"/>
                        <a:pt x="14" y="1"/>
                      </a:cubicBezTo>
                      <a:cubicBezTo>
                        <a:pt x="14" y="1"/>
                        <a:pt x="13" y="1"/>
                        <a:pt x="12" y="1"/>
                      </a:cubicBezTo>
                      <a:cubicBezTo>
                        <a:pt x="12" y="1"/>
                        <a:pt x="11" y="1"/>
                        <a:pt x="11" y="1"/>
                      </a:cubicBezTo>
                      <a:cubicBezTo>
                        <a:pt x="11" y="1"/>
                        <a:pt x="10" y="1"/>
                        <a:pt x="10" y="1"/>
                      </a:cubicBezTo>
                      <a:cubicBezTo>
                        <a:pt x="10" y="1"/>
                        <a:pt x="9" y="1"/>
                        <a:pt x="9" y="1"/>
                      </a:cubicBezTo>
                      <a:cubicBezTo>
                        <a:pt x="7" y="4"/>
                        <a:pt x="4" y="2"/>
                        <a:pt x="3" y="4"/>
                      </a:cubicBezTo>
                      <a:cubicBezTo>
                        <a:pt x="3" y="5"/>
                        <a:pt x="1" y="6"/>
                        <a:pt x="0" y="6"/>
                      </a:cubicBezTo>
                      <a:cubicBezTo>
                        <a:pt x="0" y="7"/>
                        <a:pt x="0" y="7"/>
                        <a:pt x="0" y="7"/>
                      </a:cubicBezTo>
                      <a:cubicBezTo>
                        <a:pt x="0" y="9"/>
                        <a:pt x="1" y="12"/>
                        <a:pt x="1" y="14"/>
                      </a:cubicBezTo>
                      <a:cubicBezTo>
                        <a:pt x="1" y="14"/>
                        <a:pt x="1" y="14"/>
                        <a:pt x="1" y="14"/>
                      </a:cubicBezTo>
                      <a:cubicBezTo>
                        <a:pt x="1" y="13"/>
                        <a:pt x="1" y="13"/>
                        <a:pt x="1" y="13"/>
                      </a:cubicBezTo>
                      <a:cubicBezTo>
                        <a:pt x="2" y="14"/>
                        <a:pt x="2" y="15"/>
                        <a:pt x="1" y="16"/>
                      </a:cubicBezTo>
                      <a:cubicBezTo>
                        <a:pt x="1" y="17"/>
                        <a:pt x="1" y="17"/>
                        <a:pt x="1" y="18"/>
                      </a:cubicBezTo>
                      <a:cubicBezTo>
                        <a:pt x="1" y="21"/>
                        <a:pt x="1" y="25"/>
                        <a:pt x="1" y="30"/>
                      </a:cubicBezTo>
                      <a:cubicBezTo>
                        <a:pt x="3" y="27"/>
                        <a:pt x="5" y="24"/>
                        <a:pt x="7" y="22"/>
                      </a:cubicBezTo>
                      <a:cubicBezTo>
                        <a:pt x="7" y="21"/>
                        <a:pt x="7" y="21"/>
                        <a:pt x="7" y="20"/>
                      </a:cubicBezTo>
                      <a:cubicBezTo>
                        <a:pt x="12" y="14"/>
                        <a:pt x="16" y="7"/>
                        <a:pt x="21" y="1"/>
                      </a:cubicBezTo>
                      <a:cubicBezTo>
                        <a:pt x="21" y="1"/>
                        <a:pt x="20" y="1"/>
                        <a:pt x="20" y="2"/>
                      </a:cubicBezTo>
                      <a:cubicBezTo>
                        <a:pt x="20" y="2"/>
                        <a:pt x="20" y="2"/>
                        <a:pt x="19" y="2"/>
                      </a:cubicBezTo>
                      <a:cubicBezTo>
                        <a:pt x="18" y="2"/>
                        <a:pt x="18" y="1"/>
                        <a:pt x="17" y="1"/>
                      </a:cubicBezTo>
                      <a:cubicBezTo>
                        <a:pt x="16" y="1"/>
                        <a:pt x="16" y="0"/>
                        <a:pt x="15" y="0"/>
                      </a:cubicBezTo>
                    </a:path>
                  </a:pathLst>
                </a:custGeom>
                <a:solidFill>
                  <a:srgbClr val="D4AD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4" name="Freeform 11105">
                  <a:extLst>
                    <a:ext uri="{FF2B5EF4-FFF2-40B4-BE49-F238E27FC236}">
                      <a16:creationId xmlns:a16="http://schemas.microsoft.com/office/drawing/2014/main" id="{C12F8CC2-A3CD-5CC6-D747-0676349E5603}"/>
                    </a:ext>
                  </a:extLst>
                </p:cNvPr>
                <p:cNvSpPr>
                  <a:spLocks/>
                </p:cNvSpPr>
                <p:nvPr/>
              </p:nvSpPr>
              <p:spPr bwMode="auto">
                <a:xfrm>
                  <a:off x="4528" y="2678"/>
                  <a:ext cx="2" cy="3"/>
                </a:xfrm>
                <a:custGeom>
                  <a:avLst/>
                  <a:gdLst>
                    <a:gd name="T0" fmla="*/ 2 w 2"/>
                    <a:gd name="T1" fmla="*/ 0 h 4"/>
                    <a:gd name="T2" fmla="*/ 0 w 2"/>
                    <a:gd name="T3" fmla="*/ 2 h 4"/>
                    <a:gd name="T4" fmla="*/ 1 w 2"/>
                    <a:gd name="T5" fmla="*/ 2 h 4"/>
                    <a:gd name="T6" fmla="*/ 2 w 2"/>
                    <a:gd name="T7" fmla="*/ 2 h 4"/>
                    <a:gd name="T8" fmla="*/ 2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1" y="1"/>
                        <a:pt x="1" y="2"/>
                        <a:pt x="0" y="3"/>
                      </a:cubicBezTo>
                      <a:cubicBezTo>
                        <a:pt x="1" y="3"/>
                        <a:pt x="1" y="4"/>
                        <a:pt x="1" y="4"/>
                      </a:cubicBezTo>
                      <a:cubicBezTo>
                        <a:pt x="2" y="4"/>
                        <a:pt x="2" y="4"/>
                        <a:pt x="2" y="4"/>
                      </a:cubicBezTo>
                      <a:cubicBezTo>
                        <a:pt x="2" y="3"/>
                        <a:pt x="2" y="1"/>
                        <a:pt x="2" y="0"/>
                      </a:cubicBezTo>
                    </a:path>
                  </a:pathLst>
                </a:custGeom>
                <a:solidFill>
                  <a:srgbClr val="D4AD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5" name="Freeform 11106">
                  <a:extLst>
                    <a:ext uri="{FF2B5EF4-FFF2-40B4-BE49-F238E27FC236}">
                      <a16:creationId xmlns:a16="http://schemas.microsoft.com/office/drawing/2014/main" id="{C1DE918D-EBED-D08F-4091-811D42298567}"/>
                    </a:ext>
                  </a:extLst>
                </p:cNvPr>
                <p:cNvSpPr>
                  <a:spLocks noEditPoints="1"/>
                </p:cNvSpPr>
                <p:nvPr/>
              </p:nvSpPr>
              <p:spPr bwMode="auto">
                <a:xfrm>
                  <a:off x="4523" y="2659"/>
                  <a:ext cx="7" cy="21"/>
                </a:xfrm>
                <a:custGeom>
                  <a:avLst/>
                  <a:gdLst>
                    <a:gd name="T0" fmla="*/ 3 w 9"/>
                    <a:gd name="T1" fmla="*/ 7 h 26"/>
                    <a:gd name="T2" fmla="*/ 3 w 9"/>
                    <a:gd name="T3" fmla="*/ 7 h 26"/>
                    <a:gd name="T4" fmla="*/ 3 w 9"/>
                    <a:gd name="T5" fmla="*/ 7 h 26"/>
                    <a:gd name="T6" fmla="*/ 3 w 9"/>
                    <a:gd name="T7" fmla="*/ 7 h 26"/>
                    <a:gd name="T8" fmla="*/ 3 w 9"/>
                    <a:gd name="T9" fmla="*/ 9 h 26"/>
                    <a:gd name="T10" fmla="*/ 3 w 9"/>
                    <a:gd name="T11" fmla="*/ 9 h 26"/>
                    <a:gd name="T12" fmla="*/ 3 w 9"/>
                    <a:gd name="T13" fmla="*/ 9 h 26"/>
                    <a:gd name="T14" fmla="*/ 2 w 9"/>
                    <a:gd name="T15" fmla="*/ 8 h 26"/>
                    <a:gd name="T16" fmla="*/ 3 w 9"/>
                    <a:gd name="T17" fmla="*/ 7 h 26"/>
                    <a:gd name="T18" fmla="*/ 3 w 9"/>
                    <a:gd name="T19" fmla="*/ 7 h 26"/>
                    <a:gd name="T20" fmla="*/ 3 w 9"/>
                    <a:gd name="T21" fmla="*/ 4 h 26"/>
                    <a:gd name="T22" fmla="*/ 2 w 9"/>
                    <a:gd name="T23" fmla="*/ 5 h 26"/>
                    <a:gd name="T24" fmla="*/ 2 w 9"/>
                    <a:gd name="T25" fmla="*/ 11 h 26"/>
                    <a:gd name="T26" fmla="*/ 2 w 9"/>
                    <a:gd name="T27" fmla="*/ 11 h 26"/>
                    <a:gd name="T28" fmla="*/ 2 w 9"/>
                    <a:gd name="T29" fmla="*/ 11 h 26"/>
                    <a:gd name="T30" fmla="*/ 2 w 9"/>
                    <a:gd name="T31" fmla="*/ 11 h 26"/>
                    <a:gd name="T32" fmla="*/ 2 w 9"/>
                    <a:gd name="T33" fmla="*/ 11 h 26"/>
                    <a:gd name="T34" fmla="*/ 3 w 9"/>
                    <a:gd name="T35" fmla="*/ 10 h 26"/>
                    <a:gd name="T36" fmla="*/ 3 w 9"/>
                    <a:gd name="T37" fmla="*/ 5 h 26"/>
                    <a:gd name="T38" fmla="*/ 3 w 9"/>
                    <a:gd name="T39" fmla="*/ 4 h 26"/>
                    <a:gd name="T40" fmla="*/ 2 w 9"/>
                    <a:gd name="T41" fmla="*/ 6 h 26"/>
                    <a:gd name="T42" fmla="*/ 2 w 9"/>
                    <a:gd name="T43" fmla="*/ 6 h 26"/>
                    <a:gd name="T44" fmla="*/ 2 w 9"/>
                    <a:gd name="T45" fmla="*/ 6 h 26"/>
                    <a:gd name="T46" fmla="*/ 2 w 9"/>
                    <a:gd name="T47" fmla="*/ 6 h 26"/>
                    <a:gd name="T48" fmla="*/ 2 w 9"/>
                    <a:gd name="T49" fmla="*/ 6 h 26"/>
                    <a:gd name="T50" fmla="*/ 2 w 9"/>
                    <a:gd name="T51" fmla="*/ 7 h 26"/>
                    <a:gd name="T52" fmla="*/ 2 w 9"/>
                    <a:gd name="T53" fmla="*/ 6 h 26"/>
                    <a:gd name="T54" fmla="*/ 2 w 9"/>
                    <a:gd name="T55" fmla="*/ 6 h 26"/>
                    <a:gd name="T56" fmla="*/ 2 w 9"/>
                    <a:gd name="T57" fmla="*/ 2 h 26"/>
                    <a:gd name="T58" fmla="*/ 2 w 9"/>
                    <a:gd name="T59" fmla="*/ 3 h 26"/>
                    <a:gd name="T60" fmla="*/ 1 w 9"/>
                    <a:gd name="T61" fmla="*/ 7 h 26"/>
                    <a:gd name="T62" fmla="*/ 2 w 9"/>
                    <a:gd name="T63" fmla="*/ 9 h 26"/>
                    <a:gd name="T64" fmla="*/ 2 w 9"/>
                    <a:gd name="T65" fmla="*/ 11 h 26"/>
                    <a:gd name="T66" fmla="*/ 2 w 9"/>
                    <a:gd name="T67" fmla="*/ 11 h 26"/>
                    <a:gd name="T68" fmla="*/ 2 w 9"/>
                    <a:gd name="T69" fmla="*/ 11 h 26"/>
                    <a:gd name="T70" fmla="*/ 2 w 9"/>
                    <a:gd name="T71" fmla="*/ 11 h 26"/>
                    <a:gd name="T72" fmla="*/ 2 w 9"/>
                    <a:gd name="T73" fmla="*/ 11 h 26"/>
                    <a:gd name="T74" fmla="*/ 2 w 9"/>
                    <a:gd name="T75" fmla="*/ 11 h 26"/>
                    <a:gd name="T76" fmla="*/ 2 w 9"/>
                    <a:gd name="T77" fmla="*/ 11 h 26"/>
                    <a:gd name="T78" fmla="*/ 2 w 9"/>
                    <a:gd name="T79" fmla="*/ 2 h 26"/>
                    <a:gd name="T80" fmla="*/ 3 w 9"/>
                    <a:gd name="T81" fmla="*/ 0 h 26"/>
                    <a:gd name="T82" fmla="*/ 2 w 9"/>
                    <a:gd name="T83" fmla="*/ 4 h 26"/>
                    <a:gd name="T84" fmla="*/ 3 w 9"/>
                    <a:gd name="T85" fmla="*/ 3 h 26"/>
                    <a:gd name="T86" fmla="*/ 3 w 9"/>
                    <a:gd name="T87" fmla="*/ 0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 h="26">
                      <a:moveTo>
                        <a:pt x="8" y="16"/>
                      </a:moveTo>
                      <a:cubicBezTo>
                        <a:pt x="8" y="16"/>
                        <a:pt x="8" y="16"/>
                        <a:pt x="9" y="16"/>
                      </a:cubicBezTo>
                      <a:cubicBezTo>
                        <a:pt x="9" y="16"/>
                        <a:pt x="9" y="16"/>
                        <a:pt x="9" y="16"/>
                      </a:cubicBezTo>
                      <a:cubicBezTo>
                        <a:pt x="8" y="16"/>
                        <a:pt x="8" y="16"/>
                        <a:pt x="8" y="16"/>
                      </a:cubicBezTo>
                      <a:cubicBezTo>
                        <a:pt x="8" y="16"/>
                        <a:pt x="7" y="19"/>
                        <a:pt x="8" y="20"/>
                      </a:cubicBezTo>
                      <a:cubicBezTo>
                        <a:pt x="8" y="20"/>
                        <a:pt x="8" y="21"/>
                        <a:pt x="8" y="21"/>
                      </a:cubicBezTo>
                      <a:cubicBezTo>
                        <a:pt x="8" y="21"/>
                        <a:pt x="8" y="20"/>
                        <a:pt x="8" y="20"/>
                      </a:cubicBezTo>
                      <a:cubicBezTo>
                        <a:pt x="7" y="20"/>
                        <a:pt x="7" y="19"/>
                        <a:pt x="7" y="19"/>
                      </a:cubicBezTo>
                      <a:cubicBezTo>
                        <a:pt x="6" y="17"/>
                        <a:pt x="7" y="17"/>
                        <a:pt x="8" y="16"/>
                      </a:cubicBezTo>
                      <a:cubicBezTo>
                        <a:pt x="8" y="16"/>
                        <a:pt x="8" y="16"/>
                        <a:pt x="8" y="16"/>
                      </a:cubicBezTo>
                      <a:moveTo>
                        <a:pt x="9" y="9"/>
                      </a:moveTo>
                      <a:cubicBezTo>
                        <a:pt x="8" y="10"/>
                        <a:pt x="7" y="11"/>
                        <a:pt x="7" y="11"/>
                      </a:cubicBezTo>
                      <a:cubicBezTo>
                        <a:pt x="6" y="16"/>
                        <a:pt x="5" y="21"/>
                        <a:pt x="5" y="26"/>
                      </a:cubicBezTo>
                      <a:cubicBezTo>
                        <a:pt x="5" y="26"/>
                        <a:pt x="5" y="26"/>
                        <a:pt x="5" y="26"/>
                      </a:cubicBezTo>
                      <a:cubicBezTo>
                        <a:pt x="5" y="26"/>
                        <a:pt x="5" y="26"/>
                        <a:pt x="5" y="26"/>
                      </a:cubicBezTo>
                      <a:cubicBezTo>
                        <a:pt x="6" y="26"/>
                        <a:pt x="6" y="26"/>
                        <a:pt x="6" y="26"/>
                      </a:cubicBezTo>
                      <a:cubicBezTo>
                        <a:pt x="6" y="26"/>
                        <a:pt x="7" y="26"/>
                        <a:pt x="7" y="26"/>
                      </a:cubicBezTo>
                      <a:cubicBezTo>
                        <a:pt x="8" y="25"/>
                        <a:pt x="8" y="24"/>
                        <a:pt x="9" y="23"/>
                      </a:cubicBezTo>
                      <a:cubicBezTo>
                        <a:pt x="9" y="18"/>
                        <a:pt x="9" y="14"/>
                        <a:pt x="9" y="11"/>
                      </a:cubicBezTo>
                      <a:cubicBezTo>
                        <a:pt x="9" y="10"/>
                        <a:pt x="9" y="10"/>
                        <a:pt x="9" y="9"/>
                      </a:cubicBezTo>
                      <a:moveTo>
                        <a:pt x="4" y="13"/>
                      </a:moveTo>
                      <a:cubicBezTo>
                        <a:pt x="4" y="13"/>
                        <a:pt x="4" y="13"/>
                        <a:pt x="4" y="13"/>
                      </a:cubicBezTo>
                      <a:cubicBezTo>
                        <a:pt x="4" y="13"/>
                        <a:pt x="4" y="13"/>
                        <a:pt x="4" y="13"/>
                      </a:cubicBezTo>
                      <a:cubicBezTo>
                        <a:pt x="4" y="13"/>
                        <a:pt x="4" y="13"/>
                        <a:pt x="4" y="13"/>
                      </a:cubicBezTo>
                      <a:cubicBezTo>
                        <a:pt x="4" y="14"/>
                        <a:pt x="4" y="14"/>
                        <a:pt x="3" y="14"/>
                      </a:cubicBezTo>
                      <a:cubicBezTo>
                        <a:pt x="3" y="15"/>
                        <a:pt x="5" y="17"/>
                        <a:pt x="4" y="17"/>
                      </a:cubicBezTo>
                      <a:cubicBezTo>
                        <a:pt x="3" y="17"/>
                        <a:pt x="3" y="15"/>
                        <a:pt x="3" y="14"/>
                      </a:cubicBezTo>
                      <a:cubicBezTo>
                        <a:pt x="4" y="14"/>
                        <a:pt x="4" y="14"/>
                        <a:pt x="4" y="13"/>
                      </a:cubicBezTo>
                      <a:moveTo>
                        <a:pt x="5" y="4"/>
                      </a:moveTo>
                      <a:cubicBezTo>
                        <a:pt x="4" y="5"/>
                        <a:pt x="3" y="6"/>
                        <a:pt x="3" y="7"/>
                      </a:cubicBezTo>
                      <a:cubicBezTo>
                        <a:pt x="4" y="10"/>
                        <a:pt x="0" y="13"/>
                        <a:pt x="1" y="16"/>
                      </a:cubicBezTo>
                      <a:cubicBezTo>
                        <a:pt x="2" y="17"/>
                        <a:pt x="0" y="20"/>
                        <a:pt x="2" y="21"/>
                      </a:cubicBezTo>
                      <a:cubicBezTo>
                        <a:pt x="3" y="22"/>
                        <a:pt x="2" y="25"/>
                        <a:pt x="4" y="26"/>
                      </a:cubicBezTo>
                      <a:cubicBezTo>
                        <a:pt x="4" y="26"/>
                        <a:pt x="4" y="26"/>
                        <a:pt x="4" y="26"/>
                      </a:cubicBezTo>
                      <a:cubicBezTo>
                        <a:pt x="4" y="26"/>
                        <a:pt x="4" y="26"/>
                        <a:pt x="4" y="26"/>
                      </a:cubicBezTo>
                      <a:cubicBezTo>
                        <a:pt x="4" y="26"/>
                        <a:pt x="4" y="26"/>
                        <a:pt x="5" y="26"/>
                      </a:cubicBezTo>
                      <a:cubicBezTo>
                        <a:pt x="5" y="26"/>
                        <a:pt x="5" y="26"/>
                        <a:pt x="5" y="26"/>
                      </a:cubicBezTo>
                      <a:cubicBezTo>
                        <a:pt x="5" y="26"/>
                        <a:pt x="5" y="26"/>
                        <a:pt x="5" y="26"/>
                      </a:cubicBezTo>
                      <a:cubicBezTo>
                        <a:pt x="5" y="26"/>
                        <a:pt x="5" y="26"/>
                        <a:pt x="5" y="26"/>
                      </a:cubicBezTo>
                      <a:cubicBezTo>
                        <a:pt x="4" y="19"/>
                        <a:pt x="4" y="12"/>
                        <a:pt x="5" y="4"/>
                      </a:cubicBezTo>
                      <a:moveTo>
                        <a:pt x="8" y="0"/>
                      </a:moveTo>
                      <a:cubicBezTo>
                        <a:pt x="8" y="4"/>
                        <a:pt x="7" y="7"/>
                        <a:pt x="7" y="10"/>
                      </a:cubicBezTo>
                      <a:cubicBezTo>
                        <a:pt x="8" y="10"/>
                        <a:pt x="8" y="8"/>
                        <a:pt x="9" y="7"/>
                      </a:cubicBezTo>
                      <a:cubicBezTo>
                        <a:pt x="9" y="5"/>
                        <a:pt x="8" y="2"/>
                        <a:pt x="8" y="0"/>
                      </a:cubicBezTo>
                    </a:path>
                  </a:pathLst>
                </a:custGeom>
                <a:solidFill>
                  <a:srgbClr val="D8B1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6" name="Freeform 11107">
                  <a:extLst>
                    <a:ext uri="{FF2B5EF4-FFF2-40B4-BE49-F238E27FC236}">
                      <a16:creationId xmlns:a16="http://schemas.microsoft.com/office/drawing/2014/main" id="{5B0966FD-9D2E-AF99-D668-94226B2F4382}"/>
                    </a:ext>
                  </a:extLst>
                </p:cNvPr>
                <p:cNvSpPr>
                  <a:spLocks noEditPoints="1"/>
                </p:cNvSpPr>
                <p:nvPr/>
              </p:nvSpPr>
              <p:spPr bwMode="auto">
                <a:xfrm>
                  <a:off x="4550" y="2656"/>
                  <a:ext cx="3" cy="4"/>
                </a:xfrm>
                <a:custGeom>
                  <a:avLst/>
                  <a:gdLst>
                    <a:gd name="T0" fmla="*/ 2 w 4"/>
                    <a:gd name="T1" fmla="*/ 4 h 4"/>
                    <a:gd name="T2" fmla="*/ 2 w 4"/>
                    <a:gd name="T3" fmla="*/ 4 h 4"/>
                    <a:gd name="T4" fmla="*/ 2 w 4"/>
                    <a:gd name="T5" fmla="*/ 4 h 4"/>
                    <a:gd name="T6" fmla="*/ 2 w 4"/>
                    <a:gd name="T7" fmla="*/ 3 h 4"/>
                    <a:gd name="T8" fmla="*/ 2 w 4"/>
                    <a:gd name="T9" fmla="*/ 4 h 4"/>
                    <a:gd name="T10" fmla="*/ 2 w 4"/>
                    <a:gd name="T11" fmla="*/ 3 h 4"/>
                    <a:gd name="T12" fmla="*/ 2 w 4"/>
                    <a:gd name="T13" fmla="*/ 3 h 4"/>
                    <a:gd name="T14" fmla="*/ 2 w 4"/>
                    <a:gd name="T15" fmla="*/ 3 h 4"/>
                    <a:gd name="T16" fmla="*/ 2 w 4"/>
                    <a:gd name="T17" fmla="*/ 3 h 4"/>
                    <a:gd name="T18" fmla="*/ 2 w 4"/>
                    <a:gd name="T19" fmla="*/ 3 h 4"/>
                    <a:gd name="T20" fmla="*/ 2 w 4"/>
                    <a:gd name="T21" fmla="*/ 3 h 4"/>
                    <a:gd name="T22" fmla="*/ 2 w 4"/>
                    <a:gd name="T23" fmla="*/ 3 h 4"/>
                    <a:gd name="T24" fmla="*/ 0 w 4"/>
                    <a:gd name="T25" fmla="*/ 0 h 4"/>
                    <a:gd name="T26" fmla="*/ 0 w 4"/>
                    <a:gd name="T27" fmla="*/ 0 h 4"/>
                    <a:gd name="T28" fmla="*/ 0 w 4"/>
                    <a:gd name="T29" fmla="*/ 0 h 4"/>
                    <a:gd name="T30" fmla="*/ 0 w 4"/>
                    <a:gd name="T31" fmla="*/ 0 h 4"/>
                    <a:gd name="T32" fmla="*/ 0 w 4"/>
                    <a:gd name="T33" fmla="*/ 0 h 4"/>
                    <a:gd name="T34" fmla="*/ 0 w 4"/>
                    <a:gd name="T35" fmla="*/ 0 h 4"/>
                    <a:gd name="T36" fmla="*/ 0 w 4"/>
                    <a:gd name="T37" fmla="*/ 0 h 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 h="4">
                      <a:moveTo>
                        <a:pt x="4" y="4"/>
                      </a:moveTo>
                      <a:cubicBezTo>
                        <a:pt x="4" y="4"/>
                        <a:pt x="4" y="4"/>
                        <a:pt x="4" y="4"/>
                      </a:cubicBezTo>
                      <a:cubicBezTo>
                        <a:pt x="4" y="4"/>
                        <a:pt x="4" y="4"/>
                        <a:pt x="4" y="4"/>
                      </a:cubicBezTo>
                      <a:moveTo>
                        <a:pt x="4" y="3"/>
                      </a:moveTo>
                      <a:cubicBezTo>
                        <a:pt x="4" y="4"/>
                        <a:pt x="4" y="4"/>
                        <a:pt x="4" y="4"/>
                      </a:cubicBezTo>
                      <a:cubicBezTo>
                        <a:pt x="4" y="4"/>
                        <a:pt x="4" y="4"/>
                        <a:pt x="4" y="3"/>
                      </a:cubicBezTo>
                      <a:moveTo>
                        <a:pt x="3" y="3"/>
                      </a:moveTo>
                      <a:cubicBezTo>
                        <a:pt x="4" y="3"/>
                        <a:pt x="4" y="3"/>
                        <a:pt x="4" y="3"/>
                      </a:cubicBezTo>
                      <a:cubicBezTo>
                        <a:pt x="4" y="3"/>
                        <a:pt x="4" y="3"/>
                        <a:pt x="3" y="3"/>
                      </a:cubicBezTo>
                      <a:moveTo>
                        <a:pt x="3" y="3"/>
                      </a:moveTo>
                      <a:cubicBezTo>
                        <a:pt x="3" y="3"/>
                        <a:pt x="3" y="3"/>
                        <a:pt x="3" y="3"/>
                      </a:cubicBezTo>
                      <a:cubicBezTo>
                        <a:pt x="3" y="3"/>
                        <a:pt x="3" y="3"/>
                        <a:pt x="3" y="3"/>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D0A8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7" name="Freeform 11108">
                  <a:extLst>
                    <a:ext uri="{FF2B5EF4-FFF2-40B4-BE49-F238E27FC236}">
                      <a16:creationId xmlns:a16="http://schemas.microsoft.com/office/drawing/2014/main" id="{FD9BE7E7-31CF-53E3-5B0A-2AE2ED8DC69A}"/>
                    </a:ext>
                  </a:extLst>
                </p:cNvPr>
                <p:cNvSpPr>
                  <a:spLocks/>
                </p:cNvSpPr>
                <p:nvPr/>
              </p:nvSpPr>
              <p:spPr bwMode="auto">
                <a:xfrm>
                  <a:off x="4530" y="2656"/>
                  <a:ext cx="28" cy="31"/>
                </a:xfrm>
                <a:custGeom>
                  <a:avLst/>
                  <a:gdLst>
                    <a:gd name="T0" fmla="*/ 10 w 34"/>
                    <a:gd name="T1" fmla="*/ 0 h 38"/>
                    <a:gd name="T2" fmla="*/ 10 w 34"/>
                    <a:gd name="T3" fmla="*/ 0 h 38"/>
                    <a:gd name="T4" fmla="*/ 11 w 34"/>
                    <a:gd name="T5" fmla="*/ 2 h 38"/>
                    <a:gd name="T6" fmla="*/ 11 w 34"/>
                    <a:gd name="T7" fmla="*/ 4 h 38"/>
                    <a:gd name="T8" fmla="*/ 11 w 34"/>
                    <a:gd name="T9" fmla="*/ 7 h 38"/>
                    <a:gd name="T10" fmla="*/ 10 w 34"/>
                    <a:gd name="T11" fmla="*/ 9 h 38"/>
                    <a:gd name="T12" fmla="*/ 9 w 34"/>
                    <a:gd name="T13" fmla="*/ 11 h 38"/>
                    <a:gd name="T14" fmla="*/ 7 w 34"/>
                    <a:gd name="T15" fmla="*/ 12 h 38"/>
                    <a:gd name="T16" fmla="*/ 6 w 34"/>
                    <a:gd name="T17" fmla="*/ 13 h 38"/>
                    <a:gd name="T18" fmla="*/ 5 w 34"/>
                    <a:gd name="T19" fmla="*/ 13 h 38"/>
                    <a:gd name="T20" fmla="*/ 5 w 34"/>
                    <a:gd name="T21" fmla="*/ 13 h 38"/>
                    <a:gd name="T22" fmla="*/ 4 w 34"/>
                    <a:gd name="T23" fmla="*/ 13 h 38"/>
                    <a:gd name="T24" fmla="*/ 4 w 34"/>
                    <a:gd name="T25" fmla="*/ 13 h 38"/>
                    <a:gd name="T26" fmla="*/ 3 w 34"/>
                    <a:gd name="T27" fmla="*/ 14 h 38"/>
                    <a:gd name="T28" fmla="*/ 2 w 34"/>
                    <a:gd name="T29" fmla="*/ 14 h 38"/>
                    <a:gd name="T30" fmla="*/ 2 w 34"/>
                    <a:gd name="T31" fmla="*/ 13 h 38"/>
                    <a:gd name="T32" fmla="*/ 2 w 34"/>
                    <a:gd name="T33" fmla="*/ 13 h 38"/>
                    <a:gd name="T34" fmla="*/ 2 w 34"/>
                    <a:gd name="T35" fmla="*/ 14 h 38"/>
                    <a:gd name="T36" fmla="*/ 0 w 34"/>
                    <a:gd name="T37" fmla="*/ 13 h 38"/>
                    <a:gd name="T38" fmla="*/ 0 w 34"/>
                    <a:gd name="T39" fmla="*/ 15 h 38"/>
                    <a:gd name="T40" fmla="*/ 1 w 34"/>
                    <a:gd name="T41" fmla="*/ 16 h 38"/>
                    <a:gd name="T42" fmla="*/ 2 w 34"/>
                    <a:gd name="T43" fmla="*/ 16 h 38"/>
                    <a:gd name="T44" fmla="*/ 2 w 34"/>
                    <a:gd name="T45" fmla="*/ 16 h 38"/>
                    <a:gd name="T46" fmla="*/ 2 w 34"/>
                    <a:gd name="T47" fmla="*/ 16 h 38"/>
                    <a:gd name="T48" fmla="*/ 2 w 34"/>
                    <a:gd name="T49" fmla="*/ 16 h 38"/>
                    <a:gd name="T50" fmla="*/ 2 w 34"/>
                    <a:gd name="T51" fmla="*/ 16 h 38"/>
                    <a:gd name="T52" fmla="*/ 3 w 34"/>
                    <a:gd name="T53" fmla="*/ 16 h 38"/>
                    <a:gd name="T54" fmla="*/ 4 w 34"/>
                    <a:gd name="T55" fmla="*/ 16 h 38"/>
                    <a:gd name="T56" fmla="*/ 6 w 34"/>
                    <a:gd name="T57" fmla="*/ 16 h 38"/>
                    <a:gd name="T58" fmla="*/ 6 w 34"/>
                    <a:gd name="T59" fmla="*/ 16 h 38"/>
                    <a:gd name="T60" fmla="*/ 7 w 34"/>
                    <a:gd name="T61" fmla="*/ 16 h 38"/>
                    <a:gd name="T62" fmla="*/ 7 w 34"/>
                    <a:gd name="T63" fmla="*/ 16 h 38"/>
                    <a:gd name="T64" fmla="*/ 8 w 34"/>
                    <a:gd name="T65" fmla="*/ 16 h 38"/>
                    <a:gd name="T66" fmla="*/ 8 w 34"/>
                    <a:gd name="T67" fmla="*/ 16 h 38"/>
                    <a:gd name="T68" fmla="*/ 9 w 34"/>
                    <a:gd name="T69" fmla="*/ 16 h 38"/>
                    <a:gd name="T70" fmla="*/ 9 w 34"/>
                    <a:gd name="T71" fmla="*/ 16 h 38"/>
                    <a:gd name="T72" fmla="*/ 9 w 34"/>
                    <a:gd name="T73" fmla="*/ 16 h 38"/>
                    <a:gd name="T74" fmla="*/ 10 w 34"/>
                    <a:gd name="T75" fmla="*/ 16 h 38"/>
                    <a:gd name="T76" fmla="*/ 12 w 34"/>
                    <a:gd name="T77" fmla="*/ 16 h 38"/>
                    <a:gd name="T78" fmla="*/ 13 w 34"/>
                    <a:gd name="T79" fmla="*/ 13 h 38"/>
                    <a:gd name="T80" fmla="*/ 14 w 34"/>
                    <a:gd name="T81" fmla="*/ 11 h 38"/>
                    <a:gd name="T82" fmla="*/ 15 w 34"/>
                    <a:gd name="T83" fmla="*/ 9 h 38"/>
                    <a:gd name="T84" fmla="*/ 16 w 34"/>
                    <a:gd name="T85" fmla="*/ 8 h 38"/>
                    <a:gd name="T86" fmla="*/ 16 w 34"/>
                    <a:gd name="T87" fmla="*/ 7 h 38"/>
                    <a:gd name="T88" fmla="*/ 16 w 34"/>
                    <a:gd name="T89" fmla="*/ 7 h 38"/>
                    <a:gd name="T90" fmla="*/ 14 w 34"/>
                    <a:gd name="T91" fmla="*/ 4 h 38"/>
                    <a:gd name="T92" fmla="*/ 13 w 34"/>
                    <a:gd name="T93" fmla="*/ 2 h 38"/>
                    <a:gd name="T94" fmla="*/ 13 w 34"/>
                    <a:gd name="T95" fmla="*/ 2 h 38"/>
                    <a:gd name="T96" fmla="*/ 13 w 34"/>
                    <a:gd name="T97" fmla="*/ 2 h 38"/>
                    <a:gd name="T98" fmla="*/ 13 w 34"/>
                    <a:gd name="T99" fmla="*/ 2 h 38"/>
                    <a:gd name="T100" fmla="*/ 13 w 34"/>
                    <a:gd name="T101" fmla="*/ 2 h 38"/>
                    <a:gd name="T102" fmla="*/ 13 w 34"/>
                    <a:gd name="T103" fmla="*/ 2 h 38"/>
                    <a:gd name="T104" fmla="*/ 12 w 34"/>
                    <a:gd name="T105" fmla="*/ 2 h 38"/>
                    <a:gd name="T106" fmla="*/ 12 w 34"/>
                    <a:gd name="T107" fmla="*/ 2 h 38"/>
                    <a:gd name="T108" fmla="*/ 12 w 34"/>
                    <a:gd name="T109" fmla="*/ 2 h 38"/>
                    <a:gd name="T110" fmla="*/ 11 w 34"/>
                    <a:gd name="T111" fmla="*/ 1 h 38"/>
                    <a:gd name="T112" fmla="*/ 11 w 34"/>
                    <a:gd name="T113" fmla="*/ 1 h 38"/>
                    <a:gd name="T114" fmla="*/ 11 w 34"/>
                    <a:gd name="T115" fmla="*/ 1 h 38"/>
                    <a:gd name="T116" fmla="*/ 11 w 34"/>
                    <a:gd name="T117" fmla="*/ 1 h 38"/>
                    <a:gd name="T118" fmla="*/ 11 w 34"/>
                    <a:gd name="T119" fmla="*/ 1 h 38"/>
                    <a:gd name="T120" fmla="*/ 11 w 34"/>
                    <a:gd name="T121" fmla="*/ 1 h 38"/>
                    <a:gd name="T122" fmla="*/ 11 w 34"/>
                    <a:gd name="T123" fmla="*/ 1 h 38"/>
                    <a:gd name="T124" fmla="*/ 10 w 34"/>
                    <a:gd name="T125" fmla="*/ 0 h 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4" h="38">
                      <a:moveTo>
                        <a:pt x="22" y="0"/>
                      </a:moveTo>
                      <a:cubicBezTo>
                        <a:pt x="22" y="0"/>
                        <a:pt x="22" y="0"/>
                        <a:pt x="22" y="0"/>
                      </a:cubicBezTo>
                      <a:cubicBezTo>
                        <a:pt x="23" y="2"/>
                        <a:pt x="22" y="3"/>
                        <a:pt x="24" y="5"/>
                      </a:cubicBezTo>
                      <a:cubicBezTo>
                        <a:pt x="25" y="6"/>
                        <a:pt x="24" y="8"/>
                        <a:pt x="24" y="9"/>
                      </a:cubicBezTo>
                      <a:cubicBezTo>
                        <a:pt x="25" y="11"/>
                        <a:pt x="23" y="13"/>
                        <a:pt x="24" y="15"/>
                      </a:cubicBezTo>
                      <a:cubicBezTo>
                        <a:pt x="25" y="17"/>
                        <a:pt x="22" y="18"/>
                        <a:pt x="22" y="20"/>
                      </a:cubicBezTo>
                      <a:cubicBezTo>
                        <a:pt x="22" y="22"/>
                        <a:pt x="19" y="22"/>
                        <a:pt x="19" y="24"/>
                      </a:cubicBezTo>
                      <a:cubicBezTo>
                        <a:pt x="19" y="26"/>
                        <a:pt x="16" y="26"/>
                        <a:pt x="15" y="27"/>
                      </a:cubicBezTo>
                      <a:cubicBezTo>
                        <a:pt x="15" y="30"/>
                        <a:pt x="12" y="28"/>
                        <a:pt x="12" y="29"/>
                      </a:cubicBezTo>
                      <a:cubicBezTo>
                        <a:pt x="12" y="30"/>
                        <a:pt x="11" y="30"/>
                        <a:pt x="11" y="30"/>
                      </a:cubicBezTo>
                      <a:cubicBezTo>
                        <a:pt x="10" y="30"/>
                        <a:pt x="10" y="30"/>
                        <a:pt x="10" y="30"/>
                      </a:cubicBezTo>
                      <a:cubicBezTo>
                        <a:pt x="10" y="30"/>
                        <a:pt x="9" y="30"/>
                        <a:pt x="9" y="30"/>
                      </a:cubicBezTo>
                      <a:cubicBezTo>
                        <a:pt x="9" y="30"/>
                        <a:pt x="8" y="30"/>
                        <a:pt x="8" y="31"/>
                      </a:cubicBezTo>
                      <a:cubicBezTo>
                        <a:pt x="8" y="32"/>
                        <a:pt x="8" y="32"/>
                        <a:pt x="7" y="32"/>
                      </a:cubicBezTo>
                      <a:cubicBezTo>
                        <a:pt x="7" y="32"/>
                        <a:pt x="6" y="32"/>
                        <a:pt x="6" y="32"/>
                      </a:cubicBezTo>
                      <a:cubicBezTo>
                        <a:pt x="5" y="31"/>
                        <a:pt x="5" y="31"/>
                        <a:pt x="4" y="31"/>
                      </a:cubicBezTo>
                      <a:cubicBezTo>
                        <a:pt x="4" y="31"/>
                        <a:pt x="4" y="31"/>
                        <a:pt x="3" y="31"/>
                      </a:cubicBezTo>
                      <a:cubicBezTo>
                        <a:pt x="3" y="32"/>
                        <a:pt x="2" y="32"/>
                        <a:pt x="2" y="32"/>
                      </a:cubicBezTo>
                      <a:cubicBezTo>
                        <a:pt x="1" y="32"/>
                        <a:pt x="1" y="32"/>
                        <a:pt x="0" y="31"/>
                      </a:cubicBezTo>
                      <a:cubicBezTo>
                        <a:pt x="0" y="32"/>
                        <a:pt x="0" y="33"/>
                        <a:pt x="0" y="33"/>
                      </a:cubicBezTo>
                      <a:cubicBezTo>
                        <a:pt x="0" y="34"/>
                        <a:pt x="1" y="34"/>
                        <a:pt x="1" y="34"/>
                      </a:cubicBezTo>
                      <a:cubicBezTo>
                        <a:pt x="1" y="34"/>
                        <a:pt x="1" y="34"/>
                        <a:pt x="2" y="34"/>
                      </a:cubicBezTo>
                      <a:cubicBezTo>
                        <a:pt x="2" y="34"/>
                        <a:pt x="2" y="34"/>
                        <a:pt x="2" y="34"/>
                      </a:cubicBezTo>
                      <a:cubicBezTo>
                        <a:pt x="2" y="34"/>
                        <a:pt x="3" y="35"/>
                        <a:pt x="4" y="35"/>
                      </a:cubicBezTo>
                      <a:cubicBezTo>
                        <a:pt x="4" y="36"/>
                        <a:pt x="5" y="37"/>
                        <a:pt x="5" y="37"/>
                      </a:cubicBezTo>
                      <a:cubicBezTo>
                        <a:pt x="6" y="37"/>
                        <a:pt x="6" y="37"/>
                        <a:pt x="6" y="37"/>
                      </a:cubicBezTo>
                      <a:cubicBezTo>
                        <a:pt x="6" y="36"/>
                        <a:pt x="7" y="36"/>
                        <a:pt x="7" y="36"/>
                      </a:cubicBezTo>
                      <a:cubicBezTo>
                        <a:pt x="8" y="36"/>
                        <a:pt x="8" y="37"/>
                        <a:pt x="9" y="37"/>
                      </a:cubicBezTo>
                      <a:cubicBezTo>
                        <a:pt x="10" y="38"/>
                        <a:pt x="11" y="38"/>
                        <a:pt x="12" y="38"/>
                      </a:cubicBezTo>
                      <a:cubicBezTo>
                        <a:pt x="12" y="38"/>
                        <a:pt x="13" y="38"/>
                        <a:pt x="13" y="38"/>
                      </a:cubicBezTo>
                      <a:cubicBezTo>
                        <a:pt x="13" y="38"/>
                        <a:pt x="14" y="38"/>
                        <a:pt x="14" y="38"/>
                      </a:cubicBezTo>
                      <a:cubicBezTo>
                        <a:pt x="14" y="38"/>
                        <a:pt x="15" y="38"/>
                        <a:pt x="15" y="38"/>
                      </a:cubicBezTo>
                      <a:cubicBezTo>
                        <a:pt x="16" y="38"/>
                        <a:pt x="16" y="38"/>
                        <a:pt x="17" y="38"/>
                      </a:cubicBezTo>
                      <a:cubicBezTo>
                        <a:pt x="17" y="38"/>
                        <a:pt x="18" y="38"/>
                        <a:pt x="18" y="37"/>
                      </a:cubicBezTo>
                      <a:cubicBezTo>
                        <a:pt x="18" y="37"/>
                        <a:pt x="18" y="37"/>
                        <a:pt x="19" y="37"/>
                      </a:cubicBezTo>
                      <a:cubicBezTo>
                        <a:pt x="19" y="37"/>
                        <a:pt x="19" y="37"/>
                        <a:pt x="20" y="37"/>
                      </a:cubicBezTo>
                      <a:cubicBezTo>
                        <a:pt x="20" y="37"/>
                        <a:pt x="20" y="37"/>
                        <a:pt x="20" y="37"/>
                      </a:cubicBezTo>
                      <a:cubicBezTo>
                        <a:pt x="21" y="37"/>
                        <a:pt x="22" y="37"/>
                        <a:pt x="22" y="36"/>
                      </a:cubicBezTo>
                      <a:cubicBezTo>
                        <a:pt x="22" y="35"/>
                        <a:pt x="25" y="36"/>
                        <a:pt x="25" y="34"/>
                      </a:cubicBezTo>
                      <a:cubicBezTo>
                        <a:pt x="25" y="32"/>
                        <a:pt x="28" y="33"/>
                        <a:pt x="29" y="30"/>
                      </a:cubicBezTo>
                      <a:cubicBezTo>
                        <a:pt x="29" y="29"/>
                        <a:pt x="32" y="29"/>
                        <a:pt x="31" y="26"/>
                      </a:cubicBezTo>
                      <a:cubicBezTo>
                        <a:pt x="31" y="25"/>
                        <a:pt x="34" y="24"/>
                        <a:pt x="33" y="21"/>
                      </a:cubicBezTo>
                      <a:cubicBezTo>
                        <a:pt x="33" y="20"/>
                        <a:pt x="33" y="19"/>
                        <a:pt x="34" y="18"/>
                      </a:cubicBezTo>
                      <a:cubicBezTo>
                        <a:pt x="34" y="18"/>
                        <a:pt x="34" y="17"/>
                        <a:pt x="34" y="17"/>
                      </a:cubicBezTo>
                      <a:cubicBezTo>
                        <a:pt x="34" y="16"/>
                        <a:pt x="34" y="16"/>
                        <a:pt x="34" y="15"/>
                      </a:cubicBezTo>
                      <a:cubicBezTo>
                        <a:pt x="31" y="13"/>
                        <a:pt x="33" y="9"/>
                        <a:pt x="31" y="9"/>
                      </a:cubicBezTo>
                      <a:cubicBezTo>
                        <a:pt x="29" y="8"/>
                        <a:pt x="30" y="5"/>
                        <a:pt x="28" y="5"/>
                      </a:cubicBezTo>
                      <a:cubicBezTo>
                        <a:pt x="28" y="5"/>
                        <a:pt x="28" y="5"/>
                        <a:pt x="28" y="5"/>
                      </a:cubicBezTo>
                      <a:cubicBezTo>
                        <a:pt x="28" y="5"/>
                        <a:pt x="28" y="5"/>
                        <a:pt x="28" y="5"/>
                      </a:cubicBezTo>
                      <a:cubicBezTo>
                        <a:pt x="28" y="5"/>
                        <a:pt x="28" y="5"/>
                        <a:pt x="28" y="5"/>
                      </a:cubicBezTo>
                      <a:cubicBezTo>
                        <a:pt x="28" y="5"/>
                        <a:pt x="28" y="5"/>
                        <a:pt x="28" y="4"/>
                      </a:cubicBezTo>
                      <a:cubicBezTo>
                        <a:pt x="28" y="4"/>
                        <a:pt x="28" y="4"/>
                        <a:pt x="28" y="4"/>
                      </a:cubicBezTo>
                      <a:cubicBezTo>
                        <a:pt x="28" y="4"/>
                        <a:pt x="28" y="4"/>
                        <a:pt x="27" y="4"/>
                      </a:cubicBezTo>
                      <a:cubicBezTo>
                        <a:pt x="27" y="4"/>
                        <a:pt x="27" y="4"/>
                        <a:pt x="27" y="4"/>
                      </a:cubicBezTo>
                      <a:cubicBezTo>
                        <a:pt x="27" y="4"/>
                        <a:pt x="27" y="4"/>
                        <a:pt x="27" y="4"/>
                      </a:cubicBezTo>
                      <a:cubicBezTo>
                        <a:pt x="26" y="3"/>
                        <a:pt x="26"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0"/>
                        <a:pt x="2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8" name="Freeform 11109">
                  <a:extLst>
                    <a:ext uri="{FF2B5EF4-FFF2-40B4-BE49-F238E27FC236}">
                      <a16:creationId xmlns:a16="http://schemas.microsoft.com/office/drawing/2014/main" id="{1BC41435-0832-436F-123E-057E1D409817}"/>
                    </a:ext>
                  </a:extLst>
                </p:cNvPr>
                <p:cNvSpPr>
                  <a:spLocks/>
                </p:cNvSpPr>
                <p:nvPr/>
              </p:nvSpPr>
              <p:spPr bwMode="auto">
                <a:xfrm>
                  <a:off x="4528" y="2680"/>
                  <a:ext cx="2" cy="3"/>
                </a:xfrm>
                <a:custGeom>
                  <a:avLst/>
                  <a:gdLst>
                    <a:gd name="T0" fmla="*/ 0 w 2"/>
                    <a:gd name="T1" fmla="*/ 0 h 3"/>
                    <a:gd name="T2" fmla="*/ 0 w 2"/>
                    <a:gd name="T3" fmla="*/ 0 h 3"/>
                    <a:gd name="T4" fmla="*/ 0 w 2"/>
                    <a:gd name="T5" fmla="*/ 0 h 3"/>
                    <a:gd name="T6" fmla="*/ 2 w 2"/>
                    <a:gd name="T7" fmla="*/ 3 h 3"/>
                    <a:gd name="T8" fmla="*/ 2 w 2"/>
                    <a:gd name="T9" fmla="*/ 1 h 3"/>
                    <a:gd name="T10" fmla="*/ 1 w 2"/>
                    <a:gd name="T11" fmla="*/ 1 h 3"/>
                    <a:gd name="T12" fmla="*/ 0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0" y="0"/>
                      </a:moveTo>
                      <a:cubicBezTo>
                        <a:pt x="0" y="0"/>
                        <a:pt x="0" y="0"/>
                        <a:pt x="0" y="0"/>
                      </a:cubicBezTo>
                      <a:cubicBezTo>
                        <a:pt x="0" y="0"/>
                        <a:pt x="0" y="0"/>
                        <a:pt x="0" y="0"/>
                      </a:cubicBezTo>
                      <a:cubicBezTo>
                        <a:pt x="1" y="1"/>
                        <a:pt x="1" y="3"/>
                        <a:pt x="2" y="3"/>
                      </a:cubicBezTo>
                      <a:cubicBezTo>
                        <a:pt x="2" y="3"/>
                        <a:pt x="2" y="2"/>
                        <a:pt x="2" y="1"/>
                      </a:cubicBezTo>
                      <a:cubicBezTo>
                        <a:pt x="2" y="1"/>
                        <a:pt x="2" y="1"/>
                        <a:pt x="1" y="1"/>
                      </a:cubicBezTo>
                      <a:cubicBezTo>
                        <a:pt x="1" y="1"/>
                        <a:pt x="1" y="0"/>
                        <a:pt x="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29" name="Freeform 11110">
                  <a:extLst>
                    <a:ext uri="{FF2B5EF4-FFF2-40B4-BE49-F238E27FC236}">
                      <a16:creationId xmlns:a16="http://schemas.microsoft.com/office/drawing/2014/main" id="{13E531E3-0C84-0388-F6D9-8DD2C3F99706}"/>
                    </a:ext>
                  </a:extLst>
                </p:cNvPr>
                <p:cNvSpPr>
                  <a:spLocks/>
                </p:cNvSpPr>
                <p:nvPr/>
              </p:nvSpPr>
              <p:spPr bwMode="auto">
                <a:xfrm>
                  <a:off x="4527" y="2680"/>
                  <a:ext cx="1" cy="1"/>
                </a:xfrm>
                <a:custGeom>
                  <a:avLst/>
                  <a:gdLst>
                    <a:gd name="T0" fmla="*/ 1 w 2"/>
                    <a:gd name="T1" fmla="*/ 0 h 1"/>
                    <a:gd name="T2" fmla="*/ 0 w 2"/>
                    <a:gd name="T3" fmla="*/ 0 h 1"/>
                    <a:gd name="T4" fmla="*/ 1 w 2"/>
                    <a:gd name="T5" fmla="*/ 0 h 1"/>
                    <a:gd name="T6" fmla="*/ 1 w 2"/>
                    <a:gd name="T7" fmla="*/ 0 h 1"/>
                    <a:gd name="T8" fmla="*/ 1 w 2"/>
                    <a:gd name="T9" fmla="*/ 0 h 1"/>
                    <a:gd name="T10" fmla="*/ 1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1" y="0"/>
                      </a:moveTo>
                      <a:cubicBezTo>
                        <a:pt x="1" y="0"/>
                        <a:pt x="1" y="0"/>
                        <a:pt x="0" y="0"/>
                      </a:cubicBezTo>
                      <a:cubicBezTo>
                        <a:pt x="1" y="0"/>
                        <a:pt x="1" y="0"/>
                        <a:pt x="1" y="0"/>
                      </a:cubicBezTo>
                      <a:cubicBezTo>
                        <a:pt x="1" y="0"/>
                        <a:pt x="2" y="0"/>
                        <a:pt x="2" y="0"/>
                      </a:cubicBezTo>
                      <a:cubicBezTo>
                        <a:pt x="2" y="0"/>
                        <a:pt x="2" y="0"/>
                        <a:pt x="2" y="0"/>
                      </a:cubicBezTo>
                      <a:cubicBezTo>
                        <a:pt x="2" y="0"/>
                        <a:pt x="1" y="0"/>
                        <a:pt x="1"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0" name="Freeform 11111">
                  <a:extLst>
                    <a:ext uri="{FF2B5EF4-FFF2-40B4-BE49-F238E27FC236}">
                      <a16:creationId xmlns:a16="http://schemas.microsoft.com/office/drawing/2014/main" id="{ED9AB15E-DD1B-C1D9-7A11-9FAC83270929}"/>
                    </a:ext>
                  </a:extLst>
                </p:cNvPr>
                <p:cNvSpPr>
                  <a:spLocks/>
                </p:cNvSpPr>
                <p:nvPr/>
              </p:nvSpPr>
              <p:spPr bwMode="auto">
                <a:xfrm>
                  <a:off x="4558" y="2672"/>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1" name="Freeform 11112">
                  <a:extLst>
                    <a:ext uri="{FF2B5EF4-FFF2-40B4-BE49-F238E27FC236}">
                      <a16:creationId xmlns:a16="http://schemas.microsoft.com/office/drawing/2014/main" id="{A6036800-8AE3-F89C-747E-94D8CAC00023}"/>
                    </a:ext>
                  </a:extLst>
                </p:cNvPr>
                <p:cNvSpPr>
                  <a:spLocks/>
                </p:cNvSpPr>
                <p:nvPr/>
              </p:nvSpPr>
              <p:spPr bwMode="auto">
                <a:xfrm>
                  <a:off x="4527" y="2683"/>
                  <a:ext cx="1" cy="1"/>
                </a:xfrm>
                <a:custGeom>
                  <a:avLst/>
                  <a:gdLst>
                    <a:gd name="T0" fmla="*/ 0 w 1"/>
                    <a:gd name="T1" fmla="*/ 0 h 1"/>
                    <a:gd name="T2" fmla="*/ 0 w 1"/>
                    <a:gd name="T3" fmla="*/ 0 h 1"/>
                    <a:gd name="T4" fmla="*/ 1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1"/>
                        <a:pt x="0" y="1"/>
                        <a:pt x="1" y="1"/>
                      </a:cubicBezTo>
                      <a:cubicBezTo>
                        <a:pt x="0" y="1"/>
                        <a:pt x="0" y="1"/>
                        <a:pt x="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2" name="Freeform 11113">
                  <a:extLst>
                    <a:ext uri="{FF2B5EF4-FFF2-40B4-BE49-F238E27FC236}">
                      <a16:creationId xmlns:a16="http://schemas.microsoft.com/office/drawing/2014/main" id="{CEF71911-AAB3-B1AE-944C-790EA4202C0A}"/>
                    </a:ext>
                  </a:extLst>
                </p:cNvPr>
                <p:cNvSpPr>
                  <a:spLocks noEditPoints="1"/>
                </p:cNvSpPr>
                <p:nvPr/>
              </p:nvSpPr>
              <p:spPr bwMode="auto">
                <a:xfrm>
                  <a:off x="4526" y="2680"/>
                  <a:ext cx="1" cy="3"/>
                </a:xfrm>
                <a:custGeom>
                  <a:avLst/>
                  <a:gdLst>
                    <a:gd name="T0" fmla="*/ 1 w 1"/>
                    <a:gd name="T1" fmla="*/ 3 h 3"/>
                    <a:gd name="T2" fmla="*/ 1 w 1"/>
                    <a:gd name="T3" fmla="*/ 3 h 3"/>
                    <a:gd name="T4" fmla="*/ 1 w 1"/>
                    <a:gd name="T5" fmla="*/ 3 h 3"/>
                    <a:gd name="T6" fmla="*/ 1 w 1"/>
                    <a:gd name="T7" fmla="*/ 3 h 3"/>
                    <a:gd name="T8" fmla="*/ 1 w 1"/>
                    <a:gd name="T9" fmla="*/ 3 h 3"/>
                    <a:gd name="T10" fmla="*/ 0 w 1"/>
                    <a:gd name="T11" fmla="*/ 0 h 3"/>
                    <a:gd name="T12" fmla="*/ 1 w 1"/>
                    <a:gd name="T13" fmla="*/ 2 h 3"/>
                    <a:gd name="T14" fmla="*/ 1 w 1"/>
                    <a:gd name="T15" fmla="*/ 2 h 3"/>
                    <a:gd name="T16" fmla="*/ 0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1" y="3"/>
                      </a:moveTo>
                      <a:cubicBezTo>
                        <a:pt x="1" y="3"/>
                        <a:pt x="1" y="3"/>
                        <a:pt x="1" y="3"/>
                      </a:cubicBezTo>
                      <a:cubicBezTo>
                        <a:pt x="1" y="3"/>
                        <a:pt x="1" y="3"/>
                        <a:pt x="1" y="3"/>
                      </a:cubicBezTo>
                      <a:cubicBezTo>
                        <a:pt x="1" y="3"/>
                        <a:pt x="1" y="3"/>
                        <a:pt x="1" y="3"/>
                      </a:cubicBezTo>
                      <a:cubicBezTo>
                        <a:pt x="1" y="3"/>
                        <a:pt x="1" y="3"/>
                        <a:pt x="1" y="3"/>
                      </a:cubicBezTo>
                      <a:moveTo>
                        <a:pt x="0" y="0"/>
                      </a:moveTo>
                      <a:cubicBezTo>
                        <a:pt x="0" y="1"/>
                        <a:pt x="1" y="2"/>
                        <a:pt x="1" y="2"/>
                      </a:cubicBezTo>
                      <a:cubicBezTo>
                        <a:pt x="1" y="2"/>
                        <a:pt x="1" y="2"/>
                        <a:pt x="1" y="2"/>
                      </a:cubicBezTo>
                      <a:cubicBezTo>
                        <a:pt x="1" y="2"/>
                        <a:pt x="0" y="1"/>
                        <a:pt x="0"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3" name="Freeform 11114">
                  <a:extLst>
                    <a:ext uri="{FF2B5EF4-FFF2-40B4-BE49-F238E27FC236}">
                      <a16:creationId xmlns:a16="http://schemas.microsoft.com/office/drawing/2014/main" id="{E5E26971-86FA-D616-F24D-FA33F59E3F5A}"/>
                    </a:ext>
                  </a:extLst>
                </p:cNvPr>
                <p:cNvSpPr>
                  <a:spLocks/>
                </p:cNvSpPr>
                <p:nvPr/>
              </p:nvSpPr>
              <p:spPr bwMode="auto">
                <a:xfrm>
                  <a:off x="4530" y="2686"/>
                  <a:ext cx="1" cy="1"/>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1"/>
                        <a:pt x="1" y="1"/>
                        <a:pt x="1" y="1"/>
                      </a:cubicBezTo>
                      <a:cubicBezTo>
                        <a:pt x="1" y="1"/>
                        <a:pt x="0" y="1"/>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4" name="Freeform 11115">
                  <a:extLst>
                    <a:ext uri="{FF2B5EF4-FFF2-40B4-BE49-F238E27FC236}">
                      <a16:creationId xmlns:a16="http://schemas.microsoft.com/office/drawing/2014/main" id="{F5DFBFCA-8EC4-C7B7-7663-07B348372BD2}"/>
                    </a:ext>
                  </a:extLst>
                </p:cNvPr>
                <p:cNvSpPr>
                  <a:spLocks/>
                </p:cNvSpPr>
                <p:nvPr/>
              </p:nvSpPr>
              <p:spPr bwMode="auto">
                <a:xfrm>
                  <a:off x="4529" y="2685"/>
                  <a:ext cx="1" cy="1"/>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cubicBezTo>
                        <a:pt x="0" y="0"/>
                        <a:pt x="1" y="1"/>
                        <a:pt x="1" y="1"/>
                      </a:cubicBezTo>
                      <a:cubicBezTo>
                        <a:pt x="1" y="1"/>
                        <a:pt x="1" y="1"/>
                        <a:pt x="1" y="1"/>
                      </a:cubicBezTo>
                      <a:cubicBezTo>
                        <a:pt x="1" y="1"/>
                        <a:pt x="0" y="0"/>
                        <a:pt x="0" y="0"/>
                      </a:cubicBezTo>
                      <a:cubicBezTo>
                        <a:pt x="0" y="0"/>
                        <a:pt x="0" y="0"/>
                        <a:pt x="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5" name="Freeform 11116">
                  <a:extLst>
                    <a:ext uri="{FF2B5EF4-FFF2-40B4-BE49-F238E27FC236}">
                      <a16:creationId xmlns:a16="http://schemas.microsoft.com/office/drawing/2014/main" id="{B133F8DA-0C20-BCC8-A3B0-9D499EB2104B}"/>
                    </a:ext>
                  </a:extLst>
                </p:cNvPr>
                <p:cNvSpPr>
                  <a:spLocks noEditPoints="1"/>
                </p:cNvSpPr>
                <p:nvPr/>
              </p:nvSpPr>
              <p:spPr bwMode="auto">
                <a:xfrm>
                  <a:off x="4532" y="2687"/>
                  <a:ext cx="16" cy="4"/>
                </a:xfrm>
                <a:custGeom>
                  <a:avLst/>
                  <a:gdLst>
                    <a:gd name="T0" fmla="*/ 4 w 20"/>
                    <a:gd name="T1" fmla="*/ 2 h 5"/>
                    <a:gd name="T2" fmla="*/ 4 w 20"/>
                    <a:gd name="T3" fmla="*/ 2 h 5"/>
                    <a:gd name="T4" fmla="*/ 5 w 20"/>
                    <a:gd name="T5" fmla="*/ 2 h 5"/>
                    <a:gd name="T6" fmla="*/ 5 w 20"/>
                    <a:gd name="T7" fmla="*/ 2 h 5"/>
                    <a:gd name="T8" fmla="*/ 5 w 20"/>
                    <a:gd name="T9" fmla="*/ 2 h 5"/>
                    <a:gd name="T10" fmla="*/ 5 w 20"/>
                    <a:gd name="T11" fmla="*/ 2 h 5"/>
                    <a:gd name="T12" fmla="*/ 5 w 20"/>
                    <a:gd name="T13" fmla="*/ 2 h 5"/>
                    <a:gd name="T14" fmla="*/ 5 w 20"/>
                    <a:gd name="T15" fmla="*/ 2 h 5"/>
                    <a:gd name="T16" fmla="*/ 5 w 20"/>
                    <a:gd name="T17" fmla="*/ 2 h 5"/>
                    <a:gd name="T18" fmla="*/ 5 w 20"/>
                    <a:gd name="T19" fmla="*/ 2 h 5"/>
                    <a:gd name="T20" fmla="*/ 6 w 20"/>
                    <a:gd name="T21" fmla="*/ 2 h 5"/>
                    <a:gd name="T22" fmla="*/ 6 w 20"/>
                    <a:gd name="T23" fmla="*/ 2 h 5"/>
                    <a:gd name="T24" fmla="*/ 6 w 20"/>
                    <a:gd name="T25" fmla="*/ 2 h 5"/>
                    <a:gd name="T26" fmla="*/ 6 w 20"/>
                    <a:gd name="T27" fmla="*/ 2 h 5"/>
                    <a:gd name="T28" fmla="*/ 3 w 20"/>
                    <a:gd name="T29" fmla="*/ 2 h 5"/>
                    <a:gd name="T30" fmla="*/ 3 w 20"/>
                    <a:gd name="T31" fmla="*/ 2 h 5"/>
                    <a:gd name="T32" fmla="*/ 6 w 20"/>
                    <a:gd name="T33" fmla="*/ 2 h 5"/>
                    <a:gd name="T34" fmla="*/ 3 w 20"/>
                    <a:gd name="T35" fmla="*/ 2 h 5"/>
                    <a:gd name="T36" fmla="*/ 3 w 20"/>
                    <a:gd name="T37" fmla="*/ 2 h 5"/>
                    <a:gd name="T38" fmla="*/ 6 w 20"/>
                    <a:gd name="T39" fmla="*/ 2 h 5"/>
                    <a:gd name="T40" fmla="*/ 6 w 20"/>
                    <a:gd name="T41" fmla="*/ 2 h 5"/>
                    <a:gd name="T42" fmla="*/ 6 w 20"/>
                    <a:gd name="T43" fmla="*/ 2 h 5"/>
                    <a:gd name="T44" fmla="*/ 6 w 20"/>
                    <a:gd name="T45" fmla="*/ 2 h 5"/>
                    <a:gd name="T46" fmla="*/ 2 w 20"/>
                    <a:gd name="T47" fmla="*/ 2 h 5"/>
                    <a:gd name="T48" fmla="*/ 2 w 20"/>
                    <a:gd name="T49" fmla="*/ 2 h 5"/>
                    <a:gd name="T50" fmla="*/ 7 w 20"/>
                    <a:gd name="T51" fmla="*/ 2 h 5"/>
                    <a:gd name="T52" fmla="*/ 7 w 20"/>
                    <a:gd name="T53" fmla="*/ 2 h 5"/>
                    <a:gd name="T54" fmla="*/ 7 w 20"/>
                    <a:gd name="T55" fmla="*/ 2 h 5"/>
                    <a:gd name="T56" fmla="*/ 7 w 20"/>
                    <a:gd name="T57" fmla="*/ 2 h 5"/>
                    <a:gd name="T58" fmla="*/ 7 w 20"/>
                    <a:gd name="T59" fmla="*/ 2 h 5"/>
                    <a:gd name="T60" fmla="*/ 7 w 20"/>
                    <a:gd name="T61" fmla="*/ 2 h 5"/>
                    <a:gd name="T62" fmla="*/ 7 w 20"/>
                    <a:gd name="T63" fmla="*/ 2 h 5"/>
                    <a:gd name="T64" fmla="*/ 7 w 20"/>
                    <a:gd name="T65" fmla="*/ 2 h 5"/>
                    <a:gd name="T66" fmla="*/ 7 w 20"/>
                    <a:gd name="T67" fmla="*/ 2 h 5"/>
                    <a:gd name="T68" fmla="*/ 7 w 20"/>
                    <a:gd name="T69" fmla="*/ 2 h 5"/>
                    <a:gd name="T70" fmla="*/ 3 w 20"/>
                    <a:gd name="T71" fmla="*/ 2 h 5"/>
                    <a:gd name="T72" fmla="*/ 2 w 20"/>
                    <a:gd name="T73" fmla="*/ 2 h 5"/>
                    <a:gd name="T74" fmla="*/ 2 w 20"/>
                    <a:gd name="T75" fmla="*/ 2 h 5"/>
                    <a:gd name="T76" fmla="*/ 8 w 20"/>
                    <a:gd name="T77" fmla="*/ 2 h 5"/>
                    <a:gd name="T78" fmla="*/ 8 w 20"/>
                    <a:gd name="T79" fmla="*/ 2 h 5"/>
                    <a:gd name="T80" fmla="*/ 2 w 20"/>
                    <a:gd name="T81" fmla="*/ 2 h 5"/>
                    <a:gd name="T82" fmla="*/ 2 w 20"/>
                    <a:gd name="T83" fmla="*/ 2 h 5"/>
                    <a:gd name="T84" fmla="*/ 1 w 20"/>
                    <a:gd name="T85" fmla="*/ 1 h 5"/>
                    <a:gd name="T86" fmla="*/ 0 w 20"/>
                    <a:gd name="T87" fmla="*/ 0 h 5"/>
                    <a:gd name="T88" fmla="*/ 0 w 20"/>
                    <a:gd name="T89" fmla="*/ 0 h 5"/>
                    <a:gd name="T90" fmla="*/ 0 w 20"/>
                    <a:gd name="T91" fmla="*/ 0 h 5"/>
                    <a:gd name="T92" fmla="*/ 1 w 20"/>
                    <a:gd name="T93" fmla="*/ 1 h 5"/>
                    <a:gd name="T94" fmla="*/ 0 w 20"/>
                    <a:gd name="T95" fmla="*/ 0 h 5"/>
                    <a:gd name="T96" fmla="*/ 0 w 20"/>
                    <a:gd name="T97" fmla="*/ 0 h 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 h="5">
                      <a:moveTo>
                        <a:pt x="10" y="4"/>
                      </a:move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moveTo>
                        <a:pt x="11" y="4"/>
                      </a:moveTo>
                      <a:cubicBezTo>
                        <a:pt x="11" y="4"/>
                        <a:pt x="11" y="4"/>
                        <a:pt x="11" y="4"/>
                      </a:cubicBezTo>
                      <a:cubicBezTo>
                        <a:pt x="11" y="4"/>
                        <a:pt x="11" y="4"/>
                        <a:pt x="11" y="4"/>
                      </a:cubicBezTo>
                      <a:cubicBezTo>
                        <a:pt x="11" y="4"/>
                        <a:pt x="11" y="4"/>
                        <a:pt x="11" y="4"/>
                      </a:cubicBezTo>
                      <a:cubicBezTo>
                        <a:pt x="11" y="4"/>
                        <a:pt x="11" y="4"/>
                        <a:pt x="11" y="4"/>
                      </a:cubicBezTo>
                      <a:moveTo>
                        <a:pt x="11" y="4"/>
                      </a:moveTo>
                      <a:cubicBezTo>
                        <a:pt x="11" y="4"/>
                        <a:pt x="11" y="4"/>
                        <a:pt x="11" y="4"/>
                      </a:cubicBezTo>
                      <a:cubicBezTo>
                        <a:pt x="11" y="4"/>
                        <a:pt x="11" y="4"/>
                        <a:pt x="11" y="4"/>
                      </a:cubicBezTo>
                      <a:cubicBezTo>
                        <a:pt x="11" y="4"/>
                        <a:pt x="11" y="4"/>
                        <a:pt x="11" y="4"/>
                      </a:cubicBezTo>
                      <a:cubicBezTo>
                        <a:pt x="11" y="4"/>
                        <a:pt x="11" y="4"/>
                        <a:pt x="11" y="4"/>
                      </a:cubicBezTo>
                      <a:moveTo>
                        <a:pt x="11" y="4"/>
                      </a:moveTo>
                      <a:cubicBezTo>
                        <a:pt x="11" y="4"/>
                        <a:pt x="11" y="4"/>
                        <a:pt x="11" y="4"/>
                      </a:cubicBezTo>
                      <a:cubicBezTo>
                        <a:pt x="11" y="4"/>
                        <a:pt x="11" y="4"/>
                        <a:pt x="11" y="4"/>
                      </a:cubicBezTo>
                      <a:cubicBezTo>
                        <a:pt x="11" y="4"/>
                        <a:pt x="11" y="4"/>
                        <a:pt x="11" y="4"/>
                      </a:cubicBezTo>
                      <a:cubicBezTo>
                        <a:pt x="11" y="4"/>
                        <a:pt x="11" y="4"/>
                        <a:pt x="11" y="4"/>
                      </a:cubicBezTo>
                      <a:moveTo>
                        <a:pt x="12" y="4"/>
                      </a:moveTo>
                      <a:cubicBezTo>
                        <a:pt x="12" y="4"/>
                        <a:pt x="12" y="4"/>
                        <a:pt x="12" y="4"/>
                      </a:cubicBezTo>
                      <a:cubicBezTo>
                        <a:pt x="12" y="4"/>
                        <a:pt x="13" y="4"/>
                        <a:pt x="13" y="4"/>
                      </a:cubicBezTo>
                      <a:cubicBezTo>
                        <a:pt x="13" y="4"/>
                        <a:pt x="13" y="4"/>
                        <a:pt x="13" y="4"/>
                      </a:cubicBezTo>
                      <a:cubicBezTo>
                        <a:pt x="13" y="4"/>
                        <a:pt x="12" y="4"/>
                        <a:pt x="12" y="4"/>
                      </a:cubicBezTo>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moveTo>
                        <a:pt x="16" y="4"/>
                      </a:moveTo>
                      <a:cubicBezTo>
                        <a:pt x="16" y="4"/>
                        <a:pt x="15" y="5"/>
                        <a:pt x="15" y="5"/>
                      </a:cubicBezTo>
                      <a:cubicBezTo>
                        <a:pt x="15" y="5"/>
                        <a:pt x="15" y="5"/>
                        <a:pt x="15" y="5"/>
                      </a:cubicBezTo>
                      <a:cubicBezTo>
                        <a:pt x="15" y="5"/>
                        <a:pt x="15" y="5"/>
                        <a:pt x="15" y="5"/>
                      </a:cubicBezTo>
                      <a:cubicBezTo>
                        <a:pt x="15" y="5"/>
                        <a:pt x="16" y="4"/>
                        <a:pt x="16" y="4"/>
                      </a:cubicBezTo>
                      <a:cubicBezTo>
                        <a:pt x="16" y="4"/>
                        <a:pt x="16" y="4"/>
                        <a:pt x="16" y="4"/>
                      </a:cubicBezTo>
                      <a:moveTo>
                        <a:pt x="16" y="4"/>
                      </a:moveTo>
                      <a:cubicBezTo>
                        <a:pt x="16" y="4"/>
                        <a:pt x="16" y="4"/>
                        <a:pt x="16" y="4"/>
                      </a:cubicBezTo>
                      <a:cubicBezTo>
                        <a:pt x="16" y="4"/>
                        <a:pt x="16" y="4"/>
                        <a:pt x="16" y="4"/>
                      </a:cubicBezTo>
                      <a:cubicBezTo>
                        <a:pt x="16" y="4"/>
                        <a:pt x="16" y="4"/>
                        <a:pt x="16" y="4"/>
                      </a:cubicBezTo>
                      <a:cubicBezTo>
                        <a:pt x="16" y="4"/>
                        <a:pt x="16" y="4"/>
                        <a:pt x="16" y="4"/>
                      </a:cubicBezTo>
                      <a:moveTo>
                        <a:pt x="7" y="4"/>
                      </a:moveTo>
                      <a:cubicBezTo>
                        <a:pt x="7" y="4"/>
                        <a:pt x="7" y="4"/>
                        <a:pt x="7" y="4"/>
                      </a:cubicBezTo>
                      <a:cubicBezTo>
                        <a:pt x="8" y="4"/>
                        <a:pt x="9" y="4"/>
                        <a:pt x="10" y="4"/>
                      </a:cubicBezTo>
                      <a:cubicBezTo>
                        <a:pt x="10" y="4"/>
                        <a:pt x="10" y="4"/>
                        <a:pt x="10" y="4"/>
                      </a:cubicBezTo>
                      <a:cubicBezTo>
                        <a:pt x="9" y="4"/>
                        <a:pt x="8" y="4"/>
                        <a:pt x="7" y="4"/>
                      </a:cubicBezTo>
                      <a:moveTo>
                        <a:pt x="16" y="3"/>
                      </a:moveTo>
                      <a:cubicBezTo>
                        <a:pt x="16" y="3"/>
                        <a:pt x="16" y="3"/>
                        <a:pt x="16" y="3"/>
                      </a:cubicBezTo>
                      <a:cubicBezTo>
                        <a:pt x="16" y="3"/>
                        <a:pt x="16" y="3"/>
                        <a:pt x="16" y="3"/>
                      </a:cubicBezTo>
                      <a:cubicBezTo>
                        <a:pt x="16" y="3"/>
                        <a:pt x="16" y="3"/>
                        <a:pt x="16" y="3"/>
                      </a:cubicBezTo>
                      <a:cubicBezTo>
                        <a:pt x="16" y="3"/>
                        <a:pt x="16" y="3"/>
                        <a:pt x="16" y="3"/>
                      </a:cubicBezTo>
                      <a:moveTo>
                        <a:pt x="7" y="3"/>
                      </a:moveTo>
                      <a:cubicBezTo>
                        <a:pt x="7" y="3"/>
                        <a:pt x="7" y="3"/>
                        <a:pt x="7" y="3"/>
                      </a:cubicBezTo>
                      <a:cubicBezTo>
                        <a:pt x="7" y="3"/>
                        <a:pt x="7" y="3"/>
                        <a:pt x="7" y="3"/>
                      </a:cubicBezTo>
                      <a:cubicBezTo>
                        <a:pt x="7" y="3"/>
                        <a:pt x="7" y="3"/>
                        <a:pt x="7" y="3"/>
                      </a:cubicBezTo>
                      <a:cubicBezTo>
                        <a:pt x="7" y="3"/>
                        <a:pt x="7" y="3"/>
                        <a:pt x="7"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moveTo>
                        <a:pt x="3" y="3"/>
                      </a:moveTo>
                      <a:cubicBezTo>
                        <a:pt x="3" y="3"/>
                        <a:pt x="3" y="3"/>
                        <a:pt x="3" y="3"/>
                      </a:cubicBezTo>
                      <a:cubicBezTo>
                        <a:pt x="3" y="3"/>
                        <a:pt x="3" y="3"/>
                        <a:pt x="3" y="3"/>
                      </a:cubicBezTo>
                      <a:cubicBezTo>
                        <a:pt x="3" y="3"/>
                        <a:pt x="3" y="3"/>
                        <a:pt x="3" y="3"/>
                      </a:cubicBezTo>
                      <a:cubicBezTo>
                        <a:pt x="3" y="3"/>
                        <a:pt x="3" y="3"/>
                        <a:pt x="3" y="3"/>
                      </a:cubicBezTo>
                      <a:cubicBezTo>
                        <a:pt x="3" y="3"/>
                        <a:pt x="3" y="3"/>
                        <a:pt x="3" y="3"/>
                      </a:cubicBezTo>
                      <a:moveTo>
                        <a:pt x="18" y="3"/>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moveTo>
                        <a:pt x="18" y="3"/>
                      </a:moveTo>
                      <a:cubicBezTo>
                        <a:pt x="18" y="3"/>
                        <a:pt x="18" y="3"/>
                        <a:pt x="18" y="3"/>
                      </a:cubicBezTo>
                      <a:cubicBezTo>
                        <a:pt x="18" y="3"/>
                        <a:pt x="18" y="3"/>
                        <a:pt x="18" y="3"/>
                      </a:cubicBezTo>
                      <a:cubicBezTo>
                        <a:pt x="18" y="3"/>
                        <a:pt x="18" y="3"/>
                        <a:pt x="18" y="3"/>
                      </a:cubicBezTo>
                      <a:cubicBezTo>
                        <a:pt x="18" y="3"/>
                        <a:pt x="18" y="3"/>
                        <a:pt x="18" y="3"/>
                      </a:cubicBezTo>
                      <a:moveTo>
                        <a:pt x="18" y="3"/>
                      </a:moveTo>
                      <a:cubicBezTo>
                        <a:pt x="18" y="3"/>
                        <a:pt x="18" y="3"/>
                        <a:pt x="18" y="3"/>
                      </a:cubicBezTo>
                      <a:cubicBezTo>
                        <a:pt x="18" y="3"/>
                        <a:pt x="18" y="3"/>
                        <a:pt x="18" y="3"/>
                      </a:cubicBezTo>
                      <a:cubicBezTo>
                        <a:pt x="18" y="3"/>
                        <a:pt x="18" y="3"/>
                        <a:pt x="18" y="3"/>
                      </a:cubicBezTo>
                      <a:cubicBezTo>
                        <a:pt x="18" y="3"/>
                        <a:pt x="18" y="3"/>
                        <a:pt x="18" y="3"/>
                      </a:cubicBezTo>
                      <a:moveTo>
                        <a:pt x="17" y="3"/>
                      </a:moveTo>
                      <a:cubicBezTo>
                        <a:pt x="17" y="3"/>
                        <a:pt x="17" y="3"/>
                        <a:pt x="17" y="3"/>
                      </a:cubicBezTo>
                      <a:cubicBezTo>
                        <a:pt x="17" y="3"/>
                        <a:pt x="17" y="3"/>
                        <a:pt x="18" y="3"/>
                      </a:cubicBezTo>
                      <a:cubicBezTo>
                        <a:pt x="18" y="3"/>
                        <a:pt x="18" y="3"/>
                        <a:pt x="18" y="3"/>
                      </a:cubicBezTo>
                      <a:cubicBezTo>
                        <a:pt x="18" y="3"/>
                        <a:pt x="18" y="3"/>
                        <a:pt x="18" y="3"/>
                      </a:cubicBezTo>
                      <a:cubicBezTo>
                        <a:pt x="18" y="3"/>
                        <a:pt x="18" y="3"/>
                        <a:pt x="18" y="3"/>
                      </a:cubicBezTo>
                      <a:cubicBezTo>
                        <a:pt x="17" y="3"/>
                        <a:pt x="17" y="3"/>
                        <a:pt x="17" y="3"/>
                      </a:cubicBezTo>
                      <a:moveTo>
                        <a:pt x="17" y="3"/>
                      </a:move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moveTo>
                        <a:pt x="5" y="2"/>
                      </a:moveTo>
                      <a:cubicBezTo>
                        <a:pt x="5" y="2"/>
                        <a:pt x="5" y="2"/>
                        <a:pt x="5" y="2"/>
                      </a:cubicBezTo>
                      <a:cubicBezTo>
                        <a:pt x="6" y="3"/>
                        <a:pt x="6" y="3"/>
                        <a:pt x="7" y="3"/>
                      </a:cubicBezTo>
                      <a:cubicBezTo>
                        <a:pt x="7" y="3"/>
                        <a:pt x="7" y="3"/>
                        <a:pt x="7" y="3"/>
                      </a:cubicBezTo>
                      <a:cubicBezTo>
                        <a:pt x="6" y="3"/>
                        <a:pt x="6" y="2"/>
                        <a:pt x="5" y="2"/>
                      </a:cubicBezTo>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moveTo>
                        <a:pt x="20" y="2"/>
                      </a:moveTo>
                      <a:cubicBezTo>
                        <a:pt x="20" y="2"/>
                        <a:pt x="20" y="2"/>
                        <a:pt x="20" y="2"/>
                      </a:cubicBezTo>
                      <a:cubicBezTo>
                        <a:pt x="20" y="2"/>
                        <a:pt x="20" y="2"/>
                        <a:pt x="20" y="2"/>
                      </a:cubicBezTo>
                      <a:cubicBezTo>
                        <a:pt x="20" y="2"/>
                        <a:pt x="20" y="2"/>
                        <a:pt x="20" y="2"/>
                      </a:cubicBezTo>
                      <a:cubicBezTo>
                        <a:pt x="20" y="2"/>
                        <a:pt x="20" y="2"/>
                        <a:pt x="20" y="2"/>
                      </a:cubicBezTo>
                      <a:moveTo>
                        <a:pt x="2" y="2"/>
                      </a:moveTo>
                      <a:cubicBezTo>
                        <a:pt x="2" y="2"/>
                        <a:pt x="2" y="2"/>
                        <a:pt x="2" y="2"/>
                      </a:cubicBezTo>
                      <a:cubicBezTo>
                        <a:pt x="2" y="2"/>
                        <a:pt x="3" y="3"/>
                        <a:pt x="3" y="3"/>
                      </a:cubicBezTo>
                      <a:cubicBezTo>
                        <a:pt x="3" y="3"/>
                        <a:pt x="3" y="3"/>
                        <a:pt x="3" y="3"/>
                      </a:cubicBezTo>
                      <a:cubicBezTo>
                        <a:pt x="3" y="3"/>
                        <a:pt x="2" y="2"/>
                        <a:pt x="2" y="2"/>
                      </a:cubicBezTo>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1" y="1"/>
                        <a:pt x="1" y="1"/>
                      </a:cubicBezTo>
                      <a:cubicBezTo>
                        <a:pt x="1" y="1"/>
                        <a:pt x="1" y="1"/>
                        <a:pt x="1" y="1"/>
                      </a:cubicBezTo>
                      <a:cubicBezTo>
                        <a:pt x="1" y="1"/>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6" name="Freeform 11117">
                  <a:extLst>
                    <a:ext uri="{FF2B5EF4-FFF2-40B4-BE49-F238E27FC236}">
                      <a16:creationId xmlns:a16="http://schemas.microsoft.com/office/drawing/2014/main" id="{38FA878F-AC5B-1BDC-EF1C-47ADEBB2F439}"/>
                    </a:ext>
                  </a:extLst>
                </p:cNvPr>
                <p:cNvSpPr>
                  <a:spLocks/>
                </p:cNvSpPr>
                <p:nvPr/>
              </p:nvSpPr>
              <p:spPr bwMode="auto">
                <a:xfrm>
                  <a:off x="4530" y="2670"/>
                  <a:ext cx="28" cy="21"/>
                </a:xfrm>
                <a:custGeom>
                  <a:avLst/>
                  <a:gdLst>
                    <a:gd name="T0" fmla="*/ 16 w 34"/>
                    <a:gd name="T1" fmla="*/ 0 h 25"/>
                    <a:gd name="T2" fmla="*/ 15 w 34"/>
                    <a:gd name="T3" fmla="*/ 3 h 25"/>
                    <a:gd name="T4" fmla="*/ 13 w 34"/>
                    <a:gd name="T5" fmla="*/ 6 h 25"/>
                    <a:gd name="T6" fmla="*/ 10 w 34"/>
                    <a:gd name="T7" fmla="*/ 9 h 25"/>
                    <a:gd name="T8" fmla="*/ 9 w 34"/>
                    <a:gd name="T9" fmla="*/ 9 h 25"/>
                    <a:gd name="T10" fmla="*/ 8 w 34"/>
                    <a:gd name="T11" fmla="*/ 9 h 25"/>
                    <a:gd name="T12" fmla="*/ 7 w 34"/>
                    <a:gd name="T13" fmla="*/ 10 h 25"/>
                    <a:gd name="T14" fmla="*/ 6 w 34"/>
                    <a:gd name="T15" fmla="*/ 10 h 25"/>
                    <a:gd name="T16" fmla="*/ 4 w 34"/>
                    <a:gd name="T17" fmla="*/ 9 h 25"/>
                    <a:gd name="T18" fmla="*/ 2 w 34"/>
                    <a:gd name="T19" fmla="*/ 9 h 25"/>
                    <a:gd name="T20" fmla="*/ 2 w 34"/>
                    <a:gd name="T21" fmla="*/ 8 h 25"/>
                    <a:gd name="T22" fmla="*/ 2 w 34"/>
                    <a:gd name="T23" fmla="*/ 8 h 25"/>
                    <a:gd name="T24" fmla="*/ 0 w 34"/>
                    <a:gd name="T25" fmla="*/ 8 h 25"/>
                    <a:gd name="T26" fmla="*/ 1 w 34"/>
                    <a:gd name="T27" fmla="*/ 10 h 25"/>
                    <a:gd name="T28" fmla="*/ 2 w 34"/>
                    <a:gd name="T29" fmla="*/ 10 h 25"/>
                    <a:gd name="T30" fmla="*/ 2 w 34"/>
                    <a:gd name="T31" fmla="*/ 10 h 25"/>
                    <a:gd name="T32" fmla="*/ 2 w 34"/>
                    <a:gd name="T33" fmla="*/ 10 h 25"/>
                    <a:gd name="T34" fmla="*/ 2 w 34"/>
                    <a:gd name="T35" fmla="*/ 10 h 25"/>
                    <a:gd name="T36" fmla="*/ 2 w 34"/>
                    <a:gd name="T37" fmla="*/ 11 h 25"/>
                    <a:gd name="T38" fmla="*/ 2 w 34"/>
                    <a:gd name="T39" fmla="*/ 11 h 25"/>
                    <a:gd name="T40" fmla="*/ 2 w 34"/>
                    <a:gd name="T41" fmla="*/ 11 h 25"/>
                    <a:gd name="T42" fmla="*/ 2 w 34"/>
                    <a:gd name="T43" fmla="*/ 11 h 25"/>
                    <a:gd name="T44" fmla="*/ 2 w 34"/>
                    <a:gd name="T45" fmla="*/ 11 h 25"/>
                    <a:gd name="T46" fmla="*/ 3 w 34"/>
                    <a:gd name="T47" fmla="*/ 11 h 25"/>
                    <a:gd name="T48" fmla="*/ 3 w 34"/>
                    <a:gd name="T49" fmla="*/ 11 h 25"/>
                    <a:gd name="T50" fmla="*/ 4 w 34"/>
                    <a:gd name="T51" fmla="*/ 11 h 25"/>
                    <a:gd name="T52" fmla="*/ 4 w 34"/>
                    <a:gd name="T53" fmla="*/ 11 h 25"/>
                    <a:gd name="T54" fmla="*/ 6 w 34"/>
                    <a:gd name="T55" fmla="*/ 12 h 25"/>
                    <a:gd name="T56" fmla="*/ 6 w 34"/>
                    <a:gd name="T57" fmla="*/ 12 h 25"/>
                    <a:gd name="T58" fmla="*/ 6 w 34"/>
                    <a:gd name="T59" fmla="*/ 12 h 25"/>
                    <a:gd name="T60" fmla="*/ 6 w 34"/>
                    <a:gd name="T61" fmla="*/ 12 h 25"/>
                    <a:gd name="T62" fmla="*/ 6 w 34"/>
                    <a:gd name="T63" fmla="*/ 12 h 25"/>
                    <a:gd name="T64" fmla="*/ 6 w 34"/>
                    <a:gd name="T65" fmla="*/ 12 h 25"/>
                    <a:gd name="T66" fmla="*/ 7 w 34"/>
                    <a:gd name="T67" fmla="*/ 12 h 25"/>
                    <a:gd name="T68" fmla="*/ 7 w 34"/>
                    <a:gd name="T69" fmla="*/ 12 h 25"/>
                    <a:gd name="T70" fmla="*/ 7 w 34"/>
                    <a:gd name="T71" fmla="*/ 12 h 25"/>
                    <a:gd name="T72" fmla="*/ 8 w 34"/>
                    <a:gd name="T73" fmla="*/ 13 h 25"/>
                    <a:gd name="T74" fmla="*/ 8 w 34"/>
                    <a:gd name="T75" fmla="*/ 12 h 25"/>
                    <a:gd name="T76" fmla="*/ 8 w 34"/>
                    <a:gd name="T77" fmla="*/ 11 h 25"/>
                    <a:gd name="T78" fmla="*/ 8 w 34"/>
                    <a:gd name="T79" fmla="*/ 11 h 25"/>
                    <a:gd name="T80" fmla="*/ 8 w 34"/>
                    <a:gd name="T81" fmla="*/ 11 h 25"/>
                    <a:gd name="T82" fmla="*/ 8 w 34"/>
                    <a:gd name="T83" fmla="*/ 11 h 25"/>
                    <a:gd name="T84" fmla="*/ 9 w 34"/>
                    <a:gd name="T85" fmla="*/ 11 h 25"/>
                    <a:gd name="T86" fmla="*/ 9 w 34"/>
                    <a:gd name="T87" fmla="*/ 11 h 25"/>
                    <a:gd name="T88" fmla="*/ 9 w 34"/>
                    <a:gd name="T89" fmla="*/ 11 h 25"/>
                    <a:gd name="T90" fmla="*/ 9 w 34"/>
                    <a:gd name="T91" fmla="*/ 11 h 25"/>
                    <a:gd name="T92" fmla="*/ 9 w 34"/>
                    <a:gd name="T93" fmla="*/ 11 h 25"/>
                    <a:gd name="T94" fmla="*/ 9 w 34"/>
                    <a:gd name="T95" fmla="*/ 11 h 25"/>
                    <a:gd name="T96" fmla="*/ 10 w 34"/>
                    <a:gd name="T97" fmla="*/ 11 h 25"/>
                    <a:gd name="T98" fmla="*/ 10 w 34"/>
                    <a:gd name="T99" fmla="*/ 11 h 25"/>
                    <a:gd name="T100" fmla="*/ 13 w 34"/>
                    <a:gd name="T101" fmla="*/ 8 h 25"/>
                    <a:gd name="T102" fmla="*/ 14 w 34"/>
                    <a:gd name="T103" fmla="*/ 6 h 25"/>
                    <a:gd name="T104" fmla="*/ 16 w 34"/>
                    <a:gd name="T105" fmla="*/ 4 h 25"/>
                    <a:gd name="T106" fmla="*/ 15 w 34"/>
                    <a:gd name="T107" fmla="*/ 3 h 25"/>
                    <a:gd name="T108" fmla="*/ 16 w 34"/>
                    <a:gd name="T109" fmla="*/ 2 h 25"/>
                    <a:gd name="T110" fmla="*/ 16 w 34"/>
                    <a:gd name="T111" fmla="*/ 2 h 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4" h="25">
                      <a:moveTo>
                        <a:pt x="34" y="0"/>
                      </a:moveTo>
                      <a:cubicBezTo>
                        <a:pt x="34" y="0"/>
                        <a:pt x="34" y="0"/>
                        <a:pt x="34" y="0"/>
                      </a:cubicBezTo>
                      <a:cubicBezTo>
                        <a:pt x="34" y="0"/>
                        <a:pt x="34" y="0"/>
                        <a:pt x="34" y="0"/>
                      </a:cubicBezTo>
                      <a:cubicBezTo>
                        <a:pt x="33" y="1"/>
                        <a:pt x="33" y="2"/>
                        <a:pt x="33" y="3"/>
                      </a:cubicBezTo>
                      <a:cubicBezTo>
                        <a:pt x="34" y="6"/>
                        <a:pt x="31" y="7"/>
                        <a:pt x="31" y="8"/>
                      </a:cubicBezTo>
                      <a:cubicBezTo>
                        <a:pt x="32" y="11"/>
                        <a:pt x="29" y="11"/>
                        <a:pt x="29" y="12"/>
                      </a:cubicBezTo>
                      <a:cubicBezTo>
                        <a:pt x="28" y="15"/>
                        <a:pt x="25" y="14"/>
                        <a:pt x="25" y="16"/>
                      </a:cubicBezTo>
                      <a:cubicBezTo>
                        <a:pt x="25" y="18"/>
                        <a:pt x="22" y="17"/>
                        <a:pt x="22" y="18"/>
                      </a:cubicBezTo>
                      <a:cubicBezTo>
                        <a:pt x="22" y="19"/>
                        <a:pt x="21" y="19"/>
                        <a:pt x="20" y="19"/>
                      </a:cubicBezTo>
                      <a:cubicBezTo>
                        <a:pt x="20" y="19"/>
                        <a:pt x="20" y="19"/>
                        <a:pt x="20" y="19"/>
                      </a:cubicBezTo>
                      <a:cubicBezTo>
                        <a:pt x="19" y="19"/>
                        <a:pt x="19" y="19"/>
                        <a:pt x="19" y="19"/>
                      </a:cubicBezTo>
                      <a:cubicBezTo>
                        <a:pt x="18" y="19"/>
                        <a:pt x="18" y="19"/>
                        <a:pt x="18" y="19"/>
                      </a:cubicBezTo>
                      <a:cubicBezTo>
                        <a:pt x="18" y="20"/>
                        <a:pt x="17" y="20"/>
                        <a:pt x="17" y="20"/>
                      </a:cubicBezTo>
                      <a:cubicBezTo>
                        <a:pt x="16" y="20"/>
                        <a:pt x="16" y="20"/>
                        <a:pt x="15" y="20"/>
                      </a:cubicBezTo>
                      <a:cubicBezTo>
                        <a:pt x="15" y="20"/>
                        <a:pt x="14" y="20"/>
                        <a:pt x="14" y="20"/>
                      </a:cubicBezTo>
                      <a:cubicBezTo>
                        <a:pt x="14" y="20"/>
                        <a:pt x="13" y="20"/>
                        <a:pt x="13" y="20"/>
                      </a:cubicBezTo>
                      <a:cubicBezTo>
                        <a:pt x="13" y="20"/>
                        <a:pt x="12" y="20"/>
                        <a:pt x="12" y="20"/>
                      </a:cubicBezTo>
                      <a:cubicBezTo>
                        <a:pt x="11" y="20"/>
                        <a:pt x="10" y="20"/>
                        <a:pt x="9" y="19"/>
                      </a:cubicBezTo>
                      <a:cubicBezTo>
                        <a:pt x="8" y="19"/>
                        <a:pt x="8" y="18"/>
                        <a:pt x="7" y="18"/>
                      </a:cubicBezTo>
                      <a:cubicBezTo>
                        <a:pt x="7" y="18"/>
                        <a:pt x="6" y="18"/>
                        <a:pt x="6" y="19"/>
                      </a:cubicBezTo>
                      <a:cubicBezTo>
                        <a:pt x="6" y="19"/>
                        <a:pt x="6" y="19"/>
                        <a:pt x="5" y="19"/>
                      </a:cubicBezTo>
                      <a:cubicBezTo>
                        <a:pt x="5" y="19"/>
                        <a:pt x="4" y="18"/>
                        <a:pt x="4" y="17"/>
                      </a:cubicBezTo>
                      <a:cubicBezTo>
                        <a:pt x="3" y="17"/>
                        <a:pt x="2" y="16"/>
                        <a:pt x="2" y="16"/>
                      </a:cubicBezTo>
                      <a:cubicBezTo>
                        <a:pt x="2" y="16"/>
                        <a:pt x="2" y="16"/>
                        <a:pt x="2" y="16"/>
                      </a:cubicBezTo>
                      <a:cubicBezTo>
                        <a:pt x="1" y="16"/>
                        <a:pt x="1" y="16"/>
                        <a:pt x="1" y="16"/>
                      </a:cubicBezTo>
                      <a:cubicBezTo>
                        <a:pt x="1" y="16"/>
                        <a:pt x="0" y="16"/>
                        <a:pt x="0" y="15"/>
                      </a:cubicBezTo>
                      <a:cubicBezTo>
                        <a:pt x="0" y="17"/>
                        <a:pt x="0" y="18"/>
                        <a:pt x="0" y="19"/>
                      </a:cubicBezTo>
                      <a:cubicBezTo>
                        <a:pt x="0" y="20"/>
                        <a:pt x="1" y="20"/>
                        <a:pt x="1" y="20"/>
                      </a:cubicBezTo>
                      <a:cubicBezTo>
                        <a:pt x="1" y="20"/>
                        <a:pt x="1" y="20"/>
                        <a:pt x="1" y="20"/>
                      </a:cubicBezTo>
                      <a:cubicBezTo>
                        <a:pt x="1" y="20"/>
                        <a:pt x="1"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3" y="21"/>
                        <a:pt x="3" y="21"/>
                      </a:cubicBezTo>
                      <a:cubicBezTo>
                        <a:pt x="3" y="21"/>
                        <a:pt x="3" y="21"/>
                        <a:pt x="3" y="21"/>
                      </a:cubicBezTo>
                      <a:cubicBezTo>
                        <a:pt x="3" y="21"/>
                        <a:pt x="3" y="21"/>
                        <a:pt x="3" y="21"/>
                      </a:cubicBezTo>
                      <a:cubicBezTo>
                        <a:pt x="3" y="21"/>
                        <a:pt x="3" y="21"/>
                        <a:pt x="3" y="21"/>
                      </a:cubicBezTo>
                      <a:cubicBezTo>
                        <a:pt x="4" y="22"/>
                        <a:pt x="4" y="22"/>
                        <a:pt x="4" y="22"/>
                      </a:cubicBezTo>
                      <a:cubicBezTo>
                        <a:pt x="4" y="22"/>
                        <a:pt x="5" y="23"/>
                        <a:pt x="5" y="23"/>
                      </a:cubicBezTo>
                      <a:cubicBezTo>
                        <a:pt x="5" y="23"/>
                        <a:pt x="5" y="23"/>
                        <a:pt x="5" y="23"/>
                      </a:cubicBezTo>
                      <a:cubicBezTo>
                        <a:pt x="5" y="23"/>
                        <a:pt x="5" y="23"/>
                        <a:pt x="5" y="23"/>
                      </a:cubicBezTo>
                      <a:cubicBezTo>
                        <a:pt x="5" y="23"/>
                        <a:pt x="5" y="23"/>
                        <a:pt x="5" y="23"/>
                      </a:cubicBezTo>
                      <a:cubicBezTo>
                        <a:pt x="6" y="23"/>
                        <a:pt x="6" y="23"/>
                        <a:pt x="6" y="23"/>
                      </a:cubicBezTo>
                      <a:cubicBezTo>
                        <a:pt x="6" y="23"/>
                        <a:pt x="7" y="22"/>
                        <a:pt x="7" y="22"/>
                      </a:cubicBezTo>
                      <a:cubicBezTo>
                        <a:pt x="7" y="22"/>
                        <a:pt x="7" y="22"/>
                        <a:pt x="7" y="22"/>
                      </a:cubicBezTo>
                      <a:cubicBezTo>
                        <a:pt x="7" y="22"/>
                        <a:pt x="7" y="22"/>
                        <a:pt x="7" y="22"/>
                      </a:cubicBezTo>
                      <a:cubicBezTo>
                        <a:pt x="7" y="22"/>
                        <a:pt x="7" y="22"/>
                        <a:pt x="7" y="22"/>
                      </a:cubicBezTo>
                      <a:cubicBezTo>
                        <a:pt x="8" y="22"/>
                        <a:pt x="8" y="23"/>
                        <a:pt x="9" y="23"/>
                      </a:cubicBezTo>
                      <a:cubicBezTo>
                        <a:pt x="9" y="23"/>
                        <a:pt x="9" y="23"/>
                        <a:pt x="9" y="23"/>
                      </a:cubicBezTo>
                      <a:cubicBezTo>
                        <a:pt x="9" y="23"/>
                        <a:pt x="9" y="23"/>
                        <a:pt x="9" y="23"/>
                      </a:cubicBezTo>
                      <a:cubicBezTo>
                        <a:pt x="9" y="23"/>
                        <a:pt x="9" y="23"/>
                        <a:pt x="9" y="23"/>
                      </a:cubicBezTo>
                      <a:cubicBezTo>
                        <a:pt x="9" y="23"/>
                        <a:pt x="9" y="24"/>
                        <a:pt x="9" y="24"/>
                      </a:cubicBezTo>
                      <a:cubicBezTo>
                        <a:pt x="10" y="24"/>
                        <a:pt x="11" y="24"/>
                        <a:pt x="12" y="24"/>
                      </a:cubicBezTo>
                      <a:cubicBezTo>
                        <a:pt x="12" y="24"/>
                        <a:pt x="12" y="24"/>
                        <a:pt x="12" y="24"/>
                      </a:cubicBezTo>
                      <a:cubicBezTo>
                        <a:pt x="12" y="24"/>
                        <a:pt x="12" y="24"/>
                        <a:pt x="12" y="24"/>
                      </a:cubicBezTo>
                      <a:cubicBezTo>
                        <a:pt x="12" y="24"/>
                        <a:pt x="12" y="24"/>
                        <a:pt x="12" y="24"/>
                      </a:cubicBezTo>
                      <a:cubicBezTo>
                        <a:pt x="12"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4" y="24"/>
                        <a:pt x="14" y="24"/>
                      </a:cubicBezTo>
                      <a:cubicBezTo>
                        <a:pt x="14" y="24"/>
                        <a:pt x="14" y="24"/>
                        <a:pt x="14" y="24"/>
                      </a:cubicBezTo>
                      <a:cubicBezTo>
                        <a:pt x="14" y="24"/>
                        <a:pt x="14" y="24"/>
                        <a:pt x="14" y="24"/>
                      </a:cubicBezTo>
                      <a:cubicBezTo>
                        <a:pt x="14" y="24"/>
                        <a:pt x="14" y="24"/>
                        <a:pt x="14" y="24"/>
                      </a:cubicBezTo>
                      <a:cubicBezTo>
                        <a:pt x="14" y="24"/>
                        <a:pt x="15" y="24"/>
                        <a:pt x="15" y="24"/>
                      </a:cubicBezTo>
                      <a:cubicBezTo>
                        <a:pt x="15" y="24"/>
                        <a:pt x="15" y="24"/>
                        <a:pt x="15" y="24"/>
                      </a:cubicBezTo>
                      <a:cubicBezTo>
                        <a:pt x="16" y="24"/>
                        <a:pt x="16" y="25"/>
                        <a:pt x="17" y="25"/>
                      </a:cubicBezTo>
                      <a:cubicBezTo>
                        <a:pt x="17" y="25"/>
                        <a:pt x="17" y="25"/>
                        <a:pt x="17" y="25"/>
                      </a:cubicBezTo>
                      <a:cubicBezTo>
                        <a:pt x="17" y="25"/>
                        <a:pt x="18" y="24"/>
                        <a:pt x="18" y="24"/>
                      </a:cubicBezTo>
                      <a:cubicBezTo>
                        <a:pt x="18" y="24"/>
                        <a:pt x="18" y="24"/>
                        <a:pt x="18" y="24"/>
                      </a:cubicBezTo>
                      <a:cubicBezTo>
                        <a:pt x="18" y="24"/>
                        <a:pt x="18" y="24"/>
                        <a:pt x="18" y="24"/>
                      </a:cubicBezTo>
                      <a:cubicBezTo>
                        <a:pt x="18" y="24"/>
                        <a:pt x="18" y="24"/>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9" y="23"/>
                      </a:cubicBezTo>
                      <a:cubicBezTo>
                        <a:pt x="19" y="23"/>
                        <a:pt x="19" y="23"/>
                        <a:pt x="19" y="23"/>
                      </a:cubicBezTo>
                      <a:cubicBezTo>
                        <a:pt x="19" y="23"/>
                        <a:pt x="19" y="23"/>
                        <a:pt x="19" y="23"/>
                      </a:cubicBezTo>
                      <a:cubicBezTo>
                        <a:pt x="19" y="23"/>
                        <a:pt x="19" y="23"/>
                        <a:pt x="19" y="23"/>
                      </a:cubicBezTo>
                      <a:cubicBezTo>
                        <a:pt x="19" y="23"/>
                        <a:pt x="19"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2" y="23"/>
                        <a:pt x="22" y="22"/>
                      </a:cubicBezTo>
                      <a:cubicBezTo>
                        <a:pt x="22" y="22"/>
                        <a:pt x="22" y="22"/>
                        <a:pt x="22" y="22"/>
                      </a:cubicBezTo>
                      <a:cubicBezTo>
                        <a:pt x="22" y="22"/>
                        <a:pt x="22" y="22"/>
                        <a:pt x="22" y="22"/>
                      </a:cubicBezTo>
                      <a:cubicBezTo>
                        <a:pt x="22" y="21"/>
                        <a:pt x="25" y="22"/>
                        <a:pt x="25" y="20"/>
                      </a:cubicBezTo>
                      <a:cubicBezTo>
                        <a:pt x="25" y="18"/>
                        <a:pt x="28" y="19"/>
                        <a:pt x="29" y="16"/>
                      </a:cubicBezTo>
                      <a:cubicBezTo>
                        <a:pt x="29" y="15"/>
                        <a:pt x="31" y="15"/>
                        <a:pt x="31" y="13"/>
                      </a:cubicBezTo>
                      <a:cubicBezTo>
                        <a:pt x="31" y="13"/>
                        <a:pt x="31" y="12"/>
                        <a:pt x="31" y="12"/>
                      </a:cubicBezTo>
                      <a:cubicBezTo>
                        <a:pt x="31" y="12"/>
                        <a:pt x="31" y="12"/>
                        <a:pt x="31" y="12"/>
                      </a:cubicBezTo>
                      <a:cubicBezTo>
                        <a:pt x="31" y="11"/>
                        <a:pt x="34" y="10"/>
                        <a:pt x="34" y="8"/>
                      </a:cubicBezTo>
                      <a:cubicBezTo>
                        <a:pt x="34" y="8"/>
                        <a:pt x="33" y="8"/>
                        <a:pt x="33" y="7"/>
                      </a:cubicBezTo>
                      <a:cubicBezTo>
                        <a:pt x="33" y="7"/>
                        <a:pt x="33" y="7"/>
                        <a:pt x="33" y="7"/>
                      </a:cubicBezTo>
                      <a:cubicBezTo>
                        <a:pt x="33" y="5"/>
                        <a:pt x="34" y="4"/>
                        <a:pt x="34" y="3"/>
                      </a:cubicBezTo>
                      <a:cubicBezTo>
                        <a:pt x="34" y="2"/>
                        <a:pt x="34" y="2"/>
                        <a:pt x="34" y="2"/>
                      </a:cubicBezTo>
                      <a:cubicBezTo>
                        <a:pt x="34" y="2"/>
                        <a:pt x="34" y="2"/>
                        <a:pt x="34" y="2"/>
                      </a:cubicBezTo>
                      <a:cubicBezTo>
                        <a:pt x="34" y="2"/>
                        <a:pt x="34" y="2"/>
                        <a:pt x="34" y="2"/>
                      </a:cubicBezTo>
                      <a:cubicBezTo>
                        <a:pt x="34" y="1"/>
                        <a:pt x="34" y="1"/>
                        <a:pt x="34" y="0"/>
                      </a:cubicBezTo>
                    </a:path>
                  </a:pathLst>
                </a:custGeom>
                <a:solidFill>
                  <a:srgbClr val="A67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7" name="Freeform 11118">
                  <a:extLst>
                    <a:ext uri="{FF2B5EF4-FFF2-40B4-BE49-F238E27FC236}">
                      <a16:creationId xmlns:a16="http://schemas.microsoft.com/office/drawing/2014/main" id="{53BDDC0E-80F6-0EBF-9C1D-CA3B3060F5C6}"/>
                    </a:ext>
                  </a:extLst>
                </p:cNvPr>
                <p:cNvSpPr>
                  <a:spLocks/>
                </p:cNvSpPr>
                <p:nvPr/>
              </p:nvSpPr>
              <p:spPr bwMode="auto">
                <a:xfrm>
                  <a:off x="4527" y="2680"/>
                  <a:ext cx="3" cy="6"/>
                </a:xfrm>
                <a:custGeom>
                  <a:avLst/>
                  <a:gdLst>
                    <a:gd name="T0" fmla="*/ 2 w 4"/>
                    <a:gd name="T1" fmla="*/ 0 h 7"/>
                    <a:gd name="T2" fmla="*/ 0 w 4"/>
                    <a:gd name="T3" fmla="*/ 3 h 7"/>
                    <a:gd name="T4" fmla="*/ 1 w 4"/>
                    <a:gd name="T5" fmla="*/ 3 h 7"/>
                    <a:gd name="T6" fmla="*/ 1 w 4"/>
                    <a:gd name="T7" fmla="*/ 3 h 7"/>
                    <a:gd name="T8" fmla="*/ 1 w 4"/>
                    <a:gd name="T9" fmla="*/ 3 h 7"/>
                    <a:gd name="T10" fmla="*/ 1 w 4"/>
                    <a:gd name="T11" fmla="*/ 3 h 7"/>
                    <a:gd name="T12" fmla="*/ 1 w 4"/>
                    <a:gd name="T13" fmla="*/ 3 h 7"/>
                    <a:gd name="T14" fmla="*/ 1 w 4"/>
                    <a:gd name="T15" fmla="*/ 3 h 7"/>
                    <a:gd name="T16" fmla="*/ 1 w 4"/>
                    <a:gd name="T17" fmla="*/ 3 h 7"/>
                    <a:gd name="T18" fmla="*/ 1 w 4"/>
                    <a:gd name="T19" fmla="*/ 3 h 7"/>
                    <a:gd name="T20" fmla="*/ 1 w 4"/>
                    <a:gd name="T21" fmla="*/ 3 h 7"/>
                    <a:gd name="T22" fmla="*/ 1 w 4"/>
                    <a:gd name="T23" fmla="*/ 3 h 7"/>
                    <a:gd name="T24" fmla="*/ 1 w 4"/>
                    <a:gd name="T25" fmla="*/ 3 h 7"/>
                    <a:gd name="T26" fmla="*/ 2 w 4"/>
                    <a:gd name="T27" fmla="*/ 3 h 7"/>
                    <a:gd name="T28" fmla="*/ 2 w 4"/>
                    <a:gd name="T29" fmla="*/ 3 h 7"/>
                    <a:gd name="T30" fmla="*/ 2 w 4"/>
                    <a:gd name="T31" fmla="*/ 3 h 7"/>
                    <a:gd name="T32" fmla="*/ 2 w 4"/>
                    <a:gd name="T33" fmla="*/ 3 h 7"/>
                    <a:gd name="T34" fmla="*/ 2 w 4"/>
                    <a:gd name="T35" fmla="*/ 0 h 7"/>
                    <a:gd name="T36" fmla="*/ 2 w 4"/>
                    <a:gd name="T37" fmla="*/ 0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 h="7">
                      <a:moveTo>
                        <a:pt x="2" y="0"/>
                      </a:moveTo>
                      <a:cubicBezTo>
                        <a:pt x="1" y="1"/>
                        <a:pt x="1" y="2"/>
                        <a:pt x="0" y="3"/>
                      </a:cubicBezTo>
                      <a:cubicBezTo>
                        <a:pt x="0" y="4"/>
                        <a:pt x="0"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3" y="5"/>
                        <a:pt x="3" y="6"/>
                      </a:cubicBezTo>
                      <a:cubicBezTo>
                        <a:pt x="3" y="6"/>
                        <a:pt x="3" y="6"/>
                        <a:pt x="3" y="6"/>
                      </a:cubicBezTo>
                      <a:cubicBezTo>
                        <a:pt x="3" y="6"/>
                        <a:pt x="4" y="7"/>
                        <a:pt x="4" y="7"/>
                      </a:cubicBezTo>
                      <a:cubicBezTo>
                        <a:pt x="4" y="6"/>
                        <a:pt x="4" y="5"/>
                        <a:pt x="4" y="3"/>
                      </a:cubicBezTo>
                      <a:cubicBezTo>
                        <a:pt x="3" y="3"/>
                        <a:pt x="3" y="1"/>
                        <a:pt x="2" y="0"/>
                      </a:cubicBezTo>
                      <a:cubicBezTo>
                        <a:pt x="2" y="0"/>
                        <a:pt x="2" y="0"/>
                        <a:pt x="2" y="0"/>
                      </a:cubicBezTo>
                    </a:path>
                  </a:pathLst>
                </a:custGeom>
                <a:solidFill>
                  <a:srgbClr val="AA84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8" name="Freeform 11119">
                  <a:extLst>
                    <a:ext uri="{FF2B5EF4-FFF2-40B4-BE49-F238E27FC236}">
                      <a16:creationId xmlns:a16="http://schemas.microsoft.com/office/drawing/2014/main" id="{0C790DC4-FF03-9CD7-AA4C-51CC1AD36D71}"/>
                    </a:ext>
                  </a:extLst>
                </p:cNvPr>
                <p:cNvSpPr>
                  <a:spLocks noEditPoints="1"/>
                </p:cNvSpPr>
                <p:nvPr/>
              </p:nvSpPr>
              <p:spPr bwMode="auto">
                <a:xfrm>
                  <a:off x="4526" y="2680"/>
                  <a:ext cx="2" cy="3"/>
                </a:xfrm>
                <a:custGeom>
                  <a:avLst/>
                  <a:gdLst>
                    <a:gd name="T0" fmla="*/ 0 w 3"/>
                    <a:gd name="T1" fmla="*/ 0 h 3"/>
                    <a:gd name="T2" fmla="*/ 0 w 3"/>
                    <a:gd name="T3" fmla="*/ 0 h 3"/>
                    <a:gd name="T4" fmla="*/ 0 w 3"/>
                    <a:gd name="T5" fmla="*/ 0 h 3"/>
                    <a:gd name="T6" fmla="*/ 0 w 3"/>
                    <a:gd name="T7" fmla="*/ 0 h 3"/>
                    <a:gd name="T8" fmla="*/ 1 w 3"/>
                    <a:gd name="T9" fmla="*/ 2 h 3"/>
                    <a:gd name="T10" fmla="*/ 1 w 3"/>
                    <a:gd name="T11" fmla="*/ 1 h 3"/>
                    <a:gd name="T12" fmla="*/ 1 w 3"/>
                    <a:gd name="T13" fmla="*/ 0 h 3"/>
                    <a:gd name="T14" fmla="*/ 1 w 3"/>
                    <a:gd name="T15" fmla="*/ 0 h 3"/>
                    <a:gd name="T16" fmla="*/ 1 w 3"/>
                    <a:gd name="T17" fmla="*/ 0 h 3"/>
                    <a:gd name="T18" fmla="*/ 1 w 3"/>
                    <a:gd name="T19" fmla="*/ 0 h 3"/>
                    <a:gd name="T20" fmla="*/ 1 w 3"/>
                    <a:gd name="T21" fmla="*/ 0 h 3"/>
                    <a:gd name="T22" fmla="*/ 0 w 3"/>
                    <a:gd name="T23" fmla="*/ 0 h 3"/>
                    <a:gd name="T24" fmla="*/ 0 w 3"/>
                    <a:gd name="T25" fmla="*/ 0 h 3"/>
                    <a:gd name="T26" fmla="*/ 0 w 3"/>
                    <a:gd name="T27" fmla="*/ 0 h 3"/>
                    <a:gd name="T28" fmla="*/ 1 w 3"/>
                    <a:gd name="T29" fmla="*/ 0 h 3"/>
                    <a:gd name="T30" fmla="*/ 1 w 3"/>
                    <a:gd name="T31" fmla="*/ 0 h 3"/>
                    <a:gd name="T32" fmla="*/ 1 w 3"/>
                    <a:gd name="T33" fmla="*/ 0 h 3"/>
                    <a:gd name="T34" fmla="*/ 1 w 3"/>
                    <a:gd name="T35" fmla="*/ 0 h 3"/>
                    <a:gd name="T36" fmla="*/ 1 w 3"/>
                    <a:gd name="T37" fmla="*/ 1 h 3"/>
                    <a:gd name="T38" fmla="*/ 1 w 3"/>
                    <a:gd name="T39" fmla="*/ 3 h 3"/>
                    <a:gd name="T40" fmla="*/ 1 w 3"/>
                    <a:gd name="T41" fmla="*/ 3 h 3"/>
                    <a:gd name="T42" fmla="*/ 1 w 3"/>
                    <a:gd name="T43" fmla="*/ 0 h 3"/>
                    <a:gd name="T44" fmla="*/ 1 w 3"/>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
                      <a:moveTo>
                        <a:pt x="0" y="0"/>
                      </a:moveTo>
                      <a:cubicBezTo>
                        <a:pt x="0" y="0"/>
                        <a:pt x="0" y="0"/>
                        <a:pt x="0" y="0"/>
                      </a:cubicBezTo>
                      <a:cubicBezTo>
                        <a:pt x="0" y="0"/>
                        <a:pt x="0" y="0"/>
                        <a:pt x="0" y="0"/>
                      </a:cubicBezTo>
                      <a:cubicBezTo>
                        <a:pt x="0" y="0"/>
                        <a:pt x="0" y="0"/>
                        <a:pt x="0" y="0"/>
                      </a:cubicBezTo>
                      <a:cubicBezTo>
                        <a:pt x="0" y="1"/>
                        <a:pt x="1" y="2"/>
                        <a:pt x="1" y="2"/>
                      </a:cubicBezTo>
                      <a:cubicBezTo>
                        <a:pt x="1" y="2"/>
                        <a:pt x="1" y="2"/>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moveTo>
                        <a:pt x="2" y="0"/>
                      </a:moveTo>
                      <a:cubicBezTo>
                        <a:pt x="2" y="0"/>
                        <a:pt x="2" y="0"/>
                        <a:pt x="1" y="0"/>
                      </a:cubicBezTo>
                      <a:cubicBezTo>
                        <a:pt x="1" y="0"/>
                        <a:pt x="1" y="0"/>
                        <a:pt x="1" y="0"/>
                      </a:cubicBezTo>
                      <a:cubicBezTo>
                        <a:pt x="1" y="0"/>
                        <a:pt x="1" y="0"/>
                        <a:pt x="1" y="0"/>
                      </a:cubicBezTo>
                      <a:cubicBezTo>
                        <a:pt x="1" y="1"/>
                        <a:pt x="1" y="1"/>
                        <a:pt x="1" y="1"/>
                      </a:cubicBezTo>
                      <a:cubicBezTo>
                        <a:pt x="1" y="2"/>
                        <a:pt x="1" y="2"/>
                        <a:pt x="1" y="3"/>
                      </a:cubicBezTo>
                      <a:cubicBezTo>
                        <a:pt x="1" y="3"/>
                        <a:pt x="1" y="3"/>
                        <a:pt x="1" y="3"/>
                      </a:cubicBezTo>
                      <a:cubicBezTo>
                        <a:pt x="2" y="2"/>
                        <a:pt x="2" y="1"/>
                        <a:pt x="3" y="0"/>
                      </a:cubicBezTo>
                      <a:cubicBezTo>
                        <a:pt x="3" y="0"/>
                        <a:pt x="2" y="0"/>
                        <a:pt x="2" y="0"/>
                      </a:cubicBezTo>
                    </a:path>
                  </a:pathLst>
                </a:custGeom>
                <a:solidFill>
                  <a:srgbClr val="AE88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39" name="Freeform 11120">
                  <a:extLst>
                    <a:ext uri="{FF2B5EF4-FFF2-40B4-BE49-F238E27FC236}">
                      <a16:creationId xmlns:a16="http://schemas.microsoft.com/office/drawing/2014/main" id="{DAD86183-C0C9-65F2-BAE9-0C17531EAA80}"/>
                    </a:ext>
                  </a:extLst>
                </p:cNvPr>
                <p:cNvSpPr>
                  <a:spLocks/>
                </p:cNvSpPr>
                <p:nvPr/>
              </p:nvSpPr>
              <p:spPr bwMode="auto">
                <a:xfrm>
                  <a:off x="4546" y="2663"/>
                  <a:ext cx="2" cy="2"/>
                </a:xfrm>
                <a:custGeom>
                  <a:avLst/>
                  <a:gdLst>
                    <a:gd name="T0" fmla="*/ 1 w 3"/>
                    <a:gd name="T1" fmla="*/ 0 h 3"/>
                    <a:gd name="T2" fmla="*/ 1 w 3"/>
                    <a:gd name="T3" fmla="*/ 1 h 3"/>
                    <a:gd name="T4" fmla="*/ 1 w 3"/>
                    <a:gd name="T5" fmla="*/ 1 h 3"/>
                    <a:gd name="T6" fmla="*/ 1 w 3"/>
                    <a:gd name="T7" fmla="*/ 1 h 3"/>
                    <a:gd name="T8" fmla="*/ 1 w 3"/>
                    <a:gd name="T9" fmla="*/ 0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1" y="0"/>
                        <a:pt x="0" y="1"/>
                        <a:pt x="1" y="2"/>
                      </a:cubicBezTo>
                      <a:cubicBezTo>
                        <a:pt x="1" y="2"/>
                        <a:pt x="1" y="3"/>
                        <a:pt x="2" y="3"/>
                      </a:cubicBezTo>
                      <a:cubicBezTo>
                        <a:pt x="2" y="3"/>
                        <a:pt x="2" y="3"/>
                        <a:pt x="2" y="3"/>
                      </a:cubicBezTo>
                      <a:cubicBezTo>
                        <a:pt x="2" y="2"/>
                        <a:pt x="1" y="0"/>
                        <a:pt x="3" y="0"/>
                      </a:cubicBezTo>
                      <a:cubicBezTo>
                        <a:pt x="2" y="0"/>
                        <a:pt x="2"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0" name="Freeform 11121">
                  <a:extLst>
                    <a:ext uri="{FF2B5EF4-FFF2-40B4-BE49-F238E27FC236}">
                      <a16:creationId xmlns:a16="http://schemas.microsoft.com/office/drawing/2014/main" id="{EAFE5E30-71F8-0FD1-A899-53E66C74FB8F}"/>
                    </a:ext>
                  </a:extLst>
                </p:cNvPr>
                <p:cNvSpPr>
                  <a:spLocks/>
                </p:cNvSpPr>
                <p:nvPr/>
              </p:nvSpPr>
              <p:spPr bwMode="auto">
                <a:xfrm>
                  <a:off x="4542" y="2659"/>
                  <a:ext cx="4" cy="2"/>
                </a:xfrm>
                <a:custGeom>
                  <a:avLst/>
                  <a:gdLst>
                    <a:gd name="T0" fmla="*/ 2 w 4"/>
                    <a:gd name="T1" fmla="*/ 0 h 3"/>
                    <a:gd name="T2" fmla="*/ 2 w 4"/>
                    <a:gd name="T3" fmla="*/ 0 h 3"/>
                    <a:gd name="T4" fmla="*/ 0 w 4"/>
                    <a:gd name="T5" fmla="*/ 1 h 3"/>
                    <a:gd name="T6" fmla="*/ 0 w 4"/>
                    <a:gd name="T7" fmla="*/ 1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2" y="0"/>
                        <a:pt x="2" y="0"/>
                        <a:pt x="2" y="0"/>
                      </a:cubicBezTo>
                      <a:cubicBezTo>
                        <a:pt x="2" y="0"/>
                        <a:pt x="0" y="2"/>
                        <a:pt x="0" y="3"/>
                      </a:cubicBezTo>
                      <a:cubicBezTo>
                        <a:pt x="0" y="3"/>
                        <a:pt x="0" y="3"/>
                        <a:pt x="0" y="3"/>
                      </a:cubicBezTo>
                      <a:cubicBezTo>
                        <a:pt x="2" y="3"/>
                        <a:pt x="4" y="1"/>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1" name="Freeform 11122">
                  <a:extLst>
                    <a:ext uri="{FF2B5EF4-FFF2-40B4-BE49-F238E27FC236}">
                      <a16:creationId xmlns:a16="http://schemas.microsoft.com/office/drawing/2014/main" id="{AF8FCB7C-8AAB-9492-A5C6-6ED8C747C94A}"/>
                    </a:ext>
                  </a:extLst>
                </p:cNvPr>
                <p:cNvSpPr>
                  <a:spLocks/>
                </p:cNvSpPr>
                <p:nvPr/>
              </p:nvSpPr>
              <p:spPr bwMode="auto">
                <a:xfrm>
                  <a:off x="4540" y="2666"/>
                  <a:ext cx="3" cy="3"/>
                </a:xfrm>
                <a:custGeom>
                  <a:avLst/>
                  <a:gdLst>
                    <a:gd name="T0" fmla="*/ 2 w 4"/>
                    <a:gd name="T1" fmla="*/ 0 h 3"/>
                    <a:gd name="T2" fmla="*/ 2 w 4"/>
                    <a:gd name="T3" fmla="*/ 0 h 3"/>
                    <a:gd name="T4" fmla="*/ 1 w 4"/>
                    <a:gd name="T5" fmla="*/ 3 h 3"/>
                    <a:gd name="T6" fmla="*/ 2 w 4"/>
                    <a:gd name="T7" fmla="*/ 0 h 3"/>
                    <a:gd name="T8" fmla="*/ 2 w 4"/>
                    <a:gd name="T9" fmla="*/ 0 h 3"/>
                    <a:gd name="T10" fmla="*/ 2 w 4"/>
                    <a:gd name="T11" fmla="*/ 0 h 3"/>
                    <a:gd name="T12" fmla="*/ 2 w 4"/>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3" y="0"/>
                      </a:moveTo>
                      <a:cubicBezTo>
                        <a:pt x="2" y="0"/>
                        <a:pt x="2" y="0"/>
                        <a:pt x="2" y="0"/>
                      </a:cubicBezTo>
                      <a:cubicBezTo>
                        <a:pt x="1" y="0"/>
                        <a:pt x="0" y="2"/>
                        <a:pt x="1" y="3"/>
                      </a:cubicBezTo>
                      <a:cubicBezTo>
                        <a:pt x="2" y="3"/>
                        <a:pt x="2" y="0"/>
                        <a:pt x="3" y="0"/>
                      </a:cubicBezTo>
                      <a:cubicBezTo>
                        <a:pt x="3" y="0"/>
                        <a:pt x="3" y="0"/>
                        <a:pt x="4" y="0"/>
                      </a:cubicBezTo>
                      <a:cubicBezTo>
                        <a:pt x="4" y="0"/>
                        <a:pt x="4" y="0"/>
                        <a:pt x="4" y="0"/>
                      </a:cubicBezTo>
                      <a:cubicBezTo>
                        <a:pt x="4" y="0"/>
                        <a:pt x="3" y="0"/>
                        <a:pt x="3"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2" name="Freeform 11123">
                  <a:extLst>
                    <a:ext uri="{FF2B5EF4-FFF2-40B4-BE49-F238E27FC236}">
                      <a16:creationId xmlns:a16="http://schemas.microsoft.com/office/drawing/2014/main" id="{26C313A5-9F35-EFC5-174E-1AF62EBFE03C}"/>
                    </a:ext>
                  </a:extLst>
                </p:cNvPr>
                <p:cNvSpPr>
                  <a:spLocks noEditPoints="1"/>
                </p:cNvSpPr>
                <p:nvPr/>
              </p:nvSpPr>
              <p:spPr bwMode="auto">
                <a:xfrm>
                  <a:off x="4535" y="2660"/>
                  <a:ext cx="3" cy="5"/>
                </a:xfrm>
                <a:custGeom>
                  <a:avLst/>
                  <a:gdLst>
                    <a:gd name="T0" fmla="*/ 2 w 3"/>
                    <a:gd name="T1" fmla="*/ 0 h 6"/>
                    <a:gd name="T2" fmla="*/ 1 w 3"/>
                    <a:gd name="T3" fmla="*/ 3 h 6"/>
                    <a:gd name="T4" fmla="*/ 1 w 3"/>
                    <a:gd name="T5" fmla="*/ 3 h 6"/>
                    <a:gd name="T6" fmla="*/ 1 w 3"/>
                    <a:gd name="T7" fmla="*/ 3 h 6"/>
                    <a:gd name="T8" fmla="*/ 3 w 3"/>
                    <a:gd name="T9" fmla="*/ 3 h 6"/>
                    <a:gd name="T10" fmla="*/ 2 w 3"/>
                    <a:gd name="T11" fmla="*/ 0 h 6"/>
                    <a:gd name="T12" fmla="*/ 2 w 3"/>
                    <a:gd name="T13" fmla="*/ 0 h 6"/>
                    <a:gd name="T14" fmla="*/ 1 w 3"/>
                    <a:gd name="T15" fmla="*/ 0 h 6"/>
                    <a:gd name="T16" fmla="*/ 2 w 3"/>
                    <a:gd name="T17" fmla="*/ 0 h 6"/>
                    <a:gd name="T18" fmla="*/ 2 w 3"/>
                    <a:gd name="T19" fmla="*/ 0 h 6"/>
                    <a:gd name="T20" fmla="*/ 2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2" y="0"/>
                      </a:moveTo>
                      <a:cubicBezTo>
                        <a:pt x="2" y="1"/>
                        <a:pt x="2" y="3"/>
                        <a:pt x="1" y="4"/>
                      </a:cubicBezTo>
                      <a:cubicBezTo>
                        <a:pt x="1" y="4"/>
                        <a:pt x="0" y="5"/>
                        <a:pt x="1" y="6"/>
                      </a:cubicBezTo>
                      <a:cubicBezTo>
                        <a:pt x="1" y="6"/>
                        <a:pt x="1" y="6"/>
                        <a:pt x="1" y="6"/>
                      </a:cubicBezTo>
                      <a:cubicBezTo>
                        <a:pt x="1" y="6"/>
                        <a:pt x="3" y="3"/>
                        <a:pt x="3" y="3"/>
                      </a:cubicBezTo>
                      <a:cubicBezTo>
                        <a:pt x="3" y="2"/>
                        <a:pt x="3" y="1"/>
                        <a:pt x="2" y="0"/>
                      </a:cubicBezTo>
                      <a:moveTo>
                        <a:pt x="2" y="0"/>
                      </a:moveTo>
                      <a:cubicBezTo>
                        <a:pt x="1" y="0"/>
                        <a:pt x="1" y="0"/>
                        <a:pt x="1" y="0"/>
                      </a:cubicBezTo>
                      <a:cubicBezTo>
                        <a:pt x="2" y="0"/>
                        <a:pt x="2" y="0"/>
                        <a:pt x="2" y="0"/>
                      </a:cubicBezTo>
                      <a:cubicBezTo>
                        <a:pt x="2" y="0"/>
                        <a:pt x="2" y="0"/>
                        <a:pt x="2" y="0"/>
                      </a:cubicBezTo>
                      <a:cubicBezTo>
                        <a:pt x="2" y="0"/>
                        <a:pt x="2" y="0"/>
                        <a:pt x="2"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3" name="Freeform 11124">
                  <a:extLst>
                    <a:ext uri="{FF2B5EF4-FFF2-40B4-BE49-F238E27FC236}">
                      <a16:creationId xmlns:a16="http://schemas.microsoft.com/office/drawing/2014/main" id="{07B9CB1A-CB0C-1808-C1A9-D11255929369}"/>
                    </a:ext>
                  </a:extLst>
                </p:cNvPr>
                <p:cNvSpPr>
                  <a:spLocks noEditPoints="1"/>
                </p:cNvSpPr>
                <p:nvPr/>
              </p:nvSpPr>
              <p:spPr bwMode="auto">
                <a:xfrm>
                  <a:off x="4539" y="2656"/>
                  <a:ext cx="3" cy="3"/>
                </a:xfrm>
                <a:custGeom>
                  <a:avLst/>
                  <a:gdLst>
                    <a:gd name="T0" fmla="*/ 3 w 3"/>
                    <a:gd name="T1" fmla="*/ 1 h 3"/>
                    <a:gd name="T2" fmla="*/ 3 w 3"/>
                    <a:gd name="T3" fmla="*/ 1 h 3"/>
                    <a:gd name="T4" fmla="*/ 3 w 3"/>
                    <a:gd name="T5" fmla="*/ 1 h 3"/>
                    <a:gd name="T6" fmla="*/ 3 w 3"/>
                    <a:gd name="T7" fmla="*/ 1 h 3"/>
                    <a:gd name="T8" fmla="*/ 2 w 3"/>
                    <a:gd name="T9" fmla="*/ 0 h 3"/>
                    <a:gd name="T10" fmla="*/ 0 w 3"/>
                    <a:gd name="T11" fmla="*/ 3 h 3"/>
                    <a:gd name="T12" fmla="*/ 2 w 3"/>
                    <a:gd name="T13" fmla="*/ 1 h 3"/>
                    <a:gd name="T14" fmla="*/ 3 w 3"/>
                    <a:gd name="T15" fmla="*/ 1 h 3"/>
                    <a:gd name="T16" fmla="*/ 2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2" y="0"/>
                      </a:moveTo>
                      <a:cubicBezTo>
                        <a:pt x="1" y="0"/>
                        <a:pt x="0" y="2"/>
                        <a:pt x="0" y="3"/>
                      </a:cubicBezTo>
                      <a:cubicBezTo>
                        <a:pt x="0" y="2"/>
                        <a:pt x="1" y="1"/>
                        <a:pt x="2" y="1"/>
                      </a:cubicBezTo>
                      <a:cubicBezTo>
                        <a:pt x="3" y="1"/>
                        <a:pt x="3" y="1"/>
                        <a:pt x="3" y="1"/>
                      </a:cubicBezTo>
                      <a:cubicBezTo>
                        <a:pt x="3" y="0"/>
                        <a:pt x="3" y="0"/>
                        <a:pt x="2"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4" name="Freeform 11125">
                  <a:extLst>
                    <a:ext uri="{FF2B5EF4-FFF2-40B4-BE49-F238E27FC236}">
                      <a16:creationId xmlns:a16="http://schemas.microsoft.com/office/drawing/2014/main" id="{D239B6C4-4A32-44EF-1793-BA1E6A54E6EE}"/>
                    </a:ext>
                  </a:extLst>
                </p:cNvPr>
                <p:cNvSpPr>
                  <a:spLocks noEditPoints="1"/>
                </p:cNvSpPr>
                <p:nvPr/>
              </p:nvSpPr>
              <p:spPr bwMode="auto">
                <a:xfrm>
                  <a:off x="4540" y="2674"/>
                  <a:ext cx="2" cy="3"/>
                </a:xfrm>
                <a:custGeom>
                  <a:avLst/>
                  <a:gdLst>
                    <a:gd name="T0" fmla="*/ 1 w 3"/>
                    <a:gd name="T1" fmla="*/ 0 h 4"/>
                    <a:gd name="T2" fmla="*/ 1 w 3"/>
                    <a:gd name="T3" fmla="*/ 0 h 4"/>
                    <a:gd name="T4" fmla="*/ 0 w 3"/>
                    <a:gd name="T5" fmla="*/ 2 h 4"/>
                    <a:gd name="T6" fmla="*/ 1 w 3"/>
                    <a:gd name="T7" fmla="*/ 2 h 4"/>
                    <a:gd name="T8" fmla="*/ 1 w 3"/>
                    <a:gd name="T9" fmla="*/ 2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0"/>
                      </a:moveTo>
                      <a:cubicBezTo>
                        <a:pt x="3" y="0"/>
                        <a:pt x="3" y="0"/>
                        <a:pt x="3" y="0"/>
                      </a:cubicBezTo>
                      <a:cubicBezTo>
                        <a:pt x="3" y="1"/>
                        <a:pt x="1" y="3"/>
                        <a:pt x="0" y="3"/>
                      </a:cubicBezTo>
                      <a:cubicBezTo>
                        <a:pt x="0" y="4"/>
                        <a:pt x="1" y="4"/>
                        <a:pt x="1" y="4"/>
                      </a:cubicBezTo>
                      <a:cubicBezTo>
                        <a:pt x="2" y="4"/>
                        <a:pt x="2" y="3"/>
                        <a:pt x="3" y="2"/>
                      </a:cubicBezTo>
                      <a:cubicBezTo>
                        <a:pt x="3" y="1"/>
                        <a:pt x="3" y="0"/>
                        <a:pt x="3" y="0"/>
                      </a:cubicBezTo>
                      <a:moveTo>
                        <a:pt x="2" y="0"/>
                      </a:moveTo>
                      <a:cubicBezTo>
                        <a:pt x="2" y="0"/>
                        <a:pt x="2" y="0"/>
                        <a:pt x="2" y="0"/>
                      </a:cubicBezTo>
                      <a:cubicBezTo>
                        <a:pt x="2" y="0"/>
                        <a:pt x="3" y="0"/>
                        <a:pt x="3" y="0"/>
                      </a:cubicBezTo>
                      <a:cubicBezTo>
                        <a:pt x="3" y="0"/>
                        <a:pt x="2"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5" name="Freeform 11126">
                  <a:extLst>
                    <a:ext uri="{FF2B5EF4-FFF2-40B4-BE49-F238E27FC236}">
                      <a16:creationId xmlns:a16="http://schemas.microsoft.com/office/drawing/2014/main" id="{1948407A-BF5D-D136-506D-B187963D1B10}"/>
                    </a:ext>
                  </a:extLst>
                </p:cNvPr>
                <p:cNvSpPr>
                  <a:spLocks/>
                </p:cNvSpPr>
                <p:nvPr/>
              </p:nvSpPr>
              <p:spPr bwMode="auto">
                <a:xfrm>
                  <a:off x="4534" y="2670"/>
                  <a:ext cx="2" cy="4"/>
                </a:xfrm>
                <a:custGeom>
                  <a:avLst/>
                  <a:gdLst>
                    <a:gd name="T0" fmla="*/ 1 w 2"/>
                    <a:gd name="T1" fmla="*/ 0 h 5"/>
                    <a:gd name="T2" fmla="*/ 1 w 2"/>
                    <a:gd name="T3" fmla="*/ 0 h 5"/>
                    <a:gd name="T4" fmla="*/ 1 w 2"/>
                    <a:gd name="T5" fmla="*/ 2 h 5"/>
                    <a:gd name="T6" fmla="*/ 1 w 2"/>
                    <a:gd name="T7" fmla="*/ 2 h 5"/>
                    <a:gd name="T8" fmla="*/ 1 w 2"/>
                    <a:gd name="T9" fmla="*/ 2 h 5"/>
                    <a:gd name="T10" fmla="*/ 2 w 2"/>
                    <a:gd name="T11" fmla="*/ 1 h 5"/>
                    <a:gd name="T12" fmla="*/ 1 w 2"/>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5">
                      <a:moveTo>
                        <a:pt x="1" y="0"/>
                      </a:moveTo>
                      <a:cubicBezTo>
                        <a:pt x="1" y="0"/>
                        <a:pt x="1" y="0"/>
                        <a:pt x="1" y="0"/>
                      </a:cubicBezTo>
                      <a:cubicBezTo>
                        <a:pt x="1" y="1"/>
                        <a:pt x="1" y="1"/>
                        <a:pt x="1" y="2"/>
                      </a:cubicBezTo>
                      <a:cubicBezTo>
                        <a:pt x="0" y="3"/>
                        <a:pt x="1" y="4"/>
                        <a:pt x="1" y="5"/>
                      </a:cubicBezTo>
                      <a:cubicBezTo>
                        <a:pt x="1" y="4"/>
                        <a:pt x="1" y="4"/>
                        <a:pt x="1" y="3"/>
                      </a:cubicBezTo>
                      <a:cubicBezTo>
                        <a:pt x="1" y="2"/>
                        <a:pt x="2" y="1"/>
                        <a:pt x="2" y="1"/>
                      </a:cubicBezTo>
                      <a:cubicBezTo>
                        <a:pt x="2" y="1"/>
                        <a:pt x="2"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6" name="Freeform 11127">
                  <a:extLst>
                    <a:ext uri="{FF2B5EF4-FFF2-40B4-BE49-F238E27FC236}">
                      <a16:creationId xmlns:a16="http://schemas.microsoft.com/office/drawing/2014/main" id="{75CD24C2-DE8A-CA32-0A8B-1C0141E51119}"/>
                    </a:ext>
                  </a:extLst>
                </p:cNvPr>
                <p:cNvSpPr>
                  <a:spLocks/>
                </p:cNvSpPr>
                <p:nvPr/>
              </p:nvSpPr>
              <p:spPr bwMode="auto">
                <a:xfrm>
                  <a:off x="4535" y="2670"/>
                  <a:ext cx="1" cy="1"/>
                </a:xfrm>
                <a:custGeom>
                  <a:avLst/>
                  <a:gdLst>
                    <a:gd name="T0" fmla="*/ 0 w 1"/>
                    <a:gd name="T1" fmla="*/ 0 h 2"/>
                    <a:gd name="T2" fmla="*/ 0 w 1"/>
                    <a:gd name="T3" fmla="*/ 1 h 2"/>
                    <a:gd name="T4" fmla="*/ 0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0" y="0"/>
                      </a:moveTo>
                      <a:cubicBezTo>
                        <a:pt x="0" y="1"/>
                        <a:pt x="0" y="1"/>
                        <a:pt x="0" y="2"/>
                      </a:cubicBezTo>
                      <a:cubicBezTo>
                        <a:pt x="0" y="1"/>
                        <a:pt x="0" y="1"/>
                        <a:pt x="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7" name="Freeform 11128">
                  <a:extLst>
                    <a:ext uri="{FF2B5EF4-FFF2-40B4-BE49-F238E27FC236}">
                      <a16:creationId xmlns:a16="http://schemas.microsoft.com/office/drawing/2014/main" id="{52846B7B-83CB-EA47-4F51-E48EA6E799F9}"/>
                    </a:ext>
                  </a:extLst>
                </p:cNvPr>
                <p:cNvSpPr>
                  <a:spLocks/>
                </p:cNvSpPr>
                <p:nvPr/>
              </p:nvSpPr>
              <p:spPr bwMode="auto">
                <a:xfrm>
                  <a:off x="4536" y="2670"/>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8" name="Freeform 11129">
                  <a:extLst>
                    <a:ext uri="{FF2B5EF4-FFF2-40B4-BE49-F238E27FC236}">
                      <a16:creationId xmlns:a16="http://schemas.microsoft.com/office/drawing/2014/main" id="{98791E93-26C8-CEEA-AE73-AE6669E7A4E7}"/>
                    </a:ext>
                  </a:extLst>
                </p:cNvPr>
                <p:cNvSpPr>
                  <a:spLocks/>
                </p:cNvSpPr>
                <p:nvPr/>
              </p:nvSpPr>
              <p:spPr bwMode="auto">
                <a:xfrm>
                  <a:off x="4530" y="2664"/>
                  <a:ext cx="1" cy="2"/>
                </a:xfrm>
                <a:custGeom>
                  <a:avLst/>
                  <a:gdLst>
                    <a:gd name="T0" fmla="*/ 0 w 1"/>
                    <a:gd name="T1" fmla="*/ 0 h 3"/>
                    <a:gd name="T2" fmla="*/ 0 w 1"/>
                    <a:gd name="T3" fmla="*/ 1 h 3"/>
                    <a:gd name="T4" fmla="*/ 0 w 1"/>
                    <a:gd name="T5" fmla="*/ 1 h 3"/>
                    <a:gd name="T6" fmla="*/ 0 w 1"/>
                    <a:gd name="T7" fmla="*/ 1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1"/>
                        <a:pt x="0" y="1"/>
                        <a:pt x="0" y="1"/>
                      </a:cubicBezTo>
                      <a:cubicBezTo>
                        <a:pt x="0" y="1"/>
                        <a:pt x="0" y="1"/>
                        <a:pt x="0" y="1"/>
                      </a:cubicBezTo>
                      <a:cubicBezTo>
                        <a:pt x="0" y="2"/>
                        <a:pt x="0" y="2"/>
                        <a:pt x="0" y="3"/>
                      </a:cubicBezTo>
                      <a:cubicBezTo>
                        <a:pt x="1" y="2"/>
                        <a:pt x="1" y="1"/>
                        <a:pt x="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49" name="Freeform 11130">
                  <a:extLst>
                    <a:ext uri="{FF2B5EF4-FFF2-40B4-BE49-F238E27FC236}">
                      <a16:creationId xmlns:a16="http://schemas.microsoft.com/office/drawing/2014/main" id="{811B3CB5-EB38-CB28-58F2-7B841D1B7425}"/>
                    </a:ext>
                  </a:extLst>
                </p:cNvPr>
                <p:cNvSpPr>
                  <a:spLocks/>
                </p:cNvSpPr>
                <p:nvPr/>
              </p:nvSpPr>
              <p:spPr bwMode="auto">
                <a:xfrm>
                  <a:off x="4528" y="2665"/>
                  <a:ext cx="2" cy="3"/>
                </a:xfrm>
                <a:custGeom>
                  <a:avLst/>
                  <a:gdLst>
                    <a:gd name="T0" fmla="*/ 2 w 2"/>
                    <a:gd name="T1" fmla="*/ 0 h 4"/>
                    <a:gd name="T2" fmla="*/ 0 w 2"/>
                    <a:gd name="T3" fmla="*/ 2 h 4"/>
                    <a:gd name="T4" fmla="*/ 0 w 2"/>
                    <a:gd name="T5" fmla="*/ 2 h 4"/>
                    <a:gd name="T6" fmla="*/ 2 w 2"/>
                    <a:gd name="T7" fmla="*/ 2 h 4"/>
                    <a:gd name="T8" fmla="*/ 2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1" y="1"/>
                        <a:pt x="1" y="3"/>
                        <a:pt x="0" y="3"/>
                      </a:cubicBezTo>
                      <a:cubicBezTo>
                        <a:pt x="0" y="4"/>
                        <a:pt x="0" y="4"/>
                        <a:pt x="0" y="4"/>
                      </a:cubicBezTo>
                      <a:cubicBezTo>
                        <a:pt x="0" y="4"/>
                        <a:pt x="1" y="3"/>
                        <a:pt x="2" y="2"/>
                      </a:cubicBezTo>
                      <a:cubicBezTo>
                        <a:pt x="2" y="1"/>
                        <a:pt x="2" y="1"/>
                        <a:pt x="2"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0" name="Freeform 11131">
                  <a:extLst>
                    <a:ext uri="{FF2B5EF4-FFF2-40B4-BE49-F238E27FC236}">
                      <a16:creationId xmlns:a16="http://schemas.microsoft.com/office/drawing/2014/main" id="{DF45F09D-6778-6A80-03CE-1DCFB0094F4B}"/>
                    </a:ext>
                  </a:extLst>
                </p:cNvPr>
                <p:cNvSpPr>
                  <a:spLocks/>
                </p:cNvSpPr>
                <p:nvPr/>
              </p:nvSpPr>
              <p:spPr bwMode="auto">
                <a:xfrm>
                  <a:off x="4531" y="2659"/>
                  <a:ext cx="2" cy="2"/>
                </a:xfrm>
                <a:custGeom>
                  <a:avLst/>
                  <a:gdLst>
                    <a:gd name="T0" fmla="*/ 1 w 3"/>
                    <a:gd name="T1" fmla="*/ 0 h 3"/>
                    <a:gd name="T2" fmla="*/ 1 w 3"/>
                    <a:gd name="T3" fmla="*/ 1 h 3"/>
                    <a:gd name="T4" fmla="*/ 1 w 3"/>
                    <a:gd name="T5" fmla="*/ 0 h 3"/>
                    <a:gd name="T6" fmla="*/ 1 w 3"/>
                    <a:gd name="T7" fmla="*/ 0 h 3"/>
                    <a:gd name="T8" fmla="*/ 1 w 3"/>
                    <a:gd name="T9" fmla="*/ 0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1" y="0"/>
                        <a:pt x="0" y="2"/>
                        <a:pt x="1" y="3"/>
                      </a:cubicBezTo>
                      <a:cubicBezTo>
                        <a:pt x="1" y="2"/>
                        <a:pt x="1" y="0"/>
                        <a:pt x="2" y="0"/>
                      </a:cubicBezTo>
                      <a:cubicBezTo>
                        <a:pt x="2" y="0"/>
                        <a:pt x="2" y="0"/>
                        <a:pt x="2" y="0"/>
                      </a:cubicBezTo>
                      <a:cubicBezTo>
                        <a:pt x="3" y="0"/>
                        <a:pt x="3" y="0"/>
                        <a:pt x="3" y="0"/>
                      </a:cubicBezTo>
                      <a:cubicBezTo>
                        <a:pt x="3" y="0"/>
                        <a:pt x="2" y="0"/>
                        <a:pt x="2"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1" name="Freeform 11132">
                  <a:extLst>
                    <a:ext uri="{FF2B5EF4-FFF2-40B4-BE49-F238E27FC236}">
                      <a16:creationId xmlns:a16="http://schemas.microsoft.com/office/drawing/2014/main" id="{F325668B-221F-851A-00BC-EE1F54CF0FB9}"/>
                    </a:ext>
                  </a:extLst>
                </p:cNvPr>
                <p:cNvSpPr>
                  <a:spLocks/>
                </p:cNvSpPr>
                <p:nvPr/>
              </p:nvSpPr>
              <p:spPr bwMode="auto">
                <a:xfrm>
                  <a:off x="4533" y="2676"/>
                  <a:ext cx="3" cy="2"/>
                </a:xfrm>
                <a:custGeom>
                  <a:avLst/>
                  <a:gdLst>
                    <a:gd name="T0" fmla="*/ 2 w 4"/>
                    <a:gd name="T1" fmla="*/ 0 h 2"/>
                    <a:gd name="T2" fmla="*/ 2 w 4"/>
                    <a:gd name="T3" fmla="*/ 0 h 2"/>
                    <a:gd name="T4" fmla="*/ 2 w 4"/>
                    <a:gd name="T5" fmla="*/ 1 h 2"/>
                    <a:gd name="T6" fmla="*/ 0 w 4"/>
                    <a:gd name="T7" fmla="*/ 1 h 2"/>
                    <a:gd name="T8" fmla="*/ 1 w 4"/>
                    <a:gd name="T9" fmla="*/ 2 h 2"/>
                    <a:gd name="T10" fmla="*/ 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3" y="0"/>
                      </a:moveTo>
                      <a:cubicBezTo>
                        <a:pt x="3" y="0"/>
                        <a:pt x="3" y="0"/>
                        <a:pt x="3" y="0"/>
                      </a:cubicBezTo>
                      <a:cubicBezTo>
                        <a:pt x="3" y="1"/>
                        <a:pt x="2" y="1"/>
                        <a:pt x="2" y="1"/>
                      </a:cubicBezTo>
                      <a:cubicBezTo>
                        <a:pt x="1" y="1"/>
                        <a:pt x="0" y="1"/>
                        <a:pt x="0" y="1"/>
                      </a:cubicBezTo>
                      <a:cubicBezTo>
                        <a:pt x="0" y="2"/>
                        <a:pt x="0" y="2"/>
                        <a:pt x="1" y="2"/>
                      </a:cubicBezTo>
                      <a:cubicBezTo>
                        <a:pt x="2" y="2"/>
                        <a:pt x="4" y="1"/>
                        <a:pt x="3"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2" name="Freeform 11133">
                  <a:extLst>
                    <a:ext uri="{FF2B5EF4-FFF2-40B4-BE49-F238E27FC236}">
                      <a16:creationId xmlns:a16="http://schemas.microsoft.com/office/drawing/2014/main" id="{FAD3F120-1652-196A-7E39-0B9377477F0C}"/>
                    </a:ext>
                  </a:extLst>
                </p:cNvPr>
                <p:cNvSpPr>
                  <a:spLocks noEditPoints="1"/>
                </p:cNvSpPr>
                <p:nvPr/>
              </p:nvSpPr>
              <p:spPr bwMode="auto">
                <a:xfrm>
                  <a:off x="4528" y="2672"/>
                  <a:ext cx="2" cy="4"/>
                </a:xfrm>
                <a:custGeom>
                  <a:avLst/>
                  <a:gdLst>
                    <a:gd name="T0" fmla="*/ 1 w 3"/>
                    <a:gd name="T1" fmla="*/ 2 h 5"/>
                    <a:gd name="T2" fmla="*/ 1 w 3"/>
                    <a:gd name="T3" fmla="*/ 2 h 5"/>
                    <a:gd name="T4" fmla="*/ 1 w 3"/>
                    <a:gd name="T5" fmla="*/ 2 h 5"/>
                    <a:gd name="T6" fmla="*/ 1 w 3"/>
                    <a:gd name="T7" fmla="*/ 0 h 5"/>
                    <a:gd name="T8" fmla="*/ 1 w 3"/>
                    <a:gd name="T9" fmla="*/ 0 h 5"/>
                    <a:gd name="T10" fmla="*/ 1 w 3"/>
                    <a:gd name="T11" fmla="*/ 2 h 5"/>
                    <a:gd name="T12" fmla="*/ 1 w 3"/>
                    <a:gd name="T13" fmla="*/ 2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4"/>
                      </a:moveTo>
                      <a:cubicBezTo>
                        <a:pt x="2" y="4"/>
                        <a:pt x="2" y="5"/>
                        <a:pt x="2" y="5"/>
                      </a:cubicBezTo>
                      <a:cubicBezTo>
                        <a:pt x="2" y="5"/>
                        <a:pt x="2" y="4"/>
                        <a:pt x="2" y="4"/>
                      </a:cubicBezTo>
                      <a:moveTo>
                        <a:pt x="2" y="0"/>
                      </a:moveTo>
                      <a:cubicBezTo>
                        <a:pt x="2" y="0"/>
                        <a:pt x="2" y="0"/>
                        <a:pt x="2" y="0"/>
                      </a:cubicBezTo>
                      <a:cubicBezTo>
                        <a:pt x="1" y="1"/>
                        <a:pt x="0" y="1"/>
                        <a:pt x="1" y="3"/>
                      </a:cubicBezTo>
                      <a:cubicBezTo>
                        <a:pt x="1" y="3"/>
                        <a:pt x="1" y="4"/>
                        <a:pt x="2" y="4"/>
                      </a:cubicBezTo>
                      <a:cubicBezTo>
                        <a:pt x="1" y="3"/>
                        <a:pt x="2" y="0"/>
                        <a:pt x="2" y="0"/>
                      </a:cubicBezTo>
                      <a:moveTo>
                        <a:pt x="3" y="0"/>
                      </a:moveTo>
                      <a:cubicBezTo>
                        <a:pt x="2" y="0"/>
                        <a:pt x="2" y="0"/>
                        <a:pt x="2" y="0"/>
                      </a:cubicBezTo>
                      <a:cubicBezTo>
                        <a:pt x="3" y="0"/>
                        <a:pt x="3" y="0"/>
                        <a:pt x="3" y="0"/>
                      </a:cubicBezTo>
                      <a:cubicBezTo>
                        <a:pt x="3" y="0"/>
                        <a:pt x="3" y="0"/>
                        <a:pt x="3"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3" name="Freeform 11134">
                  <a:extLst>
                    <a:ext uri="{FF2B5EF4-FFF2-40B4-BE49-F238E27FC236}">
                      <a16:creationId xmlns:a16="http://schemas.microsoft.com/office/drawing/2014/main" id="{73C2F447-1663-A8CD-1E99-8FE67B6C6D38}"/>
                    </a:ext>
                  </a:extLst>
                </p:cNvPr>
                <p:cNvSpPr>
                  <a:spLocks noEditPoints="1"/>
                </p:cNvSpPr>
                <p:nvPr/>
              </p:nvSpPr>
              <p:spPr bwMode="auto">
                <a:xfrm>
                  <a:off x="4525" y="2670"/>
                  <a:ext cx="2" cy="3"/>
                </a:xfrm>
                <a:custGeom>
                  <a:avLst/>
                  <a:gdLst>
                    <a:gd name="T0" fmla="*/ 0 w 2"/>
                    <a:gd name="T1" fmla="*/ 1 h 4"/>
                    <a:gd name="T2" fmla="*/ 1 w 2"/>
                    <a:gd name="T3" fmla="*/ 2 h 4"/>
                    <a:gd name="T4" fmla="*/ 0 w 2"/>
                    <a:gd name="T5" fmla="*/ 1 h 4"/>
                    <a:gd name="T6" fmla="*/ 1 w 2"/>
                    <a:gd name="T7" fmla="*/ 0 h 4"/>
                    <a:gd name="T8" fmla="*/ 0 w 2"/>
                    <a:gd name="T9" fmla="*/ 1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1"/>
                      </a:moveTo>
                      <a:cubicBezTo>
                        <a:pt x="0" y="2"/>
                        <a:pt x="0" y="4"/>
                        <a:pt x="1" y="4"/>
                      </a:cubicBezTo>
                      <a:cubicBezTo>
                        <a:pt x="2" y="4"/>
                        <a:pt x="0" y="2"/>
                        <a:pt x="0" y="1"/>
                      </a:cubicBezTo>
                      <a:moveTo>
                        <a:pt x="1" y="0"/>
                      </a:moveTo>
                      <a:cubicBezTo>
                        <a:pt x="1" y="1"/>
                        <a:pt x="1" y="1"/>
                        <a:pt x="0" y="1"/>
                      </a:cubicBezTo>
                      <a:cubicBezTo>
                        <a:pt x="1" y="1"/>
                        <a:pt x="1" y="1"/>
                        <a:pt x="1" y="0"/>
                      </a:cubicBezTo>
                      <a:moveTo>
                        <a:pt x="1" y="0"/>
                      </a:moveTo>
                      <a:cubicBezTo>
                        <a:pt x="1" y="0"/>
                        <a:pt x="1" y="0"/>
                        <a:pt x="1" y="0"/>
                      </a:cubicBezTo>
                      <a:cubicBezTo>
                        <a:pt x="1" y="0"/>
                        <a:pt x="1" y="0"/>
                        <a:pt x="1" y="0"/>
                      </a:cubicBezTo>
                      <a:cubicBezTo>
                        <a:pt x="1" y="0"/>
                        <a:pt x="1" y="0"/>
                        <a:pt x="1"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4" name="Freeform 11135">
                  <a:extLst>
                    <a:ext uri="{FF2B5EF4-FFF2-40B4-BE49-F238E27FC236}">
                      <a16:creationId xmlns:a16="http://schemas.microsoft.com/office/drawing/2014/main" id="{05C0A23C-8AFD-54DB-4C97-C047606648A4}"/>
                    </a:ext>
                  </a:extLst>
                </p:cNvPr>
                <p:cNvSpPr>
                  <a:spLocks noEditPoints="1"/>
                </p:cNvSpPr>
                <p:nvPr/>
              </p:nvSpPr>
              <p:spPr bwMode="auto">
                <a:xfrm>
                  <a:off x="4145" y="2945"/>
                  <a:ext cx="23" cy="29"/>
                </a:xfrm>
                <a:custGeom>
                  <a:avLst/>
                  <a:gdLst>
                    <a:gd name="T0" fmla="*/ 7 w 28"/>
                    <a:gd name="T1" fmla="*/ 12 h 35"/>
                    <a:gd name="T2" fmla="*/ 6 w 28"/>
                    <a:gd name="T3" fmla="*/ 14 h 35"/>
                    <a:gd name="T4" fmla="*/ 7 w 28"/>
                    <a:gd name="T5" fmla="*/ 14 h 35"/>
                    <a:gd name="T6" fmla="*/ 11 w 28"/>
                    <a:gd name="T7" fmla="*/ 12 h 35"/>
                    <a:gd name="T8" fmla="*/ 11 w 28"/>
                    <a:gd name="T9" fmla="*/ 12 h 35"/>
                    <a:gd name="T10" fmla="*/ 10 w 28"/>
                    <a:gd name="T11" fmla="*/ 13 h 35"/>
                    <a:gd name="T12" fmla="*/ 11 w 28"/>
                    <a:gd name="T13" fmla="*/ 12 h 35"/>
                    <a:gd name="T14" fmla="*/ 4 w 28"/>
                    <a:gd name="T15" fmla="*/ 10 h 35"/>
                    <a:gd name="T16" fmla="*/ 4 w 28"/>
                    <a:gd name="T17" fmla="*/ 10 h 35"/>
                    <a:gd name="T18" fmla="*/ 4 w 28"/>
                    <a:gd name="T19" fmla="*/ 12 h 35"/>
                    <a:gd name="T20" fmla="*/ 4 w 28"/>
                    <a:gd name="T21" fmla="*/ 12 h 35"/>
                    <a:gd name="T22" fmla="*/ 4 w 28"/>
                    <a:gd name="T23" fmla="*/ 10 h 35"/>
                    <a:gd name="T24" fmla="*/ 7 w 28"/>
                    <a:gd name="T25" fmla="*/ 12 h 35"/>
                    <a:gd name="T26" fmla="*/ 7 w 28"/>
                    <a:gd name="T27" fmla="*/ 10 h 35"/>
                    <a:gd name="T28" fmla="*/ 7 w 28"/>
                    <a:gd name="T29" fmla="*/ 10 h 35"/>
                    <a:gd name="T30" fmla="*/ 7 w 28"/>
                    <a:gd name="T31" fmla="*/ 10 h 35"/>
                    <a:gd name="T32" fmla="*/ 2 w 28"/>
                    <a:gd name="T33" fmla="*/ 10 h 35"/>
                    <a:gd name="T34" fmla="*/ 2 w 28"/>
                    <a:gd name="T35" fmla="*/ 10 h 35"/>
                    <a:gd name="T36" fmla="*/ 2 w 28"/>
                    <a:gd name="T37" fmla="*/ 10 h 35"/>
                    <a:gd name="T38" fmla="*/ 2 w 28"/>
                    <a:gd name="T39" fmla="*/ 10 h 35"/>
                    <a:gd name="T40" fmla="*/ 10 w 28"/>
                    <a:gd name="T41" fmla="*/ 9 h 35"/>
                    <a:gd name="T42" fmla="*/ 11 w 28"/>
                    <a:gd name="T43" fmla="*/ 7 h 35"/>
                    <a:gd name="T44" fmla="*/ 12 w 28"/>
                    <a:gd name="T45" fmla="*/ 7 h 35"/>
                    <a:gd name="T46" fmla="*/ 10 w 28"/>
                    <a:gd name="T47" fmla="*/ 9 h 35"/>
                    <a:gd name="T48" fmla="*/ 2 w 28"/>
                    <a:gd name="T49" fmla="*/ 8 h 35"/>
                    <a:gd name="T50" fmla="*/ 4 w 28"/>
                    <a:gd name="T51" fmla="*/ 6 h 35"/>
                    <a:gd name="T52" fmla="*/ 7 w 28"/>
                    <a:gd name="T53" fmla="*/ 4 h 35"/>
                    <a:gd name="T54" fmla="*/ 8 w 28"/>
                    <a:gd name="T55" fmla="*/ 4 h 35"/>
                    <a:gd name="T56" fmla="*/ 7 w 28"/>
                    <a:gd name="T57" fmla="*/ 6 h 35"/>
                    <a:gd name="T58" fmla="*/ 7 w 28"/>
                    <a:gd name="T59" fmla="*/ 5 h 35"/>
                    <a:gd name="T60" fmla="*/ 8 w 28"/>
                    <a:gd name="T61" fmla="*/ 4 h 35"/>
                    <a:gd name="T62" fmla="*/ 5 w 28"/>
                    <a:gd name="T63" fmla="*/ 5 h 35"/>
                    <a:gd name="T64" fmla="*/ 6 w 28"/>
                    <a:gd name="T65" fmla="*/ 3 h 35"/>
                    <a:gd name="T66" fmla="*/ 6 w 28"/>
                    <a:gd name="T67" fmla="*/ 3 h 35"/>
                    <a:gd name="T68" fmla="*/ 8 w 28"/>
                    <a:gd name="T69" fmla="*/ 0 h 35"/>
                    <a:gd name="T70" fmla="*/ 5 w 28"/>
                    <a:gd name="T71" fmla="*/ 2 h 35"/>
                    <a:gd name="T72" fmla="*/ 2 w 28"/>
                    <a:gd name="T73" fmla="*/ 7 h 35"/>
                    <a:gd name="T74" fmla="*/ 2 w 28"/>
                    <a:gd name="T75" fmla="*/ 13 h 35"/>
                    <a:gd name="T76" fmla="*/ 2 w 28"/>
                    <a:gd name="T77" fmla="*/ 15 h 35"/>
                    <a:gd name="T78" fmla="*/ 2 w 28"/>
                    <a:gd name="T79" fmla="*/ 15 h 35"/>
                    <a:gd name="T80" fmla="*/ 2 w 28"/>
                    <a:gd name="T81" fmla="*/ 15 h 35"/>
                    <a:gd name="T82" fmla="*/ 2 w 28"/>
                    <a:gd name="T83" fmla="*/ 15 h 35"/>
                    <a:gd name="T84" fmla="*/ 4 w 28"/>
                    <a:gd name="T85" fmla="*/ 16 h 35"/>
                    <a:gd name="T86" fmla="*/ 6 w 28"/>
                    <a:gd name="T87" fmla="*/ 16 h 35"/>
                    <a:gd name="T88" fmla="*/ 7 w 28"/>
                    <a:gd name="T89" fmla="*/ 16 h 35"/>
                    <a:gd name="T90" fmla="*/ 8 w 28"/>
                    <a:gd name="T91" fmla="*/ 15 h 35"/>
                    <a:gd name="T92" fmla="*/ 9 w 28"/>
                    <a:gd name="T93" fmla="*/ 15 h 35"/>
                    <a:gd name="T94" fmla="*/ 10 w 28"/>
                    <a:gd name="T95" fmla="*/ 15 h 35"/>
                    <a:gd name="T96" fmla="*/ 13 w 28"/>
                    <a:gd name="T97" fmla="*/ 13 h 35"/>
                    <a:gd name="T98" fmla="*/ 9 w 28"/>
                    <a:gd name="T99" fmla="*/ 3 h 35"/>
                    <a:gd name="T100" fmla="*/ 8 w 28"/>
                    <a:gd name="T101" fmla="*/ 0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8" h="35">
                      <a:moveTo>
                        <a:pt x="14" y="29"/>
                      </a:moveTo>
                      <a:cubicBezTo>
                        <a:pt x="14" y="29"/>
                        <a:pt x="15" y="29"/>
                        <a:pt x="15" y="27"/>
                      </a:cubicBezTo>
                      <a:cubicBezTo>
                        <a:pt x="15" y="27"/>
                        <a:pt x="15" y="27"/>
                        <a:pt x="15" y="27"/>
                      </a:cubicBezTo>
                      <a:cubicBezTo>
                        <a:pt x="16" y="28"/>
                        <a:pt x="14" y="30"/>
                        <a:pt x="13" y="30"/>
                      </a:cubicBezTo>
                      <a:cubicBezTo>
                        <a:pt x="12" y="30"/>
                        <a:pt x="12" y="29"/>
                        <a:pt x="12" y="29"/>
                      </a:cubicBezTo>
                      <a:cubicBezTo>
                        <a:pt x="12" y="29"/>
                        <a:pt x="13" y="29"/>
                        <a:pt x="14" y="29"/>
                      </a:cubicBezTo>
                      <a:moveTo>
                        <a:pt x="23" y="24"/>
                      </a:moveTo>
                      <a:cubicBezTo>
                        <a:pt x="23" y="24"/>
                        <a:pt x="23" y="24"/>
                        <a:pt x="23" y="24"/>
                      </a:cubicBezTo>
                      <a:cubicBezTo>
                        <a:pt x="23" y="24"/>
                        <a:pt x="24" y="24"/>
                        <a:pt x="24" y="24"/>
                      </a:cubicBezTo>
                      <a:cubicBezTo>
                        <a:pt x="24" y="24"/>
                        <a:pt x="24" y="24"/>
                        <a:pt x="24" y="24"/>
                      </a:cubicBezTo>
                      <a:cubicBezTo>
                        <a:pt x="24" y="24"/>
                        <a:pt x="24" y="25"/>
                        <a:pt x="24" y="26"/>
                      </a:cubicBezTo>
                      <a:cubicBezTo>
                        <a:pt x="23" y="27"/>
                        <a:pt x="23" y="28"/>
                        <a:pt x="22" y="28"/>
                      </a:cubicBezTo>
                      <a:cubicBezTo>
                        <a:pt x="22" y="28"/>
                        <a:pt x="21" y="28"/>
                        <a:pt x="21" y="28"/>
                      </a:cubicBezTo>
                      <a:cubicBezTo>
                        <a:pt x="22" y="27"/>
                        <a:pt x="24" y="26"/>
                        <a:pt x="24" y="24"/>
                      </a:cubicBezTo>
                      <a:cubicBezTo>
                        <a:pt x="24" y="24"/>
                        <a:pt x="23" y="24"/>
                        <a:pt x="23" y="24"/>
                      </a:cubicBezTo>
                      <a:moveTo>
                        <a:pt x="8" y="22"/>
                      </a:moveTo>
                      <a:cubicBezTo>
                        <a:pt x="8" y="22"/>
                        <a:pt x="8" y="22"/>
                        <a:pt x="9" y="22"/>
                      </a:cubicBezTo>
                      <a:cubicBezTo>
                        <a:pt x="9" y="22"/>
                        <a:pt x="9" y="22"/>
                        <a:pt x="9" y="22"/>
                      </a:cubicBezTo>
                      <a:cubicBezTo>
                        <a:pt x="8" y="22"/>
                        <a:pt x="8" y="22"/>
                        <a:pt x="8" y="22"/>
                      </a:cubicBezTo>
                      <a:cubicBezTo>
                        <a:pt x="8" y="23"/>
                        <a:pt x="7" y="26"/>
                        <a:pt x="8" y="27"/>
                      </a:cubicBezTo>
                      <a:cubicBezTo>
                        <a:pt x="8" y="27"/>
                        <a:pt x="8" y="27"/>
                        <a:pt x="8" y="27"/>
                      </a:cubicBezTo>
                      <a:cubicBezTo>
                        <a:pt x="8" y="27"/>
                        <a:pt x="8" y="27"/>
                        <a:pt x="8" y="27"/>
                      </a:cubicBezTo>
                      <a:cubicBezTo>
                        <a:pt x="7" y="26"/>
                        <a:pt x="7" y="26"/>
                        <a:pt x="7" y="25"/>
                      </a:cubicBezTo>
                      <a:cubicBezTo>
                        <a:pt x="6" y="24"/>
                        <a:pt x="7" y="23"/>
                        <a:pt x="8" y="22"/>
                      </a:cubicBezTo>
                      <a:cubicBezTo>
                        <a:pt x="8" y="22"/>
                        <a:pt x="8" y="22"/>
                        <a:pt x="8" y="22"/>
                      </a:cubicBezTo>
                      <a:moveTo>
                        <a:pt x="15" y="25"/>
                      </a:moveTo>
                      <a:cubicBezTo>
                        <a:pt x="14" y="24"/>
                        <a:pt x="14" y="20"/>
                        <a:pt x="15" y="20"/>
                      </a:cubicBezTo>
                      <a:cubicBezTo>
                        <a:pt x="16" y="20"/>
                        <a:pt x="16" y="20"/>
                        <a:pt x="16" y="20"/>
                      </a:cubicBezTo>
                      <a:cubicBezTo>
                        <a:pt x="16" y="20"/>
                        <a:pt x="16" y="20"/>
                        <a:pt x="16" y="20"/>
                      </a:cubicBezTo>
                      <a:cubicBezTo>
                        <a:pt x="16" y="21"/>
                        <a:pt x="16" y="21"/>
                        <a:pt x="16" y="21"/>
                      </a:cubicBezTo>
                      <a:cubicBezTo>
                        <a:pt x="16" y="20"/>
                        <a:pt x="16" y="20"/>
                        <a:pt x="16" y="20"/>
                      </a:cubicBezTo>
                      <a:cubicBezTo>
                        <a:pt x="16" y="21"/>
                        <a:pt x="15" y="22"/>
                        <a:pt x="15" y="22"/>
                      </a:cubicBezTo>
                      <a:cubicBezTo>
                        <a:pt x="15" y="23"/>
                        <a:pt x="15" y="24"/>
                        <a:pt x="15" y="25"/>
                      </a:cubicBezTo>
                      <a:moveTo>
                        <a:pt x="4" y="20"/>
                      </a:moveTo>
                      <a:cubicBezTo>
                        <a:pt x="4" y="20"/>
                        <a:pt x="4" y="20"/>
                        <a:pt x="4" y="19"/>
                      </a:cubicBezTo>
                      <a:cubicBezTo>
                        <a:pt x="4" y="20"/>
                        <a:pt x="4" y="20"/>
                        <a:pt x="4" y="20"/>
                      </a:cubicBezTo>
                      <a:cubicBezTo>
                        <a:pt x="4" y="20"/>
                        <a:pt x="4" y="20"/>
                        <a:pt x="4" y="20"/>
                      </a:cubicBezTo>
                      <a:cubicBezTo>
                        <a:pt x="4" y="20"/>
                        <a:pt x="4" y="20"/>
                        <a:pt x="3" y="20"/>
                      </a:cubicBezTo>
                      <a:cubicBezTo>
                        <a:pt x="3" y="22"/>
                        <a:pt x="5" y="23"/>
                        <a:pt x="4" y="24"/>
                      </a:cubicBezTo>
                      <a:cubicBezTo>
                        <a:pt x="3" y="23"/>
                        <a:pt x="3" y="22"/>
                        <a:pt x="3" y="20"/>
                      </a:cubicBezTo>
                      <a:cubicBezTo>
                        <a:pt x="4" y="20"/>
                        <a:pt x="4" y="20"/>
                        <a:pt x="4" y="20"/>
                      </a:cubicBezTo>
                      <a:moveTo>
                        <a:pt x="22" y="19"/>
                      </a:moveTo>
                      <a:cubicBezTo>
                        <a:pt x="21" y="18"/>
                        <a:pt x="22" y="16"/>
                        <a:pt x="23" y="15"/>
                      </a:cubicBezTo>
                      <a:cubicBezTo>
                        <a:pt x="23" y="15"/>
                        <a:pt x="23" y="15"/>
                        <a:pt x="24" y="15"/>
                      </a:cubicBezTo>
                      <a:cubicBezTo>
                        <a:pt x="24" y="15"/>
                        <a:pt x="25" y="15"/>
                        <a:pt x="25" y="16"/>
                      </a:cubicBezTo>
                      <a:cubicBezTo>
                        <a:pt x="25" y="16"/>
                        <a:pt x="25" y="16"/>
                        <a:pt x="25" y="16"/>
                      </a:cubicBezTo>
                      <a:cubicBezTo>
                        <a:pt x="24" y="16"/>
                        <a:pt x="24" y="16"/>
                        <a:pt x="24" y="16"/>
                      </a:cubicBezTo>
                      <a:cubicBezTo>
                        <a:pt x="23" y="16"/>
                        <a:pt x="23" y="18"/>
                        <a:pt x="22" y="19"/>
                      </a:cubicBezTo>
                      <a:moveTo>
                        <a:pt x="7" y="17"/>
                      </a:moveTo>
                      <a:cubicBezTo>
                        <a:pt x="6" y="17"/>
                        <a:pt x="6" y="17"/>
                        <a:pt x="6" y="17"/>
                      </a:cubicBezTo>
                      <a:cubicBezTo>
                        <a:pt x="8" y="17"/>
                        <a:pt x="8" y="14"/>
                        <a:pt x="9" y="13"/>
                      </a:cubicBezTo>
                      <a:cubicBezTo>
                        <a:pt x="9" y="12"/>
                        <a:pt x="9" y="12"/>
                        <a:pt x="9" y="12"/>
                      </a:cubicBezTo>
                      <a:cubicBezTo>
                        <a:pt x="11" y="14"/>
                        <a:pt x="9" y="17"/>
                        <a:pt x="7" y="17"/>
                      </a:cubicBezTo>
                      <a:moveTo>
                        <a:pt x="16" y="8"/>
                      </a:moveTo>
                      <a:cubicBezTo>
                        <a:pt x="17" y="8"/>
                        <a:pt x="17" y="8"/>
                        <a:pt x="17" y="8"/>
                      </a:cubicBezTo>
                      <a:cubicBezTo>
                        <a:pt x="17" y="8"/>
                        <a:pt x="17" y="8"/>
                        <a:pt x="17" y="8"/>
                      </a:cubicBezTo>
                      <a:cubicBezTo>
                        <a:pt x="18" y="8"/>
                        <a:pt x="18" y="9"/>
                        <a:pt x="18" y="10"/>
                      </a:cubicBezTo>
                      <a:cubicBezTo>
                        <a:pt x="18" y="11"/>
                        <a:pt x="16" y="13"/>
                        <a:pt x="16" y="13"/>
                      </a:cubicBezTo>
                      <a:cubicBezTo>
                        <a:pt x="16" y="13"/>
                        <a:pt x="16" y="13"/>
                        <a:pt x="16" y="13"/>
                      </a:cubicBezTo>
                      <a:cubicBezTo>
                        <a:pt x="15" y="13"/>
                        <a:pt x="16" y="12"/>
                        <a:pt x="16" y="11"/>
                      </a:cubicBezTo>
                      <a:cubicBezTo>
                        <a:pt x="17" y="11"/>
                        <a:pt x="17" y="9"/>
                        <a:pt x="17" y="8"/>
                      </a:cubicBezTo>
                      <a:cubicBezTo>
                        <a:pt x="17" y="8"/>
                        <a:pt x="17" y="8"/>
                        <a:pt x="17" y="8"/>
                      </a:cubicBezTo>
                      <a:cubicBezTo>
                        <a:pt x="16" y="8"/>
                        <a:pt x="16" y="8"/>
                        <a:pt x="16" y="8"/>
                      </a:cubicBezTo>
                      <a:moveTo>
                        <a:pt x="11" y="10"/>
                      </a:moveTo>
                      <a:cubicBezTo>
                        <a:pt x="10" y="8"/>
                        <a:pt x="11" y="6"/>
                        <a:pt x="12" y="6"/>
                      </a:cubicBezTo>
                      <a:cubicBezTo>
                        <a:pt x="12" y="6"/>
                        <a:pt x="13" y="6"/>
                        <a:pt x="13" y="7"/>
                      </a:cubicBezTo>
                      <a:cubicBezTo>
                        <a:pt x="12" y="7"/>
                        <a:pt x="12" y="7"/>
                        <a:pt x="12" y="7"/>
                      </a:cubicBezTo>
                      <a:cubicBezTo>
                        <a:pt x="12" y="7"/>
                        <a:pt x="12" y="7"/>
                        <a:pt x="12" y="7"/>
                      </a:cubicBezTo>
                      <a:cubicBezTo>
                        <a:pt x="11" y="7"/>
                        <a:pt x="11" y="9"/>
                        <a:pt x="11" y="10"/>
                      </a:cubicBezTo>
                      <a:moveTo>
                        <a:pt x="18" y="0"/>
                      </a:moveTo>
                      <a:cubicBezTo>
                        <a:pt x="18" y="0"/>
                        <a:pt x="17" y="0"/>
                        <a:pt x="17" y="1"/>
                      </a:cubicBezTo>
                      <a:cubicBezTo>
                        <a:pt x="15" y="3"/>
                        <a:pt x="12" y="1"/>
                        <a:pt x="11" y="4"/>
                      </a:cubicBezTo>
                      <a:cubicBezTo>
                        <a:pt x="11" y="6"/>
                        <a:pt x="6" y="6"/>
                        <a:pt x="6" y="8"/>
                      </a:cubicBezTo>
                      <a:cubicBezTo>
                        <a:pt x="7" y="11"/>
                        <a:pt x="2" y="12"/>
                        <a:pt x="3" y="14"/>
                      </a:cubicBezTo>
                      <a:cubicBezTo>
                        <a:pt x="4" y="16"/>
                        <a:pt x="0" y="20"/>
                        <a:pt x="1" y="22"/>
                      </a:cubicBezTo>
                      <a:cubicBezTo>
                        <a:pt x="2" y="24"/>
                        <a:pt x="0" y="27"/>
                        <a:pt x="2" y="28"/>
                      </a:cubicBezTo>
                      <a:cubicBezTo>
                        <a:pt x="3" y="29"/>
                        <a:pt x="2" y="32"/>
                        <a:pt x="4" y="32"/>
                      </a:cubicBezTo>
                      <a:cubicBezTo>
                        <a:pt x="4" y="32"/>
                        <a:pt x="4" y="33"/>
                        <a:pt x="4" y="33"/>
                      </a:cubicBezTo>
                      <a:cubicBezTo>
                        <a:pt x="4" y="33"/>
                        <a:pt x="4" y="33"/>
                        <a:pt x="4" y="33"/>
                      </a:cubicBezTo>
                      <a:cubicBezTo>
                        <a:pt x="4" y="33"/>
                        <a:pt x="4"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7" y="33"/>
                        <a:pt x="8" y="33"/>
                        <a:pt x="8" y="34"/>
                      </a:cubicBezTo>
                      <a:cubicBezTo>
                        <a:pt x="9" y="34"/>
                        <a:pt x="10" y="35"/>
                        <a:pt x="11" y="35"/>
                      </a:cubicBezTo>
                      <a:cubicBezTo>
                        <a:pt x="11" y="35"/>
                        <a:pt x="12" y="34"/>
                        <a:pt x="12" y="34"/>
                      </a:cubicBezTo>
                      <a:cubicBezTo>
                        <a:pt x="13" y="34"/>
                        <a:pt x="13" y="34"/>
                        <a:pt x="13" y="34"/>
                      </a:cubicBezTo>
                      <a:cubicBezTo>
                        <a:pt x="14" y="34"/>
                        <a:pt x="14" y="34"/>
                        <a:pt x="15" y="34"/>
                      </a:cubicBezTo>
                      <a:cubicBezTo>
                        <a:pt x="15" y="34"/>
                        <a:pt x="16" y="35"/>
                        <a:pt x="16" y="35"/>
                      </a:cubicBezTo>
                      <a:cubicBezTo>
                        <a:pt x="17" y="35"/>
                        <a:pt x="17" y="34"/>
                        <a:pt x="17" y="33"/>
                      </a:cubicBezTo>
                      <a:cubicBezTo>
                        <a:pt x="17" y="33"/>
                        <a:pt x="18" y="33"/>
                        <a:pt x="18" y="33"/>
                      </a:cubicBezTo>
                      <a:cubicBezTo>
                        <a:pt x="18" y="33"/>
                        <a:pt x="19" y="33"/>
                        <a:pt x="19" y="33"/>
                      </a:cubicBezTo>
                      <a:cubicBezTo>
                        <a:pt x="19" y="33"/>
                        <a:pt x="19" y="33"/>
                        <a:pt x="20" y="33"/>
                      </a:cubicBezTo>
                      <a:cubicBezTo>
                        <a:pt x="20" y="33"/>
                        <a:pt x="21" y="33"/>
                        <a:pt x="21" y="32"/>
                      </a:cubicBezTo>
                      <a:cubicBezTo>
                        <a:pt x="21" y="31"/>
                        <a:pt x="24" y="32"/>
                        <a:pt x="24" y="30"/>
                      </a:cubicBezTo>
                      <a:cubicBezTo>
                        <a:pt x="24" y="29"/>
                        <a:pt x="27" y="29"/>
                        <a:pt x="28" y="28"/>
                      </a:cubicBezTo>
                      <a:cubicBezTo>
                        <a:pt x="28" y="20"/>
                        <a:pt x="25" y="13"/>
                        <a:pt x="21" y="6"/>
                      </a:cubicBezTo>
                      <a:cubicBezTo>
                        <a:pt x="20" y="6"/>
                        <a:pt x="20" y="6"/>
                        <a:pt x="20" y="7"/>
                      </a:cubicBezTo>
                      <a:cubicBezTo>
                        <a:pt x="20" y="6"/>
                        <a:pt x="20" y="5"/>
                        <a:pt x="20" y="5"/>
                      </a:cubicBezTo>
                      <a:cubicBezTo>
                        <a:pt x="20" y="3"/>
                        <a:pt x="19" y="2"/>
                        <a:pt x="18" y="0"/>
                      </a:cubicBezTo>
                    </a:path>
                  </a:pathLst>
                </a:custGeom>
                <a:solidFill>
                  <a:srgbClr val="D0A8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5" name="Freeform 11136">
                  <a:extLst>
                    <a:ext uri="{FF2B5EF4-FFF2-40B4-BE49-F238E27FC236}">
                      <a16:creationId xmlns:a16="http://schemas.microsoft.com/office/drawing/2014/main" id="{3631A938-0F95-A29B-2C4B-3E37C494D64A}"/>
                    </a:ext>
                  </a:extLst>
                </p:cNvPr>
                <p:cNvSpPr>
                  <a:spLocks noEditPoints="1"/>
                </p:cNvSpPr>
                <p:nvPr/>
              </p:nvSpPr>
              <p:spPr bwMode="auto">
                <a:xfrm>
                  <a:off x="4160" y="2945"/>
                  <a:ext cx="16" cy="23"/>
                </a:xfrm>
                <a:custGeom>
                  <a:avLst/>
                  <a:gdLst>
                    <a:gd name="T0" fmla="*/ 9 w 19"/>
                    <a:gd name="T1" fmla="*/ 3 h 28"/>
                    <a:gd name="T2" fmla="*/ 9 w 19"/>
                    <a:gd name="T3" fmla="*/ 3 h 28"/>
                    <a:gd name="T4" fmla="*/ 9 w 19"/>
                    <a:gd name="T5" fmla="*/ 3 h 28"/>
                    <a:gd name="T6" fmla="*/ 9 w 19"/>
                    <a:gd name="T7" fmla="*/ 3 h 28"/>
                    <a:gd name="T8" fmla="*/ 9 w 19"/>
                    <a:gd name="T9" fmla="*/ 3 h 28"/>
                    <a:gd name="T10" fmla="*/ 9 w 19"/>
                    <a:gd name="T11" fmla="*/ 3 h 28"/>
                    <a:gd name="T12" fmla="*/ 9 w 19"/>
                    <a:gd name="T13" fmla="*/ 3 h 28"/>
                    <a:gd name="T14" fmla="*/ 9 w 19"/>
                    <a:gd name="T15" fmla="*/ 3 h 28"/>
                    <a:gd name="T16" fmla="*/ 9 w 19"/>
                    <a:gd name="T17" fmla="*/ 3 h 28"/>
                    <a:gd name="T18" fmla="*/ 9 w 19"/>
                    <a:gd name="T19" fmla="*/ 3 h 28"/>
                    <a:gd name="T20" fmla="*/ 9 w 19"/>
                    <a:gd name="T21" fmla="*/ 3 h 28"/>
                    <a:gd name="T22" fmla="*/ 9 w 19"/>
                    <a:gd name="T23" fmla="*/ 3 h 28"/>
                    <a:gd name="T24" fmla="*/ 8 w 19"/>
                    <a:gd name="T25" fmla="*/ 2 h 28"/>
                    <a:gd name="T26" fmla="*/ 8 w 19"/>
                    <a:gd name="T27" fmla="*/ 2 h 28"/>
                    <a:gd name="T28" fmla="*/ 8 w 19"/>
                    <a:gd name="T29" fmla="*/ 2 h 28"/>
                    <a:gd name="T30" fmla="*/ 8 w 19"/>
                    <a:gd name="T31" fmla="*/ 2 h 28"/>
                    <a:gd name="T32" fmla="*/ 8 w 19"/>
                    <a:gd name="T33" fmla="*/ 2 h 28"/>
                    <a:gd name="T34" fmla="*/ 8 w 19"/>
                    <a:gd name="T35" fmla="*/ 2 h 28"/>
                    <a:gd name="T36" fmla="*/ 8 w 19"/>
                    <a:gd name="T37" fmla="*/ 2 h 28"/>
                    <a:gd name="T38" fmla="*/ 6 w 19"/>
                    <a:gd name="T39" fmla="*/ 7 h 28"/>
                    <a:gd name="T40" fmla="*/ 6 w 19"/>
                    <a:gd name="T41" fmla="*/ 7 h 28"/>
                    <a:gd name="T42" fmla="*/ 6 w 19"/>
                    <a:gd name="T43" fmla="*/ 5 h 28"/>
                    <a:gd name="T44" fmla="*/ 7 w 19"/>
                    <a:gd name="T45" fmla="*/ 5 h 28"/>
                    <a:gd name="T46" fmla="*/ 6 w 19"/>
                    <a:gd name="T47" fmla="*/ 7 h 28"/>
                    <a:gd name="T48" fmla="*/ 6 w 19"/>
                    <a:gd name="T49" fmla="*/ 7 h 28"/>
                    <a:gd name="T50" fmla="*/ 3 w 19"/>
                    <a:gd name="T51" fmla="*/ 5 h 28"/>
                    <a:gd name="T52" fmla="*/ 3 w 19"/>
                    <a:gd name="T53" fmla="*/ 5 h 28"/>
                    <a:gd name="T54" fmla="*/ 4 w 19"/>
                    <a:gd name="T55" fmla="*/ 3 h 28"/>
                    <a:gd name="T56" fmla="*/ 4 w 19"/>
                    <a:gd name="T57" fmla="*/ 2 h 28"/>
                    <a:gd name="T58" fmla="*/ 3 w 19"/>
                    <a:gd name="T59" fmla="*/ 5 h 28"/>
                    <a:gd name="T60" fmla="*/ 3 w 19"/>
                    <a:gd name="T61" fmla="*/ 0 h 28"/>
                    <a:gd name="T62" fmla="*/ 3 w 19"/>
                    <a:gd name="T63" fmla="*/ 0 h 28"/>
                    <a:gd name="T64" fmla="*/ 2 w 19"/>
                    <a:gd name="T65" fmla="*/ 1 h 28"/>
                    <a:gd name="T66" fmla="*/ 1 w 19"/>
                    <a:gd name="T67" fmla="*/ 1 h 28"/>
                    <a:gd name="T68" fmla="*/ 0 w 19"/>
                    <a:gd name="T69" fmla="*/ 0 h 28"/>
                    <a:gd name="T70" fmla="*/ 0 w 19"/>
                    <a:gd name="T71" fmla="*/ 0 h 28"/>
                    <a:gd name="T72" fmla="*/ 2 w 19"/>
                    <a:gd name="T73" fmla="*/ 2 h 28"/>
                    <a:gd name="T74" fmla="*/ 3 w 19"/>
                    <a:gd name="T75" fmla="*/ 2 h 28"/>
                    <a:gd name="T76" fmla="*/ 3 w 19"/>
                    <a:gd name="T77" fmla="*/ 2 h 28"/>
                    <a:gd name="T78" fmla="*/ 3 w 19"/>
                    <a:gd name="T79" fmla="*/ 2 h 28"/>
                    <a:gd name="T80" fmla="*/ 3 w 19"/>
                    <a:gd name="T81" fmla="*/ 2 h 28"/>
                    <a:gd name="T82" fmla="*/ 3 w 19"/>
                    <a:gd name="T83" fmla="*/ 2 h 28"/>
                    <a:gd name="T84" fmla="*/ 3 w 19"/>
                    <a:gd name="T85" fmla="*/ 2 h 28"/>
                    <a:gd name="T86" fmla="*/ 3 w 19"/>
                    <a:gd name="T87" fmla="*/ 2 h 28"/>
                    <a:gd name="T88" fmla="*/ 5 w 19"/>
                    <a:gd name="T89" fmla="*/ 13 h 28"/>
                    <a:gd name="T90" fmla="*/ 5 w 19"/>
                    <a:gd name="T91" fmla="*/ 12 h 28"/>
                    <a:gd name="T92" fmla="*/ 7 w 19"/>
                    <a:gd name="T93" fmla="*/ 10 h 28"/>
                    <a:gd name="T94" fmla="*/ 8 w 19"/>
                    <a:gd name="T95" fmla="*/ 8 h 28"/>
                    <a:gd name="T96" fmla="*/ 8 w 19"/>
                    <a:gd name="T97" fmla="*/ 6 h 28"/>
                    <a:gd name="T98" fmla="*/ 8 w 19"/>
                    <a:gd name="T99" fmla="*/ 3 h 28"/>
                    <a:gd name="T100" fmla="*/ 7 w 19"/>
                    <a:gd name="T101" fmla="*/ 2 h 28"/>
                    <a:gd name="T102" fmla="*/ 7 w 19"/>
                    <a:gd name="T103" fmla="*/ 2 h 28"/>
                    <a:gd name="T104" fmla="*/ 6 w 19"/>
                    <a:gd name="T105" fmla="*/ 1 h 28"/>
                    <a:gd name="T106" fmla="*/ 5 w 19"/>
                    <a:gd name="T107" fmla="*/ 1 h 28"/>
                    <a:gd name="T108" fmla="*/ 5 w 19"/>
                    <a:gd name="T109" fmla="*/ 1 h 28"/>
                    <a:gd name="T110" fmla="*/ 3 w 19"/>
                    <a:gd name="T111" fmla="*/ 1 h 28"/>
                    <a:gd name="T112" fmla="*/ 3 w 19"/>
                    <a:gd name="T113" fmla="*/ 0 h 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9" h="28">
                      <a:moveTo>
                        <a:pt x="19" y="7"/>
                      </a:moveTo>
                      <a:cubicBezTo>
                        <a:pt x="19" y="7"/>
                        <a:pt x="19" y="7"/>
                        <a:pt x="19" y="7"/>
                      </a:cubicBezTo>
                      <a:cubicBezTo>
                        <a:pt x="19" y="7"/>
                        <a:pt x="19" y="7"/>
                        <a:pt x="19" y="7"/>
                      </a:cubicBezTo>
                      <a:moveTo>
                        <a:pt x="19" y="7"/>
                      </a:moveTo>
                      <a:cubicBezTo>
                        <a:pt x="19" y="7"/>
                        <a:pt x="19" y="7"/>
                        <a:pt x="19" y="7"/>
                      </a:cubicBezTo>
                      <a:cubicBezTo>
                        <a:pt x="19" y="7"/>
                        <a:pt x="19" y="7"/>
                        <a:pt x="19" y="7"/>
                      </a:cubicBezTo>
                      <a:moveTo>
                        <a:pt x="19" y="7"/>
                      </a:moveTo>
                      <a:cubicBezTo>
                        <a:pt x="19" y="7"/>
                        <a:pt x="19" y="7"/>
                        <a:pt x="19" y="7"/>
                      </a:cubicBezTo>
                      <a:cubicBezTo>
                        <a:pt x="19" y="7"/>
                        <a:pt x="19" y="7"/>
                        <a:pt x="19" y="7"/>
                      </a:cubicBezTo>
                      <a:moveTo>
                        <a:pt x="18" y="7"/>
                      </a:moveTo>
                      <a:cubicBezTo>
                        <a:pt x="18" y="7"/>
                        <a:pt x="19" y="7"/>
                        <a:pt x="19" y="7"/>
                      </a:cubicBezTo>
                      <a:cubicBezTo>
                        <a:pt x="19" y="7"/>
                        <a:pt x="18" y="7"/>
                        <a:pt x="18" y="7"/>
                      </a:cubicBezTo>
                      <a:moveTo>
                        <a:pt x="15" y="3"/>
                      </a:moveTo>
                      <a:cubicBezTo>
                        <a:pt x="15" y="3"/>
                        <a:pt x="15" y="3"/>
                        <a:pt x="15" y="3"/>
                      </a:cubicBezTo>
                      <a:cubicBezTo>
                        <a:pt x="15" y="3"/>
                        <a:pt x="15" y="3"/>
                        <a:pt x="15" y="3"/>
                      </a:cubicBezTo>
                      <a:moveTo>
                        <a:pt x="15" y="3"/>
                      </a:moveTo>
                      <a:cubicBezTo>
                        <a:pt x="15" y="3"/>
                        <a:pt x="15" y="3"/>
                        <a:pt x="15" y="3"/>
                      </a:cubicBezTo>
                      <a:cubicBezTo>
                        <a:pt x="15" y="3"/>
                        <a:pt x="15" y="3"/>
                        <a:pt x="15" y="3"/>
                      </a:cubicBezTo>
                      <a:cubicBezTo>
                        <a:pt x="15" y="3"/>
                        <a:pt x="15" y="3"/>
                        <a:pt x="15" y="3"/>
                      </a:cubicBezTo>
                      <a:moveTo>
                        <a:pt x="12" y="14"/>
                      </a:moveTo>
                      <a:cubicBezTo>
                        <a:pt x="11" y="14"/>
                        <a:pt x="11" y="14"/>
                        <a:pt x="11" y="14"/>
                      </a:cubicBezTo>
                      <a:cubicBezTo>
                        <a:pt x="10" y="12"/>
                        <a:pt x="11" y="12"/>
                        <a:pt x="12" y="11"/>
                      </a:cubicBezTo>
                      <a:cubicBezTo>
                        <a:pt x="13" y="11"/>
                        <a:pt x="13" y="11"/>
                        <a:pt x="13" y="11"/>
                      </a:cubicBezTo>
                      <a:cubicBezTo>
                        <a:pt x="11" y="11"/>
                        <a:pt x="12" y="13"/>
                        <a:pt x="12" y="14"/>
                      </a:cubicBezTo>
                      <a:cubicBezTo>
                        <a:pt x="12" y="14"/>
                        <a:pt x="12" y="14"/>
                        <a:pt x="12" y="14"/>
                      </a:cubicBezTo>
                      <a:moveTo>
                        <a:pt x="6" y="10"/>
                      </a:moveTo>
                      <a:cubicBezTo>
                        <a:pt x="6" y="10"/>
                        <a:pt x="6" y="10"/>
                        <a:pt x="6" y="10"/>
                      </a:cubicBezTo>
                      <a:cubicBezTo>
                        <a:pt x="6" y="9"/>
                        <a:pt x="8" y="7"/>
                        <a:pt x="8" y="7"/>
                      </a:cubicBezTo>
                      <a:cubicBezTo>
                        <a:pt x="8" y="6"/>
                        <a:pt x="8" y="6"/>
                        <a:pt x="8" y="6"/>
                      </a:cubicBezTo>
                      <a:cubicBezTo>
                        <a:pt x="10" y="7"/>
                        <a:pt x="8" y="10"/>
                        <a:pt x="6" y="10"/>
                      </a:cubicBezTo>
                      <a:moveTo>
                        <a:pt x="5" y="0"/>
                      </a:moveTo>
                      <a:cubicBezTo>
                        <a:pt x="5" y="0"/>
                        <a:pt x="4" y="0"/>
                        <a:pt x="4" y="0"/>
                      </a:cubicBezTo>
                      <a:cubicBezTo>
                        <a:pt x="4" y="1"/>
                        <a:pt x="3" y="1"/>
                        <a:pt x="2" y="1"/>
                      </a:cubicBezTo>
                      <a:cubicBezTo>
                        <a:pt x="2" y="1"/>
                        <a:pt x="1" y="1"/>
                        <a:pt x="1" y="1"/>
                      </a:cubicBezTo>
                      <a:cubicBezTo>
                        <a:pt x="1" y="0"/>
                        <a:pt x="0" y="0"/>
                        <a:pt x="0" y="0"/>
                      </a:cubicBezTo>
                      <a:cubicBezTo>
                        <a:pt x="0" y="0"/>
                        <a:pt x="0" y="0"/>
                        <a:pt x="0" y="0"/>
                      </a:cubicBezTo>
                      <a:cubicBezTo>
                        <a:pt x="1" y="2"/>
                        <a:pt x="2" y="3"/>
                        <a:pt x="2" y="5"/>
                      </a:cubicBezTo>
                      <a:cubicBezTo>
                        <a:pt x="3" y="4"/>
                        <a:pt x="4" y="4"/>
                        <a:pt x="4" y="4"/>
                      </a:cubicBezTo>
                      <a:cubicBezTo>
                        <a:pt x="5" y="4"/>
                        <a:pt x="5" y="4"/>
                        <a:pt x="5" y="5"/>
                      </a:cubicBezTo>
                      <a:cubicBezTo>
                        <a:pt x="5" y="5"/>
                        <a:pt x="5" y="5"/>
                        <a:pt x="5" y="5"/>
                      </a:cubicBezTo>
                      <a:cubicBezTo>
                        <a:pt x="5" y="5"/>
                        <a:pt x="5" y="5"/>
                        <a:pt x="5" y="5"/>
                      </a:cubicBezTo>
                      <a:cubicBezTo>
                        <a:pt x="5" y="5"/>
                        <a:pt x="5" y="5"/>
                        <a:pt x="5" y="5"/>
                      </a:cubicBezTo>
                      <a:cubicBezTo>
                        <a:pt x="5" y="5"/>
                        <a:pt x="5" y="5"/>
                        <a:pt x="4" y="5"/>
                      </a:cubicBezTo>
                      <a:cubicBezTo>
                        <a:pt x="4" y="5"/>
                        <a:pt x="3" y="5"/>
                        <a:pt x="3" y="6"/>
                      </a:cubicBezTo>
                      <a:cubicBezTo>
                        <a:pt x="7" y="13"/>
                        <a:pt x="10" y="20"/>
                        <a:pt x="10" y="28"/>
                      </a:cubicBezTo>
                      <a:cubicBezTo>
                        <a:pt x="10" y="27"/>
                        <a:pt x="10" y="27"/>
                        <a:pt x="10" y="27"/>
                      </a:cubicBezTo>
                      <a:cubicBezTo>
                        <a:pt x="10" y="25"/>
                        <a:pt x="13" y="25"/>
                        <a:pt x="13" y="22"/>
                      </a:cubicBezTo>
                      <a:cubicBezTo>
                        <a:pt x="13" y="21"/>
                        <a:pt x="16" y="20"/>
                        <a:pt x="15" y="17"/>
                      </a:cubicBezTo>
                      <a:cubicBezTo>
                        <a:pt x="14" y="16"/>
                        <a:pt x="16" y="14"/>
                        <a:pt x="15" y="12"/>
                      </a:cubicBezTo>
                      <a:cubicBezTo>
                        <a:pt x="15" y="10"/>
                        <a:pt x="16" y="8"/>
                        <a:pt x="15" y="7"/>
                      </a:cubicBezTo>
                      <a:cubicBezTo>
                        <a:pt x="13" y="6"/>
                        <a:pt x="14" y="4"/>
                        <a:pt x="13" y="3"/>
                      </a:cubicBezTo>
                      <a:cubicBezTo>
                        <a:pt x="13" y="3"/>
                        <a:pt x="13" y="2"/>
                        <a:pt x="13" y="2"/>
                      </a:cubicBezTo>
                      <a:cubicBezTo>
                        <a:pt x="12" y="2"/>
                        <a:pt x="11" y="1"/>
                        <a:pt x="11" y="1"/>
                      </a:cubicBezTo>
                      <a:cubicBezTo>
                        <a:pt x="11" y="1"/>
                        <a:pt x="10" y="1"/>
                        <a:pt x="10" y="1"/>
                      </a:cubicBezTo>
                      <a:cubicBezTo>
                        <a:pt x="10" y="1"/>
                        <a:pt x="10" y="1"/>
                        <a:pt x="9" y="1"/>
                      </a:cubicBezTo>
                      <a:cubicBezTo>
                        <a:pt x="8" y="1"/>
                        <a:pt x="8" y="1"/>
                        <a:pt x="7" y="1"/>
                      </a:cubicBezTo>
                      <a:cubicBezTo>
                        <a:pt x="6" y="0"/>
                        <a:pt x="6" y="0"/>
                        <a:pt x="5" y="0"/>
                      </a:cubicBezTo>
                    </a:path>
                  </a:pathLst>
                </a:custGeom>
                <a:solidFill>
                  <a:srgbClr val="D4AD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6" name="Freeform 11137">
                  <a:extLst>
                    <a:ext uri="{FF2B5EF4-FFF2-40B4-BE49-F238E27FC236}">
                      <a16:creationId xmlns:a16="http://schemas.microsoft.com/office/drawing/2014/main" id="{BE315ADD-F22C-26A1-24E2-E7ED3420B24C}"/>
                    </a:ext>
                  </a:extLst>
                </p:cNvPr>
                <p:cNvSpPr>
                  <a:spLocks/>
                </p:cNvSpPr>
                <p:nvPr/>
              </p:nvSpPr>
              <p:spPr bwMode="auto">
                <a:xfrm>
                  <a:off x="4149" y="2968"/>
                  <a:ext cx="19" cy="11"/>
                </a:xfrm>
                <a:custGeom>
                  <a:avLst/>
                  <a:gdLst>
                    <a:gd name="T0" fmla="*/ 11 w 23"/>
                    <a:gd name="T1" fmla="*/ 0 h 13"/>
                    <a:gd name="T2" fmla="*/ 9 w 23"/>
                    <a:gd name="T3" fmla="*/ 2 h 13"/>
                    <a:gd name="T4" fmla="*/ 7 w 23"/>
                    <a:gd name="T5" fmla="*/ 3 h 13"/>
                    <a:gd name="T6" fmla="*/ 7 w 23"/>
                    <a:gd name="T7" fmla="*/ 3 h 13"/>
                    <a:gd name="T8" fmla="*/ 7 w 23"/>
                    <a:gd name="T9" fmla="*/ 3 h 13"/>
                    <a:gd name="T10" fmla="*/ 6 w 23"/>
                    <a:gd name="T11" fmla="*/ 3 h 13"/>
                    <a:gd name="T12" fmla="*/ 6 w 23"/>
                    <a:gd name="T13" fmla="*/ 3 h 13"/>
                    <a:gd name="T14" fmla="*/ 5 w 23"/>
                    <a:gd name="T15" fmla="*/ 3 h 13"/>
                    <a:gd name="T16" fmla="*/ 5 w 23"/>
                    <a:gd name="T17" fmla="*/ 3 h 13"/>
                    <a:gd name="T18" fmla="*/ 4 w 23"/>
                    <a:gd name="T19" fmla="*/ 3 h 13"/>
                    <a:gd name="T20" fmla="*/ 3 w 23"/>
                    <a:gd name="T21" fmla="*/ 3 h 13"/>
                    <a:gd name="T22" fmla="*/ 2 w 23"/>
                    <a:gd name="T23" fmla="*/ 3 h 13"/>
                    <a:gd name="T24" fmla="*/ 2 w 23"/>
                    <a:gd name="T25" fmla="*/ 3 h 13"/>
                    <a:gd name="T26" fmla="*/ 1 w 23"/>
                    <a:gd name="T27" fmla="*/ 3 h 13"/>
                    <a:gd name="T28" fmla="*/ 0 w 23"/>
                    <a:gd name="T29" fmla="*/ 3 h 13"/>
                    <a:gd name="T30" fmla="*/ 1 w 23"/>
                    <a:gd name="T31" fmla="*/ 3 h 13"/>
                    <a:gd name="T32" fmla="*/ 2 w 23"/>
                    <a:gd name="T33" fmla="*/ 3 h 13"/>
                    <a:gd name="T34" fmla="*/ 2 w 23"/>
                    <a:gd name="T35" fmla="*/ 5 h 13"/>
                    <a:gd name="T36" fmla="*/ 2 w 23"/>
                    <a:gd name="T37" fmla="*/ 5 h 13"/>
                    <a:gd name="T38" fmla="*/ 2 w 23"/>
                    <a:gd name="T39" fmla="*/ 5 h 13"/>
                    <a:gd name="T40" fmla="*/ 3 w 23"/>
                    <a:gd name="T41" fmla="*/ 5 h 13"/>
                    <a:gd name="T42" fmla="*/ 4 w 23"/>
                    <a:gd name="T43" fmla="*/ 6 h 13"/>
                    <a:gd name="T44" fmla="*/ 5 w 23"/>
                    <a:gd name="T45" fmla="*/ 6 h 13"/>
                    <a:gd name="T46" fmla="*/ 5 w 23"/>
                    <a:gd name="T47" fmla="*/ 6 h 13"/>
                    <a:gd name="T48" fmla="*/ 6 w 23"/>
                    <a:gd name="T49" fmla="*/ 6 h 13"/>
                    <a:gd name="T50" fmla="*/ 7 w 23"/>
                    <a:gd name="T51" fmla="*/ 7 h 13"/>
                    <a:gd name="T52" fmla="*/ 7 w 23"/>
                    <a:gd name="T53" fmla="*/ 7 h 13"/>
                    <a:gd name="T54" fmla="*/ 10 w 23"/>
                    <a:gd name="T55" fmla="*/ 2 h 13"/>
                    <a:gd name="T56" fmla="*/ 11 w 23"/>
                    <a:gd name="T57" fmla="*/ 0 h 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3" h="13">
                      <a:moveTo>
                        <a:pt x="23" y="0"/>
                      </a:moveTo>
                      <a:cubicBezTo>
                        <a:pt x="22" y="1"/>
                        <a:pt x="19" y="1"/>
                        <a:pt x="19" y="2"/>
                      </a:cubicBezTo>
                      <a:cubicBezTo>
                        <a:pt x="19" y="4"/>
                        <a:pt x="16" y="3"/>
                        <a:pt x="16" y="4"/>
                      </a:cubicBezTo>
                      <a:cubicBezTo>
                        <a:pt x="16" y="5"/>
                        <a:pt x="15" y="5"/>
                        <a:pt x="15" y="5"/>
                      </a:cubicBezTo>
                      <a:cubicBezTo>
                        <a:pt x="14" y="5"/>
                        <a:pt x="14" y="5"/>
                        <a:pt x="14" y="5"/>
                      </a:cubicBezTo>
                      <a:cubicBezTo>
                        <a:pt x="14" y="5"/>
                        <a:pt x="13" y="5"/>
                        <a:pt x="13" y="5"/>
                      </a:cubicBezTo>
                      <a:cubicBezTo>
                        <a:pt x="13" y="5"/>
                        <a:pt x="12" y="5"/>
                        <a:pt x="12" y="5"/>
                      </a:cubicBezTo>
                      <a:cubicBezTo>
                        <a:pt x="12" y="6"/>
                        <a:pt x="12" y="7"/>
                        <a:pt x="11" y="7"/>
                      </a:cubicBezTo>
                      <a:cubicBezTo>
                        <a:pt x="11" y="7"/>
                        <a:pt x="10" y="6"/>
                        <a:pt x="10" y="6"/>
                      </a:cubicBezTo>
                      <a:cubicBezTo>
                        <a:pt x="9" y="6"/>
                        <a:pt x="9" y="6"/>
                        <a:pt x="8" y="6"/>
                      </a:cubicBezTo>
                      <a:cubicBezTo>
                        <a:pt x="8" y="6"/>
                        <a:pt x="8" y="6"/>
                        <a:pt x="7" y="6"/>
                      </a:cubicBezTo>
                      <a:cubicBezTo>
                        <a:pt x="7" y="6"/>
                        <a:pt x="6" y="7"/>
                        <a:pt x="6" y="7"/>
                      </a:cubicBezTo>
                      <a:cubicBezTo>
                        <a:pt x="5" y="7"/>
                        <a:pt x="4" y="6"/>
                        <a:pt x="3" y="6"/>
                      </a:cubicBezTo>
                      <a:cubicBezTo>
                        <a:pt x="3" y="5"/>
                        <a:pt x="2" y="5"/>
                        <a:pt x="1" y="5"/>
                      </a:cubicBezTo>
                      <a:cubicBezTo>
                        <a:pt x="1" y="5"/>
                        <a:pt x="1" y="5"/>
                        <a:pt x="0" y="5"/>
                      </a:cubicBezTo>
                      <a:cubicBezTo>
                        <a:pt x="1" y="5"/>
                        <a:pt x="1" y="5"/>
                        <a:pt x="1" y="5"/>
                      </a:cubicBezTo>
                      <a:cubicBezTo>
                        <a:pt x="1" y="5"/>
                        <a:pt x="2" y="5"/>
                        <a:pt x="2" y="5"/>
                      </a:cubicBezTo>
                      <a:cubicBezTo>
                        <a:pt x="3" y="6"/>
                        <a:pt x="4" y="9"/>
                        <a:pt x="5" y="9"/>
                      </a:cubicBezTo>
                      <a:cubicBezTo>
                        <a:pt x="5" y="9"/>
                        <a:pt x="5" y="9"/>
                        <a:pt x="6" y="9"/>
                      </a:cubicBezTo>
                      <a:cubicBezTo>
                        <a:pt x="6" y="9"/>
                        <a:pt x="6" y="9"/>
                        <a:pt x="6" y="9"/>
                      </a:cubicBezTo>
                      <a:cubicBezTo>
                        <a:pt x="6" y="9"/>
                        <a:pt x="7" y="9"/>
                        <a:pt x="7" y="10"/>
                      </a:cubicBezTo>
                      <a:cubicBezTo>
                        <a:pt x="8" y="11"/>
                        <a:pt x="9" y="11"/>
                        <a:pt x="9" y="11"/>
                      </a:cubicBezTo>
                      <a:cubicBezTo>
                        <a:pt x="10" y="11"/>
                        <a:pt x="10" y="11"/>
                        <a:pt x="10" y="11"/>
                      </a:cubicBezTo>
                      <a:cubicBezTo>
                        <a:pt x="10" y="11"/>
                        <a:pt x="11" y="11"/>
                        <a:pt x="11" y="11"/>
                      </a:cubicBezTo>
                      <a:cubicBezTo>
                        <a:pt x="12" y="11"/>
                        <a:pt x="12" y="11"/>
                        <a:pt x="13" y="12"/>
                      </a:cubicBezTo>
                      <a:cubicBezTo>
                        <a:pt x="14" y="12"/>
                        <a:pt x="15" y="13"/>
                        <a:pt x="16" y="13"/>
                      </a:cubicBezTo>
                      <a:cubicBezTo>
                        <a:pt x="16" y="13"/>
                        <a:pt x="16" y="13"/>
                        <a:pt x="16" y="13"/>
                      </a:cubicBezTo>
                      <a:cubicBezTo>
                        <a:pt x="19" y="9"/>
                        <a:pt x="22" y="5"/>
                        <a:pt x="22" y="2"/>
                      </a:cubicBezTo>
                      <a:cubicBezTo>
                        <a:pt x="23" y="1"/>
                        <a:pt x="23" y="0"/>
                        <a:pt x="23"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7" name="Freeform 11138">
                  <a:extLst>
                    <a:ext uri="{FF2B5EF4-FFF2-40B4-BE49-F238E27FC236}">
                      <a16:creationId xmlns:a16="http://schemas.microsoft.com/office/drawing/2014/main" id="{5D8D6676-13DD-1537-6EA6-AE583CD81EB8}"/>
                    </a:ext>
                  </a:extLst>
                </p:cNvPr>
                <p:cNvSpPr>
                  <a:spLocks noEditPoints="1"/>
                </p:cNvSpPr>
                <p:nvPr/>
              </p:nvSpPr>
              <p:spPr bwMode="auto">
                <a:xfrm>
                  <a:off x="4162" y="2948"/>
                  <a:ext cx="19" cy="31"/>
                </a:xfrm>
                <a:custGeom>
                  <a:avLst/>
                  <a:gdLst>
                    <a:gd name="T0" fmla="*/ 12 w 22"/>
                    <a:gd name="T1" fmla="*/ 9 h 38"/>
                    <a:gd name="T2" fmla="*/ 12 w 22"/>
                    <a:gd name="T3" fmla="*/ 9 h 38"/>
                    <a:gd name="T4" fmla="*/ 12 w 22"/>
                    <a:gd name="T5" fmla="*/ 9 h 38"/>
                    <a:gd name="T6" fmla="*/ 6 w 22"/>
                    <a:gd name="T7" fmla="*/ 0 h 38"/>
                    <a:gd name="T8" fmla="*/ 6 w 22"/>
                    <a:gd name="T9" fmla="*/ 0 h 38"/>
                    <a:gd name="T10" fmla="*/ 7 w 22"/>
                    <a:gd name="T11" fmla="*/ 2 h 38"/>
                    <a:gd name="T12" fmla="*/ 7 w 22"/>
                    <a:gd name="T13" fmla="*/ 4 h 38"/>
                    <a:gd name="T14" fmla="*/ 7 w 22"/>
                    <a:gd name="T15" fmla="*/ 6 h 38"/>
                    <a:gd name="T16" fmla="*/ 6 w 22"/>
                    <a:gd name="T17" fmla="*/ 9 h 38"/>
                    <a:gd name="T18" fmla="*/ 3 w 22"/>
                    <a:gd name="T19" fmla="*/ 11 h 38"/>
                    <a:gd name="T20" fmla="*/ 3 w 22"/>
                    <a:gd name="T21" fmla="*/ 11 h 38"/>
                    <a:gd name="T22" fmla="*/ 3 w 22"/>
                    <a:gd name="T23" fmla="*/ 12 h 38"/>
                    <a:gd name="T24" fmla="*/ 0 w 22"/>
                    <a:gd name="T25" fmla="*/ 16 h 38"/>
                    <a:gd name="T26" fmla="*/ 1 w 22"/>
                    <a:gd name="T27" fmla="*/ 16 h 38"/>
                    <a:gd name="T28" fmla="*/ 2 w 22"/>
                    <a:gd name="T29" fmla="*/ 16 h 38"/>
                    <a:gd name="T30" fmla="*/ 3 w 22"/>
                    <a:gd name="T31" fmla="*/ 16 h 38"/>
                    <a:gd name="T32" fmla="*/ 3 w 22"/>
                    <a:gd name="T33" fmla="*/ 16 h 38"/>
                    <a:gd name="T34" fmla="*/ 3 w 22"/>
                    <a:gd name="T35" fmla="*/ 16 h 38"/>
                    <a:gd name="T36" fmla="*/ 3 w 22"/>
                    <a:gd name="T37" fmla="*/ 16 h 38"/>
                    <a:gd name="T38" fmla="*/ 4 w 22"/>
                    <a:gd name="T39" fmla="*/ 16 h 38"/>
                    <a:gd name="T40" fmla="*/ 4 w 22"/>
                    <a:gd name="T41" fmla="*/ 16 h 38"/>
                    <a:gd name="T42" fmla="*/ 6 w 22"/>
                    <a:gd name="T43" fmla="*/ 16 h 38"/>
                    <a:gd name="T44" fmla="*/ 8 w 22"/>
                    <a:gd name="T45" fmla="*/ 15 h 38"/>
                    <a:gd name="T46" fmla="*/ 10 w 22"/>
                    <a:gd name="T47" fmla="*/ 13 h 38"/>
                    <a:gd name="T48" fmla="*/ 10 w 22"/>
                    <a:gd name="T49" fmla="*/ 11 h 38"/>
                    <a:gd name="T50" fmla="*/ 12 w 22"/>
                    <a:gd name="T51" fmla="*/ 9 h 38"/>
                    <a:gd name="T52" fmla="*/ 12 w 22"/>
                    <a:gd name="T53" fmla="*/ 8 h 38"/>
                    <a:gd name="T54" fmla="*/ 12 w 22"/>
                    <a:gd name="T55" fmla="*/ 7 h 38"/>
                    <a:gd name="T56" fmla="*/ 12 w 22"/>
                    <a:gd name="T57" fmla="*/ 7 h 38"/>
                    <a:gd name="T58" fmla="*/ 10 w 22"/>
                    <a:gd name="T59" fmla="*/ 4 h 38"/>
                    <a:gd name="T60" fmla="*/ 9 w 22"/>
                    <a:gd name="T61" fmla="*/ 2 h 38"/>
                    <a:gd name="T62" fmla="*/ 9 w 22"/>
                    <a:gd name="T63" fmla="*/ 2 h 38"/>
                    <a:gd name="T64" fmla="*/ 9 w 22"/>
                    <a:gd name="T65" fmla="*/ 2 h 38"/>
                    <a:gd name="T66" fmla="*/ 9 w 22"/>
                    <a:gd name="T67" fmla="*/ 2 h 38"/>
                    <a:gd name="T68" fmla="*/ 9 w 22"/>
                    <a:gd name="T69" fmla="*/ 2 h 38"/>
                    <a:gd name="T70" fmla="*/ 9 w 22"/>
                    <a:gd name="T71" fmla="*/ 2 h 38"/>
                    <a:gd name="T72" fmla="*/ 9 w 22"/>
                    <a:gd name="T73" fmla="*/ 2 h 38"/>
                    <a:gd name="T74" fmla="*/ 9 w 22"/>
                    <a:gd name="T75" fmla="*/ 2 h 38"/>
                    <a:gd name="T76" fmla="*/ 9 w 22"/>
                    <a:gd name="T77" fmla="*/ 2 h 38"/>
                    <a:gd name="T78" fmla="*/ 7 w 22"/>
                    <a:gd name="T79" fmla="*/ 0 h 38"/>
                    <a:gd name="T80" fmla="*/ 7 w 22"/>
                    <a:gd name="T81" fmla="*/ 0 h 38"/>
                    <a:gd name="T82" fmla="*/ 7 w 22"/>
                    <a:gd name="T83" fmla="*/ 0 h 38"/>
                    <a:gd name="T84" fmla="*/ 7 w 22"/>
                    <a:gd name="T85" fmla="*/ 0 h 38"/>
                    <a:gd name="T86" fmla="*/ 7 w 22"/>
                    <a:gd name="T87" fmla="*/ 0 h 38"/>
                    <a:gd name="T88" fmla="*/ 7 w 22"/>
                    <a:gd name="T89" fmla="*/ 0 h 38"/>
                    <a:gd name="T90" fmla="*/ 7 w 22"/>
                    <a:gd name="T91" fmla="*/ 0 h 38"/>
                    <a:gd name="T92" fmla="*/ 6 w 22"/>
                    <a:gd name="T93" fmla="*/ 0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 h="38">
                      <a:moveTo>
                        <a:pt x="22" y="19"/>
                      </a:moveTo>
                      <a:cubicBezTo>
                        <a:pt x="22" y="19"/>
                        <a:pt x="22" y="19"/>
                        <a:pt x="22" y="19"/>
                      </a:cubicBezTo>
                      <a:cubicBezTo>
                        <a:pt x="22" y="19"/>
                        <a:pt x="22" y="19"/>
                        <a:pt x="22" y="19"/>
                      </a:cubicBezTo>
                      <a:moveTo>
                        <a:pt x="10" y="0"/>
                      </a:moveTo>
                      <a:cubicBezTo>
                        <a:pt x="10" y="0"/>
                        <a:pt x="10" y="0"/>
                        <a:pt x="10" y="0"/>
                      </a:cubicBezTo>
                      <a:cubicBezTo>
                        <a:pt x="11" y="1"/>
                        <a:pt x="10" y="3"/>
                        <a:pt x="12" y="4"/>
                      </a:cubicBezTo>
                      <a:cubicBezTo>
                        <a:pt x="13" y="5"/>
                        <a:pt x="12" y="7"/>
                        <a:pt x="12" y="9"/>
                      </a:cubicBezTo>
                      <a:cubicBezTo>
                        <a:pt x="13" y="11"/>
                        <a:pt x="11" y="13"/>
                        <a:pt x="12" y="14"/>
                      </a:cubicBezTo>
                      <a:cubicBezTo>
                        <a:pt x="13" y="17"/>
                        <a:pt x="10" y="18"/>
                        <a:pt x="10" y="19"/>
                      </a:cubicBezTo>
                      <a:cubicBezTo>
                        <a:pt x="10" y="22"/>
                        <a:pt x="7" y="22"/>
                        <a:pt x="7" y="24"/>
                      </a:cubicBezTo>
                      <a:cubicBezTo>
                        <a:pt x="7" y="24"/>
                        <a:pt x="7" y="24"/>
                        <a:pt x="7" y="25"/>
                      </a:cubicBezTo>
                      <a:cubicBezTo>
                        <a:pt x="7" y="25"/>
                        <a:pt x="7" y="26"/>
                        <a:pt x="6" y="27"/>
                      </a:cubicBezTo>
                      <a:cubicBezTo>
                        <a:pt x="6" y="30"/>
                        <a:pt x="3" y="34"/>
                        <a:pt x="0" y="38"/>
                      </a:cubicBezTo>
                      <a:cubicBezTo>
                        <a:pt x="0" y="38"/>
                        <a:pt x="1" y="38"/>
                        <a:pt x="1" y="37"/>
                      </a:cubicBezTo>
                      <a:cubicBezTo>
                        <a:pt x="1" y="37"/>
                        <a:pt x="2" y="37"/>
                        <a:pt x="2" y="37"/>
                      </a:cubicBezTo>
                      <a:cubicBezTo>
                        <a:pt x="2" y="37"/>
                        <a:pt x="3" y="37"/>
                        <a:pt x="3" y="38"/>
                      </a:cubicBezTo>
                      <a:cubicBezTo>
                        <a:pt x="4" y="38"/>
                        <a:pt x="4" y="38"/>
                        <a:pt x="5" y="38"/>
                      </a:cubicBezTo>
                      <a:cubicBezTo>
                        <a:pt x="5" y="38"/>
                        <a:pt x="6" y="38"/>
                        <a:pt x="6" y="37"/>
                      </a:cubicBezTo>
                      <a:cubicBezTo>
                        <a:pt x="6" y="36"/>
                        <a:pt x="6" y="36"/>
                        <a:pt x="7" y="36"/>
                      </a:cubicBezTo>
                      <a:cubicBezTo>
                        <a:pt x="7" y="36"/>
                        <a:pt x="7" y="36"/>
                        <a:pt x="8" y="36"/>
                      </a:cubicBezTo>
                      <a:cubicBezTo>
                        <a:pt x="8" y="36"/>
                        <a:pt x="8" y="36"/>
                        <a:pt x="8" y="36"/>
                      </a:cubicBezTo>
                      <a:cubicBezTo>
                        <a:pt x="9" y="36"/>
                        <a:pt x="10" y="36"/>
                        <a:pt x="10" y="35"/>
                      </a:cubicBezTo>
                      <a:cubicBezTo>
                        <a:pt x="10" y="34"/>
                        <a:pt x="13" y="36"/>
                        <a:pt x="13" y="33"/>
                      </a:cubicBezTo>
                      <a:cubicBezTo>
                        <a:pt x="13" y="32"/>
                        <a:pt x="16" y="32"/>
                        <a:pt x="17" y="30"/>
                      </a:cubicBezTo>
                      <a:cubicBezTo>
                        <a:pt x="17" y="28"/>
                        <a:pt x="20" y="28"/>
                        <a:pt x="19" y="26"/>
                      </a:cubicBezTo>
                      <a:cubicBezTo>
                        <a:pt x="19" y="24"/>
                        <a:pt x="22" y="23"/>
                        <a:pt x="21" y="21"/>
                      </a:cubicBezTo>
                      <a:cubicBezTo>
                        <a:pt x="21" y="20"/>
                        <a:pt x="21" y="19"/>
                        <a:pt x="22" y="18"/>
                      </a:cubicBezTo>
                      <a:cubicBezTo>
                        <a:pt x="22" y="17"/>
                        <a:pt x="22" y="17"/>
                        <a:pt x="22" y="16"/>
                      </a:cubicBezTo>
                      <a:cubicBezTo>
                        <a:pt x="22" y="16"/>
                        <a:pt x="22" y="15"/>
                        <a:pt x="22" y="15"/>
                      </a:cubicBezTo>
                      <a:cubicBezTo>
                        <a:pt x="19" y="13"/>
                        <a:pt x="21" y="9"/>
                        <a:pt x="19" y="8"/>
                      </a:cubicBezTo>
                      <a:cubicBezTo>
                        <a:pt x="17" y="8"/>
                        <a:pt x="18" y="5"/>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5" y="4"/>
                        <a:pt x="15" y="4"/>
                      </a:cubicBezTo>
                      <a:cubicBezTo>
                        <a:pt x="14" y="2"/>
                        <a:pt x="14"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8" name="Freeform 11139">
                  <a:extLst>
                    <a:ext uri="{FF2B5EF4-FFF2-40B4-BE49-F238E27FC236}">
                      <a16:creationId xmlns:a16="http://schemas.microsoft.com/office/drawing/2014/main" id="{DEDC033C-807A-A284-F613-FE999FB72078}"/>
                    </a:ext>
                  </a:extLst>
                </p:cNvPr>
                <p:cNvSpPr>
                  <a:spLocks noEditPoints="1"/>
                </p:cNvSpPr>
                <p:nvPr/>
              </p:nvSpPr>
              <p:spPr bwMode="auto">
                <a:xfrm>
                  <a:off x="4148" y="2972"/>
                  <a:ext cx="2" cy="4"/>
                </a:xfrm>
                <a:custGeom>
                  <a:avLst/>
                  <a:gdLst>
                    <a:gd name="T0" fmla="*/ 0 w 2"/>
                    <a:gd name="T1" fmla="*/ 0 h 4"/>
                    <a:gd name="T2" fmla="*/ 2 w 2"/>
                    <a:gd name="T3" fmla="*/ 4 h 4"/>
                    <a:gd name="T4" fmla="*/ 0 w 2"/>
                    <a:gd name="T5" fmla="*/ 0 h 4"/>
                    <a:gd name="T6" fmla="*/ 1 w 2"/>
                    <a:gd name="T7" fmla="*/ 0 h 4"/>
                    <a:gd name="T8" fmla="*/ 1 w 2"/>
                    <a:gd name="T9" fmla="*/ 0 h 4"/>
                    <a:gd name="T10" fmla="*/ 1 w 2"/>
                    <a:gd name="T11" fmla="*/ 0 h 4"/>
                    <a:gd name="T12" fmla="*/ 1 w 2"/>
                    <a:gd name="T13" fmla="*/ 0 h 4"/>
                    <a:gd name="T14" fmla="*/ 0 w 2"/>
                    <a:gd name="T15" fmla="*/ 0 h 4"/>
                    <a:gd name="T16" fmla="*/ 1 w 2"/>
                    <a:gd name="T17" fmla="*/ 0 h 4"/>
                    <a:gd name="T18" fmla="*/ 0 w 2"/>
                    <a:gd name="T19" fmla="*/ 0 h 4"/>
                    <a:gd name="T20" fmla="*/ 0 w 2"/>
                    <a:gd name="T21" fmla="*/ 0 h 4"/>
                    <a:gd name="T22" fmla="*/ 0 w 2"/>
                    <a:gd name="T23" fmla="*/ 0 h 4"/>
                    <a:gd name="T24" fmla="*/ 0 w 2"/>
                    <a:gd name="T25" fmla="*/ 0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cubicBezTo>
                        <a:pt x="1" y="1"/>
                        <a:pt x="1" y="3"/>
                        <a:pt x="2" y="4"/>
                      </a:cubicBezTo>
                      <a:cubicBezTo>
                        <a:pt x="1" y="3"/>
                        <a:pt x="1" y="1"/>
                        <a:pt x="0" y="0"/>
                      </a:cubicBezTo>
                      <a:moveTo>
                        <a:pt x="1" y="0"/>
                      </a:moveTo>
                      <a:cubicBezTo>
                        <a:pt x="1" y="0"/>
                        <a:pt x="1" y="0"/>
                        <a:pt x="1" y="0"/>
                      </a:cubicBez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59" name="Freeform 11140">
                  <a:extLst>
                    <a:ext uri="{FF2B5EF4-FFF2-40B4-BE49-F238E27FC236}">
                      <a16:creationId xmlns:a16="http://schemas.microsoft.com/office/drawing/2014/main" id="{8E0EDE0C-8150-CD08-E332-D6BA553F39AA}"/>
                    </a:ext>
                  </a:extLst>
                </p:cNvPr>
                <p:cNvSpPr>
                  <a:spLocks noEditPoints="1"/>
                </p:cNvSpPr>
                <p:nvPr/>
              </p:nvSpPr>
              <p:spPr bwMode="auto">
                <a:xfrm>
                  <a:off x="4150" y="2975"/>
                  <a:ext cx="4" cy="4"/>
                </a:xfrm>
                <a:custGeom>
                  <a:avLst/>
                  <a:gdLst>
                    <a:gd name="T0" fmla="*/ 2 w 5"/>
                    <a:gd name="T1" fmla="*/ 2 h 5"/>
                    <a:gd name="T2" fmla="*/ 2 w 5"/>
                    <a:gd name="T3" fmla="*/ 2 h 5"/>
                    <a:gd name="T4" fmla="*/ 2 w 5"/>
                    <a:gd name="T5" fmla="*/ 2 h 5"/>
                    <a:gd name="T6" fmla="*/ 2 w 5"/>
                    <a:gd name="T7" fmla="*/ 2 h 5"/>
                    <a:gd name="T8" fmla="*/ 2 w 5"/>
                    <a:gd name="T9" fmla="*/ 2 h 5"/>
                    <a:gd name="T10" fmla="*/ 2 w 5"/>
                    <a:gd name="T11" fmla="*/ 2 h 5"/>
                    <a:gd name="T12" fmla="*/ 2 w 5"/>
                    <a:gd name="T13" fmla="*/ 2 h 5"/>
                    <a:gd name="T14" fmla="*/ 2 w 5"/>
                    <a:gd name="T15" fmla="*/ 2 h 5"/>
                    <a:gd name="T16" fmla="*/ 2 w 5"/>
                    <a:gd name="T17" fmla="*/ 2 h 5"/>
                    <a:gd name="T18" fmla="*/ 2 w 5"/>
                    <a:gd name="T19" fmla="*/ 2 h 5"/>
                    <a:gd name="T20" fmla="*/ 2 w 5"/>
                    <a:gd name="T21" fmla="*/ 2 h 5"/>
                    <a:gd name="T22" fmla="*/ 2 w 5"/>
                    <a:gd name="T23" fmla="*/ 2 h 5"/>
                    <a:gd name="T24" fmla="*/ 2 w 5"/>
                    <a:gd name="T25" fmla="*/ 2 h 5"/>
                    <a:gd name="T26" fmla="*/ 2 w 5"/>
                    <a:gd name="T27" fmla="*/ 2 h 5"/>
                    <a:gd name="T28" fmla="*/ 2 w 5"/>
                    <a:gd name="T29" fmla="*/ 2 h 5"/>
                    <a:gd name="T30" fmla="*/ 2 w 5"/>
                    <a:gd name="T31" fmla="*/ 2 h 5"/>
                    <a:gd name="T32" fmla="*/ 2 w 5"/>
                    <a:gd name="T33" fmla="*/ 2 h 5"/>
                    <a:gd name="T34" fmla="*/ 2 w 5"/>
                    <a:gd name="T35" fmla="*/ 2 h 5"/>
                    <a:gd name="T36" fmla="*/ 2 w 5"/>
                    <a:gd name="T37" fmla="*/ 2 h 5"/>
                    <a:gd name="T38" fmla="*/ 2 w 5"/>
                    <a:gd name="T39" fmla="*/ 2 h 5"/>
                    <a:gd name="T40" fmla="*/ 2 w 5"/>
                    <a:gd name="T41" fmla="*/ 2 h 5"/>
                    <a:gd name="T42" fmla="*/ 2 w 5"/>
                    <a:gd name="T43" fmla="*/ 2 h 5"/>
                    <a:gd name="T44" fmla="*/ 2 w 5"/>
                    <a:gd name="T45" fmla="*/ 2 h 5"/>
                    <a:gd name="T46" fmla="*/ 2 w 5"/>
                    <a:gd name="T47" fmla="*/ 2 h 5"/>
                    <a:gd name="T48" fmla="*/ 2 w 5"/>
                    <a:gd name="T49" fmla="*/ 2 h 5"/>
                    <a:gd name="T50" fmla="*/ 2 w 5"/>
                    <a:gd name="T51" fmla="*/ 2 h 5"/>
                    <a:gd name="T52" fmla="*/ 2 w 5"/>
                    <a:gd name="T53" fmla="*/ 2 h 5"/>
                    <a:gd name="T54" fmla="*/ 2 w 5"/>
                    <a:gd name="T55" fmla="*/ 2 h 5"/>
                    <a:gd name="T56" fmla="*/ 2 w 5"/>
                    <a:gd name="T57" fmla="*/ 2 h 5"/>
                    <a:gd name="T58" fmla="*/ 2 w 5"/>
                    <a:gd name="T59" fmla="*/ 2 h 5"/>
                    <a:gd name="T60" fmla="*/ 0 w 5"/>
                    <a:gd name="T61" fmla="*/ 1 h 5"/>
                    <a:gd name="T62" fmla="*/ 0 w 5"/>
                    <a:gd name="T63" fmla="*/ 1 h 5"/>
                    <a:gd name="T64" fmla="*/ 0 w 5"/>
                    <a:gd name="T65" fmla="*/ 1 h 5"/>
                    <a:gd name="T66" fmla="*/ 0 w 5"/>
                    <a:gd name="T67" fmla="*/ 1 h 5"/>
                    <a:gd name="T68" fmla="*/ 0 w 5"/>
                    <a:gd name="T69" fmla="*/ 0 h 5"/>
                    <a:gd name="T70" fmla="*/ 0 w 5"/>
                    <a:gd name="T71" fmla="*/ 0 h 5"/>
                    <a:gd name="T72" fmla="*/ 0 w 5"/>
                    <a:gd name="T73" fmla="*/ 0 h 5"/>
                    <a:gd name="T74" fmla="*/ 0 w 5"/>
                    <a:gd name="T75" fmla="*/ 0 h 5"/>
                    <a:gd name="T76" fmla="*/ 0 w 5"/>
                    <a:gd name="T77" fmla="*/ 0 h 5"/>
                    <a:gd name="T78" fmla="*/ 0 w 5"/>
                    <a:gd name="T79" fmla="*/ 0 h 5"/>
                    <a:gd name="T80" fmla="*/ 0 w 5"/>
                    <a:gd name="T81" fmla="*/ 0 h 5"/>
                    <a:gd name="T82" fmla="*/ 0 w 5"/>
                    <a:gd name="T83" fmla="*/ 0 h 5"/>
                    <a:gd name="T84" fmla="*/ 0 w 5"/>
                    <a:gd name="T85" fmla="*/ 0 h 5"/>
                    <a:gd name="T86" fmla="*/ 0 w 5"/>
                    <a:gd name="T87" fmla="*/ 0 h 5"/>
                    <a:gd name="T88" fmla="*/ 0 w 5"/>
                    <a:gd name="T89" fmla="*/ 0 h 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 h="5">
                      <a:moveTo>
                        <a:pt x="5" y="5"/>
                      </a:moveTo>
                      <a:cubicBezTo>
                        <a:pt x="5" y="5"/>
                        <a:pt x="5" y="5"/>
                        <a:pt x="5" y="5"/>
                      </a:cubicBezTo>
                      <a:cubicBezTo>
                        <a:pt x="5" y="5"/>
                        <a:pt x="5" y="5"/>
                        <a:pt x="5" y="5"/>
                      </a:cubicBezTo>
                      <a:cubicBezTo>
                        <a:pt x="5" y="5"/>
                        <a:pt x="5" y="5"/>
                        <a:pt x="5" y="5"/>
                      </a:cubicBezTo>
                      <a:cubicBezTo>
                        <a:pt x="5" y="5"/>
                        <a:pt x="5" y="5"/>
                        <a:pt x="5" y="5"/>
                      </a:cubicBezTo>
                      <a:moveTo>
                        <a:pt x="5" y="5"/>
                      </a:moveTo>
                      <a:cubicBezTo>
                        <a:pt x="5" y="5"/>
                        <a:pt x="5" y="5"/>
                        <a:pt x="5" y="5"/>
                      </a:cubicBezTo>
                      <a:cubicBezTo>
                        <a:pt x="5" y="5"/>
                        <a:pt x="5" y="5"/>
                        <a:pt x="5" y="5"/>
                      </a:cubicBezTo>
                      <a:cubicBezTo>
                        <a:pt x="5" y="5"/>
                        <a:pt x="5" y="5"/>
                        <a:pt x="5" y="5"/>
                      </a:cubicBezTo>
                      <a:cubicBezTo>
                        <a:pt x="5" y="5"/>
                        <a:pt x="5" y="5"/>
                        <a:pt x="5" y="5"/>
                      </a:cubicBezTo>
                      <a:moveTo>
                        <a:pt x="5" y="5"/>
                      </a:moveTo>
                      <a:cubicBezTo>
                        <a:pt x="5" y="5"/>
                        <a:pt x="5" y="5"/>
                        <a:pt x="5" y="5"/>
                      </a:cubicBezTo>
                      <a:cubicBezTo>
                        <a:pt x="5" y="5"/>
                        <a:pt x="5" y="5"/>
                        <a:pt x="5" y="5"/>
                      </a:cubicBezTo>
                      <a:cubicBezTo>
                        <a:pt x="5" y="5"/>
                        <a:pt x="5" y="5"/>
                        <a:pt x="5" y="5"/>
                      </a:cubicBezTo>
                      <a:cubicBezTo>
                        <a:pt x="5" y="5"/>
                        <a:pt x="5" y="5"/>
                        <a:pt x="5" y="5"/>
                      </a:cubicBezTo>
                      <a:moveTo>
                        <a:pt x="5" y="5"/>
                      </a:moveTo>
                      <a:cubicBezTo>
                        <a:pt x="5" y="5"/>
                        <a:pt x="5" y="5"/>
                        <a:pt x="5" y="5"/>
                      </a:cubicBezTo>
                      <a:cubicBezTo>
                        <a:pt x="5" y="5"/>
                        <a:pt x="5" y="5"/>
                        <a:pt x="5" y="5"/>
                      </a:cubicBezTo>
                      <a:cubicBezTo>
                        <a:pt x="5" y="5"/>
                        <a:pt x="5" y="5"/>
                        <a:pt x="5" y="5"/>
                      </a:cubicBezTo>
                      <a:cubicBezTo>
                        <a:pt x="5" y="5"/>
                        <a:pt x="5" y="5"/>
                        <a:pt x="5" y="5"/>
                      </a:cubicBezTo>
                      <a:cubicBezTo>
                        <a:pt x="5" y="5"/>
                        <a:pt x="5" y="5"/>
                        <a:pt x="5" y="5"/>
                      </a:cubicBezTo>
                      <a:moveTo>
                        <a:pt x="2" y="3"/>
                      </a:moveTo>
                      <a:cubicBezTo>
                        <a:pt x="2" y="3"/>
                        <a:pt x="2" y="3"/>
                        <a:pt x="2" y="3"/>
                      </a:cubicBezTo>
                      <a:cubicBezTo>
                        <a:pt x="2" y="3"/>
                        <a:pt x="2" y="3"/>
                        <a:pt x="2" y="3"/>
                      </a:cubicBezTo>
                      <a:cubicBezTo>
                        <a:pt x="3" y="4"/>
                        <a:pt x="3" y="5"/>
                        <a:pt x="4" y="5"/>
                      </a:cubicBezTo>
                      <a:cubicBezTo>
                        <a:pt x="4" y="5"/>
                        <a:pt x="4" y="5"/>
                        <a:pt x="4" y="5"/>
                      </a:cubicBezTo>
                      <a:cubicBezTo>
                        <a:pt x="4" y="5"/>
                        <a:pt x="4" y="5"/>
                        <a:pt x="4" y="5"/>
                      </a:cubicBezTo>
                      <a:cubicBezTo>
                        <a:pt x="4" y="5"/>
                        <a:pt x="4" y="5"/>
                        <a:pt x="4" y="5"/>
                      </a:cubicBezTo>
                      <a:cubicBezTo>
                        <a:pt x="3" y="5"/>
                        <a:pt x="3" y="4"/>
                        <a:pt x="2" y="3"/>
                      </a:cubicBezTo>
                      <a:cubicBezTo>
                        <a:pt x="2" y="3"/>
                        <a:pt x="2" y="3"/>
                        <a:pt x="2" y="3"/>
                      </a:cubicBezTo>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0" name="Freeform 11141">
                  <a:extLst>
                    <a:ext uri="{FF2B5EF4-FFF2-40B4-BE49-F238E27FC236}">
                      <a16:creationId xmlns:a16="http://schemas.microsoft.com/office/drawing/2014/main" id="{4536E8A9-8E5D-1917-F47D-99EE4E21C610}"/>
                    </a:ext>
                  </a:extLst>
                </p:cNvPr>
                <p:cNvSpPr>
                  <a:spLocks/>
                </p:cNvSpPr>
                <p:nvPr/>
              </p:nvSpPr>
              <p:spPr bwMode="auto">
                <a:xfrm>
                  <a:off x="4169" y="2981"/>
                  <a:ext cx="2" cy="1"/>
                </a:xfrm>
                <a:custGeom>
                  <a:avLst/>
                  <a:gdLst>
                    <a:gd name="T0" fmla="*/ 2 w 2"/>
                    <a:gd name="T1" fmla="*/ 0 h 1"/>
                    <a:gd name="T2" fmla="*/ 0 w 2"/>
                    <a:gd name="T3" fmla="*/ 0 h 1"/>
                    <a:gd name="T4" fmla="*/ 0 w 2"/>
                    <a:gd name="T5" fmla="*/ 0 h 1"/>
                    <a:gd name="T6" fmla="*/ 0 w 2"/>
                    <a:gd name="T7" fmla="*/ 0 h 1"/>
                    <a:gd name="T8" fmla="*/ 2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2" y="0"/>
                        <a:pt x="1" y="0"/>
                        <a:pt x="0" y="0"/>
                      </a:cubicBezTo>
                      <a:cubicBezTo>
                        <a:pt x="0" y="0"/>
                        <a:pt x="0" y="0"/>
                        <a:pt x="0" y="0"/>
                      </a:cubicBezTo>
                      <a:cubicBezTo>
                        <a:pt x="0" y="0"/>
                        <a:pt x="0" y="0"/>
                        <a:pt x="0" y="0"/>
                      </a:cubicBezTo>
                      <a:cubicBezTo>
                        <a:pt x="1" y="0"/>
                        <a:pt x="2" y="0"/>
                        <a:pt x="2" y="0"/>
                      </a:cubicBezTo>
                      <a:cubicBezTo>
                        <a:pt x="2" y="0"/>
                        <a:pt x="2" y="0"/>
                        <a:pt x="2"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1" name="Freeform 11142">
                  <a:extLst>
                    <a:ext uri="{FF2B5EF4-FFF2-40B4-BE49-F238E27FC236}">
                      <a16:creationId xmlns:a16="http://schemas.microsoft.com/office/drawing/2014/main" id="{B9C802DD-B5B3-7145-D305-9EF86AB4827D}"/>
                    </a:ext>
                  </a:extLst>
                </p:cNvPr>
                <p:cNvSpPr>
                  <a:spLocks noEditPoints="1"/>
                </p:cNvSpPr>
                <p:nvPr/>
              </p:nvSpPr>
              <p:spPr bwMode="auto">
                <a:xfrm>
                  <a:off x="4157" y="2981"/>
                  <a:ext cx="3" cy="1"/>
                </a:xfrm>
                <a:custGeom>
                  <a:avLst/>
                  <a:gdLst>
                    <a:gd name="T0" fmla="*/ 0 w 3"/>
                    <a:gd name="T1" fmla="*/ 0 h 1"/>
                    <a:gd name="T2" fmla="*/ 0 w 3"/>
                    <a:gd name="T3" fmla="*/ 0 h 1"/>
                    <a:gd name="T4" fmla="*/ 0 w 3"/>
                    <a:gd name="T5" fmla="*/ 0 h 1"/>
                    <a:gd name="T6" fmla="*/ 0 w 3"/>
                    <a:gd name="T7" fmla="*/ 0 h 1"/>
                    <a:gd name="T8" fmla="*/ 0 w 3"/>
                    <a:gd name="T9" fmla="*/ 0 h 1"/>
                    <a:gd name="T10" fmla="*/ 1 w 3"/>
                    <a:gd name="T11" fmla="*/ 0 h 1"/>
                    <a:gd name="T12" fmla="*/ 1 w 3"/>
                    <a:gd name="T13" fmla="*/ 0 h 1"/>
                    <a:gd name="T14" fmla="*/ 3 w 3"/>
                    <a:gd name="T15" fmla="*/ 1 h 1"/>
                    <a:gd name="T16" fmla="*/ 3 w 3"/>
                    <a:gd name="T17" fmla="*/ 1 h 1"/>
                    <a:gd name="T18" fmla="*/ 1 w 3"/>
                    <a:gd name="T19" fmla="*/ 0 h 1"/>
                    <a:gd name="T20" fmla="*/ 1 w 3"/>
                    <a:gd name="T21" fmla="*/ 0 h 1"/>
                    <a:gd name="T22" fmla="*/ 1 w 3"/>
                    <a:gd name="T23" fmla="*/ 0 h 1"/>
                    <a:gd name="T24" fmla="*/ 1 w 3"/>
                    <a:gd name="T25" fmla="*/ 0 h 1"/>
                    <a:gd name="T26" fmla="*/ 1 w 3"/>
                    <a:gd name="T27" fmla="*/ 0 h 1"/>
                    <a:gd name="T28" fmla="*/ 1 w 3"/>
                    <a:gd name="T29" fmla="*/ 0 h 1"/>
                    <a:gd name="T30" fmla="*/ 1 w 3"/>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1">
                      <a:moveTo>
                        <a:pt x="0" y="0"/>
                      </a:moveTo>
                      <a:cubicBezTo>
                        <a:pt x="0" y="0"/>
                        <a:pt x="0" y="0"/>
                        <a:pt x="0" y="0"/>
                      </a:cubicBezTo>
                      <a:cubicBezTo>
                        <a:pt x="0" y="0"/>
                        <a:pt x="0" y="0"/>
                        <a:pt x="0" y="0"/>
                      </a:cubicBezTo>
                      <a:cubicBezTo>
                        <a:pt x="0" y="0"/>
                        <a:pt x="0" y="0"/>
                        <a:pt x="0" y="0"/>
                      </a:cubicBezTo>
                      <a:cubicBezTo>
                        <a:pt x="0" y="0"/>
                        <a:pt x="0" y="0"/>
                        <a:pt x="0" y="0"/>
                      </a:cubicBezTo>
                      <a:moveTo>
                        <a:pt x="1" y="0"/>
                      </a:moveTo>
                      <a:cubicBezTo>
                        <a:pt x="1" y="0"/>
                        <a:pt x="1" y="0"/>
                        <a:pt x="1" y="0"/>
                      </a:cubicBezTo>
                      <a:cubicBezTo>
                        <a:pt x="2" y="0"/>
                        <a:pt x="2" y="0"/>
                        <a:pt x="3" y="1"/>
                      </a:cubicBezTo>
                      <a:cubicBezTo>
                        <a:pt x="3" y="1"/>
                        <a:pt x="3" y="1"/>
                        <a:pt x="3" y="1"/>
                      </a:cubicBezTo>
                      <a:cubicBezTo>
                        <a:pt x="2" y="0"/>
                        <a:pt x="2" y="0"/>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2" name="Freeform 11143">
                  <a:extLst>
                    <a:ext uri="{FF2B5EF4-FFF2-40B4-BE49-F238E27FC236}">
                      <a16:creationId xmlns:a16="http://schemas.microsoft.com/office/drawing/2014/main" id="{A589754F-AB9D-CE9A-240E-09FEE3FAB557}"/>
                    </a:ext>
                  </a:extLst>
                </p:cNvPr>
                <p:cNvSpPr>
                  <a:spLocks noEditPoints="1"/>
                </p:cNvSpPr>
                <p:nvPr/>
              </p:nvSpPr>
              <p:spPr bwMode="auto">
                <a:xfrm>
                  <a:off x="4168" y="2981"/>
                  <a:ext cx="1" cy="1"/>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3" name="Freeform 11144">
                  <a:extLst>
                    <a:ext uri="{FF2B5EF4-FFF2-40B4-BE49-F238E27FC236}">
                      <a16:creationId xmlns:a16="http://schemas.microsoft.com/office/drawing/2014/main" id="{F3D58ACD-F9E3-C943-8E38-5FFBA56016D1}"/>
                    </a:ext>
                  </a:extLst>
                </p:cNvPr>
                <p:cNvSpPr>
                  <a:spLocks noEditPoints="1"/>
                </p:cNvSpPr>
                <p:nvPr/>
              </p:nvSpPr>
              <p:spPr bwMode="auto">
                <a:xfrm>
                  <a:off x="4157" y="298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4" name="Freeform 11145">
                  <a:extLst>
                    <a:ext uri="{FF2B5EF4-FFF2-40B4-BE49-F238E27FC236}">
                      <a16:creationId xmlns:a16="http://schemas.microsoft.com/office/drawing/2014/main" id="{42ED4C30-A26E-FAF0-5698-32EDF1309599}"/>
                    </a:ext>
                  </a:extLst>
                </p:cNvPr>
                <p:cNvSpPr>
                  <a:spLocks noEditPoints="1"/>
                </p:cNvSpPr>
                <p:nvPr/>
              </p:nvSpPr>
              <p:spPr bwMode="auto">
                <a:xfrm>
                  <a:off x="4160" y="2982"/>
                  <a:ext cx="7" cy="1"/>
                </a:xfrm>
                <a:custGeom>
                  <a:avLst/>
                  <a:gdLst>
                    <a:gd name="T0" fmla="*/ 2 w 9"/>
                    <a:gd name="T1" fmla="*/ 1 h 1"/>
                    <a:gd name="T2" fmla="*/ 2 w 9"/>
                    <a:gd name="T3" fmla="*/ 1 h 1"/>
                    <a:gd name="T4" fmla="*/ 2 w 9"/>
                    <a:gd name="T5" fmla="*/ 1 h 1"/>
                    <a:gd name="T6" fmla="*/ 2 w 9"/>
                    <a:gd name="T7" fmla="*/ 1 h 1"/>
                    <a:gd name="T8" fmla="*/ 2 w 9"/>
                    <a:gd name="T9" fmla="*/ 1 h 1"/>
                    <a:gd name="T10" fmla="*/ 2 w 9"/>
                    <a:gd name="T11" fmla="*/ 1 h 1"/>
                    <a:gd name="T12" fmla="*/ 2 w 9"/>
                    <a:gd name="T13" fmla="*/ 0 h 1"/>
                    <a:gd name="T14" fmla="*/ 2 w 9"/>
                    <a:gd name="T15" fmla="*/ 0 h 1"/>
                    <a:gd name="T16" fmla="*/ 2 w 9"/>
                    <a:gd name="T17" fmla="*/ 0 h 1"/>
                    <a:gd name="T18" fmla="*/ 2 w 9"/>
                    <a:gd name="T19" fmla="*/ 0 h 1"/>
                    <a:gd name="T20" fmla="*/ 2 w 9"/>
                    <a:gd name="T21" fmla="*/ 0 h 1"/>
                    <a:gd name="T22" fmla="*/ 2 w 9"/>
                    <a:gd name="T23" fmla="*/ 0 h 1"/>
                    <a:gd name="T24" fmla="*/ 2 w 9"/>
                    <a:gd name="T25" fmla="*/ 0 h 1"/>
                    <a:gd name="T26" fmla="*/ 2 w 9"/>
                    <a:gd name="T27" fmla="*/ 0 h 1"/>
                    <a:gd name="T28" fmla="*/ 2 w 9"/>
                    <a:gd name="T29" fmla="*/ 0 h 1"/>
                    <a:gd name="T30" fmla="*/ 2 w 9"/>
                    <a:gd name="T31" fmla="*/ 0 h 1"/>
                    <a:gd name="T32" fmla="*/ 2 w 9"/>
                    <a:gd name="T33" fmla="*/ 0 h 1"/>
                    <a:gd name="T34" fmla="*/ 3 w 9"/>
                    <a:gd name="T35" fmla="*/ 0 h 1"/>
                    <a:gd name="T36" fmla="*/ 3 w 9"/>
                    <a:gd name="T37" fmla="*/ 1 h 1"/>
                    <a:gd name="T38" fmla="*/ 3 w 9"/>
                    <a:gd name="T39" fmla="*/ 1 h 1"/>
                    <a:gd name="T40" fmla="*/ 3 w 9"/>
                    <a:gd name="T41" fmla="*/ 1 h 1"/>
                    <a:gd name="T42" fmla="*/ 3 w 9"/>
                    <a:gd name="T43" fmla="*/ 0 h 1"/>
                    <a:gd name="T44" fmla="*/ 3 w 9"/>
                    <a:gd name="T45" fmla="*/ 0 h 1"/>
                    <a:gd name="T46" fmla="*/ 3 w 9"/>
                    <a:gd name="T47" fmla="*/ 0 h 1"/>
                    <a:gd name="T48" fmla="*/ 3 w 9"/>
                    <a:gd name="T49" fmla="*/ 0 h 1"/>
                    <a:gd name="T50" fmla="*/ 3 w 9"/>
                    <a:gd name="T51" fmla="*/ 0 h 1"/>
                    <a:gd name="T52" fmla="*/ 3 w 9"/>
                    <a:gd name="T53" fmla="*/ 0 h 1"/>
                    <a:gd name="T54" fmla="*/ 3 w 9"/>
                    <a:gd name="T55" fmla="*/ 0 h 1"/>
                    <a:gd name="T56" fmla="*/ 0 w 9"/>
                    <a:gd name="T57" fmla="*/ 0 h 1"/>
                    <a:gd name="T58" fmla="*/ 0 w 9"/>
                    <a:gd name="T59" fmla="*/ 0 h 1"/>
                    <a:gd name="T60" fmla="*/ 2 w 9"/>
                    <a:gd name="T61" fmla="*/ 1 h 1"/>
                    <a:gd name="T62" fmla="*/ 2 w 9"/>
                    <a:gd name="T63" fmla="*/ 1 h 1"/>
                    <a:gd name="T64" fmla="*/ 0 w 9"/>
                    <a:gd name="T65" fmla="*/ 0 h 1"/>
                    <a:gd name="T66" fmla="*/ 3 w 9"/>
                    <a:gd name="T67" fmla="*/ 0 h 1"/>
                    <a:gd name="T68" fmla="*/ 3 w 9"/>
                    <a:gd name="T69" fmla="*/ 0 h 1"/>
                    <a:gd name="T70" fmla="*/ 3 w 9"/>
                    <a:gd name="T71" fmla="*/ 0 h 1"/>
                    <a:gd name="T72" fmla="*/ 3 w 9"/>
                    <a:gd name="T73" fmla="*/ 0 h 1"/>
                    <a:gd name="T74" fmla="*/ 3 w 9"/>
                    <a:gd name="T75" fmla="*/ 0 h 1"/>
                    <a:gd name="T76" fmla="*/ 0 w 9"/>
                    <a:gd name="T77" fmla="*/ 0 h 1"/>
                    <a:gd name="T78" fmla="*/ 0 w 9"/>
                    <a:gd name="T79" fmla="*/ 0 h 1"/>
                    <a:gd name="T80" fmla="*/ 0 w 9"/>
                    <a:gd name="T81" fmla="*/ 0 h 1"/>
                    <a:gd name="T82" fmla="*/ 0 w 9"/>
                    <a:gd name="T83" fmla="*/ 0 h 1"/>
                    <a:gd name="T84" fmla="*/ 0 w 9"/>
                    <a:gd name="T85" fmla="*/ 0 h 1"/>
                    <a:gd name="T86" fmla="*/ 0 w 9"/>
                    <a:gd name="T87" fmla="*/ 0 h 1"/>
                    <a:gd name="T88" fmla="*/ 0 w 9"/>
                    <a:gd name="T89" fmla="*/ 0 h 1"/>
                    <a:gd name="T90" fmla="*/ 3 w 9"/>
                    <a:gd name="T91" fmla="*/ 0 h 1"/>
                    <a:gd name="T92" fmla="*/ 3 w 9"/>
                    <a:gd name="T93" fmla="*/ 0 h 1"/>
                    <a:gd name="T94" fmla="*/ 3 w 9"/>
                    <a:gd name="T95" fmla="*/ 0 h 1"/>
                    <a:gd name="T96" fmla="*/ 3 w 9"/>
                    <a:gd name="T97" fmla="*/ 0 h 1"/>
                    <a:gd name="T98" fmla="*/ 3 w 9"/>
                    <a:gd name="T99" fmla="*/ 0 h 1"/>
                    <a:gd name="T100" fmla="*/ 3 w 9"/>
                    <a:gd name="T101" fmla="*/ 0 h 1"/>
                    <a:gd name="T102" fmla="*/ 3 w 9"/>
                    <a:gd name="T103" fmla="*/ 0 h 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moveTo>
                        <a:pt x="4" y="0"/>
                      </a:moveTo>
                      <a:cubicBezTo>
                        <a:pt x="4" y="0"/>
                        <a:pt x="4" y="0"/>
                        <a:pt x="4" y="0"/>
                      </a:cubicBezTo>
                      <a:cubicBezTo>
                        <a:pt x="4" y="0"/>
                        <a:pt x="4" y="0"/>
                        <a:pt x="4" y="0"/>
                      </a:cubicBezTo>
                      <a:cubicBezTo>
                        <a:pt x="4" y="0"/>
                        <a:pt x="4" y="0"/>
                        <a:pt x="4" y="0"/>
                      </a:cubicBezTo>
                      <a:cubicBezTo>
                        <a:pt x="4" y="0"/>
                        <a:pt x="4" y="0"/>
                        <a:pt x="4" y="0"/>
                      </a:cubicBezTo>
                      <a:moveTo>
                        <a:pt x="5" y="0"/>
                      </a:moveTo>
                      <a:cubicBezTo>
                        <a:pt x="5" y="0"/>
                        <a:pt x="4" y="0"/>
                        <a:pt x="4" y="0"/>
                      </a:cubicBezTo>
                      <a:cubicBezTo>
                        <a:pt x="4" y="0"/>
                        <a:pt x="4" y="0"/>
                        <a:pt x="4" y="0"/>
                      </a:cubicBezTo>
                      <a:cubicBezTo>
                        <a:pt x="4" y="0"/>
                        <a:pt x="5" y="0"/>
                        <a:pt x="5" y="0"/>
                      </a:cubicBezTo>
                      <a:cubicBezTo>
                        <a:pt x="5" y="0"/>
                        <a:pt x="5" y="0"/>
                        <a:pt x="5" y="0"/>
                      </a:cubicBezTo>
                      <a:cubicBezTo>
                        <a:pt x="5" y="0"/>
                        <a:pt x="5" y="0"/>
                        <a:pt x="5" y="0"/>
                      </a:cubicBezTo>
                      <a:moveTo>
                        <a:pt x="9" y="0"/>
                      </a:moveTo>
                      <a:cubicBezTo>
                        <a:pt x="9" y="1"/>
                        <a:pt x="8" y="1"/>
                        <a:pt x="8" y="1"/>
                      </a:cubicBezTo>
                      <a:cubicBezTo>
                        <a:pt x="8" y="1"/>
                        <a:pt x="8" y="1"/>
                        <a:pt x="8" y="1"/>
                      </a:cubicBezTo>
                      <a:cubicBezTo>
                        <a:pt x="8" y="1"/>
                        <a:pt x="8" y="1"/>
                        <a:pt x="8" y="1"/>
                      </a:cubicBezTo>
                      <a:cubicBezTo>
                        <a:pt x="8" y="1"/>
                        <a:pt x="9" y="1"/>
                        <a:pt x="9" y="0"/>
                      </a:cubicBezTo>
                      <a:cubicBezTo>
                        <a:pt x="9" y="0"/>
                        <a:pt x="9" y="0"/>
                        <a:pt x="9" y="0"/>
                      </a:cubicBezTo>
                      <a:moveTo>
                        <a:pt x="9" y="0"/>
                      </a:moveTo>
                      <a:cubicBezTo>
                        <a:pt x="9" y="0"/>
                        <a:pt x="9" y="0"/>
                        <a:pt x="9" y="0"/>
                      </a:cubicBezTo>
                      <a:cubicBezTo>
                        <a:pt x="9" y="0"/>
                        <a:pt x="9" y="0"/>
                        <a:pt x="9" y="0"/>
                      </a:cubicBezTo>
                      <a:cubicBezTo>
                        <a:pt x="9" y="0"/>
                        <a:pt x="9" y="0"/>
                        <a:pt x="9" y="0"/>
                      </a:cubicBezTo>
                      <a:cubicBezTo>
                        <a:pt x="9" y="0"/>
                        <a:pt x="9" y="0"/>
                        <a:pt x="9" y="0"/>
                      </a:cubicBezTo>
                      <a:moveTo>
                        <a:pt x="0" y="0"/>
                      </a:moveTo>
                      <a:cubicBezTo>
                        <a:pt x="0" y="0"/>
                        <a:pt x="0" y="0"/>
                        <a:pt x="0" y="0"/>
                      </a:cubicBezTo>
                      <a:cubicBezTo>
                        <a:pt x="1" y="1"/>
                        <a:pt x="2" y="1"/>
                        <a:pt x="3" y="1"/>
                      </a:cubicBezTo>
                      <a:cubicBezTo>
                        <a:pt x="3" y="1"/>
                        <a:pt x="3" y="1"/>
                        <a:pt x="3" y="1"/>
                      </a:cubicBezTo>
                      <a:cubicBezTo>
                        <a:pt x="2" y="1"/>
                        <a:pt x="1" y="1"/>
                        <a:pt x="0" y="0"/>
                      </a:cubicBezTo>
                      <a:moveTo>
                        <a:pt x="9" y="0"/>
                      </a:moveTo>
                      <a:cubicBezTo>
                        <a:pt x="9" y="0"/>
                        <a:pt x="9" y="0"/>
                        <a:pt x="9" y="0"/>
                      </a:cubicBezTo>
                      <a:cubicBezTo>
                        <a:pt x="9" y="0"/>
                        <a:pt x="9" y="0"/>
                        <a:pt x="9" y="0"/>
                      </a:cubicBezTo>
                      <a:cubicBezTo>
                        <a:pt x="9" y="0"/>
                        <a:pt x="9" y="0"/>
                        <a:pt x="9" y="0"/>
                      </a:cubicBezTo>
                      <a:cubicBezTo>
                        <a:pt x="9" y="0"/>
                        <a:pt x="9" y="0"/>
                        <a:pt x="9"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9" y="0"/>
                      </a:move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5" name="Freeform 11146">
                  <a:extLst>
                    <a:ext uri="{FF2B5EF4-FFF2-40B4-BE49-F238E27FC236}">
                      <a16:creationId xmlns:a16="http://schemas.microsoft.com/office/drawing/2014/main" id="{E1397341-70A1-6237-3A15-2B0C390B7028}"/>
                    </a:ext>
                  </a:extLst>
                </p:cNvPr>
                <p:cNvSpPr>
                  <a:spLocks/>
                </p:cNvSpPr>
                <p:nvPr/>
              </p:nvSpPr>
              <p:spPr bwMode="auto">
                <a:xfrm>
                  <a:off x="4148" y="2972"/>
                  <a:ext cx="14" cy="10"/>
                </a:xfrm>
                <a:custGeom>
                  <a:avLst/>
                  <a:gdLst>
                    <a:gd name="T0" fmla="*/ 1 w 17"/>
                    <a:gd name="T1" fmla="*/ 0 h 11"/>
                    <a:gd name="T2" fmla="*/ 1 w 17"/>
                    <a:gd name="T3" fmla="*/ 0 h 11"/>
                    <a:gd name="T4" fmla="*/ 1 w 17"/>
                    <a:gd name="T5" fmla="*/ 0 h 11"/>
                    <a:gd name="T6" fmla="*/ 0 w 17"/>
                    <a:gd name="T7" fmla="*/ 0 h 11"/>
                    <a:gd name="T8" fmla="*/ 0 w 17"/>
                    <a:gd name="T9" fmla="*/ 0 h 11"/>
                    <a:gd name="T10" fmla="*/ 0 w 17"/>
                    <a:gd name="T11" fmla="*/ 0 h 11"/>
                    <a:gd name="T12" fmla="*/ 2 w 17"/>
                    <a:gd name="T13" fmla="*/ 4 h 11"/>
                    <a:gd name="T14" fmla="*/ 2 w 17"/>
                    <a:gd name="T15" fmla="*/ 4 h 11"/>
                    <a:gd name="T16" fmla="*/ 2 w 17"/>
                    <a:gd name="T17" fmla="*/ 3 h 11"/>
                    <a:gd name="T18" fmla="*/ 2 w 17"/>
                    <a:gd name="T19" fmla="*/ 3 h 11"/>
                    <a:gd name="T20" fmla="*/ 2 w 17"/>
                    <a:gd name="T21" fmla="*/ 3 h 11"/>
                    <a:gd name="T22" fmla="*/ 2 w 17"/>
                    <a:gd name="T23" fmla="*/ 3 h 11"/>
                    <a:gd name="T24" fmla="*/ 2 w 17"/>
                    <a:gd name="T25" fmla="*/ 5 h 11"/>
                    <a:gd name="T26" fmla="*/ 2 w 17"/>
                    <a:gd name="T27" fmla="*/ 5 h 11"/>
                    <a:gd name="T28" fmla="*/ 3 w 17"/>
                    <a:gd name="T29" fmla="*/ 5 h 11"/>
                    <a:gd name="T30" fmla="*/ 3 w 17"/>
                    <a:gd name="T31" fmla="*/ 5 h 11"/>
                    <a:gd name="T32" fmla="*/ 3 w 17"/>
                    <a:gd name="T33" fmla="*/ 5 h 11"/>
                    <a:gd name="T34" fmla="*/ 3 w 17"/>
                    <a:gd name="T35" fmla="*/ 5 h 11"/>
                    <a:gd name="T36" fmla="*/ 3 w 17"/>
                    <a:gd name="T37" fmla="*/ 5 h 11"/>
                    <a:gd name="T38" fmla="*/ 5 w 17"/>
                    <a:gd name="T39" fmla="*/ 6 h 11"/>
                    <a:gd name="T40" fmla="*/ 5 w 17"/>
                    <a:gd name="T41" fmla="*/ 6 h 11"/>
                    <a:gd name="T42" fmla="*/ 5 w 17"/>
                    <a:gd name="T43" fmla="*/ 6 h 11"/>
                    <a:gd name="T44" fmla="*/ 5 w 17"/>
                    <a:gd name="T45" fmla="*/ 6 h 11"/>
                    <a:gd name="T46" fmla="*/ 5 w 17"/>
                    <a:gd name="T47" fmla="*/ 6 h 11"/>
                    <a:gd name="T48" fmla="*/ 6 w 17"/>
                    <a:gd name="T49" fmla="*/ 6 h 11"/>
                    <a:gd name="T50" fmla="*/ 6 w 17"/>
                    <a:gd name="T51" fmla="*/ 6 h 11"/>
                    <a:gd name="T52" fmla="*/ 7 w 17"/>
                    <a:gd name="T53" fmla="*/ 7 h 11"/>
                    <a:gd name="T54" fmla="*/ 7 w 17"/>
                    <a:gd name="T55" fmla="*/ 7 h 11"/>
                    <a:gd name="T56" fmla="*/ 8 w 17"/>
                    <a:gd name="T57" fmla="*/ 5 h 11"/>
                    <a:gd name="T58" fmla="*/ 6 w 17"/>
                    <a:gd name="T59" fmla="*/ 5 h 11"/>
                    <a:gd name="T60" fmla="*/ 5 w 17"/>
                    <a:gd name="T61" fmla="*/ 5 h 11"/>
                    <a:gd name="T62" fmla="*/ 3 w 17"/>
                    <a:gd name="T63" fmla="*/ 4 h 11"/>
                    <a:gd name="T64" fmla="*/ 2 w 17"/>
                    <a:gd name="T65" fmla="*/ 4 h 11"/>
                    <a:gd name="T66" fmla="*/ 2 w 17"/>
                    <a:gd name="T67" fmla="*/ 0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 h="11">
                      <a:moveTo>
                        <a:pt x="2" y="0"/>
                      </a:move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3"/>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4" y="5"/>
                        <a:pt x="4" y="6"/>
                      </a:cubicBezTo>
                      <a:cubicBezTo>
                        <a:pt x="4" y="6"/>
                        <a:pt x="4" y="6"/>
                        <a:pt x="4" y="6"/>
                      </a:cubicBezTo>
                      <a:cubicBezTo>
                        <a:pt x="5" y="7"/>
                        <a:pt x="5" y="8"/>
                        <a:pt x="6" y="8"/>
                      </a:cubicBezTo>
                      <a:cubicBezTo>
                        <a:pt x="6" y="8"/>
                        <a:pt x="6" y="8"/>
                        <a:pt x="6" y="8"/>
                      </a:cubicBezTo>
                      <a:cubicBezTo>
                        <a:pt x="6" y="8"/>
                        <a:pt x="6"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9"/>
                        <a:pt x="8" y="9"/>
                      </a:cubicBezTo>
                      <a:cubicBezTo>
                        <a:pt x="9" y="10"/>
                        <a:pt x="9"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2" y="10"/>
                        <a:pt x="12" y="10"/>
                      </a:cubicBezTo>
                      <a:cubicBezTo>
                        <a:pt x="12" y="10"/>
                        <a:pt x="12" y="10"/>
                        <a:pt x="12" y="10"/>
                      </a:cubicBezTo>
                      <a:cubicBezTo>
                        <a:pt x="12" y="10"/>
                        <a:pt x="12" y="10"/>
                        <a:pt x="12" y="10"/>
                      </a:cubicBezTo>
                      <a:cubicBezTo>
                        <a:pt x="12" y="10"/>
                        <a:pt x="12" y="10"/>
                        <a:pt x="12" y="10"/>
                      </a:cubicBezTo>
                      <a:cubicBezTo>
                        <a:pt x="13" y="10"/>
                        <a:pt x="13" y="10"/>
                        <a:pt x="14" y="11"/>
                      </a:cubicBezTo>
                      <a:cubicBezTo>
                        <a:pt x="14" y="11"/>
                        <a:pt x="14" y="11"/>
                        <a:pt x="14" y="11"/>
                      </a:cubicBezTo>
                      <a:cubicBezTo>
                        <a:pt x="14" y="11"/>
                        <a:pt x="14" y="11"/>
                        <a:pt x="14" y="11"/>
                      </a:cubicBezTo>
                      <a:cubicBezTo>
                        <a:pt x="15" y="10"/>
                        <a:pt x="16" y="9"/>
                        <a:pt x="17" y="8"/>
                      </a:cubicBezTo>
                      <a:cubicBezTo>
                        <a:pt x="17" y="8"/>
                        <a:pt x="17" y="8"/>
                        <a:pt x="17" y="8"/>
                      </a:cubicBezTo>
                      <a:cubicBezTo>
                        <a:pt x="16" y="8"/>
                        <a:pt x="15" y="7"/>
                        <a:pt x="14" y="7"/>
                      </a:cubicBezTo>
                      <a:cubicBezTo>
                        <a:pt x="13" y="6"/>
                        <a:pt x="13" y="6"/>
                        <a:pt x="12" y="6"/>
                      </a:cubicBezTo>
                      <a:cubicBezTo>
                        <a:pt x="12" y="6"/>
                        <a:pt x="11" y="6"/>
                        <a:pt x="11" y="6"/>
                      </a:cubicBezTo>
                      <a:cubicBezTo>
                        <a:pt x="11" y="6"/>
                        <a:pt x="11" y="6"/>
                        <a:pt x="10" y="6"/>
                      </a:cubicBezTo>
                      <a:cubicBezTo>
                        <a:pt x="10" y="6"/>
                        <a:pt x="9" y="6"/>
                        <a:pt x="8" y="5"/>
                      </a:cubicBezTo>
                      <a:cubicBezTo>
                        <a:pt x="8" y="4"/>
                        <a:pt x="7" y="4"/>
                        <a:pt x="7" y="4"/>
                      </a:cubicBezTo>
                      <a:cubicBezTo>
                        <a:pt x="7" y="4"/>
                        <a:pt x="7" y="4"/>
                        <a:pt x="7" y="4"/>
                      </a:cubicBezTo>
                      <a:cubicBezTo>
                        <a:pt x="6" y="4"/>
                        <a:pt x="6" y="4"/>
                        <a:pt x="6" y="4"/>
                      </a:cubicBezTo>
                      <a:cubicBezTo>
                        <a:pt x="5" y="4"/>
                        <a:pt x="4" y="1"/>
                        <a:pt x="3" y="0"/>
                      </a:cubicBezTo>
                      <a:cubicBezTo>
                        <a:pt x="3" y="0"/>
                        <a:pt x="2" y="0"/>
                        <a:pt x="2" y="0"/>
                      </a:cubicBezTo>
                    </a:path>
                  </a:pathLst>
                </a:custGeom>
                <a:solidFill>
                  <a:srgbClr val="A67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6" name="Freeform 11147">
                  <a:extLst>
                    <a:ext uri="{FF2B5EF4-FFF2-40B4-BE49-F238E27FC236}">
                      <a16:creationId xmlns:a16="http://schemas.microsoft.com/office/drawing/2014/main" id="{5D953D80-8F79-E0CC-07B0-9612C80D5FE2}"/>
                    </a:ext>
                  </a:extLst>
                </p:cNvPr>
                <p:cNvSpPr>
                  <a:spLocks/>
                </p:cNvSpPr>
                <p:nvPr/>
              </p:nvSpPr>
              <p:spPr bwMode="auto">
                <a:xfrm>
                  <a:off x="4160" y="2963"/>
                  <a:ext cx="21" cy="19"/>
                </a:xfrm>
                <a:custGeom>
                  <a:avLst/>
                  <a:gdLst>
                    <a:gd name="T0" fmla="*/ 13 w 25"/>
                    <a:gd name="T1" fmla="*/ 0 h 24"/>
                    <a:gd name="T2" fmla="*/ 12 w 25"/>
                    <a:gd name="T3" fmla="*/ 2 h 24"/>
                    <a:gd name="T4" fmla="*/ 10 w 25"/>
                    <a:gd name="T5" fmla="*/ 5 h 24"/>
                    <a:gd name="T6" fmla="*/ 7 w 25"/>
                    <a:gd name="T7" fmla="*/ 6 h 24"/>
                    <a:gd name="T8" fmla="*/ 6 w 25"/>
                    <a:gd name="T9" fmla="*/ 7 h 24"/>
                    <a:gd name="T10" fmla="*/ 5 w 25"/>
                    <a:gd name="T11" fmla="*/ 8 h 24"/>
                    <a:gd name="T12" fmla="*/ 3 w 25"/>
                    <a:gd name="T13" fmla="*/ 8 h 24"/>
                    <a:gd name="T14" fmla="*/ 3 w 25"/>
                    <a:gd name="T15" fmla="*/ 8 h 24"/>
                    <a:gd name="T16" fmla="*/ 0 w 25"/>
                    <a:gd name="T17" fmla="*/ 9 h 24"/>
                    <a:gd name="T18" fmla="*/ 0 w 25"/>
                    <a:gd name="T19" fmla="*/ 9 h 24"/>
                    <a:gd name="T20" fmla="*/ 3 w 25"/>
                    <a:gd name="T21" fmla="*/ 10 h 24"/>
                    <a:gd name="T22" fmla="*/ 3 w 25"/>
                    <a:gd name="T23" fmla="*/ 10 h 24"/>
                    <a:gd name="T24" fmla="*/ 3 w 25"/>
                    <a:gd name="T25" fmla="*/ 9 h 24"/>
                    <a:gd name="T26" fmla="*/ 3 w 25"/>
                    <a:gd name="T27" fmla="*/ 9 h 24"/>
                    <a:gd name="T28" fmla="*/ 3 w 25"/>
                    <a:gd name="T29" fmla="*/ 9 h 24"/>
                    <a:gd name="T30" fmla="*/ 3 w 25"/>
                    <a:gd name="T31" fmla="*/ 10 h 24"/>
                    <a:gd name="T32" fmla="*/ 4 w 25"/>
                    <a:gd name="T33" fmla="*/ 10 h 24"/>
                    <a:gd name="T34" fmla="*/ 5 w 25"/>
                    <a:gd name="T35" fmla="*/ 9 h 24"/>
                    <a:gd name="T36" fmla="*/ 5 w 25"/>
                    <a:gd name="T37" fmla="*/ 9 h 24"/>
                    <a:gd name="T38" fmla="*/ 5 w 25"/>
                    <a:gd name="T39" fmla="*/ 9 h 24"/>
                    <a:gd name="T40" fmla="*/ 5 w 25"/>
                    <a:gd name="T41" fmla="*/ 9 h 24"/>
                    <a:gd name="T42" fmla="*/ 5 w 25"/>
                    <a:gd name="T43" fmla="*/ 9 h 24"/>
                    <a:gd name="T44" fmla="*/ 5 w 25"/>
                    <a:gd name="T45" fmla="*/ 8 h 24"/>
                    <a:gd name="T46" fmla="*/ 5 w 25"/>
                    <a:gd name="T47" fmla="*/ 8 h 24"/>
                    <a:gd name="T48" fmla="*/ 6 w 25"/>
                    <a:gd name="T49" fmla="*/ 8 h 24"/>
                    <a:gd name="T50" fmla="*/ 6 w 25"/>
                    <a:gd name="T51" fmla="*/ 8 h 24"/>
                    <a:gd name="T52" fmla="*/ 7 w 25"/>
                    <a:gd name="T53" fmla="*/ 8 h 24"/>
                    <a:gd name="T54" fmla="*/ 10 w 25"/>
                    <a:gd name="T55" fmla="*/ 6 h 24"/>
                    <a:gd name="T56" fmla="*/ 11 w 25"/>
                    <a:gd name="T57" fmla="*/ 5 h 24"/>
                    <a:gd name="T58" fmla="*/ 13 w 25"/>
                    <a:gd name="T59" fmla="*/ 3 h 24"/>
                    <a:gd name="T60" fmla="*/ 12 w 25"/>
                    <a:gd name="T61" fmla="*/ 2 h 24"/>
                    <a:gd name="T62" fmla="*/ 13 w 25"/>
                    <a:gd name="T63" fmla="*/ 1 h 24"/>
                    <a:gd name="T64" fmla="*/ 13 w 25"/>
                    <a:gd name="T65" fmla="*/ 1 h 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24">
                      <a:moveTo>
                        <a:pt x="25" y="0"/>
                      </a:moveTo>
                      <a:cubicBezTo>
                        <a:pt x="25" y="0"/>
                        <a:pt x="25" y="0"/>
                        <a:pt x="25" y="0"/>
                      </a:cubicBezTo>
                      <a:cubicBezTo>
                        <a:pt x="25" y="0"/>
                        <a:pt x="25" y="0"/>
                        <a:pt x="25" y="0"/>
                      </a:cubicBezTo>
                      <a:cubicBezTo>
                        <a:pt x="24" y="1"/>
                        <a:pt x="24" y="2"/>
                        <a:pt x="24" y="3"/>
                      </a:cubicBezTo>
                      <a:cubicBezTo>
                        <a:pt x="25" y="5"/>
                        <a:pt x="22" y="6"/>
                        <a:pt x="22" y="8"/>
                      </a:cubicBezTo>
                      <a:cubicBezTo>
                        <a:pt x="23" y="10"/>
                        <a:pt x="20" y="10"/>
                        <a:pt x="20" y="12"/>
                      </a:cubicBezTo>
                      <a:cubicBezTo>
                        <a:pt x="19" y="14"/>
                        <a:pt x="16" y="14"/>
                        <a:pt x="16" y="15"/>
                      </a:cubicBezTo>
                      <a:cubicBezTo>
                        <a:pt x="16" y="18"/>
                        <a:pt x="13" y="16"/>
                        <a:pt x="13" y="17"/>
                      </a:cubicBezTo>
                      <a:cubicBezTo>
                        <a:pt x="13" y="18"/>
                        <a:pt x="12" y="18"/>
                        <a:pt x="11" y="18"/>
                      </a:cubicBezTo>
                      <a:cubicBezTo>
                        <a:pt x="11" y="18"/>
                        <a:pt x="11" y="18"/>
                        <a:pt x="11" y="18"/>
                      </a:cubicBezTo>
                      <a:cubicBezTo>
                        <a:pt x="10" y="18"/>
                        <a:pt x="10" y="18"/>
                        <a:pt x="10" y="18"/>
                      </a:cubicBezTo>
                      <a:cubicBezTo>
                        <a:pt x="9" y="18"/>
                        <a:pt x="9" y="18"/>
                        <a:pt x="9" y="19"/>
                      </a:cubicBezTo>
                      <a:cubicBezTo>
                        <a:pt x="9" y="20"/>
                        <a:pt x="8" y="20"/>
                        <a:pt x="8" y="20"/>
                      </a:cubicBezTo>
                      <a:cubicBezTo>
                        <a:pt x="7" y="20"/>
                        <a:pt x="7" y="20"/>
                        <a:pt x="6" y="20"/>
                      </a:cubicBezTo>
                      <a:cubicBezTo>
                        <a:pt x="6" y="19"/>
                        <a:pt x="5" y="19"/>
                        <a:pt x="5" y="19"/>
                      </a:cubicBezTo>
                      <a:cubicBezTo>
                        <a:pt x="5" y="19"/>
                        <a:pt x="4" y="19"/>
                        <a:pt x="4" y="19"/>
                      </a:cubicBezTo>
                      <a:cubicBezTo>
                        <a:pt x="4" y="20"/>
                        <a:pt x="3" y="20"/>
                        <a:pt x="3" y="20"/>
                      </a:cubicBezTo>
                      <a:cubicBezTo>
                        <a:pt x="2" y="21"/>
                        <a:pt x="1" y="22"/>
                        <a:pt x="0" y="23"/>
                      </a:cubicBezTo>
                      <a:cubicBezTo>
                        <a:pt x="0" y="23"/>
                        <a:pt x="0" y="23"/>
                        <a:pt x="0" y="23"/>
                      </a:cubicBezTo>
                      <a:cubicBezTo>
                        <a:pt x="0" y="23"/>
                        <a:pt x="0" y="23"/>
                        <a:pt x="0" y="23"/>
                      </a:cubicBezTo>
                      <a:cubicBezTo>
                        <a:pt x="0" y="23"/>
                        <a:pt x="0" y="23"/>
                        <a:pt x="0" y="23"/>
                      </a:cubicBezTo>
                      <a:cubicBezTo>
                        <a:pt x="1" y="24"/>
                        <a:pt x="2" y="24"/>
                        <a:pt x="3" y="24"/>
                      </a:cubicBezTo>
                      <a:cubicBezTo>
                        <a:pt x="3" y="24"/>
                        <a:pt x="3" y="24"/>
                        <a:pt x="3" y="24"/>
                      </a:cubicBezTo>
                      <a:cubicBezTo>
                        <a:pt x="3" y="24"/>
                        <a:pt x="3" y="24"/>
                        <a:pt x="3" y="24"/>
                      </a:cubicBezTo>
                      <a:cubicBezTo>
                        <a:pt x="3" y="24"/>
                        <a:pt x="3" y="24"/>
                        <a:pt x="3" y="24"/>
                      </a:cubicBezTo>
                      <a:cubicBezTo>
                        <a:pt x="3" y="24"/>
                        <a:pt x="4" y="24"/>
                        <a:pt x="4" y="23"/>
                      </a:cubicBezTo>
                      <a:cubicBezTo>
                        <a:pt x="4" y="23"/>
                        <a:pt x="4" y="23"/>
                        <a:pt x="4" y="23"/>
                      </a:cubicBezTo>
                      <a:cubicBezTo>
                        <a:pt x="4" y="23"/>
                        <a:pt x="4" y="23"/>
                        <a:pt x="4" y="23"/>
                      </a:cubicBezTo>
                      <a:cubicBezTo>
                        <a:pt x="4" y="23"/>
                        <a:pt x="4" y="23"/>
                        <a:pt x="4" y="23"/>
                      </a:cubicBezTo>
                      <a:cubicBezTo>
                        <a:pt x="4" y="23"/>
                        <a:pt x="5" y="23"/>
                        <a:pt x="5" y="23"/>
                      </a:cubicBezTo>
                      <a:cubicBezTo>
                        <a:pt x="5" y="23"/>
                        <a:pt x="5" y="23"/>
                        <a:pt x="5" y="23"/>
                      </a:cubicBezTo>
                      <a:cubicBezTo>
                        <a:pt x="5" y="23"/>
                        <a:pt x="6" y="23"/>
                        <a:pt x="6" y="24"/>
                      </a:cubicBezTo>
                      <a:cubicBezTo>
                        <a:pt x="7" y="24"/>
                        <a:pt x="7" y="24"/>
                        <a:pt x="8" y="24"/>
                      </a:cubicBezTo>
                      <a:cubicBezTo>
                        <a:pt x="8" y="24"/>
                        <a:pt x="8" y="24"/>
                        <a:pt x="8" y="24"/>
                      </a:cubicBezTo>
                      <a:cubicBezTo>
                        <a:pt x="8" y="24"/>
                        <a:pt x="9" y="24"/>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2"/>
                        <a:pt x="9" y="22"/>
                        <a:pt x="10" y="22"/>
                      </a:cubicBezTo>
                      <a:cubicBezTo>
                        <a:pt x="10" y="22"/>
                        <a:pt x="10" y="22"/>
                        <a:pt x="10" y="22"/>
                      </a:cubicBezTo>
                      <a:cubicBezTo>
                        <a:pt x="10" y="22"/>
                        <a:pt x="10" y="22"/>
                        <a:pt x="10" y="22"/>
                      </a:cubicBezTo>
                      <a:cubicBezTo>
                        <a:pt x="10" y="22"/>
                        <a:pt x="10" y="22"/>
                        <a:pt x="10" y="22"/>
                      </a:cubicBezTo>
                      <a:cubicBezTo>
                        <a:pt x="10" y="22"/>
                        <a:pt x="10" y="22"/>
                        <a:pt x="11" y="22"/>
                      </a:cubicBezTo>
                      <a:cubicBezTo>
                        <a:pt x="11" y="22"/>
                        <a:pt x="11" y="22"/>
                        <a:pt x="11" y="22"/>
                      </a:cubicBezTo>
                      <a:cubicBezTo>
                        <a:pt x="11" y="22"/>
                        <a:pt x="11" y="22"/>
                        <a:pt x="11" y="22"/>
                      </a:cubicBezTo>
                      <a:cubicBezTo>
                        <a:pt x="11" y="22"/>
                        <a:pt x="11" y="22"/>
                        <a:pt x="11" y="22"/>
                      </a:cubicBezTo>
                      <a:cubicBezTo>
                        <a:pt x="12" y="22"/>
                        <a:pt x="13" y="22"/>
                        <a:pt x="13" y="22"/>
                      </a:cubicBezTo>
                      <a:cubicBezTo>
                        <a:pt x="13" y="21"/>
                        <a:pt x="13" y="21"/>
                        <a:pt x="13" y="21"/>
                      </a:cubicBezTo>
                      <a:cubicBezTo>
                        <a:pt x="13" y="20"/>
                        <a:pt x="16" y="22"/>
                        <a:pt x="16" y="19"/>
                      </a:cubicBezTo>
                      <a:cubicBezTo>
                        <a:pt x="16" y="18"/>
                        <a:pt x="19" y="18"/>
                        <a:pt x="20" y="16"/>
                      </a:cubicBezTo>
                      <a:cubicBezTo>
                        <a:pt x="20" y="14"/>
                        <a:pt x="22" y="14"/>
                        <a:pt x="22" y="12"/>
                      </a:cubicBezTo>
                      <a:cubicBezTo>
                        <a:pt x="22" y="12"/>
                        <a:pt x="22" y="12"/>
                        <a:pt x="22" y="12"/>
                      </a:cubicBezTo>
                      <a:cubicBezTo>
                        <a:pt x="22" y="12"/>
                        <a:pt x="22" y="12"/>
                        <a:pt x="22" y="12"/>
                      </a:cubicBezTo>
                      <a:cubicBezTo>
                        <a:pt x="22" y="10"/>
                        <a:pt x="25" y="10"/>
                        <a:pt x="25" y="8"/>
                      </a:cubicBezTo>
                      <a:cubicBezTo>
                        <a:pt x="25" y="8"/>
                        <a:pt x="24" y="7"/>
                        <a:pt x="24" y="7"/>
                      </a:cubicBezTo>
                      <a:cubicBezTo>
                        <a:pt x="24" y="7"/>
                        <a:pt x="24" y="6"/>
                        <a:pt x="24" y="6"/>
                      </a:cubicBezTo>
                      <a:cubicBezTo>
                        <a:pt x="24" y="5"/>
                        <a:pt x="25" y="4"/>
                        <a:pt x="25" y="2"/>
                      </a:cubicBezTo>
                      <a:cubicBezTo>
                        <a:pt x="25" y="2"/>
                        <a:pt x="25" y="2"/>
                        <a:pt x="25" y="1"/>
                      </a:cubicBezTo>
                      <a:cubicBezTo>
                        <a:pt x="25" y="1"/>
                        <a:pt x="25" y="1"/>
                        <a:pt x="25" y="1"/>
                      </a:cubicBezTo>
                      <a:cubicBezTo>
                        <a:pt x="25" y="1"/>
                        <a:pt x="25" y="1"/>
                        <a:pt x="25" y="1"/>
                      </a:cubicBezTo>
                      <a:cubicBezTo>
                        <a:pt x="25" y="1"/>
                        <a:pt x="25" y="0"/>
                        <a:pt x="25" y="0"/>
                      </a:cubicBezTo>
                    </a:path>
                  </a:pathLst>
                </a:custGeom>
                <a:solidFill>
                  <a:srgbClr val="AA84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7" name="Freeform 11148">
                  <a:extLst>
                    <a:ext uri="{FF2B5EF4-FFF2-40B4-BE49-F238E27FC236}">
                      <a16:creationId xmlns:a16="http://schemas.microsoft.com/office/drawing/2014/main" id="{DD683455-06A6-9814-FBF4-B9BEB3AE3897}"/>
                    </a:ext>
                  </a:extLst>
                </p:cNvPr>
                <p:cNvSpPr>
                  <a:spLocks/>
                </p:cNvSpPr>
                <p:nvPr/>
              </p:nvSpPr>
              <p:spPr bwMode="auto">
                <a:xfrm>
                  <a:off x="4168" y="2954"/>
                  <a:ext cx="3" cy="3"/>
                </a:xfrm>
                <a:custGeom>
                  <a:avLst/>
                  <a:gdLst>
                    <a:gd name="T0" fmla="*/ 2 w 3"/>
                    <a:gd name="T1" fmla="*/ 0 h 3"/>
                    <a:gd name="T2" fmla="*/ 1 w 3"/>
                    <a:gd name="T3" fmla="*/ 3 h 3"/>
                    <a:gd name="T4" fmla="*/ 2 w 3"/>
                    <a:gd name="T5" fmla="*/ 3 h 3"/>
                    <a:gd name="T6" fmla="*/ 2 w 3"/>
                    <a:gd name="T7" fmla="*/ 3 h 3"/>
                    <a:gd name="T8" fmla="*/ 3 w 3"/>
                    <a:gd name="T9" fmla="*/ 0 h 3"/>
                    <a:gd name="T10" fmla="*/ 2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1" y="1"/>
                        <a:pt x="0" y="1"/>
                        <a:pt x="1" y="3"/>
                      </a:cubicBezTo>
                      <a:cubicBezTo>
                        <a:pt x="1" y="3"/>
                        <a:pt x="1" y="3"/>
                        <a:pt x="2" y="3"/>
                      </a:cubicBezTo>
                      <a:cubicBezTo>
                        <a:pt x="2" y="3"/>
                        <a:pt x="2" y="3"/>
                        <a:pt x="2" y="3"/>
                      </a:cubicBezTo>
                      <a:cubicBezTo>
                        <a:pt x="2" y="2"/>
                        <a:pt x="1" y="0"/>
                        <a:pt x="3" y="0"/>
                      </a:cubicBezTo>
                      <a:cubicBezTo>
                        <a:pt x="2" y="0"/>
                        <a:pt x="2" y="0"/>
                        <a:pt x="2"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8" name="Freeform 11149">
                  <a:extLst>
                    <a:ext uri="{FF2B5EF4-FFF2-40B4-BE49-F238E27FC236}">
                      <a16:creationId xmlns:a16="http://schemas.microsoft.com/office/drawing/2014/main" id="{A7CB3DF8-10DF-FFC0-F5D1-64C798E0D170}"/>
                    </a:ext>
                  </a:extLst>
                </p:cNvPr>
                <p:cNvSpPr>
                  <a:spLocks/>
                </p:cNvSpPr>
                <p:nvPr/>
              </p:nvSpPr>
              <p:spPr bwMode="auto">
                <a:xfrm>
                  <a:off x="4165" y="2950"/>
                  <a:ext cx="3" cy="4"/>
                </a:xfrm>
                <a:custGeom>
                  <a:avLst/>
                  <a:gdLst>
                    <a:gd name="T0" fmla="*/ 2 w 4"/>
                    <a:gd name="T1" fmla="*/ 0 h 4"/>
                    <a:gd name="T2" fmla="*/ 2 w 4"/>
                    <a:gd name="T3" fmla="*/ 1 h 4"/>
                    <a:gd name="T4" fmla="*/ 0 w 4"/>
                    <a:gd name="T5" fmla="*/ 4 h 4"/>
                    <a:gd name="T6" fmla="*/ 0 w 4"/>
                    <a:gd name="T7" fmla="*/ 4 h 4"/>
                    <a:gd name="T8" fmla="*/ 2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2" y="0"/>
                      </a:moveTo>
                      <a:cubicBezTo>
                        <a:pt x="2" y="1"/>
                        <a:pt x="2" y="1"/>
                        <a:pt x="2" y="1"/>
                      </a:cubicBezTo>
                      <a:cubicBezTo>
                        <a:pt x="2" y="1"/>
                        <a:pt x="0" y="3"/>
                        <a:pt x="0" y="4"/>
                      </a:cubicBezTo>
                      <a:cubicBezTo>
                        <a:pt x="0" y="4"/>
                        <a:pt x="0" y="4"/>
                        <a:pt x="0" y="4"/>
                      </a:cubicBezTo>
                      <a:cubicBezTo>
                        <a:pt x="2" y="4"/>
                        <a:pt x="4" y="1"/>
                        <a:pt x="2"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69" name="Freeform 11150">
                  <a:extLst>
                    <a:ext uri="{FF2B5EF4-FFF2-40B4-BE49-F238E27FC236}">
                      <a16:creationId xmlns:a16="http://schemas.microsoft.com/office/drawing/2014/main" id="{B0B6D3CD-1352-8CB6-8FD0-104F2F221122}"/>
                    </a:ext>
                  </a:extLst>
                </p:cNvPr>
                <p:cNvSpPr>
                  <a:spLocks/>
                </p:cNvSpPr>
                <p:nvPr/>
              </p:nvSpPr>
              <p:spPr bwMode="auto">
                <a:xfrm>
                  <a:off x="4162" y="2958"/>
                  <a:ext cx="4" cy="3"/>
                </a:xfrm>
                <a:custGeom>
                  <a:avLst/>
                  <a:gdLst>
                    <a:gd name="T0" fmla="*/ 3 w 4"/>
                    <a:gd name="T1" fmla="*/ 0 h 4"/>
                    <a:gd name="T2" fmla="*/ 2 w 4"/>
                    <a:gd name="T3" fmla="*/ 0 h 4"/>
                    <a:gd name="T4" fmla="*/ 1 w 4"/>
                    <a:gd name="T5" fmla="*/ 2 h 4"/>
                    <a:gd name="T6" fmla="*/ 3 w 4"/>
                    <a:gd name="T7" fmla="*/ 1 h 4"/>
                    <a:gd name="T8" fmla="*/ 4 w 4"/>
                    <a:gd name="T9" fmla="*/ 1 h 4"/>
                    <a:gd name="T10" fmla="*/ 4 w 4"/>
                    <a:gd name="T11" fmla="*/ 1 h 4"/>
                    <a:gd name="T12" fmla="*/ 3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3" y="0"/>
                      </a:moveTo>
                      <a:cubicBezTo>
                        <a:pt x="2" y="0"/>
                        <a:pt x="2" y="0"/>
                        <a:pt x="2" y="0"/>
                      </a:cubicBezTo>
                      <a:cubicBezTo>
                        <a:pt x="1" y="1"/>
                        <a:pt x="0" y="3"/>
                        <a:pt x="1" y="4"/>
                      </a:cubicBezTo>
                      <a:cubicBezTo>
                        <a:pt x="2" y="3"/>
                        <a:pt x="2" y="1"/>
                        <a:pt x="3" y="1"/>
                      </a:cubicBezTo>
                      <a:cubicBezTo>
                        <a:pt x="3" y="1"/>
                        <a:pt x="3" y="1"/>
                        <a:pt x="4" y="1"/>
                      </a:cubicBezTo>
                      <a:cubicBezTo>
                        <a:pt x="4" y="1"/>
                        <a:pt x="4" y="1"/>
                        <a:pt x="4" y="1"/>
                      </a:cubicBezTo>
                      <a:cubicBezTo>
                        <a:pt x="4" y="0"/>
                        <a:pt x="3" y="0"/>
                        <a:pt x="3"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0" name="Freeform 11151">
                  <a:extLst>
                    <a:ext uri="{FF2B5EF4-FFF2-40B4-BE49-F238E27FC236}">
                      <a16:creationId xmlns:a16="http://schemas.microsoft.com/office/drawing/2014/main" id="{8A2EAF26-8D79-1EBB-FA22-4468B3C892E5}"/>
                    </a:ext>
                  </a:extLst>
                </p:cNvPr>
                <p:cNvSpPr>
                  <a:spLocks noEditPoints="1"/>
                </p:cNvSpPr>
                <p:nvPr/>
              </p:nvSpPr>
              <p:spPr bwMode="auto">
                <a:xfrm>
                  <a:off x="4157" y="2952"/>
                  <a:ext cx="3" cy="4"/>
                </a:xfrm>
                <a:custGeom>
                  <a:avLst/>
                  <a:gdLst>
                    <a:gd name="T0" fmla="*/ 2 w 3"/>
                    <a:gd name="T1" fmla="*/ 0 h 5"/>
                    <a:gd name="T2" fmla="*/ 1 w 3"/>
                    <a:gd name="T3" fmla="*/ 2 h 5"/>
                    <a:gd name="T4" fmla="*/ 1 w 3"/>
                    <a:gd name="T5" fmla="*/ 2 h 5"/>
                    <a:gd name="T6" fmla="*/ 1 w 3"/>
                    <a:gd name="T7" fmla="*/ 2 h 5"/>
                    <a:gd name="T8" fmla="*/ 3 w 3"/>
                    <a:gd name="T9" fmla="*/ 2 h 5"/>
                    <a:gd name="T10" fmla="*/ 2 w 3"/>
                    <a:gd name="T11" fmla="*/ 0 h 5"/>
                    <a:gd name="T12" fmla="*/ 2 w 3"/>
                    <a:gd name="T13" fmla="*/ 0 h 5"/>
                    <a:gd name="T14" fmla="*/ 1 w 3"/>
                    <a:gd name="T15" fmla="*/ 0 h 5"/>
                    <a:gd name="T16" fmla="*/ 2 w 3"/>
                    <a:gd name="T17" fmla="*/ 0 h 5"/>
                    <a:gd name="T18" fmla="*/ 2 w 3"/>
                    <a:gd name="T19" fmla="*/ 0 h 5"/>
                    <a:gd name="T20" fmla="*/ 2 w 3"/>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5">
                      <a:moveTo>
                        <a:pt x="2" y="0"/>
                      </a:moveTo>
                      <a:cubicBezTo>
                        <a:pt x="2" y="1"/>
                        <a:pt x="2" y="3"/>
                        <a:pt x="1" y="3"/>
                      </a:cubicBezTo>
                      <a:cubicBezTo>
                        <a:pt x="1" y="4"/>
                        <a:pt x="0" y="5"/>
                        <a:pt x="1" y="5"/>
                      </a:cubicBezTo>
                      <a:cubicBezTo>
                        <a:pt x="1" y="5"/>
                        <a:pt x="1" y="5"/>
                        <a:pt x="1" y="5"/>
                      </a:cubicBezTo>
                      <a:cubicBezTo>
                        <a:pt x="1" y="5"/>
                        <a:pt x="3" y="3"/>
                        <a:pt x="3" y="2"/>
                      </a:cubicBezTo>
                      <a:cubicBezTo>
                        <a:pt x="3" y="1"/>
                        <a:pt x="3" y="0"/>
                        <a:pt x="2" y="0"/>
                      </a:cubicBezTo>
                      <a:moveTo>
                        <a:pt x="2" y="0"/>
                      </a:moveTo>
                      <a:cubicBezTo>
                        <a:pt x="1" y="0"/>
                        <a:pt x="1" y="0"/>
                        <a:pt x="1" y="0"/>
                      </a:cubicBezTo>
                      <a:cubicBezTo>
                        <a:pt x="2" y="0"/>
                        <a:pt x="2" y="0"/>
                        <a:pt x="2" y="0"/>
                      </a:cubicBezTo>
                      <a:cubicBezTo>
                        <a:pt x="2" y="0"/>
                        <a:pt x="2" y="0"/>
                        <a:pt x="2" y="0"/>
                      </a:cubicBezTo>
                      <a:cubicBezTo>
                        <a:pt x="2" y="0"/>
                        <a:pt x="2"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1" name="Freeform 11152">
                  <a:extLst>
                    <a:ext uri="{FF2B5EF4-FFF2-40B4-BE49-F238E27FC236}">
                      <a16:creationId xmlns:a16="http://schemas.microsoft.com/office/drawing/2014/main" id="{C84D38B7-6F65-F3E7-3557-C8651216A354}"/>
                    </a:ext>
                  </a:extLst>
                </p:cNvPr>
                <p:cNvSpPr>
                  <a:spLocks/>
                </p:cNvSpPr>
                <p:nvPr/>
              </p:nvSpPr>
              <p:spPr bwMode="auto">
                <a:xfrm>
                  <a:off x="4162" y="2949"/>
                  <a:ext cx="1" cy="2"/>
                </a:xfrm>
                <a:custGeom>
                  <a:avLst/>
                  <a:gdLst>
                    <a:gd name="T0" fmla="*/ 0 w 1"/>
                    <a:gd name="T1" fmla="*/ 0 h 2"/>
                    <a:gd name="T2" fmla="*/ 0 w 1"/>
                    <a:gd name="T3" fmla="*/ 2 h 2"/>
                    <a:gd name="T4" fmla="*/ 1 w 1"/>
                    <a:gd name="T5" fmla="*/ 1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0"/>
                        <a:pt x="0" y="1"/>
                        <a:pt x="0" y="2"/>
                      </a:cubicBezTo>
                      <a:cubicBezTo>
                        <a:pt x="0" y="1"/>
                        <a:pt x="0" y="1"/>
                        <a:pt x="1" y="1"/>
                      </a:cubicBezTo>
                      <a:cubicBezTo>
                        <a:pt x="1"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2" name="Freeform 11153">
                  <a:extLst>
                    <a:ext uri="{FF2B5EF4-FFF2-40B4-BE49-F238E27FC236}">
                      <a16:creationId xmlns:a16="http://schemas.microsoft.com/office/drawing/2014/main" id="{3904EF5D-42C2-EFB4-308B-5FA4F27901EF}"/>
                    </a:ext>
                  </a:extLst>
                </p:cNvPr>
                <p:cNvSpPr>
                  <a:spLocks noEditPoints="1"/>
                </p:cNvSpPr>
                <p:nvPr/>
              </p:nvSpPr>
              <p:spPr bwMode="auto">
                <a:xfrm>
                  <a:off x="4162" y="2949"/>
                  <a:ext cx="2" cy="1"/>
                </a:xfrm>
                <a:custGeom>
                  <a:avLst/>
                  <a:gdLst>
                    <a:gd name="T0" fmla="*/ 1 w 3"/>
                    <a:gd name="T1" fmla="*/ 1 h 2"/>
                    <a:gd name="T2" fmla="*/ 1 w 3"/>
                    <a:gd name="T3" fmla="*/ 1 h 2"/>
                    <a:gd name="T4" fmla="*/ 1 w 3"/>
                    <a:gd name="T5" fmla="*/ 1 h 2"/>
                    <a:gd name="T6" fmla="*/ 1 w 3"/>
                    <a:gd name="T7" fmla="*/ 1 h 2"/>
                    <a:gd name="T8" fmla="*/ 1 w 3"/>
                    <a:gd name="T9" fmla="*/ 0 h 2"/>
                    <a:gd name="T10" fmla="*/ 0 w 3"/>
                    <a:gd name="T11" fmla="*/ 1 h 2"/>
                    <a:gd name="T12" fmla="*/ 1 w 3"/>
                    <a:gd name="T13" fmla="*/ 1 h 2"/>
                    <a:gd name="T14" fmla="*/ 1 w 3"/>
                    <a:gd name="T15" fmla="*/ 1 h 2"/>
                    <a:gd name="T16" fmla="*/ 1 w 3"/>
                    <a:gd name="T17" fmla="*/ 1 h 2"/>
                    <a:gd name="T18" fmla="*/ 1 w 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
                      <a:moveTo>
                        <a:pt x="3" y="1"/>
                      </a:moveTo>
                      <a:cubicBezTo>
                        <a:pt x="3" y="1"/>
                        <a:pt x="3" y="1"/>
                        <a:pt x="3" y="1"/>
                      </a:cubicBezTo>
                      <a:cubicBezTo>
                        <a:pt x="3" y="1"/>
                        <a:pt x="3" y="1"/>
                        <a:pt x="3" y="1"/>
                      </a:cubicBezTo>
                      <a:cubicBezTo>
                        <a:pt x="3" y="1"/>
                        <a:pt x="3" y="1"/>
                        <a:pt x="3" y="1"/>
                      </a:cubicBezTo>
                      <a:moveTo>
                        <a:pt x="2" y="0"/>
                      </a:moveTo>
                      <a:cubicBezTo>
                        <a:pt x="2" y="0"/>
                        <a:pt x="1" y="0"/>
                        <a:pt x="0" y="1"/>
                      </a:cubicBezTo>
                      <a:cubicBezTo>
                        <a:pt x="0" y="1"/>
                        <a:pt x="1" y="1"/>
                        <a:pt x="1" y="2"/>
                      </a:cubicBezTo>
                      <a:cubicBezTo>
                        <a:pt x="1" y="1"/>
                        <a:pt x="2" y="1"/>
                        <a:pt x="2" y="1"/>
                      </a:cubicBezTo>
                      <a:cubicBezTo>
                        <a:pt x="3" y="1"/>
                        <a:pt x="3" y="1"/>
                        <a:pt x="3" y="1"/>
                      </a:cubicBezTo>
                      <a:cubicBezTo>
                        <a:pt x="3" y="0"/>
                        <a:pt x="3" y="0"/>
                        <a:pt x="2"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3" name="Freeform 11154">
                  <a:extLst>
                    <a:ext uri="{FF2B5EF4-FFF2-40B4-BE49-F238E27FC236}">
                      <a16:creationId xmlns:a16="http://schemas.microsoft.com/office/drawing/2014/main" id="{47DDE265-6229-13F1-CB8E-7840FDE7FB6A}"/>
                    </a:ext>
                  </a:extLst>
                </p:cNvPr>
                <p:cNvSpPr>
                  <a:spLocks noEditPoints="1"/>
                </p:cNvSpPr>
                <p:nvPr/>
              </p:nvSpPr>
              <p:spPr bwMode="auto">
                <a:xfrm>
                  <a:off x="4162" y="2965"/>
                  <a:ext cx="3" cy="3"/>
                </a:xfrm>
                <a:custGeom>
                  <a:avLst/>
                  <a:gdLst>
                    <a:gd name="T0" fmla="*/ 3 w 3"/>
                    <a:gd name="T1" fmla="*/ 0 h 4"/>
                    <a:gd name="T2" fmla="*/ 3 w 3"/>
                    <a:gd name="T3" fmla="*/ 0 h 4"/>
                    <a:gd name="T4" fmla="*/ 0 w 3"/>
                    <a:gd name="T5" fmla="*/ 2 h 4"/>
                    <a:gd name="T6" fmla="*/ 1 w 3"/>
                    <a:gd name="T7" fmla="*/ 2 h 4"/>
                    <a:gd name="T8" fmla="*/ 3 w 3"/>
                    <a:gd name="T9" fmla="*/ 2 h 4"/>
                    <a:gd name="T10" fmla="*/ 3 w 3"/>
                    <a:gd name="T11" fmla="*/ 0 h 4"/>
                    <a:gd name="T12" fmla="*/ 2 w 3"/>
                    <a:gd name="T13" fmla="*/ 0 h 4"/>
                    <a:gd name="T14" fmla="*/ 2 w 3"/>
                    <a:gd name="T15" fmla="*/ 0 h 4"/>
                    <a:gd name="T16" fmla="*/ 3 w 3"/>
                    <a:gd name="T17" fmla="*/ 0 h 4"/>
                    <a:gd name="T18" fmla="*/ 2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0"/>
                      </a:moveTo>
                      <a:cubicBezTo>
                        <a:pt x="3" y="0"/>
                        <a:pt x="3" y="0"/>
                        <a:pt x="3" y="0"/>
                      </a:cubicBezTo>
                      <a:cubicBezTo>
                        <a:pt x="3" y="2"/>
                        <a:pt x="1" y="3"/>
                        <a:pt x="0" y="4"/>
                      </a:cubicBezTo>
                      <a:cubicBezTo>
                        <a:pt x="0" y="4"/>
                        <a:pt x="1" y="4"/>
                        <a:pt x="1" y="4"/>
                      </a:cubicBezTo>
                      <a:cubicBezTo>
                        <a:pt x="2" y="4"/>
                        <a:pt x="2" y="3"/>
                        <a:pt x="3" y="2"/>
                      </a:cubicBezTo>
                      <a:cubicBezTo>
                        <a:pt x="3" y="1"/>
                        <a:pt x="3" y="0"/>
                        <a:pt x="3" y="0"/>
                      </a:cubicBezTo>
                      <a:moveTo>
                        <a:pt x="2" y="0"/>
                      </a:moveTo>
                      <a:cubicBezTo>
                        <a:pt x="2" y="0"/>
                        <a:pt x="2" y="0"/>
                        <a:pt x="2" y="0"/>
                      </a:cubicBezTo>
                      <a:cubicBezTo>
                        <a:pt x="2" y="0"/>
                        <a:pt x="3" y="0"/>
                        <a:pt x="3" y="0"/>
                      </a:cubicBezTo>
                      <a:cubicBezTo>
                        <a:pt x="3" y="0"/>
                        <a:pt x="2"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4" name="Freeform 11155">
                  <a:extLst>
                    <a:ext uri="{FF2B5EF4-FFF2-40B4-BE49-F238E27FC236}">
                      <a16:creationId xmlns:a16="http://schemas.microsoft.com/office/drawing/2014/main" id="{4CF501DF-5C6C-F763-BA9F-BAE2629721FD}"/>
                    </a:ext>
                  </a:extLst>
                </p:cNvPr>
                <p:cNvSpPr>
                  <a:spLocks noEditPoints="1"/>
                </p:cNvSpPr>
                <p:nvPr/>
              </p:nvSpPr>
              <p:spPr bwMode="auto">
                <a:xfrm>
                  <a:off x="4157" y="2962"/>
                  <a:ext cx="1" cy="4"/>
                </a:xfrm>
                <a:custGeom>
                  <a:avLst/>
                  <a:gdLst>
                    <a:gd name="T0" fmla="*/ 1 w 2"/>
                    <a:gd name="T1" fmla="*/ 0 h 5"/>
                    <a:gd name="T2" fmla="*/ 1 w 2"/>
                    <a:gd name="T3" fmla="*/ 0 h 5"/>
                    <a:gd name="T4" fmla="*/ 1 w 2"/>
                    <a:gd name="T5" fmla="*/ 1 h 5"/>
                    <a:gd name="T6" fmla="*/ 1 w 2"/>
                    <a:gd name="T7" fmla="*/ 0 h 5"/>
                    <a:gd name="T8" fmla="*/ 1 w 2"/>
                    <a:gd name="T9" fmla="*/ 0 h 5"/>
                    <a:gd name="T10" fmla="*/ 1 w 2"/>
                    <a:gd name="T11" fmla="*/ 2 h 5"/>
                    <a:gd name="T12" fmla="*/ 1 w 2"/>
                    <a:gd name="T13" fmla="*/ 2 h 5"/>
                    <a:gd name="T14" fmla="*/ 1 w 2"/>
                    <a:gd name="T15" fmla="*/ 0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0"/>
                      </a:moveTo>
                      <a:cubicBezTo>
                        <a:pt x="2" y="0"/>
                        <a:pt x="2" y="0"/>
                        <a:pt x="2" y="0"/>
                      </a:cubicBezTo>
                      <a:cubicBezTo>
                        <a:pt x="2" y="0"/>
                        <a:pt x="2" y="0"/>
                        <a:pt x="2" y="1"/>
                      </a:cubicBezTo>
                      <a:cubicBezTo>
                        <a:pt x="2" y="0"/>
                        <a:pt x="2" y="0"/>
                        <a:pt x="2" y="0"/>
                      </a:cubicBezTo>
                      <a:moveTo>
                        <a:pt x="1" y="0"/>
                      </a:moveTo>
                      <a:cubicBezTo>
                        <a:pt x="0" y="0"/>
                        <a:pt x="0" y="4"/>
                        <a:pt x="1" y="5"/>
                      </a:cubicBezTo>
                      <a:cubicBezTo>
                        <a:pt x="1" y="4"/>
                        <a:pt x="1" y="3"/>
                        <a:pt x="1" y="2"/>
                      </a:cubicBezTo>
                      <a:cubicBezTo>
                        <a:pt x="1" y="2"/>
                        <a:pt x="2" y="1"/>
                        <a:pt x="2" y="0"/>
                      </a:cubicBezTo>
                      <a:cubicBezTo>
                        <a:pt x="2" y="0"/>
                        <a:pt x="2"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5" name="Freeform 11156">
                  <a:extLst>
                    <a:ext uri="{FF2B5EF4-FFF2-40B4-BE49-F238E27FC236}">
                      <a16:creationId xmlns:a16="http://schemas.microsoft.com/office/drawing/2014/main" id="{BA613D87-7400-B5C1-DD54-1E03BEAAF823}"/>
                    </a:ext>
                  </a:extLst>
                </p:cNvPr>
                <p:cNvSpPr>
                  <a:spLocks/>
                </p:cNvSpPr>
                <p:nvPr/>
              </p:nvSpPr>
              <p:spPr bwMode="auto">
                <a:xfrm>
                  <a:off x="4150" y="2955"/>
                  <a:ext cx="4" cy="4"/>
                </a:xfrm>
                <a:custGeom>
                  <a:avLst/>
                  <a:gdLst>
                    <a:gd name="T0" fmla="*/ 2 w 5"/>
                    <a:gd name="T1" fmla="*/ 0 h 5"/>
                    <a:gd name="T2" fmla="*/ 2 w 5"/>
                    <a:gd name="T3" fmla="*/ 1 h 5"/>
                    <a:gd name="T4" fmla="*/ 0 w 5"/>
                    <a:gd name="T5" fmla="*/ 2 h 5"/>
                    <a:gd name="T6" fmla="*/ 1 w 5"/>
                    <a:gd name="T7" fmla="*/ 2 h 5"/>
                    <a:gd name="T8" fmla="*/ 2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3" y="0"/>
                      </a:moveTo>
                      <a:cubicBezTo>
                        <a:pt x="3" y="1"/>
                        <a:pt x="3" y="1"/>
                        <a:pt x="3" y="1"/>
                      </a:cubicBezTo>
                      <a:cubicBezTo>
                        <a:pt x="2" y="2"/>
                        <a:pt x="2" y="5"/>
                        <a:pt x="0" y="5"/>
                      </a:cubicBezTo>
                      <a:cubicBezTo>
                        <a:pt x="0" y="5"/>
                        <a:pt x="0" y="5"/>
                        <a:pt x="1" y="5"/>
                      </a:cubicBezTo>
                      <a:cubicBezTo>
                        <a:pt x="3" y="5"/>
                        <a:pt x="5" y="2"/>
                        <a:pt x="3"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6" name="Freeform 11157">
                  <a:extLst>
                    <a:ext uri="{FF2B5EF4-FFF2-40B4-BE49-F238E27FC236}">
                      <a16:creationId xmlns:a16="http://schemas.microsoft.com/office/drawing/2014/main" id="{5A6E82AC-B408-5628-1109-5BADC4D99BD1}"/>
                    </a:ext>
                  </a:extLst>
                </p:cNvPr>
                <p:cNvSpPr>
                  <a:spLocks/>
                </p:cNvSpPr>
                <p:nvPr/>
              </p:nvSpPr>
              <p:spPr bwMode="auto">
                <a:xfrm>
                  <a:off x="4153" y="2950"/>
                  <a:ext cx="3" cy="4"/>
                </a:xfrm>
                <a:custGeom>
                  <a:avLst/>
                  <a:gdLst>
                    <a:gd name="T0" fmla="*/ 2 w 3"/>
                    <a:gd name="T1" fmla="*/ 0 h 4"/>
                    <a:gd name="T2" fmla="*/ 1 w 3"/>
                    <a:gd name="T3" fmla="*/ 4 h 4"/>
                    <a:gd name="T4" fmla="*/ 2 w 3"/>
                    <a:gd name="T5" fmla="*/ 1 h 4"/>
                    <a:gd name="T6" fmla="*/ 2 w 3"/>
                    <a:gd name="T7" fmla="*/ 1 h 4"/>
                    <a:gd name="T8" fmla="*/ 3 w 3"/>
                    <a:gd name="T9" fmla="*/ 1 h 4"/>
                    <a:gd name="T10" fmla="*/ 2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2" y="0"/>
                      </a:moveTo>
                      <a:cubicBezTo>
                        <a:pt x="1" y="0"/>
                        <a:pt x="0" y="2"/>
                        <a:pt x="1" y="4"/>
                      </a:cubicBezTo>
                      <a:cubicBezTo>
                        <a:pt x="1" y="3"/>
                        <a:pt x="1" y="1"/>
                        <a:pt x="2" y="1"/>
                      </a:cubicBezTo>
                      <a:cubicBezTo>
                        <a:pt x="2" y="1"/>
                        <a:pt x="2" y="1"/>
                        <a:pt x="2" y="1"/>
                      </a:cubicBezTo>
                      <a:cubicBezTo>
                        <a:pt x="3" y="1"/>
                        <a:pt x="3" y="1"/>
                        <a:pt x="3" y="1"/>
                      </a:cubicBezTo>
                      <a:cubicBezTo>
                        <a:pt x="3" y="0"/>
                        <a:pt x="2"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7" name="Freeform 11158">
                  <a:extLst>
                    <a:ext uri="{FF2B5EF4-FFF2-40B4-BE49-F238E27FC236}">
                      <a16:creationId xmlns:a16="http://schemas.microsoft.com/office/drawing/2014/main" id="{F7C7B1DC-A75A-EDAA-CD7B-E93B79A9D6A3}"/>
                    </a:ext>
                  </a:extLst>
                </p:cNvPr>
                <p:cNvSpPr>
                  <a:spLocks/>
                </p:cNvSpPr>
                <p:nvPr/>
              </p:nvSpPr>
              <p:spPr bwMode="auto">
                <a:xfrm>
                  <a:off x="4155" y="2968"/>
                  <a:ext cx="3" cy="2"/>
                </a:xfrm>
                <a:custGeom>
                  <a:avLst/>
                  <a:gdLst>
                    <a:gd name="T0" fmla="*/ 2 w 4"/>
                    <a:gd name="T1" fmla="*/ 0 h 3"/>
                    <a:gd name="T2" fmla="*/ 2 w 4"/>
                    <a:gd name="T3" fmla="*/ 0 h 3"/>
                    <a:gd name="T4" fmla="*/ 2 w 4"/>
                    <a:gd name="T5" fmla="*/ 1 h 3"/>
                    <a:gd name="T6" fmla="*/ 0 w 4"/>
                    <a:gd name="T7" fmla="*/ 1 h 3"/>
                    <a:gd name="T8" fmla="*/ 1 w 4"/>
                    <a:gd name="T9" fmla="*/ 1 h 3"/>
                    <a:gd name="T10" fmla="*/ 2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3" y="0"/>
                      </a:moveTo>
                      <a:cubicBezTo>
                        <a:pt x="3" y="0"/>
                        <a:pt x="3" y="0"/>
                        <a:pt x="3" y="0"/>
                      </a:cubicBezTo>
                      <a:cubicBezTo>
                        <a:pt x="3" y="2"/>
                        <a:pt x="2" y="2"/>
                        <a:pt x="2" y="2"/>
                      </a:cubicBezTo>
                      <a:cubicBezTo>
                        <a:pt x="1" y="2"/>
                        <a:pt x="0" y="2"/>
                        <a:pt x="0" y="2"/>
                      </a:cubicBezTo>
                      <a:cubicBezTo>
                        <a:pt x="0" y="2"/>
                        <a:pt x="0" y="3"/>
                        <a:pt x="1" y="3"/>
                      </a:cubicBezTo>
                      <a:cubicBezTo>
                        <a:pt x="2" y="3"/>
                        <a:pt x="4" y="1"/>
                        <a:pt x="3"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8" name="Freeform 11159">
                  <a:extLst>
                    <a:ext uri="{FF2B5EF4-FFF2-40B4-BE49-F238E27FC236}">
                      <a16:creationId xmlns:a16="http://schemas.microsoft.com/office/drawing/2014/main" id="{14AC989B-AF09-9E64-DE36-56AB10792DF8}"/>
                    </a:ext>
                  </a:extLst>
                </p:cNvPr>
                <p:cNvSpPr>
                  <a:spLocks noEditPoints="1"/>
                </p:cNvSpPr>
                <p:nvPr/>
              </p:nvSpPr>
              <p:spPr bwMode="auto">
                <a:xfrm>
                  <a:off x="4150" y="2963"/>
                  <a:ext cx="2" cy="5"/>
                </a:xfrm>
                <a:custGeom>
                  <a:avLst/>
                  <a:gdLst>
                    <a:gd name="T0" fmla="*/ 1 w 3"/>
                    <a:gd name="T1" fmla="*/ 5 h 5"/>
                    <a:gd name="T2" fmla="*/ 1 w 3"/>
                    <a:gd name="T3" fmla="*/ 5 h 5"/>
                    <a:gd name="T4" fmla="*/ 1 w 3"/>
                    <a:gd name="T5" fmla="*/ 5 h 5"/>
                    <a:gd name="T6" fmla="*/ 1 w 3"/>
                    <a:gd name="T7" fmla="*/ 0 h 5"/>
                    <a:gd name="T8" fmla="*/ 1 w 3"/>
                    <a:gd name="T9" fmla="*/ 0 h 5"/>
                    <a:gd name="T10" fmla="*/ 1 w 3"/>
                    <a:gd name="T11" fmla="*/ 3 h 5"/>
                    <a:gd name="T12" fmla="*/ 1 w 3"/>
                    <a:gd name="T13" fmla="*/ 5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5"/>
                      </a:moveTo>
                      <a:cubicBezTo>
                        <a:pt x="2" y="5"/>
                        <a:pt x="2" y="5"/>
                        <a:pt x="2" y="5"/>
                      </a:cubicBezTo>
                      <a:cubicBezTo>
                        <a:pt x="2" y="5"/>
                        <a:pt x="2" y="5"/>
                        <a:pt x="2" y="5"/>
                      </a:cubicBezTo>
                      <a:moveTo>
                        <a:pt x="2" y="0"/>
                      </a:moveTo>
                      <a:cubicBezTo>
                        <a:pt x="2" y="0"/>
                        <a:pt x="2" y="0"/>
                        <a:pt x="2" y="0"/>
                      </a:cubicBezTo>
                      <a:cubicBezTo>
                        <a:pt x="1" y="1"/>
                        <a:pt x="0" y="2"/>
                        <a:pt x="1" y="3"/>
                      </a:cubicBezTo>
                      <a:cubicBezTo>
                        <a:pt x="1" y="4"/>
                        <a:pt x="1" y="4"/>
                        <a:pt x="2" y="5"/>
                      </a:cubicBezTo>
                      <a:cubicBezTo>
                        <a:pt x="1" y="4"/>
                        <a:pt x="2" y="1"/>
                        <a:pt x="2" y="0"/>
                      </a:cubicBezTo>
                      <a:moveTo>
                        <a:pt x="3" y="0"/>
                      </a:moveTo>
                      <a:cubicBezTo>
                        <a:pt x="2" y="0"/>
                        <a:pt x="2" y="0"/>
                        <a:pt x="2" y="0"/>
                      </a:cubicBezTo>
                      <a:cubicBezTo>
                        <a:pt x="3" y="0"/>
                        <a:pt x="3" y="0"/>
                        <a:pt x="3" y="0"/>
                      </a:cubicBezTo>
                      <a:cubicBezTo>
                        <a:pt x="3" y="0"/>
                        <a:pt x="3" y="0"/>
                        <a:pt x="3"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79" name="Freeform 11160">
                  <a:extLst>
                    <a:ext uri="{FF2B5EF4-FFF2-40B4-BE49-F238E27FC236}">
                      <a16:creationId xmlns:a16="http://schemas.microsoft.com/office/drawing/2014/main" id="{6E42F16E-0580-345D-4EC9-467B650760ED}"/>
                    </a:ext>
                  </a:extLst>
                </p:cNvPr>
                <p:cNvSpPr>
                  <a:spLocks noEditPoints="1"/>
                </p:cNvSpPr>
                <p:nvPr/>
              </p:nvSpPr>
              <p:spPr bwMode="auto">
                <a:xfrm>
                  <a:off x="4147" y="2961"/>
                  <a:ext cx="2" cy="4"/>
                </a:xfrm>
                <a:custGeom>
                  <a:avLst/>
                  <a:gdLst>
                    <a:gd name="T0" fmla="*/ 0 w 2"/>
                    <a:gd name="T1" fmla="*/ 1 h 5"/>
                    <a:gd name="T2" fmla="*/ 1 w 2"/>
                    <a:gd name="T3" fmla="*/ 2 h 5"/>
                    <a:gd name="T4" fmla="*/ 0 w 2"/>
                    <a:gd name="T5" fmla="*/ 1 h 5"/>
                    <a:gd name="T6" fmla="*/ 1 w 2"/>
                    <a:gd name="T7" fmla="*/ 1 h 5"/>
                    <a:gd name="T8" fmla="*/ 0 w 2"/>
                    <a:gd name="T9" fmla="*/ 1 h 5"/>
                    <a:gd name="T10" fmla="*/ 1 w 2"/>
                    <a:gd name="T11" fmla="*/ 1 h 5"/>
                    <a:gd name="T12" fmla="*/ 1 w 2"/>
                    <a:gd name="T13" fmla="*/ 0 h 5"/>
                    <a:gd name="T14" fmla="*/ 1 w 2"/>
                    <a:gd name="T15" fmla="*/ 1 h 5"/>
                    <a:gd name="T16" fmla="*/ 1 w 2"/>
                    <a:gd name="T17" fmla="*/ 1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1"/>
                      </a:moveTo>
                      <a:cubicBezTo>
                        <a:pt x="0" y="3"/>
                        <a:pt x="0" y="4"/>
                        <a:pt x="1" y="5"/>
                      </a:cubicBezTo>
                      <a:cubicBezTo>
                        <a:pt x="2" y="4"/>
                        <a:pt x="0" y="3"/>
                        <a:pt x="0" y="1"/>
                      </a:cubicBezTo>
                      <a:moveTo>
                        <a:pt x="1" y="1"/>
                      </a:moveTo>
                      <a:cubicBezTo>
                        <a:pt x="1" y="1"/>
                        <a:pt x="1" y="1"/>
                        <a:pt x="0" y="1"/>
                      </a:cubicBezTo>
                      <a:cubicBezTo>
                        <a:pt x="1" y="1"/>
                        <a:pt x="1" y="1"/>
                        <a:pt x="1" y="1"/>
                      </a:cubicBezTo>
                      <a:moveTo>
                        <a:pt x="1" y="0"/>
                      </a:moveTo>
                      <a:cubicBezTo>
                        <a:pt x="1" y="1"/>
                        <a:pt x="1" y="1"/>
                        <a:pt x="1" y="1"/>
                      </a:cubicBezTo>
                      <a:cubicBezTo>
                        <a:pt x="1" y="1"/>
                        <a:pt x="1" y="1"/>
                        <a:pt x="1" y="1"/>
                      </a:cubicBezTo>
                      <a:cubicBezTo>
                        <a:pt x="1" y="0"/>
                        <a:pt x="1"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0" name="Freeform 11161">
                  <a:extLst>
                    <a:ext uri="{FF2B5EF4-FFF2-40B4-BE49-F238E27FC236}">
                      <a16:creationId xmlns:a16="http://schemas.microsoft.com/office/drawing/2014/main" id="{74F0545A-FFF4-B627-CFFE-38DFB4E7C5A5}"/>
                    </a:ext>
                  </a:extLst>
                </p:cNvPr>
                <p:cNvSpPr>
                  <a:spLocks noEditPoints="1"/>
                </p:cNvSpPr>
                <p:nvPr/>
              </p:nvSpPr>
              <p:spPr bwMode="auto">
                <a:xfrm>
                  <a:off x="4264" y="2708"/>
                  <a:ext cx="26" cy="23"/>
                </a:xfrm>
                <a:custGeom>
                  <a:avLst/>
                  <a:gdLst>
                    <a:gd name="T0" fmla="*/ 7 w 32"/>
                    <a:gd name="T1" fmla="*/ 10 h 27"/>
                    <a:gd name="T2" fmla="*/ 6 w 32"/>
                    <a:gd name="T3" fmla="*/ 12 h 27"/>
                    <a:gd name="T4" fmla="*/ 6 w 32"/>
                    <a:gd name="T5" fmla="*/ 12 h 27"/>
                    <a:gd name="T6" fmla="*/ 11 w 32"/>
                    <a:gd name="T7" fmla="*/ 9 h 27"/>
                    <a:gd name="T8" fmla="*/ 11 w 32"/>
                    <a:gd name="T9" fmla="*/ 9 h 27"/>
                    <a:gd name="T10" fmla="*/ 10 w 32"/>
                    <a:gd name="T11" fmla="*/ 11 h 27"/>
                    <a:gd name="T12" fmla="*/ 11 w 32"/>
                    <a:gd name="T13" fmla="*/ 9 h 27"/>
                    <a:gd name="T14" fmla="*/ 4 w 32"/>
                    <a:gd name="T15" fmla="*/ 8 h 27"/>
                    <a:gd name="T16" fmla="*/ 4 w 32"/>
                    <a:gd name="T17" fmla="*/ 8 h 27"/>
                    <a:gd name="T18" fmla="*/ 4 w 32"/>
                    <a:gd name="T19" fmla="*/ 10 h 27"/>
                    <a:gd name="T20" fmla="*/ 4 w 32"/>
                    <a:gd name="T21" fmla="*/ 10 h 27"/>
                    <a:gd name="T22" fmla="*/ 4 w 32"/>
                    <a:gd name="T23" fmla="*/ 8 h 27"/>
                    <a:gd name="T24" fmla="*/ 7 w 32"/>
                    <a:gd name="T25" fmla="*/ 9 h 27"/>
                    <a:gd name="T26" fmla="*/ 7 w 32"/>
                    <a:gd name="T27" fmla="*/ 7 h 27"/>
                    <a:gd name="T28" fmla="*/ 7 w 32"/>
                    <a:gd name="T29" fmla="*/ 7 h 27"/>
                    <a:gd name="T30" fmla="*/ 7 w 32"/>
                    <a:gd name="T31" fmla="*/ 8 h 27"/>
                    <a:gd name="T32" fmla="*/ 2 w 32"/>
                    <a:gd name="T33" fmla="*/ 7 h 27"/>
                    <a:gd name="T34" fmla="*/ 2 w 32"/>
                    <a:gd name="T35" fmla="*/ 7 h 27"/>
                    <a:gd name="T36" fmla="*/ 2 w 32"/>
                    <a:gd name="T37" fmla="*/ 7 h 27"/>
                    <a:gd name="T38" fmla="*/ 2 w 32"/>
                    <a:gd name="T39" fmla="*/ 7 h 27"/>
                    <a:gd name="T40" fmla="*/ 3 w 32"/>
                    <a:gd name="T41" fmla="*/ 6 h 27"/>
                    <a:gd name="T42" fmla="*/ 4 w 32"/>
                    <a:gd name="T43" fmla="*/ 3 h 27"/>
                    <a:gd name="T44" fmla="*/ 3 w 32"/>
                    <a:gd name="T45" fmla="*/ 6 h 27"/>
                    <a:gd name="T46" fmla="*/ 2 w 32"/>
                    <a:gd name="T47" fmla="*/ 1 h 27"/>
                    <a:gd name="T48" fmla="*/ 1 w 32"/>
                    <a:gd name="T49" fmla="*/ 8 h 27"/>
                    <a:gd name="T50" fmla="*/ 2 w 32"/>
                    <a:gd name="T51" fmla="*/ 13 h 27"/>
                    <a:gd name="T52" fmla="*/ 2 w 32"/>
                    <a:gd name="T53" fmla="*/ 14 h 27"/>
                    <a:gd name="T54" fmla="*/ 2 w 32"/>
                    <a:gd name="T55" fmla="*/ 14 h 27"/>
                    <a:gd name="T56" fmla="*/ 2 w 32"/>
                    <a:gd name="T57" fmla="*/ 14 h 27"/>
                    <a:gd name="T58" fmla="*/ 2 w 32"/>
                    <a:gd name="T59" fmla="*/ 13 h 27"/>
                    <a:gd name="T60" fmla="*/ 5 w 32"/>
                    <a:gd name="T61" fmla="*/ 14 h 27"/>
                    <a:gd name="T62" fmla="*/ 6 w 32"/>
                    <a:gd name="T63" fmla="*/ 14 h 27"/>
                    <a:gd name="T64" fmla="*/ 7 w 32"/>
                    <a:gd name="T65" fmla="*/ 14 h 27"/>
                    <a:gd name="T66" fmla="*/ 8 w 32"/>
                    <a:gd name="T67" fmla="*/ 14 h 27"/>
                    <a:gd name="T68" fmla="*/ 9 w 32"/>
                    <a:gd name="T69" fmla="*/ 14 h 27"/>
                    <a:gd name="T70" fmla="*/ 11 w 32"/>
                    <a:gd name="T71" fmla="*/ 12 h 27"/>
                    <a:gd name="T72" fmla="*/ 14 w 32"/>
                    <a:gd name="T73" fmla="*/ 8 h 27"/>
                    <a:gd name="T74" fmla="*/ 11 w 32"/>
                    <a:gd name="T75" fmla="*/ 5 h 27"/>
                    <a:gd name="T76" fmla="*/ 10 w 32"/>
                    <a:gd name="T77" fmla="*/ 5 h 27"/>
                    <a:gd name="T78" fmla="*/ 7 w 32"/>
                    <a:gd name="T79" fmla="*/ 3 h 27"/>
                    <a:gd name="T80" fmla="*/ 7 w 32"/>
                    <a:gd name="T81" fmla="*/ 3 h 27"/>
                    <a:gd name="T82" fmla="*/ 5 w 32"/>
                    <a:gd name="T83" fmla="*/ 2 h 27"/>
                    <a:gd name="T84" fmla="*/ 3 w 32"/>
                    <a:gd name="T85" fmla="*/ 0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2" h="27">
                      <a:moveTo>
                        <a:pt x="14" y="22"/>
                      </a:moveTo>
                      <a:cubicBezTo>
                        <a:pt x="15" y="22"/>
                        <a:pt x="16" y="21"/>
                        <a:pt x="16" y="20"/>
                      </a:cubicBezTo>
                      <a:cubicBezTo>
                        <a:pt x="16" y="20"/>
                        <a:pt x="16" y="20"/>
                        <a:pt x="16" y="20"/>
                      </a:cubicBezTo>
                      <a:cubicBezTo>
                        <a:pt x="16" y="21"/>
                        <a:pt x="14" y="22"/>
                        <a:pt x="13" y="22"/>
                      </a:cubicBezTo>
                      <a:cubicBezTo>
                        <a:pt x="13" y="22"/>
                        <a:pt x="12" y="22"/>
                        <a:pt x="12" y="21"/>
                      </a:cubicBezTo>
                      <a:cubicBezTo>
                        <a:pt x="13" y="21"/>
                        <a:pt x="13" y="22"/>
                        <a:pt x="14" y="22"/>
                      </a:cubicBezTo>
                      <a:moveTo>
                        <a:pt x="24" y="17"/>
                      </a:moveTo>
                      <a:cubicBezTo>
                        <a:pt x="24" y="17"/>
                        <a:pt x="24" y="17"/>
                        <a:pt x="24" y="17"/>
                      </a:cubicBezTo>
                      <a:cubicBezTo>
                        <a:pt x="24" y="17"/>
                        <a:pt x="24" y="17"/>
                        <a:pt x="24" y="17"/>
                      </a:cubicBezTo>
                      <a:cubicBezTo>
                        <a:pt x="24" y="17"/>
                        <a:pt x="24" y="17"/>
                        <a:pt x="24" y="17"/>
                      </a:cubicBezTo>
                      <a:cubicBezTo>
                        <a:pt x="25" y="17"/>
                        <a:pt x="25" y="18"/>
                        <a:pt x="25" y="19"/>
                      </a:cubicBezTo>
                      <a:cubicBezTo>
                        <a:pt x="24" y="20"/>
                        <a:pt x="23" y="21"/>
                        <a:pt x="23" y="21"/>
                      </a:cubicBezTo>
                      <a:cubicBezTo>
                        <a:pt x="22" y="21"/>
                        <a:pt x="22" y="21"/>
                        <a:pt x="22" y="20"/>
                      </a:cubicBezTo>
                      <a:cubicBezTo>
                        <a:pt x="23" y="20"/>
                        <a:pt x="25" y="19"/>
                        <a:pt x="24" y="17"/>
                      </a:cubicBezTo>
                      <a:cubicBezTo>
                        <a:pt x="24" y="17"/>
                        <a:pt x="24" y="17"/>
                        <a:pt x="24" y="17"/>
                      </a:cubicBezTo>
                      <a:moveTo>
                        <a:pt x="9" y="15"/>
                      </a:moveTo>
                      <a:cubicBezTo>
                        <a:pt x="9" y="15"/>
                        <a:pt x="9" y="15"/>
                        <a:pt x="9" y="15"/>
                      </a:cubicBezTo>
                      <a:cubicBezTo>
                        <a:pt x="9" y="15"/>
                        <a:pt x="9" y="15"/>
                        <a:pt x="9" y="15"/>
                      </a:cubicBezTo>
                      <a:cubicBezTo>
                        <a:pt x="9" y="15"/>
                        <a:pt x="9" y="15"/>
                        <a:pt x="9" y="15"/>
                      </a:cubicBezTo>
                      <a:cubicBezTo>
                        <a:pt x="8" y="15"/>
                        <a:pt x="7" y="18"/>
                        <a:pt x="8" y="20"/>
                      </a:cubicBezTo>
                      <a:cubicBezTo>
                        <a:pt x="8" y="20"/>
                        <a:pt x="8" y="20"/>
                        <a:pt x="8" y="20"/>
                      </a:cubicBezTo>
                      <a:cubicBezTo>
                        <a:pt x="8" y="20"/>
                        <a:pt x="8" y="20"/>
                        <a:pt x="8" y="20"/>
                      </a:cubicBezTo>
                      <a:cubicBezTo>
                        <a:pt x="7" y="19"/>
                        <a:pt x="7" y="19"/>
                        <a:pt x="7" y="18"/>
                      </a:cubicBezTo>
                      <a:cubicBezTo>
                        <a:pt x="6" y="17"/>
                        <a:pt x="8" y="16"/>
                        <a:pt x="8" y="15"/>
                      </a:cubicBezTo>
                      <a:cubicBezTo>
                        <a:pt x="9" y="15"/>
                        <a:pt x="9" y="15"/>
                        <a:pt x="9" y="15"/>
                      </a:cubicBezTo>
                      <a:moveTo>
                        <a:pt x="15" y="17"/>
                      </a:moveTo>
                      <a:cubicBezTo>
                        <a:pt x="15" y="16"/>
                        <a:pt x="14" y="13"/>
                        <a:pt x="16" y="13"/>
                      </a:cubicBezTo>
                      <a:cubicBezTo>
                        <a:pt x="16" y="13"/>
                        <a:pt x="16" y="13"/>
                        <a:pt x="17" y="13"/>
                      </a:cubicBezTo>
                      <a:cubicBezTo>
                        <a:pt x="17" y="13"/>
                        <a:pt x="17" y="13"/>
                        <a:pt x="17" y="13"/>
                      </a:cubicBezTo>
                      <a:cubicBezTo>
                        <a:pt x="17" y="13"/>
                        <a:pt x="17" y="13"/>
                        <a:pt x="17" y="13"/>
                      </a:cubicBezTo>
                      <a:cubicBezTo>
                        <a:pt x="17" y="13"/>
                        <a:pt x="17" y="13"/>
                        <a:pt x="17" y="13"/>
                      </a:cubicBezTo>
                      <a:cubicBezTo>
                        <a:pt x="16" y="14"/>
                        <a:pt x="15" y="14"/>
                        <a:pt x="15" y="15"/>
                      </a:cubicBezTo>
                      <a:cubicBezTo>
                        <a:pt x="15" y="16"/>
                        <a:pt x="15" y="17"/>
                        <a:pt x="15" y="17"/>
                      </a:cubicBezTo>
                      <a:moveTo>
                        <a:pt x="4" y="13"/>
                      </a:moveTo>
                      <a:cubicBezTo>
                        <a:pt x="4" y="13"/>
                        <a:pt x="4" y="12"/>
                        <a:pt x="4" y="12"/>
                      </a:cubicBezTo>
                      <a:cubicBezTo>
                        <a:pt x="4" y="12"/>
                        <a:pt x="4" y="12"/>
                        <a:pt x="4" y="12"/>
                      </a:cubicBezTo>
                      <a:cubicBezTo>
                        <a:pt x="4" y="13"/>
                        <a:pt x="4" y="13"/>
                        <a:pt x="4" y="13"/>
                      </a:cubicBezTo>
                      <a:cubicBezTo>
                        <a:pt x="4" y="13"/>
                        <a:pt x="3" y="13"/>
                        <a:pt x="3" y="13"/>
                      </a:cubicBezTo>
                      <a:cubicBezTo>
                        <a:pt x="3" y="14"/>
                        <a:pt x="5" y="16"/>
                        <a:pt x="4" y="17"/>
                      </a:cubicBezTo>
                      <a:cubicBezTo>
                        <a:pt x="3" y="16"/>
                        <a:pt x="3" y="14"/>
                        <a:pt x="3" y="13"/>
                      </a:cubicBezTo>
                      <a:cubicBezTo>
                        <a:pt x="3" y="13"/>
                        <a:pt x="4" y="13"/>
                        <a:pt x="4" y="13"/>
                      </a:cubicBezTo>
                      <a:moveTo>
                        <a:pt x="7" y="10"/>
                      </a:moveTo>
                      <a:cubicBezTo>
                        <a:pt x="7" y="10"/>
                        <a:pt x="6" y="10"/>
                        <a:pt x="6" y="10"/>
                      </a:cubicBezTo>
                      <a:cubicBezTo>
                        <a:pt x="8" y="9"/>
                        <a:pt x="8" y="7"/>
                        <a:pt x="9" y="6"/>
                      </a:cubicBezTo>
                      <a:cubicBezTo>
                        <a:pt x="10" y="5"/>
                        <a:pt x="10" y="5"/>
                        <a:pt x="10" y="5"/>
                      </a:cubicBezTo>
                      <a:cubicBezTo>
                        <a:pt x="11" y="7"/>
                        <a:pt x="9" y="10"/>
                        <a:pt x="7" y="10"/>
                      </a:cubicBezTo>
                      <a:moveTo>
                        <a:pt x="7" y="0"/>
                      </a:moveTo>
                      <a:cubicBezTo>
                        <a:pt x="6" y="0"/>
                        <a:pt x="6" y="0"/>
                        <a:pt x="6" y="1"/>
                      </a:cubicBezTo>
                      <a:cubicBezTo>
                        <a:pt x="7" y="4"/>
                        <a:pt x="2" y="4"/>
                        <a:pt x="3" y="7"/>
                      </a:cubicBezTo>
                      <a:cubicBezTo>
                        <a:pt x="4" y="9"/>
                        <a:pt x="0" y="13"/>
                        <a:pt x="1" y="15"/>
                      </a:cubicBezTo>
                      <a:cubicBezTo>
                        <a:pt x="2" y="17"/>
                        <a:pt x="0" y="20"/>
                        <a:pt x="2" y="21"/>
                      </a:cubicBezTo>
                      <a:cubicBezTo>
                        <a:pt x="3" y="21"/>
                        <a:pt x="2" y="24"/>
                        <a:pt x="4" y="25"/>
                      </a:cubicBezTo>
                      <a:cubicBezTo>
                        <a:pt x="4" y="25"/>
                        <a:pt x="4" y="25"/>
                        <a:pt x="4" y="26"/>
                      </a:cubicBezTo>
                      <a:cubicBezTo>
                        <a:pt x="4" y="26"/>
                        <a:pt x="4" y="26"/>
                        <a:pt x="4" y="26"/>
                      </a:cubicBezTo>
                      <a:cubicBezTo>
                        <a:pt x="4" y="26"/>
                        <a:pt x="4" y="26"/>
                        <a:pt x="5" y="26"/>
                      </a:cubicBezTo>
                      <a:cubicBezTo>
                        <a:pt x="5" y="26"/>
                        <a:pt x="5" y="26"/>
                        <a:pt x="5" y="26"/>
                      </a:cubicBezTo>
                      <a:cubicBezTo>
                        <a:pt x="5" y="26"/>
                        <a:pt x="5" y="26"/>
                        <a:pt x="5" y="26"/>
                      </a:cubicBezTo>
                      <a:cubicBezTo>
                        <a:pt x="5" y="26"/>
                        <a:pt x="5" y="26"/>
                        <a:pt x="5" y="26"/>
                      </a:cubicBezTo>
                      <a:cubicBezTo>
                        <a:pt x="5" y="26"/>
                        <a:pt x="5" y="26"/>
                        <a:pt x="5" y="26"/>
                      </a:cubicBezTo>
                      <a:cubicBezTo>
                        <a:pt x="6" y="25"/>
                        <a:pt x="6" y="25"/>
                        <a:pt x="6" y="25"/>
                      </a:cubicBezTo>
                      <a:cubicBezTo>
                        <a:pt x="7" y="25"/>
                        <a:pt x="8" y="26"/>
                        <a:pt x="9" y="26"/>
                      </a:cubicBezTo>
                      <a:cubicBezTo>
                        <a:pt x="9" y="27"/>
                        <a:pt x="10" y="27"/>
                        <a:pt x="11" y="27"/>
                      </a:cubicBezTo>
                      <a:cubicBezTo>
                        <a:pt x="12" y="27"/>
                        <a:pt x="12" y="27"/>
                        <a:pt x="13" y="27"/>
                      </a:cubicBezTo>
                      <a:cubicBezTo>
                        <a:pt x="13" y="27"/>
                        <a:pt x="13" y="27"/>
                        <a:pt x="13" y="27"/>
                      </a:cubicBezTo>
                      <a:cubicBezTo>
                        <a:pt x="14" y="27"/>
                        <a:pt x="14" y="27"/>
                        <a:pt x="15" y="27"/>
                      </a:cubicBezTo>
                      <a:cubicBezTo>
                        <a:pt x="16" y="27"/>
                        <a:pt x="16" y="27"/>
                        <a:pt x="17" y="27"/>
                      </a:cubicBezTo>
                      <a:cubicBezTo>
                        <a:pt x="17" y="27"/>
                        <a:pt x="18" y="27"/>
                        <a:pt x="18" y="26"/>
                      </a:cubicBezTo>
                      <a:cubicBezTo>
                        <a:pt x="18" y="26"/>
                        <a:pt x="18" y="26"/>
                        <a:pt x="19" y="26"/>
                      </a:cubicBezTo>
                      <a:cubicBezTo>
                        <a:pt x="19" y="26"/>
                        <a:pt x="19" y="26"/>
                        <a:pt x="19" y="26"/>
                      </a:cubicBezTo>
                      <a:cubicBezTo>
                        <a:pt x="20" y="26"/>
                        <a:pt x="20" y="26"/>
                        <a:pt x="20" y="26"/>
                      </a:cubicBezTo>
                      <a:cubicBezTo>
                        <a:pt x="21" y="26"/>
                        <a:pt x="22" y="26"/>
                        <a:pt x="22" y="25"/>
                      </a:cubicBezTo>
                      <a:cubicBezTo>
                        <a:pt x="22" y="23"/>
                        <a:pt x="25" y="25"/>
                        <a:pt x="25" y="23"/>
                      </a:cubicBezTo>
                      <a:cubicBezTo>
                        <a:pt x="25" y="21"/>
                        <a:pt x="29" y="22"/>
                        <a:pt x="29" y="19"/>
                      </a:cubicBezTo>
                      <a:cubicBezTo>
                        <a:pt x="29" y="18"/>
                        <a:pt x="32" y="18"/>
                        <a:pt x="32" y="15"/>
                      </a:cubicBezTo>
                      <a:cubicBezTo>
                        <a:pt x="32" y="15"/>
                        <a:pt x="32" y="14"/>
                        <a:pt x="32" y="14"/>
                      </a:cubicBezTo>
                      <a:cubicBezTo>
                        <a:pt x="29" y="12"/>
                        <a:pt x="26" y="11"/>
                        <a:pt x="24" y="9"/>
                      </a:cubicBezTo>
                      <a:cubicBezTo>
                        <a:pt x="23" y="10"/>
                        <a:pt x="23" y="11"/>
                        <a:pt x="23" y="12"/>
                      </a:cubicBezTo>
                      <a:cubicBezTo>
                        <a:pt x="22" y="11"/>
                        <a:pt x="22" y="10"/>
                        <a:pt x="23" y="9"/>
                      </a:cubicBezTo>
                      <a:cubicBezTo>
                        <a:pt x="21" y="8"/>
                        <a:pt x="19" y="7"/>
                        <a:pt x="17" y="6"/>
                      </a:cubicBezTo>
                      <a:cubicBezTo>
                        <a:pt x="17" y="6"/>
                        <a:pt x="16" y="6"/>
                        <a:pt x="16" y="6"/>
                      </a:cubicBezTo>
                      <a:cubicBezTo>
                        <a:pt x="16" y="6"/>
                        <a:pt x="16" y="6"/>
                        <a:pt x="16" y="6"/>
                      </a:cubicBezTo>
                      <a:cubicBezTo>
                        <a:pt x="16" y="6"/>
                        <a:pt x="16" y="5"/>
                        <a:pt x="16" y="5"/>
                      </a:cubicBezTo>
                      <a:cubicBezTo>
                        <a:pt x="14" y="4"/>
                        <a:pt x="13" y="3"/>
                        <a:pt x="11" y="2"/>
                      </a:cubicBezTo>
                      <a:cubicBezTo>
                        <a:pt x="11" y="2"/>
                        <a:pt x="11" y="2"/>
                        <a:pt x="11" y="2"/>
                      </a:cubicBezTo>
                      <a:cubicBezTo>
                        <a:pt x="11" y="2"/>
                        <a:pt x="11" y="2"/>
                        <a:pt x="11" y="2"/>
                      </a:cubicBezTo>
                      <a:cubicBezTo>
                        <a:pt x="9" y="1"/>
                        <a:pt x="8" y="0"/>
                        <a:pt x="7" y="0"/>
                      </a:cubicBezTo>
                    </a:path>
                  </a:pathLst>
                </a:custGeom>
                <a:solidFill>
                  <a:srgbClr val="D4AD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1" name="Freeform 11162">
                  <a:extLst>
                    <a:ext uri="{FF2B5EF4-FFF2-40B4-BE49-F238E27FC236}">
                      <a16:creationId xmlns:a16="http://schemas.microsoft.com/office/drawing/2014/main" id="{8D8D5E27-EE94-6E97-48BE-29374D331115}"/>
                    </a:ext>
                  </a:extLst>
                </p:cNvPr>
                <p:cNvSpPr>
                  <a:spLocks noEditPoints="1"/>
                </p:cNvSpPr>
                <p:nvPr/>
              </p:nvSpPr>
              <p:spPr bwMode="auto">
                <a:xfrm>
                  <a:off x="4270" y="2703"/>
                  <a:ext cx="26" cy="17"/>
                </a:xfrm>
                <a:custGeom>
                  <a:avLst/>
                  <a:gdLst>
                    <a:gd name="T0" fmla="*/ 14 w 32"/>
                    <a:gd name="T1" fmla="*/ 3 h 21"/>
                    <a:gd name="T2" fmla="*/ 14 w 32"/>
                    <a:gd name="T3" fmla="*/ 3 h 21"/>
                    <a:gd name="T4" fmla="*/ 14 w 32"/>
                    <a:gd name="T5" fmla="*/ 3 h 21"/>
                    <a:gd name="T6" fmla="*/ 13 w 32"/>
                    <a:gd name="T7" fmla="*/ 3 h 21"/>
                    <a:gd name="T8" fmla="*/ 13 w 32"/>
                    <a:gd name="T9" fmla="*/ 2 h 21"/>
                    <a:gd name="T10" fmla="*/ 13 w 32"/>
                    <a:gd name="T11" fmla="*/ 2 h 21"/>
                    <a:gd name="T12" fmla="*/ 12 w 32"/>
                    <a:gd name="T13" fmla="*/ 2 h 21"/>
                    <a:gd name="T14" fmla="*/ 12 w 32"/>
                    <a:gd name="T15" fmla="*/ 2 h 21"/>
                    <a:gd name="T16" fmla="*/ 12 w 32"/>
                    <a:gd name="T17" fmla="*/ 2 h 21"/>
                    <a:gd name="T18" fmla="*/ 11 w 32"/>
                    <a:gd name="T19" fmla="*/ 6 h 21"/>
                    <a:gd name="T20" fmla="*/ 11 w 32"/>
                    <a:gd name="T21" fmla="*/ 5 h 21"/>
                    <a:gd name="T22" fmla="*/ 11 w 32"/>
                    <a:gd name="T23" fmla="*/ 6 h 21"/>
                    <a:gd name="T24" fmla="*/ 8 w 32"/>
                    <a:gd name="T25" fmla="*/ 4 h 21"/>
                    <a:gd name="T26" fmla="*/ 9 w 32"/>
                    <a:gd name="T27" fmla="*/ 2 h 21"/>
                    <a:gd name="T28" fmla="*/ 8 w 32"/>
                    <a:gd name="T29" fmla="*/ 4 h 21"/>
                    <a:gd name="T30" fmla="*/ 7 w 32"/>
                    <a:gd name="T31" fmla="*/ 2 h 21"/>
                    <a:gd name="T32" fmla="*/ 7 w 32"/>
                    <a:gd name="T33" fmla="*/ 2 h 21"/>
                    <a:gd name="T34" fmla="*/ 7 w 32"/>
                    <a:gd name="T35" fmla="*/ 2 h 21"/>
                    <a:gd name="T36" fmla="*/ 6 w 32"/>
                    <a:gd name="T37" fmla="*/ 2 h 21"/>
                    <a:gd name="T38" fmla="*/ 7 w 32"/>
                    <a:gd name="T39" fmla="*/ 0 h 21"/>
                    <a:gd name="T40" fmla="*/ 6 w 32"/>
                    <a:gd name="T41" fmla="*/ 0 h 21"/>
                    <a:gd name="T42" fmla="*/ 5 w 32"/>
                    <a:gd name="T43" fmla="*/ 1 h 21"/>
                    <a:gd name="T44" fmla="*/ 0 w 32"/>
                    <a:gd name="T45" fmla="*/ 3 h 21"/>
                    <a:gd name="T46" fmla="*/ 2 w 32"/>
                    <a:gd name="T47" fmla="*/ 2 h 21"/>
                    <a:gd name="T48" fmla="*/ 2 w 32"/>
                    <a:gd name="T49" fmla="*/ 2 h 21"/>
                    <a:gd name="T50" fmla="*/ 2 w 32"/>
                    <a:gd name="T51" fmla="*/ 4 h 21"/>
                    <a:gd name="T52" fmla="*/ 5 w 32"/>
                    <a:gd name="T53" fmla="*/ 5 h 21"/>
                    <a:gd name="T54" fmla="*/ 5 w 32"/>
                    <a:gd name="T55" fmla="*/ 3 h 21"/>
                    <a:gd name="T56" fmla="*/ 5 w 32"/>
                    <a:gd name="T57" fmla="*/ 3 h 21"/>
                    <a:gd name="T58" fmla="*/ 5 w 32"/>
                    <a:gd name="T59" fmla="*/ 4 h 21"/>
                    <a:gd name="T60" fmla="*/ 7 w 32"/>
                    <a:gd name="T61" fmla="*/ 7 h 21"/>
                    <a:gd name="T62" fmla="*/ 8 w 32"/>
                    <a:gd name="T63" fmla="*/ 6 h 21"/>
                    <a:gd name="T64" fmla="*/ 8 w 32"/>
                    <a:gd name="T65" fmla="*/ 7 h 21"/>
                    <a:gd name="T66" fmla="*/ 7 w 32"/>
                    <a:gd name="T67" fmla="*/ 7 h 21"/>
                    <a:gd name="T68" fmla="*/ 12 w 32"/>
                    <a:gd name="T69" fmla="*/ 7 h 21"/>
                    <a:gd name="T70" fmla="*/ 12 w 32"/>
                    <a:gd name="T71" fmla="*/ 3 h 21"/>
                    <a:gd name="T72" fmla="*/ 11 w 32"/>
                    <a:gd name="T73" fmla="*/ 2 h 21"/>
                    <a:gd name="T74" fmla="*/ 10 w 32"/>
                    <a:gd name="T75" fmla="*/ 1 h 21"/>
                    <a:gd name="T76" fmla="*/ 8 w 32"/>
                    <a:gd name="T77" fmla="*/ 0 h 2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2" h="21">
                      <a:moveTo>
                        <a:pt x="32" y="7"/>
                      </a:moveTo>
                      <a:cubicBezTo>
                        <a:pt x="32" y="7"/>
                        <a:pt x="32" y="7"/>
                        <a:pt x="32" y="7"/>
                      </a:cubicBezTo>
                      <a:cubicBezTo>
                        <a:pt x="32" y="7"/>
                        <a:pt x="32" y="7"/>
                        <a:pt x="32" y="7"/>
                      </a:cubicBezTo>
                      <a:moveTo>
                        <a:pt x="32" y="7"/>
                      </a:moveTo>
                      <a:cubicBezTo>
                        <a:pt x="32" y="7"/>
                        <a:pt x="32" y="7"/>
                        <a:pt x="32" y="7"/>
                      </a:cubicBezTo>
                      <a:cubicBezTo>
                        <a:pt x="32" y="7"/>
                        <a:pt x="32" y="7"/>
                        <a:pt x="32" y="7"/>
                      </a:cubicBezTo>
                      <a:moveTo>
                        <a:pt x="31" y="7"/>
                      </a:moveTo>
                      <a:cubicBezTo>
                        <a:pt x="31" y="7"/>
                        <a:pt x="31" y="7"/>
                        <a:pt x="31" y="7"/>
                      </a:cubicBezTo>
                      <a:cubicBezTo>
                        <a:pt x="31" y="7"/>
                        <a:pt x="31" y="7"/>
                        <a:pt x="31" y="7"/>
                      </a:cubicBezTo>
                      <a:moveTo>
                        <a:pt x="31" y="6"/>
                      </a:moveTo>
                      <a:cubicBezTo>
                        <a:pt x="31" y="6"/>
                        <a:pt x="31" y="7"/>
                        <a:pt x="31" y="7"/>
                      </a:cubicBezTo>
                      <a:cubicBezTo>
                        <a:pt x="31" y="7"/>
                        <a:pt x="31" y="6"/>
                        <a:pt x="31" y="6"/>
                      </a:cubicBezTo>
                      <a:moveTo>
                        <a:pt x="27" y="3"/>
                      </a:moveTo>
                      <a:cubicBezTo>
                        <a:pt x="27" y="3"/>
                        <a:pt x="27" y="3"/>
                        <a:pt x="27" y="3"/>
                      </a:cubicBezTo>
                      <a:cubicBezTo>
                        <a:pt x="27" y="3"/>
                        <a:pt x="27" y="3"/>
                        <a:pt x="27" y="3"/>
                      </a:cubicBezTo>
                      <a:moveTo>
                        <a:pt x="27" y="3"/>
                      </a:moveTo>
                      <a:cubicBezTo>
                        <a:pt x="27" y="3"/>
                        <a:pt x="27" y="3"/>
                        <a:pt x="27" y="3"/>
                      </a:cubicBezTo>
                      <a:cubicBezTo>
                        <a:pt x="27" y="3"/>
                        <a:pt x="27" y="3"/>
                        <a:pt x="27" y="3"/>
                      </a:cubicBezTo>
                      <a:cubicBezTo>
                        <a:pt x="27" y="3"/>
                        <a:pt x="27" y="3"/>
                        <a:pt x="27" y="3"/>
                      </a:cubicBezTo>
                      <a:moveTo>
                        <a:pt x="24" y="14"/>
                      </a:moveTo>
                      <a:cubicBezTo>
                        <a:pt x="24" y="14"/>
                        <a:pt x="23" y="14"/>
                        <a:pt x="23" y="13"/>
                      </a:cubicBezTo>
                      <a:cubicBezTo>
                        <a:pt x="22" y="12"/>
                        <a:pt x="24" y="11"/>
                        <a:pt x="25" y="11"/>
                      </a:cubicBezTo>
                      <a:cubicBezTo>
                        <a:pt x="25" y="11"/>
                        <a:pt x="25" y="11"/>
                        <a:pt x="25" y="11"/>
                      </a:cubicBezTo>
                      <a:cubicBezTo>
                        <a:pt x="23" y="11"/>
                        <a:pt x="24" y="13"/>
                        <a:pt x="24" y="14"/>
                      </a:cubicBezTo>
                      <a:cubicBezTo>
                        <a:pt x="24" y="14"/>
                        <a:pt x="24" y="14"/>
                        <a:pt x="24" y="14"/>
                      </a:cubicBezTo>
                      <a:moveTo>
                        <a:pt x="18" y="9"/>
                      </a:moveTo>
                      <a:cubicBezTo>
                        <a:pt x="18" y="9"/>
                        <a:pt x="18" y="9"/>
                        <a:pt x="18" y="9"/>
                      </a:cubicBezTo>
                      <a:cubicBezTo>
                        <a:pt x="18" y="9"/>
                        <a:pt x="20" y="7"/>
                        <a:pt x="20" y="6"/>
                      </a:cubicBezTo>
                      <a:cubicBezTo>
                        <a:pt x="20" y="6"/>
                        <a:pt x="20" y="6"/>
                        <a:pt x="20" y="6"/>
                      </a:cubicBezTo>
                      <a:cubicBezTo>
                        <a:pt x="22" y="7"/>
                        <a:pt x="20" y="9"/>
                        <a:pt x="18" y="9"/>
                      </a:cubicBezTo>
                      <a:moveTo>
                        <a:pt x="13" y="6"/>
                      </a:moveTo>
                      <a:cubicBezTo>
                        <a:pt x="13" y="5"/>
                        <a:pt x="15" y="3"/>
                        <a:pt x="16" y="3"/>
                      </a:cubicBezTo>
                      <a:cubicBezTo>
                        <a:pt x="16" y="3"/>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5" y="4"/>
                        <a:pt x="14" y="6"/>
                        <a:pt x="13" y="6"/>
                      </a:cubicBezTo>
                      <a:moveTo>
                        <a:pt x="17" y="0"/>
                      </a:moveTo>
                      <a:cubicBezTo>
                        <a:pt x="17" y="0"/>
                        <a:pt x="16" y="0"/>
                        <a:pt x="16" y="0"/>
                      </a:cubicBezTo>
                      <a:cubicBezTo>
                        <a:pt x="15" y="0"/>
                        <a:pt x="15" y="1"/>
                        <a:pt x="14" y="1"/>
                      </a:cubicBezTo>
                      <a:cubicBezTo>
                        <a:pt x="14" y="1"/>
                        <a:pt x="13" y="1"/>
                        <a:pt x="13" y="0"/>
                      </a:cubicBezTo>
                      <a:cubicBezTo>
                        <a:pt x="12" y="0"/>
                        <a:pt x="12" y="0"/>
                        <a:pt x="12" y="0"/>
                      </a:cubicBezTo>
                      <a:cubicBezTo>
                        <a:pt x="11" y="0"/>
                        <a:pt x="11" y="0"/>
                        <a:pt x="11" y="1"/>
                      </a:cubicBezTo>
                      <a:cubicBezTo>
                        <a:pt x="9" y="3"/>
                        <a:pt x="5" y="1"/>
                        <a:pt x="4" y="3"/>
                      </a:cubicBezTo>
                      <a:cubicBezTo>
                        <a:pt x="4" y="5"/>
                        <a:pt x="1" y="6"/>
                        <a:pt x="0" y="7"/>
                      </a:cubicBezTo>
                      <a:cubicBezTo>
                        <a:pt x="1" y="7"/>
                        <a:pt x="2" y="8"/>
                        <a:pt x="4" y="9"/>
                      </a:cubicBezTo>
                      <a:cubicBezTo>
                        <a:pt x="4" y="8"/>
                        <a:pt x="4" y="6"/>
                        <a:pt x="5" y="6"/>
                      </a:cubicBezTo>
                      <a:cubicBezTo>
                        <a:pt x="6" y="6"/>
                        <a:pt x="6" y="6"/>
                        <a:pt x="6" y="6"/>
                      </a:cubicBezTo>
                      <a:cubicBezTo>
                        <a:pt x="6" y="6"/>
                        <a:pt x="6" y="6"/>
                        <a:pt x="6" y="6"/>
                      </a:cubicBezTo>
                      <a:cubicBezTo>
                        <a:pt x="6" y="6"/>
                        <a:pt x="6" y="6"/>
                        <a:pt x="6" y="6"/>
                      </a:cubicBezTo>
                      <a:cubicBezTo>
                        <a:pt x="4" y="6"/>
                        <a:pt x="4" y="8"/>
                        <a:pt x="4" y="9"/>
                      </a:cubicBezTo>
                      <a:cubicBezTo>
                        <a:pt x="6" y="10"/>
                        <a:pt x="7" y="11"/>
                        <a:pt x="9" y="12"/>
                      </a:cubicBezTo>
                      <a:cubicBezTo>
                        <a:pt x="9" y="12"/>
                        <a:pt x="10" y="12"/>
                        <a:pt x="10" y="11"/>
                      </a:cubicBezTo>
                      <a:cubicBezTo>
                        <a:pt x="10" y="10"/>
                        <a:pt x="11" y="8"/>
                        <a:pt x="10" y="8"/>
                      </a:cubicBezTo>
                      <a:cubicBezTo>
                        <a:pt x="10" y="7"/>
                        <a:pt x="10" y="7"/>
                        <a:pt x="10" y="7"/>
                      </a:cubicBezTo>
                      <a:cubicBezTo>
                        <a:pt x="10" y="7"/>
                        <a:pt x="10" y="7"/>
                        <a:pt x="10" y="7"/>
                      </a:cubicBezTo>
                      <a:cubicBezTo>
                        <a:pt x="10" y="7"/>
                        <a:pt x="10" y="7"/>
                        <a:pt x="10" y="7"/>
                      </a:cubicBezTo>
                      <a:cubicBezTo>
                        <a:pt x="10" y="7"/>
                        <a:pt x="10" y="7"/>
                        <a:pt x="10" y="8"/>
                      </a:cubicBezTo>
                      <a:cubicBezTo>
                        <a:pt x="11" y="8"/>
                        <a:pt x="11" y="9"/>
                        <a:pt x="11" y="10"/>
                      </a:cubicBezTo>
                      <a:cubicBezTo>
                        <a:pt x="11" y="10"/>
                        <a:pt x="11" y="12"/>
                        <a:pt x="10" y="13"/>
                      </a:cubicBezTo>
                      <a:cubicBezTo>
                        <a:pt x="12" y="14"/>
                        <a:pt x="14" y="15"/>
                        <a:pt x="16" y="16"/>
                      </a:cubicBezTo>
                      <a:cubicBezTo>
                        <a:pt x="16" y="16"/>
                        <a:pt x="16" y="15"/>
                        <a:pt x="16" y="15"/>
                      </a:cubicBezTo>
                      <a:cubicBezTo>
                        <a:pt x="17" y="15"/>
                        <a:pt x="17" y="15"/>
                        <a:pt x="18" y="15"/>
                      </a:cubicBezTo>
                      <a:cubicBezTo>
                        <a:pt x="18" y="15"/>
                        <a:pt x="19" y="15"/>
                        <a:pt x="18" y="15"/>
                      </a:cubicBezTo>
                      <a:cubicBezTo>
                        <a:pt x="18" y="16"/>
                        <a:pt x="18" y="16"/>
                        <a:pt x="18" y="16"/>
                      </a:cubicBezTo>
                      <a:cubicBezTo>
                        <a:pt x="18" y="15"/>
                        <a:pt x="18" y="15"/>
                        <a:pt x="18" y="15"/>
                      </a:cubicBezTo>
                      <a:cubicBezTo>
                        <a:pt x="17" y="15"/>
                        <a:pt x="17" y="16"/>
                        <a:pt x="17" y="16"/>
                      </a:cubicBezTo>
                      <a:cubicBezTo>
                        <a:pt x="19" y="18"/>
                        <a:pt x="22" y="19"/>
                        <a:pt x="25" y="21"/>
                      </a:cubicBezTo>
                      <a:cubicBezTo>
                        <a:pt x="26" y="20"/>
                        <a:pt x="28" y="19"/>
                        <a:pt x="27" y="17"/>
                      </a:cubicBezTo>
                      <a:cubicBezTo>
                        <a:pt x="26" y="16"/>
                        <a:pt x="28" y="14"/>
                        <a:pt x="27" y="12"/>
                      </a:cubicBezTo>
                      <a:cubicBezTo>
                        <a:pt x="27" y="10"/>
                        <a:pt x="28" y="8"/>
                        <a:pt x="27" y="7"/>
                      </a:cubicBezTo>
                      <a:cubicBezTo>
                        <a:pt x="25" y="6"/>
                        <a:pt x="26" y="4"/>
                        <a:pt x="26" y="3"/>
                      </a:cubicBezTo>
                      <a:cubicBezTo>
                        <a:pt x="25" y="2"/>
                        <a:pt x="25" y="2"/>
                        <a:pt x="25" y="2"/>
                      </a:cubicBezTo>
                      <a:cubicBezTo>
                        <a:pt x="24" y="1"/>
                        <a:pt x="23" y="1"/>
                        <a:pt x="23" y="1"/>
                      </a:cubicBezTo>
                      <a:cubicBezTo>
                        <a:pt x="23" y="1"/>
                        <a:pt x="22" y="1"/>
                        <a:pt x="22" y="1"/>
                      </a:cubicBezTo>
                      <a:cubicBezTo>
                        <a:pt x="22" y="1"/>
                        <a:pt x="22" y="1"/>
                        <a:pt x="21" y="1"/>
                      </a:cubicBezTo>
                      <a:cubicBezTo>
                        <a:pt x="20" y="1"/>
                        <a:pt x="19" y="1"/>
                        <a:pt x="19" y="0"/>
                      </a:cubicBezTo>
                      <a:cubicBezTo>
                        <a:pt x="18" y="0"/>
                        <a:pt x="17" y="0"/>
                        <a:pt x="17" y="0"/>
                      </a:cubicBezTo>
                    </a:path>
                  </a:pathLst>
                </a:custGeom>
                <a:solidFill>
                  <a:srgbClr val="D8B1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2" name="Freeform 11163">
                  <a:extLst>
                    <a:ext uri="{FF2B5EF4-FFF2-40B4-BE49-F238E27FC236}">
                      <a16:creationId xmlns:a16="http://schemas.microsoft.com/office/drawing/2014/main" id="{A669DD81-60CE-2AE3-9486-F5361842C5B5}"/>
                    </a:ext>
                  </a:extLst>
                </p:cNvPr>
                <p:cNvSpPr>
                  <a:spLocks/>
                </p:cNvSpPr>
                <p:nvPr/>
              </p:nvSpPr>
              <p:spPr bwMode="auto">
                <a:xfrm>
                  <a:off x="4268" y="2720"/>
                  <a:ext cx="32" cy="16"/>
                </a:xfrm>
                <a:custGeom>
                  <a:avLst/>
                  <a:gdLst>
                    <a:gd name="T0" fmla="*/ 13 w 38"/>
                    <a:gd name="T1" fmla="*/ 0 h 20"/>
                    <a:gd name="T2" fmla="*/ 13 w 38"/>
                    <a:gd name="T3" fmla="*/ 1 h 20"/>
                    <a:gd name="T4" fmla="*/ 12 w 38"/>
                    <a:gd name="T5" fmla="*/ 2 h 20"/>
                    <a:gd name="T6" fmla="*/ 10 w 38"/>
                    <a:gd name="T7" fmla="*/ 4 h 20"/>
                    <a:gd name="T8" fmla="*/ 8 w 38"/>
                    <a:gd name="T9" fmla="*/ 5 h 20"/>
                    <a:gd name="T10" fmla="*/ 8 w 38"/>
                    <a:gd name="T11" fmla="*/ 5 h 20"/>
                    <a:gd name="T12" fmla="*/ 7 w 38"/>
                    <a:gd name="T13" fmla="*/ 5 h 20"/>
                    <a:gd name="T14" fmla="*/ 7 w 38"/>
                    <a:gd name="T15" fmla="*/ 5 h 20"/>
                    <a:gd name="T16" fmla="*/ 7 w 38"/>
                    <a:gd name="T17" fmla="*/ 5 h 20"/>
                    <a:gd name="T18" fmla="*/ 6 w 38"/>
                    <a:gd name="T19" fmla="*/ 5 h 20"/>
                    <a:gd name="T20" fmla="*/ 5 w 38"/>
                    <a:gd name="T21" fmla="*/ 5 h 20"/>
                    <a:gd name="T22" fmla="*/ 4 w 38"/>
                    <a:gd name="T23" fmla="*/ 5 h 20"/>
                    <a:gd name="T24" fmla="*/ 4 w 38"/>
                    <a:gd name="T25" fmla="*/ 5 h 20"/>
                    <a:gd name="T26" fmla="*/ 3 w 38"/>
                    <a:gd name="T27" fmla="*/ 5 h 20"/>
                    <a:gd name="T28" fmla="*/ 3 w 38"/>
                    <a:gd name="T29" fmla="*/ 5 h 20"/>
                    <a:gd name="T30" fmla="*/ 1 w 38"/>
                    <a:gd name="T31" fmla="*/ 5 h 20"/>
                    <a:gd name="T32" fmla="*/ 0 w 38"/>
                    <a:gd name="T33" fmla="*/ 5 h 20"/>
                    <a:gd name="T34" fmla="*/ 1 w 38"/>
                    <a:gd name="T35" fmla="*/ 5 h 20"/>
                    <a:gd name="T36" fmla="*/ 2 w 38"/>
                    <a:gd name="T37" fmla="*/ 5 h 20"/>
                    <a:gd name="T38" fmla="*/ 3 w 38"/>
                    <a:gd name="T39" fmla="*/ 6 h 20"/>
                    <a:gd name="T40" fmla="*/ 3 w 38"/>
                    <a:gd name="T41" fmla="*/ 6 h 20"/>
                    <a:gd name="T42" fmla="*/ 3 w 38"/>
                    <a:gd name="T43" fmla="*/ 6 h 20"/>
                    <a:gd name="T44" fmla="*/ 4 w 38"/>
                    <a:gd name="T45" fmla="*/ 7 h 20"/>
                    <a:gd name="T46" fmla="*/ 5 w 38"/>
                    <a:gd name="T47" fmla="*/ 7 h 20"/>
                    <a:gd name="T48" fmla="*/ 6 w 38"/>
                    <a:gd name="T49" fmla="*/ 7 h 20"/>
                    <a:gd name="T50" fmla="*/ 6 w 38"/>
                    <a:gd name="T51" fmla="*/ 7 h 20"/>
                    <a:gd name="T52" fmla="*/ 7 w 38"/>
                    <a:gd name="T53" fmla="*/ 8 h 20"/>
                    <a:gd name="T54" fmla="*/ 8 w 38"/>
                    <a:gd name="T55" fmla="*/ 8 h 20"/>
                    <a:gd name="T56" fmla="*/ 9 w 38"/>
                    <a:gd name="T57" fmla="*/ 8 h 20"/>
                    <a:gd name="T58" fmla="*/ 9 w 38"/>
                    <a:gd name="T59" fmla="*/ 8 h 20"/>
                    <a:gd name="T60" fmla="*/ 10 w 38"/>
                    <a:gd name="T61" fmla="*/ 8 h 20"/>
                    <a:gd name="T62" fmla="*/ 11 w 38"/>
                    <a:gd name="T63" fmla="*/ 8 h 20"/>
                    <a:gd name="T64" fmla="*/ 11 w 38"/>
                    <a:gd name="T65" fmla="*/ 8 h 20"/>
                    <a:gd name="T66" fmla="*/ 12 w 38"/>
                    <a:gd name="T67" fmla="*/ 7 h 20"/>
                    <a:gd name="T68" fmla="*/ 13 w 38"/>
                    <a:gd name="T69" fmla="*/ 7 h 20"/>
                    <a:gd name="T70" fmla="*/ 13 w 38"/>
                    <a:gd name="T71" fmla="*/ 7 h 20"/>
                    <a:gd name="T72" fmla="*/ 13 w 38"/>
                    <a:gd name="T73" fmla="*/ 7 h 20"/>
                    <a:gd name="T74" fmla="*/ 15 w 38"/>
                    <a:gd name="T75" fmla="*/ 6 h 20"/>
                    <a:gd name="T76" fmla="*/ 17 w 38"/>
                    <a:gd name="T77" fmla="*/ 5 h 20"/>
                    <a:gd name="T78" fmla="*/ 19 w 38"/>
                    <a:gd name="T79" fmla="*/ 3 h 20"/>
                    <a:gd name="T80" fmla="*/ 19 w 38"/>
                    <a:gd name="T81" fmla="*/ 2 h 20"/>
                    <a:gd name="T82" fmla="*/ 13 w 38"/>
                    <a:gd name="T83" fmla="*/ 0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8" h="20">
                      <a:moveTo>
                        <a:pt x="27" y="0"/>
                      </a:moveTo>
                      <a:cubicBezTo>
                        <a:pt x="27" y="0"/>
                        <a:pt x="27" y="1"/>
                        <a:pt x="27" y="1"/>
                      </a:cubicBezTo>
                      <a:cubicBezTo>
                        <a:pt x="27" y="4"/>
                        <a:pt x="24" y="4"/>
                        <a:pt x="24" y="5"/>
                      </a:cubicBezTo>
                      <a:cubicBezTo>
                        <a:pt x="24" y="8"/>
                        <a:pt x="20" y="7"/>
                        <a:pt x="20" y="9"/>
                      </a:cubicBezTo>
                      <a:cubicBezTo>
                        <a:pt x="20" y="11"/>
                        <a:pt x="17" y="9"/>
                        <a:pt x="17" y="11"/>
                      </a:cubicBezTo>
                      <a:cubicBezTo>
                        <a:pt x="17" y="12"/>
                        <a:pt x="16" y="12"/>
                        <a:pt x="15" y="12"/>
                      </a:cubicBezTo>
                      <a:cubicBezTo>
                        <a:pt x="15" y="12"/>
                        <a:pt x="15" y="12"/>
                        <a:pt x="14" y="12"/>
                      </a:cubicBezTo>
                      <a:cubicBezTo>
                        <a:pt x="14" y="12"/>
                        <a:pt x="14" y="12"/>
                        <a:pt x="14" y="12"/>
                      </a:cubicBezTo>
                      <a:cubicBezTo>
                        <a:pt x="13" y="12"/>
                        <a:pt x="13" y="12"/>
                        <a:pt x="13" y="12"/>
                      </a:cubicBezTo>
                      <a:cubicBezTo>
                        <a:pt x="13" y="13"/>
                        <a:pt x="12" y="13"/>
                        <a:pt x="12" y="13"/>
                      </a:cubicBezTo>
                      <a:cubicBezTo>
                        <a:pt x="11" y="13"/>
                        <a:pt x="11" y="13"/>
                        <a:pt x="10" y="13"/>
                      </a:cubicBezTo>
                      <a:cubicBezTo>
                        <a:pt x="9" y="13"/>
                        <a:pt x="9" y="13"/>
                        <a:pt x="8" y="13"/>
                      </a:cubicBezTo>
                      <a:cubicBezTo>
                        <a:pt x="8" y="13"/>
                        <a:pt x="8" y="13"/>
                        <a:pt x="8" y="13"/>
                      </a:cubicBezTo>
                      <a:cubicBezTo>
                        <a:pt x="7" y="13"/>
                        <a:pt x="7" y="13"/>
                        <a:pt x="6" y="13"/>
                      </a:cubicBezTo>
                      <a:cubicBezTo>
                        <a:pt x="5" y="13"/>
                        <a:pt x="4" y="13"/>
                        <a:pt x="4" y="12"/>
                      </a:cubicBezTo>
                      <a:cubicBezTo>
                        <a:pt x="3" y="12"/>
                        <a:pt x="2" y="11"/>
                        <a:pt x="1" y="11"/>
                      </a:cubicBezTo>
                      <a:cubicBezTo>
                        <a:pt x="1" y="11"/>
                        <a:pt x="1" y="11"/>
                        <a:pt x="0" y="12"/>
                      </a:cubicBezTo>
                      <a:cubicBezTo>
                        <a:pt x="1" y="11"/>
                        <a:pt x="1" y="11"/>
                        <a:pt x="1" y="11"/>
                      </a:cubicBezTo>
                      <a:cubicBezTo>
                        <a:pt x="2" y="11"/>
                        <a:pt x="2" y="11"/>
                        <a:pt x="2" y="12"/>
                      </a:cubicBezTo>
                      <a:cubicBezTo>
                        <a:pt x="3" y="13"/>
                        <a:pt x="4" y="16"/>
                        <a:pt x="5" y="16"/>
                      </a:cubicBezTo>
                      <a:cubicBezTo>
                        <a:pt x="6" y="16"/>
                        <a:pt x="6" y="16"/>
                        <a:pt x="6" y="15"/>
                      </a:cubicBezTo>
                      <a:cubicBezTo>
                        <a:pt x="6" y="15"/>
                        <a:pt x="6" y="15"/>
                        <a:pt x="6" y="15"/>
                      </a:cubicBezTo>
                      <a:cubicBezTo>
                        <a:pt x="7" y="15"/>
                        <a:pt x="7" y="16"/>
                        <a:pt x="8" y="17"/>
                      </a:cubicBezTo>
                      <a:cubicBezTo>
                        <a:pt x="8" y="17"/>
                        <a:pt x="9" y="18"/>
                        <a:pt x="10" y="18"/>
                      </a:cubicBezTo>
                      <a:cubicBezTo>
                        <a:pt x="10" y="18"/>
                        <a:pt x="10" y="18"/>
                        <a:pt x="11" y="18"/>
                      </a:cubicBezTo>
                      <a:cubicBezTo>
                        <a:pt x="11" y="18"/>
                        <a:pt x="11" y="18"/>
                        <a:pt x="11" y="18"/>
                      </a:cubicBezTo>
                      <a:cubicBezTo>
                        <a:pt x="12" y="18"/>
                        <a:pt x="13" y="18"/>
                        <a:pt x="14" y="19"/>
                      </a:cubicBezTo>
                      <a:cubicBezTo>
                        <a:pt x="15" y="19"/>
                        <a:pt x="16" y="20"/>
                        <a:pt x="16" y="20"/>
                      </a:cubicBezTo>
                      <a:cubicBezTo>
                        <a:pt x="17" y="20"/>
                        <a:pt x="17" y="20"/>
                        <a:pt x="18" y="19"/>
                      </a:cubicBezTo>
                      <a:cubicBezTo>
                        <a:pt x="18" y="19"/>
                        <a:pt x="18" y="19"/>
                        <a:pt x="19" y="19"/>
                      </a:cubicBezTo>
                      <a:cubicBezTo>
                        <a:pt x="19" y="19"/>
                        <a:pt x="20" y="19"/>
                        <a:pt x="20" y="19"/>
                      </a:cubicBezTo>
                      <a:cubicBezTo>
                        <a:pt x="21" y="20"/>
                        <a:pt x="21" y="20"/>
                        <a:pt x="22" y="20"/>
                      </a:cubicBezTo>
                      <a:cubicBezTo>
                        <a:pt x="22" y="20"/>
                        <a:pt x="23" y="20"/>
                        <a:pt x="23" y="19"/>
                      </a:cubicBezTo>
                      <a:cubicBezTo>
                        <a:pt x="23" y="18"/>
                        <a:pt x="23" y="18"/>
                        <a:pt x="24" y="18"/>
                      </a:cubicBezTo>
                      <a:cubicBezTo>
                        <a:pt x="24" y="18"/>
                        <a:pt x="24" y="18"/>
                        <a:pt x="25" y="18"/>
                      </a:cubicBezTo>
                      <a:cubicBezTo>
                        <a:pt x="25" y="18"/>
                        <a:pt x="25" y="18"/>
                        <a:pt x="25" y="18"/>
                      </a:cubicBezTo>
                      <a:cubicBezTo>
                        <a:pt x="26" y="18"/>
                        <a:pt x="27" y="18"/>
                        <a:pt x="27" y="17"/>
                      </a:cubicBezTo>
                      <a:cubicBezTo>
                        <a:pt x="27" y="16"/>
                        <a:pt x="30" y="17"/>
                        <a:pt x="30" y="15"/>
                      </a:cubicBezTo>
                      <a:cubicBezTo>
                        <a:pt x="31" y="13"/>
                        <a:pt x="34" y="14"/>
                        <a:pt x="34" y="12"/>
                      </a:cubicBezTo>
                      <a:cubicBezTo>
                        <a:pt x="34" y="10"/>
                        <a:pt x="37" y="10"/>
                        <a:pt x="37" y="8"/>
                      </a:cubicBezTo>
                      <a:cubicBezTo>
                        <a:pt x="37" y="7"/>
                        <a:pt x="38" y="6"/>
                        <a:pt x="38" y="6"/>
                      </a:cubicBezTo>
                      <a:cubicBezTo>
                        <a:pt x="34" y="4"/>
                        <a:pt x="31" y="2"/>
                        <a:pt x="27"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3" name="Freeform 11164">
                  <a:extLst>
                    <a:ext uri="{FF2B5EF4-FFF2-40B4-BE49-F238E27FC236}">
                      <a16:creationId xmlns:a16="http://schemas.microsoft.com/office/drawing/2014/main" id="{093452E4-69CD-AA75-7E82-16E6E2552C85}"/>
                    </a:ext>
                  </a:extLst>
                </p:cNvPr>
                <p:cNvSpPr>
                  <a:spLocks noEditPoints="1"/>
                </p:cNvSpPr>
                <p:nvPr/>
              </p:nvSpPr>
              <p:spPr bwMode="auto">
                <a:xfrm>
                  <a:off x="4290" y="2704"/>
                  <a:ext cx="11" cy="21"/>
                </a:xfrm>
                <a:custGeom>
                  <a:avLst/>
                  <a:gdLst>
                    <a:gd name="T0" fmla="*/ 7 w 13"/>
                    <a:gd name="T1" fmla="*/ 10 h 25"/>
                    <a:gd name="T2" fmla="*/ 7 w 13"/>
                    <a:gd name="T3" fmla="*/ 10 h 25"/>
                    <a:gd name="T4" fmla="*/ 7 w 13"/>
                    <a:gd name="T5" fmla="*/ 10 h 25"/>
                    <a:gd name="T6" fmla="*/ 1 w 13"/>
                    <a:gd name="T7" fmla="*/ 0 h 25"/>
                    <a:gd name="T8" fmla="*/ 1 w 13"/>
                    <a:gd name="T9" fmla="*/ 1 h 25"/>
                    <a:gd name="T10" fmla="*/ 2 w 13"/>
                    <a:gd name="T11" fmla="*/ 3 h 25"/>
                    <a:gd name="T12" fmla="*/ 2 w 13"/>
                    <a:gd name="T13" fmla="*/ 5 h 25"/>
                    <a:gd name="T14" fmla="*/ 2 w 13"/>
                    <a:gd name="T15" fmla="*/ 8 h 25"/>
                    <a:gd name="T16" fmla="*/ 0 w 13"/>
                    <a:gd name="T17" fmla="*/ 9 h 25"/>
                    <a:gd name="T18" fmla="*/ 6 w 13"/>
                    <a:gd name="T19" fmla="*/ 13 h 25"/>
                    <a:gd name="T20" fmla="*/ 6 w 13"/>
                    <a:gd name="T21" fmla="*/ 11 h 25"/>
                    <a:gd name="T22" fmla="*/ 6 w 13"/>
                    <a:gd name="T23" fmla="*/ 9 h 25"/>
                    <a:gd name="T24" fmla="*/ 7 w 13"/>
                    <a:gd name="T25" fmla="*/ 8 h 25"/>
                    <a:gd name="T26" fmla="*/ 6 w 13"/>
                    <a:gd name="T27" fmla="*/ 8 h 25"/>
                    <a:gd name="T28" fmla="*/ 5 w 13"/>
                    <a:gd name="T29" fmla="*/ 5 h 25"/>
                    <a:gd name="T30" fmla="*/ 3 w 13"/>
                    <a:gd name="T31" fmla="*/ 3 h 25"/>
                    <a:gd name="T32" fmla="*/ 3 w 13"/>
                    <a:gd name="T33" fmla="*/ 3 h 25"/>
                    <a:gd name="T34" fmla="*/ 3 w 13"/>
                    <a:gd name="T35" fmla="*/ 3 h 25"/>
                    <a:gd name="T36" fmla="*/ 3 w 13"/>
                    <a:gd name="T37" fmla="*/ 3 h 25"/>
                    <a:gd name="T38" fmla="*/ 3 w 13"/>
                    <a:gd name="T39" fmla="*/ 3 h 25"/>
                    <a:gd name="T40" fmla="*/ 3 w 13"/>
                    <a:gd name="T41" fmla="*/ 3 h 25"/>
                    <a:gd name="T42" fmla="*/ 3 w 13"/>
                    <a:gd name="T43" fmla="*/ 3 h 25"/>
                    <a:gd name="T44" fmla="*/ 3 w 13"/>
                    <a:gd name="T45" fmla="*/ 3 h 25"/>
                    <a:gd name="T46" fmla="*/ 3 w 13"/>
                    <a:gd name="T47" fmla="*/ 3 h 25"/>
                    <a:gd name="T48" fmla="*/ 2 w 13"/>
                    <a:gd name="T49" fmla="*/ 1 h 25"/>
                    <a:gd name="T50" fmla="*/ 2 w 13"/>
                    <a:gd name="T51" fmla="*/ 1 h 25"/>
                    <a:gd name="T52" fmla="*/ 2 w 13"/>
                    <a:gd name="T53" fmla="*/ 1 h 25"/>
                    <a:gd name="T54" fmla="*/ 2 w 13"/>
                    <a:gd name="T55" fmla="*/ 1 h 25"/>
                    <a:gd name="T56" fmla="*/ 2 w 13"/>
                    <a:gd name="T57" fmla="*/ 1 h 25"/>
                    <a:gd name="T58" fmla="*/ 2 w 13"/>
                    <a:gd name="T59" fmla="*/ 1 h 25"/>
                    <a:gd name="T60" fmla="*/ 2 w 13"/>
                    <a:gd name="T61" fmla="*/ 1 h 25"/>
                    <a:gd name="T62" fmla="*/ 1 w 13"/>
                    <a:gd name="T63" fmla="*/ 0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 h="25">
                      <a:moveTo>
                        <a:pt x="13" y="20"/>
                      </a:moveTo>
                      <a:cubicBezTo>
                        <a:pt x="13" y="20"/>
                        <a:pt x="13" y="20"/>
                        <a:pt x="13" y="20"/>
                      </a:cubicBezTo>
                      <a:cubicBezTo>
                        <a:pt x="13" y="20"/>
                        <a:pt x="13" y="20"/>
                        <a:pt x="13" y="20"/>
                      </a:cubicBezTo>
                      <a:moveTo>
                        <a:pt x="1" y="0"/>
                      </a:moveTo>
                      <a:cubicBezTo>
                        <a:pt x="1" y="1"/>
                        <a:pt x="1" y="1"/>
                        <a:pt x="1" y="1"/>
                      </a:cubicBezTo>
                      <a:cubicBezTo>
                        <a:pt x="1" y="2"/>
                        <a:pt x="0" y="4"/>
                        <a:pt x="2" y="5"/>
                      </a:cubicBezTo>
                      <a:cubicBezTo>
                        <a:pt x="3" y="6"/>
                        <a:pt x="2" y="8"/>
                        <a:pt x="2" y="10"/>
                      </a:cubicBezTo>
                      <a:cubicBezTo>
                        <a:pt x="3" y="12"/>
                        <a:pt x="1" y="14"/>
                        <a:pt x="2" y="15"/>
                      </a:cubicBezTo>
                      <a:cubicBezTo>
                        <a:pt x="3" y="17"/>
                        <a:pt x="1" y="18"/>
                        <a:pt x="0" y="19"/>
                      </a:cubicBezTo>
                      <a:cubicBezTo>
                        <a:pt x="4" y="21"/>
                        <a:pt x="7" y="23"/>
                        <a:pt x="11" y="25"/>
                      </a:cubicBezTo>
                      <a:cubicBezTo>
                        <a:pt x="12" y="24"/>
                        <a:pt x="13" y="23"/>
                        <a:pt x="12" y="22"/>
                      </a:cubicBezTo>
                      <a:cubicBezTo>
                        <a:pt x="11" y="21"/>
                        <a:pt x="12" y="20"/>
                        <a:pt x="12" y="18"/>
                      </a:cubicBezTo>
                      <a:cubicBezTo>
                        <a:pt x="13" y="18"/>
                        <a:pt x="13" y="17"/>
                        <a:pt x="13" y="17"/>
                      </a:cubicBezTo>
                      <a:cubicBezTo>
                        <a:pt x="13" y="16"/>
                        <a:pt x="13" y="16"/>
                        <a:pt x="12" y="16"/>
                      </a:cubicBezTo>
                      <a:cubicBezTo>
                        <a:pt x="10" y="13"/>
                        <a:pt x="12" y="10"/>
                        <a:pt x="10" y="9"/>
                      </a:cubicBezTo>
                      <a:cubicBezTo>
                        <a:pt x="8" y="8"/>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5"/>
                        <a:pt x="6" y="5"/>
                        <a:pt x="6" y="5"/>
                      </a:cubicBezTo>
                      <a:cubicBezTo>
                        <a:pt x="6" y="5"/>
                        <a:pt x="6" y="5"/>
                        <a:pt x="6" y="5"/>
                      </a:cubicBezTo>
                      <a:cubicBezTo>
                        <a:pt x="6" y="5"/>
                        <a:pt x="6" y="4"/>
                        <a:pt x="6" y="4"/>
                      </a:cubicBezTo>
                      <a:cubicBezTo>
                        <a:pt x="4" y="3"/>
                        <a:pt x="4"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4" name="Freeform 11165">
                  <a:extLst>
                    <a:ext uri="{FF2B5EF4-FFF2-40B4-BE49-F238E27FC236}">
                      <a16:creationId xmlns:a16="http://schemas.microsoft.com/office/drawing/2014/main" id="{C5571CCD-86F0-E9D3-E794-B4DB869E6B8F}"/>
                    </a:ext>
                  </a:extLst>
                </p:cNvPr>
                <p:cNvSpPr>
                  <a:spLocks noEditPoints="1"/>
                </p:cNvSpPr>
                <p:nvPr/>
              </p:nvSpPr>
              <p:spPr bwMode="auto">
                <a:xfrm>
                  <a:off x="4267" y="2730"/>
                  <a:ext cx="23" cy="10"/>
                </a:xfrm>
                <a:custGeom>
                  <a:avLst/>
                  <a:gdLst>
                    <a:gd name="T0" fmla="*/ 12 w 27"/>
                    <a:gd name="T1" fmla="*/ 6 h 12"/>
                    <a:gd name="T2" fmla="*/ 12 w 27"/>
                    <a:gd name="T3" fmla="*/ 6 h 12"/>
                    <a:gd name="T4" fmla="*/ 9 w 27"/>
                    <a:gd name="T5" fmla="*/ 6 h 12"/>
                    <a:gd name="T6" fmla="*/ 9 w 27"/>
                    <a:gd name="T7" fmla="*/ 6 h 12"/>
                    <a:gd name="T8" fmla="*/ 12 w 27"/>
                    <a:gd name="T9" fmla="*/ 6 h 12"/>
                    <a:gd name="T10" fmla="*/ 12 w 27"/>
                    <a:gd name="T11" fmla="*/ 6 h 12"/>
                    <a:gd name="T12" fmla="*/ 12 w 27"/>
                    <a:gd name="T13" fmla="*/ 6 h 12"/>
                    <a:gd name="T14" fmla="*/ 10 w 27"/>
                    <a:gd name="T15" fmla="*/ 6 h 12"/>
                    <a:gd name="T16" fmla="*/ 10 w 27"/>
                    <a:gd name="T17" fmla="*/ 6 h 12"/>
                    <a:gd name="T18" fmla="*/ 10 w 27"/>
                    <a:gd name="T19" fmla="*/ 6 h 12"/>
                    <a:gd name="T20" fmla="*/ 10 w 27"/>
                    <a:gd name="T21" fmla="*/ 6 h 12"/>
                    <a:gd name="T22" fmla="*/ 9 w 27"/>
                    <a:gd name="T23" fmla="*/ 6 h 12"/>
                    <a:gd name="T24" fmla="*/ 8 w 27"/>
                    <a:gd name="T25" fmla="*/ 6 h 12"/>
                    <a:gd name="T26" fmla="*/ 8 w 27"/>
                    <a:gd name="T27" fmla="*/ 6 h 12"/>
                    <a:gd name="T28" fmla="*/ 8 w 27"/>
                    <a:gd name="T29" fmla="*/ 6 h 12"/>
                    <a:gd name="T30" fmla="*/ 12 w 27"/>
                    <a:gd name="T31" fmla="*/ 6 h 12"/>
                    <a:gd name="T32" fmla="*/ 12 w 27"/>
                    <a:gd name="T33" fmla="*/ 6 h 12"/>
                    <a:gd name="T34" fmla="*/ 12 w 27"/>
                    <a:gd name="T35" fmla="*/ 6 h 12"/>
                    <a:gd name="T36" fmla="*/ 8 w 27"/>
                    <a:gd name="T37" fmla="*/ 6 h 12"/>
                    <a:gd name="T38" fmla="*/ 8 w 27"/>
                    <a:gd name="T39" fmla="*/ 6 h 12"/>
                    <a:gd name="T40" fmla="*/ 6 w 27"/>
                    <a:gd name="T41" fmla="*/ 5 h 12"/>
                    <a:gd name="T42" fmla="*/ 6 w 27"/>
                    <a:gd name="T43" fmla="*/ 5 h 12"/>
                    <a:gd name="T44" fmla="*/ 14 w 27"/>
                    <a:gd name="T45" fmla="*/ 5 h 12"/>
                    <a:gd name="T46" fmla="*/ 14 w 27"/>
                    <a:gd name="T47" fmla="*/ 5 h 12"/>
                    <a:gd name="T48" fmla="*/ 12 w 27"/>
                    <a:gd name="T49" fmla="*/ 6 h 12"/>
                    <a:gd name="T50" fmla="*/ 13 w 27"/>
                    <a:gd name="T51" fmla="*/ 5 h 12"/>
                    <a:gd name="T52" fmla="*/ 8 w 27"/>
                    <a:gd name="T53" fmla="*/ 6 h 12"/>
                    <a:gd name="T54" fmla="*/ 7 w 27"/>
                    <a:gd name="T55" fmla="*/ 5 h 12"/>
                    <a:gd name="T56" fmla="*/ 7 w 27"/>
                    <a:gd name="T57" fmla="*/ 5 h 12"/>
                    <a:gd name="T58" fmla="*/ 5 w 27"/>
                    <a:gd name="T59" fmla="*/ 5 h 12"/>
                    <a:gd name="T60" fmla="*/ 6 w 27"/>
                    <a:gd name="T61" fmla="*/ 5 h 12"/>
                    <a:gd name="T62" fmla="*/ 5 w 27"/>
                    <a:gd name="T63" fmla="*/ 5 h 12"/>
                    <a:gd name="T64" fmla="*/ 5 w 27"/>
                    <a:gd name="T65" fmla="*/ 5 h 12"/>
                    <a:gd name="T66" fmla="*/ 5 w 27"/>
                    <a:gd name="T67" fmla="*/ 5 h 12"/>
                    <a:gd name="T68" fmla="*/ 5 w 27"/>
                    <a:gd name="T69" fmla="*/ 5 h 12"/>
                    <a:gd name="T70" fmla="*/ 3 w 27"/>
                    <a:gd name="T71" fmla="*/ 4 h 12"/>
                    <a:gd name="T72" fmla="*/ 3 w 27"/>
                    <a:gd name="T73" fmla="*/ 4 h 12"/>
                    <a:gd name="T74" fmla="*/ 5 w 27"/>
                    <a:gd name="T75" fmla="*/ 4 h 12"/>
                    <a:gd name="T76" fmla="*/ 3 w 27"/>
                    <a:gd name="T77" fmla="*/ 3 h 12"/>
                    <a:gd name="T78" fmla="*/ 3 w 27"/>
                    <a:gd name="T79" fmla="*/ 3 h 12"/>
                    <a:gd name="T80" fmla="*/ 3 w 27"/>
                    <a:gd name="T81" fmla="*/ 3 h 12"/>
                    <a:gd name="T82" fmla="*/ 3 w 27"/>
                    <a:gd name="T83" fmla="*/ 4 h 12"/>
                    <a:gd name="T84" fmla="*/ 3 w 27"/>
                    <a:gd name="T85" fmla="*/ 4 h 12"/>
                    <a:gd name="T86" fmla="*/ 3 w 27"/>
                    <a:gd name="T87" fmla="*/ 3 h 12"/>
                    <a:gd name="T88" fmla="*/ 3 w 27"/>
                    <a:gd name="T89" fmla="*/ 3 h 12"/>
                    <a:gd name="T90" fmla="*/ 2 w 27"/>
                    <a:gd name="T91" fmla="*/ 3 h 12"/>
                    <a:gd name="T92" fmla="*/ 2 w 27"/>
                    <a:gd name="T93" fmla="*/ 3 h 12"/>
                    <a:gd name="T94" fmla="*/ 2 w 27"/>
                    <a:gd name="T95" fmla="*/ 3 h 12"/>
                    <a:gd name="T96" fmla="*/ 3 w 27"/>
                    <a:gd name="T97" fmla="*/ 3 h 12"/>
                    <a:gd name="T98" fmla="*/ 3 w 27"/>
                    <a:gd name="T99" fmla="*/ 3 h 12"/>
                    <a:gd name="T100" fmla="*/ 3 w 27"/>
                    <a:gd name="T101" fmla="*/ 3 h 12"/>
                    <a:gd name="T102" fmla="*/ 3 w 27"/>
                    <a:gd name="T103" fmla="*/ 3 h 12"/>
                    <a:gd name="T104" fmla="*/ 1 w 27"/>
                    <a:gd name="T105" fmla="*/ 0 h 12"/>
                    <a:gd name="T106" fmla="*/ 1 w 27"/>
                    <a:gd name="T107" fmla="*/ 0 h 12"/>
                    <a:gd name="T108" fmla="*/ 2 w 27"/>
                    <a:gd name="T109" fmla="*/ 3 h 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 h="12">
                      <a:moveTo>
                        <a:pt x="23" y="12"/>
                      </a:move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moveTo>
                        <a:pt x="17" y="12"/>
                      </a:move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moveTo>
                        <a:pt x="23" y="12"/>
                      </a:moveTo>
                      <a:cubicBezTo>
                        <a:pt x="23" y="12"/>
                        <a:pt x="23" y="12"/>
                        <a:pt x="23" y="12"/>
                      </a:cubicBezTo>
                      <a:cubicBezTo>
                        <a:pt x="23" y="12"/>
                        <a:pt x="23" y="12"/>
                        <a:pt x="23" y="12"/>
                      </a:cubicBezTo>
                      <a:cubicBezTo>
                        <a:pt x="23" y="12"/>
                        <a:pt x="23" y="12"/>
                        <a:pt x="23" y="12"/>
                      </a:cubicBezTo>
                      <a:cubicBezTo>
                        <a:pt x="23" y="12"/>
                        <a:pt x="23" y="12"/>
                        <a:pt x="23" y="12"/>
                      </a:cubicBezTo>
                      <a:moveTo>
                        <a:pt x="23" y="12"/>
                      </a:moveTo>
                      <a:cubicBezTo>
                        <a:pt x="23" y="12"/>
                        <a:pt x="23" y="12"/>
                        <a:pt x="23" y="12"/>
                      </a:cubicBezTo>
                      <a:cubicBezTo>
                        <a:pt x="23" y="12"/>
                        <a:pt x="23" y="12"/>
                        <a:pt x="23" y="12"/>
                      </a:cubicBezTo>
                      <a:cubicBezTo>
                        <a:pt x="23" y="12"/>
                        <a:pt x="23" y="12"/>
                        <a:pt x="23" y="12"/>
                      </a:cubicBezTo>
                      <a:cubicBezTo>
                        <a:pt x="23" y="12"/>
                        <a:pt x="23" y="12"/>
                        <a:pt x="23" y="12"/>
                      </a:cubicBezTo>
                      <a:moveTo>
                        <a:pt x="19" y="11"/>
                      </a:moveTo>
                      <a:cubicBezTo>
                        <a:pt x="19" y="11"/>
                        <a:pt x="19" y="11"/>
                        <a:pt x="19" y="11"/>
                      </a:cubicBezTo>
                      <a:cubicBezTo>
                        <a:pt x="19" y="11"/>
                        <a:pt x="19" y="11"/>
                        <a:pt x="19" y="11"/>
                      </a:cubicBezTo>
                      <a:cubicBezTo>
                        <a:pt x="19" y="11"/>
                        <a:pt x="19" y="11"/>
                        <a:pt x="19" y="11"/>
                      </a:cubicBezTo>
                      <a:cubicBezTo>
                        <a:pt x="19" y="11"/>
                        <a:pt x="19" y="11"/>
                        <a:pt x="19" y="11"/>
                      </a:cubicBezTo>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moveTo>
                        <a:pt x="15" y="11"/>
                      </a:moveTo>
                      <a:cubicBezTo>
                        <a:pt x="15" y="11"/>
                        <a:pt x="15" y="11"/>
                        <a:pt x="15" y="11"/>
                      </a:cubicBezTo>
                      <a:cubicBezTo>
                        <a:pt x="16" y="11"/>
                        <a:pt x="17" y="12"/>
                        <a:pt x="17" y="12"/>
                      </a:cubicBezTo>
                      <a:cubicBezTo>
                        <a:pt x="17" y="12"/>
                        <a:pt x="17" y="12"/>
                        <a:pt x="17" y="12"/>
                      </a:cubicBezTo>
                      <a:cubicBezTo>
                        <a:pt x="17" y="12"/>
                        <a:pt x="16" y="11"/>
                        <a:pt x="15" y="11"/>
                      </a:cubicBezTo>
                      <a:moveTo>
                        <a:pt x="15" y="11"/>
                      </a:move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moveTo>
                        <a:pt x="24" y="11"/>
                      </a:moveTo>
                      <a:cubicBezTo>
                        <a:pt x="24" y="11"/>
                        <a:pt x="24" y="11"/>
                        <a:pt x="24" y="11"/>
                      </a:cubicBezTo>
                      <a:cubicBezTo>
                        <a:pt x="24" y="11"/>
                        <a:pt x="24" y="11"/>
                        <a:pt x="24" y="11"/>
                      </a:cubicBezTo>
                      <a:cubicBezTo>
                        <a:pt x="24" y="11"/>
                        <a:pt x="24" y="11"/>
                        <a:pt x="24" y="11"/>
                      </a:cubicBezTo>
                      <a:cubicBezTo>
                        <a:pt x="24" y="11"/>
                        <a:pt x="24" y="11"/>
                        <a:pt x="24" y="11"/>
                      </a:cubicBezTo>
                      <a:moveTo>
                        <a:pt x="24" y="11"/>
                      </a:moveTo>
                      <a:cubicBezTo>
                        <a:pt x="24" y="11"/>
                        <a:pt x="24" y="11"/>
                        <a:pt x="24" y="11"/>
                      </a:cubicBezTo>
                      <a:cubicBezTo>
                        <a:pt x="24" y="11"/>
                        <a:pt x="24" y="11"/>
                        <a:pt x="24" y="11"/>
                      </a:cubicBezTo>
                      <a:cubicBezTo>
                        <a:pt x="24" y="11"/>
                        <a:pt x="24" y="11"/>
                        <a:pt x="24" y="11"/>
                      </a:cubicBezTo>
                      <a:cubicBezTo>
                        <a:pt x="24" y="11"/>
                        <a:pt x="24" y="11"/>
                        <a:pt x="24" y="11"/>
                      </a:cubicBezTo>
                      <a:moveTo>
                        <a:pt x="14" y="11"/>
                      </a:moveTo>
                      <a:cubicBezTo>
                        <a:pt x="14" y="11"/>
                        <a:pt x="14" y="11"/>
                        <a:pt x="14" y="11"/>
                      </a:cubicBezTo>
                      <a:cubicBezTo>
                        <a:pt x="15" y="11"/>
                        <a:pt x="15" y="11"/>
                        <a:pt x="15" y="11"/>
                      </a:cubicBezTo>
                      <a:cubicBezTo>
                        <a:pt x="15" y="11"/>
                        <a:pt x="15" y="11"/>
                        <a:pt x="15" y="11"/>
                      </a:cubicBezTo>
                      <a:cubicBezTo>
                        <a:pt x="15" y="11"/>
                        <a:pt x="15" y="11"/>
                        <a:pt x="14" y="11"/>
                      </a:cubicBezTo>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moveTo>
                        <a:pt x="27" y="10"/>
                      </a:moveTo>
                      <a:cubicBezTo>
                        <a:pt x="27" y="10"/>
                        <a:pt x="27" y="10"/>
                        <a:pt x="26" y="10"/>
                      </a:cubicBezTo>
                      <a:cubicBezTo>
                        <a:pt x="26" y="10"/>
                        <a:pt x="26" y="10"/>
                        <a:pt x="26" y="10"/>
                      </a:cubicBezTo>
                      <a:cubicBezTo>
                        <a:pt x="26" y="10"/>
                        <a:pt x="26" y="10"/>
                        <a:pt x="26" y="10"/>
                      </a:cubicBezTo>
                      <a:cubicBezTo>
                        <a:pt x="27" y="10"/>
                        <a:pt x="27" y="10"/>
                        <a:pt x="27" y="10"/>
                      </a:cubicBezTo>
                      <a:cubicBezTo>
                        <a:pt x="27" y="10"/>
                        <a:pt x="27" y="10"/>
                        <a:pt x="27" y="10"/>
                      </a:cubicBezTo>
                      <a:moveTo>
                        <a:pt x="25" y="10"/>
                      </a:moveTo>
                      <a:cubicBezTo>
                        <a:pt x="24" y="10"/>
                        <a:pt x="24" y="10"/>
                        <a:pt x="24" y="11"/>
                      </a:cubicBezTo>
                      <a:cubicBezTo>
                        <a:pt x="24" y="11"/>
                        <a:pt x="24" y="11"/>
                        <a:pt x="24" y="11"/>
                      </a:cubicBezTo>
                      <a:cubicBezTo>
                        <a:pt x="24" y="10"/>
                        <a:pt x="24" y="10"/>
                        <a:pt x="25" y="10"/>
                      </a:cubicBezTo>
                      <a:cubicBezTo>
                        <a:pt x="25" y="10"/>
                        <a:pt x="25" y="10"/>
                        <a:pt x="25" y="10"/>
                      </a:cubicBezTo>
                      <a:cubicBezTo>
                        <a:pt x="25" y="10"/>
                        <a:pt x="25" y="10"/>
                        <a:pt x="25" y="10"/>
                      </a:cubicBezTo>
                      <a:moveTo>
                        <a:pt x="12" y="10"/>
                      </a:moveTo>
                      <a:cubicBezTo>
                        <a:pt x="12" y="10"/>
                        <a:pt x="12" y="10"/>
                        <a:pt x="12" y="10"/>
                      </a:cubicBezTo>
                      <a:cubicBezTo>
                        <a:pt x="13" y="10"/>
                        <a:pt x="14" y="10"/>
                        <a:pt x="14" y="11"/>
                      </a:cubicBezTo>
                      <a:cubicBezTo>
                        <a:pt x="14" y="11"/>
                        <a:pt x="14" y="11"/>
                        <a:pt x="14" y="11"/>
                      </a:cubicBezTo>
                      <a:cubicBezTo>
                        <a:pt x="14" y="10"/>
                        <a:pt x="13" y="10"/>
                        <a:pt x="12" y="10"/>
                      </a:cubicBezTo>
                      <a:moveTo>
                        <a:pt x="12" y="10"/>
                      </a:move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moveTo>
                        <a:pt x="9" y="9"/>
                      </a:moveTo>
                      <a:cubicBezTo>
                        <a:pt x="9" y="9"/>
                        <a:pt x="9" y="9"/>
                        <a:pt x="9" y="9"/>
                      </a:cubicBezTo>
                      <a:cubicBezTo>
                        <a:pt x="9" y="10"/>
                        <a:pt x="10" y="10"/>
                        <a:pt x="11" y="10"/>
                      </a:cubicBezTo>
                      <a:cubicBezTo>
                        <a:pt x="11" y="10"/>
                        <a:pt x="11" y="10"/>
                        <a:pt x="11" y="10"/>
                      </a:cubicBezTo>
                      <a:cubicBezTo>
                        <a:pt x="10" y="10"/>
                        <a:pt x="9" y="10"/>
                        <a:pt x="9" y="9"/>
                      </a:cubicBezTo>
                      <a:moveTo>
                        <a:pt x="9" y="9"/>
                      </a:move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moveTo>
                        <a:pt x="9" y="9"/>
                      </a:moveTo>
                      <a:cubicBezTo>
                        <a:pt x="9" y="9"/>
                        <a:pt x="9" y="9"/>
                        <a:pt x="9" y="9"/>
                      </a:cubicBezTo>
                      <a:cubicBezTo>
                        <a:pt x="9" y="9"/>
                        <a:pt x="9" y="9"/>
                        <a:pt x="9" y="9"/>
                      </a:cubicBezTo>
                      <a:cubicBezTo>
                        <a:pt x="9" y="9"/>
                        <a:pt x="9" y="9"/>
                        <a:pt x="9" y="9"/>
                      </a:cubicBezTo>
                      <a:cubicBezTo>
                        <a:pt x="9" y="9"/>
                        <a:pt x="9" y="9"/>
                        <a:pt x="9" y="9"/>
                      </a:cubicBezTo>
                      <a:moveTo>
                        <a:pt x="7" y="8"/>
                      </a:moveTo>
                      <a:cubicBezTo>
                        <a:pt x="7" y="8"/>
                        <a:pt x="7" y="8"/>
                        <a:pt x="7" y="8"/>
                      </a:cubicBezTo>
                      <a:cubicBezTo>
                        <a:pt x="7" y="8"/>
                        <a:pt x="7" y="8"/>
                        <a:pt x="7" y="8"/>
                      </a:cubicBezTo>
                      <a:cubicBezTo>
                        <a:pt x="7" y="8"/>
                        <a:pt x="7" y="8"/>
                        <a:pt x="7" y="8"/>
                      </a:cubicBezTo>
                      <a:cubicBezTo>
                        <a:pt x="7" y="8"/>
                        <a:pt x="7" y="8"/>
                        <a:pt x="7" y="8"/>
                      </a:cubicBezTo>
                      <a:moveTo>
                        <a:pt x="7" y="7"/>
                      </a:moveTo>
                      <a:cubicBezTo>
                        <a:pt x="7" y="7"/>
                        <a:pt x="7" y="7"/>
                        <a:pt x="7" y="7"/>
                      </a:cubicBezTo>
                      <a:cubicBezTo>
                        <a:pt x="8" y="7"/>
                        <a:pt x="8" y="8"/>
                        <a:pt x="9" y="8"/>
                      </a:cubicBezTo>
                      <a:cubicBezTo>
                        <a:pt x="9" y="8"/>
                        <a:pt x="9" y="8"/>
                        <a:pt x="9" y="8"/>
                      </a:cubicBezTo>
                      <a:cubicBezTo>
                        <a:pt x="8" y="8"/>
                        <a:pt x="8" y="7"/>
                        <a:pt x="7" y="7"/>
                      </a:cubicBezTo>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moveTo>
                        <a:pt x="4" y="5"/>
                      </a:moveTo>
                      <a:cubicBezTo>
                        <a:pt x="4" y="5"/>
                        <a:pt x="4" y="5"/>
                        <a:pt x="4" y="5"/>
                      </a:cubicBezTo>
                      <a:cubicBezTo>
                        <a:pt x="4" y="5"/>
                        <a:pt x="4" y="5"/>
                        <a:pt x="4" y="5"/>
                      </a:cubicBezTo>
                      <a:cubicBezTo>
                        <a:pt x="5" y="6"/>
                        <a:pt x="5" y="8"/>
                        <a:pt x="6" y="8"/>
                      </a:cubicBezTo>
                      <a:cubicBezTo>
                        <a:pt x="6" y="8"/>
                        <a:pt x="7" y="8"/>
                        <a:pt x="7" y="8"/>
                      </a:cubicBezTo>
                      <a:cubicBezTo>
                        <a:pt x="7" y="8"/>
                        <a:pt x="7" y="8"/>
                        <a:pt x="7" y="8"/>
                      </a:cubicBezTo>
                      <a:cubicBezTo>
                        <a:pt x="7" y="8"/>
                        <a:pt x="6" y="8"/>
                        <a:pt x="6" y="8"/>
                      </a:cubicBezTo>
                      <a:cubicBezTo>
                        <a:pt x="5" y="8"/>
                        <a:pt x="5" y="6"/>
                        <a:pt x="4" y="5"/>
                      </a:cubicBezTo>
                      <a:cubicBezTo>
                        <a:pt x="4" y="5"/>
                        <a:pt x="4" y="5"/>
                        <a:pt x="4" y="5"/>
                      </a:cubicBezTo>
                      <a:moveTo>
                        <a:pt x="4" y="5"/>
                      </a:moveTo>
                      <a:cubicBezTo>
                        <a:pt x="4" y="5"/>
                        <a:pt x="4" y="5"/>
                        <a:pt x="4" y="5"/>
                      </a:cubicBezTo>
                      <a:cubicBezTo>
                        <a:pt x="4" y="5"/>
                        <a:pt x="4" y="5"/>
                        <a:pt x="4" y="5"/>
                      </a:cubicBezTo>
                      <a:cubicBezTo>
                        <a:pt x="4" y="5"/>
                        <a:pt x="4" y="5"/>
                        <a:pt x="4" y="5"/>
                      </a:cubicBezTo>
                      <a:cubicBezTo>
                        <a:pt x="4" y="5"/>
                        <a:pt x="4" y="5"/>
                        <a:pt x="4" y="5"/>
                      </a:cubicBezTo>
                      <a:moveTo>
                        <a:pt x="2" y="3"/>
                      </a:moveTo>
                      <a:cubicBezTo>
                        <a:pt x="2" y="3"/>
                        <a:pt x="2" y="3"/>
                        <a:pt x="2" y="3"/>
                      </a:cubicBezTo>
                      <a:cubicBezTo>
                        <a:pt x="2" y="3"/>
                        <a:pt x="2" y="3"/>
                        <a:pt x="2" y="3"/>
                      </a:cubicBezTo>
                      <a:cubicBezTo>
                        <a:pt x="2" y="3"/>
                        <a:pt x="2" y="3"/>
                        <a:pt x="2" y="3"/>
                      </a:cubicBezTo>
                      <a:moveTo>
                        <a:pt x="2" y="3"/>
                      </a:moveTo>
                      <a:cubicBezTo>
                        <a:pt x="2" y="3"/>
                        <a:pt x="2" y="3"/>
                        <a:pt x="2" y="3"/>
                      </a:cubicBezTo>
                      <a:cubicBezTo>
                        <a:pt x="2" y="3"/>
                        <a:pt x="2" y="3"/>
                        <a:pt x="2" y="3"/>
                      </a:cubicBezTo>
                      <a:cubicBezTo>
                        <a:pt x="2" y="3"/>
                        <a:pt x="2" y="3"/>
                        <a:pt x="2" y="3"/>
                      </a:cubicBezTo>
                      <a:cubicBezTo>
                        <a:pt x="2" y="3"/>
                        <a:pt x="2" y="3"/>
                        <a:pt x="2" y="3"/>
                      </a:cubicBezTo>
                      <a:moveTo>
                        <a:pt x="3" y="3"/>
                      </a:moveTo>
                      <a:cubicBezTo>
                        <a:pt x="3" y="3"/>
                        <a:pt x="3" y="3"/>
                        <a:pt x="3" y="3"/>
                      </a:cubicBezTo>
                      <a:cubicBezTo>
                        <a:pt x="3" y="3"/>
                        <a:pt x="4" y="4"/>
                        <a:pt x="4" y="5"/>
                      </a:cubicBezTo>
                      <a:cubicBezTo>
                        <a:pt x="4" y="5"/>
                        <a:pt x="4" y="5"/>
                        <a:pt x="4" y="5"/>
                      </a:cubicBezTo>
                      <a:cubicBezTo>
                        <a:pt x="4" y="4"/>
                        <a:pt x="3" y="3"/>
                        <a:pt x="3" y="3"/>
                      </a:cubicBezTo>
                      <a:moveTo>
                        <a:pt x="3" y="3"/>
                      </a:moveTo>
                      <a:cubicBezTo>
                        <a:pt x="3" y="3"/>
                        <a:pt x="3" y="3"/>
                        <a:pt x="3" y="3"/>
                      </a:cubicBezTo>
                      <a:cubicBezTo>
                        <a:pt x="3" y="3"/>
                        <a:pt x="3" y="3"/>
                        <a:pt x="3" y="3"/>
                      </a:cubicBezTo>
                      <a:cubicBezTo>
                        <a:pt x="3" y="3"/>
                        <a:pt x="3" y="3"/>
                        <a:pt x="3" y="3"/>
                      </a:cubicBezTo>
                      <a:cubicBezTo>
                        <a:pt x="3" y="3"/>
                        <a:pt x="3" y="3"/>
                        <a:pt x="3" y="3"/>
                      </a:cubicBezTo>
                      <a:cubicBezTo>
                        <a:pt x="3" y="3"/>
                        <a:pt x="3" y="3"/>
                        <a:pt x="3" y="3"/>
                      </a:cubicBezTo>
                      <a:moveTo>
                        <a:pt x="1" y="0"/>
                      </a:moveTo>
                      <a:cubicBezTo>
                        <a:pt x="1" y="0"/>
                        <a:pt x="1" y="0"/>
                        <a:pt x="1" y="0"/>
                      </a:cubicBez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1" y="1"/>
                        <a:pt x="1" y="3"/>
                        <a:pt x="2" y="3"/>
                      </a:cubicBezTo>
                      <a:cubicBezTo>
                        <a:pt x="1" y="3"/>
                        <a:pt x="1" y="1"/>
                        <a:pt x="0" y="0"/>
                      </a:cubicBezTo>
                      <a:cubicBezTo>
                        <a:pt x="0" y="0"/>
                        <a:pt x="0" y="0"/>
                        <a:pt x="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5" name="Freeform 11166">
                  <a:extLst>
                    <a:ext uri="{FF2B5EF4-FFF2-40B4-BE49-F238E27FC236}">
                      <a16:creationId xmlns:a16="http://schemas.microsoft.com/office/drawing/2014/main" id="{95E47C74-7334-9C5E-D64C-103A1A249215}"/>
                    </a:ext>
                  </a:extLst>
                </p:cNvPr>
                <p:cNvSpPr>
                  <a:spLocks/>
                </p:cNvSpPr>
                <p:nvPr/>
              </p:nvSpPr>
              <p:spPr bwMode="auto">
                <a:xfrm>
                  <a:off x="4267" y="2725"/>
                  <a:ext cx="33" cy="15"/>
                </a:xfrm>
                <a:custGeom>
                  <a:avLst/>
                  <a:gdLst>
                    <a:gd name="T0" fmla="*/ 17 w 40"/>
                    <a:gd name="T1" fmla="*/ 2 h 18"/>
                    <a:gd name="T2" fmla="*/ 14 w 40"/>
                    <a:gd name="T3" fmla="*/ 5 h 18"/>
                    <a:gd name="T4" fmla="*/ 12 w 40"/>
                    <a:gd name="T5" fmla="*/ 6 h 18"/>
                    <a:gd name="T6" fmla="*/ 12 w 40"/>
                    <a:gd name="T7" fmla="*/ 6 h 18"/>
                    <a:gd name="T8" fmla="*/ 11 w 40"/>
                    <a:gd name="T9" fmla="*/ 7 h 18"/>
                    <a:gd name="T10" fmla="*/ 10 w 40"/>
                    <a:gd name="T11" fmla="*/ 7 h 18"/>
                    <a:gd name="T12" fmla="*/ 8 w 40"/>
                    <a:gd name="T13" fmla="*/ 7 h 18"/>
                    <a:gd name="T14" fmla="*/ 6 w 40"/>
                    <a:gd name="T15" fmla="*/ 6 h 18"/>
                    <a:gd name="T16" fmla="*/ 5 w 40"/>
                    <a:gd name="T17" fmla="*/ 6 h 18"/>
                    <a:gd name="T18" fmla="*/ 3 w 40"/>
                    <a:gd name="T19" fmla="*/ 5 h 18"/>
                    <a:gd name="T20" fmla="*/ 2 w 40"/>
                    <a:gd name="T21" fmla="*/ 5 h 18"/>
                    <a:gd name="T22" fmla="*/ 2 w 40"/>
                    <a:gd name="T23" fmla="*/ 3 h 18"/>
                    <a:gd name="T24" fmla="*/ 1 w 40"/>
                    <a:gd name="T25" fmla="*/ 3 h 18"/>
                    <a:gd name="T26" fmla="*/ 1 w 40"/>
                    <a:gd name="T27" fmla="*/ 3 h 18"/>
                    <a:gd name="T28" fmla="*/ 1 w 40"/>
                    <a:gd name="T29" fmla="*/ 3 h 18"/>
                    <a:gd name="T30" fmla="*/ 0 w 40"/>
                    <a:gd name="T31" fmla="*/ 3 h 18"/>
                    <a:gd name="T32" fmla="*/ 0 w 40"/>
                    <a:gd name="T33" fmla="*/ 3 h 18"/>
                    <a:gd name="T34" fmla="*/ 2 w 40"/>
                    <a:gd name="T35" fmla="*/ 5 h 18"/>
                    <a:gd name="T36" fmla="*/ 2 w 40"/>
                    <a:gd name="T37" fmla="*/ 5 h 18"/>
                    <a:gd name="T38" fmla="*/ 2 w 40"/>
                    <a:gd name="T39" fmla="*/ 5 h 18"/>
                    <a:gd name="T40" fmla="*/ 2 w 40"/>
                    <a:gd name="T41" fmla="*/ 5 h 18"/>
                    <a:gd name="T42" fmla="*/ 2 w 40"/>
                    <a:gd name="T43" fmla="*/ 5 h 18"/>
                    <a:gd name="T44" fmla="*/ 2 w 40"/>
                    <a:gd name="T45" fmla="*/ 5 h 18"/>
                    <a:gd name="T46" fmla="*/ 2 w 40"/>
                    <a:gd name="T47" fmla="*/ 6 h 18"/>
                    <a:gd name="T48" fmla="*/ 2 w 40"/>
                    <a:gd name="T49" fmla="*/ 6 h 18"/>
                    <a:gd name="T50" fmla="*/ 2 w 40"/>
                    <a:gd name="T51" fmla="*/ 7 h 18"/>
                    <a:gd name="T52" fmla="*/ 3 w 40"/>
                    <a:gd name="T53" fmla="*/ 7 h 18"/>
                    <a:gd name="T54" fmla="*/ 3 w 40"/>
                    <a:gd name="T55" fmla="*/ 7 h 18"/>
                    <a:gd name="T56" fmla="*/ 3 w 40"/>
                    <a:gd name="T57" fmla="*/ 7 h 18"/>
                    <a:gd name="T58" fmla="*/ 3 w 40"/>
                    <a:gd name="T59" fmla="*/ 7 h 18"/>
                    <a:gd name="T60" fmla="*/ 4 w 40"/>
                    <a:gd name="T61" fmla="*/ 8 h 18"/>
                    <a:gd name="T62" fmla="*/ 4 w 40"/>
                    <a:gd name="T63" fmla="*/ 8 h 18"/>
                    <a:gd name="T64" fmla="*/ 4 w 40"/>
                    <a:gd name="T65" fmla="*/ 8 h 18"/>
                    <a:gd name="T66" fmla="*/ 5 w 40"/>
                    <a:gd name="T67" fmla="*/ 8 h 18"/>
                    <a:gd name="T68" fmla="*/ 5 w 40"/>
                    <a:gd name="T69" fmla="*/ 8 h 18"/>
                    <a:gd name="T70" fmla="*/ 6 w 40"/>
                    <a:gd name="T71" fmla="*/ 8 h 18"/>
                    <a:gd name="T72" fmla="*/ 6 w 40"/>
                    <a:gd name="T73" fmla="*/ 8 h 18"/>
                    <a:gd name="T74" fmla="*/ 6 w 40"/>
                    <a:gd name="T75" fmla="*/ 8 h 18"/>
                    <a:gd name="T76" fmla="*/ 7 w 40"/>
                    <a:gd name="T77" fmla="*/ 8 h 18"/>
                    <a:gd name="T78" fmla="*/ 7 w 40"/>
                    <a:gd name="T79" fmla="*/ 8 h 18"/>
                    <a:gd name="T80" fmla="*/ 7 w 40"/>
                    <a:gd name="T81" fmla="*/ 8 h 18"/>
                    <a:gd name="T82" fmla="*/ 8 w 40"/>
                    <a:gd name="T83" fmla="*/ 9 h 18"/>
                    <a:gd name="T84" fmla="*/ 8 w 40"/>
                    <a:gd name="T85" fmla="*/ 9 h 18"/>
                    <a:gd name="T86" fmla="*/ 9 w 40"/>
                    <a:gd name="T87" fmla="*/ 8 h 18"/>
                    <a:gd name="T88" fmla="*/ 9 w 40"/>
                    <a:gd name="T89" fmla="*/ 8 h 18"/>
                    <a:gd name="T90" fmla="*/ 10 w 40"/>
                    <a:gd name="T91" fmla="*/ 8 h 18"/>
                    <a:gd name="T92" fmla="*/ 10 w 40"/>
                    <a:gd name="T93" fmla="*/ 8 h 18"/>
                    <a:gd name="T94" fmla="*/ 11 w 40"/>
                    <a:gd name="T95" fmla="*/ 9 h 18"/>
                    <a:gd name="T96" fmla="*/ 11 w 40"/>
                    <a:gd name="T97" fmla="*/ 9 h 18"/>
                    <a:gd name="T98" fmla="*/ 11 w 40"/>
                    <a:gd name="T99" fmla="*/ 9 h 18"/>
                    <a:gd name="T100" fmla="*/ 12 w 40"/>
                    <a:gd name="T101" fmla="*/ 8 h 18"/>
                    <a:gd name="T102" fmla="*/ 12 w 40"/>
                    <a:gd name="T103" fmla="*/ 8 h 18"/>
                    <a:gd name="T104" fmla="*/ 12 w 40"/>
                    <a:gd name="T105" fmla="*/ 8 h 18"/>
                    <a:gd name="T106" fmla="*/ 12 w 40"/>
                    <a:gd name="T107" fmla="*/ 8 h 18"/>
                    <a:gd name="T108" fmla="*/ 12 w 40"/>
                    <a:gd name="T109" fmla="*/ 8 h 18"/>
                    <a:gd name="T110" fmla="*/ 12 w 40"/>
                    <a:gd name="T111" fmla="*/ 8 h 18"/>
                    <a:gd name="T112" fmla="*/ 13 w 40"/>
                    <a:gd name="T113" fmla="*/ 8 h 18"/>
                    <a:gd name="T114" fmla="*/ 17 w 40"/>
                    <a:gd name="T115" fmla="*/ 5 h 18"/>
                    <a:gd name="T116" fmla="*/ 17 w 40"/>
                    <a:gd name="T117" fmla="*/ 3 h 18"/>
                    <a:gd name="T118" fmla="*/ 18 w 40"/>
                    <a:gd name="T119" fmla="*/ 2 h 18"/>
                    <a:gd name="T120" fmla="*/ 18 w 40"/>
                    <a:gd name="T121" fmla="*/ 0 h 18"/>
                    <a:gd name="T122" fmla="*/ 17 w 40"/>
                    <a:gd name="T123" fmla="*/ 0 h 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0" h="18">
                      <a:moveTo>
                        <a:pt x="39" y="0"/>
                      </a:moveTo>
                      <a:cubicBezTo>
                        <a:pt x="39" y="0"/>
                        <a:pt x="38" y="1"/>
                        <a:pt x="38" y="2"/>
                      </a:cubicBezTo>
                      <a:cubicBezTo>
                        <a:pt x="38" y="4"/>
                        <a:pt x="35" y="4"/>
                        <a:pt x="35" y="6"/>
                      </a:cubicBezTo>
                      <a:cubicBezTo>
                        <a:pt x="35" y="8"/>
                        <a:pt x="32" y="7"/>
                        <a:pt x="31" y="9"/>
                      </a:cubicBezTo>
                      <a:cubicBezTo>
                        <a:pt x="31" y="11"/>
                        <a:pt x="28" y="10"/>
                        <a:pt x="28" y="11"/>
                      </a:cubicBezTo>
                      <a:cubicBezTo>
                        <a:pt x="28" y="12"/>
                        <a:pt x="27" y="12"/>
                        <a:pt x="26" y="12"/>
                      </a:cubicBezTo>
                      <a:cubicBezTo>
                        <a:pt x="26" y="12"/>
                        <a:pt x="26" y="12"/>
                        <a:pt x="26" y="12"/>
                      </a:cubicBezTo>
                      <a:cubicBezTo>
                        <a:pt x="25" y="12"/>
                        <a:pt x="25" y="12"/>
                        <a:pt x="25" y="12"/>
                      </a:cubicBezTo>
                      <a:cubicBezTo>
                        <a:pt x="24" y="12"/>
                        <a:pt x="24" y="12"/>
                        <a:pt x="24" y="13"/>
                      </a:cubicBezTo>
                      <a:cubicBezTo>
                        <a:pt x="24" y="14"/>
                        <a:pt x="23" y="14"/>
                        <a:pt x="23" y="14"/>
                      </a:cubicBezTo>
                      <a:cubicBezTo>
                        <a:pt x="22" y="14"/>
                        <a:pt x="22" y="14"/>
                        <a:pt x="21" y="13"/>
                      </a:cubicBezTo>
                      <a:cubicBezTo>
                        <a:pt x="21" y="13"/>
                        <a:pt x="20" y="13"/>
                        <a:pt x="20" y="13"/>
                      </a:cubicBezTo>
                      <a:cubicBezTo>
                        <a:pt x="19" y="13"/>
                        <a:pt x="19" y="13"/>
                        <a:pt x="19" y="13"/>
                      </a:cubicBezTo>
                      <a:cubicBezTo>
                        <a:pt x="18" y="14"/>
                        <a:pt x="18" y="14"/>
                        <a:pt x="17" y="14"/>
                      </a:cubicBezTo>
                      <a:cubicBezTo>
                        <a:pt x="17" y="14"/>
                        <a:pt x="16" y="13"/>
                        <a:pt x="15" y="13"/>
                      </a:cubicBezTo>
                      <a:cubicBezTo>
                        <a:pt x="14" y="12"/>
                        <a:pt x="13" y="12"/>
                        <a:pt x="12" y="12"/>
                      </a:cubicBezTo>
                      <a:cubicBezTo>
                        <a:pt x="12" y="12"/>
                        <a:pt x="12" y="12"/>
                        <a:pt x="12" y="12"/>
                      </a:cubicBezTo>
                      <a:cubicBezTo>
                        <a:pt x="11" y="12"/>
                        <a:pt x="11" y="12"/>
                        <a:pt x="11" y="12"/>
                      </a:cubicBezTo>
                      <a:cubicBezTo>
                        <a:pt x="10" y="12"/>
                        <a:pt x="9" y="11"/>
                        <a:pt x="9" y="11"/>
                      </a:cubicBezTo>
                      <a:cubicBezTo>
                        <a:pt x="8" y="10"/>
                        <a:pt x="8" y="9"/>
                        <a:pt x="7" y="9"/>
                      </a:cubicBezTo>
                      <a:cubicBezTo>
                        <a:pt x="7" y="9"/>
                        <a:pt x="7" y="9"/>
                        <a:pt x="7" y="9"/>
                      </a:cubicBezTo>
                      <a:cubicBezTo>
                        <a:pt x="7" y="10"/>
                        <a:pt x="7" y="10"/>
                        <a:pt x="6" y="10"/>
                      </a:cubicBezTo>
                      <a:cubicBezTo>
                        <a:pt x="5" y="10"/>
                        <a:pt x="4" y="7"/>
                        <a:pt x="3" y="6"/>
                      </a:cubicBezTo>
                      <a:cubicBezTo>
                        <a:pt x="3" y="5"/>
                        <a:pt x="3" y="5"/>
                        <a:pt x="2" y="5"/>
                      </a:cubicBezTo>
                      <a:cubicBezTo>
                        <a:pt x="2" y="5"/>
                        <a:pt x="2"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7"/>
                        <a:pt x="1"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3" y="9"/>
                      </a:cubicBezTo>
                      <a:cubicBezTo>
                        <a:pt x="3" y="9"/>
                        <a:pt x="3" y="9"/>
                        <a:pt x="3" y="9"/>
                      </a:cubicBezTo>
                      <a:cubicBezTo>
                        <a:pt x="3" y="9"/>
                        <a:pt x="3" y="9"/>
                        <a:pt x="3" y="9"/>
                      </a:cubicBezTo>
                      <a:cubicBezTo>
                        <a:pt x="3" y="9"/>
                        <a:pt x="3" y="9"/>
                        <a:pt x="3" y="9"/>
                      </a:cubicBezTo>
                      <a:cubicBezTo>
                        <a:pt x="3" y="9"/>
                        <a:pt x="4" y="10"/>
                        <a:pt x="4" y="11"/>
                      </a:cubicBezTo>
                      <a:cubicBezTo>
                        <a:pt x="4" y="11"/>
                        <a:pt x="4" y="11"/>
                        <a:pt x="4" y="11"/>
                      </a:cubicBezTo>
                      <a:cubicBezTo>
                        <a:pt x="4" y="11"/>
                        <a:pt x="4" y="11"/>
                        <a:pt x="4" y="11"/>
                      </a:cubicBezTo>
                      <a:cubicBezTo>
                        <a:pt x="4" y="11"/>
                        <a:pt x="4" y="11"/>
                        <a:pt x="4" y="11"/>
                      </a:cubicBezTo>
                      <a:cubicBezTo>
                        <a:pt x="4" y="11"/>
                        <a:pt x="4" y="11"/>
                        <a:pt x="4" y="11"/>
                      </a:cubicBezTo>
                      <a:cubicBezTo>
                        <a:pt x="5" y="12"/>
                        <a:pt x="5" y="14"/>
                        <a:pt x="6" y="14"/>
                      </a:cubicBezTo>
                      <a:cubicBezTo>
                        <a:pt x="6"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10" y="16"/>
                        <a:pt x="11" y="16"/>
                      </a:cubicBezTo>
                      <a:cubicBezTo>
                        <a:pt x="11" y="16"/>
                        <a:pt x="11" y="16"/>
                        <a:pt x="11" y="16"/>
                      </a:cubicBezTo>
                      <a:cubicBezTo>
                        <a:pt x="11" y="16"/>
                        <a:pt x="11" y="16"/>
                        <a:pt x="11" y="16"/>
                      </a:cubicBezTo>
                      <a:cubicBezTo>
                        <a:pt x="11" y="16"/>
                        <a:pt x="11" y="16"/>
                        <a:pt x="11" y="16"/>
                      </a:cubicBezTo>
                      <a:cubicBezTo>
                        <a:pt x="11" y="16"/>
                        <a:pt x="11"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4" y="16"/>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7" y="18"/>
                        <a:pt x="17" y="18"/>
                      </a:cubicBezTo>
                      <a:cubicBezTo>
                        <a:pt x="17" y="18"/>
                        <a:pt x="17" y="18"/>
                        <a:pt x="17" y="18"/>
                      </a:cubicBezTo>
                      <a:cubicBezTo>
                        <a:pt x="17" y="18"/>
                        <a:pt x="17" y="18"/>
                        <a:pt x="17" y="18"/>
                      </a:cubicBezTo>
                      <a:cubicBezTo>
                        <a:pt x="17" y="18"/>
                        <a:pt x="17" y="18"/>
                        <a:pt x="17" y="18"/>
                      </a:cubicBezTo>
                      <a:cubicBezTo>
                        <a:pt x="18" y="18"/>
                        <a:pt x="18" y="18"/>
                        <a:pt x="19" y="17"/>
                      </a:cubicBezTo>
                      <a:cubicBezTo>
                        <a:pt x="19" y="17"/>
                        <a:pt x="19" y="17"/>
                        <a:pt x="19" y="17"/>
                      </a:cubicBezTo>
                      <a:cubicBezTo>
                        <a:pt x="19" y="17"/>
                        <a:pt x="19" y="17"/>
                        <a:pt x="19" y="17"/>
                      </a:cubicBezTo>
                      <a:cubicBezTo>
                        <a:pt x="19" y="17"/>
                        <a:pt x="19" y="17"/>
                        <a:pt x="20" y="17"/>
                      </a:cubicBezTo>
                      <a:cubicBezTo>
                        <a:pt x="20" y="17"/>
                        <a:pt x="20" y="17"/>
                        <a:pt x="20" y="17"/>
                      </a:cubicBezTo>
                      <a:cubicBezTo>
                        <a:pt x="20" y="17"/>
                        <a:pt x="20" y="17"/>
                        <a:pt x="20" y="17"/>
                      </a:cubicBezTo>
                      <a:cubicBezTo>
                        <a:pt x="20" y="17"/>
                        <a:pt x="21" y="17"/>
                        <a:pt x="21" y="17"/>
                      </a:cubicBezTo>
                      <a:cubicBezTo>
                        <a:pt x="22" y="18"/>
                        <a:pt x="22"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5" y="16"/>
                      </a:cubicBezTo>
                      <a:cubicBezTo>
                        <a:pt x="25" y="16"/>
                        <a:pt x="25" y="16"/>
                        <a:pt x="25" y="16"/>
                      </a:cubicBezTo>
                      <a:cubicBezTo>
                        <a:pt x="25" y="16"/>
                        <a:pt x="25" y="16"/>
                        <a:pt x="26" y="16"/>
                      </a:cubicBezTo>
                      <a:cubicBezTo>
                        <a:pt x="26" y="16"/>
                        <a:pt x="26" y="16"/>
                        <a:pt x="26" y="16"/>
                      </a:cubicBezTo>
                      <a:cubicBezTo>
                        <a:pt x="26" y="16"/>
                        <a:pt x="26" y="16"/>
                        <a:pt x="26" y="16"/>
                      </a:cubicBezTo>
                      <a:cubicBezTo>
                        <a:pt x="27" y="16"/>
                        <a:pt x="27" y="16"/>
                        <a:pt x="27" y="16"/>
                      </a:cubicBezTo>
                      <a:cubicBezTo>
                        <a:pt x="28" y="16"/>
                        <a:pt x="28" y="16"/>
                        <a:pt x="28" y="15"/>
                      </a:cubicBezTo>
                      <a:cubicBezTo>
                        <a:pt x="28" y="14"/>
                        <a:pt x="31" y="15"/>
                        <a:pt x="31" y="13"/>
                      </a:cubicBezTo>
                      <a:cubicBezTo>
                        <a:pt x="32" y="11"/>
                        <a:pt x="35" y="12"/>
                        <a:pt x="35" y="10"/>
                      </a:cubicBezTo>
                      <a:cubicBezTo>
                        <a:pt x="35" y="8"/>
                        <a:pt x="38" y="8"/>
                        <a:pt x="38" y="6"/>
                      </a:cubicBezTo>
                      <a:cubicBezTo>
                        <a:pt x="38" y="6"/>
                        <a:pt x="38" y="6"/>
                        <a:pt x="38" y="6"/>
                      </a:cubicBezTo>
                      <a:cubicBezTo>
                        <a:pt x="38" y="6"/>
                        <a:pt x="38" y="6"/>
                        <a:pt x="38" y="6"/>
                      </a:cubicBezTo>
                      <a:cubicBezTo>
                        <a:pt x="38" y="4"/>
                        <a:pt x="40" y="3"/>
                        <a:pt x="40" y="2"/>
                      </a:cubicBezTo>
                      <a:cubicBezTo>
                        <a:pt x="40" y="1"/>
                        <a:pt x="40" y="1"/>
                        <a:pt x="40" y="1"/>
                      </a:cubicBezTo>
                      <a:cubicBezTo>
                        <a:pt x="40" y="0"/>
                        <a:pt x="40" y="0"/>
                        <a:pt x="40" y="0"/>
                      </a:cubicBezTo>
                      <a:cubicBezTo>
                        <a:pt x="40" y="0"/>
                        <a:pt x="40" y="0"/>
                        <a:pt x="40" y="0"/>
                      </a:cubicBezTo>
                      <a:cubicBezTo>
                        <a:pt x="40" y="0"/>
                        <a:pt x="39" y="0"/>
                        <a:pt x="39" y="0"/>
                      </a:cubicBezTo>
                    </a:path>
                  </a:pathLst>
                </a:custGeom>
                <a:solidFill>
                  <a:srgbClr val="AA84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6" name="Freeform 11167">
                  <a:extLst>
                    <a:ext uri="{FF2B5EF4-FFF2-40B4-BE49-F238E27FC236}">
                      <a16:creationId xmlns:a16="http://schemas.microsoft.com/office/drawing/2014/main" id="{1A7E951C-6F12-9FA6-80BE-20EB0302635A}"/>
                    </a:ext>
                  </a:extLst>
                </p:cNvPr>
                <p:cNvSpPr>
                  <a:spLocks/>
                </p:cNvSpPr>
                <p:nvPr/>
              </p:nvSpPr>
              <p:spPr bwMode="auto">
                <a:xfrm>
                  <a:off x="4300" y="2719"/>
                  <a:ext cx="1" cy="6"/>
                </a:xfrm>
                <a:custGeom>
                  <a:avLst/>
                  <a:gdLst>
                    <a:gd name="T0" fmla="*/ 1 w 2"/>
                    <a:gd name="T1" fmla="*/ 0 h 7"/>
                    <a:gd name="T2" fmla="*/ 1 w 2"/>
                    <a:gd name="T3" fmla="*/ 0 h 7"/>
                    <a:gd name="T4" fmla="*/ 1 w 2"/>
                    <a:gd name="T5" fmla="*/ 0 h 7"/>
                    <a:gd name="T6" fmla="*/ 1 w 2"/>
                    <a:gd name="T7" fmla="*/ 3 h 7"/>
                    <a:gd name="T8" fmla="*/ 0 w 2"/>
                    <a:gd name="T9" fmla="*/ 3 h 7"/>
                    <a:gd name="T10" fmla="*/ 1 w 2"/>
                    <a:gd name="T11" fmla="*/ 3 h 7"/>
                    <a:gd name="T12" fmla="*/ 1 w 2"/>
                    <a:gd name="T13" fmla="*/ 3 h 7"/>
                    <a:gd name="T14" fmla="*/ 1 w 2"/>
                    <a:gd name="T15" fmla="*/ 2 h 7"/>
                    <a:gd name="T16" fmla="*/ 1 w 2"/>
                    <a:gd name="T17" fmla="*/ 2 h 7"/>
                    <a:gd name="T18" fmla="*/ 1 w 2"/>
                    <a:gd name="T19" fmla="*/ 2 h 7"/>
                    <a:gd name="T20" fmla="*/ 1 w 2"/>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7">
                      <a:moveTo>
                        <a:pt x="2" y="0"/>
                      </a:moveTo>
                      <a:cubicBezTo>
                        <a:pt x="2" y="0"/>
                        <a:pt x="2" y="0"/>
                        <a:pt x="1" y="0"/>
                      </a:cubicBezTo>
                      <a:cubicBezTo>
                        <a:pt x="1" y="0"/>
                        <a:pt x="1" y="0"/>
                        <a:pt x="1" y="0"/>
                      </a:cubicBezTo>
                      <a:cubicBezTo>
                        <a:pt x="1" y="2"/>
                        <a:pt x="0" y="3"/>
                        <a:pt x="1" y="4"/>
                      </a:cubicBezTo>
                      <a:cubicBezTo>
                        <a:pt x="2" y="5"/>
                        <a:pt x="1" y="6"/>
                        <a:pt x="0" y="7"/>
                      </a:cubicBezTo>
                      <a:cubicBezTo>
                        <a:pt x="0" y="7"/>
                        <a:pt x="1" y="7"/>
                        <a:pt x="1" y="7"/>
                      </a:cubicBezTo>
                      <a:cubicBezTo>
                        <a:pt x="1" y="6"/>
                        <a:pt x="2" y="4"/>
                        <a:pt x="2" y="3"/>
                      </a:cubicBezTo>
                      <a:cubicBezTo>
                        <a:pt x="2" y="3"/>
                        <a:pt x="2" y="2"/>
                        <a:pt x="2" y="2"/>
                      </a:cubicBezTo>
                      <a:cubicBezTo>
                        <a:pt x="2" y="2"/>
                        <a:pt x="2" y="2"/>
                        <a:pt x="2" y="2"/>
                      </a:cubicBezTo>
                      <a:cubicBezTo>
                        <a:pt x="2" y="2"/>
                        <a:pt x="2" y="2"/>
                        <a:pt x="2" y="2"/>
                      </a:cubicBezTo>
                      <a:cubicBezTo>
                        <a:pt x="1" y="2"/>
                        <a:pt x="1" y="1"/>
                        <a:pt x="2" y="0"/>
                      </a:cubicBezTo>
                    </a:path>
                  </a:pathLst>
                </a:custGeom>
                <a:solidFill>
                  <a:srgbClr val="AE88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7" name="Freeform 11168">
                  <a:extLst>
                    <a:ext uri="{FF2B5EF4-FFF2-40B4-BE49-F238E27FC236}">
                      <a16:creationId xmlns:a16="http://schemas.microsoft.com/office/drawing/2014/main" id="{AF3BB494-291A-1513-BD47-BAB8D747C13E}"/>
                    </a:ext>
                  </a:extLst>
                </p:cNvPr>
                <p:cNvSpPr>
                  <a:spLocks/>
                </p:cNvSpPr>
                <p:nvPr/>
              </p:nvSpPr>
              <p:spPr bwMode="auto">
                <a:xfrm>
                  <a:off x="4288" y="2712"/>
                  <a:ext cx="2" cy="2"/>
                </a:xfrm>
                <a:custGeom>
                  <a:avLst/>
                  <a:gdLst>
                    <a:gd name="T0" fmla="*/ 1 w 3"/>
                    <a:gd name="T1" fmla="*/ 0 h 3"/>
                    <a:gd name="T2" fmla="*/ 1 w 3"/>
                    <a:gd name="T3" fmla="*/ 1 h 3"/>
                    <a:gd name="T4" fmla="*/ 1 w 3"/>
                    <a:gd name="T5" fmla="*/ 1 h 3"/>
                    <a:gd name="T6" fmla="*/ 1 w 3"/>
                    <a:gd name="T7" fmla="*/ 1 h 3"/>
                    <a:gd name="T8" fmla="*/ 1 w 3"/>
                    <a:gd name="T9" fmla="*/ 0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3" y="0"/>
                      </a:moveTo>
                      <a:cubicBezTo>
                        <a:pt x="2" y="0"/>
                        <a:pt x="0" y="1"/>
                        <a:pt x="1" y="2"/>
                      </a:cubicBezTo>
                      <a:cubicBezTo>
                        <a:pt x="1" y="3"/>
                        <a:pt x="2" y="3"/>
                        <a:pt x="2" y="3"/>
                      </a:cubicBezTo>
                      <a:cubicBezTo>
                        <a:pt x="2" y="3"/>
                        <a:pt x="2" y="3"/>
                        <a:pt x="2" y="3"/>
                      </a:cubicBezTo>
                      <a:cubicBezTo>
                        <a:pt x="2" y="2"/>
                        <a:pt x="1" y="0"/>
                        <a:pt x="3" y="0"/>
                      </a:cubicBezTo>
                      <a:cubicBezTo>
                        <a:pt x="3" y="0"/>
                        <a:pt x="3" y="0"/>
                        <a:pt x="3"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8" name="Freeform 11169">
                  <a:extLst>
                    <a:ext uri="{FF2B5EF4-FFF2-40B4-BE49-F238E27FC236}">
                      <a16:creationId xmlns:a16="http://schemas.microsoft.com/office/drawing/2014/main" id="{86AFCE7A-2D5F-EA69-9E39-EAD1C8BC9EDC}"/>
                    </a:ext>
                  </a:extLst>
                </p:cNvPr>
                <p:cNvSpPr>
                  <a:spLocks/>
                </p:cNvSpPr>
                <p:nvPr/>
              </p:nvSpPr>
              <p:spPr bwMode="auto">
                <a:xfrm>
                  <a:off x="4285" y="2708"/>
                  <a:ext cx="3" cy="2"/>
                </a:xfrm>
                <a:custGeom>
                  <a:avLst/>
                  <a:gdLst>
                    <a:gd name="T0" fmla="*/ 2 w 4"/>
                    <a:gd name="T1" fmla="*/ 0 h 3"/>
                    <a:gd name="T2" fmla="*/ 2 w 4"/>
                    <a:gd name="T3" fmla="*/ 0 h 3"/>
                    <a:gd name="T4" fmla="*/ 0 w 4"/>
                    <a:gd name="T5" fmla="*/ 1 h 3"/>
                    <a:gd name="T6" fmla="*/ 0 w 4"/>
                    <a:gd name="T7" fmla="*/ 1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2" y="0"/>
                        <a:pt x="2" y="0"/>
                        <a:pt x="2" y="0"/>
                      </a:cubicBezTo>
                      <a:cubicBezTo>
                        <a:pt x="2" y="1"/>
                        <a:pt x="0" y="3"/>
                        <a:pt x="0" y="3"/>
                      </a:cubicBezTo>
                      <a:cubicBezTo>
                        <a:pt x="0" y="3"/>
                        <a:pt x="0" y="3"/>
                        <a:pt x="0" y="3"/>
                      </a:cubicBezTo>
                      <a:cubicBezTo>
                        <a:pt x="2" y="3"/>
                        <a:pt x="4" y="1"/>
                        <a:pt x="2"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89" name="Freeform 11170">
                  <a:extLst>
                    <a:ext uri="{FF2B5EF4-FFF2-40B4-BE49-F238E27FC236}">
                      <a16:creationId xmlns:a16="http://schemas.microsoft.com/office/drawing/2014/main" id="{84CDAF9B-AA88-1407-8440-C22FEA509D1B}"/>
                    </a:ext>
                  </a:extLst>
                </p:cNvPr>
                <p:cNvSpPr>
                  <a:spLocks/>
                </p:cNvSpPr>
                <p:nvPr/>
              </p:nvSpPr>
              <p:spPr bwMode="auto">
                <a:xfrm>
                  <a:off x="4282" y="2716"/>
                  <a:ext cx="2" cy="2"/>
                </a:xfrm>
                <a:custGeom>
                  <a:avLst/>
                  <a:gdLst>
                    <a:gd name="T0" fmla="*/ 1 w 2"/>
                    <a:gd name="T1" fmla="*/ 0 h 3"/>
                    <a:gd name="T2" fmla="*/ 1 w 2"/>
                    <a:gd name="T3" fmla="*/ 1 h 3"/>
                    <a:gd name="T4" fmla="*/ 2 w 2"/>
                    <a:gd name="T5" fmla="*/ 0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1"/>
                        <a:pt x="0" y="2"/>
                        <a:pt x="1" y="3"/>
                      </a:cubicBezTo>
                      <a:cubicBezTo>
                        <a:pt x="1" y="2"/>
                        <a:pt x="1" y="1"/>
                        <a:pt x="2" y="0"/>
                      </a:cubicBezTo>
                      <a:cubicBezTo>
                        <a:pt x="1" y="0"/>
                        <a:pt x="1" y="0"/>
                        <a:pt x="1"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90" name="Freeform 11171">
                  <a:extLst>
                    <a:ext uri="{FF2B5EF4-FFF2-40B4-BE49-F238E27FC236}">
                      <a16:creationId xmlns:a16="http://schemas.microsoft.com/office/drawing/2014/main" id="{00A731C8-6661-E204-BDAA-C5FB2876E432}"/>
                    </a:ext>
                  </a:extLst>
                </p:cNvPr>
                <p:cNvSpPr>
                  <a:spLocks/>
                </p:cNvSpPr>
                <p:nvPr/>
              </p:nvSpPr>
              <p:spPr bwMode="auto">
                <a:xfrm>
                  <a:off x="4283" y="2715"/>
                  <a:ext cx="2" cy="1"/>
                </a:xfrm>
                <a:custGeom>
                  <a:avLst/>
                  <a:gdLst>
                    <a:gd name="T0" fmla="*/ 1 w 3"/>
                    <a:gd name="T1" fmla="*/ 0 h 1"/>
                    <a:gd name="T2" fmla="*/ 0 w 3"/>
                    <a:gd name="T3" fmla="*/ 0 h 1"/>
                    <a:gd name="T4" fmla="*/ 0 w 3"/>
                    <a:gd name="T5" fmla="*/ 1 h 1"/>
                    <a:gd name="T6" fmla="*/ 1 w 3"/>
                    <a:gd name="T7" fmla="*/ 1 h 1"/>
                    <a:gd name="T8" fmla="*/ 1 w 3"/>
                    <a:gd name="T9" fmla="*/ 0 h 1"/>
                    <a:gd name="T10" fmla="*/ 1 w 3"/>
                    <a:gd name="T11" fmla="*/ 1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2" y="0"/>
                      </a:moveTo>
                      <a:cubicBezTo>
                        <a:pt x="1" y="0"/>
                        <a:pt x="1" y="0"/>
                        <a:pt x="0" y="0"/>
                      </a:cubicBezTo>
                      <a:cubicBezTo>
                        <a:pt x="0" y="0"/>
                        <a:pt x="0" y="1"/>
                        <a:pt x="0" y="1"/>
                      </a:cubicBezTo>
                      <a:cubicBezTo>
                        <a:pt x="0" y="1"/>
                        <a:pt x="0" y="1"/>
                        <a:pt x="1" y="1"/>
                      </a:cubicBezTo>
                      <a:cubicBezTo>
                        <a:pt x="1" y="1"/>
                        <a:pt x="1" y="0"/>
                        <a:pt x="2" y="0"/>
                      </a:cubicBezTo>
                      <a:cubicBezTo>
                        <a:pt x="2" y="0"/>
                        <a:pt x="2" y="0"/>
                        <a:pt x="2" y="1"/>
                      </a:cubicBezTo>
                      <a:cubicBezTo>
                        <a:pt x="2" y="0"/>
                        <a:pt x="2" y="0"/>
                        <a:pt x="2" y="0"/>
                      </a:cubicBezTo>
                      <a:cubicBezTo>
                        <a:pt x="3" y="0"/>
                        <a:pt x="2" y="0"/>
                        <a:pt x="2"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91" name="Freeform 11172">
                  <a:extLst>
                    <a:ext uri="{FF2B5EF4-FFF2-40B4-BE49-F238E27FC236}">
                      <a16:creationId xmlns:a16="http://schemas.microsoft.com/office/drawing/2014/main" id="{C83A8157-49FD-84FD-57F9-F48E8BED6DCB}"/>
                    </a:ext>
                  </a:extLst>
                </p:cNvPr>
                <p:cNvSpPr>
                  <a:spLocks/>
                </p:cNvSpPr>
                <p:nvPr/>
              </p:nvSpPr>
              <p:spPr bwMode="auto">
                <a:xfrm>
                  <a:off x="4278" y="2708"/>
                  <a:ext cx="1" cy="1"/>
                </a:xfrm>
                <a:custGeom>
                  <a:avLst/>
                  <a:gdLst>
                    <a:gd name="T0" fmla="*/ 0 w 1"/>
                    <a:gd name="T1" fmla="*/ 0 h 1"/>
                    <a:gd name="T2" fmla="*/ 0 w 1"/>
                    <a:gd name="T3" fmla="*/ 0 h 1"/>
                    <a:gd name="T4" fmla="*/ 0 w 1"/>
                    <a:gd name="T5" fmla="*/ 0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0"/>
                        <a:pt x="0" y="0"/>
                      </a:cubicBezTo>
                      <a:cubicBezTo>
                        <a:pt x="0" y="0"/>
                        <a:pt x="0" y="0"/>
                        <a:pt x="0" y="1"/>
                      </a:cubicBezTo>
                      <a:cubicBezTo>
                        <a:pt x="0" y="0"/>
                        <a:pt x="0" y="0"/>
                        <a:pt x="0"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92" name="Oval 11173">
                  <a:extLst>
                    <a:ext uri="{FF2B5EF4-FFF2-40B4-BE49-F238E27FC236}">
                      <a16:creationId xmlns:a16="http://schemas.microsoft.com/office/drawing/2014/main" id="{6B37FFE9-1A85-50F1-E3FE-3632EAA11947}"/>
                    </a:ext>
                  </a:extLst>
                </p:cNvPr>
                <p:cNvSpPr>
                  <a:spLocks noChangeArrowheads="1"/>
                </p:cNvSpPr>
                <p:nvPr/>
              </p:nvSpPr>
              <p:spPr bwMode="auto">
                <a:xfrm>
                  <a:off x="4277" y="2712"/>
                  <a:ext cx="1" cy="1"/>
                </a:xfrm>
                <a:prstGeom prst="ellipse">
                  <a:avLst/>
                </a:pr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7293" name="Freeform 11174">
                  <a:extLst>
                    <a:ext uri="{FF2B5EF4-FFF2-40B4-BE49-F238E27FC236}">
                      <a16:creationId xmlns:a16="http://schemas.microsoft.com/office/drawing/2014/main" id="{6C5C2BC3-AAF8-32C1-9DBE-E2858623A140}"/>
                    </a:ext>
                  </a:extLst>
                </p:cNvPr>
                <p:cNvSpPr>
                  <a:spLocks/>
                </p:cNvSpPr>
                <p:nvPr/>
              </p:nvSpPr>
              <p:spPr bwMode="auto">
                <a:xfrm>
                  <a:off x="4277" y="2709"/>
                  <a:ext cx="2" cy="4"/>
                </a:xfrm>
                <a:custGeom>
                  <a:avLst/>
                  <a:gdLst>
                    <a:gd name="T0" fmla="*/ 1 w 2"/>
                    <a:gd name="T1" fmla="*/ 0 h 5"/>
                    <a:gd name="T2" fmla="*/ 1 w 2"/>
                    <a:gd name="T3" fmla="*/ 2 h 5"/>
                    <a:gd name="T4" fmla="*/ 0 w 2"/>
                    <a:gd name="T5" fmla="*/ 2 h 5"/>
                    <a:gd name="T6" fmla="*/ 1 w 2"/>
                    <a:gd name="T7" fmla="*/ 2 h 5"/>
                    <a:gd name="T8" fmla="*/ 2 w 2"/>
                    <a:gd name="T9" fmla="*/ 2 h 5"/>
                    <a:gd name="T10" fmla="*/ 1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1" y="0"/>
                      </a:moveTo>
                      <a:cubicBezTo>
                        <a:pt x="2" y="0"/>
                        <a:pt x="1" y="2"/>
                        <a:pt x="1" y="3"/>
                      </a:cubicBezTo>
                      <a:cubicBezTo>
                        <a:pt x="1" y="4"/>
                        <a:pt x="0" y="4"/>
                        <a:pt x="0" y="4"/>
                      </a:cubicBezTo>
                      <a:cubicBezTo>
                        <a:pt x="0" y="4"/>
                        <a:pt x="1" y="5"/>
                        <a:pt x="1" y="5"/>
                      </a:cubicBezTo>
                      <a:cubicBezTo>
                        <a:pt x="2" y="4"/>
                        <a:pt x="2" y="2"/>
                        <a:pt x="2" y="2"/>
                      </a:cubicBezTo>
                      <a:cubicBezTo>
                        <a:pt x="2" y="1"/>
                        <a:pt x="2" y="0"/>
                        <a:pt x="1"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94" name="Freeform 11175">
                  <a:extLst>
                    <a:ext uri="{FF2B5EF4-FFF2-40B4-BE49-F238E27FC236}">
                      <a16:creationId xmlns:a16="http://schemas.microsoft.com/office/drawing/2014/main" id="{F96DD082-402B-D150-CCCA-E43F2E076DF5}"/>
                    </a:ext>
                  </a:extLst>
                </p:cNvPr>
                <p:cNvSpPr>
                  <a:spLocks noEditPoints="1"/>
                </p:cNvSpPr>
                <p:nvPr/>
              </p:nvSpPr>
              <p:spPr bwMode="auto">
                <a:xfrm>
                  <a:off x="4281" y="2705"/>
                  <a:ext cx="3" cy="3"/>
                </a:xfrm>
                <a:custGeom>
                  <a:avLst/>
                  <a:gdLst>
                    <a:gd name="T0" fmla="*/ 2 w 4"/>
                    <a:gd name="T1" fmla="*/ 1 h 3"/>
                    <a:gd name="T2" fmla="*/ 2 w 4"/>
                    <a:gd name="T3" fmla="*/ 1 h 3"/>
                    <a:gd name="T4" fmla="*/ 2 w 4"/>
                    <a:gd name="T5" fmla="*/ 1 h 3"/>
                    <a:gd name="T6" fmla="*/ 2 w 4"/>
                    <a:gd name="T7" fmla="*/ 1 h 3"/>
                    <a:gd name="T8" fmla="*/ 2 w 4"/>
                    <a:gd name="T9" fmla="*/ 0 h 3"/>
                    <a:gd name="T10" fmla="*/ 0 w 4"/>
                    <a:gd name="T11" fmla="*/ 3 h 3"/>
                    <a:gd name="T12" fmla="*/ 2 w 4"/>
                    <a:gd name="T13" fmla="*/ 1 h 3"/>
                    <a:gd name="T14" fmla="*/ 2 w 4"/>
                    <a:gd name="T15" fmla="*/ 1 h 3"/>
                    <a:gd name="T16" fmla="*/ 2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4" y="1"/>
                      </a:moveTo>
                      <a:cubicBezTo>
                        <a:pt x="4" y="1"/>
                        <a:pt x="4" y="1"/>
                        <a:pt x="4" y="1"/>
                      </a:cubicBezTo>
                      <a:cubicBezTo>
                        <a:pt x="4" y="1"/>
                        <a:pt x="4" y="1"/>
                        <a:pt x="4" y="1"/>
                      </a:cubicBezTo>
                      <a:cubicBezTo>
                        <a:pt x="4" y="1"/>
                        <a:pt x="4" y="1"/>
                        <a:pt x="4" y="1"/>
                      </a:cubicBezTo>
                      <a:moveTo>
                        <a:pt x="3" y="0"/>
                      </a:moveTo>
                      <a:cubicBezTo>
                        <a:pt x="2" y="0"/>
                        <a:pt x="0" y="2"/>
                        <a:pt x="0" y="3"/>
                      </a:cubicBezTo>
                      <a:cubicBezTo>
                        <a:pt x="1" y="3"/>
                        <a:pt x="2" y="1"/>
                        <a:pt x="3" y="1"/>
                      </a:cubicBezTo>
                      <a:cubicBezTo>
                        <a:pt x="3" y="1"/>
                        <a:pt x="3" y="1"/>
                        <a:pt x="4" y="1"/>
                      </a:cubicBezTo>
                      <a:cubicBezTo>
                        <a:pt x="4" y="1"/>
                        <a:pt x="3" y="0"/>
                        <a:pt x="3"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95" name="Freeform 11176">
                  <a:extLst>
                    <a:ext uri="{FF2B5EF4-FFF2-40B4-BE49-F238E27FC236}">
                      <a16:creationId xmlns:a16="http://schemas.microsoft.com/office/drawing/2014/main" id="{6D241897-04D0-DCDA-DF24-BBAE11493FF5}"/>
                    </a:ext>
                  </a:extLst>
                </p:cNvPr>
                <p:cNvSpPr>
                  <a:spLocks noEditPoints="1"/>
                </p:cNvSpPr>
                <p:nvPr/>
              </p:nvSpPr>
              <p:spPr bwMode="auto">
                <a:xfrm>
                  <a:off x="4282" y="2722"/>
                  <a:ext cx="3" cy="4"/>
                </a:xfrm>
                <a:custGeom>
                  <a:avLst/>
                  <a:gdLst>
                    <a:gd name="T0" fmla="*/ 2 w 3"/>
                    <a:gd name="T1" fmla="*/ 0 h 4"/>
                    <a:gd name="T2" fmla="*/ 2 w 3"/>
                    <a:gd name="T3" fmla="*/ 0 h 4"/>
                    <a:gd name="T4" fmla="*/ 0 w 3"/>
                    <a:gd name="T5" fmla="*/ 3 h 4"/>
                    <a:gd name="T6" fmla="*/ 1 w 3"/>
                    <a:gd name="T7" fmla="*/ 4 h 4"/>
                    <a:gd name="T8" fmla="*/ 3 w 3"/>
                    <a:gd name="T9" fmla="*/ 2 h 4"/>
                    <a:gd name="T10" fmla="*/ 2 w 3"/>
                    <a:gd name="T11" fmla="*/ 0 h 4"/>
                    <a:gd name="T12" fmla="*/ 2 w 3"/>
                    <a:gd name="T13" fmla="*/ 0 h 4"/>
                    <a:gd name="T14" fmla="*/ 2 w 3"/>
                    <a:gd name="T15" fmla="*/ 0 h 4"/>
                    <a:gd name="T16" fmla="*/ 2 w 3"/>
                    <a:gd name="T17" fmla="*/ 0 h 4"/>
                    <a:gd name="T18" fmla="*/ 2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2" y="0"/>
                      </a:moveTo>
                      <a:cubicBezTo>
                        <a:pt x="2" y="0"/>
                        <a:pt x="2" y="0"/>
                        <a:pt x="2" y="0"/>
                      </a:cubicBezTo>
                      <a:cubicBezTo>
                        <a:pt x="3" y="2"/>
                        <a:pt x="1" y="3"/>
                        <a:pt x="0" y="3"/>
                      </a:cubicBezTo>
                      <a:cubicBezTo>
                        <a:pt x="0" y="4"/>
                        <a:pt x="0" y="4"/>
                        <a:pt x="1" y="4"/>
                      </a:cubicBezTo>
                      <a:cubicBezTo>
                        <a:pt x="1" y="4"/>
                        <a:pt x="2" y="3"/>
                        <a:pt x="3" y="2"/>
                      </a:cubicBezTo>
                      <a:cubicBezTo>
                        <a:pt x="3" y="1"/>
                        <a:pt x="3" y="0"/>
                        <a:pt x="2" y="0"/>
                      </a:cubicBezTo>
                      <a:moveTo>
                        <a:pt x="2" y="0"/>
                      </a:moveTo>
                      <a:cubicBezTo>
                        <a:pt x="2" y="0"/>
                        <a:pt x="2" y="0"/>
                        <a:pt x="2" y="0"/>
                      </a:cubicBezTo>
                      <a:cubicBezTo>
                        <a:pt x="2" y="0"/>
                        <a:pt x="2" y="0"/>
                        <a:pt x="2" y="0"/>
                      </a:cubicBezTo>
                      <a:cubicBezTo>
                        <a:pt x="2" y="0"/>
                        <a:pt x="2" y="0"/>
                        <a:pt x="2"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96" name="Freeform 11177">
                  <a:extLst>
                    <a:ext uri="{FF2B5EF4-FFF2-40B4-BE49-F238E27FC236}">
                      <a16:creationId xmlns:a16="http://schemas.microsoft.com/office/drawing/2014/main" id="{261ED603-E81D-E30F-F584-E302ECEA5300}"/>
                    </a:ext>
                  </a:extLst>
                </p:cNvPr>
                <p:cNvSpPr>
                  <a:spLocks noEditPoints="1"/>
                </p:cNvSpPr>
                <p:nvPr/>
              </p:nvSpPr>
              <p:spPr bwMode="auto">
                <a:xfrm>
                  <a:off x="4276" y="2719"/>
                  <a:ext cx="2" cy="3"/>
                </a:xfrm>
                <a:custGeom>
                  <a:avLst/>
                  <a:gdLst>
                    <a:gd name="T0" fmla="*/ 1 w 3"/>
                    <a:gd name="T1" fmla="*/ 0 h 4"/>
                    <a:gd name="T2" fmla="*/ 1 w 3"/>
                    <a:gd name="T3" fmla="*/ 0 h 4"/>
                    <a:gd name="T4" fmla="*/ 1 w 3"/>
                    <a:gd name="T5" fmla="*/ 0 h 4"/>
                    <a:gd name="T6" fmla="*/ 1 w 3"/>
                    <a:gd name="T7" fmla="*/ 0 h 4"/>
                    <a:gd name="T8" fmla="*/ 1 w 3"/>
                    <a:gd name="T9" fmla="*/ 0 h 4"/>
                    <a:gd name="T10" fmla="*/ 1 w 3"/>
                    <a:gd name="T11" fmla="*/ 2 h 4"/>
                    <a:gd name="T12" fmla="*/ 1 w 3"/>
                    <a:gd name="T13" fmla="*/ 2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3" y="0"/>
                      </a:moveTo>
                      <a:cubicBezTo>
                        <a:pt x="3" y="0"/>
                        <a:pt x="3" y="0"/>
                        <a:pt x="3" y="0"/>
                      </a:cubicBezTo>
                      <a:cubicBezTo>
                        <a:pt x="3" y="0"/>
                        <a:pt x="3" y="0"/>
                        <a:pt x="3" y="0"/>
                      </a:cubicBezTo>
                      <a:cubicBezTo>
                        <a:pt x="3" y="0"/>
                        <a:pt x="3" y="0"/>
                        <a:pt x="3" y="0"/>
                      </a:cubicBezTo>
                      <a:moveTo>
                        <a:pt x="2" y="0"/>
                      </a:moveTo>
                      <a:cubicBezTo>
                        <a:pt x="0" y="0"/>
                        <a:pt x="1" y="3"/>
                        <a:pt x="1" y="4"/>
                      </a:cubicBezTo>
                      <a:cubicBezTo>
                        <a:pt x="1" y="4"/>
                        <a:pt x="1" y="3"/>
                        <a:pt x="1" y="2"/>
                      </a:cubicBezTo>
                      <a:cubicBezTo>
                        <a:pt x="1" y="1"/>
                        <a:pt x="2" y="1"/>
                        <a:pt x="3" y="0"/>
                      </a:cubicBezTo>
                      <a:cubicBezTo>
                        <a:pt x="2" y="0"/>
                        <a:pt x="2" y="0"/>
                        <a:pt x="2"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97" name="Freeform 11178">
                  <a:extLst>
                    <a:ext uri="{FF2B5EF4-FFF2-40B4-BE49-F238E27FC236}">
                      <a16:creationId xmlns:a16="http://schemas.microsoft.com/office/drawing/2014/main" id="{77361F9A-3A32-878A-0697-E66A74C020BD}"/>
                    </a:ext>
                  </a:extLst>
                </p:cNvPr>
                <p:cNvSpPr>
                  <a:spLocks/>
                </p:cNvSpPr>
                <p:nvPr/>
              </p:nvSpPr>
              <p:spPr bwMode="auto">
                <a:xfrm>
                  <a:off x="4269" y="2712"/>
                  <a:ext cx="4" cy="5"/>
                </a:xfrm>
                <a:custGeom>
                  <a:avLst/>
                  <a:gdLst>
                    <a:gd name="T0" fmla="*/ 2 w 5"/>
                    <a:gd name="T1" fmla="*/ 0 h 5"/>
                    <a:gd name="T2" fmla="*/ 2 w 5"/>
                    <a:gd name="T3" fmla="*/ 1 h 5"/>
                    <a:gd name="T4" fmla="*/ 0 w 5"/>
                    <a:gd name="T5" fmla="*/ 5 h 5"/>
                    <a:gd name="T6" fmla="*/ 1 w 5"/>
                    <a:gd name="T7" fmla="*/ 5 h 5"/>
                    <a:gd name="T8" fmla="*/ 2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3" y="1"/>
                        <a:pt x="3" y="1"/>
                        <a:pt x="3" y="1"/>
                      </a:cubicBezTo>
                      <a:cubicBezTo>
                        <a:pt x="2" y="2"/>
                        <a:pt x="2" y="4"/>
                        <a:pt x="0" y="5"/>
                      </a:cubicBezTo>
                      <a:cubicBezTo>
                        <a:pt x="0" y="5"/>
                        <a:pt x="1" y="5"/>
                        <a:pt x="1" y="5"/>
                      </a:cubicBezTo>
                      <a:cubicBezTo>
                        <a:pt x="3" y="5"/>
                        <a:pt x="5" y="2"/>
                        <a:pt x="4"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98" name="Freeform 11179">
                  <a:extLst>
                    <a:ext uri="{FF2B5EF4-FFF2-40B4-BE49-F238E27FC236}">
                      <a16:creationId xmlns:a16="http://schemas.microsoft.com/office/drawing/2014/main" id="{D9EFF872-E73C-2C7F-2330-5998FC6182D8}"/>
                    </a:ext>
                  </a:extLst>
                </p:cNvPr>
                <p:cNvSpPr>
                  <a:spLocks/>
                </p:cNvSpPr>
                <p:nvPr/>
              </p:nvSpPr>
              <p:spPr bwMode="auto">
                <a:xfrm>
                  <a:off x="4273" y="2710"/>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299" name="Freeform 11180">
                  <a:extLst>
                    <a:ext uri="{FF2B5EF4-FFF2-40B4-BE49-F238E27FC236}">
                      <a16:creationId xmlns:a16="http://schemas.microsoft.com/office/drawing/2014/main" id="{61CEFD69-7B92-939B-F2E7-45EADD01FC64}"/>
                    </a:ext>
                  </a:extLst>
                </p:cNvPr>
                <p:cNvSpPr>
                  <a:spLocks/>
                </p:cNvSpPr>
                <p:nvPr/>
              </p:nvSpPr>
              <p:spPr bwMode="auto">
                <a:xfrm>
                  <a:off x="4273" y="2708"/>
                  <a:ext cx="2" cy="2"/>
                </a:xfrm>
                <a:custGeom>
                  <a:avLst/>
                  <a:gdLst>
                    <a:gd name="T0" fmla="*/ 1 w 2"/>
                    <a:gd name="T1" fmla="*/ 0 h 3"/>
                    <a:gd name="T2" fmla="*/ 0 w 2"/>
                    <a:gd name="T3" fmla="*/ 1 h 3"/>
                    <a:gd name="T4" fmla="*/ 0 w 2"/>
                    <a:gd name="T5" fmla="*/ 1 h 3"/>
                    <a:gd name="T6" fmla="*/ 2 w 2"/>
                    <a:gd name="T7" fmla="*/ 0 h 3"/>
                    <a:gd name="T8" fmla="*/ 2 w 2"/>
                    <a:gd name="T9" fmla="*/ 0 h 3"/>
                    <a:gd name="T10" fmla="*/ 2 w 2"/>
                    <a:gd name="T11" fmla="*/ 0 h 3"/>
                    <a:gd name="T12" fmla="*/ 1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1" y="0"/>
                      </a:moveTo>
                      <a:cubicBezTo>
                        <a:pt x="0" y="0"/>
                        <a:pt x="0" y="2"/>
                        <a:pt x="0" y="3"/>
                      </a:cubicBezTo>
                      <a:cubicBezTo>
                        <a:pt x="0" y="3"/>
                        <a:pt x="0" y="3"/>
                        <a:pt x="0" y="3"/>
                      </a:cubicBezTo>
                      <a:cubicBezTo>
                        <a:pt x="0" y="2"/>
                        <a:pt x="0" y="0"/>
                        <a:pt x="2" y="0"/>
                      </a:cubicBezTo>
                      <a:cubicBezTo>
                        <a:pt x="2" y="0"/>
                        <a:pt x="2" y="0"/>
                        <a:pt x="2" y="0"/>
                      </a:cubicBezTo>
                      <a:cubicBezTo>
                        <a:pt x="2" y="0"/>
                        <a:pt x="2" y="0"/>
                        <a:pt x="2" y="0"/>
                      </a:cubicBezTo>
                      <a:cubicBezTo>
                        <a:pt x="2" y="0"/>
                        <a:pt x="2" y="0"/>
                        <a:pt x="1" y="0"/>
                      </a:cubicBezTo>
                    </a:path>
                  </a:pathLst>
                </a:custGeom>
                <a:solidFill>
                  <a:srgbClr val="C19A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0" name="Freeform 11181">
                  <a:extLst>
                    <a:ext uri="{FF2B5EF4-FFF2-40B4-BE49-F238E27FC236}">
                      <a16:creationId xmlns:a16="http://schemas.microsoft.com/office/drawing/2014/main" id="{52AF09B8-AB39-484A-4CA0-6724DCD241FD}"/>
                    </a:ext>
                  </a:extLst>
                </p:cNvPr>
                <p:cNvSpPr>
                  <a:spLocks/>
                </p:cNvSpPr>
                <p:nvPr/>
              </p:nvSpPr>
              <p:spPr bwMode="auto">
                <a:xfrm>
                  <a:off x="4274" y="2725"/>
                  <a:ext cx="3" cy="2"/>
                </a:xfrm>
                <a:custGeom>
                  <a:avLst/>
                  <a:gdLst>
                    <a:gd name="T0" fmla="*/ 2 w 4"/>
                    <a:gd name="T1" fmla="*/ 0 h 2"/>
                    <a:gd name="T2" fmla="*/ 2 w 4"/>
                    <a:gd name="T3" fmla="*/ 0 h 2"/>
                    <a:gd name="T4" fmla="*/ 2 w 4"/>
                    <a:gd name="T5" fmla="*/ 2 h 2"/>
                    <a:gd name="T6" fmla="*/ 0 w 4"/>
                    <a:gd name="T7" fmla="*/ 1 h 2"/>
                    <a:gd name="T8" fmla="*/ 1 w 4"/>
                    <a:gd name="T9" fmla="*/ 2 h 2"/>
                    <a:gd name="T10" fmla="*/ 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cubicBezTo>
                        <a:pt x="4" y="0"/>
                        <a:pt x="4" y="0"/>
                        <a:pt x="4" y="0"/>
                      </a:cubicBezTo>
                      <a:cubicBezTo>
                        <a:pt x="4" y="1"/>
                        <a:pt x="3" y="2"/>
                        <a:pt x="2" y="2"/>
                      </a:cubicBezTo>
                      <a:cubicBezTo>
                        <a:pt x="1" y="2"/>
                        <a:pt x="1" y="1"/>
                        <a:pt x="0" y="1"/>
                      </a:cubicBezTo>
                      <a:cubicBezTo>
                        <a:pt x="0" y="2"/>
                        <a:pt x="1" y="2"/>
                        <a:pt x="1" y="2"/>
                      </a:cubicBezTo>
                      <a:cubicBezTo>
                        <a:pt x="2" y="2"/>
                        <a:pt x="4" y="1"/>
                        <a:pt x="4"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1" name="Freeform 11182">
                  <a:extLst>
                    <a:ext uri="{FF2B5EF4-FFF2-40B4-BE49-F238E27FC236}">
                      <a16:creationId xmlns:a16="http://schemas.microsoft.com/office/drawing/2014/main" id="{1EC4A237-D1D6-AF9E-2CD8-EF5C7771222A}"/>
                    </a:ext>
                  </a:extLst>
                </p:cNvPr>
                <p:cNvSpPr>
                  <a:spLocks noEditPoints="1"/>
                </p:cNvSpPr>
                <p:nvPr/>
              </p:nvSpPr>
              <p:spPr bwMode="auto">
                <a:xfrm>
                  <a:off x="4269" y="2721"/>
                  <a:ext cx="2" cy="4"/>
                </a:xfrm>
                <a:custGeom>
                  <a:avLst/>
                  <a:gdLst>
                    <a:gd name="T0" fmla="*/ 1 w 3"/>
                    <a:gd name="T1" fmla="*/ 2 h 5"/>
                    <a:gd name="T2" fmla="*/ 1 w 3"/>
                    <a:gd name="T3" fmla="*/ 2 h 5"/>
                    <a:gd name="T4" fmla="*/ 1 w 3"/>
                    <a:gd name="T5" fmla="*/ 2 h 5"/>
                    <a:gd name="T6" fmla="*/ 1 w 3"/>
                    <a:gd name="T7" fmla="*/ 0 h 5"/>
                    <a:gd name="T8" fmla="*/ 1 w 3"/>
                    <a:gd name="T9" fmla="*/ 0 h 5"/>
                    <a:gd name="T10" fmla="*/ 1 w 3"/>
                    <a:gd name="T11" fmla="*/ 2 h 5"/>
                    <a:gd name="T12" fmla="*/ 1 w 3"/>
                    <a:gd name="T13" fmla="*/ 2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5"/>
                      </a:moveTo>
                      <a:cubicBezTo>
                        <a:pt x="2" y="5"/>
                        <a:pt x="2" y="5"/>
                        <a:pt x="2" y="5"/>
                      </a:cubicBezTo>
                      <a:cubicBezTo>
                        <a:pt x="2" y="5"/>
                        <a:pt x="2" y="5"/>
                        <a:pt x="2" y="5"/>
                      </a:cubicBezTo>
                      <a:moveTo>
                        <a:pt x="3" y="0"/>
                      </a:moveTo>
                      <a:cubicBezTo>
                        <a:pt x="2" y="0"/>
                        <a:pt x="2" y="0"/>
                        <a:pt x="2" y="0"/>
                      </a:cubicBezTo>
                      <a:cubicBezTo>
                        <a:pt x="2" y="1"/>
                        <a:pt x="0" y="2"/>
                        <a:pt x="1" y="3"/>
                      </a:cubicBezTo>
                      <a:cubicBezTo>
                        <a:pt x="1" y="4"/>
                        <a:pt x="1" y="4"/>
                        <a:pt x="2" y="5"/>
                      </a:cubicBezTo>
                      <a:cubicBezTo>
                        <a:pt x="1" y="3"/>
                        <a:pt x="2" y="0"/>
                        <a:pt x="3" y="0"/>
                      </a:cubicBezTo>
                      <a:moveTo>
                        <a:pt x="3" y="0"/>
                      </a:moveTo>
                      <a:cubicBezTo>
                        <a:pt x="3" y="0"/>
                        <a:pt x="3" y="0"/>
                        <a:pt x="3" y="0"/>
                      </a:cubicBezTo>
                      <a:cubicBezTo>
                        <a:pt x="3" y="0"/>
                        <a:pt x="3" y="0"/>
                        <a:pt x="3" y="0"/>
                      </a:cubicBezTo>
                      <a:cubicBezTo>
                        <a:pt x="3" y="0"/>
                        <a:pt x="3" y="0"/>
                        <a:pt x="3"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2" name="Freeform 11183">
                  <a:extLst>
                    <a:ext uri="{FF2B5EF4-FFF2-40B4-BE49-F238E27FC236}">
                      <a16:creationId xmlns:a16="http://schemas.microsoft.com/office/drawing/2014/main" id="{C4E940B5-590C-AFA2-AFB1-431BD69404AD}"/>
                    </a:ext>
                  </a:extLst>
                </p:cNvPr>
                <p:cNvSpPr>
                  <a:spLocks noEditPoints="1"/>
                </p:cNvSpPr>
                <p:nvPr/>
              </p:nvSpPr>
              <p:spPr bwMode="auto">
                <a:xfrm>
                  <a:off x="4266" y="2718"/>
                  <a:ext cx="2" cy="4"/>
                </a:xfrm>
                <a:custGeom>
                  <a:avLst/>
                  <a:gdLst>
                    <a:gd name="T0" fmla="*/ 0 w 2"/>
                    <a:gd name="T1" fmla="*/ 1 h 5"/>
                    <a:gd name="T2" fmla="*/ 1 w 2"/>
                    <a:gd name="T3" fmla="*/ 2 h 5"/>
                    <a:gd name="T4" fmla="*/ 0 w 2"/>
                    <a:gd name="T5" fmla="*/ 1 h 5"/>
                    <a:gd name="T6" fmla="*/ 1 w 2"/>
                    <a:gd name="T7" fmla="*/ 1 h 5"/>
                    <a:gd name="T8" fmla="*/ 0 w 2"/>
                    <a:gd name="T9" fmla="*/ 1 h 5"/>
                    <a:gd name="T10" fmla="*/ 1 w 2"/>
                    <a:gd name="T11" fmla="*/ 1 h 5"/>
                    <a:gd name="T12" fmla="*/ 1 w 2"/>
                    <a:gd name="T13" fmla="*/ 0 h 5"/>
                    <a:gd name="T14" fmla="*/ 1 w 2"/>
                    <a:gd name="T15" fmla="*/ 1 h 5"/>
                    <a:gd name="T16" fmla="*/ 1 w 2"/>
                    <a:gd name="T17" fmla="*/ 0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1"/>
                      </a:moveTo>
                      <a:cubicBezTo>
                        <a:pt x="0" y="2"/>
                        <a:pt x="0" y="4"/>
                        <a:pt x="1" y="5"/>
                      </a:cubicBezTo>
                      <a:cubicBezTo>
                        <a:pt x="2" y="4"/>
                        <a:pt x="0" y="2"/>
                        <a:pt x="0" y="1"/>
                      </a:cubicBezTo>
                      <a:moveTo>
                        <a:pt x="1" y="1"/>
                      </a:moveTo>
                      <a:cubicBezTo>
                        <a:pt x="1" y="1"/>
                        <a:pt x="0" y="1"/>
                        <a:pt x="0" y="1"/>
                      </a:cubicBezTo>
                      <a:cubicBezTo>
                        <a:pt x="0" y="1"/>
                        <a:pt x="1" y="1"/>
                        <a:pt x="1" y="1"/>
                      </a:cubicBezTo>
                      <a:moveTo>
                        <a:pt x="1" y="0"/>
                      </a:moveTo>
                      <a:cubicBezTo>
                        <a:pt x="1" y="0"/>
                        <a:pt x="1" y="1"/>
                        <a:pt x="1" y="1"/>
                      </a:cubicBezTo>
                      <a:cubicBezTo>
                        <a:pt x="1" y="1"/>
                        <a:pt x="1" y="1"/>
                        <a:pt x="1" y="0"/>
                      </a:cubicBezTo>
                      <a:cubicBezTo>
                        <a:pt x="1" y="0"/>
                        <a:pt x="1" y="0"/>
                        <a:pt x="1" y="0"/>
                      </a:cubicBezTo>
                    </a:path>
                  </a:pathLst>
                </a:custGeom>
                <a:solidFill>
                  <a:srgbClr val="BD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3" name="Freeform 11184">
                  <a:extLst>
                    <a:ext uri="{FF2B5EF4-FFF2-40B4-BE49-F238E27FC236}">
                      <a16:creationId xmlns:a16="http://schemas.microsoft.com/office/drawing/2014/main" id="{D3220BB7-8BC9-E043-3A1C-EF86CC709A80}"/>
                    </a:ext>
                  </a:extLst>
                </p:cNvPr>
                <p:cNvSpPr>
                  <a:spLocks noEditPoints="1"/>
                </p:cNvSpPr>
                <p:nvPr/>
              </p:nvSpPr>
              <p:spPr bwMode="auto">
                <a:xfrm>
                  <a:off x="4311" y="2788"/>
                  <a:ext cx="31" cy="29"/>
                </a:xfrm>
                <a:custGeom>
                  <a:avLst/>
                  <a:gdLst>
                    <a:gd name="T0" fmla="*/ 18 w 37"/>
                    <a:gd name="T1" fmla="*/ 3 h 35"/>
                    <a:gd name="T2" fmla="*/ 18 w 37"/>
                    <a:gd name="T3" fmla="*/ 3 h 35"/>
                    <a:gd name="T4" fmla="*/ 18 w 37"/>
                    <a:gd name="T5" fmla="*/ 3 h 35"/>
                    <a:gd name="T6" fmla="*/ 16 w 37"/>
                    <a:gd name="T7" fmla="*/ 2 h 35"/>
                    <a:gd name="T8" fmla="*/ 16 w 37"/>
                    <a:gd name="T9" fmla="*/ 2 h 35"/>
                    <a:gd name="T10" fmla="*/ 8 w 37"/>
                    <a:gd name="T11" fmla="*/ 13 h 35"/>
                    <a:gd name="T12" fmla="*/ 6 w 37"/>
                    <a:gd name="T13" fmla="*/ 14 h 35"/>
                    <a:gd name="T14" fmla="*/ 11 w 37"/>
                    <a:gd name="T15" fmla="*/ 12 h 35"/>
                    <a:gd name="T16" fmla="*/ 12 w 37"/>
                    <a:gd name="T17" fmla="*/ 12 h 35"/>
                    <a:gd name="T18" fmla="*/ 11 w 37"/>
                    <a:gd name="T19" fmla="*/ 12 h 35"/>
                    <a:gd name="T20" fmla="*/ 5 w 37"/>
                    <a:gd name="T21" fmla="*/ 10 h 35"/>
                    <a:gd name="T22" fmla="*/ 4 w 37"/>
                    <a:gd name="T23" fmla="*/ 12 h 35"/>
                    <a:gd name="T24" fmla="*/ 3 w 37"/>
                    <a:gd name="T25" fmla="*/ 12 h 35"/>
                    <a:gd name="T26" fmla="*/ 8 w 37"/>
                    <a:gd name="T27" fmla="*/ 12 h 35"/>
                    <a:gd name="T28" fmla="*/ 8 w 37"/>
                    <a:gd name="T29" fmla="*/ 10 h 35"/>
                    <a:gd name="T30" fmla="*/ 8 w 37"/>
                    <a:gd name="T31" fmla="*/ 11 h 35"/>
                    <a:gd name="T32" fmla="*/ 3 w 37"/>
                    <a:gd name="T33" fmla="*/ 10 h 35"/>
                    <a:gd name="T34" fmla="*/ 3 w 37"/>
                    <a:gd name="T35" fmla="*/ 10 h 35"/>
                    <a:gd name="T36" fmla="*/ 3 w 37"/>
                    <a:gd name="T37" fmla="*/ 10 h 35"/>
                    <a:gd name="T38" fmla="*/ 12 w 37"/>
                    <a:gd name="T39" fmla="*/ 7 h 35"/>
                    <a:gd name="T40" fmla="*/ 12 w 37"/>
                    <a:gd name="T41" fmla="*/ 7 h 35"/>
                    <a:gd name="T42" fmla="*/ 3 w 37"/>
                    <a:gd name="T43" fmla="*/ 8 h 35"/>
                    <a:gd name="T44" fmla="*/ 3 w 37"/>
                    <a:gd name="T45" fmla="*/ 8 h 35"/>
                    <a:gd name="T46" fmla="*/ 15 w 37"/>
                    <a:gd name="T47" fmla="*/ 5 h 35"/>
                    <a:gd name="T48" fmla="*/ 15 w 37"/>
                    <a:gd name="T49" fmla="*/ 7 h 35"/>
                    <a:gd name="T50" fmla="*/ 8 w 37"/>
                    <a:gd name="T51" fmla="*/ 4 h 35"/>
                    <a:gd name="T52" fmla="*/ 8 w 37"/>
                    <a:gd name="T53" fmla="*/ 6 h 35"/>
                    <a:gd name="T54" fmla="*/ 8 w 37"/>
                    <a:gd name="T55" fmla="*/ 4 h 35"/>
                    <a:gd name="T56" fmla="*/ 6 w 37"/>
                    <a:gd name="T57" fmla="*/ 3 h 35"/>
                    <a:gd name="T58" fmla="*/ 6 w 37"/>
                    <a:gd name="T59" fmla="*/ 3 h 35"/>
                    <a:gd name="T60" fmla="*/ 12 w 37"/>
                    <a:gd name="T61" fmla="*/ 5 h 35"/>
                    <a:gd name="T62" fmla="*/ 12 w 37"/>
                    <a:gd name="T63" fmla="*/ 5 h 35"/>
                    <a:gd name="T64" fmla="*/ 11 w 37"/>
                    <a:gd name="T65" fmla="*/ 2 h 35"/>
                    <a:gd name="T66" fmla="*/ 11 w 37"/>
                    <a:gd name="T67" fmla="*/ 2 h 35"/>
                    <a:gd name="T68" fmla="*/ 11 w 37"/>
                    <a:gd name="T69" fmla="*/ 0 h 35"/>
                    <a:gd name="T70" fmla="*/ 9 w 37"/>
                    <a:gd name="T71" fmla="*/ 1 h 35"/>
                    <a:gd name="T72" fmla="*/ 6 w 37"/>
                    <a:gd name="T73" fmla="*/ 2 h 35"/>
                    <a:gd name="T74" fmla="*/ 1 w 37"/>
                    <a:gd name="T75" fmla="*/ 10 h 35"/>
                    <a:gd name="T76" fmla="*/ 3 w 37"/>
                    <a:gd name="T77" fmla="*/ 15 h 35"/>
                    <a:gd name="T78" fmla="*/ 3 w 37"/>
                    <a:gd name="T79" fmla="*/ 15 h 35"/>
                    <a:gd name="T80" fmla="*/ 3 w 37"/>
                    <a:gd name="T81" fmla="*/ 15 h 35"/>
                    <a:gd name="T82" fmla="*/ 6 w 37"/>
                    <a:gd name="T83" fmla="*/ 17 h 35"/>
                    <a:gd name="T84" fmla="*/ 8 w 37"/>
                    <a:gd name="T85" fmla="*/ 16 h 35"/>
                    <a:gd name="T86" fmla="*/ 9 w 37"/>
                    <a:gd name="T87" fmla="*/ 15 h 35"/>
                    <a:gd name="T88" fmla="*/ 11 w 37"/>
                    <a:gd name="T89" fmla="*/ 15 h 35"/>
                    <a:gd name="T90" fmla="*/ 15 w 37"/>
                    <a:gd name="T91" fmla="*/ 11 h 35"/>
                    <a:gd name="T92" fmla="*/ 16 w 37"/>
                    <a:gd name="T93" fmla="*/ 4 h 35"/>
                    <a:gd name="T94" fmla="*/ 14 w 37"/>
                    <a:gd name="T95" fmla="*/ 1 h 35"/>
                    <a:gd name="T96" fmla="*/ 13 w 37"/>
                    <a:gd name="T97" fmla="*/ 1 h 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7" h="35">
                      <a:moveTo>
                        <a:pt x="37" y="7"/>
                      </a:moveTo>
                      <a:cubicBezTo>
                        <a:pt x="37" y="7"/>
                        <a:pt x="37" y="7"/>
                        <a:pt x="37" y="7"/>
                      </a:cubicBezTo>
                      <a:cubicBezTo>
                        <a:pt x="37" y="7"/>
                        <a:pt x="37" y="7"/>
                        <a:pt x="37" y="7"/>
                      </a:cubicBezTo>
                      <a:moveTo>
                        <a:pt x="36" y="7"/>
                      </a:moveTo>
                      <a:cubicBezTo>
                        <a:pt x="36" y="7"/>
                        <a:pt x="36" y="7"/>
                        <a:pt x="37" y="7"/>
                      </a:cubicBezTo>
                      <a:cubicBezTo>
                        <a:pt x="36" y="7"/>
                        <a:pt x="36" y="7"/>
                        <a:pt x="36" y="7"/>
                      </a:cubicBezTo>
                      <a:moveTo>
                        <a:pt x="36" y="7"/>
                      </a:moveTo>
                      <a:cubicBezTo>
                        <a:pt x="36" y="7"/>
                        <a:pt x="36" y="7"/>
                        <a:pt x="36" y="7"/>
                      </a:cubicBezTo>
                      <a:cubicBezTo>
                        <a:pt x="36" y="7"/>
                        <a:pt x="36" y="7"/>
                        <a:pt x="36" y="7"/>
                      </a:cubicBezTo>
                      <a:moveTo>
                        <a:pt x="33" y="3"/>
                      </a:moveTo>
                      <a:cubicBezTo>
                        <a:pt x="33" y="3"/>
                        <a:pt x="33" y="3"/>
                        <a:pt x="33" y="3"/>
                      </a:cubicBezTo>
                      <a:cubicBezTo>
                        <a:pt x="33" y="3"/>
                        <a:pt x="33" y="3"/>
                        <a:pt x="33" y="3"/>
                      </a:cubicBezTo>
                      <a:moveTo>
                        <a:pt x="33" y="3"/>
                      </a:moveTo>
                      <a:cubicBezTo>
                        <a:pt x="33" y="3"/>
                        <a:pt x="33" y="3"/>
                        <a:pt x="33" y="3"/>
                      </a:cubicBezTo>
                      <a:cubicBezTo>
                        <a:pt x="33" y="3"/>
                        <a:pt x="33" y="3"/>
                        <a:pt x="33" y="3"/>
                      </a:cubicBezTo>
                      <a:cubicBezTo>
                        <a:pt x="33" y="3"/>
                        <a:pt x="33" y="3"/>
                        <a:pt x="33" y="3"/>
                      </a:cubicBezTo>
                      <a:moveTo>
                        <a:pt x="14" y="29"/>
                      </a:moveTo>
                      <a:cubicBezTo>
                        <a:pt x="14" y="29"/>
                        <a:pt x="15" y="29"/>
                        <a:pt x="15" y="28"/>
                      </a:cubicBezTo>
                      <a:cubicBezTo>
                        <a:pt x="15" y="27"/>
                        <a:pt x="15" y="27"/>
                        <a:pt x="15" y="27"/>
                      </a:cubicBezTo>
                      <a:cubicBezTo>
                        <a:pt x="16" y="28"/>
                        <a:pt x="14" y="30"/>
                        <a:pt x="13" y="30"/>
                      </a:cubicBezTo>
                      <a:cubicBezTo>
                        <a:pt x="12" y="30"/>
                        <a:pt x="12" y="29"/>
                        <a:pt x="12" y="29"/>
                      </a:cubicBezTo>
                      <a:cubicBezTo>
                        <a:pt x="12" y="29"/>
                        <a:pt x="13" y="29"/>
                        <a:pt x="14" y="29"/>
                      </a:cubicBezTo>
                      <a:moveTo>
                        <a:pt x="23" y="25"/>
                      </a:moveTo>
                      <a:cubicBezTo>
                        <a:pt x="23" y="24"/>
                        <a:pt x="23" y="24"/>
                        <a:pt x="23" y="24"/>
                      </a:cubicBezTo>
                      <a:cubicBezTo>
                        <a:pt x="23" y="24"/>
                        <a:pt x="23" y="24"/>
                        <a:pt x="23" y="24"/>
                      </a:cubicBezTo>
                      <a:cubicBezTo>
                        <a:pt x="23" y="24"/>
                        <a:pt x="23" y="24"/>
                        <a:pt x="23" y="24"/>
                      </a:cubicBezTo>
                      <a:cubicBezTo>
                        <a:pt x="24" y="24"/>
                        <a:pt x="24" y="25"/>
                        <a:pt x="24" y="26"/>
                      </a:cubicBezTo>
                      <a:cubicBezTo>
                        <a:pt x="23" y="27"/>
                        <a:pt x="22" y="28"/>
                        <a:pt x="22" y="28"/>
                      </a:cubicBezTo>
                      <a:cubicBezTo>
                        <a:pt x="21" y="28"/>
                        <a:pt x="21" y="28"/>
                        <a:pt x="21" y="28"/>
                      </a:cubicBezTo>
                      <a:cubicBezTo>
                        <a:pt x="22" y="27"/>
                        <a:pt x="24" y="26"/>
                        <a:pt x="23" y="24"/>
                      </a:cubicBezTo>
                      <a:cubicBezTo>
                        <a:pt x="23" y="24"/>
                        <a:pt x="23" y="24"/>
                        <a:pt x="23" y="25"/>
                      </a:cubicBezTo>
                      <a:moveTo>
                        <a:pt x="8" y="22"/>
                      </a:moveTo>
                      <a:cubicBezTo>
                        <a:pt x="8" y="22"/>
                        <a:pt x="8" y="22"/>
                        <a:pt x="9" y="22"/>
                      </a:cubicBezTo>
                      <a:cubicBezTo>
                        <a:pt x="9" y="22"/>
                        <a:pt x="9" y="22"/>
                        <a:pt x="9" y="22"/>
                      </a:cubicBezTo>
                      <a:cubicBezTo>
                        <a:pt x="8" y="22"/>
                        <a:pt x="8" y="22"/>
                        <a:pt x="8" y="22"/>
                      </a:cubicBezTo>
                      <a:cubicBezTo>
                        <a:pt x="8" y="23"/>
                        <a:pt x="7" y="26"/>
                        <a:pt x="8" y="27"/>
                      </a:cubicBezTo>
                      <a:cubicBezTo>
                        <a:pt x="8" y="27"/>
                        <a:pt x="8" y="27"/>
                        <a:pt x="8" y="27"/>
                      </a:cubicBezTo>
                      <a:cubicBezTo>
                        <a:pt x="8" y="27"/>
                        <a:pt x="8" y="27"/>
                        <a:pt x="8" y="27"/>
                      </a:cubicBezTo>
                      <a:cubicBezTo>
                        <a:pt x="7" y="27"/>
                        <a:pt x="7" y="26"/>
                        <a:pt x="7" y="26"/>
                      </a:cubicBezTo>
                      <a:cubicBezTo>
                        <a:pt x="6" y="24"/>
                        <a:pt x="7" y="24"/>
                        <a:pt x="8" y="22"/>
                      </a:cubicBezTo>
                      <a:cubicBezTo>
                        <a:pt x="8" y="22"/>
                        <a:pt x="8" y="22"/>
                        <a:pt x="8" y="22"/>
                      </a:cubicBezTo>
                      <a:moveTo>
                        <a:pt x="15" y="25"/>
                      </a:moveTo>
                      <a:cubicBezTo>
                        <a:pt x="14" y="24"/>
                        <a:pt x="14" y="20"/>
                        <a:pt x="15" y="20"/>
                      </a:cubicBezTo>
                      <a:cubicBezTo>
                        <a:pt x="16" y="20"/>
                        <a:pt x="16" y="20"/>
                        <a:pt x="16" y="20"/>
                      </a:cubicBezTo>
                      <a:cubicBezTo>
                        <a:pt x="16" y="20"/>
                        <a:pt x="16" y="20"/>
                        <a:pt x="16" y="20"/>
                      </a:cubicBezTo>
                      <a:cubicBezTo>
                        <a:pt x="16" y="21"/>
                        <a:pt x="16" y="21"/>
                        <a:pt x="16" y="21"/>
                      </a:cubicBezTo>
                      <a:cubicBezTo>
                        <a:pt x="16" y="21"/>
                        <a:pt x="16" y="21"/>
                        <a:pt x="16" y="20"/>
                      </a:cubicBezTo>
                      <a:cubicBezTo>
                        <a:pt x="16" y="21"/>
                        <a:pt x="15" y="22"/>
                        <a:pt x="15" y="23"/>
                      </a:cubicBezTo>
                      <a:cubicBezTo>
                        <a:pt x="15" y="23"/>
                        <a:pt x="15" y="24"/>
                        <a:pt x="15" y="25"/>
                      </a:cubicBezTo>
                      <a:moveTo>
                        <a:pt x="4" y="20"/>
                      </a:moveTo>
                      <a:cubicBezTo>
                        <a:pt x="4" y="20"/>
                        <a:pt x="4" y="20"/>
                        <a:pt x="4" y="20"/>
                      </a:cubicBezTo>
                      <a:cubicBezTo>
                        <a:pt x="4" y="20"/>
                        <a:pt x="4" y="20"/>
                        <a:pt x="4" y="20"/>
                      </a:cubicBezTo>
                      <a:cubicBezTo>
                        <a:pt x="4" y="20"/>
                        <a:pt x="4" y="20"/>
                        <a:pt x="4" y="20"/>
                      </a:cubicBezTo>
                      <a:cubicBezTo>
                        <a:pt x="4" y="20"/>
                        <a:pt x="4" y="20"/>
                        <a:pt x="4" y="21"/>
                      </a:cubicBezTo>
                      <a:cubicBezTo>
                        <a:pt x="3" y="22"/>
                        <a:pt x="5" y="24"/>
                        <a:pt x="4" y="24"/>
                      </a:cubicBezTo>
                      <a:cubicBezTo>
                        <a:pt x="3" y="23"/>
                        <a:pt x="3" y="22"/>
                        <a:pt x="4" y="21"/>
                      </a:cubicBezTo>
                      <a:cubicBezTo>
                        <a:pt x="4" y="20"/>
                        <a:pt x="4" y="20"/>
                        <a:pt x="4" y="20"/>
                      </a:cubicBezTo>
                      <a:moveTo>
                        <a:pt x="22" y="19"/>
                      </a:moveTo>
                      <a:cubicBezTo>
                        <a:pt x="21" y="18"/>
                        <a:pt x="22" y="16"/>
                        <a:pt x="23" y="15"/>
                      </a:cubicBezTo>
                      <a:cubicBezTo>
                        <a:pt x="23" y="15"/>
                        <a:pt x="23" y="15"/>
                        <a:pt x="24" y="15"/>
                      </a:cubicBezTo>
                      <a:cubicBezTo>
                        <a:pt x="24" y="15"/>
                        <a:pt x="25" y="15"/>
                        <a:pt x="24" y="16"/>
                      </a:cubicBezTo>
                      <a:cubicBezTo>
                        <a:pt x="24" y="16"/>
                        <a:pt x="24" y="16"/>
                        <a:pt x="24" y="16"/>
                      </a:cubicBezTo>
                      <a:cubicBezTo>
                        <a:pt x="24" y="16"/>
                        <a:pt x="24" y="16"/>
                        <a:pt x="24" y="16"/>
                      </a:cubicBezTo>
                      <a:cubicBezTo>
                        <a:pt x="23" y="16"/>
                        <a:pt x="23" y="19"/>
                        <a:pt x="22" y="19"/>
                      </a:cubicBezTo>
                      <a:moveTo>
                        <a:pt x="7" y="17"/>
                      </a:moveTo>
                      <a:cubicBezTo>
                        <a:pt x="7" y="17"/>
                        <a:pt x="6" y="17"/>
                        <a:pt x="6" y="17"/>
                      </a:cubicBezTo>
                      <a:cubicBezTo>
                        <a:pt x="8" y="17"/>
                        <a:pt x="8" y="14"/>
                        <a:pt x="9" y="14"/>
                      </a:cubicBezTo>
                      <a:cubicBezTo>
                        <a:pt x="9" y="13"/>
                        <a:pt x="9" y="13"/>
                        <a:pt x="9" y="13"/>
                      </a:cubicBezTo>
                      <a:cubicBezTo>
                        <a:pt x="11" y="14"/>
                        <a:pt x="9" y="17"/>
                        <a:pt x="7" y="17"/>
                      </a:cubicBezTo>
                      <a:moveTo>
                        <a:pt x="30" y="14"/>
                      </a:moveTo>
                      <a:cubicBezTo>
                        <a:pt x="29" y="14"/>
                        <a:pt x="29" y="14"/>
                        <a:pt x="29" y="14"/>
                      </a:cubicBezTo>
                      <a:cubicBezTo>
                        <a:pt x="28" y="12"/>
                        <a:pt x="29" y="12"/>
                        <a:pt x="30" y="11"/>
                      </a:cubicBezTo>
                      <a:cubicBezTo>
                        <a:pt x="30" y="11"/>
                        <a:pt x="30" y="11"/>
                        <a:pt x="30" y="11"/>
                      </a:cubicBezTo>
                      <a:cubicBezTo>
                        <a:pt x="29" y="12"/>
                        <a:pt x="29" y="14"/>
                        <a:pt x="30" y="14"/>
                      </a:cubicBezTo>
                      <a:cubicBezTo>
                        <a:pt x="30" y="14"/>
                        <a:pt x="30" y="14"/>
                        <a:pt x="30" y="14"/>
                      </a:cubicBezTo>
                      <a:moveTo>
                        <a:pt x="16" y="8"/>
                      </a:moveTo>
                      <a:cubicBezTo>
                        <a:pt x="17" y="8"/>
                        <a:pt x="17" y="8"/>
                        <a:pt x="17" y="8"/>
                      </a:cubicBezTo>
                      <a:cubicBezTo>
                        <a:pt x="17" y="8"/>
                        <a:pt x="17" y="8"/>
                        <a:pt x="17" y="8"/>
                      </a:cubicBezTo>
                      <a:cubicBezTo>
                        <a:pt x="18" y="8"/>
                        <a:pt x="18" y="10"/>
                        <a:pt x="18" y="10"/>
                      </a:cubicBezTo>
                      <a:cubicBezTo>
                        <a:pt x="18" y="11"/>
                        <a:pt x="16" y="13"/>
                        <a:pt x="16" y="13"/>
                      </a:cubicBezTo>
                      <a:cubicBezTo>
                        <a:pt x="16" y="13"/>
                        <a:pt x="16" y="13"/>
                        <a:pt x="15" y="13"/>
                      </a:cubicBezTo>
                      <a:cubicBezTo>
                        <a:pt x="15" y="13"/>
                        <a:pt x="16" y="12"/>
                        <a:pt x="16" y="12"/>
                      </a:cubicBezTo>
                      <a:cubicBezTo>
                        <a:pt x="17" y="11"/>
                        <a:pt x="17" y="9"/>
                        <a:pt x="17" y="8"/>
                      </a:cubicBezTo>
                      <a:cubicBezTo>
                        <a:pt x="17" y="8"/>
                        <a:pt x="17" y="8"/>
                        <a:pt x="17" y="8"/>
                      </a:cubicBezTo>
                      <a:cubicBezTo>
                        <a:pt x="16" y="8"/>
                        <a:pt x="16" y="8"/>
                        <a:pt x="16" y="8"/>
                      </a:cubicBezTo>
                      <a:moveTo>
                        <a:pt x="11" y="10"/>
                      </a:moveTo>
                      <a:cubicBezTo>
                        <a:pt x="10" y="9"/>
                        <a:pt x="11" y="7"/>
                        <a:pt x="12" y="7"/>
                      </a:cubicBezTo>
                      <a:cubicBezTo>
                        <a:pt x="12" y="7"/>
                        <a:pt x="13" y="7"/>
                        <a:pt x="13" y="7"/>
                      </a:cubicBezTo>
                      <a:cubicBezTo>
                        <a:pt x="12" y="7"/>
                        <a:pt x="12" y="7"/>
                        <a:pt x="12" y="7"/>
                      </a:cubicBezTo>
                      <a:cubicBezTo>
                        <a:pt x="12" y="7"/>
                        <a:pt x="12" y="7"/>
                        <a:pt x="12" y="7"/>
                      </a:cubicBezTo>
                      <a:cubicBezTo>
                        <a:pt x="11" y="7"/>
                        <a:pt x="11" y="9"/>
                        <a:pt x="11" y="10"/>
                      </a:cubicBezTo>
                      <a:moveTo>
                        <a:pt x="24" y="10"/>
                      </a:moveTo>
                      <a:cubicBezTo>
                        <a:pt x="24" y="10"/>
                        <a:pt x="24" y="10"/>
                        <a:pt x="24" y="10"/>
                      </a:cubicBezTo>
                      <a:cubicBezTo>
                        <a:pt x="24" y="9"/>
                        <a:pt x="26" y="7"/>
                        <a:pt x="26" y="7"/>
                      </a:cubicBezTo>
                      <a:cubicBezTo>
                        <a:pt x="26" y="6"/>
                        <a:pt x="26" y="6"/>
                        <a:pt x="26" y="6"/>
                      </a:cubicBezTo>
                      <a:cubicBezTo>
                        <a:pt x="28" y="8"/>
                        <a:pt x="26" y="10"/>
                        <a:pt x="24" y="10"/>
                      </a:cubicBezTo>
                      <a:moveTo>
                        <a:pt x="20" y="7"/>
                      </a:moveTo>
                      <a:cubicBezTo>
                        <a:pt x="19" y="6"/>
                        <a:pt x="21" y="4"/>
                        <a:pt x="22" y="4"/>
                      </a:cubicBezTo>
                      <a:cubicBezTo>
                        <a:pt x="22" y="4"/>
                        <a:pt x="23" y="4"/>
                        <a:pt x="23" y="5"/>
                      </a:cubicBezTo>
                      <a:cubicBezTo>
                        <a:pt x="23" y="5"/>
                        <a:pt x="23" y="5"/>
                        <a:pt x="23" y="5"/>
                      </a:cubicBezTo>
                      <a:cubicBezTo>
                        <a:pt x="23" y="5"/>
                        <a:pt x="23" y="5"/>
                        <a:pt x="23" y="5"/>
                      </a:cubicBezTo>
                      <a:cubicBezTo>
                        <a:pt x="23" y="5"/>
                        <a:pt x="23" y="5"/>
                        <a:pt x="23" y="5"/>
                      </a:cubicBezTo>
                      <a:cubicBezTo>
                        <a:pt x="23" y="5"/>
                        <a:pt x="22" y="5"/>
                        <a:pt x="22" y="5"/>
                      </a:cubicBezTo>
                      <a:cubicBezTo>
                        <a:pt x="21" y="5"/>
                        <a:pt x="20" y="6"/>
                        <a:pt x="20" y="7"/>
                      </a:cubicBezTo>
                      <a:moveTo>
                        <a:pt x="23" y="0"/>
                      </a:moveTo>
                      <a:cubicBezTo>
                        <a:pt x="23" y="0"/>
                        <a:pt x="22" y="0"/>
                        <a:pt x="22" y="0"/>
                      </a:cubicBezTo>
                      <a:cubicBezTo>
                        <a:pt x="21" y="1"/>
                        <a:pt x="21" y="1"/>
                        <a:pt x="20" y="1"/>
                      </a:cubicBezTo>
                      <a:cubicBezTo>
                        <a:pt x="20" y="1"/>
                        <a:pt x="19" y="1"/>
                        <a:pt x="19" y="1"/>
                      </a:cubicBezTo>
                      <a:cubicBezTo>
                        <a:pt x="19" y="1"/>
                        <a:pt x="18" y="0"/>
                        <a:pt x="18" y="0"/>
                      </a:cubicBezTo>
                      <a:cubicBezTo>
                        <a:pt x="18" y="0"/>
                        <a:pt x="17" y="1"/>
                        <a:pt x="17" y="1"/>
                      </a:cubicBezTo>
                      <a:cubicBezTo>
                        <a:pt x="15" y="4"/>
                        <a:pt x="12" y="1"/>
                        <a:pt x="11" y="4"/>
                      </a:cubicBezTo>
                      <a:cubicBezTo>
                        <a:pt x="11" y="6"/>
                        <a:pt x="6" y="6"/>
                        <a:pt x="6" y="8"/>
                      </a:cubicBezTo>
                      <a:cubicBezTo>
                        <a:pt x="7" y="11"/>
                        <a:pt x="2" y="12"/>
                        <a:pt x="3" y="14"/>
                      </a:cubicBezTo>
                      <a:cubicBezTo>
                        <a:pt x="4" y="16"/>
                        <a:pt x="0" y="20"/>
                        <a:pt x="1" y="22"/>
                      </a:cubicBezTo>
                      <a:cubicBezTo>
                        <a:pt x="2" y="24"/>
                        <a:pt x="0" y="27"/>
                        <a:pt x="2" y="28"/>
                      </a:cubicBezTo>
                      <a:cubicBezTo>
                        <a:pt x="3" y="29"/>
                        <a:pt x="2" y="32"/>
                        <a:pt x="4" y="33"/>
                      </a:cubicBezTo>
                      <a:cubicBezTo>
                        <a:pt x="4" y="33"/>
                        <a:pt x="4" y="33"/>
                        <a:pt x="4" y="33"/>
                      </a:cubicBezTo>
                      <a:cubicBezTo>
                        <a:pt x="4" y="33"/>
                        <a:pt x="4" y="33"/>
                        <a:pt x="4" y="33"/>
                      </a:cubicBezTo>
                      <a:cubicBezTo>
                        <a:pt x="4"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7" y="33"/>
                        <a:pt x="8" y="33"/>
                        <a:pt x="8" y="34"/>
                      </a:cubicBezTo>
                      <a:cubicBezTo>
                        <a:pt x="9" y="34"/>
                        <a:pt x="10" y="35"/>
                        <a:pt x="11" y="35"/>
                      </a:cubicBezTo>
                      <a:cubicBezTo>
                        <a:pt x="11" y="35"/>
                        <a:pt x="12" y="35"/>
                        <a:pt x="12" y="34"/>
                      </a:cubicBezTo>
                      <a:cubicBezTo>
                        <a:pt x="13" y="34"/>
                        <a:pt x="13" y="34"/>
                        <a:pt x="13" y="34"/>
                      </a:cubicBezTo>
                      <a:cubicBezTo>
                        <a:pt x="13" y="34"/>
                        <a:pt x="14" y="34"/>
                        <a:pt x="15" y="34"/>
                      </a:cubicBezTo>
                      <a:cubicBezTo>
                        <a:pt x="15" y="35"/>
                        <a:pt x="16" y="35"/>
                        <a:pt x="16" y="35"/>
                      </a:cubicBezTo>
                      <a:cubicBezTo>
                        <a:pt x="17" y="35"/>
                        <a:pt x="17" y="34"/>
                        <a:pt x="17" y="34"/>
                      </a:cubicBezTo>
                      <a:cubicBezTo>
                        <a:pt x="17" y="33"/>
                        <a:pt x="18" y="33"/>
                        <a:pt x="18" y="33"/>
                      </a:cubicBezTo>
                      <a:cubicBezTo>
                        <a:pt x="18" y="33"/>
                        <a:pt x="19" y="33"/>
                        <a:pt x="19" y="33"/>
                      </a:cubicBezTo>
                      <a:cubicBezTo>
                        <a:pt x="19" y="33"/>
                        <a:pt x="19" y="33"/>
                        <a:pt x="20" y="33"/>
                      </a:cubicBezTo>
                      <a:cubicBezTo>
                        <a:pt x="20" y="33"/>
                        <a:pt x="21" y="33"/>
                        <a:pt x="21" y="32"/>
                      </a:cubicBezTo>
                      <a:cubicBezTo>
                        <a:pt x="21" y="31"/>
                        <a:pt x="24" y="32"/>
                        <a:pt x="24" y="30"/>
                      </a:cubicBezTo>
                      <a:cubicBezTo>
                        <a:pt x="24" y="28"/>
                        <a:pt x="28" y="29"/>
                        <a:pt x="28" y="27"/>
                      </a:cubicBezTo>
                      <a:cubicBezTo>
                        <a:pt x="28" y="25"/>
                        <a:pt x="31" y="25"/>
                        <a:pt x="30" y="23"/>
                      </a:cubicBezTo>
                      <a:cubicBezTo>
                        <a:pt x="30" y="21"/>
                        <a:pt x="33" y="20"/>
                        <a:pt x="32" y="18"/>
                      </a:cubicBezTo>
                      <a:cubicBezTo>
                        <a:pt x="31" y="16"/>
                        <a:pt x="34" y="14"/>
                        <a:pt x="33" y="12"/>
                      </a:cubicBezTo>
                      <a:cubicBezTo>
                        <a:pt x="32" y="11"/>
                        <a:pt x="34" y="9"/>
                        <a:pt x="33" y="8"/>
                      </a:cubicBezTo>
                      <a:cubicBezTo>
                        <a:pt x="31" y="6"/>
                        <a:pt x="31" y="4"/>
                        <a:pt x="31" y="3"/>
                      </a:cubicBezTo>
                      <a:cubicBezTo>
                        <a:pt x="31" y="3"/>
                        <a:pt x="31" y="2"/>
                        <a:pt x="30" y="2"/>
                      </a:cubicBezTo>
                      <a:cubicBezTo>
                        <a:pt x="30" y="2"/>
                        <a:pt x="29" y="1"/>
                        <a:pt x="29" y="1"/>
                      </a:cubicBezTo>
                      <a:cubicBezTo>
                        <a:pt x="28" y="1"/>
                        <a:pt x="28" y="1"/>
                        <a:pt x="28" y="1"/>
                      </a:cubicBezTo>
                      <a:cubicBezTo>
                        <a:pt x="28" y="1"/>
                        <a:pt x="27" y="1"/>
                        <a:pt x="27" y="1"/>
                      </a:cubicBezTo>
                      <a:cubicBezTo>
                        <a:pt x="26" y="1"/>
                        <a:pt x="25" y="1"/>
                        <a:pt x="25" y="1"/>
                      </a:cubicBezTo>
                      <a:cubicBezTo>
                        <a:pt x="24" y="0"/>
                        <a:pt x="23" y="0"/>
                        <a:pt x="23" y="0"/>
                      </a:cubicBezTo>
                    </a:path>
                  </a:pathLst>
                </a:custGeom>
                <a:solidFill>
                  <a:srgbClr val="F3EA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4" name="Freeform 11185">
                  <a:extLst>
                    <a:ext uri="{FF2B5EF4-FFF2-40B4-BE49-F238E27FC236}">
                      <a16:creationId xmlns:a16="http://schemas.microsoft.com/office/drawing/2014/main" id="{ED8C3C36-5B20-835F-EE21-EFF8B7F69932}"/>
                    </a:ext>
                  </a:extLst>
                </p:cNvPr>
                <p:cNvSpPr>
                  <a:spLocks noEditPoints="1"/>
                </p:cNvSpPr>
                <p:nvPr/>
              </p:nvSpPr>
              <p:spPr bwMode="auto">
                <a:xfrm>
                  <a:off x="4314" y="2791"/>
                  <a:ext cx="33" cy="35"/>
                </a:xfrm>
                <a:custGeom>
                  <a:avLst/>
                  <a:gdLst>
                    <a:gd name="T0" fmla="*/ 12 w 39"/>
                    <a:gd name="T1" fmla="*/ 20 h 42"/>
                    <a:gd name="T2" fmla="*/ 12 w 39"/>
                    <a:gd name="T3" fmla="*/ 20 h 42"/>
                    <a:gd name="T4" fmla="*/ 12 w 39"/>
                    <a:gd name="T5" fmla="*/ 20 h 42"/>
                    <a:gd name="T6" fmla="*/ 8 w 39"/>
                    <a:gd name="T7" fmla="*/ 20 h 42"/>
                    <a:gd name="T8" fmla="*/ 8 w 39"/>
                    <a:gd name="T9" fmla="*/ 20 h 42"/>
                    <a:gd name="T10" fmla="*/ 9 w 39"/>
                    <a:gd name="T11" fmla="*/ 20 h 42"/>
                    <a:gd name="T12" fmla="*/ 9 w 39"/>
                    <a:gd name="T13" fmla="*/ 20 h 42"/>
                    <a:gd name="T14" fmla="*/ 9 w 39"/>
                    <a:gd name="T15" fmla="*/ 20 h 42"/>
                    <a:gd name="T16" fmla="*/ 9 w 39"/>
                    <a:gd name="T17" fmla="*/ 20 h 42"/>
                    <a:gd name="T18" fmla="*/ 9 w 39"/>
                    <a:gd name="T19" fmla="*/ 20 h 42"/>
                    <a:gd name="T20" fmla="*/ 10 w 39"/>
                    <a:gd name="T21" fmla="*/ 19 h 42"/>
                    <a:gd name="T22" fmla="*/ 7 w 39"/>
                    <a:gd name="T23" fmla="*/ 19 h 42"/>
                    <a:gd name="T24" fmla="*/ 7 w 39"/>
                    <a:gd name="T25" fmla="*/ 19 h 42"/>
                    <a:gd name="T26" fmla="*/ 12 w 39"/>
                    <a:gd name="T27" fmla="*/ 19 h 42"/>
                    <a:gd name="T28" fmla="*/ 5 w 39"/>
                    <a:gd name="T29" fmla="*/ 19 h 42"/>
                    <a:gd name="T30" fmla="*/ 13 w 39"/>
                    <a:gd name="T31" fmla="*/ 19 h 42"/>
                    <a:gd name="T32" fmla="*/ 13 w 39"/>
                    <a:gd name="T33" fmla="*/ 19 h 42"/>
                    <a:gd name="T34" fmla="*/ 13 w 39"/>
                    <a:gd name="T35" fmla="*/ 19 h 42"/>
                    <a:gd name="T36" fmla="*/ 12 w 39"/>
                    <a:gd name="T37" fmla="*/ 19 h 42"/>
                    <a:gd name="T38" fmla="*/ 12 w 39"/>
                    <a:gd name="T39" fmla="*/ 19 h 42"/>
                    <a:gd name="T40" fmla="*/ 12 w 39"/>
                    <a:gd name="T41" fmla="*/ 19 h 42"/>
                    <a:gd name="T42" fmla="*/ 12 w 39"/>
                    <a:gd name="T43" fmla="*/ 19 h 42"/>
                    <a:gd name="T44" fmla="*/ 6 w 39"/>
                    <a:gd name="T45" fmla="*/ 19 h 42"/>
                    <a:gd name="T46" fmla="*/ 6 w 39"/>
                    <a:gd name="T47" fmla="*/ 19 h 42"/>
                    <a:gd name="T48" fmla="*/ 6 w 39"/>
                    <a:gd name="T49" fmla="*/ 19 h 42"/>
                    <a:gd name="T50" fmla="*/ 5 w 39"/>
                    <a:gd name="T51" fmla="*/ 19 h 42"/>
                    <a:gd name="T52" fmla="*/ 5 w 39"/>
                    <a:gd name="T53" fmla="*/ 19 h 42"/>
                    <a:gd name="T54" fmla="*/ 5 w 39"/>
                    <a:gd name="T55" fmla="*/ 19 h 42"/>
                    <a:gd name="T56" fmla="*/ 3 w 39"/>
                    <a:gd name="T57" fmla="*/ 19 h 42"/>
                    <a:gd name="T58" fmla="*/ 3 w 39"/>
                    <a:gd name="T59" fmla="*/ 19 h 42"/>
                    <a:gd name="T60" fmla="*/ 3 w 39"/>
                    <a:gd name="T61" fmla="*/ 19 h 42"/>
                    <a:gd name="T62" fmla="*/ 3 w 39"/>
                    <a:gd name="T63" fmla="*/ 19 h 42"/>
                    <a:gd name="T64" fmla="*/ 4 w 39"/>
                    <a:gd name="T65" fmla="*/ 19 h 42"/>
                    <a:gd name="T66" fmla="*/ 3 w 39"/>
                    <a:gd name="T67" fmla="*/ 18 h 42"/>
                    <a:gd name="T68" fmla="*/ 3 w 39"/>
                    <a:gd name="T69" fmla="*/ 18 h 42"/>
                    <a:gd name="T70" fmla="*/ 2 w 39"/>
                    <a:gd name="T71" fmla="*/ 16 h 42"/>
                    <a:gd name="T72" fmla="*/ 2 w 39"/>
                    <a:gd name="T73" fmla="*/ 16 h 42"/>
                    <a:gd name="T74" fmla="*/ 2 w 39"/>
                    <a:gd name="T75" fmla="*/ 16 h 42"/>
                    <a:gd name="T76" fmla="*/ 0 w 39"/>
                    <a:gd name="T77" fmla="*/ 15 h 42"/>
                    <a:gd name="T78" fmla="*/ 0 w 39"/>
                    <a:gd name="T79" fmla="*/ 15 h 42"/>
                    <a:gd name="T80" fmla="*/ 0 w 39"/>
                    <a:gd name="T81" fmla="*/ 15 h 42"/>
                    <a:gd name="T82" fmla="*/ 0 w 39"/>
                    <a:gd name="T83" fmla="*/ 15 h 42"/>
                    <a:gd name="T84" fmla="*/ 14 w 39"/>
                    <a:gd name="T85" fmla="*/ 0 h 42"/>
                    <a:gd name="T86" fmla="*/ 14 w 39"/>
                    <a:gd name="T87" fmla="*/ 10 h 42"/>
                    <a:gd name="T88" fmla="*/ 8 w 39"/>
                    <a:gd name="T89" fmla="*/ 15 h 42"/>
                    <a:gd name="T90" fmla="*/ 5 w 39"/>
                    <a:gd name="T91" fmla="*/ 15 h 42"/>
                    <a:gd name="T92" fmla="*/ 1 w 39"/>
                    <a:gd name="T93" fmla="*/ 15 h 42"/>
                    <a:gd name="T94" fmla="*/ 3 w 39"/>
                    <a:gd name="T95" fmla="*/ 16 h 42"/>
                    <a:gd name="T96" fmla="*/ 7 w 39"/>
                    <a:gd name="T97" fmla="*/ 18 h 42"/>
                    <a:gd name="T98" fmla="*/ 12 w 39"/>
                    <a:gd name="T99" fmla="*/ 19 h 42"/>
                    <a:gd name="T100" fmla="*/ 14 w 39"/>
                    <a:gd name="T101" fmla="*/ 18 h 42"/>
                    <a:gd name="T102" fmla="*/ 20 w 39"/>
                    <a:gd name="T103" fmla="*/ 9 h 42"/>
                    <a:gd name="T104" fmla="*/ 17 w 39"/>
                    <a:gd name="T105" fmla="*/ 3 h 42"/>
                    <a:gd name="T106" fmla="*/ 16 w 39"/>
                    <a:gd name="T107" fmla="*/ 3 h 42"/>
                    <a:gd name="T108" fmla="*/ 15 w 39"/>
                    <a:gd name="T109" fmla="*/ 0 h 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9" h="42">
                      <a:moveTo>
                        <a:pt x="22" y="42"/>
                      </a:moveTo>
                      <a:cubicBezTo>
                        <a:pt x="22" y="42"/>
                        <a:pt x="22" y="42"/>
                        <a:pt x="22" y="42"/>
                      </a:cubicBezTo>
                      <a:cubicBezTo>
                        <a:pt x="22" y="42"/>
                        <a:pt x="22" y="42"/>
                        <a:pt x="22" y="42"/>
                      </a:cubicBezTo>
                      <a:cubicBezTo>
                        <a:pt x="22" y="42"/>
                        <a:pt x="22" y="42"/>
                        <a:pt x="22" y="42"/>
                      </a:cubicBezTo>
                      <a:cubicBezTo>
                        <a:pt x="22" y="42"/>
                        <a:pt x="22" y="42"/>
                        <a:pt x="22" y="42"/>
                      </a:cubicBezTo>
                      <a:cubicBezTo>
                        <a:pt x="22" y="42"/>
                        <a:pt x="22" y="42"/>
                        <a:pt x="22" y="42"/>
                      </a:cubicBezTo>
                      <a:moveTo>
                        <a:pt x="22" y="42"/>
                      </a:moveTo>
                      <a:cubicBezTo>
                        <a:pt x="22" y="42"/>
                        <a:pt x="22" y="42"/>
                        <a:pt x="22" y="42"/>
                      </a:cubicBezTo>
                      <a:cubicBezTo>
                        <a:pt x="22" y="42"/>
                        <a:pt x="22" y="42"/>
                        <a:pt x="22" y="42"/>
                      </a:cubicBezTo>
                      <a:cubicBezTo>
                        <a:pt x="22" y="42"/>
                        <a:pt x="22" y="42"/>
                        <a:pt x="22" y="42"/>
                      </a:cubicBezTo>
                      <a:cubicBezTo>
                        <a:pt x="22" y="42"/>
                        <a:pt x="22" y="42"/>
                        <a:pt x="22" y="42"/>
                      </a:cubicBezTo>
                      <a:moveTo>
                        <a:pt x="22" y="42"/>
                      </a:moveTo>
                      <a:cubicBezTo>
                        <a:pt x="22" y="42"/>
                        <a:pt x="22" y="42"/>
                        <a:pt x="22" y="42"/>
                      </a:cubicBezTo>
                      <a:cubicBezTo>
                        <a:pt x="22" y="42"/>
                        <a:pt x="22" y="42"/>
                        <a:pt x="22" y="42"/>
                      </a:cubicBezTo>
                      <a:cubicBezTo>
                        <a:pt x="22" y="42"/>
                        <a:pt x="22" y="42"/>
                        <a:pt x="22" y="42"/>
                      </a:cubicBezTo>
                      <a:cubicBezTo>
                        <a:pt x="22" y="42"/>
                        <a:pt x="22" y="42"/>
                        <a:pt x="22" y="42"/>
                      </a:cubicBezTo>
                      <a:moveTo>
                        <a:pt x="17" y="42"/>
                      </a:move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moveTo>
                        <a:pt x="17" y="42"/>
                      </a:moveTo>
                      <a:cubicBezTo>
                        <a:pt x="17" y="42"/>
                        <a:pt x="17" y="42"/>
                        <a:pt x="17" y="42"/>
                      </a:cubicBezTo>
                      <a:cubicBezTo>
                        <a:pt x="17" y="42"/>
                        <a:pt x="17" y="42"/>
                        <a:pt x="17" y="42"/>
                      </a:cubicBezTo>
                      <a:cubicBezTo>
                        <a:pt x="17" y="42"/>
                        <a:pt x="17" y="42"/>
                        <a:pt x="17" y="42"/>
                      </a:cubicBezTo>
                      <a:cubicBezTo>
                        <a:pt x="17" y="42"/>
                        <a:pt x="17" y="42"/>
                        <a:pt x="17" y="42"/>
                      </a:cubicBezTo>
                      <a:moveTo>
                        <a:pt x="18" y="42"/>
                      </a:moveTo>
                      <a:cubicBezTo>
                        <a:pt x="18" y="42"/>
                        <a:pt x="18" y="42"/>
                        <a:pt x="18" y="42"/>
                      </a:cubicBezTo>
                      <a:cubicBezTo>
                        <a:pt x="18" y="42"/>
                        <a:pt x="18" y="42"/>
                        <a:pt x="18" y="42"/>
                      </a:cubicBezTo>
                      <a:cubicBezTo>
                        <a:pt x="18" y="42"/>
                        <a:pt x="18" y="42"/>
                        <a:pt x="18" y="42"/>
                      </a:cubicBezTo>
                      <a:cubicBezTo>
                        <a:pt x="18" y="42"/>
                        <a:pt x="18" y="42"/>
                        <a:pt x="18" y="42"/>
                      </a:cubicBezTo>
                      <a:moveTo>
                        <a:pt x="18" y="42"/>
                      </a:moveTo>
                      <a:cubicBezTo>
                        <a:pt x="18" y="42"/>
                        <a:pt x="18" y="42"/>
                        <a:pt x="18" y="42"/>
                      </a:cubicBezTo>
                      <a:cubicBezTo>
                        <a:pt x="18" y="42"/>
                        <a:pt x="18" y="42"/>
                        <a:pt x="18" y="42"/>
                      </a:cubicBezTo>
                      <a:cubicBezTo>
                        <a:pt x="18" y="42"/>
                        <a:pt x="18" y="42"/>
                        <a:pt x="18" y="42"/>
                      </a:cubicBezTo>
                      <a:cubicBezTo>
                        <a:pt x="18" y="42"/>
                        <a:pt x="18" y="42"/>
                        <a:pt x="18" y="42"/>
                      </a:cubicBezTo>
                      <a:moveTo>
                        <a:pt x="18" y="42"/>
                      </a:moveTo>
                      <a:cubicBezTo>
                        <a:pt x="18" y="42"/>
                        <a:pt x="18" y="42"/>
                        <a:pt x="18" y="42"/>
                      </a:cubicBezTo>
                      <a:cubicBezTo>
                        <a:pt x="18" y="42"/>
                        <a:pt x="18" y="42"/>
                        <a:pt x="18" y="42"/>
                      </a:cubicBezTo>
                      <a:cubicBezTo>
                        <a:pt x="18" y="42"/>
                        <a:pt x="18" y="42"/>
                        <a:pt x="18" y="42"/>
                      </a:cubicBezTo>
                      <a:cubicBezTo>
                        <a:pt x="18" y="42"/>
                        <a:pt x="18" y="42"/>
                        <a:pt x="18" y="42"/>
                      </a:cubicBezTo>
                      <a:moveTo>
                        <a:pt x="18" y="42"/>
                      </a:moveTo>
                      <a:cubicBezTo>
                        <a:pt x="18" y="42"/>
                        <a:pt x="18" y="42"/>
                        <a:pt x="18" y="42"/>
                      </a:cubicBezTo>
                      <a:cubicBezTo>
                        <a:pt x="18" y="42"/>
                        <a:pt x="18" y="42"/>
                        <a:pt x="18" y="42"/>
                      </a:cubicBezTo>
                      <a:cubicBezTo>
                        <a:pt x="18" y="42"/>
                        <a:pt x="18" y="42"/>
                        <a:pt x="18" y="42"/>
                      </a:cubicBezTo>
                      <a:cubicBezTo>
                        <a:pt x="18" y="42"/>
                        <a:pt x="18" y="42"/>
                        <a:pt x="18" y="42"/>
                      </a:cubicBezTo>
                      <a:moveTo>
                        <a:pt x="18" y="42"/>
                      </a:moveTo>
                      <a:cubicBezTo>
                        <a:pt x="18" y="42"/>
                        <a:pt x="18" y="42"/>
                        <a:pt x="18" y="42"/>
                      </a:cubicBezTo>
                      <a:cubicBezTo>
                        <a:pt x="18" y="42"/>
                        <a:pt x="18" y="42"/>
                        <a:pt x="18" y="42"/>
                      </a:cubicBezTo>
                      <a:cubicBezTo>
                        <a:pt x="18" y="42"/>
                        <a:pt x="18" y="42"/>
                        <a:pt x="18" y="42"/>
                      </a:cubicBezTo>
                      <a:cubicBezTo>
                        <a:pt x="18" y="42"/>
                        <a:pt x="18" y="42"/>
                        <a:pt x="18" y="42"/>
                      </a:cubicBezTo>
                      <a:moveTo>
                        <a:pt x="19" y="41"/>
                      </a:move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moveTo>
                        <a:pt x="14" y="41"/>
                      </a:move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moveTo>
                        <a:pt x="23" y="41"/>
                      </a:move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moveTo>
                        <a:pt x="10" y="41"/>
                      </a:move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moveTo>
                        <a:pt x="25" y="41"/>
                      </a:move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moveTo>
                        <a:pt x="25" y="41"/>
                      </a:moveTo>
                      <a:cubicBezTo>
                        <a:pt x="25" y="41"/>
                        <a:pt x="25" y="41"/>
                        <a:pt x="25" y="41"/>
                      </a:cubicBezTo>
                      <a:cubicBezTo>
                        <a:pt x="25" y="41"/>
                        <a:pt x="25" y="41"/>
                        <a:pt x="25" y="41"/>
                      </a:cubicBezTo>
                      <a:cubicBezTo>
                        <a:pt x="25" y="41"/>
                        <a:pt x="25" y="41"/>
                        <a:pt x="25" y="41"/>
                      </a:cubicBezTo>
                      <a:cubicBezTo>
                        <a:pt x="25" y="41"/>
                        <a:pt x="25" y="41"/>
                        <a:pt x="25" y="41"/>
                      </a:cubicBezTo>
                      <a:moveTo>
                        <a:pt x="25" y="41"/>
                      </a:moveTo>
                      <a:cubicBezTo>
                        <a:pt x="25" y="41"/>
                        <a:pt x="25" y="41"/>
                        <a:pt x="25" y="41"/>
                      </a:cubicBezTo>
                      <a:cubicBezTo>
                        <a:pt x="25" y="41"/>
                        <a:pt x="25" y="41"/>
                        <a:pt x="25" y="41"/>
                      </a:cubicBezTo>
                      <a:cubicBezTo>
                        <a:pt x="25" y="41"/>
                        <a:pt x="25" y="41"/>
                        <a:pt x="25" y="41"/>
                      </a:cubicBezTo>
                      <a:cubicBezTo>
                        <a:pt x="25" y="41"/>
                        <a:pt x="25" y="41"/>
                        <a:pt x="25" y="41"/>
                      </a:cubicBezTo>
                      <a:moveTo>
                        <a:pt x="24" y="40"/>
                      </a:moveTo>
                      <a:cubicBezTo>
                        <a:pt x="24" y="40"/>
                        <a:pt x="24" y="40"/>
                        <a:pt x="24" y="40"/>
                      </a:cubicBezTo>
                      <a:cubicBezTo>
                        <a:pt x="24" y="40"/>
                        <a:pt x="24" y="41"/>
                        <a:pt x="24" y="41"/>
                      </a:cubicBezTo>
                      <a:cubicBezTo>
                        <a:pt x="24" y="41"/>
                        <a:pt x="24" y="41"/>
                        <a:pt x="24" y="41"/>
                      </a:cubicBezTo>
                      <a:cubicBezTo>
                        <a:pt x="24" y="41"/>
                        <a:pt x="24" y="40"/>
                        <a:pt x="24" y="40"/>
                      </a:cubicBezTo>
                      <a:moveTo>
                        <a:pt x="24" y="40"/>
                      </a:moveTo>
                      <a:cubicBezTo>
                        <a:pt x="24" y="40"/>
                        <a:pt x="24" y="40"/>
                        <a:pt x="24" y="40"/>
                      </a:cubicBezTo>
                      <a:cubicBezTo>
                        <a:pt x="24" y="40"/>
                        <a:pt x="24" y="40"/>
                        <a:pt x="24" y="40"/>
                      </a:cubicBezTo>
                      <a:cubicBezTo>
                        <a:pt x="24" y="40"/>
                        <a:pt x="24" y="40"/>
                        <a:pt x="24" y="40"/>
                      </a:cubicBezTo>
                      <a:cubicBezTo>
                        <a:pt x="24" y="40"/>
                        <a:pt x="24" y="40"/>
                        <a:pt x="24" y="40"/>
                      </a:cubicBezTo>
                      <a:moveTo>
                        <a:pt x="24" y="40"/>
                      </a:move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moveTo>
                        <a:pt x="11" y="40"/>
                      </a:moveTo>
                      <a:cubicBezTo>
                        <a:pt x="11" y="40"/>
                        <a:pt x="11" y="40"/>
                        <a:pt x="11" y="40"/>
                      </a:cubicBezTo>
                      <a:cubicBezTo>
                        <a:pt x="11" y="40"/>
                        <a:pt x="11" y="40"/>
                        <a:pt x="11" y="40"/>
                      </a:cubicBezTo>
                      <a:cubicBezTo>
                        <a:pt x="11" y="40"/>
                        <a:pt x="11" y="40"/>
                        <a:pt x="11" y="40"/>
                      </a:cubicBezTo>
                      <a:cubicBezTo>
                        <a:pt x="11" y="40"/>
                        <a:pt x="11" y="40"/>
                        <a:pt x="11" y="40"/>
                      </a:cubicBezTo>
                      <a:moveTo>
                        <a:pt x="12" y="40"/>
                      </a:moveTo>
                      <a:cubicBezTo>
                        <a:pt x="12" y="40"/>
                        <a:pt x="12" y="40"/>
                        <a:pt x="12" y="40"/>
                      </a:cubicBezTo>
                      <a:cubicBezTo>
                        <a:pt x="13" y="40"/>
                        <a:pt x="13" y="41"/>
                        <a:pt x="14" y="41"/>
                      </a:cubicBezTo>
                      <a:cubicBezTo>
                        <a:pt x="14" y="41"/>
                        <a:pt x="14" y="41"/>
                        <a:pt x="14" y="41"/>
                      </a:cubicBezTo>
                      <a:cubicBezTo>
                        <a:pt x="13" y="41"/>
                        <a:pt x="13" y="40"/>
                        <a:pt x="12" y="40"/>
                      </a:cubicBezTo>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moveTo>
                        <a:pt x="9" y="39"/>
                      </a:moveTo>
                      <a:cubicBezTo>
                        <a:pt x="9" y="39"/>
                        <a:pt x="9" y="39"/>
                        <a:pt x="9" y="39"/>
                      </a:cubicBezTo>
                      <a:cubicBezTo>
                        <a:pt x="9" y="40"/>
                        <a:pt x="10" y="41"/>
                        <a:pt x="10" y="41"/>
                      </a:cubicBezTo>
                      <a:cubicBezTo>
                        <a:pt x="10" y="41"/>
                        <a:pt x="10" y="41"/>
                        <a:pt x="10" y="41"/>
                      </a:cubicBezTo>
                      <a:cubicBezTo>
                        <a:pt x="10" y="41"/>
                        <a:pt x="9" y="40"/>
                        <a:pt x="9" y="39"/>
                      </a:cubicBezTo>
                      <a:moveTo>
                        <a:pt x="9" y="39"/>
                      </a:moveTo>
                      <a:cubicBezTo>
                        <a:pt x="9" y="39"/>
                        <a:pt x="9" y="39"/>
                        <a:pt x="9" y="39"/>
                      </a:cubicBezTo>
                      <a:cubicBezTo>
                        <a:pt x="9" y="39"/>
                        <a:pt x="9" y="39"/>
                        <a:pt x="9" y="39"/>
                      </a:cubicBezTo>
                      <a:cubicBezTo>
                        <a:pt x="9" y="39"/>
                        <a:pt x="9" y="39"/>
                        <a:pt x="9" y="39"/>
                      </a:cubicBezTo>
                      <a:cubicBezTo>
                        <a:pt x="9" y="39"/>
                        <a:pt x="9" y="39"/>
                        <a:pt x="9" y="39"/>
                      </a:cubicBezTo>
                      <a:moveTo>
                        <a:pt x="9" y="39"/>
                      </a:moveTo>
                      <a:cubicBezTo>
                        <a:pt x="9" y="39"/>
                        <a:pt x="9" y="39"/>
                        <a:pt x="9" y="39"/>
                      </a:cubicBezTo>
                      <a:cubicBezTo>
                        <a:pt x="9" y="39"/>
                        <a:pt x="9" y="39"/>
                        <a:pt x="9" y="39"/>
                      </a:cubicBezTo>
                      <a:cubicBezTo>
                        <a:pt x="9" y="39"/>
                        <a:pt x="9" y="39"/>
                        <a:pt x="9" y="39"/>
                      </a:cubicBezTo>
                      <a:cubicBezTo>
                        <a:pt x="9" y="39"/>
                        <a:pt x="9" y="39"/>
                        <a:pt x="9" y="39"/>
                      </a:cubicBezTo>
                      <a:moveTo>
                        <a:pt x="7" y="38"/>
                      </a:move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moveTo>
                        <a:pt x="7" y="38"/>
                      </a:moveTo>
                      <a:cubicBezTo>
                        <a:pt x="7" y="38"/>
                        <a:pt x="7" y="38"/>
                        <a:pt x="7" y="38"/>
                      </a:cubicBezTo>
                      <a:cubicBezTo>
                        <a:pt x="7" y="38"/>
                        <a:pt x="7" y="38"/>
                        <a:pt x="7" y="38"/>
                      </a:cubicBezTo>
                      <a:cubicBezTo>
                        <a:pt x="7" y="38"/>
                        <a:pt x="7" y="38"/>
                        <a:pt x="7" y="38"/>
                      </a:cubicBezTo>
                      <a:cubicBezTo>
                        <a:pt x="7" y="38"/>
                        <a:pt x="7" y="38"/>
                        <a:pt x="7" y="38"/>
                      </a:cubicBezTo>
                      <a:moveTo>
                        <a:pt x="7" y="38"/>
                      </a:moveTo>
                      <a:cubicBezTo>
                        <a:pt x="7" y="38"/>
                        <a:pt x="7" y="38"/>
                        <a:pt x="7" y="38"/>
                      </a:cubicBezTo>
                      <a:cubicBezTo>
                        <a:pt x="7" y="38"/>
                        <a:pt x="7" y="38"/>
                        <a:pt x="7" y="38"/>
                      </a:cubicBezTo>
                      <a:cubicBezTo>
                        <a:pt x="7" y="38"/>
                        <a:pt x="7" y="38"/>
                        <a:pt x="7" y="38"/>
                      </a:cubicBezTo>
                      <a:cubicBezTo>
                        <a:pt x="7" y="38"/>
                        <a:pt x="7" y="38"/>
                        <a:pt x="7" y="38"/>
                      </a:cubicBezTo>
                      <a:moveTo>
                        <a:pt x="7" y="38"/>
                      </a:moveTo>
                      <a:cubicBezTo>
                        <a:pt x="7" y="38"/>
                        <a:pt x="7" y="38"/>
                        <a:pt x="7" y="38"/>
                      </a:cubicBezTo>
                      <a:cubicBezTo>
                        <a:pt x="7" y="38"/>
                        <a:pt x="7" y="38"/>
                        <a:pt x="7" y="38"/>
                      </a:cubicBezTo>
                      <a:cubicBezTo>
                        <a:pt x="7" y="38"/>
                        <a:pt x="7" y="38"/>
                        <a:pt x="7" y="38"/>
                      </a:cubicBezTo>
                      <a:cubicBezTo>
                        <a:pt x="7" y="38"/>
                        <a:pt x="8" y="39"/>
                        <a:pt x="8" y="39"/>
                      </a:cubicBezTo>
                      <a:cubicBezTo>
                        <a:pt x="8" y="39"/>
                        <a:pt x="8" y="39"/>
                        <a:pt x="8" y="39"/>
                      </a:cubicBezTo>
                      <a:cubicBezTo>
                        <a:pt x="8" y="39"/>
                        <a:pt x="8" y="39"/>
                        <a:pt x="8" y="39"/>
                      </a:cubicBezTo>
                      <a:cubicBezTo>
                        <a:pt x="8" y="39"/>
                        <a:pt x="8" y="39"/>
                        <a:pt x="8" y="39"/>
                      </a:cubicBezTo>
                      <a:cubicBezTo>
                        <a:pt x="8" y="39"/>
                        <a:pt x="7" y="38"/>
                        <a:pt x="7" y="38"/>
                      </a:cubicBezTo>
                      <a:moveTo>
                        <a:pt x="4" y="36"/>
                      </a:moveTo>
                      <a:cubicBezTo>
                        <a:pt x="4" y="36"/>
                        <a:pt x="4" y="36"/>
                        <a:pt x="4" y="36"/>
                      </a:cubicBezTo>
                      <a:cubicBezTo>
                        <a:pt x="4" y="36"/>
                        <a:pt x="4" y="36"/>
                        <a:pt x="4" y="36"/>
                      </a:cubicBezTo>
                      <a:cubicBezTo>
                        <a:pt x="5" y="37"/>
                        <a:pt x="5" y="38"/>
                        <a:pt x="6" y="38"/>
                      </a:cubicBezTo>
                      <a:cubicBezTo>
                        <a:pt x="6" y="38"/>
                        <a:pt x="6" y="38"/>
                        <a:pt x="6" y="38"/>
                      </a:cubicBezTo>
                      <a:cubicBezTo>
                        <a:pt x="6" y="38"/>
                        <a:pt x="6" y="38"/>
                        <a:pt x="6" y="38"/>
                      </a:cubicBezTo>
                      <a:cubicBezTo>
                        <a:pt x="6" y="38"/>
                        <a:pt x="6" y="38"/>
                        <a:pt x="6" y="38"/>
                      </a:cubicBezTo>
                      <a:cubicBezTo>
                        <a:pt x="5" y="38"/>
                        <a:pt x="5" y="37"/>
                        <a:pt x="4" y="36"/>
                      </a:cubicBezTo>
                      <a:cubicBezTo>
                        <a:pt x="4" y="36"/>
                        <a:pt x="4" y="36"/>
                        <a:pt x="4" y="36"/>
                      </a:cubicBezTo>
                      <a:moveTo>
                        <a:pt x="2" y="34"/>
                      </a:moveTo>
                      <a:cubicBezTo>
                        <a:pt x="2" y="34"/>
                        <a:pt x="2" y="34"/>
                        <a:pt x="2" y="34"/>
                      </a:cubicBezTo>
                      <a:cubicBezTo>
                        <a:pt x="2" y="34"/>
                        <a:pt x="2" y="34"/>
                        <a:pt x="2" y="34"/>
                      </a:cubicBezTo>
                      <a:cubicBezTo>
                        <a:pt x="2" y="34"/>
                        <a:pt x="2" y="34"/>
                        <a:pt x="2" y="34"/>
                      </a:cubicBezTo>
                      <a:moveTo>
                        <a:pt x="2" y="34"/>
                      </a:moveTo>
                      <a:cubicBezTo>
                        <a:pt x="2" y="34"/>
                        <a:pt x="2" y="34"/>
                        <a:pt x="2" y="34"/>
                      </a:cubicBezTo>
                      <a:cubicBezTo>
                        <a:pt x="2" y="34"/>
                        <a:pt x="2" y="34"/>
                        <a:pt x="2" y="34"/>
                      </a:cubicBezTo>
                      <a:cubicBezTo>
                        <a:pt x="2" y="34"/>
                        <a:pt x="2" y="34"/>
                        <a:pt x="2" y="34"/>
                      </a:cubicBezTo>
                      <a:cubicBezTo>
                        <a:pt x="2" y="34"/>
                        <a:pt x="2" y="34"/>
                        <a:pt x="2" y="34"/>
                      </a:cubicBezTo>
                      <a:moveTo>
                        <a:pt x="2" y="34"/>
                      </a:move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moveTo>
                        <a:pt x="0" y="30"/>
                      </a:moveTo>
                      <a:cubicBezTo>
                        <a:pt x="1" y="32"/>
                        <a:pt x="1" y="34"/>
                        <a:pt x="2" y="34"/>
                      </a:cubicBezTo>
                      <a:cubicBezTo>
                        <a:pt x="1" y="34"/>
                        <a:pt x="1" y="32"/>
                        <a:pt x="0" y="30"/>
                      </a:cubicBezTo>
                      <a:moveTo>
                        <a:pt x="0" y="30"/>
                      </a:moveTo>
                      <a:cubicBezTo>
                        <a:pt x="0" y="30"/>
                        <a:pt x="0" y="30"/>
                        <a:pt x="0" y="30"/>
                      </a:cubicBezTo>
                      <a:cubicBezTo>
                        <a:pt x="0" y="30"/>
                        <a:pt x="0" y="30"/>
                        <a:pt x="0" y="30"/>
                      </a:cubicBezTo>
                      <a:moveTo>
                        <a:pt x="0" y="30"/>
                      </a:moveTo>
                      <a:cubicBezTo>
                        <a:pt x="0" y="30"/>
                        <a:pt x="0" y="30"/>
                        <a:pt x="0" y="30"/>
                      </a:cubicBezTo>
                      <a:cubicBezTo>
                        <a:pt x="0" y="30"/>
                        <a:pt x="0" y="30"/>
                        <a:pt x="0" y="30"/>
                      </a:cubicBezTo>
                      <a:moveTo>
                        <a:pt x="1" y="30"/>
                      </a:moveTo>
                      <a:cubicBezTo>
                        <a:pt x="1" y="30"/>
                        <a:pt x="1" y="30"/>
                        <a:pt x="1" y="30"/>
                      </a:cubicBezTo>
                      <a:cubicBezTo>
                        <a:pt x="1" y="30"/>
                        <a:pt x="1" y="30"/>
                        <a:pt x="1" y="30"/>
                      </a:cubicBezTo>
                      <a:cubicBezTo>
                        <a:pt x="1" y="30"/>
                        <a:pt x="1" y="30"/>
                        <a:pt x="1" y="30"/>
                      </a:cubicBezTo>
                      <a:moveTo>
                        <a:pt x="0" y="30"/>
                      </a:moveTo>
                      <a:cubicBezTo>
                        <a:pt x="0" y="30"/>
                        <a:pt x="1" y="30"/>
                        <a:pt x="1" y="30"/>
                      </a:cubicBezTo>
                      <a:cubicBezTo>
                        <a:pt x="1" y="30"/>
                        <a:pt x="0" y="30"/>
                        <a:pt x="0" y="30"/>
                      </a:cubicBezTo>
                      <a:moveTo>
                        <a:pt x="0" y="30"/>
                      </a:moveTo>
                      <a:cubicBezTo>
                        <a:pt x="0" y="30"/>
                        <a:pt x="0" y="30"/>
                        <a:pt x="0" y="30"/>
                      </a:cubicBezTo>
                      <a:cubicBezTo>
                        <a:pt x="0" y="30"/>
                        <a:pt x="0" y="30"/>
                        <a:pt x="0" y="30"/>
                      </a:cubicBezTo>
                      <a:cubicBezTo>
                        <a:pt x="0" y="30"/>
                        <a:pt x="0" y="30"/>
                        <a:pt x="0" y="30"/>
                      </a:cubicBezTo>
                      <a:moveTo>
                        <a:pt x="39" y="19"/>
                      </a:moveTo>
                      <a:cubicBezTo>
                        <a:pt x="39" y="19"/>
                        <a:pt x="39" y="19"/>
                        <a:pt x="39" y="19"/>
                      </a:cubicBezTo>
                      <a:cubicBezTo>
                        <a:pt x="39" y="19"/>
                        <a:pt x="39" y="19"/>
                        <a:pt x="39" y="19"/>
                      </a:cubicBezTo>
                      <a:moveTo>
                        <a:pt x="27" y="0"/>
                      </a:moveTo>
                      <a:cubicBezTo>
                        <a:pt x="27" y="0"/>
                        <a:pt x="27" y="0"/>
                        <a:pt x="27" y="0"/>
                      </a:cubicBezTo>
                      <a:cubicBezTo>
                        <a:pt x="27" y="1"/>
                        <a:pt x="27" y="3"/>
                        <a:pt x="29" y="5"/>
                      </a:cubicBezTo>
                      <a:cubicBezTo>
                        <a:pt x="30" y="6"/>
                        <a:pt x="28" y="8"/>
                        <a:pt x="29" y="9"/>
                      </a:cubicBezTo>
                      <a:cubicBezTo>
                        <a:pt x="30" y="11"/>
                        <a:pt x="27" y="13"/>
                        <a:pt x="28" y="15"/>
                      </a:cubicBezTo>
                      <a:cubicBezTo>
                        <a:pt x="29" y="17"/>
                        <a:pt x="26" y="18"/>
                        <a:pt x="26" y="20"/>
                      </a:cubicBezTo>
                      <a:cubicBezTo>
                        <a:pt x="27" y="22"/>
                        <a:pt x="24" y="22"/>
                        <a:pt x="24" y="24"/>
                      </a:cubicBezTo>
                      <a:cubicBezTo>
                        <a:pt x="24" y="26"/>
                        <a:pt x="20" y="25"/>
                        <a:pt x="20" y="27"/>
                      </a:cubicBezTo>
                      <a:cubicBezTo>
                        <a:pt x="20" y="29"/>
                        <a:pt x="17" y="28"/>
                        <a:pt x="17" y="29"/>
                      </a:cubicBezTo>
                      <a:cubicBezTo>
                        <a:pt x="17" y="30"/>
                        <a:pt x="16" y="30"/>
                        <a:pt x="16" y="30"/>
                      </a:cubicBezTo>
                      <a:cubicBezTo>
                        <a:pt x="15" y="30"/>
                        <a:pt x="15" y="30"/>
                        <a:pt x="15" y="30"/>
                      </a:cubicBezTo>
                      <a:cubicBezTo>
                        <a:pt x="15" y="30"/>
                        <a:pt x="14" y="30"/>
                        <a:pt x="14" y="30"/>
                      </a:cubicBezTo>
                      <a:cubicBezTo>
                        <a:pt x="14" y="30"/>
                        <a:pt x="13" y="30"/>
                        <a:pt x="13" y="31"/>
                      </a:cubicBezTo>
                      <a:cubicBezTo>
                        <a:pt x="13" y="31"/>
                        <a:pt x="13" y="32"/>
                        <a:pt x="12" y="32"/>
                      </a:cubicBezTo>
                      <a:cubicBezTo>
                        <a:pt x="12" y="32"/>
                        <a:pt x="11" y="32"/>
                        <a:pt x="11" y="31"/>
                      </a:cubicBezTo>
                      <a:cubicBezTo>
                        <a:pt x="10" y="31"/>
                        <a:pt x="9" y="31"/>
                        <a:pt x="9" y="31"/>
                      </a:cubicBezTo>
                      <a:cubicBezTo>
                        <a:pt x="9" y="31"/>
                        <a:pt x="9" y="31"/>
                        <a:pt x="8" y="31"/>
                      </a:cubicBezTo>
                      <a:cubicBezTo>
                        <a:pt x="8" y="32"/>
                        <a:pt x="7" y="32"/>
                        <a:pt x="7" y="32"/>
                      </a:cubicBezTo>
                      <a:cubicBezTo>
                        <a:pt x="6" y="32"/>
                        <a:pt x="5" y="31"/>
                        <a:pt x="4" y="31"/>
                      </a:cubicBezTo>
                      <a:cubicBezTo>
                        <a:pt x="4" y="30"/>
                        <a:pt x="3" y="30"/>
                        <a:pt x="2" y="30"/>
                      </a:cubicBezTo>
                      <a:cubicBezTo>
                        <a:pt x="2" y="30"/>
                        <a:pt x="2" y="30"/>
                        <a:pt x="1" y="30"/>
                      </a:cubicBezTo>
                      <a:cubicBezTo>
                        <a:pt x="2" y="30"/>
                        <a:pt x="2" y="30"/>
                        <a:pt x="2" y="30"/>
                      </a:cubicBezTo>
                      <a:cubicBezTo>
                        <a:pt x="2" y="30"/>
                        <a:pt x="3" y="30"/>
                        <a:pt x="3" y="30"/>
                      </a:cubicBezTo>
                      <a:cubicBezTo>
                        <a:pt x="4" y="31"/>
                        <a:pt x="5" y="34"/>
                        <a:pt x="6" y="34"/>
                      </a:cubicBezTo>
                      <a:cubicBezTo>
                        <a:pt x="6" y="34"/>
                        <a:pt x="6" y="34"/>
                        <a:pt x="7" y="34"/>
                      </a:cubicBezTo>
                      <a:cubicBezTo>
                        <a:pt x="7" y="34"/>
                        <a:pt x="7" y="34"/>
                        <a:pt x="7" y="34"/>
                      </a:cubicBezTo>
                      <a:cubicBezTo>
                        <a:pt x="7" y="34"/>
                        <a:pt x="8" y="34"/>
                        <a:pt x="8" y="35"/>
                      </a:cubicBezTo>
                      <a:cubicBezTo>
                        <a:pt x="9" y="36"/>
                        <a:pt x="10" y="37"/>
                        <a:pt x="10" y="37"/>
                      </a:cubicBezTo>
                      <a:cubicBezTo>
                        <a:pt x="11" y="37"/>
                        <a:pt x="11" y="36"/>
                        <a:pt x="11" y="36"/>
                      </a:cubicBezTo>
                      <a:cubicBezTo>
                        <a:pt x="11" y="36"/>
                        <a:pt x="12" y="36"/>
                        <a:pt x="12" y="36"/>
                      </a:cubicBezTo>
                      <a:cubicBezTo>
                        <a:pt x="13" y="36"/>
                        <a:pt x="13" y="37"/>
                        <a:pt x="14" y="37"/>
                      </a:cubicBezTo>
                      <a:cubicBezTo>
                        <a:pt x="15" y="38"/>
                        <a:pt x="16" y="38"/>
                        <a:pt x="17" y="38"/>
                      </a:cubicBezTo>
                      <a:cubicBezTo>
                        <a:pt x="17" y="38"/>
                        <a:pt x="18" y="38"/>
                        <a:pt x="18" y="38"/>
                      </a:cubicBezTo>
                      <a:cubicBezTo>
                        <a:pt x="18" y="37"/>
                        <a:pt x="18" y="37"/>
                        <a:pt x="19" y="37"/>
                      </a:cubicBezTo>
                      <a:cubicBezTo>
                        <a:pt x="19" y="37"/>
                        <a:pt x="20" y="38"/>
                        <a:pt x="20" y="38"/>
                      </a:cubicBezTo>
                      <a:cubicBezTo>
                        <a:pt x="21" y="38"/>
                        <a:pt x="21" y="38"/>
                        <a:pt x="22" y="38"/>
                      </a:cubicBezTo>
                      <a:cubicBezTo>
                        <a:pt x="22" y="38"/>
                        <a:pt x="23" y="38"/>
                        <a:pt x="23" y="37"/>
                      </a:cubicBezTo>
                      <a:cubicBezTo>
                        <a:pt x="23" y="37"/>
                        <a:pt x="23" y="36"/>
                        <a:pt x="24" y="36"/>
                      </a:cubicBezTo>
                      <a:cubicBezTo>
                        <a:pt x="24" y="36"/>
                        <a:pt x="24" y="36"/>
                        <a:pt x="24" y="36"/>
                      </a:cubicBezTo>
                      <a:cubicBezTo>
                        <a:pt x="25" y="37"/>
                        <a:pt x="25" y="37"/>
                        <a:pt x="25" y="37"/>
                      </a:cubicBezTo>
                      <a:cubicBezTo>
                        <a:pt x="26" y="37"/>
                        <a:pt x="26" y="36"/>
                        <a:pt x="27" y="36"/>
                      </a:cubicBezTo>
                      <a:cubicBezTo>
                        <a:pt x="27" y="34"/>
                        <a:pt x="30" y="36"/>
                        <a:pt x="30" y="34"/>
                      </a:cubicBezTo>
                      <a:cubicBezTo>
                        <a:pt x="30" y="32"/>
                        <a:pt x="33" y="32"/>
                        <a:pt x="34" y="30"/>
                      </a:cubicBezTo>
                      <a:cubicBezTo>
                        <a:pt x="34" y="28"/>
                        <a:pt x="36" y="29"/>
                        <a:pt x="36" y="26"/>
                      </a:cubicBezTo>
                      <a:cubicBezTo>
                        <a:pt x="36" y="24"/>
                        <a:pt x="39" y="23"/>
                        <a:pt x="38" y="21"/>
                      </a:cubicBezTo>
                      <a:cubicBezTo>
                        <a:pt x="37" y="20"/>
                        <a:pt x="38" y="19"/>
                        <a:pt x="39" y="18"/>
                      </a:cubicBezTo>
                      <a:cubicBezTo>
                        <a:pt x="39" y="17"/>
                        <a:pt x="39" y="17"/>
                        <a:pt x="39" y="16"/>
                      </a:cubicBezTo>
                      <a:cubicBezTo>
                        <a:pt x="39" y="16"/>
                        <a:pt x="39" y="15"/>
                        <a:pt x="38" y="15"/>
                      </a:cubicBezTo>
                      <a:cubicBezTo>
                        <a:pt x="36" y="13"/>
                        <a:pt x="38" y="9"/>
                        <a:pt x="36" y="8"/>
                      </a:cubicBezTo>
                      <a:cubicBezTo>
                        <a:pt x="34" y="8"/>
                        <a:pt x="35" y="5"/>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1" y="3"/>
                        <a:pt x="31"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8" y="0"/>
                        <a:pt x="28" y="0"/>
                      </a:cubicBezTo>
                      <a:cubicBezTo>
                        <a:pt x="28" y="0"/>
                        <a:pt x="28" y="0"/>
                        <a:pt x="27"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5" name="Freeform 11186">
                  <a:extLst>
                    <a:ext uri="{FF2B5EF4-FFF2-40B4-BE49-F238E27FC236}">
                      <a16:creationId xmlns:a16="http://schemas.microsoft.com/office/drawing/2014/main" id="{F33E441E-F9B3-2EDE-0FDD-4E571AA04190}"/>
                    </a:ext>
                  </a:extLst>
                </p:cNvPr>
                <p:cNvSpPr>
                  <a:spLocks/>
                </p:cNvSpPr>
                <p:nvPr/>
              </p:nvSpPr>
              <p:spPr bwMode="auto">
                <a:xfrm>
                  <a:off x="4314" y="2806"/>
                  <a:ext cx="33" cy="20"/>
                </a:xfrm>
                <a:custGeom>
                  <a:avLst/>
                  <a:gdLst>
                    <a:gd name="T0" fmla="*/ 20 w 39"/>
                    <a:gd name="T1" fmla="*/ 0 h 24"/>
                    <a:gd name="T2" fmla="*/ 18 w 39"/>
                    <a:gd name="T3" fmla="*/ 6 h 24"/>
                    <a:gd name="T4" fmla="*/ 13 w 39"/>
                    <a:gd name="T5" fmla="*/ 9 h 24"/>
                    <a:gd name="T6" fmla="*/ 12 w 39"/>
                    <a:gd name="T7" fmla="*/ 9 h 24"/>
                    <a:gd name="T8" fmla="*/ 10 w 39"/>
                    <a:gd name="T9" fmla="*/ 9 h 24"/>
                    <a:gd name="T10" fmla="*/ 7 w 39"/>
                    <a:gd name="T11" fmla="*/ 9 h 24"/>
                    <a:gd name="T12" fmla="*/ 5 w 39"/>
                    <a:gd name="T13" fmla="*/ 9 h 24"/>
                    <a:gd name="T14" fmla="*/ 3 w 39"/>
                    <a:gd name="T15" fmla="*/ 8 h 24"/>
                    <a:gd name="T16" fmla="*/ 2 w 39"/>
                    <a:gd name="T17" fmla="*/ 6 h 24"/>
                    <a:gd name="T18" fmla="*/ 1 w 39"/>
                    <a:gd name="T19" fmla="*/ 6 h 24"/>
                    <a:gd name="T20" fmla="*/ 1 w 39"/>
                    <a:gd name="T21" fmla="*/ 6 h 24"/>
                    <a:gd name="T22" fmla="*/ 0 w 39"/>
                    <a:gd name="T23" fmla="*/ 6 h 24"/>
                    <a:gd name="T24" fmla="*/ 0 w 39"/>
                    <a:gd name="T25" fmla="*/ 6 h 24"/>
                    <a:gd name="T26" fmla="*/ 0 w 39"/>
                    <a:gd name="T27" fmla="*/ 6 h 24"/>
                    <a:gd name="T28" fmla="*/ 2 w 39"/>
                    <a:gd name="T29" fmla="*/ 8 h 24"/>
                    <a:gd name="T30" fmla="*/ 2 w 39"/>
                    <a:gd name="T31" fmla="*/ 8 h 24"/>
                    <a:gd name="T32" fmla="*/ 2 w 39"/>
                    <a:gd name="T33" fmla="*/ 8 h 24"/>
                    <a:gd name="T34" fmla="*/ 2 w 39"/>
                    <a:gd name="T35" fmla="*/ 8 h 24"/>
                    <a:gd name="T36" fmla="*/ 3 w 39"/>
                    <a:gd name="T37" fmla="*/ 10 h 24"/>
                    <a:gd name="T38" fmla="*/ 3 w 39"/>
                    <a:gd name="T39" fmla="*/ 10 h 24"/>
                    <a:gd name="T40" fmla="*/ 3 w 39"/>
                    <a:gd name="T41" fmla="*/ 10 h 24"/>
                    <a:gd name="T42" fmla="*/ 3 w 39"/>
                    <a:gd name="T43" fmla="*/ 10 h 24"/>
                    <a:gd name="T44" fmla="*/ 4 w 39"/>
                    <a:gd name="T45" fmla="*/ 11 h 24"/>
                    <a:gd name="T46" fmla="*/ 5 w 39"/>
                    <a:gd name="T47" fmla="*/ 11 h 24"/>
                    <a:gd name="T48" fmla="*/ 5 w 39"/>
                    <a:gd name="T49" fmla="*/ 11 h 24"/>
                    <a:gd name="T50" fmla="*/ 5 w 39"/>
                    <a:gd name="T51" fmla="*/ 11 h 24"/>
                    <a:gd name="T52" fmla="*/ 6 w 39"/>
                    <a:gd name="T53" fmla="*/ 11 h 24"/>
                    <a:gd name="T54" fmla="*/ 6 w 39"/>
                    <a:gd name="T55" fmla="*/ 11 h 24"/>
                    <a:gd name="T56" fmla="*/ 7 w 39"/>
                    <a:gd name="T57" fmla="*/ 11 h 24"/>
                    <a:gd name="T58" fmla="*/ 8 w 39"/>
                    <a:gd name="T59" fmla="*/ 12 h 24"/>
                    <a:gd name="T60" fmla="*/ 8 w 39"/>
                    <a:gd name="T61" fmla="*/ 12 h 24"/>
                    <a:gd name="T62" fmla="*/ 9 w 39"/>
                    <a:gd name="T63" fmla="*/ 12 h 24"/>
                    <a:gd name="T64" fmla="*/ 9 w 39"/>
                    <a:gd name="T65" fmla="*/ 12 h 24"/>
                    <a:gd name="T66" fmla="*/ 9 w 39"/>
                    <a:gd name="T67" fmla="*/ 12 h 24"/>
                    <a:gd name="T68" fmla="*/ 9 w 39"/>
                    <a:gd name="T69" fmla="*/ 12 h 24"/>
                    <a:gd name="T70" fmla="*/ 10 w 39"/>
                    <a:gd name="T71" fmla="*/ 11 h 24"/>
                    <a:gd name="T72" fmla="*/ 12 w 39"/>
                    <a:gd name="T73" fmla="*/ 12 h 24"/>
                    <a:gd name="T74" fmla="*/ 12 w 39"/>
                    <a:gd name="T75" fmla="*/ 12 h 24"/>
                    <a:gd name="T76" fmla="*/ 12 w 39"/>
                    <a:gd name="T77" fmla="*/ 11 h 24"/>
                    <a:gd name="T78" fmla="*/ 12 w 39"/>
                    <a:gd name="T79" fmla="*/ 11 h 24"/>
                    <a:gd name="T80" fmla="*/ 12 w 39"/>
                    <a:gd name="T81" fmla="*/ 11 h 24"/>
                    <a:gd name="T82" fmla="*/ 12 w 39"/>
                    <a:gd name="T83" fmla="*/ 11 h 24"/>
                    <a:gd name="T84" fmla="*/ 13 w 39"/>
                    <a:gd name="T85" fmla="*/ 11 h 24"/>
                    <a:gd name="T86" fmla="*/ 13 w 39"/>
                    <a:gd name="T87" fmla="*/ 11 h 24"/>
                    <a:gd name="T88" fmla="*/ 14 w 39"/>
                    <a:gd name="T89" fmla="*/ 11 h 24"/>
                    <a:gd name="T90" fmla="*/ 18 w 39"/>
                    <a:gd name="T91" fmla="*/ 6 h 24"/>
                    <a:gd name="T92" fmla="*/ 19 w 39"/>
                    <a:gd name="T93" fmla="*/ 4 h 24"/>
                    <a:gd name="T94" fmla="*/ 20 w 39"/>
                    <a:gd name="T95" fmla="*/ 2 h 24"/>
                    <a:gd name="T96" fmla="*/ 20 w 39"/>
                    <a:gd name="T97" fmla="*/ 1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9" h="24">
                      <a:moveTo>
                        <a:pt x="39" y="0"/>
                      </a:moveTo>
                      <a:cubicBezTo>
                        <a:pt x="39" y="0"/>
                        <a:pt x="39" y="0"/>
                        <a:pt x="39" y="0"/>
                      </a:cubicBezTo>
                      <a:cubicBezTo>
                        <a:pt x="39" y="0"/>
                        <a:pt x="39" y="0"/>
                        <a:pt x="39" y="0"/>
                      </a:cubicBezTo>
                      <a:cubicBezTo>
                        <a:pt x="38" y="1"/>
                        <a:pt x="37" y="2"/>
                        <a:pt x="38" y="3"/>
                      </a:cubicBezTo>
                      <a:cubicBezTo>
                        <a:pt x="39" y="5"/>
                        <a:pt x="36" y="6"/>
                        <a:pt x="36" y="8"/>
                      </a:cubicBezTo>
                      <a:cubicBezTo>
                        <a:pt x="36" y="11"/>
                        <a:pt x="34" y="10"/>
                        <a:pt x="34" y="12"/>
                      </a:cubicBezTo>
                      <a:cubicBezTo>
                        <a:pt x="33" y="14"/>
                        <a:pt x="30" y="14"/>
                        <a:pt x="30" y="16"/>
                      </a:cubicBezTo>
                      <a:cubicBezTo>
                        <a:pt x="30" y="18"/>
                        <a:pt x="27" y="16"/>
                        <a:pt x="27" y="18"/>
                      </a:cubicBezTo>
                      <a:cubicBezTo>
                        <a:pt x="26" y="18"/>
                        <a:pt x="26" y="19"/>
                        <a:pt x="25" y="19"/>
                      </a:cubicBezTo>
                      <a:cubicBezTo>
                        <a:pt x="25" y="19"/>
                        <a:pt x="25" y="19"/>
                        <a:pt x="24" y="18"/>
                      </a:cubicBezTo>
                      <a:cubicBezTo>
                        <a:pt x="24" y="18"/>
                        <a:pt x="24" y="18"/>
                        <a:pt x="24" y="18"/>
                      </a:cubicBezTo>
                      <a:cubicBezTo>
                        <a:pt x="23" y="18"/>
                        <a:pt x="23" y="19"/>
                        <a:pt x="23" y="19"/>
                      </a:cubicBezTo>
                      <a:cubicBezTo>
                        <a:pt x="23" y="20"/>
                        <a:pt x="22" y="20"/>
                        <a:pt x="22" y="20"/>
                      </a:cubicBezTo>
                      <a:cubicBezTo>
                        <a:pt x="21" y="20"/>
                        <a:pt x="21" y="20"/>
                        <a:pt x="20" y="20"/>
                      </a:cubicBezTo>
                      <a:cubicBezTo>
                        <a:pt x="20" y="20"/>
                        <a:pt x="19" y="19"/>
                        <a:pt x="19" y="19"/>
                      </a:cubicBezTo>
                      <a:cubicBezTo>
                        <a:pt x="18" y="19"/>
                        <a:pt x="18" y="19"/>
                        <a:pt x="18" y="20"/>
                      </a:cubicBezTo>
                      <a:cubicBezTo>
                        <a:pt x="18" y="20"/>
                        <a:pt x="17" y="20"/>
                        <a:pt x="17" y="20"/>
                      </a:cubicBezTo>
                      <a:cubicBezTo>
                        <a:pt x="16" y="20"/>
                        <a:pt x="15" y="20"/>
                        <a:pt x="14" y="19"/>
                      </a:cubicBezTo>
                      <a:cubicBezTo>
                        <a:pt x="13" y="19"/>
                        <a:pt x="13" y="18"/>
                        <a:pt x="12" y="18"/>
                      </a:cubicBezTo>
                      <a:cubicBezTo>
                        <a:pt x="12" y="18"/>
                        <a:pt x="11" y="18"/>
                        <a:pt x="11" y="18"/>
                      </a:cubicBezTo>
                      <a:cubicBezTo>
                        <a:pt x="11" y="18"/>
                        <a:pt x="11" y="19"/>
                        <a:pt x="10" y="19"/>
                      </a:cubicBezTo>
                      <a:cubicBezTo>
                        <a:pt x="10" y="19"/>
                        <a:pt x="9" y="18"/>
                        <a:pt x="8" y="17"/>
                      </a:cubicBezTo>
                      <a:cubicBezTo>
                        <a:pt x="8" y="16"/>
                        <a:pt x="7" y="16"/>
                        <a:pt x="7" y="16"/>
                      </a:cubicBezTo>
                      <a:cubicBezTo>
                        <a:pt x="7" y="16"/>
                        <a:pt x="7" y="16"/>
                        <a:pt x="7" y="16"/>
                      </a:cubicBezTo>
                      <a:cubicBezTo>
                        <a:pt x="6" y="16"/>
                        <a:pt x="6" y="16"/>
                        <a:pt x="6" y="16"/>
                      </a:cubicBezTo>
                      <a:cubicBezTo>
                        <a:pt x="5" y="16"/>
                        <a:pt x="4" y="13"/>
                        <a:pt x="3" y="12"/>
                      </a:cubicBezTo>
                      <a:cubicBezTo>
                        <a:pt x="3" y="12"/>
                        <a:pt x="2" y="12"/>
                        <a:pt x="2" y="12"/>
                      </a:cubicBezTo>
                      <a:cubicBezTo>
                        <a:pt x="2" y="12"/>
                        <a:pt x="2"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4"/>
                        <a:pt x="1"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4" y="17"/>
                        <a:pt x="4" y="18"/>
                      </a:cubicBezTo>
                      <a:cubicBezTo>
                        <a:pt x="4" y="18"/>
                        <a:pt x="4" y="18"/>
                        <a:pt x="4" y="18"/>
                      </a:cubicBezTo>
                      <a:cubicBezTo>
                        <a:pt x="5" y="19"/>
                        <a:pt x="5" y="20"/>
                        <a:pt x="6" y="20"/>
                      </a:cubicBezTo>
                      <a:cubicBezTo>
                        <a:pt x="6" y="20"/>
                        <a:pt x="6" y="20"/>
                        <a:pt x="6" y="20"/>
                      </a:cubicBezTo>
                      <a:cubicBezTo>
                        <a:pt x="6" y="20"/>
                        <a:pt x="6"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8" y="21"/>
                        <a:pt x="8" y="21"/>
                      </a:cubicBezTo>
                      <a:cubicBezTo>
                        <a:pt x="8" y="21"/>
                        <a:pt x="8" y="21"/>
                        <a:pt x="8" y="21"/>
                      </a:cubicBezTo>
                      <a:cubicBezTo>
                        <a:pt x="8" y="21"/>
                        <a:pt x="8"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10" y="23"/>
                        <a:pt x="10" y="23"/>
                      </a:cubicBezTo>
                      <a:cubicBezTo>
                        <a:pt x="10" y="23"/>
                        <a:pt x="10" y="23"/>
                        <a:pt x="10" y="23"/>
                      </a:cubicBezTo>
                      <a:cubicBezTo>
                        <a:pt x="10" y="23"/>
                        <a:pt x="10" y="23"/>
                        <a:pt x="10" y="23"/>
                      </a:cubicBezTo>
                      <a:cubicBezTo>
                        <a:pt x="10" y="23"/>
                        <a:pt x="10" y="23"/>
                        <a:pt x="10" y="23"/>
                      </a:cubicBezTo>
                      <a:cubicBezTo>
                        <a:pt x="11" y="23"/>
                        <a:pt x="11" y="23"/>
                        <a:pt x="11" y="22"/>
                      </a:cubicBezTo>
                      <a:cubicBezTo>
                        <a:pt x="11" y="22"/>
                        <a:pt x="11" y="22"/>
                        <a:pt x="11" y="22"/>
                      </a:cubicBezTo>
                      <a:cubicBezTo>
                        <a:pt x="11" y="22"/>
                        <a:pt x="11" y="22"/>
                        <a:pt x="11" y="22"/>
                      </a:cubicBezTo>
                      <a:cubicBezTo>
                        <a:pt x="11" y="22"/>
                        <a:pt x="12" y="22"/>
                        <a:pt x="12" y="22"/>
                      </a:cubicBezTo>
                      <a:cubicBezTo>
                        <a:pt x="12" y="22"/>
                        <a:pt x="12" y="22"/>
                        <a:pt x="12" y="22"/>
                      </a:cubicBezTo>
                      <a:cubicBezTo>
                        <a:pt x="12" y="22"/>
                        <a:pt x="12" y="22"/>
                        <a:pt x="12" y="22"/>
                      </a:cubicBezTo>
                      <a:cubicBezTo>
                        <a:pt x="12" y="22"/>
                        <a:pt x="12" y="22"/>
                        <a:pt x="12" y="22"/>
                      </a:cubicBezTo>
                      <a:cubicBezTo>
                        <a:pt x="13" y="22"/>
                        <a:pt x="13" y="23"/>
                        <a:pt x="14" y="23"/>
                      </a:cubicBezTo>
                      <a:cubicBezTo>
                        <a:pt x="14" y="23"/>
                        <a:pt x="14" y="23"/>
                        <a:pt x="14" y="23"/>
                      </a:cubicBezTo>
                      <a:cubicBezTo>
                        <a:pt x="14" y="23"/>
                        <a:pt x="14" y="23"/>
                        <a:pt x="14" y="23"/>
                      </a:cubicBezTo>
                      <a:cubicBezTo>
                        <a:pt x="14" y="23"/>
                        <a:pt x="14" y="23"/>
                        <a:pt x="14" y="23"/>
                      </a:cubicBezTo>
                      <a:cubicBezTo>
                        <a:pt x="15" y="24"/>
                        <a:pt x="16"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9" y="23"/>
                      </a:cubicBezTo>
                      <a:cubicBezTo>
                        <a:pt x="19" y="23"/>
                        <a:pt x="19" y="23"/>
                        <a:pt x="19" y="23"/>
                      </a:cubicBezTo>
                      <a:cubicBezTo>
                        <a:pt x="19" y="23"/>
                        <a:pt x="19" y="23"/>
                        <a:pt x="19" y="23"/>
                      </a:cubicBezTo>
                      <a:cubicBezTo>
                        <a:pt x="19" y="23"/>
                        <a:pt x="20" y="24"/>
                        <a:pt x="20" y="24"/>
                      </a:cubicBezTo>
                      <a:cubicBezTo>
                        <a:pt x="21" y="24"/>
                        <a:pt x="21"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3" y="24"/>
                        <a:pt x="23" y="23"/>
                      </a:cubicBezTo>
                      <a:cubicBezTo>
                        <a:pt x="23" y="23"/>
                        <a:pt x="23" y="23"/>
                        <a:pt x="23" y="23"/>
                      </a:cubicBezTo>
                      <a:cubicBezTo>
                        <a:pt x="23" y="23"/>
                        <a:pt x="23" y="23"/>
                        <a:pt x="23" y="23"/>
                      </a:cubicBezTo>
                      <a:cubicBezTo>
                        <a:pt x="23" y="23"/>
                        <a:pt x="23"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2"/>
                        <a:pt x="27" y="22"/>
                      </a:cubicBezTo>
                      <a:cubicBezTo>
                        <a:pt x="27" y="20"/>
                        <a:pt x="30" y="22"/>
                        <a:pt x="30" y="20"/>
                      </a:cubicBezTo>
                      <a:cubicBezTo>
                        <a:pt x="30" y="18"/>
                        <a:pt x="33" y="18"/>
                        <a:pt x="34" y="16"/>
                      </a:cubicBezTo>
                      <a:cubicBezTo>
                        <a:pt x="34" y="15"/>
                        <a:pt x="36" y="15"/>
                        <a:pt x="36" y="12"/>
                      </a:cubicBezTo>
                      <a:cubicBezTo>
                        <a:pt x="36" y="12"/>
                        <a:pt x="36" y="12"/>
                        <a:pt x="36" y="12"/>
                      </a:cubicBezTo>
                      <a:cubicBezTo>
                        <a:pt x="36" y="12"/>
                        <a:pt x="36" y="12"/>
                        <a:pt x="36" y="12"/>
                      </a:cubicBezTo>
                      <a:cubicBezTo>
                        <a:pt x="36" y="11"/>
                        <a:pt x="38" y="10"/>
                        <a:pt x="38" y="8"/>
                      </a:cubicBezTo>
                      <a:cubicBezTo>
                        <a:pt x="38" y="8"/>
                        <a:pt x="38" y="7"/>
                        <a:pt x="38" y="7"/>
                      </a:cubicBezTo>
                      <a:cubicBezTo>
                        <a:pt x="38" y="7"/>
                        <a:pt x="38" y="7"/>
                        <a:pt x="38" y="6"/>
                      </a:cubicBezTo>
                      <a:cubicBezTo>
                        <a:pt x="38" y="5"/>
                        <a:pt x="39" y="4"/>
                        <a:pt x="39" y="2"/>
                      </a:cubicBezTo>
                      <a:cubicBezTo>
                        <a:pt x="39" y="2"/>
                        <a:pt x="39" y="2"/>
                        <a:pt x="39" y="1"/>
                      </a:cubicBezTo>
                      <a:cubicBezTo>
                        <a:pt x="39" y="1"/>
                        <a:pt x="39" y="1"/>
                        <a:pt x="39" y="1"/>
                      </a:cubicBezTo>
                      <a:cubicBezTo>
                        <a:pt x="39" y="1"/>
                        <a:pt x="39" y="1"/>
                        <a:pt x="39" y="1"/>
                      </a:cubicBezTo>
                      <a:cubicBezTo>
                        <a:pt x="39" y="0"/>
                        <a:pt x="39" y="0"/>
                        <a:pt x="39" y="0"/>
                      </a:cubicBezTo>
                    </a:path>
                  </a:pathLst>
                </a:custGeom>
                <a:solidFill>
                  <a:srgbClr val="AAA3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6" name="Freeform 11187">
                  <a:extLst>
                    <a:ext uri="{FF2B5EF4-FFF2-40B4-BE49-F238E27FC236}">
                      <a16:creationId xmlns:a16="http://schemas.microsoft.com/office/drawing/2014/main" id="{ABE69FF3-9840-EDBE-5EAA-CE25D03759DA}"/>
                    </a:ext>
                  </a:extLst>
                </p:cNvPr>
                <p:cNvSpPr>
                  <a:spLocks/>
                </p:cNvSpPr>
                <p:nvPr/>
              </p:nvSpPr>
              <p:spPr bwMode="auto">
                <a:xfrm>
                  <a:off x="4334" y="2798"/>
                  <a:ext cx="2" cy="2"/>
                </a:xfrm>
                <a:custGeom>
                  <a:avLst/>
                  <a:gdLst>
                    <a:gd name="T0" fmla="*/ 2 w 2"/>
                    <a:gd name="T1" fmla="*/ 0 h 3"/>
                    <a:gd name="T2" fmla="*/ 1 w 2"/>
                    <a:gd name="T3" fmla="*/ 1 h 3"/>
                    <a:gd name="T4" fmla="*/ 2 w 2"/>
                    <a:gd name="T5" fmla="*/ 1 h 3"/>
                    <a:gd name="T6" fmla="*/ 2 w 2"/>
                    <a:gd name="T7" fmla="*/ 1 h 3"/>
                    <a:gd name="T8" fmla="*/ 2 w 2"/>
                    <a:gd name="T9" fmla="*/ 0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1"/>
                        <a:pt x="0" y="1"/>
                        <a:pt x="1" y="3"/>
                      </a:cubicBezTo>
                      <a:cubicBezTo>
                        <a:pt x="1" y="3"/>
                        <a:pt x="1" y="3"/>
                        <a:pt x="2" y="3"/>
                      </a:cubicBezTo>
                      <a:cubicBezTo>
                        <a:pt x="2" y="3"/>
                        <a:pt x="2" y="3"/>
                        <a:pt x="2" y="3"/>
                      </a:cubicBezTo>
                      <a:cubicBezTo>
                        <a:pt x="1" y="3"/>
                        <a:pt x="1" y="1"/>
                        <a:pt x="2" y="0"/>
                      </a:cubicBezTo>
                      <a:cubicBezTo>
                        <a:pt x="2" y="0"/>
                        <a:pt x="2" y="0"/>
                        <a:pt x="2"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7" name="Freeform 11188">
                  <a:extLst>
                    <a:ext uri="{FF2B5EF4-FFF2-40B4-BE49-F238E27FC236}">
                      <a16:creationId xmlns:a16="http://schemas.microsoft.com/office/drawing/2014/main" id="{9921549B-AF30-B427-101C-A3773ABDFC5F}"/>
                    </a:ext>
                  </a:extLst>
                </p:cNvPr>
                <p:cNvSpPr>
                  <a:spLocks/>
                </p:cNvSpPr>
                <p:nvPr/>
              </p:nvSpPr>
              <p:spPr bwMode="auto">
                <a:xfrm>
                  <a:off x="4331" y="2793"/>
                  <a:ext cx="3" cy="4"/>
                </a:xfrm>
                <a:custGeom>
                  <a:avLst/>
                  <a:gdLst>
                    <a:gd name="T0" fmla="*/ 2 w 4"/>
                    <a:gd name="T1" fmla="*/ 0 h 4"/>
                    <a:gd name="T2" fmla="*/ 2 w 4"/>
                    <a:gd name="T3" fmla="*/ 1 h 4"/>
                    <a:gd name="T4" fmla="*/ 0 w 4"/>
                    <a:gd name="T5" fmla="*/ 4 h 4"/>
                    <a:gd name="T6" fmla="*/ 0 w 4"/>
                    <a:gd name="T7" fmla="*/ 4 h 4"/>
                    <a:gd name="T8" fmla="*/ 2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2" y="0"/>
                      </a:moveTo>
                      <a:cubicBezTo>
                        <a:pt x="2" y="1"/>
                        <a:pt x="2" y="1"/>
                        <a:pt x="2" y="1"/>
                      </a:cubicBezTo>
                      <a:cubicBezTo>
                        <a:pt x="2" y="1"/>
                        <a:pt x="0" y="3"/>
                        <a:pt x="0" y="4"/>
                      </a:cubicBezTo>
                      <a:cubicBezTo>
                        <a:pt x="0" y="4"/>
                        <a:pt x="0" y="4"/>
                        <a:pt x="0" y="4"/>
                      </a:cubicBezTo>
                      <a:cubicBezTo>
                        <a:pt x="2" y="4"/>
                        <a:pt x="4" y="2"/>
                        <a:pt x="2"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8" name="Freeform 11189">
                  <a:extLst>
                    <a:ext uri="{FF2B5EF4-FFF2-40B4-BE49-F238E27FC236}">
                      <a16:creationId xmlns:a16="http://schemas.microsoft.com/office/drawing/2014/main" id="{EBEB1B51-00E1-B85E-2692-5E3CCDB4888B}"/>
                    </a:ext>
                  </a:extLst>
                </p:cNvPr>
                <p:cNvSpPr>
                  <a:spLocks/>
                </p:cNvSpPr>
                <p:nvPr/>
              </p:nvSpPr>
              <p:spPr bwMode="auto">
                <a:xfrm>
                  <a:off x="4328" y="2801"/>
                  <a:ext cx="4" cy="3"/>
                </a:xfrm>
                <a:custGeom>
                  <a:avLst/>
                  <a:gdLst>
                    <a:gd name="T0" fmla="*/ 3 w 4"/>
                    <a:gd name="T1" fmla="*/ 0 h 4"/>
                    <a:gd name="T2" fmla="*/ 2 w 4"/>
                    <a:gd name="T3" fmla="*/ 0 h 4"/>
                    <a:gd name="T4" fmla="*/ 1 w 4"/>
                    <a:gd name="T5" fmla="*/ 2 h 4"/>
                    <a:gd name="T6" fmla="*/ 3 w 4"/>
                    <a:gd name="T7" fmla="*/ 1 h 4"/>
                    <a:gd name="T8" fmla="*/ 3 w 4"/>
                    <a:gd name="T9" fmla="*/ 1 h 4"/>
                    <a:gd name="T10" fmla="*/ 3 w 4"/>
                    <a:gd name="T11" fmla="*/ 1 h 4"/>
                    <a:gd name="T12" fmla="*/ 3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3" y="0"/>
                      </a:moveTo>
                      <a:cubicBezTo>
                        <a:pt x="2" y="0"/>
                        <a:pt x="2" y="0"/>
                        <a:pt x="2" y="0"/>
                      </a:cubicBezTo>
                      <a:cubicBezTo>
                        <a:pt x="1" y="1"/>
                        <a:pt x="0" y="3"/>
                        <a:pt x="1" y="4"/>
                      </a:cubicBezTo>
                      <a:cubicBezTo>
                        <a:pt x="2" y="4"/>
                        <a:pt x="2" y="1"/>
                        <a:pt x="3" y="1"/>
                      </a:cubicBezTo>
                      <a:cubicBezTo>
                        <a:pt x="3" y="1"/>
                        <a:pt x="3" y="1"/>
                        <a:pt x="3" y="1"/>
                      </a:cubicBezTo>
                      <a:cubicBezTo>
                        <a:pt x="3" y="1"/>
                        <a:pt x="3" y="1"/>
                        <a:pt x="3" y="1"/>
                      </a:cubicBezTo>
                      <a:cubicBezTo>
                        <a:pt x="4" y="0"/>
                        <a:pt x="3" y="0"/>
                        <a:pt x="3"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09" name="Freeform 11190">
                  <a:extLst>
                    <a:ext uri="{FF2B5EF4-FFF2-40B4-BE49-F238E27FC236}">
                      <a16:creationId xmlns:a16="http://schemas.microsoft.com/office/drawing/2014/main" id="{9F225448-4BEA-202B-1443-B817E814BC83}"/>
                    </a:ext>
                  </a:extLst>
                </p:cNvPr>
                <p:cNvSpPr>
                  <a:spLocks noEditPoints="1"/>
                </p:cNvSpPr>
                <p:nvPr/>
              </p:nvSpPr>
              <p:spPr bwMode="auto">
                <a:xfrm>
                  <a:off x="4323" y="2795"/>
                  <a:ext cx="3" cy="4"/>
                </a:xfrm>
                <a:custGeom>
                  <a:avLst/>
                  <a:gdLst>
                    <a:gd name="T0" fmla="*/ 2 w 3"/>
                    <a:gd name="T1" fmla="*/ 0 h 5"/>
                    <a:gd name="T2" fmla="*/ 1 w 3"/>
                    <a:gd name="T3" fmla="*/ 2 h 5"/>
                    <a:gd name="T4" fmla="*/ 0 w 3"/>
                    <a:gd name="T5" fmla="*/ 2 h 5"/>
                    <a:gd name="T6" fmla="*/ 1 w 3"/>
                    <a:gd name="T7" fmla="*/ 2 h 5"/>
                    <a:gd name="T8" fmla="*/ 3 w 3"/>
                    <a:gd name="T9" fmla="*/ 2 h 5"/>
                    <a:gd name="T10" fmla="*/ 2 w 3"/>
                    <a:gd name="T11" fmla="*/ 0 h 5"/>
                    <a:gd name="T12" fmla="*/ 2 w 3"/>
                    <a:gd name="T13" fmla="*/ 0 h 5"/>
                    <a:gd name="T14" fmla="*/ 1 w 3"/>
                    <a:gd name="T15" fmla="*/ 0 h 5"/>
                    <a:gd name="T16" fmla="*/ 2 w 3"/>
                    <a:gd name="T17" fmla="*/ 0 h 5"/>
                    <a:gd name="T18" fmla="*/ 2 w 3"/>
                    <a:gd name="T19" fmla="*/ 0 h 5"/>
                    <a:gd name="T20" fmla="*/ 2 w 3"/>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5">
                      <a:moveTo>
                        <a:pt x="2" y="0"/>
                      </a:moveTo>
                      <a:cubicBezTo>
                        <a:pt x="2" y="1"/>
                        <a:pt x="2" y="3"/>
                        <a:pt x="1" y="4"/>
                      </a:cubicBezTo>
                      <a:cubicBezTo>
                        <a:pt x="1" y="4"/>
                        <a:pt x="0" y="5"/>
                        <a:pt x="0" y="5"/>
                      </a:cubicBezTo>
                      <a:cubicBezTo>
                        <a:pt x="1" y="5"/>
                        <a:pt x="1" y="5"/>
                        <a:pt x="1" y="5"/>
                      </a:cubicBezTo>
                      <a:cubicBezTo>
                        <a:pt x="1" y="5"/>
                        <a:pt x="3" y="3"/>
                        <a:pt x="3" y="2"/>
                      </a:cubicBezTo>
                      <a:cubicBezTo>
                        <a:pt x="3" y="2"/>
                        <a:pt x="3" y="0"/>
                        <a:pt x="2" y="0"/>
                      </a:cubicBezTo>
                      <a:moveTo>
                        <a:pt x="2" y="0"/>
                      </a:moveTo>
                      <a:cubicBezTo>
                        <a:pt x="1" y="0"/>
                        <a:pt x="1" y="0"/>
                        <a:pt x="1" y="0"/>
                      </a:cubicBezTo>
                      <a:cubicBezTo>
                        <a:pt x="2" y="0"/>
                        <a:pt x="2" y="0"/>
                        <a:pt x="2" y="0"/>
                      </a:cubicBezTo>
                      <a:cubicBezTo>
                        <a:pt x="2" y="0"/>
                        <a:pt x="2" y="0"/>
                        <a:pt x="2" y="0"/>
                      </a:cubicBezTo>
                      <a:cubicBezTo>
                        <a:pt x="2" y="0"/>
                        <a:pt x="2" y="0"/>
                        <a:pt x="2"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0" name="Freeform 11191">
                  <a:extLst>
                    <a:ext uri="{FF2B5EF4-FFF2-40B4-BE49-F238E27FC236}">
                      <a16:creationId xmlns:a16="http://schemas.microsoft.com/office/drawing/2014/main" id="{D50FE717-3E9D-E22C-2EBE-A3DE3928EC76}"/>
                    </a:ext>
                  </a:extLst>
                </p:cNvPr>
                <p:cNvSpPr>
                  <a:spLocks noEditPoints="1"/>
                </p:cNvSpPr>
                <p:nvPr/>
              </p:nvSpPr>
              <p:spPr bwMode="auto">
                <a:xfrm>
                  <a:off x="4327" y="2792"/>
                  <a:ext cx="3" cy="2"/>
                </a:xfrm>
                <a:custGeom>
                  <a:avLst/>
                  <a:gdLst>
                    <a:gd name="T0" fmla="*/ 2 w 4"/>
                    <a:gd name="T1" fmla="*/ 1 h 3"/>
                    <a:gd name="T2" fmla="*/ 2 w 4"/>
                    <a:gd name="T3" fmla="*/ 1 h 3"/>
                    <a:gd name="T4" fmla="*/ 2 w 4"/>
                    <a:gd name="T5" fmla="*/ 1 h 3"/>
                    <a:gd name="T6" fmla="*/ 2 w 4"/>
                    <a:gd name="T7" fmla="*/ 1 h 3"/>
                    <a:gd name="T8" fmla="*/ 2 w 4"/>
                    <a:gd name="T9" fmla="*/ 0 h 3"/>
                    <a:gd name="T10" fmla="*/ 1 w 4"/>
                    <a:gd name="T11" fmla="*/ 1 h 3"/>
                    <a:gd name="T12" fmla="*/ 2 w 4"/>
                    <a:gd name="T13" fmla="*/ 1 h 3"/>
                    <a:gd name="T14" fmla="*/ 2 w 4"/>
                    <a:gd name="T15" fmla="*/ 1 h 3"/>
                    <a:gd name="T16" fmla="*/ 2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4" y="1"/>
                      </a:moveTo>
                      <a:cubicBezTo>
                        <a:pt x="4" y="1"/>
                        <a:pt x="4" y="1"/>
                        <a:pt x="4" y="1"/>
                      </a:cubicBezTo>
                      <a:cubicBezTo>
                        <a:pt x="4" y="1"/>
                        <a:pt x="4" y="1"/>
                        <a:pt x="4" y="1"/>
                      </a:cubicBezTo>
                      <a:cubicBezTo>
                        <a:pt x="4" y="1"/>
                        <a:pt x="4" y="1"/>
                        <a:pt x="4" y="1"/>
                      </a:cubicBezTo>
                      <a:moveTo>
                        <a:pt x="3" y="0"/>
                      </a:moveTo>
                      <a:cubicBezTo>
                        <a:pt x="2" y="0"/>
                        <a:pt x="0" y="2"/>
                        <a:pt x="1" y="3"/>
                      </a:cubicBezTo>
                      <a:cubicBezTo>
                        <a:pt x="1" y="2"/>
                        <a:pt x="2" y="1"/>
                        <a:pt x="3" y="1"/>
                      </a:cubicBezTo>
                      <a:cubicBezTo>
                        <a:pt x="3" y="1"/>
                        <a:pt x="4" y="1"/>
                        <a:pt x="4" y="1"/>
                      </a:cubicBezTo>
                      <a:cubicBezTo>
                        <a:pt x="4" y="0"/>
                        <a:pt x="3" y="0"/>
                        <a:pt x="3"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1" name="Freeform 11192">
                  <a:extLst>
                    <a:ext uri="{FF2B5EF4-FFF2-40B4-BE49-F238E27FC236}">
                      <a16:creationId xmlns:a16="http://schemas.microsoft.com/office/drawing/2014/main" id="{A917692C-95DE-A120-CE9A-E65A3440797F}"/>
                    </a:ext>
                  </a:extLst>
                </p:cNvPr>
                <p:cNvSpPr>
                  <a:spLocks noEditPoints="1"/>
                </p:cNvSpPr>
                <p:nvPr/>
              </p:nvSpPr>
              <p:spPr bwMode="auto">
                <a:xfrm>
                  <a:off x="4328" y="2808"/>
                  <a:ext cx="3" cy="4"/>
                </a:xfrm>
                <a:custGeom>
                  <a:avLst/>
                  <a:gdLst>
                    <a:gd name="T0" fmla="*/ 2 w 3"/>
                    <a:gd name="T1" fmla="*/ 0 h 4"/>
                    <a:gd name="T2" fmla="*/ 2 w 3"/>
                    <a:gd name="T3" fmla="*/ 0 h 4"/>
                    <a:gd name="T4" fmla="*/ 0 w 3"/>
                    <a:gd name="T5" fmla="*/ 4 h 4"/>
                    <a:gd name="T6" fmla="*/ 1 w 3"/>
                    <a:gd name="T7" fmla="*/ 4 h 4"/>
                    <a:gd name="T8" fmla="*/ 3 w 3"/>
                    <a:gd name="T9" fmla="*/ 2 h 4"/>
                    <a:gd name="T10" fmla="*/ 2 w 3"/>
                    <a:gd name="T11" fmla="*/ 0 h 4"/>
                    <a:gd name="T12" fmla="*/ 2 w 3"/>
                    <a:gd name="T13" fmla="*/ 0 h 4"/>
                    <a:gd name="T14" fmla="*/ 2 w 3"/>
                    <a:gd name="T15" fmla="*/ 1 h 4"/>
                    <a:gd name="T16" fmla="*/ 2 w 3"/>
                    <a:gd name="T17" fmla="*/ 0 h 4"/>
                    <a:gd name="T18" fmla="*/ 2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2" y="0"/>
                      </a:moveTo>
                      <a:cubicBezTo>
                        <a:pt x="2" y="0"/>
                        <a:pt x="2" y="0"/>
                        <a:pt x="2" y="0"/>
                      </a:cubicBezTo>
                      <a:cubicBezTo>
                        <a:pt x="3" y="2"/>
                        <a:pt x="1" y="3"/>
                        <a:pt x="0" y="4"/>
                      </a:cubicBezTo>
                      <a:cubicBezTo>
                        <a:pt x="0" y="4"/>
                        <a:pt x="0" y="4"/>
                        <a:pt x="1" y="4"/>
                      </a:cubicBezTo>
                      <a:cubicBezTo>
                        <a:pt x="1" y="4"/>
                        <a:pt x="2" y="3"/>
                        <a:pt x="3" y="2"/>
                      </a:cubicBezTo>
                      <a:cubicBezTo>
                        <a:pt x="3" y="1"/>
                        <a:pt x="3" y="0"/>
                        <a:pt x="2" y="0"/>
                      </a:cubicBezTo>
                      <a:moveTo>
                        <a:pt x="2" y="0"/>
                      </a:moveTo>
                      <a:cubicBezTo>
                        <a:pt x="2" y="1"/>
                        <a:pt x="2" y="1"/>
                        <a:pt x="2" y="1"/>
                      </a:cubicBezTo>
                      <a:cubicBezTo>
                        <a:pt x="2" y="0"/>
                        <a:pt x="2" y="0"/>
                        <a:pt x="2" y="0"/>
                      </a:cubicBezTo>
                      <a:cubicBezTo>
                        <a:pt x="2" y="0"/>
                        <a:pt x="2" y="0"/>
                        <a:pt x="2"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2" name="Freeform 11193">
                  <a:extLst>
                    <a:ext uri="{FF2B5EF4-FFF2-40B4-BE49-F238E27FC236}">
                      <a16:creationId xmlns:a16="http://schemas.microsoft.com/office/drawing/2014/main" id="{1A5B8466-E329-9C9E-B91B-D7FA9201EFEA}"/>
                    </a:ext>
                  </a:extLst>
                </p:cNvPr>
                <p:cNvSpPr>
                  <a:spLocks noEditPoints="1"/>
                </p:cNvSpPr>
                <p:nvPr/>
              </p:nvSpPr>
              <p:spPr bwMode="auto">
                <a:xfrm>
                  <a:off x="4323" y="2805"/>
                  <a:ext cx="1" cy="4"/>
                </a:xfrm>
                <a:custGeom>
                  <a:avLst/>
                  <a:gdLst>
                    <a:gd name="T0" fmla="*/ 1 w 2"/>
                    <a:gd name="T1" fmla="*/ 0 h 5"/>
                    <a:gd name="T2" fmla="*/ 1 w 2"/>
                    <a:gd name="T3" fmla="*/ 0 h 5"/>
                    <a:gd name="T4" fmla="*/ 1 w 2"/>
                    <a:gd name="T5" fmla="*/ 1 h 5"/>
                    <a:gd name="T6" fmla="*/ 1 w 2"/>
                    <a:gd name="T7" fmla="*/ 0 h 5"/>
                    <a:gd name="T8" fmla="*/ 1 w 2"/>
                    <a:gd name="T9" fmla="*/ 0 h 5"/>
                    <a:gd name="T10" fmla="*/ 1 w 2"/>
                    <a:gd name="T11" fmla="*/ 2 h 5"/>
                    <a:gd name="T12" fmla="*/ 1 w 2"/>
                    <a:gd name="T13" fmla="*/ 2 h 5"/>
                    <a:gd name="T14" fmla="*/ 1 w 2"/>
                    <a:gd name="T15" fmla="*/ 0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0"/>
                      </a:moveTo>
                      <a:cubicBezTo>
                        <a:pt x="2" y="0"/>
                        <a:pt x="2" y="0"/>
                        <a:pt x="2" y="0"/>
                      </a:cubicBezTo>
                      <a:cubicBezTo>
                        <a:pt x="2" y="1"/>
                        <a:pt x="2" y="1"/>
                        <a:pt x="2" y="1"/>
                      </a:cubicBezTo>
                      <a:cubicBezTo>
                        <a:pt x="2" y="0"/>
                        <a:pt x="2" y="0"/>
                        <a:pt x="2" y="0"/>
                      </a:cubicBezTo>
                      <a:moveTo>
                        <a:pt x="1" y="0"/>
                      </a:moveTo>
                      <a:cubicBezTo>
                        <a:pt x="0" y="0"/>
                        <a:pt x="0" y="4"/>
                        <a:pt x="1" y="5"/>
                      </a:cubicBezTo>
                      <a:cubicBezTo>
                        <a:pt x="1" y="4"/>
                        <a:pt x="1" y="3"/>
                        <a:pt x="1" y="3"/>
                      </a:cubicBezTo>
                      <a:cubicBezTo>
                        <a:pt x="1" y="2"/>
                        <a:pt x="2" y="1"/>
                        <a:pt x="2" y="0"/>
                      </a:cubicBezTo>
                      <a:cubicBezTo>
                        <a:pt x="2" y="0"/>
                        <a:pt x="2" y="0"/>
                        <a:pt x="1"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3" name="Freeform 11194">
                  <a:extLst>
                    <a:ext uri="{FF2B5EF4-FFF2-40B4-BE49-F238E27FC236}">
                      <a16:creationId xmlns:a16="http://schemas.microsoft.com/office/drawing/2014/main" id="{9E1D4FA9-4722-36E8-E3D4-47EBBBC86B8F}"/>
                    </a:ext>
                  </a:extLst>
                </p:cNvPr>
                <p:cNvSpPr>
                  <a:spLocks/>
                </p:cNvSpPr>
                <p:nvPr/>
              </p:nvSpPr>
              <p:spPr bwMode="auto">
                <a:xfrm>
                  <a:off x="4316" y="2799"/>
                  <a:ext cx="4" cy="3"/>
                </a:xfrm>
                <a:custGeom>
                  <a:avLst/>
                  <a:gdLst>
                    <a:gd name="T0" fmla="*/ 2 w 5"/>
                    <a:gd name="T1" fmla="*/ 0 h 4"/>
                    <a:gd name="T2" fmla="*/ 2 w 5"/>
                    <a:gd name="T3" fmla="*/ 1 h 4"/>
                    <a:gd name="T4" fmla="*/ 0 w 5"/>
                    <a:gd name="T5" fmla="*/ 2 h 4"/>
                    <a:gd name="T6" fmla="*/ 1 w 5"/>
                    <a:gd name="T7" fmla="*/ 2 h 4"/>
                    <a:gd name="T8" fmla="*/ 2 w 5"/>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4">
                      <a:moveTo>
                        <a:pt x="3" y="0"/>
                      </a:moveTo>
                      <a:cubicBezTo>
                        <a:pt x="3" y="1"/>
                        <a:pt x="3" y="1"/>
                        <a:pt x="3" y="1"/>
                      </a:cubicBezTo>
                      <a:cubicBezTo>
                        <a:pt x="2" y="1"/>
                        <a:pt x="2" y="4"/>
                        <a:pt x="0" y="4"/>
                      </a:cubicBezTo>
                      <a:cubicBezTo>
                        <a:pt x="0" y="4"/>
                        <a:pt x="1" y="4"/>
                        <a:pt x="1" y="4"/>
                      </a:cubicBezTo>
                      <a:cubicBezTo>
                        <a:pt x="3" y="4"/>
                        <a:pt x="5" y="1"/>
                        <a:pt x="3"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4" name="Freeform 11195">
                  <a:extLst>
                    <a:ext uri="{FF2B5EF4-FFF2-40B4-BE49-F238E27FC236}">
                      <a16:creationId xmlns:a16="http://schemas.microsoft.com/office/drawing/2014/main" id="{41CF267E-62A1-3C3C-8481-060B9B2AE8FE}"/>
                    </a:ext>
                  </a:extLst>
                </p:cNvPr>
                <p:cNvSpPr>
                  <a:spLocks/>
                </p:cNvSpPr>
                <p:nvPr/>
              </p:nvSpPr>
              <p:spPr bwMode="auto">
                <a:xfrm>
                  <a:off x="4319" y="2794"/>
                  <a:ext cx="3" cy="3"/>
                </a:xfrm>
                <a:custGeom>
                  <a:avLst/>
                  <a:gdLst>
                    <a:gd name="T0" fmla="*/ 2 w 3"/>
                    <a:gd name="T1" fmla="*/ 0 h 3"/>
                    <a:gd name="T2" fmla="*/ 1 w 3"/>
                    <a:gd name="T3" fmla="*/ 3 h 3"/>
                    <a:gd name="T4" fmla="*/ 2 w 3"/>
                    <a:gd name="T5" fmla="*/ 0 h 3"/>
                    <a:gd name="T6" fmla="*/ 2 w 3"/>
                    <a:gd name="T7" fmla="*/ 0 h 3"/>
                    <a:gd name="T8" fmla="*/ 3 w 3"/>
                    <a:gd name="T9" fmla="*/ 0 h 3"/>
                    <a:gd name="T10" fmla="*/ 2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1" y="0"/>
                        <a:pt x="0" y="2"/>
                        <a:pt x="1" y="3"/>
                      </a:cubicBezTo>
                      <a:cubicBezTo>
                        <a:pt x="1" y="2"/>
                        <a:pt x="1" y="0"/>
                        <a:pt x="2" y="0"/>
                      </a:cubicBezTo>
                      <a:cubicBezTo>
                        <a:pt x="2" y="0"/>
                        <a:pt x="2" y="0"/>
                        <a:pt x="2" y="0"/>
                      </a:cubicBezTo>
                      <a:cubicBezTo>
                        <a:pt x="3" y="0"/>
                        <a:pt x="3" y="0"/>
                        <a:pt x="3" y="0"/>
                      </a:cubicBezTo>
                      <a:cubicBezTo>
                        <a:pt x="3" y="0"/>
                        <a:pt x="2" y="0"/>
                        <a:pt x="2"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5" name="Freeform 11196">
                  <a:extLst>
                    <a:ext uri="{FF2B5EF4-FFF2-40B4-BE49-F238E27FC236}">
                      <a16:creationId xmlns:a16="http://schemas.microsoft.com/office/drawing/2014/main" id="{B1D2E52B-AC9D-B1EC-6B5D-6B3ABDB6E6E9}"/>
                    </a:ext>
                  </a:extLst>
                </p:cNvPr>
                <p:cNvSpPr>
                  <a:spLocks/>
                </p:cNvSpPr>
                <p:nvPr/>
              </p:nvSpPr>
              <p:spPr bwMode="auto">
                <a:xfrm>
                  <a:off x="4321" y="2811"/>
                  <a:ext cx="3" cy="2"/>
                </a:xfrm>
                <a:custGeom>
                  <a:avLst/>
                  <a:gdLst>
                    <a:gd name="T0" fmla="*/ 2 w 4"/>
                    <a:gd name="T1" fmla="*/ 0 h 3"/>
                    <a:gd name="T2" fmla="*/ 2 w 4"/>
                    <a:gd name="T3" fmla="*/ 1 h 3"/>
                    <a:gd name="T4" fmla="*/ 2 w 4"/>
                    <a:gd name="T5" fmla="*/ 1 h 3"/>
                    <a:gd name="T6" fmla="*/ 0 w 4"/>
                    <a:gd name="T7" fmla="*/ 1 h 3"/>
                    <a:gd name="T8" fmla="*/ 1 w 4"/>
                    <a:gd name="T9" fmla="*/ 1 h 3"/>
                    <a:gd name="T10" fmla="*/ 2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3" y="0"/>
                      </a:moveTo>
                      <a:cubicBezTo>
                        <a:pt x="3" y="1"/>
                        <a:pt x="3" y="1"/>
                        <a:pt x="3" y="1"/>
                      </a:cubicBezTo>
                      <a:cubicBezTo>
                        <a:pt x="3" y="2"/>
                        <a:pt x="2" y="2"/>
                        <a:pt x="2" y="2"/>
                      </a:cubicBezTo>
                      <a:cubicBezTo>
                        <a:pt x="1" y="2"/>
                        <a:pt x="0" y="2"/>
                        <a:pt x="0" y="2"/>
                      </a:cubicBezTo>
                      <a:cubicBezTo>
                        <a:pt x="0" y="2"/>
                        <a:pt x="0" y="3"/>
                        <a:pt x="1" y="3"/>
                      </a:cubicBezTo>
                      <a:cubicBezTo>
                        <a:pt x="2" y="3"/>
                        <a:pt x="4" y="1"/>
                        <a:pt x="3"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6" name="Freeform 11197">
                  <a:extLst>
                    <a:ext uri="{FF2B5EF4-FFF2-40B4-BE49-F238E27FC236}">
                      <a16:creationId xmlns:a16="http://schemas.microsoft.com/office/drawing/2014/main" id="{2A70A7EA-19B1-91A2-8ACB-1B26608237C8}"/>
                    </a:ext>
                  </a:extLst>
                </p:cNvPr>
                <p:cNvSpPr>
                  <a:spLocks noEditPoints="1"/>
                </p:cNvSpPr>
                <p:nvPr/>
              </p:nvSpPr>
              <p:spPr bwMode="auto">
                <a:xfrm>
                  <a:off x="4316" y="2807"/>
                  <a:ext cx="3" cy="4"/>
                </a:xfrm>
                <a:custGeom>
                  <a:avLst/>
                  <a:gdLst>
                    <a:gd name="T0" fmla="*/ 2 w 3"/>
                    <a:gd name="T1" fmla="*/ 2 h 5"/>
                    <a:gd name="T2" fmla="*/ 2 w 3"/>
                    <a:gd name="T3" fmla="*/ 2 h 5"/>
                    <a:gd name="T4" fmla="*/ 2 w 3"/>
                    <a:gd name="T5" fmla="*/ 2 h 5"/>
                    <a:gd name="T6" fmla="*/ 2 w 3"/>
                    <a:gd name="T7" fmla="*/ 0 h 5"/>
                    <a:gd name="T8" fmla="*/ 2 w 3"/>
                    <a:gd name="T9" fmla="*/ 0 h 5"/>
                    <a:gd name="T10" fmla="*/ 1 w 3"/>
                    <a:gd name="T11" fmla="*/ 2 h 5"/>
                    <a:gd name="T12" fmla="*/ 2 w 3"/>
                    <a:gd name="T13" fmla="*/ 2 h 5"/>
                    <a:gd name="T14" fmla="*/ 2 w 3"/>
                    <a:gd name="T15" fmla="*/ 0 h 5"/>
                    <a:gd name="T16" fmla="*/ 3 w 3"/>
                    <a:gd name="T17" fmla="*/ 0 h 5"/>
                    <a:gd name="T18" fmla="*/ 2 w 3"/>
                    <a:gd name="T19" fmla="*/ 0 h 5"/>
                    <a:gd name="T20" fmla="*/ 3 w 3"/>
                    <a:gd name="T21" fmla="*/ 0 h 5"/>
                    <a:gd name="T22" fmla="*/ 3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5"/>
                      </a:moveTo>
                      <a:cubicBezTo>
                        <a:pt x="2" y="5"/>
                        <a:pt x="2" y="5"/>
                        <a:pt x="2" y="5"/>
                      </a:cubicBezTo>
                      <a:cubicBezTo>
                        <a:pt x="2" y="5"/>
                        <a:pt x="2" y="5"/>
                        <a:pt x="2" y="5"/>
                      </a:cubicBezTo>
                      <a:moveTo>
                        <a:pt x="2" y="0"/>
                      </a:moveTo>
                      <a:cubicBezTo>
                        <a:pt x="2" y="0"/>
                        <a:pt x="2" y="0"/>
                        <a:pt x="2" y="0"/>
                      </a:cubicBezTo>
                      <a:cubicBezTo>
                        <a:pt x="1" y="2"/>
                        <a:pt x="0" y="2"/>
                        <a:pt x="1" y="4"/>
                      </a:cubicBezTo>
                      <a:cubicBezTo>
                        <a:pt x="1" y="4"/>
                        <a:pt x="1" y="5"/>
                        <a:pt x="2" y="5"/>
                      </a:cubicBezTo>
                      <a:cubicBezTo>
                        <a:pt x="1" y="4"/>
                        <a:pt x="2" y="1"/>
                        <a:pt x="2" y="0"/>
                      </a:cubicBezTo>
                      <a:moveTo>
                        <a:pt x="3" y="0"/>
                      </a:moveTo>
                      <a:cubicBezTo>
                        <a:pt x="2" y="0"/>
                        <a:pt x="2" y="0"/>
                        <a:pt x="2" y="0"/>
                      </a:cubicBezTo>
                      <a:cubicBezTo>
                        <a:pt x="3" y="0"/>
                        <a:pt x="3" y="0"/>
                        <a:pt x="3" y="0"/>
                      </a:cubicBezTo>
                      <a:cubicBezTo>
                        <a:pt x="3" y="0"/>
                        <a:pt x="3" y="0"/>
                        <a:pt x="3"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7" name="Freeform 11198">
                  <a:extLst>
                    <a:ext uri="{FF2B5EF4-FFF2-40B4-BE49-F238E27FC236}">
                      <a16:creationId xmlns:a16="http://schemas.microsoft.com/office/drawing/2014/main" id="{D7BE18AC-844F-8F3A-7DDA-7F27FDE3C573}"/>
                    </a:ext>
                  </a:extLst>
                </p:cNvPr>
                <p:cNvSpPr>
                  <a:spLocks noEditPoints="1"/>
                </p:cNvSpPr>
                <p:nvPr/>
              </p:nvSpPr>
              <p:spPr bwMode="auto">
                <a:xfrm>
                  <a:off x="4314" y="2805"/>
                  <a:ext cx="1" cy="3"/>
                </a:xfrm>
                <a:custGeom>
                  <a:avLst/>
                  <a:gdLst>
                    <a:gd name="T0" fmla="*/ 1 w 2"/>
                    <a:gd name="T1" fmla="*/ 1 h 4"/>
                    <a:gd name="T2" fmla="*/ 1 w 2"/>
                    <a:gd name="T3" fmla="*/ 2 h 4"/>
                    <a:gd name="T4" fmla="*/ 1 w 2"/>
                    <a:gd name="T5" fmla="*/ 1 h 4"/>
                    <a:gd name="T6" fmla="*/ 1 w 2"/>
                    <a:gd name="T7" fmla="*/ 0 h 4"/>
                    <a:gd name="T8" fmla="*/ 1 w 2"/>
                    <a:gd name="T9" fmla="*/ 1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1"/>
                      </a:moveTo>
                      <a:cubicBezTo>
                        <a:pt x="0" y="2"/>
                        <a:pt x="0" y="3"/>
                        <a:pt x="1" y="4"/>
                      </a:cubicBezTo>
                      <a:cubicBezTo>
                        <a:pt x="2" y="4"/>
                        <a:pt x="0" y="2"/>
                        <a:pt x="1" y="1"/>
                      </a:cubicBezTo>
                      <a:moveTo>
                        <a:pt x="1" y="0"/>
                      </a:moveTo>
                      <a:cubicBezTo>
                        <a:pt x="1" y="0"/>
                        <a:pt x="1" y="0"/>
                        <a:pt x="1" y="1"/>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BC3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8" name="Freeform 11199">
                  <a:extLst>
                    <a:ext uri="{FF2B5EF4-FFF2-40B4-BE49-F238E27FC236}">
                      <a16:creationId xmlns:a16="http://schemas.microsoft.com/office/drawing/2014/main" id="{311E667A-E397-13D8-5320-28B4182A29D1}"/>
                    </a:ext>
                  </a:extLst>
                </p:cNvPr>
                <p:cNvSpPr>
                  <a:spLocks noEditPoints="1"/>
                </p:cNvSpPr>
                <p:nvPr/>
              </p:nvSpPr>
              <p:spPr bwMode="auto">
                <a:xfrm>
                  <a:off x="4604" y="2885"/>
                  <a:ext cx="31" cy="28"/>
                </a:xfrm>
                <a:custGeom>
                  <a:avLst/>
                  <a:gdLst>
                    <a:gd name="T0" fmla="*/ 18 w 37"/>
                    <a:gd name="T1" fmla="*/ 3 h 34"/>
                    <a:gd name="T2" fmla="*/ 18 w 37"/>
                    <a:gd name="T3" fmla="*/ 3 h 34"/>
                    <a:gd name="T4" fmla="*/ 16 w 37"/>
                    <a:gd name="T5" fmla="*/ 2 h 34"/>
                    <a:gd name="T6" fmla="*/ 16 w 37"/>
                    <a:gd name="T7" fmla="*/ 2 h 34"/>
                    <a:gd name="T8" fmla="*/ 8 w 37"/>
                    <a:gd name="T9" fmla="*/ 12 h 34"/>
                    <a:gd name="T10" fmla="*/ 6 w 37"/>
                    <a:gd name="T11" fmla="*/ 13 h 34"/>
                    <a:gd name="T12" fmla="*/ 12 w 37"/>
                    <a:gd name="T13" fmla="*/ 11 h 34"/>
                    <a:gd name="T14" fmla="*/ 12 w 37"/>
                    <a:gd name="T15" fmla="*/ 12 h 34"/>
                    <a:gd name="T16" fmla="*/ 12 w 37"/>
                    <a:gd name="T17" fmla="*/ 11 h 34"/>
                    <a:gd name="T18" fmla="*/ 5 w 37"/>
                    <a:gd name="T19" fmla="*/ 10 h 34"/>
                    <a:gd name="T20" fmla="*/ 4 w 37"/>
                    <a:gd name="T21" fmla="*/ 12 h 34"/>
                    <a:gd name="T22" fmla="*/ 3 w 37"/>
                    <a:gd name="T23" fmla="*/ 12 h 34"/>
                    <a:gd name="T24" fmla="*/ 8 w 37"/>
                    <a:gd name="T25" fmla="*/ 11 h 34"/>
                    <a:gd name="T26" fmla="*/ 8 w 37"/>
                    <a:gd name="T27" fmla="*/ 9 h 34"/>
                    <a:gd name="T28" fmla="*/ 8 w 37"/>
                    <a:gd name="T29" fmla="*/ 10 h 34"/>
                    <a:gd name="T30" fmla="*/ 3 w 37"/>
                    <a:gd name="T31" fmla="*/ 9 h 34"/>
                    <a:gd name="T32" fmla="*/ 3 w 37"/>
                    <a:gd name="T33" fmla="*/ 9 h 34"/>
                    <a:gd name="T34" fmla="*/ 3 w 37"/>
                    <a:gd name="T35" fmla="*/ 9 h 34"/>
                    <a:gd name="T36" fmla="*/ 12 w 37"/>
                    <a:gd name="T37" fmla="*/ 7 h 34"/>
                    <a:gd name="T38" fmla="*/ 12 w 37"/>
                    <a:gd name="T39" fmla="*/ 7 h 34"/>
                    <a:gd name="T40" fmla="*/ 3 w 37"/>
                    <a:gd name="T41" fmla="*/ 8 h 34"/>
                    <a:gd name="T42" fmla="*/ 3 w 37"/>
                    <a:gd name="T43" fmla="*/ 8 h 34"/>
                    <a:gd name="T44" fmla="*/ 15 w 37"/>
                    <a:gd name="T45" fmla="*/ 5 h 34"/>
                    <a:gd name="T46" fmla="*/ 15 w 37"/>
                    <a:gd name="T47" fmla="*/ 7 h 34"/>
                    <a:gd name="T48" fmla="*/ 8 w 37"/>
                    <a:gd name="T49" fmla="*/ 4 h 34"/>
                    <a:gd name="T50" fmla="*/ 8 w 37"/>
                    <a:gd name="T51" fmla="*/ 6 h 34"/>
                    <a:gd name="T52" fmla="*/ 8 w 37"/>
                    <a:gd name="T53" fmla="*/ 3 h 34"/>
                    <a:gd name="T54" fmla="*/ 6 w 37"/>
                    <a:gd name="T55" fmla="*/ 2 h 34"/>
                    <a:gd name="T56" fmla="*/ 7 w 37"/>
                    <a:gd name="T57" fmla="*/ 2 h 34"/>
                    <a:gd name="T58" fmla="*/ 12 w 37"/>
                    <a:gd name="T59" fmla="*/ 4 h 34"/>
                    <a:gd name="T60" fmla="*/ 12 w 37"/>
                    <a:gd name="T61" fmla="*/ 4 h 34"/>
                    <a:gd name="T62" fmla="*/ 11 w 37"/>
                    <a:gd name="T63" fmla="*/ 2 h 34"/>
                    <a:gd name="T64" fmla="*/ 11 w 37"/>
                    <a:gd name="T65" fmla="*/ 2 h 34"/>
                    <a:gd name="T66" fmla="*/ 11 w 37"/>
                    <a:gd name="T67" fmla="*/ 0 h 34"/>
                    <a:gd name="T68" fmla="*/ 9 w 37"/>
                    <a:gd name="T69" fmla="*/ 0 h 34"/>
                    <a:gd name="T70" fmla="*/ 6 w 37"/>
                    <a:gd name="T71" fmla="*/ 2 h 34"/>
                    <a:gd name="T72" fmla="*/ 2 w 37"/>
                    <a:gd name="T73" fmla="*/ 10 h 34"/>
                    <a:gd name="T74" fmla="*/ 3 w 37"/>
                    <a:gd name="T75" fmla="*/ 15 h 34"/>
                    <a:gd name="T76" fmla="*/ 3 w 37"/>
                    <a:gd name="T77" fmla="*/ 15 h 34"/>
                    <a:gd name="T78" fmla="*/ 3 w 37"/>
                    <a:gd name="T79" fmla="*/ 15 h 34"/>
                    <a:gd name="T80" fmla="*/ 6 w 37"/>
                    <a:gd name="T81" fmla="*/ 16 h 34"/>
                    <a:gd name="T82" fmla="*/ 8 w 37"/>
                    <a:gd name="T83" fmla="*/ 16 h 34"/>
                    <a:gd name="T84" fmla="*/ 9 w 37"/>
                    <a:gd name="T85" fmla="*/ 15 h 34"/>
                    <a:gd name="T86" fmla="*/ 11 w 37"/>
                    <a:gd name="T87" fmla="*/ 14 h 34"/>
                    <a:gd name="T88" fmla="*/ 15 w 37"/>
                    <a:gd name="T89" fmla="*/ 10 h 34"/>
                    <a:gd name="T90" fmla="*/ 16 w 37"/>
                    <a:gd name="T91" fmla="*/ 3 h 34"/>
                    <a:gd name="T92" fmla="*/ 14 w 37"/>
                    <a:gd name="T93" fmla="*/ 1 h 34"/>
                    <a:gd name="T94" fmla="*/ 13 w 37"/>
                    <a:gd name="T95" fmla="*/ 0 h 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7" h="34">
                      <a:moveTo>
                        <a:pt x="37" y="7"/>
                      </a:moveTo>
                      <a:cubicBezTo>
                        <a:pt x="37" y="7"/>
                        <a:pt x="37" y="7"/>
                        <a:pt x="37" y="7"/>
                      </a:cubicBezTo>
                      <a:cubicBezTo>
                        <a:pt x="37" y="7"/>
                        <a:pt x="37" y="7"/>
                        <a:pt x="37" y="7"/>
                      </a:cubicBezTo>
                      <a:moveTo>
                        <a:pt x="37" y="7"/>
                      </a:moveTo>
                      <a:cubicBezTo>
                        <a:pt x="37" y="7"/>
                        <a:pt x="37" y="7"/>
                        <a:pt x="37" y="7"/>
                      </a:cubicBezTo>
                      <a:cubicBezTo>
                        <a:pt x="37" y="7"/>
                        <a:pt x="37" y="7"/>
                        <a:pt x="37" y="7"/>
                      </a:cubicBezTo>
                      <a:moveTo>
                        <a:pt x="33" y="3"/>
                      </a:moveTo>
                      <a:cubicBezTo>
                        <a:pt x="33" y="3"/>
                        <a:pt x="33" y="3"/>
                        <a:pt x="33" y="3"/>
                      </a:cubicBezTo>
                      <a:cubicBezTo>
                        <a:pt x="33" y="3"/>
                        <a:pt x="33" y="3"/>
                        <a:pt x="33" y="3"/>
                      </a:cubicBezTo>
                      <a:moveTo>
                        <a:pt x="33" y="3"/>
                      </a:moveTo>
                      <a:cubicBezTo>
                        <a:pt x="33" y="3"/>
                        <a:pt x="33" y="3"/>
                        <a:pt x="33" y="3"/>
                      </a:cubicBezTo>
                      <a:cubicBezTo>
                        <a:pt x="33" y="3"/>
                        <a:pt x="33" y="3"/>
                        <a:pt x="33" y="3"/>
                      </a:cubicBezTo>
                      <a:cubicBezTo>
                        <a:pt x="33" y="3"/>
                        <a:pt x="33" y="3"/>
                        <a:pt x="33" y="3"/>
                      </a:cubicBezTo>
                      <a:moveTo>
                        <a:pt x="14" y="29"/>
                      </a:moveTo>
                      <a:cubicBezTo>
                        <a:pt x="15" y="29"/>
                        <a:pt x="15" y="28"/>
                        <a:pt x="15" y="27"/>
                      </a:cubicBezTo>
                      <a:cubicBezTo>
                        <a:pt x="16" y="27"/>
                        <a:pt x="16" y="27"/>
                        <a:pt x="16" y="27"/>
                      </a:cubicBezTo>
                      <a:cubicBezTo>
                        <a:pt x="16" y="28"/>
                        <a:pt x="14" y="29"/>
                        <a:pt x="13" y="29"/>
                      </a:cubicBezTo>
                      <a:cubicBezTo>
                        <a:pt x="13" y="29"/>
                        <a:pt x="12" y="29"/>
                        <a:pt x="12" y="28"/>
                      </a:cubicBezTo>
                      <a:cubicBezTo>
                        <a:pt x="13" y="28"/>
                        <a:pt x="13" y="29"/>
                        <a:pt x="14" y="29"/>
                      </a:cubicBezTo>
                      <a:moveTo>
                        <a:pt x="24" y="24"/>
                      </a:moveTo>
                      <a:cubicBezTo>
                        <a:pt x="24" y="24"/>
                        <a:pt x="24" y="24"/>
                        <a:pt x="24" y="24"/>
                      </a:cubicBezTo>
                      <a:cubicBezTo>
                        <a:pt x="24" y="24"/>
                        <a:pt x="24" y="24"/>
                        <a:pt x="24" y="24"/>
                      </a:cubicBezTo>
                      <a:cubicBezTo>
                        <a:pt x="24" y="24"/>
                        <a:pt x="24" y="24"/>
                        <a:pt x="24" y="24"/>
                      </a:cubicBezTo>
                      <a:cubicBezTo>
                        <a:pt x="24" y="24"/>
                        <a:pt x="24" y="25"/>
                        <a:pt x="24" y="26"/>
                      </a:cubicBezTo>
                      <a:cubicBezTo>
                        <a:pt x="23" y="27"/>
                        <a:pt x="23" y="28"/>
                        <a:pt x="22" y="28"/>
                      </a:cubicBezTo>
                      <a:cubicBezTo>
                        <a:pt x="22" y="28"/>
                        <a:pt x="21" y="28"/>
                        <a:pt x="21" y="27"/>
                      </a:cubicBezTo>
                      <a:cubicBezTo>
                        <a:pt x="22" y="27"/>
                        <a:pt x="24" y="26"/>
                        <a:pt x="24" y="24"/>
                      </a:cubicBezTo>
                      <a:cubicBezTo>
                        <a:pt x="24" y="24"/>
                        <a:pt x="24" y="24"/>
                        <a:pt x="24" y="24"/>
                      </a:cubicBezTo>
                      <a:moveTo>
                        <a:pt x="9" y="22"/>
                      </a:moveTo>
                      <a:cubicBezTo>
                        <a:pt x="9" y="22"/>
                        <a:pt x="9" y="22"/>
                        <a:pt x="9" y="22"/>
                      </a:cubicBezTo>
                      <a:cubicBezTo>
                        <a:pt x="9" y="22"/>
                        <a:pt x="9" y="22"/>
                        <a:pt x="9" y="22"/>
                      </a:cubicBezTo>
                      <a:cubicBezTo>
                        <a:pt x="9" y="22"/>
                        <a:pt x="9" y="22"/>
                        <a:pt x="9" y="22"/>
                      </a:cubicBezTo>
                      <a:cubicBezTo>
                        <a:pt x="8" y="22"/>
                        <a:pt x="7" y="25"/>
                        <a:pt x="8" y="27"/>
                      </a:cubicBezTo>
                      <a:cubicBezTo>
                        <a:pt x="8" y="27"/>
                        <a:pt x="8" y="27"/>
                        <a:pt x="8" y="27"/>
                      </a:cubicBezTo>
                      <a:cubicBezTo>
                        <a:pt x="8" y="27"/>
                        <a:pt x="8" y="27"/>
                        <a:pt x="8" y="27"/>
                      </a:cubicBezTo>
                      <a:cubicBezTo>
                        <a:pt x="8" y="26"/>
                        <a:pt x="7" y="26"/>
                        <a:pt x="7" y="25"/>
                      </a:cubicBezTo>
                      <a:cubicBezTo>
                        <a:pt x="6" y="24"/>
                        <a:pt x="8" y="23"/>
                        <a:pt x="8" y="22"/>
                      </a:cubicBezTo>
                      <a:cubicBezTo>
                        <a:pt x="9" y="22"/>
                        <a:pt x="9" y="22"/>
                        <a:pt x="9" y="22"/>
                      </a:cubicBezTo>
                      <a:moveTo>
                        <a:pt x="15" y="24"/>
                      </a:moveTo>
                      <a:cubicBezTo>
                        <a:pt x="14" y="23"/>
                        <a:pt x="14" y="20"/>
                        <a:pt x="16" y="20"/>
                      </a:cubicBezTo>
                      <a:cubicBezTo>
                        <a:pt x="16" y="20"/>
                        <a:pt x="16" y="20"/>
                        <a:pt x="16" y="20"/>
                      </a:cubicBezTo>
                      <a:cubicBezTo>
                        <a:pt x="16" y="20"/>
                        <a:pt x="16" y="20"/>
                        <a:pt x="16" y="20"/>
                      </a:cubicBezTo>
                      <a:cubicBezTo>
                        <a:pt x="17" y="20"/>
                        <a:pt x="17" y="20"/>
                        <a:pt x="17" y="20"/>
                      </a:cubicBezTo>
                      <a:cubicBezTo>
                        <a:pt x="17" y="20"/>
                        <a:pt x="16" y="20"/>
                        <a:pt x="16" y="20"/>
                      </a:cubicBezTo>
                      <a:cubicBezTo>
                        <a:pt x="16" y="21"/>
                        <a:pt x="15" y="21"/>
                        <a:pt x="15" y="22"/>
                      </a:cubicBezTo>
                      <a:cubicBezTo>
                        <a:pt x="15" y="23"/>
                        <a:pt x="15" y="24"/>
                        <a:pt x="15" y="24"/>
                      </a:cubicBezTo>
                      <a:moveTo>
                        <a:pt x="4" y="20"/>
                      </a:moveTo>
                      <a:cubicBezTo>
                        <a:pt x="4" y="20"/>
                        <a:pt x="4" y="19"/>
                        <a:pt x="4" y="19"/>
                      </a:cubicBezTo>
                      <a:cubicBezTo>
                        <a:pt x="5" y="19"/>
                        <a:pt x="5" y="19"/>
                        <a:pt x="5" y="19"/>
                      </a:cubicBezTo>
                      <a:cubicBezTo>
                        <a:pt x="4" y="20"/>
                        <a:pt x="4" y="20"/>
                        <a:pt x="4" y="20"/>
                      </a:cubicBezTo>
                      <a:cubicBezTo>
                        <a:pt x="4" y="20"/>
                        <a:pt x="4" y="20"/>
                        <a:pt x="4" y="20"/>
                      </a:cubicBezTo>
                      <a:cubicBezTo>
                        <a:pt x="4" y="21"/>
                        <a:pt x="5" y="23"/>
                        <a:pt x="4" y="24"/>
                      </a:cubicBezTo>
                      <a:cubicBezTo>
                        <a:pt x="4" y="23"/>
                        <a:pt x="3" y="21"/>
                        <a:pt x="4" y="20"/>
                      </a:cubicBezTo>
                      <a:cubicBezTo>
                        <a:pt x="4" y="20"/>
                        <a:pt x="4" y="20"/>
                        <a:pt x="4" y="20"/>
                      </a:cubicBezTo>
                      <a:moveTo>
                        <a:pt x="22" y="19"/>
                      </a:moveTo>
                      <a:cubicBezTo>
                        <a:pt x="21" y="18"/>
                        <a:pt x="22" y="16"/>
                        <a:pt x="23" y="15"/>
                      </a:cubicBezTo>
                      <a:cubicBezTo>
                        <a:pt x="23" y="15"/>
                        <a:pt x="23" y="15"/>
                        <a:pt x="24" y="15"/>
                      </a:cubicBezTo>
                      <a:cubicBezTo>
                        <a:pt x="24" y="15"/>
                        <a:pt x="25" y="15"/>
                        <a:pt x="25" y="15"/>
                      </a:cubicBezTo>
                      <a:cubicBezTo>
                        <a:pt x="25" y="16"/>
                        <a:pt x="25" y="16"/>
                        <a:pt x="25" y="16"/>
                      </a:cubicBezTo>
                      <a:cubicBezTo>
                        <a:pt x="24" y="15"/>
                        <a:pt x="24" y="15"/>
                        <a:pt x="24" y="15"/>
                      </a:cubicBezTo>
                      <a:cubicBezTo>
                        <a:pt x="23" y="15"/>
                        <a:pt x="23" y="18"/>
                        <a:pt x="22" y="19"/>
                      </a:cubicBezTo>
                      <a:moveTo>
                        <a:pt x="7" y="17"/>
                      </a:moveTo>
                      <a:cubicBezTo>
                        <a:pt x="7" y="17"/>
                        <a:pt x="7" y="17"/>
                        <a:pt x="7" y="17"/>
                      </a:cubicBezTo>
                      <a:cubicBezTo>
                        <a:pt x="8" y="16"/>
                        <a:pt x="8" y="14"/>
                        <a:pt x="9" y="13"/>
                      </a:cubicBezTo>
                      <a:cubicBezTo>
                        <a:pt x="10" y="12"/>
                        <a:pt x="10" y="12"/>
                        <a:pt x="10" y="12"/>
                      </a:cubicBezTo>
                      <a:cubicBezTo>
                        <a:pt x="11" y="14"/>
                        <a:pt x="9" y="17"/>
                        <a:pt x="7" y="17"/>
                      </a:cubicBezTo>
                      <a:moveTo>
                        <a:pt x="30" y="14"/>
                      </a:moveTo>
                      <a:cubicBezTo>
                        <a:pt x="29" y="14"/>
                        <a:pt x="29" y="14"/>
                        <a:pt x="29" y="13"/>
                      </a:cubicBezTo>
                      <a:cubicBezTo>
                        <a:pt x="28" y="12"/>
                        <a:pt x="30" y="11"/>
                        <a:pt x="30" y="11"/>
                      </a:cubicBezTo>
                      <a:cubicBezTo>
                        <a:pt x="31" y="11"/>
                        <a:pt x="31" y="11"/>
                        <a:pt x="31" y="11"/>
                      </a:cubicBezTo>
                      <a:cubicBezTo>
                        <a:pt x="29" y="11"/>
                        <a:pt x="30" y="13"/>
                        <a:pt x="30" y="14"/>
                      </a:cubicBezTo>
                      <a:cubicBezTo>
                        <a:pt x="30" y="14"/>
                        <a:pt x="30" y="14"/>
                        <a:pt x="30" y="14"/>
                      </a:cubicBezTo>
                      <a:moveTo>
                        <a:pt x="17" y="7"/>
                      </a:moveTo>
                      <a:cubicBezTo>
                        <a:pt x="17" y="7"/>
                        <a:pt x="17" y="7"/>
                        <a:pt x="17" y="7"/>
                      </a:cubicBezTo>
                      <a:cubicBezTo>
                        <a:pt x="17" y="7"/>
                        <a:pt x="17" y="7"/>
                        <a:pt x="17" y="8"/>
                      </a:cubicBezTo>
                      <a:cubicBezTo>
                        <a:pt x="18" y="8"/>
                        <a:pt x="18" y="9"/>
                        <a:pt x="18" y="10"/>
                      </a:cubicBezTo>
                      <a:cubicBezTo>
                        <a:pt x="18" y="10"/>
                        <a:pt x="17" y="13"/>
                        <a:pt x="16" y="13"/>
                      </a:cubicBezTo>
                      <a:cubicBezTo>
                        <a:pt x="16" y="13"/>
                        <a:pt x="16" y="13"/>
                        <a:pt x="16" y="13"/>
                      </a:cubicBezTo>
                      <a:cubicBezTo>
                        <a:pt x="15" y="12"/>
                        <a:pt x="16" y="12"/>
                        <a:pt x="16" y="11"/>
                      </a:cubicBezTo>
                      <a:cubicBezTo>
                        <a:pt x="17" y="10"/>
                        <a:pt x="17" y="8"/>
                        <a:pt x="17" y="8"/>
                      </a:cubicBezTo>
                      <a:cubicBezTo>
                        <a:pt x="17" y="7"/>
                        <a:pt x="17" y="7"/>
                        <a:pt x="17" y="7"/>
                      </a:cubicBezTo>
                      <a:cubicBezTo>
                        <a:pt x="17" y="7"/>
                        <a:pt x="17" y="7"/>
                        <a:pt x="17" y="7"/>
                      </a:cubicBezTo>
                      <a:moveTo>
                        <a:pt x="11" y="9"/>
                      </a:moveTo>
                      <a:cubicBezTo>
                        <a:pt x="10" y="8"/>
                        <a:pt x="11" y="6"/>
                        <a:pt x="12" y="6"/>
                      </a:cubicBezTo>
                      <a:cubicBezTo>
                        <a:pt x="12" y="6"/>
                        <a:pt x="13" y="6"/>
                        <a:pt x="13" y="6"/>
                      </a:cubicBezTo>
                      <a:cubicBezTo>
                        <a:pt x="13" y="6"/>
                        <a:pt x="13" y="6"/>
                        <a:pt x="13" y="6"/>
                      </a:cubicBezTo>
                      <a:cubicBezTo>
                        <a:pt x="13" y="6"/>
                        <a:pt x="13" y="6"/>
                        <a:pt x="13" y="6"/>
                      </a:cubicBezTo>
                      <a:cubicBezTo>
                        <a:pt x="11" y="6"/>
                        <a:pt x="11" y="9"/>
                        <a:pt x="11" y="9"/>
                      </a:cubicBezTo>
                      <a:moveTo>
                        <a:pt x="24" y="9"/>
                      </a:moveTo>
                      <a:cubicBezTo>
                        <a:pt x="24" y="9"/>
                        <a:pt x="24" y="9"/>
                        <a:pt x="24" y="9"/>
                      </a:cubicBezTo>
                      <a:cubicBezTo>
                        <a:pt x="24" y="9"/>
                        <a:pt x="26" y="7"/>
                        <a:pt x="26" y="6"/>
                      </a:cubicBezTo>
                      <a:cubicBezTo>
                        <a:pt x="26" y="6"/>
                        <a:pt x="26" y="6"/>
                        <a:pt x="26" y="6"/>
                      </a:cubicBezTo>
                      <a:cubicBezTo>
                        <a:pt x="28" y="7"/>
                        <a:pt x="26" y="9"/>
                        <a:pt x="24" y="9"/>
                      </a:cubicBezTo>
                      <a:moveTo>
                        <a:pt x="20" y="6"/>
                      </a:moveTo>
                      <a:cubicBezTo>
                        <a:pt x="20" y="5"/>
                        <a:pt x="21" y="3"/>
                        <a:pt x="22" y="3"/>
                      </a:cubicBezTo>
                      <a:cubicBezTo>
                        <a:pt x="23" y="3"/>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0" y="6"/>
                        <a:pt x="20" y="6"/>
                      </a:cubicBezTo>
                      <a:moveTo>
                        <a:pt x="23" y="0"/>
                      </a:moveTo>
                      <a:cubicBezTo>
                        <a:pt x="23" y="0"/>
                        <a:pt x="23" y="0"/>
                        <a:pt x="22" y="0"/>
                      </a:cubicBezTo>
                      <a:cubicBezTo>
                        <a:pt x="22" y="0"/>
                        <a:pt x="21" y="1"/>
                        <a:pt x="20" y="1"/>
                      </a:cubicBezTo>
                      <a:cubicBezTo>
                        <a:pt x="20" y="1"/>
                        <a:pt x="20" y="1"/>
                        <a:pt x="19" y="0"/>
                      </a:cubicBezTo>
                      <a:cubicBezTo>
                        <a:pt x="19" y="0"/>
                        <a:pt x="18" y="0"/>
                        <a:pt x="18" y="0"/>
                      </a:cubicBezTo>
                      <a:cubicBezTo>
                        <a:pt x="18" y="0"/>
                        <a:pt x="18" y="0"/>
                        <a:pt x="17" y="1"/>
                      </a:cubicBezTo>
                      <a:cubicBezTo>
                        <a:pt x="15" y="3"/>
                        <a:pt x="12" y="1"/>
                        <a:pt x="11" y="3"/>
                      </a:cubicBezTo>
                      <a:cubicBezTo>
                        <a:pt x="11" y="6"/>
                        <a:pt x="6" y="6"/>
                        <a:pt x="6" y="8"/>
                      </a:cubicBezTo>
                      <a:cubicBezTo>
                        <a:pt x="7" y="11"/>
                        <a:pt x="3" y="12"/>
                        <a:pt x="3" y="14"/>
                      </a:cubicBezTo>
                      <a:cubicBezTo>
                        <a:pt x="4" y="16"/>
                        <a:pt x="0" y="20"/>
                        <a:pt x="2" y="22"/>
                      </a:cubicBezTo>
                      <a:cubicBezTo>
                        <a:pt x="3" y="24"/>
                        <a:pt x="0" y="27"/>
                        <a:pt x="2" y="28"/>
                      </a:cubicBezTo>
                      <a:cubicBezTo>
                        <a:pt x="4" y="28"/>
                        <a:pt x="2" y="31"/>
                        <a:pt x="4" y="32"/>
                      </a:cubicBezTo>
                      <a:cubicBezTo>
                        <a:pt x="4" y="32"/>
                        <a:pt x="4" y="32"/>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6" y="33"/>
                      </a:cubicBezTo>
                      <a:cubicBezTo>
                        <a:pt x="6" y="33"/>
                        <a:pt x="6" y="33"/>
                        <a:pt x="6" y="33"/>
                      </a:cubicBezTo>
                      <a:cubicBezTo>
                        <a:pt x="6" y="32"/>
                        <a:pt x="6" y="32"/>
                        <a:pt x="6" y="32"/>
                      </a:cubicBezTo>
                      <a:cubicBezTo>
                        <a:pt x="7" y="32"/>
                        <a:pt x="8" y="33"/>
                        <a:pt x="9" y="33"/>
                      </a:cubicBezTo>
                      <a:cubicBezTo>
                        <a:pt x="9" y="34"/>
                        <a:pt x="10" y="34"/>
                        <a:pt x="11" y="34"/>
                      </a:cubicBezTo>
                      <a:cubicBezTo>
                        <a:pt x="12" y="34"/>
                        <a:pt x="12" y="34"/>
                        <a:pt x="13" y="34"/>
                      </a:cubicBezTo>
                      <a:cubicBezTo>
                        <a:pt x="13" y="34"/>
                        <a:pt x="13" y="34"/>
                        <a:pt x="13" y="34"/>
                      </a:cubicBezTo>
                      <a:cubicBezTo>
                        <a:pt x="14" y="34"/>
                        <a:pt x="14" y="34"/>
                        <a:pt x="15" y="34"/>
                      </a:cubicBezTo>
                      <a:cubicBezTo>
                        <a:pt x="15" y="34"/>
                        <a:pt x="16" y="34"/>
                        <a:pt x="16" y="34"/>
                      </a:cubicBezTo>
                      <a:cubicBezTo>
                        <a:pt x="17" y="34"/>
                        <a:pt x="17" y="34"/>
                        <a:pt x="17" y="33"/>
                      </a:cubicBezTo>
                      <a:cubicBezTo>
                        <a:pt x="17" y="33"/>
                        <a:pt x="18" y="33"/>
                        <a:pt x="18" y="33"/>
                      </a:cubicBezTo>
                      <a:cubicBezTo>
                        <a:pt x="18" y="33"/>
                        <a:pt x="19" y="33"/>
                        <a:pt x="19" y="33"/>
                      </a:cubicBezTo>
                      <a:cubicBezTo>
                        <a:pt x="19" y="33"/>
                        <a:pt x="19" y="33"/>
                        <a:pt x="20" y="33"/>
                      </a:cubicBezTo>
                      <a:cubicBezTo>
                        <a:pt x="20" y="33"/>
                        <a:pt x="21" y="33"/>
                        <a:pt x="21" y="32"/>
                      </a:cubicBezTo>
                      <a:cubicBezTo>
                        <a:pt x="21" y="30"/>
                        <a:pt x="24" y="32"/>
                        <a:pt x="24" y="30"/>
                      </a:cubicBezTo>
                      <a:cubicBezTo>
                        <a:pt x="25" y="28"/>
                        <a:pt x="28" y="29"/>
                        <a:pt x="28" y="26"/>
                      </a:cubicBezTo>
                      <a:cubicBezTo>
                        <a:pt x="28" y="25"/>
                        <a:pt x="31" y="25"/>
                        <a:pt x="31" y="22"/>
                      </a:cubicBezTo>
                      <a:cubicBezTo>
                        <a:pt x="31" y="21"/>
                        <a:pt x="34" y="20"/>
                        <a:pt x="33" y="17"/>
                      </a:cubicBezTo>
                      <a:cubicBezTo>
                        <a:pt x="32" y="16"/>
                        <a:pt x="34" y="14"/>
                        <a:pt x="33" y="12"/>
                      </a:cubicBezTo>
                      <a:cubicBezTo>
                        <a:pt x="33" y="10"/>
                        <a:pt x="34" y="8"/>
                        <a:pt x="33" y="7"/>
                      </a:cubicBezTo>
                      <a:cubicBezTo>
                        <a:pt x="31" y="6"/>
                        <a:pt x="32" y="4"/>
                        <a:pt x="31" y="3"/>
                      </a:cubicBezTo>
                      <a:cubicBezTo>
                        <a:pt x="31" y="2"/>
                        <a:pt x="31" y="2"/>
                        <a:pt x="31" y="2"/>
                      </a:cubicBezTo>
                      <a:cubicBezTo>
                        <a:pt x="30" y="1"/>
                        <a:pt x="29" y="1"/>
                        <a:pt x="29" y="1"/>
                      </a:cubicBezTo>
                      <a:cubicBezTo>
                        <a:pt x="29" y="1"/>
                        <a:pt x="28" y="1"/>
                        <a:pt x="28" y="1"/>
                      </a:cubicBezTo>
                      <a:cubicBezTo>
                        <a:pt x="28" y="1"/>
                        <a:pt x="28" y="1"/>
                        <a:pt x="27" y="1"/>
                      </a:cubicBezTo>
                      <a:cubicBezTo>
                        <a:pt x="26" y="1"/>
                        <a:pt x="26" y="1"/>
                        <a:pt x="25" y="0"/>
                      </a:cubicBezTo>
                      <a:cubicBezTo>
                        <a:pt x="24" y="0"/>
                        <a:pt x="24" y="0"/>
                        <a:pt x="23" y="0"/>
                      </a:cubicBezTo>
                    </a:path>
                  </a:pathLst>
                </a:custGeom>
                <a:solidFill>
                  <a:srgbClr val="F2E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19" name="Freeform 11200">
                  <a:extLst>
                    <a:ext uri="{FF2B5EF4-FFF2-40B4-BE49-F238E27FC236}">
                      <a16:creationId xmlns:a16="http://schemas.microsoft.com/office/drawing/2014/main" id="{122168A2-0AE9-2DD3-0240-EA499A06A6DB}"/>
                    </a:ext>
                  </a:extLst>
                </p:cNvPr>
                <p:cNvSpPr>
                  <a:spLocks noEditPoints="1"/>
                </p:cNvSpPr>
                <p:nvPr/>
              </p:nvSpPr>
              <p:spPr bwMode="auto">
                <a:xfrm>
                  <a:off x="4608" y="2887"/>
                  <a:ext cx="32" cy="35"/>
                </a:xfrm>
                <a:custGeom>
                  <a:avLst/>
                  <a:gdLst>
                    <a:gd name="T0" fmla="*/ 10 w 39"/>
                    <a:gd name="T1" fmla="*/ 20 h 42"/>
                    <a:gd name="T2" fmla="*/ 7 w 39"/>
                    <a:gd name="T3" fmla="*/ 20 h 42"/>
                    <a:gd name="T4" fmla="*/ 10 w 39"/>
                    <a:gd name="T5" fmla="*/ 20 h 42"/>
                    <a:gd name="T6" fmla="*/ 9 w 39"/>
                    <a:gd name="T7" fmla="*/ 20 h 42"/>
                    <a:gd name="T8" fmla="*/ 9 w 39"/>
                    <a:gd name="T9" fmla="*/ 19 h 42"/>
                    <a:gd name="T10" fmla="*/ 9 w 39"/>
                    <a:gd name="T11" fmla="*/ 19 h 42"/>
                    <a:gd name="T12" fmla="*/ 8 w 39"/>
                    <a:gd name="T13" fmla="*/ 19 h 42"/>
                    <a:gd name="T14" fmla="*/ 8 w 39"/>
                    <a:gd name="T15" fmla="*/ 19 h 42"/>
                    <a:gd name="T16" fmla="*/ 9 w 39"/>
                    <a:gd name="T17" fmla="*/ 19 h 42"/>
                    <a:gd name="T18" fmla="*/ 8 w 39"/>
                    <a:gd name="T19" fmla="*/ 19 h 42"/>
                    <a:gd name="T20" fmla="*/ 8 w 39"/>
                    <a:gd name="T21" fmla="*/ 19 h 42"/>
                    <a:gd name="T22" fmla="*/ 8 w 39"/>
                    <a:gd name="T23" fmla="*/ 19 h 42"/>
                    <a:gd name="T24" fmla="*/ 9 w 39"/>
                    <a:gd name="T25" fmla="*/ 19 h 42"/>
                    <a:gd name="T26" fmla="*/ 9 w 39"/>
                    <a:gd name="T27" fmla="*/ 19 h 42"/>
                    <a:gd name="T28" fmla="*/ 7 w 39"/>
                    <a:gd name="T29" fmla="*/ 20 h 42"/>
                    <a:gd name="T30" fmla="*/ 11 w 39"/>
                    <a:gd name="T31" fmla="*/ 19 h 42"/>
                    <a:gd name="T32" fmla="*/ 11 w 39"/>
                    <a:gd name="T33" fmla="*/ 19 h 42"/>
                    <a:gd name="T34" fmla="*/ 5 w 39"/>
                    <a:gd name="T35" fmla="*/ 19 h 42"/>
                    <a:gd name="T36" fmla="*/ 5 w 39"/>
                    <a:gd name="T37" fmla="*/ 19 h 42"/>
                    <a:gd name="T38" fmla="*/ 11 w 39"/>
                    <a:gd name="T39" fmla="*/ 19 h 42"/>
                    <a:gd name="T40" fmla="*/ 11 w 39"/>
                    <a:gd name="T41" fmla="*/ 19 h 42"/>
                    <a:gd name="T42" fmla="*/ 11 w 39"/>
                    <a:gd name="T43" fmla="*/ 19 h 42"/>
                    <a:gd name="T44" fmla="*/ 11 w 39"/>
                    <a:gd name="T45" fmla="*/ 19 h 42"/>
                    <a:gd name="T46" fmla="*/ 11 w 39"/>
                    <a:gd name="T47" fmla="*/ 19 h 42"/>
                    <a:gd name="T48" fmla="*/ 11 w 39"/>
                    <a:gd name="T49" fmla="*/ 19 h 42"/>
                    <a:gd name="T50" fmla="*/ 6 w 39"/>
                    <a:gd name="T51" fmla="*/ 19 h 42"/>
                    <a:gd name="T52" fmla="*/ 6 w 39"/>
                    <a:gd name="T53" fmla="*/ 19 h 42"/>
                    <a:gd name="T54" fmla="*/ 6 w 39"/>
                    <a:gd name="T55" fmla="*/ 19 h 42"/>
                    <a:gd name="T56" fmla="*/ 4 w 39"/>
                    <a:gd name="T57" fmla="*/ 19 h 42"/>
                    <a:gd name="T58" fmla="*/ 4 w 39"/>
                    <a:gd name="T59" fmla="*/ 19 h 42"/>
                    <a:gd name="T60" fmla="*/ 2 w 39"/>
                    <a:gd name="T61" fmla="*/ 19 h 42"/>
                    <a:gd name="T62" fmla="*/ 3 w 39"/>
                    <a:gd name="T63" fmla="*/ 19 h 42"/>
                    <a:gd name="T64" fmla="*/ 4 w 39"/>
                    <a:gd name="T65" fmla="*/ 19 h 42"/>
                    <a:gd name="T66" fmla="*/ 3 w 39"/>
                    <a:gd name="T67" fmla="*/ 18 h 42"/>
                    <a:gd name="T68" fmla="*/ 2 w 39"/>
                    <a:gd name="T69" fmla="*/ 19 h 42"/>
                    <a:gd name="T70" fmla="*/ 2 w 39"/>
                    <a:gd name="T71" fmla="*/ 16 h 42"/>
                    <a:gd name="T72" fmla="*/ 2 w 39"/>
                    <a:gd name="T73" fmla="*/ 16 h 42"/>
                    <a:gd name="T74" fmla="*/ 2 w 39"/>
                    <a:gd name="T75" fmla="*/ 16 h 42"/>
                    <a:gd name="T76" fmla="*/ 2 w 39"/>
                    <a:gd name="T77" fmla="*/ 16 h 42"/>
                    <a:gd name="T78" fmla="*/ 16 w 39"/>
                    <a:gd name="T79" fmla="*/ 16 h 42"/>
                    <a:gd name="T80" fmla="*/ 12 w 39"/>
                    <a:gd name="T81" fmla="*/ 19 h 42"/>
                    <a:gd name="T82" fmla="*/ 17 w 39"/>
                    <a:gd name="T83" fmla="*/ 15 h 42"/>
                    <a:gd name="T84" fmla="*/ 1 w 39"/>
                    <a:gd name="T85" fmla="*/ 15 h 42"/>
                    <a:gd name="T86" fmla="*/ 0 w 39"/>
                    <a:gd name="T87" fmla="*/ 15 h 42"/>
                    <a:gd name="T88" fmla="*/ 17 w 39"/>
                    <a:gd name="T89" fmla="*/ 9 h 42"/>
                    <a:gd name="T90" fmla="*/ 13 w 39"/>
                    <a:gd name="T91" fmla="*/ 3 h 42"/>
                    <a:gd name="T92" fmla="*/ 9 w 39"/>
                    <a:gd name="T93" fmla="*/ 13 h 42"/>
                    <a:gd name="T94" fmla="*/ 6 w 39"/>
                    <a:gd name="T95" fmla="*/ 15 h 42"/>
                    <a:gd name="T96" fmla="*/ 3 w 39"/>
                    <a:gd name="T97" fmla="*/ 15 h 42"/>
                    <a:gd name="T98" fmla="*/ 2 w 39"/>
                    <a:gd name="T99" fmla="*/ 15 h 42"/>
                    <a:gd name="T100" fmla="*/ 5 w 39"/>
                    <a:gd name="T101" fmla="*/ 18 h 42"/>
                    <a:gd name="T102" fmla="*/ 8 w 39"/>
                    <a:gd name="T103" fmla="*/ 18 h 42"/>
                    <a:gd name="T104" fmla="*/ 11 w 39"/>
                    <a:gd name="T105" fmla="*/ 18 h 42"/>
                    <a:gd name="T106" fmla="*/ 16 w 39"/>
                    <a:gd name="T107" fmla="*/ 15 h 42"/>
                    <a:gd name="T108" fmla="*/ 17 w 39"/>
                    <a:gd name="T109" fmla="*/ 8 h 42"/>
                    <a:gd name="T110" fmla="*/ 15 w 39"/>
                    <a:gd name="T111" fmla="*/ 3 h 42"/>
                    <a:gd name="T112" fmla="*/ 13 w 39"/>
                    <a:gd name="T113" fmla="*/ 0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9" h="42">
                      <a:moveTo>
                        <a:pt x="22" y="42"/>
                      </a:moveTo>
                      <a:cubicBezTo>
                        <a:pt x="22" y="42"/>
                        <a:pt x="22" y="42"/>
                        <a:pt x="22" y="42"/>
                      </a:cubicBezTo>
                      <a:cubicBezTo>
                        <a:pt x="22" y="42"/>
                        <a:pt x="22" y="42"/>
                        <a:pt x="22" y="42"/>
                      </a:cubicBezTo>
                      <a:cubicBezTo>
                        <a:pt x="22" y="42"/>
                        <a:pt x="22" y="42"/>
                        <a:pt x="22" y="42"/>
                      </a:cubicBezTo>
                      <a:cubicBezTo>
                        <a:pt x="22" y="42"/>
                        <a:pt x="22" y="42"/>
                        <a:pt x="22" y="42"/>
                      </a:cubicBezTo>
                      <a:cubicBezTo>
                        <a:pt x="22" y="42"/>
                        <a:pt x="22" y="42"/>
                        <a:pt x="22" y="42"/>
                      </a:cubicBezTo>
                      <a:moveTo>
                        <a:pt x="17" y="42"/>
                      </a:move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moveTo>
                        <a:pt x="21" y="42"/>
                      </a:moveTo>
                      <a:cubicBezTo>
                        <a:pt x="21" y="42"/>
                        <a:pt x="21" y="42"/>
                        <a:pt x="21" y="42"/>
                      </a:cubicBezTo>
                      <a:cubicBezTo>
                        <a:pt x="21" y="42"/>
                        <a:pt x="22" y="42"/>
                        <a:pt x="22" y="42"/>
                      </a:cubicBezTo>
                      <a:cubicBezTo>
                        <a:pt x="22" y="42"/>
                        <a:pt x="22" y="42"/>
                        <a:pt x="22" y="42"/>
                      </a:cubicBezTo>
                      <a:cubicBezTo>
                        <a:pt x="22" y="42"/>
                        <a:pt x="21" y="42"/>
                        <a:pt x="21" y="42"/>
                      </a:cubicBezTo>
                      <a:moveTo>
                        <a:pt x="20" y="41"/>
                      </a:moveTo>
                      <a:cubicBezTo>
                        <a:pt x="20" y="41"/>
                        <a:pt x="20" y="41"/>
                        <a:pt x="20" y="41"/>
                      </a:cubicBezTo>
                      <a:cubicBezTo>
                        <a:pt x="21" y="42"/>
                        <a:pt x="21" y="42"/>
                        <a:pt x="21" y="42"/>
                      </a:cubicBezTo>
                      <a:cubicBezTo>
                        <a:pt x="21" y="42"/>
                        <a:pt x="21" y="42"/>
                        <a:pt x="21" y="42"/>
                      </a:cubicBezTo>
                      <a:cubicBezTo>
                        <a:pt x="21" y="42"/>
                        <a:pt x="21" y="42"/>
                        <a:pt x="20" y="41"/>
                      </a:cubicBezTo>
                      <a:moveTo>
                        <a:pt x="20" y="41"/>
                      </a:move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moveTo>
                        <a:pt x="20" y="41"/>
                      </a:moveTo>
                      <a:cubicBezTo>
                        <a:pt x="20" y="41"/>
                        <a:pt x="20" y="41"/>
                        <a:pt x="20" y="41"/>
                      </a:cubicBezTo>
                      <a:cubicBezTo>
                        <a:pt x="20" y="41"/>
                        <a:pt x="20" y="41"/>
                        <a:pt x="20" y="41"/>
                      </a:cubicBezTo>
                      <a:cubicBezTo>
                        <a:pt x="20" y="41"/>
                        <a:pt x="20" y="41"/>
                        <a:pt x="20" y="41"/>
                      </a:cubicBezTo>
                      <a:cubicBezTo>
                        <a:pt x="20" y="41"/>
                        <a:pt x="20" y="41"/>
                        <a:pt x="20" y="41"/>
                      </a:cubicBezTo>
                      <a:moveTo>
                        <a:pt x="18" y="41"/>
                      </a:moveTo>
                      <a:cubicBezTo>
                        <a:pt x="18" y="41"/>
                        <a:pt x="18" y="41"/>
                        <a:pt x="18" y="41"/>
                      </a:cubicBezTo>
                      <a:cubicBezTo>
                        <a:pt x="18" y="41"/>
                        <a:pt x="18" y="41"/>
                        <a:pt x="18" y="41"/>
                      </a:cubicBezTo>
                      <a:cubicBezTo>
                        <a:pt x="18" y="41"/>
                        <a:pt x="18" y="41"/>
                        <a:pt x="18" y="41"/>
                      </a:cubicBezTo>
                      <a:cubicBezTo>
                        <a:pt x="18" y="41"/>
                        <a:pt x="18" y="41"/>
                        <a:pt x="18" y="41"/>
                      </a:cubicBezTo>
                      <a:moveTo>
                        <a:pt x="18" y="41"/>
                      </a:moveTo>
                      <a:cubicBezTo>
                        <a:pt x="18" y="41"/>
                        <a:pt x="18" y="41"/>
                        <a:pt x="18" y="41"/>
                      </a:cubicBezTo>
                      <a:cubicBezTo>
                        <a:pt x="18" y="41"/>
                        <a:pt x="18" y="41"/>
                        <a:pt x="18" y="41"/>
                      </a:cubicBezTo>
                      <a:cubicBezTo>
                        <a:pt x="18" y="41"/>
                        <a:pt x="18" y="41"/>
                        <a:pt x="18" y="41"/>
                      </a:cubicBezTo>
                      <a:cubicBezTo>
                        <a:pt x="18" y="41"/>
                        <a:pt x="18" y="41"/>
                        <a:pt x="18" y="41"/>
                      </a:cubicBezTo>
                      <a:moveTo>
                        <a:pt x="20" y="41"/>
                      </a:moveTo>
                      <a:cubicBezTo>
                        <a:pt x="20" y="41"/>
                        <a:pt x="20" y="41"/>
                        <a:pt x="20" y="41"/>
                      </a:cubicBezTo>
                      <a:cubicBezTo>
                        <a:pt x="20" y="41"/>
                        <a:pt x="20" y="41"/>
                        <a:pt x="20" y="41"/>
                      </a:cubicBezTo>
                      <a:cubicBezTo>
                        <a:pt x="20" y="41"/>
                        <a:pt x="20" y="41"/>
                        <a:pt x="20" y="41"/>
                      </a:cubicBezTo>
                      <a:cubicBezTo>
                        <a:pt x="20" y="41"/>
                        <a:pt x="20" y="41"/>
                        <a:pt x="20" y="41"/>
                      </a:cubicBezTo>
                      <a:moveTo>
                        <a:pt x="18" y="41"/>
                      </a:move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moveTo>
                        <a:pt x="18" y="41"/>
                      </a:moveTo>
                      <a:cubicBezTo>
                        <a:pt x="18" y="41"/>
                        <a:pt x="18" y="41"/>
                        <a:pt x="18" y="41"/>
                      </a:cubicBezTo>
                      <a:cubicBezTo>
                        <a:pt x="18" y="41"/>
                        <a:pt x="18" y="41"/>
                        <a:pt x="18" y="41"/>
                      </a:cubicBezTo>
                      <a:cubicBezTo>
                        <a:pt x="18" y="41"/>
                        <a:pt x="18" y="41"/>
                        <a:pt x="18" y="41"/>
                      </a:cubicBezTo>
                      <a:cubicBezTo>
                        <a:pt x="18" y="41"/>
                        <a:pt x="18" y="41"/>
                        <a:pt x="18" y="41"/>
                      </a:cubicBezTo>
                      <a:moveTo>
                        <a:pt x="19" y="41"/>
                      </a:moveTo>
                      <a:cubicBezTo>
                        <a:pt x="19" y="41"/>
                        <a:pt x="19" y="41"/>
                        <a:pt x="19" y="41"/>
                      </a:cubicBezTo>
                      <a:cubicBezTo>
                        <a:pt x="19" y="41"/>
                        <a:pt x="20" y="41"/>
                        <a:pt x="20" y="41"/>
                      </a:cubicBezTo>
                      <a:cubicBezTo>
                        <a:pt x="20" y="41"/>
                        <a:pt x="20" y="41"/>
                        <a:pt x="20" y="41"/>
                      </a:cubicBezTo>
                      <a:cubicBezTo>
                        <a:pt x="20" y="41"/>
                        <a:pt x="19" y="41"/>
                        <a:pt x="19" y="41"/>
                      </a:cubicBezTo>
                      <a:moveTo>
                        <a:pt x="19" y="41"/>
                      </a:move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moveTo>
                        <a:pt x="14" y="41"/>
                      </a:moveTo>
                      <a:cubicBezTo>
                        <a:pt x="14" y="41"/>
                        <a:pt x="14" y="41"/>
                        <a:pt x="14" y="41"/>
                      </a:cubicBezTo>
                      <a:cubicBezTo>
                        <a:pt x="15" y="41"/>
                        <a:pt x="16" y="42"/>
                        <a:pt x="17" y="42"/>
                      </a:cubicBezTo>
                      <a:cubicBezTo>
                        <a:pt x="17" y="42"/>
                        <a:pt x="17" y="42"/>
                        <a:pt x="17" y="42"/>
                      </a:cubicBezTo>
                      <a:cubicBezTo>
                        <a:pt x="16" y="42"/>
                        <a:pt x="15" y="41"/>
                        <a:pt x="14" y="41"/>
                      </a:cubicBezTo>
                      <a:moveTo>
                        <a:pt x="23" y="41"/>
                      </a:moveTo>
                      <a:cubicBezTo>
                        <a:pt x="23" y="41"/>
                        <a:pt x="23" y="41"/>
                        <a:pt x="23" y="41"/>
                      </a:cubicBezTo>
                      <a:cubicBezTo>
                        <a:pt x="23" y="41"/>
                        <a:pt x="23" y="41"/>
                        <a:pt x="23" y="41"/>
                      </a:cubicBezTo>
                      <a:cubicBezTo>
                        <a:pt x="23" y="41"/>
                        <a:pt x="23" y="41"/>
                        <a:pt x="23" y="41"/>
                      </a:cubicBezTo>
                      <a:cubicBezTo>
                        <a:pt x="23" y="41"/>
                        <a:pt x="23" y="41"/>
                        <a:pt x="23" y="41"/>
                      </a:cubicBezTo>
                      <a:moveTo>
                        <a:pt x="23" y="41"/>
                      </a:move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moveTo>
                        <a:pt x="11" y="40"/>
                      </a:move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moveTo>
                        <a:pt x="24" y="40"/>
                      </a:moveTo>
                      <a:cubicBezTo>
                        <a:pt x="24" y="40"/>
                        <a:pt x="24" y="40"/>
                        <a:pt x="24" y="40"/>
                      </a:cubicBezTo>
                      <a:cubicBezTo>
                        <a:pt x="24" y="40"/>
                        <a:pt x="24" y="40"/>
                        <a:pt x="24" y="40"/>
                      </a:cubicBezTo>
                      <a:cubicBezTo>
                        <a:pt x="24" y="40"/>
                        <a:pt x="24" y="40"/>
                        <a:pt x="24" y="40"/>
                      </a:cubicBezTo>
                      <a:cubicBezTo>
                        <a:pt x="24" y="40"/>
                        <a:pt x="24" y="40"/>
                        <a:pt x="24" y="40"/>
                      </a:cubicBezTo>
                      <a:moveTo>
                        <a:pt x="24" y="40"/>
                      </a:moveTo>
                      <a:cubicBezTo>
                        <a:pt x="24" y="40"/>
                        <a:pt x="24" y="40"/>
                        <a:pt x="24" y="40"/>
                      </a:cubicBezTo>
                      <a:cubicBezTo>
                        <a:pt x="24" y="40"/>
                        <a:pt x="24" y="40"/>
                        <a:pt x="24" y="40"/>
                      </a:cubicBezTo>
                      <a:cubicBezTo>
                        <a:pt x="24" y="40"/>
                        <a:pt x="24" y="40"/>
                        <a:pt x="24" y="40"/>
                      </a:cubicBezTo>
                      <a:cubicBezTo>
                        <a:pt x="24" y="40"/>
                        <a:pt x="24" y="40"/>
                        <a:pt x="24" y="40"/>
                      </a:cubicBezTo>
                      <a:moveTo>
                        <a:pt x="24" y="40"/>
                      </a:moveTo>
                      <a:cubicBezTo>
                        <a:pt x="24" y="40"/>
                        <a:pt x="24" y="40"/>
                        <a:pt x="24" y="40"/>
                      </a:cubicBezTo>
                      <a:cubicBezTo>
                        <a:pt x="24" y="40"/>
                        <a:pt x="24" y="40"/>
                        <a:pt x="24" y="40"/>
                      </a:cubicBezTo>
                      <a:cubicBezTo>
                        <a:pt x="24" y="40"/>
                        <a:pt x="24" y="40"/>
                        <a:pt x="24" y="40"/>
                      </a:cubicBezTo>
                      <a:cubicBezTo>
                        <a:pt x="24" y="40"/>
                        <a:pt x="24" y="40"/>
                        <a:pt x="24" y="40"/>
                      </a:cubicBezTo>
                      <a:moveTo>
                        <a:pt x="26" y="40"/>
                      </a:moveTo>
                      <a:cubicBezTo>
                        <a:pt x="26" y="40"/>
                        <a:pt x="26" y="40"/>
                        <a:pt x="25" y="40"/>
                      </a:cubicBezTo>
                      <a:cubicBezTo>
                        <a:pt x="25" y="40"/>
                        <a:pt x="25" y="40"/>
                        <a:pt x="25" y="40"/>
                      </a:cubicBezTo>
                      <a:cubicBezTo>
                        <a:pt x="25" y="40"/>
                        <a:pt x="25" y="40"/>
                        <a:pt x="25" y="40"/>
                      </a:cubicBezTo>
                      <a:cubicBezTo>
                        <a:pt x="26" y="40"/>
                        <a:pt x="26" y="40"/>
                        <a:pt x="26" y="40"/>
                      </a:cubicBezTo>
                      <a:cubicBezTo>
                        <a:pt x="26" y="40"/>
                        <a:pt x="26" y="40"/>
                        <a:pt x="26" y="40"/>
                      </a:cubicBezTo>
                      <a:moveTo>
                        <a:pt x="26" y="40"/>
                      </a:moveTo>
                      <a:cubicBezTo>
                        <a:pt x="26" y="40"/>
                        <a:pt x="26" y="40"/>
                        <a:pt x="26" y="40"/>
                      </a:cubicBezTo>
                      <a:cubicBezTo>
                        <a:pt x="26" y="40"/>
                        <a:pt x="26" y="40"/>
                        <a:pt x="26" y="40"/>
                      </a:cubicBezTo>
                      <a:cubicBezTo>
                        <a:pt x="26" y="40"/>
                        <a:pt x="26" y="40"/>
                        <a:pt x="26" y="40"/>
                      </a:cubicBezTo>
                      <a:cubicBezTo>
                        <a:pt x="26" y="40"/>
                        <a:pt x="26" y="40"/>
                        <a:pt x="26" y="40"/>
                      </a:cubicBezTo>
                      <a:moveTo>
                        <a:pt x="24" y="40"/>
                      </a:move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moveTo>
                        <a:pt x="12" y="40"/>
                      </a:moveTo>
                      <a:cubicBezTo>
                        <a:pt x="12" y="40"/>
                        <a:pt x="12" y="40"/>
                        <a:pt x="12" y="40"/>
                      </a:cubicBezTo>
                      <a:cubicBezTo>
                        <a:pt x="13" y="40"/>
                        <a:pt x="14" y="40"/>
                        <a:pt x="14" y="41"/>
                      </a:cubicBezTo>
                      <a:cubicBezTo>
                        <a:pt x="14" y="41"/>
                        <a:pt x="14" y="41"/>
                        <a:pt x="14" y="41"/>
                      </a:cubicBezTo>
                      <a:cubicBezTo>
                        <a:pt x="14" y="41"/>
                        <a:pt x="14" y="41"/>
                        <a:pt x="14" y="41"/>
                      </a:cubicBezTo>
                      <a:cubicBezTo>
                        <a:pt x="14" y="41"/>
                        <a:pt x="14" y="41"/>
                        <a:pt x="14" y="41"/>
                      </a:cubicBezTo>
                      <a:cubicBezTo>
                        <a:pt x="14" y="40"/>
                        <a:pt x="13" y="40"/>
                        <a:pt x="12" y="40"/>
                      </a:cubicBezTo>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moveTo>
                        <a:pt x="9" y="39"/>
                      </a:moveTo>
                      <a:cubicBezTo>
                        <a:pt x="9" y="39"/>
                        <a:pt x="9" y="39"/>
                        <a:pt x="9" y="39"/>
                      </a:cubicBezTo>
                      <a:cubicBezTo>
                        <a:pt x="9" y="40"/>
                        <a:pt x="10" y="40"/>
                        <a:pt x="11" y="40"/>
                      </a:cubicBezTo>
                      <a:cubicBezTo>
                        <a:pt x="11" y="40"/>
                        <a:pt x="11" y="40"/>
                        <a:pt x="11" y="40"/>
                      </a:cubicBezTo>
                      <a:cubicBezTo>
                        <a:pt x="10" y="40"/>
                        <a:pt x="9" y="40"/>
                        <a:pt x="9" y="39"/>
                      </a:cubicBezTo>
                      <a:moveTo>
                        <a:pt x="9" y="39"/>
                      </a:moveTo>
                      <a:cubicBezTo>
                        <a:pt x="9" y="39"/>
                        <a:pt x="9" y="39"/>
                        <a:pt x="9" y="39"/>
                      </a:cubicBezTo>
                      <a:cubicBezTo>
                        <a:pt x="9" y="39"/>
                        <a:pt x="9" y="39"/>
                        <a:pt x="9" y="39"/>
                      </a:cubicBezTo>
                      <a:cubicBezTo>
                        <a:pt x="9" y="39"/>
                        <a:pt x="9" y="39"/>
                        <a:pt x="9" y="39"/>
                      </a:cubicBezTo>
                      <a:cubicBezTo>
                        <a:pt x="9" y="39"/>
                        <a:pt x="9" y="39"/>
                        <a:pt x="9" y="39"/>
                      </a:cubicBezTo>
                      <a:moveTo>
                        <a:pt x="6" y="38"/>
                      </a:move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moveTo>
                        <a:pt x="7" y="38"/>
                      </a:moveTo>
                      <a:cubicBezTo>
                        <a:pt x="7" y="38"/>
                        <a:pt x="7" y="38"/>
                        <a:pt x="7" y="38"/>
                      </a:cubicBezTo>
                      <a:cubicBezTo>
                        <a:pt x="7" y="38"/>
                        <a:pt x="7" y="38"/>
                        <a:pt x="7" y="38"/>
                      </a:cubicBezTo>
                      <a:cubicBezTo>
                        <a:pt x="7" y="38"/>
                        <a:pt x="7" y="38"/>
                        <a:pt x="7" y="38"/>
                      </a:cubicBezTo>
                      <a:cubicBezTo>
                        <a:pt x="7" y="38"/>
                        <a:pt x="7" y="38"/>
                        <a:pt x="7" y="38"/>
                      </a:cubicBezTo>
                      <a:moveTo>
                        <a:pt x="7" y="37"/>
                      </a:moveTo>
                      <a:cubicBezTo>
                        <a:pt x="7" y="37"/>
                        <a:pt x="7" y="37"/>
                        <a:pt x="7" y="37"/>
                      </a:cubicBezTo>
                      <a:cubicBezTo>
                        <a:pt x="8" y="37"/>
                        <a:pt x="8" y="38"/>
                        <a:pt x="8" y="39"/>
                      </a:cubicBezTo>
                      <a:cubicBezTo>
                        <a:pt x="8" y="39"/>
                        <a:pt x="8" y="39"/>
                        <a:pt x="8" y="39"/>
                      </a:cubicBezTo>
                      <a:cubicBezTo>
                        <a:pt x="8" y="38"/>
                        <a:pt x="8" y="37"/>
                        <a:pt x="7" y="37"/>
                      </a:cubicBezTo>
                      <a:moveTo>
                        <a:pt x="7" y="37"/>
                      </a:move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moveTo>
                        <a:pt x="5" y="37"/>
                      </a:moveTo>
                      <a:cubicBezTo>
                        <a:pt x="5" y="37"/>
                        <a:pt x="5" y="37"/>
                        <a:pt x="5" y="37"/>
                      </a:cubicBezTo>
                      <a:cubicBezTo>
                        <a:pt x="6" y="37"/>
                        <a:pt x="6" y="38"/>
                        <a:pt x="6" y="38"/>
                      </a:cubicBezTo>
                      <a:cubicBezTo>
                        <a:pt x="6" y="38"/>
                        <a:pt x="6" y="38"/>
                        <a:pt x="6" y="38"/>
                      </a:cubicBezTo>
                      <a:cubicBezTo>
                        <a:pt x="6" y="38"/>
                        <a:pt x="6" y="37"/>
                        <a:pt x="5" y="37"/>
                      </a:cubicBezTo>
                      <a:moveTo>
                        <a:pt x="2" y="33"/>
                      </a:moveTo>
                      <a:cubicBezTo>
                        <a:pt x="2" y="33"/>
                        <a:pt x="2" y="33"/>
                        <a:pt x="2" y="33"/>
                      </a:cubicBezTo>
                      <a:cubicBezTo>
                        <a:pt x="2" y="33"/>
                        <a:pt x="2" y="33"/>
                        <a:pt x="2" y="33"/>
                      </a:cubicBezTo>
                      <a:cubicBezTo>
                        <a:pt x="2" y="33"/>
                        <a:pt x="2" y="33"/>
                        <a:pt x="2" y="33"/>
                      </a:cubicBezTo>
                      <a:moveTo>
                        <a:pt x="2" y="33"/>
                      </a:move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moveTo>
                        <a:pt x="3" y="33"/>
                      </a:moveTo>
                      <a:cubicBezTo>
                        <a:pt x="3" y="33"/>
                        <a:pt x="3" y="33"/>
                        <a:pt x="3" y="33"/>
                      </a:cubicBezTo>
                      <a:cubicBezTo>
                        <a:pt x="3" y="33"/>
                        <a:pt x="3" y="33"/>
                        <a:pt x="3" y="34"/>
                      </a:cubicBezTo>
                      <a:cubicBezTo>
                        <a:pt x="3" y="34"/>
                        <a:pt x="3" y="34"/>
                        <a:pt x="3" y="34"/>
                      </a:cubicBezTo>
                      <a:cubicBezTo>
                        <a:pt x="3" y="33"/>
                        <a:pt x="3" y="33"/>
                        <a:pt x="3" y="33"/>
                      </a:cubicBezTo>
                      <a:moveTo>
                        <a:pt x="3" y="33"/>
                      </a:move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moveTo>
                        <a:pt x="36" y="30"/>
                      </a:moveTo>
                      <a:cubicBezTo>
                        <a:pt x="36" y="32"/>
                        <a:pt x="34" y="32"/>
                        <a:pt x="34" y="34"/>
                      </a:cubicBezTo>
                      <a:cubicBezTo>
                        <a:pt x="33" y="36"/>
                        <a:pt x="30" y="35"/>
                        <a:pt x="30" y="37"/>
                      </a:cubicBezTo>
                      <a:cubicBezTo>
                        <a:pt x="30" y="39"/>
                        <a:pt x="27" y="38"/>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30" y="39"/>
                        <a:pt x="30" y="37"/>
                      </a:cubicBezTo>
                      <a:cubicBezTo>
                        <a:pt x="30" y="35"/>
                        <a:pt x="33" y="36"/>
                        <a:pt x="34" y="34"/>
                      </a:cubicBezTo>
                      <a:cubicBezTo>
                        <a:pt x="34" y="32"/>
                        <a:pt x="36" y="32"/>
                        <a:pt x="36" y="30"/>
                      </a:cubicBezTo>
                      <a:cubicBezTo>
                        <a:pt x="36" y="30"/>
                        <a:pt x="36" y="30"/>
                        <a:pt x="36" y="30"/>
                      </a:cubicBezTo>
                      <a:moveTo>
                        <a:pt x="1" y="30"/>
                      </a:moveTo>
                      <a:cubicBezTo>
                        <a:pt x="1" y="31"/>
                        <a:pt x="1" y="33"/>
                        <a:pt x="2" y="33"/>
                      </a:cubicBezTo>
                      <a:cubicBezTo>
                        <a:pt x="1" y="33"/>
                        <a:pt x="1" y="31"/>
                        <a:pt x="1" y="30"/>
                      </a:cubicBezTo>
                      <a:moveTo>
                        <a:pt x="1" y="30"/>
                      </a:moveTo>
                      <a:cubicBezTo>
                        <a:pt x="1" y="30"/>
                        <a:pt x="1" y="30"/>
                        <a:pt x="1" y="30"/>
                      </a:cubicBezTo>
                      <a:cubicBezTo>
                        <a:pt x="1" y="30"/>
                        <a:pt x="1" y="30"/>
                        <a:pt x="1" y="30"/>
                      </a:cubicBezTo>
                      <a:cubicBezTo>
                        <a:pt x="1" y="30"/>
                        <a:pt x="1" y="30"/>
                        <a:pt x="1" y="30"/>
                      </a:cubicBezTo>
                      <a:moveTo>
                        <a:pt x="0" y="30"/>
                      </a:moveTo>
                      <a:cubicBezTo>
                        <a:pt x="1" y="30"/>
                        <a:pt x="1" y="30"/>
                        <a:pt x="1" y="30"/>
                      </a:cubicBezTo>
                      <a:cubicBezTo>
                        <a:pt x="1" y="30"/>
                        <a:pt x="1" y="30"/>
                        <a:pt x="0" y="30"/>
                      </a:cubicBezTo>
                      <a:moveTo>
                        <a:pt x="0" y="30"/>
                      </a:moveTo>
                      <a:cubicBezTo>
                        <a:pt x="0" y="30"/>
                        <a:pt x="0" y="30"/>
                        <a:pt x="0" y="30"/>
                      </a:cubicBezTo>
                      <a:cubicBezTo>
                        <a:pt x="0" y="30"/>
                        <a:pt x="0" y="30"/>
                        <a:pt x="0" y="30"/>
                      </a:cubicBezTo>
                      <a:cubicBezTo>
                        <a:pt x="0" y="30"/>
                        <a:pt x="0" y="30"/>
                        <a:pt x="0" y="30"/>
                      </a:cubicBezTo>
                      <a:moveTo>
                        <a:pt x="39" y="18"/>
                      </a:moveTo>
                      <a:cubicBezTo>
                        <a:pt x="39" y="19"/>
                        <a:pt x="39" y="19"/>
                        <a:pt x="39" y="19"/>
                      </a:cubicBezTo>
                      <a:cubicBezTo>
                        <a:pt x="39" y="19"/>
                        <a:pt x="39" y="19"/>
                        <a:pt x="39" y="18"/>
                      </a:cubicBezTo>
                      <a:moveTo>
                        <a:pt x="27" y="0"/>
                      </a:moveTo>
                      <a:cubicBezTo>
                        <a:pt x="27" y="0"/>
                        <a:pt x="27" y="0"/>
                        <a:pt x="27" y="0"/>
                      </a:cubicBezTo>
                      <a:cubicBezTo>
                        <a:pt x="28" y="1"/>
                        <a:pt x="27" y="3"/>
                        <a:pt x="29" y="4"/>
                      </a:cubicBezTo>
                      <a:cubicBezTo>
                        <a:pt x="30" y="5"/>
                        <a:pt x="29" y="7"/>
                        <a:pt x="29" y="9"/>
                      </a:cubicBezTo>
                      <a:cubicBezTo>
                        <a:pt x="30" y="11"/>
                        <a:pt x="28" y="13"/>
                        <a:pt x="29" y="14"/>
                      </a:cubicBezTo>
                      <a:cubicBezTo>
                        <a:pt x="30" y="17"/>
                        <a:pt x="27" y="18"/>
                        <a:pt x="27" y="19"/>
                      </a:cubicBezTo>
                      <a:cubicBezTo>
                        <a:pt x="27" y="22"/>
                        <a:pt x="24" y="22"/>
                        <a:pt x="24" y="23"/>
                      </a:cubicBezTo>
                      <a:cubicBezTo>
                        <a:pt x="24" y="26"/>
                        <a:pt x="21" y="25"/>
                        <a:pt x="20" y="27"/>
                      </a:cubicBezTo>
                      <a:cubicBezTo>
                        <a:pt x="20" y="29"/>
                        <a:pt x="17" y="27"/>
                        <a:pt x="17" y="29"/>
                      </a:cubicBezTo>
                      <a:cubicBezTo>
                        <a:pt x="17" y="30"/>
                        <a:pt x="16" y="30"/>
                        <a:pt x="16" y="30"/>
                      </a:cubicBezTo>
                      <a:cubicBezTo>
                        <a:pt x="15" y="30"/>
                        <a:pt x="15" y="30"/>
                        <a:pt x="15" y="30"/>
                      </a:cubicBezTo>
                      <a:cubicBezTo>
                        <a:pt x="15" y="30"/>
                        <a:pt x="14" y="30"/>
                        <a:pt x="14" y="30"/>
                      </a:cubicBezTo>
                      <a:cubicBezTo>
                        <a:pt x="14" y="30"/>
                        <a:pt x="13" y="30"/>
                        <a:pt x="13" y="30"/>
                      </a:cubicBezTo>
                      <a:cubicBezTo>
                        <a:pt x="13" y="31"/>
                        <a:pt x="13" y="31"/>
                        <a:pt x="12" y="31"/>
                      </a:cubicBezTo>
                      <a:cubicBezTo>
                        <a:pt x="12" y="31"/>
                        <a:pt x="11" y="31"/>
                        <a:pt x="11" y="31"/>
                      </a:cubicBezTo>
                      <a:cubicBezTo>
                        <a:pt x="10" y="31"/>
                        <a:pt x="10" y="31"/>
                        <a:pt x="9" y="31"/>
                      </a:cubicBezTo>
                      <a:cubicBezTo>
                        <a:pt x="9" y="31"/>
                        <a:pt x="9" y="31"/>
                        <a:pt x="9" y="31"/>
                      </a:cubicBezTo>
                      <a:cubicBezTo>
                        <a:pt x="8" y="31"/>
                        <a:pt x="8" y="31"/>
                        <a:pt x="7" y="31"/>
                      </a:cubicBezTo>
                      <a:cubicBezTo>
                        <a:pt x="6" y="31"/>
                        <a:pt x="5" y="31"/>
                        <a:pt x="5" y="30"/>
                      </a:cubicBezTo>
                      <a:cubicBezTo>
                        <a:pt x="4" y="30"/>
                        <a:pt x="3" y="29"/>
                        <a:pt x="2" y="29"/>
                      </a:cubicBezTo>
                      <a:cubicBezTo>
                        <a:pt x="2" y="29"/>
                        <a:pt x="2" y="29"/>
                        <a:pt x="2" y="30"/>
                      </a:cubicBezTo>
                      <a:cubicBezTo>
                        <a:pt x="2" y="29"/>
                        <a:pt x="2" y="29"/>
                        <a:pt x="2" y="29"/>
                      </a:cubicBezTo>
                      <a:cubicBezTo>
                        <a:pt x="3" y="29"/>
                        <a:pt x="3" y="30"/>
                        <a:pt x="3" y="30"/>
                      </a:cubicBezTo>
                      <a:cubicBezTo>
                        <a:pt x="4" y="31"/>
                        <a:pt x="5" y="34"/>
                        <a:pt x="6" y="34"/>
                      </a:cubicBezTo>
                      <a:cubicBezTo>
                        <a:pt x="7" y="34"/>
                        <a:pt x="7" y="34"/>
                        <a:pt x="7" y="33"/>
                      </a:cubicBezTo>
                      <a:cubicBezTo>
                        <a:pt x="7" y="33"/>
                        <a:pt x="7" y="33"/>
                        <a:pt x="7" y="33"/>
                      </a:cubicBezTo>
                      <a:cubicBezTo>
                        <a:pt x="8" y="33"/>
                        <a:pt x="8" y="34"/>
                        <a:pt x="9" y="35"/>
                      </a:cubicBezTo>
                      <a:cubicBezTo>
                        <a:pt x="9" y="36"/>
                        <a:pt x="10" y="36"/>
                        <a:pt x="11" y="36"/>
                      </a:cubicBezTo>
                      <a:cubicBezTo>
                        <a:pt x="11" y="36"/>
                        <a:pt x="11" y="36"/>
                        <a:pt x="11" y="36"/>
                      </a:cubicBezTo>
                      <a:cubicBezTo>
                        <a:pt x="12" y="36"/>
                        <a:pt x="12" y="36"/>
                        <a:pt x="12" y="36"/>
                      </a:cubicBezTo>
                      <a:cubicBezTo>
                        <a:pt x="13" y="36"/>
                        <a:pt x="14" y="36"/>
                        <a:pt x="14" y="37"/>
                      </a:cubicBezTo>
                      <a:cubicBezTo>
                        <a:pt x="15" y="37"/>
                        <a:pt x="16" y="38"/>
                        <a:pt x="17" y="38"/>
                      </a:cubicBezTo>
                      <a:cubicBezTo>
                        <a:pt x="17" y="38"/>
                        <a:pt x="18" y="38"/>
                        <a:pt x="18" y="37"/>
                      </a:cubicBezTo>
                      <a:cubicBezTo>
                        <a:pt x="18" y="37"/>
                        <a:pt x="19" y="37"/>
                        <a:pt x="19" y="37"/>
                      </a:cubicBezTo>
                      <a:cubicBezTo>
                        <a:pt x="19" y="37"/>
                        <a:pt x="20" y="37"/>
                        <a:pt x="20" y="37"/>
                      </a:cubicBezTo>
                      <a:cubicBezTo>
                        <a:pt x="21" y="38"/>
                        <a:pt x="21" y="38"/>
                        <a:pt x="22" y="38"/>
                      </a:cubicBezTo>
                      <a:cubicBezTo>
                        <a:pt x="22" y="38"/>
                        <a:pt x="23" y="38"/>
                        <a:pt x="23" y="37"/>
                      </a:cubicBezTo>
                      <a:cubicBezTo>
                        <a:pt x="23" y="36"/>
                        <a:pt x="24" y="36"/>
                        <a:pt x="24" y="36"/>
                      </a:cubicBezTo>
                      <a:cubicBezTo>
                        <a:pt x="24" y="36"/>
                        <a:pt x="24" y="36"/>
                        <a:pt x="25" y="36"/>
                      </a:cubicBezTo>
                      <a:cubicBezTo>
                        <a:pt x="25" y="36"/>
                        <a:pt x="25" y="36"/>
                        <a:pt x="25" y="36"/>
                      </a:cubicBezTo>
                      <a:cubicBezTo>
                        <a:pt x="26" y="36"/>
                        <a:pt x="27" y="36"/>
                        <a:pt x="27" y="35"/>
                      </a:cubicBezTo>
                      <a:cubicBezTo>
                        <a:pt x="27" y="34"/>
                        <a:pt x="30" y="35"/>
                        <a:pt x="30" y="33"/>
                      </a:cubicBezTo>
                      <a:cubicBezTo>
                        <a:pt x="30" y="31"/>
                        <a:pt x="33" y="32"/>
                        <a:pt x="34" y="30"/>
                      </a:cubicBezTo>
                      <a:cubicBezTo>
                        <a:pt x="34" y="28"/>
                        <a:pt x="37" y="28"/>
                        <a:pt x="36" y="26"/>
                      </a:cubicBezTo>
                      <a:cubicBezTo>
                        <a:pt x="36" y="24"/>
                        <a:pt x="39" y="23"/>
                        <a:pt x="38" y="21"/>
                      </a:cubicBezTo>
                      <a:cubicBezTo>
                        <a:pt x="38" y="20"/>
                        <a:pt x="38" y="19"/>
                        <a:pt x="39" y="17"/>
                      </a:cubicBezTo>
                      <a:cubicBezTo>
                        <a:pt x="39" y="17"/>
                        <a:pt x="39" y="16"/>
                        <a:pt x="39" y="16"/>
                      </a:cubicBezTo>
                      <a:cubicBezTo>
                        <a:pt x="39" y="15"/>
                        <a:pt x="39" y="15"/>
                        <a:pt x="38" y="15"/>
                      </a:cubicBezTo>
                      <a:cubicBezTo>
                        <a:pt x="36" y="12"/>
                        <a:pt x="38" y="9"/>
                        <a:pt x="36" y="8"/>
                      </a:cubicBezTo>
                      <a:cubicBezTo>
                        <a:pt x="34" y="7"/>
                        <a:pt x="35" y="4"/>
                        <a:pt x="33" y="4"/>
                      </a:cubicBezTo>
                      <a:cubicBezTo>
                        <a:pt x="33" y="4"/>
                        <a:pt x="33" y="4"/>
                        <a:pt x="33" y="4"/>
                      </a:cubicBezTo>
                      <a:cubicBezTo>
                        <a:pt x="33" y="4"/>
                        <a:pt x="33" y="4"/>
                        <a:pt x="33" y="4"/>
                      </a:cubicBezTo>
                      <a:cubicBezTo>
                        <a:pt x="33" y="4"/>
                        <a:pt x="33" y="4"/>
                        <a:pt x="33" y="4"/>
                      </a:cubicBezTo>
                      <a:cubicBezTo>
                        <a:pt x="33" y="4"/>
                        <a:pt x="33" y="4"/>
                        <a:pt x="33" y="4"/>
                      </a:cubicBezTo>
                      <a:cubicBezTo>
                        <a:pt x="31" y="3"/>
                        <a:pt x="31"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7"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0" name="Freeform 11201">
                  <a:extLst>
                    <a:ext uri="{FF2B5EF4-FFF2-40B4-BE49-F238E27FC236}">
                      <a16:creationId xmlns:a16="http://schemas.microsoft.com/office/drawing/2014/main" id="{C2D44F67-EC52-B772-32FB-14BBABE636CB}"/>
                    </a:ext>
                  </a:extLst>
                </p:cNvPr>
                <p:cNvSpPr>
                  <a:spLocks/>
                </p:cNvSpPr>
                <p:nvPr/>
              </p:nvSpPr>
              <p:spPr bwMode="auto">
                <a:xfrm>
                  <a:off x="4608" y="2902"/>
                  <a:ext cx="32" cy="20"/>
                </a:xfrm>
                <a:custGeom>
                  <a:avLst/>
                  <a:gdLst>
                    <a:gd name="T0" fmla="*/ 17 w 39"/>
                    <a:gd name="T1" fmla="*/ 0 h 25"/>
                    <a:gd name="T2" fmla="*/ 16 w 39"/>
                    <a:gd name="T3" fmla="*/ 5 h 25"/>
                    <a:gd name="T4" fmla="*/ 11 w 39"/>
                    <a:gd name="T5" fmla="*/ 8 h 25"/>
                    <a:gd name="T6" fmla="*/ 11 w 39"/>
                    <a:gd name="T7" fmla="*/ 8 h 25"/>
                    <a:gd name="T8" fmla="*/ 9 w 39"/>
                    <a:gd name="T9" fmla="*/ 8 h 25"/>
                    <a:gd name="T10" fmla="*/ 6 w 39"/>
                    <a:gd name="T11" fmla="*/ 8 h 25"/>
                    <a:gd name="T12" fmla="*/ 5 w 39"/>
                    <a:gd name="T13" fmla="*/ 8 h 25"/>
                    <a:gd name="T14" fmla="*/ 3 w 39"/>
                    <a:gd name="T15" fmla="*/ 6 h 25"/>
                    <a:gd name="T16" fmla="*/ 2 w 39"/>
                    <a:gd name="T17" fmla="*/ 5 h 25"/>
                    <a:gd name="T18" fmla="*/ 1 w 39"/>
                    <a:gd name="T19" fmla="*/ 5 h 25"/>
                    <a:gd name="T20" fmla="*/ 1 w 39"/>
                    <a:gd name="T21" fmla="*/ 5 h 25"/>
                    <a:gd name="T22" fmla="*/ 0 w 39"/>
                    <a:gd name="T23" fmla="*/ 5 h 25"/>
                    <a:gd name="T24" fmla="*/ 1 w 39"/>
                    <a:gd name="T25" fmla="*/ 5 h 25"/>
                    <a:gd name="T26" fmla="*/ 2 w 39"/>
                    <a:gd name="T27" fmla="*/ 6 h 25"/>
                    <a:gd name="T28" fmla="*/ 2 w 39"/>
                    <a:gd name="T29" fmla="*/ 6 h 25"/>
                    <a:gd name="T30" fmla="*/ 2 w 39"/>
                    <a:gd name="T31" fmla="*/ 6 h 25"/>
                    <a:gd name="T32" fmla="*/ 2 w 39"/>
                    <a:gd name="T33" fmla="*/ 7 h 25"/>
                    <a:gd name="T34" fmla="*/ 2 w 39"/>
                    <a:gd name="T35" fmla="*/ 9 h 25"/>
                    <a:gd name="T36" fmla="*/ 2 w 39"/>
                    <a:gd name="T37" fmla="*/ 9 h 25"/>
                    <a:gd name="T38" fmla="*/ 3 w 39"/>
                    <a:gd name="T39" fmla="*/ 9 h 25"/>
                    <a:gd name="T40" fmla="*/ 3 w 39"/>
                    <a:gd name="T41" fmla="*/ 8 h 25"/>
                    <a:gd name="T42" fmla="*/ 4 w 39"/>
                    <a:gd name="T43" fmla="*/ 9 h 25"/>
                    <a:gd name="T44" fmla="*/ 4 w 39"/>
                    <a:gd name="T45" fmla="*/ 9 h 25"/>
                    <a:gd name="T46" fmla="*/ 5 w 39"/>
                    <a:gd name="T47" fmla="*/ 9 h 25"/>
                    <a:gd name="T48" fmla="*/ 6 w 39"/>
                    <a:gd name="T49" fmla="*/ 9 h 25"/>
                    <a:gd name="T50" fmla="*/ 6 w 39"/>
                    <a:gd name="T51" fmla="*/ 9 h 25"/>
                    <a:gd name="T52" fmla="*/ 6 w 39"/>
                    <a:gd name="T53" fmla="*/ 10 h 25"/>
                    <a:gd name="T54" fmla="*/ 7 w 39"/>
                    <a:gd name="T55" fmla="*/ 10 h 25"/>
                    <a:gd name="T56" fmla="*/ 8 w 39"/>
                    <a:gd name="T57" fmla="*/ 10 h 25"/>
                    <a:gd name="T58" fmla="*/ 8 w 39"/>
                    <a:gd name="T59" fmla="*/ 10 h 25"/>
                    <a:gd name="T60" fmla="*/ 8 w 39"/>
                    <a:gd name="T61" fmla="*/ 10 h 25"/>
                    <a:gd name="T62" fmla="*/ 9 w 39"/>
                    <a:gd name="T63" fmla="*/ 10 h 25"/>
                    <a:gd name="T64" fmla="*/ 9 w 39"/>
                    <a:gd name="T65" fmla="*/ 10 h 25"/>
                    <a:gd name="T66" fmla="*/ 9 w 39"/>
                    <a:gd name="T67" fmla="*/ 10 h 25"/>
                    <a:gd name="T68" fmla="*/ 9 w 39"/>
                    <a:gd name="T69" fmla="*/ 10 h 25"/>
                    <a:gd name="T70" fmla="*/ 9 w 39"/>
                    <a:gd name="T71" fmla="*/ 10 h 25"/>
                    <a:gd name="T72" fmla="*/ 10 w 39"/>
                    <a:gd name="T73" fmla="*/ 10 h 25"/>
                    <a:gd name="T74" fmla="*/ 11 w 39"/>
                    <a:gd name="T75" fmla="*/ 10 h 25"/>
                    <a:gd name="T76" fmla="*/ 11 w 39"/>
                    <a:gd name="T77" fmla="*/ 10 h 25"/>
                    <a:gd name="T78" fmla="*/ 11 w 39"/>
                    <a:gd name="T79" fmla="*/ 9 h 25"/>
                    <a:gd name="T80" fmla="*/ 11 w 39"/>
                    <a:gd name="T81" fmla="*/ 9 h 25"/>
                    <a:gd name="T82" fmla="*/ 11 w 39"/>
                    <a:gd name="T83" fmla="*/ 9 h 25"/>
                    <a:gd name="T84" fmla="*/ 11 w 39"/>
                    <a:gd name="T85" fmla="*/ 9 h 25"/>
                    <a:gd name="T86" fmla="*/ 11 w 39"/>
                    <a:gd name="T87" fmla="*/ 9 h 25"/>
                    <a:gd name="T88" fmla="*/ 12 w 39"/>
                    <a:gd name="T89" fmla="*/ 9 h 25"/>
                    <a:gd name="T90" fmla="*/ 17 w 39"/>
                    <a:gd name="T91" fmla="*/ 5 h 25"/>
                    <a:gd name="T92" fmla="*/ 17 w 39"/>
                    <a:gd name="T93" fmla="*/ 4 h 25"/>
                    <a:gd name="T94" fmla="*/ 17 w 39"/>
                    <a:gd name="T95" fmla="*/ 2 h 25"/>
                    <a:gd name="T96" fmla="*/ 17 w 39"/>
                    <a:gd name="T97" fmla="*/ 1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9" h="25">
                      <a:moveTo>
                        <a:pt x="39" y="0"/>
                      </a:moveTo>
                      <a:cubicBezTo>
                        <a:pt x="39" y="0"/>
                        <a:pt x="39" y="0"/>
                        <a:pt x="39" y="0"/>
                      </a:cubicBezTo>
                      <a:cubicBezTo>
                        <a:pt x="39" y="0"/>
                        <a:pt x="39" y="0"/>
                        <a:pt x="39" y="0"/>
                      </a:cubicBezTo>
                      <a:cubicBezTo>
                        <a:pt x="38" y="2"/>
                        <a:pt x="38" y="3"/>
                        <a:pt x="38" y="4"/>
                      </a:cubicBezTo>
                      <a:cubicBezTo>
                        <a:pt x="39" y="6"/>
                        <a:pt x="36" y="7"/>
                        <a:pt x="36" y="9"/>
                      </a:cubicBezTo>
                      <a:cubicBezTo>
                        <a:pt x="37" y="11"/>
                        <a:pt x="34" y="11"/>
                        <a:pt x="34" y="13"/>
                      </a:cubicBezTo>
                      <a:cubicBezTo>
                        <a:pt x="33" y="15"/>
                        <a:pt x="30" y="14"/>
                        <a:pt x="30" y="16"/>
                      </a:cubicBezTo>
                      <a:cubicBezTo>
                        <a:pt x="30" y="18"/>
                        <a:pt x="27" y="17"/>
                        <a:pt x="27" y="18"/>
                      </a:cubicBezTo>
                      <a:cubicBezTo>
                        <a:pt x="27" y="19"/>
                        <a:pt x="26" y="19"/>
                        <a:pt x="25" y="19"/>
                      </a:cubicBezTo>
                      <a:cubicBezTo>
                        <a:pt x="25" y="19"/>
                        <a:pt x="25" y="19"/>
                        <a:pt x="25" y="19"/>
                      </a:cubicBezTo>
                      <a:cubicBezTo>
                        <a:pt x="24" y="19"/>
                        <a:pt x="24" y="19"/>
                        <a:pt x="24" y="19"/>
                      </a:cubicBezTo>
                      <a:cubicBezTo>
                        <a:pt x="24" y="19"/>
                        <a:pt x="23" y="19"/>
                        <a:pt x="23" y="20"/>
                      </a:cubicBezTo>
                      <a:cubicBezTo>
                        <a:pt x="23" y="21"/>
                        <a:pt x="22" y="21"/>
                        <a:pt x="22" y="21"/>
                      </a:cubicBezTo>
                      <a:cubicBezTo>
                        <a:pt x="21" y="21"/>
                        <a:pt x="21" y="21"/>
                        <a:pt x="20" y="20"/>
                      </a:cubicBezTo>
                      <a:cubicBezTo>
                        <a:pt x="20" y="20"/>
                        <a:pt x="19" y="20"/>
                        <a:pt x="19" y="20"/>
                      </a:cubicBezTo>
                      <a:cubicBezTo>
                        <a:pt x="19" y="20"/>
                        <a:pt x="18" y="20"/>
                        <a:pt x="18" y="20"/>
                      </a:cubicBezTo>
                      <a:cubicBezTo>
                        <a:pt x="18" y="21"/>
                        <a:pt x="17" y="21"/>
                        <a:pt x="17" y="21"/>
                      </a:cubicBezTo>
                      <a:cubicBezTo>
                        <a:pt x="16" y="21"/>
                        <a:pt x="15" y="20"/>
                        <a:pt x="14" y="20"/>
                      </a:cubicBezTo>
                      <a:cubicBezTo>
                        <a:pt x="14" y="19"/>
                        <a:pt x="13" y="19"/>
                        <a:pt x="12" y="19"/>
                      </a:cubicBezTo>
                      <a:cubicBezTo>
                        <a:pt x="12" y="19"/>
                        <a:pt x="12" y="19"/>
                        <a:pt x="11" y="19"/>
                      </a:cubicBezTo>
                      <a:cubicBezTo>
                        <a:pt x="11" y="19"/>
                        <a:pt x="11" y="19"/>
                        <a:pt x="11" y="19"/>
                      </a:cubicBezTo>
                      <a:cubicBezTo>
                        <a:pt x="10" y="19"/>
                        <a:pt x="9" y="19"/>
                        <a:pt x="9" y="18"/>
                      </a:cubicBezTo>
                      <a:cubicBezTo>
                        <a:pt x="8" y="17"/>
                        <a:pt x="8" y="16"/>
                        <a:pt x="7" y="16"/>
                      </a:cubicBezTo>
                      <a:cubicBezTo>
                        <a:pt x="7" y="16"/>
                        <a:pt x="7" y="16"/>
                        <a:pt x="7" y="16"/>
                      </a:cubicBezTo>
                      <a:cubicBezTo>
                        <a:pt x="7" y="17"/>
                        <a:pt x="7" y="17"/>
                        <a:pt x="6" y="17"/>
                      </a:cubicBezTo>
                      <a:cubicBezTo>
                        <a:pt x="5" y="17"/>
                        <a:pt x="4" y="14"/>
                        <a:pt x="3" y="13"/>
                      </a:cubicBezTo>
                      <a:cubicBezTo>
                        <a:pt x="3" y="13"/>
                        <a:pt x="3" y="12"/>
                        <a:pt x="2" y="12"/>
                      </a:cubicBezTo>
                      <a:cubicBezTo>
                        <a:pt x="2" y="12"/>
                        <a:pt x="2" y="12"/>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1" y="13"/>
                      </a:cubicBezTo>
                      <a:cubicBezTo>
                        <a:pt x="1" y="14"/>
                        <a:pt x="1"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7"/>
                      </a:cubicBezTo>
                      <a:cubicBezTo>
                        <a:pt x="4" y="17"/>
                        <a:pt x="4" y="18"/>
                        <a:pt x="4" y="18"/>
                      </a:cubicBezTo>
                      <a:cubicBezTo>
                        <a:pt x="5" y="19"/>
                        <a:pt x="5" y="20"/>
                        <a:pt x="5" y="20"/>
                      </a:cubicBezTo>
                      <a:cubicBezTo>
                        <a:pt x="6" y="20"/>
                        <a:pt x="6" y="21"/>
                        <a:pt x="6" y="21"/>
                      </a:cubicBezTo>
                      <a:cubicBezTo>
                        <a:pt x="6" y="21"/>
                        <a:pt x="6" y="21"/>
                        <a:pt x="6" y="21"/>
                      </a:cubicBezTo>
                      <a:cubicBezTo>
                        <a:pt x="6" y="21"/>
                        <a:pt x="6" y="21"/>
                        <a:pt x="6" y="21"/>
                      </a:cubicBezTo>
                      <a:cubicBezTo>
                        <a:pt x="6" y="21"/>
                        <a:pt x="6" y="21"/>
                        <a:pt x="6" y="21"/>
                      </a:cubicBezTo>
                      <a:cubicBezTo>
                        <a:pt x="6" y="21"/>
                        <a:pt x="7" y="21"/>
                        <a:pt x="7" y="21"/>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1"/>
                        <a:pt x="8" y="22"/>
                      </a:cubicBezTo>
                      <a:cubicBezTo>
                        <a:pt x="9" y="22"/>
                        <a:pt x="9" y="22"/>
                        <a:pt x="9" y="22"/>
                      </a:cubicBezTo>
                      <a:cubicBezTo>
                        <a:pt x="9" y="22"/>
                        <a:pt x="9" y="22"/>
                        <a:pt x="9" y="22"/>
                      </a:cubicBezTo>
                      <a:cubicBezTo>
                        <a:pt x="9" y="22"/>
                        <a:pt x="9" y="22"/>
                        <a:pt x="9" y="22"/>
                      </a:cubicBezTo>
                      <a:cubicBezTo>
                        <a:pt x="9" y="22"/>
                        <a:pt x="9" y="22"/>
                        <a:pt x="9" y="22"/>
                      </a:cubicBezTo>
                      <a:cubicBezTo>
                        <a:pt x="9" y="23"/>
                        <a:pt x="10"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4" y="23"/>
                        <a:pt x="14" y="24"/>
                      </a:cubicBezTo>
                      <a:cubicBezTo>
                        <a:pt x="14" y="24"/>
                        <a:pt x="14" y="24"/>
                        <a:pt x="14" y="24"/>
                      </a:cubicBezTo>
                      <a:cubicBezTo>
                        <a:pt x="14" y="24"/>
                        <a:pt x="14" y="24"/>
                        <a:pt x="14" y="24"/>
                      </a:cubicBezTo>
                      <a:cubicBezTo>
                        <a:pt x="15" y="24"/>
                        <a:pt x="16" y="25"/>
                        <a:pt x="17" y="25"/>
                      </a:cubicBezTo>
                      <a:cubicBezTo>
                        <a:pt x="17" y="25"/>
                        <a:pt x="17" y="25"/>
                        <a:pt x="17" y="25"/>
                      </a:cubicBezTo>
                      <a:cubicBezTo>
                        <a:pt x="17" y="25"/>
                        <a:pt x="17" y="25"/>
                        <a:pt x="17" y="25"/>
                      </a:cubicBezTo>
                      <a:cubicBezTo>
                        <a:pt x="17" y="25"/>
                        <a:pt x="17" y="25"/>
                        <a:pt x="17" y="25"/>
                      </a:cubicBezTo>
                      <a:cubicBezTo>
                        <a:pt x="17" y="25"/>
                        <a:pt x="18" y="25"/>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5"/>
                        <a:pt x="21" y="25"/>
                        <a:pt x="21" y="25"/>
                      </a:cubicBezTo>
                      <a:cubicBezTo>
                        <a:pt x="21" y="25"/>
                        <a:pt x="21" y="25"/>
                        <a:pt x="21" y="25"/>
                      </a:cubicBezTo>
                      <a:cubicBezTo>
                        <a:pt x="21" y="25"/>
                        <a:pt x="22" y="25"/>
                        <a:pt x="22" y="25"/>
                      </a:cubicBezTo>
                      <a:cubicBezTo>
                        <a:pt x="22" y="25"/>
                        <a:pt x="22" y="25"/>
                        <a:pt x="22" y="25"/>
                      </a:cubicBezTo>
                      <a:cubicBezTo>
                        <a:pt x="22" y="25"/>
                        <a:pt x="22" y="25"/>
                        <a:pt x="22" y="25"/>
                      </a:cubicBezTo>
                      <a:cubicBezTo>
                        <a:pt x="22" y="25"/>
                        <a:pt x="22" y="25"/>
                        <a:pt x="22" y="25"/>
                      </a:cubicBezTo>
                      <a:cubicBezTo>
                        <a:pt x="22" y="25"/>
                        <a:pt x="23" y="25"/>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7" y="23"/>
                        <a:pt x="27" y="22"/>
                      </a:cubicBezTo>
                      <a:cubicBezTo>
                        <a:pt x="27" y="22"/>
                        <a:pt x="27" y="22"/>
                        <a:pt x="27" y="22"/>
                      </a:cubicBezTo>
                      <a:cubicBezTo>
                        <a:pt x="27" y="21"/>
                        <a:pt x="30" y="22"/>
                        <a:pt x="30" y="20"/>
                      </a:cubicBezTo>
                      <a:cubicBezTo>
                        <a:pt x="30" y="18"/>
                        <a:pt x="33" y="19"/>
                        <a:pt x="34" y="17"/>
                      </a:cubicBezTo>
                      <a:cubicBezTo>
                        <a:pt x="34" y="15"/>
                        <a:pt x="36" y="15"/>
                        <a:pt x="36" y="13"/>
                      </a:cubicBezTo>
                      <a:cubicBezTo>
                        <a:pt x="36" y="13"/>
                        <a:pt x="36" y="13"/>
                        <a:pt x="36" y="13"/>
                      </a:cubicBezTo>
                      <a:cubicBezTo>
                        <a:pt x="36" y="13"/>
                        <a:pt x="36" y="13"/>
                        <a:pt x="36" y="13"/>
                      </a:cubicBezTo>
                      <a:cubicBezTo>
                        <a:pt x="36" y="11"/>
                        <a:pt x="38" y="10"/>
                        <a:pt x="38" y="9"/>
                      </a:cubicBezTo>
                      <a:cubicBezTo>
                        <a:pt x="38" y="8"/>
                        <a:pt x="38" y="8"/>
                        <a:pt x="38" y="8"/>
                      </a:cubicBezTo>
                      <a:cubicBezTo>
                        <a:pt x="38" y="7"/>
                        <a:pt x="38" y="7"/>
                        <a:pt x="38" y="7"/>
                      </a:cubicBezTo>
                      <a:cubicBezTo>
                        <a:pt x="38" y="6"/>
                        <a:pt x="39" y="4"/>
                        <a:pt x="39" y="3"/>
                      </a:cubicBezTo>
                      <a:cubicBezTo>
                        <a:pt x="39" y="3"/>
                        <a:pt x="39" y="2"/>
                        <a:pt x="39" y="2"/>
                      </a:cubicBezTo>
                      <a:cubicBezTo>
                        <a:pt x="39" y="2"/>
                        <a:pt x="39" y="2"/>
                        <a:pt x="39" y="2"/>
                      </a:cubicBezTo>
                      <a:cubicBezTo>
                        <a:pt x="39" y="2"/>
                        <a:pt x="39" y="2"/>
                        <a:pt x="39" y="1"/>
                      </a:cubicBezTo>
                      <a:cubicBezTo>
                        <a:pt x="39" y="1"/>
                        <a:pt x="39" y="1"/>
                        <a:pt x="39" y="0"/>
                      </a:cubicBezTo>
                    </a:path>
                  </a:pathLst>
                </a:custGeom>
                <a:solidFill>
                  <a:srgbClr val="A9A2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1" name="Freeform 11202">
                  <a:extLst>
                    <a:ext uri="{FF2B5EF4-FFF2-40B4-BE49-F238E27FC236}">
                      <a16:creationId xmlns:a16="http://schemas.microsoft.com/office/drawing/2014/main" id="{48725814-E1AB-3774-AE7A-81E67E235A01}"/>
                    </a:ext>
                  </a:extLst>
                </p:cNvPr>
                <p:cNvSpPr>
                  <a:spLocks/>
                </p:cNvSpPr>
                <p:nvPr/>
              </p:nvSpPr>
              <p:spPr bwMode="auto">
                <a:xfrm>
                  <a:off x="4628" y="2894"/>
                  <a:ext cx="2" cy="3"/>
                </a:xfrm>
                <a:custGeom>
                  <a:avLst/>
                  <a:gdLst>
                    <a:gd name="T0" fmla="*/ 1 w 3"/>
                    <a:gd name="T1" fmla="*/ 0 h 3"/>
                    <a:gd name="T2" fmla="*/ 1 w 3"/>
                    <a:gd name="T3" fmla="*/ 2 h 3"/>
                    <a:gd name="T4" fmla="*/ 1 w 3"/>
                    <a:gd name="T5" fmla="*/ 3 h 3"/>
                    <a:gd name="T6" fmla="*/ 1 w 3"/>
                    <a:gd name="T7" fmla="*/ 3 h 3"/>
                    <a:gd name="T8" fmla="*/ 1 w 3"/>
                    <a:gd name="T9" fmla="*/ 0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2" y="0"/>
                        <a:pt x="0" y="1"/>
                        <a:pt x="1" y="2"/>
                      </a:cubicBezTo>
                      <a:cubicBezTo>
                        <a:pt x="1" y="3"/>
                        <a:pt x="1" y="3"/>
                        <a:pt x="2" y="3"/>
                      </a:cubicBezTo>
                      <a:cubicBezTo>
                        <a:pt x="2" y="3"/>
                        <a:pt x="2" y="3"/>
                        <a:pt x="2" y="3"/>
                      </a:cubicBezTo>
                      <a:cubicBezTo>
                        <a:pt x="2" y="2"/>
                        <a:pt x="1" y="0"/>
                        <a:pt x="3" y="0"/>
                      </a:cubicBezTo>
                      <a:cubicBezTo>
                        <a:pt x="2" y="0"/>
                        <a:pt x="2" y="0"/>
                        <a:pt x="2"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2" name="Freeform 11203">
                  <a:extLst>
                    <a:ext uri="{FF2B5EF4-FFF2-40B4-BE49-F238E27FC236}">
                      <a16:creationId xmlns:a16="http://schemas.microsoft.com/office/drawing/2014/main" id="{C5F2E5AF-CD43-7277-80C7-8A5D60FE80B6}"/>
                    </a:ext>
                  </a:extLst>
                </p:cNvPr>
                <p:cNvSpPr>
                  <a:spLocks/>
                </p:cNvSpPr>
                <p:nvPr/>
              </p:nvSpPr>
              <p:spPr bwMode="auto">
                <a:xfrm>
                  <a:off x="4624" y="2890"/>
                  <a:ext cx="4" cy="2"/>
                </a:xfrm>
                <a:custGeom>
                  <a:avLst/>
                  <a:gdLst>
                    <a:gd name="T0" fmla="*/ 2 w 4"/>
                    <a:gd name="T1" fmla="*/ 0 h 3"/>
                    <a:gd name="T2" fmla="*/ 2 w 4"/>
                    <a:gd name="T3" fmla="*/ 0 h 3"/>
                    <a:gd name="T4" fmla="*/ 0 w 4"/>
                    <a:gd name="T5" fmla="*/ 1 h 3"/>
                    <a:gd name="T6" fmla="*/ 0 w 4"/>
                    <a:gd name="T7" fmla="*/ 1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2" y="0"/>
                        <a:pt x="2" y="0"/>
                        <a:pt x="2" y="0"/>
                      </a:cubicBezTo>
                      <a:cubicBezTo>
                        <a:pt x="2" y="1"/>
                        <a:pt x="0" y="3"/>
                        <a:pt x="0" y="3"/>
                      </a:cubicBezTo>
                      <a:cubicBezTo>
                        <a:pt x="0" y="3"/>
                        <a:pt x="0" y="3"/>
                        <a:pt x="0" y="3"/>
                      </a:cubicBezTo>
                      <a:cubicBezTo>
                        <a:pt x="2" y="3"/>
                        <a:pt x="4" y="1"/>
                        <a:pt x="2"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3" name="Freeform 11204">
                  <a:extLst>
                    <a:ext uri="{FF2B5EF4-FFF2-40B4-BE49-F238E27FC236}">
                      <a16:creationId xmlns:a16="http://schemas.microsoft.com/office/drawing/2014/main" id="{678AEB2A-0444-F38F-2850-AA0B959A373C}"/>
                    </a:ext>
                  </a:extLst>
                </p:cNvPr>
                <p:cNvSpPr>
                  <a:spLocks/>
                </p:cNvSpPr>
                <p:nvPr/>
              </p:nvSpPr>
              <p:spPr bwMode="auto">
                <a:xfrm>
                  <a:off x="4622" y="2897"/>
                  <a:ext cx="3" cy="4"/>
                </a:xfrm>
                <a:custGeom>
                  <a:avLst/>
                  <a:gdLst>
                    <a:gd name="T0" fmla="*/ 2 w 4"/>
                    <a:gd name="T1" fmla="*/ 0 h 4"/>
                    <a:gd name="T2" fmla="*/ 2 w 4"/>
                    <a:gd name="T3" fmla="*/ 0 h 4"/>
                    <a:gd name="T4" fmla="*/ 1 w 4"/>
                    <a:gd name="T5" fmla="*/ 4 h 4"/>
                    <a:gd name="T6" fmla="*/ 2 w 4"/>
                    <a:gd name="T7" fmla="*/ 0 h 4"/>
                    <a:gd name="T8" fmla="*/ 2 w 4"/>
                    <a:gd name="T9" fmla="*/ 1 h 4"/>
                    <a:gd name="T10" fmla="*/ 2 w 4"/>
                    <a:gd name="T11" fmla="*/ 0 h 4"/>
                    <a:gd name="T12" fmla="*/ 2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3" y="0"/>
                      </a:moveTo>
                      <a:cubicBezTo>
                        <a:pt x="2" y="0"/>
                        <a:pt x="2" y="0"/>
                        <a:pt x="2" y="0"/>
                      </a:cubicBezTo>
                      <a:cubicBezTo>
                        <a:pt x="1" y="1"/>
                        <a:pt x="0" y="3"/>
                        <a:pt x="1" y="4"/>
                      </a:cubicBezTo>
                      <a:cubicBezTo>
                        <a:pt x="2" y="3"/>
                        <a:pt x="2" y="0"/>
                        <a:pt x="3" y="0"/>
                      </a:cubicBezTo>
                      <a:cubicBezTo>
                        <a:pt x="3" y="0"/>
                        <a:pt x="3" y="0"/>
                        <a:pt x="4" y="1"/>
                      </a:cubicBezTo>
                      <a:cubicBezTo>
                        <a:pt x="4" y="0"/>
                        <a:pt x="4" y="0"/>
                        <a:pt x="4" y="0"/>
                      </a:cubicBezTo>
                      <a:cubicBezTo>
                        <a:pt x="4" y="0"/>
                        <a:pt x="3" y="0"/>
                        <a:pt x="3"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4" name="Freeform 11205">
                  <a:extLst>
                    <a:ext uri="{FF2B5EF4-FFF2-40B4-BE49-F238E27FC236}">
                      <a16:creationId xmlns:a16="http://schemas.microsoft.com/office/drawing/2014/main" id="{263FA925-808F-26CD-05C0-DB9FC48EC8EA}"/>
                    </a:ext>
                  </a:extLst>
                </p:cNvPr>
                <p:cNvSpPr>
                  <a:spLocks noEditPoints="1"/>
                </p:cNvSpPr>
                <p:nvPr/>
              </p:nvSpPr>
              <p:spPr bwMode="auto">
                <a:xfrm>
                  <a:off x="4617" y="2891"/>
                  <a:ext cx="2" cy="5"/>
                </a:xfrm>
                <a:custGeom>
                  <a:avLst/>
                  <a:gdLst>
                    <a:gd name="T0" fmla="*/ 1 w 3"/>
                    <a:gd name="T1" fmla="*/ 1 h 6"/>
                    <a:gd name="T2" fmla="*/ 1 w 3"/>
                    <a:gd name="T3" fmla="*/ 3 h 6"/>
                    <a:gd name="T4" fmla="*/ 1 w 3"/>
                    <a:gd name="T5" fmla="*/ 3 h 6"/>
                    <a:gd name="T6" fmla="*/ 1 w 3"/>
                    <a:gd name="T7" fmla="*/ 3 h 6"/>
                    <a:gd name="T8" fmla="*/ 1 w 3"/>
                    <a:gd name="T9" fmla="*/ 3 h 6"/>
                    <a:gd name="T10" fmla="*/ 1 w 3"/>
                    <a:gd name="T11" fmla="*/ 1 h 6"/>
                    <a:gd name="T12" fmla="*/ 1 w 3"/>
                    <a:gd name="T13" fmla="*/ 0 h 6"/>
                    <a:gd name="T14" fmla="*/ 1 w 3"/>
                    <a:gd name="T15" fmla="*/ 0 h 6"/>
                    <a:gd name="T16" fmla="*/ 1 w 3"/>
                    <a:gd name="T17" fmla="*/ 0 h 6"/>
                    <a:gd name="T18" fmla="*/ 1 w 3"/>
                    <a:gd name="T19" fmla="*/ 1 h 6"/>
                    <a:gd name="T20" fmla="*/ 1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2" y="1"/>
                      </a:moveTo>
                      <a:cubicBezTo>
                        <a:pt x="2" y="1"/>
                        <a:pt x="2" y="3"/>
                        <a:pt x="1" y="4"/>
                      </a:cubicBezTo>
                      <a:cubicBezTo>
                        <a:pt x="1" y="5"/>
                        <a:pt x="0" y="5"/>
                        <a:pt x="1" y="6"/>
                      </a:cubicBezTo>
                      <a:cubicBezTo>
                        <a:pt x="1" y="6"/>
                        <a:pt x="1" y="6"/>
                        <a:pt x="1" y="6"/>
                      </a:cubicBezTo>
                      <a:cubicBezTo>
                        <a:pt x="2" y="6"/>
                        <a:pt x="3" y="3"/>
                        <a:pt x="3" y="3"/>
                      </a:cubicBezTo>
                      <a:cubicBezTo>
                        <a:pt x="3" y="2"/>
                        <a:pt x="3" y="1"/>
                        <a:pt x="2" y="1"/>
                      </a:cubicBezTo>
                      <a:moveTo>
                        <a:pt x="2" y="0"/>
                      </a:moveTo>
                      <a:cubicBezTo>
                        <a:pt x="2" y="0"/>
                        <a:pt x="2" y="0"/>
                        <a:pt x="2" y="0"/>
                      </a:cubicBezTo>
                      <a:cubicBezTo>
                        <a:pt x="2" y="0"/>
                        <a:pt x="2" y="0"/>
                        <a:pt x="2" y="0"/>
                      </a:cubicBezTo>
                      <a:cubicBezTo>
                        <a:pt x="2" y="0"/>
                        <a:pt x="2" y="0"/>
                        <a:pt x="2" y="1"/>
                      </a:cubicBezTo>
                      <a:cubicBezTo>
                        <a:pt x="2" y="0"/>
                        <a:pt x="2" y="0"/>
                        <a:pt x="2"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5" name="Freeform 11206">
                  <a:extLst>
                    <a:ext uri="{FF2B5EF4-FFF2-40B4-BE49-F238E27FC236}">
                      <a16:creationId xmlns:a16="http://schemas.microsoft.com/office/drawing/2014/main" id="{C0342FB7-40E0-38C1-76DD-DC1D993D94F4}"/>
                    </a:ext>
                  </a:extLst>
                </p:cNvPr>
                <p:cNvSpPr>
                  <a:spLocks noEditPoints="1"/>
                </p:cNvSpPr>
                <p:nvPr/>
              </p:nvSpPr>
              <p:spPr bwMode="auto">
                <a:xfrm>
                  <a:off x="4621" y="2887"/>
                  <a:ext cx="2" cy="3"/>
                </a:xfrm>
                <a:custGeom>
                  <a:avLst/>
                  <a:gdLst>
                    <a:gd name="T0" fmla="*/ 1 w 3"/>
                    <a:gd name="T1" fmla="*/ 1 h 3"/>
                    <a:gd name="T2" fmla="*/ 1 w 3"/>
                    <a:gd name="T3" fmla="*/ 1 h 3"/>
                    <a:gd name="T4" fmla="*/ 1 w 3"/>
                    <a:gd name="T5" fmla="*/ 1 h 3"/>
                    <a:gd name="T6" fmla="*/ 1 w 3"/>
                    <a:gd name="T7" fmla="*/ 1 h 3"/>
                    <a:gd name="T8" fmla="*/ 1 w 3"/>
                    <a:gd name="T9" fmla="*/ 0 h 3"/>
                    <a:gd name="T10" fmla="*/ 0 w 3"/>
                    <a:gd name="T11" fmla="*/ 3 h 3"/>
                    <a:gd name="T12" fmla="*/ 1 w 3"/>
                    <a:gd name="T13" fmla="*/ 1 h 3"/>
                    <a:gd name="T14" fmla="*/ 1 w 3"/>
                    <a:gd name="T15" fmla="*/ 1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2" y="0"/>
                      </a:moveTo>
                      <a:cubicBezTo>
                        <a:pt x="1" y="0"/>
                        <a:pt x="0" y="2"/>
                        <a:pt x="0" y="3"/>
                      </a:cubicBezTo>
                      <a:cubicBezTo>
                        <a:pt x="0" y="3"/>
                        <a:pt x="2" y="1"/>
                        <a:pt x="3" y="1"/>
                      </a:cubicBezTo>
                      <a:cubicBezTo>
                        <a:pt x="3" y="1"/>
                        <a:pt x="3" y="1"/>
                        <a:pt x="3" y="1"/>
                      </a:cubicBezTo>
                      <a:cubicBezTo>
                        <a:pt x="3" y="1"/>
                        <a:pt x="3" y="0"/>
                        <a:pt x="2"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6" name="Freeform 11207">
                  <a:extLst>
                    <a:ext uri="{FF2B5EF4-FFF2-40B4-BE49-F238E27FC236}">
                      <a16:creationId xmlns:a16="http://schemas.microsoft.com/office/drawing/2014/main" id="{A03F6653-BB58-9477-3F61-79CD5EE86709}"/>
                    </a:ext>
                  </a:extLst>
                </p:cNvPr>
                <p:cNvSpPr>
                  <a:spLocks noEditPoints="1"/>
                </p:cNvSpPr>
                <p:nvPr/>
              </p:nvSpPr>
              <p:spPr bwMode="auto">
                <a:xfrm>
                  <a:off x="4622" y="2905"/>
                  <a:ext cx="2" cy="3"/>
                </a:xfrm>
                <a:custGeom>
                  <a:avLst/>
                  <a:gdLst>
                    <a:gd name="T0" fmla="*/ 1 w 3"/>
                    <a:gd name="T1" fmla="*/ 0 h 4"/>
                    <a:gd name="T2" fmla="*/ 1 w 3"/>
                    <a:gd name="T3" fmla="*/ 0 h 4"/>
                    <a:gd name="T4" fmla="*/ 0 w 3"/>
                    <a:gd name="T5" fmla="*/ 2 h 4"/>
                    <a:gd name="T6" fmla="*/ 1 w 3"/>
                    <a:gd name="T7" fmla="*/ 2 h 4"/>
                    <a:gd name="T8" fmla="*/ 1 w 3"/>
                    <a:gd name="T9" fmla="*/ 2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0"/>
                      </a:moveTo>
                      <a:cubicBezTo>
                        <a:pt x="3" y="0"/>
                        <a:pt x="3" y="0"/>
                        <a:pt x="3" y="0"/>
                      </a:cubicBezTo>
                      <a:cubicBezTo>
                        <a:pt x="3" y="2"/>
                        <a:pt x="1" y="3"/>
                        <a:pt x="0" y="3"/>
                      </a:cubicBezTo>
                      <a:cubicBezTo>
                        <a:pt x="0" y="4"/>
                        <a:pt x="1" y="4"/>
                        <a:pt x="1" y="4"/>
                      </a:cubicBezTo>
                      <a:cubicBezTo>
                        <a:pt x="2" y="4"/>
                        <a:pt x="2" y="3"/>
                        <a:pt x="3" y="2"/>
                      </a:cubicBezTo>
                      <a:cubicBezTo>
                        <a:pt x="3" y="1"/>
                        <a:pt x="3" y="0"/>
                        <a:pt x="3" y="0"/>
                      </a:cubicBezTo>
                      <a:moveTo>
                        <a:pt x="3" y="0"/>
                      </a:moveTo>
                      <a:cubicBezTo>
                        <a:pt x="3" y="0"/>
                        <a:pt x="3" y="0"/>
                        <a:pt x="3" y="0"/>
                      </a:cubicBezTo>
                      <a:cubicBezTo>
                        <a:pt x="3" y="0"/>
                        <a:pt x="3" y="0"/>
                        <a:pt x="3" y="0"/>
                      </a:cubicBezTo>
                      <a:cubicBezTo>
                        <a:pt x="3" y="0"/>
                        <a:pt x="3" y="0"/>
                        <a:pt x="3"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7" name="Freeform 11208">
                  <a:extLst>
                    <a:ext uri="{FF2B5EF4-FFF2-40B4-BE49-F238E27FC236}">
                      <a16:creationId xmlns:a16="http://schemas.microsoft.com/office/drawing/2014/main" id="{AA7D6F6D-6BBE-6D3A-50CE-5AE425E98D54}"/>
                    </a:ext>
                  </a:extLst>
                </p:cNvPr>
                <p:cNvSpPr>
                  <a:spLocks noEditPoints="1"/>
                </p:cNvSpPr>
                <p:nvPr/>
              </p:nvSpPr>
              <p:spPr bwMode="auto">
                <a:xfrm>
                  <a:off x="4616" y="2902"/>
                  <a:ext cx="3" cy="3"/>
                </a:xfrm>
                <a:custGeom>
                  <a:avLst/>
                  <a:gdLst>
                    <a:gd name="T0" fmla="*/ 2 w 3"/>
                    <a:gd name="T1" fmla="*/ 0 h 4"/>
                    <a:gd name="T2" fmla="*/ 2 w 3"/>
                    <a:gd name="T3" fmla="*/ 0 h 4"/>
                    <a:gd name="T4" fmla="*/ 3 w 3"/>
                    <a:gd name="T5" fmla="*/ 0 h 4"/>
                    <a:gd name="T6" fmla="*/ 2 w 3"/>
                    <a:gd name="T7" fmla="*/ 0 h 4"/>
                    <a:gd name="T8" fmla="*/ 2 w 3"/>
                    <a:gd name="T9" fmla="*/ 0 h 4"/>
                    <a:gd name="T10" fmla="*/ 1 w 3"/>
                    <a:gd name="T11" fmla="*/ 2 h 4"/>
                    <a:gd name="T12" fmla="*/ 1 w 3"/>
                    <a:gd name="T13" fmla="*/ 2 h 4"/>
                    <a:gd name="T14" fmla="*/ 2 w 3"/>
                    <a:gd name="T15" fmla="*/ 0 h 4"/>
                    <a:gd name="T16" fmla="*/ 2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2" y="0"/>
                      </a:moveTo>
                      <a:cubicBezTo>
                        <a:pt x="2" y="0"/>
                        <a:pt x="2" y="0"/>
                        <a:pt x="2" y="0"/>
                      </a:cubicBezTo>
                      <a:cubicBezTo>
                        <a:pt x="2" y="0"/>
                        <a:pt x="3" y="0"/>
                        <a:pt x="3" y="0"/>
                      </a:cubicBezTo>
                      <a:cubicBezTo>
                        <a:pt x="2" y="0"/>
                        <a:pt x="2" y="0"/>
                        <a:pt x="2" y="0"/>
                      </a:cubicBezTo>
                      <a:moveTo>
                        <a:pt x="2" y="0"/>
                      </a:moveTo>
                      <a:cubicBezTo>
                        <a:pt x="0" y="0"/>
                        <a:pt x="0" y="3"/>
                        <a:pt x="1" y="4"/>
                      </a:cubicBezTo>
                      <a:cubicBezTo>
                        <a:pt x="1" y="4"/>
                        <a:pt x="1" y="3"/>
                        <a:pt x="1" y="2"/>
                      </a:cubicBezTo>
                      <a:cubicBezTo>
                        <a:pt x="1" y="1"/>
                        <a:pt x="2" y="1"/>
                        <a:pt x="2" y="0"/>
                      </a:cubicBezTo>
                      <a:cubicBezTo>
                        <a:pt x="2" y="0"/>
                        <a:pt x="2" y="0"/>
                        <a:pt x="2"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8" name="Freeform 11209">
                  <a:extLst>
                    <a:ext uri="{FF2B5EF4-FFF2-40B4-BE49-F238E27FC236}">
                      <a16:creationId xmlns:a16="http://schemas.microsoft.com/office/drawing/2014/main" id="{976E86F9-3622-B410-A4CB-67D78A4B4AAD}"/>
                    </a:ext>
                  </a:extLst>
                </p:cNvPr>
                <p:cNvSpPr>
                  <a:spLocks/>
                </p:cNvSpPr>
                <p:nvPr/>
              </p:nvSpPr>
              <p:spPr bwMode="auto">
                <a:xfrm>
                  <a:off x="4610" y="2895"/>
                  <a:ext cx="4" cy="4"/>
                </a:xfrm>
                <a:custGeom>
                  <a:avLst/>
                  <a:gdLst>
                    <a:gd name="T0" fmla="*/ 3 w 4"/>
                    <a:gd name="T1" fmla="*/ 0 h 5"/>
                    <a:gd name="T2" fmla="*/ 2 w 4"/>
                    <a:gd name="T3" fmla="*/ 1 h 5"/>
                    <a:gd name="T4" fmla="*/ 0 w 4"/>
                    <a:gd name="T5" fmla="*/ 2 h 5"/>
                    <a:gd name="T6" fmla="*/ 0 w 4"/>
                    <a:gd name="T7" fmla="*/ 2 h 5"/>
                    <a:gd name="T8" fmla="*/ 3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3" y="0"/>
                      </a:moveTo>
                      <a:cubicBezTo>
                        <a:pt x="2" y="1"/>
                        <a:pt x="2" y="1"/>
                        <a:pt x="2" y="1"/>
                      </a:cubicBezTo>
                      <a:cubicBezTo>
                        <a:pt x="1" y="2"/>
                        <a:pt x="1" y="4"/>
                        <a:pt x="0" y="5"/>
                      </a:cubicBezTo>
                      <a:cubicBezTo>
                        <a:pt x="0" y="5"/>
                        <a:pt x="0" y="5"/>
                        <a:pt x="0" y="5"/>
                      </a:cubicBezTo>
                      <a:cubicBezTo>
                        <a:pt x="2" y="5"/>
                        <a:pt x="4" y="2"/>
                        <a:pt x="3"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29" name="Freeform 11210">
                  <a:extLst>
                    <a:ext uri="{FF2B5EF4-FFF2-40B4-BE49-F238E27FC236}">
                      <a16:creationId xmlns:a16="http://schemas.microsoft.com/office/drawing/2014/main" id="{35C7DF00-1961-8030-1239-8252E6C5E52B}"/>
                    </a:ext>
                  </a:extLst>
                </p:cNvPr>
                <p:cNvSpPr>
                  <a:spLocks/>
                </p:cNvSpPr>
                <p:nvPr/>
              </p:nvSpPr>
              <p:spPr bwMode="auto">
                <a:xfrm>
                  <a:off x="4613" y="2890"/>
                  <a:ext cx="2" cy="2"/>
                </a:xfrm>
                <a:custGeom>
                  <a:avLst/>
                  <a:gdLst>
                    <a:gd name="T0" fmla="*/ 1 w 3"/>
                    <a:gd name="T1" fmla="*/ 0 h 3"/>
                    <a:gd name="T2" fmla="*/ 1 w 3"/>
                    <a:gd name="T3" fmla="*/ 1 h 3"/>
                    <a:gd name="T4" fmla="*/ 1 w 3"/>
                    <a:gd name="T5" fmla="*/ 0 h 3"/>
                    <a:gd name="T6" fmla="*/ 1 w 3"/>
                    <a:gd name="T7" fmla="*/ 0 h 3"/>
                    <a:gd name="T8" fmla="*/ 1 w 3"/>
                    <a:gd name="T9" fmla="*/ 0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1" y="0"/>
                        <a:pt x="0" y="2"/>
                        <a:pt x="1" y="3"/>
                      </a:cubicBezTo>
                      <a:cubicBezTo>
                        <a:pt x="1" y="3"/>
                        <a:pt x="1" y="0"/>
                        <a:pt x="3" y="0"/>
                      </a:cubicBezTo>
                      <a:cubicBezTo>
                        <a:pt x="3" y="0"/>
                        <a:pt x="3" y="0"/>
                        <a:pt x="3" y="0"/>
                      </a:cubicBezTo>
                      <a:cubicBezTo>
                        <a:pt x="3" y="0"/>
                        <a:pt x="3" y="0"/>
                        <a:pt x="3" y="0"/>
                      </a:cubicBezTo>
                      <a:cubicBezTo>
                        <a:pt x="3" y="0"/>
                        <a:pt x="2" y="0"/>
                        <a:pt x="2"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0" name="Freeform 11211">
                  <a:extLst>
                    <a:ext uri="{FF2B5EF4-FFF2-40B4-BE49-F238E27FC236}">
                      <a16:creationId xmlns:a16="http://schemas.microsoft.com/office/drawing/2014/main" id="{4474DC79-1865-100E-8EC6-16FB19CA452C}"/>
                    </a:ext>
                  </a:extLst>
                </p:cNvPr>
                <p:cNvSpPr>
                  <a:spLocks/>
                </p:cNvSpPr>
                <p:nvPr/>
              </p:nvSpPr>
              <p:spPr bwMode="auto">
                <a:xfrm>
                  <a:off x="4614" y="2907"/>
                  <a:ext cx="4" cy="2"/>
                </a:xfrm>
                <a:custGeom>
                  <a:avLst/>
                  <a:gdLst>
                    <a:gd name="T0" fmla="*/ 4 w 4"/>
                    <a:gd name="T1" fmla="*/ 0 h 2"/>
                    <a:gd name="T2" fmla="*/ 3 w 4"/>
                    <a:gd name="T3" fmla="*/ 0 h 2"/>
                    <a:gd name="T4" fmla="*/ 2 w 4"/>
                    <a:gd name="T5" fmla="*/ 2 h 2"/>
                    <a:gd name="T6" fmla="*/ 0 w 4"/>
                    <a:gd name="T7" fmla="*/ 1 h 2"/>
                    <a:gd name="T8" fmla="*/ 1 w 4"/>
                    <a:gd name="T9" fmla="*/ 2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cubicBezTo>
                        <a:pt x="3" y="0"/>
                        <a:pt x="3" y="0"/>
                        <a:pt x="3" y="0"/>
                      </a:cubicBezTo>
                      <a:cubicBezTo>
                        <a:pt x="3" y="1"/>
                        <a:pt x="3" y="2"/>
                        <a:pt x="2" y="2"/>
                      </a:cubicBezTo>
                      <a:cubicBezTo>
                        <a:pt x="1" y="2"/>
                        <a:pt x="1" y="1"/>
                        <a:pt x="0" y="1"/>
                      </a:cubicBezTo>
                      <a:cubicBezTo>
                        <a:pt x="0" y="2"/>
                        <a:pt x="1" y="2"/>
                        <a:pt x="1" y="2"/>
                      </a:cubicBezTo>
                      <a:cubicBezTo>
                        <a:pt x="2" y="2"/>
                        <a:pt x="4" y="1"/>
                        <a:pt x="4"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1" name="Freeform 11212">
                  <a:extLst>
                    <a:ext uri="{FF2B5EF4-FFF2-40B4-BE49-F238E27FC236}">
                      <a16:creationId xmlns:a16="http://schemas.microsoft.com/office/drawing/2014/main" id="{A08A03AF-7BC1-2846-1288-34C83ACA781D}"/>
                    </a:ext>
                  </a:extLst>
                </p:cNvPr>
                <p:cNvSpPr>
                  <a:spLocks noEditPoints="1"/>
                </p:cNvSpPr>
                <p:nvPr/>
              </p:nvSpPr>
              <p:spPr bwMode="auto">
                <a:xfrm>
                  <a:off x="4609" y="2903"/>
                  <a:ext cx="3" cy="4"/>
                </a:xfrm>
                <a:custGeom>
                  <a:avLst/>
                  <a:gdLst>
                    <a:gd name="T0" fmla="*/ 2 w 3"/>
                    <a:gd name="T1" fmla="*/ 2 h 5"/>
                    <a:gd name="T2" fmla="*/ 2 w 3"/>
                    <a:gd name="T3" fmla="*/ 2 h 5"/>
                    <a:gd name="T4" fmla="*/ 2 w 3"/>
                    <a:gd name="T5" fmla="*/ 2 h 5"/>
                    <a:gd name="T6" fmla="*/ 3 w 3"/>
                    <a:gd name="T7" fmla="*/ 0 h 5"/>
                    <a:gd name="T8" fmla="*/ 2 w 3"/>
                    <a:gd name="T9" fmla="*/ 0 h 5"/>
                    <a:gd name="T10" fmla="*/ 1 w 3"/>
                    <a:gd name="T11" fmla="*/ 2 h 5"/>
                    <a:gd name="T12" fmla="*/ 2 w 3"/>
                    <a:gd name="T13" fmla="*/ 2 h 5"/>
                    <a:gd name="T14" fmla="*/ 3 w 3"/>
                    <a:gd name="T15" fmla="*/ 0 h 5"/>
                    <a:gd name="T16" fmla="*/ 3 w 3"/>
                    <a:gd name="T17" fmla="*/ 0 h 5"/>
                    <a:gd name="T18" fmla="*/ 3 w 3"/>
                    <a:gd name="T19" fmla="*/ 0 h 5"/>
                    <a:gd name="T20" fmla="*/ 3 w 3"/>
                    <a:gd name="T21" fmla="*/ 0 h 5"/>
                    <a:gd name="T22" fmla="*/ 3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5"/>
                      </a:moveTo>
                      <a:cubicBezTo>
                        <a:pt x="2" y="5"/>
                        <a:pt x="2" y="5"/>
                        <a:pt x="2" y="5"/>
                      </a:cubicBezTo>
                      <a:cubicBezTo>
                        <a:pt x="2" y="5"/>
                        <a:pt x="2" y="5"/>
                        <a:pt x="2" y="5"/>
                      </a:cubicBezTo>
                      <a:moveTo>
                        <a:pt x="3" y="0"/>
                      </a:moveTo>
                      <a:cubicBezTo>
                        <a:pt x="2" y="0"/>
                        <a:pt x="2" y="0"/>
                        <a:pt x="2" y="0"/>
                      </a:cubicBezTo>
                      <a:cubicBezTo>
                        <a:pt x="2" y="1"/>
                        <a:pt x="0" y="2"/>
                        <a:pt x="1" y="3"/>
                      </a:cubicBezTo>
                      <a:cubicBezTo>
                        <a:pt x="1" y="4"/>
                        <a:pt x="2" y="4"/>
                        <a:pt x="2" y="5"/>
                      </a:cubicBezTo>
                      <a:cubicBezTo>
                        <a:pt x="1" y="3"/>
                        <a:pt x="2" y="0"/>
                        <a:pt x="3" y="0"/>
                      </a:cubicBezTo>
                      <a:moveTo>
                        <a:pt x="3" y="0"/>
                      </a:moveTo>
                      <a:cubicBezTo>
                        <a:pt x="3" y="0"/>
                        <a:pt x="3" y="0"/>
                        <a:pt x="3" y="0"/>
                      </a:cubicBezTo>
                      <a:cubicBezTo>
                        <a:pt x="3" y="0"/>
                        <a:pt x="3" y="0"/>
                        <a:pt x="3" y="0"/>
                      </a:cubicBezTo>
                      <a:cubicBezTo>
                        <a:pt x="3" y="0"/>
                        <a:pt x="3" y="0"/>
                        <a:pt x="3"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2" name="Freeform 11213">
                  <a:extLst>
                    <a:ext uri="{FF2B5EF4-FFF2-40B4-BE49-F238E27FC236}">
                      <a16:creationId xmlns:a16="http://schemas.microsoft.com/office/drawing/2014/main" id="{1B7C2E85-D1D7-107A-9437-0BD99847F31D}"/>
                    </a:ext>
                  </a:extLst>
                </p:cNvPr>
                <p:cNvSpPr>
                  <a:spLocks noEditPoints="1"/>
                </p:cNvSpPr>
                <p:nvPr/>
              </p:nvSpPr>
              <p:spPr bwMode="auto">
                <a:xfrm>
                  <a:off x="4607" y="2901"/>
                  <a:ext cx="2"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1 w 2"/>
                    <a:gd name="T13" fmla="*/ 0 h 5"/>
                    <a:gd name="T14" fmla="*/ 1 w 2"/>
                    <a:gd name="T15" fmla="*/ 1 h 5"/>
                    <a:gd name="T16" fmla="*/ 2 w 2"/>
                    <a:gd name="T17" fmla="*/ 0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0" y="2"/>
                        <a:pt x="1" y="4"/>
                        <a:pt x="1" y="5"/>
                      </a:cubicBezTo>
                      <a:cubicBezTo>
                        <a:pt x="2" y="4"/>
                        <a:pt x="1" y="2"/>
                        <a:pt x="1" y="1"/>
                      </a:cubicBezTo>
                      <a:moveTo>
                        <a:pt x="1" y="1"/>
                      </a:moveTo>
                      <a:cubicBezTo>
                        <a:pt x="1" y="1"/>
                        <a:pt x="1" y="1"/>
                        <a:pt x="1" y="1"/>
                      </a:cubicBezTo>
                      <a:cubicBezTo>
                        <a:pt x="1" y="1"/>
                        <a:pt x="1" y="1"/>
                        <a:pt x="1" y="1"/>
                      </a:cubicBezTo>
                      <a:moveTo>
                        <a:pt x="1" y="0"/>
                      </a:moveTo>
                      <a:cubicBezTo>
                        <a:pt x="1" y="0"/>
                        <a:pt x="1" y="1"/>
                        <a:pt x="1" y="1"/>
                      </a:cubicBezTo>
                      <a:cubicBezTo>
                        <a:pt x="1" y="1"/>
                        <a:pt x="1" y="1"/>
                        <a:pt x="2" y="0"/>
                      </a:cubicBezTo>
                      <a:cubicBezTo>
                        <a:pt x="1" y="0"/>
                        <a:pt x="1" y="0"/>
                        <a:pt x="1"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3" name="Freeform 11214">
                  <a:extLst>
                    <a:ext uri="{FF2B5EF4-FFF2-40B4-BE49-F238E27FC236}">
                      <a16:creationId xmlns:a16="http://schemas.microsoft.com/office/drawing/2014/main" id="{E853DC83-8642-D035-F7F1-57AED1E7F541}"/>
                    </a:ext>
                  </a:extLst>
                </p:cNvPr>
                <p:cNvSpPr>
                  <a:spLocks noEditPoints="1"/>
                </p:cNvSpPr>
                <p:nvPr/>
              </p:nvSpPr>
              <p:spPr bwMode="auto">
                <a:xfrm>
                  <a:off x="4348" y="2549"/>
                  <a:ext cx="30" cy="29"/>
                </a:xfrm>
                <a:custGeom>
                  <a:avLst/>
                  <a:gdLst>
                    <a:gd name="T0" fmla="*/ 18 w 36"/>
                    <a:gd name="T1" fmla="*/ 3 h 35"/>
                    <a:gd name="T2" fmla="*/ 18 w 36"/>
                    <a:gd name="T3" fmla="*/ 3 h 35"/>
                    <a:gd name="T4" fmla="*/ 17 w 36"/>
                    <a:gd name="T5" fmla="*/ 3 h 35"/>
                    <a:gd name="T6" fmla="*/ 17 w 36"/>
                    <a:gd name="T7" fmla="*/ 3 h 35"/>
                    <a:gd name="T8" fmla="*/ 16 w 36"/>
                    <a:gd name="T9" fmla="*/ 2 h 35"/>
                    <a:gd name="T10" fmla="*/ 16 w 36"/>
                    <a:gd name="T11" fmla="*/ 2 h 35"/>
                    <a:gd name="T12" fmla="*/ 8 w 36"/>
                    <a:gd name="T13" fmla="*/ 13 h 35"/>
                    <a:gd name="T14" fmla="*/ 6 w 36"/>
                    <a:gd name="T15" fmla="*/ 14 h 35"/>
                    <a:gd name="T16" fmla="*/ 11 w 36"/>
                    <a:gd name="T17" fmla="*/ 12 h 35"/>
                    <a:gd name="T18" fmla="*/ 11 w 36"/>
                    <a:gd name="T19" fmla="*/ 12 h 35"/>
                    <a:gd name="T20" fmla="*/ 11 w 36"/>
                    <a:gd name="T21" fmla="*/ 12 h 35"/>
                    <a:gd name="T22" fmla="*/ 4 w 36"/>
                    <a:gd name="T23" fmla="*/ 11 h 35"/>
                    <a:gd name="T24" fmla="*/ 4 w 36"/>
                    <a:gd name="T25" fmla="*/ 12 h 35"/>
                    <a:gd name="T26" fmla="*/ 3 w 36"/>
                    <a:gd name="T27" fmla="*/ 12 h 35"/>
                    <a:gd name="T28" fmla="*/ 8 w 36"/>
                    <a:gd name="T29" fmla="*/ 12 h 35"/>
                    <a:gd name="T30" fmla="*/ 8 w 36"/>
                    <a:gd name="T31" fmla="*/ 10 h 35"/>
                    <a:gd name="T32" fmla="*/ 7 w 36"/>
                    <a:gd name="T33" fmla="*/ 11 h 35"/>
                    <a:gd name="T34" fmla="*/ 3 w 36"/>
                    <a:gd name="T35" fmla="*/ 10 h 35"/>
                    <a:gd name="T36" fmla="*/ 3 w 36"/>
                    <a:gd name="T37" fmla="*/ 10 h 35"/>
                    <a:gd name="T38" fmla="*/ 3 w 36"/>
                    <a:gd name="T39" fmla="*/ 10 h 35"/>
                    <a:gd name="T40" fmla="*/ 11 w 36"/>
                    <a:gd name="T41" fmla="*/ 7 h 35"/>
                    <a:gd name="T42" fmla="*/ 11 w 36"/>
                    <a:gd name="T43" fmla="*/ 7 h 35"/>
                    <a:gd name="T44" fmla="*/ 3 w 36"/>
                    <a:gd name="T45" fmla="*/ 8 h 35"/>
                    <a:gd name="T46" fmla="*/ 3 w 36"/>
                    <a:gd name="T47" fmla="*/ 8 h 35"/>
                    <a:gd name="T48" fmla="*/ 14 w 36"/>
                    <a:gd name="T49" fmla="*/ 6 h 35"/>
                    <a:gd name="T50" fmla="*/ 14 w 36"/>
                    <a:gd name="T51" fmla="*/ 7 h 35"/>
                    <a:gd name="T52" fmla="*/ 8 w 36"/>
                    <a:gd name="T53" fmla="*/ 4 h 35"/>
                    <a:gd name="T54" fmla="*/ 8 w 36"/>
                    <a:gd name="T55" fmla="*/ 6 h 35"/>
                    <a:gd name="T56" fmla="*/ 8 w 36"/>
                    <a:gd name="T57" fmla="*/ 4 h 35"/>
                    <a:gd name="T58" fmla="*/ 6 w 36"/>
                    <a:gd name="T59" fmla="*/ 3 h 35"/>
                    <a:gd name="T60" fmla="*/ 6 w 36"/>
                    <a:gd name="T61" fmla="*/ 3 h 35"/>
                    <a:gd name="T62" fmla="*/ 11 w 36"/>
                    <a:gd name="T63" fmla="*/ 5 h 35"/>
                    <a:gd name="T64" fmla="*/ 12 w 36"/>
                    <a:gd name="T65" fmla="*/ 5 h 35"/>
                    <a:gd name="T66" fmla="*/ 11 w 36"/>
                    <a:gd name="T67" fmla="*/ 2 h 35"/>
                    <a:gd name="T68" fmla="*/ 11 w 36"/>
                    <a:gd name="T69" fmla="*/ 2 h 35"/>
                    <a:gd name="T70" fmla="*/ 11 w 36"/>
                    <a:gd name="T71" fmla="*/ 0 h 35"/>
                    <a:gd name="T72" fmla="*/ 9 w 36"/>
                    <a:gd name="T73" fmla="*/ 1 h 35"/>
                    <a:gd name="T74" fmla="*/ 6 w 36"/>
                    <a:gd name="T75" fmla="*/ 2 h 35"/>
                    <a:gd name="T76" fmla="*/ 2 w 36"/>
                    <a:gd name="T77" fmla="*/ 11 h 35"/>
                    <a:gd name="T78" fmla="*/ 3 w 36"/>
                    <a:gd name="T79" fmla="*/ 15 h 35"/>
                    <a:gd name="T80" fmla="*/ 3 w 36"/>
                    <a:gd name="T81" fmla="*/ 15 h 35"/>
                    <a:gd name="T82" fmla="*/ 3 w 36"/>
                    <a:gd name="T83" fmla="*/ 15 h 35"/>
                    <a:gd name="T84" fmla="*/ 6 w 36"/>
                    <a:gd name="T85" fmla="*/ 17 h 35"/>
                    <a:gd name="T86" fmla="*/ 7 w 36"/>
                    <a:gd name="T87" fmla="*/ 17 h 35"/>
                    <a:gd name="T88" fmla="*/ 9 w 36"/>
                    <a:gd name="T89" fmla="*/ 15 h 35"/>
                    <a:gd name="T90" fmla="*/ 10 w 36"/>
                    <a:gd name="T91" fmla="*/ 15 h 35"/>
                    <a:gd name="T92" fmla="*/ 15 w 36"/>
                    <a:gd name="T93" fmla="*/ 11 h 35"/>
                    <a:gd name="T94" fmla="*/ 16 w 36"/>
                    <a:gd name="T95" fmla="*/ 4 h 35"/>
                    <a:gd name="T96" fmla="*/ 13 w 36"/>
                    <a:gd name="T97" fmla="*/ 1 h 35"/>
                    <a:gd name="T98" fmla="*/ 12 w 36"/>
                    <a:gd name="T99" fmla="*/ 1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6" h="35">
                      <a:moveTo>
                        <a:pt x="36" y="7"/>
                      </a:moveTo>
                      <a:cubicBezTo>
                        <a:pt x="36" y="7"/>
                        <a:pt x="36" y="7"/>
                        <a:pt x="36" y="7"/>
                      </a:cubicBezTo>
                      <a:cubicBezTo>
                        <a:pt x="36" y="7"/>
                        <a:pt x="36" y="7"/>
                        <a:pt x="36" y="7"/>
                      </a:cubicBezTo>
                      <a:moveTo>
                        <a:pt x="36" y="7"/>
                      </a:moveTo>
                      <a:cubicBezTo>
                        <a:pt x="36" y="7"/>
                        <a:pt x="36" y="7"/>
                        <a:pt x="36" y="7"/>
                      </a:cubicBezTo>
                      <a:cubicBezTo>
                        <a:pt x="36" y="7"/>
                        <a:pt x="36" y="7"/>
                        <a:pt x="36" y="7"/>
                      </a:cubicBezTo>
                      <a:moveTo>
                        <a:pt x="35" y="7"/>
                      </a:moveTo>
                      <a:cubicBezTo>
                        <a:pt x="35" y="7"/>
                        <a:pt x="35" y="7"/>
                        <a:pt x="36" y="7"/>
                      </a:cubicBezTo>
                      <a:cubicBezTo>
                        <a:pt x="35" y="7"/>
                        <a:pt x="35" y="7"/>
                        <a:pt x="35" y="7"/>
                      </a:cubicBezTo>
                      <a:moveTo>
                        <a:pt x="35" y="7"/>
                      </a:moveTo>
                      <a:cubicBezTo>
                        <a:pt x="35" y="7"/>
                        <a:pt x="35" y="7"/>
                        <a:pt x="35" y="7"/>
                      </a:cubicBezTo>
                      <a:cubicBezTo>
                        <a:pt x="35" y="7"/>
                        <a:pt x="35" y="7"/>
                        <a:pt x="35" y="7"/>
                      </a:cubicBezTo>
                      <a:moveTo>
                        <a:pt x="32" y="3"/>
                      </a:moveTo>
                      <a:cubicBezTo>
                        <a:pt x="32" y="3"/>
                        <a:pt x="32" y="3"/>
                        <a:pt x="32" y="3"/>
                      </a:cubicBezTo>
                      <a:cubicBezTo>
                        <a:pt x="32" y="3"/>
                        <a:pt x="32" y="3"/>
                        <a:pt x="32" y="3"/>
                      </a:cubicBezTo>
                      <a:moveTo>
                        <a:pt x="32" y="3"/>
                      </a:moveTo>
                      <a:cubicBezTo>
                        <a:pt x="32" y="3"/>
                        <a:pt x="32" y="3"/>
                        <a:pt x="32" y="3"/>
                      </a:cubicBezTo>
                      <a:cubicBezTo>
                        <a:pt x="32" y="3"/>
                        <a:pt x="32" y="3"/>
                        <a:pt x="32" y="3"/>
                      </a:cubicBezTo>
                      <a:cubicBezTo>
                        <a:pt x="32" y="3"/>
                        <a:pt x="32" y="3"/>
                        <a:pt x="32" y="3"/>
                      </a:cubicBezTo>
                      <a:moveTo>
                        <a:pt x="13" y="29"/>
                      </a:moveTo>
                      <a:cubicBezTo>
                        <a:pt x="14" y="29"/>
                        <a:pt x="15" y="29"/>
                        <a:pt x="15" y="28"/>
                      </a:cubicBezTo>
                      <a:cubicBezTo>
                        <a:pt x="15" y="28"/>
                        <a:pt x="15" y="28"/>
                        <a:pt x="15" y="28"/>
                      </a:cubicBezTo>
                      <a:cubicBezTo>
                        <a:pt x="15" y="29"/>
                        <a:pt x="14" y="30"/>
                        <a:pt x="13" y="30"/>
                      </a:cubicBezTo>
                      <a:cubicBezTo>
                        <a:pt x="12" y="30"/>
                        <a:pt x="12" y="30"/>
                        <a:pt x="12" y="29"/>
                      </a:cubicBezTo>
                      <a:cubicBezTo>
                        <a:pt x="12" y="29"/>
                        <a:pt x="13" y="29"/>
                        <a:pt x="13" y="29"/>
                      </a:cubicBezTo>
                      <a:moveTo>
                        <a:pt x="23" y="25"/>
                      </a:moveTo>
                      <a:cubicBezTo>
                        <a:pt x="23" y="24"/>
                        <a:pt x="23" y="24"/>
                        <a:pt x="23" y="24"/>
                      </a:cubicBezTo>
                      <a:cubicBezTo>
                        <a:pt x="23" y="24"/>
                        <a:pt x="23" y="25"/>
                        <a:pt x="23" y="25"/>
                      </a:cubicBezTo>
                      <a:cubicBezTo>
                        <a:pt x="23" y="25"/>
                        <a:pt x="23" y="25"/>
                        <a:pt x="23" y="25"/>
                      </a:cubicBezTo>
                      <a:cubicBezTo>
                        <a:pt x="23" y="25"/>
                        <a:pt x="23" y="26"/>
                        <a:pt x="23" y="27"/>
                      </a:cubicBezTo>
                      <a:cubicBezTo>
                        <a:pt x="23" y="28"/>
                        <a:pt x="22" y="29"/>
                        <a:pt x="21" y="29"/>
                      </a:cubicBezTo>
                      <a:cubicBezTo>
                        <a:pt x="21" y="29"/>
                        <a:pt x="21" y="28"/>
                        <a:pt x="20" y="28"/>
                      </a:cubicBezTo>
                      <a:cubicBezTo>
                        <a:pt x="21" y="27"/>
                        <a:pt x="24" y="26"/>
                        <a:pt x="23" y="25"/>
                      </a:cubicBezTo>
                      <a:cubicBezTo>
                        <a:pt x="23" y="25"/>
                        <a:pt x="23" y="25"/>
                        <a:pt x="23" y="25"/>
                      </a:cubicBezTo>
                      <a:moveTo>
                        <a:pt x="8" y="23"/>
                      </a:moveTo>
                      <a:cubicBezTo>
                        <a:pt x="8" y="23"/>
                        <a:pt x="8" y="23"/>
                        <a:pt x="8" y="23"/>
                      </a:cubicBezTo>
                      <a:cubicBezTo>
                        <a:pt x="8" y="23"/>
                        <a:pt x="8" y="23"/>
                        <a:pt x="9" y="23"/>
                      </a:cubicBezTo>
                      <a:cubicBezTo>
                        <a:pt x="8" y="23"/>
                        <a:pt x="8" y="23"/>
                        <a:pt x="8" y="23"/>
                      </a:cubicBezTo>
                      <a:cubicBezTo>
                        <a:pt x="7" y="23"/>
                        <a:pt x="7" y="26"/>
                        <a:pt x="8" y="27"/>
                      </a:cubicBezTo>
                      <a:cubicBezTo>
                        <a:pt x="8" y="27"/>
                        <a:pt x="8" y="27"/>
                        <a:pt x="8" y="28"/>
                      </a:cubicBezTo>
                      <a:cubicBezTo>
                        <a:pt x="8" y="27"/>
                        <a:pt x="8" y="27"/>
                        <a:pt x="8" y="27"/>
                      </a:cubicBezTo>
                      <a:cubicBezTo>
                        <a:pt x="7" y="27"/>
                        <a:pt x="7" y="26"/>
                        <a:pt x="7" y="26"/>
                      </a:cubicBezTo>
                      <a:cubicBezTo>
                        <a:pt x="6" y="24"/>
                        <a:pt x="7" y="24"/>
                        <a:pt x="8" y="23"/>
                      </a:cubicBezTo>
                      <a:cubicBezTo>
                        <a:pt x="8" y="23"/>
                        <a:pt x="8" y="23"/>
                        <a:pt x="8" y="23"/>
                      </a:cubicBezTo>
                      <a:moveTo>
                        <a:pt x="15" y="25"/>
                      </a:moveTo>
                      <a:cubicBezTo>
                        <a:pt x="14" y="24"/>
                        <a:pt x="14" y="20"/>
                        <a:pt x="15" y="20"/>
                      </a:cubicBezTo>
                      <a:cubicBezTo>
                        <a:pt x="15" y="20"/>
                        <a:pt x="15" y="20"/>
                        <a:pt x="16" y="21"/>
                      </a:cubicBezTo>
                      <a:cubicBezTo>
                        <a:pt x="16" y="21"/>
                        <a:pt x="16" y="21"/>
                        <a:pt x="16" y="21"/>
                      </a:cubicBezTo>
                      <a:cubicBezTo>
                        <a:pt x="16" y="21"/>
                        <a:pt x="16" y="21"/>
                        <a:pt x="16" y="21"/>
                      </a:cubicBezTo>
                      <a:cubicBezTo>
                        <a:pt x="16" y="21"/>
                        <a:pt x="16" y="21"/>
                        <a:pt x="16" y="21"/>
                      </a:cubicBezTo>
                      <a:cubicBezTo>
                        <a:pt x="15" y="21"/>
                        <a:pt x="15" y="22"/>
                        <a:pt x="14" y="23"/>
                      </a:cubicBezTo>
                      <a:cubicBezTo>
                        <a:pt x="14" y="24"/>
                        <a:pt x="15" y="24"/>
                        <a:pt x="15" y="25"/>
                      </a:cubicBezTo>
                      <a:moveTo>
                        <a:pt x="4" y="20"/>
                      </a:moveTo>
                      <a:cubicBezTo>
                        <a:pt x="4" y="20"/>
                        <a:pt x="4" y="20"/>
                        <a:pt x="4" y="20"/>
                      </a:cubicBezTo>
                      <a:cubicBezTo>
                        <a:pt x="4" y="20"/>
                        <a:pt x="4" y="20"/>
                        <a:pt x="4" y="20"/>
                      </a:cubicBezTo>
                      <a:cubicBezTo>
                        <a:pt x="4" y="20"/>
                        <a:pt x="4" y="20"/>
                        <a:pt x="4" y="20"/>
                      </a:cubicBezTo>
                      <a:cubicBezTo>
                        <a:pt x="4" y="20"/>
                        <a:pt x="4" y="21"/>
                        <a:pt x="4" y="21"/>
                      </a:cubicBezTo>
                      <a:cubicBezTo>
                        <a:pt x="3" y="22"/>
                        <a:pt x="5" y="24"/>
                        <a:pt x="4" y="24"/>
                      </a:cubicBezTo>
                      <a:cubicBezTo>
                        <a:pt x="3" y="24"/>
                        <a:pt x="3" y="22"/>
                        <a:pt x="4" y="21"/>
                      </a:cubicBezTo>
                      <a:cubicBezTo>
                        <a:pt x="4" y="21"/>
                        <a:pt x="4" y="20"/>
                        <a:pt x="4" y="20"/>
                      </a:cubicBezTo>
                      <a:moveTo>
                        <a:pt x="21" y="19"/>
                      </a:moveTo>
                      <a:cubicBezTo>
                        <a:pt x="21" y="18"/>
                        <a:pt x="21" y="16"/>
                        <a:pt x="22" y="16"/>
                      </a:cubicBezTo>
                      <a:cubicBezTo>
                        <a:pt x="22" y="15"/>
                        <a:pt x="23" y="15"/>
                        <a:pt x="23" y="15"/>
                      </a:cubicBezTo>
                      <a:cubicBezTo>
                        <a:pt x="24" y="15"/>
                        <a:pt x="24" y="16"/>
                        <a:pt x="24" y="16"/>
                      </a:cubicBezTo>
                      <a:cubicBezTo>
                        <a:pt x="24" y="16"/>
                        <a:pt x="24" y="16"/>
                        <a:pt x="24" y="16"/>
                      </a:cubicBezTo>
                      <a:cubicBezTo>
                        <a:pt x="24" y="16"/>
                        <a:pt x="23" y="16"/>
                        <a:pt x="23" y="16"/>
                      </a:cubicBezTo>
                      <a:cubicBezTo>
                        <a:pt x="22" y="16"/>
                        <a:pt x="22" y="19"/>
                        <a:pt x="21" y="19"/>
                      </a:cubicBezTo>
                      <a:moveTo>
                        <a:pt x="7" y="18"/>
                      </a:moveTo>
                      <a:cubicBezTo>
                        <a:pt x="6" y="18"/>
                        <a:pt x="6" y="18"/>
                        <a:pt x="6" y="17"/>
                      </a:cubicBezTo>
                      <a:cubicBezTo>
                        <a:pt x="8" y="17"/>
                        <a:pt x="8" y="15"/>
                        <a:pt x="9" y="14"/>
                      </a:cubicBezTo>
                      <a:cubicBezTo>
                        <a:pt x="9" y="13"/>
                        <a:pt x="9" y="13"/>
                        <a:pt x="9" y="13"/>
                      </a:cubicBezTo>
                      <a:cubicBezTo>
                        <a:pt x="11" y="14"/>
                        <a:pt x="8" y="18"/>
                        <a:pt x="7" y="18"/>
                      </a:cubicBezTo>
                      <a:moveTo>
                        <a:pt x="29" y="15"/>
                      </a:moveTo>
                      <a:cubicBezTo>
                        <a:pt x="29" y="15"/>
                        <a:pt x="28" y="14"/>
                        <a:pt x="28" y="14"/>
                      </a:cubicBezTo>
                      <a:cubicBezTo>
                        <a:pt x="27" y="13"/>
                        <a:pt x="29" y="12"/>
                        <a:pt x="29" y="12"/>
                      </a:cubicBezTo>
                      <a:cubicBezTo>
                        <a:pt x="30" y="12"/>
                        <a:pt x="30" y="12"/>
                        <a:pt x="30" y="12"/>
                      </a:cubicBezTo>
                      <a:cubicBezTo>
                        <a:pt x="28" y="12"/>
                        <a:pt x="29" y="14"/>
                        <a:pt x="29" y="15"/>
                      </a:cubicBezTo>
                      <a:cubicBezTo>
                        <a:pt x="29" y="15"/>
                        <a:pt x="29" y="15"/>
                        <a:pt x="29" y="15"/>
                      </a:cubicBezTo>
                      <a:moveTo>
                        <a:pt x="16" y="8"/>
                      </a:moveTo>
                      <a:cubicBezTo>
                        <a:pt x="16" y="8"/>
                        <a:pt x="16" y="8"/>
                        <a:pt x="16" y="8"/>
                      </a:cubicBezTo>
                      <a:cubicBezTo>
                        <a:pt x="16" y="8"/>
                        <a:pt x="16" y="8"/>
                        <a:pt x="16" y="8"/>
                      </a:cubicBezTo>
                      <a:cubicBezTo>
                        <a:pt x="17" y="9"/>
                        <a:pt x="17" y="10"/>
                        <a:pt x="17" y="11"/>
                      </a:cubicBezTo>
                      <a:cubicBezTo>
                        <a:pt x="17" y="11"/>
                        <a:pt x="16" y="14"/>
                        <a:pt x="15" y="14"/>
                      </a:cubicBezTo>
                      <a:cubicBezTo>
                        <a:pt x="15" y="14"/>
                        <a:pt x="15" y="14"/>
                        <a:pt x="15" y="13"/>
                      </a:cubicBezTo>
                      <a:cubicBezTo>
                        <a:pt x="15" y="13"/>
                        <a:pt x="16" y="12"/>
                        <a:pt x="16" y="12"/>
                      </a:cubicBezTo>
                      <a:cubicBezTo>
                        <a:pt x="16" y="11"/>
                        <a:pt x="17" y="9"/>
                        <a:pt x="16" y="8"/>
                      </a:cubicBezTo>
                      <a:cubicBezTo>
                        <a:pt x="16" y="8"/>
                        <a:pt x="16" y="8"/>
                        <a:pt x="16" y="8"/>
                      </a:cubicBezTo>
                      <a:cubicBezTo>
                        <a:pt x="16" y="8"/>
                        <a:pt x="16" y="8"/>
                        <a:pt x="16" y="8"/>
                      </a:cubicBezTo>
                      <a:moveTo>
                        <a:pt x="10" y="10"/>
                      </a:moveTo>
                      <a:cubicBezTo>
                        <a:pt x="10" y="9"/>
                        <a:pt x="11" y="7"/>
                        <a:pt x="12" y="7"/>
                      </a:cubicBezTo>
                      <a:cubicBezTo>
                        <a:pt x="12" y="7"/>
                        <a:pt x="12" y="7"/>
                        <a:pt x="12" y="7"/>
                      </a:cubicBezTo>
                      <a:cubicBezTo>
                        <a:pt x="12" y="7"/>
                        <a:pt x="12" y="7"/>
                        <a:pt x="12" y="7"/>
                      </a:cubicBezTo>
                      <a:cubicBezTo>
                        <a:pt x="12" y="7"/>
                        <a:pt x="12" y="7"/>
                        <a:pt x="12" y="7"/>
                      </a:cubicBezTo>
                      <a:cubicBezTo>
                        <a:pt x="10" y="7"/>
                        <a:pt x="11" y="9"/>
                        <a:pt x="10" y="10"/>
                      </a:cubicBezTo>
                      <a:moveTo>
                        <a:pt x="24" y="10"/>
                      </a:moveTo>
                      <a:cubicBezTo>
                        <a:pt x="23" y="10"/>
                        <a:pt x="23" y="10"/>
                        <a:pt x="23" y="10"/>
                      </a:cubicBezTo>
                      <a:cubicBezTo>
                        <a:pt x="24" y="9"/>
                        <a:pt x="25" y="7"/>
                        <a:pt x="25" y="7"/>
                      </a:cubicBezTo>
                      <a:cubicBezTo>
                        <a:pt x="25" y="7"/>
                        <a:pt x="25" y="7"/>
                        <a:pt x="25" y="7"/>
                      </a:cubicBezTo>
                      <a:cubicBezTo>
                        <a:pt x="27" y="8"/>
                        <a:pt x="25" y="10"/>
                        <a:pt x="24" y="10"/>
                      </a:cubicBezTo>
                      <a:moveTo>
                        <a:pt x="19" y="7"/>
                      </a:moveTo>
                      <a:cubicBezTo>
                        <a:pt x="19" y="6"/>
                        <a:pt x="21" y="4"/>
                        <a:pt x="21" y="4"/>
                      </a:cubicBezTo>
                      <a:cubicBezTo>
                        <a:pt x="22" y="4"/>
                        <a:pt x="22" y="4"/>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0" y="6"/>
                        <a:pt x="19" y="7"/>
                      </a:cubicBezTo>
                      <a:moveTo>
                        <a:pt x="22" y="0"/>
                      </a:moveTo>
                      <a:cubicBezTo>
                        <a:pt x="22" y="0"/>
                        <a:pt x="22" y="0"/>
                        <a:pt x="22" y="0"/>
                      </a:cubicBezTo>
                      <a:cubicBezTo>
                        <a:pt x="21" y="1"/>
                        <a:pt x="20" y="1"/>
                        <a:pt x="20" y="1"/>
                      </a:cubicBezTo>
                      <a:cubicBezTo>
                        <a:pt x="19" y="1"/>
                        <a:pt x="19" y="1"/>
                        <a:pt x="18" y="1"/>
                      </a:cubicBezTo>
                      <a:cubicBezTo>
                        <a:pt x="18" y="1"/>
                        <a:pt x="18" y="1"/>
                        <a:pt x="17" y="1"/>
                      </a:cubicBezTo>
                      <a:cubicBezTo>
                        <a:pt x="17" y="1"/>
                        <a:pt x="17" y="1"/>
                        <a:pt x="17" y="1"/>
                      </a:cubicBezTo>
                      <a:cubicBezTo>
                        <a:pt x="15" y="4"/>
                        <a:pt x="11" y="2"/>
                        <a:pt x="11" y="4"/>
                      </a:cubicBezTo>
                      <a:cubicBezTo>
                        <a:pt x="10" y="6"/>
                        <a:pt x="6" y="6"/>
                        <a:pt x="6" y="8"/>
                      </a:cubicBezTo>
                      <a:cubicBezTo>
                        <a:pt x="6" y="12"/>
                        <a:pt x="2" y="12"/>
                        <a:pt x="3" y="14"/>
                      </a:cubicBezTo>
                      <a:cubicBezTo>
                        <a:pt x="4" y="17"/>
                        <a:pt x="0" y="20"/>
                        <a:pt x="2" y="23"/>
                      </a:cubicBezTo>
                      <a:cubicBezTo>
                        <a:pt x="2" y="24"/>
                        <a:pt x="0" y="27"/>
                        <a:pt x="2" y="28"/>
                      </a:cubicBezTo>
                      <a:cubicBezTo>
                        <a:pt x="4" y="29"/>
                        <a:pt x="2" y="32"/>
                        <a:pt x="4" y="33"/>
                      </a:cubicBezTo>
                      <a:cubicBezTo>
                        <a:pt x="4" y="33"/>
                        <a:pt x="4" y="33"/>
                        <a:pt x="4" y="33"/>
                      </a:cubicBezTo>
                      <a:cubicBezTo>
                        <a:pt x="4" y="33"/>
                        <a:pt x="4" y="33"/>
                        <a:pt x="4" y="33"/>
                      </a:cubicBezTo>
                      <a:cubicBezTo>
                        <a:pt x="4"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7" y="33"/>
                        <a:pt x="8" y="33"/>
                        <a:pt x="8" y="34"/>
                      </a:cubicBezTo>
                      <a:cubicBezTo>
                        <a:pt x="9" y="34"/>
                        <a:pt x="10" y="35"/>
                        <a:pt x="11" y="35"/>
                      </a:cubicBezTo>
                      <a:cubicBezTo>
                        <a:pt x="11" y="35"/>
                        <a:pt x="12" y="35"/>
                        <a:pt x="12" y="34"/>
                      </a:cubicBezTo>
                      <a:cubicBezTo>
                        <a:pt x="12" y="34"/>
                        <a:pt x="13" y="34"/>
                        <a:pt x="13" y="34"/>
                      </a:cubicBezTo>
                      <a:cubicBezTo>
                        <a:pt x="13" y="34"/>
                        <a:pt x="14" y="34"/>
                        <a:pt x="14" y="35"/>
                      </a:cubicBezTo>
                      <a:cubicBezTo>
                        <a:pt x="15" y="35"/>
                        <a:pt x="15" y="35"/>
                        <a:pt x="16" y="35"/>
                      </a:cubicBezTo>
                      <a:cubicBezTo>
                        <a:pt x="16" y="35"/>
                        <a:pt x="17" y="35"/>
                        <a:pt x="17" y="34"/>
                      </a:cubicBezTo>
                      <a:cubicBezTo>
                        <a:pt x="17" y="33"/>
                        <a:pt x="17" y="33"/>
                        <a:pt x="18" y="33"/>
                      </a:cubicBezTo>
                      <a:cubicBezTo>
                        <a:pt x="18" y="33"/>
                        <a:pt x="18" y="33"/>
                        <a:pt x="18" y="33"/>
                      </a:cubicBezTo>
                      <a:cubicBezTo>
                        <a:pt x="19" y="33"/>
                        <a:pt x="19" y="33"/>
                        <a:pt x="19" y="33"/>
                      </a:cubicBezTo>
                      <a:cubicBezTo>
                        <a:pt x="20" y="33"/>
                        <a:pt x="20" y="33"/>
                        <a:pt x="20" y="32"/>
                      </a:cubicBezTo>
                      <a:cubicBezTo>
                        <a:pt x="21" y="31"/>
                        <a:pt x="23" y="33"/>
                        <a:pt x="24" y="30"/>
                      </a:cubicBezTo>
                      <a:cubicBezTo>
                        <a:pt x="24" y="29"/>
                        <a:pt x="27" y="29"/>
                        <a:pt x="27" y="27"/>
                      </a:cubicBezTo>
                      <a:cubicBezTo>
                        <a:pt x="27" y="25"/>
                        <a:pt x="30" y="25"/>
                        <a:pt x="30" y="23"/>
                      </a:cubicBezTo>
                      <a:cubicBezTo>
                        <a:pt x="30" y="21"/>
                        <a:pt x="33" y="20"/>
                        <a:pt x="31" y="18"/>
                      </a:cubicBezTo>
                      <a:cubicBezTo>
                        <a:pt x="31" y="16"/>
                        <a:pt x="33" y="14"/>
                        <a:pt x="32" y="12"/>
                      </a:cubicBezTo>
                      <a:cubicBezTo>
                        <a:pt x="32" y="11"/>
                        <a:pt x="33" y="9"/>
                        <a:pt x="32" y="8"/>
                      </a:cubicBezTo>
                      <a:cubicBezTo>
                        <a:pt x="30" y="6"/>
                        <a:pt x="31" y="4"/>
                        <a:pt x="30" y="3"/>
                      </a:cubicBezTo>
                      <a:cubicBezTo>
                        <a:pt x="30" y="3"/>
                        <a:pt x="30" y="3"/>
                        <a:pt x="30" y="2"/>
                      </a:cubicBezTo>
                      <a:cubicBezTo>
                        <a:pt x="29" y="2"/>
                        <a:pt x="28" y="1"/>
                        <a:pt x="28" y="1"/>
                      </a:cubicBezTo>
                      <a:cubicBezTo>
                        <a:pt x="28" y="1"/>
                        <a:pt x="28" y="1"/>
                        <a:pt x="27" y="1"/>
                      </a:cubicBezTo>
                      <a:cubicBezTo>
                        <a:pt x="27" y="2"/>
                        <a:pt x="27" y="2"/>
                        <a:pt x="26" y="2"/>
                      </a:cubicBezTo>
                      <a:cubicBezTo>
                        <a:pt x="25" y="2"/>
                        <a:pt x="25" y="1"/>
                        <a:pt x="24" y="1"/>
                      </a:cubicBezTo>
                      <a:cubicBezTo>
                        <a:pt x="23" y="0"/>
                        <a:pt x="23" y="0"/>
                        <a:pt x="22" y="0"/>
                      </a:cubicBezTo>
                    </a:path>
                  </a:pathLst>
                </a:custGeom>
                <a:solidFill>
                  <a:srgbClr val="F3E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4" name="Freeform 11215">
                  <a:extLst>
                    <a:ext uri="{FF2B5EF4-FFF2-40B4-BE49-F238E27FC236}">
                      <a16:creationId xmlns:a16="http://schemas.microsoft.com/office/drawing/2014/main" id="{43F9B838-F43E-A67B-2CF9-3097124BC697}"/>
                    </a:ext>
                  </a:extLst>
                </p:cNvPr>
                <p:cNvSpPr>
                  <a:spLocks noEditPoints="1"/>
                </p:cNvSpPr>
                <p:nvPr/>
              </p:nvSpPr>
              <p:spPr bwMode="auto">
                <a:xfrm>
                  <a:off x="4352" y="2552"/>
                  <a:ext cx="31" cy="34"/>
                </a:xfrm>
                <a:custGeom>
                  <a:avLst/>
                  <a:gdLst>
                    <a:gd name="T0" fmla="*/ 7 w 38"/>
                    <a:gd name="T1" fmla="*/ 19 h 42"/>
                    <a:gd name="T2" fmla="*/ 9 w 38"/>
                    <a:gd name="T3" fmla="*/ 19 h 42"/>
                    <a:gd name="T4" fmla="*/ 7 w 38"/>
                    <a:gd name="T5" fmla="*/ 19 h 42"/>
                    <a:gd name="T6" fmla="*/ 8 w 38"/>
                    <a:gd name="T7" fmla="*/ 19 h 42"/>
                    <a:gd name="T8" fmla="*/ 9 w 38"/>
                    <a:gd name="T9" fmla="*/ 19 h 42"/>
                    <a:gd name="T10" fmla="*/ 8 w 38"/>
                    <a:gd name="T11" fmla="*/ 19 h 42"/>
                    <a:gd name="T12" fmla="*/ 9 w 38"/>
                    <a:gd name="T13" fmla="*/ 19 h 42"/>
                    <a:gd name="T14" fmla="*/ 6 w 38"/>
                    <a:gd name="T15" fmla="*/ 18 h 42"/>
                    <a:gd name="T16" fmla="*/ 10 w 38"/>
                    <a:gd name="T17" fmla="*/ 18 h 42"/>
                    <a:gd name="T18" fmla="*/ 5 w 38"/>
                    <a:gd name="T19" fmla="*/ 18 h 42"/>
                    <a:gd name="T20" fmla="*/ 11 w 38"/>
                    <a:gd name="T21" fmla="*/ 18 h 42"/>
                    <a:gd name="T22" fmla="*/ 11 w 38"/>
                    <a:gd name="T23" fmla="*/ 18 h 42"/>
                    <a:gd name="T24" fmla="*/ 11 w 38"/>
                    <a:gd name="T25" fmla="*/ 18 h 42"/>
                    <a:gd name="T26" fmla="*/ 11 w 38"/>
                    <a:gd name="T27" fmla="*/ 18 h 42"/>
                    <a:gd name="T28" fmla="*/ 10 w 38"/>
                    <a:gd name="T29" fmla="*/ 18 h 42"/>
                    <a:gd name="T30" fmla="*/ 11 w 38"/>
                    <a:gd name="T31" fmla="*/ 18 h 42"/>
                    <a:gd name="T32" fmla="*/ 5 w 38"/>
                    <a:gd name="T33" fmla="*/ 18 h 42"/>
                    <a:gd name="T34" fmla="*/ 6 w 38"/>
                    <a:gd name="T35" fmla="*/ 18 h 42"/>
                    <a:gd name="T36" fmla="*/ 5 w 38"/>
                    <a:gd name="T37" fmla="*/ 17 h 42"/>
                    <a:gd name="T38" fmla="*/ 4 w 38"/>
                    <a:gd name="T39" fmla="*/ 17 h 42"/>
                    <a:gd name="T40" fmla="*/ 4 w 38"/>
                    <a:gd name="T41" fmla="*/ 17 h 42"/>
                    <a:gd name="T42" fmla="*/ 2 w 38"/>
                    <a:gd name="T43" fmla="*/ 16 h 42"/>
                    <a:gd name="T44" fmla="*/ 2 w 38"/>
                    <a:gd name="T45" fmla="*/ 16 h 42"/>
                    <a:gd name="T46" fmla="*/ 2 w 38"/>
                    <a:gd name="T47" fmla="*/ 16 h 42"/>
                    <a:gd name="T48" fmla="*/ 3 w 38"/>
                    <a:gd name="T49" fmla="*/ 16 h 42"/>
                    <a:gd name="T50" fmla="*/ 2 w 38"/>
                    <a:gd name="T51" fmla="*/ 16 h 42"/>
                    <a:gd name="T52" fmla="*/ 2 w 38"/>
                    <a:gd name="T53" fmla="*/ 15 h 42"/>
                    <a:gd name="T54" fmla="*/ 2 w 38"/>
                    <a:gd name="T55" fmla="*/ 15 h 42"/>
                    <a:gd name="T56" fmla="*/ 2 w 38"/>
                    <a:gd name="T57" fmla="*/ 15 h 42"/>
                    <a:gd name="T58" fmla="*/ 2 w 38"/>
                    <a:gd name="T59" fmla="*/ 15 h 42"/>
                    <a:gd name="T60" fmla="*/ 2 w 38"/>
                    <a:gd name="T61" fmla="*/ 15 h 42"/>
                    <a:gd name="T62" fmla="*/ 2 w 38"/>
                    <a:gd name="T63" fmla="*/ 15 h 42"/>
                    <a:gd name="T64" fmla="*/ 2 w 38"/>
                    <a:gd name="T65" fmla="*/ 15 h 42"/>
                    <a:gd name="T66" fmla="*/ 11 w 38"/>
                    <a:gd name="T67" fmla="*/ 17 h 42"/>
                    <a:gd name="T68" fmla="*/ 15 w 38"/>
                    <a:gd name="T69" fmla="*/ 15 h 42"/>
                    <a:gd name="T70" fmla="*/ 0 w 38"/>
                    <a:gd name="T71" fmla="*/ 12 h 42"/>
                    <a:gd name="T72" fmla="*/ 0 w 38"/>
                    <a:gd name="T73" fmla="*/ 12 h 42"/>
                    <a:gd name="T74" fmla="*/ 0 w 38"/>
                    <a:gd name="T75" fmla="*/ 12 h 42"/>
                    <a:gd name="T76" fmla="*/ 11 w 38"/>
                    <a:gd name="T77" fmla="*/ 0 h 42"/>
                    <a:gd name="T78" fmla="*/ 11 w 38"/>
                    <a:gd name="T79" fmla="*/ 9 h 42"/>
                    <a:gd name="T80" fmla="*/ 6 w 38"/>
                    <a:gd name="T81" fmla="*/ 12 h 42"/>
                    <a:gd name="T82" fmla="*/ 4 w 38"/>
                    <a:gd name="T83" fmla="*/ 13 h 42"/>
                    <a:gd name="T84" fmla="*/ 1 w 38"/>
                    <a:gd name="T85" fmla="*/ 12 h 42"/>
                    <a:gd name="T86" fmla="*/ 3 w 38"/>
                    <a:gd name="T87" fmla="*/ 15 h 42"/>
                    <a:gd name="T88" fmla="*/ 6 w 38"/>
                    <a:gd name="T89" fmla="*/ 15 h 42"/>
                    <a:gd name="T90" fmla="*/ 9 w 38"/>
                    <a:gd name="T91" fmla="*/ 16 h 42"/>
                    <a:gd name="T92" fmla="*/ 11 w 38"/>
                    <a:gd name="T93" fmla="*/ 15 h 42"/>
                    <a:gd name="T94" fmla="*/ 16 w 38"/>
                    <a:gd name="T95" fmla="*/ 8 h 42"/>
                    <a:gd name="T96" fmla="*/ 14 w 38"/>
                    <a:gd name="T97" fmla="*/ 2 h 42"/>
                    <a:gd name="T98" fmla="*/ 13 w 38"/>
                    <a:gd name="T99" fmla="*/ 2 h 42"/>
                    <a:gd name="T100" fmla="*/ 13 w 38"/>
                    <a:gd name="T101" fmla="*/ 0 h 42"/>
                    <a:gd name="T102" fmla="*/ 11 w 38"/>
                    <a:gd name="T103" fmla="*/ 0 h 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8" h="42">
                      <a:moveTo>
                        <a:pt x="16" y="42"/>
                      </a:move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moveTo>
                        <a:pt x="19" y="42"/>
                      </a:moveTo>
                      <a:cubicBezTo>
                        <a:pt x="19" y="42"/>
                        <a:pt x="19" y="42"/>
                        <a:pt x="19" y="42"/>
                      </a:cubicBezTo>
                      <a:cubicBezTo>
                        <a:pt x="19" y="42"/>
                        <a:pt x="19" y="42"/>
                        <a:pt x="19" y="42"/>
                      </a:cubicBezTo>
                      <a:cubicBezTo>
                        <a:pt x="19" y="42"/>
                        <a:pt x="19" y="42"/>
                        <a:pt x="19" y="42"/>
                      </a:cubicBezTo>
                      <a:cubicBezTo>
                        <a:pt x="19" y="42"/>
                        <a:pt x="19" y="42"/>
                        <a:pt x="19" y="42"/>
                      </a:cubicBezTo>
                      <a:moveTo>
                        <a:pt x="17" y="42"/>
                      </a:moveTo>
                      <a:cubicBezTo>
                        <a:pt x="17" y="42"/>
                        <a:pt x="17" y="42"/>
                        <a:pt x="17" y="42"/>
                      </a:cubicBezTo>
                      <a:cubicBezTo>
                        <a:pt x="17" y="42"/>
                        <a:pt x="17" y="42"/>
                        <a:pt x="17" y="42"/>
                      </a:cubicBezTo>
                      <a:cubicBezTo>
                        <a:pt x="17" y="42"/>
                        <a:pt x="17" y="42"/>
                        <a:pt x="17" y="42"/>
                      </a:cubicBezTo>
                      <a:cubicBezTo>
                        <a:pt x="17" y="42"/>
                        <a:pt x="17" y="42"/>
                        <a:pt x="17" y="42"/>
                      </a:cubicBezTo>
                      <a:moveTo>
                        <a:pt x="18" y="42"/>
                      </a:moveTo>
                      <a:cubicBezTo>
                        <a:pt x="18" y="42"/>
                        <a:pt x="18" y="42"/>
                        <a:pt x="18" y="42"/>
                      </a:cubicBezTo>
                      <a:cubicBezTo>
                        <a:pt x="18" y="42"/>
                        <a:pt x="18" y="42"/>
                        <a:pt x="18" y="42"/>
                      </a:cubicBezTo>
                      <a:cubicBezTo>
                        <a:pt x="18" y="42"/>
                        <a:pt x="18" y="42"/>
                        <a:pt x="18" y="42"/>
                      </a:cubicBezTo>
                      <a:cubicBezTo>
                        <a:pt x="18" y="42"/>
                        <a:pt x="18" y="42"/>
                        <a:pt x="18" y="42"/>
                      </a:cubicBezTo>
                      <a:moveTo>
                        <a:pt x="18" y="42"/>
                      </a:moveTo>
                      <a:cubicBezTo>
                        <a:pt x="18" y="42"/>
                        <a:pt x="18" y="42"/>
                        <a:pt x="18" y="42"/>
                      </a:cubicBezTo>
                      <a:cubicBezTo>
                        <a:pt x="19" y="42"/>
                        <a:pt x="19" y="42"/>
                        <a:pt x="19" y="42"/>
                      </a:cubicBezTo>
                      <a:cubicBezTo>
                        <a:pt x="19" y="42"/>
                        <a:pt x="19" y="42"/>
                        <a:pt x="19" y="42"/>
                      </a:cubicBezTo>
                      <a:cubicBezTo>
                        <a:pt x="19" y="42"/>
                        <a:pt x="19" y="42"/>
                        <a:pt x="18" y="42"/>
                      </a:cubicBezTo>
                      <a:moveTo>
                        <a:pt x="18" y="42"/>
                      </a:move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moveTo>
                        <a:pt x="22" y="41"/>
                      </a:moveTo>
                      <a:cubicBezTo>
                        <a:pt x="22" y="42"/>
                        <a:pt x="21" y="42"/>
                        <a:pt x="21" y="42"/>
                      </a:cubicBezTo>
                      <a:cubicBezTo>
                        <a:pt x="21" y="42"/>
                        <a:pt x="21" y="42"/>
                        <a:pt x="21" y="42"/>
                      </a:cubicBezTo>
                      <a:cubicBezTo>
                        <a:pt x="21" y="42"/>
                        <a:pt x="21" y="42"/>
                        <a:pt x="21" y="42"/>
                      </a:cubicBezTo>
                      <a:cubicBezTo>
                        <a:pt x="21" y="42"/>
                        <a:pt x="22" y="42"/>
                        <a:pt x="22" y="41"/>
                      </a:cubicBezTo>
                      <a:cubicBezTo>
                        <a:pt x="22" y="41"/>
                        <a:pt x="22" y="41"/>
                        <a:pt x="22" y="41"/>
                      </a:cubicBezTo>
                      <a:moveTo>
                        <a:pt x="14" y="41"/>
                      </a:moveTo>
                      <a:cubicBezTo>
                        <a:pt x="14" y="41"/>
                        <a:pt x="14" y="41"/>
                        <a:pt x="14" y="41"/>
                      </a:cubicBezTo>
                      <a:cubicBezTo>
                        <a:pt x="15" y="42"/>
                        <a:pt x="15" y="42"/>
                        <a:pt x="16" y="42"/>
                      </a:cubicBezTo>
                      <a:cubicBezTo>
                        <a:pt x="16" y="42"/>
                        <a:pt x="16" y="42"/>
                        <a:pt x="16" y="42"/>
                      </a:cubicBezTo>
                      <a:cubicBezTo>
                        <a:pt x="15" y="42"/>
                        <a:pt x="15" y="42"/>
                        <a:pt x="14" y="41"/>
                      </a:cubicBezTo>
                      <a:moveTo>
                        <a:pt x="22" y="41"/>
                      </a:moveTo>
                      <a:cubicBezTo>
                        <a:pt x="22" y="41"/>
                        <a:pt x="22" y="41"/>
                        <a:pt x="22" y="41"/>
                      </a:cubicBezTo>
                      <a:cubicBezTo>
                        <a:pt x="22" y="41"/>
                        <a:pt x="22" y="41"/>
                        <a:pt x="22" y="41"/>
                      </a:cubicBezTo>
                      <a:cubicBezTo>
                        <a:pt x="22" y="41"/>
                        <a:pt x="22" y="41"/>
                        <a:pt x="22" y="41"/>
                      </a:cubicBezTo>
                      <a:cubicBezTo>
                        <a:pt x="22" y="41"/>
                        <a:pt x="22" y="41"/>
                        <a:pt x="22" y="41"/>
                      </a:cubicBezTo>
                      <a:moveTo>
                        <a:pt x="10" y="41"/>
                      </a:move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moveTo>
                        <a:pt x="25" y="41"/>
                      </a:moveTo>
                      <a:cubicBezTo>
                        <a:pt x="25" y="41"/>
                        <a:pt x="25" y="41"/>
                        <a:pt x="24" y="41"/>
                      </a:cubicBezTo>
                      <a:cubicBezTo>
                        <a:pt x="24" y="41"/>
                        <a:pt x="24" y="41"/>
                        <a:pt x="24" y="41"/>
                      </a:cubicBezTo>
                      <a:cubicBezTo>
                        <a:pt x="24" y="41"/>
                        <a:pt x="24" y="41"/>
                        <a:pt x="24" y="41"/>
                      </a:cubicBezTo>
                      <a:cubicBezTo>
                        <a:pt x="25" y="41"/>
                        <a:pt x="25" y="41"/>
                        <a:pt x="25" y="41"/>
                      </a:cubicBezTo>
                      <a:cubicBezTo>
                        <a:pt x="25" y="41"/>
                        <a:pt x="25" y="41"/>
                        <a:pt x="25"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23" y="41"/>
                      </a:moveTo>
                      <a:cubicBezTo>
                        <a:pt x="23"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3" y="41"/>
                        <a:pt x="23" y="41"/>
                      </a:cubicBezTo>
                      <a:cubicBezTo>
                        <a:pt x="23" y="41"/>
                        <a:pt x="23" y="41"/>
                        <a:pt x="23" y="41"/>
                      </a:cubicBezTo>
                      <a:cubicBezTo>
                        <a:pt x="23" y="41"/>
                        <a:pt x="23" y="41"/>
                        <a:pt x="23" y="41"/>
                      </a:cubicBezTo>
                      <a:moveTo>
                        <a:pt x="11" y="41"/>
                      </a:moveTo>
                      <a:cubicBezTo>
                        <a:pt x="11" y="41"/>
                        <a:pt x="11" y="41"/>
                        <a:pt x="11" y="41"/>
                      </a:cubicBezTo>
                      <a:cubicBezTo>
                        <a:pt x="11" y="41"/>
                        <a:pt x="11" y="41"/>
                        <a:pt x="11" y="41"/>
                      </a:cubicBezTo>
                      <a:cubicBezTo>
                        <a:pt x="11" y="41"/>
                        <a:pt x="11" y="41"/>
                        <a:pt x="11" y="41"/>
                      </a:cubicBezTo>
                      <a:cubicBezTo>
                        <a:pt x="11" y="41"/>
                        <a:pt x="11" y="41"/>
                        <a:pt x="11" y="41"/>
                      </a:cubicBezTo>
                      <a:moveTo>
                        <a:pt x="12" y="40"/>
                      </a:moveTo>
                      <a:cubicBezTo>
                        <a:pt x="12" y="40"/>
                        <a:pt x="12" y="40"/>
                        <a:pt x="12" y="40"/>
                      </a:cubicBezTo>
                      <a:cubicBezTo>
                        <a:pt x="12" y="40"/>
                        <a:pt x="13" y="41"/>
                        <a:pt x="14" y="41"/>
                      </a:cubicBezTo>
                      <a:cubicBezTo>
                        <a:pt x="14" y="41"/>
                        <a:pt x="14" y="41"/>
                        <a:pt x="14" y="41"/>
                      </a:cubicBezTo>
                      <a:cubicBezTo>
                        <a:pt x="14" y="41"/>
                        <a:pt x="14" y="41"/>
                        <a:pt x="14" y="41"/>
                      </a:cubicBezTo>
                      <a:cubicBezTo>
                        <a:pt x="14" y="41"/>
                        <a:pt x="14" y="41"/>
                        <a:pt x="14" y="41"/>
                      </a:cubicBezTo>
                      <a:cubicBezTo>
                        <a:pt x="13" y="41"/>
                        <a:pt x="12" y="40"/>
                        <a:pt x="12" y="40"/>
                      </a:cubicBezTo>
                      <a:moveTo>
                        <a:pt x="11" y="40"/>
                      </a:move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moveTo>
                        <a:pt x="8" y="40"/>
                      </a:moveTo>
                      <a:cubicBezTo>
                        <a:pt x="8" y="40"/>
                        <a:pt x="8" y="40"/>
                        <a:pt x="8" y="40"/>
                      </a:cubicBezTo>
                      <a:cubicBezTo>
                        <a:pt x="9" y="40"/>
                        <a:pt x="9" y="41"/>
                        <a:pt x="10" y="41"/>
                      </a:cubicBezTo>
                      <a:cubicBezTo>
                        <a:pt x="10" y="41"/>
                        <a:pt x="10" y="41"/>
                        <a:pt x="10" y="41"/>
                      </a:cubicBezTo>
                      <a:cubicBezTo>
                        <a:pt x="9" y="41"/>
                        <a:pt x="9" y="40"/>
                        <a:pt x="8" y="40"/>
                      </a:cubicBezTo>
                      <a:moveTo>
                        <a:pt x="8" y="39"/>
                      </a:moveTo>
                      <a:cubicBezTo>
                        <a:pt x="8" y="39"/>
                        <a:pt x="8" y="39"/>
                        <a:pt x="8" y="39"/>
                      </a:cubicBezTo>
                      <a:cubicBezTo>
                        <a:pt x="8" y="39"/>
                        <a:pt x="8" y="40"/>
                        <a:pt x="8" y="40"/>
                      </a:cubicBezTo>
                      <a:cubicBezTo>
                        <a:pt x="8" y="40"/>
                        <a:pt x="8" y="40"/>
                        <a:pt x="8" y="40"/>
                      </a:cubicBezTo>
                      <a:cubicBezTo>
                        <a:pt x="8" y="40"/>
                        <a:pt x="8" y="39"/>
                        <a:pt x="8" y="39"/>
                      </a:cubicBezTo>
                      <a:moveTo>
                        <a:pt x="6" y="38"/>
                      </a:move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moveTo>
                        <a:pt x="6" y="38"/>
                      </a:move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moveTo>
                        <a:pt x="7" y="38"/>
                      </a:move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moveTo>
                        <a:pt x="4" y="36"/>
                      </a:moveTo>
                      <a:cubicBezTo>
                        <a:pt x="4" y="36"/>
                        <a:pt x="4" y="36"/>
                        <a:pt x="4" y="36"/>
                      </a:cubicBezTo>
                      <a:cubicBezTo>
                        <a:pt x="5" y="37"/>
                        <a:pt x="5" y="38"/>
                        <a:pt x="6" y="38"/>
                      </a:cubicBezTo>
                      <a:cubicBezTo>
                        <a:pt x="6" y="38"/>
                        <a:pt x="6" y="38"/>
                        <a:pt x="6" y="38"/>
                      </a:cubicBezTo>
                      <a:cubicBezTo>
                        <a:pt x="5" y="38"/>
                        <a:pt x="5" y="37"/>
                        <a:pt x="4" y="36"/>
                      </a:cubicBezTo>
                      <a:moveTo>
                        <a:pt x="4" y="36"/>
                      </a:moveTo>
                      <a:cubicBezTo>
                        <a:pt x="4" y="36"/>
                        <a:pt x="4" y="36"/>
                        <a:pt x="4" y="36"/>
                      </a:cubicBezTo>
                      <a:cubicBezTo>
                        <a:pt x="4" y="36"/>
                        <a:pt x="4" y="36"/>
                        <a:pt x="4" y="36"/>
                      </a:cubicBezTo>
                      <a:cubicBezTo>
                        <a:pt x="4" y="36"/>
                        <a:pt x="4" y="36"/>
                        <a:pt x="4" y="36"/>
                      </a:cubicBezTo>
                      <a:cubicBezTo>
                        <a:pt x="4" y="36"/>
                        <a:pt x="4" y="36"/>
                        <a:pt x="4" y="36"/>
                      </a:cubicBezTo>
                      <a:moveTo>
                        <a:pt x="4" y="36"/>
                      </a:move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moveTo>
                        <a:pt x="2" y="34"/>
                      </a:moveTo>
                      <a:cubicBezTo>
                        <a:pt x="2" y="34"/>
                        <a:pt x="2" y="34"/>
                        <a:pt x="2" y="34"/>
                      </a:cubicBezTo>
                      <a:cubicBezTo>
                        <a:pt x="2" y="34"/>
                        <a:pt x="2" y="34"/>
                        <a:pt x="2" y="34"/>
                      </a:cubicBezTo>
                      <a:cubicBezTo>
                        <a:pt x="2" y="34"/>
                        <a:pt x="2" y="34"/>
                        <a:pt x="2" y="34"/>
                      </a:cubicBezTo>
                      <a:moveTo>
                        <a:pt x="2" y="34"/>
                      </a:move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moveTo>
                        <a:pt x="2" y="34"/>
                      </a:moveTo>
                      <a:cubicBezTo>
                        <a:pt x="2" y="34"/>
                        <a:pt x="2" y="34"/>
                        <a:pt x="2" y="34"/>
                      </a:cubicBezTo>
                      <a:cubicBezTo>
                        <a:pt x="3" y="34"/>
                        <a:pt x="4" y="35"/>
                        <a:pt x="4" y="36"/>
                      </a:cubicBezTo>
                      <a:cubicBezTo>
                        <a:pt x="4" y="36"/>
                        <a:pt x="4" y="36"/>
                        <a:pt x="4" y="36"/>
                      </a:cubicBezTo>
                      <a:cubicBezTo>
                        <a:pt x="4" y="35"/>
                        <a:pt x="3" y="34"/>
                        <a:pt x="2" y="34"/>
                      </a:cubicBezTo>
                      <a:moveTo>
                        <a:pt x="2" y="34"/>
                      </a:move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moveTo>
                        <a:pt x="35" y="31"/>
                      </a:moveTo>
                      <a:cubicBezTo>
                        <a:pt x="35" y="33"/>
                        <a:pt x="33" y="33"/>
                        <a:pt x="33" y="34"/>
                      </a:cubicBezTo>
                      <a:cubicBezTo>
                        <a:pt x="32" y="37"/>
                        <a:pt x="29" y="36"/>
                        <a:pt x="29" y="38"/>
                      </a:cubicBezTo>
                      <a:cubicBezTo>
                        <a:pt x="29" y="40"/>
                        <a:pt x="26" y="38"/>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38"/>
                        <a:pt x="29" y="40"/>
                        <a:pt x="29" y="38"/>
                      </a:cubicBezTo>
                      <a:cubicBezTo>
                        <a:pt x="29" y="36"/>
                        <a:pt x="32" y="37"/>
                        <a:pt x="33" y="34"/>
                      </a:cubicBezTo>
                      <a:cubicBezTo>
                        <a:pt x="33" y="33"/>
                        <a:pt x="35" y="33"/>
                        <a:pt x="35" y="31"/>
                      </a:cubicBezTo>
                      <a:cubicBezTo>
                        <a:pt x="35" y="31"/>
                        <a:pt x="35" y="31"/>
                        <a:pt x="35" y="31"/>
                      </a:cubicBezTo>
                      <a:moveTo>
                        <a:pt x="0" y="30"/>
                      </a:moveTo>
                      <a:cubicBezTo>
                        <a:pt x="1" y="32"/>
                        <a:pt x="1" y="34"/>
                        <a:pt x="2" y="34"/>
                      </a:cubicBezTo>
                      <a:cubicBezTo>
                        <a:pt x="1" y="34"/>
                        <a:pt x="1" y="32"/>
                        <a:pt x="0" y="30"/>
                      </a:cubicBezTo>
                      <a:moveTo>
                        <a:pt x="1" y="30"/>
                      </a:moveTo>
                      <a:cubicBezTo>
                        <a:pt x="1" y="30"/>
                        <a:pt x="1" y="30"/>
                        <a:pt x="1" y="30"/>
                      </a:cubicBezTo>
                      <a:cubicBezTo>
                        <a:pt x="1" y="30"/>
                        <a:pt x="1" y="30"/>
                        <a:pt x="1" y="30"/>
                      </a:cubicBezTo>
                      <a:cubicBezTo>
                        <a:pt x="1" y="30"/>
                        <a:pt x="1" y="30"/>
                        <a:pt x="1" y="30"/>
                      </a:cubicBezTo>
                      <a:moveTo>
                        <a:pt x="0" y="30"/>
                      </a:moveTo>
                      <a:cubicBezTo>
                        <a:pt x="0" y="30"/>
                        <a:pt x="1" y="30"/>
                        <a:pt x="1" y="30"/>
                      </a:cubicBezTo>
                      <a:cubicBezTo>
                        <a:pt x="1" y="30"/>
                        <a:pt x="0" y="30"/>
                        <a:pt x="0" y="30"/>
                      </a:cubicBezTo>
                      <a:moveTo>
                        <a:pt x="0" y="30"/>
                      </a:moveTo>
                      <a:cubicBezTo>
                        <a:pt x="0" y="30"/>
                        <a:pt x="0" y="30"/>
                        <a:pt x="0" y="30"/>
                      </a:cubicBezTo>
                      <a:cubicBezTo>
                        <a:pt x="0" y="30"/>
                        <a:pt x="0" y="30"/>
                        <a:pt x="0" y="30"/>
                      </a:cubicBezTo>
                      <a:cubicBezTo>
                        <a:pt x="0" y="30"/>
                        <a:pt x="0" y="30"/>
                        <a:pt x="0" y="30"/>
                      </a:cubicBezTo>
                      <a:moveTo>
                        <a:pt x="37" y="19"/>
                      </a:moveTo>
                      <a:cubicBezTo>
                        <a:pt x="37" y="19"/>
                        <a:pt x="37" y="19"/>
                        <a:pt x="38" y="20"/>
                      </a:cubicBezTo>
                      <a:cubicBezTo>
                        <a:pt x="37" y="19"/>
                        <a:pt x="37" y="19"/>
                        <a:pt x="37" y="19"/>
                      </a:cubicBezTo>
                      <a:moveTo>
                        <a:pt x="26" y="0"/>
                      </a:moveTo>
                      <a:cubicBezTo>
                        <a:pt x="26" y="0"/>
                        <a:pt x="26" y="0"/>
                        <a:pt x="26" y="0"/>
                      </a:cubicBezTo>
                      <a:cubicBezTo>
                        <a:pt x="27" y="1"/>
                        <a:pt x="26" y="3"/>
                        <a:pt x="28" y="5"/>
                      </a:cubicBezTo>
                      <a:cubicBezTo>
                        <a:pt x="29" y="6"/>
                        <a:pt x="28" y="8"/>
                        <a:pt x="28" y="9"/>
                      </a:cubicBezTo>
                      <a:cubicBezTo>
                        <a:pt x="29" y="11"/>
                        <a:pt x="27" y="13"/>
                        <a:pt x="27" y="15"/>
                      </a:cubicBezTo>
                      <a:cubicBezTo>
                        <a:pt x="29" y="17"/>
                        <a:pt x="26" y="18"/>
                        <a:pt x="26" y="20"/>
                      </a:cubicBezTo>
                      <a:cubicBezTo>
                        <a:pt x="26" y="22"/>
                        <a:pt x="23" y="22"/>
                        <a:pt x="23" y="24"/>
                      </a:cubicBezTo>
                      <a:cubicBezTo>
                        <a:pt x="23" y="26"/>
                        <a:pt x="20" y="26"/>
                        <a:pt x="20" y="27"/>
                      </a:cubicBezTo>
                      <a:cubicBezTo>
                        <a:pt x="19" y="30"/>
                        <a:pt x="17" y="28"/>
                        <a:pt x="16" y="29"/>
                      </a:cubicBezTo>
                      <a:cubicBezTo>
                        <a:pt x="16" y="30"/>
                        <a:pt x="16" y="30"/>
                        <a:pt x="15" y="30"/>
                      </a:cubicBezTo>
                      <a:cubicBezTo>
                        <a:pt x="15" y="30"/>
                        <a:pt x="15" y="30"/>
                        <a:pt x="14" y="30"/>
                      </a:cubicBezTo>
                      <a:cubicBezTo>
                        <a:pt x="14" y="30"/>
                        <a:pt x="14" y="30"/>
                        <a:pt x="14" y="30"/>
                      </a:cubicBezTo>
                      <a:cubicBezTo>
                        <a:pt x="13" y="30"/>
                        <a:pt x="13" y="30"/>
                        <a:pt x="13" y="31"/>
                      </a:cubicBezTo>
                      <a:cubicBezTo>
                        <a:pt x="13" y="32"/>
                        <a:pt x="12" y="32"/>
                        <a:pt x="12" y="32"/>
                      </a:cubicBezTo>
                      <a:cubicBezTo>
                        <a:pt x="11" y="32"/>
                        <a:pt x="11" y="32"/>
                        <a:pt x="10" y="32"/>
                      </a:cubicBezTo>
                      <a:cubicBezTo>
                        <a:pt x="10" y="31"/>
                        <a:pt x="9" y="31"/>
                        <a:pt x="9" y="31"/>
                      </a:cubicBezTo>
                      <a:cubicBezTo>
                        <a:pt x="9" y="31"/>
                        <a:pt x="8" y="31"/>
                        <a:pt x="8" y="31"/>
                      </a:cubicBezTo>
                      <a:cubicBezTo>
                        <a:pt x="8" y="32"/>
                        <a:pt x="7" y="32"/>
                        <a:pt x="7" y="32"/>
                      </a:cubicBezTo>
                      <a:cubicBezTo>
                        <a:pt x="6" y="32"/>
                        <a:pt x="5" y="31"/>
                        <a:pt x="4" y="31"/>
                      </a:cubicBezTo>
                      <a:cubicBezTo>
                        <a:pt x="4" y="30"/>
                        <a:pt x="3" y="30"/>
                        <a:pt x="2" y="30"/>
                      </a:cubicBezTo>
                      <a:cubicBezTo>
                        <a:pt x="2" y="30"/>
                        <a:pt x="2" y="30"/>
                        <a:pt x="1" y="30"/>
                      </a:cubicBezTo>
                      <a:cubicBezTo>
                        <a:pt x="2" y="30"/>
                        <a:pt x="2" y="30"/>
                        <a:pt x="2" y="30"/>
                      </a:cubicBezTo>
                      <a:cubicBezTo>
                        <a:pt x="2" y="30"/>
                        <a:pt x="3" y="30"/>
                        <a:pt x="3" y="30"/>
                      </a:cubicBezTo>
                      <a:cubicBezTo>
                        <a:pt x="4" y="31"/>
                        <a:pt x="5" y="34"/>
                        <a:pt x="6" y="34"/>
                      </a:cubicBezTo>
                      <a:cubicBezTo>
                        <a:pt x="6" y="34"/>
                        <a:pt x="6" y="34"/>
                        <a:pt x="6" y="34"/>
                      </a:cubicBezTo>
                      <a:cubicBezTo>
                        <a:pt x="6" y="34"/>
                        <a:pt x="7" y="34"/>
                        <a:pt x="7" y="34"/>
                      </a:cubicBezTo>
                      <a:cubicBezTo>
                        <a:pt x="7" y="34"/>
                        <a:pt x="8" y="35"/>
                        <a:pt x="8" y="35"/>
                      </a:cubicBezTo>
                      <a:cubicBezTo>
                        <a:pt x="9" y="36"/>
                        <a:pt x="9" y="37"/>
                        <a:pt x="10" y="37"/>
                      </a:cubicBezTo>
                      <a:cubicBezTo>
                        <a:pt x="10" y="37"/>
                        <a:pt x="11" y="37"/>
                        <a:pt x="11" y="36"/>
                      </a:cubicBezTo>
                      <a:cubicBezTo>
                        <a:pt x="11" y="36"/>
                        <a:pt x="11" y="36"/>
                        <a:pt x="11" y="36"/>
                      </a:cubicBezTo>
                      <a:cubicBezTo>
                        <a:pt x="12" y="36"/>
                        <a:pt x="13" y="37"/>
                        <a:pt x="14" y="37"/>
                      </a:cubicBezTo>
                      <a:cubicBezTo>
                        <a:pt x="15" y="38"/>
                        <a:pt x="15" y="38"/>
                        <a:pt x="16" y="38"/>
                      </a:cubicBezTo>
                      <a:cubicBezTo>
                        <a:pt x="17" y="38"/>
                        <a:pt x="17" y="38"/>
                        <a:pt x="18" y="38"/>
                      </a:cubicBezTo>
                      <a:cubicBezTo>
                        <a:pt x="18" y="38"/>
                        <a:pt x="18" y="38"/>
                        <a:pt x="18" y="38"/>
                      </a:cubicBezTo>
                      <a:cubicBezTo>
                        <a:pt x="19" y="38"/>
                        <a:pt x="19" y="38"/>
                        <a:pt x="20" y="38"/>
                      </a:cubicBezTo>
                      <a:cubicBezTo>
                        <a:pt x="20" y="38"/>
                        <a:pt x="21" y="38"/>
                        <a:pt x="21" y="38"/>
                      </a:cubicBezTo>
                      <a:cubicBezTo>
                        <a:pt x="22" y="38"/>
                        <a:pt x="22" y="38"/>
                        <a:pt x="22" y="37"/>
                      </a:cubicBezTo>
                      <a:cubicBezTo>
                        <a:pt x="22" y="37"/>
                        <a:pt x="23" y="37"/>
                        <a:pt x="23" y="37"/>
                      </a:cubicBezTo>
                      <a:cubicBezTo>
                        <a:pt x="23" y="37"/>
                        <a:pt x="24" y="37"/>
                        <a:pt x="24" y="37"/>
                      </a:cubicBezTo>
                      <a:cubicBezTo>
                        <a:pt x="24" y="37"/>
                        <a:pt x="24" y="37"/>
                        <a:pt x="24" y="37"/>
                      </a:cubicBezTo>
                      <a:cubicBezTo>
                        <a:pt x="25" y="37"/>
                        <a:pt x="26" y="37"/>
                        <a:pt x="26" y="36"/>
                      </a:cubicBezTo>
                      <a:cubicBezTo>
                        <a:pt x="26" y="34"/>
                        <a:pt x="29" y="36"/>
                        <a:pt x="29" y="34"/>
                      </a:cubicBezTo>
                      <a:cubicBezTo>
                        <a:pt x="29" y="32"/>
                        <a:pt x="32" y="33"/>
                        <a:pt x="33" y="30"/>
                      </a:cubicBezTo>
                      <a:cubicBezTo>
                        <a:pt x="33" y="29"/>
                        <a:pt x="35" y="29"/>
                        <a:pt x="35" y="26"/>
                      </a:cubicBezTo>
                      <a:cubicBezTo>
                        <a:pt x="35" y="24"/>
                        <a:pt x="38" y="24"/>
                        <a:pt x="37" y="21"/>
                      </a:cubicBezTo>
                      <a:cubicBezTo>
                        <a:pt x="36" y="20"/>
                        <a:pt x="37" y="19"/>
                        <a:pt x="37" y="18"/>
                      </a:cubicBezTo>
                      <a:cubicBezTo>
                        <a:pt x="37" y="17"/>
                        <a:pt x="38" y="17"/>
                        <a:pt x="38" y="16"/>
                      </a:cubicBezTo>
                      <a:cubicBezTo>
                        <a:pt x="38" y="16"/>
                        <a:pt x="37" y="15"/>
                        <a:pt x="37" y="15"/>
                      </a:cubicBezTo>
                      <a:cubicBezTo>
                        <a:pt x="35" y="13"/>
                        <a:pt x="37" y="9"/>
                        <a:pt x="35" y="9"/>
                      </a:cubicBezTo>
                      <a:cubicBezTo>
                        <a:pt x="33" y="8"/>
                        <a:pt x="34" y="5"/>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0" y="3"/>
                        <a:pt x="30"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1"/>
                        <a:pt x="28" y="1"/>
                        <a:pt x="28" y="1"/>
                      </a:cubicBezTo>
                      <a:cubicBezTo>
                        <a:pt x="27" y="1"/>
                        <a:pt x="27" y="0"/>
                        <a:pt x="26"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5" name="Freeform 11216">
                  <a:extLst>
                    <a:ext uri="{FF2B5EF4-FFF2-40B4-BE49-F238E27FC236}">
                      <a16:creationId xmlns:a16="http://schemas.microsoft.com/office/drawing/2014/main" id="{DA03FBA2-7B18-EB43-2CA9-94625A1608CC}"/>
                    </a:ext>
                  </a:extLst>
                </p:cNvPr>
                <p:cNvSpPr>
                  <a:spLocks/>
                </p:cNvSpPr>
                <p:nvPr/>
              </p:nvSpPr>
              <p:spPr bwMode="auto">
                <a:xfrm>
                  <a:off x="4352" y="2566"/>
                  <a:ext cx="31" cy="20"/>
                </a:xfrm>
                <a:custGeom>
                  <a:avLst/>
                  <a:gdLst>
                    <a:gd name="T0" fmla="*/ 16 w 38"/>
                    <a:gd name="T1" fmla="*/ 0 h 24"/>
                    <a:gd name="T2" fmla="*/ 15 w 38"/>
                    <a:gd name="T3" fmla="*/ 6 h 24"/>
                    <a:gd name="T4" fmla="*/ 11 w 38"/>
                    <a:gd name="T5" fmla="*/ 9 h 24"/>
                    <a:gd name="T6" fmla="*/ 10 w 38"/>
                    <a:gd name="T7" fmla="*/ 9 h 24"/>
                    <a:gd name="T8" fmla="*/ 8 w 38"/>
                    <a:gd name="T9" fmla="*/ 10 h 24"/>
                    <a:gd name="T10" fmla="*/ 6 w 38"/>
                    <a:gd name="T11" fmla="*/ 9 h 24"/>
                    <a:gd name="T12" fmla="*/ 5 w 38"/>
                    <a:gd name="T13" fmla="*/ 9 h 24"/>
                    <a:gd name="T14" fmla="*/ 2 w 38"/>
                    <a:gd name="T15" fmla="*/ 8 h 24"/>
                    <a:gd name="T16" fmla="*/ 2 w 38"/>
                    <a:gd name="T17" fmla="*/ 6 h 24"/>
                    <a:gd name="T18" fmla="*/ 1 w 38"/>
                    <a:gd name="T19" fmla="*/ 6 h 24"/>
                    <a:gd name="T20" fmla="*/ 1 w 38"/>
                    <a:gd name="T21" fmla="*/ 6 h 24"/>
                    <a:gd name="T22" fmla="*/ 0 w 38"/>
                    <a:gd name="T23" fmla="*/ 6 h 24"/>
                    <a:gd name="T24" fmla="*/ 0 w 38"/>
                    <a:gd name="T25" fmla="*/ 6 h 24"/>
                    <a:gd name="T26" fmla="*/ 2 w 38"/>
                    <a:gd name="T27" fmla="*/ 8 h 24"/>
                    <a:gd name="T28" fmla="*/ 2 w 38"/>
                    <a:gd name="T29" fmla="*/ 8 h 24"/>
                    <a:gd name="T30" fmla="*/ 2 w 38"/>
                    <a:gd name="T31" fmla="*/ 8 h 24"/>
                    <a:gd name="T32" fmla="*/ 2 w 38"/>
                    <a:gd name="T33" fmla="*/ 9 h 24"/>
                    <a:gd name="T34" fmla="*/ 2 w 38"/>
                    <a:gd name="T35" fmla="*/ 9 h 24"/>
                    <a:gd name="T36" fmla="*/ 2 w 38"/>
                    <a:gd name="T37" fmla="*/ 9 h 24"/>
                    <a:gd name="T38" fmla="*/ 2 w 38"/>
                    <a:gd name="T39" fmla="*/ 10 h 24"/>
                    <a:gd name="T40" fmla="*/ 2 w 38"/>
                    <a:gd name="T41" fmla="*/ 10 h 24"/>
                    <a:gd name="T42" fmla="*/ 3 w 38"/>
                    <a:gd name="T43" fmla="*/ 10 h 24"/>
                    <a:gd name="T44" fmla="*/ 4 w 38"/>
                    <a:gd name="T45" fmla="*/ 11 h 24"/>
                    <a:gd name="T46" fmla="*/ 5 w 38"/>
                    <a:gd name="T47" fmla="*/ 11 h 24"/>
                    <a:gd name="T48" fmla="*/ 5 w 38"/>
                    <a:gd name="T49" fmla="*/ 11 h 24"/>
                    <a:gd name="T50" fmla="*/ 5 w 38"/>
                    <a:gd name="T51" fmla="*/ 11 h 24"/>
                    <a:gd name="T52" fmla="*/ 5 w 38"/>
                    <a:gd name="T53" fmla="*/ 11 h 24"/>
                    <a:gd name="T54" fmla="*/ 6 w 38"/>
                    <a:gd name="T55" fmla="*/ 11 h 24"/>
                    <a:gd name="T56" fmla="*/ 7 w 38"/>
                    <a:gd name="T57" fmla="*/ 12 h 24"/>
                    <a:gd name="T58" fmla="*/ 7 w 38"/>
                    <a:gd name="T59" fmla="*/ 12 h 24"/>
                    <a:gd name="T60" fmla="*/ 8 w 38"/>
                    <a:gd name="T61" fmla="*/ 12 h 24"/>
                    <a:gd name="T62" fmla="*/ 8 w 38"/>
                    <a:gd name="T63" fmla="*/ 12 h 24"/>
                    <a:gd name="T64" fmla="*/ 9 w 38"/>
                    <a:gd name="T65" fmla="*/ 12 h 24"/>
                    <a:gd name="T66" fmla="*/ 9 w 38"/>
                    <a:gd name="T67" fmla="*/ 12 h 24"/>
                    <a:gd name="T68" fmla="*/ 10 w 38"/>
                    <a:gd name="T69" fmla="*/ 11 h 24"/>
                    <a:gd name="T70" fmla="*/ 10 w 38"/>
                    <a:gd name="T71" fmla="*/ 11 h 24"/>
                    <a:gd name="T72" fmla="*/ 11 w 38"/>
                    <a:gd name="T73" fmla="*/ 11 h 24"/>
                    <a:gd name="T74" fmla="*/ 11 w 38"/>
                    <a:gd name="T75" fmla="*/ 11 h 24"/>
                    <a:gd name="T76" fmla="*/ 11 w 38"/>
                    <a:gd name="T77" fmla="*/ 11 h 24"/>
                    <a:gd name="T78" fmla="*/ 11 w 38"/>
                    <a:gd name="T79" fmla="*/ 11 h 24"/>
                    <a:gd name="T80" fmla="*/ 15 w 38"/>
                    <a:gd name="T81" fmla="*/ 8 h 24"/>
                    <a:gd name="T82" fmla="*/ 16 w 38"/>
                    <a:gd name="T83" fmla="*/ 6 h 24"/>
                    <a:gd name="T84" fmla="*/ 16 w 38"/>
                    <a:gd name="T85" fmla="*/ 3 h 24"/>
                    <a:gd name="T86" fmla="*/ 16 w 38"/>
                    <a:gd name="T87" fmla="*/ 2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8" h="24">
                      <a:moveTo>
                        <a:pt x="37" y="0"/>
                      </a:moveTo>
                      <a:cubicBezTo>
                        <a:pt x="37" y="0"/>
                        <a:pt x="37" y="0"/>
                        <a:pt x="37" y="0"/>
                      </a:cubicBezTo>
                      <a:cubicBezTo>
                        <a:pt x="37" y="0"/>
                        <a:pt x="37" y="0"/>
                        <a:pt x="37" y="0"/>
                      </a:cubicBezTo>
                      <a:cubicBezTo>
                        <a:pt x="37" y="1"/>
                        <a:pt x="36" y="2"/>
                        <a:pt x="37" y="3"/>
                      </a:cubicBezTo>
                      <a:cubicBezTo>
                        <a:pt x="38" y="6"/>
                        <a:pt x="35" y="6"/>
                        <a:pt x="35" y="8"/>
                      </a:cubicBezTo>
                      <a:cubicBezTo>
                        <a:pt x="35" y="11"/>
                        <a:pt x="33" y="11"/>
                        <a:pt x="33" y="12"/>
                      </a:cubicBezTo>
                      <a:cubicBezTo>
                        <a:pt x="32" y="15"/>
                        <a:pt x="29" y="14"/>
                        <a:pt x="29" y="16"/>
                      </a:cubicBezTo>
                      <a:cubicBezTo>
                        <a:pt x="29" y="18"/>
                        <a:pt x="26" y="16"/>
                        <a:pt x="26" y="18"/>
                      </a:cubicBezTo>
                      <a:cubicBezTo>
                        <a:pt x="26" y="19"/>
                        <a:pt x="25" y="19"/>
                        <a:pt x="24" y="19"/>
                      </a:cubicBezTo>
                      <a:cubicBezTo>
                        <a:pt x="24" y="19"/>
                        <a:pt x="24" y="19"/>
                        <a:pt x="24" y="19"/>
                      </a:cubicBezTo>
                      <a:cubicBezTo>
                        <a:pt x="24" y="19"/>
                        <a:pt x="23" y="19"/>
                        <a:pt x="23" y="19"/>
                      </a:cubicBezTo>
                      <a:cubicBezTo>
                        <a:pt x="23" y="19"/>
                        <a:pt x="22" y="19"/>
                        <a:pt x="22" y="19"/>
                      </a:cubicBezTo>
                      <a:cubicBezTo>
                        <a:pt x="22" y="20"/>
                        <a:pt x="22" y="20"/>
                        <a:pt x="21" y="20"/>
                      </a:cubicBezTo>
                      <a:cubicBezTo>
                        <a:pt x="21" y="20"/>
                        <a:pt x="20" y="20"/>
                        <a:pt x="20" y="20"/>
                      </a:cubicBezTo>
                      <a:cubicBezTo>
                        <a:pt x="19" y="20"/>
                        <a:pt x="19" y="20"/>
                        <a:pt x="18" y="20"/>
                      </a:cubicBezTo>
                      <a:cubicBezTo>
                        <a:pt x="18" y="20"/>
                        <a:pt x="18" y="20"/>
                        <a:pt x="18" y="20"/>
                      </a:cubicBezTo>
                      <a:cubicBezTo>
                        <a:pt x="17" y="20"/>
                        <a:pt x="17" y="20"/>
                        <a:pt x="16" y="20"/>
                      </a:cubicBezTo>
                      <a:cubicBezTo>
                        <a:pt x="15" y="20"/>
                        <a:pt x="15" y="20"/>
                        <a:pt x="14" y="19"/>
                      </a:cubicBezTo>
                      <a:cubicBezTo>
                        <a:pt x="13" y="19"/>
                        <a:pt x="12" y="18"/>
                        <a:pt x="11" y="18"/>
                      </a:cubicBezTo>
                      <a:cubicBezTo>
                        <a:pt x="11" y="18"/>
                        <a:pt x="11" y="18"/>
                        <a:pt x="11" y="18"/>
                      </a:cubicBezTo>
                      <a:cubicBezTo>
                        <a:pt x="11" y="19"/>
                        <a:pt x="10" y="19"/>
                        <a:pt x="10" y="19"/>
                      </a:cubicBezTo>
                      <a:cubicBezTo>
                        <a:pt x="9" y="19"/>
                        <a:pt x="9" y="18"/>
                        <a:pt x="8" y="17"/>
                      </a:cubicBezTo>
                      <a:cubicBezTo>
                        <a:pt x="8" y="17"/>
                        <a:pt x="7" y="16"/>
                        <a:pt x="7" y="16"/>
                      </a:cubicBezTo>
                      <a:cubicBezTo>
                        <a:pt x="7" y="16"/>
                        <a:pt x="6" y="16"/>
                        <a:pt x="6" y="16"/>
                      </a:cubicBezTo>
                      <a:cubicBezTo>
                        <a:pt x="6" y="16"/>
                        <a:pt x="6" y="16"/>
                        <a:pt x="6" y="16"/>
                      </a:cubicBezTo>
                      <a:cubicBezTo>
                        <a:pt x="5" y="16"/>
                        <a:pt x="4" y="13"/>
                        <a:pt x="3" y="12"/>
                      </a:cubicBezTo>
                      <a:cubicBezTo>
                        <a:pt x="3" y="12"/>
                        <a:pt x="2" y="12"/>
                        <a:pt x="2" y="12"/>
                      </a:cubicBezTo>
                      <a:cubicBezTo>
                        <a:pt x="2" y="12"/>
                        <a:pt x="2"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4"/>
                        <a:pt x="1"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4" y="17"/>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5" y="19"/>
                        <a:pt x="5"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7" y="20"/>
                        <a:pt x="7" y="20"/>
                      </a:cubicBezTo>
                      <a:cubicBezTo>
                        <a:pt x="7" y="20"/>
                        <a:pt x="7" y="20"/>
                        <a:pt x="7" y="20"/>
                      </a:cubicBezTo>
                      <a:cubicBezTo>
                        <a:pt x="7" y="20"/>
                        <a:pt x="7" y="20"/>
                        <a:pt x="7" y="20"/>
                      </a:cubicBezTo>
                      <a:cubicBezTo>
                        <a:pt x="7" y="20"/>
                        <a:pt x="8" y="21"/>
                        <a:pt x="8" y="21"/>
                      </a:cubicBezTo>
                      <a:cubicBezTo>
                        <a:pt x="8" y="21"/>
                        <a:pt x="8" y="21"/>
                        <a:pt x="8" y="21"/>
                      </a:cubicBezTo>
                      <a:cubicBezTo>
                        <a:pt x="8" y="21"/>
                        <a:pt x="8" y="22"/>
                        <a:pt x="8" y="22"/>
                      </a:cubicBezTo>
                      <a:cubicBezTo>
                        <a:pt x="8" y="22"/>
                        <a:pt x="8" y="22"/>
                        <a:pt x="8" y="22"/>
                      </a:cubicBezTo>
                      <a:cubicBezTo>
                        <a:pt x="9" y="22"/>
                        <a:pt x="9" y="23"/>
                        <a:pt x="10" y="23"/>
                      </a:cubicBezTo>
                      <a:cubicBezTo>
                        <a:pt x="10" y="23"/>
                        <a:pt x="10" y="23"/>
                        <a:pt x="10" y="23"/>
                      </a:cubicBezTo>
                      <a:cubicBezTo>
                        <a:pt x="10" y="23"/>
                        <a:pt x="10" y="23"/>
                        <a:pt x="10" y="23"/>
                      </a:cubicBezTo>
                      <a:cubicBezTo>
                        <a:pt x="10" y="23"/>
                        <a:pt x="10" y="23"/>
                        <a:pt x="10" y="23"/>
                      </a:cubicBezTo>
                      <a:cubicBezTo>
                        <a:pt x="10" y="23"/>
                        <a:pt x="10" y="23"/>
                        <a:pt x="11" y="23"/>
                      </a:cubicBezTo>
                      <a:cubicBezTo>
                        <a:pt x="11" y="23"/>
                        <a:pt x="11" y="23"/>
                        <a:pt x="11" y="23"/>
                      </a:cubicBezTo>
                      <a:cubicBezTo>
                        <a:pt x="11" y="23"/>
                        <a:pt x="11" y="23"/>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3" y="23"/>
                        <a:pt x="14" y="23"/>
                      </a:cubicBezTo>
                      <a:cubicBezTo>
                        <a:pt x="14" y="23"/>
                        <a:pt x="14" y="23"/>
                        <a:pt x="14" y="23"/>
                      </a:cubicBezTo>
                      <a:cubicBezTo>
                        <a:pt x="14" y="23"/>
                        <a:pt x="14" y="23"/>
                        <a:pt x="14" y="23"/>
                      </a:cubicBezTo>
                      <a:cubicBezTo>
                        <a:pt x="15" y="24"/>
                        <a:pt x="15"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1" y="24"/>
                        <a:pt x="21" y="24"/>
                      </a:cubicBezTo>
                      <a:cubicBezTo>
                        <a:pt x="21" y="24"/>
                        <a:pt x="21" y="24"/>
                        <a:pt x="21" y="24"/>
                      </a:cubicBezTo>
                      <a:cubicBezTo>
                        <a:pt x="21" y="24"/>
                        <a:pt x="22" y="24"/>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3" y="23"/>
                        <a:pt x="23" y="23"/>
                      </a:cubicBezTo>
                      <a:cubicBezTo>
                        <a:pt x="23" y="23"/>
                        <a:pt x="23" y="23"/>
                        <a:pt x="23" y="23"/>
                      </a:cubicBezTo>
                      <a:cubicBezTo>
                        <a:pt x="23"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6" y="23"/>
                        <a:pt x="26" y="22"/>
                      </a:cubicBezTo>
                      <a:cubicBezTo>
                        <a:pt x="26" y="22"/>
                        <a:pt x="26" y="22"/>
                        <a:pt x="26" y="22"/>
                      </a:cubicBezTo>
                      <a:cubicBezTo>
                        <a:pt x="26" y="20"/>
                        <a:pt x="29" y="22"/>
                        <a:pt x="29" y="20"/>
                      </a:cubicBezTo>
                      <a:cubicBezTo>
                        <a:pt x="29" y="18"/>
                        <a:pt x="32" y="19"/>
                        <a:pt x="33" y="16"/>
                      </a:cubicBezTo>
                      <a:cubicBezTo>
                        <a:pt x="33" y="15"/>
                        <a:pt x="35" y="15"/>
                        <a:pt x="35" y="13"/>
                      </a:cubicBezTo>
                      <a:cubicBezTo>
                        <a:pt x="35" y="12"/>
                        <a:pt x="35" y="12"/>
                        <a:pt x="35" y="12"/>
                      </a:cubicBezTo>
                      <a:cubicBezTo>
                        <a:pt x="35" y="12"/>
                        <a:pt x="35" y="12"/>
                        <a:pt x="35" y="12"/>
                      </a:cubicBezTo>
                      <a:cubicBezTo>
                        <a:pt x="35" y="11"/>
                        <a:pt x="37" y="10"/>
                        <a:pt x="37" y="8"/>
                      </a:cubicBezTo>
                      <a:cubicBezTo>
                        <a:pt x="37" y="8"/>
                        <a:pt x="37" y="8"/>
                        <a:pt x="37" y="7"/>
                      </a:cubicBezTo>
                      <a:cubicBezTo>
                        <a:pt x="37" y="7"/>
                        <a:pt x="37" y="7"/>
                        <a:pt x="37" y="6"/>
                      </a:cubicBezTo>
                      <a:cubicBezTo>
                        <a:pt x="37" y="5"/>
                        <a:pt x="38" y="4"/>
                        <a:pt x="38" y="3"/>
                      </a:cubicBezTo>
                      <a:cubicBezTo>
                        <a:pt x="38" y="2"/>
                        <a:pt x="38" y="2"/>
                        <a:pt x="38" y="2"/>
                      </a:cubicBezTo>
                      <a:cubicBezTo>
                        <a:pt x="38" y="2"/>
                        <a:pt x="38" y="2"/>
                        <a:pt x="38" y="2"/>
                      </a:cubicBezTo>
                      <a:cubicBezTo>
                        <a:pt x="37" y="1"/>
                        <a:pt x="37" y="1"/>
                        <a:pt x="37" y="1"/>
                      </a:cubicBezTo>
                      <a:cubicBezTo>
                        <a:pt x="37" y="1"/>
                        <a:pt x="37" y="0"/>
                        <a:pt x="37" y="0"/>
                      </a:cubicBezTo>
                    </a:path>
                  </a:pathLst>
                </a:custGeom>
                <a:solidFill>
                  <a:srgbClr val="AAA2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6" name="Freeform 11217">
                  <a:extLst>
                    <a:ext uri="{FF2B5EF4-FFF2-40B4-BE49-F238E27FC236}">
                      <a16:creationId xmlns:a16="http://schemas.microsoft.com/office/drawing/2014/main" id="{E29E89CE-CED5-A9E3-1E26-D25346083F76}"/>
                    </a:ext>
                  </a:extLst>
                </p:cNvPr>
                <p:cNvSpPr>
                  <a:spLocks/>
                </p:cNvSpPr>
                <p:nvPr/>
              </p:nvSpPr>
              <p:spPr bwMode="auto">
                <a:xfrm>
                  <a:off x="4371" y="2559"/>
                  <a:ext cx="2" cy="2"/>
                </a:xfrm>
                <a:custGeom>
                  <a:avLst/>
                  <a:gdLst>
                    <a:gd name="T0" fmla="*/ 1 w 3"/>
                    <a:gd name="T1" fmla="*/ 0 h 3"/>
                    <a:gd name="T2" fmla="*/ 1 w 3"/>
                    <a:gd name="T3" fmla="*/ 1 h 3"/>
                    <a:gd name="T4" fmla="*/ 1 w 3"/>
                    <a:gd name="T5" fmla="*/ 1 h 3"/>
                    <a:gd name="T6" fmla="*/ 1 w 3"/>
                    <a:gd name="T7" fmla="*/ 1 h 3"/>
                    <a:gd name="T8" fmla="*/ 1 w 3"/>
                    <a:gd name="T9" fmla="*/ 0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2" y="0"/>
                        <a:pt x="0" y="1"/>
                        <a:pt x="1" y="2"/>
                      </a:cubicBezTo>
                      <a:cubicBezTo>
                        <a:pt x="1" y="2"/>
                        <a:pt x="2" y="3"/>
                        <a:pt x="2" y="3"/>
                      </a:cubicBezTo>
                      <a:cubicBezTo>
                        <a:pt x="2" y="3"/>
                        <a:pt x="2" y="3"/>
                        <a:pt x="2" y="3"/>
                      </a:cubicBezTo>
                      <a:cubicBezTo>
                        <a:pt x="2" y="2"/>
                        <a:pt x="1" y="0"/>
                        <a:pt x="3" y="0"/>
                      </a:cubicBezTo>
                      <a:cubicBezTo>
                        <a:pt x="2" y="0"/>
                        <a:pt x="2" y="0"/>
                        <a:pt x="2"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7" name="Freeform 11218">
                  <a:extLst>
                    <a:ext uri="{FF2B5EF4-FFF2-40B4-BE49-F238E27FC236}">
                      <a16:creationId xmlns:a16="http://schemas.microsoft.com/office/drawing/2014/main" id="{C4F438B9-8566-A1B3-0E5C-64B1C1F0D913}"/>
                    </a:ext>
                  </a:extLst>
                </p:cNvPr>
                <p:cNvSpPr>
                  <a:spLocks/>
                </p:cNvSpPr>
                <p:nvPr/>
              </p:nvSpPr>
              <p:spPr bwMode="auto">
                <a:xfrm>
                  <a:off x="4367" y="2555"/>
                  <a:ext cx="4" cy="2"/>
                </a:xfrm>
                <a:custGeom>
                  <a:avLst/>
                  <a:gdLst>
                    <a:gd name="T0" fmla="*/ 2 w 4"/>
                    <a:gd name="T1" fmla="*/ 0 h 3"/>
                    <a:gd name="T2" fmla="*/ 2 w 4"/>
                    <a:gd name="T3" fmla="*/ 0 h 3"/>
                    <a:gd name="T4" fmla="*/ 0 w 4"/>
                    <a:gd name="T5" fmla="*/ 1 h 3"/>
                    <a:gd name="T6" fmla="*/ 1 w 4"/>
                    <a:gd name="T7" fmla="*/ 1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2" y="0"/>
                        <a:pt x="2" y="0"/>
                        <a:pt x="2" y="0"/>
                      </a:cubicBezTo>
                      <a:cubicBezTo>
                        <a:pt x="2" y="0"/>
                        <a:pt x="1" y="2"/>
                        <a:pt x="0" y="3"/>
                      </a:cubicBezTo>
                      <a:cubicBezTo>
                        <a:pt x="0" y="3"/>
                        <a:pt x="0" y="3"/>
                        <a:pt x="1" y="3"/>
                      </a:cubicBezTo>
                      <a:cubicBezTo>
                        <a:pt x="2" y="3"/>
                        <a:pt x="4" y="1"/>
                        <a:pt x="2"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8" name="Freeform 11219">
                  <a:extLst>
                    <a:ext uri="{FF2B5EF4-FFF2-40B4-BE49-F238E27FC236}">
                      <a16:creationId xmlns:a16="http://schemas.microsoft.com/office/drawing/2014/main" id="{A2A0A59E-AD3F-FB95-BDF5-436995DEA9D0}"/>
                    </a:ext>
                  </a:extLst>
                </p:cNvPr>
                <p:cNvSpPr>
                  <a:spLocks/>
                </p:cNvSpPr>
                <p:nvPr/>
              </p:nvSpPr>
              <p:spPr bwMode="auto">
                <a:xfrm>
                  <a:off x="4366" y="2561"/>
                  <a:ext cx="2" cy="4"/>
                </a:xfrm>
                <a:custGeom>
                  <a:avLst/>
                  <a:gdLst>
                    <a:gd name="T0" fmla="*/ 1 w 3"/>
                    <a:gd name="T1" fmla="*/ 0 h 4"/>
                    <a:gd name="T2" fmla="*/ 1 w 3"/>
                    <a:gd name="T3" fmla="*/ 1 h 4"/>
                    <a:gd name="T4" fmla="*/ 0 w 3"/>
                    <a:gd name="T5" fmla="*/ 4 h 4"/>
                    <a:gd name="T6" fmla="*/ 1 w 3"/>
                    <a:gd name="T7" fmla="*/ 1 h 4"/>
                    <a:gd name="T8" fmla="*/ 1 w 3"/>
                    <a:gd name="T9" fmla="*/ 1 h 4"/>
                    <a:gd name="T10" fmla="*/ 1 w 3"/>
                    <a:gd name="T11" fmla="*/ 1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2" y="0"/>
                      </a:moveTo>
                      <a:cubicBezTo>
                        <a:pt x="2" y="0"/>
                        <a:pt x="1" y="0"/>
                        <a:pt x="1" y="1"/>
                      </a:cubicBezTo>
                      <a:cubicBezTo>
                        <a:pt x="0" y="1"/>
                        <a:pt x="0" y="3"/>
                        <a:pt x="0" y="4"/>
                      </a:cubicBezTo>
                      <a:cubicBezTo>
                        <a:pt x="1" y="4"/>
                        <a:pt x="1" y="1"/>
                        <a:pt x="2" y="1"/>
                      </a:cubicBezTo>
                      <a:cubicBezTo>
                        <a:pt x="2" y="1"/>
                        <a:pt x="3" y="1"/>
                        <a:pt x="3" y="1"/>
                      </a:cubicBezTo>
                      <a:cubicBezTo>
                        <a:pt x="3" y="1"/>
                        <a:pt x="3" y="1"/>
                        <a:pt x="3" y="1"/>
                      </a:cubicBezTo>
                      <a:cubicBezTo>
                        <a:pt x="3" y="1"/>
                        <a:pt x="3" y="0"/>
                        <a:pt x="2"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39" name="Freeform 11220">
                  <a:extLst>
                    <a:ext uri="{FF2B5EF4-FFF2-40B4-BE49-F238E27FC236}">
                      <a16:creationId xmlns:a16="http://schemas.microsoft.com/office/drawing/2014/main" id="{89D41CF4-B5F2-7112-DD23-07528226ED38}"/>
                    </a:ext>
                  </a:extLst>
                </p:cNvPr>
                <p:cNvSpPr>
                  <a:spLocks noEditPoints="1"/>
                </p:cNvSpPr>
                <p:nvPr/>
              </p:nvSpPr>
              <p:spPr bwMode="auto">
                <a:xfrm>
                  <a:off x="4361" y="2556"/>
                  <a:ext cx="1" cy="5"/>
                </a:xfrm>
                <a:custGeom>
                  <a:avLst/>
                  <a:gdLst>
                    <a:gd name="T0" fmla="*/ 1 w 2"/>
                    <a:gd name="T1" fmla="*/ 0 h 6"/>
                    <a:gd name="T2" fmla="*/ 1 w 2"/>
                    <a:gd name="T3" fmla="*/ 3 h 6"/>
                    <a:gd name="T4" fmla="*/ 0 w 2"/>
                    <a:gd name="T5" fmla="*/ 3 h 6"/>
                    <a:gd name="T6" fmla="*/ 0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2" y="1"/>
                        <a:pt x="1" y="3"/>
                        <a:pt x="1" y="4"/>
                      </a:cubicBezTo>
                      <a:cubicBezTo>
                        <a:pt x="1" y="4"/>
                        <a:pt x="0" y="5"/>
                        <a:pt x="0" y="5"/>
                      </a:cubicBezTo>
                      <a:cubicBezTo>
                        <a:pt x="0" y="6"/>
                        <a:pt x="0" y="6"/>
                        <a:pt x="0" y="6"/>
                      </a:cubicBezTo>
                      <a:cubicBezTo>
                        <a:pt x="1" y="6"/>
                        <a:pt x="2" y="3"/>
                        <a:pt x="2" y="3"/>
                      </a:cubicBezTo>
                      <a:cubicBezTo>
                        <a:pt x="2" y="2"/>
                        <a:pt x="2"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0" name="Freeform 11221">
                  <a:extLst>
                    <a:ext uri="{FF2B5EF4-FFF2-40B4-BE49-F238E27FC236}">
                      <a16:creationId xmlns:a16="http://schemas.microsoft.com/office/drawing/2014/main" id="{490F6380-05CC-7A80-AADA-03E2FA1FE54E}"/>
                    </a:ext>
                  </a:extLst>
                </p:cNvPr>
                <p:cNvSpPr>
                  <a:spLocks noEditPoints="1"/>
                </p:cNvSpPr>
                <p:nvPr/>
              </p:nvSpPr>
              <p:spPr bwMode="auto">
                <a:xfrm>
                  <a:off x="4364" y="2552"/>
                  <a:ext cx="2" cy="3"/>
                </a:xfrm>
                <a:custGeom>
                  <a:avLst/>
                  <a:gdLst>
                    <a:gd name="T0" fmla="*/ 1 w 3"/>
                    <a:gd name="T1" fmla="*/ 1 h 3"/>
                    <a:gd name="T2" fmla="*/ 1 w 3"/>
                    <a:gd name="T3" fmla="*/ 1 h 3"/>
                    <a:gd name="T4" fmla="*/ 1 w 3"/>
                    <a:gd name="T5" fmla="*/ 1 h 3"/>
                    <a:gd name="T6" fmla="*/ 1 w 3"/>
                    <a:gd name="T7" fmla="*/ 1 h 3"/>
                    <a:gd name="T8" fmla="*/ 1 w 3"/>
                    <a:gd name="T9" fmla="*/ 0 h 3"/>
                    <a:gd name="T10" fmla="*/ 0 w 3"/>
                    <a:gd name="T11" fmla="*/ 3 h 3"/>
                    <a:gd name="T12" fmla="*/ 1 w 3"/>
                    <a:gd name="T13" fmla="*/ 1 h 3"/>
                    <a:gd name="T14" fmla="*/ 1 w 3"/>
                    <a:gd name="T15" fmla="*/ 1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2" y="0"/>
                      </a:moveTo>
                      <a:cubicBezTo>
                        <a:pt x="2" y="0"/>
                        <a:pt x="0" y="2"/>
                        <a:pt x="0" y="3"/>
                      </a:cubicBezTo>
                      <a:cubicBezTo>
                        <a:pt x="1" y="2"/>
                        <a:pt x="2" y="1"/>
                        <a:pt x="3" y="1"/>
                      </a:cubicBezTo>
                      <a:cubicBezTo>
                        <a:pt x="3" y="1"/>
                        <a:pt x="3" y="1"/>
                        <a:pt x="3" y="1"/>
                      </a:cubicBezTo>
                      <a:cubicBezTo>
                        <a:pt x="3" y="0"/>
                        <a:pt x="3" y="0"/>
                        <a:pt x="2"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1" name="Freeform 11222">
                  <a:extLst>
                    <a:ext uri="{FF2B5EF4-FFF2-40B4-BE49-F238E27FC236}">
                      <a16:creationId xmlns:a16="http://schemas.microsoft.com/office/drawing/2014/main" id="{AF2D2B95-FFF4-1608-05B9-CC761A5BFA0C}"/>
                    </a:ext>
                  </a:extLst>
                </p:cNvPr>
                <p:cNvSpPr>
                  <a:spLocks noEditPoints="1"/>
                </p:cNvSpPr>
                <p:nvPr/>
              </p:nvSpPr>
              <p:spPr bwMode="auto">
                <a:xfrm>
                  <a:off x="4365" y="2569"/>
                  <a:ext cx="3" cy="4"/>
                </a:xfrm>
                <a:custGeom>
                  <a:avLst/>
                  <a:gdLst>
                    <a:gd name="T0" fmla="*/ 2 w 4"/>
                    <a:gd name="T1" fmla="*/ 1 h 5"/>
                    <a:gd name="T2" fmla="*/ 2 w 4"/>
                    <a:gd name="T3" fmla="*/ 1 h 5"/>
                    <a:gd name="T4" fmla="*/ 0 w 4"/>
                    <a:gd name="T5" fmla="*/ 2 h 5"/>
                    <a:gd name="T6" fmla="*/ 1 w 4"/>
                    <a:gd name="T7" fmla="*/ 2 h 5"/>
                    <a:gd name="T8" fmla="*/ 2 w 4"/>
                    <a:gd name="T9" fmla="*/ 2 h 5"/>
                    <a:gd name="T10" fmla="*/ 2 w 4"/>
                    <a:gd name="T11" fmla="*/ 1 h 5"/>
                    <a:gd name="T12" fmla="*/ 2 w 4"/>
                    <a:gd name="T13" fmla="*/ 0 h 5"/>
                    <a:gd name="T14" fmla="*/ 2 w 4"/>
                    <a:gd name="T15" fmla="*/ 1 h 5"/>
                    <a:gd name="T16" fmla="*/ 2 w 4"/>
                    <a:gd name="T17" fmla="*/ 1 h 5"/>
                    <a:gd name="T18" fmla="*/ 2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3" y="1"/>
                      </a:moveTo>
                      <a:cubicBezTo>
                        <a:pt x="3" y="1"/>
                        <a:pt x="3" y="1"/>
                        <a:pt x="3" y="1"/>
                      </a:cubicBezTo>
                      <a:cubicBezTo>
                        <a:pt x="4" y="2"/>
                        <a:pt x="1" y="3"/>
                        <a:pt x="0" y="4"/>
                      </a:cubicBezTo>
                      <a:cubicBezTo>
                        <a:pt x="1" y="4"/>
                        <a:pt x="1" y="5"/>
                        <a:pt x="1" y="5"/>
                      </a:cubicBezTo>
                      <a:cubicBezTo>
                        <a:pt x="2" y="5"/>
                        <a:pt x="3" y="4"/>
                        <a:pt x="3" y="3"/>
                      </a:cubicBezTo>
                      <a:cubicBezTo>
                        <a:pt x="3" y="2"/>
                        <a:pt x="3" y="1"/>
                        <a:pt x="3" y="1"/>
                      </a:cubicBezTo>
                      <a:moveTo>
                        <a:pt x="3" y="0"/>
                      </a:moveTo>
                      <a:cubicBezTo>
                        <a:pt x="3" y="1"/>
                        <a:pt x="3" y="1"/>
                        <a:pt x="3" y="1"/>
                      </a:cubicBezTo>
                      <a:cubicBezTo>
                        <a:pt x="3" y="1"/>
                        <a:pt x="3" y="1"/>
                        <a:pt x="3" y="1"/>
                      </a:cubicBezTo>
                      <a:cubicBezTo>
                        <a:pt x="3" y="1"/>
                        <a:pt x="3" y="0"/>
                        <a:pt x="3"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2" name="Freeform 11223">
                  <a:extLst>
                    <a:ext uri="{FF2B5EF4-FFF2-40B4-BE49-F238E27FC236}">
                      <a16:creationId xmlns:a16="http://schemas.microsoft.com/office/drawing/2014/main" id="{B905BE53-3973-83BC-DF5B-D6EBD3A9F0C3}"/>
                    </a:ext>
                  </a:extLst>
                </p:cNvPr>
                <p:cNvSpPr>
                  <a:spLocks noEditPoints="1"/>
                </p:cNvSpPr>
                <p:nvPr/>
              </p:nvSpPr>
              <p:spPr bwMode="auto">
                <a:xfrm>
                  <a:off x="4360" y="2566"/>
                  <a:ext cx="2" cy="4"/>
                </a:xfrm>
                <a:custGeom>
                  <a:avLst/>
                  <a:gdLst>
                    <a:gd name="T0" fmla="*/ 2 w 2"/>
                    <a:gd name="T1" fmla="*/ 1 h 5"/>
                    <a:gd name="T2" fmla="*/ 2 w 2"/>
                    <a:gd name="T3" fmla="*/ 1 h 5"/>
                    <a:gd name="T4" fmla="*/ 2 w 2"/>
                    <a:gd name="T5" fmla="*/ 1 h 5"/>
                    <a:gd name="T6" fmla="*/ 2 w 2"/>
                    <a:gd name="T7" fmla="*/ 1 h 5"/>
                    <a:gd name="T8" fmla="*/ 1 w 2"/>
                    <a:gd name="T9" fmla="*/ 0 h 5"/>
                    <a:gd name="T10" fmla="*/ 1 w 2"/>
                    <a:gd name="T11" fmla="*/ 2 h 5"/>
                    <a:gd name="T12" fmla="*/ 0 w 2"/>
                    <a:gd name="T13" fmla="*/ 2 h 5"/>
                    <a:gd name="T14" fmla="*/ 2 w 2"/>
                    <a:gd name="T15" fmla="*/ 1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1"/>
                      </a:moveTo>
                      <a:cubicBezTo>
                        <a:pt x="2" y="1"/>
                        <a:pt x="2" y="1"/>
                        <a:pt x="2" y="1"/>
                      </a:cubicBezTo>
                      <a:cubicBezTo>
                        <a:pt x="2" y="1"/>
                        <a:pt x="2" y="1"/>
                        <a:pt x="2" y="1"/>
                      </a:cubicBezTo>
                      <a:cubicBezTo>
                        <a:pt x="2" y="1"/>
                        <a:pt x="2" y="1"/>
                        <a:pt x="2" y="1"/>
                      </a:cubicBezTo>
                      <a:moveTo>
                        <a:pt x="1" y="0"/>
                      </a:moveTo>
                      <a:cubicBezTo>
                        <a:pt x="0" y="0"/>
                        <a:pt x="0" y="4"/>
                        <a:pt x="1" y="5"/>
                      </a:cubicBezTo>
                      <a:cubicBezTo>
                        <a:pt x="1" y="4"/>
                        <a:pt x="0" y="4"/>
                        <a:pt x="0" y="3"/>
                      </a:cubicBezTo>
                      <a:cubicBezTo>
                        <a:pt x="1" y="2"/>
                        <a:pt x="1" y="1"/>
                        <a:pt x="2" y="1"/>
                      </a:cubicBezTo>
                      <a:cubicBezTo>
                        <a:pt x="1" y="0"/>
                        <a:pt x="1" y="0"/>
                        <a:pt x="1"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3" name="Freeform 11224">
                  <a:extLst>
                    <a:ext uri="{FF2B5EF4-FFF2-40B4-BE49-F238E27FC236}">
                      <a16:creationId xmlns:a16="http://schemas.microsoft.com/office/drawing/2014/main" id="{E2AE98EA-5F98-2E8D-FE40-E3975E49DE43}"/>
                    </a:ext>
                  </a:extLst>
                </p:cNvPr>
                <p:cNvSpPr>
                  <a:spLocks/>
                </p:cNvSpPr>
                <p:nvPr/>
              </p:nvSpPr>
              <p:spPr bwMode="auto">
                <a:xfrm>
                  <a:off x="4353" y="2560"/>
                  <a:ext cx="4" cy="4"/>
                </a:xfrm>
                <a:custGeom>
                  <a:avLst/>
                  <a:gdLst>
                    <a:gd name="T0" fmla="*/ 2 w 5"/>
                    <a:gd name="T1" fmla="*/ 0 h 5"/>
                    <a:gd name="T2" fmla="*/ 2 w 5"/>
                    <a:gd name="T3" fmla="*/ 1 h 5"/>
                    <a:gd name="T4" fmla="*/ 0 w 5"/>
                    <a:gd name="T5" fmla="*/ 2 h 5"/>
                    <a:gd name="T6" fmla="*/ 1 w 5"/>
                    <a:gd name="T7" fmla="*/ 2 h 5"/>
                    <a:gd name="T8" fmla="*/ 2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3" y="0"/>
                      </a:moveTo>
                      <a:cubicBezTo>
                        <a:pt x="3" y="1"/>
                        <a:pt x="3" y="1"/>
                        <a:pt x="3" y="1"/>
                      </a:cubicBezTo>
                      <a:cubicBezTo>
                        <a:pt x="2" y="2"/>
                        <a:pt x="2" y="4"/>
                        <a:pt x="0" y="4"/>
                      </a:cubicBezTo>
                      <a:cubicBezTo>
                        <a:pt x="0" y="5"/>
                        <a:pt x="0" y="5"/>
                        <a:pt x="1" y="5"/>
                      </a:cubicBezTo>
                      <a:cubicBezTo>
                        <a:pt x="2" y="5"/>
                        <a:pt x="5" y="1"/>
                        <a:pt x="3"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4" name="Freeform 11225">
                  <a:extLst>
                    <a:ext uri="{FF2B5EF4-FFF2-40B4-BE49-F238E27FC236}">
                      <a16:creationId xmlns:a16="http://schemas.microsoft.com/office/drawing/2014/main" id="{F9855404-C3C2-2DC0-AA19-D3488C724C68}"/>
                    </a:ext>
                  </a:extLst>
                </p:cNvPr>
                <p:cNvSpPr>
                  <a:spLocks/>
                </p:cNvSpPr>
                <p:nvPr/>
              </p:nvSpPr>
              <p:spPr bwMode="auto">
                <a:xfrm>
                  <a:off x="4357" y="2555"/>
                  <a:ext cx="1" cy="2"/>
                </a:xfrm>
                <a:custGeom>
                  <a:avLst/>
                  <a:gdLst>
                    <a:gd name="T0" fmla="*/ 1 w 2"/>
                    <a:gd name="T1" fmla="*/ 0 h 3"/>
                    <a:gd name="T2" fmla="*/ 0 w 2"/>
                    <a:gd name="T3" fmla="*/ 1 h 3"/>
                    <a:gd name="T4" fmla="*/ 1 w 2"/>
                    <a:gd name="T5" fmla="*/ 0 h 3"/>
                    <a:gd name="T6" fmla="*/ 1 w 2"/>
                    <a:gd name="T7" fmla="*/ 0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0" y="2"/>
                        <a:pt x="0" y="3"/>
                      </a:cubicBezTo>
                      <a:cubicBezTo>
                        <a:pt x="1" y="2"/>
                        <a:pt x="0" y="0"/>
                        <a:pt x="2" y="0"/>
                      </a:cubicBezTo>
                      <a:cubicBezTo>
                        <a:pt x="2" y="0"/>
                        <a:pt x="2" y="0"/>
                        <a:pt x="2" y="0"/>
                      </a:cubicBezTo>
                      <a:cubicBezTo>
                        <a:pt x="2" y="0"/>
                        <a:pt x="2" y="0"/>
                        <a:pt x="2" y="0"/>
                      </a:cubicBezTo>
                      <a:cubicBezTo>
                        <a:pt x="2" y="0"/>
                        <a:pt x="2" y="0"/>
                        <a:pt x="2"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5" name="Freeform 11226">
                  <a:extLst>
                    <a:ext uri="{FF2B5EF4-FFF2-40B4-BE49-F238E27FC236}">
                      <a16:creationId xmlns:a16="http://schemas.microsoft.com/office/drawing/2014/main" id="{8376D3A4-A1D3-7697-DAD0-81BFCC1C6488}"/>
                    </a:ext>
                  </a:extLst>
                </p:cNvPr>
                <p:cNvSpPr>
                  <a:spLocks/>
                </p:cNvSpPr>
                <p:nvPr/>
              </p:nvSpPr>
              <p:spPr bwMode="auto">
                <a:xfrm>
                  <a:off x="4358" y="2572"/>
                  <a:ext cx="3" cy="2"/>
                </a:xfrm>
                <a:custGeom>
                  <a:avLst/>
                  <a:gdLst>
                    <a:gd name="T0" fmla="*/ 3 w 3"/>
                    <a:gd name="T1" fmla="*/ 0 h 2"/>
                    <a:gd name="T2" fmla="*/ 3 w 3"/>
                    <a:gd name="T3" fmla="*/ 0 h 2"/>
                    <a:gd name="T4" fmla="*/ 1 w 3"/>
                    <a:gd name="T5" fmla="*/ 1 h 2"/>
                    <a:gd name="T6" fmla="*/ 0 w 3"/>
                    <a:gd name="T7" fmla="*/ 1 h 2"/>
                    <a:gd name="T8" fmla="*/ 1 w 3"/>
                    <a:gd name="T9" fmla="*/ 2 h 2"/>
                    <a:gd name="T10" fmla="*/ 3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3" y="0"/>
                        <a:pt x="3" y="0"/>
                        <a:pt x="3" y="0"/>
                      </a:cubicBezTo>
                      <a:cubicBezTo>
                        <a:pt x="3" y="1"/>
                        <a:pt x="2" y="1"/>
                        <a:pt x="1" y="1"/>
                      </a:cubicBezTo>
                      <a:cubicBezTo>
                        <a:pt x="1" y="1"/>
                        <a:pt x="0" y="1"/>
                        <a:pt x="0" y="1"/>
                      </a:cubicBezTo>
                      <a:cubicBezTo>
                        <a:pt x="0" y="2"/>
                        <a:pt x="0" y="2"/>
                        <a:pt x="1" y="2"/>
                      </a:cubicBezTo>
                      <a:cubicBezTo>
                        <a:pt x="2" y="2"/>
                        <a:pt x="3" y="1"/>
                        <a:pt x="3"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6" name="Freeform 11227">
                  <a:extLst>
                    <a:ext uri="{FF2B5EF4-FFF2-40B4-BE49-F238E27FC236}">
                      <a16:creationId xmlns:a16="http://schemas.microsoft.com/office/drawing/2014/main" id="{4F9EF99A-65B6-A49E-B392-3789AFBD1807}"/>
                    </a:ext>
                  </a:extLst>
                </p:cNvPr>
                <p:cNvSpPr>
                  <a:spLocks noEditPoints="1"/>
                </p:cNvSpPr>
                <p:nvPr/>
              </p:nvSpPr>
              <p:spPr bwMode="auto">
                <a:xfrm>
                  <a:off x="4353" y="2568"/>
                  <a:ext cx="3" cy="4"/>
                </a:xfrm>
                <a:custGeom>
                  <a:avLst/>
                  <a:gdLst>
                    <a:gd name="T0" fmla="*/ 2 w 3"/>
                    <a:gd name="T1" fmla="*/ 2 h 5"/>
                    <a:gd name="T2" fmla="*/ 2 w 3"/>
                    <a:gd name="T3" fmla="*/ 2 h 5"/>
                    <a:gd name="T4" fmla="*/ 2 w 3"/>
                    <a:gd name="T5" fmla="*/ 2 h 5"/>
                    <a:gd name="T6" fmla="*/ 2 w 3"/>
                    <a:gd name="T7" fmla="*/ 0 h 5"/>
                    <a:gd name="T8" fmla="*/ 2 w 3"/>
                    <a:gd name="T9" fmla="*/ 0 h 5"/>
                    <a:gd name="T10" fmla="*/ 1 w 3"/>
                    <a:gd name="T11" fmla="*/ 2 h 5"/>
                    <a:gd name="T12" fmla="*/ 2 w 3"/>
                    <a:gd name="T13" fmla="*/ 2 h 5"/>
                    <a:gd name="T14" fmla="*/ 2 w 3"/>
                    <a:gd name="T15" fmla="*/ 0 h 5"/>
                    <a:gd name="T16" fmla="*/ 2 w 3"/>
                    <a:gd name="T17" fmla="*/ 0 h 5"/>
                    <a:gd name="T18" fmla="*/ 2 w 3"/>
                    <a:gd name="T19" fmla="*/ 0 h 5"/>
                    <a:gd name="T20" fmla="*/ 3 w 3"/>
                    <a:gd name="T21" fmla="*/ 0 h 5"/>
                    <a:gd name="T22" fmla="*/ 2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4"/>
                      </a:moveTo>
                      <a:cubicBezTo>
                        <a:pt x="2" y="4"/>
                        <a:pt x="2" y="4"/>
                        <a:pt x="2" y="5"/>
                      </a:cubicBezTo>
                      <a:cubicBezTo>
                        <a:pt x="2" y="4"/>
                        <a:pt x="2" y="4"/>
                        <a:pt x="2" y="4"/>
                      </a:cubicBezTo>
                      <a:moveTo>
                        <a:pt x="2" y="0"/>
                      </a:moveTo>
                      <a:cubicBezTo>
                        <a:pt x="2" y="0"/>
                        <a:pt x="2" y="0"/>
                        <a:pt x="2" y="0"/>
                      </a:cubicBezTo>
                      <a:cubicBezTo>
                        <a:pt x="1" y="1"/>
                        <a:pt x="0" y="1"/>
                        <a:pt x="1" y="3"/>
                      </a:cubicBezTo>
                      <a:cubicBezTo>
                        <a:pt x="1" y="3"/>
                        <a:pt x="1" y="4"/>
                        <a:pt x="2" y="4"/>
                      </a:cubicBezTo>
                      <a:cubicBezTo>
                        <a:pt x="1" y="3"/>
                        <a:pt x="1" y="0"/>
                        <a:pt x="2" y="0"/>
                      </a:cubicBezTo>
                      <a:moveTo>
                        <a:pt x="2" y="0"/>
                      </a:moveTo>
                      <a:cubicBezTo>
                        <a:pt x="2" y="0"/>
                        <a:pt x="2" y="0"/>
                        <a:pt x="2" y="0"/>
                      </a:cubicBezTo>
                      <a:cubicBezTo>
                        <a:pt x="3" y="0"/>
                        <a:pt x="3" y="0"/>
                        <a:pt x="3" y="0"/>
                      </a:cubicBezTo>
                      <a:cubicBezTo>
                        <a:pt x="2" y="0"/>
                        <a:pt x="2" y="0"/>
                        <a:pt x="2"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7" name="Freeform 11228">
                  <a:extLst>
                    <a:ext uri="{FF2B5EF4-FFF2-40B4-BE49-F238E27FC236}">
                      <a16:creationId xmlns:a16="http://schemas.microsoft.com/office/drawing/2014/main" id="{DAD38905-E9DA-1676-F3ED-9E64FB6C7DFE}"/>
                    </a:ext>
                  </a:extLst>
                </p:cNvPr>
                <p:cNvSpPr>
                  <a:spLocks noEditPoints="1"/>
                </p:cNvSpPr>
                <p:nvPr/>
              </p:nvSpPr>
              <p:spPr bwMode="auto">
                <a:xfrm>
                  <a:off x="4351" y="2566"/>
                  <a:ext cx="1" cy="3"/>
                </a:xfrm>
                <a:custGeom>
                  <a:avLst/>
                  <a:gdLst>
                    <a:gd name="T0" fmla="*/ 1 w 2"/>
                    <a:gd name="T1" fmla="*/ 1 h 4"/>
                    <a:gd name="T2" fmla="*/ 1 w 2"/>
                    <a:gd name="T3" fmla="*/ 2 h 4"/>
                    <a:gd name="T4" fmla="*/ 1 w 2"/>
                    <a:gd name="T5" fmla="*/ 1 h 4"/>
                    <a:gd name="T6" fmla="*/ 1 w 2"/>
                    <a:gd name="T7" fmla="*/ 0 h 4"/>
                    <a:gd name="T8" fmla="*/ 1 w 2"/>
                    <a:gd name="T9" fmla="*/ 1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1"/>
                      </a:moveTo>
                      <a:cubicBezTo>
                        <a:pt x="0" y="2"/>
                        <a:pt x="0" y="4"/>
                        <a:pt x="1" y="4"/>
                      </a:cubicBezTo>
                      <a:cubicBezTo>
                        <a:pt x="2" y="4"/>
                        <a:pt x="0" y="2"/>
                        <a:pt x="1" y="1"/>
                      </a:cubicBezTo>
                      <a:moveTo>
                        <a:pt x="1" y="0"/>
                      </a:moveTo>
                      <a:cubicBezTo>
                        <a:pt x="1" y="0"/>
                        <a:pt x="1" y="1"/>
                        <a:pt x="1" y="1"/>
                      </a:cubicBezTo>
                      <a:cubicBezTo>
                        <a:pt x="1" y="1"/>
                        <a:pt x="1" y="0"/>
                        <a:pt x="1" y="0"/>
                      </a:cubicBezTo>
                      <a:moveTo>
                        <a:pt x="1" y="0"/>
                      </a:moveTo>
                      <a:cubicBezTo>
                        <a:pt x="1" y="0"/>
                        <a:pt x="1" y="0"/>
                        <a:pt x="1" y="0"/>
                      </a:cubicBezTo>
                      <a:cubicBezTo>
                        <a:pt x="1" y="0"/>
                        <a:pt x="1" y="0"/>
                        <a:pt x="1" y="0"/>
                      </a:cubicBezTo>
                      <a:cubicBezTo>
                        <a:pt x="1" y="0"/>
                        <a:pt x="1" y="0"/>
                        <a:pt x="1" y="0"/>
                      </a:cubicBezTo>
                    </a:path>
                  </a:pathLst>
                </a:custGeom>
                <a:solidFill>
                  <a:srgbClr val="CAC1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8" name="Freeform 11229">
                  <a:extLst>
                    <a:ext uri="{FF2B5EF4-FFF2-40B4-BE49-F238E27FC236}">
                      <a16:creationId xmlns:a16="http://schemas.microsoft.com/office/drawing/2014/main" id="{EA29467E-84EE-B4BB-230F-5E339FEFB180}"/>
                    </a:ext>
                  </a:extLst>
                </p:cNvPr>
                <p:cNvSpPr>
                  <a:spLocks/>
                </p:cNvSpPr>
                <p:nvPr/>
              </p:nvSpPr>
              <p:spPr bwMode="auto">
                <a:xfrm>
                  <a:off x="4704" y="2261"/>
                  <a:ext cx="24" cy="40"/>
                </a:xfrm>
                <a:custGeom>
                  <a:avLst/>
                  <a:gdLst>
                    <a:gd name="T0" fmla="*/ 6 w 28"/>
                    <a:gd name="T1" fmla="*/ 2 h 49"/>
                    <a:gd name="T2" fmla="*/ 3 w 28"/>
                    <a:gd name="T3" fmla="*/ 2 h 49"/>
                    <a:gd name="T4" fmla="*/ 3 w 28"/>
                    <a:gd name="T5" fmla="*/ 5 h 49"/>
                    <a:gd name="T6" fmla="*/ 2 w 28"/>
                    <a:gd name="T7" fmla="*/ 7 h 49"/>
                    <a:gd name="T8" fmla="*/ 1 w 28"/>
                    <a:gd name="T9" fmla="*/ 11 h 49"/>
                    <a:gd name="T10" fmla="*/ 1 w 28"/>
                    <a:gd name="T11" fmla="*/ 13 h 49"/>
                    <a:gd name="T12" fmla="*/ 2 w 28"/>
                    <a:gd name="T13" fmla="*/ 16 h 49"/>
                    <a:gd name="T14" fmla="*/ 3 w 28"/>
                    <a:gd name="T15" fmla="*/ 16 h 49"/>
                    <a:gd name="T16" fmla="*/ 3 w 28"/>
                    <a:gd name="T17" fmla="*/ 19 h 49"/>
                    <a:gd name="T18" fmla="*/ 6 w 28"/>
                    <a:gd name="T19" fmla="*/ 20 h 49"/>
                    <a:gd name="T20" fmla="*/ 8 w 28"/>
                    <a:gd name="T21" fmla="*/ 20 h 49"/>
                    <a:gd name="T22" fmla="*/ 9 w 28"/>
                    <a:gd name="T23" fmla="*/ 20 h 49"/>
                    <a:gd name="T24" fmla="*/ 11 w 28"/>
                    <a:gd name="T25" fmla="*/ 20 h 49"/>
                    <a:gd name="T26" fmla="*/ 12 w 28"/>
                    <a:gd name="T27" fmla="*/ 19 h 49"/>
                    <a:gd name="T28" fmla="*/ 13 w 28"/>
                    <a:gd name="T29" fmla="*/ 17 h 49"/>
                    <a:gd name="T30" fmla="*/ 14 w 28"/>
                    <a:gd name="T31" fmla="*/ 16 h 49"/>
                    <a:gd name="T32" fmla="*/ 15 w 28"/>
                    <a:gd name="T33" fmla="*/ 13 h 49"/>
                    <a:gd name="T34" fmla="*/ 15 w 28"/>
                    <a:gd name="T35" fmla="*/ 11 h 49"/>
                    <a:gd name="T36" fmla="*/ 15 w 28"/>
                    <a:gd name="T37" fmla="*/ 9 h 49"/>
                    <a:gd name="T38" fmla="*/ 14 w 28"/>
                    <a:gd name="T39" fmla="*/ 6 h 49"/>
                    <a:gd name="T40" fmla="*/ 13 w 28"/>
                    <a:gd name="T41" fmla="*/ 4 h 49"/>
                    <a:gd name="T42" fmla="*/ 11 w 28"/>
                    <a:gd name="T43" fmla="*/ 2 h 49"/>
                    <a:gd name="T44" fmla="*/ 9 w 28"/>
                    <a:gd name="T45" fmla="*/ 2 h 49"/>
                    <a:gd name="T46" fmla="*/ 8 w 28"/>
                    <a:gd name="T47" fmla="*/ 2 h 49"/>
                    <a:gd name="T48" fmla="*/ 6 w 28"/>
                    <a:gd name="T49" fmla="*/ 2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49">
                      <a:moveTo>
                        <a:pt x="11" y="3"/>
                      </a:moveTo>
                      <a:cubicBezTo>
                        <a:pt x="10" y="5"/>
                        <a:pt x="8" y="3"/>
                        <a:pt x="7" y="5"/>
                      </a:cubicBezTo>
                      <a:cubicBezTo>
                        <a:pt x="7" y="8"/>
                        <a:pt x="4" y="7"/>
                        <a:pt x="4" y="10"/>
                      </a:cubicBezTo>
                      <a:cubicBezTo>
                        <a:pt x="4" y="13"/>
                        <a:pt x="2" y="13"/>
                        <a:pt x="2" y="16"/>
                      </a:cubicBezTo>
                      <a:cubicBezTo>
                        <a:pt x="2" y="18"/>
                        <a:pt x="0" y="22"/>
                        <a:pt x="1" y="24"/>
                      </a:cubicBezTo>
                      <a:cubicBezTo>
                        <a:pt x="2" y="26"/>
                        <a:pt x="0" y="29"/>
                        <a:pt x="1" y="30"/>
                      </a:cubicBezTo>
                      <a:cubicBezTo>
                        <a:pt x="2" y="30"/>
                        <a:pt x="1" y="33"/>
                        <a:pt x="2" y="34"/>
                      </a:cubicBezTo>
                      <a:cubicBezTo>
                        <a:pt x="3" y="35"/>
                        <a:pt x="3" y="39"/>
                        <a:pt x="4" y="38"/>
                      </a:cubicBezTo>
                      <a:cubicBezTo>
                        <a:pt x="5" y="38"/>
                        <a:pt x="5" y="43"/>
                        <a:pt x="7" y="42"/>
                      </a:cubicBezTo>
                      <a:cubicBezTo>
                        <a:pt x="8" y="42"/>
                        <a:pt x="8" y="46"/>
                        <a:pt x="10" y="45"/>
                      </a:cubicBezTo>
                      <a:cubicBezTo>
                        <a:pt x="11" y="44"/>
                        <a:pt x="13" y="48"/>
                        <a:pt x="14" y="46"/>
                      </a:cubicBezTo>
                      <a:cubicBezTo>
                        <a:pt x="15" y="45"/>
                        <a:pt x="17" y="49"/>
                        <a:pt x="17" y="46"/>
                      </a:cubicBezTo>
                      <a:cubicBezTo>
                        <a:pt x="18" y="44"/>
                        <a:pt x="20" y="46"/>
                        <a:pt x="20" y="44"/>
                      </a:cubicBezTo>
                      <a:cubicBezTo>
                        <a:pt x="20" y="43"/>
                        <a:pt x="22" y="44"/>
                        <a:pt x="22" y="42"/>
                      </a:cubicBezTo>
                      <a:cubicBezTo>
                        <a:pt x="22" y="40"/>
                        <a:pt x="24" y="41"/>
                        <a:pt x="24" y="39"/>
                      </a:cubicBezTo>
                      <a:cubicBezTo>
                        <a:pt x="24" y="37"/>
                        <a:pt x="26" y="37"/>
                        <a:pt x="26" y="35"/>
                      </a:cubicBezTo>
                      <a:cubicBezTo>
                        <a:pt x="26" y="33"/>
                        <a:pt x="28" y="32"/>
                        <a:pt x="27" y="30"/>
                      </a:cubicBezTo>
                      <a:cubicBezTo>
                        <a:pt x="27" y="28"/>
                        <a:pt x="28" y="26"/>
                        <a:pt x="28" y="24"/>
                      </a:cubicBezTo>
                      <a:cubicBezTo>
                        <a:pt x="27" y="23"/>
                        <a:pt x="28" y="21"/>
                        <a:pt x="27" y="20"/>
                      </a:cubicBezTo>
                      <a:cubicBezTo>
                        <a:pt x="26" y="17"/>
                        <a:pt x="27" y="14"/>
                        <a:pt x="26" y="13"/>
                      </a:cubicBezTo>
                      <a:cubicBezTo>
                        <a:pt x="25" y="12"/>
                        <a:pt x="25" y="9"/>
                        <a:pt x="24" y="9"/>
                      </a:cubicBezTo>
                      <a:cubicBezTo>
                        <a:pt x="22" y="8"/>
                        <a:pt x="23" y="5"/>
                        <a:pt x="21" y="5"/>
                      </a:cubicBezTo>
                      <a:cubicBezTo>
                        <a:pt x="20" y="5"/>
                        <a:pt x="19" y="2"/>
                        <a:pt x="18" y="3"/>
                      </a:cubicBezTo>
                      <a:cubicBezTo>
                        <a:pt x="16" y="4"/>
                        <a:pt x="15" y="0"/>
                        <a:pt x="14" y="2"/>
                      </a:cubicBezTo>
                      <a:cubicBezTo>
                        <a:pt x="13" y="4"/>
                        <a:pt x="12" y="1"/>
                        <a:pt x="1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49" name="Freeform 11230">
                  <a:extLst>
                    <a:ext uri="{FF2B5EF4-FFF2-40B4-BE49-F238E27FC236}">
                      <a16:creationId xmlns:a16="http://schemas.microsoft.com/office/drawing/2014/main" id="{5962DF32-6FF4-3224-528F-22C0D68D2702}"/>
                    </a:ext>
                  </a:extLst>
                </p:cNvPr>
                <p:cNvSpPr>
                  <a:spLocks/>
                </p:cNvSpPr>
                <p:nvPr/>
              </p:nvSpPr>
              <p:spPr bwMode="auto">
                <a:xfrm>
                  <a:off x="4707" y="2264"/>
                  <a:ext cx="21" cy="37"/>
                </a:xfrm>
                <a:custGeom>
                  <a:avLst/>
                  <a:gdLst>
                    <a:gd name="T0" fmla="*/ 1 w 25"/>
                    <a:gd name="T1" fmla="*/ 14 h 45"/>
                    <a:gd name="T2" fmla="*/ 3 w 25"/>
                    <a:gd name="T3" fmla="*/ 14 h 45"/>
                    <a:gd name="T4" fmla="*/ 4 w 25"/>
                    <a:gd name="T5" fmla="*/ 14 h 45"/>
                    <a:gd name="T6" fmla="*/ 6 w 25"/>
                    <a:gd name="T7" fmla="*/ 14 h 45"/>
                    <a:gd name="T8" fmla="*/ 7 w 25"/>
                    <a:gd name="T9" fmla="*/ 13 h 45"/>
                    <a:gd name="T10" fmla="*/ 8 w 25"/>
                    <a:gd name="T11" fmla="*/ 11 h 45"/>
                    <a:gd name="T12" fmla="*/ 8 w 25"/>
                    <a:gd name="T13" fmla="*/ 9 h 45"/>
                    <a:gd name="T14" fmla="*/ 9 w 25"/>
                    <a:gd name="T15" fmla="*/ 7 h 45"/>
                    <a:gd name="T16" fmla="*/ 9 w 25"/>
                    <a:gd name="T17" fmla="*/ 5 h 45"/>
                    <a:gd name="T18" fmla="*/ 9 w 25"/>
                    <a:gd name="T19" fmla="*/ 2 h 45"/>
                    <a:gd name="T20" fmla="*/ 8 w 25"/>
                    <a:gd name="T21" fmla="*/ 0 h 45"/>
                    <a:gd name="T22" fmla="*/ 9 w 25"/>
                    <a:gd name="T23" fmla="*/ 1 h 45"/>
                    <a:gd name="T24" fmla="*/ 11 w 25"/>
                    <a:gd name="T25" fmla="*/ 2 h 45"/>
                    <a:gd name="T26" fmla="*/ 11 w 25"/>
                    <a:gd name="T27" fmla="*/ 4 h 45"/>
                    <a:gd name="T28" fmla="*/ 12 w 25"/>
                    <a:gd name="T29" fmla="*/ 7 h 45"/>
                    <a:gd name="T30" fmla="*/ 13 w 25"/>
                    <a:gd name="T31" fmla="*/ 9 h 45"/>
                    <a:gd name="T32" fmla="*/ 12 w 25"/>
                    <a:gd name="T33" fmla="*/ 12 h 45"/>
                    <a:gd name="T34" fmla="*/ 11 w 25"/>
                    <a:gd name="T35" fmla="*/ 14 h 45"/>
                    <a:gd name="T36" fmla="*/ 11 w 25"/>
                    <a:gd name="T37" fmla="*/ 16 h 45"/>
                    <a:gd name="T38" fmla="*/ 9 w 25"/>
                    <a:gd name="T39" fmla="*/ 17 h 45"/>
                    <a:gd name="T40" fmla="*/ 8 w 25"/>
                    <a:gd name="T41" fmla="*/ 18 h 45"/>
                    <a:gd name="T42" fmla="*/ 7 w 25"/>
                    <a:gd name="T43" fmla="*/ 20 h 45"/>
                    <a:gd name="T44" fmla="*/ 6 w 25"/>
                    <a:gd name="T45" fmla="*/ 20 h 45"/>
                    <a:gd name="T46" fmla="*/ 3 w 25"/>
                    <a:gd name="T47" fmla="*/ 19 h 45"/>
                    <a:gd name="T48" fmla="*/ 3 w 25"/>
                    <a:gd name="T49" fmla="*/ 17 h 45"/>
                    <a:gd name="T50" fmla="*/ 1 w 25"/>
                    <a:gd name="T51" fmla="*/ 16 h 45"/>
                    <a:gd name="T52" fmla="*/ 0 w 25"/>
                    <a:gd name="T53" fmla="*/ 14 h 45"/>
                    <a:gd name="T54" fmla="*/ 1 w 25"/>
                    <a:gd name="T55" fmla="*/ 14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 h="45">
                      <a:moveTo>
                        <a:pt x="1" y="31"/>
                      </a:moveTo>
                      <a:cubicBezTo>
                        <a:pt x="2" y="29"/>
                        <a:pt x="3" y="34"/>
                        <a:pt x="5" y="32"/>
                      </a:cubicBezTo>
                      <a:cubicBezTo>
                        <a:pt x="6" y="31"/>
                        <a:pt x="8" y="34"/>
                        <a:pt x="8" y="31"/>
                      </a:cubicBezTo>
                      <a:cubicBezTo>
                        <a:pt x="8" y="30"/>
                        <a:pt x="10" y="32"/>
                        <a:pt x="11" y="30"/>
                      </a:cubicBezTo>
                      <a:cubicBezTo>
                        <a:pt x="11" y="28"/>
                        <a:pt x="13" y="30"/>
                        <a:pt x="13" y="28"/>
                      </a:cubicBezTo>
                      <a:cubicBezTo>
                        <a:pt x="13" y="26"/>
                        <a:pt x="15" y="27"/>
                        <a:pt x="15" y="24"/>
                      </a:cubicBezTo>
                      <a:cubicBezTo>
                        <a:pt x="15" y="23"/>
                        <a:pt x="17" y="23"/>
                        <a:pt x="17" y="20"/>
                      </a:cubicBezTo>
                      <a:cubicBezTo>
                        <a:pt x="17" y="18"/>
                        <a:pt x="19" y="18"/>
                        <a:pt x="18" y="15"/>
                      </a:cubicBezTo>
                      <a:cubicBezTo>
                        <a:pt x="17" y="14"/>
                        <a:pt x="19" y="12"/>
                        <a:pt x="18" y="10"/>
                      </a:cubicBezTo>
                      <a:cubicBezTo>
                        <a:pt x="18" y="8"/>
                        <a:pt x="19" y="6"/>
                        <a:pt x="18" y="5"/>
                      </a:cubicBezTo>
                      <a:cubicBezTo>
                        <a:pt x="17" y="4"/>
                        <a:pt x="17" y="2"/>
                        <a:pt x="17" y="0"/>
                      </a:cubicBezTo>
                      <a:cubicBezTo>
                        <a:pt x="18" y="1"/>
                        <a:pt x="18" y="1"/>
                        <a:pt x="18" y="1"/>
                      </a:cubicBezTo>
                      <a:cubicBezTo>
                        <a:pt x="20" y="1"/>
                        <a:pt x="19" y="4"/>
                        <a:pt x="21" y="5"/>
                      </a:cubicBezTo>
                      <a:cubicBezTo>
                        <a:pt x="22" y="5"/>
                        <a:pt x="22" y="8"/>
                        <a:pt x="23" y="9"/>
                      </a:cubicBezTo>
                      <a:cubicBezTo>
                        <a:pt x="24" y="10"/>
                        <a:pt x="23" y="13"/>
                        <a:pt x="24" y="16"/>
                      </a:cubicBezTo>
                      <a:cubicBezTo>
                        <a:pt x="25" y="17"/>
                        <a:pt x="24" y="19"/>
                        <a:pt x="25" y="20"/>
                      </a:cubicBezTo>
                      <a:cubicBezTo>
                        <a:pt x="25" y="22"/>
                        <a:pt x="24" y="24"/>
                        <a:pt x="24" y="26"/>
                      </a:cubicBezTo>
                      <a:cubicBezTo>
                        <a:pt x="25" y="28"/>
                        <a:pt x="23" y="29"/>
                        <a:pt x="23" y="31"/>
                      </a:cubicBezTo>
                      <a:cubicBezTo>
                        <a:pt x="23" y="33"/>
                        <a:pt x="21" y="33"/>
                        <a:pt x="21" y="35"/>
                      </a:cubicBezTo>
                      <a:cubicBezTo>
                        <a:pt x="21" y="37"/>
                        <a:pt x="19" y="36"/>
                        <a:pt x="19" y="38"/>
                      </a:cubicBezTo>
                      <a:cubicBezTo>
                        <a:pt x="19" y="40"/>
                        <a:pt x="17" y="39"/>
                        <a:pt x="17" y="40"/>
                      </a:cubicBezTo>
                      <a:cubicBezTo>
                        <a:pt x="17" y="42"/>
                        <a:pt x="15" y="40"/>
                        <a:pt x="14" y="42"/>
                      </a:cubicBezTo>
                      <a:cubicBezTo>
                        <a:pt x="14" y="45"/>
                        <a:pt x="12" y="41"/>
                        <a:pt x="11" y="42"/>
                      </a:cubicBezTo>
                      <a:cubicBezTo>
                        <a:pt x="10" y="44"/>
                        <a:pt x="8" y="40"/>
                        <a:pt x="7" y="41"/>
                      </a:cubicBezTo>
                      <a:cubicBezTo>
                        <a:pt x="5" y="42"/>
                        <a:pt x="5" y="38"/>
                        <a:pt x="4" y="38"/>
                      </a:cubicBezTo>
                      <a:cubicBezTo>
                        <a:pt x="2" y="39"/>
                        <a:pt x="2" y="34"/>
                        <a:pt x="1" y="34"/>
                      </a:cubicBezTo>
                      <a:cubicBezTo>
                        <a:pt x="0" y="35"/>
                        <a:pt x="0" y="32"/>
                        <a:pt x="0" y="31"/>
                      </a:cubicBezTo>
                      <a:lnTo>
                        <a:pt x="1" y="31"/>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0" name="Freeform 11231">
                  <a:extLst>
                    <a:ext uri="{FF2B5EF4-FFF2-40B4-BE49-F238E27FC236}">
                      <a16:creationId xmlns:a16="http://schemas.microsoft.com/office/drawing/2014/main" id="{EDDFD925-9579-4DB0-9D22-EE368F2BF4C0}"/>
                    </a:ext>
                  </a:extLst>
                </p:cNvPr>
                <p:cNvSpPr>
                  <a:spLocks/>
                </p:cNvSpPr>
                <p:nvPr/>
              </p:nvSpPr>
              <p:spPr bwMode="auto">
                <a:xfrm>
                  <a:off x="4707" y="2279"/>
                  <a:ext cx="21" cy="22"/>
                </a:xfrm>
                <a:custGeom>
                  <a:avLst/>
                  <a:gdLst>
                    <a:gd name="T0" fmla="*/ 0 w 25"/>
                    <a:gd name="T1" fmla="*/ 6 h 27"/>
                    <a:gd name="T2" fmla="*/ 1 w 25"/>
                    <a:gd name="T3" fmla="*/ 7 h 27"/>
                    <a:gd name="T4" fmla="*/ 3 w 25"/>
                    <a:gd name="T5" fmla="*/ 9 h 27"/>
                    <a:gd name="T6" fmla="*/ 3 w 25"/>
                    <a:gd name="T7" fmla="*/ 10 h 27"/>
                    <a:gd name="T8" fmla="*/ 6 w 25"/>
                    <a:gd name="T9" fmla="*/ 11 h 27"/>
                    <a:gd name="T10" fmla="*/ 7 w 25"/>
                    <a:gd name="T11" fmla="*/ 11 h 27"/>
                    <a:gd name="T12" fmla="*/ 8 w 25"/>
                    <a:gd name="T13" fmla="*/ 10 h 27"/>
                    <a:gd name="T14" fmla="*/ 9 w 25"/>
                    <a:gd name="T15" fmla="*/ 9 h 27"/>
                    <a:gd name="T16" fmla="*/ 11 w 25"/>
                    <a:gd name="T17" fmla="*/ 7 h 27"/>
                    <a:gd name="T18" fmla="*/ 11 w 25"/>
                    <a:gd name="T19" fmla="*/ 6 h 27"/>
                    <a:gd name="T20" fmla="*/ 12 w 25"/>
                    <a:gd name="T21" fmla="*/ 4 h 27"/>
                    <a:gd name="T22" fmla="*/ 13 w 25"/>
                    <a:gd name="T23" fmla="*/ 2 h 27"/>
                    <a:gd name="T24" fmla="*/ 13 w 25"/>
                    <a:gd name="T25" fmla="*/ 0 h 27"/>
                    <a:gd name="T26" fmla="*/ 12 w 25"/>
                    <a:gd name="T27" fmla="*/ 2 h 27"/>
                    <a:gd name="T28" fmla="*/ 11 w 25"/>
                    <a:gd name="T29" fmla="*/ 4 h 27"/>
                    <a:gd name="T30" fmla="*/ 11 w 25"/>
                    <a:gd name="T31" fmla="*/ 6 h 27"/>
                    <a:gd name="T32" fmla="*/ 9 w 25"/>
                    <a:gd name="T33" fmla="*/ 7 h 27"/>
                    <a:gd name="T34" fmla="*/ 8 w 25"/>
                    <a:gd name="T35" fmla="*/ 8 h 27"/>
                    <a:gd name="T36" fmla="*/ 7 w 25"/>
                    <a:gd name="T37" fmla="*/ 9 h 27"/>
                    <a:gd name="T38" fmla="*/ 6 w 25"/>
                    <a:gd name="T39" fmla="*/ 9 h 27"/>
                    <a:gd name="T40" fmla="*/ 3 w 25"/>
                    <a:gd name="T41" fmla="*/ 8 h 27"/>
                    <a:gd name="T42" fmla="*/ 3 w 25"/>
                    <a:gd name="T43" fmla="*/ 7 h 27"/>
                    <a:gd name="T44" fmla="*/ 2 w 25"/>
                    <a:gd name="T45" fmla="*/ 6 h 27"/>
                    <a:gd name="T46" fmla="*/ 1 w 25"/>
                    <a:gd name="T47" fmla="*/ 6 h 27"/>
                    <a:gd name="T48" fmla="*/ 0 w 25"/>
                    <a:gd name="T49" fmla="*/ 6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 h="27">
                      <a:moveTo>
                        <a:pt x="0" y="13"/>
                      </a:moveTo>
                      <a:cubicBezTo>
                        <a:pt x="0" y="14"/>
                        <a:pt x="0" y="17"/>
                        <a:pt x="1" y="16"/>
                      </a:cubicBezTo>
                      <a:cubicBezTo>
                        <a:pt x="2" y="16"/>
                        <a:pt x="2" y="21"/>
                        <a:pt x="4" y="20"/>
                      </a:cubicBezTo>
                      <a:cubicBezTo>
                        <a:pt x="5" y="20"/>
                        <a:pt x="5" y="24"/>
                        <a:pt x="7" y="23"/>
                      </a:cubicBezTo>
                      <a:cubicBezTo>
                        <a:pt x="8" y="22"/>
                        <a:pt x="10" y="26"/>
                        <a:pt x="11" y="24"/>
                      </a:cubicBezTo>
                      <a:cubicBezTo>
                        <a:pt x="12" y="23"/>
                        <a:pt x="14" y="27"/>
                        <a:pt x="14" y="24"/>
                      </a:cubicBezTo>
                      <a:cubicBezTo>
                        <a:pt x="15" y="22"/>
                        <a:pt x="17" y="24"/>
                        <a:pt x="17" y="22"/>
                      </a:cubicBezTo>
                      <a:cubicBezTo>
                        <a:pt x="17" y="21"/>
                        <a:pt x="19" y="22"/>
                        <a:pt x="19" y="20"/>
                      </a:cubicBezTo>
                      <a:cubicBezTo>
                        <a:pt x="19" y="18"/>
                        <a:pt x="21" y="19"/>
                        <a:pt x="21" y="17"/>
                      </a:cubicBezTo>
                      <a:cubicBezTo>
                        <a:pt x="21" y="15"/>
                        <a:pt x="23" y="15"/>
                        <a:pt x="23" y="13"/>
                      </a:cubicBezTo>
                      <a:cubicBezTo>
                        <a:pt x="23" y="11"/>
                        <a:pt x="25" y="10"/>
                        <a:pt x="24" y="8"/>
                      </a:cubicBezTo>
                      <a:cubicBezTo>
                        <a:pt x="24" y="6"/>
                        <a:pt x="25" y="4"/>
                        <a:pt x="25" y="2"/>
                      </a:cubicBezTo>
                      <a:cubicBezTo>
                        <a:pt x="25" y="2"/>
                        <a:pt x="25" y="1"/>
                        <a:pt x="25" y="0"/>
                      </a:cubicBezTo>
                      <a:cubicBezTo>
                        <a:pt x="24" y="2"/>
                        <a:pt x="24" y="3"/>
                        <a:pt x="24" y="4"/>
                      </a:cubicBezTo>
                      <a:cubicBezTo>
                        <a:pt x="25" y="6"/>
                        <a:pt x="23" y="7"/>
                        <a:pt x="23" y="9"/>
                      </a:cubicBezTo>
                      <a:cubicBezTo>
                        <a:pt x="23" y="11"/>
                        <a:pt x="21" y="11"/>
                        <a:pt x="21" y="13"/>
                      </a:cubicBezTo>
                      <a:cubicBezTo>
                        <a:pt x="21" y="15"/>
                        <a:pt x="19" y="14"/>
                        <a:pt x="19" y="16"/>
                      </a:cubicBezTo>
                      <a:cubicBezTo>
                        <a:pt x="19" y="18"/>
                        <a:pt x="17" y="17"/>
                        <a:pt x="17" y="18"/>
                      </a:cubicBezTo>
                      <a:cubicBezTo>
                        <a:pt x="17" y="20"/>
                        <a:pt x="15" y="18"/>
                        <a:pt x="14" y="20"/>
                      </a:cubicBezTo>
                      <a:cubicBezTo>
                        <a:pt x="14" y="23"/>
                        <a:pt x="12" y="19"/>
                        <a:pt x="11" y="20"/>
                      </a:cubicBezTo>
                      <a:cubicBezTo>
                        <a:pt x="10" y="22"/>
                        <a:pt x="8" y="18"/>
                        <a:pt x="7" y="19"/>
                      </a:cubicBezTo>
                      <a:cubicBezTo>
                        <a:pt x="5" y="20"/>
                        <a:pt x="5" y="16"/>
                        <a:pt x="4" y="16"/>
                      </a:cubicBezTo>
                      <a:cubicBezTo>
                        <a:pt x="3" y="17"/>
                        <a:pt x="2" y="14"/>
                        <a:pt x="2" y="13"/>
                      </a:cubicBezTo>
                      <a:cubicBezTo>
                        <a:pt x="1" y="12"/>
                        <a:pt x="1" y="12"/>
                        <a:pt x="1" y="13"/>
                      </a:cubicBezTo>
                      <a:lnTo>
                        <a:pt x="0" y="13"/>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1" name="Freeform 11232">
                  <a:extLst>
                    <a:ext uri="{FF2B5EF4-FFF2-40B4-BE49-F238E27FC236}">
                      <a16:creationId xmlns:a16="http://schemas.microsoft.com/office/drawing/2014/main" id="{E4C60C74-3E33-8309-BAF3-D2C087D4516E}"/>
                    </a:ext>
                  </a:extLst>
                </p:cNvPr>
                <p:cNvSpPr>
                  <a:spLocks/>
                </p:cNvSpPr>
                <p:nvPr/>
              </p:nvSpPr>
              <p:spPr bwMode="auto">
                <a:xfrm>
                  <a:off x="4719" y="2272"/>
                  <a:ext cx="2" cy="2"/>
                </a:xfrm>
                <a:custGeom>
                  <a:avLst/>
                  <a:gdLst>
                    <a:gd name="T0" fmla="*/ 2 w 2"/>
                    <a:gd name="T1" fmla="*/ 0 h 3"/>
                    <a:gd name="T2" fmla="*/ 1 w 2"/>
                    <a:gd name="T3" fmla="*/ 1 h 3"/>
                    <a:gd name="T4" fmla="*/ 1 w 2"/>
                    <a:gd name="T5" fmla="*/ 1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1" y="0"/>
                        <a:pt x="1" y="2"/>
                        <a:pt x="1" y="3"/>
                      </a:cubicBezTo>
                      <a:cubicBezTo>
                        <a:pt x="1" y="3"/>
                        <a:pt x="1" y="3"/>
                        <a:pt x="1" y="2"/>
                      </a:cubicBezTo>
                      <a:cubicBezTo>
                        <a:pt x="0" y="1"/>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2" name="Freeform 11233">
                  <a:extLst>
                    <a:ext uri="{FF2B5EF4-FFF2-40B4-BE49-F238E27FC236}">
                      <a16:creationId xmlns:a16="http://schemas.microsoft.com/office/drawing/2014/main" id="{E90FF064-A067-F1B0-B8B3-A020EB12B558}"/>
                    </a:ext>
                  </a:extLst>
                </p:cNvPr>
                <p:cNvSpPr>
                  <a:spLocks/>
                </p:cNvSpPr>
                <p:nvPr/>
              </p:nvSpPr>
              <p:spPr bwMode="auto">
                <a:xfrm>
                  <a:off x="4718" y="2268"/>
                  <a:ext cx="1" cy="3"/>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1"/>
                        <a:pt x="1" y="4"/>
                        <a:pt x="0" y="3"/>
                      </a:cubicBezTo>
                      <a:cubicBezTo>
                        <a:pt x="0"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3" name="Freeform 11234">
                  <a:extLst>
                    <a:ext uri="{FF2B5EF4-FFF2-40B4-BE49-F238E27FC236}">
                      <a16:creationId xmlns:a16="http://schemas.microsoft.com/office/drawing/2014/main" id="{AD4E8039-FB80-76DB-5AFC-34C550192D44}"/>
                    </a:ext>
                  </a:extLst>
                </p:cNvPr>
                <p:cNvSpPr>
                  <a:spLocks/>
                </p:cNvSpPr>
                <p:nvPr/>
              </p:nvSpPr>
              <p:spPr bwMode="auto">
                <a:xfrm>
                  <a:off x="4716" y="2274"/>
                  <a:ext cx="2" cy="4"/>
                </a:xfrm>
                <a:custGeom>
                  <a:avLst/>
                  <a:gdLst>
                    <a:gd name="T0" fmla="*/ 2 w 2"/>
                    <a:gd name="T1" fmla="*/ 1 h 5"/>
                    <a:gd name="T2" fmla="*/ 1 w 2"/>
                    <a:gd name="T3" fmla="*/ 1 h 5"/>
                    <a:gd name="T4" fmla="*/ 0 w 2"/>
                    <a:gd name="T5" fmla="*/ 2 h 5"/>
                    <a:gd name="T6" fmla="*/ 2 w 2"/>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1"/>
                      </a:moveTo>
                      <a:cubicBezTo>
                        <a:pt x="2" y="1"/>
                        <a:pt x="1" y="1"/>
                        <a:pt x="1" y="1"/>
                      </a:cubicBezTo>
                      <a:cubicBezTo>
                        <a:pt x="0" y="2"/>
                        <a:pt x="0" y="4"/>
                        <a:pt x="0" y="5"/>
                      </a:cubicBezTo>
                      <a:cubicBezTo>
                        <a:pt x="1" y="4"/>
                        <a:pt x="1" y="0"/>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4" name="Freeform 11235">
                  <a:extLst>
                    <a:ext uri="{FF2B5EF4-FFF2-40B4-BE49-F238E27FC236}">
                      <a16:creationId xmlns:a16="http://schemas.microsoft.com/office/drawing/2014/main" id="{76A570B7-DB0D-D1D4-C13E-27A3992E2739}"/>
                    </a:ext>
                  </a:extLst>
                </p:cNvPr>
                <p:cNvSpPr>
                  <a:spLocks/>
                </p:cNvSpPr>
                <p:nvPr/>
              </p:nvSpPr>
              <p:spPr bwMode="auto">
                <a:xfrm>
                  <a:off x="4713" y="2268"/>
                  <a:ext cx="1" cy="6"/>
                </a:xfrm>
                <a:custGeom>
                  <a:avLst/>
                  <a:gdLst>
                    <a:gd name="T0" fmla="*/ 1 w 2"/>
                    <a:gd name="T1" fmla="*/ 0 h 7"/>
                    <a:gd name="T2" fmla="*/ 1 w 2"/>
                    <a:gd name="T3" fmla="*/ 3 h 7"/>
                    <a:gd name="T4" fmla="*/ 0 w 2"/>
                    <a:gd name="T5" fmla="*/ 3 h 7"/>
                    <a:gd name="T6" fmla="*/ 1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1" y="1"/>
                        <a:pt x="2" y="2"/>
                        <a:pt x="1" y="3"/>
                      </a:cubicBezTo>
                      <a:cubicBezTo>
                        <a:pt x="1" y="3"/>
                        <a:pt x="0" y="7"/>
                        <a:pt x="0" y="6"/>
                      </a:cubicBezTo>
                      <a:cubicBezTo>
                        <a:pt x="0" y="5"/>
                        <a:pt x="0" y="5"/>
                        <a:pt x="1"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5" name="Freeform 11236">
                  <a:extLst>
                    <a:ext uri="{FF2B5EF4-FFF2-40B4-BE49-F238E27FC236}">
                      <a16:creationId xmlns:a16="http://schemas.microsoft.com/office/drawing/2014/main" id="{70B5C21F-4E02-70FB-643F-56DD509FA21D}"/>
                    </a:ext>
                  </a:extLst>
                </p:cNvPr>
                <p:cNvSpPr>
                  <a:spLocks/>
                </p:cNvSpPr>
                <p:nvPr/>
              </p:nvSpPr>
              <p:spPr bwMode="auto">
                <a:xfrm>
                  <a:off x="4715" y="2264"/>
                  <a:ext cx="2" cy="4"/>
                </a:xfrm>
                <a:custGeom>
                  <a:avLst/>
                  <a:gdLst>
                    <a:gd name="T0" fmla="*/ 2 w 2"/>
                    <a:gd name="T1" fmla="*/ 2 h 4"/>
                    <a:gd name="T2" fmla="*/ 0 w 2"/>
                    <a:gd name="T3" fmla="*/ 4 h 4"/>
                    <a:gd name="T4" fmla="*/ 2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2" y="0"/>
                        <a:pt x="0" y="3"/>
                        <a:pt x="0" y="4"/>
                      </a:cubicBezTo>
                      <a:cubicBezTo>
                        <a:pt x="0" y="4"/>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6" name="Freeform 11237">
                  <a:extLst>
                    <a:ext uri="{FF2B5EF4-FFF2-40B4-BE49-F238E27FC236}">
                      <a16:creationId xmlns:a16="http://schemas.microsoft.com/office/drawing/2014/main" id="{558EF580-5223-E8CC-BD22-6F603802551B}"/>
                    </a:ext>
                  </a:extLst>
                </p:cNvPr>
                <p:cNvSpPr>
                  <a:spLocks/>
                </p:cNvSpPr>
                <p:nvPr/>
              </p:nvSpPr>
              <p:spPr bwMode="auto">
                <a:xfrm>
                  <a:off x="4716" y="2282"/>
                  <a:ext cx="2" cy="5"/>
                </a:xfrm>
                <a:custGeom>
                  <a:avLst/>
                  <a:gdLst>
                    <a:gd name="T0" fmla="*/ 1 w 2"/>
                    <a:gd name="T1" fmla="*/ 0 h 6"/>
                    <a:gd name="T2" fmla="*/ 0 w 2"/>
                    <a:gd name="T3" fmla="*/ 3 h 6"/>
                    <a:gd name="T4" fmla="*/ 1 w 2"/>
                    <a:gd name="T5" fmla="*/ 0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2" y="0"/>
                        <a:pt x="1" y="6"/>
                        <a:pt x="0" y="3"/>
                      </a:cubicBezTo>
                      <a:cubicBezTo>
                        <a:pt x="0" y="3"/>
                        <a:pt x="2"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7" name="Freeform 11238">
                  <a:extLst>
                    <a:ext uri="{FF2B5EF4-FFF2-40B4-BE49-F238E27FC236}">
                      <a16:creationId xmlns:a16="http://schemas.microsoft.com/office/drawing/2014/main" id="{22986354-1EC1-1BD4-001E-A67E4778AE29}"/>
                    </a:ext>
                  </a:extLst>
                </p:cNvPr>
                <p:cNvSpPr>
                  <a:spLocks/>
                </p:cNvSpPr>
                <p:nvPr/>
              </p:nvSpPr>
              <p:spPr bwMode="auto">
                <a:xfrm>
                  <a:off x="4712" y="2278"/>
                  <a:ext cx="2" cy="4"/>
                </a:xfrm>
                <a:custGeom>
                  <a:avLst/>
                  <a:gdLst>
                    <a:gd name="T0" fmla="*/ 2 w 2"/>
                    <a:gd name="T1" fmla="*/ 1 h 6"/>
                    <a:gd name="T2" fmla="*/ 1 w 2"/>
                    <a:gd name="T3" fmla="*/ 1 h 6"/>
                    <a:gd name="T4" fmla="*/ 1 w 2"/>
                    <a:gd name="T5" fmla="*/ 1 h 6"/>
                    <a:gd name="T6" fmla="*/ 2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0" y="5"/>
                        <a:pt x="1" y="6"/>
                      </a:cubicBezTo>
                      <a:cubicBezTo>
                        <a:pt x="1" y="6"/>
                        <a:pt x="1" y="5"/>
                        <a:pt x="1" y="4"/>
                      </a:cubicBezTo>
                      <a:cubicBezTo>
                        <a:pt x="1" y="3"/>
                        <a:pt x="1" y="3"/>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8" name="Freeform 11239">
                  <a:extLst>
                    <a:ext uri="{FF2B5EF4-FFF2-40B4-BE49-F238E27FC236}">
                      <a16:creationId xmlns:a16="http://schemas.microsoft.com/office/drawing/2014/main" id="{8446DBFE-E284-EC7F-8B60-8589FE2CA697}"/>
                    </a:ext>
                  </a:extLst>
                </p:cNvPr>
                <p:cNvSpPr>
                  <a:spLocks/>
                </p:cNvSpPr>
                <p:nvPr/>
              </p:nvSpPr>
              <p:spPr bwMode="auto">
                <a:xfrm>
                  <a:off x="4708" y="2273"/>
                  <a:ext cx="2" cy="4"/>
                </a:xfrm>
                <a:custGeom>
                  <a:avLst/>
                  <a:gdLst>
                    <a:gd name="T0" fmla="*/ 1 w 3"/>
                    <a:gd name="T1" fmla="*/ 0 h 5"/>
                    <a:gd name="T2" fmla="*/ 0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3" y="2"/>
                        <a:pt x="1" y="5"/>
                        <a:pt x="0" y="5"/>
                      </a:cubicBezTo>
                      <a:cubicBezTo>
                        <a:pt x="1" y="4"/>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59" name="Freeform 11240">
                  <a:extLst>
                    <a:ext uri="{FF2B5EF4-FFF2-40B4-BE49-F238E27FC236}">
                      <a16:creationId xmlns:a16="http://schemas.microsoft.com/office/drawing/2014/main" id="{1B0076F7-FE29-FF1E-51FD-BCEB78338B6F}"/>
                    </a:ext>
                  </a:extLst>
                </p:cNvPr>
                <p:cNvSpPr>
                  <a:spLocks/>
                </p:cNvSpPr>
                <p:nvPr/>
              </p:nvSpPr>
              <p:spPr bwMode="auto">
                <a:xfrm>
                  <a:off x="4710" y="2268"/>
                  <a:ext cx="1" cy="2"/>
                </a:xfrm>
                <a:custGeom>
                  <a:avLst/>
                  <a:gdLst>
                    <a:gd name="T0" fmla="*/ 1 w 1"/>
                    <a:gd name="T1" fmla="*/ 0 h 3"/>
                    <a:gd name="T2" fmla="*/ 0 w 1"/>
                    <a:gd name="T3" fmla="*/ 1 h 3"/>
                    <a:gd name="T4" fmla="*/ 1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1" y="0"/>
                      </a:moveTo>
                      <a:cubicBezTo>
                        <a:pt x="0" y="0"/>
                        <a:pt x="0" y="2"/>
                        <a:pt x="0" y="3"/>
                      </a:cubicBezTo>
                      <a:cubicBezTo>
                        <a:pt x="0" y="2"/>
                        <a:pt x="0"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0" name="Freeform 11241">
                  <a:extLst>
                    <a:ext uri="{FF2B5EF4-FFF2-40B4-BE49-F238E27FC236}">
                      <a16:creationId xmlns:a16="http://schemas.microsoft.com/office/drawing/2014/main" id="{DF0A7F78-ADCB-8861-E336-468613B9B225}"/>
                    </a:ext>
                  </a:extLst>
                </p:cNvPr>
                <p:cNvSpPr>
                  <a:spLocks/>
                </p:cNvSpPr>
                <p:nvPr/>
              </p:nvSpPr>
              <p:spPr bwMode="auto">
                <a:xfrm>
                  <a:off x="4711" y="2285"/>
                  <a:ext cx="2" cy="2"/>
                </a:xfrm>
                <a:custGeom>
                  <a:avLst/>
                  <a:gdLst>
                    <a:gd name="T0" fmla="*/ 2 w 2"/>
                    <a:gd name="T1" fmla="*/ 0 h 3"/>
                    <a:gd name="T2" fmla="*/ 0 w 2"/>
                    <a:gd name="T3" fmla="*/ 1 h 3"/>
                    <a:gd name="T4" fmla="*/ 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2" y="2"/>
                        <a:pt x="0" y="3"/>
                        <a:pt x="0" y="1"/>
                      </a:cubicBezTo>
                      <a:cubicBezTo>
                        <a:pt x="1" y="2"/>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1" name="Freeform 11242">
                  <a:extLst>
                    <a:ext uri="{FF2B5EF4-FFF2-40B4-BE49-F238E27FC236}">
                      <a16:creationId xmlns:a16="http://schemas.microsoft.com/office/drawing/2014/main" id="{180D7165-62A8-D281-8E78-4F23A811E5FC}"/>
                    </a:ext>
                  </a:extLst>
                </p:cNvPr>
                <p:cNvSpPr>
                  <a:spLocks/>
                </p:cNvSpPr>
                <p:nvPr/>
              </p:nvSpPr>
              <p:spPr bwMode="auto">
                <a:xfrm>
                  <a:off x="4708" y="2281"/>
                  <a:ext cx="1" cy="4"/>
                </a:xfrm>
                <a:custGeom>
                  <a:avLst/>
                  <a:gdLst>
                    <a:gd name="T0" fmla="*/ 1 w 2"/>
                    <a:gd name="T1" fmla="*/ 0 h 5"/>
                    <a:gd name="T2" fmla="*/ 1 w 2"/>
                    <a:gd name="T3" fmla="*/ 2 h 5"/>
                    <a:gd name="T4" fmla="*/ 0 w 2"/>
                    <a:gd name="T5" fmla="*/ 2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0"/>
                        <a:pt x="0" y="4"/>
                        <a:pt x="1" y="5"/>
                      </a:cubicBezTo>
                      <a:cubicBezTo>
                        <a:pt x="1" y="5"/>
                        <a:pt x="1" y="4"/>
                        <a:pt x="0" y="3"/>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2" name="Freeform 11243">
                  <a:extLst>
                    <a:ext uri="{FF2B5EF4-FFF2-40B4-BE49-F238E27FC236}">
                      <a16:creationId xmlns:a16="http://schemas.microsoft.com/office/drawing/2014/main" id="{7648DDF4-4F36-F3A7-C13B-1454ADA69D5C}"/>
                    </a:ext>
                  </a:extLst>
                </p:cNvPr>
                <p:cNvSpPr>
                  <a:spLocks/>
                </p:cNvSpPr>
                <p:nvPr/>
              </p:nvSpPr>
              <p:spPr bwMode="auto">
                <a:xfrm>
                  <a:off x="4706" y="2278"/>
                  <a:ext cx="1" cy="4"/>
                </a:xfrm>
                <a:custGeom>
                  <a:avLst/>
                  <a:gdLst>
                    <a:gd name="T0" fmla="*/ 1 w 1"/>
                    <a:gd name="T1" fmla="*/ 0 h 5"/>
                    <a:gd name="T2" fmla="*/ 1 w 1"/>
                    <a:gd name="T3" fmla="*/ 2 h 5"/>
                    <a:gd name="T4" fmla="*/ 1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1" y="0"/>
                      </a:moveTo>
                      <a:cubicBezTo>
                        <a:pt x="0" y="1"/>
                        <a:pt x="0" y="4"/>
                        <a:pt x="1" y="5"/>
                      </a:cubicBezTo>
                      <a:cubicBezTo>
                        <a:pt x="1"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3" name="Freeform 11244">
                  <a:extLst>
                    <a:ext uri="{FF2B5EF4-FFF2-40B4-BE49-F238E27FC236}">
                      <a16:creationId xmlns:a16="http://schemas.microsoft.com/office/drawing/2014/main" id="{864E7C26-0854-A12D-602F-2F291273CC30}"/>
                    </a:ext>
                  </a:extLst>
                </p:cNvPr>
                <p:cNvSpPr>
                  <a:spLocks/>
                </p:cNvSpPr>
                <p:nvPr/>
              </p:nvSpPr>
              <p:spPr bwMode="auto">
                <a:xfrm>
                  <a:off x="4779" y="2183"/>
                  <a:ext cx="25" cy="37"/>
                </a:xfrm>
                <a:custGeom>
                  <a:avLst/>
                  <a:gdLst>
                    <a:gd name="T0" fmla="*/ 2 w 31"/>
                    <a:gd name="T1" fmla="*/ 2 h 44"/>
                    <a:gd name="T2" fmla="*/ 2 w 31"/>
                    <a:gd name="T3" fmla="*/ 3 h 44"/>
                    <a:gd name="T4" fmla="*/ 1 w 31"/>
                    <a:gd name="T5" fmla="*/ 6 h 44"/>
                    <a:gd name="T6" fmla="*/ 1 w 31"/>
                    <a:gd name="T7" fmla="*/ 9 h 44"/>
                    <a:gd name="T8" fmla="*/ 2 w 31"/>
                    <a:gd name="T9" fmla="*/ 13 h 44"/>
                    <a:gd name="T10" fmla="*/ 2 w 31"/>
                    <a:gd name="T11" fmla="*/ 16 h 44"/>
                    <a:gd name="T12" fmla="*/ 3 w 31"/>
                    <a:gd name="T13" fmla="*/ 17 h 44"/>
                    <a:gd name="T14" fmla="*/ 4 w 31"/>
                    <a:gd name="T15" fmla="*/ 19 h 44"/>
                    <a:gd name="T16" fmla="*/ 5 w 31"/>
                    <a:gd name="T17" fmla="*/ 20 h 44"/>
                    <a:gd name="T18" fmla="*/ 6 w 31"/>
                    <a:gd name="T19" fmla="*/ 20 h 44"/>
                    <a:gd name="T20" fmla="*/ 6 w 31"/>
                    <a:gd name="T21" fmla="*/ 20 h 44"/>
                    <a:gd name="T22" fmla="*/ 7 w 31"/>
                    <a:gd name="T23" fmla="*/ 21 h 44"/>
                    <a:gd name="T24" fmla="*/ 8 w 31"/>
                    <a:gd name="T25" fmla="*/ 21 h 44"/>
                    <a:gd name="T26" fmla="*/ 10 w 31"/>
                    <a:gd name="T27" fmla="*/ 21 h 44"/>
                    <a:gd name="T28" fmla="*/ 10 w 31"/>
                    <a:gd name="T29" fmla="*/ 21 h 44"/>
                    <a:gd name="T30" fmla="*/ 10 w 31"/>
                    <a:gd name="T31" fmla="*/ 20 h 44"/>
                    <a:gd name="T32" fmla="*/ 12 w 31"/>
                    <a:gd name="T33" fmla="*/ 20 h 44"/>
                    <a:gd name="T34" fmla="*/ 12 w 31"/>
                    <a:gd name="T35" fmla="*/ 19 h 44"/>
                    <a:gd name="T36" fmla="*/ 12 w 31"/>
                    <a:gd name="T37" fmla="*/ 17 h 44"/>
                    <a:gd name="T38" fmla="*/ 12 w 31"/>
                    <a:gd name="T39" fmla="*/ 14 h 44"/>
                    <a:gd name="T40" fmla="*/ 12 w 31"/>
                    <a:gd name="T41" fmla="*/ 11 h 44"/>
                    <a:gd name="T42" fmla="*/ 12 w 31"/>
                    <a:gd name="T43" fmla="*/ 9 h 44"/>
                    <a:gd name="T44" fmla="*/ 11 w 31"/>
                    <a:gd name="T45" fmla="*/ 7 h 44"/>
                    <a:gd name="T46" fmla="*/ 10 w 31"/>
                    <a:gd name="T47" fmla="*/ 4 h 44"/>
                    <a:gd name="T48" fmla="*/ 8 w 31"/>
                    <a:gd name="T49" fmla="*/ 3 h 44"/>
                    <a:gd name="T50" fmla="*/ 6 w 31"/>
                    <a:gd name="T51" fmla="*/ 1 h 44"/>
                    <a:gd name="T52" fmla="*/ 6 w 31"/>
                    <a:gd name="T53" fmla="*/ 1 h 44"/>
                    <a:gd name="T54" fmla="*/ 5 w 31"/>
                    <a:gd name="T55" fmla="*/ 0 h 44"/>
                    <a:gd name="T56" fmla="*/ 4 w 31"/>
                    <a:gd name="T57" fmla="*/ 1 h 44"/>
                    <a:gd name="T58" fmla="*/ 3 w 31"/>
                    <a:gd name="T59" fmla="*/ 1 h 44"/>
                    <a:gd name="T60" fmla="*/ 2 w 31"/>
                    <a:gd name="T61" fmla="*/ 2 h 44"/>
                    <a:gd name="T62" fmla="*/ 2 w 31"/>
                    <a:gd name="T63" fmla="*/ 2 h 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 h="44">
                      <a:moveTo>
                        <a:pt x="5" y="2"/>
                      </a:moveTo>
                      <a:cubicBezTo>
                        <a:pt x="5" y="5"/>
                        <a:pt x="2" y="4"/>
                        <a:pt x="3" y="6"/>
                      </a:cubicBezTo>
                      <a:cubicBezTo>
                        <a:pt x="3" y="9"/>
                        <a:pt x="0" y="9"/>
                        <a:pt x="1" y="11"/>
                      </a:cubicBezTo>
                      <a:cubicBezTo>
                        <a:pt x="2" y="14"/>
                        <a:pt x="0" y="16"/>
                        <a:pt x="1" y="18"/>
                      </a:cubicBezTo>
                      <a:cubicBezTo>
                        <a:pt x="2" y="20"/>
                        <a:pt x="1" y="24"/>
                        <a:pt x="2" y="26"/>
                      </a:cubicBezTo>
                      <a:cubicBezTo>
                        <a:pt x="4" y="27"/>
                        <a:pt x="3" y="31"/>
                        <a:pt x="5" y="31"/>
                      </a:cubicBezTo>
                      <a:cubicBezTo>
                        <a:pt x="6" y="31"/>
                        <a:pt x="6" y="35"/>
                        <a:pt x="7" y="35"/>
                      </a:cubicBezTo>
                      <a:cubicBezTo>
                        <a:pt x="8" y="35"/>
                        <a:pt x="9" y="39"/>
                        <a:pt x="10" y="38"/>
                      </a:cubicBezTo>
                      <a:cubicBezTo>
                        <a:pt x="10" y="38"/>
                        <a:pt x="11" y="39"/>
                        <a:pt x="12" y="40"/>
                      </a:cubicBezTo>
                      <a:cubicBezTo>
                        <a:pt x="12" y="41"/>
                        <a:pt x="13" y="42"/>
                        <a:pt x="14" y="42"/>
                      </a:cubicBezTo>
                      <a:cubicBezTo>
                        <a:pt x="14" y="41"/>
                        <a:pt x="15" y="42"/>
                        <a:pt x="15" y="42"/>
                      </a:cubicBezTo>
                      <a:cubicBezTo>
                        <a:pt x="16" y="43"/>
                        <a:pt x="17" y="44"/>
                        <a:pt x="17" y="43"/>
                      </a:cubicBezTo>
                      <a:cubicBezTo>
                        <a:pt x="18" y="42"/>
                        <a:pt x="19" y="43"/>
                        <a:pt x="20" y="43"/>
                      </a:cubicBezTo>
                      <a:cubicBezTo>
                        <a:pt x="21" y="44"/>
                        <a:pt x="22" y="44"/>
                        <a:pt x="22" y="43"/>
                      </a:cubicBezTo>
                      <a:cubicBezTo>
                        <a:pt x="22" y="42"/>
                        <a:pt x="23" y="42"/>
                        <a:pt x="23" y="43"/>
                      </a:cubicBezTo>
                      <a:cubicBezTo>
                        <a:pt x="24" y="43"/>
                        <a:pt x="25" y="43"/>
                        <a:pt x="25" y="41"/>
                      </a:cubicBezTo>
                      <a:cubicBezTo>
                        <a:pt x="25" y="40"/>
                        <a:pt x="27" y="41"/>
                        <a:pt x="27" y="39"/>
                      </a:cubicBezTo>
                      <a:cubicBezTo>
                        <a:pt x="27" y="38"/>
                        <a:pt x="29" y="39"/>
                        <a:pt x="28" y="37"/>
                      </a:cubicBezTo>
                      <a:cubicBezTo>
                        <a:pt x="28" y="35"/>
                        <a:pt x="30" y="35"/>
                        <a:pt x="29" y="33"/>
                      </a:cubicBezTo>
                      <a:cubicBezTo>
                        <a:pt x="29" y="31"/>
                        <a:pt x="30" y="30"/>
                        <a:pt x="30" y="28"/>
                      </a:cubicBezTo>
                      <a:cubicBezTo>
                        <a:pt x="29" y="27"/>
                        <a:pt x="31" y="25"/>
                        <a:pt x="29" y="23"/>
                      </a:cubicBezTo>
                      <a:cubicBezTo>
                        <a:pt x="28" y="22"/>
                        <a:pt x="29" y="19"/>
                        <a:pt x="28" y="18"/>
                      </a:cubicBezTo>
                      <a:cubicBezTo>
                        <a:pt x="27" y="16"/>
                        <a:pt x="27" y="14"/>
                        <a:pt x="26" y="13"/>
                      </a:cubicBezTo>
                      <a:cubicBezTo>
                        <a:pt x="24" y="12"/>
                        <a:pt x="24" y="8"/>
                        <a:pt x="23" y="8"/>
                      </a:cubicBezTo>
                      <a:cubicBezTo>
                        <a:pt x="21" y="7"/>
                        <a:pt x="21" y="4"/>
                        <a:pt x="20" y="4"/>
                      </a:cubicBezTo>
                      <a:cubicBezTo>
                        <a:pt x="18" y="4"/>
                        <a:pt x="17" y="1"/>
                        <a:pt x="16" y="1"/>
                      </a:cubicBezTo>
                      <a:cubicBezTo>
                        <a:pt x="15" y="2"/>
                        <a:pt x="15" y="1"/>
                        <a:pt x="14" y="1"/>
                      </a:cubicBezTo>
                      <a:cubicBezTo>
                        <a:pt x="13" y="0"/>
                        <a:pt x="13" y="0"/>
                        <a:pt x="12" y="0"/>
                      </a:cubicBezTo>
                      <a:cubicBezTo>
                        <a:pt x="12" y="1"/>
                        <a:pt x="11" y="1"/>
                        <a:pt x="10" y="1"/>
                      </a:cubicBezTo>
                      <a:cubicBezTo>
                        <a:pt x="9" y="0"/>
                        <a:pt x="8" y="0"/>
                        <a:pt x="8" y="1"/>
                      </a:cubicBezTo>
                      <a:cubicBezTo>
                        <a:pt x="8" y="2"/>
                        <a:pt x="7" y="2"/>
                        <a:pt x="6" y="2"/>
                      </a:cubicBezTo>
                      <a:cubicBezTo>
                        <a:pt x="6" y="2"/>
                        <a:pt x="5" y="2"/>
                        <a:pt x="5"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4" name="Freeform 11245">
                  <a:extLst>
                    <a:ext uri="{FF2B5EF4-FFF2-40B4-BE49-F238E27FC236}">
                      <a16:creationId xmlns:a16="http://schemas.microsoft.com/office/drawing/2014/main" id="{FFD0F3A8-6D3D-117F-0A0E-53609B114DE1}"/>
                    </a:ext>
                  </a:extLst>
                </p:cNvPr>
                <p:cNvSpPr>
                  <a:spLocks/>
                </p:cNvSpPr>
                <p:nvPr/>
              </p:nvSpPr>
              <p:spPr bwMode="auto">
                <a:xfrm>
                  <a:off x="4785" y="2184"/>
                  <a:ext cx="19" cy="36"/>
                </a:xfrm>
                <a:custGeom>
                  <a:avLst/>
                  <a:gdLst>
                    <a:gd name="T0" fmla="*/ 0 w 23"/>
                    <a:gd name="T1" fmla="*/ 16 h 43"/>
                    <a:gd name="T2" fmla="*/ 2 w 23"/>
                    <a:gd name="T3" fmla="*/ 16 h 43"/>
                    <a:gd name="T4" fmla="*/ 2 w 23"/>
                    <a:gd name="T5" fmla="*/ 16 h 43"/>
                    <a:gd name="T6" fmla="*/ 2 w 23"/>
                    <a:gd name="T7" fmla="*/ 16 h 43"/>
                    <a:gd name="T8" fmla="*/ 4 w 23"/>
                    <a:gd name="T9" fmla="*/ 16 h 43"/>
                    <a:gd name="T10" fmla="*/ 4 w 23"/>
                    <a:gd name="T11" fmla="*/ 15 h 43"/>
                    <a:gd name="T12" fmla="*/ 5 w 23"/>
                    <a:gd name="T13" fmla="*/ 13 h 43"/>
                    <a:gd name="T14" fmla="*/ 6 w 23"/>
                    <a:gd name="T15" fmla="*/ 12 h 43"/>
                    <a:gd name="T16" fmla="*/ 6 w 23"/>
                    <a:gd name="T17" fmla="*/ 9 h 43"/>
                    <a:gd name="T18" fmla="*/ 6 w 23"/>
                    <a:gd name="T19" fmla="*/ 7 h 43"/>
                    <a:gd name="T20" fmla="*/ 5 w 23"/>
                    <a:gd name="T21" fmla="*/ 5 h 43"/>
                    <a:gd name="T22" fmla="*/ 4 w 23"/>
                    <a:gd name="T23" fmla="*/ 3 h 43"/>
                    <a:gd name="T24" fmla="*/ 3 w 23"/>
                    <a:gd name="T25" fmla="*/ 0 h 43"/>
                    <a:gd name="T26" fmla="*/ 4 w 23"/>
                    <a:gd name="T27" fmla="*/ 0 h 43"/>
                    <a:gd name="T28" fmla="*/ 6 w 23"/>
                    <a:gd name="T29" fmla="*/ 3 h 43"/>
                    <a:gd name="T30" fmla="*/ 7 w 23"/>
                    <a:gd name="T31" fmla="*/ 3 h 43"/>
                    <a:gd name="T32" fmla="*/ 8 w 23"/>
                    <a:gd name="T33" fmla="*/ 6 h 43"/>
                    <a:gd name="T34" fmla="*/ 10 w 23"/>
                    <a:gd name="T35" fmla="*/ 8 h 43"/>
                    <a:gd name="T36" fmla="*/ 10 w 23"/>
                    <a:gd name="T37" fmla="*/ 11 h 43"/>
                    <a:gd name="T38" fmla="*/ 10 w 23"/>
                    <a:gd name="T39" fmla="*/ 13 h 43"/>
                    <a:gd name="T40" fmla="*/ 10 w 23"/>
                    <a:gd name="T41" fmla="*/ 16 h 43"/>
                    <a:gd name="T42" fmla="*/ 10 w 23"/>
                    <a:gd name="T43" fmla="*/ 18 h 43"/>
                    <a:gd name="T44" fmla="*/ 9 w 23"/>
                    <a:gd name="T45" fmla="*/ 19 h 43"/>
                    <a:gd name="T46" fmla="*/ 8 w 23"/>
                    <a:gd name="T47" fmla="*/ 19 h 43"/>
                    <a:gd name="T48" fmla="*/ 7 w 23"/>
                    <a:gd name="T49" fmla="*/ 20 h 43"/>
                    <a:gd name="T50" fmla="*/ 7 w 23"/>
                    <a:gd name="T51" fmla="*/ 20 h 43"/>
                    <a:gd name="T52" fmla="*/ 6 w 23"/>
                    <a:gd name="T53" fmla="*/ 20 h 43"/>
                    <a:gd name="T54" fmla="*/ 4 w 23"/>
                    <a:gd name="T55" fmla="*/ 20 h 43"/>
                    <a:gd name="T56" fmla="*/ 3 w 23"/>
                    <a:gd name="T57" fmla="*/ 19 h 43"/>
                    <a:gd name="T58" fmla="*/ 2 w 23"/>
                    <a:gd name="T59" fmla="*/ 19 h 43"/>
                    <a:gd name="T60" fmla="*/ 2 w 23"/>
                    <a:gd name="T61" fmla="*/ 19 h 43"/>
                    <a:gd name="T62" fmla="*/ 2 w 23"/>
                    <a:gd name="T63" fmla="*/ 18 h 43"/>
                    <a:gd name="T64" fmla="*/ 0 w 23"/>
                    <a:gd name="T65" fmla="*/ 16 h 43"/>
                    <a:gd name="T66" fmla="*/ 0 w 23"/>
                    <a:gd name="T67" fmla="*/ 16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 h="43">
                      <a:moveTo>
                        <a:pt x="0" y="34"/>
                      </a:moveTo>
                      <a:cubicBezTo>
                        <a:pt x="1" y="33"/>
                        <a:pt x="1" y="34"/>
                        <a:pt x="2" y="34"/>
                      </a:cubicBezTo>
                      <a:cubicBezTo>
                        <a:pt x="3" y="35"/>
                        <a:pt x="4" y="35"/>
                        <a:pt x="5" y="34"/>
                      </a:cubicBezTo>
                      <a:cubicBezTo>
                        <a:pt x="5" y="33"/>
                        <a:pt x="6" y="33"/>
                        <a:pt x="6" y="34"/>
                      </a:cubicBezTo>
                      <a:cubicBezTo>
                        <a:pt x="7" y="34"/>
                        <a:pt x="8" y="34"/>
                        <a:pt x="8" y="32"/>
                      </a:cubicBezTo>
                      <a:cubicBezTo>
                        <a:pt x="7" y="31"/>
                        <a:pt x="10" y="32"/>
                        <a:pt x="9" y="30"/>
                      </a:cubicBezTo>
                      <a:cubicBezTo>
                        <a:pt x="9" y="29"/>
                        <a:pt x="11" y="30"/>
                        <a:pt x="11" y="28"/>
                      </a:cubicBezTo>
                      <a:cubicBezTo>
                        <a:pt x="10" y="26"/>
                        <a:pt x="13" y="26"/>
                        <a:pt x="12" y="24"/>
                      </a:cubicBezTo>
                      <a:cubicBezTo>
                        <a:pt x="12" y="22"/>
                        <a:pt x="13" y="22"/>
                        <a:pt x="12" y="19"/>
                      </a:cubicBezTo>
                      <a:cubicBezTo>
                        <a:pt x="12" y="18"/>
                        <a:pt x="13" y="16"/>
                        <a:pt x="12" y="14"/>
                      </a:cubicBezTo>
                      <a:cubicBezTo>
                        <a:pt x="11" y="13"/>
                        <a:pt x="12" y="10"/>
                        <a:pt x="11" y="9"/>
                      </a:cubicBezTo>
                      <a:cubicBezTo>
                        <a:pt x="10" y="7"/>
                        <a:pt x="10" y="5"/>
                        <a:pt x="9" y="4"/>
                      </a:cubicBezTo>
                      <a:cubicBezTo>
                        <a:pt x="8" y="3"/>
                        <a:pt x="7" y="2"/>
                        <a:pt x="7" y="0"/>
                      </a:cubicBezTo>
                      <a:cubicBezTo>
                        <a:pt x="8" y="0"/>
                        <a:pt x="8" y="0"/>
                        <a:pt x="8" y="0"/>
                      </a:cubicBezTo>
                      <a:cubicBezTo>
                        <a:pt x="9" y="0"/>
                        <a:pt x="10" y="3"/>
                        <a:pt x="12" y="3"/>
                      </a:cubicBezTo>
                      <a:cubicBezTo>
                        <a:pt x="13" y="3"/>
                        <a:pt x="13" y="6"/>
                        <a:pt x="15" y="7"/>
                      </a:cubicBezTo>
                      <a:cubicBezTo>
                        <a:pt x="16" y="7"/>
                        <a:pt x="16" y="11"/>
                        <a:pt x="18" y="12"/>
                      </a:cubicBezTo>
                      <a:cubicBezTo>
                        <a:pt x="19" y="13"/>
                        <a:pt x="19" y="15"/>
                        <a:pt x="20" y="17"/>
                      </a:cubicBezTo>
                      <a:cubicBezTo>
                        <a:pt x="21" y="18"/>
                        <a:pt x="20" y="21"/>
                        <a:pt x="21" y="22"/>
                      </a:cubicBezTo>
                      <a:cubicBezTo>
                        <a:pt x="23" y="24"/>
                        <a:pt x="21" y="26"/>
                        <a:pt x="22" y="27"/>
                      </a:cubicBezTo>
                      <a:cubicBezTo>
                        <a:pt x="22" y="29"/>
                        <a:pt x="21" y="30"/>
                        <a:pt x="21" y="32"/>
                      </a:cubicBezTo>
                      <a:cubicBezTo>
                        <a:pt x="22" y="34"/>
                        <a:pt x="20" y="34"/>
                        <a:pt x="20" y="36"/>
                      </a:cubicBezTo>
                      <a:cubicBezTo>
                        <a:pt x="21" y="38"/>
                        <a:pt x="19" y="37"/>
                        <a:pt x="19" y="38"/>
                      </a:cubicBezTo>
                      <a:cubicBezTo>
                        <a:pt x="19" y="40"/>
                        <a:pt x="17" y="39"/>
                        <a:pt x="17" y="40"/>
                      </a:cubicBezTo>
                      <a:cubicBezTo>
                        <a:pt x="17" y="42"/>
                        <a:pt x="16" y="42"/>
                        <a:pt x="15" y="42"/>
                      </a:cubicBezTo>
                      <a:cubicBezTo>
                        <a:pt x="15" y="41"/>
                        <a:pt x="14" y="41"/>
                        <a:pt x="14" y="42"/>
                      </a:cubicBezTo>
                      <a:cubicBezTo>
                        <a:pt x="14" y="43"/>
                        <a:pt x="13" y="43"/>
                        <a:pt x="12" y="42"/>
                      </a:cubicBezTo>
                      <a:cubicBezTo>
                        <a:pt x="11" y="42"/>
                        <a:pt x="10" y="41"/>
                        <a:pt x="9" y="42"/>
                      </a:cubicBezTo>
                      <a:cubicBezTo>
                        <a:pt x="9" y="43"/>
                        <a:pt x="8" y="42"/>
                        <a:pt x="7" y="41"/>
                      </a:cubicBezTo>
                      <a:cubicBezTo>
                        <a:pt x="7" y="41"/>
                        <a:pt x="6" y="40"/>
                        <a:pt x="6" y="41"/>
                      </a:cubicBezTo>
                      <a:cubicBezTo>
                        <a:pt x="5" y="41"/>
                        <a:pt x="4" y="40"/>
                        <a:pt x="4" y="39"/>
                      </a:cubicBezTo>
                      <a:cubicBezTo>
                        <a:pt x="3" y="38"/>
                        <a:pt x="2" y="37"/>
                        <a:pt x="2" y="37"/>
                      </a:cubicBezTo>
                      <a:cubicBezTo>
                        <a:pt x="1" y="38"/>
                        <a:pt x="0" y="35"/>
                        <a:pt x="0" y="34"/>
                      </a:cubicBezTo>
                      <a:cubicBezTo>
                        <a:pt x="0" y="34"/>
                        <a:pt x="0" y="34"/>
                        <a:pt x="0" y="3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5" name="Freeform 11246">
                  <a:extLst>
                    <a:ext uri="{FF2B5EF4-FFF2-40B4-BE49-F238E27FC236}">
                      <a16:creationId xmlns:a16="http://schemas.microsoft.com/office/drawing/2014/main" id="{AA25D81A-2571-A63C-D493-0F4FFFE2354B}"/>
                    </a:ext>
                  </a:extLst>
                </p:cNvPr>
                <p:cNvSpPr>
                  <a:spLocks/>
                </p:cNvSpPr>
                <p:nvPr/>
              </p:nvSpPr>
              <p:spPr bwMode="auto">
                <a:xfrm>
                  <a:off x="4785" y="2197"/>
                  <a:ext cx="19" cy="23"/>
                </a:xfrm>
                <a:custGeom>
                  <a:avLst/>
                  <a:gdLst>
                    <a:gd name="T0" fmla="*/ 0 w 23"/>
                    <a:gd name="T1" fmla="*/ 9 h 28"/>
                    <a:gd name="T2" fmla="*/ 2 w 23"/>
                    <a:gd name="T3" fmla="*/ 10 h 28"/>
                    <a:gd name="T4" fmla="*/ 2 w 23"/>
                    <a:gd name="T5" fmla="*/ 11 h 28"/>
                    <a:gd name="T6" fmla="*/ 2 w 23"/>
                    <a:gd name="T7" fmla="*/ 12 h 28"/>
                    <a:gd name="T8" fmla="*/ 3 w 23"/>
                    <a:gd name="T9" fmla="*/ 12 h 28"/>
                    <a:gd name="T10" fmla="*/ 4 w 23"/>
                    <a:gd name="T11" fmla="*/ 12 h 28"/>
                    <a:gd name="T12" fmla="*/ 6 w 23"/>
                    <a:gd name="T13" fmla="*/ 12 h 28"/>
                    <a:gd name="T14" fmla="*/ 7 w 23"/>
                    <a:gd name="T15" fmla="*/ 12 h 28"/>
                    <a:gd name="T16" fmla="*/ 7 w 23"/>
                    <a:gd name="T17" fmla="*/ 12 h 28"/>
                    <a:gd name="T18" fmla="*/ 8 w 23"/>
                    <a:gd name="T19" fmla="*/ 12 h 28"/>
                    <a:gd name="T20" fmla="*/ 9 w 23"/>
                    <a:gd name="T21" fmla="*/ 11 h 28"/>
                    <a:gd name="T22" fmla="*/ 10 w 23"/>
                    <a:gd name="T23" fmla="*/ 10 h 28"/>
                    <a:gd name="T24" fmla="*/ 10 w 23"/>
                    <a:gd name="T25" fmla="*/ 8 h 28"/>
                    <a:gd name="T26" fmla="*/ 10 w 23"/>
                    <a:gd name="T27" fmla="*/ 6 h 28"/>
                    <a:gd name="T28" fmla="*/ 10 w 23"/>
                    <a:gd name="T29" fmla="*/ 3 h 28"/>
                    <a:gd name="T30" fmla="*/ 10 w 23"/>
                    <a:gd name="T31" fmla="*/ 2 h 28"/>
                    <a:gd name="T32" fmla="*/ 9 w 23"/>
                    <a:gd name="T33" fmla="*/ 0 h 28"/>
                    <a:gd name="T34" fmla="*/ 10 w 23"/>
                    <a:gd name="T35" fmla="*/ 2 h 28"/>
                    <a:gd name="T36" fmla="*/ 10 w 23"/>
                    <a:gd name="T37" fmla="*/ 4 h 28"/>
                    <a:gd name="T38" fmla="*/ 10 w 23"/>
                    <a:gd name="T39" fmla="*/ 6 h 28"/>
                    <a:gd name="T40" fmla="*/ 9 w 23"/>
                    <a:gd name="T41" fmla="*/ 8 h 28"/>
                    <a:gd name="T42" fmla="*/ 8 w 23"/>
                    <a:gd name="T43" fmla="*/ 9 h 28"/>
                    <a:gd name="T44" fmla="*/ 7 w 23"/>
                    <a:gd name="T45" fmla="*/ 10 h 28"/>
                    <a:gd name="T46" fmla="*/ 7 w 23"/>
                    <a:gd name="T47" fmla="*/ 11 h 28"/>
                    <a:gd name="T48" fmla="*/ 6 w 23"/>
                    <a:gd name="T49" fmla="*/ 11 h 28"/>
                    <a:gd name="T50" fmla="*/ 5 w 23"/>
                    <a:gd name="T51" fmla="*/ 11 h 28"/>
                    <a:gd name="T52" fmla="*/ 4 w 23"/>
                    <a:gd name="T53" fmla="*/ 11 h 28"/>
                    <a:gd name="T54" fmla="*/ 2 w 23"/>
                    <a:gd name="T55" fmla="*/ 11 h 28"/>
                    <a:gd name="T56" fmla="*/ 2 w 23"/>
                    <a:gd name="T57" fmla="*/ 10 h 28"/>
                    <a:gd name="T58" fmla="*/ 1 w 23"/>
                    <a:gd name="T59" fmla="*/ 9 h 28"/>
                    <a:gd name="T60" fmla="*/ 0 w 23"/>
                    <a:gd name="T61" fmla="*/ 9 h 28"/>
                    <a:gd name="T62" fmla="*/ 0 w 23"/>
                    <a:gd name="T63" fmla="*/ 9 h 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28">
                      <a:moveTo>
                        <a:pt x="0" y="19"/>
                      </a:moveTo>
                      <a:cubicBezTo>
                        <a:pt x="0" y="20"/>
                        <a:pt x="1" y="23"/>
                        <a:pt x="2" y="22"/>
                      </a:cubicBezTo>
                      <a:cubicBezTo>
                        <a:pt x="2" y="22"/>
                        <a:pt x="3" y="23"/>
                        <a:pt x="4" y="24"/>
                      </a:cubicBezTo>
                      <a:cubicBezTo>
                        <a:pt x="4" y="25"/>
                        <a:pt x="5" y="26"/>
                        <a:pt x="6" y="26"/>
                      </a:cubicBezTo>
                      <a:cubicBezTo>
                        <a:pt x="6" y="25"/>
                        <a:pt x="7" y="26"/>
                        <a:pt x="7" y="26"/>
                      </a:cubicBezTo>
                      <a:cubicBezTo>
                        <a:pt x="8" y="27"/>
                        <a:pt x="9" y="28"/>
                        <a:pt x="9" y="27"/>
                      </a:cubicBezTo>
                      <a:cubicBezTo>
                        <a:pt x="10" y="26"/>
                        <a:pt x="11" y="27"/>
                        <a:pt x="12" y="27"/>
                      </a:cubicBezTo>
                      <a:cubicBezTo>
                        <a:pt x="13" y="28"/>
                        <a:pt x="14" y="28"/>
                        <a:pt x="14" y="27"/>
                      </a:cubicBezTo>
                      <a:cubicBezTo>
                        <a:pt x="14" y="26"/>
                        <a:pt x="15" y="26"/>
                        <a:pt x="15" y="27"/>
                      </a:cubicBezTo>
                      <a:cubicBezTo>
                        <a:pt x="16" y="27"/>
                        <a:pt x="17" y="27"/>
                        <a:pt x="17" y="25"/>
                      </a:cubicBezTo>
                      <a:cubicBezTo>
                        <a:pt x="17" y="24"/>
                        <a:pt x="19" y="25"/>
                        <a:pt x="19" y="23"/>
                      </a:cubicBezTo>
                      <a:cubicBezTo>
                        <a:pt x="19" y="22"/>
                        <a:pt x="21" y="23"/>
                        <a:pt x="20" y="21"/>
                      </a:cubicBezTo>
                      <a:cubicBezTo>
                        <a:pt x="20" y="19"/>
                        <a:pt x="22" y="19"/>
                        <a:pt x="21" y="17"/>
                      </a:cubicBezTo>
                      <a:cubicBezTo>
                        <a:pt x="21" y="15"/>
                        <a:pt x="22" y="14"/>
                        <a:pt x="22" y="12"/>
                      </a:cubicBezTo>
                      <a:cubicBezTo>
                        <a:pt x="21" y="11"/>
                        <a:pt x="23" y="9"/>
                        <a:pt x="21" y="7"/>
                      </a:cubicBezTo>
                      <a:cubicBezTo>
                        <a:pt x="20" y="6"/>
                        <a:pt x="21" y="3"/>
                        <a:pt x="20" y="2"/>
                      </a:cubicBezTo>
                      <a:cubicBezTo>
                        <a:pt x="20" y="1"/>
                        <a:pt x="19" y="1"/>
                        <a:pt x="19" y="0"/>
                      </a:cubicBezTo>
                      <a:cubicBezTo>
                        <a:pt x="19" y="1"/>
                        <a:pt x="19" y="2"/>
                        <a:pt x="20" y="3"/>
                      </a:cubicBezTo>
                      <a:cubicBezTo>
                        <a:pt x="21" y="5"/>
                        <a:pt x="20" y="7"/>
                        <a:pt x="20" y="8"/>
                      </a:cubicBezTo>
                      <a:cubicBezTo>
                        <a:pt x="21" y="11"/>
                        <a:pt x="20" y="11"/>
                        <a:pt x="20" y="13"/>
                      </a:cubicBezTo>
                      <a:cubicBezTo>
                        <a:pt x="21" y="15"/>
                        <a:pt x="18" y="15"/>
                        <a:pt x="19" y="17"/>
                      </a:cubicBezTo>
                      <a:cubicBezTo>
                        <a:pt x="19" y="19"/>
                        <a:pt x="17" y="18"/>
                        <a:pt x="17" y="19"/>
                      </a:cubicBezTo>
                      <a:cubicBezTo>
                        <a:pt x="18" y="21"/>
                        <a:pt x="15" y="20"/>
                        <a:pt x="16" y="21"/>
                      </a:cubicBezTo>
                      <a:cubicBezTo>
                        <a:pt x="16" y="23"/>
                        <a:pt x="15" y="23"/>
                        <a:pt x="14" y="23"/>
                      </a:cubicBezTo>
                      <a:cubicBezTo>
                        <a:pt x="14" y="23"/>
                        <a:pt x="13" y="22"/>
                        <a:pt x="13" y="23"/>
                      </a:cubicBezTo>
                      <a:cubicBezTo>
                        <a:pt x="12" y="24"/>
                        <a:pt x="11" y="24"/>
                        <a:pt x="10" y="23"/>
                      </a:cubicBezTo>
                      <a:cubicBezTo>
                        <a:pt x="9" y="23"/>
                        <a:pt x="9" y="22"/>
                        <a:pt x="8" y="23"/>
                      </a:cubicBezTo>
                      <a:cubicBezTo>
                        <a:pt x="8" y="24"/>
                        <a:pt x="7" y="23"/>
                        <a:pt x="6" y="23"/>
                      </a:cubicBezTo>
                      <a:cubicBezTo>
                        <a:pt x="6" y="22"/>
                        <a:pt x="5" y="21"/>
                        <a:pt x="5" y="22"/>
                      </a:cubicBezTo>
                      <a:cubicBezTo>
                        <a:pt x="4" y="23"/>
                        <a:pt x="2" y="20"/>
                        <a:pt x="1" y="19"/>
                      </a:cubicBezTo>
                      <a:cubicBezTo>
                        <a:pt x="1" y="19"/>
                        <a:pt x="0" y="19"/>
                        <a:pt x="0" y="19"/>
                      </a:cubicBezTo>
                      <a:cubicBezTo>
                        <a:pt x="0" y="19"/>
                        <a:pt x="0" y="19"/>
                        <a:pt x="0" y="19"/>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6" name="Freeform 11247">
                  <a:extLst>
                    <a:ext uri="{FF2B5EF4-FFF2-40B4-BE49-F238E27FC236}">
                      <a16:creationId xmlns:a16="http://schemas.microsoft.com/office/drawing/2014/main" id="{948D49F1-3F8A-866D-35DE-3E2702095BFC}"/>
                    </a:ext>
                  </a:extLst>
                </p:cNvPr>
                <p:cNvSpPr>
                  <a:spLocks/>
                </p:cNvSpPr>
                <p:nvPr/>
              </p:nvSpPr>
              <p:spPr bwMode="auto">
                <a:xfrm>
                  <a:off x="4792" y="2192"/>
                  <a:ext cx="1" cy="2"/>
                </a:xfrm>
                <a:custGeom>
                  <a:avLst/>
                  <a:gdLst>
                    <a:gd name="T0" fmla="*/ 1 w 1"/>
                    <a:gd name="T1" fmla="*/ 0 h 3"/>
                    <a:gd name="T2" fmla="*/ 1 w 1"/>
                    <a:gd name="T3" fmla="*/ 1 h 3"/>
                    <a:gd name="T4" fmla="*/ 0 w 1"/>
                    <a:gd name="T5" fmla="*/ 1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0" y="0"/>
                        <a:pt x="1" y="2"/>
                        <a:pt x="1" y="3"/>
                      </a:cubicBezTo>
                      <a:cubicBezTo>
                        <a:pt x="1" y="3"/>
                        <a:pt x="1" y="3"/>
                        <a:pt x="0" y="2"/>
                      </a:cubicBezTo>
                      <a:cubicBezTo>
                        <a:pt x="0" y="1"/>
                        <a:pt x="0"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7" name="Freeform 11248">
                  <a:extLst>
                    <a:ext uri="{FF2B5EF4-FFF2-40B4-BE49-F238E27FC236}">
                      <a16:creationId xmlns:a16="http://schemas.microsoft.com/office/drawing/2014/main" id="{88B84A16-BF8C-25C7-4DBC-B9CD806608DE}"/>
                    </a:ext>
                  </a:extLst>
                </p:cNvPr>
                <p:cNvSpPr>
                  <a:spLocks/>
                </p:cNvSpPr>
                <p:nvPr/>
              </p:nvSpPr>
              <p:spPr bwMode="auto">
                <a:xfrm>
                  <a:off x="4789" y="2188"/>
                  <a:ext cx="1" cy="3"/>
                </a:xfrm>
                <a:custGeom>
                  <a:avLst/>
                  <a:gdLst>
                    <a:gd name="T0" fmla="*/ 1 w 2"/>
                    <a:gd name="T1" fmla="*/ 0 h 3"/>
                    <a:gd name="T2" fmla="*/ 0 w 2"/>
                    <a:gd name="T3" fmla="*/ 3 h 3"/>
                    <a:gd name="T4" fmla="*/ 1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2" y="0"/>
                        <a:pt x="1" y="3"/>
                        <a:pt x="0" y="3"/>
                      </a:cubicBezTo>
                      <a:cubicBezTo>
                        <a:pt x="0" y="3"/>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8" name="Freeform 11249">
                  <a:extLst>
                    <a:ext uri="{FF2B5EF4-FFF2-40B4-BE49-F238E27FC236}">
                      <a16:creationId xmlns:a16="http://schemas.microsoft.com/office/drawing/2014/main" id="{A0A3BD1F-EB2E-5150-974D-7368C480A6FF}"/>
                    </a:ext>
                  </a:extLst>
                </p:cNvPr>
                <p:cNvSpPr>
                  <a:spLocks/>
                </p:cNvSpPr>
                <p:nvPr/>
              </p:nvSpPr>
              <p:spPr bwMode="auto">
                <a:xfrm>
                  <a:off x="4790" y="2195"/>
                  <a:ext cx="1" cy="4"/>
                </a:xfrm>
                <a:custGeom>
                  <a:avLst/>
                  <a:gdLst>
                    <a:gd name="T0" fmla="*/ 1 w 2"/>
                    <a:gd name="T1" fmla="*/ 1 h 5"/>
                    <a:gd name="T2" fmla="*/ 0 w 2"/>
                    <a:gd name="T3" fmla="*/ 1 h 5"/>
                    <a:gd name="T4" fmla="*/ 1 w 2"/>
                    <a:gd name="T5" fmla="*/ 2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1"/>
                      </a:moveTo>
                      <a:cubicBezTo>
                        <a:pt x="2" y="0"/>
                        <a:pt x="0" y="1"/>
                        <a:pt x="0" y="1"/>
                      </a:cubicBezTo>
                      <a:cubicBezTo>
                        <a:pt x="0" y="2"/>
                        <a:pt x="0" y="4"/>
                        <a:pt x="1" y="5"/>
                      </a:cubicBezTo>
                      <a:cubicBezTo>
                        <a:pt x="1" y="4"/>
                        <a:pt x="0"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69" name="Freeform 11250">
                  <a:extLst>
                    <a:ext uri="{FF2B5EF4-FFF2-40B4-BE49-F238E27FC236}">
                      <a16:creationId xmlns:a16="http://schemas.microsoft.com/office/drawing/2014/main" id="{62E22277-07D8-0A0B-FED0-B8925F430E74}"/>
                    </a:ext>
                  </a:extLst>
                </p:cNvPr>
                <p:cNvSpPr>
                  <a:spLocks/>
                </p:cNvSpPr>
                <p:nvPr/>
              </p:nvSpPr>
              <p:spPr bwMode="auto">
                <a:xfrm>
                  <a:off x="4785" y="2191"/>
                  <a:ext cx="1" cy="5"/>
                </a:xfrm>
                <a:custGeom>
                  <a:avLst/>
                  <a:gdLst>
                    <a:gd name="T0" fmla="*/ 0 w 2"/>
                    <a:gd name="T1" fmla="*/ 0 h 6"/>
                    <a:gd name="T2" fmla="*/ 1 w 2"/>
                    <a:gd name="T3" fmla="*/ 2 h 6"/>
                    <a:gd name="T4" fmla="*/ 1 w 2"/>
                    <a:gd name="T5" fmla="*/ 3 h 6"/>
                    <a:gd name="T6" fmla="*/ 1 w 2"/>
                    <a:gd name="T7" fmla="*/ 3 h 6"/>
                    <a:gd name="T8" fmla="*/ 0 w 2"/>
                    <a:gd name="T9" fmla="*/ 0 h 6"/>
                    <a:gd name="T10" fmla="*/ 0 w 2"/>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0" y="0"/>
                      </a:moveTo>
                      <a:cubicBezTo>
                        <a:pt x="1" y="0"/>
                        <a:pt x="1" y="1"/>
                        <a:pt x="2" y="2"/>
                      </a:cubicBezTo>
                      <a:cubicBezTo>
                        <a:pt x="2" y="3"/>
                        <a:pt x="2" y="6"/>
                        <a:pt x="1" y="5"/>
                      </a:cubicBezTo>
                      <a:cubicBezTo>
                        <a:pt x="1" y="5"/>
                        <a:pt x="1" y="4"/>
                        <a:pt x="1" y="4"/>
                      </a:cubicBezTo>
                      <a:cubicBezTo>
                        <a:pt x="1" y="3"/>
                        <a:pt x="1"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0" name="Freeform 11251">
                  <a:extLst>
                    <a:ext uri="{FF2B5EF4-FFF2-40B4-BE49-F238E27FC236}">
                      <a16:creationId xmlns:a16="http://schemas.microsoft.com/office/drawing/2014/main" id="{CDCCD1AC-FA8D-B9A3-554C-519DBD0065FD}"/>
                    </a:ext>
                  </a:extLst>
                </p:cNvPr>
                <p:cNvSpPr>
                  <a:spLocks/>
                </p:cNvSpPr>
                <p:nvPr/>
              </p:nvSpPr>
              <p:spPr bwMode="auto">
                <a:xfrm>
                  <a:off x="4785" y="2186"/>
                  <a:ext cx="2" cy="3"/>
                </a:xfrm>
                <a:custGeom>
                  <a:avLst/>
                  <a:gdLst>
                    <a:gd name="T0" fmla="*/ 2 w 2"/>
                    <a:gd name="T1" fmla="*/ 2 h 4"/>
                    <a:gd name="T2" fmla="*/ 1 w 2"/>
                    <a:gd name="T3" fmla="*/ 2 h 4"/>
                    <a:gd name="T4" fmla="*/ 2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1" y="0"/>
                        <a:pt x="0" y="3"/>
                        <a:pt x="1" y="4"/>
                      </a:cubicBezTo>
                      <a:cubicBezTo>
                        <a:pt x="1" y="3"/>
                        <a:pt x="1" y="1"/>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1" name="Freeform 11252">
                  <a:extLst>
                    <a:ext uri="{FF2B5EF4-FFF2-40B4-BE49-F238E27FC236}">
                      <a16:creationId xmlns:a16="http://schemas.microsoft.com/office/drawing/2014/main" id="{58233EA8-F404-1890-9A29-D5B7B4CA5277}"/>
                    </a:ext>
                  </a:extLst>
                </p:cNvPr>
                <p:cNvSpPr>
                  <a:spLocks/>
                </p:cNvSpPr>
                <p:nvPr/>
              </p:nvSpPr>
              <p:spPr bwMode="auto">
                <a:xfrm>
                  <a:off x="4792" y="2202"/>
                  <a:ext cx="2" cy="5"/>
                </a:xfrm>
                <a:custGeom>
                  <a:avLst/>
                  <a:gdLst>
                    <a:gd name="T0" fmla="*/ 1 w 2"/>
                    <a:gd name="T1" fmla="*/ 0 h 6"/>
                    <a:gd name="T2" fmla="*/ 0 w 2"/>
                    <a:gd name="T3" fmla="*/ 3 h 6"/>
                    <a:gd name="T4" fmla="*/ 0 w 2"/>
                    <a:gd name="T5" fmla="*/ 0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1" y="0"/>
                        <a:pt x="2" y="6"/>
                        <a:pt x="0" y="4"/>
                      </a:cubicBezTo>
                      <a:cubicBezTo>
                        <a:pt x="1" y="3"/>
                        <a:pt x="2"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2" name="Freeform 11253">
                  <a:extLst>
                    <a:ext uri="{FF2B5EF4-FFF2-40B4-BE49-F238E27FC236}">
                      <a16:creationId xmlns:a16="http://schemas.microsoft.com/office/drawing/2014/main" id="{800B4810-6932-0995-8A51-9F775E32126B}"/>
                    </a:ext>
                  </a:extLst>
                </p:cNvPr>
                <p:cNvSpPr>
                  <a:spLocks/>
                </p:cNvSpPr>
                <p:nvPr/>
              </p:nvSpPr>
              <p:spPr bwMode="auto">
                <a:xfrm>
                  <a:off x="4786" y="2200"/>
                  <a:ext cx="2" cy="4"/>
                </a:xfrm>
                <a:custGeom>
                  <a:avLst/>
                  <a:gdLst>
                    <a:gd name="T0" fmla="*/ 2 w 2"/>
                    <a:gd name="T1" fmla="*/ 1 h 5"/>
                    <a:gd name="T2" fmla="*/ 2 w 2"/>
                    <a:gd name="T3" fmla="*/ 2 h 5"/>
                    <a:gd name="T4" fmla="*/ 2 w 2"/>
                    <a:gd name="T5" fmla="*/ 2 h 5"/>
                    <a:gd name="T6" fmla="*/ 2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1"/>
                      </a:moveTo>
                      <a:cubicBezTo>
                        <a:pt x="0" y="0"/>
                        <a:pt x="2" y="4"/>
                        <a:pt x="2" y="5"/>
                      </a:cubicBezTo>
                      <a:cubicBezTo>
                        <a:pt x="2" y="5"/>
                        <a:pt x="2" y="4"/>
                        <a:pt x="2" y="3"/>
                      </a:cubicBezTo>
                      <a:cubicBezTo>
                        <a:pt x="2" y="2"/>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3" name="Freeform 11254">
                  <a:extLst>
                    <a:ext uri="{FF2B5EF4-FFF2-40B4-BE49-F238E27FC236}">
                      <a16:creationId xmlns:a16="http://schemas.microsoft.com/office/drawing/2014/main" id="{E4E3F6FA-CD82-C47A-8571-C770DD36CF9A}"/>
                    </a:ext>
                  </a:extLst>
                </p:cNvPr>
                <p:cNvSpPr>
                  <a:spLocks/>
                </p:cNvSpPr>
                <p:nvPr/>
              </p:nvSpPr>
              <p:spPr bwMode="auto">
                <a:xfrm>
                  <a:off x="4782" y="2196"/>
                  <a:ext cx="2" cy="4"/>
                </a:xfrm>
                <a:custGeom>
                  <a:avLst/>
                  <a:gdLst>
                    <a:gd name="T0" fmla="*/ 0 w 2"/>
                    <a:gd name="T1" fmla="*/ 0 h 5"/>
                    <a:gd name="T2" fmla="*/ 0 w 2"/>
                    <a:gd name="T3" fmla="*/ 2 h 5"/>
                    <a:gd name="T4" fmla="*/ 0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2" y="1"/>
                        <a:pt x="1" y="5"/>
                        <a:pt x="0" y="5"/>
                      </a:cubicBezTo>
                      <a:cubicBezTo>
                        <a:pt x="0" y="4"/>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4" name="Freeform 11255">
                  <a:extLst>
                    <a:ext uri="{FF2B5EF4-FFF2-40B4-BE49-F238E27FC236}">
                      <a16:creationId xmlns:a16="http://schemas.microsoft.com/office/drawing/2014/main" id="{16059E0D-170F-CCA5-9303-12E3D138FB58}"/>
                    </a:ext>
                  </a:extLst>
                </p:cNvPr>
                <p:cNvSpPr>
                  <a:spLocks/>
                </p:cNvSpPr>
                <p:nvPr/>
              </p:nvSpPr>
              <p:spPr bwMode="auto">
                <a:xfrm>
                  <a:off x="4781" y="2190"/>
                  <a:ext cx="1" cy="3"/>
                </a:xfrm>
                <a:custGeom>
                  <a:avLst/>
                  <a:gdLst>
                    <a:gd name="T0" fmla="*/ 1 w 1"/>
                    <a:gd name="T1" fmla="*/ 1 h 4"/>
                    <a:gd name="T2" fmla="*/ 1 w 1"/>
                    <a:gd name="T3" fmla="*/ 2 h 4"/>
                    <a:gd name="T4" fmla="*/ 1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1" y="1"/>
                      </a:moveTo>
                      <a:cubicBezTo>
                        <a:pt x="0" y="0"/>
                        <a:pt x="0" y="3"/>
                        <a:pt x="1" y="4"/>
                      </a:cubicBezTo>
                      <a:cubicBezTo>
                        <a:pt x="1"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5" name="Freeform 11256">
                  <a:extLst>
                    <a:ext uri="{FF2B5EF4-FFF2-40B4-BE49-F238E27FC236}">
                      <a16:creationId xmlns:a16="http://schemas.microsoft.com/office/drawing/2014/main" id="{FB3214F1-F123-0602-A7BF-78BDBD85F0BD}"/>
                    </a:ext>
                  </a:extLst>
                </p:cNvPr>
                <p:cNvSpPr>
                  <a:spLocks/>
                </p:cNvSpPr>
                <p:nvPr/>
              </p:nvSpPr>
              <p:spPr bwMode="auto">
                <a:xfrm>
                  <a:off x="4788" y="2207"/>
                  <a:ext cx="2" cy="3"/>
                </a:xfrm>
                <a:custGeom>
                  <a:avLst/>
                  <a:gdLst>
                    <a:gd name="T0" fmla="*/ 2 w 2"/>
                    <a:gd name="T1" fmla="*/ 0 h 4"/>
                    <a:gd name="T2" fmla="*/ 0 w 2"/>
                    <a:gd name="T3" fmla="*/ 2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1"/>
                        <a:pt x="1" y="4"/>
                        <a:pt x="0" y="2"/>
                      </a:cubicBezTo>
                      <a:cubicBezTo>
                        <a:pt x="1" y="2"/>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6" name="Freeform 11257">
                  <a:extLst>
                    <a:ext uri="{FF2B5EF4-FFF2-40B4-BE49-F238E27FC236}">
                      <a16:creationId xmlns:a16="http://schemas.microsoft.com/office/drawing/2014/main" id="{FE728831-A0F2-CA64-1FE2-09862182668F}"/>
                    </a:ext>
                  </a:extLst>
                </p:cNvPr>
                <p:cNvSpPr>
                  <a:spLocks/>
                </p:cNvSpPr>
                <p:nvPr/>
              </p:nvSpPr>
              <p:spPr bwMode="auto">
                <a:xfrm>
                  <a:off x="4784" y="2203"/>
                  <a:ext cx="1" cy="4"/>
                </a:xfrm>
                <a:custGeom>
                  <a:avLst/>
                  <a:gdLst>
                    <a:gd name="T0" fmla="*/ 1 w 2"/>
                    <a:gd name="T1" fmla="*/ 0 h 5"/>
                    <a:gd name="T2" fmla="*/ 1 w 2"/>
                    <a:gd name="T3" fmla="*/ 2 h 5"/>
                    <a:gd name="T4" fmla="*/ 1 w 2"/>
                    <a:gd name="T5" fmla="*/ 2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0"/>
                      </a:moveTo>
                      <a:cubicBezTo>
                        <a:pt x="0" y="0"/>
                        <a:pt x="1" y="5"/>
                        <a:pt x="2" y="5"/>
                      </a:cubicBezTo>
                      <a:cubicBezTo>
                        <a:pt x="2" y="5"/>
                        <a:pt x="1" y="4"/>
                        <a:pt x="1" y="4"/>
                      </a:cubicBezTo>
                      <a:cubicBezTo>
                        <a:pt x="0" y="2"/>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7" name="Freeform 11258">
                  <a:extLst>
                    <a:ext uri="{FF2B5EF4-FFF2-40B4-BE49-F238E27FC236}">
                      <a16:creationId xmlns:a16="http://schemas.microsoft.com/office/drawing/2014/main" id="{4538F13B-B2C4-4C44-674C-C258B3DF7BF4}"/>
                    </a:ext>
                  </a:extLst>
                </p:cNvPr>
                <p:cNvSpPr>
                  <a:spLocks/>
                </p:cNvSpPr>
                <p:nvPr/>
              </p:nvSpPr>
              <p:spPr bwMode="auto">
                <a:xfrm>
                  <a:off x="4781" y="2202"/>
                  <a:ext cx="2" cy="4"/>
                </a:xfrm>
                <a:custGeom>
                  <a:avLst/>
                  <a:gdLst>
                    <a:gd name="T0" fmla="*/ 1 w 3"/>
                    <a:gd name="T1" fmla="*/ 0 h 4"/>
                    <a:gd name="T2" fmla="*/ 1 w 3"/>
                    <a:gd name="T3" fmla="*/ 4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1" y="1"/>
                        <a:pt x="2" y="3"/>
                        <a:pt x="3" y="4"/>
                      </a:cubicBezTo>
                      <a:cubicBezTo>
                        <a:pt x="3"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8" name="Freeform 11259">
                  <a:extLst>
                    <a:ext uri="{FF2B5EF4-FFF2-40B4-BE49-F238E27FC236}">
                      <a16:creationId xmlns:a16="http://schemas.microsoft.com/office/drawing/2014/main" id="{CDFE0B7E-0766-FB46-9707-9CD2349BB2E3}"/>
                    </a:ext>
                  </a:extLst>
                </p:cNvPr>
                <p:cNvSpPr>
                  <a:spLocks/>
                </p:cNvSpPr>
                <p:nvPr/>
              </p:nvSpPr>
              <p:spPr bwMode="auto">
                <a:xfrm>
                  <a:off x="4821" y="2211"/>
                  <a:ext cx="23" cy="38"/>
                </a:xfrm>
                <a:custGeom>
                  <a:avLst/>
                  <a:gdLst>
                    <a:gd name="T0" fmla="*/ 2 w 28"/>
                    <a:gd name="T1" fmla="*/ 2 h 47"/>
                    <a:gd name="T2" fmla="*/ 2 w 28"/>
                    <a:gd name="T3" fmla="*/ 4 h 47"/>
                    <a:gd name="T4" fmla="*/ 1 w 28"/>
                    <a:gd name="T5" fmla="*/ 7 h 47"/>
                    <a:gd name="T6" fmla="*/ 2 w 28"/>
                    <a:gd name="T7" fmla="*/ 10 h 47"/>
                    <a:gd name="T8" fmla="*/ 2 w 28"/>
                    <a:gd name="T9" fmla="*/ 13 h 47"/>
                    <a:gd name="T10" fmla="*/ 3 w 28"/>
                    <a:gd name="T11" fmla="*/ 15 h 47"/>
                    <a:gd name="T12" fmla="*/ 5 w 28"/>
                    <a:gd name="T13" fmla="*/ 17 h 47"/>
                    <a:gd name="T14" fmla="*/ 5 w 28"/>
                    <a:gd name="T15" fmla="*/ 18 h 47"/>
                    <a:gd name="T16" fmla="*/ 6 w 28"/>
                    <a:gd name="T17" fmla="*/ 19 h 47"/>
                    <a:gd name="T18" fmla="*/ 7 w 28"/>
                    <a:gd name="T19" fmla="*/ 19 h 47"/>
                    <a:gd name="T20" fmla="*/ 7 w 28"/>
                    <a:gd name="T21" fmla="*/ 19 h 47"/>
                    <a:gd name="T22" fmla="*/ 8 w 28"/>
                    <a:gd name="T23" fmla="*/ 19 h 47"/>
                    <a:gd name="T24" fmla="*/ 9 w 28"/>
                    <a:gd name="T25" fmla="*/ 19 h 47"/>
                    <a:gd name="T26" fmla="*/ 10 w 28"/>
                    <a:gd name="T27" fmla="*/ 19 h 47"/>
                    <a:gd name="T28" fmla="*/ 11 w 28"/>
                    <a:gd name="T29" fmla="*/ 19 h 47"/>
                    <a:gd name="T30" fmla="*/ 12 w 28"/>
                    <a:gd name="T31" fmla="*/ 18 h 47"/>
                    <a:gd name="T32" fmla="*/ 12 w 28"/>
                    <a:gd name="T33" fmla="*/ 17 h 47"/>
                    <a:gd name="T34" fmla="*/ 12 w 28"/>
                    <a:gd name="T35" fmla="*/ 15 h 47"/>
                    <a:gd name="T36" fmla="*/ 12 w 28"/>
                    <a:gd name="T37" fmla="*/ 13 h 47"/>
                    <a:gd name="T38" fmla="*/ 12 w 28"/>
                    <a:gd name="T39" fmla="*/ 11 h 47"/>
                    <a:gd name="T40" fmla="*/ 12 w 28"/>
                    <a:gd name="T41" fmla="*/ 9 h 47"/>
                    <a:gd name="T42" fmla="*/ 11 w 28"/>
                    <a:gd name="T43" fmla="*/ 6 h 47"/>
                    <a:gd name="T44" fmla="*/ 10 w 28"/>
                    <a:gd name="T45" fmla="*/ 5 h 47"/>
                    <a:gd name="T46" fmla="*/ 8 w 28"/>
                    <a:gd name="T47" fmla="*/ 2 h 47"/>
                    <a:gd name="T48" fmla="*/ 7 w 28"/>
                    <a:gd name="T49" fmla="*/ 2 h 47"/>
                    <a:gd name="T50" fmla="*/ 7 w 28"/>
                    <a:gd name="T51" fmla="*/ 2 h 47"/>
                    <a:gd name="T52" fmla="*/ 6 w 28"/>
                    <a:gd name="T53" fmla="*/ 2 h 47"/>
                    <a:gd name="T54" fmla="*/ 5 w 28"/>
                    <a:gd name="T55" fmla="*/ 1 h 47"/>
                    <a:gd name="T56" fmla="*/ 5 w 28"/>
                    <a:gd name="T57" fmla="*/ 1 h 47"/>
                    <a:gd name="T58" fmla="*/ 4 w 28"/>
                    <a:gd name="T59" fmla="*/ 1 h 47"/>
                    <a:gd name="T60" fmla="*/ 3 w 28"/>
                    <a:gd name="T61" fmla="*/ 2 h 47"/>
                    <a:gd name="T62" fmla="*/ 2 w 28"/>
                    <a:gd name="T63" fmla="*/ 2 h 47"/>
                    <a:gd name="T64" fmla="*/ 2 w 28"/>
                    <a:gd name="T65" fmla="*/ 2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 h="47">
                      <a:moveTo>
                        <a:pt x="3" y="5"/>
                      </a:moveTo>
                      <a:cubicBezTo>
                        <a:pt x="3" y="8"/>
                        <a:pt x="1" y="7"/>
                        <a:pt x="2" y="10"/>
                      </a:cubicBezTo>
                      <a:cubicBezTo>
                        <a:pt x="2" y="12"/>
                        <a:pt x="0" y="14"/>
                        <a:pt x="1" y="16"/>
                      </a:cubicBezTo>
                      <a:cubicBezTo>
                        <a:pt x="3" y="19"/>
                        <a:pt x="1" y="21"/>
                        <a:pt x="2" y="23"/>
                      </a:cubicBezTo>
                      <a:cubicBezTo>
                        <a:pt x="3" y="25"/>
                        <a:pt x="3" y="30"/>
                        <a:pt x="5" y="31"/>
                      </a:cubicBezTo>
                      <a:cubicBezTo>
                        <a:pt x="6" y="33"/>
                        <a:pt x="6" y="36"/>
                        <a:pt x="7" y="36"/>
                      </a:cubicBezTo>
                      <a:cubicBezTo>
                        <a:pt x="8" y="36"/>
                        <a:pt x="9" y="40"/>
                        <a:pt x="10" y="40"/>
                      </a:cubicBezTo>
                      <a:cubicBezTo>
                        <a:pt x="10" y="40"/>
                        <a:pt x="11" y="41"/>
                        <a:pt x="11" y="42"/>
                      </a:cubicBezTo>
                      <a:cubicBezTo>
                        <a:pt x="12" y="43"/>
                        <a:pt x="12" y="44"/>
                        <a:pt x="13" y="43"/>
                      </a:cubicBezTo>
                      <a:cubicBezTo>
                        <a:pt x="13" y="42"/>
                        <a:pt x="14" y="43"/>
                        <a:pt x="15" y="44"/>
                      </a:cubicBezTo>
                      <a:cubicBezTo>
                        <a:pt x="15" y="45"/>
                        <a:pt x="16" y="46"/>
                        <a:pt x="16" y="45"/>
                      </a:cubicBezTo>
                      <a:cubicBezTo>
                        <a:pt x="17" y="45"/>
                        <a:pt x="17" y="45"/>
                        <a:pt x="18" y="46"/>
                      </a:cubicBezTo>
                      <a:cubicBezTo>
                        <a:pt x="19" y="46"/>
                        <a:pt x="19" y="47"/>
                        <a:pt x="20" y="46"/>
                      </a:cubicBezTo>
                      <a:cubicBezTo>
                        <a:pt x="20" y="45"/>
                        <a:pt x="20" y="45"/>
                        <a:pt x="21" y="45"/>
                      </a:cubicBezTo>
                      <a:cubicBezTo>
                        <a:pt x="22" y="46"/>
                        <a:pt x="23" y="46"/>
                        <a:pt x="23" y="44"/>
                      </a:cubicBezTo>
                      <a:cubicBezTo>
                        <a:pt x="23" y="43"/>
                        <a:pt x="26" y="45"/>
                        <a:pt x="25" y="42"/>
                      </a:cubicBezTo>
                      <a:cubicBezTo>
                        <a:pt x="25" y="40"/>
                        <a:pt x="27" y="41"/>
                        <a:pt x="26" y="39"/>
                      </a:cubicBezTo>
                      <a:cubicBezTo>
                        <a:pt x="26" y="38"/>
                        <a:pt x="28" y="38"/>
                        <a:pt x="27" y="36"/>
                      </a:cubicBezTo>
                      <a:cubicBezTo>
                        <a:pt x="26" y="34"/>
                        <a:pt x="28" y="34"/>
                        <a:pt x="27" y="31"/>
                      </a:cubicBezTo>
                      <a:cubicBezTo>
                        <a:pt x="27" y="30"/>
                        <a:pt x="28" y="29"/>
                        <a:pt x="27" y="26"/>
                      </a:cubicBezTo>
                      <a:cubicBezTo>
                        <a:pt x="26" y="25"/>
                        <a:pt x="27" y="23"/>
                        <a:pt x="26" y="21"/>
                      </a:cubicBezTo>
                      <a:cubicBezTo>
                        <a:pt x="24" y="20"/>
                        <a:pt x="25" y="17"/>
                        <a:pt x="24" y="15"/>
                      </a:cubicBezTo>
                      <a:cubicBezTo>
                        <a:pt x="23" y="14"/>
                        <a:pt x="22" y="12"/>
                        <a:pt x="22" y="11"/>
                      </a:cubicBezTo>
                      <a:cubicBezTo>
                        <a:pt x="20" y="10"/>
                        <a:pt x="19" y="6"/>
                        <a:pt x="18" y="6"/>
                      </a:cubicBezTo>
                      <a:cubicBezTo>
                        <a:pt x="17" y="6"/>
                        <a:pt x="17" y="5"/>
                        <a:pt x="16" y="4"/>
                      </a:cubicBezTo>
                      <a:cubicBezTo>
                        <a:pt x="16" y="4"/>
                        <a:pt x="15" y="3"/>
                        <a:pt x="15" y="3"/>
                      </a:cubicBezTo>
                      <a:cubicBezTo>
                        <a:pt x="14" y="3"/>
                        <a:pt x="14" y="3"/>
                        <a:pt x="13" y="2"/>
                      </a:cubicBezTo>
                      <a:cubicBezTo>
                        <a:pt x="12" y="1"/>
                        <a:pt x="12" y="0"/>
                        <a:pt x="11" y="1"/>
                      </a:cubicBezTo>
                      <a:cubicBezTo>
                        <a:pt x="11" y="1"/>
                        <a:pt x="10" y="1"/>
                        <a:pt x="10" y="1"/>
                      </a:cubicBezTo>
                      <a:cubicBezTo>
                        <a:pt x="9" y="1"/>
                        <a:pt x="9" y="0"/>
                        <a:pt x="8" y="1"/>
                      </a:cubicBezTo>
                      <a:cubicBezTo>
                        <a:pt x="8" y="2"/>
                        <a:pt x="7" y="2"/>
                        <a:pt x="7" y="2"/>
                      </a:cubicBezTo>
                      <a:cubicBezTo>
                        <a:pt x="6" y="1"/>
                        <a:pt x="5" y="1"/>
                        <a:pt x="5" y="2"/>
                      </a:cubicBezTo>
                      <a:cubicBezTo>
                        <a:pt x="5" y="5"/>
                        <a:pt x="3" y="3"/>
                        <a:pt x="3"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79" name="Freeform 11260">
                  <a:extLst>
                    <a:ext uri="{FF2B5EF4-FFF2-40B4-BE49-F238E27FC236}">
                      <a16:creationId xmlns:a16="http://schemas.microsoft.com/office/drawing/2014/main" id="{E6420234-FA9B-5708-A326-1F55ACBD3910}"/>
                    </a:ext>
                  </a:extLst>
                </p:cNvPr>
                <p:cNvSpPr>
                  <a:spLocks/>
                </p:cNvSpPr>
                <p:nvPr/>
              </p:nvSpPr>
              <p:spPr bwMode="auto">
                <a:xfrm>
                  <a:off x="4829" y="2211"/>
                  <a:ext cx="15" cy="39"/>
                </a:xfrm>
                <a:custGeom>
                  <a:avLst/>
                  <a:gdLst>
                    <a:gd name="T0" fmla="*/ 1 w 18"/>
                    <a:gd name="T1" fmla="*/ 18 h 48"/>
                    <a:gd name="T2" fmla="*/ 3 w 18"/>
                    <a:gd name="T3" fmla="*/ 16 h 48"/>
                    <a:gd name="T4" fmla="*/ 3 w 18"/>
                    <a:gd name="T5" fmla="*/ 16 h 48"/>
                    <a:gd name="T6" fmla="*/ 4 w 18"/>
                    <a:gd name="T7" fmla="*/ 15 h 48"/>
                    <a:gd name="T8" fmla="*/ 4 w 18"/>
                    <a:gd name="T9" fmla="*/ 13 h 48"/>
                    <a:gd name="T10" fmla="*/ 5 w 18"/>
                    <a:gd name="T11" fmla="*/ 11 h 48"/>
                    <a:gd name="T12" fmla="*/ 4 w 18"/>
                    <a:gd name="T13" fmla="*/ 9 h 48"/>
                    <a:gd name="T14" fmla="*/ 3 w 18"/>
                    <a:gd name="T15" fmla="*/ 7 h 48"/>
                    <a:gd name="T16" fmla="*/ 3 w 18"/>
                    <a:gd name="T17" fmla="*/ 4 h 48"/>
                    <a:gd name="T18" fmla="*/ 3 w 18"/>
                    <a:gd name="T19" fmla="*/ 2 h 48"/>
                    <a:gd name="T20" fmla="*/ 0 w 18"/>
                    <a:gd name="T21" fmla="*/ 1 h 48"/>
                    <a:gd name="T22" fmla="*/ 1 w 18"/>
                    <a:gd name="T23" fmla="*/ 1 h 48"/>
                    <a:gd name="T24" fmla="*/ 3 w 18"/>
                    <a:gd name="T25" fmla="*/ 2 h 48"/>
                    <a:gd name="T26" fmla="*/ 4 w 18"/>
                    <a:gd name="T27" fmla="*/ 2 h 48"/>
                    <a:gd name="T28" fmla="*/ 6 w 18"/>
                    <a:gd name="T29" fmla="*/ 5 h 48"/>
                    <a:gd name="T30" fmla="*/ 7 w 18"/>
                    <a:gd name="T31" fmla="*/ 7 h 48"/>
                    <a:gd name="T32" fmla="*/ 8 w 18"/>
                    <a:gd name="T33" fmla="*/ 9 h 48"/>
                    <a:gd name="T34" fmla="*/ 8 w 18"/>
                    <a:gd name="T35" fmla="*/ 11 h 48"/>
                    <a:gd name="T36" fmla="*/ 8 w 18"/>
                    <a:gd name="T37" fmla="*/ 13 h 48"/>
                    <a:gd name="T38" fmla="*/ 8 w 18"/>
                    <a:gd name="T39" fmla="*/ 16 h 48"/>
                    <a:gd name="T40" fmla="*/ 8 w 18"/>
                    <a:gd name="T41" fmla="*/ 17 h 48"/>
                    <a:gd name="T42" fmla="*/ 8 w 18"/>
                    <a:gd name="T43" fmla="*/ 19 h 48"/>
                    <a:gd name="T44" fmla="*/ 7 w 18"/>
                    <a:gd name="T45" fmla="*/ 20 h 48"/>
                    <a:gd name="T46" fmla="*/ 5 w 18"/>
                    <a:gd name="T47" fmla="*/ 20 h 48"/>
                    <a:gd name="T48" fmla="*/ 3 w 18"/>
                    <a:gd name="T49" fmla="*/ 20 h 48"/>
                    <a:gd name="T50" fmla="*/ 3 w 18"/>
                    <a:gd name="T51" fmla="*/ 19 h 48"/>
                    <a:gd name="T52" fmla="*/ 0 w 18"/>
                    <a:gd name="T53" fmla="*/ 18 h 48"/>
                    <a:gd name="T54" fmla="*/ 1 w 18"/>
                    <a:gd name="T55" fmla="*/ 18 h 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8">
                      <a:moveTo>
                        <a:pt x="1" y="40"/>
                      </a:moveTo>
                      <a:cubicBezTo>
                        <a:pt x="1" y="38"/>
                        <a:pt x="4" y="41"/>
                        <a:pt x="5" y="38"/>
                      </a:cubicBezTo>
                      <a:cubicBezTo>
                        <a:pt x="5" y="37"/>
                        <a:pt x="7" y="39"/>
                        <a:pt x="7" y="36"/>
                      </a:cubicBezTo>
                      <a:cubicBezTo>
                        <a:pt x="6" y="34"/>
                        <a:pt x="8" y="35"/>
                        <a:pt x="8" y="33"/>
                      </a:cubicBezTo>
                      <a:cubicBezTo>
                        <a:pt x="7" y="32"/>
                        <a:pt x="9" y="32"/>
                        <a:pt x="8" y="30"/>
                      </a:cubicBezTo>
                      <a:cubicBezTo>
                        <a:pt x="8" y="28"/>
                        <a:pt x="9" y="27"/>
                        <a:pt x="9" y="25"/>
                      </a:cubicBezTo>
                      <a:cubicBezTo>
                        <a:pt x="8" y="23"/>
                        <a:pt x="9" y="22"/>
                        <a:pt x="8" y="20"/>
                      </a:cubicBezTo>
                      <a:cubicBezTo>
                        <a:pt x="7" y="19"/>
                        <a:pt x="8" y="17"/>
                        <a:pt x="7" y="15"/>
                      </a:cubicBezTo>
                      <a:cubicBezTo>
                        <a:pt x="6" y="14"/>
                        <a:pt x="6" y="11"/>
                        <a:pt x="5" y="9"/>
                      </a:cubicBezTo>
                      <a:cubicBezTo>
                        <a:pt x="4" y="8"/>
                        <a:pt x="4" y="6"/>
                        <a:pt x="3" y="5"/>
                      </a:cubicBezTo>
                      <a:cubicBezTo>
                        <a:pt x="2" y="4"/>
                        <a:pt x="1" y="2"/>
                        <a:pt x="0" y="1"/>
                      </a:cubicBezTo>
                      <a:cubicBezTo>
                        <a:pt x="1" y="1"/>
                        <a:pt x="1" y="1"/>
                        <a:pt x="1" y="1"/>
                      </a:cubicBezTo>
                      <a:cubicBezTo>
                        <a:pt x="2" y="0"/>
                        <a:pt x="3" y="3"/>
                        <a:pt x="5" y="3"/>
                      </a:cubicBezTo>
                      <a:cubicBezTo>
                        <a:pt x="6" y="3"/>
                        <a:pt x="7" y="6"/>
                        <a:pt x="8" y="6"/>
                      </a:cubicBezTo>
                      <a:cubicBezTo>
                        <a:pt x="9" y="6"/>
                        <a:pt x="10" y="10"/>
                        <a:pt x="12" y="11"/>
                      </a:cubicBezTo>
                      <a:cubicBezTo>
                        <a:pt x="12" y="12"/>
                        <a:pt x="13" y="14"/>
                        <a:pt x="14" y="15"/>
                      </a:cubicBezTo>
                      <a:cubicBezTo>
                        <a:pt x="15" y="17"/>
                        <a:pt x="14" y="20"/>
                        <a:pt x="16" y="21"/>
                      </a:cubicBezTo>
                      <a:cubicBezTo>
                        <a:pt x="17" y="23"/>
                        <a:pt x="16" y="25"/>
                        <a:pt x="17" y="26"/>
                      </a:cubicBezTo>
                      <a:cubicBezTo>
                        <a:pt x="18" y="29"/>
                        <a:pt x="17" y="30"/>
                        <a:pt x="17" y="31"/>
                      </a:cubicBezTo>
                      <a:cubicBezTo>
                        <a:pt x="18" y="34"/>
                        <a:pt x="16" y="34"/>
                        <a:pt x="17" y="36"/>
                      </a:cubicBezTo>
                      <a:cubicBezTo>
                        <a:pt x="18" y="38"/>
                        <a:pt x="16" y="38"/>
                        <a:pt x="16" y="39"/>
                      </a:cubicBezTo>
                      <a:cubicBezTo>
                        <a:pt x="17" y="41"/>
                        <a:pt x="15" y="40"/>
                        <a:pt x="15" y="42"/>
                      </a:cubicBezTo>
                      <a:cubicBezTo>
                        <a:pt x="16" y="45"/>
                        <a:pt x="13" y="43"/>
                        <a:pt x="13" y="44"/>
                      </a:cubicBezTo>
                      <a:cubicBezTo>
                        <a:pt x="13" y="47"/>
                        <a:pt x="10" y="44"/>
                        <a:pt x="10" y="46"/>
                      </a:cubicBezTo>
                      <a:cubicBezTo>
                        <a:pt x="9" y="48"/>
                        <a:pt x="7" y="44"/>
                        <a:pt x="6" y="45"/>
                      </a:cubicBezTo>
                      <a:cubicBezTo>
                        <a:pt x="6" y="47"/>
                        <a:pt x="3" y="42"/>
                        <a:pt x="3" y="43"/>
                      </a:cubicBezTo>
                      <a:cubicBezTo>
                        <a:pt x="2" y="44"/>
                        <a:pt x="1" y="41"/>
                        <a:pt x="0" y="40"/>
                      </a:cubicBezTo>
                      <a:cubicBezTo>
                        <a:pt x="1" y="40"/>
                        <a:pt x="1" y="40"/>
                        <a:pt x="1" y="40"/>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0" name="Freeform 11261">
                  <a:extLst>
                    <a:ext uri="{FF2B5EF4-FFF2-40B4-BE49-F238E27FC236}">
                      <a16:creationId xmlns:a16="http://schemas.microsoft.com/office/drawing/2014/main" id="{8CEB6E26-FF28-BDF6-C0D5-3FCDA3E27EA7}"/>
                    </a:ext>
                  </a:extLst>
                </p:cNvPr>
                <p:cNvSpPr>
                  <a:spLocks/>
                </p:cNvSpPr>
                <p:nvPr/>
              </p:nvSpPr>
              <p:spPr bwMode="auto">
                <a:xfrm>
                  <a:off x="4829" y="2222"/>
                  <a:ext cx="15" cy="28"/>
                </a:xfrm>
                <a:custGeom>
                  <a:avLst/>
                  <a:gdLst>
                    <a:gd name="T0" fmla="*/ 0 w 18"/>
                    <a:gd name="T1" fmla="*/ 12 h 34"/>
                    <a:gd name="T2" fmla="*/ 3 w 18"/>
                    <a:gd name="T3" fmla="*/ 13 h 34"/>
                    <a:gd name="T4" fmla="*/ 3 w 18"/>
                    <a:gd name="T5" fmla="*/ 14 h 34"/>
                    <a:gd name="T6" fmla="*/ 5 w 18"/>
                    <a:gd name="T7" fmla="*/ 14 h 34"/>
                    <a:gd name="T8" fmla="*/ 7 w 18"/>
                    <a:gd name="T9" fmla="*/ 14 h 34"/>
                    <a:gd name="T10" fmla="*/ 8 w 18"/>
                    <a:gd name="T11" fmla="*/ 13 h 34"/>
                    <a:gd name="T12" fmla="*/ 8 w 18"/>
                    <a:gd name="T13" fmla="*/ 12 h 34"/>
                    <a:gd name="T14" fmla="*/ 8 w 18"/>
                    <a:gd name="T15" fmla="*/ 10 h 34"/>
                    <a:gd name="T16" fmla="*/ 8 w 18"/>
                    <a:gd name="T17" fmla="*/ 8 h 34"/>
                    <a:gd name="T18" fmla="*/ 8 w 18"/>
                    <a:gd name="T19" fmla="*/ 6 h 34"/>
                    <a:gd name="T20" fmla="*/ 8 w 18"/>
                    <a:gd name="T21" fmla="*/ 3 h 34"/>
                    <a:gd name="T22" fmla="*/ 7 w 18"/>
                    <a:gd name="T23" fmla="*/ 1 h 34"/>
                    <a:gd name="T24" fmla="*/ 7 w 18"/>
                    <a:gd name="T25" fmla="*/ 0 h 34"/>
                    <a:gd name="T26" fmla="*/ 7 w 18"/>
                    <a:gd name="T27" fmla="*/ 2 h 34"/>
                    <a:gd name="T28" fmla="*/ 8 w 18"/>
                    <a:gd name="T29" fmla="*/ 4 h 34"/>
                    <a:gd name="T30" fmla="*/ 8 w 18"/>
                    <a:gd name="T31" fmla="*/ 6 h 34"/>
                    <a:gd name="T32" fmla="*/ 8 w 18"/>
                    <a:gd name="T33" fmla="*/ 8 h 34"/>
                    <a:gd name="T34" fmla="*/ 8 w 18"/>
                    <a:gd name="T35" fmla="*/ 10 h 34"/>
                    <a:gd name="T36" fmla="*/ 7 w 18"/>
                    <a:gd name="T37" fmla="*/ 11 h 34"/>
                    <a:gd name="T38" fmla="*/ 6 w 18"/>
                    <a:gd name="T39" fmla="*/ 12 h 34"/>
                    <a:gd name="T40" fmla="*/ 4 w 18"/>
                    <a:gd name="T41" fmla="*/ 13 h 34"/>
                    <a:gd name="T42" fmla="*/ 3 w 18"/>
                    <a:gd name="T43" fmla="*/ 12 h 34"/>
                    <a:gd name="T44" fmla="*/ 2 w 18"/>
                    <a:gd name="T45" fmla="*/ 12 h 34"/>
                    <a:gd name="T46" fmla="*/ 1 w 18"/>
                    <a:gd name="T47" fmla="*/ 12 h 34"/>
                    <a:gd name="T48" fmla="*/ 0 w 18"/>
                    <a:gd name="T49" fmla="*/ 12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 h="34">
                      <a:moveTo>
                        <a:pt x="0" y="26"/>
                      </a:moveTo>
                      <a:cubicBezTo>
                        <a:pt x="1" y="27"/>
                        <a:pt x="2" y="30"/>
                        <a:pt x="3" y="29"/>
                      </a:cubicBezTo>
                      <a:cubicBezTo>
                        <a:pt x="3" y="28"/>
                        <a:pt x="6" y="33"/>
                        <a:pt x="6" y="31"/>
                      </a:cubicBezTo>
                      <a:cubicBezTo>
                        <a:pt x="7" y="30"/>
                        <a:pt x="9" y="34"/>
                        <a:pt x="10" y="32"/>
                      </a:cubicBezTo>
                      <a:cubicBezTo>
                        <a:pt x="10" y="30"/>
                        <a:pt x="13" y="33"/>
                        <a:pt x="13" y="30"/>
                      </a:cubicBezTo>
                      <a:cubicBezTo>
                        <a:pt x="13" y="29"/>
                        <a:pt x="16" y="31"/>
                        <a:pt x="15" y="28"/>
                      </a:cubicBezTo>
                      <a:cubicBezTo>
                        <a:pt x="15" y="26"/>
                        <a:pt x="17" y="27"/>
                        <a:pt x="16" y="25"/>
                      </a:cubicBezTo>
                      <a:cubicBezTo>
                        <a:pt x="16" y="24"/>
                        <a:pt x="18" y="24"/>
                        <a:pt x="17" y="22"/>
                      </a:cubicBezTo>
                      <a:cubicBezTo>
                        <a:pt x="16" y="20"/>
                        <a:pt x="18" y="20"/>
                        <a:pt x="17" y="17"/>
                      </a:cubicBezTo>
                      <a:cubicBezTo>
                        <a:pt x="17" y="16"/>
                        <a:pt x="18" y="15"/>
                        <a:pt x="17" y="12"/>
                      </a:cubicBezTo>
                      <a:cubicBezTo>
                        <a:pt x="16" y="11"/>
                        <a:pt x="17" y="9"/>
                        <a:pt x="16" y="7"/>
                      </a:cubicBezTo>
                      <a:cubicBezTo>
                        <a:pt x="14" y="6"/>
                        <a:pt x="15" y="3"/>
                        <a:pt x="14" y="1"/>
                      </a:cubicBezTo>
                      <a:cubicBezTo>
                        <a:pt x="13" y="1"/>
                        <a:pt x="13" y="0"/>
                        <a:pt x="13" y="0"/>
                      </a:cubicBezTo>
                      <a:cubicBezTo>
                        <a:pt x="13" y="1"/>
                        <a:pt x="13" y="2"/>
                        <a:pt x="14" y="3"/>
                      </a:cubicBezTo>
                      <a:cubicBezTo>
                        <a:pt x="15" y="5"/>
                        <a:pt x="14" y="7"/>
                        <a:pt x="15" y="8"/>
                      </a:cubicBezTo>
                      <a:cubicBezTo>
                        <a:pt x="16" y="11"/>
                        <a:pt x="15" y="12"/>
                        <a:pt x="16" y="13"/>
                      </a:cubicBezTo>
                      <a:cubicBezTo>
                        <a:pt x="16" y="16"/>
                        <a:pt x="15" y="16"/>
                        <a:pt x="15" y="18"/>
                      </a:cubicBezTo>
                      <a:cubicBezTo>
                        <a:pt x="16" y="20"/>
                        <a:pt x="14" y="20"/>
                        <a:pt x="15" y="21"/>
                      </a:cubicBezTo>
                      <a:cubicBezTo>
                        <a:pt x="15" y="23"/>
                        <a:pt x="13" y="23"/>
                        <a:pt x="13" y="24"/>
                      </a:cubicBezTo>
                      <a:cubicBezTo>
                        <a:pt x="14" y="27"/>
                        <a:pt x="12" y="25"/>
                        <a:pt x="12" y="26"/>
                      </a:cubicBezTo>
                      <a:cubicBezTo>
                        <a:pt x="11" y="29"/>
                        <a:pt x="8" y="26"/>
                        <a:pt x="8" y="28"/>
                      </a:cubicBezTo>
                      <a:cubicBezTo>
                        <a:pt x="7" y="30"/>
                        <a:pt x="5" y="26"/>
                        <a:pt x="5" y="27"/>
                      </a:cubicBezTo>
                      <a:cubicBezTo>
                        <a:pt x="4" y="29"/>
                        <a:pt x="3" y="26"/>
                        <a:pt x="2" y="25"/>
                      </a:cubicBezTo>
                      <a:cubicBezTo>
                        <a:pt x="1" y="25"/>
                        <a:pt x="1" y="25"/>
                        <a:pt x="1" y="26"/>
                      </a:cubicBezTo>
                      <a:cubicBezTo>
                        <a:pt x="1" y="26"/>
                        <a:pt x="1" y="26"/>
                        <a:pt x="0" y="26"/>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1" name="Freeform 11262">
                  <a:extLst>
                    <a:ext uri="{FF2B5EF4-FFF2-40B4-BE49-F238E27FC236}">
                      <a16:creationId xmlns:a16="http://schemas.microsoft.com/office/drawing/2014/main" id="{C2E19042-1B4C-DBC9-C307-8E742EE7D474}"/>
                    </a:ext>
                  </a:extLst>
                </p:cNvPr>
                <p:cNvSpPr>
                  <a:spLocks/>
                </p:cNvSpPr>
                <p:nvPr/>
              </p:nvSpPr>
              <p:spPr bwMode="auto">
                <a:xfrm>
                  <a:off x="4832" y="2219"/>
                  <a:ext cx="1" cy="2"/>
                </a:xfrm>
                <a:custGeom>
                  <a:avLst/>
                  <a:gdLst>
                    <a:gd name="T0" fmla="*/ 1 w 2"/>
                    <a:gd name="T1" fmla="*/ 0 h 3"/>
                    <a:gd name="T2" fmla="*/ 1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0"/>
                        <a:pt x="1" y="2"/>
                        <a:pt x="2" y="3"/>
                      </a:cubicBezTo>
                      <a:cubicBezTo>
                        <a:pt x="1" y="3"/>
                        <a:pt x="1" y="3"/>
                        <a:pt x="1" y="2"/>
                      </a:cubicBezTo>
                      <a:cubicBezTo>
                        <a:pt x="0" y="2"/>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2" name="Freeform 11263">
                  <a:extLst>
                    <a:ext uri="{FF2B5EF4-FFF2-40B4-BE49-F238E27FC236}">
                      <a16:creationId xmlns:a16="http://schemas.microsoft.com/office/drawing/2014/main" id="{D2F59D4D-6818-2242-2742-237779571C17}"/>
                    </a:ext>
                  </a:extLst>
                </p:cNvPr>
                <p:cNvSpPr>
                  <a:spLocks/>
                </p:cNvSpPr>
                <p:nvPr/>
              </p:nvSpPr>
              <p:spPr bwMode="auto">
                <a:xfrm>
                  <a:off x="4829" y="2216"/>
                  <a:ext cx="1" cy="4"/>
                </a:xfrm>
                <a:custGeom>
                  <a:avLst/>
                  <a:gdLst>
                    <a:gd name="T0" fmla="*/ 0 w 1"/>
                    <a:gd name="T1" fmla="*/ 0 h 5"/>
                    <a:gd name="T2" fmla="*/ 0 w 1"/>
                    <a:gd name="T3" fmla="*/ 2 h 5"/>
                    <a:gd name="T4" fmla="*/ 0 w 1"/>
                    <a:gd name="T5" fmla="*/ 1 h 5"/>
                    <a:gd name="T6" fmla="*/ 0 60000 65536"/>
                    <a:gd name="T7" fmla="*/ 0 60000 65536"/>
                    <a:gd name="T8" fmla="*/ 0 60000 65536"/>
                  </a:gdLst>
                  <a:ahLst/>
                  <a:cxnLst>
                    <a:cxn ang="T6">
                      <a:pos x="T0" y="T1"/>
                    </a:cxn>
                    <a:cxn ang="T7">
                      <a:pos x="T2" y="T3"/>
                    </a:cxn>
                    <a:cxn ang="T8">
                      <a:pos x="T4" y="T5"/>
                    </a:cxn>
                  </a:cxnLst>
                  <a:rect l="0" t="0" r="r" b="b"/>
                  <a:pathLst>
                    <a:path w="1" h="5">
                      <a:moveTo>
                        <a:pt x="0" y="0"/>
                      </a:moveTo>
                      <a:cubicBezTo>
                        <a:pt x="1" y="1"/>
                        <a:pt x="1" y="4"/>
                        <a:pt x="0" y="5"/>
                      </a:cubicBezTo>
                      <a:cubicBezTo>
                        <a:pt x="0" y="4"/>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3" name="Freeform 11264">
                  <a:extLst>
                    <a:ext uri="{FF2B5EF4-FFF2-40B4-BE49-F238E27FC236}">
                      <a16:creationId xmlns:a16="http://schemas.microsoft.com/office/drawing/2014/main" id="{AB6BDE70-491C-B4D9-8511-FD74A21D2487}"/>
                    </a:ext>
                  </a:extLst>
                </p:cNvPr>
                <p:cNvSpPr>
                  <a:spLocks/>
                </p:cNvSpPr>
                <p:nvPr/>
              </p:nvSpPr>
              <p:spPr bwMode="auto">
                <a:xfrm>
                  <a:off x="4830" y="2223"/>
                  <a:ext cx="2" cy="4"/>
                </a:xfrm>
                <a:custGeom>
                  <a:avLst/>
                  <a:gdLst>
                    <a:gd name="T0" fmla="*/ 2 w 2"/>
                    <a:gd name="T1" fmla="*/ 1 h 5"/>
                    <a:gd name="T2" fmla="*/ 1 w 2"/>
                    <a:gd name="T3" fmla="*/ 1 h 5"/>
                    <a:gd name="T4" fmla="*/ 2 w 2"/>
                    <a:gd name="T5" fmla="*/ 2 h 5"/>
                    <a:gd name="T6" fmla="*/ 2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1"/>
                      </a:moveTo>
                      <a:cubicBezTo>
                        <a:pt x="2" y="0"/>
                        <a:pt x="1" y="1"/>
                        <a:pt x="1" y="1"/>
                      </a:cubicBezTo>
                      <a:cubicBezTo>
                        <a:pt x="0" y="2"/>
                        <a:pt x="1" y="5"/>
                        <a:pt x="2" y="5"/>
                      </a:cubicBezTo>
                      <a:cubicBezTo>
                        <a:pt x="2" y="4"/>
                        <a:pt x="0"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4" name="Freeform 11265">
                  <a:extLst>
                    <a:ext uri="{FF2B5EF4-FFF2-40B4-BE49-F238E27FC236}">
                      <a16:creationId xmlns:a16="http://schemas.microsoft.com/office/drawing/2014/main" id="{8ED9DB1A-8808-9FEB-4C23-0A2B9407DAA5}"/>
                    </a:ext>
                  </a:extLst>
                </p:cNvPr>
                <p:cNvSpPr>
                  <a:spLocks/>
                </p:cNvSpPr>
                <p:nvPr/>
              </p:nvSpPr>
              <p:spPr bwMode="auto">
                <a:xfrm>
                  <a:off x="4826" y="2220"/>
                  <a:ext cx="2" cy="6"/>
                </a:xfrm>
                <a:custGeom>
                  <a:avLst/>
                  <a:gdLst>
                    <a:gd name="T0" fmla="*/ 0 w 2"/>
                    <a:gd name="T1" fmla="*/ 1 h 7"/>
                    <a:gd name="T2" fmla="*/ 1 w 2"/>
                    <a:gd name="T3" fmla="*/ 3 h 7"/>
                    <a:gd name="T4" fmla="*/ 2 w 2"/>
                    <a:gd name="T5" fmla="*/ 3 h 7"/>
                    <a:gd name="T6" fmla="*/ 1 w 2"/>
                    <a:gd name="T7" fmla="*/ 3 h 7"/>
                    <a:gd name="T8" fmla="*/ 0 w 2"/>
                    <a:gd name="T9" fmla="*/ 0 h 7"/>
                    <a:gd name="T10" fmla="*/ 0 w 2"/>
                    <a:gd name="T11" fmla="*/ 1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0" y="1"/>
                      </a:moveTo>
                      <a:cubicBezTo>
                        <a:pt x="0" y="1"/>
                        <a:pt x="1" y="2"/>
                        <a:pt x="1" y="3"/>
                      </a:cubicBezTo>
                      <a:cubicBezTo>
                        <a:pt x="1" y="3"/>
                        <a:pt x="2" y="7"/>
                        <a:pt x="2" y="6"/>
                      </a:cubicBezTo>
                      <a:cubicBezTo>
                        <a:pt x="1" y="6"/>
                        <a:pt x="1" y="5"/>
                        <a:pt x="1" y="4"/>
                      </a:cubicBezTo>
                      <a:cubicBezTo>
                        <a:pt x="1" y="3"/>
                        <a:pt x="0" y="1"/>
                        <a:pt x="0" y="0"/>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5" name="Freeform 11266">
                  <a:extLst>
                    <a:ext uri="{FF2B5EF4-FFF2-40B4-BE49-F238E27FC236}">
                      <a16:creationId xmlns:a16="http://schemas.microsoft.com/office/drawing/2014/main" id="{B2E9F752-5F84-BCF6-0CFF-5FEDD9DA0BA4}"/>
                    </a:ext>
                  </a:extLst>
                </p:cNvPr>
                <p:cNvSpPr>
                  <a:spLocks/>
                </p:cNvSpPr>
                <p:nvPr/>
              </p:nvSpPr>
              <p:spPr bwMode="auto">
                <a:xfrm>
                  <a:off x="4826" y="2214"/>
                  <a:ext cx="1" cy="4"/>
                </a:xfrm>
                <a:custGeom>
                  <a:avLst/>
                  <a:gdLst>
                    <a:gd name="T0" fmla="*/ 1 w 1"/>
                    <a:gd name="T1" fmla="*/ 2 h 5"/>
                    <a:gd name="T2" fmla="*/ 1 w 1"/>
                    <a:gd name="T3" fmla="*/ 2 h 5"/>
                    <a:gd name="T4" fmla="*/ 1 w 1"/>
                    <a:gd name="T5" fmla="*/ 2 h 5"/>
                    <a:gd name="T6" fmla="*/ 0 60000 65536"/>
                    <a:gd name="T7" fmla="*/ 0 60000 65536"/>
                    <a:gd name="T8" fmla="*/ 0 60000 65536"/>
                  </a:gdLst>
                  <a:ahLst/>
                  <a:cxnLst>
                    <a:cxn ang="T6">
                      <a:pos x="T0" y="T1"/>
                    </a:cxn>
                    <a:cxn ang="T7">
                      <a:pos x="T2" y="T3"/>
                    </a:cxn>
                    <a:cxn ang="T8">
                      <a:pos x="T4" y="T5"/>
                    </a:cxn>
                  </a:cxnLst>
                  <a:rect l="0" t="0" r="r" b="b"/>
                  <a:pathLst>
                    <a:path w="1" h="5">
                      <a:moveTo>
                        <a:pt x="1" y="2"/>
                      </a:moveTo>
                      <a:cubicBezTo>
                        <a:pt x="0" y="0"/>
                        <a:pt x="0" y="4"/>
                        <a:pt x="1" y="5"/>
                      </a:cubicBezTo>
                      <a:cubicBezTo>
                        <a:pt x="1" y="4"/>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6" name="Freeform 11267">
                  <a:extLst>
                    <a:ext uri="{FF2B5EF4-FFF2-40B4-BE49-F238E27FC236}">
                      <a16:creationId xmlns:a16="http://schemas.microsoft.com/office/drawing/2014/main" id="{12EF4CBA-098A-01E2-329A-47623AB3982C}"/>
                    </a:ext>
                  </a:extLst>
                </p:cNvPr>
                <p:cNvSpPr>
                  <a:spLocks/>
                </p:cNvSpPr>
                <p:nvPr/>
              </p:nvSpPr>
              <p:spPr bwMode="auto">
                <a:xfrm>
                  <a:off x="4834" y="2230"/>
                  <a:ext cx="2" cy="6"/>
                </a:xfrm>
                <a:custGeom>
                  <a:avLst/>
                  <a:gdLst>
                    <a:gd name="T0" fmla="*/ 0 w 2"/>
                    <a:gd name="T1" fmla="*/ 1 h 7"/>
                    <a:gd name="T2" fmla="*/ 0 w 2"/>
                    <a:gd name="T3" fmla="*/ 3 h 7"/>
                    <a:gd name="T4" fmla="*/ 0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0" y="1"/>
                      </a:moveTo>
                      <a:cubicBezTo>
                        <a:pt x="0" y="0"/>
                        <a:pt x="2" y="7"/>
                        <a:pt x="0" y="5"/>
                      </a:cubicBezTo>
                      <a:cubicBezTo>
                        <a:pt x="0"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7" name="Freeform 11268">
                  <a:extLst>
                    <a:ext uri="{FF2B5EF4-FFF2-40B4-BE49-F238E27FC236}">
                      <a16:creationId xmlns:a16="http://schemas.microsoft.com/office/drawing/2014/main" id="{F2ECAC13-A9E8-66E0-837C-6DDC5A1EF357}"/>
                    </a:ext>
                  </a:extLst>
                </p:cNvPr>
                <p:cNvSpPr>
                  <a:spLocks/>
                </p:cNvSpPr>
                <p:nvPr/>
              </p:nvSpPr>
              <p:spPr bwMode="auto">
                <a:xfrm>
                  <a:off x="4828" y="2230"/>
                  <a:ext cx="3" cy="4"/>
                </a:xfrm>
                <a:custGeom>
                  <a:avLst/>
                  <a:gdLst>
                    <a:gd name="T0" fmla="*/ 2 w 3"/>
                    <a:gd name="T1" fmla="*/ 1 h 5"/>
                    <a:gd name="T2" fmla="*/ 3 w 3"/>
                    <a:gd name="T3" fmla="*/ 2 h 5"/>
                    <a:gd name="T4" fmla="*/ 2 w 3"/>
                    <a:gd name="T5" fmla="*/ 2 h 5"/>
                    <a:gd name="T6" fmla="*/ 2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2" y="1"/>
                      </a:moveTo>
                      <a:cubicBezTo>
                        <a:pt x="0" y="0"/>
                        <a:pt x="2" y="4"/>
                        <a:pt x="3" y="5"/>
                      </a:cubicBezTo>
                      <a:cubicBezTo>
                        <a:pt x="3" y="5"/>
                        <a:pt x="2" y="4"/>
                        <a:pt x="2" y="3"/>
                      </a:cubicBezTo>
                      <a:cubicBezTo>
                        <a:pt x="2" y="2"/>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8" name="Freeform 11269">
                  <a:extLst>
                    <a:ext uri="{FF2B5EF4-FFF2-40B4-BE49-F238E27FC236}">
                      <a16:creationId xmlns:a16="http://schemas.microsoft.com/office/drawing/2014/main" id="{564A5565-7D0B-ACC0-6308-C39D76F9B07F}"/>
                    </a:ext>
                  </a:extLst>
                </p:cNvPr>
                <p:cNvSpPr>
                  <a:spLocks/>
                </p:cNvSpPr>
                <p:nvPr/>
              </p:nvSpPr>
              <p:spPr bwMode="auto">
                <a:xfrm>
                  <a:off x="4824" y="2226"/>
                  <a:ext cx="2" cy="5"/>
                </a:xfrm>
                <a:custGeom>
                  <a:avLst/>
                  <a:gdLst>
                    <a:gd name="T0" fmla="*/ 0 w 2"/>
                    <a:gd name="T1" fmla="*/ 0 h 6"/>
                    <a:gd name="T2" fmla="*/ 1 w 2"/>
                    <a:gd name="T3" fmla="*/ 3 h 6"/>
                    <a:gd name="T4" fmla="*/ 1 w 2"/>
                    <a:gd name="T5" fmla="*/ 1 h 6"/>
                    <a:gd name="T6" fmla="*/ 0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0" y="0"/>
                      </a:moveTo>
                      <a:cubicBezTo>
                        <a:pt x="2" y="1"/>
                        <a:pt x="2" y="5"/>
                        <a:pt x="1" y="6"/>
                      </a:cubicBezTo>
                      <a:cubicBezTo>
                        <a:pt x="1" y="4"/>
                        <a:pt x="1" y="2"/>
                        <a:pt x="1" y="1"/>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89" name="Freeform 11270">
                  <a:extLst>
                    <a:ext uri="{FF2B5EF4-FFF2-40B4-BE49-F238E27FC236}">
                      <a16:creationId xmlns:a16="http://schemas.microsoft.com/office/drawing/2014/main" id="{FD080AB2-9C23-3311-0890-50A19420BF93}"/>
                    </a:ext>
                  </a:extLst>
                </p:cNvPr>
                <p:cNvSpPr>
                  <a:spLocks/>
                </p:cNvSpPr>
                <p:nvPr/>
              </p:nvSpPr>
              <p:spPr bwMode="auto">
                <a:xfrm>
                  <a:off x="4823" y="2221"/>
                  <a:ext cx="1" cy="3"/>
                </a:xfrm>
                <a:custGeom>
                  <a:avLst/>
                  <a:gdLst>
                    <a:gd name="T0" fmla="*/ 1 w 1"/>
                    <a:gd name="T1" fmla="*/ 0 h 4"/>
                    <a:gd name="T2" fmla="*/ 1 w 1"/>
                    <a:gd name="T3" fmla="*/ 2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1" y="0"/>
                      </a:moveTo>
                      <a:cubicBezTo>
                        <a:pt x="0" y="0"/>
                        <a:pt x="0" y="3"/>
                        <a:pt x="1" y="4"/>
                      </a:cubicBezTo>
                      <a:cubicBezTo>
                        <a:pt x="1" y="3"/>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0" name="Freeform 11271">
                  <a:extLst>
                    <a:ext uri="{FF2B5EF4-FFF2-40B4-BE49-F238E27FC236}">
                      <a16:creationId xmlns:a16="http://schemas.microsoft.com/office/drawing/2014/main" id="{7C9B8A92-D292-E4F1-B933-C67595339C13}"/>
                    </a:ext>
                  </a:extLst>
                </p:cNvPr>
                <p:cNvSpPr>
                  <a:spLocks/>
                </p:cNvSpPr>
                <p:nvPr/>
              </p:nvSpPr>
              <p:spPr bwMode="auto">
                <a:xfrm>
                  <a:off x="4831" y="2236"/>
                  <a:ext cx="2" cy="4"/>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1"/>
                        <a:pt x="1" y="4"/>
                        <a:pt x="0" y="2"/>
                      </a:cubicBezTo>
                      <a:cubicBezTo>
                        <a:pt x="1" y="2"/>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1" name="Freeform 11272">
                  <a:extLst>
                    <a:ext uri="{FF2B5EF4-FFF2-40B4-BE49-F238E27FC236}">
                      <a16:creationId xmlns:a16="http://schemas.microsoft.com/office/drawing/2014/main" id="{DAB2C23A-A718-5A36-CD71-1E4869180CE8}"/>
                    </a:ext>
                  </a:extLst>
                </p:cNvPr>
                <p:cNvSpPr>
                  <a:spLocks/>
                </p:cNvSpPr>
                <p:nvPr/>
              </p:nvSpPr>
              <p:spPr bwMode="auto">
                <a:xfrm>
                  <a:off x="4828" y="2234"/>
                  <a:ext cx="1" cy="4"/>
                </a:xfrm>
                <a:custGeom>
                  <a:avLst/>
                  <a:gdLst>
                    <a:gd name="T0" fmla="*/ 0 w 2"/>
                    <a:gd name="T1" fmla="*/ 1 h 5"/>
                    <a:gd name="T2" fmla="*/ 1 w 2"/>
                    <a:gd name="T3" fmla="*/ 2 h 5"/>
                    <a:gd name="T4" fmla="*/ 1 w 2"/>
                    <a:gd name="T5" fmla="*/ 2 h 5"/>
                    <a:gd name="T6" fmla="*/ 0 w 2"/>
                    <a:gd name="T7" fmla="*/ 1 h 5"/>
                    <a:gd name="T8" fmla="*/ 0 w 2"/>
                    <a:gd name="T9" fmla="*/ 1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1"/>
                      </a:moveTo>
                      <a:cubicBezTo>
                        <a:pt x="0" y="0"/>
                        <a:pt x="1" y="5"/>
                        <a:pt x="2" y="5"/>
                      </a:cubicBezTo>
                      <a:cubicBezTo>
                        <a:pt x="2" y="5"/>
                        <a:pt x="1" y="5"/>
                        <a:pt x="1" y="4"/>
                      </a:cubicBezTo>
                      <a:cubicBezTo>
                        <a:pt x="0" y="3"/>
                        <a:pt x="0" y="2"/>
                        <a:pt x="0" y="1"/>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2" name="Freeform 11273">
                  <a:extLst>
                    <a:ext uri="{FF2B5EF4-FFF2-40B4-BE49-F238E27FC236}">
                      <a16:creationId xmlns:a16="http://schemas.microsoft.com/office/drawing/2014/main" id="{A5C83808-AD75-EA2D-811C-4E2CDADA9DAA}"/>
                    </a:ext>
                  </a:extLst>
                </p:cNvPr>
                <p:cNvSpPr>
                  <a:spLocks/>
                </p:cNvSpPr>
                <p:nvPr/>
              </p:nvSpPr>
              <p:spPr bwMode="auto">
                <a:xfrm>
                  <a:off x="4825" y="2234"/>
                  <a:ext cx="2" cy="3"/>
                </a:xfrm>
                <a:custGeom>
                  <a:avLst/>
                  <a:gdLst>
                    <a:gd name="T0" fmla="*/ 0 w 2"/>
                    <a:gd name="T1" fmla="*/ 0 h 4"/>
                    <a:gd name="T2" fmla="*/ 2 w 2"/>
                    <a:gd name="T3" fmla="*/ 2 h 4"/>
                    <a:gd name="T4" fmla="*/ 0 w 2"/>
                    <a:gd name="T5" fmla="*/ 0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0" y="1"/>
                        <a:pt x="1" y="3"/>
                        <a:pt x="2" y="4"/>
                      </a:cubicBezTo>
                      <a:cubicBezTo>
                        <a:pt x="2"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3" name="Freeform 11274">
                  <a:extLst>
                    <a:ext uri="{FF2B5EF4-FFF2-40B4-BE49-F238E27FC236}">
                      <a16:creationId xmlns:a16="http://schemas.microsoft.com/office/drawing/2014/main" id="{D42DD7DB-3765-CEC3-8490-7ADF8B48D573}"/>
                    </a:ext>
                  </a:extLst>
                </p:cNvPr>
                <p:cNvSpPr>
                  <a:spLocks/>
                </p:cNvSpPr>
                <p:nvPr/>
              </p:nvSpPr>
              <p:spPr bwMode="auto">
                <a:xfrm>
                  <a:off x="4541" y="2241"/>
                  <a:ext cx="22" cy="38"/>
                </a:xfrm>
                <a:custGeom>
                  <a:avLst/>
                  <a:gdLst>
                    <a:gd name="T0" fmla="*/ 3 w 27"/>
                    <a:gd name="T1" fmla="*/ 2 h 46"/>
                    <a:gd name="T2" fmla="*/ 2 w 27"/>
                    <a:gd name="T3" fmla="*/ 2 h 46"/>
                    <a:gd name="T4" fmla="*/ 2 w 27"/>
                    <a:gd name="T5" fmla="*/ 4 h 46"/>
                    <a:gd name="T6" fmla="*/ 1 w 27"/>
                    <a:gd name="T7" fmla="*/ 7 h 46"/>
                    <a:gd name="T8" fmla="*/ 1 w 27"/>
                    <a:gd name="T9" fmla="*/ 12 h 46"/>
                    <a:gd name="T10" fmla="*/ 2 w 27"/>
                    <a:gd name="T11" fmla="*/ 14 h 46"/>
                    <a:gd name="T12" fmla="*/ 2 w 27"/>
                    <a:gd name="T13" fmla="*/ 16 h 46"/>
                    <a:gd name="T14" fmla="*/ 2 w 27"/>
                    <a:gd name="T15" fmla="*/ 17 h 46"/>
                    <a:gd name="T16" fmla="*/ 3 w 27"/>
                    <a:gd name="T17" fmla="*/ 18 h 46"/>
                    <a:gd name="T18" fmla="*/ 4 w 27"/>
                    <a:gd name="T19" fmla="*/ 20 h 46"/>
                    <a:gd name="T20" fmla="*/ 5 w 27"/>
                    <a:gd name="T21" fmla="*/ 21 h 46"/>
                    <a:gd name="T22" fmla="*/ 6 w 27"/>
                    <a:gd name="T23" fmla="*/ 21 h 46"/>
                    <a:gd name="T24" fmla="*/ 6 w 27"/>
                    <a:gd name="T25" fmla="*/ 21 h 46"/>
                    <a:gd name="T26" fmla="*/ 7 w 27"/>
                    <a:gd name="T27" fmla="*/ 21 h 46"/>
                    <a:gd name="T28" fmla="*/ 8 w 27"/>
                    <a:gd name="T29" fmla="*/ 21 h 46"/>
                    <a:gd name="T30" fmla="*/ 8 w 27"/>
                    <a:gd name="T31" fmla="*/ 21 h 46"/>
                    <a:gd name="T32" fmla="*/ 9 w 27"/>
                    <a:gd name="T33" fmla="*/ 21 h 46"/>
                    <a:gd name="T34" fmla="*/ 9 w 27"/>
                    <a:gd name="T35" fmla="*/ 20 h 46"/>
                    <a:gd name="T36" fmla="*/ 10 w 27"/>
                    <a:gd name="T37" fmla="*/ 18 h 46"/>
                    <a:gd name="T38" fmla="*/ 11 w 27"/>
                    <a:gd name="T39" fmla="*/ 17 h 46"/>
                    <a:gd name="T40" fmla="*/ 11 w 27"/>
                    <a:gd name="T41" fmla="*/ 14 h 46"/>
                    <a:gd name="T42" fmla="*/ 11 w 27"/>
                    <a:gd name="T43" fmla="*/ 12 h 46"/>
                    <a:gd name="T44" fmla="*/ 11 w 27"/>
                    <a:gd name="T45" fmla="*/ 10 h 46"/>
                    <a:gd name="T46" fmla="*/ 11 w 27"/>
                    <a:gd name="T47" fmla="*/ 8 h 46"/>
                    <a:gd name="T48" fmla="*/ 10 w 27"/>
                    <a:gd name="T49" fmla="*/ 5 h 46"/>
                    <a:gd name="T50" fmla="*/ 9 w 27"/>
                    <a:gd name="T51" fmla="*/ 3 h 46"/>
                    <a:gd name="T52" fmla="*/ 7 w 27"/>
                    <a:gd name="T53" fmla="*/ 2 h 46"/>
                    <a:gd name="T54" fmla="*/ 7 w 27"/>
                    <a:gd name="T55" fmla="*/ 2 h 46"/>
                    <a:gd name="T56" fmla="*/ 6 w 27"/>
                    <a:gd name="T57" fmla="*/ 1 h 46"/>
                    <a:gd name="T58" fmla="*/ 6 w 27"/>
                    <a:gd name="T59" fmla="*/ 1 h 46"/>
                    <a:gd name="T60" fmla="*/ 5 w 27"/>
                    <a:gd name="T61" fmla="*/ 1 h 46"/>
                    <a:gd name="T62" fmla="*/ 4 w 27"/>
                    <a:gd name="T63" fmla="*/ 1 h 46"/>
                    <a:gd name="T64" fmla="*/ 3 w 27"/>
                    <a:gd name="T65" fmla="*/ 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46">
                      <a:moveTo>
                        <a:pt x="7" y="2"/>
                      </a:moveTo>
                      <a:cubicBezTo>
                        <a:pt x="7" y="4"/>
                        <a:pt x="4" y="2"/>
                        <a:pt x="4" y="5"/>
                      </a:cubicBezTo>
                      <a:cubicBezTo>
                        <a:pt x="4" y="7"/>
                        <a:pt x="1" y="7"/>
                        <a:pt x="2" y="9"/>
                      </a:cubicBezTo>
                      <a:cubicBezTo>
                        <a:pt x="3" y="13"/>
                        <a:pt x="0" y="13"/>
                        <a:pt x="1" y="16"/>
                      </a:cubicBezTo>
                      <a:cubicBezTo>
                        <a:pt x="1" y="18"/>
                        <a:pt x="0" y="21"/>
                        <a:pt x="1" y="24"/>
                      </a:cubicBezTo>
                      <a:cubicBezTo>
                        <a:pt x="2" y="25"/>
                        <a:pt x="1" y="29"/>
                        <a:pt x="2" y="29"/>
                      </a:cubicBezTo>
                      <a:cubicBezTo>
                        <a:pt x="3" y="30"/>
                        <a:pt x="3" y="33"/>
                        <a:pt x="4" y="34"/>
                      </a:cubicBezTo>
                      <a:cubicBezTo>
                        <a:pt x="5" y="34"/>
                        <a:pt x="5" y="38"/>
                        <a:pt x="6" y="38"/>
                      </a:cubicBezTo>
                      <a:cubicBezTo>
                        <a:pt x="6" y="37"/>
                        <a:pt x="7" y="39"/>
                        <a:pt x="7" y="40"/>
                      </a:cubicBezTo>
                      <a:cubicBezTo>
                        <a:pt x="8" y="41"/>
                        <a:pt x="8" y="42"/>
                        <a:pt x="9" y="42"/>
                      </a:cubicBezTo>
                      <a:cubicBezTo>
                        <a:pt x="9" y="41"/>
                        <a:pt x="10" y="42"/>
                        <a:pt x="10" y="43"/>
                      </a:cubicBezTo>
                      <a:cubicBezTo>
                        <a:pt x="11" y="44"/>
                        <a:pt x="11" y="45"/>
                        <a:pt x="12" y="44"/>
                      </a:cubicBezTo>
                      <a:cubicBezTo>
                        <a:pt x="13" y="43"/>
                        <a:pt x="13" y="44"/>
                        <a:pt x="14" y="44"/>
                      </a:cubicBezTo>
                      <a:cubicBezTo>
                        <a:pt x="15" y="45"/>
                        <a:pt x="16" y="46"/>
                        <a:pt x="16" y="45"/>
                      </a:cubicBezTo>
                      <a:cubicBezTo>
                        <a:pt x="17" y="44"/>
                        <a:pt x="17" y="44"/>
                        <a:pt x="18" y="45"/>
                      </a:cubicBezTo>
                      <a:cubicBezTo>
                        <a:pt x="18" y="45"/>
                        <a:pt x="19" y="46"/>
                        <a:pt x="19" y="44"/>
                      </a:cubicBezTo>
                      <a:cubicBezTo>
                        <a:pt x="19" y="43"/>
                        <a:pt x="19" y="43"/>
                        <a:pt x="20" y="43"/>
                      </a:cubicBezTo>
                      <a:cubicBezTo>
                        <a:pt x="20" y="43"/>
                        <a:pt x="21" y="43"/>
                        <a:pt x="21" y="42"/>
                      </a:cubicBezTo>
                      <a:cubicBezTo>
                        <a:pt x="21" y="41"/>
                        <a:pt x="23" y="42"/>
                        <a:pt x="23" y="40"/>
                      </a:cubicBezTo>
                      <a:cubicBezTo>
                        <a:pt x="23" y="38"/>
                        <a:pt x="25" y="39"/>
                        <a:pt x="24" y="36"/>
                      </a:cubicBezTo>
                      <a:cubicBezTo>
                        <a:pt x="24" y="35"/>
                        <a:pt x="26" y="35"/>
                        <a:pt x="25" y="32"/>
                      </a:cubicBezTo>
                      <a:cubicBezTo>
                        <a:pt x="25" y="30"/>
                        <a:pt x="27" y="29"/>
                        <a:pt x="26" y="27"/>
                      </a:cubicBezTo>
                      <a:cubicBezTo>
                        <a:pt x="25" y="26"/>
                        <a:pt x="26" y="24"/>
                        <a:pt x="25" y="21"/>
                      </a:cubicBezTo>
                      <a:cubicBezTo>
                        <a:pt x="25" y="20"/>
                        <a:pt x="25" y="18"/>
                        <a:pt x="25" y="17"/>
                      </a:cubicBezTo>
                      <a:cubicBezTo>
                        <a:pt x="23" y="15"/>
                        <a:pt x="24" y="11"/>
                        <a:pt x="22" y="11"/>
                      </a:cubicBezTo>
                      <a:cubicBezTo>
                        <a:pt x="21" y="10"/>
                        <a:pt x="21" y="7"/>
                        <a:pt x="20" y="7"/>
                      </a:cubicBezTo>
                      <a:cubicBezTo>
                        <a:pt x="18" y="6"/>
                        <a:pt x="18" y="3"/>
                        <a:pt x="17" y="3"/>
                      </a:cubicBezTo>
                      <a:cubicBezTo>
                        <a:pt x="16" y="3"/>
                        <a:pt x="16" y="3"/>
                        <a:pt x="15" y="2"/>
                      </a:cubicBezTo>
                      <a:cubicBezTo>
                        <a:pt x="15" y="1"/>
                        <a:pt x="14" y="1"/>
                        <a:pt x="14" y="1"/>
                      </a:cubicBezTo>
                      <a:cubicBezTo>
                        <a:pt x="13" y="2"/>
                        <a:pt x="12" y="1"/>
                        <a:pt x="12" y="1"/>
                      </a:cubicBezTo>
                      <a:cubicBezTo>
                        <a:pt x="11" y="0"/>
                        <a:pt x="11" y="0"/>
                        <a:pt x="10" y="1"/>
                      </a:cubicBezTo>
                      <a:cubicBezTo>
                        <a:pt x="10" y="2"/>
                        <a:pt x="9" y="2"/>
                        <a:pt x="8" y="1"/>
                      </a:cubicBezTo>
                      <a:cubicBezTo>
                        <a:pt x="8" y="1"/>
                        <a:pt x="7" y="1"/>
                        <a:pt x="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4" name="Freeform 11275">
                  <a:extLst>
                    <a:ext uri="{FF2B5EF4-FFF2-40B4-BE49-F238E27FC236}">
                      <a16:creationId xmlns:a16="http://schemas.microsoft.com/office/drawing/2014/main" id="{768C4ACF-1138-46DA-35AD-A7B9DCBABFC6}"/>
                    </a:ext>
                  </a:extLst>
                </p:cNvPr>
                <p:cNvSpPr>
                  <a:spLocks/>
                </p:cNvSpPr>
                <p:nvPr/>
              </p:nvSpPr>
              <p:spPr bwMode="auto">
                <a:xfrm>
                  <a:off x="4544" y="2244"/>
                  <a:ext cx="19" cy="35"/>
                </a:xfrm>
                <a:custGeom>
                  <a:avLst/>
                  <a:gdLst>
                    <a:gd name="T0" fmla="*/ 1 w 23"/>
                    <a:gd name="T1" fmla="*/ 13 h 43"/>
                    <a:gd name="T2" fmla="*/ 2 w 23"/>
                    <a:gd name="T3" fmla="*/ 14 h 43"/>
                    <a:gd name="T4" fmla="*/ 2 w 23"/>
                    <a:gd name="T5" fmla="*/ 14 h 43"/>
                    <a:gd name="T6" fmla="*/ 2 w 23"/>
                    <a:gd name="T7" fmla="*/ 14 h 43"/>
                    <a:gd name="T8" fmla="*/ 4 w 23"/>
                    <a:gd name="T9" fmla="*/ 13 h 43"/>
                    <a:gd name="T10" fmla="*/ 4 w 23"/>
                    <a:gd name="T11" fmla="*/ 13 h 43"/>
                    <a:gd name="T12" fmla="*/ 5 w 23"/>
                    <a:gd name="T13" fmla="*/ 13 h 43"/>
                    <a:gd name="T14" fmla="*/ 6 w 23"/>
                    <a:gd name="T15" fmla="*/ 12 h 43"/>
                    <a:gd name="T16" fmla="*/ 6 w 23"/>
                    <a:gd name="T17" fmla="*/ 11 h 43"/>
                    <a:gd name="T18" fmla="*/ 7 w 23"/>
                    <a:gd name="T19" fmla="*/ 8 h 43"/>
                    <a:gd name="T20" fmla="*/ 7 w 23"/>
                    <a:gd name="T21" fmla="*/ 6 h 43"/>
                    <a:gd name="T22" fmla="*/ 7 w 23"/>
                    <a:gd name="T23" fmla="*/ 4 h 43"/>
                    <a:gd name="T24" fmla="*/ 6 w 23"/>
                    <a:gd name="T25" fmla="*/ 2 h 43"/>
                    <a:gd name="T26" fmla="*/ 6 w 23"/>
                    <a:gd name="T27" fmla="*/ 0 h 43"/>
                    <a:gd name="T28" fmla="*/ 6 w 23"/>
                    <a:gd name="T29" fmla="*/ 0 h 43"/>
                    <a:gd name="T30" fmla="*/ 7 w 23"/>
                    <a:gd name="T31" fmla="*/ 2 h 43"/>
                    <a:gd name="T32" fmla="*/ 8 w 23"/>
                    <a:gd name="T33" fmla="*/ 4 h 43"/>
                    <a:gd name="T34" fmla="*/ 10 w 23"/>
                    <a:gd name="T35" fmla="*/ 6 h 43"/>
                    <a:gd name="T36" fmla="*/ 10 w 23"/>
                    <a:gd name="T37" fmla="*/ 8 h 43"/>
                    <a:gd name="T38" fmla="*/ 10 w 23"/>
                    <a:gd name="T39" fmla="*/ 11 h 43"/>
                    <a:gd name="T40" fmla="*/ 10 w 23"/>
                    <a:gd name="T41" fmla="*/ 13 h 43"/>
                    <a:gd name="T42" fmla="*/ 10 w 23"/>
                    <a:gd name="T43" fmla="*/ 15 h 43"/>
                    <a:gd name="T44" fmla="*/ 9 w 23"/>
                    <a:gd name="T45" fmla="*/ 16 h 43"/>
                    <a:gd name="T46" fmla="*/ 8 w 23"/>
                    <a:gd name="T47" fmla="*/ 17 h 43"/>
                    <a:gd name="T48" fmla="*/ 7 w 23"/>
                    <a:gd name="T49" fmla="*/ 18 h 43"/>
                    <a:gd name="T50" fmla="*/ 7 w 23"/>
                    <a:gd name="T51" fmla="*/ 18 h 43"/>
                    <a:gd name="T52" fmla="*/ 7 w 23"/>
                    <a:gd name="T53" fmla="*/ 19 h 43"/>
                    <a:gd name="T54" fmla="*/ 6 w 23"/>
                    <a:gd name="T55" fmla="*/ 19 h 43"/>
                    <a:gd name="T56" fmla="*/ 5 w 23"/>
                    <a:gd name="T57" fmla="*/ 18 h 43"/>
                    <a:gd name="T58" fmla="*/ 4 w 23"/>
                    <a:gd name="T59" fmla="*/ 18 h 43"/>
                    <a:gd name="T60" fmla="*/ 2 w 23"/>
                    <a:gd name="T61" fmla="*/ 18 h 43"/>
                    <a:gd name="T62" fmla="*/ 2 w 23"/>
                    <a:gd name="T63" fmla="*/ 17 h 43"/>
                    <a:gd name="T64" fmla="*/ 2 w 23"/>
                    <a:gd name="T65" fmla="*/ 16 h 43"/>
                    <a:gd name="T66" fmla="*/ 2 w 23"/>
                    <a:gd name="T67" fmla="*/ 15 h 43"/>
                    <a:gd name="T68" fmla="*/ 0 w 23"/>
                    <a:gd name="T69" fmla="*/ 13 h 43"/>
                    <a:gd name="T70" fmla="*/ 1 w 23"/>
                    <a:gd name="T71" fmla="*/ 13 h 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43">
                      <a:moveTo>
                        <a:pt x="1" y="31"/>
                      </a:moveTo>
                      <a:cubicBezTo>
                        <a:pt x="1" y="30"/>
                        <a:pt x="2" y="31"/>
                        <a:pt x="3" y="32"/>
                      </a:cubicBezTo>
                      <a:cubicBezTo>
                        <a:pt x="4" y="32"/>
                        <a:pt x="4" y="33"/>
                        <a:pt x="5" y="32"/>
                      </a:cubicBezTo>
                      <a:cubicBezTo>
                        <a:pt x="5" y="31"/>
                        <a:pt x="6" y="32"/>
                        <a:pt x="6" y="32"/>
                      </a:cubicBezTo>
                      <a:cubicBezTo>
                        <a:pt x="7" y="32"/>
                        <a:pt x="8" y="33"/>
                        <a:pt x="8" y="31"/>
                      </a:cubicBezTo>
                      <a:cubicBezTo>
                        <a:pt x="8" y="30"/>
                        <a:pt x="8" y="30"/>
                        <a:pt x="9" y="30"/>
                      </a:cubicBezTo>
                      <a:cubicBezTo>
                        <a:pt x="9" y="30"/>
                        <a:pt x="10" y="30"/>
                        <a:pt x="10" y="29"/>
                      </a:cubicBezTo>
                      <a:cubicBezTo>
                        <a:pt x="10" y="28"/>
                        <a:pt x="12" y="29"/>
                        <a:pt x="12" y="27"/>
                      </a:cubicBezTo>
                      <a:cubicBezTo>
                        <a:pt x="11" y="25"/>
                        <a:pt x="13" y="26"/>
                        <a:pt x="13" y="24"/>
                      </a:cubicBezTo>
                      <a:cubicBezTo>
                        <a:pt x="13" y="22"/>
                        <a:pt x="15" y="22"/>
                        <a:pt x="14" y="19"/>
                      </a:cubicBezTo>
                      <a:cubicBezTo>
                        <a:pt x="14" y="18"/>
                        <a:pt x="16" y="17"/>
                        <a:pt x="15" y="14"/>
                      </a:cubicBezTo>
                      <a:cubicBezTo>
                        <a:pt x="14" y="13"/>
                        <a:pt x="15" y="11"/>
                        <a:pt x="14" y="9"/>
                      </a:cubicBezTo>
                      <a:cubicBezTo>
                        <a:pt x="14" y="7"/>
                        <a:pt x="14" y="5"/>
                        <a:pt x="13" y="4"/>
                      </a:cubicBezTo>
                      <a:cubicBezTo>
                        <a:pt x="12" y="3"/>
                        <a:pt x="12" y="1"/>
                        <a:pt x="12" y="0"/>
                      </a:cubicBezTo>
                      <a:cubicBezTo>
                        <a:pt x="13" y="0"/>
                        <a:pt x="13" y="0"/>
                        <a:pt x="13" y="0"/>
                      </a:cubicBezTo>
                      <a:cubicBezTo>
                        <a:pt x="14" y="0"/>
                        <a:pt x="14" y="3"/>
                        <a:pt x="16" y="4"/>
                      </a:cubicBezTo>
                      <a:cubicBezTo>
                        <a:pt x="17" y="4"/>
                        <a:pt x="17" y="7"/>
                        <a:pt x="18" y="8"/>
                      </a:cubicBezTo>
                      <a:cubicBezTo>
                        <a:pt x="20" y="8"/>
                        <a:pt x="19" y="12"/>
                        <a:pt x="21" y="14"/>
                      </a:cubicBezTo>
                      <a:cubicBezTo>
                        <a:pt x="21" y="15"/>
                        <a:pt x="21" y="17"/>
                        <a:pt x="21" y="18"/>
                      </a:cubicBezTo>
                      <a:cubicBezTo>
                        <a:pt x="22" y="21"/>
                        <a:pt x="21" y="23"/>
                        <a:pt x="22" y="24"/>
                      </a:cubicBezTo>
                      <a:cubicBezTo>
                        <a:pt x="23" y="26"/>
                        <a:pt x="21" y="27"/>
                        <a:pt x="21" y="29"/>
                      </a:cubicBezTo>
                      <a:cubicBezTo>
                        <a:pt x="22" y="32"/>
                        <a:pt x="20" y="32"/>
                        <a:pt x="20" y="33"/>
                      </a:cubicBezTo>
                      <a:cubicBezTo>
                        <a:pt x="21" y="36"/>
                        <a:pt x="19" y="35"/>
                        <a:pt x="19" y="37"/>
                      </a:cubicBezTo>
                      <a:cubicBezTo>
                        <a:pt x="19" y="39"/>
                        <a:pt x="17" y="38"/>
                        <a:pt x="17" y="39"/>
                      </a:cubicBezTo>
                      <a:cubicBezTo>
                        <a:pt x="17" y="40"/>
                        <a:pt x="16" y="40"/>
                        <a:pt x="16" y="40"/>
                      </a:cubicBezTo>
                      <a:cubicBezTo>
                        <a:pt x="15" y="40"/>
                        <a:pt x="15" y="40"/>
                        <a:pt x="15" y="41"/>
                      </a:cubicBezTo>
                      <a:cubicBezTo>
                        <a:pt x="15" y="43"/>
                        <a:pt x="14" y="42"/>
                        <a:pt x="14" y="42"/>
                      </a:cubicBezTo>
                      <a:cubicBezTo>
                        <a:pt x="13" y="41"/>
                        <a:pt x="13" y="41"/>
                        <a:pt x="12" y="42"/>
                      </a:cubicBezTo>
                      <a:cubicBezTo>
                        <a:pt x="12" y="43"/>
                        <a:pt x="11" y="42"/>
                        <a:pt x="10" y="41"/>
                      </a:cubicBezTo>
                      <a:cubicBezTo>
                        <a:pt x="9" y="41"/>
                        <a:pt x="9" y="40"/>
                        <a:pt x="8" y="41"/>
                      </a:cubicBezTo>
                      <a:cubicBezTo>
                        <a:pt x="7" y="42"/>
                        <a:pt x="7" y="41"/>
                        <a:pt x="6" y="40"/>
                      </a:cubicBezTo>
                      <a:cubicBezTo>
                        <a:pt x="6" y="39"/>
                        <a:pt x="5" y="38"/>
                        <a:pt x="5" y="39"/>
                      </a:cubicBezTo>
                      <a:cubicBezTo>
                        <a:pt x="4" y="39"/>
                        <a:pt x="4" y="38"/>
                        <a:pt x="3" y="37"/>
                      </a:cubicBezTo>
                      <a:cubicBezTo>
                        <a:pt x="3" y="36"/>
                        <a:pt x="2" y="34"/>
                        <a:pt x="2" y="35"/>
                      </a:cubicBezTo>
                      <a:cubicBezTo>
                        <a:pt x="1" y="35"/>
                        <a:pt x="1" y="32"/>
                        <a:pt x="0" y="31"/>
                      </a:cubicBezTo>
                      <a:cubicBezTo>
                        <a:pt x="1" y="31"/>
                        <a:pt x="1" y="31"/>
                        <a:pt x="1" y="3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5" name="Freeform 11276">
                  <a:extLst>
                    <a:ext uri="{FF2B5EF4-FFF2-40B4-BE49-F238E27FC236}">
                      <a16:creationId xmlns:a16="http://schemas.microsoft.com/office/drawing/2014/main" id="{43070277-D0A5-072D-100D-2F898C244806}"/>
                    </a:ext>
                  </a:extLst>
                </p:cNvPr>
                <p:cNvSpPr>
                  <a:spLocks/>
                </p:cNvSpPr>
                <p:nvPr/>
              </p:nvSpPr>
              <p:spPr bwMode="auto">
                <a:xfrm>
                  <a:off x="4544" y="2258"/>
                  <a:ext cx="19" cy="21"/>
                </a:xfrm>
                <a:custGeom>
                  <a:avLst/>
                  <a:gdLst>
                    <a:gd name="T0" fmla="*/ 0 w 23"/>
                    <a:gd name="T1" fmla="*/ 6 h 26"/>
                    <a:gd name="T2" fmla="*/ 2 w 23"/>
                    <a:gd name="T3" fmla="*/ 8 h 26"/>
                    <a:gd name="T4" fmla="*/ 2 w 23"/>
                    <a:gd name="T5" fmla="*/ 9 h 26"/>
                    <a:gd name="T6" fmla="*/ 2 w 23"/>
                    <a:gd name="T7" fmla="*/ 10 h 26"/>
                    <a:gd name="T8" fmla="*/ 2 w 23"/>
                    <a:gd name="T9" fmla="*/ 10 h 26"/>
                    <a:gd name="T10" fmla="*/ 4 w 23"/>
                    <a:gd name="T11" fmla="*/ 10 h 26"/>
                    <a:gd name="T12" fmla="*/ 5 w 23"/>
                    <a:gd name="T13" fmla="*/ 10 h 26"/>
                    <a:gd name="T14" fmla="*/ 6 w 23"/>
                    <a:gd name="T15" fmla="*/ 11 h 26"/>
                    <a:gd name="T16" fmla="*/ 7 w 23"/>
                    <a:gd name="T17" fmla="*/ 11 h 26"/>
                    <a:gd name="T18" fmla="*/ 7 w 23"/>
                    <a:gd name="T19" fmla="*/ 10 h 26"/>
                    <a:gd name="T20" fmla="*/ 7 w 23"/>
                    <a:gd name="T21" fmla="*/ 10 h 26"/>
                    <a:gd name="T22" fmla="*/ 8 w 23"/>
                    <a:gd name="T23" fmla="*/ 10 h 26"/>
                    <a:gd name="T24" fmla="*/ 9 w 23"/>
                    <a:gd name="T25" fmla="*/ 9 h 26"/>
                    <a:gd name="T26" fmla="*/ 10 w 23"/>
                    <a:gd name="T27" fmla="*/ 7 h 26"/>
                    <a:gd name="T28" fmla="*/ 10 w 23"/>
                    <a:gd name="T29" fmla="*/ 5 h 26"/>
                    <a:gd name="T30" fmla="*/ 10 w 23"/>
                    <a:gd name="T31" fmla="*/ 3 h 26"/>
                    <a:gd name="T32" fmla="*/ 10 w 23"/>
                    <a:gd name="T33" fmla="*/ 1 h 26"/>
                    <a:gd name="T34" fmla="*/ 10 w 23"/>
                    <a:gd name="T35" fmla="*/ 0 h 26"/>
                    <a:gd name="T36" fmla="*/ 10 w 23"/>
                    <a:gd name="T37" fmla="*/ 2 h 26"/>
                    <a:gd name="T38" fmla="*/ 10 w 23"/>
                    <a:gd name="T39" fmla="*/ 3 h 26"/>
                    <a:gd name="T40" fmla="*/ 10 w 23"/>
                    <a:gd name="T41" fmla="*/ 5 h 26"/>
                    <a:gd name="T42" fmla="*/ 8 w 23"/>
                    <a:gd name="T43" fmla="*/ 7 h 26"/>
                    <a:gd name="T44" fmla="*/ 8 w 23"/>
                    <a:gd name="T45" fmla="*/ 8 h 26"/>
                    <a:gd name="T46" fmla="*/ 7 w 23"/>
                    <a:gd name="T47" fmla="*/ 8 h 26"/>
                    <a:gd name="T48" fmla="*/ 7 w 23"/>
                    <a:gd name="T49" fmla="*/ 9 h 26"/>
                    <a:gd name="T50" fmla="*/ 6 w 23"/>
                    <a:gd name="T51" fmla="*/ 9 h 26"/>
                    <a:gd name="T52" fmla="*/ 6 w 23"/>
                    <a:gd name="T53" fmla="*/ 9 h 26"/>
                    <a:gd name="T54" fmla="*/ 4 w 23"/>
                    <a:gd name="T55" fmla="*/ 9 h 26"/>
                    <a:gd name="T56" fmla="*/ 3 w 23"/>
                    <a:gd name="T57" fmla="*/ 9 h 26"/>
                    <a:gd name="T58" fmla="*/ 2 w 23"/>
                    <a:gd name="T59" fmla="*/ 8 h 26"/>
                    <a:gd name="T60" fmla="*/ 2 w 23"/>
                    <a:gd name="T61" fmla="*/ 8 h 26"/>
                    <a:gd name="T62" fmla="*/ 2 w 23"/>
                    <a:gd name="T63" fmla="*/ 6 h 26"/>
                    <a:gd name="T64" fmla="*/ 1 w 23"/>
                    <a:gd name="T65" fmla="*/ 6 h 26"/>
                    <a:gd name="T66" fmla="*/ 0 w 23"/>
                    <a:gd name="T67" fmla="*/ 6 h 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 h="26">
                      <a:moveTo>
                        <a:pt x="0" y="14"/>
                      </a:moveTo>
                      <a:cubicBezTo>
                        <a:pt x="1" y="15"/>
                        <a:pt x="1" y="18"/>
                        <a:pt x="2" y="18"/>
                      </a:cubicBezTo>
                      <a:cubicBezTo>
                        <a:pt x="2" y="17"/>
                        <a:pt x="3" y="19"/>
                        <a:pt x="3" y="20"/>
                      </a:cubicBezTo>
                      <a:cubicBezTo>
                        <a:pt x="4" y="21"/>
                        <a:pt x="4" y="22"/>
                        <a:pt x="5" y="22"/>
                      </a:cubicBezTo>
                      <a:cubicBezTo>
                        <a:pt x="5" y="21"/>
                        <a:pt x="6" y="22"/>
                        <a:pt x="6" y="23"/>
                      </a:cubicBezTo>
                      <a:cubicBezTo>
                        <a:pt x="7" y="24"/>
                        <a:pt x="7" y="25"/>
                        <a:pt x="8" y="24"/>
                      </a:cubicBezTo>
                      <a:cubicBezTo>
                        <a:pt x="9" y="23"/>
                        <a:pt x="9" y="24"/>
                        <a:pt x="10" y="24"/>
                      </a:cubicBezTo>
                      <a:cubicBezTo>
                        <a:pt x="11" y="25"/>
                        <a:pt x="12" y="26"/>
                        <a:pt x="12" y="25"/>
                      </a:cubicBezTo>
                      <a:cubicBezTo>
                        <a:pt x="13" y="24"/>
                        <a:pt x="13" y="24"/>
                        <a:pt x="14" y="25"/>
                      </a:cubicBezTo>
                      <a:cubicBezTo>
                        <a:pt x="14" y="25"/>
                        <a:pt x="15" y="26"/>
                        <a:pt x="15" y="24"/>
                      </a:cubicBezTo>
                      <a:cubicBezTo>
                        <a:pt x="15" y="23"/>
                        <a:pt x="15" y="23"/>
                        <a:pt x="16" y="23"/>
                      </a:cubicBezTo>
                      <a:cubicBezTo>
                        <a:pt x="16" y="23"/>
                        <a:pt x="17" y="23"/>
                        <a:pt x="17" y="22"/>
                      </a:cubicBezTo>
                      <a:cubicBezTo>
                        <a:pt x="17" y="21"/>
                        <a:pt x="19" y="22"/>
                        <a:pt x="19" y="20"/>
                      </a:cubicBezTo>
                      <a:cubicBezTo>
                        <a:pt x="19" y="18"/>
                        <a:pt x="21" y="19"/>
                        <a:pt x="20" y="16"/>
                      </a:cubicBezTo>
                      <a:cubicBezTo>
                        <a:pt x="20" y="15"/>
                        <a:pt x="22" y="15"/>
                        <a:pt x="21" y="12"/>
                      </a:cubicBezTo>
                      <a:cubicBezTo>
                        <a:pt x="21" y="10"/>
                        <a:pt x="23" y="9"/>
                        <a:pt x="22" y="7"/>
                      </a:cubicBezTo>
                      <a:cubicBezTo>
                        <a:pt x="21" y="6"/>
                        <a:pt x="22" y="4"/>
                        <a:pt x="21" y="1"/>
                      </a:cubicBezTo>
                      <a:cubicBezTo>
                        <a:pt x="21" y="1"/>
                        <a:pt x="21" y="0"/>
                        <a:pt x="21" y="0"/>
                      </a:cubicBezTo>
                      <a:cubicBezTo>
                        <a:pt x="21" y="1"/>
                        <a:pt x="21" y="2"/>
                        <a:pt x="21" y="3"/>
                      </a:cubicBezTo>
                      <a:cubicBezTo>
                        <a:pt x="22" y="5"/>
                        <a:pt x="21" y="6"/>
                        <a:pt x="21" y="8"/>
                      </a:cubicBezTo>
                      <a:cubicBezTo>
                        <a:pt x="21" y="11"/>
                        <a:pt x="20" y="11"/>
                        <a:pt x="20" y="12"/>
                      </a:cubicBezTo>
                      <a:cubicBezTo>
                        <a:pt x="20" y="15"/>
                        <a:pt x="18" y="14"/>
                        <a:pt x="18" y="16"/>
                      </a:cubicBezTo>
                      <a:cubicBezTo>
                        <a:pt x="18" y="18"/>
                        <a:pt x="17" y="17"/>
                        <a:pt x="17" y="18"/>
                      </a:cubicBezTo>
                      <a:cubicBezTo>
                        <a:pt x="17" y="19"/>
                        <a:pt x="16" y="19"/>
                        <a:pt x="15" y="19"/>
                      </a:cubicBezTo>
                      <a:cubicBezTo>
                        <a:pt x="15" y="19"/>
                        <a:pt x="15" y="19"/>
                        <a:pt x="15" y="20"/>
                      </a:cubicBezTo>
                      <a:cubicBezTo>
                        <a:pt x="15" y="22"/>
                        <a:pt x="14" y="21"/>
                        <a:pt x="13" y="21"/>
                      </a:cubicBezTo>
                      <a:cubicBezTo>
                        <a:pt x="13" y="20"/>
                        <a:pt x="12" y="20"/>
                        <a:pt x="12" y="21"/>
                      </a:cubicBezTo>
                      <a:cubicBezTo>
                        <a:pt x="11" y="22"/>
                        <a:pt x="10" y="21"/>
                        <a:pt x="9" y="20"/>
                      </a:cubicBezTo>
                      <a:cubicBezTo>
                        <a:pt x="9" y="20"/>
                        <a:pt x="8" y="19"/>
                        <a:pt x="7" y="20"/>
                      </a:cubicBezTo>
                      <a:cubicBezTo>
                        <a:pt x="7" y="21"/>
                        <a:pt x="6" y="20"/>
                        <a:pt x="6" y="19"/>
                      </a:cubicBezTo>
                      <a:cubicBezTo>
                        <a:pt x="5" y="18"/>
                        <a:pt x="5" y="17"/>
                        <a:pt x="4" y="18"/>
                      </a:cubicBezTo>
                      <a:cubicBezTo>
                        <a:pt x="3" y="18"/>
                        <a:pt x="3" y="15"/>
                        <a:pt x="2" y="14"/>
                      </a:cubicBezTo>
                      <a:cubicBezTo>
                        <a:pt x="2" y="14"/>
                        <a:pt x="1" y="14"/>
                        <a:pt x="1" y="14"/>
                      </a:cubicBezTo>
                      <a:cubicBezTo>
                        <a:pt x="0" y="14"/>
                        <a:pt x="0" y="14"/>
                        <a:pt x="0" y="14"/>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6" name="Freeform 11277">
                  <a:extLst>
                    <a:ext uri="{FF2B5EF4-FFF2-40B4-BE49-F238E27FC236}">
                      <a16:creationId xmlns:a16="http://schemas.microsoft.com/office/drawing/2014/main" id="{25A736BB-C42D-BB40-00B9-E9A06B715DEE}"/>
                    </a:ext>
                  </a:extLst>
                </p:cNvPr>
                <p:cNvSpPr>
                  <a:spLocks/>
                </p:cNvSpPr>
                <p:nvPr/>
              </p:nvSpPr>
              <p:spPr bwMode="auto">
                <a:xfrm>
                  <a:off x="4553" y="2250"/>
                  <a:ext cx="2" cy="3"/>
                </a:xfrm>
                <a:custGeom>
                  <a:avLst/>
                  <a:gdLst>
                    <a:gd name="T0" fmla="*/ 2 w 2"/>
                    <a:gd name="T1" fmla="*/ 0 h 3"/>
                    <a:gd name="T2" fmla="*/ 2 w 2"/>
                    <a:gd name="T3" fmla="*/ 3 h 3"/>
                    <a:gd name="T4" fmla="*/ 1 w 2"/>
                    <a:gd name="T5" fmla="*/ 3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1" y="0"/>
                        <a:pt x="1" y="2"/>
                        <a:pt x="2" y="3"/>
                      </a:cubicBezTo>
                      <a:cubicBezTo>
                        <a:pt x="2" y="3"/>
                        <a:pt x="1" y="3"/>
                        <a:pt x="1" y="3"/>
                      </a:cubicBezTo>
                      <a:cubicBezTo>
                        <a:pt x="0" y="1"/>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7" name="Freeform 11278">
                  <a:extLst>
                    <a:ext uri="{FF2B5EF4-FFF2-40B4-BE49-F238E27FC236}">
                      <a16:creationId xmlns:a16="http://schemas.microsoft.com/office/drawing/2014/main" id="{7FEFD37E-D130-C1BD-46F3-92E98DCD4131}"/>
                    </a:ext>
                  </a:extLst>
                </p:cNvPr>
                <p:cNvSpPr>
                  <a:spLocks/>
                </p:cNvSpPr>
                <p:nvPr/>
              </p:nvSpPr>
              <p:spPr bwMode="auto">
                <a:xfrm>
                  <a:off x="4552" y="2246"/>
                  <a:ext cx="1" cy="3"/>
                </a:xfrm>
                <a:custGeom>
                  <a:avLst/>
                  <a:gdLst>
                    <a:gd name="T0" fmla="*/ 0 w 2"/>
                    <a:gd name="T1" fmla="*/ 0 h 4"/>
                    <a:gd name="T2" fmla="*/ 0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2" y="2"/>
                        <a:pt x="1" y="4"/>
                        <a:pt x="0" y="4"/>
                      </a:cubicBezTo>
                      <a:cubicBezTo>
                        <a:pt x="0" y="3"/>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8" name="Freeform 11279">
                  <a:extLst>
                    <a:ext uri="{FF2B5EF4-FFF2-40B4-BE49-F238E27FC236}">
                      <a16:creationId xmlns:a16="http://schemas.microsoft.com/office/drawing/2014/main" id="{0CC9A78B-2E8E-E359-213D-1ADD66D63DCD}"/>
                    </a:ext>
                  </a:extLst>
                </p:cNvPr>
                <p:cNvSpPr>
                  <a:spLocks/>
                </p:cNvSpPr>
                <p:nvPr/>
              </p:nvSpPr>
              <p:spPr bwMode="auto">
                <a:xfrm>
                  <a:off x="4551" y="2254"/>
                  <a:ext cx="1" cy="3"/>
                </a:xfrm>
                <a:custGeom>
                  <a:avLst/>
                  <a:gdLst>
                    <a:gd name="T0" fmla="*/ 1 w 2"/>
                    <a:gd name="T1" fmla="*/ 1 h 4"/>
                    <a:gd name="T2" fmla="*/ 1 w 2"/>
                    <a:gd name="T3" fmla="*/ 1 h 4"/>
                    <a:gd name="T4" fmla="*/ 1 w 2"/>
                    <a:gd name="T5" fmla="*/ 2 h 4"/>
                    <a:gd name="T6" fmla="*/ 1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1"/>
                      </a:moveTo>
                      <a:cubicBezTo>
                        <a:pt x="2" y="0"/>
                        <a:pt x="1" y="0"/>
                        <a:pt x="1" y="1"/>
                      </a:cubicBezTo>
                      <a:cubicBezTo>
                        <a:pt x="0" y="1"/>
                        <a:pt x="0" y="3"/>
                        <a:pt x="1" y="4"/>
                      </a:cubicBezTo>
                      <a:cubicBezTo>
                        <a:pt x="1" y="4"/>
                        <a:pt x="0"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399" name="Freeform 11280">
                  <a:extLst>
                    <a:ext uri="{FF2B5EF4-FFF2-40B4-BE49-F238E27FC236}">
                      <a16:creationId xmlns:a16="http://schemas.microsoft.com/office/drawing/2014/main" id="{F67EF5AE-AA29-9AA7-43D3-093843CF8C82}"/>
                    </a:ext>
                  </a:extLst>
                </p:cNvPr>
                <p:cNvSpPr>
                  <a:spLocks/>
                </p:cNvSpPr>
                <p:nvPr/>
              </p:nvSpPr>
              <p:spPr bwMode="auto">
                <a:xfrm>
                  <a:off x="4547" y="2248"/>
                  <a:ext cx="1" cy="6"/>
                </a:xfrm>
                <a:custGeom>
                  <a:avLst/>
                  <a:gdLst>
                    <a:gd name="T0" fmla="*/ 0 w 1"/>
                    <a:gd name="T1" fmla="*/ 0 h 7"/>
                    <a:gd name="T2" fmla="*/ 1 w 1"/>
                    <a:gd name="T3" fmla="*/ 3 h 7"/>
                    <a:gd name="T4" fmla="*/ 0 w 1"/>
                    <a:gd name="T5" fmla="*/ 3 h 7"/>
                    <a:gd name="T6" fmla="*/ 0 w 1"/>
                    <a:gd name="T7" fmla="*/ 3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1" y="1"/>
                        <a:pt x="1" y="2"/>
                        <a:pt x="1" y="3"/>
                      </a:cubicBezTo>
                      <a:cubicBezTo>
                        <a:pt x="1" y="3"/>
                        <a:pt x="1" y="7"/>
                        <a:pt x="0" y="6"/>
                      </a:cubicBezTo>
                      <a:cubicBezTo>
                        <a:pt x="0" y="5"/>
                        <a:pt x="0" y="5"/>
                        <a:pt x="0" y="4"/>
                      </a:cubicBezTo>
                      <a:cubicBezTo>
                        <a:pt x="0"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0" name="Freeform 11281">
                  <a:extLst>
                    <a:ext uri="{FF2B5EF4-FFF2-40B4-BE49-F238E27FC236}">
                      <a16:creationId xmlns:a16="http://schemas.microsoft.com/office/drawing/2014/main" id="{81BE90E4-EE05-4FBB-24DE-B8FB601BDFC3}"/>
                    </a:ext>
                  </a:extLst>
                </p:cNvPr>
                <p:cNvSpPr>
                  <a:spLocks/>
                </p:cNvSpPr>
                <p:nvPr/>
              </p:nvSpPr>
              <p:spPr bwMode="auto">
                <a:xfrm>
                  <a:off x="4548" y="2244"/>
                  <a:ext cx="2" cy="3"/>
                </a:xfrm>
                <a:custGeom>
                  <a:avLst/>
                  <a:gdLst>
                    <a:gd name="T0" fmla="*/ 2 w 2"/>
                    <a:gd name="T1" fmla="*/ 2 h 4"/>
                    <a:gd name="T2" fmla="*/ 1 w 2"/>
                    <a:gd name="T3" fmla="*/ 2 h 4"/>
                    <a:gd name="T4" fmla="*/ 2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2" y="0"/>
                        <a:pt x="0" y="3"/>
                        <a:pt x="1" y="4"/>
                      </a:cubicBezTo>
                      <a:cubicBezTo>
                        <a:pt x="1" y="3"/>
                        <a:pt x="2"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1" name="Freeform 11282">
                  <a:extLst>
                    <a:ext uri="{FF2B5EF4-FFF2-40B4-BE49-F238E27FC236}">
                      <a16:creationId xmlns:a16="http://schemas.microsoft.com/office/drawing/2014/main" id="{3035541A-FE2F-135C-E133-27FA19460BDF}"/>
                    </a:ext>
                  </a:extLst>
                </p:cNvPr>
                <p:cNvSpPr>
                  <a:spLocks/>
                </p:cNvSpPr>
                <p:nvPr/>
              </p:nvSpPr>
              <p:spPr bwMode="auto">
                <a:xfrm>
                  <a:off x="4552" y="2261"/>
                  <a:ext cx="1" cy="6"/>
                </a:xfrm>
                <a:custGeom>
                  <a:avLst/>
                  <a:gdLst>
                    <a:gd name="T0" fmla="*/ 1 w 2"/>
                    <a:gd name="T1" fmla="*/ 1 h 7"/>
                    <a:gd name="T2" fmla="*/ 0 w 2"/>
                    <a:gd name="T3" fmla="*/ 3 h 7"/>
                    <a:gd name="T4" fmla="*/ 1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2" y="0"/>
                        <a:pt x="2" y="7"/>
                        <a:pt x="0" y="4"/>
                      </a:cubicBezTo>
                      <a:cubicBezTo>
                        <a:pt x="1" y="3"/>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2" name="Freeform 11283">
                  <a:extLst>
                    <a:ext uri="{FF2B5EF4-FFF2-40B4-BE49-F238E27FC236}">
                      <a16:creationId xmlns:a16="http://schemas.microsoft.com/office/drawing/2014/main" id="{C5A98138-6329-49E1-3965-2F3537ACA6F2}"/>
                    </a:ext>
                  </a:extLst>
                </p:cNvPr>
                <p:cNvSpPr>
                  <a:spLocks/>
                </p:cNvSpPr>
                <p:nvPr/>
              </p:nvSpPr>
              <p:spPr bwMode="auto">
                <a:xfrm>
                  <a:off x="4547" y="2257"/>
                  <a:ext cx="2" cy="5"/>
                </a:xfrm>
                <a:custGeom>
                  <a:avLst/>
                  <a:gdLst>
                    <a:gd name="T0" fmla="*/ 2 w 2"/>
                    <a:gd name="T1" fmla="*/ 2 h 6"/>
                    <a:gd name="T2" fmla="*/ 1 w 2"/>
                    <a:gd name="T3" fmla="*/ 3 h 6"/>
                    <a:gd name="T4" fmla="*/ 1 w 2"/>
                    <a:gd name="T5" fmla="*/ 3 h 6"/>
                    <a:gd name="T6" fmla="*/ 1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1" y="5"/>
                        <a:pt x="1" y="6"/>
                      </a:cubicBezTo>
                      <a:cubicBezTo>
                        <a:pt x="1" y="6"/>
                        <a:pt x="1" y="5"/>
                        <a:pt x="1" y="4"/>
                      </a:cubicBezTo>
                      <a:cubicBezTo>
                        <a:pt x="1" y="3"/>
                        <a:pt x="1" y="3"/>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3" name="Freeform 11284">
                  <a:extLst>
                    <a:ext uri="{FF2B5EF4-FFF2-40B4-BE49-F238E27FC236}">
                      <a16:creationId xmlns:a16="http://schemas.microsoft.com/office/drawing/2014/main" id="{4AC466C8-A42C-6BF1-D6D1-77DD0A1A43B5}"/>
                    </a:ext>
                  </a:extLst>
                </p:cNvPr>
                <p:cNvSpPr>
                  <a:spLocks/>
                </p:cNvSpPr>
                <p:nvPr/>
              </p:nvSpPr>
              <p:spPr bwMode="auto">
                <a:xfrm>
                  <a:off x="4543" y="2253"/>
                  <a:ext cx="2" cy="4"/>
                </a:xfrm>
                <a:custGeom>
                  <a:avLst/>
                  <a:gdLst>
                    <a:gd name="T0" fmla="*/ 1 w 2"/>
                    <a:gd name="T1" fmla="*/ 0 h 5"/>
                    <a:gd name="T2" fmla="*/ 0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1"/>
                        <a:pt x="1" y="5"/>
                        <a:pt x="0" y="5"/>
                      </a:cubicBezTo>
                      <a:cubicBezTo>
                        <a:pt x="1" y="4"/>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4" name="Freeform 11285">
                  <a:extLst>
                    <a:ext uri="{FF2B5EF4-FFF2-40B4-BE49-F238E27FC236}">
                      <a16:creationId xmlns:a16="http://schemas.microsoft.com/office/drawing/2014/main" id="{A454CD44-A69A-EE16-B29C-19AB3F17E65B}"/>
                    </a:ext>
                  </a:extLst>
                </p:cNvPr>
                <p:cNvSpPr>
                  <a:spLocks/>
                </p:cNvSpPr>
                <p:nvPr/>
              </p:nvSpPr>
              <p:spPr bwMode="auto">
                <a:xfrm>
                  <a:off x="4544" y="2247"/>
                  <a:ext cx="2" cy="3"/>
                </a:xfrm>
                <a:custGeom>
                  <a:avLst/>
                  <a:gdLst>
                    <a:gd name="T0" fmla="*/ 2 w 2"/>
                    <a:gd name="T1" fmla="*/ 1 h 4"/>
                    <a:gd name="T2" fmla="*/ 1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0" y="0"/>
                        <a:pt x="0" y="2"/>
                        <a:pt x="1" y="4"/>
                      </a:cubicBezTo>
                      <a:cubicBezTo>
                        <a:pt x="1"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5" name="Freeform 11286">
                  <a:extLst>
                    <a:ext uri="{FF2B5EF4-FFF2-40B4-BE49-F238E27FC236}">
                      <a16:creationId xmlns:a16="http://schemas.microsoft.com/office/drawing/2014/main" id="{F612FAB0-128B-B782-E980-9106372CFF68}"/>
                    </a:ext>
                  </a:extLst>
                </p:cNvPr>
                <p:cNvSpPr>
                  <a:spLocks/>
                </p:cNvSpPr>
                <p:nvPr/>
              </p:nvSpPr>
              <p:spPr bwMode="auto">
                <a:xfrm>
                  <a:off x="4547" y="2264"/>
                  <a:ext cx="2" cy="4"/>
                </a:xfrm>
                <a:custGeom>
                  <a:avLst/>
                  <a:gdLst>
                    <a:gd name="T0" fmla="*/ 2 w 2"/>
                    <a:gd name="T1" fmla="*/ 0 h 4"/>
                    <a:gd name="T2" fmla="*/ 0 w 2"/>
                    <a:gd name="T3" fmla="*/ 2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1"/>
                        <a:pt x="1" y="4"/>
                        <a:pt x="0" y="2"/>
                      </a:cubicBezTo>
                      <a:cubicBezTo>
                        <a:pt x="1" y="2"/>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6" name="Freeform 11287">
                  <a:extLst>
                    <a:ext uri="{FF2B5EF4-FFF2-40B4-BE49-F238E27FC236}">
                      <a16:creationId xmlns:a16="http://schemas.microsoft.com/office/drawing/2014/main" id="{ADF2AF55-F165-CEA5-02FF-5B2713EFAF04}"/>
                    </a:ext>
                  </a:extLst>
                </p:cNvPr>
                <p:cNvSpPr>
                  <a:spLocks/>
                </p:cNvSpPr>
                <p:nvPr/>
              </p:nvSpPr>
              <p:spPr bwMode="auto">
                <a:xfrm>
                  <a:off x="4544" y="2260"/>
                  <a:ext cx="2" cy="4"/>
                </a:xfrm>
                <a:custGeom>
                  <a:avLst/>
                  <a:gdLst>
                    <a:gd name="T0" fmla="*/ 1 w 2"/>
                    <a:gd name="T1" fmla="*/ 0 h 5"/>
                    <a:gd name="T2" fmla="*/ 2 w 2"/>
                    <a:gd name="T3" fmla="*/ 2 h 5"/>
                    <a:gd name="T4" fmla="*/ 1 w 2"/>
                    <a:gd name="T5" fmla="*/ 2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0"/>
                      </a:moveTo>
                      <a:cubicBezTo>
                        <a:pt x="1" y="0"/>
                        <a:pt x="0" y="4"/>
                        <a:pt x="2" y="5"/>
                      </a:cubicBezTo>
                      <a:cubicBezTo>
                        <a:pt x="1" y="5"/>
                        <a:pt x="1" y="4"/>
                        <a:pt x="1" y="4"/>
                      </a:cubicBezTo>
                      <a:cubicBezTo>
                        <a:pt x="0"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7" name="Freeform 11288">
                  <a:extLst>
                    <a:ext uri="{FF2B5EF4-FFF2-40B4-BE49-F238E27FC236}">
                      <a16:creationId xmlns:a16="http://schemas.microsoft.com/office/drawing/2014/main" id="{740D6769-FBAD-26E6-0516-D702B08FA336}"/>
                    </a:ext>
                  </a:extLst>
                </p:cNvPr>
                <p:cNvSpPr>
                  <a:spLocks/>
                </p:cNvSpPr>
                <p:nvPr/>
              </p:nvSpPr>
              <p:spPr bwMode="auto">
                <a:xfrm>
                  <a:off x="4542" y="2259"/>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1" y="1"/>
                        <a:pt x="1" y="4"/>
                        <a:pt x="2" y="4"/>
                      </a:cubicBezTo>
                      <a:cubicBezTo>
                        <a:pt x="2"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8" name="Freeform 11289">
                  <a:extLst>
                    <a:ext uri="{FF2B5EF4-FFF2-40B4-BE49-F238E27FC236}">
                      <a16:creationId xmlns:a16="http://schemas.microsoft.com/office/drawing/2014/main" id="{469E9C0C-F24C-A973-9B30-D3A95466752D}"/>
                    </a:ext>
                  </a:extLst>
                </p:cNvPr>
                <p:cNvSpPr>
                  <a:spLocks/>
                </p:cNvSpPr>
                <p:nvPr/>
              </p:nvSpPr>
              <p:spPr bwMode="auto">
                <a:xfrm>
                  <a:off x="4563" y="2201"/>
                  <a:ext cx="23" cy="39"/>
                </a:xfrm>
                <a:custGeom>
                  <a:avLst/>
                  <a:gdLst>
                    <a:gd name="T0" fmla="*/ 7 w 28"/>
                    <a:gd name="T1" fmla="*/ 2 h 48"/>
                    <a:gd name="T2" fmla="*/ 5 w 28"/>
                    <a:gd name="T3" fmla="*/ 2 h 48"/>
                    <a:gd name="T4" fmla="*/ 4 w 28"/>
                    <a:gd name="T5" fmla="*/ 3 h 48"/>
                    <a:gd name="T6" fmla="*/ 2 w 28"/>
                    <a:gd name="T7" fmla="*/ 6 h 48"/>
                    <a:gd name="T8" fmla="*/ 2 w 28"/>
                    <a:gd name="T9" fmla="*/ 9 h 48"/>
                    <a:gd name="T10" fmla="*/ 1 w 28"/>
                    <a:gd name="T11" fmla="*/ 11 h 48"/>
                    <a:gd name="T12" fmla="*/ 1 w 28"/>
                    <a:gd name="T13" fmla="*/ 13 h 48"/>
                    <a:gd name="T14" fmla="*/ 2 w 28"/>
                    <a:gd name="T15" fmla="*/ 15 h 48"/>
                    <a:gd name="T16" fmla="*/ 2 w 28"/>
                    <a:gd name="T17" fmla="*/ 18 h 48"/>
                    <a:gd name="T18" fmla="*/ 2 w 28"/>
                    <a:gd name="T19" fmla="*/ 19 h 48"/>
                    <a:gd name="T20" fmla="*/ 5 w 28"/>
                    <a:gd name="T21" fmla="*/ 20 h 48"/>
                    <a:gd name="T22" fmla="*/ 6 w 28"/>
                    <a:gd name="T23" fmla="*/ 20 h 48"/>
                    <a:gd name="T24" fmla="*/ 7 w 28"/>
                    <a:gd name="T25" fmla="*/ 20 h 48"/>
                    <a:gd name="T26" fmla="*/ 8 w 28"/>
                    <a:gd name="T27" fmla="*/ 19 h 48"/>
                    <a:gd name="T28" fmla="*/ 9 w 28"/>
                    <a:gd name="T29" fmla="*/ 18 h 48"/>
                    <a:gd name="T30" fmla="*/ 10 w 28"/>
                    <a:gd name="T31" fmla="*/ 16 h 48"/>
                    <a:gd name="T32" fmla="*/ 11 w 28"/>
                    <a:gd name="T33" fmla="*/ 14 h 48"/>
                    <a:gd name="T34" fmla="*/ 12 w 28"/>
                    <a:gd name="T35" fmla="*/ 11 h 48"/>
                    <a:gd name="T36" fmla="*/ 12 w 28"/>
                    <a:gd name="T37" fmla="*/ 10 h 48"/>
                    <a:gd name="T38" fmla="*/ 12 w 28"/>
                    <a:gd name="T39" fmla="*/ 7 h 48"/>
                    <a:gd name="T40" fmla="*/ 12 w 28"/>
                    <a:gd name="T41" fmla="*/ 5 h 48"/>
                    <a:gd name="T42" fmla="*/ 11 w 28"/>
                    <a:gd name="T43" fmla="*/ 2 h 48"/>
                    <a:gd name="T44" fmla="*/ 10 w 28"/>
                    <a:gd name="T45" fmla="*/ 2 h 48"/>
                    <a:gd name="T46" fmla="*/ 8 w 28"/>
                    <a:gd name="T47" fmla="*/ 2 h 48"/>
                    <a:gd name="T48" fmla="*/ 7 w 28"/>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48">
                      <a:moveTo>
                        <a:pt x="15" y="2"/>
                      </a:moveTo>
                      <a:cubicBezTo>
                        <a:pt x="14" y="4"/>
                        <a:pt x="12" y="1"/>
                        <a:pt x="11" y="4"/>
                      </a:cubicBezTo>
                      <a:cubicBezTo>
                        <a:pt x="10" y="6"/>
                        <a:pt x="8" y="5"/>
                        <a:pt x="8" y="7"/>
                      </a:cubicBezTo>
                      <a:cubicBezTo>
                        <a:pt x="7" y="11"/>
                        <a:pt x="5" y="10"/>
                        <a:pt x="5" y="13"/>
                      </a:cubicBezTo>
                      <a:cubicBezTo>
                        <a:pt x="4" y="15"/>
                        <a:pt x="2" y="18"/>
                        <a:pt x="2" y="21"/>
                      </a:cubicBezTo>
                      <a:cubicBezTo>
                        <a:pt x="2" y="22"/>
                        <a:pt x="0" y="25"/>
                        <a:pt x="1" y="26"/>
                      </a:cubicBezTo>
                      <a:cubicBezTo>
                        <a:pt x="2" y="27"/>
                        <a:pt x="0" y="30"/>
                        <a:pt x="1" y="31"/>
                      </a:cubicBezTo>
                      <a:cubicBezTo>
                        <a:pt x="2" y="32"/>
                        <a:pt x="1" y="36"/>
                        <a:pt x="2" y="35"/>
                      </a:cubicBezTo>
                      <a:cubicBezTo>
                        <a:pt x="3" y="35"/>
                        <a:pt x="2" y="40"/>
                        <a:pt x="4" y="40"/>
                      </a:cubicBezTo>
                      <a:cubicBezTo>
                        <a:pt x="5" y="40"/>
                        <a:pt x="4" y="44"/>
                        <a:pt x="6" y="43"/>
                      </a:cubicBezTo>
                      <a:cubicBezTo>
                        <a:pt x="7" y="42"/>
                        <a:pt x="8" y="47"/>
                        <a:pt x="10" y="45"/>
                      </a:cubicBezTo>
                      <a:cubicBezTo>
                        <a:pt x="11" y="44"/>
                        <a:pt x="12" y="48"/>
                        <a:pt x="13" y="45"/>
                      </a:cubicBezTo>
                      <a:cubicBezTo>
                        <a:pt x="13" y="44"/>
                        <a:pt x="14" y="47"/>
                        <a:pt x="15" y="45"/>
                      </a:cubicBezTo>
                      <a:cubicBezTo>
                        <a:pt x="15" y="43"/>
                        <a:pt x="17" y="45"/>
                        <a:pt x="17" y="43"/>
                      </a:cubicBezTo>
                      <a:cubicBezTo>
                        <a:pt x="18" y="41"/>
                        <a:pt x="19" y="42"/>
                        <a:pt x="20" y="40"/>
                      </a:cubicBezTo>
                      <a:cubicBezTo>
                        <a:pt x="20" y="39"/>
                        <a:pt x="22" y="39"/>
                        <a:pt x="22" y="37"/>
                      </a:cubicBezTo>
                      <a:cubicBezTo>
                        <a:pt x="23" y="35"/>
                        <a:pt x="25" y="34"/>
                        <a:pt x="24" y="32"/>
                      </a:cubicBezTo>
                      <a:cubicBezTo>
                        <a:pt x="24" y="30"/>
                        <a:pt x="26" y="29"/>
                        <a:pt x="26" y="26"/>
                      </a:cubicBezTo>
                      <a:cubicBezTo>
                        <a:pt x="26" y="25"/>
                        <a:pt x="27" y="23"/>
                        <a:pt x="27" y="22"/>
                      </a:cubicBezTo>
                      <a:cubicBezTo>
                        <a:pt x="26" y="19"/>
                        <a:pt x="28" y="16"/>
                        <a:pt x="27" y="15"/>
                      </a:cubicBezTo>
                      <a:cubicBezTo>
                        <a:pt x="26" y="14"/>
                        <a:pt x="26" y="11"/>
                        <a:pt x="26" y="11"/>
                      </a:cubicBezTo>
                      <a:cubicBezTo>
                        <a:pt x="24" y="10"/>
                        <a:pt x="25" y="6"/>
                        <a:pt x="24" y="6"/>
                      </a:cubicBezTo>
                      <a:cubicBezTo>
                        <a:pt x="23" y="6"/>
                        <a:pt x="23" y="3"/>
                        <a:pt x="22" y="4"/>
                      </a:cubicBezTo>
                      <a:cubicBezTo>
                        <a:pt x="20" y="4"/>
                        <a:pt x="20" y="1"/>
                        <a:pt x="18" y="2"/>
                      </a:cubicBezTo>
                      <a:cubicBezTo>
                        <a:pt x="17" y="3"/>
                        <a:pt x="16" y="0"/>
                        <a:pt x="15"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09" name="Freeform 11290">
                  <a:extLst>
                    <a:ext uri="{FF2B5EF4-FFF2-40B4-BE49-F238E27FC236}">
                      <a16:creationId xmlns:a16="http://schemas.microsoft.com/office/drawing/2014/main" id="{73384ADB-017E-2AAA-A377-A4F01500B1C8}"/>
                    </a:ext>
                  </a:extLst>
                </p:cNvPr>
                <p:cNvSpPr>
                  <a:spLocks/>
                </p:cNvSpPr>
                <p:nvPr/>
              </p:nvSpPr>
              <p:spPr bwMode="auto">
                <a:xfrm>
                  <a:off x="4564" y="2206"/>
                  <a:ext cx="22" cy="34"/>
                </a:xfrm>
                <a:custGeom>
                  <a:avLst/>
                  <a:gdLst>
                    <a:gd name="T0" fmla="*/ 1 w 27"/>
                    <a:gd name="T1" fmla="*/ 11 h 42"/>
                    <a:gd name="T2" fmla="*/ 2 w 27"/>
                    <a:gd name="T3" fmla="*/ 12 h 42"/>
                    <a:gd name="T4" fmla="*/ 4 w 27"/>
                    <a:gd name="T5" fmla="*/ 12 h 42"/>
                    <a:gd name="T6" fmla="*/ 5 w 27"/>
                    <a:gd name="T7" fmla="*/ 12 h 42"/>
                    <a:gd name="T8" fmla="*/ 6 w 27"/>
                    <a:gd name="T9" fmla="*/ 11 h 42"/>
                    <a:gd name="T10" fmla="*/ 7 w 27"/>
                    <a:gd name="T11" fmla="*/ 10 h 42"/>
                    <a:gd name="T12" fmla="*/ 8 w 27"/>
                    <a:gd name="T13" fmla="*/ 8 h 42"/>
                    <a:gd name="T14" fmla="*/ 9 w 27"/>
                    <a:gd name="T15" fmla="*/ 6 h 42"/>
                    <a:gd name="T16" fmla="*/ 9 w 27"/>
                    <a:gd name="T17" fmla="*/ 4 h 42"/>
                    <a:gd name="T18" fmla="*/ 10 w 27"/>
                    <a:gd name="T19" fmla="*/ 2 h 42"/>
                    <a:gd name="T20" fmla="*/ 10 w 27"/>
                    <a:gd name="T21" fmla="*/ 0 h 42"/>
                    <a:gd name="T22" fmla="*/ 10 w 27"/>
                    <a:gd name="T23" fmla="*/ 0 h 42"/>
                    <a:gd name="T24" fmla="*/ 11 w 27"/>
                    <a:gd name="T25" fmla="*/ 2 h 42"/>
                    <a:gd name="T26" fmla="*/ 11 w 27"/>
                    <a:gd name="T27" fmla="*/ 4 h 42"/>
                    <a:gd name="T28" fmla="*/ 11 w 27"/>
                    <a:gd name="T29" fmla="*/ 7 h 42"/>
                    <a:gd name="T30" fmla="*/ 11 w 27"/>
                    <a:gd name="T31" fmla="*/ 9 h 42"/>
                    <a:gd name="T32" fmla="*/ 10 w 27"/>
                    <a:gd name="T33" fmla="*/ 11 h 42"/>
                    <a:gd name="T34" fmla="*/ 9 w 27"/>
                    <a:gd name="T35" fmla="*/ 13 h 42"/>
                    <a:gd name="T36" fmla="*/ 8 w 27"/>
                    <a:gd name="T37" fmla="*/ 15 h 42"/>
                    <a:gd name="T38" fmla="*/ 7 w 27"/>
                    <a:gd name="T39" fmla="*/ 15 h 42"/>
                    <a:gd name="T40" fmla="*/ 6 w 27"/>
                    <a:gd name="T41" fmla="*/ 17 h 42"/>
                    <a:gd name="T42" fmla="*/ 6 w 27"/>
                    <a:gd name="T43" fmla="*/ 17 h 42"/>
                    <a:gd name="T44" fmla="*/ 4 w 27"/>
                    <a:gd name="T45" fmla="*/ 17 h 42"/>
                    <a:gd name="T46" fmla="*/ 2 w 27"/>
                    <a:gd name="T47" fmla="*/ 15 h 42"/>
                    <a:gd name="T48" fmla="*/ 2 w 27"/>
                    <a:gd name="T49" fmla="*/ 15 h 42"/>
                    <a:gd name="T50" fmla="*/ 1 w 27"/>
                    <a:gd name="T51" fmla="*/ 12 h 42"/>
                    <a:gd name="T52" fmla="*/ 1 w 27"/>
                    <a:gd name="T53" fmla="*/ 11 h 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 h="42">
                      <a:moveTo>
                        <a:pt x="1" y="26"/>
                      </a:moveTo>
                      <a:cubicBezTo>
                        <a:pt x="3" y="25"/>
                        <a:pt x="3" y="30"/>
                        <a:pt x="5" y="28"/>
                      </a:cubicBezTo>
                      <a:cubicBezTo>
                        <a:pt x="6" y="27"/>
                        <a:pt x="7" y="31"/>
                        <a:pt x="8" y="28"/>
                      </a:cubicBezTo>
                      <a:cubicBezTo>
                        <a:pt x="8" y="26"/>
                        <a:pt x="10" y="29"/>
                        <a:pt x="10" y="27"/>
                      </a:cubicBezTo>
                      <a:cubicBezTo>
                        <a:pt x="11" y="26"/>
                        <a:pt x="12" y="28"/>
                        <a:pt x="13" y="25"/>
                      </a:cubicBezTo>
                      <a:cubicBezTo>
                        <a:pt x="13" y="24"/>
                        <a:pt x="15" y="25"/>
                        <a:pt x="15" y="23"/>
                      </a:cubicBezTo>
                      <a:cubicBezTo>
                        <a:pt x="16" y="21"/>
                        <a:pt x="17" y="21"/>
                        <a:pt x="18" y="19"/>
                      </a:cubicBezTo>
                      <a:cubicBezTo>
                        <a:pt x="18" y="17"/>
                        <a:pt x="20" y="17"/>
                        <a:pt x="20" y="14"/>
                      </a:cubicBezTo>
                      <a:cubicBezTo>
                        <a:pt x="20" y="13"/>
                        <a:pt x="21" y="11"/>
                        <a:pt x="21" y="9"/>
                      </a:cubicBezTo>
                      <a:cubicBezTo>
                        <a:pt x="21" y="7"/>
                        <a:pt x="22" y="5"/>
                        <a:pt x="22" y="4"/>
                      </a:cubicBezTo>
                      <a:cubicBezTo>
                        <a:pt x="21" y="3"/>
                        <a:pt x="22" y="1"/>
                        <a:pt x="22" y="0"/>
                      </a:cubicBezTo>
                      <a:cubicBezTo>
                        <a:pt x="23" y="0"/>
                        <a:pt x="23" y="0"/>
                        <a:pt x="23" y="0"/>
                      </a:cubicBezTo>
                      <a:cubicBezTo>
                        <a:pt x="24" y="0"/>
                        <a:pt x="23" y="4"/>
                        <a:pt x="25" y="5"/>
                      </a:cubicBezTo>
                      <a:cubicBezTo>
                        <a:pt x="25" y="5"/>
                        <a:pt x="25" y="8"/>
                        <a:pt x="26" y="9"/>
                      </a:cubicBezTo>
                      <a:cubicBezTo>
                        <a:pt x="27" y="10"/>
                        <a:pt x="25" y="13"/>
                        <a:pt x="26" y="16"/>
                      </a:cubicBezTo>
                      <a:cubicBezTo>
                        <a:pt x="26" y="17"/>
                        <a:pt x="25" y="19"/>
                        <a:pt x="25" y="20"/>
                      </a:cubicBezTo>
                      <a:cubicBezTo>
                        <a:pt x="25" y="23"/>
                        <a:pt x="23" y="24"/>
                        <a:pt x="23" y="26"/>
                      </a:cubicBezTo>
                      <a:cubicBezTo>
                        <a:pt x="24" y="28"/>
                        <a:pt x="22" y="29"/>
                        <a:pt x="21" y="31"/>
                      </a:cubicBezTo>
                      <a:cubicBezTo>
                        <a:pt x="21" y="33"/>
                        <a:pt x="19" y="33"/>
                        <a:pt x="19" y="34"/>
                      </a:cubicBezTo>
                      <a:cubicBezTo>
                        <a:pt x="18" y="36"/>
                        <a:pt x="17" y="35"/>
                        <a:pt x="16" y="37"/>
                      </a:cubicBezTo>
                      <a:cubicBezTo>
                        <a:pt x="16" y="39"/>
                        <a:pt x="14" y="37"/>
                        <a:pt x="14" y="39"/>
                      </a:cubicBezTo>
                      <a:cubicBezTo>
                        <a:pt x="13" y="41"/>
                        <a:pt x="12" y="38"/>
                        <a:pt x="12" y="39"/>
                      </a:cubicBezTo>
                      <a:cubicBezTo>
                        <a:pt x="11" y="42"/>
                        <a:pt x="10" y="38"/>
                        <a:pt x="9" y="39"/>
                      </a:cubicBezTo>
                      <a:cubicBezTo>
                        <a:pt x="7" y="41"/>
                        <a:pt x="6" y="36"/>
                        <a:pt x="5" y="37"/>
                      </a:cubicBezTo>
                      <a:cubicBezTo>
                        <a:pt x="3" y="38"/>
                        <a:pt x="4" y="34"/>
                        <a:pt x="3" y="34"/>
                      </a:cubicBezTo>
                      <a:cubicBezTo>
                        <a:pt x="1" y="34"/>
                        <a:pt x="2" y="29"/>
                        <a:pt x="1" y="29"/>
                      </a:cubicBezTo>
                      <a:cubicBezTo>
                        <a:pt x="0" y="30"/>
                        <a:pt x="1" y="27"/>
                        <a:pt x="1" y="26"/>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0" name="Freeform 11291">
                  <a:extLst>
                    <a:ext uri="{FF2B5EF4-FFF2-40B4-BE49-F238E27FC236}">
                      <a16:creationId xmlns:a16="http://schemas.microsoft.com/office/drawing/2014/main" id="{61D44549-9215-BF0F-CF8D-D92FB97C97E2}"/>
                    </a:ext>
                  </a:extLst>
                </p:cNvPr>
                <p:cNvSpPr>
                  <a:spLocks/>
                </p:cNvSpPr>
                <p:nvPr/>
              </p:nvSpPr>
              <p:spPr bwMode="auto">
                <a:xfrm>
                  <a:off x="4564" y="2221"/>
                  <a:ext cx="21" cy="19"/>
                </a:xfrm>
                <a:custGeom>
                  <a:avLst/>
                  <a:gdLst>
                    <a:gd name="T0" fmla="*/ 1 w 25"/>
                    <a:gd name="T1" fmla="*/ 3 h 23"/>
                    <a:gd name="T2" fmla="*/ 1 w 25"/>
                    <a:gd name="T3" fmla="*/ 5 h 23"/>
                    <a:gd name="T4" fmla="*/ 3 w 25"/>
                    <a:gd name="T5" fmla="*/ 7 h 23"/>
                    <a:gd name="T6" fmla="*/ 3 w 25"/>
                    <a:gd name="T7" fmla="*/ 8 h 23"/>
                    <a:gd name="T8" fmla="*/ 5 w 25"/>
                    <a:gd name="T9" fmla="*/ 10 h 23"/>
                    <a:gd name="T10" fmla="*/ 6 w 25"/>
                    <a:gd name="T11" fmla="*/ 10 h 23"/>
                    <a:gd name="T12" fmla="*/ 7 w 25"/>
                    <a:gd name="T13" fmla="*/ 10 h 23"/>
                    <a:gd name="T14" fmla="*/ 8 w 25"/>
                    <a:gd name="T15" fmla="*/ 8 h 23"/>
                    <a:gd name="T16" fmla="*/ 9 w 25"/>
                    <a:gd name="T17" fmla="*/ 7 h 23"/>
                    <a:gd name="T18" fmla="*/ 11 w 25"/>
                    <a:gd name="T19" fmla="*/ 6 h 23"/>
                    <a:gd name="T20" fmla="*/ 11 w 25"/>
                    <a:gd name="T21" fmla="*/ 3 h 23"/>
                    <a:gd name="T22" fmla="*/ 13 w 25"/>
                    <a:gd name="T23" fmla="*/ 1 h 23"/>
                    <a:gd name="T24" fmla="*/ 13 w 25"/>
                    <a:gd name="T25" fmla="*/ 0 h 23"/>
                    <a:gd name="T26" fmla="*/ 12 w 25"/>
                    <a:gd name="T27" fmla="*/ 2 h 23"/>
                    <a:gd name="T28" fmla="*/ 11 w 25"/>
                    <a:gd name="T29" fmla="*/ 4 h 23"/>
                    <a:gd name="T30" fmla="*/ 10 w 25"/>
                    <a:gd name="T31" fmla="*/ 5 h 23"/>
                    <a:gd name="T32" fmla="*/ 8 w 25"/>
                    <a:gd name="T33" fmla="*/ 7 h 23"/>
                    <a:gd name="T34" fmla="*/ 8 w 25"/>
                    <a:gd name="T35" fmla="*/ 7 h 23"/>
                    <a:gd name="T36" fmla="*/ 6 w 25"/>
                    <a:gd name="T37" fmla="*/ 7 h 23"/>
                    <a:gd name="T38" fmla="*/ 5 w 25"/>
                    <a:gd name="T39" fmla="*/ 7 h 23"/>
                    <a:gd name="T40" fmla="*/ 3 w 25"/>
                    <a:gd name="T41" fmla="*/ 7 h 23"/>
                    <a:gd name="T42" fmla="*/ 3 w 25"/>
                    <a:gd name="T43" fmla="*/ 5 h 23"/>
                    <a:gd name="T44" fmla="*/ 2 w 25"/>
                    <a:gd name="T45" fmla="*/ 3 h 23"/>
                    <a:gd name="T46" fmla="*/ 1 w 25"/>
                    <a:gd name="T47" fmla="*/ 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1" y="7"/>
                      </a:moveTo>
                      <a:cubicBezTo>
                        <a:pt x="1" y="8"/>
                        <a:pt x="0" y="11"/>
                        <a:pt x="1" y="10"/>
                      </a:cubicBezTo>
                      <a:cubicBezTo>
                        <a:pt x="2" y="10"/>
                        <a:pt x="1" y="15"/>
                        <a:pt x="3" y="15"/>
                      </a:cubicBezTo>
                      <a:cubicBezTo>
                        <a:pt x="4" y="15"/>
                        <a:pt x="3" y="19"/>
                        <a:pt x="5" y="18"/>
                      </a:cubicBezTo>
                      <a:cubicBezTo>
                        <a:pt x="6" y="17"/>
                        <a:pt x="7" y="22"/>
                        <a:pt x="9" y="20"/>
                      </a:cubicBezTo>
                      <a:cubicBezTo>
                        <a:pt x="10" y="19"/>
                        <a:pt x="11" y="23"/>
                        <a:pt x="12" y="20"/>
                      </a:cubicBezTo>
                      <a:cubicBezTo>
                        <a:pt x="12" y="19"/>
                        <a:pt x="13" y="22"/>
                        <a:pt x="14" y="20"/>
                      </a:cubicBezTo>
                      <a:cubicBezTo>
                        <a:pt x="14" y="18"/>
                        <a:pt x="16" y="20"/>
                        <a:pt x="16" y="18"/>
                      </a:cubicBezTo>
                      <a:cubicBezTo>
                        <a:pt x="17" y="16"/>
                        <a:pt x="18" y="17"/>
                        <a:pt x="19" y="15"/>
                      </a:cubicBezTo>
                      <a:cubicBezTo>
                        <a:pt x="19" y="14"/>
                        <a:pt x="21" y="14"/>
                        <a:pt x="21" y="12"/>
                      </a:cubicBezTo>
                      <a:cubicBezTo>
                        <a:pt x="22" y="10"/>
                        <a:pt x="24" y="9"/>
                        <a:pt x="23" y="7"/>
                      </a:cubicBezTo>
                      <a:cubicBezTo>
                        <a:pt x="23" y="5"/>
                        <a:pt x="25" y="4"/>
                        <a:pt x="25" y="1"/>
                      </a:cubicBezTo>
                      <a:cubicBezTo>
                        <a:pt x="25" y="1"/>
                        <a:pt x="25" y="0"/>
                        <a:pt x="25" y="0"/>
                      </a:cubicBezTo>
                      <a:cubicBezTo>
                        <a:pt x="25" y="1"/>
                        <a:pt x="24" y="2"/>
                        <a:pt x="24" y="3"/>
                      </a:cubicBezTo>
                      <a:cubicBezTo>
                        <a:pt x="24" y="5"/>
                        <a:pt x="22" y="6"/>
                        <a:pt x="22" y="8"/>
                      </a:cubicBezTo>
                      <a:cubicBezTo>
                        <a:pt x="22" y="10"/>
                        <a:pt x="20" y="10"/>
                        <a:pt x="20" y="11"/>
                      </a:cubicBezTo>
                      <a:cubicBezTo>
                        <a:pt x="19" y="13"/>
                        <a:pt x="18" y="12"/>
                        <a:pt x="17" y="14"/>
                      </a:cubicBezTo>
                      <a:cubicBezTo>
                        <a:pt x="17" y="16"/>
                        <a:pt x="15" y="14"/>
                        <a:pt x="15" y="16"/>
                      </a:cubicBezTo>
                      <a:cubicBezTo>
                        <a:pt x="14" y="18"/>
                        <a:pt x="13" y="15"/>
                        <a:pt x="12" y="16"/>
                      </a:cubicBezTo>
                      <a:cubicBezTo>
                        <a:pt x="11" y="19"/>
                        <a:pt x="10" y="16"/>
                        <a:pt x="9" y="16"/>
                      </a:cubicBezTo>
                      <a:cubicBezTo>
                        <a:pt x="8" y="18"/>
                        <a:pt x="7" y="13"/>
                        <a:pt x="6" y="14"/>
                      </a:cubicBezTo>
                      <a:cubicBezTo>
                        <a:pt x="4" y="15"/>
                        <a:pt x="5" y="11"/>
                        <a:pt x="4" y="11"/>
                      </a:cubicBezTo>
                      <a:cubicBezTo>
                        <a:pt x="2" y="11"/>
                        <a:pt x="3" y="8"/>
                        <a:pt x="2" y="7"/>
                      </a:cubicBezTo>
                      <a:cubicBezTo>
                        <a:pt x="2" y="7"/>
                        <a:pt x="2" y="6"/>
                        <a:pt x="1" y="7"/>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1" name="Freeform 11292">
                  <a:extLst>
                    <a:ext uri="{FF2B5EF4-FFF2-40B4-BE49-F238E27FC236}">
                      <a16:creationId xmlns:a16="http://schemas.microsoft.com/office/drawing/2014/main" id="{81A64437-D625-FA4F-58F7-45120009832F}"/>
                    </a:ext>
                  </a:extLst>
                </p:cNvPr>
                <p:cNvSpPr>
                  <a:spLocks/>
                </p:cNvSpPr>
                <p:nvPr/>
              </p:nvSpPr>
              <p:spPr bwMode="auto">
                <a:xfrm>
                  <a:off x="4579" y="2212"/>
                  <a:ext cx="2" cy="3"/>
                </a:xfrm>
                <a:custGeom>
                  <a:avLst/>
                  <a:gdLst>
                    <a:gd name="T0" fmla="*/ 2 w 2"/>
                    <a:gd name="T1" fmla="*/ 0 h 3"/>
                    <a:gd name="T2" fmla="*/ 1 w 2"/>
                    <a:gd name="T3" fmla="*/ 3 h 3"/>
                    <a:gd name="T4" fmla="*/ 0 w 2"/>
                    <a:gd name="T5" fmla="*/ 2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1" y="0"/>
                        <a:pt x="1" y="2"/>
                        <a:pt x="1" y="3"/>
                      </a:cubicBezTo>
                      <a:cubicBezTo>
                        <a:pt x="1" y="3"/>
                        <a:pt x="0" y="2"/>
                        <a:pt x="0" y="2"/>
                      </a:cubicBezTo>
                      <a:cubicBezTo>
                        <a:pt x="0" y="1"/>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2" name="Freeform 11293">
                  <a:extLst>
                    <a:ext uri="{FF2B5EF4-FFF2-40B4-BE49-F238E27FC236}">
                      <a16:creationId xmlns:a16="http://schemas.microsoft.com/office/drawing/2014/main" id="{5C235E23-2227-E3A6-45E4-3BF59FEC658B}"/>
                    </a:ext>
                  </a:extLst>
                </p:cNvPr>
                <p:cNvSpPr>
                  <a:spLocks/>
                </p:cNvSpPr>
                <p:nvPr/>
              </p:nvSpPr>
              <p:spPr bwMode="auto">
                <a:xfrm>
                  <a:off x="4578" y="2207"/>
                  <a:ext cx="2" cy="4"/>
                </a:xfrm>
                <a:custGeom>
                  <a:avLst/>
                  <a:gdLst>
                    <a:gd name="T0" fmla="*/ 2 w 2"/>
                    <a:gd name="T1" fmla="*/ 0 h 4"/>
                    <a:gd name="T2" fmla="*/ 0 w 2"/>
                    <a:gd name="T3" fmla="*/ 3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2"/>
                        <a:pt x="0" y="4"/>
                        <a:pt x="0" y="3"/>
                      </a:cubicBezTo>
                      <a:cubicBezTo>
                        <a:pt x="0"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3" name="Freeform 11294">
                  <a:extLst>
                    <a:ext uri="{FF2B5EF4-FFF2-40B4-BE49-F238E27FC236}">
                      <a16:creationId xmlns:a16="http://schemas.microsoft.com/office/drawing/2014/main" id="{D44E88BF-A39D-C5EB-0584-1A63CCB31E98}"/>
                    </a:ext>
                  </a:extLst>
                </p:cNvPr>
                <p:cNvSpPr>
                  <a:spLocks/>
                </p:cNvSpPr>
                <p:nvPr/>
              </p:nvSpPr>
              <p:spPr bwMode="auto">
                <a:xfrm>
                  <a:off x="4575" y="2214"/>
                  <a:ext cx="2" cy="3"/>
                </a:xfrm>
                <a:custGeom>
                  <a:avLst/>
                  <a:gdLst>
                    <a:gd name="T0" fmla="*/ 1 w 3"/>
                    <a:gd name="T1" fmla="*/ 1 h 4"/>
                    <a:gd name="T2" fmla="*/ 1 w 3"/>
                    <a:gd name="T3" fmla="*/ 1 h 4"/>
                    <a:gd name="T4" fmla="*/ 1 w 3"/>
                    <a:gd name="T5" fmla="*/ 2 h 4"/>
                    <a:gd name="T6" fmla="*/ 1 w 3"/>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1"/>
                      </a:moveTo>
                      <a:cubicBezTo>
                        <a:pt x="3" y="1"/>
                        <a:pt x="2" y="1"/>
                        <a:pt x="2" y="1"/>
                      </a:cubicBezTo>
                      <a:cubicBezTo>
                        <a:pt x="1" y="1"/>
                        <a:pt x="0" y="3"/>
                        <a:pt x="1" y="4"/>
                      </a:cubicBezTo>
                      <a:cubicBezTo>
                        <a:pt x="1" y="4"/>
                        <a:pt x="2" y="0"/>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4" name="Freeform 11295">
                  <a:extLst>
                    <a:ext uri="{FF2B5EF4-FFF2-40B4-BE49-F238E27FC236}">
                      <a16:creationId xmlns:a16="http://schemas.microsoft.com/office/drawing/2014/main" id="{1675FBFB-9534-E5CD-BAC5-48856B101729}"/>
                    </a:ext>
                  </a:extLst>
                </p:cNvPr>
                <p:cNvSpPr>
                  <a:spLocks/>
                </p:cNvSpPr>
                <p:nvPr/>
              </p:nvSpPr>
              <p:spPr bwMode="auto">
                <a:xfrm>
                  <a:off x="4573" y="2207"/>
                  <a:ext cx="2" cy="6"/>
                </a:xfrm>
                <a:custGeom>
                  <a:avLst/>
                  <a:gdLst>
                    <a:gd name="T0" fmla="*/ 2 w 2"/>
                    <a:gd name="T1" fmla="*/ 0 h 7"/>
                    <a:gd name="T2" fmla="*/ 2 w 2"/>
                    <a:gd name="T3" fmla="*/ 3 h 7"/>
                    <a:gd name="T4" fmla="*/ 0 w 2"/>
                    <a:gd name="T5" fmla="*/ 3 h 7"/>
                    <a:gd name="T6" fmla="*/ 1 w 2"/>
                    <a:gd name="T7" fmla="*/ 3 h 7"/>
                    <a:gd name="T8" fmla="*/ 2 w 2"/>
                    <a:gd name="T9" fmla="*/ 0 h 7"/>
                    <a:gd name="T10" fmla="*/ 2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2" y="0"/>
                      </a:moveTo>
                      <a:cubicBezTo>
                        <a:pt x="2" y="1"/>
                        <a:pt x="2" y="2"/>
                        <a:pt x="2" y="3"/>
                      </a:cubicBezTo>
                      <a:cubicBezTo>
                        <a:pt x="2" y="4"/>
                        <a:pt x="0" y="7"/>
                        <a:pt x="0" y="6"/>
                      </a:cubicBezTo>
                      <a:cubicBezTo>
                        <a:pt x="0" y="5"/>
                        <a:pt x="1" y="5"/>
                        <a:pt x="1" y="4"/>
                      </a:cubicBezTo>
                      <a:cubicBezTo>
                        <a:pt x="1" y="3"/>
                        <a:pt x="2"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5" name="Freeform 11296">
                  <a:extLst>
                    <a:ext uri="{FF2B5EF4-FFF2-40B4-BE49-F238E27FC236}">
                      <a16:creationId xmlns:a16="http://schemas.microsoft.com/office/drawing/2014/main" id="{C366207D-F329-E3ED-DC07-A1C79C6F8A92}"/>
                    </a:ext>
                  </a:extLst>
                </p:cNvPr>
                <p:cNvSpPr>
                  <a:spLocks/>
                </p:cNvSpPr>
                <p:nvPr/>
              </p:nvSpPr>
              <p:spPr bwMode="auto">
                <a:xfrm>
                  <a:off x="4576" y="2204"/>
                  <a:ext cx="2" cy="3"/>
                </a:xfrm>
                <a:custGeom>
                  <a:avLst/>
                  <a:gdLst>
                    <a:gd name="T0" fmla="*/ 2 w 2"/>
                    <a:gd name="T1" fmla="*/ 2 h 4"/>
                    <a:gd name="T2" fmla="*/ 0 w 2"/>
                    <a:gd name="T3" fmla="*/ 2 h 4"/>
                    <a:gd name="T4" fmla="*/ 2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2" y="0"/>
                        <a:pt x="0" y="2"/>
                        <a:pt x="0" y="4"/>
                      </a:cubicBezTo>
                      <a:cubicBezTo>
                        <a:pt x="0" y="3"/>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6" name="Freeform 11297">
                  <a:extLst>
                    <a:ext uri="{FF2B5EF4-FFF2-40B4-BE49-F238E27FC236}">
                      <a16:creationId xmlns:a16="http://schemas.microsoft.com/office/drawing/2014/main" id="{240DBF3C-3E17-A35C-2489-04DC902B6CB6}"/>
                    </a:ext>
                  </a:extLst>
                </p:cNvPr>
                <p:cNvSpPr>
                  <a:spLocks/>
                </p:cNvSpPr>
                <p:nvPr/>
              </p:nvSpPr>
              <p:spPr bwMode="auto">
                <a:xfrm>
                  <a:off x="4573" y="2222"/>
                  <a:ext cx="3" cy="5"/>
                </a:xfrm>
                <a:custGeom>
                  <a:avLst/>
                  <a:gdLst>
                    <a:gd name="T0" fmla="*/ 2 w 3"/>
                    <a:gd name="T1" fmla="*/ 0 h 6"/>
                    <a:gd name="T2" fmla="*/ 0 w 3"/>
                    <a:gd name="T3" fmla="*/ 3 h 6"/>
                    <a:gd name="T4" fmla="*/ 2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2" y="0"/>
                      </a:moveTo>
                      <a:cubicBezTo>
                        <a:pt x="3" y="0"/>
                        <a:pt x="1" y="6"/>
                        <a:pt x="0" y="3"/>
                      </a:cubicBezTo>
                      <a:cubicBezTo>
                        <a:pt x="1" y="2"/>
                        <a:pt x="3"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7" name="Freeform 11298">
                  <a:extLst>
                    <a:ext uri="{FF2B5EF4-FFF2-40B4-BE49-F238E27FC236}">
                      <a16:creationId xmlns:a16="http://schemas.microsoft.com/office/drawing/2014/main" id="{7C55A721-45EE-37FE-E2F1-D93B7F6B1F08}"/>
                    </a:ext>
                  </a:extLst>
                </p:cNvPr>
                <p:cNvSpPr>
                  <a:spLocks/>
                </p:cNvSpPr>
                <p:nvPr/>
              </p:nvSpPr>
              <p:spPr bwMode="auto">
                <a:xfrm>
                  <a:off x="4571" y="2216"/>
                  <a:ext cx="1" cy="5"/>
                </a:xfrm>
                <a:custGeom>
                  <a:avLst/>
                  <a:gdLst>
                    <a:gd name="T0" fmla="*/ 1 w 2"/>
                    <a:gd name="T1" fmla="*/ 2 h 6"/>
                    <a:gd name="T2" fmla="*/ 0 w 2"/>
                    <a:gd name="T3" fmla="*/ 3 h 6"/>
                    <a:gd name="T4" fmla="*/ 1 w 2"/>
                    <a:gd name="T5" fmla="*/ 3 h 6"/>
                    <a:gd name="T6" fmla="*/ 1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1" y="0"/>
                        <a:pt x="0" y="5"/>
                        <a:pt x="0" y="6"/>
                      </a:cubicBezTo>
                      <a:cubicBezTo>
                        <a:pt x="1" y="5"/>
                        <a:pt x="1" y="4"/>
                        <a:pt x="1" y="4"/>
                      </a:cubicBezTo>
                      <a:cubicBezTo>
                        <a:pt x="1" y="3"/>
                        <a:pt x="2"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8" name="Freeform 11299">
                  <a:extLst>
                    <a:ext uri="{FF2B5EF4-FFF2-40B4-BE49-F238E27FC236}">
                      <a16:creationId xmlns:a16="http://schemas.microsoft.com/office/drawing/2014/main" id="{68328829-5249-8F58-3412-77C7FC5A697B}"/>
                    </a:ext>
                  </a:extLst>
                </p:cNvPr>
                <p:cNvSpPr>
                  <a:spLocks/>
                </p:cNvSpPr>
                <p:nvPr/>
              </p:nvSpPr>
              <p:spPr bwMode="auto">
                <a:xfrm>
                  <a:off x="4568" y="2211"/>
                  <a:ext cx="3" cy="4"/>
                </a:xfrm>
                <a:custGeom>
                  <a:avLst/>
                  <a:gdLst>
                    <a:gd name="T0" fmla="*/ 3 w 3"/>
                    <a:gd name="T1" fmla="*/ 0 h 5"/>
                    <a:gd name="T2" fmla="*/ 0 w 3"/>
                    <a:gd name="T3" fmla="*/ 2 h 5"/>
                    <a:gd name="T4" fmla="*/ 2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3" y="0"/>
                      </a:moveTo>
                      <a:cubicBezTo>
                        <a:pt x="3" y="2"/>
                        <a:pt x="1" y="5"/>
                        <a:pt x="0" y="4"/>
                      </a:cubicBezTo>
                      <a:cubicBezTo>
                        <a:pt x="1" y="4"/>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19" name="Freeform 11300">
                  <a:extLst>
                    <a:ext uri="{FF2B5EF4-FFF2-40B4-BE49-F238E27FC236}">
                      <a16:creationId xmlns:a16="http://schemas.microsoft.com/office/drawing/2014/main" id="{1D67ACA2-96B3-DEAF-8320-B461CDA3DE8F}"/>
                    </a:ext>
                  </a:extLst>
                </p:cNvPr>
                <p:cNvSpPr>
                  <a:spLocks/>
                </p:cNvSpPr>
                <p:nvPr/>
              </p:nvSpPr>
              <p:spPr bwMode="auto">
                <a:xfrm>
                  <a:off x="4571" y="2206"/>
                  <a:ext cx="2" cy="3"/>
                </a:xfrm>
                <a:custGeom>
                  <a:avLst/>
                  <a:gdLst>
                    <a:gd name="T0" fmla="*/ 2 w 2"/>
                    <a:gd name="T1" fmla="*/ 1 h 4"/>
                    <a:gd name="T2" fmla="*/ 0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1" y="0"/>
                        <a:pt x="0" y="2"/>
                        <a:pt x="0" y="4"/>
                      </a:cubicBezTo>
                      <a:cubicBezTo>
                        <a:pt x="0"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0" name="Freeform 11301">
                  <a:extLst>
                    <a:ext uri="{FF2B5EF4-FFF2-40B4-BE49-F238E27FC236}">
                      <a16:creationId xmlns:a16="http://schemas.microsoft.com/office/drawing/2014/main" id="{0AE89294-EE83-FDA5-4BEA-AC8A4CA86A02}"/>
                    </a:ext>
                  </a:extLst>
                </p:cNvPr>
                <p:cNvSpPr>
                  <a:spLocks/>
                </p:cNvSpPr>
                <p:nvPr/>
              </p:nvSpPr>
              <p:spPr bwMode="auto">
                <a:xfrm>
                  <a:off x="4569" y="2224"/>
                  <a:ext cx="2" cy="2"/>
                </a:xfrm>
                <a:custGeom>
                  <a:avLst/>
                  <a:gdLst>
                    <a:gd name="T0" fmla="*/ 2 w 2"/>
                    <a:gd name="T1" fmla="*/ 0 h 3"/>
                    <a:gd name="T2" fmla="*/ 0 w 2"/>
                    <a:gd name="T3" fmla="*/ 0 h 3"/>
                    <a:gd name="T4" fmla="*/ 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2" y="1"/>
                        <a:pt x="0" y="3"/>
                        <a:pt x="0" y="0"/>
                      </a:cubicBezTo>
                      <a:cubicBezTo>
                        <a:pt x="1" y="1"/>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1" name="Freeform 11302">
                  <a:extLst>
                    <a:ext uri="{FF2B5EF4-FFF2-40B4-BE49-F238E27FC236}">
                      <a16:creationId xmlns:a16="http://schemas.microsoft.com/office/drawing/2014/main" id="{0D851291-4D79-1C9F-1D2B-C3B9A8C3ADA1}"/>
                    </a:ext>
                  </a:extLst>
                </p:cNvPr>
                <p:cNvSpPr>
                  <a:spLocks/>
                </p:cNvSpPr>
                <p:nvPr/>
              </p:nvSpPr>
              <p:spPr bwMode="auto">
                <a:xfrm>
                  <a:off x="4566" y="2218"/>
                  <a:ext cx="2" cy="5"/>
                </a:xfrm>
                <a:custGeom>
                  <a:avLst/>
                  <a:gdLst>
                    <a:gd name="T0" fmla="*/ 2 w 2"/>
                    <a:gd name="T1" fmla="*/ 1 h 6"/>
                    <a:gd name="T2" fmla="*/ 1 w 2"/>
                    <a:gd name="T3" fmla="*/ 3 h 6"/>
                    <a:gd name="T4" fmla="*/ 0 w 2"/>
                    <a:gd name="T5" fmla="*/ 3 h 6"/>
                    <a:gd name="T6" fmla="*/ 2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1"/>
                      </a:moveTo>
                      <a:cubicBezTo>
                        <a:pt x="2" y="0"/>
                        <a:pt x="0" y="4"/>
                        <a:pt x="1" y="6"/>
                      </a:cubicBezTo>
                      <a:cubicBezTo>
                        <a:pt x="1" y="5"/>
                        <a:pt x="0" y="4"/>
                        <a:pt x="0" y="4"/>
                      </a:cubicBezTo>
                      <a:cubicBezTo>
                        <a:pt x="0" y="2"/>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2" name="Freeform 11303">
                  <a:extLst>
                    <a:ext uri="{FF2B5EF4-FFF2-40B4-BE49-F238E27FC236}">
                      <a16:creationId xmlns:a16="http://schemas.microsoft.com/office/drawing/2014/main" id="{AC146327-6ECB-C7BB-E0B2-0DBB6613DFC3}"/>
                    </a:ext>
                  </a:extLst>
                </p:cNvPr>
                <p:cNvSpPr>
                  <a:spLocks/>
                </p:cNvSpPr>
                <p:nvPr/>
              </p:nvSpPr>
              <p:spPr bwMode="auto">
                <a:xfrm>
                  <a:off x="4566" y="2216"/>
                  <a:ext cx="1" cy="4"/>
                </a:xfrm>
                <a:custGeom>
                  <a:avLst/>
                  <a:gdLst>
                    <a:gd name="T0" fmla="*/ 1 w 1"/>
                    <a:gd name="T1" fmla="*/ 0 h 5"/>
                    <a:gd name="T2" fmla="*/ 0 w 1"/>
                    <a:gd name="T3" fmla="*/ 2 h 5"/>
                    <a:gd name="T4" fmla="*/ 1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1" y="0"/>
                      </a:moveTo>
                      <a:cubicBezTo>
                        <a:pt x="0" y="1"/>
                        <a:pt x="0" y="4"/>
                        <a:pt x="0" y="5"/>
                      </a:cubicBezTo>
                      <a:cubicBezTo>
                        <a:pt x="1"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3" name="Freeform 11304">
                  <a:extLst>
                    <a:ext uri="{FF2B5EF4-FFF2-40B4-BE49-F238E27FC236}">
                      <a16:creationId xmlns:a16="http://schemas.microsoft.com/office/drawing/2014/main" id="{89BBF787-B41F-F33C-8B0D-2AACC8393723}"/>
                    </a:ext>
                  </a:extLst>
                </p:cNvPr>
                <p:cNvSpPr>
                  <a:spLocks/>
                </p:cNvSpPr>
                <p:nvPr/>
              </p:nvSpPr>
              <p:spPr bwMode="auto">
                <a:xfrm>
                  <a:off x="4523" y="2220"/>
                  <a:ext cx="22" cy="39"/>
                </a:xfrm>
                <a:custGeom>
                  <a:avLst/>
                  <a:gdLst>
                    <a:gd name="T0" fmla="*/ 3 w 27"/>
                    <a:gd name="T1" fmla="*/ 2 h 48"/>
                    <a:gd name="T2" fmla="*/ 2 w 27"/>
                    <a:gd name="T3" fmla="*/ 2 h 48"/>
                    <a:gd name="T4" fmla="*/ 2 w 27"/>
                    <a:gd name="T5" fmla="*/ 5 h 48"/>
                    <a:gd name="T6" fmla="*/ 1 w 27"/>
                    <a:gd name="T7" fmla="*/ 7 h 48"/>
                    <a:gd name="T8" fmla="*/ 1 w 27"/>
                    <a:gd name="T9" fmla="*/ 11 h 48"/>
                    <a:gd name="T10" fmla="*/ 2 w 27"/>
                    <a:gd name="T11" fmla="*/ 13 h 48"/>
                    <a:gd name="T12" fmla="*/ 2 w 27"/>
                    <a:gd name="T13" fmla="*/ 15 h 48"/>
                    <a:gd name="T14" fmla="*/ 2 w 27"/>
                    <a:gd name="T15" fmla="*/ 16 h 48"/>
                    <a:gd name="T16" fmla="*/ 4 w 27"/>
                    <a:gd name="T17" fmla="*/ 19 h 48"/>
                    <a:gd name="T18" fmla="*/ 6 w 27"/>
                    <a:gd name="T19" fmla="*/ 20 h 48"/>
                    <a:gd name="T20" fmla="*/ 7 w 27"/>
                    <a:gd name="T21" fmla="*/ 20 h 48"/>
                    <a:gd name="T22" fmla="*/ 8 w 27"/>
                    <a:gd name="T23" fmla="*/ 20 h 48"/>
                    <a:gd name="T24" fmla="*/ 9 w 27"/>
                    <a:gd name="T25" fmla="*/ 19 h 48"/>
                    <a:gd name="T26" fmla="*/ 10 w 27"/>
                    <a:gd name="T27" fmla="*/ 18 h 48"/>
                    <a:gd name="T28" fmla="*/ 11 w 27"/>
                    <a:gd name="T29" fmla="*/ 16 h 48"/>
                    <a:gd name="T30" fmla="*/ 11 w 27"/>
                    <a:gd name="T31" fmla="*/ 15 h 48"/>
                    <a:gd name="T32" fmla="*/ 11 w 27"/>
                    <a:gd name="T33" fmla="*/ 12 h 48"/>
                    <a:gd name="T34" fmla="*/ 11 w 27"/>
                    <a:gd name="T35" fmla="*/ 10 h 48"/>
                    <a:gd name="T36" fmla="*/ 11 w 27"/>
                    <a:gd name="T37" fmla="*/ 8 h 48"/>
                    <a:gd name="T38" fmla="*/ 10 w 27"/>
                    <a:gd name="T39" fmla="*/ 5 h 48"/>
                    <a:gd name="T40" fmla="*/ 9 w 27"/>
                    <a:gd name="T41" fmla="*/ 4 h 48"/>
                    <a:gd name="T42" fmla="*/ 7 w 27"/>
                    <a:gd name="T43" fmla="*/ 2 h 48"/>
                    <a:gd name="T44" fmla="*/ 6 w 27"/>
                    <a:gd name="T45" fmla="*/ 2 h 48"/>
                    <a:gd name="T46" fmla="*/ 5 w 27"/>
                    <a:gd name="T47" fmla="*/ 1 h 48"/>
                    <a:gd name="T48" fmla="*/ 3 w 27"/>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48">
                      <a:moveTo>
                        <a:pt x="7" y="2"/>
                      </a:moveTo>
                      <a:cubicBezTo>
                        <a:pt x="6" y="5"/>
                        <a:pt x="4" y="3"/>
                        <a:pt x="4" y="5"/>
                      </a:cubicBezTo>
                      <a:cubicBezTo>
                        <a:pt x="4" y="8"/>
                        <a:pt x="1" y="8"/>
                        <a:pt x="2" y="10"/>
                      </a:cubicBezTo>
                      <a:cubicBezTo>
                        <a:pt x="3" y="13"/>
                        <a:pt x="0" y="14"/>
                        <a:pt x="1" y="16"/>
                      </a:cubicBezTo>
                      <a:cubicBezTo>
                        <a:pt x="1" y="19"/>
                        <a:pt x="0" y="22"/>
                        <a:pt x="1" y="25"/>
                      </a:cubicBezTo>
                      <a:cubicBezTo>
                        <a:pt x="2" y="26"/>
                        <a:pt x="1" y="29"/>
                        <a:pt x="2" y="30"/>
                      </a:cubicBezTo>
                      <a:cubicBezTo>
                        <a:pt x="3" y="31"/>
                        <a:pt x="2" y="34"/>
                        <a:pt x="4" y="35"/>
                      </a:cubicBezTo>
                      <a:cubicBezTo>
                        <a:pt x="5" y="35"/>
                        <a:pt x="5" y="39"/>
                        <a:pt x="6" y="38"/>
                      </a:cubicBezTo>
                      <a:cubicBezTo>
                        <a:pt x="7" y="38"/>
                        <a:pt x="8" y="43"/>
                        <a:pt x="9" y="42"/>
                      </a:cubicBezTo>
                      <a:cubicBezTo>
                        <a:pt x="10" y="42"/>
                        <a:pt x="11" y="46"/>
                        <a:pt x="12" y="45"/>
                      </a:cubicBezTo>
                      <a:cubicBezTo>
                        <a:pt x="13" y="43"/>
                        <a:pt x="15" y="48"/>
                        <a:pt x="16" y="45"/>
                      </a:cubicBezTo>
                      <a:cubicBezTo>
                        <a:pt x="17" y="44"/>
                        <a:pt x="19" y="48"/>
                        <a:pt x="19" y="45"/>
                      </a:cubicBezTo>
                      <a:cubicBezTo>
                        <a:pt x="19" y="43"/>
                        <a:pt x="21" y="45"/>
                        <a:pt x="21" y="43"/>
                      </a:cubicBezTo>
                      <a:cubicBezTo>
                        <a:pt x="21" y="42"/>
                        <a:pt x="23" y="43"/>
                        <a:pt x="23" y="41"/>
                      </a:cubicBezTo>
                      <a:cubicBezTo>
                        <a:pt x="23" y="39"/>
                        <a:pt x="25" y="39"/>
                        <a:pt x="24" y="37"/>
                      </a:cubicBezTo>
                      <a:cubicBezTo>
                        <a:pt x="24" y="36"/>
                        <a:pt x="26" y="35"/>
                        <a:pt x="25" y="33"/>
                      </a:cubicBezTo>
                      <a:cubicBezTo>
                        <a:pt x="25" y="31"/>
                        <a:pt x="27" y="30"/>
                        <a:pt x="26" y="28"/>
                      </a:cubicBezTo>
                      <a:cubicBezTo>
                        <a:pt x="25" y="26"/>
                        <a:pt x="26" y="24"/>
                        <a:pt x="25" y="22"/>
                      </a:cubicBezTo>
                      <a:cubicBezTo>
                        <a:pt x="25" y="21"/>
                        <a:pt x="25" y="19"/>
                        <a:pt x="25" y="18"/>
                      </a:cubicBezTo>
                      <a:cubicBezTo>
                        <a:pt x="23" y="16"/>
                        <a:pt x="24" y="12"/>
                        <a:pt x="22" y="11"/>
                      </a:cubicBezTo>
                      <a:cubicBezTo>
                        <a:pt x="21" y="11"/>
                        <a:pt x="21" y="8"/>
                        <a:pt x="20" y="8"/>
                      </a:cubicBezTo>
                      <a:cubicBezTo>
                        <a:pt x="18" y="7"/>
                        <a:pt x="18" y="3"/>
                        <a:pt x="17" y="4"/>
                      </a:cubicBezTo>
                      <a:cubicBezTo>
                        <a:pt x="16" y="4"/>
                        <a:pt x="15" y="1"/>
                        <a:pt x="14" y="2"/>
                      </a:cubicBezTo>
                      <a:cubicBezTo>
                        <a:pt x="12" y="3"/>
                        <a:pt x="11" y="0"/>
                        <a:pt x="10" y="1"/>
                      </a:cubicBezTo>
                      <a:cubicBezTo>
                        <a:pt x="9" y="4"/>
                        <a:pt x="8" y="1"/>
                        <a:pt x="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4" name="Freeform 11305">
                  <a:extLst>
                    <a:ext uri="{FF2B5EF4-FFF2-40B4-BE49-F238E27FC236}">
                      <a16:creationId xmlns:a16="http://schemas.microsoft.com/office/drawing/2014/main" id="{EA418F29-A0F9-B3D3-5EB7-A7730E003AB9}"/>
                    </a:ext>
                  </a:extLst>
                </p:cNvPr>
                <p:cNvSpPr>
                  <a:spLocks/>
                </p:cNvSpPr>
                <p:nvPr/>
              </p:nvSpPr>
              <p:spPr bwMode="auto">
                <a:xfrm>
                  <a:off x="4526" y="2222"/>
                  <a:ext cx="19" cy="37"/>
                </a:xfrm>
                <a:custGeom>
                  <a:avLst/>
                  <a:gdLst>
                    <a:gd name="T0" fmla="*/ 1 w 23"/>
                    <a:gd name="T1" fmla="*/ 14 h 45"/>
                    <a:gd name="T2" fmla="*/ 2 w 23"/>
                    <a:gd name="T3" fmla="*/ 15 h 45"/>
                    <a:gd name="T4" fmla="*/ 4 w 23"/>
                    <a:gd name="T5" fmla="*/ 14 h 45"/>
                    <a:gd name="T6" fmla="*/ 5 w 23"/>
                    <a:gd name="T7" fmla="*/ 14 h 45"/>
                    <a:gd name="T8" fmla="*/ 6 w 23"/>
                    <a:gd name="T9" fmla="*/ 13 h 45"/>
                    <a:gd name="T10" fmla="*/ 6 w 23"/>
                    <a:gd name="T11" fmla="*/ 11 h 45"/>
                    <a:gd name="T12" fmla="*/ 7 w 23"/>
                    <a:gd name="T13" fmla="*/ 9 h 45"/>
                    <a:gd name="T14" fmla="*/ 7 w 23"/>
                    <a:gd name="T15" fmla="*/ 7 h 45"/>
                    <a:gd name="T16" fmla="*/ 7 w 23"/>
                    <a:gd name="T17" fmla="*/ 4 h 45"/>
                    <a:gd name="T18" fmla="*/ 6 w 23"/>
                    <a:gd name="T19" fmla="*/ 2 h 45"/>
                    <a:gd name="T20" fmla="*/ 6 w 23"/>
                    <a:gd name="T21" fmla="*/ 0 h 45"/>
                    <a:gd name="T22" fmla="*/ 6 w 23"/>
                    <a:gd name="T23" fmla="*/ 1 h 45"/>
                    <a:gd name="T24" fmla="*/ 7 w 23"/>
                    <a:gd name="T25" fmla="*/ 2 h 45"/>
                    <a:gd name="T26" fmla="*/ 8 w 23"/>
                    <a:gd name="T27" fmla="*/ 4 h 45"/>
                    <a:gd name="T28" fmla="*/ 10 w 23"/>
                    <a:gd name="T29" fmla="*/ 7 h 45"/>
                    <a:gd name="T30" fmla="*/ 10 w 23"/>
                    <a:gd name="T31" fmla="*/ 9 h 45"/>
                    <a:gd name="T32" fmla="*/ 10 w 23"/>
                    <a:gd name="T33" fmla="*/ 12 h 45"/>
                    <a:gd name="T34" fmla="*/ 10 w 23"/>
                    <a:gd name="T35" fmla="*/ 14 h 45"/>
                    <a:gd name="T36" fmla="*/ 10 w 23"/>
                    <a:gd name="T37" fmla="*/ 16 h 45"/>
                    <a:gd name="T38" fmla="*/ 9 w 23"/>
                    <a:gd name="T39" fmla="*/ 17 h 45"/>
                    <a:gd name="T40" fmla="*/ 8 w 23"/>
                    <a:gd name="T41" fmla="*/ 18 h 45"/>
                    <a:gd name="T42" fmla="*/ 7 w 23"/>
                    <a:gd name="T43" fmla="*/ 20 h 45"/>
                    <a:gd name="T44" fmla="*/ 6 w 23"/>
                    <a:gd name="T45" fmla="*/ 20 h 45"/>
                    <a:gd name="T46" fmla="*/ 4 w 23"/>
                    <a:gd name="T47" fmla="*/ 20 h 45"/>
                    <a:gd name="T48" fmla="*/ 2 w 23"/>
                    <a:gd name="T49" fmla="*/ 17 h 45"/>
                    <a:gd name="T50" fmla="*/ 2 w 23"/>
                    <a:gd name="T51" fmla="*/ 16 h 45"/>
                    <a:gd name="T52" fmla="*/ 0 w 23"/>
                    <a:gd name="T53" fmla="*/ 14 h 45"/>
                    <a:gd name="T54" fmla="*/ 1 w 23"/>
                    <a:gd name="T55" fmla="*/ 14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 h="45">
                      <a:moveTo>
                        <a:pt x="1" y="32"/>
                      </a:moveTo>
                      <a:cubicBezTo>
                        <a:pt x="2" y="31"/>
                        <a:pt x="4" y="35"/>
                        <a:pt x="5" y="33"/>
                      </a:cubicBezTo>
                      <a:cubicBezTo>
                        <a:pt x="6" y="32"/>
                        <a:pt x="8" y="35"/>
                        <a:pt x="8" y="32"/>
                      </a:cubicBezTo>
                      <a:cubicBezTo>
                        <a:pt x="8" y="30"/>
                        <a:pt x="10" y="32"/>
                        <a:pt x="10" y="30"/>
                      </a:cubicBezTo>
                      <a:cubicBezTo>
                        <a:pt x="10" y="29"/>
                        <a:pt x="12" y="30"/>
                        <a:pt x="12" y="28"/>
                      </a:cubicBezTo>
                      <a:cubicBezTo>
                        <a:pt x="11" y="26"/>
                        <a:pt x="13" y="27"/>
                        <a:pt x="13" y="24"/>
                      </a:cubicBezTo>
                      <a:cubicBezTo>
                        <a:pt x="13" y="23"/>
                        <a:pt x="15" y="23"/>
                        <a:pt x="14" y="20"/>
                      </a:cubicBezTo>
                      <a:cubicBezTo>
                        <a:pt x="14" y="18"/>
                        <a:pt x="16" y="17"/>
                        <a:pt x="15" y="15"/>
                      </a:cubicBezTo>
                      <a:cubicBezTo>
                        <a:pt x="14" y="14"/>
                        <a:pt x="15" y="12"/>
                        <a:pt x="14" y="9"/>
                      </a:cubicBezTo>
                      <a:cubicBezTo>
                        <a:pt x="14" y="8"/>
                        <a:pt x="14" y="6"/>
                        <a:pt x="13" y="5"/>
                      </a:cubicBezTo>
                      <a:cubicBezTo>
                        <a:pt x="12" y="4"/>
                        <a:pt x="12" y="2"/>
                        <a:pt x="12" y="0"/>
                      </a:cubicBezTo>
                      <a:cubicBezTo>
                        <a:pt x="13" y="1"/>
                        <a:pt x="13" y="1"/>
                        <a:pt x="13" y="1"/>
                      </a:cubicBezTo>
                      <a:cubicBezTo>
                        <a:pt x="14" y="0"/>
                        <a:pt x="14" y="4"/>
                        <a:pt x="16" y="5"/>
                      </a:cubicBezTo>
                      <a:cubicBezTo>
                        <a:pt x="17" y="5"/>
                        <a:pt x="17" y="8"/>
                        <a:pt x="18" y="8"/>
                      </a:cubicBezTo>
                      <a:cubicBezTo>
                        <a:pt x="20" y="9"/>
                        <a:pt x="19" y="13"/>
                        <a:pt x="21" y="15"/>
                      </a:cubicBezTo>
                      <a:cubicBezTo>
                        <a:pt x="21" y="16"/>
                        <a:pt x="21" y="18"/>
                        <a:pt x="21" y="19"/>
                      </a:cubicBezTo>
                      <a:cubicBezTo>
                        <a:pt x="22" y="21"/>
                        <a:pt x="21" y="23"/>
                        <a:pt x="22" y="25"/>
                      </a:cubicBezTo>
                      <a:cubicBezTo>
                        <a:pt x="23" y="27"/>
                        <a:pt x="21" y="28"/>
                        <a:pt x="21" y="30"/>
                      </a:cubicBezTo>
                      <a:cubicBezTo>
                        <a:pt x="22" y="32"/>
                        <a:pt x="20" y="33"/>
                        <a:pt x="20" y="34"/>
                      </a:cubicBezTo>
                      <a:cubicBezTo>
                        <a:pt x="21" y="36"/>
                        <a:pt x="19" y="36"/>
                        <a:pt x="19" y="38"/>
                      </a:cubicBezTo>
                      <a:cubicBezTo>
                        <a:pt x="19" y="40"/>
                        <a:pt x="17" y="39"/>
                        <a:pt x="17" y="40"/>
                      </a:cubicBezTo>
                      <a:cubicBezTo>
                        <a:pt x="17" y="42"/>
                        <a:pt x="15" y="40"/>
                        <a:pt x="15" y="42"/>
                      </a:cubicBezTo>
                      <a:cubicBezTo>
                        <a:pt x="15" y="45"/>
                        <a:pt x="13" y="41"/>
                        <a:pt x="12" y="42"/>
                      </a:cubicBezTo>
                      <a:cubicBezTo>
                        <a:pt x="11" y="45"/>
                        <a:pt x="9" y="40"/>
                        <a:pt x="8" y="42"/>
                      </a:cubicBezTo>
                      <a:cubicBezTo>
                        <a:pt x="7" y="43"/>
                        <a:pt x="6" y="39"/>
                        <a:pt x="5" y="39"/>
                      </a:cubicBezTo>
                      <a:cubicBezTo>
                        <a:pt x="4" y="40"/>
                        <a:pt x="3" y="35"/>
                        <a:pt x="2" y="35"/>
                      </a:cubicBezTo>
                      <a:cubicBezTo>
                        <a:pt x="1" y="36"/>
                        <a:pt x="1" y="33"/>
                        <a:pt x="0" y="32"/>
                      </a:cubicBezTo>
                      <a:lnTo>
                        <a:pt x="1" y="32"/>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5" name="Freeform 11306">
                  <a:extLst>
                    <a:ext uri="{FF2B5EF4-FFF2-40B4-BE49-F238E27FC236}">
                      <a16:creationId xmlns:a16="http://schemas.microsoft.com/office/drawing/2014/main" id="{E39D2700-4CF1-9EDA-62DA-1A44AEA27B08}"/>
                    </a:ext>
                  </a:extLst>
                </p:cNvPr>
                <p:cNvSpPr>
                  <a:spLocks/>
                </p:cNvSpPr>
                <p:nvPr/>
              </p:nvSpPr>
              <p:spPr bwMode="auto">
                <a:xfrm>
                  <a:off x="4526" y="2237"/>
                  <a:ext cx="19" cy="22"/>
                </a:xfrm>
                <a:custGeom>
                  <a:avLst/>
                  <a:gdLst>
                    <a:gd name="T0" fmla="*/ 0 w 23"/>
                    <a:gd name="T1" fmla="*/ 6 h 27"/>
                    <a:gd name="T2" fmla="*/ 2 w 23"/>
                    <a:gd name="T3" fmla="*/ 7 h 27"/>
                    <a:gd name="T4" fmla="*/ 2 w 23"/>
                    <a:gd name="T5" fmla="*/ 9 h 27"/>
                    <a:gd name="T6" fmla="*/ 4 w 23"/>
                    <a:gd name="T7" fmla="*/ 11 h 27"/>
                    <a:gd name="T8" fmla="*/ 6 w 23"/>
                    <a:gd name="T9" fmla="*/ 11 h 27"/>
                    <a:gd name="T10" fmla="*/ 7 w 23"/>
                    <a:gd name="T11" fmla="*/ 11 h 27"/>
                    <a:gd name="T12" fmla="*/ 8 w 23"/>
                    <a:gd name="T13" fmla="*/ 10 h 27"/>
                    <a:gd name="T14" fmla="*/ 9 w 23"/>
                    <a:gd name="T15" fmla="*/ 9 h 27"/>
                    <a:gd name="T16" fmla="*/ 10 w 23"/>
                    <a:gd name="T17" fmla="*/ 7 h 27"/>
                    <a:gd name="T18" fmla="*/ 10 w 23"/>
                    <a:gd name="T19" fmla="*/ 6 h 27"/>
                    <a:gd name="T20" fmla="*/ 10 w 23"/>
                    <a:gd name="T21" fmla="*/ 3 h 27"/>
                    <a:gd name="T22" fmla="*/ 10 w 23"/>
                    <a:gd name="T23" fmla="*/ 1 h 27"/>
                    <a:gd name="T24" fmla="*/ 10 w 23"/>
                    <a:gd name="T25" fmla="*/ 0 h 27"/>
                    <a:gd name="T26" fmla="*/ 10 w 23"/>
                    <a:gd name="T27" fmla="*/ 2 h 27"/>
                    <a:gd name="T28" fmla="*/ 10 w 23"/>
                    <a:gd name="T29" fmla="*/ 4 h 27"/>
                    <a:gd name="T30" fmla="*/ 10 w 23"/>
                    <a:gd name="T31" fmla="*/ 6 h 27"/>
                    <a:gd name="T32" fmla="*/ 8 w 23"/>
                    <a:gd name="T33" fmla="*/ 7 h 27"/>
                    <a:gd name="T34" fmla="*/ 8 w 23"/>
                    <a:gd name="T35" fmla="*/ 8 h 27"/>
                    <a:gd name="T36" fmla="*/ 7 w 23"/>
                    <a:gd name="T37" fmla="*/ 9 h 27"/>
                    <a:gd name="T38" fmla="*/ 6 w 23"/>
                    <a:gd name="T39" fmla="*/ 9 h 27"/>
                    <a:gd name="T40" fmla="*/ 3 w 23"/>
                    <a:gd name="T41" fmla="*/ 9 h 27"/>
                    <a:gd name="T42" fmla="*/ 2 w 23"/>
                    <a:gd name="T43" fmla="*/ 7 h 27"/>
                    <a:gd name="T44" fmla="*/ 2 w 23"/>
                    <a:gd name="T45" fmla="*/ 6 h 27"/>
                    <a:gd name="T46" fmla="*/ 1 w 23"/>
                    <a:gd name="T47" fmla="*/ 6 h 27"/>
                    <a:gd name="T48" fmla="*/ 0 w 23"/>
                    <a:gd name="T49" fmla="*/ 6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 h="27">
                      <a:moveTo>
                        <a:pt x="0" y="14"/>
                      </a:moveTo>
                      <a:cubicBezTo>
                        <a:pt x="1" y="15"/>
                        <a:pt x="1" y="18"/>
                        <a:pt x="2" y="17"/>
                      </a:cubicBezTo>
                      <a:cubicBezTo>
                        <a:pt x="3" y="17"/>
                        <a:pt x="4" y="22"/>
                        <a:pt x="5" y="21"/>
                      </a:cubicBezTo>
                      <a:cubicBezTo>
                        <a:pt x="6" y="21"/>
                        <a:pt x="7" y="25"/>
                        <a:pt x="8" y="24"/>
                      </a:cubicBezTo>
                      <a:cubicBezTo>
                        <a:pt x="9" y="22"/>
                        <a:pt x="11" y="27"/>
                        <a:pt x="12" y="24"/>
                      </a:cubicBezTo>
                      <a:cubicBezTo>
                        <a:pt x="13" y="23"/>
                        <a:pt x="15" y="27"/>
                        <a:pt x="15" y="24"/>
                      </a:cubicBezTo>
                      <a:cubicBezTo>
                        <a:pt x="15" y="22"/>
                        <a:pt x="17" y="24"/>
                        <a:pt x="17" y="22"/>
                      </a:cubicBezTo>
                      <a:cubicBezTo>
                        <a:pt x="17" y="21"/>
                        <a:pt x="19" y="22"/>
                        <a:pt x="19" y="20"/>
                      </a:cubicBezTo>
                      <a:cubicBezTo>
                        <a:pt x="19" y="18"/>
                        <a:pt x="21" y="18"/>
                        <a:pt x="20" y="16"/>
                      </a:cubicBezTo>
                      <a:cubicBezTo>
                        <a:pt x="20" y="15"/>
                        <a:pt x="22" y="14"/>
                        <a:pt x="21" y="12"/>
                      </a:cubicBezTo>
                      <a:cubicBezTo>
                        <a:pt x="21" y="10"/>
                        <a:pt x="23" y="9"/>
                        <a:pt x="22" y="7"/>
                      </a:cubicBezTo>
                      <a:cubicBezTo>
                        <a:pt x="21" y="5"/>
                        <a:pt x="22" y="3"/>
                        <a:pt x="21" y="1"/>
                      </a:cubicBezTo>
                      <a:cubicBezTo>
                        <a:pt x="21" y="1"/>
                        <a:pt x="21" y="0"/>
                        <a:pt x="21" y="0"/>
                      </a:cubicBezTo>
                      <a:cubicBezTo>
                        <a:pt x="21" y="1"/>
                        <a:pt x="21" y="2"/>
                        <a:pt x="21" y="3"/>
                      </a:cubicBezTo>
                      <a:cubicBezTo>
                        <a:pt x="22" y="5"/>
                        <a:pt x="21" y="6"/>
                        <a:pt x="21" y="8"/>
                      </a:cubicBezTo>
                      <a:cubicBezTo>
                        <a:pt x="21" y="10"/>
                        <a:pt x="20" y="11"/>
                        <a:pt x="20" y="12"/>
                      </a:cubicBezTo>
                      <a:cubicBezTo>
                        <a:pt x="20" y="14"/>
                        <a:pt x="18" y="14"/>
                        <a:pt x="18" y="16"/>
                      </a:cubicBezTo>
                      <a:cubicBezTo>
                        <a:pt x="18" y="18"/>
                        <a:pt x="17" y="17"/>
                        <a:pt x="17" y="18"/>
                      </a:cubicBezTo>
                      <a:cubicBezTo>
                        <a:pt x="17" y="20"/>
                        <a:pt x="14" y="18"/>
                        <a:pt x="14" y="20"/>
                      </a:cubicBezTo>
                      <a:cubicBezTo>
                        <a:pt x="14" y="23"/>
                        <a:pt x="12" y="19"/>
                        <a:pt x="12" y="20"/>
                      </a:cubicBezTo>
                      <a:cubicBezTo>
                        <a:pt x="11" y="23"/>
                        <a:pt x="8" y="18"/>
                        <a:pt x="7" y="20"/>
                      </a:cubicBezTo>
                      <a:cubicBezTo>
                        <a:pt x="6" y="21"/>
                        <a:pt x="5" y="17"/>
                        <a:pt x="4" y="17"/>
                      </a:cubicBezTo>
                      <a:cubicBezTo>
                        <a:pt x="3" y="18"/>
                        <a:pt x="3" y="15"/>
                        <a:pt x="2" y="14"/>
                      </a:cubicBezTo>
                      <a:cubicBezTo>
                        <a:pt x="2" y="14"/>
                        <a:pt x="1" y="13"/>
                        <a:pt x="1" y="14"/>
                      </a:cubicBezTo>
                      <a:lnTo>
                        <a:pt x="0" y="14"/>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6" name="Freeform 11307">
                  <a:extLst>
                    <a:ext uri="{FF2B5EF4-FFF2-40B4-BE49-F238E27FC236}">
                      <a16:creationId xmlns:a16="http://schemas.microsoft.com/office/drawing/2014/main" id="{48C57F77-68E1-044A-E033-5B1D55B8A0CC}"/>
                    </a:ext>
                  </a:extLst>
                </p:cNvPr>
                <p:cNvSpPr>
                  <a:spLocks/>
                </p:cNvSpPr>
                <p:nvPr/>
              </p:nvSpPr>
              <p:spPr bwMode="auto">
                <a:xfrm>
                  <a:off x="4535" y="2230"/>
                  <a:ext cx="2" cy="2"/>
                </a:xfrm>
                <a:custGeom>
                  <a:avLst/>
                  <a:gdLst>
                    <a:gd name="T0" fmla="*/ 2 w 2"/>
                    <a:gd name="T1" fmla="*/ 0 h 3"/>
                    <a:gd name="T2" fmla="*/ 2 w 2"/>
                    <a:gd name="T3" fmla="*/ 1 h 3"/>
                    <a:gd name="T4" fmla="*/ 1 w 2"/>
                    <a:gd name="T5" fmla="*/ 1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1" y="0"/>
                        <a:pt x="1" y="2"/>
                        <a:pt x="2" y="3"/>
                      </a:cubicBezTo>
                      <a:cubicBezTo>
                        <a:pt x="2" y="3"/>
                        <a:pt x="1" y="3"/>
                        <a:pt x="1" y="2"/>
                      </a:cubicBezTo>
                      <a:cubicBezTo>
                        <a:pt x="0"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7" name="Freeform 11308">
                  <a:extLst>
                    <a:ext uri="{FF2B5EF4-FFF2-40B4-BE49-F238E27FC236}">
                      <a16:creationId xmlns:a16="http://schemas.microsoft.com/office/drawing/2014/main" id="{0AEE9059-7983-AC5C-3169-1760CF3FA7F1}"/>
                    </a:ext>
                  </a:extLst>
                </p:cNvPr>
                <p:cNvSpPr>
                  <a:spLocks/>
                </p:cNvSpPr>
                <p:nvPr/>
              </p:nvSpPr>
              <p:spPr bwMode="auto">
                <a:xfrm>
                  <a:off x="4533" y="2226"/>
                  <a:ext cx="2" cy="3"/>
                </a:xfrm>
                <a:custGeom>
                  <a:avLst/>
                  <a:gdLst>
                    <a:gd name="T0" fmla="*/ 0 w 2"/>
                    <a:gd name="T1" fmla="*/ 0 h 4"/>
                    <a:gd name="T2" fmla="*/ 0 w 2"/>
                    <a:gd name="T3" fmla="*/ 2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2" y="1"/>
                        <a:pt x="1" y="4"/>
                        <a:pt x="0" y="4"/>
                      </a:cubicBezTo>
                      <a:cubicBezTo>
                        <a:pt x="0" y="3"/>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8" name="Freeform 11309">
                  <a:extLst>
                    <a:ext uri="{FF2B5EF4-FFF2-40B4-BE49-F238E27FC236}">
                      <a16:creationId xmlns:a16="http://schemas.microsoft.com/office/drawing/2014/main" id="{9CB7BD0C-C25A-613C-340D-98A862144123}"/>
                    </a:ext>
                  </a:extLst>
                </p:cNvPr>
                <p:cNvSpPr>
                  <a:spLocks/>
                </p:cNvSpPr>
                <p:nvPr/>
              </p:nvSpPr>
              <p:spPr bwMode="auto">
                <a:xfrm>
                  <a:off x="4533" y="2233"/>
                  <a:ext cx="1" cy="3"/>
                </a:xfrm>
                <a:custGeom>
                  <a:avLst/>
                  <a:gdLst>
                    <a:gd name="T0" fmla="*/ 1 w 2"/>
                    <a:gd name="T1" fmla="*/ 1 h 4"/>
                    <a:gd name="T2" fmla="*/ 1 w 2"/>
                    <a:gd name="T3" fmla="*/ 1 h 4"/>
                    <a:gd name="T4" fmla="*/ 1 w 2"/>
                    <a:gd name="T5" fmla="*/ 2 h 4"/>
                    <a:gd name="T6" fmla="*/ 1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1"/>
                      </a:moveTo>
                      <a:cubicBezTo>
                        <a:pt x="2" y="0"/>
                        <a:pt x="1" y="0"/>
                        <a:pt x="1" y="1"/>
                      </a:cubicBezTo>
                      <a:cubicBezTo>
                        <a:pt x="0" y="1"/>
                        <a:pt x="0" y="3"/>
                        <a:pt x="1" y="4"/>
                      </a:cubicBezTo>
                      <a:cubicBezTo>
                        <a:pt x="1" y="3"/>
                        <a:pt x="0"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29" name="Freeform 11310">
                  <a:extLst>
                    <a:ext uri="{FF2B5EF4-FFF2-40B4-BE49-F238E27FC236}">
                      <a16:creationId xmlns:a16="http://schemas.microsoft.com/office/drawing/2014/main" id="{9047D9EB-43FE-D718-3037-CF4E81E5A469}"/>
                    </a:ext>
                  </a:extLst>
                </p:cNvPr>
                <p:cNvSpPr>
                  <a:spLocks/>
                </p:cNvSpPr>
                <p:nvPr/>
              </p:nvSpPr>
              <p:spPr bwMode="auto">
                <a:xfrm>
                  <a:off x="4529" y="2227"/>
                  <a:ext cx="1" cy="6"/>
                </a:xfrm>
                <a:custGeom>
                  <a:avLst/>
                  <a:gdLst>
                    <a:gd name="T0" fmla="*/ 0 w 1"/>
                    <a:gd name="T1" fmla="*/ 0 h 7"/>
                    <a:gd name="T2" fmla="*/ 1 w 1"/>
                    <a:gd name="T3" fmla="*/ 3 h 7"/>
                    <a:gd name="T4" fmla="*/ 0 w 1"/>
                    <a:gd name="T5" fmla="*/ 3 h 7"/>
                    <a:gd name="T6" fmla="*/ 0 w 1"/>
                    <a:gd name="T7" fmla="*/ 3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1" y="1"/>
                        <a:pt x="1" y="2"/>
                        <a:pt x="1" y="3"/>
                      </a:cubicBezTo>
                      <a:cubicBezTo>
                        <a:pt x="1" y="3"/>
                        <a:pt x="1" y="7"/>
                        <a:pt x="0" y="6"/>
                      </a:cubicBezTo>
                      <a:cubicBezTo>
                        <a:pt x="0" y="5"/>
                        <a:pt x="0" y="4"/>
                        <a:pt x="0" y="4"/>
                      </a:cubicBezTo>
                      <a:cubicBezTo>
                        <a:pt x="0"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0" name="Freeform 11311">
                  <a:extLst>
                    <a:ext uri="{FF2B5EF4-FFF2-40B4-BE49-F238E27FC236}">
                      <a16:creationId xmlns:a16="http://schemas.microsoft.com/office/drawing/2014/main" id="{452302AA-BFC8-6B76-2B60-79DA0A96BA07}"/>
                    </a:ext>
                  </a:extLst>
                </p:cNvPr>
                <p:cNvSpPr>
                  <a:spLocks/>
                </p:cNvSpPr>
                <p:nvPr/>
              </p:nvSpPr>
              <p:spPr bwMode="auto">
                <a:xfrm>
                  <a:off x="4530" y="2223"/>
                  <a:ext cx="2" cy="3"/>
                </a:xfrm>
                <a:custGeom>
                  <a:avLst/>
                  <a:gdLst>
                    <a:gd name="T0" fmla="*/ 2 w 2"/>
                    <a:gd name="T1" fmla="*/ 2 h 4"/>
                    <a:gd name="T2" fmla="*/ 1 w 2"/>
                    <a:gd name="T3" fmla="*/ 2 h 4"/>
                    <a:gd name="T4" fmla="*/ 2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2" y="0"/>
                        <a:pt x="0" y="2"/>
                        <a:pt x="1" y="4"/>
                      </a:cubicBezTo>
                      <a:cubicBezTo>
                        <a:pt x="1" y="3"/>
                        <a:pt x="2" y="1"/>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1" name="Freeform 11312">
                  <a:extLst>
                    <a:ext uri="{FF2B5EF4-FFF2-40B4-BE49-F238E27FC236}">
                      <a16:creationId xmlns:a16="http://schemas.microsoft.com/office/drawing/2014/main" id="{282AD19B-3C1B-A598-A678-3682B44D9633}"/>
                    </a:ext>
                  </a:extLst>
                </p:cNvPr>
                <p:cNvSpPr>
                  <a:spLocks/>
                </p:cNvSpPr>
                <p:nvPr/>
              </p:nvSpPr>
              <p:spPr bwMode="auto">
                <a:xfrm>
                  <a:off x="4533" y="2240"/>
                  <a:ext cx="2" cy="5"/>
                </a:xfrm>
                <a:custGeom>
                  <a:avLst/>
                  <a:gdLst>
                    <a:gd name="T0" fmla="*/ 1 w 2"/>
                    <a:gd name="T1" fmla="*/ 0 h 6"/>
                    <a:gd name="T2" fmla="*/ 0 w 2"/>
                    <a:gd name="T3" fmla="*/ 3 h 6"/>
                    <a:gd name="T4" fmla="*/ 1 w 2"/>
                    <a:gd name="T5" fmla="*/ 0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2" y="0"/>
                        <a:pt x="2" y="6"/>
                        <a:pt x="0" y="4"/>
                      </a:cubicBezTo>
                      <a:cubicBezTo>
                        <a:pt x="1" y="3"/>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2" name="Freeform 11313">
                  <a:extLst>
                    <a:ext uri="{FF2B5EF4-FFF2-40B4-BE49-F238E27FC236}">
                      <a16:creationId xmlns:a16="http://schemas.microsoft.com/office/drawing/2014/main" id="{382EDA1B-E44F-C4D9-BC0C-F4BD303D2788}"/>
                    </a:ext>
                  </a:extLst>
                </p:cNvPr>
                <p:cNvSpPr>
                  <a:spLocks/>
                </p:cNvSpPr>
                <p:nvPr/>
              </p:nvSpPr>
              <p:spPr bwMode="auto">
                <a:xfrm>
                  <a:off x="4529" y="2236"/>
                  <a:ext cx="2" cy="5"/>
                </a:xfrm>
                <a:custGeom>
                  <a:avLst/>
                  <a:gdLst>
                    <a:gd name="T0" fmla="*/ 2 w 2"/>
                    <a:gd name="T1" fmla="*/ 2 h 6"/>
                    <a:gd name="T2" fmla="*/ 1 w 2"/>
                    <a:gd name="T3" fmla="*/ 3 h 6"/>
                    <a:gd name="T4" fmla="*/ 1 w 2"/>
                    <a:gd name="T5" fmla="*/ 3 h 6"/>
                    <a:gd name="T6" fmla="*/ 1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1" y="5"/>
                        <a:pt x="1" y="6"/>
                      </a:cubicBezTo>
                      <a:cubicBezTo>
                        <a:pt x="1" y="6"/>
                        <a:pt x="1" y="5"/>
                        <a:pt x="1" y="4"/>
                      </a:cubicBezTo>
                      <a:cubicBezTo>
                        <a:pt x="1" y="3"/>
                        <a:pt x="1" y="3"/>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3" name="Freeform 11314">
                  <a:extLst>
                    <a:ext uri="{FF2B5EF4-FFF2-40B4-BE49-F238E27FC236}">
                      <a16:creationId xmlns:a16="http://schemas.microsoft.com/office/drawing/2014/main" id="{2FCA3C01-C9ED-F56B-E95E-691560CC08C1}"/>
                    </a:ext>
                  </a:extLst>
                </p:cNvPr>
                <p:cNvSpPr>
                  <a:spLocks/>
                </p:cNvSpPr>
                <p:nvPr/>
              </p:nvSpPr>
              <p:spPr bwMode="auto">
                <a:xfrm>
                  <a:off x="4525" y="2231"/>
                  <a:ext cx="2" cy="4"/>
                </a:xfrm>
                <a:custGeom>
                  <a:avLst/>
                  <a:gdLst>
                    <a:gd name="T0" fmla="*/ 1 w 2"/>
                    <a:gd name="T1" fmla="*/ 0 h 5"/>
                    <a:gd name="T2" fmla="*/ 0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2"/>
                        <a:pt x="1" y="5"/>
                        <a:pt x="0" y="5"/>
                      </a:cubicBezTo>
                      <a:cubicBezTo>
                        <a:pt x="1" y="5"/>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4" name="Freeform 11315">
                  <a:extLst>
                    <a:ext uri="{FF2B5EF4-FFF2-40B4-BE49-F238E27FC236}">
                      <a16:creationId xmlns:a16="http://schemas.microsoft.com/office/drawing/2014/main" id="{C17B8DA6-06E6-0FDA-E2B0-7A3E0EDEFA1E}"/>
                    </a:ext>
                  </a:extLst>
                </p:cNvPr>
                <p:cNvSpPr>
                  <a:spLocks/>
                </p:cNvSpPr>
                <p:nvPr/>
              </p:nvSpPr>
              <p:spPr bwMode="auto">
                <a:xfrm>
                  <a:off x="4526" y="2226"/>
                  <a:ext cx="2" cy="4"/>
                </a:xfrm>
                <a:custGeom>
                  <a:avLst/>
                  <a:gdLst>
                    <a:gd name="T0" fmla="*/ 2 w 2"/>
                    <a:gd name="T1" fmla="*/ 0 h 4"/>
                    <a:gd name="T2" fmla="*/ 1 w 2"/>
                    <a:gd name="T3" fmla="*/ 4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0" y="0"/>
                        <a:pt x="0" y="2"/>
                        <a:pt x="1" y="4"/>
                      </a:cubicBezTo>
                      <a:cubicBezTo>
                        <a:pt x="1"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5" name="Freeform 11316">
                  <a:extLst>
                    <a:ext uri="{FF2B5EF4-FFF2-40B4-BE49-F238E27FC236}">
                      <a16:creationId xmlns:a16="http://schemas.microsoft.com/office/drawing/2014/main" id="{3B44EA30-A54A-C457-7E94-EBA04434AC35}"/>
                    </a:ext>
                  </a:extLst>
                </p:cNvPr>
                <p:cNvSpPr>
                  <a:spLocks/>
                </p:cNvSpPr>
                <p:nvPr/>
              </p:nvSpPr>
              <p:spPr bwMode="auto">
                <a:xfrm>
                  <a:off x="4529" y="2244"/>
                  <a:ext cx="2" cy="2"/>
                </a:xfrm>
                <a:custGeom>
                  <a:avLst/>
                  <a:gdLst>
                    <a:gd name="T0" fmla="*/ 2 w 2"/>
                    <a:gd name="T1" fmla="*/ 0 h 3"/>
                    <a:gd name="T2" fmla="*/ 0 w 2"/>
                    <a:gd name="T3" fmla="*/ 1 h 3"/>
                    <a:gd name="T4" fmla="*/ 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2" y="1"/>
                        <a:pt x="1" y="3"/>
                        <a:pt x="0" y="1"/>
                      </a:cubicBezTo>
                      <a:cubicBezTo>
                        <a:pt x="1" y="1"/>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6" name="Freeform 11317">
                  <a:extLst>
                    <a:ext uri="{FF2B5EF4-FFF2-40B4-BE49-F238E27FC236}">
                      <a16:creationId xmlns:a16="http://schemas.microsoft.com/office/drawing/2014/main" id="{B05A1B99-486D-76E1-6D73-D4A3D6036623}"/>
                    </a:ext>
                  </a:extLst>
                </p:cNvPr>
                <p:cNvSpPr>
                  <a:spLocks/>
                </p:cNvSpPr>
                <p:nvPr/>
              </p:nvSpPr>
              <p:spPr bwMode="auto">
                <a:xfrm>
                  <a:off x="4526" y="2240"/>
                  <a:ext cx="2" cy="4"/>
                </a:xfrm>
                <a:custGeom>
                  <a:avLst/>
                  <a:gdLst>
                    <a:gd name="T0" fmla="*/ 1 w 2"/>
                    <a:gd name="T1" fmla="*/ 0 h 5"/>
                    <a:gd name="T2" fmla="*/ 2 w 2"/>
                    <a:gd name="T3" fmla="*/ 2 h 5"/>
                    <a:gd name="T4" fmla="*/ 1 w 2"/>
                    <a:gd name="T5" fmla="*/ 2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0"/>
                      </a:moveTo>
                      <a:cubicBezTo>
                        <a:pt x="1" y="0"/>
                        <a:pt x="0" y="4"/>
                        <a:pt x="2" y="5"/>
                      </a:cubicBezTo>
                      <a:cubicBezTo>
                        <a:pt x="1" y="5"/>
                        <a:pt x="1" y="4"/>
                        <a:pt x="1" y="4"/>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7" name="Freeform 11318">
                  <a:extLst>
                    <a:ext uri="{FF2B5EF4-FFF2-40B4-BE49-F238E27FC236}">
                      <a16:creationId xmlns:a16="http://schemas.microsoft.com/office/drawing/2014/main" id="{F0045E64-FAD4-9911-34A4-DB41925C580D}"/>
                    </a:ext>
                  </a:extLst>
                </p:cNvPr>
                <p:cNvSpPr>
                  <a:spLocks/>
                </p:cNvSpPr>
                <p:nvPr/>
              </p:nvSpPr>
              <p:spPr bwMode="auto">
                <a:xfrm>
                  <a:off x="4523" y="2238"/>
                  <a:ext cx="2" cy="3"/>
                </a:xfrm>
                <a:custGeom>
                  <a:avLst/>
                  <a:gdLst>
                    <a:gd name="T0" fmla="*/ 1 w 2"/>
                    <a:gd name="T1" fmla="*/ 0 h 4"/>
                    <a:gd name="T2" fmla="*/ 2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1" y="1"/>
                        <a:pt x="1" y="3"/>
                        <a:pt x="2" y="4"/>
                      </a:cubicBezTo>
                      <a:cubicBezTo>
                        <a:pt x="2"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8" name="Freeform 11319">
                  <a:extLst>
                    <a:ext uri="{FF2B5EF4-FFF2-40B4-BE49-F238E27FC236}">
                      <a16:creationId xmlns:a16="http://schemas.microsoft.com/office/drawing/2014/main" id="{12E43DB0-347C-9BAE-947B-6E5E3EDBEECB}"/>
                    </a:ext>
                  </a:extLst>
                </p:cNvPr>
                <p:cNvSpPr>
                  <a:spLocks/>
                </p:cNvSpPr>
                <p:nvPr/>
              </p:nvSpPr>
              <p:spPr bwMode="auto">
                <a:xfrm>
                  <a:off x="4531" y="2167"/>
                  <a:ext cx="21" cy="40"/>
                </a:xfrm>
                <a:custGeom>
                  <a:avLst/>
                  <a:gdLst>
                    <a:gd name="T0" fmla="*/ 5 w 26"/>
                    <a:gd name="T1" fmla="*/ 2 h 48"/>
                    <a:gd name="T2" fmla="*/ 3 w 26"/>
                    <a:gd name="T3" fmla="*/ 3 h 48"/>
                    <a:gd name="T4" fmla="*/ 2 w 26"/>
                    <a:gd name="T5" fmla="*/ 4 h 48"/>
                    <a:gd name="T6" fmla="*/ 2 w 26"/>
                    <a:gd name="T7" fmla="*/ 7 h 48"/>
                    <a:gd name="T8" fmla="*/ 1 w 26"/>
                    <a:gd name="T9" fmla="*/ 11 h 48"/>
                    <a:gd name="T10" fmla="*/ 1 w 26"/>
                    <a:gd name="T11" fmla="*/ 13 h 48"/>
                    <a:gd name="T12" fmla="*/ 2 w 26"/>
                    <a:gd name="T13" fmla="*/ 16 h 48"/>
                    <a:gd name="T14" fmla="*/ 2 w 26"/>
                    <a:gd name="T15" fmla="*/ 18 h 48"/>
                    <a:gd name="T16" fmla="*/ 2 w 26"/>
                    <a:gd name="T17" fmla="*/ 19 h 48"/>
                    <a:gd name="T18" fmla="*/ 3 w 26"/>
                    <a:gd name="T19" fmla="*/ 22 h 48"/>
                    <a:gd name="T20" fmla="*/ 5 w 26"/>
                    <a:gd name="T21" fmla="*/ 23 h 48"/>
                    <a:gd name="T22" fmla="*/ 6 w 26"/>
                    <a:gd name="T23" fmla="*/ 23 h 48"/>
                    <a:gd name="T24" fmla="*/ 7 w 26"/>
                    <a:gd name="T25" fmla="*/ 22 h 48"/>
                    <a:gd name="T26" fmla="*/ 8 w 26"/>
                    <a:gd name="T27" fmla="*/ 20 h 48"/>
                    <a:gd name="T28" fmla="*/ 9 w 26"/>
                    <a:gd name="T29" fmla="*/ 19 h 48"/>
                    <a:gd name="T30" fmla="*/ 10 w 26"/>
                    <a:gd name="T31" fmla="*/ 17 h 48"/>
                    <a:gd name="T32" fmla="*/ 11 w 26"/>
                    <a:gd name="T33" fmla="*/ 15 h 48"/>
                    <a:gd name="T34" fmla="*/ 11 w 26"/>
                    <a:gd name="T35" fmla="*/ 13 h 48"/>
                    <a:gd name="T36" fmla="*/ 11 w 26"/>
                    <a:gd name="T37" fmla="*/ 11 h 48"/>
                    <a:gd name="T38" fmla="*/ 11 w 26"/>
                    <a:gd name="T39" fmla="*/ 7 h 48"/>
                    <a:gd name="T40" fmla="*/ 10 w 26"/>
                    <a:gd name="T41" fmla="*/ 5 h 48"/>
                    <a:gd name="T42" fmla="*/ 9 w 26"/>
                    <a:gd name="T43" fmla="*/ 3 h 48"/>
                    <a:gd name="T44" fmla="*/ 8 w 26"/>
                    <a:gd name="T45" fmla="*/ 3 h 48"/>
                    <a:gd name="T46" fmla="*/ 6 w 26"/>
                    <a:gd name="T47" fmla="*/ 1 h 48"/>
                    <a:gd name="T48" fmla="*/ 5 w 26"/>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48">
                      <a:moveTo>
                        <a:pt x="12" y="2"/>
                      </a:moveTo>
                      <a:cubicBezTo>
                        <a:pt x="11" y="4"/>
                        <a:pt x="9" y="2"/>
                        <a:pt x="8" y="4"/>
                      </a:cubicBezTo>
                      <a:cubicBezTo>
                        <a:pt x="8" y="6"/>
                        <a:pt x="5" y="6"/>
                        <a:pt x="5" y="8"/>
                      </a:cubicBezTo>
                      <a:cubicBezTo>
                        <a:pt x="5" y="11"/>
                        <a:pt x="3" y="11"/>
                        <a:pt x="3" y="14"/>
                      </a:cubicBezTo>
                      <a:cubicBezTo>
                        <a:pt x="3" y="16"/>
                        <a:pt x="0" y="19"/>
                        <a:pt x="1" y="22"/>
                      </a:cubicBezTo>
                      <a:cubicBezTo>
                        <a:pt x="2" y="24"/>
                        <a:pt x="0" y="26"/>
                        <a:pt x="1" y="28"/>
                      </a:cubicBezTo>
                      <a:cubicBezTo>
                        <a:pt x="2" y="28"/>
                        <a:pt x="0" y="31"/>
                        <a:pt x="2" y="32"/>
                      </a:cubicBezTo>
                      <a:cubicBezTo>
                        <a:pt x="2" y="33"/>
                        <a:pt x="1" y="37"/>
                        <a:pt x="3" y="36"/>
                      </a:cubicBezTo>
                      <a:cubicBezTo>
                        <a:pt x="4" y="36"/>
                        <a:pt x="3" y="42"/>
                        <a:pt x="5" y="41"/>
                      </a:cubicBezTo>
                      <a:cubicBezTo>
                        <a:pt x="6" y="41"/>
                        <a:pt x="6" y="45"/>
                        <a:pt x="7" y="44"/>
                      </a:cubicBezTo>
                      <a:cubicBezTo>
                        <a:pt x="9" y="43"/>
                        <a:pt x="10" y="48"/>
                        <a:pt x="11" y="46"/>
                      </a:cubicBezTo>
                      <a:cubicBezTo>
                        <a:pt x="12" y="45"/>
                        <a:pt x="14" y="48"/>
                        <a:pt x="14" y="45"/>
                      </a:cubicBezTo>
                      <a:cubicBezTo>
                        <a:pt x="15" y="44"/>
                        <a:pt x="16" y="46"/>
                        <a:pt x="17" y="44"/>
                      </a:cubicBezTo>
                      <a:cubicBezTo>
                        <a:pt x="17" y="43"/>
                        <a:pt x="18" y="45"/>
                        <a:pt x="19" y="42"/>
                      </a:cubicBezTo>
                      <a:cubicBezTo>
                        <a:pt x="19" y="41"/>
                        <a:pt x="21" y="42"/>
                        <a:pt x="21" y="39"/>
                      </a:cubicBezTo>
                      <a:cubicBezTo>
                        <a:pt x="21" y="38"/>
                        <a:pt x="23" y="38"/>
                        <a:pt x="23" y="35"/>
                      </a:cubicBezTo>
                      <a:cubicBezTo>
                        <a:pt x="23" y="34"/>
                        <a:pt x="25" y="33"/>
                        <a:pt x="25" y="31"/>
                      </a:cubicBezTo>
                      <a:cubicBezTo>
                        <a:pt x="24" y="29"/>
                        <a:pt x="26" y="27"/>
                        <a:pt x="25" y="25"/>
                      </a:cubicBezTo>
                      <a:cubicBezTo>
                        <a:pt x="25" y="24"/>
                        <a:pt x="26" y="22"/>
                        <a:pt x="26" y="21"/>
                      </a:cubicBezTo>
                      <a:cubicBezTo>
                        <a:pt x="24" y="18"/>
                        <a:pt x="26" y="15"/>
                        <a:pt x="25" y="14"/>
                      </a:cubicBezTo>
                      <a:cubicBezTo>
                        <a:pt x="24" y="13"/>
                        <a:pt x="24" y="10"/>
                        <a:pt x="23" y="10"/>
                      </a:cubicBezTo>
                      <a:cubicBezTo>
                        <a:pt x="22" y="8"/>
                        <a:pt x="23" y="5"/>
                        <a:pt x="21" y="5"/>
                      </a:cubicBezTo>
                      <a:cubicBezTo>
                        <a:pt x="20" y="5"/>
                        <a:pt x="20" y="2"/>
                        <a:pt x="19" y="3"/>
                      </a:cubicBezTo>
                      <a:cubicBezTo>
                        <a:pt x="17" y="4"/>
                        <a:pt x="16" y="0"/>
                        <a:pt x="15" y="1"/>
                      </a:cubicBezTo>
                      <a:cubicBezTo>
                        <a:pt x="14" y="3"/>
                        <a:pt x="13" y="0"/>
                        <a:pt x="1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39" name="Freeform 11320">
                  <a:extLst>
                    <a:ext uri="{FF2B5EF4-FFF2-40B4-BE49-F238E27FC236}">
                      <a16:creationId xmlns:a16="http://schemas.microsoft.com/office/drawing/2014/main" id="{EBF01FAC-A23D-4B2D-FE8C-9595D350952A}"/>
                    </a:ext>
                  </a:extLst>
                </p:cNvPr>
                <p:cNvSpPr>
                  <a:spLocks/>
                </p:cNvSpPr>
                <p:nvPr/>
              </p:nvSpPr>
              <p:spPr bwMode="auto">
                <a:xfrm>
                  <a:off x="4533" y="2171"/>
                  <a:ext cx="19" cy="36"/>
                </a:xfrm>
                <a:custGeom>
                  <a:avLst/>
                  <a:gdLst>
                    <a:gd name="T0" fmla="*/ 1 w 24"/>
                    <a:gd name="T1" fmla="*/ 13 h 43"/>
                    <a:gd name="T2" fmla="*/ 2 w 24"/>
                    <a:gd name="T3" fmla="*/ 14 h 43"/>
                    <a:gd name="T4" fmla="*/ 3 w 24"/>
                    <a:gd name="T5" fmla="*/ 14 h 43"/>
                    <a:gd name="T6" fmla="*/ 4 w 24"/>
                    <a:gd name="T7" fmla="*/ 13 h 43"/>
                    <a:gd name="T8" fmla="*/ 5 w 24"/>
                    <a:gd name="T9" fmla="*/ 13 h 43"/>
                    <a:gd name="T10" fmla="*/ 6 w 24"/>
                    <a:gd name="T11" fmla="*/ 11 h 43"/>
                    <a:gd name="T12" fmla="*/ 6 w 24"/>
                    <a:gd name="T13" fmla="*/ 9 h 43"/>
                    <a:gd name="T14" fmla="*/ 7 w 24"/>
                    <a:gd name="T15" fmla="*/ 7 h 43"/>
                    <a:gd name="T16" fmla="*/ 8 w 24"/>
                    <a:gd name="T17" fmla="*/ 5 h 43"/>
                    <a:gd name="T18" fmla="*/ 8 w 24"/>
                    <a:gd name="T19" fmla="*/ 3 h 43"/>
                    <a:gd name="T20" fmla="*/ 7 w 24"/>
                    <a:gd name="T21" fmla="*/ 0 h 43"/>
                    <a:gd name="T22" fmla="*/ 8 w 24"/>
                    <a:gd name="T23" fmla="*/ 0 h 43"/>
                    <a:gd name="T24" fmla="*/ 8 w 24"/>
                    <a:gd name="T25" fmla="*/ 3 h 43"/>
                    <a:gd name="T26" fmla="*/ 9 w 24"/>
                    <a:gd name="T27" fmla="*/ 5 h 43"/>
                    <a:gd name="T28" fmla="*/ 10 w 24"/>
                    <a:gd name="T29" fmla="*/ 8 h 43"/>
                    <a:gd name="T30" fmla="*/ 9 w 24"/>
                    <a:gd name="T31" fmla="*/ 10 h 43"/>
                    <a:gd name="T32" fmla="*/ 9 w 24"/>
                    <a:gd name="T33" fmla="*/ 13 h 43"/>
                    <a:gd name="T34" fmla="*/ 8 w 24"/>
                    <a:gd name="T35" fmla="*/ 15 h 43"/>
                    <a:gd name="T36" fmla="*/ 8 w 24"/>
                    <a:gd name="T37" fmla="*/ 16 h 43"/>
                    <a:gd name="T38" fmla="*/ 6 w 24"/>
                    <a:gd name="T39" fmla="*/ 18 h 43"/>
                    <a:gd name="T40" fmla="*/ 6 w 24"/>
                    <a:gd name="T41" fmla="*/ 19 h 43"/>
                    <a:gd name="T42" fmla="*/ 5 w 24"/>
                    <a:gd name="T43" fmla="*/ 19 h 43"/>
                    <a:gd name="T44" fmla="*/ 4 w 24"/>
                    <a:gd name="T45" fmla="*/ 19 h 43"/>
                    <a:gd name="T46" fmla="*/ 2 w 24"/>
                    <a:gd name="T47" fmla="*/ 19 h 43"/>
                    <a:gd name="T48" fmla="*/ 2 w 24"/>
                    <a:gd name="T49" fmla="*/ 18 h 43"/>
                    <a:gd name="T50" fmla="*/ 1 w 24"/>
                    <a:gd name="T51" fmla="*/ 15 h 43"/>
                    <a:gd name="T52" fmla="*/ 0 w 24"/>
                    <a:gd name="T53" fmla="*/ 13 h 43"/>
                    <a:gd name="T54" fmla="*/ 1 w 24"/>
                    <a:gd name="T55" fmla="*/ 13 h 4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 h="43">
                      <a:moveTo>
                        <a:pt x="1" y="28"/>
                      </a:moveTo>
                      <a:cubicBezTo>
                        <a:pt x="2" y="27"/>
                        <a:pt x="3" y="31"/>
                        <a:pt x="4" y="29"/>
                      </a:cubicBezTo>
                      <a:cubicBezTo>
                        <a:pt x="5" y="28"/>
                        <a:pt x="7" y="32"/>
                        <a:pt x="7" y="29"/>
                      </a:cubicBezTo>
                      <a:cubicBezTo>
                        <a:pt x="8" y="28"/>
                        <a:pt x="9" y="30"/>
                        <a:pt x="10" y="28"/>
                      </a:cubicBezTo>
                      <a:cubicBezTo>
                        <a:pt x="10" y="27"/>
                        <a:pt x="12" y="29"/>
                        <a:pt x="12" y="26"/>
                      </a:cubicBezTo>
                      <a:cubicBezTo>
                        <a:pt x="12" y="25"/>
                        <a:pt x="14" y="25"/>
                        <a:pt x="14" y="23"/>
                      </a:cubicBezTo>
                      <a:cubicBezTo>
                        <a:pt x="15" y="22"/>
                        <a:pt x="16" y="22"/>
                        <a:pt x="16" y="19"/>
                      </a:cubicBezTo>
                      <a:cubicBezTo>
                        <a:pt x="16" y="18"/>
                        <a:pt x="18" y="17"/>
                        <a:pt x="18" y="14"/>
                      </a:cubicBezTo>
                      <a:cubicBezTo>
                        <a:pt x="17" y="13"/>
                        <a:pt x="19" y="11"/>
                        <a:pt x="19" y="9"/>
                      </a:cubicBezTo>
                      <a:cubicBezTo>
                        <a:pt x="18" y="7"/>
                        <a:pt x="19" y="5"/>
                        <a:pt x="19" y="4"/>
                      </a:cubicBezTo>
                      <a:cubicBezTo>
                        <a:pt x="18" y="3"/>
                        <a:pt x="18" y="1"/>
                        <a:pt x="18" y="0"/>
                      </a:cubicBezTo>
                      <a:cubicBezTo>
                        <a:pt x="19" y="0"/>
                        <a:pt x="19" y="0"/>
                        <a:pt x="19" y="0"/>
                      </a:cubicBezTo>
                      <a:cubicBezTo>
                        <a:pt x="21" y="0"/>
                        <a:pt x="20" y="3"/>
                        <a:pt x="21" y="5"/>
                      </a:cubicBezTo>
                      <a:cubicBezTo>
                        <a:pt x="22" y="5"/>
                        <a:pt x="22" y="8"/>
                        <a:pt x="23" y="9"/>
                      </a:cubicBezTo>
                      <a:cubicBezTo>
                        <a:pt x="24" y="10"/>
                        <a:pt x="22" y="13"/>
                        <a:pt x="24" y="16"/>
                      </a:cubicBezTo>
                      <a:cubicBezTo>
                        <a:pt x="24" y="17"/>
                        <a:pt x="23" y="19"/>
                        <a:pt x="23" y="20"/>
                      </a:cubicBezTo>
                      <a:cubicBezTo>
                        <a:pt x="24" y="22"/>
                        <a:pt x="22" y="24"/>
                        <a:pt x="23" y="26"/>
                      </a:cubicBezTo>
                      <a:cubicBezTo>
                        <a:pt x="23" y="28"/>
                        <a:pt x="21" y="29"/>
                        <a:pt x="21" y="30"/>
                      </a:cubicBezTo>
                      <a:cubicBezTo>
                        <a:pt x="21" y="33"/>
                        <a:pt x="19" y="33"/>
                        <a:pt x="19" y="34"/>
                      </a:cubicBezTo>
                      <a:cubicBezTo>
                        <a:pt x="19" y="37"/>
                        <a:pt x="17" y="36"/>
                        <a:pt x="17" y="37"/>
                      </a:cubicBezTo>
                      <a:cubicBezTo>
                        <a:pt x="16" y="40"/>
                        <a:pt x="15" y="38"/>
                        <a:pt x="15" y="39"/>
                      </a:cubicBezTo>
                      <a:cubicBezTo>
                        <a:pt x="14" y="41"/>
                        <a:pt x="13" y="39"/>
                        <a:pt x="12" y="40"/>
                      </a:cubicBezTo>
                      <a:cubicBezTo>
                        <a:pt x="12" y="43"/>
                        <a:pt x="10" y="40"/>
                        <a:pt x="9" y="41"/>
                      </a:cubicBezTo>
                      <a:cubicBezTo>
                        <a:pt x="8" y="43"/>
                        <a:pt x="7" y="38"/>
                        <a:pt x="5" y="39"/>
                      </a:cubicBezTo>
                      <a:cubicBezTo>
                        <a:pt x="4" y="40"/>
                        <a:pt x="4" y="36"/>
                        <a:pt x="3" y="36"/>
                      </a:cubicBezTo>
                      <a:cubicBezTo>
                        <a:pt x="1" y="37"/>
                        <a:pt x="2" y="31"/>
                        <a:pt x="1" y="31"/>
                      </a:cubicBezTo>
                      <a:cubicBezTo>
                        <a:pt x="0" y="32"/>
                        <a:pt x="0" y="29"/>
                        <a:pt x="0" y="28"/>
                      </a:cubicBezTo>
                      <a:lnTo>
                        <a:pt x="1" y="28"/>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0" name="Freeform 11321">
                  <a:extLst>
                    <a:ext uri="{FF2B5EF4-FFF2-40B4-BE49-F238E27FC236}">
                      <a16:creationId xmlns:a16="http://schemas.microsoft.com/office/drawing/2014/main" id="{9FD1B191-AA3C-816D-BBB8-8634B2B0FE3C}"/>
                    </a:ext>
                  </a:extLst>
                </p:cNvPr>
                <p:cNvSpPr>
                  <a:spLocks/>
                </p:cNvSpPr>
                <p:nvPr/>
              </p:nvSpPr>
              <p:spPr bwMode="auto">
                <a:xfrm>
                  <a:off x="4533" y="2186"/>
                  <a:ext cx="19" cy="21"/>
                </a:xfrm>
                <a:custGeom>
                  <a:avLst/>
                  <a:gdLst>
                    <a:gd name="T0" fmla="*/ 0 w 24"/>
                    <a:gd name="T1" fmla="*/ 5 h 25"/>
                    <a:gd name="T2" fmla="*/ 1 w 24"/>
                    <a:gd name="T3" fmla="*/ 7 h 25"/>
                    <a:gd name="T4" fmla="*/ 2 w 24"/>
                    <a:gd name="T5" fmla="*/ 9 h 25"/>
                    <a:gd name="T6" fmla="*/ 2 w 24"/>
                    <a:gd name="T7" fmla="*/ 11 h 25"/>
                    <a:gd name="T8" fmla="*/ 4 w 24"/>
                    <a:gd name="T9" fmla="*/ 11 h 25"/>
                    <a:gd name="T10" fmla="*/ 5 w 24"/>
                    <a:gd name="T11" fmla="*/ 11 h 25"/>
                    <a:gd name="T12" fmla="*/ 6 w 24"/>
                    <a:gd name="T13" fmla="*/ 11 h 25"/>
                    <a:gd name="T14" fmla="*/ 6 w 24"/>
                    <a:gd name="T15" fmla="*/ 9 h 25"/>
                    <a:gd name="T16" fmla="*/ 8 w 24"/>
                    <a:gd name="T17" fmla="*/ 8 h 25"/>
                    <a:gd name="T18" fmla="*/ 8 w 24"/>
                    <a:gd name="T19" fmla="*/ 6 h 25"/>
                    <a:gd name="T20" fmla="*/ 9 w 24"/>
                    <a:gd name="T21" fmla="*/ 4 h 25"/>
                    <a:gd name="T22" fmla="*/ 9 w 24"/>
                    <a:gd name="T23" fmla="*/ 2 h 25"/>
                    <a:gd name="T24" fmla="*/ 9 w 24"/>
                    <a:gd name="T25" fmla="*/ 0 h 25"/>
                    <a:gd name="T26" fmla="*/ 9 w 24"/>
                    <a:gd name="T27" fmla="*/ 3 h 25"/>
                    <a:gd name="T28" fmla="*/ 8 w 24"/>
                    <a:gd name="T29" fmla="*/ 4 h 25"/>
                    <a:gd name="T30" fmla="*/ 8 w 24"/>
                    <a:gd name="T31" fmla="*/ 6 h 25"/>
                    <a:gd name="T32" fmla="*/ 6 w 24"/>
                    <a:gd name="T33" fmla="*/ 8 h 25"/>
                    <a:gd name="T34" fmla="*/ 6 w 24"/>
                    <a:gd name="T35" fmla="*/ 8 h 25"/>
                    <a:gd name="T36" fmla="*/ 5 w 24"/>
                    <a:gd name="T37" fmla="*/ 9 h 25"/>
                    <a:gd name="T38" fmla="*/ 4 w 24"/>
                    <a:gd name="T39" fmla="*/ 9 h 25"/>
                    <a:gd name="T40" fmla="*/ 2 w 24"/>
                    <a:gd name="T41" fmla="*/ 8 h 25"/>
                    <a:gd name="T42" fmla="*/ 2 w 24"/>
                    <a:gd name="T43" fmla="*/ 7 h 25"/>
                    <a:gd name="T44" fmla="*/ 2 w 24"/>
                    <a:gd name="T45" fmla="*/ 5 h 25"/>
                    <a:gd name="T46" fmla="*/ 1 w 24"/>
                    <a:gd name="T47" fmla="*/ 5 h 25"/>
                    <a:gd name="T48" fmla="*/ 0 w 24"/>
                    <a:gd name="T49" fmla="*/ 5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4" h="25">
                      <a:moveTo>
                        <a:pt x="0" y="10"/>
                      </a:moveTo>
                      <a:cubicBezTo>
                        <a:pt x="0" y="11"/>
                        <a:pt x="0" y="14"/>
                        <a:pt x="1" y="13"/>
                      </a:cubicBezTo>
                      <a:cubicBezTo>
                        <a:pt x="2" y="13"/>
                        <a:pt x="1" y="19"/>
                        <a:pt x="3" y="18"/>
                      </a:cubicBezTo>
                      <a:cubicBezTo>
                        <a:pt x="4" y="18"/>
                        <a:pt x="4" y="22"/>
                        <a:pt x="5" y="21"/>
                      </a:cubicBezTo>
                      <a:cubicBezTo>
                        <a:pt x="7" y="20"/>
                        <a:pt x="8" y="25"/>
                        <a:pt x="9" y="23"/>
                      </a:cubicBezTo>
                      <a:cubicBezTo>
                        <a:pt x="10" y="22"/>
                        <a:pt x="12" y="25"/>
                        <a:pt x="12" y="22"/>
                      </a:cubicBezTo>
                      <a:cubicBezTo>
                        <a:pt x="13" y="21"/>
                        <a:pt x="14" y="23"/>
                        <a:pt x="15" y="21"/>
                      </a:cubicBezTo>
                      <a:cubicBezTo>
                        <a:pt x="15" y="20"/>
                        <a:pt x="16" y="22"/>
                        <a:pt x="17" y="19"/>
                      </a:cubicBezTo>
                      <a:cubicBezTo>
                        <a:pt x="17" y="18"/>
                        <a:pt x="19" y="19"/>
                        <a:pt x="19" y="16"/>
                      </a:cubicBezTo>
                      <a:cubicBezTo>
                        <a:pt x="19" y="15"/>
                        <a:pt x="21" y="15"/>
                        <a:pt x="21" y="12"/>
                      </a:cubicBezTo>
                      <a:cubicBezTo>
                        <a:pt x="21" y="11"/>
                        <a:pt x="23" y="10"/>
                        <a:pt x="23" y="8"/>
                      </a:cubicBezTo>
                      <a:cubicBezTo>
                        <a:pt x="22" y="6"/>
                        <a:pt x="24" y="4"/>
                        <a:pt x="23" y="2"/>
                      </a:cubicBezTo>
                      <a:cubicBezTo>
                        <a:pt x="23" y="2"/>
                        <a:pt x="23" y="1"/>
                        <a:pt x="23" y="0"/>
                      </a:cubicBezTo>
                      <a:cubicBezTo>
                        <a:pt x="23" y="2"/>
                        <a:pt x="23" y="3"/>
                        <a:pt x="23" y="4"/>
                      </a:cubicBezTo>
                      <a:cubicBezTo>
                        <a:pt x="23" y="6"/>
                        <a:pt x="21" y="7"/>
                        <a:pt x="21" y="8"/>
                      </a:cubicBezTo>
                      <a:cubicBezTo>
                        <a:pt x="21" y="11"/>
                        <a:pt x="20" y="11"/>
                        <a:pt x="19" y="12"/>
                      </a:cubicBezTo>
                      <a:cubicBezTo>
                        <a:pt x="19" y="15"/>
                        <a:pt x="17" y="14"/>
                        <a:pt x="17" y="15"/>
                      </a:cubicBezTo>
                      <a:cubicBezTo>
                        <a:pt x="17" y="18"/>
                        <a:pt x="15" y="16"/>
                        <a:pt x="15" y="17"/>
                      </a:cubicBezTo>
                      <a:cubicBezTo>
                        <a:pt x="14" y="19"/>
                        <a:pt x="13" y="17"/>
                        <a:pt x="13" y="18"/>
                      </a:cubicBezTo>
                      <a:cubicBezTo>
                        <a:pt x="12" y="21"/>
                        <a:pt x="11" y="18"/>
                        <a:pt x="10" y="19"/>
                      </a:cubicBezTo>
                      <a:cubicBezTo>
                        <a:pt x="8" y="21"/>
                        <a:pt x="7" y="16"/>
                        <a:pt x="6" y="17"/>
                      </a:cubicBezTo>
                      <a:cubicBezTo>
                        <a:pt x="4" y="18"/>
                        <a:pt x="4" y="14"/>
                        <a:pt x="3" y="14"/>
                      </a:cubicBezTo>
                      <a:cubicBezTo>
                        <a:pt x="2" y="14"/>
                        <a:pt x="2" y="11"/>
                        <a:pt x="2" y="10"/>
                      </a:cubicBezTo>
                      <a:cubicBezTo>
                        <a:pt x="1" y="10"/>
                        <a:pt x="1" y="9"/>
                        <a:pt x="1" y="10"/>
                      </a:cubicBezTo>
                      <a:lnTo>
                        <a:pt x="0" y="10"/>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1" name="Freeform 11322">
                  <a:extLst>
                    <a:ext uri="{FF2B5EF4-FFF2-40B4-BE49-F238E27FC236}">
                      <a16:creationId xmlns:a16="http://schemas.microsoft.com/office/drawing/2014/main" id="{0FD50ECE-0AB5-5081-C192-3A94D2669428}"/>
                    </a:ext>
                  </a:extLst>
                </p:cNvPr>
                <p:cNvSpPr>
                  <a:spLocks/>
                </p:cNvSpPr>
                <p:nvPr/>
              </p:nvSpPr>
              <p:spPr bwMode="auto">
                <a:xfrm>
                  <a:off x="4546" y="2178"/>
                  <a:ext cx="1" cy="2"/>
                </a:xfrm>
                <a:custGeom>
                  <a:avLst/>
                  <a:gdLst>
                    <a:gd name="T0" fmla="*/ 1 w 1"/>
                    <a:gd name="T1" fmla="*/ 0 h 3"/>
                    <a:gd name="T2" fmla="*/ 1 w 1"/>
                    <a:gd name="T3" fmla="*/ 1 h 3"/>
                    <a:gd name="T4" fmla="*/ 0 w 1"/>
                    <a:gd name="T5" fmla="*/ 1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0" y="0"/>
                        <a:pt x="0" y="2"/>
                        <a:pt x="1" y="3"/>
                      </a:cubicBezTo>
                      <a:cubicBezTo>
                        <a:pt x="0" y="3"/>
                        <a:pt x="0" y="3"/>
                        <a:pt x="0" y="2"/>
                      </a:cubicBezTo>
                      <a:cubicBezTo>
                        <a:pt x="0" y="1"/>
                        <a:pt x="0"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2" name="Freeform 11323">
                  <a:extLst>
                    <a:ext uri="{FF2B5EF4-FFF2-40B4-BE49-F238E27FC236}">
                      <a16:creationId xmlns:a16="http://schemas.microsoft.com/office/drawing/2014/main" id="{24885E19-9031-8F5C-AC18-D919BC978D2E}"/>
                    </a:ext>
                  </a:extLst>
                </p:cNvPr>
                <p:cNvSpPr>
                  <a:spLocks/>
                </p:cNvSpPr>
                <p:nvPr/>
              </p:nvSpPr>
              <p:spPr bwMode="auto">
                <a:xfrm>
                  <a:off x="4543" y="2174"/>
                  <a:ext cx="3" cy="2"/>
                </a:xfrm>
                <a:custGeom>
                  <a:avLst/>
                  <a:gdLst>
                    <a:gd name="T0" fmla="*/ 2 w 3"/>
                    <a:gd name="T1" fmla="*/ 0 h 3"/>
                    <a:gd name="T2" fmla="*/ 0 w 3"/>
                    <a:gd name="T3" fmla="*/ 1 h 3"/>
                    <a:gd name="T4" fmla="*/ 2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2" y="0"/>
                      </a:moveTo>
                      <a:cubicBezTo>
                        <a:pt x="3" y="1"/>
                        <a:pt x="1" y="3"/>
                        <a:pt x="0" y="3"/>
                      </a:cubicBezTo>
                      <a:cubicBezTo>
                        <a:pt x="1" y="2"/>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3" name="Freeform 11324">
                  <a:extLst>
                    <a:ext uri="{FF2B5EF4-FFF2-40B4-BE49-F238E27FC236}">
                      <a16:creationId xmlns:a16="http://schemas.microsoft.com/office/drawing/2014/main" id="{1E496892-B012-31BD-734E-29B6B28C2381}"/>
                    </a:ext>
                  </a:extLst>
                </p:cNvPr>
                <p:cNvSpPr>
                  <a:spLocks/>
                </p:cNvSpPr>
                <p:nvPr/>
              </p:nvSpPr>
              <p:spPr bwMode="auto">
                <a:xfrm>
                  <a:off x="4542" y="2180"/>
                  <a:ext cx="2" cy="3"/>
                </a:xfrm>
                <a:custGeom>
                  <a:avLst/>
                  <a:gdLst>
                    <a:gd name="T0" fmla="*/ 1 w 3"/>
                    <a:gd name="T1" fmla="*/ 1 h 4"/>
                    <a:gd name="T2" fmla="*/ 1 w 3"/>
                    <a:gd name="T3" fmla="*/ 1 h 4"/>
                    <a:gd name="T4" fmla="*/ 0 w 3"/>
                    <a:gd name="T5" fmla="*/ 2 h 4"/>
                    <a:gd name="T6" fmla="*/ 1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1"/>
                      </a:moveTo>
                      <a:cubicBezTo>
                        <a:pt x="3" y="0"/>
                        <a:pt x="1" y="0"/>
                        <a:pt x="1" y="1"/>
                      </a:cubicBezTo>
                      <a:cubicBezTo>
                        <a:pt x="1" y="1"/>
                        <a:pt x="0" y="3"/>
                        <a:pt x="0" y="4"/>
                      </a:cubicBezTo>
                      <a:cubicBezTo>
                        <a:pt x="1" y="4"/>
                        <a:pt x="1"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4" name="Freeform 11325">
                  <a:extLst>
                    <a:ext uri="{FF2B5EF4-FFF2-40B4-BE49-F238E27FC236}">
                      <a16:creationId xmlns:a16="http://schemas.microsoft.com/office/drawing/2014/main" id="{6CF439F5-5A0A-2794-A5D4-74814A817224}"/>
                    </a:ext>
                  </a:extLst>
                </p:cNvPr>
                <p:cNvSpPr>
                  <a:spLocks/>
                </p:cNvSpPr>
                <p:nvPr/>
              </p:nvSpPr>
              <p:spPr bwMode="auto">
                <a:xfrm>
                  <a:off x="4539" y="2174"/>
                  <a:ext cx="2" cy="5"/>
                </a:xfrm>
                <a:custGeom>
                  <a:avLst/>
                  <a:gdLst>
                    <a:gd name="T0" fmla="*/ 1 w 2"/>
                    <a:gd name="T1" fmla="*/ 0 h 7"/>
                    <a:gd name="T2" fmla="*/ 2 w 2"/>
                    <a:gd name="T3" fmla="*/ 1 h 7"/>
                    <a:gd name="T4" fmla="*/ 0 w 2"/>
                    <a:gd name="T5" fmla="*/ 1 h 7"/>
                    <a:gd name="T6" fmla="*/ 1 w 2"/>
                    <a:gd name="T7" fmla="*/ 1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2" y="1"/>
                        <a:pt x="2" y="2"/>
                        <a:pt x="2" y="3"/>
                      </a:cubicBezTo>
                      <a:cubicBezTo>
                        <a:pt x="2" y="4"/>
                        <a:pt x="0" y="7"/>
                        <a:pt x="0" y="6"/>
                      </a:cubicBezTo>
                      <a:cubicBezTo>
                        <a:pt x="0" y="5"/>
                        <a:pt x="1" y="5"/>
                        <a:pt x="1" y="4"/>
                      </a:cubicBezTo>
                      <a:cubicBezTo>
                        <a:pt x="1" y="3"/>
                        <a:pt x="2"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5" name="Freeform 11326">
                  <a:extLst>
                    <a:ext uri="{FF2B5EF4-FFF2-40B4-BE49-F238E27FC236}">
                      <a16:creationId xmlns:a16="http://schemas.microsoft.com/office/drawing/2014/main" id="{FFA17980-F456-A981-F096-5C7CEDB68F88}"/>
                    </a:ext>
                  </a:extLst>
                </p:cNvPr>
                <p:cNvSpPr>
                  <a:spLocks/>
                </p:cNvSpPr>
                <p:nvPr/>
              </p:nvSpPr>
              <p:spPr bwMode="auto">
                <a:xfrm>
                  <a:off x="4542" y="2170"/>
                  <a:ext cx="1" cy="4"/>
                </a:xfrm>
                <a:custGeom>
                  <a:avLst/>
                  <a:gdLst>
                    <a:gd name="T0" fmla="*/ 1 w 2"/>
                    <a:gd name="T1" fmla="*/ 2 h 4"/>
                    <a:gd name="T2" fmla="*/ 0 w 2"/>
                    <a:gd name="T3" fmla="*/ 4 h 4"/>
                    <a:gd name="T4" fmla="*/ 1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2" y="0"/>
                        <a:pt x="0" y="2"/>
                        <a:pt x="0" y="4"/>
                      </a:cubicBezTo>
                      <a:cubicBezTo>
                        <a:pt x="1" y="3"/>
                        <a:pt x="2" y="1"/>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6" name="Freeform 11327">
                  <a:extLst>
                    <a:ext uri="{FF2B5EF4-FFF2-40B4-BE49-F238E27FC236}">
                      <a16:creationId xmlns:a16="http://schemas.microsoft.com/office/drawing/2014/main" id="{B3E7A572-CF45-9BE1-6BA3-0306EEB04147}"/>
                    </a:ext>
                  </a:extLst>
                </p:cNvPr>
                <p:cNvSpPr>
                  <a:spLocks/>
                </p:cNvSpPr>
                <p:nvPr/>
              </p:nvSpPr>
              <p:spPr bwMode="auto">
                <a:xfrm>
                  <a:off x="4541" y="2188"/>
                  <a:ext cx="2" cy="5"/>
                </a:xfrm>
                <a:custGeom>
                  <a:avLst/>
                  <a:gdLst>
                    <a:gd name="T0" fmla="*/ 1 w 3"/>
                    <a:gd name="T1" fmla="*/ 1 h 7"/>
                    <a:gd name="T2" fmla="*/ 0 w 3"/>
                    <a:gd name="T3" fmla="*/ 1 h 7"/>
                    <a:gd name="T4" fmla="*/ 1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2" y="1"/>
                      </a:moveTo>
                      <a:cubicBezTo>
                        <a:pt x="3" y="0"/>
                        <a:pt x="1" y="7"/>
                        <a:pt x="0" y="4"/>
                      </a:cubicBezTo>
                      <a:cubicBezTo>
                        <a:pt x="1" y="3"/>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7" name="Freeform 11328">
                  <a:extLst>
                    <a:ext uri="{FF2B5EF4-FFF2-40B4-BE49-F238E27FC236}">
                      <a16:creationId xmlns:a16="http://schemas.microsoft.com/office/drawing/2014/main" id="{837370A3-C1F9-2328-B2EF-5E92C309609A}"/>
                    </a:ext>
                  </a:extLst>
                </p:cNvPr>
                <p:cNvSpPr>
                  <a:spLocks/>
                </p:cNvSpPr>
                <p:nvPr/>
              </p:nvSpPr>
              <p:spPr bwMode="auto">
                <a:xfrm>
                  <a:off x="4538" y="2183"/>
                  <a:ext cx="1" cy="5"/>
                </a:xfrm>
                <a:custGeom>
                  <a:avLst/>
                  <a:gdLst>
                    <a:gd name="T0" fmla="*/ 1 w 2"/>
                    <a:gd name="T1" fmla="*/ 2 h 6"/>
                    <a:gd name="T2" fmla="*/ 1 w 2"/>
                    <a:gd name="T3" fmla="*/ 3 h 6"/>
                    <a:gd name="T4" fmla="*/ 1 w 2"/>
                    <a:gd name="T5" fmla="*/ 3 h 6"/>
                    <a:gd name="T6" fmla="*/ 1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1" y="0"/>
                        <a:pt x="0" y="5"/>
                        <a:pt x="1" y="6"/>
                      </a:cubicBezTo>
                      <a:cubicBezTo>
                        <a:pt x="1" y="6"/>
                        <a:pt x="1" y="5"/>
                        <a:pt x="1" y="4"/>
                      </a:cubicBezTo>
                      <a:cubicBezTo>
                        <a:pt x="1" y="3"/>
                        <a:pt x="2" y="3"/>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8" name="Freeform 11329">
                  <a:extLst>
                    <a:ext uri="{FF2B5EF4-FFF2-40B4-BE49-F238E27FC236}">
                      <a16:creationId xmlns:a16="http://schemas.microsoft.com/office/drawing/2014/main" id="{1E067965-34CD-DA46-4414-CC673744E21F}"/>
                    </a:ext>
                  </a:extLst>
                </p:cNvPr>
                <p:cNvSpPr>
                  <a:spLocks/>
                </p:cNvSpPr>
                <p:nvPr/>
              </p:nvSpPr>
              <p:spPr bwMode="auto">
                <a:xfrm>
                  <a:off x="4534" y="2178"/>
                  <a:ext cx="3" cy="4"/>
                </a:xfrm>
                <a:custGeom>
                  <a:avLst/>
                  <a:gdLst>
                    <a:gd name="T0" fmla="*/ 3 w 3"/>
                    <a:gd name="T1" fmla="*/ 0 h 5"/>
                    <a:gd name="T2" fmla="*/ 0 w 3"/>
                    <a:gd name="T3" fmla="*/ 2 h 5"/>
                    <a:gd name="T4" fmla="*/ 2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3" y="0"/>
                      </a:moveTo>
                      <a:cubicBezTo>
                        <a:pt x="3" y="2"/>
                        <a:pt x="2" y="5"/>
                        <a:pt x="0" y="4"/>
                      </a:cubicBezTo>
                      <a:cubicBezTo>
                        <a:pt x="1" y="4"/>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49" name="Freeform 11330">
                  <a:extLst>
                    <a:ext uri="{FF2B5EF4-FFF2-40B4-BE49-F238E27FC236}">
                      <a16:creationId xmlns:a16="http://schemas.microsoft.com/office/drawing/2014/main" id="{A9DF13FA-3903-2F24-EC90-4F0DB21576F1}"/>
                    </a:ext>
                  </a:extLst>
                </p:cNvPr>
                <p:cNvSpPr>
                  <a:spLocks/>
                </p:cNvSpPr>
                <p:nvPr/>
              </p:nvSpPr>
              <p:spPr bwMode="auto">
                <a:xfrm>
                  <a:off x="4537" y="2172"/>
                  <a:ext cx="1" cy="3"/>
                </a:xfrm>
                <a:custGeom>
                  <a:avLst/>
                  <a:gdLst>
                    <a:gd name="T0" fmla="*/ 1 w 2"/>
                    <a:gd name="T1" fmla="*/ 1 h 4"/>
                    <a:gd name="T2" fmla="*/ 1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1" y="0"/>
                        <a:pt x="0" y="2"/>
                        <a:pt x="1" y="4"/>
                      </a:cubicBezTo>
                      <a:cubicBezTo>
                        <a:pt x="1" y="3"/>
                        <a:pt x="1"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0" name="Freeform 11331">
                  <a:extLst>
                    <a:ext uri="{FF2B5EF4-FFF2-40B4-BE49-F238E27FC236}">
                      <a16:creationId xmlns:a16="http://schemas.microsoft.com/office/drawing/2014/main" id="{BA8F78C2-D2D7-F875-B650-D85AF0242120}"/>
                    </a:ext>
                  </a:extLst>
                </p:cNvPr>
                <p:cNvSpPr>
                  <a:spLocks/>
                </p:cNvSpPr>
                <p:nvPr/>
              </p:nvSpPr>
              <p:spPr bwMode="auto">
                <a:xfrm>
                  <a:off x="4537" y="2190"/>
                  <a:ext cx="1" cy="2"/>
                </a:xfrm>
                <a:custGeom>
                  <a:avLst/>
                  <a:gdLst>
                    <a:gd name="T0" fmla="*/ 1 w 2"/>
                    <a:gd name="T1" fmla="*/ 0 h 3"/>
                    <a:gd name="T2" fmla="*/ 0 w 2"/>
                    <a:gd name="T3" fmla="*/ 1 h 3"/>
                    <a:gd name="T4" fmla="*/ 1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2" y="1"/>
                        <a:pt x="0" y="3"/>
                        <a:pt x="0" y="1"/>
                      </a:cubicBezTo>
                      <a:cubicBezTo>
                        <a:pt x="0" y="1"/>
                        <a:pt x="1"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1" name="Freeform 11332">
                  <a:extLst>
                    <a:ext uri="{FF2B5EF4-FFF2-40B4-BE49-F238E27FC236}">
                      <a16:creationId xmlns:a16="http://schemas.microsoft.com/office/drawing/2014/main" id="{BF3A10E9-B290-9E28-14FB-7AF262D6574A}"/>
                    </a:ext>
                  </a:extLst>
                </p:cNvPr>
                <p:cNvSpPr>
                  <a:spLocks/>
                </p:cNvSpPr>
                <p:nvPr/>
              </p:nvSpPr>
              <p:spPr bwMode="auto">
                <a:xfrm>
                  <a:off x="4534" y="2185"/>
                  <a:ext cx="1" cy="4"/>
                </a:xfrm>
                <a:custGeom>
                  <a:avLst/>
                  <a:gdLst>
                    <a:gd name="T0" fmla="*/ 1 w 1"/>
                    <a:gd name="T1" fmla="*/ 1 h 5"/>
                    <a:gd name="T2" fmla="*/ 1 w 1"/>
                    <a:gd name="T3" fmla="*/ 2 h 5"/>
                    <a:gd name="T4" fmla="*/ 0 w 1"/>
                    <a:gd name="T5" fmla="*/ 2 h 5"/>
                    <a:gd name="T6" fmla="*/ 1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1" y="1"/>
                      </a:moveTo>
                      <a:cubicBezTo>
                        <a:pt x="1" y="0"/>
                        <a:pt x="0" y="4"/>
                        <a:pt x="1" y="5"/>
                      </a:cubicBezTo>
                      <a:cubicBezTo>
                        <a:pt x="0" y="5"/>
                        <a:pt x="0" y="4"/>
                        <a:pt x="0" y="4"/>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2" name="Freeform 11333">
                  <a:extLst>
                    <a:ext uri="{FF2B5EF4-FFF2-40B4-BE49-F238E27FC236}">
                      <a16:creationId xmlns:a16="http://schemas.microsoft.com/office/drawing/2014/main" id="{5D11AE52-30A5-6434-447D-688A29CD957F}"/>
                    </a:ext>
                  </a:extLst>
                </p:cNvPr>
                <p:cNvSpPr>
                  <a:spLocks/>
                </p:cNvSpPr>
                <p:nvPr/>
              </p:nvSpPr>
              <p:spPr bwMode="auto">
                <a:xfrm>
                  <a:off x="4533" y="2183"/>
                  <a:ext cx="1" cy="4"/>
                </a:xfrm>
                <a:custGeom>
                  <a:avLst/>
                  <a:gdLst>
                    <a:gd name="T0" fmla="*/ 1 w 1"/>
                    <a:gd name="T1" fmla="*/ 0 h 5"/>
                    <a:gd name="T2" fmla="*/ 0 w 1"/>
                    <a:gd name="T3" fmla="*/ 2 h 5"/>
                    <a:gd name="T4" fmla="*/ 1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1" y="0"/>
                      </a:moveTo>
                      <a:cubicBezTo>
                        <a:pt x="0" y="1"/>
                        <a:pt x="0" y="4"/>
                        <a:pt x="0" y="5"/>
                      </a:cubicBezTo>
                      <a:cubicBezTo>
                        <a:pt x="1"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3" name="Freeform 11334">
                  <a:extLst>
                    <a:ext uri="{FF2B5EF4-FFF2-40B4-BE49-F238E27FC236}">
                      <a16:creationId xmlns:a16="http://schemas.microsoft.com/office/drawing/2014/main" id="{16187C72-43FE-E359-76C8-75F7B1D00841}"/>
                    </a:ext>
                  </a:extLst>
                </p:cNvPr>
                <p:cNvSpPr>
                  <a:spLocks/>
                </p:cNvSpPr>
                <p:nvPr/>
              </p:nvSpPr>
              <p:spPr bwMode="auto">
                <a:xfrm>
                  <a:off x="4517" y="2351"/>
                  <a:ext cx="22" cy="37"/>
                </a:xfrm>
                <a:custGeom>
                  <a:avLst/>
                  <a:gdLst>
                    <a:gd name="T0" fmla="*/ 2 w 27"/>
                    <a:gd name="T1" fmla="*/ 2 h 45"/>
                    <a:gd name="T2" fmla="*/ 2 w 27"/>
                    <a:gd name="T3" fmla="*/ 3 h 45"/>
                    <a:gd name="T4" fmla="*/ 1 w 27"/>
                    <a:gd name="T5" fmla="*/ 6 h 45"/>
                    <a:gd name="T6" fmla="*/ 2 w 27"/>
                    <a:gd name="T7" fmla="*/ 9 h 45"/>
                    <a:gd name="T8" fmla="*/ 2 w 27"/>
                    <a:gd name="T9" fmla="*/ 12 h 45"/>
                    <a:gd name="T10" fmla="*/ 3 w 27"/>
                    <a:gd name="T11" fmla="*/ 14 h 45"/>
                    <a:gd name="T12" fmla="*/ 4 w 27"/>
                    <a:gd name="T13" fmla="*/ 16 h 45"/>
                    <a:gd name="T14" fmla="*/ 5 w 27"/>
                    <a:gd name="T15" fmla="*/ 17 h 45"/>
                    <a:gd name="T16" fmla="*/ 7 w 27"/>
                    <a:gd name="T17" fmla="*/ 20 h 45"/>
                    <a:gd name="T18" fmla="*/ 8 w 27"/>
                    <a:gd name="T19" fmla="*/ 20 h 45"/>
                    <a:gd name="T20" fmla="*/ 10 w 27"/>
                    <a:gd name="T21" fmla="*/ 20 h 45"/>
                    <a:gd name="T22" fmla="*/ 10 w 27"/>
                    <a:gd name="T23" fmla="*/ 19 h 45"/>
                    <a:gd name="T24" fmla="*/ 11 w 27"/>
                    <a:gd name="T25" fmla="*/ 17 h 45"/>
                    <a:gd name="T26" fmla="*/ 11 w 27"/>
                    <a:gd name="T27" fmla="*/ 17 h 45"/>
                    <a:gd name="T28" fmla="*/ 11 w 27"/>
                    <a:gd name="T29" fmla="*/ 15 h 45"/>
                    <a:gd name="T30" fmla="*/ 11 w 27"/>
                    <a:gd name="T31" fmla="*/ 13 h 45"/>
                    <a:gd name="T32" fmla="*/ 11 w 27"/>
                    <a:gd name="T33" fmla="*/ 11 h 45"/>
                    <a:gd name="T34" fmla="*/ 10 w 27"/>
                    <a:gd name="T35" fmla="*/ 8 h 45"/>
                    <a:gd name="T36" fmla="*/ 9 w 27"/>
                    <a:gd name="T37" fmla="*/ 7 h 45"/>
                    <a:gd name="T38" fmla="*/ 8 w 27"/>
                    <a:gd name="T39" fmla="*/ 4 h 45"/>
                    <a:gd name="T40" fmla="*/ 7 w 27"/>
                    <a:gd name="T41" fmla="*/ 2 h 45"/>
                    <a:gd name="T42" fmla="*/ 6 w 27"/>
                    <a:gd name="T43" fmla="*/ 2 h 45"/>
                    <a:gd name="T44" fmla="*/ 4 w 27"/>
                    <a:gd name="T45" fmla="*/ 2 h 45"/>
                    <a:gd name="T46" fmla="*/ 2 w 27"/>
                    <a:gd name="T47" fmla="*/ 2 h 45"/>
                    <a:gd name="T48" fmla="*/ 2 w 27"/>
                    <a:gd name="T49" fmla="*/ 2 h 4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45">
                      <a:moveTo>
                        <a:pt x="4" y="3"/>
                      </a:moveTo>
                      <a:cubicBezTo>
                        <a:pt x="4" y="6"/>
                        <a:pt x="1" y="5"/>
                        <a:pt x="2" y="7"/>
                      </a:cubicBezTo>
                      <a:cubicBezTo>
                        <a:pt x="3" y="10"/>
                        <a:pt x="0" y="10"/>
                        <a:pt x="1" y="12"/>
                      </a:cubicBezTo>
                      <a:cubicBezTo>
                        <a:pt x="3" y="15"/>
                        <a:pt x="1" y="17"/>
                        <a:pt x="2" y="19"/>
                      </a:cubicBezTo>
                      <a:cubicBezTo>
                        <a:pt x="3" y="21"/>
                        <a:pt x="3" y="25"/>
                        <a:pt x="4" y="27"/>
                      </a:cubicBezTo>
                      <a:cubicBezTo>
                        <a:pt x="5" y="28"/>
                        <a:pt x="5" y="31"/>
                        <a:pt x="7" y="32"/>
                      </a:cubicBezTo>
                      <a:cubicBezTo>
                        <a:pt x="7" y="32"/>
                        <a:pt x="8" y="35"/>
                        <a:pt x="9" y="35"/>
                      </a:cubicBezTo>
                      <a:cubicBezTo>
                        <a:pt x="10" y="36"/>
                        <a:pt x="11" y="40"/>
                        <a:pt x="11" y="39"/>
                      </a:cubicBezTo>
                      <a:cubicBezTo>
                        <a:pt x="12" y="38"/>
                        <a:pt x="14" y="43"/>
                        <a:pt x="15" y="42"/>
                      </a:cubicBezTo>
                      <a:cubicBezTo>
                        <a:pt x="16" y="41"/>
                        <a:pt x="17" y="45"/>
                        <a:pt x="18" y="43"/>
                      </a:cubicBezTo>
                      <a:cubicBezTo>
                        <a:pt x="18" y="42"/>
                        <a:pt x="21" y="45"/>
                        <a:pt x="22" y="43"/>
                      </a:cubicBezTo>
                      <a:cubicBezTo>
                        <a:pt x="22" y="42"/>
                        <a:pt x="24" y="44"/>
                        <a:pt x="23" y="41"/>
                      </a:cubicBezTo>
                      <a:cubicBezTo>
                        <a:pt x="23" y="40"/>
                        <a:pt x="25" y="41"/>
                        <a:pt x="25" y="39"/>
                      </a:cubicBezTo>
                      <a:cubicBezTo>
                        <a:pt x="24" y="38"/>
                        <a:pt x="26" y="39"/>
                        <a:pt x="25" y="37"/>
                      </a:cubicBezTo>
                      <a:cubicBezTo>
                        <a:pt x="25" y="35"/>
                        <a:pt x="27" y="35"/>
                        <a:pt x="26" y="33"/>
                      </a:cubicBezTo>
                      <a:cubicBezTo>
                        <a:pt x="25" y="31"/>
                        <a:pt x="27" y="31"/>
                        <a:pt x="26" y="29"/>
                      </a:cubicBezTo>
                      <a:cubicBezTo>
                        <a:pt x="25" y="27"/>
                        <a:pt x="26" y="26"/>
                        <a:pt x="25" y="24"/>
                      </a:cubicBezTo>
                      <a:cubicBezTo>
                        <a:pt x="24" y="22"/>
                        <a:pt x="24" y="20"/>
                        <a:pt x="23" y="18"/>
                      </a:cubicBezTo>
                      <a:cubicBezTo>
                        <a:pt x="22" y="17"/>
                        <a:pt x="22" y="15"/>
                        <a:pt x="21" y="14"/>
                      </a:cubicBezTo>
                      <a:cubicBezTo>
                        <a:pt x="19" y="13"/>
                        <a:pt x="19" y="9"/>
                        <a:pt x="18" y="9"/>
                      </a:cubicBezTo>
                      <a:cubicBezTo>
                        <a:pt x="17" y="8"/>
                        <a:pt x="16" y="6"/>
                        <a:pt x="15" y="5"/>
                      </a:cubicBezTo>
                      <a:cubicBezTo>
                        <a:pt x="14" y="5"/>
                        <a:pt x="13" y="2"/>
                        <a:pt x="12" y="3"/>
                      </a:cubicBezTo>
                      <a:cubicBezTo>
                        <a:pt x="11" y="3"/>
                        <a:pt x="9" y="1"/>
                        <a:pt x="9" y="2"/>
                      </a:cubicBezTo>
                      <a:cubicBezTo>
                        <a:pt x="8" y="3"/>
                        <a:pt x="6" y="0"/>
                        <a:pt x="6" y="2"/>
                      </a:cubicBezTo>
                      <a:cubicBezTo>
                        <a:pt x="5" y="4"/>
                        <a:pt x="4" y="2"/>
                        <a:pt x="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4" name="Freeform 11335">
                  <a:extLst>
                    <a:ext uri="{FF2B5EF4-FFF2-40B4-BE49-F238E27FC236}">
                      <a16:creationId xmlns:a16="http://schemas.microsoft.com/office/drawing/2014/main" id="{0667F3A6-779A-524B-49D8-9C38FC8D8038}"/>
                    </a:ext>
                  </a:extLst>
                </p:cNvPr>
                <p:cNvSpPr>
                  <a:spLocks/>
                </p:cNvSpPr>
                <p:nvPr/>
              </p:nvSpPr>
              <p:spPr bwMode="auto">
                <a:xfrm>
                  <a:off x="4524" y="2353"/>
                  <a:ext cx="15" cy="35"/>
                </a:xfrm>
                <a:custGeom>
                  <a:avLst/>
                  <a:gdLst>
                    <a:gd name="T0" fmla="*/ 1 w 18"/>
                    <a:gd name="T1" fmla="*/ 15 h 43"/>
                    <a:gd name="T2" fmla="*/ 3 w 18"/>
                    <a:gd name="T3" fmla="*/ 15 h 43"/>
                    <a:gd name="T4" fmla="*/ 3 w 18"/>
                    <a:gd name="T5" fmla="*/ 14 h 43"/>
                    <a:gd name="T6" fmla="*/ 4 w 18"/>
                    <a:gd name="T7" fmla="*/ 13 h 43"/>
                    <a:gd name="T8" fmla="*/ 4 w 18"/>
                    <a:gd name="T9" fmla="*/ 12 h 43"/>
                    <a:gd name="T10" fmla="*/ 5 w 18"/>
                    <a:gd name="T11" fmla="*/ 10 h 43"/>
                    <a:gd name="T12" fmla="*/ 5 w 18"/>
                    <a:gd name="T13" fmla="*/ 8 h 43"/>
                    <a:gd name="T14" fmla="*/ 4 w 18"/>
                    <a:gd name="T15" fmla="*/ 6 h 43"/>
                    <a:gd name="T16" fmla="*/ 3 w 18"/>
                    <a:gd name="T17" fmla="*/ 4 h 43"/>
                    <a:gd name="T18" fmla="*/ 3 w 18"/>
                    <a:gd name="T19" fmla="*/ 2 h 43"/>
                    <a:gd name="T20" fmla="*/ 2 w 18"/>
                    <a:gd name="T21" fmla="*/ 0 h 43"/>
                    <a:gd name="T22" fmla="*/ 3 w 18"/>
                    <a:gd name="T23" fmla="*/ 1 h 43"/>
                    <a:gd name="T24" fmla="*/ 3 w 18"/>
                    <a:gd name="T25" fmla="*/ 2 h 43"/>
                    <a:gd name="T26" fmla="*/ 5 w 18"/>
                    <a:gd name="T27" fmla="*/ 3 h 43"/>
                    <a:gd name="T28" fmla="*/ 6 w 18"/>
                    <a:gd name="T29" fmla="*/ 6 h 43"/>
                    <a:gd name="T30" fmla="*/ 7 w 18"/>
                    <a:gd name="T31" fmla="*/ 7 h 43"/>
                    <a:gd name="T32" fmla="*/ 8 w 18"/>
                    <a:gd name="T33" fmla="*/ 10 h 43"/>
                    <a:gd name="T34" fmla="*/ 8 w 18"/>
                    <a:gd name="T35" fmla="*/ 12 h 43"/>
                    <a:gd name="T36" fmla="*/ 8 w 18"/>
                    <a:gd name="T37" fmla="*/ 13 h 43"/>
                    <a:gd name="T38" fmla="*/ 8 w 18"/>
                    <a:gd name="T39" fmla="*/ 15 h 43"/>
                    <a:gd name="T40" fmla="*/ 8 w 18"/>
                    <a:gd name="T41" fmla="*/ 16 h 43"/>
                    <a:gd name="T42" fmla="*/ 7 w 18"/>
                    <a:gd name="T43" fmla="*/ 17 h 43"/>
                    <a:gd name="T44" fmla="*/ 7 w 18"/>
                    <a:gd name="T45" fmla="*/ 18 h 43"/>
                    <a:gd name="T46" fmla="*/ 5 w 18"/>
                    <a:gd name="T47" fmla="*/ 18 h 43"/>
                    <a:gd name="T48" fmla="*/ 3 w 18"/>
                    <a:gd name="T49" fmla="*/ 18 h 43"/>
                    <a:gd name="T50" fmla="*/ 2 w 18"/>
                    <a:gd name="T51" fmla="*/ 16 h 43"/>
                    <a:gd name="T52" fmla="*/ 0 w 18"/>
                    <a:gd name="T53" fmla="*/ 15 h 43"/>
                    <a:gd name="T54" fmla="*/ 1 w 18"/>
                    <a:gd name="T55" fmla="*/ 15 h 4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3">
                      <a:moveTo>
                        <a:pt x="1" y="33"/>
                      </a:moveTo>
                      <a:cubicBezTo>
                        <a:pt x="1" y="32"/>
                        <a:pt x="4" y="36"/>
                        <a:pt x="4" y="33"/>
                      </a:cubicBezTo>
                      <a:cubicBezTo>
                        <a:pt x="5" y="32"/>
                        <a:pt x="7" y="35"/>
                        <a:pt x="6" y="32"/>
                      </a:cubicBezTo>
                      <a:cubicBezTo>
                        <a:pt x="6" y="30"/>
                        <a:pt x="8" y="32"/>
                        <a:pt x="8" y="30"/>
                      </a:cubicBezTo>
                      <a:cubicBezTo>
                        <a:pt x="7" y="28"/>
                        <a:pt x="9" y="29"/>
                        <a:pt x="8" y="27"/>
                      </a:cubicBezTo>
                      <a:cubicBezTo>
                        <a:pt x="8" y="26"/>
                        <a:pt x="9" y="25"/>
                        <a:pt x="9" y="23"/>
                      </a:cubicBezTo>
                      <a:cubicBezTo>
                        <a:pt x="8" y="22"/>
                        <a:pt x="10" y="21"/>
                        <a:pt x="9" y="19"/>
                      </a:cubicBezTo>
                      <a:cubicBezTo>
                        <a:pt x="8" y="17"/>
                        <a:pt x="9" y="16"/>
                        <a:pt x="8" y="14"/>
                      </a:cubicBezTo>
                      <a:cubicBezTo>
                        <a:pt x="7" y="13"/>
                        <a:pt x="7" y="10"/>
                        <a:pt x="6" y="9"/>
                      </a:cubicBezTo>
                      <a:cubicBezTo>
                        <a:pt x="5" y="7"/>
                        <a:pt x="5" y="5"/>
                        <a:pt x="4" y="5"/>
                      </a:cubicBezTo>
                      <a:cubicBezTo>
                        <a:pt x="3" y="4"/>
                        <a:pt x="2" y="2"/>
                        <a:pt x="2" y="0"/>
                      </a:cubicBezTo>
                      <a:cubicBezTo>
                        <a:pt x="3" y="1"/>
                        <a:pt x="3" y="1"/>
                        <a:pt x="3" y="1"/>
                      </a:cubicBezTo>
                      <a:cubicBezTo>
                        <a:pt x="4" y="0"/>
                        <a:pt x="5" y="3"/>
                        <a:pt x="6" y="3"/>
                      </a:cubicBezTo>
                      <a:cubicBezTo>
                        <a:pt x="7" y="4"/>
                        <a:pt x="8" y="6"/>
                        <a:pt x="9" y="7"/>
                      </a:cubicBezTo>
                      <a:cubicBezTo>
                        <a:pt x="10" y="7"/>
                        <a:pt x="10" y="11"/>
                        <a:pt x="12" y="12"/>
                      </a:cubicBezTo>
                      <a:cubicBezTo>
                        <a:pt x="13" y="13"/>
                        <a:pt x="13" y="15"/>
                        <a:pt x="14" y="16"/>
                      </a:cubicBezTo>
                      <a:cubicBezTo>
                        <a:pt x="15" y="18"/>
                        <a:pt x="15" y="20"/>
                        <a:pt x="16" y="22"/>
                      </a:cubicBezTo>
                      <a:cubicBezTo>
                        <a:pt x="17" y="24"/>
                        <a:pt x="16" y="25"/>
                        <a:pt x="17" y="27"/>
                      </a:cubicBezTo>
                      <a:cubicBezTo>
                        <a:pt x="18" y="29"/>
                        <a:pt x="16" y="29"/>
                        <a:pt x="17" y="31"/>
                      </a:cubicBezTo>
                      <a:cubicBezTo>
                        <a:pt x="18" y="33"/>
                        <a:pt x="16" y="33"/>
                        <a:pt x="16" y="35"/>
                      </a:cubicBezTo>
                      <a:cubicBezTo>
                        <a:pt x="17" y="37"/>
                        <a:pt x="15" y="36"/>
                        <a:pt x="16" y="37"/>
                      </a:cubicBezTo>
                      <a:cubicBezTo>
                        <a:pt x="16" y="39"/>
                        <a:pt x="14" y="38"/>
                        <a:pt x="14" y="39"/>
                      </a:cubicBezTo>
                      <a:cubicBezTo>
                        <a:pt x="15" y="42"/>
                        <a:pt x="13" y="40"/>
                        <a:pt x="13" y="41"/>
                      </a:cubicBezTo>
                      <a:cubicBezTo>
                        <a:pt x="12" y="43"/>
                        <a:pt x="9" y="40"/>
                        <a:pt x="9" y="41"/>
                      </a:cubicBezTo>
                      <a:cubicBezTo>
                        <a:pt x="8" y="43"/>
                        <a:pt x="7" y="39"/>
                        <a:pt x="6" y="40"/>
                      </a:cubicBezTo>
                      <a:cubicBezTo>
                        <a:pt x="5" y="41"/>
                        <a:pt x="3" y="36"/>
                        <a:pt x="2" y="37"/>
                      </a:cubicBezTo>
                      <a:cubicBezTo>
                        <a:pt x="2" y="38"/>
                        <a:pt x="1" y="35"/>
                        <a:pt x="0" y="34"/>
                      </a:cubicBezTo>
                      <a:lnTo>
                        <a:pt x="1" y="33"/>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5" name="Freeform 11336">
                  <a:extLst>
                    <a:ext uri="{FF2B5EF4-FFF2-40B4-BE49-F238E27FC236}">
                      <a16:creationId xmlns:a16="http://schemas.microsoft.com/office/drawing/2014/main" id="{326036AD-1A0B-02C0-F3E9-D2BE4C60DC2C}"/>
                    </a:ext>
                  </a:extLst>
                </p:cNvPr>
                <p:cNvSpPr>
                  <a:spLocks/>
                </p:cNvSpPr>
                <p:nvPr/>
              </p:nvSpPr>
              <p:spPr bwMode="auto">
                <a:xfrm>
                  <a:off x="4524" y="2365"/>
                  <a:ext cx="15" cy="23"/>
                </a:xfrm>
                <a:custGeom>
                  <a:avLst/>
                  <a:gdLst>
                    <a:gd name="T0" fmla="*/ 0 w 18"/>
                    <a:gd name="T1" fmla="*/ 9 h 28"/>
                    <a:gd name="T2" fmla="*/ 2 w 18"/>
                    <a:gd name="T3" fmla="*/ 10 h 28"/>
                    <a:gd name="T4" fmla="*/ 3 w 18"/>
                    <a:gd name="T5" fmla="*/ 12 h 28"/>
                    <a:gd name="T6" fmla="*/ 5 w 18"/>
                    <a:gd name="T7" fmla="*/ 12 h 28"/>
                    <a:gd name="T8" fmla="*/ 7 w 18"/>
                    <a:gd name="T9" fmla="*/ 12 h 28"/>
                    <a:gd name="T10" fmla="*/ 7 w 18"/>
                    <a:gd name="T11" fmla="*/ 11 h 28"/>
                    <a:gd name="T12" fmla="*/ 8 w 18"/>
                    <a:gd name="T13" fmla="*/ 10 h 28"/>
                    <a:gd name="T14" fmla="*/ 8 w 18"/>
                    <a:gd name="T15" fmla="*/ 9 h 28"/>
                    <a:gd name="T16" fmla="*/ 8 w 18"/>
                    <a:gd name="T17" fmla="*/ 7 h 28"/>
                    <a:gd name="T18" fmla="*/ 8 w 18"/>
                    <a:gd name="T19" fmla="*/ 6 h 28"/>
                    <a:gd name="T20" fmla="*/ 8 w 18"/>
                    <a:gd name="T21" fmla="*/ 3 h 28"/>
                    <a:gd name="T22" fmla="*/ 7 w 18"/>
                    <a:gd name="T23" fmla="*/ 1 h 28"/>
                    <a:gd name="T24" fmla="*/ 7 w 18"/>
                    <a:gd name="T25" fmla="*/ 0 h 28"/>
                    <a:gd name="T26" fmla="*/ 7 w 18"/>
                    <a:gd name="T27" fmla="*/ 2 h 28"/>
                    <a:gd name="T28" fmla="*/ 8 w 18"/>
                    <a:gd name="T29" fmla="*/ 4 h 28"/>
                    <a:gd name="T30" fmla="*/ 8 w 18"/>
                    <a:gd name="T31" fmla="*/ 6 h 28"/>
                    <a:gd name="T32" fmla="*/ 8 w 18"/>
                    <a:gd name="T33" fmla="*/ 7 h 28"/>
                    <a:gd name="T34" fmla="*/ 7 w 18"/>
                    <a:gd name="T35" fmla="*/ 9 h 28"/>
                    <a:gd name="T36" fmla="*/ 7 w 18"/>
                    <a:gd name="T37" fmla="*/ 10 h 28"/>
                    <a:gd name="T38" fmla="*/ 6 w 18"/>
                    <a:gd name="T39" fmla="*/ 10 h 28"/>
                    <a:gd name="T40" fmla="*/ 3 w 18"/>
                    <a:gd name="T41" fmla="*/ 10 h 28"/>
                    <a:gd name="T42" fmla="*/ 3 w 18"/>
                    <a:gd name="T43" fmla="*/ 10 h 28"/>
                    <a:gd name="T44" fmla="*/ 2 w 18"/>
                    <a:gd name="T45" fmla="*/ 8 h 28"/>
                    <a:gd name="T46" fmla="*/ 1 w 18"/>
                    <a:gd name="T47" fmla="*/ 8 h 28"/>
                    <a:gd name="T48" fmla="*/ 0 w 18"/>
                    <a:gd name="T49" fmla="*/ 9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 h="28">
                      <a:moveTo>
                        <a:pt x="0" y="19"/>
                      </a:moveTo>
                      <a:cubicBezTo>
                        <a:pt x="1" y="20"/>
                        <a:pt x="2" y="23"/>
                        <a:pt x="2" y="22"/>
                      </a:cubicBezTo>
                      <a:cubicBezTo>
                        <a:pt x="3" y="21"/>
                        <a:pt x="5" y="26"/>
                        <a:pt x="6" y="25"/>
                      </a:cubicBezTo>
                      <a:cubicBezTo>
                        <a:pt x="7" y="24"/>
                        <a:pt x="8" y="28"/>
                        <a:pt x="9" y="26"/>
                      </a:cubicBezTo>
                      <a:cubicBezTo>
                        <a:pt x="9" y="25"/>
                        <a:pt x="12" y="28"/>
                        <a:pt x="13" y="26"/>
                      </a:cubicBezTo>
                      <a:cubicBezTo>
                        <a:pt x="13" y="25"/>
                        <a:pt x="15" y="27"/>
                        <a:pt x="14" y="24"/>
                      </a:cubicBezTo>
                      <a:cubicBezTo>
                        <a:pt x="14" y="23"/>
                        <a:pt x="16" y="24"/>
                        <a:pt x="16" y="22"/>
                      </a:cubicBezTo>
                      <a:cubicBezTo>
                        <a:pt x="15" y="21"/>
                        <a:pt x="17" y="22"/>
                        <a:pt x="16" y="20"/>
                      </a:cubicBezTo>
                      <a:cubicBezTo>
                        <a:pt x="16" y="18"/>
                        <a:pt x="18" y="18"/>
                        <a:pt x="17" y="16"/>
                      </a:cubicBezTo>
                      <a:cubicBezTo>
                        <a:pt x="16" y="14"/>
                        <a:pt x="18" y="14"/>
                        <a:pt x="17" y="12"/>
                      </a:cubicBezTo>
                      <a:cubicBezTo>
                        <a:pt x="16" y="10"/>
                        <a:pt x="17" y="9"/>
                        <a:pt x="16" y="7"/>
                      </a:cubicBezTo>
                      <a:cubicBezTo>
                        <a:pt x="15" y="5"/>
                        <a:pt x="15" y="3"/>
                        <a:pt x="14" y="1"/>
                      </a:cubicBezTo>
                      <a:cubicBezTo>
                        <a:pt x="14" y="1"/>
                        <a:pt x="14" y="0"/>
                        <a:pt x="13" y="0"/>
                      </a:cubicBezTo>
                      <a:cubicBezTo>
                        <a:pt x="14" y="1"/>
                        <a:pt x="14" y="2"/>
                        <a:pt x="14" y="3"/>
                      </a:cubicBezTo>
                      <a:cubicBezTo>
                        <a:pt x="16" y="5"/>
                        <a:pt x="15" y="6"/>
                        <a:pt x="15" y="8"/>
                      </a:cubicBezTo>
                      <a:cubicBezTo>
                        <a:pt x="16" y="10"/>
                        <a:pt x="15" y="11"/>
                        <a:pt x="15" y="12"/>
                      </a:cubicBezTo>
                      <a:cubicBezTo>
                        <a:pt x="16" y="14"/>
                        <a:pt x="15" y="15"/>
                        <a:pt x="15" y="16"/>
                      </a:cubicBezTo>
                      <a:cubicBezTo>
                        <a:pt x="16" y="18"/>
                        <a:pt x="14" y="17"/>
                        <a:pt x="14" y="19"/>
                      </a:cubicBezTo>
                      <a:cubicBezTo>
                        <a:pt x="15" y="21"/>
                        <a:pt x="13" y="19"/>
                        <a:pt x="13" y="21"/>
                      </a:cubicBezTo>
                      <a:cubicBezTo>
                        <a:pt x="14" y="24"/>
                        <a:pt x="11" y="21"/>
                        <a:pt x="11" y="22"/>
                      </a:cubicBezTo>
                      <a:cubicBezTo>
                        <a:pt x="11" y="25"/>
                        <a:pt x="8" y="21"/>
                        <a:pt x="7" y="22"/>
                      </a:cubicBezTo>
                      <a:cubicBezTo>
                        <a:pt x="7" y="24"/>
                        <a:pt x="5" y="20"/>
                        <a:pt x="5" y="21"/>
                      </a:cubicBezTo>
                      <a:cubicBezTo>
                        <a:pt x="4" y="22"/>
                        <a:pt x="3" y="19"/>
                        <a:pt x="2" y="18"/>
                      </a:cubicBezTo>
                      <a:cubicBezTo>
                        <a:pt x="1" y="18"/>
                        <a:pt x="1" y="18"/>
                        <a:pt x="1" y="18"/>
                      </a:cubicBezTo>
                      <a:lnTo>
                        <a:pt x="0" y="19"/>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6" name="Freeform 11337">
                  <a:extLst>
                    <a:ext uri="{FF2B5EF4-FFF2-40B4-BE49-F238E27FC236}">
                      <a16:creationId xmlns:a16="http://schemas.microsoft.com/office/drawing/2014/main" id="{0AF4B21C-6810-E5D4-D26C-22B4139DCCBE}"/>
                    </a:ext>
                  </a:extLst>
                </p:cNvPr>
                <p:cNvSpPr>
                  <a:spLocks/>
                </p:cNvSpPr>
                <p:nvPr/>
              </p:nvSpPr>
              <p:spPr bwMode="auto">
                <a:xfrm>
                  <a:off x="4528" y="2360"/>
                  <a:ext cx="1" cy="3"/>
                </a:xfrm>
                <a:custGeom>
                  <a:avLst/>
                  <a:gdLst>
                    <a:gd name="T0" fmla="*/ 1 w 1"/>
                    <a:gd name="T1" fmla="*/ 0 h 3"/>
                    <a:gd name="T2" fmla="*/ 1 w 1"/>
                    <a:gd name="T3" fmla="*/ 2 h 3"/>
                    <a:gd name="T4" fmla="*/ 0 w 1"/>
                    <a:gd name="T5" fmla="*/ 2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0" y="0"/>
                        <a:pt x="1" y="2"/>
                        <a:pt x="1" y="2"/>
                      </a:cubicBezTo>
                      <a:cubicBezTo>
                        <a:pt x="1" y="3"/>
                        <a:pt x="1" y="3"/>
                        <a:pt x="0" y="2"/>
                      </a:cubicBezTo>
                      <a:cubicBezTo>
                        <a:pt x="0"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7" name="Freeform 11338">
                  <a:extLst>
                    <a:ext uri="{FF2B5EF4-FFF2-40B4-BE49-F238E27FC236}">
                      <a16:creationId xmlns:a16="http://schemas.microsoft.com/office/drawing/2014/main" id="{E697D5A5-D3AF-82DB-D4E4-C41CE002D04F}"/>
                    </a:ext>
                  </a:extLst>
                </p:cNvPr>
                <p:cNvSpPr>
                  <a:spLocks/>
                </p:cNvSpPr>
                <p:nvPr/>
              </p:nvSpPr>
              <p:spPr bwMode="auto">
                <a:xfrm>
                  <a:off x="4525" y="2357"/>
                  <a:ext cx="1" cy="2"/>
                </a:xfrm>
                <a:custGeom>
                  <a:avLst/>
                  <a:gdLst>
                    <a:gd name="T0" fmla="*/ 0 w 1"/>
                    <a:gd name="T1" fmla="*/ 0 h 3"/>
                    <a:gd name="T2" fmla="*/ 0 w 1"/>
                    <a:gd name="T3" fmla="*/ 1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1" y="1"/>
                        <a:pt x="1" y="3"/>
                        <a:pt x="0" y="3"/>
                      </a:cubicBezTo>
                      <a:cubicBezTo>
                        <a:pt x="0" y="3"/>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8" name="Freeform 11339">
                  <a:extLst>
                    <a:ext uri="{FF2B5EF4-FFF2-40B4-BE49-F238E27FC236}">
                      <a16:creationId xmlns:a16="http://schemas.microsoft.com/office/drawing/2014/main" id="{49551419-B573-E917-775C-19AEA0A46A7F}"/>
                    </a:ext>
                  </a:extLst>
                </p:cNvPr>
                <p:cNvSpPr>
                  <a:spLocks/>
                </p:cNvSpPr>
                <p:nvPr/>
              </p:nvSpPr>
              <p:spPr bwMode="auto">
                <a:xfrm>
                  <a:off x="4526" y="2363"/>
                  <a:ext cx="1" cy="4"/>
                </a:xfrm>
                <a:custGeom>
                  <a:avLst/>
                  <a:gdLst>
                    <a:gd name="T0" fmla="*/ 1 w 1"/>
                    <a:gd name="T1" fmla="*/ 1 h 4"/>
                    <a:gd name="T2" fmla="*/ 0 w 1"/>
                    <a:gd name="T3" fmla="*/ 1 h 4"/>
                    <a:gd name="T4" fmla="*/ 1 w 1"/>
                    <a:gd name="T5" fmla="*/ 4 h 4"/>
                    <a:gd name="T6" fmla="*/ 1 w 1"/>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1"/>
                      </a:moveTo>
                      <a:cubicBezTo>
                        <a:pt x="1" y="0"/>
                        <a:pt x="0" y="0"/>
                        <a:pt x="0" y="1"/>
                      </a:cubicBezTo>
                      <a:cubicBezTo>
                        <a:pt x="0" y="2"/>
                        <a:pt x="1" y="4"/>
                        <a:pt x="1" y="4"/>
                      </a:cubicBezTo>
                      <a:cubicBezTo>
                        <a:pt x="1" y="4"/>
                        <a:pt x="0"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59" name="Freeform 11340">
                  <a:extLst>
                    <a:ext uri="{FF2B5EF4-FFF2-40B4-BE49-F238E27FC236}">
                      <a16:creationId xmlns:a16="http://schemas.microsoft.com/office/drawing/2014/main" id="{C8619E8B-CB02-499C-4E78-0F79527CBE12}"/>
                    </a:ext>
                  </a:extLst>
                </p:cNvPr>
                <p:cNvSpPr>
                  <a:spLocks/>
                </p:cNvSpPr>
                <p:nvPr/>
              </p:nvSpPr>
              <p:spPr bwMode="auto">
                <a:xfrm>
                  <a:off x="4522" y="2359"/>
                  <a:ext cx="1" cy="5"/>
                </a:xfrm>
                <a:custGeom>
                  <a:avLst/>
                  <a:gdLst>
                    <a:gd name="T0" fmla="*/ 0 w 2"/>
                    <a:gd name="T1" fmla="*/ 0 h 6"/>
                    <a:gd name="T2" fmla="*/ 1 w 2"/>
                    <a:gd name="T3" fmla="*/ 2 h 6"/>
                    <a:gd name="T4" fmla="*/ 1 w 2"/>
                    <a:gd name="T5" fmla="*/ 3 h 6"/>
                    <a:gd name="T6" fmla="*/ 1 w 2"/>
                    <a:gd name="T7" fmla="*/ 3 h 6"/>
                    <a:gd name="T8" fmla="*/ 0 w 2"/>
                    <a:gd name="T9" fmla="*/ 0 h 6"/>
                    <a:gd name="T10" fmla="*/ 0 w 2"/>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0" y="0"/>
                      </a:moveTo>
                      <a:cubicBezTo>
                        <a:pt x="1" y="0"/>
                        <a:pt x="1" y="1"/>
                        <a:pt x="1" y="2"/>
                      </a:cubicBezTo>
                      <a:cubicBezTo>
                        <a:pt x="1" y="3"/>
                        <a:pt x="2" y="6"/>
                        <a:pt x="1" y="5"/>
                      </a:cubicBezTo>
                      <a:cubicBezTo>
                        <a:pt x="1" y="5"/>
                        <a:pt x="1" y="4"/>
                        <a:pt x="1" y="4"/>
                      </a:cubicBezTo>
                      <a:cubicBezTo>
                        <a:pt x="1"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0" name="Freeform 11341">
                  <a:extLst>
                    <a:ext uri="{FF2B5EF4-FFF2-40B4-BE49-F238E27FC236}">
                      <a16:creationId xmlns:a16="http://schemas.microsoft.com/office/drawing/2014/main" id="{41353D25-9408-1AFA-C3AD-0536C4C6AB46}"/>
                    </a:ext>
                  </a:extLst>
                </p:cNvPr>
                <p:cNvSpPr>
                  <a:spLocks/>
                </p:cNvSpPr>
                <p:nvPr/>
              </p:nvSpPr>
              <p:spPr bwMode="auto">
                <a:xfrm>
                  <a:off x="4522" y="2354"/>
                  <a:ext cx="1" cy="4"/>
                </a:xfrm>
                <a:custGeom>
                  <a:avLst/>
                  <a:gdLst>
                    <a:gd name="T0" fmla="*/ 1 w 2"/>
                    <a:gd name="T1" fmla="*/ 2 h 4"/>
                    <a:gd name="T2" fmla="*/ 1 w 2"/>
                    <a:gd name="T3" fmla="*/ 4 h 4"/>
                    <a:gd name="T4" fmla="*/ 1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1" y="0"/>
                        <a:pt x="0" y="3"/>
                        <a:pt x="1" y="4"/>
                      </a:cubicBezTo>
                      <a:cubicBezTo>
                        <a:pt x="1" y="4"/>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1" name="Freeform 11342">
                  <a:extLst>
                    <a:ext uri="{FF2B5EF4-FFF2-40B4-BE49-F238E27FC236}">
                      <a16:creationId xmlns:a16="http://schemas.microsoft.com/office/drawing/2014/main" id="{A9C9FB53-A384-BC2E-A213-B15E7A627A20}"/>
                    </a:ext>
                  </a:extLst>
                </p:cNvPr>
                <p:cNvSpPr>
                  <a:spLocks/>
                </p:cNvSpPr>
                <p:nvPr/>
              </p:nvSpPr>
              <p:spPr bwMode="auto">
                <a:xfrm>
                  <a:off x="4529" y="2370"/>
                  <a:ext cx="2" cy="6"/>
                </a:xfrm>
                <a:custGeom>
                  <a:avLst/>
                  <a:gdLst>
                    <a:gd name="T0" fmla="*/ 0 w 2"/>
                    <a:gd name="T1" fmla="*/ 1 h 7"/>
                    <a:gd name="T2" fmla="*/ 0 w 2"/>
                    <a:gd name="T3" fmla="*/ 3 h 7"/>
                    <a:gd name="T4" fmla="*/ 0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0" y="1"/>
                      </a:moveTo>
                      <a:cubicBezTo>
                        <a:pt x="1" y="0"/>
                        <a:pt x="2" y="7"/>
                        <a:pt x="0" y="5"/>
                      </a:cubicBezTo>
                      <a:cubicBezTo>
                        <a:pt x="0"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2" name="Freeform 11343">
                  <a:extLst>
                    <a:ext uri="{FF2B5EF4-FFF2-40B4-BE49-F238E27FC236}">
                      <a16:creationId xmlns:a16="http://schemas.microsoft.com/office/drawing/2014/main" id="{9430BD01-4806-DFF4-DB8E-977831837D1C}"/>
                    </a:ext>
                  </a:extLst>
                </p:cNvPr>
                <p:cNvSpPr>
                  <a:spLocks/>
                </p:cNvSpPr>
                <p:nvPr/>
              </p:nvSpPr>
              <p:spPr bwMode="auto">
                <a:xfrm>
                  <a:off x="4524" y="2368"/>
                  <a:ext cx="2" cy="4"/>
                </a:xfrm>
                <a:custGeom>
                  <a:avLst/>
                  <a:gdLst>
                    <a:gd name="T0" fmla="*/ 1 w 2"/>
                    <a:gd name="T1" fmla="*/ 1 h 5"/>
                    <a:gd name="T2" fmla="*/ 2 w 2"/>
                    <a:gd name="T3" fmla="*/ 2 h 5"/>
                    <a:gd name="T4" fmla="*/ 1 w 2"/>
                    <a:gd name="T5" fmla="*/ 2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1"/>
                      </a:moveTo>
                      <a:cubicBezTo>
                        <a:pt x="0" y="0"/>
                        <a:pt x="1" y="4"/>
                        <a:pt x="2" y="5"/>
                      </a:cubicBezTo>
                      <a:cubicBezTo>
                        <a:pt x="2" y="4"/>
                        <a:pt x="2" y="4"/>
                        <a:pt x="1" y="3"/>
                      </a:cubicBezTo>
                      <a:cubicBezTo>
                        <a:pt x="1" y="2"/>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3" name="Freeform 11344">
                  <a:extLst>
                    <a:ext uri="{FF2B5EF4-FFF2-40B4-BE49-F238E27FC236}">
                      <a16:creationId xmlns:a16="http://schemas.microsoft.com/office/drawing/2014/main" id="{7BB36175-5BB7-7FAA-126E-F262BF7DF0E7}"/>
                    </a:ext>
                  </a:extLst>
                </p:cNvPr>
                <p:cNvSpPr>
                  <a:spLocks/>
                </p:cNvSpPr>
                <p:nvPr/>
              </p:nvSpPr>
              <p:spPr bwMode="auto">
                <a:xfrm>
                  <a:off x="4520" y="2364"/>
                  <a:ext cx="2" cy="4"/>
                </a:xfrm>
                <a:custGeom>
                  <a:avLst/>
                  <a:gdLst>
                    <a:gd name="T0" fmla="*/ 0 w 2"/>
                    <a:gd name="T1" fmla="*/ 0 h 5"/>
                    <a:gd name="T2" fmla="*/ 1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2" y="1"/>
                        <a:pt x="2" y="5"/>
                        <a:pt x="1" y="5"/>
                      </a:cubicBezTo>
                      <a:cubicBezTo>
                        <a:pt x="1"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4" name="Freeform 11345">
                  <a:extLst>
                    <a:ext uri="{FF2B5EF4-FFF2-40B4-BE49-F238E27FC236}">
                      <a16:creationId xmlns:a16="http://schemas.microsoft.com/office/drawing/2014/main" id="{3D5D7F94-9C16-ABAE-019D-F2FDAD84B80F}"/>
                    </a:ext>
                  </a:extLst>
                </p:cNvPr>
                <p:cNvSpPr>
                  <a:spLocks/>
                </p:cNvSpPr>
                <p:nvPr/>
              </p:nvSpPr>
              <p:spPr bwMode="auto">
                <a:xfrm>
                  <a:off x="4519" y="2358"/>
                  <a:ext cx="1" cy="4"/>
                </a:xfrm>
                <a:custGeom>
                  <a:avLst/>
                  <a:gdLst>
                    <a:gd name="T0" fmla="*/ 1 w 1"/>
                    <a:gd name="T1" fmla="*/ 1 h 4"/>
                    <a:gd name="T2" fmla="*/ 1 w 1"/>
                    <a:gd name="T3" fmla="*/ 4 h 4"/>
                    <a:gd name="T4" fmla="*/ 1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1" y="1"/>
                      </a:moveTo>
                      <a:cubicBezTo>
                        <a:pt x="0" y="0"/>
                        <a:pt x="0" y="3"/>
                        <a:pt x="1" y="4"/>
                      </a:cubicBezTo>
                      <a:cubicBezTo>
                        <a:pt x="1"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5" name="Freeform 11346">
                  <a:extLst>
                    <a:ext uri="{FF2B5EF4-FFF2-40B4-BE49-F238E27FC236}">
                      <a16:creationId xmlns:a16="http://schemas.microsoft.com/office/drawing/2014/main" id="{BC550124-68D9-9D7B-8085-5E65A4DAFAF0}"/>
                    </a:ext>
                  </a:extLst>
                </p:cNvPr>
                <p:cNvSpPr>
                  <a:spLocks/>
                </p:cNvSpPr>
                <p:nvPr/>
              </p:nvSpPr>
              <p:spPr bwMode="auto">
                <a:xfrm>
                  <a:off x="4526" y="2374"/>
                  <a:ext cx="2" cy="3"/>
                </a:xfrm>
                <a:custGeom>
                  <a:avLst/>
                  <a:gdLst>
                    <a:gd name="T0" fmla="*/ 1 w 2"/>
                    <a:gd name="T1" fmla="*/ 0 h 4"/>
                    <a:gd name="T2" fmla="*/ 0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2"/>
                        <a:pt x="1" y="4"/>
                        <a:pt x="0" y="2"/>
                      </a:cubicBezTo>
                      <a:cubicBezTo>
                        <a:pt x="1" y="2"/>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6" name="Freeform 11347">
                  <a:extLst>
                    <a:ext uri="{FF2B5EF4-FFF2-40B4-BE49-F238E27FC236}">
                      <a16:creationId xmlns:a16="http://schemas.microsoft.com/office/drawing/2014/main" id="{93BA75FF-3311-B715-3FCD-01FD2625D541}"/>
                    </a:ext>
                  </a:extLst>
                </p:cNvPr>
                <p:cNvSpPr>
                  <a:spLocks/>
                </p:cNvSpPr>
                <p:nvPr/>
              </p:nvSpPr>
              <p:spPr bwMode="auto">
                <a:xfrm>
                  <a:off x="4523" y="2372"/>
                  <a:ext cx="1" cy="4"/>
                </a:xfrm>
                <a:custGeom>
                  <a:avLst/>
                  <a:gdLst>
                    <a:gd name="T0" fmla="*/ 1 w 2"/>
                    <a:gd name="T1" fmla="*/ 0 h 5"/>
                    <a:gd name="T2" fmla="*/ 1 w 2"/>
                    <a:gd name="T3" fmla="*/ 2 h 5"/>
                    <a:gd name="T4" fmla="*/ 1 w 2"/>
                    <a:gd name="T5" fmla="*/ 2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0"/>
                      </a:moveTo>
                      <a:cubicBezTo>
                        <a:pt x="0" y="0"/>
                        <a:pt x="1" y="4"/>
                        <a:pt x="2" y="5"/>
                      </a:cubicBezTo>
                      <a:cubicBezTo>
                        <a:pt x="2" y="5"/>
                        <a:pt x="1" y="4"/>
                        <a:pt x="1" y="3"/>
                      </a:cubicBezTo>
                      <a:cubicBezTo>
                        <a:pt x="0"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7" name="Freeform 11348">
                  <a:extLst>
                    <a:ext uri="{FF2B5EF4-FFF2-40B4-BE49-F238E27FC236}">
                      <a16:creationId xmlns:a16="http://schemas.microsoft.com/office/drawing/2014/main" id="{C7B04C94-E323-79AC-9507-8A00C43F4E97}"/>
                    </a:ext>
                  </a:extLst>
                </p:cNvPr>
                <p:cNvSpPr>
                  <a:spLocks/>
                </p:cNvSpPr>
                <p:nvPr/>
              </p:nvSpPr>
              <p:spPr bwMode="auto">
                <a:xfrm>
                  <a:off x="4520" y="2370"/>
                  <a:ext cx="2" cy="4"/>
                </a:xfrm>
                <a:custGeom>
                  <a:avLst/>
                  <a:gdLst>
                    <a:gd name="T0" fmla="*/ 1 w 2"/>
                    <a:gd name="T1" fmla="*/ 0 h 5"/>
                    <a:gd name="T2" fmla="*/ 2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0" y="1"/>
                        <a:pt x="1" y="4"/>
                        <a:pt x="2" y="5"/>
                      </a:cubicBezTo>
                      <a:cubicBezTo>
                        <a:pt x="2"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8" name="Freeform 11349">
                  <a:extLst>
                    <a:ext uri="{FF2B5EF4-FFF2-40B4-BE49-F238E27FC236}">
                      <a16:creationId xmlns:a16="http://schemas.microsoft.com/office/drawing/2014/main" id="{B5CBBF45-D456-2FC0-3DB0-9927118A0175}"/>
                    </a:ext>
                  </a:extLst>
                </p:cNvPr>
                <p:cNvSpPr>
                  <a:spLocks/>
                </p:cNvSpPr>
                <p:nvPr/>
              </p:nvSpPr>
              <p:spPr bwMode="auto">
                <a:xfrm>
                  <a:off x="4500" y="2345"/>
                  <a:ext cx="24" cy="35"/>
                </a:xfrm>
                <a:custGeom>
                  <a:avLst/>
                  <a:gdLst>
                    <a:gd name="T0" fmla="*/ 2 w 30"/>
                    <a:gd name="T1" fmla="*/ 3 h 42"/>
                    <a:gd name="T2" fmla="*/ 1 w 30"/>
                    <a:gd name="T3" fmla="*/ 3 h 42"/>
                    <a:gd name="T4" fmla="*/ 1 w 30"/>
                    <a:gd name="T5" fmla="*/ 6 h 42"/>
                    <a:gd name="T6" fmla="*/ 2 w 30"/>
                    <a:gd name="T7" fmla="*/ 9 h 42"/>
                    <a:gd name="T8" fmla="*/ 2 w 30"/>
                    <a:gd name="T9" fmla="*/ 13 h 42"/>
                    <a:gd name="T10" fmla="*/ 4 w 30"/>
                    <a:gd name="T11" fmla="*/ 15 h 42"/>
                    <a:gd name="T12" fmla="*/ 5 w 30"/>
                    <a:gd name="T13" fmla="*/ 16 h 42"/>
                    <a:gd name="T14" fmla="*/ 6 w 30"/>
                    <a:gd name="T15" fmla="*/ 18 h 42"/>
                    <a:gd name="T16" fmla="*/ 8 w 30"/>
                    <a:gd name="T17" fmla="*/ 19 h 42"/>
                    <a:gd name="T18" fmla="*/ 9 w 30"/>
                    <a:gd name="T19" fmla="*/ 19 h 42"/>
                    <a:gd name="T20" fmla="*/ 11 w 30"/>
                    <a:gd name="T21" fmla="*/ 19 h 42"/>
                    <a:gd name="T22" fmla="*/ 11 w 30"/>
                    <a:gd name="T23" fmla="*/ 19 h 42"/>
                    <a:gd name="T24" fmla="*/ 11 w 30"/>
                    <a:gd name="T25" fmla="*/ 17 h 42"/>
                    <a:gd name="T26" fmla="*/ 11 w 30"/>
                    <a:gd name="T27" fmla="*/ 16 h 42"/>
                    <a:gd name="T28" fmla="*/ 11 w 30"/>
                    <a:gd name="T29" fmla="*/ 14 h 42"/>
                    <a:gd name="T30" fmla="*/ 11 w 30"/>
                    <a:gd name="T31" fmla="*/ 13 h 42"/>
                    <a:gd name="T32" fmla="*/ 11 w 30"/>
                    <a:gd name="T33" fmla="*/ 10 h 42"/>
                    <a:gd name="T34" fmla="*/ 10 w 30"/>
                    <a:gd name="T35" fmla="*/ 8 h 42"/>
                    <a:gd name="T36" fmla="*/ 9 w 30"/>
                    <a:gd name="T37" fmla="*/ 6 h 42"/>
                    <a:gd name="T38" fmla="*/ 7 w 30"/>
                    <a:gd name="T39" fmla="*/ 3 h 42"/>
                    <a:gd name="T40" fmla="*/ 6 w 30"/>
                    <a:gd name="T41" fmla="*/ 3 h 42"/>
                    <a:gd name="T42" fmla="*/ 4 w 30"/>
                    <a:gd name="T43" fmla="*/ 1 h 42"/>
                    <a:gd name="T44" fmla="*/ 3 w 30"/>
                    <a:gd name="T45" fmla="*/ 1 h 42"/>
                    <a:gd name="T46" fmla="*/ 2 w 30"/>
                    <a:gd name="T47" fmla="*/ 1 h 42"/>
                    <a:gd name="T48" fmla="*/ 2 w 30"/>
                    <a:gd name="T49" fmla="*/ 3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42">
                      <a:moveTo>
                        <a:pt x="2" y="3"/>
                      </a:moveTo>
                      <a:cubicBezTo>
                        <a:pt x="3" y="6"/>
                        <a:pt x="0" y="5"/>
                        <a:pt x="1" y="7"/>
                      </a:cubicBezTo>
                      <a:cubicBezTo>
                        <a:pt x="2" y="10"/>
                        <a:pt x="0" y="10"/>
                        <a:pt x="1" y="12"/>
                      </a:cubicBezTo>
                      <a:cubicBezTo>
                        <a:pt x="3" y="15"/>
                        <a:pt x="1" y="17"/>
                        <a:pt x="3" y="18"/>
                      </a:cubicBezTo>
                      <a:cubicBezTo>
                        <a:pt x="4" y="20"/>
                        <a:pt x="4" y="24"/>
                        <a:pt x="6" y="26"/>
                      </a:cubicBezTo>
                      <a:cubicBezTo>
                        <a:pt x="8" y="27"/>
                        <a:pt x="8" y="30"/>
                        <a:pt x="9" y="31"/>
                      </a:cubicBezTo>
                      <a:cubicBezTo>
                        <a:pt x="10" y="31"/>
                        <a:pt x="11" y="34"/>
                        <a:pt x="12" y="34"/>
                      </a:cubicBezTo>
                      <a:cubicBezTo>
                        <a:pt x="13" y="34"/>
                        <a:pt x="15" y="38"/>
                        <a:pt x="15" y="37"/>
                      </a:cubicBezTo>
                      <a:cubicBezTo>
                        <a:pt x="16" y="36"/>
                        <a:pt x="19" y="41"/>
                        <a:pt x="19" y="39"/>
                      </a:cubicBezTo>
                      <a:cubicBezTo>
                        <a:pt x="20" y="38"/>
                        <a:pt x="22" y="42"/>
                        <a:pt x="22" y="40"/>
                      </a:cubicBezTo>
                      <a:cubicBezTo>
                        <a:pt x="23" y="39"/>
                        <a:pt x="26" y="42"/>
                        <a:pt x="26" y="39"/>
                      </a:cubicBezTo>
                      <a:cubicBezTo>
                        <a:pt x="26" y="38"/>
                        <a:pt x="29" y="40"/>
                        <a:pt x="28" y="38"/>
                      </a:cubicBezTo>
                      <a:cubicBezTo>
                        <a:pt x="27" y="36"/>
                        <a:pt x="29" y="37"/>
                        <a:pt x="29" y="35"/>
                      </a:cubicBezTo>
                      <a:cubicBezTo>
                        <a:pt x="28" y="34"/>
                        <a:pt x="30" y="35"/>
                        <a:pt x="29" y="33"/>
                      </a:cubicBezTo>
                      <a:cubicBezTo>
                        <a:pt x="28" y="31"/>
                        <a:pt x="30" y="31"/>
                        <a:pt x="29" y="29"/>
                      </a:cubicBezTo>
                      <a:cubicBezTo>
                        <a:pt x="28" y="27"/>
                        <a:pt x="29" y="27"/>
                        <a:pt x="28" y="25"/>
                      </a:cubicBezTo>
                      <a:cubicBezTo>
                        <a:pt x="27" y="23"/>
                        <a:pt x="28" y="22"/>
                        <a:pt x="26" y="20"/>
                      </a:cubicBezTo>
                      <a:cubicBezTo>
                        <a:pt x="25" y="19"/>
                        <a:pt x="25" y="16"/>
                        <a:pt x="24" y="15"/>
                      </a:cubicBezTo>
                      <a:cubicBezTo>
                        <a:pt x="23" y="14"/>
                        <a:pt x="22" y="12"/>
                        <a:pt x="21" y="11"/>
                      </a:cubicBezTo>
                      <a:cubicBezTo>
                        <a:pt x="19" y="10"/>
                        <a:pt x="18" y="6"/>
                        <a:pt x="17" y="6"/>
                      </a:cubicBezTo>
                      <a:cubicBezTo>
                        <a:pt x="16" y="6"/>
                        <a:pt x="15" y="3"/>
                        <a:pt x="14" y="3"/>
                      </a:cubicBezTo>
                      <a:cubicBezTo>
                        <a:pt x="12" y="3"/>
                        <a:pt x="11" y="0"/>
                        <a:pt x="10" y="1"/>
                      </a:cubicBezTo>
                      <a:cubicBezTo>
                        <a:pt x="9" y="2"/>
                        <a:pt x="7" y="0"/>
                        <a:pt x="7" y="1"/>
                      </a:cubicBezTo>
                      <a:cubicBezTo>
                        <a:pt x="6" y="2"/>
                        <a:pt x="4" y="0"/>
                        <a:pt x="4" y="1"/>
                      </a:cubicBezTo>
                      <a:cubicBezTo>
                        <a:pt x="4" y="4"/>
                        <a:pt x="2" y="2"/>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69" name="Freeform 11350">
                  <a:extLst>
                    <a:ext uri="{FF2B5EF4-FFF2-40B4-BE49-F238E27FC236}">
                      <a16:creationId xmlns:a16="http://schemas.microsoft.com/office/drawing/2014/main" id="{950EC551-AEA3-389B-49FF-DE6CFD902E75}"/>
                    </a:ext>
                  </a:extLst>
                </p:cNvPr>
                <p:cNvSpPr>
                  <a:spLocks/>
                </p:cNvSpPr>
                <p:nvPr/>
              </p:nvSpPr>
              <p:spPr bwMode="auto">
                <a:xfrm>
                  <a:off x="4507" y="2345"/>
                  <a:ext cx="17" cy="35"/>
                </a:xfrm>
                <a:custGeom>
                  <a:avLst/>
                  <a:gdLst>
                    <a:gd name="T0" fmla="*/ 2 w 21"/>
                    <a:gd name="T1" fmla="*/ 16 h 42"/>
                    <a:gd name="T2" fmla="*/ 3 w 21"/>
                    <a:gd name="T3" fmla="*/ 16 h 42"/>
                    <a:gd name="T4" fmla="*/ 4 w 21"/>
                    <a:gd name="T5" fmla="*/ 15 h 42"/>
                    <a:gd name="T6" fmla="*/ 4 w 21"/>
                    <a:gd name="T7" fmla="*/ 14 h 42"/>
                    <a:gd name="T8" fmla="*/ 5 w 21"/>
                    <a:gd name="T9" fmla="*/ 13 h 42"/>
                    <a:gd name="T10" fmla="*/ 4 w 21"/>
                    <a:gd name="T11" fmla="*/ 11 h 42"/>
                    <a:gd name="T12" fmla="*/ 4 w 21"/>
                    <a:gd name="T13" fmla="*/ 9 h 42"/>
                    <a:gd name="T14" fmla="*/ 3 w 21"/>
                    <a:gd name="T15" fmla="*/ 7 h 42"/>
                    <a:gd name="T16" fmla="*/ 2 w 21"/>
                    <a:gd name="T17" fmla="*/ 4 h 42"/>
                    <a:gd name="T18" fmla="*/ 2 w 21"/>
                    <a:gd name="T19" fmla="*/ 3 h 42"/>
                    <a:gd name="T20" fmla="*/ 0 w 21"/>
                    <a:gd name="T21" fmla="*/ 1 h 42"/>
                    <a:gd name="T22" fmla="*/ 1 w 21"/>
                    <a:gd name="T23" fmla="*/ 1 h 42"/>
                    <a:gd name="T24" fmla="*/ 2 w 21"/>
                    <a:gd name="T25" fmla="*/ 3 h 42"/>
                    <a:gd name="T26" fmla="*/ 3 w 21"/>
                    <a:gd name="T27" fmla="*/ 3 h 42"/>
                    <a:gd name="T28" fmla="*/ 5 w 21"/>
                    <a:gd name="T29" fmla="*/ 6 h 42"/>
                    <a:gd name="T30" fmla="*/ 6 w 21"/>
                    <a:gd name="T31" fmla="*/ 8 h 42"/>
                    <a:gd name="T32" fmla="*/ 7 w 21"/>
                    <a:gd name="T33" fmla="*/ 10 h 42"/>
                    <a:gd name="T34" fmla="*/ 8 w 21"/>
                    <a:gd name="T35" fmla="*/ 13 h 42"/>
                    <a:gd name="T36" fmla="*/ 9 w 21"/>
                    <a:gd name="T37" fmla="*/ 14 h 42"/>
                    <a:gd name="T38" fmla="*/ 9 w 21"/>
                    <a:gd name="T39" fmla="*/ 16 h 42"/>
                    <a:gd name="T40" fmla="*/ 9 w 21"/>
                    <a:gd name="T41" fmla="*/ 17 h 42"/>
                    <a:gd name="T42" fmla="*/ 8 w 21"/>
                    <a:gd name="T43" fmla="*/ 19 h 42"/>
                    <a:gd name="T44" fmla="*/ 7 w 21"/>
                    <a:gd name="T45" fmla="*/ 19 h 42"/>
                    <a:gd name="T46" fmla="*/ 6 w 21"/>
                    <a:gd name="T47" fmla="*/ 19 h 42"/>
                    <a:gd name="T48" fmla="*/ 4 w 21"/>
                    <a:gd name="T49" fmla="*/ 19 h 42"/>
                    <a:gd name="T50" fmla="*/ 2 w 21"/>
                    <a:gd name="T51" fmla="*/ 18 h 42"/>
                    <a:gd name="T52" fmla="*/ 2 w 21"/>
                    <a:gd name="T53" fmla="*/ 16 h 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 h="42">
                      <a:moveTo>
                        <a:pt x="4" y="34"/>
                      </a:moveTo>
                      <a:cubicBezTo>
                        <a:pt x="4" y="32"/>
                        <a:pt x="8" y="36"/>
                        <a:pt x="8" y="33"/>
                      </a:cubicBezTo>
                      <a:cubicBezTo>
                        <a:pt x="8" y="32"/>
                        <a:pt x="11" y="34"/>
                        <a:pt x="9" y="31"/>
                      </a:cubicBezTo>
                      <a:cubicBezTo>
                        <a:pt x="9" y="30"/>
                        <a:pt x="11" y="31"/>
                        <a:pt x="10" y="29"/>
                      </a:cubicBezTo>
                      <a:cubicBezTo>
                        <a:pt x="10" y="28"/>
                        <a:pt x="12" y="28"/>
                        <a:pt x="11" y="26"/>
                      </a:cubicBezTo>
                      <a:cubicBezTo>
                        <a:pt x="10" y="25"/>
                        <a:pt x="12" y="25"/>
                        <a:pt x="10" y="23"/>
                      </a:cubicBezTo>
                      <a:cubicBezTo>
                        <a:pt x="10" y="21"/>
                        <a:pt x="11" y="20"/>
                        <a:pt x="10" y="18"/>
                      </a:cubicBezTo>
                      <a:cubicBezTo>
                        <a:pt x="9" y="17"/>
                        <a:pt x="10" y="15"/>
                        <a:pt x="8" y="14"/>
                      </a:cubicBezTo>
                      <a:cubicBezTo>
                        <a:pt x="7" y="12"/>
                        <a:pt x="7" y="10"/>
                        <a:pt x="5" y="8"/>
                      </a:cubicBezTo>
                      <a:cubicBezTo>
                        <a:pt x="4" y="7"/>
                        <a:pt x="4" y="5"/>
                        <a:pt x="3" y="5"/>
                      </a:cubicBezTo>
                      <a:cubicBezTo>
                        <a:pt x="2" y="4"/>
                        <a:pt x="1" y="2"/>
                        <a:pt x="0" y="1"/>
                      </a:cubicBezTo>
                      <a:cubicBezTo>
                        <a:pt x="1" y="1"/>
                        <a:pt x="1" y="1"/>
                        <a:pt x="1" y="1"/>
                      </a:cubicBezTo>
                      <a:cubicBezTo>
                        <a:pt x="2" y="0"/>
                        <a:pt x="3" y="3"/>
                        <a:pt x="5" y="3"/>
                      </a:cubicBezTo>
                      <a:cubicBezTo>
                        <a:pt x="6" y="3"/>
                        <a:pt x="7" y="6"/>
                        <a:pt x="8" y="6"/>
                      </a:cubicBezTo>
                      <a:cubicBezTo>
                        <a:pt x="9" y="6"/>
                        <a:pt x="10" y="10"/>
                        <a:pt x="12" y="11"/>
                      </a:cubicBezTo>
                      <a:cubicBezTo>
                        <a:pt x="13" y="12"/>
                        <a:pt x="14" y="14"/>
                        <a:pt x="15" y="15"/>
                      </a:cubicBezTo>
                      <a:cubicBezTo>
                        <a:pt x="16" y="16"/>
                        <a:pt x="16" y="19"/>
                        <a:pt x="17" y="20"/>
                      </a:cubicBezTo>
                      <a:cubicBezTo>
                        <a:pt x="19" y="22"/>
                        <a:pt x="18" y="23"/>
                        <a:pt x="19" y="25"/>
                      </a:cubicBezTo>
                      <a:cubicBezTo>
                        <a:pt x="20" y="27"/>
                        <a:pt x="19" y="27"/>
                        <a:pt x="20" y="29"/>
                      </a:cubicBezTo>
                      <a:cubicBezTo>
                        <a:pt x="21" y="31"/>
                        <a:pt x="19" y="31"/>
                        <a:pt x="20" y="33"/>
                      </a:cubicBezTo>
                      <a:cubicBezTo>
                        <a:pt x="21" y="35"/>
                        <a:pt x="19" y="34"/>
                        <a:pt x="20" y="35"/>
                      </a:cubicBezTo>
                      <a:cubicBezTo>
                        <a:pt x="20" y="37"/>
                        <a:pt x="18" y="36"/>
                        <a:pt x="19" y="38"/>
                      </a:cubicBezTo>
                      <a:cubicBezTo>
                        <a:pt x="20" y="40"/>
                        <a:pt x="17" y="38"/>
                        <a:pt x="17" y="39"/>
                      </a:cubicBezTo>
                      <a:cubicBezTo>
                        <a:pt x="17" y="42"/>
                        <a:pt x="14" y="39"/>
                        <a:pt x="13" y="40"/>
                      </a:cubicBezTo>
                      <a:cubicBezTo>
                        <a:pt x="13" y="42"/>
                        <a:pt x="11" y="38"/>
                        <a:pt x="10" y="39"/>
                      </a:cubicBezTo>
                      <a:cubicBezTo>
                        <a:pt x="10" y="41"/>
                        <a:pt x="7" y="36"/>
                        <a:pt x="6" y="37"/>
                      </a:cubicBezTo>
                      <a:cubicBezTo>
                        <a:pt x="6" y="38"/>
                        <a:pt x="5" y="35"/>
                        <a:pt x="4" y="34"/>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0" name="Freeform 11351">
                  <a:extLst>
                    <a:ext uri="{FF2B5EF4-FFF2-40B4-BE49-F238E27FC236}">
                      <a16:creationId xmlns:a16="http://schemas.microsoft.com/office/drawing/2014/main" id="{1570FA8F-C3B4-3041-B5D5-49521C87E63F}"/>
                    </a:ext>
                  </a:extLst>
                </p:cNvPr>
                <p:cNvSpPr>
                  <a:spLocks/>
                </p:cNvSpPr>
                <p:nvPr/>
              </p:nvSpPr>
              <p:spPr bwMode="auto">
                <a:xfrm>
                  <a:off x="4510" y="2357"/>
                  <a:ext cx="14" cy="23"/>
                </a:xfrm>
                <a:custGeom>
                  <a:avLst/>
                  <a:gdLst>
                    <a:gd name="T0" fmla="*/ 0 w 17"/>
                    <a:gd name="T1" fmla="*/ 9 h 28"/>
                    <a:gd name="T2" fmla="*/ 2 w 17"/>
                    <a:gd name="T3" fmla="*/ 11 h 28"/>
                    <a:gd name="T4" fmla="*/ 2 w 17"/>
                    <a:gd name="T5" fmla="*/ 12 h 28"/>
                    <a:gd name="T6" fmla="*/ 4 w 17"/>
                    <a:gd name="T7" fmla="*/ 12 h 28"/>
                    <a:gd name="T8" fmla="*/ 6 w 17"/>
                    <a:gd name="T9" fmla="*/ 12 h 28"/>
                    <a:gd name="T10" fmla="*/ 7 w 17"/>
                    <a:gd name="T11" fmla="*/ 11 h 28"/>
                    <a:gd name="T12" fmla="*/ 7 w 17"/>
                    <a:gd name="T13" fmla="*/ 10 h 28"/>
                    <a:gd name="T14" fmla="*/ 7 w 17"/>
                    <a:gd name="T15" fmla="*/ 9 h 28"/>
                    <a:gd name="T16" fmla="*/ 7 w 17"/>
                    <a:gd name="T17" fmla="*/ 7 h 28"/>
                    <a:gd name="T18" fmla="*/ 7 w 17"/>
                    <a:gd name="T19" fmla="*/ 5 h 28"/>
                    <a:gd name="T20" fmla="*/ 6 w 17"/>
                    <a:gd name="T21" fmla="*/ 2 h 28"/>
                    <a:gd name="T22" fmla="*/ 5 w 17"/>
                    <a:gd name="T23" fmla="*/ 1 h 28"/>
                    <a:gd name="T24" fmla="*/ 5 w 17"/>
                    <a:gd name="T25" fmla="*/ 0 h 28"/>
                    <a:gd name="T26" fmla="*/ 5 w 17"/>
                    <a:gd name="T27" fmla="*/ 2 h 28"/>
                    <a:gd name="T28" fmla="*/ 6 w 17"/>
                    <a:gd name="T29" fmla="*/ 3 h 28"/>
                    <a:gd name="T30" fmla="*/ 7 w 17"/>
                    <a:gd name="T31" fmla="*/ 5 h 28"/>
                    <a:gd name="T32" fmla="*/ 7 w 17"/>
                    <a:gd name="T33" fmla="*/ 7 h 28"/>
                    <a:gd name="T34" fmla="*/ 7 w 17"/>
                    <a:gd name="T35" fmla="*/ 8 h 28"/>
                    <a:gd name="T36" fmla="*/ 6 w 17"/>
                    <a:gd name="T37" fmla="*/ 9 h 28"/>
                    <a:gd name="T38" fmla="*/ 5 w 17"/>
                    <a:gd name="T39" fmla="*/ 10 h 28"/>
                    <a:gd name="T40" fmla="*/ 3 w 17"/>
                    <a:gd name="T41" fmla="*/ 11 h 28"/>
                    <a:gd name="T42" fmla="*/ 2 w 17"/>
                    <a:gd name="T43" fmla="*/ 10 h 28"/>
                    <a:gd name="T44" fmla="*/ 1 w 17"/>
                    <a:gd name="T45" fmla="*/ 9 h 28"/>
                    <a:gd name="T46" fmla="*/ 0 w 17"/>
                    <a:gd name="T47" fmla="*/ 9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 h="28">
                      <a:moveTo>
                        <a:pt x="0" y="20"/>
                      </a:moveTo>
                      <a:cubicBezTo>
                        <a:pt x="1" y="21"/>
                        <a:pt x="2" y="24"/>
                        <a:pt x="2" y="23"/>
                      </a:cubicBezTo>
                      <a:cubicBezTo>
                        <a:pt x="3" y="22"/>
                        <a:pt x="6" y="27"/>
                        <a:pt x="6" y="25"/>
                      </a:cubicBezTo>
                      <a:cubicBezTo>
                        <a:pt x="7" y="24"/>
                        <a:pt x="9" y="28"/>
                        <a:pt x="9" y="26"/>
                      </a:cubicBezTo>
                      <a:cubicBezTo>
                        <a:pt x="10" y="25"/>
                        <a:pt x="13" y="28"/>
                        <a:pt x="13" y="25"/>
                      </a:cubicBezTo>
                      <a:cubicBezTo>
                        <a:pt x="13" y="24"/>
                        <a:pt x="16" y="26"/>
                        <a:pt x="15" y="24"/>
                      </a:cubicBezTo>
                      <a:cubicBezTo>
                        <a:pt x="14" y="22"/>
                        <a:pt x="16" y="23"/>
                        <a:pt x="16" y="21"/>
                      </a:cubicBezTo>
                      <a:cubicBezTo>
                        <a:pt x="15" y="20"/>
                        <a:pt x="17" y="21"/>
                        <a:pt x="16" y="19"/>
                      </a:cubicBezTo>
                      <a:cubicBezTo>
                        <a:pt x="15" y="17"/>
                        <a:pt x="17" y="17"/>
                        <a:pt x="16" y="15"/>
                      </a:cubicBezTo>
                      <a:cubicBezTo>
                        <a:pt x="15" y="13"/>
                        <a:pt x="16" y="13"/>
                        <a:pt x="15" y="11"/>
                      </a:cubicBezTo>
                      <a:cubicBezTo>
                        <a:pt x="14" y="9"/>
                        <a:pt x="15" y="8"/>
                        <a:pt x="13" y="6"/>
                      </a:cubicBezTo>
                      <a:cubicBezTo>
                        <a:pt x="12" y="5"/>
                        <a:pt x="12" y="2"/>
                        <a:pt x="11" y="1"/>
                      </a:cubicBezTo>
                      <a:cubicBezTo>
                        <a:pt x="10" y="1"/>
                        <a:pt x="10" y="0"/>
                        <a:pt x="10" y="0"/>
                      </a:cubicBezTo>
                      <a:cubicBezTo>
                        <a:pt x="10" y="1"/>
                        <a:pt x="10" y="2"/>
                        <a:pt x="11" y="2"/>
                      </a:cubicBezTo>
                      <a:cubicBezTo>
                        <a:pt x="13" y="4"/>
                        <a:pt x="12" y="6"/>
                        <a:pt x="13" y="7"/>
                      </a:cubicBezTo>
                      <a:cubicBezTo>
                        <a:pt x="14" y="9"/>
                        <a:pt x="13" y="10"/>
                        <a:pt x="14" y="11"/>
                      </a:cubicBezTo>
                      <a:cubicBezTo>
                        <a:pt x="15" y="14"/>
                        <a:pt x="13" y="14"/>
                        <a:pt x="14" y="15"/>
                      </a:cubicBezTo>
                      <a:cubicBezTo>
                        <a:pt x="15" y="17"/>
                        <a:pt x="13" y="17"/>
                        <a:pt x="14" y="18"/>
                      </a:cubicBezTo>
                      <a:cubicBezTo>
                        <a:pt x="14" y="20"/>
                        <a:pt x="12" y="19"/>
                        <a:pt x="13" y="20"/>
                      </a:cubicBezTo>
                      <a:cubicBezTo>
                        <a:pt x="14" y="23"/>
                        <a:pt x="11" y="21"/>
                        <a:pt x="11" y="22"/>
                      </a:cubicBezTo>
                      <a:cubicBezTo>
                        <a:pt x="11" y="25"/>
                        <a:pt x="8" y="21"/>
                        <a:pt x="7" y="23"/>
                      </a:cubicBezTo>
                      <a:cubicBezTo>
                        <a:pt x="7" y="24"/>
                        <a:pt x="5" y="21"/>
                        <a:pt x="4" y="22"/>
                      </a:cubicBezTo>
                      <a:cubicBezTo>
                        <a:pt x="4" y="23"/>
                        <a:pt x="2" y="20"/>
                        <a:pt x="1" y="19"/>
                      </a:cubicBezTo>
                      <a:cubicBezTo>
                        <a:pt x="1" y="19"/>
                        <a:pt x="0" y="19"/>
                        <a:pt x="0" y="20"/>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1" name="Freeform 11352">
                  <a:extLst>
                    <a:ext uri="{FF2B5EF4-FFF2-40B4-BE49-F238E27FC236}">
                      <a16:creationId xmlns:a16="http://schemas.microsoft.com/office/drawing/2014/main" id="{0BE0DAFA-C173-46D9-9D07-BE485E183FC2}"/>
                    </a:ext>
                  </a:extLst>
                </p:cNvPr>
                <p:cNvSpPr>
                  <a:spLocks/>
                </p:cNvSpPr>
                <p:nvPr/>
              </p:nvSpPr>
              <p:spPr bwMode="auto">
                <a:xfrm>
                  <a:off x="4509" y="2353"/>
                  <a:ext cx="2" cy="2"/>
                </a:xfrm>
                <a:custGeom>
                  <a:avLst/>
                  <a:gdLst>
                    <a:gd name="T0" fmla="*/ 1 w 2"/>
                    <a:gd name="T1" fmla="*/ 0 h 3"/>
                    <a:gd name="T2" fmla="*/ 2 w 2"/>
                    <a:gd name="T3" fmla="*/ 1 h 3"/>
                    <a:gd name="T4" fmla="*/ 1 w 2"/>
                    <a:gd name="T5" fmla="*/ 1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0"/>
                        <a:pt x="2" y="2"/>
                        <a:pt x="2" y="2"/>
                      </a:cubicBezTo>
                      <a:cubicBezTo>
                        <a:pt x="2" y="3"/>
                        <a:pt x="2" y="3"/>
                        <a:pt x="1" y="2"/>
                      </a:cubicBezTo>
                      <a:cubicBezTo>
                        <a:pt x="1"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2" name="Freeform 11353">
                  <a:extLst>
                    <a:ext uri="{FF2B5EF4-FFF2-40B4-BE49-F238E27FC236}">
                      <a16:creationId xmlns:a16="http://schemas.microsoft.com/office/drawing/2014/main" id="{C43FF564-FE9F-9F55-4C01-18D7C6B84D4E}"/>
                    </a:ext>
                  </a:extLst>
                </p:cNvPr>
                <p:cNvSpPr>
                  <a:spLocks/>
                </p:cNvSpPr>
                <p:nvPr/>
              </p:nvSpPr>
              <p:spPr bwMode="auto">
                <a:xfrm>
                  <a:off x="4507" y="2349"/>
                  <a:ext cx="1" cy="4"/>
                </a:xfrm>
                <a:custGeom>
                  <a:avLst/>
                  <a:gdLst>
                    <a:gd name="T0" fmla="*/ 0 w 1"/>
                    <a:gd name="T1" fmla="*/ 0 h 4"/>
                    <a:gd name="T2" fmla="*/ 1 w 1"/>
                    <a:gd name="T3" fmla="*/ 4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1"/>
                        <a:pt x="1" y="4"/>
                        <a:pt x="1" y="4"/>
                      </a:cubicBezTo>
                      <a:cubicBezTo>
                        <a:pt x="0" y="3"/>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3" name="Freeform 11354">
                  <a:extLst>
                    <a:ext uri="{FF2B5EF4-FFF2-40B4-BE49-F238E27FC236}">
                      <a16:creationId xmlns:a16="http://schemas.microsoft.com/office/drawing/2014/main" id="{80D1A66F-8248-E453-DA20-09CDD4C3D994}"/>
                    </a:ext>
                  </a:extLst>
                </p:cNvPr>
                <p:cNvSpPr>
                  <a:spLocks/>
                </p:cNvSpPr>
                <p:nvPr/>
              </p:nvSpPr>
              <p:spPr bwMode="auto">
                <a:xfrm>
                  <a:off x="4509" y="2356"/>
                  <a:ext cx="1" cy="4"/>
                </a:xfrm>
                <a:custGeom>
                  <a:avLst/>
                  <a:gdLst>
                    <a:gd name="T0" fmla="*/ 1 w 2"/>
                    <a:gd name="T1" fmla="*/ 1 h 5"/>
                    <a:gd name="T2" fmla="*/ 1 w 2"/>
                    <a:gd name="T3" fmla="*/ 1 h 5"/>
                    <a:gd name="T4" fmla="*/ 1 w 2"/>
                    <a:gd name="T5" fmla="*/ 2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1"/>
                      </a:moveTo>
                      <a:cubicBezTo>
                        <a:pt x="2" y="0"/>
                        <a:pt x="1" y="1"/>
                        <a:pt x="1" y="1"/>
                      </a:cubicBezTo>
                      <a:cubicBezTo>
                        <a:pt x="1" y="2"/>
                        <a:pt x="1" y="4"/>
                        <a:pt x="2" y="5"/>
                      </a:cubicBezTo>
                      <a:cubicBezTo>
                        <a:pt x="2" y="4"/>
                        <a:pt x="0"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4" name="Freeform 11355">
                  <a:extLst>
                    <a:ext uri="{FF2B5EF4-FFF2-40B4-BE49-F238E27FC236}">
                      <a16:creationId xmlns:a16="http://schemas.microsoft.com/office/drawing/2014/main" id="{10A33250-4D8C-4A50-AE71-B5AF9DFC8CAC}"/>
                    </a:ext>
                  </a:extLst>
                </p:cNvPr>
                <p:cNvSpPr>
                  <a:spLocks/>
                </p:cNvSpPr>
                <p:nvPr/>
              </p:nvSpPr>
              <p:spPr bwMode="auto">
                <a:xfrm>
                  <a:off x="4504" y="2353"/>
                  <a:ext cx="2" cy="5"/>
                </a:xfrm>
                <a:custGeom>
                  <a:avLst/>
                  <a:gdLst>
                    <a:gd name="T0" fmla="*/ 0 w 3"/>
                    <a:gd name="T1" fmla="*/ 0 h 6"/>
                    <a:gd name="T2" fmla="*/ 1 w 3"/>
                    <a:gd name="T3" fmla="*/ 2 h 6"/>
                    <a:gd name="T4" fmla="*/ 1 w 3"/>
                    <a:gd name="T5" fmla="*/ 3 h 6"/>
                    <a:gd name="T6" fmla="*/ 1 w 3"/>
                    <a:gd name="T7" fmla="*/ 3 h 6"/>
                    <a:gd name="T8" fmla="*/ 1 w 3"/>
                    <a:gd name="T9" fmla="*/ 0 h 6"/>
                    <a:gd name="T10" fmla="*/ 0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0" y="0"/>
                      </a:moveTo>
                      <a:cubicBezTo>
                        <a:pt x="1" y="0"/>
                        <a:pt x="2" y="1"/>
                        <a:pt x="2" y="2"/>
                      </a:cubicBezTo>
                      <a:cubicBezTo>
                        <a:pt x="2" y="3"/>
                        <a:pt x="3" y="6"/>
                        <a:pt x="3" y="5"/>
                      </a:cubicBezTo>
                      <a:cubicBezTo>
                        <a:pt x="2" y="5"/>
                        <a:pt x="2" y="4"/>
                        <a:pt x="2" y="4"/>
                      </a:cubicBezTo>
                      <a:cubicBezTo>
                        <a:pt x="2" y="3"/>
                        <a:pt x="1" y="1"/>
                        <a:pt x="1"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5" name="Freeform 11356">
                  <a:extLst>
                    <a:ext uri="{FF2B5EF4-FFF2-40B4-BE49-F238E27FC236}">
                      <a16:creationId xmlns:a16="http://schemas.microsoft.com/office/drawing/2014/main" id="{2D97D672-80AA-6D01-47BD-68F63787916D}"/>
                    </a:ext>
                  </a:extLst>
                </p:cNvPr>
                <p:cNvSpPr>
                  <a:spLocks/>
                </p:cNvSpPr>
                <p:nvPr/>
              </p:nvSpPr>
              <p:spPr bwMode="auto">
                <a:xfrm>
                  <a:off x="4504" y="2348"/>
                  <a:ext cx="1" cy="4"/>
                </a:xfrm>
                <a:custGeom>
                  <a:avLst/>
                  <a:gdLst>
                    <a:gd name="T0" fmla="*/ 1 w 2"/>
                    <a:gd name="T1" fmla="*/ 2 h 5"/>
                    <a:gd name="T2" fmla="*/ 1 w 2"/>
                    <a:gd name="T3" fmla="*/ 2 h 5"/>
                    <a:gd name="T4" fmla="*/ 1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2" y="2"/>
                      </a:moveTo>
                      <a:cubicBezTo>
                        <a:pt x="0" y="0"/>
                        <a:pt x="0" y="3"/>
                        <a:pt x="1" y="5"/>
                      </a:cubicBezTo>
                      <a:cubicBezTo>
                        <a:pt x="1" y="4"/>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6" name="Freeform 11357">
                  <a:extLst>
                    <a:ext uri="{FF2B5EF4-FFF2-40B4-BE49-F238E27FC236}">
                      <a16:creationId xmlns:a16="http://schemas.microsoft.com/office/drawing/2014/main" id="{918827B4-552E-FF4B-51D9-CDD979C3FA7F}"/>
                    </a:ext>
                  </a:extLst>
                </p:cNvPr>
                <p:cNvSpPr>
                  <a:spLocks/>
                </p:cNvSpPr>
                <p:nvPr/>
              </p:nvSpPr>
              <p:spPr bwMode="auto">
                <a:xfrm>
                  <a:off x="4513" y="2363"/>
                  <a:ext cx="2" cy="4"/>
                </a:xfrm>
                <a:custGeom>
                  <a:avLst/>
                  <a:gdLst>
                    <a:gd name="T0" fmla="*/ 1 w 3"/>
                    <a:gd name="T1" fmla="*/ 1 h 6"/>
                    <a:gd name="T2" fmla="*/ 1 w 3"/>
                    <a:gd name="T3" fmla="*/ 1 h 6"/>
                    <a:gd name="T4" fmla="*/ 0 w 3"/>
                    <a:gd name="T5" fmla="*/ 1 h 6"/>
                    <a:gd name="T6" fmla="*/ 0 60000 65536"/>
                    <a:gd name="T7" fmla="*/ 0 60000 65536"/>
                    <a:gd name="T8" fmla="*/ 0 60000 65536"/>
                  </a:gdLst>
                  <a:ahLst/>
                  <a:cxnLst>
                    <a:cxn ang="T6">
                      <a:pos x="T0" y="T1"/>
                    </a:cxn>
                    <a:cxn ang="T7">
                      <a:pos x="T2" y="T3"/>
                    </a:cxn>
                    <a:cxn ang="T8">
                      <a:pos x="T4" y="T5"/>
                    </a:cxn>
                  </a:cxnLst>
                  <a:rect l="0" t="0" r="r" b="b"/>
                  <a:pathLst>
                    <a:path w="3" h="6">
                      <a:moveTo>
                        <a:pt x="1" y="1"/>
                      </a:moveTo>
                      <a:cubicBezTo>
                        <a:pt x="1" y="0"/>
                        <a:pt x="3" y="6"/>
                        <a:pt x="1" y="4"/>
                      </a:cubicBezTo>
                      <a:cubicBezTo>
                        <a:pt x="1" y="4"/>
                        <a:pt x="2"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7" name="Freeform 11358">
                  <a:extLst>
                    <a:ext uri="{FF2B5EF4-FFF2-40B4-BE49-F238E27FC236}">
                      <a16:creationId xmlns:a16="http://schemas.microsoft.com/office/drawing/2014/main" id="{61095C15-4F6D-18C8-2666-1C7E9C1342D8}"/>
                    </a:ext>
                  </a:extLst>
                </p:cNvPr>
                <p:cNvSpPr>
                  <a:spLocks/>
                </p:cNvSpPr>
                <p:nvPr/>
              </p:nvSpPr>
              <p:spPr bwMode="auto">
                <a:xfrm>
                  <a:off x="4508" y="2361"/>
                  <a:ext cx="2" cy="4"/>
                </a:xfrm>
                <a:custGeom>
                  <a:avLst/>
                  <a:gdLst>
                    <a:gd name="T0" fmla="*/ 1 w 3"/>
                    <a:gd name="T1" fmla="*/ 1 h 5"/>
                    <a:gd name="T2" fmla="*/ 1 w 3"/>
                    <a:gd name="T3" fmla="*/ 2 h 5"/>
                    <a:gd name="T4" fmla="*/ 1 w 3"/>
                    <a:gd name="T5" fmla="*/ 2 h 5"/>
                    <a:gd name="T6" fmla="*/ 1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2" y="1"/>
                      </a:moveTo>
                      <a:cubicBezTo>
                        <a:pt x="0" y="0"/>
                        <a:pt x="2" y="4"/>
                        <a:pt x="3" y="5"/>
                      </a:cubicBezTo>
                      <a:cubicBezTo>
                        <a:pt x="3" y="5"/>
                        <a:pt x="2" y="4"/>
                        <a:pt x="2" y="3"/>
                      </a:cubicBezTo>
                      <a:cubicBezTo>
                        <a:pt x="2" y="3"/>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8" name="Freeform 11359">
                  <a:extLst>
                    <a:ext uri="{FF2B5EF4-FFF2-40B4-BE49-F238E27FC236}">
                      <a16:creationId xmlns:a16="http://schemas.microsoft.com/office/drawing/2014/main" id="{C619F13B-C727-B06E-E65D-58457E0030AF}"/>
                    </a:ext>
                  </a:extLst>
                </p:cNvPr>
                <p:cNvSpPr>
                  <a:spLocks/>
                </p:cNvSpPr>
                <p:nvPr/>
              </p:nvSpPr>
              <p:spPr bwMode="auto">
                <a:xfrm>
                  <a:off x="4504" y="2358"/>
                  <a:ext cx="1" cy="4"/>
                </a:xfrm>
                <a:custGeom>
                  <a:avLst/>
                  <a:gdLst>
                    <a:gd name="T0" fmla="*/ 0 w 2"/>
                    <a:gd name="T1" fmla="*/ 0 h 5"/>
                    <a:gd name="T2" fmla="*/ 1 w 2"/>
                    <a:gd name="T3" fmla="*/ 2 h 5"/>
                    <a:gd name="T4" fmla="*/ 0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1" y="1"/>
                        <a:pt x="2" y="5"/>
                        <a:pt x="1" y="5"/>
                      </a:cubicBezTo>
                      <a:cubicBezTo>
                        <a:pt x="1" y="4"/>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79" name="Freeform 11360">
                  <a:extLst>
                    <a:ext uri="{FF2B5EF4-FFF2-40B4-BE49-F238E27FC236}">
                      <a16:creationId xmlns:a16="http://schemas.microsoft.com/office/drawing/2014/main" id="{78170B58-7643-8527-2BB1-47F2104A01ED}"/>
                    </a:ext>
                  </a:extLst>
                </p:cNvPr>
                <p:cNvSpPr>
                  <a:spLocks/>
                </p:cNvSpPr>
                <p:nvPr/>
              </p:nvSpPr>
              <p:spPr bwMode="auto">
                <a:xfrm>
                  <a:off x="4501" y="2353"/>
                  <a:ext cx="2" cy="3"/>
                </a:xfrm>
                <a:custGeom>
                  <a:avLst/>
                  <a:gdLst>
                    <a:gd name="T0" fmla="*/ 1 w 2"/>
                    <a:gd name="T1" fmla="*/ 0 h 4"/>
                    <a:gd name="T2" fmla="*/ 2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0"/>
                        <a:pt x="1" y="2"/>
                        <a:pt x="2" y="4"/>
                      </a:cubicBezTo>
                      <a:cubicBezTo>
                        <a:pt x="2"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0" name="Freeform 11361">
                  <a:extLst>
                    <a:ext uri="{FF2B5EF4-FFF2-40B4-BE49-F238E27FC236}">
                      <a16:creationId xmlns:a16="http://schemas.microsoft.com/office/drawing/2014/main" id="{350D2625-BCB6-B398-B057-1C72B1B4D343}"/>
                    </a:ext>
                  </a:extLst>
                </p:cNvPr>
                <p:cNvSpPr>
                  <a:spLocks/>
                </p:cNvSpPr>
                <p:nvPr/>
              </p:nvSpPr>
              <p:spPr bwMode="auto">
                <a:xfrm>
                  <a:off x="4511" y="2367"/>
                  <a:ext cx="1" cy="3"/>
                </a:xfrm>
                <a:custGeom>
                  <a:avLst/>
                  <a:gdLst>
                    <a:gd name="T0" fmla="*/ 1 w 1"/>
                    <a:gd name="T1" fmla="*/ 0 h 4"/>
                    <a:gd name="T2" fmla="*/ 0 w 1"/>
                    <a:gd name="T3" fmla="*/ 2 h 4"/>
                    <a:gd name="T4" fmla="*/ 1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1" y="0"/>
                      </a:moveTo>
                      <a:cubicBezTo>
                        <a:pt x="1" y="2"/>
                        <a:pt x="1" y="4"/>
                        <a:pt x="0" y="3"/>
                      </a:cubicBezTo>
                      <a:cubicBezTo>
                        <a:pt x="0" y="2"/>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1" name="Freeform 11362">
                  <a:extLst>
                    <a:ext uri="{FF2B5EF4-FFF2-40B4-BE49-F238E27FC236}">
                      <a16:creationId xmlns:a16="http://schemas.microsoft.com/office/drawing/2014/main" id="{7D1955EA-D2EC-B468-77BE-724F865C6CCE}"/>
                    </a:ext>
                  </a:extLst>
                </p:cNvPr>
                <p:cNvSpPr>
                  <a:spLocks/>
                </p:cNvSpPr>
                <p:nvPr/>
              </p:nvSpPr>
              <p:spPr bwMode="auto">
                <a:xfrm>
                  <a:off x="4507" y="2365"/>
                  <a:ext cx="2" cy="3"/>
                </a:xfrm>
                <a:custGeom>
                  <a:avLst/>
                  <a:gdLst>
                    <a:gd name="T0" fmla="*/ 0 w 3"/>
                    <a:gd name="T1" fmla="*/ 0 h 4"/>
                    <a:gd name="T2" fmla="*/ 1 w 3"/>
                    <a:gd name="T3" fmla="*/ 2 h 4"/>
                    <a:gd name="T4" fmla="*/ 1 w 3"/>
                    <a:gd name="T5" fmla="*/ 2 h 4"/>
                    <a:gd name="T6" fmla="*/ 0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0"/>
                      </a:moveTo>
                      <a:cubicBezTo>
                        <a:pt x="0" y="0"/>
                        <a:pt x="1" y="4"/>
                        <a:pt x="3" y="4"/>
                      </a:cubicBezTo>
                      <a:cubicBezTo>
                        <a:pt x="2" y="4"/>
                        <a:pt x="2" y="4"/>
                        <a:pt x="1" y="3"/>
                      </a:cubicBezTo>
                      <a:cubicBezTo>
                        <a:pt x="0"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2" name="Freeform 11363">
                  <a:extLst>
                    <a:ext uri="{FF2B5EF4-FFF2-40B4-BE49-F238E27FC236}">
                      <a16:creationId xmlns:a16="http://schemas.microsoft.com/office/drawing/2014/main" id="{8A55B0B1-1CD0-79D6-3BB6-933EF6A1116D}"/>
                    </a:ext>
                  </a:extLst>
                </p:cNvPr>
                <p:cNvSpPr>
                  <a:spLocks/>
                </p:cNvSpPr>
                <p:nvPr/>
              </p:nvSpPr>
              <p:spPr bwMode="auto">
                <a:xfrm>
                  <a:off x="4504" y="2364"/>
                  <a:ext cx="2" cy="3"/>
                </a:xfrm>
                <a:custGeom>
                  <a:avLst/>
                  <a:gdLst>
                    <a:gd name="T0" fmla="*/ 0 w 2"/>
                    <a:gd name="T1" fmla="*/ 0 h 4"/>
                    <a:gd name="T2" fmla="*/ 2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1"/>
                        <a:pt x="1" y="3"/>
                        <a:pt x="2" y="4"/>
                      </a:cubicBezTo>
                      <a:cubicBezTo>
                        <a:pt x="2" y="3"/>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3" name="Freeform 11364">
                  <a:extLst>
                    <a:ext uri="{FF2B5EF4-FFF2-40B4-BE49-F238E27FC236}">
                      <a16:creationId xmlns:a16="http://schemas.microsoft.com/office/drawing/2014/main" id="{86CB92B8-F752-629D-7C3F-0819DD284CC1}"/>
                    </a:ext>
                  </a:extLst>
                </p:cNvPr>
                <p:cNvSpPr>
                  <a:spLocks/>
                </p:cNvSpPr>
                <p:nvPr/>
              </p:nvSpPr>
              <p:spPr bwMode="auto">
                <a:xfrm>
                  <a:off x="4498" y="2188"/>
                  <a:ext cx="33" cy="33"/>
                </a:xfrm>
                <a:custGeom>
                  <a:avLst/>
                  <a:gdLst>
                    <a:gd name="T0" fmla="*/ 2 w 40"/>
                    <a:gd name="T1" fmla="*/ 2 h 40"/>
                    <a:gd name="T2" fmla="*/ 1 w 40"/>
                    <a:gd name="T3" fmla="*/ 4 h 40"/>
                    <a:gd name="T4" fmla="*/ 2 w 40"/>
                    <a:gd name="T5" fmla="*/ 6 h 40"/>
                    <a:gd name="T6" fmla="*/ 2 w 40"/>
                    <a:gd name="T7" fmla="*/ 9 h 40"/>
                    <a:gd name="T8" fmla="*/ 5 w 40"/>
                    <a:gd name="T9" fmla="*/ 12 h 40"/>
                    <a:gd name="T10" fmla="*/ 7 w 40"/>
                    <a:gd name="T11" fmla="*/ 14 h 40"/>
                    <a:gd name="T12" fmla="*/ 9 w 40"/>
                    <a:gd name="T13" fmla="*/ 15 h 40"/>
                    <a:gd name="T14" fmla="*/ 11 w 40"/>
                    <a:gd name="T15" fmla="*/ 17 h 40"/>
                    <a:gd name="T16" fmla="*/ 13 w 40"/>
                    <a:gd name="T17" fmla="*/ 17 h 40"/>
                    <a:gd name="T18" fmla="*/ 14 w 40"/>
                    <a:gd name="T19" fmla="*/ 17 h 40"/>
                    <a:gd name="T20" fmla="*/ 17 w 40"/>
                    <a:gd name="T21" fmla="*/ 17 h 40"/>
                    <a:gd name="T22" fmla="*/ 17 w 40"/>
                    <a:gd name="T23" fmla="*/ 17 h 40"/>
                    <a:gd name="T24" fmla="*/ 17 w 40"/>
                    <a:gd name="T25" fmla="*/ 16 h 40"/>
                    <a:gd name="T26" fmla="*/ 17 w 40"/>
                    <a:gd name="T27" fmla="*/ 14 h 40"/>
                    <a:gd name="T28" fmla="*/ 17 w 40"/>
                    <a:gd name="T29" fmla="*/ 12 h 40"/>
                    <a:gd name="T30" fmla="*/ 17 w 40"/>
                    <a:gd name="T31" fmla="*/ 11 h 40"/>
                    <a:gd name="T32" fmla="*/ 16 w 40"/>
                    <a:gd name="T33" fmla="*/ 9 h 40"/>
                    <a:gd name="T34" fmla="*/ 14 w 40"/>
                    <a:gd name="T35" fmla="*/ 7 h 40"/>
                    <a:gd name="T36" fmla="*/ 12 w 40"/>
                    <a:gd name="T37" fmla="*/ 5 h 40"/>
                    <a:gd name="T38" fmla="*/ 10 w 40"/>
                    <a:gd name="T39" fmla="*/ 2 h 40"/>
                    <a:gd name="T40" fmla="*/ 8 w 40"/>
                    <a:gd name="T41" fmla="*/ 2 h 40"/>
                    <a:gd name="T42" fmla="*/ 5 w 40"/>
                    <a:gd name="T43" fmla="*/ 1 h 40"/>
                    <a:gd name="T44" fmla="*/ 4 w 40"/>
                    <a:gd name="T45" fmla="*/ 1 h 40"/>
                    <a:gd name="T46" fmla="*/ 2 w 40"/>
                    <a:gd name="T47" fmla="*/ 2 h 40"/>
                    <a:gd name="T48" fmla="*/ 2 w 40"/>
                    <a:gd name="T49" fmla="*/ 2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0">
                      <a:moveTo>
                        <a:pt x="2" y="4"/>
                      </a:moveTo>
                      <a:cubicBezTo>
                        <a:pt x="3" y="7"/>
                        <a:pt x="0" y="6"/>
                        <a:pt x="1" y="8"/>
                      </a:cubicBezTo>
                      <a:cubicBezTo>
                        <a:pt x="3" y="10"/>
                        <a:pt x="1" y="11"/>
                        <a:pt x="2" y="13"/>
                      </a:cubicBezTo>
                      <a:cubicBezTo>
                        <a:pt x="5" y="16"/>
                        <a:pt x="3" y="17"/>
                        <a:pt x="5" y="19"/>
                      </a:cubicBezTo>
                      <a:cubicBezTo>
                        <a:pt x="7" y="20"/>
                        <a:pt x="8" y="24"/>
                        <a:pt x="10" y="26"/>
                      </a:cubicBezTo>
                      <a:cubicBezTo>
                        <a:pt x="12" y="27"/>
                        <a:pt x="13" y="30"/>
                        <a:pt x="15" y="30"/>
                      </a:cubicBezTo>
                      <a:cubicBezTo>
                        <a:pt x="16" y="30"/>
                        <a:pt x="17" y="33"/>
                        <a:pt x="19" y="33"/>
                      </a:cubicBezTo>
                      <a:cubicBezTo>
                        <a:pt x="20" y="33"/>
                        <a:pt x="22" y="37"/>
                        <a:pt x="23" y="36"/>
                      </a:cubicBezTo>
                      <a:cubicBezTo>
                        <a:pt x="23" y="35"/>
                        <a:pt x="27" y="39"/>
                        <a:pt x="28" y="38"/>
                      </a:cubicBezTo>
                      <a:cubicBezTo>
                        <a:pt x="28" y="37"/>
                        <a:pt x="32" y="40"/>
                        <a:pt x="32" y="39"/>
                      </a:cubicBezTo>
                      <a:cubicBezTo>
                        <a:pt x="32" y="37"/>
                        <a:pt x="36" y="40"/>
                        <a:pt x="36" y="38"/>
                      </a:cubicBezTo>
                      <a:cubicBezTo>
                        <a:pt x="36" y="36"/>
                        <a:pt x="40" y="38"/>
                        <a:pt x="38" y="36"/>
                      </a:cubicBezTo>
                      <a:cubicBezTo>
                        <a:pt x="37" y="35"/>
                        <a:pt x="40" y="35"/>
                        <a:pt x="39" y="34"/>
                      </a:cubicBezTo>
                      <a:cubicBezTo>
                        <a:pt x="38" y="32"/>
                        <a:pt x="40" y="33"/>
                        <a:pt x="39" y="31"/>
                      </a:cubicBezTo>
                      <a:cubicBezTo>
                        <a:pt x="38" y="30"/>
                        <a:pt x="40" y="29"/>
                        <a:pt x="38" y="27"/>
                      </a:cubicBezTo>
                      <a:cubicBezTo>
                        <a:pt x="37" y="26"/>
                        <a:pt x="38" y="25"/>
                        <a:pt x="36" y="23"/>
                      </a:cubicBezTo>
                      <a:cubicBezTo>
                        <a:pt x="35" y="22"/>
                        <a:pt x="36" y="20"/>
                        <a:pt x="34" y="19"/>
                      </a:cubicBezTo>
                      <a:cubicBezTo>
                        <a:pt x="32" y="18"/>
                        <a:pt x="32" y="15"/>
                        <a:pt x="30" y="14"/>
                      </a:cubicBezTo>
                      <a:cubicBezTo>
                        <a:pt x="29" y="13"/>
                        <a:pt x="28" y="11"/>
                        <a:pt x="27" y="10"/>
                      </a:cubicBezTo>
                      <a:cubicBezTo>
                        <a:pt x="24" y="9"/>
                        <a:pt x="22" y="6"/>
                        <a:pt x="21" y="6"/>
                      </a:cubicBezTo>
                      <a:cubicBezTo>
                        <a:pt x="19" y="6"/>
                        <a:pt x="18" y="3"/>
                        <a:pt x="17" y="3"/>
                      </a:cubicBezTo>
                      <a:cubicBezTo>
                        <a:pt x="15" y="3"/>
                        <a:pt x="13" y="0"/>
                        <a:pt x="11" y="1"/>
                      </a:cubicBezTo>
                      <a:cubicBezTo>
                        <a:pt x="11" y="2"/>
                        <a:pt x="8" y="0"/>
                        <a:pt x="8" y="1"/>
                      </a:cubicBezTo>
                      <a:cubicBezTo>
                        <a:pt x="7" y="3"/>
                        <a:pt x="4" y="0"/>
                        <a:pt x="4" y="2"/>
                      </a:cubicBezTo>
                      <a:cubicBezTo>
                        <a:pt x="5" y="4"/>
                        <a:pt x="2" y="3"/>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4" name="Freeform 11365">
                  <a:extLst>
                    <a:ext uri="{FF2B5EF4-FFF2-40B4-BE49-F238E27FC236}">
                      <a16:creationId xmlns:a16="http://schemas.microsoft.com/office/drawing/2014/main" id="{AEE523D0-68CC-D559-4072-49BAE306BEE0}"/>
                    </a:ext>
                  </a:extLst>
                </p:cNvPr>
                <p:cNvSpPr>
                  <a:spLocks/>
                </p:cNvSpPr>
                <p:nvPr/>
              </p:nvSpPr>
              <p:spPr bwMode="auto">
                <a:xfrm>
                  <a:off x="4507" y="2188"/>
                  <a:ext cx="24" cy="33"/>
                </a:xfrm>
                <a:custGeom>
                  <a:avLst/>
                  <a:gdLst>
                    <a:gd name="T0" fmla="*/ 4 w 29"/>
                    <a:gd name="T1" fmla="*/ 15 h 40"/>
                    <a:gd name="T2" fmla="*/ 6 w 29"/>
                    <a:gd name="T3" fmla="*/ 14 h 40"/>
                    <a:gd name="T4" fmla="*/ 7 w 29"/>
                    <a:gd name="T5" fmla="*/ 14 h 40"/>
                    <a:gd name="T6" fmla="*/ 7 w 29"/>
                    <a:gd name="T7" fmla="*/ 13 h 40"/>
                    <a:gd name="T8" fmla="*/ 7 w 29"/>
                    <a:gd name="T9" fmla="*/ 12 h 40"/>
                    <a:gd name="T10" fmla="*/ 7 w 29"/>
                    <a:gd name="T11" fmla="*/ 10 h 40"/>
                    <a:gd name="T12" fmla="*/ 6 w 29"/>
                    <a:gd name="T13" fmla="*/ 8 h 40"/>
                    <a:gd name="T14" fmla="*/ 5 w 29"/>
                    <a:gd name="T15" fmla="*/ 6 h 40"/>
                    <a:gd name="T16" fmla="*/ 3 w 29"/>
                    <a:gd name="T17" fmla="*/ 4 h 40"/>
                    <a:gd name="T18" fmla="*/ 2 w 29"/>
                    <a:gd name="T19" fmla="*/ 2 h 40"/>
                    <a:gd name="T20" fmla="*/ 0 w 29"/>
                    <a:gd name="T21" fmla="*/ 1 h 40"/>
                    <a:gd name="T22" fmla="*/ 0 w 29"/>
                    <a:gd name="T23" fmla="*/ 1 h 40"/>
                    <a:gd name="T24" fmla="*/ 2 w 29"/>
                    <a:gd name="T25" fmla="*/ 2 h 40"/>
                    <a:gd name="T26" fmla="*/ 5 w 29"/>
                    <a:gd name="T27" fmla="*/ 2 h 40"/>
                    <a:gd name="T28" fmla="*/ 7 w 29"/>
                    <a:gd name="T29" fmla="*/ 5 h 40"/>
                    <a:gd name="T30" fmla="*/ 9 w 29"/>
                    <a:gd name="T31" fmla="*/ 7 h 40"/>
                    <a:gd name="T32" fmla="*/ 11 w 29"/>
                    <a:gd name="T33" fmla="*/ 9 h 40"/>
                    <a:gd name="T34" fmla="*/ 12 w 29"/>
                    <a:gd name="T35" fmla="*/ 11 h 40"/>
                    <a:gd name="T36" fmla="*/ 12 w 29"/>
                    <a:gd name="T37" fmla="*/ 12 h 40"/>
                    <a:gd name="T38" fmla="*/ 13 w 29"/>
                    <a:gd name="T39" fmla="*/ 14 h 40"/>
                    <a:gd name="T40" fmla="*/ 13 w 29"/>
                    <a:gd name="T41" fmla="*/ 16 h 40"/>
                    <a:gd name="T42" fmla="*/ 12 w 29"/>
                    <a:gd name="T43" fmla="*/ 17 h 40"/>
                    <a:gd name="T44" fmla="*/ 12 w 29"/>
                    <a:gd name="T45" fmla="*/ 17 h 40"/>
                    <a:gd name="T46" fmla="*/ 10 w 29"/>
                    <a:gd name="T47" fmla="*/ 17 h 40"/>
                    <a:gd name="T48" fmla="*/ 8 w 29"/>
                    <a:gd name="T49" fmla="*/ 17 h 40"/>
                    <a:gd name="T50" fmla="*/ 6 w 29"/>
                    <a:gd name="T51" fmla="*/ 17 h 40"/>
                    <a:gd name="T52" fmla="*/ 4 w 29"/>
                    <a:gd name="T53" fmla="*/ 16 h 40"/>
                    <a:gd name="T54" fmla="*/ 4 w 29"/>
                    <a:gd name="T55" fmla="*/ 15 h 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9" h="40">
                      <a:moveTo>
                        <a:pt x="9" y="33"/>
                      </a:moveTo>
                      <a:cubicBezTo>
                        <a:pt x="9" y="32"/>
                        <a:pt x="13" y="35"/>
                        <a:pt x="13" y="32"/>
                      </a:cubicBezTo>
                      <a:cubicBezTo>
                        <a:pt x="13" y="31"/>
                        <a:pt x="17" y="33"/>
                        <a:pt x="15" y="30"/>
                      </a:cubicBezTo>
                      <a:cubicBezTo>
                        <a:pt x="14" y="29"/>
                        <a:pt x="17" y="30"/>
                        <a:pt x="16" y="28"/>
                      </a:cubicBezTo>
                      <a:cubicBezTo>
                        <a:pt x="15" y="27"/>
                        <a:pt x="17" y="27"/>
                        <a:pt x="16" y="25"/>
                      </a:cubicBezTo>
                      <a:cubicBezTo>
                        <a:pt x="15" y="24"/>
                        <a:pt x="17" y="24"/>
                        <a:pt x="15" y="22"/>
                      </a:cubicBezTo>
                      <a:cubicBezTo>
                        <a:pt x="14" y="20"/>
                        <a:pt x="15" y="20"/>
                        <a:pt x="13" y="18"/>
                      </a:cubicBezTo>
                      <a:cubicBezTo>
                        <a:pt x="12" y="16"/>
                        <a:pt x="13" y="15"/>
                        <a:pt x="11" y="13"/>
                      </a:cubicBezTo>
                      <a:cubicBezTo>
                        <a:pt x="9" y="12"/>
                        <a:pt x="9" y="10"/>
                        <a:pt x="7" y="8"/>
                      </a:cubicBezTo>
                      <a:cubicBezTo>
                        <a:pt x="6" y="7"/>
                        <a:pt x="5" y="5"/>
                        <a:pt x="4" y="5"/>
                      </a:cubicBezTo>
                      <a:cubicBezTo>
                        <a:pt x="2" y="4"/>
                        <a:pt x="1" y="3"/>
                        <a:pt x="0" y="1"/>
                      </a:cubicBezTo>
                      <a:cubicBezTo>
                        <a:pt x="0" y="2"/>
                        <a:pt x="0" y="2"/>
                        <a:pt x="0" y="1"/>
                      </a:cubicBezTo>
                      <a:cubicBezTo>
                        <a:pt x="2" y="0"/>
                        <a:pt x="4" y="3"/>
                        <a:pt x="6" y="3"/>
                      </a:cubicBezTo>
                      <a:cubicBezTo>
                        <a:pt x="7" y="3"/>
                        <a:pt x="8" y="6"/>
                        <a:pt x="10" y="6"/>
                      </a:cubicBezTo>
                      <a:cubicBezTo>
                        <a:pt x="11" y="6"/>
                        <a:pt x="13" y="9"/>
                        <a:pt x="16" y="10"/>
                      </a:cubicBezTo>
                      <a:cubicBezTo>
                        <a:pt x="17" y="11"/>
                        <a:pt x="18" y="13"/>
                        <a:pt x="19" y="14"/>
                      </a:cubicBezTo>
                      <a:cubicBezTo>
                        <a:pt x="21" y="15"/>
                        <a:pt x="21" y="18"/>
                        <a:pt x="23" y="19"/>
                      </a:cubicBezTo>
                      <a:cubicBezTo>
                        <a:pt x="25" y="20"/>
                        <a:pt x="24" y="22"/>
                        <a:pt x="25" y="23"/>
                      </a:cubicBezTo>
                      <a:cubicBezTo>
                        <a:pt x="27" y="25"/>
                        <a:pt x="26" y="26"/>
                        <a:pt x="27" y="27"/>
                      </a:cubicBezTo>
                      <a:cubicBezTo>
                        <a:pt x="29" y="29"/>
                        <a:pt x="27" y="30"/>
                        <a:pt x="28" y="31"/>
                      </a:cubicBezTo>
                      <a:cubicBezTo>
                        <a:pt x="29" y="33"/>
                        <a:pt x="27" y="32"/>
                        <a:pt x="28" y="34"/>
                      </a:cubicBezTo>
                      <a:cubicBezTo>
                        <a:pt x="29" y="35"/>
                        <a:pt x="26" y="35"/>
                        <a:pt x="27" y="36"/>
                      </a:cubicBezTo>
                      <a:cubicBezTo>
                        <a:pt x="29" y="38"/>
                        <a:pt x="25" y="36"/>
                        <a:pt x="25" y="38"/>
                      </a:cubicBezTo>
                      <a:cubicBezTo>
                        <a:pt x="25" y="40"/>
                        <a:pt x="21" y="37"/>
                        <a:pt x="21" y="39"/>
                      </a:cubicBezTo>
                      <a:cubicBezTo>
                        <a:pt x="21" y="40"/>
                        <a:pt x="17" y="37"/>
                        <a:pt x="17" y="38"/>
                      </a:cubicBezTo>
                      <a:cubicBezTo>
                        <a:pt x="16" y="39"/>
                        <a:pt x="12" y="35"/>
                        <a:pt x="12" y="36"/>
                      </a:cubicBezTo>
                      <a:cubicBezTo>
                        <a:pt x="11" y="37"/>
                        <a:pt x="9" y="34"/>
                        <a:pt x="8" y="34"/>
                      </a:cubicBezTo>
                      <a:lnTo>
                        <a:pt x="9" y="33"/>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5" name="Freeform 11366">
                  <a:extLst>
                    <a:ext uri="{FF2B5EF4-FFF2-40B4-BE49-F238E27FC236}">
                      <a16:creationId xmlns:a16="http://schemas.microsoft.com/office/drawing/2014/main" id="{141C38B4-D714-D84A-9D7D-EBBC12A24AF1}"/>
                    </a:ext>
                  </a:extLst>
                </p:cNvPr>
                <p:cNvSpPr>
                  <a:spLocks/>
                </p:cNvSpPr>
                <p:nvPr/>
              </p:nvSpPr>
              <p:spPr bwMode="auto">
                <a:xfrm>
                  <a:off x="4514" y="2198"/>
                  <a:ext cx="17" cy="23"/>
                </a:xfrm>
                <a:custGeom>
                  <a:avLst/>
                  <a:gdLst>
                    <a:gd name="T0" fmla="*/ 0 w 21"/>
                    <a:gd name="T1" fmla="*/ 11 h 27"/>
                    <a:gd name="T2" fmla="*/ 2 w 21"/>
                    <a:gd name="T3" fmla="*/ 12 h 27"/>
                    <a:gd name="T4" fmla="*/ 4 w 21"/>
                    <a:gd name="T5" fmla="*/ 13 h 27"/>
                    <a:gd name="T6" fmla="*/ 6 w 21"/>
                    <a:gd name="T7" fmla="*/ 14 h 27"/>
                    <a:gd name="T8" fmla="*/ 7 w 21"/>
                    <a:gd name="T9" fmla="*/ 13 h 27"/>
                    <a:gd name="T10" fmla="*/ 8 w 21"/>
                    <a:gd name="T11" fmla="*/ 12 h 27"/>
                    <a:gd name="T12" fmla="*/ 9 w 21"/>
                    <a:gd name="T13" fmla="*/ 11 h 27"/>
                    <a:gd name="T14" fmla="*/ 9 w 21"/>
                    <a:gd name="T15" fmla="*/ 9 h 27"/>
                    <a:gd name="T16" fmla="*/ 8 w 21"/>
                    <a:gd name="T17" fmla="*/ 8 h 27"/>
                    <a:gd name="T18" fmla="*/ 7 w 21"/>
                    <a:gd name="T19" fmla="*/ 6 h 27"/>
                    <a:gd name="T20" fmla="*/ 6 w 21"/>
                    <a:gd name="T21" fmla="*/ 3 h 27"/>
                    <a:gd name="T22" fmla="*/ 5 w 21"/>
                    <a:gd name="T23" fmla="*/ 1 h 27"/>
                    <a:gd name="T24" fmla="*/ 4 w 21"/>
                    <a:gd name="T25" fmla="*/ 0 h 27"/>
                    <a:gd name="T26" fmla="*/ 5 w 21"/>
                    <a:gd name="T27" fmla="*/ 2 h 27"/>
                    <a:gd name="T28" fmla="*/ 6 w 21"/>
                    <a:gd name="T29" fmla="*/ 3 h 27"/>
                    <a:gd name="T30" fmla="*/ 7 w 21"/>
                    <a:gd name="T31" fmla="*/ 6 h 27"/>
                    <a:gd name="T32" fmla="*/ 7 w 21"/>
                    <a:gd name="T33" fmla="*/ 8 h 27"/>
                    <a:gd name="T34" fmla="*/ 7 w 21"/>
                    <a:gd name="T35" fmla="*/ 9 h 27"/>
                    <a:gd name="T36" fmla="*/ 7 w 21"/>
                    <a:gd name="T37" fmla="*/ 10 h 27"/>
                    <a:gd name="T38" fmla="*/ 6 w 21"/>
                    <a:gd name="T39" fmla="*/ 11 h 27"/>
                    <a:gd name="T40" fmla="*/ 4 w 21"/>
                    <a:gd name="T41" fmla="*/ 12 h 27"/>
                    <a:gd name="T42" fmla="*/ 2 w 21"/>
                    <a:gd name="T43" fmla="*/ 12 h 27"/>
                    <a:gd name="T44" fmla="*/ 2 w 21"/>
                    <a:gd name="T45" fmla="*/ 10 h 27"/>
                    <a:gd name="T46" fmla="*/ 1 w 21"/>
                    <a:gd name="T47" fmla="*/ 10 h 27"/>
                    <a:gd name="T48" fmla="*/ 0 w 21"/>
                    <a:gd name="T49" fmla="*/ 11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7">
                      <a:moveTo>
                        <a:pt x="0" y="21"/>
                      </a:moveTo>
                      <a:cubicBezTo>
                        <a:pt x="1" y="21"/>
                        <a:pt x="3" y="24"/>
                        <a:pt x="4" y="23"/>
                      </a:cubicBezTo>
                      <a:cubicBezTo>
                        <a:pt x="4" y="22"/>
                        <a:pt x="8" y="26"/>
                        <a:pt x="9" y="25"/>
                      </a:cubicBezTo>
                      <a:cubicBezTo>
                        <a:pt x="9" y="24"/>
                        <a:pt x="13" y="27"/>
                        <a:pt x="13" y="26"/>
                      </a:cubicBezTo>
                      <a:cubicBezTo>
                        <a:pt x="13" y="24"/>
                        <a:pt x="17" y="27"/>
                        <a:pt x="17" y="25"/>
                      </a:cubicBezTo>
                      <a:cubicBezTo>
                        <a:pt x="17" y="23"/>
                        <a:pt x="21" y="25"/>
                        <a:pt x="19" y="23"/>
                      </a:cubicBezTo>
                      <a:cubicBezTo>
                        <a:pt x="18" y="22"/>
                        <a:pt x="21" y="22"/>
                        <a:pt x="20" y="21"/>
                      </a:cubicBezTo>
                      <a:cubicBezTo>
                        <a:pt x="19" y="19"/>
                        <a:pt x="21" y="20"/>
                        <a:pt x="20" y="18"/>
                      </a:cubicBezTo>
                      <a:cubicBezTo>
                        <a:pt x="19" y="17"/>
                        <a:pt x="21" y="16"/>
                        <a:pt x="19" y="14"/>
                      </a:cubicBezTo>
                      <a:cubicBezTo>
                        <a:pt x="18" y="13"/>
                        <a:pt x="19" y="12"/>
                        <a:pt x="17" y="10"/>
                      </a:cubicBezTo>
                      <a:cubicBezTo>
                        <a:pt x="16" y="9"/>
                        <a:pt x="17" y="7"/>
                        <a:pt x="15" y="6"/>
                      </a:cubicBezTo>
                      <a:cubicBezTo>
                        <a:pt x="13" y="5"/>
                        <a:pt x="13" y="2"/>
                        <a:pt x="11" y="1"/>
                      </a:cubicBezTo>
                      <a:cubicBezTo>
                        <a:pt x="11" y="0"/>
                        <a:pt x="10" y="0"/>
                        <a:pt x="10" y="0"/>
                      </a:cubicBezTo>
                      <a:cubicBezTo>
                        <a:pt x="10" y="1"/>
                        <a:pt x="11" y="2"/>
                        <a:pt x="12" y="2"/>
                      </a:cubicBezTo>
                      <a:cubicBezTo>
                        <a:pt x="14" y="4"/>
                        <a:pt x="13" y="6"/>
                        <a:pt x="15" y="7"/>
                      </a:cubicBezTo>
                      <a:cubicBezTo>
                        <a:pt x="16" y="9"/>
                        <a:pt x="15" y="10"/>
                        <a:pt x="16" y="11"/>
                      </a:cubicBezTo>
                      <a:cubicBezTo>
                        <a:pt x="18" y="13"/>
                        <a:pt x="16" y="13"/>
                        <a:pt x="17" y="15"/>
                      </a:cubicBezTo>
                      <a:cubicBezTo>
                        <a:pt x="19" y="17"/>
                        <a:pt x="16" y="16"/>
                        <a:pt x="17" y="17"/>
                      </a:cubicBezTo>
                      <a:cubicBezTo>
                        <a:pt x="18" y="19"/>
                        <a:pt x="15" y="18"/>
                        <a:pt x="16" y="20"/>
                      </a:cubicBezTo>
                      <a:cubicBezTo>
                        <a:pt x="18" y="22"/>
                        <a:pt x="14" y="20"/>
                        <a:pt x="14" y="21"/>
                      </a:cubicBezTo>
                      <a:cubicBezTo>
                        <a:pt x="15" y="24"/>
                        <a:pt x="10" y="21"/>
                        <a:pt x="10" y="23"/>
                      </a:cubicBezTo>
                      <a:cubicBezTo>
                        <a:pt x="10" y="24"/>
                        <a:pt x="6" y="21"/>
                        <a:pt x="6" y="22"/>
                      </a:cubicBezTo>
                      <a:cubicBezTo>
                        <a:pt x="6" y="23"/>
                        <a:pt x="3" y="20"/>
                        <a:pt x="2" y="20"/>
                      </a:cubicBezTo>
                      <a:cubicBezTo>
                        <a:pt x="1" y="20"/>
                        <a:pt x="1" y="20"/>
                        <a:pt x="1" y="20"/>
                      </a:cubicBezTo>
                      <a:lnTo>
                        <a:pt x="0" y="21"/>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6" name="Freeform 11367">
                  <a:extLst>
                    <a:ext uri="{FF2B5EF4-FFF2-40B4-BE49-F238E27FC236}">
                      <a16:creationId xmlns:a16="http://schemas.microsoft.com/office/drawing/2014/main" id="{13F4AAA9-1044-ECAB-6CE0-5D87492B223E}"/>
                    </a:ext>
                  </a:extLst>
                </p:cNvPr>
                <p:cNvSpPr>
                  <a:spLocks/>
                </p:cNvSpPr>
                <p:nvPr/>
              </p:nvSpPr>
              <p:spPr bwMode="auto">
                <a:xfrm>
                  <a:off x="4511" y="2195"/>
                  <a:ext cx="2" cy="2"/>
                </a:xfrm>
                <a:custGeom>
                  <a:avLst/>
                  <a:gdLst>
                    <a:gd name="T0" fmla="*/ 0 w 2"/>
                    <a:gd name="T1" fmla="*/ 0 h 2"/>
                    <a:gd name="T2" fmla="*/ 2 w 2"/>
                    <a:gd name="T3" fmla="*/ 2 h 2"/>
                    <a:gd name="T4" fmla="*/ 1 w 2"/>
                    <a:gd name="T5" fmla="*/ 2 h 2"/>
                    <a:gd name="T6" fmla="*/ 0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0"/>
                      </a:moveTo>
                      <a:cubicBezTo>
                        <a:pt x="0" y="0"/>
                        <a:pt x="1" y="2"/>
                        <a:pt x="2" y="2"/>
                      </a:cubicBezTo>
                      <a:cubicBezTo>
                        <a:pt x="2" y="2"/>
                        <a:pt x="2" y="2"/>
                        <a:pt x="1" y="2"/>
                      </a:cubicBezTo>
                      <a:cubicBezTo>
                        <a:pt x="0"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7" name="Freeform 11368">
                  <a:extLst>
                    <a:ext uri="{FF2B5EF4-FFF2-40B4-BE49-F238E27FC236}">
                      <a16:creationId xmlns:a16="http://schemas.microsoft.com/office/drawing/2014/main" id="{93157351-2F34-A824-FEDE-4B240F0520CF}"/>
                    </a:ext>
                  </a:extLst>
                </p:cNvPr>
                <p:cNvSpPr>
                  <a:spLocks/>
                </p:cNvSpPr>
                <p:nvPr/>
              </p:nvSpPr>
              <p:spPr bwMode="auto">
                <a:xfrm>
                  <a:off x="4507" y="2192"/>
                  <a:ext cx="2" cy="3"/>
                </a:xfrm>
                <a:custGeom>
                  <a:avLst/>
                  <a:gdLst>
                    <a:gd name="T0" fmla="*/ 0 w 2"/>
                    <a:gd name="T1" fmla="*/ 0 h 3"/>
                    <a:gd name="T2" fmla="*/ 1 w 2"/>
                    <a:gd name="T3" fmla="*/ 3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1" y="0"/>
                        <a:pt x="2" y="3"/>
                        <a:pt x="1" y="3"/>
                      </a:cubicBezTo>
                      <a:cubicBezTo>
                        <a:pt x="1" y="2"/>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8" name="Freeform 11369">
                  <a:extLst>
                    <a:ext uri="{FF2B5EF4-FFF2-40B4-BE49-F238E27FC236}">
                      <a16:creationId xmlns:a16="http://schemas.microsoft.com/office/drawing/2014/main" id="{21737E7B-D61F-1795-C150-7EA7C4DBD0C0}"/>
                    </a:ext>
                  </a:extLst>
                </p:cNvPr>
                <p:cNvSpPr>
                  <a:spLocks/>
                </p:cNvSpPr>
                <p:nvPr/>
              </p:nvSpPr>
              <p:spPr bwMode="auto">
                <a:xfrm>
                  <a:off x="4510" y="2198"/>
                  <a:ext cx="3" cy="4"/>
                </a:xfrm>
                <a:custGeom>
                  <a:avLst/>
                  <a:gdLst>
                    <a:gd name="T0" fmla="*/ 2 w 3"/>
                    <a:gd name="T1" fmla="*/ 1 h 4"/>
                    <a:gd name="T2" fmla="*/ 0 w 3"/>
                    <a:gd name="T3" fmla="*/ 1 h 4"/>
                    <a:gd name="T4" fmla="*/ 3 w 3"/>
                    <a:gd name="T5" fmla="*/ 4 h 4"/>
                    <a:gd name="T6" fmla="*/ 2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1"/>
                      </a:moveTo>
                      <a:cubicBezTo>
                        <a:pt x="1" y="0"/>
                        <a:pt x="0" y="1"/>
                        <a:pt x="0" y="1"/>
                      </a:cubicBezTo>
                      <a:cubicBezTo>
                        <a:pt x="0" y="2"/>
                        <a:pt x="2" y="4"/>
                        <a:pt x="3" y="4"/>
                      </a:cubicBezTo>
                      <a:cubicBezTo>
                        <a:pt x="3" y="3"/>
                        <a:pt x="0"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89" name="Freeform 11370">
                  <a:extLst>
                    <a:ext uri="{FF2B5EF4-FFF2-40B4-BE49-F238E27FC236}">
                      <a16:creationId xmlns:a16="http://schemas.microsoft.com/office/drawing/2014/main" id="{23064FAB-54E6-F233-B767-80A533A9B8C7}"/>
                    </a:ext>
                  </a:extLst>
                </p:cNvPr>
                <p:cNvSpPr>
                  <a:spLocks/>
                </p:cNvSpPr>
                <p:nvPr/>
              </p:nvSpPr>
              <p:spPr bwMode="auto">
                <a:xfrm>
                  <a:off x="4504" y="2196"/>
                  <a:ext cx="4" cy="4"/>
                </a:xfrm>
                <a:custGeom>
                  <a:avLst/>
                  <a:gdLst>
                    <a:gd name="T0" fmla="*/ 0 w 5"/>
                    <a:gd name="T1" fmla="*/ 0 h 5"/>
                    <a:gd name="T2" fmla="*/ 2 w 5"/>
                    <a:gd name="T3" fmla="*/ 2 h 5"/>
                    <a:gd name="T4" fmla="*/ 2 w 5"/>
                    <a:gd name="T5" fmla="*/ 2 h 5"/>
                    <a:gd name="T6" fmla="*/ 2 w 5"/>
                    <a:gd name="T7" fmla="*/ 2 h 5"/>
                    <a:gd name="T8" fmla="*/ 0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cubicBezTo>
                        <a:pt x="1" y="0"/>
                        <a:pt x="2" y="1"/>
                        <a:pt x="2" y="2"/>
                      </a:cubicBezTo>
                      <a:cubicBezTo>
                        <a:pt x="3" y="2"/>
                        <a:pt x="5" y="5"/>
                        <a:pt x="3" y="4"/>
                      </a:cubicBezTo>
                      <a:cubicBezTo>
                        <a:pt x="3" y="4"/>
                        <a:pt x="3" y="3"/>
                        <a:pt x="3" y="3"/>
                      </a:cubicBezTo>
                      <a:cubicBezTo>
                        <a:pt x="2" y="2"/>
                        <a:pt x="1"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0" name="Freeform 11371">
                  <a:extLst>
                    <a:ext uri="{FF2B5EF4-FFF2-40B4-BE49-F238E27FC236}">
                      <a16:creationId xmlns:a16="http://schemas.microsoft.com/office/drawing/2014/main" id="{C0C0A107-C6F9-92CF-AB96-C6EF037EF75F}"/>
                    </a:ext>
                  </a:extLst>
                </p:cNvPr>
                <p:cNvSpPr>
                  <a:spLocks/>
                </p:cNvSpPr>
                <p:nvPr/>
              </p:nvSpPr>
              <p:spPr bwMode="auto">
                <a:xfrm>
                  <a:off x="4503" y="2191"/>
                  <a:ext cx="1" cy="3"/>
                </a:xfrm>
                <a:custGeom>
                  <a:avLst/>
                  <a:gdLst>
                    <a:gd name="T0" fmla="*/ 1 w 2"/>
                    <a:gd name="T1" fmla="*/ 2 h 4"/>
                    <a:gd name="T2" fmla="*/ 1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0" y="0"/>
                        <a:pt x="0" y="3"/>
                        <a:pt x="2" y="4"/>
                      </a:cubicBezTo>
                      <a:cubicBezTo>
                        <a:pt x="1" y="3"/>
                        <a:pt x="1"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1" name="Freeform 11372">
                  <a:extLst>
                    <a:ext uri="{FF2B5EF4-FFF2-40B4-BE49-F238E27FC236}">
                      <a16:creationId xmlns:a16="http://schemas.microsoft.com/office/drawing/2014/main" id="{1B6FA9CE-EC20-218C-8EC4-F5FFA862125E}"/>
                    </a:ext>
                  </a:extLst>
                </p:cNvPr>
                <p:cNvSpPr>
                  <a:spLocks/>
                </p:cNvSpPr>
                <p:nvPr/>
              </p:nvSpPr>
              <p:spPr bwMode="auto">
                <a:xfrm>
                  <a:off x="4516" y="2204"/>
                  <a:ext cx="3" cy="5"/>
                </a:xfrm>
                <a:custGeom>
                  <a:avLst/>
                  <a:gdLst>
                    <a:gd name="T0" fmla="*/ 0 w 4"/>
                    <a:gd name="T1" fmla="*/ 1 h 6"/>
                    <a:gd name="T2" fmla="*/ 1 w 4"/>
                    <a:gd name="T3" fmla="*/ 3 h 6"/>
                    <a:gd name="T4" fmla="*/ 0 w 4"/>
                    <a:gd name="T5" fmla="*/ 1 h 6"/>
                    <a:gd name="T6" fmla="*/ 0 60000 65536"/>
                    <a:gd name="T7" fmla="*/ 0 60000 65536"/>
                    <a:gd name="T8" fmla="*/ 0 60000 65536"/>
                  </a:gdLst>
                  <a:ahLst/>
                  <a:cxnLst>
                    <a:cxn ang="T6">
                      <a:pos x="T0" y="T1"/>
                    </a:cxn>
                    <a:cxn ang="T7">
                      <a:pos x="T2" y="T3"/>
                    </a:cxn>
                    <a:cxn ang="T8">
                      <a:pos x="T4" y="T5"/>
                    </a:cxn>
                  </a:cxnLst>
                  <a:rect l="0" t="0" r="r" b="b"/>
                  <a:pathLst>
                    <a:path w="4" h="6">
                      <a:moveTo>
                        <a:pt x="0" y="1"/>
                      </a:moveTo>
                      <a:cubicBezTo>
                        <a:pt x="1" y="0"/>
                        <a:pt x="4" y="6"/>
                        <a:pt x="1" y="5"/>
                      </a:cubicBezTo>
                      <a:cubicBezTo>
                        <a:pt x="2" y="4"/>
                        <a:pt x="2"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2" name="Freeform 11373">
                  <a:extLst>
                    <a:ext uri="{FF2B5EF4-FFF2-40B4-BE49-F238E27FC236}">
                      <a16:creationId xmlns:a16="http://schemas.microsoft.com/office/drawing/2014/main" id="{D6B7D2B1-2974-6156-8C6A-2B8113973C70}"/>
                    </a:ext>
                  </a:extLst>
                </p:cNvPr>
                <p:cNvSpPr>
                  <a:spLocks/>
                </p:cNvSpPr>
                <p:nvPr/>
              </p:nvSpPr>
              <p:spPr bwMode="auto">
                <a:xfrm>
                  <a:off x="4509" y="2203"/>
                  <a:ext cx="4" cy="4"/>
                </a:xfrm>
                <a:custGeom>
                  <a:avLst/>
                  <a:gdLst>
                    <a:gd name="T0" fmla="*/ 2 w 4"/>
                    <a:gd name="T1" fmla="*/ 1 h 5"/>
                    <a:gd name="T2" fmla="*/ 4 w 4"/>
                    <a:gd name="T3" fmla="*/ 2 h 5"/>
                    <a:gd name="T4" fmla="*/ 3 w 4"/>
                    <a:gd name="T5" fmla="*/ 2 h 5"/>
                    <a:gd name="T6" fmla="*/ 2 w 4"/>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2" y="1"/>
                      </a:moveTo>
                      <a:cubicBezTo>
                        <a:pt x="0" y="0"/>
                        <a:pt x="3" y="4"/>
                        <a:pt x="4" y="5"/>
                      </a:cubicBezTo>
                      <a:cubicBezTo>
                        <a:pt x="4" y="4"/>
                        <a:pt x="3" y="4"/>
                        <a:pt x="3" y="3"/>
                      </a:cubicBezTo>
                      <a:cubicBezTo>
                        <a:pt x="2" y="2"/>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3" name="Freeform 11374">
                  <a:extLst>
                    <a:ext uri="{FF2B5EF4-FFF2-40B4-BE49-F238E27FC236}">
                      <a16:creationId xmlns:a16="http://schemas.microsoft.com/office/drawing/2014/main" id="{5B32A563-EC0D-2810-7E38-2D8569E48050}"/>
                    </a:ext>
                  </a:extLst>
                </p:cNvPr>
                <p:cNvSpPr>
                  <a:spLocks/>
                </p:cNvSpPr>
                <p:nvPr/>
              </p:nvSpPr>
              <p:spPr bwMode="auto">
                <a:xfrm>
                  <a:off x="4504" y="2201"/>
                  <a:ext cx="2" cy="3"/>
                </a:xfrm>
                <a:custGeom>
                  <a:avLst/>
                  <a:gdLst>
                    <a:gd name="T0" fmla="*/ 0 w 3"/>
                    <a:gd name="T1" fmla="*/ 0 h 4"/>
                    <a:gd name="T2" fmla="*/ 1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2" y="1"/>
                        <a:pt x="3" y="4"/>
                        <a:pt x="2" y="4"/>
                      </a:cubicBezTo>
                      <a:cubicBezTo>
                        <a:pt x="2" y="3"/>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4" name="Freeform 11375">
                  <a:extLst>
                    <a:ext uri="{FF2B5EF4-FFF2-40B4-BE49-F238E27FC236}">
                      <a16:creationId xmlns:a16="http://schemas.microsoft.com/office/drawing/2014/main" id="{C8D3BC53-F23B-E759-9735-CBBE87F03B93}"/>
                    </a:ext>
                  </a:extLst>
                </p:cNvPr>
                <p:cNvSpPr>
                  <a:spLocks/>
                </p:cNvSpPr>
                <p:nvPr/>
              </p:nvSpPr>
              <p:spPr bwMode="auto">
                <a:xfrm>
                  <a:off x="4500" y="2196"/>
                  <a:ext cx="3" cy="2"/>
                </a:xfrm>
                <a:custGeom>
                  <a:avLst/>
                  <a:gdLst>
                    <a:gd name="T0" fmla="*/ 1 w 3"/>
                    <a:gd name="T1" fmla="*/ 0 h 3"/>
                    <a:gd name="T2" fmla="*/ 3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0"/>
                        <a:pt x="1" y="2"/>
                        <a:pt x="3" y="3"/>
                      </a:cubicBezTo>
                      <a:cubicBezTo>
                        <a:pt x="2" y="2"/>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5" name="Freeform 11376">
                  <a:extLst>
                    <a:ext uri="{FF2B5EF4-FFF2-40B4-BE49-F238E27FC236}">
                      <a16:creationId xmlns:a16="http://schemas.microsoft.com/office/drawing/2014/main" id="{961F7A08-DE7A-1938-7173-564AC84BC9E6}"/>
                    </a:ext>
                  </a:extLst>
                </p:cNvPr>
                <p:cNvSpPr>
                  <a:spLocks/>
                </p:cNvSpPr>
                <p:nvPr/>
              </p:nvSpPr>
              <p:spPr bwMode="auto">
                <a:xfrm>
                  <a:off x="4514" y="2209"/>
                  <a:ext cx="2" cy="3"/>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1"/>
                        <a:pt x="2" y="4"/>
                        <a:pt x="0" y="2"/>
                      </a:cubicBezTo>
                      <a:cubicBezTo>
                        <a:pt x="1" y="2"/>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6" name="Freeform 11377">
                  <a:extLst>
                    <a:ext uri="{FF2B5EF4-FFF2-40B4-BE49-F238E27FC236}">
                      <a16:creationId xmlns:a16="http://schemas.microsoft.com/office/drawing/2014/main" id="{27A3118A-1697-8AF0-C328-7D37AD08FB83}"/>
                    </a:ext>
                  </a:extLst>
                </p:cNvPr>
                <p:cNvSpPr>
                  <a:spLocks/>
                </p:cNvSpPr>
                <p:nvPr/>
              </p:nvSpPr>
              <p:spPr bwMode="auto">
                <a:xfrm>
                  <a:off x="4509" y="2207"/>
                  <a:ext cx="3" cy="4"/>
                </a:xfrm>
                <a:custGeom>
                  <a:avLst/>
                  <a:gdLst>
                    <a:gd name="T0" fmla="*/ 1 w 4"/>
                    <a:gd name="T1" fmla="*/ 0 h 4"/>
                    <a:gd name="T2" fmla="*/ 2 w 4"/>
                    <a:gd name="T3" fmla="*/ 4 h 4"/>
                    <a:gd name="T4" fmla="*/ 2 w 4"/>
                    <a:gd name="T5" fmla="*/ 3 h 4"/>
                    <a:gd name="T6" fmla="*/ 1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1" y="0"/>
                      </a:moveTo>
                      <a:cubicBezTo>
                        <a:pt x="0" y="0"/>
                        <a:pt x="2" y="4"/>
                        <a:pt x="4" y="4"/>
                      </a:cubicBezTo>
                      <a:cubicBezTo>
                        <a:pt x="4" y="4"/>
                        <a:pt x="3" y="3"/>
                        <a:pt x="2" y="3"/>
                      </a:cubicBezTo>
                      <a:cubicBezTo>
                        <a:pt x="1"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7" name="Freeform 11378">
                  <a:extLst>
                    <a:ext uri="{FF2B5EF4-FFF2-40B4-BE49-F238E27FC236}">
                      <a16:creationId xmlns:a16="http://schemas.microsoft.com/office/drawing/2014/main" id="{559D0FDE-276B-0C09-8EDE-B6307F8DBF58}"/>
                    </a:ext>
                  </a:extLst>
                </p:cNvPr>
                <p:cNvSpPr>
                  <a:spLocks/>
                </p:cNvSpPr>
                <p:nvPr/>
              </p:nvSpPr>
              <p:spPr bwMode="auto">
                <a:xfrm>
                  <a:off x="4505" y="2207"/>
                  <a:ext cx="4" cy="3"/>
                </a:xfrm>
                <a:custGeom>
                  <a:avLst/>
                  <a:gdLst>
                    <a:gd name="T0" fmla="*/ 1 w 4"/>
                    <a:gd name="T1" fmla="*/ 0 h 4"/>
                    <a:gd name="T2" fmla="*/ 4 w 4"/>
                    <a:gd name="T3" fmla="*/ 2 h 4"/>
                    <a:gd name="T4" fmla="*/ 1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1" y="1"/>
                        <a:pt x="3" y="3"/>
                        <a:pt x="4" y="4"/>
                      </a:cubicBezTo>
                      <a:cubicBezTo>
                        <a:pt x="4"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8" name="Freeform 11379">
                  <a:extLst>
                    <a:ext uri="{FF2B5EF4-FFF2-40B4-BE49-F238E27FC236}">
                      <a16:creationId xmlns:a16="http://schemas.microsoft.com/office/drawing/2014/main" id="{7345FEE0-8DCB-B153-F51B-7F3A773E6518}"/>
                    </a:ext>
                  </a:extLst>
                </p:cNvPr>
                <p:cNvSpPr>
                  <a:spLocks noEditPoints="1"/>
                </p:cNvSpPr>
                <p:nvPr/>
              </p:nvSpPr>
              <p:spPr bwMode="auto">
                <a:xfrm>
                  <a:off x="4547" y="2276"/>
                  <a:ext cx="16" cy="27"/>
                </a:xfrm>
                <a:custGeom>
                  <a:avLst/>
                  <a:gdLst>
                    <a:gd name="T0" fmla="*/ 5 w 20"/>
                    <a:gd name="T1" fmla="*/ 11 h 33"/>
                    <a:gd name="T2" fmla="*/ 5 w 20"/>
                    <a:gd name="T3" fmla="*/ 12 h 33"/>
                    <a:gd name="T4" fmla="*/ 3 w 20"/>
                    <a:gd name="T5" fmla="*/ 9 h 33"/>
                    <a:gd name="T6" fmla="*/ 3 w 20"/>
                    <a:gd name="T7" fmla="*/ 11 h 33"/>
                    <a:gd name="T8" fmla="*/ 3 w 20"/>
                    <a:gd name="T9" fmla="*/ 9 h 33"/>
                    <a:gd name="T10" fmla="*/ 6 w 20"/>
                    <a:gd name="T11" fmla="*/ 9 h 33"/>
                    <a:gd name="T12" fmla="*/ 7 w 20"/>
                    <a:gd name="T13" fmla="*/ 11 h 33"/>
                    <a:gd name="T14" fmla="*/ 6 w 20"/>
                    <a:gd name="T15" fmla="*/ 9 h 33"/>
                    <a:gd name="T16" fmla="*/ 2 w 20"/>
                    <a:gd name="T17" fmla="*/ 9 h 33"/>
                    <a:gd name="T18" fmla="*/ 2 w 20"/>
                    <a:gd name="T19" fmla="*/ 9 h 33"/>
                    <a:gd name="T20" fmla="*/ 2 w 20"/>
                    <a:gd name="T21" fmla="*/ 9 h 33"/>
                    <a:gd name="T22" fmla="*/ 5 w 20"/>
                    <a:gd name="T23" fmla="*/ 8 h 33"/>
                    <a:gd name="T24" fmla="*/ 5 w 20"/>
                    <a:gd name="T25" fmla="*/ 8 h 33"/>
                    <a:gd name="T26" fmla="*/ 5 w 20"/>
                    <a:gd name="T27" fmla="*/ 7 h 33"/>
                    <a:gd name="T28" fmla="*/ 6 w 20"/>
                    <a:gd name="T29" fmla="*/ 6 h 33"/>
                    <a:gd name="T30" fmla="*/ 5 w 20"/>
                    <a:gd name="T31" fmla="*/ 7 h 33"/>
                    <a:gd name="T32" fmla="*/ 2 w 20"/>
                    <a:gd name="T33" fmla="*/ 6 h 33"/>
                    <a:gd name="T34" fmla="*/ 6 w 20"/>
                    <a:gd name="T35" fmla="*/ 5 h 33"/>
                    <a:gd name="T36" fmla="*/ 6 w 20"/>
                    <a:gd name="T37" fmla="*/ 4 h 33"/>
                    <a:gd name="T38" fmla="*/ 3 w 20"/>
                    <a:gd name="T39" fmla="*/ 2 h 33"/>
                    <a:gd name="T40" fmla="*/ 3 w 20"/>
                    <a:gd name="T41" fmla="*/ 4 h 33"/>
                    <a:gd name="T42" fmla="*/ 3 w 20"/>
                    <a:gd name="T43" fmla="*/ 5 h 33"/>
                    <a:gd name="T44" fmla="*/ 3 w 20"/>
                    <a:gd name="T45" fmla="*/ 2 h 33"/>
                    <a:gd name="T46" fmla="*/ 2 w 20"/>
                    <a:gd name="T47" fmla="*/ 2 h 33"/>
                    <a:gd name="T48" fmla="*/ 5 w 20"/>
                    <a:gd name="T49" fmla="*/ 3 h 33"/>
                    <a:gd name="T50" fmla="*/ 5 w 20"/>
                    <a:gd name="T51" fmla="*/ 2 h 33"/>
                    <a:gd name="T52" fmla="*/ 6 w 20"/>
                    <a:gd name="T53" fmla="*/ 0 h 33"/>
                    <a:gd name="T54" fmla="*/ 5 w 20"/>
                    <a:gd name="T55" fmla="*/ 1 h 33"/>
                    <a:gd name="T56" fmla="*/ 5 w 20"/>
                    <a:gd name="T57" fmla="*/ 1 h 33"/>
                    <a:gd name="T58" fmla="*/ 5 w 20"/>
                    <a:gd name="T59" fmla="*/ 1 h 33"/>
                    <a:gd name="T60" fmla="*/ 5 w 20"/>
                    <a:gd name="T61" fmla="*/ 2 h 33"/>
                    <a:gd name="T62" fmla="*/ 5 w 20"/>
                    <a:gd name="T63" fmla="*/ 2 h 33"/>
                    <a:gd name="T64" fmla="*/ 5 w 20"/>
                    <a:gd name="T65" fmla="*/ 2 h 33"/>
                    <a:gd name="T66" fmla="*/ 5 w 20"/>
                    <a:gd name="T67" fmla="*/ 2 h 33"/>
                    <a:gd name="T68" fmla="*/ 5 w 20"/>
                    <a:gd name="T69" fmla="*/ 2 h 33"/>
                    <a:gd name="T70" fmla="*/ 4 w 20"/>
                    <a:gd name="T71" fmla="*/ 2 h 33"/>
                    <a:gd name="T72" fmla="*/ 4 w 20"/>
                    <a:gd name="T73" fmla="*/ 2 h 33"/>
                    <a:gd name="T74" fmla="*/ 4 w 20"/>
                    <a:gd name="T75" fmla="*/ 2 h 33"/>
                    <a:gd name="T76" fmla="*/ 4 w 20"/>
                    <a:gd name="T77" fmla="*/ 2 h 33"/>
                    <a:gd name="T78" fmla="*/ 4 w 20"/>
                    <a:gd name="T79" fmla="*/ 2 h 33"/>
                    <a:gd name="T80" fmla="*/ 3 w 20"/>
                    <a:gd name="T81" fmla="*/ 2 h 33"/>
                    <a:gd name="T82" fmla="*/ 3 w 20"/>
                    <a:gd name="T83" fmla="*/ 2 h 33"/>
                    <a:gd name="T84" fmla="*/ 3 w 20"/>
                    <a:gd name="T85" fmla="*/ 2 h 33"/>
                    <a:gd name="T86" fmla="*/ 3 w 20"/>
                    <a:gd name="T87" fmla="*/ 2 h 33"/>
                    <a:gd name="T88" fmla="*/ 2 w 20"/>
                    <a:gd name="T89" fmla="*/ 2 h 33"/>
                    <a:gd name="T90" fmla="*/ 2 w 20"/>
                    <a:gd name="T91" fmla="*/ 2 h 33"/>
                    <a:gd name="T92" fmla="*/ 2 w 20"/>
                    <a:gd name="T93" fmla="*/ 2 h 33"/>
                    <a:gd name="T94" fmla="*/ 2 w 20"/>
                    <a:gd name="T95" fmla="*/ 2 h 33"/>
                    <a:gd name="T96" fmla="*/ 2 w 20"/>
                    <a:gd name="T97" fmla="*/ 1 h 33"/>
                    <a:gd name="T98" fmla="*/ 1 w 20"/>
                    <a:gd name="T99" fmla="*/ 6 h 33"/>
                    <a:gd name="T100" fmla="*/ 3 w 20"/>
                    <a:gd name="T101" fmla="*/ 14 h 33"/>
                    <a:gd name="T102" fmla="*/ 3 w 20"/>
                    <a:gd name="T103" fmla="*/ 14 h 33"/>
                    <a:gd name="T104" fmla="*/ 4 w 20"/>
                    <a:gd name="T105" fmla="*/ 14 h 33"/>
                    <a:gd name="T106" fmla="*/ 5 w 20"/>
                    <a:gd name="T107" fmla="*/ 14 h 33"/>
                    <a:gd name="T108" fmla="*/ 6 w 20"/>
                    <a:gd name="T109" fmla="*/ 14 h 33"/>
                    <a:gd name="T110" fmla="*/ 7 w 20"/>
                    <a:gd name="T111" fmla="*/ 12 h 33"/>
                    <a:gd name="T112" fmla="*/ 8 w 20"/>
                    <a:gd name="T113" fmla="*/ 6 h 33"/>
                    <a:gd name="T114" fmla="*/ 6 w 20"/>
                    <a:gd name="T115" fmla="*/ 0 h 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0" h="33">
                      <a:moveTo>
                        <a:pt x="11" y="27"/>
                      </a:moveTo>
                      <a:cubicBezTo>
                        <a:pt x="12" y="27"/>
                        <a:pt x="13" y="27"/>
                        <a:pt x="12" y="25"/>
                      </a:cubicBezTo>
                      <a:cubicBezTo>
                        <a:pt x="12" y="25"/>
                        <a:pt x="12" y="25"/>
                        <a:pt x="12" y="25"/>
                      </a:cubicBezTo>
                      <a:cubicBezTo>
                        <a:pt x="13" y="26"/>
                        <a:pt x="12" y="28"/>
                        <a:pt x="11" y="28"/>
                      </a:cubicBezTo>
                      <a:cubicBezTo>
                        <a:pt x="11" y="28"/>
                        <a:pt x="11" y="28"/>
                        <a:pt x="11" y="27"/>
                      </a:cubicBezTo>
                      <a:cubicBezTo>
                        <a:pt x="11" y="27"/>
                        <a:pt x="11" y="27"/>
                        <a:pt x="11" y="27"/>
                      </a:cubicBezTo>
                      <a:moveTo>
                        <a:pt x="7" y="21"/>
                      </a:moveTo>
                      <a:cubicBezTo>
                        <a:pt x="7" y="21"/>
                        <a:pt x="7" y="21"/>
                        <a:pt x="7" y="21"/>
                      </a:cubicBezTo>
                      <a:cubicBezTo>
                        <a:pt x="7" y="21"/>
                        <a:pt x="7" y="21"/>
                        <a:pt x="7" y="21"/>
                      </a:cubicBezTo>
                      <a:cubicBezTo>
                        <a:pt x="7" y="21"/>
                        <a:pt x="7" y="21"/>
                        <a:pt x="7" y="21"/>
                      </a:cubicBezTo>
                      <a:cubicBezTo>
                        <a:pt x="6" y="22"/>
                        <a:pt x="7" y="25"/>
                        <a:pt x="8" y="26"/>
                      </a:cubicBezTo>
                      <a:cubicBezTo>
                        <a:pt x="8" y="26"/>
                        <a:pt x="8" y="26"/>
                        <a:pt x="8" y="26"/>
                      </a:cubicBezTo>
                      <a:cubicBezTo>
                        <a:pt x="8" y="26"/>
                        <a:pt x="8" y="26"/>
                        <a:pt x="8" y="26"/>
                      </a:cubicBezTo>
                      <a:cubicBezTo>
                        <a:pt x="7" y="26"/>
                        <a:pt x="7" y="25"/>
                        <a:pt x="7" y="25"/>
                      </a:cubicBezTo>
                      <a:cubicBezTo>
                        <a:pt x="6" y="23"/>
                        <a:pt x="7" y="23"/>
                        <a:pt x="7" y="21"/>
                      </a:cubicBezTo>
                      <a:cubicBezTo>
                        <a:pt x="7" y="21"/>
                        <a:pt x="7" y="21"/>
                        <a:pt x="7" y="21"/>
                      </a:cubicBezTo>
                      <a:moveTo>
                        <a:pt x="16" y="21"/>
                      </a:moveTo>
                      <a:cubicBezTo>
                        <a:pt x="16" y="21"/>
                        <a:pt x="16" y="21"/>
                        <a:pt x="16" y="21"/>
                      </a:cubicBezTo>
                      <a:cubicBezTo>
                        <a:pt x="16" y="21"/>
                        <a:pt x="16" y="21"/>
                        <a:pt x="16" y="21"/>
                      </a:cubicBezTo>
                      <a:cubicBezTo>
                        <a:pt x="16" y="21"/>
                        <a:pt x="16" y="21"/>
                        <a:pt x="16" y="21"/>
                      </a:cubicBezTo>
                      <a:cubicBezTo>
                        <a:pt x="16" y="21"/>
                        <a:pt x="17" y="22"/>
                        <a:pt x="17" y="23"/>
                      </a:cubicBezTo>
                      <a:cubicBezTo>
                        <a:pt x="17" y="24"/>
                        <a:pt x="17" y="25"/>
                        <a:pt x="16" y="25"/>
                      </a:cubicBezTo>
                      <a:cubicBezTo>
                        <a:pt x="16" y="25"/>
                        <a:pt x="16" y="25"/>
                        <a:pt x="16" y="25"/>
                      </a:cubicBezTo>
                      <a:cubicBezTo>
                        <a:pt x="16" y="24"/>
                        <a:pt x="17" y="23"/>
                        <a:pt x="16" y="21"/>
                      </a:cubicBezTo>
                      <a:cubicBezTo>
                        <a:pt x="16" y="21"/>
                        <a:pt x="16" y="21"/>
                        <a:pt x="16" y="21"/>
                      </a:cubicBezTo>
                      <a:moveTo>
                        <a:pt x="3" y="20"/>
                      </a:moveTo>
                      <a:cubicBezTo>
                        <a:pt x="3" y="20"/>
                        <a:pt x="3" y="19"/>
                        <a:pt x="3" y="19"/>
                      </a:cubicBezTo>
                      <a:cubicBezTo>
                        <a:pt x="4" y="19"/>
                        <a:pt x="4" y="19"/>
                        <a:pt x="4" y="19"/>
                      </a:cubicBezTo>
                      <a:cubicBezTo>
                        <a:pt x="3" y="19"/>
                        <a:pt x="3" y="20"/>
                        <a:pt x="3" y="20"/>
                      </a:cubicBezTo>
                      <a:cubicBezTo>
                        <a:pt x="3" y="20"/>
                        <a:pt x="3" y="20"/>
                        <a:pt x="3" y="20"/>
                      </a:cubicBezTo>
                      <a:cubicBezTo>
                        <a:pt x="4" y="21"/>
                        <a:pt x="5" y="23"/>
                        <a:pt x="5" y="24"/>
                      </a:cubicBezTo>
                      <a:cubicBezTo>
                        <a:pt x="4" y="23"/>
                        <a:pt x="3" y="21"/>
                        <a:pt x="3" y="20"/>
                      </a:cubicBezTo>
                      <a:cubicBezTo>
                        <a:pt x="3" y="20"/>
                        <a:pt x="3" y="20"/>
                        <a:pt x="3" y="20"/>
                      </a:cubicBezTo>
                      <a:moveTo>
                        <a:pt x="11" y="23"/>
                      </a:moveTo>
                      <a:cubicBezTo>
                        <a:pt x="10" y="22"/>
                        <a:pt x="9" y="18"/>
                        <a:pt x="10" y="18"/>
                      </a:cubicBezTo>
                      <a:cubicBezTo>
                        <a:pt x="10" y="18"/>
                        <a:pt x="10" y="18"/>
                        <a:pt x="11" y="18"/>
                      </a:cubicBezTo>
                      <a:cubicBezTo>
                        <a:pt x="11" y="18"/>
                        <a:pt x="11" y="18"/>
                        <a:pt x="11" y="18"/>
                      </a:cubicBezTo>
                      <a:cubicBezTo>
                        <a:pt x="11" y="19"/>
                        <a:pt x="11" y="19"/>
                        <a:pt x="11" y="19"/>
                      </a:cubicBezTo>
                      <a:cubicBezTo>
                        <a:pt x="11" y="19"/>
                        <a:pt x="11" y="18"/>
                        <a:pt x="11" y="18"/>
                      </a:cubicBezTo>
                      <a:cubicBezTo>
                        <a:pt x="10" y="19"/>
                        <a:pt x="10" y="20"/>
                        <a:pt x="10" y="21"/>
                      </a:cubicBezTo>
                      <a:cubicBezTo>
                        <a:pt x="11" y="21"/>
                        <a:pt x="11" y="22"/>
                        <a:pt x="11" y="23"/>
                      </a:cubicBezTo>
                      <a:moveTo>
                        <a:pt x="13" y="16"/>
                      </a:moveTo>
                      <a:cubicBezTo>
                        <a:pt x="13" y="16"/>
                        <a:pt x="12" y="14"/>
                        <a:pt x="13" y="13"/>
                      </a:cubicBezTo>
                      <a:cubicBezTo>
                        <a:pt x="13" y="13"/>
                        <a:pt x="13" y="12"/>
                        <a:pt x="14" y="12"/>
                      </a:cubicBezTo>
                      <a:cubicBezTo>
                        <a:pt x="14" y="12"/>
                        <a:pt x="14" y="12"/>
                        <a:pt x="14" y="13"/>
                      </a:cubicBezTo>
                      <a:cubicBezTo>
                        <a:pt x="14" y="13"/>
                        <a:pt x="14" y="13"/>
                        <a:pt x="14" y="13"/>
                      </a:cubicBezTo>
                      <a:cubicBezTo>
                        <a:pt x="14" y="13"/>
                        <a:pt x="14" y="13"/>
                        <a:pt x="14" y="13"/>
                      </a:cubicBezTo>
                      <a:cubicBezTo>
                        <a:pt x="13" y="13"/>
                        <a:pt x="14" y="16"/>
                        <a:pt x="13" y="16"/>
                      </a:cubicBezTo>
                      <a:moveTo>
                        <a:pt x="4" y="17"/>
                      </a:moveTo>
                      <a:cubicBezTo>
                        <a:pt x="4" y="17"/>
                        <a:pt x="4" y="17"/>
                        <a:pt x="4" y="17"/>
                      </a:cubicBezTo>
                      <a:cubicBezTo>
                        <a:pt x="5" y="16"/>
                        <a:pt x="4" y="14"/>
                        <a:pt x="4" y="13"/>
                      </a:cubicBezTo>
                      <a:cubicBezTo>
                        <a:pt x="4" y="12"/>
                        <a:pt x="4" y="12"/>
                        <a:pt x="4" y="12"/>
                      </a:cubicBezTo>
                      <a:cubicBezTo>
                        <a:pt x="6" y="13"/>
                        <a:pt x="5" y="17"/>
                        <a:pt x="4" y="17"/>
                      </a:cubicBezTo>
                      <a:moveTo>
                        <a:pt x="16" y="11"/>
                      </a:moveTo>
                      <a:cubicBezTo>
                        <a:pt x="16" y="11"/>
                        <a:pt x="16" y="11"/>
                        <a:pt x="16" y="10"/>
                      </a:cubicBezTo>
                      <a:cubicBezTo>
                        <a:pt x="15" y="9"/>
                        <a:pt x="15" y="8"/>
                        <a:pt x="16" y="8"/>
                      </a:cubicBezTo>
                      <a:cubicBezTo>
                        <a:pt x="16" y="8"/>
                        <a:pt x="16" y="8"/>
                        <a:pt x="16" y="8"/>
                      </a:cubicBezTo>
                      <a:cubicBezTo>
                        <a:pt x="15" y="8"/>
                        <a:pt x="16" y="10"/>
                        <a:pt x="17" y="11"/>
                      </a:cubicBezTo>
                      <a:cubicBezTo>
                        <a:pt x="17" y="11"/>
                        <a:pt x="17" y="11"/>
                        <a:pt x="16" y="11"/>
                      </a:cubicBezTo>
                      <a:moveTo>
                        <a:pt x="7" y="6"/>
                      </a:moveTo>
                      <a:cubicBezTo>
                        <a:pt x="7" y="6"/>
                        <a:pt x="7" y="6"/>
                        <a:pt x="7" y="6"/>
                      </a:cubicBezTo>
                      <a:cubicBezTo>
                        <a:pt x="7" y="6"/>
                        <a:pt x="7" y="6"/>
                        <a:pt x="7" y="6"/>
                      </a:cubicBezTo>
                      <a:cubicBezTo>
                        <a:pt x="8" y="7"/>
                        <a:pt x="8" y="8"/>
                        <a:pt x="8" y="9"/>
                      </a:cubicBezTo>
                      <a:cubicBezTo>
                        <a:pt x="8" y="9"/>
                        <a:pt x="9" y="12"/>
                        <a:pt x="8" y="12"/>
                      </a:cubicBezTo>
                      <a:cubicBezTo>
                        <a:pt x="8" y="12"/>
                        <a:pt x="8" y="12"/>
                        <a:pt x="8" y="12"/>
                      </a:cubicBezTo>
                      <a:cubicBezTo>
                        <a:pt x="8" y="11"/>
                        <a:pt x="8" y="10"/>
                        <a:pt x="8" y="10"/>
                      </a:cubicBezTo>
                      <a:cubicBezTo>
                        <a:pt x="8" y="9"/>
                        <a:pt x="8" y="7"/>
                        <a:pt x="7" y="6"/>
                      </a:cubicBezTo>
                      <a:cubicBezTo>
                        <a:pt x="7" y="6"/>
                        <a:pt x="7" y="6"/>
                        <a:pt x="7" y="6"/>
                      </a:cubicBezTo>
                      <a:cubicBezTo>
                        <a:pt x="7" y="6"/>
                        <a:pt x="7" y="6"/>
                        <a:pt x="7" y="6"/>
                      </a:cubicBezTo>
                      <a:moveTo>
                        <a:pt x="4" y="9"/>
                      </a:moveTo>
                      <a:cubicBezTo>
                        <a:pt x="3" y="8"/>
                        <a:pt x="3" y="6"/>
                        <a:pt x="4" y="6"/>
                      </a:cubicBezTo>
                      <a:cubicBezTo>
                        <a:pt x="4" y="6"/>
                        <a:pt x="4" y="6"/>
                        <a:pt x="4" y="6"/>
                      </a:cubicBezTo>
                      <a:cubicBezTo>
                        <a:pt x="4" y="6"/>
                        <a:pt x="4" y="6"/>
                        <a:pt x="4" y="6"/>
                      </a:cubicBezTo>
                      <a:cubicBezTo>
                        <a:pt x="3" y="6"/>
                        <a:pt x="4" y="8"/>
                        <a:pt x="4" y="9"/>
                      </a:cubicBezTo>
                      <a:moveTo>
                        <a:pt x="12" y="7"/>
                      </a:moveTo>
                      <a:cubicBezTo>
                        <a:pt x="12" y="7"/>
                        <a:pt x="12" y="7"/>
                        <a:pt x="12" y="7"/>
                      </a:cubicBezTo>
                      <a:cubicBezTo>
                        <a:pt x="12" y="6"/>
                        <a:pt x="12" y="4"/>
                        <a:pt x="12" y="4"/>
                      </a:cubicBezTo>
                      <a:cubicBezTo>
                        <a:pt x="12" y="4"/>
                        <a:pt x="12" y="4"/>
                        <a:pt x="12" y="4"/>
                      </a:cubicBezTo>
                      <a:cubicBezTo>
                        <a:pt x="13" y="4"/>
                        <a:pt x="13" y="7"/>
                        <a:pt x="12" y="7"/>
                      </a:cubicBezTo>
                      <a:moveTo>
                        <a:pt x="14" y="0"/>
                      </a:moveTo>
                      <a:cubicBezTo>
                        <a:pt x="14" y="0"/>
                        <a:pt x="14" y="0"/>
                        <a:pt x="14" y="0"/>
                      </a:cubicBezTo>
                      <a:cubicBezTo>
                        <a:pt x="14" y="0"/>
                        <a:pt x="14" y="0"/>
                        <a:pt x="14" y="0"/>
                      </a:cubicBezTo>
                      <a:cubicBezTo>
                        <a:pt x="14" y="1"/>
                        <a:pt x="14"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2"/>
                      </a:cubicBezTo>
                      <a:cubicBezTo>
                        <a:pt x="12" y="3"/>
                        <a:pt x="12"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8" y="4"/>
                        <a:pt x="8" y="5"/>
                      </a:cubicBezTo>
                      <a:cubicBezTo>
                        <a:pt x="8" y="4"/>
                        <a:pt x="8" y="4"/>
                        <a:pt x="8" y="3"/>
                      </a:cubicBezTo>
                      <a:cubicBezTo>
                        <a:pt x="8" y="3"/>
                        <a:pt x="8" y="3"/>
                        <a:pt x="7" y="3"/>
                      </a:cubicBezTo>
                      <a:cubicBezTo>
                        <a:pt x="7" y="3"/>
                        <a:pt x="7" y="3"/>
                        <a:pt x="7" y="3"/>
                      </a:cubicBezTo>
                      <a:cubicBezTo>
                        <a:pt x="7" y="3"/>
                        <a:pt x="7" y="3"/>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2"/>
                        <a:pt x="4" y="2"/>
                        <a:pt x="4" y="1"/>
                      </a:cubicBezTo>
                      <a:cubicBezTo>
                        <a:pt x="3" y="2"/>
                        <a:pt x="2" y="2"/>
                        <a:pt x="3" y="3"/>
                      </a:cubicBezTo>
                      <a:cubicBezTo>
                        <a:pt x="3" y="5"/>
                        <a:pt x="0" y="6"/>
                        <a:pt x="1" y="8"/>
                      </a:cubicBezTo>
                      <a:cubicBezTo>
                        <a:pt x="2" y="11"/>
                        <a:pt x="0" y="12"/>
                        <a:pt x="1" y="14"/>
                      </a:cubicBezTo>
                      <a:cubicBezTo>
                        <a:pt x="2" y="16"/>
                        <a:pt x="1" y="20"/>
                        <a:pt x="3" y="22"/>
                      </a:cubicBezTo>
                      <a:cubicBezTo>
                        <a:pt x="4" y="24"/>
                        <a:pt x="3" y="27"/>
                        <a:pt x="5" y="28"/>
                      </a:cubicBezTo>
                      <a:cubicBezTo>
                        <a:pt x="6" y="28"/>
                        <a:pt x="6" y="31"/>
                        <a:pt x="7" y="32"/>
                      </a:cubicBezTo>
                      <a:cubicBezTo>
                        <a:pt x="7" y="32"/>
                        <a:pt x="7"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9" y="32"/>
                        <a:pt x="9" y="32"/>
                      </a:cubicBezTo>
                      <a:cubicBezTo>
                        <a:pt x="9" y="32"/>
                        <a:pt x="10" y="32"/>
                        <a:pt x="10" y="32"/>
                      </a:cubicBezTo>
                      <a:cubicBezTo>
                        <a:pt x="11" y="33"/>
                        <a:pt x="11" y="33"/>
                        <a:pt x="12" y="33"/>
                      </a:cubicBezTo>
                      <a:cubicBezTo>
                        <a:pt x="12" y="33"/>
                        <a:pt x="12" y="33"/>
                        <a:pt x="13" y="32"/>
                      </a:cubicBezTo>
                      <a:cubicBezTo>
                        <a:pt x="13" y="32"/>
                        <a:pt x="13" y="32"/>
                        <a:pt x="13" y="32"/>
                      </a:cubicBezTo>
                      <a:cubicBezTo>
                        <a:pt x="13" y="32"/>
                        <a:pt x="14" y="32"/>
                        <a:pt x="14" y="32"/>
                      </a:cubicBezTo>
                      <a:cubicBezTo>
                        <a:pt x="14" y="32"/>
                        <a:pt x="14" y="32"/>
                        <a:pt x="15" y="32"/>
                      </a:cubicBezTo>
                      <a:cubicBezTo>
                        <a:pt x="15" y="32"/>
                        <a:pt x="15" y="32"/>
                        <a:pt x="15" y="31"/>
                      </a:cubicBezTo>
                      <a:cubicBezTo>
                        <a:pt x="15" y="30"/>
                        <a:pt x="17" y="31"/>
                        <a:pt x="17" y="29"/>
                      </a:cubicBezTo>
                      <a:cubicBezTo>
                        <a:pt x="17" y="28"/>
                        <a:pt x="19" y="29"/>
                        <a:pt x="18" y="27"/>
                      </a:cubicBezTo>
                      <a:cubicBezTo>
                        <a:pt x="18" y="25"/>
                        <a:pt x="20" y="25"/>
                        <a:pt x="19" y="23"/>
                      </a:cubicBezTo>
                      <a:cubicBezTo>
                        <a:pt x="19" y="21"/>
                        <a:pt x="20" y="21"/>
                        <a:pt x="19" y="19"/>
                      </a:cubicBezTo>
                      <a:cubicBezTo>
                        <a:pt x="19" y="17"/>
                        <a:pt x="20" y="16"/>
                        <a:pt x="19" y="14"/>
                      </a:cubicBezTo>
                      <a:cubicBezTo>
                        <a:pt x="18" y="12"/>
                        <a:pt x="19" y="10"/>
                        <a:pt x="18" y="8"/>
                      </a:cubicBezTo>
                      <a:cubicBezTo>
                        <a:pt x="17" y="7"/>
                        <a:pt x="17" y="5"/>
                        <a:pt x="16" y="4"/>
                      </a:cubicBezTo>
                      <a:cubicBezTo>
                        <a:pt x="15" y="3"/>
                        <a:pt x="15" y="1"/>
                        <a:pt x="14" y="0"/>
                      </a:cubicBezTo>
                    </a:path>
                  </a:pathLst>
                </a:custGeom>
                <a:solidFill>
                  <a:srgbClr val="D0A8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499" name="Freeform 11380">
                  <a:extLst>
                    <a:ext uri="{FF2B5EF4-FFF2-40B4-BE49-F238E27FC236}">
                      <a16:creationId xmlns:a16="http://schemas.microsoft.com/office/drawing/2014/main" id="{E99B8884-8B39-745E-59F3-7392EC40360C}"/>
                    </a:ext>
                  </a:extLst>
                </p:cNvPr>
                <p:cNvSpPr>
                  <a:spLocks noEditPoints="1"/>
                </p:cNvSpPr>
                <p:nvPr/>
              </p:nvSpPr>
              <p:spPr bwMode="auto">
                <a:xfrm>
                  <a:off x="4550" y="2274"/>
                  <a:ext cx="8" cy="4"/>
                </a:xfrm>
                <a:custGeom>
                  <a:avLst/>
                  <a:gdLst>
                    <a:gd name="T0" fmla="*/ 3 w 10"/>
                    <a:gd name="T1" fmla="*/ 2 h 5"/>
                    <a:gd name="T2" fmla="*/ 3 w 10"/>
                    <a:gd name="T3" fmla="*/ 2 h 5"/>
                    <a:gd name="T4" fmla="*/ 2 w 10"/>
                    <a:gd name="T5" fmla="*/ 2 h 5"/>
                    <a:gd name="T6" fmla="*/ 2 w 10"/>
                    <a:gd name="T7" fmla="*/ 2 h 5"/>
                    <a:gd name="T8" fmla="*/ 2 w 10"/>
                    <a:gd name="T9" fmla="*/ 2 h 5"/>
                    <a:gd name="T10" fmla="*/ 3 w 10"/>
                    <a:gd name="T11" fmla="*/ 2 h 5"/>
                    <a:gd name="T12" fmla="*/ 3 w 10"/>
                    <a:gd name="T13" fmla="*/ 2 h 5"/>
                    <a:gd name="T14" fmla="*/ 3 w 10"/>
                    <a:gd name="T15" fmla="*/ 2 h 5"/>
                    <a:gd name="T16" fmla="*/ 3 w 10"/>
                    <a:gd name="T17" fmla="*/ 2 h 5"/>
                    <a:gd name="T18" fmla="*/ 2 w 10"/>
                    <a:gd name="T19" fmla="*/ 2 h 5"/>
                    <a:gd name="T20" fmla="*/ 2 w 10"/>
                    <a:gd name="T21" fmla="*/ 2 h 5"/>
                    <a:gd name="T22" fmla="*/ 3 w 10"/>
                    <a:gd name="T23" fmla="*/ 2 h 5"/>
                    <a:gd name="T24" fmla="*/ 2 w 10"/>
                    <a:gd name="T25" fmla="*/ 2 h 5"/>
                    <a:gd name="T26" fmla="*/ 2 w 10"/>
                    <a:gd name="T27" fmla="*/ 2 h 5"/>
                    <a:gd name="T28" fmla="*/ 2 w 10"/>
                    <a:gd name="T29" fmla="*/ 2 h 5"/>
                    <a:gd name="T30" fmla="*/ 2 w 10"/>
                    <a:gd name="T31" fmla="*/ 2 h 5"/>
                    <a:gd name="T32" fmla="*/ 2 w 10"/>
                    <a:gd name="T33" fmla="*/ 2 h 5"/>
                    <a:gd name="T34" fmla="*/ 2 w 10"/>
                    <a:gd name="T35" fmla="*/ 2 h 5"/>
                    <a:gd name="T36" fmla="*/ 2 w 10"/>
                    <a:gd name="T37" fmla="*/ 2 h 5"/>
                    <a:gd name="T38" fmla="*/ 2 w 10"/>
                    <a:gd name="T39" fmla="*/ 2 h 5"/>
                    <a:gd name="T40" fmla="*/ 2 w 10"/>
                    <a:gd name="T41" fmla="*/ 2 h 5"/>
                    <a:gd name="T42" fmla="*/ 2 w 10"/>
                    <a:gd name="T43" fmla="*/ 2 h 5"/>
                    <a:gd name="T44" fmla="*/ 1 w 10"/>
                    <a:gd name="T45" fmla="*/ 2 h 5"/>
                    <a:gd name="T46" fmla="*/ 1 w 10"/>
                    <a:gd name="T47" fmla="*/ 2 h 5"/>
                    <a:gd name="T48" fmla="*/ 1 w 10"/>
                    <a:gd name="T49" fmla="*/ 2 h 5"/>
                    <a:gd name="T50" fmla="*/ 1 w 10"/>
                    <a:gd name="T51" fmla="*/ 2 h 5"/>
                    <a:gd name="T52" fmla="*/ 1 w 10"/>
                    <a:gd name="T53" fmla="*/ 2 h 5"/>
                    <a:gd name="T54" fmla="*/ 1 w 10"/>
                    <a:gd name="T55" fmla="*/ 2 h 5"/>
                    <a:gd name="T56" fmla="*/ 2 w 10"/>
                    <a:gd name="T57" fmla="*/ 2 h 5"/>
                    <a:gd name="T58" fmla="*/ 2 w 10"/>
                    <a:gd name="T59" fmla="*/ 2 h 5"/>
                    <a:gd name="T60" fmla="*/ 1 w 10"/>
                    <a:gd name="T61" fmla="*/ 2 h 5"/>
                    <a:gd name="T62" fmla="*/ 1 w 10"/>
                    <a:gd name="T63" fmla="*/ 2 h 5"/>
                    <a:gd name="T64" fmla="*/ 0 w 10"/>
                    <a:gd name="T65" fmla="*/ 2 h 5"/>
                    <a:gd name="T66" fmla="*/ 0 w 10"/>
                    <a:gd name="T67" fmla="*/ 2 h 5"/>
                    <a:gd name="T68" fmla="*/ 4 w 10"/>
                    <a:gd name="T69" fmla="*/ 2 h 5"/>
                    <a:gd name="T70" fmla="*/ 4 w 10"/>
                    <a:gd name="T71" fmla="*/ 2 h 5"/>
                    <a:gd name="T72" fmla="*/ 4 w 10"/>
                    <a:gd name="T73" fmla="*/ 2 h 5"/>
                    <a:gd name="T74" fmla="*/ 4 w 10"/>
                    <a:gd name="T75" fmla="*/ 2 h 5"/>
                    <a:gd name="T76" fmla="*/ 4 w 10"/>
                    <a:gd name="T77" fmla="*/ 2 h 5"/>
                    <a:gd name="T78" fmla="*/ 4 w 10"/>
                    <a:gd name="T79" fmla="*/ 2 h 5"/>
                    <a:gd name="T80" fmla="*/ 4 w 10"/>
                    <a:gd name="T81" fmla="*/ 2 h 5"/>
                    <a:gd name="T82" fmla="*/ 4 w 10"/>
                    <a:gd name="T83" fmla="*/ 2 h 5"/>
                    <a:gd name="T84" fmla="*/ 2 w 10"/>
                    <a:gd name="T85" fmla="*/ 1 h 5"/>
                    <a:gd name="T86" fmla="*/ 2 w 10"/>
                    <a:gd name="T87" fmla="*/ 0 h 5"/>
                    <a:gd name="T88" fmla="*/ 3 w 10"/>
                    <a:gd name="T89" fmla="*/ 0 h 5"/>
                    <a:gd name="T90" fmla="*/ 2 w 10"/>
                    <a:gd name="T91" fmla="*/ 0 h 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 h="5">
                      <a:moveTo>
                        <a:pt x="8" y="5"/>
                      </a:moveTo>
                      <a:cubicBezTo>
                        <a:pt x="7" y="5"/>
                        <a:pt x="7" y="5"/>
                        <a:pt x="7" y="5"/>
                      </a:cubicBezTo>
                      <a:cubicBezTo>
                        <a:pt x="7" y="5"/>
                        <a:pt x="7" y="5"/>
                        <a:pt x="7" y="5"/>
                      </a:cubicBezTo>
                      <a:cubicBezTo>
                        <a:pt x="7" y="5"/>
                        <a:pt x="7" y="5"/>
                        <a:pt x="7" y="5"/>
                      </a:cubicBezTo>
                      <a:cubicBezTo>
                        <a:pt x="7" y="5"/>
                        <a:pt x="7" y="5"/>
                        <a:pt x="7" y="5"/>
                      </a:cubicBezTo>
                      <a:cubicBezTo>
                        <a:pt x="7" y="5"/>
                        <a:pt x="7" y="5"/>
                        <a:pt x="8" y="5"/>
                      </a:cubicBezTo>
                      <a:moveTo>
                        <a:pt x="5" y="5"/>
                      </a:moveTo>
                      <a:cubicBezTo>
                        <a:pt x="5" y="5"/>
                        <a:pt x="5" y="5"/>
                        <a:pt x="5" y="5"/>
                      </a:cubicBezTo>
                      <a:cubicBezTo>
                        <a:pt x="5" y="5"/>
                        <a:pt x="5" y="5"/>
                        <a:pt x="5" y="5"/>
                      </a:cubicBezTo>
                      <a:cubicBezTo>
                        <a:pt x="5" y="5"/>
                        <a:pt x="5" y="5"/>
                        <a:pt x="5" y="5"/>
                      </a:cubicBezTo>
                      <a:cubicBezTo>
                        <a:pt x="5" y="5"/>
                        <a:pt x="5" y="5"/>
                        <a:pt x="5" y="5"/>
                      </a:cubicBezTo>
                      <a:moveTo>
                        <a:pt x="3" y="5"/>
                      </a:moveTo>
                      <a:cubicBezTo>
                        <a:pt x="3" y="5"/>
                        <a:pt x="3" y="5"/>
                        <a:pt x="3" y="5"/>
                      </a:cubicBezTo>
                      <a:cubicBezTo>
                        <a:pt x="4" y="5"/>
                        <a:pt x="4" y="5"/>
                        <a:pt x="4" y="5"/>
                      </a:cubicBezTo>
                      <a:cubicBezTo>
                        <a:pt x="4" y="5"/>
                        <a:pt x="4" y="5"/>
                        <a:pt x="4" y="5"/>
                      </a:cubicBezTo>
                      <a:cubicBezTo>
                        <a:pt x="4" y="5"/>
                        <a:pt x="4" y="5"/>
                        <a:pt x="3" y="5"/>
                      </a:cubicBezTo>
                      <a:moveTo>
                        <a:pt x="7" y="5"/>
                      </a:move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moveTo>
                        <a:pt x="7" y="5"/>
                      </a:moveTo>
                      <a:cubicBezTo>
                        <a:pt x="7" y="5"/>
                        <a:pt x="7" y="5"/>
                        <a:pt x="7" y="5"/>
                      </a:cubicBezTo>
                      <a:cubicBezTo>
                        <a:pt x="7" y="5"/>
                        <a:pt x="7" y="5"/>
                        <a:pt x="7" y="5"/>
                      </a:cubicBezTo>
                      <a:cubicBezTo>
                        <a:pt x="7" y="5"/>
                        <a:pt x="7" y="5"/>
                        <a:pt x="7" y="5"/>
                      </a:cubicBezTo>
                      <a:cubicBezTo>
                        <a:pt x="7" y="5"/>
                        <a:pt x="7" y="5"/>
                        <a:pt x="7" y="5"/>
                      </a:cubicBezTo>
                      <a:moveTo>
                        <a:pt x="5" y="5"/>
                      </a:moveTo>
                      <a:cubicBezTo>
                        <a:pt x="5" y="5"/>
                        <a:pt x="5" y="5"/>
                        <a:pt x="5" y="5"/>
                      </a:cubicBezTo>
                      <a:cubicBezTo>
                        <a:pt x="5" y="5"/>
                        <a:pt x="5" y="5"/>
                        <a:pt x="5" y="5"/>
                      </a:cubicBezTo>
                      <a:cubicBezTo>
                        <a:pt x="5" y="5"/>
                        <a:pt x="5" y="5"/>
                        <a:pt x="5" y="5"/>
                      </a:cubicBezTo>
                      <a:cubicBezTo>
                        <a:pt x="5" y="5"/>
                        <a:pt x="5" y="5"/>
                        <a:pt x="5" y="5"/>
                      </a:cubicBezTo>
                      <a:moveTo>
                        <a:pt x="6" y="5"/>
                      </a:moveTo>
                      <a:cubicBezTo>
                        <a:pt x="6" y="5"/>
                        <a:pt x="6" y="5"/>
                        <a:pt x="6" y="5"/>
                      </a:cubicBezTo>
                      <a:cubicBezTo>
                        <a:pt x="6" y="5"/>
                        <a:pt x="7" y="5"/>
                        <a:pt x="7" y="5"/>
                      </a:cubicBezTo>
                      <a:cubicBezTo>
                        <a:pt x="7" y="5"/>
                        <a:pt x="7" y="5"/>
                        <a:pt x="7" y="5"/>
                      </a:cubicBezTo>
                      <a:cubicBezTo>
                        <a:pt x="7" y="5"/>
                        <a:pt x="6" y="5"/>
                        <a:pt x="6" y="5"/>
                      </a:cubicBezTo>
                      <a:moveTo>
                        <a:pt x="3" y="4"/>
                      </a:move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4"/>
                      </a:cubicBezTo>
                      <a:cubicBezTo>
                        <a:pt x="3" y="4"/>
                        <a:pt x="3" y="4"/>
                        <a:pt x="3" y="4"/>
                      </a:cubicBezTo>
                      <a:moveTo>
                        <a:pt x="6" y="4"/>
                      </a:moveTo>
                      <a:cubicBezTo>
                        <a:pt x="6" y="4"/>
                        <a:pt x="6" y="4"/>
                        <a:pt x="6" y="4"/>
                      </a:cubicBezTo>
                      <a:cubicBezTo>
                        <a:pt x="6" y="4"/>
                        <a:pt x="6" y="4"/>
                        <a:pt x="6" y="5"/>
                      </a:cubicBezTo>
                      <a:cubicBezTo>
                        <a:pt x="6" y="5"/>
                        <a:pt x="6" y="5"/>
                        <a:pt x="6" y="5"/>
                      </a:cubicBezTo>
                      <a:cubicBezTo>
                        <a:pt x="6" y="4"/>
                        <a:pt x="6" y="4"/>
                        <a:pt x="6" y="4"/>
                      </a:cubicBezTo>
                      <a:moveTo>
                        <a:pt x="6" y="4"/>
                      </a:move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3" y="4"/>
                      </a:moveTo>
                      <a:cubicBezTo>
                        <a:pt x="3" y="4"/>
                        <a:pt x="3" y="4"/>
                        <a:pt x="3" y="4"/>
                      </a:cubicBezTo>
                      <a:cubicBezTo>
                        <a:pt x="3" y="4"/>
                        <a:pt x="3" y="4"/>
                        <a:pt x="3" y="4"/>
                      </a:cubicBezTo>
                      <a:cubicBezTo>
                        <a:pt x="3" y="4"/>
                        <a:pt x="3" y="4"/>
                        <a:pt x="3" y="4"/>
                      </a:cubicBezTo>
                      <a:cubicBezTo>
                        <a:pt x="3" y="4"/>
                        <a:pt x="3" y="4"/>
                        <a:pt x="3" y="4"/>
                      </a:cubicBezTo>
                      <a:moveTo>
                        <a:pt x="3" y="4"/>
                      </a:moveTo>
                      <a:cubicBezTo>
                        <a:pt x="3" y="4"/>
                        <a:pt x="3" y="4"/>
                        <a:pt x="3" y="4"/>
                      </a:cubicBezTo>
                      <a:cubicBezTo>
                        <a:pt x="3" y="4"/>
                        <a:pt x="3" y="4"/>
                        <a:pt x="3" y="4"/>
                      </a:cubicBezTo>
                      <a:cubicBezTo>
                        <a:pt x="3" y="4"/>
                        <a:pt x="3" y="4"/>
                        <a:pt x="3" y="4"/>
                      </a:cubicBezTo>
                      <a:cubicBezTo>
                        <a:pt x="3" y="4"/>
                        <a:pt x="3" y="4"/>
                        <a:pt x="3" y="4"/>
                      </a:cubicBezTo>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cubicBezTo>
                        <a:pt x="1" y="4"/>
                        <a:pt x="1" y="4"/>
                        <a:pt x="1" y="4"/>
                      </a:cubicBezTo>
                      <a:cubicBezTo>
                        <a:pt x="1" y="4"/>
                        <a:pt x="1" y="4"/>
                        <a:pt x="1" y="4"/>
                      </a:cubicBezTo>
                      <a:moveTo>
                        <a:pt x="2" y="4"/>
                      </a:moveTo>
                      <a:cubicBezTo>
                        <a:pt x="2" y="4"/>
                        <a:pt x="2" y="4"/>
                        <a:pt x="2" y="4"/>
                      </a:cubicBezTo>
                      <a:cubicBezTo>
                        <a:pt x="2" y="4"/>
                        <a:pt x="2" y="4"/>
                        <a:pt x="3" y="4"/>
                      </a:cubicBezTo>
                      <a:cubicBezTo>
                        <a:pt x="3" y="4"/>
                        <a:pt x="3" y="4"/>
                        <a:pt x="3" y="4"/>
                      </a:cubicBezTo>
                      <a:cubicBezTo>
                        <a:pt x="2" y="4"/>
                        <a:pt x="2" y="4"/>
                        <a:pt x="2" y="4"/>
                      </a:cubicBezTo>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moveTo>
                        <a:pt x="0" y="3"/>
                      </a:moveTo>
                      <a:cubicBezTo>
                        <a:pt x="0" y="3"/>
                        <a:pt x="0" y="3"/>
                        <a:pt x="0" y="3"/>
                      </a:cubicBezTo>
                      <a:cubicBezTo>
                        <a:pt x="0" y="4"/>
                        <a:pt x="0" y="4"/>
                        <a:pt x="0" y="4"/>
                      </a:cubicBezTo>
                      <a:cubicBezTo>
                        <a:pt x="0" y="4"/>
                        <a:pt x="0" y="4"/>
                        <a:pt x="1" y="4"/>
                      </a:cubicBezTo>
                      <a:cubicBezTo>
                        <a:pt x="0" y="4"/>
                        <a:pt x="0" y="4"/>
                        <a:pt x="0" y="3"/>
                      </a:cubicBezTo>
                      <a:moveTo>
                        <a:pt x="9" y="3"/>
                      </a:move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moveTo>
                        <a:pt x="9" y="3"/>
                      </a:moveTo>
                      <a:cubicBezTo>
                        <a:pt x="9" y="3"/>
                        <a:pt x="9" y="3"/>
                        <a:pt x="9" y="3"/>
                      </a:cubicBezTo>
                      <a:cubicBezTo>
                        <a:pt x="9" y="3"/>
                        <a:pt x="9" y="3"/>
                        <a:pt x="9" y="3"/>
                      </a:cubicBezTo>
                      <a:cubicBezTo>
                        <a:pt x="9" y="3"/>
                        <a:pt x="9" y="3"/>
                        <a:pt x="9" y="3"/>
                      </a:cubicBezTo>
                      <a:cubicBezTo>
                        <a:pt x="9" y="3"/>
                        <a:pt x="9" y="3"/>
                        <a:pt x="9" y="3"/>
                      </a:cubicBezTo>
                      <a:moveTo>
                        <a:pt x="9" y="3"/>
                      </a:moveTo>
                      <a:cubicBezTo>
                        <a:pt x="9" y="3"/>
                        <a:pt x="9" y="3"/>
                        <a:pt x="9" y="3"/>
                      </a:cubicBezTo>
                      <a:cubicBezTo>
                        <a:pt x="9" y="3"/>
                        <a:pt x="9" y="3"/>
                        <a:pt x="9" y="3"/>
                      </a:cubicBezTo>
                      <a:cubicBezTo>
                        <a:pt x="9" y="3"/>
                        <a:pt x="9" y="3"/>
                        <a:pt x="9" y="3"/>
                      </a:cubicBezTo>
                      <a:cubicBezTo>
                        <a:pt x="9" y="3"/>
                        <a:pt x="9" y="3"/>
                        <a:pt x="9" y="3"/>
                      </a:cubicBezTo>
                      <a:cubicBezTo>
                        <a:pt x="9" y="3"/>
                        <a:pt x="9" y="3"/>
                        <a:pt x="9" y="3"/>
                      </a:cubicBezTo>
                      <a:moveTo>
                        <a:pt x="10" y="2"/>
                      </a:moveTo>
                      <a:cubicBezTo>
                        <a:pt x="10" y="3"/>
                        <a:pt x="10" y="3"/>
                        <a:pt x="9" y="3"/>
                      </a:cubicBezTo>
                      <a:cubicBezTo>
                        <a:pt x="9" y="3"/>
                        <a:pt x="9" y="3"/>
                        <a:pt x="9" y="3"/>
                      </a:cubicBezTo>
                      <a:cubicBezTo>
                        <a:pt x="9" y="3"/>
                        <a:pt x="9" y="3"/>
                        <a:pt x="9" y="3"/>
                      </a:cubicBezTo>
                      <a:cubicBezTo>
                        <a:pt x="10" y="3"/>
                        <a:pt x="10" y="3"/>
                        <a:pt x="10" y="2"/>
                      </a:cubicBezTo>
                      <a:cubicBezTo>
                        <a:pt x="10" y="2"/>
                        <a:pt x="10" y="2"/>
                        <a:pt x="10" y="2"/>
                      </a:cubicBezTo>
                      <a:moveTo>
                        <a:pt x="4" y="0"/>
                      </a:moveTo>
                      <a:cubicBezTo>
                        <a:pt x="4" y="0"/>
                        <a:pt x="4" y="0"/>
                        <a:pt x="4" y="0"/>
                      </a:cubicBezTo>
                      <a:cubicBezTo>
                        <a:pt x="4" y="1"/>
                        <a:pt x="3" y="1"/>
                        <a:pt x="3" y="1"/>
                      </a:cubicBezTo>
                      <a:cubicBezTo>
                        <a:pt x="3" y="1"/>
                        <a:pt x="4" y="1"/>
                        <a:pt x="4" y="1"/>
                      </a:cubicBezTo>
                      <a:cubicBezTo>
                        <a:pt x="4" y="1"/>
                        <a:pt x="4" y="1"/>
                        <a:pt x="5" y="1"/>
                      </a:cubicBezTo>
                      <a:cubicBezTo>
                        <a:pt x="5" y="0"/>
                        <a:pt x="5" y="0"/>
                        <a:pt x="5" y="0"/>
                      </a:cubicBezTo>
                      <a:cubicBezTo>
                        <a:pt x="5" y="0"/>
                        <a:pt x="6" y="1"/>
                        <a:pt x="6" y="1"/>
                      </a:cubicBezTo>
                      <a:cubicBezTo>
                        <a:pt x="6" y="1"/>
                        <a:pt x="7" y="1"/>
                        <a:pt x="7" y="1"/>
                      </a:cubicBezTo>
                      <a:cubicBezTo>
                        <a:pt x="7" y="1"/>
                        <a:pt x="7" y="1"/>
                        <a:pt x="7" y="0"/>
                      </a:cubicBezTo>
                      <a:cubicBezTo>
                        <a:pt x="7" y="1"/>
                        <a:pt x="7" y="1"/>
                        <a:pt x="7" y="1"/>
                      </a:cubicBezTo>
                      <a:cubicBezTo>
                        <a:pt x="6" y="1"/>
                        <a:pt x="6" y="0"/>
                        <a:pt x="5" y="0"/>
                      </a:cubicBezTo>
                      <a:cubicBezTo>
                        <a:pt x="5" y="0"/>
                        <a:pt x="5" y="0"/>
                        <a:pt x="4"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0" name="Freeform 11381">
                  <a:extLst>
                    <a:ext uri="{FF2B5EF4-FFF2-40B4-BE49-F238E27FC236}">
                      <a16:creationId xmlns:a16="http://schemas.microsoft.com/office/drawing/2014/main" id="{2C1FFE83-716C-B446-A83B-637E5D53E15D}"/>
                    </a:ext>
                  </a:extLst>
                </p:cNvPr>
                <p:cNvSpPr>
                  <a:spLocks noEditPoints="1"/>
                </p:cNvSpPr>
                <p:nvPr/>
              </p:nvSpPr>
              <p:spPr bwMode="auto">
                <a:xfrm>
                  <a:off x="4550" y="2274"/>
                  <a:ext cx="8" cy="4"/>
                </a:xfrm>
                <a:custGeom>
                  <a:avLst/>
                  <a:gdLst>
                    <a:gd name="T0" fmla="*/ 2 w 10"/>
                    <a:gd name="T1" fmla="*/ 2 h 5"/>
                    <a:gd name="T2" fmla="*/ 2 w 10"/>
                    <a:gd name="T3" fmla="*/ 2 h 5"/>
                    <a:gd name="T4" fmla="*/ 2 w 10"/>
                    <a:gd name="T5" fmla="*/ 2 h 5"/>
                    <a:gd name="T6" fmla="*/ 2 w 10"/>
                    <a:gd name="T7" fmla="*/ 2 h 5"/>
                    <a:gd name="T8" fmla="*/ 2 w 10"/>
                    <a:gd name="T9" fmla="*/ 2 h 5"/>
                    <a:gd name="T10" fmla="*/ 3 w 10"/>
                    <a:gd name="T11" fmla="*/ 0 h 5"/>
                    <a:gd name="T12" fmla="*/ 3 w 10"/>
                    <a:gd name="T13" fmla="*/ 1 h 5"/>
                    <a:gd name="T14" fmla="*/ 2 w 10"/>
                    <a:gd name="T15" fmla="*/ 0 h 5"/>
                    <a:gd name="T16" fmla="*/ 2 w 10"/>
                    <a:gd name="T17" fmla="*/ 1 h 5"/>
                    <a:gd name="T18" fmla="*/ 2 w 10"/>
                    <a:gd name="T19" fmla="*/ 1 h 5"/>
                    <a:gd name="T20" fmla="*/ 2 w 10"/>
                    <a:gd name="T21" fmla="*/ 1 h 5"/>
                    <a:gd name="T22" fmla="*/ 0 w 10"/>
                    <a:gd name="T23" fmla="*/ 2 h 5"/>
                    <a:gd name="T24" fmla="*/ 1 w 10"/>
                    <a:gd name="T25" fmla="*/ 2 h 5"/>
                    <a:gd name="T26" fmla="*/ 1 w 10"/>
                    <a:gd name="T27" fmla="*/ 2 h 5"/>
                    <a:gd name="T28" fmla="*/ 1 w 10"/>
                    <a:gd name="T29" fmla="*/ 2 h 5"/>
                    <a:gd name="T30" fmla="*/ 1 w 10"/>
                    <a:gd name="T31" fmla="*/ 2 h 5"/>
                    <a:gd name="T32" fmla="*/ 1 w 10"/>
                    <a:gd name="T33" fmla="*/ 2 h 5"/>
                    <a:gd name="T34" fmla="*/ 1 w 10"/>
                    <a:gd name="T35" fmla="*/ 2 h 5"/>
                    <a:gd name="T36" fmla="*/ 2 w 10"/>
                    <a:gd name="T37" fmla="*/ 2 h 5"/>
                    <a:gd name="T38" fmla="*/ 2 w 10"/>
                    <a:gd name="T39" fmla="*/ 2 h 5"/>
                    <a:gd name="T40" fmla="*/ 2 w 10"/>
                    <a:gd name="T41" fmla="*/ 2 h 5"/>
                    <a:gd name="T42" fmla="*/ 2 w 10"/>
                    <a:gd name="T43" fmla="*/ 2 h 5"/>
                    <a:gd name="T44" fmla="*/ 2 w 10"/>
                    <a:gd name="T45" fmla="*/ 2 h 5"/>
                    <a:gd name="T46" fmla="*/ 2 w 10"/>
                    <a:gd name="T47" fmla="*/ 2 h 5"/>
                    <a:gd name="T48" fmla="*/ 2 w 10"/>
                    <a:gd name="T49" fmla="*/ 2 h 5"/>
                    <a:gd name="T50" fmla="*/ 2 w 10"/>
                    <a:gd name="T51" fmla="*/ 2 h 5"/>
                    <a:gd name="T52" fmla="*/ 2 w 10"/>
                    <a:gd name="T53" fmla="*/ 2 h 5"/>
                    <a:gd name="T54" fmla="*/ 2 w 10"/>
                    <a:gd name="T55" fmla="*/ 2 h 5"/>
                    <a:gd name="T56" fmla="*/ 3 w 10"/>
                    <a:gd name="T57" fmla="*/ 2 h 5"/>
                    <a:gd name="T58" fmla="*/ 3 w 10"/>
                    <a:gd name="T59" fmla="*/ 2 h 5"/>
                    <a:gd name="T60" fmla="*/ 3 w 10"/>
                    <a:gd name="T61" fmla="*/ 2 h 5"/>
                    <a:gd name="T62" fmla="*/ 3 w 10"/>
                    <a:gd name="T63" fmla="*/ 2 h 5"/>
                    <a:gd name="T64" fmla="*/ 3 w 10"/>
                    <a:gd name="T65" fmla="*/ 2 h 5"/>
                    <a:gd name="T66" fmla="*/ 4 w 10"/>
                    <a:gd name="T67" fmla="*/ 2 h 5"/>
                    <a:gd name="T68" fmla="*/ 4 w 10"/>
                    <a:gd name="T69" fmla="*/ 2 h 5"/>
                    <a:gd name="T70" fmla="*/ 4 w 10"/>
                    <a:gd name="T71" fmla="*/ 2 h 5"/>
                    <a:gd name="T72" fmla="*/ 4 w 10"/>
                    <a:gd name="T73" fmla="*/ 2 h 5"/>
                    <a:gd name="T74" fmla="*/ 4 w 10"/>
                    <a:gd name="T75" fmla="*/ 2 h 5"/>
                    <a:gd name="T76" fmla="*/ 4 w 10"/>
                    <a:gd name="T77" fmla="*/ 2 h 5"/>
                    <a:gd name="T78" fmla="*/ 4 w 10"/>
                    <a:gd name="T79" fmla="*/ 1 h 5"/>
                    <a:gd name="T80" fmla="*/ 4 w 10"/>
                    <a:gd name="T81" fmla="*/ 1 h 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 h="5">
                      <a:moveTo>
                        <a:pt x="5" y="4"/>
                      </a:moveTo>
                      <a:cubicBezTo>
                        <a:pt x="5" y="4"/>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4"/>
                        <a:pt x="6" y="4"/>
                      </a:cubicBezTo>
                      <a:cubicBezTo>
                        <a:pt x="6" y="4"/>
                        <a:pt x="6" y="4"/>
                        <a:pt x="6" y="4"/>
                      </a:cubicBezTo>
                      <a:cubicBezTo>
                        <a:pt x="5" y="4"/>
                        <a:pt x="5" y="4"/>
                        <a:pt x="5" y="4"/>
                      </a:cubicBezTo>
                      <a:moveTo>
                        <a:pt x="8" y="0"/>
                      </a:moveTo>
                      <a:cubicBezTo>
                        <a:pt x="8" y="0"/>
                        <a:pt x="8" y="0"/>
                        <a:pt x="8" y="0"/>
                      </a:cubicBezTo>
                      <a:cubicBezTo>
                        <a:pt x="8" y="0"/>
                        <a:pt x="8" y="0"/>
                        <a:pt x="7" y="0"/>
                      </a:cubicBezTo>
                      <a:cubicBezTo>
                        <a:pt x="7" y="1"/>
                        <a:pt x="7" y="1"/>
                        <a:pt x="7" y="1"/>
                      </a:cubicBezTo>
                      <a:cubicBezTo>
                        <a:pt x="7" y="1"/>
                        <a:pt x="6" y="1"/>
                        <a:pt x="6" y="1"/>
                      </a:cubicBezTo>
                      <a:cubicBezTo>
                        <a:pt x="6" y="1"/>
                        <a:pt x="5" y="0"/>
                        <a:pt x="5" y="0"/>
                      </a:cubicBezTo>
                      <a:cubicBezTo>
                        <a:pt x="5" y="0"/>
                        <a:pt x="5" y="0"/>
                        <a:pt x="5" y="1"/>
                      </a:cubicBezTo>
                      <a:cubicBezTo>
                        <a:pt x="4" y="1"/>
                        <a:pt x="4" y="1"/>
                        <a:pt x="4" y="1"/>
                      </a:cubicBezTo>
                      <a:cubicBezTo>
                        <a:pt x="4" y="1"/>
                        <a:pt x="3" y="1"/>
                        <a:pt x="3" y="1"/>
                      </a:cubicBezTo>
                      <a:cubicBezTo>
                        <a:pt x="3" y="1"/>
                        <a:pt x="3" y="1"/>
                        <a:pt x="3" y="1"/>
                      </a:cubicBezTo>
                      <a:cubicBezTo>
                        <a:pt x="3" y="1"/>
                        <a:pt x="2" y="1"/>
                        <a:pt x="2" y="1"/>
                      </a:cubicBezTo>
                      <a:cubicBezTo>
                        <a:pt x="2" y="1"/>
                        <a:pt x="2" y="1"/>
                        <a:pt x="2" y="1"/>
                      </a:cubicBezTo>
                      <a:cubicBezTo>
                        <a:pt x="1" y="1"/>
                        <a:pt x="1" y="1"/>
                        <a:pt x="1" y="1"/>
                      </a:cubicBezTo>
                      <a:cubicBezTo>
                        <a:pt x="1" y="3"/>
                        <a:pt x="0" y="3"/>
                        <a:pt x="0" y="3"/>
                      </a:cubicBezTo>
                      <a:cubicBezTo>
                        <a:pt x="0" y="4"/>
                        <a:pt x="0"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4" y="5"/>
                        <a:pt x="4" y="5"/>
                        <a:pt x="4" y="5"/>
                      </a:cubicBezTo>
                      <a:cubicBezTo>
                        <a:pt x="4" y="4"/>
                        <a:pt x="5" y="4"/>
                        <a:pt x="5" y="4"/>
                      </a:cubicBezTo>
                      <a:cubicBezTo>
                        <a:pt x="5" y="4"/>
                        <a:pt x="5"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8" y="5"/>
                      </a:cubicBezTo>
                      <a:cubicBezTo>
                        <a:pt x="8" y="5"/>
                        <a:pt x="8" y="5"/>
                        <a:pt x="8" y="4"/>
                      </a:cubicBezTo>
                      <a:cubicBezTo>
                        <a:pt x="8" y="3"/>
                        <a:pt x="8"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9" y="1"/>
                        <a:pt x="9" y="1"/>
                      </a:cubicBezTo>
                      <a:cubicBezTo>
                        <a:pt x="9" y="1"/>
                        <a:pt x="8" y="0"/>
                        <a:pt x="8" y="0"/>
                      </a:cubicBezTo>
                    </a:path>
                  </a:pathLst>
                </a:custGeom>
                <a:solidFill>
                  <a:srgbClr val="D8D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1" name="Freeform 11382">
                  <a:extLst>
                    <a:ext uri="{FF2B5EF4-FFF2-40B4-BE49-F238E27FC236}">
                      <a16:creationId xmlns:a16="http://schemas.microsoft.com/office/drawing/2014/main" id="{30B922F6-B2DA-3D9C-3FA2-D133ED8F38AC}"/>
                    </a:ext>
                  </a:extLst>
                </p:cNvPr>
                <p:cNvSpPr>
                  <a:spLocks noEditPoints="1"/>
                </p:cNvSpPr>
                <p:nvPr/>
              </p:nvSpPr>
              <p:spPr bwMode="auto">
                <a:xfrm>
                  <a:off x="4553" y="2276"/>
                  <a:ext cx="9" cy="29"/>
                </a:xfrm>
                <a:custGeom>
                  <a:avLst/>
                  <a:gdLst>
                    <a:gd name="T0" fmla="*/ 0 w 11"/>
                    <a:gd name="T1" fmla="*/ 15 h 35"/>
                    <a:gd name="T2" fmla="*/ 1 w 11"/>
                    <a:gd name="T3" fmla="*/ 17 h 35"/>
                    <a:gd name="T4" fmla="*/ 0 w 11"/>
                    <a:gd name="T5" fmla="*/ 15 h 35"/>
                    <a:gd name="T6" fmla="*/ 0 w 11"/>
                    <a:gd name="T7" fmla="*/ 15 h 35"/>
                    <a:gd name="T8" fmla="*/ 0 w 11"/>
                    <a:gd name="T9" fmla="*/ 15 h 35"/>
                    <a:gd name="T10" fmla="*/ 5 w 11"/>
                    <a:gd name="T11" fmla="*/ 2 h 35"/>
                    <a:gd name="T12" fmla="*/ 5 w 11"/>
                    <a:gd name="T13" fmla="*/ 2 h 35"/>
                    <a:gd name="T14" fmla="*/ 5 w 11"/>
                    <a:gd name="T15" fmla="*/ 2 h 35"/>
                    <a:gd name="T16" fmla="*/ 4 w 11"/>
                    <a:gd name="T17" fmla="*/ 2 h 35"/>
                    <a:gd name="T18" fmla="*/ 5 w 11"/>
                    <a:gd name="T19" fmla="*/ 2 h 35"/>
                    <a:gd name="T20" fmla="*/ 4 w 11"/>
                    <a:gd name="T21" fmla="*/ 2 h 35"/>
                    <a:gd name="T22" fmla="*/ 3 w 11"/>
                    <a:gd name="T23" fmla="*/ 0 h 35"/>
                    <a:gd name="T24" fmla="*/ 3 w 11"/>
                    <a:gd name="T25" fmla="*/ 0 h 35"/>
                    <a:gd name="T26" fmla="*/ 3 w 11"/>
                    <a:gd name="T27" fmla="*/ 0 h 35"/>
                    <a:gd name="T28" fmla="*/ 3 w 11"/>
                    <a:gd name="T29" fmla="*/ 0 h 35"/>
                    <a:gd name="T30" fmla="*/ 3 w 11"/>
                    <a:gd name="T31" fmla="*/ 0 h 35"/>
                    <a:gd name="T32" fmla="*/ 3 w 11"/>
                    <a:gd name="T33" fmla="*/ 0 h 35"/>
                    <a:gd name="T34" fmla="*/ 3 w 11"/>
                    <a:gd name="T35" fmla="*/ 0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 h="35">
                      <a:moveTo>
                        <a:pt x="0" y="33"/>
                      </a:moveTo>
                      <a:cubicBezTo>
                        <a:pt x="0" y="33"/>
                        <a:pt x="1" y="35"/>
                        <a:pt x="1" y="35"/>
                      </a:cubicBezTo>
                      <a:cubicBezTo>
                        <a:pt x="1" y="35"/>
                        <a:pt x="0" y="34"/>
                        <a:pt x="0" y="33"/>
                      </a:cubicBezTo>
                      <a:cubicBezTo>
                        <a:pt x="0" y="33"/>
                        <a:pt x="0" y="33"/>
                        <a:pt x="0" y="33"/>
                      </a:cubicBezTo>
                      <a:cubicBezTo>
                        <a:pt x="0" y="33"/>
                        <a:pt x="0" y="33"/>
                        <a:pt x="0" y="33"/>
                      </a:cubicBezTo>
                      <a:moveTo>
                        <a:pt x="10" y="3"/>
                      </a:moveTo>
                      <a:cubicBezTo>
                        <a:pt x="10" y="3"/>
                        <a:pt x="11" y="3"/>
                        <a:pt x="11" y="3"/>
                      </a:cubicBezTo>
                      <a:cubicBezTo>
                        <a:pt x="11" y="3"/>
                        <a:pt x="10" y="3"/>
                        <a:pt x="10" y="3"/>
                      </a:cubicBezTo>
                      <a:moveTo>
                        <a:pt x="9" y="2"/>
                      </a:moveTo>
                      <a:cubicBezTo>
                        <a:pt x="9" y="2"/>
                        <a:pt x="10" y="3"/>
                        <a:pt x="10" y="3"/>
                      </a:cubicBezTo>
                      <a:cubicBezTo>
                        <a:pt x="10" y="3"/>
                        <a:pt x="9" y="2"/>
                        <a:pt x="9" y="2"/>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cubicBezTo>
                        <a:pt x="7" y="0"/>
                        <a:pt x="7" y="0"/>
                        <a:pt x="7" y="0"/>
                      </a:cubicBezTo>
                    </a:path>
                  </a:pathLst>
                </a:custGeom>
                <a:solidFill>
                  <a:srgbClr val="D0A8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2" name="Freeform 11383">
                  <a:extLst>
                    <a:ext uri="{FF2B5EF4-FFF2-40B4-BE49-F238E27FC236}">
                      <a16:creationId xmlns:a16="http://schemas.microsoft.com/office/drawing/2014/main" id="{D7A4CD55-BC25-6178-ED71-349B0A3C7FE1}"/>
                    </a:ext>
                  </a:extLst>
                </p:cNvPr>
                <p:cNvSpPr>
                  <a:spLocks/>
                </p:cNvSpPr>
                <p:nvPr/>
              </p:nvSpPr>
              <p:spPr bwMode="auto">
                <a:xfrm>
                  <a:off x="4553" y="2276"/>
                  <a:ext cx="17" cy="31"/>
                </a:xfrm>
                <a:custGeom>
                  <a:avLst/>
                  <a:gdLst>
                    <a:gd name="T0" fmla="*/ 3 w 20"/>
                    <a:gd name="T1" fmla="*/ 0 h 38"/>
                    <a:gd name="T2" fmla="*/ 3 w 20"/>
                    <a:gd name="T3" fmla="*/ 0 h 38"/>
                    <a:gd name="T4" fmla="*/ 4 w 20"/>
                    <a:gd name="T5" fmla="*/ 2 h 38"/>
                    <a:gd name="T6" fmla="*/ 6 w 20"/>
                    <a:gd name="T7" fmla="*/ 4 h 38"/>
                    <a:gd name="T8" fmla="*/ 6 w 20"/>
                    <a:gd name="T9" fmla="*/ 6 h 38"/>
                    <a:gd name="T10" fmla="*/ 6 w 20"/>
                    <a:gd name="T11" fmla="*/ 9 h 38"/>
                    <a:gd name="T12" fmla="*/ 6 w 20"/>
                    <a:gd name="T13" fmla="*/ 11 h 38"/>
                    <a:gd name="T14" fmla="*/ 6 w 20"/>
                    <a:gd name="T15" fmla="*/ 12 h 38"/>
                    <a:gd name="T16" fmla="*/ 5 w 20"/>
                    <a:gd name="T17" fmla="*/ 13 h 38"/>
                    <a:gd name="T18" fmla="*/ 3 w 20"/>
                    <a:gd name="T19" fmla="*/ 13 h 38"/>
                    <a:gd name="T20" fmla="*/ 3 w 20"/>
                    <a:gd name="T21" fmla="*/ 14 h 38"/>
                    <a:gd name="T22" fmla="*/ 3 w 20"/>
                    <a:gd name="T23" fmla="*/ 14 h 38"/>
                    <a:gd name="T24" fmla="*/ 3 w 20"/>
                    <a:gd name="T25" fmla="*/ 14 h 38"/>
                    <a:gd name="T26" fmla="*/ 3 w 20"/>
                    <a:gd name="T27" fmla="*/ 14 h 38"/>
                    <a:gd name="T28" fmla="*/ 3 w 20"/>
                    <a:gd name="T29" fmla="*/ 15 h 38"/>
                    <a:gd name="T30" fmla="*/ 2 w 20"/>
                    <a:gd name="T31" fmla="*/ 14 h 38"/>
                    <a:gd name="T32" fmla="*/ 1 w 20"/>
                    <a:gd name="T33" fmla="*/ 14 h 38"/>
                    <a:gd name="T34" fmla="*/ 0 w 20"/>
                    <a:gd name="T35" fmla="*/ 14 h 38"/>
                    <a:gd name="T36" fmla="*/ 1 w 20"/>
                    <a:gd name="T37" fmla="*/ 14 h 38"/>
                    <a:gd name="T38" fmla="*/ 1 w 20"/>
                    <a:gd name="T39" fmla="*/ 14 h 38"/>
                    <a:gd name="T40" fmla="*/ 3 w 20"/>
                    <a:gd name="T41" fmla="*/ 16 h 38"/>
                    <a:gd name="T42" fmla="*/ 3 w 20"/>
                    <a:gd name="T43" fmla="*/ 16 h 38"/>
                    <a:gd name="T44" fmla="*/ 3 w 20"/>
                    <a:gd name="T45" fmla="*/ 16 h 38"/>
                    <a:gd name="T46" fmla="*/ 3 w 20"/>
                    <a:gd name="T47" fmla="*/ 16 h 38"/>
                    <a:gd name="T48" fmla="*/ 3 w 20"/>
                    <a:gd name="T49" fmla="*/ 16 h 38"/>
                    <a:gd name="T50" fmla="*/ 4 w 20"/>
                    <a:gd name="T51" fmla="*/ 16 h 38"/>
                    <a:gd name="T52" fmla="*/ 4 w 20"/>
                    <a:gd name="T53" fmla="*/ 16 h 38"/>
                    <a:gd name="T54" fmla="*/ 6 w 20"/>
                    <a:gd name="T55" fmla="*/ 16 h 38"/>
                    <a:gd name="T56" fmla="*/ 6 w 20"/>
                    <a:gd name="T57" fmla="*/ 16 h 38"/>
                    <a:gd name="T58" fmla="*/ 7 w 20"/>
                    <a:gd name="T59" fmla="*/ 16 h 38"/>
                    <a:gd name="T60" fmla="*/ 7 w 20"/>
                    <a:gd name="T61" fmla="*/ 16 h 38"/>
                    <a:gd name="T62" fmla="*/ 7 w 20"/>
                    <a:gd name="T63" fmla="*/ 16 h 38"/>
                    <a:gd name="T64" fmla="*/ 8 w 20"/>
                    <a:gd name="T65" fmla="*/ 16 h 38"/>
                    <a:gd name="T66" fmla="*/ 8 w 20"/>
                    <a:gd name="T67" fmla="*/ 16 h 38"/>
                    <a:gd name="T68" fmla="*/ 9 w 20"/>
                    <a:gd name="T69" fmla="*/ 16 h 38"/>
                    <a:gd name="T70" fmla="*/ 9 w 20"/>
                    <a:gd name="T71" fmla="*/ 14 h 38"/>
                    <a:gd name="T72" fmla="*/ 10 w 20"/>
                    <a:gd name="T73" fmla="*/ 13 h 38"/>
                    <a:gd name="T74" fmla="*/ 10 w 20"/>
                    <a:gd name="T75" fmla="*/ 11 h 38"/>
                    <a:gd name="T76" fmla="*/ 10 w 20"/>
                    <a:gd name="T77" fmla="*/ 9 h 38"/>
                    <a:gd name="T78" fmla="*/ 9 w 20"/>
                    <a:gd name="T79" fmla="*/ 7 h 38"/>
                    <a:gd name="T80" fmla="*/ 9 w 20"/>
                    <a:gd name="T81" fmla="*/ 6 h 38"/>
                    <a:gd name="T82" fmla="*/ 8 w 20"/>
                    <a:gd name="T83" fmla="*/ 3 h 38"/>
                    <a:gd name="T84" fmla="*/ 6 w 20"/>
                    <a:gd name="T85" fmla="*/ 2 h 38"/>
                    <a:gd name="T86" fmla="*/ 6 w 20"/>
                    <a:gd name="T87" fmla="*/ 2 h 38"/>
                    <a:gd name="T88" fmla="*/ 6 w 20"/>
                    <a:gd name="T89" fmla="*/ 2 h 38"/>
                    <a:gd name="T90" fmla="*/ 6 w 20"/>
                    <a:gd name="T91" fmla="*/ 2 h 38"/>
                    <a:gd name="T92" fmla="*/ 5 w 20"/>
                    <a:gd name="T93" fmla="*/ 2 h 38"/>
                    <a:gd name="T94" fmla="*/ 3 w 20"/>
                    <a:gd name="T95" fmla="*/ 0 h 38"/>
                    <a:gd name="T96" fmla="*/ 3 w 20"/>
                    <a:gd name="T97" fmla="*/ 0 h 38"/>
                    <a:gd name="T98" fmla="*/ 3 w 20"/>
                    <a:gd name="T99" fmla="*/ 0 h 38"/>
                    <a:gd name="T100" fmla="*/ 3 w 20"/>
                    <a:gd name="T101" fmla="*/ 0 h 38"/>
                    <a:gd name="T102" fmla="*/ 3 w 20"/>
                    <a:gd name="T103" fmla="*/ 0 h 38"/>
                    <a:gd name="T104" fmla="*/ 3 w 20"/>
                    <a:gd name="T105" fmla="*/ 0 h 38"/>
                    <a:gd name="T106" fmla="*/ 3 w 20"/>
                    <a:gd name="T107" fmla="*/ 0 h 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 h="38">
                      <a:moveTo>
                        <a:pt x="6" y="0"/>
                      </a:moveTo>
                      <a:cubicBezTo>
                        <a:pt x="6" y="0"/>
                        <a:pt x="6" y="0"/>
                        <a:pt x="6" y="0"/>
                      </a:cubicBezTo>
                      <a:cubicBezTo>
                        <a:pt x="7" y="1"/>
                        <a:pt x="7" y="3"/>
                        <a:pt x="8" y="4"/>
                      </a:cubicBezTo>
                      <a:cubicBezTo>
                        <a:pt x="9" y="5"/>
                        <a:pt x="9" y="7"/>
                        <a:pt x="10" y="8"/>
                      </a:cubicBezTo>
                      <a:cubicBezTo>
                        <a:pt x="11" y="10"/>
                        <a:pt x="10" y="12"/>
                        <a:pt x="11" y="14"/>
                      </a:cubicBezTo>
                      <a:cubicBezTo>
                        <a:pt x="12" y="16"/>
                        <a:pt x="11" y="17"/>
                        <a:pt x="11" y="19"/>
                      </a:cubicBezTo>
                      <a:cubicBezTo>
                        <a:pt x="12" y="21"/>
                        <a:pt x="11" y="21"/>
                        <a:pt x="11" y="23"/>
                      </a:cubicBezTo>
                      <a:cubicBezTo>
                        <a:pt x="12" y="25"/>
                        <a:pt x="10" y="25"/>
                        <a:pt x="10" y="27"/>
                      </a:cubicBezTo>
                      <a:cubicBezTo>
                        <a:pt x="11" y="29"/>
                        <a:pt x="9" y="28"/>
                        <a:pt x="9" y="29"/>
                      </a:cubicBezTo>
                      <a:cubicBezTo>
                        <a:pt x="9" y="31"/>
                        <a:pt x="7" y="30"/>
                        <a:pt x="7" y="31"/>
                      </a:cubicBezTo>
                      <a:cubicBezTo>
                        <a:pt x="7" y="32"/>
                        <a:pt x="7" y="32"/>
                        <a:pt x="7" y="32"/>
                      </a:cubicBezTo>
                      <a:cubicBezTo>
                        <a:pt x="6" y="32"/>
                        <a:pt x="6" y="32"/>
                        <a:pt x="6" y="32"/>
                      </a:cubicBezTo>
                      <a:cubicBezTo>
                        <a:pt x="6" y="32"/>
                        <a:pt x="5" y="32"/>
                        <a:pt x="5" y="32"/>
                      </a:cubicBezTo>
                      <a:cubicBezTo>
                        <a:pt x="5" y="32"/>
                        <a:pt x="5" y="32"/>
                        <a:pt x="5" y="32"/>
                      </a:cubicBezTo>
                      <a:cubicBezTo>
                        <a:pt x="4" y="33"/>
                        <a:pt x="4" y="33"/>
                        <a:pt x="4" y="33"/>
                      </a:cubicBezTo>
                      <a:cubicBezTo>
                        <a:pt x="3" y="33"/>
                        <a:pt x="3" y="33"/>
                        <a:pt x="2" y="32"/>
                      </a:cubicBezTo>
                      <a:cubicBezTo>
                        <a:pt x="2" y="32"/>
                        <a:pt x="1" y="32"/>
                        <a:pt x="1" y="32"/>
                      </a:cubicBezTo>
                      <a:cubicBezTo>
                        <a:pt x="1" y="32"/>
                        <a:pt x="0" y="32"/>
                        <a:pt x="0" y="32"/>
                      </a:cubicBezTo>
                      <a:cubicBezTo>
                        <a:pt x="0" y="32"/>
                        <a:pt x="1" y="32"/>
                        <a:pt x="1" y="32"/>
                      </a:cubicBezTo>
                      <a:cubicBezTo>
                        <a:pt x="1" y="32"/>
                        <a:pt x="1" y="32"/>
                        <a:pt x="1" y="32"/>
                      </a:cubicBezTo>
                      <a:cubicBezTo>
                        <a:pt x="2" y="33"/>
                        <a:pt x="3" y="35"/>
                        <a:pt x="4" y="35"/>
                      </a:cubicBezTo>
                      <a:cubicBezTo>
                        <a:pt x="4" y="35"/>
                        <a:pt x="4" y="35"/>
                        <a:pt x="4" y="35"/>
                      </a:cubicBezTo>
                      <a:cubicBezTo>
                        <a:pt x="4" y="35"/>
                        <a:pt x="4" y="35"/>
                        <a:pt x="5" y="35"/>
                      </a:cubicBezTo>
                      <a:cubicBezTo>
                        <a:pt x="5" y="35"/>
                        <a:pt x="5" y="35"/>
                        <a:pt x="6" y="36"/>
                      </a:cubicBezTo>
                      <a:cubicBezTo>
                        <a:pt x="6" y="37"/>
                        <a:pt x="7" y="37"/>
                        <a:pt x="7" y="37"/>
                      </a:cubicBezTo>
                      <a:cubicBezTo>
                        <a:pt x="7" y="37"/>
                        <a:pt x="8" y="37"/>
                        <a:pt x="8" y="37"/>
                      </a:cubicBezTo>
                      <a:cubicBezTo>
                        <a:pt x="8" y="37"/>
                        <a:pt x="8" y="36"/>
                        <a:pt x="8" y="36"/>
                      </a:cubicBezTo>
                      <a:cubicBezTo>
                        <a:pt x="9" y="36"/>
                        <a:pt x="9" y="37"/>
                        <a:pt x="10" y="37"/>
                      </a:cubicBezTo>
                      <a:cubicBezTo>
                        <a:pt x="10" y="38"/>
                        <a:pt x="11" y="38"/>
                        <a:pt x="11" y="38"/>
                      </a:cubicBezTo>
                      <a:cubicBezTo>
                        <a:pt x="12" y="38"/>
                        <a:pt x="12" y="38"/>
                        <a:pt x="12" y="37"/>
                      </a:cubicBezTo>
                      <a:cubicBezTo>
                        <a:pt x="12" y="37"/>
                        <a:pt x="12" y="37"/>
                        <a:pt x="13" y="37"/>
                      </a:cubicBezTo>
                      <a:cubicBezTo>
                        <a:pt x="13" y="37"/>
                        <a:pt x="13" y="37"/>
                        <a:pt x="13" y="37"/>
                      </a:cubicBezTo>
                      <a:cubicBezTo>
                        <a:pt x="14" y="37"/>
                        <a:pt x="14" y="37"/>
                        <a:pt x="14" y="37"/>
                      </a:cubicBezTo>
                      <a:cubicBezTo>
                        <a:pt x="15" y="37"/>
                        <a:pt x="15" y="37"/>
                        <a:pt x="15" y="36"/>
                      </a:cubicBezTo>
                      <a:cubicBezTo>
                        <a:pt x="14" y="34"/>
                        <a:pt x="17" y="36"/>
                        <a:pt x="16" y="34"/>
                      </a:cubicBezTo>
                      <a:cubicBezTo>
                        <a:pt x="16" y="33"/>
                        <a:pt x="18" y="34"/>
                        <a:pt x="18" y="32"/>
                      </a:cubicBezTo>
                      <a:cubicBezTo>
                        <a:pt x="17" y="30"/>
                        <a:pt x="19" y="30"/>
                        <a:pt x="19" y="28"/>
                      </a:cubicBezTo>
                      <a:cubicBezTo>
                        <a:pt x="18" y="26"/>
                        <a:pt x="20" y="26"/>
                        <a:pt x="19" y="24"/>
                      </a:cubicBezTo>
                      <a:cubicBezTo>
                        <a:pt x="18" y="22"/>
                        <a:pt x="20" y="21"/>
                        <a:pt x="19" y="19"/>
                      </a:cubicBezTo>
                      <a:cubicBezTo>
                        <a:pt x="18" y="18"/>
                        <a:pt x="18" y="17"/>
                        <a:pt x="18" y="15"/>
                      </a:cubicBezTo>
                      <a:cubicBezTo>
                        <a:pt x="18" y="14"/>
                        <a:pt x="17" y="13"/>
                        <a:pt x="17" y="13"/>
                      </a:cubicBezTo>
                      <a:cubicBezTo>
                        <a:pt x="15" y="11"/>
                        <a:pt x="15" y="7"/>
                        <a:pt x="14" y="7"/>
                      </a:cubicBezTo>
                      <a:cubicBezTo>
                        <a:pt x="12" y="6"/>
                        <a:pt x="12" y="3"/>
                        <a:pt x="11" y="3"/>
                      </a:cubicBezTo>
                      <a:cubicBezTo>
                        <a:pt x="11" y="3"/>
                        <a:pt x="11" y="3"/>
                        <a:pt x="11" y="3"/>
                      </a:cubicBezTo>
                      <a:cubicBezTo>
                        <a:pt x="11" y="3"/>
                        <a:pt x="10" y="3"/>
                        <a:pt x="10" y="3"/>
                      </a:cubicBezTo>
                      <a:cubicBezTo>
                        <a:pt x="10" y="3"/>
                        <a:pt x="10" y="3"/>
                        <a:pt x="10" y="3"/>
                      </a:cubicBezTo>
                      <a:cubicBezTo>
                        <a:pt x="10" y="3"/>
                        <a:pt x="9" y="2"/>
                        <a:pt x="9" y="2"/>
                      </a:cubicBezTo>
                      <a:cubicBezTo>
                        <a:pt x="8" y="1"/>
                        <a:pt x="8"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3" name="Freeform 11384">
                  <a:extLst>
                    <a:ext uri="{FF2B5EF4-FFF2-40B4-BE49-F238E27FC236}">
                      <a16:creationId xmlns:a16="http://schemas.microsoft.com/office/drawing/2014/main" id="{09A255EA-E097-609D-B574-02C12D9DC41E}"/>
                    </a:ext>
                  </a:extLst>
                </p:cNvPr>
                <p:cNvSpPr>
                  <a:spLocks/>
                </p:cNvSpPr>
                <p:nvPr/>
              </p:nvSpPr>
              <p:spPr bwMode="auto">
                <a:xfrm>
                  <a:off x="4558" y="2275"/>
                  <a:ext cx="1" cy="1"/>
                </a:xfrm>
                <a:custGeom>
                  <a:avLst/>
                  <a:gdLst>
                    <a:gd name="T0" fmla="*/ 0 w 1"/>
                    <a:gd name="T1" fmla="*/ 0 h 1"/>
                    <a:gd name="T2" fmla="*/ 0 w 1"/>
                    <a:gd name="T3" fmla="*/ 1 h 1"/>
                    <a:gd name="T4" fmla="*/ 0 w 1"/>
                    <a:gd name="T5" fmla="*/ 1 h 1"/>
                    <a:gd name="T6" fmla="*/ 0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1"/>
                        <a:pt x="0" y="1"/>
                        <a:pt x="0" y="1"/>
                      </a:cubicBezTo>
                      <a:cubicBezTo>
                        <a:pt x="0" y="1"/>
                        <a:pt x="0" y="1"/>
                        <a:pt x="0" y="1"/>
                      </a:cubicBezTo>
                      <a:cubicBezTo>
                        <a:pt x="0" y="0"/>
                        <a:pt x="0" y="0"/>
                        <a:pt x="0" y="0"/>
                      </a:cubicBezTo>
                      <a:cubicBezTo>
                        <a:pt x="0" y="0"/>
                        <a:pt x="0" y="0"/>
                        <a:pt x="0"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4" name="Freeform 11385">
                  <a:extLst>
                    <a:ext uri="{FF2B5EF4-FFF2-40B4-BE49-F238E27FC236}">
                      <a16:creationId xmlns:a16="http://schemas.microsoft.com/office/drawing/2014/main" id="{7DB8F0E6-60FC-1E59-C107-524AFB16F167}"/>
                    </a:ext>
                  </a:extLst>
                </p:cNvPr>
                <p:cNvSpPr>
                  <a:spLocks noEditPoints="1"/>
                </p:cNvSpPr>
                <p:nvPr/>
              </p:nvSpPr>
              <p:spPr bwMode="auto">
                <a:xfrm>
                  <a:off x="4553" y="2290"/>
                  <a:ext cx="15" cy="21"/>
                </a:xfrm>
                <a:custGeom>
                  <a:avLst/>
                  <a:gdLst>
                    <a:gd name="T0" fmla="*/ 7 w 18"/>
                    <a:gd name="T1" fmla="*/ 13 h 25"/>
                    <a:gd name="T2" fmla="*/ 7 w 18"/>
                    <a:gd name="T3" fmla="*/ 13 h 25"/>
                    <a:gd name="T4" fmla="*/ 8 w 18"/>
                    <a:gd name="T5" fmla="*/ 12 h 25"/>
                    <a:gd name="T6" fmla="*/ 8 w 18"/>
                    <a:gd name="T7" fmla="*/ 12 h 25"/>
                    <a:gd name="T8" fmla="*/ 7 w 18"/>
                    <a:gd name="T9" fmla="*/ 12 h 25"/>
                    <a:gd name="T10" fmla="*/ 5 w 18"/>
                    <a:gd name="T11" fmla="*/ 12 h 25"/>
                    <a:gd name="T12" fmla="*/ 4 w 18"/>
                    <a:gd name="T13" fmla="*/ 12 h 25"/>
                    <a:gd name="T14" fmla="*/ 8 w 18"/>
                    <a:gd name="T15" fmla="*/ 12 h 25"/>
                    <a:gd name="T16" fmla="*/ 8 w 18"/>
                    <a:gd name="T17" fmla="*/ 12 h 25"/>
                    <a:gd name="T18" fmla="*/ 7 w 18"/>
                    <a:gd name="T19" fmla="*/ 12 h 25"/>
                    <a:gd name="T20" fmla="*/ 7 w 18"/>
                    <a:gd name="T21" fmla="*/ 12 h 25"/>
                    <a:gd name="T22" fmla="*/ 7 w 18"/>
                    <a:gd name="T23" fmla="*/ 12 h 25"/>
                    <a:gd name="T24" fmla="*/ 8 w 18"/>
                    <a:gd name="T25" fmla="*/ 12 h 25"/>
                    <a:gd name="T26" fmla="*/ 8 w 18"/>
                    <a:gd name="T27" fmla="*/ 12 h 25"/>
                    <a:gd name="T28" fmla="*/ 8 w 18"/>
                    <a:gd name="T29" fmla="*/ 12 h 25"/>
                    <a:gd name="T30" fmla="*/ 8 w 18"/>
                    <a:gd name="T31" fmla="*/ 12 h 25"/>
                    <a:gd name="T32" fmla="*/ 8 w 18"/>
                    <a:gd name="T33" fmla="*/ 12 h 25"/>
                    <a:gd name="T34" fmla="*/ 8 w 18"/>
                    <a:gd name="T35" fmla="*/ 12 h 25"/>
                    <a:gd name="T36" fmla="*/ 5 w 18"/>
                    <a:gd name="T37" fmla="*/ 12 h 25"/>
                    <a:gd name="T38" fmla="*/ 7 w 18"/>
                    <a:gd name="T39" fmla="*/ 12 h 25"/>
                    <a:gd name="T40" fmla="*/ 7 w 18"/>
                    <a:gd name="T41" fmla="*/ 12 h 25"/>
                    <a:gd name="T42" fmla="*/ 5 w 18"/>
                    <a:gd name="T43" fmla="*/ 12 h 25"/>
                    <a:gd name="T44" fmla="*/ 5 w 18"/>
                    <a:gd name="T45" fmla="*/ 12 h 25"/>
                    <a:gd name="T46" fmla="*/ 7 w 18"/>
                    <a:gd name="T47" fmla="*/ 12 h 25"/>
                    <a:gd name="T48" fmla="*/ 7 w 18"/>
                    <a:gd name="T49" fmla="*/ 12 h 25"/>
                    <a:gd name="T50" fmla="*/ 7 w 18"/>
                    <a:gd name="T51" fmla="*/ 12 h 25"/>
                    <a:gd name="T52" fmla="*/ 5 w 18"/>
                    <a:gd name="T53" fmla="*/ 12 h 25"/>
                    <a:gd name="T54" fmla="*/ 5 w 18"/>
                    <a:gd name="T55" fmla="*/ 12 h 25"/>
                    <a:gd name="T56" fmla="*/ 5 w 18"/>
                    <a:gd name="T57" fmla="*/ 12 h 25"/>
                    <a:gd name="T58" fmla="*/ 5 w 18"/>
                    <a:gd name="T59" fmla="*/ 11 h 25"/>
                    <a:gd name="T60" fmla="*/ 5 w 18"/>
                    <a:gd name="T61" fmla="*/ 11 h 25"/>
                    <a:gd name="T62" fmla="*/ 8 w 18"/>
                    <a:gd name="T63" fmla="*/ 11 h 25"/>
                    <a:gd name="T64" fmla="*/ 3 w 18"/>
                    <a:gd name="T65" fmla="*/ 11 h 25"/>
                    <a:gd name="T66" fmla="*/ 3 w 18"/>
                    <a:gd name="T67" fmla="*/ 11 h 25"/>
                    <a:gd name="T68" fmla="*/ 3 w 18"/>
                    <a:gd name="T69" fmla="*/ 11 h 25"/>
                    <a:gd name="T70" fmla="*/ 3 w 18"/>
                    <a:gd name="T71" fmla="*/ 11 h 25"/>
                    <a:gd name="T72" fmla="*/ 3 w 18"/>
                    <a:gd name="T73" fmla="*/ 11 h 25"/>
                    <a:gd name="T74" fmla="*/ 3 w 18"/>
                    <a:gd name="T75" fmla="*/ 10 h 25"/>
                    <a:gd name="T76" fmla="*/ 3 w 18"/>
                    <a:gd name="T77" fmla="*/ 10 h 25"/>
                    <a:gd name="T78" fmla="*/ 3 w 18"/>
                    <a:gd name="T79" fmla="*/ 10 h 25"/>
                    <a:gd name="T80" fmla="*/ 3 w 18"/>
                    <a:gd name="T81" fmla="*/ 10 h 25"/>
                    <a:gd name="T82" fmla="*/ 2 w 18"/>
                    <a:gd name="T83" fmla="*/ 9 h 25"/>
                    <a:gd name="T84" fmla="*/ 2 w 18"/>
                    <a:gd name="T85" fmla="*/ 9 h 25"/>
                    <a:gd name="T86" fmla="*/ 2 w 18"/>
                    <a:gd name="T87" fmla="*/ 9 h 25"/>
                    <a:gd name="T88" fmla="*/ 2 w 18"/>
                    <a:gd name="T89" fmla="*/ 9 h 25"/>
                    <a:gd name="T90" fmla="*/ 2 w 18"/>
                    <a:gd name="T91" fmla="*/ 9 h 25"/>
                    <a:gd name="T92" fmla="*/ 2 w 18"/>
                    <a:gd name="T93" fmla="*/ 9 h 25"/>
                    <a:gd name="T94" fmla="*/ 2 w 18"/>
                    <a:gd name="T95" fmla="*/ 9 h 25"/>
                    <a:gd name="T96" fmla="*/ 0 w 18"/>
                    <a:gd name="T97" fmla="*/ 8 h 25"/>
                    <a:gd name="T98" fmla="*/ 0 w 18"/>
                    <a:gd name="T99" fmla="*/ 8 h 25"/>
                    <a:gd name="T100" fmla="*/ 0 w 18"/>
                    <a:gd name="T101" fmla="*/ 8 h 25"/>
                    <a:gd name="T102" fmla="*/ 0 w 18"/>
                    <a:gd name="T103" fmla="*/ 8 h 25"/>
                    <a:gd name="T104" fmla="*/ 0 w 18"/>
                    <a:gd name="T105" fmla="*/ 8 h 25"/>
                    <a:gd name="T106" fmla="*/ 0 w 18"/>
                    <a:gd name="T107" fmla="*/ 8 h 25"/>
                    <a:gd name="T108" fmla="*/ 0 w 18"/>
                    <a:gd name="T109" fmla="*/ 8 h 25"/>
                    <a:gd name="T110" fmla="*/ 9 w 18"/>
                    <a:gd name="T111" fmla="*/ 0 h 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25">
                      <a:moveTo>
                        <a:pt x="13" y="25"/>
                      </a:move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moveTo>
                        <a:pt x="16" y="24"/>
                      </a:moveTo>
                      <a:cubicBezTo>
                        <a:pt x="16" y="24"/>
                        <a:pt x="16" y="24"/>
                        <a:pt x="15" y="24"/>
                      </a:cubicBezTo>
                      <a:cubicBezTo>
                        <a:pt x="15" y="24"/>
                        <a:pt x="15" y="24"/>
                        <a:pt x="15" y="24"/>
                      </a:cubicBezTo>
                      <a:cubicBezTo>
                        <a:pt x="15" y="24"/>
                        <a:pt x="15" y="24"/>
                        <a:pt x="15" y="24"/>
                      </a:cubicBezTo>
                      <a:cubicBezTo>
                        <a:pt x="15" y="24"/>
                        <a:pt x="16" y="24"/>
                        <a:pt x="16" y="24"/>
                      </a:cubicBezTo>
                      <a:cubicBezTo>
                        <a:pt x="16" y="24"/>
                        <a:pt x="16" y="24"/>
                        <a:pt x="16" y="24"/>
                      </a:cubicBezTo>
                      <a:moveTo>
                        <a:pt x="13" y="24"/>
                      </a:moveTo>
                      <a:cubicBezTo>
                        <a:pt x="13" y="24"/>
                        <a:pt x="13" y="24"/>
                        <a:pt x="13" y="24"/>
                      </a:cubicBezTo>
                      <a:cubicBezTo>
                        <a:pt x="13" y="24"/>
                        <a:pt x="13" y="24"/>
                        <a:pt x="13" y="24"/>
                      </a:cubicBezTo>
                      <a:cubicBezTo>
                        <a:pt x="13" y="24"/>
                        <a:pt x="13" y="24"/>
                        <a:pt x="13" y="24"/>
                      </a:cubicBezTo>
                      <a:cubicBezTo>
                        <a:pt x="13" y="24"/>
                        <a:pt x="13" y="24"/>
                        <a:pt x="13" y="24"/>
                      </a:cubicBezTo>
                      <a:moveTo>
                        <a:pt x="9" y="24"/>
                      </a:moveTo>
                      <a:cubicBezTo>
                        <a:pt x="9" y="24"/>
                        <a:pt x="8" y="24"/>
                        <a:pt x="8" y="24"/>
                      </a:cubicBezTo>
                      <a:cubicBezTo>
                        <a:pt x="8" y="24"/>
                        <a:pt x="8" y="24"/>
                        <a:pt x="8" y="24"/>
                      </a:cubicBezTo>
                      <a:cubicBezTo>
                        <a:pt x="8" y="24"/>
                        <a:pt x="8" y="24"/>
                        <a:pt x="8" y="24"/>
                      </a:cubicBezTo>
                      <a:cubicBezTo>
                        <a:pt x="8" y="24"/>
                        <a:pt x="9" y="24"/>
                        <a:pt x="9" y="24"/>
                      </a:cubicBezTo>
                      <a:cubicBezTo>
                        <a:pt x="9" y="24"/>
                        <a:pt x="9" y="24"/>
                        <a:pt x="9" y="24"/>
                      </a:cubicBezTo>
                      <a:moveTo>
                        <a:pt x="15" y="24"/>
                      </a:moveTo>
                      <a:cubicBezTo>
                        <a:pt x="15" y="24"/>
                        <a:pt x="15" y="24"/>
                        <a:pt x="15" y="24"/>
                      </a:cubicBezTo>
                      <a:cubicBezTo>
                        <a:pt x="15" y="24"/>
                        <a:pt x="15" y="24"/>
                        <a:pt x="15" y="24"/>
                      </a:cubicBezTo>
                      <a:cubicBezTo>
                        <a:pt x="15" y="24"/>
                        <a:pt x="15" y="24"/>
                        <a:pt x="15" y="24"/>
                      </a:cubicBezTo>
                      <a:cubicBezTo>
                        <a:pt x="15" y="24"/>
                        <a:pt x="15" y="24"/>
                        <a:pt x="15" y="24"/>
                      </a:cubicBezTo>
                      <a:moveTo>
                        <a:pt x="13" y="24"/>
                      </a:move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moveTo>
                        <a:pt x="15" y="24"/>
                      </a:moveTo>
                      <a:cubicBezTo>
                        <a:pt x="15" y="24"/>
                        <a:pt x="15" y="24"/>
                        <a:pt x="15" y="24"/>
                      </a:cubicBezTo>
                      <a:cubicBezTo>
                        <a:pt x="15" y="24"/>
                        <a:pt x="15" y="24"/>
                        <a:pt x="15" y="24"/>
                      </a:cubicBezTo>
                      <a:cubicBezTo>
                        <a:pt x="15" y="24"/>
                        <a:pt x="15" y="24"/>
                        <a:pt x="15" y="24"/>
                      </a:cubicBezTo>
                      <a:cubicBezTo>
                        <a:pt x="15" y="24"/>
                        <a:pt x="15" y="24"/>
                        <a:pt x="15" y="24"/>
                      </a:cubicBezTo>
                      <a:moveTo>
                        <a:pt x="15" y="24"/>
                      </a:move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moveTo>
                        <a:pt x="15" y="24"/>
                      </a:moveTo>
                      <a:cubicBezTo>
                        <a:pt x="15" y="24"/>
                        <a:pt x="15" y="24"/>
                        <a:pt x="15" y="24"/>
                      </a:cubicBezTo>
                      <a:cubicBezTo>
                        <a:pt x="15" y="24"/>
                        <a:pt x="15" y="24"/>
                        <a:pt x="15" y="24"/>
                      </a:cubicBezTo>
                      <a:cubicBezTo>
                        <a:pt x="15" y="24"/>
                        <a:pt x="15" y="24"/>
                        <a:pt x="15" y="24"/>
                      </a:cubicBezTo>
                      <a:cubicBezTo>
                        <a:pt x="15" y="24"/>
                        <a:pt x="15" y="24"/>
                        <a:pt x="15" y="24"/>
                      </a:cubicBezTo>
                      <a:moveTo>
                        <a:pt x="9" y="24"/>
                      </a:moveTo>
                      <a:cubicBezTo>
                        <a:pt x="9" y="24"/>
                        <a:pt x="9" y="24"/>
                        <a:pt x="9" y="24"/>
                      </a:cubicBezTo>
                      <a:cubicBezTo>
                        <a:pt x="9" y="24"/>
                        <a:pt x="9" y="24"/>
                        <a:pt x="9" y="24"/>
                      </a:cubicBezTo>
                      <a:cubicBezTo>
                        <a:pt x="9" y="24"/>
                        <a:pt x="9" y="24"/>
                        <a:pt x="9" y="24"/>
                      </a:cubicBezTo>
                      <a:cubicBezTo>
                        <a:pt x="9" y="24"/>
                        <a:pt x="9" y="24"/>
                        <a:pt x="9" y="24"/>
                      </a:cubicBezTo>
                      <a:moveTo>
                        <a:pt x="14" y="24"/>
                      </a:moveTo>
                      <a:cubicBezTo>
                        <a:pt x="14" y="24"/>
                        <a:pt x="14" y="24"/>
                        <a:pt x="14" y="24"/>
                      </a:cubicBezTo>
                      <a:cubicBezTo>
                        <a:pt x="14" y="24"/>
                        <a:pt x="14" y="24"/>
                        <a:pt x="14" y="24"/>
                      </a:cubicBezTo>
                      <a:cubicBezTo>
                        <a:pt x="14" y="24"/>
                        <a:pt x="14" y="24"/>
                        <a:pt x="14" y="24"/>
                      </a:cubicBezTo>
                      <a:cubicBezTo>
                        <a:pt x="14" y="24"/>
                        <a:pt x="14" y="24"/>
                        <a:pt x="14" y="24"/>
                      </a:cubicBezTo>
                      <a:moveTo>
                        <a:pt x="9" y="24"/>
                      </a:moveTo>
                      <a:cubicBezTo>
                        <a:pt x="9" y="24"/>
                        <a:pt x="9" y="24"/>
                        <a:pt x="9" y="24"/>
                      </a:cubicBezTo>
                      <a:cubicBezTo>
                        <a:pt x="9" y="24"/>
                        <a:pt x="9" y="24"/>
                        <a:pt x="9" y="24"/>
                      </a:cubicBezTo>
                      <a:cubicBezTo>
                        <a:pt x="9" y="24"/>
                        <a:pt x="9" y="24"/>
                        <a:pt x="9" y="24"/>
                      </a:cubicBezTo>
                      <a:cubicBezTo>
                        <a:pt x="9" y="24"/>
                        <a:pt x="9" y="24"/>
                        <a:pt x="9" y="24"/>
                      </a:cubicBezTo>
                      <a:moveTo>
                        <a:pt x="14" y="24"/>
                      </a:moveTo>
                      <a:cubicBezTo>
                        <a:pt x="14" y="24"/>
                        <a:pt x="14" y="24"/>
                        <a:pt x="14" y="24"/>
                      </a:cubicBezTo>
                      <a:cubicBezTo>
                        <a:pt x="14" y="24"/>
                        <a:pt x="14" y="24"/>
                        <a:pt x="14" y="24"/>
                      </a:cubicBezTo>
                      <a:cubicBezTo>
                        <a:pt x="14" y="24"/>
                        <a:pt x="14" y="24"/>
                        <a:pt x="14" y="24"/>
                      </a:cubicBezTo>
                      <a:cubicBezTo>
                        <a:pt x="14" y="24"/>
                        <a:pt x="14" y="24"/>
                        <a:pt x="14" y="24"/>
                      </a:cubicBezTo>
                      <a:moveTo>
                        <a:pt x="14" y="24"/>
                      </a:move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moveTo>
                        <a:pt x="9" y="24"/>
                      </a:move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moveTo>
                        <a:pt x="9" y="23"/>
                      </a:move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moveTo>
                        <a:pt x="16" y="23"/>
                      </a:moveTo>
                      <a:cubicBezTo>
                        <a:pt x="16" y="23"/>
                        <a:pt x="16" y="23"/>
                        <a:pt x="16" y="23"/>
                      </a:cubicBezTo>
                      <a:cubicBezTo>
                        <a:pt x="16" y="23"/>
                        <a:pt x="16" y="23"/>
                        <a:pt x="16" y="23"/>
                      </a:cubicBezTo>
                      <a:moveTo>
                        <a:pt x="5" y="22"/>
                      </a:move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moveTo>
                        <a:pt x="6" y="22"/>
                      </a:move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moveTo>
                        <a:pt x="4" y="21"/>
                      </a:moveTo>
                      <a:cubicBezTo>
                        <a:pt x="4" y="21"/>
                        <a:pt x="4" y="21"/>
                        <a:pt x="4" y="21"/>
                      </a:cubicBezTo>
                      <a:cubicBezTo>
                        <a:pt x="4" y="21"/>
                        <a:pt x="5" y="22"/>
                        <a:pt x="5" y="22"/>
                      </a:cubicBezTo>
                      <a:cubicBezTo>
                        <a:pt x="5" y="22"/>
                        <a:pt x="5" y="22"/>
                        <a:pt x="5" y="22"/>
                      </a:cubicBezTo>
                      <a:cubicBezTo>
                        <a:pt x="5" y="22"/>
                        <a:pt x="4" y="21"/>
                        <a:pt x="4" y="21"/>
                      </a:cubicBezTo>
                      <a:moveTo>
                        <a:pt x="4" y="20"/>
                      </a:moveTo>
                      <a:cubicBezTo>
                        <a:pt x="4" y="20"/>
                        <a:pt x="4" y="20"/>
                        <a:pt x="4" y="20"/>
                      </a:cubicBezTo>
                      <a:cubicBezTo>
                        <a:pt x="4" y="20"/>
                        <a:pt x="4" y="20"/>
                        <a:pt x="4" y="20"/>
                      </a:cubicBezTo>
                      <a:cubicBezTo>
                        <a:pt x="4" y="20"/>
                        <a:pt x="4" y="20"/>
                        <a:pt x="4" y="20"/>
                      </a:cubicBezTo>
                      <a:cubicBezTo>
                        <a:pt x="4" y="20"/>
                        <a:pt x="4" y="20"/>
                        <a:pt x="4" y="20"/>
                      </a:cubicBezTo>
                      <a:moveTo>
                        <a:pt x="4" y="20"/>
                      </a:moveTo>
                      <a:cubicBezTo>
                        <a:pt x="4" y="20"/>
                        <a:pt x="4" y="20"/>
                        <a:pt x="4" y="20"/>
                      </a:cubicBezTo>
                      <a:cubicBezTo>
                        <a:pt x="4" y="20"/>
                        <a:pt x="4" y="20"/>
                        <a:pt x="4" y="20"/>
                      </a:cubicBezTo>
                      <a:cubicBezTo>
                        <a:pt x="4" y="20"/>
                        <a:pt x="4" y="20"/>
                        <a:pt x="4" y="20"/>
                      </a:cubicBezTo>
                      <a:cubicBezTo>
                        <a:pt x="4" y="20"/>
                        <a:pt x="4" y="20"/>
                        <a:pt x="4" y="20"/>
                      </a:cubicBezTo>
                      <a:moveTo>
                        <a:pt x="2" y="18"/>
                      </a:moveTo>
                      <a:cubicBezTo>
                        <a:pt x="2" y="18"/>
                        <a:pt x="2" y="18"/>
                        <a:pt x="2" y="18"/>
                      </a:cubicBezTo>
                      <a:cubicBezTo>
                        <a:pt x="2" y="18"/>
                        <a:pt x="2" y="18"/>
                        <a:pt x="2" y="18"/>
                      </a:cubicBezTo>
                      <a:cubicBezTo>
                        <a:pt x="2" y="18"/>
                        <a:pt x="2" y="18"/>
                        <a:pt x="2" y="18"/>
                      </a:cubicBezTo>
                      <a:moveTo>
                        <a:pt x="2" y="18"/>
                      </a:move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moveTo>
                        <a:pt x="2" y="18"/>
                      </a:moveTo>
                      <a:cubicBezTo>
                        <a:pt x="2" y="18"/>
                        <a:pt x="2" y="18"/>
                        <a:pt x="2" y="18"/>
                      </a:cubicBezTo>
                      <a:cubicBezTo>
                        <a:pt x="2" y="18"/>
                        <a:pt x="2" y="18"/>
                        <a:pt x="2" y="18"/>
                      </a:cubicBezTo>
                      <a:cubicBezTo>
                        <a:pt x="2" y="18"/>
                        <a:pt x="2" y="18"/>
                        <a:pt x="2" y="18"/>
                      </a:cubicBezTo>
                      <a:cubicBezTo>
                        <a:pt x="2" y="18"/>
                        <a:pt x="2" y="18"/>
                        <a:pt x="2" y="18"/>
                      </a:cubicBezTo>
                      <a:moveTo>
                        <a:pt x="2" y="18"/>
                      </a:move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moveTo>
                        <a:pt x="0" y="16"/>
                      </a:moveTo>
                      <a:cubicBezTo>
                        <a:pt x="0" y="17"/>
                        <a:pt x="1" y="18"/>
                        <a:pt x="1" y="18"/>
                      </a:cubicBezTo>
                      <a:cubicBezTo>
                        <a:pt x="1" y="18"/>
                        <a:pt x="1" y="18"/>
                        <a:pt x="1" y="18"/>
                      </a:cubicBezTo>
                      <a:cubicBezTo>
                        <a:pt x="1" y="18"/>
                        <a:pt x="1" y="17"/>
                        <a:pt x="0" y="16"/>
                      </a:cubicBezTo>
                      <a:moveTo>
                        <a:pt x="0" y="15"/>
                      </a:moveTo>
                      <a:cubicBezTo>
                        <a:pt x="0" y="15"/>
                        <a:pt x="0" y="15"/>
                        <a:pt x="0" y="16"/>
                      </a:cubicBezTo>
                      <a:cubicBezTo>
                        <a:pt x="0" y="16"/>
                        <a:pt x="0" y="16"/>
                        <a:pt x="0" y="16"/>
                      </a:cubicBezTo>
                      <a:cubicBezTo>
                        <a:pt x="0" y="16"/>
                        <a:pt x="0" y="16"/>
                        <a:pt x="0" y="15"/>
                      </a:cubicBezTo>
                      <a:moveTo>
                        <a:pt x="0" y="15"/>
                      </a:moveTo>
                      <a:cubicBezTo>
                        <a:pt x="0" y="15"/>
                        <a:pt x="0" y="15"/>
                        <a:pt x="0" y="15"/>
                      </a:cubicBezTo>
                      <a:cubicBezTo>
                        <a:pt x="0" y="15"/>
                        <a:pt x="0" y="15"/>
                        <a:pt x="0" y="15"/>
                      </a:cubicBezTo>
                      <a:moveTo>
                        <a:pt x="0" y="15"/>
                      </a:moveTo>
                      <a:cubicBezTo>
                        <a:pt x="0" y="15"/>
                        <a:pt x="0" y="15"/>
                        <a:pt x="0" y="15"/>
                      </a:cubicBezTo>
                      <a:cubicBezTo>
                        <a:pt x="0" y="15"/>
                        <a:pt x="0" y="15"/>
                        <a:pt x="0" y="15"/>
                      </a:cubicBezTo>
                      <a:moveTo>
                        <a:pt x="0" y="15"/>
                      </a:moveTo>
                      <a:cubicBezTo>
                        <a:pt x="0" y="15"/>
                        <a:pt x="0" y="15"/>
                        <a:pt x="0" y="15"/>
                      </a:cubicBezTo>
                      <a:cubicBezTo>
                        <a:pt x="0" y="15"/>
                        <a:pt x="0" y="15"/>
                        <a:pt x="0" y="15"/>
                      </a:cubicBezTo>
                      <a:moveTo>
                        <a:pt x="0" y="15"/>
                      </a:moveTo>
                      <a:cubicBezTo>
                        <a:pt x="0" y="15"/>
                        <a:pt x="0" y="15"/>
                        <a:pt x="0" y="15"/>
                      </a:cubicBezTo>
                      <a:cubicBezTo>
                        <a:pt x="0" y="15"/>
                        <a:pt x="0" y="15"/>
                        <a:pt x="0" y="15"/>
                      </a:cubicBezTo>
                      <a:moveTo>
                        <a:pt x="18" y="0"/>
                      </a:moveTo>
                      <a:cubicBezTo>
                        <a:pt x="18" y="0"/>
                        <a:pt x="18" y="0"/>
                        <a:pt x="18" y="0"/>
                      </a:cubicBezTo>
                      <a:cubicBezTo>
                        <a:pt x="18" y="0"/>
                        <a:pt x="18" y="0"/>
                        <a:pt x="18"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5" name="Freeform 11386">
                  <a:extLst>
                    <a:ext uri="{FF2B5EF4-FFF2-40B4-BE49-F238E27FC236}">
                      <a16:creationId xmlns:a16="http://schemas.microsoft.com/office/drawing/2014/main" id="{EF2ACFC8-93E5-3375-12DC-BE49BFC710E3}"/>
                    </a:ext>
                  </a:extLst>
                </p:cNvPr>
                <p:cNvSpPr>
                  <a:spLocks/>
                </p:cNvSpPr>
                <p:nvPr/>
              </p:nvSpPr>
              <p:spPr bwMode="auto">
                <a:xfrm>
                  <a:off x="4553" y="2288"/>
                  <a:ext cx="18" cy="23"/>
                </a:xfrm>
                <a:custGeom>
                  <a:avLst/>
                  <a:gdLst>
                    <a:gd name="T0" fmla="*/ 10 w 21"/>
                    <a:gd name="T1" fmla="*/ 3 h 27"/>
                    <a:gd name="T2" fmla="*/ 9 w 21"/>
                    <a:gd name="T3" fmla="*/ 9 h 27"/>
                    <a:gd name="T4" fmla="*/ 8 w 21"/>
                    <a:gd name="T5" fmla="*/ 12 h 27"/>
                    <a:gd name="T6" fmla="*/ 7 w 21"/>
                    <a:gd name="T7" fmla="*/ 12 h 27"/>
                    <a:gd name="T8" fmla="*/ 4 w 21"/>
                    <a:gd name="T9" fmla="*/ 11 h 27"/>
                    <a:gd name="T10" fmla="*/ 3 w 21"/>
                    <a:gd name="T11" fmla="*/ 11 h 27"/>
                    <a:gd name="T12" fmla="*/ 3 w 21"/>
                    <a:gd name="T13" fmla="*/ 10 h 27"/>
                    <a:gd name="T14" fmla="*/ 0 w 21"/>
                    <a:gd name="T15" fmla="*/ 9 h 27"/>
                    <a:gd name="T16" fmla="*/ 0 w 21"/>
                    <a:gd name="T17" fmla="*/ 9 h 27"/>
                    <a:gd name="T18" fmla="*/ 0 w 21"/>
                    <a:gd name="T19" fmla="*/ 9 h 27"/>
                    <a:gd name="T20" fmla="*/ 0 w 21"/>
                    <a:gd name="T21" fmla="*/ 9 h 27"/>
                    <a:gd name="T22" fmla="*/ 0 w 21"/>
                    <a:gd name="T23" fmla="*/ 9 h 27"/>
                    <a:gd name="T24" fmla="*/ 0 w 21"/>
                    <a:gd name="T25" fmla="*/ 9 h 27"/>
                    <a:gd name="T26" fmla="*/ 2 w 21"/>
                    <a:gd name="T27" fmla="*/ 10 h 27"/>
                    <a:gd name="T28" fmla="*/ 2 w 21"/>
                    <a:gd name="T29" fmla="*/ 10 h 27"/>
                    <a:gd name="T30" fmla="*/ 2 w 21"/>
                    <a:gd name="T31" fmla="*/ 10 h 27"/>
                    <a:gd name="T32" fmla="*/ 2 w 21"/>
                    <a:gd name="T33" fmla="*/ 10 h 27"/>
                    <a:gd name="T34" fmla="*/ 3 w 21"/>
                    <a:gd name="T35" fmla="*/ 12 h 27"/>
                    <a:gd name="T36" fmla="*/ 3 w 21"/>
                    <a:gd name="T37" fmla="*/ 12 h 27"/>
                    <a:gd name="T38" fmla="*/ 3 w 21"/>
                    <a:gd name="T39" fmla="*/ 12 h 27"/>
                    <a:gd name="T40" fmla="*/ 3 w 21"/>
                    <a:gd name="T41" fmla="*/ 12 h 27"/>
                    <a:gd name="T42" fmla="*/ 3 w 21"/>
                    <a:gd name="T43" fmla="*/ 12 h 27"/>
                    <a:gd name="T44" fmla="*/ 4 w 21"/>
                    <a:gd name="T45" fmla="*/ 14 h 27"/>
                    <a:gd name="T46" fmla="*/ 5 w 21"/>
                    <a:gd name="T47" fmla="*/ 14 h 27"/>
                    <a:gd name="T48" fmla="*/ 5 w 21"/>
                    <a:gd name="T49" fmla="*/ 14 h 27"/>
                    <a:gd name="T50" fmla="*/ 5 w 21"/>
                    <a:gd name="T51" fmla="*/ 13 h 27"/>
                    <a:gd name="T52" fmla="*/ 6 w 21"/>
                    <a:gd name="T53" fmla="*/ 14 h 27"/>
                    <a:gd name="T54" fmla="*/ 7 w 21"/>
                    <a:gd name="T55" fmla="*/ 14 h 27"/>
                    <a:gd name="T56" fmla="*/ 7 w 21"/>
                    <a:gd name="T57" fmla="*/ 14 h 27"/>
                    <a:gd name="T58" fmla="*/ 8 w 21"/>
                    <a:gd name="T59" fmla="*/ 14 h 27"/>
                    <a:gd name="T60" fmla="*/ 8 w 21"/>
                    <a:gd name="T61" fmla="*/ 14 h 27"/>
                    <a:gd name="T62" fmla="*/ 8 w 21"/>
                    <a:gd name="T63" fmla="*/ 14 h 27"/>
                    <a:gd name="T64" fmla="*/ 8 w 21"/>
                    <a:gd name="T65" fmla="*/ 14 h 27"/>
                    <a:gd name="T66" fmla="*/ 8 w 21"/>
                    <a:gd name="T67" fmla="*/ 14 h 27"/>
                    <a:gd name="T68" fmla="*/ 8 w 21"/>
                    <a:gd name="T69" fmla="*/ 14 h 27"/>
                    <a:gd name="T70" fmla="*/ 9 w 21"/>
                    <a:gd name="T71" fmla="*/ 14 h 27"/>
                    <a:gd name="T72" fmla="*/ 9 w 21"/>
                    <a:gd name="T73" fmla="*/ 13 h 27"/>
                    <a:gd name="T74" fmla="*/ 9 w 21"/>
                    <a:gd name="T75" fmla="*/ 12 h 27"/>
                    <a:gd name="T76" fmla="*/ 10 w 21"/>
                    <a:gd name="T77" fmla="*/ 11 h 27"/>
                    <a:gd name="T78" fmla="*/ 11 w 21"/>
                    <a:gd name="T79" fmla="*/ 9 h 27"/>
                    <a:gd name="T80" fmla="*/ 11 w 21"/>
                    <a:gd name="T81" fmla="*/ 8 h 27"/>
                    <a:gd name="T82" fmla="*/ 11 w 21"/>
                    <a:gd name="T83" fmla="*/ 5 h 27"/>
                    <a:gd name="T84" fmla="*/ 9 w 21"/>
                    <a:gd name="T85" fmla="*/ 2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 h="27">
                      <a:moveTo>
                        <a:pt x="18" y="0"/>
                      </a:moveTo>
                      <a:cubicBezTo>
                        <a:pt x="18" y="0"/>
                        <a:pt x="18" y="0"/>
                        <a:pt x="18" y="0"/>
                      </a:cubicBezTo>
                      <a:cubicBezTo>
                        <a:pt x="18" y="2"/>
                        <a:pt x="18" y="3"/>
                        <a:pt x="19" y="4"/>
                      </a:cubicBezTo>
                      <a:cubicBezTo>
                        <a:pt x="20" y="6"/>
                        <a:pt x="18" y="7"/>
                        <a:pt x="19" y="9"/>
                      </a:cubicBezTo>
                      <a:cubicBezTo>
                        <a:pt x="20" y="11"/>
                        <a:pt x="18" y="11"/>
                        <a:pt x="19" y="13"/>
                      </a:cubicBezTo>
                      <a:cubicBezTo>
                        <a:pt x="19" y="15"/>
                        <a:pt x="17" y="15"/>
                        <a:pt x="18" y="17"/>
                      </a:cubicBezTo>
                      <a:cubicBezTo>
                        <a:pt x="18" y="19"/>
                        <a:pt x="16" y="18"/>
                        <a:pt x="16" y="19"/>
                      </a:cubicBezTo>
                      <a:cubicBezTo>
                        <a:pt x="17" y="21"/>
                        <a:pt x="14" y="19"/>
                        <a:pt x="15" y="21"/>
                      </a:cubicBezTo>
                      <a:cubicBezTo>
                        <a:pt x="15" y="22"/>
                        <a:pt x="15" y="22"/>
                        <a:pt x="14" y="22"/>
                      </a:cubicBezTo>
                      <a:cubicBezTo>
                        <a:pt x="14" y="22"/>
                        <a:pt x="14" y="22"/>
                        <a:pt x="13" y="22"/>
                      </a:cubicBezTo>
                      <a:cubicBezTo>
                        <a:pt x="13" y="22"/>
                        <a:pt x="13" y="22"/>
                        <a:pt x="13" y="22"/>
                      </a:cubicBezTo>
                      <a:cubicBezTo>
                        <a:pt x="12" y="22"/>
                        <a:pt x="12" y="22"/>
                        <a:pt x="12" y="22"/>
                      </a:cubicBezTo>
                      <a:cubicBezTo>
                        <a:pt x="12" y="23"/>
                        <a:pt x="12" y="23"/>
                        <a:pt x="11" y="23"/>
                      </a:cubicBezTo>
                      <a:cubicBezTo>
                        <a:pt x="11" y="23"/>
                        <a:pt x="10" y="23"/>
                        <a:pt x="10" y="22"/>
                      </a:cubicBezTo>
                      <a:cubicBezTo>
                        <a:pt x="9" y="22"/>
                        <a:pt x="9" y="21"/>
                        <a:pt x="8" y="21"/>
                      </a:cubicBezTo>
                      <a:cubicBezTo>
                        <a:pt x="8" y="21"/>
                        <a:pt x="8" y="22"/>
                        <a:pt x="8" y="22"/>
                      </a:cubicBezTo>
                      <a:cubicBezTo>
                        <a:pt x="8" y="22"/>
                        <a:pt x="7" y="22"/>
                        <a:pt x="7" y="22"/>
                      </a:cubicBezTo>
                      <a:cubicBezTo>
                        <a:pt x="7" y="22"/>
                        <a:pt x="6" y="22"/>
                        <a:pt x="6" y="21"/>
                      </a:cubicBezTo>
                      <a:cubicBezTo>
                        <a:pt x="5" y="20"/>
                        <a:pt x="5" y="20"/>
                        <a:pt x="5" y="20"/>
                      </a:cubicBezTo>
                      <a:cubicBezTo>
                        <a:pt x="4" y="20"/>
                        <a:pt x="4" y="20"/>
                        <a:pt x="4" y="20"/>
                      </a:cubicBezTo>
                      <a:cubicBezTo>
                        <a:pt x="4" y="20"/>
                        <a:pt x="4" y="20"/>
                        <a:pt x="4" y="20"/>
                      </a:cubicBezTo>
                      <a:cubicBezTo>
                        <a:pt x="3" y="20"/>
                        <a:pt x="2" y="18"/>
                        <a:pt x="1" y="17"/>
                      </a:cubicBezTo>
                      <a:cubicBezTo>
                        <a:pt x="1" y="17"/>
                        <a:pt x="1" y="17"/>
                        <a:pt x="1" y="17"/>
                      </a:cubicBezTo>
                      <a:cubicBezTo>
                        <a:pt x="1"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9"/>
                        <a:pt x="1" y="20"/>
                        <a:pt x="1" y="20"/>
                      </a:cubicBezTo>
                      <a:cubicBezTo>
                        <a:pt x="1"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3" y="21"/>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3"/>
                        <a:pt x="4" y="23"/>
                      </a:cubicBezTo>
                      <a:cubicBezTo>
                        <a:pt x="4" y="23"/>
                        <a:pt x="5" y="24"/>
                        <a:pt x="5" y="24"/>
                      </a:cubicBezTo>
                      <a:cubicBezTo>
                        <a:pt x="5" y="24"/>
                        <a:pt x="5" y="24"/>
                        <a:pt x="5" y="24"/>
                      </a:cubicBezTo>
                      <a:cubicBezTo>
                        <a:pt x="5" y="24"/>
                        <a:pt x="5" y="24"/>
                        <a:pt x="5" y="24"/>
                      </a:cubicBezTo>
                      <a:cubicBezTo>
                        <a:pt x="5" y="24"/>
                        <a:pt x="5" y="24"/>
                        <a:pt x="5" y="24"/>
                      </a:cubicBezTo>
                      <a:cubicBezTo>
                        <a:pt x="5" y="24"/>
                        <a:pt x="5" y="24"/>
                        <a:pt x="6" y="24"/>
                      </a:cubicBezTo>
                      <a:cubicBezTo>
                        <a:pt x="6" y="24"/>
                        <a:pt x="6" y="24"/>
                        <a:pt x="6" y="24"/>
                      </a:cubicBezTo>
                      <a:cubicBezTo>
                        <a:pt x="6" y="24"/>
                        <a:pt x="6" y="24"/>
                        <a:pt x="6" y="24"/>
                      </a:cubicBezTo>
                      <a:cubicBezTo>
                        <a:pt x="6" y="24"/>
                        <a:pt x="6" y="24"/>
                        <a:pt x="6" y="24"/>
                      </a:cubicBezTo>
                      <a:cubicBezTo>
                        <a:pt x="6" y="24"/>
                        <a:pt x="7" y="24"/>
                        <a:pt x="7" y="25"/>
                      </a:cubicBezTo>
                      <a:cubicBezTo>
                        <a:pt x="8" y="25"/>
                        <a:pt x="8" y="26"/>
                        <a:pt x="8" y="26"/>
                      </a:cubicBezTo>
                      <a:cubicBezTo>
                        <a:pt x="8" y="26"/>
                        <a:pt x="8" y="26"/>
                        <a:pt x="8" y="26"/>
                      </a:cubicBezTo>
                      <a:cubicBezTo>
                        <a:pt x="8"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10" y="25"/>
                        <a:pt x="10" y="26"/>
                        <a:pt x="11" y="26"/>
                      </a:cubicBezTo>
                      <a:cubicBezTo>
                        <a:pt x="12" y="26"/>
                        <a:pt x="12" y="27"/>
                        <a:pt x="13" y="27"/>
                      </a:cubicBezTo>
                      <a:cubicBezTo>
                        <a:pt x="13" y="27"/>
                        <a:pt x="13" y="27"/>
                        <a:pt x="13" y="27"/>
                      </a:cubicBezTo>
                      <a:cubicBezTo>
                        <a:pt x="13" y="27"/>
                        <a:pt x="13" y="27"/>
                        <a:pt x="13" y="27"/>
                      </a:cubicBezTo>
                      <a:cubicBezTo>
                        <a:pt x="13" y="27"/>
                        <a:pt x="13" y="27"/>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6" y="26"/>
                        <a:pt x="16" y="26"/>
                        <a:pt x="16" y="26"/>
                      </a:cubicBezTo>
                      <a:cubicBezTo>
                        <a:pt x="16" y="26"/>
                        <a:pt x="16" y="26"/>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8" y="25"/>
                        <a:pt x="18" y="23"/>
                      </a:cubicBezTo>
                      <a:cubicBezTo>
                        <a:pt x="18" y="23"/>
                        <a:pt x="18" y="23"/>
                        <a:pt x="18" y="23"/>
                      </a:cubicBezTo>
                      <a:cubicBezTo>
                        <a:pt x="18" y="23"/>
                        <a:pt x="18" y="23"/>
                        <a:pt x="18" y="23"/>
                      </a:cubicBezTo>
                      <a:cubicBezTo>
                        <a:pt x="18" y="22"/>
                        <a:pt x="19" y="22"/>
                        <a:pt x="19" y="21"/>
                      </a:cubicBezTo>
                      <a:cubicBezTo>
                        <a:pt x="19" y="21"/>
                        <a:pt x="19" y="21"/>
                        <a:pt x="19" y="21"/>
                      </a:cubicBezTo>
                      <a:cubicBezTo>
                        <a:pt x="19" y="20"/>
                        <a:pt x="19" y="20"/>
                        <a:pt x="19" y="20"/>
                      </a:cubicBezTo>
                      <a:cubicBezTo>
                        <a:pt x="19" y="19"/>
                        <a:pt x="20" y="19"/>
                        <a:pt x="20" y="17"/>
                      </a:cubicBezTo>
                      <a:cubicBezTo>
                        <a:pt x="20" y="17"/>
                        <a:pt x="20" y="17"/>
                        <a:pt x="20" y="17"/>
                      </a:cubicBezTo>
                      <a:cubicBezTo>
                        <a:pt x="20" y="17"/>
                        <a:pt x="20" y="16"/>
                        <a:pt x="20" y="16"/>
                      </a:cubicBezTo>
                      <a:cubicBezTo>
                        <a:pt x="20" y="15"/>
                        <a:pt x="21" y="15"/>
                        <a:pt x="21" y="14"/>
                      </a:cubicBezTo>
                      <a:cubicBezTo>
                        <a:pt x="21" y="13"/>
                        <a:pt x="20" y="13"/>
                        <a:pt x="20" y="12"/>
                      </a:cubicBezTo>
                      <a:cubicBezTo>
                        <a:pt x="20" y="12"/>
                        <a:pt x="20" y="12"/>
                        <a:pt x="20" y="12"/>
                      </a:cubicBezTo>
                      <a:cubicBezTo>
                        <a:pt x="20" y="11"/>
                        <a:pt x="20" y="10"/>
                        <a:pt x="20" y="9"/>
                      </a:cubicBezTo>
                      <a:cubicBezTo>
                        <a:pt x="20" y="9"/>
                        <a:pt x="20" y="8"/>
                        <a:pt x="20" y="7"/>
                      </a:cubicBezTo>
                      <a:cubicBezTo>
                        <a:pt x="19" y="6"/>
                        <a:pt x="20" y="4"/>
                        <a:pt x="18" y="2"/>
                      </a:cubicBezTo>
                      <a:cubicBezTo>
                        <a:pt x="18" y="2"/>
                        <a:pt x="18" y="2"/>
                        <a:pt x="18" y="2"/>
                      </a:cubicBezTo>
                      <a:cubicBezTo>
                        <a:pt x="18" y="2"/>
                        <a:pt x="18" y="2"/>
                        <a:pt x="18" y="2"/>
                      </a:cubicBezTo>
                      <a:cubicBezTo>
                        <a:pt x="18" y="1"/>
                        <a:pt x="18" y="1"/>
                        <a:pt x="18" y="0"/>
                      </a:cubicBezTo>
                    </a:path>
                  </a:pathLst>
                </a:custGeom>
                <a:solidFill>
                  <a:srgbClr val="A67F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6" name="Freeform 11387">
                  <a:extLst>
                    <a:ext uri="{FF2B5EF4-FFF2-40B4-BE49-F238E27FC236}">
                      <a16:creationId xmlns:a16="http://schemas.microsoft.com/office/drawing/2014/main" id="{5D592BC6-F494-E96E-E0F3-E7AED32E1CBB}"/>
                    </a:ext>
                  </a:extLst>
                </p:cNvPr>
                <p:cNvSpPr>
                  <a:spLocks/>
                </p:cNvSpPr>
                <p:nvPr/>
              </p:nvSpPr>
              <p:spPr bwMode="auto">
                <a:xfrm>
                  <a:off x="4559" y="2282"/>
                  <a:ext cx="2" cy="3"/>
                </a:xfrm>
                <a:custGeom>
                  <a:avLst/>
                  <a:gdLst>
                    <a:gd name="T0" fmla="*/ 1 w 2"/>
                    <a:gd name="T1" fmla="*/ 0 h 3"/>
                    <a:gd name="T2" fmla="*/ 1 w 2"/>
                    <a:gd name="T3" fmla="*/ 2 h 3"/>
                    <a:gd name="T4" fmla="*/ 1 w 2"/>
                    <a:gd name="T5" fmla="*/ 3 h 3"/>
                    <a:gd name="T6" fmla="*/ 2 w 2"/>
                    <a:gd name="T7" fmla="*/ 3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0" y="0"/>
                        <a:pt x="0" y="1"/>
                        <a:pt x="1" y="2"/>
                      </a:cubicBezTo>
                      <a:cubicBezTo>
                        <a:pt x="1" y="3"/>
                        <a:pt x="1" y="3"/>
                        <a:pt x="1" y="3"/>
                      </a:cubicBezTo>
                      <a:cubicBezTo>
                        <a:pt x="2" y="3"/>
                        <a:pt x="2" y="3"/>
                        <a:pt x="2" y="3"/>
                      </a:cubicBezTo>
                      <a:cubicBezTo>
                        <a:pt x="1" y="2"/>
                        <a:pt x="0" y="0"/>
                        <a:pt x="1" y="0"/>
                      </a:cubicBezTo>
                      <a:cubicBezTo>
                        <a:pt x="1" y="0"/>
                        <a:pt x="1"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7" name="Freeform 11388">
                  <a:extLst>
                    <a:ext uri="{FF2B5EF4-FFF2-40B4-BE49-F238E27FC236}">
                      <a16:creationId xmlns:a16="http://schemas.microsoft.com/office/drawing/2014/main" id="{BA1DC3D2-8589-D63F-D99F-DB39B0DA4F2B}"/>
                    </a:ext>
                  </a:extLst>
                </p:cNvPr>
                <p:cNvSpPr>
                  <a:spLocks/>
                </p:cNvSpPr>
                <p:nvPr/>
              </p:nvSpPr>
              <p:spPr bwMode="auto">
                <a:xfrm>
                  <a:off x="4557" y="2279"/>
                  <a:ext cx="1" cy="3"/>
                </a:xfrm>
                <a:custGeom>
                  <a:avLst/>
                  <a:gdLst>
                    <a:gd name="T0" fmla="*/ 0 w 1"/>
                    <a:gd name="T1" fmla="*/ 0 h 3"/>
                    <a:gd name="T2" fmla="*/ 0 w 1"/>
                    <a:gd name="T3" fmla="*/ 0 h 3"/>
                    <a:gd name="T4" fmla="*/ 0 w 1"/>
                    <a:gd name="T5" fmla="*/ 3 h 3"/>
                    <a:gd name="T6" fmla="*/ 0 w 1"/>
                    <a:gd name="T7" fmla="*/ 3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0"/>
                        <a:pt x="0" y="0"/>
                        <a:pt x="0" y="0"/>
                      </a:cubicBezTo>
                      <a:cubicBezTo>
                        <a:pt x="0" y="0"/>
                        <a:pt x="0" y="2"/>
                        <a:pt x="0" y="3"/>
                      </a:cubicBezTo>
                      <a:cubicBezTo>
                        <a:pt x="0" y="3"/>
                        <a:pt x="0" y="3"/>
                        <a:pt x="0" y="3"/>
                      </a:cubicBezTo>
                      <a:cubicBezTo>
                        <a:pt x="1" y="3"/>
                        <a:pt x="1"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8" name="Freeform 11389">
                  <a:extLst>
                    <a:ext uri="{FF2B5EF4-FFF2-40B4-BE49-F238E27FC236}">
                      <a16:creationId xmlns:a16="http://schemas.microsoft.com/office/drawing/2014/main" id="{19D67EE9-FDC1-7235-9E46-7064F981B8D2}"/>
                    </a:ext>
                  </a:extLst>
                </p:cNvPr>
                <p:cNvSpPr>
                  <a:spLocks/>
                </p:cNvSpPr>
                <p:nvPr/>
              </p:nvSpPr>
              <p:spPr bwMode="auto">
                <a:xfrm>
                  <a:off x="4557" y="2286"/>
                  <a:ext cx="1" cy="3"/>
                </a:xfrm>
                <a:custGeom>
                  <a:avLst/>
                  <a:gdLst>
                    <a:gd name="T0" fmla="*/ 1 w 2"/>
                    <a:gd name="T1" fmla="*/ 0 h 4"/>
                    <a:gd name="T2" fmla="*/ 1 w 2"/>
                    <a:gd name="T3" fmla="*/ 1 h 4"/>
                    <a:gd name="T4" fmla="*/ 1 w 2"/>
                    <a:gd name="T5" fmla="*/ 2 h 4"/>
                    <a:gd name="T6" fmla="*/ 1 w 2"/>
                    <a:gd name="T7" fmla="*/ 1 h 4"/>
                    <a:gd name="T8" fmla="*/ 1 w 2"/>
                    <a:gd name="T9" fmla="*/ 1 h 4"/>
                    <a:gd name="T10" fmla="*/ 1 w 2"/>
                    <a:gd name="T11" fmla="*/ 1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2" y="0"/>
                      </a:moveTo>
                      <a:cubicBezTo>
                        <a:pt x="1" y="0"/>
                        <a:pt x="1" y="1"/>
                        <a:pt x="1" y="1"/>
                      </a:cubicBezTo>
                      <a:cubicBezTo>
                        <a:pt x="0" y="2"/>
                        <a:pt x="1" y="4"/>
                        <a:pt x="1" y="4"/>
                      </a:cubicBezTo>
                      <a:cubicBezTo>
                        <a:pt x="2" y="4"/>
                        <a:pt x="1" y="1"/>
                        <a:pt x="2" y="1"/>
                      </a:cubicBezTo>
                      <a:cubicBezTo>
                        <a:pt x="2" y="1"/>
                        <a:pt x="2" y="1"/>
                        <a:pt x="2" y="1"/>
                      </a:cubicBezTo>
                      <a:cubicBezTo>
                        <a:pt x="2" y="1"/>
                        <a:pt x="2" y="1"/>
                        <a:pt x="2" y="1"/>
                      </a:cubicBezTo>
                      <a:cubicBezTo>
                        <a:pt x="2" y="0"/>
                        <a:pt x="2" y="0"/>
                        <a:pt x="2"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09" name="Freeform 11390">
                  <a:extLst>
                    <a:ext uri="{FF2B5EF4-FFF2-40B4-BE49-F238E27FC236}">
                      <a16:creationId xmlns:a16="http://schemas.microsoft.com/office/drawing/2014/main" id="{B3267022-9F54-D665-82B9-F019B4CC9DAB}"/>
                    </a:ext>
                  </a:extLst>
                </p:cNvPr>
                <p:cNvSpPr>
                  <a:spLocks noEditPoints="1"/>
                </p:cNvSpPr>
                <p:nvPr/>
              </p:nvSpPr>
              <p:spPr bwMode="auto">
                <a:xfrm>
                  <a:off x="4552" y="2281"/>
                  <a:ext cx="2" cy="5"/>
                </a:xfrm>
                <a:custGeom>
                  <a:avLst/>
                  <a:gdLst>
                    <a:gd name="T0" fmla="*/ 0 w 2"/>
                    <a:gd name="T1" fmla="*/ 0 h 6"/>
                    <a:gd name="T2" fmla="*/ 1 w 2"/>
                    <a:gd name="T3" fmla="*/ 3 h 6"/>
                    <a:gd name="T4" fmla="*/ 1 w 2"/>
                    <a:gd name="T5" fmla="*/ 3 h 6"/>
                    <a:gd name="T6" fmla="*/ 1 w 2"/>
                    <a:gd name="T7" fmla="*/ 3 h 6"/>
                    <a:gd name="T8" fmla="*/ 1 w 2"/>
                    <a:gd name="T9" fmla="*/ 3 h 6"/>
                    <a:gd name="T10" fmla="*/ 0 w 2"/>
                    <a:gd name="T11" fmla="*/ 0 h 6"/>
                    <a:gd name="T12" fmla="*/ 0 w 2"/>
                    <a:gd name="T13" fmla="*/ 0 h 6"/>
                    <a:gd name="T14" fmla="*/ 0 w 2"/>
                    <a:gd name="T15" fmla="*/ 0 h 6"/>
                    <a:gd name="T16" fmla="*/ 0 w 2"/>
                    <a:gd name="T17" fmla="*/ 0 h 6"/>
                    <a:gd name="T18" fmla="*/ 0 w 2"/>
                    <a:gd name="T19" fmla="*/ 0 h 6"/>
                    <a:gd name="T20" fmla="*/ 0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0" y="0"/>
                      </a:moveTo>
                      <a:cubicBezTo>
                        <a:pt x="1" y="1"/>
                        <a:pt x="1" y="3"/>
                        <a:pt x="1" y="4"/>
                      </a:cubicBezTo>
                      <a:cubicBezTo>
                        <a:pt x="1" y="4"/>
                        <a:pt x="1" y="5"/>
                        <a:pt x="1" y="6"/>
                      </a:cubicBezTo>
                      <a:cubicBezTo>
                        <a:pt x="1" y="6"/>
                        <a:pt x="1" y="6"/>
                        <a:pt x="1" y="6"/>
                      </a:cubicBezTo>
                      <a:cubicBezTo>
                        <a:pt x="2" y="6"/>
                        <a:pt x="1" y="3"/>
                        <a:pt x="1" y="3"/>
                      </a:cubicBezTo>
                      <a:cubicBezTo>
                        <a:pt x="1" y="2"/>
                        <a:pt x="1" y="1"/>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10" name="Freeform 11391">
                  <a:extLst>
                    <a:ext uri="{FF2B5EF4-FFF2-40B4-BE49-F238E27FC236}">
                      <a16:creationId xmlns:a16="http://schemas.microsoft.com/office/drawing/2014/main" id="{2151B8B3-EA56-B074-508E-40C17EE39D1D}"/>
                    </a:ext>
                  </a:extLst>
                </p:cNvPr>
                <p:cNvSpPr>
                  <a:spLocks/>
                </p:cNvSpPr>
                <p:nvPr/>
              </p:nvSpPr>
              <p:spPr bwMode="auto">
                <a:xfrm>
                  <a:off x="4553" y="2278"/>
                  <a:ext cx="1" cy="2"/>
                </a:xfrm>
                <a:custGeom>
                  <a:avLst/>
                  <a:gdLst>
                    <a:gd name="T0" fmla="*/ 0 w 1"/>
                    <a:gd name="T1" fmla="*/ 0 h 2"/>
                    <a:gd name="T2" fmla="*/ 0 w 1"/>
                    <a:gd name="T3" fmla="*/ 2 h 2"/>
                    <a:gd name="T4" fmla="*/ 1 w 1"/>
                    <a:gd name="T5" fmla="*/ 0 h 2"/>
                    <a:gd name="T6" fmla="*/ 0 w 1"/>
                    <a:gd name="T7" fmla="*/ 0 h 2"/>
                    <a:gd name="T8" fmla="*/ 0 w 1"/>
                    <a:gd name="T9" fmla="*/ 0 h 2"/>
                    <a:gd name="T10" fmla="*/ 0 w 1"/>
                    <a:gd name="T11" fmla="*/ 0 h 2"/>
                    <a:gd name="T12" fmla="*/ 0 w 1"/>
                    <a:gd name="T13" fmla="*/ 0 h 2"/>
                    <a:gd name="T14" fmla="*/ 0 w 1"/>
                    <a:gd name="T15" fmla="*/ 0 h 2"/>
                    <a:gd name="T16" fmla="*/ 0 w 1"/>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2">
                      <a:moveTo>
                        <a:pt x="0" y="0"/>
                      </a:moveTo>
                      <a:cubicBezTo>
                        <a:pt x="0" y="1"/>
                        <a:pt x="0" y="1"/>
                        <a:pt x="0" y="2"/>
                      </a:cubicBezTo>
                      <a:cubicBezTo>
                        <a:pt x="0" y="1"/>
                        <a:pt x="1" y="1"/>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11" name="Freeform 11392">
                  <a:extLst>
                    <a:ext uri="{FF2B5EF4-FFF2-40B4-BE49-F238E27FC236}">
                      <a16:creationId xmlns:a16="http://schemas.microsoft.com/office/drawing/2014/main" id="{F700D1EA-6547-306E-9CFB-03E171136316}"/>
                    </a:ext>
                  </a:extLst>
                </p:cNvPr>
                <p:cNvSpPr>
                  <a:spLocks noEditPoints="1"/>
                </p:cNvSpPr>
                <p:nvPr/>
              </p:nvSpPr>
              <p:spPr bwMode="auto">
                <a:xfrm>
                  <a:off x="4553" y="227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12" name="Freeform 11393">
                  <a:extLst>
                    <a:ext uri="{FF2B5EF4-FFF2-40B4-BE49-F238E27FC236}">
                      <a16:creationId xmlns:a16="http://schemas.microsoft.com/office/drawing/2014/main" id="{63027294-42A9-4C96-D8BA-84EAFB934FB8}"/>
                    </a:ext>
                  </a:extLst>
                </p:cNvPr>
                <p:cNvSpPr>
                  <a:spLocks/>
                </p:cNvSpPr>
                <p:nvPr/>
              </p:nvSpPr>
              <p:spPr bwMode="auto">
                <a:xfrm>
                  <a:off x="4553" y="2278"/>
                  <a:ext cx="2" cy="1"/>
                </a:xfrm>
                <a:custGeom>
                  <a:avLst/>
                  <a:gdLst>
                    <a:gd name="T0" fmla="*/ 1 w 2"/>
                    <a:gd name="T1" fmla="*/ 0 h 1"/>
                    <a:gd name="T2" fmla="*/ 0 w 2"/>
                    <a:gd name="T3" fmla="*/ 1 h 1"/>
                    <a:gd name="T4" fmla="*/ 0 w 2"/>
                    <a:gd name="T5" fmla="*/ 1 h 1"/>
                    <a:gd name="T6" fmla="*/ 0 w 2"/>
                    <a:gd name="T7" fmla="*/ 1 h 1"/>
                    <a:gd name="T8" fmla="*/ 0 w 2"/>
                    <a:gd name="T9" fmla="*/ 1 h 1"/>
                    <a:gd name="T10" fmla="*/ 0 w 2"/>
                    <a:gd name="T11" fmla="*/ 1 h 1"/>
                    <a:gd name="T12" fmla="*/ 1 w 2"/>
                    <a:gd name="T13" fmla="*/ 1 h 1"/>
                    <a:gd name="T14" fmla="*/ 1 w 2"/>
                    <a:gd name="T15" fmla="*/ 0 h 1"/>
                    <a:gd name="T16" fmla="*/ 2 w 2"/>
                    <a:gd name="T17" fmla="*/ 0 h 1"/>
                    <a:gd name="T18" fmla="*/ 1 w 2"/>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
                      <a:moveTo>
                        <a:pt x="1" y="0"/>
                      </a:moveTo>
                      <a:cubicBezTo>
                        <a:pt x="1" y="0"/>
                        <a:pt x="0" y="0"/>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2" y="0"/>
                      </a:cubicBezTo>
                      <a:cubicBezTo>
                        <a:pt x="1" y="0"/>
                        <a:pt x="1" y="0"/>
                        <a:pt x="1"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13" name="Oval 11394">
                  <a:extLst>
                    <a:ext uri="{FF2B5EF4-FFF2-40B4-BE49-F238E27FC236}">
                      <a16:creationId xmlns:a16="http://schemas.microsoft.com/office/drawing/2014/main" id="{62F1C63E-7C33-58CC-3531-A8EC7D057F84}"/>
                    </a:ext>
                  </a:extLst>
                </p:cNvPr>
                <p:cNvSpPr>
                  <a:spLocks noChangeArrowheads="1"/>
                </p:cNvSpPr>
                <p:nvPr/>
              </p:nvSpPr>
              <p:spPr bwMode="auto">
                <a:xfrm>
                  <a:off x="4555" y="2278"/>
                  <a:ext cx="1" cy="1"/>
                </a:xfrm>
                <a:prstGeom prst="ellipse">
                  <a:avLst/>
                </a:pr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7514" name="Freeform 11395">
                  <a:extLst>
                    <a:ext uri="{FF2B5EF4-FFF2-40B4-BE49-F238E27FC236}">
                      <a16:creationId xmlns:a16="http://schemas.microsoft.com/office/drawing/2014/main" id="{44A2D560-BA49-7F38-554A-A7FC774B8869}"/>
                    </a:ext>
                  </a:extLst>
                </p:cNvPr>
                <p:cNvSpPr>
                  <a:spLocks/>
                </p:cNvSpPr>
                <p:nvPr/>
              </p:nvSpPr>
              <p:spPr bwMode="auto">
                <a:xfrm>
                  <a:off x="4555" y="2278"/>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15" name="Freeform 11396">
                  <a:extLst>
                    <a:ext uri="{FF2B5EF4-FFF2-40B4-BE49-F238E27FC236}">
                      <a16:creationId xmlns:a16="http://schemas.microsoft.com/office/drawing/2014/main" id="{2B80E622-3A2D-A727-B199-15CA7274B712}"/>
                    </a:ext>
                  </a:extLst>
                </p:cNvPr>
                <p:cNvSpPr>
                  <a:spLocks noEditPoints="1"/>
                </p:cNvSpPr>
                <p:nvPr/>
              </p:nvSpPr>
              <p:spPr bwMode="auto">
                <a:xfrm>
                  <a:off x="4560" y="2293"/>
                  <a:ext cx="1" cy="3"/>
                </a:xfrm>
                <a:custGeom>
                  <a:avLst/>
                  <a:gdLst>
                    <a:gd name="T0" fmla="*/ 0 w 1"/>
                    <a:gd name="T1" fmla="*/ 0 h 4"/>
                    <a:gd name="T2" fmla="*/ 0 w 1"/>
                    <a:gd name="T3" fmla="*/ 0 h 4"/>
                    <a:gd name="T4" fmla="*/ 0 w 1"/>
                    <a:gd name="T5" fmla="*/ 2 h 4"/>
                    <a:gd name="T6" fmla="*/ 0 w 1"/>
                    <a:gd name="T7" fmla="*/ 2 h 4"/>
                    <a:gd name="T8" fmla="*/ 1 w 1"/>
                    <a:gd name="T9" fmla="*/ 2 h 4"/>
                    <a:gd name="T10" fmla="*/ 0 w 1"/>
                    <a:gd name="T11" fmla="*/ 0 h 4"/>
                    <a:gd name="T12" fmla="*/ 0 w 1"/>
                    <a:gd name="T13" fmla="*/ 0 h 4"/>
                    <a:gd name="T14" fmla="*/ 0 w 1"/>
                    <a:gd name="T15" fmla="*/ 0 h 4"/>
                    <a:gd name="T16" fmla="*/ 0 w 1"/>
                    <a:gd name="T17" fmla="*/ 0 h 4"/>
                    <a:gd name="T18" fmla="*/ 0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0"/>
                      </a:moveTo>
                      <a:cubicBezTo>
                        <a:pt x="0" y="0"/>
                        <a:pt x="0" y="0"/>
                        <a:pt x="0" y="0"/>
                      </a:cubicBezTo>
                      <a:cubicBezTo>
                        <a:pt x="1" y="2"/>
                        <a:pt x="0" y="3"/>
                        <a:pt x="0" y="4"/>
                      </a:cubicBezTo>
                      <a:cubicBezTo>
                        <a:pt x="0" y="4"/>
                        <a:pt x="0" y="4"/>
                        <a:pt x="0" y="4"/>
                      </a:cubicBezTo>
                      <a:cubicBezTo>
                        <a:pt x="1" y="4"/>
                        <a:pt x="1" y="3"/>
                        <a:pt x="1" y="2"/>
                      </a:cubicBezTo>
                      <a:cubicBezTo>
                        <a:pt x="1" y="1"/>
                        <a:pt x="0" y="0"/>
                        <a:pt x="0" y="0"/>
                      </a:cubicBezTo>
                      <a:moveTo>
                        <a:pt x="0" y="0"/>
                      </a:moveTo>
                      <a:cubicBezTo>
                        <a:pt x="0" y="0"/>
                        <a:pt x="0" y="0"/>
                        <a:pt x="0" y="0"/>
                      </a:cubicBezTo>
                      <a:cubicBezTo>
                        <a:pt x="0" y="0"/>
                        <a:pt x="0" y="0"/>
                        <a:pt x="0"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16" name="Freeform 11397">
                  <a:extLst>
                    <a:ext uri="{FF2B5EF4-FFF2-40B4-BE49-F238E27FC236}">
                      <a16:creationId xmlns:a16="http://schemas.microsoft.com/office/drawing/2014/main" id="{1407E4D2-71DC-604E-6CF3-DAC353B24306}"/>
                    </a:ext>
                  </a:extLst>
                </p:cNvPr>
                <p:cNvSpPr>
                  <a:spLocks noEditPoints="1"/>
                </p:cNvSpPr>
                <p:nvPr/>
              </p:nvSpPr>
              <p:spPr bwMode="auto">
                <a:xfrm>
                  <a:off x="4554" y="2291"/>
                  <a:ext cx="2" cy="4"/>
                </a:xfrm>
                <a:custGeom>
                  <a:avLst/>
                  <a:gdLst>
                    <a:gd name="T0" fmla="*/ 2 w 2"/>
                    <a:gd name="T1" fmla="*/ 0 h 5"/>
                    <a:gd name="T2" fmla="*/ 2 w 2"/>
                    <a:gd name="T3" fmla="*/ 0 h 5"/>
                    <a:gd name="T4" fmla="*/ 2 w 2"/>
                    <a:gd name="T5" fmla="*/ 1 h 5"/>
                    <a:gd name="T6" fmla="*/ 2 w 2"/>
                    <a:gd name="T7" fmla="*/ 0 h 5"/>
                    <a:gd name="T8" fmla="*/ 1 w 2"/>
                    <a:gd name="T9" fmla="*/ 0 h 5"/>
                    <a:gd name="T10" fmla="*/ 2 w 2"/>
                    <a:gd name="T11" fmla="*/ 2 h 5"/>
                    <a:gd name="T12" fmla="*/ 1 w 2"/>
                    <a:gd name="T13" fmla="*/ 2 h 5"/>
                    <a:gd name="T14" fmla="*/ 2 w 2"/>
                    <a:gd name="T15" fmla="*/ 0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0"/>
                      </a:moveTo>
                      <a:cubicBezTo>
                        <a:pt x="2" y="0"/>
                        <a:pt x="2" y="0"/>
                        <a:pt x="2" y="0"/>
                      </a:cubicBezTo>
                      <a:cubicBezTo>
                        <a:pt x="2" y="0"/>
                        <a:pt x="2" y="1"/>
                        <a:pt x="2" y="1"/>
                      </a:cubicBezTo>
                      <a:cubicBezTo>
                        <a:pt x="2" y="0"/>
                        <a:pt x="2" y="0"/>
                        <a:pt x="2" y="0"/>
                      </a:cubicBezTo>
                      <a:moveTo>
                        <a:pt x="1" y="0"/>
                      </a:moveTo>
                      <a:cubicBezTo>
                        <a:pt x="0" y="0"/>
                        <a:pt x="1" y="4"/>
                        <a:pt x="2" y="5"/>
                      </a:cubicBezTo>
                      <a:cubicBezTo>
                        <a:pt x="2" y="4"/>
                        <a:pt x="2" y="3"/>
                        <a:pt x="1" y="3"/>
                      </a:cubicBezTo>
                      <a:cubicBezTo>
                        <a:pt x="1" y="2"/>
                        <a:pt x="1" y="1"/>
                        <a:pt x="2" y="0"/>
                      </a:cubicBezTo>
                      <a:cubicBezTo>
                        <a:pt x="1" y="0"/>
                        <a:pt x="1"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17" name="Freeform 11398">
                  <a:extLst>
                    <a:ext uri="{FF2B5EF4-FFF2-40B4-BE49-F238E27FC236}">
                      <a16:creationId xmlns:a16="http://schemas.microsoft.com/office/drawing/2014/main" id="{AF131E85-B720-4749-213A-B85C1F9DE23A}"/>
                    </a:ext>
                  </a:extLst>
                </p:cNvPr>
                <p:cNvSpPr>
                  <a:spLocks/>
                </p:cNvSpPr>
                <p:nvPr/>
              </p:nvSpPr>
              <p:spPr bwMode="auto">
                <a:xfrm>
                  <a:off x="4550" y="2286"/>
                  <a:ext cx="2" cy="4"/>
                </a:xfrm>
                <a:custGeom>
                  <a:avLst/>
                  <a:gdLst>
                    <a:gd name="T0" fmla="*/ 0 w 2"/>
                    <a:gd name="T1" fmla="*/ 0 h 5"/>
                    <a:gd name="T2" fmla="*/ 0 w 2"/>
                    <a:gd name="T3" fmla="*/ 1 h 5"/>
                    <a:gd name="T4" fmla="*/ 0 w 2"/>
                    <a:gd name="T5" fmla="*/ 2 h 5"/>
                    <a:gd name="T6" fmla="*/ 0 w 2"/>
                    <a:gd name="T7" fmla="*/ 2 h 5"/>
                    <a:gd name="T8" fmla="*/ 0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cubicBezTo>
                        <a:pt x="0" y="1"/>
                        <a:pt x="0" y="1"/>
                        <a:pt x="0" y="1"/>
                      </a:cubicBezTo>
                      <a:cubicBezTo>
                        <a:pt x="0" y="2"/>
                        <a:pt x="1" y="4"/>
                        <a:pt x="0" y="5"/>
                      </a:cubicBezTo>
                      <a:cubicBezTo>
                        <a:pt x="0" y="5"/>
                        <a:pt x="0" y="5"/>
                        <a:pt x="0" y="5"/>
                      </a:cubicBezTo>
                      <a:cubicBezTo>
                        <a:pt x="1" y="5"/>
                        <a:pt x="2" y="1"/>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18" name="Freeform 11399">
                  <a:extLst>
                    <a:ext uri="{FF2B5EF4-FFF2-40B4-BE49-F238E27FC236}">
                      <a16:creationId xmlns:a16="http://schemas.microsoft.com/office/drawing/2014/main" id="{6EFC4BAB-E6D3-B78A-A6CD-BAF43AA3A86B}"/>
                    </a:ext>
                  </a:extLst>
                </p:cNvPr>
                <p:cNvSpPr>
                  <a:spLocks/>
                </p:cNvSpPr>
                <p:nvPr/>
              </p:nvSpPr>
              <p:spPr bwMode="auto">
                <a:xfrm>
                  <a:off x="4549" y="2281"/>
                  <a:ext cx="1" cy="2"/>
                </a:xfrm>
                <a:custGeom>
                  <a:avLst/>
                  <a:gdLst>
                    <a:gd name="T0" fmla="*/ 1 w 1"/>
                    <a:gd name="T1" fmla="*/ 0 h 3"/>
                    <a:gd name="T2" fmla="*/ 1 w 1"/>
                    <a:gd name="T3" fmla="*/ 1 h 3"/>
                    <a:gd name="T4" fmla="*/ 1 w 1"/>
                    <a:gd name="T5" fmla="*/ 0 h 3"/>
                    <a:gd name="T6" fmla="*/ 1 w 1"/>
                    <a:gd name="T7" fmla="*/ 0 h 3"/>
                    <a:gd name="T8" fmla="*/ 1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1" y="0"/>
                      </a:moveTo>
                      <a:cubicBezTo>
                        <a:pt x="0" y="0"/>
                        <a:pt x="0" y="2"/>
                        <a:pt x="1" y="3"/>
                      </a:cubicBezTo>
                      <a:cubicBezTo>
                        <a:pt x="1" y="2"/>
                        <a:pt x="0" y="0"/>
                        <a:pt x="1" y="0"/>
                      </a:cubicBezTo>
                      <a:cubicBezTo>
                        <a:pt x="1" y="0"/>
                        <a:pt x="1" y="0"/>
                        <a:pt x="1" y="0"/>
                      </a:cubicBezTo>
                      <a:cubicBezTo>
                        <a:pt x="1" y="0"/>
                        <a:pt x="1"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19" name="Freeform 11400">
                  <a:extLst>
                    <a:ext uri="{FF2B5EF4-FFF2-40B4-BE49-F238E27FC236}">
                      <a16:creationId xmlns:a16="http://schemas.microsoft.com/office/drawing/2014/main" id="{05C80568-E49B-4A3E-EB9A-EAEBE0078633}"/>
                    </a:ext>
                  </a:extLst>
                </p:cNvPr>
                <p:cNvSpPr>
                  <a:spLocks/>
                </p:cNvSpPr>
                <p:nvPr/>
              </p:nvSpPr>
              <p:spPr bwMode="auto">
                <a:xfrm>
                  <a:off x="4556" y="2296"/>
                  <a:ext cx="1" cy="3"/>
                </a:xfrm>
                <a:custGeom>
                  <a:avLst/>
                  <a:gdLst>
                    <a:gd name="T0" fmla="*/ 1 w 2"/>
                    <a:gd name="T1" fmla="*/ 0 h 3"/>
                    <a:gd name="T2" fmla="*/ 1 w 2"/>
                    <a:gd name="T3" fmla="*/ 0 h 3"/>
                    <a:gd name="T4" fmla="*/ 0 w 2"/>
                    <a:gd name="T5" fmla="*/ 2 h 3"/>
                    <a:gd name="T6" fmla="*/ 0 w 2"/>
                    <a:gd name="T7" fmla="*/ 2 h 3"/>
                    <a:gd name="T8" fmla="*/ 0 w 2"/>
                    <a:gd name="T9" fmla="*/ 3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0"/>
                        <a:pt x="1" y="0"/>
                        <a:pt x="1" y="0"/>
                      </a:cubicBezTo>
                      <a:cubicBezTo>
                        <a:pt x="2" y="2"/>
                        <a:pt x="1" y="2"/>
                        <a:pt x="0" y="2"/>
                      </a:cubicBezTo>
                      <a:cubicBezTo>
                        <a:pt x="0" y="2"/>
                        <a:pt x="0" y="2"/>
                        <a:pt x="0" y="2"/>
                      </a:cubicBezTo>
                      <a:cubicBezTo>
                        <a:pt x="0" y="3"/>
                        <a:pt x="0" y="3"/>
                        <a:pt x="0" y="3"/>
                      </a:cubicBezTo>
                      <a:cubicBezTo>
                        <a:pt x="1" y="3"/>
                        <a:pt x="2" y="1"/>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0" name="Freeform 11401">
                  <a:extLst>
                    <a:ext uri="{FF2B5EF4-FFF2-40B4-BE49-F238E27FC236}">
                      <a16:creationId xmlns:a16="http://schemas.microsoft.com/office/drawing/2014/main" id="{AED1A42F-F3B6-0BB7-241D-F04C7009030B}"/>
                    </a:ext>
                  </a:extLst>
                </p:cNvPr>
                <p:cNvSpPr>
                  <a:spLocks noEditPoints="1"/>
                </p:cNvSpPr>
                <p:nvPr/>
              </p:nvSpPr>
              <p:spPr bwMode="auto">
                <a:xfrm>
                  <a:off x="4552" y="2293"/>
                  <a:ext cx="1" cy="4"/>
                </a:xfrm>
                <a:custGeom>
                  <a:avLst/>
                  <a:gdLst>
                    <a:gd name="T0" fmla="*/ 1 w 2"/>
                    <a:gd name="T1" fmla="*/ 2 h 5"/>
                    <a:gd name="T2" fmla="*/ 1 w 2"/>
                    <a:gd name="T3" fmla="*/ 2 h 5"/>
                    <a:gd name="T4" fmla="*/ 1 w 2"/>
                    <a:gd name="T5" fmla="*/ 2 h 5"/>
                    <a:gd name="T6" fmla="*/ 1 w 2"/>
                    <a:gd name="T7" fmla="*/ 0 h 5"/>
                    <a:gd name="T8" fmla="*/ 1 w 2"/>
                    <a:gd name="T9" fmla="*/ 0 h 5"/>
                    <a:gd name="T10" fmla="*/ 1 w 2"/>
                    <a:gd name="T11" fmla="*/ 2 h 5"/>
                    <a:gd name="T12" fmla="*/ 1 w 2"/>
                    <a:gd name="T13" fmla="*/ 2 h 5"/>
                    <a:gd name="T14" fmla="*/ 1 w 2"/>
                    <a:gd name="T15" fmla="*/ 0 h 5"/>
                    <a:gd name="T16" fmla="*/ 1 w 2"/>
                    <a:gd name="T17" fmla="*/ 0 h 5"/>
                    <a:gd name="T18" fmla="*/ 1 w 2"/>
                    <a:gd name="T19" fmla="*/ 0 h 5"/>
                    <a:gd name="T20" fmla="*/ 1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2" y="5"/>
                      </a:moveTo>
                      <a:cubicBezTo>
                        <a:pt x="2" y="5"/>
                        <a:pt x="2" y="5"/>
                        <a:pt x="2" y="5"/>
                      </a:cubicBezTo>
                      <a:cubicBezTo>
                        <a:pt x="2" y="5"/>
                        <a:pt x="2" y="5"/>
                        <a:pt x="2" y="5"/>
                      </a:cubicBezTo>
                      <a:moveTo>
                        <a:pt x="1" y="0"/>
                      </a:moveTo>
                      <a:cubicBezTo>
                        <a:pt x="1" y="0"/>
                        <a:pt x="1" y="0"/>
                        <a:pt x="1" y="0"/>
                      </a:cubicBezTo>
                      <a:cubicBezTo>
                        <a:pt x="1" y="2"/>
                        <a:pt x="0" y="2"/>
                        <a:pt x="1" y="4"/>
                      </a:cubicBezTo>
                      <a:cubicBezTo>
                        <a:pt x="1" y="4"/>
                        <a:pt x="1" y="5"/>
                        <a:pt x="2" y="5"/>
                      </a:cubicBezTo>
                      <a:cubicBezTo>
                        <a:pt x="1" y="4"/>
                        <a:pt x="0" y="1"/>
                        <a:pt x="1" y="0"/>
                      </a:cubicBezTo>
                      <a:moveTo>
                        <a:pt x="1" y="0"/>
                      </a:moveTo>
                      <a:cubicBezTo>
                        <a:pt x="1" y="0"/>
                        <a:pt x="1" y="0"/>
                        <a:pt x="1" y="0"/>
                      </a:cubicBezTo>
                      <a:cubicBezTo>
                        <a:pt x="1" y="0"/>
                        <a:pt x="1" y="0"/>
                        <a:pt x="1" y="0"/>
                      </a:cubicBezTo>
                      <a:cubicBezTo>
                        <a:pt x="1" y="0"/>
                        <a:pt x="1" y="0"/>
                        <a:pt x="1"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1" name="Freeform 11402">
                  <a:extLst>
                    <a:ext uri="{FF2B5EF4-FFF2-40B4-BE49-F238E27FC236}">
                      <a16:creationId xmlns:a16="http://schemas.microsoft.com/office/drawing/2014/main" id="{ED299000-C3AC-7BF0-64D4-B4B39A3D19EA}"/>
                    </a:ext>
                  </a:extLst>
                </p:cNvPr>
                <p:cNvSpPr>
                  <a:spLocks noEditPoints="1"/>
                </p:cNvSpPr>
                <p:nvPr/>
              </p:nvSpPr>
              <p:spPr bwMode="auto">
                <a:xfrm>
                  <a:off x="4549" y="2292"/>
                  <a:ext cx="2" cy="4"/>
                </a:xfrm>
                <a:custGeom>
                  <a:avLst/>
                  <a:gdLst>
                    <a:gd name="T0" fmla="*/ 0 w 2"/>
                    <a:gd name="T1" fmla="*/ 1 h 5"/>
                    <a:gd name="T2" fmla="*/ 2 w 2"/>
                    <a:gd name="T3" fmla="*/ 2 h 5"/>
                    <a:gd name="T4" fmla="*/ 0 w 2"/>
                    <a:gd name="T5" fmla="*/ 1 h 5"/>
                    <a:gd name="T6" fmla="*/ 0 w 2"/>
                    <a:gd name="T7" fmla="*/ 1 h 5"/>
                    <a:gd name="T8" fmla="*/ 0 w 2"/>
                    <a:gd name="T9" fmla="*/ 1 h 5"/>
                    <a:gd name="T10" fmla="*/ 0 w 2"/>
                    <a:gd name="T11" fmla="*/ 1 h 5"/>
                    <a:gd name="T12" fmla="*/ 0 w 2"/>
                    <a:gd name="T13" fmla="*/ 0 h 5"/>
                    <a:gd name="T14" fmla="*/ 0 w 2"/>
                    <a:gd name="T15" fmla="*/ 1 h 5"/>
                    <a:gd name="T16" fmla="*/ 1 w 2"/>
                    <a:gd name="T17" fmla="*/ 0 h 5"/>
                    <a:gd name="T18" fmla="*/ 0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1"/>
                      </a:moveTo>
                      <a:cubicBezTo>
                        <a:pt x="0" y="2"/>
                        <a:pt x="1" y="4"/>
                        <a:pt x="2" y="5"/>
                      </a:cubicBezTo>
                      <a:cubicBezTo>
                        <a:pt x="2" y="4"/>
                        <a:pt x="1" y="2"/>
                        <a:pt x="0" y="1"/>
                      </a:cubicBezTo>
                      <a:moveTo>
                        <a:pt x="0" y="1"/>
                      </a:moveTo>
                      <a:cubicBezTo>
                        <a:pt x="0" y="1"/>
                        <a:pt x="0" y="1"/>
                        <a:pt x="0" y="1"/>
                      </a:cubicBezTo>
                      <a:cubicBezTo>
                        <a:pt x="0" y="1"/>
                        <a:pt x="0" y="1"/>
                        <a:pt x="0" y="1"/>
                      </a:cubicBezTo>
                      <a:moveTo>
                        <a:pt x="0" y="0"/>
                      </a:moveTo>
                      <a:cubicBezTo>
                        <a:pt x="0" y="0"/>
                        <a:pt x="0" y="1"/>
                        <a:pt x="0" y="1"/>
                      </a:cubicBezTo>
                      <a:cubicBezTo>
                        <a:pt x="0" y="1"/>
                        <a:pt x="0" y="0"/>
                        <a:pt x="1" y="0"/>
                      </a:cubicBezTo>
                      <a:cubicBezTo>
                        <a:pt x="0" y="0"/>
                        <a:pt x="0" y="0"/>
                        <a:pt x="0" y="0"/>
                      </a:cubicBezTo>
                    </a:path>
                  </a:pathLst>
                </a:custGeom>
                <a:solidFill>
                  <a:srgbClr val="B991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2" name="Freeform 11403">
                  <a:extLst>
                    <a:ext uri="{FF2B5EF4-FFF2-40B4-BE49-F238E27FC236}">
                      <a16:creationId xmlns:a16="http://schemas.microsoft.com/office/drawing/2014/main" id="{6393A2B3-A368-64EA-2D25-3EC31B1ACCEC}"/>
                    </a:ext>
                  </a:extLst>
                </p:cNvPr>
                <p:cNvSpPr>
                  <a:spLocks/>
                </p:cNvSpPr>
                <p:nvPr/>
              </p:nvSpPr>
              <p:spPr bwMode="auto">
                <a:xfrm>
                  <a:off x="4861" y="2374"/>
                  <a:ext cx="22" cy="40"/>
                </a:xfrm>
                <a:custGeom>
                  <a:avLst/>
                  <a:gdLst>
                    <a:gd name="T0" fmla="*/ 6 w 26"/>
                    <a:gd name="T1" fmla="*/ 2 h 48"/>
                    <a:gd name="T2" fmla="*/ 4 w 26"/>
                    <a:gd name="T3" fmla="*/ 3 h 48"/>
                    <a:gd name="T4" fmla="*/ 3 w 26"/>
                    <a:gd name="T5" fmla="*/ 5 h 48"/>
                    <a:gd name="T6" fmla="*/ 2 w 26"/>
                    <a:gd name="T7" fmla="*/ 7 h 48"/>
                    <a:gd name="T8" fmla="*/ 1 w 26"/>
                    <a:gd name="T9" fmla="*/ 11 h 48"/>
                    <a:gd name="T10" fmla="*/ 1 w 26"/>
                    <a:gd name="T11" fmla="*/ 13 h 48"/>
                    <a:gd name="T12" fmla="*/ 2 w 26"/>
                    <a:gd name="T13" fmla="*/ 16 h 48"/>
                    <a:gd name="T14" fmla="*/ 3 w 26"/>
                    <a:gd name="T15" fmla="*/ 18 h 48"/>
                    <a:gd name="T16" fmla="*/ 3 w 26"/>
                    <a:gd name="T17" fmla="*/ 19 h 48"/>
                    <a:gd name="T18" fmla="*/ 4 w 26"/>
                    <a:gd name="T19" fmla="*/ 22 h 48"/>
                    <a:gd name="T20" fmla="*/ 6 w 26"/>
                    <a:gd name="T21" fmla="*/ 23 h 48"/>
                    <a:gd name="T22" fmla="*/ 8 w 26"/>
                    <a:gd name="T23" fmla="*/ 23 h 48"/>
                    <a:gd name="T24" fmla="*/ 8 w 26"/>
                    <a:gd name="T25" fmla="*/ 22 h 48"/>
                    <a:gd name="T26" fmla="*/ 10 w 26"/>
                    <a:gd name="T27" fmla="*/ 20 h 48"/>
                    <a:gd name="T28" fmla="*/ 11 w 26"/>
                    <a:gd name="T29" fmla="*/ 19 h 48"/>
                    <a:gd name="T30" fmla="*/ 12 w 26"/>
                    <a:gd name="T31" fmla="*/ 16 h 48"/>
                    <a:gd name="T32" fmla="*/ 13 w 26"/>
                    <a:gd name="T33" fmla="*/ 14 h 48"/>
                    <a:gd name="T34" fmla="*/ 13 w 26"/>
                    <a:gd name="T35" fmla="*/ 12 h 48"/>
                    <a:gd name="T36" fmla="*/ 13 w 26"/>
                    <a:gd name="T37" fmla="*/ 9 h 48"/>
                    <a:gd name="T38" fmla="*/ 12 w 26"/>
                    <a:gd name="T39" fmla="*/ 7 h 48"/>
                    <a:gd name="T40" fmla="*/ 12 w 26"/>
                    <a:gd name="T41" fmla="*/ 5 h 48"/>
                    <a:gd name="T42" fmla="*/ 11 w 26"/>
                    <a:gd name="T43" fmla="*/ 3 h 48"/>
                    <a:gd name="T44" fmla="*/ 9 w 26"/>
                    <a:gd name="T45" fmla="*/ 2 h 48"/>
                    <a:gd name="T46" fmla="*/ 7 w 26"/>
                    <a:gd name="T47" fmla="*/ 1 h 48"/>
                    <a:gd name="T48" fmla="*/ 6 w 26"/>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48">
                      <a:moveTo>
                        <a:pt x="11" y="2"/>
                      </a:moveTo>
                      <a:cubicBezTo>
                        <a:pt x="10" y="4"/>
                        <a:pt x="8" y="2"/>
                        <a:pt x="8" y="4"/>
                      </a:cubicBezTo>
                      <a:cubicBezTo>
                        <a:pt x="7" y="7"/>
                        <a:pt x="5" y="6"/>
                        <a:pt x="5" y="9"/>
                      </a:cubicBezTo>
                      <a:cubicBezTo>
                        <a:pt x="5" y="12"/>
                        <a:pt x="2" y="12"/>
                        <a:pt x="2" y="14"/>
                      </a:cubicBezTo>
                      <a:cubicBezTo>
                        <a:pt x="3" y="17"/>
                        <a:pt x="0" y="20"/>
                        <a:pt x="1" y="23"/>
                      </a:cubicBezTo>
                      <a:cubicBezTo>
                        <a:pt x="1" y="24"/>
                        <a:pt x="0" y="27"/>
                        <a:pt x="1" y="28"/>
                      </a:cubicBezTo>
                      <a:cubicBezTo>
                        <a:pt x="2" y="29"/>
                        <a:pt x="0" y="32"/>
                        <a:pt x="2" y="33"/>
                      </a:cubicBezTo>
                      <a:cubicBezTo>
                        <a:pt x="2" y="33"/>
                        <a:pt x="2" y="37"/>
                        <a:pt x="3" y="37"/>
                      </a:cubicBezTo>
                      <a:cubicBezTo>
                        <a:pt x="4" y="36"/>
                        <a:pt x="4" y="42"/>
                        <a:pt x="5" y="41"/>
                      </a:cubicBezTo>
                      <a:cubicBezTo>
                        <a:pt x="6" y="41"/>
                        <a:pt x="6" y="45"/>
                        <a:pt x="8" y="44"/>
                      </a:cubicBezTo>
                      <a:cubicBezTo>
                        <a:pt x="9" y="43"/>
                        <a:pt x="10" y="47"/>
                        <a:pt x="12" y="45"/>
                      </a:cubicBezTo>
                      <a:cubicBezTo>
                        <a:pt x="13" y="44"/>
                        <a:pt x="14" y="48"/>
                        <a:pt x="15" y="45"/>
                      </a:cubicBezTo>
                      <a:cubicBezTo>
                        <a:pt x="15" y="43"/>
                        <a:pt x="17" y="46"/>
                        <a:pt x="17" y="44"/>
                      </a:cubicBezTo>
                      <a:cubicBezTo>
                        <a:pt x="17" y="42"/>
                        <a:pt x="19" y="44"/>
                        <a:pt x="19" y="42"/>
                      </a:cubicBezTo>
                      <a:cubicBezTo>
                        <a:pt x="19" y="40"/>
                        <a:pt x="21" y="41"/>
                        <a:pt x="21" y="38"/>
                      </a:cubicBezTo>
                      <a:cubicBezTo>
                        <a:pt x="22" y="37"/>
                        <a:pt x="23" y="37"/>
                        <a:pt x="23" y="34"/>
                      </a:cubicBezTo>
                      <a:cubicBezTo>
                        <a:pt x="23" y="33"/>
                        <a:pt x="25" y="32"/>
                        <a:pt x="25" y="29"/>
                      </a:cubicBezTo>
                      <a:cubicBezTo>
                        <a:pt x="24" y="28"/>
                        <a:pt x="26" y="26"/>
                        <a:pt x="25" y="24"/>
                      </a:cubicBezTo>
                      <a:cubicBezTo>
                        <a:pt x="25" y="22"/>
                        <a:pt x="26" y="20"/>
                        <a:pt x="25" y="19"/>
                      </a:cubicBezTo>
                      <a:cubicBezTo>
                        <a:pt x="24" y="17"/>
                        <a:pt x="26" y="13"/>
                        <a:pt x="24" y="13"/>
                      </a:cubicBezTo>
                      <a:cubicBezTo>
                        <a:pt x="23" y="12"/>
                        <a:pt x="24" y="9"/>
                        <a:pt x="23" y="9"/>
                      </a:cubicBezTo>
                      <a:cubicBezTo>
                        <a:pt x="21" y="8"/>
                        <a:pt x="22" y="4"/>
                        <a:pt x="21" y="4"/>
                      </a:cubicBezTo>
                      <a:cubicBezTo>
                        <a:pt x="20" y="5"/>
                        <a:pt x="19" y="2"/>
                        <a:pt x="18" y="2"/>
                      </a:cubicBezTo>
                      <a:cubicBezTo>
                        <a:pt x="16" y="3"/>
                        <a:pt x="16" y="0"/>
                        <a:pt x="14" y="1"/>
                      </a:cubicBezTo>
                      <a:cubicBezTo>
                        <a:pt x="13" y="3"/>
                        <a:pt x="12" y="0"/>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3" name="Freeform 11404">
                  <a:extLst>
                    <a:ext uri="{FF2B5EF4-FFF2-40B4-BE49-F238E27FC236}">
                      <a16:creationId xmlns:a16="http://schemas.microsoft.com/office/drawing/2014/main" id="{51E71575-376B-D66A-8D6B-CC7BD4CC332D}"/>
                    </a:ext>
                  </a:extLst>
                </p:cNvPr>
                <p:cNvSpPr>
                  <a:spLocks/>
                </p:cNvSpPr>
                <p:nvPr/>
              </p:nvSpPr>
              <p:spPr bwMode="auto">
                <a:xfrm>
                  <a:off x="4863" y="2377"/>
                  <a:ext cx="20" cy="37"/>
                </a:xfrm>
                <a:custGeom>
                  <a:avLst/>
                  <a:gdLst>
                    <a:gd name="T0" fmla="*/ 1 w 24"/>
                    <a:gd name="T1" fmla="*/ 14 h 44"/>
                    <a:gd name="T2" fmla="*/ 3 w 24"/>
                    <a:gd name="T3" fmla="*/ 16 h 44"/>
                    <a:gd name="T4" fmla="*/ 4 w 24"/>
                    <a:gd name="T5" fmla="*/ 15 h 44"/>
                    <a:gd name="T6" fmla="*/ 5 w 24"/>
                    <a:gd name="T7" fmla="*/ 14 h 44"/>
                    <a:gd name="T8" fmla="*/ 6 w 24"/>
                    <a:gd name="T9" fmla="*/ 13 h 44"/>
                    <a:gd name="T10" fmla="*/ 7 w 24"/>
                    <a:gd name="T11" fmla="*/ 12 h 44"/>
                    <a:gd name="T12" fmla="*/ 8 w 24"/>
                    <a:gd name="T13" fmla="*/ 10 h 44"/>
                    <a:gd name="T14" fmla="*/ 9 w 24"/>
                    <a:gd name="T15" fmla="*/ 8 h 44"/>
                    <a:gd name="T16" fmla="*/ 9 w 24"/>
                    <a:gd name="T17" fmla="*/ 5 h 44"/>
                    <a:gd name="T18" fmla="*/ 9 w 24"/>
                    <a:gd name="T19" fmla="*/ 3 h 44"/>
                    <a:gd name="T20" fmla="*/ 9 w 24"/>
                    <a:gd name="T21" fmla="*/ 0 h 44"/>
                    <a:gd name="T22" fmla="*/ 9 w 24"/>
                    <a:gd name="T23" fmla="*/ 0 h 44"/>
                    <a:gd name="T24" fmla="*/ 11 w 24"/>
                    <a:gd name="T25" fmla="*/ 3 h 44"/>
                    <a:gd name="T26" fmla="*/ 11 w 24"/>
                    <a:gd name="T27" fmla="*/ 5 h 44"/>
                    <a:gd name="T28" fmla="*/ 11 w 24"/>
                    <a:gd name="T29" fmla="*/ 8 h 44"/>
                    <a:gd name="T30" fmla="*/ 11 w 24"/>
                    <a:gd name="T31" fmla="*/ 10 h 44"/>
                    <a:gd name="T32" fmla="*/ 11 w 24"/>
                    <a:gd name="T33" fmla="*/ 13 h 44"/>
                    <a:gd name="T34" fmla="*/ 11 w 24"/>
                    <a:gd name="T35" fmla="*/ 15 h 44"/>
                    <a:gd name="T36" fmla="*/ 9 w 24"/>
                    <a:gd name="T37" fmla="*/ 17 h 44"/>
                    <a:gd name="T38" fmla="*/ 8 w 24"/>
                    <a:gd name="T39" fmla="*/ 19 h 44"/>
                    <a:gd name="T40" fmla="*/ 8 w 24"/>
                    <a:gd name="T41" fmla="*/ 20 h 44"/>
                    <a:gd name="T42" fmla="*/ 7 w 24"/>
                    <a:gd name="T43" fmla="*/ 20 h 44"/>
                    <a:gd name="T44" fmla="*/ 5 w 24"/>
                    <a:gd name="T45" fmla="*/ 20 h 44"/>
                    <a:gd name="T46" fmla="*/ 3 w 24"/>
                    <a:gd name="T47" fmla="*/ 20 h 44"/>
                    <a:gd name="T48" fmla="*/ 3 w 24"/>
                    <a:gd name="T49" fmla="*/ 19 h 44"/>
                    <a:gd name="T50" fmla="*/ 1 w 24"/>
                    <a:gd name="T51" fmla="*/ 17 h 44"/>
                    <a:gd name="T52" fmla="*/ 0 w 24"/>
                    <a:gd name="T53" fmla="*/ 14 h 44"/>
                    <a:gd name="T54" fmla="*/ 1 w 24"/>
                    <a:gd name="T55" fmla="*/ 14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 h="44">
                      <a:moveTo>
                        <a:pt x="1" y="29"/>
                      </a:moveTo>
                      <a:cubicBezTo>
                        <a:pt x="2" y="28"/>
                        <a:pt x="3" y="33"/>
                        <a:pt x="5" y="31"/>
                      </a:cubicBezTo>
                      <a:cubicBezTo>
                        <a:pt x="5" y="30"/>
                        <a:pt x="7" y="33"/>
                        <a:pt x="8" y="30"/>
                      </a:cubicBezTo>
                      <a:cubicBezTo>
                        <a:pt x="8" y="29"/>
                        <a:pt x="9" y="31"/>
                        <a:pt x="10" y="29"/>
                      </a:cubicBezTo>
                      <a:cubicBezTo>
                        <a:pt x="10" y="28"/>
                        <a:pt x="12" y="29"/>
                        <a:pt x="12" y="27"/>
                      </a:cubicBezTo>
                      <a:cubicBezTo>
                        <a:pt x="12" y="25"/>
                        <a:pt x="14" y="26"/>
                        <a:pt x="14" y="24"/>
                      </a:cubicBezTo>
                      <a:cubicBezTo>
                        <a:pt x="15" y="22"/>
                        <a:pt x="16" y="22"/>
                        <a:pt x="16" y="20"/>
                      </a:cubicBezTo>
                      <a:cubicBezTo>
                        <a:pt x="16" y="18"/>
                        <a:pt x="18" y="17"/>
                        <a:pt x="18" y="15"/>
                      </a:cubicBezTo>
                      <a:cubicBezTo>
                        <a:pt x="17" y="13"/>
                        <a:pt x="19" y="11"/>
                        <a:pt x="18" y="9"/>
                      </a:cubicBezTo>
                      <a:cubicBezTo>
                        <a:pt x="18" y="8"/>
                        <a:pt x="19" y="6"/>
                        <a:pt x="18" y="5"/>
                      </a:cubicBezTo>
                      <a:cubicBezTo>
                        <a:pt x="18" y="3"/>
                        <a:pt x="18" y="1"/>
                        <a:pt x="18" y="0"/>
                      </a:cubicBezTo>
                      <a:cubicBezTo>
                        <a:pt x="19" y="0"/>
                        <a:pt x="19" y="0"/>
                        <a:pt x="19" y="0"/>
                      </a:cubicBezTo>
                      <a:cubicBezTo>
                        <a:pt x="20" y="0"/>
                        <a:pt x="19" y="4"/>
                        <a:pt x="21" y="5"/>
                      </a:cubicBezTo>
                      <a:cubicBezTo>
                        <a:pt x="22" y="5"/>
                        <a:pt x="21" y="8"/>
                        <a:pt x="22" y="9"/>
                      </a:cubicBezTo>
                      <a:cubicBezTo>
                        <a:pt x="24" y="9"/>
                        <a:pt x="22" y="13"/>
                        <a:pt x="23" y="15"/>
                      </a:cubicBezTo>
                      <a:cubicBezTo>
                        <a:pt x="24" y="16"/>
                        <a:pt x="23" y="18"/>
                        <a:pt x="23" y="20"/>
                      </a:cubicBezTo>
                      <a:cubicBezTo>
                        <a:pt x="24" y="22"/>
                        <a:pt x="22" y="24"/>
                        <a:pt x="23" y="25"/>
                      </a:cubicBezTo>
                      <a:cubicBezTo>
                        <a:pt x="23" y="28"/>
                        <a:pt x="21" y="29"/>
                        <a:pt x="21" y="30"/>
                      </a:cubicBezTo>
                      <a:cubicBezTo>
                        <a:pt x="21" y="33"/>
                        <a:pt x="20" y="33"/>
                        <a:pt x="19" y="34"/>
                      </a:cubicBezTo>
                      <a:cubicBezTo>
                        <a:pt x="19" y="37"/>
                        <a:pt x="17" y="36"/>
                        <a:pt x="17" y="38"/>
                      </a:cubicBezTo>
                      <a:cubicBezTo>
                        <a:pt x="17" y="40"/>
                        <a:pt x="15" y="38"/>
                        <a:pt x="15" y="40"/>
                      </a:cubicBezTo>
                      <a:cubicBezTo>
                        <a:pt x="15" y="42"/>
                        <a:pt x="13" y="39"/>
                        <a:pt x="13" y="41"/>
                      </a:cubicBezTo>
                      <a:cubicBezTo>
                        <a:pt x="12" y="44"/>
                        <a:pt x="11" y="40"/>
                        <a:pt x="10" y="41"/>
                      </a:cubicBezTo>
                      <a:cubicBezTo>
                        <a:pt x="8" y="43"/>
                        <a:pt x="7" y="39"/>
                        <a:pt x="6" y="40"/>
                      </a:cubicBezTo>
                      <a:cubicBezTo>
                        <a:pt x="4" y="41"/>
                        <a:pt x="4" y="37"/>
                        <a:pt x="3" y="37"/>
                      </a:cubicBezTo>
                      <a:cubicBezTo>
                        <a:pt x="2" y="38"/>
                        <a:pt x="2" y="32"/>
                        <a:pt x="1" y="33"/>
                      </a:cubicBezTo>
                      <a:cubicBezTo>
                        <a:pt x="0" y="33"/>
                        <a:pt x="0" y="31"/>
                        <a:pt x="0" y="29"/>
                      </a:cubicBezTo>
                      <a:lnTo>
                        <a:pt x="1" y="29"/>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4" name="Freeform 11405">
                  <a:extLst>
                    <a:ext uri="{FF2B5EF4-FFF2-40B4-BE49-F238E27FC236}">
                      <a16:creationId xmlns:a16="http://schemas.microsoft.com/office/drawing/2014/main" id="{C6BA5347-1DA8-0E40-75FF-697ECCB695D0}"/>
                    </a:ext>
                  </a:extLst>
                </p:cNvPr>
                <p:cNvSpPr>
                  <a:spLocks/>
                </p:cNvSpPr>
                <p:nvPr/>
              </p:nvSpPr>
              <p:spPr bwMode="auto">
                <a:xfrm>
                  <a:off x="4863" y="2392"/>
                  <a:ext cx="20" cy="22"/>
                </a:xfrm>
                <a:custGeom>
                  <a:avLst/>
                  <a:gdLst>
                    <a:gd name="T0" fmla="*/ 0 w 24"/>
                    <a:gd name="T1" fmla="*/ 6 h 26"/>
                    <a:gd name="T2" fmla="*/ 1 w 24"/>
                    <a:gd name="T3" fmla="*/ 8 h 26"/>
                    <a:gd name="T4" fmla="*/ 3 w 24"/>
                    <a:gd name="T5" fmla="*/ 10 h 26"/>
                    <a:gd name="T6" fmla="*/ 3 w 24"/>
                    <a:gd name="T7" fmla="*/ 12 h 26"/>
                    <a:gd name="T8" fmla="*/ 5 w 24"/>
                    <a:gd name="T9" fmla="*/ 12 h 26"/>
                    <a:gd name="T10" fmla="*/ 7 w 24"/>
                    <a:gd name="T11" fmla="*/ 12 h 26"/>
                    <a:gd name="T12" fmla="*/ 8 w 24"/>
                    <a:gd name="T13" fmla="*/ 12 h 26"/>
                    <a:gd name="T14" fmla="*/ 8 w 24"/>
                    <a:gd name="T15" fmla="*/ 10 h 26"/>
                    <a:gd name="T16" fmla="*/ 9 w 24"/>
                    <a:gd name="T17" fmla="*/ 8 h 26"/>
                    <a:gd name="T18" fmla="*/ 11 w 24"/>
                    <a:gd name="T19" fmla="*/ 6 h 26"/>
                    <a:gd name="T20" fmla="*/ 11 w 24"/>
                    <a:gd name="T21" fmla="*/ 3 h 26"/>
                    <a:gd name="T22" fmla="*/ 11 w 24"/>
                    <a:gd name="T23" fmla="*/ 2 h 26"/>
                    <a:gd name="T24" fmla="*/ 11 w 24"/>
                    <a:gd name="T25" fmla="*/ 0 h 26"/>
                    <a:gd name="T26" fmla="*/ 11 w 24"/>
                    <a:gd name="T27" fmla="*/ 3 h 26"/>
                    <a:gd name="T28" fmla="*/ 11 w 24"/>
                    <a:gd name="T29" fmla="*/ 4 h 26"/>
                    <a:gd name="T30" fmla="*/ 10 w 24"/>
                    <a:gd name="T31" fmla="*/ 6 h 26"/>
                    <a:gd name="T32" fmla="*/ 8 w 24"/>
                    <a:gd name="T33" fmla="*/ 8 h 26"/>
                    <a:gd name="T34" fmla="*/ 8 w 24"/>
                    <a:gd name="T35" fmla="*/ 9 h 26"/>
                    <a:gd name="T36" fmla="*/ 7 w 24"/>
                    <a:gd name="T37" fmla="*/ 10 h 26"/>
                    <a:gd name="T38" fmla="*/ 5 w 24"/>
                    <a:gd name="T39" fmla="*/ 10 h 26"/>
                    <a:gd name="T40" fmla="*/ 3 w 24"/>
                    <a:gd name="T41" fmla="*/ 9 h 26"/>
                    <a:gd name="T42" fmla="*/ 3 w 24"/>
                    <a:gd name="T43" fmla="*/ 8 h 26"/>
                    <a:gd name="T44" fmla="*/ 2 w 24"/>
                    <a:gd name="T45" fmla="*/ 6 h 26"/>
                    <a:gd name="T46" fmla="*/ 1 w 24"/>
                    <a:gd name="T47" fmla="*/ 6 h 26"/>
                    <a:gd name="T48" fmla="*/ 0 w 24"/>
                    <a:gd name="T49" fmla="*/ 6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4" h="26">
                      <a:moveTo>
                        <a:pt x="0" y="11"/>
                      </a:moveTo>
                      <a:cubicBezTo>
                        <a:pt x="0" y="13"/>
                        <a:pt x="0" y="15"/>
                        <a:pt x="1" y="15"/>
                      </a:cubicBezTo>
                      <a:cubicBezTo>
                        <a:pt x="2" y="14"/>
                        <a:pt x="2" y="20"/>
                        <a:pt x="3" y="19"/>
                      </a:cubicBezTo>
                      <a:cubicBezTo>
                        <a:pt x="4" y="19"/>
                        <a:pt x="4" y="23"/>
                        <a:pt x="6" y="22"/>
                      </a:cubicBezTo>
                      <a:cubicBezTo>
                        <a:pt x="7" y="21"/>
                        <a:pt x="8" y="25"/>
                        <a:pt x="10" y="23"/>
                      </a:cubicBezTo>
                      <a:cubicBezTo>
                        <a:pt x="11" y="22"/>
                        <a:pt x="12" y="26"/>
                        <a:pt x="13" y="23"/>
                      </a:cubicBezTo>
                      <a:cubicBezTo>
                        <a:pt x="13" y="21"/>
                        <a:pt x="15" y="24"/>
                        <a:pt x="15" y="22"/>
                      </a:cubicBezTo>
                      <a:cubicBezTo>
                        <a:pt x="15" y="20"/>
                        <a:pt x="17" y="22"/>
                        <a:pt x="17" y="20"/>
                      </a:cubicBezTo>
                      <a:cubicBezTo>
                        <a:pt x="17" y="18"/>
                        <a:pt x="19" y="19"/>
                        <a:pt x="19" y="16"/>
                      </a:cubicBezTo>
                      <a:cubicBezTo>
                        <a:pt x="20" y="15"/>
                        <a:pt x="21" y="15"/>
                        <a:pt x="21" y="12"/>
                      </a:cubicBezTo>
                      <a:cubicBezTo>
                        <a:pt x="21" y="11"/>
                        <a:pt x="23" y="10"/>
                        <a:pt x="23" y="7"/>
                      </a:cubicBezTo>
                      <a:cubicBezTo>
                        <a:pt x="22" y="6"/>
                        <a:pt x="24" y="4"/>
                        <a:pt x="23" y="2"/>
                      </a:cubicBezTo>
                      <a:cubicBezTo>
                        <a:pt x="23" y="1"/>
                        <a:pt x="23" y="1"/>
                        <a:pt x="23" y="0"/>
                      </a:cubicBezTo>
                      <a:cubicBezTo>
                        <a:pt x="23" y="1"/>
                        <a:pt x="23" y="2"/>
                        <a:pt x="23" y="3"/>
                      </a:cubicBezTo>
                      <a:cubicBezTo>
                        <a:pt x="23" y="6"/>
                        <a:pt x="22" y="7"/>
                        <a:pt x="22" y="8"/>
                      </a:cubicBezTo>
                      <a:cubicBezTo>
                        <a:pt x="21" y="11"/>
                        <a:pt x="20" y="11"/>
                        <a:pt x="20" y="12"/>
                      </a:cubicBezTo>
                      <a:cubicBezTo>
                        <a:pt x="19" y="15"/>
                        <a:pt x="18" y="14"/>
                        <a:pt x="17" y="16"/>
                      </a:cubicBezTo>
                      <a:cubicBezTo>
                        <a:pt x="17" y="18"/>
                        <a:pt x="16" y="16"/>
                        <a:pt x="15" y="18"/>
                      </a:cubicBezTo>
                      <a:cubicBezTo>
                        <a:pt x="15" y="20"/>
                        <a:pt x="13" y="17"/>
                        <a:pt x="13" y="19"/>
                      </a:cubicBezTo>
                      <a:cubicBezTo>
                        <a:pt x="12" y="22"/>
                        <a:pt x="11" y="18"/>
                        <a:pt x="10" y="19"/>
                      </a:cubicBezTo>
                      <a:cubicBezTo>
                        <a:pt x="8" y="21"/>
                        <a:pt x="7" y="17"/>
                        <a:pt x="6" y="18"/>
                      </a:cubicBezTo>
                      <a:cubicBezTo>
                        <a:pt x="5" y="19"/>
                        <a:pt x="4" y="15"/>
                        <a:pt x="3" y="15"/>
                      </a:cubicBezTo>
                      <a:cubicBezTo>
                        <a:pt x="2" y="16"/>
                        <a:pt x="2" y="13"/>
                        <a:pt x="2" y="11"/>
                      </a:cubicBezTo>
                      <a:cubicBezTo>
                        <a:pt x="1" y="11"/>
                        <a:pt x="1" y="11"/>
                        <a:pt x="1" y="11"/>
                      </a:cubicBezTo>
                      <a:lnTo>
                        <a:pt x="0" y="11"/>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5" name="Freeform 11406">
                  <a:extLst>
                    <a:ext uri="{FF2B5EF4-FFF2-40B4-BE49-F238E27FC236}">
                      <a16:creationId xmlns:a16="http://schemas.microsoft.com/office/drawing/2014/main" id="{32716406-567E-1E37-C6AF-0BA7616ED9A1}"/>
                    </a:ext>
                  </a:extLst>
                </p:cNvPr>
                <p:cNvSpPr>
                  <a:spLocks/>
                </p:cNvSpPr>
                <p:nvPr/>
              </p:nvSpPr>
              <p:spPr bwMode="auto">
                <a:xfrm>
                  <a:off x="4876" y="2384"/>
                  <a:ext cx="1" cy="3"/>
                </a:xfrm>
                <a:custGeom>
                  <a:avLst/>
                  <a:gdLst>
                    <a:gd name="T0" fmla="*/ 1 w 2"/>
                    <a:gd name="T1" fmla="*/ 1 h 4"/>
                    <a:gd name="T2" fmla="*/ 1 w 2"/>
                    <a:gd name="T3" fmla="*/ 2 h 4"/>
                    <a:gd name="T4" fmla="*/ 1 w 2"/>
                    <a:gd name="T5" fmla="*/ 2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1"/>
                      </a:moveTo>
                      <a:cubicBezTo>
                        <a:pt x="1" y="1"/>
                        <a:pt x="1" y="3"/>
                        <a:pt x="1" y="3"/>
                      </a:cubicBezTo>
                      <a:cubicBezTo>
                        <a:pt x="1" y="4"/>
                        <a:pt x="1" y="3"/>
                        <a:pt x="1" y="3"/>
                      </a:cubicBezTo>
                      <a:cubicBezTo>
                        <a:pt x="0" y="1"/>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6" name="Freeform 11407">
                  <a:extLst>
                    <a:ext uri="{FF2B5EF4-FFF2-40B4-BE49-F238E27FC236}">
                      <a16:creationId xmlns:a16="http://schemas.microsoft.com/office/drawing/2014/main" id="{2A0A19D7-CDC9-EDCB-EB64-91B516DEA787}"/>
                    </a:ext>
                  </a:extLst>
                </p:cNvPr>
                <p:cNvSpPr>
                  <a:spLocks/>
                </p:cNvSpPr>
                <p:nvPr/>
              </p:nvSpPr>
              <p:spPr bwMode="auto">
                <a:xfrm>
                  <a:off x="4874" y="2380"/>
                  <a:ext cx="2" cy="3"/>
                </a:xfrm>
                <a:custGeom>
                  <a:avLst/>
                  <a:gdLst>
                    <a:gd name="T0" fmla="*/ 1 w 3"/>
                    <a:gd name="T1" fmla="*/ 0 h 4"/>
                    <a:gd name="T2" fmla="*/ 0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3" y="2"/>
                        <a:pt x="1" y="4"/>
                        <a:pt x="0" y="4"/>
                      </a:cubicBezTo>
                      <a:cubicBezTo>
                        <a:pt x="0"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7" name="Freeform 11408">
                  <a:extLst>
                    <a:ext uri="{FF2B5EF4-FFF2-40B4-BE49-F238E27FC236}">
                      <a16:creationId xmlns:a16="http://schemas.microsoft.com/office/drawing/2014/main" id="{E35F051B-4C5F-CE1F-490E-8BB8CD1CEA1A}"/>
                    </a:ext>
                  </a:extLst>
                </p:cNvPr>
                <p:cNvSpPr>
                  <a:spLocks/>
                </p:cNvSpPr>
                <p:nvPr/>
              </p:nvSpPr>
              <p:spPr bwMode="auto">
                <a:xfrm>
                  <a:off x="4872" y="2387"/>
                  <a:ext cx="2" cy="4"/>
                </a:xfrm>
                <a:custGeom>
                  <a:avLst/>
                  <a:gdLst>
                    <a:gd name="T0" fmla="*/ 2 w 2"/>
                    <a:gd name="T1" fmla="*/ 1 h 4"/>
                    <a:gd name="T2" fmla="*/ 1 w 2"/>
                    <a:gd name="T3" fmla="*/ 0 h 4"/>
                    <a:gd name="T4" fmla="*/ 0 w 2"/>
                    <a:gd name="T5" fmla="*/ 4 h 4"/>
                    <a:gd name="T6" fmla="*/ 2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1"/>
                      </a:moveTo>
                      <a:cubicBezTo>
                        <a:pt x="2" y="0"/>
                        <a:pt x="1" y="0"/>
                        <a:pt x="1" y="0"/>
                      </a:cubicBezTo>
                      <a:cubicBezTo>
                        <a:pt x="0" y="1"/>
                        <a:pt x="0" y="3"/>
                        <a:pt x="0" y="4"/>
                      </a:cubicBezTo>
                      <a:cubicBezTo>
                        <a:pt x="1" y="3"/>
                        <a:pt x="1"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8" name="Freeform 11409">
                  <a:extLst>
                    <a:ext uri="{FF2B5EF4-FFF2-40B4-BE49-F238E27FC236}">
                      <a16:creationId xmlns:a16="http://schemas.microsoft.com/office/drawing/2014/main" id="{CE2834FD-61CD-6DCF-2CF1-57FDB0EA8662}"/>
                    </a:ext>
                  </a:extLst>
                </p:cNvPr>
                <p:cNvSpPr>
                  <a:spLocks/>
                </p:cNvSpPr>
                <p:nvPr/>
              </p:nvSpPr>
              <p:spPr bwMode="auto">
                <a:xfrm>
                  <a:off x="4870" y="2381"/>
                  <a:ext cx="1" cy="5"/>
                </a:xfrm>
                <a:custGeom>
                  <a:avLst/>
                  <a:gdLst>
                    <a:gd name="T0" fmla="*/ 1 w 1"/>
                    <a:gd name="T1" fmla="*/ 0 h 7"/>
                    <a:gd name="T2" fmla="*/ 1 w 1"/>
                    <a:gd name="T3" fmla="*/ 1 h 7"/>
                    <a:gd name="T4" fmla="*/ 0 w 1"/>
                    <a:gd name="T5" fmla="*/ 1 h 7"/>
                    <a:gd name="T6" fmla="*/ 0 w 1"/>
                    <a:gd name="T7" fmla="*/ 1 h 7"/>
                    <a:gd name="T8" fmla="*/ 1 w 1"/>
                    <a:gd name="T9" fmla="*/ 0 h 7"/>
                    <a:gd name="T10" fmla="*/ 1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1" y="1"/>
                        <a:pt x="1" y="2"/>
                        <a:pt x="1" y="3"/>
                      </a:cubicBezTo>
                      <a:cubicBezTo>
                        <a:pt x="1" y="4"/>
                        <a:pt x="0" y="7"/>
                        <a:pt x="0" y="6"/>
                      </a:cubicBezTo>
                      <a:cubicBezTo>
                        <a:pt x="0" y="5"/>
                        <a:pt x="0" y="5"/>
                        <a:pt x="0"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29" name="Freeform 11410">
                  <a:extLst>
                    <a:ext uri="{FF2B5EF4-FFF2-40B4-BE49-F238E27FC236}">
                      <a16:creationId xmlns:a16="http://schemas.microsoft.com/office/drawing/2014/main" id="{3C278B21-6B16-5FEC-0B37-6BF614158E5E}"/>
                    </a:ext>
                  </a:extLst>
                </p:cNvPr>
                <p:cNvSpPr>
                  <a:spLocks/>
                </p:cNvSpPr>
                <p:nvPr/>
              </p:nvSpPr>
              <p:spPr bwMode="auto">
                <a:xfrm>
                  <a:off x="4872" y="2377"/>
                  <a:ext cx="2" cy="3"/>
                </a:xfrm>
                <a:custGeom>
                  <a:avLst/>
                  <a:gdLst>
                    <a:gd name="T0" fmla="*/ 2 w 2"/>
                    <a:gd name="T1" fmla="*/ 2 h 4"/>
                    <a:gd name="T2" fmla="*/ 0 w 2"/>
                    <a:gd name="T3" fmla="*/ 2 h 4"/>
                    <a:gd name="T4" fmla="*/ 2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3"/>
                      </a:moveTo>
                      <a:cubicBezTo>
                        <a:pt x="2" y="0"/>
                        <a:pt x="0" y="3"/>
                        <a:pt x="0" y="4"/>
                      </a:cubicBezTo>
                      <a:cubicBezTo>
                        <a:pt x="0" y="4"/>
                        <a:pt x="1" y="2"/>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0" name="Freeform 11411">
                  <a:extLst>
                    <a:ext uri="{FF2B5EF4-FFF2-40B4-BE49-F238E27FC236}">
                      <a16:creationId xmlns:a16="http://schemas.microsoft.com/office/drawing/2014/main" id="{0F9A9602-E69B-8D9C-D9D1-35F082779ED4}"/>
                    </a:ext>
                  </a:extLst>
                </p:cNvPr>
                <p:cNvSpPr>
                  <a:spLocks/>
                </p:cNvSpPr>
                <p:nvPr/>
              </p:nvSpPr>
              <p:spPr bwMode="auto">
                <a:xfrm>
                  <a:off x="4871" y="2395"/>
                  <a:ext cx="3" cy="5"/>
                </a:xfrm>
                <a:custGeom>
                  <a:avLst/>
                  <a:gdLst>
                    <a:gd name="T0" fmla="*/ 2 w 3"/>
                    <a:gd name="T1" fmla="*/ 0 h 6"/>
                    <a:gd name="T2" fmla="*/ 0 w 3"/>
                    <a:gd name="T3" fmla="*/ 3 h 6"/>
                    <a:gd name="T4" fmla="*/ 2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2" y="0"/>
                      </a:moveTo>
                      <a:cubicBezTo>
                        <a:pt x="3" y="0"/>
                        <a:pt x="1" y="6"/>
                        <a:pt x="0" y="4"/>
                      </a:cubicBezTo>
                      <a:cubicBezTo>
                        <a:pt x="1" y="3"/>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1" name="Freeform 11412">
                  <a:extLst>
                    <a:ext uri="{FF2B5EF4-FFF2-40B4-BE49-F238E27FC236}">
                      <a16:creationId xmlns:a16="http://schemas.microsoft.com/office/drawing/2014/main" id="{F5761E09-4A0E-ED24-DC67-FB6FB34DDF13}"/>
                    </a:ext>
                  </a:extLst>
                </p:cNvPr>
                <p:cNvSpPr>
                  <a:spLocks/>
                </p:cNvSpPr>
                <p:nvPr/>
              </p:nvSpPr>
              <p:spPr bwMode="auto">
                <a:xfrm>
                  <a:off x="4868" y="2390"/>
                  <a:ext cx="2" cy="5"/>
                </a:xfrm>
                <a:custGeom>
                  <a:avLst/>
                  <a:gdLst>
                    <a:gd name="T0" fmla="*/ 2 w 2"/>
                    <a:gd name="T1" fmla="*/ 2 h 6"/>
                    <a:gd name="T2" fmla="*/ 1 w 2"/>
                    <a:gd name="T3" fmla="*/ 3 h 6"/>
                    <a:gd name="T4" fmla="*/ 1 w 2"/>
                    <a:gd name="T5" fmla="*/ 3 h 6"/>
                    <a:gd name="T6" fmla="*/ 2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1" y="0"/>
                        <a:pt x="0" y="5"/>
                        <a:pt x="1" y="6"/>
                      </a:cubicBezTo>
                      <a:cubicBezTo>
                        <a:pt x="1" y="6"/>
                        <a:pt x="1" y="5"/>
                        <a:pt x="1" y="4"/>
                      </a:cubicBezTo>
                      <a:cubicBezTo>
                        <a:pt x="1" y="3"/>
                        <a:pt x="1" y="3"/>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2" name="Freeform 11413">
                  <a:extLst>
                    <a:ext uri="{FF2B5EF4-FFF2-40B4-BE49-F238E27FC236}">
                      <a16:creationId xmlns:a16="http://schemas.microsoft.com/office/drawing/2014/main" id="{5C90AF2B-E92A-D6AB-4768-CD2DF0FC5C79}"/>
                    </a:ext>
                  </a:extLst>
                </p:cNvPr>
                <p:cNvSpPr>
                  <a:spLocks/>
                </p:cNvSpPr>
                <p:nvPr/>
              </p:nvSpPr>
              <p:spPr bwMode="auto">
                <a:xfrm>
                  <a:off x="4865" y="2385"/>
                  <a:ext cx="2" cy="4"/>
                </a:xfrm>
                <a:custGeom>
                  <a:avLst/>
                  <a:gdLst>
                    <a:gd name="T0" fmla="*/ 1 w 3"/>
                    <a:gd name="T1" fmla="*/ 0 h 5"/>
                    <a:gd name="T2" fmla="*/ 0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3" y="2"/>
                        <a:pt x="1" y="5"/>
                        <a:pt x="0" y="5"/>
                      </a:cubicBezTo>
                      <a:cubicBezTo>
                        <a:pt x="1" y="4"/>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3" name="Freeform 11414">
                  <a:extLst>
                    <a:ext uri="{FF2B5EF4-FFF2-40B4-BE49-F238E27FC236}">
                      <a16:creationId xmlns:a16="http://schemas.microsoft.com/office/drawing/2014/main" id="{3EAE8EE4-23E0-2FD8-1864-481EA40D27E5}"/>
                    </a:ext>
                  </a:extLst>
                </p:cNvPr>
                <p:cNvSpPr>
                  <a:spLocks/>
                </p:cNvSpPr>
                <p:nvPr/>
              </p:nvSpPr>
              <p:spPr bwMode="auto">
                <a:xfrm>
                  <a:off x="4867" y="2379"/>
                  <a:ext cx="2" cy="3"/>
                </a:xfrm>
                <a:custGeom>
                  <a:avLst/>
                  <a:gdLst>
                    <a:gd name="T0" fmla="*/ 2 w 2"/>
                    <a:gd name="T1" fmla="*/ 1 h 4"/>
                    <a:gd name="T2" fmla="*/ 0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1" y="0"/>
                        <a:pt x="0" y="3"/>
                        <a:pt x="0" y="4"/>
                      </a:cubicBezTo>
                      <a:cubicBezTo>
                        <a:pt x="0"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4" name="Freeform 11415">
                  <a:extLst>
                    <a:ext uri="{FF2B5EF4-FFF2-40B4-BE49-F238E27FC236}">
                      <a16:creationId xmlns:a16="http://schemas.microsoft.com/office/drawing/2014/main" id="{3C011E77-60C3-2DC2-57D8-575973624385}"/>
                    </a:ext>
                  </a:extLst>
                </p:cNvPr>
                <p:cNvSpPr>
                  <a:spLocks/>
                </p:cNvSpPr>
                <p:nvPr/>
              </p:nvSpPr>
              <p:spPr bwMode="auto">
                <a:xfrm>
                  <a:off x="4867" y="2397"/>
                  <a:ext cx="2" cy="3"/>
                </a:xfrm>
                <a:custGeom>
                  <a:avLst/>
                  <a:gdLst>
                    <a:gd name="T0" fmla="*/ 2 w 2"/>
                    <a:gd name="T1" fmla="*/ 0 h 3"/>
                    <a:gd name="T2" fmla="*/ 0 w 2"/>
                    <a:gd name="T3" fmla="*/ 1 h 3"/>
                    <a:gd name="T4" fmla="*/ 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2" y="2"/>
                        <a:pt x="0" y="3"/>
                        <a:pt x="0" y="1"/>
                      </a:cubicBezTo>
                      <a:cubicBezTo>
                        <a:pt x="0" y="2"/>
                        <a:pt x="1"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5" name="Freeform 11416">
                  <a:extLst>
                    <a:ext uri="{FF2B5EF4-FFF2-40B4-BE49-F238E27FC236}">
                      <a16:creationId xmlns:a16="http://schemas.microsoft.com/office/drawing/2014/main" id="{A10E442D-C81B-7EB4-AD0E-E3DA834871E9}"/>
                    </a:ext>
                  </a:extLst>
                </p:cNvPr>
                <p:cNvSpPr>
                  <a:spLocks/>
                </p:cNvSpPr>
                <p:nvPr/>
              </p:nvSpPr>
              <p:spPr bwMode="auto">
                <a:xfrm>
                  <a:off x="4865" y="2392"/>
                  <a:ext cx="1" cy="5"/>
                </a:xfrm>
                <a:custGeom>
                  <a:avLst/>
                  <a:gdLst>
                    <a:gd name="T0" fmla="*/ 1 w 1"/>
                    <a:gd name="T1" fmla="*/ 1 h 6"/>
                    <a:gd name="T2" fmla="*/ 1 w 1"/>
                    <a:gd name="T3" fmla="*/ 3 h 6"/>
                    <a:gd name="T4" fmla="*/ 0 w 1"/>
                    <a:gd name="T5" fmla="*/ 3 h 6"/>
                    <a:gd name="T6" fmla="*/ 1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1" y="1"/>
                      </a:moveTo>
                      <a:cubicBezTo>
                        <a:pt x="1" y="0"/>
                        <a:pt x="0" y="5"/>
                        <a:pt x="1" y="6"/>
                      </a:cubicBezTo>
                      <a:cubicBezTo>
                        <a:pt x="0" y="5"/>
                        <a:pt x="0" y="5"/>
                        <a:pt x="0" y="4"/>
                      </a:cubicBezTo>
                      <a:cubicBezTo>
                        <a:pt x="0" y="2"/>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6" name="Freeform 11417">
                  <a:extLst>
                    <a:ext uri="{FF2B5EF4-FFF2-40B4-BE49-F238E27FC236}">
                      <a16:creationId xmlns:a16="http://schemas.microsoft.com/office/drawing/2014/main" id="{363BB840-4226-659B-FE25-418BD9225FC9}"/>
                    </a:ext>
                  </a:extLst>
                </p:cNvPr>
                <p:cNvSpPr>
                  <a:spLocks/>
                </p:cNvSpPr>
                <p:nvPr/>
              </p:nvSpPr>
              <p:spPr bwMode="auto">
                <a:xfrm>
                  <a:off x="4862" y="2391"/>
                  <a:ext cx="2" cy="3"/>
                </a:xfrm>
                <a:custGeom>
                  <a:avLst/>
                  <a:gdLst>
                    <a:gd name="T0" fmla="*/ 2 w 2"/>
                    <a:gd name="T1" fmla="*/ 0 h 4"/>
                    <a:gd name="T2" fmla="*/ 1 w 2"/>
                    <a:gd name="T3" fmla="*/ 2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1" y="1"/>
                        <a:pt x="1" y="4"/>
                        <a:pt x="1" y="4"/>
                      </a:cubicBezTo>
                      <a:cubicBezTo>
                        <a:pt x="2" y="4"/>
                        <a:pt x="0"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7" name="Freeform 11418">
                  <a:extLst>
                    <a:ext uri="{FF2B5EF4-FFF2-40B4-BE49-F238E27FC236}">
                      <a16:creationId xmlns:a16="http://schemas.microsoft.com/office/drawing/2014/main" id="{35D52FEC-B4F3-B198-03A2-D7D56C452AD0}"/>
                    </a:ext>
                  </a:extLst>
                </p:cNvPr>
                <p:cNvSpPr>
                  <a:spLocks noEditPoints="1"/>
                </p:cNvSpPr>
                <p:nvPr/>
              </p:nvSpPr>
              <p:spPr bwMode="auto">
                <a:xfrm>
                  <a:off x="4627" y="2277"/>
                  <a:ext cx="10" cy="24"/>
                </a:xfrm>
                <a:custGeom>
                  <a:avLst/>
                  <a:gdLst>
                    <a:gd name="T0" fmla="*/ 3 w 12"/>
                    <a:gd name="T1" fmla="*/ 9 h 30"/>
                    <a:gd name="T2" fmla="*/ 3 w 12"/>
                    <a:gd name="T3" fmla="*/ 10 h 30"/>
                    <a:gd name="T4" fmla="*/ 3 w 12"/>
                    <a:gd name="T5" fmla="*/ 10 h 30"/>
                    <a:gd name="T6" fmla="*/ 3 w 12"/>
                    <a:gd name="T7" fmla="*/ 7 h 30"/>
                    <a:gd name="T8" fmla="*/ 3 w 12"/>
                    <a:gd name="T9" fmla="*/ 7 h 30"/>
                    <a:gd name="T10" fmla="*/ 4 w 12"/>
                    <a:gd name="T11" fmla="*/ 8 h 30"/>
                    <a:gd name="T12" fmla="*/ 3 w 12"/>
                    <a:gd name="T13" fmla="*/ 9 h 30"/>
                    <a:gd name="T14" fmla="*/ 3 w 12"/>
                    <a:gd name="T15" fmla="*/ 7 h 30"/>
                    <a:gd name="T16" fmla="*/ 1 w 12"/>
                    <a:gd name="T17" fmla="*/ 6 h 30"/>
                    <a:gd name="T18" fmla="*/ 2 w 12"/>
                    <a:gd name="T19" fmla="*/ 6 h 30"/>
                    <a:gd name="T20" fmla="*/ 2 w 12"/>
                    <a:gd name="T21" fmla="*/ 6 h 30"/>
                    <a:gd name="T22" fmla="*/ 3 w 12"/>
                    <a:gd name="T23" fmla="*/ 8 h 30"/>
                    <a:gd name="T24" fmla="*/ 3 w 12"/>
                    <a:gd name="T25" fmla="*/ 4 h 30"/>
                    <a:gd name="T26" fmla="*/ 3 w 12"/>
                    <a:gd name="T27" fmla="*/ 4 h 30"/>
                    <a:gd name="T28" fmla="*/ 3 w 12"/>
                    <a:gd name="T29" fmla="*/ 4 h 30"/>
                    <a:gd name="T30" fmla="*/ 3 w 12"/>
                    <a:gd name="T31" fmla="*/ 3 h 30"/>
                    <a:gd name="T32" fmla="*/ 3 w 12"/>
                    <a:gd name="T33" fmla="*/ 2 h 30"/>
                    <a:gd name="T34" fmla="*/ 3 w 12"/>
                    <a:gd name="T35" fmla="*/ 3 h 30"/>
                    <a:gd name="T36" fmla="*/ 2 w 12"/>
                    <a:gd name="T37" fmla="*/ 2 h 30"/>
                    <a:gd name="T38" fmla="*/ 1 w 12"/>
                    <a:gd name="T39" fmla="*/ 1 h 30"/>
                    <a:gd name="T40" fmla="*/ 0 w 12"/>
                    <a:gd name="T41" fmla="*/ 0 h 30"/>
                    <a:gd name="T42" fmla="*/ 0 w 12"/>
                    <a:gd name="T43" fmla="*/ 11 h 30"/>
                    <a:gd name="T44" fmla="*/ 1 w 12"/>
                    <a:gd name="T45" fmla="*/ 11 h 30"/>
                    <a:gd name="T46" fmla="*/ 3 w 12"/>
                    <a:gd name="T47" fmla="*/ 11 h 30"/>
                    <a:gd name="T48" fmla="*/ 3 w 12"/>
                    <a:gd name="T49" fmla="*/ 11 h 30"/>
                    <a:gd name="T50" fmla="*/ 3 w 12"/>
                    <a:gd name="T51" fmla="*/ 11 h 30"/>
                    <a:gd name="T52" fmla="*/ 4 w 12"/>
                    <a:gd name="T53" fmla="*/ 11 h 30"/>
                    <a:gd name="T54" fmla="*/ 5 w 12"/>
                    <a:gd name="T55" fmla="*/ 9 h 30"/>
                    <a:gd name="T56" fmla="*/ 5 w 12"/>
                    <a:gd name="T57" fmla="*/ 6 h 30"/>
                    <a:gd name="T58" fmla="*/ 4 w 12"/>
                    <a:gd name="T59" fmla="*/ 2 h 30"/>
                    <a:gd name="T60" fmla="*/ 3 w 12"/>
                    <a:gd name="T61" fmla="*/ 1 h 30"/>
                    <a:gd name="T62" fmla="*/ 3 w 12"/>
                    <a:gd name="T63" fmla="*/ 2 h 30"/>
                    <a:gd name="T64" fmla="*/ 3 w 12"/>
                    <a:gd name="T65" fmla="*/ 2 h 30"/>
                    <a:gd name="T66" fmla="*/ 3 w 12"/>
                    <a:gd name="T67" fmla="*/ 2 h 30"/>
                    <a:gd name="T68" fmla="*/ 1 w 12"/>
                    <a:gd name="T69" fmla="*/ 0 h 30"/>
                    <a:gd name="T70" fmla="*/ 1 w 12"/>
                    <a:gd name="T71" fmla="*/ 0 h 30"/>
                    <a:gd name="T72" fmla="*/ 1 w 12"/>
                    <a:gd name="T73" fmla="*/ 0 h 30"/>
                    <a:gd name="T74" fmla="*/ 1 w 12"/>
                    <a:gd name="T75" fmla="*/ 0 h 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 h="30">
                      <a:moveTo>
                        <a:pt x="3" y="24"/>
                      </a:moveTo>
                      <a:cubicBezTo>
                        <a:pt x="4" y="24"/>
                        <a:pt x="5" y="24"/>
                        <a:pt x="4" y="23"/>
                      </a:cubicBezTo>
                      <a:cubicBezTo>
                        <a:pt x="4" y="22"/>
                        <a:pt x="4" y="22"/>
                        <a:pt x="4" y="22"/>
                      </a:cubicBezTo>
                      <a:cubicBezTo>
                        <a:pt x="5" y="23"/>
                        <a:pt x="4" y="25"/>
                        <a:pt x="3" y="25"/>
                      </a:cubicBezTo>
                      <a:cubicBezTo>
                        <a:pt x="3" y="25"/>
                        <a:pt x="3" y="25"/>
                        <a:pt x="3" y="24"/>
                      </a:cubicBezTo>
                      <a:cubicBezTo>
                        <a:pt x="3" y="24"/>
                        <a:pt x="3" y="24"/>
                        <a:pt x="3" y="24"/>
                      </a:cubicBezTo>
                      <a:cubicBezTo>
                        <a:pt x="3" y="24"/>
                        <a:pt x="3" y="24"/>
                        <a:pt x="3" y="24"/>
                      </a:cubicBezTo>
                      <a:moveTo>
                        <a:pt x="7" y="18"/>
                      </a:moveTo>
                      <a:cubicBezTo>
                        <a:pt x="7" y="18"/>
                        <a:pt x="7" y="18"/>
                        <a:pt x="7" y="18"/>
                      </a:cubicBezTo>
                      <a:cubicBezTo>
                        <a:pt x="7" y="18"/>
                        <a:pt x="7" y="18"/>
                        <a:pt x="7" y="18"/>
                      </a:cubicBezTo>
                      <a:cubicBezTo>
                        <a:pt x="7" y="18"/>
                        <a:pt x="7" y="18"/>
                        <a:pt x="7" y="18"/>
                      </a:cubicBezTo>
                      <a:cubicBezTo>
                        <a:pt x="8" y="18"/>
                        <a:pt x="8" y="19"/>
                        <a:pt x="8" y="20"/>
                      </a:cubicBezTo>
                      <a:cubicBezTo>
                        <a:pt x="8" y="21"/>
                        <a:pt x="8" y="22"/>
                        <a:pt x="8" y="22"/>
                      </a:cubicBezTo>
                      <a:cubicBezTo>
                        <a:pt x="8" y="22"/>
                        <a:pt x="8" y="22"/>
                        <a:pt x="7" y="22"/>
                      </a:cubicBezTo>
                      <a:cubicBezTo>
                        <a:pt x="8" y="21"/>
                        <a:pt x="8" y="19"/>
                        <a:pt x="7" y="18"/>
                      </a:cubicBezTo>
                      <a:cubicBezTo>
                        <a:pt x="7" y="18"/>
                        <a:pt x="7" y="18"/>
                        <a:pt x="7" y="18"/>
                      </a:cubicBezTo>
                      <a:moveTo>
                        <a:pt x="3" y="20"/>
                      </a:moveTo>
                      <a:cubicBezTo>
                        <a:pt x="2" y="19"/>
                        <a:pt x="0" y="16"/>
                        <a:pt x="1" y="16"/>
                      </a:cubicBezTo>
                      <a:cubicBezTo>
                        <a:pt x="1" y="16"/>
                        <a:pt x="1" y="16"/>
                        <a:pt x="2" y="16"/>
                      </a:cubicBezTo>
                      <a:cubicBezTo>
                        <a:pt x="2" y="16"/>
                        <a:pt x="2" y="16"/>
                        <a:pt x="2" y="16"/>
                      </a:cubicBezTo>
                      <a:cubicBezTo>
                        <a:pt x="2" y="16"/>
                        <a:pt x="2" y="16"/>
                        <a:pt x="2" y="16"/>
                      </a:cubicBezTo>
                      <a:cubicBezTo>
                        <a:pt x="2" y="16"/>
                        <a:pt x="2" y="16"/>
                        <a:pt x="2" y="16"/>
                      </a:cubicBezTo>
                      <a:cubicBezTo>
                        <a:pt x="2" y="16"/>
                        <a:pt x="1" y="17"/>
                        <a:pt x="2" y="18"/>
                      </a:cubicBezTo>
                      <a:cubicBezTo>
                        <a:pt x="2" y="19"/>
                        <a:pt x="2" y="19"/>
                        <a:pt x="3" y="20"/>
                      </a:cubicBezTo>
                      <a:moveTo>
                        <a:pt x="4" y="13"/>
                      </a:moveTo>
                      <a:cubicBezTo>
                        <a:pt x="3" y="13"/>
                        <a:pt x="3" y="11"/>
                        <a:pt x="3" y="10"/>
                      </a:cubicBezTo>
                      <a:cubicBezTo>
                        <a:pt x="3" y="10"/>
                        <a:pt x="4" y="9"/>
                        <a:pt x="4" y="9"/>
                      </a:cubicBezTo>
                      <a:cubicBezTo>
                        <a:pt x="4" y="9"/>
                        <a:pt x="4" y="10"/>
                        <a:pt x="4" y="10"/>
                      </a:cubicBezTo>
                      <a:cubicBezTo>
                        <a:pt x="4" y="10"/>
                        <a:pt x="4" y="10"/>
                        <a:pt x="4" y="10"/>
                      </a:cubicBezTo>
                      <a:cubicBezTo>
                        <a:pt x="4" y="10"/>
                        <a:pt x="4" y="10"/>
                        <a:pt x="4" y="10"/>
                      </a:cubicBezTo>
                      <a:cubicBezTo>
                        <a:pt x="3" y="10"/>
                        <a:pt x="4" y="13"/>
                        <a:pt x="4" y="13"/>
                      </a:cubicBezTo>
                      <a:moveTo>
                        <a:pt x="7" y="8"/>
                      </a:moveTo>
                      <a:cubicBezTo>
                        <a:pt x="6" y="8"/>
                        <a:pt x="6" y="8"/>
                        <a:pt x="6" y="7"/>
                      </a:cubicBezTo>
                      <a:cubicBezTo>
                        <a:pt x="5" y="6"/>
                        <a:pt x="5" y="5"/>
                        <a:pt x="6" y="5"/>
                      </a:cubicBezTo>
                      <a:cubicBezTo>
                        <a:pt x="6" y="5"/>
                        <a:pt x="6" y="5"/>
                        <a:pt x="6" y="5"/>
                      </a:cubicBezTo>
                      <a:cubicBezTo>
                        <a:pt x="5" y="5"/>
                        <a:pt x="6" y="7"/>
                        <a:pt x="7" y="8"/>
                      </a:cubicBezTo>
                      <a:cubicBezTo>
                        <a:pt x="7" y="8"/>
                        <a:pt x="7" y="8"/>
                        <a:pt x="7" y="8"/>
                      </a:cubicBezTo>
                      <a:moveTo>
                        <a:pt x="2" y="4"/>
                      </a:moveTo>
                      <a:cubicBezTo>
                        <a:pt x="1" y="4"/>
                        <a:pt x="2" y="2"/>
                        <a:pt x="1" y="1"/>
                      </a:cubicBezTo>
                      <a:cubicBezTo>
                        <a:pt x="1" y="1"/>
                        <a:pt x="1" y="1"/>
                        <a:pt x="1" y="1"/>
                      </a:cubicBezTo>
                      <a:cubicBezTo>
                        <a:pt x="3" y="2"/>
                        <a:pt x="3" y="4"/>
                        <a:pt x="2" y="4"/>
                      </a:cubicBezTo>
                      <a:moveTo>
                        <a:pt x="0" y="0"/>
                      </a:moveTo>
                      <a:cubicBezTo>
                        <a:pt x="0" y="5"/>
                        <a:pt x="0" y="11"/>
                        <a:pt x="0" y="16"/>
                      </a:cubicBezTo>
                      <a:cubicBezTo>
                        <a:pt x="0" y="20"/>
                        <a:pt x="0" y="25"/>
                        <a:pt x="0" y="29"/>
                      </a:cubicBezTo>
                      <a:cubicBezTo>
                        <a:pt x="1" y="29"/>
                        <a:pt x="1" y="29"/>
                        <a:pt x="1" y="29"/>
                      </a:cubicBezTo>
                      <a:cubicBezTo>
                        <a:pt x="1" y="29"/>
                        <a:pt x="1" y="29"/>
                        <a:pt x="1" y="29"/>
                      </a:cubicBezTo>
                      <a:cubicBezTo>
                        <a:pt x="1" y="29"/>
                        <a:pt x="1" y="29"/>
                        <a:pt x="1" y="29"/>
                      </a:cubicBezTo>
                      <a:cubicBezTo>
                        <a:pt x="2" y="29"/>
                        <a:pt x="2" y="29"/>
                        <a:pt x="3" y="29"/>
                      </a:cubicBezTo>
                      <a:cubicBezTo>
                        <a:pt x="3" y="30"/>
                        <a:pt x="4" y="30"/>
                        <a:pt x="4" y="30"/>
                      </a:cubicBezTo>
                      <a:cubicBezTo>
                        <a:pt x="5" y="30"/>
                        <a:pt x="5" y="30"/>
                        <a:pt x="5" y="29"/>
                      </a:cubicBezTo>
                      <a:cubicBezTo>
                        <a:pt x="5" y="29"/>
                        <a:pt x="5" y="29"/>
                        <a:pt x="6" y="29"/>
                      </a:cubicBezTo>
                      <a:cubicBezTo>
                        <a:pt x="6" y="29"/>
                        <a:pt x="6" y="29"/>
                        <a:pt x="6" y="29"/>
                      </a:cubicBezTo>
                      <a:cubicBezTo>
                        <a:pt x="7" y="29"/>
                        <a:pt x="7" y="29"/>
                        <a:pt x="7" y="29"/>
                      </a:cubicBezTo>
                      <a:cubicBezTo>
                        <a:pt x="8" y="29"/>
                        <a:pt x="8" y="29"/>
                        <a:pt x="8" y="28"/>
                      </a:cubicBezTo>
                      <a:cubicBezTo>
                        <a:pt x="7" y="26"/>
                        <a:pt x="10" y="28"/>
                        <a:pt x="9" y="26"/>
                      </a:cubicBezTo>
                      <a:cubicBezTo>
                        <a:pt x="9" y="25"/>
                        <a:pt x="11" y="26"/>
                        <a:pt x="10" y="23"/>
                      </a:cubicBezTo>
                      <a:cubicBezTo>
                        <a:pt x="9" y="22"/>
                        <a:pt x="11" y="22"/>
                        <a:pt x="11" y="19"/>
                      </a:cubicBezTo>
                      <a:cubicBezTo>
                        <a:pt x="10" y="18"/>
                        <a:pt x="12" y="18"/>
                        <a:pt x="10" y="15"/>
                      </a:cubicBezTo>
                      <a:cubicBezTo>
                        <a:pt x="10" y="14"/>
                        <a:pt x="11" y="12"/>
                        <a:pt x="9" y="10"/>
                      </a:cubicBezTo>
                      <a:cubicBezTo>
                        <a:pt x="8" y="9"/>
                        <a:pt x="9" y="7"/>
                        <a:pt x="8" y="5"/>
                      </a:cubicBezTo>
                      <a:cubicBezTo>
                        <a:pt x="7" y="4"/>
                        <a:pt x="6" y="2"/>
                        <a:pt x="6" y="1"/>
                      </a:cubicBezTo>
                      <a:cubicBezTo>
                        <a:pt x="6" y="1"/>
                        <a:pt x="5" y="1"/>
                        <a:pt x="5" y="1"/>
                      </a:cubicBezTo>
                      <a:cubicBezTo>
                        <a:pt x="5" y="1"/>
                        <a:pt x="5" y="1"/>
                        <a:pt x="5" y="1"/>
                      </a:cubicBezTo>
                      <a:cubicBezTo>
                        <a:pt x="5" y="1"/>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3" y="1"/>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8" name="Freeform 11419">
                  <a:extLst>
                    <a:ext uri="{FF2B5EF4-FFF2-40B4-BE49-F238E27FC236}">
                      <a16:creationId xmlns:a16="http://schemas.microsoft.com/office/drawing/2014/main" id="{EBDD086B-751F-3AE0-1BF2-AEF2600566F6}"/>
                    </a:ext>
                  </a:extLst>
                </p:cNvPr>
                <p:cNvSpPr>
                  <a:spLocks noEditPoints="1"/>
                </p:cNvSpPr>
                <p:nvPr/>
              </p:nvSpPr>
              <p:spPr bwMode="auto">
                <a:xfrm>
                  <a:off x="4619" y="2275"/>
                  <a:ext cx="8" cy="26"/>
                </a:xfrm>
                <a:custGeom>
                  <a:avLst/>
                  <a:gdLst>
                    <a:gd name="T0" fmla="*/ 3 w 10"/>
                    <a:gd name="T1" fmla="*/ 9 h 32"/>
                    <a:gd name="T2" fmla="*/ 3 w 10"/>
                    <a:gd name="T3" fmla="*/ 9 h 32"/>
                    <a:gd name="T4" fmla="*/ 3 w 10"/>
                    <a:gd name="T5" fmla="*/ 9 h 32"/>
                    <a:gd name="T6" fmla="*/ 3 w 10"/>
                    <a:gd name="T7" fmla="*/ 9 h 32"/>
                    <a:gd name="T8" fmla="*/ 4 w 10"/>
                    <a:gd name="T9" fmla="*/ 11 h 32"/>
                    <a:gd name="T10" fmla="*/ 4 w 10"/>
                    <a:gd name="T11" fmla="*/ 11 h 32"/>
                    <a:gd name="T12" fmla="*/ 4 w 10"/>
                    <a:gd name="T13" fmla="*/ 11 h 32"/>
                    <a:gd name="T14" fmla="*/ 3 w 10"/>
                    <a:gd name="T15" fmla="*/ 11 h 32"/>
                    <a:gd name="T16" fmla="*/ 3 w 10"/>
                    <a:gd name="T17" fmla="*/ 9 h 32"/>
                    <a:gd name="T18" fmla="*/ 3 w 10"/>
                    <a:gd name="T19" fmla="*/ 9 h 32"/>
                    <a:gd name="T20" fmla="*/ 2 w 10"/>
                    <a:gd name="T21" fmla="*/ 9 h 32"/>
                    <a:gd name="T22" fmla="*/ 2 w 10"/>
                    <a:gd name="T23" fmla="*/ 8 h 32"/>
                    <a:gd name="T24" fmla="*/ 2 w 10"/>
                    <a:gd name="T25" fmla="*/ 8 h 32"/>
                    <a:gd name="T26" fmla="*/ 2 w 10"/>
                    <a:gd name="T27" fmla="*/ 9 h 32"/>
                    <a:gd name="T28" fmla="*/ 2 w 10"/>
                    <a:gd name="T29" fmla="*/ 9 h 32"/>
                    <a:gd name="T30" fmla="*/ 2 w 10"/>
                    <a:gd name="T31" fmla="*/ 10 h 32"/>
                    <a:gd name="T32" fmla="*/ 2 w 10"/>
                    <a:gd name="T33" fmla="*/ 9 h 32"/>
                    <a:gd name="T34" fmla="*/ 2 w 10"/>
                    <a:gd name="T35" fmla="*/ 9 h 32"/>
                    <a:gd name="T36" fmla="*/ 2 w 10"/>
                    <a:gd name="T37" fmla="*/ 7 h 32"/>
                    <a:gd name="T38" fmla="*/ 2 w 10"/>
                    <a:gd name="T39" fmla="*/ 6 h 32"/>
                    <a:gd name="T40" fmla="*/ 2 w 10"/>
                    <a:gd name="T41" fmla="*/ 5 h 32"/>
                    <a:gd name="T42" fmla="*/ 2 w 10"/>
                    <a:gd name="T43" fmla="*/ 7 h 32"/>
                    <a:gd name="T44" fmla="*/ 2 w 10"/>
                    <a:gd name="T45" fmla="*/ 2 h 32"/>
                    <a:gd name="T46" fmla="*/ 3 w 10"/>
                    <a:gd name="T47" fmla="*/ 2 h 32"/>
                    <a:gd name="T48" fmla="*/ 3 w 10"/>
                    <a:gd name="T49" fmla="*/ 2 h 32"/>
                    <a:gd name="T50" fmla="*/ 3 w 10"/>
                    <a:gd name="T51" fmla="*/ 4 h 32"/>
                    <a:gd name="T52" fmla="*/ 3 w 10"/>
                    <a:gd name="T53" fmla="*/ 5 h 32"/>
                    <a:gd name="T54" fmla="*/ 3 w 10"/>
                    <a:gd name="T55" fmla="*/ 5 h 32"/>
                    <a:gd name="T56" fmla="*/ 3 w 10"/>
                    <a:gd name="T57" fmla="*/ 4 h 32"/>
                    <a:gd name="T58" fmla="*/ 3 w 10"/>
                    <a:gd name="T59" fmla="*/ 2 h 32"/>
                    <a:gd name="T60" fmla="*/ 3 w 10"/>
                    <a:gd name="T61" fmla="*/ 2 h 32"/>
                    <a:gd name="T62" fmla="*/ 2 w 10"/>
                    <a:gd name="T63" fmla="*/ 2 h 32"/>
                    <a:gd name="T64" fmla="*/ 2 w 10"/>
                    <a:gd name="T65" fmla="*/ 4 h 32"/>
                    <a:gd name="T66" fmla="*/ 2 w 10"/>
                    <a:gd name="T67" fmla="*/ 2 h 32"/>
                    <a:gd name="T68" fmla="*/ 2 w 10"/>
                    <a:gd name="T69" fmla="*/ 2 h 32"/>
                    <a:gd name="T70" fmla="*/ 2 w 10"/>
                    <a:gd name="T71" fmla="*/ 2 h 32"/>
                    <a:gd name="T72" fmla="*/ 2 w 10"/>
                    <a:gd name="T73" fmla="*/ 4 h 32"/>
                    <a:gd name="T74" fmla="*/ 2 w 10"/>
                    <a:gd name="T75" fmla="*/ 0 h 32"/>
                    <a:gd name="T76" fmla="*/ 2 w 10"/>
                    <a:gd name="T77" fmla="*/ 0 h 32"/>
                    <a:gd name="T78" fmla="*/ 2 w 10"/>
                    <a:gd name="T79" fmla="*/ 0 h 32"/>
                    <a:gd name="T80" fmla="*/ 2 w 10"/>
                    <a:gd name="T81" fmla="*/ 2 h 32"/>
                    <a:gd name="T82" fmla="*/ 1 w 10"/>
                    <a:gd name="T83" fmla="*/ 4 h 32"/>
                    <a:gd name="T84" fmla="*/ 2 w 10"/>
                    <a:gd name="T85" fmla="*/ 6 h 32"/>
                    <a:gd name="T86" fmla="*/ 2 w 10"/>
                    <a:gd name="T87" fmla="*/ 10 h 32"/>
                    <a:gd name="T88" fmla="*/ 3 w 10"/>
                    <a:gd name="T89" fmla="*/ 12 h 32"/>
                    <a:gd name="T90" fmla="*/ 4 w 10"/>
                    <a:gd name="T91" fmla="*/ 13 h 32"/>
                    <a:gd name="T92" fmla="*/ 4 w 10"/>
                    <a:gd name="T93" fmla="*/ 14 h 32"/>
                    <a:gd name="T94" fmla="*/ 4 w 10"/>
                    <a:gd name="T95" fmla="*/ 13 h 32"/>
                    <a:gd name="T96" fmla="*/ 4 w 10"/>
                    <a:gd name="T97" fmla="*/ 8 h 32"/>
                    <a:gd name="T98" fmla="*/ 4 w 10"/>
                    <a:gd name="T99" fmla="*/ 2 h 32"/>
                    <a:gd name="T100" fmla="*/ 4 w 10"/>
                    <a:gd name="T101" fmla="*/ 2 h 32"/>
                    <a:gd name="T102" fmla="*/ 4 w 10"/>
                    <a:gd name="T103" fmla="*/ 2 h 32"/>
                    <a:gd name="T104" fmla="*/ 4 w 10"/>
                    <a:gd name="T105" fmla="*/ 2 h 32"/>
                    <a:gd name="T106" fmla="*/ 3 w 10"/>
                    <a:gd name="T107" fmla="*/ 2 h 32"/>
                    <a:gd name="T108" fmla="*/ 3 w 10"/>
                    <a:gd name="T109" fmla="*/ 2 h 32"/>
                    <a:gd name="T110" fmla="*/ 3 w 10"/>
                    <a:gd name="T111" fmla="*/ 2 h 32"/>
                    <a:gd name="T112" fmla="*/ 3 w 10"/>
                    <a:gd name="T113" fmla="*/ 1 h 32"/>
                    <a:gd name="T114" fmla="*/ 2 w 10"/>
                    <a:gd name="T115" fmla="*/ 0 h 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 h="32">
                      <a:moveTo>
                        <a:pt x="8" y="21"/>
                      </a:moveTo>
                      <a:cubicBezTo>
                        <a:pt x="8" y="21"/>
                        <a:pt x="8" y="21"/>
                        <a:pt x="8" y="21"/>
                      </a:cubicBezTo>
                      <a:cubicBezTo>
                        <a:pt x="8" y="21"/>
                        <a:pt x="8" y="21"/>
                        <a:pt x="8" y="21"/>
                      </a:cubicBezTo>
                      <a:cubicBezTo>
                        <a:pt x="8" y="21"/>
                        <a:pt x="8" y="21"/>
                        <a:pt x="8" y="21"/>
                      </a:cubicBezTo>
                      <a:cubicBezTo>
                        <a:pt x="8" y="21"/>
                        <a:pt x="9" y="24"/>
                        <a:pt x="10" y="25"/>
                      </a:cubicBezTo>
                      <a:cubicBezTo>
                        <a:pt x="10" y="25"/>
                        <a:pt x="10" y="26"/>
                        <a:pt x="10" y="26"/>
                      </a:cubicBezTo>
                      <a:cubicBezTo>
                        <a:pt x="10" y="26"/>
                        <a:pt x="10" y="25"/>
                        <a:pt x="10" y="25"/>
                      </a:cubicBezTo>
                      <a:cubicBezTo>
                        <a:pt x="9" y="25"/>
                        <a:pt x="9" y="25"/>
                        <a:pt x="8" y="24"/>
                      </a:cubicBezTo>
                      <a:cubicBezTo>
                        <a:pt x="7" y="23"/>
                        <a:pt x="8" y="22"/>
                        <a:pt x="8" y="21"/>
                      </a:cubicBezTo>
                      <a:cubicBezTo>
                        <a:pt x="8" y="21"/>
                        <a:pt x="8" y="21"/>
                        <a:pt x="8" y="21"/>
                      </a:cubicBezTo>
                      <a:moveTo>
                        <a:pt x="5" y="20"/>
                      </a:moveTo>
                      <a:cubicBezTo>
                        <a:pt x="5" y="19"/>
                        <a:pt x="5" y="19"/>
                        <a:pt x="5" y="19"/>
                      </a:cubicBezTo>
                      <a:cubicBezTo>
                        <a:pt x="5" y="19"/>
                        <a:pt x="5" y="19"/>
                        <a:pt x="5" y="19"/>
                      </a:cubicBezTo>
                      <a:cubicBezTo>
                        <a:pt x="5" y="19"/>
                        <a:pt x="5" y="19"/>
                        <a:pt x="5" y="20"/>
                      </a:cubicBezTo>
                      <a:cubicBezTo>
                        <a:pt x="5" y="20"/>
                        <a:pt x="5" y="20"/>
                        <a:pt x="5" y="20"/>
                      </a:cubicBezTo>
                      <a:cubicBezTo>
                        <a:pt x="5" y="21"/>
                        <a:pt x="6" y="23"/>
                        <a:pt x="6" y="23"/>
                      </a:cubicBezTo>
                      <a:cubicBezTo>
                        <a:pt x="6" y="23"/>
                        <a:pt x="5" y="21"/>
                        <a:pt x="5" y="20"/>
                      </a:cubicBezTo>
                      <a:cubicBezTo>
                        <a:pt x="5" y="20"/>
                        <a:pt x="5" y="20"/>
                        <a:pt x="5" y="20"/>
                      </a:cubicBezTo>
                      <a:moveTo>
                        <a:pt x="5" y="16"/>
                      </a:moveTo>
                      <a:cubicBezTo>
                        <a:pt x="5" y="16"/>
                        <a:pt x="4" y="14"/>
                        <a:pt x="5" y="12"/>
                      </a:cubicBezTo>
                      <a:cubicBezTo>
                        <a:pt x="4" y="11"/>
                        <a:pt x="4" y="11"/>
                        <a:pt x="4" y="11"/>
                      </a:cubicBezTo>
                      <a:cubicBezTo>
                        <a:pt x="6" y="13"/>
                        <a:pt x="6" y="16"/>
                        <a:pt x="5" y="16"/>
                      </a:cubicBezTo>
                      <a:moveTo>
                        <a:pt x="6" y="6"/>
                      </a:moveTo>
                      <a:cubicBezTo>
                        <a:pt x="7" y="6"/>
                        <a:pt x="7" y="6"/>
                        <a:pt x="7" y="6"/>
                      </a:cubicBezTo>
                      <a:cubicBezTo>
                        <a:pt x="7" y="6"/>
                        <a:pt x="7" y="6"/>
                        <a:pt x="7" y="6"/>
                      </a:cubicBezTo>
                      <a:cubicBezTo>
                        <a:pt x="7" y="6"/>
                        <a:pt x="8" y="7"/>
                        <a:pt x="8" y="8"/>
                      </a:cubicBezTo>
                      <a:cubicBezTo>
                        <a:pt x="8" y="8"/>
                        <a:pt x="9" y="11"/>
                        <a:pt x="8" y="11"/>
                      </a:cubicBezTo>
                      <a:cubicBezTo>
                        <a:pt x="8" y="11"/>
                        <a:pt x="8" y="11"/>
                        <a:pt x="8" y="11"/>
                      </a:cubicBezTo>
                      <a:cubicBezTo>
                        <a:pt x="8" y="11"/>
                        <a:pt x="8" y="10"/>
                        <a:pt x="8" y="9"/>
                      </a:cubicBezTo>
                      <a:cubicBezTo>
                        <a:pt x="8" y="9"/>
                        <a:pt x="7" y="7"/>
                        <a:pt x="7" y="6"/>
                      </a:cubicBezTo>
                      <a:cubicBezTo>
                        <a:pt x="7" y="6"/>
                        <a:pt x="7" y="6"/>
                        <a:pt x="7" y="6"/>
                      </a:cubicBezTo>
                      <a:cubicBezTo>
                        <a:pt x="6" y="6"/>
                        <a:pt x="6" y="6"/>
                        <a:pt x="6" y="6"/>
                      </a:cubicBezTo>
                      <a:moveTo>
                        <a:pt x="4" y="9"/>
                      </a:moveTo>
                      <a:cubicBezTo>
                        <a:pt x="3" y="7"/>
                        <a:pt x="3" y="5"/>
                        <a:pt x="4" y="5"/>
                      </a:cubicBezTo>
                      <a:cubicBezTo>
                        <a:pt x="4" y="5"/>
                        <a:pt x="4" y="5"/>
                        <a:pt x="4" y="5"/>
                      </a:cubicBezTo>
                      <a:cubicBezTo>
                        <a:pt x="4" y="5"/>
                        <a:pt x="4" y="5"/>
                        <a:pt x="4" y="5"/>
                      </a:cubicBezTo>
                      <a:cubicBezTo>
                        <a:pt x="3" y="6"/>
                        <a:pt x="4" y="8"/>
                        <a:pt x="4" y="9"/>
                      </a:cubicBezTo>
                      <a:moveTo>
                        <a:pt x="5" y="0"/>
                      </a:moveTo>
                      <a:cubicBezTo>
                        <a:pt x="5" y="0"/>
                        <a:pt x="4" y="0"/>
                        <a:pt x="4" y="0"/>
                      </a:cubicBezTo>
                      <a:cubicBezTo>
                        <a:pt x="4" y="0"/>
                        <a:pt x="4" y="0"/>
                        <a:pt x="4" y="0"/>
                      </a:cubicBezTo>
                      <a:cubicBezTo>
                        <a:pt x="3" y="2"/>
                        <a:pt x="1" y="1"/>
                        <a:pt x="2" y="3"/>
                      </a:cubicBezTo>
                      <a:cubicBezTo>
                        <a:pt x="3" y="5"/>
                        <a:pt x="0" y="6"/>
                        <a:pt x="1" y="8"/>
                      </a:cubicBezTo>
                      <a:cubicBezTo>
                        <a:pt x="3" y="11"/>
                        <a:pt x="0" y="12"/>
                        <a:pt x="2" y="14"/>
                      </a:cubicBezTo>
                      <a:cubicBezTo>
                        <a:pt x="3" y="16"/>
                        <a:pt x="2" y="20"/>
                        <a:pt x="4" y="22"/>
                      </a:cubicBezTo>
                      <a:cubicBezTo>
                        <a:pt x="5" y="23"/>
                        <a:pt x="5" y="27"/>
                        <a:pt x="7" y="27"/>
                      </a:cubicBezTo>
                      <a:cubicBezTo>
                        <a:pt x="8" y="28"/>
                        <a:pt x="8" y="31"/>
                        <a:pt x="10" y="31"/>
                      </a:cubicBezTo>
                      <a:cubicBezTo>
                        <a:pt x="10" y="31"/>
                        <a:pt x="10" y="31"/>
                        <a:pt x="10" y="32"/>
                      </a:cubicBezTo>
                      <a:cubicBezTo>
                        <a:pt x="10" y="31"/>
                        <a:pt x="10" y="31"/>
                        <a:pt x="10" y="31"/>
                      </a:cubicBezTo>
                      <a:cubicBezTo>
                        <a:pt x="10" y="27"/>
                        <a:pt x="10" y="22"/>
                        <a:pt x="10" y="18"/>
                      </a:cubicBezTo>
                      <a:cubicBezTo>
                        <a:pt x="10" y="13"/>
                        <a:pt x="10" y="7"/>
                        <a:pt x="10" y="2"/>
                      </a:cubicBezTo>
                      <a:cubicBezTo>
                        <a:pt x="10" y="2"/>
                        <a:pt x="10" y="2"/>
                        <a:pt x="10" y="2"/>
                      </a:cubicBezTo>
                      <a:cubicBezTo>
                        <a:pt x="10" y="2"/>
                        <a:pt x="10" y="2"/>
                        <a:pt x="10" y="2"/>
                      </a:cubicBezTo>
                      <a:cubicBezTo>
                        <a:pt x="10" y="2"/>
                        <a:pt x="9" y="2"/>
                        <a:pt x="9" y="2"/>
                      </a:cubicBezTo>
                      <a:cubicBezTo>
                        <a:pt x="9" y="2"/>
                        <a:pt x="9" y="2"/>
                        <a:pt x="8" y="2"/>
                      </a:cubicBezTo>
                      <a:cubicBezTo>
                        <a:pt x="8" y="3"/>
                        <a:pt x="8" y="4"/>
                        <a:pt x="8" y="4"/>
                      </a:cubicBezTo>
                      <a:cubicBezTo>
                        <a:pt x="8" y="3"/>
                        <a:pt x="8" y="2"/>
                        <a:pt x="8" y="2"/>
                      </a:cubicBezTo>
                      <a:cubicBezTo>
                        <a:pt x="7" y="2"/>
                        <a:pt x="7" y="1"/>
                        <a:pt x="7" y="1"/>
                      </a:cubicBezTo>
                      <a:cubicBezTo>
                        <a:pt x="6" y="1"/>
                        <a:pt x="5" y="0"/>
                        <a:pt x="5"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39" name="Freeform 11420">
                  <a:extLst>
                    <a:ext uri="{FF2B5EF4-FFF2-40B4-BE49-F238E27FC236}">
                      <a16:creationId xmlns:a16="http://schemas.microsoft.com/office/drawing/2014/main" id="{2AC84794-497F-F666-4DF4-9C797E889292}"/>
                    </a:ext>
                  </a:extLst>
                </p:cNvPr>
                <p:cNvSpPr>
                  <a:spLocks noEditPoints="1"/>
                </p:cNvSpPr>
                <p:nvPr/>
              </p:nvSpPr>
              <p:spPr bwMode="auto">
                <a:xfrm>
                  <a:off x="4628" y="2304"/>
                  <a:ext cx="1" cy="1"/>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0 w 1"/>
                    <a:gd name="T13" fmla="*/ 0 h 1"/>
                    <a:gd name="T14" fmla="*/ 1 w 1"/>
                    <a:gd name="T15" fmla="*/ 0 h 1"/>
                    <a:gd name="T16" fmla="*/ 1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0"/>
                      </a:cubicBezTo>
                      <a:cubicBezTo>
                        <a:pt x="0" y="0"/>
                        <a:pt x="0" y="0"/>
                        <a:pt x="0" y="0"/>
                      </a:cubicBezTo>
                      <a:moveTo>
                        <a:pt x="1" y="0"/>
                      </a:moveTo>
                      <a:cubicBezTo>
                        <a:pt x="1" y="0"/>
                        <a:pt x="1" y="0"/>
                        <a:pt x="1" y="0"/>
                      </a:cubicBezTo>
                      <a:cubicBezTo>
                        <a:pt x="1" y="0"/>
                        <a:pt x="1" y="0"/>
                        <a:pt x="1" y="0"/>
                      </a:cubicBezTo>
                      <a:cubicBezTo>
                        <a:pt x="1" y="0"/>
                        <a:pt x="1" y="0"/>
                        <a:pt x="0" y="0"/>
                      </a:cubicBezTo>
                      <a:cubicBezTo>
                        <a:pt x="1" y="0"/>
                        <a:pt x="1" y="0"/>
                        <a:pt x="1" y="0"/>
                      </a:cubicBezTo>
                      <a:cubicBezTo>
                        <a:pt x="1" y="0"/>
                        <a:pt x="1" y="0"/>
                        <a:pt x="1"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0" name="Freeform 11421">
                  <a:extLst>
                    <a:ext uri="{FF2B5EF4-FFF2-40B4-BE49-F238E27FC236}">
                      <a16:creationId xmlns:a16="http://schemas.microsoft.com/office/drawing/2014/main" id="{F419E277-F3D5-D255-9F2D-3CDBD1AEF162}"/>
                    </a:ext>
                  </a:extLst>
                </p:cNvPr>
                <p:cNvSpPr>
                  <a:spLocks/>
                </p:cNvSpPr>
                <p:nvPr/>
              </p:nvSpPr>
              <p:spPr bwMode="auto">
                <a:xfrm>
                  <a:off x="4628" y="2278"/>
                  <a:ext cx="15" cy="27"/>
                </a:xfrm>
                <a:custGeom>
                  <a:avLst/>
                  <a:gdLst>
                    <a:gd name="T0" fmla="*/ 2 w 19"/>
                    <a:gd name="T1" fmla="*/ 0 h 33"/>
                    <a:gd name="T2" fmla="*/ 2 w 19"/>
                    <a:gd name="T3" fmla="*/ 0 h 33"/>
                    <a:gd name="T4" fmla="*/ 2 w 19"/>
                    <a:gd name="T5" fmla="*/ 0 h 33"/>
                    <a:gd name="T6" fmla="*/ 3 w 19"/>
                    <a:gd name="T7" fmla="*/ 2 h 33"/>
                    <a:gd name="T8" fmla="*/ 3 w 19"/>
                    <a:gd name="T9" fmla="*/ 4 h 33"/>
                    <a:gd name="T10" fmla="*/ 4 w 19"/>
                    <a:gd name="T11" fmla="*/ 6 h 33"/>
                    <a:gd name="T12" fmla="*/ 4 w 19"/>
                    <a:gd name="T13" fmla="*/ 8 h 33"/>
                    <a:gd name="T14" fmla="*/ 4 w 19"/>
                    <a:gd name="T15" fmla="*/ 10 h 33"/>
                    <a:gd name="T16" fmla="*/ 3 w 19"/>
                    <a:gd name="T17" fmla="*/ 11 h 33"/>
                    <a:gd name="T18" fmla="*/ 3 w 19"/>
                    <a:gd name="T19" fmla="*/ 12 h 33"/>
                    <a:gd name="T20" fmla="*/ 2 w 19"/>
                    <a:gd name="T21" fmla="*/ 13 h 33"/>
                    <a:gd name="T22" fmla="*/ 2 w 19"/>
                    <a:gd name="T23" fmla="*/ 13 h 33"/>
                    <a:gd name="T24" fmla="*/ 2 w 19"/>
                    <a:gd name="T25" fmla="*/ 13 h 33"/>
                    <a:gd name="T26" fmla="*/ 2 w 19"/>
                    <a:gd name="T27" fmla="*/ 13 h 33"/>
                    <a:gd name="T28" fmla="*/ 2 w 19"/>
                    <a:gd name="T29" fmla="*/ 13 h 33"/>
                    <a:gd name="T30" fmla="*/ 2 w 19"/>
                    <a:gd name="T31" fmla="*/ 13 h 33"/>
                    <a:gd name="T32" fmla="*/ 0 w 19"/>
                    <a:gd name="T33" fmla="*/ 13 h 33"/>
                    <a:gd name="T34" fmla="*/ 0 w 19"/>
                    <a:gd name="T35" fmla="*/ 13 h 33"/>
                    <a:gd name="T36" fmla="*/ 0 w 19"/>
                    <a:gd name="T37" fmla="*/ 13 h 33"/>
                    <a:gd name="T38" fmla="*/ 1 w 19"/>
                    <a:gd name="T39" fmla="*/ 13 h 33"/>
                    <a:gd name="T40" fmla="*/ 2 w 19"/>
                    <a:gd name="T41" fmla="*/ 13 h 33"/>
                    <a:gd name="T42" fmla="*/ 2 w 19"/>
                    <a:gd name="T43" fmla="*/ 13 h 33"/>
                    <a:gd name="T44" fmla="*/ 2 w 19"/>
                    <a:gd name="T45" fmla="*/ 13 h 33"/>
                    <a:gd name="T46" fmla="*/ 2 w 19"/>
                    <a:gd name="T47" fmla="*/ 14 h 33"/>
                    <a:gd name="T48" fmla="*/ 3 w 19"/>
                    <a:gd name="T49" fmla="*/ 15 h 33"/>
                    <a:gd name="T50" fmla="*/ 3 w 19"/>
                    <a:gd name="T51" fmla="*/ 15 h 33"/>
                    <a:gd name="T52" fmla="*/ 3 w 19"/>
                    <a:gd name="T53" fmla="*/ 14 h 33"/>
                    <a:gd name="T54" fmla="*/ 4 w 19"/>
                    <a:gd name="T55" fmla="*/ 15 h 33"/>
                    <a:gd name="T56" fmla="*/ 5 w 19"/>
                    <a:gd name="T57" fmla="*/ 15 h 33"/>
                    <a:gd name="T58" fmla="*/ 5 w 19"/>
                    <a:gd name="T59" fmla="*/ 15 h 33"/>
                    <a:gd name="T60" fmla="*/ 5 w 19"/>
                    <a:gd name="T61" fmla="*/ 14 h 33"/>
                    <a:gd name="T62" fmla="*/ 5 w 19"/>
                    <a:gd name="T63" fmla="*/ 14 h 33"/>
                    <a:gd name="T64" fmla="*/ 6 w 19"/>
                    <a:gd name="T65" fmla="*/ 14 h 33"/>
                    <a:gd name="T66" fmla="*/ 6 w 19"/>
                    <a:gd name="T67" fmla="*/ 13 h 33"/>
                    <a:gd name="T68" fmla="*/ 6 w 19"/>
                    <a:gd name="T69" fmla="*/ 13 h 33"/>
                    <a:gd name="T70" fmla="*/ 6 w 19"/>
                    <a:gd name="T71" fmla="*/ 13 h 33"/>
                    <a:gd name="T72" fmla="*/ 6 w 19"/>
                    <a:gd name="T73" fmla="*/ 13 h 33"/>
                    <a:gd name="T74" fmla="*/ 6 w 19"/>
                    <a:gd name="T75" fmla="*/ 13 h 33"/>
                    <a:gd name="T76" fmla="*/ 6 w 19"/>
                    <a:gd name="T77" fmla="*/ 12 h 33"/>
                    <a:gd name="T78" fmla="*/ 6 w 19"/>
                    <a:gd name="T79" fmla="*/ 12 h 33"/>
                    <a:gd name="T80" fmla="*/ 7 w 19"/>
                    <a:gd name="T81" fmla="*/ 11 h 33"/>
                    <a:gd name="T82" fmla="*/ 7 w 19"/>
                    <a:gd name="T83" fmla="*/ 9 h 33"/>
                    <a:gd name="T84" fmla="*/ 6 w 19"/>
                    <a:gd name="T85" fmla="*/ 6 h 33"/>
                    <a:gd name="T86" fmla="*/ 6 w 19"/>
                    <a:gd name="T87" fmla="*/ 5 h 33"/>
                    <a:gd name="T88" fmla="*/ 6 w 19"/>
                    <a:gd name="T89" fmla="*/ 6 h 33"/>
                    <a:gd name="T90" fmla="*/ 6 w 19"/>
                    <a:gd name="T91" fmla="*/ 4 h 33"/>
                    <a:gd name="T92" fmla="*/ 4 w 19"/>
                    <a:gd name="T93" fmla="*/ 2 h 33"/>
                    <a:gd name="T94" fmla="*/ 4 w 19"/>
                    <a:gd name="T95" fmla="*/ 1 h 33"/>
                    <a:gd name="T96" fmla="*/ 3 w 19"/>
                    <a:gd name="T97" fmla="*/ 1 h 33"/>
                    <a:gd name="T98" fmla="*/ 3 w 19"/>
                    <a:gd name="T99" fmla="*/ 0 h 33"/>
                    <a:gd name="T100" fmla="*/ 3 w 19"/>
                    <a:gd name="T101" fmla="*/ 0 h 33"/>
                    <a:gd name="T102" fmla="*/ 3 w 19"/>
                    <a:gd name="T103" fmla="*/ 0 h 33"/>
                    <a:gd name="T104" fmla="*/ 3 w 19"/>
                    <a:gd name="T105" fmla="*/ 0 h 33"/>
                    <a:gd name="T106" fmla="*/ 3 w 19"/>
                    <a:gd name="T107" fmla="*/ 0 h 33"/>
                    <a:gd name="T108" fmla="*/ 3 w 19"/>
                    <a:gd name="T109" fmla="*/ 0 h 33"/>
                    <a:gd name="T110" fmla="*/ 3 w 19"/>
                    <a:gd name="T111" fmla="*/ 0 h 33"/>
                    <a:gd name="T112" fmla="*/ 3 w 19"/>
                    <a:gd name="T113" fmla="*/ 0 h 33"/>
                    <a:gd name="T114" fmla="*/ 2 w 19"/>
                    <a:gd name="T115" fmla="*/ 0 h 33"/>
                    <a:gd name="T116" fmla="*/ 2 w 19"/>
                    <a:gd name="T117" fmla="*/ 0 h 33"/>
                    <a:gd name="T118" fmla="*/ 2 w 19"/>
                    <a:gd name="T119" fmla="*/ 0 h 33"/>
                    <a:gd name="T120" fmla="*/ 2 w 19"/>
                    <a:gd name="T121" fmla="*/ 0 h 3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 h="33">
                      <a:moveTo>
                        <a:pt x="5" y="0"/>
                      </a:moveTo>
                      <a:cubicBezTo>
                        <a:pt x="5" y="0"/>
                        <a:pt x="5" y="0"/>
                        <a:pt x="5" y="0"/>
                      </a:cubicBezTo>
                      <a:cubicBezTo>
                        <a:pt x="5" y="0"/>
                        <a:pt x="5" y="0"/>
                        <a:pt x="5" y="0"/>
                      </a:cubicBezTo>
                      <a:cubicBezTo>
                        <a:pt x="5" y="1"/>
                        <a:pt x="6" y="3"/>
                        <a:pt x="7" y="4"/>
                      </a:cubicBezTo>
                      <a:cubicBezTo>
                        <a:pt x="8" y="6"/>
                        <a:pt x="7" y="8"/>
                        <a:pt x="8" y="9"/>
                      </a:cubicBezTo>
                      <a:cubicBezTo>
                        <a:pt x="10" y="11"/>
                        <a:pt x="9" y="13"/>
                        <a:pt x="9" y="14"/>
                      </a:cubicBezTo>
                      <a:cubicBezTo>
                        <a:pt x="11" y="17"/>
                        <a:pt x="9" y="17"/>
                        <a:pt x="10" y="18"/>
                      </a:cubicBezTo>
                      <a:cubicBezTo>
                        <a:pt x="10" y="21"/>
                        <a:pt x="8" y="21"/>
                        <a:pt x="9" y="22"/>
                      </a:cubicBezTo>
                      <a:cubicBezTo>
                        <a:pt x="10" y="25"/>
                        <a:pt x="8" y="24"/>
                        <a:pt x="8" y="25"/>
                      </a:cubicBezTo>
                      <a:cubicBezTo>
                        <a:pt x="9" y="27"/>
                        <a:pt x="6" y="25"/>
                        <a:pt x="7" y="27"/>
                      </a:cubicBezTo>
                      <a:cubicBezTo>
                        <a:pt x="7" y="28"/>
                        <a:pt x="7" y="28"/>
                        <a:pt x="6" y="28"/>
                      </a:cubicBezTo>
                      <a:cubicBezTo>
                        <a:pt x="6" y="28"/>
                        <a:pt x="6" y="28"/>
                        <a:pt x="5" y="28"/>
                      </a:cubicBezTo>
                      <a:cubicBezTo>
                        <a:pt x="5" y="28"/>
                        <a:pt x="5" y="28"/>
                        <a:pt x="5" y="28"/>
                      </a:cubicBezTo>
                      <a:cubicBezTo>
                        <a:pt x="4" y="28"/>
                        <a:pt x="4" y="28"/>
                        <a:pt x="4" y="28"/>
                      </a:cubicBezTo>
                      <a:cubicBezTo>
                        <a:pt x="4" y="29"/>
                        <a:pt x="4" y="29"/>
                        <a:pt x="3" y="29"/>
                      </a:cubicBezTo>
                      <a:cubicBezTo>
                        <a:pt x="3" y="29"/>
                        <a:pt x="2" y="29"/>
                        <a:pt x="2" y="28"/>
                      </a:cubicBezTo>
                      <a:cubicBezTo>
                        <a:pt x="1" y="28"/>
                        <a:pt x="1" y="28"/>
                        <a:pt x="0" y="28"/>
                      </a:cubicBezTo>
                      <a:cubicBezTo>
                        <a:pt x="0" y="28"/>
                        <a:pt x="0" y="28"/>
                        <a:pt x="0" y="28"/>
                      </a:cubicBezTo>
                      <a:cubicBezTo>
                        <a:pt x="0" y="28"/>
                        <a:pt x="0" y="28"/>
                        <a:pt x="0" y="28"/>
                      </a:cubicBezTo>
                      <a:cubicBezTo>
                        <a:pt x="0" y="28"/>
                        <a:pt x="1" y="28"/>
                        <a:pt x="1" y="28"/>
                      </a:cubicBezTo>
                      <a:cubicBezTo>
                        <a:pt x="2" y="29"/>
                        <a:pt x="3" y="31"/>
                        <a:pt x="4" y="31"/>
                      </a:cubicBezTo>
                      <a:cubicBezTo>
                        <a:pt x="4" y="31"/>
                        <a:pt x="4" y="31"/>
                        <a:pt x="4" y="31"/>
                      </a:cubicBezTo>
                      <a:cubicBezTo>
                        <a:pt x="4" y="31"/>
                        <a:pt x="4" y="31"/>
                        <a:pt x="4" y="31"/>
                      </a:cubicBezTo>
                      <a:cubicBezTo>
                        <a:pt x="5" y="31"/>
                        <a:pt x="5" y="31"/>
                        <a:pt x="6" y="32"/>
                      </a:cubicBezTo>
                      <a:cubicBezTo>
                        <a:pt x="6" y="32"/>
                        <a:pt x="7" y="33"/>
                        <a:pt x="7" y="33"/>
                      </a:cubicBezTo>
                      <a:cubicBezTo>
                        <a:pt x="7" y="33"/>
                        <a:pt x="8" y="33"/>
                        <a:pt x="8" y="33"/>
                      </a:cubicBezTo>
                      <a:cubicBezTo>
                        <a:pt x="8" y="32"/>
                        <a:pt x="8" y="32"/>
                        <a:pt x="8" y="32"/>
                      </a:cubicBezTo>
                      <a:cubicBezTo>
                        <a:pt x="9" y="32"/>
                        <a:pt x="9" y="33"/>
                        <a:pt x="10" y="33"/>
                      </a:cubicBezTo>
                      <a:cubicBezTo>
                        <a:pt x="10" y="33"/>
                        <a:pt x="11" y="33"/>
                        <a:pt x="11" y="33"/>
                      </a:cubicBezTo>
                      <a:cubicBezTo>
                        <a:pt x="12" y="33"/>
                        <a:pt x="12" y="33"/>
                        <a:pt x="12" y="33"/>
                      </a:cubicBezTo>
                      <a:cubicBezTo>
                        <a:pt x="12" y="32"/>
                        <a:pt x="12" y="32"/>
                        <a:pt x="13" y="32"/>
                      </a:cubicBezTo>
                      <a:cubicBezTo>
                        <a:pt x="13" y="32"/>
                        <a:pt x="13" y="32"/>
                        <a:pt x="13" y="32"/>
                      </a:cubicBezTo>
                      <a:cubicBezTo>
                        <a:pt x="14" y="32"/>
                        <a:pt x="14" y="32"/>
                        <a:pt x="14" y="32"/>
                      </a:cubicBezTo>
                      <a:cubicBezTo>
                        <a:pt x="14" y="32"/>
                        <a:pt x="14" y="32"/>
                        <a:pt x="15" y="31"/>
                      </a:cubicBezTo>
                      <a:cubicBezTo>
                        <a:pt x="15" y="31"/>
                        <a:pt x="15" y="31"/>
                        <a:pt x="15" y="31"/>
                      </a:cubicBezTo>
                      <a:cubicBezTo>
                        <a:pt x="14" y="31"/>
                        <a:pt x="15" y="31"/>
                        <a:pt x="15" y="30"/>
                      </a:cubicBezTo>
                      <a:cubicBezTo>
                        <a:pt x="15" y="30"/>
                        <a:pt x="16" y="29"/>
                        <a:pt x="16" y="29"/>
                      </a:cubicBezTo>
                      <a:cubicBezTo>
                        <a:pt x="16" y="29"/>
                        <a:pt x="16" y="29"/>
                        <a:pt x="16" y="29"/>
                      </a:cubicBezTo>
                      <a:cubicBezTo>
                        <a:pt x="17" y="28"/>
                        <a:pt x="17" y="28"/>
                        <a:pt x="17" y="27"/>
                      </a:cubicBezTo>
                      <a:cubicBezTo>
                        <a:pt x="17" y="27"/>
                        <a:pt x="17" y="27"/>
                        <a:pt x="17" y="27"/>
                      </a:cubicBezTo>
                      <a:cubicBezTo>
                        <a:pt x="16" y="25"/>
                        <a:pt x="19" y="25"/>
                        <a:pt x="18" y="23"/>
                      </a:cubicBezTo>
                      <a:cubicBezTo>
                        <a:pt x="17" y="21"/>
                        <a:pt x="19" y="21"/>
                        <a:pt x="18" y="19"/>
                      </a:cubicBezTo>
                      <a:cubicBezTo>
                        <a:pt x="17" y="17"/>
                        <a:pt x="18" y="16"/>
                        <a:pt x="17" y="14"/>
                      </a:cubicBezTo>
                      <a:cubicBezTo>
                        <a:pt x="16" y="13"/>
                        <a:pt x="16" y="12"/>
                        <a:pt x="16" y="10"/>
                      </a:cubicBezTo>
                      <a:cubicBezTo>
                        <a:pt x="16" y="11"/>
                        <a:pt x="16" y="12"/>
                        <a:pt x="16" y="12"/>
                      </a:cubicBezTo>
                      <a:cubicBezTo>
                        <a:pt x="15" y="11"/>
                        <a:pt x="15" y="9"/>
                        <a:pt x="14" y="8"/>
                      </a:cubicBezTo>
                      <a:cubicBezTo>
                        <a:pt x="12" y="6"/>
                        <a:pt x="12" y="2"/>
                        <a:pt x="10" y="2"/>
                      </a:cubicBezTo>
                      <a:cubicBezTo>
                        <a:pt x="10" y="2"/>
                        <a:pt x="9" y="1"/>
                        <a:pt x="9" y="1"/>
                      </a:cubicBezTo>
                      <a:cubicBezTo>
                        <a:pt x="9" y="1"/>
                        <a:pt x="8" y="1"/>
                        <a:pt x="8" y="1"/>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6" y="0"/>
                        <a:pt x="6" y="0"/>
                      </a:cubicBezTo>
                      <a:cubicBezTo>
                        <a:pt x="6" y="0"/>
                        <a:pt x="6" y="0"/>
                        <a:pt x="6" y="0"/>
                      </a:cubicBezTo>
                      <a:cubicBezTo>
                        <a:pt x="6" y="0"/>
                        <a:pt x="6" y="0"/>
                        <a:pt x="5" y="0"/>
                      </a:cubicBezTo>
                      <a:cubicBezTo>
                        <a:pt x="5" y="0"/>
                        <a:pt x="5" y="0"/>
                        <a:pt x="5"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1" name="Freeform 11422">
                  <a:extLst>
                    <a:ext uri="{FF2B5EF4-FFF2-40B4-BE49-F238E27FC236}">
                      <a16:creationId xmlns:a16="http://schemas.microsoft.com/office/drawing/2014/main" id="{D1735A0F-E9BF-CC1F-96D9-FCF23D78F80A}"/>
                    </a:ext>
                  </a:extLst>
                </p:cNvPr>
                <p:cNvSpPr>
                  <a:spLocks noEditPoints="1"/>
                </p:cNvSpPr>
                <p:nvPr/>
              </p:nvSpPr>
              <p:spPr bwMode="auto">
                <a:xfrm>
                  <a:off x="4639" y="2300"/>
                  <a:ext cx="3" cy="5"/>
                </a:xfrm>
                <a:custGeom>
                  <a:avLst/>
                  <a:gdLst>
                    <a:gd name="T0" fmla="*/ 1 w 4"/>
                    <a:gd name="T1" fmla="*/ 3 h 6"/>
                    <a:gd name="T2" fmla="*/ 0 w 4"/>
                    <a:gd name="T3" fmla="*/ 3 h 6"/>
                    <a:gd name="T4" fmla="*/ 0 w 4"/>
                    <a:gd name="T5" fmla="*/ 3 h 6"/>
                    <a:gd name="T6" fmla="*/ 1 w 4"/>
                    <a:gd name="T7" fmla="*/ 3 h 6"/>
                    <a:gd name="T8" fmla="*/ 2 w 4"/>
                    <a:gd name="T9" fmla="*/ 2 h 6"/>
                    <a:gd name="T10" fmla="*/ 1 w 4"/>
                    <a:gd name="T11" fmla="*/ 3 h 6"/>
                    <a:gd name="T12" fmla="*/ 2 w 4"/>
                    <a:gd name="T13" fmla="*/ 2 h 6"/>
                    <a:gd name="T14" fmla="*/ 2 w 4"/>
                    <a:gd name="T15" fmla="*/ 2 h 6"/>
                    <a:gd name="T16" fmla="*/ 2 w 4"/>
                    <a:gd name="T17" fmla="*/ 0 h 6"/>
                    <a:gd name="T18" fmla="*/ 2 w 4"/>
                    <a:gd name="T19" fmla="*/ 2 h 6"/>
                    <a:gd name="T20" fmla="*/ 2 w 4"/>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6">
                      <a:moveTo>
                        <a:pt x="1" y="4"/>
                      </a:moveTo>
                      <a:cubicBezTo>
                        <a:pt x="0" y="5"/>
                        <a:pt x="0" y="5"/>
                        <a:pt x="0" y="5"/>
                      </a:cubicBezTo>
                      <a:cubicBezTo>
                        <a:pt x="0" y="6"/>
                        <a:pt x="0" y="6"/>
                        <a:pt x="0" y="6"/>
                      </a:cubicBezTo>
                      <a:cubicBezTo>
                        <a:pt x="1" y="6"/>
                        <a:pt x="1" y="5"/>
                        <a:pt x="1" y="4"/>
                      </a:cubicBezTo>
                      <a:moveTo>
                        <a:pt x="2" y="2"/>
                      </a:moveTo>
                      <a:cubicBezTo>
                        <a:pt x="2" y="2"/>
                        <a:pt x="1" y="3"/>
                        <a:pt x="1" y="3"/>
                      </a:cubicBezTo>
                      <a:cubicBezTo>
                        <a:pt x="2" y="3"/>
                        <a:pt x="2" y="3"/>
                        <a:pt x="2" y="2"/>
                      </a:cubicBezTo>
                      <a:cubicBezTo>
                        <a:pt x="2" y="2"/>
                        <a:pt x="2" y="2"/>
                        <a:pt x="2" y="2"/>
                      </a:cubicBezTo>
                      <a:moveTo>
                        <a:pt x="3" y="0"/>
                      </a:moveTo>
                      <a:cubicBezTo>
                        <a:pt x="3" y="1"/>
                        <a:pt x="3" y="1"/>
                        <a:pt x="2" y="2"/>
                      </a:cubicBezTo>
                      <a:cubicBezTo>
                        <a:pt x="3" y="1"/>
                        <a:pt x="4" y="1"/>
                        <a:pt x="3"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2" name="Freeform 11423">
                  <a:extLst>
                    <a:ext uri="{FF2B5EF4-FFF2-40B4-BE49-F238E27FC236}">
                      <a16:creationId xmlns:a16="http://schemas.microsoft.com/office/drawing/2014/main" id="{20E75EAA-A197-6D00-4897-C4F31AF0CEC2}"/>
                    </a:ext>
                  </a:extLst>
                </p:cNvPr>
                <p:cNvSpPr>
                  <a:spLocks noEditPoints="1"/>
                </p:cNvSpPr>
                <p:nvPr/>
              </p:nvSpPr>
              <p:spPr bwMode="auto">
                <a:xfrm>
                  <a:off x="4627" y="230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3" name="Freeform 11424">
                  <a:extLst>
                    <a:ext uri="{FF2B5EF4-FFF2-40B4-BE49-F238E27FC236}">
                      <a16:creationId xmlns:a16="http://schemas.microsoft.com/office/drawing/2014/main" id="{9F1AACDD-621A-A80F-0E3F-607B8E0F1CDD}"/>
                    </a:ext>
                  </a:extLst>
                </p:cNvPr>
                <p:cNvSpPr>
                  <a:spLocks noEditPoints="1"/>
                </p:cNvSpPr>
                <p:nvPr/>
              </p:nvSpPr>
              <p:spPr bwMode="auto">
                <a:xfrm>
                  <a:off x="4627" y="2301"/>
                  <a:ext cx="1" cy="3"/>
                </a:xfrm>
                <a:custGeom>
                  <a:avLst/>
                  <a:gdLst>
                    <a:gd name="T0" fmla="*/ 1 w 2"/>
                    <a:gd name="T1" fmla="*/ 1 h 3"/>
                    <a:gd name="T2" fmla="*/ 1 w 2"/>
                    <a:gd name="T3" fmla="*/ 3 h 3"/>
                    <a:gd name="T4" fmla="*/ 1 w 2"/>
                    <a:gd name="T5" fmla="*/ 1 h 3"/>
                    <a:gd name="T6" fmla="*/ 1 w 2"/>
                    <a:gd name="T7" fmla="*/ 1 h 3"/>
                    <a:gd name="T8" fmla="*/ 1 w 2"/>
                    <a:gd name="T9" fmla="*/ 1 h 3"/>
                    <a:gd name="T10" fmla="*/ 1 w 2"/>
                    <a:gd name="T11" fmla="*/ 1 h 3"/>
                    <a:gd name="T12" fmla="*/ 0 w 2"/>
                    <a:gd name="T13" fmla="*/ 0 h 3"/>
                    <a:gd name="T14" fmla="*/ 0 w 2"/>
                    <a:gd name="T15" fmla="*/ 0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1" y="1"/>
                      </a:moveTo>
                      <a:cubicBezTo>
                        <a:pt x="1" y="2"/>
                        <a:pt x="2" y="3"/>
                        <a:pt x="2" y="3"/>
                      </a:cubicBezTo>
                      <a:cubicBezTo>
                        <a:pt x="2" y="3"/>
                        <a:pt x="1" y="2"/>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4" name="Freeform 11425">
                  <a:extLst>
                    <a:ext uri="{FF2B5EF4-FFF2-40B4-BE49-F238E27FC236}">
                      <a16:creationId xmlns:a16="http://schemas.microsoft.com/office/drawing/2014/main" id="{5D7B5583-A01C-6B46-EB7E-CC9919DBFEFB}"/>
                    </a:ext>
                  </a:extLst>
                </p:cNvPr>
                <p:cNvSpPr>
                  <a:spLocks noEditPoints="1"/>
                </p:cNvSpPr>
                <p:nvPr/>
              </p:nvSpPr>
              <p:spPr bwMode="auto">
                <a:xfrm>
                  <a:off x="4628" y="2303"/>
                  <a:ext cx="3" cy="2"/>
                </a:xfrm>
                <a:custGeom>
                  <a:avLst/>
                  <a:gdLst>
                    <a:gd name="T0" fmla="*/ 3 w 3"/>
                    <a:gd name="T1" fmla="*/ 2 h 2"/>
                    <a:gd name="T2" fmla="*/ 3 w 3"/>
                    <a:gd name="T3" fmla="*/ 2 h 2"/>
                    <a:gd name="T4" fmla="*/ 3 w 3"/>
                    <a:gd name="T5" fmla="*/ 2 h 2"/>
                    <a:gd name="T6" fmla="*/ 3 w 3"/>
                    <a:gd name="T7" fmla="*/ 2 h 2"/>
                    <a:gd name="T8" fmla="*/ 3 w 3"/>
                    <a:gd name="T9" fmla="*/ 2 h 2"/>
                    <a:gd name="T10" fmla="*/ 3 w 3"/>
                    <a:gd name="T11" fmla="*/ 2 h 2"/>
                    <a:gd name="T12" fmla="*/ 3 w 3"/>
                    <a:gd name="T13" fmla="*/ 2 h 2"/>
                    <a:gd name="T14" fmla="*/ 2 w 3"/>
                    <a:gd name="T15" fmla="*/ 2 h 2"/>
                    <a:gd name="T16" fmla="*/ 2 w 3"/>
                    <a:gd name="T17" fmla="*/ 2 h 2"/>
                    <a:gd name="T18" fmla="*/ 2 w 3"/>
                    <a:gd name="T19" fmla="*/ 2 h 2"/>
                    <a:gd name="T20" fmla="*/ 2 w 3"/>
                    <a:gd name="T21" fmla="*/ 2 h 2"/>
                    <a:gd name="T22" fmla="*/ 2 w 3"/>
                    <a:gd name="T23" fmla="*/ 2 h 2"/>
                    <a:gd name="T24" fmla="*/ 2 w 3"/>
                    <a:gd name="T25" fmla="*/ 1 h 2"/>
                    <a:gd name="T26" fmla="*/ 2 w 3"/>
                    <a:gd name="T27" fmla="*/ 1 h 2"/>
                    <a:gd name="T28" fmla="*/ 2 w 3"/>
                    <a:gd name="T29" fmla="*/ 2 h 2"/>
                    <a:gd name="T30" fmla="*/ 2 w 3"/>
                    <a:gd name="T31" fmla="*/ 2 h 2"/>
                    <a:gd name="T32" fmla="*/ 2 w 3"/>
                    <a:gd name="T33" fmla="*/ 1 h 2"/>
                    <a:gd name="T34" fmla="*/ 2 w 3"/>
                    <a:gd name="T35" fmla="*/ 1 h 2"/>
                    <a:gd name="T36" fmla="*/ 2 w 3"/>
                    <a:gd name="T37" fmla="*/ 1 h 2"/>
                    <a:gd name="T38" fmla="*/ 2 w 3"/>
                    <a:gd name="T39" fmla="*/ 1 h 2"/>
                    <a:gd name="T40" fmla="*/ 2 w 3"/>
                    <a:gd name="T41" fmla="*/ 1 h 2"/>
                    <a:gd name="T42" fmla="*/ 2 w 3"/>
                    <a:gd name="T43" fmla="*/ 1 h 2"/>
                    <a:gd name="T44" fmla="*/ 0 w 3"/>
                    <a:gd name="T45" fmla="*/ 1 h 2"/>
                    <a:gd name="T46" fmla="*/ 0 w 3"/>
                    <a:gd name="T47" fmla="*/ 1 h 2"/>
                    <a:gd name="T48" fmla="*/ 0 w 3"/>
                    <a:gd name="T49" fmla="*/ 1 h 2"/>
                    <a:gd name="T50" fmla="*/ 0 w 3"/>
                    <a:gd name="T51" fmla="*/ 1 h 2"/>
                    <a:gd name="T52" fmla="*/ 1 w 3"/>
                    <a:gd name="T53" fmla="*/ 1 h 2"/>
                    <a:gd name="T54" fmla="*/ 1 w 3"/>
                    <a:gd name="T55" fmla="*/ 1 h 2"/>
                    <a:gd name="T56" fmla="*/ 2 w 3"/>
                    <a:gd name="T57" fmla="*/ 1 h 2"/>
                    <a:gd name="T58" fmla="*/ 2 w 3"/>
                    <a:gd name="T59" fmla="*/ 1 h 2"/>
                    <a:gd name="T60" fmla="*/ 1 w 3"/>
                    <a:gd name="T61" fmla="*/ 1 h 2"/>
                    <a:gd name="T62" fmla="*/ 1 w 3"/>
                    <a:gd name="T63" fmla="*/ 1 h 2"/>
                    <a:gd name="T64" fmla="*/ 1 w 3"/>
                    <a:gd name="T65" fmla="*/ 1 h 2"/>
                    <a:gd name="T66" fmla="*/ 1 w 3"/>
                    <a:gd name="T67" fmla="*/ 1 h 2"/>
                    <a:gd name="T68" fmla="*/ 1 w 3"/>
                    <a:gd name="T69" fmla="*/ 1 h 2"/>
                    <a:gd name="T70" fmla="*/ 1 w 3"/>
                    <a:gd name="T71" fmla="*/ 1 h 2"/>
                    <a:gd name="T72" fmla="*/ 1 w 3"/>
                    <a:gd name="T73" fmla="*/ 1 h 2"/>
                    <a:gd name="T74" fmla="*/ 1 w 3"/>
                    <a:gd name="T75" fmla="*/ 1 h 2"/>
                    <a:gd name="T76" fmla="*/ 1 w 3"/>
                    <a:gd name="T77" fmla="*/ 1 h 2"/>
                    <a:gd name="T78" fmla="*/ 1 w 3"/>
                    <a:gd name="T79" fmla="*/ 1 h 2"/>
                    <a:gd name="T80" fmla="*/ 1 w 3"/>
                    <a:gd name="T81" fmla="*/ 1 h 2"/>
                    <a:gd name="T82" fmla="*/ 1 w 3"/>
                    <a:gd name="T83" fmla="*/ 1 h 2"/>
                    <a:gd name="T84" fmla="*/ 1 w 3"/>
                    <a:gd name="T85" fmla="*/ 1 h 2"/>
                    <a:gd name="T86" fmla="*/ 1 w 3"/>
                    <a:gd name="T87" fmla="*/ 1 h 2"/>
                    <a:gd name="T88" fmla="*/ 1 w 3"/>
                    <a:gd name="T89" fmla="*/ 1 h 2"/>
                    <a:gd name="T90" fmla="*/ 1 w 3"/>
                    <a:gd name="T91" fmla="*/ 1 h 2"/>
                    <a:gd name="T92" fmla="*/ 1 w 3"/>
                    <a:gd name="T93" fmla="*/ 1 h 2"/>
                    <a:gd name="T94" fmla="*/ 1 w 3"/>
                    <a:gd name="T95" fmla="*/ 1 h 2"/>
                    <a:gd name="T96" fmla="*/ 1 w 3"/>
                    <a:gd name="T97" fmla="*/ 0 h 2"/>
                    <a:gd name="T98" fmla="*/ 1 w 3"/>
                    <a:gd name="T99" fmla="*/ 0 h 2"/>
                    <a:gd name="T100" fmla="*/ 1 w 3"/>
                    <a:gd name="T101" fmla="*/ 0 h 2"/>
                    <a:gd name="T102" fmla="*/ 1 w 3"/>
                    <a:gd name="T103" fmla="*/ 0 h 2"/>
                    <a:gd name="T104" fmla="*/ 1 w 3"/>
                    <a:gd name="T105" fmla="*/ 0 h 2"/>
                    <a:gd name="T106" fmla="*/ 1 w 3"/>
                    <a:gd name="T107" fmla="*/ 0 h 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 h="2">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moveTo>
                        <a:pt x="2" y="2"/>
                      </a:moveTo>
                      <a:cubicBezTo>
                        <a:pt x="2" y="2"/>
                        <a:pt x="2" y="2"/>
                        <a:pt x="2" y="2"/>
                      </a:cubicBezTo>
                      <a:cubicBezTo>
                        <a:pt x="2" y="2"/>
                        <a:pt x="2" y="2"/>
                        <a:pt x="2" y="2"/>
                      </a:cubicBezTo>
                      <a:cubicBezTo>
                        <a:pt x="2" y="2"/>
                        <a:pt x="2" y="2"/>
                        <a:pt x="2" y="2"/>
                      </a:cubicBezTo>
                      <a:cubicBezTo>
                        <a:pt x="2" y="2"/>
                        <a:pt x="2" y="2"/>
                        <a:pt x="2" y="2"/>
                      </a:cubicBezTo>
                      <a:moveTo>
                        <a:pt x="2" y="1"/>
                      </a:moveTo>
                      <a:cubicBezTo>
                        <a:pt x="2" y="1"/>
                        <a:pt x="2" y="1"/>
                        <a:pt x="2" y="1"/>
                      </a:cubicBezTo>
                      <a:cubicBezTo>
                        <a:pt x="2" y="2"/>
                        <a:pt x="2" y="2"/>
                        <a:pt x="2" y="2"/>
                      </a:cubicBezTo>
                      <a:cubicBezTo>
                        <a:pt x="2" y="2"/>
                        <a:pt x="2" y="2"/>
                        <a:pt x="2" y="2"/>
                      </a:cubicBezTo>
                      <a:cubicBezTo>
                        <a:pt x="2" y="2"/>
                        <a:pt x="2" y="2"/>
                        <a:pt x="2" y="1"/>
                      </a:cubicBezTo>
                      <a:moveTo>
                        <a:pt x="2" y="1"/>
                      </a:moveTo>
                      <a:cubicBezTo>
                        <a:pt x="2" y="1"/>
                        <a:pt x="2" y="1"/>
                        <a:pt x="2" y="1"/>
                      </a:cubicBezTo>
                      <a:cubicBezTo>
                        <a:pt x="2" y="1"/>
                        <a:pt x="2" y="1"/>
                        <a:pt x="2" y="1"/>
                      </a:cubicBezTo>
                      <a:cubicBezTo>
                        <a:pt x="2" y="1"/>
                        <a:pt x="2" y="1"/>
                        <a:pt x="2" y="1"/>
                      </a:cubicBezTo>
                      <a:cubicBezTo>
                        <a:pt x="2" y="1"/>
                        <a:pt x="2" y="1"/>
                        <a:pt x="2" y="1"/>
                      </a:cubicBezTo>
                      <a:moveTo>
                        <a:pt x="0" y="1"/>
                      </a:moveTo>
                      <a:cubicBezTo>
                        <a:pt x="0" y="1"/>
                        <a:pt x="0" y="1"/>
                        <a:pt x="0" y="1"/>
                      </a:cubicBezTo>
                      <a:cubicBezTo>
                        <a:pt x="0" y="1"/>
                        <a:pt x="0" y="1"/>
                        <a:pt x="0" y="1"/>
                      </a:cubicBezTo>
                      <a:cubicBezTo>
                        <a:pt x="0" y="1"/>
                        <a:pt x="0" y="1"/>
                        <a:pt x="0" y="1"/>
                      </a:cubicBezTo>
                      <a:moveTo>
                        <a:pt x="1" y="1"/>
                      </a:moveTo>
                      <a:cubicBezTo>
                        <a:pt x="1" y="1"/>
                        <a:pt x="1" y="1"/>
                        <a:pt x="1" y="1"/>
                      </a:cubicBezTo>
                      <a:cubicBezTo>
                        <a:pt x="1" y="1"/>
                        <a:pt x="1" y="1"/>
                        <a:pt x="2" y="1"/>
                      </a:cubicBezTo>
                      <a:cubicBezTo>
                        <a:pt x="2" y="1"/>
                        <a:pt x="2" y="1"/>
                        <a:pt x="2"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5" name="Freeform 11426">
                  <a:extLst>
                    <a:ext uri="{FF2B5EF4-FFF2-40B4-BE49-F238E27FC236}">
                      <a16:creationId xmlns:a16="http://schemas.microsoft.com/office/drawing/2014/main" id="{59BDB39F-DE21-C628-CA2C-9782BA14BA90}"/>
                    </a:ext>
                  </a:extLst>
                </p:cNvPr>
                <p:cNvSpPr>
                  <a:spLocks noEditPoints="1"/>
                </p:cNvSpPr>
                <p:nvPr/>
              </p:nvSpPr>
              <p:spPr bwMode="auto">
                <a:xfrm>
                  <a:off x="4632" y="2306"/>
                  <a:ext cx="1" cy="1"/>
                </a:xfrm>
                <a:custGeom>
                  <a:avLst/>
                  <a:gdLst>
                    <a:gd name="T0" fmla="*/ 1 w 1"/>
                    <a:gd name="T1" fmla="*/ 0 h 1"/>
                    <a:gd name="T2" fmla="*/ 0 w 1"/>
                    <a:gd name="T3" fmla="*/ 0 h 1"/>
                    <a:gd name="T4" fmla="*/ 0 w 1"/>
                    <a:gd name="T5" fmla="*/ 0 h 1"/>
                    <a:gd name="T6" fmla="*/ 0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 name="T62" fmla="*/ 1 w 1"/>
                    <a:gd name="T63" fmla="*/ 0 h 1"/>
                    <a:gd name="T64" fmla="*/ 1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6" name="Freeform 11427">
                  <a:extLst>
                    <a:ext uri="{FF2B5EF4-FFF2-40B4-BE49-F238E27FC236}">
                      <a16:creationId xmlns:a16="http://schemas.microsoft.com/office/drawing/2014/main" id="{4D62BA52-75A6-FD04-64B6-D01E2B50BB00}"/>
                    </a:ext>
                  </a:extLst>
                </p:cNvPr>
                <p:cNvSpPr>
                  <a:spLocks/>
                </p:cNvSpPr>
                <p:nvPr/>
              </p:nvSpPr>
              <p:spPr bwMode="auto">
                <a:xfrm>
                  <a:off x="4633" y="2306"/>
                  <a:ext cx="2" cy="2"/>
                </a:xfrm>
                <a:custGeom>
                  <a:avLst/>
                  <a:gdLst>
                    <a:gd name="T0" fmla="*/ 0 w 2"/>
                    <a:gd name="T1" fmla="*/ 0 h 2"/>
                    <a:gd name="T2" fmla="*/ 0 w 2"/>
                    <a:gd name="T3" fmla="*/ 0 h 2"/>
                    <a:gd name="T4" fmla="*/ 0 w 2"/>
                    <a:gd name="T5" fmla="*/ 1 h 2"/>
                    <a:gd name="T6" fmla="*/ 2 w 2"/>
                    <a:gd name="T7" fmla="*/ 2 h 2"/>
                    <a:gd name="T8" fmla="*/ 2 w 2"/>
                    <a:gd name="T9" fmla="*/ 2 h 2"/>
                    <a:gd name="T10" fmla="*/ 2 w 2"/>
                    <a:gd name="T11" fmla="*/ 2 h 2"/>
                    <a:gd name="T12" fmla="*/ 2 w 2"/>
                    <a:gd name="T13" fmla="*/ 2 h 2"/>
                    <a:gd name="T14" fmla="*/ 0 w 2"/>
                    <a:gd name="T15" fmla="*/ 1 h 2"/>
                    <a:gd name="T16" fmla="*/ 0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0"/>
                      </a:moveTo>
                      <a:cubicBezTo>
                        <a:pt x="0" y="0"/>
                        <a:pt x="0" y="0"/>
                        <a:pt x="0" y="0"/>
                      </a:cubicBezTo>
                      <a:cubicBezTo>
                        <a:pt x="0" y="0"/>
                        <a:pt x="0" y="1"/>
                        <a:pt x="0" y="1"/>
                      </a:cubicBezTo>
                      <a:cubicBezTo>
                        <a:pt x="1" y="1"/>
                        <a:pt x="1" y="2"/>
                        <a:pt x="2" y="2"/>
                      </a:cubicBezTo>
                      <a:cubicBezTo>
                        <a:pt x="2" y="2"/>
                        <a:pt x="2" y="2"/>
                        <a:pt x="2" y="2"/>
                      </a:cubicBezTo>
                      <a:cubicBezTo>
                        <a:pt x="2" y="2"/>
                        <a:pt x="2" y="2"/>
                        <a:pt x="2" y="2"/>
                      </a:cubicBezTo>
                      <a:cubicBezTo>
                        <a:pt x="2" y="2"/>
                        <a:pt x="2" y="2"/>
                        <a:pt x="2" y="2"/>
                      </a:cubicBezTo>
                      <a:cubicBezTo>
                        <a:pt x="1" y="2"/>
                        <a:pt x="1" y="1"/>
                        <a:pt x="0" y="1"/>
                      </a:cubicBezTo>
                      <a:cubicBezTo>
                        <a:pt x="0" y="1"/>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7" name="Freeform 11428">
                  <a:extLst>
                    <a:ext uri="{FF2B5EF4-FFF2-40B4-BE49-F238E27FC236}">
                      <a16:creationId xmlns:a16="http://schemas.microsoft.com/office/drawing/2014/main" id="{78C73229-734F-C03B-19B3-5EE8A45311A0}"/>
                    </a:ext>
                  </a:extLst>
                </p:cNvPr>
                <p:cNvSpPr>
                  <a:spLocks noEditPoints="1"/>
                </p:cNvSpPr>
                <p:nvPr/>
              </p:nvSpPr>
              <p:spPr bwMode="auto">
                <a:xfrm>
                  <a:off x="4639" y="2307"/>
                  <a:ext cx="2" cy="1"/>
                </a:xfrm>
                <a:custGeom>
                  <a:avLst/>
                  <a:gdLst>
                    <a:gd name="T0" fmla="*/ 0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0 h 1"/>
                    <a:gd name="T16" fmla="*/ 2 w 2"/>
                    <a:gd name="T17" fmla="*/ 0 h 1"/>
                    <a:gd name="T18" fmla="*/ 2 w 2"/>
                    <a:gd name="T19" fmla="*/ 0 h 1"/>
                    <a:gd name="T20" fmla="*/ 2 w 2"/>
                    <a:gd name="T21" fmla="*/ 0 h 1"/>
                    <a:gd name="T22" fmla="*/ 2 w 2"/>
                    <a:gd name="T23" fmla="*/ 0 h 1"/>
                    <a:gd name="T24" fmla="*/ 2 w 2"/>
                    <a:gd name="T25" fmla="*/ 0 h 1"/>
                    <a:gd name="T26" fmla="*/ 2 w 2"/>
                    <a:gd name="T27" fmla="*/ 0 h 1"/>
                    <a:gd name="T28" fmla="*/ 2 w 2"/>
                    <a:gd name="T29" fmla="*/ 0 h 1"/>
                    <a:gd name="T30" fmla="*/ 2 w 2"/>
                    <a:gd name="T31" fmla="*/ 0 h 1"/>
                    <a:gd name="T32" fmla="*/ 2 w 2"/>
                    <a:gd name="T33" fmla="*/ 0 h 1"/>
                    <a:gd name="T34" fmla="*/ 2 w 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8" name="Freeform 11429">
                  <a:extLst>
                    <a:ext uri="{FF2B5EF4-FFF2-40B4-BE49-F238E27FC236}">
                      <a16:creationId xmlns:a16="http://schemas.microsoft.com/office/drawing/2014/main" id="{88D4F853-A117-6CA4-A79A-F8CB374309DD}"/>
                    </a:ext>
                  </a:extLst>
                </p:cNvPr>
                <p:cNvSpPr>
                  <a:spLocks/>
                </p:cNvSpPr>
                <p:nvPr/>
              </p:nvSpPr>
              <p:spPr bwMode="auto">
                <a:xfrm>
                  <a:off x="4638" y="230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49" name="Freeform 11430">
                  <a:extLst>
                    <a:ext uri="{FF2B5EF4-FFF2-40B4-BE49-F238E27FC236}">
                      <a16:creationId xmlns:a16="http://schemas.microsoft.com/office/drawing/2014/main" id="{541D77FA-872C-0B09-CFDB-90CC336C8769}"/>
                    </a:ext>
                  </a:extLst>
                </p:cNvPr>
                <p:cNvSpPr>
                  <a:spLocks noEditPoints="1"/>
                </p:cNvSpPr>
                <p:nvPr/>
              </p:nvSpPr>
              <p:spPr bwMode="auto">
                <a:xfrm>
                  <a:off x="4627" y="2286"/>
                  <a:ext cx="17" cy="22"/>
                </a:xfrm>
                <a:custGeom>
                  <a:avLst/>
                  <a:gdLst>
                    <a:gd name="T0" fmla="*/ 7 w 21"/>
                    <a:gd name="T1" fmla="*/ 9 h 27"/>
                    <a:gd name="T2" fmla="*/ 7 w 21"/>
                    <a:gd name="T3" fmla="*/ 9 h 27"/>
                    <a:gd name="T4" fmla="*/ 7 w 21"/>
                    <a:gd name="T5" fmla="*/ 8 h 27"/>
                    <a:gd name="T6" fmla="*/ 1 w 21"/>
                    <a:gd name="T7" fmla="*/ 8 h 27"/>
                    <a:gd name="T8" fmla="*/ 1 w 21"/>
                    <a:gd name="T9" fmla="*/ 8 h 27"/>
                    <a:gd name="T10" fmla="*/ 0 w 21"/>
                    <a:gd name="T11" fmla="*/ 8 h 27"/>
                    <a:gd name="T12" fmla="*/ 0 w 21"/>
                    <a:gd name="T13" fmla="*/ 8 h 27"/>
                    <a:gd name="T14" fmla="*/ 1 w 21"/>
                    <a:gd name="T15" fmla="*/ 9 h 27"/>
                    <a:gd name="T16" fmla="*/ 2 w 21"/>
                    <a:gd name="T17" fmla="*/ 10 h 27"/>
                    <a:gd name="T18" fmla="*/ 2 w 21"/>
                    <a:gd name="T19" fmla="*/ 10 h 27"/>
                    <a:gd name="T20" fmla="*/ 2 w 21"/>
                    <a:gd name="T21" fmla="*/ 10 h 27"/>
                    <a:gd name="T22" fmla="*/ 2 w 21"/>
                    <a:gd name="T23" fmla="*/ 10 h 27"/>
                    <a:gd name="T24" fmla="*/ 2 w 21"/>
                    <a:gd name="T25" fmla="*/ 10 h 27"/>
                    <a:gd name="T26" fmla="*/ 2 w 21"/>
                    <a:gd name="T27" fmla="*/ 9 h 27"/>
                    <a:gd name="T28" fmla="*/ 2 w 21"/>
                    <a:gd name="T29" fmla="*/ 9 h 27"/>
                    <a:gd name="T30" fmla="*/ 2 w 21"/>
                    <a:gd name="T31" fmla="*/ 10 h 27"/>
                    <a:gd name="T32" fmla="*/ 2 w 21"/>
                    <a:gd name="T33" fmla="*/ 10 h 27"/>
                    <a:gd name="T34" fmla="*/ 2 w 21"/>
                    <a:gd name="T35" fmla="*/ 10 h 27"/>
                    <a:gd name="T36" fmla="*/ 2 w 21"/>
                    <a:gd name="T37" fmla="*/ 10 h 27"/>
                    <a:gd name="T38" fmla="*/ 2 w 21"/>
                    <a:gd name="T39" fmla="*/ 10 h 27"/>
                    <a:gd name="T40" fmla="*/ 2 w 21"/>
                    <a:gd name="T41" fmla="*/ 10 h 27"/>
                    <a:gd name="T42" fmla="*/ 2 w 21"/>
                    <a:gd name="T43" fmla="*/ 10 h 27"/>
                    <a:gd name="T44" fmla="*/ 2 w 21"/>
                    <a:gd name="T45" fmla="*/ 11 h 27"/>
                    <a:gd name="T46" fmla="*/ 3 w 21"/>
                    <a:gd name="T47" fmla="*/ 11 h 27"/>
                    <a:gd name="T48" fmla="*/ 3 w 21"/>
                    <a:gd name="T49" fmla="*/ 11 h 27"/>
                    <a:gd name="T50" fmla="*/ 3 w 21"/>
                    <a:gd name="T51" fmla="*/ 11 h 27"/>
                    <a:gd name="T52" fmla="*/ 3 w 21"/>
                    <a:gd name="T53" fmla="*/ 11 h 27"/>
                    <a:gd name="T54" fmla="*/ 3 w 21"/>
                    <a:gd name="T55" fmla="*/ 11 h 27"/>
                    <a:gd name="T56" fmla="*/ 3 w 21"/>
                    <a:gd name="T57" fmla="*/ 11 h 27"/>
                    <a:gd name="T58" fmla="*/ 3 w 21"/>
                    <a:gd name="T59" fmla="*/ 11 h 27"/>
                    <a:gd name="T60" fmla="*/ 3 w 21"/>
                    <a:gd name="T61" fmla="*/ 11 h 27"/>
                    <a:gd name="T62" fmla="*/ 4 w 21"/>
                    <a:gd name="T63" fmla="*/ 12 h 27"/>
                    <a:gd name="T64" fmla="*/ 5 w 21"/>
                    <a:gd name="T65" fmla="*/ 11 h 27"/>
                    <a:gd name="T66" fmla="*/ 5 w 21"/>
                    <a:gd name="T67" fmla="*/ 11 h 27"/>
                    <a:gd name="T68" fmla="*/ 5 w 21"/>
                    <a:gd name="T69" fmla="*/ 11 h 27"/>
                    <a:gd name="T70" fmla="*/ 6 w 21"/>
                    <a:gd name="T71" fmla="*/ 12 h 27"/>
                    <a:gd name="T72" fmla="*/ 6 w 21"/>
                    <a:gd name="T73" fmla="*/ 10 h 27"/>
                    <a:gd name="T74" fmla="*/ 6 w 21"/>
                    <a:gd name="T75" fmla="*/ 10 h 27"/>
                    <a:gd name="T76" fmla="*/ 5 w 21"/>
                    <a:gd name="T77" fmla="*/ 10 h 27"/>
                    <a:gd name="T78" fmla="*/ 4 w 21"/>
                    <a:gd name="T79" fmla="*/ 10 h 27"/>
                    <a:gd name="T80" fmla="*/ 3 w 21"/>
                    <a:gd name="T81" fmla="*/ 10 h 27"/>
                    <a:gd name="T82" fmla="*/ 2 w 21"/>
                    <a:gd name="T83" fmla="*/ 9 h 27"/>
                    <a:gd name="T84" fmla="*/ 2 w 21"/>
                    <a:gd name="T85" fmla="*/ 8 h 27"/>
                    <a:gd name="T86" fmla="*/ 7 w 21"/>
                    <a:gd name="T87" fmla="*/ 0 h 27"/>
                    <a:gd name="T88" fmla="*/ 8 w 21"/>
                    <a:gd name="T89" fmla="*/ 4 h 27"/>
                    <a:gd name="T90" fmla="*/ 8 w 21"/>
                    <a:gd name="T91" fmla="*/ 7 h 27"/>
                    <a:gd name="T92" fmla="*/ 9 w 21"/>
                    <a:gd name="T93" fmla="*/ 6 h 27"/>
                    <a:gd name="T94" fmla="*/ 9 w 21"/>
                    <a:gd name="T95" fmla="*/ 5 h 27"/>
                    <a:gd name="T96" fmla="*/ 8 w 21"/>
                    <a:gd name="T97" fmla="*/ 3 h 27"/>
                    <a:gd name="T98" fmla="*/ 7 w 21"/>
                    <a:gd name="T99" fmla="*/ 2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 h="27">
                      <a:moveTo>
                        <a:pt x="16" y="20"/>
                      </a:moveTo>
                      <a:cubicBezTo>
                        <a:pt x="16" y="21"/>
                        <a:pt x="15" y="21"/>
                        <a:pt x="16" y="21"/>
                      </a:cubicBezTo>
                      <a:cubicBezTo>
                        <a:pt x="16" y="21"/>
                        <a:pt x="16" y="21"/>
                        <a:pt x="16" y="21"/>
                      </a:cubicBezTo>
                      <a:cubicBezTo>
                        <a:pt x="16" y="21"/>
                        <a:pt x="16" y="21"/>
                        <a:pt x="16" y="20"/>
                      </a:cubicBezTo>
                      <a:moveTo>
                        <a:pt x="17" y="19"/>
                      </a:moveTo>
                      <a:cubicBezTo>
                        <a:pt x="17" y="19"/>
                        <a:pt x="17" y="19"/>
                        <a:pt x="17" y="19"/>
                      </a:cubicBezTo>
                      <a:cubicBezTo>
                        <a:pt x="17" y="19"/>
                        <a:pt x="17" y="19"/>
                        <a:pt x="17" y="19"/>
                      </a:cubicBezTo>
                      <a:moveTo>
                        <a:pt x="1" y="18"/>
                      </a:moveTo>
                      <a:cubicBezTo>
                        <a:pt x="1" y="18"/>
                        <a:pt x="1" y="18"/>
                        <a:pt x="1" y="18"/>
                      </a:cubicBezTo>
                      <a:cubicBezTo>
                        <a:pt x="1" y="18"/>
                        <a:pt x="1" y="18"/>
                        <a:pt x="1" y="18"/>
                      </a:cubicBezTo>
                      <a:cubicBezTo>
                        <a:pt x="0" y="18"/>
                        <a:pt x="0" y="18"/>
                        <a:pt x="0" y="18"/>
                      </a:cubicBezTo>
                      <a:cubicBezTo>
                        <a:pt x="0" y="19"/>
                        <a:pt x="0" y="19"/>
                        <a:pt x="0" y="19"/>
                      </a:cubicBezTo>
                      <a:cubicBezTo>
                        <a:pt x="0" y="19"/>
                        <a:pt x="0" y="19"/>
                        <a:pt x="0" y="19"/>
                      </a:cubicBezTo>
                      <a:cubicBezTo>
                        <a:pt x="0" y="19"/>
                        <a:pt x="0" y="19"/>
                        <a:pt x="0" y="19"/>
                      </a:cubicBezTo>
                      <a:cubicBezTo>
                        <a:pt x="1" y="19"/>
                        <a:pt x="1" y="19"/>
                        <a:pt x="1" y="20"/>
                      </a:cubicBezTo>
                      <a:cubicBezTo>
                        <a:pt x="1" y="20"/>
                        <a:pt x="1" y="20"/>
                        <a:pt x="1" y="20"/>
                      </a:cubicBezTo>
                      <a:cubicBezTo>
                        <a:pt x="1" y="20"/>
                        <a:pt x="1" y="20"/>
                        <a:pt x="1" y="20"/>
                      </a:cubicBezTo>
                      <a:cubicBezTo>
                        <a:pt x="1" y="21"/>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1"/>
                        <a:pt x="3" y="21"/>
                      </a:cubicBezTo>
                      <a:cubicBezTo>
                        <a:pt x="3" y="21"/>
                        <a:pt x="3" y="21"/>
                        <a:pt x="3" y="21"/>
                      </a:cubicBezTo>
                      <a:cubicBezTo>
                        <a:pt x="3" y="21"/>
                        <a:pt x="3" y="21"/>
                        <a:pt x="3" y="21"/>
                      </a:cubicBezTo>
                      <a:cubicBezTo>
                        <a:pt x="3" y="21"/>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4"/>
                        <a:pt x="6" y="25"/>
                        <a:pt x="6" y="25"/>
                      </a:cubicBezTo>
                      <a:cubicBezTo>
                        <a:pt x="6" y="25"/>
                        <a:pt x="6" y="25"/>
                        <a:pt x="6"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8" y="25"/>
                        <a:pt x="8" y="25"/>
                      </a:cubicBezTo>
                      <a:cubicBezTo>
                        <a:pt x="8" y="25"/>
                        <a:pt x="8" y="26"/>
                        <a:pt x="8" y="26"/>
                      </a:cubicBezTo>
                      <a:cubicBezTo>
                        <a:pt x="9" y="26"/>
                        <a:pt x="9" y="27"/>
                        <a:pt x="10" y="27"/>
                      </a:cubicBezTo>
                      <a:cubicBezTo>
                        <a:pt x="10" y="27"/>
                        <a:pt x="10" y="27"/>
                        <a:pt x="10" y="27"/>
                      </a:cubicBezTo>
                      <a:cubicBezTo>
                        <a:pt x="10" y="27"/>
                        <a:pt x="10" y="27"/>
                        <a:pt x="10" y="26"/>
                      </a:cubicBezTo>
                      <a:cubicBezTo>
                        <a:pt x="10"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2" y="26"/>
                        <a:pt x="12" y="27"/>
                      </a:cubicBezTo>
                      <a:cubicBezTo>
                        <a:pt x="13" y="27"/>
                        <a:pt x="13" y="27"/>
                        <a:pt x="13" y="27"/>
                      </a:cubicBezTo>
                      <a:cubicBezTo>
                        <a:pt x="14" y="25"/>
                        <a:pt x="14" y="24"/>
                        <a:pt x="15" y="22"/>
                      </a:cubicBezTo>
                      <a:cubicBezTo>
                        <a:pt x="15" y="22"/>
                        <a:pt x="15" y="22"/>
                        <a:pt x="14" y="22"/>
                      </a:cubicBezTo>
                      <a:cubicBezTo>
                        <a:pt x="14" y="22"/>
                        <a:pt x="14" y="22"/>
                        <a:pt x="14" y="22"/>
                      </a:cubicBezTo>
                      <a:cubicBezTo>
                        <a:pt x="13" y="22"/>
                        <a:pt x="13" y="22"/>
                        <a:pt x="13" y="23"/>
                      </a:cubicBezTo>
                      <a:cubicBezTo>
                        <a:pt x="13" y="23"/>
                        <a:pt x="13" y="23"/>
                        <a:pt x="12" y="23"/>
                      </a:cubicBezTo>
                      <a:cubicBezTo>
                        <a:pt x="12" y="23"/>
                        <a:pt x="11" y="23"/>
                        <a:pt x="11" y="23"/>
                      </a:cubicBezTo>
                      <a:cubicBezTo>
                        <a:pt x="10" y="23"/>
                        <a:pt x="10" y="22"/>
                        <a:pt x="9" y="22"/>
                      </a:cubicBezTo>
                      <a:cubicBezTo>
                        <a:pt x="9" y="22"/>
                        <a:pt x="9" y="22"/>
                        <a:pt x="9" y="23"/>
                      </a:cubicBezTo>
                      <a:cubicBezTo>
                        <a:pt x="9" y="23"/>
                        <a:pt x="8" y="23"/>
                        <a:pt x="8" y="23"/>
                      </a:cubicBezTo>
                      <a:cubicBezTo>
                        <a:pt x="8" y="23"/>
                        <a:pt x="7" y="22"/>
                        <a:pt x="7" y="22"/>
                      </a:cubicBezTo>
                      <a:cubicBezTo>
                        <a:pt x="6" y="21"/>
                        <a:pt x="6" y="21"/>
                        <a:pt x="5" y="21"/>
                      </a:cubicBezTo>
                      <a:cubicBezTo>
                        <a:pt x="5" y="21"/>
                        <a:pt x="5" y="21"/>
                        <a:pt x="5" y="21"/>
                      </a:cubicBezTo>
                      <a:cubicBezTo>
                        <a:pt x="5" y="21"/>
                        <a:pt x="5" y="21"/>
                        <a:pt x="5" y="21"/>
                      </a:cubicBezTo>
                      <a:cubicBezTo>
                        <a:pt x="4" y="21"/>
                        <a:pt x="3" y="19"/>
                        <a:pt x="2" y="18"/>
                      </a:cubicBezTo>
                      <a:cubicBezTo>
                        <a:pt x="2" y="18"/>
                        <a:pt x="1" y="18"/>
                        <a:pt x="1" y="18"/>
                      </a:cubicBezTo>
                      <a:moveTo>
                        <a:pt x="17" y="0"/>
                      </a:moveTo>
                      <a:cubicBezTo>
                        <a:pt x="17" y="2"/>
                        <a:pt x="17" y="3"/>
                        <a:pt x="18" y="4"/>
                      </a:cubicBezTo>
                      <a:cubicBezTo>
                        <a:pt x="19" y="6"/>
                        <a:pt x="18" y="7"/>
                        <a:pt x="19" y="9"/>
                      </a:cubicBezTo>
                      <a:cubicBezTo>
                        <a:pt x="20" y="11"/>
                        <a:pt x="18" y="11"/>
                        <a:pt x="19" y="13"/>
                      </a:cubicBezTo>
                      <a:cubicBezTo>
                        <a:pt x="20" y="15"/>
                        <a:pt x="17" y="15"/>
                        <a:pt x="18" y="17"/>
                      </a:cubicBezTo>
                      <a:cubicBezTo>
                        <a:pt x="18" y="17"/>
                        <a:pt x="18" y="17"/>
                        <a:pt x="18" y="17"/>
                      </a:cubicBezTo>
                      <a:cubicBezTo>
                        <a:pt x="19" y="16"/>
                        <a:pt x="20" y="15"/>
                        <a:pt x="21" y="14"/>
                      </a:cubicBezTo>
                      <a:cubicBezTo>
                        <a:pt x="21" y="13"/>
                        <a:pt x="21" y="13"/>
                        <a:pt x="20" y="12"/>
                      </a:cubicBezTo>
                      <a:cubicBezTo>
                        <a:pt x="20" y="12"/>
                        <a:pt x="20" y="12"/>
                        <a:pt x="20" y="11"/>
                      </a:cubicBezTo>
                      <a:cubicBezTo>
                        <a:pt x="20" y="11"/>
                        <a:pt x="20" y="10"/>
                        <a:pt x="20" y="10"/>
                      </a:cubicBezTo>
                      <a:cubicBezTo>
                        <a:pt x="20" y="9"/>
                        <a:pt x="20" y="8"/>
                        <a:pt x="19" y="7"/>
                      </a:cubicBezTo>
                      <a:cubicBezTo>
                        <a:pt x="18" y="6"/>
                        <a:pt x="19" y="4"/>
                        <a:pt x="17" y="2"/>
                      </a:cubicBezTo>
                      <a:cubicBezTo>
                        <a:pt x="17" y="2"/>
                        <a:pt x="17" y="2"/>
                        <a:pt x="17" y="2"/>
                      </a:cubicBezTo>
                      <a:cubicBezTo>
                        <a:pt x="17" y="2"/>
                        <a:pt x="17" y="1"/>
                        <a:pt x="17" y="0"/>
                      </a:cubicBezTo>
                    </a:path>
                  </a:pathLst>
                </a:custGeom>
                <a:solidFill>
                  <a:srgbClr val="A0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0" name="Freeform 11431">
                  <a:extLst>
                    <a:ext uri="{FF2B5EF4-FFF2-40B4-BE49-F238E27FC236}">
                      <a16:creationId xmlns:a16="http://schemas.microsoft.com/office/drawing/2014/main" id="{1689B46A-6819-4A76-592F-57305C761B24}"/>
                    </a:ext>
                  </a:extLst>
                </p:cNvPr>
                <p:cNvSpPr>
                  <a:spLocks/>
                </p:cNvSpPr>
                <p:nvPr/>
              </p:nvSpPr>
              <p:spPr bwMode="auto">
                <a:xfrm>
                  <a:off x="4627" y="2301"/>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path>
                  </a:pathLst>
                </a:custGeom>
                <a:solidFill>
                  <a:srgbClr val="A67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1" name="Freeform 11432">
                  <a:extLst>
                    <a:ext uri="{FF2B5EF4-FFF2-40B4-BE49-F238E27FC236}">
                      <a16:creationId xmlns:a16="http://schemas.microsoft.com/office/drawing/2014/main" id="{79874613-BD74-F80D-5ED6-F885229CC056}"/>
                    </a:ext>
                  </a:extLst>
                </p:cNvPr>
                <p:cNvSpPr>
                  <a:spLocks/>
                </p:cNvSpPr>
                <p:nvPr/>
              </p:nvSpPr>
              <p:spPr bwMode="auto">
                <a:xfrm>
                  <a:off x="4638" y="2297"/>
                  <a:ext cx="6" cy="11"/>
                </a:xfrm>
                <a:custGeom>
                  <a:avLst/>
                  <a:gdLst>
                    <a:gd name="T0" fmla="*/ 3 w 8"/>
                    <a:gd name="T1" fmla="*/ 0 h 13"/>
                    <a:gd name="T2" fmla="*/ 2 w 8"/>
                    <a:gd name="T3" fmla="*/ 3 h 13"/>
                    <a:gd name="T4" fmla="*/ 2 w 8"/>
                    <a:gd name="T5" fmla="*/ 3 h 13"/>
                    <a:gd name="T6" fmla="*/ 2 w 8"/>
                    <a:gd name="T7" fmla="*/ 3 h 13"/>
                    <a:gd name="T8" fmla="*/ 2 w 8"/>
                    <a:gd name="T9" fmla="*/ 3 h 13"/>
                    <a:gd name="T10" fmla="*/ 2 w 8"/>
                    <a:gd name="T11" fmla="*/ 3 h 13"/>
                    <a:gd name="T12" fmla="*/ 2 w 8"/>
                    <a:gd name="T13" fmla="*/ 3 h 13"/>
                    <a:gd name="T14" fmla="*/ 2 w 8"/>
                    <a:gd name="T15" fmla="*/ 5 h 13"/>
                    <a:gd name="T16" fmla="*/ 2 w 8"/>
                    <a:gd name="T17" fmla="*/ 4 h 13"/>
                    <a:gd name="T18" fmla="*/ 0 w 8"/>
                    <a:gd name="T19" fmla="*/ 7 h 13"/>
                    <a:gd name="T20" fmla="*/ 1 w 8"/>
                    <a:gd name="T21" fmla="*/ 7 h 13"/>
                    <a:gd name="T22" fmla="*/ 1 w 8"/>
                    <a:gd name="T23" fmla="*/ 7 h 13"/>
                    <a:gd name="T24" fmla="*/ 1 w 8"/>
                    <a:gd name="T25" fmla="*/ 7 h 13"/>
                    <a:gd name="T26" fmla="*/ 2 w 8"/>
                    <a:gd name="T27" fmla="*/ 6 h 13"/>
                    <a:gd name="T28" fmla="*/ 2 w 8"/>
                    <a:gd name="T29" fmla="*/ 6 h 13"/>
                    <a:gd name="T30" fmla="*/ 2 w 8"/>
                    <a:gd name="T31" fmla="*/ 6 h 13"/>
                    <a:gd name="T32" fmla="*/ 2 w 8"/>
                    <a:gd name="T33" fmla="*/ 6 h 13"/>
                    <a:gd name="T34" fmla="*/ 2 w 8"/>
                    <a:gd name="T35" fmla="*/ 6 h 13"/>
                    <a:gd name="T36" fmla="*/ 2 w 8"/>
                    <a:gd name="T37" fmla="*/ 6 h 13"/>
                    <a:gd name="T38" fmla="*/ 2 w 8"/>
                    <a:gd name="T39" fmla="*/ 6 h 13"/>
                    <a:gd name="T40" fmla="*/ 2 w 8"/>
                    <a:gd name="T41" fmla="*/ 6 h 13"/>
                    <a:gd name="T42" fmla="*/ 2 w 8"/>
                    <a:gd name="T43" fmla="*/ 6 h 13"/>
                    <a:gd name="T44" fmla="*/ 2 w 8"/>
                    <a:gd name="T45" fmla="*/ 6 h 13"/>
                    <a:gd name="T46" fmla="*/ 2 w 8"/>
                    <a:gd name="T47" fmla="*/ 6 h 13"/>
                    <a:gd name="T48" fmla="*/ 2 w 8"/>
                    <a:gd name="T49" fmla="*/ 6 h 13"/>
                    <a:gd name="T50" fmla="*/ 2 w 8"/>
                    <a:gd name="T51" fmla="*/ 6 h 13"/>
                    <a:gd name="T52" fmla="*/ 2 w 8"/>
                    <a:gd name="T53" fmla="*/ 6 h 13"/>
                    <a:gd name="T54" fmla="*/ 2 w 8"/>
                    <a:gd name="T55" fmla="*/ 6 h 13"/>
                    <a:gd name="T56" fmla="*/ 2 w 8"/>
                    <a:gd name="T57" fmla="*/ 6 h 13"/>
                    <a:gd name="T58" fmla="*/ 2 w 8"/>
                    <a:gd name="T59" fmla="*/ 6 h 13"/>
                    <a:gd name="T60" fmla="*/ 2 w 8"/>
                    <a:gd name="T61" fmla="*/ 6 h 13"/>
                    <a:gd name="T62" fmla="*/ 2 w 8"/>
                    <a:gd name="T63" fmla="*/ 6 h 13"/>
                    <a:gd name="T64" fmla="*/ 2 w 8"/>
                    <a:gd name="T65" fmla="*/ 5 h 13"/>
                    <a:gd name="T66" fmla="*/ 2 w 8"/>
                    <a:gd name="T67" fmla="*/ 5 h 13"/>
                    <a:gd name="T68" fmla="*/ 2 w 8"/>
                    <a:gd name="T69" fmla="*/ 5 h 13"/>
                    <a:gd name="T70" fmla="*/ 2 w 8"/>
                    <a:gd name="T71" fmla="*/ 3 h 13"/>
                    <a:gd name="T72" fmla="*/ 2 w 8"/>
                    <a:gd name="T73" fmla="*/ 3 h 13"/>
                    <a:gd name="T74" fmla="*/ 2 w 8"/>
                    <a:gd name="T75" fmla="*/ 3 h 13"/>
                    <a:gd name="T76" fmla="*/ 3 w 8"/>
                    <a:gd name="T77" fmla="*/ 3 h 13"/>
                    <a:gd name="T78" fmla="*/ 2 w 8"/>
                    <a:gd name="T79" fmla="*/ 3 h 13"/>
                    <a:gd name="T80" fmla="*/ 2 w 8"/>
                    <a:gd name="T81" fmla="*/ 2 h 13"/>
                    <a:gd name="T82" fmla="*/ 3 w 8"/>
                    <a:gd name="T83" fmla="*/ 0 h 13"/>
                    <a:gd name="T84" fmla="*/ 3 w 8"/>
                    <a:gd name="T85" fmla="*/ 0 h 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 h="13">
                      <a:moveTo>
                        <a:pt x="8" y="0"/>
                      </a:moveTo>
                      <a:cubicBezTo>
                        <a:pt x="7" y="1"/>
                        <a:pt x="6" y="2"/>
                        <a:pt x="5" y="3"/>
                      </a:cubicBezTo>
                      <a:cubicBezTo>
                        <a:pt x="6" y="4"/>
                        <a:pt x="5" y="4"/>
                        <a:pt x="4" y="5"/>
                      </a:cubicBezTo>
                      <a:cubicBezTo>
                        <a:pt x="4" y="5"/>
                        <a:pt x="4" y="5"/>
                        <a:pt x="4" y="5"/>
                      </a:cubicBezTo>
                      <a:cubicBezTo>
                        <a:pt x="4" y="5"/>
                        <a:pt x="4" y="5"/>
                        <a:pt x="4" y="5"/>
                      </a:cubicBezTo>
                      <a:cubicBezTo>
                        <a:pt x="4" y="6"/>
                        <a:pt x="4" y="6"/>
                        <a:pt x="3" y="6"/>
                      </a:cubicBezTo>
                      <a:cubicBezTo>
                        <a:pt x="3" y="7"/>
                        <a:pt x="3" y="7"/>
                        <a:pt x="3" y="7"/>
                      </a:cubicBezTo>
                      <a:cubicBezTo>
                        <a:pt x="3" y="8"/>
                        <a:pt x="3" y="9"/>
                        <a:pt x="2" y="9"/>
                      </a:cubicBezTo>
                      <a:cubicBezTo>
                        <a:pt x="2" y="9"/>
                        <a:pt x="2" y="9"/>
                        <a:pt x="2" y="8"/>
                      </a:cubicBezTo>
                      <a:cubicBezTo>
                        <a:pt x="1" y="10"/>
                        <a:pt x="1" y="11"/>
                        <a:pt x="0" y="13"/>
                      </a:cubicBezTo>
                      <a:cubicBezTo>
                        <a:pt x="0" y="13"/>
                        <a:pt x="1" y="13"/>
                        <a:pt x="1" y="13"/>
                      </a:cubicBezTo>
                      <a:cubicBezTo>
                        <a:pt x="1" y="13"/>
                        <a:pt x="1" y="13"/>
                        <a:pt x="1" y="13"/>
                      </a:cubicBezTo>
                      <a:cubicBezTo>
                        <a:pt x="1" y="13"/>
                        <a:pt x="1" y="13"/>
                        <a:pt x="1" y="13"/>
                      </a:cubicBezTo>
                      <a:cubicBezTo>
                        <a:pt x="1" y="13"/>
                        <a:pt x="2" y="13"/>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3" y="12"/>
                        <a:pt x="3" y="12"/>
                      </a:cubicBezTo>
                      <a:cubicBezTo>
                        <a:pt x="3"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1"/>
                        <a:pt x="4" y="11"/>
                      </a:cubicBezTo>
                      <a:cubicBezTo>
                        <a:pt x="4" y="11"/>
                        <a:pt x="4" y="11"/>
                        <a:pt x="4" y="11"/>
                      </a:cubicBezTo>
                      <a:cubicBezTo>
                        <a:pt x="4" y="11"/>
                        <a:pt x="4" y="11"/>
                        <a:pt x="4" y="11"/>
                      </a:cubicBezTo>
                      <a:cubicBezTo>
                        <a:pt x="4" y="11"/>
                        <a:pt x="4" y="11"/>
                        <a:pt x="4" y="11"/>
                      </a:cubicBezTo>
                      <a:cubicBezTo>
                        <a:pt x="4" y="10"/>
                        <a:pt x="6" y="11"/>
                        <a:pt x="6" y="9"/>
                      </a:cubicBezTo>
                      <a:cubicBezTo>
                        <a:pt x="6" y="9"/>
                        <a:pt x="6" y="9"/>
                        <a:pt x="6" y="9"/>
                      </a:cubicBezTo>
                      <a:cubicBezTo>
                        <a:pt x="6" y="9"/>
                        <a:pt x="6" y="9"/>
                        <a:pt x="6" y="9"/>
                      </a:cubicBezTo>
                      <a:cubicBezTo>
                        <a:pt x="6" y="8"/>
                        <a:pt x="7" y="8"/>
                        <a:pt x="7" y="7"/>
                      </a:cubicBezTo>
                      <a:cubicBezTo>
                        <a:pt x="7" y="7"/>
                        <a:pt x="7" y="7"/>
                        <a:pt x="7" y="6"/>
                      </a:cubicBezTo>
                      <a:cubicBezTo>
                        <a:pt x="7" y="6"/>
                        <a:pt x="7" y="6"/>
                        <a:pt x="7" y="6"/>
                      </a:cubicBezTo>
                      <a:cubicBezTo>
                        <a:pt x="7" y="5"/>
                        <a:pt x="8" y="5"/>
                        <a:pt x="8" y="4"/>
                      </a:cubicBezTo>
                      <a:cubicBezTo>
                        <a:pt x="8" y="3"/>
                        <a:pt x="8" y="3"/>
                        <a:pt x="7" y="3"/>
                      </a:cubicBezTo>
                      <a:cubicBezTo>
                        <a:pt x="7" y="2"/>
                        <a:pt x="7" y="2"/>
                        <a:pt x="7" y="2"/>
                      </a:cubicBezTo>
                      <a:cubicBezTo>
                        <a:pt x="7" y="1"/>
                        <a:pt x="8" y="1"/>
                        <a:pt x="8" y="0"/>
                      </a:cubicBezTo>
                      <a:cubicBezTo>
                        <a:pt x="8" y="0"/>
                        <a:pt x="8" y="0"/>
                        <a:pt x="8" y="0"/>
                      </a:cubicBezTo>
                    </a:path>
                  </a:pathLst>
                </a:custGeom>
                <a:solidFill>
                  <a:srgbClr val="A67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2" name="Freeform 11433">
                  <a:extLst>
                    <a:ext uri="{FF2B5EF4-FFF2-40B4-BE49-F238E27FC236}">
                      <a16:creationId xmlns:a16="http://schemas.microsoft.com/office/drawing/2014/main" id="{385FB77F-B4E6-3608-4B90-3CBA6CBE6935}"/>
                    </a:ext>
                  </a:extLst>
                </p:cNvPr>
                <p:cNvSpPr>
                  <a:spLocks/>
                </p:cNvSpPr>
                <p:nvPr/>
              </p:nvSpPr>
              <p:spPr bwMode="auto">
                <a:xfrm>
                  <a:off x="4631" y="2281"/>
                  <a:ext cx="2" cy="2"/>
                </a:xfrm>
                <a:custGeom>
                  <a:avLst/>
                  <a:gdLst>
                    <a:gd name="T0" fmla="*/ 1 w 2"/>
                    <a:gd name="T1" fmla="*/ 0 h 3"/>
                    <a:gd name="T2" fmla="*/ 1 w 2"/>
                    <a:gd name="T3" fmla="*/ 1 h 3"/>
                    <a:gd name="T4" fmla="*/ 2 w 2"/>
                    <a:gd name="T5" fmla="*/ 1 h 3"/>
                    <a:gd name="T6" fmla="*/ 2 w 2"/>
                    <a:gd name="T7" fmla="*/ 1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0" y="0"/>
                        <a:pt x="0" y="1"/>
                        <a:pt x="1" y="2"/>
                      </a:cubicBezTo>
                      <a:cubicBezTo>
                        <a:pt x="1" y="3"/>
                        <a:pt x="1" y="3"/>
                        <a:pt x="2" y="3"/>
                      </a:cubicBezTo>
                      <a:cubicBezTo>
                        <a:pt x="2" y="3"/>
                        <a:pt x="2" y="3"/>
                        <a:pt x="2" y="3"/>
                      </a:cubicBezTo>
                      <a:cubicBezTo>
                        <a:pt x="1" y="2"/>
                        <a:pt x="0" y="0"/>
                        <a:pt x="1"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3" name="Freeform 11434">
                  <a:extLst>
                    <a:ext uri="{FF2B5EF4-FFF2-40B4-BE49-F238E27FC236}">
                      <a16:creationId xmlns:a16="http://schemas.microsoft.com/office/drawing/2014/main" id="{5982C3C5-ADC5-9156-41B7-423CE97D0DA3}"/>
                    </a:ext>
                  </a:extLst>
                </p:cNvPr>
                <p:cNvSpPr>
                  <a:spLocks/>
                </p:cNvSpPr>
                <p:nvPr/>
              </p:nvSpPr>
              <p:spPr bwMode="auto">
                <a:xfrm>
                  <a:off x="4628" y="2278"/>
                  <a:ext cx="1" cy="2"/>
                </a:xfrm>
                <a:custGeom>
                  <a:avLst/>
                  <a:gdLst>
                    <a:gd name="T0" fmla="*/ 0 w 2"/>
                    <a:gd name="T1" fmla="*/ 0 h 3"/>
                    <a:gd name="T2" fmla="*/ 0 w 2"/>
                    <a:gd name="T3" fmla="*/ 0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0"/>
                        <a:pt x="0" y="0"/>
                        <a:pt x="0" y="0"/>
                      </a:cubicBezTo>
                      <a:cubicBezTo>
                        <a:pt x="1" y="1"/>
                        <a:pt x="0" y="3"/>
                        <a:pt x="1" y="3"/>
                      </a:cubicBezTo>
                      <a:cubicBezTo>
                        <a:pt x="2" y="3"/>
                        <a:pt x="2" y="1"/>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4" name="Freeform 11435">
                  <a:extLst>
                    <a:ext uri="{FF2B5EF4-FFF2-40B4-BE49-F238E27FC236}">
                      <a16:creationId xmlns:a16="http://schemas.microsoft.com/office/drawing/2014/main" id="{71887BAE-0118-AFA4-3E8C-081DDE72BD69}"/>
                    </a:ext>
                  </a:extLst>
                </p:cNvPr>
                <p:cNvSpPr>
                  <a:spLocks/>
                </p:cNvSpPr>
                <p:nvPr/>
              </p:nvSpPr>
              <p:spPr bwMode="auto">
                <a:xfrm>
                  <a:off x="4629" y="2284"/>
                  <a:ext cx="1" cy="3"/>
                </a:xfrm>
                <a:custGeom>
                  <a:avLst/>
                  <a:gdLst>
                    <a:gd name="T0" fmla="*/ 1 w 1"/>
                    <a:gd name="T1" fmla="*/ 0 h 4"/>
                    <a:gd name="T2" fmla="*/ 0 w 1"/>
                    <a:gd name="T3" fmla="*/ 1 h 4"/>
                    <a:gd name="T4" fmla="*/ 1 w 1"/>
                    <a:gd name="T5" fmla="*/ 2 h 4"/>
                    <a:gd name="T6" fmla="*/ 1 w 1"/>
                    <a:gd name="T7" fmla="*/ 1 h 4"/>
                    <a:gd name="T8" fmla="*/ 1 w 1"/>
                    <a:gd name="T9" fmla="*/ 1 h 4"/>
                    <a:gd name="T10" fmla="*/ 1 w 1"/>
                    <a:gd name="T11" fmla="*/ 1 h 4"/>
                    <a:gd name="T12" fmla="*/ 1 w 1"/>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1" y="0"/>
                      </a:moveTo>
                      <a:cubicBezTo>
                        <a:pt x="1" y="0"/>
                        <a:pt x="0" y="1"/>
                        <a:pt x="0" y="1"/>
                      </a:cubicBezTo>
                      <a:cubicBezTo>
                        <a:pt x="0" y="2"/>
                        <a:pt x="0" y="4"/>
                        <a:pt x="1" y="4"/>
                      </a:cubicBezTo>
                      <a:cubicBezTo>
                        <a:pt x="1" y="4"/>
                        <a:pt x="0" y="1"/>
                        <a:pt x="1" y="1"/>
                      </a:cubicBezTo>
                      <a:cubicBezTo>
                        <a:pt x="1" y="1"/>
                        <a:pt x="1" y="1"/>
                        <a:pt x="1" y="1"/>
                      </a:cubicBezTo>
                      <a:cubicBezTo>
                        <a:pt x="1" y="1"/>
                        <a:pt x="1" y="1"/>
                        <a:pt x="1" y="1"/>
                      </a:cubicBezTo>
                      <a:cubicBezTo>
                        <a:pt x="1" y="1"/>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5" name="Freeform 11436">
                  <a:extLst>
                    <a:ext uri="{FF2B5EF4-FFF2-40B4-BE49-F238E27FC236}">
                      <a16:creationId xmlns:a16="http://schemas.microsoft.com/office/drawing/2014/main" id="{65C9A63F-6F79-B572-8F93-F4967081A137}"/>
                    </a:ext>
                  </a:extLst>
                </p:cNvPr>
                <p:cNvSpPr>
                  <a:spLocks noEditPoints="1"/>
                </p:cNvSpPr>
                <p:nvPr/>
              </p:nvSpPr>
              <p:spPr bwMode="auto">
                <a:xfrm>
                  <a:off x="4623" y="2280"/>
                  <a:ext cx="3" cy="4"/>
                </a:xfrm>
                <a:custGeom>
                  <a:avLst/>
                  <a:gdLst>
                    <a:gd name="T0" fmla="*/ 1 w 3"/>
                    <a:gd name="T1" fmla="*/ 0 h 5"/>
                    <a:gd name="T2" fmla="*/ 2 w 3"/>
                    <a:gd name="T3" fmla="*/ 2 h 5"/>
                    <a:gd name="T4" fmla="*/ 2 w 3"/>
                    <a:gd name="T5" fmla="*/ 2 h 5"/>
                    <a:gd name="T6" fmla="*/ 2 w 3"/>
                    <a:gd name="T7" fmla="*/ 2 h 5"/>
                    <a:gd name="T8" fmla="*/ 2 w 3"/>
                    <a:gd name="T9" fmla="*/ 2 h 5"/>
                    <a:gd name="T10" fmla="*/ 1 w 3"/>
                    <a:gd name="T11" fmla="*/ 0 h 5"/>
                    <a:gd name="T12" fmla="*/ 1 w 3"/>
                    <a:gd name="T13" fmla="*/ 0 h 5"/>
                    <a:gd name="T14" fmla="*/ 0 w 3"/>
                    <a:gd name="T15" fmla="*/ 0 h 5"/>
                    <a:gd name="T16" fmla="*/ 1 w 3"/>
                    <a:gd name="T17" fmla="*/ 0 h 5"/>
                    <a:gd name="T18" fmla="*/ 1 w 3"/>
                    <a:gd name="T19" fmla="*/ 0 h 5"/>
                    <a:gd name="T20" fmla="*/ 1 w 3"/>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5">
                      <a:moveTo>
                        <a:pt x="1" y="0"/>
                      </a:moveTo>
                      <a:cubicBezTo>
                        <a:pt x="1" y="1"/>
                        <a:pt x="2" y="3"/>
                        <a:pt x="2" y="3"/>
                      </a:cubicBezTo>
                      <a:cubicBezTo>
                        <a:pt x="2" y="4"/>
                        <a:pt x="2" y="5"/>
                        <a:pt x="2" y="5"/>
                      </a:cubicBezTo>
                      <a:cubicBezTo>
                        <a:pt x="2" y="5"/>
                        <a:pt x="2" y="5"/>
                        <a:pt x="2" y="5"/>
                      </a:cubicBezTo>
                      <a:cubicBezTo>
                        <a:pt x="3" y="5"/>
                        <a:pt x="2" y="2"/>
                        <a:pt x="2" y="2"/>
                      </a:cubicBezTo>
                      <a:cubicBezTo>
                        <a:pt x="2" y="1"/>
                        <a:pt x="1" y="0"/>
                        <a:pt x="1" y="0"/>
                      </a:cubicBezTo>
                      <a:moveTo>
                        <a:pt x="1" y="0"/>
                      </a:moveTo>
                      <a:cubicBezTo>
                        <a:pt x="0" y="0"/>
                        <a:pt x="0" y="0"/>
                        <a:pt x="0" y="0"/>
                      </a:cubicBezTo>
                      <a:cubicBezTo>
                        <a:pt x="1" y="0"/>
                        <a:pt x="1" y="0"/>
                        <a:pt x="1" y="0"/>
                      </a:cubicBezTo>
                      <a:cubicBezTo>
                        <a:pt x="1" y="0"/>
                        <a:pt x="1" y="0"/>
                        <a:pt x="1" y="0"/>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6" name="Freeform 11437">
                  <a:extLst>
                    <a:ext uri="{FF2B5EF4-FFF2-40B4-BE49-F238E27FC236}">
                      <a16:creationId xmlns:a16="http://schemas.microsoft.com/office/drawing/2014/main" id="{1664101E-1B7C-3D4E-87F1-F57A67FA9EBE}"/>
                    </a:ext>
                  </a:extLst>
                </p:cNvPr>
                <p:cNvSpPr>
                  <a:spLocks/>
                </p:cNvSpPr>
                <p:nvPr/>
              </p:nvSpPr>
              <p:spPr bwMode="auto">
                <a:xfrm>
                  <a:off x="4625" y="2277"/>
                  <a:ext cx="1" cy="1"/>
                </a:xfrm>
                <a:custGeom>
                  <a:avLst/>
                  <a:gdLst>
                    <a:gd name="T0" fmla="*/ 0 w 1"/>
                    <a:gd name="T1" fmla="*/ 0 h 2"/>
                    <a:gd name="T2" fmla="*/ 0 w 1"/>
                    <a:gd name="T3" fmla="*/ 1 h 2"/>
                    <a:gd name="T4" fmla="*/ 0 w 1"/>
                    <a:gd name="T5" fmla="*/ 0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0"/>
                        <a:pt x="0" y="1"/>
                        <a:pt x="0" y="2"/>
                      </a:cubicBezTo>
                      <a:cubicBezTo>
                        <a:pt x="0" y="2"/>
                        <a:pt x="0" y="1"/>
                        <a:pt x="0" y="0"/>
                      </a:cubicBezTo>
                      <a:cubicBezTo>
                        <a:pt x="0"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7" name="Freeform 11438">
                  <a:extLst>
                    <a:ext uri="{FF2B5EF4-FFF2-40B4-BE49-F238E27FC236}">
                      <a16:creationId xmlns:a16="http://schemas.microsoft.com/office/drawing/2014/main" id="{8BE195D7-B701-EAC7-70C3-F842D11B895B}"/>
                    </a:ext>
                  </a:extLst>
                </p:cNvPr>
                <p:cNvSpPr>
                  <a:spLocks noEditPoints="1"/>
                </p:cNvSpPr>
                <p:nvPr/>
              </p:nvSpPr>
              <p:spPr bwMode="auto">
                <a:xfrm>
                  <a:off x="4633" y="2292"/>
                  <a:ext cx="1" cy="3"/>
                </a:xfrm>
                <a:custGeom>
                  <a:avLst/>
                  <a:gdLst>
                    <a:gd name="T0" fmla="*/ 0 w 1"/>
                    <a:gd name="T1" fmla="*/ 0 h 4"/>
                    <a:gd name="T2" fmla="*/ 0 w 1"/>
                    <a:gd name="T3" fmla="*/ 0 h 4"/>
                    <a:gd name="T4" fmla="*/ 0 w 1"/>
                    <a:gd name="T5" fmla="*/ 2 h 4"/>
                    <a:gd name="T6" fmla="*/ 1 w 1"/>
                    <a:gd name="T7" fmla="*/ 2 h 4"/>
                    <a:gd name="T8" fmla="*/ 1 w 1"/>
                    <a:gd name="T9" fmla="*/ 2 h 4"/>
                    <a:gd name="T10" fmla="*/ 0 w 1"/>
                    <a:gd name="T11" fmla="*/ 0 h 4"/>
                    <a:gd name="T12" fmla="*/ 0 w 1"/>
                    <a:gd name="T13" fmla="*/ 0 h 4"/>
                    <a:gd name="T14" fmla="*/ 0 w 1"/>
                    <a:gd name="T15" fmla="*/ 0 h 4"/>
                    <a:gd name="T16" fmla="*/ 0 w 1"/>
                    <a:gd name="T17" fmla="*/ 0 h 4"/>
                    <a:gd name="T18" fmla="*/ 0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0"/>
                      </a:moveTo>
                      <a:cubicBezTo>
                        <a:pt x="0" y="0"/>
                        <a:pt x="0" y="0"/>
                        <a:pt x="0" y="0"/>
                      </a:cubicBezTo>
                      <a:cubicBezTo>
                        <a:pt x="1" y="1"/>
                        <a:pt x="1" y="3"/>
                        <a:pt x="0" y="4"/>
                      </a:cubicBezTo>
                      <a:cubicBezTo>
                        <a:pt x="1" y="4"/>
                        <a:pt x="1" y="4"/>
                        <a:pt x="1" y="4"/>
                      </a:cubicBezTo>
                      <a:cubicBezTo>
                        <a:pt x="1" y="4"/>
                        <a:pt x="1" y="3"/>
                        <a:pt x="1" y="2"/>
                      </a:cubicBezTo>
                      <a:cubicBezTo>
                        <a:pt x="1" y="1"/>
                        <a:pt x="1" y="0"/>
                        <a:pt x="0" y="0"/>
                      </a:cubicBezTo>
                      <a:moveTo>
                        <a:pt x="0" y="0"/>
                      </a:moveTo>
                      <a:cubicBezTo>
                        <a:pt x="0" y="0"/>
                        <a:pt x="0" y="0"/>
                        <a:pt x="0" y="0"/>
                      </a:cubicBezTo>
                      <a:cubicBezTo>
                        <a:pt x="0" y="0"/>
                        <a:pt x="0" y="0"/>
                        <a:pt x="0"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8" name="Freeform 11439">
                  <a:extLst>
                    <a:ext uri="{FF2B5EF4-FFF2-40B4-BE49-F238E27FC236}">
                      <a16:creationId xmlns:a16="http://schemas.microsoft.com/office/drawing/2014/main" id="{E8552689-3F0C-23FE-746D-76D61B23C525}"/>
                    </a:ext>
                  </a:extLst>
                </p:cNvPr>
                <p:cNvSpPr>
                  <a:spLocks noEditPoints="1"/>
                </p:cNvSpPr>
                <p:nvPr/>
              </p:nvSpPr>
              <p:spPr bwMode="auto">
                <a:xfrm>
                  <a:off x="4627" y="2290"/>
                  <a:ext cx="2" cy="3"/>
                </a:xfrm>
                <a:custGeom>
                  <a:avLst/>
                  <a:gdLst>
                    <a:gd name="T0" fmla="*/ 1 w 3"/>
                    <a:gd name="T1" fmla="*/ 0 h 4"/>
                    <a:gd name="T2" fmla="*/ 1 w 3"/>
                    <a:gd name="T3" fmla="*/ 0 h 4"/>
                    <a:gd name="T4" fmla="*/ 1 w 3"/>
                    <a:gd name="T5" fmla="*/ 0 h 4"/>
                    <a:gd name="T6" fmla="*/ 1 w 3"/>
                    <a:gd name="T7" fmla="*/ 0 h 4"/>
                    <a:gd name="T8" fmla="*/ 1 w 3"/>
                    <a:gd name="T9" fmla="*/ 0 h 4"/>
                    <a:gd name="T10" fmla="*/ 1 w 3"/>
                    <a:gd name="T11" fmla="*/ 2 h 4"/>
                    <a:gd name="T12" fmla="*/ 1 w 3"/>
                    <a:gd name="T13" fmla="*/ 2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2" y="0"/>
                      </a:moveTo>
                      <a:cubicBezTo>
                        <a:pt x="2" y="0"/>
                        <a:pt x="2" y="0"/>
                        <a:pt x="2" y="0"/>
                      </a:cubicBezTo>
                      <a:cubicBezTo>
                        <a:pt x="2" y="0"/>
                        <a:pt x="2" y="0"/>
                        <a:pt x="2" y="0"/>
                      </a:cubicBezTo>
                      <a:cubicBezTo>
                        <a:pt x="2" y="0"/>
                        <a:pt x="2" y="0"/>
                        <a:pt x="2" y="0"/>
                      </a:cubicBezTo>
                      <a:moveTo>
                        <a:pt x="1" y="0"/>
                      </a:moveTo>
                      <a:cubicBezTo>
                        <a:pt x="0" y="0"/>
                        <a:pt x="2" y="3"/>
                        <a:pt x="3" y="4"/>
                      </a:cubicBezTo>
                      <a:cubicBezTo>
                        <a:pt x="2" y="3"/>
                        <a:pt x="2" y="3"/>
                        <a:pt x="2" y="2"/>
                      </a:cubicBezTo>
                      <a:cubicBezTo>
                        <a:pt x="1" y="1"/>
                        <a:pt x="2" y="0"/>
                        <a:pt x="2"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59" name="Freeform 11440">
                  <a:extLst>
                    <a:ext uri="{FF2B5EF4-FFF2-40B4-BE49-F238E27FC236}">
                      <a16:creationId xmlns:a16="http://schemas.microsoft.com/office/drawing/2014/main" id="{B73211F3-7E02-D386-8B9D-3A582B2D61AC}"/>
                    </a:ext>
                  </a:extLst>
                </p:cNvPr>
                <p:cNvSpPr>
                  <a:spLocks/>
                </p:cNvSpPr>
                <p:nvPr/>
              </p:nvSpPr>
              <p:spPr bwMode="auto">
                <a:xfrm>
                  <a:off x="4622" y="2284"/>
                  <a:ext cx="1" cy="4"/>
                </a:xfrm>
                <a:custGeom>
                  <a:avLst/>
                  <a:gdLst>
                    <a:gd name="T0" fmla="*/ 0 w 2"/>
                    <a:gd name="T1" fmla="*/ 0 h 5"/>
                    <a:gd name="T2" fmla="*/ 1 w 2"/>
                    <a:gd name="T3" fmla="*/ 1 h 5"/>
                    <a:gd name="T4" fmla="*/ 1 w 2"/>
                    <a:gd name="T5" fmla="*/ 2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1" y="1"/>
                        <a:pt x="1" y="1"/>
                        <a:pt x="1" y="1"/>
                      </a:cubicBezTo>
                      <a:cubicBezTo>
                        <a:pt x="0" y="3"/>
                        <a:pt x="1" y="5"/>
                        <a:pt x="1" y="5"/>
                      </a:cubicBezTo>
                      <a:cubicBezTo>
                        <a:pt x="2" y="5"/>
                        <a:pt x="2" y="2"/>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0" name="Freeform 11441">
                  <a:extLst>
                    <a:ext uri="{FF2B5EF4-FFF2-40B4-BE49-F238E27FC236}">
                      <a16:creationId xmlns:a16="http://schemas.microsoft.com/office/drawing/2014/main" id="{A44BE2C0-AA6C-74AD-8F18-1A60BCA80836}"/>
                    </a:ext>
                  </a:extLst>
                </p:cNvPr>
                <p:cNvSpPr>
                  <a:spLocks/>
                </p:cNvSpPr>
                <p:nvPr/>
              </p:nvSpPr>
              <p:spPr bwMode="auto">
                <a:xfrm>
                  <a:off x="4621" y="2279"/>
                  <a:ext cx="1" cy="3"/>
                </a:xfrm>
                <a:custGeom>
                  <a:avLst/>
                  <a:gdLst>
                    <a:gd name="T0" fmla="*/ 1 w 1"/>
                    <a:gd name="T1" fmla="*/ 0 h 4"/>
                    <a:gd name="T2" fmla="*/ 1 w 1"/>
                    <a:gd name="T3" fmla="*/ 2 h 4"/>
                    <a:gd name="T4" fmla="*/ 1 w 1"/>
                    <a:gd name="T5" fmla="*/ 0 h 4"/>
                    <a:gd name="T6" fmla="*/ 1 w 1"/>
                    <a:gd name="T7" fmla="*/ 0 h 4"/>
                    <a:gd name="T8" fmla="*/ 1 w 1"/>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4">
                      <a:moveTo>
                        <a:pt x="1" y="0"/>
                      </a:moveTo>
                      <a:cubicBezTo>
                        <a:pt x="0" y="0"/>
                        <a:pt x="0" y="2"/>
                        <a:pt x="1" y="4"/>
                      </a:cubicBezTo>
                      <a:cubicBezTo>
                        <a:pt x="1" y="3"/>
                        <a:pt x="0" y="1"/>
                        <a:pt x="1" y="0"/>
                      </a:cubicBezTo>
                      <a:cubicBezTo>
                        <a:pt x="1" y="0"/>
                        <a:pt x="1" y="0"/>
                        <a:pt x="1" y="0"/>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1" name="Freeform 11442">
                  <a:extLst>
                    <a:ext uri="{FF2B5EF4-FFF2-40B4-BE49-F238E27FC236}">
                      <a16:creationId xmlns:a16="http://schemas.microsoft.com/office/drawing/2014/main" id="{4292BA8C-6885-1316-E628-76C8A3D23CBC}"/>
                    </a:ext>
                  </a:extLst>
                </p:cNvPr>
                <p:cNvSpPr>
                  <a:spLocks/>
                </p:cNvSpPr>
                <p:nvPr/>
              </p:nvSpPr>
              <p:spPr bwMode="auto">
                <a:xfrm>
                  <a:off x="4629" y="2295"/>
                  <a:ext cx="2" cy="2"/>
                </a:xfrm>
                <a:custGeom>
                  <a:avLst/>
                  <a:gdLst>
                    <a:gd name="T0" fmla="*/ 1 w 2"/>
                    <a:gd name="T1" fmla="*/ 0 h 3"/>
                    <a:gd name="T2" fmla="*/ 1 w 2"/>
                    <a:gd name="T3" fmla="*/ 1 h 3"/>
                    <a:gd name="T4" fmla="*/ 0 w 2"/>
                    <a:gd name="T5" fmla="*/ 1 h 3"/>
                    <a:gd name="T6" fmla="*/ 0 w 2"/>
                    <a:gd name="T7" fmla="*/ 1 h 3"/>
                    <a:gd name="T8" fmla="*/ 0 w 2"/>
                    <a:gd name="T9" fmla="*/ 1 h 3"/>
                    <a:gd name="T10" fmla="*/ 0 w 2"/>
                    <a:gd name="T11" fmla="*/ 1 h 3"/>
                    <a:gd name="T12" fmla="*/ 1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1" y="0"/>
                      </a:moveTo>
                      <a:cubicBezTo>
                        <a:pt x="1" y="1"/>
                        <a:pt x="1" y="1"/>
                        <a:pt x="1" y="1"/>
                      </a:cubicBezTo>
                      <a:cubicBezTo>
                        <a:pt x="2" y="2"/>
                        <a:pt x="1" y="2"/>
                        <a:pt x="0" y="2"/>
                      </a:cubicBezTo>
                      <a:cubicBezTo>
                        <a:pt x="0" y="2"/>
                        <a:pt x="0" y="2"/>
                        <a:pt x="0" y="2"/>
                      </a:cubicBezTo>
                      <a:cubicBezTo>
                        <a:pt x="0" y="2"/>
                        <a:pt x="0" y="2"/>
                        <a:pt x="0" y="2"/>
                      </a:cubicBezTo>
                      <a:cubicBezTo>
                        <a:pt x="0" y="3"/>
                        <a:pt x="0" y="3"/>
                        <a:pt x="0" y="3"/>
                      </a:cubicBezTo>
                      <a:cubicBezTo>
                        <a:pt x="1" y="3"/>
                        <a:pt x="2" y="1"/>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2" name="Freeform 11443">
                  <a:extLst>
                    <a:ext uri="{FF2B5EF4-FFF2-40B4-BE49-F238E27FC236}">
                      <a16:creationId xmlns:a16="http://schemas.microsoft.com/office/drawing/2014/main" id="{08C1958A-8903-844A-2649-4E78ACF61B8B}"/>
                    </a:ext>
                  </a:extLst>
                </p:cNvPr>
                <p:cNvSpPr>
                  <a:spLocks noEditPoints="1"/>
                </p:cNvSpPr>
                <p:nvPr/>
              </p:nvSpPr>
              <p:spPr bwMode="auto">
                <a:xfrm>
                  <a:off x="4624" y="2292"/>
                  <a:ext cx="3" cy="4"/>
                </a:xfrm>
                <a:custGeom>
                  <a:avLst/>
                  <a:gdLst>
                    <a:gd name="T0" fmla="*/ 3 w 3"/>
                    <a:gd name="T1" fmla="*/ 2 h 5"/>
                    <a:gd name="T2" fmla="*/ 3 w 3"/>
                    <a:gd name="T3" fmla="*/ 2 h 5"/>
                    <a:gd name="T4" fmla="*/ 3 w 3"/>
                    <a:gd name="T5" fmla="*/ 2 h 5"/>
                    <a:gd name="T6" fmla="*/ 1 w 3"/>
                    <a:gd name="T7" fmla="*/ 0 h 5"/>
                    <a:gd name="T8" fmla="*/ 1 w 3"/>
                    <a:gd name="T9" fmla="*/ 0 h 5"/>
                    <a:gd name="T10" fmla="*/ 1 w 3"/>
                    <a:gd name="T11" fmla="*/ 2 h 5"/>
                    <a:gd name="T12" fmla="*/ 3 w 3"/>
                    <a:gd name="T13" fmla="*/ 2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3" y="4"/>
                      </a:moveTo>
                      <a:cubicBezTo>
                        <a:pt x="3" y="4"/>
                        <a:pt x="3" y="5"/>
                        <a:pt x="3" y="5"/>
                      </a:cubicBezTo>
                      <a:cubicBezTo>
                        <a:pt x="3" y="5"/>
                        <a:pt x="3" y="4"/>
                        <a:pt x="3" y="4"/>
                      </a:cubicBezTo>
                      <a:moveTo>
                        <a:pt x="1" y="0"/>
                      </a:moveTo>
                      <a:cubicBezTo>
                        <a:pt x="1" y="0"/>
                        <a:pt x="1" y="0"/>
                        <a:pt x="1" y="0"/>
                      </a:cubicBezTo>
                      <a:cubicBezTo>
                        <a:pt x="1" y="1"/>
                        <a:pt x="0" y="2"/>
                        <a:pt x="1" y="3"/>
                      </a:cubicBezTo>
                      <a:cubicBezTo>
                        <a:pt x="2" y="4"/>
                        <a:pt x="2" y="4"/>
                        <a:pt x="3" y="4"/>
                      </a:cubicBezTo>
                      <a:cubicBezTo>
                        <a:pt x="2" y="3"/>
                        <a:pt x="1" y="0"/>
                        <a:pt x="1" y="0"/>
                      </a:cubicBezTo>
                      <a:moveTo>
                        <a:pt x="1" y="0"/>
                      </a:moveTo>
                      <a:cubicBezTo>
                        <a:pt x="1" y="0"/>
                        <a:pt x="1" y="0"/>
                        <a:pt x="1" y="0"/>
                      </a:cubicBezTo>
                      <a:cubicBezTo>
                        <a:pt x="1" y="0"/>
                        <a:pt x="1" y="0"/>
                        <a:pt x="1" y="0"/>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3" name="Freeform 11444">
                  <a:extLst>
                    <a:ext uri="{FF2B5EF4-FFF2-40B4-BE49-F238E27FC236}">
                      <a16:creationId xmlns:a16="http://schemas.microsoft.com/office/drawing/2014/main" id="{BEC0C10E-55EB-DFAD-5B27-FA69022EFC69}"/>
                    </a:ext>
                  </a:extLst>
                </p:cNvPr>
                <p:cNvSpPr>
                  <a:spLocks noEditPoints="1"/>
                </p:cNvSpPr>
                <p:nvPr/>
              </p:nvSpPr>
              <p:spPr bwMode="auto">
                <a:xfrm>
                  <a:off x="4623" y="2291"/>
                  <a:ext cx="1" cy="3"/>
                </a:xfrm>
                <a:custGeom>
                  <a:avLst/>
                  <a:gdLst>
                    <a:gd name="T0" fmla="*/ 0 w 1"/>
                    <a:gd name="T1" fmla="*/ 1 h 4"/>
                    <a:gd name="T2" fmla="*/ 1 w 1"/>
                    <a:gd name="T3" fmla="*/ 2 h 4"/>
                    <a:gd name="T4" fmla="*/ 0 w 1"/>
                    <a:gd name="T5" fmla="*/ 1 h 4"/>
                    <a:gd name="T6" fmla="*/ 0 w 1"/>
                    <a:gd name="T7" fmla="*/ 1 h 4"/>
                    <a:gd name="T8" fmla="*/ 0 w 1"/>
                    <a:gd name="T9" fmla="*/ 1 h 4"/>
                    <a:gd name="T10" fmla="*/ 0 w 1"/>
                    <a:gd name="T11" fmla="*/ 1 h 4"/>
                    <a:gd name="T12" fmla="*/ 0 w 1"/>
                    <a:gd name="T13" fmla="*/ 0 h 4"/>
                    <a:gd name="T14" fmla="*/ 0 w 1"/>
                    <a:gd name="T15" fmla="*/ 1 h 4"/>
                    <a:gd name="T16" fmla="*/ 0 w 1"/>
                    <a:gd name="T17" fmla="*/ 0 h 4"/>
                    <a:gd name="T18" fmla="*/ 0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1"/>
                      </a:moveTo>
                      <a:cubicBezTo>
                        <a:pt x="0" y="2"/>
                        <a:pt x="1" y="4"/>
                        <a:pt x="1" y="4"/>
                      </a:cubicBezTo>
                      <a:cubicBezTo>
                        <a:pt x="1" y="4"/>
                        <a:pt x="0" y="2"/>
                        <a:pt x="0" y="1"/>
                      </a:cubicBezTo>
                      <a:moveTo>
                        <a:pt x="0" y="1"/>
                      </a:moveTo>
                      <a:cubicBezTo>
                        <a:pt x="0" y="1"/>
                        <a:pt x="0" y="1"/>
                        <a:pt x="0" y="1"/>
                      </a:cubicBezTo>
                      <a:cubicBezTo>
                        <a:pt x="0" y="1"/>
                        <a:pt x="0" y="1"/>
                        <a:pt x="0" y="1"/>
                      </a:cubicBezTo>
                      <a:moveTo>
                        <a:pt x="0" y="0"/>
                      </a:moveTo>
                      <a:cubicBezTo>
                        <a:pt x="0" y="0"/>
                        <a:pt x="0" y="0"/>
                        <a:pt x="0" y="1"/>
                      </a:cubicBezTo>
                      <a:cubicBezTo>
                        <a:pt x="0" y="0"/>
                        <a:pt x="0" y="0"/>
                        <a:pt x="0" y="0"/>
                      </a:cubicBezTo>
                      <a:cubicBezTo>
                        <a:pt x="0"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4" name="Freeform 11445">
                  <a:extLst>
                    <a:ext uri="{FF2B5EF4-FFF2-40B4-BE49-F238E27FC236}">
                      <a16:creationId xmlns:a16="http://schemas.microsoft.com/office/drawing/2014/main" id="{2A33C901-E6BE-7EBF-CA45-0B5866554D40}"/>
                    </a:ext>
                  </a:extLst>
                </p:cNvPr>
                <p:cNvSpPr>
                  <a:spLocks/>
                </p:cNvSpPr>
                <p:nvPr/>
              </p:nvSpPr>
              <p:spPr bwMode="auto">
                <a:xfrm>
                  <a:off x="4569" y="2333"/>
                  <a:ext cx="22" cy="39"/>
                </a:xfrm>
                <a:custGeom>
                  <a:avLst/>
                  <a:gdLst>
                    <a:gd name="T0" fmla="*/ 4 w 27"/>
                    <a:gd name="T1" fmla="*/ 2 h 48"/>
                    <a:gd name="T2" fmla="*/ 2 w 27"/>
                    <a:gd name="T3" fmla="*/ 2 h 48"/>
                    <a:gd name="T4" fmla="*/ 2 w 27"/>
                    <a:gd name="T5" fmla="*/ 5 h 48"/>
                    <a:gd name="T6" fmla="*/ 2 w 27"/>
                    <a:gd name="T7" fmla="*/ 7 h 48"/>
                    <a:gd name="T8" fmla="*/ 2 w 27"/>
                    <a:gd name="T9" fmla="*/ 11 h 48"/>
                    <a:gd name="T10" fmla="*/ 2 w 27"/>
                    <a:gd name="T11" fmla="*/ 13 h 48"/>
                    <a:gd name="T12" fmla="*/ 2 w 27"/>
                    <a:gd name="T13" fmla="*/ 15 h 48"/>
                    <a:gd name="T14" fmla="*/ 2 w 27"/>
                    <a:gd name="T15" fmla="*/ 17 h 48"/>
                    <a:gd name="T16" fmla="*/ 4 w 27"/>
                    <a:gd name="T17" fmla="*/ 19 h 48"/>
                    <a:gd name="T18" fmla="*/ 6 w 27"/>
                    <a:gd name="T19" fmla="*/ 20 h 48"/>
                    <a:gd name="T20" fmla="*/ 7 w 27"/>
                    <a:gd name="T21" fmla="*/ 20 h 48"/>
                    <a:gd name="T22" fmla="*/ 8 w 27"/>
                    <a:gd name="T23" fmla="*/ 20 h 48"/>
                    <a:gd name="T24" fmla="*/ 9 w 27"/>
                    <a:gd name="T25" fmla="*/ 20 h 48"/>
                    <a:gd name="T26" fmla="*/ 10 w 27"/>
                    <a:gd name="T27" fmla="*/ 18 h 48"/>
                    <a:gd name="T28" fmla="*/ 11 w 27"/>
                    <a:gd name="T29" fmla="*/ 16 h 48"/>
                    <a:gd name="T30" fmla="*/ 11 w 27"/>
                    <a:gd name="T31" fmla="*/ 15 h 48"/>
                    <a:gd name="T32" fmla="*/ 11 w 27"/>
                    <a:gd name="T33" fmla="*/ 13 h 48"/>
                    <a:gd name="T34" fmla="*/ 11 w 27"/>
                    <a:gd name="T35" fmla="*/ 10 h 48"/>
                    <a:gd name="T36" fmla="*/ 11 w 27"/>
                    <a:gd name="T37" fmla="*/ 8 h 48"/>
                    <a:gd name="T38" fmla="*/ 10 w 27"/>
                    <a:gd name="T39" fmla="*/ 6 h 48"/>
                    <a:gd name="T40" fmla="*/ 9 w 27"/>
                    <a:gd name="T41" fmla="*/ 4 h 48"/>
                    <a:gd name="T42" fmla="*/ 8 w 27"/>
                    <a:gd name="T43" fmla="*/ 2 h 48"/>
                    <a:gd name="T44" fmla="*/ 7 w 27"/>
                    <a:gd name="T45" fmla="*/ 2 h 48"/>
                    <a:gd name="T46" fmla="*/ 6 w 27"/>
                    <a:gd name="T47" fmla="*/ 2 h 48"/>
                    <a:gd name="T48" fmla="*/ 4 w 27"/>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48">
                      <a:moveTo>
                        <a:pt x="9" y="3"/>
                      </a:moveTo>
                      <a:cubicBezTo>
                        <a:pt x="8" y="6"/>
                        <a:pt x="5" y="3"/>
                        <a:pt x="5" y="6"/>
                      </a:cubicBezTo>
                      <a:cubicBezTo>
                        <a:pt x="5" y="8"/>
                        <a:pt x="3" y="8"/>
                        <a:pt x="3" y="10"/>
                      </a:cubicBezTo>
                      <a:cubicBezTo>
                        <a:pt x="3" y="14"/>
                        <a:pt x="1" y="14"/>
                        <a:pt x="2" y="16"/>
                      </a:cubicBezTo>
                      <a:cubicBezTo>
                        <a:pt x="2" y="19"/>
                        <a:pt x="0" y="22"/>
                        <a:pt x="2" y="25"/>
                      </a:cubicBezTo>
                      <a:cubicBezTo>
                        <a:pt x="2" y="26"/>
                        <a:pt x="1" y="30"/>
                        <a:pt x="3" y="30"/>
                      </a:cubicBezTo>
                      <a:cubicBezTo>
                        <a:pt x="4" y="31"/>
                        <a:pt x="3" y="34"/>
                        <a:pt x="4" y="35"/>
                      </a:cubicBezTo>
                      <a:cubicBezTo>
                        <a:pt x="5" y="35"/>
                        <a:pt x="5" y="39"/>
                        <a:pt x="6" y="39"/>
                      </a:cubicBezTo>
                      <a:cubicBezTo>
                        <a:pt x="7" y="38"/>
                        <a:pt x="8" y="44"/>
                        <a:pt x="9" y="43"/>
                      </a:cubicBezTo>
                      <a:cubicBezTo>
                        <a:pt x="10" y="42"/>
                        <a:pt x="11" y="46"/>
                        <a:pt x="12" y="45"/>
                      </a:cubicBezTo>
                      <a:cubicBezTo>
                        <a:pt x="13" y="44"/>
                        <a:pt x="15" y="48"/>
                        <a:pt x="16" y="46"/>
                      </a:cubicBezTo>
                      <a:cubicBezTo>
                        <a:pt x="17" y="45"/>
                        <a:pt x="19" y="48"/>
                        <a:pt x="19" y="45"/>
                      </a:cubicBezTo>
                      <a:cubicBezTo>
                        <a:pt x="19" y="44"/>
                        <a:pt x="21" y="46"/>
                        <a:pt x="21" y="44"/>
                      </a:cubicBezTo>
                      <a:cubicBezTo>
                        <a:pt x="21" y="42"/>
                        <a:pt x="23" y="44"/>
                        <a:pt x="23" y="41"/>
                      </a:cubicBezTo>
                      <a:cubicBezTo>
                        <a:pt x="23" y="40"/>
                        <a:pt x="25" y="40"/>
                        <a:pt x="25" y="38"/>
                      </a:cubicBezTo>
                      <a:cubicBezTo>
                        <a:pt x="25" y="36"/>
                        <a:pt x="26" y="36"/>
                        <a:pt x="26" y="34"/>
                      </a:cubicBezTo>
                      <a:cubicBezTo>
                        <a:pt x="25" y="32"/>
                        <a:pt x="27" y="31"/>
                        <a:pt x="26" y="29"/>
                      </a:cubicBezTo>
                      <a:cubicBezTo>
                        <a:pt x="26" y="27"/>
                        <a:pt x="27" y="25"/>
                        <a:pt x="26" y="23"/>
                      </a:cubicBezTo>
                      <a:cubicBezTo>
                        <a:pt x="26" y="22"/>
                        <a:pt x="26" y="19"/>
                        <a:pt x="25" y="19"/>
                      </a:cubicBezTo>
                      <a:cubicBezTo>
                        <a:pt x="24" y="16"/>
                        <a:pt x="25" y="13"/>
                        <a:pt x="23" y="12"/>
                      </a:cubicBezTo>
                      <a:cubicBezTo>
                        <a:pt x="22" y="12"/>
                        <a:pt x="22" y="9"/>
                        <a:pt x="21" y="8"/>
                      </a:cubicBezTo>
                      <a:cubicBezTo>
                        <a:pt x="20" y="7"/>
                        <a:pt x="20" y="4"/>
                        <a:pt x="18" y="4"/>
                      </a:cubicBezTo>
                      <a:cubicBezTo>
                        <a:pt x="17" y="5"/>
                        <a:pt x="16" y="2"/>
                        <a:pt x="15" y="3"/>
                      </a:cubicBezTo>
                      <a:cubicBezTo>
                        <a:pt x="14" y="4"/>
                        <a:pt x="12" y="0"/>
                        <a:pt x="12" y="2"/>
                      </a:cubicBezTo>
                      <a:cubicBezTo>
                        <a:pt x="10" y="4"/>
                        <a:pt x="9" y="1"/>
                        <a:pt x="9"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5" name="Freeform 11446">
                  <a:extLst>
                    <a:ext uri="{FF2B5EF4-FFF2-40B4-BE49-F238E27FC236}">
                      <a16:creationId xmlns:a16="http://schemas.microsoft.com/office/drawing/2014/main" id="{A7B7E498-DE11-A450-AC61-D84ABF8D64DB}"/>
                    </a:ext>
                  </a:extLst>
                </p:cNvPr>
                <p:cNvSpPr>
                  <a:spLocks/>
                </p:cNvSpPr>
                <p:nvPr/>
              </p:nvSpPr>
              <p:spPr bwMode="auto">
                <a:xfrm>
                  <a:off x="4572" y="2336"/>
                  <a:ext cx="19" cy="36"/>
                </a:xfrm>
                <a:custGeom>
                  <a:avLst/>
                  <a:gdLst>
                    <a:gd name="T0" fmla="*/ 1 w 23"/>
                    <a:gd name="T1" fmla="*/ 13 h 44"/>
                    <a:gd name="T2" fmla="*/ 2 w 23"/>
                    <a:gd name="T3" fmla="*/ 14 h 44"/>
                    <a:gd name="T4" fmla="*/ 4 w 23"/>
                    <a:gd name="T5" fmla="*/ 13 h 44"/>
                    <a:gd name="T6" fmla="*/ 5 w 23"/>
                    <a:gd name="T7" fmla="*/ 13 h 44"/>
                    <a:gd name="T8" fmla="*/ 6 w 23"/>
                    <a:gd name="T9" fmla="*/ 12 h 44"/>
                    <a:gd name="T10" fmla="*/ 7 w 23"/>
                    <a:gd name="T11" fmla="*/ 11 h 44"/>
                    <a:gd name="T12" fmla="*/ 7 w 23"/>
                    <a:gd name="T13" fmla="*/ 9 h 44"/>
                    <a:gd name="T14" fmla="*/ 7 w 23"/>
                    <a:gd name="T15" fmla="*/ 7 h 44"/>
                    <a:gd name="T16" fmla="*/ 7 w 23"/>
                    <a:gd name="T17" fmla="*/ 4 h 44"/>
                    <a:gd name="T18" fmla="*/ 7 w 23"/>
                    <a:gd name="T19" fmla="*/ 2 h 44"/>
                    <a:gd name="T20" fmla="*/ 6 w 23"/>
                    <a:gd name="T21" fmla="*/ 0 h 44"/>
                    <a:gd name="T22" fmla="*/ 7 w 23"/>
                    <a:gd name="T23" fmla="*/ 0 h 44"/>
                    <a:gd name="T24" fmla="*/ 8 w 23"/>
                    <a:gd name="T25" fmla="*/ 2 h 44"/>
                    <a:gd name="T26" fmla="*/ 9 w 23"/>
                    <a:gd name="T27" fmla="*/ 4 h 44"/>
                    <a:gd name="T28" fmla="*/ 10 w 23"/>
                    <a:gd name="T29" fmla="*/ 7 h 44"/>
                    <a:gd name="T30" fmla="*/ 10 w 23"/>
                    <a:gd name="T31" fmla="*/ 9 h 44"/>
                    <a:gd name="T32" fmla="*/ 10 w 23"/>
                    <a:gd name="T33" fmla="*/ 11 h 44"/>
                    <a:gd name="T34" fmla="*/ 10 w 23"/>
                    <a:gd name="T35" fmla="*/ 13 h 44"/>
                    <a:gd name="T36" fmla="*/ 10 w 23"/>
                    <a:gd name="T37" fmla="*/ 16 h 44"/>
                    <a:gd name="T38" fmla="*/ 9 w 23"/>
                    <a:gd name="T39" fmla="*/ 16 h 44"/>
                    <a:gd name="T40" fmla="*/ 8 w 23"/>
                    <a:gd name="T41" fmla="*/ 18 h 44"/>
                    <a:gd name="T42" fmla="*/ 7 w 23"/>
                    <a:gd name="T43" fmla="*/ 19 h 44"/>
                    <a:gd name="T44" fmla="*/ 6 w 23"/>
                    <a:gd name="T45" fmla="*/ 19 h 44"/>
                    <a:gd name="T46" fmla="*/ 4 w 23"/>
                    <a:gd name="T47" fmla="*/ 19 h 44"/>
                    <a:gd name="T48" fmla="*/ 2 w 23"/>
                    <a:gd name="T49" fmla="*/ 17 h 44"/>
                    <a:gd name="T50" fmla="*/ 2 w 23"/>
                    <a:gd name="T51" fmla="*/ 16 h 44"/>
                    <a:gd name="T52" fmla="*/ 0 w 23"/>
                    <a:gd name="T53" fmla="*/ 13 h 44"/>
                    <a:gd name="T54" fmla="*/ 1 w 23"/>
                    <a:gd name="T55" fmla="*/ 13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 h="44">
                      <a:moveTo>
                        <a:pt x="1" y="31"/>
                      </a:moveTo>
                      <a:cubicBezTo>
                        <a:pt x="2" y="30"/>
                        <a:pt x="4" y="34"/>
                        <a:pt x="5" y="32"/>
                      </a:cubicBezTo>
                      <a:cubicBezTo>
                        <a:pt x="6" y="31"/>
                        <a:pt x="8" y="34"/>
                        <a:pt x="8" y="31"/>
                      </a:cubicBezTo>
                      <a:cubicBezTo>
                        <a:pt x="8" y="30"/>
                        <a:pt x="10" y="32"/>
                        <a:pt x="10" y="30"/>
                      </a:cubicBezTo>
                      <a:cubicBezTo>
                        <a:pt x="10" y="28"/>
                        <a:pt x="12" y="30"/>
                        <a:pt x="12" y="27"/>
                      </a:cubicBezTo>
                      <a:cubicBezTo>
                        <a:pt x="12" y="26"/>
                        <a:pt x="14" y="26"/>
                        <a:pt x="14" y="24"/>
                      </a:cubicBezTo>
                      <a:cubicBezTo>
                        <a:pt x="14" y="22"/>
                        <a:pt x="15" y="22"/>
                        <a:pt x="15" y="20"/>
                      </a:cubicBezTo>
                      <a:cubicBezTo>
                        <a:pt x="15" y="18"/>
                        <a:pt x="16" y="17"/>
                        <a:pt x="15" y="15"/>
                      </a:cubicBezTo>
                      <a:cubicBezTo>
                        <a:pt x="15" y="13"/>
                        <a:pt x="16" y="11"/>
                        <a:pt x="15" y="9"/>
                      </a:cubicBezTo>
                      <a:cubicBezTo>
                        <a:pt x="15" y="8"/>
                        <a:pt x="15" y="6"/>
                        <a:pt x="15" y="5"/>
                      </a:cubicBezTo>
                      <a:cubicBezTo>
                        <a:pt x="14" y="3"/>
                        <a:pt x="13" y="1"/>
                        <a:pt x="13" y="0"/>
                      </a:cubicBezTo>
                      <a:cubicBezTo>
                        <a:pt x="14" y="0"/>
                        <a:pt x="14" y="0"/>
                        <a:pt x="14" y="0"/>
                      </a:cubicBezTo>
                      <a:cubicBezTo>
                        <a:pt x="16" y="0"/>
                        <a:pt x="16" y="3"/>
                        <a:pt x="17" y="4"/>
                      </a:cubicBezTo>
                      <a:cubicBezTo>
                        <a:pt x="18" y="5"/>
                        <a:pt x="18" y="8"/>
                        <a:pt x="19" y="8"/>
                      </a:cubicBezTo>
                      <a:cubicBezTo>
                        <a:pt x="21" y="9"/>
                        <a:pt x="20" y="12"/>
                        <a:pt x="21" y="15"/>
                      </a:cubicBezTo>
                      <a:cubicBezTo>
                        <a:pt x="22" y="15"/>
                        <a:pt x="22" y="18"/>
                        <a:pt x="22" y="19"/>
                      </a:cubicBezTo>
                      <a:cubicBezTo>
                        <a:pt x="23" y="21"/>
                        <a:pt x="22" y="23"/>
                        <a:pt x="22" y="25"/>
                      </a:cubicBezTo>
                      <a:cubicBezTo>
                        <a:pt x="23" y="27"/>
                        <a:pt x="21" y="28"/>
                        <a:pt x="22" y="30"/>
                      </a:cubicBezTo>
                      <a:cubicBezTo>
                        <a:pt x="22" y="32"/>
                        <a:pt x="21" y="32"/>
                        <a:pt x="21" y="34"/>
                      </a:cubicBezTo>
                      <a:cubicBezTo>
                        <a:pt x="21" y="36"/>
                        <a:pt x="19" y="36"/>
                        <a:pt x="19" y="37"/>
                      </a:cubicBezTo>
                      <a:cubicBezTo>
                        <a:pt x="19" y="40"/>
                        <a:pt x="17" y="38"/>
                        <a:pt x="17" y="40"/>
                      </a:cubicBezTo>
                      <a:cubicBezTo>
                        <a:pt x="17" y="42"/>
                        <a:pt x="15" y="40"/>
                        <a:pt x="15" y="41"/>
                      </a:cubicBezTo>
                      <a:cubicBezTo>
                        <a:pt x="15" y="44"/>
                        <a:pt x="13" y="41"/>
                        <a:pt x="12" y="42"/>
                      </a:cubicBezTo>
                      <a:cubicBezTo>
                        <a:pt x="11" y="44"/>
                        <a:pt x="9" y="40"/>
                        <a:pt x="8" y="41"/>
                      </a:cubicBezTo>
                      <a:cubicBezTo>
                        <a:pt x="7" y="42"/>
                        <a:pt x="6" y="38"/>
                        <a:pt x="5" y="39"/>
                      </a:cubicBezTo>
                      <a:cubicBezTo>
                        <a:pt x="4" y="40"/>
                        <a:pt x="3" y="34"/>
                        <a:pt x="2" y="35"/>
                      </a:cubicBezTo>
                      <a:cubicBezTo>
                        <a:pt x="1" y="35"/>
                        <a:pt x="1" y="32"/>
                        <a:pt x="0" y="31"/>
                      </a:cubicBezTo>
                      <a:lnTo>
                        <a:pt x="1" y="31"/>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6" name="Freeform 11447">
                  <a:extLst>
                    <a:ext uri="{FF2B5EF4-FFF2-40B4-BE49-F238E27FC236}">
                      <a16:creationId xmlns:a16="http://schemas.microsoft.com/office/drawing/2014/main" id="{DDE3AA53-88D6-A985-018A-8A9EF85638D4}"/>
                    </a:ext>
                  </a:extLst>
                </p:cNvPr>
                <p:cNvSpPr>
                  <a:spLocks/>
                </p:cNvSpPr>
                <p:nvPr/>
              </p:nvSpPr>
              <p:spPr bwMode="auto">
                <a:xfrm>
                  <a:off x="4572" y="2350"/>
                  <a:ext cx="19" cy="22"/>
                </a:xfrm>
                <a:custGeom>
                  <a:avLst/>
                  <a:gdLst>
                    <a:gd name="T0" fmla="*/ 0 w 23"/>
                    <a:gd name="T1" fmla="*/ 6 h 27"/>
                    <a:gd name="T2" fmla="*/ 2 w 23"/>
                    <a:gd name="T3" fmla="*/ 8 h 27"/>
                    <a:gd name="T4" fmla="*/ 2 w 23"/>
                    <a:gd name="T5" fmla="*/ 10 h 27"/>
                    <a:gd name="T6" fmla="*/ 4 w 23"/>
                    <a:gd name="T7" fmla="*/ 11 h 27"/>
                    <a:gd name="T8" fmla="*/ 6 w 23"/>
                    <a:gd name="T9" fmla="*/ 11 h 27"/>
                    <a:gd name="T10" fmla="*/ 7 w 23"/>
                    <a:gd name="T11" fmla="*/ 11 h 27"/>
                    <a:gd name="T12" fmla="*/ 8 w 23"/>
                    <a:gd name="T13" fmla="*/ 10 h 27"/>
                    <a:gd name="T14" fmla="*/ 9 w 23"/>
                    <a:gd name="T15" fmla="*/ 9 h 27"/>
                    <a:gd name="T16" fmla="*/ 10 w 23"/>
                    <a:gd name="T17" fmla="*/ 7 h 27"/>
                    <a:gd name="T18" fmla="*/ 10 w 23"/>
                    <a:gd name="T19" fmla="*/ 6 h 27"/>
                    <a:gd name="T20" fmla="*/ 10 w 23"/>
                    <a:gd name="T21" fmla="*/ 4 h 27"/>
                    <a:gd name="T22" fmla="*/ 10 w 23"/>
                    <a:gd name="T23" fmla="*/ 2 h 27"/>
                    <a:gd name="T24" fmla="*/ 10 w 23"/>
                    <a:gd name="T25" fmla="*/ 0 h 27"/>
                    <a:gd name="T26" fmla="*/ 10 w 23"/>
                    <a:gd name="T27" fmla="*/ 2 h 27"/>
                    <a:gd name="T28" fmla="*/ 10 w 23"/>
                    <a:gd name="T29" fmla="*/ 4 h 27"/>
                    <a:gd name="T30" fmla="*/ 10 w 23"/>
                    <a:gd name="T31" fmla="*/ 6 h 27"/>
                    <a:gd name="T32" fmla="*/ 8 w 23"/>
                    <a:gd name="T33" fmla="*/ 7 h 27"/>
                    <a:gd name="T34" fmla="*/ 8 w 23"/>
                    <a:gd name="T35" fmla="*/ 8 h 27"/>
                    <a:gd name="T36" fmla="*/ 7 w 23"/>
                    <a:gd name="T37" fmla="*/ 9 h 27"/>
                    <a:gd name="T38" fmla="*/ 6 w 23"/>
                    <a:gd name="T39" fmla="*/ 9 h 27"/>
                    <a:gd name="T40" fmla="*/ 4 w 23"/>
                    <a:gd name="T41" fmla="*/ 9 h 27"/>
                    <a:gd name="T42" fmla="*/ 2 w 23"/>
                    <a:gd name="T43" fmla="*/ 8 h 27"/>
                    <a:gd name="T44" fmla="*/ 2 w 23"/>
                    <a:gd name="T45" fmla="*/ 6 h 27"/>
                    <a:gd name="T46" fmla="*/ 1 w 23"/>
                    <a:gd name="T47" fmla="*/ 6 h 27"/>
                    <a:gd name="T48" fmla="*/ 0 w 23"/>
                    <a:gd name="T49" fmla="*/ 6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 h="27">
                      <a:moveTo>
                        <a:pt x="0" y="14"/>
                      </a:moveTo>
                      <a:cubicBezTo>
                        <a:pt x="1" y="15"/>
                        <a:pt x="1" y="18"/>
                        <a:pt x="2" y="18"/>
                      </a:cubicBezTo>
                      <a:cubicBezTo>
                        <a:pt x="3" y="17"/>
                        <a:pt x="4" y="23"/>
                        <a:pt x="5" y="22"/>
                      </a:cubicBezTo>
                      <a:cubicBezTo>
                        <a:pt x="6" y="21"/>
                        <a:pt x="7" y="25"/>
                        <a:pt x="8" y="24"/>
                      </a:cubicBezTo>
                      <a:cubicBezTo>
                        <a:pt x="9" y="23"/>
                        <a:pt x="11" y="27"/>
                        <a:pt x="12" y="25"/>
                      </a:cubicBezTo>
                      <a:cubicBezTo>
                        <a:pt x="13" y="24"/>
                        <a:pt x="15" y="27"/>
                        <a:pt x="15" y="24"/>
                      </a:cubicBezTo>
                      <a:cubicBezTo>
                        <a:pt x="15" y="23"/>
                        <a:pt x="17" y="25"/>
                        <a:pt x="17" y="23"/>
                      </a:cubicBezTo>
                      <a:cubicBezTo>
                        <a:pt x="17" y="21"/>
                        <a:pt x="19" y="23"/>
                        <a:pt x="19" y="20"/>
                      </a:cubicBezTo>
                      <a:cubicBezTo>
                        <a:pt x="19" y="19"/>
                        <a:pt x="21" y="19"/>
                        <a:pt x="21" y="17"/>
                      </a:cubicBezTo>
                      <a:cubicBezTo>
                        <a:pt x="21" y="15"/>
                        <a:pt x="22" y="15"/>
                        <a:pt x="22" y="13"/>
                      </a:cubicBezTo>
                      <a:cubicBezTo>
                        <a:pt x="21" y="11"/>
                        <a:pt x="23" y="10"/>
                        <a:pt x="22" y="8"/>
                      </a:cubicBezTo>
                      <a:cubicBezTo>
                        <a:pt x="22" y="6"/>
                        <a:pt x="23" y="4"/>
                        <a:pt x="22" y="2"/>
                      </a:cubicBezTo>
                      <a:cubicBezTo>
                        <a:pt x="22" y="2"/>
                        <a:pt x="22" y="1"/>
                        <a:pt x="22" y="0"/>
                      </a:cubicBezTo>
                      <a:cubicBezTo>
                        <a:pt x="22" y="2"/>
                        <a:pt x="21" y="3"/>
                        <a:pt x="22" y="4"/>
                      </a:cubicBezTo>
                      <a:cubicBezTo>
                        <a:pt x="23" y="6"/>
                        <a:pt x="21" y="7"/>
                        <a:pt x="21" y="9"/>
                      </a:cubicBezTo>
                      <a:cubicBezTo>
                        <a:pt x="22" y="11"/>
                        <a:pt x="20" y="11"/>
                        <a:pt x="20" y="13"/>
                      </a:cubicBezTo>
                      <a:cubicBezTo>
                        <a:pt x="20" y="15"/>
                        <a:pt x="18" y="15"/>
                        <a:pt x="18" y="16"/>
                      </a:cubicBezTo>
                      <a:cubicBezTo>
                        <a:pt x="19" y="19"/>
                        <a:pt x="17" y="17"/>
                        <a:pt x="17" y="19"/>
                      </a:cubicBezTo>
                      <a:cubicBezTo>
                        <a:pt x="17" y="21"/>
                        <a:pt x="15" y="19"/>
                        <a:pt x="15" y="20"/>
                      </a:cubicBezTo>
                      <a:cubicBezTo>
                        <a:pt x="14" y="23"/>
                        <a:pt x="12" y="20"/>
                        <a:pt x="12" y="21"/>
                      </a:cubicBezTo>
                      <a:cubicBezTo>
                        <a:pt x="11" y="23"/>
                        <a:pt x="9" y="19"/>
                        <a:pt x="8" y="20"/>
                      </a:cubicBezTo>
                      <a:cubicBezTo>
                        <a:pt x="6" y="21"/>
                        <a:pt x="5" y="17"/>
                        <a:pt x="5" y="18"/>
                      </a:cubicBezTo>
                      <a:cubicBezTo>
                        <a:pt x="4" y="18"/>
                        <a:pt x="3" y="15"/>
                        <a:pt x="2" y="14"/>
                      </a:cubicBezTo>
                      <a:cubicBezTo>
                        <a:pt x="2" y="14"/>
                        <a:pt x="1" y="14"/>
                        <a:pt x="1" y="14"/>
                      </a:cubicBezTo>
                      <a:lnTo>
                        <a:pt x="0" y="14"/>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7" name="Freeform 11448">
                  <a:extLst>
                    <a:ext uri="{FF2B5EF4-FFF2-40B4-BE49-F238E27FC236}">
                      <a16:creationId xmlns:a16="http://schemas.microsoft.com/office/drawing/2014/main" id="{E4D9D33B-94AD-C1BB-9423-F62FFFE479E3}"/>
                    </a:ext>
                  </a:extLst>
                </p:cNvPr>
                <p:cNvSpPr>
                  <a:spLocks/>
                </p:cNvSpPr>
                <p:nvPr/>
              </p:nvSpPr>
              <p:spPr bwMode="auto">
                <a:xfrm>
                  <a:off x="4582" y="2344"/>
                  <a:ext cx="2" cy="2"/>
                </a:xfrm>
                <a:custGeom>
                  <a:avLst/>
                  <a:gdLst>
                    <a:gd name="T0" fmla="*/ 2 w 2"/>
                    <a:gd name="T1" fmla="*/ 0 h 3"/>
                    <a:gd name="T2" fmla="*/ 2 w 2"/>
                    <a:gd name="T3" fmla="*/ 1 h 3"/>
                    <a:gd name="T4" fmla="*/ 1 w 2"/>
                    <a:gd name="T5" fmla="*/ 1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1" y="0"/>
                        <a:pt x="1" y="2"/>
                        <a:pt x="2" y="3"/>
                      </a:cubicBezTo>
                      <a:cubicBezTo>
                        <a:pt x="1" y="3"/>
                        <a:pt x="1" y="2"/>
                        <a:pt x="1" y="2"/>
                      </a:cubicBezTo>
                      <a:cubicBezTo>
                        <a:pt x="0" y="1"/>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8" name="Freeform 11449">
                  <a:extLst>
                    <a:ext uri="{FF2B5EF4-FFF2-40B4-BE49-F238E27FC236}">
                      <a16:creationId xmlns:a16="http://schemas.microsoft.com/office/drawing/2014/main" id="{AAE6D2F3-5C2C-B33E-32B5-639609C4C4BF}"/>
                    </a:ext>
                  </a:extLst>
                </p:cNvPr>
                <p:cNvSpPr>
                  <a:spLocks/>
                </p:cNvSpPr>
                <p:nvPr/>
              </p:nvSpPr>
              <p:spPr bwMode="auto">
                <a:xfrm>
                  <a:off x="4581" y="2339"/>
                  <a:ext cx="1" cy="3"/>
                </a:xfrm>
                <a:custGeom>
                  <a:avLst/>
                  <a:gdLst>
                    <a:gd name="T0" fmla="*/ 1 w 2"/>
                    <a:gd name="T1" fmla="*/ 0 h 3"/>
                    <a:gd name="T2" fmla="*/ 0 w 2"/>
                    <a:gd name="T3" fmla="*/ 3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2" y="1"/>
                        <a:pt x="1" y="3"/>
                        <a:pt x="0" y="3"/>
                      </a:cubicBezTo>
                      <a:cubicBezTo>
                        <a:pt x="0" y="3"/>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69" name="Freeform 11450">
                  <a:extLst>
                    <a:ext uri="{FF2B5EF4-FFF2-40B4-BE49-F238E27FC236}">
                      <a16:creationId xmlns:a16="http://schemas.microsoft.com/office/drawing/2014/main" id="{81709DF7-7C1F-9A38-18FF-9CC6A3EF075E}"/>
                    </a:ext>
                  </a:extLst>
                </p:cNvPr>
                <p:cNvSpPr>
                  <a:spLocks/>
                </p:cNvSpPr>
                <p:nvPr/>
              </p:nvSpPr>
              <p:spPr bwMode="auto">
                <a:xfrm>
                  <a:off x="4580" y="2346"/>
                  <a:ext cx="1" cy="4"/>
                </a:xfrm>
                <a:custGeom>
                  <a:avLst/>
                  <a:gdLst>
                    <a:gd name="T0" fmla="*/ 1 w 2"/>
                    <a:gd name="T1" fmla="*/ 1 h 5"/>
                    <a:gd name="T2" fmla="*/ 0 w 2"/>
                    <a:gd name="T3" fmla="*/ 1 h 5"/>
                    <a:gd name="T4" fmla="*/ 0 w 2"/>
                    <a:gd name="T5" fmla="*/ 2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1"/>
                      </a:moveTo>
                      <a:cubicBezTo>
                        <a:pt x="2" y="1"/>
                        <a:pt x="1" y="1"/>
                        <a:pt x="0" y="1"/>
                      </a:cubicBezTo>
                      <a:cubicBezTo>
                        <a:pt x="0" y="2"/>
                        <a:pt x="0" y="4"/>
                        <a:pt x="0" y="5"/>
                      </a:cubicBezTo>
                      <a:cubicBezTo>
                        <a:pt x="1" y="4"/>
                        <a:pt x="0"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0" name="Freeform 11451">
                  <a:extLst>
                    <a:ext uri="{FF2B5EF4-FFF2-40B4-BE49-F238E27FC236}">
                      <a16:creationId xmlns:a16="http://schemas.microsoft.com/office/drawing/2014/main" id="{292F1EAA-A223-3472-2379-36CD6F0BBA95}"/>
                    </a:ext>
                  </a:extLst>
                </p:cNvPr>
                <p:cNvSpPr>
                  <a:spLocks/>
                </p:cNvSpPr>
                <p:nvPr/>
              </p:nvSpPr>
              <p:spPr bwMode="auto">
                <a:xfrm>
                  <a:off x="4576" y="2341"/>
                  <a:ext cx="1" cy="5"/>
                </a:xfrm>
                <a:custGeom>
                  <a:avLst/>
                  <a:gdLst>
                    <a:gd name="T0" fmla="*/ 0 w 1"/>
                    <a:gd name="T1" fmla="*/ 0 h 6"/>
                    <a:gd name="T2" fmla="*/ 1 w 1"/>
                    <a:gd name="T3" fmla="*/ 2 h 6"/>
                    <a:gd name="T4" fmla="*/ 0 w 1"/>
                    <a:gd name="T5" fmla="*/ 3 h 6"/>
                    <a:gd name="T6" fmla="*/ 0 w 1"/>
                    <a:gd name="T7" fmla="*/ 3 h 6"/>
                    <a:gd name="T8" fmla="*/ 0 w 1"/>
                    <a:gd name="T9" fmla="*/ 0 h 6"/>
                    <a:gd name="T10" fmla="*/ 0 w 1"/>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6">
                      <a:moveTo>
                        <a:pt x="0" y="0"/>
                      </a:moveTo>
                      <a:cubicBezTo>
                        <a:pt x="1" y="0"/>
                        <a:pt x="1" y="1"/>
                        <a:pt x="1" y="2"/>
                      </a:cubicBezTo>
                      <a:cubicBezTo>
                        <a:pt x="1" y="3"/>
                        <a:pt x="0" y="6"/>
                        <a:pt x="0" y="5"/>
                      </a:cubicBezTo>
                      <a:cubicBezTo>
                        <a:pt x="0" y="5"/>
                        <a:pt x="0" y="4"/>
                        <a:pt x="0" y="3"/>
                      </a:cubicBezTo>
                      <a:cubicBezTo>
                        <a:pt x="0" y="3"/>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1" name="Freeform 11452">
                  <a:extLst>
                    <a:ext uri="{FF2B5EF4-FFF2-40B4-BE49-F238E27FC236}">
                      <a16:creationId xmlns:a16="http://schemas.microsoft.com/office/drawing/2014/main" id="{7C7D1B09-06CB-93C3-43E4-D3DD0A96AC05}"/>
                    </a:ext>
                  </a:extLst>
                </p:cNvPr>
                <p:cNvSpPr>
                  <a:spLocks/>
                </p:cNvSpPr>
                <p:nvPr/>
              </p:nvSpPr>
              <p:spPr bwMode="auto">
                <a:xfrm>
                  <a:off x="4577" y="2336"/>
                  <a:ext cx="2" cy="3"/>
                </a:xfrm>
                <a:custGeom>
                  <a:avLst/>
                  <a:gdLst>
                    <a:gd name="T0" fmla="*/ 2 w 2"/>
                    <a:gd name="T1" fmla="*/ 2 h 4"/>
                    <a:gd name="T2" fmla="*/ 1 w 2"/>
                    <a:gd name="T3" fmla="*/ 2 h 4"/>
                    <a:gd name="T4" fmla="*/ 2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2" y="0"/>
                        <a:pt x="0" y="3"/>
                        <a:pt x="1" y="4"/>
                      </a:cubicBezTo>
                      <a:cubicBezTo>
                        <a:pt x="1" y="4"/>
                        <a:pt x="2"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2" name="Freeform 11453">
                  <a:extLst>
                    <a:ext uri="{FF2B5EF4-FFF2-40B4-BE49-F238E27FC236}">
                      <a16:creationId xmlns:a16="http://schemas.microsoft.com/office/drawing/2014/main" id="{69252BFE-4DAE-D7EA-97DC-18289598C7AC}"/>
                    </a:ext>
                  </a:extLst>
                </p:cNvPr>
                <p:cNvSpPr>
                  <a:spLocks/>
                </p:cNvSpPr>
                <p:nvPr/>
              </p:nvSpPr>
              <p:spPr bwMode="auto">
                <a:xfrm>
                  <a:off x="4581" y="2353"/>
                  <a:ext cx="1" cy="6"/>
                </a:xfrm>
                <a:custGeom>
                  <a:avLst/>
                  <a:gdLst>
                    <a:gd name="T0" fmla="*/ 1 w 2"/>
                    <a:gd name="T1" fmla="*/ 1 h 7"/>
                    <a:gd name="T2" fmla="*/ 0 w 2"/>
                    <a:gd name="T3" fmla="*/ 3 h 7"/>
                    <a:gd name="T4" fmla="*/ 1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2" y="0"/>
                        <a:pt x="1" y="7"/>
                        <a:pt x="0" y="4"/>
                      </a:cubicBezTo>
                      <a:cubicBezTo>
                        <a:pt x="0"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3" name="Freeform 11454">
                  <a:extLst>
                    <a:ext uri="{FF2B5EF4-FFF2-40B4-BE49-F238E27FC236}">
                      <a16:creationId xmlns:a16="http://schemas.microsoft.com/office/drawing/2014/main" id="{D91E9661-142C-D0A8-3767-542C9E70AE4C}"/>
                    </a:ext>
                  </a:extLst>
                </p:cNvPr>
                <p:cNvSpPr>
                  <a:spLocks/>
                </p:cNvSpPr>
                <p:nvPr/>
              </p:nvSpPr>
              <p:spPr bwMode="auto">
                <a:xfrm>
                  <a:off x="4576" y="2350"/>
                  <a:ext cx="1" cy="5"/>
                </a:xfrm>
                <a:custGeom>
                  <a:avLst/>
                  <a:gdLst>
                    <a:gd name="T0" fmla="*/ 1 w 1"/>
                    <a:gd name="T1" fmla="*/ 1 h 6"/>
                    <a:gd name="T2" fmla="*/ 1 w 1"/>
                    <a:gd name="T3" fmla="*/ 3 h 6"/>
                    <a:gd name="T4" fmla="*/ 1 w 1"/>
                    <a:gd name="T5" fmla="*/ 3 h 6"/>
                    <a:gd name="T6" fmla="*/ 1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1" y="1"/>
                      </a:moveTo>
                      <a:cubicBezTo>
                        <a:pt x="0" y="0"/>
                        <a:pt x="0" y="4"/>
                        <a:pt x="1" y="6"/>
                      </a:cubicBezTo>
                      <a:cubicBezTo>
                        <a:pt x="1" y="5"/>
                        <a:pt x="1" y="4"/>
                        <a:pt x="1" y="3"/>
                      </a:cubicBezTo>
                      <a:cubicBezTo>
                        <a:pt x="1" y="2"/>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4" name="Freeform 11455">
                  <a:extLst>
                    <a:ext uri="{FF2B5EF4-FFF2-40B4-BE49-F238E27FC236}">
                      <a16:creationId xmlns:a16="http://schemas.microsoft.com/office/drawing/2014/main" id="{B01AD54C-DBBB-CD8E-224A-439AD09BED20}"/>
                    </a:ext>
                  </a:extLst>
                </p:cNvPr>
                <p:cNvSpPr>
                  <a:spLocks/>
                </p:cNvSpPr>
                <p:nvPr/>
              </p:nvSpPr>
              <p:spPr bwMode="auto">
                <a:xfrm>
                  <a:off x="4572" y="2345"/>
                  <a:ext cx="2" cy="4"/>
                </a:xfrm>
                <a:custGeom>
                  <a:avLst/>
                  <a:gdLst>
                    <a:gd name="T0" fmla="*/ 1 w 2"/>
                    <a:gd name="T1" fmla="*/ 0 h 5"/>
                    <a:gd name="T2" fmla="*/ 0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1"/>
                        <a:pt x="1" y="5"/>
                        <a:pt x="0" y="5"/>
                      </a:cubicBezTo>
                      <a:cubicBezTo>
                        <a:pt x="1" y="4"/>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5" name="Freeform 11456">
                  <a:extLst>
                    <a:ext uri="{FF2B5EF4-FFF2-40B4-BE49-F238E27FC236}">
                      <a16:creationId xmlns:a16="http://schemas.microsoft.com/office/drawing/2014/main" id="{D7E37EAB-CF83-58E8-073D-206E4306BA76}"/>
                    </a:ext>
                  </a:extLst>
                </p:cNvPr>
                <p:cNvSpPr>
                  <a:spLocks/>
                </p:cNvSpPr>
                <p:nvPr/>
              </p:nvSpPr>
              <p:spPr bwMode="auto">
                <a:xfrm>
                  <a:off x="4573" y="2339"/>
                  <a:ext cx="2" cy="4"/>
                </a:xfrm>
                <a:custGeom>
                  <a:avLst/>
                  <a:gdLst>
                    <a:gd name="T0" fmla="*/ 2 w 2"/>
                    <a:gd name="T1" fmla="*/ 1 h 4"/>
                    <a:gd name="T2" fmla="*/ 1 w 2"/>
                    <a:gd name="T3" fmla="*/ 4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1" y="0"/>
                        <a:pt x="0" y="2"/>
                        <a:pt x="1" y="4"/>
                      </a:cubicBezTo>
                      <a:cubicBezTo>
                        <a:pt x="1"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6" name="Freeform 11457">
                  <a:extLst>
                    <a:ext uri="{FF2B5EF4-FFF2-40B4-BE49-F238E27FC236}">
                      <a16:creationId xmlns:a16="http://schemas.microsoft.com/office/drawing/2014/main" id="{24C4ACEE-0219-FC43-3E9D-E2E96BB1B0ED}"/>
                    </a:ext>
                  </a:extLst>
                </p:cNvPr>
                <p:cNvSpPr>
                  <a:spLocks/>
                </p:cNvSpPr>
                <p:nvPr/>
              </p:nvSpPr>
              <p:spPr bwMode="auto">
                <a:xfrm>
                  <a:off x="4576" y="2357"/>
                  <a:ext cx="2" cy="3"/>
                </a:xfrm>
                <a:custGeom>
                  <a:avLst/>
                  <a:gdLst>
                    <a:gd name="T0" fmla="*/ 1 w 3"/>
                    <a:gd name="T1" fmla="*/ 0 h 4"/>
                    <a:gd name="T2" fmla="*/ 0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3" y="2"/>
                        <a:pt x="1" y="4"/>
                        <a:pt x="0" y="2"/>
                      </a:cubicBezTo>
                      <a:cubicBezTo>
                        <a:pt x="1" y="2"/>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7" name="Freeform 11458">
                  <a:extLst>
                    <a:ext uri="{FF2B5EF4-FFF2-40B4-BE49-F238E27FC236}">
                      <a16:creationId xmlns:a16="http://schemas.microsoft.com/office/drawing/2014/main" id="{C1E82013-7805-BEB9-85FF-5C5030977457}"/>
                    </a:ext>
                  </a:extLst>
                </p:cNvPr>
                <p:cNvSpPr>
                  <a:spLocks/>
                </p:cNvSpPr>
                <p:nvPr/>
              </p:nvSpPr>
              <p:spPr bwMode="auto">
                <a:xfrm>
                  <a:off x="4573" y="2353"/>
                  <a:ext cx="1" cy="5"/>
                </a:xfrm>
                <a:custGeom>
                  <a:avLst/>
                  <a:gdLst>
                    <a:gd name="T0" fmla="*/ 1 w 1"/>
                    <a:gd name="T1" fmla="*/ 1 h 6"/>
                    <a:gd name="T2" fmla="*/ 1 w 1"/>
                    <a:gd name="T3" fmla="*/ 3 h 6"/>
                    <a:gd name="T4" fmla="*/ 0 w 1"/>
                    <a:gd name="T5" fmla="*/ 3 h 6"/>
                    <a:gd name="T6" fmla="*/ 1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1" y="1"/>
                      </a:moveTo>
                      <a:cubicBezTo>
                        <a:pt x="0" y="0"/>
                        <a:pt x="0" y="5"/>
                        <a:pt x="1" y="6"/>
                      </a:cubicBezTo>
                      <a:cubicBezTo>
                        <a:pt x="1" y="5"/>
                        <a:pt x="0" y="4"/>
                        <a:pt x="0" y="4"/>
                      </a:cubicBezTo>
                      <a:cubicBezTo>
                        <a:pt x="0" y="2"/>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8" name="Freeform 11459">
                  <a:extLst>
                    <a:ext uri="{FF2B5EF4-FFF2-40B4-BE49-F238E27FC236}">
                      <a16:creationId xmlns:a16="http://schemas.microsoft.com/office/drawing/2014/main" id="{57287492-2AC1-7705-B3A2-2BEBD05503E7}"/>
                    </a:ext>
                  </a:extLst>
                </p:cNvPr>
                <p:cNvSpPr>
                  <a:spLocks/>
                </p:cNvSpPr>
                <p:nvPr/>
              </p:nvSpPr>
              <p:spPr bwMode="auto">
                <a:xfrm>
                  <a:off x="4571" y="2351"/>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4"/>
                        <a:pt x="1" y="4"/>
                      </a:cubicBezTo>
                      <a:cubicBezTo>
                        <a:pt x="2"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79" name="Freeform 11460">
                  <a:extLst>
                    <a:ext uri="{FF2B5EF4-FFF2-40B4-BE49-F238E27FC236}">
                      <a16:creationId xmlns:a16="http://schemas.microsoft.com/office/drawing/2014/main" id="{73A20FFE-32ED-98C2-9B45-AE35C31A7BD8}"/>
                    </a:ext>
                  </a:extLst>
                </p:cNvPr>
                <p:cNvSpPr>
                  <a:spLocks/>
                </p:cNvSpPr>
                <p:nvPr/>
              </p:nvSpPr>
              <p:spPr bwMode="auto">
                <a:xfrm>
                  <a:off x="4752" y="2865"/>
                  <a:ext cx="20" cy="39"/>
                </a:xfrm>
                <a:custGeom>
                  <a:avLst/>
                  <a:gdLst>
                    <a:gd name="T0" fmla="*/ 3 w 24"/>
                    <a:gd name="T1" fmla="*/ 2 h 47"/>
                    <a:gd name="T2" fmla="*/ 3 w 24"/>
                    <a:gd name="T3" fmla="*/ 2 h 47"/>
                    <a:gd name="T4" fmla="*/ 2 w 24"/>
                    <a:gd name="T5" fmla="*/ 5 h 47"/>
                    <a:gd name="T6" fmla="*/ 1 w 24"/>
                    <a:gd name="T7" fmla="*/ 7 h 47"/>
                    <a:gd name="T8" fmla="*/ 1 w 24"/>
                    <a:gd name="T9" fmla="*/ 12 h 47"/>
                    <a:gd name="T10" fmla="*/ 1 w 24"/>
                    <a:gd name="T11" fmla="*/ 14 h 47"/>
                    <a:gd name="T12" fmla="*/ 3 w 24"/>
                    <a:gd name="T13" fmla="*/ 17 h 47"/>
                    <a:gd name="T14" fmla="*/ 3 w 24"/>
                    <a:gd name="T15" fmla="*/ 18 h 47"/>
                    <a:gd name="T16" fmla="*/ 3 w 24"/>
                    <a:gd name="T17" fmla="*/ 20 h 47"/>
                    <a:gd name="T18" fmla="*/ 5 w 24"/>
                    <a:gd name="T19" fmla="*/ 22 h 47"/>
                    <a:gd name="T20" fmla="*/ 7 w 24"/>
                    <a:gd name="T21" fmla="*/ 22 h 47"/>
                    <a:gd name="T22" fmla="*/ 8 w 24"/>
                    <a:gd name="T23" fmla="*/ 22 h 47"/>
                    <a:gd name="T24" fmla="*/ 9 w 24"/>
                    <a:gd name="T25" fmla="*/ 20 h 47"/>
                    <a:gd name="T26" fmla="*/ 10 w 24"/>
                    <a:gd name="T27" fmla="*/ 18 h 47"/>
                    <a:gd name="T28" fmla="*/ 11 w 24"/>
                    <a:gd name="T29" fmla="*/ 17 h 47"/>
                    <a:gd name="T30" fmla="*/ 11 w 24"/>
                    <a:gd name="T31" fmla="*/ 15 h 47"/>
                    <a:gd name="T32" fmla="*/ 11 w 24"/>
                    <a:gd name="T33" fmla="*/ 12 h 47"/>
                    <a:gd name="T34" fmla="*/ 11 w 24"/>
                    <a:gd name="T35" fmla="*/ 10 h 47"/>
                    <a:gd name="T36" fmla="*/ 11 w 24"/>
                    <a:gd name="T37" fmla="*/ 8 h 47"/>
                    <a:gd name="T38" fmla="*/ 11 w 24"/>
                    <a:gd name="T39" fmla="*/ 5 h 47"/>
                    <a:gd name="T40" fmla="*/ 9 w 24"/>
                    <a:gd name="T41" fmla="*/ 3 h 47"/>
                    <a:gd name="T42" fmla="*/ 8 w 24"/>
                    <a:gd name="T43" fmla="*/ 2 h 47"/>
                    <a:gd name="T44" fmla="*/ 7 w 24"/>
                    <a:gd name="T45" fmla="*/ 2 h 47"/>
                    <a:gd name="T46" fmla="*/ 5 w 24"/>
                    <a:gd name="T47" fmla="*/ 1 h 47"/>
                    <a:gd name="T48" fmla="*/ 3 w 24"/>
                    <a:gd name="T49" fmla="*/ 2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4" h="47">
                      <a:moveTo>
                        <a:pt x="7" y="2"/>
                      </a:moveTo>
                      <a:cubicBezTo>
                        <a:pt x="6" y="5"/>
                        <a:pt x="4" y="3"/>
                        <a:pt x="4" y="5"/>
                      </a:cubicBezTo>
                      <a:cubicBezTo>
                        <a:pt x="4" y="8"/>
                        <a:pt x="1" y="8"/>
                        <a:pt x="2" y="10"/>
                      </a:cubicBezTo>
                      <a:cubicBezTo>
                        <a:pt x="2" y="14"/>
                        <a:pt x="0" y="14"/>
                        <a:pt x="1" y="16"/>
                      </a:cubicBezTo>
                      <a:cubicBezTo>
                        <a:pt x="1" y="19"/>
                        <a:pt x="0" y="22"/>
                        <a:pt x="1" y="25"/>
                      </a:cubicBezTo>
                      <a:cubicBezTo>
                        <a:pt x="1" y="26"/>
                        <a:pt x="0" y="30"/>
                        <a:pt x="1" y="30"/>
                      </a:cubicBezTo>
                      <a:cubicBezTo>
                        <a:pt x="2" y="31"/>
                        <a:pt x="2" y="34"/>
                        <a:pt x="3" y="35"/>
                      </a:cubicBezTo>
                      <a:cubicBezTo>
                        <a:pt x="4" y="35"/>
                        <a:pt x="4" y="39"/>
                        <a:pt x="5" y="38"/>
                      </a:cubicBezTo>
                      <a:cubicBezTo>
                        <a:pt x="6" y="38"/>
                        <a:pt x="6" y="43"/>
                        <a:pt x="7" y="42"/>
                      </a:cubicBezTo>
                      <a:cubicBezTo>
                        <a:pt x="8" y="42"/>
                        <a:pt x="9" y="46"/>
                        <a:pt x="10" y="44"/>
                      </a:cubicBezTo>
                      <a:cubicBezTo>
                        <a:pt x="11" y="43"/>
                        <a:pt x="13" y="47"/>
                        <a:pt x="14" y="45"/>
                      </a:cubicBezTo>
                      <a:cubicBezTo>
                        <a:pt x="15" y="44"/>
                        <a:pt x="16" y="47"/>
                        <a:pt x="17" y="44"/>
                      </a:cubicBezTo>
                      <a:cubicBezTo>
                        <a:pt x="17" y="42"/>
                        <a:pt x="18" y="44"/>
                        <a:pt x="18" y="42"/>
                      </a:cubicBezTo>
                      <a:cubicBezTo>
                        <a:pt x="19" y="41"/>
                        <a:pt x="20" y="42"/>
                        <a:pt x="20" y="40"/>
                      </a:cubicBezTo>
                      <a:cubicBezTo>
                        <a:pt x="20" y="38"/>
                        <a:pt x="22" y="38"/>
                        <a:pt x="22" y="36"/>
                      </a:cubicBezTo>
                      <a:cubicBezTo>
                        <a:pt x="22" y="35"/>
                        <a:pt x="23" y="34"/>
                        <a:pt x="23" y="32"/>
                      </a:cubicBezTo>
                      <a:cubicBezTo>
                        <a:pt x="22" y="30"/>
                        <a:pt x="24" y="29"/>
                        <a:pt x="23" y="27"/>
                      </a:cubicBezTo>
                      <a:cubicBezTo>
                        <a:pt x="23" y="25"/>
                        <a:pt x="24" y="23"/>
                        <a:pt x="23" y="21"/>
                      </a:cubicBezTo>
                      <a:cubicBezTo>
                        <a:pt x="23" y="20"/>
                        <a:pt x="23" y="18"/>
                        <a:pt x="22" y="17"/>
                      </a:cubicBezTo>
                      <a:cubicBezTo>
                        <a:pt x="21" y="15"/>
                        <a:pt x="22" y="11"/>
                        <a:pt x="21" y="11"/>
                      </a:cubicBezTo>
                      <a:cubicBezTo>
                        <a:pt x="19" y="10"/>
                        <a:pt x="19" y="7"/>
                        <a:pt x="19" y="7"/>
                      </a:cubicBezTo>
                      <a:cubicBezTo>
                        <a:pt x="17" y="6"/>
                        <a:pt x="17" y="3"/>
                        <a:pt x="16" y="3"/>
                      </a:cubicBezTo>
                      <a:cubicBezTo>
                        <a:pt x="15" y="4"/>
                        <a:pt x="14" y="1"/>
                        <a:pt x="13" y="2"/>
                      </a:cubicBezTo>
                      <a:cubicBezTo>
                        <a:pt x="12" y="3"/>
                        <a:pt x="10" y="0"/>
                        <a:pt x="10" y="1"/>
                      </a:cubicBezTo>
                      <a:cubicBezTo>
                        <a:pt x="9" y="3"/>
                        <a:pt x="7" y="1"/>
                        <a:pt x="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0" name="Freeform 11461">
                  <a:extLst>
                    <a:ext uri="{FF2B5EF4-FFF2-40B4-BE49-F238E27FC236}">
                      <a16:creationId xmlns:a16="http://schemas.microsoft.com/office/drawing/2014/main" id="{EFE35D06-46FA-FCFB-22A1-3B29128FA9A3}"/>
                    </a:ext>
                  </a:extLst>
                </p:cNvPr>
                <p:cNvSpPr>
                  <a:spLocks/>
                </p:cNvSpPr>
                <p:nvPr/>
              </p:nvSpPr>
              <p:spPr bwMode="auto">
                <a:xfrm>
                  <a:off x="4755" y="2868"/>
                  <a:ext cx="17" cy="36"/>
                </a:xfrm>
                <a:custGeom>
                  <a:avLst/>
                  <a:gdLst>
                    <a:gd name="T0" fmla="*/ 1 w 21"/>
                    <a:gd name="T1" fmla="*/ 14 h 44"/>
                    <a:gd name="T2" fmla="*/ 2 w 21"/>
                    <a:gd name="T3" fmla="*/ 14 h 44"/>
                    <a:gd name="T4" fmla="*/ 3 w 21"/>
                    <a:gd name="T5" fmla="*/ 13 h 44"/>
                    <a:gd name="T6" fmla="*/ 4 w 21"/>
                    <a:gd name="T7" fmla="*/ 13 h 44"/>
                    <a:gd name="T8" fmla="*/ 5 w 21"/>
                    <a:gd name="T9" fmla="*/ 12 h 44"/>
                    <a:gd name="T10" fmla="*/ 5 w 21"/>
                    <a:gd name="T11" fmla="*/ 11 h 44"/>
                    <a:gd name="T12" fmla="*/ 6 w 21"/>
                    <a:gd name="T13" fmla="*/ 9 h 44"/>
                    <a:gd name="T14" fmla="*/ 6 w 21"/>
                    <a:gd name="T15" fmla="*/ 6 h 44"/>
                    <a:gd name="T16" fmla="*/ 6 w 21"/>
                    <a:gd name="T17" fmla="*/ 4 h 44"/>
                    <a:gd name="T18" fmla="*/ 6 w 21"/>
                    <a:gd name="T19" fmla="*/ 2 h 44"/>
                    <a:gd name="T20" fmla="*/ 5 w 21"/>
                    <a:gd name="T21" fmla="*/ 0 h 44"/>
                    <a:gd name="T22" fmla="*/ 6 w 21"/>
                    <a:gd name="T23" fmla="*/ 0 h 44"/>
                    <a:gd name="T24" fmla="*/ 7 w 21"/>
                    <a:gd name="T25" fmla="*/ 2 h 44"/>
                    <a:gd name="T26" fmla="*/ 8 w 21"/>
                    <a:gd name="T27" fmla="*/ 4 h 44"/>
                    <a:gd name="T28" fmla="*/ 8 w 21"/>
                    <a:gd name="T29" fmla="*/ 6 h 44"/>
                    <a:gd name="T30" fmla="*/ 9 w 21"/>
                    <a:gd name="T31" fmla="*/ 8 h 44"/>
                    <a:gd name="T32" fmla="*/ 9 w 21"/>
                    <a:gd name="T33" fmla="*/ 11 h 44"/>
                    <a:gd name="T34" fmla="*/ 9 w 21"/>
                    <a:gd name="T35" fmla="*/ 13 h 44"/>
                    <a:gd name="T36" fmla="*/ 8 w 21"/>
                    <a:gd name="T37" fmla="*/ 15 h 44"/>
                    <a:gd name="T38" fmla="*/ 7 w 21"/>
                    <a:gd name="T39" fmla="*/ 16 h 44"/>
                    <a:gd name="T40" fmla="*/ 6 w 21"/>
                    <a:gd name="T41" fmla="*/ 17 h 44"/>
                    <a:gd name="T42" fmla="*/ 6 w 21"/>
                    <a:gd name="T43" fmla="*/ 19 h 44"/>
                    <a:gd name="T44" fmla="*/ 5 w 21"/>
                    <a:gd name="T45" fmla="*/ 19 h 44"/>
                    <a:gd name="T46" fmla="*/ 3 w 21"/>
                    <a:gd name="T47" fmla="*/ 19 h 44"/>
                    <a:gd name="T48" fmla="*/ 2 w 21"/>
                    <a:gd name="T49" fmla="*/ 17 h 44"/>
                    <a:gd name="T50" fmla="*/ 2 w 21"/>
                    <a:gd name="T51" fmla="*/ 16 h 44"/>
                    <a:gd name="T52" fmla="*/ 0 w 21"/>
                    <a:gd name="T53" fmla="*/ 14 h 44"/>
                    <a:gd name="T54" fmla="*/ 1 w 21"/>
                    <a:gd name="T55" fmla="*/ 14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 h="44">
                      <a:moveTo>
                        <a:pt x="1" y="32"/>
                      </a:moveTo>
                      <a:cubicBezTo>
                        <a:pt x="2" y="30"/>
                        <a:pt x="3" y="35"/>
                        <a:pt x="5" y="32"/>
                      </a:cubicBezTo>
                      <a:cubicBezTo>
                        <a:pt x="5" y="31"/>
                        <a:pt x="7" y="34"/>
                        <a:pt x="7" y="31"/>
                      </a:cubicBezTo>
                      <a:cubicBezTo>
                        <a:pt x="7" y="30"/>
                        <a:pt x="9" y="32"/>
                        <a:pt x="9" y="30"/>
                      </a:cubicBezTo>
                      <a:cubicBezTo>
                        <a:pt x="9" y="28"/>
                        <a:pt x="11" y="30"/>
                        <a:pt x="11" y="27"/>
                      </a:cubicBezTo>
                      <a:cubicBezTo>
                        <a:pt x="11" y="26"/>
                        <a:pt x="12" y="26"/>
                        <a:pt x="12" y="24"/>
                      </a:cubicBezTo>
                      <a:cubicBezTo>
                        <a:pt x="12" y="22"/>
                        <a:pt x="14" y="22"/>
                        <a:pt x="13" y="19"/>
                      </a:cubicBezTo>
                      <a:cubicBezTo>
                        <a:pt x="13" y="18"/>
                        <a:pt x="15" y="17"/>
                        <a:pt x="14" y="14"/>
                      </a:cubicBezTo>
                      <a:cubicBezTo>
                        <a:pt x="13" y="13"/>
                        <a:pt x="14" y="11"/>
                        <a:pt x="14" y="9"/>
                      </a:cubicBezTo>
                      <a:cubicBezTo>
                        <a:pt x="13" y="7"/>
                        <a:pt x="14" y="5"/>
                        <a:pt x="13" y="4"/>
                      </a:cubicBezTo>
                      <a:cubicBezTo>
                        <a:pt x="12" y="3"/>
                        <a:pt x="12" y="1"/>
                        <a:pt x="12" y="0"/>
                      </a:cubicBezTo>
                      <a:cubicBezTo>
                        <a:pt x="13" y="0"/>
                        <a:pt x="13" y="0"/>
                        <a:pt x="13" y="0"/>
                      </a:cubicBezTo>
                      <a:cubicBezTo>
                        <a:pt x="14" y="0"/>
                        <a:pt x="14" y="3"/>
                        <a:pt x="16" y="4"/>
                      </a:cubicBezTo>
                      <a:cubicBezTo>
                        <a:pt x="16" y="4"/>
                        <a:pt x="16" y="7"/>
                        <a:pt x="18" y="8"/>
                      </a:cubicBezTo>
                      <a:cubicBezTo>
                        <a:pt x="19" y="8"/>
                        <a:pt x="18" y="12"/>
                        <a:pt x="19" y="14"/>
                      </a:cubicBezTo>
                      <a:cubicBezTo>
                        <a:pt x="20" y="15"/>
                        <a:pt x="20" y="17"/>
                        <a:pt x="20" y="18"/>
                      </a:cubicBezTo>
                      <a:cubicBezTo>
                        <a:pt x="21" y="20"/>
                        <a:pt x="20" y="22"/>
                        <a:pt x="20" y="24"/>
                      </a:cubicBezTo>
                      <a:cubicBezTo>
                        <a:pt x="21" y="26"/>
                        <a:pt x="19" y="27"/>
                        <a:pt x="20" y="29"/>
                      </a:cubicBezTo>
                      <a:cubicBezTo>
                        <a:pt x="20" y="31"/>
                        <a:pt x="19" y="32"/>
                        <a:pt x="19" y="33"/>
                      </a:cubicBezTo>
                      <a:cubicBezTo>
                        <a:pt x="19" y="35"/>
                        <a:pt x="17" y="35"/>
                        <a:pt x="17" y="37"/>
                      </a:cubicBezTo>
                      <a:cubicBezTo>
                        <a:pt x="17" y="39"/>
                        <a:pt x="16" y="38"/>
                        <a:pt x="15" y="39"/>
                      </a:cubicBezTo>
                      <a:cubicBezTo>
                        <a:pt x="15" y="41"/>
                        <a:pt x="14" y="39"/>
                        <a:pt x="14" y="41"/>
                      </a:cubicBezTo>
                      <a:cubicBezTo>
                        <a:pt x="13" y="44"/>
                        <a:pt x="12" y="41"/>
                        <a:pt x="11" y="42"/>
                      </a:cubicBezTo>
                      <a:cubicBezTo>
                        <a:pt x="10" y="44"/>
                        <a:pt x="8" y="40"/>
                        <a:pt x="7" y="41"/>
                      </a:cubicBezTo>
                      <a:cubicBezTo>
                        <a:pt x="6" y="43"/>
                        <a:pt x="5" y="39"/>
                        <a:pt x="4" y="39"/>
                      </a:cubicBezTo>
                      <a:cubicBezTo>
                        <a:pt x="3" y="40"/>
                        <a:pt x="3" y="35"/>
                        <a:pt x="2" y="35"/>
                      </a:cubicBezTo>
                      <a:cubicBezTo>
                        <a:pt x="1" y="36"/>
                        <a:pt x="1" y="33"/>
                        <a:pt x="0" y="32"/>
                      </a:cubicBezTo>
                      <a:lnTo>
                        <a:pt x="1" y="32"/>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1" name="Freeform 11462">
                  <a:extLst>
                    <a:ext uri="{FF2B5EF4-FFF2-40B4-BE49-F238E27FC236}">
                      <a16:creationId xmlns:a16="http://schemas.microsoft.com/office/drawing/2014/main" id="{8559F9F8-6F67-F889-429A-5B146D09DEAB}"/>
                    </a:ext>
                  </a:extLst>
                </p:cNvPr>
                <p:cNvSpPr>
                  <a:spLocks/>
                </p:cNvSpPr>
                <p:nvPr/>
              </p:nvSpPr>
              <p:spPr bwMode="auto">
                <a:xfrm>
                  <a:off x="4755" y="2882"/>
                  <a:ext cx="17" cy="22"/>
                </a:xfrm>
                <a:custGeom>
                  <a:avLst/>
                  <a:gdLst>
                    <a:gd name="T0" fmla="*/ 0 w 21"/>
                    <a:gd name="T1" fmla="*/ 7 h 27"/>
                    <a:gd name="T2" fmla="*/ 2 w 21"/>
                    <a:gd name="T3" fmla="*/ 8 h 27"/>
                    <a:gd name="T4" fmla="*/ 2 w 21"/>
                    <a:gd name="T5" fmla="*/ 10 h 27"/>
                    <a:gd name="T6" fmla="*/ 3 w 21"/>
                    <a:gd name="T7" fmla="*/ 11 h 27"/>
                    <a:gd name="T8" fmla="*/ 5 w 21"/>
                    <a:gd name="T9" fmla="*/ 11 h 27"/>
                    <a:gd name="T10" fmla="*/ 6 w 21"/>
                    <a:gd name="T11" fmla="*/ 11 h 27"/>
                    <a:gd name="T12" fmla="*/ 6 w 21"/>
                    <a:gd name="T13" fmla="*/ 10 h 27"/>
                    <a:gd name="T14" fmla="*/ 7 w 21"/>
                    <a:gd name="T15" fmla="*/ 9 h 27"/>
                    <a:gd name="T16" fmla="*/ 8 w 21"/>
                    <a:gd name="T17" fmla="*/ 7 h 27"/>
                    <a:gd name="T18" fmla="*/ 9 w 21"/>
                    <a:gd name="T19" fmla="*/ 6 h 27"/>
                    <a:gd name="T20" fmla="*/ 9 w 21"/>
                    <a:gd name="T21" fmla="*/ 3 h 27"/>
                    <a:gd name="T22" fmla="*/ 9 w 21"/>
                    <a:gd name="T23" fmla="*/ 1 h 27"/>
                    <a:gd name="T24" fmla="*/ 9 w 21"/>
                    <a:gd name="T25" fmla="*/ 0 h 27"/>
                    <a:gd name="T26" fmla="*/ 9 w 21"/>
                    <a:gd name="T27" fmla="*/ 2 h 27"/>
                    <a:gd name="T28" fmla="*/ 8 w 21"/>
                    <a:gd name="T29" fmla="*/ 4 h 27"/>
                    <a:gd name="T30" fmla="*/ 8 w 21"/>
                    <a:gd name="T31" fmla="*/ 6 h 27"/>
                    <a:gd name="T32" fmla="*/ 7 w 21"/>
                    <a:gd name="T33" fmla="*/ 7 h 27"/>
                    <a:gd name="T34" fmla="*/ 6 w 21"/>
                    <a:gd name="T35" fmla="*/ 8 h 27"/>
                    <a:gd name="T36" fmla="*/ 6 w 21"/>
                    <a:gd name="T37" fmla="*/ 9 h 27"/>
                    <a:gd name="T38" fmla="*/ 5 w 21"/>
                    <a:gd name="T39" fmla="*/ 9 h 27"/>
                    <a:gd name="T40" fmla="*/ 3 w 21"/>
                    <a:gd name="T41" fmla="*/ 9 h 27"/>
                    <a:gd name="T42" fmla="*/ 2 w 21"/>
                    <a:gd name="T43" fmla="*/ 8 h 27"/>
                    <a:gd name="T44" fmla="*/ 2 w 21"/>
                    <a:gd name="T45" fmla="*/ 7 h 27"/>
                    <a:gd name="T46" fmla="*/ 1 w 21"/>
                    <a:gd name="T47" fmla="*/ 7 h 27"/>
                    <a:gd name="T48" fmla="*/ 0 w 21"/>
                    <a:gd name="T49" fmla="*/ 7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 h="27">
                      <a:moveTo>
                        <a:pt x="0" y="15"/>
                      </a:moveTo>
                      <a:cubicBezTo>
                        <a:pt x="1" y="16"/>
                        <a:pt x="1" y="19"/>
                        <a:pt x="2" y="18"/>
                      </a:cubicBezTo>
                      <a:cubicBezTo>
                        <a:pt x="3" y="18"/>
                        <a:pt x="3" y="23"/>
                        <a:pt x="4" y="22"/>
                      </a:cubicBezTo>
                      <a:cubicBezTo>
                        <a:pt x="5" y="22"/>
                        <a:pt x="6" y="26"/>
                        <a:pt x="7" y="24"/>
                      </a:cubicBezTo>
                      <a:cubicBezTo>
                        <a:pt x="8" y="23"/>
                        <a:pt x="10" y="27"/>
                        <a:pt x="11" y="25"/>
                      </a:cubicBezTo>
                      <a:cubicBezTo>
                        <a:pt x="12" y="24"/>
                        <a:pt x="13" y="27"/>
                        <a:pt x="14" y="24"/>
                      </a:cubicBezTo>
                      <a:cubicBezTo>
                        <a:pt x="14" y="22"/>
                        <a:pt x="15" y="24"/>
                        <a:pt x="15" y="22"/>
                      </a:cubicBezTo>
                      <a:cubicBezTo>
                        <a:pt x="16" y="21"/>
                        <a:pt x="17" y="22"/>
                        <a:pt x="17" y="20"/>
                      </a:cubicBezTo>
                      <a:cubicBezTo>
                        <a:pt x="17" y="18"/>
                        <a:pt x="19" y="18"/>
                        <a:pt x="19" y="16"/>
                      </a:cubicBezTo>
                      <a:cubicBezTo>
                        <a:pt x="19" y="15"/>
                        <a:pt x="20" y="14"/>
                        <a:pt x="20" y="12"/>
                      </a:cubicBezTo>
                      <a:cubicBezTo>
                        <a:pt x="19" y="10"/>
                        <a:pt x="21" y="9"/>
                        <a:pt x="20" y="7"/>
                      </a:cubicBezTo>
                      <a:cubicBezTo>
                        <a:pt x="20" y="5"/>
                        <a:pt x="21" y="3"/>
                        <a:pt x="20" y="1"/>
                      </a:cubicBezTo>
                      <a:cubicBezTo>
                        <a:pt x="20" y="1"/>
                        <a:pt x="20" y="0"/>
                        <a:pt x="20" y="0"/>
                      </a:cubicBezTo>
                      <a:cubicBezTo>
                        <a:pt x="20" y="1"/>
                        <a:pt x="20" y="2"/>
                        <a:pt x="20" y="3"/>
                      </a:cubicBezTo>
                      <a:cubicBezTo>
                        <a:pt x="21" y="5"/>
                        <a:pt x="19" y="6"/>
                        <a:pt x="19" y="8"/>
                      </a:cubicBezTo>
                      <a:cubicBezTo>
                        <a:pt x="20" y="10"/>
                        <a:pt x="18" y="11"/>
                        <a:pt x="18" y="12"/>
                      </a:cubicBezTo>
                      <a:cubicBezTo>
                        <a:pt x="18" y="15"/>
                        <a:pt x="17" y="14"/>
                        <a:pt x="17" y="16"/>
                      </a:cubicBezTo>
                      <a:cubicBezTo>
                        <a:pt x="17" y="18"/>
                        <a:pt x="15" y="17"/>
                        <a:pt x="15" y="18"/>
                      </a:cubicBezTo>
                      <a:cubicBezTo>
                        <a:pt x="15" y="20"/>
                        <a:pt x="13" y="18"/>
                        <a:pt x="13" y="20"/>
                      </a:cubicBezTo>
                      <a:cubicBezTo>
                        <a:pt x="13" y="23"/>
                        <a:pt x="11" y="20"/>
                        <a:pt x="11" y="21"/>
                      </a:cubicBezTo>
                      <a:cubicBezTo>
                        <a:pt x="9" y="23"/>
                        <a:pt x="8" y="19"/>
                        <a:pt x="7" y="20"/>
                      </a:cubicBezTo>
                      <a:cubicBezTo>
                        <a:pt x="6" y="22"/>
                        <a:pt x="5" y="18"/>
                        <a:pt x="4" y="18"/>
                      </a:cubicBezTo>
                      <a:cubicBezTo>
                        <a:pt x="3" y="19"/>
                        <a:pt x="2" y="16"/>
                        <a:pt x="2" y="15"/>
                      </a:cubicBezTo>
                      <a:cubicBezTo>
                        <a:pt x="1" y="15"/>
                        <a:pt x="1" y="14"/>
                        <a:pt x="1" y="15"/>
                      </a:cubicBezTo>
                      <a:lnTo>
                        <a:pt x="0" y="15"/>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2" name="Freeform 11463">
                  <a:extLst>
                    <a:ext uri="{FF2B5EF4-FFF2-40B4-BE49-F238E27FC236}">
                      <a16:creationId xmlns:a16="http://schemas.microsoft.com/office/drawing/2014/main" id="{262A8255-6B19-A263-4D2B-A014D645ED6B}"/>
                    </a:ext>
                  </a:extLst>
                </p:cNvPr>
                <p:cNvSpPr>
                  <a:spLocks/>
                </p:cNvSpPr>
                <p:nvPr/>
              </p:nvSpPr>
              <p:spPr bwMode="auto">
                <a:xfrm>
                  <a:off x="4764" y="2874"/>
                  <a:ext cx="1" cy="4"/>
                </a:xfrm>
                <a:custGeom>
                  <a:avLst/>
                  <a:gdLst>
                    <a:gd name="T0" fmla="*/ 1 w 1"/>
                    <a:gd name="T1" fmla="*/ 0 h 4"/>
                    <a:gd name="T2" fmla="*/ 1 w 1"/>
                    <a:gd name="T3" fmla="*/ 3 h 4"/>
                    <a:gd name="T4" fmla="*/ 0 w 1"/>
                    <a:gd name="T5" fmla="*/ 3 h 4"/>
                    <a:gd name="T6" fmla="*/ 1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0"/>
                      </a:moveTo>
                      <a:cubicBezTo>
                        <a:pt x="0" y="1"/>
                        <a:pt x="1" y="3"/>
                        <a:pt x="1" y="3"/>
                      </a:cubicBezTo>
                      <a:cubicBezTo>
                        <a:pt x="1" y="4"/>
                        <a:pt x="1" y="3"/>
                        <a:pt x="0" y="3"/>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3" name="Freeform 11464">
                  <a:extLst>
                    <a:ext uri="{FF2B5EF4-FFF2-40B4-BE49-F238E27FC236}">
                      <a16:creationId xmlns:a16="http://schemas.microsoft.com/office/drawing/2014/main" id="{18168A66-9EC6-5FD7-681F-C9B9D5764444}"/>
                    </a:ext>
                  </a:extLst>
                </p:cNvPr>
                <p:cNvSpPr>
                  <a:spLocks/>
                </p:cNvSpPr>
                <p:nvPr/>
              </p:nvSpPr>
              <p:spPr bwMode="auto">
                <a:xfrm>
                  <a:off x="4762" y="2871"/>
                  <a:ext cx="2" cy="3"/>
                </a:xfrm>
                <a:custGeom>
                  <a:avLst/>
                  <a:gdLst>
                    <a:gd name="T0" fmla="*/ 0 w 2"/>
                    <a:gd name="T1" fmla="*/ 0 h 4"/>
                    <a:gd name="T2" fmla="*/ 0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2" y="1"/>
                        <a:pt x="0" y="4"/>
                        <a:pt x="0" y="3"/>
                      </a:cubicBezTo>
                      <a:cubicBezTo>
                        <a:pt x="0" y="3"/>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4" name="Freeform 11465">
                  <a:extLst>
                    <a:ext uri="{FF2B5EF4-FFF2-40B4-BE49-F238E27FC236}">
                      <a16:creationId xmlns:a16="http://schemas.microsoft.com/office/drawing/2014/main" id="{6C070A2E-8645-4EFC-D15C-155C46B46972}"/>
                    </a:ext>
                  </a:extLst>
                </p:cNvPr>
                <p:cNvSpPr>
                  <a:spLocks/>
                </p:cNvSpPr>
                <p:nvPr/>
              </p:nvSpPr>
              <p:spPr bwMode="auto">
                <a:xfrm>
                  <a:off x="4761" y="2878"/>
                  <a:ext cx="2" cy="4"/>
                </a:xfrm>
                <a:custGeom>
                  <a:avLst/>
                  <a:gdLst>
                    <a:gd name="T0" fmla="*/ 1 w 2"/>
                    <a:gd name="T1" fmla="*/ 0 h 4"/>
                    <a:gd name="T2" fmla="*/ 0 w 2"/>
                    <a:gd name="T3" fmla="*/ 0 h 4"/>
                    <a:gd name="T4" fmla="*/ 0 w 2"/>
                    <a:gd name="T5" fmla="*/ 4 h 4"/>
                    <a:gd name="T6" fmla="*/ 2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2" y="0"/>
                        <a:pt x="1" y="0"/>
                        <a:pt x="0" y="0"/>
                      </a:cubicBezTo>
                      <a:cubicBezTo>
                        <a:pt x="0" y="1"/>
                        <a:pt x="0" y="3"/>
                        <a:pt x="0" y="4"/>
                      </a:cubicBezTo>
                      <a:cubicBezTo>
                        <a:pt x="1" y="3"/>
                        <a:pt x="0"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5" name="Freeform 11466">
                  <a:extLst>
                    <a:ext uri="{FF2B5EF4-FFF2-40B4-BE49-F238E27FC236}">
                      <a16:creationId xmlns:a16="http://schemas.microsoft.com/office/drawing/2014/main" id="{A102C1A1-2E75-60E7-28E3-C20D39F1F2BD}"/>
                    </a:ext>
                  </a:extLst>
                </p:cNvPr>
                <p:cNvSpPr>
                  <a:spLocks/>
                </p:cNvSpPr>
                <p:nvPr/>
              </p:nvSpPr>
              <p:spPr bwMode="auto">
                <a:xfrm>
                  <a:off x="4758" y="2873"/>
                  <a:ext cx="1" cy="5"/>
                </a:xfrm>
                <a:custGeom>
                  <a:avLst/>
                  <a:gdLst>
                    <a:gd name="T0" fmla="*/ 0 w 1"/>
                    <a:gd name="T1" fmla="*/ 0 h 7"/>
                    <a:gd name="T2" fmla="*/ 1 w 1"/>
                    <a:gd name="T3" fmla="*/ 1 h 7"/>
                    <a:gd name="T4" fmla="*/ 0 w 1"/>
                    <a:gd name="T5" fmla="*/ 1 h 7"/>
                    <a:gd name="T6" fmla="*/ 1 w 1"/>
                    <a:gd name="T7" fmla="*/ 1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1" y="0"/>
                        <a:pt x="1" y="2"/>
                        <a:pt x="1" y="3"/>
                      </a:cubicBezTo>
                      <a:cubicBezTo>
                        <a:pt x="1" y="3"/>
                        <a:pt x="1" y="7"/>
                        <a:pt x="0" y="6"/>
                      </a:cubicBezTo>
                      <a:cubicBezTo>
                        <a:pt x="0" y="5"/>
                        <a:pt x="1" y="4"/>
                        <a:pt x="1" y="4"/>
                      </a:cubicBezTo>
                      <a:cubicBezTo>
                        <a:pt x="1" y="3"/>
                        <a:pt x="1"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6" name="Freeform 11467">
                  <a:extLst>
                    <a:ext uri="{FF2B5EF4-FFF2-40B4-BE49-F238E27FC236}">
                      <a16:creationId xmlns:a16="http://schemas.microsoft.com/office/drawing/2014/main" id="{93BAB56B-ACA9-B6B3-C10F-E4BD7DE03A15}"/>
                    </a:ext>
                  </a:extLst>
                </p:cNvPr>
                <p:cNvSpPr>
                  <a:spLocks/>
                </p:cNvSpPr>
                <p:nvPr/>
              </p:nvSpPr>
              <p:spPr bwMode="auto">
                <a:xfrm>
                  <a:off x="4760" y="2868"/>
                  <a:ext cx="1" cy="4"/>
                </a:xfrm>
                <a:custGeom>
                  <a:avLst/>
                  <a:gdLst>
                    <a:gd name="T0" fmla="*/ 1 w 2"/>
                    <a:gd name="T1" fmla="*/ 2 h 5"/>
                    <a:gd name="T2" fmla="*/ 0 w 2"/>
                    <a:gd name="T3" fmla="*/ 2 h 5"/>
                    <a:gd name="T4" fmla="*/ 1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1" y="3"/>
                      </a:moveTo>
                      <a:cubicBezTo>
                        <a:pt x="1" y="0"/>
                        <a:pt x="0" y="3"/>
                        <a:pt x="0" y="5"/>
                      </a:cubicBezTo>
                      <a:cubicBezTo>
                        <a:pt x="0" y="4"/>
                        <a:pt x="1" y="2"/>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7" name="Freeform 11468">
                  <a:extLst>
                    <a:ext uri="{FF2B5EF4-FFF2-40B4-BE49-F238E27FC236}">
                      <a16:creationId xmlns:a16="http://schemas.microsoft.com/office/drawing/2014/main" id="{5F74C7B4-1E77-0301-1FBD-CD6BE98231AB}"/>
                    </a:ext>
                  </a:extLst>
                </p:cNvPr>
                <p:cNvSpPr>
                  <a:spLocks/>
                </p:cNvSpPr>
                <p:nvPr/>
              </p:nvSpPr>
              <p:spPr bwMode="auto">
                <a:xfrm>
                  <a:off x="4762" y="2885"/>
                  <a:ext cx="2" cy="6"/>
                </a:xfrm>
                <a:custGeom>
                  <a:avLst/>
                  <a:gdLst>
                    <a:gd name="T0" fmla="*/ 1 w 2"/>
                    <a:gd name="T1" fmla="*/ 1 h 7"/>
                    <a:gd name="T2" fmla="*/ 0 w 2"/>
                    <a:gd name="T3" fmla="*/ 3 h 7"/>
                    <a:gd name="T4" fmla="*/ 1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2" y="0"/>
                        <a:pt x="1" y="7"/>
                        <a:pt x="0" y="4"/>
                      </a:cubicBezTo>
                      <a:cubicBezTo>
                        <a:pt x="0" y="4"/>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8" name="Freeform 11469">
                  <a:extLst>
                    <a:ext uri="{FF2B5EF4-FFF2-40B4-BE49-F238E27FC236}">
                      <a16:creationId xmlns:a16="http://schemas.microsoft.com/office/drawing/2014/main" id="{64F4F654-1D2C-C822-569D-7B2576BE633C}"/>
                    </a:ext>
                  </a:extLst>
                </p:cNvPr>
                <p:cNvSpPr>
                  <a:spLocks/>
                </p:cNvSpPr>
                <p:nvPr/>
              </p:nvSpPr>
              <p:spPr bwMode="auto">
                <a:xfrm>
                  <a:off x="4758" y="2882"/>
                  <a:ext cx="2" cy="5"/>
                </a:xfrm>
                <a:custGeom>
                  <a:avLst/>
                  <a:gdLst>
                    <a:gd name="T0" fmla="*/ 2 w 2"/>
                    <a:gd name="T1" fmla="*/ 2 h 6"/>
                    <a:gd name="T2" fmla="*/ 1 w 2"/>
                    <a:gd name="T3" fmla="*/ 3 h 6"/>
                    <a:gd name="T4" fmla="*/ 1 w 2"/>
                    <a:gd name="T5" fmla="*/ 3 h 6"/>
                    <a:gd name="T6" fmla="*/ 1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1" y="5"/>
                        <a:pt x="1" y="6"/>
                      </a:cubicBezTo>
                      <a:cubicBezTo>
                        <a:pt x="1" y="5"/>
                        <a:pt x="1" y="5"/>
                        <a:pt x="1" y="4"/>
                      </a:cubicBezTo>
                      <a:cubicBezTo>
                        <a:pt x="1" y="3"/>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89" name="Freeform 11470">
                  <a:extLst>
                    <a:ext uri="{FF2B5EF4-FFF2-40B4-BE49-F238E27FC236}">
                      <a16:creationId xmlns:a16="http://schemas.microsoft.com/office/drawing/2014/main" id="{BA9B51EA-CB1E-8F95-1DCD-71540562BBF0}"/>
                    </a:ext>
                  </a:extLst>
                </p:cNvPr>
                <p:cNvSpPr>
                  <a:spLocks/>
                </p:cNvSpPr>
                <p:nvPr/>
              </p:nvSpPr>
              <p:spPr bwMode="auto">
                <a:xfrm>
                  <a:off x="4755" y="2877"/>
                  <a:ext cx="2" cy="4"/>
                </a:xfrm>
                <a:custGeom>
                  <a:avLst/>
                  <a:gdLst>
                    <a:gd name="T0" fmla="*/ 1 w 2"/>
                    <a:gd name="T1" fmla="*/ 0 h 5"/>
                    <a:gd name="T2" fmla="*/ 0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2"/>
                        <a:pt x="1" y="5"/>
                        <a:pt x="0" y="5"/>
                      </a:cubicBezTo>
                      <a:cubicBezTo>
                        <a:pt x="0" y="5"/>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0" name="Freeform 11471">
                  <a:extLst>
                    <a:ext uri="{FF2B5EF4-FFF2-40B4-BE49-F238E27FC236}">
                      <a16:creationId xmlns:a16="http://schemas.microsoft.com/office/drawing/2014/main" id="{6B80E453-8698-9579-5D1A-531A759140AA}"/>
                    </a:ext>
                  </a:extLst>
                </p:cNvPr>
                <p:cNvSpPr>
                  <a:spLocks/>
                </p:cNvSpPr>
                <p:nvPr/>
              </p:nvSpPr>
              <p:spPr bwMode="auto">
                <a:xfrm>
                  <a:off x="4756" y="2872"/>
                  <a:ext cx="1" cy="3"/>
                </a:xfrm>
                <a:custGeom>
                  <a:avLst/>
                  <a:gdLst>
                    <a:gd name="T0" fmla="*/ 1 w 1"/>
                    <a:gd name="T1" fmla="*/ 0 h 4"/>
                    <a:gd name="T2" fmla="*/ 0 w 1"/>
                    <a:gd name="T3" fmla="*/ 2 h 4"/>
                    <a:gd name="T4" fmla="*/ 1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1" y="0"/>
                      </a:moveTo>
                      <a:cubicBezTo>
                        <a:pt x="0" y="0"/>
                        <a:pt x="0" y="2"/>
                        <a:pt x="0" y="4"/>
                      </a:cubicBezTo>
                      <a:cubicBezTo>
                        <a:pt x="0"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1" name="Freeform 11472">
                  <a:extLst>
                    <a:ext uri="{FF2B5EF4-FFF2-40B4-BE49-F238E27FC236}">
                      <a16:creationId xmlns:a16="http://schemas.microsoft.com/office/drawing/2014/main" id="{489D0DAC-C62D-1FB1-E492-D3265B620EB3}"/>
                    </a:ext>
                  </a:extLst>
                </p:cNvPr>
                <p:cNvSpPr>
                  <a:spLocks/>
                </p:cNvSpPr>
                <p:nvPr/>
              </p:nvSpPr>
              <p:spPr bwMode="auto">
                <a:xfrm>
                  <a:off x="4758" y="2889"/>
                  <a:ext cx="2" cy="3"/>
                </a:xfrm>
                <a:custGeom>
                  <a:avLst/>
                  <a:gdLst>
                    <a:gd name="T0" fmla="*/ 2 w 2"/>
                    <a:gd name="T1" fmla="*/ 0 h 3"/>
                    <a:gd name="T2" fmla="*/ 0 w 2"/>
                    <a:gd name="T3" fmla="*/ 1 h 3"/>
                    <a:gd name="T4" fmla="*/ 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2" y="1"/>
                        <a:pt x="0" y="3"/>
                        <a:pt x="0" y="1"/>
                      </a:cubicBezTo>
                      <a:cubicBezTo>
                        <a:pt x="1" y="1"/>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2" name="Freeform 11473">
                  <a:extLst>
                    <a:ext uri="{FF2B5EF4-FFF2-40B4-BE49-F238E27FC236}">
                      <a16:creationId xmlns:a16="http://schemas.microsoft.com/office/drawing/2014/main" id="{5AB2877C-B748-999A-35A8-0505B9C22F25}"/>
                    </a:ext>
                  </a:extLst>
                </p:cNvPr>
                <p:cNvSpPr>
                  <a:spLocks/>
                </p:cNvSpPr>
                <p:nvPr/>
              </p:nvSpPr>
              <p:spPr bwMode="auto">
                <a:xfrm>
                  <a:off x="4755" y="2885"/>
                  <a:ext cx="2" cy="4"/>
                </a:xfrm>
                <a:custGeom>
                  <a:avLst/>
                  <a:gdLst>
                    <a:gd name="T0" fmla="*/ 2 w 2"/>
                    <a:gd name="T1" fmla="*/ 0 h 5"/>
                    <a:gd name="T2" fmla="*/ 2 w 2"/>
                    <a:gd name="T3" fmla="*/ 2 h 5"/>
                    <a:gd name="T4" fmla="*/ 1 w 2"/>
                    <a:gd name="T5" fmla="*/ 2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0"/>
                        <a:pt x="1" y="4"/>
                        <a:pt x="2" y="5"/>
                      </a:cubicBezTo>
                      <a:cubicBezTo>
                        <a:pt x="1" y="5"/>
                        <a:pt x="1" y="4"/>
                        <a:pt x="1" y="3"/>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3" name="Freeform 11474">
                  <a:extLst>
                    <a:ext uri="{FF2B5EF4-FFF2-40B4-BE49-F238E27FC236}">
                      <a16:creationId xmlns:a16="http://schemas.microsoft.com/office/drawing/2014/main" id="{AF98C6D7-AC4A-0287-4379-D8C1DF7D0C78}"/>
                    </a:ext>
                  </a:extLst>
                </p:cNvPr>
                <p:cNvSpPr>
                  <a:spLocks/>
                </p:cNvSpPr>
                <p:nvPr/>
              </p:nvSpPr>
              <p:spPr bwMode="auto">
                <a:xfrm>
                  <a:off x="4753" y="2883"/>
                  <a:ext cx="2" cy="4"/>
                </a:xfrm>
                <a:custGeom>
                  <a:avLst/>
                  <a:gdLst>
                    <a:gd name="T0" fmla="*/ 1 w 2"/>
                    <a:gd name="T1" fmla="*/ 0 h 4"/>
                    <a:gd name="T2" fmla="*/ 1 w 2"/>
                    <a:gd name="T3" fmla="*/ 4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0" y="3"/>
                        <a:pt x="1" y="4"/>
                      </a:cubicBezTo>
                      <a:cubicBezTo>
                        <a:pt x="2"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4" name="Freeform 11475">
                  <a:extLst>
                    <a:ext uri="{FF2B5EF4-FFF2-40B4-BE49-F238E27FC236}">
                      <a16:creationId xmlns:a16="http://schemas.microsoft.com/office/drawing/2014/main" id="{B087C8A7-0ECC-DA39-1394-EE3A37752295}"/>
                    </a:ext>
                  </a:extLst>
                </p:cNvPr>
                <p:cNvSpPr>
                  <a:spLocks/>
                </p:cNvSpPr>
                <p:nvPr/>
              </p:nvSpPr>
              <p:spPr bwMode="auto">
                <a:xfrm>
                  <a:off x="4751" y="2900"/>
                  <a:ext cx="20" cy="39"/>
                </a:xfrm>
                <a:custGeom>
                  <a:avLst/>
                  <a:gdLst>
                    <a:gd name="T0" fmla="*/ 3 w 25"/>
                    <a:gd name="T1" fmla="*/ 2 h 47"/>
                    <a:gd name="T2" fmla="*/ 2 w 25"/>
                    <a:gd name="T3" fmla="*/ 2 h 47"/>
                    <a:gd name="T4" fmla="*/ 2 w 25"/>
                    <a:gd name="T5" fmla="*/ 5 h 47"/>
                    <a:gd name="T6" fmla="*/ 1 w 25"/>
                    <a:gd name="T7" fmla="*/ 7 h 47"/>
                    <a:gd name="T8" fmla="*/ 1 w 25"/>
                    <a:gd name="T9" fmla="*/ 12 h 47"/>
                    <a:gd name="T10" fmla="*/ 2 w 25"/>
                    <a:gd name="T11" fmla="*/ 14 h 47"/>
                    <a:gd name="T12" fmla="*/ 2 w 25"/>
                    <a:gd name="T13" fmla="*/ 16 h 47"/>
                    <a:gd name="T14" fmla="*/ 2 w 25"/>
                    <a:gd name="T15" fmla="*/ 18 h 47"/>
                    <a:gd name="T16" fmla="*/ 3 w 25"/>
                    <a:gd name="T17" fmla="*/ 20 h 47"/>
                    <a:gd name="T18" fmla="*/ 5 w 25"/>
                    <a:gd name="T19" fmla="*/ 22 h 47"/>
                    <a:gd name="T20" fmla="*/ 6 w 25"/>
                    <a:gd name="T21" fmla="*/ 22 h 47"/>
                    <a:gd name="T22" fmla="*/ 7 w 25"/>
                    <a:gd name="T23" fmla="*/ 22 h 47"/>
                    <a:gd name="T24" fmla="*/ 8 w 25"/>
                    <a:gd name="T25" fmla="*/ 20 h 47"/>
                    <a:gd name="T26" fmla="*/ 9 w 25"/>
                    <a:gd name="T27" fmla="*/ 18 h 47"/>
                    <a:gd name="T28" fmla="*/ 9 w 25"/>
                    <a:gd name="T29" fmla="*/ 17 h 47"/>
                    <a:gd name="T30" fmla="*/ 9 w 25"/>
                    <a:gd name="T31" fmla="*/ 15 h 47"/>
                    <a:gd name="T32" fmla="*/ 10 w 25"/>
                    <a:gd name="T33" fmla="*/ 12 h 47"/>
                    <a:gd name="T34" fmla="*/ 10 w 25"/>
                    <a:gd name="T35" fmla="*/ 10 h 47"/>
                    <a:gd name="T36" fmla="*/ 9 w 25"/>
                    <a:gd name="T37" fmla="*/ 8 h 47"/>
                    <a:gd name="T38" fmla="*/ 9 w 25"/>
                    <a:gd name="T39" fmla="*/ 5 h 47"/>
                    <a:gd name="T40" fmla="*/ 8 w 25"/>
                    <a:gd name="T41" fmla="*/ 3 h 47"/>
                    <a:gd name="T42" fmla="*/ 6 w 25"/>
                    <a:gd name="T43" fmla="*/ 2 h 47"/>
                    <a:gd name="T44" fmla="*/ 6 w 25"/>
                    <a:gd name="T45" fmla="*/ 1 h 47"/>
                    <a:gd name="T46" fmla="*/ 4 w 25"/>
                    <a:gd name="T47" fmla="*/ 1 h 47"/>
                    <a:gd name="T48" fmla="*/ 3 w 25"/>
                    <a:gd name="T49" fmla="*/ 2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 h="47">
                      <a:moveTo>
                        <a:pt x="8" y="2"/>
                      </a:moveTo>
                      <a:cubicBezTo>
                        <a:pt x="7" y="5"/>
                        <a:pt x="5" y="3"/>
                        <a:pt x="5" y="5"/>
                      </a:cubicBezTo>
                      <a:cubicBezTo>
                        <a:pt x="4" y="8"/>
                        <a:pt x="2" y="8"/>
                        <a:pt x="2" y="10"/>
                      </a:cubicBezTo>
                      <a:cubicBezTo>
                        <a:pt x="3" y="13"/>
                        <a:pt x="1" y="14"/>
                        <a:pt x="1" y="16"/>
                      </a:cubicBezTo>
                      <a:cubicBezTo>
                        <a:pt x="2" y="19"/>
                        <a:pt x="0" y="22"/>
                        <a:pt x="1" y="25"/>
                      </a:cubicBezTo>
                      <a:cubicBezTo>
                        <a:pt x="2" y="26"/>
                        <a:pt x="1" y="29"/>
                        <a:pt x="2" y="30"/>
                      </a:cubicBezTo>
                      <a:cubicBezTo>
                        <a:pt x="3" y="31"/>
                        <a:pt x="2" y="34"/>
                        <a:pt x="3" y="34"/>
                      </a:cubicBezTo>
                      <a:cubicBezTo>
                        <a:pt x="4" y="35"/>
                        <a:pt x="4" y="39"/>
                        <a:pt x="5" y="38"/>
                      </a:cubicBezTo>
                      <a:cubicBezTo>
                        <a:pt x="6" y="38"/>
                        <a:pt x="7" y="43"/>
                        <a:pt x="8" y="42"/>
                      </a:cubicBezTo>
                      <a:cubicBezTo>
                        <a:pt x="9" y="41"/>
                        <a:pt x="9" y="46"/>
                        <a:pt x="11" y="44"/>
                      </a:cubicBezTo>
                      <a:cubicBezTo>
                        <a:pt x="12" y="43"/>
                        <a:pt x="13" y="47"/>
                        <a:pt x="14" y="45"/>
                      </a:cubicBezTo>
                      <a:cubicBezTo>
                        <a:pt x="15" y="44"/>
                        <a:pt x="17" y="47"/>
                        <a:pt x="17" y="44"/>
                      </a:cubicBezTo>
                      <a:cubicBezTo>
                        <a:pt x="17" y="42"/>
                        <a:pt x="19" y="44"/>
                        <a:pt x="19" y="42"/>
                      </a:cubicBezTo>
                      <a:cubicBezTo>
                        <a:pt x="19" y="41"/>
                        <a:pt x="21" y="42"/>
                        <a:pt x="21" y="40"/>
                      </a:cubicBezTo>
                      <a:cubicBezTo>
                        <a:pt x="20" y="38"/>
                        <a:pt x="22" y="38"/>
                        <a:pt x="22" y="36"/>
                      </a:cubicBezTo>
                      <a:cubicBezTo>
                        <a:pt x="22" y="34"/>
                        <a:pt x="24" y="34"/>
                        <a:pt x="23" y="32"/>
                      </a:cubicBezTo>
                      <a:cubicBezTo>
                        <a:pt x="23" y="30"/>
                        <a:pt x="25" y="29"/>
                        <a:pt x="24" y="27"/>
                      </a:cubicBezTo>
                      <a:cubicBezTo>
                        <a:pt x="23" y="25"/>
                        <a:pt x="24" y="23"/>
                        <a:pt x="24" y="21"/>
                      </a:cubicBezTo>
                      <a:cubicBezTo>
                        <a:pt x="23" y="20"/>
                        <a:pt x="24" y="18"/>
                        <a:pt x="23" y="17"/>
                      </a:cubicBezTo>
                      <a:cubicBezTo>
                        <a:pt x="21" y="15"/>
                        <a:pt x="22" y="11"/>
                        <a:pt x="21" y="10"/>
                      </a:cubicBezTo>
                      <a:cubicBezTo>
                        <a:pt x="20" y="10"/>
                        <a:pt x="20" y="7"/>
                        <a:pt x="19" y="7"/>
                      </a:cubicBezTo>
                      <a:cubicBezTo>
                        <a:pt x="18" y="6"/>
                        <a:pt x="18" y="3"/>
                        <a:pt x="16" y="3"/>
                      </a:cubicBezTo>
                      <a:cubicBezTo>
                        <a:pt x="15" y="3"/>
                        <a:pt x="14" y="1"/>
                        <a:pt x="14" y="1"/>
                      </a:cubicBezTo>
                      <a:cubicBezTo>
                        <a:pt x="12" y="3"/>
                        <a:pt x="11" y="0"/>
                        <a:pt x="10" y="1"/>
                      </a:cubicBezTo>
                      <a:cubicBezTo>
                        <a:pt x="9" y="3"/>
                        <a:pt x="8" y="1"/>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5" name="Freeform 11476">
                  <a:extLst>
                    <a:ext uri="{FF2B5EF4-FFF2-40B4-BE49-F238E27FC236}">
                      <a16:creationId xmlns:a16="http://schemas.microsoft.com/office/drawing/2014/main" id="{2F6884A2-B1FE-4D10-6A8B-0135927D0DA8}"/>
                    </a:ext>
                  </a:extLst>
                </p:cNvPr>
                <p:cNvSpPr>
                  <a:spLocks/>
                </p:cNvSpPr>
                <p:nvPr/>
              </p:nvSpPr>
              <p:spPr bwMode="auto">
                <a:xfrm>
                  <a:off x="4754" y="2902"/>
                  <a:ext cx="17" cy="37"/>
                </a:xfrm>
                <a:custGeom>
                  <a:avLst/>
                  <a:gdLst>
                    <a:gd name="T0" fmla="*/ 0 w 21"/>
                    <a:gd name="T1" fmla="*/ 16 h 44"/>
                    <a:gd name="T2" fmla="*/ 2 w 21"/>
                    <a:gd name="T3" fmla="*/ 16 h 44"/>
                    <a:gd name="T4" fmla="*/ 3 w 21"/>
                    <a:gd name="T5" fmla="*/ 16 h 44"/>
                    <a:gd name="T6" fmla="*/ 4 w 21"/>
                    <a:gd name="T7" fmla="*/ 15 h 44"/>
                    <a:gd name="T8" fmla="*/ 4 w 21"/>
                    <a:gd name="T9" fmla="*/ 13 h 44"/>
                    <a:gd name="T10" fmla="*/ 5 w 21"/>
                    <a:gd name="T11" fmla="*/ 12 h 44"/>
                    <a:gd name="T12" fmla="*/ 6 w 21"/>
                    <a:gd name="T13" fmla="*/ 9 h 44"/>
                    <a:gd name="T14" fmla="*/ 6 w 21"/>
                    <a:gd name="T15" fmla="*/ 7 h 44"/>
                    <a:gd name="T16" fmla="*/ 6 w 21"/>
                    <a:gd name="T17" fmla="*/ 5 h 44"/>
                    <a:gd name="T18" fmla="*/ 6 w 21"/>
                    <a:gd name="T19" fmla="*/ 3 h 44"/>
                    <a:gd name="T20" fmla="*/ 5 w 21"/>
                    <a:gd name="T21" fmla="*/ 0 h 44"/>
                    <a:gd name="T22" fmla="*/ 5 w 21"/>
                    <a:gd name="T23" fmla="*/ 0 h 44"/>
                    <a:gd name="T24" fmla="*/ 6 w 21"/>
                    <a:gd name="T25" fmla="*/ 3 h 44"/>
                    <a:gd name="T26" fmla="*/ 7 w 21"/>
                    <a:gd name="T27" fmla="*/ 3 h 44"/>
                    <a:gd name="T28" fmla="*/ 8 w 21"/>
                    <a:gd name="T29" fmla="*/ 7 h 44"/>
                    <a:gd name="T30" fmla="*/ 9 w 21"/>
                    <a:gd name="T31" fmla="*/ 9 h 44"/>
                    <a:gd name="T32" fmla="*/ 9 w 21"/>
                    <a:gd name="T33" fmla="*/ 12 h 44"/>
                    <a:gd name="T34" fmla="*/ 8 w 21"/>
                    <a:gd name="T35" fmla="*/ 14 h 44"/>
                    <a:gd name="T36" fmla="*/ 8 w 21"/>
                    <a:gd name="T37" fmla="*/ 17 h 44"/>
                    <a:gd name="T38" fmla="*/ 7 w 21"/>
                    <a:gd name="T39" fmla="*/ 19 h 44"/>
                    <a:gd name="T40" fmla="*/ 6 w 21"/>
                    <a:gd name="T41" fmla="*/ 20 h 44"/>
                    <a:gd name="T42" fmla="*/ 6 w 21"/>
                    <a:gd name="T43" fmla="*/ 20 h 44"/>
                    <a:gd name="T44" fmla="*/ 4 w 21"/>
                    <a:gd name="T45" fmla="*/ 20 h 44"/>
                    <a:gd name="T46" fmla="*/ 3 w 21"/>
                    <a:gd name="T47" fmla="*/ 20 h 44"/>
                    <a:gd name="T48" fmla="*/ 2 w 21"/>
                    <a:gd name="T49" fmla="*/ 20 h 44"/>
                    <a:gd name="T50" fmla="*/ 1 w 21"/>
                    <a:gd name="T51" fmla="*/ 17 h 44"/>
                    <a:gd name="T52" fmla="*/ 0 w 21"/>
                    <a:gd name="T53" fmla="*/ 16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 h="44">
                      <a:moveTo>
                        <a:pt x="0" y="32"/>
                      </a:moveTo>
                      <a:cubicBezTo>
                        <a:pt x="1" y="30"/>
                        <a:pt x="3" y="35"/>
                        <a:pt x="4" y="32"/>
                      </a:cubicBezTo>
                      <a:cubicBezTo>
                        <a:pt x="5" y="31"/>
                        <a:pt x="7" y="34"/>
                        <a:pt x="7" y="31"/>
                      </a:cubicBezTo>
                      <a:cubicBezTo>
                        <a:pt x="7" y="30"/>
                        <a:pt x="9" y="32"/>
                        <a:pt x="9" y="30"/>
                      </a:cubicBezTo>
                      <a:cubicBezTo>
                        <a:pt x="9" y="28"/>
                        <a:pt x="10" y="30"/>
                        <a:pt x="10" y="27"/>
                      </a:cubicBezTo>
                      <a:cubicBezTo>
                        <a:pt x="10" y="26"/>
                        <a:pt x="12" y="26"/>
                        <a:pt x="12" y="24"/>
                      </a:cubicBezTo>
                      <a:cubicBezTo>
                        <a:pt x="12" y="22"/>
                        <a:pt x="13" y="22"/>
                        <a:pt x="13" y="19"/>
                      </a:cubicBezTo>
                      <a:cubicBezTo>
                        <a:pt x="13" y="18"/>
                        <a:pt x="14" y="16"/>
                        <a:pt x="13" y="14"/>
                      </a:cubicBezTo>
                      <a:cubicBezTo>
                        <a:pt x="13" y="13"/>
                        <a:pt x="14" y="11"/>
                        <a:pt x="13" y="9"/>
                      </a:cubicBezTo>
                      <a:cubicBezTo>
                        <a:pt x="13" y="7"/>
                        <a:pt x="13" y="5"/>
                        <a:pt x="13" y="4"/>
                      </a:cubicBezTo>
                      <a:cubicBezTo>
                        <a:pt x="12" y="3"/>
                        <a:pt x="12" y="1"/>
                        <a:pt x="11" y="0"/>
                      </a:cubicBezTo>
                      <a:cubicBezTo>
                        <a:pt x="12" y="0"/>
                        <a:pt x="12" y="0"/>
                        <a:pt x="12" y="0"/>
                      </a:cubicBezTo>
                      <a:cubicBezTo>
                        <a:pt x="14" y="0"/>
                        <a:pt x="14" y="3"/>
                        <a:pt x="15" y="4"/>
                      </a:cubicBezTo>
                      <a:cubicBezTo>
                        <a:pt x="16" y="4"/>
                        <a:pt x="16" y="7"/>
                        <a:pt x="17" y="7"/>
                      </a:cubicBezTo>
                      <a:cubicBezTo>
                        <a:pt x="18" y="8"/>
                        <a:pt x="17" y="12"/>
                        <a:pt x="19" y="14"/>
                      </a:cubicBezTo>
                      <a:cubicBezTo>
                        <a:pt x="20" y="15"/>
                        <a:pt x="19" y="17"/>
                        <a:pt x="20" y="18"/>
                      </a:cubicBezTo>
                      <a:cubicBezTo>
                        <a:pt x="20" y="20"/>
                        <a:pt x="19" y="22"/>
                        <a:pt x="20" y="24"/>
                      </a:cubicBezTo>
                      <a:cubicBezTo>
                        <a:pt x="21" y="26"/>
                        <a:pt x="19" y="27"/>
                        <a:pt x="19" y="29"/>
                      </a:cubicBezTo>
                      <a:cubicBezTo>
                        <a:pt x="20" y="31"/>
                        <a:pt x="18" y="31"/>
                        <a:pt x="18" y="33"/>
                      </a:cubicBezTo>
                      <a:cubicBezTo>
                        <a:pt x="18" y="35"/>
                        <a:pt x="16" y="35"/>
                        <a:pt x="17" y="37"/>
                      </a:cubicBezTo>
                      <a:cubicBezTo>
                        <a:pt x="17" y="39"/>
                        <a:pt x="15" y="38"/>
                        <a:pt x="15" y="39"/>
                      </a:cubicBezTo>
                      <a:cubicBezTo>
                        <a:pt x="15" y="41"/>
                        <a:pt x="13" y="39"/>
                        <a:pt x="13" y="41"/>
                      </a:cubicBezTo>
                      <a:cubicBezTo>
                        <a:pt x="13" y="44"/>
                        <a:pt x="11" y="41"/>
                        <a:pt x="10" y="42"/>
                      </a:cubicBezTo>
                      <a:cubicBezTo>
                        <a:pt x="9" y="44"/>
                        <a:pt x="8" y="40"/>
                        <a:pt x="7" y="41"/>
                      </a:cubicBezTo>
                      <a:cubicBezTo>
                        <a:pt x="5" y="43"/>
                        <a:pt x="5" y="38"/>
                        <a:pt x="4" y="39"/>
                      </a:cubicBezTo>
                      <a:cubicBezTo>
                        <a:pt x="3" y="40"/>
                        <a:pt x="2" y="35"/>
                        <a:pt x="1" y="35"/>
                      </a:cubicBezTo>
                      <a:cubicBezTo>
                        <a:pt x="0" y="36"/>
                        <a:pt x="0" y="33"/>
                        <a:pt x="0" y="32"/>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6" name="Freeform 11477">
                  <a:extLst>
                    <a:ext uri="{FF2B5EF4-FFF2-40B4-BE49-F238E27FC236}">
                      <a16:creationId xmlns:a16="http://schemas.microsoft.com/office/drawing/2014/main" id="{02197D49-C0E6-7D3B-FE6B-931A91617A18}"/>
                    </a:ext>
                  </a:extLst>
                </p:cNvPr>
                <p:cNvSpPr>
                  <a:spLocks/>
                </p:cNvSpPr>
                <p:nvPr/>
              </p:nvSpPr>
              <p:spPr bwMode="auto">
                <a:xfrm>
                  <a:off x="4754" y="2916"/>
                  <a:ext cx="17" cy="23"/>
                </a:xfrm>
                <a:custGeom>
                  <a:avLst/>
                  <a:gdLst>
                    <a:gd name="T0" fmla="*/ 0 w 21"/>
                    <a:gd name="T1" fmla="*/ 7 h 28"/>
                    <a:gd name="T2" fmla="*/ 1 w 21"/>
                    <a:gd name="T3" fmla="*/ 9 h 28"/>
                    <a:gd name="T4" fmla="*/ 2 w 21"/>
                    <a:gd name="T5" fmla="*/ 11 h 28"/>
                    <a:gd name="T6" fmla="*/ 3 w 21"/>
                    <a:gd name="T7" fmla="*/ 12 h 28"/>
                    <a:gd name="T8" fmla="*/ 4 w 21"/>
                    <a:gd name="T9" fmla="*/ 12 h 28"/>
                    <a:gd name="T10" fmla="*/ 6 w 21"/>
                    <a:gd name="T11" fmla="*/ 12 h 28"/>
                    <a:gd name="T12" fmla="*/ 6 w 21"/>
                    <a:gd name="T13" fmla="*/ 11 h 28"/>
                    <a:gd name="T14" fmla="*/ 7 w 21"/>
                    <a:gd name="T15" fmla="*/ 10 h 28"/>
                    <a:gd name="T16" fmla="*/ 8 w 21"/>
                    <a:gd name="T17" fmla="*/ 8 h 28"/>
                    <a:gd name="T18" fmla="*/ 8 w 21"/>
                    <a:gd name="T19" fmla="*/ 6 h 28"/>
                    <a:gd name="T20" fmla="*/ 9 w 21"/>
                    <a:gd name="T21" fmla="*/ 4 h 28"/>
                    <a:gd name="T22" fmla="*/ 9 w 21"/>
                    <a:gd name="T23" fmla="*/ 2 h 28"/>
                    <a:gd name="T24" fmla="*/ 8 w 21"/>
                    <a:gd name="T25" fmla="*/ 0 h 28"/>
                    <a:gd name="T26" fmla="*/ 8 w 21"/>
                    <a:gd name="T27" fmla="*/ 2 h 28"/>
                    <a:gd name="T28" fmla="*/ 8 w 21"/>
                    <a:gd name="T29" fmla="*/ 4 h 28"/>
                    <a:gd name="T30" fmla="*/ 8 w 21"/>
                    <a:gd name="T31" fmla="*/ 6 h 28"/>
                    <a:gd name="T32" fmla="*/ 7 w 21"/>
                    <a:gd name="T33" fmla="*/ 8 h 28"/>
                    <a:gd name="T34" fmla="*/ 6 w 21"/>
                    <a:gd name="T35" fmla="*/ 9 h 28"/>
                    <a:gd name="T36" fmla="*/ 6 w 21"/>
                    <a:gd name="T37" fmla="*/ 10 h 28"/>
                    <a:gd name="T38" fmla="*/ 4 w 21"/>
                    <a:gd name="T39" fmla="*/ 10 h 28"/>
                    <a:gd name="T40" fmla="*/ 2 w 21"/>
                    <a:gd name="T41" fmla="*/ 10 h 28"/>
                    <a:gd name="T42" fmla="*/ 2 w 21"/>
                    <a:gd name="T43" fmla="*/ 9 h 28"/>
                    <a:gd name="T44" fmla="*/ 1 w 21"/>
                    <a:gd name="T45" fmla="*/ 7 h 28"/>
                    <a:gd name="T46" fmla="*/ 0 w 21"/>
                    <a:gd name="T47" fmla="*/ 7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28">
                      <a:moveTo>
                        <a:pt x="0" y="16"/>
                      </a:moveTo>
                      <a:cubicBezTo>
                        <a:pt x="0" y="17"/>
                        <a:pt x="0" y="20"/>
                        <a:pt x="1" y="19"/>
                      </a:cubicBezTo>
                      <a:cubicBezTo>
                        <a:pt x="2" y="19"/>
                        <a:pt x="3" y="24"/>
                        <a:pt x="4" y="23"/>
                      </a:cubicBezTo>
                      <a:cubicBezTo>
                        <a:pt x="5" y="22"/>
                        <a:pt x="5" y="27"/>
                        <a:pt x="7" y="25"/>
                      </a:cubicBezTo>
                      <a:cubicBezTo>
                        <a:pt x="8" y="24"/>
                        <a:pt x="9" y="28"/>
                        <a:pt x="10" y="26"/>
                      </a:cubicBezTo>
                      <a:cubicBezTo>
                        <a:pt x="11" y="25"/>
                        <a:pt x="13" y="28"/>
                        <a:pt x="13" y="25"/>
                      </a:cubicBezTo>
                      <a:cubicBezTo>
                        <a:pt x="13" y="23"/>
                        <a:pt x="15" y="25"/>
                        <a:pt x="15" y="23"/>
                      </a:cubicBezTo>
                      <a:cubicBezTo>
                        <a:pt x="15" y="22"/>
                        <a:pt x="17" y="23"/>
                        <a:pt x="17" y="21"/>
                      </a:cubicBezTo>
                      <a:cubicBezTo>
                        <a:pt x="16" y="19"/>
                        <a:pt x="18" y="19"/>
                        <a:pt x="18" y="17"/>
                      </a:cubicBezTo>
                      <a:cubicBezTo>
                        <a:pt x="18" y="15"/>
                        <a:pt x="20" y="15"/>
                        <a:pt x="19" y="13"/>
                      </a:cubicBezTo>
                      <a:cubicBezTo>
                        <a:pt x="19" y="11"/>
                        <a:pt x="21" y="10"/>
                        <a:pt x="20" y="8"/>
                      </a:cubicBezTo>
                      <a:cubicBezTo>
                        <a:pt x="19" y="6"/>
                        <a:pt x="20" y="4"/>
                        <a:pt x="20" y="2"/>
                      </a:cubicBezTo>
                      <a:cubicBezTo>
                        <a:pt x="19" y="2"/>
                        <a:pt x="19" y="1"/>
                        <a:pt x="19" y="0"/>
                      </a:cubicBezTo>
                      <a:cubicBezTo>
                        <a:pt x="19" y="2"/>
                        <a:pt x="19" y="3"/>
                        <a:pt x="19" y="4"/>
                      </a:cubicBezTo>
                      <a:cubicBezTo>
                        <a:pt x="20" y="6"/>
                        <a:pt x="19" y="7"/>
                        <a:pt x="19" y="9"/>
                      </a:cubicBezTo>
                      <a:cubicBezTo>
                        <a:pt x="19" y="11"/>
                        <a:pt x="18" y="11"/>
                        <a:pt x="18" y="13"/>
                      </a:cubicBezTo>
                      <a:cubicBezTo>
                        <a:pt x="18" y="15"/>
                        <a:pt x="16" y="15"/>
                        <a:pt x="16" y="17"/>
                      </a:cubicBezTo>
                      <a:cubicBezTo>
                        <a:pt x="16" y="19"/>
                        <a:pt x="15" y="18"/>
                        <a:pt x="15" y="19"/>
                      </a:cubicBezTo>
                      <a:cubicBezTo>
                        <a:pt x="15" y="21"/>
                        <a:pt x="13" y="19"/>
                        <a:pt x="13" y="21"/>
                      </a:cubicBezTo>
                      <a:cubicBezTo>
                        <a:pt x="13" y="24"/>
                        <a:pt x="11" y="21"/>
                        <a:pt x="10" y="22"/>
                      </a:cubicBezTo>
                      <a:cubicBezTo>
                        <a:pt x="9" y="24"/>
                        <a:pt x="7" y="20"/>
                        <a:pt x="6" y="21"/>
                      </a:cubicBezTo>
                      <a:cubicBezTo>
                        <a:pt x="5" y="23"/>
                        <a:pt x="4" y="18"/>
                        <a:pt x="3" y="19"/>
                      </a:cubicBezTo>
                      <a:cubicBezTo>
                        <a:pt x="3" y="20"/>
                        <a:pt x="2" y="17"/>
                        <a:pt x="1" y="16"/>
                      </a:cubicBezTo>
                      <a:cubicBezTo>
                        <a:pt x="1" y="15"/>
                        <a:pt x="1" y="15"/>
                        <a:pt x="0" y="16"/>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7" name="Freeform 11478">
                  <a:extLst>
                    <a:ext uri="{FF2B5EF4-FFF2-40B4-BE49-F238E27FC236}">
                      <a16:creationId xmlns:a16="http://schemas.microsoft.com/office/drawing/2014/main" id="{D4DC3CC4-7004-4550-668B-01C941C3F2C0}"/>
                    </a:ext>
                  </a:extLst>
                </p:cNvPr>
                <p:cNvSpPr>
                  <a:spLocks/>
                </p:cNvSpPr>
                <p:nvPr/>
              </p:nvSpPr>
              <p:spPr bwMode="auto">
                <a:xfrm>
                  <a:off x="4763" y="2909"/>
                  <a:ext cx="1" cy="3"/>
                </a:xfrm>
                <a:custGeom>
                  <a:avLst/>
                  <a:gdLst>
                    <a:gd name="T0" fmla="*/ 1 w 1"/>
                    <a:gd name="T1" fmla="*/ 0 h 4"/>
                    <a:gd name="T2" fmla="*/ 1 w 1"/>
                    <a:gd name="T3" fmla="*/ 2 h 4"/>
                    <a:gd name="T4" fmla="*/ 0 w 1"/>
                    <a:gd name="T5" fmla="*/ 2 h 4"/>
                    <a:gd name="T6" fmla="*/ 1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0"/>
                      </a:moveTo>
                      <a:cubicBezTo>
                        <a:pt x="0" y="1"/>
                        <a:pt x="1" y="2"/>
                        <a:pt x="1" y="3"/>
                      </a:cubicBezTo>
                      <a:cubicBezTo>
                        <a:pt x="1" y="4"/>
                        <a:pt x="0" y="3"/>
                        <a:pt x="0" y="3"/>
                      </a:cubicBezTo>
                      <a:cubicBezTo>
                        <a:pt x="0" y="2"/>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8" name="Freeform 11479">
                  <a:extLst>
                    <a:ext uri="{FF2B5EF4-FFF2-40B4-BE49-F238E27FC236}">
                      <a16:creationId xmlns:a16="http://schemas.microsoft.com/office/drawing/2014/main" id="{8D08E581-5704-E0C7-E303-D8A2B3A4008D}"/>
                    </a:ext>
                  </a:extLst>
                </p:cNvPr>
                <p:cNvSpPr>
                  <a:spLocks/>
                </p:cNvSpPr>
                <p:nvPr/>
              </p:nvSpPr>
              <p:spPr bwMode="auto">
                <a:xfrm>
                  <a:off x="4761" y="2906"/>
                  <a:ext cx="1" cy="2"/>
                </a:xfrm>
                <a:custGeom>
                  <a:avLst/>
                  <a:gdLst>
                    <a:gd name="T0" fmla="*/ 1 w 2"/>
                    <a:gd name="T1" fmla="*/ 0 h 3"/>
                    <a:gd name="T2" fmla="*/ 0 w 2"/>
                    <a:gd name="T3" fmla="*/ 1 h 3"/>
                    <a:gd name="T4" fmla="*/ 1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2" y="1"/>
                        <a:pt x="1" y="3"/>
                        <a:pt x="0" y="3"/>
                      </a:cubicBezTo>
                      <a:cubicBezTo>
                        <a:pt x="0"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599" name="Freeform 11480">
                  <a:extLst>
                    <a:ext uri="{FF2B5EF4-FFF2-40B4-BE49-F238E27FC236}">
                      <a16:creationId xmlns:a16="http://schemas.microsoft.com/office/drawing/2014/main" id="{AB0FB0B7-C77E-F320-5170-5E553B5F8B2A}"/>
                    </a:ext>
                  </a:extLst>
                </p:cNvPr>
                <p:cNvSpPr>
                  <a:spLocks/>
                </p:cNvSpPr>
                <p:nvPr/>
              </p:nvSpPr>
              <p:spPr bwMode="auto">
                <a:xfrm>
                  <a:off x="4760" y="2912"/>
                  <a:ext cx="1" cy="4"/>
                </a:xfrm>
                <a:custGeom>
                  <a:avLst/>
                  <a:gdLst>
                    <a:gd name="T0" fmla="*/ 1 w 2"/>
                    <a:gd name="T1" fmla="*/ 1 h 5"/>
                    <a:gd name="T2" fmla="*/ 1 w 2"/>
                    <a:gd name="T3" fmla="*/ 1 h 5"/>
                    <a:gd name="T4" fmla="*/ 1 w 2"/>
                    <a:gd name="T5" fmla="*/ 2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1"/>
                      </a:moveTo>
                      <a:cubicBezTo>
                        <a:pt x="2" y="0"/>
                        <a:pt x="1" y="1"/>
                        <a:pt x="1" y="1"/>
                      </a:cubicBezTo>
                      <a:cubicBezTo>
                        <a:pt x="0" y="2"/>
                        <a:pt x="0" y="4"/>
                        <a:pt x="1" y="5"/>
                      </a:cubicBezTo>
                      <a:cubicBezTo>
                        <a:pt x="1" y="4"/>
                        <a:pt x="1"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0" name="Freeform 11481">
                  <a:extLst>
                    <a:ext uri="{FF2B5EF4-FFF2-40B4-BE49-F238E27FC236}">
                      <a16:creationId xmlns:a16="http://schemas.microsoft.com/office/drawing/2014/main" id="{97B00A8F-EADC-B20A-5A6E-4DF52D0B5D53}"/>
                    </a:ext>
                  </a:extLst>
                </p:cNvPr>
                <p:cNvSpPr>
                  <a:spLocks/>
                </p:cNvSpPr>
                <p:nvPr/>
              </p:nvSpPr>
              <p:spPr bwMode="auto">
                <a:xfrm>
                  <a:off x="4757" y="2907"/>
                  <a:ext cx="1" cy="5"/>
                </a:xfrm>
                <a:custGeom>
                  <a:avLst/>
                  <a:gdLst>
                    <a:gd name="T0" fmla="*/ 0 w 1"/>
                    <a:gd name="T1" fmla="*/ 0 h 6"/>
                    <a:gd name="T2" fmla="*/ 1 w 1"/>
                    <a:gd name="T3" fmla="*/ 2 h 6"/>
                    <a:gd name="T4" fmla="*/ 0 w 1"/>
                    <a:gd name="T5" fmla="*/ 3 h 6"/>
                    <a:gd name="T6" fmla="*/ 0 w 1"/>
                    <a:gd name="T7" fmla="*/ 3 h 6"/>
                    <a:gd name="T8" fmla="*/ 0 w 1"/>
                    <a:gd name="T9" fmla="*/ 0 h 6"/>
                    <a:gd name="T10" fmla="*/ 0 w 1"/>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6">
                      <a:moveTo>
                        <a:pt x="0" y="0"/>
                      </a:moveTo>
                      <a:cubicBezTo>
                        <a:pt x="0" y="0"/>
                        <a:pt x="1" y="1"/>
                        <a:pt x="1" y="2"/>
                      </a:cubicBezTo>
                      <a:cubicBezTo>
                        <a:pt x="1" y="3"/>
                        <a:pt x="0" y="6"/>
                        <a:pt x="0" y="5"/>
                      </a:cubicBezTo>
                      <a:cubicBezTo>
                        <a:pt x="0" y="5"/>
                        <a:pt x="0" y="4"/>
                        <a:pt x="0" y="4"/>
                      </a:cubicBezTo>
                      <a:cubicBezTo>
                        <a:pt x="0"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1" name="Freeform 11482">
                  <a:extLst>
                    <a:ext uri="{FF2B5EF4-FFF2-40B4-BE49-F238E27FC236}">
                      <a16:creationId xmlns:a16="http://schemas.microsoft.com/office/drawing/2014/main" id="{D4548AB3-7F5E-E700-F134-061F14FDCD87}"/>
                    </a:ext>
                  </a:extLst>
                </p:cNvPr>
                <p:cNvSpPr>
                  <a:spLocks/>
                </p:cNvSpPr>
                <p:nvPr/>
              </p:nvSpPr>
              <p:spPr bwMode="auto">
                <a:xfrm>
                  <a:off x="4758" y="2902"/>
                  <a:ext cx="2" cy="4"/>
                </a:xfrm>
                <a:custGeom>
                  <a:avLst/>
                  <a:gdLst>
                    <a:gd name="T0" fmla="*/ 2 w 2"/>
                    <a:gd name="T1" fmla="*/ 2 h 5"/>
                    <a:gd name="T2" fmla="*/ 0 w 2"/>
                    <a:gd name="T3" fmla="*/ 2 h 5"/>
                    <a:gd name="T4" fmla="*/ 2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2" y="2"/>
                      </a:moveTo>
                      <a:cubicBezTo>
                        <a:pt x="2" y="0"/>
                        <a:pt x="0" y="3"/>
                        <a:pt x="0" y="5"/>
                      </a:cubicBezTo>
                      <a:cubicBezTo>
                        <a:pt x="1" y="4"/>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2" name="Freeform 11483">
                  <a:extLst>
                    <a:ext uri="{FF2B5EF4-FFF2-40B4-BE49-F238E27FC236}">
                      <a16:creationId xmlns:a16="http://schemas.microsoft.com/office/drawing/2014/main" id="{2ACE3D18-B2F0-9E1F-1086-F061F7CDB312}"/>
                    </a:ext>
                  </a:extLst>
                </p:cNvPr>
                <p:cNvSpPr>
                  <a:spLocks/>
                </p:cNvSpPr>
                <p:nvPr/>
              </p:nvSpPr>
              <p:spPr bwMode="auto">
                <a:xfrm>
                  <a:off x="4761" y="2920"/>
                  <a:ext cx="1" cy="5"/>
                </a:xfrm>
                <a:custGeom>
                  <a:avLst/>
                  <a:gdLst>
                    <a:gd name="T0" fmla="*/ 1 w 2"/>
                    <a:gd name="T1" fmla="*/ 1 h 7"/>
                    <a:gd name="T2" fmla="*/ 0 w 2"/>
                    <a:gd name="T3" fmla="*/ 1 h 7"/>
                    <a:gd name="T4" fmla="*/ 1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2" y="0"/>
                        <a:pt x="1" y="7"/>
                        <a:pt x="0" y="4"/>
                      </a:cubicBezTo>
                      <a:cubicBezTo>
                        <a:pt x="1"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3" name="Freeform 11484">
                  <a:extLst>
                    <a:ext uri="{FF2B5EF4-FFF2-40B4-BE49-F238E27FC236}">
                      <a16:creationId xmlns:a16="http://schemas.microsoft.com/office/drawing/2014/main" id="{E070309F-F522-4AA1-1F9E-1ECB8487F7A0}"/>
                    </a:ext>
                  </a:extLst>
                </p:cNvPr>
                <p:cNvSpPr>
                  <a:spLocks/>
                </p:cNvSpPr>
                <p:nvPr/>
              </p:nvSpPr>
              <p:spPr bwMode="auto">
                <a:xfrm>
                  <a:off x="4757" y="2916"/>
                  <a:ext cx="1" cy="5"/>
                </a:xfrm>
                <a:custGeom>
                  <a:avLst/>
                  <a:gdLst>
                    <a:gd name="T0" fmla="*/ 1 w 1"/>
                    <a:gd name="T1" fmla="*/ 2 h 6"/>
                    <a:gd name="T2" fmla="*/ 1 w 1"/>
                    <a:gd name="T3" fmla="*/ 3 h 6"/>
                    <a:gd name="T4" fmla="*/ 0 w 1"/>
                    <a:gd name="T5" fmla="*/ 3 h 6"/>
                    <a:gd name="T6" fmla="*/ 1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1" y="2"/>
                      </a:moveTo>
                      <a:cubicBezTo>
                        <a:pt x="0" y="0"/>
                        <a:pt x="0" y="5"/>
                        <a:pt x="1" y="6"/>
                      </a:cubicBezTo>
                      <a:cubicBezTo>
                        <a:pt x="1" y="5"/>
                        <a:pt x="0" y="4"/>
                        <a:pt x="0" y="4"/>
                      </a:cubicBezTo>
                      <a:cubicBezTo>
                        <a:pt x="0" y="3"/>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4" name="Freeform 11485">
                  <a:extLst>
                    <a:ext uri="{FF2B5EF4-FFF2-40B4-BE49-F238E27FC236}">
                      <a16:creationId xmlns:a16="http://schemas.microsoft.com/office/drawing/2014/main" id="{7959C349-411F-EA69-7798-1470409EEADC}"/>
                    </a:ext>
                  </a:extLst>
                </p:cNvPr>
                <p:cNvSpPr>
                  <a:spLocks/>
                </p:cNvSpPr>
                <p:nvPr/>
              </p:nvSpPr>
              <p:spPr bwMode="auto">
                <a:xfrm>
                  <a:off x="4753" y="2911"/>
                  <a:ext cx="2" cy="5"/>
                </a:xfrm>
                <a:custGeom>
                  <a:avLst/>
                  <a:gdLst>
                    <a:gd name="T0" fmla="*/ 1 w 2"/>
                    <a:gd name="T1" fmla="*/ 0 h 5"/>
                    <a:gd name="T2" fmla="*/ 0 w 2"/>
                    <a:gd name="T3" fmla="*/ 5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2"/>
                        <a:pt x="1" y="5"/>
                        <a:pt x="0" y="5"/>
                      </a:cubicBezTo>
                      <a:cubicBezTo>
                        <a:pt x="1" y="4"/>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5" name="Freeform 11486">
                  <a:extLst>
                    <a:ext uri="{FF2B5EF4-FFF2-40B4-BE49-F238E27FC236}">
                      <a16:creationId xmlns:a16="http://schemas.microsoft.com/office/drawing/2014/main" id="{12C7D030-53E2-4A21-1C38-DF410B559D2C}"/>
                    </a:ext>
                  </a:extLst>
                </p:cNvPr>
                <p:cNvSpPr>
                  <a:spLocks/>
                </p:cNvSpPr>
                <p:nvPr/>
              </p:nvSpPr>
              <p:spPr bwMode="auto">
                <a:xfrm>
                  <a:off x="4754" y="2906"/>
                  <a:ext cx="2" cy="3"/>
                </a:xfrm>
                <a:custGeom>
                  <a:avLst/>
                  <a:gdLst>
                    <a:gd name="T0" fmla="*/ 2 w 2"/>
                    <a:gd name="T1" fmla="*/ 0 h 3"/>
                    <a:gd name="T2" fmla="*/ 1 w 2"/>
                    <a:gd name="T3" fmla="*/ 3 h 3"/>
                    <a:gd name="T4" fmla="*/ 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1" y="0"/>
                        <a:pt x="0" y="2"/>
                        <a:pt x="1" y="3"/>
                      </a:cubicBezTo>
                      <a:cubicBezTo>
                        <a:pt x="1" y="2"/>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6" name="Freeform 11487">
                  <a:extLst>
                    <a:ext uri="{FF2B5EF4-FFF2-40B4-BE49-F238E27FC236}">
                      <a16:creationId xmlns:a16="http://schemas.microsoft.com/office/drawing/2014/main" id="{2993B272-A5F4-81D9-5218-3BC7DC804A6B}"/>
                    </a:ext>
                  </a:extLst>
                </p:cNvPr>
                <p:cNvSpPr>
                  <a:spLocks/>
                </p:cNvSpPr>
                <p:nvPr/>
              </p:nvSpPr>
              <p:spPr bwMode="auto">
                <a:xfrm>
                  <a:off x="4757" y="2923"/>
                  <a:ext cx="1" cy="3"/>
                </a:xfrm>
                <a:custGeom>
                  <a:avLst/>
                  <a:gdLst>
                    <a:gd name="T0" fmla="*/ 1 w 2"/>
                    <a:gd name="T1" fmla="*/ 0 h 4"/>
                    <a:gd name="T2" fmla="*/ 0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2"/>
                        <a:pt x="1" y="4"/>
                        <a:pt x="0" y="2"/>
                      </a:cubicBezTo>
                      <a:cubicBezTo>
                        <a:pt x="1" y="2"/>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7" name="Freeform 11488">
                  <a:extLst>
                    <a:ext uri="{FF2B5EF4-FFF2-40B4-BE49-F238E27FC236}">
                      <a16:creationId xmlns:a16="http://schemas.microsoft.com/office/drawing/2014/main" id="{90F83799-1323-0B55-A8B0-771540DA136C}"/>
                    </a:ext>
                  </a:extLst>
                </p:cNvPr>
                <p:cNvSpPr>
                  <a:spLocks/>
                </p:cNvSpPr>
                <p:nvPr/>
              </p:nvSpPr>
              <p:spPr bwMode="auto">
                <a:xfrm>
                  <a:off x="4754" y="2920"/>
                  <a:ext cx="1" cy="4"/>
                </a:xfrm>
                <a:custGeom>
                  <a:avLst/>
                  <a:gdLst>
                    <a:gd name="T0" fmla="*/ 1 w 1"/>
                    <a:gd name="T1" fmla="*/ 0 h 5"/>
                    <a:gd name="T2" fmla="*/ 1 w 1"/>
                    <a:gd name="T3" fmla="*/ 2 h 5"/>
                    <a:gd name="T4" fmla="*/ 0 w 1"/>
                    <a:gd name="T5" fmla="*/ 2 h 5"/>
                    <a:gd name="T6" fmla="*/ 1 w 1"/>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1" y="0"/>
                      </a:moveTo>
                      <a:cubicBezTo>
                        <a:pt x="0" y="0"/>
                        <a:pt x="0" y="4"/>
                        <a:pt x="1" y="5"/>
                      </a:cubicBezTo>
                      <a:cubicBezTo>
                        <a:pt x="1" y="5"/>
                        <a:pt x="0" y="4"/>
                        <a:pt x="0" y="3"/>
                      </a:cubicBezTo>
                      <a:cubicBezTo>
                        <a:pt x="0" y="2"/>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8" name="Freeform 11489">
                  <a:extLst>
                    <a:ext uri="{FF2B5EF4-FFF2-40B4-BE49-F238E27FC236}">
                      <a16:creationId xmlns:a16="http://schemas.microsoft.com/office/drawing/2014/main" id="{F3B2F6B3-04D3-F551-483D-F995FD05D794}"/>
                    </a:ext>
                  </a:extLst>
                </p:cNvPr>
                <p:cNvSpPr>
                  <a:spLocks/>
                </p:cNvSpPr>
                <p:nvPr/>
              </p:nvSpPr>
              <p:spPr bwMode="auto">
                <a:xfrm>
                  <a:off x="4752" y="2918"/>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1" y="1"/>
                        <a:pt x="1" y="3"/>
                        <a:pt x="2" y="4"/>
                      </a:cubicBezTo>
                      <a:cubicBezTo>
                        <a:pt x="2"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09" name="Freeform 11490">
                  <a:extLst>
                    <a:ext uri="{FF2B5EF4-FFF2-40B4-BE49-F238E27FC236}">
                      <a16:creationId xmlns:a16="http://schemas.microsoft.com/office/drawing/2014/main" id="{E20EA6CE-389E-A075-501D-D5DFE803CBDD}"/>
                    </a:ext>
                  </a:extLst>
                </p:cNvPr>
                <p:cNvSpPr>
                  <a:spLocks/>
                </p:cNvSpPr>
                <p:nvPr/>
              </p:nvSpPr>
              <p:spPr bwMode="auto">
                <a:xfrm>
                  <a:off x="4755" y="2839"/>
                  <a:ext cx="21" cy="39"/>
                </a:xfrm>
                <a:custGeom>
                  <a:avLst/>
                  <a:gdLst>
                    <a:gd name="T0" fmla="*/ 3 w 25"/>
                    <a:gd name="T1" fmla="*/ 2 h 47"/>
                    <a:gd name="T2" fmla="*/ 3 w 25"/>
                    <a:gd name="T3" fmla="*/ 2 h 47"/>
                    <a:gd name="T4" fmla="*/ 2 w 25"/>
                    <a:gd name="T5" fmla="*/ 5 h 47"/>
                    <a:gd name="T6" fmla="*/ 1 w 25"/>
                    <a:gd name="T7" fmla="*/ 7 h 47"/>
                    <a:gd name="T8" fmla="*/ 1 w 25"/>
                    <a:gd name="T9" fmla="*/ 12 h 47"/>
                    <a:gd name="T10" fmla="*/ 2 w 25"/>
                    <a:gd name="T11" fmla="*/ 14 h 47"/>
                    <a:gd name="T12" fmla="*/ 3 w 25"/>
                    <a:gd name="T13" fmla="*/ 16 h 47"/>
                    <a:gd name="T14" fmla="*/ 3 w 25"/>
                    <a:gd name="T15" fmla="*/ 18 h 47"/>
                    <a:gd name="T16" fmla="*/ 4 w 25"/>
                    <a:gd name="T17" fmla="*/ 20 h 47"/>
                    <a:gd name="T18" fmla="*/ 6 w 25"/>
                    <a:gd name="T19" fmla="*/ 22 h 47"/>
                    <a:gd name="T20" fmla="*/ 8 w 25"/>
                    <a:gd name="T21" fmla="*/ 22 h 47"/>
                    <a:gd name="T22" fmla="*/ 8 w 25"/>
                    <a:gd name="T23" fmla="*/ 22 h 47"/>
                    <a:gd name="T24" fmla="*/ 9 w 25"/>
                    <a:gd name="T25" fmla="*/ 20 h 47"/>
                    <a:gd name="T26" fmla="*/ 11 w 25"/>
                    <a:gd name="T27" fmla="*/ 18 h 47"/>
                    <a:gd name="T28" fmla="*/ 11 w 25"/>
                    <a:gd name="T29" fmla="*/ 17 h 47"/>
                    <a:gd name="T30" fmla="*/ 12 w 25"/>
                    <a:gd name="T31" fmla="*/ 15 h 47"/>
                    <a:gd name="T32" fmla="*/ 12 w 25"/>
                    <a:gd name="T33" fmla="*/ 12 h 47"/>
                    <a:gd name="T34" fmla="*/ 12 w 25"/>
                    <a:gd name="T35" fmla="*/ 10 h 47"/>
                    <a:gd name="T36" fmla="*/ 11 w 25"/>
                    <a:gd name="T37" fmla="*/ 8 h 47"/>
                    <a:gd name="T38" fmla="*/ 11 w 25"/>
                    <a:gd name="T39" fmla="*/ 5 h 47"/>
                    <a:gd name="T40" fmla="*/ 9 w 25"/>
                    <a:gd name="T41" fmla="*/ 3 h 47"/>
                    <a:gd name="T42" fmla="*/ 8 w 25"/>
                    <a:gd name="T43" fmla="*/ 2 h 47"/>
                    <a:gd name="T44" fmla="*/ 7 w 25"/>
                    <a:gd name="T45" fmla="*/ 2 h 47"/>
                    <a:gd name="T46" fmla="*/ 5 w 25"/>
                    <a:gd name="T47" fmla="*/ 1 h 47"/>
                    <a:gd name="T48" fmla="*/ 3 w 25"/>
                    <a:gd name="T49" fmla="*/ 2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 h="47">
                      <a:moveTo>
                        <a:pt x="7" y="2"/>
                      </a:moveTo>
                      <a:cubicBezTo>
                        <a:pt x="6" y="5"/>
                        <a:pt x="4" y="3"/>
                        <a:pt x="4" y="5"/>
                      </a:cubicBezTo>
                      <a:cubicBezTo>
                        <a:pt x="4" y="8"/>
                        <a:pt x="2" y="8"/>
                        <a:pt x="2" y="10"/>
                      </a:cubicBezTo>
                      <a:cubicBezTo>
                        <a:pt x="2" y="13"/>
                        <a:pt x="0" y="14"/>
                        <a:pt x="1" y="16"/>
                      </a:cubicBezTo>
                      <a:cubicBezTo>
                        <a:pt x="1" y="19"/>
                        <a:pt x="0" y="22"/>
                        <a:pt x="1" y="25"/>
                      </a:cubicBezTo>
                      <a:cubicBezTo>
                        <a:pt x="1" y="26"/>
                        <a:pt x="0" y="29"/>
                        <a:pt x="2" y="30"/>
                      </a:cubicBezTo>
                      <a:cubicBezTo>
                        <a:pt x="2" y="31"/>
                        <a:pt x="2" y="34"/>
                        <a:pt x="3" y="34"/>
                      </a:cubicBezTo>
                      <a:cubicBezTo>
                        <a:pt x="4" y="35"/>
                        <a:pt x="4" y="39"/>
                        <a:pt x="5" y="38"/>
                      </a:cubicBezTo>
                      <a:cubicBezTo>
                        <a:pt x="6" y="38"/>
                        <a:pt x="6" y="43"/>
                        <a:pt x="8" y="42"/>
                      </a:cubicBezTo>
                      <a:cubicBezTo>
                        <a:pt x="9" y="41"/>
                        <a:pt x="9" y="46"/>
                        <a:pt x="11" y="44"/>
                      </a:cubicBezTo>
                      <a:cubicBezTo>
                        <a:pt x="12" y="43"/>
                        <a:pt x="13" y="47"/>
                        <a:pt x="15" y="45"/>
                      </a:cubicBezTo>
                      <a:cubicBezTo>
                        <a:pt x="15" y="44"/>
                        <a:pt x="17" y="47"/>
                        <a:pt x="17" y="44"/>
                      </a:cubicBezTo>
                      <a:cubicBezTo>
                        <a:pt x="17" y="42"/>
                        <a:pt x="19" y="44"/>
                        <a:pt x="19" y="42"/>
                      </a:cubicBezTo>
                      <a:cubicBezTo>
                        <a:pt x="19" y="41"/>
                        <a:pt x="21" y="42"/>
                        <a:pt x="21" y="40"/>
                      </a:cubicBezTo>
                      <a:cubicBezTo>
                        <a:pt x="21" y="38"/>
                        <a:pt x="23" y="38"/>
                        <a:pt x="22" y="36"/>
                      </a:cubicBezTo>
                      <a:cubicBezTo>
                        <a:pt x="22" y="34"/>
                        <a:pt x="24" y="34"/>
                        <a:pt x="24" y="32"/>
                      </a:cubicBezTo>
                      <a:cubicBezTo>
                        <a:pt x="23" y="30"/>
                        <a:pt x="25" y="29"/>
                        <a:pt x="24" y="27"/>
                      </a:cubicBezTo>
                      <a:cubicBezTo>
                        <a:pt x="23" y="25"/>
                        <a:pt x="25" y="23"/>
                        <a:pt x="24" y="21"/>
                      </a:cubicBezTo>
                      <a:cubicBezTo>
                        <a:pt x="23" y="20"/>
                        <a:pt x="24" y="18"/>
                        <a:pt x="23" y="17"/>
                      </a:cubicBezTo>
                      <a:cubicBezTo>
                        <a:pt x="22" y="15"/>
                        <a:pt x="22" y="11"/>
                        <a:pt x="21" y="11"/>
                      </a:cubicBezTo>
                      <a:cubicBezTo>
                        <a:pt x="20" y="10"/>
                        <a:pt x="20" y="7"/>
                        <a:pt x="19" y="7"/>
                      </a:cubicBezTo>
                      <a:cubicBezTo>
                        <a:pt x="18" y="6"/>
                        <a:pt x="18" y="3"/>
                        <a:pt x="16" y="3"/>
                      </a:cubicBezTo>
                      <a:cubicBezTo>
                        <a:pt x="15" y="3"/>
                        <a:pt x="14" y="1"/>
                        <a:pt x="13" y="2"/>
                      </a:cubicBezTo>
                      <a:cubicBezTo>
                        <a:pt x="12" y="3"/>
                        <a:pt x="11" y="0"/>
                        <a:pt x="10" y="1"/>
                      </a:cubicBezTo>
                      <a:cubicBezTo>
                        <a:pt x="9" y="3"/>
                        <a:pt x="8" y="1"/>
                        <a:pt x="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0" name="Freeform 11491">
                  <a:extLst>
                    <a:ext uri="{FF2B5EF4-FFF2-40B4-BE49-F238E27FC236}">
                      <a16:creationId xmlns:a16="http://schemas.microsoft.com/office/drawing/2014/main" id="{ECEF9218-5C87-8227-6291-5EDB533C9CEE}"/>
                    </a:ext>
                  </a:extLst>
                </p:cNvPr>
                <p:cNvSpPr>
                  <a:spLocks/>
                </p:cNvSpPr>
                <p:nvPr/>
              </p:nvSpPr>
              <p:spPr bwMode="auto">
                <a:xfrm>
                  <a:off x="4757" y="2841"/>
                  <a:ext cx="19" cy="37"/>
                </a:xfrm>
                <a:custGeom>
                  <a:avLst/>
                  <a:gdLst>
                    <a:gd name="T0" fmla="*/ 1 w 22"/>
                    <a:gd name="T1" fmla="*/ 16 h 44"/>
                    <a:gd name="T2" fmla="*/ 3 w 22"/>
                    <a:gd name="T3" fmla="*/ 16 h 44"/>
                    <a:gd name="T4" fmla="*/ 4 w 22"/>
                    <a:gd name="T5" fmla="*/ 16 h 44"/>
                    <a:gd name="T6" fmla="*/ 6 w 22"/>
                    <a:gd name="T7" fmla="*/ 15 h 44"/>
                    <a:gd name="T8" fmla="*/ 7 w 22"/>
                    <a:gd name="T9" fmla="*/ 13 h 44"/>
                    <a:gd name="T10" fmla="*/ 8 w 22"/>
                    <a:gd name="T11" fmla="*/ 12 h 44"/>
                    <a:gd name="T12" fmla="*/ 8 w 22"/>
                    <a:gd name="T13" fmla="*/ 9 h 44"/>
                    <a:gd name="T14" fmla="*/ 8 w 22"/>
                    <a:gd name="T15" fmla="*/ 7 h 44"/>
                    <a:gd name="T16" fmla="*/ 8 w 22"/>
                    <a:gd name="T17" fmla="*/ 5 h 44"/>
                    <a:gd name="T18" fmla="*/ 8 w 22"/>
                    <a:gd name="T19" fmla="*/ 3 h 44"/>
                    <a:gd name="T20" fmla="*/ 7 w 22"/>
                    <a:gd name="T21" fmla="*/ 0 h 44"/>
                    <a:gd name="T22" fmla="*/ 8 w 22"/>
                    <a:gd name="T23" fmla="*/ 0 h 44"/>
                    <a:gd name="T24" fmla="*/ 9 w 22"/>
                    <a:gd name="T25" fmla="*/ 3 h 44"/>
                    <a:gd name="T26" fmla="*/ 10 w 22"/>
                    <a:gd name="T27" fmla="*/ 4 h 44"/>
                    <a:gd name="T28" fmla="*/ 11 w 22"/>
                    <a:gd name="T29" fmla="*/ 7 h 44"/>
                    <a:gd name="T30" fmla="*/ 12 w 22"/>
                    <a:gd name="T31" fmla="*/ 9 h 44"/>
                    <a:gd name="T32" fmla="*/ 12 w 22"/>
                    <a:gd name="T33" fmla="*/ 12 h 44"/>
                    <a:gd name="T34" fmla="*/ 12 w 22"/>
                    <a:gd name="T35" fmla="*/ 14 h 44"/>
                    <a:gd name="T36" fmla="*/ 10 w 22"/>
                    <a:gd name="T37" fmla="*/ 17 h 44"/>
                    <a:gd name="T38" fmla="*/ 10 w 22"/>
                    <a:gd name="T39" fmla="*/ 19 h 44"/>
                    <a:gd name="T40" fmla="*/ 9 w 22"/>
                    <a:gd name="T41" fmla="*/ 20 h 44"/>
                    <a:gd name="T42" fmla="*/ 8 w 22"/>
                    <a:gd name="T43" fmla="*/ 20 h 44"/>
                    <a:gd name="T44" fmla="*/ 7 w 22"/>
                    <a:gd name="T45" fmla="*/ 20 h 44"/>
                    <a:gd name="T46" fmla="*/ 4 w 22"/>
                    <a:gd name="T47" fmla="*/ 20 h 44"/>
                    <a:gd name="T48" fmla="*/ 3 w 22"/>
                    <a:gd name="T49" fmla="*/ 20 h 44"/>
                    <a:gd name="T50" fmla="*/ 2 w 22"/>
                    <a:gd name="T51" fmla="*/ 17 h 44"/>
                    <a:gd name="T52" fmla="*/ 0 w 22"/>
                    <a:gd name="T53" fmla="*/ 16 h 44"/>
                    <a:gd name="T54" fmla="*/ 1 w 22"/>
                    <a:gd name="T55" fmla="*/ 16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2" h="44">
                      <a:moveTo>
                        <a:pt x="1" y="32"/>
                      </a:moveTo>
                      <a:cubicBezTo>
                        <a:pt x="2" y="30"/>
                        <a:pt x="4" y="35"/>
                        <a:pt x="5" y="32"/>
                      </a:cubicBezTo>
                      <a:cubicBezTo>
                        <a:pt x="6" y="31"/>
                        <a:pt x="8" y="34"/>
                        <a:pt x="8" y="31"/>
                      </a:cubicBezTo>
                      <a:cubicBezTo>
                        <a:pt x="8" y="30"/>
                        <a:pt x="10" y="32"/>
                        <a:pt x="10" y="30"/>
                      </a:cubicBezTo>
                      <a:cubicBezTo>
                        <a:pt x="10" y="28"/>
                        <a:pt x="11" y="30"/>
                        <a:pt x="11" y="27"/>
                      </a:cubicBezTo>
                      <a:cubicBezTo>
                        <a:pt x="11" y="26"/>
                        <a:pt x="13" y="26"/>
                        <a:pt x="13" y="24"/>
                      </a:cubicBezTo>
                      <a:cubicBezTo>
                        <a:pt x="13" y="22"/>
                        <a:pt x="14" y="22"/>
                        <a:pt x="14" y="19"/>
                      </a:cubicBezTo>
                      <a:cubicBezTo>
                        <a:pt x="14" y="18"/>
                        <a:pt x="15" y="17"/>
                        <a:pt x="14" y="14"/>
                      </a:cubicBezTo>
                      <a:cubicBezTo>
                        <a:pt x="14" y="13"/>
                        <a:pt x="15" y="11"/>
                        <a:pt x="14" y="9"/>
                      </a:cubicBezTo>
                      <a:cubicBezTo>
                        <a:pt x="14" y="7"/>
                        <a:pt x="14" y="5"/>
                        <a:pt x="14" y="4"/>
                      </a:cubicBezTo>
                      <a:cubicBezTo>
                        <a:pt x="13" y="3"/>
                        <a:pt x="13" y="1"/>
                        <a:pt x="12" y="0"/>
                      </a:cubicBezTo>
                      <a:cubicBezTo>
                        <a:pt x="13" y="0"/>
                        <a:pt x="13" y="0"/>
                        <a:pt x="13" y="0"/>
                      </a:cubicBezTo>
                      <a:cubicBezTo>
                        <a:pt x="15" y="0"/>
                        <a:pt x="15" y="3"/>
                        <a:pt x="16" y="4"/>
                      </a:cubicBezTo>
                      <a:cubicBezTo>
                        <a:pt x="17" y="4"/>
                        <a:pt x="17" y="7"/>
                        <a:pt x="18" y="8"/>
                      </a:cubicBezTo>
                      <a:cubicBezTo>
                        <a:pt x="19" y="8"/>
                        <a:pt x="19" y="12"/>
                        <a:pt x="20" y="14"/>
                      </a:cubicBezTo>
                      <a:cubicBezTo>
                        <a:pt x="21" y="15"/>
                        <a:pt x="20" y="17"/>
                        <a:pt x="21" y="18"/>
                      </a:cubicBezTo>
                      <a:cubicBezTo>
                        <a:pt x="22" y="20"/>
                        <a:pt x="20" y="22"/>
                        <a:pt x="21" y="24"/>
                      </a:cubicBezTo>
                      <a:cubicBezTo>
                        <a:pt x="22" y="26"/>
                        <a:pt x="20" y="27"/>
                        <a:pt x="21" y="29"/>
                      </a:cubicBezTo>
                      <a:cubicBezTo>
                        <a:pt x="21" y="31"/>
                        <a:pt x="19" y="31"/>
                        <a:pt x="19" y="33"/>
                      </a:cubicBezTo>
                      <a:cubicBezTo>
                        <a:pt x="20" y="35"/>
                        <a:pt x="18" y="35"/>
                        <a:pt x="18" y="37"/>
                      </a:cubicBezTo>
                      <a:cubicBezTo>
                        <a:pt x="18" y="39"/>
                        <a:pt x="16" y="38"/>
                        <a:pt x="16" y="39"/>
                      </a:cubicBezTo>
                      <a:cubicBezTo>
                        <a:pt x="16" y="41"/>
                        <a:pt x="14" y="39"/>
                        <a:pt x="14" y="41"/>
                      </a:cubicBezTo>
                      <a:cubicBezTo>
                        <a:pt x="14" y="44"/>
                        <a:pt x="12" y="41"/>
                        <a:pt x="12" y="42"/>
                      </a:cubicBezTo>
                      <a:cubicBezTo>
                        <a:pt x="10" y="44"/>
                        <a:pt x="9" y="40"/>
                        <a:pt x="8" y="41"/>
                      </a:cubicBezTo>
                      <a:cubicBezTo>
                        <a:pt x="6" y="43"/>
                        <a:pt x="6" y="38"/>
                        <a:pt x="5" y="39"/>
                      </a:cubicBezTo>
                      <a:cubicBezTo>
                        <a:pt x="3" y="40"/>
                        <a:pt x="3" y="35"/>
                        <a:pt x="2" y="35"/>
                      </a:cubicBezTo>
                      <a:cubicBezTo>
                        <a:pt x="1" y="36"/>
                        <a:pt x="1" y="33"/>
                        <a:pt x="0" y="32"/>
                      </a:cubicBezTo>
                      <a:lnTo>
                        <a:pt x="1" y="32"/>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1" name="Freeform 11492">
                  <a:extLst>
                    <a:ext uri="{FF2B5EF4-FFF2-40B4-BE49-F238E27FC236}">
                      <a16:creationId xmlns:a16="http://schemas.microsoft.com/office/drawing/2014/main" id="{4A48A525-6894-9C1C-6562-2D5146C1853D}"/>
                    </a:ext>
                  </a:extLst>
                </p:cNvPr>
                <p:cNvSpPr>
                  <a:spLocks/>
                </p:cNvSpPr>
                <p:nvPr/>
              </p:nvSpPr>
              <p:spPr bwMode="auto">
                <a:xfrm>
                  <a:off x="4757" y="2855"/>
                  <a:ext cx="19" cy="23"/>
                </a:xfrm>
                <a:custGeom>
                  <a:avLst/>
                  <a:gdLst>
                    <a:gd name="T0" fmla="*/ 0 w 22"/>
                    <a:gd name="T1" fmla="*/ 8 h 27"/>
                    <a:gd name="T2" fmla="*/ 2 w 22"/>
                    <a:gd name="T3" fmla="*/ 9 h 27"/>
                    <a:gd name="T4" fmla="*/ 3 w 22"/>
                    <a:gd name="T5" fmla="*/ 12 h 27"/>
                    <a:gd name="T6" fmla="*/ 4 w 22"/>
                    <a:gd name="T7" fmla="*/ 12 h 27"/>
                    <a:gd name="T8" fmla="*/ 7 w 22"/>
                    <a:gd name="T9" fmla="*/ 13 h 27"/>
                    <a:gd name="T10" fmla="*/ 8 w 22"/>
                    <a:gd name="T11" fmla="*/ 12 h 27"/>
                    <a:gd name="T12" fmla="*/ 9 w 22"/>
                    <a:gd name="T13" fmla="*/ 12 h 27"/>
                    <a:gd name="T14" fmla="*/ 10 w 22"/>
                    <a:gd name="T15" fmla="*/ 10 h 27"/>
                    <a:gd name="T16" fmla="*/ 10 w 22"/>
                    <a:gd name="T17" fmla="*/ 9 h 27"/>
                    <a:gd name="T18" fmla="*/ 12 w 22"/>
                    <a:gd name="T19" fmla="*/ 7 h 27"/>
                    <a:gd name="T20" fmla="*/ 12 w 22"/>
                    <a:gd name="T21" fmla="*/ 3 h 27"/>
                    <a:gd name="T22" fmla="*/ 12 w 22"/>
                    <a:gd name="T23" fmla="*/ 1 h 27"/>
                    <a:gd name="T24" fmla="*/ 12 w 22"/>
                    <a:gd name="T25" fmla="*/ 0 h 27"/>
                    <a:gd name="T26" fmla="*/ 12 w 22"/>
                    <a:gd name="T27" fmla="*/ 3 h 27"/>
                    <a:gd name="T28" fmla="*/ 11 w 22"/>
                    <a:gd name="T29" fmla="*/ 4 h 27"/>
                    <a:gd name="T30" fmla="*/ 10 w 22"/>
                    <a:gd name="T31" fmla="*/ 7 h 27"/>
                    <a:gd name="T32" fmla="*/ 10 w 22"/>
                    <a:gd name="T33" fmla="*/ 9 h 27"/>
                    <a:gd name="T34" fmla="*/ 9 w 22"/>
                    <a:gd name="T35" fmla="*/ 9 h 27"/>
                    <a:gd name="T36" fmla="*/ 8 w 22"/>
                    <a:gd name="T37" fmla="*/ 10 h 27"/>
                    <a:gd name="T38" fmla="*/ 7 w 22"/>
                    <a:gd name="T39" fmla="*/ 11 h 27"/>
                    <a:gd name="T40" fmla="*/ 3 w 22"/>
                    <a:gd name="T41" fmla="*/ 10 h 27"/>
                    <a:gd name="T42" fmla="*/ 3 w 22"/>
                    <a:gd name="T43" fmla="*/ 9 h 27"/>
                    <a:gd name="T44" fmla="*/ 2 w 22"/>
                    <a:gd name="T45" fmla="*/ 8 h 27"/>
                    <a:gd name="T46" fmla="*/ 1 w 22"/>
                    <a:gd name="T47" fmla="*/ 8 h 27"/>
                    <a:gd name="T48" fmla="*/ 0 w 22"/>
                    <a:gd name="T49" fmla="*/ 8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 h="27">
                      <a:moveTo>
                        <a:pt x="0" y="15"/>
                      </a:moveTo>
                      <a:cubicBezTo>
                        <a:pt x="1" y="16"/>
                        <a:pt x="1" y="19"/>
                        <a:pt x="2" y="18"/>
                      </a:cubicBezTo>
                      <a:cubicBezTo>
                        <a:pt x="3" y="18"/>
                        <a:pt x="3" y="23"/>
                        <a:pt x="5" y="22"/>
                      </a:cubicBezTo>
                      <a:cubicBezTo>
                        <a:pt x="6" y="21"/>
                        <a:pt x="6" y="26"/>
                        <a:pt x="8" y="24"/>
                      </a:cubicBezTo>
                      <a:cubicBezTo>
                        <a:pt x="9" y="23"/>
                        <a:pt x="10" y="27"/>
                        <a:pt x="12" y="25"/>
                      </a:cubicBezTo>
                      <a:cubicBezTo>
                        <a:pt x="12" y="24"/>
                        <a:pt x="14" y="27"/>
                        <a:pt x="14" y="24"/>
                      </a:cubicBezTo>
                      <a:cubicBezTo>
                        <a:pt x="14" y="22"/>
                        <a:pt x="16" y="24"/>
                        <a:pt x="16" y="22"/>
                      </a:cubicBezTo>
                      <a:cubicBezTo>
                        <a:pt x="16" y="21"/>
                        <a:pt x="18" y="22"/>
                        <a:pt x="18" y="20"/>
                      </a:cubicBezTo>
                      <a:cubicBezTo>
                        <a:pt x="18" y="18"/>
                        <a:pt x="20" y="18"/>
                        <a:pt x="19" y="16"/>
                      </a:cubicBezTo>
                      <a:cubicBezTo>
                        <a:pt x="19" y="14"/>
                        <a:pt x="21" y="14"/>
                        <a:pt x="21" y="12"/>
                      </a:cubicBezTo>
                      <a:cubicBezTo>
                        <a:pt x="20" y="10"/>
                        <a:pt x="22" y="9"/>
                        <a:pt x="21" y="7"/>
                      </a:cubicBezTo>
                      <a:cubicBezTo>
                        <a:pt x="20" y="5"/>
                        <a:pt x="22" y="3"/>
                        <a:pt x="21" y="1"/>
                      </a:cubicBezTo>
                      <a:cubicBezTo>
                        <a:pt x="21" y="1"/>
                        <a:pt x="21" y="0"/>
                        <a:pt x="21" y="0"/>
                      </a:cubicBezTo>
                      <a:cubicBezTo>
                        <a:pt x="21" y="1"/>
                        <a:pt x="20" y="2"/>
                        <a:pt x="21" y="3"/>
                      </a:cubicBezTo>
                      <a:cubicBezTo>
                        <a:pt x="22" y="5"/>
                        <a:pt x="20" y="6"/>
                        <a:pt x="20" y="8"/>
                      </a:cubicBezTo>
                      <a:cubicBezTo>
                        <a:pt x="21" y="10"/>
                        <a:pt x="19" y="11"/>
                        <a:pt x="19" y="12"/>
                      </a:cubicBezTo>
                      <a:cubicBezTo>
                        <a:pt x="19" y="14"/>
                        <a:pt x="17" y="14"/>
                        <a:pt x="17" y="16"/>
                      </a:cubicBezTo>
                      <a:cubicBezTo>
                        <a:pt x="18" y="18"/>
                        <a:pt x="16" y="17"/>
                        <a:pt x="16" y="18"/>
                      </a:cubicBezTo>
                      <a:cubicBezTo>
                        <a:pt x="16" y="20"/>
                        <a:pt x="14" y="18"/>
                        <a:pt x="14" y="20"/>
                      </a:cubicBezTo>
                      <a:cubicBezTo>
                        <a:pt x="14" y="23"/>
                        <a:pt x="12" y="20"/>
                        <a:pt x="11" y="21"/>
                      </a:cubicBezTo>
                      <a:cubicBezTo>
                        <a:pt x="10" y="23"/>
                        <a:pt x="8" y="19"/>
                        <a:pt x="7" y="20"/>
                      </a:cubicBezTo>
                      <a:cubicBezTo>
                        <a:pt x="6" y="22"/>
                        <a:pt x="5" y="17"/>
                        <a:pt x="4" y="18"/>
                      </a:cubicBezTo>
                      <a:cubicBezTo>
                        <a:pt x="3" y="19"/>
                        <a:pt x="3" y="16"/>
                        <a:pt x="2" y="15"/>
                      </a:cubicBezTo>
                      <a:cubicBezTo>
                        <a:pt x="2" y="14"/>
                        <a:pt x="1" y="14"/>
                        <a:pt x="1" y="15"/>
                      </a:cubicBezTo>
                      <a:lnTo>
                        <a:pt x="0" y="15"/>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2" name="Freeform 11493">
                  <a:extLst>
                    <a:ext uri="{FF2B5EF4-FFF2-40B4-BE49-F238E27FC236}">
                      <a16:creationId xmlns:a16="http://schemas.microsoft.com/office/drawing/2014/main" id="{D9936FDA-6395-1021-9E50-F121BB32A03D}"/>
                    </a:ext>
                  </a:extLst>
                </p:cNvPr>
                <p:cNvSpPr>
                  <a:spLocks/>
                </p:cNvSpPr>
                <p:nvPr/>
              </p:nvSpPr>
              <p:spPr bwMode="auto">
                <a:xfrm>
                  <a:off x="4767" y="2848"/>
                  <a:ext cx="1" cy="3"/>
                </a:xfrm>
                <a:custGeom>
                  <a:avLst/>
                  <a:gdLst>
                    <a:gd name="T0" fmla="*/ 1 w 1"/>
                    <a:gd name="T1" fmla="*/ 0 h 4"/>
                    <a:gd name="T2" fmla="*/ 1 w 1"/>
                    <a:gd name="T3" fmla="*/ 2 h 4"/>
                    <a:gd name="T4" fmla="*/ 0 w 1"/>
                    <a:gd name="T5" fmla="*/ 2 h 4"/>
                    <a:gd name="T6" fmla="*/ 1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0"/>
                      </a:moveTo>
                      <a:cubicBezTo>
                        <a:pt x="0" y="1"/>
                        <a:pt x="0" y="3"/>
                        <a:pt x="1" y="3"/>
                      </a:cubicBezTo>
                      <a:cubicBezTo>
                        <a:pt x="1" y="4"/>
                        <a:pt x="0" y="3"/>
                        <a:pt x="0" y="3"/>
                      </a:cubicBezTo>
                      <a:cubicBezTo>
                        <a:pt x="0" y="2"/>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3" name="Freeform 11494">
                  <a:extLst>
                    <a:ext uri="{FF2B5EF4-FFF2-40B4-BE49-F238E27FC236}">
                      <a16:creationId xmlns:a16="http://schemas.microsoft.com/office/drawing/2014/main" id="{744BA4F2-AED3-0762-2ADB-4001CE871486}"/>
                    </a:ext>
                  </a:extLst>
                </p:cNvPr>
                <p:cNvSpPr>
                  <a:spLocks/>
                </p:cNvSpPr>
                <p:nvPr/>
              </p:nvSpPr>
              <p:spPr bwMode="auto">
                <a:xfrm>
                  <a:off x="4765" y="2845"/>
                  <a:ext cx="1" cy="2"/>
                </a:xfrm>
                <a:custGeom>
                  <a:avLst/>
                  <a:gdLst>
                    <a:gd name="T0" fmla="*/ 1 w 2"/>
                    <a:gd name="T1" fmla="*/ 0 h 3"/>
                    <a:gd name="T2" fmla="*/ 0 w 2"/>
                    <a:gd name="T3" fmla="*/ 1 h 3"/>
                    <a:gd name="T4" fmla="*/ 1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2" y="1"/>
                        <a:pt x="1" y="3"/>
                        <a:pt x="0" y="3"/>
                      </a:cubicBezTo>
                      <a:cubicBezTo>
                        <a:pt x="0"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4" name="Freeform 11495">
                  <a:extLst>
                    <a:ext uri="{FF2B5EF4-FFF2-40B4-BE49-F238E27FC236}">
                      <a16:creationId xmlns:a16="http://schemas.microsoft.com/office/drawing/2014/main" id="{EFC089D7-2AD4-E89D-B531-53E9AC195C1B}"/>
                    </a:ext>
                  </a:extLst>
                </p:cNvPr>
                <p:cNvSpPr>
                  <a:spLocks/>
                </p:cNvSpPr>
                <p:nvPr/>
              </p:nvSpPr>
              <p:spPr bwMode="auto">
                <a:xfrm>
                  <a:off x="4764" y="2851"/>
                  <a:ext cx="2" cy="4"/>
                </a:xfrm>
                <a:custGeom>
                  <a:avLst/>
                  <a:gdLst>
                    <a:gd name="T0" fmla="*/ 2 w 2"/>
                    <a:gd name="T1" fmla="*/ 1 h 5"/>
                    <a:gd name="T2" fmla="*/ 1 w 2"/>
                    <a:gd name="T3" fmla="*/ 1 h 5"/>
                    <a:gd name="T4" fmla="*/ 1 w 2"/>
                    <a:gd name="T5" fmla="*/ 2 h 5"/>
                    <a:gd name="T6" fmla="*/ 2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1"/>
                      </a:moveTo>
                      <a:cubicBezTo>
                        <a:pt x="2" y="1"/>
                        <a:pt x="1" y="1"/>
                        <a:pt x="1" y="1"/>
                      </a:cubicBezTo>
                      <a:cubicBezTo>
                        <a:pt x="0" y="2"/>
                        <a:pt x="0" y="4"/>
                        <a:pt x="1" y="5"/>
                      </a:cubicBezTo>
                      <a:cubicBezTo>
                        <a:pt x="1" y="4"/>
                        <a:pt x="1"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5" name="Freeform 11496">
                  <a:extLst>
                    <a:ext uri="{FF2B5EF4-FFF2-40B4-BE49-F238E27FC236}">
                      <a16:creationId xmlns:a16="http://schemas.microsoft.com/office/drawing/2014/main" id="{945E7794-04F1-450F-63CA-234292CDBE63}"/>
                    </a:ext>
                  </a:extLst>
                </p:cNvPr>
                <p:cNvSpPr>
                  <a:spLocks/>
                </p:cNvSpPr>
                <p:nvPr/>
              </p:nvSpPr>
              <p:spPr bwMode="auto">
                <a:xfrm>
                  <a:off x="4761" y="2846"/>
                  <a:ext cx="1" cy="5"/>
                </a:xfrm>
                <a:custGeom>
                  <a:avLst/>
                  <a:gdLst>
                    <a:gd name="T0" fmla="*/ 1 w 1"/>
                    <a:gd name="T1" fmla="*/ 0 h 6"/>
                    <a:gd name="T2" fmla="*/ 1 w 1"/>
                    <a:gd name="T3" fmla="*/ 2 h 6"/>
                    <a:gd name="T4" fmla="*/ 1 w 1"/>
                    <a:gd name="T5" fmla="*/ 3 h 6"/>
                    <a:gd name="T6" fmla="*/ 1 w 1"/>
                    <a:gd name="T7" fmla="*/ 3 h 6"/>
                    <a:gd name="T8" fmla="*/ 1 w 1"/>
                    <a:gd name="T9" fmla="*/ 0 h 6"/>
                    <a:gd name="T10" fmla="*/ 0 w 1"/>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6">
                      <a:moveTo>
                        <a:pt x="1" y="0"/>
                      </a:moveTo>
                      <a:cubicBezTo>
                        <a:pt x="1" y="0"/>
                        <a:pt x="1" y="1"/>
                        <a:pt x="1" y="2"/>
                      </a:cubicBezTo>
                      <a:cubicBezTo>
                        <a:pt x="1" y="3"/>
                        <a:pt x="1" y="6"/>
                        <a:pt x="1" y="5"/>
                      </a:cubicBezTo>
                      <a:cubicBezTo>
                        <a:pt x="0" y="5"/>
                        <a:pt x="1" y="4"/>
                        <a:pt x="1" y="4"/>
                      </a:cubicBezTo>
                      <a:cubicBezTo>
                        <a:pt x="1" y="3"/>
                        <a:pt x="1" y="1"/>
                        <a:pt x="1"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6" name="Freeform 11497">
                  <a:extLst>
                    <a:ext uri="{FF2B5EF4-FFF2-40B4-BE49-F238E27FC236}">
                      <a16:creationId xmlns:a16="http://schemas.microsoft.com/office/drawing/2014/main" id="{D87E4638-BA74-86B6-0C11-2B4BEB6301FE}"/>
                    </a:ext>
                  </a:extLst>
                </p:cNvPr>
                <p:cNvSpPr>
                  <a:spLocks/>
                </p:cNvSpPr>
                <p:nvPr/>
              </p:nvSpPr>
              <p:spPr bwMode="auto">
                <a:xfrm>
                  <a:off x="4762" y="2841"/>
                  <a:ext cx="2" cy="4"/>
                </a:xfrm>
                <a:custGeom>
                  <a:avLst/>
                  <a:gdLst>
                    <a:gd name="T0" fmla="*/ 2 w 2"/>
                    <a:gd name="T1" fmla="*/ 2 h 5"/>
                    <a:gd name="T2" fmla="*/ 0 w 2"/>
                    <a:gd name="T3" fmla="*/ 2 h 5"/>
                    <a:gd name="T4" fmla="*/ 2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2" y="3"/>
                      </a:moveTo>
                      <a:cubicBezTo>
                        <a:pt x="1" y="0"/>
                        <a:pt x="0" y="3"/>
                        <a:pt x="0" y="5"/>
                      </a:cubicBezTo>
                      <a:cubicBezTo>
                        <a:pt x="0" y="4"/>
                        <a:pt x="1" y="2"/>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7" name="Freeform 11498">
                  <a:extLst>
                    <a:ext uri="{FF2B5EF4-FFF2-40B4-BE49-F238E27FC236}">
                      <a16:creationId xmlns:a16="http://schemas.microsoft.com/office/drawing/2014/main" id="{1FE2CBB5-3020-8F41-41F9-495C18AD706A}"/>
                    </a:ext>
                  </a:extLst>
                </p:cNvPr>
                <p:cNvSpPr>
                  <a:spLocks/>
                </p:cNvSpPr>
                <p:nvPr/>
              </p:nvSpPr>
              <p:spPr bwMode="auto">
                <a:xfrm>
                  <a:off x="4765" y="2859"/>
                  <a:ext cx="1" cy="5"/>
                </a:xfrm>
                <a:custGeom>
                  <a:avLst/>
                  <a:gdLst>
                    <a:gd name="T0" fmla="*/ 1 w 2"/>
                    <a:gd name="T1" fmla="*/ 1 h 7"/>
                    <a:gd name="T2" fmla="*/ 0 w 2"/>
                    <a:gd name="T3" fmla="*/ 1 h 7"/>
                    <a:gd name="T4" fmla="*/ 1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2" y="0"/>
                        <a:pt x="1" y="7"/>
                        <a:pt x="0" y="4"/>
                      </a:cubicBezTo>
                      <a:cubicBezTo>
                        <a:pt x="1" y="4"/>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8" name="Freeform 11499">
                  <a:extLst>
                    <a:ext uri="{FF2B5EF4-FFF2-40B4-BE49-F238E27FC236}">
                      <a16:creationId xmlns:a16="http://schemas.microsoft.com/office/drawing/2014/main" id="{1E87F1C5-A974-2AAC-D52B-BD6541B8F021}"/>
                    </a:ext>
                  </a:extLst>
                </p:cNvPr>
                <p:cNvSpPr>
                  <a:spLocks/>
                </p:cNvSpPr>
                <p:nvPr/>
              </p:nvSpPr>
              <p:spPr bwMode="auto">
                <a:xfrm>
                  <a:off x="4761" y="2855"/>
                  <a:ext cx="1" cy="5"/>
                </a:xfrm>
                <a:custGeom>
                  <a:avLst/>
                  <a:gdLst>
                    <a:gd name="T0" fmla="*/ 1 w 2"/>
                    <a:gd name="T1" fmla="*/ 2 h 6"/>
                    <a:gd name="T2" fmla="*/ 1 w 2"/>
                    <a:gd name="T3" fmla="*/ 3 h 6"/>
                    <a:gd name="T4" fmla="*/ 1 w 2"/>
                    <a:gd name="T5" fmla="*/ 3 h 6"/>
                    <a:gd name="T6" fmla="*/ 1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1" y="5"/>
                        <a:pt x="1" y="6"/>
                      </a:cubicBezTo>
                      <a:cubicBezTo>
                        <a:pt x="1" y="5"/>
                        <a:pt x="1" y="4"/>
                        <a:pt x="1" y="4"/>
                      </a:cubicBezTo>
                      <a:cubicBezTo>
                        <a:pt x="1" y="3"/>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19" name="Freeform 11500">
                  <a:extLst>
                    <a:ext uri="{FF2B5EF4-FFF2-40B4-BE49-F238E27FC236}">
                      <a16:creationId xmlns:a16="http://schemas.microsoft.com/office/drawing/2014/main" id="{AED547E2-3B24-DF53-DF09-65A99D850105}"/>
                    </a:ext>
                  </a:extLst>
                </p:cNvPr>
                <p:cNvSpPr>
                  <a:spLocks/>
                </p:cNvSpPr>
                <p:nvPr/>
              </p:nvSpPr>
              <p:spPr bwMode="auto">
                <a:xfrm>
                  <a:off x="4757" y="2850"/>
                  <a:ext cx="2" cy="4"/>
                </a:xfrm>
                <a:custGeom>
                  <a:avLst/>
                  <a:gdLst>
                    <a:gd name="T0" fmla="*/ 1 w 2"/>
                    <a:gd name="T1" fmla="*/ 0 h 5"/>
                    <a:gd name="T2" fmla="*/ 0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2"/>
                        <a:pt x="1" y="5"/>
                        <a:pt x="0" y="5"/>
                      </a:cubicBezTo>
                      <a:cubicBezTo>
                        <a:pt x="1"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0" name="Freeform 11501">
                  <a:extLst>
                    <a:ext uri="{FF2B5EF4-FFF2-40B4-BE49-F238E27FC236}">
                      <a16:creationId xmlns:a16="http://schemas.microsoft.com/office/drawing/2014/main" id="{0DD7387C-2F42-547B-D05A-D1D7D1FB6787}"/>
                    </a:ext>
                  </a:extLst>
                </p:cNvPr>
                <p:cNvSpPr>
                  <a:spLocks/>
                </p:cNvSpPr>
                <p:nvPr/>
              </p:nvSpPr>
              <p:spPr bwMode="auto">
                <a:xfrm>
                  <a:off x="4758" y="2845"/>
                  <a:ext cx="1" cy="3"/>
                </a:xfrm>
                <a:custGeom>
                  <a:avLst/>
                  <a:gdLst>
                    <a:gd name="T0" fmla="*/ 1 w 1"/>
                    <a:gd name="T1" fmla="*/ 0 h 3"/>
                    <a:gd name="T2" fmla="*/ 0 w 1"/>
                    <a:gd name="T3" fmla="*/ 3 h 3"/>
                    <a:gd name="T4" fmla="*/ 1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1" y="0"/>
                      </a:moveTo>
                      <a:cubicBezTo>
                        <a:pt x="0" y="0"/>
                        <a:pt x="0" y="2"/>
                        <a:pt x="0" y="3"/>
                      </a:cubicBezTo>
                      <a:cubicBezTo>
                        <a:pt x="1" y="2"/>
                        <a:pt x="0"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1" name="Freeform 11502">
                  <a:extLst>
                    <a:ext uri="{FF2B5EF4-FFF2-40B4-BE49-F238E27FC236}">
                      <a16:creationId xmlns:a16="http://schemas.microsoft.com/office/drawing/2014/main" id="{910D4009-6051-9CC8-2BE9-466357CA23F2}"/>
                    </a:ext>
                  </a:extLst>
                </p:cNvPr>
                <p:cNvSpPr>
                  <a:spLocks/>
                </p:cNvSpPr>
                <p:nvPr/>
              </p:nvSpPr>
              <p:spPr bwMode="auto">
                <a:xfrm>
                  <a:off x="4761" y="2862"/>
                  <a:ext cx="1" cy="3"/>
                </a:xfrm>
                <a:custGeom>
                  <a:avLst/>
                  <a:gdLst>
                    <a:gd name="T0" fmla="*/ 1 w 2"/>
                    <a:gd name="T1" fmla="*/ 0 h 4"/>
                    <a:gd name="T2" fmla="*/ 0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2"/>
                        <a:pt x="1" y="4"/>
                        <a:pt x="0" y="2"/>
                      </a:cubicBezTo>
                      <a:cubicBezTo>
                        <a:pt x="1" y="2"/>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2" name="Freeform 11503">
                  <a:extLst>
                    <a:ext uri="{FF2B5EF4-FFF2-40B4-BE49-F238E27FC236}">
                      <a16:creationId xmlns:a16="http://schemas.microsoft.com/office/drawing/2014/main" id="{62216A3E-B882-C7B7-C901-C48B48489B48}"/>
                    </a:ext>
                  </a:extLst>
                </p:cNvPr>
                <p:cNvSpPr>
                  <a:spLocks/>
                </p:cNvSpPr>
                <p:nvPr/>
              </p:nvSpPr>
              <p:spPr bwMode="auto">
                <a:xfrm>
                  <a:off x="4757" y="2859"/>
                  <a:ext cx="2" cy="4"/>
                </a:xfrm>
                <a:custGeom>
                  <a:avLst/>
                  <a:gdLst>
                    <a:gd name="T0" fmla="*/ 2 w 2"/>
                    <a:gd name="T1" fmla="*/ 0 h 5"/>
                    <a:gd name="T2" fmla="*/ 2 w 2"/>
                    <a:gd name="T3" fmla="*/ 2 h 5"/>
                    <a:gd name="T4" fmla="*/ 1 w 2"/>
                    <a:gd name="T5" fmla="*/ 2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0"/>
                        <a:pt x="1" y="4"/>
                        <a:pt x="2" y="5"/>
                      </a:cubicBezTo>
                      <a:cubicBezTo>
                        <a:pt x="2" y="5"/>
                        <a:pt x="1" y="4"/>
                        <a:pt x="1" y="3"/>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3" name="Freeform 11504">
                  <a:extLst>
                    <a:ext uri="{FF2B5EF4-FFF2-40B4-BE49-F238E27FC236}">
                      <a16:creationId xmlns:a16="http://schemas.microsoft.com/office/drawing/2014/main" id="{62B59840-D603-790C-6C7A-40763446BF95}"/>
                    </a:ext>
                  </a:extLst>
                </p:cNvPr>
                <p:cNvSpPr>
                  <a:spLocks/>
                </p:cNvSpPr>
                <p:nvPr/>
              </p:nvSpPr>
              <p:spPr bwMode="auto">
                <a:xfrm>
                  <a:off x="4756" y="2857"/>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1" y="3"/>
                        <a:pt x="1" y="4"/>
                      </a:cubicBezTo>
                      <a:cubicBezTo>
                        <a:pt x="2"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4" name="Freeform 11505">
                  <a:extLst>
                    <a:ext uri="{FF2B5EF4-FFF2-40B4-BE49-F238E27FC236}">
                      <a16:creationId xmlns:a16="http://schemas.microsoft.com/office/drawing/2014/main" id="{13BAD9FC-1B2E-E596-54BB-FEC7C60DCFDF}"/>
                    </a:ext>
                  </a:extLst>
                </p:cNvPr>
                <p:cNvSpPr>
                  <a:spLocks/>
                </p:cNvSpPr>
                <p:nvPr/>
              </p:nvSpPr>
              <p:spPr bwMode="auto">
                <a:xfrm>
                  <a:off x="4676" y="2680"/>
                  <a:ext cx="24" cy="37"/>
                </a:xfrm>
                <a:custGeom>
                  <a:avLst/>
                  <a:gdLst>
                    <a:gd name="T0" fmla="*/ 3 w 28"/>
                    <a:gd name="T1" fmla="*/ 2 h 45"/>
                    <a:gd name="T2" fmla="*/ 1 w 28"/>
                    <a:gd name="T3" fmla="*/ 3 h 45"/>
                    <a:gd name="T4" fmla="*/ 1 w 28"/>
                    <a:gd name="T5" fmla="*/ 6 h 45"/>
                    <a:gd name="T6" fmla="*/ 2 w 28"/>
                    <a:gd name="T7" fmla="*/ 8 h 45"/>
                    <a:gd name="T8" fmla="*/ 3 w 28"/>
                    <a:gd name="T9" fmla="*/ 12 h 45"/>
                    <a:gd name="T10" fmla="*/ 3 w 28"/>
                    <a:gd name="T11" fmla="*/ 14 h 45"/>
                    <a:gd name="T12" fmla="*/ 6 w 28"/>
                    <a:gd name="T13" fmla="*/ 16 h 45"/>
                    <a:gd name="T14" fmla="*/ 7 w 28"/>
                    <a:gd name="T15" fmla="*/ 17 h 45"/>
                    <a:gd name="T16" fmla="*/ 9 w 28"/>
                    <a:gd name="T17" fmla="*/ 19 h 45"/>
                    <a:gd name="T18" fmla="*/ 11 w 28"/>
                    <a:gd name="T19" fmla="*/ 20 h 45"/>
                    <a:gd name="T20" fmla="*/ 13 w 28"/>
                    <a:gd name="T21" fmla="*/ 20 h 45"/>
                    <a:gd name="T22" fmla="*/ 14 w 28"/>
                    <a:gd name="T23" fmla="*/ 19 h 45"/>
                    <a:gd name="T24" fmla="*/ 15 w 28"/>
                    <a:gd name="T25" fmla="*/ 17 h 45"/>
                    <a:gd name="T26" fmla="*/ 15 w 28"/>
                    <a:gd name="T27" fmla="*/ 17 h 45"/>
                    <a:gd name="T28" fmla="*/ 15 w 28"/>
                    <a:gd name="T29" fmla="*/ 14 h 45"/>
                    <a:gd name="T30" fmla="*/ 15 w 28"/>
                    <a:gd name="T31" fmla="*/ 13 h 45"/>
                    <a:gd name="T32" fmla="*/ 14 w 28"/>
                    <a:gd name="T33" fmla="*/ 11 h 45"/>
                    <a:gd name="T34" fmla="*/ 13 w 28"/>
                    <a:gd name="T35" fmla="*/ 8 h 45"/>
                    <a:gd name="T36" fmla="*/ 12 w 28"/>
                    <a:gd name="T37" fmla="*/ 7 h 45"/>
                    <a:gd name="T38" fmla="*/ 9 w 28"/>
                    <a:gd name="T39" fmla="*/ 4 h 45"/>
                    <a:gd name="T40" fmla="*/ 8 w 28"/>
                    <a:gd name="T41" fmla="*/ 2 h 45"/>
                    <a:gd name="T42" fmla="*/ 6 w 28"/>
                    <a:gd name="T43" fmla="*/ 2 h 45"/>
                    <a:gd name="T44" fmla="*/ 4 w 28"/>
                    <a:gd name="T45" fmla="*/ 1 h 45"/>
                    <a:gd name="T46" fmla="*/ 3 w 28"/>
                    <a:gd name="T47" fmla="*/ 2 h 45"/>
                    <a:gd name="T48" fmla="*/ 3 w 28"/>
                    <a:gd name="T49" fmla="*/ 2 h 4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45">
                      <a:moveTo>
                        <a:pt x="3" y="3"/>
                      </a:moveTo>
                      <a:cubicBezTo>
                        <a:pt x="3" y="6"/>
                        <a:pt x="0" y="5"/>
                        <a:pt x="1" y="7"/>
                      </a:cubicBezTo>
                      <a:cubicBezTo>
                        <a:pt x="2" y="9"/>
                        <a:pt x="0" y="10"/>
                        <a:pt x="1" y="12"/>
                      </a:cubicBezTo>
                      <a:cubicBezTo>
                        <a:pt x="2" y="15"/>
                        <a:pt x="0" y="16"/>
                        <a:pt x="2" y="18"/>
                      </a:cubicBezTo>
                      <a:cubicBezTo>
                        <a:pt x="3" y="20"/>
                        <a:pt x="3" y="24"/>
                        <a:pt x="5" y="26"/>
                      </a:cubicBezTo>
                      <a:cubicBezTo>
                        <a:pt x="6" y="27"/>
                        <a:pt x="6" y="31"/>
                        <a:pt x="7" y="31"/>
                      </a:cubicBezTo>
                      <a:cubicBezTo>
                        <a:pt x="8" y="32"/>
                        <a:pt x="9" y="35"/>
                        <a:pt x="10" y="35"/>
                      </a:cubicBezTo>
                      <a:cubicBezTo>
                        <a:pt x="11" y="35"/>
                        <a:pt x="12" y="39"/>
                        <a:pt x="13" y="38"/>
                      </a:cubicBezTo>
                      <a:cubicBezTo>
                        <a:pt x="13" y="37"/>
                        <a:pt x="16" y="42"/>
                        <a:pt x="17" y="41"/>
                      </a:cubicBezTo>
                      <a:cubicBezTo>
                        <a:pt x="17" y="41"/>
                        <a:pt x="19" y="44"/>
                        <a:pt x="20" y="43"/>
                      </a:cubicBezTo>
                      <a:cubicBezTo>
                        <a:pt x="20" y="41"/>
                        <a:pt x="23" y="45"/>
                        <a:pt x="24" y="42"/>
                      </a:cubicBezTo>
                      <a:cubicBezTo>
                        <a:pt x="24" y="41"/>
                        <a:pt x="26" y="44"/>
                        <a:pt x="26" y="41"/>
                      </a:cubicBezTo>
                      <a:cubicBezTo>
                        <a:pt x="25" y="40"/>
                        <a:pt x="27" y="41"/>
                        <a:pt x="27" y="39"/>
                      </a:cubicBezTo>
                      <a:cubicBezTo>
                        <a:pt x="26" y="38"/>
                        <a:pt x="28" y="38"/>
                        <a:pt x="27" y="36"/>
                      </a:cubicBezTo>
                      <a:cubicBezTo>
                        <a:pt x="27" y="35"/>
                        <a:pt x="28" y="35"/>
                        <a:pt x="28" y="32"/>
                      </a:cubicBezTo>
                      <a:cubicBezTo>
                        <a:pt x="27" y="31"/>
                        <a:pt x="28" y="30"/>
                        <a:pt x="27" y="28"/>
                      </a:cubicBezTo>
                      <a:cubicBezTo>
                        <a:pt x="26" y="27"/>
                        <a:pt x="27" y="25"/>
                        <a:pt x="26" y="23"/>
                      </a:cubicBezTo>
                      <a:cubicBezTo>
                        <a:pt x="25" y="22"/>
                        <a:pt x="25" y="20"/>
                        <a:pt x="24" y="18"/>
                      </a:cubicBezTo>
                      <a:cubicBezTo>
                        <a:pt x="23" y="17"/>
                        <a:pt x="22" y="14"/>
                        <a:pt x="22" y="14"/>
                      </a:cubicBezTo>
                      <a:cubicBezTo>
                        <a:pt x="19" y="12"/>
                        <a:pt x="19" y="8"/>
                        <a:pt x="18" y="8"/>
                      </a:cubicBezTo>
                      <a:cubicBezTo>
                        <a:pt x="16" y="8"/>
                        <a:pt x="15" y="5"/>
                        <a:pt x="15" y="5"/>
                      </a:cubicBezTo>
                      <a:cubicBezTo>
                        <a:pt x="13" y="5"/>
                        <a:pt x="12" y="1"/>
                        <a:pt x="11" y="2"/>
                      </a:cubicBezTo>
                      <a:cubicBezTo>
                        <a:pt x="10" y="3"/>
                        <a:pt x="8" y="0"/>
                        <a:pt x="8" y="1"/>
                      </a:cubicBezTo>
                      <a:cubicBezTo>
                        <a:pt x="7" y="3"/>
                        <a:pt x="5" y="0"/>
                        <a:pt x="5" y="2"/>
                      </a:cubicBezTo>
                      <a:cubicBezTo>
                        <a:pt x="4" y="4"/>
                        <a:pt x="2" y="2"/>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5" name="Freeform 11506">
                  <a:extLst>
                    <a:ext uri="{FF2B5EF4-FFF2-40B4-BE49-F238E27FC236}">
                      <a16:creationId xmlns:a16="http://schemas.microsoft.com/office/drawing/2014/main" id="{7C13D7DB-2810-1AC6-5518-2A26E28A50ED}"/>
                    </a:ext>
                  </a:extLst>
                </p:cNvPr>
                <p:cNvSpPr>
                  <a:spLocks/>
                </p:cNvSpPr>
                <p:nvPr/>
              </p:nvSpPr>
              <p:spPr bwMode="auto">
                <a:xfrm>
                  <a:off x="4685" y="2681"/>
                  <a:ext cx="15" cy="36"/>
                </a:xfrm>
                <a:custGeom>
                  <a:avLst/>
                  <a:gdLst>
                    <a:gd name="T0" fmla="*/ 1 w 18"/>
                    <a:gd name="T1" fmla="*/ 16 h 44"/>
                    <a:gd name="T2" fmla="*/ 3 w 18"/>
                    <a:gd name="T3" fmla="*/ 16 h 44"/>
                    <a:gd name="T4" fmla="*/ 3 w 18"/>
                    <a:gd name="T5" fmla="*/ 14 h 44"/>
                    <a:gd name="T6" fmla="*/ 4 w 18"/>
                    <a:gd name="T7" fmla="*/ 13 h 44"/>
                    <a:gd name="T8" fmla="*/ 4 w 18"/>
                    <a:gd name="T9" fmla="*/ 13 h 44"/>
                    <a:gd name="T10" fmla="*/ 5 w 18"/>
                    <a:gd name="T11" fmla="*/ 11 h 44"/>
                    <a:gd name="T12" fmla="*/ 4 w 18"/>
                    <a:gd name="T13" fmla="*/ 9 h 44"/>
                    <a:gd name="T14" fmla="*/ 3 w 18"/>
                    <a:gd name="T15" fmla="*/ 7 h 44"/>
                    <a:gd name="T16" fmla="*/ 3 w 18"/>
                    <a:gd name="T17" fmla="*/ 4 h 44"/>
                    <a:gd name="T18" fmla="*/ 3 w 18"/>
                    <a:gd name="T19" fmla="*/ 2 h 44"/>
                    <a:gd name="T20" fmla="*/ 0 w 18"/>
                    <a:gd name="T21" fmla="*/ 1 h 44"/>
                    <a:gd name="T22" fmla="*/ 1 w 18"/>
                    <a:gd name="T23" fmla="*/ 1 h 44"/>
                    <a:gd name="T24" fmla="*/ 3 w 18"/>
                    <a:gd name="T25" fmla="*/ 2 h 44"/>
                    <a:gd name="T26" fmla="*/ 4 w 18"/>
                    <a:gd name="T27" fmla="*/ 3 h 44"/>
                    <a:gd name="T28" fmla="*/ 6 w 18"/>
                    <a:gd name="T29" fmla="*/ 6 h 44"/>
                    <a:gd name="T30" fmla="*/ 7 w 18"/>
                    <a:gd name="T31" fmla="*/ 7 h 44"/>
                    <a:gd name="T32" fmla="*/ 8 w 18"/>
                    <a:gd name="T33" fmla="*/ 10 h 44"/>
                    <a:gd name="T34" fmla="*/ 8 w 18"/>
                    <a:gd name="T35" fmla="*/ 12 h 44"/>
                    <a:gd name="T36" fmla="*/ 9 w 18"/>
                    <a:gd name="T37" fmla="*/ 13 h 44"/>
                    <a:gd name="T38" fmla="*/ 8 w 18"/>
                    <a:gd name="T39" fmla="*/ 16 h 44"/>
                    <a:gd name="T40" fmla="*/ 8 w 18"/>
                    <a:gd name="T41" fmla="*/ 16 h 44"/>
                    <a:gd name="T42" fmla="*/ 8 w 18"/>
                    <a:gd name="T43" fmla="*/ 18 h 44"/>
                    <a:gd name="T44" fmla="*/ 7 w 18"/>
                    <a:gd name="T45" fmla="*/ 19 h 44"/>
                    <a:gd name="T46" fmla="*/ 5 w 18"/>
                    <a:gd name="T47" fmla="*/ 19 h 44"/>
                    <a:gd name="T48" fmla="*/ 3 w 18"/>
                    <a:gd name="T49" fmla="*/ 18 h 44"/>
                    <a:gd name="T50" fmla="*/ 3 w 18"/>
                    <a:gd name="T51" fmla="*/ 16 h 44"/>
                    <a:gd name="T52" fmla="*/ 0 w 18"/>
                    <a:gd name="T53" fmla="*/ 16 h 44"/>
                    <a:gd name="T54" fmla="*/ 1 w 18"/>
                    <a:gd name="T55" fmla="*/ 16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4">
                      <a:moveTo>
                        <a:pt x="1" y="34"/>
                      </a:moveTo>
                      <a:cubicBezTo>
                        <a:pt x="1" y="33"/>
                        <a:pt x="4" y="36"/>
                        <a:pt x="5" y="34"/>
                      </a:cubicBezTo>
                      <a:cubicBezTo>
                        <a:pt x="5" y="33"/>
                        <a:pt x="8" y="35"/>
                        <a:pt x="7" y="32"/>
                      </a:cubicBezTo>
                      <a:cubicBezTo>
                        <a:pt x="6" y="31"/>
                        <a:pt x="8" y="32"/>
                        <a:pt x="8" y="30"/>
                      </a:cubicBezTo>
                      <a:cubicBezTo>
                        <a:pt x="7" y="29"/>
                        <a:pt x="9" y="30"/>
                        <a:pt x="8" y="28"/>
                      </a:cubicBezTo>
                      <a:cubicBezTo>
                        <a:pt x="8" y="26"/>
                        <a:pt x="9" y="26"/>
                        <a:pt x="9" y="24"/>
                      </a:cubicBezTo>
                      <a:cubicBezTo>
                        <a:pt x="8" y="22"/>
                        <a:pt x="9" y="22"/>
                        <a:pt x="8" y="19"/>
                      </a:cubicBezTo>
                      <a:cubicBezTo>
                        <a:pt x="7" y="18"/>
                        <a:pt x="8" y="16"/>
                        <a:pt x="7" y="15"/>
                      </a:cubicBezTo>
                      <a:cubicBezTo>
                        <a:pt x="6" y="13"/>
                        <a:pt x="6" y="11"/>
                        <a:pt x="5" y="9"/>
                      </a:cubicBezTo>
                      <a:cubicBezTo>
                        <a:pt x="4" y="8"/>
                        <a:pt x="3" y="6"/>
                        <a:pt x="3" y="5"/>
                      </a:cubicBezTo>
                      <a:cubicBezTo>
                        <a:pt x="1" y="4"/>
                        <a:pt x="1" y="2"/>
                        <a:pt x="0" y="1"/>
                      </a:cubicBezTo>
                      <a:cubicBezTo>
                        <a:pt x="1" y="1"/>
                        <a:pt x="1" y="1"/>
                        <a:pt x="1" y="1"/>
                      </a:cubicBezTo>
                      <a:cubicBezTo>
                        <a:pt x="2" y="0"/>
                        <a:pt x="3" y="4"/>
                        <a:pt x="5" y="4"/>
                      </a:cubicBezTo>
                      <a:cubicBezTo>
                        <a:pt x="5" y="4"/>
                        <a:pt x="6" y="7"/>
                        <a:pt x="8" y="7"/>
                      </a:cubicBezTo>
                      <a:cubicBezTo>
                        <a:pt x="9" y="7"/>
                        <a:pt x="9" y="11"/>
                        <a:pt x="12" y="13"/>
                      </a:cubicBezTo>
                      <a:cubicBezTo>
                        <a:pt x="12" y="13"/>
                        <a:pt x="13" y="16"/>
                        <a:pt x="14" y="17"/>
                      </a:cubicBezTo>
                      <a:cubicBezTo>
                        <a:pt x="15" y="19"/>
                        <a:pt x="15" y="21"/>
                        <a:pt x="16" y="22"/>
                      </a:cubicBezTo>
                      <a:cubicBezTo>
                        <a:pt x="17" y="24"/>
                        <a:pt x="16" y="26"/>
                        <a:pt x="17" y="27"/>
                      </a:cubicBezTo>
                      <a:cubicBezTo>
                        <a:pt x="18" y="29"/>
                        <a:pt x="17" y="30"/>
                        <a:pt x="18" y="31"/>
                      </a:cubicBezTo>
                      <a:cubicBezTo>
                        <a:pt x="18" y="34"/>
                        <a:pt x="17" y="34"/>
                        <a:pt x="17" y="35"/>
                      </a:cubicBezTo>
                      <a:cubicBezTo>
                        <a:pt x="18" y="37"/>
                        <a:pt x="16" y="37"/>
                        <a:pt x="17" y="38"/>
                      </a:cubicBezTo>
                      <a:cubicBezTo>
                        <a:pt x="17" y="40"/>
                        <a:pt x="15" y="39"/>
                        <a:pt x="16" y="40"/>
                      </a:cubicBezTo>
                      <a:cubicBezTo>
                        <a:pt x="16" y="43"/>
                        <a:pt x="14" y="40"/>
                        <a:pt x="14" y="41"/>
                      </a:cubicBezTo>
                      <a:cubicBezTo>
                        <a:pt x="13" y="44"/>
                        <a:pt x="10" y="40"/>
                        <a:pt x="10" y="42"/>
                      </a:cubicBezTo>
                      <a:cubicBezTo>
                        <a:pt x="9" y="43"/>
                        <a:pt x="7" y="40"/>
                        <a:pt x="7" y="40"/>
                      </a:cubicBezTo>
                      <a:cubicBezTo>
                        <a:pt x="6" y="41"/>
                        <a:pt x="3" y="36"/>
                        <a:pt x="3" y="37"/>
                      </a:cubicBezTo>
                      <a:cubicBezTo>
                        <a:pt x="2" y="38"/>
                        <a:pt x="1" y="35"/>
                        <a:pt x="0" y="34"/>
                      </a:cubicBezTo>
                      <a:lnTo>
                        <a:pt x="1" y="34"/>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6" name="Freeform 11507">
                  <a:extLst>
                    <a:ext uri="{FF2B5EF4-FFF2-40B4-BE49-F238E27FC236}">
                      <a16:creationId xmlns:a16="http://schemas.microsoft.com/office/drawing/2014/main" id="{4FA65754-B136-485E-983D-23890FC410DC}"/>
                    </a:ext>
                  </a:extLst>
                </p:cNvPr>
                <p:cNvSpPr>
                  <a:spLocks/>
                </p:cNvSpPr>
                <p:nvPr/>
              </p:nvSpPr>
              <p:spPr bwMode="auto">
                <a:xfrm>
                  <a:off x="4685" y="2694"/>
                  <a:ext cx="15" cy="23"/>
                </a:xfrm>
                <a:custGeom>
                  <a:avLst/>
                  <a:gdLst>
                    <a:gd name="T0" fmla="*/ 0 w 18"/>
                    <a:gd name="T1" fmla="*/ 8 h 29"/>
                    <a:gd name="T2" fmla="*/ 3 w 18"/>
                    <a:gd name="T3" fmla="*/ 8 h 29"/>
                    <a:gd name="T4" fmla="*/ 3 w 18"/>
                    <a:gd name="T5" fmla="*/ 10 h 29"/>
                    <a:gd name="T6" fmla="*/ 5 w 18"/>
                    <a:gd name="T7" fmla="*/ 10 h 29"/>
                    <a:gd name="T8" fmla="*/ 7 w 18"/>
                    <a:gd name="T9" fmla="*/ 10 h 29"/>
                    <a:gd name="T10" fmla="*/ 8 w 18"/>
                    <a:gd name="T11" fmla="*/ 10 h 29"/>
                    <a:gd name="T12" fmla="*/ 8 w 18"/>
                    <a:gd name="T13" fmla="*/ 9 h 29"/>
                    <a:gd name="T14" fmla="*/ 8 w 18"/>
                    <a:gd name="T15" fmla="*/ 8 h 29"/>
                    <a:gd name="T16" fmla="*/ 9 w 18"/>
                    <a:gd name="T17" fmla="*/ 6 h 29"/>
                    <a:gd name="T18" fmla="*/ 8 w 18"/>
                    <a:gd name="T19" fmla="*/ 5 h 29"/>
                    <a:gd name="T20" fmla="*/ 8 w 18"/>
                    <a:gd name="T21" fmla="*/ 3 h 29"/>
                    <a:gd name="T22" fmla="*/ 7 w 18"/>
                    <a:gd name="T23" fmla="*/ 2 h 29"/>
                    <a:gd name="T24" fmla="*/ 7 w 18"/>
                    <a:gd name="T25" fmla="*/ 0 h 29"/>
                    <a:gd name="T26" fmla="*/ 7 w 18"/>
                    <a:gd name="T27" fmla="*/ 2 h 29"/>
                    <a:gd name="T28" fmla="*/ 8 w 18"/>
                    <a:gd name="T29" fmla="*/ 3 h 29"/>
                    <a:gd name="T30" fmla="*/ 8 w 18"/>
                    <a:gd name="T31" fmla="*/ 5 h 29"/>
                    <a:gd name="T32" fmla="*/ 8 w 18"/>
                    <a:gd name="T33" fmla="*/ 6 h 29"/>
                    <a:gd name="T34" fmla="*/ 8 w 18"/>
                    <a:gd name="T35" fmla="*/ 8 h 29"/>
                    <a:gd name="T36" fmla="*/ 7 w 18"/>
                    <a:gd name="T37" fmla="*/ 8 h 29"/>
                    <a:gd name="T38" fmla="*/ 6 w 18"/>
                    <a:gd name="T39" fmla="*/ 9 h 29"/>
                    <a:gd name="T40" fmla="*/ 4 w 18"/>
                    <a:gd name="T41" fmla="*/ 9 h 29"/>
                    <a:gd name="T42" fmla="*/ 3 w 18"/>
                    <a:gd name="T43" fmla="*/ 8 h 29"/>
                    <a:gd name="T44" fmla="*/ 2 w 18"/>
                    <a:gd name="T45" fmla="*/ 8 h 29"/>
                    <a:gd name="T46" fmla="*/ 1 w 18"/>
                    <a:gd name="T47" fmla="*/ 8 h 29"/>
                    <a:gd name="T48" fmla="*/ 0 w 18"/>
                    <a:gd name="T49" fmla="*/ 8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 h="29">
                      <a:moveTo>
                        <a:pt x="0" y="19"/>
                      </a:moveTo>
                      <a:cubicBezTo>
                        <a:pt x="1" y="20"/>
                        <a:pt x="2" y="23"/>
                        <a:pt x="3" y="22"/>
                      </a:cubicBezTo>
                      <a:cubicBezTo>
                        <a:pt x="3" y="21"/>
                        <a:pt x="6" y="26"/>
                        <a:pt x="7" y="25"/>
                      </a:cubicBezTo>
                      <a:cubicBezTo>
                        <a:pt x="7" y="25"/>
                        <a:pt x="9" y="28"/>
                        <a:pt x="10" y="27"/>
                      </a:cubicBezTo>
                      <a:cubicBezTo>
                        <a:pt x="10" y="25"/>
                        <a:pt x="13" y="29"/>
                        <a:pt x="14" y="26"/>
                      </a:cubicBezTo>
                      <a:cubicBezTo>
                        <a:pt x="14" y="25"/>
                        <a:pt x="16" y="28"/>
                        <a:pt x="16" y="25"/>
                      </a:cubicBezTo>
                      <a:cubicBezTo>
                        <a:pt x="15" y="24"/>
                        <a:pt x="17" y="25"/>
                        <a:pt x="17" y="23"/>
                      </a:cubicBezTo>
                      <a:cubicBezTo>
                        <a:pt x="16" y="22"/>
                        <a:pt x="18" y="22"/>
                        <a:pt x="17" y="20"/>
                      </a:cubicBezTo>
                      <a:cubicBezTo>
                        <a:pt x="17" y="19"/>
                        <a:pt x="18" y="19"/>
                        <a:pt x="18" y="16"/>
                      </a:cubicBezTo>
                      <a:cubicBezTo>
                        <a:pt x="17" y="15"/>
                        <a:pt x="18" y="14"/>
                        <a:pt x="17" y="12"/>
                      </a:cubicBezTo>
                      <a:cubicBezTo>
                        <a:pt x="16" y="11"/>
                        <a:pt x="17" y="9"/>
                        <a:pt x="16" y="7"/>
                      </a:cubicBezTo>
                      <a:cubicBezTo>
                        <a:pt x="15" y="6"/>
                        <a:pt x="15" y="4"/>
                        <a:pt x="14" y="2"/>
                      </a:cubicBezTo>
                      <a:cubicBezTo>
                        <a:pt x="13" y="1"/>
                        <a:pt x="13" y="1"/>
                        <a:pt x="13" y="0"/>
                      </a:cubicBezTo>
                      <a:cubicBezTo>
                        <a:pt x="13" y="1"/>
                        <a:pt x="13" y="3"/>
                        <a:pt x="14" y="3"/>
                      </a:cubicBezTo>
                      <a:cubicBezTo>
                        <a:pt x="16" y="5"/>
                        <a:pt x="14" y="7"/>
                        <a:pt x="15" y="8"/>
                      </a:cubicBezTo>
                      <a:cubicBezTo>
                        <a:pt x="16" y="11"/>
                        <a:pt x="15" y="11"/>
                        <a:pt x="16" y="13"/>
                      </a:cubicBezTo>
                      <a:cubicBezTo>
                        <a:pt x="17" y="15"/>
                        <a:pt x="15" y="15"/>
                        <a:pt x="16" y="17"/>
                      </a:cubicBezTo>
                      <a:cubicBezTo>
                        <a:pt x="17" y="19"/>
                        <a:pt x="15" y="18"/>
                        <a:pt x="15" y="19"/>
                      </a:cubicBezTo>
                      <a:cubicBezTo>
                        <a:pt x="16" y="21"/>
                        <a:pt x="13" y="20"/>
                        <a:pt x="14" y="21"/>
                      </a:cubicBezTo>
                      <a:cubicBezTo>
                        <a:pt x="15" y="24"/>
                        <a:pt x="12" y="21"/>
                        <a:pt x="12" y="23"/>
                      </a:cubicBezTo>
                      <a:cubicBezTo>
                        <a:pt x="12" y="25"/>
                        <a:pt x="9" y="22"/>
                        <a:pt x="8" y="23"/>
                      </a:cubicBezTo>
                      <a:cubicBezTo>
                        <a:pt x="8" y="25"/>
                        <a:pt x="5" y="21"/>
                        <a:pt x="5" y="22"/>
                      </a:cubicBezTo>
                      <a:cubicBezTo>
                        <a:pt x="4" y="23"/>
                        <a:pt x="3" y="20"/>
                        <a:pt x="2" y="19"/>
                      </a:cubicBezTo>
                      <a:cubicBezTo>
                        <a:pt x="1" y="19"/>
                        <a:pt x="1" y="19"/>
                        <a:pt x="1" y="19"/>
                      </a:cubicBezTo>
                      <a:lnTo>
                        <a:pt x="0" y="19"/>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7" name="Freeform 11508">
                  <a:extLst>
                    <a:ext uri="{FF2B5EF4-FFF2-40B4-BE49-F238E27FC236}">
                      <a16:creationId xmlns:a16="http://schemas.microsoft.com/office/drawing/2014/main" id="{75BAC58D-674B-DAB2-6509-B10CFE1EBEA9}"/>
                    </a:ext>
                  </a:extLst>
                </p:cNvPr>
                <p:cNvSpPr>
                  <a:spLocks/>
                </p:cNvSpPr>
                <p:nvPr/>
              </p:nvSpPr>
              <p:spPr bwMode="auto">
                <a:xfrm>
                  <a:off x="4687" y="2689"/>
                  <a:ext cx="1" cy="2"/>
                </a:xfrm>
                <a:custGeom>
                  <a:avLst/>
                  <a:gdLst>
                    <a:gd name="T0" fmla="*/ 0 w 1"/>
                    <a:gd name="T1" fmla="*/ 0 h 3"/>
                    <a:gd name="T2" fmla="*/ 1 w 1"/>
                    <a:gd name="T3" fmla="*/ 1 h 3"/>
                    <a:gd name="T4" fmla="*/ 0 w 1"/>
                    <a:gd name="T5" fmla="*/ 1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0" y="1"/>
                        <a:pt x="1" y="2"/>
                        <a:pt x="1" y="3"/>
                      </a:cubicBezTo>
                      <a:cubicBezTo>
                        <a:pt x="1" y="3"/>
                        <a:pt x="1" y="3"/>
                        <a:pt x="0" y="3"/>
                      </a:cubicBezTo>
                      <a:cubicBezTo>
                        <a:pt x="0"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8" name="Freeform 11509">
                  <a:extLst>
                    <a:ext uri="{FF2B5EF4-FFF2-40B4-BE49-F238E27FC236}">
                      <a16:creationId xmlns:a16="http://schemas.microsoft.com/office/drawing/2014/main" id="{AC4D46CE-67D5-7766-5AB6-5836C4BADBD1}"/>
                    </a:ext>
                  </a:extLst>
                </p:cNvPr>
                <p:cNvSpPr>
                  <a:spLocks/>
                </p:cNvSpPr>
                <p:nvPr/>
              </p:nvSpPr>
              <p:spPr bwMode="auto">
                <a:xfrm>
                  <a:off x="4684" y="2685"/>
                  <a:ext cx="1" cy="4"/>
                </a:xfrm>
                <a:custGeom>
                  <a:avLst/>
                  <a:gdLst>
                    <a:gd name="T0" fmla="*/ 0 w 1"/>
                    <a:gd name="T1" fmla="*/ 0 h 4"/>
                    <a:gd name="T2" fmla="*/ 1 w 1"/>
                    <a:gd name="T3" fmla="*/ 4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1"/>
                        <a:pt x="1" y="4"/>
                        <a:pt x="1" y="4"/>
                      </a:cubicBezTo>
                      <a:cubicBezTo>
                        <a:pt x="0" y="3"/>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29" name="Freeform 11510">
                  <a:extLst>
                    <a:ext uri="{FF2B5EF4-FFF2-40B4-BE49-F238E27FC236}">
                      <a16:creationId xmlns:a16="http://schemas.microsoft.com/office/drawing/2014/main" id="{D0C4DE03-EF9D-A240-CC41-4E578D21BDEC}"/>
                    </a:ext>
                  </a:extLst>
                </p:cNvPr>
                <p:cNvSpPr>
                  <a:spLocks/>
                </p:cNvSpPr>
                <p:nvPr/>
              </p:nvSpPr>
              <p:spPr bwMode="auto">
                <a:xfrm>
                  <a:off x="4685" y="2693"/>
                  <a:ext cx="2" cy="3"/>
                </a:xfrm>
                <a:custGeom>
                  <a:avLst/>
                  <a:gdLst>
                    <a:gd name="T0" fmla="*/ 1 w 2"/>
                    <a:gd name="T1" fmla="*/ 0 h 4"/>
                    <a:gd name="T2" fmla="*/ 0 w 2"/>
                    <a:gd name="T3" fmla="*/ 0 h 4"/>
                    <a:gd name="T4" fmla="*/ 2 w 2"/>
                    <a:gd name="T5" fmla="*/ 2 h 4"/>
                    <a:gd name="T6" fmla="*/ 1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1" y="0"/>
                        <a:pt x="0" y="0"/>
                        <a:pt x="0" y="0"/>
                      </a:cubicBezTo>
                      <a:cubicBezTo>
                        <a:pt x="0" y="1"/>
                        <a:pt x="1" y="3"/>
                        <a:pt x="2" y="4"/>
                      </a:cubicBezTo>
                      <a:cubicBezTo>
                        <a:pt x="2" y="3"/>
                        <a:pt x="0"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0" name="Freeform 11511">
                  <a:extLst>
                    <a:ext uri="{FF2B5EF4-FFF2-40B4-BE49-F238E27FC236}">
                      <a16:creationId xmlns:a16="http://schemas.microsoft.com/office/drawing/2014/main" id="{AEB2E361-25CB-A04C-4733-D8415D5205B6}"/>
                    </a:ext>
                  </a:extLst>
                </p:cNvPr>
                <p:cNvSpPr>
                  <a:spLocks/>
                </p:cNvSpPr>
                <p:nvPr/>
              </p:nvSpPr>
              <p:spPr bwMode="auto">
                <a:xfrm>
                  <a:off x="4681" y="2688"/>
                  <a:ext cx="2" cy="6"/>
                </a:xfrm>
                <a:custGeom>
                  <a:avLst/>
                  <a:gdLst>
                    <a:gd name="T0" fmla="*/ 0 w 3"/>
                    <a:gd name="T1" fmla="*/ 1 h 7"/>
                    <a:gd name="T2" fmla="*/ 1 w 3"/>
                    <a:gd name="T3" fmla="*/ 3 h 7"/>
                    <a:gd name="T4" fmla="*/ 1 w 3"/>
                    <a:gd name="T5" fmla="*/ 3 h 7"/>
                    <a:gd name="T6" fmla="*/ 1 w 3"/>
                    <a:gd name="T7" fmla="*/ 3 h 7"/>
                    <a:gd name="T8" fmla="*/ 0 w 3"/>
                    <a:gd name="T9" fmla="*/ 0 h 7"/>
                    <a:gd name="T10" fmla="*/ 0 w 3"/>
                    <a:gd name="T11" fmla="*/ 1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0" y="1"/>
                      </a:moveTo>
                      <a:cubicBezTo>
                        <a:pt x="1" y="1"/>
                        <a:pt x="1" y="2"/>
                        <a:pt x="2" y="3"/>
                      </a:cubicBezTo>
                      <a:cubicBezTo>
                        <a:pt x="2" y="3"/>
                        <a:pt x="3" y="7"/>
                        <a:pt x="2" y="6"/>
                      </a:cubicBezTo>
                      <a:cubicBezTo>
                        <a:pt x="2" y="5"/>
                        <a:pt x="2" y="5"/>
                        <a:pt x="2" y="4"/>
                      </a:cubicBezTo>
                      <a:cubicBezTo>
                        <a:pt x="2" y="3"/>
                        <a:pt x="1" y="1"/>
                        <a:pt x="0" y="0"/>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1" name="Freeform 11512">
                  <a:extLst>
                    <a:ext uri="{FF2B5EF4-FFF2-40B4-BE49-F238E27FC236}">
                      <a16:creationId xmlns:a16="http://schemas.microsoft.com/office/drawing/2014/main" id="{BB09EA9C-A78B-47B6-F555-88AC14A8012E}"/>
                    </a:ext>
                  </a:extLst>
                </p:cNvPr>
                <p:cNvSpPr>
                  <a:spLocks/>
                </p:cNvSpPr>
                <p:nvPr/>
              </p:nvSpPr>
              <p:spPr bwMode="auto">
                <a:xfrm>
                  <a:off x="4681" y="2683"/>
                  <a:ext cx="1" cy="4"/>
                </a:xfrm>
                <a:custGeom>
                  <a:avLst/>
                  <a:gdLst>
                    <a:gd name="T0" fmla="*/ 1 w 2"/>
                    <a:gd name="T1" fmla="*/ 2 h 5"/>
                    <a:gd name="T2" fmla="*/ 1 w 2"/>
                    <a:gd name="T3" fmla="*/ 2 h 5"/>
                    <a:gd name="T4" fmla="*/ 1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2" y="3"/>
                      </a:moveTo>
                      <a:cubicBezTo>
                        <a:pt x="1" y="0"/>
                        <a:pt x="0" y="3"/>
                        <a:pt x="1" y="5"/>
                      </a:cubicBezTo>
                      <a:cubicBezTo>
                        <a:pt x="1" y="4"/>
                        <a:pt x="1" y="2"/>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2" name="Freeform 11513">
                  <a:extLst>
                    <a:ext uri="{FF2B5EF4-FFF2-40B4-BE49-F238E27FC236}">
                      <a16:creationId xmlns:a16="http://schemas.microsoft.com/office/drawing/2014/main" id="{15F8CABF-2F3F-0FBC-A945-7DC059F7266B}"/>
                    </a:ext>
                  </a:extLst>
                </p:cNvPr>
                <p:cNvSpPr>
                  <a:spLocks/>
                </p:cNvSpPr>
                <p:nvPr/>
              </p:nvSpPr>
              <p:spPr bwMode="auto">
                <a:xfrm>
                  <a:off x="4689" y="2699"/>
                  <a:ext cx="2" cy="5"/>
                </a:xfrm>
                <a:custGeom>
                  <a:avLst/>
                  <a:gdLst>
                    <a:gd name="T0" fmla="*/ 1 w 3"/>
                    <a:gd name="T1" fmla="*/ 1 h 6"/>
                    <a:gd name="T2" fmla="*/ 1 w 3"/>
                    <a:gd name="T3" fmla="*/ 3 h 6"/>
                    <a:gd name="T4" fmla="*/ 0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1" y="1"/>
                      </a:moveTo>
                      <a:cubicBezTo>
                        <a:pt x="1" y="0"/>
                        <a:pt x="3" y="6"/>
                        <a:pt x="1" y="4"/>
                      </a:cubicBezTo>
                      <a:cubicBezTo>
                        <a:pt x="1" y="3"/>
                        <a:pt x="2"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3" name="Freeform 11514">
                  <a:extLst>
                    <a:ext uri="{FF2B5EF4-FFF2-40B4-BE49-F238E27FC236}">
                      <a16:creationId xmlns:a16="http://schemas.microsoft.com/office/drawing/2014/main" id="{45EDB78E-153E-80EF-7ACB-36C0F89690ED}"/>
                    </a:ext>
                  </a:extLst>
                </p:cNvPr>
                <p:cNvSpPr>
                  <a:spLocks/>
                </p:cNvSpPr>
                <p:nvPr/>
              </p:nvSpPr>
              <p:spPr bwMode="auto">
                <a:xfrm>
                  <a:off x="4684" y="2697"/>
                  <a:ext cx="2" cy="5"/>
                </a:xfrm>
                <a:custGeom>
                  <a:avLst/>
                  <a:gdLst>
                    <a:gd name="T0" fmla="*/ 1 w 3"/>
                    <a:gd name="T1" fmla="*/ 1 h 6"/>
                    <a:gd name="T2" fmla="*/ 1 w 3"/>
                    <a:gd name="T3" fmla="*/ 3 h 6"/>
                    <a:gd name="T4" fmla="*/ 1 w 3"/>
                    <a:gd name="T5" fmla="*/ 3 h 6"/>
                    <a:gd name="T6" fmla="*/ 1 w 3"/>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1"/>
                      </a:moveTo>
                      <a:cubicBezTo>
                        <a:pt x="0" y="0"/>
                        <a:pt x="2" y="5"/>
                        <a:pt x="3" y="6"/>
                      </a:cubicBezTo>
                      <a:cubicBezTo>
                        <a:pt x="3" y="5"/>
                        <a:pt x="2" y="4"/>
                        <a:pt x="2" y="4"/>
                      </a:cubicBezTo>
                      <a:cubicBezTo>
                        <a:pt x="1" y="3"/>
                        <a:pt x="2"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4" name="Freeform 11515">
                  <a:extLst>
                    <a:ext uri="{FF2B5EF4-FFF2-40B4-BE49-F238E27FC236}">
                      <a16:creationId xmlns:a16="http://schemas.microsoft.com/office/drawing/2014/main" id="{8B85BD8C-04D2-AC1D-8725-108A61AE27FC}"/>
                    </a:ext>
                  </a:extLst>
                </p:cNvPr>
                <p:cNvSpPr>
                  <a:spLocks/>
                </p:cNvSpPr>
                <p:nvPr/>
              </p:nvSpPr>
              <p:spPr bwMode="auto">
                <a:xfrm>
                  <a:off x="4680" y="2693"/>
                  <a:ext cx="1" cy="4"/>
                </a:xfrm>
                <a:custGeom>
                  <a:avLst/>
                  <a:gdLst>
                    <a:gd name="T0" fmla="*/ 0 w 2"/>
                    <a:gd name="T1" fmla="*/ 0 h 5"/>
                    <a:gd name="T2" fmla="*/ 1 w 2"/>
                    <a:gd name="T3" fmla="*/ 2 h 5"/>
                    <a:gd name="T4" fmla="*/ 0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1" y="2"/>
                        <a:pt x="2" y="5"/>
                        <a:pt x="1" y="5"/>
                      </a:cubicBezTo>
                      <a:cubicBezTo>
                        <a:pt x="1" y="5"/>
                        <a:pt x="0" y="3"/>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5" name="Freeform 11516">
                  <a:extLst>
                    <a:ext uri="{FF2B5EF4-FFF2-40B4-BE49-F238E27FC236}">
                      <a16:creationId xmlns:a16="http://schemas.microsoft.com/office/drawing/2014/main" id="{002DA262-486C-4572-F66B-03C5A1FE4747}"/>
                    </a:ext>
                  </a:extLst>
                </p:cNvPr>
                <p:cNvSpPr>
                  <a:spLocks/>
                </p:cNvSpPr>
                <p:nvPr/>
              </p:nvSpPr>
              <p:spPr bwMode="auto">
                <a:xfrm>
                  <a:off x="4678" y="2688"/>
                  <a:ext cx="1" cy="3"/>
                </a:xfrm>
                <a:custGeom>
                  <a:avLst/>
                  <a:gdLst>
                    <a:gd name="T0" fmla="*/ 1 w 1"/>
                    <a:gd name="T1" fmla="*/ 0 h 4"/>
                    <a:gd name="T2" fmla="*/ 1 w 1"/>
                    <a:gd name="T3" fmla="*/ 2 h 4"/>
                    <a:gd name="T4" fmla="*/ 1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1" y="0"/>
                      </a:moveTo>
                      <a:cubicBezTo>
                        <a:pt x="0" y="0"/>
                        <a:pt x="0" y="2"/>
                        <a:pt x="1" y="4"/>
                      </a:cubicBezTo>
                      <a:cubicBezTo>
                        <a:pt x="1"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6" name="Freeform 11517">
                  <a:extLst>
                    <a:ext uri="{FF2B5EF4-FFF2-40B4-BE49-F238E27FC236}">
                      <a16:creationId xmlns:a16="http://schemas.microsoft.com/office/drawing/2014/main" id="{167CEE50-4A7A-340A-7592-04430C5CA85C}"/>
                    </a:ext>
                  </a:extLst>
                </p:cNvPr>
                <p:cNvSpPr>
                  <a:spLocks/>
                </p:cNvSpPr>
                <p:nvPr/>
              </p:nvSpPr>
              <p:spPr bwMode="auto">
                <a:xfrm>
                  <a:off x="4686" y="2703"/>
                  <a:ext cx="2" cy="4"/>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1"/>
                        <a:pt x="1" y="4"/>
                        <a:pt x="0" y="2"/>
                      </a:cubicBezTo>
                      <a:cubicBezTo>
                        <a:pt x="1" y="2"/>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7" name="Freeform 11518">
                  <a:extLst>
                    <a:ext uri="{FF2B5EF4-FFF2-40B4-BE49-F238E27FC236}">
                      <a16:creationId xmlns:a16="http://schemas.microsoft.com/office/drawing/2014/main" id="{E5A7FCD4-CBCC-ADC4-3899-CC8BC2E3334F}"/>
                    </a:ext>
                  </a:extLst>
                </p:cNvPr>
                <p:cNvSpPr>
                  <a:spLocks/>
                </p:cNvSpPr>
                <p:nvPr/>
              </p:nvSpPr>
              <p:spPr bwMode="auto">
                <a:xfrm>
                  <a:off x="4682" y="2700"/>
                  <a:ext cx="3" cy="4"/>
                </a:xfrm>
                <a:custGeom>
                  <a:avLst/>
                  <a:gdLst>
                    <a:gd name="T0" fmla="*/ 1 w 3"/>
                    <a:gd name="T1" fmla="*/ 1 h 5"/>
                    <a:gd name="T2" fmla="*/ 3 w 3"/>
                    <a:gd name="T3" fmla="*/ 2 h 5"/>
                    <a:gd name="T4" fmla="*/ 1 w 3"/>
                    <a:gd name="T5" fmla="*/ 2 h 5"/>
                    <a:gd name="T6" fmla="*/ 1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1"/>
                      </a:moveTo>
                      <a:cubicBezTo>
                        <a:pt x="0" y="0"/>
                        <a:pt x="1" y="5"/>
                        <a:pt x="3" y="5"/>
                      </a:cubicBezTo>
                      <a:cubicBezTo>
                        <a:pt x="2" y="5"/>
                        <a:pt x="2" y="5"/>
                        <a:pt x="1" y="4"/>
                      </a:cubicBezTo>
                      <a:cubicBezTo>
                        <a:pt x="0" y="3"/>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8" name="Freeform 11519">
                  <a:extLst>
                    <a:ext uri="{FF2B5EF4-FFF2-40B4-BE49-F238E27FC236}">
                      <a16:creationId xmlns:a16="http://schemas.microsoft.com/office/drawing/2014/main" id="{E4B37DCA-0EAB-FA28-7580-2C9DE35CA0DE}"/>
                    </a:ext>
                  </a:extLst>
                </p:cNvPr>
                <p:cNvSpPr>
                  <a:spLocks/>
                </p:cNvSpPr>
                <p:nvPr/>
              </p:nvSpPr>
              <p:spPr bwMode="auto">
                <a:xfrm>
                  <a:off x="4680" y="2699"/>
                  <a:ext cx="2" cy="4"/>
                </a:xfrm>
                <a:custGeom>
                  <a:avLst/>
                  <a:gdLst>
                    <a:gd name="T0" fmla="*/ 1 w 3"/>
                    <a:gd name="T1" fmla="*/ 0 h 4"/>
                    <a:gd name="T2" fmla="*/ 1 w 3"/>
                    <a:gd name="T3" fmla="*/ 4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1"/>
                        <a:pt x="2" y="4"/>
                        <a:pt x="2" y="4"/>
                      </a:cubicBezTo>
                      <a:cubicBezTo>
                        <a:pt x="3"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39" name="Freeform 11520">
                  <a:extLst>
                    <a:ext uri="{FF2B5EF4-FFF2-40B4-BE49-F238E27FC236}">
                      <a16:creationId xmlns:a16="http://schemas.microsoft.com/office/drawing/2014/main" id="{571181A8-67D3-D909-14A9-B9C6CB582FC1}"/>
                    </a:ext>
                  </a:extLst>
                </p:cNvPr>
                <p:cNvSpPr>
                  <a:spLocks/>
                </p:cNvSpPr>
                <p:nvPr/>
              </p:nvSpPr>
              <p:spPr bwMode="auto">
                <a:xfrm>
                  <a:off x="4530" y="2382"/>
                  <a:ext cx="27" cy="36"/>
                </a:xfrm>
                <a:custGeom>
                  <a:avLst/>
                  <a:gdLst>
                    <a:gd name="T0" fmla="*/ 3 w 32"/>
                    <a:gd name="T1" fmla="*/ 3 h 43"/>
                    <a:gd name="T2" fmla="*/ 1 w 32"/>
                    <a:gd name="T3" fmla="*/ 3 h 43"/>
                    <a:gd name="T4" fmla="*/ 1 w 32"/>
                    <a:gd name="T5" fmla="*/ 6 h 43"/>
                    <a:gd name="T6" fmla="*/ 2 w 32"/>
                    <a:gd name="T7" fmla="*/ 9 h 43"/>
                    <a:gd name="T8" fmla="*/ 3 w 32"/>
                    <a:gd name="T9" fmla="*/ 13 h 43"/>
                    <a:gd name="T10" fmla="*/ 4 w 32"/>
                    <a:gd name="T11" fmla="*/ 15 h 43"/>
                    <a:gd name="T12" fmla="*/ 6 w 32"/>
                    <a:gd name="T13" fmla="*/ 16 h 43"/>
                    <a:gd name="T14" fmla="*/ 7 w 32"/>
                    <a:gd name="T15" fmla="*/ 18 h 43"/>
                    <a:gd name="T16" fmla="*/ 8 w 32"/>
                    <a:gd name="T17" fmla="*/ 19 h 43"/>
                    <a:gd name="T18" fmla="*/ 9 w 32"/>
                    <a:gd name="T19" fmla="*/ 19 h 43"/>
                    <a:gd name="T20" fmla="*/ 10 w 32"/>
                    <a:gd name="T21" fmla="*/ 19 h 43"/>
                    <a:gd name="T22" fmla="*/ 12 w 32"/>
                    <a:gd name="T23" fmla="*/ 20 h 43"/>
                    <a:gd name="T24" fmla="*/ 12 w 32"/>
                    <a:gd name="T25" fmla="*/ 20 h 43"/>
                    <a:gd name="T26" fmla="*/ 14 w 32"/>
                    <a:gd name="T27" fmla="*/ 20 h 43"/>
                    <a:gd name="T28" fmla="*/ 14 w 32"/>
                    <a:gd name="T29" fmla="*/ 19 h 43"/>
                    <a:gd name="T30" fmla="*/ 14 w 32"/>
                    <a:gd name="T31" fmla="*/ 19 h 43"/>
                    <a:gd name="T32" fmla="*/ 15 w 32"/>
                    <a:gd name="T33" fmla="*/ 19 h 43"/>
                    <a:gd name="T34" fmla="*/ 16 w 32"/>
                    <a:gd name="T35" fmla="*/ 17 h 43"/>
                    <a:gd name="T36" fmla="*/ 16 w 32"/>
                    <a:gd name="T37" fmla="*/ 16 h 43"/>
                    <a:gd name="T38" fmla="*/ 16 w 32"/>
                    <a:gd name="T39" fmla="*/ 13 h 43"/>
                    <a:gd name="T40" fmla="*/ 15 w 32"/>
                    <a:gd name="T41" fmla="*/ 11 h 43"/>
                    <a:gd name="T42" fmla="*/ 14 w 32"/>
                    <a:gd name="T43" fmla="*/ 8 h 43"/>
                    <a:gd name="T44" fmla="*/ 13 w 32"/>
                    <a:gd name="T45" fmla="*/ 7 h 43"/>
                    <a:gd name="T46" fmla="*/ 11 w 32"/>
                    <a:gd name="T47" fmla="*/ 4 h 43"/>
                    <a:gd name="T48" fmla="*/ 8 w 32"/>
                    <a:gd name="T49" fmla="*/ 3 h 43"/>
                    <a:gd name="T50" fmla="*/ 7 w 32"/>
                    <a:gd name="T51" fmla="*/ 2 h 43"/>
                    <a:gd name="T52" fmla="*/ 6 w 32"/>
                    <a:gd name="T53" fmla="*/ 1 h 43"/>
                    <a:gd name="T54" fmla="*/ 5 w 32"/>
                    <a:gd name="T55" fmla="*/ 1 h 43"/>
                    <a:gd name="T56" fmla="*/ 3 w 32"/>
                    <a:gd name="T57" fmla="*/ 1 h 43"/>
                    <a:gd name="T58" fmla="*/ 3 w 32"/>
                    <a:gd name="T59" fmla="*/ 1 h 43"/>
                    <a:gd name="T60" fmla="*/ 3 w 32"/>
                    <a:gd name="T61" fmla="*/ 2 h 43"/>
                    <a:gd name="T62" fmla="*/ 3 w 32"/>
                    <a:gd name="T63" fmla="*/ 3 h 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43">
                      <a:moveTo>
                        <a:pt x="3" y="3"/>
                      </a:moveTo>
                      <a:cubicBezTo>
                        <a:pt x="4" y="6"/>
                        <a:pt x="1" y="4"/>
                        <a:pt x="1" y="6"/>
                      </a:cubicBezTo>
                      <a:cubicBezTo>
                        <a:pt x="2" y="9"/>
                        <a:pt x="0" y="9"/>
                        <a:pt x="1" y="11"/>
                      </a:cubicBezTo>
                      <a:cubicBezTo>
                        <a:pt x="2" y="14"/>
                        <a:pt x="0" y="16"/>
                        <a:pt x="2" y="18"/>
                      </a:cubicBezTo>
                      <a:cubicBezTo>
                        <a:pt x="3" y="19"/>
                        <a:pt x="3" y="23"/>
                        <a:pt x="5" y="25"/>
                      </a:cubicBezTo>
                      <a:cubicBezTo>
                        <a:pt x="6" y="27"/>
                        <a:pt x="6" y="30"/>
                        <a:pt x="8" y="30"/>
                      </a:cubicBezTo>
                      <a:cubicBezTo>
                        <a:pt x="9" y="31"/>
                        <a:pt x="9" y="34"/>
                        <a:pt x="11" y="34"/>
                      </a:cubicBezTo>
                      <a:cubicBezTo>
                        <a:pt x="12" y="34"/>
                        <a:pt x="13" y="38"/>
                        <a:pt x="14" y="37"/>
                      </a:cubicBezTo>
                      <a:cubicBezTo>
                        <a:pt x="14" y="37"/>
                        <a:pt x="15" y="38"/>
                        <a:pt x="16" y="39"/>
                      </a:cubicBezTo>
                      <a:cubicBezTo>
                        <a:pt x="17" y="40"/>
                        <a:pt x="18" y="41"/>
                        <a:pt x="18" y="40"/>
                      </a:cubicBezTo>
                      <a:cubicBezTo>
                        <a:pt x="18" y="40"/>
                        <a:pt x="19" y="41"/>
                        <a:pt x="20" y="41"/>
                      </a:cubicBezTo>
                      <a:cubicBezTo>
                        <a:pt x="21" y="42"/>
                        <a:pt x="21" y="43"/>
                        <a:pt x="22" y="42"/>
                      </a:cubicBezTo>
                      <a:cubicBezTo>
                        <a:pt x="22" y="41"/>
                        <a:pt x="23" y="41"/>
                        <a:pt x="24" y="42"/>
                      </a:cubicBezTo>
                      <a:cubicBezTo>
                        <a:pt x="25" y="42"/>
                        <a:pt x="26" y="43"/>
                        <a:pt x="26" y="42"/>
                      </a:cubicBezTo>
                      <a:cubicBezTo>
                        <a:pt x="26" y="41"/>
                        <a:pt x="27" y="41"/>
                        <a:pt x="27" y="41"/>
                      </a:cubicBezTo>
                      <a:cubicBezTo>
                        <a:pt x="28" y="41"/>
                        <a:pt x="29" y="42"/>
                        <a:pt x="29" y="40"/>
                      </a:cubicBezTo>
                      <a:cubicBezTo>
                        <a:pt x="28" y="39"/>
                        <a:pt x="31" y="40"/>
                        <a:pt x="30" y="38"/>
                      </a:cubicBezTo>
                      <a:cubicBezTo>
                        <a:pt x="30" y="37"/>
                        <a:pt x="32" y="38"/>
                        <a:pt x="31" y="35"/>
                      </a:cubicBezTo>
                      <a:cubicBezTo>
                        <a:pt x="30" y="34"/>
                        <a:pt x="32" y="34"/>
                        <a:pt x="31" y="32"/>
                      </a:cubicBezTo>
                      <a:cubicBezTo>
                        <a:pt x="31" y="30"/>
                        <a:pt x="32" y="30"/>
                        <a:pt x="31" y="27"/>
                      </a:cubicBezTo>
                      <a:cubicBezTo>
                        <a:pt x="30" y="26"/>
                        <a:pt x="31" y="24"/>
                        <a:pt x="30" y="22"/>
                      </a:cubicBezTo>
                      <a:cubicBezTo>
                        <a:pt x="28" y="21"/>
                        <a:pt x="29" y="19"/>
                        <a:pt x="27" y="17"/>
                      </a:cubicBezTo>
                      <a:cubicBezTo>
                        <a:pt x="26" y="16"/>
                        <a:pt x="26" y="14"/>
                        <a:pt x="25" y="13"/>
                      </a:cubicBezTo>
                      <a:cubicBezTo>
                        <a:pt x="23" y="12"/>
                        <a:pt x="22" y="8"/>
                        <a:pt x="21" y="8"/>
                      </a:cubicBezTo>
                      <a:cubicBezTo>
                        <a:pt x="19" y="7"/>
                        <a:pt x="18" y="5"/>
                        <a:pt x="17" y="4"/>
                      </a:cubicBezTo>
                      <a:cubicBezTo>
                        <a:pt x="16" y="4"/>
                        <a:pt x="14" y="1"/>
                        <a:pt x="13" y="2"/>
                      </a:cubicBezTo>
                      <a:cubicBezTo>
                        <a:pt x="13" y="2"/>
                        <a:pt x="12" y="2"/>
                        <a:pt x="11" y="1"/>
                      </a:cubicBezTo>
                      <a:cubicBezTo>
                        <a:pt x="11" y="1"/>
                        <a:pt x="10" y="0"/>
                        <a:pt x="10" y="1"/>
                      </a:cubicBezTo>
                      <a:cubicBezTo>
                        <a:pt x="9" y="2"/>
                        <a:pt x="8" y="1"/>
                        <a:pt x="7" y="1"/>
                      </a:cubicBezTo>
                      <a:cubicBezTo>
                        <a:pt x="7" y="1"/>
                        <a:pt x="6" y="0"/>
                        <a:pt x="6" y="1"/>
                      </a:cubicBezTo>
                      <a:cubicBezTo>
                        <a:pt x="6" y="2"/>
                        <a:pt x="5" y="2"/>
                        <a:pt x="4" y="2"/>
                      </a:cubicBezTo>
                      <a:cubicBezTo>
                        <a:pt x="4" y="2"/>
                        <a:pt x="3" y="2"/>
                        <a:pt x="3"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0" name="Freeform 11521">
                  <a:extLst>
                    <a:ext uri="{FF2B5EF4-FFF2-40B4-BE49-F238E27FC236}">
                      <a16:creationId xmlns:a16="http://schemas.microsoft.com/office/drawing/2014/main" id="{5396AD27-CD49-E7E1-3156-EE88E13001D0}"/>
                    </a:ext>
                  </a:extLst>
                </p:cNvPr>
                <p:cNvSpPr>
                  <a:spLocks/>
                </p:cNvSpPr>
                <p:nvPr/>
              </p:nvSpPr>
              <p:spPr bwMode="auto">
                <a:xfrm>
                  <a:off x="4539" y="2383"/>
                  <a:ext cx="18" cy="35"/>
                </a:xfrm>
                <a:custGeom>
                  <a:avLst/>
                  <a:gdLst>
                    <a:gd name="T0" fmla="*/ 1 w 21"/>
                    <a:gd name="T1" fmla="*/ 16 h 42"/>
                    <a:gd name="T2" fmla="*/ 3 w 21"/>
                    <a:gd name="T3" fmla="*/ 16 h 42"/>
                    <a:gd name="T4" fmla="*/ 3 w 21"/>
                    <a:gd name="T5" fmla="*/ 16 h 42"/>
                    <a:gd name="T6" fmla="*/ 3 w 21"/>
                    <a:gd name="T7" fmla="*/ 16 h 42"/>
                    <a:gd name="T8" fmla="*/ 3 w 21"/>
                    <a:gd name="T9" fmla="*/ 15 h 42"/>
                    <a:gd name="T10" fmla="*/ 5 w 21"/>
                    <a:gd name="T11" fmla="*/ 14 h 42"/>
                    <a:gd name="T12" fmla="*/ 6 w 21"/>
                    <a:gd name="T13" fmla="*/ 13 h 42"/>
                    <a:gd name="T14" fmla="*/ 6 w 21"/>
                    <a:gd name="T15" fmla="*/ 11 h 42"/>
                    <a:gd name="T16" fmla="*/ 6 w 21"/>
                    <a:gd name="T17" fmla="*/ 9 h 42"/>
                    <a:gd name="T18" fmla="*/ 4 w 21"/>
                    <a:gd name="T19" fmla="*/ 7 h 42"/>
                    <a:gd name="T20" fmla="*/ 3 w 21"/>
                    <a:gd name="T21" fmla="*/ 5 h 42"/>
                    <a:gd name="T22" fmla="*/ 3 w 21"/>
                    <a:gd name="T23" fmla="*/ 3 h 42"/>
                    <a:gd name="T24" fmla="*/ 1 w 21"/>
                    <a:gd name="T25" fmla="*/ 1 h 42"/>
                    <a:gd name="T26" fmla="*/ 2 w 21"/>
                    <a:gd name="T27" fmla="*/ 1 h 42"/>
                    <a:gd name="T28" fmla="*/ 3 w 21"/>
                    <a:gd name="T29" fmla="*/ 3 h 42"/>
                    <a:gd name="T30" fmla="*/ 6 w 21"/>
                    <a:gd name="T31" fmla="*/ 3 h 42"/>
                    <a:gd name="T32" fmla="*/ 8 w 21"/>
                    <a:gd name="T33" fmla="*/ 6 h 42"/>
                    <a:gd name="T34" fmla="*/ 9 w 21"/>
                    <a:gd name="T35" fmla="*/ 8 h 42"/>
                    <a:gd name="T36" fmla="*/ 10 w 21"/>
                    <a:gd name="T37" fmla="*/ 11 h 42"/>
                    <a:gd name="T38" fmla="*/ 11 w 21"/>
                    <a:gd name="T39" fmla="*/ 13 h 42"/>
                    <a:gd name="T40" fmla="*/ 11 w 21"/>
                    <a:gd name="T41" fmla="*/ 15 h 42"/>
                    <a:gd name="T42" fmla="*/ 11 w 21"/>
                    <a:gd name="T43" fmla="*/ 16 h 42"/>
                    <a:gd name="T44" fmla="*/ 10 w 21"/>
                    <a:gd name="T45" fmla="*/ 18 h 42"/>
                    <a:gd name="T46" fmla="*/ 9 w 21"/>
                    <a:gd name="T47" fmla="*/ 19 h 42"/>
                    <a:gd name="T48" fmla="*/ 9 w 21"/>
                    <a:gd name="T49" fmla="*/ 19 h 42"/>
                    <a:gd name="T50" fmla="*/ 8 w 21"/>
                    <a:gd name="T51" fmla="*/ 19 h 42"/>
                    <a:gd name="T52" fmla="*/ 7 w 21"/>
                    <a:gd name="T53" fmla="*/ 19 h 42"/>
                    <a:gd name="T54" fmla="*/ 6 w 21"/>
                    <a:gd name="T55" fmla="*/ 19 h 42"/>
                    <a:gd name="T56" fmla="*/ 5 w 21"/>
                    <a:gd name="T57" fmla="*/ 19 h 42"/>
                    <a:gd name="T58" fmla="*/ 3 w 21"/>
                    <a:gd name="T59" fmla="*/ 19 h 42"/>
                    <a:gd name="T60" fmla="*/ 3 w 21"/>
                    <a:gd name="T61" fmla="*/ 19 h 42"/>
                    <a:gd name="T62" fmla="*/ 3 w 21"/>
                    <a:gd name="T63" fmla="*/ 18 h 42"/>
                    <a:gd name="T64" fmla="*/ 0 w 21"/>
                    <a:gd name="T65" fmla="*/ 16 h 42"/>
                    <a:gd name="T66" fmla="*/ 1 w 21"/>
                    <a:gd name="T67" fmla="*/ 16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 h="42">
                      <a:moveTo>
                        <a:pt x="1" y="33"/>
                      </a:moveTo>
                      <a:cubicBezTo>
                        <a:pt x="1" y="33"/>
                        <a:pt x="2" y="33"/>
                        <a:pt x="3" y="33"/>
                      </a:cubicBezTo>
                      <a:cubicBezTo>
                        <a:pt x="4" y="34"/>
                        <a:pt x="5" y="34"/>
                        <a:pt x="5" y="33"/>
                      </a:cubicBezTo>
                      <a:cubicBezTo>
                        <a:pt x="5" y="32"/>
                        <a:pt x="6" y="33"/>
                        <a:pt x="6" y="33"/>
                      </a:cubicBezTo>
                      <a:cubicBezTo>
                        <a:pt x="7" y="33"/>
                        <a:pt x="8" y="33"/>
                        <a:pt x="7" y="31"/>
                      </a:cubicBezTo>
                      <a:cubicBezTo>
                        <a:pt x="7" y="30"/>
                        <a:pt x="10" y="31"/>
                        <a:pt x="9" y="29"/>
                      </a:cubicBezTo>
                      <a:cubicBezTo>
                        <a:pt x="8" y="28"/>
                        <a:pt x="11" y="29"/>
                        <a:pt x="10" y="27"/>
                      </a:cubicBezTo>
                      <a:cubicBezTo>
                        <a:pt x="9" y="25"/>
                        <a:pt x="11" y="25"/>
                        <a:pt x="10" y="23"/>
                      </a:cubicBezTo>
                      <a:cubicBezTo>
                        <a:pt x="9" y="21"/>
                        <a:pt x="11" y="21"/>
                        <a:pt x="10" y="19"/>
                      </a:cubicBezTo>
                      <a:cubicBezTo>
                        <a:pt x="9" y="17"/>
                        <a:pt x="10" y="16"/>
                        <a:pt x="8" y="14"/>
                      </a:cubicBezTo>
                      <a:cubicBezTo>
                        <a:pt x="7" y="13"/>
                        <a:pt x="8" y="10"/>
                        <a:pt x="6" y="9"/>
                      </a:cubicBezTo>
                      <a:cubicBezTo>
                        <a:pt x="5" y="7"/>
                        <a:pt x="5" y="5"/>
                        <a:pt x="4" y="5"/>
                      </a:cubicBezTo>
                      <a:cubicBezTo>
                        <a:pt x="3" y="4"/>
                        <a:pt x="2" y="2"/>
                        <a:pt x="1" y="1"/>
                      </a:cubicBezTo>
                      <a:cubicBezTo>
                        <a:pt x="1" y="1"/>
                        <a:pt x="2" y="1"/>
                        <a:pt x="2" y="1"/>
                      </a:cubicBezTo>
                      <a:cubicBezTo>
                        <a:pt x="3" y="0"/>
                        <a:pt x="5" y="3"/>
                        <a:pt x="6" y="3"/>
                      </a:cubicBezTo>
                      <a:cubicBezTo>
                        <a:pt x="7" y="4"/>
                        <a:pt x="8" y="6"/>
                        <a:pt x="10" y="7"/>
                      </a:cubicBezTo>
                      <a:cubicBezTo>
                        <a:pt x="11" y="7"/>
                        <a:pt x="12" y="11"/>
                        <a:pt x="14" y="12"/>
                      </a:cubicBezTo>
                      <a:cubicBezTo>
                        <a:pt x="15" y="13"/>
                        <a:pt x="15" y="15"/>
                        <a:pt x="16" y="16"/>
                      </a:cubicBezTo>
                      <a:cubicBezTo>
                        <a:pt x="18" y="18"/>
                        <a:pt x="17" y="20"/>
                        <a:pt x="19" y="21"/>
                      </a:cubicBezTo>
                      <a:cubicBezTo>
                        <a:pt x="20" y="23"/>
                        <a:pt x="19" y="25"/>
                        <a:pt x="20" y="26"/>
                      </a:cubicBezTo>
                      <a:cubicBezTo>
                        <a:pt x="21" y="29"/>
                        <a:pt x="20" y="29"/>
                        <a:pt x="20" y="31"/>
                      </a:cubicBezTo>
                      <a:cubicBezTo>
                        <a:pt x="21" y="33"/>
                        <a:pt x="19" y="33"/>
                        <a:pt x="20" y="34"/>
                      </a:cubicBezTo>
                      <a:cubicBezTo>
                        <a:pt x="21" y="37"/>
                        <a:pt x="19" y="36"/>
                        <a:pt x="19" y="37"/>
                      </a:cubicBezTo>
                      <a:cubicBezTo>
                        <a:pt x="20" y="39"/>
                        <a:pt x="17" y="38"/>
                        <a:pt x="18" y="39"/>
                      </a:cubicBezTo>
                      <a:cubicBezTo>
                        <a:pt x="18" y="41"/>
                        <a:pt x="17" y="40"/>
                        <a:pt x="16" y="40"/>
                      </a:cubicBezTo>
                      <a:cubicBezTo>
                        <a:pt x="16" y="40"/>
                        <a:pt x="15" y="40"/>
                        <a:pt x="15" y="41"/>
                      </a:cubicBezTo>
                      <a:cubicBezTo>
                        <a:pt x="15" y="42"/>
                        <a:pt x="14" y="41"/>
                        <a:pt x="13" y="41"/>
                      </a:cubicBezTo>
                      <a:cubicBezTo>
                        <a:pt x="12" y="40"/>
                        <a:pt x="11" y="40"/>
                        <a:pt x="11" y="41"/>
                      </a:cubicBezTo>
                      <a:cubicBezTo>
                        <a:pt x="10" y="42"/>
                        <a:pt x="10" y="41"/>
                        <a:pt x="9" y="40"/>
                      </a:cubicBezTo>
                      <a:cubicBezTo>
                        <a:pt x="8" y="40"/>
                        <a:pt x="7" y="39"/>
                        <a:pt x="7" y="39"/>
                      </a:cubicBezTo>
                      <a:cubicBezTo>
                        <a:pt x="7" y="40"/>
                        <a:pt x="6" y="39"/>
                        <a:pt x="5" y="38"/>
                      </a:cubicBezTo>
                      <a:cubicBezTo>
                        <a:pt x="4" y="37"/>
                        <a:pt x="3" y="36"/>
                        <a:pt x="3" y="36"/>
                      </a:cubicBezTo>
                      <a:cubicBezTo>
                        <a:pt x="2" y="37"/>
                        <a:pt x="1" y="34"/>
                        <a:pt x="0" y="34"/>
                      </a:cubicBezTo>
                      <a:cubicBezTo>
                        <a:pt x="1" y="33"/>
                        <a:pt x="1" y="33"/>
                        <a:pt x="1" y="3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1" name="Freeform 11522">
                  <a:extLst>
                    <a:ext uri="{FF2B5EF4-FFF2-40B4-BE49-F238E27FC236}">
                      <a16:creationId xmlns:a16="http://schemas.microsoft.com/office/drawing/2014/main" id="{2A10D074-70A4-EFF7-51C8-D752B9479A64}"/>
                    </a:ext>
                  </a:extLst>
                </p:cNvPr>
                <p:cNvSpPr>
                  <a:spLocks/>
                </p:cNvSpPr>
                <p:nvPr/>
              </p:nvSpPr>
              <p:spPr bwMode="auto">
                <a:xfrm>
                  <a:off x="4539" y="2396"/>
                  <a:ext cx="18" cy="22"/>
                </a:xfrm>
                <a:custGeom>
                  <a:avLst/>
                  <a:gdLst>
                    <a:gd name="T0" fmla="*/ 0 w 21"/>
                    <a:gd name="T1" fmla="*/ 8 h 27"/>
                    <a:gd name="T2" fmla="*/ 3 w 21"/>
                    <a:gd name="T3" fmla="*/ 9 h 27"/>
                    <a:gd name="T4" fmla="*/ 3 w 21"/>
                    <a:gd name="T5" fmla="*/ 10 h 27"/>
                    <a:gd name="T6" fmla="*/ 3 w 21"/>
                    <a:gd name="T7" fmla="*/ 11 h 27"/>
                    <a:gd name="T8" fmla="*/ 5 w 21"/>
                    <a:gd name="T9" fmla="*/ 11 h 27"/>
                    <a:gd name="T10" fmla="*/ 6 w 21"/>
                    <a:gd name="T11" fmla="*/ 11 h 27"/>
                    <a:gd name="T12" fmla="*/ 7 w 21"/>
                    <a:gd name="T13" fmla="*/ 11 h 27"/>
                    <a:gd name="T14" fmla="*/ 8 w 21"/>
                    <a:gd name="T15" fmla="*/ 11 h 27"/>
                    <a:gd name="T16" fmla="*/ 9 w 21"/>
                    <a:gd name="T17" fmla="*/ 11 h 27"/>
                    <a:gd name="T18" fmla="*/ 9 w 21"/>
                    <a:gd name="T19" fmla="*/ 11 h 27"/>
                    <a:gd name="T20" fmla="*/ 10 w 21"/>
                    <a:gd name="T21" fmla="*/ 10 h 27"/>
                    <a:gd name="T22" fmla="*/ 11 w 21"/>
                    <a:gd name="T23" fmla="*/ 8 h 27"/>
                    <a:gd name="T24" fmla="*/ 11 w 21"/>
                    <a:gd name="T25" fmla="*/ 7 h 27"/>
                    <a:gd name="T26" fmla="*/ 11 w 21"/>
                    <a:gd name="T27" fmla="*/ 5 h 27"/>
                    <a:gd name="T28" fmla="*/ 10 w 21"/>
                    <a:gd name="T29" fmla="*/ 2 h 27"/>
                    <a:gd name="T30" fmla="*/ 9 w 21"/>
                    <a:gd name="T31" fmla="*/ 1 h 27"/>
                    <a:gd name="T32" fmla="*/ 9 w 21"/>
                    <a:gd name="T33" fmla="*/ 0 h 27"/>
                    <a:gd name="T34" fmla="*/ 9 w 21"/>
                    <a:gd name="T35" fmla="*/ 2 h 27"/>
                    <a:gd name="T36" fmla="*/ 9 w 21"/>
                    <a:gd name="T37" fmla="*/ 4 h 27"/>
                    <a:gd name="T38" fmla="*/ 9 w 21"/>
                    <a:gd name="T39" fmla="*/ 6 h 27"/>
                    <a:gd name="T40" fmla="*/ 9 w 21"/>
                    <a:gd name="T41" fmla="*/ 7 h 27"/>
                    <a:gd name="T42" fmla="*/ 9 w 21"/>
                    <a:gd name="T43" fmla="*/ 8 h 27"/>
                    <a:gd name="T44" fmla="*/ 9 w 21"/>
                    <a:gd name="T45" fmla="*/ 9 h 27"/>
                    <a:gd name="T46" fmla="*/ 8 w 21"/>
                    <a:gd name="T47" fmla="*/ 10 h 27"/>
                    <a:gd name="T48" fmla="*/ 7 w 21"/>
                    <a:gd name="T49" fmla="*/ 10 h 27"/>
                    <a:gd name="T50" fmla="*/ 6 w 21"/>
                    <a:gd name="T51" fmla="*/ 10 h 27"/>
                    <a:gd name="T52" fmla="*/ 5 w 21"/>
                    <a:gd name="T53" fmla="*/ 10 h 27"/>
                    <a:gd name="T54" fmla="*/ 3 w 21"/>
                    <a:gd name="T55" fmla="*/ 10 h 27"/>
                    <a:gd name="T56" fmla="*/ 3 w 21"/>
                    <a:gd name="T57" fmla="*/ 9 h 27"/>
                    <a:gd name="T58" fmla="*/ 2 w 21"/>
                    <a:gd name="T59" fmla="*/ 8 h 27"/>
                    <a:gd name="T60" fmla="*/ 1 w 21"/>
                    <a:gd name="T61" fmla="*/ 8 h 27"/>
                    <a:gd name="T62" fmla="*/ 0 w 21"/>
                    <a:gd name="T63" fmla="*/ 8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 h="27">
                      <a:moveTo>
                        <a:pt x="0" y="19"/>
                      </a:moveTo>
                      <a:cubicBezTo>
                        <a:pt x="1" y="19"/>
                        <a:pt x="2" y="22"/>
                        <a:pt x="3" y="21"/>
                      </a:cubicBezTo>
                      <a:cubicBezTo>
                        <a:pt x="3" y="21"/>
                        <a:pt x="4" y="22"/>
                        <a:pt x="5" y="23"/>
                      </a:cubicBezTo>
                      <a:cubicBezTo>
                        <a:pt x="6" y="24"/>
                        <a:pt x="7" y="25"/>
                        <a:pt x="7" y="24"/>
                      </a:cubicBezTo>
                      <a:cubicBezTo>
                        <a:pt x="7" y="24"/>
                        <a:pt x="8" y="25"/>
                        <a:pt x="9" y="25"/>
                      </a:cubicBezTo>
                      <a:cubicBezTo>
                        <a:pt x="10" y="26"/>
                        <a:pt x="10" y="27"/>
                        <a:pt x="11" y="26"/>
                      </a:cubicBezTo>
                      <a:cubicBezTo>
                        <a:pt x="11" y="25"/>
                        <a:pt x="12" y="25"/>
                        <a:pt x="13" y="26"/>
                      </a:cubicBezTo>
                      <a:cubicBezTo>
                        <a:pt x="14" y="26"/>
                        <a:pt x="15" y="27"/>
                        <a:pt x="15" y="26"/>
                      </a:cubicBezTo>
                      <a:cubicBezTo>
                        <a:pt x="15" y="25"/>
                        <a:pt x="16" y="25"/>
                        <a:pt x="16" y="25"/>
                      </a:cubicBezTo>
                      <a:cubicBezTo>
                        <a:pt x="17" y="25"/>
                        <a:pt x="18" y="26"/>
                        <a:pt x="18" y="24"/>
                      </a:cubicBezTo>
                      <a:cubicBezTo>
                        <a:pt x="17" y="23"/>
                        <a:pt x="20" y="24"/>
                        <a:pt x="19" y="22"/>
                      </a:cubicBezTo>
                      <a:cubicBezTo>
                        <a:pt x="19" y="21"/>
                        <a:pt x="21" y="22"/>
                        <a:pt x="20" y="19"/>
                      </a:cubicBezTo>
                      <a:cubicBezTo>
                        <a:pt x="19" y="18"/>
                        <a:pt x="21" y="18"/>
                        <a:pt x="20" y="16"/>
                      </a:cubicBezTo>
                      <a:cubicBezTo>
                        <a:pt x="20" y="14"/>
                        <a:pt x="21" y="14"/>
                        <a:pt x="20" y="11"/>
                      </a:cubicBezTo>
                      <a:cubicBezTo>
                        <a:pt x="19" y="10"/>
                        <a:pt x="20" y="8"/>
                        <a:pt x="19" y="6"/>
                      </a:cubicBezTo>
                      <a:cubicBezTo>
                        <a:pt x="17" y="5"/>
                        <a:pt x="18" y="3"/>
                        <a:pt x="16" y="1"/>
                      </a:cubicBezTo>
                      <a:cubicBezTo>
                        <a:pt x="16" y="1"/>
                        <a:pt x="16" y="0"/>
                        <a:pt x="16" y="0"/>
                      </a:cubicBezTo>
                      <a:cubicBezTo>
                        <a:pt x="16" y="1"/>
                        <a:pt x="16" y="2"/>
                        <a:pt x="17" y="3"/>
                      </a:cubicBezTo>
                      <a:cubicBezTo>
                        <a:pt x="18" y="5"/>
                        <a:pt x="17" y="6"/>
                        <a:pt x="18" y="8"/>
                      </a:cubicBezTo>
                      <a:cubicBezTo>
                        <a:pt x="19" y="10"/>
                        <a:pt x="18" y="10"/>
                        <a:pt x="18" y="12"/>
                      </a:cubicBezTo>
                      <a:cubicBezTo>
                        <a:pt x="19" y="14"/>
                        <a:pt x="17" y="14"/>
                        <a:pt x="18" y="16"/>
                      </a:cubicBezTo>
                      <a:cubicBezTo>
                        <a:pt x="19" y="18"/>
                        <a:pt x="17" y="17"/>
                        <a:pt x="17" y="18"/>
                      </a:cubicBezTo>
                      <a:cubicBezTo>
                        <a:pt x="18" y="20"/>
                        <a:pt x="15" y="19"/>
                        <a:pt x="16" y="20"/>
                      </a:cubicBezTo>
                      <a:cubicBezTo>
                        <a:pt x="16" y="22"/>
                        <a:pt x="15" y="22"/>
                        <a:pt x="15" y="22"/>
                      </a:cubicBezTo>
                      <a:cubicBezTo>
                        <a:pt x="14" y="21"/>
                        <a:pt x="13" y="21"/>
                        <a:pt x="13" y="22"/>
                      </a:cubicBezTo>
                      <a:cubicBezTo>
                        <a:pt x="13" y="23"/>
                        <a:pt x="12" y="23"/>
                        <a:pt x="11" y="22"/>
                      </a:cubicBezTo>
                      <a:cubicBezTo>
                        <a:pt x="10" y="22"/>
                        <a:pt x="9" y="21"/>
                        <a:pt x="9" y="22"/>
                      </a:cubicBezTo>
                      <a:cubicBezTo>
                        <a:pt x="9" y="23"/>
                        <a:pt x="8" y="22"/>
                        <a:pt x="7" y="22"/>
                      </a:cubicBezTo>
                      <a:cubicBezTo>
                        <a:pt x="6" y="21"/>
                        <a:pt x="6" y="20"/>
                        <a:pt x="5" y="21"/>
                      </a:cubicBezTo>
                      <a:cubicBezTo>
                        <a:pt x="5" y="22"/>
                        <a:pt x="3" y="19"/>
                        <a:pt x="2" y="18"/>
                      </a:cubicBezTo>
                      <a:cubicBezTo>
                        <a:pt x="1" y="18"/>
                        <a:pt x="1" y="18"/>
                        <a:pt x="1" y="18"/>
                      </a:cubicBezTo>
                      <a:cubicBezTo>
                        <a:pt x="0" y="19"/>
                        <a:pt x="0" y="19"/>
                        <a:pt x="0" y="19"/>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2" name="Freeform 11523">
                  <a:extLst>
                    <a:ext uri="{FF2B5EF4-FFF2-40B4-BE49-F238E27FC236}">
                      <a16:creationId xmlns:a16="http://schemas.microsoft.com/office/drawing/2014/main" id="{88628C6F-FF43-93C8-3D84-56652E62E6C8}"/>
                    </a:ext>
                  </a:extLst>
                </p:cNvPr>
                <p:cNvSpPr>
                  <a:spLocks/>
                </p:cNvSpPr>
                <p:nvPr/>
              </p:nvSpPr>
              <p:spPr bwMode="auto">
                <a:xfrm>
                  <a:off x="4542" y="2391"/>
                  <a:ext cx="2" cy="2"/>
                </a:xfrm>
                <a:custGeom>
                  <a:avLst/>
                  <a:gdLst>
                    <a:gd name="T0" fmla="*/ 1 w 2"/>
                    <a:gd name="T1" fmla="*/ 0 h 3"/>
                    <a:gd name="T2" fmla="*/ 2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0"/>
                        <a:pt x="1" y="2"/>
                        <a:pt x="2" y="2"/>
                      </a:cubicBezTo>
                      <a:cubicBezTo>
                        <a:pt x="2" y="3"/>
                        <a:pt x="1" y="2"/>
                        <a:pt x="1" y="2"/>
                      </a:cubicBezTo>
                      <a:cubicBezTo>
                        <a:pt x="0" y="1"/>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3" name="Freeform 11524">
                  <a:extLst>
                    <a:ext uri="{FF2B5EF4-FFF2-40B4-BE49-F238E27FC236}">
                      <a16:creationId xmlns:a16="http://schemas.microsoft.com/office/drawing/2014/main" id="{6EF030D6-BBCC-9F87-B55B-C1ED183347F8}"/>
                    </a:ext>
                  </a:extLst>
                </p:cNvPr>
                <p:cNvSpPr>
                  <a:spLocks/>
                </p:cNvSpPr>
                <p:nvPr/>
              </p:nvSpPr>
              <p:spPr bwMode="auto">
                <a:xfrm>
                  <a:off x="4539" y="2387"/>
                  <a:ext cx="1" cy="3"/>
                </a:xfrm>
                <a:custGeom>
                  <a:avLst/>
                  <a:gdLst>
                    <a:gd name="T0" fmla="*/ 0 w 1"/>
                    <a:gd name="T1" fmla="*/ 0 h 3"/>
                    <a:gd name="T2" fmla="*/ 0 w 1"/>
                    <a:gd name="T3" fmla="*/ 3 h 3"/>
                    <a:gd name="T4" fmla="*/ 0 w 1"/>
                    <a:gd name="T5" fmla="*/ 0 h 3"/>
                    <a:gd name="T6" fmla="*/ 0 60000 65536"/>
                    <a:gd name="T7" fmla="*/ 0 60000 65536"/>
                    <a:gd name="T8" fmla="*/ 0 60000 65536"/>
                  </a:gdLst>
                  <a:ahLst/>
                  <a:cxnLst>
                    <a:cxn ang="T6">
                      <a:pos x="T0" y="T1"/>
                    </a:cxn>
                    <a:cxn ang="T7">
                      <a:pos x="T2" y="T3"/>
                    </a:cxn>
                    <a:cxn ang="T8">
                      <a:pos x="T4" y="T5"/>
                    </a:cxn>
                  </a:cxnLst>
                  <a:rect l="0" t="0" r="r" b="b"/>
                  <a:pathLst>
                    <a:path w="1" h="3">
                      <a:moveTo>
                        <a:pt x="0" y="0"/>
                      </a:moveTo>
                      <a:cubicBezTo>
                        <a:pt x="1" y="1"/>
                        <a:pt x="1" y="3"/>
                        <a:pt x="0" y="3"/>
                      </a:cubicBezTo>
                      <a:cubicBezTo>
                        <a:pt x="0" y="3"/>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4" name="Freeform 11525">
                  <a:extLst>
                    <a:ext uri="{FF2B5EF4-FFF2-40B4-BE49-F238E27FC236}">
                      <a16:creationId xmlns:a16="http://schemas.microsoft.com/office/drawing/2014/main" id="{8E5490F7-1810-51B0-CDDD-DD41C5D485CA}"/>
                    </a:ext>
                  </a:extLst>
                </p:cNvPr>
                <p:cNvSpPr>
                  <a:spLocks/>
                </p:cNvSpPr>
                <p:nvPr/>
              </p:nvSpPr>
              <p:spPr bwMode="auto">
                <a:xfrm>
                  <a:off x="4541" y="2394"/>
                  <a:ext cx="1" cy="3"/>
                </a:xfrm>
                <a:custGeom>
                  <a:avLst/>
                  <a:gdLst>
                    <a:gd name="T0" fmla="*/ 1 w 1"/>
                    <a:gd name="T1" fmla="*/ 1 h 4"/>
                    <a:gd name="T2" fmla="*/ 0 w 1"/>
                    <a:gd name="T3" fmla="*/ 1 h 4"/>
                    <a:gd name="T4" fmla="*/ 1 w 1"/>
                    <a:gd name="T5" fmla="*/ 2 h 4"/>
                    <a:gd name="T6" fmla="*/ 1 w 1"/>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1"/>
                      </a:moveTo>
                      <a:cubicBezTo>
                        <a:pt x="1" y="0"/>
                        <a:pt x="0" y="0"/>
                        <a:pt x="0" y="1"/>
                      </a:cubicBezTo>
                      <a:cubicBezTo>
                        <a:pt x="0" y="2"/>
                        <a:pt x="1" y="4"/>
                        <a:pt x="1" y="4"/>
                      </a:cubicBezTo>
                      <a:cubicBezTo>
                        <a:pt x="1" y="3"/>
                        <a:pt x="0"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5" name="Freeform 11526">
                  <a:extLst>
                    <a:ext uri="{FF2B5EF4-FFF2-40B4-BE49-F238E27FC236}">
                      <a16:creationId xmlns:a16="http://schemas.microsoft.com/office/drawing/2014/main" id="{0A6197C3-BB31-640A-3AFF-AE47E7EA74E4}"/>
                    </a:ext>
                  </a:extLst>
                </p:cNvPr>
                <p:cNvSpPr>
                  <a:spLocks/>
                </p:cNvSpPr>
                <p:nvPr/>
              </p:nvSpPr>
              <p:spPr bwMode="auto">
                <a:xfrm>
                  <a:off x="4535" y="2390"/>
                  <a:ext cx="3" cy="5"/>
                </a:xfrm>
                <a:custGeom>
                  <a:avLst/>
                  <a:gdLst>
                    <a:gd name="T0" fmla="*/ 0 w 3"/>
                    <a:gd name="T1" fmla="*/ 0 h 6"/>
                    <a:gd name="T2" fmla="*/ 2 w 3"/>
                    <a:gd name="T3" fmla="*/ 2 h 6"/>
                    <a:gd name="T4" fmla="*/ 2 w 3"/>
                    <a:gd name="T5" fmla="*/ 3 h 6"/>
                    <a:gd name="T6" fmla="*/ 2 w 3"/>
                    <a:gd name="T7" fmla="*/ 3 h 6"/>
                    <a:gd name="T8" fmla="*/ 0 w 3"/>
                    <a:gd name="T9" fmla="*/ 0 h 6"/>
                    <a:gd name="T10" fmla="*/ 0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0" y="0"/>
                      </a:moveTo>
                      <a:cubicBezTo>
                        <a:pt x="1" y="0"/>
                        <a:pt x="2" y="1"/>
                        <a:pt x="2" y="2"/>
                      </a:cubicBezTo>
                      <a:cubicBezTo>
                        <a:pt x="2" y="3"/>
                        <a:pt x="3" y="6"/>
                        <a:pt x="2" y="5"/>
                      </a:cubicBezTo>
                      <a:cubicBezTo>
                        <a:pt x="2" y="5"/>
                        <a:pt x="2" y="4"/>
                        <a:pt x="2" y="4"/>
                      </a:cubicBezTo>
                      <a:cubicBezTo>
                        <a:pt x="2" y="3"/>
                        <a:pt x="1"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6" name="Freeform 11527">
                  <a:extLst>
                    <a:ext uri="{FF2B5EF4-FFF2-40B4-BE49-F238E27FC236}">
                      <a16:creationId xmlns:a16="http://schemas.microsoft.com/office/drawing/2014/main" id="{614A9BD8-FCE4-2474-0D0C-37E91576B258}"/>
                    </a:ext>
                  </a:extLst>
                </p:cNvPr>
                <p:cNvSpPr>
                  <a:spLocks/>
                </p:cNvSpPr>
                <p:nvPr/>
              </p:nvSpPr>
              <p:spPr bwMode="auto">
                <a:xfrm>
                  <a:off x="4536" y="2385"/>
                  <a:ext cx="1" cy="3"/>
                </a:xfrm>
                <a:custGeom>
                  <a:avLst/>
                  <a:gdLst>
                    <a:gd name="T0" fmla="*/ 1 w 1"/>
                    <a:gd name="T1" fmla="*/ 2 h 4"/>
                    <a:gd name="T2" fmla="*/ 0 w 1"/>
                    <a:gd name="T3" fmla="*/ 2 h 4"/>
                    <a:gd name="T4" fmla="*/ 1 w 1"/>
                    <a:gd name="T5" fmla="*/ 2 h 4"/>
                    <a:gd name="T6" fmla="*/ 0 60000 65536"/>
                    <a:gd name="T7" fmla="*/ 0 60000 65536"/>
                    <a:gd name="T8" fmla="*/ 0 60000 65536"/>
                  </a:gdLst>
                  <a:ahLst/>
                  <a:cxnLst>
                    <a:cxn ang="T6">
                      <a:pos x="T0" y="T1"/>
                    </a:cxn>
                    <a:cxn ang="T7">
                      <a:pos x="T2" y="T3"/>
                    </a:cxn>
                    <a:cxn ang="T8">
                      <a:pos x="T4" y="T5"/>
                    </a:cxn>
                  </a:cxnLst>
                  <a:rect l="0" t="0" r="r" b="b"/>
                  <a:pathLst>
                    <a:path w="1" h="4">
                      <a:moveTo>
                        <a:pt x="1" y="2"/>
                      </a:moveTo>
                      <a:cubicBezTo>
                        <a:pt x="0" y="0"/>
                        <a:pt x="0" y="3"/>
                        <a:pt x="0" y="4"/>
                      </a:cubicBezTo>
                      <a:cubicBezTo>
                        <a:pt x="0" y="4"/>
                        <a:pt x="0"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7" name="Freeform 11528">
                  <a:extLst>
                    <a:ext uri="{FF2B5EF4-FFF2-40B4-BE49-F238E27FC236}">
                      <a16:creationId xmlns:a16="http://schemas.microsoft.com/office/drawing/2014/main" id="{D7B31DFD-8290-B6D7-4B05-11AD58E881C2}"/>
                    </a:ext>
                  </a:extLst>
                </p:cNvPr>
                <p:cNvSpPr>
                  <a:spLocks/>
                </p:cNvSpPr>
                <p:nvPr/>
              </p:nvSpPr>
              <p:spPr bwMode="auto">
                <a:xfrm>
                  <a:off x="4545" y="2400"/>
                  <a:ext cx="2" cy="6"/>
                </a:xfrm>
                <a:custGeom>
                  <a:avLst/>
                  <a:gdLst>
                    <a:gd name="T0" fmla="*/ 0 w 2"/>
                    <a:gd name="T1" fmla="*/ 1 h 7"/>
                    <a:gd name="T2" fmla="*/ 0 w 2"/>
                    <a:gd name="T3" fmla="*/ 3 h 7"/>
                    <a:gd name="T4" fmla="*/ 0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0" y="1"/>
                      </a:moveTo>
                      <a:cubicBezTo>
                        <a:pt x="0" y="0"/>
                        <a:pt x="2" y="7"/>
                        <a:pt x="0" y="4"/>
                      </a:cubicBezTo>
                      <a:cubicBezTo>
                        <a:pt x="0"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8" name="Freeform 11529">
                  <a:extLst>
                    <a:ext uri="{FF2B5EF4-FFF2-40B4-BE49-F238E27FC236}">
                      <a16:creationId xmlns:a16="http://schemas.microsoft.com/office/drawing/2014/main" id="{88F8307A-B1C3-F931-43E3-EE39FE535270}"/>
                    </a:ext>
                  </a:extLst>
                </p:cNvPr>
                <p:cNvSpPr>
                  <a:spLocks/>
                </p:cNvSpPr>
                <p:nvPr/>
              </p:nvSpPr>
              <p:spPr bwMode="auto">
                <a:xfrm>
                  <a:off x="4538" y="2398"/>
                  <a:ext cx="3" cy="5"/>
                </a:xfrm>
                <a:custGeom>
                  <a:avLst/>
                  <a:gdLst>
                    <a:gd name="T0" fmla="*/ 2 w 3"/>
                    <a:gd name="T1" fmla="*/ 2 h 6"/>
                    <a:gd name="T2" fmla="*/ 3 w 3"/>
                    <a:gd name="T3" fmla="*/ 3 h 6"/>
                    <a:gd name="T4" fmla="*/ 2 w 3"/>
                    <a:gd name="T5" fmla="*/ 3 h 6"/>
                    <a:gd name="T6" fmla="*/ 2 w 3"/>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2"/>
                      </a:moveTo>
                      <a:cubicBezTo>
                        <a:pt x="0" y="0"/>
                        <a:pt x="2" y="5"/>
                        <a:pt x="3" y="6"/>
                      </a:cubicBezTo>
                      <a:cubicBezTo>
                        <a:pt x="3" y="5"/>
                        <a:pt x="2" y="5"/>
                        <a:pt x="2" y="4"/>
                      </a:cubicBezTo>
                      <a:cubicBezTo>
                        <a:pt x="2" y="3"/>
                        <a:pt x="2"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49" name="Freeform 11530">
                  <a:extLst>
                    <a:ext uri="{FF2B5EF4-FFF2-40B4-BE49-F238E27FC236}">
                      <a16:creationId xmlns:a16="http://schemas.microsoft.com/office/drawing/2014/main" id="{E8105D66-19B6-9561-A71C-14431AAF4324}"/>
                    </a:ext>
                  </a:extLst>
                </p:cNvPr>
                <p:cNvSpPr>
                  <a:spLocks/>
                </p:cNvSpPr>
                <p:nvPr/>
              </p:nvSpPr>
              <p:spPr bwMode="auto">
                <a:xfrm>
                  <a:off x="4533" y="2395"/>
                  <a:ext cx="2" cy="4"/>
                </a:xfrm>
                <a:custGeom>
                  <a:avLst/>
                  <a:gdLst>
                    <a:gd name="T0" fmla="*/ 0 w 2"/>
                    <a:gd name="T1" fmla="*/ 0 h 5"/>
                    <a:gd name="T2" fmla="*/ 1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0" y="0"/>
                      </a:moveTo>
                      <a:cubicBezTo>
                        <a:pt x="2" y="1"/>
                        <a:pt x="2" y="5"/>
                        <a:pt x="1" y="5"/>
                      </a:cubicBezTo>
                      <a:cubicBezTo>
                        <a:pt x="1"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0" name="Freeform 11531">
                  <a:extLst>
                    <a:ext uri="{FF2B5EF4-FFF2-40B4-BE49-F238E27FC236}">
                      <a16:creationId xmlns:a16="http://schemas.microsoft.com/office/drawing/2014/main" id="{9837B7BC-0B0E-243C-4FD9-FE38BC6D1C73}"/>
                    </a:ext>
                  </a:extLst>
                </p:cNvPr>
                <p:cNvSpPr>
                  <a:spLocks/>
                </p:cNvSpPr>
                <p:nvPr/>
              </p:nvSpPr>
              <p:spPr bwMode="auto">
                <a:xfrm>
                  <a:off x="4532" y="2389"/>
                  <a:ext cx="1" cy="3"/>
                </a:xfrm>
                <a:custGeom>
                  <a:avLst/>
                  <a:gdLst>
                    <a:gd name="T0" fmla="*/ 1 w 2"/>
                    <a:gd name="T1" fmla="*/ 1 h 4"/>
                    <a:gd name="T2" fmla="*/ 1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0" y="0"/>
                        <a:pt x="1" y="3"/>
                        <a:pt x="2" y="4"/>
                      </a:cubicBezTo>
                      <a:cubicBezTo>
                        <a:pt x="2"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1" name="Freeform 11532">
                  <a:extLst>
                    <a:ext uri="{FF2B5EF4-FFF2-40B4-BE49-F238E27FC236}">
                      <a16:creationId xmlns:a16="http://schemas.microsoft.com/office/drawing/2014/main" id="{694FA949-F662-A521-C014-32A8181D8AD8}"/>
                    </a:ext>
                  </a:extLst>
                </p:cNvPr>
                <p:cNvSpPr>
                  <a:spLocks/>
                </p:cNvSpPr>
                <p:nvPr/>
              </p:nvSpPr>
              <p:spPr bwMode="auto">
                <a:xfrm>
                  <a:off x="4541" y="2405"/>
                  <a:ext cx="1" cy="3"/>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1"/>
                        <a:pt x="1" y="4"/>
                        <a:pt x="0" y="2"/>
                      </a:cubicBezTo>
                      <a:cubicBezTo>
                        <a:pt x="1" y="2"/>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2" name="Freeform 11533">
                  <a:extLst>
                    <a:ext uri="{FF2B5EF4-FFF2-40B4-BE49-F238E27FC236}">
                      <a16:creationId xmlns:a16="http://schemas.microsoft.com/office/drawing/2014/main" id="{F57EDBC2-9973-1BCA-8460-20C34FB52288}"/>
                    </a:ext>
                  </a:extLst>
                </p:cNvPr>
                <p:cNvSpPr>
                  <a:spLocks/>
                </p:cNvSpPr>
                <p:nvPr/>
              </p:nvSpPr>
              <p:spPr bwMode="auto">
                <a:xfrm>
                  <a:off x="4537" y="2402"/>
                  <a:ext cx="2" cy="4"/>
                </a:xfrm>
                <a:custGeom>
                  <a:avLst/>
                  <a:gdLst>
                    <a:gd name="T0" fmla="*/ 1 w 3"/>
                    <a:gd name="T1" fmla="*/ 0 h 5"/>
                    <a:gd name="T2" fmla="*/ 1 w 3"/>
                    <a:gd name="T3" fmla="*/ 2 h 5"/>
                    <a:gd name="T4" fmla="*/ 1 w 3"/>
                    <a:gd name="T5" fmla="*/ 2 h 5"/>
                    <a:gd name="T6" fmla="*/ 0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0"/>
                      </a:moveTo>
                      <a:cubicBezTo>
                        <a:pt x="0" y="0"/>
                        <a:pt x="1" y="4"/>
                        <a:pt x="3" y="5"/>
                      </a:cubicBezTo>
                      <a:cubicBezTo>
                        <a:pt x="2" y="4"/>
                        <a:pt x="1" y="4"/>
                        <a:pt x="1" y="3"/>
                      </a:cubicBezTo>
                      <a:cubicBezTo>
                        <a:pt x="0"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3" name="Freeform 11534">
                  <a:extLst>
                    <a:ext uri="{FF2B5EF4-FFF2-40B4-BE49-F238E27FC236}">
                      <a16:creationId xmlns:a16="http://schemas.microsoft.com/office/drawing/2014/main" id="{C1755236-0DC3-3979-FC2B-B909729AA4D4}"/>
                    </a:ext>
                  </a:extLst>
                </p:cNvPr>
                <p:cNvSpPr>
                  <a:spLocks/>
                </p:cNvSpPr>
                <p:nvPr/>
              </p:nvSpPr>
              <p:spPr bwMode="auto">
                <a:xfrm>
                  <a:off x="4533" y="2400"/>
                  <a:ext cx="3" cy="4"/>
                </a:xfrm>
                <a:custGeom>
                  <a:avLst/>
                  <a:gdLst>
                    <a:gd name="T0" fmla="*/ 1 w 3"/>
                    <a:gd name="T1" fmla="*/ 0 h 4"/>
                    <a:gd name="T2" fmla="*/ 3 w 3"/>
                    <a:gd name="T3" fmla="*/ 4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1" y="1"/>
                        <a:pt x="2" y="4"/>
                        <a:pt x="3" y="4"/>
                      </a:cubicBezTo>
                      <a:cubicBezTo>
                        <a:pt x="3" y="4"/>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4" name="Freeform 11535">
                  <a:extLst>
                    <a:ext uri="{FF2B5EF4-FFF2-40B4-BE49-F238E27FC236}">
                      <a16:creationId xmlns:a16="http://schemas.microsoft.com/office/drawing/2014/main" id="{98B816B1-F784-7AAB-857C-AC6A3658E8EE}"/>
                    </a:ext>
                  </a:extLst>
                </p:cNvPr>
                <p:cNvSpPr>
                  <a:spLocks noEditPoints="1"/>
                </p:cNvSpPr>
                <p:nvPr/>
              </p:nvSpPr>
              <p:spPr bwMode="auto">
                <a:xfrm>
                  <a:off x="4601" y="2476"/>
                  <a:ext cx="18" cy="28"/>
                </a:xfrm>
                <a:custGeom>
                  <a:avLst/>
                  <a:gdLst>
                    <a:gd name="T0" fmla="*/ 4 w 21"/>
                    <a:gd name="T1" fmla="*/ 11 h 35"/>
                    <a:gd name="T2" fmla="*/ 3 w 21"/>
                    <a:gd name="T3" fmla="*/ 11 h 35"/>
                    <a:gd name="T4" fmla="*/ 3 w 21"/>
                    <a:gd name="T5" fmla="*/ 11 h 35"/>
                    <a:gd name="T6" fmla="*/ 7 w 21"/>
                    <a:gd name="T7" fmla="*/ 10 h 35"/>
                    <a:gd name="T8" fmla="*/ 7 w 21"/>
                    <a:gd name="T9" fmla="*/ 11 h 35"/>
                    <a:gd name="T10" fmla="*/ 6 w 21"/>
                    <a:gd name="T11" fmla="*/ 11 h 35"/>
                    <a:gd name="T12" fmla="*/ 7 w 21"/>
                    <a:gd name="T13" fmla="*/ 10 h 35"/>
                    <a:gd name="T14" fmla="*/ 3 w 21"/>
                    <a:gd name="T15" fmla="*/ 11 h 35"/>
                    <a:gd name="T16" fmla="*/ 3 w 21"/>
                    <a:gd name="T17" fmla="*/ 9 h 35"/>
                    <a:gd name="T18" fmla="*/ 3 w 21"/>
                    <a:gd name="T19" fmla="*/ 9 h 35"/>
                    <a:gd name="T20" fmla="*/ 3 w 21"/>
                    <a:gd name="T21" fmla="*/ 9 h 35"/>
                    <a:gd name="T22" fmla="*/ 3 w 21"/>
                    <a:gd name="T23" fmla="*/ 11 h 35"/>
                    <a:gd name="T24" fmla="*/ 4 w 21"/>
                    <a:gd name="T25" fmla="*/ 10 h 35"/>
                    <a:gd name="T26" fmla="*/ 5 w 21"/>
                    <a:gd name="T27" fmla="*/ 8 h 35"/>
                    <a:gd name="T28" fmla="*/ 5 w 21"/>
                    <a:gd name="T29" fmla="*/ 9 h 35"/>
                    <a:gd name="T30" fmla="*/ 4 w 21"/>
                    <a:gd name="T31" fmla="*/ 9 h 35"/>
                    <a:gd name="T32" fmla="*/ 2 w 21"/>
                    <a:gd name="T33" fmla="*/ 7 h 35"/>
                    <a:gd name="T34" fmla="*/ 3 w 21"/>
                    <a:gd name="T35" fmla="*/ 7 h 35"/>
                    <a:gd name="T36" fmla="*/ 2 w 21"/>
                    <a:gd name="T37" fmla="*/ 8 h 35"/>
                    <a:gd name="T38" fmla="*/ 2 w 21"/>
                    <a:gd name="T39" fmla="*/ 8 h 35"/>
                    <a:gd name="T40" fmla="*/ 7 w 21"/>
                    <a:gd name="T41" fmla="*/ 8 h 35"/>
                    <a:gd name="T42" fmla="*/ 8 w 21"/>
                    <a:gd name="T43" fmla="*/ 6 h 35"/>
                    <a:gd name="T44" fmla="*/ 8 w 21"/>
                    <a:gd name="T45" fmla="*/ 7 h 35"/>
                    <a:gd name="T46" fmla="*/ 7 w 21"/>
                    <a:gd name="T47" fmla="*/ 8 h 35"/>
                    <a:gd name="T48" fmla="*/ 9 w 21"/>
                    <a:gd name="T49" fmla="*/ 6 h 35"/>
                    <a:gd name="T50" fmla="*/ 10 w 21"/>
                    <a:gd name="T51" fmla="*/ 5 h 35"/>
                    <a:gd name="T52" fmla="*/ 9 w 21"/>
                    <a:gd name="T53" fmla="*/ 6 h 35"/>
                    <a:gd name="T54" fmla="*/ 3 w 21"/>
                    <a:gd name="T55" fmla="*/ 6 h 35"/>
                    <a:gd name="T56" fmla="*/ 3 w 21"/>
                    <a:gd name="T57" fmla="*/ 5 h 35"/>
                    <a:gd name="T58" fmla="*/ 3 w 21"/>
                    <a:gd name="T59" fmla="*/ 6 h 35"/>
                    <a:gd name="T60" fmla="*/ 6 w 21"/>
                    <a:gd name="T61" fmla="*/ 3 h 35"/>
                    <a:gd name="T62" fmla="*/ 6 w 21"/>
                    <a:gd name="T63" fmla="*/ 3 h 35"/>
                    <a:gd name="T64" fmla="*/ 6 w 21"/>
                    <a:gd name="T65" fmla="*/ 4 h 35"/>
                    <a:gd name="T66" fmla="*/ 6 w 21"/>
                    <a:gd name="T67" fmla="*/ 5 h 35"/>
                    <a:gd name="T68" fmla="*/ 6 w 21"/>
                    <a:gd name="T69" fmla="*/ 3 h 35"/>
                    <a:gd name="T70" fmla="*/ 8 w 21"/>
                    <a:gd name="T71" fmla="*/ 5 h 35"/>
                    <a:gd name="T72" fmla="*/ 9 w 21"/>
                    <a:gd name="T73" fmla="*/ 3 h 35"/>
                    <a:gd name="T74" fmla="*/ 4 w 21"/>
                    <a:gd name="T75" fmla="*/ 4 h 35"/>
                    <a:gd name="T76" fmla="*/ 5 w 21"/>
                    <a:gd name="T77" fmla="*/ 2 h 35"/>
                    <a:gd name="T78" fmla="*/ 5 w 21"/>
                    <a:gd name="T79" fmla="*/ 2 h 35"/>
                    <a:gd name="T80" fmla="*/ 7 w 21"/>
                    <a:gd name="T81" fmla="*/ 3 h 35"/>
                    <a:gd name="T82" fmla="*/ 8 w 21"/>
                    <a:gd name="T83" fmla="*/ 2 h 35"/>
                    <a:gd name="T84" fmla="*/ 8 w 21"/>
                    <a:gd name="T85" fmla="*/ 2 h 35"/>
                    <a:gd name="T86" fmla="*/ 8 w 21"/>
                    <a:gd name="T87" fmla="*/ 2 h 35"/>
                    <a:gd name="T88" fmla="*/ 7 w 21"/>
                    <a:gd name="T89" fmla="*/ 0 h 35"/>
                    <a:gd name="T90" fmla="*/ 6 w 21"/>
                    <a:gd name="T91" fmla="*/ 2 h 35"/>
                    <a:gd name="T92" fmla="*/ 6 w 21"/>
                    <a:gd name="T93" fmla="*/ 2 h 35"/>
                    <a:gd name="T94" fmla="*/ 3 w 21"/>
                    <a:gd name="T95" fmla="*/ 2 h 35"/>
                    <a:gd name="T96" fmla="*/ 1 w 21"/>
                    <a:gd name="T97" fmla="*/ 8 h 35"/>
                    <a:gd name="T98" fmla="*/ 3 w 21"/>
                    <a:gd name="T99" fmla="*/ 13 h 35"/>
                    <a:gd name="T100" fmla="*/ 3 w 21"/>
                    <a:gd name="T101" fmla="*/ 14 h 35"/>
                    <a:gd name="T102" fmla="*/ 4 w 21"/>
                    <a:gd name="T103" fmla="*/ 14 h 35"/>
                    <a:gd name="T104" fmla="*/ 5 w 21"/>
                    <a:gd name="T105" fmla="*/ 14 h 35"/>
                    <a:gd name="T106" fmla="*/ 6 w 21"/>
                    <a:gd name="T107" fmla="*/ 14 h 35"/>
                    <a:gd name="T108" fmla="*/ 6 w 21"/>
                    <a:gd name="T109" fmla="*/ 14 h 35"/>
                    <a:gd name="T110" fmla="*/ 7 w 21"/>
                    <a:gd name="T111" fmla="*/ 13 h 35"/>
                    <a:gd name="T112" fmla="*/ 9 w 21"/>
                    <a:gd name="T113" fmla="*/ 10 h 35"/>
                    <a:gd name="T114" fmla="*/ 11 w 21"/>
                    <a:gd name="T115" fmla="*/ 6 h 35"/>
                    <a:gd name="T116" fmla="*/ 11 w 21"/>
                    <a:gd name="T117" fmla="*/ 2 h 35"/>
                    <a:gd name="T118" fmla="*/ 10 w 21"/>
                    <a:gd name="T119" fmla="*/ 2 h 35"/>
                    <a:gd name="T120" fmla="*/ 9 w 21"/>
                    <a:gd name="T121" fmla="*/ 2 h 35"/>
                    <a:gd name="T122" fmla="*/ 8 w 21"/>
                    <a:gd name="T123" fmla="*/ 1 h 35"/>
                    <a:gd name="T124" fmla="*/ 8 w 21"/>
                    <a:gd name="T125" fmla="*/ 1 h 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1" h="35">
                      <a:moveTo>
                        <a:pt x="7" y="29"/>
                      </a:moveTo>
                      <a:cubicBezTo>
                        <a:pt x="7" y="29"/>
                        <a:pt x="8" y="28"/>
                        <a:pt x="8" y="27"/>
                      </a:cubicBezTo>
                      <a:cubicBezTo>
                        <a:pt x="8" y="27"/>
                        <a:pt x="8" y="27"/>
                        <a:pt x="8" y="27"/>
                      </a:cubicBezTo>
                      <a:cubicBezTo>
                        <a:pt x="8" y="28"/>
                        <a:pt x="7" y="29"/>
                        <a:pt x="6" y="29"/>
                      </a:cubicBezTo>
                      <a:cubicBezTo>
                        <a:pt x="6" y="29"/>
                        <a:pt x="6" y="29"/>
                        <a:pt x="6" y="28"/>
                      </a:cubicBezTo>
                      <a:cubicBezTo>
                        <a:pt x="6" y="28"/>
                        <a:pt x="7" y="29"/>
                        <a:pt x="7" y="29"/>
                      </a:cubicBezTo>
                      <a:moveTo>
                        <a:pt x="13" y="25"/>
                      </a:moveTo>
                      <a:cubicBezTo>
                        <a:pt x="13" y="25"/>
                        <a:pt x="13" y="25"/>
                        <a:pt x="13" y="25"/>
                      </a:cubicBezTo>
                      <a:cubicBezTo>
                        <a:pt x="13" y="25"/>
                        <a:pt x="13" y="25"/>
                        <a:pt x="13" y="25"/>
                      </a:cubicBezTo>
                      <a:cubicBezTo>
                        <a:pt x="13" y="25"/>
                        <a:pt x="13" y="26"/>
                        <a:pt x="13" y="27"/>
                      </a:cubicBezTo>
                      <a:cubicBezTo>
                        <a:pt x="12" y="28"/>
                        <a:pt x="12" y="29"/>
                        <a:pt x="11" y="29"/>
                      </a:cubicBezTo>
                      <a:cubicBezTo>
                        <a:pt x="11" y="29"/>
                        <a:pt x="11" y="29"/>
                        <a:pt x="11" y="29"/>
                      </a:cubicBezTo>
                      <a:cubicBezTo>
                        <a:pt x="12" y="28"/>
                        <a:pt x="13" y="27"/>
                        <a:pt x="13" y="25"/>
                      </a:cubicBezTo>
                      <a:cubicBezTo>
                        <a:pt x="13" y="25"/>
                        <a:pt x="13" y="25"/>
                        <a:pt x="13" y="25"/>
                      </a:cubicBezTo>
                      <a:cubicBezTo>
                        <a:pt x="13" y="25"/>
                        <a:pt x="13" y="25"/>
                        <a:pt x="13" y="25"/>
                      </a:cubicBezTo>
                      <a:moveTo>
                        <a:pt x="4" y="26"/>
                      </a:moveTo>
                      <a:cubicBezTo>
                        <a:pt x="3" y="25"/>
                        <a:pt x="3" y="25"/>
                        <a:pt x="3" y="24"/>
                      </a:cubicBezTo>
                      <a:cubicBezTo>
                        <a:pt x="3" y="22"/>
                        <a:pt x="4" y="22"/>
                        <a:pt x="5" y="21"/>
                      </a:cubicBezTo>
                      <a:cubicBezTo>
                        <a:pt x="5" y="21"/>
                        <a:pt x="5" y="21"/>
                        <a:pt x="5" y="21"/>
                      </a:cubicBezTo>
                      <a:cubicBezTo>
                        <a:pt x="5" y="21"/>
                        <a:pt x="5" y="21"/>
                        <a:pt x="5" y="21"/>
                      </a:cubicBezTo>
                      <a:cubicBezTo>
                        <a:pt x="5" y="21"/>
                        <a:pt x="5" y="21"/>
                        <a:pt x="5" y="21"/>
                      </a:cubicBezTo>
                      <a:cubicBezTo>
                        <a:pt x="5" y="21"/>
                        <a:pt x="5" y="21"/>
                        <a:pt x="5" y="21"/>
                      </a:cubicBezTo>
                      <a:cubicBezTo>
                        <a:pt x="4" y="22"/>
                        <a:pt x="3" y="24"/>
                        <a:pt x="4" y="26"/>
                      </a:cubicBezTo>
                      <a:cubicBezTo>
                        <a:pt x="4" y="26"/>
                        <a:pt x="4" y="26"/>
                        <a:pt x="4" y="26"/>
                      </a:cubicBezTo>
                      <a:cubicBezTo>
                        <a:pt x="4" y="26"/>
                        <a:pt x="4" y="26"/>
                        <a:pt x="4" y="26"/>
                      </a:cubicBezTo>
                      <a:moveTo>
                        <a:pt x="8" y="25"/>
                      </a:moveTo>
                      <a:cubicBezTo>
                        <a:pt x="8" y="23"/>
                        <a:pt x="8" y="20"/>
                        <a:pt x="9" y="20"/>
                      </a:cubicBezTo>
                      <a:cubicBezTo>
                        <a:pt x="9" y="20"/>
                        <a:pt x="9" y="20"/>
                        <a:pt x="9" y="20"/>
                      </a:cubicBezTo>
                      <a:cubicBezTo>
                        <a:pt x="9" y="20"/>
                        <a:pt x="9" y="20"/>
                        <a:pt x="9" y="20"/>
                      </a:cubicBezTo>
                      <a:cubicBezTo>
                        <a:pt x="9" y="21"/>
                        <a:pt x="9" y="21"/>
                        <a:pt x="9" y="21"/>
                      </a:cubicBezTo>
                      <a:cubicBezTo>
                        <a:pt x="9" y="21"/>
                        <a:pt x="9" y="20"/>
                        <a:pt x="9" y="20"/>
                      </a:cubicBezTo>
                      <a:cubicBezTo>
                        <a:pt x="9" y="21"/>
                        <a:pt x="8" y="21"/>
                        <a:pt x="8" y="22"/>
                      </a:cubicBezTo>
                      <a:cubicBezTo>
                        <a:pt x="8" y="23"/>
                        <a:pt x="8" y="24"/>
                        <a:pt x="8" y="25"/>
                      </a:cubicBezTo>
                      <a:moveTo>
                        <a:pt x="2" y="18"/>
                      </a:moveTo>
                      <a:cubicBezTo>
                        <a:pt x="2" y="18"/>
                        <a:pt x="2" y="18"/>
                        <a:pt x="3" y="18"/>
                      </a:cubicBezTo>
                      <a:cubicBezTo>
                        <a:pt x="3" y="18"/>
                        <a:pt x="3" y="18"/>
                        <a:pt x="3" y="18"/>
                      </a:cubicBezTo>
                      <a:cubicBezTo>
                        <a:pt x="2" y="18"/>
                        <a:pt x="2" y="18"/>
                        <a:pt x="2" y="18"/>
                      </a:cubicBezTo>
                      <a:cubicBezTo>
                        <a:pt x="2" y="18"/>
                        <a:pt x="2" y="19"/>
                        <a:pt x="2" y="19"/>
                      </a:cubicBezTo>
                      <a:cubicBezTo>
                        <a:pt x="2" y="20"/>
                        <a:pt x="2" y="22"/>
                        <a:pt x="2" y="22"/>
                      </a:cubicBezTo>
                      <a:cubicBezTo>
                        <a:pt x="2" y="22"/>
                        <a:pt x="2" y="20"/>
                        <a:pt x="2" y="19"/>
                      </a:cubicBezTo>
                      <a:cubicBezTo>
                        <a:pt x="2" y="19"/>
                        <a:pt x="2" y="18"/>
                        <a:pt x="2" y="18"/>
                      </a:cubicBezTo>
                      <a:moveTo>
                        <a:pt x="13" y="20"/>
                      </a:moveTo>
                      <a:cubicBezTo>
                        <a:pt x="12" y="19"/>
                        <a:pt x="13" y="17"/>
                        <a:pt x="14" y="16"/>
                      </a:cubicBezTo>
                      <a:cubicBezTo>
                        <a:pt x="14" y="16"/>
                        <a:pt x="14" y="16"/>
                        <a:pt x="14" y="16"/>
                      </a:cubicBezTo>
                      <a:cubicBezTo>
                        <a:pt x="14" y="16"/>
                        <a:pt x="15" y="16"/>
                        <a:pt x="15" y="17"/>
                      </a:cubicBezTo>
                      <a:cubicBezTo>
                        <a:pt x="15" y="17"/>
                        <a:pt x="15" y="17"/>
                        <a:pt x="15" y="17"/>
                      </a:cubicBezTo>
                      <a:cubicBezTo>
                        <a:pt x="14" y="17"/>
                        <a:pt x="14" y="17"/>
                        <a:pt x="14" y="17"/>
                      </a:cubicBezTo>
                      <a:cubicBezTo>
                        <a:pt x="14" y="17"/>
                        <a:pt x="13" y="19"/>
                        <a:pt x="13" y="20"/>
                      </a:cubicBezTo>
                      <a:moveTo>
                        <a:pt x="18" y="16"/>
                      </a:moveTo>
                      <a:cubicBezTo>
                        <a:pt x="18" y="16"/>
                        <a:pt x="17" y="16"/>
                        <a:pt x="17" y="15"/>
                      </a:cubicBezTo>
                      <a:cubicBezTo>
                        <a:pt x="17" y="14"/>
                        <a:pt x="18" y="13"/>
                        <a:pt x="19" y="13"/>
                      </a:cubicBezTo>
                      <a:cubicBezTo>
                        <a:pt x="19" y="13"/>
                        <a:pt x="19" y="13"/>
                        <a:pt x="19" y="13"/>
                      </a:cubicBezTo>
                      <a:cubicBezTo>
                        <a:pt x="19" y="13"/>
                        <a:pt x="19" y="13"/>
                        <a:pt x="19" y="13"/>
                      </a:cubicBezTo>
                      <a:cubicBezTo>
                        <a:pt x="18" y="13"/>
                        <a:pt x="18" y="15"/>
                        <a:pt x="18" y="16"/>
                      </a:cubicBezTo>
                      <a:cubicBezTo>
                        <a:pt x="18" y="16"/>
                        <a:pt x="18" y="16"/>
                        <a:pt x="18" y="16"/>
                      </a:cubicBezTo>
                      <a:moveTo>
                        <a:pt x="4" y="16"/>
                      </a:moveTo>
                      <a:cubicBezTo>
                        <a:pt x="4" y="16"/>
                        <a:pt x="4" y="16"/>
                        <a:pt x="4" y="16"/>
                      </a:cubicBezTo>
                      <a:cubicBezTo>
                        <a:pt x="5" y="15"/>
                        <a:pt x="5" y="13"/>
                        <a:pt x="6" y="12"/>
                      </a:cubicBezTo>
                      <a:cubicBezTo>
                        <a:pt x="6" y="11"/>
                        <a:pt x="6" y="11"/>
                        <a:pt x="6" y="11"/>
                      </a:cubicBezTo>
                      <a:cubicBezTo>
                        <a:pt x="7" y="13"/>
                        <a:pt x="6" y="16"/>
                        <a:pt x="4" y="16"/>
                      </a:cubicBezTo>
                      <a:moveTo>
                        <a:pt x="11" y="8"/>
                      </a:moveTo>
                      <a:cubicBezTo>
                        <a:pt x="11" y="8"/>
                        <a:pt x="11" y="8"/>
                        <a:pt x="11" y="8"/>
                      </a:cubicBezTo>
                      <a:cubicBezTo>
                        <a:pt x="11" y="7"/>
                        <a:pt x="11" y="7"/>
                        <a:pt x="11" y="7"/>
                      </a:cubicBezTo>
                      <a:cubicBezTo>
                        <a:pt x="11" y="8"/>
                        <a:pt x="11" y="8"/>
                        <a:pt x="11" y="8"/>
                      </a:cubicBezTo>
                      <a:cubicBezTo>
                        <a:pt x="11" y="8"/>
                        <a:pt x="11" y="8"/>
                        <a:pt x="11" y="8"/>
                      </a:cubicBezTo>
                      <a:cubicBezTo>
                        <a:pt x="12" y="8"/>
                        <a:pt x="12" y="9"/>
                        <a:pt x="11" y="10"/>
                      </a:cubicBezTo>
                      <a:cubicBezTo>
                        <a:pt x="11" y="11"/>
                        <a:pt x="10" y="13"/>
                        <a:pt x="10" y="13"/>
                      </a:cubicBezTo>
                      <a:cubicBezTo>
                        <a:pt x="10" y="13"/>
                        <a:pt x="10" y="13"/>
                        <a:pt x="10" y="13"/>
                      </a:cubicBezTo>
                      <a:cubicBezTo>
                        <a:pt x="10" y="12"/>
                        <a:pt x="10" y="12"/>
                        <a:pt x="11" y="11"/>
                      </a:cubicBezTo>
                      <a:cubicBezTo>
                        <a:pt x="11" y="11"/>
                        <a:pt x="11" y="9"/>
                        <a:pt x="11" y="8"/>
                      </a:cubicBezTo>
                      <a:moveTo>
                        <a:pt x="15" y="11"/>
                      </a:moveTo>
                      <a:cubicBezTo>
                        <a:pt x="15" y="11"/>
                        <a:pt x="15" y="11"/>
                        <a:pt x="15" y="11"/>
                      </a:cubicBezTo>
                      <a:cubicBezTo>
                        <a:pt x="15" y="10"/>
                        <a:pt x="17" y="8"/>
                        <a:pt x="17" y="8"/>
                      </a:cubicBezTo>
                      <a:cubicBezTo>
                        <a:pt x="17" y="7"/>
                        <a:pt x="17" y="7"/>
                        <a:pt x="17" y="7"/>
                      </a:cubicBezTo>
                      <a:cubicBezTo>
                        <a:pt x="18" y="9"/>
                        <a:pt x="16" y="11"/>
                        <a:pt x="15" y="11"/>
                      </a:cubicBezTo>
                      <a:moveTo>
                        <a:pt x="8" y="9"/>
                      </a:moveTo>
                      <a:cubicBezTo>
                        <a:pt x="7" y="7"/>
                        <a:pt x="8" y="6"/>
                        <a:pt x="9" y="6"/>
                      </a:cubicBezTo>
                      <a:cubicBezTo>
                        <a:pt x="9" y="6"/>
                        <a:pt x="9" y="6"/>
                        <a:pt x="9" y="6"/>
                      </a:cubicBezTo>
                      <a:cubicBezTo>
                        <a:pt x="9" y="6"/>
                        <a:pt x="9" y="6"/>
                        <a:pt x="9" y="6"/>
                      </a:cubicBezTo>
                      <a:cubicBezTo>
                        <a:pt x="9" y="6"/>
                        <a:pt x="9" y="6"/>
                        <a:pt x="9" y="6"/>
                      </a:cubicBezTo>
                      <a:cubicBezTo>
                        <a:pt x="8" y="6"/>
                        <a:pt x="8" y="8"/>
                        <a:pt x="8" y="9"/>
                      </a:cubicBezTo>
                      <a:moveTo>
                        <a:pt x="13" y="7"/>
                      </a:moveTo>
                      <a:cubicBezTo>
                        <a:pt x="13" y="6"/>
                        <a:pt x="14" y="4"/>
                        <a:pt x="15" y="4"/>
                      </a:cubicBezTo>
                      <a:cubicBezTo>
                        <a:pt x="15" y="4"/>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3" y="6"/>
                        <a:pt x="13" y="7"/>
                      </a:cubicBezTo>
                      <a:moveTo>
                        <a:pt x="13" y="0"/>
                      </a:moveTo>
                      <a:cubicBezTo>
                        <a:pt x="13" y="0"/>
                        <a:pt x="13" y="0"/>
                        <a:pt x="12" y="1"/>
                      </a:cubicBezTo>
                      <a:cubicBezTo>
                        <a:pt x="12" y="2"/>
                        <a:pt x="11" y="2"/>
                        <a:pt x="11" y="2"/>
                      </a:cubicBezTo>
                      <a:cubicBezTo>
                        <a:pt x="11" y="2"/>
                        <a:pt x="10" y="2"/>
                        <a:pt x="10" y="2"/>
                      </a:cubicBezTo>
                      <a:cubicBezTo>
                        <a:pt x="10" y="2"/>
                        <a:pt x="10" y="2"/>
                        <a:pt x="10" y="2"/>
                      </a:cubicBezTo>
                      <a:cubicBezTo>
                        <a:pt x="9" y="2"/>
                        <a:pt x="9" y="2"/>
                        <a:pt x="9" y="3"/>
                      </a:cubicBezTo>
                      <a:cubicBezTo>
                        <a:pt x="8" y="5"/>
                        <a:pt x="6" y="4"/>
                        <a:pt x="5" y="6"/>
                      </a:cubicBezTo>
                      <a:cubicBezTo>
                        <a:pt x="5" y="10"/>
                        <a:pt x="3" y="10"/>
                        <a:pt x="3" y="12"/>
                      </a:cubicBezTo>
                      <a:cubicBezTo>
                        <a:pt x="3" y="14"/>
                        <a:pt x="0" y="18"/>
                        <a:pt x="1" y="20"/>
                      </a:cubicBezTo>
                      <a:cubicBezTo>
                        <a:pt x="1" y="20"/>
                        <a:pt x="1" y="20"/>
                        <a:pt x="1" y="20"/>
                      </a:cubicBezTo>
                      <a:cubicBezTo>
                        <a:pt x="2" y="24"/>
                        <a:pt x="4" y="28"/>
                        <a:pt x="5" y="31"/>
                      </a:cubicBezTo>
                      <a:cubicBezTo>
                        <a:pt x="6" y="32"/>
                        <a:pt x="6" y="33"/>
                        <a:pt x="6" y="34"/>
                      </a:cubicBezTo>
                      <a:cubicBezTo>
                        <a:pt x="6" y="34"/>
                        <a:pt x="6" y="34"/>
                        <a:pt x="6" y="34"/>
                      </a:cubicBezTo>
                      <a:cubicBezTo>
                        <a:pt x="7" y="35"/>
                        <a:pt x="7" y="35"/>
                        <a:pt x="7" y="35"/>
                      </a:cubicBezTo>
                      <a:cubicBezTo>
                        <a:pt x="8" y="35"/>
                        <a:pt x="8" y="35"/>
                        <a:pt x="8" y="34"/>
                      </a:cubicBezTo>
                      <a:cubicBezTo>
                        <a:pt x="8" y="33"/>
                        <a:pt x="8" y="33"/>
                        <a:pt x="9" y="33"/>
                      </a:cubicBezTo>
                      <a:cubicBezTo>
                        <a:pt x="9" y="33"/>
                        <a:pt x="9" y="33"/>
                        <a:pt x="9" y="34"/>
                      </a:cubicBezTo>
                      <a:cubicBezTo>
                        <a:pt x="9" y="34"/>
                        <a:pt x="10" y="34"/>
                        <a:pt x="10" y="34"/>
                      </a:cubicBezTo>
                      <a:cubicBezTo>
                        <a:pt x="10" y="34"/>
                        <a:pt x="10" y="34"/>
                        <a:pt x="10" y="33"/>
                      </a:cubicBezTo>
                      <a:cubicBezTo>
                        <a:pt x="11" y="33"/>
                        <a:pt x="11" y="32"/>
                        <a:pt x="11" y="32"/>
                      </a:cubicBezTo>
                      <a:cubicBezTo>
                        <a:pt x="11" y="32"/>
                        <a:pt x="11" y="32"/>
                        <a:pt x="11" y="32"/>
                      </a:cubicBezTo>
                      <a:cubicBezTo>
                        <a:pt x="11" y="32"/>
                        <a:pt x="12" y="32"/>
                        <a:pt x="12" y="32"/>
                      </a:cubicBezTo>
                      <a:cubicBezTo>
                        <a:pt x="12" y="32"/>
                        <a:pt x="12" y="32"/>
                        <a:pt x="13" y="31"/>
                      </a:cubicBezTo>
                      <a:cubicBezTo>
                        <a:pt x="13" y="30"/>
                        <a:pt x="15" y="31"/>
                        <a:pt x="15" y="28"/>
                      </a:cubicBezTo>
                      <a:cubicBezTo>
                        <a:pt x="15" y="27"/>
                        <a:pt x="17" y="27"/>
                        <a:pt x="17" y="25"/>
                      </a:cubicBezTo>
                      <a:cubicBezTo>
                        <a:pt x="17" y="23"/>
                        <a:pt x="19" y="22"/>
                        <a:pt x="19" y="20"/>
                      </a:cubicBezTo>
                      <a:cubicBezTo>
                        <a:pt x="19" y="18"/>
                        <a:pt x="20" y="16"/>
                        <a:pt x="20" y="14"/>
                      </a:cubicBezTo>
                      <a:cubicBezTo>
                        <a:pt x="20" y="13"/>
                        <a:pt x="21" y="11"/>
                        <a:pt x="20" y="10"/>
                      </a:cubicBezTo>
                      <a:cubicBezTo>
                        <a:pt x="20" y="8"/>
                        <a:pt x="20" y="6"/>
                        <a:pt x="20" y="5"/>
                      </a:cubicBezTo>
                      <a:cubicBezTo>
                        <a:pt x="20" y="4"/>
                        <a:pt x="19" y="2"/>
                        <a:pt x="19" y="2"/>
                      </a:cubicBezTo>
                      <a:cubicBezTo>
                        <a:pt x="19" y="2"/>
                        <a:pt x="19" y="2"/>
                        <a:pt x="19" y="3"/>
                      </a:cubicBezTo>
                      <a:cubicBezTo>
                        <a:pt x="19" y="3"/>
                        <a:pt x="18" y="3"/>
                        <a:pt x="18" y="3"/>
                      </a:cubicBezTo>
                      <a:cubicBezTo>
                        <a:pt x="18" y="3"/>
                        <a:pt x="17" y="2"/>
                        <a:pt x="17" y="2"/>
                      </a:cubicBezTo>
                      <a:cubicBezTo>
                        <a:pt x="17" y="1"/>
                        <a:pt x="16" y="0"/>
                        <a:pt x="16" y="0"/>
                      </a:cubicBezTo>
                      <a:cubicBezTo>
                        <a:pt x="16" y="0"/>
                        <a:pt x="16" y="1"/>
                        <a:pt x="15" y="1"/>
                      </a:cubicBezTo>
                      <a:cubicBezTo>
                        <a:pt x="15" y="1"/>
                        <a:pt x="15" y="1"/>
                        <a:pt x="14" y="1"/>
                      </a:cubicBezTo>
                      <a:cubicBezTo>
                        <a:pt x="14" y="1"/>
                        <a:pt x="14" y="1"/>
                        <a:pt x="14" y="1"/>
                      </a:cubicBezTo>
                      <a:cubicBezTo>
                        <a:pt x="13" y="1"/>
                        <a:pt x="13" y="0"/>
                        <a:pt x="13" y="0"/>
                      </a:cubicBezTo>
                    </a:path>
                  </a:pathLst>
                </a:custGeom>
                <a:solidFill>
                  <a:srgbClr val="DBBC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5" name="Freeform 11536">
                  <a:extLst>
                    <a:ext uri="{FF2B5EF4-FFF2-40B4-BE49-F238E27FC236}">
                      <a16:creationId xmlns:a16="http://schemas.microsoft.com/office/drawing/2014/main" id="{95F84725-0475-2949-CE5F-1E0CCCA5FBB9}"/>
                    </a:ext>
                  </a:extLst>
                </p:cNvPr>
                <p:cNvSpPr>
                  <a:spLocks/>
                </p:cNvSpPr>
                <p:nvPr/>
              </p:nvSpPr>
              <p:spPr bwMode="auto">
                <a:xfrm>
                  <a:off x="4600" y="2492"/>
                  <a:ext cx="6" cy="12"/>
                </a:xfrm>
                <a:custGeom>
                  <a:avLst/>
                  <a:gdLst>
                    <a:gd name="T0" fmla="*/ 2 w 7"/>
                    <a:gd name="T1" fmla="*/ 0 h 14"/>
                    <a:gd name="T2" fmla="*/ 1 w 7"/>
                    <a:gd name="T3" fmla="*/ 3 h 14"/>
                    <a:gd name="T4" fmla="*/ 2 w 7"/>
                    <a:gd name="T5" fmla="*/ 6 h 14"/>
                    <a:gd name="T6" fmla="*/ 2 w 7"/>
                    <a:gd name="T7" fmla="*/ 6 h 14"/>
                    <a:gd name="T8" fmla="*/ 3 w 7"/>
                    <a:gd name="T9" fmla="*/ 6 h 14"/>
                    <a:gd name="T10" fmla="*/ 3 w 7"/>
                    <a:gd name="T11" fmla="*/ 6 h 14"/>
                    <a:gd name="T12" fmla="*/ 3 w 7"/>
                    <a:gd name="T13" fmla="*/ 6 h 14"/>
                    <a:gd name="T14" fmla="*/ 3 w 7"/>
                    <a:gd name="T15" fmla="*/ 7 h 14"/>
                    <a:gd name="T16" fmla="*/ 3 w 7"/>
                    <a:gd name="T17" fmla="*/ 8 h 14"/>
                    <a:gd name="T18" fmla="*/ 3 w 7"/>
                    <a:gd name="T19" fmla="*/ 8 h 14"/>
                    <a:gd name="T20" fmla="*/ 3 w 7"/>
                    <a:gd name="T21" fmla="*/ 8 h 14"/>
                    <a:gd name="T22" fmla="*/ 3 w 7"/>
                    <a:gd name="T23" fmla="*/ 8 h 14"/>
                    <a:gd name="T24" fmla="*/ 3 w 7"/>
                    <a:gd name="T25" fmla="*/ 6 h 14"/>
                    <a:gd name="T26" fmla="*/ 2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2" y="0"/>
                      </a:moveTo>
                      <a:cubicBezTo>
                        <a:pt x="2" y="2"/>
                        <a:pt x="0" y="5"/>
                        <a:pt x="1" y="6"/>
                      </a:cubicBezTo>
                      <a:cubicBezTo>
                        <a:pt x="2" y="7"/>
                        <a:pt x="1" y="10"/>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4" y="12"/>
                        <a:pt x="4" y="13"/>
                      </a:cubicBezTo>
                      <a:cubicBezTo>
                        <a:pt x="5" y="13"/>
                        <a:pt x="5" y="14"/>
                        <a:pt x="6" y="14"/>
                      </a:cubicBezTo>
                      <a:cubicBezTo>
                        <a:pt x="6" y="14"/>
                        <a:pt x="6" y="14"/>
                        <a:pt x="6" y="14"/>
                      </a:cubicBezTo>
                      <a:cubicBezTo>
                        <a:pt x="6" y="14"/>
                        <a:pt x="6" y="14"/>
                        <a:pt x="7" y="14"/>
                      </a:cubicBezTo>
                      <a:cubicBezTo>
                        <a:pt x="7" y="14"/>
                        <a:pt x="7" y="14"/>
                        <a:pt x="7" y="14"/>
                      </a:cubicBezTo>
                      <a:cubicBezTo>
                        <a:pt x="7" y="13"/>
                        <a:pt x="7" y="12"/>
                        <a:pt x="6" y="11"/>
                      </a:cubicBezTo>
                      <a:cubicBezTo>
                        <a:pt x="5" y="8"/>
                        <a:pt x="3" y="4"/>
                        <a:pt x="2" y="0"/>
                      </a:cubicBezTo>
                    </a:path>
                  </a:pathLst>
                </a:custGeom>
                <a:solidFill>
                  <a:srgbClr val="E1C2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6" name="Freeform 11537">
                  <a:extLst>
                    <a:ext uri="{FF2B5EF4-FFF2-40B4-BE49-F238E27FC236}">
                      <a16:creationId xmlns:a16="http://schemas.microsoft.com/office/drawing/2014/main" id="{363BC2E9-E0FC-D294-FBE9-E8FFCC8DB650}"/>
                    </a:ext>
                  </a:extLst>
                </p:cNvPr>
                <p:cNvSpPr>
                  <a:spLocks noEditPoints="1"/>
                </p:cNvSpPr>
                <p:nvPr/>
              </p:nvSpPr>
              <p:spPr bwMode="auto">
                <a:xfrm>
                  <a:off x="4602" y="250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1C2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7" name="Freeform 11538">
                  <a:extLst>
                    <a:ext uri="{FF2B5EF4-FFF2-40B4-BE49-F238E27FC236}">
                      <a16:creationId xmlns:a16="http://schemas.microsoft.com/office/drawing/2014/main" id="{564A4887-4BBE-87FF-C555-BD1FD46C6E55}"/>
                    </a:ext>
                  </a:extLst>
                </p:cNvPr>
                <p:cNvSpPr>
                  <a:spLocks/>
                </p:cNvSpPr>
                <p:nvPr/>
              </p:nvSpPr>
              <p:spPr bwMode="auto">
                <a:xfrm>
                  <a:off x="4606" y="2480"/>
                  <a:ext cx="16" cy="31"/>
                </a:xfrm>
                <a:custGeom>
                  <a:avLst/>
                  <a:gdLst>
                    <a:gd name="T0" fmla="*/ 7 w 19"/>
                    <a:gd name="T1" fmla="*/ 0 h 38"/>
                    <a:gd name="T2" fmla="*/ 7 w 19"/>
                    <a:gd name="T3" fmla="*/ 0 h 38"/>
                    <a:gd name="T4" fmla="*/ 7 w 19"/>
                    <a:gd name="T5" fmla="*/ 2 h 38"/>
                    <a:gd name="T6" fmla="*/ 7 w 19"/>
                    <a:gd name="T7" fmla="*/ 4 h 38"/>
                    <a:gd name="T8" fmla="*/ 7 w 19"/>
                    <a:gd name="T9" fmla="*/ 7 h 38"/>
                    <a:gd name="T10" fmla="*/ 6 w 19"/>
                    <a:gd name="T11" fmla="*/ 9 h 38"/>
                    <a:gd name="T12" fmla="*/ 5 w 19"/>
                    <a:gd name="T13" fmla="*/ 11 h 38"/>
                    <a:gd name="T14" fmla="*/ 3 w 19"/>
                    <a:gd name="T15" fmla="*/ 11 h 38"/>
                    <a:gd name="T16" fmla="*/ 3 w 19"/>
                    <a:gd name="T17" fmla="*/ 12 h 38"/>
                    <a:gd name="T18" fmla="*/ 3 w 19"/>
                    <a:gd name="T19" fmla="*/ 12 h 38"/>
                    <a:gd name="T20" fmla="*/ 3 w 19"/>
                    <a:gd name="T21" fmla="*/ 12 h 38"/>
                    <a:gd name="T22" fmla="*/ 3 w 19"/>
                    <a:gd name="T23" fmla="*/ 13 h 38"/>
                    <a:gd name="T24" fmla="*/ 3 w 19"/>
                    <a:gd name="T25" fmla="*/ 13 h 38"/>
                    <a:gd name="T26" fmla="*/ 3 w 19"/>
                    <a:gd name="T27" fmla="*/ 13 h 38"/>
                    <a:gd name="T28" fmla="*/ 3 w 19"/>
                    <a:gd name="T29" fmla="*/ 13 h 38"/>
                    <a:gd name="T30" fmla="*/ 2 w 19"/>
                    <a:gd name="T31" fmla="*/ 13 h 38"/>
                    <a:gd name="T32" fmla="*/ 1 w 19"/>
                    <a:gd name="T33" fmla="*/ 13 h 38"/>
                    <a:gd name="T34" fmla="*/ 0 w 19"/>
                    <a:gd name="T35" fmla="*/ 13 h 38"/>
                    <a:gd name="T36" fmla="*/ 0 w 19"/>
                    <a:gd name="T37" fmla="*/ 13 h 38"/>
                    <a:gd name="T38" fmla="*/ 3 w 19"/>
                    <a:gd name="T39" fmla="*/ 16 h 38"/>
                    <a:gd name="T40" fmla="*/ 3 w 19"/>
                    <a:gd name="T41" fmla="*/ 16 h 38"/>
                    <a:gd name="T42" fmla="*/ 3 w 19"/>
                    <a:gd name="T43" fmla="*/ 16 h 38"/>
                    <a:gd name="T44" fmla="*/ 3 w 19"/>
                    <a:gd name="T45" fmla="*/ 16 h 38"/>
                    <a:gd name="T46" fmla="*/ 3 w 19"/>
                    <a:gd name="T47" fmla="*/ 16 h 38"/>
                    <a:gd name="T48" fmla="*/ 3 w 19"/>
                    <a:gd name="T49" fmla="*/ 16 h 38"/>
                    <a:gd name="T50" fmla="*/ 3 w 19"/>
                    <a:gd name="T51" fmla="*/ 16 h 38"/>
                    <a:gd name="T52" fmla="*/ 4 w 19"/>
                    <a:gd name="T53" fmla="*/ 16 h 38"/>
                    <a:gd name="T54" fmla="*/ 4 w 19"/>
                    <a:gd name="T55" fmla="*/ 16 h 38"/>
                    <a:gd name="T56" fmla="*/ 5 w 19"/>
                    <a:gd name="T57" fmla="*/ 16 h 38"/>
                    <a:gd name="T58" fmla="*/ 5 w 19"/>
                    <a:gd name="T59" fmla="*/ 16 h 38"/>
                    <a:gd name="T60" fmla="*/ 5 w 19"/>
                    <a:gd name="T61" fmla="*/ 16 h 38"/>
                    <a:gd name="T62" fmla="*/ 5 w 19"/>
                    <a:gd name="T63" fmla="*/ 16 h 38"/>
                    <a:gd name="T64" fmla="*/ 6 w 19"/>
                    <a:gd name="T65" fmla="*/ 16 h 38"/>
                    <a:gd name="T66" fmla="*/ 7 w 19"/>
                    <a:gd name="T67" fmla="*/ 13 h 38"/>
                    <a:gd name="T68" fmla="*/ 8 w 19"/>
                    <a:gd name="T69" fmla="*/ 12 h 38"/>
                    <a:gd name="T70" fmla="*/ 9 w 19"/>
                    <a:gd name="T71" fmla="*/ 11 h 38"/>
                    <a:gd name="T72" fmla="*/ 9 w 19"/>
                    <a:gd name="T73" fmla="*/ 9 h 38"/>
                    <a:gd name="T74" fmla="*/ 9 w 19"/>
                    <a:gd name="T75" fmla="*/ 7 h 38"/>
                    <a:gd name="T76" fmla="*/ 9 w 19"/>
                    <a:gd name="T77" fmla="*/ 7 h 38"/>
                    <a:gd name="T78" fmla="*/ 9 w 19"/>
                    <a:gd name="T79" fmla="*/ 6 h 38"/>
                    <a:gd name="T80" fmla="*/ 9 w 19"/>
                    <a:gd name="T81" fmla="*/ 5 h 38"/>
                    <a:gd name="T82" fmla="*/ 9 w 19"/>
                    <a:gd name="T83" fmla="*/ 5 h 38"/>
                    <a:gd name="T84" fmla="*/ 8 w 19"/>
                    <a:gd name="T85" fmla="*/ 2 h 38"/>
                    <a:gd name="T86" fmla="*/ 8 w 19"/>
                    <a:gd name="T87" fmla="*/ 0 h 38"/>
                    <a:gd name="T88" fmla="*/ 7 w 19"/>
                    <a:gd name="T89" fmla="*/ 0 h 3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9" h="38">
                      <a:moveTo>
                        <a:pt x="14" y="0"/>
                      </a:moveTo>
                      <a:cubicBezTo>
                        <a:pt x="14" y="0"/>
                        <a:pt x="14" y="0"/>
                        <a:pt x="14" y="0"/>
                      </a:cubicBezTo>
                      <a:cubicBezTo>
                        <a:pt x="14" y="1"/>
                        <a:pt x="14" y="3"/>
                        <a:pt x="14" y="5"/>
                      </a:cubicBezTo>
                      <a:cubicBezTo>
                        <a:pt x="15" y="6"/>
                        <a:pt x="14" y="8"/>
                        <a:pt x="14" y="9"/>
                      </a:cubicBezTo>
                      <a:cubicBezTo>
                        <a:pt x="14" y="11"/>
                        <a:pt x="13" y="13"/>
                        <a:pt x="13" y="15"/>
                      </a:cubicBezTo>
                      <a:cubicBezTo>
                        <a:pt x="13" y="17"/>
                        <a:pt x="11" y="18"/>
                        <a:pt x="11" y="20"/>
                      </a:cubicBezTo>
                      <a:cubicBezTo>
                        <a:pt x="11" y="22"/>
                        <a:pt x="9" y="22"/>
                        <a:pt x="9" y="23"/>
                      </a:cubicBezTo>
                      <a:cubicBezTo>
                        <a:pt x="9" y="26"/>
                        <a:pt x="7" y="25"/>
                        <a:pt x="7" y="26"/>
                      </a:cubicBezTo>
                      <a:cubicBezTo>
                        <a:pt x="6" y="27"/>
                        <a:pt x="6" y="27"/>
                        <a:pt x="6" y="27"/>
                      </a:cubicBezTo>
                      <a:cubicBezTo>
                        <a:pt x="6" y="27"/>
                        <a:pt x="5" y="27"/>
                        <a:pt x="5" y="27"/>
                      </a:cubicBezTo>
                      <a:cubicBezTo>
                        <a:pt x="5" y="27"/>
                        <a:pt x="5" y="27"/>
                        <a:pt x="5" y="27"/>
                      </a:cubicBezTo>
                      <a:cubicBezTo>
                        <a:pt x="5" y="27"/>
                        <a:pt x="5" y="28"/>
                        <a:pt x="4" y="28"/>
                      </a:cubicBezTo>
                      <a:cubicBezTo>
                        <a:pt x="4" y="29"/>
                        <a:pt x="4" y="29"/>
                        <a:pt x="4" y="29"/>
                      </a:cubicBezTo>
                      <a:cubicBezTo>
                        <a:pt x="4" y="29"/>
                        <a:pt x="3" y="29"/>
                        <a:pt x="3" y="29"/>
                      </a:cubicBezTo>
                      <a:cubicBezTo>
                        <a:pt x="3" y="28"/>
                        <a:pt x="3" y="28"/>
                        <a:pt x="3" y="28"/>
                      </a:cubicBezTo>
                      <a:cubicBezTo>
                        <a:pt x="2" y="28"/>
                        <a:pt x="2" y="28"/>
                        <a:pt x="2" y="29"/>
                      </a:cubicBezTo>
                      <a:cubicBezTo>
                        <a:pt x="2" y="30"/>
                        <a:pt x="2" y="30"/>
                        <a:pt x="1" y="30"/>
                      </a:cubicBezTo>
                      <a:cubicBezTo>
                        <a:pt x="1" y="30"/>
                        <a:pt x="1" y="30"/>
                        <a:pt x="0" y="29"/>
                      </a:cubicBezTo>
                      <a:cubicBezTo>
                        <a:pt x="0" y="29"/>
                        <a:pt x="0" y="29"/>
                        <a:pt x="0" y="29"/>
                      </a:cubicBezTo>
                      <a:cubicBezTo>
                        <a:pt x="1" y="32"/>
                        <a:pt x="3" y="34"/>
                        <a:pt x="4" y="37"/>
                      </a:cubicBezTo>
                      <a:cubicBezTo>
                        <a:pt x="4" y="37"/>
                        <a:pt x="4" y="37"/>
                        <a:pt x="4" y="37"/>
                      </a:cubicBezTo>
                      <a:cubicBezTo>
                        <a:pt x="4" y="37"/>
                        <a:pt x="4" y="36"/>
                        <a:pt x="4" y="36"/>
                      </a:cubicBezTo>
                      <a:cubicBezTo>
                        <a:pt x="5" y="36"/>
                        <a:pt x="5" y="37"/>
                        <a:pt x="5" y="37"/>
                      </a:cubicBezTo>
                      <a:cubicBezTo>
                        <a:pt x="5" y="37"/>
                        <a:pt x="6" y="38"/>
                        <a:pt x="6" y="38"/>
                      </a:cubicBezTo>
                      <a:cubicBezTo>
                        <a:pt x="6" y="38"/>
                        <a:pt x="7" y="38"/>
                        <a:pt x="7" y="37"/>
                      </a:cubicBezTo>
                      <a:cubicBezTo>
                        <a:pt x="7" y="36"/>
                        <a:pt x="7" y="36"/>
                        <a:pt x="7" y="36"/>
                      </a:cubicBezTo>
                      <a:cubicBezTo>
                        <a:pt x="7" y="36"/>
                        <a:pt x="8" y="36"/>
                        <a:pt x="8" y="36"/>
                      </a:cubicBezTo>
                      <a:cubicBezTo>
                        <a:pt x="8" y="37"/>
                        <a:pt x="8" y="37"/>
                        <a:pt x="8" y="37"/>
                      </a:cubicBezTo>
                      <a:cubicBezTo>
                        <a:pt x="9" y="37"/>
                        <a:pt x="9" y="36"/>
                        <a:pt x="9" y="36"/>
                      </a:cubicBezTo>
                      <a:cubicBezTo>
                        <a:pt x="9" y="35"/>
                        <a:pt x="9" y="35"/>
                        <a:pt x="10" y="35"/>
                      </a:cubicBezTo>
                      <a:cubicBezTo>
                        <a:pt x="10" y="35"/>
                        <a:pt x="10" y="35"/>
                        <a:pt x="10" y="35"/>
                      </a:cubicBezTo>
                      <a:cubicBezTo>
                        <a:pt x="10" y="35"/>
                        <a:pt x="10" y="35"/>
                        <a:pt x="10" y="35"/>
                      </a:cubicBezTo>
                      <a:cubicBezTo>
                        <a:pt x="11" y="35"/>
                        <a:pt x="11" y="35"/>
                        <a:pt x="11" y="34"/>
                      </a:cubicBezTo>
                      <a:cubicBezTo>
                        <a:pt x="12" y="32"/>
                        <a:pt x="13" y="34"/>
                        <a:pt x="14" y="31"/>
                      </a:cubicBezTo>
                      <a:cubicBezTo>
                        <a:pt x="14" y="30"/>
                        <a:pt x="16" y="30"/>
                        <a:pt x="16" y="27"/>
                      </a:cubicBezTo>
                      <a:cubicBezTo>
                        <a:pt x="16" y="26"/>
                        <a:pt x="18" y="25"/>
                        <a:pt x="18" y="23"/>
                      </a:cubicBezTo>
                      <a:cubicBezTo>
                        <a:pt x="17" y="22"/>
                        <a:pt x="18" y="21"/>
                        <a:pt x="18" y="19"/>
                      </a:cubicBezTo>
                      <a:cubicBezTo>
                        <a:pt x="18" y="19"/>
                        <a:pt x="19" y="18"/>
                        <a:pt x="19" y="17"/>
                      </a:cubicBezTo>
                      <a:cubicBezTo>
                        <a:pt x="19" y="17"/>
                        <a:pt x="19" y="17"/>
                        <a:pt x="18" y="17"/>
                      </a:cubicBezTo>
                      <a:cubicBezTo>
                        <a:pt x="18" y="16"/>
                        <a:pt x="18" y="15"/>
                        <a:pt x="18" y="14"/>
                      </a:cubicBezTo>
                      <a:cubicBezTo>
                        <a:pt x="18" y="13"/>
                        <a:pt x="18" y="12"/>
                        <a:pt x="18" y="11"/>
                      </a:cubicBezTo>
                      <a:cubicBezTo>
                        <a:pt x="18" y="10"/>
                        <a:pt x="18" y="10"/>
                        <a:pt x="18" y="10"/>
                      </a:cubicBezTo>
                      <a:cubicBezTo>
                        <a:pt x="17" y="9"/>
                        <a:pt x="18" y="6"/>
                        <a:pt x="17" y="5"/>
                      </a:cubicBezTo>
                      <a:cubicBezTo>
                        <a:pt x="16" y="4"/>
                        <a:pt x="16" y="0"/>
                        <a:pt x="15" y="0"/>
                      </a:cubicBezTo>
                      <a:cubicBezTo>
                        <a:pt x="14" y="0"/>
                        <a:pt x="14" y="0"/>
                        <a:pt x="14"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8" name="Freeform 11539">
                  <a:extLst>
                    <a:ext uri="{FF2B5EF4-FFF2-40B4-BE49-F238E27FC236}">
                      <a16:creationId xmlns:a16="http://schemas.microsoft.com/office/drawing/2014/main" id="{A61C0A07-3302-966C-48A3-0476F15F4123}"/>
                    </a:ext>
                  </a:extLst>
                </p:cNvPr>
                <p:cNvSpPr>
                  <a:spLocks/>
                </p:cNvSpPr>
                <p:nvPr/>
              </p:nvSpPr>
              <p:spPr bwMode="auto">
                <a:xfrm>
                  <a:off x="4603" y="2501"/>
                  <a:ext cx="6" cy="9"/>
                </a:xfrm>
                <a:custGeom>
                  <a:avLst/>
                  <a:gdLst>
                    <a:gd name="T0" fmla="*/ 0 w 8"/>
                    <a:gd name="T1" fmla="*/ 0 h 11"/>
                    <a:gd name="T2" fmla="*/ 0 w 8"/>
                    <a:gd name="T3" fmla="*/ 0 h 11"/>
                    <a:gd name="T4" fmla="*/ 0 w 8"/>
                    <a:gd name="T5" fmla="*/ 0 h 11"/>
                    <a:gd name="T6" fmla="*/ 1 w 8"/>
                    <a:gd name="T7" fmla="*/ 1 h 11"/>
                    <a:gd name="T8" fmla="*/ 2 w 8"/>
                    <a:gd name="T9" fmla="*/ 2 h 11"/>
                    <a:gd name="T10" fmla="*/ 2 w 8"/>
                    <a:gd name="T11" fmla="*/ 2 h 11"/>
                    <a:gd name="T12" fmla="*/ 2 w 8"/>
                    <a:gd name="T13" fmla="*/ 2 h 11"/>
                    <a:gd name="T14" fmla="*/ 2 w 8"/>
                    <a:gd name="T15" fmla="*/ 3 h 11"/>
                    <a:gd name="T16" fmla="*/ 2 w 8"/>
                    <a:gd name="T17" fmla="*/ 4 h 11"/>
                    <a:gd name="T18" fmla="*/ 2 w 8"/>
                    <a:gd name="T19" fmla="*/ 4 h 11"/>
                    <a:gd name="T20" fmla="*/ 2 w 8"/>
                    <a:gd name="T21" fmla="*/ 4 h 11"/>
                    <a:gd name="T22" fmla="*/ 2 w 8"/>
                    <a:gd name="T23" fmla="*/ 5 h 11"/>
                    <a:gd name="T24" fmla="*/ 2 w 8"/>
                    <a:gd name="T25" fmla="*/ 5 h 11"/>
                    <a:gd name="T26" fmla="*/ 3 w 8"/>
                    <a:gd name="T27" fmla="*/ 5 h 11"/>
                    <a:gd name="T28" fmla="*/ 2 w 8"/>
                    <a:gd name="T29" fmla="*/ 2 h 11"/>
                    <a:gd name="T30" fmla="*/ 2 w 8"/>
                    <a:gd name="T31" fmla="*/ 2 h 11"/>
                    <a:gd name="T32" fmla="*/ 2 w 8"/>
                    <a:gd name="T33" fmla="*/ 2 h 11"/>
                    <a:gd name="T34" fmla="*/ 2 w 8"/>
                    <a:gd name="T35" fmla="*/ 2 h 11"/>
                    <a:gd name="T36" fmla="*/ 1 w 8"/>
                    <a:gd name="T37" fmla="*/ 2 h 11"/>
                    <a:gd name="T38" fmla="*/ 0 w 8"/>
                    <a:gd name="T39" fmla="*/ 0 h 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 h="11">
                      <a:moveTo>
                        <a:pt x="0" y="0"/>
                      </a:moveTo>
                      <a:cubicBezTo>
                        <a:pt x="0" y="0"/>
                        <a:pt x="0" y="0"/>
                        <a:pt x="0" y="0"/>
                      </a:cubicBezTo>
                      <a:cubicBezTo>
                        <a:pt x="0" y="0"/>
                        <a:pt x="0" y="0"/>
                        <a:pt x="0" y="0"/>
                      </a:cubicBezTo>
                      <a:cubicBezTo>
                        <a:pt x="0" y="0"/>
                        <a:pt x="0" y="1"/>
                        <a:pt x="1" y="1"/>
                      </a:cubicBezTo>
                      <a:cubicBezTo>
                        <a:pt x="1" y="2"/>
                        <a:pt x="1" y="5"/>
                        <a:pt x="2" y="5"/>
                      </a:cubicBezTo>
                      <a:cubicBezTo>
                        <a:pt x="2" y="5"/>
                        <a:pt x="2" y="5"/>
                        <a:pt x="2" y="5"/>
                      </a:cubicBezTo>
                      <a:cubicBezTo>
                        <a:pt x="2" y="5"/>
                        <a:pt x="2" y="5"/>
                        <a:pt x="2" y="5"/>
                      </a:cubicBezTo>
                      <a:cubicBezTo>
                        <a:pt x="2" y="5"/>
                        <a:pt x="3" y="6"/>
                        <a:pt x="3" y="7"/>
                      </a:cubicBezTo>
                      <a:cubicBezTo>
                        <a:pt x="3" y="8"/>
                        <a:pt x="3" y="8"/>
                        <a:pt x="4" y="8"/>
                      </a:cubicBezTo>
                      <a:cubicBezTo>
                        <a:pt x="4" y="8"/>
                        <a:pt x="4" y="8"/>
                        <a:pt x="4" y="8"/>
                      </a:cubicBezTo>
                      <a:cubicBezTo>
                        <a:pt x="4" y="8"/>
                        <a:pt x="4" y="8"/>
                        <a:pt x="4" y="8"/>
                      </a:cubicBezTo>
                      <a:cubicBezTo>
                        <a:pt x="5" y="8"/>
                        <a:pt x="5" y="9"/>
                        <a:pt x="6" y="10"/>
                      </a:cubicBezTo>
                      <a:cubicBezTo>
                        <a:pt x="6" y="10"/>
                        <a:pt x="7" y="11"/>
                        <a:pt x="7" y="11"/>
                      </a:cubicBezTo>
                      <a:cubicBezTo>
                        <a:pt x="7" y="11"/>
                        <a:pt x="8" y="11"/>
                        <a:pt x="8" y="11"/>
                      </a:cubicBezTo>
                      <a:cubicBezTo>
                        <a:pt x="7" y="8"/>
                        <a:pt x="5" y="6"/>
                        <a:pt x="4" y="3"/>
                      </a:cubicBezTo>
                      <a:cubicBezTo>
                        <a:pt x="4" y="3"/>
                        <a:pt x="4" y="3"/>
                        <a:pt x="4" y="3"/>
                      </a:cubicBezTo>
                      <a:cubicBezTo>
                        <a:pt x="3" y="3"/>
                        <a:pt x="3" y="3"/>
                        <a:pt x="3" y="3"/>
                      </a:cubicBezTo>
                      <a:cubicBezTo>
                        <a:pt x="3" y="3"/>
                        <a:pt x="3" y="3"/>
                        <a:pt x="3" y="3"/>
                      </a:cubicBezTo>
                      <a:cubicBezTo>
                        <a:pt x="2" y="3"/>
                        <a:pt x="2" y="2"/>
                        <a:pt x="1" y="2"/>
                      </a:cubicBezTo>
                      <a:cubicBezTo>
                        <a:pt x="1" y="1"/>
                        <a:pt x="0" y="0"/>
                        <a:pt x="0" y="0"/>
                      </a:cubicBezTo>
                    </a:path>
                  </a:pathLst>
                </a:custGeom>
                <a:solidFill>
                  <a:srgbClr val="C5A8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59" name="Freeform 11540">
                  <a:extLst>
                    <a:ext uri="{FF2B5EF4-FFF2-40B4-BE49-F238E27FC236}">
                      <a16:creationId xmlns:a16="http://schemas.microsoft.com/office/drawing/2014/main" id="{F3BD2469-50D9-2051-949F-87696AB4DF88}"/>
                    </a:ext>
                  </a:extLst>
                </p:cNvPr>
                <p:cNvSpPr>
                  <a:spLocks/>
                </p:cNvSpPr>
                <p:nvPr/>
              </p:nvSpPr>
              <p:spPr bwMode="auto">
                <a:xfrm>
                  <a:off x="4621" y="2496"/>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1"/>
                      </a:cubicBezTo>
                      <a:cubicBezTo>
                        <a:pt x="0" y="1"/>
                        <a:pt x="0" y="0"/>
                        <a:pt x="0"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0" name="Freeform 11541">
                  <a:extLst>
                    <a:ext uri="{FF2B5EF4-FFF2-40B4-BE49-F238E27FC236}">
                      <a16:creationId xmlns:a16="http://schemas.microsoft.com/office/drawing/2014/main" id="{F3929225-6B91-00F0-B99F-CA8DDAA55D43}"/>
                    </a:ext>
                  </a:extLst>
                </p:cNvPr>
                <p:cNvSpPr>
                  <a:spLocks noEditPoints="1"/>
                </p:cNvSpPr>
                <p:nvPr/>
              </p:nvSpPr>
              <p:spPr bwMode="auto">
                <a:xfrm>
                  <a:off x="4602" y="2501"/>
                  <a:ext cx="1" cy="3"/>
                </a:xfrm>
                <a:custGeom>
                  <a:avLst/>
                  <a:gdLst>
                    <a:gd name="T0" fmla="*/ 0 w 1"/>
                    <a:gd name="T1" fmla="*/ 1 h 4"/>
                    <a:gd name="T2" fmla="*/ 0 w 1"/>
                    <a:gd name="T3" fmla="*/ 2 h 4"/>
                    <a:gd name="T4" fmla="*/ 0 w 1"/>
                    <a:gd name="T5" fmla="*/ 2 h 4"/>
                    <a:gd name="T6" fmla="*/ 0 w 1"/>
                    <a:gd name="T7" fmla="*/ 1 h 4"/>
                    <a:gd name="T8" fmla="*/ 0 w 1"/>
                    <a:gd name="T9" fmla="*/ 0 h 4"/>
                    <a:gd name="T10" fmla="*/ 0 w 1"/>
                    <a:gd name="T11" fmla="*/ 1 h 4"/>
                    <a:gd name="T12" fmla="*/ 0 w 1"/>
                    <a:gd name="T13" fmla="*/ 0 h 4"/>
                    <a:gd name="T14" fmla="*/ 0 w 1"/>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4">
                      <a:moveTo>
                        <a:pt x="0" y="1"/>
                      </a:moveTo>
                      <a:cubicBezTo>
                        <a:pt x="0" y="2"/>
                        <a:pt x="0" y="3"/>
                        <a:pt x="0" y="4"/>
                      </a:cubicBezTo>
                      <a:cubicBezTo>
                        <a:pt x="0" y="4"/>
                        <a:pt x="0" y="4"/>
                        <a:pt x="0" y="4"/>
                      </a:cubicBezTo>
                      <a:cubicBezTo>
                        <a:pt x="0" y="4"/>
                        <a:pt x="0" y="2"/>
                        <a:pt x="0" y="1"/>
                      </a:cubicBezTo>
                      <a:moveTo>
                        <a:pt x="0" y="0"/>
                      </a:moveTo>
                      <a:cubicBezTo>
                        <a:pt x="0" y="0"/>
                        <a:pt x="0" y="1"/>
                        <a:pt x="0" y="1"/>
                      </a:cubicBezTo>
                      <a:cubicBezTo>
                        <a:pt x="0" y="1"/>
                        <a:pt x="0" y="0"/>
                        <a:pt x="0" y="0"/>
                      </a:cubicBezTo>
                      <a:cubicBezTo>
                        <a:pt x="0" y="0"/>
                        <a:pt x="0" y="0"/>
                        <a:pt x="0" y="0"/>
                      </a:cubicBezTo>
                    </a:path>
                  </a:pathLst>
                </a:custGeom>
                <a:solidFill>
                  <a:srgbClr val="C5A8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1" name="Freeform 11542">
                  <a:extLst>
                    <a:ext uri="{FF2B5EF4-FFF2-40B4-BE49-F238E27FC236}">
                      <a16:creationId xmlns:a16="http://schemas.microsoft.com/office/drawing/2014/main" id="{A7B3CCCC-53D4-D745-1D60-FF20F95018B9}"/>
                    </a:ext>
                  </a:extLst>
                </p:cNvPr>
                <p:cNvSpPr>
                  <a:spLocks noEditPoints="1"/>
                </p:cNvSpPr>
                <p:nvPr/>
              </p:nvSpPr>
              <p:spPr bwMode="auto">
                <a:xfrm>
                  <a:off x="4602" y="2504"/>
                  <a:ext cx="5" cy="9"/>
                </a:xfrm>
                <a:custGeom>
                  <a:avLst/>
                  <a:gdLst>
                    <a:gd name="T0" fmla="*/ 3 w 6"/>
                    <a:gd name="T1" fmla="*/ 5 h 10"/>
                    <a:gd name="T2" fmla="*/ 3 w 6"/>
                    <a:gd name="T3" fmla="*/ 6 h 10"/>
                    <a:gd name="T4" fmla="*/ 3 w 6"/>
                    <a:gd name="T5" fmla="*/ 5 h 10"/>
                    <a:gd name="T6" fmla="*/ 3 w 6"/>
                    <a:gd name="T7" fmla="*/ 5 h 10"/>
                    <a:gd name="T8" fmla="*/ 3 w 6"/>
                    <a:gd name="T9" fmla="*/ 5 h 10"/>
                    <a:gd name="T10" fmla="*/ 3 w 6"/>
                    <a:gd name="T11" fmla="*/ 5 h 10"/>
                    <a:gd name="T12" fmla="*/ 3 w 6"/>
                    <a:gd name="T13" fmla="*/ 5 h 10"/>
                    <a:gd name="T14" fmla="*/ 3 w 6"/>
                    <a:gd name="T15" fmla="*/ 5 h 10"/>
                    <a:gd name="T16" fmla="*/ 3 w 6"/>
                    <a:gd name="T17" fmla="*/ 5 h 10"/>
                    <a:gd name="T18" fmla="*/ 2 w 6"/>
                    <a:gd name="T19" fmla="*/ 5 h 10"/>
                    <a:gd name="T20" fmla="*/ 2 w 6"/>
                    <a:gd name="T21" fmla="*/ 5 h 10"/>
                    <a:gd name="T22" fmla="*/ 2 w 6"/>
                    <a:gd name="T23" fmla="*/ 5 h 10"/>
                    <a:gd name="T24" fmla="*/ 2 w 6"/>
                    <a:gd name="T25" fmla="*/ 5 h 10"/>
                    <a:gd name="T26" fmla="*/ 2 w 6"/>
                    <a:gd name="T27" fmla="*/ 5 h 10"/>
                    <a:gd name="T28" fmla="*/ 2 w 6"/>
                    <a:gd name="T29" fmla="*/ 5 h 10"/>
                    <a:gd name="T30" fmla="*/ 2 w 6"/>
                    <a:gd name="T31" fmla="*/ 5 h 10"/>
                    <a:gd name="T32" fmla="*/ 3 w 6"/>
                    <a:gd name="T33" fmla="*/ 5 h 10"/>
                    <a:gd name="T34" fmla="*/ 2 w 6"/>
                    <a:gd name="T35" fmla="*/ 5 h 10"/>
                    <a:gd name="T36" fmla="*/ 2 w 6"/>
                    <a:gd name="T37" fmla="*/ 5 h 10"/>
                    <a:gd name="T38" fmla="*/ 2 w 6"/>
                    <a:gd name="T39" fmla="*/ 5 h 10"/>
                    <a:gd name="T40" fmla="*/ 2 w 6"/>
                    <a:gd name="T41" fmla="*/ 5 h 10"/>
                    <a:gd name="T42" fmla="*/ 1 w 6"/>
                    <a:gd name="T43" fmla="*/ 3 h 10"/>
                    <a:gd name="T44" fmla="*/ 1 w 6"/>
                    <a:gd name="T45" fmla="*/ 3 h 10"/>
                    <a:gd name="T46" fmla="*/ 1 w 6"/>
                    <a:gd name="T47" fmla="*/ 3 h 10"/>
                    <a:gd name="T48" fmla="*/ 0 w 6"/>
                    <a:gd name="T49" fmla="*/ 0 h 10"/>
                    <a:gd name="T50" fmla="*/ 0 w 6"/>
                    <a:gd name="T51" fmla="*/ 0 h 10"/>
                    <a:gd name="T52" fmla="*/ 1 w 6"/>
                    <a:gd name="T53" fmla="*/ 0 h 10"/>
                    <a:gd name="T54" fmla="*/ 1 w 6"/>
                    <a:gd name="T55" fmla="*/ 2 h 10"/>
                    <a:gd name="T56" fmla="*/ 1 w 6"/>
                    <a:gd name="T57" fmla="*/ 0 h 10"/>
                    <a:gd name="T58" fmla="*/ 1 w 6"/>
                    <a:gd name="T59" fmla="*/ 0 h 10"/>
                    <a:gd name="T60" fmla="*/ 1 w 6"/>
                    <a:gd name="T61" fmla="*/ 0 h 10"/>
                    <a:gd name="T62" fmla="*/ 1 w 6"/>
                    <a:gd name="T63" fmla="*/ 0 h 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 h="10">
                      <a:moveTo>
                        <a:pt x="5" y="8"/>
                      </a:moveTo>
                      <a:cubicBezTo>
                        <a:pt x="5" y="8"/>
                        <a:pt x="5" y="8"/>
                        <a:pt x="5" y="8"/>
                      </a:cubicBezTo>
                      <a:cubicBezTo>
                        <a:pt x="5" y="8"/>
                        <a:pt x="6" y="9"/>
                        <a:pt x="6" y="10"/>
                      </a:cubicBezTo>
                      <a:cubicBezTo>
                        <a:pt x="6" y="10"/>
                        <a:pt x="6" y="10"/>
                        <a:pt x="6" y="10"/>
                      </a:cubicBezTo>
                      <a:cubicBezTo>
                        <a:pt x="6" y="9"/>
                        <a:pt x="5" y="8"/>
                        <a:pt x="5" y="8"/>
                      </a:cubicBezTo>
                      <a:moveTo>
                        <a:pt x="5" y="8"/>
                      </a:moveTo>
                      <a:cubicBezTo>
                        <a:pt x="5" y="8"/>
                        <a:pt x="5" y="8"/>
                        <a:pt x="5" y="8"/>
                      </a:cubicBezTo>
                      <a:cubicBezTo>
                        <a:pt x="5" y="8"/>
                        <a:pt x="5" y="8"/>
                        <a:pt x="5" y="8"/>
                      </a:cubicBezTo>
                      <a:cubicBezTo>
                        <a:pt x="5" y="8"/>
                        <a:pt x="5" y="8"/>
                        <a:pt x="5" y="8"/>
                      </a:cubicBezTo>
                      <a:cubicBezTo>
                        <a:pt x="5" y="8"/>
                        <a:pt x="5" y="8"/>
                        <a:pt x="5" y="8"/>
                      </a:cubicBezTo>
                      <a:cubicBezTo>
                        <a:pt x="5" y="8"/>
                        <a:pt x="5" y="8"/>
                        <a:pt x="5" y="8"/>
                      </a:cubicBezTo>
                      <a:moveTo>
                        <a:pt x="3" y="7"/>
                      </a:moveTo>
                      <a:cubicBezTo>
                        <a:pt x="3" y="7"/>
                        <a:pt x="3" y="7"/>
                        <a:pt x="3" y="7"/>
                      </a:cubicBezTo>
                      <a:cubicBezTo>
                        <a:pt x="3" y="7"/>
                        <a:pt x="3" y="7"/>
                        <a:pt x="3" y="7"/>
                      </a:cubicBezTo>
                      <a:cubicBezTo>
                        <a:pt x="3" y="8"/>
                        <a:pt x="4" y="9"/>
                        <a:pt x="4" y="9"/>
                      </a:cubicBezTo>
                      <a:cubicBezTo>
                        <a:pt x="4" y="9"/>
                        <a:pt x="4" y="9"/>
                        <a:pt x="4" y="9"/>
                      </a:cubicBezTo>
                      <a:cubicBezTo>
                        <a:pt x="4" y="9"/>
                        <a:pt x="3" y="8"/>
                        <a:pt x="3" y="7"/>
                      </a:cubicBezTo>
                      <a:cubicBezTo>
                        <a:pt x="3" y="7"/>
                        <a:pt x="3" y="7"/>
                        <a:pt x="3" y="7"/>
                      </a:cubicBezTo>
                      <a:moveTo>
                        <a:pt x="2" y="5"/>
                      </a:moveTo>
                      <a:cubicBezTo>
                        <a:pt x="2" y="5"/>
                        <a:pt x="2" y="5"/>
                        <a:pt x="2" y="5"/>
                      </a:cubicBezTo>
                      <a:cubicBezTo>
                        <a:pt x="2" y="5"/>
                        <a:pt x="2" y="5"/>
                        <a:pt x="2" y="5"/>
                      </a:cubicBezTo>
                      <a:cubicBezTo>
                        <a:pt x="2" y="5"/>
                        <a:pt x="2" y="5"/>
                        <a:pt x="2" y="5"/>
                      </a:cubicBezTo>
                      <a:cubicBezTo>
                        <a:pt x="2" y="5"/>
                        <a:pt x="2" y="5"/>
                        <a:pt x="2" y="5"/>
                      </a:cubicBezTo>
                      <a:cubicBezTo>
                        <a:pt x="2" y="5"/>
                        <a:pt x="2" y="5"/>
                        <a:pt x="2" y="5"/>
                      </a:cubicBezTo>
                      <a:moveTo>
                        <a:pt x="2" y="5"/>
                      </a:move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moveTo>
                        <a:pt x="2" y="5"/>
                      </a:moveTo>
                      <a:cubicBezTo>
                        <a:pt x="2" y="5"/>
                        <a:pt x="2" y="5"/>
                        <a:pt x="3" y="5"/>
                      </a:cubicBezTo>
                      <a:cubicBezTo>
                        <a:pt x="3" y="5"/>
                        <a:pt x="3" y="6"/>
                        <a:pt x="3" y="7"/>
                      </a:cubicBezTo>
                      <a:cubicBezTo>
                        <a:pt x="3" y="7"/>
                        <a:pt x="3" y="7"/>
                        <a:pt x="3" y="7"/>
                      </a:cubicBezTo>
                      <a:cubicBezTo>
                        <a:pt x="3" y="6"/>
                        <a:pt x="3" y="5"/>
                        <a:pt x="2" y="5"/>
                      </a:cubicBezTo>
                      <a:moveTo>
                        <a:pt x="2" y="5"/>
                      </a:moveTo>
                      <a:cubicBezTo>
                        <a:pt x="2" y="5"/>
                        <a:pt x="2" y="5"/>
                        <a:pt x="2" y="5"/>
                      </a:cubicBezTo>
                      <a:cubicBezTo>
                        <a:pt x="2" y="5"/>
                        <a:pt x="2" y="5"/>
                        <a:pt x="2" y="5"/>
                      </a:cubicBezTo>
                      <a:cubicBezTo>
                        <a:pt x="2" y="5"/>
                        <a:pt x="2" y="5"/>
                        <a:pt x="2" y="5"/>
                      </a:cubicBezTo>
                      <a:cubicBezTo>
                        <a:pt x="2" y="5"/>
                        <a:pt x="2" y="5"/>
                        <a:pt x="2" y="5"/>
                      </a:cubicBezTo>
                      <a:cubicBezTo>
                        <a:pt x="2" y="5"/>
                        <a:pt x="2" y="5"/>
                        <a:pt x="2" y="5"/>
                      </a:cubicBezTo>
                      <a:moveTo>
                        <a:pt x="1" y="3"/>
                      </a:move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moveTo>
                        <a:pt x="0" y="0"/>
                      </a:moveTo>
                      <a:cubicBezTo>
                        <a:pt x="0" y="0"/>
                        <a:pt x="0" y="0"/>
                        <a:pt x="0" y="0"/>
                      </a:cubicBezTo>
                      <a:cubicBezTo>
                        <a:pt x="0" y="0"/>
                        <a:pt x="0" y="0"/>
                        <a:pt x="0" y="0"/>
                      </a:cubicBezTo>
                      <a:cubicBezTo>
                        <a:pt x="0" y="0"/>
                        <a:pt x="0" y="0"/>
                        <a:pt x="0" y="0"/>
                      </a:cubicBezTo>
                      <a:moveTo>
                        <a:pt x="1" y="0"/>
                      </a:moveTo>
                      <a:cubicBezTo>
                        <a:pt x="1" y="0"/>
                        <a:pt x="1" y="0"/>
                        <a:pt x="1" y="0"/>
                      </a:cubicBezTo>
                      <a:cubicBezTo>
                        <a:pt x="1" y="0"/>
                        <a:pt x="1" y="1"/>
                        <a:pt x="1" y="2"/>
                      </a:cubicBezTo>
                      <a:cubicBezTo>
                        <a:pt x="1" y="2"/>
                        <a:pt x="1" y="2"/>
                        <a:pt x="1" y="2"/>
                      </a:cubicBezTo>
                      <a:cubicBezTo>
                        <a:pt x="1" y="1"/>
                        <a:pt x="1" y="0"/>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C5A8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2" name="Freeform 11543">
                  <a:extLst>
                    <a:ext uri="{FF2B5EF4-FFF2-40B4-BE49-F238E27FC236}">
                      <a16:creationId xmlns:a16="http://schemas.microsoft.com/office/drawing/2014/main" id="{1F6FBE0D-4758-B8B0-71DF-42BBEDFCACA1}"/>
                    </a:ext>
                  </a:extLst>
                </p:cNvPr>
                <p:cNvSpPr>
                  <a:spLocks noEditPoints="1"/>
                </p:cNvSpPr>
                <p:nvPr/>
              </p:nvSpPr>
              <p:spPr bwMode="auto">
                <a:xfrm>
                  <a:off x="4605" y="2511"/>
                  <a:ext cx="1" cy="1"/>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1" y="0"/>
                      </a:move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C5A8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3" name="Freeform 11544">
                  <a:extLst>
                    <a:ext uri="{FF2B5EF4-FFF2-40B4-BE49-F238E27FC236}">
                      <a16:creationId xmlns:a16="http://schemas.microsoft.com/office/drawing/2014/main" id="{1F61B404-1980-F4DD-2C3B-2D174F045E64}"/>
                    </a:ext>
                  </a:extLst>
                </p:cNvPr>
                <p:cNvSpPr>
                  <a:spLocks noEditPoints="1"/>
                </p:cNvSpPr>
                <p:nvPr/>
              </p:nvSpPr>
              <p:spPr bwMode="auto">
                <a:xfrm>
                  <a:off x="4614" y="2512"/>
                  <a:ext cx="1" cy="1"/>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4" name="Freeform 11545">
                  <a:extLst>
                    <a:ext uri="{FF2B5EF4-FFF2-40B4-BE49-F238E27FC236}">
                      <a16:creationId xmlns:a16="http://schemas.microsoft.com/office/drawing/2014/main" id="{49385470-8508-9447-C449-29176BE32773}"/>
                    </a:ext>
                  </a:extLst>
                </p:cNvPr>
                <p:cNvSpPr>
                  <a:spLocks noEditPoints="1"/>
                </p:cNvSpPr>
                <p:nvPr/>
              </p:nvSpPr>
              <p:spPr bwMode="auto">
                <a:xfrm>
                  <a:off x="4607" y="2513"/>
                  <a:ext cx="2" cy="1"/>
                </a:xfrm>
                <a:custGeom>
                  <a:avLst/>
                  <a:gdLst>
                    <a:gd name="T0" fmla="*/ 0 w 2"/>
                    <a:gd name="T1" fmla="*/ 0 h 1"/>
                    <a:gd name="T2" fmla="*/ 0 w 2"/>
                    <a:gd name="T3" fmla="*/ 0 h 1"/>
                    <a:gd name="T4" fmla="*/ 2 w 2"/>
                    <a:gd name="T5" fmla="*/ 1 h 1"/>
                    <a:gd name="T6" fmla="*/ 2 w 2"/>
                    <a:gd name="T7" fmla="*/ 1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0 w 2"/>
                    <a:gd name="T33" fmla="*/ 0 h 1"/>
                    <a:gd name="T34" fmla="*/ 0 w 2"/>
                    <a:gd name="T35" fmla="*/ 0 h 1"/>
                    <a:gd name="T36" fmla="*/ 0 w 2"/>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 h="1">
                      <a:moveTo>
                        <a:pt x="0" y="0"/>
                      </a:moveTo>
                      <a:cubicBezTo>
                        <a:pt x="0" y="0"/>
                        <a:pt x="0" y="0"/>
                        <a:pt x="0" y="0"/>
                      </a:cubicBezTo>
                      <a:cubicBezTo>
                        <a:pt x="1" y="1"/>
                        <a:pt x="1" y="1"/>
                        <a:pt x="2" y="1"/>
                      </a:cubicBezTo>
                      <a:cubicBezTo>
                        <a:pt x="2" y="1"/>
                        <a:pt x="2" y="1"/>
                        <a:pt x="2" y="1"/>
                      </a:cubicBezTo>
                      <a:cubicBezTo>
                        <a:pt x="1" y="1"/>
                        <a:pt x="1" y="1"/>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C5A8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5" name="Freeform 11546">
                  <a:extLst>
                    <a:ext uri="{FF2B5EF4-FFF2-40B4-BE49-F238E27FC236}">
                      <a16:creationId xmlns:a16="http://schemas.microsoft.com/office/drawing/2014/main" id="{6E896875-E671-F419-A105-FBA0FACF5385}"/>
                    </a:ext>
                  </a:extLst>
                </p:cNvPr>
                <p:cNvSpPr>
                  <a:spLocks noEditPoints="1"/>
                </p:cNvSpPr>
                <p:nvPr/>
              </p:nvSpPr>
              <p:spPr bwMode="auto">
                <a:xfrm>
                  <a:off x="4612" y="2513"/>
                  <a:ext cx="2" cy="1"/>
                </a:xfrm>
                <a:custGeom>
                  <a:avLst/>
                  <a:gdLst>
                    <a:gd name="T0" fmla="*/ 0 w 2"/>
                    <a:gd name="T1" fmla="*/ 1 h 1"/>
                    <a:gd name="T2" fmla="*/ 0 w 2"/>
                    <a:gd name="T3" fmla="*/ 1 h 1"/>
                    <a:gd name="T4" fmla="*/ 0 w 2"/>
                    <a:gd name="T5" fmla="*/ 1 h 1"/>
                    <a:gd name="T6" fmla="*/ 0 w 2"/>
                    <a:gd name="T7" fmla="*/ 1 h 1"/>
                    <a:gd name="T8" fmla="*/ 0 w 2"/>
                    <a:gd name="T9" fmla="*/ 1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2 w 2"/>
                    <a:gd name="T33" fmla="*/ 0 h 1"/>
                    <a:gd name="T34" fmla="*/ 2 w 2"/>
                    <a:gd name="T35" fmla="*/ 0 h 1"/>
                    <a:gd name="T36" fmla="*/ 1 w 2"/>
                    <a:gd name="T37" fmla="*/ 0 h 1"/>
                    <a:gd name="T38" fmla="*/ 1 w 2"/>
                    <a:gd name="T39" fmla="*/ 0 h 1"/>
                    <a:gd name="T40" fmla="*/ 2 w 2"/>
                    <a:gd name="T41" fmla="*/ 0 h 1"/>
                    <a:gd name="T42" fmla="*/ 2 w 2"/>
                    <a:gd name="T43" fmla="*/ 0 h 1"/>
                    <a:gd name="T44" fmla="*/ 2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1"/>
                      </a:moveTo>
                      <a:cubicBezTo>
                        <a:pt x="0" y="1"/>
                        <a:pt x="0" y="1"/>
                        <a:pt x="0" y="1"/>
                      </a:cubicBez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2" y="0"/>
                      </a:moveTo>
                      <a:cubicBezTo>
                        <a:pt x="2" y="0"/>
                        <a:pt x="2" y="0"/>
                        <a:pt x="2" y="0"/>
                      </a:cubicBezTo>
                      <a:cubicBezTo>
                        <a:pt x="2" y="0"/>
                        <a:pt x="2" y="0"/>
                        <a:pt x="1" y="0"/>
                      </a:cubicBezTo>
                      <a:cubicBezTo>
                        <a:pt x="1" y="0"/>
                        <a:pt x="1" y="0"/>
                        <a:pt x="1" y="0"/>
                      </a:cubicBezTo>
                      <a:cubicBezTo>
                        <a:pt x="2" y="0"/>
                        <a:pt x="2" y="0"/>
                        <a:pt x="2" y="0"/>
                      </a:cubicBezTo>
                      <a:cubicBezTo>
                        <a:pt x="2" y="0"/>
                        <a:pt x="2" y="0"/>
                        <a:pt x="2" y="0"/>
                      </a:cubicBezTo>
                      <a:cubicBezTo>
                        <a:pt x="2" y="0"/>
                        <a:pt x="2" y="0"/>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6" name="Freeform 11547">
                  <a:extLst>
                    <a:ext uri="{FF2B5EF4-FFF2-40B4-BE49-F238E27FC236}">
                      <a16:creationId xmlns:a16="http://schemas.microsoft.com/office/drawing/2014/main" id="{F9E15E36-F87B-F222-296B-91D8FA367AC3}"/>
                    </a:ext>
                  </a:extLst>
                </p:cNvPr>
                <p:cNvSpPr>
                  <a:spLocks noEditPoints="1"/>
                </p:cNvSpPr>
                <p:nvPr/>
              </p:nvSpPr>
              <p:spPr bwMode="auto">
                <a:xfrm>
                  <a:off x="4609" y="251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5A8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7" name="Freeform 11548">
                  <a:extLst>
                    <a:ext uri="{FF2B5EF4-FFF2-40B4-BE49-F238E27FC236}">
                      <a16:creationId xmlns:a16="http://schemas.microsoft.com/office/drawing/2014/main" id="{D50E053F-BD2B-E25A-7CFC-9CA70E60480A}"/>
                    </a:ext>
                  </a:extLst>
                </p:cNvPr>
                <p:cNvSpPr>
                  <a:spLocks noEditPoints="1"/>
                </p:cNvSpPr>
                <p:nvPr/>
              </p:nvSpPr>
              <p:spPr bwMode="auto">
                <a:xfrm>
                  <a:off x="4611" y="2514"/>
                  <a:ext cx="2" cy="1"/>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1">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8" name="Freeform 11549">
                  <a:extLst>
                    <a:ext uri="{FF2B5EF4-FFF2-40B4-BE49-F238E27FC236}">
                      <a16:creationId xmlns:a16="http://schemas.microsoft.com/office/drawing/2014/main" id="{9495319F-D24C-6C19-A72B-B3E25D2A6DAD}"/>
                    </a:ext>
                  </a:extLst>
                </p:cNvPr>
                <p:cNvSpPr>
                  <a:spLocks noEditPoints="1"/>
                </p:cNvSpPr>
                <p:nvPr/>
              </p:nvSpPr>
              <p:spPr bwMode="auto">
                <a:xfrm>
                  <a:off x="4609" y="251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5A8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69" name="Freeform 11550">
                  <a:extLst>
                    <a:ext uri="{FF2B5EF4-FFF2-40B4-BE49-F238E27FC236}">
                      <a16:creationId xmlns:a16="http://schemas.microsoft.com/office/drawing/2014/main" id="{A38AA514-D3DB-CA79-1670-E12236EFAF1B}"/>
                    </a:ext>
                  </a:extLst>
                </p:cNvPr>
                <p:cNvSpPr>
                  <a:spLocks noEditPoints="1"/>
                </p:cNvSpPr>
                <p:nvPr/>
              </p:nvSpPr>
              <p:spPr bwMode="auto">
                <a:xfrm>
                  <a:off x="4609" y="2514"/>
                  <a:ext cx="2" cy="1"/>
                </a:xfrm>
                <a:custGeom>
                  <a:avLst/>
                  <a:gdLst>
                    <a:gd name="T0" fmla="*/ 1 w 3"/>
                    <a:gd name="T1" fmla="*/ 1 h 1"/>
                    <a:gd name="T2" fmla="*/ 1 w 3"/>
                    <a:gd name="T3" fmla="*/ 1 h 1"/>
                    <a:gd name="T4" fmla="*/ 1 w 3"/>
                    <a:gd name="T5" fmla="*/ 1 h 1"/>
                    <a:gd name="T6" fmla="*/ 1 w 3"/>
                    <a:gd name="T7" fmla="*/ 1 h 1"/>
                    <a:gd name="T8" fmla="*/ 1 w 3"/>
                    <a:gd name="T9" fmla="*/ 1 h 1"/>
                    <a:gd name="T10" fmla="*/ 1 w 3"/>
                    <a:gd name="T11" fmla="*/ 1 h 1"/>
                    <a:gd name="T12" fmla="*/ 1 w 3"/>
                    <a:gd name="T13" fmla="*/ 0 h 1"/>
                    <a:gd name="T14" fmla="*/ 1 w 3"/>
                    <a:gd name="T15" fmla="*/ 0 h 1"/>
                    <a:gd name="T16" fmla="*/ 1 w 3"/>
                    <a:gd name="T17" fmla="*/ 1 h 1"/>
                    <a:gd name="T18" fmla="*/ 1 w 3"/>
                    <a:gd name="T19" fmla="*/ 1 h 1"/>
                    <a:gd name="T20" fmla="*/ 1 w 3"/>
                    <a:gd name="T21" fmla="*/ 0 h 1"/>
                    <a:gd name="T22" fmla="*/ 0 w 3"/>
                    <a:gd name="T23" fmla="*/ 0 h 1"/>
                    <a:gd name="T24" fmla="*/ 0 w 3"/>
                    <a:gd name="T25" fmla="*/ 0 h 1"/>
                    <a:gd name="T26" fmla="*/ 0 w 3"/>
                    <a:gd name="T27" fmla="*/ 0 h 1"/>
                    <a:gd name="T28" fmla="*/ 0 w 3"/>
                    <a:gd name="T29" fmla="*/ 0 h 1"/>
                    <a:gd name="T30" fmla="*/ 0 w 3"/>
                    <a:gd name="T31" fmla="*/ 0 h 1"/>
                    <a:gd name="T32" fmla="*/ 0 w 3"/>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
                      <a:moveTo>
                        <a:pt x="3" y="1"/>
                      </a:moveTo>
                      <a:cubicBezTo>
                        <a:pt x="2" y="1"/>
                        <a:pt x="2" y="1"/>
                        <a:pt x="2" y="1"/>
                      </a:cubicBezTo>
                      <a:cubicBezTo>
                        <a:pt x="2" y="1"/>
                        <a:pt x="2" y="1"/>
                        <a:pt x="2" y="1"/>
                      </a:cubicBezTo>
                      <a:cubicBezTo>
                        <a:pt x="2" y="1"/>
                        <a:pt x="2" y="1"/>
                        <a:pt x="2" y="1"/>
                      </a:cubicBezTo>
                      <a:cubicBezTo>
                        <a:pt x="2" y="1"/>
                        <a:pt x="2" y="1"/>
                        <a:pt x="3" y="1"/>
                      </a:cubicBezTo>
                      <a:cubicBezTo>
                        <a:pt x="3" y="1"/>
                        <a:pt x="3" y="1"/>
                        <a:pt x="3" y="1"/>
                      </a:cubicBezTo>
                      <a:moveTo>
                        <a:pt x="2" y="0"/>
                      </a:moveTo>
                      <a:cubicBezTo>
                        <a:pt x="2" y="0"/>
                        <a:pt x="2" y="0"/>
                        <a:pt x="2" y="0"/>
                      </a:cubicBezTo>
                      <a:cubicBezTo>
                        <a:pt x="2" y="1"/>
                        <a:pt x="2" y="1"/>
                        <a:pt x="2" y="1"/>
                      </a:cubicBezTo>
                      <a:cubicBezTo>
                        <a:pt x="2" y="1"/>
                        <a:pt x="2" y="1"/>
                        <a:pt x="2" y="1"/>
                      </a:cubicBezTo>
                      <a:cubicBezTo>
                        <a:pt x="2" y="1"/>
                        <a:pt x="2" y="1"/>
                        <a:pt x="2"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5A8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0" name="Freeform 11551">
                  <a:extLst>
                    <a:ext uri="{FF2B5EF4-FFF2-40B4-BE49-F238E27FC236}">
                      <a16:creationId xmlns:a16="http://schemas.microsoft.com/office/drawing/2014/main" id="{DCF292DF-0EB0-305D-A268-7E78C60F7B0D}"/>
                    </a:ext>
                  </a:extLst>
                </p:cNvPr>
                <p:cNvSpPr>
                  <a:spLocks/>
                </p:cNvSpPr>
                <p:nvPr/>
              </p:nvSpPr>
              <p:spPr bwMode="auto">
                <a:xfrm>
                  <a:off x="4609" y="2495"/>
                  <a:ext cx="12" cy="19"/>
                </a:xfrm>
                <a:custGeom>
                  <a:avLst/>
                  <a:gdLst>
                    <a:gd name="T0" fmla="*/ 8 w 14"/>
                    <a:gd name="T1" fmla="*/ 0 h 23"/>
                    <a:gd name="T2" fmla="*/ 8 w 14"/>
                    <a:gd name="T3" fmla="*/ 2 h 23"/>
                    <a:gd name="T4" fmla="*/ 6 w 14"/>
                    <a:gd name="T5" fmla="*/ 6 h 23"/>
                    <a:gd name="T6" fmla="*/ 3 w 14"/>
                    <a:gd name="T7" fmla="*/ 7 h 23"/>
                    <a:gd name="T8" fmla="*/ 3 w 14"/>
                    <a:gd name="T9" fmla="*/ 7 h 23"/>
                    <a:gd name="T10" fmla="*/ 3 w 14"/>
                    <a:gd name="T11" fmla="*/ 8 h 23"/>
                    <a:gd name="T12" fmla="*/ 3 w 14"/>
                    <a:gd name="T13" fmla="*/ 8 h 23"/>
                    <a:gd name="T14" fmla="*/ 2 w 14"/>
                    <a:gd name="T15" fmla="*/ 9 h 23"/>
                    <a:gd name="T16" fmla="*/ 0 w 14"/>
                    <a:gd name="T17" fmla="*/ 8 h 23"/>
                    <a:gd name="T18" fmla="*/ 0 w 14"/>
                    <a:gd name="T19" fmla="*/ 8 h 23"/>
                    <a:gd name="T20" fmla="*/ 2 w 14"/>
                    <a:gd name="T21" fmla="*/ 10 h 23"/>
                    <a:gd name="T22" fmla="*/ 2 w 14"/>
                    <a:gd name="T23" fmla="*/ 10 h 23"/>
                    <a:gd name="T24" fmla="*/ 2 w 14"/>
                    <a:gd name="T25" fmla="*/ 10 h 23"/>
                    <a:gd name="T26" fmla="*/ 3 w 14"/>
                    <a:gd name="T27" fmla="*/ 10 h 23"/>
                    <a:gd name="T28" fmla="*/ 3 w 14"/>
                    <a:gd name="T29" fmla="*/ 10 h 23"/>
                    <a:gd name="T30" fmla="*/ 3 w 14"/>
                    <a:gd name="T31" fmla="*/ 10 h 23"/>
                    <a:gd name="T32" fmla="*/ 3 w 14"/>
                    <a:gd name="T33" fmla="*/ 10 h 23"/>
                    <a:gd name="T34" fmla="*/ 3 w 14"/>
                    <a:gd name="T35" fmla="*/ 10 h 23"/>
                    <a:gd name="T36" fmla="*/ 3 w 14"/>
                    <a:gd name="T37" fmla="*/ 10 h 23"/>
                    <a:gd name="T38" fmla="*/ 3 w 14"/>
                    <a:gd name="T39" fmla="*/ 10 h 23"/>
                    <a:gd name="T40" fmla="*/ 3 w 14"/>
                    <a:gd name="T41" fmla="*/ 10 h 23"/>
                    <a:gd name="T42" fmla="*/ 3 w 14"/>
                    <a:gd name="T43" fmla="*/ 10 h 23"/>
                    <a:gd name="T44" fmla="*/ 3 w 14"/>
                    <a:gd name="T45" fmla="*/ 10 h 23"/>
                    <a:gd name="T46" fmla="*/ 3 w 14"/>
                    <a:gd name="T47" fmla="*/ 10 h 23"/>
                    <a:gd name="T48" fmla="*/ 3 w 14"/>
                    <a:gd name="T49" fmla="*/ 10 h 23"/>
                    <a:gd name="T50" fmla="*/ 3 w 14"/>
                    <a:gd name="T51" fmla="*/ 10 h 23"/>
                    <a:gd name="T52" fmla="*/ 3 w 14"/>
                    <a:gd name="T53" fmla="*/ 10 h 23"/>
                    <a:gd name="T54" fmla="*/ 3 w 14"/>
                    <a:gd name="T55" fmla="*/ 9 h 23"/>
                    <a:gd name="T56" fmla="*/ 3 w 14"/>
                    <a:gd name="T57" fmla="*/ 9 h 23"/>
                    <a:gd name="T58" fmla="*/ 6 w 14"/>
                    <a:gd name="T59" fmla="*/ 6 h 23"/>
                    <a:gd name="T60" fmla="*/ 7 w 14"/>
                    <a:gd name="T61" fmla="*/ 4 h 23"/>
                    <a:gd name="T62" fmla="*/ 8 w 14"/>
                    <a:gd name="T63" fmla="*/ 2 h 23"/>
                    <a:gd name="T64" fmla="*/ 8 w 14"/>
                    <a:gd name="T65" fmla="*/ 2 h 23"/>
                    <a:gd name="T66" fmla="*/ 8 w 14"/>
                    <a:gd name="T67" fmla="*/ 1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 h="23">
                      <a:moveTo>
                        <a:pt x="14" y="0"/>
                      </a:moveTo>
                      <a:cubicBezTo>
                        <a:pt x="14" y="0"/>
                        <a:pt x="14" y="0"/>
                        <a:pt x="14" y="0"/>
                      </a:cubicBezTo>
                      <a:cubicBezTo>
                        <a:pt x="14" y="0"/>
                        <a:pt x="14" y="0"/>
                        <a:pt x="14" y="0"/>
                      </a:cubicBezTo>
                      <a:cubicBezTo>
                        <a:pt x="14" y="2"/>
                        <a:pt x="13" y="3"/>
                        <a:pt x="14" y="4"/>
                      </a:cubicBezTo>
                      <a:cubicBezTo>
                        <a:pt x="14" y="6"/>
                        <a:pt x="12" y="7"/>
                        <a:pt x="12" y="8"/>
                      </a:cubicBezTo>
                      <a:cubicBezTo>
                        <a:pt x="12" y="11"/>
                        <a:pt x="10" y="11"/>
                        <a:pt x="10" y="12"/>
                      </a:cubicBezTo>
                      <a:cubicBezTo>
                        <a:pt x="9" y="15"/>
                        <a:pt x="8" y="13"/>
                        <a:pt x="7" y="15"/>
                      </a:cubicBezTo>
                      <a:cubicBezTo>
                        <a:pt x="7" y="16"/>
                        <a:pt x="7" y="16"/>
                        <a:pt x="6" y="16"/>
                      </a:cubicBezTo>
                      <a:cubicBezTo>
                        <a:pt x="6" y="16"/>
                        <a:pt x="6" y="16"/>
                        <a:pt x="6" y="16"/>
                      </a:cubicBezTo>
                      <a:cubicBezTo>
                        <a:pt x="6" y="16"/>
                        <a:pt x="6" y="16"/>
                        <a:pt x="6" y="16"/>
                      </a:cubicBezTo>
                      <a:cubicBezTo>
                        <a:pt x="5" y="16"/>
                        <a:pt x="5" y="16"/>
                        <a:pt x="5" y="17"/>
                      </a:cubicBezTo>
                      <a:cubicBezTo>
                        <a:pt x="5" y="17"/>
                        <a:pt x="5" y="18"/>
                        <a:pt x="4" y="18"/>
                      </a:cubicBezTo>
                      <a:cubicBezTo>
                        <a:pt x="4" y="18"/>
                        <a:pt x="4" y="18"/>
                        <a:pt x="4" y="17"/>
                      </a:cubicBezTo>
                      <a:cubicBezTo>
                        <a:pt x="4" y="17"/>
                        <a:pt x="3" y="17"/>
                        <a:pt x="3" y="17"/>
                      </a:cubicBezTo>
                      <a:cubicBezTo>
                        <a:pt x="3" y="17"/>
                        <a:pt x="3" y="17"/>
                        <a:pt x="3" y="18"/>
                      </a:cubicBezTo>
                      <a:cubicBezTo>
                        <a:pt x="3" y="19"/>
                        <a:pt x="2" y="19"/>
                        <a:pt x="2" y="19"/>
                      </a:cubicBezTo>
                      <a:cubicBezTo>
                        <a:pt x="2" y="19"/>
                        <a:pt x="1" y="18"/>
                        <a:pt x="1" y="18"/>
                      </a:cubicBezTo>
                      <a:cubicBezTo>
                        <a:pt x="1" y="18"/>
                        <a:pt x="1" y="17"/>
                        <a:pt x="0" y="17"/>
                      </a:cubicBezTo>
                      <a:cubicBezTo>
                        <a:pt x="0" y="17"/>
                        <a:pt x="0" y="18"/>
                        <a:pt x="0" y="18"/>
                      </a:cubicBezTo>
                      <a:cubicBezTo>
                        <a:pt x="0" y="18"/>
                        <a:pt x="0" y="18"/>
                        <a:pt x="0" y="18"/>
                      </a:cubicBezTo>
                      <a:cubicBezTo>
                        <a:pt x="0" y="19"/>
                        <a:pt x="1" y="21"/>
                        <a:pt x="2" y="23"/>
                      </a:cubicBezTo>
                      <a:cubicBezTo>
                        <a:pt x="2" y="23"/>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1"/>
                      </a:cubicBezTo>
                      <a:cubicBezTo>
                        <a:pt x="5" y="21"/>
                        <a:pt x="5" y="21"/>
                        <a:pt x="5" y="21"/>
                      </a:cubicBezTo>
                      <a:cubicBezTo>
                        <a:pt x="5" y="21"/>
                        <a:pt x="5" y="21"/>
                        <a:pt x="5" y="21"/>
                      </a:cubicBezTo>
                      <a:cubicBezTo>
                        <a:pt x="5" y="21"/>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7" y="19"/>
                      </a:cubicBezTo>
                      <a:cubicBezTo>
                        <a:pt x="7" y="19"/>
                        <a:pt x="7" y="19"/>
                        <a:pt x="7" y="19"/>
                      </a:cubicBezTo>
                      <a:cubicBezTo>
                        <a:pt x="7" y="19"/>
                        <a:pt x="7" y="19"/>
                        <a:pt x="7" y="19"/>
                      </a:cubicBezTo>
                      <a:cubicBezTo>
                        <a:pt x="7" y="18"/>
                        <a:pt x="9" y="19"/>
                        <a:pt x="9" y="16"/>
                      </a:cubicBezTo>
                      <a:cubicBezTo>
                        <a:pt x="10" y="15"/>
                        <a:pt x="11" y="15"/>
                        <a:pt x="11" y="13"/>
                      </a:cubicBezTo>
                      <a:cubicBezTo>
                        <a:pt x="11" y="11"/>
                        <a:pt x="13" y="10"/>
                        <a:pt x="13" y="8"/>
                      </a:cubicBezTo>
                      <a:cubicBezTo>
                        <a:pt x="13" y="8"/>
                        <a:pt x="13" y="8"/>
                        <a:pt x="13" y="8"/>
                      </a:cubicBezTo>
                      <a:cubicBezTo>
                        <a:pt x="13" y="8"/>
                        <a:pt x="13" y="8"/>
                        <a:pt x="13" y="7"/>
                      </a:cubicBezTo>
                      <a:cubicBezTo>
                        <a:pt x="13" y="6"/>
                        <a:pt x="14" y="4"/>
                        <a:pt x="14" y="2"/>
                      </a:cubicBezTo>
                      <a:cubicBezTo>
                        <a:pt x="14" y="2"/>
                        <a:pt x="14" y="2"/>
                        <a:pt x="14" y="2"/>
                      </a:cubicBezTo>
                      <a:cubicBezTo>
                        <a:pt x="14" y="2"/>
                        <a:pt x="14" y="2"/>
                        <a:pt x="14" y="2"/>
                      </a:cubicBezTo>
                      <a:cubicBezTo>
                        <a:pt x="14" y="2"/>
                        <a:pt x="14" y="2"/>
                        <a:pt x="14" y="1"/>
                      </a:cubicBezTo>
                      <a:cubicBezTo>
                        <a:pt x="14" y="1"/>
                        <a:pt x="14" y="1"/>
                        <a:pt x="14" y="1"/>
                      </a:cubicBezTo>
                      <a:cubicBezTo>
                        <a:pt x="14" y="1"/>
                        <a:pt x="14" y="1"/>
                        <a:pt x="14" y="0"/>
                      </a:cubicBezTo>
                    </a:path>
                  </a:pathLst>
                </a:custGeom>
                <a:solidFill>
                  <a:srgbClr val="A98C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1" name="Freeform 11552">
                  <a:extLst>
                    <a:ext uri="{FF2B5EF4-FFF2-40B4-BE49-F238E27FC236}">
                      <a16:creationId xmlns:a16="http://schemas.microsoft.com/office/drawing/2014/main" id="{70877B17-6B1B-40B2-8BA8-36D16FFB07CD}"/>
                    </a:ext>
                  </a:extLst>
                </p:cNvPr>
                <p:cNvSpPr>
                  <a:spLocks/>
                </p:cNvSpPr>
                <p:nvPr/>
              </p:nvSpPr>
              <p:spPr bwMode="auto">
                <a:xfrm>
                  <a:off x="4602" y="2501"/>
                  <a:ext cx="9" cy="13"/>
                </a:xfrm>
                <a:custGeom>
                  <a:avLst/>
                  <a:gdLst>
                    <a:gd name="T0" fmla="*/ 1 w 11"/>
                    <a:gd name="T1" fmla="*/ 0 h 16"/>
                    <a:gd name="T2" fmla="*/ 0 w 11"/>
                    <a:gd name="T3" fmla="*/ 0 h 16"/>
                    <a:gd name="T4" fmla="*/ 0 w 11"/>
                    <a:gd name="T5" fmla="*/ 0 h 16"/>
                    <a:gd name="T6" fmla="*/ 0 w 11"/>
                    <a:gd name="T7" fmla="*/ 1 h 16"/>
                    <a:gd name="T8" fmla="*/ 0 w 11"/>
                    <a:gd name="T9" fmla="*/ 2 h 16"/>
                    <a:gd name="T10" fmla="*/ 0 w 11"/>
                    <a:gd name="T11" fmla="*/ 2 h 16"/>
                    <a:gd name="T12" fmla="*/ 0 w 11"/>
                    <a:gd name="T13" fmla="*/ 2 h 16"/>
                    <a:gd name="T14" fmla="*/ 0 w 11"/>
                    <a:gd name="T15" fmla="*/ 2 h 16"/>
                    <a:gd name="T16" fmla="*/ 1 w 11"/>
                    <a:gd name="T17" fmla="*/ 2 h 16"/>
                    <a:gd name="T18" fmla="*/ 1 w 11"/>
                    <a:gd name="T19" fmla="*/ 2 h 16"/>
                    <a:gd name="T20" fmla="*/ 1 w 11"/>
                    <a:gd name="T21" fmla="*/ 2 h 16"/>
                    <a:gd name="T22" fmla="*/ 1 w 11"/>
                    <a:gd name="T23" fmla="*/ 3 h 16"/>
                    <a:gd name="T24" fmla="*/ 2 w 11"/>
                    <a:gd name="T25" fmla="*/ 4 h 16"/>
                    <a:gd name="T26" fmla="*/ 2 w 11"/>
                    <a:gd name="T27" fmla="*/ 4 h 16"/>
                    <a:gd name="T28" fmla="*/ 2 w 11"/>
                    <a:gd name="T29" fmla="*/ 4 h 16"/>
                    <a:gd name="T30" fmla="*/ 2 w 11"/>
                    <a:gd name="T31" fmla="*/ 4 h 16"/>
                    <a:gd name="T32" fmla="*/ 2 w 11"/>
                    <a:gd name="T33" fmla="*/ 4 h 16"/>
                    <a:gd name="T34" fmla="*/ 2 w 11"/>
                    <a:gd name="T35" fmla="*/ 5 h 16"/>
                    <a:gd name="T36" fmla="*/ 2 w 11"/>
                    <a:gd name="T37" fmla="*/ 5 h 16"/>
                    <a:gd name="T38" fmla="*/ 2 w 11"/>
                    <a:gd name="T39" fmla="*/ 6 h 16"/>
                    <a:gd name="T40" fmla="*/ 2 w 11"/>
                    <a:gd name="T41" fmla="*/ 6 h 16"/>
                    <a:gd name="T42" fmla="*/ 2 w 11"/>
                    <a:gd name="T43" fmla="*/ 6 h 16"/>
                    <a:gd name="T44" fmla="*/ 2 w 11"/>
                    <a:gd name="T45" fmla="*/ 6 h 16"/>
                    <a:gd name="T46" fmla="*/ 2 w 11"/>
                    <a:gd name="T47" fmla="*/ 6 h 16"/>
                    <a:gd name="T48" fmla="*/ 2 w 11"/>
                    <a:gd name="T49" fmla="*/ 6 h 16"/>
                    <a:gd name="T50" fmla="*/ 2 w 11"/>
                    <a:gd name="T51" fmla="*/ 6 h 16"/>
                    <a:gd name="T52" fmla="*/ 2 w 11"/>
                    <a:gd name="T53" fmla="*/ 6 h 16"/>
                    <a:gd name="T54" fmla="*/ 2 w 11"/>
                    <a:gd name="T55" fmla="*/ 6 h 16"/>
                    <a:gd name="T56" fmla="*/ 2 w 11"/>
                    <a:gd name="T57" fmla="*/ 6 h 16"/>
                    <a:gd name="T58" fmla="*/ 4 w 11"/>
                    <a:gd name="T59" fmla="*/ 7 h 16"/>
                    <a:gd name="T60" fmla="*/ 4 w 11"/>
                    <a:gd name="T61" fmla="*/ 7 h 16"/>
                    <a:gd name="T62" fmla="*/ 4 w 11"/>
                    <a:gd name="T63" fmla="*/ 7 h 16"/>
                    <a:gd name="T64" fmla="*/ 4 w 11"/>
                    <a:gd name="T65" fmla="*/ 7 h 16"/>
                    <a:gd name="T66" fmla="*/ 4 w 11"/>
                    <a:gd name="T67" fmla="*/ 7 h 16"/>
                    <a:gd name="T68" fmla="*/ 4 w 11"/>
                    <a:gd name="T69" fmla="*/ 7 h 16"/>
                    <a:gd name="T70" fmla="*/ 4 w 11"/>
                    <a:gd name="T71" fmla="*/ 7 h 16"/>
                    <a:gd name="T72" fmla="*/ 4 w 11"/>
                    <a:gd name="T73" fmla="*/ 7 h 16"/>
                    <a:gd name="T74" fmla="*/ 5 w 11"/>
                    <a:gd name="T75" fmla="*/ 7 h 16"/>
                    <a:gd name="T76" fmla="*/ 5 w 11"/>
                    <a:gd name="T77" fmla="*/ 7 h 16"/>
                    <a:gd name="T78" fmla="*/ 5 w 11"/>
                    <a:gd name="T79" fmla="*/ 7 h 16"/>
                    <a:gd name="T80" fmla="*/ 4 w 11"/>
                    <a:gd name="T81" fmla="*/ 5 h 16"/>
                    <a:gd name="T82" fmla="*/ 3 w 11"/>
                    <a:gd name="T83" fmla="*/ 5 h 16"/>
                    <a:gd name="T84" fmla="*/ 2 w 11"/>
                    <a:gd name="T85" fmla="*/ 4 h 16"/>
                    <a:gd name="T86" fmla="*/ 2 w 11"/>
                    <a:gd name="T87" fmla="*/ 3 h 16"/>
                    <a:gd name="T88" fmla="*/ 2 w 11"/>
                    <a:gd name="T89" fmla="*/ 2 h 16"/>
                    <a:gd name="T90" fmla="*/ 2 w 11"/>
                    <a:gd name="T91" fmla="*/ 1 h 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 h="16">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2"/>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1" y="4"/>
                        <a:pt x="1" y="4"/>
                      </a:cubicBezTo>
                      <a:cubicBezTo>
                        <a:pt x="1" y="4"/>
                        <a:pt x="1" y="4"/>
                        <a:pt x="1" y="4"/>
                      </a:cubicBezTo>
                      <a:cubicBezTo>
                        <a:pt x="1" y="4"/>
                        <a:pt x="1" y="4"/>
                        <a:pt x="1" y="4"/>
                      </a:cubicBezTo>
                      <a:cubicBezTo>
                        <a:pt x="1" y="4"/>
                        <a:pt x="1" y="4"/>
                        <a:pt x="1" y="4"/>
                      </a:cubicBezTo>
                      <a:cubicBezTo>
                        <a:pt x="1" y="4"/>
                        <a:pt x="1" y="5"/>
                        <a:pt x="1" y="6"/>
                      </a:cubicBezTo>
                      <a:cubicBezTo>
                        <a:pt x="1" y="6"/>
                        <a:pt x="1" y="7"/>
                        <a:pt x="1" y="7"/>
                      </a:cubicBezTo>
                      <a:cubicBezTo>
                        <a:pt x="1" y="7"/>
                        <a:pt x="1" y="7"/>
                        <a:pt x="1" y="7"/>
                      </a:cubicBezTo>
                      <a:cubicBezTo>
                        <a:pt x="1" y="7"/>
                        <a:pt x="1" y="7"/>
                        <a:pt x="1" y="7"/>
                      </a:cubicBezTo>
                      <a:cubicBezTo>
                        <a:pt x="1" y="8"/>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10"/>
                        <a:pt x="3" y="11"/>
                      </a:cubicBezTo>
                      <a:cubicBezTo>
                        <a:pt x="3" y="11"/>
                        <a:pt x="3" y="11"/>
                        <a:pt x="3" y="11"/>
                      </a:cubicBezTo>
                      <a:cubicBezTo>
                        <a:pt x="3" y="11"/>
                        <a:pt x="3" y="11"/>
                        <a:pt x="3" y="11"/>
                      </a:cubicBezTo>
                      <a:cubicBezTo>
                        <a:pt x="3" y="12"/>
                        <a:pt x="4" y="13"/>
                        <a:pt x="4" y="13"/>
                      </a:cubicBezTo>
                      <a:cubicBezTo>
                        <a:pt x="4" y="13"/>
                        <a:pt x="4" y="13"/>
                        <a:pt x="4" y="13"/>
                      </a:cubicBezTo>
                      <a:cubicBezTo>
                        <a:pt x="4" y="13"/>
                        <a:pt x="4" y="13"/>
                        <a:pt x="4" y="13"/>
                      </a:cubicBezTo>
                      <a:cubicBezTo>
                        <a:pt x="4" y="13"/>
                        <a:pt x="4" y="13"/>
                        <a:pt x="4" y="13"/>
                      </a:cubicBezTo>
                      <a:cubicBezTo>
                        <a:pt x="4" y="13"/>
                        <a:pt x="4" y="13"/>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6" y="13"/>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1" y="16"/>
                      </a:cubicBezTo>
                      <a:cubicBezTo>
                        <a:pt x="11" y="16"/>
                        <a:pt x="11" y="16"/>
                        <a:pt x="11" y="16"/>
                      </a:cubicBezTo>
                      <a:cubicBezTo>
                        <a:pt x="10" y="14"/>
                        <a:pt x="9" y="12"/>
                        <a:pt x="9" y="11"/>
                      </a:cubicBezTo>
                      <a:cubicBezTo>
                        <a:pt x="9" y="11"/>
                        <a:pt x="8" y="11"/>
                        <a:pt x="8" y="11"/>
                      </a:cubicBezTo>
                      <a:cubicBezTo>
                        <a:pt x="8" y="11"/>
                        <a:pt x="7" y="10"/>
                        <a:pt x="7" y="10"/>
                      </a:cubicBezTo>
                      <a:cubicBezTo>
                        <a:pt x="6" y="9"/>
                        <a:pt x="6" y="8"/>
                        <a:pt x="5" y="8"/>
                      </a:cubicBezTo>
                      <a:cubicBezTo>
                        <a:pt x="5" y="8"/>
                        <a:pt x="5" y="8"/>
                        <a:pt x="5" y="8"/>
                      </a:cubicBezTo>
                      <a:cubicBezTo>
                        <a:pt x="5" y="8"/>
                        <a:pt x="5" y="8"/>
                        <a:pt x="5" y="8"/>
                      </a:cubicBezTo>
                      <a:cubicBezTo>
                        <a:pt x="4" y="8"/>
                        <a:pt x="4" y="8"/>
                        <a:pt x="4" y="7"/>
                      </a:cubicBezTo>
                      <a:cubicBezTo>
                        <a:pt x="4" y="6"/>
                        <a:pt x="3" y="5"/>
                        <a:pt x="3" y="5"/>
                      </a:cubicBezTo>
                      <a:cubicBezTo>
                        <a:pt x="3" y="5"/>
                        <a:pt x="3" y="5"/>
                        <a:pt x="3" y="5"/>
                      </a:cubicBezTo>
                      <a:cubicBezTo>
                        <a:pt x="3" y="5"/>
                        <a:pt x="3" y="5"/>
                        <a:pt x="3" y="5"/>
                      </a:cubicBezTo>
                      <a:cubicBezTo>
                        <a:pt x="2" y="5"/>
                        <a:pt x="2" y="2"/>
                        <a:pt x="2" y="1"/>
                      </a:cubicBezTo>
                      <a:cubicBezTo>
                        <a:pt x="1" y="1"/>
                        <a:pt x="1" y="0"/>
                        <a:pt x="1" y="0"/>
                      </a:cubicBezTo>
                    </a:path>
                  </a:pathLst>
                </a:custGeom>
                <a:solidFill>
                  <a:srgbClr val="AF9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2" name="Freeform 11553">
                  <a:extLst>
                    <a:ext uri="{FF2B5EF4-FFF2-40B4-BE49-F238E27FC236}">
                      <a16:creationId xmlns:a16="http://schemas.microsoft.com/office/drawing/2014/main" id="{5AEBF8F4-6346-22D2-477E-851BE67CB100}"/>
                    </a:ext>
                  </a:extLst>
                </p:cNvPr>
                <p:cNvSpPr>
                  <a:spLocks/>
                </p:cNvSpPr>
                <p:nvPr/>
              </p:nvSpPr>
              <p:spPr bwMode="auto">
                <a:xfrm>
                  <a:off x="4615" y="2486"/>
                  <a:ext cx="2" cy="3"/>
                </a:xfrm>
                <a:custGeom>
                  <a:avLst/>
                  <a:gdLst>
                    <a:gd name="T0" fmla="*/ 2 w 2"/>
                    <a:gd name="T1" fmla="*/ 0 h 3"/>
                    <a:gd name="T2" fmla="*/ 0 w 2"/>
                    <a:gd name="T3" fmla="*/ 2 h 3"/>
                    <a:gd name="T4" fmla="*/ 1 w 2"/>
                    <a:gd name="T5" fmla="*/ 3 h 3"/>
                    <a:gd name="T6" fmla="*/ 1 w 2"/>
                    <a:gd name="T7" fmla="*/ 3 h 3"/>
                    <a:gd name="T8" fmla="*/ 2 w 2"/>
                    <a:gd name="T9" fmla="*/ 0 h 3"/>
                    <a:gd name="T10" fmla="*/ 2 w 2"/>
                    <a:gd name="T11" fmla="*/ 0 h 3"/>
                    <a:gd name="T12" fmla="*/ 2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2" y="0"/>
                      </a:moveTo>
                      <a:cubicBezTo>
                        <a:pt x="1" y="0"/>
                        <a:pt x="0" y="1"/>
                        <a:pt x="0" y="2"/>
                      </a:cubicBezTo>
                      <a:cubicBezTo>
                        <a:pt x="0" y="3"/>
                        <a:pt x="1" y="3"/>
                        <a:pt x="1" y="3"/>
                      </a:cubicBezTo>
                      <a:cubicBezTo>
                        <a:pt x="1" y="3"/>
                        <a:pt x="1" y="3"/>
                        <a:pt x="1" y="3"/>
                      </a:cubicBezTo>
                      <a:cubicBezTo>
                        <a:pt x="1" y="2"/>
                        <a:pt x="1" y="0"/>
                        <a:pt x="2" y="0"/>
                      </a:cubicBezTo>
                      <a:cubicBezTo>
                        <a:pt x="2" y="0"/>
                        <a:pt x="2" y="0"/>
                        <a:pt x="2" y="0"/>
                      </a:cubicBezTo>
                      <a:cubicBezTo>
                        <a:pt x="2" y="0"/>
                        <a:pt x="2" y="0"/>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3" name="Freeform 11554">
                  <a:extLst>
                    <a:ext uri="{FF2B5EF4-FFF2-40B4-BE49-F238E27FC236}">
                      <a16:creationId xmlns:a16="http://schemas.microsoft.com/office/drawing/2014/main" id="{37EA96E8-7694-8DFA-8BB8-D7C747304CE0}"/>
                    </a:ext>
                  </a:extLst>
                </p:cNvPr>
                <p:cNvSpPr>
                  <a:spLocks/>
                </p:cNvSpPr>
                <p:nvPr/>
              </p:nvSpPr>
              <p:spPr bwMode="auto">
                <a:xfrm>
                  <a:off x="4614" y="2481"/>
                  <a:ext cx="2" cy="4"/>
                </a:xfrm>
                <a:custGeom>
                  <a:avLst/>
                  <a:gdLst>
                    <a:gd name="T0" fmla="*/ 1 w 3"/>
                    <a:gd name="T1" fmla="*/ 0 h 4"/>
                    <a:gd name="T2" fmla="*/ 1 w 3"/>
                    <a:gd name="T3" fmla="*/ 1 h 4"/>
                    <a:gd name="T4" fmla="*/ 0 w 3"/>
                    <a:gd name="T5" fmla="*/ 4 h 4"/>
                    <a:gd name="T6" fmla="*/ 0 w 3"/>
                    <a:gd name="T7" fmla="*/ 4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2" y="0"/>
                      </a:moveTo>
                      <a:cubicBezTo>
                        <a:pt x="2" y="1"/>
                        <a:pt x="2" y="1"/>
                        <a:pt x="2" y="1"/>
                      </a:cubicBezTo>
                      <a:cubicBezTo>
                        <a:pt x="2" y="1"/>
                        <a:pt x="0" y="3"/>
                        <a:pt x="0" y="4"/>
                      </a:cubicBezTo>
                      <a:cubicBezTo>
                        <a:pt x="0" y="4"/>
                        <a:pt x="0" y="4"/>
                        <a:pt x="0" y="4"/>
                      </a:cubicBezTo>
                      <a:cubicBezTo>
                        <a:pt x="1" y="4"/>
                        <a:pt x="3" y="2"/>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4" name="Freeform 11555">
                  <a:extLst>
                    <a:ext uri="{FF2B5EF4-FFF2-40B4-BE49-F238E27FC236}">
                      <a16:creationId xmlns:a16="http://schemas.microsoft.com/office/drawing/2014/main" id="{F9526C93-078D-6B68-C736-6499E7B826AB}"/>
                    </a:ext>
                  </a:extLst>
                </p:cNvPr>
                <p:cNvSpPr>
                  <a:spLocks/>
                </p:cNvSpPr>
                <p:nvPr/>
              </p:nvSpPr>
              <p:spPr bwMode="auto">
                <a:xfrm>
                  <a:off x="4611" y="2489"/>
                  <a:ext cx="3" cy="3"/>
                </a:xfrm>
                <a:custGeom>
                  <a:avLst/>
                  <a:gdLst>
                    <a:gd name="T0" fmla="*/ 2 w 3"/>
                    <a:gd name="T1" fmla="*/ 0 h 4"/>
                    <a:gd name="T2" fmla="*/ 2 w 3"/>
                    <a:gd name="T3" fmla="*/ 0 h 4"/>
                    <a:gd name="T4" fmla="*/ 1 w 3"/>
                    <a:gd name="T5" fmla="*/ 2 h 4"/>
                    <a:gd name="T6" fmla="*/ 2 w 3"/>
                    <a:gd name="T7" fmla="*/ 1 h 4"/>
                    <a:gd name="T8" fmla="*/ 3 w 3"/>
                    <a:gd name="T9" fmla="*/ 1 h 4"/>
                    <a:gd name="T10" fmla="*/ 3 w 3"/>
                    <a:gd name="T11" fmla="*/ 1 h 4"/>
                    <a:gd name="T12" fmla="*/ 2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2" y="0"/>
                      </a:moveTo>
                      <a:cubicBezTo>
                        <a:pt x="2" y="0"/>
                        <a:pt x="2" y="0"/>
                        <a:pt x="2" y="0"/>
                      </a:cubicBezTo>
                      <a:cubicBezTo>
                        <a:pt x="1" y="1"/>
                        <a:pt x="0" y="3"/>
                        <a:pt x="1" y="4"/>
                      </a:cubicBezTo>
                      <a:cubicBezTo>
                        <a:pt x="1" y="3"/>
                        <a:pt x="2" y="1"/>
                        <a:pt x="2" y="1"/>
                      </a:cubicBezTo>
                      <a:cubicBezTo>
                        <a:pt x="2" y="1"/>
                        <a:pt x="2" y="1"/>
                        <a:pt x="3" y="1"/>
                      </a:cubicBezTo>
                      <a:cubicBezTo>
                        <a:pt x="3" y="1"/>
                        <a:pt x="3" y="1"/>
                        <a:pt x="3" y="1"/>
                      </a:cubicBezTo>
                      <a:cubicBezTo>
                        <a:pt x="3" y="0"/>
                        <a:pt x="2" y="0"/>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5" name="Freeform 11556">
                  <a:extLst>
                    <a:ext uri="{FF2B5EF4-FFF2-40B4-BE49-F238E27FC236}">
                      <a16:creationId xmlns:a16="http://schemas.microsoft.com/office/drawing/2014/main" id="{F0AD415E-5B5C-39B9-0257-CED2FFCFADE1}"/>
                    </a:ext>
                  </a:extLst>
                </p:cNvPr>
                <p:cNvSpPr>
                  <a:spLocks noEditPoints="1"/>
                </p:cNvSpPr>
                <p:nvPr/>
              </p:nvSpPr>
              <p:spPr bwMode="auto">
                <a:xfrm>
                  <a:off x="4609" y="2481"/>
                  <a:ext cx="2" cy="5"/>
                </a:xfrm>
                <a:custGeom>
                  <a:avLst/>
                  <a:gdLst>
                    <a:gd name="T0" fmla="*/ 1 w 2"/>
                    <a:gd name="T1" fmla="*/ 1 h 6"/>
                    <a:gd name="T2" fmla="*/ 1 w 2"/>
                    <a:gd name="T3" fmla="*/ 3 h 6"/>
                    <a:gd name="T4" fmla="*/ 0 w 2"/>
                    <a:gd name="T5" fmla="*/ 3 h 6"/>
                    <a:gd name="T6" fmla="*/ 0 w 2"/>
                    <a:gd name="T7" fmla="*/ 3 h 6"/>
                    <a:gd name="T8" fmla="*/ 1 w 2"/>
                    <a:gd name="T9" fmla="*/ 3 h 6"/>
                    <a:gd name="T10" fmla="*/ 1 w 2"/>
                    <a:gd name="T11" fmla="*/ 1 h 6"/>
                    <a:gd name="T12" fmla="*/ 1 w 2"/>
                    <a:gd name="T13" fmla="*/ 0 h 6"/>
                    <a:gd name="T14" fmla="*/ 1 w 2"/>
                    <a:gd name="T15" fmla="*/ 1 h 6"/>
                    <a:gd name="T16" fmla="*/ 1 w 2"/>
                    <a:gd name="T17" fmla="*/ 1 h 6"/>
                    <a:gd name="T18" fmla="*/ 1 w 2"/>
                    <a:gd name="T19" fmla="*/ 1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1"/>
                      </a:moveTo>
                      <a:cubicBezTo>
                        <a:pt x="1" y="2"/>
                        <a:pt x="1" y="4"/>
                        <a:pt x="1" y="4"/>
                      </a:cubicBezTo>
                      <a:cubicBezTo>
                        <a:pt x="0" y="5"/>
                        <a:pt x="0" y="5"/>
                        <a:pt x="0" y="6"/>
                      </a:cubicBezTo>
                      <a:cubicBezTo>
                        <a:pt x="0" y="6"/>
                        <a:pt x="0" y="6"/>
                        <a:pt x="0" y="6"/>
                      </a:cubicBezTo>
                      <a:cubicBezTo>
                        <a:pt x="0" y="6"/>
                        <a:pt x="1" y="4"/>
                        <a:pt x="1" y="3"/>
                      </a:cubicBezTo>
                      <a:cubicBezTo>
                        <a:pt x="2" y="2"/>
                        <a:pt x="2" y="1"/>
                        <a:pt x="1" y="1"/>
                      </a:cubicBezTo>
                      <a:moveTo>
                        <a:pt x="1" y="0"/>
                      </a:moveTo>
                      <a:cubicBezTo>
                        <a:pt x="1" y="1"/>
                        <a:pt x="1" y="1"/>
                        <a:pt x="1" y="1"/>
                      </a:cubicBezTo>
                      <a:cubicBezTo>
                        <a:pt x="1" y="1"/>
                        <a:pt x="1" y="1"/>
                        <a:pt x="1" y="1"/>
                      </a:cubicBezTo>
                      <a:cubicBezTo>
                        <a:pt x="1" y="1"/>
                        <a:pt x="1" y="1"/>
                        <a:pt x="1" y="1"/>
                      </a:cubicBezTo>
                      <a:cubicBezTo>
                        <a:pt x="1" y="0"/>
                        <a:pt x="1" y="0"/>
                        <a:pt x="1"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6" name="Freeform 11557">
                  <a:extLst>
                    <a:ext uri="{FF2B5EF4-FFF2-40B4-BE49-F238E27FC236}">
                      <a16:creationId xmlns:a16="http://schemas.microsoft.com/office/drawing/2014/main" id="{35854925-1236-089A-5A77-5AAEB0E7BF7E}"/>
                    </a:ext>
                  </a:extLst>
                </p:cNvPr>
                <p:cNvSpPr>
                  <a:spLocks noEditPoints="1"/>
                </p:cNvSpPr>
                <p:nvPr/>
              </p:nvSpPr>
              <p:spPr bwMode="auto">
                <a:xfrm>
                  <a:off x="4612" y="2479"/>
                  <a:ext cx="2" cy="2"/>
                </a:xfrm>
                <a:custGeom>
                  <a:avLst/>
                  <a:gdLst>
                    <a:gd name="T0" fmla="*/ 2 w 2"/>
                    <a:gd name="T1" fmla="*/ 1 h 3"/>
                    <a:gd name="T2" fmla="*/ 2 w 2"/>
                    <a:gd name="T3" fmla="*/ 1 h 3"/>
                    <a:gd name="T4" fmla="*/ 2 w 2"/>
                    <a:gd name="T5" fmla="*/ 1 h 3"/>
                    <a:gd name="T6" fmla="*/ 2 w 2"/>
                    <a:gd name="T7" fmla="*/ 1 h 3"/>
                    <a:gd name="T8" fmla="*/ 2 w 2"/>
                    <a:gd name="T9" fmla="*/ 0 h 3"/>
                    <a:gd name="T10" fmla="*/ 0 w 2"/>
                    <a:gd name="T11" fmla="*/ 1 h 3"/>
                    <a:gd name="T12" fmla="*/ 2 w 2"/>
                    <a:gd name="T13" fmla="*/ 1 h 3"/>
                    <a:gd name="T14" fmla="*/ 2 w 2"/>
                    <a:gd name="T15" fmla="*/ 1 h 3"/>
                    <a:gd name="T16" fmla="*/ 2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2" y="1"/>
                      </a:moveTo>
                      <a:cubicBezTo>
                        <a:pt x="2" y="1"/>
                        <a:pt x="2" y="1"/>
                        <a:pt x="2" y="1"/>
                      </a:cubicBezTo>
                      <a:cubicBezTo>
                        <a:pt x="2" y="1"/>
                        <a:pt x="2" y="1"/>
                        <a:pt x="2" y="1"/>
                      </a:cubicBezTo>
                      <a:cubicBezTo>
                        <a:pt x="2" y="1"/>
                        <a:pt x="2" y="1"/>
                        <a:pt x="2" y="1"/>
                      </a:cubicBezTo>
                      <a:moveTo>
                        <a:pt x="2" y="0"/>
                      </a:moveTo>
                      <a:cubicBezTo>
                        <a:pt x="1" y="0"/>
                        <a:pt x="0" y="2"/>
                        <a:pt x="0" y="3"/>
                      </a:cubicBezTo>
                      <a:cubicBezTo>
                        <a:pt x="0" y="2"/>
                        <a:pt x="1" y="1"/>
                        <a:pt x="2" y="1"/>
                      </a:cubicBezTo>
                      <a:cubicBezTo>
                        <a:pt x="2" y="1"/>
                        <a:pt x="2" y="1"/>
                        <a:pt x="2" y="1"/>
                      </a:cubicBezTo>
                      <a:cubicBezTo>
                        <a:pt x="2" y="1"/>
                        <a:pt x="2" y="0"/>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7" name="Freeform 11558">
                  <a:extLst>
                    <a:ext uri="{FF2B5EF4-FFF2-40B4-BE49-F238E27FC236}">
                      <a16:creationId xmlns:a16="http://schemas.microsoft.com/office/drawing/2014/main" id="{C0D65E37-6B09-7B41-BB47-D8F64B5F8AC9}"/>
                    </a:ext>
                  </a:extLst>
                </p:cNvPr>
                <p:cNvSpPr>
                  <a:spLocks noEditPoints="1"/>
                </p:cNvSpPr>
                <p:nvPr/>
              </p:nvSpPr>
              <p:spPr bwMode="auto">
                <a:xfrm>
                  <a:off x="4610" y="2496"/>
                  <a:ext cx="2" cy="4"/>
                </a:xfrm>
                <a:custGeom>
                  <a:avLst/>
                  <a:gdLst>
                    <a:gd name="T0" fmla="*/ 2 w 2"/>
                    <a:gd name="T1" fmla="*/ 0 h 4"/>
                    <a:gd name="T2" fmla="*/ 0 w 2"/>
                    <a:gd name="T3" fmla="*/ 4 h 4"/>
                    <a:gd name="T4" fmla="*/ 0 w 2"/>
                    <a:gd name="T5" fmla="*/ 4 h 4"/>
                    <a:gd name="T6" fmla="*/ 2 w 2"/>
                    <a:gd name="T7" fmla="*/ 2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cubicBezTo>
                        <a:pt x="2" y="2"/>
                        <a:pt x="1" y="3"/>
                        <a:pt x="0" y="4"/>
                      </a:cubicBezTo>
                      <a:cubicBezTo>
                        <a:pt x="0" y="4"/>
                        <a:pt x="0" y="4"/>
                        <a:pt x="0" y="4"/>
                      </a:cubicBezTo>
                      <a:cubicBezTo>
                        <a:pt x="1" y="4"/>
                        <a:pt x="1" y="3"/>
                        <a:pt x="2" y="2"/>
                      </a:cubicBezTo>
                      <a:cubicBezTo>
                        <a:pt x="2" y="1"/>
                        <a:pt x="2"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8" name="Freeform 11559">
                  <a:extLst>
                    <a:ext uri="{FF2B5EF4-FFF2-40B4-BE49-F238E27FC236}">
                      <a16:creationId xmlns:a16="http://schemas.microsoft.com/office/drawing/2014/main" id="{2C9E2463-ECCD-59E3-08B2-D392DCB8392E}"/>
                    </a:ext>
                  </a:extLst>
                </p:cNvPr>
                <p:cNvSpPr>
                  <a:spLocks noEditPoints="1"/>
                </p:cNvSpPr>
                <p:nvPr/>
              </p:nvSpPr>
              <p:spPr bwMode="auto">
                <a:xfrm>
                  <a:off x="4608" y="2492"/>
                  <a:ext cx="1" cy="4"/>
                </a:xfrm>
                <a:custGeom>
                  <a:avLst/>
                  <a:gdLst>
                    <a:gd name="T0" fmla="*/ 1 w 1"/>
                    <a:gd name="T1" fmla="*/ 0 h 5"/>
                    <a:gd name="T2" fmla="*/ 1 w 1"/>
                    <a:gd name="T3" fmla="*/ 0 h 5"/>
                    <a:gd name="T4" fmla="*/ 1 w 1"/>
                    <a:gd name="T5" fmla="*/ 1 h 5"/>
                    <a:gd name="T6" fmla="*/ 1 w 1"/>
                    <a:gd name="T7" fmla="*/ 0 h 5"/>
                    <a:gd name="T8" fmla="*/ 1 w 1"/>
                    <a:gd name="T9" fmla="*/ 0 h 5"/>
                    <a:gd name="T10" fmla="*/ 0 w 1"/>
                    <a:gd name="T11" fmla="*/ 2 h 5"/>
                    <a:gd name="T12" fmla="*/ 0 w 1"/>
                    <a:gd name="T13" fmla="*/ 2 h 5"/>
                    <a:gd name="T14" fmla="*/ 1 w 1"/>
                    <a:gd name="T15" fmla="*/ 0 h 5"/>
                    <a:gd name="T16" fmla="*/ 1 w 1"/>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5">
                      <a:moveTo>
                        <a:pt x="1" y="0"/>
                      </a:moveTo>
                      <a:cubicBezTo>
                        <a:pt x="1" y="0"/>
                        <a:pt x="1" y="0"/>
                        <a:pt x="1" y="0"/>
                      </a:cubicBezTo>
                      <a:cubicBezTo>
                        <a:pt x="1" y="0"/>
                        <a:pt x="1" y="1"/>
                        <a:pt x="1" y="1"/>
                      </a:cubicBezTo>
                      <a:cubicBezTo>
                        <a:pt x="1" y="0"/>
                        <a:pt x="1" y="0"/>
                        <a:pt x="1" y="0"/>
                      </a:cubicBezTo>
                      <a:moveTo>
                        <a:pt x="1" y="0"/>
                      </a:moveTo>
                      <a:cubicBezTo>
                        <a:pt x="0" y="0"/>
                        <a:pt x="0" y="3"/>
                        <a:pt x="0" y="5"/>
                      </a:cubicBezTo>
                      <a:cubicBezTo>
                        <a:pt x="0" y="4"/>
                        <a:pt x="0" y="3"/>
                        <a:pt x="0" y="2"/>
                      </a:cubicBezTo>
                      <a:cubicBezTo>
                        <a:pt x="0" y="1"/>
                        <a:pt x="1" y="1"/>
                        <a:pt x="1" y="0"/>
                      </a:cubicBezTo>
                      <a:cubicBezTo>
                        <a:pt x="1" y="0"/>
                        <a:pt x="1" y="0"/>
                        <a:pt x="1"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79" name="Freeform 11560">
                  <a:extLst>
                    <a:ext uri="{FF2B5EF4-FFF2-40B4-BE49-F238E27FC236}">
                      <a16:creationId xmlns:a16="http://schemas.microsoft.com/office/drawing/2014/main" id="{7408AC5E-6DB1-2106-5BD6-70383A94B3D6}"/>
                    </a:ext>
                  </a:extLst>
                </p:cNvPr>
                <p:cNvSpPr>
                  <a:spLocks/>
                </p:cNvSpPr>
                <p:nvPr/>
              </p:nvSpPr>
              <p:spPr bwMode="auto">
                <a:xfrm>
                  <a:off x="4604" y="2485"/>
                  <a:ext cx="3" cy="4"/>
                </a:xfrm>
                <a:custGeom>
                  <a:avLst/>
                  <a:gdLst>
                    <a:gd name="T0" fmla="*/ 2 w 3"/>
                    <a:gd name="T1" fmla="*/ 0 h 5"/>
                    <a:gd name="T2" fmla="*/ 2 w 3"/>
                    <a:gd name="T3" fmla="*/ 1 h 5"/>
                    <a:gd name="T4" fmla="*/ 0 w 3"/>
                    <a:gd name="T5" fmla="*/ 2 h 5"/>
                    <a:gd name="T6" fmla="*/ 0 w 3"/>
                    <a:gd name="T7" fmla="*/ 2 h 5"/>
                    <a:gd name="T8" fmla="*/ 2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0"/>
                      </a:moveTo>
                      <a:cubicBezTo>
                        <a:pt x="2" y="1"/>
                        <a:pt x="2" y="1"/>
                        <a:pt x="2" y="1"/>
                      </a:cubicBezTo>
                      <a:cubicBezTo>
                        <a:pt x="1" y="2"/>
                        <a:pt x="1" y="4"/>
                        <a:pt x="0" y="5"/>
                      </a:cubicBezTo>
                      <a:cubicBezTo>
                        <a:pt x="0" y="5"/>
                        <a:pt x="0" y="5"/>
                        <a:pt x="0" y="5"/>
                      </a:cubicBezTo>
                      <a:cubicBezTo>
                        <a:pt x="2" y="5"/>
                        <a:pt x="3" y="2"/>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0" name="Freeform 11561">
                  <a:extLst>
                    <a:ext uri="{FF2B5EF4-FFF2-40B4-BE49-F238E27FC236}">
                      <a16:creationId xmlns:a16="http://schemas.microsoft.com/office/drawing/2014/main" id="{76E7CAC5-901F-4CBD-9AF9-E17727316D5E}"/>
                    </a:ext>
                  </a:extLst>
                </p:cNvPr>
                <p:cNvSpPr>
                  <a:spLocks/>
                </p:cNvSpPr>
                <p:nvPr/>
              </p:nvSpPr>
              <p:spPr bwMode="auto">
                <a:xfrm>
                  <a:off x="4607" y="2481"/>
                  <a:ext cx="2" cy="2"/>
                </a:xfrm>
                <a:custGeom>
                  <a:avLst/>
                  <a:gdLst>
                    <a:gd name="T0" fmla="*/ 2 w 2"/>
                    <a:gd name="T1" fmla="*/ 0 h 3"/>
                    <a:gd name="T2" fmla="*/ 1 w 2"/>
                    <a:gd name="T3" fmla="*/ 1 h 3"/>
                    <a:gd name="T4" fmla="*/ 2 w 2"/>
                    <a:gd name="T5" fmla="*/ 0 h 3"/>
                    <a:gd name="T6" fmla="*/ 2 w 2"/>
                    <a:gd name="T7" fmla="*/ 0 h 3"/>
                    <a:gd name="T8" fmla="*/ 2 w 2"/>
                    <a:gd name="T9" fmla="*/ 0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0" y="1"/>
                        <a:pt x="1" y="3"/>
                      </a:cubicBezTo>
                      <a:cubicBezTo>
                        <a:pt x="1" y="2"/>
                        <a:pt x="1" y="0"/>
                        <a:pt x="2" y="0"/>
                      </a:cubicBezTo>
                      <a:cubicBezTo>
                        <a:pt x="2" y="0"/>
                        <a:pt x="2" y="0"/>
                        <a:pt x="2" y="0"/>
                      </a:cubicBezTo>
                      <a:cubicBezTo>
                        <a:pt x="2" y="0"/>
                        <a:pt x="2" y="0"/>
                        <a:pt x="2" y="0"/>
                      </a:cubicBezTo>
                      <a:cubicBezTo>
                        <a:pt x="2" y="0"/>
                        <a:pt x="2" y="0"/>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1" name="Freeform 11562">
                  <a:extLst>
                    <a:ext uri="{FF2B5EF4-FFF2-40B4-BE49-F238E27FC236}">
                      <a16:creationId xmlns:a16="http://schemas.microsoft.com/office/drawing/2014/main" id="{C84A9CE5-CB85-37FF-FEDC-3A109CEDA26C}"/>
                    </a:ext>
                  </a:extLst>
                </p:cNvPr>
                <p:cNvSpPr>
                  <a:spLocks/>
                </p:cNvSpPr>
                <p:nvPr/>
              </p:nvSpPr>
              <p:spPr bwMode="auto">
                <a:xfrm>
                  <a:off x="4606" y="2498"/>
                  <a:ext cx="2" cy="2"/>
                </a:xfrm>
                <a:custGeom>
                  <a:avLst/>
                  <a:gdLst>
                    <a:gd name="T0" fmla="*/ 2 w 2"/>
                    <a:gd name="T1" fmla="*/ 0 h 2"/>
                    <a:gd name="T2" fmla="*/ 2 w 2"/>
                    <a:gd name="T3" fmla="*/ 0 h 2"/>
                    <a:gd name="T4" fmla="*/ 1 w 2"/>
                    <a:gd name="T5" fmla="*/ 2 h 2"/>
                    <a:gd name="T6" fmla="*/ 0 w 2"/>
                    <a:gd name="T7" fmla="*/ 1 h 2"/>
                    <a:gd name="T8" fmla="*/ 0 w 2"/>
                    <a:gd name="T9" fmla="*/ 2 h 2"/>
                    <a:gd name="T10" fmla="*/ 2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0"/>
                      </a:moveTo>
                      <a:cubicBezTo>
                        <a:pt x="2" y="0"/>
                        <a:pt x="2" y="0"/>
                        <a:pt x="2" y="0"/>
                      </a:cubicBezTo>
                      <a:cubicBezTo>
                        <a:pt x="2" y="1"/>
                        <a:pt x="1" y="2"/>
                        <a:pt x="1" y="2"/>
                      </a:cubicBezTo>
                      <a:cubicBezTo>
                        <a:pt x="1" y="2"/>
                        <a:pt x="0" y="1"/>
                        <a:pt x="0" y="1"/>
                      </a:cubicBezTo>
                      <a:cubicBezTo>
                        <a:pt x="0" y="2"/>
                        <a:pt x="0" y="2"/>
                        <a:pt x="0" y="2"/>
                      </a:cubicBezTo>
                      <a:cubicBezTo>
                        <a:pt x="1" y="2"/>
                        <a:pt x="2" y="1"/>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2" name="Freeform 11563">
                  <a:extLst>
                    <a:ext uri="{FF2B5EF4-FFF2-40B4-BE49-F238E27FC236}">
                      <a16:creationId xmlns:a16="http://schemas.microsoft.com/office/drawing/2014/main" id="{60D55CD3-BB29-9057-4372-FFFEE784A882}"/>
                    </a:ext>
                  </a:extLst>
                </p:cNvPr>
                <p:cNvSpPr>
                  <a:spLocks noEditPoints="1"/>
                </p:cNvSpPr>
                <p:nvPr/>
              </p:nvSpPr>
              <p:spPr bwMode="auto">
                <a:xfrm>
                  <a:off x="4604" y="2493"/>
                  <a:ext cx="1" cy="4"/>
                </a:xfrm>
                <a:custGeom>
                  <a:avLst/>
                  <a:gdLst>
                    <a:gd name="T0" fmla="*/ 1 w 2"/>
                    <a:gd name="T1" fmla="*/ 2 h 5"/>
                    <a:gd name="T2" fmla="*/ 1 w 2"/>
                    <a:gd name="T3" fmla="*/ 2 h 5"/>
                    <a:gd name="T4" fmla="*/ 1 w 2"/>
                    <a:gd name="T5" fmla="*/ 2 h 5"/>
                    <a:gd name="T6" fmla="*/ 1 w 2"/>
                    <a:gd name="T7" fmla="*/ 0 h 5"/>
                    <a:gd name="T8" fmla="*/ 1 w 2"/>
                    <a:gd name="T9" fmla="*/ 0 h 5"/>
                    <a:gd name="T10" fmla="*/ 1 w 2"/>
                    <a:gd name="T11" fmla="*/ 0 h 5"/>
                    <a:gd name="T12" fmla="*/ 1 w 2"/>
                    <a:gd name="T13" fmla="*/ 0 h 5"/>
                    <a:gd name="T14" fmla="*/ 1 w 2"/>
                    <a:gd name="T15" fmla="*/ 0 h 5"/>
                    <a:gd name="T16" fmla="*/ 0 w 2"/>
                    <a:gd name="T17" fmla="*/ 2 h 5"/>
                    <a:gd name="T18" fmla="*/ 1 w 2"/>
                    <a:gd name="T19" fmla="*/ 2 h 5"/>
                    <a:gd name="T20" fmla="*/ 1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5"/>
                      </a:moveTo>
                      <a:cubicBezTo>
                        <a:pt x="1" y="5"/>
                        <a:pt x="1" y="5"/>
                        <a:pt x="1" y="5"/>
                      </a:cubicBezTo>
                      <a:cubicBezTo>
                        <a:pt x="1" y="5"/>
                        <a:pt x="1" y="5"/>
                        <a:pt x="1" y="5"/>
                      </a:cubicBezTo>
                      <a:moveTo>
                        <a:pt x="2" y="0"/>
                      </a:moveTo>
                      <a:cubicBezTo>
                        <a:pt x="2" y="0"/>
                        <a:pt x="2" y="0"/>
                        <a:pt x="2" y="0"/>
                      </a:cubicBezTo>
                      <a:cubicBezTo>
                        <a:pt x="2" y="0"/>
                        <a:pt x="2" y="0"/>
                        <a:pt x="2" y="0"/>
                      </a:cubicBezTo>
                      <a:cubicBezTo>
                        <a:pt x="2" y="0"/>
                        <a:pt x="2" y="0"/>
                        <a:pt x="2" y="0"/>
                      </a:cubicBezTo>
                      <a:moveTo>
                        <a:pt x="2" y="0"/>
                      </a:moveTo>
                      <a:cubicBezTo>
                        <a:pt x="1" y="1"/>
                        <a:pt x="0" y="1"/>
                        <a:pt x="0" y="3"/>
                      </a:cubicBezTo>
                      <a:cubicBezTo>
                        <a:pt x="0" y="4"/>
                        <a:pt x="0" y="4"/>
                        <a:pt x="1" y="5"/>
                      </a:cubicBezTo>
                      <a:cubicBezTo>
                        <a:pt x="0" y="3"/>
                        <a:pt x="1" y="1"/>
                        <a:pt x="2" y="0"/>
                      </a:cubicBezTo>
                      <a:cubicBezTo>
                        <a:pt x="2" y="0"/>
                        <a:pt x="2" y="0"/>
                        <a:pt x="2"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3" name="Freeform 11564">
                  <a:extLst>
                    <a:ext uri="{FF2B5EF4-FFF2-40B4-BE49-F238E27FC236}">
                      <a16:creationId xmlns:a16="http://schemas.microsoft.com/office/drawing/2014/main" id="{EC57700E-46A8-08F4-9EA8-CCE457A3A208}"/>
                    </a:ext>
                  </a:extLst>
                </p:cNvPr>
                <p:cNvSpPr>
                  <a:spLocks noEditPoints="1"/>
                </p:cNvSpPr>
                <p:nvPr/>
              </p:nvSpPr>
              <p:spPr bwMode="auto">
                <a:xfrm>
                  <a:off x="4603" y="2490"/>
                  <a:ext cx="1" cy="4"/>
                </a:xfrm>
                <a:custGeom>
                  <a:avLst/>
                  <a:gdLst>
                    <a:gd name="T0" fmla="*/ 0 w 1"/>
                    <a:gd name="T1" fmla="*/ 1 h 4"/>
                    <a:gd name="T2" fmla="*/ 0 w 1"/>
                    <a:gd name="T3" fmla="*/ 4 h 4"/>
                    <a:gd name="T4" fmla="*/ 0 w 1"/>
                    <a:gd name="T5" fmla="*/ 1 h 4"/>
                    <a:gd name="T6" fmla="*/ 0 w 1"/>
                    <a:gd name="T7" fmla="*/ 0 h 4"/>
                    <a:gd name="T8" fmla="*/ 0 w 1"/>
                    <a:gd name="T9" fmla="*/ 1 h 4"/>
                    <a:gd name="T10" fmla="*/ 0 w 1"/>
                    <a:gd name="T11" fmla="*/ 0 h 4"/>
                    <a:gd name="T12" fmla="*/ 1 w 1"/>
                    <a:gd name="T13" fmla="*/ 0 h 4"/>
                    <a:gd name="T14" fmla="*/ 0 w 1"/>
                    <a:gd name="T15" fmla="*/ 0 h 4"/>
                    <a:gd name="T16" fmla="*/ 1 w 1"/>
                    <a:gd name="T17" fmla="*/ 0 h 4"/>
                    <a:gd name="T18" fmla="*/ 1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1"/>
                      </a:moveTo>
                      <a:cubicBezTo>
                        <a:pt x="0" y="2"/>
                        <a:pt x="0" y="4"/>
                        <a:pt x="0" y="4"/>
                      </a:cubicBezTo>
                      <a:cubicBezTo>
                        <a:pt x="0" y="4"/>
                        <a:pt x="0" y="2"/>
                        <a:pt x="0" y="1"/>
                      </a:cubicBezTo>
                      <a:moveTo>
                        <a:pt x="0" y="0"/>
                      </a:moveTo>
                      <a:cubicBezTo>
                        <a:pt x="0" y="0"/>
                        <a:pt x="0" y="1"/>
                        <a:pt x="0" y="1"/>
                      </a:cubicBezTo>
                      <a:cubicBezTo>
                        <a:pt x="0" y="1"/>
                        <a:pt x="0" y="0"/>
                        <a:pt x="0" y="0"/>
                      </a:cubicBezTo>
                      <a:moveTo>
                        <a:pt x="1" y="0"/>
                      </a:moveTo>
                      <a:cubicBezTo>
                        <a:pt x="0" y="0"/>
                        <a:pt x="0" y="0"/>
                        <a:pt x="0" y="0"/>
                      </a:cubicBezTo>
                      <a:cubicBezTo>
                        <a:pt x="0" y="0"/>
                        <a:pt x="0" y="0"/>
                        <a:pt x="1" y="0"/>
                      </a:cubicBezTo>
                      <a:cubicBezTo>
                        <a:pt x="1" y="0"/>
                        <a:pt x="1" y="0"/>
                        <a:pt x="1" y="0"/>
                      </a:cubicBezTo>
                    </a:path>
                  </a:pathLst>
                </a:custGeom>
                <a:solidFill>
                  <a:srgbClr val="BFA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4" name="Freeform 11565">
                  <a:extLst>
                    <a:ext uri="{FF2B5EF4-FFF2-40B4-BE49-F238E27FC236}">
                      <a16:creationId xmlns:a16="http://schemas.microsoft.com/office/drawing/2014/main" id="{123C9997-C858-FA56-3D08-5EA129E3DE36}"/>
                    </a:ext>
                  </a:extLst>
                </p:cNvPr>
                <p:cNvSpPr>
                  <a:spLocks/>
                </p:cNvSpPr>
                <p:nvPr/>
              </p:nvSpPr>
              <p:spPr bwMode="auto">
                <a:xfrm>
                  <a:off x="4586" y="2301"/>
                  <a:ext cx="23" cy="39"/>
                </a:xfrm>
                <a:custGeom>
                  <a:avLst/>
                  <a:gdLst>
                    <a:gd name="T0" fmla="*/ 5 w 27"/>
                    <a:gd name="T1" fmla="*/ 2 h 48"/>
                    <a:gd name="T2" fmla="*/ 3 w 27"/>
                    <a:gd name="T3" fmla="*/ 2 h 48"/>
                    <a:gd name="T4" fmla="*/ 3 w 27"/>
                    <a:gd name="T5" fmla="*/ 5 h 48"/>
                    <a:gd name="T6" fmla="*/ 2 w 27"/>
                    <a:gd name="T7" fmla="*/ 7 h 48"/>
                    <a:gd name="T8" fmla="*/ 1 w 27"/>
                    <a:gd name="T9" fmla="*/ 11 h 48"/>
                    <a:gd name="T10" fmla="*/ 2 w 27"/>
                    <a:gd name="T11" fmla="*/ 13 h 48"/>
                    <a:gd name="T12" fmla="*/ 3 w 27"/>
                    <a:gd name="T13" fmla="*/ 15 h 48"/>
                    <a:gd name="T14" fmla="*/ 3 w 27"/>
                    <a:gd name="T15" fmla="*/ 16 h 48"/>
                    <a:gd name="T16" fmla="*/ 4 w 27"/>
                    <a:gd name="T17" fmla="*/ 19 h 48"/>
                    <a:gd name="T18" fmla="*/ 6 w 27"/>
                    <a:gd name="T19" fmla="*/ 20 h 48"/>
                    <a:gd name="T20" fmla="*/ 8 w 27"/>
                    <a:gd name="T21" fmla="*/ 20 h 48"/>
                    <a:gd name="T22" fmla="*/ 9 w 27"/>
                    <a:gd name="T23" fmla="*/ 20 h 48"/>
                    <a:gd name="T24" fmla="*/ 10 w 27"/>
                    <a:gd name="T25" fmla="*/ 19 h 48"/>
                    <a:gd name="T26" fmla="*/ 12 w 27"/>
                    <a:gd name="T27" fmla="*/ 18 h 48"/>
                    <a:gd name="T28" fmla="*/ 12 w 27"/>
                    <a:gd name="T29" fmla="*/ 16 h 48"/>
                    <a:gd name="T30" fmla="*/ 13 w 27"/>
                    <a:gd name="T31" fmla="*/ 15 h 48"/>
                    <a:gd name="T32" fmla="*/ 14 w 27"/>
                    <a:gd name="T33" fmla="*/ 13 h 48"/>
                    <a:gd name="T34" fmla="*/ 14 w 27"/>
                    <a:gd name="T35" fmla="*/ 10 h 48"/>
                    <a:gd name="T36" fmla="*/ 13 w 27"/>
                    <a:gd name="T37" fmla="*/ 8 h 48"/>
                    <a:gd name="T38" fmla="*/ 12 w 27"/>
                    <a:gd name="T39" fmla="*/ 6 h 48"/>
                    <a:gd name="T40" fmla="*/ 11 w 27"/>
                    <a:gd name="T41" fmla="*/ 4 h 48"/>
                    <a:gd name="T42" fmla="*/ 9 w 27"/>
                    <a:gd name="T43" fmla="*/ 2 h 48"/>
                    <a:gd name="T44" fmla="*/ 9 w 27"/>
                    <a:gd name="T45" fmla="*/ 2 h 48"/>
                    <a:gd name="T46" fmla="*/ 7 w 27"/>
                    <a:gd name="T47" fmla="*/ 1 h 48"/>
                    <a:gd name="T48" fmla="*/ 5 w 27"/>
                    <a:gd name="T49" fmla="*/ 2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48">
                      <a:moveTo>
                        <a:pt x="9" y="2"/>
                      </a:moveTo>
                      <a:cubicBezTo>
                        <a:pt x="8" y="5"/>
                        <a:pt x="6" y="3"/>
                        <a:pt x="6" y="5"/>
                      </a:cubicBezTo>
                      <a:cubicBezTo>
                        <a:pt x="6" y="8"/>
                        <a:pt x="3" y="8"/>
                        <a:pt x="3" y="10"/>
                      </a:cubicBezTo>
                      <a:cubicBezTo>
                        <a:pt x="4" y="13"/>
                        <a:pt x="1" y="14"/>
                        <a:pt x="2" y="16"/>
                      </a:cubicBezTo>
                      <a:cubicBezTo>
                        <a:pt x="2" y="18"/>
                        <a:pt x="0" y="22"/>
                        <a:pt x="1" y="24"/>
                      </a:cubicBezTo>
                      <a:cubicBezTo>
                        <a:pt x="2" y="26"/>
                        <a:pt x="1" y="29"/>
                        <a:pt x="2" y="30"/>
                      </a:cubicBezTo>
                      <a:cubicBezTo>
                        <a:pt x="3" y="30"/>
                        <a:pt x="2" y="34"/>
                        <a:pt x="3" y="34"/>
                      </a:cubicBezTo>
                      <a:cubicBezTo>
                        <a:pt x="4" y="35"/>
                        <a:pt x="4" y="39"/>
                        <a:pt x="5" y="38"/>
                      </a:cubicBezTo>
                      <a:cubicBezTo>
                        <a:pt x="6" y="38"/>
                        <a:pt x="7" y="43"/>
                        <a:pt x="8" y="42"/>
                      </a:cubicBezTo>
                      <a:cubicBezTo>
                        <a:pt x="9" y="42"/>
                        <a:pt x="9" y="46"/>
                        <a:pt x="11" y="45"/>
                      </a:cubicBezTo>
                      <a:cubicBezTo>
                        <a:pt x="12" y="43"/>
                        <a:pt x="14" y="48"/>
                        <a:pt x="15" y="46"/>
                      </a:cubicBezTo>
                      <a:cubicBezTo>
                        <a:pt x="16" y="45"/>
                        <a:pt x="18" y="48"/>
                        <a:pt x="18" y="45"/>
                      </a:cubicBezTo>
                      <a:cubicBezTo>
                        <a:pt x="18" y="44"/>
                        <a:pt x="20" y="46"/>
                        <a:pt x="20" y="43"/>
                      </a:cubicBezTo>
                      <a:cubicBezTo>
                        <a:pt x="20" y="42"/>
                        <a:pt x="22" y="44"/>
                        <a:pt x="22" y="41"/>
                      </a:cubicBezTo>
                      <a:cubicBezTo>
                        <a:pt x="22" y="40"/>
                        <a:pt x="24" y="40"/>
                        <a:pt x="24" y="38"/>
                      </a:cubicBezTo>
                      <a:cubicBezTo>
                        <a:pt x="24" y="36"/>
                        <a:pt x="25" y="36"/>
                        <a:pt x="25" y="34"/>
                      </a:cubicBezTo>
                      <a:cubicBezTo>
                        <a:pt x="25" y="32"/>
                        <a:pt x="27" y="31"/>
                        <a:pt x="26" y="29"/>
                      </a:cubicBezTo>
                      <a:cubicBezTo>
                        <a:pt x="25" y="27"/>
                        <a:pt x="26" y="25"/>
                        <a:pt x="26" y="23"/>
                      </a:cubicBezTo>
                      <a:cubicBezTo>
                        <a:pt x="25" y="22"/>
                        <a:pt x="26" y="20"/>
                        <a:pt x="25" y="19"/>
                      </a:cubicBezTo>
                      <a:cubicBezTo>
                        <a:pt x="24" y="16"/>
                        <a:pt x="25" y="13"/>
                        <a:pt x="23" y="12"/>
                      </a:cubicBezTo>
                      <a:cubicBezTo>
                        <a:pt x="22" y="11"/>
                        <a:pt x="22" y="8"/>
                        <a:pt x="21" y="8"/>
                      </a:cubicBezTo>
                      <a:cubicBezTo>
                        <a:pt x="20" y="7"/>
                        <a:pt x="20" y="4"/>
                        <a:pt x="18" y="4"/>
                      </a:cubicBezTo>
                      <a:cubicBezTo>
                        <a:pt x="17" y="4"/>
                        <a:pt x="17" y="2"/>
                        <a:pt x="16" y="2"/>
                      </a:cubicBezTo>
                      <a:cubicBezTo>
                        <a:pt x="14" y="3"/>
                        <a:pt x="13" y="0"/>
                        <a:pt x="12" y="1"/>
                      </a:cubicBezTo>
                      <a:cubicBezTo>
                        <a:pt x="11" y="3"/>
                        <a:pt x="10" y="1"/>
                        <a:pt x="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5" name="Freeform 11566">
                  <a:extLst>
                    <a:ext uri="{FF2B5EF4-FFF2-40B4-BE49-F238E27FC236}">
                      <a16:creationId xmlns:a16="http://schemas.microsoft.com/office/drawing/2014/main" id="{43986042-7619-0E59-052D-D985B3931BAC}"/>
                    </a:ext>
                  </a:extLst>
                </p:cNvPr>
                <p:cNvSpPr>
                  <a:spLocks/>
                </p:cNvSpPr>
                <p:nvPr/>
              </p:nvSpPr>
              <p:spPr bwMode="auto">
                <a:xfrm>
                  <a:off x="4590" y="2304"/>
                  <a:ext cx="19" cy="36"/>
                </a:xfrm>
                <a:custGeom>
                  <a:avLst/>
                  <a:gdLst>
                    <a:gd name="T0" fmla="*/ 0 w 23"/>
                    <a:gd name="T1" fmla="*/ 13 h 44"/>
                    <a:gd name="T2" fmla="*/ 2 w 23"/>
                    <a:gd name="T3" fmla="*/ 14 h 44"/>
                    <a:gd name="T4" fmla="*/ 3 w 23"/>
                    <a:gd name="T5" fmla="*/ 13 h 44"/>
                    <a:gd name="T6" fmla="*/ 4 w 23"/>
                    <a:gd name="T7" fmla="*/ 13 h 44"/>
                    <a:gd name="T8" fmla="*/ 5 w 23"/>
                    <a:gd name="T9" fmla="*/ 12 h 44"/>
                    <a:gd name="T10" fmla="*/ 6 w 23"/>
                    <a:gd name="T11" fmla="*/ 11 h 44"/>
                    <a:gd name="T12" fmla="*/ 7 w 23"/>
                    <a:gd name="T13" fmla="*/ 9 h 44"/>
                    <a:gd name="T14" fmla="*/ 7 w 23"/>
                    <a:gd name="T15" fmla="*/ 7 h 44"/>
                    <a:gd name="T16" fmla="*/ 7 w 23"/>
                    <a:gd name="T17" fmla="*/ 4 h 44"/>
                    <a:gd name="T18" fmla="*/ 7 w 23"/>
                    <a:gd name="T19" fmla="*/ 2 h 44"/>
                    <a:gd name="T20" fmla="*/ 7 w 23"/>
                    <a:gd name="T21" fmla="*/ 0 h 44"/>
                    <a:gd name="T22" fmla="*/ 7 w 23"/>
                    <a:gd name="T23" fmla="*/ 0 h 44"/>
                    <a:gd name="T24" fmla="*/ 8 w 23"/>
                    <a:gd name="T25" fmla="*/ 2 h 44"/>
                    <a:gd name="T26" fmla="*/ 9 w 23"/>
                    <a:gd name="T27" fmla="*/ 4 h 44"/>
                    <a:gd name="T28" fmla="*/ 10 w 23"/>
                    <a:gd name="T29" fmla="*/ 7 h 44"/>
                    <a:gd name="T30" fmla="*/ 10 w 23"/>
                    <a:gd name="T31" fmla="*/ 9 h 44"/>
                    <a:gd name="T32" fmla="*/ 10 w 23"/>
                    <a:gd name="T33" fmla="*/ 11 h 44"/>
                    <a:gd name="T34" fmla="*/ 10 w 23"/>
                    <a:gd name="T35" fmla="*/ 13 h 44"/>
                    <a:gd name="T36" fmla="*/ 10 w 23"/>
                    <a:gd name="T37" fmla="*/ 16 h 44"/>
                    <a:gd name="T38" fmla="*/ 8 w 23"/>
                    <a:gd name="T39" fmla="*/ 16 h 44"/>
                    <a:gd name="T40" fmla="*/ 7 w 23"/>
                    <a:gd name="T41" fmla="*/ 17 h 44"/>
                    <a:gd name="T42" fmla="*/ 7 w 23"/>
                    <a:gd name="T43" fmla="*/ 19 h 44"/>
                    <a:gd name="T44" fmla="*/ 5 w 23"/>
                    <a:gd name="T45" fmla="*/ 19 h 44"/>
                    <a:gd name="T46" fmla="*/ 3 w 23"/>
                    <a:gd name="T47" fmla="*/ 19 h 44"/>
                    <a:gd name="T48" fmla="*/ 2 w 23"/>
                    <a:gd name="T49" fmla="*/ 16 h 44"/>
                    <a:gd name="T50" fmla="*/ 1 w 23"/>
                    <a:gd name="T51" fmla="*/ 16 h 44"/>
                    <a:gd name="T52" fmla="*/ 0 w 23"/>
                    <a:gd name="T53" fmla="*/ 13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 h="44">
                      <a:moveTo>
                        <a:pt x="0" y="31"/>
                      </a:moveTo>
                      <a:cubicBezTo>
                        <a:pt x="1" y="29"/>
                        <a:pt x="3" y="34"/>
                        <a:pt x="5" y="32"/>
                      </a:cubicBezTo>
                      <a:cubicBezTo>
                        <a:pt x="5" y="30"/>
                        <a:pt x="7" y="34"/>
                        <a:pt x="7" y="31"/>
                      </a:cubicBezTo>
                      <a:cubicBezTo>
                        <a:pt x="7" y="29"/>
                        <a:pt x="9" y="31"/>
                        <a:pt x="9" y="29"/>
                      </a:cubicBezTo>
                      <a:cubicBezTo>
                        <a:pt x="10" y="28"/>
                        <a:pt x="11" y="29"/>
                        <a:pt x="11" y="27"/>
                      </a:cubicBezTo>
                      <a:cubicBezTo>
                        <a:pt x="11" y="25"/>
                        <a:pt x="13" y="26"/>
                        <a:pt x="13" y="24"/>
                      </a:cubicBezTo>
                      <a:cubicBezTo>
                        <a:pt x="13" y="22"/>
                        <a:pt x="15" y="22"/>
                        <a:pt x="15" y="20"/>
                      </a:cubicBezTo>
                      <a:cubicBezTo>
                        <a:pt x="14" y="18"/>
                        <a:pt x="16" y="17"/>
                        <a:pt x="15" y="15"/>
                      </a:cubicBezTo>
                      <a:cubicBezTo>
                        <a:pt x="15" y="13"/>
                        <a:pt x="16" y="11"/>
                        <a:pt x="15" y="9"/>
                      </a:cubicBezTo>
                      <a:cubicBezTo>
                        <a:pt x="15" y="7"/>
                        <a:pt x="15" y="5"/>
                        <a:pt x="15" y="4"/>
                      </a:cubicBezTo>
                      <a:cubicBezTo>
                        <a:pt x="14" y="3"/>
                        <a:pt x="14" y="1"/>
                        <a:pt x="14" y="0"/>
                      </a:cubicBezTo>
                      <a:cubicBezTo>
                        <a:pt x="14" y="0"/>
                        <a:pt x="14" y="0"/>
                        <a:pt x="14" y="0"/>
                      </a:cubicBezTo>
                      <a:cubicBezTo>
                        <a:pt x="16" y="0"/>
                        <a:pt x="16" y="3"/>
                        <a:pt x="17" y="4"/>
                      </a:cubicBezTo>
                      <a:cubicBezTo>
                        <a:pt x="18" y="4"/>
                        <a:pt x="18" y="7"/>
                        <a:pt x="19" y="8"/>
                      </a:cubicBezTo>
                      <a:cubicBezTo>
                        <a:pt x="21" y="9"/>
                        <a:pt x="20" y="12"/>
                        <a:pt x="21" y="15"/>
                      </a:cubicBezTo>
                      <a:cubicBezTo>
                        <a:pt x="22" y="16"/>
                        <a:pt x="21" y="18"/>
                        <a:pt x="22" y="19"/>
                      </a:cubicBezTo>
                      <a:cubicBezTo>
                        <a:pt x="22" y="21"/>
                        <a:pt x="21" y="23"/>
                        <a:pt x="22" y="25"/>
                      </a:cubicBezTo>
                      <a:cubicBezTo>
                        <a:pt x="23" y="27"/>
                        <a:pt x="21" y="28"/>
                        <a:pt x="21" y="30"/>
                      </a:cubicBezTo>
                      <a:cubicBezTo>
                        <a:pt x="21" y="32"/>
                        <a:pt x="20" y="32"/>
                        <a:pt x="20" y="34"/>
                      </a:cubicBezTo>
                      <a:cubicBezTo>
                        <a:pt x="20" y="36"/>
                        <a:pt x="18" y="36"/>
                        <a:pt x="18" y="37"/>
                      </a:cubicBezTo>
                      <a:cubicBezTo>
                        <a:pt x="18" y="40"/>
                        <a:pt x="16" y="38"/>
                        <a:pt x="16" y="39"/>
                      </a:cubicBezTo>
                      <a:cubicBezTo>
                        <a:pt x="16" y="42"/>
                        <a:pt x="14" y="40"/>
                        <a:pt x="14" y="41"/>
                      </a:cubicBezTo>
                      <a:cubicBezTo>
                        <a:pt x="14" y="44"/>
                        <a:pt x="12" y="41"/>
                        <a:pt x="11" y="42"/>
                      </a:cubicBezTo>
                      <a:cubicBezTo>
                        <a:pt x="10" y="44"/>
                        <a:pt x="8" y="39"/>
                        <a:pt x="7" y="41"/>
                      </a:cubicBezTo>
                      <a:cubicBezTo>
                        <a:pt x="5" y="42"/>
                        <a:pt x="5" y="38"/>
                        <a:pt x="4" y="38"/>
                      </a:cubicBezTo>
                      <a:cubicBezTo>
                        <a:pt x="3" y="39"/>
                        <a:pt x="2" y="34"/>
                        <a:pt x="1" y="34"/>
                      </a:cubicBezTo>
                      <a:cubicBezTo>
                        <a:pt x="0" y="35"/>
                        <a:pt x="0" y="32"/>
                        <a:pt x="0" y="31"/>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6" name="Freeform 11567">
                  <a:extLst>
                    <a:ext uri="{FF2B5EF4-FFF2-40B4-BE49-F238E27FC236}">
                      <a16:creationId xmlns:a16="http://schemas.microsoft.com/office/drawing/2014/main" id="{8212C351-0E5C-3D94-7377-12ACE5B53E87}"/>
                    </a:ext>
                  </a:extLst>
                </p:cNvPr>
                <p:cNvSpPr>
                  <a:spLocks/>
                </p:cNvSpPr>
                <p:nvPr/>
              </p:nvSpPr>
              <p:spPr bwMode="auto">
                <a:xfrm>
                  <a:off x="4590" y="2318"/>
                  <a:ext cx="19" cy="22"/>
                </a:xfrm>
                <a:custGeom>
                  <a:avLst/>
                  <a:gdLst>
                    <a:gd name="T0" fmla="*/ 0 w 23"/>
                    <a:gd name="T1" fmla="*/ 6 h 27"/>
                    <a:gd name="T2" fmla="*/ 1 w 23"/>
                    <a:gd name="T3" fmla="*/ 7 h 27"/>
                    <a:gd name="T4" fmla="*/ 2 w 23"/>
                    <a:gd name="T5" fmla="*/ 9 h 27"/>
                    <a:gd name="T6" fmla="*/ 3 w 23"/>
                    <a:gd name="T7" fmla="*/ 11 h 27"/>
                    <a:gd name="T8" fmla="*/ 5 w 23"/>
                    <a:gd name="T9" fmla="*/ 11 h 27"/>
                    <a:gd name="T10" fmla="*/ 7 w 23"/>
                    <a:gd name="T11" fmla="*/ 11 h 27"/>
                    <a:gd name="T12" fmla="*/ 7 w 23"/>
                    <a:gd name="T13" fmla="*/ 10 h 27"/>
                    <a:gd name="T14" fmla="*/ 8 w 23"/>
                    <a:gd name="T15" fmla="*/ 9 h 27"/>
                    <a:gd name="T16" fmla="*/ 10 w 23"/>
                    <a:gd name="T17" fmla="*/ 7 h 27"/>
                    <a:gd name="T18" fmla="*/ 10 w 23"/>
                    <a:gd name="T19" fmla="*/ 6 h 27"/>
                    <a:gd name="T20" fmla="*/ 10 w 23"/>
                    <a:gd name="T21" fmla="*/ 4 h 27"/>
                    <a:gd name="T22" fmla="*/ 10 w 23"/>
                    <a:gd name="T23" fmla="*/ 2 h 27"/>
                    <a:gd name="T24" fmla="*/ 10 w 23"/>
                    <a:gd name="T25" fmla="*/ 0 h 27"/>
                    <a:gd name="T26" fmla="*/ 10 w 23"/>
                    <a:gd name="T27" fmla="*/ 2 h 27"/>
                    <a:gd name="T28" fmla="*/ 10 w 23"/>
                    <a:gd name="T29" fmla="*/ 4 h 27"/>
                    <a:gd name="T30" fmla="*/ 9 w 23"/>
                    <a:gd name="T31" fmla="*/ 6 h 27"/>
                    <a:gd name="T32" fmla="*/ 8 w 23"/>
                    <a:gd name="T33" fmla="*/ 7 h 27"/>
                    <a:gd name="T34" fmla="*/ 7 w 23"/>
                    <a:gd name="T35" fmla="*/ 8 h 27"/>
                    <a:gd name="T36" fmla="*/ 7 w 23"/>
                    <a:gd name="T37" fmla="*/ 9 h 27"/>
                    <a:gd name="T38" fmla="*/ 5 w 23"/>
                    <a:gd name="T39" fmla="*/ 9 h 27"/>
                    <a:gd name="T40" fmla="*/ 3 w 23"/>
                    <a:gd name="T41" fmla="*/ 9 h 27"/>
                    <a:gd name="T42" fmla="*/ 2 w 23"/>
                    <a:gd name="T43" fmla="*/ 7 h 27"/>
                    <a:gd name="T44" fmla="*/ 1 w 23"/>
                    <a:gd name="T45" fmla="*/ 6 h 27"/>
                    <a:gd name="T46" fmla="*/ 0 w 23"/>
                    <a:gd name="T47" fmla="*/ 6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3" h="27">
                      <a:moveTo>
                        <a:pt x="0" y="14"/>
                      </a:moveTo>
                      <a:cubicBezTo>
                        <a:pt x="0" y="15"/>
                        <a:pt x="0" y="18"/>
                        <a:pt x="1" y="17"/>
                      </a:cubicBezTo>
                      <a:cubicBezTo>
                        <a:pt x="2" y="17"/>
                        <a:pt x="3" y="22"/>
                        <a:pt x="4" y="21"/>
                      </a:cubicBezTo>
                      <a:cubicBezTo>
                        <a:pt x="5" y="21"/>
                        <a:pt x="5" y="25"/>
                        <a:pt x="7" y="24"/>
                      </a:cubicBezTo>
                      <a:cubicBezTo>
                        <a:pt x="8" y="22"/>
                        <a:pt x="10" y="27"/>
                        <a:pt x="11" y="25"/>
                      </a:cubicBezTo>
                      <a:cubicBezTo>
                        <a:pt x="12" y="24"/>
                        <a:pt x="14" y="27"/>
                        <a:pt x="14" y="24"/>
                      </a:cubicBezTo>
                      <a:cubicBezTo>
                        <a:pt x="14" y="23"/>
                        <a:pt x="16" y="25"/>
                        <a:pt x="16" y="22"/>
                      </a:cubicBezTo>
                      <a:cubicBezTo>
                        <a:pt x="16" y="21"/>
                        <a:pt x="18" y="23"/>
                        <a:pt x="18" y="20"/>
                      </a:cubicBezTo>
                      <a:cubicBezTo>
                        <a:pt x="18" y="19"/>
                        <a:pt x="20" y="19"/>
                        <a:pt x="20" y="17"/>
                      </a:cubicBezTo>
                      <a:cubicBezTo>
                        <a:pt x="20" y="15"/>
                        <a:pt x="21" y="15"/>
                        <a:pt x="21" y="13"/>
                      </a:cubicBezTo>
                      <a:cubicBezTo>
                        <a:pt x="21" y="11"/>
                        <a:pt x="23" y="10"/>
                        <a:pt x="22" y="8"/>
                      </a:cubicBezTo>
                      <a:cubicBezTo>
                        <a:pt x="21" y="6"/>
                        <a:pt x="22" y="4"/>
                        <a:pt x="22" y="2"/>
                      </a:cubicBezTo>
                      <a:cubicBezTo>
                        <a:pt x="22" y="2"/>
                        <a:pt x="22" y="1"/>
                        <a:pt x="22" y="0"/>
                      </a:cubicBezTo>
                      <a:cubicBezTo>
                        <a:pt x="21" y="2"/>
                        <a:pt x="21" y="3"/>
                        <a:pt x="21" y="4"/>
                      </a:cubicBezTo>
                      <a:cubicBezTo>
                        <a:pt x="22" y="6"/>
                        <a:pt x="21" y="7"/>
                        <a:pt x="21" y="9"/>
                      </a:cubicBezTo>
                      <a:cubicBezTo>
                        <a:pt x="21" y="11"/>
                        <a:pt x="19" y="11"/>
                        <a:pt x="19" y="13"/>
                      </a:cubicBezTo>
                      <a:cubicBezTo>
                        <a:pt x="19" y="15"/>
                        <a:pt x="17" y="15"/>
                        <a:pt x="18" y="16"/>
                      </a:cubicBezTo>
                      <a:cubicBezTo>
                        <a:pt x="18" y="19"/>
                        <a:pt x="16" y="17"/>
                        <a:pt x="16" y="18"/>
                      </a:cubicBezTo>
                      <a:cubicBezTo>
                        <a:pt x="16" y="20"/>
                        <a:pt x="14" y="19"/>
                        <a:pt x="14" y="20"/>
                      </a:cubicBezTo>
                      <a:cubicBezTo>
                        <a:pt x="13" y="23"/>
                        <a:pt x="11" y="20"/>
                        <a:pt x="11" y="21"/>
                      </a:cubicBezTo>
                      <a:cubicBezTo>
                        <a:pt x="9" y="23"/>
                        <a:pt x="8" y="18"/>
                        <a:pt x="7" y="20"/>
                      </a:cubicBezTo>
                      <a:cubicBezTo>
                        <a:pt x="5" y="21"/>
                        <a:pt x="5" y="17"/>
                        <a:pt x="4" y="17"/>
                      </a:cubicBezTo>
                      <a:cubicBezTo>
                        <a:pt x="3" y="18"/>
                        <a:pt x="2" y="15"/>
                        <a:pt x="1" y="14"/>
                      </a:cubicBezTo>
                      <a:cubicBezTo>
                        <a:pt x="1" y="13"/>
                        <a:pt x="1" y="13"/>
                        <a:pt x="0" y="14"/>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7" name="Freeform 11568">
                  <a:extLst>
                    <a:ext uri="{FF2B5EF4-FFF2-40B4-BE49-F238E27FC236}">
                      <a16:creationId xmlns:a16="http://schemas.microsoft.com/office/drawing/2014/main" id="{89836389-C854-7CF6-AAD8-4EEE2CBCF21B}"/>
                    </a:ext>
                  </a:extLst>
                </p:cNvPr>
                <p:cNvSpPr>
                  <a:spLocks/>
                </p:cNvSpPr>
                <p:nvPr/>
              </p:nvSpPr>
              <p:spPr bwMode="auto">
                <a:xfrm>
                  <a:off x="4600" y="2311"/>
                  <a:ext cx="1" cy="3"/>
                </a:xfrm>
                <a:custGeom>
                  <a:avLst/>
                  <a:gdLst>
                    <a:gd name="T0" fmla="*/ 1 w 2"/>
                    <a:gd name="T1" fmla="*/ 0 h 4"/>
                    <a:gd name="T2" fmla="*/ 1 w 2"/>
                    <a:gd name="T3" fmla="*/ 2 h 4"/>
                    <a:gd name="T4" fmla="*/ 1 w 2"/>
                    <a:gd name="T5" fmla="*/ 2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0"/>
                      </a:moveTo>
                      <a:cubicBezTo>
                        <a:pt x="1" y="1"/>
                        <a:pt x="1" y="3"/>
                        <a:pt x="2" y="3"/>
                      </a:cubicBezTo>
                      <a:cubicBezTo>
                        <a:pt x="1" y="4"/>
                        <a:pt x="1" y="3"/>
                        <a:pt x="1" y="3"/>
                      </a:cubicBezTo>
                      <a:cubicBezTo>
                        <a:pt x="0" y="1"/>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8" name="Freeform 11569">
                  <a:extLst>
                    <a:ext uri="{FF2B5EF4-FFF2-40B4-BE49-F238E27FC236}">
                      <a16:creationId xmlns:a16="http://schemas.microsoft.com/office/drawing/2014/main" id="{AC437D16-508B-A2F3-C4DC-317FED75EE64}"/>
                    </a:ext>
                  </a:extLst>
                </p:cNvPr>
                <p:cNvSpPr>
                  <a:spLocks/>
                </p:cNvSpPr>
                <p:nvPr/>
              </p:nvSpPr>
              <p:spPr bwMode="auto">
                <a:xfrm>
                  <a:off x="4598" y="2306"/>
                  <a:ext cx="2" cy="4"/>
                </a:xfrm>
                <a:custGeom>
                  <a:avLst/>
                  <a:gdLst>
                    <a:gd name="T0" fmla="*/ 1 w 2"/>
                    <a:gd name="T1" fmla="*/ 0 h 4"/>
                    <a:gd name="T2" fmla="*/ 0 w 2"/>
                    <a:gd name="T3" fmla="*/ 4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2"/>
                        <a:pt x="1" y="4"/>
                        <a:pt x="0" y="4"/>
                      </a:cubicBezTo>
                      <a:cubicBezTo>
                        <a:pt x="0"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89" name="Freeform 11570">
                  <a:extLst>
                    <a:ext uri="{FF2B5EF4-FFF2-40B4-BE49-F238E27FC236}">
                      <a16:creationId xmlns:a16="http://schemas.microsoft.com/office/drawing/2014/main" id="{9FC31F33-436E-C708-9A7A-B40BF1DB6A64}"/>
                    </a:ext>
                  </a:extLst>
                </p:cNvPr>
                <p:cNvSpPr>
                  <a:spLocks/>
                </p:cNvSpPr>
                <p:nvPr/>
              </p:nvSpPr>
              <p:spPr bwMode="auto">
                <a:xfrm>
                  <a:off x="4597" y="2314"/>
                  <a:ext cx="2" cy="3"/>
                </a:xfrm>
                <a:custGeom>
                  <a:avLst/>
                  <a:gdLst>
                    <a:gd name="T0" fmla="*/ 1 w 2"/>
                    <a:gd name="T1" fmla="*/ 1 h 4"/>
                    <a:gd name="T2" fmla="*/ 0 w 2"/>
                    <a:gd name="T3" fmla="*/ 1 h 4"/>
                    <a:gd name="T4" fmla="*/ 0 w 2"/>
                    <a:gd name="T5" fmla="*/ 2 h 4"/>
                    <a:gd name="T6" fmla="*/ 2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1"/>
                      </a:moveTo>
                      <a:cubicBezTo>
                        <a:pt x="2" y="0"/>
                        <a:pt x="1" y="0"/>
                        <a:pt x="0" y="1"/>
                      </a:cubicBezTo>
                      <a:cubicBezTo>
                        <a:pt x="0" y="1"/>
                        <a:pt x="0" y="3"/>
                        <a:pt x="0" y="4"/>
                      </a:cubicBezTo>
                      <a:cubicBezTo>
                        <a:pt x="1" y="4"/>
                        <a:pt x="0"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0" name="Freeform 11571">
                  <a:extLst>
                    <a:ext uri="{FF2B5EF4-FFF2-40B4-BE49-F238E27FC236}">
                      <a16:creationId xmlns:a16="http://schemas.microsoft.com/office/drawing/2014/main" id="{6D8C5B0C-1117-0D14-D3A7-E66544ACA883}"/>
                    </a:ext>
                  </a:extLst>
                </p:cNvPr>
                <p:cNvSpPr>
                  <a:spLocks/>
                </p:cNvSpPr>
                <p:nvPr/>
              </p:nvSpPr>
              <p:spPr bwMode="auto">
                <a:xfrm>
                  <a:off x="4594" y="2308"/>
                  <a:ext cx="1" cy="6"/>
                </a:xfrm>
                <a:custGeom>
                  <a:avLst/>
                  <a:gdLst>
                    <a:gd name="T0" fmla="*/ 0 w 1"/>
                    <a:gd name="T1" fmla="*/ 0 h 7"/>
                    <a:gd name="T2" fmla="*/ 1 w 1"/>
                    <a:gd name="T3" fmla="*/ 3 h 7"/>
                    <a:gd name="T4" fmla="*/ 0 w 1"/>
                    <a:gd name="T5" fmla="*/ 3 h 7"/>
                    <a:gd name="T6" fmla="*/ 0 w 1"/>
                    <a:gd name="T7" fmla="*/ 3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1" y="1"/>
                        <a:pt x="1" y="2"/>
                        <a:pt x="1" y="3"/>
                      </a:cubicBezTo>
                      <a:cubicBezTo>
                        <a:pt x="1" y="3"/>
                        <a:pt x="0" y="7"/>
                        <a:pt x="0" y="6"/>
                      </a:cubicBezTo>
                      <a:cubicBezTo>
                        <a:pt x="0" y="5"/>
                        <a:pt x="0" y="4"/>
                        <a:pt x="0" y="4"/>
                      </a:cubicBezTo>
                      <a:cubicBezTo>
                        <a:pt x="0" y="3"/>
                        <a:pt x="1"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1" name="Freeform 11572">
                  <a:extLst>
                    <a:ext uri="{FF2B5EF4-FFF2-40B4-BE49-F238E27FC236}">
                      <a16:creationId xmlns:a16="http://schemas.microsoft.com/office/drawing/2014/main" id="{FDC914E8-007F-2DE9-F603-EF77DEE3248D}"/>
                    </a:ext>
                  </a:extLst>
                </p:cNvPr>
                <p:cNvSpPr>
                  <a:spLocks/>
                </p:cNvSpPr>
                <p:nvPr/>
              </p:nvSpPr>
              <p:spPr bwMode="auto">
                <a:xfrm>
                  <a:off x="4595" y="2304"/>
                  <a:ext cx="2" cy="3"/>
                </a:xfrm>
                <a:custGeom>
                  <a:avLst/>
                  <a:gdLst>
                    <a:gd name="T0" fmla="*/ 2 w 2"/>
                    <a:gd name="T1" fmla="*/ 2 h 4"/>
                    <a:gd name="T2" fmla="*/ 0 w 2"/>
                    <a:gd name="T3" fmla="*/ 2 h 4"/>
                    <a:gd name="T4" fmla="*/ 2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1" y="0"/>
                        <a:pt x="0" y="2"/>
                        <a:pt x="0" y="4"/>
                      </a:cubicBezTo>
                      <a:cubicBezTo>
                        <a:pt x="0" y="3"/>
                        <a:pt x="1" y="1"/>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2" name="Freeform 11573">
                  <a:extLst>
                    <a:ext uri="{FF2B5EF4-FFF2-40B4-BE49-F238E27FC236}">
                      <a16:creationId xmlns:a16="http://schemas.microsoft.com/office/drawing/2014/main" id="{3C09F663-24E3-0DD6-6A28-16D257528D5E}"/>
                    </a:ext>
                  </a:extLst>
                </p:cNvPr>
                <p:cNvSpPr>
                  <a:spLocks/>
                </p:cNvSpPr>
                <p:nvPr/>
              </p:nvSpPr>
              <p:spPr bwMode="auto">
                <a:xfrm>
                  <a:off x="4597" y="2321"/>
                  <a:ext cx="2" cy="6"/>
                </a:xfrm>
                <a:custGeom>
                  <a:avLst/>
                  <a:gdLst>
                    <a:gd name="T0" fmla="*/ 1 w 2"/>
                    <a:gd name="T1" fmla="*/ 1 h 7"/>
                    <a:gd name="T2" fmla="*/ 0 w 2"/>
                    <a:gd name="T3" fmla="*/ 3 h 7"/>
                    <a:gd name="T4" fmla="*/ 1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1"/>
                      </a:moveTo>
                      <a:cubicBezTo>
                        <a:pt x="2" y="0"/>
                        <a:pt x="1" y="7"/>
                        <a:pt x="0" y="4"/>
                      </a:cubicBezTo>
                      <a:cubicBezTo>
                        <a:pt x="1" y="3"/>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3" name="Freeform 11574">
                  <a:extLst>
                    <a:ext uri="{FF2B5EF4-FFF2-40B4-BE49-F238E27FC236}">
                      <a16:creationId xmlns:a16="http://schemas.microsoft.com/office/drawing/2014/main" id="{F36D8849-0CA7-37F2-41E1-375B69E7988C}"/>
                    </a:ext>
                  </a:extLst>
                </p:cNvPr>
                <p:cNvSpPr>
                  <a:spLocks/>
                </p:cNvSpPr>
                <p:nvPr/>
              </p:nvSpPr>
              <p:spPr bwMode="auto">
                <a:xfrm>
                  <a:off x="4593" y="2317"/>
                  <a:ext cx="2" cy="5"/>
                </a:xfrm>
                <a:custGeom>
                  <a:avLst/>
                  <a:gdLst>
                    <a:gd name="T0" fmla="*/ 2 w 2"/>
                    <a:gd name="T1" fmla="*/ 2 h 6"/>
                    <a:gd name="T2" fmla="*/ 1 w 2"/>
                    <a:gd name="T3" fmla="*/ 3 h 6"/>
                    <a:gd name="T4" fmla="*/ 1 w 2"/>
                    <a:gd name="T5" fmla="*/ 3 h 6"/>
                    <a:gd name="T6" fmla="*/ 2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1" y="5"/>
                        <a:pt x="1" y="6"/>
                      </a:cubicBezTo>
                      <a:cubicBezTo>
                        <a:pt x="1" y="5"/>
                        <a:pt x="1" y="5"/>
                        <a:pt x="1" y="4"/>
                      </a:cubicBezTo>
                      <a:cubicBezTo>
                        <a:pt x="1" y="3"/>
                        <a:pt x="2"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4" name="Freeform 11575">
                  <a:extLst>
                    <a:ext uri="{FF2B5EF4-FFF2-40B4-BE49-F238E27FC236}">
                      <a16:creationId xmlns:a16="http://schemas.microsoft.com/office/drawing/2014/main" id="{D8F56B02-686C-BCAA-F72A-EC76CD27658F}"/>
                    </a:ext>
                  </a:extLst>
                </p:cNvPr>
                <p:cNvSpPr>
                  <a:spLocks/>
                </p:cNvSpPr>
                <p:nvPr/>
              </p:nvSpPr>
              <p:spPr bwMode="auto">
                <a:xfrm>
                  <a:off x="4590" y="2312"/>
                  <a:ext cx="1" cy="4"/>
                </a:xfrm>
                <a:custGeom>
                  <a:avLst/>
                  <a:gdLst>
                    <a:gd name="T0" fmla="*/ 1 w 2"/>
                    <a:gd name="T1" fmla="*/ 0 h 5"/>
                    <a:gd name="T2" fmla="*/ 0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2"/>
                        <a:pt x="1" y="5"/>
                        <a:pt x="0" y="5"/>
                      </a:cubicBezTo>
                      <a:cubicBezTo>
                        <a:pt x="1"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5" name="Freeform 11576">
                  <a:extLst>
                    <a:ext uri="{FF2B5EF4-FFF2-40B4-BE49-F238E27FC236}">
                      <a16:creationId xmlns:a16="http://schemas.microsoft.com/office/drawing/2014/main" id="{9C8F033B-1570-F9E0-92D8-DBA8806298F9}"/>
                    </a:ext>
                  </a:extLst>
                </p:cNvPr>
                <p:cNvSpPr>
                  <a:spLocks/>
                </p:cNvSpPr>
                <p:nvPr/>
              </p:nvSpPr>
              <p:spPr bwMode="auto">
                <a:xfrm>
                  <a:off x="4590" y="2306"/>
                  <a:ext cx="2" cy="4"/>
                </a:xfrm>
                <a:custGeom>
                  <a:avLst/>
                  <a:gdLst>
                    <a:gd name="T0" fmla="*/ 2 w 2"/>
                    <a:gd name="T1" fmla="*/ 1 h 4"/>
                    <a:gd name="T2" fmla="*/ 1 w 2"/>
                    <a:gd name="T3" fmla="*/ 4 h 4"/>
                    <a:gd name="T4" fmla="*/ 2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1" y="0"/>
                        <a:pt x="0" y="3"/>
                        <a:pt x="1" y="4"/>
                      </a:cubicBezTo>
                      <a:cubicBezTo>
                        <a:pt x="1" y="3"/>
                        <a:pt x="1"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6" name="Freeform 11577">
                  <a:extLst>
                    <a:ext uri="{FF2B5EF4-FFF2-40B4-BE49-F238E27FC236}">
                      <a16:creationId xmlns:a16="http://schemas.microsoft.com/office/drawing/2014/main" id="{93054988-E6E7-2696-4AF3-ED220C8A0059}"/>
                    </a:ext>
                  </a:extLst>
                </p:cNvPr>
                <p:cNvSpPr>
                  <a:spLocks/>
                </p:cNvSpPr>
                <p:nvPr/>
              </p:nvSpPr>
              <p:spPr bwMode="auto">
                <a:xfrm>
                  <a:off x="4593" y="2325"/>
                  <a:ext cx="2" cy="2"/>
                </a:xfrm>
                <a:custGeom>
                  <a:avLst/>
                  <a:gdLst>
                    <a:gd name="T0" fmla="*/ 2 w 2"/>
                    <a:gd name="T1" fmla="*/ 0 h 3"/>
                    <a:gd name="T2" fmla="*/ 0 w 2"/>
                    <a:gd name="T3" fmla="*/ 1 h 3"/>
                    <a:gd name="T4" fmla="*/ 2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2" y="0"/>
                      </a:moveTo>
                      <a:cubicBezTo>
                        <a:pt x="2" y="1"/>
                        <a:pt x="0" y="3"/>
                        <a:pt x="0" y="1"/>
                      </a:cubicBezTo>
                      <a:cubicBezTo>
                        <a:pt x="1" y="1"/>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7" name="Freeform 11578">
                  <a:extLst>
                    <a:ext uri="{FF2B5EF4-FFF2-40B4-BE49-F238E27FC236}">
                      <a16:creationId xmlns:a16="http://schemas.microsoft.com/office/drawing/2014/main" id="{08D79674-0B2D-A97D-CB3F-55FC20AEC766}"/>
                    </a:ext>
                  </a:extLst>
                </p:cNvPr>
                <p:cNvSpPr>
                  <a:spLocks/>
                </p:cNvSpPr>
                <p:nvPr/>
              </p:nvSpPr>
              <p:spPr bwMode="auto">
                <a:xfrm>
                  <a:off x="4590" y="2320"/>
                  <a:ext cx="1" cy="5"/>
                </a:xfrm>
                <a:custGeom>
                  <a:avLst/>
                  <a:gdLst>
                    <a:gd name="T0" fmla="*/ 1 w 2"/>
                    <a:gd name="T1" fmla="*/ 0 h 5"/>
                    <a:gd name="T2" fmla="*/ 1 w 2"/>
                    <a:gd name="T3" fmla="*/ 5 h 5"/>
                    <a:gd name="T4" fmla="*/ 1 w 2"/>
                    <a:gd name="T5" fmla="*/ 3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0"/>
                        <a:pt x="0" y="4"/>
                        <a:pt x="2" y="5"/>
                      </a:cubicBezTo>
                      <a:cubicBezTo>
                        <a:pt x="1" y="5"/>
                        <a:pt x="1" y="4"/>
                        <a:pt x="1" y="3"/>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8" name="Freeform 11579">
                  <a:extLst>
                    <a:ext uri="{FF2B5EF4-FFF2-40B4-BE49-F238E27FC236}">
                      <a16:creationId xmlns:a16="http://schemas.microsoft.com/office/drawing/2014/main" id="{E7B8D2A6-3239-D2F2-48B0-686BEE8FB3F2}"/>
                    </a:ext>
                  </a:extLst>
                </p:cNvPr>
                <p:cNvSpPr>
                  <a:spLocks/>
                </p:cNvSpPr>
                <p:nvPr/>
              </p:nvSpPr>
              <p:spPr bwMode="auto">
                <a:xfrm>
                  <a:off x="4588" y="2318"/>
                  <a:ext cx="1" cy="4"/>
                </a:xfrm>
                <a:custGeom>
                  <a:avLst/>
                  <a:gdLst>
                    <a:gd name="T0" fmla="*/ 1 w 1"/>
                    <a:gd name="T1" fmla="*/ 0 h 5"/>
                    <a:gd name="T2" fmla="*/ 1 w 1"/>
                    <a:gd name="T3" fmla="*/ 2 h 5"/>
                    <a:gd name="T4" fmla="*/ 1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1" y="0"/>
                      </a:moveTo>
                      <a:cubicBezTo>
                        <a:pt x="0" y="1"/>
                        <a:pt x="0" y="4"/>
                        <a:pt x="1" y="5"/>
                      </a:cubicBezTo>
                      <a:cubicBezTo>
                        <a:pt x="1"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699" name="Freeform 11580">
                  <a:extLst>
                    <a:ext uri="{FF2B5EF4-FFF2-40B4-BE49-F238E27FC236}">
                      <a16:creationId xmlns:a16="http://schemas.microsoft.com/office/drawing/2014/main" id="{BDBB2198-944E-CD57-F58E-EB94845AB972}"/>
                    </a:ext>
                  </a:extLst>
                </p:cNvPr>
                <p:cNvSpPr>
                  <a:spLocks/>
                </p:cNvSpPr>
                <p:nvPr/>
              </p:nvSpPr>
              <p:spPr bwMode="auto">
                <a:xfrm>
                  <a:off x="4580" y="2436"/>
                  <a:ext cx="20" cy="39"/>
                </a:xfrm>
                <a:custGeom>
                  <a:avLst/>
                  <a:gdLst>
                    <a:gd name="T0" fmla="*/ 3 w 24"/>
                    <a:gd name="T1" fmla="*/ 2 h 47"/>
                    <a:gd name="T2" fmla="*/ 2 w 24"/>
                    <a:gd name="T3" fmla="*/ 3 h 47"/>
                    <a:gd name="T4" fmla="*/ 1 w 24"/>
                    <a:gd name="T5" fmla="*/ 6 h 47"/>
                    <a:gd name="T6" fmla="*/ 1 w 24"/>
                    <a:gd name="T7" fmla="*/ 8 h 47"/>
                    <a:gd name="T8" fmla="*/ 2 w 24"/>
                    <a:gd name="T9" fmla="*/ 12 h 47"/>
                    <a:gd name="T10" fmla="*/ 3 w 24"/>
                    <a:gd name="T11" fmla="*/ 15 h 47"/>
                    <a:gd name="T12" fmla="*/ 3 w 24"/>
                    <a:gd name="T13" fmla="*/ 17 h 47"/>
                    <a:gd name="T14" fmla="*/ 4 w 24"/>
                    <a:gd name="T15" fmla="*/ 18 h 47"/>
                    <a:gd name="T16" fmla="*/ 6 w 24"/>
                    <a:gd name="T17" fmla="*/ 21 h 47"/>
                    <a:gd name="T18" fmla="*/ 7 w 24"/>
                    <a:gd name="T19" fmla="*/ 22 h 47"/>
                    <a:gd name="T20" fmla="*/ 8 w 24"/>
                    <a:gd name="T21" fmla="*/ 22 h 47"/>
                    <a:gd name="T22" fmla="*/ 10 w 24"/>
                    <a:gd name="T23" fmla="*/ 21 h 47"/>
                    <a:gd name="T24" fmla="*/ 11 w 24"/>
                    <a:gd name="T25" fmla="*/ 19 h 47"/>
                    <a:gd name="T26" fmla="*/ 11 w 24"/>
                    <a:gd name="T27" fmla="*/ 18 h 47"/>
                    <a:gd name="T28" fmla="*/ 11 w 24"/>
                    <a:gd name="T29" fmla="*/ 17 h 47"/>
                    <a:gd name="T30" fmla="*/ 12 w 24"/>
                    <a:gd name="T31" fmla="*/ 15 h 47"/>
                    <a:gd name="T32" fmla="*/ 11 w 24"/>
                    <a:gd name="T33" fmla="*/ 12 h 47"/>
                    <a:gd name="T34" fmla="*/ 11 w 24"/>
                    <a:gd name="T35" fmla="*/ 10 h 47"/>
                    <a:gd name="T36" fmla="*/ 11 w 24"/>
                    <a:gd name="T37" fmla="*/ 7 h 47"/>
                    <a:gd name="T38" fmla="*/ 9 w 24"/>
                    <a:gd name="T39" fmla="*/ 5 h 47"/>
                    <a:gd name="T40" fmla="*/ 8 w 24"/>
                    <a:gd name="T41" fmla="*/ 2 h 47"/>
                    <a:gd name="T42" fmla="*/ 7 w 24"/>
                    <a:gd name="T43" fmla="*/ 2 h 47"/>
                    <a:gd name="T44" fmla="*/ 5 w 24"/>
                    <a:gd name="T45" fmla="*/ 2 h 47"/>
                    <a:gd name="T46" fmla="*/ 3 w 24"/>
                    <a:gd name="T47" fmla="*/ 2 h 47"/>
                    <a:gd name="T48" fmla="*/ 3 w 24"/>
                    <a:gd name="T49" fmla="*/ 2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4" h="47">
                      <a:moveTo>
                        <a:pt x="5" y="3"/>
                      </a:moveTo>
                      <a:cubicBezTo>
                        <a:pt x="4" y="6"/>
                        <a:pt x="2" y="4"/>
                        <a:pt x="2" y="7"/>
                      </a:cubicBezTo>
                      <a:cubicBezTo>
                        <a:pt x="3" y="9"/>
                        <a:pt x="0" y="9"/>
                        <a:pt x="1" y="12"/>
                      </a:cubicBezTo>
                      <a:cubicBezTo>
                        <a:pt x="2" y="15"/>
                        <a:pt x="0" y="16"/>
                        <a:pt x="1" y="18"/>
                      </a:cubicBezTo>
                      <a:cubicBezTo>
                        <a:pt x="2" y="20"/>
                        <a:pt x="1" y="24"/>
                        <a:pt x="2" y="26"/>
                      </a:cubicBezTo>
                      <a:cubicBezTo>
                        <a:pt x="3" y="28"/>
                        <a:pt x="2" y="31"/>
                        <a:pt x="4" y="32"/>
                      </a:cubicBezTo>
                      <a:cubicBezTo>
                        <a:pt x="5" y="32"/>
                        <a:pt x="4" y="35"/>
                        <a:pt x="6" y="36"/>
                      </a:cubicBezTo>
                      <a:cubicBezTo>
                        <a:pt x="6" y="36"/>
                        <a:pt x="7" y="40"/>
                        <a:pt x="8" y="39"/>
                      </a:cubicBezTo>
                      <a:cubicBezTo>
                        <a:pt x="9" y="39"/>
                        <a:pt x="10" y="44"/>
                        <a:pt x="11" y="43"/>
                      </a:cubicBezTo>
                      <a:cubicBezTo>
                        <a:pt x="12" y="42"/>
                        <a:pt x="13" y="46"/>
                        <a:pt x="14" y="45"/>
                      </a:cubicBezTo>
                      <a:cubicBezTo>
                        <a:pt x="14" y="43"/>
                        <a:pt x="17" y="47"/>
                        <a:pt x="17" y="45"/>
                      </a:cubicBezTo>
                      <a:cubicBezTo>
                        <a:pt x="18" y="43"/>
                        <a:pt x="20" y="46"/>
                        <a:pt x="20" y="43"/>
                      </a:cubicBezTo>
                      <a:cubicBezTo>
                        <a:pt x="19" y="42"/>
                        <a:pt x="21" y="44"/>
                        <a:pt x="21" y="41"/>
                      </a:cubicBezTo>
                      <a:cubicBezTo>
                        <a:pt x="21" y="40"/>
                        <a:pt x="23" y="41"/>
                        <a:pt x="22" y="39"/>
                      </a:cubicBezTo>
                      <a:cubicBezTo>
                        <a:pt x="22" y="37"/>
                        <a:pt x="24" y="37"/>
                        <a:pt x="23" y="35"/>
                      </a:cubicBezTo>
                      <a:cubicBezTo>
                        <a:pt x="23" y="33"/>
                        <a:pt x="24" y="33"/>
                        <a:pt x="24" y="31"/>
                      </a:cubicBezTo>
                      <a:cubicBezTo>
                        <a:pt x="23" y="29"/>
                        <a:pt x="24" y="28"/>
                        <a:pt x="23" y="26"/>
                      </a:cubicBezTo>
                      <a:cubicBezTo>
                        <a:pt x="22" y="24"/>
                        <a:pt x="23" y="22"/>
                        <a:pt x="22" y="20"/>
                      </a:cubicBezTo>
                      <a:cubicBezTo>
                        <a:pt x="22" y="19"/>
                        <a:pt x="22" y="17"/>
                        <a:pt x="21" y="16"/>
                      </a:cubicBezTo>
                      <a:cubicBezTo>
                        <a:pt x="19" y="14"/>
                        <a:pt x="19" y="10"/>
                        <a:pt x="18" y="10"/>
                      </a:cubicBezTo>
                      <a:cubicBezTo>
                        <a:pt x="17" y="9"/>
                        <a:pt x="17" y="6"/>
                        <a:pt x="16" y="6"/>
                      </a:cubicBezTo>
                      <a:cubicBezTo>
                        <a:pt x="14" y="6"/>
                        <a:pt x="14" y="2"/>
                        <a:pt x="13" y="3"/>
                      </a:cubicBezTo>
                      <a:cubicBezTo>
                        <a:pt x="12" y="3"/>
                        <a:pt x="11" y="1"/>
                        <a:pt x="10" y="2"/>
                      </a:cubicBezTo>
                      <a:cubicBezTo>
                        <a:pt x="9" y="3"/>
                        <a:pt x="7" y="0"/>
                        <a:pt x="7" y="2"/>
                      </a:cubicBezTo>
                      <a:cubicBezTo>
                        <a:pt x="6" y="4"/>
                        <a:pt x="5" y="1"/>
                        <a:pt x="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0" name="Freeform 11581">
                  <a:extLst>
                    <a:ext uri="{FF2B5EF4-FFF2-40B4-BE49-F238E27FC236}">
                      <a16:creationId xmlns:a16="http://schemas.microsoft.com/office/drawing/2014/main" id="{83752AB4-9CD1-D9AC-0E62-F2BEC2D8EA8D}"/>
                    </a:ext>
                  </a:extLst>
                </p:cNvPr>
                <p:cNvSpPr>
                  <a:spLocks/>
                </p:cNvSpPr>
                <p:nvPr/>
              </p:nvSpPr>
              <p:spPr bwMode="auto">
                <a:xfrm>
                  <a:off x="4585" y="2438"/>
                  <a:ext cx="15" cy="37"/>
                </a:xfrm>
                <a:custGeom>
                  <a:avLst/>
                  <a:gdLst>
                    <a:gd name="T0" fmla="*/ 0 w 18"/>
                    <a:gd name="T1" fmla="*/ 16 h 45"/>
                    <a:gd name="T2" fmla="*/ 3 w 18"/>
                    <a:gd name="T3" fmla="*/ 16 h 45"/>
                    <a:gd name="T4" fmla="*/ 3 w 18"/>
                    <a:gd name="T5" fmla="*/ 15 h 45"/>
                    <a:gd name="T6" fmla="*/ 4 w 18"/>
                    <a:gd name="T7" fmla="*/ 14 h 45"/>
                    <a:gd name="T8" fmla="*/ 5 w 18"/>
                    <a:gd name="T9" fmla="*/ 13 h 45"/>
                    <a:gd name="T10" fmla="*/ 5 w 18"/>
                    <a:gd name="T11" fmla="*/ 11 h 45"/>
                    <a:gd name="T12" fmla="*/ 5 w 18"/>
                    <a:gd name="T13" fmla="*/ 9 h 45"/>
                    <a:gd name="T14" fmla="*/ 5 w 18"/>
                    <a:gd name="T15" fmla="*/ 7 h 45"/>
                    <a:gd name="T16" fmla="*/ 5 w 18"/>
                    <a:gd name="T17" fmla="*/ 4 h 45"/>
                    <a:gd name="T18" fmla="*/ 4 w 18"/>
                    <a:gd name="T19" fmla="*/ 2 h 45"/>
                    <a:gd name="T20" fmla="*/ 3 w 18"/>
                    <a:gd name="T21" fmla="*/ 1 h 45"/>
                    <a:gd name="T22" fmla="*/ 3 w 18"/>
                    <a:gd name="T23" fmla="*/ 1 h 45"/>
                    <a:gd name="T24" fmla="*/ 5 w 18"/>
                    <a:gd name="T25" fmla="*/ 2 h 45"/>
                    <a:gd name="T26" fmla="*/ 6 w 18"/>
                    <a:gd name="T27" fmla="*/ 4 h 45"/>
                    <a:gd name="T28" fmla="*/ 8 w 18"/>
                    <a:gd name="T29" fmla="*/ 7 h 45"/>
                    <a:gd name="T30" fmla="*/ 8 w 18"/>
                    <a:gd name="T31" fmla="*/ 8 h 45"/>
                    <a:gd name="T32" fmla="*/ 8 w 18"/>
                    <a:gd name="T33" fmla="*/ 11 h 45"/>
                    <a:gd name="T34" fmla="*/ 9 w 18"/>
                    <a:gd name="T35" fmla="*/ 13 h 45"/>
                    <a:gd name="T36" fmla="*/ 8 w 18"/>
                    <a:gd name="T37" fmla="*/ 15 h 45"/>
                    <a:gd name="T38" fmla="*/ 8 w 18"/>
                    <a:gd name="T39" fmla="*/ 17 h 45"/>
                    <a:gd name="T40" fmla="*/ 8 w 18"/>
                    <a:gd name="T41" fmla="*/ 17 h 45"/>
                    <a:gd name="T42" fmla="*/ 7 w 18"/>
                    <a:gd name="T43" fmla="*/ 19 h 45"/>
                    <a:gd name="T44" fmla="*/ 6 w 18"/>
                    <a:gd name="T45" fmla="*/ 20 h 45"/>
                    <a:gd name="T46" fmla="*/ 4 w 18"/>
                    <a:gd name="T47" fmla="*/ 20 h 45"/>
                    <a:gd name="T48" fmla="*/ 3 w 18"/>
                    <a:gd name="T49" fmla="*/ 19 h 45"/>
                    <a:gd name="T50" fmla="*/ 2 w 18"/>
                    <a:gd name="T51" fmla="*/ 17 h 45"/>
                    <a:gd name="T52" fmla="*/ 0 w 18"/>
                    <a:gd name="T53" fmla="*/ 16 h 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 h="45">
                      <a:moveTo>
                        <a:pt x="0" y="34"/>
                      </a:moveTo>
                      <a:cubicBezTo>
                        <a:pt x="1" y="32"/>
                        <a:pt x="3" y="36"/>
                        <a:pt x="4" y="34"/>
                      </a:cubicBezTo>
                      <a:cubicBezTo>
                        <a:pt x="5" y="33"/>
                        <a:pt x="7" y="36"/>
                        <a:pt x="6" y="33"/>
                      </a:cubicBezTo>
                      <a:cubicBezTo>
                        <a:pt x="6" y="31"/>
                        <a:pt x="8" y="33"/>
                        <a:pt x="8" y="31"/>
                      </a:cubicBezTo>
                      <a:cubicBezTo>
                        <a:pt x="8" y="29"/>
                        <a:pt x="9" y="31"/>
                        <a:pt x="9" y="28"/>
                      </a:cubicBezTo>
                      <a:cubicBezTo>
                        <a:pt x="9" y="27"/>
                        <a:pt x="10" y="27"/>
                        <a:pt x="10" y="24"/>
                      </a:cubicBezTo>
                      <a:cubicBezTo>
                        <a:pt x="10" y="23"/>
                        <a:pt x="11" y="23"/>
                        <a:pt x="10" y="20"/>
                      </a:cubicBezTo>
                      <a:cubicBezTo>
                        <a:pt x="10" y="18"/>
                        <a:pt x="11" y="17"/>
                        <a:pt x="10" y="15"/>
                      </a:cubicBezTo>
                      <a:cubicBezTo>
                        <a:pt x="9" y="14"/>
                        <a:pt x="10" y="11"/>
                        <a:pt x="9" y="9"/>
                      </a:cubicBezTo>
                      <a:cubicBezTo>
                        <a:pt x="8" y="8"/>
                        <a:pt x="8" y="6"/>
                        <a:pt x="8" y="5"/>
                      </a:cubicBezTo>
                      <a:cubicBezTo>
                        <a:pt x="7" y="4"/>
                        <a:pt x="6" y="2"/>
                        <a:pt x="6" y="1"/>
                      </a:cubicBezTo>
                      <a:cubicBezTo>
                        <a:pt x="7" y="1"/>
                        <a:pt x="7" y="1"/>
                        <a:pt x="7" y="1"/>
                      </a:cubicBezTo>
                      <a:cubicBezTo>
                        <a:pt x="8" y="0"/>
                        <a:pt x="8" y="4"/>
                        <a:pt x="10" y="4"/>
                      </a:cubicBezTo>
                      <a:cubicBezTo>
                        <a:pt x="11" y="4"/>
                        <a:pt x="11" y="7"/>
                        <a:pt x="12" y="8"/>
                      </a:cubicBezTo>
                      <a:cubicBezTo>
                        <a:pt x="13" y="8"/>
                        <a:pt x="13" y="12"/>
                        <a:pt x="15" y="14"/>
                      </a:cubicBezTo>
                      <a:cubicBezTo>
                        <a:pt x="16" y="15"/>
                        <a:pt x="16" y="17"/>
                        <a:pt x="16" y="18"/>
                      </a:cubicBezTo>
                      <a:cubicBezTo>
                        <a:pt x="17" y="20"/>
                        <a:pt x="16" y="22"/>
                        <a:pt x="17" y="24"/>
                      </a:cubicBezTo>
                      <a:cubicBezTo>
                        <a:pt x="18" y="26"/>
                        <a:pt x="17" y="27"/>
                        <a:pt x="18" y="29"/>
                      </a:cubicBezTo>
                      <a:cubicBezTo>
                        <a:pt x="18" y="31"/>
                        <a:pt x="17" y="31"/>
                        <a:pt x="17" y="33"/>
                      </a:cubicBezTo>
                      <a:cubicBezTo>
                        <a:pt x="18" y="35"/>
                        <a:pt x="16" y="35"/>
                        <a:pt x="16" y="37"/>
                      </a:cubicBezTo>
                      <a:cubicBezTo>
                        <a:pt x="17" y="39"/>
                        <a:pt x="15" y="38"/>
                        <a:pt x="15" y="39"/>
                      </a:cubicBezTo>
                      <a:cubicBezTo>
                        <a:pt x="15" y="42"/>
                        <a:pt x="13" y="40"/>
                        <a:pt x="14" y="41"/>
                      </a:cubicBezTo>
                      <a:cubicBezTo>
                        <a:pt x="14" y="44"/>
                        <a:pt x="12" y="41"/>
                        <a:pt x="11" y="43"/>
                      </a:cubicBezTo>
                      <a:cubicBezTo>
                        <a:pt x="11" y="45"/>
                        <a:pt x="8" y="41"/>
                        <a:pt x="8" y="43"/>
                      </a:cubicBezTo>
                      <a:cubicBezTo>
                        <a:pt x="7" y="44"/>
                        <a:pt x="6" y="40"/>
                        <a:pt x="5" y="41"/>
                      </a:cubicBezTo>
                      <a:cubicBezTo>
                        <a:pt x="4" y="42"/>
                        <a:pt x="3" y="37"/>
                        <a:pt x="2" y="37"/>
                      </a:cubicBezTo>
                      <a:cubicBezTo>
                        <a:pt x="1" y="38"/>
                        <a:pt x="1" y="35"/>
                        <a:pt x="0" y="34"/>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1" name="Freeform 11582">
                  <a:extLst>
                    <a:ext uri="{FF2B5EF4-FFF2-40B4-BE49-F238E27FC236}">
                      <a16:creationId xmlns:a16="http://schemas.microsoft.com/office/drawing/2014/main" id="{BBB2C699-6937-F5CC-DF1F-FECEC5A4F2FF}"/>
                    </a:ext>
                  </a:extLst>
                </p:cNvPr>
                <p:cNvSpPr>
                  <a:spLocks/>
                </p:cNvSpPr>
                <p:nvPr/>
              </p:nvSpPr>
              <p:spPr bwMode="auto">
                <a:xfrm>
                  <a:off x="4585" y="2452"/>
                  <a:ext cx="15" cy="23"/>
                </a:xfrm>
                <a:custGeom>
                  <a:avLst/>
                  <a:gdLst>
                    <a:gd name="T0" fmla="*/ 0 w 18"/>
                    <a:gd name="T1" fmla="*/ 8 h 28"/>
                    <a:gd name="T2" fmla="*/ 2 w 18"/>
                    <a:gd name="T3" fmla="*/ 9 h 28"/>
                    <a:gd name="T4" fmla="*/ 3 w 18"/>
                    <a:gd name="T5" fmla="*/ 11 h 28"/>
                    <a:gd name="T6" fmla="*/ 4 w 18"/>
                    <a:gd name="T7" fmla="*/ 12 h 28"/>
                    <a:gd name="T8" fmla="*/ 6 w 18"/>
                    <a:gd name="T9" fmla="*/ 12 h 28"/>
                    <a:gd name="T10" fmla="*/ 7 w 18"/>
                    <a:gd name="T11" fmla="*/ 11 h 28"/>
                    <a:gd name="T12" fmla="*/ 8 w 18"/>
                    <a:gd name="T13" fmla="*/ 10 h 28"/>
                    <a:gd name="T14" fmla="*/ 8 w 18"/>
                    <a:gd name="T15" fmla="*/ 9 h 28"/>
                    <a:gd name="T16" fmla="*/ 8 w 18"/>
                    <a:gd name="T17" fmla="*/ 7 h 28"/>
                    <a:gd name="T18" fmla="*/ 9 w 18"/>
                    <a:gd name="T19" fmla="*/ 6 h 28"/>
                    <a:gd name="T20" fmla="*/ 8 w 18"/>
                    <a:gd name="T21" fmla="*/ 3 h 28"/>
                    <a:gd name="T22" fmla="*/ 8 w 18"/>
                    <a:gd name="T23" fmla="*/ 1 h 28"/>
                    <a:gd name="T24" fmla="*/ 8 w 18"/>
                    <a:gd name="T25" fmla="*/ 0 h 28"/>
                    <a:gd name="T26" fmla="*/ 8 w 18"/>
                    <a:gd name="T27" fmla="*/ 2 h 28"/>
                    <a:gd name="T28" fmla="*/ 8 w 18"/>
                    <a:gd name="T29" fmla="*/ 4 h 28"/>
                    <a:gd name="T30" fmla="*/ 8 w 18"/>
                    <a:gd name="T31" fmla="*/ 6 h 28"/>
                    <a:gd name="T32" fmla="*/ 8 w 18"/>
                    <a:gd name="T33" fmla="*/ 7 h 28"/>
                    <a:gd name="T34" fmla="*/ 7 w 18"/>
                    <a:gd name="T35" fmla="*/ 9 h 28"/>
                    <a:gd name="T36" fmla="*/ 7 w 18"/>
                    <a:gd name="T37" fmla="*/ 9 h 28"/>
                    <a:gd name="T38" fmla="*/ 5 w 18"/>
                    <a:gd name="T39" fmla="*/ 10 h 28"/>
                    <a:gd name="T40" fmla="*/ 3 w 18"/>
                    <a:gd name="T41" fmla="*/ 10 h 28"/>
                    <a:gd name="T42" fmla="*/ 3 w 18"/>
                    <a:gd name="T43" fmla="*/ 9 h 28"/>
                    <a:gd name="T44" fmla="*/ 1 w 18"/>
                    <a:gd name="T45" fmla="*/ 8 h 28"/>
                    <a:gd name="T46" fmla="*/ 0 w 18"/>
                    <a:gd name="T47" fmla="*/ 8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8">
                      <a:moveTo>
                        <a:pt x="0" y="17"/>
                      </a:moveTo>
                      <a:cubicBezTo>
                        <a:pt x="1" y="18"/>
                        <a:pt x="1" y="21"/>
                        <a:pt x="2" y="20"/>
                      </a:cubicBezTo>
                      <a:cubicBezTo>
                        <a:pt x="3" y="20"/>
                        <a:pt x="4" y="25"/>
                        <a:pt x="5" y="24"/>
                      </a:cubicBezTo>
                      <a:cubicBezTo>
                        <a:pt x="6" y="23"/>
                        <a:pt x="7" y="27"/>
                        <a:pt x="8" y="26"/>
                      </a:cubicBezTo>
                      <a:cubicBezTo>
                        <a:pt x="8" y="24"/>
                        <a:pt x="11" y="28"/>
                        <a:pt x="11" y="26"/>
                      </a:cubicBezTo>
                      <a:cubicBezTo>
                        <a:pt x="12" y="24"/>
                        <a:pt x="14" y="27"/>
                        <a:pt x="14" y="24"/>
                      </a:cubicBezTo>
                      <a:cubicBezTo>
                        <a:pt x="13" y="23"/>
                        <a:pt x="15" y="25"/>
                        <a:pt x="15" y="22"/>
                      </a:cubicBezTo>
                      <a:cubicBezTo>
                        <a:pt x="15" y="21"/>
                        <a:pt x="17" y="22"/>
                        <a:pt x="16" y="20"/>
                      </a:cubicBezTo>
                      <a:cubicBezTo>
                        <a:pt x="16" y="18"/>
                        <a:pt x="18" y="18"/>
                        <a:pt x="17" y="16"/>
                      </a:cubicBezTo>
                      <a:cubicBezTo>
                        <a:pt x="17" y="14"/>
                        <a:pt x="18" y="14"/>
                        <a:pt x="18" y="12"/>
                      </a:cubicBezTo>
                      <a:cubicBezTo>
                        <a:pt x="17" y="10"/>
                        <a:pt x="18" y="9"/>
                        <a:pt x="17" y="7"/>
                      </a:cubicBezTo>
                      <a:cubicBezTo>
                        <a:pt x="16" y="5"/>
                        <a:pt x="17" y="3"/>
                        <a:pt x="16" y="1"/>
                      </a:cubicBezTo>
                      <a:cubicBezTo>
                        <a:pt x="16" y="1"/>
                        <a:pt x="16" y="0"/>
                        <a:pt x="16" y="0"/>
                      </a:cubicBezTo>
                      <a:cubicBezTo>
                        <a:pt x="16" y="1"/>
                        <a:pt x="16" y="2"/>
                        <a:pt x="16" y="3"/>
                      </a:cubicBezTo>
                      <a:cubicBezTo>
                        <a:pt x="17" y="5"/>
                        <a:pt x="16" y="6"/>
                        <a:pt x="17" y="8"/>
                      </a:cubicBezTo>
                      <a:cubicBezTo>
                        <a:pt x="17" y="10"/>
                        <a:pt x="16" y="11"/>
                        <a:pt x="16" y="12"/>
                      </a:cubicBezTo>
                      <a:cubicBezTo>
                        <a:pt x="17" y="15"/>
                        <a:pt x="15" y="14"/>
                        <a:pt x="15" y="16"/>
                      </a:cubicBezTo>
                      <a:cubicBezTo>
                        <a:pt x="16" y="18"/>
                        <a:pt x="14" y="17"/>
                        <a:pt x="14" y="19"/>
                      </a:cubicBezTo>
                      <a:cubicBezTo>
                        <a:pt x="14" y="21"/>
                        <a:pt x="12" y="19"/>
                        <a:pt x="13" y="20"/>
                      </a:cubicBezTo>
                      <a:cubicBezTo>
                        <a:pt x="13" y="23"/>
                        <a:pt x="11" y="21"/>
                        <a:pt x="10" y="22"/>
                      </a:cubicBezTo>
                      <a:cubicBezTo>
                        <a:pt x="10" y="24"/>
                        <a:pt x="7" y="20"/>
                        <a:pt x="7" y="22"/>
                      </a:cubicBezTo>
                      <a:cubicBezTo>
                        <a:pt x="6" y="23"/>
                        <a:pt x="5" y="19"/>
                        <a:pt x="4" y="20"/>
                      </a:cubicBezTo>
                      <a:cubicBezTo>
                        <a:pt x="3" y="21"/>
                        <a:pt x="2" y="18"/>
                        <a:pt x="1" y="17"/>
                      </a:cubicBezTo>
                      <a:cubicBezTo>
                        <a:pt x="1" y="16"/>
                        <a:pt x="1" y="16"/>
                        <a:pt x="0" y="17"/>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2" name="Freeform 11583">
                  <a:extLst>
                    <a:ext uri="{FF2B5EF4-FFF2-40B4-BE49-F238E27FC236}">
                      <a16:creationId xmlns:a16="http://schemas.microsoft.com/office/drawing/2014/main" id="{5742A408-0707-1E3E-F24A-7D42525FA40F}"/>
                    </a:ext>
                  </a:extLst>
                </p:cNvPr>
                <p:cNvSpPr>
                  <a:spLocks/>
                </p:cNvSpPr>
                <p:nvPr/>
              </p:nvSpPr>
              <p:spPr bwMode="auto">
                <a:xfrm>
                  <a:off x="4590" y="2445"/>
                  <a:ext cx="1" cy="3"/>
                </a:xfrm>
                <a:custGeom>
                  <a:avLst/>
                  <a:gdLst>
                    <a:gd name="T0" fmla="*/ 1 w 1"/>
                    <a:gd name="T1" fmla="*/ 0 h 3"/>
                    <a:gd name="T2" fmla="*/ 1 w 1"/>
                    <a:gd name="T3" fmla="*/ 3 h 3"/>
                    <a:gd name="T4" fmla="*/ 0 w 1"/>
                    <a:gd name="T5" fmla="*/ 3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0" y="1"/>
                        <a:pt x="1" y="2"/>
                        <a:pt x="1" y="3"/>
                      </a:cubicBezTo>
                      <a:cubicBezTo>
                        <a:pt x="1" y="3"/>
                        <a:pt x="1" y="3"/>
                        <a:pt x="0" y="3"/>
                      </a:cubicBezTo>
                      <a:cubicBezTo>
                        <a:pt x="0" y="2"/>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3" name="Freeform 11584">
                  <a:extLst>
                    <a:ext uri="{FF2B5EF4-FFF2-40B4-BE49-F238E27FC236}">
                      <a16:creationId xmlns:a16="http://schemas.microsoft.com/office/drawing/2014/main" id="{3066F046-1CF2-77FF-29BD-3037EF90D6BF}"/>
                    </a:ext>
                  </a:extLst>
                </p:cNvPr>
                <p:cNvSpPr>
                  <a:spLocks/>
                </p:cNvSpPr>
                <p:nvPr/>
              </p:nvSpPr>
              <p:spPr bwMode="auto">
                <a:xfrm>
                  <a:off x="4588" y="2442"/>
                  <a:ext cx="2" cy="3"/>
                </a:xfrm>
                <a:custGeom>
                  <a:avLst/>
                  <a:gdLst>
                    <a:gd name="T0" fmla="*/ 0 w 2"/>
                    <a:gd name="T1" fmla="*/ 0 h 4"/>
                    <a:gd name="T2" fmla="*/ 0 w 2"/>
                    <a:gd name="T3" fmla="*/ 2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2" y="1"/>
                        <a:pt x="1" y="4"/>
                        <a:pt x="0" y="4"/>
                      </a:cubicBezTo>
                      <a:cubicBezTo>
                        <a:pt x="0" y="3"/>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4" name="Freeform 11585">
                  <a:extLst>
                    <a:ext uri="{FF2B5EF4-FFF2-40B4-BE49-F238E27FC236}">
                      <a16:creationId xmlns:a16="http://schemas.microsoft.com/office/drawing/2014/main" id="{29326DF9-2FF6-3DA1-9B90-B30889F7BEC7}"/>
                    </a:ext>
                  </a:extLst>
                </p:cNvPr>
                <p:cNvSpPr>
                  <a:spLocks/>
                </p:cNvSpPr>
                <p:nvPr/>
              </p:nvSpPr>
              <p:spPr bwMode="auto">
                <a:xfrm>
                  <a:off x="4588" y="2449"/>
                  <a:ext cx="2" cy="3"/>
                </a:xfrm>
                <a:custGeom>
                  <a:avLst/>
                  <a:gdLst>
                    <a:gd name="T0" fmla="*/ 2 w 2"/>
                    <a:gd name="T1" fmla="*/ 0 h 4"/>
                    <a:gd name="T2" fmla="*/ 1 w 2"/>
                    <a:gd name="T3" fmla="*/ 0 h 4"/>
                    <a:gd name="T4" fmla="*/ 1 w 2"/>
                    <a:gd name="T5" fmla="*/ 2 h 4"/>
                    <a:gd name="T6" fmla="*/ 2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0"/>
                      </a:moveTo>
                      <a:cubicBezTo>
                        <a:pt x="2" y="0"/>
                        <a:pt x="1" y="0"/>
                        <a:pt x="1" y="0"/>
                      </a:cubicBezTo>
                      <a:cubicBezTo>
                        <a:pt x="0" y="1"/>
                        <a:pt x="1" y="3"/>
                        <a:pt x="1" y="4"/>
                      </a:cubicBezTo>
                      <a:cubicBezTo>
                        <a:pt x="1" y="3"/>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5" name="Freeform 11586">
                  <a:extLst>
                    <a:ext uri="{FF2B5EF4-FFF2-40B4-BE49-F238E27FC236}">
                      <a16:creationId xmlns:a16="http://schemas.microsoft.com/office/drawing/2014/main" id="{C128347E-560A-9A48-0F5B-0E7377794124}"/>
                    </a:ext>
                  </a:extLst>
                </p:cNvPr>
                <p:cNvSpPr>
                  <a:spLocks/>
                </p:cNvSpPr>
                <p:nvPr/>
              </p:nvSpPr>
              <p:spPr bwMode="auto">
                <a:xfrm>
                  <a:off x="4585" y="2444"/>
                  <a:ext cx="1" cy="5"/>
                </a:xfrm>
                <a:custGeom>
                  <a:avLst/>
                  <a:gdLst>
                    <a:gd name="T0" fmla="*/ 0 w 1"/>
                    <a:gd name="T1" fmla="*/ 0 h 6"/>
                    <a:gd name="T2" fmla="*/ 1 w 1"/>
                    <a:gd name="T3" fmla="*/ 2 h 6"/>
                    <a:gd name="T4" fmla="*/ 1 w 1"/>
                    <a:gd name="T5" fmla="*/ 3 h 6"/>
                    <a:gd name="T6" fmla="*/ 1 w 1"/>
                    <a:gd name="T7" fmla="*/ 3 h 6"/>
                    <a:gd name="T8" fmla="*/ 0 w 1"/>
                    <a:gd name="T9" fmla="*/ 0 h 6"/>
                    <a:gd name="T10" fmla="*/ 0 w 1"/>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6">
                      <a:moveTo>
                        <a:pt x="0" y="0"/>
                      </a:moveTo>
                      <a:cubicBezTo>
                        <a:pt x="1" y="0"/>
                        <a:pt x="1" y="1"/>
                        <a:pt x="1" y="2"/>
                      </a:cubicBezTo>
                      <a:cubicBezTo>
                        <a:pt x="1" y="3"/>
                        <a:pt x="1" y="6"/>
                        <a:pt x="1" y="5"/>
                      </a:cubicBezTo>
                      <a:cubicBezTo>
                        <a:pt x="1" y="5"/>
                        <a:pt x="1" y="4"/>
                        <a:pt x="1" y="4"/>
                      </a:cubicBezTo>
                      <a:cubicBezTo>
                        <a:pt x="1" y="3"/>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6" name="Freeform 11587">
                  <a:extLst>
                    <a:ext uri="{FF2B5EF4-FFF2-40B4-BE49-F238E27FC236}">
                      <a16:creationId xmlns:a16="http://schemas.microsoft.com/office/drawing/2014/main" id="{7AFED86A-4009-D63A-3742-F165F8E28D91}"/>
                    </a:ext>
                  </a:extLst>
                </p:cNvPr>
                <p:cNvSpPr>
                  <a:spLocks/>
                </p:cNvSpPr>
                <p:nvPr/>
              </p:nvSpPr>
              <p:spPr bwMode="auto">
                <a:xfrm>
                  <a:off x="4585" y="2439"/>
                  <a:ext cx="1" cy="4"/>
                </a:xfrm>
                <a:custGeom>
                  <a:avLst/>
                  <a:gdLst>
                    <a:gd name="T0" fmla="*/ 1 w 1"/>
                    <a:gd name="T1" fmla="*/ 2 h 4"/>
                    <a:gd name="T2" fmla="*/ 0 w 1"/>
                    <a:gd name="T3" fmla="*/ 4 h 4"/>
                    <a:gd name="T4" fmla="*/ 1 w 1"/>
                    <a:gd name="T5" fmla="*/ 2 h 4"/>
                    <a:gd name="T6" fmla="*/ 0 60000 65536"/>
                    <a:gd name="T7" fmla="*/ 0 60000 65536"/>
                    <a:gd name="T8" fmla="*/ 0 60000 65536"/>
                  </a:gdLst>
                  <a:ahLst/>
                  <a:cxnLst>
                    <a:cxn ang="T6">
                      <a:pos x="T0" y="T1"/>
                    </a:cxn>
                    <a:cxn ang="T7">
                      <a:pos x="T2" y="T3"/>
                    </a:cxn>
                    <a:cxn ang="T8">
                      <a:pos x="T4" y="T5"/>
                    </a:cxn>
                  </a:cxnLst>
                  <a:rect l="0" t="0" r="r" b="b"/>
                  <a:pathLst>
                    <a:path w="1" h="4">
                      <a:moveTo>
                        <a:pt x="1" y="2"/>
                      </a:moveTo>
                      <a:cubicBezTo>
                        <a:pt x="1" y="0"/>
                        <a:pt x="0" y="3"/>
                        <a:pt x="0" y="4"/>
                      </a:cubicBezTo>
                      <a:cubicBezTo>
                        <a:pt x="0" y="3"/>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7" name="Freeform 11588">
                  <a:extLst>
                    <a:ext uri="{FF2B5EF4-FFF2-40B4-BE49-F238E27FC236}">
                      <a16:creationId xmlns:a16="http://schemas.microsoft.com/office/drawing/2014/main" id="{89F1F106-0803-D6F5-C1C8-6CB303835B3E}"/>
                    </a:ext>
                  </a:extLst>
                </p:cNvPr>
                <p:cNvSpPr>
                  <a:spLocks/>
                </p:cNvSpPr>
                <p:nvPr/>
              </p:nvSpPr>
              <p:spPr bwMode="auto">
                <a:xfrm>
                  <a:off x="4590" y="2456"/>
                  <a:ext cx="1" cy="6"/>
                </a:xfrm>
                <a:custGeom>
                  <a:avLst/>
                  <a:gdLst>
                    <a:gd name="T0" fmla="*/ 0 w 1"/>
                    <a:gd name="T1" fmla="*/ 1 h 7"/>
                    <a:gd name="T2" fmla="*/ 0 w 1"/>
                    <a:gd name="T3" fmla="*/ 3 h 7"/>
                    <a:gd name="T4" fmla="*/ 0 w 1"/>
                    <a:gd name="T5" fmla="*/ 1 h 7"/>
                    <a:gd name="T6" fmla="*/ 0 60000 65536"/>
                    <a:gd name="T7" fmla="*/ 0 60000 65536"/>
                    <a:gd name="T8" fmla="*/ 0 60000 65536"/>
                  </a:gdLst>
                  <a:ahLst/>
                  <a:cxnLst>
                    <a:cxn ang="T6">
                      <a:pos x="T0" y="T1"/>
                    </a:cxn>
                    <a:cxn ang="T7">
                      <a:pos x="T2" y="T3"/>
                    </a:cxn>
                    <a:cxn ang="T8">
                      <a:pos x="T4" y="T5"/>
                    </a:cxn>
                  </a:cxnLst>
                  <a:rect l="0" t="0" r="r" b="b"/>
                  <a:pathLst>
                    <a:path w="1" h="7">
                      <a:moveTo>
                        <a:pt x="0" y="1"/>
                      </a:moveTo>
                      <a:cubicBezTo>
                        <a:pt x="1" y="0"/>
                        <a:pt x="1" y="7"/>
                        <a:pt x="0" y="5"/>
                      </a:cubicBezTo>
                      <a:cubicBezTo>
                        <a:pt x="0"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8" name="Freeform 11589">
                  <a:extLst>
                    <a:ext uri="{FF2B5EF4-FFF2-40B4-BE49-F238E27FC236}">
                      <a16:creationId xmlns:a16="http://schemas.microsoft.com/office/drawing/2014/main" id="{1C332567-EDEC-C255-2A19-A6E26C9AAE9B}"/>
                    </a:ext>
                  </a:extLst>
                </p:cNvPr>
                <p:cNvSpPr>
                  <a:spLocks/>
                </p:cNvSpPr>
                <p:nvPr/>
              </p:nvSpPr>
              <p:spPr bwMode="auto">
                <a:xfrm>
                  <a:off x="4585" y="2453"/>
                  <a:ext cx="2" cy="5"/>
                </a:xfrm>
                <a:custGeom>
                  <a:avLst/>
                  <a:gdLst>
                    <a:gd name="T0" fmla="*/ 2 w 2"/>
                    <a:gd name="T1" fmla="*/ 1 h 6"/>
                    <a:gd name="T2" fmla="*/ 2 w 2"/>
                    <a:gd name="T3" fmla="*/ 3 h 6"/>
                    <a:gd name="T4" fmla="*/ 2 w 2"/>
                    <a:gd name="T5" fmla="*/ 3 h 6"/>
                    <a:gd name="T6" fmla="*/ 2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1"/>
                      </a:moveTo>
                      <a:cubicBezTo>
                        <a:pt x="0" y="0"/>
                        <a:pt x="2" y="4"/>
                        <a:pt x="2" y="6"/>
                      </a:cubicBezTo>
                      <a:cubicBezTo>
                        <a:pt x="2" y="5"/>
                        <a:pt x="2" y="4"/>
                        <a:pt x="2" y="3"/>
                      </a:cubicBezTo>
                      <a:cubicBezTo>
                        <a:pt x="1" y="2"/>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09" name="Freeform 11590">
                  <a:extLst>
                    <a:ext uri="{FF2B5EF4-FFF2-40B4-BE49-F238E27FC236}">
                      <a16:creationId xmlns:a16="http://schemas.microsoft.com/office/drawing/2014/main" id="{71B2B77C-A1B8-F8BF-5A01-0BE1CF188B81}"/>
                    </a:ext>
                  </a:extLst>
                </p:cNvPr>
                <p:cNvSpPr>
                  <a:spLocks/>
                </p:cNvSpPr>
                <p:nvPr/>
              </p:nvSpPr>
              <p:spPr bwMode="auto">
                <a:xfrm>
                  <a:off x="4582" y="2448"/>
                  <a:ext cx="2" cy="5"/>
                </a:xfrm>
                <a:custGeom>
                  <a:avLst/>
                  <a:gdLst>
                    <a:gd name="T0" fmla="*/ 1 w 2"/>
                    <a:gd name="T1" fmla="*/ 0 h 6"/>
                    <a:gd name="T2" fmla="*/ 0 w 2"/>
                    <a:gd name="T3" fmla="*/ 3 h 6"/>
                    <a:gd name="T4" fmla="*/ 1 w 2"/>
                    <a:gd name="T5" fmla="*/ 1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2" y="2"/>
                        <a:pt x="1" y="6"/>
                        <a:pt x="0" y="6"/>
                      </a:cubicBezTo>
                      <a:cubicBezTo>
                        <a:pt x="1" y="5"/>
                        <a:pt x="0" y="3"/>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0" name="Freeform 11591">
                  <a:extLst>
                    <a:ext uri="{FF2B5EF4-FFF2-40B4-BE49-F238E27FC236}">
                      <a16:creationId xmlns:a16="http://schemas.microsoft.com/office/drawing/2014/main" id="{823C7E23-F6B0-AACB-74DF-346C0790D1C6}"/>
                    </a:ext>
                  </a:extLst>
                </p:cNvPr>
                <p:cNvSpPr>
                  <a:spLocks/>
                </p:cNvSpPr>
                <p:nvPr/>
              </p:nvSpPr>
              <p:spPr bwMode="auto">
                <a:xfrm>
                  <a:off x="4582" y="2443"/>
                  <a:ext cx="1" cy="4"/>
                </a:xfrm>
                <a:custGeom>
                  <a:avLst/>
                  <a:gdLst>
                    <a:gd name="T0" fmla="*/ 1 w 1"/>
                    <a:gd name="T1" fmla="*/ 0 h 4"/>
                    <a:gd name="T2" fmla="*/ 1 w 1"/>
                    <a:gd name="T3" fmla="*/ 4 h 4"/>
                    <a:gd name="T4" fmla="*/ 1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1" y="0"/>
                      </a:moveTo>
                      <a:cubicBezTo>
                        <a:pt x="0" y="0"/>
                        <a:pt x="0" y="2"/>
                        <a:pt x="1" y="4"/>
                      </a:cubicBezTo>
                      <a:cubicBezTo>
                        <a:pt x="1"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1" name="Freeform 11592">
                  <a:extLst>
                    <a:ext uri="{FF2B5EF4-FFF2-40B4-BE49-F238E27FC236}">
                      <a16:creationId xmlns:a16="http://schemas.microsoft.com/office/drawing/2014/main" id="{A9F1A5F7-B714-B27D-DB9E-326B3BF84B11}"/>
                    </a:ext>
                  </a:extLst>
                </p:cNvPr>
                <p:cNvSpPr>
                  <a:spLocks/>
                </p:cNvSpPr>
                <p:nvPr/>
              </p:nvSpPr>
              <p:spPr bwMode="auto">
                <a:xfrm>
                  <a:off x="4587" y="2460"/>
                  <a:ext cx="1" cy="3"/>
                </a:xfrm>
                <a:custGeom>
                  <a:avLst/>
                  <a:gdLst>
                    <a:gd name="T0" fmla="*/ 1 w 1"/>
                    <a:gd name="T1" fmla="*/ 0 h 4"/>
                    <a:gd name="T2" fmla="*/ 0 w 1"/>
                    <a:gd name="T3" fmla="*/ 2 h 4"/>
                    <a:gd name="T4" fmla="*/ 1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1" y="0"/>
                      </a:moveTo>
                      <a:cubicBezTo>
                        <a:pt x="1" y="1"/>
                        <a:pt x="0" y="4"/>
                        <a:pt x="0" y="2"/>
                      </a:cubicBezTo>
                      <a:cubicBezTo>
                        <a:pt x="0" y="2"/>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2" name="Freeform 11593">
                  <a:extLst>
                    <a:ext uri="{FF2B5EF4-FFF2-40B4-BE49-F238E27FC236}">
                      <a16:creationId xmlns:a16="http://schemas.microsoft.com/office/drawing/2014/main" id="{B81FFE61-B4F2-F88A-BC33-FFFC4144DC51}"/>
                    </a:ext>
                  </a:extLst>
                </p:cNvPr>
                <p:cNvSpPr>
                  <a:spLocks/>
                </p:cNvSpPr>
                <p:nvPr/>
              </p:nvSpPr>
              <p:spPr bwMode="auto">
                <a:xfrm>
                  <a:off x="4584" y="2457"/>
                  <a:ext cx="1" cy="4"/>
                </a:xfrm>
                <a:custGeom>
                  <a:avLst/>
                  <a:gdLst>
                    <a:gd name="T0" fmla="*/ 1 w 2"/>
                    <a:gd name="T1" fmla="*/ 0 h 5"/>
                    <a:gd name="T2" fmla="*/ 1 w 2"/>
                    <a:gd name="T3" fmla="*/ 2 h 5"/>
                    <a:gd name="T4" fmla="*/ 0 w 2"/>
                    <a:gd name="T5" fmla="*/ 2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0"/>
                      </a:moveTo>
                      <a:cubicBezTo>
                        <a:pt x="0" y="0"/>
                        <a:pt x="0" y="4"/>
                        <a:pt x="2" y="5"/>
                      </a:cubicBezTo>
                      <a:cubicBezTo>
                        <a:pt x="1" y="5"/>
                        <a:pt x="1" y="4"/>
                        <a:pt x="0" y="4"/>
                      </a:cubicBezTo>
                      <a:cubicBezTo>
                        <a:pt x="0"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3" name="Freeform 11594">
                  <a:extLst>
                    <a:ext uri="{FF2B5EF4-FFF2-40B4-BE49-F238E27FC236}">
                      <a16:creationId xmlns:a16="http://schemas.microsoft.com/office/drawing/2014/main" id="{3932995B-4846-15AF-71E9-DC10B25CD6EC}"/>
                    </a:ext>
                  </a:extLst>
                </p:cNvPr>
                <p:cNvSpPr>
                  <a:spLocks/>
                </p:cNvSpPr>
                <p:nvPr/>
              </p:nvSpPr>
              <p:spPr bwMode="auto">
                <a:xfrm>
                  <a:off x="4581" y="2455"/>
                  <a:ext cx="2" cy="4"/>
                </a:xfrm>
                <a:custGeom>
                  <a:avLst/>
                  <a:gdLst>
                    <a:gd name="T0" fmla="*/ 1 w 2"/>
                    <a:gd name="T1" fmla="*/ 0 h 5"/>
                    <a:gd name="T2" fmla="*/ 2 w 2"/>
                    <a:gd name="T3" fmla="*/ 2 h 5"/>
                    <a:gd name="T4" fmla="*/ 1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0" y="1"/>
                        <a:pt x="1" y="4"/>
                        <a:pt x="2" y="5"/>
                      </a:cubicBezTo>
                      <a:cubicBezTo>
                        <a:pt x="2"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4" name="Freeform 11595">
                  <a:extLst>
                    <a:ext uri="{FF2B5EF4-FFF2-40B4-BE49-F238E27FC236}">
                      <a16:creationId xmlns:a16="http://schemas.microsoft.com/office/drawing/2014/main" id="{0DD3B039-40C5-CC10-B34C-7EB006B590CD}"/>
                    </a:ext>
                  </a:extLst>
                </p:cNvPr>
                <p:cNvSpPr>
                  <a:spLocks/>
                </p:cNvSpPr>
                <p:nvPr/>
              </p:nvSpPr>
              <p:spPr bwMode="auto">
                <a:xfrm>
                  <a:off x="4590" y="2418"/>
                  <a:ext cx="29" cy="32"/>
                </a:xfrm>
                <a:custGeom>
                  <a:avLst/>
                  <a:gdLst>
                    <a:gd name="T0" fmla="*/ 1 w 36"/>
                    <a:gd name="T1" fmla="*/ 2 h 39"/>
                    <a:gd name="T2" fmla="*/ 1 w 36"/>
                    <a:gd name="T3" fmla="*/ 5 h 39"/>
                    <a:gd name="T4" fmla="*/ 2 w 36"/>
                    <a:gd name="T5" fmla="*/ 7 h 39"/>
                    <a:gd name="T6" fmla="*/ 2 w 36"/>
                    <a:gd name="T7" fmla="*/ 9 h 39"/>
                    <a:gd name="T8" fmla="*/ 5 w 36"/>
                    <a:gd name="T9" fmla="*/ 12 h 39"/>
                    <a:gd name="T10" fmla="*/ 6 w 36"/>
                    <a:gd name="T11" fmla="*/ 14 h 39"/>
                    <a:gd name="T12" fmla="*/ 8 w 36"/>
                    <a:gd name="T13" fmla="*/ 15 h 39"/>
                    <a:gd name="T14" fmla="*/ 10 w 36"/>
                    <a:gd name="T15" fmla="*/ 16 h 39"/>
                    <a:gd name="T16" fmla="*/ 12 w 36"/>
                    <a:gd name="T17" fmla="*/ 17 h 39"/>
                    <a:gd name="T18" fmla="*/ 12 w 36"/>
                    <a:gd name="T19" fmla="*/ 17 h 39"/>
                    <a:gd name="T20" fmla="*/ 15 w 36"/>
                    <a:gd name="T21" fmla="*/ 16 h 39"/>
                    <a:gd name="T22" fmla="*/ 15 w 36"/>
                    <a:gd name="T23" fmla="*/ 15 h 39"/>
                    <a:gd name="T24" fmla="*/ 15 w 36"/>
                    <a:gd name="T25" fmla="*/ 14 h 39"/>
                    <a:gd name="T26" fmla="*/ 15 w 36"/>
                    <a:gd name="T27" fmla="*/ 13 h 39"/>
                    <a:gd name="T28" fmla="*/ 15 w 36"/>
                    <a:gd name="T29" fmla="*/ 11 h 39"/>
                    <a:gd name="T30" fmla="*/ 14 w 36"/>
                    <a:gd name="T31" fmla="*/ 9 h 39"/>
                    <a:gd name="T32" fmla="*/ 12 w 36"/>
                    <a:gd name="T33" fmla="*/ 7 h 39"/>
                    <a:gd name="T34" fmla="*/ 10 w 36"/>
                    <a:gd name="T35" fmla="*/ 5 h 39"/>
                    <a:gd name="T36" fmla="*/ 10 w 36"/>
                    <a:gd name="T37" fmla="*/ 4 h 39"/>
                    <a:gd name="T38" fmla="*/ 7 w 36"/>
                    <a:gd name="T39" fmla="*/ 2 h 39"/>
                    <a:gd name="T40" fmla="*/ 5 w 36"/>
                    <a:gd name="T41" fmla="*/ 2 h 39"/>
                    <a:gd name="T42" fmla="*/ 3 w 36"/>
                    <a:gd name="T43" fmla="*/ 1 h 39"/>
                    <a:gd name="T44" fmla="*/ 2 w 36"/>
                    <a:gd name="T45" fmla="*/ 2 h 39"/>
                    <a:gd name="T46" fmla="*/ 2 w 36"/>
                    <a:gd name="T47" fmla="*/ 2 h 39"/>
                    <a:gd name="T48" fmla="*/ 1 w 36"/>
                    <a:gd name="T49" fmla="*/ 2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 h="39">
                      <a:moveTo>
                        <a:pt x="1" y="6"/>
                      </a:moveTo>
                      <a:cubicBezTo>
                        <a:pt x="3" y="8"/>
                        <a:pt x="0" y="8"/>
                        <a:pt x="1" y="10"/>
                      </a:cubicBezTo>
                      <a:cubicBezTo>
                        <a:pt x="3" y="12"/>
                        <a:pt x="1" y="13"/>
                        <a:pt x="3" y="15"/>
                      </a:cubicBezTo>
                      <a:cubicBezTo>
                        <a:pt x="5" y="17"/>
                        <a:pt x="4" y="19"/>
                        <a:pt x="6" y="20"/>
                      </a:cubicBezTo>
                      <a:cubicBezTo>
                        <a:pt x="7" y="22"/>
                        <a:pt x="9" y="26"/>
                        <a:pt x="11" y="27"/>
                      </a:cubicBezTo>
                      <a:cubicBezTo>
                        <a:pt x="12" y="28"/>
                        <a:pt x="14" y="31"/>
                        <a:pt x="15" y="31"/>
                      </a:cubicBezTo>
                      <a:cubicBezTo>
                        <a:pt x="16" y="31"/>
                        <a:pt x="18" y="34"/>
                        <a:pt x="19" y="33"/>
                      </a:cubicBezTo>
                      <a:cubicBezTo>
                        <a:pt x="20" y="33"/>
                        <a:pt x="22" y="36"/>
                        <a:pt x="22" y="35"/>
                      </a:cubicBezTo>
                      <a:cubicBezTo>
                        <a:pt x="23" y="34"/>
                        <a:pt x="27" y="38"/>
                        <a:pt x="27" y="37"/>
                      </a:cubicBezTo>
                      <a:cubicBezTo>
                        <a:pt x="27" y="36"/>
                        <a:pt x="30" y="39"/>
                        <a:pt x="30" y="37"/>
                      </a:cubicBezTo>
                      <a:cubicBezTo>
                        <a:pt x="30" y="35"/>
                        <a:pt x="34" y="38"/>
                        <a:pt x="33" y="35"/>
                      </a:cubicBezTo>
                      <a:cubicBezTo>
                        <a:pt x="33" y="34"/>
                        <a:pt x="36" y="35"/>
                        <a:pt x="35" y="33"/>
                      </a:cubicBezTo>
                      <a:cubicBezTo>
                        <a:pt x="34" y="32"/>
                        <a:pt x="36" y="32"/>
                        <a:pt x="35" y="30"/>
                      </a:cubicBezTo>
                      <a:cubicBezTo>
                        <a:pt x="34" y="29"/>
                        <a:pt x="36" y="29"/>
                        <a:pt x="35" y="28"/>
                      </a:cubicBezTo>
                      <a:cubicBezTo>
                        <a:pt x="34" y="26"/>
                        <a:pt x="35" y="26"/>
                        <a:pt x="34" y="24"/>
                      </a:cubicBezTo>
                      <a:cubicBezTo>
                        <a:pt x="32" y="23"/>
                        <a:pt x="33" y="22"/>
                        <a:pt x="32" y="20"/>
                      </a:cubicBezTo>
                      <a:cubicBezTo>
                        <a:pt x="30" y="19"/>
                        <a:pt x="31" y="17"/>
                        <a:pt x="29" y="16"/>
                      </a:cubicBezTo>
                      <a:cubicBezTo>
                        <a:pt x="27" y="15"/>
                        <a:pt x="27" y="13"/>
                        <a:pt x="25" y="11"/>
                      </a:cubicBezTo>
                      <a:cubicBezTo>
                        <a:pt x="24" y="11"/>
                        <a:pt x="23" y="9"/>
                        <a:pt x="22" y="8"/>
                      </a:cubicBezTo>
                      <a:cubicBezTo>
                        <a:pt x="19" y="8"/>
                        <a:pt x="18" y="4"/>
                        <a:pt x="17" y="4"/>
                      </a:cubicBezTo>
                      <a:cubicBezTo>
                        <a:pt x="15" y="5"/>
                        <a:pt x="14" y="2"/>
                        <a:pt x="13" y="3"/>
                      </a:cubicBezTo>
                      <a:cubicBezTo>
                        <a:pt x="11" y="3"/>
                        <a:pt x="9" y="0"/>
                        <a:pt x="8" y="1"/>
                      </a:cubicBezTo>
                      <a:cubicBezTo>
                        <a:pt x="8" y="2"/>
                        <a:pt x="5" y="1"/>
                        <a:pt x="5" y="2"/>
                      </a:cubicBezTo>
                      <a:cubicBezTo>
                        <a:pt x="5" y="3"/>
                        <a:pt x="2" y="2"/>
                        <a:pt x="3" y="3"/>
                      </a:cubicBezTo>
                      <a:cubicBezTo>
                        <a:pt x="3" y="5"/>
                        <a:pt x="1" y="4"/>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5" name="Freeform 11596">
                  <a:extLst>
                    <a:ext uri="{FF2B5EF4-FFF2-40B4-BE49-F238E27FC236}">
                      <a16:creationId xmlns:a16="http://schemas.microsoft.com/office/drawing/2014/main" id="{151EC153-21EA-CAC8-380D-B4B1B3A77B0D}"/>
                    </a:ext>
                  </a:extLst>
                </p:cNvPr>
                <p:cNvSpPr>
                  <a:spLocks/>
                </p:cNvSpPr>
                <p:nvPr/>
              </p:nvSpPr>
              <p:spPr bwMode="auto">
                <a:xfrm>
                  <a:off x="4596" y="2418"/>
                  <a:ext cx="23" cy="32"/>
                </a:xfrm>
                <a:custGeom>
                  <a:avLst/>
                  <a:gdLst>
                    <a:gd name="T0" fmla="*/ 6 w 28"/>
                    <a:gd name="T1" fmla="*/ 15 h 39"/>
                    <a:gd name="T2" fmla="*/ 7 w 28"/>
                    <a:gd name="T3" fmla="*/ 14 h 39"/>
                    <a:gd name="T4" fmla="*/ 7 w 28"/>
                    <a:gd name="T5" fmla="*/ 13 h 39"/>
                    <a:gd name="T6" fmla="*/ 7 w 28"/>
                    <a:gd name="T7" fmla="*/ 12 h 39"/>
                    <a:gd name="T8" fmla="*/ 7 w 28"/>
                    <a:gd name="T9" fmla="*/ 11 h 39"/>
                    <a:gd name="T10" fmla="*/ 7 w 28"/>
                    <a:gd name="T11" fmla="*/ 9 h 39"/>
                    <a:gd name="T12" fmla="*/ 6 w 28"/>
                    <a:gd name="T13" fmla="*/ 7 h 39"/>
                    <a:gd name="T14" fmla="*/ 5 w 28"/>
                    <a:gd name="T15" fmla="*/ 6 h 39"/>
                    <a:gd name="T16" fmla="*/ 3 w 28"/>
                    <a:gd name="T17" fmla="*/ 4 h 39"/>
                    <a:gd name="T18" fmla="*/ 2 w 28"/>
                    <a:gd name="T19" fmla="*/ 2 h 39"/>
                    <a:gd name="T20" fmla="*/ 0 w 28"/>
                    <a:gd name="T21" fmla="*/ 2 h 39"/>
                    <a:gd name="T22" fmla="*/ 0 w 28"/>
                    <a:gd name="T23" fmla="*/ 1 h 39"/>
                    <a:gd name="T24" fmla="*/ 2 w 28"/>
                    <a:gd name="T25" fmla="*/ 2 h 39"/>
                    <a:gd name="T26" fmla="*/ 4 w 28"/>
                    <a:gd name="T27" fmla="*/ 2 h 39"/>
                    <a:gd name="T28" fmla="*/ 7 w 28"/>
                    <a:gd name="T29" fmla="*/ 4 h 39"/>
                    <a:gd name="T30" fmla="*/ 8 w 28"/>
                    <a:gd name="T31" fmla="*/ 5 h 39"/>
                    <a:gd name="T32" fmla="*/ 10 w 28"/>
                    <a:gd name="T33" fmla="*/ 7 h 39"/>
                    <a:gd name="T34" fmla="*/ 11 w 28"/>
                    <a:gd name="T35" fmla="*/ 9 h 39"/>
                    <a:gd name="T36" fmla="*/ 12 w 28"/>
                    <a:gd name="T37" fmla="*/ 11 h 39"/>
                    <a:gd name="T38" fmla="*/ 12 w 28"/>
                    <a:gd name="T39" fmla="*/ 13 h 39"/>
                    <a:gd name="T40" fmla="*/ 12 w 28"/>
                    <a:gd name="T41" fmla="*/ 14 h 39"/>
                    <a:gd name="T42" fmla="*/ 12 w 28"/>
                    <a:gd name="T43" fmla="*/ 15 h 39"/>
                    <a:gd name="T44" fmla="*/ 12 w 28"/>
                    <a:gd name="T45" fmla="*/ 16 h 39"/>
                    <a:gd name="T46" fmla="*/ 10 w 28"/>
                    <a:gd name="T47" fmla="*/ 17 h 39"/>
                    <a:gd name="T48" fmla="*/ 9 w 28"/>
                    <a:gd name="T49" fmla="*/ 17 h 39"/>
                    <a:gd name="T50" fmla="*/ 7 w 28"/>
                    <a:gd name="T51" fmla="*/ 16 h 39"/>
                    <a:gd name="T52" fmla="*/ 5 w 28"/>
                    <a:gd name="T53" fmla="*/ 15 h 39"/>
                    <a:gd name="T54" fmla="*/ 6 w 28"/>
                    <a:gd name="T55" fmla="*/ 15 h 3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39">
                      <a:moveTo>
                        <a:pt x="12" y="33"/>
                      </a:moveTo>
                      <a:cubicBezTo>
                        <a:pt x="11" y="31"/>
                        <a:pt x="15" y="34"/>
                        <a:pt x="15" y="31"/>
                      </a:cubicBezTo>
                      <a:cubicBezTo>
                        <a:pt x="14" y="30"/>
                        <a:pt x="18" y="31"/>
                        <a:pt x="16" y="29"/>
                      </a:cubicBezTo>
                      <a:cubicBezTo>
                        <a:pt x="15" y="28"/>
                        <a:pt x="18" y="28"/>
                        <a:pt x="16" y="27"/>
                      </a:cubicBezTo>
                      <a:cubicBezTo>
                        <a:pt x="16" y="25"/>
                        <a:pt x="18" y="26"/>
                        <a:pt x="16" y="24"/>
                      </a:cubicBezTo>
                      <a:cubicBezTo>
                        <a:pt x="15" y="23"/>
                        <a:pt x="16" y="22"/>
                        <a:pt x="15" y="20"/>
                      </a:cubicBezTo>
                      <a:cubicBezTo>
                        <a:pt x="14" y="19"/>
                        <a:pt x="15" y="18"/>
                        <a:pt x="13" y="16"/>
                      </a:cubicBezTo>
                      <a:cubicBezTo>
                        <a:pt x="12" y="15"/>
                        <a:pt x="12" y="13"/>
                        <a:pt x="10" y="12"/>
                      </a:cubicBezTo>
                      <a:cubicBezTo>
                        <a:pt x="9" y="11"/>
                        <a:pt x="8" y="9"/>
                        <a:pt x="7" y="8"/>
                      </a:cubicBezTo>
                      <a:cubicBezTo>
                        <a:pt x="5" y="7"/>
                        <a:pt x="4" y="5"/>
                        <a:pt x="3" y="4"/>
                      </a:cubicBezTo>
                      <a:cubicBezTo>
                        <a:pt x="2" y="4"/>
                        <a:pt x="1" y="3"/>
                        <a:pt x="0" y="2"/>
                      </a:cubicBezTo>
                      <a:cubicBezTo>
                        <a:pt x="0" y="1"/>
                        <a:pt x="0" y="1"/>
                        <a:pt x="0" y="1"/>
                      </a:cubicBezTo>
                      <a:cubicBezTo>
                        <a:pt x="1" y="0"/>
                        <a:pt x="3" y="3"/>
                        <a:pt x="5" y="3"/>
                      </a:cubicBezTo>
                      <a:cubicBezTo>
                        <a:pt x="6" y="2"/>
                        <a:pt x="7" y="5"/>
                        <a:pt x="9" y="4"/>
                      </a:cubicBezTo>
                      <a:cubicBezTo>
                        <a:pt x="10" y="4"/>
                        <a:pt x="11" y="8"/>
                        <a:pt x="14" y="8"/>
                      </a:cubicBezTo>
                      <a:cubicBezTo>
                        <a:pt x="15" y="9"/>
                        <a:pt x="16" y="11"/>
                        <a:pt x="17" y="11"/>
                      </a:cubicBezTo>
                      <a:cubicBezTo>
                        <a:pt x="19" y="13"/>
                        <a:pt x="19" y="15"/>
                        <a:pt x="21" y="16"/>
                      </a:cubicBezTo>
                      <a:cubicBezTo>
                        <a:pt x="23" y="17"/>
                        <a:pt x="22" y="19"/>
                        <a:pt x="24" y="20"/>
                      </a:cubicBezTo>
                      <a:cubicBezTo>
                        <a:pt x="25" y="22"/>
                        <a:pt x="24" y="23"/>
                        <a:pt x="26" y="24"/>
                      </a:cubicBezTo>
                      <a:cubicBezTo>
                        <a:pt x="27" y="26"/>
                        <a:pt x="26" y="26"/>
                        <a:pt x="27" y="28"/>
                      </a:cubicBezTo>
                      <a:cubicBezTo>
                        <a:pt x="28" y="29"/>
                        <a:pt x="26" y="29"/>
                        <a:pt x="27" y="30"/>
                      </a:cubicBezTo>
                      <a:cubicBezTo>
                        <a:pt x="28" y="32"/>
                        <a:pt x="26" y="32"/>
                        <a:pt x="27" y="33"/>
                      </a:cubicBezTo>
                      <a:cubicBezTo>
                        <a:pt x="28" y="35"/>
                        <a:pt x="25" y="34"/>
                        <a:pt x="25" y="35"/>
                      </a:cubicBezTo>
                      <a:cubicBezTo>
                        <a:pt x="26" y="38"/>
                        <a:pt x="22" y="35"/>
                        <a:pt x="22" y="37"/>
                      </a:cubicBezTo>
                      <a:cubicBezTo>
                        <a:pt x="22" y="39"/>
                        <a:pt x="19" y="36"/>
                        <a:pt x="19" y="37"/>
                      </a:cubicBezTo>
                      <a:cubicBezTo>
                        <a:pt x="19" y="38"/>
                        <a:pt x="15" y="34"/>
                        <a:pt x="14" y="35"/>
                      </a:cubicBezTo>
                      <a:cubicBezTo>
                        <a:pt x="14" y="36"/>
                        <a:pt x="12" y="34"/>
                        <a:pt x="11" y="33"/>
                      </a:cubicBezTo>
                      <a:cubicBezTo>
                        <a:pt x="11" y="33"/>
                        <a:pt x="12" y="33"/>
                        <a:pt x="12" y="33"/>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6" name="Freeform 11597">
                  <a:extLst>
                    <a:ext uri="{FF2B5EF4-FFF2-40B4-BE49-F238E27FC236}">
                      <a16:creationId xmlns:a16="http://schemas.microsoft.com/office/drawing/2014/main" id="{B222BA08-88E0-5692-F7EE-E8FB4A2AF44E}"/>
                    </a:ext>
                  </a:extLst>
                </p:cNvPr>
                <p:cNvSpPr>
                  <a:spLocks/>
                </p:cNvSpPr>
                <p:nvPr/>
              </p:nvSpPr>
              <p:spPr bwMode="auto">
                <a:xfrm>
                  <a:off x="4605" y="2426"/>
                  <a:ext cx="14" cy="24"/>
                </a:xfrm>
                <a:custGeom>
                  <a:avLst/>
                  <a:gdLst>
                    <a:gd name="T0" fmla="*/ 0 w 17"/>
                    <a:gd name="T1" fmla="*/ 11 h 29"/>
                    <a:gd name="T2" fmla="*/ 2 w 17"/>
                    <a:gd name="T3" fmla="*/ 12 h 29"/>
                    <a:gd name="T4" fmla="*/ 4 w 17"/>
                    <a:gd name="T5" fmla="*/ 12 h 29"/>
                    <a:gd name="T6" fmla="*/ 5 w 17"/>
                    <a:gd name="T7" fmla="*/ 12 h 29"/>
                    <a:gd name="T8" fmla="*/ 7 w 17"/>
                    <a:gd name="T9" fmla="*/ 12 h 29"/>
                    <a:gd name="T10" fmla="*/ 7 w 17"/>
                    <a:gd name="T11" fmla="*/ 11 h 29"/>
                    <a:gd name="T12" fmla="*/ 7 w 17"/>
                    <a:gd name="T13" fmla="*/ 10 h 29"/>
                    <a:gd name="T14" fmla="*/ 7 w 17"/>
                    <a:gd name="T15" fmla="*/ 8 h 29"/>
                    <a:gd name="T16" fmla="*/ 7 w 17"/>
                    <a:gd name="T17" fmla="*/ 7 h 29"/>
                    <a:gd name="T18" fmla="*/ 6 w 17"/>
                    <a:gd name="T19" fmla="*/ 5 h 29"/>
                    <a:gd name="T20" fmla="*/ 5 w 17"/>
                    <a:gd name="T21" fmla="*/ 2 h 29"/>
                    <a:gd name="T22" fmla="*/ 2 w 17"/>
                    <a:gd name="T23" fmla="*/ 1 h 29"/>
                    <a:gd name="T24" fmla="*/ 2 w 17"/>
                    <a:gd name="T25" fmla="*/ 0 h 29"/>
                    <a:gd name="T26" fmla="*/ 3 w 17"/>
                    <a:gd name="T27" fmla="*/ 2 h 29"/>
                    <a:gd name="T28" fmla="*/ 5 w 17"/>
                    <a:gd name="T29" fmla="*/ 3 h 29"/>
                    <a:gd name="T30" fmla="*/ 6 w 17"/>
                    <a:gd name="T31" fmla="*/ 5 h 29"/>
                    <a:gd name="T32" fmla="*/ 6 w 17"/>
                    <a:gd name="T33" fmla="*/ 7 h 29"/>
                    <a:gd name="T34" fmla="*/ 6 w 17"/>
                    <a:gd name="T35" fmla="*/ 8 h 29"/>
                    <a:gd name="T36" fmla="*/ 6 w 17"/>
                    <a:gd name="T37" fmla="*/ 10 h 29"/>
                    <a:gd name="T38" fmla="*/ 6 w 17"/>
                    <a:gd name="T39" fmla="*/ 10 h 29"/>
                    <a:gd name="T40" fmla="*/ 4 w 17"/>
                    <a:gd name="T41" fmla="*/ 12 h 29"/>
                    <a:gd name="T42" fmla="*/ 2 w 17"/>
                    <a:gd name="T43" fmla="*/ 12 h 29"/>
                    <a:gd name="T44" fmla="*/ 1 w 17"/>
                    <a:gd name="T45" fmla="*/ 10 h 29"/>
                    <a:gd name="T46" fmla="*/ 1 w 17"/>
                    <a:gd name="T47" fmla="*/ 11 h 29"/>
                    <a:gd name="T48" fmla="*/ 0 w 17"/>
                    <a:gd name="T49" fmla="*/ 11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 h="29">
                      <a:moveTo>
                        <a:pt x="0" y="23"/>
                      </a:moveTo>
                      <a:cubicBezTo>
                        <a:pt x="1" y="24"/>
                        <a:pt x="3" y="26"/>
                        <a:pt x="3" y="25"/>
                      </a:cubicBezTo>
                      <a:cubicBezTo>
                        <a:pt x="4" y="24"/>
                        <a:pt x="8" y="28"/>
                        <a:pt x="8" y="27"/>
                      </a:cubicBezTo>
                      <a:cubicBezTo>
                        <a:pt x="8" y="26"/>
                        <a:pt x="11" y="29"/>
                        <a:pt x="11" y="27"/>
                      </a:cubicBezTo>
                      <a:cubicBezTo>
                        <a:pt x="11" y="25"/>
                        <a:pt x="15" y="28"/>
                        <a:pt x="14" y="25"/>
                      </a:cubicBezTo>
                      <a:cubicBezTo>
                        <a:pt x="14" y="24"/>
                        <a:pt x="17" y="25"/>
                        <a:pt x="16" y="23"/>
                      </a:cubicBezTo>
                      <a:cubicBezTo>
                        <a:pt x="15" y="22"/>
                        <a:pt x="17" y="22"/>
                        <a:pt x="16" y="20"/>
                      </a:cubicBezTo>
                      <a:cubicBezTo>
                        <a:pt x="15" y="19"/>
                        <a:pt x="17" y="19"/>
                        <a:pt x="16" y="18"/>
                      </a:cubicBezTo>
                      <a:cubicBezTo>
                        <a:pt x="15" y="16"/>
                        <a:pt x="16" y="16"/>
                        <a:pt x="15" y="14"/>
                      </a:cubicBezTo>
                      <a:cubicBezTo>
                        <a:pt x="13" y="13"/>
                        <a:pt x="14" y="12"/>
                        <a:pt x="13" y="10"/>
                      </a:cubicBezTo>
                      <a:cubicBezTo>
                        <a:pt x="11" y="9"/>
                        <a:pt x="12" y="7"/>
                        <a:pt x="10" y="6"/>
                      </a:cubicBezTo>
                      <a:cubicBezTo>
                        <a:pt x="8" y="5"/>
                        <a:pt x="8" y="3"/>
                        <a:pt x="6" y="1"/>
                      </a:cubicBezTo>
                      <a:cubicBezTo>
                        <a:pt x="6" y="1"/>
                        <a:pt x="5" y="1"/>
                        <a:pt x="5" y="0"/>
                      </a:cubicBezTo>
                      <a:cubicBezTo>
                        <a:pt x="6" y="1"/>
                        <a:pt x="6" y="2"/>
                        <a:pt x="7" y="3"/>
                      </a:cubicBezTo>
                      <a:cubicBezTo>
                        <a:pt x="9" y="4"/>
                        <a:pt x="9" y="6"/>
                        <a:pt x="10" y="7"/>
                      </a:cubicBezTo>
                      <a:cubicBezTo>
                        <a:pt x="12" y="9"/>
                        <a:pt x="11" y="10"/>
                        <a:pt x="12" y="11"/>
                      </a:cubicBezTo>
                      <a:cubicBezTo>
                        <a:pt x="13" y="13"/>
                        <a:pt x="12" y="13"/>
                        <a:pt x="13" y="15"/>
                      </a:cubicBezTo>
                      <a:cubicBezTo>
                        <a:pt x="14" y="16"/>
                        <a:pt x="12" y="16"/>
                        <a:pt x="13" y="17"/>
                      </a:cubicBezTo>
                      <a:cubicBezTo>
                        <a:pt x="14" y="19"/>
                        <a:pt x="12" y="19"/>
                        <a:pt x="13" y="20"/>
                      </a:cubicBezTo>
                      <a:cubicBezTo>
                        <a:pt x="15" y="22"/>
                        <a:pt x="11" y="21"/>
                        <a:pt x="12" y="22"/>
                      </a:cubicBezTo>
                      <a:cubicBezTo>
                        <a:pt x="12" y="25"/>
                        <a:pt x="8" y="22"/>
                        <a:pt x="8" y="24"/>
                      </a:cubicBezTo>
                      <a:cubicBezTo>
                        <a:pt x="8" y="26"/>
                        <a:pt x="5" y="23"/>
                        <a:pt x="5" y="24"/>
                      </a:cubicBezTo>
                      <a:cubicBezTo>
                        <a:pt x="5" y="25"/>
                        <a:pt x="2" y="23"/>
                        <a:pt x="1" y="22"/>
                      </a:cubicBezTo>
                      <a:cubicBezTo>
                        <a:pt x="1" y="22"/>
                        <a:pt x="1" y="22"/>
                        <a:pt x="1" y="23"/>
                      </a:cubicBezTo>
                      <a:cubicBezTo>
                        <a:pt x="1" y="23"/>
                        <a:pt x="0" y="23"/>
                        <a:pt x="0" y="23"/>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7" name="Freeform 11598">
                  <a:extLst>
                    <a:ext uri="{FF2B5EF4-FFF2-40B4-BE49-F238E27FC236}">
                      <a16:creationId xmlns:a16="http://schemas.microsoft.com/office/drawing/2014/main" id="{ADFACBF4-8727-9B98-E2A1-58F9383E64AB}"/>
                    </a:ext>
                  </a:extLst>
                </p:cNvPr>
                <p:cNvSpPr>
                  <a:spLocks/>
                </p:cNvSpPr>
                <p:nvPr/>
              </p:nvSpPr>
              <p:spPr bwMode="auto">
                <a:xfrm>
                  <a:off x="4600" y="2424"/>
                  <a:ext cx="2" cy="3"/>
                </a:xfrm>
                <a:custGeom>
                  <a:avLst/>
                  <a:gdLst>
                    <a:gd name="T0" fmla="*/ 0 w 2"/>
                    <a:gd name="T1" fmla="*/ 0 h 3"/>
                    <a:gd name="T2" fmla="*/ 2 w 2"/>
                    <a:gd name="T3" fmla="*/ 2 h 3"/>
                    <a:gd name="T4" fmla="*/ 1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1"/>
                        <a:pt x="1" y="2"/>
                        <a:pt x="2" y="2"/>
                      </a:cubicBezTo>
                      <a:cubicBezTo>
                        <a:pt x="2" y="3"/>
                        <a:pt x="2" y="3"/>
                        <a:pt x="1" y="2"/>
                      </a:cubicBezTo>
                      <a:cubicBezTo>
                        <a:pt x="0"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8" name="Freeform 11599">
                  <a:extLst>
                    <a:ext uri="{FF2B5EF4-FFF2-40B4-BE49-F238E27FC236}">
                      <a16:creationId xmlns:a16="http://schemas.microsoft.com/office/drawing/2014/main" id="{A1D5C8F7-CC56-F658-5628-981D4B1074E7}"/>
                    </a:ext>
                  </a:extLst>
                </p:cNvPr>
                <p:cNvSpPr>
                  <a:spLocks/>
                </p:cNvSpPr>
                <p:nvPr/>
              </p:nvSpPr>
              <p:spPr bwMode="auto">
                <a:xfrm>
                  <a:off x="4596" y="2423"/>
                  <a:ext cx="3" cy="2"/>
                </a:xfrm>
                <a:custGeom>
                  <a:avLst/>
                  <a:gdLst>
                    <a:gd name="T0" fmla="*/ 0 w 3"/>
                    <a:gd name="T1" fmla="*/ 0 h 3"/>
                    <a:gd name="T2" fmla="*/ 2 w 3"/>
                    <a:gd name="T3" fmla="*/ 1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2" y="0"/>
                        <a:pt x="3" y="3"/>
                        <a:pt x="2" y="3"/>
                      </a:cubicBezTo>
                      <a:cubicBezTo>
                        <a:pt x="1" y="3"/>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19" name="Freeform 11600">
                  <a:extLst>
                    <a:ext uri="{FF2B5EF4-FFF2-40B4-BE49-F238E27FC236}">
                      <a16:creationId xmlns:a16="http://schemas.microsoft.com/office/drawing/2014/main" id="{9D6D5E8E-C296-6478-DE71-08A6F4CBDB94}"/>
                    </a:ext>
                  </a:extLst>
                </p:cNvPr>
                <p:cNvSpPr>
                  <a:spLocks/>
                </p:cNvSpPr>
                <p:nvPr/>
              </p:nvSpPr>
              <p:spPr bwMode="auto">
                <a:xfrm>
                  <a:off x="4600" y="2429"/>
                  <a:ext cx="3" cy="3"/>
                </a:xfrm>
                <a:custGeom>
                  <a:avLst/>
                  <a:gdLst>
                    <a:gd name="T0" fmla="*/ 1 w 3"/>
                    <a:gd name="T1" fmla="*/ 0 h 4"/>
                    <a:gd name="T2" fmla="*/ 0 w 3"/>
                    <a:gd name="T3" fmla="*/ 1 h 4"/>
                    <a:gd name="T4" fmla="*/ 3 w 3"/>
                    <a:gd name="T5" fmla="*/ 2 h 4"/>
                    <a:gd name="T6" fmla="*/ 1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0"/>
                      </a:moveTo>
                      <a:cubicBezTo>
                        <a:pt x="1" y="0"/>
                        <a:pt x="0" y="0"/>
                        <a:pt x="0" y="1"/>
                      </a:cubicBezTo>
                      <a:cubicBezTo>
                        <a:pt x="0" y="2"/>
                        <a:pt x="2" y="3"/>
                        <a:pt x="3" y="4"/>
                      </a:cubicBezTo>
                      <a:cubicBezTo>
                        <a:pt x="2"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0" name="Freeform 11601">
                  <a:extLst>
                    <a:ext uri="{FF2B5EF4-FFF2-40B4-BE49-F238E27FC236}">
                      <a16:creationId xmlns:a16="http://schemas.microsoft.com/office/drawing/2014/main" id="{AE4524DE-77EF-E018-7566-3F18E8A9EF2E}"/>
                    </a:ext>
                  </a:extLst>
                </p:cNvPr>
                <p:cNvSpPr>
                  <a:spLocks/>
                </p:cNvSpPr>
                <p:nvPr/>
              </p:nvSpPr>
              <p:spPr bwMode="auto">
                <a:xfrm>
                  <a:off x="4595" y="2427"/>
                  <a:ext cx="3" cy="4"/>
                </a:xfrm>
                <a:custGeom>
                  <a:avLst/>
                  <a:gdLst>
                    <a:gd name="T0" fmla="*/ 0 w 4"/>
                    <a:gd name="T1" fmla="*/ 0 h 5"/>
                    <a:gd name="T2" fmla="*/ 2 w 4"/>
                    <a:gd name="T3" fmla="*/ 1 h 5"/>
                    <a:gd name="T4" fmla="*/ 2 w 4"/>
                    <a:gd name="T5" fmla="*/ 2 h 5"/>
                    <a:gd name="T6" fmla="*/ 2 w 4"/>
                    <a:gd name="T7" fmla="*/ 2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cubicBezTo>
                        <a:pt x="1" y="0"/>
                        <a:pt x="1" y="0"/>
                        <a:pt x="2" y="1"/>
                      </a:cubicBezTo>
                      <a:cubicBezTo>
                        <a:pt x="2" y="1"/>
                        <a:pt x="4" y="5"/>
                        <a:pt x="3" y="4"/>
                      </a:cubicBezTo>
                      <a:cubicBezTo>
                        <a:pt x="3" y="4"/>
                        <a:pt x="3" y="3"/>
                        <a:pt x="2" y="3"/>
                      </a:cubicBezTo>
                      <a:cubicBezTo>
                        <a:pt x="2" y="2"/>
                        <a:pt x="1"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1" name="Freeform 11602">
                  <a:extLst>
                    <a:ext uri="{FF2B5EF4-FFF2-40B4-BE49-F238E27FC236}">
                      <a16:creationId xmlns:a16="http://schemas.microsoft.com/office/drawing/2014/main" id="{C95F706D-2719-F13C-014F-397A7877CDC3}"/>
                    </a:ext>
                  </a:extLst>
                </p:cNvPr>
                <p:cNvSpPr>
                  <a:spLocks/>
                </p:cNvSpPr>
                <p:nvPr/>
              </p:nvSpPr>
              <p:spPr bwMode="auto">
                <a:xfrm>
                  <a:off x="4593" y="2422"/>
                  <a:ext cx="2" cy="3"/>
                </a:xfrm>
                <a:custGeom>
                  <a:avLst/>
                  <a:gdLst>
                    <a:gd name="T0" fmla="*/ 2 w 2"/>
                    <a:gd name="T1" fmla="*/ 1 h 4"/>
                    <a:gd name="T2" fmla="*/ 2 w 2"/>
                    <a:gd name="T3" fmla="*/ 2 h 4"/>
                    <a:gd name="T4" fmla="*/ 2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0" y="0"/>
                        <a:pt x="1" y="3"/>
                        <a:pt x="2" y="4"/>
                      </a:cubicBezTo>
                      <a:cubicBezTo>
                        <a:pt x="2" y="3"/>
                        <a:pt x="1"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2" name="Freeform 11603">
                  <a:extLst>
                    <a:ext uri="{FF2B5EF4-FFF2-40B4-BE49-F238E27FC236}">
                      <a16:creationId xmlns:a16="http://schemas.microsoft.com/office/drawing/2014/main" id="{EE295DAC-7DD4-240B-DC95-1176957DC8C7}"/>
                    </a:ext>
                  </a:extLst>
                </p:cNvPr>
                <p:cNvSpPr>
                  <a:spLocks/>
                </p:cNvSpPr>
                <p:nvPr/>
              </p:nvSpPr>
              <p:spPr bwMode="auto">
                <a:xfrm>
                  <a:off x="4606" y="2434"/>
                  <a:ext cx="3" cy="4"/>
                </a:xfrm>
                <a:custGeom>
                  <a:avLst/>
                  <a:gdLst>
                    <a:gd name="T0" fmla="*/ 0 w 4"/>
                    <a:gd name="T1" fmla="*/ 1 h 6"/>
                    <a:gd name="T2" fmla="*/ 1 w 4"/>
                    <a:gd name="T3" fmla="*/ 1 h 6"/>
                    <a:gd name="T4" fmla="*/ 0 w 4"/>
                    <a:gd name="T5" fmla="*/ 1 h 6"/>
                    <a:gd name="T6" fmla="*/ 0 60000 65536"/>
                    <a:gd name="T7" fmla="*/ 0 60000 65536"/>
                    <a:gd name="T8" fmla="*/ 0 60000 65536"/>
                  </a:gdLst>
                  <a:ahLst/>
                  <a:cxnLst>
                    <a:cxn ang="T6">
                      <a:pos x="T0" y="T1"/>
                    </a:cxn>
                    <a:cxn ang="T7">
                      <a:pos x="T2" y="T3"/>
                    </a:cxn>
                    <a:cxn ang="T8">
                      <a:pos x="T4" y="T5"/>
                    </a:cxn>
                  </a:cxnLst>
                  <a:rect l="0" t="0" r="r" b="b"/>
                  <a:pathLst>
                    <a:path w="4" h="6">
                      <a:moveTo>
                        <a:pt x="0" y="1"/>
                      </a:moveTo>
                      <a:cubicBezTo>
                        <a:pt x="0" y="0"/>
                        <a:pt x="4" y="6"/>
                        <a:pt x="1" y="4"/>
                      </a:cubicBezTo>
                      <a:cubicBezTo>
                        <a:pt x="1"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3" name="Freeform 11604">
                  <a:extLst>
                    <a:ext uri="{FF2B5EF4-FFF2-40B4-BE49-F238E27FC236}">
                      <a16:creationId xmlns:a16="http://schemas.microsoft.com/office/drawing/2014/main" id="{5A4FB0D4-B13E-27FB-2FAC-EFFE6DD7DD7F}"/>
                    </a:ext>
                  </a:extLst>
                </p:cNvPr>
                <p:cNvSpPr>
                  <a:spLocks/>
                </p:cNvSpPr>
                <p:nvPr/>
              </p:nvSpPr>
              <p:spPr bwMode="auto">
                <a:xfrm>
                  <a:off x="4600" y="2434"/>
                  <a:ext cx="4" cy="4"/>
                </a:xfrm>
                <a:custGeom>
                  <a:avLst/>
                  <a:gdLst>
                    <a:gd name="T0" fmla="*/ 2 w 4"/>
                    <a:gd name="T1" fmla="*/ 1 h 5"/>
                    <a:gd name="T2" fmla="*/ 4 w 4"/>
                    <a:gd name="T3" fmla="*/ 2 h 5"/>
                    <a:gd name="T4" fmla="*/ 3 w 4"/>
                    <a:gd name="T5" fmla="*/ 2 h 5"/>
                    <a:gd name="T6" fmla="*/ 2 w 4"/>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2" y="1"/>
                      </a:moveTo>
                      <a:cubicBezTo>
                        <a:pt x="0" y="0"/>
                        <a:pt x="3" y="4"/>
                        <a:pt x="4" y="5"/>
                      </a:cubicBezTo>
                      <a:cubicBezTo>
                        <a:pt x="4" y="4"/>
                        <a:pt x="3" y="4"/>
                        <a:pt x="3" y="3"/>
                      </a:cubicBezTo>
                      <a:cubicBezTo>
                        <a:pt x="2" y="2"/>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4" name="Freeform 11605">
                  <a:extLst>
                    <a:ext uri="{FF2B5EF4-FFF2-40B4-BE49-F238E27FC236}">
                      <a16:creationId xmlns:a16="http://schemas.microsoft.com/office/drawing/2014/main" id="{C945C5DA-6099-B44D-D425-C931B9126BFA}"/>
                    </a:ext>
                  </a:extLst>
                </p:cNvPr>
                <p:cNvSpPr>
                  <a:spLocks/>
                </p:cNvSpPr>
                <p:nvPr/>
              </p:nvSpPr>
              <p:spPr bwMode="auto">
                <a:xfrm>
                  <a:off x="4595" y="2432"/>
                  <a:ext cx="3" cy="3"/>
                </a:xfrm>
                <a:custGeom>
                  <a:avLst/>
                  <a:gdLst>
                    <a:gd name="T0" fmla="*/ 0 w 3"/>
                    <a:gd name="T1" fmla="*/ 0 h 4"/>
                    <a:gd name="T2" fmla="*/ 2 w 3"/>
                    <a:gd name="T3" fmla="*/ 2 h 4"/>
                    <a:gd name="T4" fmla="*/ 0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2" y="1"/>
                        <a:pt x="3" y="4"/>
                        <a:pt x="2" y="4"/>
                      </a:cubicBezTo>
                      <a:cubicBezTo>
                        <a:pt x="2" y="3"/>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5" name="Freeform 11606">
                  <a:extLst>
                    <a:ext uri="{FF2B5EF4-FFF2-40B4-BE49-F238E27FC236}">
                      <a16:creationId xmlns:a16="http://schemas.microsoft.com/office/drawing/2014/main" id="{FCDF83BA-1EE0-5B9D-2BDA-BBE119FFDECD}"/>
                    </a:ext>
                  </a:extLst>
                </p:cNvPr>
                <p:cNvSpPr>
                  <a:spLocks/>
                </p:cNvSpPr>
                <p:nvPr/>
              </p:nvSpPr>
              <p:spPr bwMode="auto">
                <a:xfrm>
                  <a:off x="4592" y="2427"/>
                  <a:ext cx="2" cy="2"/>
                </a:xfrm>
                <a:custGeom>
                  <a:avLst/>
                  <a:gdLst>
                    <a:gd name="T0" fmla="*/ 1 w 2"/>
                    <a:gd name="T1" fmla="*/ 0 h 3"/>
                    <a:gd name="T2" fmla="*/ 2 w 2"/>
                    <a:gd name="T3" fmla="*/ 1 h 3"/>
                    <a:gd name="T4" fmla="*/ 1 w 2"/>
                    <a:gd name="T5" fmla="*/ 1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0" y="0"/>
                        <a:pt x="1" y="3"/>
                        <a:pt x="2" y="3"/>
                      </a:cubicBezTo>
                      <a:cubicBezTo>
                        <a:pt x="2"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6" name="Freeform 11607">
                  <a:extLst>
                    <a:ext uri="{FF2B5EF4-FFF2-40B4-BE49-F238E27FC236}">
                      <a16:creationId xmlns:a16="http://schemas.microsoft.com/office/drawing/2014/main" id="{6CC52759-A2A6-7894-6F42-AB89869569F5}"/>
                    </a:ext>
                  </a:extLst>
                </p:cNvPr>
                <p:cNvSpPr>
                  <a:spLocks/>
                </p:cNvSpPr>
                <p:nvPr/>
              </p:nvSpPr>
              <p:spPr bwMode="auto">
                <a:xfrm>
                  <a:off x="4605" y="2438"/>
                  <a:ext cx="1" cy="4"/>
                </a:xfrm>
                <a:custGeom>
                  <a:avLst/>
                  <a:gdLst>
                    <a:gd name="T0" fmla="*/ 0 w 1"/>
                    <a:gd name="T1" fmla="*/ 0 h 4"/>
                    <a:gd name="T2" fmla="*/ 0 w 1"/>
                    <a:gd name="T3" fmla="*/ 3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1"/>
                        <a:pt x="1" y="4"/>
                        <a:pt x="0" y="3"/>
                      </a:cubicBezTo>
                      <a:cubicBezTo>
                        <a:pt x="0" y="2"/>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7" name="Freeform 11608">
                  <a:extLst>
                    <a:ext uri="{FF2B5EF4-FFF2-40B4-BE49-F238E27FC236}">
                      <a16:creationId xmlns:a16="http://schemas.microsoft.com/office/drawing/2014/main" id="{7F90F090-970B-90FC-C3F3-F051B0D12A6D}"/>
                    </a:ext>
                  </a:extLst>
                </p:cNvPr>
                <p:cNvSpPr>
                  <a:spLocks/>
                </p:cNvSpPr>
                <p:nvPr/>
              </p:nvSpPr>
              <p:spPr bwMode="auto">
                <a:xfrm>
                  <a:off x="4600" y="2438"/>
                  <a:ext cx="4" cy="3"/>
                </a:xfrm>
                <a:custGeom>
                  <a:avLst/>
                  <a:gdLst>
                    <a:gd name="T0" fmla="*/ 0 w 4"/>
                    <a:gd name="T1" fmla="*/ 0 h 4"/>
                    <a:gd name="T2" fmla="*/ 4 w 4"/>
                    <a:gd name="T3" fmla="*/ 2 h 4"/>
                    <a:gd name="T4" fmla="*/ 2 w 4"/>
                    <a:gd name="T5" fmla="*/ 2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cubicBezTo>
                        <a:pt x="0" y="0"/>
                        <a:pt x="2" y="4"/>
                        <a:pt x="4" y="4"/>
                      </a:cubicBezTo>
                      <a:cubicBezTo>
                        <a:pt x="3" y="4"/>
                        <a:pt x="2" y="4"/>
                        <a:pt x="2" y="3"/>
                      </a:cubicBezTo>
                      <a:cubicBezTo>
                        <a:pt x="1" y="2"/>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8" name="Freeform 11609">
                  <a:extLst>
                    <a:ext uri="{FF2B5EF4-FFF2-40B4-BE49-F238E27FC236}">
                      <a16:creationId xmlns:a16="http://schemas.microsoft.com/office/drawing/2014/main" id="{D229986D-5923-08F1-AF6C-7C87396F4F74}"/>
                    </a:ext>
                  </a:extLst>
                </p:cNvPr>
                <p:cNvSpPr>
                  <a:spLocks/>
                </p:cNvSpPr>
                <p:nvPr/>
              </p:nvSpPr>
              <p:spPr bwMode="auto">
                <a:xfrm>
                  <a:off x="4598" y="2438"/>
                  <a:ext cx="2" cy="2"/>
                </a:xfrm>
                <a:custGeom>
                  <a:avLst/>
                  <a:gdLst>
                    <a:gd name="T0" fmla="*/ 0 w 3"/>
                    <a:gd name="T1" fmla="*/ 0 h 3"/>
                    <a:gd name="T2" fmla="*/ 1 w 3"/>
                    <a:gd name="T3" fmla="*/ 1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2" y="3"/>
                        <a:pt x="3" y="3"/>
                      </a:cubicBezTo>
                      <a:cubicBezTo>
                        <a:pt x="3"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29" name="Freeform 11610">
                  <a:extLst>
                    <a:ext uri="{FF2B5EF4-FFF2-40B4-BE49-F238E27FC236}">
                      <a16:creationId xmlns:a16="http://schemas.microsoft.com/office/drawing/2014/main" id="{339E1BFD-BCD2-269E-B71C-AF18A9564A74}"/>
                    </a:ext>
                  </a:extLst>
                </p:cNvPr>
                <p:cNvSpPr>
                  <a:spLocks/>
                </p:cNvSpPr>
                <p:nvPr/>
              </p:nvSpPr>
              <p:spPr bwMode="auto">
                <a:xfrm>
                  <a:off x="4516" y="2456"/>
                  <a:ext cx="21" cy="37"/>
                </a:xfrm>
                <a:custGeom>
                  <a:avLst/>
                  <a:gdLst>
                    <a:gd name="T0" fmla="*/ 3 w 25"/>
                    <a:gd name="T1" fmla="*/ 2 h 45"/>
                    <a:gd name="T2" fmla="*/ 2 w 25"/>
                    <a:gd name="T3" fmla="*/ 2 h 45"/>
                    <a:gd name="T4" fmla="*/ 1 w 25"/>
                    <a:gd name="T5" fmla="*/ 5 h 45"/>
                    <a:gd name="T6" fmla="*/ 1 w 25"/>
                    <a:gd name="T7" fmla="*/ 8 h 45"/>
                    <a:gd name="T8" fmla="*/ 2 w 25"/>
                    <a:gd name="T9" fmla="*/ 12 h 45"/>
                    <a:gd name="T10" fmla="*/ 3 w 25"/>
                    <a:gd name="T11" fmla="*/ 14 h 45"/>
                    <a:gd name="T12" fmla="*/ 3 w 25"/>
                    <a:gd name="T13" fmla="*/ 16 h 45"/>
                    <a:gd name="T14" fmla="*/ 5 w 25"/>
                    <a:gd name="T15" fmla="*/ 17 h 45"/>
                    <a:gd name="T16" fmla="*/ 5 w 25"/>
                    <a:gd name="T17" fmla="*/ 18 h 45"/>
                    <a:gd name="T18" fmla="*/ 6 w 25"/>
                    <a:gd name="T19" fmla="*/ 20 h 45"/>
                    <a:gd name="T20" fmla="*/ 7 w 25"/>
                    <a:gd name="T21" fmla="*/ 20 h 45"/>
                    <a:gd name="T22" fmla="*/ 8 w 25"/>
                    <a:gd name="T23" fmla="*/ 21 h 45"/>
                    <a:gd name="T24" fmla="*/ 8 w 25"/>
                    <a:gd name="T25" fmla="*/ 21 h 45"/>
                    <a:gd name="T26" fmla="*/ 9 w 25"/>
                    <a:gd name="T27" fmla="*/ 21 h 45"/>
                    <a:gd name="T28" fmla="*/ 9 w 25"/>
                    <a:gd name="T29" fmla="*/ 21 h 45"/>
                    <a:gd name="T30" fmla="*/ 10 w 25"/>
                    <a:gd name="T31" fmla="*/ 20 h 45"/>
                    <a:gd name="T32" fmla="*/ 11 w 25"/>
                    <a:gd name="T33" fmla="*/ 18 h 45"/>
                    <a:gd name="T34" fmla="*/ 11 w 25"/>
                    <a:gd name="T35" fmla="*/ 17 h 45"/>
                    <a:gd name="T36" fmla="*/ 12 w 25"/>
                    <a:gd name="T37" fmla="*/ 16 h 45"/>
                    <a:gd name="T38" fmla="*/ 12 w 25"/>
                    <a:gd name="T39" fmla="*/ 14 h 45"/>
                    <a:gd name="T40" fmla="*/ 11 w 25"/>
                    <a:gd name="T41" fmla="*/ 12 h 45"/>
                    <a:gd name="T42" fmla="*/ 11 w 25"/>
                    <a:gd name="T43" fmla="*/ 9 h 45"/>
                    <a:gd name="T44" fmla="*/ 11 w 25"/>
                    <a:gd name="T45" fmla="*/ 7 h 45"/>
                    <a:gd name="T46" fmla="*/ 9 w 25"/>
                    <a:gd name="T47" fmla="*/ 4 h 45"/>
                    <a:gd name="T48" fmla="*/ 8 w 25"/>
                    <a:gd name="T49" fmla="*/ 2 h 45"/>
                    <a:gd name="T50" fmla="*/ 6 w 25"/>
                    <a:gd name="T51" fmla="*/ 2 h 45"/>
                    <a:gd name="T52" fmla="*/ 6 w 25"/>
                    <a:gd name="T53" fmla="*/ 2 h 45"/>
                    <a:gd name="T54" fmla="*/ 5 w 25"/>
                    <a:gd name="T55" fmla="*/ 1 h 45"/>
                    <a:gd name="T56" fmla="*/ 4 w 25"/>
                    <a:gd name="T57" fmla="*/ 1 h 45"/>
                    <a:gd name="T58" fmla="*/ 3 w 25"/>
                    <a:gd name="T59" fmla="*/ 1 h 45"/>
                    <a:gd name="T60" fmla="*/ 3 w 25"/>
                    <a:gd name="T61" fmla="*/ 2 h 45"/>
                    <a:gd name="T62" fmla="*/ 3 w 25"/>
                    <a:gd name="T63" fmla="*/ 2 h 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45">
                      <a:moveTo>
                        <a:pt x="4" y="2"/>
                      </a:moveTo>
                      <a:cubicBezTo>
                        <a:pt x="4" y="5"/>
                        <a:pt x="2" y="4"/>
                        <a:pt x="2" y="6"/>
                      </a:cubicBezTo>
                      <a:cubicBezTo>
                        <a:pt x="2" y="9"/>
                        <a:pt x="0" y="9"/>
                        <a:pt x="1" y="11"/>
                      </a:cubicBezTo>
                      <a:cubicBezTo>
                        <a:pt x="2" y="14"/>
                        <a:pt x="0" y="15"/>
                        <a:pt x="1" y="18"/>
                      </a:cubicBezTo>
                      <a:cubicBezTo>
                        <a:pt x="2" y="20"/>
                        <a:pt x="1" y="24"/>
                        <a:pt x="2" y="26"/>
                      </a:cubicBezTo>
                      <a:cubicBezTo>
                        <a:pt x="3" y="27"/>
                        <a:pt x="3" y="31"/>
                        <a:pt x="4" y="31"/>
                      </a:cubicBezTo>
                      <a:cubicBezTo>
                        <a:pt x="5" y="32"/>
                        <a:pt x="5" y="35"/>
                        <a:pt x="6" y="35"/>
                      </a:cubicBezTo>
                      <a:cubicBezTo>
                        <a:pt x="7" y="35"/>
                        <a:pt x="8" y="40"/>
                        <a:pt x="9" y="39"/>
                      </a:cubicBezTo>
                      <a:cubicBezTo>
                        <a:pt x="9" y="38"/>
                        <a:pt x="9" y="39"/>
                        <a:pt x="10" y="40"/>
                      </a:cubicBezTo>
                      <a:cubicBezTo>
                        <a:pt x="11" y="41"/>
                        <a:pt x="11" y="43"/>
                        <a:pt x="12" y="42"/>
                      </a:cubicBezTo>
                      <a:cubicBezTo>
                        <a:pt x="12" y="42"/>
                        <a:pt x="13" y="42"/>
                        <a:pt x="13" y="43"/>
                      </a:cubicBezTo>
                      <a:cubicBezTo>
                        <a:pt x="14" y="44"/>
                        <a:pt x="14" y="45"/>
                        <a:pt x="15" y="44"/>
                      </a:cubicBezTo>
                      <a:cubicBezTo>
                        <a:pt x="15" y="43"/>
                        <a:pt x="16" y="43"/>
                        <a:pt x="16" y="44"/>
                      </a:cubicBezTo>
                      <a:cubicBezTo>
                        <a:pt x="17" y="45"/>
                        <a:pt x="18" y="45"/>
                        <a:pt x="18" y="44"/>
                      </a:cubicBezTo>
                      <a:cubicBezTo>
                        <a:pt x="18" y="43"/>
                        <a:pt x="19" y="43"/>
                        <a:pt x="19" y="44"/>
                      </a:cubicBezTo>
                      <a:cubicBezTo>
                        <a:pt x="20" y="44"/>
                        <a:pt x="21" y="44"/>
                        <a:pt x="20" y="42"/>
                      </a:cubicBezTo>
                      <a:cubicBezTo>
                        <a:pt x="20" y="41"/>
                        <a:pt x="22" y="42"/>
                        <a:pt x="22" y="40"/>
                      </a:cubicBezTo>
                      <a:cubicBezTo>
                        <a:pt x="22" y="39"/>
                        <a:pt x="23" y="40"/>
                        <a:pt x="23" y="38"/>
                      </a:cubicBezTo>
                      <a:cubicBezTo>
                        <a:pt x="22" y="36"/>
                        <a:pt x="24" y="36"/>
                        <a:pt x="24" y="34"/>
                      </a:cubicBezTo>
                      <a:cubicBezTo>
                        <a:pt x="23" y="32"/>
                        <a:pt x="25" y="32"/>
                        <a:pt x="24" y="30"/>
                      </a:cubicBezTo>
                      <a:cubicBezTo>
                        <a:pt x="23" y="28"/>
                        <a:pt x="25" y="27"/>
                        <a:pt x="23" y="25"/>
                      </a:cubicBezTo>
                      <a:cubicBezTo>
                        <a:pt x="23" y="23"/>
                        <a:pt x="23" y="21"/>
                        <a:pt x="22" y="19"/>
                      </a:cubicBezTo>
                      <a:cubicBezTo>
                        <a:pt x="22" y="18"/>
                        <a:pt x="22" y="15"/>
                        <a:pt x="21" y="15"/>
                      </a:cubicBezTo>
                      <a:cubicBezTo>
                        <a:pt x="19" y="13"/>
                        <a:pt x="19" y="9"/>
                        <a:pt x="18" y="9"/>
                      </a:cubicBezTo>
                      <a:cubicBezTo>
                        <a:pt x="17" y="8"/>
                        <a:pt x="16" y="6"/>
                        <a:pt x="15" y="5"/>
                      </a:cubicBezTo>
                      <a:cubicBezTo>
                        <a:pt x="14" y="5"/>
                        <a:pt x="13" y="2"/>
                        <a:pt x="12" y="2"/>
                      </a:cubicBezTo>
                      <a:cubicBezTo>
                        <a:pt x="12" y="2"/>
                        <a:pt x="11" y="2"/>
                        <a:pt x="11" y="2"/>
                      </a:cubicBezTo>
                      <a:cubicBezTo>
                        <a:pt x="10" y="1"/>
                        <a:pt x="10" y="1"/>
                        <a:pt x="10" y="1"/>
                      </a:cubicBezTo>
                      <a:cubicBezTo>
                        <a:pt x="9" y="2"/>
                        <a:pt x="8" y="1"/>
                        <a:pt x="8" y="1"/>
                      </a:cubicBezTo>
                      <a:cubicBezTo>
                        <a:pt x="7" y="1"/>
                        <a:pt x="7" y="0"/>
                        <a:pt x="6" y="1"/>
                      </a:cubicBezTo>
                      <a:cubicBezTo>
                        <a:pt x="6" y="2"/>
                        <a:pt x="5" y="2"/>
                        <a:pt x="5" y="2"/>
                      </a:cubicBezTo>
                      <a:cubicBezTo>
                        <a:pt x="5" y="2"/>
                        <a:pt x="4" y="2"/>
                        <a:pt x="4"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0" name="Freeform 11611">
                  <a:extLst>
                    <a:ext uri="{FF2B5EF4-FFF2-40B4-BE49-F238E27FC236}">
                      <a16:creationId xmlns:a16="http://schemas.microsoft.com/office/drawing/2014/main" id="{55554F03-24AE-FD12-7C17-A53A07A7A7BC}"/>
                    </a:ext>
                  </a:extLst>
                </p:cNvPr>
                <p:cNvSpPr>
                  <a:spLocks/>
                </p:cNvSpPr>
                <p:nvPr/>
              </p:nvSpPr>
              <p:spPr bwMode="auto">
                <a:xfrm>
                  <a:off x="4522" y="2457"/>
                  <a:ext cx="15" cy="36"/>
                </a:xfrm>
                <a:custGeom>
                  <a:avLst/>
                  <a:gdLst>
                    <a:gd name="T0" fmla="*/ 0 w 18"/>
                    <a:gd name="T1" fmla="*/ 16 h 43"/>
                    <a:gd name="T2" fmla="*/ 2 w 18"/>
                    <a:gd name="T3" fmla="*/ 16 h 43"/>
                    <a:gd name="T4" fmla="*/ 3 w 18"/>
                    <a:gd name="T5" fmla="*/ 16 h 43"/>
                    <a:gd name="T6" fmla="*/ 3 w 18"/>
                    <a:gd name="T7" fmla="*/ 16 h 43"/>
                    <a:gd name="T8" fmla="*/ 3 w 18"/>
                    <a:gd name="T9" fmla="*/ 16 h 43"/>
                    <a:gd name="T10" fmla="*/ 3 w 18"/>
                    <a:gd name="T11" fmla="*/ 15 h 43"/>
                    <a:gd name="T12" fmla="*/ 4 w 18"/>
                    <a:gd name="T13" fmla="*/ 13 h 43"/>
                    <a:gd name="T14" fmla="*/ 5 w 18"/>
                    <a:gd name="T15" fmla="*/ 12 h 43"/>
                    <a:gd name="T16" fmla="*/ 5 w 18"/>
                    <a:gd name="T17" fmla="*/ 9 h 43"/>
                    <a:gd name="T18" fmla="*/ 5 w 18"/>
                    <a:gd name="T19" fmla="*/ 7 h 43"/>
                    <a:gd name="T20" fmla="*/ 4 w 18"/>
                    <a:gd name="T21" fmla="*/ 5 h 43"/>
                    <a:gd name="T22" fmla="*/ 3 w 18"/>
                    <a:gd name="T23" fmla="*/ 3 h 43"/>
                    <a:gd name="T24" fmla="*/ 3 w 18"/>
                    <a:gd name="T25" fmla="*/ 0 h 43"/>
                    <a:gd name="T26" fmla="*/ 3 w 18"/>
                    <a:gd name="T27" fmla="*/ 0 h 43"/>
                    <a:gd name="T28" fmla="*/ 4 w 18"/>
                    <a:gd name="T29" fmla="*/ 3 h 43"/>
                    <a:gd name="T30" fmla="*/ 6 w 18"/>
                    <a:gd name="T31" fmla="*/ 3 h 43"/>
                    <a:gd name="T32" fmla="*/ 7 w 18"/>
                    <a:gd name="T33" fmla="*/ 7 h 43"/>
                    <a:gd name="T34" fmla="*/ 8 w 18"/>
                    <a:gd name="T35" fmla="*/ 8 h 43"/>
                    <a:gd name="T36" fmla="*/ 8 w 18"/>
                    <a:gd name="T37" fmla="*/ 11 h 43"/>
                    <a:gd name="T38" fmla="*/ 8 w 18"/>
                    <a:gd name="T39" fmla="*/ 13 h 43"/>
                    <a:gd name="T40" fmla="*/ 8 w 18"/>
                    <a:gd name="T41" fmla="*/ 16 h 43"/>
                    <a:gd name="T42" fmla="*/ 8 w 18"/>
                    <a:gd name="T43" fmla="*/ 18 h 43"/>
                    <a:gd name="T44" fmla="*/ 8 w 18"/>
                    <a:gd name="T45" fmla="*/ 19 h 43"/>
                    <a:gd name="T46" fmla="*/ 7 w 18"/>
                    <a:gd name="T47" fmla="*/ 19 h 43"/>
                    <a:gd name="T48" fmla="*/ 6 w 18"/>
                    <a:gd name="T49" fmla="*/ 20 h 43"/>
                    <a:gd name="T50" fmla="*/ 6 w 18"/>
                    <a:gd name="T51" fmla="*/ 20 h 43"/>
                    <a:gd name="T52" fmla="*/ 5 w 18"/>
                    <a:gd name="T53" fmla="*/ 20 h 43"/>
                    <a:gd name="T54" fmla="*/ 4 w 18"/>
                    <a:gd name="T55" fmla="*/ 20 h 43"/>
                    <a:gd name="T56" fmla="*/ 3 w 18"/>
                    <a:gd name="T57" fmla="*/ 19 h 43"/>
                    <a:gd name="T58" fmla="*/ 3 w 18"/>
                    <a:gd name="T59" fmla="*/ 19 h 43"/>
                    <a:gd name="T60" fmla="*/ 3 w 18"/>
                    <a:gd name="T61" fmla="*/ 19 h 43"/>
                    <a:gd name="T62" fmla="*/ 2 w 18"/>
                    <a:gd name="T63" fmla="*/ 18 h 43"/>
                    <a:gd name="T64" fmla="*/ 0 w 18"/>
                    <a:gd name="T65" fmla="*/ 16 h 43"/>
                    <a:gd name="T66" fmla="*/ 0 w 18"/>
                    <a:gd name="T67" fmla="*/ 16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43">
                      <a:moveTo>
                        <a:pt x="0" y="33"/>
                      </a:moveTo>
                      <a:cubicBezTo>
                        <a:pt x="0" y="33"/>
                        <a:pt x="1" y="33"/>
                        <a:pt x="2" y="34"/>
                      </a:cubicBezTo>
                      <a:cubicBezTo>
                        <a:pt x="3" y="34"/>
                        <a:pt x="3" y="35"/>
                        <a:pt x="4" y="33"/>
                      </a:cubicBezTo>
                      <a:cubicBezTo>
                        <a:pt x="4" y="33"/>
                        <a:pt x="4" y="33"/>
                        <a:pt x="5" y="33"/>
                      </a:cubicBezTo>
                      <a:cubicBezTo>
                        <a:pt x="6" y="33"/>
                        <a:pt x="6" y="34"/>
                        <a:pt x="6" y="32"/>
                      </a:cubicBezTo>
                      <a:cubicBezTo>
                        <a:pt x="6" y="30"/>
                        <a:pt x="8" y="32"/>
                        <a:pt x="7" y="30"/>
                      </a:cubicBezTo>
                      <a:cubicBezTo>
                        <a:pt x="7" y="29"/>
                        <a:pt x="9" y="30"/>
                        <a:pt x="8" y="27"/>
                      </a:cubicBezTo>
                      <a:cubicBezTo>
                        <a:pt x="8" y="26"/>
                        <a:pt x="10" y="26"/>
                        <a:pt x="9" y="24"/>
                      </a:cubicBezTo>
                      <a:cubicBezTo>
                        <a:pt x="9" y="22"/>
                        <a:pt x="10" y="22"/>
                        <a:pt x="9" y="19"/>
                      </a:cubicBezTo>
                      <a:cubicBezTo>
                        <a:pt x="9" y="17"/>
                        <a:pt x="10" y="16"/>
                        <a:pt x="9" y="14"/>
                      </a:cubicBezTo>
                      <a:cubicBezTo>
                        <a:pt x="8" y="13"/>
                        <a:pt x="9" y="10"/>
                        <a:pt x="8" y="9"/>
                      </a:cubicBezTo>
                      <a:cubicBezTo>
                        <a:pt x="7" y="7"/>
                        <a:pt x="7" y="5"/>
                        <a:pt x="6" y="4"/>
                      </a:cubicBezTo>
                      <a:cubicBezTo>
                        <a:pt x="5" y="3"/>
                        <a:pt x="5" y="1"/>
                        <a:pt x="4" y="0"/>
                      </a:cubicBezTo>
                      <a:cubicBezTo>
                        <a:pt x="5" y="0"/>
                        <a:pt x="5" y="0"/>
                        <a:pt x="5" y="0"/>
                      </a:cubicBezTo>
                      <a:cubicBezTo>
                        <a:pt x="6" y="0"/>
                        <a:pt x="7" y="3"/>
                        <a:pt x="8" y="3"/>
                      </a:cubicBezTo>
                      <a:cubicBezTo>
                        <a:pt x="9" y="4"/>
                        <a:pt x="10" y="6"/>
                        <a:pt x="11" y="7"/>
                      </a:cubicBezTo>
                      <a:cubicBezTo>
                        <a:pt x="12" y="7"/>
                        <a:pt x="12" y="11"/>
                        <a:pt x="14" y="13"/>
                      </a:cubicBezTo>
                      <a:cubicBezTo>
                        <a:pt x="15" y="13"/>
                        <a:pt x="15" y="16"/>
                        <a:pt x="15" y="17"/>
                      </a:cubicBezTo>
                      <a:cubicBezTo>
                        <a:pt x="16" y="19"/>
                        <a:pt x="16" y="21"/>
                        <a:pt x="16" y="23"/>
                      </a:cubicBezTo>
                      <a:cubicBezTo>
                        <a:pt x="18" y="25"/>
                        <a:pt x="16" y="26"/>
                        <a:pt x="17" y="28"/>
                      </a:cubicBezTo>
                      <a:cubicBezTo>
                        <a:pt x="18" y="30"/>
                        <a:pt x="16" y="30"/>
                        <a:pt x="17" y="32"/>
                      </a:cubicBezTo>
                      <a:cubicBezTo>
                        <a:pt x="17" y="34"/>
                        <a:pt x="15" y="34"/>
                        <a:pt x="16" y="36"/>
                      </a:cubicBezTo>
                      <a:cubicBezTo>
                        <a:pt x="16" y="38"/>
                        <a:pt x="15" y="37"/>
                        <a:pt x="15" y="38"/>
                      </a:cubicBezTo>
                      <a:cubicBezTo>
                        <a:pt x="15" y="40"/>
                        <a:pt x="13" y="39"/>
                        <a:pt x="13" y="40"/>
                      </a:cubicBezTo>
                      <a:cubicBezTo>
                        <a:pt x="14" y="42"/>
                        <a:pt x="13" y="42"/>
                        <a:pt x="12" y="42"/>
                      </a:cubicBezTo>
                      <a:cubicBezTo>
                        <a:pt x="12" y="41"/>
                        <a:pt x="11" y="41"/>
                        <a:pt x="11" y="42"/>
                      </a:cubicBezTo>
                      <a:cubicBezTo>
                        <a:pt x="11" y="43"/>
                        <a:pt x="10" y="43"/>
                        <a:pt x="9" y="42"/>
                      </a:cubicBezTo>
                      <a:cubicBezTo>
                        <a:pt x="9" y="41"/>
                        <a:pt x="8" y="41"/>
                        <a:pt x="8" y="42"/>
                      </a:cubicBezTo>
                      <a:cubicBezTo>
                        <a:pt x="7" y="43"/>
                        <a:pt x="7" y="42"/>
                        <a:pt x="6" y="41"/>
                      </a:cubicBezTo>
                      <a:cubicBezTo>
                        <a:pt x="6" y="40"/>
                        <a:pt x="5" y="40"/>
                        <a:pt x="5" y="40"/>
                      </a:cubicBezTo>
                      <a:cubicBezTo>
                        <a:pt x="4" y="41"/>
                        <a:pt x="4" y="39"/>
                        <a:pt x="3" y="38"/>
                      </a:cubicBezTo>
                      <a:cubicBezTo>
                        <a:pt x="2" y="37"/>
                        <a:pt x="2" y="36"/>
                        <a:pt x="2" y="37"/>
                      </a:cubicBezTo>
                      <a:cubicBezTo>
                        <a:pt x="1" y="37"/>
                        <a:pt x="0" y="35"/>
                        <a:pt x="0" y="34"/>
                      </a:cubicBezTo>
                      <a:cubicBezTo>
                        <a:pt x="0" y="33"/>
                        <a:pt x="0" y="33"/>
                        <a:pt x="0" y="3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1" name="Freeform 11612">
                  <a:extLst>
                    <a:ext uri="{FF2B5EF4-FFF2-40B4-BE49-F238E27FC236}">
                      <a16:creationId xmlns:a16="http://schemas.microsoft.com/office/drawing/2014/main" id="{6E7EBDE1-1073-D1E3-4245-3428E34AFBBC}"/>
                    </a:ext>
                  </a:extLst>
                </p:cNvPr>
                <p:cNvSpPr>
                  <a:spLocks/>
                </p:cNvSpPr>
                <p:nvPr/>
              </p:nvSpPr>
              <p:spPr bwMode="auto">
                <a:xfrm>
                  <a:off x="4522" y="2470"/>
                  <a:ext cx="15" cy="23"/>
                </a:xfrm>
                <a:custGeom>
                  <a:avLst/>
                  <a:gdLst>
                    <a:gd name="T0" fmla="*/ 0 w 18"/>
                    <a:gd name="T1" fmla="*/ 9 h 28"/>
                    <a:gd name="T2" fmla="*/ 2 w 18"/>
                    <a:gd name="T3" fmla="*/ 10 h 28"/>
                    <a:gd name="T4" fmla="*/ 3 w 18"/>
                    <a:gd name="T5" fmla="*/ 11 h 28"/>
                    <a:gd name="T6" fmla="*/ 3 w 18"/>
                    <a:gd name="T7" fmla="*/ 12 h 28"/>
                    <a:gd name="T8" fmla="*/ 3 w 18"/>
                    <a:gd name="T9" fmla="*/ 12 h 28"/>
                    <a:gd name="T10" fmla="*/ 4 w 18"/>
                    <a:gd name="T11" fmla="*/ 12 h 28"/>
                    <a:gd name="T12" fmla="*/ 5 w 18"/>
                    <a:gd name="T13" fmla="*/ 12 h 28"/>
                    <a:gd name="T14" fmla="*/ 6 w 18"/>
                    <a:gd name="T15" fmla="*/ 12 h 28"/>
                    <a:gd name="T16" fmla="*/ 6 w 18"/>
                    <a:gd name="T17" fmla="*/ 12 h 28"/>
                    <a:gd name="T18" fmla="*/ 7 w 18"/>
                    <a:gd name="T19" fmla="*/ 12 h 28"/>
                    <a:gd name="T20" fmla="*/ 8 w 18"/>
                    <a:gd name="T21" fmla="*/ 11 h 28"/>
                    <a:gd name="T22" fmla="*/ 8 w 18"/>
                    <a:gd name="T23" fmla="*/ 10 h 28"/>
                    <a:gd name="T24" fmla="*/ 8 w 18"/>
                    <a:gd name="T25" fmla="*/ 8 h 28"/>
                    <a:gd name="T26" fmla="*/ 8 w 18"/>
                    <a:gd name="T27" fmla="*/ 6 h 28"/>
                    <a:gd name="T28" fmla="*/ 8 w 18"/>
                    <a:gd name="T29" fmla="*/ 4 h 28"/>
                    <a:gd name="T30" fmla="*/ 8 w 18"/>
                    <a:gd name="T31" fmla="*/ 2 h 28"/>
                    <a:gd name="T32" fmla="*/ 8 w 18"/>
                    <a:gd name="T33" fmla="*/ 0 h 28"/>
                    <a:gd name="T34" fmla="*/ 8 w 18"/>
                    <a:gd name="T35" fmla="*/ 2 h 28"/>
                    <a:gd name="T36" fmla="*/ 8 w 18"/>
                    <a:gd name="T37" fmla="*/ 4 h 28"/>
                    <a:gd name="T38" fmla="*/ 8 w 18"/>
                    <a:gd name="T39" fmla="*/ 6 h 28"/>
                    <a:gd name="T40" fmla="*/ 8 w 18"/>
                    <a:gd name="T41" fmla="*/ 8 h 28"/>
                    <a:gd name="T42" fmla="*/ 7 w 18"/>
                    <a:gd name="T43" fmla="*/ 9 h 28"/>
                    <a:gd name="T44" fmla="*/ 6 w 18"/>
                    <a:gd name="T45" fmla="*/ 10 h 28"/>
                    <a:gd name="T46" fmla="*/ 6 w 18"/>
                    <a:gd name="T47" fmla="*/ 11 h 28"/>
                    <a:gd name="T48" fmla="*/ 5 w 18"/>
                    <a:gd name="T49" fmla="*/ 11 h 28"/>
                    <a:gd name="T50" fmla="*/ 4 w 18"/>
                    <a:gd name="T51" fmla="*/ 11 h 28"/>
                    <a:gd name="T52" fmla="*/ 3 w 18"/>
                    <a:gd name="T53" fmla="*/ 11 h 28"/>
                    <a:gd name="T54" fmla="*/ 3 w 18"/>
                    <a:gd name="T55" fmla="*/ 10 h 28"/>
                    <a:gd name="T56" fmla="*/ 3 w 18"/>
                    <a:gd name="T57" fmla="*/ 10 h 28"/>
                    <a:gd name="T58" fmla="*/ 1 w 18"/>
                    <a:gd name="T59" fmla="*/ 8 h 28"/>
                    <a:gd name="T60" fmla="*/ 0 w 18"/>
                    <a:gd name="T61" fmla="*/ 8 h 28"/>
                    <a:gd name="T62" fmla="*/ 0 w 18"/>
                    <a:gd name="T63" fmla="*/ 9 h 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8">
                      <a:moveTo>
                        <a:pt x="0" y="19"/>
                      </a:moveTo>
                      <a:cubicBezTo>
                        <a:pt x="0" y="20"/>
                        <a:pt x="1" y="22"/>
                        <a:pt x="2" y="22"/>
                      </a:cubicBezTo>
                      <a:cubicBezTo>
                        <a:pt x="2" y="21"/>
                        <a:pt x="2" y="22"/>
                        <a:pt x="3" y="23"/>
                      </a:cubicBezTo>
                      <a:cubicBezTo>
                        <a:pt x="4" y="24"/>
                        <a:pt x="4" y="26"/>
                        <a:pt x="5" y="25"/>
                      </a:cubicBezTo>
                      <a:cubicBezTo>
                        <a:pt x="5" y="25"/>
                        <a:pt x="6" y="25"/>
                        <a:pt x="6" y="26"/>
                      </a:cubicBezTo>
                      <a:cubicBezTo>
                        <a:pt x="7" y="27"/>
                        <a:pt x="7" y="28"/>
                        <a:pt x="8" y="27"/>
                      </a:cubicBezTo>
                      <a:cubicBezTo>
                        <a:pt x="8" y="26"/>
                        <a:pt x="9" y="26"/>
                        <a:pt x="9" y="27"/>
                      </a:cubicBezTo>
                      <a:cubicBezTo>
                        <a:pt x="10" y="28"/>
                        <a:pt x="11" y="28"/>
                        <a:pt x="11" y="27"/>
                      </a:cubicBezTo>
                      <a:cubicBezTo>
                        <a:pt x="11" y="26"/>
                        <a:pt x="12" y="26"/>
                        <a:pt x="12" y="27"/>
                      </a:cubicBezTo>
                      <a:cubicBezTo>
                        <a:pt x="13" y="27"/>
                        <a:pt x="14" y="27"/>
                        <a:pt x="13" y="25"/>
                      </a:cubicBezTo>
                      <a:cubicBezTo>
                        <a:pt x="13" y="24"/>
                        <a:pt x="15" y="25"/>
                        <a:pt x="15" y="23"/>
                      </a:cubicBezTo>
                      <a:cubicBezTo>
                        <a:pt x="15" y="22"/>
                        <a:pt x="16" y="23"/>
                        <a:pt x="16" y="21"/>
                      </a:cubicBezTo>
                      <a:cubicBezTo>
                        <a:pt x="15" y="19"/>
                        <a:pt x="17" y="19"/>
                        <a:pt x="17" y="17"/>
                      </a:cubicBezTo>
                      <a:cubicBezTo>
                        <a:pt x="16" y="15"/>
                        <a:pt x="18" y="15"/>
                        <a:pt x="17" y="13"/>
                      </a:cubicBezTo>
                      <a:cubicBezTo>
                        <a:pt x="16" y="11"/>
                        <a:pt x="18" y="10"/>
                        <a:pt x="16" y="8"/>
                      </a:cubicBezTo>
                      <a:cubicBezTo>
                        <a:pt x="16" y="6"/>
                        <a:pt x="16" y="4"/>
                        <a:pt x="15" y="2"/>
                      </a:cubicBezTo>
                      <a:cubicBezTo>
                        <a:pt x="15" y="2"/>
                        <a:pt x="15" y="1"/>
                        <a:pt x="15" y="0"/>
                      </a:cubicBezTo>
                      <a:cubicBezTo>
                        <a:pt x="15" y="2"/>
                        <a:pt x="15" y="3"/>
                        <a:pt x="15" y="4"/>
                      </a:cubicBezTo>
                      <a:cubicBezTo>
                        <a:pt x="16" y="6"/>
                        <a:pt x="15" y="7"/>
                        <a:pt x="16" y="9"/>
                      </a:cubicBezTo>
                      <a:cubicBezTo>
                        <a:pt x="17" y="11"/>
                        <a:pt x="15" y="11"/>
                        <a:pt x="16" y="13"/>
                      </a:cubicBezTo>
                      <a:cubicBezTo>
                        <a:pt x="16" y="15"/>
                        <a:pt x="14" y="15"/>
                        <a:pt x="15" y="17"/>
                      </a:cubicBezTo>
                      <a:cubicBezTo>
                        <a:pt x="15" y="19"/>
                        <a:pt x="14" y="18"/>
                        <a:pt x="14" y="19"/>
                      </a:cubicBezTo>
                      <a:cubicBezTo>
                        <a:pt x="14" y="22"/>
                        <a:pt x="12" y="20"/>
                        <a:pt x="12" y="21"/>
                      </a:cubicBezTo>
                      <a:cubicBezTo>
                        <a:pt x="13" y="23"/>
                        <a:pt x="12" y="23"/>
                        <a:pt x="11" y="23"/>
                      </a:cubicBezTo>
                      <a:cubicBezTo>
                        <a:pt x="11" y="22"/>
                        <a:pt x="10" y="22"/>
                        <a:pt x="10" y="23"/>
                      </a:cubicBezTo>
                      <a:cubicBezTo>
                        <a:pt x="10" y="24"/>
                        <a:pt x="9" y="24"/>
                        <a:pt x="8" y="23"/>
                      </a:cubicBezTo>
                      <a:cubicBezTo>
                        <a:pt x="7" y="23"/>
                        <a:pt x="7" y="22"/>
                        <a:pt x="7" y="23"/>
                      </a:cubicBezTo>
                      <a:cubicBezTo>
                        <a:pt x="6" y="24"/>
                        <a:pt x="5" y="23"/>
                        <a:pt x="5" y="22"/>
                      </a:cubicBezTo>
                      <a:cubicBezTo>
                        <a:pt x="4" y="21"/>
                        <a:pt x="4" y="21"/>
                        <a:pt x="4" y="21"/>
                      </a:cubicBezTo>
                      <a:cubicBezTo>
                        <a:pt x="3" y="22"/>
                        <a:pt x="2" y="19"/>
                        <a:pt x="1" y="18"/>
                      </a:cubicBezTo>
                      <a:cubicBezTo>
                        <a:pt x="1" y="18"/>
                        <a:pt x="0" y="18"/>
                        <a:pt x="0" y="18"/>
                      </a:cubicBezTo>
                      <a:cubicBezTo>
                        <a:pt x="0" y="19"/>
                        <a:pt x="0" y="19"/>
                        <a:pt x="0" y="19"/>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2" name="Freeform 11613">
                  <a:extLst>
                    <a:ext uri="{FF2B5EF4-FFF2-40B4-BE49-F238E27FC236}">
                      <a16:creationId xmlns:a16="http://schemas.microsoft.com/office/drawing/2014/main" id="{4BB1E655-98AA-8C68-CA36-B311CE41BBB2}"/>
                    </a:ext>
                  </a:extLst>
                </p:cNvPr>
                <p:cNvSpPr>
                  <a:spLocks/>
                </p:cNvSpPr>
                <p:nvPr/>
              </p:nvSpPr>
              <p:spPr bwMode="auto">
                <a:xfrm>
                  <a:off x="4526" y="2464"/>
                  <a:ext cx="2" cy="3"/>
                </a:xfrm>
                <a:custGeom>
                  <a:avLst/>
                  <a:gdLst>
                    <a:gd name="T0" fmla="*/ 1 w 2"/>
                    <a:gd name="T1" fmla="*/ 0 h 4"/>
                    <a:gd name="T2" fmla="*/ 2 w 2"/>
                    <a:gd name="T3" fmla="*/ 2 h 4"/>
                    <a:gd name="T4" fmla="*/ 1 w 2"/>
                    <a:gd name="T5" fmla="*/ 2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1" y="1"/>
                        <a:pt x="1" y="3"/>
                        <a:pt x="2" y="3"/>
                      </a:cubicBezTo>
                      <a:cubicBezTo>
                        <a:pt x="2" y="4"/>
                        <a:pt x="1" y="3"/>
                        <a:pt x="1" y="3"/>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3" name="Freeform 11614">
                  <a:extLst>
                    <a:ext uri="{FF2B5EF4-FFF2-40B4-BE49-F238E27FC236}">
                      <a16:creationId xmlns:a16="http://schemas.microsoft.com/office/drawing/2014/main" id="{19B2D7A9-F93C-BE28-311A-7EC8872E8BFF}"/>
                    </a:ext>
                  </a:extLst>
                </p:cNvPr>
                <p:cNvSpPr>
                  <a:spLocks/>
                </p:cNvSpPr>
                <p:nvPr/>
              </p:nvSpPr>
              <p:spPr bwMode="auto">
                <a:xfrm>
                  <a:off x="4524" y="2461"/>
                  <a:ext cx="1" cy="3"/>
                </a:xfrm>
                <a:custGeom>
                  <a:avLst/>
                  <a:gdLst>
                    <a:gd name="T0" fmla="*/ 0 w 1"/>
                    <a:gd name="T1" fmla="*/ 0 h 4"/>
                    <a:gd name="T2" fmla="*/ 0 w 1"/>
                    <a:gd name="T3" fmla="*/ 2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1"/>
                        <a:pt x="1" y="4"/>
                        <a:pt x="0" y="4"/>
                      </a:cubicBezTo>
                      <a:cubicBezTo>
                        <a:pt x="0" y="3"/>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4" name="Freeform 11615">
                  <a:extLst>
                    <a:ext uri="{FF2B5EF4-FFF2-40B4-BE49-F238E27FC236}">
                      <a16:creationId xmlns:a16="http://schemas.microsoft.com/office/drawing/2014/main" id="{5C2CC809-E3EA-B0AE-3EAA-6B3216CB5816}"/>
                    </a:ext>
                  </a:extLst>
                </p:cNvPr>
                <p:cNvSpPr>
                  <a:spLocks/>
                </p:cNvSpPr>
                <p:nvPr/>
              </p:nvSpPr>
              <p:spPr bwMode="auto">
                <a:xfrm>
                  <a:off x="4524" y="2468"/>
                  <a:ext cx="2" cy="3"/>
                </a:xfrm>
                <a:custGeom>
                  <a:avLst/>
                  <a:gdLst>
                    <a:gd name="T0" fmla="*/ 2 w 2"/>
                    <a:gd name="T1" fmla="*/ 0 h 4"/>
                    <a:gd name="T2" fmla="*/ 1 w 2"/>
                    <a:gd name="T3" fmla="*/ 1 h 4"/>
                    <a:gd name="T4" fmla="*/ 1 w 2"/>
                    <a:gd name="T5" fmla="*/ 2 h 4"/>
                    <a:gd name="T6" fmla="*/ 2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0"/>
                      </a:moveTo>
                      <a:cubicBezTo>
                        <a:pt x="2" y="0"/>
                        <a:pt x="1" y="0"/>
                        <a:pt x="1" y="1"/>
                      </a:cubicBezTo>
                      <a:cubicBezTo>
                        <a:pt x="0" y="1"/>
                        <a:pt x="1" y="3"/>
                        <a:pt x="1" y="4"/>
                      </a:cubicBezTo>
                      <a:cubicBezTo>
                        <a:pt x="2" y="3"/>
                        <a:pt x="0"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5" name="Freeform 11616">
                  <a:extLst>
                    <a:ext uri="{FF2B5EF4-FFF2-40B4-BE49-F238E27FC236}">
                      <a16:creationId xmlns:a16="http://schemas.microsoft.com/office/drawing/2014/main" id="{60930A7B-0B71-CA63-DEE0-0770710E8BFA}"/>
                    </a:ext>
                  </a:extLst>
                </p:cNvPr>
                <p:cNvSpPr>
                  <a:spLocks/>
                </p:cNvSpPr>
                <p:nvPr/>
              </p:nvSpPr>
              <p:spPr bwMode="auto">
                <a:xfrm>
                  <a:off x="4521" y="2463"/>
                  <a:ext cx="1" cy="6"/>
                </a:xfrm>
                <a:custGeom>
                  <a:avLst/>
                  <a:gdLst>
                    <a:gd name="T0" fmla="*/ 0 w 1"/>
                    <a:gd name="T1" fmla="*/ 0 h 7"/>
                    <a:gd name="T2" fmla="*/ 1 w 1"/>
                    <a:gd name="T3" fmla="*/ 3 h 7"/>
                    <a:gd name="T4" fmla="*/ 1 w 1"/>
                    <a:gd name="T5" fmla="*/ 3 h 7"/>
                    <a:gd name="T6" fmla="*/ 1 w 1"/>
                    <a:gd name="T7" fmla="*/ 3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0" y="0"/>
                        <a:pt x="1" y="2"/>
                        <a:pt x="1" y="3"/>
                      </a:cubicBezTo>
                      <a:cubicBezTo>
                        <a:pt x="1" y="3"/>
                        <a:pt x="1" y="7"/>
                        <a:pt x="1" y="6"/>
                      </a:cubicBezTo>
                      <a:cubicBezTo>
                        <a:pt x="0" y="5"/>
                        <a:pt x="1" y="4"/>
                        <a:pt x="1" y="4"/>
                      </a:cubicBezTo>
                      <a:cubicBezTo>
                        <a:pt x="1" y="3"/>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6" name="Freeform 11617">
                  <a:extLst>
                    <a:ext uri="{FF2B5EF4-FFF2-40B4-BE49-F238E27FC236}">
                      <a16:creationId xmlns:a16="http://schemas.microsoft.com/office/drawing/2014/main" id="{45826137-CDD0-DB7B-7599-1E9EE2606861}"/>
                    </a:ext>
                  </a:extLst>
                </p:cNvPr>
                <p:cNvSpPr>
                  <a:spLocks/>
                </p:cNvSpPr>
                <p:nvPr/>
              </p:nvSpPr>
              <p:spPr bwMode="auto">
                <a:xfrm>
                  <a:off x="4521" y="2458"/>
                  <a:ext cx="2" cy="4"/>
                </a:xfrm>
                <a:custGeom>
                  <a:avLst/>
                  <a:gdLst>
                    <a:gd name="T0" fmla="*/ 2 w 2"/>
                    <a:gd name="T1" fmla="*/ 2 h 5"/>
                    <a:gd name="T2" fmla="*/ 1 w 2"/>
                    <a:gd name="T3" fmla="*/ 2 h 5"/>
                    <a:gd name="T4" fmla="*/ 2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2" y="2"/>
                      </a:moveTo>
                      <a:cubicBezTo>
                        <a:pt x="1" y="0"/>
                        <a:pt x="0" y="3"/>
                        <a:pt x="1" y="5"/>
                      </a:cubicBezTo>
                      <a:cubicBezTo>
                        <a:pt x="1" y="4"/>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7" name="Freeform 11618">
                  <a:extLst>
                    <a:ext uri="{FF2B5EF4-FFF2-40B4-BE49-F238E27FC236}">
                      <a16:creationId xmlns:a16="http://schemas.microsoft.com/office/drawing/2014/main" id="{3B0A5CB1-4566-2C82-881A-5A2AD38A2334}"/>
                    </a:ext>
                  </a:extLst>
                </p:cNvPr>
                <p:cNvSpPr>
                  <a:spLocks/>
                </p:cNvSpPr>
                <p:nvPr/>
              </p:nvSpPr>
              <p:spPr bwMode="auto">
                <a:xfrm>
                  <a:off x="4527" y="2475"/>
                  <a:ext cx="1" cy="6"/>
                </a:xfrm>
                <a:custGeom>
                  <a:avLst/>
                  <a:gdLst>
                    <a:gd name="T0" fmla="*/ 0 w 2"/>
                    <a:gd name="T1" fmla="*/ 1 h 7"/>
                    <a:gd name="T2" fmla="*/ 0 w 2"/>
                    <a:gd name="T3" fmla="*/ 3 h 7"/>
                    <a:gd name="T4" fmla="*/ 0 w 2"/>
                    <a:gd name="T5" fmla="*/ 1 h 7"/>
                    <a:gd name="T6" fmla="*/ 0 60000 65536"/>
                    <a:gd name="T7" fmla="*/ 0 60000 65536"/>
                    <a:gd name="T8" fmla="*/ 0 60000 65536"/>
                  </a:gdLst>
                  <a:ahLst/>
                  <a:cxnLst>
                    <a:cxn ang="T6">
                      <a:pos x="T0" y="T1"/>
                    </a:cxn>
                    <a:cxn ang="T7">
                      <a:pos x="T2" y="T3"/>
                    </a:cxn>
                    <a:cxn ang="T8">
                      <a:pos x="T4" y="T5"/>
                    </a:cxn>
                  </a:cxnLst>
                  <a:rect l="0" t="0" r="r" b="b"/>
                  <a:pathLst>
                    <a:path w="2" h="7">
                      <a:moveTo>
                        <a:pt x="0" y="1"/>
                      </a:moveTo>
                      <a:cubicBezTo>
                        <a:pt x="1" y="0"/>
                        <a:pt x="2" y="7"/>
                        <a:pt x="0" y="5"/>
                      </a:cubicBezTo>
                      <a:cubicBezTo>
                        <a:pt x="1"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8" name="Freeform 11619">
                  <a:extLst>
                    <a:ext uri="{FF2B5EF4-FFF2-40B4-BE49-F238E27FC236}">
                      <a16:creationId xmlns:a16="http://schemas.microsoft.com/office/drawing/2014/main" id="{89E1F04F-FD20-2128-DDF4-B9F4D0A38C5E}"/>
                    </a:ext>
                  </a:extLst>
                </p:cNvPr>
                <p:cNvSpPr>
                  <a:spLocks/>
                </p:cNvSpPr>
                <p:nvPr/>
              </p:nvSpPr>
              <p:spPr bwMode="auto">
                <a:xfrm>
                  <a:off x="4522" y="2472"/>
                  <a:ext cx="1" cy="5"/>
                </a:xfrm>
                <a:custGeom>
                  <a:avLst/>
                  <a:gdLst>
                    <a:gd name="T0" fmla="*/ 1 w 2"/>
                    <a:gd name="T1" fmla="*/ 2 h 6"/>
                    <a:gd name="T2" fmla="*/ 1 w 2"/>
                    <a:gd name="T3" fmla="*/ 3 h 6"/>
                    <a:gd name="T4" fmla="*/ 1 w 2"/>
                    <a:gd name="T5" fmla="*/ 3 h 6"/>
                    <a:gd name="T6" fmla="*/ 1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2" y="5"/>
                        <a:pt x="2" y="6"/>
                      </a:cubicBezTo>
                      <a:cubicBezTo>
                        <a:pt x="2" y="5"/>
                        <a:pt x="2" y="4"/>
                        <a:pt x="2" y="4"/>
                      </a:cubicBezTo>
                      <a:cubicBezTo>
                        <a:pt x="2" y="3"/>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39" name="Freeform 11620">
                  <a:extLst>
                    <a:ext uri="{FF2B5EF4-FFF2-40B4-BE49-F238E27FC236}">
                      <a16:creationId xmlns:a16="http://schemas.microsoft.com/office/drawing/2014/main" id="{2FB40C43-2ED4-D310-27CE-986FB04B0BDA}"/>
                    </a:ext>
                  </a:extLst>
                </p:cNvPr>
                <p:cNvSpPr>
                  <a:spLocks/>
                </p:cNvSpPr>
                <p:nvPr/>
              </p:nvSpPr>
              <p:spPr bwMode="auto">
                <a:xfrm>
                  <a:off x="4519" y="2468"/>
                  <a:ext cx="1" cy="4"/>
                </a:xfrm>
                <a:custGeom>
                  <a:avLst/>
                  <a:gdLst>
                    <a:gd name="T0" fmla="*/ 1 w 2"/>
                    <a:gd name="T1" fmla="*/ 0 h 5"/>
                    <a:gd name="T2" fmla="*/ 0 w 2"/>
                    <a:gd name="T3" fmla="*/ 2 h 5"/>
                    <a:gd name="T4" fmla="*/ 1 w 2"/>
                    <a:gd name="T5" fmla="*/ 1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2" y="2"/>
                        <a:pt x="1" y="5"/>
                        <a:pt x="0" y="5"/>
                      </a:cubicBezTo>
                      <a:cubicBezTo>
                        <a:pt x="1" y="4"/>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0" name="Freeform 11621">
                  <a:extLst>
                    <a:ext uri="{FF2B5EF4-FFF2-40B4-BE49-F238E27FC236}">
                      <a16:creationId xmlns:a16="http://schemas.microsoft.com/office/drawing/2014/main" id="{91FDBAA5-28C4-9C6C-A4D5-AE7019698F11}"/>
                    </a:ext>
                  </a:extLst>
                </p:cNvPr>
                <p:cNvSpPr>
                  <a:spLocks/>
                </p:cNvSpPr>
                <p:nvPr/>
              </p:nvSpPr>
              <p:spPr bwMode="auto">
                <a:xfrm>
                  <a:off x="4519" y="2462"/>
                  <a:ext cx="1" cy="4"/>
                </a:xfrm>
                <a:custGeom>
                  <a:avLst/>
                  <a:gdLst>
                    <a:gd name="T0" fmla="*/ 1 w 1"/>
                    <a:gd name="T1" fmla="*/ 1 h 4"/>
                    <a:gd name="T2" fmla="*/ 0 w 1"/>
                    <a:gd name="T3" fmla="*/ 4 h 4"/>
                    <a:gd name="T4" fmla="*/ 0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1" y="1"/>
                      </a:moveTo>
                      <a:cubicBezTo>
                        <a:pt x="0" y="0"/>
                        <a:pt x="0" y="3"/>
                        <a:pt x="0" y="4"/>
                      </a:cubicBezTo>
                      <a:cubicBezTo>
                        <a:pt x="0" y="3"/>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1" name="Freeform 11622">
                  <a:extLst>
                    <a:ext uri="{FF2B5EF4-FFF2-40B4-BE49-F238E27FC236}">
                      <a16:creationId xmlns:a16="http://schemas.microsoft.com/office/drawing/2014/main" id="{07827A35-5C81-3DC1-E55A-355B304468C0}"/>
                    </a:ext>
                  </a:extLst>
                </p:cNvPr>
                <p:cNvSpPr>
                  <a:spLocks/>
                </p:cNvSpPr>
                <p:nvPr/>
              </p:nvSpPr>
              <p:spPr bwMode="auto">
                <a:xfrm>
                  <a:off x="4523" y="2479"/>
                  <a:ext cx="2" cy="3"/>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2" y="2"/>
                        <a:pt x="1" y="4"/>
                        <a:pt x="0" y="2"/>
                      </a:cubicBezTo>
                      <a:cubicBezTo>
                        <a:pt x="1" y="2"/>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2" name="Freeform 11623">
                  <a:extLst>
                    <a:ext uri="{FF2B5EF4-FFF2-40B4-BE49-F238E27FC236}">
                      <a16:creationId xmlns:a16="http://schemas.microsoft.com/office/drawing/2014/main" id="{A30DC368-66E0-7471-23BD-D6ADC43B8533}"/>
                    </a:ext>
                  </a:extLst>
                </p:cNvPr>
                <p:cNvSpPr>
                  <a:spLocks/>
                </p:cNvSpPr>
                <p:nvPr/>
              </p:nvSpPr>
              <p:spPr bwMode="auto">
                <a:xfrm>
                  <a:off x="4520" y="2476"/>
                  <a:ext cx="2" cy="4"/>
                </a:xfrm>
                <a:custGeom>
                  <a:avLst/>
                  <a:gdLst>
                    <a:gd name="T0" fmla="*/ 1 w 2"/>
                    <a:gd name="T1" fmla="*/ 1 h 5"/>
                    <a:gd name="T2" fmla="*/ 2 w 2"/>
                    <a:gd name="T3" fmla="*/ 2 h 5"/>
                    <a:gd name="T4" fmla="*/ 1 w 2"/>
                    <a:gd name="T5" fmla="*/ 2 h 5"/>
                    <a:gd name="T6" fmla="*/ 1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1" y="1"/>
                      </a:moveTo>
                      <a:cubicBezTo>
                        <a:pt x="0" y="0"/>
                        <a:pt x="1" y="5"/>
                        <a:pt x="2" y="5"/>
                      </a:cubicBezTo>
                      <a:cubicBezTo>
                        <a:pt x="2" y="5"/>
                        <a:pt x="1" y="5"/>
                        <a:pt x="1" y="4"/>
                      </a:cubicBezTo>
                      <a:cubicBezTo>
                        <a:pt x="0" y="3"/>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3" name="Freeform 11624">
                  <a:extLst>
                    <a:ext uri="{FF2B5EF4-FFF2-40B4-BE49-F238E27FC236}">
                      <a16:creationId xmlns:a16="http://schemas.microsoft.com/office/drawing/2014/main" id="{FD792170-837F-0241-F195-D589D042D932}"/>
                    </a:ext>
                  </a:extLst>
                </p:cNvPr>
                <p:cNvSpPr>
                  <a:spLocks/>
                </p:cNvSpPr>
                <p:nvPr/>
              </p:nvSpPr>
              <p:spPr bwMode="auto">
                <a:xfrm>
                  <a:off x="4518" y="2475"/>
                  <a:ext cx="1"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1" y="1"/>
                        <a:pt x="1" y="3"/>
                        <a:pt x="2" y="4"/>
                      </a:cubicBezTo>
                      <a:cubicBezTo>
                        <a:pt x="2"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4" name="Freeform 11625">
                  <a:extLst>
                    <a:ext uri="{FF2B5EF4-FFF2-40B4-BE49-F238E27FC236}">
                      <a16:creationId xmlns:a16="http://schemas.microsoft.com/office/drawing/2014/main" id="{488B2921-5B7A-7D82-248C-C9581CDCB4AE}"/>
                    </a:ext>
                  </a:extLst>
                </p:cNvPr>
                <p:cNvSpPr>
                  <a:spLocks/>
                </p:cNvSpPr>
                <p:nvPr/>
              </p:nvSpPr>
              <p:spPr bwMode="auto">
                <a:xfrm>
                  <a:off x="4424" y="2342"/>
                  <a:ext cx="29" cy="33"/>
                </a:xfrm>
                <a:custGeom>
                  <a:avLst/>
                  <a:gdLst>
                    <a:gd name="T0" fmla="*/ 2 w 35"/>
                    <a:gd name="T1" fmla="*/ 2 h 40"/>
                    <a:gd name="T2" fmla="*/ 1 w 35"/>
                    <a:gd name="T3" fmla="*/ 4 h 40"/>
                    <a:gd name="T4" fmla="*/ 2 w 35"/>
                    <a:gd name="T5" fmla="*/ 7 h 40"/>
                    <a:gd name="T6" fmla="*/ 2 w 35"/>
                    <a:gd name="T7" fmla="*/ 10 h 40"/>
                    <a:gd name="T8" fmla="*/ 5 w 35"/>
                    <a:gd name="T9" fmla="*/ 12 h 40"/>
                    <a:gd name="T10" fmla="*/ 7 w 35"/>
                    <a:gd name="T11" fmla="*/ 14 h 40"/>
                    <a:gd name="T12" fmla="*/ 8 w 35"/>
                    <a:gd name="T13" fmla="*/ 16 h 40"/>
                    <a:gd name="T14" fmla="*/ 10 w 35"/>
                    <a:gd name="T15" fmla="*/ 17 h 40"/>
                    <a:gd name="T16" fmla="*/ 12 w 35"/>
                    <a:gd name="T17" fmla="*/ 17 h 40"/>
                    <a:gd name="T18" fmla="*/ 13 w 35"/>
                    <a:gd name="T19" fmla="*/ 17 h 40"/>
                    <a:gd name="T20" fmla="*/ 15 w 35"/>
                    <a:gd name="T21" fmla="*/ 17 h 40"/>
                    <a:gd name="T22" fmla="*/ 15 w 35"/>
                    <a:gd name="T23" fmla="*/ 17 h 40"/>
                    <a:gd name="T24" fmla="*/ 15 w 35"/>
                    <a:gd name="T25" fmla="*/ 14 h 40"/>
                    <a:gd name="T26" fmla="*/ 15 w 35"/>
                    <a:gd name="T27" fmla="*/ 14 h 40"/>
                    <a:gd name="T28" fmla="*/ 15 w 35"/>
                    <a:gd name="T29" fmla="*/ 12 h 40"/>
                    <a:gd name="T30" fmla="*/ 15 w 35"/>
                    <a:gd name="T31" fmla="*/ 10 h 40"/>
                    <a:gd name="T32" fmla="*/ 13 w 35"/>
                    <a:gd name="T33" fmla="*/ 8 h 40"/>
                    <a:gd name="T34" fmla="*/ 12 w 35"/>
                    <a:gd name="T35" fmla="*/ 6 h 40"/>
                    <a:gd name="T36" fmla="*/ 10 w 35"/>
                    <a:gd name="T37" fmla="*/ 4 h 40"/>
                    <a:gd name="T38" fmla="*/ 8 w 35"/>
                    <a:gd name="T39" fmla="*/ 2 h 40"/>
                    <a:gd name="T40" fmla="*/ 6 w 35"/>
                    <a:gd name="T41" fmla="*/ 2 h 40"/>
                    <a:gd name="T42" fmla="*/ 4 w 35"/>
                    <a:gd name="T43" fmla="*/ 1 h 40"/>
                    <a:gd name="T44" fmla="*/ 2 w 35"/>
                    <a:gd name="T45" fmla="*/ 1 h 40"/>
                    <a:gd name="T46" fmla="*/ 2 w 35"/>
                    <a:gd name="T47" fmla="*/ 2 h 40"/>
                    <a:gd name="T48" fmla="*/ 2 w 35"/>
                    <a:gd name="T49" fmla="*/ 2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40">
                      <a:moveTo>
                        <a:pt x="2" y="5"/>
                      </a:moveTo>
                      <a:cubicBezTo>
                        <a:pt x="3" y="8"/>
                        <a:pt x="0" y="7"/>
                        <a:pt x="1" y="9"/>
                      </a:cubicBezTo>
                      <a:cubicBezTo>
                        <a:pt x="3" y="11"/>
                        <a:pt x="1" y="13"/>
                        <a:pt x="2" y="14"/>
                      </a:cubicBezTo>
                      <a:cubicBezTo>
                        <a:pt x="5" y="17"/>
                        <a:pt x="3" y="19"/>
                        <a:pt x="5" y="20"/>
                      </a:cubicBezTo>
                      <a:cubicBezTo>
                        <a:pt x="7" y="22"/>
                        <a:pt x="8" y="26"/>
                        <a:pt x="10" y="27"/>
                      </a:cubicBezTo>
                      <a:cubicBezTo>
                        <a:pt x="11" y="28"/>
                        <a:pt x="12" y="31"/>
                        <a:pt x="14" y="31"/>
                      </a:cubicBezTo>
                      <a:cubicBezTo>
                        <a:pt x="15" y="31"/>
                        <a:pt x="16" y="34"/>
                        <a:pt x="17" y="34"/>
                      </a:cubicBezTo>
                      <a:cubicBezTo>
                        <a:pt x="18" y="34"/>
                        <a:pt x="20" y="37"/>
                        <a:pt x="21" y="36"/>
                      </a:cubicBezTo>
                      <a:cubicBezTo>
                        <a:pt x="21" y="35"/>
                        <a:pt x="24" y="39"/>
                        <a:pt x="25" y="38"/>
                      </a:cubicBezTo>
                      <a:cubicBezTo>
                        <a:pt x="25" y="37"/>
                        <a:pt x="28" y="40"/>
                        <a:pt x="28" y="38"/>
                      </a:cubicBezTo>
                      <a:cubicBezTo>
                        <a:pt x="28" y="37"/>
                        <a:pt x="32" y="39"/>
                        <a:pt x="32" y="37"/>
                      </a:cubicBezTo>
                      <a:cubicBezTo>
                        <a:pt x="31" y="36"/>
                        <a:pt x="35" y="37"/>
                        <a:pt x="33" y="35"/>
                      </a:cubicBezTo>
                      <a:cubicBezTo>
                        <a:pt x="32" y="33"/>
                        <a:pt x="34" y="34"/>
                        <a:pt x="33" y="32"/>
                      </a:cubicBezTo>
                      <a:cubicBezTo>
                        <a:pt x="33" y="31"/>
                        <a:pt x="35" y="31"/>
                        <a:pt x="33" y="30"/>
                      </a:cubicBezTo>
                      <a:cubicBezTo>
                        <a:pt x="32" y="28"/>
                        <a:pt x="34" y="28"/>
                        <a:pt x="32" y="26"/>
                      </a:cubicBezTo>
                      <a:cubicBezTo>
                        <a:pt x="31" y="24"/>
                        <a:pt x="32" y="23"/>
                        <a:pt x="31" y="22"/>
                      </a:cubicBezTo>
                      <a:cubicBezTo>
                        <a:pt x="30" y="20"/>
                        <a:pt x="30" y="19"/>
                        <a:pt x="28" y="17"/>
                      </a:cubicBezTo>
                      <a:cubicBezTo>
                        <a:pt x="27" y="16"/>
                        <a:pt x="27" y="14"/>
                        <a:pt x="25" y="13"/>
                      </a:cubicBezTo>
                      <a:cubicBezTo>
                        <a:pt x="24" y="12"/>
                        <a:pt x="23" y="10"/>
                        <a:pt x="22" y="9"/>
                      </a:cubicBezTo>
                      <a:cubicBezTo>
                        <a:pt x="20" y="8"/>
                        <a:pt x="18" y="5"/>
                        <a:pt x="17" y="5"/>
                      </a:cubicBezTo>
                      <a:cubicBezTo>
                        <a:pt x="16" y="5"/>
                        <a:pt x="14" y="3"/>
                        <a:pt x="13" y="3"/>
                      </a:cubicBezTo>
                      <a:cubicBezTo>
                        <a:pt x="12" y="3"/>
                        <a:pt x="10" y="0"/>
                        <a:pt x="9" y="1"/>
                      </a:cubicBezTo>
                      <a:cubicBezTo>
                        <a:pt x="8" y="2"/>
                        <a:pt x="6" y="0"/>
                        <a:pt x="6" y="1"/>
                      </a:cubicBezTo>
                      <a:cubicBezTo>
                        <a:pt x="6" y="3"/>
                        <a:pt x="3" y="1"/>
                        <a:pt x="3" y="3"/>
                      </a:cubicBezTo>
                      <a:cubicBezTo>
                        <a:pt x="3" y="5"/>
                        <a:pt x="1" y="4"/>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5" name="Freeform 11626">
                  <a:extLst>
                    <a:ext uri="{FF2B5EF4-FFF2-40B4-BE49-F238E27FC236}">
                      <a16:creationId xmlns:a16="http://schemas.microsoft.com/office/drawing/2014/main" id="{24BC9D21-6535-48F2-39E9-3BD3ECA45FA9}"/>
                    </a:ext>
                  </a:extLst>
                </p:cNvPr>
                <p:cNvSpPr>
                  <a:spLocks/>
                </p:cNvSpPr>
                <p:nvPr/>
              </p:nvSpPr>
              <p:spPr bwMode="auto">
                <a:xfrm>
                  <a:off x="4431" y="2342"/>
                  <a:ext cx="22" cy="33"/>
                </a:xfrm>
                <a:custGeom>
                  <a:avLst/>
                  <a:gdLst>
                    <a:gd name="T0" fmla="*/ 5 w 27"/>
                    <a:gd name="T1" fmla="*/ 16 h 40"/>
                    <a:gd name="T2" fmla="*/ 6 w 27"/>
                    <a:gd name="T3" fmla="*/ 14 h 40"/>
                    <a:gd name="T4" fmla="*/ 7 w 27"/>
                    <a:gd name="T5" fmla="*/ 14 h 40"/>
                    <a:gd name="T6" fmla="*/ 7 w 27"/>
                    <a:gd name="T7" fmla="*/ 13 h 40"/>
                    <a:gd name="T8" fmla="*/ 7 w 27"/>
                    <a:gd name="T9" fmla="*/ 12 h 40"/>
                    <a:gd name="T10" fmla="*/ 6 w 27"/>
                    <a:gd name="T11" fmla="*/ 10 h 40"/>
                    <a:gd name="T12" fmla="*/ 6 w 27"/>
                    <a:gd name="T13" fmla="*/ 8 h 40"/>
                    <a:gd name="T14" fmla="*/ 5 w 27"/>
                    <a:gd name="T15" fmla="*/ 6 h 40"/>
                    <a:gd name="T16" fmla="*/ 3 w 27"/>
                    <a:gd name="T17" fmla="*/ 4 h 40"/>
                    <a:gd name="T18" fmla="*/ 2 w 27"/>
                    <a:gd name="T19" fmla="*/ 2 h 40"/>
                    <a:gd name="T20" fmla="*/ 0 w 27"/>
                    <a:gd name="T21" fmla="*/ 2 h 40"/>
                    <a:gd name="T22" fmla="*/ 1 w 27"/>
                    <a:gd name="T23" fmla="*/ 1 h 40"/>
                    <a:gd name="T24" fmla="*/ 2 w 27"/>
                    <a:gd name="T25" fmla="*/ 2 h 40"/>
                    <a:gd name="T26" fmla="*/ 4 w 27"/>
                    <a:gd name="T27" fmla="*/ 2 h 40"/>
                    <a:gd name="T28" fmla="*/ 6 w 27"/>
                    <a:gd name="T29" fmla="*/ 4 h 40"/>
                    <a:gd name="T30" fmla="*/ 7 w 27"/>
                    <a:gd name="T31" fmla="*/ 6 h 40"/>
                    <a:gd name="T32" fmla="*/ 9 w 27"/>
                    <a:gd name="T33" fmla="*/ 8 h 40"/>
                    <a:gd name="T34" fmla="*/ 10 w 27"/>
                    <a:gd name="T35" fmla="*/ 10 h 40"/>
                    <a:gd name="T36" fmla="*/ 11 w 27"/>
                    <a:gd name="T37" fmla="*/ 12 h 40"/>
                    <a:gd name="T38" fmla="*/ 11 w 27"/>
                    <a:gd name="T39" fmla="*/ 14 h 40"/>
                    <a:gd name="T40" fmla="*/ 11 w 27"/>
                    <a:gd name="T41" fmla="*/ 14 h 40"/>
                    <a:gd name="T42" fmla="*/ 11 w 27"/>
                    <a:gd name="T43" fmla="*/ 17 h 40"/>
                    <a:gd name="T44" fmla="*/ 11 w 27"/>
                    <a:gd name="T45" fmla="*/ 17 h 40"/>
                    <a:gd name="T46" fmla="*/ 9 w 27"/>
                    <a:gd name="T47" fmla="*/ 17 h 40"/>
                    <a:gd name="T48" fmla="*/ 7 w 27"/>
                    <a:gd name="T49" fmla="*/ 17 h 40"/>
                    <a:gd name="T50" fmla="*/ 6 w 27"/>
                    <a:gd name="T51" fmla="*/ 17 h 40"/>
                    <a:gd name="T52" fmla="*/ 5 w 27"/>
                    <a:gd name="T53" fmla="*/ 16 h 40"/>
                    <a:gd name="T54" fmla="*/ 5 w 27"/>
                    <a:gd name="T55" fmla="*/ 16 h 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7" h="40">
                      <a:moveTo>
                        <a:pt x="10" y="34"/>
                      </a:moveTo>
                      <a:cubicBezTo>
                        <a:pt x="10" y="32"/>
                        <a:pt x="14" y="35"/>
                        <a:pt x="13" y="32"/>
                      </a:cubicBezTo>
                      <a:cubicBezTo>
                        <a:pt x="13" y="31"/>
                        <a:pt x="16" y="33"/>
                        <a:pt x="15" y="30"/>
                      </a:cubicBezTo>
                      <a:cubicBezTo>
                        <a:pt x="14" y="29"/>
                        <a:pt x="16" y="29"/>
                        <a:pt x="15" y="28"/>
                      </a:cubicBezTo>
                      <a:cubicBezTo>
                        <a:pt x="14" y="27"/>
                        <a:pt x="16" y="27"/>
                        <a:pt x="15" y="25"/>
                      </a:cubicBezTo>
                      <a:cubicBezTo>
                        <a:pt x="14" y="24"/>
                        <a:pt x="16" y="23"/>
                        <a:pt x="14" y="21"/>
                      </a:cubicBezTo>
                      <a:cubicBezTo>
                        <a:pt x="13" y="20"/>
                        <a:pt x="14" y="19"/>
                        <a:pt x="13" y="17"/>
                      </a:cubicBezTo>
                      <a:cubicBezTo>
                        <a:pt x="11" y="16"/>
                        <a:pt x="12" y="14"/>
                        <a:pt x="10" y="13"/>
                      </a:cubicBezTo>
                      <a:cubicBezTo>
                        <a:pt x="9" y="12"/>
                        <a:pt x="8" y="9"/>
                        <a:pt x="7" y="8"/>
                      </a:cubicBezTo>
                      <a:cubicBezTo>
                        <a:pt x="6" y="7"/>
                        <a:pt x="5" y="5"/>
                        <a:pt x="4" y="5"/>
                      </a:cubicBezTo>
                      <a:cubicBezTo>
                        <a:pt x="2" y="4"/>
                        <a:pt x="1" y="3"/>
                        <a:pt x="0" y="2"/>
                      </a:cubicBezTo>
                      <a:cubicBezTo>
                        <a:pt x="1" y="1"/>
                        <a:pt x="1" y="1"/>
                        <a:pt x="1" y="1"/>
                      </a:cubicBezTo>
                      <a:cubicBezTo>
                        <a:pt x="2" y="0"/>
                        <a:pt x="4" y="3"/>
                        <a:pt x="5" y="3"/>
                      </a:cubicBezTo>
                      <a:cubicBezTo>
                        <a:pt x="6" y="3"/>
                        <a:pt x="8" y="5"/>
                        <a:pt x="9" y="5"/>
                      </a:cubicBezTo>
                      <a:cubicBezTo>
                        <a:pt x="10" y="5"/>
                        <a:pt x="12" y="8"/>
                        <a:pt x="14" y="9"/>
                      </a:cubicBezTo>
                      <a:cubicBezTo>
                        <a:pt x="15" y="10"/>
                        <a:pt x="16" y="12"/>
                        <a:pt x="17" y="13"/>
                      </a:cubicBezTo>
                      <a:cubicBezTo>
                        <a:pt x="19" y="14"/>
                        <a:pt x="19" y="16"/>
                        <a:pt x="20" y="17"/>
                      </a:cubicBezTo>
                      <a:cubicBezTo>
                        <a:pt x="22" y="19"/>
                        <a:pt x="22" y="20"/>
                        <a:pt x="23" y="22"/>
                      </a:cubicBezTo>
                      <a:cubicBezTo>
                        <a:pt x="24" y="23"/>
                        <a:pt x="23" y="24"/>
                        <a:pt x="24" y="26"/>
                      </a:cubicBezTo>
                      <a:cubicBezTo>
                        <a:pt x="26" y="28"/>
                        <a:pt x="24" y="28"/>
                        <a:pt x="25" y="30"/>
                      </a:cubicBezTo>
                      <a:cubicBezTo>
                        <a:pt x="27" y="31"/>
                        <a:pt x="25" y="31"/>
                        <a:pt x="25" y="32"/>
                      </a:cubicBezTo>
                      <a:cubicBezTo>
                        <a:pt x="26" y="34"/>
                        <a:pt x="24" y="33"/>
                        <a:pt x="25" y="35"/>
                      </a:cubicBezTo>
                      <a:cubicBezTo>
                        <a:pt x="27" y="37"/>
                        <a:pt x="23" y="36"/>
                        <a:pt x="24" y="37"/>
                      </a:cubicBezTo>
                      <a:cubicBezTo>
                        <a:pt x="24" y="39"/>
                        <a:pt x="20" y="37"/>
                        <a:pt x="20" y="38"/>
                      </a:cubicBezTo>
                      <a:cubicBezTo>
                        <a:pt x="20" y="40"/>
                        <a:pt x="17" y="37"/>
                        <a:pt x="17" y="38"/>
                      </a:cubicBezTo>
                      <a:cubicBezTo>
                        <a:pt x="16" y="39"/>
                        <a:pt x="13" y="35"/>
                        <a:pt x="13" y="36"/>
                      </a:cubicBezTo>
                      <a:cubicBezTo>
                        <a:pt x="12" y="37"/>
                        <a:pt x="11" y="35"/>
                        <a:pt x="10" y="34"/>
                      </a:cubicBezTo>
                      <a:cubicBezTo>
                        <a:pt x="10" y="34"/>
                        <a:pt x="10" y="34"/>
                        <a:pt x="10" y="34"/>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6" name="Freeform 11627">
                  <a:extLst>
                    <a:ext uri="{FF2B5EF4-FFF2-40B4-BE49-F238E27FC236}">
                      <a16:creationId xmlns:a16="http://schemas.microsoft.com/office/drawing/2014/main" id="{31854ADB-1229-35A0-917A-A9D3F8DFB2B3}"/>
                    </a:ext>
                  </a:extLst>
                </p:cNvPr>
                <p:cNvSpPr>
                  <a:spLocks/>
                </p:cNvSpPr>
                <p:nvPr/>
              </p:nvSpPr>
              <p:spPr bwMode="auto">
                <a:xfrm>
                  <a:off x="4439" y="2351"/>
                  <a:ext cx="14" cy="24"/>
                </a:xfrm>
                <a:custGeom>
                  <a:avLst/>
                  <a:gdLst>
                    <a:gd name="T0" fmla="*/ 0 w 17"/>
                    <a:gd name="T1" fmla="*/ 11 h 29"/>
                    <a:gd name="T2" fmla="*/ 2 w 17"/>
                    <a:gd name="T3" fmla="*/ 12 h 29"/>
                    <a:gd name="T4" fmla="*/ 3 w 17"/>
                    <a:gd name="T5" fmla="*/ 12 h 29"/>
                    <a:gd name="T6" fmla="*/ 5 w 17"/>
                    <a:gd name="T7" fmla="*/ 12 h 29"/>
                    <a:gd name="T8" fmla="*/ 7 w 17"/>
                    <a:gd name="T9" fmla="*/ 12 h 29"/>
                    <a:gd name="T10" fmla="*/ 7 w 17"/>
                    <a:gd name="T11" fmla="*/ 12 h 29"/>
                    <a:gd name="T12" fmla="*/ 7 w 17"/>
                    <a:gd name="T13" fmla="*/ 10 h 29"/>
                    <a:gd name="T14" fmla="*/ 7 w 17"/>
                    <a:gd name="T15" fmla="*/ 9 h 29"/>
                    <a:gd name="T16" fmla="*/ 7 w 17"/>
                    <a:gd name="T17" fmla="*/ 7 h 29"/>
                    <a:gd name="T18" fmla="*/ 6 w 17"/>
                    <a:gd name="T19" fmla="*/ 5 h 29"/>
                    <a:gd name="T20" fmla="*/ 5 w 17"/>
                    <a:gd name="T21" fmla="*/ 2 h 29"/>
                    <a:gd name="T22" fmla="*/ 3 w 17"/>
                    <a:gd name="T23" fmla="*/ 2 h 29"/>
                    <a:gd name="T24" fmla="*/ 2 w 17"/>
                    <a:gd name="T25" fmla="*/ 0 h 29"/>
                    <a:gd name="T26" fmla="*/ 4 w 17"/>
                    <a:gd name="T27" fmla="*/ 2 h 29"/>
                    <a:gd name="T28" fmla="*/ 5 w 17"/>
                    <a:gd name="T29" fmla="*/ 4 h 29"/>
                    <a:gd name="T30" fmla="*/ 6 w 17"/>
                    <a:gd name="T31" fmla="*/ 6 h 29"/>
                    <a:gd name="T32" fmla="*/ 6 w 17"/>
                    <a:gd name="T33" fmla="*/ 7 h 29"/>
                    <a:gd name="T34" fmla="*/ 6 w 17"/>
                    <a:gd name="T35" fmla="*/ 8 h 29"/>
                    <a:gd name="T36" fmla="*/ 6 w 17"/>
                    <a:gd name="T37" fmla="*/ 10 h 29"/>
                    <a:gd name="T38" fmla="*/ 5 w 17"/>
                    <a:gd name="T39" fmla="*/ 11 h 29"/>
                    <a:gd name="T40" fmla="*/ 4 w 17"/>
                    <a:gd name="T41" fmla="*/ 12 h 29"/>
                    <a:gd name="T42" fmla="*/ 2 w 17"/>
                    <a:gd name="T43" fmla="*/ 12 h 29"/>
                    <a:gd name="T44" fmla="*/ 1 w 17"/>
                    <a:gd name="T45" fmla="*/ 10 h 29"/>
                    <a:gd name="T46" fmla="*/ 0 w 17"/>
                    <a:gd name="T47" fmla="*/ 11 h 29"/>
                    <a:gd name="T48" fmla="*/ 0 w 17"/>
                    <a:gd name="T49" fmla="*/ 11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 h="29">
                      <a:moveTo>
                        <a:pt x="0" y="23"/>
                      </a:moveTo>
                      <a:cubicBezTo>
                        <a:pt x="1" y="24"/>
                        <a:pt x="2" y="26"/>
                        <a:pt x="3" y="25"/>
                      </a:cubicBezTo>
                      <a:cubicBezTo>
                        <a:pt x="3" y="24"/>
                        <a:pt x="6" y="28"/>
                        <a:pt x="7" y="27"/>
                      </a:cubicBezTo>
                      <a:cubicBezTo>
                        <a:pt x="7" y="26"/>
                        <a:pt x="10" y="29"/>
                        <a:pt x="10" y="27"/>
                      </a:cubicBezTo>
                      <a:cubicBezTo>
                        <a:pt x="10" y="26"/>
                        <a:pt x="14" y="28"/>
                        <a:pt x="14" y="26"/>
                      </a:cubicBezTo>
                      <a:cubicBezTo>
                        <a:pt x="13" y="25"/>
                        <a:pt x="17" y="26"/>
                        <a:pt x="15" y="24"/>
                      </a:cubicBezTo>
                      <a:cubicBezTo>
                        <a:pt x="14" y="22"/>
                        <a:pt x="16" y="23"/>
                        <a:pt x="15" y="21"/>
                      </a:cubicBezTo>
                      <a:cubicBezTo>
                        <a:pt x="15" y="20"/>
                        <a:pt x="17" y="20"/>
                        <a:pt x="15" y="19"/>
                      </a:cubicBezTo>
                      <a:cubicBezTo>
                        <a:pt x="14" y="17"/>
                        <a:pt x="16" y="17"/>
                        <a:pt x="14" y="15"/>
                      </a:cubicBezTo>
                      <a:cubicBezTo>
                        <a:pt x="13" y="13"/>
                        <a:pt x="14" y="12"/>
                        <a:pt x="13" y="11"/>
                      </a:cubicBezTo>
                      <a:cubicBezTo>
                        <a:pt x="12" y="9"/>
                        <a:pt x="12" y="8"/>
                        <a:pt x="10" y="6"/>
                      </a:cubicBezTo>
                      <a:cubicBezTo>
                        <a:pt x="9" y="5"/>
                        <a:pt x="9" y="3"/>
                        <a:pt x="7" y="2"/>
                      </a:cubicBezTo>
                      <a:cubicBezTo>
                        <a:pt x="7" y="1"/>
                        <a:pt x="6" y="1"/>
                        <a:pt x="6" y="0"/>
                      </a:cubicBezTo>
                      <a:cubicBezTo>
                        <a:pt x="6" y="1"/>
                        <a:pt x="7" y="3"/>
                        <a:pt x="8" y="3"/>
                      </a:cubicBezTo>
                      <a:cubicBezTo>
                        <a:pt x="10" y="4"/>
                        <a:pt x="9" y="6"/>
                        <a:pt x="10" y="8"/>
                      </a:cubicBezTo>
                      <a:cubicBezTo>
                        <a:pt x="12" y="9"/>
                        <a:pt x="11" y="10"/>
                        <a:pt x="12" y="12"/>
                      </a:cubicBezTo>
                      <a:cubicBezTo>
                        <a:pt x="13" y="13"/>
                        <a:pt x="12" y="14"/>
                        <a:pt x="13" y="15"/>
                      </a:cubicBezTo>
                      <a:cubicBezTo>
                        <a:pt x="14" y="17"/>
                        <a:pt x="12" y="17"/>
                        <a:pt x="13" y="18"/>
                      </a:cubicBezTo>
                      <a:cubicBezTo>
                        <a:pt x="14" y="20"/>
                        <a:pt x="12" y="19"/>
                        <a:pt x="12" y="21"/>
                      </a:cubicBezTo>
                      <a:cubicBezTo>
                        <a:pt x="14" y="23"/>
                        <a:pt x="11" y="21"/>
                        <a:pt x="11" y="23"/>
                      </a:cubicBezTo>
                      <a:cubicBezTo>
                        <a:pt x="11" y="25"/>
                        <a:pt x="8" y="23"/>
                        <a:pt x="8" y="24"/>
                      </a:cubicBezTo>
                      <a:cubicBezTo>
                        <a:pt x="8" y="26"/>
                        <a:pt x="5" y="23"/>
                        <a:pt x="4" y="24"/>
                      </a:cubicBezTo>
                      <a:cubicBezTo>
                        <a:pt x="4" y="25"/>
                        <a:pt x="2" y="23"/>
                        <a:pt x="1" y="22"/>
                      </a:cubicBezTo>
                      <a:cubicBezTo>
                        <a:pt x="0" y="22"/>
                        <a:pt x="0" y="22"/>
                        <a:pt x="0" y="23"/>
                      </a:cubicBezTo>
                      <a:cubicBezTo>
                        <a:pt x="0" y="23"/>
                        <a:pt x="0" y="23"/>
                        <a:pt x="0" y="23"/>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7" name="Freeform 11628">
                  <a:extLst>
                    <a:ext uri="{FF2B5EF4-FFF2-40B4-BE49-F238E27FC236}">
                      <a16:creationId xmlns:a16="http://schemas.microsoft.com/office/drawing/2014/main" id="{A0A5C66A-4D27-E603-3893-085690C6E2BA}"/>
                    </a:ext>
                  </a:extLst>
                </p:cNvPr>
                <p:cNvSpPr>
                  <a:spLocks/>
                </p:cNvSpPr>
                <p:nvPr/>
              </p:nvSpPr>
              <p:spPr bwMode="auto">
                <a:xfrm>
                  <a:off x="4435" y="2348"/>
                  <a:ext cx="2" cy="3"/>
                </a:xfrm>
                <a:custGeom>
                  <a:avLst/>
                  <a:gdLst>
                    <a:gd name="T0" fmla="*/ 0 w 2"/>
                    <a:gd name="T1" fmla="*/ 0 h 3"/>
                    <a:gd name="T2" fmla="*/ 2 w 2"/>
                    <a:gd name="T3" fmla="*/ 3 h 3"/>
                    <a:gd name="T4" fmla="*/ 1 w 2"/>
                    <a:gd name="T5" fmla="*/ 3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1"/>
                        <a:pt x="1" y="2"/>
                        <a:pt x="2" y="3"/>
                      </a:cubicBezTo>
                      <a:cubicBezTo>
                        <a:pt x="2" y="3"/>
                        <a:pt x="2" y="3"/>
                        <a:pt x="1" y="3"/>
                      </a:cubicBezTo>
                      <a:cubicBezTo>
                        <a:pt x="0"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8" name="Freeform 11629">
                  <a:extLst>
                    <a:ext uri="{FF2B5EF4-FFF2-40B4-BE49-F238E27FC236}">
                      <a16:creationId xmlns:a16="http://schemas.microsoft.com/office/drawing/2014/main" id="{8DEC98E9-7B12-C9E5-4886-2ED373F2DE6F}"/>
                    </a:ext>
                  </a:extLst>
                </p:cNvPr>
                <p:cNvSpPr>
                  <a:spLocks/>
                </p:cNvSpPr>
                <p:nvPr/>
              </p:nvSpPr>
              <p:spPr bwMode="auto">
                <a:xfrm>
                  <a:off x="4431" y="2347"/>
                  <a:ext cx="2" cy="2"/>
                </a:xfrm>
                <a:custGeom>
                  <a:avLst/>
                  <a:gdLst>
                    <a:gd name="T0" fmla="*/ 0 w 3"/>
                    <a:gd name="T1" fmla="*/ 0 h 3"/>
                    <a:gd name="T2" fmla="*/ 1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2" y="0"/>
                        <a:pt x="3" y="3"/>
                        <a:pt x="2" y="3"/>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49" name="Freeform 11630">
                  <a:extLst>
                    <a:ext uri="{FF2B5EF4-FFF2-40B4-BE49-F238E27FC236}">
                      <a16:creationId xmlns:a16="http://schemas.microsoft.com/office/drawing/2014/main" id="{DE85E015-EF26-F0A8-9639-E6E7FD13B4F0}"/>
                    </a:ext>
                  </a:extLst>
                </p:cNvPr>
                <p:cNvSpPr>
                  <a:spLocks/>
                </p:cNvSpPr>
                <p:nvPr/>
              </p:nvSpPr>
              <p:spPr bwMode="auto">
                <a:xfrm>
                  <a:off x="4435" y="2353"/>
                  <a:ext cx="2" cy="3"/>
                </a:xfrm>
                <a:custGeom>
                  <a:avLst/>
                  <a:gdLst>
                    <a:gd name="T0" fmla="*/ 1 w 2"/>
                    <a:gd name="T1" fmla="*/ 1 h 4"/>
                    <a:gd name="T2" fmla="*/ 0 w 2"/>
                    <a:gd name="T3" fmla="*/ 1 h 4"/>
                    <a:gd name="T4" fmla="*/ 2 w 2"/>
                    <a:gd name="T5" fmla="*/ 2 h 4"/>
                    <a:gd name="T6" fmla="*/ 1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1"/>
                      </a:moveTo>
                      <a:cubicBezTo>
                        <a:pt x="1" y="0"/>
                        <a:pt x="0" y="1"/>
                        <a:pt x="0" y="1"/>
                      </a:cubicBezTo>
                      <a:cubicBezTo>
                        <a:pt x="0" y="2"/>
                        <a:pt x="1" y="4"/>
                        <a:pt x="2" y="4"/>
                      </a:cubicBezTo>
                      <a:cubicBezTo>
                        <a:pt x="2" y="4"/>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0" name="Freeform 11631">
                  <a:extLst>
                    <a:ext uri="{FF2B5EF4-FFF2-40B4-BE49-F238E27FC236}">
                      <a16:creationId xmlns:a16="http://schemas.microsoft.com/office/drawing/2014/main" id="{885AAC95-ACB6-1FF9-71DE-2D5697C7F6C3}"/>
                    </a:ext>
                  </a:extLst>
                </p:cNvPr>
                <p:cNvSpPr>
                  <a:spLocks/>
                </p:cNvSpPr>
                <p:nvPr/>
              </p:nvSpPr>
              <p:spPr bwMode="auto">
                <a:xfrm>
                  <a:off x="4429" y="2350"/>
                  <a:ext cx="4" cy="5"/>
                </a:xfrm>
                <a:custGeom>
                  <a:avLst/>
                  <a:gdLst>
                    <a:gd name="T0" fmla="*/ 0 w 4"/>
                    <a:gd name="T1" fmla="*/ 0 h 6"/>
                    <a:gd name="T2" fmla="*/ 2 w 4"/>
                    <a:gd name="T3" fmla="*/ 2 h 6"/>
                    <a:gd name="T4" fmla="*/ 3 w 4"/>
                    <a:gd name="T5" fmla="*/ 3 h 6"/>
                    <a:gd name="T6" fmla="*/ 2 w 4"/>
                    <a:gd name="T7" fmla="*/ 3 h 6"/>
                    <a:gd name="T8" fmla="*/ 0 w 4"/>
                    <a:gd name="T9" fmla="*/ 0 h 6"/>
                    <a:gd name="T10" fmla="*/ 0 w 4"/>
                    <a:gd name="T11" fmla="*/ 1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6">
                      <a:moveTo>
                        <a:pt x="0" y="0"/>
                      </a:moveTo>
                      <a:cubicBezTo>
                        <a:pt x="1" y="1"/>
                        <a:pt x="1" y="1"/>
                        <a:pt x="2" y="2"/>
                      </a:cubicBezTo>
                      <a:cubicBezTo>
                        <a:pt x="2" y="2"/>
                        <a:pt x="4" y="6"/>
                        <a:pt x="3" y="5"/>
                      </a:cubicBezTo>
                      <a:cubicBezTo>
                        <a:pt x="3" y="5"/>
                        <a:pt x="2" y="4"/>
                        <a:pt x="2" y="4"/>
                      </a:cubicBezTo>
                      <a:cubicBezTo>
                        <a:pt x="2" y="3"/>
                        <a:pt x="1" y="1"/>
                        <a:pt x="0" y="0"/>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1" name="Freeform 11632">
                  <a:extLst>
                    <a:ext uri="{FF2B5EF4-FFF2-40B4-BE49-F238E27FC236}">
                      <a16:creationId xmlns:a16="http://schemas.microsoft.com/office/drawing/2014/main" id="{84523710-F088-55A4-DC34-03BED5300595}"/>
                    </a:ext>
                  </a:extLst>
                </p:cNvPr>
                <p:cNvSpPr>
                  <a:spLocks/>
                </p:cNvSpPr>
                <p:nvPr/>
              </p:nvSpPr>
              <p:spPr bwMode="auto">
                <a:xfrm>
                  <a:off x="4428" y="2345"/>
                  <a:ext cx="1" cy="4"/>
                </a:xfrm>
                <a:custGeom>
                  <a:avLst/>
                  <a:gdLst>
                    <a:gd name="T0" fmla="*/ 1 w 1"/>
                    <a:gd name="T1" fmla="*/ 2 h 5"/>
                    <a:gd name="T2" fmla="*/ 1 w 1"/>
                    <a:gd name="T3" fmla="*/ 2 h 5"/>
                    <a:gd name="T4" fmla="*/ 1 w 1"/>
                    <a:gd name="T5" fmla="*/ 2 h 5"/>
                    <a:gd name="T6" fmla="*/ 0 60000 65536"/>
                    <a:gd name="T7" fmla="*/ 0 60000 65536"/>
                    <a:gd name="T8" fmla="*/ 0 60000 65536"/>
                  </a:gdLst>
                  <a:ahLst/>
                  <a:cxnLst>
                    <a:cxn ang="T6">
                      <a:pos x="T0" y="T1"/>
                    </a:cxn>
                    <a:cxn ang="T7">
                      <a:pos x="T2" y="T3"/>
                    </a:cxn>
                    <a:cxn ang="T8">
                      <a:pos x="T4" y="T5"/>
                    </a:cxn>
                  </a:cxnLst>
                  <a:rect l="0" t="0" r="r" b="b"/>
                  <a:pathLst>
                    <a:path w="1" h="5">
                      <a:moveTo>
                        <a:pt x="1" y="2"/>
                      </a:moveTo>
                      <a:cubicBezTo>
                        <a:pt x="0" y="0"/>
                        <a:pt x="0" y="3"/>
                        <a:pt x="1" y="5"/>
                      </a:cubicBezTo>
                      <a:cubicBezTo>
                        <a:pt x="1" y="4"/>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2" name="Freeform 11633">
                  <a:extLst>
                    <a:ext uri="{FF2B5EF4-FFF2-40B4-BE49-F238E27FC236}">
                      <a16:creationId xmlns:a16="http://schemas.microsoft.com/office/drawing/2014/main" id="{05C1D088-57EC-5F75-E8F2-B047D2E2B168}"/>
                    </a:ext>
                  </a:extLst>
                </p:cNvPr>
                <p:cNvSpPr>
                  <a:spLocks/>
                </p:cNvSpPr>
                <p:nvPr/>
              </p:nvSpPr>
              <p:spPr bwMode="auto">
                <a:xfrm>
                  <a:off x="4440" y="2358"/>
                  <a:ext cx="3" cy="5"/>
                </a:xfrm>
                <a:custGeom>
                  <a:avLst/>
                  <a:gdLst>
                    <a:gd name="T0" fmla="*/ 0 w 4"/>
                    <a:gd name="T1" fmla="*/ 1 h 6"/>
                    <a:gd name="T2" fmla="*/ 1 w 4"/>
                    <a:gd name="T3" fmla="*/ 3 h 6"/>
                    <a:gd name="T4" fmla="*/ 0 w 4"/>
                    <a:gd name="T5" fmla="*/ 1 h 6"/>
                    <a:gd name="T6" fmla="*/ 0 60000 65536"/>
                    <a:gd name="T7" fmla="*/ 0 60000 65536"/>
                    <a:gd name="T8" fmla="*/ 0 60000 65536"/>
                  </a:gdLst>
                  <a:ahLst/>
                  <a:cxnLst>
                    <a:cxn ang="T6">
                      <a:pos x="T0" y="T1"/>
                    </a:cxn>
                    <a:cxn ang="T7">
                      <a:pos x="T2" y="T3"/>
                    </a:cxn>
                    <a:cxn ang="T8">
                      <a:pos x="T4" y="T5"/>
                    </a:cxn>
                  </a:cxnLst>
                  <a:rect l="0" t="0" r="r" b="b"/>
                  <a:pathLst>
                    <a:path w="4" h="6">
                      <a:moveTo>
                        <a:pt x="0" y="1"/>
                      </a:moveTo>
                      <a:cubicBezTo>
                        <a:pt x="0" y="0"/>
                        <a:pt x="4" y="6"/>
                        <a:pt x="1" y="4"/>
                      </a:cubicBezTo>
                      <a:cubicBezTo>
                        <a:pt x="1"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3" name="Freeform 11634">
                  <a:extLst>
                    <a:ext uri="{FF2B5EF4-FFF2-40B4-BE49-F238E27FC236}">
                      <a16:creationId xmlns:a16="http://schemas.microsoft.com/office/drawing/2014/main" id="{F720C8F6-4ED5-9BAC-277B-582B1BBE5BDF}"/>
                    </a:ext>
                  </a:extLst>
                </p:cNvPr>
                <p:cNvSpPr>
                  <a:spLocks/>
                </p:cNvSpPr>
                <p:nvPr/>
              </p:nvSpPr>
              <p:spPr bwMode="auto">
                <a:xfrm>
                  <a:off x="4434" y="2358"/>
                  <a:ext cx="4" cy="4"/>
                </a:xfrm>
                <a:custGeom>
                  <a:avLst/>
                  <a:gdLst>
                    <a:gd name="T0" fmla="*/ 2 w 4"/>
                    <a:gd name="T1" fmla="*/ 0 h 4"/>
                    <a:gd name="T2" fmla="*/ 4 w 4"/>
                    <a:gd name="T3" fmla="*/ 4 h 4"/>
                    <a:gd name="T4" fmla="*/ 3 w 4"/>
                    <a:gd name="T5" fmla="*/ 2 h 4"/>
                    <a:gd name="T6" fmla="*/ 2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2" y="0"/>
                      </a:moveTo>
                      <a:cubicBezTo>
                        <a:pt x="0" y="0"/>
                        <a:pt x="3" y="3"/>
                        <a:pt x="4" y="4"/>
                      </a:cubicBezTo>
                      <a:cubicBezTo>
                        <a:pt x="4" y="4"/>
                        <a:pt x="3" y="3"/>
                        <a:pt x="3" y="2"/>
                      </a:cubicBezTo>
                      <a:cubicBezTo>
                        <a:pt x="2" y="2"/>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4" name="Freeform 11635">
                  <a:extLst>
                    <a:ext uri="{FF2B5EF4-FFF2-40B4-BE49-F238E27FC236}">
                      <a16:creationId xmlns:a16="http://schemas.microsoft.com/office/drawing/2014/main" id="{A2A757E1-900A-F9B0-C9DC-1201CFCFF726}"/>
                    </a:ext>
                  </a:extLst>
                </p:cNvPr>
                <p:cNvSpPr>
                  <a:spLocks/>
                </p:cNvSpPr>
                <p:nvPr/>
              </p:nvSpPr>
              <p:spPr bwMode="auto">
                <a:xfrm>
                  <a:off x="4429" y="2356"/>
                  <a:ext cx="3" cy="3"/>
                </a:xfrm>
                <a:custGeom>
                  <a:avLst/>
                  <a:gdLst>
                    <a:gd name="T0" fmla="*/ 0 w 3"/>
                    <a:gd name="T1" fmla="*/ 0 h 4"/>
                    <a:gd name="T2" fmla="*/ 2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2" y="1"/>
                        <a:pt x="3" y="4"/>
                        <a:pt x="2" y="4"/>
                      </a:cubicBezTo>
                      <a:cubicBezTo>
                        <a:pt x="2" y="3"/>
                        <a:pt x="1"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5" name="Freeform 11636">
                  <a:extLst>
                    <a:ext uri="{FF2B5EF4-FFF2-40B4-BE49-F238E27FC236}">
                      <a16:creationId xmlns:a16="http://schemas.microsoft.com/office/drawing/2014/main" id="{9AB82072-7B7F-2CAF-48DA-36E592FF99D7}"/>
                    </a:ext>
                  </a:extLst>
                </p:cNvPr>
                <p:cNvSpPr>
                  <a:spLocks/>
                </p:cNvSpPr>
                <p:nvPr/>
              </p:nvSpPr>
              <p:spPr bwMode="auto">
                <a:xfrm>
                  <a:off x="4427" y="2351"/>
                  <a:ext cx="1" cy="2"/>
                </a:xfrm>
                <a:custGeom>
                  <a:avLst/>
                  <a:gdLst>
                    <a:gd name="T0" fmla="*/ 1 w 2"/>
                    <a:gd name="T1" fmla="*/ 0 h 3"/>
                    <a:gd name="T2" fmla="*/ 1 w 2"/>
                    <a:gd name="T3" fmla="*/ 1 h 3"/>
                    <a:gd name="T4" fmla="*/ 1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0" y="0"/>
                        <a:pt x="1" y="2"/>
                        <a:pt x="2" y="3"/>
                      </a:cubicBezTo>
                      <a:cubicBezTo>
                        <a:pt x="2" y="2"/>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6" name="Freeform 11637">
                  <a:extLst>
                    <a:ext uri="{FF2B5EF4-FFF2-40B4-BE49-F238E27FC236}">
                      <a16:creationId xmlns:a16="http://schemas.microsoft.com/office/drawing/2014/main" id="{410FDABE-93EA-7A35-BCF4-74099BC34547}"/>
                    </a:ext>
                  </a:extLst>
                </p:cNvPr>
                <p:cNvSpPr>
                  <a:spLocks/>
                </p:cNvSpPr>
                <p:nvPr/>
              </p:nvSpPr>
              <p:spPr bwMode="auto">
                <a:xfrm>
                  <a:off x="4439" y="2363"/>
                  <a:ext cx="1" cy="4"/>
                </a:xfrm>
                <a:custGeom>
                  <a:avLst/>
                  <a:gdLst>
                    <a:gd name="T0" fmla="*/ 0 w 1"/>
                    <a:gd name="T1" fmla="*/ 0 h 4"/>
                    <a:gd name="T2" fmla="*/ 0 w 1"/>
                    <a:gd name="T3" fmla="*/ 2 h 4"/>
                    <a:gd name="T4" fmla="*/ 0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0" y="0"/>
                      </a:moveTo>
                      <a:cubicBezTo>
                        <a:pt x="1" y="1"/>
                        <a:pt x="1" y="4"/>
                        <a:pt x="0" y="2"/>
                      </a:cubicBezTo>
                      <a:cubicBezTo>
                        <a:pt x="0" y="2"/>
                        <a:pt x="1" y="2"/>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7" name="Freeform 11638">
                  <a:extLst>
                    <a:ext uri="{FF2B5EF4-FFF2-40B4-BE49-F238E27FC236}">
                      <a16:creationId xmlns:a16="http://schemas.microsoft.com/office/drawing/2014/main" id="{40B9C004-7049-DFB4-F6DE-FB68A37037A9}"/>
                    </a:ext>
                  </a:extLst>
                </p:cNvPr>
                <p:cNvSpPr>
                  <a:spLocks/>
                </p:cNvSpPr>
                <p:nvPr/>
              </p:nvSpPr>
              <p:spPr bwMode="auto">
                <a:xfrm>
                  <a:off x="4434" y="2362"/>
                  <a:ext cx="3" cy="3"/>
                </a:xfrm>
                <a:custGeom>
                  <a:avLst/>
                  <a:gdLst>
                    <a:gd name="T0" fmla="*/ 0 w 3"/>
                    <a:gd name="T1" fmla="*/ 0 h 4"/>
                    <a:gd name="T2" fmla="*/ 3 w 3"/>
                    <a:gd name="T3" fmla="*/ 2 h 4"/>
                    <a:gd name="T4" fmla="*/ 2 w 3"/>
                    <a:gd name="T5" fmla="*/ 2 h 4"/>
                    <a:gd name="T6" fmla="*/ 0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0"/>
                      </a:moveTo>
                      <a:cubicBezTo>
                        <a:pt x="0" y="0"/>
                        <a:pt x="2" y="4"/>
                        <a:pt x="3" y="4"/>
                      </a:cubicBezTo>
                      <a:cubicBezTo>
                        <a:pt x="3" y="4"/>
                        <a:pt x="2" y="4"/>
                        <a:pt x="2" y="4"/>
                      </a:cubicBezTo>
                      <a:cubicBezTo>
                        <a:pt x="0" y="3"/>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8" name="Freeform 11639">
                  <a:extLst>
                    <a:ext uri="{FF2B5EF4-FFF2-40B4-BE49-F238E27FC236}">
                      <a16:creationId xmlns:a16="http://schemas.microsoft.com/office/drawing/2014/main" id="{71CBBF96-53A1-926A-86F5-9506D56B7F45}"/>
                    </a:ext>
                  </a:extLst>
                </p:cNvPr>
                <p:cNvSpPr>
                  <a:spLocks/>
                </p:cNvSpPr>
                <p:nvPr/>
              </p:nvSpPr>
              <p:spPr bwMode="auto">
                <a:xfrm>
                  <a:off x="4432" y="2362"/>
                  <a:ext cx="2" cy="2"/>
                </a:xfrm>
                <a:custGeom>
                  <a:avLst/>
                  <a:gdLst>
                    <a:gd name="T0" fmla="*/ 0 w 3"/>
                    <a:gd name="T1" fmla="*/ 0 h 3"/>
                    <a:gd name="T2" fmla="*/ 1 w 3"/>
                    <a:gd name="T3" fmla="*/ 1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2" y="3"/>
                        <a:pt x="3" y="3"/>
                      </a:cubicBezTo>
                      <a:cubicBezTo>
                        <a:pt x="3"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59" name="Freeform 11640">
                  <a:extLst>
                    <a:ext uri="{FF2B5EF4-FFF2-40B4-BE49-F238E27FC236}">
                      <a16:creationId xmlns:a16="http://schemas.microsoft.com/office/drawing/2014/main" id="{3D282B50-404D-013F-AA22-10B207098F08}"/>
                    </a:ext>
                  </a:extLst>
                </p:cNvPr>
                <p:cNvSpPr>
                  <a:spLocks/>
                </p:cNvSpPr>
                <p:nvPr/>
              </p:nvSpPr>
              <p:spPr bwMode="auto">
                <a:xfrm>
                  <a:off x="4533" y="2535"/>
                  <a:ext cx="27" cy="33"/>
                </a:xfrm>
                <a:custGeom>
                  <a:avLst/>
                  <a:gdLst>
                    <a:gd name="T0" fmla="*/ 2 w 33"/>
                    <a:gd name="T1" fmla="*/ 2 h 40"/>
                    <a:gd name="T2" fmla="*/ 1 w 33"/>
                    <a:gd name="T3" fmla="*/ 4 h 40"/>
                    <a:gd name="T4" fmla="*/ 2 w 33"/>
                    <a:gd name="T5" fmla="*/ 7 h 40"/>
                    <a:gd name="T6" fmla="*/ 2 w 33"/>
                    <a:gd name="T7" fmla="*/ 9 h 40"/>
                    <a:gd name="T8" fmla="*/ 4 w 33"/>
                    <a:gd name="T9" fmla="*/ 12 h 40"/>
                    <a:gd name="T10" fmla="*/ 6 w 33"/>
                    <a:gd name="T11" fmla="*/ 14 h 40"/>
                    <a:gd name="T12" fmla="*/ 7 w 33"/>
                    <a:gd name="T13" fmla="*/ 16 h 40"/>
                    <a:gd name="T14" fmla="*/ 7 w 33"/>
                    <a:gd name="T15" fmla="*/ 17 h 40"/>
                    <a:gd name="T16" fmla="*/ 9 w 33"/>
                    <a:gd name="T17" fmla="*/ 17 h 40"/>
                    <a:gd name="T18" fmla="*/ 9 w 33"/>
                    <a:gd name="T19" fmla="*/ 17 h 40"/>
                    <a:gd name="T20" fmla="*/ 11 w 33"/>
                    <a:gd name="T21" fmla="*/ 17 h 40"/>
                    <a:gd name="T22" fmla="*/ 11 w 33"/>
                    <a:gd name="T23" fmla="*/ 17 h 40"/>
                    <a:gd name="T24" fmla="*/ 11 w 33"/>
                    <a:gd name="T25" fmla="*/ 17 h 40"/>
                    <a:gd name="T26" fmla="*/ 13 w 33"/>
                    <a:gd name="T27" fmla="*/ 17 h 40"/>
                    <a:gd name="T28" fmla="*/ 13 w 33"/>
                    <a:gd name="T29" fmla="*/ 17 h 40"/>
                    <a:gd name="T30" fmla="*/ 13 w 33"/>
                    <a:gd name="T31" fmla="*/ 17 h 40"/>
                    <a:gd name="T32" fmla="*/ 14 w 33"/>
                    <a:gd name="T33" fmla="*/ 15 h 40"/>
                    <a:gd name="T34" fmla="*/ 14 w 33"/>
                    <a:gd name="T35" fmla="*/ 14 h 40"/>
                    <a:gd name="T36" fmla="*/ 13 w 33"/>
                    <a:gd name="T37" fmla="*/ 12 h 40"/>
                    <a:gd name="T38" fmla="*/ 13 w 33"/>
                    <a:gd name="T39" fmla="*/ 10 h 40"/>
                    <a:gd name="T40" fmla="*/ 13 w 33"/>
                    <a:gd name="T41" fmla="*/ 8 h 40"/>
                    <a:gd name="T42" fmla="*/ 11 w 33"/>
                    <a:gd name="T43" fmla="*/ 6 h 40"/>
                    <a:gd name="T44" fmla="*/ 10 w 33"/>
                    <a:gd name="T45" fmla="*/ 5 h 40"/>
                    <a:gd name="T46" fmla="*/ 7 w 33"/>
                    <a:gd name="T47" fmla="*/ 2 h 40"/>
                    <a:gd name="T48" fmla="*/ 7 w 33"/>
                    <a:gd name="T49" fmla="*/ 2 h 40"/>
                    <a:gd name="T50" fmla="*/ 6 w 33"/>
                    <a:gd name="T51" fmla="*/ 2 h 40"/>
                    <a:gd name="T52" fmla="*/ 5 w 33"/>
                    <a:gd name="T53" fmla="*/ 2 h 40"/>
                    <a:gd name="T54" fmla="*/ 4 w 33"/>
                    <a:gd name="T55" fmla="*/ 1 h 40"/>
                    <a:gd name="T56" fmla="*/ 4 w 33"/>
                    <a:gd name="T57" fmla="*/ 1 h 40"/>
                    <a:gd name="T58" fmla="*/ 2 w 33"/>
                    <a:gd name="T59" fmla="*/ 1 h 40"/>
                    <a:gd name="T60" fmla="*/ 2 w 33"/>
                    <a:gd name="T61" fmla="*/ 1 h 40"/>
                    <a:gd name="T62" fmla="*/ 2 w 33"/>
                    <a:gd name="T63" fmla="*/ 2 h 40"/>
                    <a:gd name="T64" fmla="*/ 2 w 33"/>
                    <a:gd name="T65" fmla="*/ 2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40">
                      <a:moveTo>
                        <a:pt x="2" y="4"/>
                      </a:moveTo>
                      <a:cubicBezTo>
                        <a:pt x="3" y="7"/>
                        <a:pt x="0" y="6"/>
                        <a:pt x="1" y="8"/>
                      </a:cubicBezTo>
                      <a:cubicBezTo>
                        <a:pt x="3" y="11"/>
                        <a:pt x="1" y="12"/>
                        <a:pt x="2" y="14"/>
                      </a:cubicBezTo>
                      <a:cubicBezTo>
                        <a:pt x="4" y="16"/>
                        <a:pt x="3" y="18"/>
                        <a:pt x="4" y="19"/>
                      </a:cubicBezTo>
                      <a:cubicBezTo>
                        <a:pt x="6" y="21"/>
                        <a:pt x="7" y="25"/>
                        <a:pt x="9" y="27"/>
                      </a:cubicBezTo>
                      <a:cubicBezTo>
                        <a:pt x="10" y="28"/>
                        <a:pt x="11" y="31"/>
                        <a:pt x="12" y="31"/>
                      </a:cubicBezTo>
                      <a:cubicBezTo>
                        <a:pt x="13" y="31"/>
                        <a:pt x="14" y="34"/>
                        <a:pt x="16" y="34"/>
                      </a:cubicBezTo>
                      <a:cubicBezTo>
                        <a:pt x="16" y="34"/>
                        <a:pt x="17" y="35"/>
                        <a:pt x="17" y="35"/>
                      </a:cubicBezTo>
                      <a:cubicBezTo>
                        <a:pt x="18" y="36"/>
                        <a:pt x="19" y="37"/>
                        <a:pt x="19" y="36"/>
                      </a:cubicBezTo>
                      <a:cubicBezTo>
                        <a:pt x="19" y="36"/>
                        <a:pt x="20" y="37"/>
                        <a:pt x="21" y="37"/>
                      </a:cubicBezTo>
                      <a:cubicBezTo>
                        <a:pt x="22" y="38"/>
                        <a:pt x="23" y="39"/>
                        <a:pt x="23" y="38"/>
                      </a:cubicBezTo>
                      <a:cubicBezTo>
                        <a:pt x="23" y="38"/>
                        <a:pt x="24" y="38"/>
                        <a:pt x="25" y="39"/>
                      </a:cubicBezTo>
                      <a:cubicBezTo>
                        <a:pt x="26" y="39"/>
                        <a:pt x="26" y="40"/>
                        <a:pt x="26" y="39"/>
                      </a:cubicBezTo>
                      <a:cubicBezTo>
                        <a:pt x="27" y="38"/>
                        <a:pt x="27" y="38"/>
                        <a:pt x="28" y="38"/>
                      </a:cubicBezTo>
                      <a:cubicBezTo>
                        <a:pt x="29" y="39"/>
                        <a:pt x="30" y="39"/>
                        <a:pt x="30" y="37"/>
                      </a:cubicBezTo>
                      <a:cubicBezTo>
                        <a:pt x="30" y="36"/>
                        <a:pt x="33" y="38"/>
                        <a:pt x="31" y="35"/>
                      </a:cubicBezTo>
                      <a:cubicBezTo>
                        <a:pt x="31" y="34"/>
                        <a:pt x="33" y="35"/>
                        <a:pt x="32" y="33"/>
                      </a:cubicBezTo>
                      <a:cubicBezTo>
                        <a:pt x="31" y="32"/>
                        <a:pt x="33" y="32"/>
                        <a:pt x="32" y="30"/>
                      </a:cubicBezTo>
                      <a:cubicBezTo>
                        <a:pt x="31" y="29"/>
                        <a:pt x="33" y="28"/>
                        <a:pt x="31" y="26"/>
                      </a:cubicBezTo>
                      <a:cubicBezTo>
                        <a:pt x="31" y="25"/>
                        <a:pt x="32" y="24"/>
                        <a:pt x="30" y="22"/>
                      </a:cubicBezTo>
                      <a:cubicBezTo>
                        <a:pt x="29" y="21"/>
                        <a:pt x="30" y="19"/>
                        <a:pt x="28" y="18"/>
                      </a:cubicBezTo>
                      <a:cubicBezTo>
                        <a:pt x="26" y="17"/>
                        <a:pt x="26" y="14"/>
                        <a:pt x="25" y="13"/>
                      </a:cubicBezTo>
                      <a:cubicBezTo>
                        <a:pt x="24" y="12"/>
                        <a:pt x="23" y="10"/>
                        <a:pt x="22" y="10"/>
                      </a:cubicBezTo>
                      <a:cubicBezTo>
                        <a:pt x="19" y="8"/>
                        <a:pt x="18" y="5"/>
                        <a:pt x="17" y="5"/>
                      </a:cubicBezTo>
                      <a:cubicBezTo>
                        <a:pt x="16" y="5"/>
                        <a:pt x="16" y="4"/>
                        <a:pt x="15" y="4"/>
                      </a:cubicBezTo>
                      <a:cubicBezTo>
                        <a:pt x="14" y="3"/>
                        <a:pt x="14" y="3"/>
                        <a:pt x="13" y="3"/>
                      </a:cubicBezTo>
                      <a:cubicBezTo>
                        <a:pt x="13" y="3"/>
                        <a:pt x="12" y="2"/>
                        <a:pt x="11" y="2"/>
                      </a:cubicBezTo>
                      <a:cubicBezTo>
                        <a:pt x="10" y="1"/>
                        <a:pt x="10" y="0"/>
                        <a:pt x="9" y="1"/>
                      </a:cubicBezTo>
                      <a:cubicBezTo>
                        <a:pt x="9" y="1"/>
                        <a:pt x="8" y="1"/>
                        <a:pt x="8" y="1"/>
                      </a:cubicBezTo>
                      <a:cubicBezTo>
                        <a:pt x="7" y="1"/>
                        <a:pt x="6" y="0"/>
                        <a:pt x="6" y="1"/>
                      </a:cubicBezTo>
                      <a:cubicBezTo>
                        <a:pt x="6" y="2"/>
                        <a:pt x="5" y="2"/>
                        <a:pt x="5" y="1"/>
                      </a:cubicBezTo>
                      <a:cubicBezTo>
                        <a:pt x="4" y="1"/>
                        <a:pt x="3" y="1"/>
                        <a:pt x="3" y="2"/>
                      </a:cubicBezTo>
                      <a:cubicBezTo>
                        <a:pt x="4" y="4"/>
                        <a:pt x="1" y="3"/>
                        <a:pt x="2"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0" name="Freeform 11641">
                  <a:extLst>
                    <a:ext uri="{FF2B5EF4-FFF2-40B4-BE49-F238E27FC236}">
                      <a16:creationId xmlns:a16="http://schemas.microsoft.com/office/drawing/2014/main" id="{D28E2BC4-919C-65BF-6DCE-FA2D40A20BF0}"/>
                    </a:ext>
                  </a:extLst>
                </p:cNvPr>
                <p:cNvSpPr>
                  <a:spLocks/>
                </p:cNvSpPr>
                <p:nvPr/>
              </p:nvSpPr>
              <p:spPr bwMode="auto">
                <a:xfrm>
                  <a:off x="4539" y="2535"/>
                  <a:ext cx="21" cy="33"/>
                </a:xfrm>
                <a:custGeom>
                  <a:avLst/>
                  <a:gdLst>
                    <a:gd name="T0" fmla="*/ 4 w 25"/>
                    <a:gd name="T1" fmla="*/ 16 h 40"/>
                    <a:gd name="T2" fmla="*/ 5 w 25"/>
                    <a:gd name="T3" fmla="*/ 15 h 40"/>
                    <a:gd name="T4" fmla="*/ 6 w 25"/>
                    <a:gd name="T5" fmla="*/ 14 h 40"/>
                    <a:gd name="T6" fmla="*/ 7 w 25"/>
                    <a:gd name="T7" fmla="*/ 14 h 40"/>
                    <a:gd name="T8" fmla="*/ 7 w 25"/>
                    <a:gd name="T9" fmla="*/ 13 h 40"/>
                    <a:gd name="T10" fmla="*/ 7 w 25"/>
                    <a:gd name="T11" fmla="*/ 12 h 40"/>
                    <a:gd name="T12" fmla="*/ 7 w 25"/>
                    <a:gd name="T13" fmla="*/ 10 h 40"/>
                    <a:gd name="T14" fmla="*/ 6 w 25"/>
                    <a:gd name="T15" fmla="*/ 8 h 40"/>
                    <a:gd name="T16" fmla="*/ 5 w 25"/>
                    <a:gd name="T17" fmla="*/ 6 h 40"/>
                    <a:gd name="T18" fmla="*/ 3 w 25"/>
                    <a:gd name="T19" fmla="*/ 4 h 40"/>
                    <a:gd name="T20" fmla="*/ 3 w 25"/>
                    <a:gd name="T21" fmla="*/ 2 h 40"/>
                    <a:gd name="T22" fmla="*/ 0 w 25"/>
                    <a:gd name="T23" fmla="*/ 1 h 40"/>
                    <a:gd name="T24" fmla="*/ 1 w 25"/>
                    <a:gd name="T25" fmla="*/ 1 h 40"/>
                    <a:gd name="T26" fmla="*/ 3 w 25"/>
                    <a:gd name="T27" fmla="*/ 2 h 40"/>
                    <a:gd name="T28" fmla="*/ 3 w 25"/>
                    <a:gd name="T29" fmla="*/ 2 h 40"/>
                    <a:gd name="T30" fmla="*/ 3 w 25"/>
                    <a:gd name="T31" fmla="*/ 2 h 40"/>
                    <a:gd name="T32" fmla="*/ 5 w 25"/>
                    <a:gd name="T33" fmla="*/ 2 h 40"/>
                    <a:gd name="T34" fmla="*/ 7 w 25"/>
                    <a:gd name="T35" fmla="*/ 5 h 40"/>
                    <a:gd name="T36" fmla="*/ 8 w 25"/>
                    <a:gd name="T37" fmla="*/ 6 h 40"/>
                    <a:gd name="T38" fmla="*/ 10 w 25"/>
                    <a:gd name="T39" fmla="*/ 8 h 40"/>
                    <a:gd name="T40" fmla="*/ 11 w 25"/>
                    <a:gd name="T41" fmla="*/ 10 h 40"/>
                    <a:gd name="T42" fmla="*/ 11 w 25"/>
                    <a:gd name="T43" fmla="*/ 12 h 40"/>
                    <a:gd name="T44" fmla="*/ 12 w 25"/>
                    <a:gd name="T45" fmla="*/ 14 h 40"/>
                    <a:gd name="T46" fmla="*/ 12 w 25"/>
                    <a:gd name="T47" fmla="*/ 15 h 40"/>
                    <a:gd name="T48" fmla="*/ 11 w 25"/>
                    <a:gd name="T49" fmla="*/ 17 h 40"/>
                    <a:gd name="T50" fmla="*/ 11 w 25"/>
                    <a:gd name="T51" fmla="*/ 17 h 40"/>
                    <a:gd name="T52" fmla="*/ 10 w 25"/>
                    <a:gd name="T53" fmla="*/ 17 h 40"/>
                    <a:gd name="T54" fmla="*/ 9 w 25"/>
                    <a:gd name="T55" fmla="*/ 17 h 40"/>
                    <a:gd name="T56" fmla="*/ 8 w 25"/>
                    <a:gd name="T57" fmla="*/ 17 h 40"/>
                    <a:gd name="T58" fmla="*/ 8 w 25"/>
                    <a:gd name="T59" fmla="*/ 17 h 40"/>
                    <a:gd name="T60" fmla="*/ 7 w 25"/>
                    <a:gd name="T61" fmla="*/ 17 h 40"/>
                    <a:gd name="T62" fmla="*/ 6 w 25"/>
                    <a:gd name="T63" fmla="*/ 17 h 40"/>
                    <a:gd name="T64" fmla="*/ 4 w 25"/>
                    <a:gd name="T65" fmla="*/ 16 h 40"/>
                    <a:gd name="T66" fmla="*/ 4 w 25"/>
                    <a:gd name="T67" fmla="*/ 1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 h="40">
                      <a:moveTo>
                        <a:pt x="8" y="34"/>
                      </a:moveTo>
                      <a:cubicBezTo>
                        <a:pt x="9" y="33"/>
                        <a:pt x="9" y="33"/>
                        <a:pt x="10" y="33"/>
                      </a:cubicBezTo>
                      <a:cubicBezTo>
                        <a:pt x="11" y="33"/>
                        <a:pt x="12" y="34"/>
                        <a:pt x="12" y="32"/>
                      </a:cubicBezTo>
                      <a:cubicBezTo>
                        <a:pt x="12" y="31"/>
                        <a:pt x="15" y="33"/>
                        <a:pt x="13" y="30"/>
                      </a:cubicBezTo>
                      <a:cubicBezTo>
                        <a:pt x="13" y="29"/>
                        <a:pt x="15" y="30"/>
                        <a:pt x="14" y="28"/>
                      </a:cubicBezTo>
                      <a:cubicBezTo>
                        <a:pt x="13" y="27"/>
                        <a:pt x="15" y="27"/>
                        <a:pt x="14" y="25"/>
                      </a:cubicBezTo>
                      <a:cubicBezTo>
                        <a:pt x="13" y="24"/>
                        <a:pt x="15" y="23"/>
                        <a:pt x="13" y="21"/>
                      </a:cubicBezTo>
                      <a:cubicBezTo>
                        <a:pt x="12" y="20"/>
                        <a:pt x="14" y="19"/>
                        <a:pt x="12" y="17"/>
                      </a:cubicBezTo>
                      <a:cubicBezTo>
                        <a:pt x="11" y="16"/>
                        <a:pt x="12" y="14"/>
                        <a:pt x="10" y="13"/>
                      </a:cubicBezTo>
                      <a:cubicBezTo>
                        <a:pt x="8" y="12"/>
                        <a:pt x="8" y="9"/>
                        <a:pt x="7" y="8"/>
                      </a:cubicBezTo>
                      <a:cubicBezTo>
                        <a:pt x="6" y="7"/>
                        <a:pt x="5" y="5"/>
                        <a:pt x="4" y="4"/>
                      </a:cubicBezTo>
                      <a:cubicBezTo>
                        <a:pt x="2" y="4"/>
                        <a:pt x="1" y="2"/>
                        <a:pt x="0" y="1"/>
                      </a:cubicBezTo>
                      <a:cubicBezTo>
                        <a:pt x="1" y="1"/>
                        <a:pt x="1" y="1"/>
                        <a:pt x="1" y="1"/>
                      </a:cubicBezTo>
                      <a:cubicBezTo>
                        <a:pt x="2" y="0"/>
                        <a:pt x="2" y="1"/>
                        <a:pt x="3" y="2"/>
                      </a:cubicBezTo>
                      <a:cubicBezTo>
                        <a:pt x="4" y="2"/>
                        <a:pt x="5" y="3"/>
                        <a:pt x="5" y="3"/>
                      </a:cubicBezTo>
                      <a:cubicBezTo>
                        <a:pt x="6" y="3"/>
                        <a:pt x="6" y="3"/>
                        <a:pt x="7" y="4"/>
                      </a:cubicBezTo>
                      <a:cubicBezTo>
                        <a:pt x="8" y="4"/>
                        <a:pt x="8" y="5"/>
                        <a:pt x="9" y="5"/>
                      </a:cubicBezTo>
                      <a:cubicBezTo>
                        <a:pt x="10" y="5"/>
                        <a:pt x="11" y="8"/>
                        <a:pt x="14" y="10"/>
                      </a:cubicBezTo>
                      <a:cubicBezTo>
                        <a:pt x="15" y="10"/>
                        <a:pt x="16" y="12"/>
                        <a:pt x="17" y="13"/>
                      </a:cubicBezTo>
                      <a:cubicBezTo>
                        <a:pt x="18" y="14"/>
                        <a:pt x="18" y="17"/>
                        <a:pt x="20" y="18"/>
                      </a:cubicBezTo>
                      <a:cubicBezTo>
                        <a:pt x="22" y="19"/>
                        <a:pt x="21" y="21"/>
                        <a:pt x="22" y="22"/>
                      </a:cubicBezTo>
                      <a:cubicBezTo>
                        <a:pt x="24" y="24"/>
                        <a:pt x="23" y="25"/>
                        <a:pt x="23" y="26"/>
                      </a:cubicBezTo>
                      <a:cubicBezTo>
                        <a:pt x="25" y="28"/>
                        <a:pt x="23" y="29"/>
                        <a:pt x="24" y="30"/>
                      </a:cubicBezTo>
                      <a:cubicBezTo>
                        <a:pt x="25" y="32"/>
                        <a:pt x="23" y="32"/>
                        <a:pt x="24" y="33"/>
                      </a:cubicBezTo>
                      <a:cubicBezTo>
                        <a:pt x="25" y="35"/>
                        <a:pt x="23" y="34"/>
                        <a:pt x="23" y="35"/>
                      </a:cubicBezTo>
                      <a:cubicBezTo>
                        <a:pt x="25" y="38"/>
                        <a:pt x="22" y="36"/>
                        <a:pt x="22" y="37"/>
                      </a:cubicBezTo>
                      <a:cubicBezTo>
                        <a:pt x="22" y="39"/>
                        <a:pt x="21" y="39"/>
                        <a:pt x="20" y="38"/>
                      </a:cubicBezTo>
                      <a:cubicBezTo>
                        <a:pt x="19" y="38"/>
                        <a:pt x="19" y="38"/>
                        <a:pt x="18" y="39"/>
                      </a:cubicBezTo>
                      <a:cubicBezTo>
                        <a:pt x="18" y="40"/>
                        <a:pt x="18" y="39"/>
                        <a:pt x="17" y="39"/>
                      </a:cubicBezTo>
                      <a:cubicBezTo>
                        <a:pt x="16" y="38"/>
                        <a:pt x="15" y="38"/>
                        <a:pt x="15" y="38"/>
                      </a:cubicBezTo>
                      <a:cubicBezTo>
                        <a:pt x="15" y="39"/>
                        <a:pt x="14" y="38"/>
                        <a:pt x="13" y="37"/>
                      </a:cubicBezTo>
                      <a:cubicBezTo>
                        <a:pt x="12" y="37"/>
                        <a:pt x="11" y="36"/>
                        <a:pt x="11" y="36"/>
                      </a:cubicBezTo>
                      <a:cubicBezTo>
                        <a:pt x="11" y="37"/>
                        <a:pt x="9" y="35"/>
                        <a:pt x="8" y="34"/>
                      </a:cubicBezTo>
                      <a:cubicBezTo>
                        <a:pt x="8" y="34"/>
                        <a:pt x="8" y="34"/>
                        <a:pt x="8" y="3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1" name="Freeform 11642">
                  <a:extLst>
                    <a:ext uri="{FF2B5EF4-FFF2-40B4-BE49-F238E27FC236}">
                      <a16:creationId xmlns:a16="http://schemas.microsoft.com/office/drawing/2014/main" id="{B9A7B69A-2CAE-47DC-527A-59ACAA05015C}"/>
                    </a:ext>
                  </a:extLst>
                </p:cNvPr>
                <p:cNvSpPr>
                  <a:spLocks/>
                </p:cNvSpPr>
                <p:nvPr/>
              </p:nvSpPr>
              <p:spPr bwMode="auto">
                <a:xfrm>
                  <a:off x="4546" y="2545"/>
                  <a:ext cx="14" cy="23"/>
                </a:xfrm>
                <a:custGeom>
                  <a:avLst/>
                  <a:gdLst>
                    <a:gd name="T0" fmla="*/ 0 w 17"/>
                    <a:gd name="T1" fmla="*/ 10 h 28"/>
                    <a:gd name="T2" fmla="*/ 2 w 17"/>
                    <a:gd name="T3" fmla="*/ 11 h 28"/>
                    <a:gd name="T4" fmla="*/ 2 w 17"/>
                    <a:gd name="T5" fmla="*/ 12 h 28"/>
                    <a:gd name="T6" fmla="*/ 3 w 17"/>
                    <a:gd name="T7" fmla="*/ 12 h 28"/>
                    <a:gd name="T8" fmla="*/ 4 w 17"/>
                    <a:gd name="T9" fmla="*/ 12 h 28"/>
                    <a:gd name="T10" fmla="*/ 5 w 17"/>
                    <a:gd name="T11" fmla="*/ 12 h 28"/>
                    <a:gd name="T12" fmla="*/ 6 w 17"/>
                    <a:gd name="T13" fmla="*/ 12 h 28"/>
                    <a:gd name="T14" fmla="*/ 7 w 17"/>
                    <a:gd name="T15" fmla="*/ 12 h 28"/>
                    <a:gd name="T16" fmla="*/ 7 w 17"/>
                    <a:gd name="T17" fmla="*/ 11 h 28"/>
                    <a:gd name="T18" fmla="*/ 7 w 17"/>
                    <a:gd name="T19" fmla="*/ 10 h 28"/>
                    <a:gd name="T20" fmla="*/ 7 w 17"/>
                    <a:gd name="T21" fmla="*/ 8 h 28"/>
                    <a:gd name="T22" fmla="*/ 7 w 17"/>
                    <a:gd name="T23" fmla="*/ 7 h 28"/>
                    <a:gd name="T24" fmla="*/ 7 w 17"/>
                    <a:gd name="T25" fmla="*/ 5 h 28"/>
                    <a:gd name="T26" fmla="*/ 6 w 17"/>
                    <a:gd name="T27" fmla="*/ 2 h 28"/>
                    <a:gd name="T28" fmla="*/ 4 w 17"/>
                    <a:gd name="T29" fmla="*/ 1 h 28"/>
                    <a:gd name="T30" fmla="*/ 4 w 17"/>
                    <a:gd name="T31" fmla="*/ 0 h 28"/>
                    <a:gd name="T32" fmla="*/ 4 w 17"/>
                    <a:gd name="T33" fmla="*/ 2 h 28"/>
                    <a:gd name="T34" fmla="*/ 6 w 17"/>
                    <a:gd name="T35" fmla="*/ 3 h 28"/>
                    <a:gd name="T36" fmla="*/ 6 w 17"/>
                    <a:gd name="T37" fmla="*/ 5 h 28"/>
                    <a:gd name="T38" fmla="*/ 7 w 17"/>
                    <a:gd name="T39" fmla="*/ 7 h 28"/>
                    <a:gd name="T40" fmla="*/ 7 w 17"/>
                    <a:gd name="T41" fmla="*/ 8 h 28"/>
                    <a:gd name="T42" fmla="*/ 6 w 17"/>
                    <a:gd name="T43" fmla="*/ 9 h 28"/>
                    <a:gd name="T44" fmla="*/ 6 w 17"/>
                    <a:gd name="T45" fmla="*/ 10 h 28"/>
                    <a:gd name="T46" fmla="*/ 5 w 17"/>
                    <a:gd name="T47" fmla="*/ 11 h 28"/>
                    <a:gd name="T48" fmla="*/ 4 w 17"/>
                    <a:gd name="T49" fmla="*/ 11 h 28"/>
                    <a:gd name="T50" fmla="*/ 2 w 17"/>
                    <a:gd name="T51" fmla="*/ 11 h 28"/>
                    <a:gd name="T52" fmla="*/ 2 w 17"/>
                    <a:gd name="T53" fmla="*/ 11 h 28"/>
                    <a:gd name="T54" fmla="*/ 1 w 17"/>
                    <a:gd name="T55" fmla="*/ 10 h 28"/>
                    <a:gd name="T56" fmla="*/ 0 w 17"/>
                    <a:gd name="T57" fmla="*/ 10 h 28"/>
                    <a:gd name="T58" fmla="*/ 0 w 17"/>
                    <a:gd name="T59" fmla="*/ 10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7" h="28">
                      <a:moveTo>
                        <a:pt x="0" y="22"/>
                      </a:moveTo>
                      <a:cubicBezTo>
                        <a:pt x="1" y="23"/>
                        <a:pt x="3" y="25"/>
                        <a:pt x="3" y="24"/>
                      </a:cubicBezTo>
                      <a:cubicBezTo>
                        <a:pt x="3" y="24"/>
                        <a:pt x="4" y="25"/>
                        <a:pt x="5" y="25"/>
                      </a:cubicBezTo>
                      <a:cubicBezTo>
                        <a:pt x="6" y="26"/>
                        <a:pt x="7" y="27"/>
                        <a:pt x="7" y="26"/>
                      </a:cubicBezTo>
                      <a:cubicBezTo>
                        <a:pt x="7" y="26"/>
                        <a:pt x="8" y="26"/>
                        <a:pt x="9" y="27"/>
                      </a:cubicBezTo>
                      <a:cubicBezTo>
                        <a:pt x="10" y="27"/>
                        <a:pt x="10" y="28"/>
                        <a:pt x="10" y="27"/>
                      </a:cubicBezTo>
                      <a:cubicBezTo>
                        <a:pt x="11" y="26"/>
                        <a:pt x="11" y="26"/>
                        <a:pt x="12" y="26"/>
                      </a:cubicBezTo>
                      <a:cubicBezTo>
                        <a:pt x="13" y="27"/>
                        <a:pt x="14" y="27"/>
                        <a:pt x="14" y="25"/>
                      </a:cubicBezTo>
                      <a:cubicBezTo>
                        <a:pt x="14" y="24"/>
                        <a:pt x="17" y="26"/>
                        <a:pt x="15" y="23"/>
                      </a:cubicBezTo>
                      <a:cubicBezTo>
                        <a:pt x="15" y="22"/>
                        <a:pt x="17" y="23"/>
                        <a:pt x="16" y="21"/>
                      </a:cubicBezTo>
                      <a:cubicBezTo>
                        <a:pt x="15" y="20"/>
                        <a:pt x="17" y="20"/>
                        <a:pt x="16" y="18"/>
                      </a:cubicBezTo>
                      <a:cubicBezTo>
                        <a:pt x="15" y="17"/>
                        <a:pt x="17" y="16"/>
                        <a:pt x="15" y="14"/>
                      </a:cubicBezTo>
                      <a:cubicBezTo>
                        <a:pt x="15" y="13"/>
                        <a:pt x="16" y="12"/>
                        <a:pt x="14" y="10"/>
                      </a:cubicBezTo>
                      <a:cubicBezTo>
                        <a:pt x="13" y="9"/>
                        <a:pt x="14" y="7"/>
                        <a:pt x="12" y="6"/>
                      </a:cubicBezTo>
                      <a:cubicBezTo>
                        <a:pt x="10" y="5"/>
                        <a:pt x="10" y="2"/>
                        <a:pt x="9" y="1"/>
                      </a:cubicBezTo>
                      <a:cubicBezTo>
                        <a:pt x="8" y="1"/>
                        <a:pt x="8" y="0"/>
                        <a:pt x="8" y="0"/>
                      </a:cubicBezTo>
                      <a:cubicBezTo>
                        <a:pt x="8" y="1"/>
                        <a:pt x="9" y="2"/>
                        <a:pt x="9" y="2"/>
                      </a:cubicBezTo>
                      <a:cubicBezTo>
                        <a:pt x="11" y="4"/>
                        <a:pt x="10" y="6"/>
                        <a:pt x="12" y="7"/>
                      </a:cubicBezTo>
                      <a:cubicBezTo>
                        <a:pt x="13" y="9"/>
                        <a:pt x="12" y="10"/>
                        <a:pt x="13" y="11"/>
                      </a:cubicBezTo>
                      <a:cubicBezTo>
                        <a:pt x="14" y="13"/>
                        <a:pt x="13" y="14"/>
                        <a:pt x="14" y="15"/>
                      </a:cubicBezTo>
                      <a:cubicBezTo>
                        <a:pt x="15" y="17"/>
                        <a:pt x="13" y="17"/>
                        <a:pt x="14" y="18"/>
                      </a:cubicBezTo>
                      <a:cubicBezTo>
                        <a:pt x="15" y="20"/>
                        <a:pt x="12" y="19"/>
                        <a:pt x="13" y="20"/>
                      </a:cubicBezTo>
                      <a:cubicBezTo>
                        <a:pt x="14" y="23"/>
                        <a:pt x="11" y="21"/>
                        <a:pt x="12" y="22"/>
                      </a:cubicBezTo>
                      <a:cubicBezTo>
                        <a:pt x="12" y="24"/>
                        <a:pt x="11" y="23"/>
                        <a:pt x="10" y="23"/>
                      </a:cubicBezTo>
                      <a:cubicBezTo>
                        <a:pt x="9" y="23"/>
                        <a:pt x="8" y="23"/>
                        <a:pt x="8" y="24"/>
                      </a:cubicBezTo>
                      <a:cubicBezTo>
                        <a:pt x="8" y="24"/>
                        <a:pt x="7" y="24"/>
                        <a:pt x="6" y="23"/>
                      </a:cubicBezTo>
                      <a:cubicBezTo>
                        <a:pt x="6" y="23"/>
                        <a:pt x="5" y="23"/>
                        <a:pt x="5" y="23"/>
                      </a:cubicBezTo>
                      <a:cubicBezTo>
                        <a:pt x="4" y="24"/>
                        <a:pt x="2" y="22"/>
                        <a:pt x="1" y="21"/>
                      </a:cubicBezTo>
                      <a:cubicBezTo>
                        <a:pt x="1" y="21"/>
                        <a:pt x="1" y="21"/>
                        <a:pt x="0" y="22"/>
                      </a:cubicBezTo>
                      <a:cubicBezTo>
                        <a:pt x="0" y="22"/>
                        <a:pt x="0" y="22"/>
                        <a:pt x="0" y="22"/>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2" name="Freeform 11643">
                  <a:extLst>
                    <a:ext uri="{FF2B5EF4-FFF2-40B4-BE49-F238E27FC236}">
                      <a16:creationId xmlns:a16="http://schemas.microsoft.com/office/drawing/2014/main" id="{0593E95F-390F-A3A0-6CAF-3358EB30B5ED}"/>
                    </a:ext>
                  </a:extLst>
                </p:cNvPr>
                <p:cNvSpPr>
                  <a:spLocks/>
                </p:cNvSpPr>
                <p:nvPr/>
              </p:nvSpPr>
              <p:spPr bwMode="auto">
                <a:xfrm>
                  <a:off x="4543" y="2542"/>
                  <a:ext cx="2" cy="2"/>
                </a:xfrm>
                <a:custGeom>
                  <a:avLst/>
                  <a:gdLst>
                    <a:gd name="T0" fmla="*/ 0 w 2"/>
                    <a:gd name="T1" fmla="*/ 0 h 3"/>
                    <a:gd name="T2" fmla="*/ 2 w 2"/>
                    <a:gd name="T3" fmla="*/ 1 h 3"/>
                    <a:gd name="T4" fmla="*/ 1 w 2"/>
                    <a:gd name="T5" fmla="*/ 1 h 3"/>
                    <a:gd name="T6" fmla="*/ 0 w 2"/>
                    <a:gd name="T7" fmla="*/ 0 h 3"/>
                    <a:gd name="T8" fmla="*/ 0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cubicBezTo>
                        <a:pt x="0" y="1"/>
                        <a:pt x="1" y="2"/>
                        <a:pt x="2" y="3"/>
                      </a:cubicBezTo>
                      <a:cubicBezTo>
                        <a:pt x="2" y="3"/>
                        <a:pt x="1" y="3"/>
                        <a:pt x="1" y="3"/>
                      </a:cubicBezTo>
                      <a:cubicBezTo>
                        <a:pt x="0" y="2"/>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3" name="Freeform 11644">
                  <a:extLst>
                    <a:ext uri="{FF2B5EF4-FFF2-40B4-BE49-F238E27FC236}">
                      <a16:creationId xmlns:a16="http://schemas.microsoft.com/office/drawing/2014/main" id="{1A5C3B4E-3519-4157-A694-CC583BB4108A}"/>
                    </a:ext>
                  </a:extLst>
                </p:cNvPr>
                <p:cNvSpPr>
                  <a:spLocks/>
                </p:cNvSpPr>
                <p:nvPr/>
              </p:nvSpPr>
              <p:spPr bwMode="auto">
                <a:xfrm>
                  <a:off x="4540" y="2540"/>
                  <a:ext cx="2" cy="2"/>
                </a:xfrm>
                <a:custGeom>
                  <a:avLst/>
                  <a:gdLst>
                    <a:gd name="T0" fmla="*/ 0 w 2"/>
                    <a:gd name="T1" fmla="*/ 0 h 3"/>
                    <a:gd name="T2" fmla="*/ 1 w 2"/>
                    <a:gd name="T3" fmla="*/ 1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1" y="0"/>
                        <a:pt x="2" y="3"/>
                        <a:pt x="1" y="3"/>
                      </a:cubicBezTo>
                      <a:cubicBezTo>
                        <a:pt x="0" y="2"/>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4" name="Freeform 11645">
                  <a:extLst>
                    <a:ext uri="{FF2B5EF4-FFF2-40B4-BE49-F238E27FC236}">
                      <a16:creationId xmlns:a16="http://schemas.microsoft.com/office/drawing/2014/main" id="{C46F99A3-9746-B5E2-8429-CF8206C1246E}"/>
                    </a:ext>
                  </a:extLst>
                </p:cNvPr>
                <p:cNvSpPr>
                  <a:spLocks/>
                </p:cNvSpPr>
                <p:nvPr/>
              </p:nvSpPr>
              <p:spPr bwMode="auto">
                <a:xfrm>
                  <a:off x="4542" y="2546"/>
                  <a:ext cx="3" cy="3"/>
                </a:xfrm>
                <a:custGeom>
                  <a:avLst/>
                  <a:gdLst>
                    <a:gd name="T0" fmla="*/ 2 w 3"/>
                    <a:gd name="T1" fmla="*/ 1 h 4"/>
                    <a:gd name="T2" fmla="*/ 1 w 3"/>
                    <a:gd name="T3" fmla="*/ 1 h 4"/>
                    <a:gd name="T4" fmla="*/ 3 w 3"/>
                    <a:gd name="T5" fmla="*/ 2 h 4"/>
                    <a:gd name="T6" fmla="*/ 2 w 3"/>
                    <a:gd name="T7" fmla="*/ 1 h 4"/>
                    <a:gd name="T8" fmla="*/ 2 w 3"/>
                    <a:gd name="T9" fmla="*/ 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2" y="1"/>
                      </a:moveTo>
                      <a:cubicBezTo>
                        <a:pt x="1" y="0"/>
                        <a:pt x="1" y="1"/>
                        <a:pt x="1" y="1"/>
                      </a:cubicBezTo>
                      <a:cubicBezTo>
                        <a:pt x="1" y="2"/>
                        <a:pt x="2" y="4"/>
                        <a:pt x="3" y="4"/>
                      </a:cubicBezTo>
                      <a:cubicBezTo>
                        <a:pt x="2" y="3"/>
                        <a:pt x="0" y="1"/>
                        <a:pt x="2" y="1"/>
                      </a:cubicBezTo>
                      <a:cubicBezTo>
                        <a:pt x="2" y="1"/>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5" name="Freeform 11646">
                  <a:extLst>
                    <a:ext uri="{FF2B5EF4-FFF2-40B4-BE49-F238E27FC236}">
                      <a16:creationId xmlns:a16="http://schemas.microsoft.com/office/drawing/2014/main" id="{F31B5DEF-E79D-CD26-A1ED-3C74D20BF575}"/>
                    </a:ext>
                  </a:extLst>
                </p:cNvPr>
                <p:cNvSpPr>
                  <a:spLocks/>
                </p:cNvSpPr>
                <p:nvPr/>
              </p:nvSpPr>
              <p:spPr bwMode="auto">
                <a:xfrm>
                  <a:off x="4538" y="2543"/>
                  <a:ext cx="2" cy="4"/>
                </a:xfrm>
                <a:custGeom>
                  <a:avLst/>
                  <a:gdLst>
                    <a:gd name="T0" fmla="*/ 0 w 3"/>
                    <a:gd name="T1" fmla="*/ 0 h 5"/>
                    <a:gd name="T2" fmla="*/ 1 w 3"/>
                    <a:gd name="T3" fmla="*/ 2 h 5"/>
                    <a:gd name="T4" fmla="*/ 1 w 3"/>
                    <a:gd name="T5" fmla="*/ 2 h 5"/>
                    <a:gd name="T6" fmla="*/ 1 w 3"/>
                    <a:gd name="T7" fmla="*/ 2 h 5"/>
                    <a:gd name="T8" fmla="*/ 0 w 3"/>
                    <a:gd name="T9" fmla="*/ 0 h 5"/>
                    <a:gd name="T10" fmla="*/ 0 w 3"/>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5">
                      <a:moveTo>
                        <a:pt x="0" y="0"/>
                      </a:moveTo>
                      <a:cubicBezTo>
                        <a:pt x="0" y="0"/>
                        <a:pt x="1" y="1"/>
                        <a:pt x="2" y="2"/>
                      </a:cubicBezTo>
                      <a:cubicBezTo>
                        <a:pt x="2" y="2"/>
                        <a:pt x="3" y="5"/>
                        <a:pt x="3" y="5"/>
                      </a:cubicBezTo>
                      <a:cubicBezTo>
                        <a:pt x="2" y="4"/>
                        <a:pt x="2" y="3"/>
                        <a:pt x="2" y="3"/>
                      </a:cubicBezTo>
                      <a:cubicBezTo>
                        <a:pt x="2" y="2"/>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6" name="Freeform 11647">
                  <a:extLst>
                    <a:ext uri="{FF2B5EF4-FFF2-40B4-BE49-F238E27FC236}">
                      <a16:creationId xmlns:a16="http://schemas.microsoft.com/office/drawing/2014/main" id="{D0555C07-8E84-9086-18AA-A287E49C54F5}"/>
                    </a:ext>
                  </a:extLst>
                </p:cNvPr>
                <p:cNvSpPr>
                  <a:spLocks/>
                </p:cNvSpPr>
                <p:nvPr/>
              </p:nvSpPr>
              <p:spPr bwMode="auto">
                <a:xfrm>
                  <a:off x="4537" y="2538"/>
                  <a:ext cx="1" cy="4"/>
                </a:xfrm>
                <a:custGeom>
                  <a:avLst/>
                  <a:gdLst>
                    <a:gd name="T0" fmla="*/ 1 w 1"/>
                    <a:gd name="T1" fmla="*/ 1 h 4"/>
                    <a:gd name="T2" fmla="*/ 1 w 1"/>
                    <a:gd name="T3" fmla="*/ 4 h 4"/>
                    <a:gd name="T4" fmla="*/ 1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1" y="1"/>
                      </a:moveTo>
                      <a:cubicBezTo>
                        <a:pt x="0" y="0"/>
                        <a:pt x="0" y="3"/>
                        <a:pt x="1" y="4"/>
                      </a:cubicBezTo>
                      <a:cubicBezTo>
                        <a:pt x="1"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7" name="Freeform 11648">
                  <a:extLst>
                    <a:ext uri="{FF2B5EF4-FFF2-40B4-BE49-F238E27FC236}">
                      <a16:creationId xmlns:a16="http://schemas.microsoft.com/office/drawing/2014/main" id="{0029FD2F-08A7-076C-7188-742B9B05BBC4}"/>
                    </a:ext>
                  </a:extLst>
                </p:cNvPr>
                <p:cNvSpPr>
                  <a:spLocks/>
                </p:cNvSpPr>
                <p:nvPr/>
              </p:nvSpPr>
              <p:spPr bwMode="auto">
                <a:xfrm>
                  <a:off x="4547" y="2552"/>
                  <a:ext cx="3" cy="4"/>
                </a:xfrm>
                <a:custGeom>
                  <a:avLst/>
                  <a:gdLst>
                    <a:gd name="T0" fmla="*/ 0 w 3"/>
                    <a:gd name="T1" fmla="*/ 0 h 4"/>
                    <a:gd name="T2" fmla="*/ 2 w 3"/>
                    <a:gd name="T3" fmla="*/ 2 h 4"/>
                    <a:gd name="T4" fmla="*/ 1 w 3"/>
                    <a:gd name="T5" fmla="*/ 3 h 4"/>
                    <a:gd name="T6" fmla="*/ 0 w 3"/>
                    <a:gd name="T7" fmla="*/ 0 h 4"/>
                    <a:gd name="T8" fmla="*/ 0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0"/>
                      </a:moveTo>
                      <a:cubicBezTo>
                        <a:pt x="1" y="0"/>
                        <a:pt x="1" y="1"/>
                        <a:pt x="2" y="2"/>
                      </a:cubicBezTo>
                      <a:cubicBezTo>
                        <a:pt x="2" y="3"/>
                        <a:pt x="3" y="4"/>
                        <a:pt x="1" y="3"/>
                      </a:cubicBezTo>
                      <a:cubicBezTo>
                        <a:pt x="1" y="3"/>
                        <a:pt x="2"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8" name="Freeform 11649">
                  <a:extLst>
                    <a:ext uri="{FF2B5EF4-FFF2-40B4-BE49-F238E27FC236}">
                      <a16:creationId xmlns:a16="http://schemas.microsoft.com/office/drawing/2014/main" id="{CCD53C09-E71F-CC9C-45BC-FC29709F9CDF}"/>
                    </a:ext>
                  </a:extLst>
                </p:cNvPr>
                <p:cNvSpPr>
                  <a:spLocks/>
                </p:cNvSpPr>
                <p:nvPr/>
              </p:nvSpPr>
              <p:spPr bwMode="auto">
                <a:xfrm>
                  <a:off x="4542" y="2551"/>
                  <a:ext cx="3" cy="4"/>
                </a:xfrm>
                <a:custGeom>
                  <a:avLst/>
                  <a:gdLst>
                    <a:gd name="T0" fmla="*/ 2 w 4"/>
                    <a:gd name="T1" fmla="*/ 1 h 5"/>
                    <a:gd name="T2" fmla="*/ 2 w 4"/>
                    <a:gd name="T3" fmla="*/ 2 h 5"/>
                    <a:gd name="T4" fmla="*/ 2 w 4"/>
                    <a:gd name="T5" fmla="*/ 2 h 5"/>
                    <a:gd name="T6" fmla="*/ 2 w 4"/>
                    <a:gd name="T7" fmla="*/ 1 h 5"/>
                    <a:gd name="T8" fmla="*/ 2 w 4"/>
                    <a:gd name="T9" fmla="*/ 1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2" y="1"/>
                      </a:moveTo>
                      <a:cubicBezTo>
                        <a:pt x="0" y="0"/>
                        <a:pt x="3" y="4"/>
                        <a:pt x="4" y="5"/>
                      </a:cubicBezTo>
                      <a:cubicBezTo>
                        <a:pt x="4" y="4"/>
                        <a:pt x="3" y="4"/>
                        <a:pt x="3" y="3"/>
                      </a:cubicBezTo>
                      <a:cubicBezTo>
                        <a:pt x="2" y="2"/>
                        <a:pt x="2" y="2"/>
                        <a:pt x="2" y="1"/>
                      </a:cubicBezTo>
                      <a:cubicBezTo>
                        <a:pt x="2" y="1"/>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69" name="Freeform 11650">
                  <a:extLst>
                    <a:ext uri="{FF2B5EF4-FFF2-40B4-BE49-F238E27FC236}">
                      <a16:creationId xmlns:a16="http://schemas.microsoft.com/office/drawing/2014/main" id="{BB013854-048A-6AD7-97CF-710AB8F472A9}"/>
                    </a:ext>
                  </a:extLst>
                </p:cNvPr>
                <p:cNvSpPr>
                  <a:spLocks/>
                </p:cNvSpPr>
                <p:nvPr/>
              </p:nvSpPr>
              <p:spPr bwMode="auto">
                <a:xfrm>
                  <a:off x="4538" y="2548"/>
                  <a:ext cx="1" cy="4"/>
                </a:xfrm>
                <a:custGeom>
                  <a:avLst/>
                  <a:gdLst>
                    <a:gd name="T0" fmla="*/ 0 w 2"/>
                    <a:gd name="T1" fmla="*/ 0 h 5"/>
                    <a:gd name="T2" fmla="*/ 1 w 2"/>
                    <a:gd name="T3" fmla="*/ 2 h 5"/>
                    <a:gd name="T4" fmla="*/ 0 w 2"/>
                    <a:gd name="T5" fmla="*/ 1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1" y="1"/>
                        <a:pt x="2" y="4"/>
                        <a:pt x="1" y="5"/>
                      </a:cubicBezTo>
                      <a:cubicBezTo>
                        <a:pt x="2" y="4"/>
                        <a:pt x="0" y="2"/>
                        <a:pt x="0" y="1"/>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0" name="Freeform 11651">
                  <a:extLst>
                    <a:ext uri="{FF2B5EF4-FFF2-40B4-BE49-F238E27FC236}">
                      <a16:creationId xmlns:a16="http://schemas.microsoft.com/office/drawing/2014/main" id="{4A95C8B6-E46F-B8DC-456A-97B64F14C97C}"/>
                    </a:ext>
                  </a:extLst>
                </p:cNvPr>
                <p:cNvSpPr>
                  <a:spLocks/>
                </p:cNvSpPr>
                <p:nvPr/>
              </p:nvSpPr>
              <p:spPr bwMode="auto">
                <a:xfrm>
                  <a:off x="4534" y="2543"/>
                  <a:ext cx="3" cy="3"/>
                </a:xfrm>
                <a:custGeom>
                  <a:avLst/>
                  <a:gdLst>
                    <a:gd name="T0" fmla="*/ 2 w 3"/>
                    <a:gd name="T1" fmla="*/ 0 h 3"/>
                    <a:gd name="T2" fmla="*/ 3 w 3"/>
                    <a:gd name="T3" fmla="*/ 3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2" y="0"/>
                      </a:moveTo>
                      <a:cubicBezTo>
                        <a:pt x="0" y="0"/>
                        <a:pt x="2" y="2"/>
                        <a:pt x="3" y="3"/>
                      </a:cubicBezTo>
                      <a:cubicBezTo>
                        <a:pt x="2"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1" name="Freeform 11652">
                  <a:extLst>
                    <a:ext uri="{FF2B5EF4-FFF2-40B4-BE49-F238E27FC236}">
                      <a16:creationId xmlns:a16="http://schemas.microsoft.com/office/drawing/2014/main" id="{043F23E3-77B1-4777-DC16-9547C0CC0B81}"/>
                    </a:ext>
                  </a:extLst>
                </p:cNvPr>
                <p:cNvSpPr>
                  <a:spLocks/>
                </p:cNvSpPr>
                <p:nvPr/>
              </p:nvSpPr>
              <p:spPr bwMode="auto">
                <a:xfrm>
                  <a:off x="4546" y="2556"/>
                  <a:ext cx="1" cy="4"/>
                </a:xfrm>
                <a:custGeom>
                  <a:avLst/>
                  <a:gdLst>
                    <a:gd name="T0" fmla="*/ 1 w 2"/>
                    <a:gd name="T1" fmla="*/ 0 h 4"/>
                    <a:gd name="T2" fmla="*/ 0 w 2"/>
                    <a:gd name="T3" fmla="*/ 2 h 4"/>
                    <a:gd name="T4" fmla="*/ 1 w 2"/>
                    <a:gd name="T5" fmla="*/ 0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2" y="1"/>
                        <a:pt x="2" y="4"/>
                        <a:pt x="0" y="2"/>
                      </a:cubicBezTo>
                      <a:cubicBezTo>
                        <a:pt x="1" y="2"/>
                        <a:pt x="2" y="2"/>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2" name="Freeform 11653">
                  <a:extLst>
                    <a:ext uri="{FF2B5EF4-FFF2-40B4-BE49-F238E27FC236}">
                      <a16:creationId xmlns:a16="http://schemas.microsoft.com/office/drawing/2014/main" id="{5EB134DC-8EEE-35D6-7BAA-BC9322EDD5A4}"/>
                    </a:ext>
                  </a:extLst>
                </p:cNvPr>
                <p:cNvSpPr>
                  <a:spLocks/>
                </p:cNvSpPr>
                <p:nvPr/>
              </p:nvSpPr>
              <p:spPr bwMode="auto">
                <a:xfrm>
                  <a:off x="4542" y="2555"/>
                  <a:ext cx="2" cy="3"/>
                </a:xfrm>
                <a:custGeom>
                  <a:avLst/>
                  <a:gdLst>
                    <a:gd name="T0" fmla="*/ 0 w 3"/>
                    <a:gd name="T1" fmla="*/ 0 h 4"/>
                    <a:gd name="T2" fmla="*/ 1 w 3"/>
                    <a:gd name="T3" fmla="*/ 2 h 4"/>
                    <a:gd name="T4" fmla="*/ 1 w 3"/>
                    <a:gd name="T5" fmla="*/ 2 h 4"/>
                    <a:gd name="T6" fmla="*/ 0 w 3"/>
                    <a:gd name="T7" fmla="*/ 0 h 4"/>
                    <a:gd name="T8" fmla="*/ 0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0"/>
                      </a:moveTo>
                      <a:cubicBezTo>
                        <a:pt x="0" y="0"/>
                        <a:pt x="2" y="4"/>
                        <a:pt x="3" y="4"/>
                      </a:cubicBezTo>
                      <a:cubicBezTo>
                        <a:pt x="3" y="4"/>
                        <a:pt x="2" y="4"/>
                        <a:pt x="2" y="3"/>
                      </a:cubicBezTo>
                      <a:cubicBezTo>
                        <a:pt x="0" y="2"/>
                        <a:pt x="1"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3" name="Freeform 11654">
                  <a:extLst>
                    <a:ext uri="{FF2B5EF4-FFF2-40B4-BE49-F238E27FC236}">
                      <a16:creationId xmlns:a16="http://schemas.microsoft.com/office/drawing/2014/main" id="{5837A256-EDD8-081B-05F4-1BD85189F711}"/>
                    </a:ext>
                  </a:extLst>
                </p:cNvPr>
                <p:cNvSpPr>
                  <a:spLocks/>
                </p:cNvSpPr>
                <p:nvPr/>
              </p:nvSpPr>
              <p:spPr bwMode="auto">
                <a:xfrm>
                  <a:off x="4539" y="2554"/>
                  <a:ext cx="3" cy="3"/>
                </a:xfrm>
                <a:custGeom>
                  <a:avLst/>
                  <a:gdLst>
                    <a:gd name="T0" fmla="*/ 0 w 3"/>
                    <a:gd name="T1" fmla="*/ 0 h 4"/>
                    <a:gd name="T2" fmla="*/ 3 w 3"/>
                    <a:gd name="T3" fmla="*/ 2 h 4"/>
                    <a:gd name="T4" fmla="*/ 0 w 3"/>
                    <a:gd name="T5" fmla="*/ 0 h 4"/>
                    <a:gd name="T6" fmla="*/ 0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0"/>
                      </a:moveTo>
                      <a:cubicBezTo>
                        <a:pt x="0" y="1"/>
                        <a:pt x="2" y="4"/>
                        <a:pt x="3" y="4"/>
                      </a:cubicBezTo>
                      <a:cubicBezTo>
                        <a:pt x="3" y="3"/>
                        <a:pt x="0" y="2"/>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4" name="Freeform 11655">
                  <a:extLst>
                    <a:ext uri="{FF2B5EF4-FFF2-40B4-BE49-F238E27FC236}">
                      <a16:creationId xmlns:a16="http://schemas.microsoft.com/office/drawing/2014/main" id="{5D3E505A-8BEB-9438-585D-D68BF96F28D1}"/>
                    </a:ext>
                  </a:extLst>
                </p:cNvPr>
                <p:cNvSpPr>
                  <a:spLocks noEditPoints="1"/>
                </p:cNvSpPr>
                <p:nvPr/>
              </p:nvSpPr>
              <p:spPr bwMode="auto">
                <a:xfrm>
                  <a:off x="4513" y="2482"/>
                  <a:ext cx="18" cy="27"/>
                </a:xfrm>
                <a:custGeom>
                  <a:avLst/>
                  <a:gdLst>
                    <a:gd name="T0" fmla="*/ 7 w 22"/>
                    <a:gd name="T1" fmla="*/ 12 h 33"/>
                    <a:gd name="T2" fmla="*/ 7 w 22"/>
                    <a:gd name="T3" fmla="*/ 11 h 33"/>
                    <a:gd name="T4" fmla="*/ 5 w 22"/>
                    <a:gd name="T5" fmla="*/ 11 h 33"/>
                    <a:gd name="T6" fmla="*/ 5 w 22"/>
                    <a:gd name="T7" fmla="*/ 11 h 33"/>
                    <a:gd name="T8" fmla="*/ 6 w 22"/>
                    <a:gd name="T9" fmla="*/ 12 h 33"/>
                    <a:gd name="T10" fmla="*/ 6 w 22"/>
                    <a:gd name="T11" fmla="*/ 12 h 33"/>
                    <a:gd name="T12" fmla="*/ 5 w 22"/>
                    <a:gd name="T13" fmla="*/ 11 h 33"/>
                    <a:gd name="T14" fmla="*/ 3 w 22"/>
                    <a:gd name="T15" fmla="*/ 11 h 33"/>
                    <a:gd name="T16" fmla="*/ 3 w 22"/>
                    <a:gd name="T17" fmla="*/ 11 h 33"/>
                    <a:gd name="T18" fmla="*/ 3 w 22"/>
                    <a:gd name="T19" fmla="*/ 11 h 33"/>
                    <a:gd name="T20" fmla="*/ 3 w 22"/>
                    <a:gd name="T21" fmla="*/ 11 h 33"/>
                    <a:gd name="T22" fmla="*/ 7 w 22"/>
                    <a:gd name="T23" fmla="*/ 9 h 33"/>
                    <a:gd name="T24" fmla="*/ 7 w 22"/>
                    <a:gd name="T25" fmla="*/ 9 h 33"/>
                    <a:gd name="T26" fmla="*/ 8 w 22"/>
                    <a:gd name="T27" fmla="*/ 10 h 33"/>
                    <a:gd name="T28" fmla="*/ 8 w 22"/>
                    <a:gd name="T29" fmla="*/ 11 h 33"/>
                    <a:gd name="T30" fmla="*/ 7 w 22"/>
                    <a:gd name="T31" fmla="*/ 9 h 33"/>
                    <a:gd name="T32" fmla="*/ 6 w 22"/>
                    <a:gd name="T33" fmla="*/ 9 h 33"/>
                    <a:gd name="T34" fmla="*/ 6 w 22"/>
                    <a:gd name="T35" fmla="*/ 9 h 33"/>
                    <a:gd name="T36" fmla="*/ 6 w 22"/>
                    <a:gd name="T37" fmla="*/ 11 h 33"/>
                    <a:gd name="T38" fmla="*/ 6 w 22"/>
                    <a:gd name="T39" fmla="*/ 9 h 33"/>
                    <a:gd name="T40" fmla="*/ 5 w 22"/>
                    <a:gd name="T41" fmla="*/ 6 h 33"/>
                    <a:gd name="T42" fmla="*/ 6 w 22"/>
                    <a:gd name="T43" fmla="*/ 6 h 33"/>
                    <a:gd name="T44" fmla="*/ 6 w 22"/>
                    <a:gd name="T45" fmla="*/ 6 h 33"/>
                    <a:gd name="T46" fmla="*/ 2 w 22"/>
                    <a:gd name="T47" fmla="*/ 4 h 33"/>
                    <a:gd name="T48" fmla="*/ 2 w 22"/>
                    <a:gd name="T49" fmla="*/ 4 h 33"/>
                    <a:gd name="T50" fmla="*/ 3 w 22"/>
                    <a:gd name="T51" fmla="*/ 6 h 33"/>
                    <a:gd name="T52" fmla="*/ 2 w 22"/>
                    <a:gd name="T53" fmla="*/ 6 h 33"/>
                    <a:gd name="T54" fmla="*/ 2 w 22"/>
                    <a:gd name="T55" fmla="*/ 4 h 33"/>
                    <a:gd name="T56" fmla="*/ 6 w 22"/>
                    <a:gd name="T57" fmla="*/ 5 h 33"/>
                    <a:gd name="T58" fmla="*/ 6 w 22"/>
                    <a:gd name="T59" fmla="*/ 4 h 33"/>
                    <a:gd name="T60" fmla="*/ 6 w 22"/>
                    <a:gd name="T61" fmla="*/ 5 h 33"/>
                    <a:gd name="T62" fmla="*/ 4 w 22"/>
                    <a:gd name="T63" fmla="*/ 4 h 33"/>
                    <a:gd name="T64" fmla="*/ 3 w 22"/>
                    <a:gd name="T65" fmla="*/ 2 h 33"/>
                    <a:gd name="T66" fmla="*/ 2 w 22"/>
                    <a:gd name="T67" fmla="*/ 3 h 33"/>
                    <a:gd name="T68" fmla="*/ 2 w 22"/>
                    <a:gd name="T69" fmla="*/ 2 h 33"/>
                    <a:gd name="T70" fmla="*/ 2 w 22"/>
                    <a:gd name="T71" fmla="*/ 2 h 33"/>
                    <a:gd name="T72" fmla="*/ 2 w 22"/>
                    <a:gd name="T73" fmla="*/ 2 h 33"/>
                    <a:gd name="T74" fmla="*/ 2 w 22"/>
                    <a:gd name="T75" fmla="*/ 0 h 33"/>
                    <a:gd name="T76" fmla="*/ 2 w 22"/>
                    <a:gd name="T77" fmla="*/ 1 h 33"/>
                    <a:gd name="T78" fmla="*/ 2 w 22"/>
                    <a:gd name="T79" fmla="*/ 1 h 33"/>
                    <a:gd name="T80" fmla="*/ 0 w 22"/>
                    <a:gd name="T81" fmla="*/ 2 h 33"/>
                    <a:gd name="T82" fmla="*/ 2 w 22"/>
                    <a:gd name="T83" fmla="*/ 7 h 33"/>
                    <a:gd name="T84" fmla="*/ 2 w 22"/>
                    <a:gd name="T85" fmla="*/ 8 h 33"/>
                    <a:gd name="T86" fmla="*/ 3 w 22"/>
                    <a:gd name="T87" fmla="*/ 11 h 33"/>
                    <a:gd name="T88" fmla="*/ 6 w 22"/>
                    <a:gd name="T89" fmla="*/ 15 h 33"/>
                    <a:gd name="T90" fmla="*/ 6 w 22"/>
                    <a:gd name="T91" fmla="*/ 15 h 33"/>
                    <a:gd name="T92" fmla="*/ 7 w 22"/>
                    <a:gd name="T93" fmla="*/ 15 h 33"/>
                    <a:gd name="T94" fmla="*/ 7 w 22"/>
                    <a:gd name="T95" fmla="*/ 14 h 33"/>
                    <a:gd name="T96" fmla="*/ 8 w 22"/>
                    <a:gd name="T97" fmla="*/ 15 h 33"/>
                    <a:gd name="T98" fmla="*/ 9 w 22"/>
                    <a:gd name="T99" fmla="*/ 13 h 33"/>
                    <a:gd name="T100" fmla="*/ 9 w 22"/>
                    <a:gd name="T101" fmla="*/ 11 h 33"/>
                    <a:gd name="T102" fmla="*/ 8 w 22"/>
                    <a:gd name="T103" fmla="*/ 7 h 33"/>
                    <a:gd name="T104" fmla="*/ 6 w 22"/>
                    <a:gd name="T105" fmla="*/ 3 h 33"/>
                    <a:gd name="T106" fmla="*/ 6 w 22"/>
                    <a:gd name="T107" fmla="*/ 3 h 33"/>
                    <a:gd name="T108" fmla="*/ 6 w 22"/>
                    <a:gd name="T109" fmla="*/ 3 h 33"/>
                    <a:gd name="T110" fmla="*/ 6 w 22"/>
                    <a:gd name="T111" fmla="*/ 3 h 33"/>
                    <a:gd name="T112" fmla="*/ 6 w 22"/>
                    <a:gd name="T113" fmla="*/ 3 h 33"/>
                    <a:gd name="T114" fmla="*/ 5 w 22"/>
                    <a:gd name="T115" fmla="*/ 2 h 33"/>
                    <a:gd name="T116" fmla="*/ 5 w 22"/>
                    <a:gd name="T117" fmla="*/ 2 h 33"/>
                    <a:gd name="T118" fmla="*/ 2 w 22"/>
                    <a:gd name="T119" fmla="*/ 0 h 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 h="33">
                      <a:moveTo>
                        <a:pt x="16" y="28"/>
                      </a:moveTo>
                      <a:cubicBezTo>
                        <a:pt x="15" y="28"/>
                        <a:pt x="15" y="28"/>
                        <a:pt x="15" y="27"/>
                      </a:cubicBezTo>
                      <a:cubicBezTo>
                        <a:pt x="16" y="27"/>
                        <a:pt x="16" y="27"/>
                        <a:pt x="15" y="25"/>
                      </a:cubicBezTo>
                      <a:cubicBezTo>
                        <a:pt x="15" y="25"/>
                        <a:pt x="15" y="25"/>
                        <a:pt x="15" y="25"/>
                      </a:cubicBezTo>
                      <a:cubicBezTo>
                        <a:pt x="16" y="26"/>
                        <a:pt x="16" y="28"/>
                        <a:pt x="16" y="28"/>
                      </a:cubicBezTo>
                      <a:moveTo>
                        <a:pt x="10" y="24"/>
                      </a:moveTo>
                      <a:cubicBezTo>
                        <a:pt x="10" y="24"/>
                        <a:pt x="10" y="23"/>
                        <a:pt x="10" y="23"/>
                      </a:cubicBezTo>
                      <a:cubicBezTo>
                        <a:pt x="10" y="23"/>
                        <a:pt x="10" y="23"/>
                        <a:pt x="10" y="23"/>
                      </a:cubicBezTo>
                      <a:cubicBezTo>
                        <a:pt x="10" y="24"/>
                        <a:pt x="10" y="24"/>
                        <a:pt x="10" y="24"/>
                      </a:cubicBezTo>
                      <a:cubicBezTo>
                        <a:pt x="10" y="24"/>
                        <a:pt x="11" y="27"/>
                        <a:pt x="12" y="27"/>
                      </a:cubicBezTo>
                      <a:cubicBezTo>
                        <a:pt x="12" y="28"/>
                        <a:pt x="13" y="28"/>
                        <a:pt x="13" y="28"/>
                      </a:cubicBezTo>
                      <a:cubicBezTo>
                        <a:pt x="13" y="28"/>
                        <a:pt x="12" y="28"/>
                        <a:pt x="12" y="27"/>
                      </a:cubicBezTo>
                      <a:cubicBezTo>
                        <a:pt x="12" y="27"/>
                        <a:pt x="11" y="27"/>
                        <a:pt x="11" y="27"/>
                      </a:cubicBezTo>
                      <a:cubicBezTo>
                        <a:pt x="10" y="26"/>
                        <a:pt x="10" y="25"/>
                        <a:pt x="10" y="24"/>
                      </a:cubicBezTo>
                      <a:cubicBezTo>
                        <a:pt x="10" y="24"/>
                        <a:pt x="10" y="24"/>
                        <a:pt x="10" y="24"/>
                      </a:cubicBezTo>
                      <a:moveTo>
                        <a:pt x="7" y="23"/>
                      </a:moveTo>
                      <a:cubicBezTo>
                        <a:pt x="7" y="23"/>
                        <a:pt x="6" y="23"/>
                        <a:pt x="6" y="23"/>
                      </a:cubicBezTo>
                      <a:cubicBezTo>
                        <a:pt x="7" y="23"/>
                        <a:pt x="7" y="23"/>
                        <a:pt x="7" y="23"/>
                      </a:cubicBezTo>
                      <a:cubicBezTo>
                        <a:pt x="7" y="23"/>
                        <a:pt x="7" y="23"/>
                        <a:pt x="7" y="23"/>
                      </a:cubicBezTo>
                      <a:cubicBezTo>
                        <a:pt x="7" y="23"/>
                        <a:pt x="7" y="24"/>
                        <a:pt x="7" y="24"/>
                      </a:cubicBezTo>
                      <a:cubicBezTo>
                        <a:pt x="7" y="25"/>
                        <a:pt x="9" y="26"/>
                        <a:pt x="9" y="26"/>
                      </a:cubicBezTo>
                      <a:cubicBezTo>
                        <a:pt x="8" y="26"/>
                        <a:pt x="7" y="25"/>
                        <a:pt x="7" y="24"/>
                      </a:cubicBezTo>
                      <a:cubicBezTo>
                        <a:pt x="7" y="24"/>
                        <a:pt x="7" y="23"/>
                        <a:pt x="7" y="23"/>
                      </a:cubicBezTo>
                      <a:moveTo>
                        <a:pt x="17" y="20"/>
                      </a:moveTo>
                      <a:cubicBezTo>
                        <a:pt x="17" y="20"/>
                        <a:pt x="17" y="20"/>
                        <a:pt x="17" y="20"/>
                      </a:cubicBezTo>
                      <a:cubicBezTo>
                        <a:pt x="17" y="20"/>
                        <a:pt x="17" y="20"/>
                        <a:pt x="17" y="20"/>
                      </a:cubicBezTo>
                      <a:cubicBezTo>
                        <a:pt x="17" y="20"/>
                        <a:pt x="17" y="20"/>
                        <a:pt x="17" y="20"/>
                      </a:cubicBezTo>
                      <a:cubicBezTo>
                        <a:pt x="17" y="20"/>
                        <a:pt x="18" y="21"/>
                        <a:pt x="18" y="22"/>
                      </a:cubicBezTo>
                      <a:cubicBezTo>
                        <a:pt x="19" y="23"/>
                        <a:pt x="19" y="24"/>
                        <a:pt x="18" y="24"/>
                      </a:cubicBezTo>
                      <a:cubicBezTo>
                        <a:pt x="18" y="24"/>
                        <a:pt x="18" y="24"/>
                        <a:pt x="18" y="24"/>
                      </a:cubicBezTo>
                      <a:cubicBezTo>
                        <a:pt x="18" y="23"/>
                        <a:pt x="18" y="21"/>
                        <a:pt x="17" y="20"/>
                      </a:cubicBezTo>
                      <a:cubicBezTo>
                        <a:pt x="17" y="20"/>
                        <a:pt x="17" y="20"/>
                        <a:pt x="17" y="20"/>
                      </a:cubicBezTo>
                      <a:moveTo>
                        <a:pt x="12" y="19"/>
                      </a:moveTo>
                      <a:cubicBezTo>
                        <a:pt x="12" y="19"/>
                        <a:pt x="12" y="19"/>
                        <a:pt x="12" y="19"/>
                      </a:cubicBezTo>
                      <a:cubicBezTo>
                        <a:pt x="12" y="20"/>
                        <a:pt x="12" y="20"/>
                        <a:pt x="12" y="20"/>
                      </a:cubicBezTo>
                      <a:cubicBezTo>
                        <a:pt x="12" y="19"/>
                        <a:pt x="12" y="19"/>
                        <a:pt x="12" y="19"/>
                      </a:cubicBezTo>
                      <a:cubicBezTo>
                        <a:pt x="12" y="20"/>
                        <a:pt x="12" y="21"/>
                        <a:pt x="12" y="22"/>
                      </a:cubicBezTo>
                      <a:cubicBezTo>
                        <a:pt x="13" y="22"/>
                        <a:pt x="13" y="23"/>
                        <a:pt x="14" y="23"/>
                      </a:cubicBezTo>
                      <a:cubicBezTo>
                        <a:pt x="13" y="23"/>
                        <a:pt x="10" y="19"/>
                        <a:pt x="11" y="19"/>
                      </a:cubicBezTo>
                      <a:cubicBezTo>
                        <a:pt x="11" y="19"/>
                        <a:pt x="11" y="19"/>
                        <a:pt x="12" y="19"/>
                      </a:cubicBezTo>
                      <a:moveTo>
                        <a:pt x="13" y="16"/>
                      </a:moveTo>
                      <a:cubicBezTo>
                        <a:pt x="12" y="16"/>
                        <a:pt x="11" y="14"/>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1" y="13"/>
                        <a:pt x="13" y="16"/>
                        <a:pt x="13" y="16"/>
                      </a:cubicBezTo>
                      <a:moveTo>
                        <a:pt x="4" y="9"/>
                      </a:moveTo>
                      <a:cubicBezTo>
                        <a:pt x="4" y="9"/>
                        <a:pt x="4" y="9"/>
                        <a:pt x="4" y="9"/>
                      </a:cubicBezTo>
                      <a:cubicBezTo>
                        <a:pt x="4" y="9"/>
                        <a:pt x="4" y="9"/>
                        <a:pt x="4" y="9"/>
                      </a:cubicBezTo>
                      <a:cubicBezTo>
                        <a:pt x="5" y="9"/>
                        <a:pt x="6" y="10"/>
                        <a:pt x="6" y="11"/>
                      </a:cubicBezTo>
                      <a:cubicBezTo>
                        <a:pt x="6" y="11"/>
                        <a:pt x="8" y="14"/>
                        <a:pt x="7" y="14"/>
                      </a:cubicBezTo>
                      <a:cubicBezTo>
                        <a:pt x="7" y="14"/>
                        <a:pt x="7" y="14"/>
                        <a:pt x="7" y="14"/>
                      </a:cubicBezTo>
                      <a:cubicBezTo>
                        <a:pt x="7" y="14"/>
                        <a:pt x="6" y="13"/>
                        <a:pt x="6" y="12"/>
                      </a:cubicBezTo>
                      <a:cubicBezTo>
                        <a:pt x="6" y="12"/>
                        <a:pt x="5" y="10"/>
                        <a:pt x="4" y="9"/>
                      </a:cubicBezTo>
                      <a:cubicBezTo>
                        <a:pt x="4" y="9"/>
                        <a:pt x="4" y="9"/>
                        <a:pt x="4" y="9"/>
                      </a:cubicBezTo>
                      <a:cubicBezTo>
                        <a:pt x="4" y="9"/>
                        <a:pt x="4" y="9"/>
                        <a:pt x="4" y="9"/>
                      </a:cubicBezTo>
                      <a:moveTo>
                        <a:pt x="13" y="10"/>
                      </a:moveTo>
                      <a:cubicBezTo>
                        <a:pt x="13" y="10"/>
                        <a:pt x="13" y="10"/>
                        <a:pt x="12" y="10"/>
                      </a:cubicBezTo>
                      <a:cubicBezTo>
                        <a:pt x="11" y="9"/>
                        <a:pt x="11" y="8"/>
                        <a:pt x="12" y="8"/>
                      </a:cubicBezTo>
                      <a:cubicBezTo>
                        <a:pt x="12" y="8"/>
                        <a:pt x="12" y="8"/>
                        <a:pt x="12" y="8"/>
                      </a:cubicBezTo>
                      <a:cubicBezTo>
                        <a:pt x="11" y="8"/>
                        <a:pt x="13" y="10"/>
                        <a:pt x="13" y="10"/>
                      </a:cubicBezTo>
                      <a:cubicBezTo>
                        <a:pt x="13" y="10"/>
                        <a:pt x="13" y="10"/>
                        <a:pt x="13" y="10"/>
                      </a:cubicBezTo>
                      <a:moveTo>
                        <a:pt x="8" y="8"/>
                      </a:moveTo>
                      <a:cubicBezTo>
                        <a:pt x="8" y="8"/>
                        <a:pt x="7" y="6"/>
                        <a:pt x="7" y="5"/>
                      </a:cubicBezTo>
                      <a:cubicBezTo>
                        <a:pt x="7" y="5"/>
                        <a:pt x="7" y="5"/>
                        <a:pt x="7" y="5"/>
                      </a:cubicBezTo>
                      <a:cubicBezTo>
                        <a:pt x="8" y="5"/>
                        <a:pt x="9" y="8"/>
                        <a:pt x="8" y="8"/>
                      </a:cubicBezTo>
                      <a:moveTo>
                        <a:pt x="5" y="7"/>
                      </a:moveTo>
                      <a:cubicBezTo>
                        <a:pt x="4" y="6"/>
                        <a:pt x="3" y="4"/>
                        <a:pt x="4" y="4"/>
                      </a:cubicBezTo>
                      <a:cubicBezTo>
                        <a:pt x="4" y="4"/>
                        <a:pt x="4" y="4"/>
                        <a:pt x="5" y="5"/>
                      </a:cubicBezTo>
                      <a:cubicBezTo>
                        <a:pt x="5" y="5"/>
                        <a:pt x="5" y="5"/>
                        <a:pt x="5" y="5"/>
                      </a:cubicBezTo>
                      <a:cubicBezTo>
                        <a:pt x="5" y="5"/>
                        <a:pt x="5" y="5"/>
                        <a:pt x="5" y="5"/>
                      </a:cubicBezTo>
                      <a:cubicBezTo>
                        <a:pt x="5" y="5"/>
                        <a:pt x="5" y="5"/>
                        <a:pt x="5" y="5"/>
                      </a:cubicBezTo>
                      <a:cubicBezTo>
                        <a:pt x="5" y="5"/>
                        <a:pt x="5" y="5"/>
                        <a:pt x="5" y="5"/>
                      </a:cubicBezTo>
                      <a:cubicBezTo>
                        <a:pt x="4" y="5"/>
                        <a:pt x="4" y="7"/>
                        <a:pt x="5" y="7"/>
                      </a:cubicBezTo>
                      <a:moveTo>
                        <a:pt x="5" y="0"/>
                      </a:moveTo>
                      <a:cubicBezTo>
                        <a:pt x="5" y="0"/>
                        <a:pt x="5" y="0"/>
                        <a:pt x="5" y="0"/>
                      </a:cubicBezTo>
                      <a:cubicBezTo>
                        <a:pt x="5" y="1"/>
                        <a:pt x="4" y="1"/>
                        <a:pt x="4" y="1"/>
                      </a:cubicBezTo>
                      <a:cubicBezTo>
                        <a:pt x="3" y="1"/>
                        <a:pt x="3" y="1"/>
                        <a:pt x="3" y="1"/>
                      </a:cubicBezTo>
                      <a:cubicBezTo>
                        <a:pt x="3" y="1"/>
                        <a:pt x="2" y="1"/>
                        <a:pt x="2" y="1"/>
                      </a:cubicBezTo>
                      <a:cubicBezTo>
                        <a:pt x="2" y="1"/>
                        <a:pt x="2" y="1"/>
                        <a:pt x="2" y="1"/>
                      </a:cubicBezTo>
                      <a:cubicBezTo>
                        <a:pt x="2" y="4"/>
                        <a:pt x="0" y="2"/>
                        <a:pt x="0" y="3"/>
                      </a:cubicBezTo>
                      <a:cubicBezTo>
                        <a:pt x="1" y="5"/>
                        <a:pt x="2" y="6"/>
                        <a:pt x="2" y="7"/>
                      </a:cubicBezTo>
                      <a:cubicBezTo>
                        <a:pt x="3" y="10"/>
                        <a:pt x="4" y="13"/>
                        <a:pt x="5" y="16"/>
                      </a:cubicBezTo>
                      <a:cubicBezTo>
                        <a:pt x="6" y="17"/>
                        <a:pt x="7" y="20"/>
                        <a:pt x="6" y="20"/>
                      </a:cubicBezTo>
                      <a:cubicBezTo>
                        <a:pt x="6" y="20"/>
                        <a:pt x="6" y="19"/>
                        <a:pt x="5" y="18"/>
                      </a:cubicBezTo>
                      <a:cubicBezTo>
                        <a:pt x="6" y="21"/>
                        <a:pt x="6" y="23"/>
                        <a:pt x="6" y="25"/>
                      </a:cubicBezTo>
                      <a:cubicBezTo>
                        <a:pt x="6" y="25"/>
                        <a:pt x="7" y="26"/>
                        <a:pt x="7" y="26"/>
                      </a:cubicBezTo>
                      <a:cubicBezTo>
                        <a:pt x="8" y="27"/>
                        <a:pt x="9" y="30"/>
                        <a:pt x="11" y="30"/>
                      </a:cubicBezTo>
                      <a:cubicBezTo>
                        <a:pt x="12" y="30"/>
                        <a:pt x="13" y="33"/>
                        <a:pt x="14" y="33"/>
                      </a:cubicBezTo>
                      <a:cubicBezTo>
                        <a:pt x="14" y="33"/>
                        <a:pt x="14" y="33"/>
                        <a:pt x="14" y="33"/>
                      </a:cubicBezTo>
                      <a:cubicBezTo>
                        <a:pt x="14" y="33"/>
                        <a:pt x="14" y="33"/>
                        <a:pt x="14" y="33"/>
                      </a:cubicBezTo>
                      <a:cubicBezTo>
                        <a:pt x="14" y="33"/>
                        <a:pt x="14" y="33"/>
                        <a:pt x="14" y="33"/>
                      </a:cubicBezTo>
                      <a:cubicBezTo>
                        <a:pt x="15" y="33"/>
                        <a:pt x="15" y="33"/>
                        <a:pt x="15" y="33"/>
                      </a:cubicBezTo>
                      <a:cubicBezTo>
                        <a:pt x="15" y="33"/>
                        <a:pt x="15" y="33"/>
                        <a:pt x="15" y="33"/>
                      </a:cubicBezTo>
                      <a:cubicBezTo>
                        <a:pt x="15" y="33"/>
                        <a:pt x="15" y="32"/>
                        <a:pt x="15" y="32"/>
                      </a:cubicBezTo>
                      <a:cubicBezTo>
                        <a:pt x="16" y="32"/>
                        <a:pt x="16" y="32"/>
                        <a:pt x="16" y="33"/>
                      </a:cubicBezTo>
                      <a:cubicBezTo>
                        <a:pt x="17" y="33"/>
                        <a:pt x="17" y="33"/>
                        <a:pt x="18" y="33"/>
                      </a:cubicBezTo>
                      <a:cubicBezTo>
                        <a:pt x="18" y="33"/>
                        <a:pt x="18" y="33"/>
                        <a:pt x="18" y="32"/>
                      </a:cubicBezTo>
                      <a:cubicBezTo>
                        <a:pt x="18" y="30"/>
                        <a:pt x="21" y="32"/>
                        <a:pt x="20" y="30"/>
                      </a:cubicBezTo>
                      <a:cubicBezTo>
                        <a:pt x="19" y="28"/>
                        <a:pt x="21" y="29"/>
                        <a:pt x="20" y="27"/>
                      </a:cubicBezTo>
                      <a:cubicBezTo>
                        <a:pt x="20" y="26"/>
                        <a:pt x="22" y="26"/>
                        <a:pt x="20" y="24"/>
                      </a:cubicBezTo>
                      <a:cubicBezTo>
                        <a:pt x="20" y="23"/>
                        <a:pt x="21" y="23"/>
                        <a:pt x="20" y="21"/>
                      </a:cubicBezTo>
                      <a:cubicBezTo>
                        <a:pt x="19" y="19"/>
                        <a:pt x="20" y="18"/>
                        <a:pt x="18" y="16"/>
                      </a:cubicBezTo>
                      <a:cubicBezTo>
                        <a:pt x="17" y="15"/>
                        <a:pt x="18" y="13"/>
                        <a:pt x="16" y="12"/>
                      </a:cubicBezTo>
                      <a:cubicBezTo>
                        <a:pt x="15" y="11"/>
                        <a:pt x="15" y="9"/>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1" y="5"/>
                      </a:cubicBezTo>
                      <a:cubicBezTo>
                        <a:pt x="11" y="5"/>
                        <a:pt x="11" y="5"/>
                        <a:pt x="11" y="5"/>
                      </a:cubicBezTo>
                      <a:cubicBezTo>
                        <a:pt x="11" y="4"/>
                        <a:pt x="10" y="4"/>
                        <a:pt x="10" y="4"/>
                      </a:cubicBezTo>
                      <a:cubicBezTo>
                        <a:pt x="9" y="3"/>
                        <a:pt x="8" y="2"/>
                        <a:pt x="7" y="0"/>
                      </a:cubicBezTo>
                      <a:cubicBezTo>
                        <a:pt x="7" y="0"/>
                        <a:pt x="6" y="0"/>
                        <a:pt x="6" y="0"/>
                      </a:cubicBezTo>
                      <a:cubicBezTo>
                        <a:pt x="6" y="0"/>
                        <a:pt x="5" y="0"/>
                        <a:pt x="5" y="0"/>
                      </a:cubicBezTo>
                    </a:path>
                  </a:pathLst>
                </a:custGeom>
                <a:solidFill>
                  <a:srgbClr val="D9BB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5" name="Freeform 11656">
                  <a:extLst>
                    <a:ext uri="{FF2B5EF4-FFF2-40B4-BE49-F238E27FC236}">
                      <a16:creationId xmlns:a16="http://schemas.microsoft.com/office/drawing/2014/main" id="{D649975E-9C40-55A1-683B-038B1DA7E611}"/>
                    </a:ext>
                  </a:extLst>
                </p:cNvPr>
                <p:cNvSpPr>
                  <a:spLocks noEditPoints="1"/>
                </p:cNvSpPr>
                <p:nvPr/>
              </p:nvSpPr>
              <p:spPr bwMode="auto">
                <a:xfrm>
                  <a:off x="4511" y="2485"/>
                  <a:ext cx="7" cy="18"/>
                </a:xfrm>
                <a:custGeom>
                  <a:avLst/>
                  <a:gdLst>
                    <a:gd name="T0" fmla="*/ 4 w 8"/>
                    <a:gd name="T1" fmla="*/ 5 h 22"/>
                    <a:gd name="T2" fmla="*/ 4 w 8"/>
                    <a:gd name="T3" fmla="*/ 3 h 22"/>
                    <a:gd name="T4" fmla="*/ 4 w 8"/>
                    <a:gd name="T5" fmla="*/ 3 h 22"/>
                    <a:gd name="T6" fmla="*/ 4 w 8"/>
                    <a:gd name="T7" fmla="*/ 3 h 22"/>
                    <a:gd name="T8" fmla="*/ 4 w 8"/>
                    <a:gd name="T9" fmla="*/ 5 h 22"/>
                    <a:gd name="T10" fmla="*/ 2 w 8"/>
                    <a:gd name="T11" fmla="*/ 0 h 22"/>
                    <a:gd name="T12" fmla="*/ 2 w 8"/>
                    <a:gd name="T13" fmla="*/ 1 h 22"/>
                    <a:gd name="T14" fmla="*/ 2 w 8"/>
                    <a:gd name="T15" fmla="*/ 2 h 22"/>
                    <a:gd name="T16" fmla="*/ 2 w 8"/>
                    <a:gd name="T17" fmla="*/ 5 h 22"/>
                    <a:gd name="T18" fmla="*/ 4 w 8"/>
                    <a:gd name="T19" fmla="*/ 7 h 22"/>
                    <a:gd name="T20" fmla="*/ 4 w 8"/>
                    <a:gd name="T21" fmla="*/ 10 h 22"/>
                    <a:gd name="T22" fmla="*/ 4 w 8"/>
                    <a:gd name="T23" fmla="*/ 7 h 22"/>
                    <a:gd name="T24" fmla="*/ 4 w 8"/>
                    <a:gd name="T25" fmla="*/ 6 h 22"/>
                    <a:gd name="T26" fmla="*/ 4 w 8"/>
                    <a:gd name="T27" fmla="*/ 6 h 22"/>
                    <a:gd name="T28" fmla="*/ 4 w 8"/>
                    <a:gd name="T29" fmla="*/ 6 h 22"/>
                    <a:gd name="T30" fmla="*/ 4 w 8"/>
                    <a:gd name="T31" fmla="*/ 2 h 22"/>
                    <a:gd name="T32" fmla="*/ 2 w 8"/>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22">
                      <a:moveTo>
                        <a:pt x="5" y="10"/>
                      </a:moveTo>
                      <a:cubicBezTo>
                        <a:pt x="4" y="9"/>
                        <a:pt x="3" y="7"/>
                        <a:pt x="4" y="7"/>
                      </a:cubicBezTo>
                      <a:cubicBezTo>
                        <a:pt x="4" y="7"/>
                        <a:pt x="4" y="7"/>
                        <a:pt x="4" y="7"/>
                      </a:cubicBezTo>
                      <a:cubicBezTo>
                        <a:pt x="4" y="7"/>
                        <a:pt x="4" y="7"/>
                        <a:pt x="4" y="7"/>
                      </a:cubicBezTo>
                      <a:cubicBezTo>
                        <a:pt x="3" y="7"/>
                        <a:pt x="5" y="9"/>
                        <a:pt x="5" y="10"/>
                      </a:cubicBezTo>
                      <a:moveTo>
                        <a:pt x="2" y="0"/>
                      </a:moveTo>
                      <a:cubicBezTo>
                        <a:pt x="2" y="0"/>
                        <a:pt x="2" y="0"/>
                        <a:pt x="2" y="1"/>
                      </a:cubicBezTo>
                      <a:cubicBezTo>
                        <a:pt x="3" y="3"/>
                        <a:pt x="0" y="3"/>
                        <a:pt x="2" y="5"/>
                      </a:cubicBezTo>
                      <a:cubicBezTo>
                        <a:pt x="3" y="7"/>
                        <a:pt x="1" y="8"/>
                        <a:pt x="2" y="10"/>
                      </a:cubicBezTo>
                      <a:cubicBezTo>
                        <a:pt x="4" y="12"/>
                        <a:pt x="3" y="14"/>
                        <a:pt x="5" y="16"/>
                      </a:cubicBezTo>
                      <a:cubicBezTo>
                        <a:pt x="6" y="17"/>
                        <a:pt x="7" y="20"/>
                        <a:pt x="8" y="22"/>
                      </a:cubicBezTo>
                      <a:cubicBezTo>
                        <a:pt x="8" y="20"/>
                        <a:pt x="8" y="18"/>
                        <a:pt x="7" y="15"/>
                      </a:cubicBezTo>
                      <a:cubicBezTo>
                        <a:pt x="7" y="15"/>
                        <a:pt x="7" y="14"/>
                        <a:pt x="7" y="13"/>
                      </a:cubicBezTo>
                      <a:cubicBezTo>
                        <a:pt x="6" y="12"/>
                        <a:pt x="6" y="12"/>
                        <a:pt x="6" y="12"/>
                      </a:cubicBezTo>
                      <a:cubicBezTo>
                        <a:pt x="6" y="12"/>
                        <a:pt x="7" y="13"/>
                        <a:pt x="7" y="13"/>
                      </a:cubicBezTo>
                      <a:cubicBezTo>
                        <a:pt x="6" y="10"/>
                        <a:pt x="5" y="7"/>
                        <a:pt x="4" y="4"/>
                      </a:cubicBezTo>
                      <a:cubicBezTo>
                        <a:pt x="4" y="3"/>
                        <a:pt x="3" y="2"/>
                        <a:pt x="2" y="0"/>
                      </a:cubicBezTo>
                    </a:path>
                  </a:pathLst>
                </a:custGeom>
                <a:solidFill>
                  <a:srgbClr val="DDBF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6" name="Freeform 11657">
                  <a:extLst>
                    <a:ext uri="{FF2B5EF4-FFF2-40B4-BE49-F238E27FC236}">
                      <a16:creationId xmlns:a16="http://schemas.microsoft.com/office/drawing/2014/main" id="{2F74E4D2-17C9-E045-25F3-EB61534E91F0}"/>
                    </a:ext>
                  </a:extLst>
                </p:cNvPr>
                <p:cNvSpPr>
                  <a:spLocks noEditPoints="1"/>
                </p:cNvSpPr>
                <p:nvPr/>
              </p:nvSpPr>
              <p:spPr bwMode="auto">
                <a:xfrm>
                  <a:off x="4522" y="2486"/>
                  <a:ext cx="1" cy="2"/>
                </a:xfrm>
                <a:custGeom>
                  <a:avLst/>
                  <a:gdLst>
                    <a:gd name="T0" fmla="*/ 1 w 1"/>
                    <a:gd name="T1" fmla="*/ 2 h 2"/>
                    <a:gd name="T2" fmla="*/ 1 w 1"/>
                    <a:gd name="T3" fmla="*/ 2 h 2"/>
                    <a:gd name="T4" fmla="*/ 1 w 1"/>
                    <a:gd name="T5" fmla="*/ 2 h 2"/>
                    <a:gd name="T6" fmla="*/ 0 w 1"/>
                    <a:gd name="T7" fmla="*/ 0 h 2"/>
                    <a:gd name="T8" fmla="*/ 1 w 1"/>
                    <a:gd name="T9" fmla="*/ 2 h 2"/>
                    <a:gd name="T10" fmla="*/ 1 w 1"/>
                    <a:gd name="T11" fmla="*/ 2 h 2"/>
                    <a:gd name="T12" fmla="*/ 1 w 1"/>
                    <a:gd name="T13" fmla="*/ 2 h 2"/>
                    <a:gd name="T14" fmla="*/ 1 w 1"/>
                    <a:gd name="T15" fmla="*/ 2 h 2"/>
                    <a:gd name="T16" fmla="*/ 1 w 1"/>
                    <a:gd name="T17" fmla="*/ 2 h 2"/>
                    <a:gd name="T18" fmla="*/ 1 w 1"/>
                    <a:gd name="T19" fmla="*/ 2 h 2"/>
                    <a:gd name="T20" fmla="*/ 1 w 1"/>
                    <a:gd name="T21" fmla="*/ 2 h 2"/>
                    <a:gd name="T22" fmla="*/ 0 w 1"/>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2">
                      <a:moveTo>
                        <a:pt x="1" y="2"/>
                      </a:moveTo>
                      <a:cubicBezTo>
                        <a:pt x="1" y="2"/>
                        <a:pt x="1" y="2"/>
                        <a:pt x="1" y="2"/>
                      </a:cubicBezTo>
                      <a:cubicBezTo>
                        <a:pt x="1" y="2"/>
                        <a:pt x="1" y="2"/>
                        <a:pt x="1" y="2"/>
                      </a:cubicBezTo>
                      <a:moveTo>
                        <a:pt x="0" y="0"/>
                      </a:moveTo>
                      <a:cubicBezTo>
                        <a:pt x="1"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7" name="Freeform 11658">
                  <a:extLst>
                    <a:ext uri="{FF2B5EF4-FFF2-40B4-BE49-F238E27FC236}">
                      <a16:creationId xmlns:a16="http://schemas.microsoft.com/office/drawing/2014/main" id="{A0A87270-5F55-1753-FB8B-82F0D577DEE1}"/>
                    </a:ext>
                  </a:extLst>
                </p:cNvPr>
                <p:cNvSpPr>
                  <a:spLocks noEditPoints="1"/>
                </p:cNvSpPr>
                <p:nvPr/>
              </p:nvSpPr>
              <p:spPr bwMode="auto">
                <a:xfrm>
                  <a:off x="4522" y="2486"/>
                  <a:ext cx="1" cy="2"/>
                </a:xfrm>
                <a:custGeom>
                  <a:avLst/>
                  <a:gdLst>
                    <a:gd name="T0" fmla="*/ 1 w 2"/>
                    <a:gd name="T1" fmla="*/ 2 h 2"/>
                    <a:gd name="T2" fmla="*/ 1 w 2"/>
                    <a:gd name="T3" fmla="*/ 2 h 2"/>
                    <a:gd name="T4" fmla="*/ 1 w 2"/>
                    <a:gd name="T5" fmla="*/ 2 h 2"/>
                    <a:gd name="T6" fmla="*/ 1 w 2"/>
                    <a:gd name="T7" fmla="*/ 2 h 2"/>
                    <a:gd name="T8" fmla="*/ 1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2 h 2"/>
                    <a:gd name="T22" fmla="*/ 1 w 2"/>
                    <a:gd name="T23" fmla="*/ 2 h 2"/>
                    <a:gd name="T24" fmla="*/ 0 w 2"/>
                    <a:gd name="T25" fmla="*/ 0 h 2"/>
                    <a:gd name="T26" fmla="*/ 0 w 2"/>
                    <a:gd name="T27" fmla="*/ 0 h 2"/>
                    <a:gd name="T28" fmla="*/ 1 w 2"/>
                    <a:gd name="T29" fmla="*/ 2 h 2"/>
                    <a:gd name="T30" fmla="*/ 0 w 2"/>
                    <a:gd name="T31" fmla="*/ 0 h 2"/>
                    <a:gd name="T32" fmla="*/ 0 w 2"/>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 h="2">
                      <a:moveTo>
                        <a:pt x="1" y="2"/>
                      </a:moveTo>
                      <a:cubicBezTo>
                        <a:pt x="1" y="2"/>
                        <a:pt x="1" y="2"/>
                        <a:pt x="1" y="2"/>
                      </a:cubicBezTo>
                      <a:cubicBezTo>
                        <a:pt x="1" y="2"/>
                        <a:pt x="1" y="2"/>
                        <a:pt x="1" y="2"/>
                      </a:cubicBezTo>
                      <a:cubicBezTo>
                        <a:pt x="1" y="2"/>
                        <a:pt x="1" y="2"/>
                        <a:pt x="1" y="2"/>
                      </a:cubicBezTo>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moveTo>
                        <a:pt x="0" y="0"/>
                      </a:moveTo>
                      <a:cubicBezTo>
                        <a:pt x="0" y="0"/>
                        <a:pt x="0" y="0"/>
                        <a:pt x="0" y="0"/>
                      </a:cubicBezTo>
                      <a:cubicBezTo>
                        <a:pt x="1" y="1"/>
                        <a:pt x="1" y="2"/>
                        <a:pt x="1" y="2"/>
                      </a:cubicBezTo>
                      <a:cubicBezTo>
                        <a:pt x="1" y="2"/>
                        <a:pt x="0" y="1"/>
                        <a:pt x="0" y="0"/>
                      </a:cubicBezTo>
                      <a:cubicBezTo>
                        <a:pt x="0" y="0"/>
                        <a:pt x="0" y="0"/>
                        <a:pt x="0" y="0"/>
                      </a:cubicBezTo>
                    </a:path>
                  </a:pathLst>
                </a:custGeom>
                <a:solidFill>
                  <a:srgbClr val="EFEF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8" name="Freeform 11659">
                  <a:extLst>
                    <a:ext uri="{FF2B5EF4-FFF2-40B4-BE49-F238E27FC236}">
                      <a16:creationId xmlns:a16="http://schemas.microsoft.com/office/drawing/2014/main" id="{4F2541E9-0BA8-8E95-563D-03D141E9FA41}"/>
                    </a:ext>
                  </a:extLst>
                </p:cNvPr>
                <p:cNvSpPr>
                  <a:spLocks/>
                </p:cNvSpPr>
                <p:nvPr/>
              </p:nvSpPr>
              <p:spPr bwMode="auto">
                <a:xfrm>
                  <a:off x="4522" y="2486"/>
                  <a:ext cx="1" cy="2"/>
                </a:xfrm>
                <a:custGeom>
                  <a:avLst/>
                  <a:gdLst>
                    <a:gd name="T0" fmla="*/ 0 w 2"/>
                    <a:gd name="T1" fmla="*/ 0 h 2"/>
                    <a:gd name="T2" fmla="*/ 1 w 2"/>
                    <a:gd name="T3" fmla="*/ 2 h 2"/>
                    <a:gd name="T4" fmla="*/ 1 w 2"/>
                    <a:gd name="T5" fmla="*/ 2 h 2"/>
                    <a:gd name="T6" fmla="*/ 1 w 2"/>
                    <a:gd name="T7" fmla="*/ 2 h 2"/>
                    <a:gd name="T8" fmla="*/ 1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2 h 2"/>
                    <a:gd name="T22" fmla="*/ 0 w 2"/>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2">
                      <a:moveTo>
                        <a:pt x="0" y="0"/>
                      </a:moveTo>
                      <a:cubicBezTo>
                        <a:pt x="0"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1" y="1"/>
                        <a:pt x="1" y="0"/>
                        <a:pt x="0" y="0"/>
                      </a:cubicBezTo>
                    </a:path>
                  </a:pathLst>
                </a:custGeom>
                <a:solidFill>
                  <a:srgbClr val="E1E0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79" name="Freeform 11660">
                  <a:extLst>
                    <a:ext uri="{FF2B5EF4-FFF2-40B4-BE49-F238E27FC236}">
                      <a16:creationId xmlns:a16="http://schemas.microsoft.com/office/drawing/2014/main" id="{41B2DCC0-4371-6320-3D7E-635902413A6B}"/>
                    </a:ext>
                  </a:extLst>
                </p:cNvPr>
                <p:cNvSpPr>
                  <a:spLocks noEditPoints="1"/>
                </p:cNvSpPr>
                <p:nvPr/>
              </p:nvSpPr>
              <p:spPr bwMode="auto">
                <a:xfrm>
                  <a:off x="4523" y="2484"/>
                  <a:ext cx="1" cy="2"/>
                </a:xfrm>
                <a:custGeom>
                  <a:avLst/>
                  <a:gdLst>
                    <a:gd name="T0" fmla="*/ 1 w 2"/>
                    <a:gd name="T1" fmla="*/ 1 h 2"/>
                    <a:gd name="T2" fmla="*/ 1 w 2"/>
                    <a:gd name="T3" fmla="*/ 2 h 2"/>
                    <a:gd name="T4" fmla="*/ 1 w 2"/>
                    <a:gd name="T5" fmla="*/ 2 h 2"/>
                    <a:gd name="T6" fmla="*/ 1 w 2"/>
                    <a:gd name="T7" fmla="*/ 1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0 h 2"/>
                    <a:gd name="T26" fmla="*/ 1 w 2"/>
                    <a:gd name="T27" fmla="*/ 1 h 2"/>
                    <a:gd name="T28" fmla="*/ 0 w 2"/>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2">
                      <a:moveTo>
                        <a:pt x="1" y="1"/>
                      </a:moveTo>
                      <a:cubicBezTo>
                        <a:pt x="2" y="1"/>
                        <a:pt x="2" y="2"/>
                        <a:pt x="2" y="2"/>
                      </a:cubicBezTo>
                      <a:cubicBezTo>
                        <a:pt x="2" y="2"/>
                        <a:pt x="2" y="2"/>
                        <a:pt x="2" y="2"/>
                      </a:cubicBezTo>
                      <a:cubicBezTo>
                        <a:pt x="2" y="2"/>
                        <a:pt x="2" y="1"/>
                        <a:pt x="1" y="1"/>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1" y="1"/>
                        <a:pt x="1" y="1"/>
                      </a:cubicBezTo>
                      <a:cubicBezTo>
                        <a:pt x="1" y="1"/>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0" name="Freeform 11661">
                  <a:extLst>
                    <a:ext uri="{FF2B5EF4-FFF2-40B4-BE49-F238E27FC236}">
                      <a16:creationId xmlns:a16="http://schemas.microsoft.com/office/drawing/2014/main" id="{0B444731-74E7-0BE7-B6B7-B4A534B8053F}"/>
                    </a:ext>
                  </a:extLst>
                </p:cNvPr>
                <p:cNvSpPr>
                  <a:spLocks noEditPoints="1"/>
                </p:cNvSpPr>
                <p:nvPr/>
              </p:nvSpPr>
              <p:spPr bwMode="auto">
                <a:xfrm>
                  <a:off x="4524" y="2486"/>
                  <a:ext cx="4" cy="3"/>
                </a:xfrm>
                <a:custGeom>
                  <a:avLst/>
                  <a:gdLst>
                    <a:gd name="T0" fmla="*/ 2 w 5"/>
                    <a:gd name="T1" fmla="*/ 2 h 4"/>
                    <a:gd name="T2" fmla="*/ 2 w 5"/>
                    <a:gd name="T3" fmla="*/ 2 h 4"/>
                    <a:gd name="T4" fmla="*/ 2 w 5"/>
                    <a:gd name="T5" fmla="*/ 2 h 4"/>
                    <a:gd name="T6" fmla="*/ 2 w 5"/>
                    <a:gd name="T7" fmla="*/ 2 h 4"/>
                    <a:gd name="T8" fmla="*/ 1 w 5"/>
                    <a:gd name="T9" fmla="*/ 0 h 4"/>
                    <a:gd name="T10" fmla="*/ 1 w 5"/>
                    <a:gd name="T11" fmla="*/ 0 h 4"/>
                    <a:gd name="T12" fmla="*/ 1 w 5"/>
                    <a:gd name="T13" fmla="*/ 0 h 4"/>
                    <a:gd name="T14" fmla="*/ 1 w 5"/>
                    <a:gd name="T15" fmla="*/ 0 h 4"/>
                    <a:gd name="T16" fmla="*/ 1 w 5"/>
                    <a:gd name="T17" fmla="*/ 0 h 4"/>
                    <a:gd name="T18" fmla="*/ 1 w 5"/>
                    <a:gd name="T19" fmla="*/ 0 h 4"/>
                    <a:gd name="T20" fmla="*/ 1 w 5"/>
                    <a:gd name="T21" fmla="*/ 0 h 4"/>
                    <a:gd name="T22" fmla="*/ 1 w 5"/>
                    <a:gd name="T23" fmla="*/ 0 h 4"/>
                    <a:gd name="T24" fmla="*/ 1 w 5"/>
                    <a:gd name="T25" fmla="*/ 0 h 4"/>
                    <a:gd name="T26" fmla="*/ 1 w 5"/>
                    <a:gd name="T27" fmla="*/ 0 h 4"/>
                    <a:gd name="T28" fmla="*/ 1 w 5"/>
                    <a:gd name="T29" fmla="*/ 0 h 4"/>
                    <a:gd name="T30" fmla="*/ 1 w 5"/>
                    <a:gd name="T31" fmla="*/ 0 h 4"/>
                    <a:gd name="T32" fmla="*/ 1 w 5"/>
                    <a:gd name="T33" fmla="*/ 0 h 4"/>
                    <a:gd name="T34" fmla="*/ 1 w 5"/>
                    <a:gd name="T35" fmla="*/ 0 h 4"/>
                    <a:gd name="T36" fmla="*/ 0 w 5"/>
                    <a:gd name="T37" fmla="*/ 0 h 4"/>
                    <a:gd name="T38" fmla="*/ 0 w 5"/>
                    <a:gd name="T39" fmla="*/ 0 h 4"/>
                    <a:gd name="T40" fmla="*/ 1 w 5"/>
                    <a:gd name="T41" fmla="*/ 0 h 4"/>
                    <a:gd name="T42" fmla="*/ 0 w 5"/>
                    <a:gd name="T43" fmla="*/ 0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 h="4">
                      <a:moveTo>
                        <a:pt x="3" y="2"/>
                      </a:moveTo>
                      <a:cubicBezTo>
                        <a:pt x="3" y="2"/>
                        <a:pt x="4" y="3"/>
                        <a:pt x="5" y="4"/>
                      </a:cubicBezTo>
                      <a:cubicBezTo>
                        <a:pt x="5" y="4"/>
                        <a:pt x="5" y="4"/>
                        <a:pt x="5" y="4"/>
                      </a:cubicBezTo>
                      <a:cubicBezTo>
                        <a:pt x="4" y="3"/>
                        <a:pt x="3" y="2"/>
                        <a:pt x="3" y="2"/>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moveTo>
                        <a:pt x="0" y="0"/>
                      </a:moveTo>
                      <a:cubicBezTo>
                        <a:pt x="0" y="0"/>
                        <a:pt x="0" y="0"/>
                        <a:pt x="0" y="0"/>
                      </a:cubicBezTo>
                      <a:cubicBezTo>
                        <a:pt x="1" y="0"/>
                        <a:pt x="1" y="0"/>
                        <a:pt x="1" y="0"/>
                      </a:cubicBezTo>
                      <a:cubicBezTo>
                        <a:pt x="1" y="0"/>
                        <a:pt x="1" y="0"/>
                        <a:pt x="0" y="0"/>
                      </a:cubicBezTo>
                    </a:path>
                  </a:pathLst>
                </a:custGeom>
                <a:solidFill>
                  <a:srgbClr val="EFEF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1" name="Freeform 11662">
                  <a:extLst>
                    <a:ext uri="{FF2B5EF4-FFF2-40B4-BE49-F238E27FC236}">
                      <a16:creationId xmlns:a16="http://schemas.microsoft.com/office/drawing/2014/main" id="{D89FDA09-8C04-D7F6-824C-857AC9E2A8AD}"/>
                    </a:ext>
                  </a:extLst>
                </p:cNvPr>
                <p:cNvSpPr>
                  <a:spLocks/>
                </p:cNvSpPr>
                <p:nvPr/>
              </p:nvSpPr>
              <p:spPr bwMode="auto">
                <a:xfrm>
                  <a:off x="4528" y="2489"/>
                  <a:ext cx="1" cy="1"/>
                </a:xfrm>
                <a:custGeom>
                  <a:avLst/>
                  <a:gdLst>
                    <a:gd name="T0" fmla="*/ 0 w 1"/>
                    <a:gd name="T1" fmla="*/ 0 h 1"/>
                    <a:gd name="T2" fmla="*/ 1 w 1"/>
                    <a:gd name="T3" fmla="*/ 1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1" y="1"/>
                        <a:pt x="1" y="1"/>
                      </a:cubicBezTo>
                      <a:cubicBezTo>
                        <a:pt x="1" y="1"/>
                        <a:pt x="0" y="0"/>
                        <a:pt x="0" y="0"/>
                      </a:cubicBezTo>
                      <a:cubicBezTo>
                        <a:pt x="0" y="0"/>
                        <a:pt x="0" y="0"/>
                        <a:pt x="0" y="0"/>
                      </a:cubicBezTo>
                    </a:path>
                  </a:pathLst>
                </a:custGeom>
                <a:solidFill>
                  <a:srgbClr val="E1E0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2" name="Freeform 11663">
                  <a:extLst>
                    <a:ext uri="{FF2B5EF4-FFF2-40B4-BE49-F238E27FC236}">
                      <a16:creationId xmlns:a16="http://schemas.microsoft.com/office/drawing/2014/main" id="{24EA5D41-0BE2-4BF4-24B6-B7349CC37349}"/>
                    </a:ext>
                  </a:extLst>
                </p:cNvPr>
                <p:cNvSpPr>
                  <a:spLocks/>
                </p:cNvSpPr>
                <p:nvPr/>
              </p:nvSpPr>
              <p:spPr bwMode="auto">
                <a:xfrm>
                  <a:off x="4526" y="2511"/>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0"/>
                      </a:moveTo>
                      <a:cubicBezTo>
                        <a:pt x="0"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0"/>
                        <a:pt x="0" y="0"/>
                      </a:cubicBezTo>
                    </a:path>
                  </a:pathLst>
                </a:custGeom>
                <a:solidFill>
                  <a:srgbClr val="D9BB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3" name="Freeform 11664">
                  <a:extLst>
                    <a:ext uri="{FF2B5EF4-FFF2-40B4-BE49-F238E27FC236}">
                      <a16:creationId xmlns:a16="http://schemas.microsoft.com/office/drawing/2014/main" id="{4FBA3408-3989-EF57-0768-D638E05C4541}"/>
                    </a:ext>
                  </a:extLst>
                </p:cNvPr>
                <p:cNvSpPr>
                  <a:spLocks noEditPoints="1"/>
                </p:cNvSpPr>
                <p:nvPr/>
              </p:nvSpPr>
              <p:spPr bwMode="auto">
                <a:xfrm>
                  <a:off x="4519" y="2482"/>
                  <a:ext cx="18" cy="29"/>
                </a:xfrm>
                <a:custGeom>
                  <a:avLst/>
                  <a:gdLst>
                    <a:gd name="T0" fmla="*/ 2 w 22"/>
                    <a:gd name="T1" fmla="*/ 3 h 35"/>
                    <a:gd name="T2" fmla="*/ 2 w 22"/>
                    <a:gd name="T3" fmla="*/ 3 h 35"/>
                    <a:gd name="T4" fmla="*/ 4 w 22"/>
                    <a:gd name="T5" fmla="*/ 6 h 35"/>
                    <a:gd name="T6" fmla="*/ 6 w 22"/>
                    <a:gd name="T7" fmla="*/ 10 h 35"/>
                    <a:gd name="T8" fmla="*/ 6 w 22"/>
                    <a:gd name="T9" fmla="*/ 12 h 35"/>
                    <a:gd name="T10" fmla="*/ 5 w 22"/>
                    <a:gd name="T11" fmla="*/ 15 h 35"/>
                    <a:gd name="T12" fmla="*/ 4 w 22"/>
                    <a:gd name="T13" fmla="*/ 15 h 35"/>
                    <a:gd name="T14" fmla="*/ 4 w 22"/>
                    <a:gd name="T15" fmla="*/ 15 h 35"/>
                    <a:gd name="T16" fmla="*/ 4 w 22"/>
                    <a:gd name="T17" fmla="*/ 15 h 35"/>
                    <a:gd name="T18" fmla="*/ 6 w 22"/>
                    <a:gd name="T19" fmla="*/ 16 h 35"/>
                    <a:gd name="T20" fmla="*/ 6 w 22"/>
                    <a:gd name="T21" fmla="*/ 17 h 35"/>
                    <a:gd name="T22" fmla="*/ 7 w 22"/>
                    <a:gd name="T23" fmla="*/ 17 h 35"/>
                    <a:gd name="T24" fmla="*/ 7 w 22"/>
                    <a:gd name="T25" fmla="*/ 17 h 35"/>
                    <a:gd name="T26" fmla="*/ 9 w 22"/>
                    <a:gd name="T27" fmla="*/ 16 h 35"/>
                    <a:gd name="T28" fmla="*/ 9 w 22"/>
                    <a:gd name="T29" fmla="*/ 14 h 35"/>
                    <a:gd name="T30" fmla="*/ 9 w 22"/>
                    <a:gd name="T31" fmla="*/ 11 h 35"/>
                    <a:gd name="T32" fmla="*/ 7 w 22"/>
                    <a:gd name="T33" fmla="*/ 7 h 35"/>
                    <a:gd name="T34" fmla="*/ 7 w 22"/>
                    <a:gd name="T35" fmla="*/ 6 h 35"/>
                    <a:gd name="T36" fmla="*/ 7 w 22"/>
                    <a:gd name="T37" fmla="*/ 6 h 35"/>
                    <a:gd name="T38" fmla="*/ 7 w 22"/>
                    <a:gd name="T39" fmla="*/ 6 h 35"/>
                    <a:gd name="T40" fmla="*/ 6 w 22"/>
                    <a:gd name="T41" fmla="*/ 6 h 35"/>
                    <a:gd name="T42" fmla="*/ 6 w 22"/>
                    <a:gd name="T43" fmla="*/ 6 h 35"/>
                    <a:gd name="T44" fmla="*/ 6 w 22"/>
                    <a:gd name="T45" fmla="*/ 6 h 35"/>
                    <a:gd name="T46" fmla="*/ 6 w 22"/>
                    <a:gd name="T47" fmla="*/ 6 h 35"/>
                    <a:gd name="T48" fmla="*/ 6 w 22"/>
                    <a:gd name="T49" fmla="*/ 5 h 35"/>
                    <a:gd name="T50" fmla="*/ 6 w 22"/>
                    <a:gd name="T51" fmla="*/ 6 h 35"/>
                    <a:gd name="T52" fmla="*/ 5 w 22"/>
                    <a:gd name="T53" fmla="*/ 6 h 35"/>
                    <a:gd name="T54" fmla="*/ 5 w 22"/>
                    <a:gd name="T55" fmla="*/ 6 h 35"/>
                    <a:gd name="T56" fmla="*/ 5 w 22"/>
                    <a:gd name="T57" fmla="*/ 5 h 35"/>
                    <a:gd name="T58" fmla="*/ 5 w 22"/>
                    <a:gd name="T59" fmla="*/ 5 h 35"/>
                    <a:gd name="T60" fmla="*/ 4 w 22"/>
                    <a:gd name="T61" fmla="*/ 5 h 35"/>
                    <a:gd name="T62" fmla="*/ 4 w 22"/>
                    <a:gd name="T63" fmla="*/ 5 h 35"/>
                    <a:gd name="T64" fmla="*/ 4 w 22"/>
                    <a:gd name="T65" fmla="*/ 5 h 35"/>
                    <a:gd name="T66" fmla="*/ 4 w 22"/>
                    <a:gd name="T67" fmla="*/ 5 h 35"/>
                    <a:gd name="T68" fmla="*/ 4 w 22"/>
                    <a:gd name="T69" fmla="*/ 5 h 35"/>
                    <a:gd name="T70" fmla="*/ 4 w 22"/>
                    <a:gd name="T71" fmla="*/ 5 h 35"/>
                    <a:gd name="T72" fmla="*/ 3 w 22"/>
                    <a:gd name="T73" fmla="*/ 4 h 35"/>
                    <a:gd name="T74" fmla="*/ 3 w 22"/>
                    <a:gd name="T75" fmla="*/ 4 h 35"/>
                    <a:gd name="T76" fmla="*/ 3 w 22"/>
                    <a:gd name="T77" fmla="*/ 4 h 35"/>
                    <a:gd name="T78" fmla="*/ 3 w 22"/>
                    <a:gd name="T79" fmla="*/ 4 h 35"/>
                    <a:gd name="T80" fmla="*/ 2 w 22"/>
                    <a:gd name="T81" fmla="*/ 3 h 35"/>
                    <a:gd name="T82" fmla="*/ 1 w 22"/>
                    <a:gd name="T83" fmla="*/ 0 h 35"/>
                    <a:gd name="T84" fmla="*/ 1 w 22"/>
                    <a:gd name="T85" fmla="*/ 0 h 35"/>
                    <a:gd name="T86" fmla="*/ 1 w 22"/>
                    <a:gd name="T87" fmla="*/ 0 h 35"/>
                    <a:gd name="T88" fmla="*/ 0 w 22"/>
                    <a:gd name="T89" fmla="*/ 0 h 35"/>
                    <a:gd name="T90" fmla="*/ 2 w 22"/>
                    <a:gd name="T91" fmla="*/ 2 h 35"/>
                    <a:gd name="T92" fmla="*/ 2 w 22"/>
                    <a:gd name="T93" fmla="*/ 2 h 35"/>
                    <a:gd name="T94" fmla="*/ 2 w 22"/>
                    <a:gd name="T95" fmla="*/ 2 h 35"/>
                    <a:gd name="T96" fmla="*/ 2 w 22"/>
                    <a:gd name="T97" fmla="*/ 2 h 35"/>
                    <a:gd name="T98" fmla="*/ 2 w 22"/>
                    <a:gd name="T99" fmla="*/ 2 h 35"/>
                    <a:gd name="T100" fmla="*/ 2 w 22"/>
                    <a:gd name="T101" fmla="*/ 0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2" h="35">
                      <a:moveTo>
                        <a:pt x="6" y="7"/>
                      </a:moveTo>
                      <a:cubicBezTo>
                        <a:pt x="6" y="7"/>
                        <a:pt x="6" y="7"/>
                        <a:pt x="6" y="7"/>
                      </a:cubicBezTo>
                      <a:cubicBezTo>
                        <a:pt x="6" y="7"/>
                        <a:pt x="6" y="7"/>
                        <a:pt x="6" y="7"/>
                      </a:cubicBezTo>
                      <a:cubicBezTo>
                        <a:pt x="6" y="7"/>
                        <a:pt x="6" y="7"/>
                        <a:pt x="6" y="7"/>
                      </a:cubicBezTo>
                      <a:cubicBezTo>
                        <a:pt x="6" y="7"/>
                        <a:pt x="6" y="7"/>
                        <a:pt x="6" y="7"/>
                      </a:cubicBezTo>
                      <a:cubicBezTo>
                        <a:pt x="8" y="9"/>
                        <a:pt x="8" y="11"/>
                        <a:pt x="9" y="12"/>
                      </a:cubicBezTo>
                      <a:cubicBezTo>
                        <a:pt x="11" y="13"/>
                        <a:pt x="10" y="15"/>
                        <a:pt x="11" y="16"/>
                      </a:cubicBezTo>
                      <a:cubicBezTo>
                        <a:pt x="13" y="18"/>
                        <a:pt x="12" y="19"/>
                        <a:pt x="13" y="21"/>
                      </a:cubicBezTo>
                      <a:cubicBezTo>
                        <a:pt x="14" y="23"/>
                        <a:pt x="13" y="23"/>
                        <a:pt x="13" y="24"/>
                      </a:cubicBezTo>
                      <a:cubicBezTo>
                        <a:pt x="15" y="26"/>
                        <a:pt x="13" y="26"/>
                        <a:pt x="13" y="27"/>
                      </a:cubicBezTo>
                      <a:cubicBezTo>
                        <a:pt x="14" y="29"/>
                        <a:pt x="12" y="28"/>
                        <a:pt x="13" y="30"/>
                      </a:cubicBezTo>
                      <a:cubicBezTo>
                        <a:pt x="14" y="32"/>
                        <a:pt x="11" y="30"/>
                        <a:pt x="11" y="32"/>
                      </a:cubicBezTo>
                      <a:cubicBezTo>
                        <a:pt x="11" y="33"/>
                        <a:pt x="11" y="33"/>
                        <a:pt x="11" y="33"/>
                      </a:cubicBezTo>
                      <a:cubicBezTo>
                        <a:pt x="10" y="33"/>
                        <a:pt x="10" y="33"/>
                        <a:pt x="9" y="33"/>
                      </a:cubicBezTo>
                      <a:cubicBezTo>
                        <a:pt x="9" y="32"/>
                        <a:pt x="9" y="32"/>
                        <a:pt x="8" y="32"/>
                      </a:cubicBezTo>
                      <a:cubicBezTo>
                        <a:pt x="8" y="32"/>
                        <a:pt x="8" y="33"/>
                        <a:pt x="8" y="33"/>
                      </a:cubicBezTo>
                      <a:cubicBezTo>
                        <a:pt x="8" y="33"/>
                        <a:pt x="8" y="32"/>
                        <a:pt x="8" y="32"/>
                      </a:cubicBezTo>
                      <a:cubicBezTo>
                        <a:pt x="9" y="32"/>
                        <a:pt x="9" y="32"/>
                        <a:pt x="9" y="32"/>
                      </a:cubicBezTo>
                      <a:cubicBezTo>
                        <a:pt x="10" y="33"/>
                        <a:pt x="11" y="35"/>
                        <a:pt x="12" y="35"/>
                      </a:cubicBezTo>
                      <a:cubicBezTo>
                        <a:pt x="12" y="35"/>
                        <a:pt x="12" y="35"/>
                        <a:pt x="12" y="34"/>
                      </a:cubicBezTo>
                      <a:cubicBezTo>
                        <a:pt x="12" y="34"/>
                        <a:pt x="12" y="34"/>
                        <a:pt x="12" y="34"/>
                      </a:cubicBezTo>
                      <a:cubicBezTo>
                        <a:pt x="13" y="34"/>
                        <a:pt x="13" y="34"/>
                        <a:pt x="14" y="35"/>
                      </a:cubicBezTo>
                      <a:cubicBezTo>
                        <a:pt x="14" y="35"/>
                        <a:pt x="15" y="35"/>
                        <a:pt x="15" y="35"/>
                      </a:cubicBezTo>
                      <a:cubicBezTo>
                        <a:pt x="15" y="35"/>
                        <a:pt x="15" y="35"/>
                        <a:pt x="15" y="35"/>
                      </a:cubicBezTo>
                      <a:cubicBezTo>
                        <a:pt x="15" y="34"/>
                        <a:pt x="16" y="34"/>
                        <a:pt x="16" y="34"/>
                      </a:cubicBezTo>
                      <a:cubicBezTo>
                        <a:pt x="16" y="34"/>
                        <a:pt x="17" y="34"/>
                        <a:pt x="17" y="35"/>
                      </a:cubicBezTo>
                      <a:cubicBezTo>
                        <a:pt x="17" y="35"/>
                        <a:pt x="18" y="35"/>
                        <a:pt x="18" y="35"/>
                      </a:cubicBezTo>
                      <a:cubicBezTo>
                        <a:pt x="19" y="35"/>
                        <a:pt x="19" y="34"/>
                        <a:pt x="19" y="34"/>
                      </a:cubicBezTo>
                      <a:cubicBezTo>
                        <a:pt x="19" y="32"/>
                        <a:pt x="22" y="34"/>
                        <a:pt x="20" y="32"/>
                      </a:cubicBezTo>
                      <a:cubicBezTo>
                        <a:pt x="20" y="30"/>
                        <a:pt x="22" y="31"/>
                        <a:pt x="21" y="29"/>
                      </a:cubicBezTo>
                      <a:cubicBezTo>
                        <a:pt x="20" y="28"/>
                        <a:pt x="22" y="28"/>
                        <a:pt x="21" y="26"/>
                      </a:cubicBezTo>
                      <a:cubicBezTo>
                        <a:pt x="20" y="25"/>
                        <a:pt x="22" y="24"/>
                        <a:pt x="20" y="23"/>
                      </a:cubicBezTo>
                      <a:cubicBezTo>
                        <a:pt x="19" y="21"/>
                        <a:pt x="21" y="20"/>
                        <a:pt x="19" y="18"/>
                      </a:cubicBezTo>
                      <a:cubicBezTo>
                        <a:pt x="18" y="17"/>
                        <a:pt x="19" y="15"/>
                        <a:pt x="17" y="14"/>
                      </a:cubicBezTo>
                      <a:cubicBezTo>
                        <a:pt x="16" y="13"/>
                        <a:pt x="16" y="13"/>
                        <a:pt x="15" y="12"/>
                      </a:cubicBezTo>
                      <a:cubicBezTo>
                        <a:pt x="15" y="12"/>
                        <a:pt x="15" y="12"/>
                        <a:pt x="15" y="12"/>
                      </a:cubicBezTo>
                      <a:cubicBezTo>
                        <a:pt x="15" y="12"/>
                        <a:pt x="15" y="13"/>
                        <a:pt x="15" y="13"/>
                      </a:cubicBezTo>
                      <a:cubicBezTo>
                        <a:pt x="15" y="13"/>
                        <a:pt x="15" y="13"/>
                        <a:pt x="15" y="13"/>
                      </a:cubicBezTo>
                      <a:cubicBezTo>
                        <a:pt x="15" y="13"/>
                        <a:pt x="15" y="13"/>
                        <a:pt x="15" y="13"/>
                      </a:cubicBezTo>
                      <a:cubicBezTo>
                        <a:pt x="15" y="13"/>
                        <a:pt x="15" y="13"/>
                        <a:pt x="15" y="13"/>
                      </a:cubicBezTo>
                      <a:cubicBezTo>
                        <a:pt x="14" y="13"/>
                        <a:pt x="14" y="13"/>
                        <a:pt x="14" y="13"/>
                      </a:cubicBezTo>
                      <a:cubicBezTo>
                        <a:pt x="14" y="12"/>
                        <a:pt x="14" y="12"/>
                        <a:pt x="14" y="12"/>
                      </a:cubicBezTo>
                      <a:cubicBezTo>
                        <a:pt x="14" y="12"/>
                        <a:pt x="14"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2" y="11"/>
                        <a:pt x="12" y="11"/>
                      </a:cubicBezTo>
                      <a:cubicBezTo>
                        <a:pt x="12" y="11"/>
                        <a:pt x="12" y="11"/>
                        <a:pt x="12" y="11"/>
                      </a:cubicBezTo>
                      <a:cubicBezTo>
                        <a:pt x="12" y="11"/>
                        <a:pt x="12" y="11"/>
                        <a:pt x="12" y="11"/>
                      </a:cubicBezTo>
                      <a:cubicBezTo>
                        <a:pt x="12" y="11"/>
                        <a:pt x="12" y="11"/>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0" y="12"/>
                        <a:pt x="10" y="11"/>
                      </a:cubicBezTo>
                      <a:cubicBezTo>
                        <a:pt x="10" y="11"/>
                        <a:pt x="10" y="11"/>
                        <a:pt x="10" y="11"/>
                      </a:cubicBezTo>
                      <a:cubicBezTo>
                        <a:pt x="10" y="11"/>
                        <a:pt x="10" y="11"/>
                        <a:pt x="10" y="11"/>
                      </a:cubicBezTo>
                      <a:cubicBezTo>
                        <a:pt x="10"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9"/>
                        <a:pt x="7" y="9"/>
                      </a:cubicBezTo>
                      <a:cubicBezTo>
                        <a:pt x="7" y="9"/>
                        <a:pt x="7" y="9"/>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1" y="2"/>
                        <a:pt x="2" y="3"/>
                        <a:pt x="3" y="4"/>
                      </a:cubicBezTo>
                      <a:cubicBezTo>
                        <a:pt x="3" y="4"/>
                        <a:pt x="4" y="4"/>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3"/>
                        <a:pt x="3" y="3"/>
                        <a:pt x="3" y="3"/>
                      </a:cubicBezTo>
                      <a:cubicBezTo>
                        <a:pt x="3" y="3"/>
                        <a:pt x="2" y="2"/>
                        <a:pt x="2" y="0"/>
                      </a:cubicBezTo>
                      <a:cubicBezTo>
                        <a:pt x="2" y="0"/>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4" name="Freeform 11665">
                  <a:extLst>
                    <a:ext uri="{FF2B5EF4-FFF2-40B4-BE49-F238E27FC236}">
                      <a16:creationId xmlns:a16="http://schemas.microsoft.com/office/drawing/2014/main" id="{35D0A7E8-51E2-5EF3-0CE4-BF80E9353BD3}"/>
                    </a:ext>
                  </a:extLst>
                </p:cNvPr>
                <p:cNvSpPr>
                  <a:spLocks/>
                </p:cNvSpPr>
                <p:nvPr/>
              </p:nvSpPr>
              <p:spPr bwMode="auto">
                <a:xfrm>
                  <a:off x="4520" y="2482"/>
                  <a:ext cx="4" cy="4"/>
                </a:xfrm>
                <a:custGeom>
                  <a:avLst/>
                  <a:gdLst>
                    <a:gd name="T0" fmla="*/ 0 w 5"/>
                    <a:gd name="T1" fmla="*/ 0 h 4"/>
                    <a:gd name="T2" fmla="*/ 1 w 5"/>
                    <a:gd name="T3" fmla="*/ 3 h 4"/>
                    <a:gd name="T4" fmla="*/ 2 w 5"/>
                    <a:gd name="T5" fmla="*/ 4 h 4"/>
                    <a:gd name="T6" fmla="*/ 2 w 5"/>
                    <a:gd name="T7" fmla="*/ 3 h 4"/>
                    <a:gd name="T8" fmla="*/ 2 w 5"/>
                    <a:gd name="T9" fmla="*/ 3 h 4"/>
                    <a:gd name="T10" fmla="*/ 2 w 5"/>
                    <a:gd name="T11" fmla="*/ 3 h 4"/>
                    <a:gd name="T12" fmla="*/ 2 w 5"/>
                    <a:gd name="T13" fmla="*/ 4 h 4"/>
                    <a:gd name="T14" fmla="*/ 2 w 5"/>
                    <a:gd name="T15" fmla="*/ 4 h 4"/>
                    <a:gd name="T16" fmla="*/ 2 w 5"/>
                    <a:gd name="T17" fmla="*/ 4 h 4"/>
                    <a:gd name="T18" fmla="*/ 2 w 5"/>
                    <a:gd name="T19" fmla="*/ 3 h 4"/>
                    <a:gd name="T20" fmla="*/ 2 w 5"/>
                    <a:gd name="T21" fmla="*/ 3 h 4"/>
                    <a:gd name="T22" fmla="*/ 2 w 5"/>
                    <a:gd name="T23" fmla="*/ 3 h 4"/>
                    <a:gd name="T24" fmla="*/ 2 w 5"/>
                    <a:gd name="T25" fmla="*/ 2 h 4"/>
                    <a:gd name="T26" fmla="*/ 2 w 5"/>
                    <a:gd name="T27" fmla="*/ 2 h 4"/>
                    <a:gd name="T28" fmla="*/ 2 w 5"/>
                    <a:gd name="T29" fmla="*/ 2 h 4"/>
                    <a:gd name="T30" fmla="*/ 2 w 5"/>
                    <a:gd name="T31" fmla="*/ 2 h 4"/>
                    <a:gd name="T32" fmla="*/ 2 w 5"/>
                    <a:gd name="T33" fmla="*/ 2 h 4"/>
                    <a:gd name="T34" fmla="*/ 2 w 5"/>
                    <a:gd name="T35" fmla="*/ 2 h 4"/>
                    <a:gd name="T36" fmla="*/ 2 w 5"/>
                    <a:gd name="T37" fmla="*/ 2 h 4"/>
                    <a:gd name="T38" fmla="*/ 2 w 5"/>
                    <a:gd name="T39" fmla="*/ 2 h 4"/>
                    <a:gd name="T40" fmla="*/ 1 w 5"/>
                    <a:gd name="T41" fmla="*/ 1 h 4"/>
                    <a:gd name="T42" fmla="*/ 0 w 5"/>
                    <a:gd name="T43" fmla="*/ 0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 h="4">
                      <a:moveTo>
                        <a:pt x="0" y="0"/>
                      </a:moveTo>
                      <a:cubicBezTo>
                        <a:pt x="0" y="2"/>
                        <a:pt x="1" y="3"/>
                        <a:pt x="1" y="3"/>
                      </a:cubicBezTo>
                      <a:cubicBezTo>
                        <a:pt x="1" y="3"/>
                        <a:pt x="1" y="3"/>
                        <a:pt x="2" y="4"/>
                      </a:cubicBezTo>
                      <a:cubicBezTo>
                        <a:pt x="2" y="3"/>
                        <a:pt x="2" y="3"/>
                        <a:pt x="2" y="3"/>
                      </a:cubicBezTo>
                      <a:cubicBezTo>
                        <a:pt x="2" y="3"/>
                        <a:pt x="2" y="3"/>
                        <a:pt x="2" y="3"/>
                      </a:cubicBezTo>
                      <a:cubicBezTo>
                        <a:pt x="2" y="3"/>
                        <a:pt x="2" y="3"/>
                        <a:pt x="3" y="3"/>
                      </a:cubicBezTo>
                      <a:cubicBezTo>
                        <a:pt x="3" y="3"/>
                        <a:pt x="3" y="3"/>
                        <a:pt x="4" y="4"/>
                      </a:cubicBezTo>
                      <a:cubicBezTo>
                        <a:pt x="4" y="4"/>
                        <a:pt x="5" y="4"/>
                        <a:pt x="5" y="4"/>
                      </a:cubicBezTo>
                      <a:cubicBezTo>
                        <a:pt x="5" y="4"/>
                        <a:pt x="5" y="4"/>
                        <a:pt x="5" y="4"/>
                      </a:cubicBezTo>
                      <a:cubicBezTo>
                        <a:pt x="5" y="4"/>
                        <a:pt x="5" y="3"/>
                        <a:pt x="4" y="3"/>
                      </a:cubicBezTo>
                      <a:cubicBezTo>
                        <a:pt x="4" y="3"/>
                        <a:pt x="4" y="3"/>
                        <a:pt x="4" y="3"/>
                      </a:cubicBezTo>
                      <a:cubicBezTo>
                        <a:pt x="4" y="3"/>
                        <a:pt x="4" y="3"/>
                        <a:pt x="4" y="3"/>
                      </a:cubicBezTo>
                      <a:cubicBezTo>
                        <a:pt x="4" y="3"/>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1" y="2"/>
                        <a:pt x="1" y="1"/>
                      </a:cubicBezTo>
                      <a:cubicBezTo>
                        <a:pt x="0" y="1"/>
                        <a:pt x="0" y="1"/>
                        <a:pt x="0" y="0"/>
                      </a:cubicBezTo>
                    </a:path>
                  </a:pathLst>
                </a:custGeom>
                <a:solidFill>
                  <a:srgbClr val="E1E1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5" name="Freeform 11666">
                  <a:extLst>
                    <a:ext uri="{FF2B5EF4-FFF2-40B4-BE49-F238E27FC236}">
                      <a16:creationId xmlns:a16="http://schemas.microsoft.com/office/drawing/2014/main" id="{E1D34336-F724-8F9F-5963-0BA414369435}"/>
                    </a:ext>
                  </a:extLst>
                </p:cNvPr>
                <p:cNvSpPr>
                  <a:spLocks noEditPoints="1"/>
                </p:cNvSpPr>
                <p:nvPr/>
              </p:nvSpPr>
              <p:spPr bwMode="auto">
                <a:xfrm>
                  <a:off x="4522" y="2485"/>
                  <a:ext cx="9" cy="8"/>
                </a:xfrm>
                <a:custGeom>
                  <a:avLst/>
                  <a:gdLst>
                    <a:gd name="T0" fmla="*/ 5 w 11"/>
                    <a:gd name="T1" fmla="*/ 4 h 10"/>
                    <a:gd name="T2" fmla="*/ 5 w 11"/>
                    <a:gd name="T3" fmla="*/ 4 h 10"/>
                    <a:gd name="T4" fmla="*/ 5 w 11"/>
                    <a:gd name="T5" fmla="*/ 4 h 10"/>
                    <a:gd name="T6" fmla="*/ 4 w 11"/>
                    <a:gd name="T7" fmla="*/ 4 h 10"/>
                    <a:gd name="T8" fmla="*/ 4 w 11"/>
                    <a:gd name="T9" fmla="*/ 4 h 10"/>
                    <a:gd name="T10" fmla="*/ 3 w 11"/>
                    <a:gd name="T11" fmla="*/ 4 h 10"/>
                    <a:gd name="T12" fmla="*/ 3 w 11"/>
                    <a:gd name="T13" fmla="*/ 4 h 10"/>
                    <a:gd name="T14" fmla="*/ 4 w 11"/>
                    <a:gd name="T15" fmla="*/ 4 h 10"/>
                    <a:gd name="T16" fmla="*/ 4 w 11"/>
                    <a:gd name="T17" fmla="*/ 4 h 10"/>
                    <a:gd name="T18" fmla="*/ 4 w 11"/>
                    <a:gd name="T19" fmla="*/ 4 h 10"/>
                    <a:gd name="T20" fmla="*/ 4 w 11"/>
                    <a:gd name="T21" fmla="*/ 3 h 10"/>
                    <a:gd name="T22" fmla="*/ 4 w 11"/>
                    <a:gd name="T23" fmla="*/ 3 h 10"/>
                    <a:gd name="T24" fmla="*/ 2 w 11"/>
                    <a:gd name="T25" fmla="*/ 3 h 10"/>
                    <a:gd name="T26" fmla="*/ 3 w 11"/>
                    <a:gd name="T27" fmla="*/ 4 h 10"/>
                    <a:gd name="T28" fmla="*/ 2 w 11"/>
                    <a:gd name="T29" fmla="*/ 3 h 10"/>
                    <a:gd name="T30" fmla="*/ 2 w 11"/>
                    <a:gd name="T31" fmla="*/ 3 h 10"/>
                    <a:gd name="T32" fmla="*/ 2 w 11"/>
                    <a:gd name="T33" fmla="*/ 3 h 10"/>
                    <a:gd name="T34" fmla="*/ 2 w 11"/>
                    <a:gd name="T35" fmla="*/ 3 h 10"/>
                    <a:gd name="T36" fmla="*/ 2 w 11"/>
                    <a:gd name="T37" fmla="*/ 3 h 10"/>
                    <a:gd name="T38" fmla="*/ 2 w 11"/>
                    <a:gd name="T39" fmla="*/ 3 h 10"/>
                    <a:gd name="T40" fmla="*/ 2 w 11"/>
                    <a:gd name="T41" fmla="*/ 3 h 10"/>
                    <a:gd name="T42" fmla="*/ 2 w 11"/>
                    <a:gd name="T43" fmla="*/ 3 h 10"/>
                    <a:gd name="T44" fmla="*/ 2 w 11"/>
                    <a:gd name="T45" fmla="*/ 3 h 10"/>
                    <a:gd name="T46" fmla="*/ 2 w 11"/>
                    <a:gd name="T47" fmla="*/ 3 h 10"/>
                    <a:gd name="T48" fmla="*/ 2 w 11"/>
                    <a:gd name="T49" fmla="*/ 3 h 10"/>
                    <a:gd name="T50" fmla="*/ 2 w 11"/>
                    <a:gd name="T51" fmla="*/ 2 h 10"/>
                    <a:gd name="T52" fmla="*/ 2 w 11"/>
                    <a:gd name="T53" fmla="*/ 2 h 10"/>
                    <a:gd name="T54" fmla="*/ 2 w 11"/>
                    <a:gd name="T55" fmla="*/ 2 h 10"/>
                    <a:gd name="T56" fmla="*/ 2 w 11"/>
                    <a:gd name="T57" fmla="*/ 2 h 10"/>
                    <a:gd name="T58" fmla="*/ 2 w 11"/>
                    <a:gd name="T59" fmla="*/ 2 h 10"/>
                    <a:gd name="T60" fmla="*/ 2 w 11"/>
                    <a:gd name="T61" fmla="*/ 2 h 10"/>
                    <a:gd name="T62" fmla="*/ 2 w 11"/>
                    <a:gd name="T63" fmla="*/ 2 h 10"/>
                    <a:gd name="T64" fmla="*/ 2 w 11"/>
                    <a:gd name="T65" fmla="*/ 2 h 10"/>
                    <a:gd name="T66" fmla="*/ 2 w 11"/>
                    <a:gd name="T67" fmla="*/ 2 h 10"/>
                    <a:gd name="T68" fmla="*/ 2 w 11"/>
                    <a:gd name="T69" fmla="*/ 2 h 10"/>
                    <a:gd name="T70" fmla="*/ 0 w 11"/>
                    <a:gd name="T71" fmla="*/ 2 h 10"/>
                    <a:gd name="T72" fmla="*/ 0 w 11"/>
                    <a:gd name="T73" fmla="*/ 1 h 10"/>
                    <a:gd name="T74" fmla="*/ 0 w 11"/>
                    <a:gd name="T75" fmla="*/ 1 h 10"/>
                    <a:gd name="T76" fmla="*/ 1 w 11"/>
                    <a:gd name="T77" fmla="*/ 0 h 10"/>
                    <a:gd name="T78" fmla="*/ 1 w 11"/>
                    <a:gd name="T79" fmla="*/ 0 h 10"/>
                    <a:gd name="T80" fmla="*/ 2 w 11"/>
                    <a:gd name="T81" fmla="*/ 2 h 10"/>
                    <a:gd name="T82" fmla="*/ 3 w 11"/>
                    <a:gd name="T83" fmla="*/ 2 h 10"/>
                    <a:gd name="T84" fmla="*/ 2 w 11"/>
                    <a:gd name="T85" fmla="*/ 2 h 10"/>
                    <a:gd name="T86" fmla="*/ 2 w 11"/>
                    <a:gd name="T87" fmla="*/ 1 h 10"/>
                    <a:gd name="T88" fmla="*/ 2 w 11"/>
                    <a:gd name="T89" fmla="*/ 1 h 10"/>
                    <a:gd name="T90" fmla="*/ 2 w 11"/>
                    <a:gd name="T91" fmla="*/ 1 h 10"/>
                    <a:gd name="T92" fmla="*/ 2 w 11"/>
                    <a:gd name="T93" fmla="*/ 1 h 10"/>
                    <a:gd name="T94" fmla="*/ 2 w 11"/>
                    <a:gd name="T95" fmla="*/ 1 h 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moveTo>
                        <a:pt x="10" y="9"/>
                      </a:moveTo>
                      <a:cubicBezTo>
                        <a:pt x="10" y="9"/>
                        <a:pt x="10" y="9"/>
                        <a:pt x="10" y="9"/>
                      </a:cubicBezTo>
                      <a:cubicBezTo>
                        <a:pt x="10" y="9"/>
                        <a:pt x="10" y="9"/>
                        <a:pt x="10" y="10"/>
                      </a:cubicBezTo>
                      <a:cubicBezTo>
                        <a:pt x="10" y="10"/>
                        <a:pt x="10" y="10"/>
                        <a:pt x="10" y="10"/>
                      </a:cubicBezTo>
                      <a:cubicBezTo>
                        <a:pt x="10" y="10"/>
                        <a:pt x="10" y="9"/>
                        <a:pt x="10" y="9"/>
                      </a:cubicBezTo>
                      <a:moveTo>
                        <a:pt x="9" y="9"/>
                      </a:moveTo>
                      <a:cubicBezTo>
                        <a:pt x="9" y="9"/>
                        <a:pt x="9" y="9"/>
                        <a:pt x="9" y="9"/>
                      </a:cubicBezTo>
                      <a:cubicBezTo>
                        <a:pt x="9" y="9"/>
                        <a:pt x="9" y="9"/>
                        <a:pt x="9" y="9"/>
                      </a:cubicBezTo>
                      <a:cubicBezTo>
                        <a:pt x="9" y="9"/>
                        <a:pt x="9" y="9"/>
                        <a:pt x="9" y="9"/>
                      </a:cubicBezTo>
                      <a:cubicBezTo>
                        <a:pt x="9" y="9"/>
                        <a:pt x="9" y="9"/>
                        <a:pt x="9" y="9"/>
                      </a:cubicBezTo>
                      <a:moveTo>
                        <a:pt x="7" y="9"/>
                      </a:moveTo>
                      <a:cubicBezTo>
                        <a:pt x="7" y="9"/>
                        <a:pt x="7" y="9"/>
                        <a:pt x="7" y="9"/>
                      </a:cubicBezTo>
                      <a:cubicBezTo>
                        <a:pt x="7" y="9"/>
                        <a:pt x="7" y="9"/>
                        <a:pt x="7" y="9"/>
                      </a:cubicBezTo>
                      <a:cubicBezTo>
                        <a:pt x="7" y="9"/>
                        <a:pt x="7" y="9"/>
                        <a:pt x="7" y="9"/>
                      </a:cubicBezTo>
                      <a:cubicBezTo>
                        <a:pt x="7" y="9"/>
                        <a:pt x="7" y="9"/>
                        <a:pt x="7" y="9"/>
                      </a:cubicBezTo>
                      <a:cubicBezTo>
                        <a:pt x="7" y="9"/>
                        <a:pt x="7" y="9"/>
                        <a:pt x="7" y="9"/>
                      </a:cubicBezTo>
                      <a:moveTo>
                        <a:pt x="9" y="9"/>
                      </a:moveTo>
                      <a:cubicBezTo>
                        <a:pt x="9" y="9"/>
                        <a:pt x="9" y="9"/>
                        <a:pt x="9" y="9"/>
                      </a:cubicBezTo>
                      <a:cubicBezTo>
                        <a:pt x="9" y="9"/>
                        <a:pt x="9" y="9"/>
                        <a:pt x="9" y="9"/>
                      </a:cubicBezTo>
                      <a:cubicBezTo>
                        <a:pt x="9" y="9"/>
                        <a:pt x="9" y="9"/>
                        <a:pt x="9" y="9"/>
                      </a:cubicBezTo>
                      <a:cubicBezTo>
                        <a:pt x="9" y="9"/>
                        <a:pt x="9" y="9"/>
                        <a:pt x="9" y="9"/>
                      </a:cubicBezTo>
                      <a:moveTo>
                        <a:pt x="8" y="8"/>
                      </a:moveTo>
                      <a:cubicBezTo>
                        <a:pt x="8" y="8"/>
                        <a:pt x="8" y="8"/>
                        <a:pt x="8" y="8"/>
                      </a:cubicBezTo>
                      <a:cubicBezTo>
                        <a:pt x="8" y="8"/>
                        <a:pt x="9" y="9"/>
                        <a:pt x="9" y="9"/>
                      </a:cubicBezTo>
                      <a:cubicBezTo>
                        <a:pt x="9" y="9"/>
                        <a:pt x="9" y="9"/>
                        <a:pt x="9" y="9"/>
                      </a:cubicBezTo>
                      <a:cubicBezTo>
                        <a:pt x="9" y="9"/>
                        <a:pt x="8" y="8"/>
                        <a:pt x="8" y="8"/>
                      </a:cubicBezTo>
                      <a:moveTo>
                        <a:pt x="8" y="8"/>
                      </a:moveTo>
                      <a:cubicBezTo>
                        <a:pt x="8" y="8"/>
                        <a:pt x="8" y="8"/>
                        <a:pt x="8" y="8"/>
                      </a:cubicBezTo>
                      <a:cubicBezTo>
                        <a:pt x="8" y="8"/>
                        <a:pt x="8" y="8"/>
                        <a:pt x="8" y="8"/>
                      </a:cubicBezTo>
                      <a:cubicBezTo>
                        <a:pt x="8" y="8"/>
                        <a:pt x="8" y="8"/>
                        <a:pt x="8" y="8"/>
                      </a:cubicBezTo>
                      <a:cubicBezTo>
                        <a:pt x="8" y="8"/>
                        <a:pt x="8" y="8"/>
                        <a:pt x="8" y="8"/>
                      </a:cubicBezTo>
                      <a:cubicBezTo>
                        <a:pt x="8" y="8"/>
                        <a:pt x="8" y="8"/>
                        <a:pt x="8" y="8"/>
                      </a:cubicBezTo>
                      <a:moveTo>
                        <a:pt x="6" y="8"/>
                      </a:moveTo>
                      <a:cubicBezTo>
                        <a:pt x="6" y="8"/>
                        <a:pt x="6" y="8"/>
                        <a:pt x="6" y="8"/>
                      </a:cubicBezTo>
                      <a:cubicBezTo>
                        <a:pt x="6" y="9"/>
                        <a:pt x="7" y="9"/>
                        <a:pt x="7" y="9"/>
                      </a:cubicBezTo>
                      <a:cubicBezTo>
                        <a:pt x="7" y="9"/>
                        <a:pt x="7" y="9"/>
                        <a:pt x="7" y="9"/>
                      </a:cubicBezTo>
                      <a:cubicBezTo>
                        <a:pt x="7" y="9"/>
                        <a:pt x="6" y="9"/>
                        <a:pt x="6" y="8"/>
                      </a:cubicBezTo>
                      <a:moveTo>
                        <a:pt x="4" y="7"/>
                      </a:moveTo>
                      <a:cubicBezTo>
                        <a:pt x="4" y="7"/>
                        <a:pt x="4" y="7"/>
                        <a:pt x="4" y="7"/>
                      </a:cubicBezTo>
                      <a:cubicBezTo>
                        <a:pt x="4" y="7"/>
                        <a:pt x="4" y="7"/>
                        <a:pt x="4" y="7"/>
                      </a:cubicBezTo>
                      <a:cubicBezTo>
                        <a:pt x="4" y="7"/>
                        <a:pt x="4" y="7"/>
                        <a:pt x="4" y="7"/>
                      </a:cubicBezTo>
                      <a:cubicBezTo>
                        <a:pt x="4" y="7"/>
                        <a:pt x="4" y="7"/>
                        <a:pt x="4" y="7"/>
                      </a:cubicBezTo>
                      <a:cubicBezTo>
                        <a:pt x="4" y="7"/>
                        <a:pt x="4" y="7"/>
                        <a:pt x="4" y="7"/>
                      </a:cubicBezTo>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moveTo>
                        <a:pt x="5" y="7"/>
                      </a:moveTo>
                      <a:cubicBezTo>
                        <a:pt x="5" y="7"/>
                        <a:pt x="5" y="7"/>
                        <a:pt x="5" y="7"/>
                      </a:cubicBezTo>
                      <a:cubicBezTo>
                        <a:pt x="5" y="7"/>
                        <a:pt x="5" y="7"/>
                        <a:pt x="5" y="7"/>
                      </a:cubicBezTo>
                      <a:cubicBezTo>
                        <a:pt x="5" y="7"/>
                        <a:pt x="5" y="7"/>
                        <a:pt x="5" y="7"/>
                      </a:cubicBezTo>
                      <a:cubicBezTo>
                        <a:pt x="5" y="7"/>
                        <a:pt x="5" y="7"/>
                        <a:pt x="5" y="7"/>
                      </a:cubicBezTo>
                      <a:moveTo>
                        <a:pt x="5" y="7"/>
                      </a:moveTo>
                      <a:cubicBezTo>
                        <a:pt x="5" y="7"/>
                        <a:pt x="5" y="7"/>
                        <a:pt x="5" y="7"/>
                      </a:cubicBezTo>
                      <a:cubicBezTo>
                        <a:pt x="5" y="7"/>
                        <a:pt x="6" y="7"/>
                        <a:pt x="6" y="8"/>
                      </a:cubicBezTo>
                      <a:cubicBezTo>
                        <a:pt x="6" y="8"/>
                        <a:pt x="6" y="8"/>
                        <a:pt x="6" y="8"/>
                      </a:cubicBezTo>
                      <a:cubicBezTo>
                        <a:pt x="6" y="7"/>
                        <a:pt x="5" y="7"/>
                        <a:pt x="5" y="7"/>
                      </a:cubicBezTo>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moveTo>
                        <a:pt x="3" y="6"/>
                      </a:moveTo>
                      <a:cubicBezTo>
                        <a:pt x="3" y="6"/>
                        <a:pt x="3" y="6"/>
                        <a:pt x="3" y="6"/>
                      </a:cubicBezTo>
                      <a:cubicBezTo>
                        <a:pt x="4" y="6"/>
                        <a:pt x="4" y="7"/>
                        <a:pt x="4" y="7"/>
                      </a:cubicBezTo>
                      <a:cubicBezTo>
                        <a:pt x="4" y="7"/>
                        <a:pt x="4" y="7"/>
                        <a:pt x="4" y="7"/>
                      </a:cubicBezTo>
                      <a:cubicBezTo>
                        <a:pt x="4" y="7"/>
                        <a:pt x="4" y="6"/>
                        <a:pt x="3" y="6"/>
                      </a:cubicBezTo>
                      <a:moveTo>
                        <a:pt x="3" y="5"/>
                      </a:moveTo>
                      <a:cubicBezTo>
                        <a:pt x="3" y="5"/>
                        <a:pt x="3" y="5"/>
                        <a:pt x="3" y="5"/>
                      </a:cubicBezTo>
                      <a:cubicBezTo>
                        <a:pt x="3" y="5"/>
                        <a:pt x="3" y="5"/>
                        <a:pt x="3" y="5"/>
                      </a:cubicBezTo>
                      <a:cubicBezTo>
                        <a:pt x="3" y="5"/>
                        <a:pt x="3" y="5"/>
                        <a:pt x="3" y="5"/>
                      </a:cubicBezTo>
                      <a:cubicBezTo>
                        <a:pt x="3" y="5"/>
                        <a:pt x="3" y="5"/>
                        <a:pt x="3" y="5"/>
                      </a:cubicBezTo>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moveTo>
                        <a:pt x="2" y="4"/>
                      </a:moveTo>
                      <a:cubicBezTo>
                        <a:pt x="2" y="4"/>
                        <a:pt x="2" y="4"/>
                        <a:pt x="2" y="4"/>
                      </a:cubicBezTo>
                      <a:cubicBezTo>
                        <a:pt x="2" y="4"/>
                        <a:pt x="2" y="4"/>
                        <a:pt x="2" y="4"/>
                      </a:cubicBezTo>
                      <a:cubicBezTo>
                        <a:pt x="2" y="4"/>
                        <a:pt x="2" y="4"/>
                        <a:pt x="2" y="4"/>
                      </a:cubicBezTo>
                      <a:cubicBezTo>
                        <a:pt x="2" y="4"/>
                        <a:pt x="2" y="4"/>
                        <a:pt x="2" y="4"/>
                      </a:cubicBezTo>
                      <a:moveTo>
                        <a:pt x="2" y="4"/>
                      </a:moveTo>
                      <a:cubicBezTo>
                        <a:pt x="2" y="4"/>
                        <a:pt x="2" y="4"/>
                        <a:pt x="2" y="4"/>
                      </a:cubicBezTo>
                      <a:cubicBezTo>
                        <a:pt x="2" y="4"/>
                        <a:pt x="2" y="4"/>
                        <a:pt x="3" y="5"/>
                      </a:cubicBezTo>
                      <a:cubicBezTo>
                        <a:pt x="3" y="5"/>
                        <a:pt x="3" y="5"/>
                        <a:pt x="3" y="5"/>
                      </a:cubicBezTo>
                      <a:cubicBezTo>
                        <a:pt x="2" y="4"/>
                        <a:pt x="2" y="4"/>
                        <a:pt x="2" y="4"/>
                      </a:cubicBezTo>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moveTo>
                        <a:pt x="0" y="2"/>
                      </a:moveTo>
                      <a:cubicBezTo>
                        <a:pt x="0" y="2"/>
                        <a:pt x="0" y="2"/>
                        <a:pt x="0" y="2"/>
                      </a:cubicBez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cubicBezTo>
                        <a:pt x="0" y="1"/>
                        <a:pt x="0" y="1"/>
                        <a:pt x="0" y="1"/>
                      </a:cubicBezTo>
                      <a:moveTo>
                        <a:pt x="1" y="0"/>
                      </a:moveTo>
                      <a:cubicBezTo>
                        <a:pt x="0" y="0"/>
                        <a:pt x="0" y="0"/>
                        <a:pt x="0" y="0"/>
                      </a:cubicBezTo>
                      <a:cubicBezTo>
                        <a:pt x="0" y="0"/>
                        <a:pt x="0" y="0"/>
                        <a:pt x="1" y="0"/>
                      </a:cubicBezTo>
                      <a:cubicBezTo>
                        <a:pt x="1" y="0"/>
                        <a:pt x="1" y="0"/>
                        <a:pt x="1" y="0"/>
                      </a:cubicBezTo>
                      <a:cubicBezTo>
                        <a:pt x="2" y="1"/>
                        <a:pt x="3" y="3"/>
                        <a:pt x="3" y="3"/>
                      </a:cubicBezTo>
                      <a:cubicBezTo>
                        <a:pt x="3" y="3"/>
                        <a:pt x="4" y="3"/>
                        <a:pt x="4" y="3"/>
                      </a:cubicBezTo>
                      <a:cubicBezTo>
                        <a:pt x="4" y="3"/>
                        <a:pt x="4" y="3"/>
                        <a:pt x="4" y="3"/>
                      </a:cubicBezTo>
                      <a:cubicBezTo>
                        <a:pt x="4" y="3"/>
                        <a:pt x="5" y="4"/>
                        <a:pt x="5" y="4"/>
                      </a:cubicBezTo>
                      <a:cubicBezTo>
                        <a:pt x="5" y="5"/>
                        <a:pt x="6" y="5"/>
                        <a:pt x="6" y="5"/>
                      </a:cubicBezTo>
                      <a:cubicBezTo>
                        <a:pt x="6" y="5"/>
                        <a:pt x="6" y="5"/>
                        <a:pt x="7" y="5"/>
                      </a:cubicBezTo>
                      <a:cubicBezTo>
                        <a:pt x="7" y="5"/>
                        <a:pt x="7" y="4"/>
                        <a:pt x="7" y="4"/>
                      </a:cubicBezTo>
                      <a:cubicBezTo>
                        <a:pt x="7" y="4"/>
                        <a:pt x="7" y="5"/>
                        <a:pt x="8" y="5"/>
                      </a:cubicBezTo>
                      <a:cubicBezTo>
                        <a:pt x="7" y="4"/>
                        <a:pt x="6" y="3"/>
                        <a:pt x="6" y="3"/>
                      </a:cubicBezTo>
                      <a:cubicBezTo>
                        <a:pt x="5" y="2"/>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2" y="1"/>
                        <a:pt x="2" y="1"/>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6" name="Freeform 11667">
                  <a:extLst>
                    <a:ext uri="{FF2B5EF4-FFF2-40B4-BE49-F238E27FC236}">
                      <a16:creationId xmlns:a16="http://schemas.microsoft.com/office/drawing/2014/main" id="{0E3EB93D-3910-D689-2EFA-36039D582950}"/>
                    </a:ext>
                  </a:extLst>
                </p:cNvPr>
                <p:cNvSpPr>
                  <a:spLocks/>
                </p:cNvSpPr>
                <p:nvPr/>
              </p:nvSpPr>
              <p:spPr bwMode="auto">
                <a:xfrm>
                  <a:off x="4522" y="2485"/>
                  <a:ext cx="9" cy="8"/>
                </a:xfrm>
                <a:custGeom>
                  <a:avLst/>
                  <a:gdLst>
                    <a:gd name="T0" fmla="*/ 0 w 11"/>
                    <a:gd name="T1" fmla="*/ 0 h 10"/>
                    <a:gd name="T2" fmla="*/ 0 w 11"/>
                    <a:gd name="T3" fmla="*/ 1 h 10"/>
                    <a:gd name="T4" fmla="*/ 0 w 11"/>
                    <a:gd name="T5" fmla="*/ 1 h 10"/>
                    <a:gd name="T6" fmla="*/ 0 w 11"/>
                    <a:gd name="T7" fmla="*/ 1 h 10"/>
                    <a:gd name="T8" fmla="*/ 0 w 11"/>
                    <a:gd name="T9" fmla="*/ 2 h 10"/>
                    <a:gd name="T10" fmla="*/ 2 w 11"/>
                    <a:gd name="T11" fmla="*/ 2 h 10"/>
                    <a:gd name="T12" fmla="*/ 2 w 11"/>
                    <a:gd name="T13" fmla="*/ 2 h 10"/>
                    <a:gd name="T14" fmla="*/ 2 w 11"/>
                    <a:gd name="T15" fmla="*/ 2 h 10"/>
                    <a:gd name="T16" fmla="*/ 2 w 11"/>
                    <a:gd name="T17" fmla="*/ 2 h 10"/>
                    <a:gd name="T18" fmla="*/ 2 w 11"/>
                    <a:gd name="T19" fmla="*/ 2 h 10"/>
                    <a:gd name="T20" fmla="*/ 2 w 11"/>
                    <a:gd name="T21" fmla="*/ 2 h 10"/>
                    <a:gd name="T22" fmla="*/ 2 w 11"/>
                    <a:gd name="T23" fmla="*/ 2 h 10"/>
                    <a:gd name="T24" fmla="*/ 2 w 11"/>
                    <a:gd name="T25" fmla="*/ 3 h 10"/>
                    <a:gd name="T26" fmla="*/ 2 w 11"/>
                    <a:gd name="T27" fmla="*/ 3 h 10"/>
                    <a:gd name="T28" fmla="*/ 2 w 11"/>
                    <a:gd name="T29" fmla="*/ 3 h 10"/>
                    <a:gd name="T30" fmla="*/ 2 w 11"/>
                    <a:gd name="T31" fmla="*/ 3 h 10"/>
                    <a:gd name="T32" fmla="*/ 2 w 11"/>
                    <a:gd name="T33" fmla="*/ 3 h 10"/>
                    <a:gd name="T34" fmla="*/ 2 w 11"/>
                    <a:gd name="T35" fmla="*/ 3 h 10"/>
                    <a:gd name="T36" fmla="*/ 2 w 11"/>
                    <a:gd name="T37" fmla="*/ 3 h 10"/>
                    <a:gd name="T38" fmla="*/ 2 w 11"/>
                    <a:gd name="T39" fmla="*/ 3 h 10"/>
                    <a:gd name="T40" fmla="*/ 3 w 11"/>
                    <a:gd name="T41" fmla="*/ 4 h 10"/>
                    <a:gd name="T42" fmla="*/ 3 w 11"/>
                    <a:gd name="T43" fmla="*/ 4 h 10"/>
                    <a:gd name="T44" fmla="*/ 4 w 11"/>
                    <a:gd name="T45" fmla="*/ 3 h 10"/>
                    <a:gd name="T46" fmla="*/ 4 w 11"/>
                    <a:gd name="T47" fmla="*/ 3 h 10"/>
                    <a:gd name="T48" fmla="*/ 4 w 11"/>
                    <a:gd name="T49" fmla="*/ 4 h 10"/>
                    <a:gd name="T50" fmla="*/ 4 w 11"/>
                    <a:gd name="T51" fmla="*/ 4 h 10"/>
                    <a:gd name="T52" fmla="*/ 4 w 11"/>
                    <a:gd name="T53" fmla="*/ 4 h 10"/>
                    <a:gd name="T54" fmla="*/ 5 w 11"/>
                    <a:gd name="T55" fmla="*/ 4 h 10"/>
                    <a:gd name="T56" fmla="*/ 5 w 11"/>
                    <a:gd name="T57" fmla="*/ 4 h 10"/>
                    <a:gd name="T58" fmla="*/ 5 w 11"/>
                    <a:gd name="T59" fmla="*/ 4 h 10"/>
                    <a:gd name="T60" fmla="*/ 5 w 11"/>
                    <a:gd name="T61" fmla="*/ 4 h 10"/>
                    <a:gd name="T62" fmla="*/ 4 w 11"/>
                    <a:gd name="T63" fmla="*/ 2 h 10"/>
                    <a:gd name="T64" fmla="*/ 4 w 11"/>
                    <a:gd name="T65" fmla="*/ 2 h 10"/>
                    <a:gd name="T66" fmla="*/ 3 w 11"/>
                    <a:gd name="T67" fmla="*/ 2 h 10"/>
                    <a:gd name="T68" fmla="*/ 2 w 11"/>
                    <a:gd name="T69" fmla="*/ 2 h 10"/>
                    <a:gd name="T70" fmla="*/ 2 w 11"/>
                    <a:gd name="T71" fmla="*/ 2 h 10"/>
                    <a:gd name="T72" fmla="*/ 1 w 11"/>
                    <a:gd name="T73" fmla="*/ 0 h 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 h="10">
                      <a:moveTo>
                        <a:pt x="1"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1" y="2"/>
                        <a:pt x="1" y="3"/>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4" y="6"/>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6" y="7"/>
                        <a:pt x="6" y="8"/>
                      </a:cubicBezTo>
                      <a:cubicBezTo>
                        <a:pt x="6" y="8"/>
                        <a:pt x="6" y="8"/>
                        <a:pt x="6" y="8"/>
                      </a:cubicBezTo>
                      <a:cubicBezTo>
                        <a:pt x="6" y="8"/>
                        <a:pt x="6" y="8"/>
                        <a:pt x="6" y="8"/>
                      </a:cubicBezTo>
                      <a:cubicBezTo>
                        <a:pt x="6" y="9"/>
                        <a:pt x="7" y="9"/>
                        <a:pt x="7" y="9"/>
                      </a:cubicBezTo>
                      <a:cubicBezTo>
                        <a:pt x="7" y="9"/>
                        <a:pt x="7" y="9"/>
                        <a:pt x="7" y="9"/>
                      </a:cubicBezTo>
                      <a:cubicBezTo>
                        <a:pt x="7" y="9"/>
                        <a:pt x="7" y="9"/>
                        <a:pt x="7" y="9"/>
                      </a:cubicBezTo>
                      <a:cubicBezTo>
                        <a:pt x="7" y="9"/>
                        <a:pt x="7" y="9"/>
                        <a:pt x="7" y="9"/>
                      </a:cubicBezTo>
                      <a:cubicBezTo>
                        <a:pt x="7" y="9"/>
                        <a:pt x="7" y="9"/>
                        <a:pt x="8" y="9"/>
                      </a:cubicBezTo>
                      <a:cubicBezTo>
                        <a:pt x="8" y="8"/>
                        <a:pt x="8" y="8"/>
                        <a:pt x="8" y="8"/>
                      </a:cubicBezTo>
                      <a:cubicBezTo>
                        <a:pt x="8" y="8"/>
                        <a:pt x="8" y="8"/>
                        <a:pt x="8" y="8"/>
                      </a:cubicBezTo>
                      <a:cubicBezTo>
                        <a:pt x="8" y="8"/>
                        <a:pt x="8" y="8"/>
                        <a:pt x="8" y="8"/>
                      </a:cubicBezTo>
                      <a:cubicBezTo>
                        <a:pt x="8" y="8"/>
                        <a:pt x="8" y="8"/>
                        <a:pt x="8" y="8"/>
                      </a:cubicBezTo>
                      <a:cubicBezTo>
                        <a:pt x="8"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10"/>
                        <a:pt x="10" y="10"/>
                      </a:cubicBezTo>
                      <a:cubicBezTo>
                        <a:pt x="10" y="10"/>
                        <a:pt x="11" y="10"/>
                        <a:pt x="11" y="10"/>
                      </a:cubicBezTo>
                      <a:cubicBezTo>
                        <a:pt x="11" y="10"/>
                        <a:pt x="11" y="10"/>
                        <a:pt x="11" y="10"/>
                      </a:cubicBezTo>
                      <a:cubicBezTo>
                        <a:pt x="11" y="10"/>
                        <a:pt x="11" y="10"/>
                        <a:pt x="11" y="10"/>
                      </a:cubicBezTo>
                      <a:cubicBezTo>
                        <a:pt x="11" y="10"/>
                        <a:pt x="11" y="9"/>
                        <a:pt x="11" y="9"/>
                      </a:cubicBezTo>
                      <a:cubicBezTo>
                        <a:pt x="11" y="9"/>
                        <a:pt x="11" y="9"/>
                        <a:pt x="11" y="9"/>
                      </a:cubicBezTo>
                      <a:cubicBezTo>
                        <a:pt x="11" y="8"/>
                        <a:pt x="11" y="8"/>
                        <a:pt x="11" y="8"/>
                      </a:cubicBezTo>
                      <a:cubicBezTo>
                        <a:pt x="10" y="7"/>
                        <a:pt x="10" y="6"/>
                        <a:pt x="9" y="6"/>
                      </a:cubicBezTo>
                      <a:cubicBezTo>
                        <a:pt x="9" y="6"/>
                        <a:pt x="9" y="6"/>
                        <a:pt x="9" y="6"/>
                      </a:cubicBezTo>
                      <a:cubicBezTo>
                        <a:pt x="9" y="6"/>
                        <a:pt x="8" y="5"/>
                        <a:pt x="8" y="5"/>
                      </a:cubicBezTo>
                      <a:cubicBezTo>
                        <a:pt x="7" y="5"/>
                        <a:pt x="7" y="4"/>
                        <a:pt x="7" y="4"/>
                      </a:cubicBezTo>
                      <a:cubicBezTo>
                        <a:pt x="7" y="4"/>
                        <a:pt x="7" y="5"/>
                        <a:pt x="7" y="5"/>
                      </a:cubicBezTo>
                      <a:cubicBezTo>
                        <a:pt x="6" y="5"/>
                        <a:pt x="6" y="5"/>
                        <a:pt x="6" y="5"/>
                      </a:cubicBezTo>
                      <a:cubicBezTo>
                        <a:pt x="6" y="5"/>
                        <a:pt x="5" y="5"/>
                        <a:pt x="5" y="4"/>
                      </a:cubicBezTo>
                      <a:cubicBezTo>
                        <a:pt x="5" y="4"/>
                        <a:pt x="4" y="3"/>
                        <a:pt x="4" y="3"/>
                      </a:cubicBezTo>
                      <a:cubicBezTo>
                        <a:pt x="4" y="3"/>
                        <a:pt x="4" y="3"/>
                        <a:pt x="4" y="3"/>
                      </a:cubicBezTo>
                      <a:cubicBezTo>
                        <a:pt x="4" y="3"/>
                        <a:pt x="3" y="3"/>
                        <a:pt x="3" y="3"/>
                      </a:cubicBezTo>
                      <a:cubicBezTo>
                        <a:pt x="3" y="3"/>
                        <a:pt x="2" y="1"/>
                        <a:pt x="1" y="0"/>
                      </a:cubicBezTo>
                      <a:cubicBezTo>
                        <a:pt x="1" y="0"/>
                        <a:pt x="1" y="0"/>
                        <a:pt x="1" y="0"/>
                      </a:cubicBezTo>
                    </a:path>
                  </a:pathLst>
                </a:custGeom>
                <a:solidFill>
                  <a:srgbClr val="C2C4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7" name="Freeform 11668">
                  <a:extLst>
                    <a:ext uri="{FF2B5EF4-FFF2-40B4-BE49-F238E27FC236}">
                      <a16:creationId xmlns:a16="http://schemas.microsoft.com/office/drawing/2014/main" id="{7B9F4D3E-2769-E8C3-6AFE-CC106BC76E3A}"/>
                    </a:ext>
                  </a:extLst>
                </p:cNvPr>
                <p:cNvSpPr>
                  <a:spLocks noEditPoints="1"/>
                </p:cNvSpPr>
                <p:nvPr/>
              </p:nvSpPr>
              <p:spPr bwMode="auto">
                <a:xfrm>
                  <a:off x="4524" y="2509"/>
                  <a:ext cx="12" cy="5"/>
                </a:xfrm>
                <a:custGeom>
                  <a:avLst/>
                  <a:gdLst>
                    <a:gd name="T0" fmla="*/ 6 w 14"/>
                    <a:gd name="T1" fmla="*/ 3 h 6"/>
                    <a:gd name="T2" fmla="*/ 6 w 14"/>
                    <a:gd name="T3" fmla="*/ 3 h 6"/>
                    <a:gd name="T4" fmla="*/ 6 w 14"/>
                    <a:gd name="T5" fmla="*/ 3 h 6"/>
                    <a:gd name="T6" fmla="*/ 5 w 14"/>
                    <a:gd name="T7" fmla="*/ 3 h 6"/>
                    <a:gd name="T8" fmla="*/ 6 w 14"/>
                    <a:gd name="T9" fmla="*/ 3 h 6"/>
                    <a:gd name="T10" fmla="*/ 6 w 14"/>
                    <a:gd name="T11" fmla="*/ 3 h 6"/>
                    <a:gd name="T12" fmla="*/ 6 w 14"/>
                    <a:gd name="T13" fmla="*/ 3 h 6"/>
                    <a:gd name="T14" fmla="*/ 6 w 14"/>
                    <a:gd name="T15" fmla="*/ 3 h 6"/>
                    <a:gd name="T16" fmla="*/ 8 w 14"/>
                    <a:gd name="T17" fmla="*/ 3 h 6"/>
                    <a:gd name="T18" fmla="*/ 8 w 14"/>
                    <a:gd name="T19" fmla="*/ 3 h 6"/>
                    <a:gd name="T20" fmla="*/ 5 w 14"/>
                    <a:gd name="T21" fmla="*/ 3 h 6"/>
                    <a:gd name="T22" fmla="*/ 5 w 14"/>
                    <a:gd name="T23" fmla="*/ 3 h 6"/>
                    <a:gd name="T24" fmla="*/ 5 w 14"/>
                    <a:gd name="T25" fmla="*/ 3 h 6"/>
                    <a:gd name="T26" fmla="*/ 5 w 14"/>
                    <a:gd name="T27" fmla="*/ 3 h 6"/>
                    <a:gd name="T28" fmla="*/ 3 w 14"/>
                    <a:gd name="T29" fmla="*/ 3 h 6"/>
                    <a:gd name="T30" fmla="*/ 3 w 14"/>
                    <a:gd name="T31" fmla="*/ 3 h 6"/>
                    <a:gd name="T32" fmla="*/ 3 w 14"/>
                    <a:gd name="T33" fmla="*/ 3 h 6"/>
                    <a:gd name="T34" fmla="*/ 7 w 14"/>
                    <a:gd name="T35" fmla="*/ 3 h 6"/>
                    <a:gd name="T36" fmla="*/ 8 w 14"/>
                    <a:gd name="T37" fmla="*/ 3 h 6"/>
                    <a:gd name="T38" fmla="*/ 7 w 14"/>
                    <a:gd name="T39" fmla="*/ 3 h 6"/>
                    <a:gd name="T40" fmla="*/ 7 w 14"/>
                    <a:gd name="T41" fmla="*/ 3 h 6"/>
                    <a:gd name="T42" fmla="*/ 3 w 14"/>
                    <a:gd name="T43" fmla="*/ 3 h 6"/>
                    <a:gd name="T44" fmla="*/ 5 w 14"/>
                    <a:gd name="T45" fmla="*/ 3 h 6"/>
                    <a:gd name="T46" fmla="*/ 5 w 14"/>
                    <a:gd name="T47" fmla="*/ 3 h 6"/>
                    <a:gd name="T48" fmla="*/ 4 w 14"/>
                    <a:gd name="T49" fmla="*/ 3 h 6"/>
                    <a:gd name="T50" fmla="*/ 4 w 14"/>
                    <a:gd name="T51" fmla="*/ 3 h 6"/>
                    <a:gd name="T52" fmla="*/ 3 w 14"/>
                    <a:gd name="T53" fmla="*/ 3 h 6"/>
                    <a:gd name="T54" fmla="*/ 4 w 14"/>
                    <a:gd name="T55" fmla="*/ 3 h 6"/>
                    <a:gd name="T56" fmla="*/ 4 w 14"/>
                    <a:gd name="T57" fmla="*/ 3 h 6"/>
                    <a:gd name="T58" fmla="*/ 4 w 14"/>
                    <a:gd name="T59" fmla="*/ 3 h 6"/>
                    <a:gd name="T60" fmla="*/ 4 w 14"/>
                    <a:gd name="T61" fmla="*/ 3 h 6"/>
                    <a:gd name="T62" fmla="*/ 3 w 14"/>
                    <a:gd name="T63" fmla="*/ 3 h 6"/>
                    <a:gd name="T64" fmla="*/ 3 w 14"/>
                    <a:gd name="T65" fmla="*/ 3 h 6"/>
                    <a:gd name="T66" fmla="*/ 3 w 14"/>
                    <a:gd name="T67" fmla="*/ 3 h 6"/>
                    <a:gd name="T68" fmla="*/ 8 w 14"/>
                    <a:gd name="T69" fmla="*/ 3 h 6"/>
                    <a:gd name="T70" fmla="*/ 3 w 14"/>
                    <a:gd name="T71" fmla="*/ 3 h 6"/>
                    <a:gd name="T72" fmla="*/ 3 w 14"/>
                    <a:gd name="T73" fmla="*/ 3 h 6"/>
                    <a:gd name="T74" fmla="*/ 3 w 14"/>
                    <a:gd name="T75" fmla="*/ 3 h 6"/>
                    <a:gd name="T76" fmla="*/ 3 w 14"/>
                    <a:gd name="T77" fmla="*/ 3 h 6"/>
                    <a:gd name="T78" fmla="*/ 3 w 14"/>
                    <a:gd name="T79" fmla="*/ 3 h 6"/>
                    <a:gd name="T80" fmla="*/ 3 w 14"/>
                    <a:gd name="T81" fmla="*/ 3 h 6"/>
                    <a:gd name="T82" fmla="*/ 3 w 14"/>
                    <a:gd name="T83" fmla="*/ 3 h 6"/>
                    <a:gd name="T84" fmla="*/ 3 w 14"/>
                    <a:gd name="T85" fmla="*/ 3 h 6"/>
                    <a:gd name="T86" fmla="*/ 3 w 14"/>
                    <a:gd name="T87" fmla="*/ 3 h 6"/>
                    <a:gd name="T88" fmla="*/ 3 w 14"/>
                    <a:gd name="T89" fmla="*/ 3 h 6"/>
                    <a:gd name="T90" fmla="*/ 3 w 14"/>
                    <a:gd name="T91" fmla="*/ 3 h 6"/>
                    <a:gd name="T92" fmla="*/ 3 w 14"/>
                    <a:gd name="T93" fmla="*/ 3 h 6"/>
                    <a:gd name="T94" fmla="*/ 3 w 14"/>
                    <a:gd name="T95" fmla="*/ 3 h 6"/>
                    <a:gd name="T96" fmla="*/ 3 w 14"/>
                    <a:gd name="T97" fmla="*/ 3 h 6"/>
                    <a:gd name="T98" fmla="*/ 0 w 14"/>
                    <a:gd name="T99" fmla="*/ 0 h 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4" h="6">
                      <a:moveTo>
                        <a:pt x="10" y="6"/>
                      </a:move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moveTo>
                        <a:pt x="10" y="5"/>
                      </a:moveTo>
                      <a:cubicBezTo>
                        <a:pt x="10" y="5"/>
                        <a:pt x="10" y="5"/>
                        <a:pt x="10" y="5"/>
                      </a:cubicBezTo>
                      <a:cubicBezTo>
                        <a:pt x="10" y="5"/>
                        <a:pt x="10" y="6"/>
                        <a:pt x="10" y="6"/>
                      </a:cubicBezTo>
                      <a:cubicBezTo>
                        <a:pt x="10" y="6"/>
                        <a:pt x="10" y="6"/>
                        <a:pt x="10" y="6"/>
                      </a:cubicBezTo>
                      <a:cubicBezTo>
                        <a:pt x="10" y="6"/>
                        <a:pt x="10" y="5"/>
                        <a:pt x="10" y="5"/>
                      </a:cubicBezTo>
                      <a:moveTo>
                        <a:pt x="9" y="5"/>
                      </a:moveTo>
                      <a:cubicBezTo>
                        <a:pt x="9" y="5"/>
                        <a:pt x="9" y="5"/>
                        <a:pt x="9" y="5"/>
                      </a:cubicBezTo>
                      <a:cubicBezTo>
                        <a:pt x="10" y="5"/>
                        <a:pt x="10" y="5"/>
                        <a:pt x="10" y="5"/>
                      </a:cubicBezTo>
                      <a:cubicBezTo>
                        <a:pt x="10" y="5"/>
                        <a:pt x="10" y="5"/>
                        <a:pt x="10" y="5"/>
                      </a:cubicBezTo>
                      <a:cubicBezTo>
                        <a:pt x="10" y="5"/>
                        <a:pt x="10" y="5"/>
                        <a:pt x="9" y="5"/>
                      </a:cubicBezTo>
                      <a:moveTo>
                        <a:pt x="11" y="5"/>
                      </a:moveTo>
                      <a:cubicBezTo>
                        <a:pt x="11" y="5"/>
                        <a:pt x="11" y="5"/>
                        <a:pt x="11" y="5"/>
                      </a:cubicBezTo>
                      <a:cubicBezTo>
                        <a:pt x="11" y="5"/>
                        <a:pt x="11" y="5"/>
                        <a:pt x="11" y="5"/>
                      </a:cubicBezTo>
                      <a:cubicBezTo>
                        <a:pt x="11" y="5"/>
                        <a:pt x="11" y="5"/>
                        <a:pt x="11" y="5"/>
                      </a:cubicBezTo>
                      <a:cubicBezTo>
                        <a:pt x="11" y="5"/>
                        <a:pt x="11" y="5"/>
                        <a:pt x="11" y="5"/>
                      </a:cubicBezTo>
                      <a:moveTo>
                        <a:pt x="11" y="5"/>
                      </a:moveTo>
                      <a:cubicBezTo>
                        <a:pt x="11" y="5"/>
                        <a:pt x="11" y="5"/>
                        <a:pt x="11" y="5"/>
                      </a:cubicBezTo>
                      <a:cubicBezTo>
                        <a:pt x="11" y="5"/>
                        <a:pt x="11" y="5"/>
                        <a:pt x="11" y="5"/>
                      </a:cubicBezTo>
                      <a:cubicBezTo>
                        <a:pt x="11" y="5"/>
                        <a:pt x="11" y="5"/>
                        <a:pt x="11" y="5"/>
                      </a:cubicBezTo>
                      <a:cubicBezTo>
                        <a:pt x="11" y="5"/>
                        <a:pt x="11" y="5"/>
                        <a:pt x="11" y="5"/>
                      </a:cubicBezTo>
                      <a:moveTo>
                        <a:pt x="14" y="5"/>
                      </a:move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moveTo>
                        <a:pt x="9" y="5"/>
                      </a:moveTo>
                      <a:cubicBezTo>
                        <a:pt x="9" y="5"/>
                        <a:pt x="9" y="5"/>
                        <a:pt x="9" y="5"/>
                      </a:cubicBezTo>
                      <a:cubicBezTo>
                        <a:pt x="9" y="5"/>
                        <a:pt x="9" y="5"/>
                        <a:pt x="9" y="5"/>
                      </a:cubicBezTo>
                      <a:cubicBezTo>
                        <a:pt x="9" y="5"/>
                        <a:pt x="9" y="5"/>
                        <a:pt x="9" y="5"/>
                      </a:cubicBezTo>
                      <a:cubicBezTo>
                        <a:pt x="9" y="5"/>
                        <a:pt x="9" y="5"/>
                        <a:pt x="9" y="5"/>
                      </a:cubicBezTo>
                      <a:moveTo>
                        <a:pt x="9" y="5"/>
                      </a:moveTo>
                      <a:cubicBezTo>
                        <a:pt x="9" y="5"/>
                        <a:pt x="9" y="5"/>
                        <a:pt x="9" y="5"/>
                      </a:cubicBezTo>
                      <a:cubicBezTo>
                        <a:pt x="9" y="5"/>
                        <a:pt x="9" y="5"/>
                        <a:pt x="9" y="5"/>
                      </a:cubicBezTo>
                      <a:cubicBezTo>
                        <a:pt x="9" y="5"/>
                        <a:pt x="9" y="5"/>
                        <a:pt x="9" y="5"/>
                      </a:cubicBezTo>
                      <a:cubicBezTo>
                        <a:pt x="9" y="5"/>
                        <a:pt x="9" y="5"/>
                        <a:pt x="9" y="5"/>
                      </a:cubicBezTo>
                      <a:moveTo>
                        <a:pt x="7" y="5"/>
                      </a:moveTo>
                      <a:cubicBezTo>
                        <a:pt x="7" y="5"/>
                        <a:pt x="7" y="5"/>
                        <a:pt x="7" y="5"/>
                      </a:cubicBezTo>
                      <a:cubicBezTo>
                        <a:pt x="7" y="5"/>
                        <a:pt x="7" y="5"/>
                        <a:pt x="7" y="5"/>
                      </a:cubicBezTo>
                      <a:cubicBezTo>
                        <a:pt x="7" y="5"/>
                        <a:pt x="7" y="5"/>
                        <a:pt x="7" y="5"/>
                      </a:cubicBezTo>
                      <a:cubicBezTo>
                        <a:pt x="7" y="5"/>
                        <a:pt x="7" y="5"/>
                        <a:pt x="7" y="5"/>
                      </a:cubicBezTo>
                      <a:cubicBezTo>
                        <a:pt x="7" y="5"/>
                        <a:pt x="7" y="5"/>
                        <a:pt x="7" y="5"/>
                      </a:cubicBezTo>
                      <a:moveTo>
                        <a:pt x="7" y="5"/>
                      </a:moveTo>
                      <a:cubicBezTo>
                        <a:pt x="7" y="5"/>
                        <a:pt x="7" y="5"/>
                        <a:pt x="7" y="5"/>
                      </a:cubicBezTo>
                      <a:cubicBezTo>
                        <a:pt x="7" y="5"/>
                        <a:pt x="7" y="5"/>
                        <a:pt x="7" y="5"/>
                      </a:cubicBezTo>
                      <a:cubicBezTo>
                        <a:pt x="7" y="5"/>
                        <a:pt x="7" y="5"/>
                        <a:pt x="7" y="5"/>
                      </a:cubicBezTo>
                      <a:cubicBezTo>
                        <a:pt x="7" y="5"/>
                        <a:pt x="7" y="5"/>
                        <a:pt x="7" y="5"/>
                      </a:cubicBezTo>
                      <a:moveTo>
                        <a:pt x="13" y="5"/>
                      </a:moveTo>
                      <a:cubicBezTo>
                        <a:pt x="13" y="5"/>
                        <a:pt x="13" y="5"/>
                        <a:pt x="13" y="5"/>
                      </a:cubicBezTo>
                      <a:cubicBezTo>
                        <a:pt x="13" y="5"/>
                        <a:pt x="13" y="5"/>
                        <a:pt x="14" y="5"/>
                      </a:cubicBezTo>
                      <a:cubicBezTo>
                        <a:pt x="14" y="5"/>
                        <a:pt x="14" y="5"/>
                        <a:pt x="14" y="5"/>
                      </a:cubicBezTo>
                      <a:cubicBezTo>
                        <a:pt x="13" y="5"/>
                        <a:pt x="13" y="5"/>
                        <a:pt x="13" y="5"/>
                      </a:cubicBezTo>
                      <a:moveTo>
                        <a:pt x="13" y="5"/>
                      </a:moveTo>
                      <a:cubicBezTo>
                        <a:pt x="13" y="5"/>
                        <a:pt x="13" y="5"/>
                        <a:pt x="13" y="5"/>
                      </a:cubicBezTo>
                      <a:cubicBezTo>
                        <a:pt x="13" y="5"/>
                        <a:pt x="13" y="5"/>
                        <a:pt x="13" y="5"/>
                      </a:cubicBezTo>
                      <a:cubicBezTo>
                        <a:pt x="13" y="5"/>
                        <a:pt x="13" y="5"/>
                        <a:pt x="13" y="5"/>
                      </a:cubicBezTo>
                      <a:cubicBezTo>
                        <a:pt x="13" y="5"/>
                        <a:pt x="13" y="5"/>
                        <a:pt x="13" y="5"/>
                      </a:cubicBezTo>
                      <a:moveTo>
                        <a:pt x="7" y="5"/>
                      </a:moveTo>
                      <a:cubicBezTo>
                        <a:pt x="7" y="5"/>
                        <a:pt x="7" y="5"/>
                        <a:pt x="7" y="5"/>
                      </a:cubicBezTo>
                      <a:cubicBezTo>
                        <a:pt x="7" y="5"/>
                        <a:pt x="7" y="5"/>
                        <a:pt x="7" y="5"/>
                      </a:cubicBezTo>
                      <a:cubicBezTo>
                        <a:pt x="7" y="5"/>
                        <a:pt x="7" y="5"/>
                        <a:pt x="7" y="5"/>
                      </a:cubicBezTo>
                      <a:cubicBezTo>
                        <a:pt x="7" y="5"/>
                        <a:pt x="7" y="5"/>
                        <a:pt x="7" y="5"/>
                      </a:cubicBezTo>
                      <a:moveTo>
                        <a:pt x="9" y="5"/>
                      </a:moveTo>
                      <a:cubicBezTo>
                        <a:pt x="9" y="5"/>
                        <a:pt x="9" y="5"/>
                        <a:pt x="9" y="5"/>
                      </a:cubicBezTo>
                      <a:cubicBezTo>
                        <a:pt x="9" y="5"/>
                        <a:pt x="9" y="5"/>
                        <a:pt x="9" y="5"/>
                      </a:cubicBezTo>
                      <a:cubicBezTo>
                        <a:pt x="9" y="5"/>
                        <a:pt x="9" y="5"/>
                        <a:pt x="9" y="5"/>
                      </a:cubicBezTo>
                      <a:cubicBezTo>
                        <a:pt x="9" y="5"/>
                        <a:pt x="9" y="5"/>
                        <a:pt x="9" y="5"/>
                      </a:cubicBezTo>
                      <a:moveTo>
                        <a:pt x="8" y="5"/>
                      </a:moveTo>
                      <a:cubicBezTo>
                        <a:pt x="8" y="5"/>
                        <a:pt x="8" y="5"/>
                        <a:pt x="8" y="5"/>
                      </a:cubicBezTo>
                      <a:cubicBezTo>
                        <a:pt x="8" y="5"/>
                        <a:pt x="8" y="5"/>
                        <a:pt x="8" y="5"/>
                      </a:cubicBezTo>
                      <a:cubicBezTo>
                        <a:pt x="8" y="5"/>
                        <a:pt x="8" y="5"/>
                        <a:pt x="8" y="5"/>
                      </a:cubicBezTo>
                      <a:cubicBezTo>
                        <a:pt x="8" y="5"/>
                        <a:pt x="8" y="5"/>
                        <a:pt x="8" y="5"/>
                      </a:cubicBezTo>
                      <a:moveTo>
                        <a:pt x="7" y="5"/>
                      </a:moveTo>
                      <a:cubicBezTo>
                        <a:pt x="7" y="5"/>
                        <a:pt x="7" y="5"/>
                        <a:pt x="7" y="5"/>
                      </a:cubicBezTo>
                      <a:cubicBezTo>
                        <a:pt x="7" y="5"/>
                        <a:pt x="7" y="5"/>
                        <a:pt x="7" y="5"/>
                      </a:cubicBezTo>
                      <a:cubicBezTo>
                        <a:pt x="7" y="5"/>
                        <a:pt x="7" y="5"/>
                        <a:pt x="7" y="5"/>
                      </a:cubicBezTo>
                      <a:cubicBezTo>
                        <a:pt x="7" y="5"/>
                        <a:pt x="7" y="5"/>
                        <a:pt x="7" y="5"/>
                      </a:cubicBezTo>
                      <a:moveTo>
                        <a:pt x="8" y="4"/>
                      </a:moveTo>
                      <a:cubicBezTo>
                        <a:pt x="8" y="4"/>
                        <a:pt x="8" y="4"/>
                        <a:pt x="8" y="4"/>
                      </a:cubicBezTo>
                      <a:cubicBezTo>
                        <a:pt x="8" y="4"/>
                        <a:pt x="8" y="4"/>
                        <a:pt x="8" y="4"/>
                      </a:cubicBezTo>
                      <a:cubicBezTo>
                        <a:pt x="8" y="4"/>
                        <a:pt x="8" y="4"/>
                        <a:pt x="8" y="4"/>
                      </a:cubicBezTo>
                      <a:cubicBezTo>
                        <a:pt x="8" y="4"/>
                        <a:pt x="8" y="4"/>
                        <a:pt x="8" y="4"/>
                      </a:cubicBezTo>
                      <a:moveTo>
                        <a:pt x="8" y="4"/>
                      </a:moveTo>
                      <a:cubicBezTo>
                        <a:pt x="8" y="4"/>
                        <a:pt x="8" y="4"/>
                        <a:pt x="8" y="4"/>
                      </a:cubicBezTo>
                      <a:cubicBezTo>
                        <a:pt x="8" y="4"/>
                        <a:pt x="8" y="4"/>
                        <a:pt x="8" y="4"/>
                      </a:cubicBezTo>
                      <a:cubicBezTo>
                        <a:pt x="8" y="4"/>
                        <a:pt x="8" y="4"/>
                        <a:pt x="8" y="4"/>
                      </a:cubicBezTo>
                      <a:cubicBezTo>
                        <a:pt x="8" y="4"/>
                        <a:pt x="8" y="4"/>
                        <a:pt x="8" y="4"/>
                      </a:cubicBezTo>
                      <a:cubicBezTo>
                        <a:pt x="8" y="4"/>
                        <a:pt x="8" y="4"/>
                        <a:pt x="8" y="4"/>
                      </a:cubicBezTo>
                      <a:moveTo>
                        <a:pt x="6" y="4"/>
                      </a:moveTo>
                      <a:cubicBezTo>
                        <a:pt x="6" y="4"/>
                        <a:pt x="6" y="4"/>
                        <a:pt x="6" y="4"/>
                      </a:cubicBezTo>
                      <a:cubicBezTo>
                        <a:pt x="6" y="4"/>
                        <a:pt x="6" y="4"/>
                        <a:pt x="6" y="4"/>
                      </a:cubicBezTo>
                      <a:cubicBezTo>
                        <a:pt x="6" y="4"/>
                        <a:pt x="6" y="4"/>
                        <a:pt x="6" y="4"/>
                      </a:cubicBezTo>
                      <a:cubicBezTo>
                        <a:pt x="6" y="4"/>
                        <a:pt x="6" y="4"/>
                        <a:pt x="6" y="4"/>
                      </a:cubicBezTo>
                      <a:moveTo>
                        <a:pt x="6" y="4"/>
                      </a:moveTo>
                      <a:cubicBezTo>
                        <a:pt x="6" y="4"/>
                        <a:pt x="6" y="4"/>
                        <a:pt x="6" y="4"/>
                      </a:cubicBezTo>
                      <a:cubicBezTo>
                        <a:pt x="6" y="4"/>
                        <a:pt x="6" y="4"/>
                        <a:pt x="6" y="4"/>
                      </a:cubicBezTo>
                      <a:cubicBezTo>
                        <a:pt x="6" y="4"/>
                        <a:pt x="6" y="4"/>
                        <a:pt x="6" y="4"/>
                      </a:cubicBezTo>
                      <a:cubicBezTo>
                        <a:pt x="6" y="4"/>
                        <a:pt x="6" y="4"/>
                        <a:pt x="6" y="4"/>
                      </a:cubicBezTo>
                      <a:moveTo>
                        <a:pt x="14" y="4"/>
                      </a:moveTo>
                      <a:cubicBezTo>
                        <a:pt x="14" y="4"/>
                        <a:pt x="14" y="4"/>
                        <a:pt x="14" y="4"/>
                      </a:cubicBezTo>
                      <a:cubicBezTo>
                        <a:pt x="14" y="4"/>
                        <a:pt x="14" y="4"/>
                        <a:pt x="14" y="4"/>
                      </a:cubicBezTo>
                      <a:moveTo>
                        <a:pt x="6" y="4"/>
                      </a:moveTo>
                      <a:cubicBezTo>
                        <a:pt x="6" y="4"/>
                        <a:pt x="6" y="4"/>
                        <a:pt x="6" y="4"/>
                      </a:cubicBezTo>
                      <a:cubicBezTo>
                        <a:pt x="6" y="4"/>
                        <a:pt x="6" y="4"/>
                        <a:pt x="6" y="4"/>
                      </a:cubicBezTo>
                      <a:cubicBezTo>
                        <a:pt x="6" y="4"/>
                        <a:pt x="6" y="4"/>
                        <a:pt x="6" y="4"/>
                      </a:cubicBezTo>
                      <a:cubicBezTo>
                        <a:pt x="6" y="4"/>
                        <a:pt x="6" y="4"/>
                        <a:pt x="6" y="4"/>
                      </a:cubicBezTo>
                      <a:moveTo>
                        <a:pt x="5" y="4"/>
                      </a:moveTo>
                      <a:cubicBezTo>
                        <a:pt x="5" y="4"/>
                        <a:pt x="5" y="4"/>
                        <a:pt x="5" y="4"/>
                      </a:cubicBezTo>
                      <a:cubicBezTo>
                        <a:pt x="5" y="4"/>
                        <a:pt x="5" y="4"/>
                        <a:pt x="6" y="4"/>
                      </a:cubicBezTo>
                      <a:cubicBezTo>
                        <a:pt x="6" y="4"/>
                        <a:pt x="6" y="4"/>
                        <a:pt x="6" y="4"/>
                      </a:cubicBezTo>
                      <a:cubicBezTo>
                        <a:pt x="5" y="4"/>
                        <a:pt x="5" y="4"/>
                        <a:pt x="5" y="4"/>
                      </a:cubicBezTo>
                      <a:moveTo>
                        <a:pt x="3" y="3"/>
                      </a:move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cubicBezTo>
                        <a:pt x="3" y="3"/>
                        <a:pt x="3" y="3"/>
                        <a:pt x="3" y="3"/>
                      </a:cubicBezTo>
                      <a:moveTo>
                        <a:pt x="4" y="2"/>
                      </a:moveTo>
                      <a:cubicBezTo>
                        <a:pt x="4" y="2"/>
                        <a:pt x="4" y="2"/>
                        <a:pt x="3" y="3"/>
                      </a:cubicBezTo>
                      <a:cubicBezTo>
                        <a:pt x="3" y="3"/>
                        <a:pt x="3" y="3"/>
                        <a:pt x="3" y="3"/>
                      </a:cubicBezTo>
                      <a:cubicBezTo>
                        <a:pt x="4" y="2"/>
                        <a:pt x="4" y="2"/>
                        <a:pt x="4" y="2"/>
                      </a:cubicBezTo>
                      <a:cubicBezTo>
                        <a:pt x="4" y="2"/>
                        <a:pt x="5" y="3"/>
                        <a:pt x="5" y="4"/>
                      </a:cubicBezTo>
                      <a:cubicBezTo>
                        <a:pt x="5" y="4"/>
                        <a:pt x="5" y="4"/>
                        <a:pt x="5" y="4"/>
                      </a:cubicBezTo>
                      <a:cubicBezTo>
                        <a:pt x="5" y="4"/>
                        <a:pt x="5" y="4"/>
                        <a:pt x="5" y="4"/>
                      </a:cubicBezTo>
                      <a:cubicBezTo>
                        <a:pt x="5" y="4"/>
                        <a:pt x="5" y="4"/>
                        <a:pt x="5" y="4"/>
                      </a:cubicBezTo>
                      <a:cubicBezTo>
                        <a:pt x="5" y="3"/>
                        <a:pt x="4" y="2"/>
                        <a:pt x="4" y="2"/>
                      </a:cubicBezTo>
                      <a:moveTo>
                        <a:pt x="0" y="0"/>
                      </a:moveTo>
                      <a:cubicBezTo>
                        <a:pt x="0" y="0"/>
                        <a:pt x="0" y="0"/>
                        <a:pt x="0" y="0"/>
                      </a:cubicBezTo>
                      <a:cubicBezTo>
                        <a:pt x="1" y="0"/>
                        <a:pt x="1" y="0"/>
                        <a:pt x="1" y="0"/>
                      </a:cubicBezTo>
                      <a:cubicBezTo>
                        <a:pt x="1" y="0"/>
                        <a:pt x="1"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8" name="Freeform 11669">
                  <a:extLst>
                    <a:ext uri="{FF2B5EF4-FFF2-40B4-BE49-F238E27FC236}">
                      <a16:creationId xmlns:a16="http://schemas.microsoft.com/office/drawing/2014/main" id="{C075F4B8-F9F3-2230-7BF0-00D335A81D4F}"/>
                    </a:ext>
                  </a:extLst>
                </p:cNvPr>
                <p:cNvSpPr>
                  <a:spLocks/>
                </p:cNvSpPr>
                <p:nvPr/>
              </p:nvSpPr>
              <p:spPr bwMode="auto">
                <a:xfrm>
                  <a:off x="4524" y="2492"/>
                  <a:ext cx="14" cy="22"/>
                </a:xfrm>
                <a:custGeom>
                  <a:avLst/>
                  <a:gdLst>
                    <a:gd name="T0" fmla="*/ 4 w 17"/>
                    <a:gd name="T1" fmla="*/ 0 h 27"/>
                    <a:gd name="T2" fmla="*/ 6 w 17"/>
                    <a:gd name="T3" fmla="*/ 2 h 27"/>
                    <a:gd name="T4" fmla="*/ 7 w 17"/>
                    <a:gd name="T5" fmla="*/ 6 h 27"/>
                    <a:gd name="T6" fmla="*/ 6 w 17"/>
                    <a:gd name="T7" fmla="*/ 9 h 27"/>
                    <a:gd name="T8" fmla="*/ 5 w 17"/>
                    <a:gd name="T9" fmla="*/ 10 h 27"/>
                    <a:gd name="T10" fmla="*/ 4 w 17"/>
                    <a:gd name="T11" fmla="*/ 10 h 27"/>
                    <a:gd name="T12" fmla="*/ 4 w 17"/>
                    <a:gd name="T13" fmla="*/ 10 h 27"/>
                    <a:gd name="T14" fmla="*/ 2 w 17"/>
                    <a:gd name="T15" fmla="*/ 10 h 27"/>
                    <a:gd name="T16" fmla="*/ 2 w 17"/>
                    <a:gd name="T17" fmla="*/ 10 h 27"/>
                    <a:gd name="T18" fmla="*/ 1 w 17"/>
                    <a:gd name="T19" fmla="*/ 9 h 27"/>
                    <a:gd name="T20" fmla="*/ 1 w 17"/>
                    <a:gd name="T21" fmla="*/ 9 h 27"/>
                    <a:gd name="T22" fmla="*/ 0 w 17"/>
                    <a:gd name="T23" fmla="*/ 9 h 27"/>
                    <a:gd name="T24" fmla="*/ 1 w 17"/>
                    <a:gd name="T25" fmla="*/ 9 h 27"/>
                    <a:gd name="T26" fmla="*/ 2 w 17"/>
                    <a:gd name="T27" fmla="*/ 11 h 27"/>
                    <a:gd name="T28" fmla="*/ 2 w 17"/>
                    <a:gd name="T29" fmla="*/ 11 h 27"/>
                    <a:gd name="T30" fmla="*/ 2 w 17"/>
                    <a:gd name="T31" fmla="*/ 11 h 27"/>
                    <a:gd name="T32" fmla="*/ 2 w 17"/>
                    <a:gd name="T33" fmla="*/ 11 h 27"/>
                    <a:gd name="T34" fmla="*/ 2 w 17"/>
                    <a:gd name="T35" fmla="*/ 11 h 27"/>
                    <a:gd name="T36" fmla="*/ 2 w 17"/>
                    <a:gd name="T37" fmla="*/ 11 h 27"/>
                    <a:gd name="T38" fmla="*/ 2 w 17"/>
                    <a:gd name="T39" fmla="*/ 10 h 27"/>
                    <a:gd name="T40" fmla="*/ 2 w 17"/>
                    <a:gd name="T41" fmla="*/ 11 h 27"/>
                    <a:gd name="T42" fmla="*/ 2 w 17"/>
                    <a:gd name="T43" fmla="*/ 11 h 27"/>
                    <a:gd name="T44" fmla="*/ 2 w 17"/>
                    <a:gd name="T45" fmla="*/ 11 h 27"/>
                    <a:gd name="T46" fmla="*/ 2 w 17"/>
                    <a:gd name="T47" fmla="*/ 11 h 27"/>
                    <a:gd name="T48" fmla="*/ 2 w 17"/>
                    <a:gd name="T49" fmla="*/ 11 h 27"/>
                    <a:gd name="T50" fmla="*/ 3 w 17"/>
                    <a:gd name="T51" fmla="*/ 11 h 27"/>
                    <a:gd name="T52" fmla="*/ 3 w 17"/>
                    <a:gd name="T53" fmla="*/ 11 h 27"/>
                    <a:gd name="T54" fmla="*/ 3 w 17"/>
                    <a:gd name="T55" fmla="*/ 11 h 27"/>
                    <a:gd name="T56" fmla="*/ 3 w 17"/>
                    <a:gd name="T57" fmla="*/ 11 h 27"/>
                    <a:gd name="T58" fmla="*/ 4 w 17"/>
                    <a:gd name="T59" fmla="*/ 11 h 27"/>
                    <a:gd name="T60" fmla="*/ 4 w 17"/>
                    <a:gd name="T61" fmla="*/ 11 h 27"/>
                    <a:gd name="T62" fmla="*/ 4 w 17"/>
                    <a:gd name="T63" fmla="*/ 11 h 27"/>
                    <a:gd name="T64" fmla="*/ 4 w 17"/>
                    <a:gd name="T65" fmla="*/ 11 h 27"/>
                    <a:gd name="T66" fmla="*/ 4 w 17"/>
                    <a:gd name="T67" fmla="*/ 11 h 27"/>
                    <a:gd name="T68" fmla="*/ 4 w 17"/>
                    <a:gd name="T69" fmla="*/ 11 h 27"/>
                    <a:gd name="T70" fmla="*/ 4 w 17"/>
                    <a:gd name="T71" fmla="*/ 11 h 27"/>
                    <a:gd name="T72" fmla="*/ 4 w 17"/>
                    <a:gd name="T73" fmla="*/ 11 h 27"/>
                    <a:gd name="T74" fmla="*/ 5 w 17"/>
                    <a:gd name="T75" fmla="*/ 11 h 27"/>
                    <a:gd name="T76" fmla="*/ 5 w 17"/>
                    <a:gd name="T77" fmla="*/ 12 h 27"/>
                    <a:gd name="T78" fmla="*/ 5 w 17"/>
                    <a:gd name="T79" fmla="*/ 12 h 27"/>
                    <a:gd name="T80" fmla="*/ 5 w 17"/>
                    <a:gd name="T81" fmla="*/ 11 h 27"/>
                    <a:gd name="T82" fmla="*/ 5 w 17"/>
                    <a:gd name="T83" fmla="*/ 11 h 27"/>
                    <a:gd name="T84" fmla="*/ 5 w 17"/>
                    <a:gd name="T85" fmla="*/ 11 h 27"/>
                    <a:gd name="T86" fmla="*/ 6 w 17"/>
                    <a:gd name="T87" fmla="*/ 11 h 27"/>
                    <a:gd name="T88" fmla="*/ 6 w 17"/>
                    <a:gd name="T89" fmla="*/ 11 h 27"/>
                    <a:gd name="T90" fmla="*/ 7 w 17"/>
                    <a:gd name="T91" fmla="*/ 11 h 27"/>
                    <a:gd name="T92" fmla="*/ 7 w 17"/>
                    <a:gd name="T93" fmla="*/ 11 h 27"/>
                    <a:gd name="T94" fmla="*/ 7 w 17"/>
                    <a:gd name="T95" fmla="*/ 11 h 27"/>
                    <a:gd name="T96" fmla="*/ 7 w 17"/>
                    <a:gd name="T97" fmla="*/ 11 h 27"/>
                    <a:gd name="T98" fmla="*/ 7 w 17"/>
                    <a:gd name="T99" fmla="*/ 11 h 27"/>
                    <a:gd name="T100" fmla="*/ 7 w 17"/>
                    <a:gd name="T101" fmla="*/ 10 h 27"/>
                    <a:gd name="T102" fmla="*/ 8 w 17"/>
                    <a:gd name="T103" fmla="*/ 9 h 27"/>
                    <a:gd name="T104" fmla="*/ 7 w 17"/>
                    <a:gd name="T105" fmla="*/ 9 h 27"/>
                    <a:gd name="T106" fmla="*/ 7 w 17"/>
                    <a:gd name="T107" fmla="*/ 8 h 27"/>
                    <a:gd name="T108" fmla="*/ 7 w 17"/>
                    <a:gd name="T109" fmla="*/ 7 h 27"/>
                    <a:gd name="T110" fmla="*/ 7 w 17"/>
                    <a:gd name="T111" fmla="*/ 5 h 27"/>
                    <a:gd name="T112" fmla="*/ 4 w 17"/>
                    <a:gd name="T113" fmla="*/ 0 h 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 h="27">
                      <a:moveTo>
                        <a:pt x="8" y="0"/>
                      </a:moveTo>
                      <a:cubicBezTo>
                        <a:pt x="8" y="0"/>
                        <a:pt x="8" y="0"/>
                        <a:pt x="8" y="0"/>
                      </a:cubicBezTo>
                      <a:cubicBezTo>
                        <a:pt x="9" y="1"/>
                        <a:pt x="9" y="1"/>
                        <a:pt x="10" y="2"/>
                      </a:cubicBezTo>
                      <a:cubicBezTo>
                        <a:pt x="12" y="3"/>
                        <a:pt x="11" y="5"/>
                        <a:pt x="12" y="6"/>
                      </a:cubicBezTo>
                      <a:cubicBezTo>
                        <a:pt x="14" y="8"/>
                        <a:pt x="12" y="9"/>
                        <a:pt x="13" y="11"/>
                      </a:cubicBezTo>
                      <a:cubicBezTo>
                        <a:pt x="15" y="12"/>
                        <a:pt x="13" y="13"/>
                        <a:pt x="14" y="14"/>
                      </a:cubicBezTo>
                      <a:cubicBezTo>
                        <a:pt x="15" y="16"/>
                        <a:pt x="13" y="16"/>
                        <a:pt x="14" y="17"/>
                      </a:cubicBezTo>
                      <a:cubicBezTo>
                        <a:pt x="15" y="19"/>
                        <a:pt x="13" y="18"/>
                        <a:pt x="13" y="20"/>
                      </a:cubicBezTo>
                      <a:cubicBezTo>
                        <a:pt x="15" y="22"/>
                        <a:pt x="12" y="20"/>
                        <a:pt x="12" y="22"/>
                      </a:cubicBezTo>
                      <a:cubicBezTo>
                        <a:pt x="12" y="22"/>
                        <a:pt x="12" y="23"/>
                        <a:pt x="11" y="23"/>
                      </a:cubicBezTo>
                      <a:cubicBezTo>
                        <a:pt x="11" y="23"/>
                        <a:pt x="10" y="23"/>
                        <a:pt x="10" y="23"/>
                      </a:cubicBezTo>
                      <a:cubicBezTo>
                        <a:pt x="10" y="22"/>
                        <a:pt x="9" y="22"/>
                        <a:pt x="9" y="22"/>
                      </a:cubicBezTo>
                      <a:cubicBezTo>
                        <a:pt x="9" y="22"/>
                        <a:pt x="8" y="22"/>
                        <a:pt x="8" y="23"/>
                      </a:cubicBezTo>
                      <a:cubicBezTo>
                        <a:pt x="8" y="23"/>
                        <a:pt x="8" y="23"/>
                        <a:pt x="8" y="23"/>
                      </a:cubicBezTo>
                      <a:cubicBezTo>
                        <a:pt x="8" y="23"/>
                        <a:pt x="7" y="23"/>
                        <a:pt x="7" y="23"/>
                      </a:cubicBezTo>
                      <a:cubicBezTo>
                        <a:pt x="6" y="22"/>
                        <a:pt x="6" y="22"/>
                        <a:pt x="5" y="22"/>
                      </a:cubicBezTo>
                      <a:cubicBezTo>
                        <a:pt x="5" y="22"/>
                        <a:pt x="5" y="22"/>
                        <a:pt x="5" y="22"/>
                      </a:cubicBezTo>
                      <a:cubicBezTo>
                        <a:pt x="5" y="23"/>
                        <a:pt x="5" y="23"/>
                        <a:pt x="5" y="23"/>
                      </a:cubicBezTo>
                      <a:cubicBezTo>
                        <a:pt x="4" y="23"/>
                        <a:pt x="3" y="21"/>
                        <a:pt x="2" y="20"/>
                      </a:cubicBezTo>
                      <a:cubicBezTo>
                        <a:pt x="2" y="20"/>
                        <a:pt x="2" y="20"/>
                        <a:pt x="1" y="20"/>
                      </a:cubicBezTo>
                      <a:cubicBezTo>
                        <a:pt x="1" y="20"/>
                        <a:pt x="1" y="21"/>
                        <a:pt x="1" y="21"/>
                      </a:cubicBezTo>
                      <a:cubicBezTo>
                        <a:pt x="1" y="21"/>
                        <a:pt x="1" y="21"/>
                        <a:pt x="1" y="21"/>
                      </a:cubicBezTo>
                      <a:cubicBezTo>
                        <a:pt x="1" y="21"/>
                        <a:pt x="1" y="21"/>
                        <a:pt x="0" y="21"/>
                      </a:cubicBezTo>
                      <a:cubicBezTo>
                        <a:pt x="0" y="21"/>
                        <a:pt x="0" y="21"/>
                        <a:pt x="0" y="21"/>
                      </a:cubicBezTo>
                      <a:cubicBezTo>
                        <a:pt x="0" y="21"/>
                        <a:pt x="0" y="21"/>
                        <a:pt x="0" y="21"/>
                      </a:cubicBezTo>
                      <a:cubicBezTo>
                        <a:pt x="1" y="21"/>
                        <a:pt x="1" y="21"/>
                        <a:pt x="1" y="21"/>
                      </a:cubicBezTo>
                      <a:cubicBezTo>
                        <a:pt x="1" y="22"/>
                        <a:pt x="2" y="22"/>
                        <a:pt x="2" y="23"/>
                      </a:cubicBezTo>
                      <a:cubicBezTo>
                        <a:pt x="2" y="23"/>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4" y="23"/>
                        <a:pt x="4" y="23"/>
                        <a:pt x="4" y="23"/>
                      </a:cubicBezTo>
                      <a:cubicBezTo>
                        <a:pt x="4" y="23"/>
                        <a:pt x="5" y="24"/>
                        <a:pt x="5" y="25"/>
                      </a:cubicBezTo>
                      <a:cubicBezTo>
                        <a:pt x="5" y="25"/>
                        <a:pt x="5" y="25"/>
                        <a:pt x="5" y="25"/>
                      </a:cubicBezTo>
                      <a:cubicBezTo>
                        <a:pt x="5" y="25"/>
                        <a:pt x="5" y="25"/>
                        <a:pt x="5" y="25"/>
                      </a:cubicBezTo>
                      <a:cubicBezTo>
                        <a:pt x="5" y="25"/>
                        <a:pt x="5"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7"/>
                        <a:pt x="10" y="27"/>
                      </a:cubicBezTo>
                      <a:cubicBezTo>
                        <a:pt x="10" y="27"/>
                        <a:pt x="10" y="27"/>
                        <a:pt x="10" y="27"/>
                      </a:cubicBezTo>
                      <a:cubicBezTo>
                        <a:pt x="10" y="27"/>
                        <a:pt x="10" y="27"/>
                        <a:pt x="10" y="27"/>
                      </a:cubicBezTo>
                      <a:cubicBezTo>
                        <a:pt x="10" y="27"/>
                        <a:pt x="10" y="27"/>
                        <a:pt x="10" y="27"/>
                      </a:cubicBezTo>
                      <a:cubicBezTo>
                        <a:pt x="11" y="27"/>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2" y="26"/>
                      </a:cubicBezTo>
                      <a:cubicBezTo>
                        <a:pt x="12" y="26"/>
                        <a:pt x="12"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6" y="25"/>
                        <a:pt x="16" y="24"/>
                      </a:cubicBezTo>
                      <a:cubicBezTo>
                        <a:pt x="16" y="24"/>
                        <a:pt x="16" y="23"/>
                        <a:pt x="16" y="23"/>
                      </a:cubicBezTo>
                      <a:cubicBezTo>
                        <a:pt x="16" y="23"/>
                        <a:pt x="16" y="22"/>
                        <a:pt x="16" y="22"/>
                      </a:cubicBezTo>
                      <a:cubicBezTo>
                        <a:pt x="16" y="22"/>
                        <a:pt x="17" y="22"/>
                        <a:pt x="17" y="21"/>
                      </a:cubicBezTo>
                      <a:cubicBezTo>
                        <a:pt x="17" y="21"/>
                        <a:pt x="17" y="21"/>
                        <a:pt x="16" y="20"/>
                      </a:cubicBezTo>
                      <a:cubicBezTo>
                        <a:pt x="16" y="20"/>
                        <a:pt x="16" y="20"/>
                        <a:pt x="16" y="20"/>
                      </a:cubicBezTo>
                      <a:cubicBezTo>
                        <a:pt x="16" y="19"/>
                        <a:pt x="17" y="19"/>
                        <a:pt x="17" y="19"/>
                      </a:cubicBezTo>
                      <a:cubicBezTo>
                        <a:pt x="17" y="18"/>
                        <a:pt x="17" y="18"/>
                        <a:pt x="16" y="18"/>
                      </a:cubicBezTo>
                      <a:cubicBezTo>
                        <a:pt x="16" y="17"/>
                        <a:pt x="16" y="17"/>
                        <a:pt x="16" y="17"/>
                      </a:cubicBezTo>
                      <a:cubicBezTo>
                        <a:pt x="16" y="16"/>
                        <a:pt x="16" y="16"/>
                        <a:pt x="16" y="15"/>
                      </a:cubicBezTo>
                      <a:cubicBezTo>
                        <a:pt x="16" y="15"/>
                        <a:pt x="16" y="14"/>
                        <a:pt x="16" y="14"/>
                      </a:cubicBezTo>
                      <a:cubicBezTo>
                        <a:pt x="15" y="12"/>
                        <a:pt x="16" y="12"/>
                        <a:pt x="14" y="10"/>
                      </a:cubicBezTo>
                      <a:cubicBezTo>
                        <a:pt x="13" y="8"/>
                        <a:pt x="14" y="7"/>
                        <a:pt x="12" y="5"/>
                      </a:cubicBezTo>
                      <a:cubicBezTo>
                        <a:pt x="11" y="4"/>
                        <a:pt x="11" y="2"/>
                        <a:pt x="9" y="0"/>
                      </a:cubicBezTo>
                      <a:cubicBezTo>
                        <a:pt x="9" y="0"/>
                        <a:pt x="9" y="0"/>
                        <a:pt x="8" y="0"/>
                      </a:cubicBezTo>
                    </a:path>
                  </a:pathLst>
                </a:custGeom>
                <a:solidFill>
                  <a:srgbClr val="A789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89" name="Freeform 11670">
                  <a:extLst>
                    <a:ext uri="{FF2B5EF4-FFF2-40B4-BE49-F238E27FC236}">
                      <a16:creationId xmlns:a16="http://schemas.microsoft.com/office/drawing/2014/main" id="{41E30A00-D553-60E3-1801-F6E3FD1F49BC}"/>
                    </a:ext>
                  </a:extLst>
                </p:cNvPr>
                <p:cNvSpPr>
                  <a:spLocks/>
                </p:cNvSpPr>
                <p:nvPr/>
              </p:nvSpPr>
              <p:spPr bwMode="auto">
                <a:xfrm>
                  <a:off x="4531" y="2491"/>
                  <a:ext cx="1" cy="1"/>
                </a:xfrm>
                <a:custGeom>
                  <a:avLst/>
                  <a:gdLst>
                    <a:gd name="T0" fmla="*/ 0 w 1"/>
                    <a:gd name="T1" fmla="*/ 0 h 1"/>
                    <a:gd name="T2" fmla="*/ 0 w 1"/>
                    <a:gd name="T3" fmla="*/ 0 h 1"/>
                    <a:gd name="T4" fmla="*/ 0 w 1"/>
                    <a:gd name="T5" fmla="*/ 1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0"/>
                        <a:pt x="0" y="1"/>
                      </a:cubicBezTo>
                      <a:cubicBezTo>
                        <a:pt x="0" y="1"/>
                        <a:pt x="0" y="1"/>
                        <a:pt x="0" y="1"/>
                      </a:cubicBezTo>
                      <a:cubicBezTo>
                        <a:pt x="0" y="0"/>
                        <a:pt x="0" y="0"/>
                        <a:pt x="0"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0" name="Freeform 11671">
                  <a:extLst>
                    <a:ext uri="{FF2B5EF4-FFF2-40B4-BE49-F238E27FC236}">
                      <a16:creationId xmlns:a16="http://schemas.microsoft.com/office/drawing/2014/main" id="{49F8EB39-DB58-52CA-FE3D-C645D5AD6F56}"/>
                    </a:ext>
                  </a:extLst>
                </p:cNvPr>
                <p:cNvSpPr>
                  <a:spLocks/>
                </p:cNvSpPr>
                <p:nvPr/>
              </p:nvSpPr>
              <p:spPr bwMode="auto">
                <a:xfrm>
                  <a:off x="4522" y="2489"/>
                  <a:ext cx="1" cy="1"/>
                </a:xfrm>
                <a:custGeom>
                  <a:avLst/>
                  <a:gdLst>
                    <a:gd name="T0" fmla="*/ 1 w 2"/>
                    <a:gd name="T1" fmla="*/ 0 h 2"/>
                    <a:gd name="T2" fmla="*/ 1 w 2"/>
                    <a:gd name="T3" fmla="*/ 1 h 2"/>
                    <a:gd name="T4" fmla="*/ 1 w 2"/>
                    <a:gd name="T5" fmla="*/ 1 h 2"/>
                    <a:gd name="T6" fmla="*/ 1 w 2"/>
                    <a:gd name="T7" fmla="*/ 1 h 2"/>
                    <a:gd name="T8" fmla="*/ 1 w 2"/>
                    <a:gd name="T9" fmla="*/ 0 h 2"/>
                    <a:gd name="T10" fmla="*/ 1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0"/>
                      </a:moveTo>
                      <a:cubicBezTo>
                        <a:pt x="0" y="0"/>
                        <a:pt x="0" y="1"/>
                        <a:pt x="1" y="2"/>
                      </a:cubicBezTo>
                      <a:cubicBezTo>
                        <a:pt x="2" y="2"/>
                        <a:pt x="2" y="2"/>
                        <a:pt x="2" y="2"/>
                      </a:cubicBezTo>
                      <a:cubicBezTo>
                        <a:pt x="2" y="2"/>
                        <a:pt x="2" y="2"/>
                        <a:pt x="2" y="2"/>
                      </a:cubicBezTo>
                      <a:cubicBezTo>
                        <a:pt x="2" y="2"/>
                        <a:pt x="0" y="0"/>
                        <a:pt x="1" y="0"/>
                      </a:cubicBezTo>
                      <a:cubicBezTo>
                        <a:pt x="1" y="0"/>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1" name="Freeform 11672">
                  <a:extLst>
                    <a:ext uri="{FF2B5EF4-FFF2-40B4-BE49-F238E27FC236}">
                      <a16:creationId xmlns:a16="http://schemas.microsoft.com/office/drawing/2014/main" id="{7A056ED1-824A-A48C-84FD-A62BC6DE6A6C}"/>
                    </a:ext>
                  </a:extLst>
                </p:cNvPr>
                <p:cNvSpPr>
                  <a:spLocks/>
                </p:cNvSpPr>
                <p:nvPr/>
              </p:nvSpPr>
              <p:spPr bwMode="auto">
                <a:xfrm>
                  <a:off x="4519" y="2486"/>
                  <a:ext cx="1" cy="3"/>
                </a:xfrm>
                <a:custGeom>
                  <a:avLst/>
                  <a:gdLst>
                    <a:gd name="T0" fmla="*/ 0 w 2"/>
                    <a:gd name="T1" fmla="*/ 0 h 3"/>
                    <a:gd name="T2" fmla="*/ 0 w 2"/>
                    <a:gd name="T3" fmla="*/ 0 h 3"/>
                    <a:gd name="T4" fmla="*/ 1 w 2"/>
                    <a:gd name="T5" fmla="*/ 3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0"/>
                        <a:pt x="0" y="0"/>
                        <a:pt x="0" y="0"/>
                      </a:cubicBezTo>
                      <a:cubicBezTo>
                        <a:pt x="0" y="1"/>
                        <a:pt x="1" y="3"/>
                        <a:pt x="1" y="3"/>
                      </a:cubicBezTo>
                      <a:cubicBezTo>
                        <a:pt x="2" y="3"/>
                        <a:pt x="1"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2" name="Freeform 11673">
                  <a:extLst>
                    <a:ext uri="{FF2B5EF4-FFF2-40B4-BE49-F238E27FC236}">
                      <a16:creationId xmlns:a16="http://schemas.microsoft.com/office/drawing/2014/main" id="{5C8DD479-C1CE-F0DA-A68E-2E7E833C504E}"/>
                    </a:ext>
                  </a:extLst>
                </p:cNvPr>
                <p:cNvSpPr>
                  <a:spLocks/>
                </p:cNvSpPr>
                <p:nvPr/>
              </p:nvSpPr>
              <p:spPr bwMode="auto">
                <a:xfrm>
                  <a:off x="4522" y="2493"/>
                  <a:ext cx="1" cy="2"/>
                </a:xfrm>
                <a:custGeom>
                  <a:avLst/>
                  <a:gdLst>
                    <a:gd name="T0" fmla="*/ 1 w 2"/>
                    <a:gd name="T1" fmla="*/ 0 h 3"/>
                    <a:gd name="T2" fmla="*/ 0 w 2"/>
                    <a:gd name="T3" fmla="*/ 0 h 3"/>
                    <a:gd name="T4" fmla="*/ 1 w 2"/>
                    <a:gd name="T5" fmla="*/ 1 h 3"/>
                    <a:gd name="T6" fmla="*/ 1 w 2"/>
                    <a:gd name="T7" fmla="*/ 0 h 3"/>
                    <a:gd name="T8" fmla="*/ 1 w 2"/>
                    <a:gd name="T9" fmla="*/ 0 h 3"/>
                    <a:gd name="T10" fmla="*/ 1 w 2"/>
                    <a:gd name="T11" fmla="*/ 0 h 3"/>
                    <a:gd name="T12" fmla="*/ 1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1" y="0"/>
                      </a:moveTo>
                      <a:cubicBezTo>
                        <a:pt x="0" y="0"/>
                        <a:pt x="0" y="0"/>
                        <a:pt x="0" y="0"/>
                      </a:cubicBezTo>
                      <a:cubicBezTo>
                        <a:pt x="0" y="1"/>
                        <a:pt x="1" y="3"/>
                        <a:pt x="2" y="3"/>
                      </a:cubicBezTo>
                      <a:cubicBezTo>
                        <a:pt x="2" y="3"/>
                        <a:pt x="0" y="0"/>
                        <a:pt x="1" y="0"/>
                      </a:cubicBezTo>
                      <a:cubicBezTo>
                        <a:pt x="1" y="0"/>
                        <a:pt x="1" y="0"/>
                        <a:pt x="1" y="0"/>
                      </a:cubicBezTo>
                      <a:cubicBezTo>
                        <a:pt x="1" y="0"/>
                        <a:pt x="1" y="0"/>
                        <a:pt x="1" y="0"/>
                      </a:cubicBezTo>
                      <a:cubicBezTo>
                        <a:pt x="1" y="0"/>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3" name="Freeform 11674">
                  <a:extLst>
                    <a:ext uri="{FF2B5EF4-FFF2-40B4-BE49-F238E27FC236}">
                      <a16:creationId xmlns:a16="http://schemas.microsoft.com/office/drawing/2014/main" id="{160CDF31-F3D0-768B-813A-C62F3D35C381}"/>
                    </a:ext>
                  </a:extLst>
                </p:cNvPr>
                <p:cNvSpPr>
                  <a:spLocks noEditPoints="1"/>
                </p:cNvSpPr>
                <p:nvPr/>
              </p:nvSpPr>
              <p:spPr bwMode="auto">
                <a:xfrm>
                  <a:off x="4516" y="2490"/>
                  <a:ext cx="3" cy="4"/>
                </a:xfrm>
                <a:custGeom>
                  <a:avLst/>
                  <a:gdLst>
                    <a:gd name="T0" fmla="*/ 0 w 4"/>
                    <a:gd name="T1" fmla="*/ 0 h 5"/>
                    <a:gd name="T2" fmla="*/ 2 w 4"/>
                    <a:gd name="T3" fmla="*/ 2 h 5"/>
                    <a:gd name="T4" fmla="*/ 2 w 4"/>
                    <a:gd name="T5" fmla="*/ 2 h 5"/>
                    <a:gd name="T6" fmla="*/ 2 w 4"/>
                    <a:gd name="T7" fmla="*/ 2 h 5"/>
                    <a:gd name="T8" fmla="*/ 2 w 4"/>
                    <a:gd name="T9" fmla="*/ 2 h 5"/>
                    <a:gd name="T10" fmla="*/ 0 w 4"/>
                    <a:gd name="T11" fmla="*/ 0 h 5"/>
                    <a:gd name="T12" fmla="*/ 0 w 4"/>
                    <a:gd name="T13" fmla="*/ 0 h 5"/>
                    <a:gd name="T14" fmla="*/ 0 w 4"/>
                    <a:gd name="T15" fmla="*/ 0 h 5"/>
                    <a:gd name="T16" fmla="*/ 0 w 4"/>
                    <a:gd name="T17" fmla="*/ 0 h 5"/>
                    <a:gd name="T18" fmla="*/ 0 w 4"/>
                    <a:gd name="T19" fmla="*/ 0 h 5"/>
                    <a:gd name="T20" fmla="*/ 0 w 4"/>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5">
                      <a:moveTo>
                        <a:pt x="0" y="0"/>
                      </a:moveTo>
                      <a:cubicBezTo>
                        <a:pt x="1" y="1"/>
                        <a:pt x="2" y="3"/>
                        <a:pt x="2" y="3"/>
                      </a:cubicBezTo>
                      <a:cubicBezTo>
                        <a:pt x="2" y="4"/>
                        <a:pt x="3" y="5"/>
                        <a:pt x="3" y="5"/>
                      </a:cubicBezTo>
                      <a:cubicBezTo>
                        <a:pt x="3" y="5"/>
                        <a:pt x="3" y="5"/>
                        <a:pt x="3" y="5"/>
                      </a:cubicBezTo>
                      <a:cubicBezTo>
                        <a:pt x="4" y="5"/>
                        <a:pt x="2" y="2"/>
                        <a:pt x="2" y="2"/>
                      </a:cubicBezTo>
                      <a:cubicBezTo>
                        <a:pt x="2" y="1"/>
                        <a:pt x="1"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4" name="Freeform 11675">
                  <a:extLst>
                    <a:ext uri="{FF2B5EF4-FFF2-40B4-BE49-F238E27FC236}">
                      <a16:creationId xmlns:a16="http://schemas.microsoft.com/office/drawing/2014/main" id="{9ED696D6-1915-77AF-2DB4-C65210BAFFD1}"/>
                    </a:ext>
                  </a:extLst>
                </p:cNvPr>
                <p:cNvSpPr>
                  <a:spLocks noEditPoints="1"/>
                </p:cNvSpPr>
                <p:nvPr/>
              </p:nvSpPr>
              <p:spPr bwMode="auto">
                <a:xfrm>
                  <a:off x="4515" y="2486"/>
                  <a:ext cx="2" cy="2"/>
                </a:xfrm>
                <a:custGeom>
                  <a:avLst/>
                  <a:gdLst>
                    <a:gd name="T0" fmla="*/ 2 w 2"/>
                    <a:gd name="T1" fmla="*/ 1 h 3"/>
                    <a:gd name="T2" fmla="*/ 2 w 2"/>
                    <a:gd name="T3" fmla="*/ 1 h 3"/>
                    <a:gd name="T4" fmla="*/ 2 w 2"/>
                    <a:gd name="T5" fmla="*/ 1 h 3"/>
                    <a:gd name="T6" fmla="*/ 2 w 2"/>
                    <a:gd name="T7" fmla="*/ 1 h 3"/>
                    <a:gd name="T8" fmla="*/ 2 w 2"/>
                    <a:gd name="T9" fmla="*/ 1 h 3"/>
                    <a:gd name="T10" fmla="*/ 1 w 2"/>
                    <a:gd name="T11" fmla="*/ 0 h 3"/>
                    <a:gd name="T12" fmla="*/ 2 w 2"/>
                    <a:gd name="T13" fmla="*/ 1 h 3"/>
                    <a:gd name="T14" fmla="*/ 2 w 2"/>
                    <a:gd name="T15" fmla="*/ 1 h 3"/>
                    <a:gd name="T16" fmla="*/ 1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2" y="1"/>
                      </a:moveTo>
                      <a:cubicBezTo>
                        <a:pt x="2" y="1"/>
                        <a:pt x="2" y="1"/>
                        <a:pt x="2" y="1"/>
                      </a:cubicBezTo>
                      <a:cubicBezTo>
                        <a:pt x="2" y="1"/>
                        <a:pt x="2" y="1"/>
                        <a:pt x="2" y="1"/>
                      </a:cubicBezTo>
                      <a:cubicBezTo>
                        <a:pt x="2" y="1"/>
                        <a:pt x="2" y="1"/>
                        <a:pt x="2" y="1"/>
                      </a:cubicBezTo>
                      <a:cubicBezTo>
                        <a:pt x="2" y="1"/>
                        <a:pt x="2" y="1"/>
                        <a:pt x="2" y="1"/>
                      </a:cubicBezTo>
                      <a:moveTo>
                        <a:pt x="1" y="0"/>
                      </a:moveTo>
                      <a:cubicBezTo>
                        <a:pt x="0" y="0"/>
                        <a:pt x="1" y="2"/>
                        <a:pt x="2" y="3"/>
                      </a:cubicBezTo>
                      <a:cubicBezTo>
                        <a:pt x="1" y="3"/>
                        <a:pt x="1" y="1"/>
                        <a:pt x="2" y="1"/>
                      </a:cubicBezTo>
                      <a:cubicBezTo>
                        <a:pt x="1" y="0"/>
                        <a:pt x="1" y="0"/>
                        <a:pt x="1"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5" name="Freeform 11676">
                  <a:extLst>
                    <a:ext uri="{FF2B5EF4-FFF2-40B4-BE49-F238E27FC236}">
                      <a16:creationId xmlns:a16="http://schemas.microsoft.com/office/drawing/2014/main" id="{36E62BBE-4103-AB64-8493-4289CCCD2CBB}"/>
                    </a:ext>
                  </a:extLst>
                </p:cNvPr>
                <p:cNvSpPr>
                  <a:spLocks noEditPoints="1"/>
                </p:cNvSpPr>
                <p:nvPr/>
              </p:nvSpPr>
              <p:spPr bwMode="auto">
                <a:xfrm>
                  <a:off x="4527" y="2499"/>
                  <a:ext cx="1" cy="3"/>
                </a:xfrm>
                <a:custGeom>
                  <a:avLst/>
                  <a:gdLst>
                    <a:gd name="T0" fmla="*/ 0 w 2"/>
                    <a:gd name="T1" fmla="*/ 0 h 4"/>
                    <a:gd name="T2" fmla="*/ 0 w 2"/>
                    <a:gd name="T3" fmla="*/ 0 h 4"/>
                    <a:gd name="T4" fmla="*/ 1 w 2"/>
                    <a:gd name="T5" fmla="*/ 2 h 4"/>
                    <a:gd name="T6" fmla="*/ 1 w 2"/>
                    <a:gd name="T7" fmla="*/ 2 h 4"/>
                    <a:gd name="T8" fmla="*/ 1 w 2"/>
                    <a:gd name="T9" fmla="*/ 2 h 4"/>
                    <a:gd name="T10" fmla="*/ 0 w 2"/>
                    <a:gd name="T11" fmla="*/ 0 h 4"/>
                    <a:gd name="T12" fmla="*/ 0 w 2"/>
                    <a:gd name="T13" fmla="*/ 0 h 4"/>
                    <a:gd name="T14" fmla="*/ 0 w 2"/>
                    <a:gd name="T15" fmla="*/ 0 h 4"/>
                    <a:gd name="T16" fmla="*/ 0 w 2"/>
                    <a:gd name="T17" fmla="*/ 0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0"/>
                      </a:moveTo>
                      <a:cubicBezTo>
                        <a:pt x="0" y="0"/>
                        <a:pt x="0" y="0"/>
                        <a:pt x="0" y="0"/>
                      </a:cubicBezTo>
                      <a:cubicBezTo>
                        <a:pt x="1" y="1"/>
                        <a:pt x="1" y="3"/>
                        <a:pt x="1" y="4"/>
                      </a:cubicBezTo>
                      <a:cubicBezTo>
                        <a:pt x="1" y="4"/>
                        <a:pt x="1" y="4"/>
                        <a:pt x="1" y="4"/>
                      </a:cubicBezTo>
                      <a:cubicBezTo>
                        <a:pt x="2" y="4"/>
                        <a:pt x="2" y="3"/>
                        <a:pt x="1" y="2"/>
                      </a:cubicBezTo>
                      <a:cubicBezTo>
                        <a:pt x="1" y="1"/>
                        <a:pt x="0" y="0"/>
                        <a:pt x="0" y="0"/>
                      </a:cubicBezTo>
                      <a:moveTo>
                        <a:pt x="0" y="0"/>
                      </a:moveTo>
                      <a:cubicBezTo>
                        <a:pt x="0" y="0"/>
                        <a:pt x="0" y="0"/>
                        <a:pt x="0" y="0"/>
                      </a:cubicBezTo>
                      <a:cubicBezTo>
                        <a:pt x="0" y="0"/>
                        <a:pt x="0" y="0"/>
                        <a:pt x="0" y="0"/>
                      </a:cubicBezTo>
                      <a:cubicBezTo>
                        <a:pt x="0" y="0"/>
                        <a:pt x="0"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6" name="Freeform 11677">
                  <a:extLst>
                    <a:ext uri="{FF2B5EF4-FFF2-40B4-BE49-F238E27FC236}">
                      <a16:creationId xmlns:a16="http://schemas.microsoft.com/office/drawing/2014/main" id="{EB9BF23B-F7EB-EB15-3437-2956FD13CE36}"/>
                    </a:ext>
                  </a:extLst>
                </p:cNvPr>
                <p:cNvSpPr>
                  <a:spLocks noEditPoints="1"/>
                </p:cNvSpPr>
                <p:nvPr/>
              </p:nvSpPr>
              <p:spPr bwMode="auto">
                <a:xfrm>
                  <a:off x="4521" y="2498"/>
                  <a:ext cx="3" cy="3"/>
                </a:xfrm>
                <a:custGeom>
                  <a:avLst/>
                  <a:gdLst>
                    <a:gd name="T0" fmla="*/ 1 w 4"/>
                    <a:gd name="T1" fmla="*/ 0 h 4"/>
                    <a:gd name="T2" fmla="*/ 2 w 4"/>
                    <a:gd name="T3" fmla="*/ 2 h 4"/>
                    <a:gd name="T4" fmla="*/ 2 w 4"/>
                    <a:gd name="T5" fmla="*/ 2 h 4"/>
                    <a:gd name="T6" fmla="*/ 2 w 4"/>
                    <a:gd name="T7" fmla="*/ 0 h 4"/>
                    <a:gd name="T8" fmla="*/ 1 w 4"/>
                    <a:gd name="T9" fmla="*/ 0 h 4"/>
                    <a:gd name="T10" fmla="*/ 2 w 4"/>
                    <a:gd name="T11" fmla="*/ 0 h 4"/>
                    <a:gd name="T12" fmla="*/ 2 w 4"/>
                    <a:gd name="T13" fmla="*/ 0 h 4"/>
                    <a:gd name="T14" fmla="*/ 2 w 4"/>
                    <a:gd name="T15" fmla="*/ 1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1" y="0"/>
                      </a:moveTo>
                      <a:cubicBezTo>
                        <a:pt x="0" y="0"/>
                        <a:pt x="3" y="4"/>
                        <a:pt x="4" y="4"/>
                      </a:cubicBezTo>
                      <a:cubicBezTo>
                        <a:pt x="3" y="4"/>
                        <a:pt x="3" y="3"/>
                        <a:pt x="2" y="3"/>
                      </a:cubicBezTo>
                      <a:cubicBezTo>
                        <a:pt x="2" y="2"/>
                        <a:pt x="2" y="1"/>
                        <a:pt x="2" y="0"/>
                      </a:cubicBezTo>
                      <a:cubicBezTo>
                        <a:pt x="1" y="0"/>
                        <a:pt x="1" y="0"/>
                        <a:pt x="1" y="0"/>
                      </a:cubicBezTo>
                      <a:moveTo>
                        <a:pt x="2" y="0"/>
                      </a:moveTo>
                      <a:cubicBezTo>
                        <a:pt x="2" y="0"/>
                        <a:pt x="2" y="0"/>
                        <a:pt x="2" y="0"/>
                      </a:cubicBezTo>
                      <a:cubicBezTo>
                        <a:pt x="2" y="0"/>
                        <a:pt x="2" y="0"/>
                        <a:pt x="2" y="1"/>
                      </a:cubicBezTo>
                      <a:cubicBezTo>
                        <a:pt x="2" y="0"/>
                        <a:pt x="2" y="0"/>
                        <a:pt x="2"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7" name="Freeform 11678">
                  <a:extLst>
                    <a:ext uri="{FF2B5EF4-FFF2-40B4-BE49-F238E27FC236}">
                      <a16:creationId xmlns:a16="http://schemas.microsoft.com/office/drawing/2014/main" id="{D8CF8E7A-E77C-A0AB-9707-697CAC279040}"/>
                    </a:ext>
                  </a:extLst>
                </p:cNvPr>
                <p:cNvSpPr>
                  <a:spLocks/>
                </p:cNvSpPr>
                <p:nvPr/>
              </p:nvSpPr>
              <p:spPr bwMode="auto">
                <a:xfrm>
                  <a:off x="4517" y="2495"/>
                  <a:ext cx="2" cy="4"/>
                </a:xfrm>
                <a:custGeom>
                  <a:avLst/>
                  <a:gdLst>
                    <a:gd name="T0" fmla="*/ 0 w 2"/>
                    <a:gd name="T1" fmla="*/ 0 h 4"/>
                    <a:gd name="T2" fmla="*/ 0 w 2"/>
                    <a:gd name="T3" fmla="*/ 2 h 4"/>
                    <a:gd name="T4" fmla="*/ 1 w 2"/>
                    <a:gd name="T5" fmla="*/ 4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0" y="1"/>
                        <a:pt x="0" y="2"/>
                        <a:pt x="0" y="2"/>
                      </a:cubicBezTo>
                      <a:cubicBezTo>
                        <a:pt x="1" y="3"/>
                        <a:pt x="1" y="4"/>
                        <a:pt x="1" y="4"/>
                      </a:cubicBezTo>
                      <a:cubicBezTo>
                        <a:pt x="2" y="4"/>
                        <a:pt x="1" y="1"/>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8" name="Freeform 11679">
                  <a:extLst>
                    <a:ext uri="{FF2B5EF4-FFF2-40B4-BE49-F238E27FC236}">
                      <a16:creationId xmlns:a16="http://schemas.microsoft.com/office/drawing/2014/main" id="{A823772C-9DA2-F8AC-1EBB-7F8A8E66CBDA}"/>
                    </a:ext>
                  </a:extLst>
                </p:cNvPr>
                <p:cNvSpPr>
                  <a:spLocks/>
                </p:cNvSpPr>
                <p:nvPr/>
              </p:nvSpPr>
              <p:spPr bwMode="auto">
                <a:xfrm>
                  <a:off x="4516" y="2495"/>
                  <a:ext cx="1" cy="2"/>
                </a:xfrm>
                <a:custGeom>
                  <a:avLst/>
                  <a:gdLst>
                    <a:gd name="T0" fmla="*/ 0 w 1"/>
                    <a:gd name="T1" fmla="*/ 0 h 3"/>
                    <a:gd name="T2" fmla="*/ 1 w 1"/>
                    <a:gd name="T3" fmla="*/ 1 h 3"/>
                    <a:gd name="T4" fmla="*/ 1 w 1"/>
                    <a:gd name="T5" fmla="*/ 1 h 3"/>
                    <a:gd name="T6" fmla="*/ 1 w 1"/>
                    <a:gd name="T7" fmla="*/ 1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1" y="1"/>
                        <a:pt x="1" y="1"/>
                        <a:pt x="1" y="1"/>
                      </a:cubicBezTo>
                      <a:cubicBezTo>
                        <a:pt x="1" y="2"/>
                        <a:pt x="1" y="3"/>
                        <a:pt x="1" y="3"/>
                      </a:cubicBezTo>
                      <a:cubicBezTo>
                        <a:pt x="1" y="3"/>
                        <a:pt x="1" y="2"/>
                        <a:pt x="1" y="1"/>
                      </a:cubicBezTo>
                      <a:cubicBezTo>
                        <a:pt x="1" y="1"/>
                        <a:pt x="0" y="0"/>
                        <a:pt x="0"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799" name="Freeform 11680">
                  <a:extLst>
                    <a:ext uri="{FF2B5EF4-FFF2-40B4-BE49-F238E27FC236}">
                      <a16:creationId xmlns:a16="http://schemas.microsoft.com/office/drawing/2014/main" id="{1C6BF9F3-5730-8358-66CB-72C13BEF3B74}"/>
                    </a:ext>
                  </a:extLst>
                </p:cNvPr>
                <p:cNvSpPr>
                  <a:spLocks/>
                </p:cNvSpPr>
                <p:nvPr/>
              </p:nvSpPr>
              <p:spPr bwMode="auto">
                <a:xfrm>
                  <a:off x="4514" y="2490"/>
                  <a:ext cx="1" cy="3"/>
                </a:xfrm>
                <a:custGeom>
                  <a:avLst/>
                  <a:gdLst>
                    <a:gd name="T0" fmla="*/ 1 w 2"/>
                    <a:gd name="T1" fmla="*/ 0 h 3"/>
                    <a:gd name="T2" fmla="*/ 1 w 2"/>
                    <a:gd name="T3" fmla="*/ 3 h 3"/>
                    <a:gd name="T4" fmla="*/ 1 w 2"/>
                    <a:gd name="T5" fmla="*/ 0 h 3"/>
                    <a:gd name="T6" fmla="*/ 1 w 2"/>
                    <a:gd name="T7" fmla="*/ 0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0" y="0"/>
                        <a:pt x="1" y="2"/>
                        <a:pt x="2" y="3"/>
                      </a:cubicBezTo>
                      <a:cubicBezTo>
                        <a:pt x="2" y="2"/>
                        <a:pt x="0" y="0"/>
                        <a:pt x="1" y="0"/>
                      </a:cubicBezTo>
                      <a:cubicBezTo>
                        <a:pt x="1" y="0"/>
                        <a:pt x="1" y="0"/>
                        <a:pt x="1" y="0"/>
                      </a:cubicBezTo>
                      <a:cubicBezTo>
                        <a:pt x="1" y="0"/>
                        <a:pt x="1" y="0"/>
                        <a:pt x="1" y="0"/>
                      </a:cubicBezTo>
                    </a:path>
                  </a:pathLst>
                </a:custGeom>
                <a:solidFill>
                  <a:srgbClr val="C1A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0" name="Freeform 11681">
                  <a:extLst>
                    <a:ext uri="{FF2B5EF4-FFF2-40B4-BE49-F238E27FC236}">
                      <a16:creationId xmlns:a16="http://schemas.microsoft.com/office/drawing/2014/main" id="{90869D70-50B6-FD33-A46D-30C8CA90AD28}"/>
                    </a:ext>
                  </a:extLst>
                </p:cNvPr>
                <p:cNvSpPr>
                  <a:spLocks/>
                </p:cNvSpPr>
                <p:nvPr/>
              </p:nvSpPr>
              <p:spPr bwMode="auto">
                <a:xfrm>
                  <a:off x="4525" y="2503"/>
                  <a:ext cx="1" cy="2"/>
                </a:xfrm>
                <a:custGeom>
                  <a:avLst/>
                  <a:gdLst>
                    <a:gd name="T0" fmla="*/ 0 w 1"/>
                    <a:gd name="T1" fmla="*/ 0 h 3"/>
                    <a:gd name="T2" fmla="*/ 0 w 1"/>
                    <a:gd name="T3" fmla="*/ 0 h 3"/>
                    <a:gd name="T4" fmla="*/ 0 w 1"/>
                    <a:gd name="T5" fmla="*/ 1 h 3"/>
                    <a:gd name="T6" fmla="*/ 1 w 1"/>
                    <a:gd name="T7" fmla="*/ 1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0"/>
                        <a:pt x="0" y="0"/>
                        <a:pt x="0" y="0"/>
                      </a:cubicBezTo>
                      <a:cubicBezTo>
                        <a:pt x="1" y="2"/>
                        <a:pt x="1" y="2"/>
                        <a:pt x="0" y="2"/>
                      </a:cubicBezTo>
                      <a:cubicBezTo>
                        <a:pt x="0" y="3"/>
                        <a:pt x="0" y="3"/>
                        <a:pt x="1" y="3"/>
                      </a:cubicBezTo>
                      <a:cubicBezTo>
                        <a:pt x="1" y="3"/>
                        <a:pt x="1" y="1"/>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1" name="Freeform 11682">
                  <a:extLst>
                    <a:ext uri="{FF2B5EF4-FFF2-40B4-BE49-F238E27FC236}">
                      <a16:creationId xmlns:a16="http://schemas.microsoft.com/office/drawing/2014/main" id="{B1E6B6ED-907D-1953-8C08-0F15656758B6}"/>
                    </a:ext>
                  </a:extLst>
                </p:cNvPr>
                <p:cNvSpPr>
                  <a:spLocks noEditPoints="1"/>
                </p:cNvSpPr>
                <p:nvPr/>
              </p:nvSpPr>
              <p:spPr bwMode="auto">
                <a:xfrm>
                  <a:off x="4521" y="2501"/>
                  <a:ext cx="2" cy="4"/>
                </a:xfrm>
                <a:custGeom>
                  <a:avLst/>
                  <a:gdLst>
                    <a:gd name="T0" fmla="*/ 1 w 3"/>
                    <a:gd name="T1" fmla="*/ 2 h 5"/>
                    <a:gd name="T2" fmla="*/ 1 w 3"/>
                    <a:gd name="T3" fmla="*/ 2 h 5"/>
                    <a:gd name="T4" fmla="*/ 1 w 3"/>
                    <a:gd name="T5" fmla="*/ 2 h 5"/>
                    <a:gd name="T6" fmla="*/ 0 w 3"/>
                    <a:gd name="T7" fmla="*/ 1 h 5"/>
                    <a:gd name="T8" fmla="*/ 0 w 3"/>
                    <a:gd name="T9" fmla="*/ 1 h 5"/>
                    <a:gd name="T10" fmla="*/ 1 w 3"/>
                    <a:gd name="T11" fmla="*/ 2 h 5"/>
                    <a:gd name="T12" fmla="*/ 1 w 3"/>
                    <a:gd name="T13" fmla="*/ 2 h 5"/>
                    <a:gd name="T14" fmla="*/ 0 w 3"/>
                    <a:gd name="T15" fmla="*/ 1 h 5"/>
                    <a:gd name="T16" fmla="*/ 0 w 3"/>
                    <a:gd name="T17" fmla="*/ 0 h 5"/>
                    <a:gd name="T18" fmla="*/ 0 w 3"/>
                    <a:gd name="T19" fmla="*/ 1 h 5"/>
                    <a:gd name="T20" fmla="*/ 0 w 3"/>
                    <a:gd name="T21" fmla="*/ 0 h 5"/>
                    <a:gd name="T22" fmla="*/ 0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4"/>
                      </a:moveTo>
                      <a:cubicBezTo>
                        <a:pt x="2" y="5"/>
                        <a:pt x="3" y="5"/>
                        <a:pt x="3" y="5"/>
                      </a:cubicBezTo>
                      <a:cubicBezTo>
                        <a:pt x="3" y="5"/>
                        <a:pt x="2" y="5"/>
                        <a:pt x="2" y="4"/>
                      </a:cubicBezTo>
                      <a:moveTo>
                        <a:pt x="0" y="1"/>
                      </a:moveTo>
                      <a:cubicBezTo>
                        <a:pt x="0" y="1"/>
                        <a:pt x="0" y="1"/>
                        <a:pt x="0" y="1"/>
                      </a:cubicBezTo>
                      <a:cubicBezTo>
                        <a:pt x="0" y="2"/>
                        <a:pt x="0" y="3"/>
                        <a:pt x="1" y="4"/>
                      </a:cubicBezTo>
                      <a:cubicBezTo>
                        <a:pt x="1" y="4"/>
                        <a:pt x="2" y="4"/>
                        <a:pt x="2" y="4"/>
                      </a:cubicBezTo>
                      <a:cubicBezTo>
                        <a:pt x="1" y="4"/>
                        <a:pt x="0" y="1"/>
                        <a:pt x="0" y="1"/>
                      </a:cubicBezTo>
                      <a:moveTo>
                        <a:pt x="0" y="0"/>
                      </a:moveTo>
                      <a:cubicBezTo>
                        <a:pt x="0" y="0"/>
                        <a:pt x="0" y="1"/>
                        <a:pt x="0" y="1"/>
                      </a:cubicBezTo>
                      <a:cubicBezTo>
                        <a:pt x="0" y="0"/>
                        <a:pt x="0" y="0"/>
                        <a:pt x="0" y="0"/>
                      </a:cubicBezTo>
                      <a:cubicBezTo>
                        <a:pt x="0" y="0"/>
                        <a:pt x="0"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2" name="Freeform 11683">
                  <a:extLst>
                    <a:ext uri="{FF2B5EF4-FFF2-40B4-BE49-F238E27FC236}">
                      <a16:creationId xmlns:a16="http://schemas.microsoft.com/office/drawing/2014/main" id="{D4CDEB61-F0D7-1F64-8F58-E97A62259BFE}"/>
                    </a:ext>
                  </a:extLst>
                </p:cNvPr>
                <p:cNvSpPr>
                  <a:spLocks noEditPoints="1"/>
                </p:cNvSpPr>
                <p:nvPr/>
              </p:nvSpPr>
              <p:spPr bwMode="auto">
                <a:xfrm>
                  <a:off x="4518" y="2501"/>
                  <a:ext cx="2" cy="3"/>
                </a:xfrm>
                <a:custGeom>
                  <a:avLst/>
                  <a:gdLst>
                    <a:gd name="T0" fmla="*/ 1 w 3"/>
                    <a:gd name="T1" fmla="*/ 1 h 3"/>
                    <a:gd name="T2" fmla="*/ 1 w 3"/>
                    <a:gd name="T3" fmla="*/ 3 h 3"/>
                    <a:gd name="T4" fmla="*/ 1 w 3"/>
                    <a:gd name="T5" fmla="*/ 1 h 3"/>
                    <a:gd name="T6" fmla="*/ 1 w 3"/>
                    <a:gd name="T7" fmla="*/ 0 h 3"/>
                    <a:gd name="T8" fmla="*/ 1 w 3"/>
                    <a:gd name="T9" fmla="*/ 1 h 3"/>
                    <a:gd name="T10" fmla="*/ 1 w 3"/>
                    <a:gd name="T11" fmla="*/ 0 h 3"/>
                    <a:gd name="T12" fmla="*/ 0 w 3"/>
                    <a:gd name="T13" fmla="*/ 0 h 3"/>
                    <a:gd name="T14" fmla="*/ 1 w 3"/>
                    <a:gd name="T15" fmla="*/ 0 h 3"/>
                    <a:gd name="T16" fmla="*/ 1 w 3"/>
                    <a:gd name="T17" fmla="*/ 0 h 3"/>
                    <a:gd name="T18" fmla="*/ 0 w 3"/>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
                      <a:moveTo>
                        <a:pt x="1" y="1"/>
                      </a:moveTo>
                      <a:cubicBezTo>
                        <a:pt x="1" y="2"/>
                        <a:pt x="2" y="3"/>
                        <a:pt x="3" y="3"/>
                      </a:cubicBezTo>
                      <a:cubicBezTo>
                        <a:pt x="3" y="3"/>
                        <a:pt x="1" y="2"/>
                        <a:pt x="1" y="1"/>
                      </a:cubicBezTo>
                      <a:moveTo>
                        <a:pt x="1" y="0"/>
                      </a:moveTo>
                      <a:cubicBezTo>
                        <a:pt x="1" y="0"/>
                        <a:pt x="1" y="1"/>
                        <a:pt x="1" y="1"/>
                      </a:cubicBezTo>
                      <a:cubicBezTo>
                        <a:pt x="1" y="1"/>
                        <a:pt x="1" y="0"/>
                        <a:pt x="1" y="0"/>
                      </a:cubicBezTo>
                      <a:moveTo>
                        <a:pt x="0" y="0"/>
                      </a:moveTo>
                      <a:cubicBezTo>
                        <a:pt x="0" y="0"/>
                        <a:pt x="1" y="0"/>
                        <a:pt x="1" y="0"/>
                      </a:cubicBezTo>
                      <a:cubicBezTo>
                        <a:pt x="1" y="0"/>
                        <a:pt x="1" y="0"/>
                        <a:pt x="1" y="0"/>
                      </a:cubicBezTo>
                      <a:cubicBezTo>
                        <a:pt x="0" y="0"/>
                        <a:pt x="0" y="0"/>
                        <a:pt x="0" y="0"/>
                      </a:cubicBezTo>
                    </a:path>
                  </a:pathLst>
                </a:custGeom>
                <a:solidFill>
                  <a:srgbClr val="BE9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3" name="Freeform 11684">
                  <a:extLst>
                    <a:ext uri="{FF2B5EF4-FFF2-40B4-BE49-F238E27FC236}">
                      <a16:creationId xmlns:a16="http://schemas.microsoft.com/office/drawing/2014/main" id="{FF7D44B6-48ED-8B2A-18FF-43B317942B91}"/>
                    </a:ext>
                  </a:extLst>
                </p:cNvPr>
                <p:cNvSpPr>
                  <a:spLocks/>
                </p:cNvSpPr>
                <p:nvPr/>
              </p:nvSpPr>
              <p:spPr bwMode="auto">
                <a:xfrm>
                  <a:off x="4732" y="2511"/>
                  <a:ext cx="38" cy="25"/>
                </a:xfrm>
                <a:custGeom>
                  <a:avLst/>
                  <a:gdLst>
                    <a:gd name="T0" fmla="*/ 20 w 46"/>
                    <a:gd name="T1" fmla="*/ 3 h 30"/>
                    <a:gd name="T2" fmla="*/ 17 w 46"/>
                    <a:gd name="T3" fmla="*/ 1 h 30"/>
                    <a:gd name="T4" fmla="*/ 17 w 46"/>
                    <a:gd name="T5" fmla="*/ 1 h 30"/>
                    <a:gd name="T6" fmla="*/ 15 w 46"/>
                    <a:gd name="T7" fmla="*/ 1 h 30"/>
                    <a:gd name="T8" fmla="*/ 14 w 46"/>
                    <a:gd name="T9" fmla="*/ 1 h 30"/>
                    <a:gd name="T10" fmla="*/ 12 w 46"/>
                    <a:gd name="T11" fmla="*/ 1 h 30"/>
                    <a:gd name="T12" fmla="*/ 9 w 46"/>
                    <a:gd name="T13" fmla="*/ 3 h 30"/>
                    <a:gd name="T14" fmla="*/ 7 w 46"/>
                    <a:gd name="T15" fmla="*/ 3 h 30"/>
                    <a:gd name="T16" fmla="*/ 5 w 46"/>
                    <a:gd name="T17" fmla="*/ 5 h 30"/>
                    <a:gd name="T18" fmla="*/ 3 w 46"/>
                    <a:gd name="T19" fmla="*/ 6 h 30"/>
                    <a:gd name="T20" fmla="*/ 2 w 46"/>
                    <a:gd name="T21" fmla="*/ 8 h 30"/>
                    <a:gd name="T22" fmla="*/ 2 w 46"/>
                    <a:gd name="T23" fmla="*/ 9 h 30"/>
                    <a:gd name="T24" fmla="*/ 2 w 46"/>
                    <a:gd name="T25" fmla="*/ 12 h 30"/>
                    <a:gd name="T26" fmla="*/ 2 w 46"/>
                    <a:gd name="T27" fmla="*/ 13 h 30"/>
                    <a:gd name="T28" fmla="*/ 2 w 46"/>
                    <a:gd name="T29" fmla="*/ 13 h 30"/>
                    <a:gd name="T30" fmla="*/ 3 w 46"/>
                    <a:gd name="T31" fmla="*/ 13 h 30"/>
                    <a:gd name="T32" fmla="*/ 3 w 46"/>
                    <a:gd name="T33" fmla="*/ 13 h 30"/>
                    <a:gd name="T34" fmla="*/ 4 w 46"/>
                    <a:gd name="T35" fmla="*/ 14 h 30"/>
                    <a:gd name="T36" fmla="*/ 5 w 46"/>
                    <a:gd name="T37" fmla="*/ 14 h 30"/>
                    <a:gd name="T38" fmla="*/ 6 w 46"/>
                    <a:gd name="T39" fmla="*/ 14 h 30"/>
                    <a:gd name="T40" fmla="*/ 7 w 46"/>
                    <a:gd name="T41" fmla="*/ 14 h 30"/>
                    <a:gd name="T42" fmla="*/ 8 w 46"/>
                    <a:gd name="T43" fmla="*/ 14 h 30"/>
                    <a:gd name="T44" fmla="*/ 9 w 46"/>
                    <a:gd name="T45" fmla="*/ 14 h 30"/>
                    <a:gd name="T46" fmla="*/ 10 w 46"/>
                    <a:gd name="T47" fmla="*/ 13 h 30"/>
                    <a:gd name="T48" fmla="*/ 13 w 46"/>
                    <a:gd name="T49" fmla="*/ 13 h 30"/>
                    <a:gd name="T50" fmla="*/ 14 w 46"/>
                    <a:gd name="T51" fmla="*/ 12 h 30"/>
                    <a:gd name="T52" fmla="*/ 17 w 46"/>
                    <a:gd name="T53" fmla="*/ 11 h 30"/>
                    <a:gd name="T54" fmla="*/ 18 w 46"/>
                    <a:gd name="T55" fmla="*/ 8 h 30"/>
                    <a:gd name="T56" fmla="*/ 21 w 46"/>
                    <a:gd name="T57" fmla="*/ 7 h 30"/>
                    <a:gd name="T58" fmla="*/ 21 w 46"/>
                    <a:gd name="T59" fmla="*/ 5 h 30"/>
                    <a:gd name="T60" fmla="*/ 21 w 46"/>
                    <a:gd name="T61" fmla="*/ 3 h 30"/>
                    <a:gd name="T62" fmla="*/ 20 w 46"/>
                    <a:gd name="T63" fmla="*/ 3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6" h="30">
                      <a:moveTo>
                        <a:pt x="42" y="4"/>
                      </a:moveTo>
                      <a:cubicBezTo>
                        <a:pt x="39" y="4"/>
                        <a:pt x="41" y="1"/>
                        <a:pt x="39" y="1"/>
                      </a:cubicBezTo>
                      <a:cubicBezTo>
                        <a:pt x="37" y="2"/>
                        <a:pt x="37" y="1"/>
                        <a:pt x="36" y="1"/>
                      </a:cubicBezTo>
                      <a:cubicBezTo>
                        <a:pt x="35" y="0"/>
                        <a:pt x="35" y="0"/>
                        <a:pt x="33" y="1"/>
                      </a:cubicBezTo>
                      <a:cubicBezTo>
                        <a:pt x="32" y="1"/>
                        <a:pt x="31" y="1"/>
                        <a:pt x="30" y="1"/>
                      </a:cubicBezTo>
                      <a:cubicBezTo>
                        <a:pt x="29" y="1"/>
                        <a:pt x="28" y="0"/>
                        <a:pt x="27" y="1"/>
                      </a:cubicBezTo>
                      <a:cubicBezTo>
                        <a:pt x="25" y="2"/>
                        <a:pt x="21" y="2"/>
                        <a:pt x="19" y="3"/>
                      </a:cubicBezTo>
                      <a:cubicBezTo>
                        <a:pt x="18" y="5"/>
                        <a:pt x="15" y="4"/>
                        <a:pt x="14" y="6"/>
                      </a:cubicBezTo>
                      <a:cubicBezTo>
                        <a:pt x="14" y="7"/>
                        <a:pt x="11" y="7"/>
                        <a:pt x="10" y="9"/>
                      </a:cubicBezTo>
                      <a:cubicBezTo>
                        <a:pt x="10" y="10"/>
                        <a:pt x="6" y="11"/>
                        <a:pt x="7" y="12"/>
                      </a:cubicBezTo>
                      <a:cubicBezTo>
                        <a:pt x="8" y="13"/>
                        <a:pt x="3" y="15"/>
                        <a:pt x="4" y="16"/>
                      </a:cubicBezTo>
                      <a:cubicBezTo>
                        <a:pt x="5" y="17"/>
                        <a:pt x="1" y="19"/>
                        <a:pt x="3" y="19"/>
                      </a:cubicBezTo>
                      <a:cubicBezTo>
                        <a:pt x="4" y="20"/>
                        <a:pt x="0" y="23"/>
                        <a:pt x="3" y="24"/>
                      </a:cubicBezTo>
                      <a:cubicBezTo>
                        <a:pt x="4" y="24"/>
                        <a:pt x="2" y="27"/>
                        <a:pt x="4" y="26"/>
                      </a:cubicBezTo>
                      <a:cubicBezTo>
                        <a:pt x="5" y="26"/>
                        <a:pt x="5" y="26"/>
                        <a:pt x="5" y="27"/>
                      </a:cubicBezTo>
                      <a:cubicBezTo>
                        <a:pt x="5" y="27"/>
                        <a:pt x="6" y="28"/>
                        <a:pt x="7" y="28"/>
                      </a:cubicBezTo>
                      <a:cubicBezTo>
                        <a:pt x="7" y="28"/>
                        <a:pt x="7" y="28"/>
                        <a:pt x="7" y="28"/>
                      </a:cubicBezTo>
                      <a:cubicBezTo>
                        <a:pt x="8" y="29"/>
                        <a:pt x="8" y="29"/>
                        <a:pt x="9" y="29"/>
                      </a:cubicBezTo>
                      <a:cubicBezTo>
                        <a:pt x="10" y="28"/>
                        <a:pt x="10" y="29"/>
                        <a:pt x="11" y="29"/>
                      </a:cubicBezTo>
                      <a:cubicBezTo>
                        <a:pt x="11" y="29"/>
                        <a:pt x="12" y="30"/>
                        <a:pt x="13" y="29"/>
                      </a:cubicBezTo>
                      <a:cubicBezTo>
                        <a:pt x="14" y="29"/>
                        <a:pt x="14" y="29"/>
                        <a:pt x="15" y="29"/>
                      </a:cubicBezTo>
                      <a:cubicBezTo>
                        <a:pt x="15" y="30"/>
                        <a:pt x="16" y="30"/>
                        <a:pt x="17" y="29"/>
                      </a:cubicBezTo>
                      <a:cubicBezTo>
                        <a:pt x="18" y="29"/>
                        <a:pt x="19" y="29"/>
                        <a:pt x="19" y="29"/>
                      </a:cubicBezTo>
                      <a:cubicBezTo>
                        <a:pt x="20" y="29"/>
                        <a:pt x="21" y="29"/>
                        <a:pt x="22" y="28"/>
                      </a:cubicBezTo>
                      <a:cubicBezTo>
                        <a:pt x="24" y="27"/>
                        <a:pt x="26" y="28"/>
                        <a:pt x="28" y="26"/>
                      </a:cubicBezTo>
                      <a:cubicBezTo>
                        <a:pt x="29" y="26"/>
                        <a:pt x="31" y="25"/>
                        <a:pt x="32" y="24"/>
                      </a:cubicBezTo>
                      <a:cubicBezTo>
                        <a:pt x="33" y="22"/>
                        <a:pt x="37" y="22"/>
                        <a:pt x="37" y="21"/>
                      </a:cubicBezTo>
                      <a:cubicBezTo>
                        <a:pt x="38" y="19"/>
                        <a:pt x="40" y="18"/>
                        <a:pt x="40" y="17"/>
                      </a:cubicBezTo>
                      <a:cubicBezTo>
                        <a:pt x="41" y="16"/>
                        <a:pt x="44" y="15"/>
                        <a:pt x="43" y="13"/>
                      </a:cubicBezTo>
                      <a:cubicBezTo>
                        <a:pt x="43" y="12"/>
                        <a:pt x="45" y="11"/>
                        <a:pt x="44" y="10"/>
                      </a:cubicBezTo>
                      <a:cubicBezTo>
                        <a:pt x="43" y="9"/>
                        <a:pt x="46" y="7"/>
                        <a:pt x="44" y="6"/>
                      </a:cubicBezTo>
                      <a:cubicBezTo>
                        <a:pt x="42" y="6"/>
                        <a:pt x="44" y="4"/>
                        <a:pt x="42"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4" name="Freeform 11685">
                  <a:extLst>
                    <a:ext uri="{FF2B5EF4-FFF2-40B4-BE49-F238E27FC236}">
                      <a16:creationId xmlns:a16="http://schemas.microsoft.com/office/drawing/2014/main" id="{8CB8D23B-4159-9854-4AE4-F8EF5FBC84CC}"/>
                    </a:ext>
                  </a:extLst>
                </p:cNvPr>
                <p:cNvSpPr>
                  <a:spLocks/>
                </p:cNvSpPr>
                <p:nvPr/>
              </p:nvSpPr>
              <p:spPr bwMode="auto">
                <a:xfrm>
                  <a:off x="4732" y="2519"/>
                  <a:ext cx="36" cy="17"/>
                </a:xfrm>
                <a:custGeom>
                  <a:avLst/>
                  <a:gdLst>
                    <a:gd name="T0" fmla="*/ 5 w 44"/>
                    <a:gd name="T1" fmla="*/ 1 h 21"/>
                    <a:gd name="T2" fmla="*/ 5 w 44"/>
                    <a:gd name="T3" fmla="*/ 2 h 21"/>
                    <a:gd name="T4" fmla="*/ 6 w 44"/>
                    <a:gd name="T5" fmla="*/ 3 h 21"/>
                    <a:gd name="T6" fmla="*/ 6 w 44"/>
                    <a:gd name="T7" fmla="*/ 3 h 21"/>
                    <a:gd name="T8" fmla="*/ 6 w 44"/>
                    <a:gd name="T9" fmla="*/ 4 h 21"/>
                    <a:gd name="T10" fmla="*/ 7 w 44"/>
                    <a:gd name="T11" fmla="*/ 4 h 21"/>
                    <a:gd name="T12" fmla="*/ 7 w 44"/>
                    <a:gd name="T13" fmla="*/ 4 h 21"/>
                    <a:gd name="T14" fmla="*/ 8 w 44"/>
                    <a:gd name="T15" fmla="*/ 5 h 21"/>
                    <a:gd name="T16" fmla="*/ 9 w 44"/>
                    <a:gd name="T17" fmla="*/ 5 h 21"/>
                    <a:gd name="T18" fmla="*/ 10 w 44"/>
                    <a:gd name="T19" fmla="*/ 5 h 21"/>
                    <a:gd name="T20" fmla="*/ 11 w 44"/>
                    <a:gd name="T21" fmla="*/ 5 h 21"/>
                    <a:gd name="T22" fmla="*/ 12 w 44"/>
                    <a:gd name="T23" fmla="*/ 4 h 21"/>
                    <a:gd name="T24" fmla="*/ 13 w 44"/>
                    <a:gd name="T25" fmla="*/ 4 h 21"/>
                    <a:gd name="T26" fmla="*/ 16 w 44"/>
                    <a:gd name="T27" fmla="*/ 3 h 21"/>
                    <a:gd name="T28" fmla="*/ 17 w 44"/>
                    <a:gd name="T29" fmla="*/ 2 h 21"/>
                    <a:gd name="T30" fmla="*/ 20 w 44"/>
                    <a:gd name="T31" fmla="*/ 2 h 21"/>
                    <a:gd name="T32" fmla="*/ 20 w 44"/>
                    <a:gd name="T33" fmla="*/ 2 h 21"/>
                    <a:gd name="T34" fmla="*/ 18 w 44"/>
                    <a:gd name="T35" fmla="*/ 3 h 21"/>
                    <a:gd name="T36" fmla="*/ 16 w 44"/>
                    <a:gd name="T37" fmla="*/ 5 h 21"/>
                    <a:gd name="T38" fmla="*/ 14 w 44"/>
                    <a:gd name="T39" fmla="*/ 6 h 21"/>
                    <a:gd name="T40" fmla="*/ 13 w 44"/>
                    <a:gd name="T41" fmla="*/ 7 h 21"/>
                    <a:gd name="T42" fmla="*/ 10 w 44"/>
                    <a:gd name="T43" fmla="*/ 8 h 21"/>
                    <a:gd name="T44" fmla="*/ 9 w 44"/>
                    <a:gd name="T45" fmla="*/ 9 h 21"/>
                    <a:gd name="T46" fmla="*/ 7 w 44"/>
                    <a:gd name="T47" fmla="*/ 9 h 21"/>
                    <a:gd name="T48" fmla="*/ 7 w 44"/>
                    <a:gd name="T49" fmla="*/ 9 h 21"/>
                    <a:gd name="T50" fmla="*/ 6 w 44"/>
                    <a:gd name="T51" fmla="*/ 9 h 21"/>
                    <a:gd name="T52" fmla="*/ 5 w 44"/>
                    <a:gd name="T53" fmla="*/ 9 h 21"/>
                    <a:gd name="T54" fmla="*/ 4 w 44"/>
                    <a:gd name="T55" fmla="*/ 9 h 21"/>
                    <a:gd name="T56" fmla="*/ 3 w 44"/>
                    <a:gd name="T57" fmla="*/ 8 h 21"/>
                    <a:gd name="T58" fmla="*/ 3 w 44"/>
                    <a:gd name="T59" fmla="*/ 8 h 21"/>
                    <a:gd name="T60" fmla="*/ 2 w 44"/>
                    <a:gd name="T61" fmla="*/ 8 h 21"/>
                    <a:gd name="T62" fmla="*/ 2 w 44"/>
                    <a:gd name="T63" fmla="*/ 7 h 21"/>
                    <a:gd name="T64" fmla="*/ 2 w 44"/>
                    <a:gd name="T65" fmla="*/ 6 h 21"/>
                    <a:gd name="T66" fmla="*/ 2 w 44"/>
                    <a:gd name="T67" fmla="*/ 4 h 21"/>
                    <a:gd name="T68" fmla="*/ 2 w 44"/>
                    <a:gd name="T69" fmla="*/ 3 h 21"/>
                    <a:gd name="T70" fmla="*/ 3 w 44"/>
                    <a:gd name="T71" fmla="*/ 2 h 21"/>
                    <a:gd name="T72" fmla="*/ 5 w 44"/>
                    <a:gd name="T73" fmla="*/ 0 h 21"/>
                    <a:gd name="T74" fmla="*/ 5 w 44"/>
                    <a:gd name="T75" fmla="*/ 1 h 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4" h="21">
                      <a:moveTo>
                        <a:pt x="10" y="1"/>
                      </a:moveTo>
                      <a:cubicBezTo>
                        <a:pt x="12" y="1"/>
                        <a:pt x="8" y="5"/>
                        <a:pt x="11" y="5"/>
                      </a:cubicBezTo>
                      <a:cubicBezTo>
                        <a:pt x="12" y="5"/>
                        <a:pt x="9" y="8"/>
                        <a:pt x="12" y="8"/>
                      </a:cubicBezTo>
                      <a:cubicBezTo>
                        <a:pt x="13" y="7"/>
                        <a:pt x="13" y="8"/>
                        <a:pt x="13" y="8"/>
                      </a:cubicBezTo>
                      <a:cubicBezTo>
                        <a:pt x="13" y="9"/>
                        <a:pt x="13" y="9"/>
                        <a:pt x="14" y="9"/>
                      </a:cubicBezTo>
                      <a:cubicBezTo>
                        <a:pt x="15" y="9"/>
                        <a:pt x="15" y="9"/>
                        <a:pt x="15" y="10"/>
                      </a:cubicBezTo>
                      <a:cubicBezTo>
                        <a:pt x="15" y="10"/>
                        <a:pt x="16" y="11"/>
                        <a:pt x="17" y="10"/>
                      </a:cubicBezTo>
                      <a:cubicBezTo>
                        <a:pt x="18" y="10"/>
                        <a:pt x="18" y="10"/>
                        <a:pt x="18" y="11"/>
                      </a:cubicBezTo>
                      <a:cubicBezTo>
                        <a:pt x="19" y="11"/>
                        <a:pt x="20" y="11"/>
                        <a:pt x="21" y="11"/>
                      </a:cubicBezTo>
                      <a:cubicBezTo>
                        <a:pt x="21" y="11"/>
                        <a:pt x="22" y="11"/>
                        <a:pt x="22" y="11"/>
                      </a:cubicBezTo>
                      <a:cubicBezTo>
                        <a:pt x="23" y="11"/>
                        <a:pt x="24" y="11"/>
                        <a:pt x="25" y="11"/>
                      </a:cubicBezTo>
                      <a:cubicBezTo>
                        <a:pt x="26" y="10"/>
                        <a:pt x="26" y="10"/>
                        <a:pt x="27" y="10"/>
                      </a:cubicBezTo>
                      <a:cubicBezTo>
                        <a:pt x="28" y="11"/>
                        <a:pt x="29" y="11"/>
                        <a:pt x="30" y="10"/>
                      </a:cubicBezTo>
                      <a:cubicBezTo>
                        <a:pt x="31" y="9"/>
                        <a:pt x="34" y="9"/>
                        <a:pt x="35" y="8"/>
                      </a:cubicBezTo>
                      <a:cubicBezTo>
                        <a:pt x="37" y="7"/>
                        <a:pt x="39" y="7"/>
                        <a:pt x="39" y="6"/>
                      </a:cubicBezTo>
                      <a:cubicBezTo>
                        <a:pt x="40" y="5"/>
                        <a:pt x="42" y="4"/>
                        <a:pt x="43" y="3"/>
                      </a:cubicBezTo>
                      <a:cubicBezTo>
                        <a:pt x="43" y="4"/>
                        <a:pt x="43" y="4"/>
                        <a:pt x="43" y="4"/>
                      </a:cubicBezTo>
                      <a:cubicBezTo>
                        <a:pt x="44" y="6"/>
                        <a:pt x="41" y="7"/>
                        <a:pt x="40" y="8"/>
                      </a:cubicBezTo>
                      <a:cubicBezTo>
                        <a:pt x="40" y="9"/>
                        <a:pt x="38" y="10"/>
                        <a:pt x="37" y="12"/>
                      </a:cubicBezTo>
                      <a:cubicBezTo>
                        <a:pt x="37" y="13"/>
                        <a:pt x="33" y="13"/>
                        <a:pt x="32" y="15"/>
                      </a:cubicBezTo>
                      <a:cubicBezTo>
                        <a:pt x="31" y="16"/>
                        <a:pt x="29" y="17"/>
                        <a:pt x="28" y="17"/>
                      </a:cubicBezTo>
                      <a:cubicBezTo>
                        <a:pt x="26" y="19"/>
                        <a:pt x="24" y="18"/>
                        <a:pt x="22" y="19"/>
                      </a:cubicBezTo>
                      <a:cubicBezTo>
                        <a:pt x="21" y="20"/>
                        <a:pt x="20" y="20"/>
                        <a:pt x="19" y="20"/>
                      </a:cubicBezTo>
                      <a:cubicBezTo>
                        <a:pt x="19" y="20"/>
                        <a:pt x="18" y="20"/>
                        <a:pt x="17" y="20"/>
                      </a:cubicBezTo>
                      <a:cubicBezTo>
                        <a:pt x="16" y="21"/>
                        <a:pt x="15" y="21"/>
                        <a:pt x="15" y="20"/>
                      </a:cubicBezTo>
                      <a:cubicBezTo>
                        <a:pt x="14" y="20"/>
                        <a:pt x="14" y="20"/>
                        <a:pt x="13" y="20"/>
                      </a:cubicBezTo>
                      <a:cubicBezTo>
                        <a:pt x="12" y="21"/>
                        <a:pt x="11" y="20"/>
                        <a:pt x="11" y="20"/>
                      </a:cubicBezTo>
                      <a:cubicBezTo>
                        <a:pt x="10" y="20"/>
                        <a:pt x="10" y="19"/>
                        <a:pt x="9" y="20"/>
                      </a:cubicBezTo>
                      <a:cubicBezTo>
                        <a:pt x="8" y="20"/>
                        <a:pt x="8" y="20"/>
                        <a:pt x="7" y="19"/>
                      </a:cubicBezTo>
                      <a:cubicBezTo>
                        <a:pt x="7" y="19"/>
                        <a:pt x="7" y="19"/>
                        <a:pt x="7" y="19"/>
                      </a:cubicBezTo>
                      <a:cubicBezTo>
                        <a:pt x="6" y="19"/>
                        <a:pt x="5" y="18"/>
                        <a:pt x="5" y="18"/>
                      </a:cubicBezTo>
                      <a:cubicBezTo>
                        <a:pt x="5" y="17"/>
                        <a:pt x="5" y="17"/>
                        <a:pt x="4" y="17"/>
                      </a:cubicBezTo>
                      <a:cubicBezTo>
                        <a:pt x="2" y="18"/>
                        <a:pt x="4" y="15"/>
                        <a:pt x="3" y="15"/>
                      </a:cubicBezTo>
                      <a:cubicBezTo>
                        <a:pt x="0" y="14"/>
                        <a:pt x="4" y="11"/>
                        <a:pt x="3" y="10"/>
                      </a:cubicBezTo>
                      <a:cubicBezTo>
                        <a:pt x="1" y="10"/>
                        <a:pt x="5" y="8"/>
                        <a:pt x="4" y="7"/>
                      </a:cubicBezTo>
                      <a:cubicBezTo>
                        <a:pt x="3" y="6"/>
                        <a:pt x="8" y="4"/>
                        <a:pt x="7" y="3"/>
                      </a:cubicBezTo>
                      <a:cubicBezTo>
                        <a:pt x="6" y="2"/>
                        <a:pt x="9" y="1"/>
                        <a:pt x="10" y="0"/>
                      </a:cubicBezTo>
                      <a:cubicBezTo>
                        <a:pt x="10" y="1"/>
                        <a:pt x="10" y="1"/>
                        <a:pt x="1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5" name="Freeform 11686">
                  <a:extLst>
                    <a:ext uri="{FF2B5EF4-FFF2-40B4-BE49-F238E27FC236}">
                      <a16:creationId xmlns:a16="http://schemas.microsoft.com/office/drawing/2014/main" id="{F1C38F9E-B025-F380-3FC9-25CD71B87E2A}"/>
                    </a:ext>
                  </a:extLst>
                </p:cNvPr>
                <p:cNvSpPr>
                  <a:spLocks/>
                </p:cNvSpPr>
                <p:nvPr/>
              </p:nvSpPr>
              <p:spPr bwMode="auto">
                <a:xfrm>
                  <a:off x="4732" y="2519"/>
                  <a:ext cx="24" cy="17"/>
                </a:xfrm>
                <a:custGeom>
                  <a:avLst/>
                  <a:gdLst>
                    <a:gd name="T0" fmla="*/ 5 w 29"/>
                    <a:gd name="T1" fmla="*/ 0 h 21"/>
                    <a:gd name="T2" fmla="*/ 3 w 29"/>
                    <a:gd name="T3" fmla="*/ 2 h 21"/>
                    <a:gd name="T4" fmla="*/ 2 w 29"/>
                    <a:gd name="T5" fmla="*/ 3 h 21"/>
                    <a:gd name="T6" fmla="*/ 2 w 29"/>
                    <a:gd name="T7" fmla="*/ 4 h 21"/>
                    <a:gd name="T8" fmla="*/ 2 w 29"/>
                    <a:gd name="T9" fmla="*/ 6 h 21"/>
                    <a:gd name="T10" fmla="*/ 2 w 29"/>
                    <a:gd name="T11" fmla="*/ 7 h 21"/>
                    <a:gd name="T12" fmla="*/ 3 w 29"/>
                    <a:gd name="T13" fmla="*/ 8 h 21"/>
                    <a:gd name="T14" fmla="*/ 4 w 29"/>
                    <a:gd name="T15" fmla="*/ 9 h 21"/>
                    <a:gd name="T16" fmla="*/ 6 w 29"/>
                    <a:gd name="T17" fmla="*/ 9 h 21"/>
                    <a:gd name="T18" fmla="*/ 8 w 29"/>
                    <a:gd name="T19" fmla="*/ 9 h 21"/>
                    <a:gd name="T20" fmla="*/ 10 w 29"/>
                    <a:gd name="T21" fmla="*/ 8 h 21"/>
                    <a:gd name="T22" fmla="*/ 13 w 29"/>
                    <a:gd name="T23" fmla="*/ 7 h 21"/>
                    <a:gd name="T24" fmla="*/ 14 w 29"/>
                    <a:gd name="T25" fmla="*/ 7 h 21"/>
                    <a:gd name="T26" fmla="*/ 12 w 29"/>
                    <a:gd name="T27" fmla="*/ 8 h 21"/>
                    <a:gd name="T28" fmla="*/ 10 w 29"/>
                    <a:gd name="T29" fmla="*/ 8 h 21"/>
                    <a:gd name="T30" fmla="*/ 8 w 29"/>
                    <a:gd name="T31" fmla="*/ 8 h 21"/>
                    <a:gd name="T32" fmla="*/ 6 w 29"/>
                    <a:gd name="T33" fmla="*/ 8 h 21"/>
                    <a:gd name="T34" fmla="*/ 5 w 29"/>
                    <a:gd name="T35" fmla="*/ 7 h 21"/>
                    <a:gd name="T36" fmla="*/ 4 w 29"/>
                    <a:gd name="T37" fmla="*/ 7 h 21"/>
                    <a:gd name="T38" fmla="*/ 3 w 29"/>
                    <a:gd name="T39" fmla="*/ 6 h 21"/>
                    <a:gd name="T40" fmla="*/ 2 w 29"/>
                    <a:gd name="T41" fmla="*/ 4 h 21"/>
                    <a:gd name="T42" fmla="*/ 4 w 29"/>
                    <a:gd name="T43" fmla="*/ 2 h 21"/>
                    <a:gd name="T44" fmla="*/ 5 w 29"/>
                    <a:gd name="T45" fmla="*/ 2 h 21"/>
                    <a:gd name="T46" fmla="*/ 5 w 29"/>
                    <a:gd name="T47" fmla="*/ 1 h 21"/>
                    <a:gd name="T48" fmla="*/ 5 w 29"/>
                    <a:gd name="T49" fmla="*/ 0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 h="21">
                      <a:moveTo>
                        <a:pt x="10" y="0"/>
                      </a:moveTo>
                      <a:cubicBezTo>
                        <a:pt x="9" y="1"/>
                        <a:pt x="6" y="2"/>
                        <a:pt x="7" y="3"/>
                      </a:cubicBezTo>
                      <a:cubicBezTo>
                        <a:pt x="8" y="4"/>
                        <a:pt x="3" y="6"/>
                        <a:pt x="4" y="7"/>
                      </a:cubicBezTo>
                      <a:cubicBezTo>
                        <a:pt x="5" y="8"/>
                        <a:pt x="1" y="10"/>
                        <a:pt x="3" y="10"/>
                      </a:cubicBezTo>
                      <a:cubicBezTo>
                        <a:pt x="4" y="11"/>
                        <a:pt x="0" y="14"/>
                        <a:pt x="3" y="15"/>
                      </a:cubicBezTo>
                      <a:cubicBezTo>
                        <a:pt x="4" y="15"/>
                        <a:pt x="2" y="18"/>
                        <a:pt x="4" y="17"/>
                      </a:cubicBezTo>
                      <a:cubicBezTo>
                        <a:pt x="6" y="17"/>
                        <a:pt x="5" y="19"/>
                        <a:pt x="7" y="19"/>
                      </a:cubicBezTo>
                      <a:cubicBezTo>
                        <a:pt x="8" y="18"/>
                        <a:pt x="7" y="21"/>
                        <a:pt x="9" y="20"/>
                      </a:cubicBezTo>
                      <a:cubicBezTo>
                        <a:pt x="11" y="19"/>
                        <a:pt x="11" y="21"/>
                        <a:pt x="13" y="20"/>
                      </a:cubicBezTo>
                      <a:cubicBezTo>
                        <a:pt x="15" y="20"/>
                        <a:pt x="15" y="21"/>
                        <a:pt x="17" y="20"/>
                      </a:cubicBezTo>
                      <a:cubicBezTo>
                        <a:pt x="19" y="19"/>
                        <a:pt x="20" y="21"/>
                        <a:pt x="22" y="19"/>
                      </a:cubicBezTo>
                      <a:cubicBezTo>
                        <a:pt x="24" y="18"/>
                        <a:pt x="26" y="19"/>
                        <a:pt x="28" y="17"/>
                      </a:cubicBezTo>
                      <a:cubicBezTo>
                        <a:pt x="28" y="17"/>
                        <a:pt x="29" y="17"/>
                        <a:pt x="29" y="17"/>
                      </a:cubicBezTo>
                      <a:cubicBezTo>
                        <a:pt x="28" y="17"/>
                        <a:pt x="27" y="17"/>
                        <a:pt x="26" y="18"/>
                      </a:cubicBezTo>
                      <a:cubicBezTo>
                        <a:pt x="24" y="19"/>
                        <a:pt x="23" y="18"/>
                        <a:pt x="21" y="19"/>
                      </a:cubicBezTo>
                      <a:cubicBezTo>
                        <a:pt x="19" y="20"/>
                        <a:pt x="18" y="18"/>
                        <a:pt x="17" y="19"/>
                      </a:cubicBezTo>
                      <a:cubicBezTo>
                        <a:pt x="15" y="20"/>
                        <a:pt x="14" y="18"/>
                        <a:pt x="13" y="18"/>
                      </a:cubicBezTo>
                      <a:cubicBezTo>
                        <a:pt x="11" y="19"/>
                        <a:pt x="12" y="17"/>
                        <a:pt x="10" y="17"/>
                      </a:cubicBezTo>
                      <a:cubicBezTo>
                        <a:pt x="8" y="18"/>
                        <a:pt x="10" y="15"/>
                        <a:pt x="8" y="16"/>
                      </a:cubicBezTo>
                      <a:cubicBezTo>
                        <a:pt x="5" y="16"/>
                        <a:pt x="8" y="13"/>
                        <a:pt x="7" y="13"/>
                      </a:cubicBezTo>
                      <a:cubicBezTo>
                        <a:pt x="4" y="13"/>
                        <a:pt x="8" y="9"/>
                        <a:pt x="6" y="9"/>
                      </a:cubicBezTo>
                      <a:cubicBezTo>
                        <a:pt x="5" y="8"/>
                        <a:pt x="9" y="6"/>
                        <a:pt x="8" y="5"/>
                      </a:cubicBezTo>
                      <a:cubicBezTo>
                        <a:pt x="7" y="4"/>
                        <a:pt x="10" y="3"/>
                        <a:pt x="11" y="2"/>
                      </a:cubicBezTo>
                      <a:cubicBezTo>
                        <a:pt x="11" y="1"/>
                        <a:pt x="11" y="1"/>
                        <a:pt x="10" y="1"/>
                      </a:cubicBezTo>
                      <a:lnTo>
                        <a:pt x="10" y="0"/>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6" name="Freeform 11687">
                  <a:extLst>
                    <a:ext uri="{FF2B5EF4-FFF2-40B4-BE49-F238E27FC236}">
                      <a16:creationId xmlns:a16="http://schemas.microsoft.com/office/drawing/2014/main" id="{F09101F4-2B7F-B061-0B2B-24FB0FF39D96}"/>
                    </a:ext>
                  </a:extLst>
                </p:cNvPr>
                <p:cNvSpPr>
                  <a:spLocks/>
                </p:cNvSpPr>
                <p:nvPr/>
              </p:nvSpPr>
              <p:spPr bwMode="auto">
                <a:xfrm>
                  <a:off x="4758" y="2523"/>
                  <a:ext cx="3" cy="1"/>
                </a:xfrm>
                <a:custGeom>
                  <a:avLst/>
                  <a:gdLst>
                    <a:gd name="T0" fmla="*/ 3 w 3"/>
                    <a:gd name="T1" fmla="*/ 1 h 2"/>
                    <a:gd name="T2" fmla="*/ 0 w 3"/>
                    <a:gd name="T3" fmla="*/ 1 h 2"/>
                    <a:gd name="T4" fmla="*/ 1 w 3"/>
                    <a:gd name="T5" fmla="*/ 1 h 2"/>
                    <a:gd name="T6" fmla="*/ 3 w 3"/>
                    <a:gd name="T7" fmla="*/ 1 h 2"/>
                    <a:gd name="T8" fmla="*/ 3 w 3"/>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3" y="1"/>
                      </a:moveTo>
                      <a:cubicBezTo>
                        <a:pt x="3" y="0"/>
                        <a:pt x="1" y="2"/>
                        <a:pt x="0" y="2"/>
                      </a:cubicBezTo>
                      <a:cubicBezTo>
                        <a:pt x="0" y="2"/>
                        <a:pt x="0" y="1"/>
                        <a:pt x="1" y="1"/>
                      </a:cubicBezTo>
                      <a:cubicBezTo>
                        <a:pt x="2" y="0"/>
                        <a:pt x="3" y="1"/>
                        <a:pt x="3" y="1"/>
                      </a:cubicBezTo>
                      <a:cubicBezTo>
                        <a:pt x="3" y="1"/>
                        <a:pt x="3" y="1"/>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7" name="Freeform 11688">
                  <a:extLst>
                    <a:ext uri="{FF2B5EF4-FFF2-40B4-BE49-F238E27FC236}">
                      <a16:creationId xmlns:a16="http://schemas.microsoft.com/office/drawing/2014/main" id="{A0F7BAE3-094C-8838-5F33-E57596274B60}"/>
                    </a:ext>
                  </a:extLst>
                </p:cNvPr>
                <p:cNvSpPr>
                  <a:spLocks/>
                </p:cNvSpPr>
                <p:nvPr/>
              </p:nvSpPr>
              <p:spPr bwMode="auto">
                <a:xfrm>
                  <a:off x="4761" y="2520"/>
                  <a:ext cx="3" cy="1"/>
                </a:xfrm>
                <a:custGeom>
                  <a:avLst/>
                  <a:gdLst>
                    <a:gd name="T0" fmla="*/ 3 w 3"/>
                    <a:gd name="T1" fmla="*/ 0 h 1"/>
                    <a:gd name="T2" fmla="*/ 0 w 3"/>
                    <a:gd name="T3" fmla="*/ 0 h 1"/>
                    <a:gd name="T4" fmla="*/ 1 w 3"/>
                    <a:gd name="T5" fmla="*/ 0 h 1"/>
                    <a:gd name="T6" fmla="*/ 3 w 3"/>
                    <a:gd name="T7" fmla="*/ 0 h 1"/>
                    <a:gd name="T8" fmla="*/ 3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3" y="0"/>
                      </a:moveTo>
                      <a:cubicBezTo>
                        <a:pt x="2" y="1"/>
                        <a:pt x="0" y="1"/>
                        <a:pt x="0" y="0"/>
                      </a:cubicBezTo>
                      <a:cubicBezTo>
                        <a:pt x="0" y="0"/>
                        <a:pt x="0" y="0"/>
                        <a:pt x="1" y="0"/>
                      </a:cubicBezTo>
                      <a:cubicBezTo>
                        <a:pt x="2" y="0"/>
                        <a:pt x="2" y="0"/>
                        <a:pt x="3"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8" name="Freeform 11689">
                  <a:extLst>
                    <a:ext uri="{FF2B5EF4-FFF2-40B4-BE49-F238E27FC236}">
                      <a16:creationId xmlns:a16="http://schemas.microsoft.com/office/drawing/2014/main" id="{F05C23CD-B559-04C0-09B9-83822338EEBE}"/>
                    </a:ext>
                  </a:extLst>
                </p:cNvPr>
                <p:cNvSpPr>
                  <a:spLocks/>
                </p:cNvSpPr>
                <p:nvPr/>
              </p:nvSpPr>
              <p:spPr bwMode="auto">
                <a:xfrm>
                  <a:off x="4753" y="2521"/>
                  <a:ext cx="4" cy="2"/>
                </a:xfrm>
                <a:custGeom>
                  <a:avLst/>
                  <a:gdLst>
                    <a:gd name="T0" fmla="*/ 2 w 5"/>
                    <a:gd name="T1" fmla="*/ 2 h 2"/>
                    <a:gd name="T2" fmla="*/ 2 w 5"/>
                    <a:gd name="T3" fmla="*/ 0 h 2"/>
                    <a:gd name="T4" fmla="*/ 0 w 5"/>
                    <a:gd name="T5" fmla="*/ 2 h 2"/>
                    <a:gd name="T6" fmla="*/ 2 w 5"/>
                    <a:gd name="T7" fmla="*/ 1 h 2"/>
                    <a:gd name="T8" fmla="*/ 2 w 5"/>
                    <a:gd name="T9" fmla="*/ 2 h 2"/>
                    <a:gd name="T10" fmla="*/ 2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4" y="2"/>
                      </a:moveTo>
                      <a:cubicBezTo>
                        <a:pt x="5" y="2"/>
                        <a:pt x="4" y="1"/>
                        <a:pt x="4" y="0"/>
                      </a:cubicBezTo>
                      <a:cubicBezTo>
                        <a:pt x="3" y="0"/>
                        <a:pt x="1" y="1"/>
                        <a:pt x="0" y="2"/>
                      </a:cubicBezTo>
                      <a:cubicBezTo>
                        <a:pt x="1" y="2"/>
                        <a:pt x="1" y="1"/>
                        <a:pt x="2" y="1"/>
                      </a:cubicBezTo>
                      <a:cubicBezTo>
                        <a:pt x="3" y="1"/>
                        <a:pt x="4" y="1"/>
                        <a:pt x="4" y="2"/>
                      </a:cubicBezTo>
                      <a:cubicBezTo>
                        <a:pt x="4" y="2"/>
                        <a:pt x="4" y="2"/>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09" name="Freeform 11690">
                  <a:extLst>
                    <a:ext uri="{FF2B5EF4-FFF2-40B4-BE49-F238E27FC236}">
                      <a16:creationId xmlns:a16="http://schemas.microsoft.com/office/drawing/2014/main" id="{483CB0D6-049B-B86D-3D51-0EBA4D3D072C}"/>
                    </a:ext>
                  </a:extLst>
                </p:cNvPr>
                <p:cNvSpPr>
                  <a:spLocks/>
                </p:cNvSpPr>
                <p:nvPr/>
              </p:nvSpPr>
              <p:spPr bwMode="auto">
                <a:xfrm>
                  <a:off x="4757" y="2516"/>
                  <a:ext cx="4" cy="2"/>
                </a:xfrm>
                <a:custGeom>
                  <a:avLst/>
                  <a:gdLst>
                    <a:gd name="T0" fmla="*/ 1 w 6"/>
                    <a:gd name="T1" fmla="*/ 0 h 2"/>
                    <a:gd name="T2" fmla="*/ 1 w 6"/>
                    <a:gd name="T3" fmla="*/ 2 h 2"/>
                    <a:gd name="T4" fmla="*/ 1 w 6"/>
                    <a:gd name="T5" fmla="*/ 2 h 2"/>
                    <a:gd name="T6" fmla="*/ 1 w 6"/>
                    <a:gd name="T7" fmla="*/ 1 h 2"/>
                    <a:gd name="T8" fmla="*/ 1 w 6"/>
                    <a:gd name="T9" fmla="*/ 1 h 2"/>
                    <a:gd name="T10" fmla="*/ 1 w 6"/>
                    <a:gd name="T11" fmla="*/ 0 h 2"/>
                    <a:gd name="T12" fmla="*/ 1 w 6"/>
                    <a:gd name="T13" fmla="*/ 0 h 2"/>
                    <a:gd name="T14" fmla="*/ 1 w 6"/>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2">
                      <a:moveTo>
                        <a:pt x="6" y="0"/>
                      </a:moveTo>
                      <a:cubicBezTo>
                        <a:pt x="6" y="1"/>
                        <a:pt x="5" y="1"/>
                        <a:pt x="4" y="2"/>
                      </a:cubicBezTo>
                      <a:cubicBezTo>
                        <a:pt x="3" y="2"/>
                        <a:pt x="0" y="2"/>
                        <a:pt x="1" y="2"/>
                      </a:cubicBezTo>
                      <a:cubicBezTo>
                        <a:pt x="1" y="1"/>
                        <a:pt x="1" y="1"/>
                        <a:pt x="2" y="1"/>
                      </a:cubicBezTo>
                      <a:cubicBezTo>
                        <a:pt x="2" y="1"/>
                        <a:pt x="2" y="1"/>
                        <a:pt x="2" y="1"/>
                      </a:cubicBezTo>
                      <a:cubicBezTo>
                        <a:pt x="3" y="1"/>
                        <a:pt x="5" y="1"/>
                        <a:pt x="6" y="0"/>
                      </a:cubicBezTo>
                      <a:cubicBezTo>
                        <a:pt x="6" y="0"/>
                        <a:pt x="6" y="0"/>
                        <a:pt x="6" y="0"/>
                      </a:cubicBezTo>
                      <a:cubicBezTo>
                        <a:pt x="6" y="0"/>
                        <a:pt x="6" y="0"/>
                        <a:pt x="6"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0" name="Freeform 11691">
                  <a:extLst>
                    <a:ext uri="{FF2B5EF4-FFF2-40B4-BE49-F238E27FC236}">
                      <a16:creationId xmlns:a16="http://schemas.microsoft.com/office/drawing/2014/main" id="{C21EAD1E-D9D0-9559-0874-97B2DF49D4FD}"/>
                    </a:ext>
                  </a:extLst>
                </p:cNvPr>
                <p:cNvSpPr>
                  <a:spLocks/>
                </p:cNvSpPr>
                <p:nvPr/>
              </p:nvSpPr>
              <p:spPr bwMode="auto">
                <a:xfrm>
                  <a:off x="4762" y="2517"/>
                  <a:ext cx="4" cy="1"/>
                </a:xfrm>
                <a:custGeom>
                  <a:avLst/>
                  <a:gdLst>
                    <a:gd name="T0" fmla="*/ 2 w 5"/>
                    <a:gd name="T1" fmla="*/ 1 h 1"/>
                    <a:gd name="T2" fmla="*/ 0 w 5"/>
                    <a:gd name="T3" fmla="*/ 0 h 1"/>
                    <a:gd name="T4" fmla="*/ 2 w 5"/>
                    <a:gd name="T5" fmla="*/ 1 h 1"/>
                    <a:gd name="T6" fmla="*/ 2 w 5"/>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3" y="1"/>
                      </a:moveTo>
                      <a:cubicBezTo>
                        <a:pt x="5" y="0"/>
                        <a:pt x="2" y="0"/>
                        <a:pt x="0" y="0"/>
                      </a:cubicBezTo>
                      <a:cubicBezTo>
                        <a:pt x="1" y="0"/>
                        <a:pt x="3" y="1"/>
                        <a:pt x="3" y="1"/>
                      </a:cubicBezTo>
                      <a:cubicBezTo>
                        <a:pt x="3" y="1"/>
                        <a:pt x="3" y="1"/>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1" name="Freeform 11692">
                  <a:extLst>
                    <a:ext uri="{FF2B5EF4-FFF2-40B4-BE49-F238E27FC236}">
                      <a16:creationId xmlns:a16="http://schemas.microsoft.com/office/drawing/2014/main" id="{CD715C95-977C-302D-F847-4D28B0AD5276}"/>
                    </a:ext>
                  </a:extLst>
                </p:cNvPr>
                <p:cNvSpPr>
                  <a:spLocks/>
                </p:cNvSpPr>
                <p:nvPr/>
              </p:nvSpPr>
              <p:spPr bwMode="auto">
                <a:xfrm>
                  <a:off x="4745" y="2524"/>
                  <a:ext cx="6" cy="2"/>
                </a:xfrm>
                <a:custGeom>
                  <a:avLst/>
                  <a:gdLst>
                    <a:gd name="T0" fmla="*/ 3 w 7"/>
                    <a:gd name="T1" fmla="*/ 0 h 2"/>
                    <a:gd name="T2" fmla="*/ 2 w 7"/>
                    <a:gd name="T3" fmla="*/ 0 h 2"/>
                    <a:gd name="T4" fmla="*/ 3 w 7"/>
                    <a:gd name="T5" fmla="*/ 0 h 2"/>
                    <a:gd name="T6" fmla="*/ 0 60000 65536"/>
                    <a:gd name="T7" fmla="*/ 0 60000 65536"/>
                    <a:gd name="T8" fmla="*/ 0 60000 65536"/>
                  </a:gdLst>
                  <a:ahLst/>
                  <a:cxnLst>
                    <a:cxn ang="T6">
                      <a:pos x="T0" y="T1"/>
                    </a:cxn>
                    <a:cxn ang="T7">
                      <a:pos x="T2" y="T3"/>
                    </a:cxn>
                    <a:cxn ang="T8">
                      <a:pos x="T4" y="T5"/>
                    </a:cxn>
                  </a:cxnLst>
                  <a:rect l="0" t="0" r="r" b="b"/>
                  <a:pathLst>
                    <a:path w="7" h="2">
                      <a:moveTo>
                        <a:pt x="6" y="0"/>
                      </a:moveTo>
                      <a:cubicBezTo>
                        <a:pt x="7" y="1"/>
                        <a:pt x="0" y="2"/>
                        <a:pt x="2" y="0"/>
                      </a:cubicBezTo>
                      <a:cubicBezTo>
                        <a:pt x="3" y="1"/>
                        <a:pt x="5" y="2"/>
                        <a:pt x="6"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2" name="Freeform 11693">
                  <a:extLst>
                    <a:ext uri="{FF2B5EF4-FFF2-40B4-BE49-F238E27FC236}">
                      <a16:creationId xmlns:a16="http://schemas.microsoft.com/office/drawing/2014/main" id="{1BFC600B-7093-0F1F-B221-462F5491AEDE}"/>
                    </a:ext>
                  </a:extLst>
                </p:cNvPr>
                <p:cNvSpPr>
                  <a:spLocks/>
                </p:cNvSpPr>
                <p:nvPr/>
              </p:nvSpPr>
              <p:spPr bwMode="auto">
                <a:xfrm>
                  <a:off x="4748" y="2519"/>
                  <a:ext cx="4" cy="2"/>
                </a:xfrm>
                <a:custGeom>
                  <a:avLst/>
                  <a:gdLst>
                    <a:gd name="T0" fmla="*/ 2 w 5"/>
                    <a:gd name="T1" fmla="*/ 1 h 3"/>
                    <a:gd name="T2" fmla="*/ 0 w 5"/>
                    <a:gd name="T3" fmla="*/ 1 h 3"/>
                    <a:gd name="T4" fmla="*/ 2 w 5"/>
                    <a:gd name="T5" fmla="*/ 1 h 3"/>
                    <a:gd name="T6" fmla="*/ 2 w 5"/>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4" y="2"/>
                      </a:moveTo>
                      <a:cubicBezTo>
                        <a:pt x="5" y="0"/>
                        <a:pt x="1" y="2"/>
                        <a:pt x="0" y="3"/>
                      </a:cubicBezTo>
                      <a:cubicBezTo>
                        <a:pt x="0" y="3"/>
                        <a:pt x="1" y="2"/>
                        <a:pt x="2" y="2"/>
                      </a:cubicBezTo>
                      <a:cubicBezTo>
                        <a:pt x="3" y="2"/>
                        <a:pt x="3" y="2"/>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3" name="Freeform 11694">
                  <a:extLst>
                    <a:ext uri="{FF2B5EF4-FFF2-40B4-BE49-F238E27FC236}">
                      <a16:creationId xmlns:a16="http://schemas.microsoft.com/office/drawing/2014/main" id="{8C181ECB-8A3A-CE84-F3A4-3C53BC68713A}"/>
                    </a:ext>
                  </a:extLst>
                </p:cNvPr>
                <p:cNvSpPr>
                  <a:spLocks/>
                </p:cNvSpPr>
                <p:nvPr/>
              </p:nvSpPr>
              <p:spPr bwMode="auto">
                <a:xfrm>
                  <a:off x="4752" y="2514"/>
                  <a:ext cx="5" cy="1"/>
                </a:xfrm>
                <a:custGeom>
                  <a:avLst/>
                  <a:gdLst>
                    <a:gd name="T0" fmla="*/ 5 w 5"/>
                    <a:gd name="T1" fmla="*/ 0 h 1"/>
                    <a:gd name="T2" fmla="*/ 0 w 5"/>
                    <a:gd name="T3" fmla="*/ 0 h 1"/>
                    <a:gd name="T4" fmla="*/ 2 w 5"/>
                    <a:gd name="T5" fmla="*/ 0 h 1"/>
                    <a:gd name="T6" fmla="*/ 4 w 5"/>
                    <a:gd name="T7" fmla="*/ 0 h 1"/>
                    <a:gd name="T8" fmla="*/ 5 w 5"/>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
                      <a:moveTo>
                        <a:pt x="5" y="0"/>
                      </a:moveTo>
                      <a:cubicBezTo>
                        <a:pt x="4" y="1"/>
                        <a:pt x="0" y="1"/>
                        <a:pt x="0" y="0"/>
                      </a:cubicBezTo>
                      <a:cubicBezTo>
                        <a:pt x="0" y="0"/>
                        <a:pt x="1" y="0"/>
                        <a:pt x="2" y="0"/>
                      </a:cubicBezTo>
                      <a:cubicBezTo>
                        <a:pt x="3" y="0"/>
                        <a:pt x="4" y="0"/>
                        <a:pt x="4" y="0"/>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4" name="Freeform 11695">
                  <a:extLst>
                    <a:ext uri="{FF2B5EF4-FFF2-40B4-BE49-F238E27FC236}">
                      <a16:creationId xmlns:a16="http://schemas.microsoft.com/office/drawing/2014/main" id="{27BFB661-DF37-4F81-3FC4-39D5C311940A}"/>
                    </a:ext>
                  </a:extLst>
                </p:cNvPr>
                <p:cNvSpPr>
                  <a:spLocks/>
                </p:cNvSpPr>
                <p:nvPr/>
              </p:nvSpPr>
              <p:spPr bwMode="auto">
                <a:xfrm>
                  <a:off x="4759" y="2513"/>
                  <a:ext cx="2" cy="1"/>
                </a:xfrm>
                <a:custGeom>
                  <a:avLst/>
                  <a:gdLst>
                    <a:gd name="T0" fmla="*/ 1 w 3"/>
                    <a:gd name="T1" fmla="*/ 1 h 2"/>
                    <a:gd name="T2" fmla="*/ 0 w 3"/>
                    <a:gd name="T3" fmla="*/ 1 h 2"/>
                    <a:gd name="T4" fmla="*/ 1 w 3"/>
                    <a:gd name="T5" fmla="*/ 1 h 2"/>
                    <a:gd name="T6" fmla="*/ 1 w 3"/>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2"/>
                      </a:moveTo>
                      <a:cubicBezTo>
                        <a:pt x="3" y="0"/>
                        <a:pt x="1" y="1"/>
                        <a:pt x="0" y="2"/>
                      </a:cubicBezTo>
                      <a:cubicBezTo>
                        <a:pt x="1" y="1"/>
                        <a:pt x="3" y="0"/>
                        <a:pt x="3" y="1"/>
                      </a:cubicBezTo>
                      <a:cubicBezTo>
                        <a:pt x="3" y="2"/>
                        <a:pt x="3" y="2"/>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5" name="Freeform 11696">
                  <a:extLst>
                    <a:ext uri="{FF2B5EF4-FFF2-40B4-BE49-F238E27FC236}">
                      <a16:creationId xmlns:a16="http://schemas.microsoft.com/office/drawing/2014/main" id="{B2FF545F-DB7B-5F0D-0E64-8471F3019D1F}"/>
                    </a:ext>
                  </a:extLst>
                </p:cNvPr>
                <p:cNvSpPr>
                  <a:spLocks/>
                </p:cNvSpPr>
                <p:nvPr/>
              </p:nvSpPr>
              <p:spPr bwMode="auto">
                <a:xfrm>
                  <a:off x="4743" y="2521"/>
                  <a:ext cx="3" cy="2"/>
                </a:xfrm>
                <a:custGeom>
                  <a:avLst/>
                  <a:gdLst>
                    <a:gd name="T0" fmla="*/ 3 w 3"/>
                    <a:gd name="T1" fmla="*/ 1 h 2"/>
                    <a:gd name="T2" fmla="*/ 2 w 3"/>
                    <a:gd name="T3" fmla="*/ 0 h 2"/>
                    <a:gd name="T4" fmla="*/ 3 w 3"/>
                    <a:gd name="T5" fmla="*/ 1 h 2"/>
                    <a:gd name="T6" fmla="*/ 0 60000 65536"/>
                    <a:gd name="T7" fmla="*/ 0 60000 65536"/>
                    <a:gd name="T8" fmla="*/ 0 60000 65536"/>
                  </a:gdLst>
                  <a:ahLst/>
                  <a:cxnLst>
                    <a:cxn ang="T6">
                      <a:pos x="T0" y="T1"/>
                    </a:cxn>
                    <a:cxn ang="T7">
                      <a:pos x="T2" y="T3"/>
                    </a:cxn>
                    <a:cxn ang="T8">
                      <a:pos x="T4" y="T5"/>
                    </a:cxn>
                  </a:cxnLst>
                  <a:rect l="0" t="0" r="r" b="b"/>
                  <a:pathLst>
                    <a:path w="3" h="2">
                      <a:moveTo>
                        <a:pt x="3" y="1"/>
                      </a:moveTo>
                      <a:cubicBezTo>
                        <a:pt x="2" y="2"/>
                        <a:pt x="0" y="1"/>
                        <a:pt x="2" y="0"/>
                      </a:cubicBezTo>
                      <a:cubicBezTo>
                        <a:pt x="2" y="1"/>
                        <a:pt x="1"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6" name="Freeform 11697">
                  <a:extLst>
                    <a:ext uri="{FF2B5EF4-FFF2-40B4-BE49-F238E27FC236}">
                      <a16:creationId xmlns:a16="http://schemas.microsoft.com/office/drawing/2014/main" id="{04C5359E-07E2-A5D4-2F2C-41EDECE9DA54}"/>
                    </a:ext>
                  </a:extLst>
                </p:cNvPr>
                <p:cNvSpPr>
                  <a:spLocks/>
                </p:cNvSpPr>
                <p:nvPr/>
              </p:nvSpPr>
              <p:spPr bwMode="auto">
                <a:xfrm>
                  <a:off x="4745" y="2517"/>
                  <a:ext cx="4" cy="2"/>
                </a:xfrm>
                <a:custGeom>
                  <a:avLst/>
                  <a:gdLst>
                    <a:gd name="T0" fmla="*/ 2 w 5"/>
                    <a:gd name="T1" fmla="*/ 0 h 2"/>
                    <a:gd name="T2" fmla="*/ 0 w 5"/>
                    <a:gd name="T3" fmla="*/ 2 h 2"/>
                    <a:gd name="T4" fmla="*/ 1 w 5"/>
                    <a:gd name="T5" fmla="*/ 1 h 2"/>
                    <a:gd name="T6" fmla="*/ 2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5" y="0"/>
                      </a:moveTo>
                      <a:cubicBezTo>
                        <a:pt x="5" y="0"/>
                        <a:pt x="1" y="1"/>
                        <a:pt x="0" y="2"/>
                      </a:cubicBezTo>
                      <a:cubicBezTo>
                        <a:pt x="0" y="2"/>
                        <a:pt x="1" y="1"/>
                        <a:pt x="1" y="1"/>
                      </a:cubicBezTo>
                      <a:cubicBezTo>
                        <a:pt x="3" y="0"/>
                        <a:pt x="3"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7" name="Freeform 11698">
                  <a:extLst>
                    <a:ext uri="{FF2B5EF4-FFF2-40B4-BE49-F238E27FC236}">
                      <a16:creationId xmlns:a16="http://schemas.microsoft.com/office/drawing/2014/main" id="{BE017D9F-5016-12F3-ED76-1CED016AB0C6}"/>
                    </a:ext>
                  </a:extLst>
                </p:cNvPr>
                <p:cNvSpPr>
                  <a:spLocks/>
                </p:cNvSpPr>
                <p:nvPr/>
              </p:nvSpPr>
              <p:spPr bwMode="auto">
                <a:xfrm>
                  <a:off x="4747" y="2514"/>
                  <a:ext cx="3" cy="2"/>
                </a:xfrm>
                <a:custGeom>
                  <a:avLst/>
                  <a:gdLst>
                    <a:gd name="T0" fmla="*/ 2 w 4"/>
                    <a:gd name="T1" fmla="*/ 1 h 3"/>
                    <a:gd name="T2" fmla="*/ 0 w 4"/>
                    <a:gd name="T3" fmla="*/ 1 h 3"/>
                    <a:gd name="T4" fmla="*/ 2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4" y="1"/>
                      </a:moveTo>
                      <a:cubicBezTo>
                        <a:pt x="3" y="1"/>
                        <a:pt x="1" y="2"/>
                        <a:pt x="0" y="3"/>
                      </a:cubicBezTo>
                      <a:cubicBezTo>
                        <a:pt x="1" y="3"/>
                        <a:pt x="3" y="0"/>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8" name="Freeform 11699">
                  <a:extLst>
                    <a:ext uri="{FF2B5EF4-FFF2-40B4-BE49-F238E27FC236}">
                      <a16:creationId xmlns:a16="http://schemas.microsoft.com/office/drawing/2014/main" id="{2AFA161D-E436-7FF7-7206-0D7EB5739256}"/>
                    </a:ext>
                  </a:extLst>
                </p:cNvPr>
                <p:cNvSpPr>
                  <a:spLocks/>
                </p:cNvSpPr>
                <p:nvPr/>
              </p:nvSpPr>
              <p:spPr bwMode="auto">
                <a:xfrm>
                  <a:off x="4700" y="2527"/>
                  <a:ext cx="42" cy="20"/>
                </a:xfrm>
                <a:custGeom>
                  <a:avLst/>
                  <a:gdLst>
                    <a:gd name="T0" fmla="*/ 1 w 51"/>
                    <a:gd name="T1" fmla="*/ 8 h 24"/>
                    <a:gd name="T2" fmla="*/ 2 w 51"/>
                    <a:gd name="T3" fmla="*/ 9 h 24"/>
                    <a:gd name="T4" fmla="*/ 4 w 51"/>
                    <a:gd name="T5" fmla="*/ 11 h 24"/>
                    <a:gd name="T6" fmla="*/ 6 w 51"/>
                    <a:gd name="T7" fmla="*/ 11 h 24"/>
                    <a:gd name="T8" fmla="*/ 7 w 51"/>
                    <a:gd name="T9" fmla="*/ 11 h 24"/>
                    <a:gd name="T10" fmla="*/ 8 w 51"/>
                    <a:gd name="T11" fmla="*/ 11 h 24"/>
                    <a:gd name="T12" fmla="*/ 11 w 51"/>
                    <a:gd name="T13" fmla="*/ 11 h 24"/>
                    <a:gd name="T14" fmla="*/ 12 w 51"/>
                    <a:gd name="T15" fmla="*/ 11 h 24"/>
                    <a:gd name="T16" fmla="*/ 13 w 51"/>
                    <a:gd name="T17" fmla="*/ 11 h 24"/>
                    <a:gd name="T18" fmla="*/ 16 w 51"/>
                    <a:gd name="T19" fmla="*/ 11 h 24"/>
                    <a:gd name="T20" fmla="*/ 17 w 51"/>
                    <a:gd name="T21" fmla="*/ 10 h 24"/>
                    <a:gd name="T22" fmla="*/ 20 w 51"/>
                    <a:gd name="T23" fmla="*/ 8 h 24"/>
                    <a:gd name="T24" fmla="*/ 21 w 51"/>
                    <a:gd name="T25" fmla="*/ 7 h 24"/>
                    <a:gd name="T26" fmla="*/ 22 w 51"/>
                    <a:gd name="T27" fmla="*/ 5 h 24"/>
                    <a:gd name="T28" fmla="*/ 22 w 51"/>
                    <a:gd name="T29" fmla="*/ 4 h 24"/>
                    <a:gd name="T30" fmla="*/ 21 w 51"/>
                    <a:gd name="T31" fmla="*/ 3 h 24"/>
                    <a:gd name="T32" fmla="*/ 21 w 51"/>
                    <a:gd name="T33" fmla="*/ 3 h 24"/>
                    <a:gd name="T34" fmla="*/ 19 w 51"/>
                    <a:gd name="T35" fmla="*/ 2 h 24"/>
                    <a:gd name="T36" fmla="*/ 17 w 51"/>
                    <a:gd name="T37" fmla="*/ 1 h 24"/>
                    <a:gd name="T38" fmla="*/ 16 w 51"/>
                    <a:gd name="T39" fmla="*/ 0 h 24"/>
                    <a:gd name="T40" fmla="*/ 14 w 51"/>
                    <a:gd name="T41" fmla="*/ 0 h 24"/>
                    <a:gd name="T42" fmla="*/ 13 w 51"/>
                    <a:gd name="T43" fmla="*/ 0 h 24"/>
                    <a:gd name="T44" fmla="*/ 12 w 51"/>
                    <a:gd name="T45" fmla="*/ 0 h 24"/>
                    <a:gd name="T46" fmla="*/ 11 w 51"/>
                    <a:gd name="T47" fmla="*/ 0 h 24"/>
                    <a:gd name="T48" fmla="*/ 10 w 51"/>
                    <a:gd name="T49" fmla="*/ 1 h 24"/>
                    <a:gd name="T50" fmla="*/ 7 w 51"/>
                    <a:gd name="T51" fmla="*/ 2 h 24"/>
                    <a:gd name="T52" fmla="*/ 4 w 51"/>
                    <a:gd name="T53" fmla="*/ 3 h 24"/>
                    <a:gd name="T54" fmla="*/ 2 w 51"/>
                    <a:gd name="T55" fmla="*/ 3 h 24"/>
                    <a:gd name="T56" fmla="*/ 2 w 51"/>
                    <a:gd name="T57" fmla="*/ 5 h 24"/>
                    <a:gd name="T58" fmla="*/ 1 w 51"/>
                    <a:gd name="T59" fmla="*/ 7 h 24"/>
                    <a:gd name="T60" fmla="*/ 1 w 51"/>
                    <a:gd name="T61" fmla="*/ 8 h 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1" h="24">
                      <a:moveTo>
                        <a:pt x="1" y="16"/>
                      </a:moveTo>
                      <a:cubicBezTo>
                        <a:pt x="4" y="17"/>
                        <a:pt x="2" y="19"/>
                        <a:pt x="4" y="19"/>
                      </a:cubicBezTo>
                      <a:cubicBezTo>
                        <a:pt x="7" y="19"/>
                        <a:pt x="6" y="22"/>
                        <a:pt x="8" y="22"/>
                      </a:cubicBezTo>
                      <a:cubicBezTo>
                        <a:pt x="10" y="21"/>
                        <a:pt x="11" y="22"/>
                        <a:pt x="12" y="22"/>
                      </a:cubicBezTo>
                      <a:cubicBezTo>
                        <a:pt x="13" y="23"/>
                        <a:pt x="13" y="23"/>
                        <a:pt x="15" y="23"/>
                      </a:cubicBezTo>
                      <a:cubicBezTo>
                        <a:pt x="16" y="23"/>
                        <a:pt x="17" y="23"/>
                        <a:pt x="18" y="23"/>
                      </a:cubicBezTo>
                      <a:cubicBezTo>
                        <a:pt x="20" y="24"/>
                        <a:pt x="22" y="24"/>
                        <a:pt x="23" y="23"/>
                      </a:cubicBezTo>
                      <a:cubicBezTo>
                        <a:pt x="24" y="23"/>
                        <a:pt x="25" y="23"/>
                        <a:pt x="26" y="23"/>
                      </a:cubicBezTo>
                      <a:cubicBezTo>
                        <a:pt x="27" y="23"/>
                        <a:pt x="29" y="23"/>
                        <a:pt x="29" y="23"/>
                      </a:cubicBezTo>
                      <a:cubicBezTo>
                        <a:pt x="30" y="22"/>
                        <a:pt x="33" y="23"/>
                        <a:pt x="34" y="21"/>
                      </a:cubicBezTo>
                      <a:cubicBezTo>
                        <a:pt x="35" y="21"/>
                        <a:pt x="39" y="21"/>
                        <a:pt x="39" y="20"/>
                      </a:cubicBezTo>
                      <a:cubicBezTo>
                        <a:pt x="38" y="19"/>
                        <a:pt x="44" y="18"/>
                        <a:pt x="43" y="17"/>
                      </a:cubicBezTo>
                      <a:cubicBezTo>
                        <a:pt x="43" y="16"/>
                        <a:pt x="47" y="15"/>
                        <a:pt x="46" y="14"/>
                      </a:cubicBezTo>
                      <a:cubicBezTo>
                        <a:pt x="45" y="13"/>
                        <a:pt x="50" y="11"/>
                        <a:pt x="48" y="10"/>
                      </a:cubicBezTo>
                      <a:cubicBezTo>
                        <a:pt x="47" y="10"/>
                        <a:pt x="51" y="8"/>
                        <a:pt x="48" y="8"/>
                      </a:cubicBezTo>
                      <a:cubicBezTo>
                        <a:pt x="46" y="7"/>
                        <a:pt x="48" y="6"/>
                        <a:pt x="46" y="6"/>
                      </a:cubicBezTo>
                      <a:cubicBezTo>
                        <a:pt x="45" y="5"/>
                        <a:pt x="47" y="4"/>
                        <a:pt x="44" y="4"/>
                      </a:cubicBezTo>
                      <a:cubicBezTo>
                        <a:pt x="42" y="4"/>
                        <a:pt x="43" y="2"/>
                        <a:pt x="41" y="2"/>
                      </a:cubicBezTo>
                      <a:cubicBezTo>
                        <a:pt x="39" y="2"/>
                        <a:pt x="39" y="0"/>
                        <a:pt x="37" y="1"/>
                      </a:cubicBezTo>
                      <a:cubicBezTo>
                        <a:pt x="36" y="1"/>
                        <a:pt x="35" y="1"/>
                        <a:pt x="35" y="0"/>
                      </a:cubicBezTo>
                      <a:cubicBezTo>
                        <a:pt x="34" y="0"/>
                        <a:pt x="33" y="0"/>
                        <a:pt x="31" y="0"/>
                      </a:cubicBezTo>
                      <a:cubicBezTo>
                        <a:pt x="31" y="0"/>
                        <a:pt x="30" y="0"/>
                        <a:pt x="29" y="0"/>
                      </a:cubicBezTo>
                      <a:cubicBezTo>
                        <a:pt x="28" y="0"/>
                        <a:pt x="27" y="0"/>
                        <a:pt x="26" y="0"/>
                      </a:cubicBezTo>
                      <a:cubicBezTo>
                        <a:pt x="25" y="0"/>
                        <a:pt x="24" y="0"/>
                        <a:pt x="23" y="0"/>
                      </a:cubicBezTo>
                      <a:cubicBezTo>
                        <a:pt x="22" y="0"/>
                        <a:pt x="21" y="0"/>
                        <a:pt x="21" y="1"/>
                      </a:cubicBezTo>
                      <a:cubicBezTo>
                        <a:pt x="18" y="2"/>
                        <a:pt x="15" y="1"/>
                        <a:pt x="14" y="2"/>
                      </a:cubicBezTo>
                      <a:cubicBezTo>
                        <a:pt x="13" y="3"/>
                        <a:pt x="10" y="3"/>
                        <a:pt x="9" y="4"/>
                      </a:cubicBezTo>
                      <a:cubicBezTo>
                        <a:pt x="8" y="6"/>
                        <a:pt x="5" y="5"/>
                        <a:pt x="5" y="7"/>
                      </a:cubicBezTo>
                      <a:cubicBezTo>
                        <a:pt x="5" y="8"/>
                        <a:pt x="2" y="9"/>
                        <a:pt x="2" y="10"/>
                      </a:cubicBezTo>
                      <a:cubicBezTo>
                        <a:pt x="3" y="11"/>
                        <a:pt x="0" y="12"/>
                        <a:pt x="1" y="13"/>
                      </a:cubicBezTo>
                      <a:cubicBezTo>
                        <a:pt x="3" y="14"/>
                        <a:pt x="0" y="15"/>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19" name="Freeform 11700">
                  <a:extLst>
                    <a:ext uri="{FF2B5EF4-FFF2-40B4-BE49-F238E27FC236}">
                      <a16:creationId xmlns:a16="http://schemas.microsoft.com/office/drawing/2014/main" id="{B0D0002E-3950-188E-EB1E-D39559A63CCA}"/>
                    </a:ext>
                  </a:extLst>
                </p:cNvPr>
                <p:cNvSpPr>
                  <a:spLocks/>
                </p:cNvSpPr>
                <p:nvPr/>
              </p:nvSpPr>
              <p:spPr bwMode="auto">
                <a:xfrm>
                  <a:off x="4704" y="2527"/>
                  <a:ext cx="38" cy="17"/>
                </a:xfrm>
                <a:custGeom>
                  <a:avLst/>
                  <a:gdLst>
                    <a:gd name="T0" fmla="*/ 13 w 47"/>
                    <a:gd name="T1" fmla="*/ 9 h 21"/>
                    <a:gd name="T2" fmla="*/ 14 w 47"/>
                    <a:gd name="T3" fmla="*/ 7 h 21"/>
                    <a:gd name="T4" fmla="*/ 14 w 47"/>
                    <a:gd name="T5" fmla="*/ 6 h 21"/>
                    <a:gd name="T6" fmla="*/ 13 w 47"/>
                    <a:gd name="T7" fmla="*/ 5 h 21"/>
                    <a:gd name="T8" fmla="*/ 12 w 47"/>
                    <a:gd name="T9" fmla="*/ 4 h 21"/>
                    <a:gd name="T10" fmla="*/ 11 w 47"/>
                    <a:gd name="T11" fmla="*/ 3 h 21"/>
                    <a:gd name="T12" fmla="*/ 9 w 47"/>
                    <a:gd name="T13" fmla="*/ 3 h 21"/>
                    <a:gd name="T14" fmla="*/ 8 w 47"/>
                    <a:gd name="T15" fmla="*/ 2 h 21"/>
                    <a:gd name="T16" fmla="*/ 7 w 47"/>
                    <a:gd name="T17" fmla="*/ 2 h 21"/>
                    <a:gd name="T18" fmla="*/ 6 w 47"/>
                    <a:gd name="T19" fmla="*/ 2 h 21"/>
                    <a:gd name="T20" fmla="*/ 4 w 47"/>
                    <a:gd name="T21" fmla="*/ 2 h 21"/>
                    <a:gd name="T22" fmla="*/ 3 w 47"/>
                    <a:gd name="T23" fmla="*/ 2 h 21"/>
                    <a:gd name="T24" fmla="*/ 2 w 47"/>
                    <a:gd name="T25" fmla="*/ 3 h 21"/>
                    <a:gd name="T26" fmla="*/ 0 w 47"/>
                    <a:gd name="T27" fmla="*/ 3 h 21"/>
                    <a:gd name="T28" fmla="*/ 1 w 47"/>
                    <a:gd name="T29" fmla="*/ 3 h 21"/>
                    <a:gd name="T30" fmla="*/ 2 w 47"/>
                    <a:gd name="T31" fmla="*/ 2 h 21"/>
                    <a:gd name="T32" fmla="*/ 4 w 47"/>
                    <a:gd name="T33" fmla="*/ 2 h 21"/>
                    <a:gd name="T34" fmla="*/ 7 w 47"/>
                    <a:gd name="T35" fmla="*/ 1 h 21"/>
                    <a:gd name="T36" fmla="*/ 8 w 47"/>
                    <a:gd name="T37" fmla="*/ 0 h 21"/>
                    <a:gd name="T38" fmla="*/ 10 w 47"/>
                    <a:gd name="T39" fmla="*/ 0 h 21"/>
                    <a:gd name="T40" fmla="*/ 11 w 47"/>
                    <a:gd name="T41" fmla="*/ 0 h 21"/>
                    <a:gd name="T42" fmla="*/ 12 w 47"/>
                    <a:gd name="T43" fmla="*/ 0 h 21"/>
                    <a:gd name="T44" fmla="*/ 13 w 47"/>
                    <a:gd name="T45" fmla="*/ 0 h 21"/>
                    <a:gd name="T46" fmla="*/ 15 w 47"/>
                    <a:gd name="T47" fmla="*/ 1 h 21"/>
                    <a:gd name="T48" fmla="*/ 15 w 47"/>
                    <a:gd name="T49" fmla="*/ 2 h 21"/>
                    <a:gd name="T50" fmla="*/ 17 w 47"/>
                    <a:gd name="T51" fmla="*/ 2 h 21"/>
                    <a:gd name="T52" fmla="*/ 18 w 47"/>
                    <a:gd name="T53" fmla="*/ 2 h 21"/>
                    <a:gd name="T54" fmla="*/ 19 w 47"/>
                    <a:gd name="T55" fmla="*/ 3 h 21"/>
                    <a:gd name="T56" fmla="*/ 19 w 47"/>
                    <a:gd name="T57" fmla="*/ 4 h 21"/>
                    <a:gd name="T58" fmla="*/ 18 w 47"/>
                    <a:gd name="T59" fmla="*/ 6 h 21"/>
                    <a:gd name="T60" fmla="*/ 17 w 47"/>
                    <a:gd name="T61" fmla="*/ 7 h 21"/>
                    <a:gd name="T62" fmla="*/ 15 w 47"/>
                    <a:gd name="T63" fmla="*/ 9 h 21"/>
                    <a:gd name="T64" fmla="*/ 13 w 47"/>
                    <a:gd name="T65" fmla="*/ 9 h 21"/>
                    <a:gd name="T66" fmla="*/ 13 w 47"/>
                    <a:gd name="T67" fmla="*/ 9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21">
                      <a:moveTo>
                        <a:pt x="31" y="20"/>
                      </a:moveTo>
                      <a:cubicBezTo>
                        <a:pt x="30" y="19"/>
                        <a:pt x="34" y="18"/>
                        <a:pt x="32" y="16"/>
                      </a:cubicBezTo>
                      <a:cubicBezTo>
                        <a:pt x="31" y="16"/>
                        <a:pt x="35" y="14"/>
                        <a:pt x="32" y="14"/>
                      </a:cubicBezTo>
                      <a:cubicBezTo>
                        <a:pt x="30" y="14"/>
                        <a:pt x="33" y="12"/>
                        <a:pt x="31" y="12"/>
                      </a:cubicBezTo>
                      <a:cubicBezTo>
                        <a:pt x="29" y="12"/>
                        <a:pt x="31" y="10"/>
                        <a:pt x="29" y="10"/>
                      </a:cubicBezTo>
                      <a:cubicBezTo>
                        <a:pt x="27" y="10"/>
                        <a:pt x="28" y="8"/>
                        <a:pt x="25" y="8"/>
                      </a:cubicBezTo>
                      <a:cubicBezTo>
                        <a:pt x="24" y="8"/>
                        <a:pt x="24" y="7"/>
                        <a:pt x="21" y="7"/>
                      </a:cubicBezTo>
                      <a:cubicBezTo>
                        <a:pt x="20" y="7"/>
                        <a:pt x="20" y="7"/>
                        <a:pt x="19" y="6"/>
                      </a:cubicBezTo>
                      <a:cubicBezTo>
                        <a:pt x="18" y="6"/>
                        <a:pt x="17" y="6"/>
                        <a:pt x="16" y="6"/>
                      </a:cubicBezTo>
                      <a:cubicBezTo>
                        <a:pt x="15" y="6"/>
                        <a:pt x="14" y="6"/>
                        <a:pt x="13" y="6"/>
                      </a:cubicBezTo>
                      <a:cubicBezTo>
                        <a:pt x="12" y="6"/>
                        <a:pt x="11" y="6"/>
                        <a:pt x="10" y="6"/>
                      </a:cubicBezTo>
                      <a:cubicBezTo>
                        <a:pt x="9" y="6"/>
                        <a:pt x="9" y="6"/>
                        <a:pt x="8" y="6"/>
                      </a:cubicBezTo>
                      <a:cubicBezTo>
                        <a:pt x="7" y="6"/>
                        <a:pt x="6" y="6"/>
                        <a:pt x="5" y="7"/>
                      </a:cubicBezTo>
                      <a:cubicBezTo>
                        <a:pt x="4" y="8"/>
                        <a:pt x="2" y="8"/>
                        <a:pt x="0" y="8"/>
                      </a:cubicBezTo>
                      <a:cubicBezTo>
                        <a:pt x="1" y="7"/>
                        <a:pt x="1" y="7"/>
                        <a:pt x="1" y="7"/>
                      </a:cubicBezTo>
                      <a:cubicBezTo>
                        <a:pt x="1" y="5"/>
                        <a:pt x="4" y="6"/>
                        <a:pt x="5" y="4"/>
                      </a:cubicBezTo>
                      <a:cubicBezTo>
                        <a:pt x="6" y="3"/>
                        <a:pt x="9" y="3"/>
                        <a:pt x="10" y="2"/>
                      </a:cubicBezTo>
                      <a:cubicBezTo>
                        <a:pt x="11" y="1"/>
                        <a:pt x="14" y="2"/>
                        <a:pt x="17" y="1"/>
                      </a:cubicBezTo>
                      <a:cubicBezTo>
                        <a:pt x="17" y="0"/>
                        <a:pt x="18" y="0"/>
                        <a:pt x="19" y="0"/>
                      </a:cubicBezTo>
                      <a:cubicBezTo>
                        <a:pt x="20" y="0"/>
                        <a:pt x="21" y="0"/>
                        <a:pt x="22" y="0"/>
                      </a:cubicBezTo>
                      <a:cubicBezTo>
                        <a:pt x="23" y="0"/>
                        <a:pt x="24" y="0"/>
                        <a:pt x="25" y="0"/>
                      </a:cubicBezTo>
                      <a:cubicBezTo>
                        <a:pt x="26" y="0"/>
                        <a:pt x="27" y="0"/>
                        <a:pt x="27" y="0"/>
                      </a:cubicBezTo>
                      <a:cubicBezTo>
                        <a:pt x="29" y="0"/>
                        <a:pt x="30" y="0"/>
                        <a:pt x="31" y="0"/>
                      </a:cubicBezTo>
                      <a:cubicBezTo>
                        <a:pt x="31" y="1"/>
                        <a:pt x="32" y="1"/>
                        <a:pt x="33" y="1"/>
                      </a:cubicBezTo>
                      <a:cubicBezTo>
                        <a:pt x="35" y="0"/>
                        <a:pt x="35" y="2"/>
                        <a:pt x="37" y="2"/>
                      </a:cubicBezTo>
                      <a:cubicBezTo>
                        <a:pt x="39" y="2"/>
                        <a:pt x="38" y="4"/>
                        <a:pt x="40" y="4"/>
                      </a:cubicBezTo>
                      <a:cubicBezTo>
                        <a:pt x="43" y="4"/>
                        <a:pt x="41" y="5"/>
                        <a:pt x="42" y="6"/>
                      </a:cubicBezTo>
                      <a:cubicBezTo>
                        <a:pt x="44" y="6"/>
                        <a:pt x="42" y="7"/>
                        <a:pt x="44" y="8"/>
                      </a:cubicBezTo>
                      <a:cubicBezTo>
                        <a:pt x="47" y="8"/>
                        <a:pt x="43" y="10"/>
                        <a:pt x="44" y="10"/>
                      </a:cubicBezTo>
                      <a:cubicBezTo>
                        <a:pt x="46" y="11"/>
                        <a:pt x="41" y="13"/>
                        <a:pt x="42" y="14"/>
                      </a:cubicBezTo>
                      <a:cubicBezTo>
                        <a:pt x="43" y="15"/>
                        <a:pt x="39" y="16"/>
                        <a:pt x="39" y="17"/>
                      </a:cubicBezTo>
                      <a:cubicBezTo>
                        <a:pt x="40" y="18"/>
                        <a:pt x="34" y="19"/>
                        <a:pt x="35" y="20"/>
                      </a:cubicBezTo>
                      <a:cubicBezTo>
                        <a:pt x="35" y="21"/>
                        <a:pt x="32" y="21"/>
                        <a:pt x="31" y="21"/>
                      </a:cubicBezTo>
                      <a:cubicBezTo>
                        <a:pt x="31" y="20"/>
                        <a:pt x="31" y="20"/>
                        <a:pt x="31" y="2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0" name="Freeform 11701">
                  <a:extLst>
                    <a:ext uri="{FF2B5EF4-FFF2-40B4-BE49-F238E27FC236}">
                      <a16:creationId xmlns:a16="http://schemas.microsoft.com/office/drawing/2014/main" id="{D6D4453C-4A2E-F928-BF13-628F236661A6}"/>
                    </a:ext>
                  </a:extLst>
                </p:cNvPr>
                <p:cNvSpPr>
                  <a:spLocks/>
                </p:cNvSpPr>
                <p:nvPr/>
              </p:nvSpPr>
              <p:spPr bwMode="auto">
                <a:xfrm>
                  <a:off x="4720" y="2526"/>
                  <a:ext cx="22" cy="18"/>
                </a:xfrm>
                <a:custGeom>
                  <a:avLst/>
                  <a:gdLst>
                    <a:gd name="T0" fmla="*/ 5 w 27"/>
                    <a:gd name="T1" fmla="*/ 10 h 22"/>
                    <a:gd name="T2" fmla="*/ 7 w 27"/>
                    <a:gd name="T3" fmla="*/ 9 h 22"/>
                    <a:gd name="T4" fmla="*/ 8 w 27"/>
                    <a:gd name="T5" fmla="*/ 8 h 22"/>
                    <a:gd name="T6" fmla="*/ 10 w 27"/>
                    <a:gd name="T7" fmla="*/ 7 h 22"/>
                    <a:gd name="T8" fmla="*/ 11 w 27"/>
                    <a:gd name="T9" fmla="*/ 5 h 22"/>
                    <a:gd name="T10" fmla="*/ 11 w 27"/>
                    <a:gd name="T11" fmla="*/ 4 h 22"/>
                    <a:gd name="T12" fmla="*/ 10 w 27"/>
                    <a:gd name="T13" fmla="*/ 3 h 22"/>
                    <a:gd name="T14" fmla="*/ 9 w 27"/>
                    <a:gd name="T15" fmla="*/ 2 h 22"/>
                    <a:gd name="T16" fmla="*/ 7 w 27"/>
                    <a:gd name="T17" fmla="*/ 2 h 22"/>
                    <a:gd name="T18" fmla="*/ 6 w 27"/>
                    <a:gd name="T19" fmla="*/ 2 h 22"/>
                    <a:gd name="T20" fmla="*/ 3 w 27"/>
                    <a:gd name="T21" fmla="*/ 1 h 22"/>
                    <a:gd name="T22" fmla="*/ 2 w 27"/>
                    <a:gd name="T23" fmla="*/ 1 h 22"/>
                    <a:gd name="T24" fmla="*/ 0 w 27"/>
                    <a:gd name="T25" fmla="*/ 1 h 22"/>
                    <a:gd name="T26" fmla="*/ 2 w 27"/>
                    <a:gd name="T27" fmla="*/ 1 h 22"/>
                    <a:gd name="T28" fmla="*/ 4 w 27"/>
                    <a:gd name="T29" fmla="*/ 2 h 22"/>
                    <a:gd name="T30" fmla="*/ 6 w 27"/>
                    <a:gd name="T31" fmla="*/ 2 h 22"/>
                    <a:gd name="T32" fmla="*/ 7 w 27"/>
                    <a:gd name="T33" fmla="*/ 2 h 22"/>
                    <a:gd name="T34" fmla="*/ 8 w 27"/>
                    <a:gd name="T35" fmla="*/ 3 h 22"/>
                    <a:gd name="T36" fmla="*/ 8 w 27"/>
                    <a:gd name="T37" fmla="*/ 4 h 22"/>
                    <a:gd name="T38" fmla="*/ 9 w 27"/>
                    <a:gd name="T39" fmla="*/ 5 h 22"/>
                    <a:gd name="T40" fmla="*/ 8 w 27"/>
                    <a:gd name="T41" fmla="*/ 7 h 22"/>
                    <a:gd name="T42" fmla="*/ 7 w 27"/>
                    <a:gd name="T43" fmla="*/ 8 h 22"/>
                    <a:gd name="T44" fmla="*/ 5 w 27"/>
                    <a:gd name="T45" fmla="*/ 9 h 22"/>
                    <a:gd name="T46" fmla="*/ 5 w 27"/>
                    <a:gd name="T47" fmla="*/ 9 h 22"/>
                    <a:gd name="T48" fmla="*/ 5 w 27"/>
                    <a:gd name="T49" fmla="*/ 1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22">
                      <a:moveTo>
                        <a:pt x="11" y="22"/>
                      </a:moveTo>
                      <a:cubicBezTo>
                        <a:pt x="12" y="22"/>
                        <a:pt x="15" y="22"/>
                        <a:pt x="15" y="21"/>
                      </a:cubicBezTo>
                      <a:cubicBezTo>
                        <a:pt x="14" y="20"/>
                        <a:pt x="20" y="19"/>
                        <a:pt x="19" y="18"/>
                      </a:cubicBezTo>
                      <a:cubicBezTo>
                        <a:pt x="19" y="17"/>
                        <a:pt x="23" y="16"/>
                        <a:pt x="22" y="15"/>
                      </a:cubicBezTo>
                      <a:cubicBezTo>
                        <a:pt x="21" y="14"/>
                        <a:pt x="26" y="12"/>
                        <a:pt x="24" y="11"/>
                      </a:cubicBezTo>
                      <a:cubicBezTo>
                        <a:pt x="23" y="11"/>
                        <a:pt x="27" y="9"/>
                        <a:pt x="24" y="9"/>
                      </a:cubicBezTo>
                      <a:cubicBezTo>
                        <a:pt x="22" y="8"/>
                        <a:pt x="24" y="7"/>
                        <a:pt x="22" y="7"/>
                      </a:cubicBezTo>
                      <a:cubicBezTo>
                        <a:pt x="21" y="6"/>
                        <a:pt x="23" y="5"/>
                        <a:pt x="20" y="5"/>
                      </a:cubicBezTo>
                      <a:cubicBezTo>
                        <a:pt x="18" y="5"/>
                        <a:pt x="19" y="3"/>
                        <a:pt x="17" y="3"/>
                      </a:cubicBezTo>
                      <a:cubicBezTo>
                        <a:pt x="15" y="3"/>
                        <a:pt x="15" y="1"/>
                        <a:pt x="13" y="2"/>
                      </a:cubicBezTo>
                      <a:cubicBezTo>
                        <a:pt x="11" y="2"/>
                        <a:pt x="10" y="0"/>
                        <a:pt x="7" y="1"/>
                      </a:cubicBezTo>
                      <a:cubicBezTo>
                        <a:pt x="6" y="2"/>
                        <a:pt x="4" y="0"/>
                        <a:pt x="2" y="1"/>
                      </a:cubicBezTo>
                      <a:cubicBezTo>
                        <a:pt x="1" y="1"/>
                        <a:pt x="0" y="1"/>
                        <a:pt x="0" y="1"/>
                      </a:cubicBezTo>
                      <a:cubicBezTo>
                        <a:pt x="1" y="1"/>
                        <a:pt x="2" y="2"/>
                        <a:pt x="3" y="1"/>
                      </a:cubicBezTo>
                      <a:cubicBezTo>
                        <a:pt x="6" y="0"/>
                        <a:pt x="7" y="2"/>
                        <a:pt x="8" y="2"/>
                      </a:cubicBezTo>
                      <a:cubicBezTo>
                        <a:pt x="11" y="2"/>
                        <a:pt x="11" y="3"/>
                        <a:pt x="13" y="3"/>
                      </a:cubicBezTo>
                      <a:cubicBezTo>
                        <a:pt x="15" y="3"/>
                        <a:pt x="14" y="5"/>
                        <a:pt x="16" y="5"/>
                      </a:cubicBezTo>
                      <a:cubicBezTo>
                        <a:pt x="18" y="5"/>
                        <a:pt x="17" y="7"/>
                        <a:pt x="18" y="7"/>
                      </a:cubicBezTo>
                      <a:cubicBezTo>
                        <a:pt x="20" y="7"/>
                        <a:pt x="18" y="9"/>
                        <a:pt x="19" y="9"/>
                      </a:cubicBezTo>
                      <a:cubicBezTo>
                        <a:pt x="22" y="9"/>
                        <a:pt x="19" y="11"/>
                        <a:pt x="20" y="11"/>
                      </a:cubicBezTo>
                      <a:cubicBezTo>
                        <a:pt x="22" y="13"/>
                        <a:pt x="17" y="14"/>
                        <a:pt x="18" y="15"/>
                      </a:cubicBezTo>
                      <a:cubicBezTo>
                        <a:pt x="19" y="17"/>
                        <a:pt x="15" y="17"/>
                        <a:pt x="15" y="18"/>
                      </a:cubicBezTo>
                      <a:cubicBezTo>
                        <a:pt x="16" y="19"/>
                        <a:pt x="12" y="20"/>
                        <a:pt x="11" y="20"/>
                      </a:cubicBezTo>
                      <a:cubicBezTo>
                        <a:pt x="11" y="21"/>
                        <a:pt x="10" y="21"/>
                        <a:pt x="11" y="21"/>
                      </a:cubicBezTo>
                      <a:lnTo>
                        <a:pt x="11" y="22"/>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1" name="Freeform 11702">
                  <a:extLst>
                    <a:ext uri="{FF2B5EF4-FFF2-40B4-BE49-F238E27FC236}">
                      <a16:creationId xmlns:a16="http://schemas.microsoft.com/office/drawing/2014/main" id="{80248A67-7D1E-3B67-E199-8BDC17A0C123}"/>
                    </a:ext>
                  </a:extLst>
                </p:cNvPr>
                <p:cNvSpPr>
                  <a:spLocks/>
                </p:cNvSpPr>
                <p:nvPr/>
              </p:nvSpPr>
              <p:spPr bwMode="auto">
                <a:xfrm>
                  <a:off x="4711" y="2533"/>
                  <a:ext cx="3" cy="1"/>
                </a:xfrm>
                <a:custGeom>
                  <a:avLst/>
                  <a:gdLst>
                    <a:gd name="T0" fmla="*/ 0 w 4"/>
                    <a:gd name="T1" fmla="*/ 0 h 1"/>
                    <a:gd name="T2" fmla="*/ 2 w 4"/>
                    <a:gd name="T3" fmla="*/ 0 h 1"/>
                    <a:gd name="T4" fmla="*/ 2 w 4"/>
                    <a:gd name="T5" fmla="*/ 1 h 1"/>
                    <a:gd name="T6" fmla="*/ 0 w 4"/>
                    <a:gd name="T7" fmla="*/ 0 h 1"/>
                    <a:gd name="T8" fmla="*/ 0 w 4"/>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
                      <a:moveTo>
                        <a:pt x="0" y="0"/>
                      </a:moveTo>
                      <a:cubicBezTo>
                        <a:pt x="0" y="1"/>
                        <a:pt x="2" y="0"/>
                        <a:pt x="3" y="0"/>
                      </a:cubicBezTo>
                      <a:cubicBezTo>
                        <a:pt x="4" y="0"/>
                        <a:pt x="3" y="0"/>
                        <a:pt x="2" y="1"/>
                      </a:cubicBezTo>
                      <a:cubicBezTo>
                        <a:pt x="1" y="1"/>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2" name="Freeform 11703">
                  <a:extLst>
                    <a:ext uri="{FF2B5EF4-FFF2-40B4-BE49-F238E27FC236}">
                      <a16:creationId xmlns:a16="http://schemas.microsoft.com/office/drawing/2014/main" id="{CB06581E-731A-5B7D-7F00-E9533F9A902E}"/>
                    </a:ext>
                  </a:extLst>
                </p:cNvPr>
                <p:cNvSpPr>
                  <a:spLocks/>
                </p:cNvSpPr>
                <p:nvPr/>
              </p:nvSpPr>
              <p:spPr bwMode="auto">
                <a:xfrm>
                  <a:off x="4707" y="2534"/>
                  <a:ext cx="2" cy="2"/>
                </a:xfrm>
                <a:custGeom>
                  <a:avLst/>
                  <a:gdLst>
                    <a:gd name="T0" fmla="*/ 0 w 3"/>
                    <a:gd name="T1" fmla="*/ 1 h 2"/>
                    <a:gd name="T2" fmla="*/ 1 w 3"/>
                    <a:gd name="T3" fmla="*/ 2 h 2"/>
                    <a:gd name="T4" fmla="*/ 0 w 3"/>
                    <a:gd name="T5" fmla="*/ 2 h 2"/>
                    <a:gd name="T6" fmla="*/ 0 w 3"/>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1"/>
                      </a:moveTo>
                      <a:cubicBezTo>
                        <a:pt x="1" y="0"/>
                        <a:pt x="3" y="2"/>
                        <a:pt x="3" y="2"/>
                      </a:cubicBezTo>
                      <a:cubicBezTo>
                        <a:pt x="2" y="2"/>
                        <a:pt x="0" y="1"/>
                        <a:pt x="0" y="2"/>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3" name="Freeform 11704">
                  <a:extLst>
                    <a:ext uri="{FF2B5EF4-FFF2-40B4-BE49-F238E27FC236}">
                      <a16:creationId xmlns:a16="http://schemas.microsoft.com/office/drawing/2014/main" id="{B408A08E-B71E-EC35-7F90-3DB5D895C057}"/>
                    </a:ext>
                  </a:extLst>
                </p:cNvPr>
                <p:cNvSpPr>
                  <a:spLocks/>
                </p:cNvSpPr>
                <p:nvPr/>
              </p:nvSpPr>
              <p:spPr bwMode="auto">
                <a:xfrm>
                  <a:off x="4714" y="2536"/>
                  <a:ext cx="4" cy="2"/>
                </a:xfrm>
                <a:custGeom>
                  <a:avLst/>
                  <a:gdLst>
                    <a:gd name="T0" fmla="*/ 1 w 5"/>
                    <a:gd name="T1" fmla="*/ 0 h 2"/>
                    <a:gd name="T2" fmla="*/ 1 w 5"/>
                    <a:gd name="T3" fmla="*/ 1 h 2"/>
                    <a:gd name="T4" fmla="*/ 2 w 5"/>
                    <a:gd name="T5" fmla="*/ 1 h 2"/>
                    <a:gd name="T6" fmla="*/ 2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1" y="0"/>
                      </a:moveTo>
                      <a:cubicBezTo>
                        <a:pt x="1" y="0"/>
                        <a:pt x="1" y="1"/>
                        <a:pt x="1" y="1"/>
                      </a:cubicBezTo>
                      <a:cubicBezTo>
                        <a:pt x="2" y="1"/>
                        <a:pt x="4" y="2"/>
                        <a:pt x="5" y="1"/>
                      </a:cubicBezTo>
                      <a:cubicBezTo>
                        <a:pt x="4" y="1"/>
                        <a:pt x="0"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4" name="Freeform 11705">
                  <a:extLst>
                    <a:ext uri="{FF2B5EF4-FFF2-40B4-BE49-F238E27FC236}">
                      <a16:creationId xmlns:a16="http://schemas.microsoft.com/office/drawing/2014/main" id="{31A5309C-4635-C06E-1ECF-1A8B86CDA241}"/>
                    </a:ext>
                  </a:extLst>
                </p:cNvPr>
                <p:cNvSpPr>
                  <a:spLocks/>
                </p:cNvSpPr>
                <p:nvPr/>
              </p:nvSpPr>
              <p:spPr bwMode="auto">
                <a:xfrm>
                  <a:off x="4708" y="2539"/>
                  <a:ext cx="6" cy="1"/>
                </a:xfrm>
                <a:custGeom>
                  <a:avLst/>
                  <a:gdLst>
                    <a:gd name="T0" fmla="*/ 0 w 7"/>
                    <a:gd name="T1" fmla="*/ 1 h 1"/>
                    <a:gd name="T2" fmla="*/ 2 w 7"/>
                    <a:gd name="T3" fmla="*/ 0 h 1"/>
                    <a:gd name="T4" fmla="*/ 3 w 7"/>
                    <a:gd name="T5" fmla="*/ 1 h 1"/>
                    <a:gd name="T6" fmla="*/ 3 w 7"/>
                    <a:gd name="T7" fmla="*/ 1 h 1"/>
                    <a:gd name="T8" fmla="*/ 0 w 7"/>
                    <a:gd name="T9" fmla="*/ 1 h 1"/>
                    <a:gd name="T10" fmla="*/ 0 w 7"/>
                    <a:gd name="T11" fmla="*/ 1 h 1"/>
                    <a:gd name="T12" fmla="*/ 0 w 7"/>
                    <a:gd name="T13" fmla="*/ 1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
                      <a:moveTo>
                        <a:pt x="0" y="1"/>
                      </a:moveTo>
                      <a:cubicBezTo>
                        <a:pt x="0" y="0"/>
                        <a:pt x="1" y="0"/>
                        <a:pt x="2" y="0"/>
                      </a:cubicBezTo>
                      <a:cubicBezTo>
                        <a:pt x="3" y="0"/>
                        <a:pt x="7" y="1"/>
                        <a:pt x="5" y="1"/>
                      </a:cubicBezTo>
                      <a:cubicBezTo>
                        <a:pt x="5" y="1"/>
                        <a:pt x="4" y="1"/>
                        <a:pt x="4" y="1"/>
                      </a:cubicBezTo>
                      <a:cubicBezTo>
                        <a:pt x="3" y="0"/>
                        <a:pt x="0" y="0"/>
                        <a:pt x="0" y="1"/>
                      </a:cubicBezTo>
                      <a:cubicBezTo>
                        <a:pt x="0" y="1"/>
                        <a:pt x="0" y="1"/>
                        <a:pt x="0" y="1"/>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5" name="Freeform 11706">
                  <a:extLst>
                    <a:ext uri="{FF2B5EF4-FFF2-40B4-BE49-F238E27FC236}">
                      <a16:creationId xmlns:a16="http://schemas.microsoft.com/office/drawing/2014/main" id="{20E505CA-3EE2-6B46-5F1B-2AE24823BE60}"/>
                    </a:ext>
                  </a:extLst>
                </p:cNvPr>
                <p:cNvSpPr>
                  <a:spLocks/>
                </p:cNvSpPr>
                <p:nvPr/>
              </p:nvSpPr>
              <p:spPr bwMode="auto">
                <a:xfrm>
                  <a:off x="4703" y="2537"/>
                  <a:ext cx="4" cy="1"/>
                </a:xfrm>
                <a:custGeom>
                  <a:avLst/>
                  <a:gdLst>
                    <a:gd name="T0" fmla="*/ 2 w 5"/>
                    <a:gd name="T1" fmla="*/ 0 h 2"/>
                    <a:gd name="T2" fmla="*/ 2 w 5"/>
                    <a:gd name="T3" fmla="*/ 1 h 2"/>
                    <a:gd name="T4" fmla="*/ 2 w 5"/>
                    <a:gd name="T5" fmla="*/ 0 h 2"/>
                    <a:gd name="T6" fmla="*/ 2 w 5"/>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3" y="0"/>
                      </a:moveTo>
                      <a:cubicBezTo>
                        <a:pt x="0" y="1"/>
                        <a:pt x="3" y="2"/>
                        <a:pt x="5" y="2"/>
                      </a:cubicBezTo>
                      <a:cubicBezTo>
                        <a:pt x="4" y="2"/>
                        <a:pt x="2" y="1"/>
                        <a:pt x="3"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6" name="Freeform 11707">
                  <a:extLst>
                    <a:ext uri="{FF2B5EF4-FFF2-40B4-BE49-F238E27FC236}">
                      <a16:creationId xmlns:a16="http://schemas.microsoft.com/office/drawing/2014/main" id="{B733F9AF-F981-D34B-6D16-58FC777DF586}"/>
                    </a:ext>
                  </a:extLst>
                </p:cNvPr>
                <p:cNvSpPr>
                  <a:spLocks/>
                </p:cNvSpPr>
                <p:nvPr/>
              </p:nvSpPr>
              <p:spPr bwMode="auto">
                <a:xfrm>
                  <a:off x="4722" y="2535"/>
                  <a:ext cx="6" cy="2"/>
                </a:xfrm>
                <a:custGeom>
                  <a:avLst/>
                  <a:gdLst>
                    <a:gd name="T0" fmla="*/ 1 w 7"/>
                    <a:gd name="T1" fmla="*/ 1 h 2"/>
                    <a:gd name="T2" fmla="*/ 3 w 7"/>
                    <a:gd name="T3" fmla="*/ 2 h 2"/>
                    <a:gd name="T4" fmla="*/ 0 w 7"/>
                    <a:gd name="T5" fmla="*/ 1 h 2"/>
                    <a:gd name="T6" fmla="*/ 0 60000 65536"/>
                    <a:gd name="T7" fmla="*/ 0 60000 65536"/>
                    <a:gd name="T8" fmla="*/ 0 60000 65536"/>
                  </a:gdLst>
                  <a:ahLst/>
                  <a:cxnLst>
                    <a:cxn ang="T6">
                      <a:pos x="T0" y="T1"/>
                    </a:cxn>
                    <a:cxn ang="T7">
                      <a:pos x="T2" y="T3"/>
                    </a:cxn>
                    <a:cxn ang="T8">
                      <a:pos x="T4" y="T5"/>
                    </a:cxn>
                  </a:cxnLst>
                  <a:rect l="0" t="0" r="r" b="b"/>
                  <a:pathLst>
                    <a:path w="7" h="2">
                      <a:moveTo>
                        <a:pt x="1" y="1"/>
                      </a:moveTo>
                      <a:cubicBezTo>
                        <a:pt x="0" y="0"/>
                        <a:pt x="7" y="1"/>
                        <a:pt x="4" y="2"/>
                      </a:cubicBezTo>
                      <a:cubicBezTo>
                        <a:pt x="3" y="1"/>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7" name="Freeform 11708">
                  <a:extLst>
                    <a:ext uri="{FF2B5EF4-FFF2-40B4-BE49-F238E27FC236}">
                      <a16:creationId xmlns:a16="http://schemas.microsoft.com/office/drawing/2014/main" id="{DBC1D14A-5E41-1C64-8313-7F9EB48A58F8}"/>
                    </a:ext>
                  </a:extLst>
                </p:cNvPr>
                <p:cNvSpPr>
                  <a:spLocks/>
                </p:cNvSpPr>
                <p:nvPr/>
              </p:nvSpPr>
              <p:spPr bwMode="auto">
                <a:xfrm>
                  <a:off x="4717" y="2539"/>
                  <a:ext cx="6" cy="1"/>
                </a:xfrm>
                <a:custGeom>
                  <a:avLst/>
                  <a:gdLst>
                    <a:gd name="T0" fmla="*/ 2 w 7"/>
                    <a:gd name="T1" fmla="*/ 0 h 1"/>
                    <a:gd name="T2" fmla="*/ 3 w 7"/>
                    <a:gd name="T3" fmla="*/ 1 h 1"/>
                    <a:gd name="T4" fmla="*/ 3 w 7"/>
                    <a:gd name="T5" fmla="*/ 1 h 1"/>
                    <a:gd name="T6" fmla="*/ 2 w 7"/>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
                      <a:moveTo>
                        <a:pt x="2" y="0"/>
                      </a:moveTo>
                      <a:cubicBezTo>
                        <a:pt x="0" y="1"/>
                        <a:pt x="5" y="1"/>
                        <a:pt x="7" y="1"/>
                      </a:cubicBezTo>
                      <a:cubicBezTo>
                        <a:pt x="6" y="1"/>
                        <a:pt x="5" y="1"/>
                        <a:pt x="4" y="1"/>
                      </a:cubicBezTo>
                      <a:cubicBezTo>
                        <a:pt x="3" y="1"/>
                        <a:pt x="3"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8" name="Freeform 11709">
                  <a:extLst>
                    <a:ext uri="{FF2B5EF4-FFF2-40B4-BE49-F238E27FC236}">
                      <a16:creationId xmlns:a16="http://schemas.microsoft.com/office/drawing/2014/main" id="{673F3884-41F9-DED3-A016-843C8E0E4B91}"/>
                    </a:ext>
                  </a:extLst>
                </p:cNvPr>
                <p:cNvSpPr>
                  <a:spLocks/>
                </p:cNvSpPr>
                <p:nvPr/>
              </p:nvSpPr>
              <p:spPr bwMode="auto">
                <a:xfrm>
                  <a:off x="4711" y="2542"/>
                  <a:ext cx="5" cy="2"/>
                </a:xfrm>
                <a:custGeom>
                  <a:avLst/>
                  <a:gdLst>
                    <a:gd name="T0" fmla="*/ 0 w 6"/>
                    <a:gd name="T1" fmla="*/ 1 h 2"/>
                    <a:gd name="T2" fmla="*/ 3 w 6"/>
                    <a:gd name="T3" fmla="*/ 2 h 2"/>
                    <a:gd name="T4" fmla="*/ 1 w 6"/>
                    <a:gd name="T5" fmla="*/ 1 h 2"/>
                    <a:gd name="T6" fmla="*/ 0 60000 65536"/>
                    <a:gd name="T7" fmla="*/ 0 60000 65536"/>
                    <a:gd name="T8" fmla="*/ 0 60000 65536"/>
                  </a:gdLst>
                  <a:ahLst/>
                  <a:cxnLst>
                    <a:cxn ang="T6">
                      <a:pos x="T0" y="T1"/>
                    </a:cxn>
                    <a:cxn ang="T7">
                      <a:pos x="T2" y="T3"/>
                    </a:cxn>
                    <a:cxn ang="T8">
                      <a:pos x="T4" y="T5"/>
                    </a:cxn>
                  </a:cxnLst>
                  <a:rect l="0" t="0" r="r" b="b"/>
                  <a:pathLst>
                    <a:path w="6" h="2">
                      <a:moveTo>
                        <a:pt x="0" y="1"/>
                      </a:moveTo>
                      <a:cubicBezTo>
                        <a:pt x="2" y="0"/>
                        <a:pt x="6" y="1"/>
                        <a:pt x="5" y="2"/>
                      </a:cubicBezTo>
                      <a:cubicBezTo>
                        <a:pt x="5" y="1"/>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29" name="Freeform 11710">
                  <a:extLst>
                    <a:ext uri="{FF2B5EF4-FFF2-40B4-BE49-F238E27FC236}">
                      <a16:creationId xmlns:a16="http://schemas.microsoft.com/office/drawing/2014/main" id="{EE488AA9-29D8-E636-165F-1247AEDF7968}"/>
                    </a:ext>
                  </a:extLst>
                </p:cNvPr>
                <p:cNvSpPr>
                  <a:spLocks/>
                </p:cNvSpPr>
                <p:nvPr/>
              </p:nvSpPr>
              <p:spPr bwMode="auto">
                <a:xfrm>
                  <a:off x="4705" y="2542"/>
                  <a:ext cx="4" cy="1"/>
                </a:xfrm>
                <a:custGeom>
                  <a:avLst/>
                  <a:gdLst>
                    <a:gd name="T0" fmla="*/ 1 w 4"/>
                    <a:gd name="T1" fmla="*/ 0 h 1"/>
                    <a:gd name="T2" fmla="*/ 4 w 4"/>
                    <a:gd name="T3" fmla="*/ 1 h 1"/>
                    <a:gd name="T4" fmla="*/ 1 w 4"/>
                    <a:gd name="T5" fmla="*/ 0 h 1"/>
                    <a:gd name="T6" fmla="*/ 1 w 4"/>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
                      <a:moveTo>
                        <a:pt x="1" y="0"/>
                      </a:moveTo>
                      <a:cubicBezTo>
                        <a:pt x="0" y="1"/>
                        <a:pt x="3" y="1"/>
                        <a:pt x="4" y="1"/>
                      </a:cubicBezTo>
                      <a:cubicBezTo>
                        <a:pt x="3" y="1"/>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0" name="Freeform 11711">
                  <a:extLst>
                    <a:ext uri="{FF2B5EF4-FFF2-40B4-BE49-F238E27FC236}">
                      <a16:creationId xmlns:a16="http://schemas.microsoft.com/office/drawing/2014/main" id="{1310CE4C-2D4D-1993-59C2-12E7BB7EDA92}"/>
                    </a:ext>
                  </a:extLst>
                </p:cNvPr>
                <p:cNvSpPr>
                  <a:spLocks/>
                </p:cNvSpPr>
                <p:nvPr/>
              </p:nvSpPr>
              <p:spPr bwMode="auto">
                <a:xfrm>
                  <a:off x="4724" y="2539"/>
                  <a:ext cx="4" cy="2"/>
                </a:xfrm>
                <a:custGeom>
                  <a:avLst/>
                  <a:gdLst>
                    <a:gd name="T0" fmla="*/ 0 w 4"/>
                    <a:gd name="T1" fmla="*/ 0 h 2"/>
                    <a:gd name="T2" fmla="*/ 2 w 4"/>
                    <a:gd name="T3" fmla="*/ 2 h 2"/>
                    <a:gd name="T4" fmla="*/ 0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0" y="0"/>
                      </a:moveTo>
                      <a:cubicBezTo>
                        <a:pt x="2" y="0"/>
                        <a:pt x="4" y="2"/>
                        <a:pt x="2" y="2"/>
                      </a:cubicBezTo>
                      <a:cubicBezTo>
                        <a:pt x="2" y="1"/>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1" name="Freeform 11712">
                  <a:extLst>
                    <a:ext uri="{FF2B5EF4-FFF2-40B4-BE49-F238E27FC236}">
                      <a16:creationId xmlns:a16="http://schemas.microsoft.com/office/drawing/2014/main" id="{41E1D705-4C8C-35AA-6C42-0D3B02AAF04E}"/>
                    </a:ext>
                  </a:extLst>
                </p:cNvPr>
                <p:cNvSpPr>
                  <a:spLocks/>
                </p:cNvSpPr>
                <p:nvPr/>
              </p:nvSpPr>
              <p:spPr bwMode="auto">
                <a:xfrm>
                  <a:off x="4719" y="2542"/>
                  <a:ext cx="5" cy="2"/>
                </a:xfrm>
                <a:custGeom>
                  <a:avLst/>
                  <a:gdLst>
                    <a:gd name="T0" fmla="*/ 1 w 6"/>
                    <a:gd name="T1" fmla="*/ 0 h 2"/>
                    <a:gd name="T2" fmla="*/ 3 w 6"/>
                    <a:gd name="T3" fmla="*/ 0 h 2"/>
                    <a:gd name="T4" fmla="*/ 3 w 6"/>
                    <a:gd name="T5" fmla="*/ 1 h 2"/>
                    <a:gd name="T6" fmla="*/ 1 w 6"/>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1" y="0"/>
                      </a:moveTo>
                      <a:cubicBezTo>
                        <a:pt x="0" y="1"/>
                        <a:pt x="5" y="1"/>
                        <a:pt x="6" y="0"/>
                      </a:cubicBezTo>
                      <a:cubicBezTo>
                        <a:pt x="5" y="1"/>
                        <a:pt x="5" y="1"/>
                        <a:pt x="4" y="1"/>
                      </a:cubicBezTo>
                      <a:cubicBezTo>
                        <a:pt x="2" y="2"/>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2" name="Freeform 11713">
                  <a:extLst>
                    <a:ext uri="{FF2B5EF4-FFF2-40B4-BE49-F238E27FC236}">
                      <a16:creationId xmlns:a16="http://schemas.microsoft.com/office/drawing/2014/main" id="{C9B14622-1F27-FEB7-D4D7-11C98330154F}"/>
                    </a:ext>
                  </a:extLst>
                </p:cNvPr>
                <p:cNvSpPr>
                  <a:spLocks/>
                </p:cNvSpPr>
                <p:nvPr/>
              </p:nvSpPr>
              <p:spPr bwMode="auto">
                <a:xfrm>
                  <a:off x="4717" y="2544"/>
                  <a:ext cx="4" cy="2"/>
                </a:xfrm>
                <a:custGeom>
                  <a:avLst/>
                  <a:gdLst>
                    <a:gd name="T0" fmla="*/ 0 w 5"/>
                    <a:gd name="T1" fmla="*/ 1 h 2"/>
                    <a:gd name="T2" fmla="*/ 2 w 5"/>
                    <a:gd name="T3" fmla="*/ 1 h 2"/>
                    <a:gd name="T4" fmla="*/ 1 w 5"/>
                    <a:gd name="T5" fmla="*/ 1 h 2"/>
                    <a:gd name="T6" fmla="*/ 0 60000 65536"/>
                    <a:gd name="T7" fmla="*/ 0 60000 65536"/>
                    <a:gd name="T8" fmla="*/ 0 60000 65536"/>
                  </a:gdLst>
                  <a:ahLst/>
                  <a:cxnLst>
                    <a:cxn ang="T6">
                      <a:pos x="T0" y="T1"/>
                    </a:cxn>
                    <a:cxn ang="T7">
                      <a:pos x="T2" y="T3"/>
                    </a:cxn>
                    <a:cxn ang="T8">
                      <a:pos x="T4" y="T5"/>
                    </a:cxn>
                  </a:cxnLst>
                  <a:rect l="0" t="0" r="r" b="b"/>
                  <a:pathLst>
                    <a:path w="5" h="2">
                      <a:moveTo>
                        <a:pt x="0" y="1"/>
                      </a:moveTo>
                      <a:cubicBezTo>
                        <a:pt x="1" y="2"/>
                        <a:pt x="4" y="1"/>
                        <a:pt x="5" y="1"/>
                      </a:cubicBezTo>
                      <a:cubicBezTo>
                        <a:pt x="4" y="0"/>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3" name="Freeform 11714">
                  <a:extLst>
                    <a:ext uri="{FF2B5EF4-FFF2-40B4-BE49-F238E27FC236}">
                      <a16:creationId xmlns:a16="http://schemas.microsoft.com/office/drawing/2014/main" id="{EC92E9E5-C138-7C63-4F47-E9A0FD9CB796}"/>
                    </a:ext>
                  </a:extLst>
                </p:cNvPr>
                <p:cNvSpPr>
                  <a:spLocks/>
                </p:cNvSpPr>
                <p:nvPr/>
              </p:nvSpPr>
              <p:spPr bwMode="auto">
                <a:xfrm>
                  <a:off x="4682" y="2545"/>
                  <a:ext cx="42" cy="20"/>
                </a:xfrm>
                <a:custGeom>
                  <a:avLst/>
                  <a:gdLst>
                    <a:gd name="T0" fmla="*/ 1 w 51"/>
                    <a:gd name="T1" fmla="*/ 8 h 24"/>
                    <a:gd name="T2" fmla="*/ 2 w 51"/>
                    <a:gd name="T3" fmla="*/ 9 h 24"/>
                    <a:gd name="T4" fmla="*/ 4 w 51"/>
                    <a:gd name="T5" fmla="*/ 11 h 24"/>
                    <a:gd name="T6" fmla="*/ 6 w 51"/>
                    <a:gd name="T7" fmla="*/ 11 h 24"/>
                    <a:gd name="T8" fmla="*/ 7 w 51"/>
                    <a:gd name="T9" fmla="*/ 11 h 24"/>
                    <a:gd name="T10" fmla="*/ 8 w 51"/>
                    <a:gd name="T11" fmla="*/ 11 h 24"/>
                    <a:gd name="T12" fmla="*/ 11 w 51"/>
                    <a:gd name="T13" fmla="*/ 11 h 24"/>
                    <a:gd name="T14" fmla="*/ 12 w 51"/>
                    <a:gd name="T15" fmla="*/ 11 h 24"/>
                    <a:gd name="T16" fmla="*/ 13 w 51"/>
                    <a:gd name="T17" fmla="*/ 11 h 24"/>
                    <a:gd name="T18" fmla="*/ 16 w 51"/>
                    <a:gd name="T19" fmla="*/ 11 h 24"/>
                    <a:gd name="T20" fmla="*/ 17 w 51"/>
                    <a:gd name="T21" fmla="*/ 10 h 24"/>
                    <a:gd name="T22" fmla="*/ 20 w 51"/>
                    <a:gd name="T23" fmla="*/ 8 h 24"/>
                    <a:gd name="T24" fmla="*/ 21 w 51"/>
                    <a:gd name="T25" fmla="*/ 7 h 24"/>
                    <a:gd name="T26" fmla="*/ 22 w 51"/>
                    <a:gd name="T27" fmla="*/ 5 h 24"/>
                    <a:gd name="T28" fmla="*/ 22 w 51"/>
                    <a:gd name="T29" fmla="*/ 4 h 24"/>
                    <a:gd name="T30" fmla="*/ 21 w 51"/>
                    <a:gd name="T31" fmla="*/ 3 h 24"/>
                    <a:gd name="T32" fmla="*/ 21 w 51"/>
                    <a:gd name="T33" fmla="*/ 3 h 24"/>
                    <a:gd name="T34" fmla="*/ 19 w 51"/>
                    <a:gd name="T35" fmla="*/ 2 h 24"/>
                    <a:gd name="T36" fmla="*/ 17 w 51"/>
                    <a:gd name="T37" fmla="*/ 1 h 24"/>
                    <a:gd name="T38" fmla="*/ 16 w 51"/>
                    <a:gd name="T39" fmla="*/ 0 h 24"/>
                    <a:gd name="T40" fmla="*/ 14 w 51"/>
                    <a:gd name="T41" fmla="*/ 0 h 24"/>
                    <a:gd name="T42" fmla="*/ 13 w 51"/>
                    <a:gd name="T43" fmla="*/ 0 h 24"/>
                    <a:gd name="T44" fmla="*/ 12 w 51"/>
                    <a:gd name="T45" fmla="*/ 0 h 24"/>
                    <a:gd name="T46" fmla="*/ 11 w 51"/>
                    <a:gd name="T47" fmla="*/ 0 h 24"/>
                    <a:gd name="T48" fmla="*/ 10 w 51"/>
                    <a:gd name="T49" fmla="*/ 1 h 24"/>
                    <a:gd name="T50" fmla="*/ 7 w 51"/>
                    <a:gd name="T51" fmla="*/ 2 h 24"/>
                    <a:gd name="T52" fmla="*/ 4 w 51"/>
                    <a:gd name="T53" fmla="*/ 3 h 24"/>
                    <a:gd name="T54" fmla="*/ 2 w 51"/>
                    <a:gd name="T55" fmla="*/ 3 h 24"/>
                    <a:gd name="T56" fmla="*/ 2 w 51"/>
                    <a:gd name="T57" fmla="*/ 5 h 24"/>
                    <a:gd name="T58" fmla="*/ 1 w 51"/>
                    <a:gd name="T59" fmla="*/ 7 h 24"/>
                    <a:gd name="T60" fmla="*/ 1 w 51"/>
                    <a:gd name="T61" fmla="*/ 8 h 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1" h="24">
                      <a:moveTo>
                        <a:pt x="1" y="16"/>
                      </a:moveTo>
                      <a:cubicBezTo>
                        <a:pt x="4" y="17"/>
                        <a:pt x="2" y="19"/>
                        <a:pt x="4" y="19"/>
                      </a:cubicBezTo>
                      <a:cubicBezTo>
                        <a:pt x="7" y="19"/>
                        <a:pt x="6" y="22"/>
                        <a:pt x="8" y="22"/>
                      </a:cubicBezTo>
                      <a:cubicBezTo>
                        <a:pt x="10" y="22"/>
                        <a:pt x="11" y="22"/>
                        <a:pt x="12" y="22"/>
                      </a:cubicBezTo>
                      <a:cubicBezTo>
                        <a:pt x="13" y="23"/>
                        <a:pt x="13" y="23"/>
                        <a:pt x="15" y="23"/>
                      </a:cubicBezTo>
                      <a:cubicBezTo>
                        <a:pt x="16" y="23"/>
                        <a:pt x="17" y="23"/>
                        <a:pt x="18" y="23"/>
                      </a:cubicBezTo>
                      <a:cubicBezTo>
                        <a:pt x="20" y="24"/>
                        <a:pt x="22" y="24"/>
                        <a:pt x="23" y="23"/>
                      </a:cubicBezTo>
                      <a:cubicBezTo>
                        <a:pt x="24" y="23"/>
                        <a:pt x="25" y="23"/>
                        <a:pt x="26" y="23"/>
                      </a:cubicBezTo>
                      <a:cubicBezTo>
                        <a:pt x="27" y="23"/>
                        <a:pt x="29" y="24"/>
                        <a:pt x="29" y="23"/>
                      </a:cubicBezTo>
                      <a:cubicBezTo>
                        <a:pt x="30" y="22"/>
                        <a:pt x="33" y="23"/>
                        <a:pt x="34" y="22"/>
                      </a:cubicBezTo>
                      <a:cubicBezTo>
                        <a:pt x="35" y="21"/>
                        <a:pt x="39" y="21"/>
                        <a:pt x="39" y="20"/>
                      </a:cubicBezTo>
                      <a:cubicBezTo>
                        <a:pt x="38" y="19"/>
                        <a:pt x="44" y="18"/>
                        <a:pt x="43" y="17"/>
                      </a:cubicBezTo>
                      <a:cubicBezTo>
                        <a:pt x="43" y="16"/>
                        <a:pt x="47" y="16"/>
                        <a:pt x="46" y="14"/>
                      </a:cubicBezTo>
                      <a:cubicBezTo>
                        <a:pt x="45" y="13"/>
                        <a:pt x="50" y="12"/>
                        <a:pt x="48" y="10"/>
                      </a:cubicBezTo>
                      <a:cubicBezTo>
                        <a:pt x="47" y="10"/>
                        <a:pt x="51" y="8"/>
                        <a:pt x="48" y="8"/>
                      </a:cubicBezTo>
                      <a:cubicBezTo>
                        <a:pt x="46" y="8"/>
                        <a:pt x="48" y="6"/>
                        <a:pt x="46" y="6"/>
                      </a:cubicBezTo>
                      <a:cubicBezTo>
                        <a:pt x="45" y="6"/>
                        <a:pt x="47" y="4"/>
                        <a:pt x="44" y="4"/>
                      </a:cubicBezTo>
                      <a:cubicBezTo>
                        <a:pt x="42" y="4"/>
                        <a:pt x="43" y="2"/>
                        <a:pt x="41" y="2"/>
                      </a:cubicBezTo>
                      <a:cubicBezTo>
                        <a:pt x="39" y="2"/>
                        <a:pt x="39" y="1"/>
                        <a:pt x="37" y="1"/>
                      </a:cubicBezTo>
                      <a:cubicBezTo>
                        <a:pt x="36" y="1"/>
                        <a:pt x="35" y="1"/>
                        <a:pt x="35" y="0"/>
                      </a:cubicBezTo>
                      <a:cubicBezTo>
                        <a:pt x="34" y="0"/>
                        <a:pt x="33" y="0"/>
                        <a:pt x="32" y="0"/>
                      </a:cubicBezTo>
                      <a:cubicBezTo>
                        <a:pt x="31" y="0"/>
                        <a:pt x="30" y="0"/>
                        <a:pt x="29" y="0"/>
                      </a:cubicBezTo>
                      <a:cubicBezTo>
                        <a:pt x="28" y="0"/>
                        <a:pt x="27" y="0"/>
                        <a:pt x="26" y="0"/>
                      </a:cubicBezTo>
                      <a:cubicBezTo>
                        <a:pt x="25" y="0"/>
                        <a:pt x="24" y="0"/>
                        <a:pt x="23" y="0"/>
                      </a:cubicBezTo>
                      <a:cubicBezTo>
                        <a:pt x="22" y="0"/>
                        <a:pt x="21" y="0"/>
                        <a:pt x="21" y="1"/>
                      </a:cubicBezTo>
                      <a:cubicBezTo>
                        <a:pt x="18" y="2"/>
                        <a:pt x="15" y="1"/>
                        <a:pt x="14" y="2"/>
                      </a:cubicBezTo>
                      <a:cubicBezTo>
                        <a:pt x="13" y="4"/>
                        <a:pt x="10" y="3"/>
                        <a:pt x="9" y="4"/>
                      </a:cubicBezTo>
                      <a:cubicBezTo>
                        <a:pt x="8" y="6"/>
                        <a:pt x="5" y="6"/>
                        <a:pt x="5" y="7"/>
                      </a:cubicBezTo>
                      <a:cubicBezTo>
                        <a:pt x="5" y="8"/>
                        <a:pt x="2" y="9"/>
                        <a:pt x="2" y="10"/>
                      </a:cubicBezTo>
                      <a:cubicBezTo>
                        <a:pt x="3" y="11"/>
                        <a:pt x="0" y="12"/>
                        <a:pt x="1" y="13"/>
                      </a:cubicBezTo>
                      <a:cubicBezTo>
                        <a:pt x="3" y="14"/>
                        <a:pt x="0" y="16"/>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4" name="Freeform 11715">
                  <a:extLst>
                    <a:ext uri="{FF2B5EF4-FFF2-40B4-BE49-F238E27FC236}">
                      <a16:creationId xmlns:a16="http://schemas.microsoft.com/office/drawing/2014/main" id="{DD56CF63-7C13-8A39-0889-5D977F945AD4}"/>
                    </a:ext>
                  </a:extLst>
                </p:cNvPr>
                <p:cNvSpPr>
                  <a:spLocks/>
                </p:cNvSpPr>
                <p:nvPr/>
              </p:nvSpPr>
              <p:spPr bwMode="auto">
                <a:xfrm>
                  <a:off x="4685" y="2545"/>
                  <a:ext cx="39" cy="17"/>
                </a:xfrm>
                <a:custGeom>
                  <a:avLst/>
                  <a:gdLst>
                    <a:gd name="T0" fmla="*/ 15 w 47"/>
                    <a:gd name="T1" fmla="*/ 9 h 21"/>
                    <a:gd name="T2" fmla="*/ 15 w 47"/>
                    <a:gd name="T3" fmla="*/ 7 h 21"/>
                    <a:gd name="T4" fmla="*/ 15 w 47"/>
                    <a:gd name="T5" fmla="*/ 6 h 21"/>
                    <a:gd name="T6" fmla="*/ 15 w 47"/>
                    <a:gd name="T7" fmla="*/ 5 h 21"/>
                    <a:gd name="T8" fmla="*/ 14 w 47"/>
                    <a:gd name="T9" fmla="*/ 4 h 21"/>
                    <a:gd name="T10" fmla="*/ 12 w 47"/>
                    <a:gd name="T11" fmla="*/ 3 h 21"/>
                    <a:gd name="T12" fmla="*/ 10 w 47"/>
                    <a:gd name="T13" fmla="*/ 3 h 21"/>
                    <a:gd name="T14" fmla="*/ 9 w 47"/>
                    <a:gd name="T15" fmla="*/ 3 h 21"/>
                    <a:gd name="T16" fmla="*/ 7 w 47"/>
                    <a:gd name="T17" fmla="*/ 2 h 21"/>
                    <a:gd name="T18" fmla="*/ 6 w 47"/>
                    <a:gd name="T19" fmla="*/ 2 h 21"/>
                    <a:gd name="T20" fmla="*/ 5 w 47"/>
                    <a:gd name="T21" fmla="*/ 2 h 21"/>
                    <a:gd name="T22" fmla="*/ 4 w 47"/>
                    <a:gd name="T23" fmla="*/ 2 h 21"/>
                    <a:gd name="T24" fmla="*/ 2 w 47"/>
                    <a:gd name="T25" fmla="*/ 3 h 21"/>
                    <a:gd name="T26" fmla="*/ 0 w 47"/>
                    <a:gd name="T27" fmla="*/ 3 h 21"/>
                    <a:gd name="T28" fmla="*/ 1 w 47"/>
                    <a:gd name="T29" fmla="*/ 3 h 21"/>
                    <a:gd name="T30" fmla="*/ 2 w 47"/>
                    <a:gd name="T31" fmla="*/ 2 h 21"/>
                    <a:gd name="T32" fmla="*/ 5 w 47"/>
                    <a:gd name="T33" fmla="*/ 2 h 21"/>
                    <a:gd name="T34" fmla="*/ 8 w 47"/>
                    <a:gd name="T35" fmla="*/ 1 h 21"/>
                    <a:gd name="T36" fmla="*/ 9 w 47"/>
                    <a:gd name="T37" fmla="*/ 0 h 21"/>
                    <a:gd name="T38" fmla="*/ 10 w 47"/>
                    <a:gd name="T39" fmla="*/ 0 h 21"/>
                    <a:gd name="T40" fmla="*/ 12 w 47"/>
                    <a:gd name="T41" fmla="*/ 0 h 21"/>
                    <a:gd name="T42" fmla="*/ 13 w 47"/>
                    <a:gd name="T43" fmla="*/ 0 h 21"/>
                    <a:gd name="T44" fmla="*/ 15 w 47"/>
                    <a:gd name="T45" fmla="*/ 0 h 21"/>
                    <a:gd name="T46" fmla="*/ 15 w 47"/>
                    <a:gd name="T47" fmla="*/ 1 h 21"/>
                    <a:gd name="T48" fmla="*/ 18 w 47"/>
                    <a:gd name="T49" fmla="*/ 2 h 21"/>
                    <a:gd name="T50" fmla="*/ 18 w 47"/>
                    <a:gd name="T51" fmla="*/ 2 h 21"/>
                    <a:gd name="T52" fmla="*/ 20 w 47"/>
                    <a:gd name="T53" fmla="*/ 2 h 21"/>
                    <a:gd name="T54" fmla="*/ 22 w 47"/>
                    <a:gd name="T55" fmla="*/ 3 h 21"/>
                    <a:gd name="T56" fmla="*/ 22 w 47"/>
                    <a:gd name="T57" fmla="*/ 4 h 21"/>
                    <a:gd name="T58" fmla="*/ 20 w 47"/>
                    <a:gd name="T59" fmla="*/ 6 h 21"/>
                    <a:gd name="T60" fmla="*/ 18 w 47"/>
                    <a:gd name="T61" fmla="*/ 7 h 21"/>
                    <a:gd name="T62" fmla="*/ 17 w 47"/>
                    <a:gd name="T63" fmla="*/ 9 h 21"/>
                    <a:gd name="T64" fmla="*/ 15 w 47"/>
                    <a:gd name="T65" fmla="*/ 9 h 21"/>
                    <a:gd name="T66" fmla="*/ 15 w 47"/>
                    <a:gd name="T67" fmla="*/ 9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21">
                      <a:moveTo>
                        <a:pt x="31" y="21"/>
                      </a:moveTo>
                      <a:cubicBezTo>
                        <a:pt x="30" y="19"/>
                        <a:pt x="34" y="18"/>
                        <a:pt x="32" y="17"/>
                      </a:cubicBezTo>
                      <a:cubicBezTo>
                        <a:pt x="31" y="16"/>
                        <a:pt x="35" y="14"/>
                        <a:pt x="32" y="14"/>
                      </a:cubicBezTo>
                      <a:cubicBezTo>
                        <a:pt x="30" y="14"/>
                        <a:pt x="33" y="12"/>
                        <a:pt x="31" y="12"/>
                      </a:cubicBezTo>
                      <a:cubicBezTo>
                        <a:pt x="29" y="12"/>
                        <a:pt x="31" y="10"/>
                        <a:pt x="29" y="10"/>
                      </a:cubicBezTo>
                      <a:cubicBezTo>
                        <a:pt x="27" y="10"/>
                        <a:pt x="28" y="8"/>
                        <a:pt x="25" y="8"/>
                      </a:cubicBezTo>
                      <a:cubicBezTo>
                        <a:pt x="24" y="8"/>
                        <a:pt x="24" y="7"/>
                        <a:pt x="21" y="7"/>
                      </a:cubicBezTo>
                      <a:cubicBezTo>
                        <a:pt x="20" y="7"/>
                        <a:pt x="20" y="7"/>
                        <a:pt x="19" y="7"/>
                      </a:cubicBezTo>
                      <a:cubicBezTo>
                        <a:pt x="18" y="6"/>
                        <a:pt x="17" y="6"/>
                        <a:pt x="16" y="6"/>
                      </a:cubicBezTo>
                      <a:cubicBezTo>
                        <a:pt x="15" y="7"/>
                        <a:pt x="14" y="6"/>
                        <a:pt x="13" y="6"/>
                      </a:cubicBezTo>
                      <a:cubicBezTo>
                        <a:pt x="12" y="6"/>
                        <a:pt x="11" y="6"/>
                        <a:pt x="10" y="6"/>
                      </a:cubicBezTo>
                      <a:cubicBezTo>
                        <a:pt x="9" y="6"/>
                        <a:pt x="9" y="6"/>
                        <a:pt x="8" y="6"/>
                      </a:cubicBezTo>
                      <a:cubicBezTo>
                        <a:pt x="7" y="6"/>
                        <a:pt x="6" y="6"/>
                        <a:pt x="5" y="7"/>
                      </a:cubicBezTo>
                      <a:cubicBezTo>
                        <a:pt x="4" y="8"/>
                        <a:pt x="2" y="8"/>
                        <a:pt x="0" y="8"/>
                      </a:cubicBezTo>
                      <a:cubicBezTo>
                        <a:pt x="1" y="7"/>
                        <a:pt x="1" y="7"/>
                        <a:pt x="1" y="7"/>
                      </a:cubicBezTo>
                      <a:cubicBezTo>
                        <a:pt x="1" y="6"/>
                        <a:pt x="4" y="6"/>
                        <a:pt x="5" y="4"/>
                      </a:cubicBezTo>
                      <a:cubicBezTo>
                        <a:pt x="6" y="3"/>
                        <a:pt x="9" y="4"/>
                        <a:pt x="10" y="2"/>
                      </a:cubicBezTo>
                      <a:cubicBezTo>
                        <a:pt x="11" y="1"/>
                        <a:pt x="14" y="2"/>
                        <a:pt x="17" y="1"/>
                      </a:cubicBezTo>
                      <a:cubicBezTo>
                        <a:pt x="17" y="0"/>
                        <a:pt x="18" y="0"/>
                        <a:pt x="19" y="0"/>
                      </a:cubicBezTo>
                      <a:cubicBezTo>
                        <a:pt x="20" y="0"/>
                        <a:pt x="21" y="0"/>
                        <a:pt x="22" y="0"/>
                      </a:cubicBezTo>
                      <a:cubicBezTo>
                        <a:pt x="23" y="0"/>
                        <a:pt x="24" y="0"/>
                        <a:pt x="25" y="0"/>
                      </a:cubicBezTo>
                      <a:cubicBezTo>
                        <a:pt x="26" y="0"/>
                        <a:pt x="27" y="0"/>
                        <a:pt x="28" y="0"/>
                      </a:cubicBezTo>
                      <a:cubicBezTo>
                        <a:pt x="29" y="0"/>
                        <a:pt x="30" y="0"/>
                        <a:pt x="31" y="0"/>
                      </a:cubicBezTo>
                      <a:cubicBezTo>
                        <a:pt x="31" y="1"/>
                        <a:pt x="32" y="1"/>
                        <a:pt x="33" y="1"/>
                      </a:cubicBezTo>
                      <a:cubicBezTo>
                        <a:pt x="35" y="1"/>
                        <a:pt x="35" y="2"/>
                        <a:pt x="37" y="2"/>
                      </a:cubicBezTo>
                      <a:cubicBezTo>
                        <a:pt x="39" y="2"/>
                        <a:pt x="38" y="4"/>
                        <a:pt x="40" y="4"/>
                      </a:cubicBezTo>
                      <a:cubicBezTo>
                        <a:pt x="43" y="4"/>
                        <a:pt x="41" y="6"/>
                        <a:pt x="42" y="6"/>
                      </a:cubicBezTo>
                      <a:cubicBezTo>
                        <a:pt x="44" y="6"/>
                        <a:pt x="42" y="8"/>
                        <a:pt x="44" y="8"/>
                      </a:cubicBezTo>
                      <a:cubicBezTo>
                        <a:pt x="47" y="8"/>
                        <a:pt x="43" y="10"/>
                        <a:pt x="44" y="10"/>
                      </a:cubicBezTo>
                      <a:cubicBezTo>
                        <a:pt x="46" y="12"/>
                        <a:pt x="41" y="13"/>
                        <a:pt x="42" y="14"/>
                      </a:cubicBezTo>
                      <a:cubicBezTo>
                        <a:pt x="43" y="16"/>
                        <a:pt x="39" y="16"/>
                        <a:pt x="39" y="17"/>
                      </a:cubicBezTo>
                      <a:cubicBezTo>
                        <a:pt x="40" y="18"/>
                        <a:pt x="34" y="19"/>
                        <a:pt x="35" y="20"/>
                      </a:cubicBezTo>
                      <a:cubicBezTo>
                        <a:pt x="35" y="21"/>
                        <a:pt x="32" y="21"/>
                        <a:pt x="31" y="21"/>
                      </a:cubicBezTo>
                      <a:cubicBezTo>
                        <a:pt x="31" y="21"/>
                        <a:pt x="31" y="21"/>
                        <a:pt x="31" y="2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5" name="Freeform 11716">
                  <a:extLst>
                    <a:ext uri="{FF2B5EF4-FFF2-40B4-BE49-F238E27FC236}">
                      <a16:creationId xmlns:a16="http://schemas.microsoft.com/office/drawing/2014/main" id="{CC190C4D-234D-C637-998B-788350CB28D5}"/>
                    </a:ext>
                  </a:extLst>
                </p:cNvPr>
                <p:cNvSpPr>
                  <a:spLocks/>
                </p:cNvSpPr>
                <p:nvPr/>
              </p:nvSpPr>
              <p:spPr bwMode="auto">
                <a:xfrm>
                  <a:off x="4702" y="2545"/>
                  <a:ext cx="22" cy="17"/>
                </a:xfrm>
                <a:custGeom>
                  <a:avLst/>
                  <a:gdLst>
                    <a:gd name="T0" fmla="*/ 5 w 27"/>
                    <a:gd name="T1" fmla="*/ 9 h 21"/>
                    <a:gd name="T2" fmla="*/ 7 w 27"/>
                    <a:gd name="T3" fmla="*/ 9 h 21"/>
                    <a:gd name="T4" fmla="*/ 8 w 27"/>
                    <a:gd name="T5" fmla="*/ 7 h 21"/>
                    <a:gd name="T6" fmla="*/ 10 w 27"/>
                    <a:gd name="T7" fmla="*/ 6 h 21"/>
                    <a:gd name="T8" fmla="*/ 11 w 27"/>
                    <a:gd name="T9" fmla="*/ 4 h 21"/>
                    <a:gd name="T10" fmla="*/ 11 w 27"/>
                    <a:gd name="T11" fmla="*/ 3 h 21"/>
                    <a:gd name="T12" fmla="*/ 10 w 27"/>
                    <a:gd name="T13" fmla="*/ 2 h 21"/>
                    <a:gd name="T14" fmla="*/ 9 w 27"/>
                    <a:gd name="T15" fmla="*/ 2 h 21"/>
                    <a:gd name="T16" fmla="*/ 7 w 27"/>
                    <a:gd name="T17" fmla="*/ 2 h 21"/>
                    <a:gd name="T18" fmla="*/ 6 w 27"/>
                    <a:gd name="T19" fmla="*/ 1 h 21"/>
                    <a:gd name="T20" fmla="*/ 5 w 27"/>
                    <a:gd name="T21" fmla="*/ 0 h 21"/>
                    <a:gd name="T22" fmla="*/ 4 w 27"/>
                    <a:gd name="T23" fmla="*/ 0 h 21"/>
                    <a:gd name="T24" fmla="*/ 2 w 27"/>
                    <a:gd name="T25" fmla="*/ 0 h 21"/>
                    <a:gd name="T26" fmla="*/ 2 w 27"/>
                    <a:gd name="T27" fmla="*/ 0 h 21"/>
                    <a:gd name="T28" fmla="*/ 0 w 27"/>
                    <a:gd name="T29" fmla="*/ 0 h 21"/>
                    <a:gd name="T30" fmla="*/ 2 w 27"/>
                    <a:gd name="T31" fmla="*/ 0 h 21"/>
                    <a:gd name="T32" fmla="*/ 2 w 27"/>
                    <a:gd name="T33" fmla="*/ 1 h 21"/>
                    <a:gd name="T34" fmla="*/ 4 w 27"/>
                    <a:gd name="T35" fmla="*/ 1 h 21"/>
                    <a:gd name="T36" fmla="*/ 6 w 27"/>
                    <a:gd name="T37" fmla="*/ 2 h 21"/>
                    <a:gd name="T38" fmla="*/ 7 w 27"/>
                    <a:gd name="T39" fmla="*/ 2 h 21"/>
                    <a:gd name="T40" fmla="*/ 7 w 27"/>
                    <a:gd name="T41" fmla="*/ 2 h 21"/>
                    <a:gd name="T42" fmla="*/ 8 w 27"/>
                    <a:gd name="T43" fmla="*/ 2 h 21"/>
                    <a:gd name="T44" fmla="*/ 8 w 27"/>
                    <a:gd name="T45" fmla="*/ 3 h 21"/>
                    <a:gd name="T46" fmla="*/ 9 w 27"/>
                    <a:gd name="T47" fmla="*/ 5 h 21"/>
                    <a:gd name="T48" fmla="*/ 8 w 27"/>
                    <a:gd name="T49" fmla="*/ 6 h 21"/>
                    <a:gd name="T50" fmla="*/ 7 w 27"/>
                    <a:gd name="T51" fmla="*/ 7 h 21"/>
                    <a:gd name="T52" fmla="*/ 5 w 27"/>
                    <a:gd name="T53" fmla="*/ 8 h 21"/>
                    <a:gd name="T54" fmla="*/ 5 w 27"/>
                    <a:gd name="T55" fmla="*/ 9 h 21"/>
                    <a:gd name="T56" fmla="*/ 5 w 27"/>
                    <a:gd name="T57" fmla="*/ 9 h 2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7" h="21">
                      <a:moveTo>
                        <a:pt x="11" y="21"/>
                      </a:moveTo>
                      <a:cubicBezTo>
                        <a:pt x="12" y="21"/>
                        <a:pt x="15" y="21"/>
                        <a:pt x="15" y="20"/>
                      </a:cubicBezTo>
                      <a:cubicBezTo>
                        <a:pt x="14" y="19"/>
                        <a:pt x="20" y="18"/>
                        <a:pt x="19" y="17"/>
                      </a:cubicBezTo>
                      <a:cubicBezTo>
                        <a:pt x="19" y="16"/>
                        <a:pt x="23" y="16"/>
                        <a:pt x="22" y="14"/>
                      </a:cubicBezTo>
                      <a:cubicBezTo>
                        <a:pt x="21" y="13"/>
                        <a:pt x="26" y="12"/>
                        <a:pt x="24" y="10"/>
                      </a:cubicBezTo>
                      <a:cubicBezTo>
                        <a:pt x="23" y="10"/>
                        <a:pt x="27" y="8"/>
                        <a:pt x="24" y="8"/>
                      </a:cubicBezTo>
                      <a:cubicBezTo>
                        <a:pt x="22" y="8"/>
                        <a:pt x="24" y="6"/>
                        <a:pt x="22" y="6"/>
                      </a:cubicBezTo>
                      <a:cubicBezTo>
                        <a:pt x="21" y="6"/>
                        <a:pt x="23" y="4"/>
                        <a:pt x="20" y="4"/>
                      </a:cubicBezTo>
                      <a:cubicBezTo>
                        <a:pt x="18" y="4"/>
                        <a:pt x="19" y="2"/>
                        <a:pt x="17" y="2"/>
                      </a:cubicBezTo>
                      <a:cubicBezTo>
                        <a:pt x="15" y="2"/>
                        <a:pt x="15" y="1"/>
                        <a:pt x="13" y="1"/>
                      </a:cubicBezTo>
                      <a:cubicBezTo>
                        <a:pt x="12" y="1"/>
                        <a:pt x="11" y="1"/>
                        <a:pt x="11" y="0"/>
                      </a:cubicBezTo>
                      <a:cubicBezTo>
                        <a:pt x="10" y="0"/>
                        <a:pt x="9" y="0"/>
                        <a:pt x="8" y="0"/>
                      </a:cubicBezTo>
                      <a:cubicBezTo>
                        <a:pt x="7" y="0"/>
                        <a:pt x="6" y="0"/>
                        <a:pt x="5" y="0"/>
                      </a:cubicBezTo>
                      <a:cubicBezTo>
                        <a:pt x="4" y="0"/>
                        <a:pt x="3" y="0"/>
                        <a:pt x="2" y="0"/>
                      </a:cubicBezTo>
                      <a:cubicBezTo>
                        <a:pt x="1" y="0"/>
                        <a:pt x="0" y="0"/>
                        <a:pt x="0" y="0"/>
                      </a:cubicBezTo>
                      <a:cubicBezTo>
                        <a:pt x="1" y="0"/>
                        <a:pt x="2" y="1"/>
                        <a:pt x="3" y="0"/>
                      </a:cubicBezTo>
                      <a:cubicBezTo>
                        <a:pt x="5" y="0"/>
                        <a:pt x="6" y="0"/>
                        <a:pt x="6" y="1"/>
                      </a:cubicBezTo>
                      <a:cubicBezTo>
                        <a:pt x="7" y="1"/>
                        <a:pt x="8" y="1"/>
                        <a:pt x="8" y="1"/>
                      </a:cubicBezTo>
                      <a:cubicBezTo>
                        <a:pt x="11" y="1"/>
                        <a:pt x="11" y="2"/>
                        <a:pt x="13" y="2"/>
                      </a:cubicBezTo>
                      <a:cubicBezTo>
                        <a:pt x="14" y="2"/>
                        <a:pt x="14" y="3"/>
                        <a:pt x="15" y="3"/>
                      </a:cubicBezTo>
                      <a:cubicBezTo>
                        <a:pt x="15" y="4"/>
                        <a:pt x="15" y="4"/>
                        <a:pt x="16" y="4"/>
                      </a:cubicBezTo>
                      <a:cubicBezTo>
                        <a:pt x="18" y="4"/>
                        <a:pt x="17" y="6"/>
                        <a:pt x="18" y="6"/>
                      </a:cubicBezTo>
                      <a:cubicBezTo>
                        <a:pt x="20" y="6"/>
                        <a:pt x="18" y="8"/>
                        <a:pt x="19" y="8"/>
                      </a:cubicBezTo>
                      <a:cubicBezTo>
                        <a:pt x="22" y="8"/>
                        <a:pt x="19" y="10"/>
                        <a:pt x="20" y="11"/>
                      </a:cubicBezTo>
                      <a:cubicBezTo>
                        <a:pt x="22" y="12"/>
                        <a:pt x="17" y="14"/>
                        <a:pt x="18" y="15"/>
                      </a:cubicBezTo>
                      <a:cubicBezTo>
                        <a:pt x="19" y="16"/>
                        <a:pt x="15" y="16"/>
                        <a:pt x="15" y="17"/>
                      </a:cubicBezTo>
                      <a:cubicBezTo>
                        <a:pt x="16" y="18"/>
                        <a:pt x="12" y="19"/>
                        <a:pt x="11" y="19"/>
                      </a:cubicBezTo>
                      <a:cubicBezTo>
                        <a:pt x="11" y="20"/>
                        <a:pt x="10" y="20"/>
                        <a:pt x="11" y="21"/>
                      </a:cubicBezTo>
                      <a:cubicBezTo>
                        <a:pt x="11" y="21"/>
                        <a:pt x="11" y="21"/>
                        <a:pt x="11" y="21"/>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6" name="Freeform 11717">
                  <a:extLst>
                    <a:ext uri="{FF2B5EF4-FFF2-40B4-BE49-F238E27FC236}">
                      <a16:creationId xmlns:a16="http://schemas.microsoft.com/office/drawing/2014/main" id="{B7070E74-12D5-2201-AC4E-6C613DEE14AA}"/>
                    </a:ext>
                  </a:extLst>
                </p:cNvPr>
                <p:cNvSpPr>
                  <a:spLocks/>
                </p:cNvSpPr>
                <p:nvPr/>
              </p:nvSpPr>
              <p:spPr bwMode="auto">
                <a:xfrm>
                  <a:off x="4693" y="2552"/>
                  <a:ext cx="3" cy="1"/>
                </a:xfrm>
                <a:custGeom>
                  <a:avLst/>
                  <a:gdLst>
                    <a:gd name="T0" fmla="*/ 0 w 4"/>
                    <a:gd name="T1" fmla="*/ 0 h 1"/>
                    <a:gd name="T2" fmla="*/ 2 w 4"/>
                    <a:gd name="T3" fmla="*/ 0 h 1"/>
                    <a:gd name="T4" fmla="*/ 2 w 4"/>
                    <a:gd name="T5" fmla="*/ 1 h 1"/>
                    <a:gd name="T6" fmla="*/ 0 w 4"/>
                    <a:gd name="T7" fmla="*/ 0 h 1"/>
                    <a:gd name="T8" fmla="*/ 0 w 4"/>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
                      <a:moveTo>
                        <a:pt x="0" y="0"/>
                      </a:moveTo>
                      <a:cubicBezTo>
                        <a:pt x="0" y="1"/>
                        <a:pt x="2" y="0"/>
                        <a:pt x="3" y="0"/>
                      </a:cubicBezTo>
                      <a:cubicBezTo>
                        <a:pt x="4" y="0"/>
                        <a:pt x="3" y="1"/>
                        <a:pt x="3" y="1"/>
                      </a:cubicBezTo>
                      <a:cubicBezTo>
                        <a:pt x="1" y="1"/>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7" name="Freeform 11718">
                  <a:extLst>
                    <a:ext uri="{FF2B5EF4-FFF2-40B4-BE49-F238E27FC236}">
                      <a16:creationId xmlns:a16="http://schemas.microsoft.com/office/drawing/2014/main" id="{A06CB51E-2171-3363-B4A8-0D1301B95241}"/>
                    </a:ext>
                  </a:extLst>
                </p:cNvPr>
                <p:cNvSpPr>
                  <a:spLocks/>
                </p:cNvSpPr>
                <p:nvPr/>
              </p:nvSpPr>
              <p:spPr bwMode="auto">
                <a:xfrm>
                  <a:off x="4689" y="2552"/>
                  <a:ext cx="2" cy="3"/>
                </a:xfrm>
                <a:custGeom>
                  <a:avLst/>
                  <a:gdLst>
                    <a:gd name="T0" fmla="*/ 0 w 3"/>
                    <a:gd name="T1" fmla="*/ 2 h 3"/>
                    <a:gd name="T2" fmla="*/ 1 w 3"/>
                    <a:gd name="T3" fmla="*/ 3 h 3"/>
                    <a:gd name="T4" fmla="*/ 0 w 3"/>
                    <a:gd name="T5" fmla="*/ 2 h 3"/>
                    <a:gd name="T6" fmla="*/ 0 w 3"/>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2"/>
                      </a:moveTo>
                      <a:cubicBezTo>
                        <a:pt x="1" y="0"/>
                        <a:pt x="3" y="2"/>
                        <a:pt x="3" y="3"/>
                      </a:cubicBezTo>
                      <a:cubicBezTo>
                        <a:pt x="2" y="2"/>
                        <a:pt x="0" y="2"/>
                        <a:pt x="0" y="2"/>
                      </a:cubicBezTo>
                      <a:cubicBezTo>
                        <a:pt x="0" y="2"/>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8" name="Freeform 11719">
                  <a:extLst>
                    <a:ext uri="{FF2B5EF4-FFF2-40B4-BE49-F238E27FC236}">
                      <a16:creationId xmlns:a16="http://schemas.microsoft.com/office/drawing/2014/main" id="{57CDDD5B-C540-3DF7-220D-0DB34917AEDA}"/>
                    </a:ext>
                  </a:extLst>
                </p:cNvPr>
                <p:cNvSpPr>
                  <a:spLocks/>
                </p:cNvSpPr>
                <p:nvPr/>
              </p:nvSpPr>
              <p:spPr bwMode="auto">
                <a:xfrm>
                  <a:off x="4695" y="2554"/>
                  <a:ext cx="5" cy="2"/>
                </a:xfrm>
                <a:custGeom>
                  <a:avLst/>
                  <a:gdLst>
                    <a:gd name="T0" fmla="*/ 1 w 5"/>
                    <a:gd name="T1" fmla="*/ 0 h 2"/>
                    <a:gd name="T2" fmla="*/ 1 w 5"/>
                    <a:gd name="T3" fmla="*/ 1 h 2"/>
                    <a:gd name="T4" fmla="*/ 5 w 5"/>
                    <a:gd name="T5" fmla="*/ 1 h 2"/>
                    <a:gd name="T6" fmla="*/ 2 w 5"/>
                    <a:gd name="T7" fmla="*/ 0 h 2"/>
                    <a:gd name="T8" fmla="*/ 1 w 5"/>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1" y="0"/>
                      </a:moveTo>
                      <a:cubicBezTo>
                        <a:pt x="1" y="0"/>
                        <a:pt x="1" y="1"/>
                        <a:pt x="1" y="1"/>
                      </a:cubicBezTo>
                      <a:cubicBezTo>
                        <a:pt x="2" y="1"/>
                        <a:pt x="4" y="2"/>
                        <a:pt x="5" y="1"/>
                      </a:cubicBezTo>
                      <a:cubicBezTo>
                        <a:pt x="4" y="1"/>
                        <a:pt x="0" y="1"/>
                        <a:pt x="2"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39" name="Freeform 11720">
                  <a:extLst>
                    <a:ext uri="{FF2B5EF4-FFF2-40B4-BE49-F238E27FC236}">
                      <a16:creationId xmlns:a16="http://schemas.microsoft.com/office/drawing/2014/main" id="{ADB42A30-F718-9EAC-7E25-DDBDD0DF7A2A}"/>
                    </a:ext>
                  </a:extLst>
                </p:cNvPr>
                <p:cNvSpPr>
                  <a:spLocks/>
                </p:cNvSpPr>
                <p:nvPr/>
              </p:nvSpPr>
              <p:spPr bwMode="auto">
                <a:xfrm>
                  <a:off x="4690" y="2557"/>
                  <a:ext cx="5" cy="1"/>
                </a:xfrm>
                <a:custGeom>
                  <a:avLst/>
                  <a:gdLst>
                    <a:gd name="T0" fmla="*/ 0 w 7"/>
                    <a:gd name="T1" fmla="*/ 1 h 1"/>
                    <a:gd name="T2" fmla="*/ 1 w 7"/>
                    <a:gd name="T3" fmla="*/ 0 h 1"/>
                    <a:gd name="T4" fmla="*/ 1 w 7"/>
                    <a:gd name="T5" fmla="*/ 1 h 1"/>
                    <a:gd name="T6" fmla="*/ 1 w 7"/>
                    <a:gd name="T7" fmla="*/ 1 h 1"/>
                    <a:gd name="T8" fmla="*/ 0 w 7"/>
                    <a:gd name="T9" fmla="*/ 1 h 1"/>
                    <a:gd name="T10" fmla="*/ 0 w 7"/>
                    <a:gd name="T11" fmla="*/ 1 h 1"/>
                    <a:gd name="T12" fmla="*/ 0 w 7"/>
                    <a:gd name="T13" fmla="*/ 1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
                      <a:moveTo>
                        <a:pt x="0" y="1"/>
                      </a:moveTo>
                      <a:cubicBezTo>
                        <a:pt x="0" y="0"/>
                        <a:pt x="1" y="0"/>
                        <a:pt x="2" y="0"/>
                      </a:cubicBezTo>
                      <a:cubicBezTo>
                        <a:pt x="3" y="0"/>
                        <a:pt x="7" y="1"/>
                        <a:pt x="5" y="1"/>
                      </a:cubicBezTo>
                      <a:cubicBezTo>
                        <a:pt x="5" y="1"/>
                        <a:pt x="4" y="1"/>
                        <a:pt x="4" y="1"/>
                      </a:cubicBezTo>
                      <a:cubicBezTo>
                        <a:pt x="3" y="1"/>
                        <a:pt x="0" y="1"/>
                        <a:pt x="0" y="1"/>
                      </a:cubicBezTo>
                      <a:cubicBezTo>
                        <a:pt x="0" y="1"/>
                        <a:pt x="0" y="1"/>
                        <a:pt x="0" y="1"/>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0" name="Freeform 11721">
                  <a:extLst>
                    <a:ext uri="{FF2B5EF4-FFF2-40B4-BE49-F238E27FC236}">
                      <a16:creationId xmlns:a16="http://schemas.microsoft.com/office/drawing/2014/main" id="{4CFB13A1-39C5-F561-E995-A7C9E38E48E7}"/>
                    </a:ext>
                  </a:extLst>
                </p:cNvPr>
                <p:cNvSpPr>
                  <a:spLocks/>
                </p:cNvSpPr>
                <p:nvPr/>
              </p:nvSpPr>
              <p:spPr bwMode="auto">
                <a:xfrm>
                  <a:off x="4685" y="2556"/>
                  <a:ext cx="4" cy="1"/>
                </a:xfrm>
                <a:custGeom>
                  <a:avLst/>
                  <a:gdLst>
                    <a:gd name="T0" fmla="*/ 2 w 5"/>
                    <a:gd name="T1" fmla="*/ 0 h 1"/>
                    <a:gd name="T2" fmla="*/ 2 w 5"/>
                    <a:gd name="T3" fmla="*/ 1 h 1"/>
                    <a:gd name="T4" fmla="*/ 2 w 5"/>
                    <a:gd name="T5" fmla="*/ 0 h 1"/>
                    <a:gd name="T6" fmla="*/ 2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3" y="0"/>
                      </a:moveTo>
                      <a:cubicBezTo>
                        <a:pt x="0" y="0"/>
                        <a:pt x="3" y="1"/>
                        <a:pt x="5" y="1"/>
                      </a:cubicBezTo>
                      <a:cubicBezTo>
                        <a:pt x="4" y="1"/>
                        <a:pt x="2" y="0"/>
                        <a:pt x="3"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1" name="Freeform 11722">
                  <a:extLst>
                    <a:ext uri="{FF2B5EF4-FFF2-40B4-BE49-F238E27FC236}">
                      <a16:creationId xmlns:a16="http://schemas.microsoft.com/office/drawing/2014/main" id="{197DF858-0D11-8A6D-04EE-F3BF3CC2EE73}"/>
                    </a:ext>
                  </a:extLst>
                </p:cNvPr>
                <p:cNvSpPr>
                  <a:spLocks/>
                </p:cNvSpPr>
                <p:nvPr/>
              </p:nvSpPr>
              <p:spPr bwMode="auto">
                <a:xfrm>
                  <a:off x="4704" y="2553"/>
                  <a:ext cx="5" cy="2"/>
                </a:xfrm>
                <a:custGeom>
                  <a:avLst/>
                  <a:gdLst>
                    <a:gd name="T0" fmla="*/ 1 w 7"/>
                    <a:gd name="T1" fmla="*/ 1 h 2"/>
                    <a:gd name="T2" fmla="*/ 1 w 7"/>
                    <a:gd name="T3" fmla="*/ 2 h 2"/>
                    <a:gd name="T4" fmla="*/ 0 w 7"/>
                    <a:gd name="T5" fmla="*/ 1 h 2"/>
                    <a:gd name="T6" fmla="*/ 0 60000 65536"/>
                    <a:gd name="T7" fmla="*/ 0 60000 65536"/>
                    <a:gd name="T8" fmla="*/ 0 60000 65536"/>
                  </a:gdLst>
                  <a:ahLst/>
                  <a:cxnLst>
                    <a:cxn ang="T6">
                      <a:pos x="T0" y="T1"/>
                    </a:cxn>
                    <a:cxn ang="T7">
                      <a:pos x="T2" y="T3"/>
                    </a:cxn>
                    <a:cxn ang="T8">
                      <a:pos x="T4" y="T5"/>
                    </a:cxn>
                  </a:cxnLst>
                  <a:rect l="0" t="0" r="r" b="b"/>
                  <a:pathLst>
                    <a:path w="7" h="2">
                      <a:moveTo>
                        <a:pt x="1" y="1"/>
                      </a:moveTo>
                      <a:cubicBezTo>
                        <a:pt x="0" y="0"/>
                        <a:pt x="7" y="1"/>
                        <a:pt x="4" y="2"/>
                      </a:cubicBezTo>
                      <a:cubicBezTo>
                        <a:pt x="4" y="2"/>
                        <a:pt x="2" y="0"/>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2" name="Freeform 11723">
                  <a:extLst>
                    <a:ext uri="{FF2B5EF4-FFF2-40B4-BE49-F238E27FC236}">
                      <a16:creationId xmlns:a16="http://schemas.microsoft.com/office/drawing/2014/main" id="{9D9C7FD6-531F-714B-8A1A-0E884743E78E}"/>
                    </a:ext>
                  </a:extLst>
                </p:cNvPr>
                <p:cNvSpPr>
                  <a:spLocks/>
                </p:cNvSpPr>
                <p:nvPr/>
              </p:nvSpPr>
              <p:spPr bwMode="auto">
                <a:xfrm>
                  <a:off x="4699" y="2557"/>
                  <a:ext cx="5" cy="2"/>
                </a:xfrm>
                <a:custGeom>
                  <a:avLst/>
                  <a:gdLst>
                    <a:gd name="T0" fmla="*/ 1 w 7"/>
                    <a:gd name="T1" fmla="*/ 0 h 2"/>
                    <a:gd name="T2" fmla="*/ 2 w 7"/>
                    <a:gd name="T3" fmla="*/ 1 h 2"/>
                    <a:gd name="T4" fmla="*/ 1 w 7"/>
                    <a:gd name="T5" fmla="*/ 1 h 2"/>
                    <a:gd name="T6" fmla="*/ 1 w 7"/>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2">
                      <a:moveTo>
                        <a:pt x="2" y="0"/>
                      </a:moveTo>
                      <a:cubicBezTo>
                        <a:pt x="0" y="2"/>
                        <a:pt x="5" y="1"/>
                        <a:pt x="7" y="1"/>
                      </a:cubicBezTo>
                      <a:cubicBezTo>
                        <a:pt x="6" y="1"/>
                        <a:pt x="5" y="1"/>
                        <a:pt x="4" y="1"/>
                      </a:cubicBezTo>
                      <a:cubicBezTo>
                        <a:pt x="3" y="1"/>
                        <a:pt x="3"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3" name="Freeform 11724">
                  <a:extLst>
                    <a:ext uri="{FF2B5EF4-FFF2-40B4-BE49-F238E27FC236}">
                      <a16:creationId xmlns:a16="http://schemas.microsoft.com/office/drawing/2014/main" id="{1C96C19E-4F8E-E93B-069F-EA23FA67F35B}"/>
                    </a:ext>
                  </a:extLst>
                </p:cNvPr>
                <p:cNvSpPr>
                  <a:spLocks/>
                </p:cNvSpPr>
                <p:nvPr/>
              </p:nvSpPr>
              <p:spPr bwMode="auto">
                <a:xfrm>
                  <a:off x="4693" y="2561"/>
                  <a:ext cx="5" cy="1"/>
                </a:xfrm>
                <a:custGeom>
                  <a:avLst/>
                  <a:gdLst>
                    <a:gd name="T0" fmla="*/ 0 w 6"/>
                    <a:gd name="T1" fmla="*/ 1 h 2"/>
                    <a:gd name="T2" fmla="*/ 3 w 6"/>
                    <a:gd name="T3" fmla="*/ 1 h 2"/>
                    <a:gd name="T4" fmla="*/ 1 w 6"/>
                    <a:gd name="T5" fmla="*/ 1 h 2"/>
                    <a:gd name="T6" fmla="*/ 0 w 6"/>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0" y="1"/>
                      </a:moveTo>
                      <a:cubicBezTo>
                        <a:pt x="2" y="0"/>
                        <a:pt x="6" y="1"/>
                        <a:pt x="5" y="2"/>
                      </a:cubicBezTo>
                      <a:cubicBezTo>
                        <a:pt x="5" y="1"/>
                        <a:pt x="2" y="1"/>
                        <a:pt x="1" y="1"/>
                      </a:cubicBezTo>
                      <a:cubicBezTo>
                        <a:pt x="0" y="1"/>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4" name="Freeform 11725">
                  <a:extLst>
                    <a:ext uri="{FF2B5EF4-FFF2-40B4-BE49-F238E27FC236}">
                      <a16:creationId xmlns:a16="http://schemas.microsoft.com/office/drawing/2014/main" id="{B4CED661-73A1-7A65-093B-66906492F6AC}"/>
                    </a:ext>
                  </a:extLst>
                </p:cNvPr>
                <p:cNvSpPr>
                  <a:spLocks/>
                </p:cNvSpPr>
                <p:nvPr/>
              </p:nvSpPr>
              <p:spPr bwMode="auto">
                <a:xfrm>
                  <a:off x="4687" y="2560"/>
                  <a:ext cx="3" cy="1"/>
                </a:xfrm>
                <a:custGeom>
                  <a:avLst/>
                  <a:gdLst>
                    <a:gd name="T0" fmla="*/ 1 w 4"/>
                    <a:gd name="T1" fmla="*/ 0 h 2"/>
                    <a:gd name="T2" fmla="*/ 2 w 4"/>
                    <a:gd name="T3" fmla="*/ 1 h 2"/>
                    <a:gd name="T4" fmla="*/ 1 w 4"/>
                    <a:gd name="T5" fmla="*/ 0 h 2"/>
                    <a:gd name="T6" fmla="*/ 1 w 4"/>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1" y="0"/>
                      </a:moveTo>
                      <a:cubicBezTo>
                        <a:pt x="0" y="1"/>
                        <a:pt x="3" y="2"/>
                        <a:pt x="4" y="1"/>
                      </a:cubicBezTo>
                      <a:cubicBezTo>
                        <a:pt x="3" y="1"/>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5" name="Freeform 11726">
                  <a:extLst>
                    <a:ext uri="{FF2B5EF4-FFF2-40B4-BE49-F238E27FC236}">
                      <a16:creationId xmlns:a16="http://schemas.microsoft.com/office/drawing/2014/main" id="{1D8E5509-6C9C-08F8-81AE-D314F6F73EF2}"/>
                    </a:ext>
                  </a:extLst>
                </p:cNvPr>
                <p:cNvSpPr>
                  <a:spLocks/>
                </p:cNvSpPr>
                <p:nvPr/>
              </p:nvSpPr>
              <p:spPr bwMode="auto">
                <a:xfrm>
                  <a:off x="4706" y="2557"/>
                  <a:ext cx="3" cy="2"/>
                </a:xfrm>
                <a:custGeom>
                  <a:avLst/>
                  <a:gdLst>
                    <a:gd name="T0" fmla="*/ 0 w 4"/>
                    <a:gd name="T1" fmla="*/ 0 h 2"/>
                    <a:gd name="T2" fmla="*/ 2 w 4"/>
                    <a:gd name="T3" fmla="*/ 2 h 2"/>
                    <a:gd name="T4" fmla="*/ 1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0" y="0"/>
                      </a:moveTo>
                      <a:cubicBezTo>
                        <a:pt x="2" y="0"/>
                        <a:pt x="4" y="2"/>
                        <a:pt x="2" y="2"/>
                      </a:cubicBezTo>
                      <a:cubicBezTo>
                        <a:pt x="2" y="1"/>
                        <a:pt x="3"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6" name="Freeform 11727">
                  <a:extLst>
                    <a:ext uri="{FF2B5EF4-FFF2-40B4-BE49-F238E27FC236}">
                      <a16:creationId xmlns:a16="http://schemas.microsoft.com/office/drawing/2014/main" id="{F6AD54D7-82E7-67A7-B0B8-A19FA70909E9}"/>
                    </a:ext>
                  </a:extLst>
                </p:cNvPr>
                <p:cNvSpPr>
                  <a:spLocks/>
                </p:cNvSpPr>
                <p:nvPr/>
              </p:nvSpPr>
              <p:spPr bwMode="auto">
                <a:xfrm>
                  <a:off x="4701" y="2561"/>
                  <a:ext cx="5" cy="1"/>
                </a:xfrm>
                <a:custGeom>
                  <a:avLst/>
                  <a:gdLst>
                    <a:gd name="T0" fmla="*/ 1 w 6"/>
                    <a:gd name="T1" fmla="*/ 0 h 2"/>
                    <a:gd name="T2" fmla="*/ 3 w 6"/>
                    <a:gd name="T3" fmla="*/ 0 h 2"/>
                    <a:gd name="T4" fmla="*/ 3 w 6"/>
                    <a:gd name="T5" fmla="*/ 1 h 2"/>
                    <a:gd name="T6" fmla="*/ 1 w 6"/>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1" y="0"/>
                      </a:moveTo>
                      <a:cubicBezTo>
                        <a:pt x="0" y="1"/>
                        <a:pt x="5" y="1"/>
                        <a:pt x="6" y="0"/>
                      </a:cubicBezTo>
                      <a:cubicBezTo>
                        <a:pt x="5" y="1"/>
                        <a:pt x="5" y="1"/>
                        <a:pt x="4" y="1"/>
                      </a:cubicBezTo>
                      <a:cubicBezTo>
                        <a:pt x="2" y="2"/>
                        <a:pt x="2"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7" name="Freeform 11728">
                  <a:extLst>
                    <a:ext uri="{FF2B5EF4-FFF2-40B4-BE49-F238E27FC236}">
                      <a16:creationId xmlns:a16="http://schemas.microsoft.com/office/drawing/2014/main" id="{E4BC641A-03C9-8EF6-1416-2C8087DD6DCD}"/>
                    </a:ext>
                  </a:extLst>
                </p:cNvPr>
                <p:cNvSpPr>
                  <a:spLocks/>
                </p:cNvSpPr>
                <p:nvPr/>
              </p:nvSpPr>
              <p:spPr bwMode="auto">
                <a:xfrm>
                  <a:off x="4700" y="2562"/>
                  <a:ext cx="3" cy="2"/>
                </a:xfrm>
                <a:custGeom>
                  <a:avLst/>
                  <a:gdLst>
                    <a:gd name="T0" fmla="*/ 0 w 4"/>
                    <a:gd name="T1" fmla="*/ 1 h 2"/>
                    <a:gd name="T2" fmla="*/ 2 w 4"/>
                    <a:gd name="T3" fmla="*/ 1 h 2"/>
                    <a:gd name="T4" fmla="*/ 0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0" y="1"/>
                      </a:moveTo>
                      <a:cubicBezTo>
                        <a:pt x="0" y="2"/>
                        <a:pt x="3" y="2"/>
                        <a:pt x="4" y="1"/>
                      </a:cubicBezTo>
                      <a:cubicBezTo>
                        <a:pt x="3" y="0"/>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8" name="Freeform 11729">
                  <a:extLst>
                    <a:ext uri="{FF2B5EF4-FFF2-40B4-BE49-F238E27FC236}">
                      <a16:creationId xmlns:a16="http://schemas.microsoft.com/office/drawing/2014/main" id="{CB145C82-672F-252A-143F-2A7A65CEE92E}"/>
                    </a:ext>
                  </a:extLst>
                </p:cNvPr>
                <p:cNvSpPr>
                  <a:spLocks/>
                </p:cNvSpPr>
                <p:nvPr/>
              </p:nvSpPr>
              <p:spPr bwMode="auto">
                <a:xfrm>
                  <a:off x="4654" y="2566"/>
                  <a:ext cx="34" cy="30"/>
                </a:xfrm>
                <a:custGeom>
                  <a:avLst/>
                  <a:gdLst>
                    <a:gd name="T0" fmla="*/ 2 w 41"/>
                    <a:gd name="T1" fmla="*/ 15 h 37"/>
                    <a:gd name="T2" fmla="*/ 2 w 41"/>
                    <a:gd name="T3" fmla="*/ 15 h 37"/>
                    <a:gd name="T4" fmla="*/ 4 w 41"/>
                    <a:gd name="T5" fmla="*/ 15 h 37"/>
                    <a:gd name="T6" fmla="*/ 5 w 41"/>
                    <a:gd name="T7" fmla="*/ 15 h 37"/>
                    <a:gd name="T8" fmla="*/ 6 w 41"/>
                    <a:gd name="T9" fmla="*/ 15 h 37"/>
                    <a:gd name="T10" fmla="*/ 9 w 41"/>
                    <a:gd name="T11" fmla="*/ 15 h 37"/>
                    <a:gd name="T12" fmla="*/ 12 w 41"/>
                    <a:gd name="T13" fmla="*/ 12 h 37"/>
                    <a:gd name="T14" fmla="*/ 15 w 41"/>
                    <a:gd name="T15" fmla="*/ 10 h 37"/>
                    <a:gd name="T16" fmla="*/ 16 w 41"/>
                    <a:gd name="T17" fmla="*/ 9 h 37"/>
                    <a:gd name="T18" fmla="*/ 18 w 41"/>
                    <a:gd name="T19" fmla="*/ 7 h 37"/>
                    <a:gd name="T20" fmla="*/ 18 w 41"/>
                    <a:gd name="T21" fmla="*/ 5 h 37"/>
                    <a:gd name="T22" fmla="*/ 18 w 41"/>
                    <a:gd name="T23" fmla="*/ 3 h 37"/>
                    <a:gd name="T24" fmla="*/ 18 w 41"/>
                    <a:gd name="T25" fmla="*/ 2 h 37"/>
                    <a:gd name="T26" fmla="*/ 18 w 41"/>
                    <a:gd name="T27" fmla="*/ 2 h 37"/>
                    <a:gd name="T28" fmla="*/ 18 w 41"/>
                    <a:gd name="T29" fmla="*/ 2 h 37"/>
                    <a:gd name="T30" fmla="*/ 17 w 41"/>
                    <a:gd name="T31" fmla="*/ 1 h 37"/>
                    <a:gd name="T32" fmla="*/ 17 w 41"/>
                    <a:gd name="T33" fmla="*/ 1 h 37"/>
                    <a:gd name="T34" fmla="*/ 16 w 41"/>
                    <a:gd name="T35" fmla="*/ 0 h 37"/>
                    <a:gd name="T36" fmla="*/ 15 w 41"/>
                    <a:gd name="T37" fmla="*/ 0 h 37"/>
                    <a:gd name="T38" fmla="*/ 14 w 41"/>
                    <a:gd name="T39" fmla="*/ 1 h 37"/>
                    <a:gd name="T40" fmla="*/ 13 w 41"/>
                    <a:gd name="T41" fmla="*/ 1 h 37"/>
                    <a:gd name="T42" fmla="*/ 12 w 41"/>
                    <a:gd name="T43" fmla="*/ 1 h 37"/>
                    <a:gd name="T44" fmla="*/ 12 w 41"/>
                    <a:gd name="T45" fmla="*/ 2 h 37"/>
                    <a:gd name="T46" fmla="*/ 9 w 41"/>
                    <a:gd name="T47" fmla="*/ 2 h 37"/>
                    <a:gd name="T48" fmla="*/ 7 w 41"/>
                    <a:gd name="T49" fmla="*/ 3 h 37"/>
                    <a:gd name="T50" fmla="*/ 5 w 41"/>
                    <a:gd name="T51" fmla="*/ 5 h 37"/>
                    <a:gd name="T52" fmla="*/ 2 w 41"/>
                    <a:gd name="T53" fmla="*/ 7 h 37"/>
                    <a:gd name="T54" fmla="*/ 2 w 41"/>
                    <a:gd name="T55" fmla="*/ 9 h 37"/>
                    <a:gd name="T56" fmla="*/ 2 w 41"/>
                    <a:gd name="T57" fmla="*/ 11 h 37"/>
                    <a:gd name="T58" fmla="*/ 1 w 41"/>
                    <a:gd name="T59" fmla="*/ 12 h 37"/>
                    <a:gd name="T60" fmla="*/ 2 w 41"/>
                    <a:gd name="T61" fmla="*/ 15 h 37"/>
                    <a:gd name="T62" fmla="*/ 2 w 41"/>
                    <a:gd name="T63" fmla="*/ 15 h 37"/>
                    <a:gd name="T64" fmla="*/ 2 w 41"/>
                    <a:gd name="T65" fmla="*/ 15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1" h="37">
                      <a:moveTo>
                        <a:pt x="4" y="35"/>
                      </a:moveTo>
                      <a:cubicBezTo>
                        <a:pt x="5" y="35"/>
                        <a:pt x="6" y="35"/>
                        <a:pt x="6" y="36"/>
                      </a:cubicBezTo>
                      <a:cubicBezTo>
                        <a:pt x="7" y="36"/>
                        <a:pt x="7" y="37"/>
                        <a:pt x="8" y="36"/>
                      </a:cubicBezTo>
                      <a:cubicBezTo>
                        <a:pt x="9" y="36"/>
                        <a:pt x="10" y="36"/>
                        <a:pt x="11" y="36"/>
                      </a:cubicBezTo>
                      <a:cubicBezTo>
                        <a:pt x="11" y="36"/>
                        <a:pt x="12" y="37"/>
                        <a:pt x="13" y="36"/>
                      </a:cubicBezTo>
                      <a:cubicBezTo>
                        <a:pt x="16" y="33"/>
                        <a:pt x="17" y="35"/>
                        <a:pt x="19" y="33"/>
                      </a:cubicBezTo>
                      <a:cubicBezTo>
                        <a:pt x="21" y="32"/>
                        <a:pt x="25" y="31"/>
                        <a:pt x="26" y="29"/>
                      </a:cubicBezTo>
                      <a:cubicBezTo>
                        <a:pt x="27" y="27"/>
                        <a:pt x="31" y="26"/>
                        <a:pt x="31" y="24"/>
                      </a:cubicBezTo>
                      <a:cubicBezTo>
                        <a:pt x="31" y="23"/>
                        <a:pt x="34" y="22"/>
                        <a:pt x="34" y="21"/>
                      </a:cubicBezTo>
                      <a:cubicBezTo>
                        <a:pt x="34" y="20"/>
                        <a:pt x="38" y="17"/>
                        <a:pt x="37" y="17"/>
                      </a:cubicBezTo>
                      <a:cubicBezTo>
                        <a:pt x="36" y="16"/>
                        <a:pt x="40" y="12"/>
                        <a:pt x="39" y="12"/>
                      </a:cubicBezTo>
                      <a:cubicBezTo>
                        <a:pt x="38" y="11"/>
                        <a:pt x="41" y="8"/>
                        <a:pt x="40" y="8"/>
                      </a:cubicBezTo>
                      <a:cubicBezTo>
                        <a:pt x="38" y="8"/>
                        <a:pt x="41" y="3"/>
                        <a:pt x="39" y="4"/>
                      </a:cubicBezTo>
                      <a:cubicBezTo>
                        <a:pt x="38" y="4"/>
                        <a:pt x="38" y="3"/>
                        <a:pt x="38" y="2"/>
                      </a:cubicBezTo>
                      <a:cubicBezTo>
                        <a:pt x="38" y="2"/>
                        <a:pt x="38" y="1"/>
                        <a:pt x="37" y="2"/>
                      </a:cubicBezTo>
                      <a:cubicBezTo>
                        <a:pt x="36" y="2"/>
                        <a:pt x="36" y="2"/>
                        <a:pt x="36" y="1"/>
                      </a:cubicBezTo>
                      <a:cubicBezTo>
                        <a:pt x="36" y="1"/>
                        <a:pt x="36" y="0"/>
                        <a:pt x="35" y="1"/>
                      </a:cubicBezTo>
                      <a:cubicBezTo>
                        <a:pt x="34" y="1"/>
                        <a:pt x="34" y="1"/>
                        <a:pt x="34" y="0"/>
                      </a:cubicBezTo>
                      <a:cubicBezTo>
                        <a:pt x="33" y="0"/>
                        <a:pt x="33" y="0"/>
                        <a:pt x="32" y="0"/>
                      </a:cubicBezTo>
                      <a:cubicBezTo>
                        <a:pt x="31" y="1"/>
                        <a:pt x="31" y="1"/>
                        <a:pt x="30" y="1"/>
                      </a:cubicBezTo>
                      <a:cubicBezTo>
                        <a:pt x="30" y="0"/>
                        <a:pt x="29" y="0"/>
                        <a:pt x="28" y="1"/>
                      </a:cubicBezTo>
                      <a:cubicBezTo>
                        <a:pt x="28" y="1"/>
                        <a:pt x="27" y="1"/>
                        <a:pt x="27" y="1"/>
                      </a:cubicBezTo>
                      <a:cubicBezTo>
                        <a:pt x="26" y="1"/>
                        <a:pt x="25" y="1"/>
                        <a:pt x="24" y="2"/>
                      </a:cubicBezTo>
                      <a:cubicBezTo>
                        <a:pt x="23" y="4"/>
                        <a:pt x="21" y="3"/>
                        <a:pt x="19" y="5"/>
                      </a:cubicBezTo>
                      <a:cubicBezTo>
                        <a:pt x="18" y="6"/>
                        <a:pt x="16" y="6"/>
                        <a:pt x="15" y="8"/>
                      </a:cubicBezTo>
                      <a:cubicBezTo>
                        <a:pt x="14" y="9"/>
                        <a:pt x="12" y="10"/>
                        <a:pt x="11" y="11"/>
                      </a:cubicBezTo>
                      <a:cubicBezTo>
                        <a:pt x="10" y="14"/>
                        <a:pt x="6" y="15"/>
                        <a:pt x="6" y="17"/>
                      </a:cubicBezTo>
                      <a:cubicBezTo>
                        <a:pt x="6" y="18"/>
                        <a:pt x="4" y="20"/>
                        <a:pt x="4" y="21"/>
                      </a:cubicBezTo>
                      <a:cubicBezTo>
                        <a:pt x="4" y="23"/>
                        <a:pt x="1" y="25"/>
                        <a:pt x="2" y="26"/>
                      </a:cubicBezTo>
                      <a:cubicBezTo>
                        <a:pt x="2" y="27"/>
                        <a:pt x="0" y="29"/>
                        <a:pt x="1" y="30"/>
                      </a:cubicBezTo>
                      <a:cubicBezTo>
                        <a:pt x="3" y="30"/>
                        <a:pt x="0" y="33"/>
                        <a:pt x="2" y="33"/>
                      </a:cubicBezTo>
                      <a:cubicBezTo>
                        <a:pt x="3" y="33"/>
                        <a:pt x="3" y="34"/>
                        <a:pt x="3" y="34"/>
                      </a:cubicBezTo>
                      <a:cubicBezTo>
                        <a:pt x="3" y="35"/>
                        <a:pt x="3" y="35"/>
                        <a:pt x="4"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49" name="Freeform 11730">
                  <a:extLst>
                    <a:ext uri="{FF2B5EF4-FFF2-40B4-BE49-F238E27FC236}">
                      <a16:creationId xmlns:a16="http://schemas.microsoft.com/office/drawing/2014/main" id="{0815A58B-24E1-021A-7CEF-205F458E2498}"/>
                    </a:ext>
                  </a:extLst>
                </p:cNvPr>
                <p:cNvSpPr>
                  <a:spLocks/>
                </p:cNvSpPr>
                <p:nvPr/>
              </p:nvSpPr>
              <p:spPr bwMode="auto">
                <a:xfrm>
                  <a:off x="4655" y="2566"/>
                  <a:ext cx="33" cy="22"/>
                </a:xfrm>
                <a:custGeom>
                  <a:avLst/>
                  <a:gdLst>
                    <a:gd name="T0" fmla="*/ 15 w 40"/>
                    <a:gd name="T1" fmla="*/ 9 h 27"/>
                    <a:gd name="T2" fmla="*/ 14 w 40"/>
                    <a:gd name="T3" fmla="*/ 7 h 27"/>
                    <a:gd name="T4" fmla="*/ 14 w 40"/>
                    <a:gd name="T5" fmla="*/ 6 h 27"/>
                    <a:gd name="T6" fmla="*/ 14 w 40"/>
                    <a:gd name="T7" fmla="*/ 6 h 27"/>
                    <a:gd name="T8" fmla="*/ 14 w 40"/>
                    <a:gd name="T9" fmla="*/ 6 h 27"/>
                    <a:gd name="T10" fmla="*/ 13 w 40"/>
                    <a:gd name="T11" fmla="*/ 6 h 27"/>
                    <a:gd name="T12" fmla="*/ 12 w 40"/>
                    <a:gd name="T13" fmla="*/ 6 h 27"/>
                    <a:gd name="T14" fmla="*/ 12 w 40"/>
                    <a:gd name="T15" fmla="*/ 6 h 27"/>
                    <a:gd name="T16" fmla="*/ 12 w 40"/>
                    <a:gd name="T17" fmla="*/ 6 h 27"/>
                    <a:gd name="T18" fmla="*/ 10 w 40"/>
                    <a:gd name="T19" fmla="*/ 6 h 27"/>
                    <a:gd name="T20" fmla="*/ 10 w 40"/>
                    <a:gd name="T21" fmla="*/ 6 h 27"/>
                    <a:gd name="T22" fmla="*/ 8 w 40"/>
                    <a:gd name="T23" fmla="*/ 6 h 27"/>
                    <a:gd name="T24" fmla="*/ 6 w 40"/>
                    <a:gd name="T25" fmla="*/ 7 h 27"/>
                    <a:gd name="T26" fmla="*/ 4 w 40"/>
                    <a:gd name="T27" fmla="*/ 9 h 27"/>
                    <a:gd name="T28" fmla="*/ 2 w 40"/>
                    <a:gd name="T29" fmla="*/ 10 h 27"/>
                    <a:gd name="T30" fmla="*/ 1 w 40"/>
                    <a:gd name="T31" fmla="*/ 12 h 27"/>
                    <a:gd name="T32" fmla="*/ 1 w 40"/>
                    <a:gd name="T33" fmla="*/ 11 h 27"/>
                    <a:gd name="T34" fmla="*/ 2 w 40"/>
                    <a:gd name="T35" fmla="*/ 9 h 27"/>
                    <a:gd name="T36" fmla="*/ 2 w 40"/>
                    <a:gd name="T37" fmla="*/ 7 h 27"/>
                    <a:gd name="T38" fmla="*/ 5 w 40"/>
                    <a:gd name="T39" fmla="*/ 5 h 27"/>
                    <a:gd name="T40" fmla="*/ 7 w 40"/>
                    <a:gd name="T41" fmla="*/ 4 h 27"/>
                    <a:gd name="T42" fmla="*/ 8 w 40"/>
                    <a:gd name="T43" fmla="*/ 2 h 27"/>
                    <a:gd name="T44" fmla="*/ 11 w 40"/>
                    <a:gd name="T45" fmla="*/ 2 h 27"/>
                    <a:gd name="T46" fmla="*/ 12 w 40"/>
                    <a:gd name="T47" fmla="*/ 1 h 27"/>
                    <a:gd name="T48" fmla="*/ 12 w 40"/>
                    <a:gd name="T49" fmla="*/ 1 h 27"/>
                    <a:gd name="T50" fmla="*/ 14 w 40"/>
                    <a:gd name="T51" fmla="*/ 1 h 27"/>
                    <a:gd name="T52" fmla="*/ 14 w 40"/>
                    <a:gd name="T53" fmla="*/ 0 h 27"/>
                    <a:gd name="T54" fmla="*/ 15 w 40"/>
                    <a:gd name="T55" fmla="*/ 0 h 27"/>
                    <a:gd name="T56" fmla="*/ 16 w 40"/>
                    <a:gd name="T57" fmla="*/ 1 h 27"/>
                    <a:gd name="T58" fmla="*/ 17 w 40"/>
                    <a:gd name="T59" fmla="*/ 1 h 27"/>
                    <a:gd name="T60" fmla="*/ 17 w 40"/>
                    <a:gd name="T61" fmla="*/ 2 h 27"/>
                    <a:gd name="T62" fmla="*/ 17 w 40"/>
                    <a:gd name="T63" fmla="*/ 2 h 27"/>
                    <a:gd name="T64" fmla="*/ 17 w 40"/>
                    <a:gd name="T65" fmla="*/ 2 h 27"/>
                    <a:gd name="T66" fmla="*/ 17 w 40"/>
                    <a:gd name="T67" fmla="*/ 4 h 27"/>
                    <a:gd name="T68" fmla="*/ 17 w 40"/>
                    <a:gd name="T69" fmla="*/ 6 h 27"/>
                    <a:gd name="T70" fmla="*/ 17 w 40"/>
                    <a:gd name="T71" fmla="*/ 7 h 27"/>
                    <a:gd name="T72" fmla="*/ 15 w 40"/>
                    <a:gd name="T73" fmla="*/ 9 h 27"/>
                    <a:gd name="T74" fmla="*/ 15 w 40"/>
                    <a:gd name="T75" fmla="*/ 9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0" h="27">
                      <a:moveTo>
                        <a:pt x="33" y="20"/>
                      </a:moveTo>
                      <a:cubicBezTo>
                        <a:pt x="31" y="19"/>
                        <a:pt x="34" y="15"/>
                        <a:pt x="32" y="15"/>
                      </a:cubicBezTo>
                      <a:cubicBezTo>
                        <a:pt x="31" y="15"/>
                        <a:pt x="31" y="15"/>
                        <a:pt x="31" y="14"/>
                      </a:cubicBezTo>
                      <a:cubicBezTo>
                        <a:pt x="31" y="13"/>
                        <a:pt x="32" y="12"/>
                        <a:pt x="30" y="13"/>
                      </a:cubicBezTo>
                      <a:cubicBezTo>
                        <a:pt x="29" y="14"/>
                        <a:pt x="29" y="13"/>
                        <a:pt x="29" y="13"/>
                      </a:cubicBezTo>
                      <a:cubicBezTo>
                        <a:pt x="29" y="12"/>
                        <a:pt x="29" y="12"/>
                        <a:pt x="28" y="12"/>
                      </a:cubicBezTo>
                      <a:cubicBezTo>
                        <a:pt x="27" y="13"/>
                        <a:pt x="27" y="13"/>
                        <a:pt x="27" y="12"/>
                      </a:cubicBezTo>
                      <a:cubicBezTo>
                        <a:pt x="27" y="12"/>
                        <a:pt x="26" y="11"/>
                        <a:pt x="25" y="12"/>
                      </a:cubicBezTo>
                      <a:cubicBezTo>
                        <a:pt x="24" y="13"/>
                        <a:pt x="24" y="13"/>
                        <a:pt x="24" y="12"/>
                      </a:cubicBezTo>
                      <a:cubicBezTo>
                        <a:pt x="23" y="12"/>
                        <a:pt x="22" y="12"/>
                        <a:pt x="21" y="13"/>
                      </a:cubicBezTo>
                      <a:cubicBezTo>
                        <a:pt x="21" y="13"/>
                        <a:pt x="20" y="13"/>
                        <a:pt x="20" y="13"/>
                      </a:cubicBezTo>
                      <a:cubicBezTo>
                        <a:pt x="19" y="13"/>
                        <a:pt x="18" y="13"/>
                        <a:pt x="17" y="14"/>
                      </a:cubicBezTo>
                      <a:cubicBezTo>
                        <a:pt x="16" y="15"/>
                        <a:pt x="14" y="14"/>
                        <a:pt x="13" y="17"/>
                      </a:cubicBezTo>
                      <a:cubicBezTo>
                        <a:pt x="11" y="18"/>
                        <a:pt x="9" y="18"/>
                        <a:pt x="8" y="20"/>
                      </a:cubicBezTo>
                      <a:cubicBezTo>
                        <a:pt x="7" y="21"/>
                        <a:pt x="5" y="22"/>
                        <a:pt x="4" y="23"/>
                      </a:cubicBezTo>
                      <a:cubicBezTo>
                        <a:pt x="3" y="25"/>
                        <a:pt x="2" y="26"/>
                        <a:pt x="1" y="27"/>
                      </a:cubicBezTo>
                      <a:cubicBezTo>
                        <a:pt x="1" y="27"/>
                        <a:pt x="1" y="26"/>
                        <a:pt x="1" y="26"/>
                      </a:cubicBezTo>
                      <a:cubicBezTo>
                        <a:pt x="0" y="25"/>
                        <a:pt x="3" y="23"/>
                        <a:pt x="3" y="21"/>
                      </a:cubicBezTo>
                      <a:cubicBezTo>
                        <a:pt x="3" y="20"/>
                        <a:pt x="5" y="18"/>
                        <a:pt x="5" y="17"/>
                      </a:cubicBezTo>
                      <a:cubicBezTo>
                        <a:pt x="5" y="15"/>
                        <a:pt x="9" y="14"/>
                        <a:pt x="10" y="11"/>
                      </a:cubicBezTo>
                      <a:cubicBezTo>
                        <a:pt x="11" y="10"/>
                        <a:pt x="13" y="9"/>
                        <a:pt x="14" y="8"/>
                      </a:cubicBezTo>
                      <a:cubicBezTo>
                        <a:pt x="15" y="6"/>
                        <a:pt x="17" y="6"/>
                        <a:pt x="18" y="5"/>
                      </a:cubicBezTo>
                      <a:cubicBezTo>
                        <a:pt x="20" y="3"/>
                        <a:pt x="22" y="4"/>
                        <a:pt x="23" y="2"/>
                      </a:cubicBezTo>
                      <a:cubicBezTo>
                        <a:pt x="24" y="1"/>
                        <a:pt x="25" y="1"/>
                        <a:pt x="26" y="1"/>
                      </a:cubicBezTo>
                      <a:cubicBezTo>
                        <a:pt x="26" y="1"/>
                        <a:pt x="27" y="1"/>
                        <a:pt x="27" y="1"/>
                      </a:cubicBezTo>
                      <a:cubicBezTo>
                        <a:pt x="28" y="0"/>
                        <a:pt x="29" y="0"/>
                        <a:pt x="29" y="1"/>
                      </a:cubicBezTo>
                      <a:cubicBezTo>
                        <a:pt x="30" y="1"/>
                        <a:pt x="30" y="1"/>
                        <a:pt x="31" y="0"/>
                      </a:cubicBezTo>
                      <a:cubicBezTo>
                        <a:pt x="32" y="0"/>
                        <a:pt x="32" y="0"/>
                        <a:pt x="33" y="0"/>
                      </a:cubicBezTo>
                      <a:cubicBezTo>
                        <a:pt x="33" y="1"/>
                        <a:pt x="33" y="1"/>
                        <a:pt x="34" y="1"/>
                      </a:cubicBezTo>
                      <a:cubicBezTo>
                        <a:pt x="35" y="0"/>
                        <a:pt x="35" y="1"/>
                        <a:pt x="35" y="1"/>
                      </a:cubicBezTo>
                      <a:cubicBezTo>
                        <a:pt x="35" y="2"/>
                        <a:pt x="35" y="2"/>
                        <a:pt x="36" y="2"/>
                      </a:cubicBezTo>
                      <a:cubicBezTo>
                        <a:pt x="37" y="1"/>
                        <a:pt x="37" y="2"/>
                        <a:pt x="37" y="2"/>
                      </a:cubicBezTo>
                      <a:cubicBezTo>
                        <a:pt x="37" y="3"/>
                        <a:pt x="37" y="4"/>
                        <a:pt x="38" y="4"/>
                      </a:cubicBezTo>
                      <a:cubicBezTo>
                        <a:pt x="40" y="3"/>
                        <a:pt x="37" y="8"/>
                        <a:pt x="39" y="8"/>
                      </a:cubicBezTo>
                      <a:cubicBezTo>
                        <a:pt x="40" y="8"/>
                        <a:pt x="37" y="11"/>
                        <a:pt x="38" y="12"/>
                      </a:cubicBezTo>
                      <a:cubicBezTo>
                        <a:pt x="39" y="12"/>
                        <a:pt x="35" y="16"/>
                        <a:pt x="36" y="17"/>
                      </a:cubicBezTo>
                      <a:cubicBezTo>
                        <a:pt x="36" y="17"/>
                        <a:pt x="34" y="19"/>
                        <a:pt x="33" y="20"/>
                      </a:cubicBezTo>
                      <a:cubicBezTo>
                        <a:pt x="33" y="20"/>
                        <a:pt x="33" y="20"/>
                        <a:pt x="33" y="2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0" name="Freeform 11731">
                  <a:extLst>
                    <a:ext uri="{FF2B5EF4-FFF2-40B4-BE49-F238E27FC236}">
                      <a16:creationId xmlns:a16="http://schemas.microsoft.com/office/drawing/2014/main" id="{23977F9A-E266-9B88-2C76-F0334C05C6F5}"/>
                    </a:ext>
                  </a:extLst>
                </p:cNvPr>
                <p:cNvSpPr>
                  <a:spLocks/>
                </p:cNvSpPr>
                <p:nvPr/>
              </p:nvSpPr>
              <p:spPr bwMode="auto">
                <a:xfrm>
                  <a:off x="4665" y="2566"/>
                  <a:ext cx="23" cy="16"/>
                </a:xfrm>
                <a:custGeom>
                  <a:avLst/>
                  <a:gdLst>
                    <a:gd name="T0" fmla="*/ 10 w 28"/>
                    <a:gd name="T1" fmla="*/ 8 h 20"/>
                    <a:gd name="T2" fmla="*/ 11 w 28"/>
                    <a:gd name="T3" fmla="*/ 7 h 20"/>
                    <a:gd name="T4" fmla="*/ 12 w 28"/>
                    <a:gd name="T5" fmla="*/ 5 h 20"/>
                    <a:gd name="T6" fmla="*/ 12 w 28"/>
                    <a:gd name="T7" fmla="*/ 3 h 20"/>
                    <a:gd name="T8" fmla="*/ 12 w 28"/>
                    <a:gd name="T9" fmla="*/ 2 h 20"/>
                    <a:gd name="T10" fmla="*/ 12 w 28"/>
                    <a:gd name="T11" fmla="*/ 2 h 20"/>
                    <a:gd name="T12" fmla="*/ 11 w 28"/>
                    <a:gd name="T13" fmla="*/ 2 h 20"/>
                    <a:gd name="T14" fmla="*/ 11 w 28"/>
                    <a:gd name="T15" fmla="*/ 1 h 20"/>
                    <a:gd name="T16" fmla="*/ 10 w 28"/>
                    <a:gd name="T17" fmla="*/ 1 h 20"/>
                    <a:gd name="T18" fmla="*/ 10 w 28"/>
                    <a:gd name="T19" fmla="*/ 0 h 20"/>
                    <a:gd name="T20" fmla="*/ 9 w 28"/>
                    <a:gd name="T21" fmla="*/ 0 h 20"/>
                    <a:gd name="T22" fmla="*/ 8 w 28"/>
                    <a:gd name="T23" fmla="*/ 1 h 20"/>
                    <a:gd name="T24" fmla="*/ 7 w 28"/>
                    <a:gd name="T25" fmla="*/ 1 h 20"/>
                    <a:gd name="T26" fmla="*/ 7 w 28"/>
                    <a:gd name="T27" fmla="*/ 1 h 20"/>
                    <a:gd name="T28" fmla="*/ 5 w 28"/>
                    <a:gd name="T29" fmla="*/ 2 h 20"/>
                    <a:gd name="T30" fmla="*/ 2 w 28"/>
                    <a:gd name="T31" fmla="*/ 2 h 20"/>
                    <a:gd name="T32" fmla="*/ 2 w 28"/>
                    <a:gd name="T33" fmla="*/ 3 h 20"/>
                    <a:gd name="T34" fmla="*/ 0 w 28"/>
                    <a:gd name="T35" fmla="*/ 4 h 20"/>
                    <a:gd name="T36" fmla="*/ 2 w 28"/>
                    <a:gd name="T37" fmla="*/ 3 h 20"/>
                    <a:gd name="T38" fmla="*/ 4 w 28"/>
                    <a:gd name="T39" fmla="*/ 2 h 20"/>
                    <a:gd name="T40" fmla="*/ 5 w 28"/>
                    <a:gd name="T41" fmla="*/ 2 h 20"/>
                    <a:gd name="T42" fmla="*/ 6 w 28"/>
                    <a:gd name="T43" fmla="*/ 2 h 20"/>
                    <a:gd name="T44" fmla="*/ 7 w 28"/>
                    <a:gd name="T45" fmla="*/ 2 h 20"/>
                    <a:gd name="T46" fmla="*/ 7 w 28"/>
                    <a:gd name="T47" fmla="*/ 2 h 20"/>
                    <a:gd name="T48" fmla="*/ 8 w 28"/>
                    <a:gd name="T49" fmla="*/ 2 h 20"/>
                    <a:gd name="T50" fmla="*/ 8 w 28"/>
                    <a:gd name="T51" fmla="*/ 2 h 20"/>
                    <a:gd name="T52" fmla="*/ 9 w 28"/>
                    <a:gd name="T53" fmla="*/ 2 h 20"/>
                    <a:gd name="T54" fmla="*/ 10 w 28"/>
                    <a:gd name="T55" fmla="*/ 2 h 20"/>
                    <a:gd name="T56" fmla="*/ 10 w 28"/>
                    <a:gd name="T57" fmla="*/ 2 h 20"/>
                    <a:gd name="T58" fmla="*/ 10 w 28"/>
                    <a:gd name="T59" fmla="*/ 2 h 20"/>
                    <a:gd name="T60" fmla="*/ 11 w 28"/>
                    <a:gd name="T61" fmla="*/ 5 h 20"/>
                    <a:gd name="T62" fmla="*/ 11 w 28"/>
                    <a:gd name="T63" fmla="*/ 6 h 20"/>
                    <a:gd name="T64" fmla="*/ 9 w 28"/>
                    <a:gd name="T65" fmla="*/ 8 h 20"/>
                    <a:gd name="T66" fmla="*/ 10 w 28"/>
                    <a:gd name="T67" fmla="*/ 8 h 20"/>
                    <a:gd name="T68" fmla="*/ 10 w 28"/>
                    <a:gd name="T69" fmla="*/ 8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8" h="20">
                      <a:moveTo>
                        <a:pt x="21" y="20"/>
                      </a:moveTo>
                      <a:cubicBezTo>
                        <a:pt x="22" y="19"/>
                        <a:pt x="24" y="17"/>
                        <a:pt x="24" y="17"/>
                      </a:cubicBezTo>
                      <a:cubicBezTo>
                        <a:pt x="23" y="16"/>
                        <a:pt x="27" y="12"/>
                        <a:pt x="26" y="12"/>
                      </a:cubicBezTo>
                      <a:cubicBezTo>
                        <a:pt x="25" y="11"/>
                        <a:pt x="28" y="8"/>
                        <a:pt x="27" y="8"/>
                      </a:cubicBezTo>
                      <a:cubicBezTo>
                        <a:pt x="25" y="8"/>
                        <a:pt x="28" y="3"/>
                        <a:pt x="26" y="4"/>
                      </a:cubicBezTo>
                      <a:cubicBezTo>
                        <a:pt x="25" y="4"/>
                        <a:pt x="25" y="3"/>
                        <a:pt x="25" y="2"/>
                      </a:cubicBezTo>
                      <a:cubicBezTo>
                        <a:pt x="25" y="2"/>
                        <a:pt x="25" y="1"/>
                        <a:pt x="24" y="2"/>
                      </a:cubicBezTo>
                      <a:cubicBezTo>
                        <a:pt x="23" y="2"/>
                        <a:pt x="23" y="2"/>
                        <a:pt x="23" y="1"/>
                      </a:cubicBezTo>
                      <a:cubicBezTo>
                        <a:pt x="23" y="1"/>
                        <a:pt x="23" y="0"/>
                        <a:pt x="22" y="1"/>
                      </a:cubicBezTo>
                      <a:cubicBezTo>
                        <a:pt x="21" y="1"/>
                        <a:pt x="21" y="1"/>
                        <a:pt x="21" y="0"/>
                      </a:cubicBezTo>
                      <a:cubicBezTo>
                        <a:pt x="20" y="0"/>
                        <a:pt x="20" y="0"/>
                        <a:pt x="19" y="0"/>
                      </a:cubicBezTo>
                      <a:cubicBezTo>
                        <a:pt x="18" y="1"/>
                        <a:pt x="18" y="1"/>
                        <a:pt x="17" y="1"/>
                      </a:cubicBezTo>
                      <a:cubicBezTo>
                        <a:pt x="17" y="0"/>
                        <a:pt x="16" y="0"/>
                        <a:pt x="15" y="1"/>
                      </a:cubicBezTo>
                      <a:cubicBezTo>
                        <a:pt x="15" y="1"/>
                        <a:pt x="14" y="1"/>
                        <a:pt x="14" y="1"/>
                      </a:cubicBezTo>
                      <a:cubicBezTo>
                        <a:pt x="13" y="1"/>
                        <a:pt x="12" y="1"/>
                        <a:pt x="11" y="2"/>
                      </a:cubicBezTo>
                      <a:cubicBezTo>
                        <a:pt x="10" y="4"/>
                        <a:pt x="8" y="3"/>
                        <a:pt x="6" y="5"/>
                      </a:cubicBezTo>
                      <a:cubicBezTo>
                        <a:pt x="5" y="6"/>
                        <a:pt x="3" y="6"/>
                        <a:pt x="2" y="8"/>
                      </a:cubicBezTo>
                      <a:cubicBezTo>
                        <a:pt x="1" y="9"/>
                        <a:pt x="1" y="9"/>
                        <a:pt x="0" y="9"/>
                      </a:cubicBezTo>
                      <a:cubicBezTo>
                        <a:pt x="1" y="9"/>
                        <a:pt x="2" y="8"/>
                        <a:pt x="3" y="7"/>
                      </a:cubicBezTo>
                      <a:cubicBezTo>
                        <a:pt x="5" y="5"/>
                        <a:pt x="6" y="6"/>
                        <a:pt x="8" y="5"/>
                      </a:cubicBezTo>
                      <a:cubicBezTo>
                        <a:pt x="9" y="4"/>
                        <a:pt x="10" y="4"/>
                        <a:pt x="10" y="4"/>
                      </a:cubicBezTo>
                      <a:cubicBezTo>
                        <a:pt x="11" y="4"/>
                        <a:pt x="11" y="4"/>
                        <a:pt x="12" y="4"/>
                      </a:cubicBezTo>
                      <a:cubicBezTo>
                        <a:pt x="13" y="3"/>
                        <a:pt x="14" y="3"/>
                        <a:pt x="14" y="3"/>
                      </a:cubicBezTo>
                      <a:cubicBezTo>
                        <a:pt x="15" y="3"/>
                        <a:pt x="15" y="4"/>
                        <a:pt x="16" y="3"/>
                      </a:cubicBezTo>
                      <a:cubicBezTo>
                        <a:pt x="17" y="2"/>
                        <a:pt x="17" y="3"/>
                        <a:pt x="17" y="3"/>
                      </a:cubicBezTo>
                      <a:cubicBezTo>
                        <a:pt x="18" y="3"/>
                        <a:pt x="18" y="4"/>
                        <a:pt x="18" y="3"/>
                      </a:cubicBezTo>
                      <a:cubicBezTo>
                        <a:pt x="19" y="3"/>
                        <a:pt x="19" y="3"/>
                        <a:pt x="20" y="4"/>
                      </a:cubicBezTo>
                      <a:cubicBezTo>
                        <a:pt x="20" y="4"/>
                        <a:pt x="20" y="5"/>
                        <a:pt x="21" y="4"/>
                      </a:cubicBezTo>
                      <a:cubicBezTo>
                        <a:pt x="22" y="3"/>
                        <a:pt x="22" y="4"/>
                        <a:pt x="22" y="5"/>
                      </a:cubicBezTo>
                      <a:cubicBezTo>
                        <a:pt x="22" y="6"/>
                        <a:pt x="22" y="6"/>
                        <a:pt x="22" y="6"/>
                      </a:cubicBezTo>
                      <a:cubicBezTo>
                        <a:pt x="25" y="6"/>
                        <a:pt x="22" y="10"/>
                        <a:pt x="23" y="11"/>
                      </a:cubicBezTo>
                      <a:cubicBezTo>
                        <a:pt x="25" y="11"/>
                        <a:pt x="22" y="14"/>
                        <a:pt x="23" y="14"/>
                      </a:cubicBezTo>
                      <a:cubicBezTo>
                        <a:pt x="24" y="15"/>
                        <a:pt x="21" y="17"/>
                        <a:pt x="20" y="19"/>
                      </a:cubicBezTo>
                      <a:cubicBezTo>
                        <a:pt x="20" y="19"/>
                        <a:pt x="20" y="20"/>
                        <a:pt x="21" y="20"/>
                      </a:cubicBezTo>
                      <a:cubicBezTo>
                        <a:pt x="21" y="20"/>
                        <a:pt x="21" y="20"/>
                        <a:pt x="21" y="2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1" name="Freeform 11732">
                  <a:extLst>
                    <a:ext uri="{FF2B5EF4-FFF2-40B4-BE49-F238E27FC236}">
                      <a16:creationId xmlns:a16="http://schemas.microsoft.com/office/drawing/2014/main" id="{E18C0B2F-F6C7-7D7D-FB43-3E2C3AF5A4B8}"/>
                    </a:ext>
                  </a:extLst>
                </p:cNvPr>
                <p:cNvSpPr>
                  <a:spLocks/>
                </p:cNvSpPr>
                <p:nvPr/>
              </p:nvSpPr>
              <p:spPr bwMode="auto">
                <a:xfrm>
                  <a:off x="4662" y="2582"/>
                  <a:ext cx="2" cy="2"/>
                </a:xfrm>
                <a:custGeom>
                  <a:avLst/>
                  <a:gdLst>
                    <a:gd name="T0" fmla="*/ 0 w 3"/>
                    <a:gd name="T1" fmla="*/ 2 h 2"/>
                    <a:gd name="T2" fmla="*/ 1 w 3"/>
                    <a:gd name="T3" fmla="*/ 0 h 2"/>
                    <a:gd name="T4" fmla="*/ 1 w 3"/>
                    <a:gd name="T5" fmla="*/ 1 h 2"/>
                    <a:gd name="T6" fmla="*/ 0 w 3"/>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2"/>
                      </a:moveTo>
                      <a:cubicBezTo>
                        <a:pt x="1" y="2"/>
                        <a:pt x="2" y="1"/>
                        <a:pt x="3" y="0"/>
                      </a:cubicBezTo>
                      <a:cubicBezTo>
                        <a:pt x="3" y="0"/>
                        <a:pt x="3" y="1"/>
                        <a:pt x="2" y="1"/>
                      </a:cubicBezTo>
                      <a:cubicBezTo>
                        <a:pt x="1" y="2"/>
                        <a:pt x="0"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2" name="Freeform 11733">
                  <a:extLst>
                    <a:ext uri="{FF2B5EF4-FFF2-40B4-BE49-F238E27FC236}">
                      <a16:creationId xmlns:a16="http://schemas.microsoft.com/office/drawing/2014/main" id="{E215D367-2BDF-EE2D-8B0E-CADBFD76F958}"/>
                    </a:ext>
                  </a:extLst>
                </p:cNvPr>
                <p:cNvSpPr>
                  <a:spLocks/>
                </p:cNvSpPr>
                <p:nvPr/>
              </p:nvSpPr>
              <p:spPr bwMode="auto">
                <a:xfrm>
                  <a:off x="4659" y="2586"/>
                  <a:ext cx="3" cy="2"/>
                </a:xfrm>
                <a:custGeom>
                  <a:avLst/>
                  <a:gdLst>
                    <a:gd name="T0" fmla="*/ 0 w 3"/>
                    <a:gd name="T1" fmla="*/ 2 h 2"/>
                    <a:gd name="T2" fmla="*/ 3 w 3"/>
                    <a:gd name="T3" fmla="*/ 1 h 2"/>
                    <a:gd name="T4" fmla="*/ 0 w 3"/>
                    <a:gd name="T5" fmla="*/ 2 h 2"/>
                    <a:gd name="T6" fmla="*/ 0 60000 65536"/>
                    <a:gd name="T7" fmla="*/ 0 60000 65536"/>
                    <a:gd name="T8" fmla="*/ 0 60000 65536"/>
                  </a:gdLst>
                  <a:ahLst/>
                  <a:cxnLst>
                    <a:cxn ang="T6">
                      <a:pos x="T0" y="T1"/>
                    </a:cxn>
                    <a:cxn ang="T7">
                      <a:pos x="T2" y="T3"/>
                    </a:cxn>
                    <a:cxn ang="T8">
                      <a:pos x="T4" y="T5"/>
                    </a:cxn>
                  </a:cxnLst>
                  <a:rect l="0" t="0" r="r" b="b"/>
                  <a:pathLst>
                    <a:path w="3" h="2">
                      <a:moveTo>
                        <a:pt x="0" y="2"/>
                      </a:moveTo>
                      <a:cubicBezTo>
                        <a:pt x="0" y="0"/>
                        <a:pt x="3" y="0"/>
                        <a:pt x="3" y="1"/>
                      </a:cubicBezTo>
                      <a:cubicBezTo>
                        <a:pt x="3" y="1"/>
                        <a:pt x="1" y="2"/>
                        <a:pt x="0"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3" name="Freeform 11734">
                  <a:extLst>
                    <a:ext uri="{FF2B5EF4-FFF2-40B4-BE49-F238E27FC236}">
                      <a16:creationId xmlns:a16="http://schemas.microsoft.com/office/drawing/2014/main" id="{50BDE7AB-2702-4FC9-4C2E-83A0B40E7D4D}"/>
                    </a:ext>
                  </a:extLst>
                </p:cNvPr>
                <p:cNvSpPr>
                  <a:spLocks/>
                </p:cNvSpPr>
                <p:nvPr/>
              </p:nvSpPr>
              <p:spPr bwMode="auto">
                <a:xfrm>
                  <a:off x="4666" y="2583"/>
                  <a:ext cx="3" cy="2"/>
                </a:xfrm>
                <a:custGeom>
                  <a:avLst/>
                  <a:gdLst>
                    <a:gd name="T0" fmla="*/ 0 w 4"/>
                    <a:gd name="T1" fmla="*/ 1 h 2"/>
                    <a:gd name="T2" fmla="*/ 1 w 4"/>
                    <a:gd name="T3" fmla="*/ 2 h 2"/>
                    <a:gd name="T4" fmla="*/ 2 w 4"/>
                    <a:gd name="T5" fmla="*/ 0 h 2"/>
                    <a:gd name="T6" fmla="*/ 0 w 4"/>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0" y="1"/>
                      </a:moveTo>
                      <a:cubicBezTo>
                        <a:pt x="0" y="1"/>
                        <a:pt x="0" y="2"/>
                        <a:pt x="1" y="2"/>
                      </a:cubicBezTo>
                      <a:cubicBezTo>
                        <a:pt x="1" y="2"/>
                        <a:pt x="3" y="1"/>
                        <a:pt x="4" y="0"/>
                      </a:cubicBezTo>
                      <a:cubicBezTo>
                        <a:pt x="3" y="0"/>
                        <a:pt x="0"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4" name="Freeform 11735">
                  <a:extLst>
                    <a:ext uri="{FF2B5EF4-FFF2-40B4-BE49-F238E27FC236}">
                      <a16:creationId xmlns:a16="http://schemas.microsoft.com/office/drawing/2014/main" id="{7DB272EE-C0EF-B6FC-BFB0-D08841BCA943}"/>
                    </a:ext>
                  </a:extLst>
                </p:cNvPr>
                <p:cNvSpPr>
                  <a:spLocks/>
                </p:cNvSpPr>
                <p:nvPr/>
              </p:nvSpPr>
              <p:spPr bwMode="auto">
                <a:xfrm>
                  <a:off x="4662" y="2588"/>
                  <a:ext cx="4" cy="3"/>
                </a:xfrm>
                <a:custGeom>
                  <a:avLst/>
                  <a:gdLst>
                    <a:gd name="T0" fmla="*/ 0 w 5"/>
                    <a:gd name="T1" fmla="*/ 2 h 4"/>
                    <a:gd name="T2" fmla="*/ 2 w 5"/>
                    <a:gd name="T3" fmla="*/ 2 h 4"/>
                    <a:gd name="T4" fmla="*/ 2 w 5"/>
                    <a:gd name="T5" fmla="*/ 1 h 4"/>
                    <a:gd name="T6" fmla="*/ 2 w 5"/>
                    <a:gd name="T7" fmla="*/ 1 h 4"/>
                    <a:gd name="T8" fmla="*/ 0 w 5"/>
                    <a:gd name="T9" fmla="*/ 2 h 4"/>
                    <a:gd name="T10" fmla="*/ 0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4"/>
                      </a:moveTo>
                      <a:cubicBezTo>
                        <a:pt x="0" y="3"/>
                        <a:pt x="1" y="2"/>
                        <a:pt x="2" y="2"/>
                      </a:cubicBezTo>
                      <a:cubicBezTo>
                        <a:pt x="2" y="1"/>
                        <a:pt x="5" y="0"/>
                        <a:pt x="5" y="1"/>
                      </a:cubicBezTo>
                      <a:cubicBezTo>
                        <a:pt x="4" y="1"/>
                        <a:pt x="4" y="1"/>
                        <a:pt x="3" y="1"/>
                      </a:cubicBezTo>
                      <a:cubicBezTo>
                        <a:pt x="2" y="2"/>
                        <a:pt x="0" y="3"/>
                        <a:pt x="0" y="4"/>
                      </a:cubicBezTo>
                      <a:cubicBezTo>
                        <a:pt x="0" y="4"/>
                        <a:pt x="0" y="4"/>
                        <a:pt x="0"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5" name="Freeform 11736">
                  <a:extLst>
                    <a:ext uri="{FF2B5EF4-FFF2-40B4-BE49-F238E27FC236}">
                      <a16:creationId xmlns:a16="http://schemas.microsoft.com/office/drawing/2014/main" id="{149AA8F2-A53A-C993-DD67-1A0BC9A92BB3}"/>
                    </a:ext>
                  </a:extLst>
                </p:cNvPr>
                <p:cNvSpPr>
                  <a:spLocks/>
                </p:cNvSpPr>
                <p:nvPr/>
              </p:nvSpPr>
              <p:spPr bwMode="auto">
                <a:xfrm>
                  <a:off x="4657" y="2590"/>
                  <a:ext cx="4" cy="1"/>
                </a:xfrm>
                <a:custGeom>
                  <a:avLst/>
                  <a:gdLst>
                    <a:gd name="T0" fmla="*/ 2 w 4"/>
                    <a:gd name="T1" fmla="*/ 0 h 1"/>
                    <a:gd name="T2" fmla="*/ 4 w 4"/>
                    <a:gd name="T3" fmla="*/ 0 h 1"/>
                    <a:gd name="T4" fmla="*/ 2 w 4"/>
                    <a:gd name="T5" fmla="*/ 0 h 1"/>
                    <a:gd name="T6" fmla="*/ 0 60000 65536"/>
                    <a:gd name="T7" fmla="*/ 0 60000 65536"/>
                    <a:gd name="T8" fmla="*/ 0 60000 65536"/>
                  </a:gdLst>
                  <a:ahLst/>
                  <a:cxnLst>
                    <a:cxn ang="T6">
                      <a:pos x="T0" y="T1"/>
                    </a:cxn>
                    <a:cxn ang="T7">
                      <a:pos x="T2" y="T3"/>
                    </a:cxn>
                    <a:cxn ang="T8">
                      <a:pos x="T4" y="T5"/>
                    </a:cxn>
                  </a:cxnLst>
                  <a:rect l="0" t="0" r="r" b="b"/>
                  <a:pathLst>
                    <a:path w="4" h="1">
                      <a:moveTo>
                        <a:pt x="2" y="0"/>
                      </a:moveTo>
                      <a:cubicBezTo>
                        <a:pt x="0" y="1"/>
                        <a:pt x="3" y="1"/>
                        <a:pt x="4" y="0"/>
                      </a:cubicBezTo>
                      <a:cubicBezTo>
                        <a:pt x="3" y="0"/>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6" name="Freeform 11737">
                  <a:extLst>
                    <a:ext uri="{FF2B5EF4-FFF2-40B4-BE49-F238E27FC236}">
                      <a16:creationId xmlns:a16="http://schemas.microsoft.com/office/drawing/2014/main" id="{D3752A29-B93E-5132-807A-737F1E837F5F}"/>
                    </a:ext>
                  </a:extLst>
                </p:cNvPr>
                <p:cNvSpPr>
                  <a:spLocks/>
                </p:cNvSpPr>
                <p:nvPr/>
              </p:nvSpPr>
              <p:spPr bwMode="auto">
                <a:xfrm>
                  <a:off x="4671" y="2576"/>
                  <a:ext cx="5" cy="4"/>
                </a:xfrm>
                <a:custGeom>
                  <a:avLst/>
                  <a:gdLst>
                    <a:gd name="T0" fmla="*/ 1 w 6"/>
                    <a:gd name="T1" fmla="*/ 3 h 4"/>
                    <a:gd name="T2" fmla="*/ 3 w 6"/>
                    <a:gd name="T3" fmla="*/ 2 h 4"/>
                    <a:gd name="T4" fmla="*/ 1 w 6"/>
                    <a:gd name="T5" fmla="*/ 4 h 4"/>
                    <a:gd name="T6" fmla="*/ 0 60000 65536"/>
                    <a:gd name="T7" fmla="*/ 0 60000 65536"/>
                    <a:gd name="T8" fmla="*/ 0 60000 65536"/>
                  </a:gdLst>
                  <a:ahLst/>
                  <a:cxnLst>
                    <a:cxn ang="T6">
                      <a:pos x="T0" y="T1"/>
                    </a:cxn>
                    <a:cxn ang="T7">
                      <a:pos x="T2" y="T3"/>
                    </a:cxn>
                    <a:cxn ang="T8">
                      <a:pos x="T4" y="T5"/>
                    </a:cxn>
                  </a:cxnLst>
                  <a:rect l="0" t="0" r="r" b="b"/>
                  <a:pathLst>
                    <a:path w="6" h="4">
                      <a:moveTo>
                        <a:pt x="1" y="3"/>
                      </a:moveTo>
                      <a:cubicBezTo>
                        <a:pt x="0" y="3"/>
                        <a:pt x="6" y="0"/>
                        <a:pt x="4" y="2"/>
                      </a:cubicBezTo>
                      <a:cubicBezTo>
                        <a:pt x="3" y="2"/>
                        <a:pt x="2" y="2"/>
                        <a:pt x="1" y="4"/>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7" name="Freeform 11738">
                  <a:extLst>
                    <a:ext uri="{FF2B5EF4-FFF2-40B4-BE49-F238E27FC236}">
                      <a16:creationId xmlns:a16="http://schemas.microsoft.com/office/drawing/2014/main" id="{D1865E88-6352-82B1-C6DC-877785FBF333}"/>
                    </a:ext>
                  </a:extLst>
                </p:cNvPr>
                <p:cNvSpPr>
                  <a:spLocks/>
                </p:cNvSpPr>
                <p:nvPr/>
              </p:nvSpPr>
              <p:spPr bwMode="auto">
                <a:xfrm>
                  <a:off x="4671" y="2582"/>
                  <a:ext cx="3" cy="4"/>
                </a:xfrm>
                <a:custGeom>
                  <a:avLst/>
                  <a:gdLst>
                    <a:gd name="T0" fmla="*/ 1 w 4"/>
                    <a:gd name="T1" fmla="*/ 2 h 5"/>
                    <a:gd name="T2" fmla="*/ 2 w 4"/>
                    <a:gd name="T3" fmla="*/ 0 h 5"/>
                    <a:gd name="T4" fmla="*/ 2 w 4"/>
                    <a:gd name="T5" fmla="*/ 2 h 5"/>
                    <a:gd name="T6" fmla="*/ 0 w 4"/>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1" y="2"/>
                      </a:moveTo>
                      <a:cubicBezTo>
                        <a:pt x="0" y="5"/>
                        <a:pt x="4" y="2"/>
                        <a:pt x="4" y="0"/>
                      </a:cubicBezTo>
                      <a:cubicBezTo>
                        <a:pt x="4" y="1"/>
                        <a:pt x="3" y="1"/>
                        <a:pt x="3" y="2"/>
                      </a:cubicBezTo>
                      <a:cubicBezTo>
                        <a:pt x="2" y="2"/>
                        <a:pt x="1" y="2"/>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8" name="Freeform 11739">
                  <a:extLst>
                    <a:ext uri="{FF2B5EF4-FFF2-40B4-BE49-F238E27FC236}">
                      <a16:creationId xmlns:a16="http://schemas.microsoft.com/office/drawing/2014/main" id="{58978DE9-CF14-6B08-9FF8-D4DC60B98A75}"/>
                    </a:ext>
                  </a:extLst>
                </p:cNvPr>
                <p:cNvSpPr>
                  <a:spLocks/>
                </p:cNvSpPr>
                <p:nvPr/>
              </p:nvSpPr>
              <p:spPr bwMode="auto">
                <a:xfrm>
                  <a:off x="4667" y="2589"/>
                  <a:ext cx="4" cy="2"/>
                </a:xfrm>
                <a:custGeom>
                  <a:avLst/>
                  <a:gdLst>
                    <a:gd name="T0" fmla="*/ 0 w 5"/>
                    <a:gd name="T1" fmla="*/ 1 h 3"/>
                    <a:gd name="T2" fmla="*/ 2 w 5"/>
                    <a:gd name="T3" fmla="*/ 1 h 3"/>
                    <a:gd name="T4" fmla="*/ 1 w 5"/>
                    <a:gd name="T5" fmla="*/ 1 h 3"/>
                    <a:gd name="T6" fmla="*/ 0 60000 65536"/>
                    <a:gd name="T7" fmla="*/ 0 60000 65536"/>
                    <a:gd name="T8" fmla="*/ 0 60000 65536"/>
                  </a:gdLst>
                  <a:ahLst/>
                  <a:cxnLst>
                    <a:cxn ang="T6">
                      <a:pos x="T0" y="T1"/>
                    </a:cxn>
                    <a:cxn ang="T7">
                      <a:pos x="T2" y="T3"/>
                    </a:cxn>
                    <a:cxn ang="T8">
                      <a:pos x="T4" y="T5"/>
                    </a:cxn>
                  </a:cxnLst>
                  <a:rect l="0" t="0" r="r" b="b"/>
                  <a:pathLst>
                    <a:path w="5" h="3">
                      <a:moveTo>
                        <a:pt x="0" y="3"/>
                      </a:moveTo>
                      <a:cubicBezTo>
                        <a:pt x="1" y="1"/>
                        <a:pt x="4" y="0"/>
                        <a:pt x="5" y="2"/>
                      </a:cubicBezTo>
                      <a:cubicBezTo>
                        <a:pt x="4" y="1"/>
                        <a:pt x="2" y="3"/>
                        <a:pt x="1"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59" name="Freeform 11740">
                  <a:extLst>
                    <a:ext uri="{FF2B5EF4-FFF2-40B4-BE49-F238E27FC236}">
                      <a16:creationId xmlns:a16="http://schemas.microsoft.com/office/drawing/2014/main" id="{8C0F0645-1564-9F96-8019-20962B213093}"/>
                    </a:ext>
                  </a:extLst>
                </p:cNvPr>
                <p:cNvSpPr>
                  <a:spLocks/>
                </p:cNvSpPr>
                <p:nvPr/>
              </p:nvSpPr>
              <p:spPr bwMode="auto">
                <a:xfrm>
                  <a:off x="4662" y="2593"/>
                  <a:ext cx="3" cy="1"/>
                </a:xfrm>
                <a:custGeom>
                  <a:avLst/>
                  <a:gdLst>
                    <a:gd name="T0" fmla="*/ 0 w 3"/>
                    <a:gd name="T1" fmla="*/ 0 h 2"/>
                    <a:gd name="T2" fmla="*/ 3 w 3"/>
                    <a:gd name="T3" fmla="*/ 0 h 2"/>
                    <a:gd name="T4" fmla="*/ 0 w 3"/>
                    <a:gd name="T5" fmla="*/ 1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0" y="2"/>
                        <a:pt x="2" y="1"/>
                        <a:pt x="3" y="0"/>
                      </a:cubicBezTo>
                      <a:cubicBezTo>
                        <a:pt x="2" y="0"/>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0" name="Freeform 11741">
                  <a:extLst>
                    <a:ext uri="{FF2B5EF4-FFF2-40B4-BE49-F238E27FC236}">
                      <a16:creationId xmlns:a16="http://schemas.microsoft.com/office/drawing/2014/main" id="{1CFBA046-DD52-BF8C-36B9-662A2BFC18FE}"/>
                    </a:ext>
                  </a:extLst>
                </p:cNvPr>
                <p:cNvSpPr>
                  <a:spLocks/>
                </p:cNvSpPr>
                <p:nvPr/>
              </p:nvSpPr>
              <p:spPr bwMode="auto">
                <a:xfrm>
                  <a:off x="4676" y="2580"/>
                  <a:ext cx="3" cy="1"/>
                </a:xfrm>
                <a:custGeom>
                  <a:avLst/>
                  <a:gdLst>
                    <a:gd name="T0" fmla="*/ 0 w 4"/>
                    <a:gd name="T1" fmla="*/ 1 h 2"/>
                    <a:gd name="T2" fmla="*/ 2 w 4"/>
                    <a:gd name="T3" fmla="*/ 1 h 2"/>
                    <a:gd name="T4" fmla="*/ 1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0" y="1"/>
                      </a:moveTo>
                      <a:cubicBezTo>
                        <a:pt x="2" y="0"/>
                        <a:pt x="4" y="1"/>
                        <a:pt x="3" y="2"/>
                      </a:cubicBezTo>
                      <a:cubicBezTo>
                        <a:pt x="2" y="1"/>
                        <a:pt x="2"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1" name="Freeform 11742">
                  <a:extLst>
                    <a:ext uri="{FF2B5EF4-FFF2-40B4-BE49-F238E27FC236}">
                      <a16:creationId xmlns:a16="http://schemas.microsoft.com/office/drawing/2014/main" id="{7AF8C053-3FE3-D1FE-2C06-ADEC7A576982}"/>
                    </a:ext>
                  </a:extLst>
                </p:cNvPr>
                <p:cNvSpPr>
                  <a:spLocks/>
                </p:cNvSpPr>
                <p:nvPr/>
              </p:nvSpPr>
              <p:spPr bwMode="auto">
                <a:xfrm>
                  <a:off x="4674" y="2584"/>
                  <a:ext cx="3" cy="3"/>
                </a:xfrm>
                <a:custGeom>
                  <a:avLst/>
                  <a:gdLst>
                    <a:gd name="T0" fmla="*/ 0 w 4"/>
                    <a:gd name="T1" fmla="*/ 2 h 4"/>
                    <a:gd name="T2" fmla="*/ 2 w 4"/>
                    <a:gd name="T3" fmla="*/ 0 h 4"/>
                    <a:gd name="T4" fmla="*/ 2 w 4"/>
                    <a:gd name="T5" fmla="*/ 2 h 4"/>
                    <a:gd name="T6" fmla="*/ 0 w 4"/>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3"/>
                      </a:moveTo>
                      <a:cubicBezTo>
                        <a:pt x="0" y="4"/>
                        <a:pt x="4" y="2"/>
                        <a:pt x="4" y="0"/>
                      </a:cubicBezTo>
                      <a:cubicBezTo>
                        <a:pt x="4" y="0"/>
                        <a:pt x="4" y="1"/>
                        <a:pt x="3" y="2"/>
                      </a:cubicBezTo>
                      <a:cubicBezTo>
                        <a:pt x="2" y="3"/>
                        <a:pt x="1" y="3"/>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2" name="Freeform 11743">
                  <a:extLst>
                    <a:ext uri="{FF2B5EF4-FFF2-40B4-BE49-F238E27FC236}">
                      <a16:creationId xmlns:a16="http://schemas.microsoft.com/office/drawing/2014/main" id="{080B0E73-BC17-F399-3750-E366C97B7FDC}"/>
                    </a:ext>
                  </a:extLst>
                </p:cNvPr>
                <p:cNvSpPr>
                  <a:spLocks/>
                </p:cNvSpPr>
                <p:nvPr/>
              </p:nvSpPr>
              <p:spPr bwMode="auto">
                <a:xfrm>
                  <a:off x="4673" y="2587"/>
                  <a:ext cx="3" cy="3"/>
                </a:xfrm>
                <a:custGeom>
                  <a:avLst/>
                  <a:gdLst>
                    <a:gd name="T0" fmla="*/ 0 w 4"/>
                    <a:gd name="T1" fmla="*/ 3 h 3"/>
                    <a:gd name="T2" fmla="*/ 2 w 4"/>
                    <a:gd name="T3" fmla="*/ 0 h 3"/>
                    <a:gd name="T4" fmla="*/ 0 w 4"/>
                    <a:gd name="T5" fmla="*/ 3 h 3"/>
                    <a:gd name="T6" fmla="*/ 0 60000 65536"/>
                    <a:gd name="T7" fmla="*/ 0 60000 65536"/>
                    <a:gd name="T8" fmla="*/ 0 60000 65536"/>
                  </a:gdLst>
                  <a:ahLst/>
                  <a:cxnLst>
                    <a:cxn ang="T6">
                      <a:pos x="T0" y="T1"/>
                    </a:cxn>
                    <a:cxn ang="T7">
                      <a:pos x="T2" y="T3"/>
                    </a:cxn>
                    <a:cxn ang="T8">
                      <a:pos x="T4" y="T5"/>
                    </a:cxn>
                  </a:cxnLst>
                  <a:rect l="0" t="0" r="r" b="b"/>
                  <a:pathLst>
                    <a:path w="4" h="3">
                      <a:moveTo>
                        <a:pt x="0" y="3"/>
                      </a:moveTo>
                      <a:cubicBezTo>
                        <a:pt x="1" y="3"/>
                        <a:pt x="3" y="1"/>
                        <a:pt x="4" y="0"/>
                      </a:cubicBezTo>
                      <a:cubicBezTo>
                        <a:pt x="3" y="0"/>
                        <a:pt x="2" y="3"/>
                        <a:pt x="0"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3" name="Freeform 11744">
                  <a:extLst>
                    <a:ext uri="{FF2B5EF4-FFF2-40B4-BE49-F238E27FC236}">
                      <a16:creationId xmlns:a16="http://schemas.microsoft.com/office/drawing/2014/main" id="{653C2915-6A5F-FD79-0CE3-0AFFDE7B48E4}"/>
                    </a:ext>
                  </a:extLst>
                </p:cNvPr>
                <p:cNvSpPr>
                  <a:spLocks noEditPoints="1"/>
                </p:cNvSpPr>
                <p:nvPr/>
              </p:nvSpPr>
              <p:spPr bwMode="auto">
                <a:xfrm>
                  <a:off x="4675" y="2526"/>
                  <a:ext cx="35" cy="12"/>
                </a:xfrm>
                <a:custGeom>
                  <a:avLst/>
                  <a:gdLst>
                    <a:gd name="T0" fmla="*/ 14 w 43"/>
                    <a:gd name="T1" fmla="*/ 6 h 15"/>
                    <a:gd name="T2" fmla="*/ 14 w 43"/>
                    <a:gd name="T3" fmla="*/ 6 h 15"/>
                    <a:gd name="T4" fmla="*/ 8 w 43"/>
                    <a:gd name="T5" fmla="*/ 3 h 15"/>
                    <a:gd name="T6" fmla="*/ 9 w 43"/>
                    <a:gd name="T7" fmla="*/ 3 h 15"/>
                    <a:gd name="T8" fmla="*/ 8 w 43"/>
                    <a:gd name="T9" fmla="*/ 3 h 15"/>
                    <a:gd name="T10" fmla="*/ 5 w 43"/>
                    <a:gd name="T11" fmla="*/ 3 h 15"/>
                    <a:gd name="T12" fmla="*/ 5 w 43"/>
                    <a:gd name="T13" fmla="*/ 3 h 15"/>
                    <a:gd name="T14" fmla="*/ 5 w 43"/>
                    <a:gd name="T15" fmla="*/ 3 h 15"/>
                    <a:gd name="T16" fmla="*/ 16 w 43"/>
                    <a:gd name="T17" fmla="*/ 2 h 15"/>
                    <a:gd name="T18" fmla="*/ 15 w 43"/>
                    <a:gd name="T19" fmla="*/ 3 h 15"/>
                    <a:gd name="T20" fmla="*/ 13 w 43"/>
                    <a:gd name="T21" fmla="*/ 2 h 15"/>
                    <a:gd name="T22" fmla="*/ 16 w 43"/>
                    <a:gd name="T23" fmla="*/ 3 h 15"/>
                    <a:gd name="T24" fmla="*/ 7 w 43"/>
                    <a:gd name="T25" fmla="*/ 2 h 15"/>
                    <a:gd name="T26" fmla="*/ 7 w 43"/>
                    <a:gd name="T27" fmla="*/ 2 h 15"/>
                    <a:gd name="T28" fmla="*/ 5 w 43"/>
                    <a:gd name="T29" fmla="*/ 2 h 15"/>
                    <a:gd name="T30" fmla="*/ 15 w 43"/>
                    <a:gd name="T31" fmla="*/ 2 h 15"/>
                    <a:gd name="T32" fmla="*/ 16 w 43"/>
                    <a:gd name="T33" fmla="*/ 2 h 15"/>
                    <a:gd name="T34" fmla="*/ 15 w 43"/>
                    <a:gd name="T35" fmla="*/ 2 h 15"/>
                    <a:gd name="T36" fmla="*/ 11 w 43"/>
                    <a:gd name="T37" fmla="*/ 2 h 15"/>
                    <a:gd name="T38" fmla="*/ 12 w 43"/>
                    <a:gd name="T39" fmla="*/ 2 h 15"/>
                    <a:gd name="T40" fmla="*/ 8 w 43"/>
                    <a:gd name="T41" fmla="*/ 1 h 15"/>
                    <a:gd name="T42" fmla="*/ 9 w 43"/>
                    <a:gd name="T43" fmla="*/ 2 h 15"/>
                    <a:gd name="T44" fmla="*/ 9 w 43"/>
                    <a:gd name="T45" fmla="*/ 2 h 15"/>
                    <a:gd name="T46" fmla="*/ 7 w 43"/>
                    <a:gd name="T47" fmla="*/ 2 h 15"/>
                    <a:gd name="T48" fmla="*/ 5 w 43"/>
                    <a:gd name="T49" fmla="*/ 2 h 15"/>
                    <a:gd name="T50" fmla="*/ 2 w 43"/>
                    <a:gd name="T51" fmla="*/ 2 h 15"/>
                    <a:gd name="T52" fmla="*/ 2 w 43"/>
                    <a:gd name="T53" fmla="*/ 3 h 15"/>
                    <a:gd name="T54" fmla="*/ 2 w 43"/>
                    <a:gd name="T55" fmla="*/ 4 h 15"/>
                    <a:gd name="T56" fmla="*/ 4 w 43"/>
                    <a:gd name="T57" fmla="*/ 5 h 15"/>
                    <a:gd name="T58" fmla="*/ 5 w 43"/>
                    <a:gd name="T59" fmla="*/ 5 h 15"/>
                    <a:gd name="T60" fmla="*/ 6 w 43"/>
                    <a:gd name="T61" fmla="*/ 5 h 15"/>
                    <a:gd name="T62" fmla="*/ 8 w 43"/>
                    <a:gd name="T63" fmla="*/ 4 h 15"/>
                    <a:gd name="T64" fmla="*/ 10 w 43"/>
                    <a:gd name="T65" fmla="*/ 4 h 15"/>
                    <a:gd name="T66" fmla="*/ 11 w 43"/>
                    <a:gd name="T67" fmla="*/ 4 h 15"/>
                    <a:gd name="T68" fmla="*/ 12 w 43"/>
                    <a:gd name="T69" fmla="*/ 4 h 15"/>
                    <a:gd name="T70" fmla="*/ 13 w 43"/>
                    <a:gd name="T71" fmla="*/ 5 h 15"/>
                    <a:gd name="T72" fmla="*/ 14 w 43"/>
                    <a:gd name="T73" fmla="*/ 5 h 15"/>
                    <a:gd name="T74" fmla="*/ 15 w 43"/>
                    <a:gd name="T75" fmla="*/ 4 h 15"/>
                    <a:gd name="T76" fmla="*/ 18 w 43"/>
                    <a:gd name="T77" fmla="*/ 2 h 15"/>
                    <a:gd name="T78" fmla="*/ 18 w 43"/>
                    <a:gd name="T79" fmla="*/ 2 h 15"/>
                    <a:gd name="T80" fmla="*/ 16 w 43"/>
                    <a:gd name="T81" fmla="*/ 1 h 15"/>
                    <a:gd name="T82" fmla="*/ 13 w 43"/>
                    <a:gd name="T83" fmla="*/ 1 h 15"/>
                    <a:gd name="T84" fmla="*/ 11 w 43"/>
                    <a:gd name="T85" fmla="*/ 1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3" h="15">
                      <a:moveTo>
                        <a:pt x="32" y="13"/>
                      </a:moveTo>
                      <a:cubicBezTo>
                        <a:pt x="32" y="13"/>
                        <a:pt x="32" y="13"/>
                        <a:pt x="31" y="13"/>
                      </a:cubicBezTo>
                      <a:cubicBezTo>
                        <a:pt x="32" y="14"/>
                        <a:pt x="32" y="15"/>
                        <a:pt x="32" y="15"/>
                      </a:cubicBezTo>
                      <a:cubicBezTo>
                        <a:pt x="32" y="15"/>
                        <a:pt x="32" y="15"/>
                        <a:pt x="32" y="15"/>
                      </a:cubicBezTo>
                      <a:cubicBezTo>
                        <a:pt x="32" y="15"/>
                        <a:pt x="33" y="15"/>
                        <a:pt x="33" y="15"/>
                      </a:cubicBezTo>
                      <a:cubicBezTo>
                        <a:pt x="33" y="15"/>
                        <a:pt x="32" y="14"/>
                        <a:pt x="32" y="14"/>
                      </a:cubicBezTo>
                      <a:cubicBezTo>
                        <a:pt x="32" y="14"/>
                        <a:pt x="32" y="14"/>
                        <a:pt x="32" y="13"/>
                      </a:cubicBezTo>
                      <a:moveTo>
                        <a:pt x="15" y="8"/>
                      </a:moveTo>
                      <a:cubicBezTo>
                        <a:pt x="16" y="7"/>
                        <a:pt x="18" y="7"/>
                        <a:pt x="19" y="7"/>
                      </a:cubicBezTo>
                      <a:cubicBezTo>
                        <a:pt x="21" y="7"/>
                        <a:pt x="21" y="7"/>
                        <a:pt x="20" y="8"/>
                      </a:cubicBezTo>
                      <a:cubicBezTo>
                        <a:pt x="20" y="8"/>
                        <a:pt x="20" y="8"/>
                        <a:pt x="21" y="8"/>
                      </a:cubicBezTo>
                      <a:cubicBezTo>
                        <a:pt x="20" y="8"/>
                        <a:pt x="20" y="8"/>
                        <a:pt x="20" y="8"/>
                      </a:cubicBezTo>
                      <a:cubicBezTo>
                        <a:pt x="20" y="8"/>
                        <a:pt x="20" y="8"/>
                        <a:pt x="20" y="8"/>
                      </a:cubicBezTo>
                      <a:cubicBezTo>
                        <a:pt x="20" y="8"/>
                        <a:pt x="19" y="7"/>
                        <a:pt x="18" y="7"/>
                      </a:cubicBezTo>
                      <a:cubicBezTo>
                        <a:pt x="18" y="7"/>
                        <a:pt x="18" y="7"/>
                        <a:pt x="18" y="7"/>
                      </a:cubicBezTo>
                      <a:cubicBezTo>
                        <a:pt x="17" y="7"/>
                        <a:pt x="16" y="8"/>
                        <a:pt x="15" y="8"/>
                      </a:cubicBezTo>
                      <a:moveTo>
                        <a:pt x="10" y="7"/>
                      </a:moveTo>
                      <a:cubicBezTo>
                        <a:pt x="10" y="7"/>
                        <a:pt x="10" y="7"/>
                        <a:pt x="10" y="7"/>
                      </a:cubicBezTo>
                      <a:cubicBezTo>
                        <a:pt x="10" y="7"/>
                        <a:pt x="10" y="7"/>
                        <a:pt x="10" y="7"/>
                      </a:cubicBezTo>
                      <a:cubicBezTo>
                        <a:pt x="9" y="7"/>
                        <a:pt x="9" y="8"/>
                        <a:pt x="11" y="8"/>
                      </a:cubicBezTo>
                      <a:cubicBezTo>
                        <a:pt x="11" y="8"/>
                        <a:pt x="11" y="8"/>
                        <a:pt x="11" y="8"/>
                      </a:cubicBezTo>
                      <a:cubicBezTo>
                        <a:pt x="12" y="8"/>
                        <a:pt x="12" y="8"/>
                        <a:pt x="12" y="8"/>
                      </a:cubicBezTo>
                      <a:cubicBezTo>
                        <a:pt x="11" y="8"/>
                        <a:pt x="11" y="8"/>
                        <a:pt x="11" y="8"/>
                      </a:cubicBezTo>
                      <a:cubicBezTo>
                        <a:pt x="9" y="8"/>
                        <a:pt x="7" y="7"/>
                        <a:pt x="10" y="7"/>
                      </a:cubicBezTo>
                      <a:moveTo>
                        <a:pt x="37" y="7"/>
                      </a:moveTo>
                      <a:cubicBezTo>
                        <a:pt x="37" y="6"/>
                        <a:pt x="37" y="6"/>
                        <a:pt x="37" y="6"/>
                      </a:cubicBezTo>
                      <a:cubicBezTo>
                        <a:pt x="37" y="6"/>
                        <a:pt x="37" y="6"/>
                        <a:pt x="37" y="6"/>
                      </a:cubicBezTo>
                      <a:cubicBezTo>
                        <a:pt x="37" y="6"/>
                        <a:pt x="37" y="6"/>
                        <a:pt x="37" y="6"/>
                      </a:cubicBezTo>
                      <a:cubicBezTo>
                        <a:pt x="37" y="6"/>
                        <a:pt x="37" y="7"/>
                        <a:pt x="37" y="7"/>
                      </a:cubicBezTo>
                      <a:cubicBezTo>
                        <a:pt x="36" y="7"/>
                        <a:pt x="34" y="7"/>
                        <a:pt x="33" y="7"/>
                      </a:cubicBezTo>
                      <a:cubicBezTo>
                        <a:pt x="33" y="7"/>
                        <a:pt x="33" y="7"/>
                        <a:pt x="33" y="7"/>
                      </a:cubicBezTo>
                      <a:cubicBezTo>
                        <a:pt x="33" y="7"/>
                        <a:pt x="28" y="7"/>
                        <a:pt x="30" y="7"/>
                      </a:cubicBezTo>
                      <a:cubicBezTo>
                        <a:pt x="30" y="6"/>
                        <a:pt x="30" y="6"/>
                        <a:pt x="30" y="6"/>
                      </a:cubicBezTo>
                      <a:cubicBezTo>
                        <a:pt x="31" y="6"/>
                        <a:pt x="31" y="7"/>
                        <a:pt x="32" y="7"/>
                      </a:cubicBezTo>
                      <a:cubicBezTo>
                        <a:pt x="32" y="7"/>
                        <a:pt x="32" y="7"/>
                        <a:pt x="33" y="7"/>
                      </a:cubicBezTo>
                      <a:cubicBezTo>
                        <a:pt x="34" y="7"/>
                        <a:pt x="36" y="7"/>
                        <a:pt x="37" y="7"/>
                      </a:cubicBezTo>
                      <a:moveTo>
                        <a:pt x="11" y="4"/>
                      </a:moveTo>
                      <a:cubicBezTo>
                        <a:pt x="12" y="4"/>
                        <a:pt x="13" y="4"/>
                        <a:pt x="13" y="4"/>
                      </a:cubicBezTo>
                      <a:cubicBezTo>
                        <a:pt x="14" y="4"/>
                        <a:pt x="14" y="3"/>
                        <a:pt x="15" y="3"/>
                      </a:cubicBezTo>
                      <a:cubicBezTo>
                        <a:pt x="16" y="3"/>
                        <a:pt x="16" y="4"/>
                        <a:pt x="17" y="4"/>
                      </a:cubicBezTo>
                      <a:cubicBezTo>
                        <a:pt x="17" y="4"/>
                        <a:pt x="17" y="4"/>
                        <a:pt x="17" y="4"/>
                      </a:cubicBezTo>
                      <a:cubicBezTo>
                        <a:pt x="17" y="4"/>
                        <a:pt x="17" y="4"/>
                        <a:pt x="17" y="4"/>
                      </a:cubicBezTo>
                      <a:cubicBezTo>
                        <a:pt x="17" y="4"/>
                        <a:pt x="17" y="4"/>
                        <a:pt x="17" y="4"/>
                      </a:cubicBezTo>
                      <a:cubicBezTo>
                        <a:pt x="17" y="4"/>
                        <a:pt x="16" y="4"/>
                        <a:pt x="15" y="4"/>
                      </a:cubicBezTo>
                      <a:cubicBezTo>
                        <a:pt x="14" y="4"/>
                        <a:pt x="12" y="4"/>
                        <a:pt x="11" y="4"/>
                      </a:cubicBezTo>
                      <a:cubicBezTo>
                        <a:pt x="11" y="4"/>
                        <a:pt x="11" y="5"/>
                        <a:pt x="11" y="5"/>
                      </a:cubicBezTo>
                      <a:cubicBezTo>
                        <a:pt x="11" y="5"/>
                        <a:pt x="11" y="4"/>
                        <a:pt x="11" y="4"/>
                      </a:cubicBezTo>
                      <a:moveTo>
                        <a:pt x="34" y="4"/>
                      </a:moveTo>
                      <a:cubicBezTo>
                        <a:pt x="34" y="4"/>
                        <a:pt x="34" y="4"/>
                        <a:pt x="34" y="4"/>
                      </a:cubicBezTo>
                      <a:cubicBezTo>
                        <a:pt x="34" y="3"/>
                        <a:pt x="35" y="3"/>
                        <a:pt x="36" y="3"/>
                      </a:cubicBezTo>
                      <a:cubicBezTo>
                        <a:pt x="37" y="3"/>
                        <a:pt x="38" y="4"/>
                        <a:pt x="38" y="4"/>
                      </a:cubicBezTo>
                      <a:cubicBezTo>
                        <a:pt x="38" y="4"/>
                        <a:pt x="38" y="4"/>
                        <a:pt x="38" y="4"/>
                      </a:cubicBezTo>
                      <a:cubicBezTo>
                        <a:pt x="38" y="4"/>
                        <a:pt x="37" y="4"/>
                        <a:pt x="36" y="4"/>
                      </a:cubicBezTo>
                      <a:cubicBezTo>
                        <a:pt x="36" y="4"/>
                        <a:pt x="35" y="4"/>
                        <a:pt x="35" y="4"/>
                      </a:cubicBezTo>
                      <a:cubicBezTo>
                        <a:pt x="35" y="4"/>
                        <a:pt x="35" y="4"/>
                        <a:pt x="34" y="4"/>
                      </a:cubicBezTo>
                      <a:moveTo>
                        <a:pt x="28" y="4"/>
                      </a:moveTo>
                      <a:cubicBezTo>
                        <a:pt x="26" y="4"/>
                        <a:pt x="24" y="3"/>
                        <a:pt x="24" y="2"/>
                      </a:cubicBezTo>
                      <a:cubicBezTo>
                        <a:pt x="25" y="3"/>
                        <a:pt x="27" y="3"/>
                        <a:pt x="29" y="3"/>
                      </a:cubicBezTo>
                      <a:cubicBezTo>
                        <a:pt x="30" y="3"/>
                        <a:pt x="30" y="3"/>
                        <a:pt x="30" y="3"/>
                      </a:cubicBezTo>
                      <a:cubicBezTo>
                        <a:pt x="29" y="4"/>
                        <a:pt x="28" y="4"/>
                        <a:pt x="28" y="4"/>
                      </a:cubicBezTo>
                      <a:moveTo>
                        <a:pt x="15" y="2"/>
                      </a:moveTo>
                      <a:cubicBezTo>
                        <a:pt x="15" y="2"/>
                        <a:pt x="15" y="2"/>
                        <a:pt x="15" y="2"/>
                      </a:cubicBezTo>
                      <a:cubicBezTo>
                        <a:pt x="16" y="2"/>
                        <a:pt x="18" y="1"/>
                        <a:pt x="19" y="1"/>
                      </a:cubicBezTo>
                      <a:cubicBezTo>
                        <a:pt x="19" y="1"/>
                        <a:pt x="19" y="1"/>
                        <a:pt x="19" y="1"/>
                      </a:cubicBezTo>
                      <a:cubicBezTo>
                        <a:pt x="19" y="1"/>
                        <a:pt x="19" y="1"/>
                        <a:pt x="19" y="1"/>
                      </a:cubicBezTo>
                      <a:cubicBezTo>
                        <a:pt x="20" y="1"/>
                        <a:pt x="20" y="1"/>
                        <a:pt x="20" y="2"/>
                      </a:cubicBezTo>
                      <a:cubicBezTo>
                        <a:pt x="20" y="2"/>
                        <a:pt x="20" y="2"/>
                        <a:pt x="21" y="2"/>
                      </a:cubicBezTo>
                      <a:cubicBezTo>
                        <a:pt x="21" y="2"/>
                        <a:pt x="21" y="2"/>
                        <a:pt x="21" y="2"/>
                      </a:cubicBezTo>
                      <a:cubicBezTo>
                        <a:pt x="20" y="2"/>
                        <a:pt x="20" y="2"/>
                        <a:pt x="20" y="2"/>
                      </a:cubicBezTo>
                      <a:cubicBezTo>
                        <a:pt x="20" y="1"/>
                        <a:pt x="20" y="1"/>
                        <a:pt x="19" y="1"/>
                      </a:cubicBezTo>
                      <a:cubicBezTo>
                        <a:pt x="19" y="1"/>
                        <a:pt x="18" y="2"/>
                        <a:pt x="17" y="2"/>
                      </a:cubicBezTo>
                      <a:cubicBezTo>
                        <a:pt x="16" y="2"/>
                        <a:pt x="16" y="2"/>
                        <a:pt x="15" y="2"/>
                      </a:cubicBezTo>
                      <a:moveTo>
                        <a:pt x="20" y="0"/>
                      </a:moveTo>
                      <a:cubicBezTo>
                        <a:pt x="19" y="0"/>
                        <a:pt x="18" y="0"/>
                        <a:pt x="17" y="1"/>
                      </a:cubicBezTo>
                      <a:cubicBezTo>
                        <a:pt x="15" y="1"/>
                        <a:pt x="11" y="0"/>
                        <a:pt x="10" y="2"/>
                      </a:cubicBezTo>
                      <a:cubicBezTo>
                        <a:pt x="9" y="2"/>
                        <a:pt x="5" y="2"/>
                        <a:pt x="4" y="3"/>
                      </a:cubicBezTo>
                      <a:cubicBezTo>
                        <a:pt x="4" y="3"/>
                        <a:pt x="4" y="3"/>
                        <a:pt x="4" y="3"/>
                      </a:cubicBezTo>
                      <a:cubicBezTo>
                        <a:pt x="4" y="3"/>
                        <a:pt x="4" y="3"/>
                        <a:pt x="4" y="4"/>
                      </a:cubicBezTo>
                      <a:cubicBezTo>
                        <a:pt x="4" y="4"/>
                        <a:pt x="4" y="4"/>
                        <a:pt x="4" y="4"/>
                      </a:cubicBezTo>
                      <a:cubicBezTo>
                        <a:pt x="4" y="4"/>
                        <a:pt x="4" y="4"/>
                        <a:pt x="4" y="4"/>
                      </a:cubicBezTo>
                      <a:cubicBezTo>
                        <a:pt x="5" y="5"/>
                        <a:pt x="0" y="7"/>
                        <a:pt x="3" y="8"/>
                      </a:cubicBezTo>
                      <a:cubicBezTo>
                        <a:pt x="4" y="8"/>
                        <a:pt x="0" y="10"/>
                        <a:pt x="4" y="10"/>
                      </a:cubicBezTo>
                      <a:cubicBezTo>
                        <a:pt x="4" y="10"/>
                        <a:pt x="4" y="10"/>
                        <a:pt x="4" y="10"/>
                      </a:cubicBezTo>
                      <a:cubicBezTo>
                        <a:pt x="4" y="10"/>
                        <a:pt x="4" y="10"/>
                        <a:pt x="4" y="10"/>
                      </a:cubicBezTo>
                      <a:cubicBezTo>
                        <a:pt x="6" y="10"/>
                        <a:pt x="3" y="12"/>
                        <a:pt x="6" y="12"/>
                      </a:cubicBezTo>
                      <a:cubicBezTo>
                        <a:pt x="7" y="12"/>
                        <a:pt x="6" y="13"/>
                        <a:pt x="8" y="13"/>
                      </a:cubicBezTo>
                      <a:cubicBezTo>
                        <a:pt x="8" y="13"/>
                        <a:pt x="9" y="13"/>
                        <a:pt x="9" y="13"/>
                      </a:cubicBezTo>
                      <a:cubicBezTo>
                        <a:pt x="9" y="13"/>
                        <a:pt x="9" y="13"/>
                        <a:pt x="9" y="13"/>
                      </a:cubicBezTo>
                      <a:cubicBezTo>
                        <a:pt x="9" y="13"/>
                        <a:pt x="9" y="13"/>
                        <a:pt x="9" y="13"/>
                      </a:cubicBezTo>
                      <a:cubicBezTo>
                        <a:pt x="10" y="13"/>
                        <a:pt x="10" y="13"/>
                        <a:pt x="10" y="12"/>
                      </a:cubicBezTo>
                      <a:cubicBezTo>
                        <a:pt x="10" y="12"/>
                        <a:pt x="10" y="12"/>
                        <a:pt x="11" y="12"/>
                      </a:cubicBezTo>
                      <a:cubicBezTo>
                        <a:pt x="10" y="12"/>
                        <a:pt x="11" y="11"/>
                        <a:pt x="11" y="11"/>
                      </a:cubicBezTo>
                      <a:cubicBezTo>
                        <a:pt x="12" y="11"/>
                        <a:pt x="12" y="11"/>
                        <a:pt x="12" y="11"/>
                      </a:cubicBezTo>
                      <a:cubicBezTo>
                        <a:pt x="13" y="11"/>
                        <a:pt x="15" y="11"/>
                        <a:pt x="16" y="10"/>
                      </a:cubicBezTo>
                      <a:cubicBezTo>
                        <a:pt x="17" y="9"/>
                        <a:pt x="17" y="9"/>
                        <a:pt x="17" y="9"/>
                      </a:cubicBezTo>
                      <a:cubicBezTo>
                        <a:pt x="18" y="9"/>
                        <a:pt x="18" y="9"/>
                        <a:pt x="19" y="10"/>
                      </a:cubicBezTo>
                      <a:cubicBezTo>
                        <a:pt x="19" y="10"/>
                        <a:pt x="20" y="10"/>
                        <a:pt x="20" y="10"/>
                      </a:cubicBezTo>
                      <a:cubicBezTo>
                        <a:pt x="21" y="10"/>
                        <a:pt x="21" y="10"/>
                        <a:pt x="22" y="9"/>
                      </a:cubicBezTo>
                      <a:cubicBezTo>
                        <a:pt x="22" y="9"/>
                        <a:pt x="23" y="9"/>
                        <a:pt x="23" y="9"/>
                      </a:cubicBezTo>
                      <a:cubicBezTo>
                        <a:pt x="23" y="9"/>
                        <a:pt x="24" y="9"/>
                        <a:pt x="24" y="10"/>
                      </a:cubicBezTo>
                      <a:cubicBezTo>
                        <a:pt x="24" y="10"/>
                        <a:pt x="25" y="10"/>
                        <a:pt x="25" y="10"/>
                      </a:cubicBezTo>
                      <a:cubicBezTo>
                        <a:pt x="25" y="10"/>
                        <a:pt x="25" y="10"/>
                        <a:pt x="25" y="10"/>
                      </a:cubicBezTo>
                      <a:cubicBezTo>
                        <a:pt x="26" y="10"/>
                        <a:pt x="27" y="10"/>
                        <a:pt x="27" y="10"/>
                      </a:cubicBezTo>
                      <a:cubicBezTo>
                        <a:pt x="27" y="10"/>
                        <a:pt x="27" y="10"/>
                        <a:pt x="27" y="10"/>
                      </a:cubicBezTo>
                      <a:cubicBezTo>
                        <a:pt x="27" y="10"/>
                        <a:pt x="27" y="10"/>
                        <a:pt x="28" y="10"/>
                      </a:cubicBezTo>
                      <a:cubicBezTo>
                        <a:pt x="28" y="10"/>
                        <a:pt x="28" y="11"/>
                        <a:pt x="28" y="11"/>
                      </a:cubicBezTo>
                      <a:cubicBezTo>
                        <a:pt x="29" y="12"/>
                        <a:pt x="29" y="13"/>
                        <a:pt x="30" y="13"/>
                      </a:cubicBezTo>
                      <a:cubicBezTo>
                        <a:pt x="30" y="13"/>
                        <a:pt x="30" y="13"/>
                        <a:pt x="30" y="13"/>
                      </a:cubicBezTo>
                      <a:cubicBezTo>
                        <a:pt x="30" y="13"/>
                        <a:pt x="31" y="13"/>
                        <a:pt x="31" y="13"/>
                      </a:cubicBezTo>
                      <a:cubicBezTo>
                        <a:pt x="31" y="13"/>
                        <a:pt x="31" y="13"/>
                        <a:pt x="31" y="13"/>
                      </a:cubicBezTo>
                      <a:cubicBezTo>
                        <a:pt x="32" y="13"/>
                        <a:pt x="32" y="13"/>
                        <a:pt x="32" y="13"/>
                      </a:cubicBezTo>
                      <a:cubicBezTo>
                        <a:pt x="33" y="12"/>
                        <a:pt x="34" y="12"/>
                        <a:pt x="33" y="11"/>
                      </a:cubicBezTo>
                      <a:cubicBezTo>
                        <a:pt x="33" y="10"/>
                        <a:pt x="34" y="9"/>
                        <a:pt x="35" y="9"/>
                      </a:cubicBezTo>
                      <a:cubicBezTo>
                        <a:pt x="35" y="9"/>
                        <a:pt x="35" y="9"/>
                        <a:pt x="35" y="9"/>
                      </a:cubicBezTo>
                      <a:cubicBezTo>
                        <a:pt x="36" y="8"/>
                        <a:pt x="36" y="8"/>
                        <a:pt x="36" y="8"/>
                      </a:cubicBezTo>
                      <a:cubicBezTo>
                        <a:pt x="36" y="8"/>
                        <a:pt x="36" y="8"/>
                        <a:pt x="36" y="8"/>
                      </a:cubicBezTo>
                      <a:cubicBezTo>
                        <a:pt x="36" y="6"/>
                        <a:pt x="39" y="7"/>
                        <a:pt x="40" y="5"/>
                      </a:cubicBezTo>
                      <a:cubicBezTo>
                        <a:pt x="41" y="5"/>
                        <a:pt x="42" y="4"/>
                        <a:pt x="43" y="4"/>
                      </a:cubicBezTo>
                      <a:cubicBezTo>
                        <a:pt x="43" y="4"/>
                        <a:pt x="43" y="3"/>
                        <a:pt x="42" y="3"/>
                      </a:cubicBezTo>
                      <a:cubicBezTo>
                        <a:pt x="42" y="3"/>
                        <a:pt x="42" y="3"/>
                        <a:pt x="41" y="3"/>
                      </a:cubicBezTo>
                      <a:cubicBezTo>
                        <a:pt x="41" y="3"/>
                        <a:pt x="41" y="3"/>
                        <a:pt x="41" y="3"/>
                      </a:cubicBezTo>
                      <a:cubicBezTo>
                        <a:pt x="40" y="3"/>
                        <a:pt x="39" y="3"/>
                        <a:pt x="38" y="2"/>
                      </a:cubicBezTo>
                      <a:cubicBezTo>
                        <a:pt x="38" y="2"/>
                        <a:pt x="37" y="1"/>
                        <a:pt x="36" y="1"/>
                      </a:cubicBezTo>
                      <a:cubicBezTo>
                        <a:pt x="36" y="1"/>
                        <a:pt x="36" y="1"/>
                        <a:pt x="35" y="1"/>
                      </a:cubicBezTo>
                      <a:cubicBezTo>
                        <a:pt x="35" y="1"/>
                        <a:pt x="34" y="1"/>
                        <a:pt x="34" y="1"/>
                      </a:cubicBezTo>
                      <a:cubicBezTo>
                        <a:pt x="33" y="1"/>
                        <a:pt x="32" y="1"/>
                        <a:pt x="31" y="1"/>
                      </a:cubicBezTo>
                      <a:cubicBezTo>
                        <a:pt x="30" y="1"/>
                        <a:pt x="30" y="0"/>
                        <a:pt x="29" y="0"/>
                      </a:cubicBezTo>
                      <a:cubicBezTo>
                        <a:pt x="28" y="0"/>
                        <a:pt x="28" y="0"/>
                        <a:pt x="28" y="0"/>
                      </a:cubicBezTo>
                      <a:cubicBezTo>
                        <a:pt x="27" y="0"/>
                        <a:pt x="26" y="1"/>
                        <a:pt x="26" y="1"/>
                      </a:cubicBezTo>
                      <a:cubicBezTo>
                        <a:pt x="25" y="1"/>
                        <a:pt x="24" y="0"/>
                        <a:pt x="23" y="0"/>
                      </a:cubicBezTo>
                      <a:cubicBezTo>
                        <a:pt x="22" y="0"/>
                        <a:pt x="21" y="0"/>
                        <a:pt x="20" y="0"/>
                      </a:cubicBezTo>
                    </a:path>
                  </a:pathLst>
                </a:custGeom>
                <a:solidFill>
                  <a:srgbClr val="D3AE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4" name="Freeform 11745">
                  <a:extLst>
                    <a:ext uri="{FF2B5EF4-FFF2-40B4-BE49-F238E27FC236}">
                      <a16:creationId xmlns:a16="http://schemas.microsoft.com/office/drawing/2014/main" id="{5CB9D0AA-2CB9-3BA4-E0BC-EE395956D4DC}"/>
                    </a:ext>
                  </a:extLst>
                </p:cNvPr>
                <p:cNvSpPr>
                  <a:spLocks noEditPoints="1"/>
                </p:cNvSpPr>
                <p:nvPr/>
              </p:nvSpPr>
              <p:spPr bwMode="auto">
                <a:xfrm>
                  <a:off x="4701" y="2532"/>
                  <a:ext cx="13" cy="6"/>
                </a:xfrm>
                <a:custGeom>
                  <a:avLst/>
                  <a:gdLst>
                    <a:gd name="T0" fmla="*/ 3 w 15"/>
                    <a:gd name="T1" fmla="*/ 2 h 8"/>
                    <a:gd name="T2" fmla="*/ 3 w 15"/>
                    <a:gd name="T3" fmla="*/ 2 h 8"/>
                    <a:gd name="T4" fmla="*/ 4 w 15"/>
                    <a:gd name="T5" fmla="*/ 2 h 8"/>
                    <a:gd name="T6" fmla="*/ 6 w 15"/>
                    <a:gd name="T7" fmla="*/ 2 h 8"/>
                    <a:gd name="T8" fmla="*/ 3 w 15"/>
                    <a:gd name="T9" fmla="*/ 2 h 8"/>
                    <a:gd name="T10" fmla="*/ 3 w 15"/>
                    <a:gd name="T11" fmla="*/ 2 h 8"/>
                    <a:gd name="T12" fmla="*/ 3 w 15"/>
                    <a:gd name="T13" fmla="*/ 2 h 8"/>
                    <a:gd name="T14" fmla="*/ 3 w 15"/>
                    <a:gd name="T15" fmla="*/ 2 h 8"/>
                    <a:gd name="T16" fmla="*/ 3 w 15"/>
                    <a:gd name="T17" fmla="*/ 2 h 8"/>
                    <a:gd name="T18" fmla="*/ 3 w 15"/>
                    <a:gd name="T19" fmla="*/ 2 h 8"/>
                    <a:gd name="T20" fmla="*/ 3 w 15"/>
                    <a:gd name="T21" fmla="*/ 2 h 8"/>
                    <a:gd name="T22" fmla="*/ 3 w 15"/>
                    <a:gd name="T23" fmla="*/ 2 h 8"/>
                    <a:gd name="T24" fmla="*/ 8 w 15"/>
                    <a:gd name="T25" fmla="*/ 0 h 8"/>
                    <a:gd name="T26" fmla="*/ 8 w 15"/>
                    <a:gd name="T27" fmla="*/ 0 h 8"/>
                    <a:gd name="T28" fmla="*/ 7 w 15"/>
                    <a:gd name="T29" fmla="*/ 0 h 8"/>
                    <a:gd name="T30" fmla="*/ 7 w 15"/>
                    <a:gd name="T31" fmla="*/ 0 h 8"/>
                    <a:gd name="T32" fmla="*/ 7 w 15"/>
                    <a:gd name="T33" fmla="*/ 0 h 8"/>
                    <a:gd name="T34" fmla="*/ 4 w 15"/>
                    <a:gd name="T35" fmla="*/ 1 h 8"/>
                    <a:gd name="T36" fmla="*/ 4 w 15"/>
                    <a:gd name="T37" fmla="*/ 1 h 8"/>
                    <a:gd name="T38" fmla="*/ 5 w 15"/>
                    <a:gd name="T39" fmla="*/ 2 h 8"/>
                    <a:gd name="T40" fmla="*/ 5 w 15"/>
                    <a:gd name="T41" fmla="*/ 2 h 8"/>
                    <a:gd name="T42" fmla="*/ 5 w 15"/>
                    <a:gd name="T43" fmla="*/ 2 h 8"/>
                    <a:gd name="T44" fmla="*/ 5 w 15"/>
                    <a:gd name="T45" fmla="*/ 2 h 8"/>
                    <a:gd name="T46" fmla="*/ 3 w 15"/>
                    <a:gd name="T47" fmla="*/ 1 h 8"/>
                    <a:gd name="T48" fmla="*/ 3 w 15"/>
                    <a:gd name="T49" fmla="*/ 2 h 8"/>
                    <a:gd name="T50" fmla="*/ 1 w 15"/>
                    <a:gd name="T51" fmla="*/ 2 h 8"/>
                    <a:gd name="T52" fmla="*/ 0 w 15"/>
                    <a:gd name="T53" fmla="*/ 2 h 8"/>
                    <a:gd name="T54" fmla="*/ 1 w 15"/>
                    <a:gd name="T55" fmla="*/ 2 h 8"/>
                    <a:gd name="T56" fmla="*/ 1 w 15"/>
                    <a:gd name="T57" fmla="*/ 2 h 8"/>
                    <a:gd name="T58" fmla="*/ 0 w 15"/>
                    <a:gd name="T59" fmla="*/ 2 h 8"/>
                    <a:gd name="T60" fmla="*/ 0 w 15"/>
                    <a:gd name="T61" fmla="*/ 2 h 8"/>
                    <a:gd name="T62" fmla="*/ 0 w 15"/>
                    <a:gd name="T63" fmla="*/ 2 h 8"/>
                    <a:gd name="T64" fmla="*/ 1 w 15"/>
                    <a:gd name="T65" fmla="*/ 3 h 8"/>
                    <a:gd name="T66" fmla="*/ 3 w 15"/>
                    <a:gd name="T67" fmla="*/ 3 h 8"/>
                    <a:gd name="T68" fmla="*/ 3 w 15"/>
                    <a:gd name="T69" fmla="*/ 2 h 8"/>
                    <a:gd name="T70" fmla="*/ 3 w 15"/>
                    <a:gd name="T71" fmla="*/ 2 h 8"/>
                    <a:gd name="T72" fmla="*/ 3 w 15"/>
                    <a:gd name="T73" fmla="*/ 2 h 8"/>
                    <a:gd name="T74" fmla="*/ 3 w 15"/>
                    <a:gd name="T75" fmla="*/ 2 h 8"/>
                    <a:gd name="T76" fmla="*/ 3 w 15"/>
                    <a:gd name="T77" fmla="*/ 3 h 8"/>
                    <a:gd name="T78" fmla="*/ 3 w 15"/>
                    <a:gd name="T79" fmla="*/ 2 h 8"/>
                    <a:gd name="T80" fmla="*/ 7 w 15"/>
                    <a:gd name="T81" fmla="*/ 2 h 8"/>
                    <a:gd name="T82" fmla="*/ 8 w 15"/>
                    <a:gd name="T83" fmla="*/ 2 h 8"/>
                    <a:gd name="T84" fmla="*/ 8 w 15"/>
                    <a:gd name="T85" fmla="*/ 2 h 8"/>
                    <a:gd name="T86" fmla="*/ 8 w 15"/>
                    <a:gd name="T87" fmla="*/ 2 h 8"/>
                    <a:gd name="T88" fmla="*/ 7 w 15"/>
                    <a:gd name="T89" fmla="*/ 2 h 8"/>
                    <a:gd name="T90" fmla="*/ 7 w 15"/>
                    <a:gd name="T91" fmla="*/ 2 h 8"/>
                    <a:gd name="T92" fmla="*/ 8 w 15"/>
                    <a:gd name="T93" fmla="*/ 2 h 8"/>
                    <a:gd name="T94" fmla="*/ 9 w 15"/>
                    <a:gd name="T95" fmla="*/ 2 h 8"/>
                    <a:gd name="T96" fmla="*/ 9 w 15"/>
                    <a:gd name="T97" fmla="*/ 1 h 8"/>
                    <a:gd name="T98" fmla="*/ 8 w 15"/>
                    <a:gd name="T99" fmla="*/ 0 h 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 h="8">
                      <a:moveTo>
                        <a:pt x="7" y="5"/>
                      </a:moveTo>
                      <a:cubicBezTo>
                        <a:pt x="7" y="4"/>
                        <a:pt x="7" y="4"/>
                        <a:pt x="7" y="4"/>
                      </a:cubicBezTo>
                      <a:cubicBezTo>
                        <a:pt x="7" y="4"/>
                        <a:pt x="7" y="4"/>
                        <a:pt x="8" y="4"/>
                      </a:cubicBezTo>
                      <a:cubicBezTo>
                        <a:pt x="9" y="4"/>
                        <a:pt x="10" y="5"/>
                        <a:pt x="10" y="5"/>
                      </a:cubicBezTo>
                      <a:cubicBezTo>
                        <a:pt x="9" y="5"/>
                        <a:pt x="8" y="5"/>
                        <a:pt x="7" y="5"/>
                      </a:cubicBezTo>
                      <a:cubicBezTo>
                        <a:pt x="7" y="5"/>
                        <a:pt x="7" y="5"/>
                        <a:pt x="7" y="5"/>
                      </a:cubicBezTo>
                      <a:moveTo>
                        <a:pt x="5" y="4"/>
                      </a:moveTo>
                      <a:cubicBezTo>
                        <a:pt x="4" y="4"/>
                        <a:pt x="2" y="4"/>
                        <a:pt x="3" y="3"/>
                      </a:cubicBezTo>
                      <a:cubicBezTo>
                        <a:pt x="3" y="3"/>
                        <a:pt x="6" y="4"/>
                        <a:pt x="6" y="4"/>
                      </a:cubicBezTo>
                      <a:cubicBezTo>
                        <a:pt x="6" y="4"/>
                        <a:pt x="7" y="4"/>
                        <a:pt x="7" y="4"/>
                      </a:cubicBezTo>
                      <a:cubicBezTo>
                        <a:pt x="7" y="4"/>
                        <a:pt x="7" y="4"/>
                        <a:pt x="7" y="4"/>
                      </a:cubicBezTo>
                      <a:cubicBezTo>
                        <a:pt x="7" y="4"/>
                        <a:pt x="6" y="4"/>
                        <a:pt x="5" y="4"/>
                      </a:cubicBezTo>
                      <a:moveTo>
                        <a:pt x="14" y="0"/>
                      </a:moveTo>
                      <a:cubicBezTo>
                        <a:pt x="13" y="0"/>
                        <a:pt x="13" y="0"/>
                        <a:pt x="13" y="0"/>
                      </a:cubicBezTo>
                      <a:cubicBezTo>
                        <a:pt x="12" y="0"/>
                        <a:pt x="12" y="0"/>
                        <a:pt x="11" y="0"/>
                      </a:cubicBezTo>
                      <a:cubicBezTo>
                        <a:pt x="11" y="0"/>
                        <a:pt x="11" y="0"/>
                        <a:pt x="11" y="0"/>
                      </a:cubicBezTo>
                      <a:cubicBezTo>
                        <a:pt x="11" y="0"/>
                        <a:pt x="11" y="0"/>
                        <a:pt x="11" y="0"/>
                      </a:cubicBezTo>
                      <a:cubicBezTo>
                        <a:pt x="10" y="0"/>
                        <a:pt x="9" y="0"/>
                        <a:pt x="8" y="1"/>
                      </a:cubicBezTo>
                      <a:cubicBezTo>
                        <a:pt x="8" y="1"/>
                        <a:pt x="8" y="1"/>
                        <a:pt x="8" y="1"/>
                      </a:cubicBezTo>
                      <a:cubicBezTo>
                        <a:pt x="10" y="1"/>
                        <a:pt x="11" y="2"/>
                        <a:pt x="9" y="2"/>
                      </a:cubicBezTo>
                      <a:cubicBezTo>
                        <a:pt x="9" y="2"/>
                        <a:pt x="9" y="2"/>
                        <a:pt x="9" y="2"/>
                      </a:cubicBezTo>
                      <a:cubicBezTo>
                        <a:pt x="9" y="2"/>
                        <a:pt x="9" y="2"/>
                        <a:pt x="9" y="2"/>
                      </a:cubicBezTo>
                      <a:cubicBezTo>
                        <a:pt x="9" y="2"/>
                        <a:pt x="9" y="2"/>
                        <a:pt x="9" y="2"/>
                      </a:cubicBezTo>
                      <a:cubicBezTo>
                        <a:pt x="9" y="2"/>
                        <a:pt x="8" y="1"/>
                        <a:pt x="7" y="1"/>
                      </a:cubicBezTo>
                      <a:cubicBezTo>
                        <a:pt x="6" y="2"/>
                        <a:pt x="4" y="2"/>
                        <a:pt x="3" y="2"/>
                      </a:cubicBezTo>
                      <a:cubicBezTo>
                        <a:pt x="2" y="2"/>
                        <a:pt x="1" y="3"/>
                        <a:pt x="1" y="4"/>
                      </a:cubicBezTo>
                      <a:cubicBezTo>
                        <a:pt x="2" y="5"/>
                        <a:pt x="1" y="5"/>
                        <a:pt x="0" y="6"/>
                      </a:cubicBezTo>
                      <a:cubicBezTo>
                        <a:pt x="0" y="6"/>
                        <a:pt x="1" y="6"/>
                        <a:pt x="1" y="7"/>
                      </a:cubicBezTo>
                      <a:cubicBezTo>
                        <a:pt x="1" y="7"/>
                        <a:pt x="1" y="7"/>
                        <a:pt x="1" y="7"/>
                      </a:cubicBezTo>
                      <a:cubicBezTo>
                        <a:pt x="1" y="6"/>
                        <a:pt x="0" y="6"/>
                        <a:pt x="0" y="6"/>
                      </a:cubicBezTo>
                      <a:cubicBezTo>
                        <a:pt x="0" y="6"/>
                        <a:pt x="0" y="6"/>
                        <a:pt x="0" y="6"/>
                      </a:cubicBezTo>
                      <a:cubicBezTo>
                        <a:pt x="0" y="7"/>
                        <a:pt x="0" y="7"/>
                        <a:pt x="0" y="7"/>
                      </a:cubicBezTo>
                      <a:cubicBezTo>
                        <a:pt x="0" y="7"/>
                        <a:pt x="1" y="8"/>
                        <a:pt x="1" y="8"/>
                      </a:cubicBezTo>
                      <a:cubicBezTo>
                        <a:pt x="2" y="8"/>
                        <a:pt x="3" y="8"/>
                        <a:pt x="5" y="8"/>
                      </a:cubicBezTo>
                      <a:cubicBezTo>
                        <a:pt x="4" y="7"/>
                        <a:pt x="3" y="7"/>
                        <a:pt x="5" y="6"/>
                      </a:cubicBezTo>
                      <a:cubicBezTo>
                        <a:pt x="5" y="6"/>
                        <a:pt x="5" y="6"/>
                        <a:pt x="5" y="6"/>
                      </a:cubicBezTo>
                      <a:cubicBezTo>
                        <a:pt x="5" y="6"/>
                        <a:pt x="5" y="6"/>
                        <a:pt x="5" y="6"/>
                      </a:cubicBezTo>
                      <a:cubicBezTo>
                        <a:pt x="5" y="6"/>
                        <a:pt x="5" y="6"/>
                        <a:pt x="5" y="6"/>
                      </a:cubicBezTo>
                      <a:cubicBezTo>
                        <a:pt x="4" y="7"/>
                        <a:pt x="5" y="7"/>
                        <a:pt x="5" y="8"/>
                      </a:cubicBezTo>
                      <a:cubicBezTo>
                        <a:pt x="6" y="7"/>
                        <a:pt x="6" y="7"/>
                        <a:pt x="6" y="7"/>
                      </a:cubicBezTo>
                      <a:cubicBezTo>
                        <a:pt x="8" y="6"/>
                        <a:pt x="10" y="6"/>
                        <a:pt x="12" y="6"/>
                      </a:cubicBezTo>
                      <a:cubicBezTo>
                        <a:pt x="13" y="5"/>
                        <a:pt x="14" y="5"/>
                        <a:pt x="14" y="4"/>
                      </a:cubicBezTo>
                      <a:cubicBezTo>
                        <a:pt x="13" y="4"/>
                        <a:pt x="13" y="3"/>
                        <a:pt x="14" y="3"/>
                      </a:cubicBezTo>
                      <a:cubicBezTo>
                        <a:pt x="14" y="3"/>
                        <a:pt x="14" y="3"/>
                        <a:pt x="14" y="3"/>
                      </a:cubicBezTo>
                      <a:cubicBezTo>
                        <a:pt x="13" y="3"/>
                        <a:pt x="12" y="2"/>
                        <a:pt x="12" y="2"/>
                      </a:cubicBezTo>
                      <a:cubicBezTo>
                        <a:pt x="12" y="2"/>
                        <a:pt x="12" y="2"/>
                        <a:pt x="12" y="2"/>
                      </a:cubicBezTo>
                      <a:cubicBezTo>
                        <a:pt x="12" y="2"/>
                        <a:pt x="13" y="2"/>
                        <a:pt x="13" y="2"/>
                      </a:cubicBezTo>
                      <a:cubicBezTo>
                        <a:pt x="14" y="2"/>
                        <a:pt x="14" y="2"/>
                        <a:pt x="15" y="2"/>
                      </a:cubicBezTo>
                      <a:cubicBezTo>
                        <a:pt x="15" y="2"/>
                        <a:pt x="15" y="1"/>
                        <a:pt x="15" y="1"/>
                      </a:cubicBezTo>
                      <a:cubicBezTo>
                        <a:pt x="14" y="1"/>
                        <a:pt x="13"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5" name="Freeform 11746">
                  <a:extLst>
                    <a:ext uri="{FF2B5EF4-FFF2-40B4-BE49-F238E27FC236}">
                      <a16:creationId xmlns:a16="http://schemas.microsoft.com/office/drawing/2014/main" id="{34B9E4E6-D3E9-2F2A-2020-BD23CB5933D5}"/>
                    </a:ext>
                  </a:extLst>
                </p:cNvPr>
                <p:cNvSpPr>
                  <a:spLocks/>
                </p:cNvSpPr>
                <p:nvPr/>
              </p:nvSpPr>
              <p:spPr bwMode="auto">
                <a:xfrm>
                  <a:off x="4704" y="2529"/>
                  <a:ext cx="10" cy="4"/>
                </a:xfrm>
                <a:custGeom>
                  <a:avLst/>
                  <a:gdLst>
                    <a:gd name="T0" fmla="*/ 4 w 12"/>
                    <a:gd name="T1" fmla="*/ 0 h 5"/>
                    <a:gd name="T2" fmla="*/ 3 w 12"/>
                    <a:gd name="T3" fmla="*/ 1 h 5"/>
                    <a:gd name="T4" fmla="*/ 1 w 12"/>
                    <a:gd name="T5" fmla="*/ 2 h 5"/>
                    <a:gd name="T6" fmla="*/ 1 w 12"/>
                    <a:gd name="T7" fmla="*/ 2 h 5"/>
                    <a:gd name="T8" fmla="*/ 1 w 12"/>
                    <a:gd name="T9" fmla="*/ 2 h 5"/>
                    <a:gd name="T10" fmla="*/ 0 w 12"/>
                    <a:gd name="T11" fmla="*/ 2 h 5"/>
                    <a:gd name="T12" fmla="*/ 0 w 12"/>
                    <a:gd name="T13" fmla="*/ 2 h 5"/>
                    <a:gd name="T14" fmla="*/ 3 w 12"/>
                    <a:gd name="T15" fmla="*/ 2 h 5"/>
                    <a:gd name="T16" fmla="*/ 3 w 12"/>
                    <a:gd name="T17" fmla="*/ 2 h 5"/>
                    <a:gd name="T18" fmla="*/ 3 w 12"/>
                    <a:gd name="T19" fmla="*/ 2 h 5"/>
                    <a:gd name="T20" fmla="*/ 3 w 12"/>
                    <a:gd name="T21" fmla="*/ 2 h 5"/>
                    <a:gd name="T22" fmla="*/ 3 w 12"/>
                    <a:gd name="T23" fmla="*/ 2 h 5"/>
                    <a:gd name="T24" fmla="*/ 4 w 12"/>
                    <a:gd name="T25" fmla="*/ 2 h 5"/>
                    <a:gd name="T26" fmla="*/ 4 w 12"/>
                    <a:gd name="T27" fmla="*/ 2 h 5"/>
                    <a:gd name="T28" fmla="*/ 4 w 12"/>
                    <a:gd name="T29" fmla="*/ 2 h 5"/>
                    <a:gd name="T30" fmla="*/ 5 w 12"/>
                    <a:gd name="T31" fmla="*/ 2 h 5"/>
                    <a:gd name="T32" fmla="*/ 6 w 12"/>
                    <a:gd name="T33" fmla="*/ 2 h 5"/>
                    <a:gd name="T34" fmla="*/ 5 w 12"/>
                    <a:gd name="T35" fmla="*/ 2 h 5"/>
                    <a:gd name="T36" fmla="*/ 4 w 12"/>
                    <a:gd name="T37" fmla="*/ 0 h 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5">
                      <a:moveTo>
                        <a:pt x="8" y="0"/>
                      </a:moveTo>
                      <a:cubicBezTo>
                        <a:pt x="7" y="0"/>
                        <a:pt x="6" y="1"/>
                        <a:pt x="5" y="1"/>
                      </a:cubicBezTo>
                      <a:cubicBezTo>
                        <a:pt x="4" y="3"/>
                        <a:pt x="1" y="2"/>
                        <a:pt x="1" y="4"/>
                      </a:cubicBezTo>
                      <a:cubicBezTo>
                        <a:pt x="1" y="4"/>
                        <a:pt x="1" y="4"/>
                        <a:pt x="1" y="4"/>
                      </a:cubicBezTo>
                      <a:cubicBezTo>
                        <a:pt x="1" y="4"/>
                        <a:pt x="1" y="4"/>
                        <a:pt x="1" y="4"/>
                      </a:cubicBezTo>
                      <a:cubicBezTo>
                        <a:pt x="0" y="5"/>
                        <a:pt x="0" y="5"/>
                        <a:pt x="0" y="5"/>
                      </a:cubicBezTo>
                      <a:cubicBezTo>
                        <a:pt x="0" y="5"/>
                        <a:pt x="0" y="5"/>
                        <a:pt x="0" y="5"/>
                      </a:cubicBezTo>
                      <a:cubicBezTo>
                        <a:pt x="1" y="5"/>
                        <a:pt x="3" y="5"/>
                        <a:pt x="4" y="4"/>
                      </a:cubicBezTo>
                      <a:cubicBezTo>
                        <a:pt x="4" y="4"/>
                        <a:pt x="3" y="4"/>
                        <a:pt x="3" y="4"/>
                      </a:cubicBezTo>
                      <a:cubicBezTo>
                        <a:pt x="3" y="4"/>
                        <a:pt x="4" y="4"/>
                        <a:pt x="4" y="4"/>
                      </a:cubicBezTo>
                      <a:cubicBezTo>
                        <a:pt x="4" y="4"/>
                        <a:pt x="5" y="4"/>
                        <a:pt x="5" y="4"/>
                      </a:cubicBezTo>
                      <a:cubicBezTo>
                        <a:pt x="5" y="4"/>
                        <a:pt x="5" y="4"/>
                        <a:pt x="5" y="4"/>
                      </a:cubicBezTo>
                      <a:cubicBezTo>
                        <a:pt x="6" y="3"/>
                        <a:pt x="7" y="3"/>
                        <a:pt x="8" y="3"/>
                      </a:cubicBezTo>
                      <a:cubicBezTo>
                        <a:pt x="8" y="3"/>
                        <a:pt x="8" y="3"/>
                        <a:pt x="8" y="3"/>
                      </a:cubicBezTo>
                      <a:cubicBezTo>
                        <a:pt x="8" y="3"/>
                        <a:pt x="8" y="3"/>
                        <a:pt x="8" y="3"/>
                      </a:cubicBezTo>
                      <a:cubicBezTo>
                        <a:pt x="9" y="3"/>
                        <a:pt x="9" y="3"/>
                        <a:pt x="10" y="3"/>
                      </a:cubicBezTo>
                      <a:cubicBezTo>
                        <a:pt x="10" y="3"/>
                        <a:pt x="10" y="3"/>
                        <a:pt x="11" y="3"/>
                      </a:cubicBezTo>
                      <a:cubicBezTo>
                        <a:pt x="11" y="2"/>
                        <a:pt x="12" y="2"/>
                        <a:pt x="10" y="2"/>
                      </a:cubicBezTo>
                      <a:cubicBezTo>
                        <a:pt x="8" y="1"/>
                        <a:pt x="8" y="1"/>
                        <a:pt x="8"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6" name="Freeform 11747">
                  <a:extLst>
                    <a:ext uri="{FF2B5EF4-FFF2-40B4-BE49-F238E27FC236}">
                      <a16:creationId xmlns:a16="http://schemas.microsoft.com/office/drawing/2014/main" id="{763B4CAF-6AF4-168C-80A7-A9B5522F268D}"/>
                    </a:ext>
                  </a:extLst>
                </p:cNvPr>
                <p:cNvSpPr>
                  <a:spLocks/>
                </p:cNvSpPr>
                <p:nvPr/>
              </p:nvSpPr>
              <p:spPr bwMode="auto">
                <a:xfrm>
                  <a:off x="4711" y="2533"/>
                  <a:ext cx="3" cy="1"/>
                </a:xfrm>
                <a:custGeom>
                  <a:avLst/>
                  <a:gdLst>
                    <a:gd name="T0" fmla="*/ 0 w 3"/>
                    <a:gd name="T1" fmla="*/ 0 h 1"/>
                    <a:gd name="T2" fmla="*/ 0 w 3"/>
                    <a:gd name="T3" fmla="*/ 0 h 1"/>
                    <a:gd name="T4" fmla="*/ 2 w 3"/>
                    <a:gd name="T5" fmla="*/ 1 h 1"/>
                    <a:gd name="T6" fmla="*/ 2 w 3"/>
                    <a:gd name="T7" fmla="*/ 1 h 1"/>
                    <a:gd name="T8" fmla="*/ 3 w 3"/>
                    <a:gd name="T9" fmla="*/ 0 h 1"/>
                    <a:gd name="T10" fmla="*/ 1 w 3"/>
                    <a:gd name="T11" fmla="*/ 0 h 1"/>
                    <a:gd name="T12" fmla="*/ 0 w 3"/>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1">
                      <a:moveTo>
                        <a:pt x="0" y="0"/>
                      </a:moveTo>
                      <a:cubicBezTo>
                        <a:pt x="0" y="0"/>
                        <a:pt x="0" y="0"/>
                        <a:pt x="0" y="0"/>
                      </a:cubicBezTo>
                      <a:cubicBezTo>
                        <a:pt x="0" y="0"/>
                        <a:pt x="1" y="1"/>
                        <a:pt x="2" y="1"/>
                      </a:cubicBezTo>
                      <a:cubicBezTo>
                        <a:pt x="2" y="1"/>
                        <a:pt x="2" y="1"/>
                        <a:pt x="2" y="1"/>
                      </a:cubicBezTo>
                      <a:cubicBezTo>
                        <a:pt x="2" y="0"/>
                        <a:pt x="3" y="0"/>
                        <a:pt x="3" y="0"/>
                      </a:cubicBezTo>
                      <a:cubicBezTo>
                        <a:pt x="2" y="0"/>
                        <a:pt x="2" y="0"/>
                        <a:pt x="1" y="0"/>
                      </a:cubicBezTo>
                      <a:cubicBezTo>
                        <a:pt x="1" y="0"/>
                        <a:pt x="0" y="0"/>
                        <a:pt x="0"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7" name="Freeform 11748">
                  <a:extLst>
                    <a:ext uri="{FF2B5EF4-FFF2-40B4-BE49-F238E27FC236}">
                      <a16:creationId xmlns:a16="http://schemas.microsoft.com/office/drawing/2014/main" id="{948098E9-91E9-043D-6F0A-B77B863422F5}"/>
                    </a:ext>
                  </a:extLst>
                </p:cNvPr>
                <p:cNvSpPr>
                  <a:spLocks/>
                </p:cNvSpPr>
                <p:nvPr/>
              </p:nvSpPr>
              <p:spPr bwMode="auto">
                <a:xfrm>
                  <a:off x="4707" y="2535"/>
                  <a:ext cx="2" cy="1"/>
                </a:xfrm>
                <a:custGeom>
                  <a:avLst/>
                  <a:gdLst>
                    <a:gd name="T0" fmla="*/ 1 w 3"/>
                    <a:gd name="T1" fmla="*/ 0 h 1"/>
                    <a:gd name="T2" fmla="*/ 0 w 3"/>
                    <a:gd name="T3" fmla="*/ 0 h 1"/>
                    <a:gd name="T4" fmla="*/ 0 w 3"/>
                    <a:gd name="T5" fmla="*/ 1 h 1"/>
                    <a:gd name="T6" fmla="*/ 0 w 3"/>
                    <a:gd name="T7" fmla="*/ 1 h 1"/>
                    <a:gd name="T8" fmla="*/ 1 w 3"/>
                    <a:gd name="T9" fmla="*/ 1 h 1"/>
                    <a:gd name="T10" fmla="*/ 1 w 3"/>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
                      <a:moveTo>
                        <a:pt x="1" y="0"/>
                      </a:moveTo>
                      <a:cubicBezTo>
                        <a:pt x="0" y="0"/>
                        <a:pt x="0" y="0"/>
                        <a:pt x="0" y="0"/>
                      </a:cubicBezTo>
                      <a:cubicBezTo>
                        <a:pt x="0" y="1"/>
                        <a:pt x="0" y="1"/>
                        <a:pt x="0" y="1"/>
                      </a:cubicBezTo>
                      <a:cubicBezTo>
                        <a:pt x="0" y="1"/>
                        <a:pt x="0" y="1"/>
                        <a:pt x="0" y="1"/>
                      </a:cubicBezTo>
                      <a:cubicBezTo>
                        <a:pt x="1" y="1"/>
                        <a:pt x="2" y="1"/>
                        <a:pt x="3" y="1"/>
                      </a:cubicBezTo>
                      <a:cubicBezTo>
                        <a:pt x="3" y="1"/>
                        <a:pt x="2" y="0"/>
                        <a:pt x="1"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8" name="Freeform 11749">
                  <a:extLst>
                    <a:ext uri="{FF2B5EF4-FFF2-40B4-BE49-F238E27FC236}">
                      <a16:creationId xmlns:a16="http://schemas.microsoft.com/office/drawing/2014/main" id="{85C7E389-F7B1-D0EC-5DC6-3DB959EDE934}"/>
                    </a:ext>
                  </a:extLst>
                </p:cNvPr>
                <p:cNvSpPr>
                  <a:spLocks noEditPoints="1"/>
                </p:cNvSpPr>
                <p:nvPr/>
              </p:nvSpPr>
              <p:spPr bwMode="auto">
                <a:xfrm>
                  <a:off x="4704" y="2537"/>
                  <a:ext cx="1" cy="1"/>
                </a:xfrm>
                <a:custGeom>
                  <a:avLst/>
                  <a:gdLst>
                    <a:gd name="T0" fmla="*/ 1 w 2"/>
                    <a:gd name="T1" fmla="*/ 0 h 2"/>
                    <a:gd name="T2" fmla="*/ 1 w 2"/>
                    <a:gd name="T3" fmla="*/ 1 h 2"/>
                    <a:gd name="T4" fmla="*/ 1 w 2"/>
                    <a:gd name="T5" fmla="*/ 1 h 2"/>
                    <a:gd name="T6" fmla="*/ 1 w 2"/>
                    <a:gd name="T7" fmla="*/ 0 h 2"/>
                    <a:gd name="T8" fmla="*/ 1 w 2"/>
                    <a:gd name="T9" fmla="*/ 0 h 2"/>
                    <a:gd name="T10" fmla="*/ 1 w 2"/>
                    <a:gd name="T11" fmla="*/ 0 h 2"/>
                    <a:gd name="T12" fmla="*/ 1 w 2"/>
                    <a:gd name="T13" fmla="*/ 0 h 2"/>
                    <a:gd name="T14" fmla="*/ 1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2" y="0"/>
                      </a:moveTo>
                      <a:cubicBezTo>
                        <a:pt x="0" y="1"/>
                        <a:pt x="1" y="1"/>
                        <a:pt x="2" y="2"/>
                      </a:cubicBezTo>
                      <a:cubicBezTo>
                        <a:pt x="2" y="2"/>
                        <a:pt x="2" y="2"/>
                        <a:pt x="2" y="2"/>
                      </a:cubicBezTo>
                      <a:cubicBezTo>
                        <a:pt x="2" y="1"/>
                        <a:pt x="1" y="1"/>
                        <a:pt x="2" y="0"/>
                      </a:cubicBezTo>
                      <a:moveTo>
                        <a:pt x="2" y="0"/>
                      </a:moveTo>
                      <a:cubicBezTo>
                        <a:pt x="2" y="0"/>
                        <a:pt x="2" y="0"/>
                        <a:pt x="2" y="0"/>
                      </a:cubicBezTo>
                      <a:cubicBezTo>
                        <a:pt x="2" y="0"/>
                        <a:pt x="2" y="0"/>
                        <a:pt x="2" y="0"/>
                      </a:cubicBezTo>
                      <a:cubicBezTo>
                        <a:pt x="2" y="0"/>
                        <a:pt x="2" y="0"/>
                        <a:pt x="2"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69" name="Freeform 11750">
                  <a:extLst>
                    <a:ext uri="{FF2B5EF4-FFF2-40B4-BE49-F238E27FC236}">
                      <a16:creationId xmlns:a16="http://schemas.microsoft.com/office/drawing/2014/main" id="{94A14950-CB7B-C04F-A544-C9E8D5555C0D}"/>
                    </a:ext>
                  </a:extLst>
                </p:cNvPr>
                <p:cNvSpPr>
                  <a:spLocks noEditPoints="1"/>
                </p:cNvSpPr>
                <p:nvPr/>
              </p:nvSpPr>
              <p:spPr bwMode="auto">
                <a:xfrm>
                  <a:off x="4674" y="253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3AE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0" name="Freeform 11751">
                  <a:extLst>
                    <a:ext uri="{FF2B5EF4-FFF2-40B4-BE49-F238E27FC236}">
                      <a16:creationId xmlns:a16="http://schemas.microsoft.com/office/drawing/2014/main" id="{5339D496-4D70-2E77-0A7A-0736E73EBFD7}"/>
                    </a:ext>
                  </a:extLst>
                </p:cNvPr>
                <p:cNvSpPr>
                  <a:spLocks noEditPoints="1"/>
                </p:cNvSpPr>
                <p:nvPr/>
              </p:nvSpPr>
              <p:spPr bwMode="auto">
                <a:xfrm>
                  <a:off x="4668" y="2528"/>
                  <a:ext cx="35" cy="14"/>
                </a:xfrm>
                <a:custGeom>
                  <a:avLst/>
                  <a:gdLst>
                    <a:gd name="T0" fmla="*/ 20 w 42"/>
                    <a:gd name="T1" fmla="*/ 9 h 16"/>
                    <a:gd name="T2" fmla="*/ 20 w 42"/>
                    <a:gd name="T3" fmla="*/ 9 h 16"/>
                    <a:gd name="T4" fmla="*/ 20 w 42"/>
                    <a:gd name="T5" fmla="*/ 9 h 16"/>
                    <a:gd name="T6" fmla="*/ 20 w 42"/>
                    <a:gd name="T7" fmla="*/ 9 h 16"/>
                    <a:gd name="T8" fmla="*/ 19 w 42"/>
                    <a:gd name="T9" fmla="*/ 8 h 16"/>
                    <a:gd name="T10" fmla="*/ 19 w 42"/>
                    <a:gd name="T11" fmla="*/ 8 h 16"/>
                    <a:gd name="T12" fmla="*/ 19 w 42"/>
                    <a:gd name="T13" fmla="*/ 8 h 16"/>
                    <a:gd name="T14" fmla="*/ 19 w 42"/>
                    <a:gd name="T15" fmla="*/ 8 h 16"/>
                    <a:gd name="T16" fmla="*/ 19 w 42"/>
                    <a:gd name="T17" fmla="*/ 8 h 16"/>
                    <a:gd name="T18" fmla="*/ 6 w 42"/>
                    <a:gd name="T19" fmla="*/ 1 h 16"/>
                    <a:gd name="T20" fmla="*/ 6 w 42"/>
                    <a:gd name="T21" fmla="*/ 2 h 16"/>
                    <a:gd name="T22" fmla="*/ 3 w 42"/>
                    <a:gd name="T23" fmla="*/ 4 h 16"/>
                    <a:gd name="T24" fmla="*/ 3 w 42"/>
                    <a:gd name="T25" fmla="*/ 4 h 16"/>
                    <a:gd name="T26" fmla="*/ 3 w 42"/>
                    <a:gd name="T27" fmla="*/ 6 h 16"/>
                    <a:gd name="T28" fmla="*/ 3 w 42"/>
                    <a:gd name="T29" fmla="*/ 8 h 16"/>
                    <a:gd name="T30" fmla="*/ 3 w 42"/>
                    <a:gd name="T31" fmla="*/ 8 h 16"/>
                    <a:gd name="T32" fmla="*/ 3 w 42"/>
                    <a:gd name="T33" fmla="*/ 8 h 16"/>
                    <a:gd name="T34" fmla="*/ 3 w 42"/>
                    <a:gd name="T35" fmla="*/ 9 h 16"/>
                    <a:gd name="T36" fmla="*/ 3 w 42"/>
                    <a:gd name="T37" fmla="*/ 9 h 16"/>
                    <a:gd name="T38" fmla="*/ 3 w 42"/>
                    <a:gd name="T39" fmla="*/ 9 h 16"/>
                    <a:gd name="T40" fmla="*/ 5 w 42"/>
                    <a:gd name="T41" fmla="*/ 10 h 16"/>
                    <a:gd name="T42" fmla="*/ 5 w 42"/>
                    <a:gd name="T43" fmla="*/ 10 h 16"/>
                    <a:gd name="T44" fmla="*/ 5 w 42"/>
                    <a:gd name="T45" fmla="*/ 10 h 16"/>
                    <a:gd name="T46" fmla="*/ 5 w 42"/>
                    <a:gd name="T47" fmla="*/ 10 h 16"/>
                    <a:gd name="T48" fmla="*/ 6 w 42"/>
                    <a:gd name="T49" fmla="*/ 9 h 16"/>
                    <a:gd name="T50" fmla="*/ 8 w 42"/>
                    <a:gd name="T51" fmla="*/ 6 h 16"/>
                    <a:gd name="T52" fmla="*/ 8 w 42"/>
                    <a:gd name="T53" fmla="*/ 6 h 16"/>
                    <a:gd name="T54" fmla="*/ 8 w 42"/>
                    <a:gd name="T55" fmla="*/ 6 h 16"/>
                    <a:gd name="T56" fmla="*/ 8 w 42"/>
                    <a:gd name="T57" fmla="*/ 6 h 16"/>
                    <a:gd name="T58" fmla="*/ 7 w 42"/>
                    <a:gd name="T59" fmla="*/ 5 h 16"/>
                    <a:gd name="T60" fmla="*/ 6 w 42"/>
                    <a:gd name="T61" fmla="*/ 4 h 16"/>
                    <a:gd name="T62" fmla="*/ 6 w 42"/>
                    <a:gd name="T63" fmla="*/ 4 h 16"/>
                    <a:gd name="T64" fmla="*/ 6 w 42"/>
                    <a:gd name="T65" fmla="*/ 4 h 16"/>
                    <a:gd name="T66" fmla="*/ 6 w 42"/>
                    <a:gd name="T67" fmla="*/ 4 h 16"/>
                    <a:gd name="T68" fmla="*/ 6 w 42"/>
                    <a:gd name="T69" fmla="*/ 1 h 16"/>
                    <a:gd name="T70" fmla="*/ 6 w 42"/>
                    <a:gd name="T71" fmla="*/ 0 h 16"/>
                    <a:gd name="T72" fmla="*/ 6 w 42"/>
                    <a:gd name="T73" fmla="*/ 0 h 16"/>
                    <a:gd name="T74" fmla="*/ 6 w 42"/>
                    <a:gd name="T75" fmla="*/ 1 h 16"/>
                    <a:gd name="T76" fmla="*/ 6 w 42"/>
                    <a:gd name="T77" fmla="*/ 0 h 16"/>
                    <a:gd name="T78" fmla="*/ 6 w 42"/>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2" h="16">
                      <a:moveTo>
                        <a:pt x="42" y="15"/>
                      </a:moveTo>
                      <a:cubicBezTo>
                        <a:pt x="42" y="15"/>
                        <a:pt x="42" y="15"/>
                        <a:pt x="42" y="15"/>
                      </a:cubicBezTo>
                      <a:cubicBezTo>
                        <a:pt x="42" y="15"/>
                        <a:pt x="42" y="15"/>
                        <a:pt x="42" y="15"/>
                      </a:cubicBezTo>
                      <a:cubicBezTo>
                        <a:pt x="42" y="15"/>
                        <a:pt x="42" y="15"/>
                        <a:pt x="42" y="15"/>
                      </a:cubicBezTo>
                      <a:moveTo>
                        <a:pt x="41" y="12"/>
                      </a:moveTo>
                      <a:cubicBezTo>
                        <a:pt x="41" y="12"/>
                        <a:pt x="40" y="12"/>
                        <a:pt x="40" y="12"/>
                      </a:cubicBezTo>
                      <a:cubicBezTo>
                        <a:pt x="40" y="12"/>
                        <a:pt x="40" y="12"/>
                        <a:pt x="40" y="12"/>
                      </a:cubicBezTo>
                      <a:cubicBezTo>
                        <a:pt x="40" y="12"/>
                        <a:pt x="40" y="13"/>
                        <a:pt x="40" y="13"/>
                      </a:cubicBezTo>
                      <a:cubicBezTo>
                        <a:pt x="40" y="13"/>
                        <a:pt x="41" y="12"/>
                        <a:pt x="41" y="12"/>
                      </a:cubicBezTo>
                      <a:moveTo>
                        <a:pt x="12" y="1"/>
                      </a:moveTo>
                      <a:cubicBezTo>
                        <a:pt x="12" y="1"/>
                        <a:pt x="12" y="2"/>
                        <a:pt x="12" y="2"/>
                      </a:cubicBezTo>
                      <a:cubicBezTo>
                        <a:pt x="10" y="3"/>
                        <a:pt x="6" y="3"/>
                        <a:pt x="7" y="4"/>
                      </a:cubicBezTo>
                      <a:cubicBezTo>
                        <a:pt x="8" y="5"/>
                        <a:pt x="3" y="6"/>
                        <a:pt x="4" y="7"/>
                      </a:cubicBezTo>
                      <a:cubicBezTo>
                        <a:pt x="6" y="7"/>
                        <a:pt x="0" y="9"/>
                        <a:pt x="3" y="10"/>
                      </a:cubicBezTo>
                      <a:cubicBezTo>
                        <a:pt x="5" y="11"/>
                        <a:pt x="1" y="13"/>
                        <a:pt x="4" y="13"/>
                      </a:cubicBezTo>
                      <a:cubicBezTo>
                        <a:pt x="4" y="13"/>
                        <a:pt x="4" y="13"/>
                        <a:pt x="4" y="13"/>
                      </a:cubicBezTo>
                      <a:cubicBezTo>
                        <a:pt x="4" y="13"/>
                        <a:pt x="4" y="13"/>
                        <a:pt x="4" y="13"/>
                      </a:cubicBezTo>
                      <a:cubicBezTo>
                        <a:pt x="6" y="13"/>
                        <a:pt x="4" y="14"/>
                        <a:pt x="6" y="14"/>
                      </a:cubicBezTo>
                      <a:cubicBezTo>
                        <a:pt x="6" y="14"/>
                        <a:pt x="6" y="14"/>
                        <a:pt x="6" y="14"/>
                      </a:cubicBezTo>
                      <a:cubicBezTo>
                        <a:pt x="7" y="14"/>
                        <a:pt x="7" y="15"/>
                        <a:pt x="7" y="15"/>
                      </a:cubicBezTo>
                      <a:cubicBezTo>
                        <a:pt x="7" y="15"/>
                        <a:pt x="8" y="16"/>
                        <a:pt x="9" y="16"/>
                      </a:cubicBezTo>
                      <a:cubicBezTo>
                        <a:pt x="9" y="16"/>
                        <a:pt x="9" y="16"/>
                        <a:pt x="9" y="16"/>
                      </a:cubicBezTo>
                      <a:cubicBezTo>
                        <a:pt x="9" y="16"/>
                        <a:pt x="9" y="16"/>
                        <a:pt x="9" y="16"/>
                      </a:cubicBezTo>
                      <a:cubicBezTo>
                        <a:pt x="10" y="16"/>
                        <a:pt x="10" y="16"/>
                        <a:pt x="10" y="16"/>
                      </a:cubicBezTo>
                      <a:cubicBezTo>
                        <a:pt x="11" y="15"/>
                        <a:pt x="11" y="15"/>
                        <a:pt x="11" y="14"/>
                      </a:cubicBezTo>
                      <a:cubicBezTo>
                        <a:pt x="12" y="12"/>
                        <a:pt x="16" y="12"/>
                        <a:pt x="17" y="10"/>
                      </a:cubicBezTo>
                      <a:cubicBezTo>
                        <a:pt x="17" y="10"/>
                        <a:pt x="17" y="10"/>
                        <a:pt x="17" y="10"/>
                      </a:cubicBezTo>
                      <a:cubicBezTo>
                        <a:pt x="17" y="10"/>
                        <a:pt x="17" y="10"/>
                        <a:pt x="17" y="10"/>
                      </a:cubicBezTo>
                      <a:cubicBezTo>
                        <a:pt x="17" y="10"/>
                        <a:pt x="16" y="10"/>
                        <a:pt x="16" y="10"/>
                      </a:cubicBezTo>
                      <a:cubicBezTo>
                        <a:pt x="14" y="10"/>
                        <a:pt x="15" y="9"/>
                        <a:pt x="14" y="9"/>
                      </a:cubicBezTo>
                      <a:cubicBezTo>
                        <a:pt x="11" y="9"/>
                        <a:pt x="14" y="7"/>
                        <a:pt x="12" y="7"/>
                      </a:cubicBezTo>
                      <a:cubicBezTo>
                        <a:pt x="12" y="7"/>
                        <a:pt x="12" y="7"/>
                        <a:pt x="12" y="7"/>
                      </a:cubicBezTo>
                      <a:cubicBezTo>
                        <a:pt x="12" y="7"/>
                        <a:pt x="12" y="7"/>
                        <a:pt x="12" y="7"/>
                      </a:cubicBezTo>
                      <a:cubicBezTo>
                        <a:pt x="8" y="7"/>
                        <a:pt x="12" y="5"/>
                        <a:pt x="11" y="5"/>
                      </a:cubicBezTo>
                      <a:cubicBezTo>
                        <a:pt x="8" y="4"/>
                        <a:pt x="13" y="2"/>
                        <a:pt x="12" y="1"/>
                      </a:cubicBezTo>
                      <a:moveTo>
                        <a:pt x="12" y="0"/>
                      </a:moveTo>
                      <a:cubicBezTo>
                        <a:pt x="12" y="0"/>
                        <a:pt x="12" y="0"/>
                        <a:pt x="12" y="0"/>
                      </a:cubicBezTo>
                      <a:cubicBezTo>
                        <a:pt x="12" y="0"/>
                        <a:pt x="12" y="0"/>
                        <a:pt x="12" y="1"/>
                      </a:cubicBezTo>
                      <a:cubicBezTo>
                        <a:pt x="12" y="0"/>
                        <a:pt x="12" y="0"/>
                        <a:pt x="12" y="0"/>
                      </a:cubicBezTo>
                      <a:cubicBezTo>
                        <a:pt x="12" y="0"/>
                        <a:pt x="12" y="0"/>
                        <a:pt x="1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1" name="Freeform 11752">
                  <a:extLst>
                    <a:ext uri="{FF2B5EF4-FFF2-40B4-BE49-F238E27FC236}">
                      <a16:creationId xmlns:a16="http://schemas.microsoft.com/office/drawing/2014/main" id="{834D7C29-0EB0-58D3-96FB-CC82F625C76B}"/>
                    </a:ext>
                  </a:extLst>
                </p:cNvPr>
                <p:cNvSpPr>
                  <a:spLocks/>
                </p:cNvSpPr>
                <p:nvPr/>
              </p:nvSpPr>
              <p:spPr bwMode="auto">
                <a:xfrm>
                  <a:off x="4701" y="2537"/>
                  <a:ext cx="10" cy="4"/>
                </a:xfrm>
                <a:custGeom>
                  <a:avLst/>
                  <a:gdLst>
                    <a:gd name="T0" fmla="*/ 6 w 12"/>
                    <a:gd name="T1" fmla="*/ 0 h 5"/>
                    <a:gd name="T2" fmla="*/ 6 w 12"/>
                    <a:gd name="T3" fmla="*/ 0 h 5"/>
                    <a:gd name="T4" fmla="*/ 3 w 12"/>
                    <a:gd name="T5" fmla="*/ 1 h 5"/>
                    <a:gd name="T6" fmla="*/ 3 w 12"/>
                    <a:gd name="T7" fmla="*/ 2 h 5"/>
                    <a:gd name="T8" fmla="*/ 3 w 12"/>
                    <a:gd name="T9" fmla="*/ 2 h 5"/>
                    <a:gd name="T10" fmla="*/ 3 w 12"/>
                    <a:gd name="T11" fmla="*/ 2 h 5"/>
                    <a:gd name="T12" fmla="*/ 3 w 12"/>
                    <a:gd name="T13" fmla="*/ 2 h 5"/>
                    <a:gd name="T14" fmla="*/ 1 w 12"/>
                    <a:gd name="T15" fmla="*/ 2 h 5"/>
                    <a:gd name="T16" fmla="*/ 0 w 12"/>
                    <a:gd name="T17" fmla="*/ 2 h 5"/>
                    <a:gd name="T18" fmla="*/ 1 w 12"/>
                    <a:gd name="T19" fmla="*/ 2 h 5"/>
                    <a:gd name="T20" fmla="*/ 2 w 12"/>
                    <a:gd name="T21" fmla="*/ 2 h 5"/>
                    <a:gd name="T22" fmla="*/ 2 w 12"/>
                    <a:gd name="T23" fmla="*/ 2 h 5"/>
                    <a:gd name="T24" fmla="*/ 3 w 12"/>
                    <a:gd name="T25" fmla="*/ 2 h 5"/>
                    <a:gd name="T26" fmla="*/ 6 w 12"/>
                    <a:gd name="T27" fmla="*/ 1 h 5"/>
                    <a:gd name="T28" fmla="*/ 6 w 12"/>
                    <a:gd name="T29" fmla="*/ 1 h 5"/>
                    <a:gd name="T30" fmla="*/ 6 w 12"/>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5">
                      <a:moveTo>
                        <a:pt x="12" y="0"/>
                      </a:moveTo>
                      <a:cubicBezTo>
                        <a:pt x="12" y="0"/>
                        <a:pt x="12" y="0"/>
                        <a:pt x="12" y="0"/>
                      </a:cubicBezTo>
                      <a:cubicBezTo>
                        <a:pt x="10" y="0"/>
                        <a:pt x="8" y="0"/>
                        <a:pt x="6" y="1"/>
                      </a:cubicBezTo>
                      <a:cubicBezTo>
                        <a:pt x="6" y="1"/>
                        <a:pt x="6" y="1"/>
                        <a:pt x="5" y="2"/>
                      </a:cubicBezTo>
                      <a:cubicBezTo>
                        <a:pt x="6" y="2"/>
                        <a:pt x="6" y="2"/>
                        <a:pt x="7" y="2"/>
                      </a:cubicBezTo>
                      <a:cubicBezTo>
                        <a:pt x="7" y="2"/>
                        <a:pt x="6" y="2"/>
                        <a:pt x="6" y="2"/>
                      </a:cubicBezTo>
                      <a:cubicBezTo>
                        <a:pt x="6" y="2"/>
                        <a:pt x="5" y="2"/>
                        <a:pt x="5" y="2"/>
                      </a:cubicBezTo>
                      <a:cubicBezTo>
                        <a:pt x="3" y="2"/>
                        <a:pt x="2" y="2"/>
                        <a:pt x="1" y="2"/>
                      </a:cubicBezTo>
                      <a:cubicBezTo>
                        <a:pt x="1" y="2"/>
                        <a:pt x="0" y="3"/>
                        <a:pt x="0" y="3"/>
                      </a:cubicBezTo>
                      <a:cubicBezTo>
                        <a:pt x="0" y="3"/>
                        <a:pt x="1" y="3"/>
                        <a:pt x="1" y="3"/>
                      </a:cubicBezTo>
                      <a:cubicBezTo>
                        <a:pt x="2" y="3"/>
                        <a:pt x="2" y="4"/>
                        <a:pt x="2" y="5"/>
                      </a:cubicBezTo>
                      <a:cubicBezTo>
                        <a:pt x="2" y="5"/>
                        <a:pt x="2" y="5"/>
                        <a:pt x="2" y="5"/>
                      </a:cubicBezTo>
                      <a:cubicBezTo>
                        <a:pt x="3" y="4"/>
                        <a:pt x="6" y="4"/>
                        <a:pt x="7" y="4"/>
                      </a:cubicBezTo>
                      <a:cubicBezTo>
                        <a:pt x="7" y="2"/>
                        <a:pt x="11" y="2"/>
                        <a:pt x="11" y="1"/>
                      </a:cubicBezTo>
                      <a:cubicBezTo>
                        <a:pt x="11" y="1"/>
                        <a:pt x="11" y="1"/>
                        <a:pt x="11" y="1"/>
                      </a:cubicBezTo>
                      <a:cubicBezTo>
                        <a:pt x="12" y="0"/>
                        <a:pt x="12" y="0"/>
                        <a:pt x="12"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2" name="Freeform 11753">
                  <a:extLst>
                    <a:ext uri="{FF2B5EF4-FFF2-40B4-BE49-F238E27FC236}">
                      <a16:creationId xmlns:a16="http://schemas.microsoft.com/office/drawing/2014/main" id="{443A7D82-B3FA-6E12-E811-44E2F1D5931A}"/>
                    </a:ext>
                  </a:extLst>
                </p:cNvPr>
                <p:cNvSpPr>
                  <a:spLocks/>
                </p:cNvSpPr>
                <p:nvPr/>
              </p:nvSpPr>
              <p:spPr bwMode="auto">
                <a:xfrm>
                  <a:off x="4705" y="2538"/>
                  <a:ext cx="2" cy="1"/>
                </a:xfrm>
                <a:custGeom>
                  <a:avLst/>
                  <a:gdLst>
                    <a:gd name="T0" fmla="*/ 0 w 2"/>
                    <a:gd name="T1" fmla="*/ 0 h 1"/>
                    <a:gd name="T2" fmla="*/ 0 w 2"/>
                    <a:gd name="T3" fmla="*/ 0 h 1"/>
                    <a:gd name="T4" fmla="*/ 1 w 2"/>
                    <a:gd name="T5" fmla="*/ 0 h 1"/>
                    <a:gd name="T6" fmla="*/ 2 w 2"/>
                    <a:gd name="T7" fmla="*/ 0 h 1"/>
                    <a:gd name="T8" fmla="*/ 0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cubicBezTo>
                        <a:pt x="0" y="0"/>
                        <a:pt x="0" y="0"/>
                        <a:pt x="0" y="0"/>
                      </a:cubicBezTo>
                      <a:cubicBezTo>
                        <a:pt x="0" y="0"/>
                        <a:pt x="1" y="0"/>
                        <a:pt x="1" y="0"/>
                      </a:cubicBezTo>
                      <a:cubicBezTo>
                        <a:pt x="1" y="0"/>
                        <a:pt x="2" y="0"/>
                        <a:pt x="2" y="0"/>
                      </a:cubicBezTo>
                      <a:cubicBezTo>
                        <a:pt x="1" y="0"/>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3" name="Freeform 11754">
                  <a:extLst>
                    <a:ext uri="{FF2B5EF4-FFF2-40B4-BE49-F238E27FC236}">
                      <a16:creationId xmlns:a16="http://schemas.microsoft.com/office/drawing/2014/main" id="{076FE1C4-B6BE-E909-06F5-81AB799F5A70}"/>
                    </a:ext>
                  </a:extLst>
                </p:cNvPr>
                <p:cNvSpPr>
                  <a:spLocks noEditPoints="1"/>
                </p:cNvSpPr>
                <p:nvPr/>
              </p:nvSpPr>
              <p:spPr bwMode="auto">
                <a:xfrm>
                  <a:off x="4665" y="2538"/>
                  <a:ext cx="10" cy="5"/>
                </a:xfrm>
                <a:custGeom>
                  <a:avLst/>
                  <a:gdLst>
                    <a:gd name="T0" fmla="*/ 4 w 12"/>
                    <a:gd name="T1" fmla="*/ 1 h 7"/>
                    <a:gd name="T2" fmla="*/ 4 w 12"/>
                    <a:gd name="T3" fmla="*/ 1 h 7"/>
                    <a:gd name="T4" fmla="*/ 4 w 12"/>
                    <a:gd name="T5" fmla="*/ 1 h 7"/>
                    <a:gd name="T6" fmla="*/ 4 w 12"/>
                    <a:gd name="T7" fmla="*/ 1 h 7"/>
                    <a:gd name="T8" fmla="*/ 4 w 12"/>
                    <a:gd name="T9" fmla="*/ 1 h 7"/>
                    <a:gd name="T10" fmla="*/ 4 w 12"/>
                    <a:gd name="T11" fmla="*/ 1 h 7"/>
                    <a:gd name="T12" fmla="*/ 4 w 12"/>
                    <a:gd name="T13" fmla="*/ 1 h 7"/>
                    <a:gd name="T14" fmla="*/ 4 w 12"/>
                    <a:gd name="T15" fmla="*/ 1 h 7"/>
                    <a:gd name="T16" fmla="*/ 4 w 12"/>
                    <a:gd name="T17" fmla="*/ 1 h 7"/>
                    <a:gd name="T18" fmla="*/ 4 w 12"/>
                    <a:gd name="T19" fmla="*/ 1 h 7"/>
                    <a:gd name="T20" fmla="*/ 4 w 12"/>
                    <a:gd name="T21" fmla="*/ 1 h 7"/>
                    <a:gd name="T22" fmla="*/ 4 w 12"/>
                    <a:gd name="T23" fmla="*/ 1 h 7"/>
                    <a:gd name="T24" fmla="*/ 4 w 12"/>
                    <a:gd name="T25" fmla="*/ 1 h 7"/>
                    <a:gd name="T26" fmla="*/ 4 w 12"/>
                    <a:gd name="T27" fmla="*/ 1 h 7"/>
                    <a:gd name="T28" fmla="*/ 4 w 12"/>
                    <a:gd name="T29" fmla="*/ 1 h 7"/>
                    <a:gd name="T30" fmla="*/ 4 w 12"/>
                    <a:gd name="T31" fmla="*/ 1 h 7"/>
                    <a:gd name="T32" fmla="*/ 4 w 12"/>
                    <a:gd name="T33" fmla="*/ 1 h 7"/>
                    <a:gd name="T34" fmla="*/ 4 w 12"/>
                    <a:gd name="T35" fmla="*/ 1 h 7"/>
                    <a:gd name="T36" fmla="*/ 4 w 12"/>
                    <a:gd name="T37" fmla="*/ 1 h 7"/>
                    <a:gd name="T38" fmla="*/ 4 w 12"/>
                    <a:gd name="T39" fmla="*/ 1 h 7"/>
                    <a:gd name="T40" fmla="*/ 4 w 12"/>
                    <a:gd name="T41" fmla="*/ 1 h 7"/>
                    <a:gd name="T42" fmla="*/ 4 w 12"/>
                    <a:gd name="T43" fmla="*/ 1 h 7"/>
                    <a:gd name="T44" fmla="*/ 5 w 12"/>
                    <a:gd name="T45" fmla="*/ 1 h 7"/>
                    <a:gd name="T46" fmla="*/ 6 w 12"/>
                    <a:gd name="T47" fmla="*/ 2 h 7"/>
                    <a:gd name="T48" fmla="*/ 6 w 12"/>
                    <a:gd name="T49" fmla="*/ 2 h 7"/>
                    <a:gd name="T50" fmla="*/ 5 w 12"/>
                    <a:gd name="T51" fmla="*/ 1 h 7"/>
                    <a:gd name="T52" fmla="*/ 4 w 12"/>
                    <a:gd name="T53" fmla="*/ 1 h 7"/>
                    <a:gd name="T54" fmla="*/ 3 w 12"/>
                    <a:gd name="T55" fmla="*/ 1 h 7"/>
                    <a:gd name="T56" fmla="*/ 3 w 12"/>
                    <a:gd name="T57" fmla="*/ 1 h 7"/>
                    <a:gd name="T58" fmla="*/ 4 w 12"/>
                    <a:gd name="T59" fmla="*/ 1 h 7"/>
                    <a:gd name="T60" fmla="*/ 4 w 12"/>
                    <a:gd name="T61" fmla="*/ 1 h 7"/>
                    <a:gd name="T62" fmla="*/ 3 w 12"/>
                    <a:gd name="T63" fmla="*/ 1 h 7"/>
                    <a:gd name="T64" fmla="*/ 3 w 12"/>
                    <a:gd name="T65" fmla="*/ 1 h 7"/>
                    <a:gd name="T66" fmla="*/ 3 w 12"/>
                    <a:gd name="T67" fmla="*/ 1 h 7"/>
                    <a:gd name="T68" fmla="*/ 3 w 12"/>
                    <a:gd name="T69" fmla="*/ 1 h 7"/>
                    <a:gd name="T70" fmla="*/ 3 w 12"/>
                    <a:gd name="T71" fmla="*/ 1 h 7"/>
                    <a:gd name="T72" fmla="*/ 3 w 12"/>
                    <a:gd name="T73" fmla="*/ 1 h 7"/>
                    <a:gd name="T74" fmla="*/ 3 w 12"/>
                    <a:gd name="T75" fmla="*/ 1 h 7"/>
                    <a:gd name="T76" fmla="*/ 3 w 12"/>
                    <a:gd name="T77" fmla="*/ 1 h 7"/>
                    <a:gd name="T78" fmla="*/ 3 w 12"/>
                    <a:gd name="T79" fmla="*/ 1 h 7"/>
                    <a:gd name="T80" fmla="*/ 3 w 12"/>
                    <a:gd name="T81" fmla="*/ 1 h 7"/>
                    <a:gd name="T82" fmla="*/ 3 w 12"/>
                    <a:gd name="T83" fmla="*/ 1 h 7"/>
                    <a:gd name="T84" fmla="*/ 3 w 12"/>
                    <a:gd name="T85" fmla="*/ 1 h 7"/>
                    <a:gd name="T86" fmla="*/ 3 w 12"/>
                    <a:gd name="T87" fmla="*/ 1 h 7"/>
                    <a:gd name="T88" fmla="*/ 3 w 12"/>
                    <a:gd name="T89" fmla="*/ 1 h 7"/>
                    <a:gd name="T90" fmla="*/ 3 w 12"/>
                    <a:gd name="T91" fmla="*/ 1 h 7"/>
                    <a:gd name="T92" fmla="*/ 3 w 12"/>
                    <a:gd name="T93" fmla="*/ 1 h 7"/>
                    <a:gd name="T94" fmla="*/ 3 w 12"/>
                    <a:gd name="T95" fmla="*/ 1 h 7"/>
                    <a:gd name="T96" fmla="*/ 3 w 12"/>
                    <a:gd name="T97" fmla="*/ 1 h 7"/>
                    <a:gd name="T98" fmla="*/ 3 w 12"/>
                    <a:gd name="T99" fmla="*/ 1 h 7"/>
                    <a:gd name="T100" fmla="*/ 3 w 12"/>
                    <a:gd name="T101" fmla="*/ 1 h 7"/>
                    <a:gd name="T102" fmla="*/ 3 w 12"/>
                    <a:gd name="T103" fmla="*/ 1 h 7"/>
                    <a:gd name="T104" fmla="*/ 3 w 12"/>
                    <a:gd name="T105" fmla="*/ 1 h 7"/>
                    <a:gd name="T106" fmla="*/ 2 w 12"/>
                    <a:gd name="T107" fmla="*/ 0 h 7"/>
                    <a:gd name="T108" fmla="*/ 2 w 12"/>
                    <a:gd name="T109" fmla="*/ 0 h 7"/>
                    <a:gd name="T110" fmla="*/ 3 w 12"/>
                    <a:gd name="T111" fmla="*/ 1 h 7"/>
                    <a:gd name="T112" fmla="*/ 3 w 12"/>
                    <a:gd name="T113" fmla="*/ 1 h 7"/>
                    <a:gd name="T114" fmla="*/ 2 w 12"/>
                    <a:gd name="T115" fmla="*/ 0 h 7"/>
                    <a:gd name="T116" fmla="*/ 2 w 12"/>
                    <a:gd name="T117" fmla="*/ 0 h 7"/>
                    <a:gd name="T118" fmla="*/ 2 w 12"/>
                    <a:gd name="T119" fmla="*/ 0 h 7"/>
                    <a:gd name="T120" fmla="*/ 2 w 12"/>
                    <a:gd name="T121" fmla="*/ 0 h 7"/>
                    <a:gd name="T122" fmla="*/ 2 w 12"/>
                    <a:gd name="T123" fmla="*/ 0 h 7"/>
                    <a:gd name="T124" fmla="*/ 2 w 12"/>
                    <a:gd name="T125" fmla="*/ 0 h 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 h="7">
                      <a:moveTo>
                        <a:pt x="8" y="5"/>
                      </a:moveTo>
                      <a:cubicBezTo>
                        <a:pt x="8" y="5"/>
                        <a:pt x="8" y="5"/>
                        <a:pt x="8" y="5"/>
                      </a:cubicBezTo>
                      <a:cubicBezTo>
                        <a:pt x="8" y="5"/>
                        <a:pt x="8" y="5"/>
                        <a:pt x="8" y="5"/>
                      </a:cubicBezTo>
                      <a:cubicBezTo>
                        <a:pt x="8" y="5"/>
                        <a:pt x="8" y="5"/>
                        <a:pt x="8" y="5"/>
                      </a:cubicBezTo>
                      <a:cubicBezTo>
                        <a:pt x="8" y="5"/>
                        <a:pt x="8" y="5"/>
                        <a:pt x="8" y="5"/>
                      </a:cubicBezTo>
                      <a:cubicBezTo>
                        <a:pt x="8" y="5"/>
                        <a:pt x="8" y="5"/>
                        <a:pt x="8" y="5"/>
                      </a:cubicBezTo>
                      <a:moveTo>
                        <a:pt x="8" y="5"/>
                      </a:moveTo>
                      <a:cubicBezTo>
                        <a:pt x="8" y="5"/>
                        <a:pt x="8" y="5"/>
                        <a:pt x="8" y="5"/>
                      </a:cubicBezTo>
                      <a:cubicBezTo>
                        <a:pt x="8" y="5"/>
                        <a:pt x="8" y="5"/>
                        <a:pt x="8" y="5"/>
                      </a:cubicBezTo>
                      <a:cubicBezTo>
                        <a:pt x="8" y="5"/>
                        <a:pt x="8" y="5"/>
                        <a:pt x="8" y="5"/>
                      </a:cubicBezTo>
                      <a:cubicBezTo>
                        <a:pt x="8" y="5"/>
                        <a:pt x="8" y="5"/>
                        <a:pt x="8" y="5"/>
                      </a:cubicBezTo>
                      <a:moveTo>
                        <a:pt x="8" y="5"/>
                      </a:move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moveTo>
                        <a:pt x="8" y="5"/>
                      </a:moveTo>
                      <a:cubicBezTo>
                        <a:pt x="8" y="5"/>
                        <a:pt x="8" y="5"/>
                        <a:pt x="8" y="5"/>
                      </a:cubicBezTo>
                      <a:cubicBezTo>
                        <a:pt x="8" y="5"/>
                        <a:pt x="8" y="5"/>
                        <a:pt x="8" y="5"/>
                      </a:cubicBezTo>
                      <a:cubicBezTo>
                        <a:pt x="8" y="5"/>
                        <a:pt x="8" y="5"/>
                        <a:pt x="8" y="5"/>
                      </a:cubicBezTo>
                      <a:cubicBezTo>
                        <a:pt x="9" y="5"/>
                        <a:pt x="10" y="5"/>
                        <a:pt x="10" y="6"/>
                      </a:cubicBezTo>
                      <a:cubicBezTo>
                        <a:pt x="10" y="6"/>
                        <a:pt x="11" y="6"/>
                        <a:pt x="12" y="7"/>
                      </a:cubicBezTo>
                      <a:cubicBezTo>
                        <a:pt x="12" y="7"/>
                        <a:pt x="12" y="7"/>
                        <a:pt x="12" y="7"/>
                      </a:cubicBezTo>
                      <a:cubicBezTo>
                        <a:pt x="11" y="6"/>
                        <a:pt x="10" y="6"/>
                        <a:pt x="10" y="6"/>
                      </a:cubicBezTo>
                      <a:cubicBezTo>
                        <a:pt x="10" y="5"/>
                        <a:pt x="9" y="5"/>
                        <a:pt x="8" y="5"/>
                      </a:cubicBezTo>
                      <a:moveTo>
                        <a:pt x="6" y="4"/>
                      </a:moveTo>
                      <a:cubicBezTo>
                        <a:pt x="6" y="4"/>
                        <a:pt x="6" y="4"/>
                        <a:pt x="6" y="4"/>
                      </a:cubicBezTo>
                      <a:cubicBezTo>
                        <a:pt x="6" y="4"/>
                        <a:pt x="6" y="5"/>
                        <a:pt x="8" y="5"/>
                      </a:cubicBezTo>
                      <a:cubicBezTo>
                        <a:pt x="8" y="5"/>
                        <a:pt x="8" y="5"/>
                        <a:pt x="8" y="5"/>
                      </a:cubicBezTo>
                      <a:cubicBezTo>
                        <a:pt x="6" y="5"/>
                        <a:pt x="6" y="4"/>
                        <a:pt x="6" y="4"/>
                      </a:cubicBezTo>
                      <a:moveTo>
                        <a:pt x="5" y="4"/>
                      </a:move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moveTo>
                        <a:pt x="4" y="2"/>
                      </a:moveTo>
                      <a:cubicBezTo>
                        <a:pt x="4" y="2"/>
                        <a:pt x="4" y="2"/>
                        <a:pt x="4" y="2"/>
                      </a:cubicBezTo>
                      <a:cubicBezTo>
                        <a:pt x="4" y="2"/>
                        <a:pt x="3" y="4"/>
                        <a:pt x="5" y="4"/>
                      </a:cubicBezTo>
                      <a:cubicBezTo>
                        <a:pt x="5" y="4"/>
                        <a:pt x="5" y="4"/>
                        <a:pt x="5" y="4"/>
                      </a:cubicBezTo>
                      <a:cubicBezTo>
                        <a:pt x="3" y="4"/>
                        <a:pt x="5" y="2"/>
                        <a:pt x="4" y="2"/>
                      </a:cubicBezTo>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moveTo>
                        <a:pt x="2" y="0"/>
                      </a:moveTo>
                      <a:cubicBezTo>
                        <a:pt x="2" y="0"/>
                        <a:pt x="2" y="0"/>
                        <a:pt x="2" y="0"/>
                      </a:cubicBezTo>
                      <a:cubicBezTo>
                        <a:pt x="3" y="0"/>
                        <a:pt x="0" y="2"/>
                        <a:pt x="3" y="2"/>
                      </a:cubicBezTo>
                      <a:cubicBezTo>
                        <a:pt x="3" y="2"/>
                        <a:pt x="3" y="2"/>
                        <a:pt x="3" y="2"/>
                      </a:cubicBezTo>
                      <a:cubicBezTo>
                        <a:pt x="0" y="2"/>
                        <a:pt x="3"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4" name="Freeform 11755">
                  <a:extLst>
                    <a:ext uri="{FF2B5EF4-FFF2-40B4-BE49-F238E27FC236}">
                      <a16:creationId xmlns:a16="http://schemas.microsoft.com/office/drawing/2014/main" id="{A7857173-60C5-F908-BD62-E99492C6AD9D}"/>
                    </a:ext>
                  </a:extLst>
                </p:cNvPr>
                <p:cNvSpPr>
                  <a:spLocks/>
                </p:cNvSpPr>
                <p:nvPr/>
              </p:nvSpPr>
              <p:spPr bwMode="auto">
                <a:xfrm>
                  <a:off x="4665" y="2528"/>
                  <a:ext cx="13" cy="15"/>
                </a:xfrm>
                <a:custGeom>
                  <a:avLst/>
                  <a:gdLst>
                    <a:gd name="T0" fmla="*/ 7 w 16"/>
                    <a:gd name="T1" fmla="*/ 0 h 18"/>
                    <a:gd name="T2" fmla="*/ 5 w 16"/>
                    <a:gd name="T3" fmla="*/ 2 h 18"/>
                    <a:gd name="T4" fmla="*/ 5 w 16"/>
                    <a:gd name="T5" fmla="*/ 2 h 18"/>
                    <a:gd name="T6" fmla="*/ 5 w 16"/>
                    <a:gd name="T7" fmla="*/ 2 h 18"/>
                    <a:gd name="T8" fmla="*/ 5 w 16"/>
                    <a:gd name="T9" fmla="*/ 2 h 18"/>
                    <a:gd name="T10" fmla="*/ 2 w 16"/>
                    <a:gd name="T11" fmla="*/ 3 h 18"/>
                    <a:gd name="T12" fmla="*/ 2 w 16"/>
                    <a:gd name="T13" fmla="*/ 3 h 18"/>
                    <a:gd name="T14" fmla="*/ 2 w 16"/>
                    <a:gd name="T15" fmla="*/ 3 h 18"/>
                    <a:gd name="T16" fmla="*/ 2 w 16"/>
                    <a:gd name="T17" fmla="*/ 3 h 18"/>
                    <a:gd name="T18" fmla="*/ 2 w 16"/>
                    <a:gd name="T19" fmla="*/ 3 h 18"/>
                    <a:gd name="T20" fmla="*/ 2 w 16"/>
                    <a:gd name="T21" fmla="*/ 3 h 18"/>
                    <a:gd name="T22" fmla="*/ 1 w 16"/>
                    <a:gd name="T23" fmla="*/ 5 h 18"/>
                    <a:gd name="T24" fmla="*/ 2 w 16"/>
                    <a:gd name="T25" fmla="*/ 6 h 18"/>
                    <a:gd name="T26" fmla="*/ 2 w 16"/>
                    <a:gd name="T27" fmla="*/ 6 h 18"/>
                    <a:gd name="T28" fmla="*/ 2 w 16"/>
                    <a:gd name="T29" fmla="*/ 6 h 18"/>
                    <a:gd name="T30" fmla="*/ 2 w 16"/>
                    <a:gd name="T31" fmla="*/ 6 h 18"/>
                    <a:gd name="T32" fmla="*/ 2 w 16"/>
                    <a:gd name="T33" fmla="*/ 7 h 18"/>
                    <a:gd name="T34" fmla="*/ 2 w 16"/>
                    <a:gd name="T35" fmla="*/ 7 h 18"/>
                    <a:gd name="T36" fmla="*/ 2 w 16"/>
                    <a:gd name="T37" fmla="*/ 7 h 18"/>
                    <a:gd name="T38" fmla="*/ 2 w 16"/>
                    <a:gd name="T39" fmla="*/ 7 h 18"/>
                    <a:gd name="T40" fmla="*/ 2 w 16"/>
                    <a:gd name="T41" fmla="*/ 7 h 18"/>
                    <a:gd name="T42" fmla="*/ 2 w 16"/>
                    <a:gd name="T43" fmla="*/ 7 h 18"/>
                    <a:gd name="T44" fmla="*/ 2 w 16"/>
                    <a:gd name="T45" fmla="*/ 8 h 18"/>
                    <a:gd name="T46" fmla="*/ 2 w 16"/>
                    <a:gd name="T47" fmla="*/ 8 h 18"/>
                    <a:gd name="T48" fmla="*/ 2 w 16"/>
                    <a:gd name="T49" fmla="*/ 8 h 18"/>
                    <a:gd name="T50" fmla="*/ 2 w 16"/>
                    <a:gd name="T51" fmla="*/ 8 h 18"/>
                    <a:gd name="T52" fmla="*/ 2 w 16"/>
                    <a:gd name="T53" fmla="*/ 8 h 18"/>
                    <a:gd name="T54" fmla="*/ 2 w 16"/>
                    <a:gd name="T55" fmla="*/ 8 h 18"/>
                    <a:gd name="T56" fmla="*/ 4 w 16"/>
                    <a:gd name="T57" fmla="*/ 8 h 18"/>
                    <a:gd name="T58" fmla="*/ 4 w 16"/>
                    <a:gd name="T59" fmla="*/ 8 h 18"/>
                    <a:gd name="T60" fmla="*/ 4 w 16"/>
                    <a:gd name="T61" fmla="*/ 8 h 18"/>
                    <a:gd name="T62" fmla="*/ 4 w 16"/>
                    <a:gd name="T63" fmla="*/ 8 h 18"/>
                    <a:gd name="T64" fmla="*/ 4 w 16"/>
                    <a:gd name="T65" fmla="*/ 8 h 18"/>
                    <a:gd name="T66" fmla="*/ 4 w 16"/>
                    <a:gd name="T67" fmla="*/ 8 h 18"/>
                    <a:gd name="T68" fmla="*/ 4 w 16"/>
                    <a:gd name="T69" fmla="*/ 8 h 18"/>
                    <a:gd name="T70" fmla="*/ 4 w 16"/>
                    <a:gd name="T71" fmla="*/ 8 h 18"/>
                    <a:gd name="T72" fmla="*/ 4 w 16"/>
                    <a:gd name="T73" fmla="*/ 8 h 18"/>
                    <a:gd name="T74" fmla="*/ 4 w 16"/>
                    <a:gd name="T75" fmla="*/ 8 h 18"/>
                    <a:gd name="T76" fmla="*/ 4 w 16"/>
                    <a:gd name="T77" fmla="*/ 8 h 18"/>
                    <a:gd name="T78" fmla="*/ 5 w 16"/>
                    <a:gd name="T79" fmla="*/ 8 h 18"/>
                    <a:gd name="T80" fmla="*/ 6 w 16"/>
                    <a:gd name="T81" fmla="*/ 9 h 18"/>
                    <a:gd name="T82" fmla="*/ 6 w 16"/>
                    <a:gd name="T83" fmla="*/ 8 h 18"/>
                    <a:gd name="T84" fmla="*/ 6 w 16"/>
                    <a:gd name="T85" fmla="*/ 8 h 18"/>
                    <a:gd name="T86" fmla="*/ 6 w 16"/>
                    <a:gd name="T87" fmla="*/ 8 h 18"/>
                    <a:gd name="T88" fmla="*/ 6 w 16"/>
                    <a:gd name="T89" fmla="*/ 8 h 18"/>
                    <a:gd name="T90" fmla="*/ 5 w 16"/>
                    <a:gd name="T91" fmla="*/ 8 h 18"/>
                    <a:gd name="T92" fmla="*/ 5 w 16"/>
                    <a:gd name="T93" fmla="*/ 7 h 18"/>
                    <a:gd name="T94" fmla="*/ 5 w 16"/>
                    <a:gd name="T95" fmla="*/ 7 h 18"/>
                    <a:gd name="T96" fmla="*/ 4 w 16"/>
                    <a:gd name="T97" fmla="*/ 7 h 18"/>
                    <a:gd name="T98" fmla="*/ 4 w 16"/>
                    <a:gd name="T99" fmla="*/ 7 h 18"/>
                    <a:gd name="T100" fmla="*/ 4 w 16"/>
                    <a:gd name="T101" fmla="*/ 7 h 18"/>
                    <a:gd name="T102" fmla="*/ 3 w 16"/>
                    <a:gd name="T103" fmla="*/ 5 h 18"/>
                    <a:gd name="T104" fmla="*/ 4 w 16"/>
                    <a:gd name="T105" fmla="*/ 3 h 18"/>
                    <a:gd name="T106" fmla="*/ 5 w 16"/>
                    <a:gd name="T107" fmla="*/ 3 h 18"/>
                    <a:gd name="T108" fmla="*/ 7 w 16"/>
                    <a:gd name="T109" fmla="*/ 2 h 18"/>
                    <a:gd name="T110" fmla="*/ 7 w 16"/>
                    <a:gd name="T111" fmla="*/ 1 h 18"/>
                    <a:gd name="T112" fmla="*/ 7 w 16"/>
                    <a:gd name="T113" fmla="*/ 1 h 18"/>
                    <a:gd name="T114" fmla="*/ 7 w 16"/>
                    <a:gd name="T115" fmla="*/ 1 h 18"/>
                    <a:gd name="T116" fmla="*/ 7 w 16"/>
                    <a:gd name="T117" fmla="*/ 0 h 18"/>
                    <a:gd name="T118" fmla="*/ 7 w 16"/>
                    <a:gd name="T119" fmla="*/ 0 h 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 h="18">
                      <a:moveTo>
                        <a:pt x="16" y="0"/>
                      </a:moveTo>
                      <a:cubicBezTo>
                        <a:pt x="14" y="1"/>
                        <a:pt x="11" y="1"/>
                        <a:pt x="11" y="2"/>
                      </a:cubicBezTo>
                      <a:cubicBezTo>
                        <a:pt x="11" y="2"/>
                        <a:pt x="11" y="2"/>
                        <a:pt x="11" y="2"/>
                      </a:cubicBezTo>
                      <a:cubicBezTo>
                        <a:pt x="11" y="2"/>
                        <a:pt x="11" y="2"/>
                        <a:pt x="11" y="2"/>
                      </a:cubicBezTo>
                      <a:cubicBezTo>
                        <a:pt x="11" y="2"/>
                        <a:pt x="11" y="2"/>
                        <a:pt x="11" y="2"/>
                      </a:cubicBezTo>
                      <a:cubicBezTo>
                        <a:pt x="11" y="3"/>
                        <a:pt x="6" y="3"/>
                        <a:pt x="6" y="4"/>
                      </a:cubicBezTo>
                      <a:cubicBezTo>
                        <a:pt x="6" y="4"/>
                        <a:pt x="6" y="4"/>
                        <a:pt x="6" y="5"/>
                      </a:cubicBezTo>
                      <a:cubicBezTo>
                        <a:pt x="6" y="5"/>
                        <a:pt x="6" y="5"/>
                        <a:pt x="6" y="5"/>
                      </a:cubicBezTo>
                      <a:cubicBezTo>
                        <a:pt x="6" y="5"/>
                        <a:pt x="3" y="6"/>
                        <a:pt x="3" y="7"/>
                      </a:cubicBezTo>
                      <a:cubicBezTo>
                        <a:pt x="3" y="7"/>
                        <a:pt x="3" y="7"/>
                        <a:pt x="3" y="7"/>
                      </a:cubicBezTo>
                      <a:cubicBezTo>
                        <a:pt x="3" y="7"/>
                        <a:pt x="4" y="7"/>
                        <a:pt x="4" y="7"/>
                      </a:cubicBezTo>
                      <a:cubicBezTo>
                        <a:pt x="4" y="8"/>
                        <a:pt x="1" y="9"/>
                        <a:pt x="1" y="10"/>
                      </a:cubicBezTo>
                      <a:cubicBezTo>
                        <a:pt x="1" y="10"/>
                        <a:pt x="1" y="11"/>
                        <a:pt x="2" y="11"/>
                      </a:cubicBezTo>
                      <a:cubicBezTo>
                        <a:pt x="2" y="11"/>
                        <a:pt x="2" y="11"/>
                        <a:pt x="2" y="11"/>
                      </a:cubicBezTo>
                      <a:cubicBezTo>
                        <a:pt x="2" y="11"/>
                        <a:pt x="2" y="11"/>
                        <a:pt x="2" y="11"/>
                      </a:cubicBezTo>
                      <a:cubicBezTo>
                        <a:pt x="2" y="11"/>
                        <a:pt x="2" y="11"/>
                        <a:pt x="2" y="11"/>
                      </a:cubicBezTo>
                      <a:cubicBezTo>
                        <a:pt x="3" y="11"/>
                        <a:pt x="0"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4" y="13"/>
                        <a:pt x="4" y="13"/>
                      </a:cubicBezTo>
                      <a:cubicBezTo>
                        <a:pt x="5" y="13"/>
                        <a:pt x="3"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10" y="16"/>
                        <a:pt x="10" y="17"/>
                      </a:cubicBezTo>
                      <a:cubicBezTo>
                        <a:pt x="10" y="17"/>
                        <a:pt x="11" y="17"/>
                        <a:pt x="12" y="18"/>
                      </a:cubicBezTo>
                      <a:cubicBezTo>
                        <a:pt x="12" y="17"/>
                        <a:pt x="13" y="16"/>
                        <a:pt x="14" y="16"/>
                      </a:cubicBezTo>
                      <a:cubicBezTo>
                        <a:pt x="14" y="16"/>
                        <a:pt x="14" y="16"/>
                        <a:pt x="13" y="16"/>
                      </a:cubicBezTo>
                      <a:cubicBezTo>
                        <a:pt x="13" y="16"/>
                        <a:pt x="13" y="16"/>
                        <a:pt x="13" y="16"/>
                      </a:cubicBezTo>
                      <a:cubicBezTo>
                        <a:pt x="13" y="16"/>
                        <a:pt x="13" y="16"/>
                        <a:pt x="13" y="16"/>
                      </a:cubicBezTo>
                      <a:cubicBezTo>
                        <a:pt x="12" y="16"/>
                        <a:pt x="11" y="15"/>
                        <a:pt x="11" y="15"/>
                      </a:cubicBezTo>
                      <a:cubicBezTo>
                        <a:pt x="11" y="15"/>
                        <a:pt x="11" y="14"/>
                        <a:pt x="10" y="14"/>
                      </a:cubicBezTo>
                      <a:cubicBezTo>
                        <a:pt x="10" y="14"/>
                        <a:pt x="10" y="14"/>
                        <a:pt x="10" y="14"/>
                      </a:cubicBezTo>
                      <a:cubicBezTo>
                        <a:pt x="8" y="14"/>
                        <a:pt x="10" y="13"/>
                        <a:pt x="8" y="13"/>
                      </a:cubicBezTo>
                      <a:cubicBezTo>
                        <a:pt x="8" y="13"/>
                        <a:pt x="8" y="13"/>
                        <a:pt x="8" y="13"/>
                      </a:cubicBezTo>
                      <a:cubicBezTo>
                        <a:pt x="8" y="13"/>
                        <a:pt x="8" y="13"/>
                        <a:pt x="8" y="13"/>
                      </a:cubicBezTo>
                      <a:cubicBezTo>
                        <a:pt x="5" y="13"/>
                        <a:pt x="9" y="11"/>
                        <a:pt x="7" y="10"/>
                      </a:cubicBezTo>
                      <a:cubicBezTo>
                        <a:pt x="4" y="9"/>
                        <a:pt x="10" y="7"/>
                        <a:pt x="8" y="7"/>
                      </a:cubicBezTo>
                      <a:cubicBezTo>
                        <a:pt x="7" y="6"/>
                        <a:pt x="12" y="5"/>
                        <a:pt x="11" y="4"/>
                      </a:cubicBezTo>
                      <a:cubicBezTo>
                        <a:pt x="10" y="3"/>
                        <a:pt x="14" y="3"/>
                        <a:pt x="16" y="2"/>
                      </a:cubicBezTo>
                      <a:cubicBezTo>
                        <a:pt x="16" y="2"/>
                        <a:pt x="16" y="1"/>
                        <a:pt x="16" y="1"/>
                      </a:cubicBezTo>
                      <a:cubicBezTo>
                        <a:pt x="16" y="1"/>
                        <a:pt x="16" y="1"/>
                        <a:pt x="16" y="1"/>
                      </a:cubicBezTo>
                      <a:cubicBezTo>
                        <a:pt x="16" y="1"/>
                        <a:pt x="16" y="1"/>
                        <a:pt x="16" y="1"/>
                      </a:cubicBezTo>
                      <a:cubicBezTo>
                        <a:pt x="16" y="0"/>
                        <a:pt x="16" y="0"/>
                        <a:pt x="16" y="0"/>
                      </a:cubicBezTo>
                      <a:cubicBezTo>
                        <a:pt x="16" y="0"/>
                        <a:pt x="16" y="0"/>
                        <a:pt x="16" y="0"/>
                      </a:cubicBezTo>
                    </a:path>
                  </a:pathLst>
                </a:custGeom>
                <a:solidFill>
                  <a:srgbClr val="A985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5" name="Freeform 11756">
                  <a:extLst>
                    <a:ext uri="{FF2B5EF4-FFF2-40B4-BE49-F238E27FC236}">
                      <a16:creationId xmlns:a16="http://schemas.microsoft.com/office/drawing/2014/main" id="{EA996DCA-4FBF-85C9-430D-9C9D0C633C79}"/>
                    </a:ext>
                  </a:extLst>
                </p:cNvPr>
                <p:cNvSpPr>
                  <a:spLocks/>
                </p:cNvSpPr>
                <p:nvPr/>
              </p:nvSpPr>
              <p:spPr bwMode="auto">
                <a:xfrm>
                  <a:off x="4700" y="2537"/>
                  <a:ext cx="1" cy="1"/>
                </a:xfrm>
                <a:custGeom>
                  <a:avLst/>
                  <a:gdLst>
                    <a:gd name="T0" fmla="*/ 0 w 1"/>
                    <a:gd name="T1" fmla="*/ 0 h 1"/>
                    <a:gd name="T2" fmla="*/ 0 w 1"/>
                    <a:gd name="T3" fmla="*/ 0 h 1"/>
                    <a:gd name="T4" fmla="*/ 1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1" y="0"/>
                        <a:pt x="1" y="0"/>
                        <a:pt x="1" y="0"/>
                      </a:cubicBezTo>
                      <a:cubicBezTo>
                        <a:pt x="1" y="0"/>
                        <a:pt x="1" y="0"/>
                        <a:pt x="1" y="0"/>
                      </a:cubicBezTo>
                      <a:cubicBezTo>
                        <a:pt x="1" y="0"/>
                        <a:pt x="1" y="0"/>
                        <a:pt x="0"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6" name="Freeform 11757">
                  <a:extLst>
                    <a:ext uri="{FF2B5EF4-FFF2-40B4-BE49-F238E27FC236}">
                      <a16:creationId xmlns:a16="http://schemas.microsoft.com/office/drawing/2014/main" id="{798660FF-3294-F75F-5775-549C0DF53C21}"/>
                    </a:ext>
                  </a:extLst>
                </p:cNvPr>
                <p:cNvSpPr>
                  <a:spLocks/>
                </p:cNvSpPr>
                <p:nvPr/>
              </p:nvSpPr>
              <p:spPr bwMode="auto">
                <a:xfrm>
                  <a:off x="4701" y="2537"/>
                  <a:ext cx="1" cy="1"/>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1" y="0"/>
                        <a:pt x="1" y="1"/>
                      </a:cubicBezTo>
                      <a:cubicBezTo>
                        <a:pt x="1" y="1"/>
                        <a:pt x="1" y="1"/>
                        <a:pt x="1" y="1"/>
                      </a:cubicBezTo>
                      <a:cubicBezTo>
                        <a:pt x="1" y="0"/>
                        <a:pt x="0" y="0"/>
                        <a:pt x="0"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7" name="Freeform 11758">
                  <a:extLst>
                    <a:ext uri="{FF2B5EF4-FFF2-40B4-BE49-F238E27FC236}">
                      <a16:creationId xmlns:a16="http://schemas.microsoft.com/office/drawing/2014/main" id="{DE77A28E-9F34-A715-1A3A-8F8E0D2DC838}"/>
                    </a:ext>
                  </a:extLst>
                </p:cNvPr>
                <p:cNvSpPr>
                  <a:spLocks/>
                </p:cNvSpPr>
                <p:nvPr/>
              </p:nvSpPr>
              <p:spPr bwMode="auto">
                <a:xfrm>
                  <a:off x="4703" y="2534"/>
                  <a:ext cx="4" cy="1"/>
                </a:xfrm>
                <a:custGeom>
                  <a:avLst/>
                  <a:gdLst>
                    <a:gd name="T0" fmla="*/ 1 w 5"/>
                    <a:gd name="T1" fmla="*/ 0 h 1"/>
                    <a:gd name="T2" fmla="*/ 2 w 5"/>
                    <a:gd name="T3" fmla="*/ 1 h 1"/>
                    <a:gd name="T4" fmla="*/ 2 w 5"/>
                    <a:gd name="T5" fmla="*/ 1 h 1"/>
                    <a:gd name="T6" fmla="*/ 2 w 5"/>
                    <a:gd name="T7" fmla="*/ 1 h 1"/>
                    <a:gd name="T8" fmla="*/ 2 w 5"/>
                    <a:gd name="T9" fmla="*/ 1 h 1"/>
                    <a:gd name="T10" fmla="*/ 1 w 5"/>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
                      <a:moveTo>
                        <a:pt x="1" y="0"/>
                      </a:moveTo>
                      <a:cubicBezTo>
                        <a:pt x="0" y="1"/>
                        <a:pt x="2" y="1"/>
                        <a:pt x="3" y="1"/>
                      </a:cubicBezTo>
                      <a:cubicBezTo>
                        <a:pt x="4" y="1"/>
                        <a:pt x="5" y="1"/>
                        <a:pt x="5" y="1"/>
                      </a:cubicBezTo>
                      <a:cubicBezTo>
                        <a:pt x="5" y="1"/>
                        <a:pt x="5" y="1"/>
                        <a:pt x="5" y="1"/>
                      </a:cubicBezTo>
                      <a:cubicBezTo>
                        <a:pt x="5" y="1"/>
                        <a:pt x="4" y="1"/>
                        <a:pt x="4" y="1"/>
                      </a:cubicBezTo>
                      <a:cubicBezTo>
                        <a:pt x="4" y="1"/>
                        <a:pt x="1" y="0"/>
                        <a:pt x="1"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8" name="Freeform 11759">
                  <a:extLst>
                    <a:ext uri="{FF2B5EF4-FFF2-40B4-BE49-F238E27FC236}">
                      <a16:creationId xmlns:a16="http://schemas.microsoft.com/office/drawing/2014/main" id="{DEC2C047-C8FF-97BB-EE5F-B45AFA33D17A}"/>
                    </a:ext>
                  </a:extLst>
                </p:cNvPr>
                <p:cNvSpPr>
                  <a:spLocks/>
                </p:cNvSpPr>
                <p:nvPr/>
              </p:nvSpPr>
              <p:spPr bwMode="auto">
                <a:xfrm>
                  <a:off x="4695" y="2534"/>
                  <a:ext cx="2" cy="1"/>
                </a:xfrm>
                <a:custGeom>
                  <a:avLst/>
                  <a:gdLst>
                    <a:gd name="T0" fmla="*/ 0 w 2"/>
                    <a:gd name="T1" fmla="*/ 0 h 1"/>
                    <a:gd name="T2" fmla="*/ 0 w 2"/>
                    <a:gd name="T3" fmla="*/ 0 h 1"/>
                    <a:gd name="T4" fmla="*/ 1 w 2"/>
                    <a:gd name="T5" fmla="*/ 1 h 1"/>
                    <a:gd name="T6" fmla="*/ 2 w 2"/>
                    <a:gd name="T7" fmla="*/ 0 h 1"/>
                    <a:gd name="T8" fmla="*/ 2 w 2"/>
                    <a:gd name="T9" fmla="*/ 0 h 1"/>
                    <a:gd name="T10" fmla="*/ 2 w 2"/>
                    <a:gd name="T11" fmla="*/ 0 h 1"/>
                    <a:gd name="T12" fmla="*/ 0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cubicBezTo>
                        <a:pt x="0" y="0"/>
                        <a:pt x="0" y="0"/>
                        <a:pt x="0" y="0"/>
                      </a:cubicBezTo>
                      <a:cubicBezTo>
                        <a:pt x="0" y="0"/>
                        <a:pt x="1" y="1"/>
                        <a:pt x="1" y="1"/>
                      </a:cubicBezTo>
                      <a:cubicBezTo>
                        <a:pt x="2" y="1"/>
                        <a:pt x="2" y="1"/>
                        <a:pt x="2" y="0"/>
                      </a:cubicBezTo>
                      <a:cubicBezTo>
                        <a:pt x="2" y="0"/>
                        <a:pt x="2" y="0"/>
                        <a:pt x="2" y="0"/>
                      </a:cubicBezTo>
                      <a:cubicBezTo>
                        <a:pt x="2" y="0"/>
                        <a:pt x="2" y="0"/>
                        <a:pt x="2" y="0"/>
                      </a:cubicBezTo>
                      <a:cubicBezTo>
                        <a:pt x="2" y="0"/>
                        <a:pt x="1" y="0"/>
                        <a:pt x="0"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79" name="Freeform 11760">
                  <a:extLst>
                    <a:ext uri="{FF2B5EF4-FFF2-40B4-BE49-F238E27FC236}">
                      <a16:creationId xmlns:a16="http://schemas.microsoft.com/office/drawing/2014/main" id="{4E50CC2B-E49E-1A2B-EB6F-BB422DEA4BDD}"/>
                    </a:ext>
                  </a:extLst>
                </p:cNvPr>
                <p:cNvSpPr>
                  <a:spLocks noEditPoints="1"/>
                </p:cNvSpPr>
                <p:nvPr/>
              </p:nvSpPr>
              <p:spPr bwMode="auto">
                <a:xfrm>
                  <a:off x="4698" y="2531"/>
                  <a:ext cx="7" cy="1"/>
                </a:xfrm>
                <a:custGeom>
                  <a:avLst/>
                  <a:gdLst>
                    <a:gd name="T0" fmla="*/ 2 w 9"/>
                    <a:gd name="T1" fmla="*/ 0 h 1"/>
                    <a:gd name="T2" fmla="*/ 2 w 9"/>
                    <a:gd name="T3" fmla="*/ 1 h 1"/>
                    <a:gd name="T4" fmla="*/ 2 w 9"/>
                    <a:gd name="T5" fmla="*/ 1 h 1"/>
                    <a:gd name="T6" fmla="*/ 2 w 9"/>
                    <a:gd name="T7" fmla="*/ 1 h 1"/>
                    <a:gd name="T8" fmla="*/ 3 w 9"/>
                    <a:gd name="T9" fmla="*/ 1 h 1"/>
                    <a:gd name="T10" fmla="*/ 2 w 9"/>
                    <a:gd name="T11" fmla="*/ 1 h 1"/>
                    <a:gd name="T12" fmla="*/ 2 w 9"/>
                    <a:gd name="T13" fmla="*/ 1 h 1"/>
                    <a:gd name="T14" fmla="*/ 2 w 9"/>
                    <a:gd name="T15" fmla="*/ 0 h 1"/>
                    <a:gd name="T16" fmla="*/ 3 w 9"/>
                    <a:gd name="T17" fmla="*/ 0 h 1"/>
                    <a:gd name="T18" fmla="*/ 3 w 9"/>
                    <a:gd name="T19" fmla="*/ 0 h 1"/>
                    <a:gd name="T20" fmla="*/ 3 w 9"/>
                    <a:gd name="T21" fmla="*/ 1 h 1"/>
                    <a:gd name="T22" fmla="*/ 3 w 9"/>
                    <a:gd name="T23" fmla="*/ 0 h 1"/>
                    <a:gd name="T24" fmla="*/ 3 w 9"/>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1">
                      <a:moveTo>
                        <a:pt x="2" y="0"/>
                      </a:moveTo>
                      <a:cubicBezTo>
                        <a:pt x="2" y="0"/>
                        <a:pt x="2" y="0"/>
                        <a:pt x="2" y="1"/>
                      </a:cubicBezTo>
                      <a:cubicBezTo>
                        <a:pt x="0" y="1"/>
                        <a:pt x="5" y="1"/>
                        <a:pt x="5" y="1"/>
                      </a:cubicBezTo>
                      <a:cubicBezTo>
                        <a:pt x="5" y="1"/>
                        <a:pt x="5" y="1"/>
                        <a:pt x="5" y="1"/>
                      </a:cubicBezTo>
                      <a:cubicBezTo>
                        <a:pt x="6" y="1"/>
                        <a:pt x="8" y="1"/>
                        <a:pt x="9" y="1"/>
                      </a:cubicBezTo>
                      <a:cubicBezTo>
                        <a:pt x="8" y="1"/>
                        <a:pt x="6" y="1"/>
                        <a:pt x="5" y="1"/>
                      </a:cubicBezTo>
                      <a:cubicBezTo>
                        <a:pt x="4" y="1"/>
                        <a:pt x="4" y="1"/>
                        <a:pt x="4" y="1"/>
                      </a:cubicBezTo>
                      <a:cubicBezTo>
                        <a:pt x="3" y="1"/>
                        <a:pt x="3" y="0"/>
                        <a:pt x="2" y="0"/>
                      </a:cubicBezTo>
                      <a:moveTo>
                        <a:pt x="9" y="0"/>
                      </a:moveTo>
                      <a:cubicBezTo>
                        <a:pt x="9" y="0"/>
                        <a:pt x="9" y="0"/>
                        <a:pt x="9" y="0"/>
                      </a:cubicBezTo>
                      <a:cubicBezTo>
                        <a:pt x="9" y="0"/>
                        <a:pt x="9" y="0"/>
                        <a:pt x="9" y="1"/>
                      </a:cubicBezTo>
                      <a:cubicBezTo>
                        <a:pt x="9" y="1"/>
                        <a:pt x="9" y="0"/>
                        <a:pt x="9" y="0"/>
                      </a:cubicBezTo>
                      <a:cubicBezTo>
                        <a:pt x="9" y="0"/>
                        <a:pt x="9" y="0"/>
                        <a:pt x="9"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0" name="Freeform 11761">
                  <a:extLst>
                    <a:ext uri="{FF2B5EF4-FFF2-40B4-BE49-F238E27FC236}">
                      <a16:creationId xmlns:a16="http://schemas.microsoft.com/office/drawing/2014/main" id="{487DD7E0-55FA-790D-149F-CCBCBBC82A34}"/>
                    </a:ext>
                  </a:extLst>
                </p:cNvPr>
                <p:cNvSpPr>
                  <a:spLocks/>
                </p:cNvSpPr>
                <p:nvPr/>
              </p:nvSpPr>
              <p:spPr bwMode="auto">
                <a:xfrm>
                  <a:off x="4707" y="2533"/>
                  <a:ext cx="3" cy="1"/>
                </a:xfrm>
                <a:custGeom>
                  <a:avLst/>
                  <a:gdLst>
                    <a:gd name="T0" fmla="*/ 1 w 4"/>
                    <a:gd name="T1" fmla="*/ 0 h 1"/>
                    <a:gd name="T2" fmla="*/ 0 w 4"/>
                    <a:gd name="T3" fmla="*/ 0 h 1"/>
                    <a:gd name="T4" fmla="*/ 2 w 4"/>
                    <a:gd name="T5" fmla="*/ 1 h 1"/>
                    <a:gd name="T6" fmla="*/ 1 w 4"/>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
                      <a:moveTo>
                        <a:pt x="1" y="0"/>
                      </a:moveTo>
                      <a:cubicBezTo>
                        <a:pt x="1" y="0"/>
                        <a:pt x="1" y="0"/>
                        <a:pt x="0" y="0"/>
                      </a:cubicBezTo>
                      <a:cubicBezTo>
                        <a:pt x="1" y="0"/>
                        <a:pt x="2" y="1"/>
                        <a:pt x="2" y="1"/>
                      </a:cubicBezTo>
                      <a:cubicBezTo>
                        <a:pt x="4" y="1"/>
                        <a:pt x="3" y="0"/>
                        <a:pt x="1"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1" name="Freeform 11762">
                  <a:extLst>
                    <a:ext uri="{FF2B5EF4-FFF2-40B4-BE49-F238E27FC236}">
                      <a16:creationId xmlns:a16="http://schemas.microsoft.com/office/drawing/2014/main" id="{AC8A3073-9D2C-6117-52F3-4D93CA944086}"/>
                    </a:ext>
                  </a:extLst>
                </p:cNvPr>
                <p:cNvSpPr>
                  <a:spLocks/>
                </p:cNvSpPr>
                <p:nvPr/>
              </p:nvSpPr>
              <p:spPr bwMode="auto">
                <a:xfrm>
                  <a:off x="4706" y="2533"/>
                  <a:ext cx="2" cy="1"/>
                </a:xfrm>
                <a:custGeom>
                  <a:avLst/>
                  <a:gdLst>
                    <a:gd name="T0" fmla="*/ 1 w 2"/>
                    <a:gd name="T1" fmla="*/ 0 h 1"/>
                    <a:gd name="T2" fmla="*/ 0 w 2"/>
                    <a:gd name="T3" fmla="*/ 0 h 1"/>
                    <a:gd name="T4" fmla="*/ 1 w 2"/>
                    <a:gd name="T5" fmla="*/ 0 h 1"/>
                    <a:gd name="T6" fmla="*/ 2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1" y="0"/>
                      </a:moveTo>
                      <a:cubicBezTo>
                        <a:pt x="1" y="0"/>
                        <a:pt x="0" y="0"/>
                        <a:pt x="0" y="0"/>
                      </a:cubicBezTo>
                      <a:cubicBezTo>
                        <a:pt x="0" y="0"/>
                        <a:pt x="1" y="0"/>
                        <a:pt x="1" y="0"/>
                      </a:cubicBezTo>
                      <a:cubicBezTo>
                        <a:pt x="2" y="0"/>
                        <a:pt x="2" y="0"/>
                        <a:pt x="2" y="0"/>
                      </a:cubicBezTo>
                      <a:cubicBezTo>
                        <a:pt x="2"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2" name="Freeform 11763">
                  <a:extLst>
                    <a:ext uri="{FF2B5EF4-FFF2-40B4-BE49-F238E27FC236}">
                      <a16:creationId xmlns:a16="http://schemas.microsoft.com/office/drawing/2014/main" id="{40CA9C8A-9999-C31A-E8D1-83B49D170471}"/>
                    </a:ext>
                  </a:extLst>
                </p:cNvPr>
                <p:cNvSpPr>
                  <a:spLocks/>
                </p:cNvSpPr>
                <p:nvPr/>
              </p:nvSpPr>
              <p:spPr bwMode="auto">
                <a:xfrm>
                  <a:off x="4709" y="2533"/>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3" name="Freeform 11764">
                  <a:extLst>
                    <a:ext uri="{FF2B5EF4-FFF2-40B4-BE49-F238E27FC236}">
                      <a16:creationId xmlns:a16="http://schemas.microsoft.com/office/drawing/2014/main" id="{08AD8D57-F42F-73C1-4862-7E440EFA7A59}"/>
                    </a:ext>
                  </a:extLst>
                </p:cNvPr>
                <p:cNvSpPr>
                  <a:spLocks/>
                </p:cNvSpPr>
                <p:nvPr/>
              </p:nvSpPr>
              <p:spPr bwMode="auto">
                <a:xfrm>
                  <a:off x="4683" y="2535"/>
                  <a:ext cx="2" cy="1"/>
                </a:xfrm>
                <a:custGeom>
                  <a:avLst/>
                  <a:gdLst>
                    <a:gd name="T0" fmla="*/ 1 w 2"/>
                    <a:gd name="T1" fmla="*/ 0 h 1"/>
                    <a:gd name="T2" fmla="*/ 1 w 2"/>
                    <a:gd name="T3" fmla="*/ 1 h 1"/>
                    <a:gd name="T4" fmla="*/ 2 w 2"/>
                    <a:gd name="T5" fmla="*/ 0 h 1"/>
                    <a:gd name="T6" fmla="*/ 1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1" y="0"/>
                      </a:moveTo>
                      <a:cubicBezTo>
                        <a:pt x="1" y="0"/>
                        <a:pt x="0" y="1"/>
                        <a:pt x="1" y="1"/>
                      </a:cubicBezTo>
                      <a:cubicBezTo>
                        <a:pt x="1" y="1"/>
                        <a:pt x="2" y="0"/>
                        <a:pt x="2" y="0"/>
                      </a:cubicBezTo>
                      <a:cubicBezTo>
                        <a:pt x="2" y="0"/>
                        <a:pt x="2" y="0"/>
                        <a:pt x="1"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4" name="Freeform 11765">
                  <a:extLst>
                    <a:ext uri="{FF2B5EF4-FFF2-40B4-BE49-F238E27FC236}">
                      <a16:creationId xmlns:a16="http://schemas.microsoft.com/office/drawing/2014/main" id="{6DF4F217-B4ED-A6D0-7CC3-193B62999E96}"/>
                    </a:ext>
                  </a:extLst>
                </p:cNvPr>
                <p:cNvSpPr>
                  <a:spLocks noEditPoints="1"/>
                </p:cNvSpPr>
                <p:nvPr/>
              </p:nvSpPr>
              <p:spPr bwMode="auto">
                <a:xfrm>
                  <a:off x="4687" y="2532"/>
                  <a:ext cx="5" cy="1"/>
                </a:xfrm>
                <a:custGeom>
                  <a:avLst/>
                  <a:gdLst>
                    <a:gd name="T0" fmla="*/ 3 w 6"/>
                    <a:gd name="T1" fmla="*/ 1 h 1"/>
                    <a:gd name="T2" fmla="*/ 3 w 6"/>
                    <a:gd name="T3" fmla="*/ 1 h 1"/>
                    <a:gd name="T4" fmla="*/ 3 w 6"/>
                    <a:gd name="T5" fmla="*/ 1 h 1"/>
                    <a:gd name="T6" fmla="*/ 3 w 6"/>
                    <a:gd name="T7" fmla="*/ 1 h 1"/>
                    <a:gd name="T8" fmla="*/ 3 w 6"/>
                    <a:gd name="T9" fmla="*/ 0 h 1"/>
                    <a:gd name="T10" fmla="*/ 0 w 6"/>
                    <a:gd name="T11" fmla="*/ 1 h 1"/>
                    <a:gd name="T12" fmla="*/ 3 w 6"/>
                    <a:gd name="T13" fmla="*/ 0 h 1"/>
                    <a:gd name="T14" fmla="*/ 3 w 6"/>
                    <a:gd name="T15" fmla="*/ 0 h 1"/>
                    <a:gd name="T16" fmla="*/ 3 w 6"/>
                    <a:gd name="T17" fmla="*/ 1 h 1"/>
                    <a:gd name="T18" fmla="*/ 3 w 6"/>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1">
                      <a:moveTo>
                        <a:pt x="5" y="1"/>
                      </a:moveTo>
                      <a:cubicBezTo>
                        <a:pt x="5" y="1"/>
                        <a:pt x="5" y="1"/>
                        <a:pt x="5" y="1"/>
                      </a:cubicBezTo>
                      <a:cubicBezTo>
                        <a:pt x="6" y="1"/>
                        <a:pt x="6" y="1"/>
                        <a:pt x="6" y="1"/>
                      </a:cubicBezTo>
                      <a:cubicBezTo>
                        <a:pt x="5" y="1"/>
                        <a:pt x="5" y="1"/>
                        <a:pt x="5" y="1"/>
                      </a:cubicBezTo>
                      <a:moveTo>
                        <a:pt x="4" y="0"/>
                      </a:moveTo>
                      <a:cubicBezTo>
                        <a:pt x="3" y="0"/>
                        <a:pt x="1" y="0"/>
                        <a:pt x="0" y="1"/>
                      </a:cubicBezTo>
                      <a:cubicBezTo>
                        <a:pt x="1" y="1"/>
                        <a:pt x="2" y="0"/>
                        <a:pt x="3" y="0"/>
                      </a:cubicBezTo>
                      <a:cubicBezTo>
                        <a:pt x="3" y="0"/>
                        <a:pt x="3" y="0"/>
                        <a:pt x="3" y="0"/>
                      </a:cubicBezTo>
                      <a:cubicBezTo>
                        <a:pt x="4" y="0"/>
                        <a:pt x="5" y="1"/>
                        <a:pt x="5" y="1"/>
                      </a:cubicBezTo>
                      <a:cubicBezTo>
                        <a:pt x="6" y="0"/>
                        <a:pt x="6" y="0"/>
                        <a:pt x="4"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5" name="Freeform 11766">
                  <a:extLst>
                    <a:ext uri="{FF2B5EF4-FFF2-40B4-BE49-F238E27FC236}">
                      <a16:creationId xmlns:a16="http://schemas.microsoft.com/office/drawing/2014/main" id="{EFB8100C-A08F-8550-657C-7B02B34D1693}"/>
                    </a:ext>
                  </a:extLst>
                </p:cNvPr>
                <p:cNvSpPr>
                  <a:spLocks/>
                </p:cNvSpPr>
                <p:nvPr/>
              </p:nvSpPr>
              <p:spPr bwMode="auto">
                <a:xfrm>
                  <a:off x="4695" y="2528"/>
                  <a:ext cx="5" cy="1"/>
                </a:xfrm>
                <a:custGeom>
                  <a:avLst/>
                  <a:gdLst>
                    <a:gd name="T0" fmla="*/ 0 w 6"/>
                    <a:gd name="T1" fmla="*/ 0 h 2"/>
                    <a:gd name="T2" fmla="*/ 3 w 6"/>
                    <a:gd name="T3" fmla="*/ 1 h 2"/>
                    <a:gd name="T4" fmla="*/ 3 w 6"/>
                    <a:gd name="T5" fmla="*/ 1 h 2"/>
                    <a:gd name="T6" fmla="*/ 3 w 6"/>
                    <a:gd name="T7" fmla="*/ 1 h 2"/>
                    <a:gd name="T8" fmla="*/ 0 w 6"/>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2">
                      <a:moveTo>
                        <a:pt x="0" y="0"/>
                      </a:moveTo>
                      <a:cubicBezTo>
                        <a:pt x="0" y="1"/>
                        <a:pt x="2" y="2"/>
                        <a:pt x="4" y="2"/>
                      </a:cubicBezTo>
                      <a:cubicBezTo>
                        <a:pt x="4" y="2"/>
                        <a:pt x="5" y="2"/>
                        <a:pt x="6" y="1"/>
                      </a:cubicBezTo>
                      <a:cubicBezTo>
                        <a:pt x="5" y="1"/>
                        <a:pt x="5" y="1"/>
                        <a:pt x="5" y="1"/>
                      </a:cubicBezTo>
                      <a:cubicBezTo>
                        <a:pt x="3" y="1"/>
                        <a:pt x="1" y="1"/>
                        <a:pt x="0"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6" name="Freeform 11767">
                  <a:extLst>
                    <a:ext uri="{FF2B5EF4-FFF2-40B4-BE49-F238E27FC236}">
                      <a16:creationId xmlns:a16="http://schemas.microsoft.com/office/drawing/2014/main" id="{C360D11F-67D8-78DD-491B-3579763B7617}"/>
                    </a:ext>
                  </a:extLst>
                </p:cNvPr>
                <p:cNvSpPr>
                  <a:spLocks/>
                </p:cNvSpPr>
                <p:nvPr/>
              </p:nvSpPr>
              <p:spPr bwMode="auto">
                <a:xfrm>
                  <a:off x="4703" y="2528"/>
                  <a:ext cx="3" cy="1"/>
                </a:xfrm>
                <a:custGeom>
                  <a:avLst/>
                  <a:gdLst>
                    <a:gd name="T0" fmla="*/ 2 w 4"/>
                    <a:gd name="T1" fmla="*/ 0 h 1"/>
                    <a:gd name="T2" fmla="*/ 0 w 4"/>
                    <a:gd name="T3" fmla="*/ 1 h 1"/>
                    <a:gd name="T4" fmla="*/ 0 w 4"/>
                    <a:gd name="T5" fmla="*/ 1 h 1"/>
                    <a:gd name="T6" fmla="*/ 1 w 4"/>
                    <a:gd name="T7" fmla="*/ 1 h 1"/>
                    <a:gd name="T8" fmla="*/ 2 w 4"/>
                    <a:gd name="T9" fmla="*/ 1 h 1"/>
                    <a:gd name="T10" fmla="*/ 2 w 4"/>
                    <a:gd name="T11" fmla="*/ 1 h 1"/>
                    <a:gd name="T12" fmla="*/ 2 w 4"/>
                    <a:gd name="T13" fmla="*/ 1 h 1"/>
                    <a:gd name="T14" fmla="*/ 2 w 4"/>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1">
                      <a:moveTo>
                        <a:pt x="2" y="0"/>
                      </a:moveTo>
                      <a:cubicBezTo>
                        <a:pt x="1" y="0"/>
                        <a:pt x="0" y="0"/>
                        <a:pt x="0" y="1"/>
                      </a:cubicBezTo>
                      <a:cubicBezTo>
                        <a:pt x="0" y="1"/>
                        <a:pt x="0" y="1"/>
                        <a:pt x="0" y="1"/>
                      </a:cubicBezTo>
                      <a:cubicBezTo>
                        <a:pt x="1" y="1"/>
                        <a:pt x="1" y="1"/>
                        <a:pt x="1" y="1"/>
                      </a:cubicBezTo>
                      <a:cubicBezTo>
                        <a:pt x="1" y="1"/>
                        <a:pt x="2" y="1"/>
                        <a:pt x="2" y="1"/>
                      </a:cubicBezTo>
                      <a:cubicBezTo>
                        <a:pt x="3" y="1"/>
                        <a:pt x="4" y="1"/>
                        <a:pt x="4" y="1"/>
                      </a:cubicBezTo>
                      <a:cubicBezTo>
                        <a:pt x="4" y="1"/>
                        <a:pt x="4" y="1"/>
                        <a:pt x="4" y="1"/>
                      </a:cubicBezTo>
                      <a:cubicBezTo>
                        <a:pt x="4" y="1"/>
                        <a:pt x="3" y="0"/>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7" name="Freeform 11768">
                  <a:extLst>
                    <a:ext uri="{FF2B5EF4-FFF2-40B4-BE49-F238E27FC236}">
                      <a16:creationId xmlns:a16="http://schemas.microsoft.com/office/drawing/2014/main" id="{F87F2976-9D2B-015C-F611-708726995755}"/>
                    </a:ext>
                  </a:extLst>
                </p:cNvPr>
                <p:cNvSpPr>
                  <a:spLocks/>
                </p:cNvSpPr>
                <p:nvPr/>
              </p:nvSpPr>
              <p:spPr bwMode="auto">
                <a:xfrm>
                  <a:off x="4681" y="2532"/>
                  <a:ext cx="4" cy="1"/>
                </a:xfrm>
                <a:custGeom>
                  <a:avLst/>
                  <a:gdLst>
                    <a:gd name="T0" fmla="*/ 2 w 5"/>
                    <a:gd name="T1" fmla="*/ 0 h 1"/>
                    <a:gd name="T2" fmla="*/ 2 w 5"/>
                    <a:gd name="T3" fmla="*/ 1 h 1"/>
                    <a:gd name="T4" fmla="*/ 2 w 5"/>
                    <a:gd name="T5" fmla="*/ 1 h 1"/>
                    <a:gd name="T6" fmla="*/ 2 w 5"/>
                    <a:gd name="T7" fmla="*/ 1 h 1"/>
                    <a:gd name="T8" fmla="*/ 2 w 5"/>
                    <a:gd name="T9" fmla="*/ 1 h 1"/>
                    <a:gd name="T10" fmla="*/ 2 w 5"/>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
                      <a:moveTo>
                        <a:pt x="3" y="0"/>
                      </a:moveTo>
                      <a:cubicBezTo>
                        <a:pt x="0" y="0"/>
                        <a:pt x="2" y="1"/>
                        <a:pt x="4" y="1"/>
                      </a:cubicBezTo>
                      <a:cubicBezTo>
                        <a:pt x="4" y="1"/>
                        <a:pt x="4" y="1"/>
                        <a:pt x="5" y="1"/>
                      </a:cubicBezTo>
                      <a:cubicBezTo>
                        <a:pt x="4" y="1"/>
                        <a:pt x="4" y="1"/>
                        <a:pt x="4" y="1"/>
                      </a:cubicBezTo>
                      <a:cubicBezTo>
                        <a:pt x="4" y="1"/>
                        <a:pt x="4" y="1"/>
                        <a:pt x="4" y="1"/>
                      </a:cubicBezTo>
                      <a:cubicBezTo>
                        <a:pt x="2" y="1"/>
                        <a:pt x="2" y="0"/>
                        <a:pt x="3"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8" name="Freeform 11769">
                  <a:extLst>
                    <a:ext uri="{FF2B5EF4-FFF2-40B4-BE49-F238E27FC236}">
                      <a16:creationId xmlns:a16="http://schemas.microsoft.com/office/drawing/2014/main" id="{1988A730-D612-87EA-BDDD-2B09BCB1DFE6}"/>
                    </a:ext>
                  </a:extLst>
                </p:cNvPr>
                <p:cNvSpPr>
                  <a:spLocks noEditPoints="1"/>
                </p:cNvSpPr>
                <p:nvPr/>
              </p:nvSpPr>
              <p:spPr bwMode="auto">
                <a:xfrm>
                  <a:off x="4684" y="2528"/>
                  <a:ext cx="5" cy="2"/>
                </a:xfrm>
                <a:custGeom>
                  <a:avLst/>
                  <a:gdLst>
                    <a:gd name="T0" fmla="*/ 0 w 6"/>
                    <a:gd name="T1" fmla="*/ 1 h 2"/>
                    <a:gd name="T2" fmla="*/ 0 w 6"/>
                    <a:gd name="T3" fmla="*/ 2 h 2"/>
                    <a:gd name="T4" fmla="*/ 0 w 6"/>
                    <a:gd name="T5" fmla="*/ 1 h 2"/>
                    <a:gd name="T6" fmla="*/ 3 w 6"/>
                    <a:gd name="T7" fmla="*/ 1 h 2"/>
                    <a:gd name="T8" fmla="*/ 3 w 6"/>
                    <a:gd name="T9" fmla="*/ 1 h 2"/>
                    <a:gd name="T10" fmla="*/ 3 w 6"/>
                    <a:gd name="T11" fmla="*/ 1 h 2"/>
                    <a:gd name="T12" fmla="*/ 3 w 6"/>
                    <a:gd name="T13" fmla="*/ 0 h 2"/>
                    <a:gd name="T14" fmla="*/ 2 w 6"/>
                    <a:gd name="T15" fmla="*/ 1 h 2"/>
                    <a:gd name="T16" fmla="*/ 0 w 6"/>
                    <a:gd name="T17" fmla="*/ 1 h 2"/>
                    <a:gd name="T18" fmla="*/ 3 w 6"/>
                    <a:gd name="T19" fmla="*/ 1 h 2"/>
                    <a:gd name="T20" fmla="*/ 3 w 6"/>
                    <a:gd name="T21" fmla="*/ 1 h 2"/>
                    <a:gd name="T22" fmla="*/ 3 w 6"/>
                    <a:gd name="T23" fmla="*/ 1 h 2"/>
                    <a:gd name="T24" fmla="*/ 3 w 6"/>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
                      <a:moveTo>
                        <a:pt x="0" y="1"/>
                      </a:moveTo>
                      <a:cubicBezTo>
                        <a:pt x="0" y="1"/>
                        <a:pt x="0" y="2"/>
                        <a:pt x="0" y="2"/>
                      </a:cubicBezTo>
                      <a:cubicBezTo>
                        <a:pt x="0" y="2"/>
                        <a:pt x="0" y="1"/>
                        <a:pt x="0" y="1"/>
                      </a:cubicBezTo>
                      <a:moveTo>
                        <a:pt x="6" y="1"/>
                      </a:moveTo>
                      <a:cubicBezTo>
                        <a:pt x="6" y="1"/>
                        <a:pt x="6" y="1"/>
                        <a:pt x="6" y="1"/>
                      </a:cubicBezTo>
                      <a:cubicBezTo>
                        <a:pt x="6" y="1"/>
                        <a:pt x="6" y="1"/>
                        <a:pt x="6" y="1"/>
                      </a:cubicBezTo>
                      <a:moveTo>
                        <a:pt x="4" y="0"/>
                      </a:moveTo>
                      <a:cubicBezTo>
                        <a:pt x="3" y="0"/>
                        <a:pt x="3" y="1"/>
                        <a:pt x="2" y="1"/>
                      </a:cubicBezTo>
                      <a:cubicBezTo>
                        <a:pt x="2" y="1"/>
                        <a:pt x="1" y="1"/>
                        <a:pt x="0" y="1"/>
                      </a:cubicBezTo>
                      <a:cubicBezTo>
                        <a:pt x="1" y="1"/>
                        <a:pt x="3" y="1"/>
                        <a:pt x="4" y="1"/>
                      </a:cubicBezTo>
                      <a:cubicBezTo>
                        <a:pt x="5" y="1"/>
                        <a:pt x="6" y="1"/>
                        <a:pt x="6" y="1"/>
                      </a:cubicBezTo>
                      <a:cubicBezTo>
                        <a:pt x="6" y="1"/>
                        <a:pt x="6" y="1"/>
                        <a:pt x="6" y="1"/>
                      </a:cubicBezTo>
                      <a:cubicBezTo>
                        <a:pt x="5" y="1"/>
                        <a:pt x="5" y="0"/>
                        <a:pt x="4"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89" name="Freeform 11770">
                  <a:extLst>
                    <a:ext uri="{FF2B5EF4-FFF2-40B4-BE49-F238E27FC236}">
                      <a16:creationId xmlns:a16="http://schemas.microsoft.com/office/drawing/2014/main" id="{7C1BB8B4-9E43-D41C-0142-8B23F9552A8B}"/>
                    </a:ext>
                  </a:extLst>
                </p:cNvPr>
                <p:cNvSpPr>
                  <a:spLocks noEditPoints="1"/>
                </p:cNvSpPr>
                <p:nvPr/>
              </p:nvSpPr>
              <p:spPr bwMode="auto">
                <a:xfrm>
                  <a:off x="4687" y="2527"/>
                  <a:ext cx="5" cy="1"/>
                </a:xfrm>
                <a:custGeom>
                  <a:avLst/>
                  <a:gdLst>
                    <a:gd name="T0" fmla="*/ 3 w 6"/>
                    <a:gd name="T1" fmla="*/ 1 h 1"/>
                    <a:gd name="T2" fmla="*/ 3 w 6"/>
                    <a:gd name="T3" fmla="*/ 1 h 1"/>
                    <a:gd name="T4" fmla="*/ 3 w 6"/>
                    <a:gd name="T5" fmla="*/ 1 h 1"/>
                    <a:gd name="T6" fmla="*/ 3 w 6"/>
                    <a:gd name="T7" fmla="*/ 1 h 1"/>
                    <a:gd name="T8" fmla="*/ 3 w 6"/>
                    <a:gd name="T9" fmla="*/ 0 h 1"/>
                    <a:gd name="T10" fmla="*/ 3 w 6"/>
                    <a:gd name="T11" fmla="*/ 0 h 1"/>
                    <a:gd name="T12" fmla="*/ 3 w 6"/>
                    <a:gd name="T13" fmla="*/ 1 h 1"/>
                    <a:gd name="T14" fmla="*/ 3 w 6"/>
                    <a:gd name="T15" fmla="*/ 0 h 1"/>
                    <a:gd name="T16" fmla="*/ 3 w 6"/>
                    <a:gd name="T17" fmla="*/ 0 h 1"/>
                    <a:gd name="T18" fmla="*/ 0 w 6"/>
                    <a:gd name="T19" fmla="*/ 1 h 1"/>
                    <a:gd name="T20" fmla="*/ 0 w 6"/>
                    <a:gd name="T21" fmla="*/ 1 h 1"/>
                    <a:gd name="T22" fmla="*/ 2 w 6"/>
                    <a:gd name="T23" fmla="*/ 1 h 1"/>
                    <a:gd name="T24" fmla="*/ 3 w 6"/>
                    <a:gd name="T25" fmla="*/ 0 h 1"/>
                    <a:gd name="T26" fmla="*/ 3 w 6"/>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
                      <a:moveTo>
                        <a:pt x="5" y="1"/>
                      </a:moveTo>
                      <a:cubicBezTo>
                        <a:pt x="5" y="1"/>
                        <a:pt x="5" y="1"/>
                        <a:pt x="6" y="1"/>
                      </a:cubicBezTo>
                      <a:cubicBezTo>
                        <a:pt x="6" y="1"/>
                        <a:pt x="6" y="1"/>
                        <a:pt x="6" y="1"/>
                      </a:cubicBezTo>
                      <a:cubicBezTo>
                        <a:pt x="5" y="1"/>
                        <a:pt x="5" y="1"/>
                        <a:pt x="5" y="1"/>
                      </a:cubicBezTo>
                      <a:moveTo>
                        <a:pt x="4" y="0"/>
                      </a:moveTo>
                      <a:cubicBezTo>
                        <a:pt x="4" y="0"/>
                        <a:pt x="4" y="0"/>
                        <a:pt x="4" y="0"/>
                      </a:cubicBezTo>
                      <a:cubicBezTo>
                        <a:pt x="5" y="0"/>
                        <a:pt x="5" y="0"/>
                        <a:pt x="5" y="1"/>
                      </a:cubicBezTo>
                      <a:cubicBezTo>
                        <a:pt x="5" y="0"/>
                        <a:pt x="5" y="0"/>
                        <a:pt x="4" y="0"/>
                      </a:cubicBezTo>
                      <a:moveTo>
                        <a:pt x="4" y="0"/>
                      </a:moveTo>
                      <a:cubicBezTo>
                        <a:pt x="3" y="0"/>
                        <a:pt x="1" y="1"/>
                        <a:pt x="0" y="1"/>
                      </a:cubicBezTo>
                      <a:cubicBezTo>
                        <a:pt x="0" y="1"/>
                        <a:pt x="0" y="1"/>
                        <a:pt x="0" y="1"/>
                      </a:cubicBezTo>
                      <a:cubicBezTo>
                        <a:pt x="1" y="1"/>
                        <a:pt x="1" y="1"/>
                        <a:pt x="2" y="1"/>
                      </a:cubicBezTo>
                      <a:cubicBezTo>
                        <a:pt x="3" y="1"/>
                        <a:pt x="4" y="0"/>
                        <a:pt x="4" y="0"/>
                      </a:cubicBezTo>
                      <a:cubicBezTo>
                        <a:pt x="4" y="0"/>
                        <a:pt x="4" y="0"/>
                        <a:pt x="4"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0" name="Freeform 11771">
                  <a:extLst>
                    <a:ext uri="{FF2B5EF4-FFF2-40B4-BE49-F238E27FC236}">
                      <a16:creationId xmlns:a16="http://schemas.microsoft.com/office/drawing/2014/main" id="{D5D56216-9117-5A16-AEAA-3F030B644EC5}"/>
                    </a:ext>
                  </a:extLst>
                </p:cNvPr>
                <p:cNvSpPr>
                  <a:spLocks/>
                </p:cNvSpPr>
                <p:nvPr/>
              </p:nvSpPr>
              <p:spPr bwMode="auto">
                <a:xfrm>
                  <a:off x="4753" y="2486"/>
                  <a:ext cx="42" cy="28"/>
                </a:xfrm>
                <a:custGeom>
                  <a:avLst/>
                  <a:gdLst>
                    <a:gd name="T0" fmla="*/ 21 w 51"/>
                    <a:gd name="T1" fmla="*/ 1 h 34"/>
                    <a:gd name="T2" fmla="*/ 21 w 51"/>
                    <a:gd name="T3" fmla="*/ 1 h 34"/>
                    <a:gd name="T4" fmla="*/ 20 w 51"/>
                    <a:gd name="T5" fmla="*/ 0 h 34"/>
                    <a:gd name="T6" fmla="*/ 17 w 51"/>
                    <a:gd name="T7" fmla="*/ 1 h 34"/>
                    <a:gd name="T8" fmla="*/ 16 w 51"/>
                    <a:gd name="T9" fmla="*/ 1 h 34"/>
                    <a:gd name="T10" fmla="*/ 13 w 51"/>
                    <a:gd name="T11" fmla="*/ 2 h 34"/>
                    <a:gd name="T12" fmla="*/ 9 w 51"/>
                    <a:gd name="T13" fmla="*/ 4 h 34"/>
                    <a:gd name="T14" fmla="*/ 6 w 51"/>
                    <a:gd name="T15" fmla="*/ 6 h 34"/>
                    <a:gd name="T16" fmla="*/ 4 w 51"/>
                    <a:gd name="T17" fmla="*/ 7 h 34"/>
                    <a:gd name="T18" fmla="*/ 2 w 51"/>
                    <a:gd name="T19" fmla="*/ 9 h 34"/>
                    <a:gd name="T20" fmla="*/ 2 w 51"/>
                    <a:gd name="T21" fmla="*/ 11 h 34"/>
                    <a:gd name="T22" fmla="*/ 2 w 51"/>
                    <a:gd name="T23" fmla="*/ 12 h 34"/>
                    <a:gd name="T24" fmla="*/ 2 w 51"/>
                    <a:gd name="T25" fmla="*/ 14 h 34"/>
                    <a:gd name="T26" fmla="*/ 2 w 51"/>
                    <a:gd name="T27" fmla="*/ 14 h 34"/>
                    <a:gd name="T28" fmla="*/ 2 w 51"/>
                    <a:gd name="T29" fmla="*/ 15 h 34"/>
                    <a:gd name="T30" fmla="*/ 3 w 51"/>
                    <a:gd name="T31" fmla="*/ 15 h 34"/>
                    <a:gd name="T32" fmla="*/ 4 w 51"/>
                    <a:gd name="T33" fmla="*/ 15 h 34"/>
                    <a:gd name="T34" fmla="*/ 4 w 51"/>
                    <a:gd name="T35" fmla="*/ 15 h 34"/>
                    <a:gd name="T36" fmla="*/ 5 w 51"/>
                    <a:gd name="T37" fmla="*/ 15 h 34"/>
                    <a:gd name="T38" fmla="*/ 7 w 51"/>
                    <a:gd name="T39" fmla="*/ 15 h 34"/>
                    <a:gd name="T40" fmla="*/ 7 w 51"/>
                    <a:gd name="T41" fmla="*/ 15 h 34"/>
                    <a:gd name="T42" fmla="*/ 10 w 51"/>
                    <a:gd name="T43" fmla="*/ 14 h 34"/>
                    <a:gd name="T44" fmla="*/ 12 w 51"/>
                    <a:gd name="T45" fmla="*/ 13 h 34"/>
                    <a:gd name="T46" fmla="*/ 15 w 51"/>
                    <a:gd name="T47" fmla="*/ 12 h 34"/>
                    <a:gd name="T48" fmla="*/ 17 w 51"/>
                    <a:gd name="T49" fmla="*/ 10 h 34"/>
                    <a:gd name="T50" fmla="*/ 21 w 51"/>
                    <a:gd name="T51" fmla="*/ 8 h 34"/>
                    <a:gd name="T52" fmla="*/ 21 w 51"/>
                    <a:gd name="T53" fmla="*/ 6 h 34"/>
                    <a:gd name="T54" fmla="*/ 22 w 51"/>
                    <a:gd name="T55" fmla="*/ 4 h 34"/>
                    <a:gd name="T56" fmla="*/ 23 w 51"/>
                    <a:gd name="T57" fmla="*/ 2 h 34"/>
                    <a:gd name="T58" fmla="*/ 22 w 51"/>
                    <a:gd name="T59" fmla="*/ 2 h 34"/>
                    <a:gd name="T60" fmla="*/ 21 w 51"/>
                    <a:gd name="T61" fmla="*/ 2 h 34"/>
                    <a:gd name="T62" fmla="*/ 21 w 51"/>
                    <a:gd name="T63" fmla="*/ 1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 h="34">
                      <a:moveTo>
                        <a:pt x="46" y="1"/>
                      </a:moveTo>
                      <a:cubicBezTo>
                        <a:pt x="45" y="2"/>
                        <a:pt x="44" y="1"/>
                        <a:pt x="44" y="1"/>
                      </a:cubicBezTo>
                      <a:cubicBezTo>
                        <a:pt x="43" y="0"/>
                        <a:pt x="43" y="0"/>
                        <a:pt x="42" y="0"/>
                      </a:cubicBezTo>
                      <a:cubicBezTo>
                        <a:pt x="40" y="1"/>
                        <a:pt x="39" y="1"/>
                        <a:pt x="38" y="1"/>
                      </a:cubicBezTo>
                      <a:cubicBezTo>
                        <a:pt x="37" y="1"/>
                        <a:pt x="36" y="1"/>
                        <a:pt x="35" y="1"/>
                      </a:cubicBezTo>
                      <a:cubicBezTo>
                        <a:pt x="32" y="4"/>
                        <a:pt x="30" y="2"/>
                        <a:pt x="28" y="4"/>
                      </a:cubicBezTo>
                      <a:cubicBezTo>
                        <a:pt x="26" y="5"/>
                        <a:pt x="21" y="6"/>
                        <a:pt x="19" y="8"/>
                      </a:cubicBezTo>
                      <a:cubicBezTo>
                        <a:pt x="17" y="10"/>
                        <a:pt x="13" y="11"/>
                        <a:pt x="13" y="12"/>
                      </a:cubicBezTo>
                      <a:cubicBezTo>
                        <a:pt x="13" y="13"/>
                        <a:pt x="9" y="15"/>
                        <a:pt x="9" y="16"/>
                      </a:cubicBezTo>
                      <a:cubicBezTo>
                        <a:pt x="9" y="17"/>
                        <a:pt x="5" y="19"/>
                        <a:pt x="6" y="19"/>
                      </a:cubicBezTo>
                      <a:cubicBezTo>
                        <a:pt x="7" y="20"/>
                        <a:pt x="1" y="23"/>
                        <a:pt x="3" y="24"/>
                      </a:cubicBezTo>
                      <a:cubicBezTo>
                        <a:pt x="4" y="24"/>
                        <a:pt x="0" y="27"/>
                        <a:pt x="2" y="27"/>
                      </a:cubicBezTo>
                      <a:cubicBezTo>
                        <a:pt x="4" y="28"/>
                        <a:pt x="0" y="31"/>
                        <a:pt x="3" y="31"/>
                      </a:cubicBezTo>
                      <a:cubicBezTo>
                        <a:pt x="4" y="31"/>
                        <a:pt x="4" y="31"/>
                        <a:pt x="4" y="32"/>
                      </a:cubicBezTo>
                      <a:cubicBezTo>
                        <a:pt x="4" y="33"/>
                        <a:pt x="4" y="34"/>
                        <a:pt x="5" y="33"/>
                      </a:cubicBezTo>
                      <a:cubicBezTo>
                        <a:pt x="6" y="32"/>
                        <a:pt x="6" y="33"/>
                        <a:pt x="7" y="33"/>
                      </a:cubicBezTo>
                      <a:cubicBezTo>
                        <a:pt x="7" y="33"/>
                        <a:pt x="7" y="34"/>
                        <a:pt x="8" y="33"/>
                      </a:cubicBezTo>
                      <a:cubicBezTo>
                        <a:pt x="9" y="33"/>
                        <a:pt x="9" y="33"/>
                        <a:pt x="9" y="33"/>
                      </a:cubicBezTo>
                      <a:cubicBezTo>
                        <a:pt x="10" y="34"/>
                        <a:pt x="10" y="34"/>
                        <a:pt x="11" y="33"/>
                      </a:cubicBezTo>
                      <a:cubicBezTo>
                        <a:pt x="12" y="33"/>
                        <a:pt x="13" y="33"/>
                        <a:pt x="14" y="33"/>
                      </a:cubicBezTo>
                      <a:cubicBezTo>
                        <a:pt x="14" y="33"/>
                        <a:pt x="15" y="33"/>
                        <a:pt x="16" y="33"/>
                      </a:cubicBezTo>
                      <a:cubicBezTo>
                        <a:pt x="18" y="32"/>
                        <a:pt x="19" y="33"/>
                        <a:pt x="21" y="31"/>
                      </a:cubicBezTo>
                      <a:cubicBezTo>
                        <a:pt x="23" y="30"/>
                        <a:pt x="25" y="31"/>
                        <a:pt x="27" y="29"/>
                      </a:cubicBezTo>
                      <a:cubicBezTo>
                        <a:pt x="29" y="27"/>
                        <a:pt x="31" y="27"/>
                        <a:pt x="33" y="25"/>
                      </a:cubicBezTo>
                      <a:cubicBezTo>
                        <a:pt x="35" y="24"/>
                        <a:pt x="37" y="23"/>
                        <a:pt x="38" y="22"/>
                      </a:cubicBezTo>
                      <a:cubicBezTo>
                        <a:pt x="39" y="20"/>
                        <a:pt x="44" y="18"/>
                        <a:pt x="44" y="17"/>
                      </a:cubicBezTo>
                      <a:cubicBezTo>
                        <a:pt x="44" y="16"/>
                        <a:pt x="47" y="14"/>
                        <a:pt x="47" y="13"/>
                      </a:cubicBezTo>
                      <a:cubicBezTo>
                        <a:pt x="47" y="12"/>
                        <a:pt x="51" y="10"/>
                        <a:pt x="49" y="9"/>
                      </a:cubicBezTo>
                      <a:cubicBezTo>
                        <a:pt x="49" y="8"/>
                        <a:pt x="51" y="6"/>
                        <a:pt x="50" y="6"/>
                      </a:cubicBezTo>
                      <a:cubicBezTo>
                        <a:pt x="48" y="5"/>
                        <a:pt x="51" y="2"/>
                        <a:pt x="49" y="3"/>
                      </a:cubicBezTo>
                      <a:cubicBezTo>
                        <a:pt x="48" y="3"/>
                        <a:pt x="47" y="2"/>
                        <a:pt x="47" y="2"/>
                      </a:cubicBezTo>
                      <a:cubicBezTo>
                        <a:pt x="47" y="1"/>
                        <a:pt x="47" y="1"/>
                        <a:pt x="46"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1" name="Freeform 11772">
                  <a:extLst>
                    <a:ext uri="{FF2B5EF4-FFF2-40B4-BE49-F238E27FC236}">
                      <a16:creationId xmlns:a16="http://schemas.microsoft.com/office/drawing/2014/main" id="{883E9390-3FC8-D596-65B5-7A751D305A44}"/>
                    </a:ext>
                  </a:extLst>
                </p:cNvPr>
                <p:cNvSpPr>
                  <a:spLocks/>
                </p:cNvSpPr>
                <p:nvPr/>
              </p:nvSpPr>
              <p:spPr bwMode="auto">
                <a:xfrm>
                  <a:off x="4753" y="2493"/>
                  <a:ext cx="42" cy="21"/>
                </a:xfrm>
                <a:custGeom>
                  <a:avLst/>
                  <a:gdLst>
                    <a:gd name="T0" fmla="*/ 4 w 51"/>
                    <a:gd name="T1" fmla="*/ 4 h 26"/>
                    <a:gd name="T2" fmla="*/ 5 w 51"/>
                    <a:gd name="T3" fmla="*/ 5 h 26"/>
                    <a:gd name="T4" fmla="*/ 5 w 51"/>
                    <a:gd name="T5" fmla="*/ 6 h 26"/>
                    <a:gd name="T6" fmla="*/ 6 w 51"/>
                    <a:gd name="T7" fmla="*/ 6 h 26"/>
                    <a:gd name="T8" fmla="*/ 7 w 51"/>
                    <a:gd name="T9" fmla="*/ 6 h 26"/>
                    <a:gd name="T10" fmla="*/ 7 w 51"/>
                    <a:gd name="T11" fmla="*/ 6 h 26"/>
                    <a:gd name="T12" fmla="*/ 8 w 51"/>
                    <a:gd name="T13" fmla="*/ 6 h 26"/>
                    <a:gd name="T14" fmla="*/ 9 w 51"/>
                    <a:gd name="T15" fmla="*/ 6 h 26"/>
                    <a:gd name="T16" fmla="*/ 10 w 51"/>
                    <a:gd name="T17" fmla="*/ 6 h 26"/>
                    <a:gd name="T18" fmla="*/ 11 w 51"/>
                    <a:gd name="T19" fmla="*/ 6 h 26"/>
                    <a:gd name="T20" fmla="*/ 13 w 51"/>
                    <a:gd name="T21" fmla="*/ 5 h 26"/>
                    <a:gd name="T22" fmla="*/ 16 w 51"/>
                    <a:gd name="T23" fmla="*/ 4 h 26"/>
                    <a:gd name="T24" fmla="*/ 19 w 51"/>
                    <a:gd name="T25" fmla="*/ 3 h 26"/>
                    <a:gd name="T26" fmla="*/ 21 w 51"/>
                    <a:gd name="T27" fmla="*/ 2 h 26"/>
                    <a:gd name="T28" fmla="*/ 22 w 51"/>
                    <a:gd name="T29" fmla="*/ 0 h 26"/>
                    <a:gd name="T30" fmla="*/ 22 w 51"/>
                    <a:gd name="T31" fmla="*/ 1 h 26"/>
                    <a:gd name="T32" fmla="*/ 21 w 51"/>
                    <a:gd name="T33" fmla="*/ 2 h 26"/>
                    <a:gd name="T34" fmla="*/ 21 w 51"/>
                    <a:gd name="T35" fmla="*/ 4 h 26"/>
                    <a:gd name="T36" fmla="*/ 17 w 51"/>
                    <a:gd name="T37" fmla="*/ 6 h 26"/>
                    <a:gd name="T38" fmla="*/ 15 w 51"/>
                    <a:gd name="T39" fmla="*/ 7 h 26"/>
                    <a:gd name="T40" fmla="*/ 12 w 51"/>
                    <a:gd name="T41" fmla="*/ 9 h 26"/>
                    <a:gd name="T42" fmla="*/ 10 w 51"/>
                    <a:gd name="T43" fmla="*/ 10 h 26"/>
                    <a:gd name="T44" fmla="*/ 7 w 51"/>
                    <a:gd name="T45" fmla="*/ 11 h 26"/>
                    <a:gd name="T46" fmla="*/ 7 w 51"/>
                    <a:gd name="T47" fmla="*/ 11 h 26"/>
                    <a:gd name="T48" fmla="*/ 5 w 51"/>
                    <a:gd name="T49" fmla="*/ 11 h 26"/>
                    <a:gd name="T50" fmla="*/ 4 w 51"/>
                    <a:gd name="T51" fmla="*/ 11 h 26"/>
                    <a:gd name="T52" fmla="*/ 4 w 51"/>
                    <a:gd name="T53" fmla="*/ 11 h 26"/>
                    <a:gd name="T54" fmla="*/ 3 w 51"/>
                    <a:gd name="T55" fmla="*/ 11 h 26"/>
                    <a:gd name="T56" fmla="*/ 2 w 51"/>
                    <a:gd name="T57" fmla="*/ 11 h 26"/>
                    <a:gd name="T58" fmla="*/ 2 w 51"/>
                    <a:gd name="T59" fmla="*/ 10 h 26"/>
                    <a:gd name="T60" fmla="*/ 2 w 51"/>
                    <a:gd name="T61" fmla="*/ 10 h 26"/>
                    <a:gd name="T62" fmla="*/ 2 w 51"/>
                    <a:gd name="T63" fmla="*/ 8 h 26"/>
                    <a:gd name="T64" fmla="*/ 2 w 51"/>
                    <a:gd name="T65" fmla="*/ 7 h 26"/>
                    <a:gd name="T66" fmla="*/ 2 w 51"/>
                    <a:gd name="T67" fmla="*/ 5 h 26"/>
                    <a:gd name="T68" fmla="*/ 4 w 51"/>
                    <a:gd name="T69" fmla="*/ 3 h 26"/>
                    <a:gd name="T70" fmla="*/ 4 w 51"/>
                    <a:gd name="T71" fmla="*/ 4 h 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1" h="26">
                      <a:moveTo>
                        <a:pt x="9" y="9"/>
                      </a:moveTo>
                      <a:cubicBezTo>
                        <a:pt x="11" y="9"/>
                        <a:pt x="7" y="13"/>
                        <a:pt x="10" y="12"/>
                      </a:cubicBezTo>
                      <a:cubicBezTo>
                        <a:pt x="11" y="12"/>
                        <a:pt x="11" y="13"/>
                        <a:pt x="11" y="13"/>
                      </a:cubicBezTo>
                      <a:cubicBezTo>
                        <a:pt x="11" y="14"/>
                        <a:pt x="11" y="15"/>
                        <a:pt x="13" y="14"/>
                      </a:cubicBezTo>
                      <a:cubicBezTo>
                        <a:pt x="14" y="14"/>
                        <a:pt x="14" y="14"/>
                        <a:pt x="14" y="14"/>
                      </a:cubicBezTo>
                      <a:cubicBezTo>
                        <a:pt x="14" y="15"/>
                        <a:pt x="14" y="15"/>
                        <a:pt x="16" y="15"/>
                      </a:cubicBezTo>
                      <a:cubicBezTo>
                        <a:pt x="16" y="14"/>
                        <a:pt x="16" y="15"/>
                        <a:pt x="17" y="15"/>
                      </a:cubicBezTo>
                      <a:cubicBezTo>
                        <a:pt x="17" y="15"/>
                        <a:pt x="18" y="15"/>
                        <a:pt x="19" y="15"/>
                      </a:cubicBezTo>
                      <a:cubicBezTo>
                        <a:pt x="20" y="14"/>
                        <a:pt x="20" y="14"/>
                        <a:pt x="21" y="14"/>
                      </a:cubicBezTo>
                      <a:cubicBezTo>
                        <a:pt x="22" y="15"/>
                        <a:pt x="22" y="15"/>
                        <a:pt x="24" y="14"/>
                      </a:cubicBezTo>
                      <a:cubicBezTo>
                        <a:pt x="25" y="13"/>
                        <a:pt x="26" y="14"/>
                        <a:pt x="29" y="12"/>
                      </a:cubicBezTo>
                      <a:cubicBezTo>
                        <a:pt x="31" y="11"/>
                        <a:pt x="33" y="12"/>
                        <a:pt x="35" y="10"/>
                      </a:cubicBezTo>
                      <a:cubicBezTo>
                        <a:pt x="36" y="9"/>
                        <a:pt x="39" y="8"/>
                        <a:pt x="41" y="7"/>
                      </a:cubicBezTo>
                      <a:cubicBezTo>
                        <a:pt x="42" y="5"/>
                        <a:pt x="44" y="5"/>
                        <a:pt x="45" y="4"/>
                      </a:cubicBezTo>
                      <a:cubicBezTo>
                        <a:pt x="46" y="2"/>
                        <a:pt x="48" y="1"/>
                        <a:pt x="49" y="0"/>
                      </a:cubicBezTo>
                      <a:cubicBezTo>
                        <a:pt x="49" y="1"/>
                        <a:pt x="49" y="1"/>
                        <a:pt x="49" y="1"/>
                      </a:cubicBezTo>
                      <a:cubicBezTo>
                        <a:pt x="51" y="2"/>
                        <a:pt x="47" y="4"/>
                        <a:pt x="47" y="5"/>
                      </a:cubicBezTo>
                      <a:cubicBezTo>
                        <a:pt x="47" y="6"/>
                        <a:pt x="44" y="8"/>
                        <a:pt x="44" y="9"/>
                      </a:cubicBezTo>
                      <a:cubicBezTo>
                        <a:pt x="44" y="10"/>
                        <a:pt x="39" y="12"/>
                        <a:pt x="38" y="14"/>
                      </a:cubicBezTo>
                      <a:cubicBezTo>
                        <a:pt x="37" y="15"/>
                        <a:pt x="35" y="16"/>
                        <a:pt x="33" y="17"/>
                      </a:cubicBezTo>
                      <a:cubicBezTo>
                        <a:pt x="31" y="19"/>
                        <a:pt x="29" y="19"/>
                        <a:pt x="27" y="21"/>
                      </a:cubicBezTo>
                      <a:cubicBezTo>
                        <a:pt x="25" y="23"/>
                        <a:pt x="23" y="22"/>
                        <a:pt x="21" y="23"/>
                      </a:cubicBezTo>
                      <a:cubicBezTo>
                        <a:pt x="19" y="25"/>
                        <a:pt x="18" y="24"/>
                        <a:pt x="16" y="25"/>
                      </a:cubicBezTo>
                      <a:cubicBezTo>
                        <a:pt x="15" y="25"/>
                        <a:pt x="14" y="25"/>
                        <a:pt x="14" y="25"/>
                      </a:cubicBezTo>
                      <a:cubicBezTo>
                        <a:pt x="13" y="25"/>
                        <a:pt x="12" y="25"/>
                        <a:pt x="11" y="25"/>
                      </a:cubicBezTo>
                      <a:cubicBezTo>
                        <a:pt x="10" y="26"/>
                        <a:pt x="10" y="26"/>
                        <a:pt x="9" y="25"/>
                      </a:cubicBezTo>
                      <a:cubicBezTo>
                        <a:pt x="9" y="25"/>
                        <a:pt x="9" y="25"/>
                        <a:pt x="8" y="25"/>
                      </a:cubicBezTo>
                      <a:cubicBezTo>
                        <a:pt x="7" y="26"/>
                        <a:pt x="7" y="25"/>
                        <a:pt x="7" y="25"/>
                      </a:cubicBezTo>
                      <a:cubicBezTo>
                        <a:pt x="6" y="25"/>
                        <a:pt x="6" y="24"/>
                        <a:pt x="5" y="25"/>
                      </a:cubicBezTo>
                      <a:cubicBezTo>
                        <a:pt x="4" y="26"/>
                        <a:pt x="4" y="25"/>
                        <a:pt x="4" y="24"/>
                      </a:cubicBezTo>
                      <a:cubicBezTo>
                        <a:pt x="4" y="23"/>
                        <a:pt x="4" y="23"/>
                        <a:pt x="3" y="23"/>
                      </a:cubicBezTo>
                      <a:cubicBezTo>
                        <a:pt x="0" y="23"/>
                        <a:pt x="4" y="20"/>
                        <a:pt x="2" y="19"/>
                      </a:cubicBezTo>
                      <a:cubicBezTo>
                        <a:pt x="0" y="19"/>
                        <a:pt x="4" y="16"/>
                        <a:pt x="3" y="16"/>
                      </a:cubicBezTo>
                      <a:cubicBezTo>
                        <a:pt x="1" y="15"/>
                        <a:pt x="7" y="12"/>
                        <a:pt x="6" y="11"/>
                      </a:cubicBezTo>
                      <a:cubicBezTo>
                        <a:pt x="5" y="11"/>
                        <a:pt x="8" y="9"/>
                        <a:pt x="9" y="8"/>
                      </a:cubicBezTo>
                      <a:cubicBezTo>
                        <a:pt x="9" y="9"/>
                        <a:pt x="9" y="9"/>
                        <a:pt x="9" y="9"/>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2" name="Freeform 11773">
                  <a:extLst>
                    <a:ext uri="{FF2B5EF4-FFF2-40B4-BE49-F238E27FC236}">
                      <a16:creationId xmlns:a16="http://schemas.microsoft.com/office/drawing/2014/main" id="{F6693E99-B226-99C4-CD8C-2D6E102EFB67}"/>
                    </a:ext>
                  </a:extLst>
                </p:cNvPr>
                <p:cNvSpPr>
                  <a:spLocks/>
                </p:cNvSpPr>
                <p:nvPr/>
              </p:nvSpPr>
              <p:spPr bwMode="auto">
                <a:xfrm>
                  <a:off x="4753" y="2500"/>
                  <a:ext cx="29" cy="14"/>
                </a:xfrm>
                <a:custGeom>
                  <a:avLst/>
                  <a:gdLst>
                    <a:gd name="T0" fmla="*/ 4 w 35"/>
                    <a:gd name="T1" fmla="*/ 0 h 18"/>
                    <a:gd name="T2" fmla="*/ 2 w 35"/>
                    <a:gd name="T3" fmla="*/ 2 h 18"/>
                    <a:gd name="T4" fmla="*/ 2 w 35"/>
                    <a:gd name="T5" fmla="*/ 3 h 18"/>
                    <a:gd name="T6" fmla="*/ 2 w 35"/>
                    <a:gd name="T7" fmla="*/ 4 h 18"/>
                    <a:gd name="T8" fmla="*/ 2 w 35"/>
                    <a:gd name="T9" fmla="*/ 5 h 18"/>
                    <a:gd name="T10" fmla="*/ 2 w 35"/>
                    <a:gd name="T11" fmla="*/ 5 h 18"/>
                    <a:gd name="T12" fmla="*/ 2 w 35"/>
                    <a:gd name="T13" fmla="*/ 6 h 18"/>
                    <a:gd name="T14" fmla="*/ 3 w 35"/>
                    <a:gd name="T15" fmla="*/ 6 h 18"/>
                    <a:gd name="T16" fmla="*/ 4 w 35"/>
                    <a:gd name="T17" fmla="*/ 6 h 18"/>
                    <a:gd name="T18" fmla="*/ 4 w 35"/>
                    <a:gd name="T19" fmla="*/ 6 h 18"/>
                    <a:gd name="T20" fmla="*/ 5 w 35"/>
                    <a:gd name="T21" fmla="*/ 6 h 18"/>
                    <a:gd name="T22" fmla="*/ 7 w 35"/>
                    <a:gd name="T23" fmla="*/ 6 h 18"/>
                    <a:gd name="T24" fmla="*/ 7 w 35"/>
                    <a:gd name="T25" fmla="*/ 6 h 18"/>
                    <a:gd name="T26" fmla="*/ 10 w 35"/>
                    <a:gd name="T27" fmla="*/ 5 h 18"/>
                    <a:gd name="T28" fmla="*/ 12 w 35"/>
                    <a:gd name="T29" fmla="*/ 5 h 18"/>
                    <a:gd name="T30" fmla="*/ 15 w 35"/>
                    <a:gd name="T31" fmla="*/ 3 h 18"/>
                    <a:gd name="T32" fmla="*/ 17 w 35"/>
                    <a:gd name="T33" fmla="*/ 3 h 18"/>
                    <a:gd name="T34" fmla="*/ 15 w 35"/>
                    <a:gd name="T35" fmla="*/ 4 h 18"/>
                    <a:gd name="T36" fmla="*/ 12 w 35"/>
                    <a:gd name="T37" fmla="*/ 4 h 18"/>
                    <a:gd name="T38" fmla="*/ 10 w 35"/>
                    <a:gd name="T39" fmla="*/ 5 h 18"/>
                    <a:gd name="T40" fmla="*/ 8 w 35"/>
                    <a:gd name="T41" fmla="*/ 5 h 18"/>
                    <a:gd name="T42" fmla="*/ 7 w 35"/>
                    <a:gd name="T43" fmla="*/ 5 h 18"/>
                    <a:gd name="T44" fmla="*/ 7 w 35"/>
                    <a:gd name="T45" fmla="*/ 5 h 18"/>
                    <a:gd name="T46" fmla="*/ 6 w 35"/>
                    <a:gd name="T47" fmla="*/ 5 h 18"/>
                    <a:gd name="T48" fmla="*/ 5 w 35"/>
                    <a:gd name="T49" fmla="*/ 5 h 18"/>
                    <a:gd name="T50" fmla="*/ 5 w 35"/>
                    <a:gd name="T51" fmla="*/ 5 h 18"/>
                    <a:gd name="T52" fmla="*/ 4 w 35"/>
                    <a:gd name="T53" fmla="*/ 5 h 18"/>
                    <a:gd name="T54" fmla="*/ 3 w 35"/>
                    <a:gd name="T55" fmla="*/ 4 h 18"/>
                    <a:gd name="T56" fmla="*/ 2 w 35"/>
                    <a:gd name="T57" fmla="*/ 3 h 18"/>
                    <a:gd name="T58" fmla="*/ 3 w 35"/>
                    <a:gd name="T59" fmla="*/ 2 h 18"/>
                    <a:gd name="T60" fmla="*/ 5 w 35"/>
                    <a:gd name="T61" fmla="*/ 2 h 18"/>
                    <a:gd name="T62" fmla="*/ 4 w 35"/>
                    <a:gd name="T63" fmla="*/ 1 h 18"/>
                    <a:gd name="T64" fmla="*/ 4 w 35"/>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5" h="18">
                      <a:moveTo>
                        <a:pt x="9" y="0"/>
                      </a:moveTo>
                      <a:cubicBezTo>
                        <a:pt x="8" y="1"/>
                        <a:pt x="5" y="3"/>
                        <a:pt x="6" y="3"/>
                      </a:cubicBezTo>
                      <a:cubicBezTo>
                        <a:pt x="7" y="4"/>
                        <a:pt x="1" y="7"/>
                        <a:pt x="3" y="8"/>
                      </a:cubicBezTo>
                      <a:cubicBezTo>
                        <a:pt x="4" y="8"/>
                        <a:pt x="0" y="11"/>
                        <a:pt x="2" y="11"/>
                      </a:cubicBezTo>
                      <a:cubicBezTo>
                        <a:pt x="4" y="12"/>
                        <a:pt x="0" y="15"/>
                        <a:pt x="3" y="15"/>
                      </a:cubicBezTo>
                      <a:cubicBezTo>
                        <a:pt x="4" y="15"/>
                        <a:pt x="4" y="15"/>
                        <a:pt x="4" y="16"/>
                      </a:cubicBezTo>
                      <a:cubicBezTo>
                        <a:pt x="4" y="17"/>
                        <a:pt x="4" y="18"/>
                        <a:pt x="5" y="17"/>
                      </a:cubicBezTo>
                      <a:cubicBezTo>
                        <a:pt x="6" y="16"/>
                        <a:pt x="6" y="17"/>
                        <a:pt x="7" y="17"/>
                      </a:cubicBezTo>
                      <a:cubicBezTo>
                        <a:pt x="7" y="17"/>
                        <a:pt x="7" y="18"/>
                        <a:pt x="8" y="17"/>
                      </a:cubicBezTo>
                      <a:cubicBezTo>
                        <a:pt x="9" y="17"/>
                        <a:pt x="9" y="17"/>
                        <a:pt x="9" y="17"/>
                      </a:cubicBezTo>
                      <a:cubicBezTo>
                        <a:pt x="10" y="18"/>
                        <a:pt x="10" y="18"/>
                        <a:pt x="11" y="17"/>
                      </a:cubicBezTo>
                      <a:cubicBezTo>
                        <a:pt x="12" y="17"/>
                        <a:pt x="13" y="17"/>
                        <a:pt x="14" y="17"/>
                      </a:cubicBezTo>
                      <a:cubicBezTo>
                        <a:pt x="14" y="17"/>
                        <a:pt x="15" y="17"/>
                        <a:pt x="16" y="17"/>
                      </a:cubicBezTo>
                      <a:cubicBezTo>
                        <a:pt x="18" y="16"/>
                        <a:pt x="19" y="17"/>
                        <a:pt x="21" y="15"/>
                      </a:cubicBezTo>
                      <a:cubicBezTo>
                        <a:pt x="23" y="14"/>
                        <a:pt x="25" y="15"/>
                        <a:pt x="27" y="13"/>
                      </a:cubicBezTo>
                      <a:cubicBezTo>
                        <a:pt x="29" y="11"/>
                        <a:pt x="31" y="11"/>
                        <a:pt x="33" y="9"/>
                      </a:cubicBezTo>
                      <a:cubicBezTo>
                        <a:pt x="34" y="9"/>
                        <a:pt x="34" y="8"/>
                        <a:pt x="35" y="8"/>
                      </a:cubicBezTo>
                      <a:cubicBezTo>
                        <a:pt x="34" y="9"/>
                        <a:pt x="32" y="9"/>
                        <a:pt x="31" y="10"/>
                      </a:cubicBezTo>
                      <a:cubicBezTo>
                        <a:pt x="29" y="12"/>
                        <a:pt x="27" y="11"/>
                        <a:pt x="26" y="12"/>
                      </a:cubicBezTo>
                      <a:cubicBezTo>
                        <a:pt x="23" y="14"/>
                        <a:pt x="22" y="13"/>
                        <a:pt x="20" y="14"/>
                      </a:cubicBezTo>
                      <a:cubicBezTo>
                        <a:pt x="19" y="15"/>
                        <a:pt x="18" y="15"/>
                        <a:pt x="18" y="14"/>
                      </a:cubicBezTo>
                      <a:cubicBezTo>
                        <a:pt x="17" y="14"/>
                        <a:pt x="16" y="14"/>
                        <a:pt x="16" y="15"/>
                      </a:cubicBezTo>
                      <a:cubicBezTo>
                        <a:pt x="14" y="15"/>
                        <a:pt x="14" y="15"/>
                        <a:pt x="14" y="15"/>
                      </a:cubicBezTo>
                      <a:cubicBezTo>
                        <a:pt x="13" y="15"/>
                        <a:pt x="13" y="14"/>
                        <a:pt x="12" y="15"/>
                      </a:cubicBezTo>
                      <a:cubicBezTo>
                        <a:pt x="11" y="15"/>
                        <a:pt x="11" y="15"/>
                        <a:pt x="11" y="14"/>
                      </a:cubicBezTo>
                      <a:cubicBezTo>
                        <a:pt x="10" y="14"/>
                        <a:pt x="10" y="14"/>
                        <a:pt x="10" y="14"/>
                      </a:cubicBezTo>
                      <a:cubicBezTo>
                        <a:pt x="8" y="15"/>
                        <a:pt x="8" y="14"/>
                        <a:pt x="8" y="13"/>
                      </a:cubicBezTo>
                      <a:cubicBezTo>
                        <a:pt x="8" y="13"/>
                        <a:pt x="8" y="12"/>
                        <a:pt x="7" y="12"/>
                      </a:cubicBezTo>
                      <a:cubicBezTo>
                        <a:pt x="4" y="13"/>
                        <a:pt x="8" y="9"/>
                        <a:pt x="6" y="9"/>
                      </a:cubicBezTo>
                      <a:cubicBezTo>
                        <a:pt x="4" y="9"/>
                        <a:pt x="8" y="6"/>
                        <a:pt x="7" y="5"/>
                      </a:cubicBezTo>
                      <a:cubicBezTo>
                        <a:pt x="6" y="5"/>
                        <a:pt x="9" y="3"/>
                        <a:pt x="10" y="2"/>
                      </a:cubicBezTo>
                      <a:cubicBezTo>
                        <a:pt x="10" y="1"/>
                        <a:pt x="10" y="1"/>
                        <a:pt x="9" y="1"/>
                      </a:cubicBezTo>
                      <a:cubicBezTo>
                        <a:pt x="9" y="1"/>
                        <a:pt x="9" y="1"/>
                        <a:pt x="9"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3" name="Freeform 11774">
                  <a:extLst>
                    <a:ext uri="{FF2B5EF4-FFF2-40B4-BE49-F238E27FC236}">
                      <a16:creationId xmlns:a16="http://schemas.microsoft.com/office/drawing/2014/main" id="{68E58D6C-377E-48A1-D67A-88E94283C059}"/>
                    </a:ext>
                  </a:extLst>
                </p:cNvPr>
                <p:cNvSpPr>
                  <a:spLocks/>
                </p:cNvSpPr>
                <p:nvPr/>
              </p:nvSpPr>
              <p:spPr bwMode="auto">
                <a:xfrm>
                  <a:off x="4784" y="2497"/>
                  <a:ext cx="2" cy="2"/>
                </a:xfrm>
                <a:custGeom>
                  <a:avLst/>
                  <a:gdLst>
                    <a:gd name="T0" fmla="*/ 1 w 3"/>
                    <a:gd name="T1" fmla="*/ 0 h 2"/>
                    <a:gd name="T2" fmla="*/ 0 w 3"/>
                    <a:gd name="T3" fmla="*/ 2 h 2"/>
                    <a:gd name="T4" fmla="*/ 0 w 3"/>
                    <a:gd name="T5" fmla="*/ 1 h 2"/>
                    <a:gd name="T6" fmla="*/ 1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0"/>
                      </a:moveTo>
                      <a:cubicBezTo>
                        <a:pt x="3" y="0"/>
                        <a:pt x="1" y="1"/>
                        <a:pt x="0" y="2"/>
                      </a:cubicBezTo>
                      <a:cubicBezTo>
                        <a:pt x="0" y="2"/>
                        <a:pt x="0" y="1"/>
                        <a:pt x="0" y="1"/>
                      </a:cubicBezTo>
                      <a:cubicBezTo>
                        <a:pt x="1"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4" name="Freeform 11775">
                  <a:extLst>
                    <a:ext uri="{FF2B5EF4-FFF2-40B4-BE49-F238E27FC236}">
                      <a16:creationId xmlns:a16="http://schemas.microsoft.com/office/drawing/2014/main" id="{BB6A6323-AE58-6E19-098C-4E97E69F81F1}"/>
                    </a:ext>
                  </a:extLst>
                </p:cNvPr>
                <p:cNvSpPr>
                  <a:spLocks/>
                </p:cNvSpPr>
                <p:nvPr/>
              </p:nvSpPr>
              <p:spPr bwMode="auto">
                <a:xfrm>
                  <a:off x="4786" y="2493"/>
                  <a:ext cx="4" cy="2"/>
                </a:xfrm>
                <a:custGeom>
                  <a:avLst/>
                  <a:gdLst>
                    <a:gd name="T0" fmla="*/ 4 w 4"/>
                    <a:gd name="T1" fmla="*/ 0 h 2"/>
                    <a:gd name="T2" fmla="*/ 0 w 4"/>
                    <a:gd name="T3" fmla="*/ 2 h 2"/>
                    <a:gd name="T4" fmla="*/ 4 w 4"/>
                    <a:gd name="T5" fmla="*/ 0 h 2"/>
                    <a:gd name="T6" fmla="*/ 4 w 4"/>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4" y="0"/>
                      </a:moveTo>
                      <a:cubicBezTo>
                        <a:pt x="3" y="2"/>
                        <a:pt x="0" y="2"/>
                        <a:pt x="0" y="2"/>
                      </a:cubicBezTo>
                      <a:cubicBezTo>
                        <a:pt x="1" y="1"/>
                        <a:pt x="3" y="1"/>
                        <a:pt x="4" y="0"/>
                      </a:cubicBezTo>
                      <a:cubicBezTo>
                        <a:pt x="4" y="0"/>
                        <a:pt x="4"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5" name="Freeform 11776">
                  <a:extLst>
                    <a:ext uri="{FF2B5EF4-FFF2-40B4-BE49-F238E27FC236}">
                      <a16:creationId xmlns:a16="http://schemas.microsoft.com/office/drawing/2014/main" id="{D34369F3-3EC9-E9DA-98D5-C70003DA5E1E}"/>
                    </a:ext>
                  </a:extLst>
                </p:cNvPr>
                <p:cNvSpPr>
                  <a:spLocks/>
                </p:cNvSpPr>
                <p:nvPr/>
              </p:nvSpPr>
              <p:spPr bwMode="auto">
                <a:xfrm>
                  <a:off x="4777" y="2496"/>
                  <a:ext cx="5" cy="3"/>
                </a:xfrm>
                <a:custGeom>
                  <a:avLst/>
                  <a:gdLst>
                    <a:gd name="T0" fmla="*/ 3 w 6"/>
                    <a:gd name="T1" fmla="*/ 2 h 3"/>
                    <a:gd name="T2" fmla="*/ 3 w 6"/>
                    <a:gd name="T3" fmla="*/ 1 h 3"/>
                    <a:gd name="T4" fmla="*/ 0 w 6"/>
                    <a:gd name="T5" fmla="*/ 3 h 3"/>
                    <a:gd name="T6" fmla="*/ 3 w 6"/>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3">
                      <a:moveTo>
                        <a:pt x="5" y="2"/>
                      </a:moveTo>
                      <a:cubicBezTo>
                        <a:pt x="6" y="1"/>
                        <a:pt x="5" y="1"/>
                        <a:pt x="4" y="1"/>
                      </a:cubicBezTo>
                      <a:cubicBezTo>
                        <a:pt x="3" y="1"/>
                        <a:pt x="1" y="2"/>
                        <a:pt x="0" y="3"/>
                      </a:cubicBezTo>
                      <a:cubicBezTo>
                        <a:pt x="1" y="3"/>
                        <a:pt x="5" y="0"/>
                        <a:pt x="5"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6" name="Freeform 11777">
                  <a:extLst>
                    <a:ext uri="{FF2B5EF4-FFF2-40B4-BE49-F238E27FC236}">
                      <a16:creationId xmlns:a16="http://schemas.microsoft.com/office/drawing/2014/main" id="{CB6C1557-7299-D6FC-934E-0DCC400B3C6A}"/>
                    </a:ext>
                  </a:extLst>
                </p:cNvPr>
                <p:cNvSpPr>
                  <a:spLocks/>
                </p:cNvSpPr>
                <p:nvPr/>
              </p:nvSpPr>
              <p:spPr bwMode="auto">
                <a:xfrm>
                  <a:off x="4780" y="2490"/>
                  <a:ext cx="5" cy="4"/>
                </a:xfrm>
                <a:custGeom>
                  <a:avLst/>
                  <a:gdLst>
                    <a:gd name="T0" fmla="*/ 2 w 7"/>
                    <a:gd name="T1" fmla="*/ 0 h 4"/>
                    <a:gd name="T2" fmla="*/ 1 w 7"/>
                    <a:gd name="T3" fmla="*/ 2 h 4"/>
                    <a:gd name="T4" fmla="*/ 1 w 7"/>
                    <a:gd name="T5" fmla="*/ 3 h 4"/>
                    <a:gd name="T6" fmla="*/ 1 w 7"/>
                    <a:gd name="T7" fmla="*/ 3 h 4"/>
                    <a:gd name="T8" fmla="*/ 2 w 7"/>
                    <a:gd name="T9" fmla="*/ 0 h 4"/>
                    <a:gd name="T10" fmla="*/ 2 w 7"/>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0"/>
                      </a:moveTo>
                      <a:cubicBezTo>
                        <a:pt x="7" y="1"/>
                        <a:pt x="6" y="2"/>
                        <a:pt x="5" y="2"/>
                      </a:cubicBezTo>
                      <a:cubicBezTo>
                        <a:pt x="4" y="3"/>
                        <a:pt x="0" y="4"/>
                        <a:pt x="1" y="3"/>
                      </a:cubicBezTo>
                      <a:cubicBezTo>
                        <a:pt x="2" y="3"/>
                        <a:pt x="3" y="3"/>
                        <a:pt x="3" y="3"/>
                      </a:cubicBezTo>
                      <a:cubicBezTo>
                        <a:pt x="4" y="2"/>
                        <a:pt x="7" y="1"/>
                        <a:pt x="7" y="0"/>
                      </a:cubicBezTo>
                      <a:cubicBezTo>
                        <a:pt x="7" y="0"/>
                        <a:pt x="7" y="0"/>
                        <a:pt x="7"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7" name="Freeform 11778">
                  <a:extLst>
                    <a:ext uri="{FF2B5EF4-FFF2-40B4-BE49-F238E27FC236}">
                      <a16:creationId xmlns:a16="http://schemas.microsoft.com/office/drawing/2014/main" id="{38632BBC-E60B-7682-BC41-AA9831E9473C}"/>
                    </a:ext>
                  </a:extLst>
                </p:cNvPr>
                <p:cNvSpPr>
                  <a:spLocks/>
                </p:cNvSpPr>
                <p:nvPr/>
              </p:nvSpPr>
              <p:spPr bwMode="auto">
                <a:xfrm>
                  <a:off x="4787" y="2490"/>
                  <a:ext cx="5" cy="1"/>
                </a:xfrm>
                <a:custGeom>
                  <a:avLst/>
                  <a:gdLst>
                    <a:gd name="T0" fmla="*/ 3 w 6"/>
                    <a:gd name="T1" fmla="*/ 1 h 2"/>
                    <a:gd name="T2" fmla="*/ 0 w 6"/>
                    <a:gd name="T3" fmla="*/ 1 h 2"/>
                    <a:gd name="T4" fmla="*/ 3 w 6"/>
                    <a:gd name="T5" fmla="*/ 1 h 2"/>
                    <a:gd name="T6" fmla="*/ 3 w 6"/>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3" y="2"/>
                      </a:moveTo>
                      <a:cubicBezTo>
                        <a:pt x="6" y="0"/>
                        <a:pt x="2" y="1"/>
                        <a:pt x="0" y="2"/>
                      </a:cubicBezTo>
                      <a:cubicBezTo>
                        <a:pt x="1" y="2"/>
                        <a:pt x="4" y="1"/>
                        <a:pt x="3" y="2"/>
                      </a:cubicBezTo>
                      <a:cubicBezTo>
                        <a:pt x="3" y="2"/>
                        <a:pt x="3" y="2"/>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8" name="Freeform 11779">
                  <a:extLst>
                    <a:ext uri="{FF2B5EF4-FFF2-40B4-BE49-F238E27FC236}">
                      <a16:creationId xmlns:a16="http://schemas.microsoft.com/office/drawing/2014/main" id="{348B692B-9D8D-841D-D88A-C83DCBFD6D61}"/>
                    </a:ext>
                  </a:extLst>
                </p:cNvPr>
                <p:cNvSpPr>
                  <a:spLocks/>
                </p:cNvSpPr>
                <p:nvPr/>
              </p:nvSpPr>
              <p:spPr bwMode="auto">
                <a:xfrm>
                  <a:off x="4768" y="2502"/>
                  <a:ext cx="6" cy="2"/>
                </a:xfrm>
                <a:custGeom>
                  <a:avLst/>
                  <a:gdLst>
                    <a:gd name="T0" fmla="*/ 3 w 7"/>
                    <a:gd name="T1" fmla="*/ 0 h 3"/>
                    <a:gd name="T2" fmla="*/ 2 w 7"/>
                    <a:gd name="T3" fmla="*/ 1 h 3"/>
                    <a:gd name="T4" fmla="*/ 3 w 7"/>
                    <a:gd name="T5" fmla="*/ 0 h 3"/>
                    <a:gd name="T6" fmla="*/ 3 w 7"/>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3">
                      <a:moveTo>
                        <a:pt x="6" y="0"/>
                      </a:moveTo>
                      <a:cubicBezTo>
                        <a:pt x="7" y="0"/>
                        <a:pt x="0" y="3"/>
                        <a:pt x="2" y="1"/>
                      </a:cubicBezTo>
                      <a:cubicBezTo>
                        <a:pt x="3" y="1"/>
                        <a:pt x="5" y="1"/>
                        <a:pt x="7" y="0"/>
                      </a:cubicBezTo>
                      <a:cubicBezTo>
                        <a:pt x="6" y="0"/>
                        <a:pt x="6" y="0"/>
                        <a:pt x="6"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899" name="Freeform 11780">
                  <a:extLst>
                    <a:ext uri="{FF2B5EF4-FFF2-40B4-BE49-F238E27FC236}">
                      <a16:creationId xmlns:a16="http://schemas.microsoft.com/office/drawing/2014/main" id="{B74B07AC-B164-8BE0-D43E-429841F2CDBF}"/>
                    </a:ext>
                  </a:extLst>
                </p:cNvPr>
                <p:cNvSpPr>
                  <a:spLocks/>
                </p:cNvSpPr>
                <p:nvPr/>
              </p:nvSpPr>
              <p:spPr bwMode="auto">
                <a:xfrm>
                  <a:off x="4771" y="2495"/>
                  <a:ext cx="5" cy="4"/>
                </a:xfrm>
                <a:custGeom>
                  <a:avLst/>
                  <a:gdLst>
                    <a:gd name="T0" fmla="*/ 3 w 6"/>
                    <a:gd name="T1" fmla="*/ 2 h 4"/>
                    <a:gd name="T2" fmla="*/ 0 w 6"/>
                    <a:gd name="T3" fmla="*/ 4 h 4"/>
                    <a:gd name="T4" fmla="*/ 2 w 6"/>
                    <a:gd name="T5" fmla="*/ 3 h 4"/>
                    <a:gd name="T6" fmla="*/ 3 w 6"/>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5" y="2"/>
                      </a:moveTo>
                      <a:cubicBezTo>
                        <a:pt x="6" y="0"/>
                        <a:pt x="1" y="3"/>
                        <a:pt x="0" y="4"/>
                      </a:cubicBezTo>
                      <a:cubicBezTo>
                        <a:pt x="1" y="4"/>
                        <a:pt x="1" y="3"/>
                        <a:pt x="2" y="3"/>
                      </a:cubicBezTo>
                      <a:cubicBezTo>
                        <a:pt x="3" y="2"/>
                        <a:pt x="4" y="2"/>
                        <a:pt x="5"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0" name="Freeform 11781">
                  <a:extLst>
                    <a:ext uri="{FF2B5EF4-FFF2-40B4-BE49-F238E27FC236}">
                      <a16:creationId xmlns:a16="http://schemas.microsoft.com/office/drawing/2014/main" id="{F455363A-FC5C-E4AA-06DB-C45AA6CF47D9}"/>
                    </a:ext>
                  </a:extLst>
                </p:cNvPr>
                <p:cNvSpPr>
                  <a:spLocks/>
                </p:cNvSpPr>
                <p:nvPr/>
              </p:nvSpPr>
              <p:spPr bwMode="auto">
                <a:xfrm>
                  <a:off x="4775" y="2490"/>
                  <a:ext cx="5" cy="3"/>
                </a:xfrm>
                <a:custGeom>
                  <a:avLst/>
                  <a:gdLst>
                    <a:gd name="T0" fmla="*/ 3 w 6"/>
                    <a:gd name="T1" fmla="*/ 0 h 3"/>
                    <a:gd name="T2" fmla="*/ 0 w 6"/>
                    <a:gd name="T3" fmla="*/ 2 h 3"/>
                    <a:gd name="T4" fmla="*/ 3 w 6"/>
                    <a:gd name="T5" fmla="*/ 1 h 3"/>
                    <a:gd name="T6" fmla="*/ 0 60000 65536"/>
                    <a:gd name="T7" fmla="*/ 0 60000 65536"/>
                    <a:gd name="T8" fmla="*/ 0 60000 65536"/>
                  </a:gdLst>
                  <a:ahLst/>
                  <a:cxnLst>
                    <a:cxn ang="T6">
                      <a:pos x="T0" y="T1"/>
                    </a:cxn>
                    <a:cxn ang="T7">
                      <a:pos x="T2" y="T3"/>
                    </a:cxn>
                    <a:cxn ang="T8">
                      <a:pos x="T4" y="T5"/>
                    </a:cxn>
                  </a:cxnLst>
                  <a:rect l="0" t="0" r="r" b="b"/>
                  <a:pathLst>
                    <a:path w="6" h="3">
                      <a:moveTo>
                        <a:pt x="6" y="0"/>
                      </a:moveTo>
                      <a:cubicBezTo>
                        <a:pt x="4" y="2"/>
                        <a:pt x="0" y="3"/>
                        <a:pt x="0" y="2"/>
                      </a:cubicBezTo>
                      <a:cubicBezTo>
                        <a:pt x="1" y="2"/>
                        <a:pt x="3" y="1"/>
                        <a:pt x="5"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1" name="Freeform 11782">
                  <a:extLst>
                    <a:ext uri="{FF2B5EF4-FFF2-40B4-BE49-F238E27FC236}">
                      <a16:creationId xmlns:a16="http://schemas.microsoft.com/office/drawing/2014/main" id="{1640888F-4D88-1B24-2B61-1870F1D07DF5}"/>
                    </a:ext>
                  </a:extLst>
                </p:cNvPr>
                <p:cNvSpPr>
                  <a:spLocks/>
                </p:cNvSpPr>
                <p:nvPr/>
              </p:nvSpPr>
              <p:spPr bwMode="auto">
                <a:xfrm>
                  <a:off x="4782" y="2488"/>
                  <a:ext cx="3" cy="2"/>
                </a:xfrm>
                <a:custGeom>
                  <a:avLst/>
                  <a:gdLst>
                    <a:gd name="T0" fmla="*/ 2 w 4"/>
                    <a:gd name="T1" fmla="*/ 1 h 2"/>
                    <a:gd name="T2" fmla="*/ 0 w 4"/>
                    <a:gd name="T3" fmla="*/ 2 h 2"/>
                    <a:gd name="T4" fmla="*/ 2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4" y="1"/>
                      </a:moveTo>
                      <a:cubicBezTo>
                        <a:pt x="4" y="0"/>
                        <a:pt x="1" y="1"/>
                        <a:pt x="0" y="2"/>
                      </a:cubicBezTo>
                      <a:cubicBezTo>
                        <a:pt x="1" y="2"/>
                        <a:pt x="3" y="0"/>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2" name="Freeform 11783">
                  <a:extLst>
                    <a:ext uri="{FF2B5EF4-FFF2-40B4-BE49-F238E27FC236}">
                      <a16:creationId xmlns:a16="http://schemas.microsoft.com/office/drawing/2014/main" id="{BFE30E98-022A-64D3-2C50-538347092A91}"/>
                    </a:ext>
                  </a:extLst>
                </p:cNvPr>
                <p:cNvSpPr>
                  <a:spLocks/>
                </p:cNvSpPr>
                <p:nvPr/>
              </p:nvSpPr>
              <p:spPr bwMode="auto">
                <a:xfrm>
                  <a:off x="4765" y="2500"/>
                  <a:ext cx="3" cy="1"/>
                </a:xfrm>
                <a:custGeom>
                  <a:avLst/>
                  <a:gdLst>
                    <a:gd name="T0" fmla="*/ 2 w 4"/>
                    <a:gd name="T1" fmla="*/ 0 h 1"/>
                    <a:gd name="T2" fmla="*/ 2 w 4"/>
                    <a:gd name="T3" fmla="*/ 0 h 1"/>
                    <a:gd name="T4" fmla="*/ 2 w 4"/>
                    <a:gd name="T5" fmla="*/ 0 h 1"/>
                    <a:gd name="T6" fmla="*/ 0 60000 65536"/>
                    <a:gd name="T7" fmla="*/ 0 60000 65536"/>
                    <a:gd name="T8" fmla="*/ 0 60000 65536"/>
                  </a:gdLst>
                  <a:ahLst/>
                  <a:cxnLst>
                    <a:cxn ang="T6">
                      <a:pos x="T0" y="T1"/>
                    </a:cxn>
                    <a:cxn ang="T7">
                      <a:pos x="T2" y="T3"/>
                    </a:cxn>
                    <a:cxn ang="T8">
                      <a:pos x="T4" y="T5"/>
                    </a:cxn>
                  </a:cxnLst>
                  <a:rect l="0" t="0" r="r" b="b"/>
                  <a:pathLst>
                    <a:path w="4" h="1">
                      <a:moveTo>
                        <a:pt x="4" y="0"/>
                      </a:moveTo>
                      <a:cubicBezTo>
                        <a:pt x="3" y="1"/>
                        <a:pt x="0" y="1"/>
                        <a:pt x="2" y="0"/>
                      </a:cubicBezTo>
                      <a:cubicBezTo>
                        <a:pt x="2" y="0"/>
                        <a:pt x="2" y="1"/>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3" name="Freeform 11784">
                  <a:extLst>
                    <a:ext uri="{FF2B5EF4-FFF2-40B4-BE49-F238E27FC236}">
                      <a16:creationId xmlns:a16="http://schemas.microsoft.com/office/drawing/2014/main" id="{D370DCFA-C24F-46D7-1AC8-5CF736469E44}"/>
                    </a:ext>
                  </a:extLst>
                </p:cNvPr>
                <p:cNvSpPr>
                  <a:spLocks/>
                </p:cNvSpPr>
                <p:nvPr/>
              </p:nvSpPr>
              <p:spPr bwMode="auto">
                <a:xfrm>
                  <a:off x="4766" y="2495"/>
                  <a:ext cx="5" cy="3"/>
                </a:xfrm>
                <a:custGeom>
                  <a:avLst/>
                  <a:gdLst>
                    <a:gd name="T0" fmla="*/ 5 w 5"/>
                    <a:gd name="T1" fmla="*/ 0 h 3"/>
                    <a:gd name="T2" fmla="*/ 0 w 5"/>
                    <a:gd name="T3" fmla="*/ 3 h 3"/>
                    <a:gd name="T4" fmla="*/ 1 w 5"/>
                    <a:gd name="T5" fmla="*/ 2 h 3"/>
                    <a:gd name="T6" fmla="*/ 5 w 5"/>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5" y="0"/>
                      </a:moveTo>
                      <a:cubicBezTo>
                        <a:pt x="5" y="0"/>
                        <a:pt x="0" y="2"/>
                        <a:pt x="0" y="3"/>
                      </a:cubicBezTo>
                      <a:cubicBezTo>
                        <a:pt x="0" y="3"/>
                        <a:pt x="1" y="2"/>
                        <a:pt x="1" y="2"/>
                      </a:cubicBezTo>
                      <a:cubicBezTo>
                        <a:pt x="3" y="0"/>
                        <a:pt x="4" y="1"/>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4" name="Freeform 11785">
                  <a:extLst>
                    <a:ext uri="{FF2B5EF4-FFF2-40B4-BE49-F238E27FC236}">
                      <a16:creationId xmlns:a16="http://schemas.microsoft.com/office/drawing/2014/main" id="{A38CECAB-9A40-D767-4092-7C33493676E7}"/>
                    </a:ext>
                  </a:extLst>
                </p:cNvPr>
                <p:cNvSpPr>
                  <a:spLocks/>
                </p:cNvSpPr>
                <p:nvPr/>
              </p:nvSpPr>
              <p:spPr bwMode="auto">
                <a:xfrm>
                  <a:off x="4768" y="2493"/>
                  <a:ext cx="4" cy="2"/>
                </a:xfrm>
                <a:custGeom>
                  <a:avLst/>
                  <a:gdLst>
                    <a:gd name="T0" fmla="*/ 2 w 5"/>
                    <a:gd name="T1" fmla="*/ 0 h 3"/>
                    <a:gd name="T2" fmla="*/ 0 w 5"/>
                    <a:gd name="T3" fmla="*/ 1 h 3"/>
                    <a:gd name="T4" fmla="*/ 2 w 5"/>
                    <a:gd name="T5" fmla="*/ 0 h 3"/>
                    <a:gd name="T6" fmla="*/ 0 60000 65536"/>
                    <a:gd name="T7" fmla="*/ 0 60000 65536"/>
                    <a:gd name="T8" fmla="*/ 0 60000 65536"/>
                  </a:gdLst>
                  <a:ahLst/>
                  <a:cxnLst>
                    <a:cxn ang="T6">
                      <a:pos x="T0" y="T1"/>
                    </a:cxn>
                    <a:cxn ang="T7">
                      <a:pos x="T2" y="T3"/>
                    </a:cxn>
                    <a:cxn ang="T8">
                      <a:pos x="T4" y="T5"/>
                    </a:cxn>
                  </a:cxnLst>
                  <a:rect l="0" t="0" r="r" b="b"/>
                  <a:pathLst>
                    <a:path w="5" h="3">
                      <a:moveTo>
                        <a:pt x="5" y="0"/>
                      </a:moveTo>
                      <a:cubicBezTo>
                        <a:pt x="3" y="0"/>
                        <a:pt x="0" y="2"/>
                        <a:pt x="0" y="3"/>
                      </a:cubicBezTo>
                      <a:cubicBezTo>
                        <a:pt x="1" y="2"/>
                        <a:pt x="3"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5" name="Freeform 11786">
                  <a:extLst>
                    <a:ext uri="{FF2B5EF4-FFF2-40B4-BE49-F238E27FC236}">
                      <a16:creationId xmlns:a16="http://schemas.microsoft.com/office/drawing/2014/main" id="{64DC2A75-561F-DB3E-B42C-4D2E14FA09A4}"/>
                    </a:ext>
                  </a:extLst>
                </p:cNvPr>
                <p:cNvSpPr>
                  <a:spLocks/>
                </p:cNvSpPr>
                <p:nvPr/>
              </p:nvSpPr>
              <p:spPr bwMode="auto">
                <a:xfrm>
                  <a:off x="4833" y="2389"/>
                  <a:ext cx="23" cy="43"/>
                </a:xfrm>
                <a:custGeom>
                  <a:avLst/>
                  <a:gdLst>
                    <a:gd name="T0" fmla="*/ 7 w 27"/>
                    <a:gd name="T1" fmla="*/ 2 h 52"/>
                    <a:gd name="T2" fmla="*/ 4 w 27"/>
                    <a:gd name="T3" fmla="*/ 2 h 52"/>
                    <a:gd name="T4" fmla="*/ 3 w 27"/>
                    <a:gd name="T5" fmla="*/ 5 h 52"/>
                    <a:gd name="T6" fmla="*/ 2 w 27"/>
                    <a:gd name="T7" fmla="*/ 8 h 52"/>
                    <a:gd name="T8" fmla="*/ 1 w 27"/>
                    <a:gd name="T9" fmla="*/ 12 h 52"/>
                    <a:gd name="T10" fmla="*/ 1 w 27"/>
                    <a:gd name="T11" fmla="*/ 15 h 52"/>
                    <a:gd name="T12" fmla="*/ 2 w 27"/>
                    <a:gd name="T13" fmla="*/ 18 h 52"/>
                    <a:gd name="T14" fmla="*/ 3 w 27"/>
                    <a:gd name="T15" fmla="*/ 19 h 52"/>
                    <a:gd name="T16" fmla="*/ 3 w 27"/>
                    <a:gd name="T17" fmla="*/ 22 h 52"/>
                    <a:gd name="T18" fmla="*/ 5 w 27"/>
                    <a:gd name="T19" fmla="*/ 22 h 52"/>
                    <a:gd name="T20" fmla="*/ 7 w 27"/>
                    <a:gd name="T21" fmla="*/ 23 h 52"/>
                    <a:gd name="T22" fmla="*/ 9 w 27"/>
                    <a:gd name="T23" fmla="*/ 23 h 52"/>
                    <a:gd name="T24" fmla="*/ 9 w 27"/>
                    <a:gd name="T25" fmla="*/ 22 h 52"/>
                    <a:gd name="T26" fmla="*/ 10 w 27"/>
                    <a:gd name="T27" fmla="*/ 22 h 52"/>
                    <a:gd name="T28" fmla="*/ 12 w 27"/>
                    <a:gd name="T29" fmla="*/ 20 h 52"/>
                    <a:gd name="T30" fmla="*/ 12 w 27"/>
                    <a:gd name="T31" fmla="*/ 18 h 52"/>
                    <a:gd name="T32" fmla="*/ 14 w 27"/>
                    <a:gd name="T33" fmla="*/ 15 h 52"/>
                    <a:gd name="T34" fmla="*/ 14 w 27"/>
                    <a:gd name="T35" fmla="*/ 12 h 52"/>
                    <a:gd name="T36" fmla="*/ 14 w 27"/>
                    <a:gd name="T37" fmla="*/ 10 h 52"/>
                    <a:gd name="T38" fmla="*/ 13 w 27"/>
                    <a:gd name="T39" fmla="*/ 7 h 52"/>
                    <a:gd name="T40" fmla="*/ 12 w 27"/>
                    <a:gd name="T41" fmla="*/ 5 h 52"/>
                    <a:gd name="T42" fmla="*/ 11 w 27"/>
                    <a:gd name="T43" fmla="*/ 2 h 52"/>
                    <a:gd name="T44" fmla="*/ 9 w 27"/>
                    <a:gd name="T45" fmla="*/ 2 h 52"/>
                    <a:gd name="T46" fmla="*/ 8 w 27"/>
                    <a:gd name="T47" fmla="*/ 2 h 52"/>
                    <a:gd name="T48" fmla="*/ 7 w 27"/>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52">
                      <a:moveTo>
                        <a:pt x="12" y="3"/>
                      </a:moveTo>
                      <a:cubicBezTo>
                        <a:pt x="10" y="5"/>
                        <a:pt x="8" y="3"/>
                        <a:pt x="8" y="5"/>
                      </a:cubicBezTo>
                      <a:cubicBezTo>
                        <a:pt x="7" y="8"/>
                        <a:pt x="5" y="8"/>
                        <a:pt x="5" y="10"/>
                      </a:cubicBezTo>
                      <a:cubicBezTo>
                        <a:pt x="5" y="14"/>
                        <a:pt x="2" y="14"/>
                        <a:pt x="2" y="17"/>
                      </a:cubicBezTo>
                      <a:cubicBezTo>
                        <a:pt x="3" y="19"/>
                        <a:pt x="0" y="23"/>
                        <a:pt x="1" y="26"/>
                      </a:cubicBezTo>
                      <a:cubicBezTo>
                        <a:pt x="2" y="27"/>
                        <a:pt x="0" y="30"/>
                        <a:pt x="1" y="32"/>
                      </a:cubicBezTo>
                      <a:cubicBezTo>
                        <a:pt x="2" y="32"/>
                        <a:pt x="1" y="36"/>
                        <a:pt x="2" y="37"/>
                      </a:cubicBezTo>
                      <a:cubicBezTo>
                        <a:pt x="3" y="37"/>
                        <a:pt x="2" y="41"/>
                        <a:pt x="3" y="41"/>
                      </a:cubicBezTo>
                      <a:cubicBezTo>
                        <a:pt x="5" y="40"/>
                        <a:pt x="4" y="46"/>
                        <a:pt x="6" y="46"/>
                      </a:cubicBezTo>
                      <a:cubicBezTo>
                        <a:pt x="7" y="45"/>
                        <a:pt x="7" y="50"/>
                        <a:pt x="9" y="48"/>
                      </a:cubicBezTo>
                      <a:cubicBezTo>
                        <a:pt x="10" y="47"/>
                        <a:pt x="11" y="52"/>
                        <a:pt x="13" y="50"/>
                      </a:cubicBezTo>
                      <a:cubicBezTo>
                        <a:pt x="14" y="49"/>
                        <a:pt x="15" y="52"/>
                        <a:pt x="16" y="49"/>
                      </a:cubicBezTo>
                      <a:cubicBezTo>
                        <a:pt x="16" y="48"/>
                        <a:pt x="18" y="50"/>
                        <a:pt x="18" y="48"/>
                      </a:cubicBezTo>
                      <a:cubicBezTo>
                        <a:pt x="18" y="46"/>
                        <a:pt x="20" y="48"/>
                        <a:pt x="20" y="46"/>
                      </a:cubicBezTo>
                      <a:cubicBezTo>
                        <a:pt x="20" y="44"/>
                        <a:pt x="22" y="45"/>
                        <a:pt x="23" y="42"/>
                      </a:cubicBezTo>
                      <a:cubicBezTo>
                        <a:pt x="23" y="40"/>
                        <a:pt x="24" y="40"/>
                        <a:pt x="24" y="38"/>
                      </a:cubicBezTo>
                      <a:cubicBezTo>
                        <a:pt x="24" y="36"/>
                        <a:pt x="26" y="35"/>
                        <a:pt x="26" y="32"/>
                      </a:cubicBezTo>
                      <a:cubicBezTo>
                        <a:pt x="25" y="31"/>
                        <a:pt x="27" y="29"/>
                        <a:pt x="26" y="26"/>
                      </a:cubicBezTo>
                      <a:cubicBezTo>
                        <a:pt x="26" y="25"/>
                        <a:pt x="27" y="23"/>
                        <a:pt x="26" y="21"/>
                      </a:cubicBezTo>
                      <a:cubicBezTo>
                        <a:pt x="25" y="19"/>
                        <a:pt x="26" y="15"/>
                        <a:pt x="25" y="14"/>
                      </a:cubicBezTo>
                      <a:cubicBezTo>
                        <a:pt x="24" y="14"/>
                        <a:pt x="25" y="10"/>
                        <a:pt x="24" y="10"/>
                      </a:cubicBezTo>
                      <a:cubicBezTo>
                        <a:pt x="22" y="9"/>
                        <a:pt x="23" y="5"/>
                        <a:pt x="21" y="5"/>
                      </a:cubicBezTo>
                      <a:cubicBezTo>
                        <a:pt x="20" y="6"/>
                        <a:pt x="19" y="2"/>
                        <a:pt x="18" y="3"/>
                      </a:cubicBezTo>
                      <a:cubicBezTo>
                        <a:pt x="17" y="4"/>
                        <a:pt x="16" y="0"/>
                        <a:pt x="15" y="2"/>
                      </a:cubicBezTo>
                      <a:cubicBezTo>
                        <a:pt x="13" y="4"/>
                        <a:pt x="12" y="1"/>
                        <a:pt x="1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6" name="Freeform 11787">
                  <a:extLst>
                    <a:ext uri="{FF2B5EF4-FFF2-40B4-BE49-F238E27FC236}">
                      <a16:creationId xmlns:a16="http://schemas.microsoft.com/office/drawing/2014/main" id="{95120C5B-D7AE-100B-EF89-267C351CDDA3}"/>
                    </a:ext>
                  </a:extLst>
                </p:cNvPr>
                <p:cNvSpPr>
                  <a:spLocks/>
                </p:cNvSpPr>
                <p:nvPr/>
              </p:nvSpPr>
              <p:spPr bwMode="auto">
                <a:xfrm>
                  <a:off x="4835" y="2393"/>
                  <a:ext cx="21" cy="39"/>
                </a:xfrm>
                <a:custGeom>
                  <a:avLst/>
                  <a:gdLst>
                    <a:gd name="T0" fmla="*/ 1 w 25"/>
                    <a:gd name="T1" fmla="*/ 15 h 47"/>
                    <a:gd name="T2" fmla="*/ 3 w 25"/>
                    <a:gd name="T3" fmla="*/ 15 h 47"/>
                    <a:gd name="T4" fmla="*/ 4 w 25"/>
                    <a:gd name="T5" fmla="*/ 15 h 47"/>
                    <a:gd name="T6" fmla="*/ 6 w 25"/>
                    <a:gd name="T7" fmla="*/ 15 h 47"/>
                    <a:gd name="T8" fmla="*/ 7 w 25"/>
                    <a:gd name="T9" fmla="*/ 14 h 47"/>
                    <a:gd name="T10" fmla="*/ 8 w 25"/>
                    <a:gd name="T11" fmla="*/ 12 h 47"/>
                    <a:gd name="T12" fmla="*/ 8 w 25"/>
                    <a:gd name="T13" fmla="*/ 10 h 47"/>
                    <a:gd name="T14" fmla="*/ 9 w 25"/>
                    <a:gd name="T15" fmla="*/ 7 h 47"/>
                    <a:gd name="T16" fmla="*/ 9 w 25"/>
                    <a:gd name="T17" fmla="*/ 5 h 47"/>
                    <a:gd name="T18" fmla="*/ 9 w 25"/>
                    <a:gd name="T19" fmla="*/ 2 h 47"/>
                    <a:gd name="T20" fmla="*/ 9 w 25"/>
                    <a:gd name="T21" fmla="*/ 0 h 47"/>
                    <a:gd name="T22" fmla="*/ 9 w 25"/>
                    <a:gd name="T23" fmla="*/ 0 h 47"/>
                    <a:gd name="T24" fmla="*/ 11 w 25"/>
                    <a:gd name="T25" fmla="*/ 2 h 47"/>
                    <a:gd name="T26" fmla="*/ 11 w 25"/>
                    <a:gd name="T27" fmla="*/ 4 h 47"/>
                    <a:gd name="T28" fmla="*/ 12 w 25"/>
                    <a:gd name="T29" fmla="*/ 7 h 47"/>
                    <a:gd name="T30" fmla="*/ 12 w 25"/>
                    <a:gd name="T31" fmla="*/ 10 h 47"/>
                    <a:gd name="T32" fmla="*/ 12 w 25"/>
                    <a:gd name="T33" fmla="*/ 12 h 47"/>
                    <a:gd name="T34" fmla="*/ 11 w 25"/>
                    <a:gd name="T35" fmla="*/ 15 h 47"/>
                    <a:gd name="T36" fmla="*/ 11 w 25"/>
                    <a:gd name="T37" fmla="*/ 18 h 47"/>
                    <a:gd name="T38" fmla="*/ 9 w 25"/>
                    <a:gd name="T39" fmla="*/ 19 h 47"/>
                    <a:gd name="T40" fmla="*/ 8 w 25"/>
                    <a:gd name="T41" fmla="*/ 21 h 47"/>
                    <a:gd name="T42" fmla="*/ 7 w 25"/>
                    <a:gd name="T43" fmla="*/ 22 h 47"/>
                    <a:gd name="T44" fmla="*/ 6 w 25"/>
                    <a:gd name="T45" fmla="*/ 22 h 47"/>
                    <a:gd name="T46" fmla="*/ 3 w 25"/>
                    <a:gd name="T47" fmla="*/ 21 h 47"/>
                    <a:gd name="T48" fmla="*/ 3 w 25"/>
                    <a:gd name="T49" fmla="*/ 19 h 47"/>
                    <a:gd name="T50" fmla="*/ 1 w 25"/>
                    <a:gd name="T51" fmla="*/ 17 h 47"/>
                    <a:gd name="T52" fmla="*/ 0 w 25"/>
                    <a:gd name="T53" fmla="*/ 15 h 47"/>
                    <a:gd name="T54" fmla="*/ 1 w 25"/>
                    <a:gd name="T55" fmla="*/ 15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 h="47">
                      <a:moveTo>
                        <a:pt x="1" y="32"/>
                      </a:moveTo>
                      <a:cubicBezTo>
                        <a:pt x="2" y="31"/>
                        <a:pt x="4" y="36"/>
                        <a:pt x="5" y="33"/>
                      </a:cubicBezTo>
                      <a:cubicBezTo>
                        <a:pt x="6" y="32"/>
                        <a:pt x="8" y="36"/>
                        <a:pt x="8" y="33"/>
                      </a:cubicBezTo>
                      <a:cubicBezTo>
                        <a:pt x="9" y="31"/>
                        <a:pt x="10" y="34"/>
                        <a:pt x="11" y="31"/>
                      </a:cubicBezTo>
                      <a:cubicBezTo>
                        <a:pt x="11" y="30"/>
                        <a:pt x="13" y="32"/>
                        <a:pt x="13" y="29"/>
                      </a:cubicBezTo>
                      <a:cubicBezTo>
                        <a:pt x="13" y="27"/>
                        <a:pt x="15" y="28"/>
                        <a:pt x="15" y="26"/>
                      </a:cubicBezTo>
                      <a:cubicBezTo>
                        <a:pt x="15" y="24"/>
                        <a:pt x="17" y="24"/>
                        <a:pt x="17" y="21"/>
                      </a:cubicBezTo>
                      <a:cubicBezTo>
                        <a:pt x="17" y="19"/>
                        <a:pt x="19" y="18"/>
                        <a:pt x="18" y="16"/>
                      </a:cubicBezTo>
                      <a:cubicBezTo>
                        <a:pt x="18" y="14"/>
                        <a:pt x="19" y="12"/>
                        <a:pt x="19" y="10"/>
                      </a:cubicBezTo>
                      <a:cubicBezTo>
                        <a:pt x="19" y="8"/>
                        <a:pt x="19" y="6"/>
                        <a:pt x="19" y="5"/>
                      </a:cubicBezTo>
                      <a:cubicBezTo>
                        <a:pt x="18" y="3"/>
                        <a:pt x="18" y="1"/>
                        <a:pt x="18" y="0"/>
                      </a:cubicBezTo>
                      <a:cubicBezTo>
                        <a:pt x="19" y="0"/>
                        <a:pt x="19" y="0"/>
                        <a:pt x="19" y="0"/>
                      </a:cubicBezTo>
                      <a:cubicBezTo>
                        <a:pt x="21" y="0"/>
                        <a:pt x="20" y="4"/>
                        <a:pt x="22" y="5"/>
                      </a:cubicBezTo>
                      <a:cubicBezTo>
                        <a:pt x="23" y="5"/>
                        <a:pt x="22" y="9"/>
                        <a:pt x="23" y="9"/>
                      </a:cubicBezTo>
                      <a:cubicBezTo>
                        <a:pt x="24" y="10"/>
                        <a:pt x="23" y="14"/>
                        <a:pt x="24" y="16"/>
                      </a:cubicBezTo>
                      <a:cubicBezTo>
                        <a:pt x="25" y="18"/>
                        <a:pt x="24" y="20"/>
                        <a:pt x="24" y="21"/>
                      </a:cubicBezTo>
                      <a:cubicBezTo>
                        <a:pt x="25" y="24"/>
                        <a:pt x="23" y="26"/>
                        <a:pt x="24" y="27"/>
                      </a:cubicBezTo>
                      <a:cubicBezTo>
                        <a:pt x="24" y="30"/>
                        <a:pt x="22" y="31"/>
                        <a:pt x="22" y="33"/>
                      </a:cubicBezTo>
                      <a:cubicBezTo>
                        <a:pt x="22" y="35"/>
                        <a:pt x="21" y="35"/>
                        <a:pt x="21" y="37"/>
                      </a:cubicBezTo>
                      <a:cubicBezTo>
                        <a:pt x="20" y="40"/>
                        <a:pt x="18" y="39"/>
                        <a:pt x="18" y="41"/>
                      </a:cubicBezTo>
                      <a:cubicBezTo>
                        <a:pt x="18" y="43"/>
                        <a:pt x="16" y="41"/>
                        <a:pt x="16" y="43"/>
                      </a:cubicBezTo>
                      <a:cubicBezTo>
                        <a:pt x="16" y="45"/>
                        <a:pt x="14" y="43"/>
                        <a:pt x="14" y="44"/>
                      </a:cubicBezTo>
                      <a:cubicBezTo>
                        <a:pt x="13" y="47"/>
                        <a:pt x="12" y="44"/>
                        <a:pt x="11" y="45"/>
                      </a:cubicBezTo>
                      <a:cubicBezTo>
                        <a:pt x="9" y="47"/>
                        <a:pt x="8" y="42"/>
                        <a:pt x="7" y="43"/>
                      </a:cubicBezTo>
                      <a:cubicBezTo>
                        <a:pt x="5" y="45"/>
                        <a:pt x="5" y="40"/>
                        <a:pt x="4" y="41"/>
                      </a:cubicBezTo>
                      <a:cubicBezTo>
                        <a:pt x="2" y="41"/>
                        <a:pt x="3" y="35"/>
                        <a:pt x="1" y="36"/>
                      </a:cubicBezTo>
                      <a:cubicBezTo>
                        <a:pt x="0" y="36"/>
                        <a:pt x="1" y="33"/>
                        <a:pt x="0" y="32"/>
                      </a:cubicBezTo>
                      <a:lnTo>
                        <a:pt x="1" y="32"/>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7" name="Freeform 11788">
                  <a:extLst>
                    <a:ext uri="{FF2B5EF4-FFF2-40B4-BE49-F238E27FC236}">
                      <a16:creationId xmlns:a16="http://schemas.microsoft.com/office/drawing/2014/main" id="{CE3BC270-872C-A6DD-7632-13431913C677}"/>
                    </a:ext>
                  </a:extLst>
                </p:cNvPr>
                <p:cNvSpPr>
                  <a:spLocks/>
                </p:cNvSpPr>
                <p:nvPr/>
              </p:nvSpPr>
              <p:spPr bwMode="auto">
                <a:xfrm>
                  <a:off x="4835" y="2410"/>
                  <a:ext cx="21" cy="22"/>
                </a:xfrm>
                <a:custGeom>
                  <a:avLst/>
                  <a:gdLst>
                    <a:gd name="T0" fmla="*/ 0 w 25"/>
                    <a:gd name="T1" fmla="*/ 6 h 27"/>
                    <a:gd name="T2" fmla="*/ 1 w 25"/>
                    <a:gd name="T3" fmla="*/ 7 h 27"/>
                    <a:gd name="T4" fmla="*/ 3 w 25"/>
                    <a:gd name="T5" fmla="*/ 9 h 27"/>
                    <a:gd name="T6" fmla="*/ 3 w 25"/>
                    <a:gd name="T7" fmla="*/ 10 h 27"/>
                    <a:gd name="T8" fmla="*/ 6 w 25"/>
                    <a:gd name="T9" fmla="*/ 11 h 27"/>
                    <a:gd name="T10" fmla="*/ 7 w 25"/>
                    <a:gd name="T11" fmla="*/ 11 h 27"/>
                    <a:gd name="T12" fmla="*/ 8 w 25"/>
                    <a:gd name="T13" fmla="*/ 10 h 27"/>
                    <a:gd name="T14" fmla="*/ 9 w 25"/>
                    <a:gd name="T15" fmla="*/ 9 h 27"/>
                    <a:gd name="T16" fmla="*/ 11 w 25"/>
                    <a:gd name="T17" fmla="*/ 7 h 27"/>
                    <a:gd name="T18" fmla="*/ 11 w 25"/>
                    <a:gd name="T19" fmla="*/ 6 h 27"/>
                    <a:gd name="T20" fmla="*/ 12 w 25"/>
                    <a:gd name="T21" fmla="*/ 3 h 27"/>
                    <a:gd name="T22" fmla="*/ 12 w 25"/>
                    <a:gd name="T23" fmla="*/ 1 h 27"/>
                    <a:gd name="T24" fmla="*/ 12 w 25"/>
                    <a:gd name="T25" fmla="*/ 0 h 27"/>
                    <a:gd name="T26" fmla="*/ 12 w 25"/>
                    <a:gd name="T27" fmla="*/ 2 h 27"/>
                    <a:gd name="T28" fmla="*/ 11 w 25"/>
                    <a:gd name="T29" fmla="*/ 4 h 27"/>
                    <a:gd name="T30" fmla="*/ 11 w 25"/>
                    <a:gd name="T31" fmla="*/ 6 h 27"/>
                    <a:gd name="T32" fmla="*/ 9 w 25"/>
                    <a:gd name="T33" fmla="*/ 7 h 27"/>
                    <a:gd name="T34" fmla="*/ 8 w 25"/>
                    <a:gd name="T35" fmla="*/ 8 h 27"/>
                    <a:gd name="T36" fmla="*/ 7 w 25"/>
                    <a:gd name="T37" fmla="*/ 9 h 27"/>
                    <a:gd name="T38" fmla="*/ 6 w 25"/>
                    <a:gd name="T39" fmla="*/ 9 h 27"/>
                    <a:gd name="T40" fmla="*/ 3 w 25"/>
                    <a:gd name="T41" fmla="*/ 8 h 27"/>
                    <a:gd name="T42" fmla="*/ 3 w 25"/>
                    <a:gd name="T43" fmla="*/ 7 h 27"/>
                    <a:gd name="T44" fmla="*/ 2 w 25"/>
                    <a:gd name="T45" fmla="*/ 6 h 27"/>
                    <a:gd name="T46" fmla="*/ 1 w 25"/>
                    <a:gd name="T47" fmla="*/ 6 h 27"/>
                    <a:gd name="T48" fmla="*/ 0 w 25"/>
                    <a:gd name="T49" fmla="*/ 6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 h="27">
                      <a:moveTo>
                        <a:pt x="0" y="12"/>
                      </a:moveTo>
                      <a:cubicBezTo>
                        <a:pt x="1" y="13"/>
                        <a:pt x="0" y="16"/>
                        <a:pt x="1" y="16"/>
                      </a:cubicBezTo>
                      <a:cubicBezTo>
                        <a:pt x="3" y="15"/>
                        <a:pt x="2" y="21"/>
                        <a:pt x="4" y="21"/>
                      </a:cubicBezTo>
                      <a:cubicBezTo>
                        <a:pt x="5" y="20"/>
                        <a:pt x="5" y="25"/>
                        <a:pt x="7" y="23"/>
                      </a:cubicBezTo>
                      <a:cubicBezTo>
                        <a:pt x="8" y="22"/>
                        <a:pt x="9" y="27"/>
                        <a:pt x="11" y="25"/>
                      </a:cubicBezTo>
                      <a:cubicBezTo>
                        <a:pt x="12" y="24"/>
                        <a:pt x="13" y="27"/>
                        <a:pt x="14" y="24"/>
                      </a:cubicBezTo>
                      <a:cubicBezTo>
                        <a:pt x="14" y="23"/>
                        <a:pt x="16" y="25"/>
                        <a:pt x="16" y="23"/>
                      </a:cubicBezTo>
                      <a:cubicBezTo>
                        <a:pt x="16" y="21"/>
                        <a:pt x="18" y="23"/>
                        <a:pt x="18" y="21"/>
                      </a:cubicBezTo>
                      <a:cubicBezTo>
                        <a:pt x="18" y="19"/>
                        <a:pt x="20" y="20"/>
                        <a:pt x="21" y="17"/>
                      </a:cubicBezTo>
                      <a:cubicBezTo>
                        <a:pt x="21" y="15"/>
                        <a:pt x="22" y="15"/>
                        <a:pt x="22" y="13"/>
                      </a:cubicBezTo>
                      <a:cubicBezTo>
                        <a:pt x="22" y="11"/>
                        <a:pt x="24" y="10"/>
                        <a:pt x="24" y="7"/>
                      </a:cubicBezTo>
                      <a:cubicBezTo>
                        <a:pt x="23" y="6"/>
                        <a:pt x="25" y="4"/>
                        <a:pt x="24" y="1"/>
                      </a:cubicBezTo>
                      <a:cubicBezTo>
                        <a:pt x="24" y="1"/>
                        <a:pt x="24" y="0"/>
                        <a:pt x="24" y="0"/>
                      </a:cubicBezTo>
                      <a:cubicBezTo>
                        <a:pt x="24" y="1"/>
                        <a:pt x="24" y="2"/>
                        <a:pt x="24" y="3"/>
                      </a:cubicBezTo>
                      <a:cubicBezTo>
                        <a:pt x="24" y="6"/>
                        <a:pt x="22" y="6"/>
                        <a:pt x="22" y="8"/>
                      </a:cubicBezTo>
                      <a:cubicBezTo>
                        <a:pt x="22" y="11"/>
                        <a:pt x="21" y="11"/>
                        <a:pt x="21" y="13"/>
                      </a:cubicBezTo>
                      <a:cubicBezTo>
                        <a:pt x="20" y="15"/>
                        <a:pt x="19" y="15"/>
                        <a:pt x="18" y="16"/>
                      </a:cubicBezTo>
                      <a:cubicBezTo>
                        <a:pt x="18" y="19"/>
                        <a:pt x="17" y="17"/>
                        <a:pt x="16" y="19"/>
                      </a:cubicBezTo>
                      <a:cubicBezTo>
                        <a:pt x="16" y="21"/>
                        <a:pt x="14" y="18"/>
                        <a:pt x="14" y="20"/>
                      </a:cubicBezTo>
                      <a:cubicBezTo>
                        <a:pt x="13" y="23"/>
                        <a:pt x="12" y="19"/>
                        <a:pt x="11" y="21"/>
                      </a:cubicBezTo>
                      <a:cubicBezTo>
                        <a:pt x="9" y="23"/>
                        <a:pt x="8" y="18"/>
                        <a:pt x="7" y="19"/>
                      </a:cubicBezTo>
                      <a:cubicBezTo>
                        <a:pt x="5" y="20"/>
                        <a:pt x="5" y="16"/>
                        <a:pt x="4" y="16"/>
                      </a:cubicBezTo>
                      <a:cubicBezTo>
                        <a:pt x="3" y="17"/>
                        <a:pt x="3" y="13"/>
                        <a:pt x="2" y="12"/>
                      </a:cubicBezTo>
                      <a:cubicBezTo>
                        <a:pt x="2" y="12"/>
                        <a:pt x="2" y="12"/>
                        <a:pt x="1" y="12"/>
                      </a:cubicBezTo>
                      <a:lnTo>
                        <a:pt x="0" y="12"/>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8" name="Freeform 11789">
                  <a:extLst>
                    <a:ext uri="{FF2B5EF4-FFF2-40B4-BE49-F238E27FC236}">
                      <a16:creationId xmlns:a16="http://schemas.microsoft.com/office/drawing/2014/main" id="{534F09E9-F60B-5A3D-E15E-F0693E47A7D9}"/>
                    </a:ext>
                  </a:extLst>
                </p:cNvPr>
                <p:cNvSpPr>
                  <a:spLocks/>
                </p:cNvSpPr>
                <p:nvPr/>
              </p:nvSpPr>
              <p:spPr bwMode="auto">
                <a:xfrm>
                  <a:off x="4848" y="2400"/>
                  <a:ext cx="1" cy="4"/>
                </a:xfrm>
                <a:custGeom>
                  <a:avLst/>
                  <a:gdLst>
                    <a:gd name="T0" fmla="*/ 1 w 1"/>
                    <a:gd name="T1" fmla="*/ 0 h 4"/>
                    <a:gd name="T2" fmla="*/ 1 w 1"/>
                    <a:gd name="T3" fmla="*/ 3 h 4"/>
                    <a:gd name="T4" fmla="*/ 0 w 1"/>
                    <a:gd name="T5" fmla="*/ 3 h 4"/>
                    <a:gd name="T6" fmla="*/ 1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0"/>
                      </a:moveTo>
                      <a:cubicBezTo>
                        <a:pt x="0" y="0"/>
                        <a:pt x="1" y="2"/>
                        <a:pt x="1" y="3"/>
                      </a:cubicBezTo>
                      <a:cubicBezTo>
                        <a:pt x="1" y="4"/>
                        <a:pt x="0" y="3"/>
                        <a:pt x="0" y="3"/>
                      </a:cubicBezTo>
                      <a:cubicBezTo>
                        <a:pt x="0"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09" name="Freeform 11790">
                  <a:extLst>
                    <a:ext uri="{FF2B5EF4-FFF2-40B4-BE49-F238E27FC236}">
                      <a16:creationId xmlns:a16="http://schemas.microsoft.com/office/drawing/2014/main" id="{D1D0A935-9F69-4F17-5D42-73D070D5F39D}"/>
                    </a:ext>
                  </a:extLst>
                </p:cNvPr>
                <p:cNvSpPr>
                  <a:spLocks/>
                </p:cNvSpPr>
                <p:nvPr/>
              </p:nvSpPr>
              <p:spPr bwMode="auto">
                <a:xfrm>
                  <a:off x="4846" y="2396"/>
                  <a:ext cx="2" cy="4"/>
                </a:xfrm>
                <a:custGeom>
                  <a:avLst/>
                  <a:gdLst>
                    <a:gd name="T0" fmla="*/ 1 w 3"/>
                    <a:gd name="T1" fmla="*/ 0 h 4"/>
                    <a:gd name="T2" fmla="*/ 0 w 3"/>
                    <a:gd name="T3" fmla="*/ 3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3" y="1"/>
                        <a:pt x="1" y="4"/>
                        <a:pt x="0" y="3"/>
                      </a:cubicBezTo>
                      <a:cubicBezTo>
                        <a:pt x="1" y="2"/>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0" name="Freeform 11791">
                  <a:extLst>
                    <a:ext uri="{FF2B5EF4-FFF2-40B4-BE49-F238E27FC236}">
                      <a16:creationId xmlns:a16="http://schemas.microsoft.com/office/drawing/2014/main" id="{C7D752FA-614D-F355-3AF5-D9C8FF2B3AD7}"/>
                    </a:ext>
                  </a:extLst>
                </p:cNvPr>
                <p:cNvSpPr>
                  <a:spLocks/>
                </p:cNvSpPr>
                <p:nvPr/>
              </p:nvSpPr>
              <p:spPr bwMode="auto">
                <a:xfrm>
                  <a:off x="4844" y="2404"/>
                  <a:ext cx="3" cy="3"/>
                </a:xfrm>
                <a:custGeom>
                  <a:avLst/>
                  <a:gdLst>
                    <a:gd name="T0" fmla="*/ 3 w 3"/>
                    <a:gd name="T1" fmla="*/ 1 h 4"/>
                    <a:gd name="T2" fmla="*/ 1 w 3"/>
                    <a:gd name="T3" fmla="*/ 0 h 4"/>
                    <a:gd name="T4" fmla="*/ 1 w 3"/>
                    <a:gd name="T5" fmla="*/ 2 h 4"/>
                    <a:gd name="T6" fmla="*/ 3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1"/>
                      </a:moveTo>
                      <a:cubicBezTo>
                        <a:pt x="3" y="0"/>
                        <a:pt x="2" y="0"/>
                        <a:pt x="1" y="0"/>
                      </a:cubicBezTo>
                      <a:cubicBezTo>
                        <a:pt x="1" y="1"/>
                        <a:pt x="0" y="3"/>
                        <a:pt x="1" y="4"/>
                      </a:cubicBezTo>
                      <a:cubicBezTo>
                        <a:pt x="1" y="4"/>
                        <a:pt x="1" y="0"/>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1" name="Freeform 11792">
                  <a:extLst>
                    <a:ext uri="{FF2B5EF4-FFF2-40B4-BE49-F238E27FC236}">
                      <a16:creationId xmlns:a16="http://schemas.microsoft.com/office/drawing/2014/main" id="{4C2206AC-29EF-3DA9-EB88-8BFA5F338666}"/>
                    </a:ext>
                  </a:extLst>
                </p:cNvPr>
                <p:cNvSpPr>
                  <a:spLocks/>
                </p:cNvSpPr>
                <p:nvPr/>
              </p:nvSpPr>
              <p:spPr bwMode="auto">
                <a:xfrm>
                  <a:off x="4842" y="2397"/>
                  <a:ext cx="1" cy="6"/>
                </a:xfrm>
                <a:custGeom>
                  <a:avLst/>
                  <a:gdLst>
                    <a:gd name="T0" fmla="*/ 1 w 2"/>
                    <a:gd name="T1" fmla="*/ 0 h 7"/>
                    <a:gd name="T2" fmla="*/ 1 w 2"/>
                    <a:gd name="T3" fmla="*/ 3 h 7"/>
                    <a:gd name="T4" fmla="*/ 0 w 2"/>
                    <a:gd name="T5" fmla="*/ 3 h 7"/>
                    <a:gd name="T6" fmla="*/ 1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0"/>
                      </a:moveTo>
                      <a:cubicBezTo>
                        <a:pt x="2" y="1"/>
                        <a:pt x="2" y="2"/>
                        <a:pt x="2" y="3"/>
                      </a:cubicBezTo>
                      <a:cubicBezTo>
                        <a:pt x="2" y="3"/>
                        <a:pt x="0" y="7"/>
                        <a:pt x="0" y="6"/>
                      </a:cubicBezTo>
                      <a:cubicBezTo>
                        <a:pt x="0" y="5"/>
                        <a:pt x="1" y="5"/>
                        <a:pt x="1" y="4"/>
                      </a:cubicBezTo>
                      <a:cubicBezTo>
                        <a:pt x="1" y="3"/>
                        <a:pt x="1" y="1"/>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2" name="Freeform 11793">
                  <a:extLst>
                    <a:ext uri="{FF2B5EF4-FFF2-40B4-BE49-F238E27FC236}">
                      <a16:creationId xmlns:a16="http://schemas.microsoft.com/office/drawing/2014/main" id="{4F912644-1043-C9B8-13DE-20E146499036}"/>
                    </a:ext>
                  </a:extLst>
                </p:cNvPr>
                <p:cNvSpPr>
                  <a:spLocks/>
                </p:cNvSpPr>
                <p:nvPr/>
              </p:nvSpPr>
              <p:spPr bwMode="auto">
                <a:xfrm>
                  <a:off x="4844" y="2392"/>
                  <a:ext cx="2" cy="4"/>
                </a:xfrm>
                <a:custGeom>
                  <a:avLst/>
                  <a:gdLst>
                    <a:gd name="T0" fmla="*/ 2 w 2"/>
                    <a:gd name="T1" fmla="*/ 2 h 5"/>
                    <a:gd name="T2" fmla="*/ 0 w 2"/>
                    <a:gd name="T3" fmla="*/ 2 h 5"/>
                    <a:gd name="T4" fmla="*/ 2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2" y="3"/>
                      </a:moveTo>
                      <a:cubicBezTo>
                        <a:pt x="2" y="0"/>
                        <a:pt x="0" y="3"/>
                        <a:pt x="0" y="5"/>
                      </a:cubicBezTo>
                      <a:cubicBezTo>
                        <a:pt x="0" y="4"/>
                        <a:pt x="1" y="2"/>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3" name="Freeform 11794">
                  <a:extLst>
                    <a:ext uri="{FF2B5EF4-FFF2-40B4-BE49-F238E27FC236}">
                      <a16:creationId xmlns:a16="http://schemas.microsoft.com/office/drawing/2014/main" id="{7DD19F49-5992-273F-A9CB-376158D59BAE}"/>
                    </a:ext>
                  </a:extLst>
                </p:cNvPr>
                <p:cNvSpPr>
                  <a:spLocks/>
                </p:cNvSpPr>
                <p:nvPr/>
              </p:nvSpPr>
              <p:spPr bwMode="auto">
                <a:xfrm>
                  <a:off x="4844" y="2412"/>
                  <a:ext cx="2" cy="6"/>
                </a:xfrm>
                <a:custGeom>
                  <a:avLst/>
                  <a:gdLst>
                    <a:gd name="T0" fmla="*/ 1 w 2"/>
                    <a:gd name="T1" fmla="*/ 0 h 7"/>
                    <a:gd name="T2" fmla="*/ 0 w 2"/>
                    <a:gd name="T3" fmla="*/ 3 h 7"/>
                    <a:gd name="T4" fmla="*/ 1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1" y="0"/>
                      </a:moveTo>
                      <a:cubicBezTo>
                        <a:pt x="2" y="0"/>
                        <a:pt x="1" y="7"/>
                        <a:pt x="0" y="4"/>
                      </a:cubicBezTo>
                      <a:cubicBezTo>
                        <a:pt x="0" y="3"/>
                        <a:pt x="2"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4" name="Freeform 11795">
                  <a:extLst>
                    <a:ext uri="{FF2B5EF4-FFF2-40B4-BE49-F238E27FC236}">
                      <a16:creationId xmlns:a16="http://schemas.microsoft.com/office/drawing/2014/main" id="{E0AA1387-740E-1167-0D08-E34A7D19FE21}"/>
                    </a:ext>
                  </a:extLst>
                </p:cNvPr>
                <p:cNvSpPr>
                  <a:spLocks/>
                </p:cNvSpPr>
                <p:nvPr/>
              </p:nvSpPr>
              <p:spPr bwMode="auto">
                <a:xfrm>
                  <a:off x="4841" y="2407"/>
                  <a:ext cx="1" cy="5"/>
                </a:xfrm>
                <a:custGeom>
                  <a:avLst/>
                  <a:gdLst>
                    <a:gd name="T0" fmla="*/ 1 w 1"/>
                    <a:gd name="T1" fmla="*/ 2 h 6"/>
                    <a:gd name="T2" fmla="*/ 0 w 1"/>
                    <a:gd name="T3" fmla="*/ 3 h 6"/>
                    <a:gd name="T4" fmla="*/ 0 w 1"/>
                    <a:gd name="T5" fmla="*/ 3 h 6"/>
                    <a:gd name="T6" fmla="*/ 1 w 1"/>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1" y="2"/>
                      </a:moveTo>
                      <a:cubicBezTo>
                        <a:pt x="0" y="0"/>
                        <a:pt x="0" y="5"/>
                        <a:pt x="0" y="6"/>
                      </a:cubicBezTo>
                      <a:cubicBezTo>
                        <a:pt x="0" y="6"/>
                        <a:pt x="0" y="5"/>
                        <a:pt x="0" y="4"/>
                      </a:cubicBezTo>
                      <a:cubicBezTo>
                        <a:pt x="0" y="3"/>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5" name="Freeform 11796">
                  <a:extLst>
                    <a:ext uri="{FF2B5EF4-FFF2-40B4-BE49-F238E27FC236}">
                      <a16:creationId xmlns:a16="http://schemas.microsoft.com/office/drawing/2014/main" id="{785E2C0D-400C-27D3-1529-65F68DF7E2C6}"/>
                    </a:ext>
                  </a:extLst>
                </p:cNvPr>
                <p:cNvSpPr>
                  <a:spLocks/>
                </p:cNvSpPr>
                <p:nvPr/>
              </p:nvSpPr>
              <p:spPr bwMode="auto">
                <a:xfrm>
                  <a:off x="4837" y="2401"/>
                  <a:ext cx="2" cy="4"/>
                </a:xfrm>
                <a:custGeom>
                  <a:avLst/>
                  <a:gdLst>
                    <a:gd name="T0" fmla="*/ 1 w 3"/>
                    <a:gd name="T1" fmla="*/ 0 h 5"/>
                    <a:gd name="T2" fmla="*/ 0 w 3"/>
                    <a:gd name="T3" fmla="*/ 2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3" y="2"/>
                        <a:pt x="2" y="5"/>
                        <a:pt x="0" y="5"/>
                      </a:cubicBezTo>
                      <a:cubicBezTo>
                        <a:pt x="1" y="4"/>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6" name="Freeform 11797">
                  <a:extLst>
                    <a:ext uri="{FF2B5EF4-FFF2-40B4-BE49-F238E27FC236}">
                      <a16:creationId xmlns:a16="http://schemas.microsoft.com/office/drawing/2014/main" id="{E2D23DBC-B0A3-5551-CF4E-C5D3D66C1E90}"/>
                    </a:ext>
                  </a:extLst>
                </p:cNvPr>
                <p:cNvSpPr>
                  <a:spLocks/>
                </p:cNvSpPr>
                <p:nvPr/>
              </p:nvSpPr>
              <p:spPr bwMode="auto">
                <a:xfrm>
                  <a:off x="4839" y="2396"/>
                  <a:ext cx="2" cy="3"/>
                </a:xfrm>
                <a:custGeom>
                  <a:avLst/>
                  <a:gdLst>
                    <a:gd name="T0" fmla="*/ 2 w 2"/>
                    <a:gd name="T1" fmla="*/ 1 h 4"/>
                    <a:gd name="T2" fmla="*/ 0 w 2"/>
                    <a:gd name="T3" fmla="*/ 2 h 4"/>
                    <a:gd name="T4" fmla="*/ 2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1" y="0"/>
                        <a:pt x="0" y="2"/>
                        <a:pt x="0" y="4"/>
                      </a:cubicBezTo>
                      <a:cubicBezTo>
                        <a:pt x="1" y="3"/>
                        <a:pt x="1"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7" name="Freeform 11798">
                  <a:extLst>
                    <a:ext uri="{FF2B5EF4-FFF2-40B4-BE49-F238E27FC236}">
                      <a16:creationId xmlns:a16="http://schemas.microsoft.com/office/drawing/2014/main" id="{2CC4F067-D71D-E607-FA90-6726E2C7CC43}"/>
                    </a:ext>
                  </a:extLst>
                </p:cNvPr>
                <p:cNvSpPr>
                  <a:spLocks/>
                </p:cNvSpPr>
                <p:nvPr/>
              </p:nvSpPr>
              <p:spPr bwMode="auto">
                <a:xfrm>
                  <a:off x="4839" y="2415"/>
                  <a:ext cx="3" cy="3"/>
                </a:xfrm>
                <a:custGeom>
                  <a:avLst/>
                  <a:gdLst>
                    <a:gd name="T0" fmla="*/ 2 w 3"/>
                    <a:gd name="T1" fmla="*/ 0 h 4"/>
                    <a:gd name="T2" fmla="*/ 0 w 3"/>
                    <a:gd name="T3" fmla="*/ 2 h 4"/>
                    <a:gd name="T4" fmla="*/ 2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3" y="2"/>
                        <a:pt x="0" y="4"/>
                        <a:pt x="0" y="2"/>
                      </a:cubicBezTo>
                      <a:cubicBezTo>
                        <a:pt x="1" y="2"/>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8" name="Freeform 11799">
                  <a:extLst>
                    <a:ext uri="{FF2B5EF4-FFF2-40B4-BE49-F238E27FC236}">
                      <a16:creationId xmlns:a16="http://schemas.microsoft.com/office/drawing/2014/main" id="{5009AFF8-AA36-4544-0A82-DE5FBAE2450C}"/>
                    </a:ext>
                  </a:extLst>
                </p:cNvPr>
                <p:cNvSpPr>
                  <a:spLocks/>
                </p:cNvSpPr>
                <p:nvPr/>
              </p:nvSpPr>
              <p:spPr bwMode="auto">
                <a:xfrm>
                  <a:off x="4837" y="2410"/>
                  <a:ext cx="1" cy="5"/>
                </a:xfrm>
                <a:custGeom>
                  <a:avLst/>
                  <a:gdLst>
                    <a:gd name="T0" fmla="*/ 1 w 2"/>
                    <a:gd name="T1" fmla="*/ 1 h 6"/>
                    <a:gd name="T2" fmla="*/ 1 w 2"/>
                    <a:gd name="T3" fmla="*/ 3 h 6"/>
                    <a:gd name="T4" fmla="*/ 0 w 2"/>
                    <a:gd name="T5" fmla="*/ 3 h 6"/>
                    <a:gd name="T6" fmla="*/ 1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1"/>
                      </a:moveTo>
                      <a:cubicBezTo>
                        <a:pt x="1" y="0"/>
                        <a:pt x="0" y="5"/>
                        <a:pt x="1" y="6"/>
                      </a:cubicBezTo>
                      <a:cubicBezTo>
                        <a:pt x="1" y="6"/>
                        <a:pt x="0" y="5"/>
                        <a:pt x="0" y="4"/>
                      </a:cubicBezTo>
                      <a:cubicBezTo>
                        <a:pt x="0" y="2"/>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19" name="Freeform 11800">
                  <a:extLst>
                    <a:ext uri="{FF2B5EF4-FFF2-40B4-BE49-F238E27FC236}">
                      <a16:creationId xmlns:a16="http://schemas.microsoft.com/office/drawing/2014/main" id="{7D7699DA-008B-D3DB-30C4-840FB0EB29FC}"/>
                    </a:ext>
                  </a:extLst>
                </p:cNvPr>
                <p:cNvSpPr>
                  <a:spLocks/>
                </p:cNvSpPr>
                <p:nvPr/>
              </p:nvSpPr>
              <p:spPr bwMode="auto">
                <a:xfrm>
                  <a:off x="4835" y="2408"/>
                  <a:ext cx="1" cy="3"/>
                </a:xfrm>
                <a:custGeom>
                  <a:avLst/>
                  <a:gdLst>
                    <a:gd name="T0" fmla="*/ 1 w 1"/>
                    <a:gd name="T1" fmla="*/ 0 h 4"/>
                    <a:gd name="T2" fmla="*/ 1 w 1"/>
                    <a:gd name="T3" fmla="*/ 2 h 4"/>
                    <a:gd name="T4" fmla="*/ 1 w 1"/>
                    <a:gd name="T5" fmla="*/ 0 h 4"/>
                    <a:gd name="T6" fmla="*/ 0 60000 65536"/>
                    <a:gd name="T7" fmla="*/ 0 60000 65536"/>
                    <a:gd name="T8" fmla="*/ 0 60000 65536"/>
                  </a:gdLst>
                  <a:ahLst/>
                  <a:cxnLst>
                    <a:cxn ang="T6">
                      <a:pos x="T0" y="T1"/>
                    </a:cxn>
                    <a:cxn ang="T7">
                      <a:pos x="T2" y="T3"/>
                    </a:cxn>
                    <a:cxn ang="T8">
                      <a:pos x="T4" y="T5"/>
                    </a:cxn>
                  </a:cxnLst>
                  <a:rect l="0" t="0" r="r" b="b"/>
                  <a:pathLst>
                    <a:path w="1" h="4">
                      <a:moveTo>
                        <a:pt x="1" y="0"/>
                      </a:moveTo>
                      <a:cubicBezTo>
                        <a:pt x="0" y="0"/>
                        <a:pt x="0" y="3"/>
                        <a:pt x="1" y="4"/>
                      </a:cubicBezTo>
                      <a:cubicBezTo>
                        <a:pt x="1"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0" name="Freeform 11801">
                  <a:extLst>
                    <a:ext uri="{FF2B5EF4-FFF2-40B4-BE49-F238E27FC236}">
                      <a16:creationId xmlns:a16="http://schemas.microsoft.com/office/drawing/2014/main" id="{C5B5B3A0-A8A4-B698-89CF-4F96D29D76A4}"/>
                    </a:ext>
                  </a:extLst>
                </p:cNvPr>
                <p:cNvSpPr>
                  <a:spLocks/>
                </p:cNvSpPr>
                <p:nvPr/>
              </p:nvSpPr>
              <p:spPr bwMode="auto">
                <a:xfrm>
                  <a:off x="4844" y="2258"/>
                  <a:ext cx="22" cy="43"/>
                </a:xfrm>
                <a:custGeom>
                  <a:avLst/>
                  <a:gdLst>
                    <a:gd name="T0" fmla="*/ 6 w 26"/>
                    <a:gd name="T1" fmla="*/ 2 h 52"/>
                    <a:gd name="T2" fmla="*/ 3 w 26"/>
                    <a:gd name="T3" fmla="*/ 2 h 52"/>
                    <a:gd name="T4" fmla="*/ 3 w 26"/>
                    <a:gd name="T5" fmla="*/ 5 h 52"/>
                    <a:gd name="T6" fmla="*/ 2 w 26"/>
                    <a:gd name="T7" fmla="*/ 8 h 52"/>
                    <a:gd name="T8" fmla="*/ 1 w 26"/>
                    <a:gd name="T9" fmla="*/ 12 h 52"/>
                    <a:gd name="T10" fmla="*/ 1 w 26"/>
                    <a:gd name="T11" fmla="*/ 15 h 52"/>
                    <a:gd name="T12" fmla="*/ 2 w 26"/>
                    <a:gd name="T13" fmla="*/ 18 h 52"/>
                    <a:gd name="T14" fmla="*/ 3 w 26"/>
                    <a:gd name="T15" fmla="*/ 19 h 52"/>
                    <a:gd name="T16" fmla="*/ 3 w 26"/>
                    <a:gd name="T17" fmla="*/ 22 h 52"/>
                    <a:gd name="T18" fmla="*/ 4 w 26"/>
                    <a:gd name="T19" fmla="*/ 22 h 52"/>
                    <a:gd name="T20" fmla="*/ 6 w 26"/>
                    <a:gd name="T21" fmla="*/ 23 h 52"/>
                    <a:gd name="T22" fmla="*/ 8 w 26"/>
                    <a:gd name="T23" fmla="*/ 23 h 52"/>
                    <a:gd name="T24" fmla="*/ 9 w 26"/>
                    <a:gd name="T25" fmla="*/ 22 h 52"/>
                    <a:gd name="T26" fmla="*/ 10 w 26"/>
                    <a:gd name="T27" fmla="*/ 22 h 52"/>
                    <a:gd name="T28" fmla="*/ 12 w 26"/>
                    <a:gd name="T29" fmla="*/ 20 h 52"/>
                    <a:gd name="T30" fmla="*/ 12 w 26"/>
                    <a:gd name="T31" fmla="*/ 18 h 52"/>
                    <a:gd name="T32" fmla="*/ 13 w 26"/>
                    <a:gd name="T33" fmla="*/ 15 h 52"/>
                    <a:gd name="T34" fmla="*/ 14 w 26"/>
                    <a:gd name="T35" fmla="*/ 12 h 52"/>
                    <a:gd name="T36" fmla="*/ 14 w 26"/>
                    <a:gd name="T37" fmla="*/ 10 h 52"/>
                    <a:gd name="T38" fmla="*/ 13 w 26"/>
                    <a:gd name="T39" fmla="*/ 7 h 52"/>
                    <a:gd name="T40" fmla="*/ 12 w 26"/>
                    <a:gd name="T41" fmla="*/ 5 h 52"/>
                    <a:gd name="T42" fmla="*/ 11 w 26"/>
                    <a:gd name="T43" fmla="*/ 2 h 52"/>
                    <a:gd name="T44" fmla="*/ 9 w 26"/>
                    <a:gd name="T45" fmla="*/ 2 h 52"/>
                    <a:gd name="T46" fmla="*/ 7 w 26"/>
                    <a:gd name="T47" fmla="*/ 2 h 52"/>
                    <a:gd name="T48" fmla="*/ 6 w 26"/>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52">
                      <a:moveTo>
                        <a:pt x="11" y="3"/>
                      </a:moveTo>
                      <a:cubicBezTo>
                        <a:pt x="10" y="5"/>
                        <a:pt x="8" y="3"/>
                        <a:pt x="7" y="5"/>
                      </a:cubicBezTo>
                      <a:cubicBezTo>
                        <a:pt x="7" y="8"/>
                        <a:pt x="4" y="8"/>
                        <a:pt x="4" y="10"/>
                      </a:cubicBezTo>
                      <a:cubicBezTo>
                        <a:pt x="4" y="14"/>
                        <a:pt x="2" y="14"/>
                        <a:pt x="2" y="17"/>
                      </a:cubicBezTo>
                      <a:cubicBezTo>
                        <a:pt x="2" y="19"/>
                        <a:pt x="0" y="23"/>
                        <a:pt x="1" y="26"/>
                      </a:cubicBezTo>
                      <a:cubicBezTo>
                        <a:pt x="1" y="27"/>
                        <a:pt x="0" y="30"/>
                        <a:pt x="1" y="32"/>
                      </a:cubicBezTo>
                      <a:cubicBezTo>
                        <a:pt x="2" y="32"/>
                        <a:pt x="0" y="36"/>
                        <a:pt x="2" y="37"/>
                      </a:cubicBezTo>
                      <a:cubicBezTo>
                        <a:pt x="2" y="37"/>
                        <a:pt x="2" y="41"/>
                        <a:pt x="3" y="41"/>
                      </a:cubicBezTo>
                      <a:cubicBezTo>
                        <a:pt x="4" y="40"/>
                        <a:pt x="4" y="46"/>
                        <a:pt x="5" y="46"/>
                      </a:cubicBezTo>
                      <a:cubicBezTo>
                        <a:pt x="6" y="45"/>
                        <a:pt x="7" y="50"/>
                        <a:pt x="8" y="48"/>
                      </a:cubicBezTo>
                      <a:cubicBezTo>
                        <a:pt x="9" y="47"/>
                        <a:pt x="11" y="52"/>
                        <a:pt x="12" y="50"/>
                      </a:cubicBezTo>
                      <a:cubicBezTo>
                        <a:pt x="13" y="49"/>
                        <a:pt x="15" y="52"/>
                        <a:pt x="15" y="49"/>
                      </a:cubicBezTo>
                      <a:cubicBezTo>
                        <a:pt x="15" y="48"/>
                        <a:pt x="17" y="50"/>
                        <a:pt x="18" y="48"/>
                      </a:cubicBezTo>
                      <a:cubicBezTo>
                        <a:pt x="18" y="46"/>
                        <a:pt x="19" y="48"/>
                        <a:pt x="20" y="46"/>
                      </a:cubicBezTo>
                      <a:cubicBezTo>
                        <a:pt x="20" y="44"/>
                        <a:pt x="22" y="45"/>
                        <a:pt x="22" y="42"/>
                      </a:cubicBezTo>
                      <a:cubicBezTo>
                        <a:pt x="22" y="40"/>
                        <a:pt x="24" y="40"/>
                        <a:pt x="24" y="38"/>
                      </a:cubicBezTo>
                      <a:cubicBezTo>
                        <a:pt x="24" y="36"/>
                        <a:pt x="26" y="35"/>
                        <a:pt x="25" y="32"/>
                      </a:cubicBezTo>
                      <a:cubicBezTo>
                        <a:pt x="25" y="31"/>
                        <a:pt x="26" y="29"/>
                        <a:pt x="26" y="26"/>
                      </a:cubicBezTo>
                      <a:cubicBezTo>
                        <a:pt x="26" y="25"/>
                        <a:pt x="26" y="23"/>
                        <a:pt x="26" y="21"/>
                      </a:cubicBezTo>
                      <a:cubicBezTo>
                        <a:pt x="24" y="19"/>
                        <a:pt x="26" y="15"/>
                        <a:pt x="25" y="14"/>
                      </a:cubicBezTo>
                      <a:cubicBezTo>
                        <a:pt x="24" y="14"/>
                        <a:pt x="24" y="10"/>
                        <a:pt x="23" y="10"/>
                      </a:cubicBezTo>
                      <a:cubicBezTo>
                        <a:pt x="22" y="9"/>
                        <a:pt x="22" y="5"/>
                        <a:pt x="21" y="5"/>
                      </a:cubicBezTo>
                      <a:cubicBezTo>
                        <a:pt x="20" y="6"/>
                        <a:pt x="19" y="2"/>
                        <a:pt x="18" y="3"/>
                      </a:cubicBezTo>
                      <a:cubicBezTo>
                        <a:pt x="16" y="4"/>
                        <a:pt x="15" y="0"/>
                        <a:pt x="14" y="2"/>
                      </a:cubicBezTo>
                      <a:cubicBezTo>
                        <a:pt x="13" y="4"/>
                        <a:pt x="12" y="1"/>
                        <a:pt x="1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1" name="Freeform 11802">
                  <a:extLst>
                    <a:ext uri="{FF2B5EF4-FFF2-40B4-BE49-F238E27FC236}">
                      <a16:creationId xmlns:a16="http://schemas.microsoft.com/office/drawing/2014/main" id="{B62A41C3-51ED-D196-295D-906F98D1AA06}"/>
                    </a:ext>
                  </a:extLst>
                </p:cNvPr>
                <p:cNvSpPr>
                  <a:spLocks/>
                </p:cNvSpPr>
                <p:nvPr/>
              </p:nvSpPr>
              <p:spPr bwMode="auto">
                <a:xfrm>
                  <a:off x="4846" y="2262"/>
                  <a:ext cx="20" cy="39"/>
                </a:xfrm>
                <a:custGeom>
                  <a:avLst/>
                  <a:gdLst>
                    <a:gd name="T0" fmla="*/ 1 w 24"/>
                    <a:gd name="T1" fmla="*/ 15 h 47"/>
                    <a:gd name="T2" fmla="*/ 3 w 24"/>
                    <a:gd name="T3" fmla="*/ 15 h 47"/>
                    <a:gd name="T4" fmla="*/ 4 w 24"/>
                    <a:gd name="T5" fmla="*/ 15 h 47"/>
                    <a:gd name="T6" fmla="*/ 5 w 24"/>
                    <a:gd name="T7" fmla="*/ 15 h 47"/>
                    <a:gd name="T8" fmla="*/ 6 w 24"/>
                    <a:gd name="T9" fmla="*/ 14 h 47"/>
                    <a:gd name="T10" fmla="*/ 8 w 24"/>
                    <a:gd name="T11" fmla="*/ 12 h 47"/>
                    <a:gd name="T12" fmla="*/ 8 w 24"/>
                    <a:gd name="T13" fmla="*/ 10 h 47"/>
                    <a:gd name="T14" fmla="*/ 9 w 24"/>
                    <a:gd name="T15" fmla="*/ 7 h 47"/>
                    <a:gd name="T16" fmla="*/ 9 w 24"/>
                    <a:gd name="T17" fmla="*/ 5 h 47"/>
                    <a:gd name="T18" fmla="*/ 9 w 24"/>
                    <a:gd name="T19" fmla="*/ 2 h 47"/>
                    <a:gd name="T20" fmla="*/ 9 w 24"/>
                    <a:gd name="T21" fmla="*/ 0 h 47"/>
                    <a:gd name="T22" fmla="*/ 9 w 24"/>
                    <a:gd name="T23" fmla="*/ 0 h 47"/>
                    <a:gd name="T24" fmla="*/ 11 w 24"/>
                    <a:gd name="T25" fmla="*/ 2 h 47"/>
                    <a:gd name="T26" fmla="*/ 11 w 24"/>
                    <a:gd name="T27" fmla="*/ 4 h 47"/>
                    <a:gd name="T28" fmla="*/ 12 w 24"/>
                    <a:gd name="T29" fmla="*/ 7 h 47"/>
                    <a:gd name="T30" fmla="*/ 12 w 24"/>
                    <a:gd name="T31" fmla="*/ 10 h 47"/>
                    <a:gd name="T32" fmla="*/ 11 w 24"/>
                    <a:gd name="T33" fmla="*/ 12 h 47"/>
                    <a:gd name="T34" fmla="*/ 11 w 24"/>
                    <a:gd name="T35" fmla="*/ 15 h 47"/>
                    <a:gd name="T36" fmla="*/ 10 w 24"/>
                    <a:gd name="T37" fmla="*/ 18 h 47"/>
                    <a:gd name="T38" fmla="*/ 9 w 24"/>
                    <a:gd name="T39" fmla="*/ 19 h 47"/>
                    <a:gd name="T40" fmla="*/ 8 w 24"/>
                    <a:gd name="T41" fmla="*/ 21 h 47"/>
                    <a:gd name="T42" fmla="*/ 7 w 24"/>
                    <a:gd name="T43" fmla="*/ 22 h 47"/>
                    <a:gd name="T44" fmla="*/ 5 w 24"/>
                    <a:gd name="T45" fmla="*/ 22 h 47"/>
                    <a:gd name="T46" fmla="*/ 3 w 24"/>
                    <a:gd name="T47" fmla="*/ 21 h 47"/>
                    <a:gd name="T48" fmla="*/ 3 w 24"/>
                    <a:gd name="T49" fmla="*/ 19 h 47"/>
                    <a:gd name="T50" fmla="*/ 1 w 24"/>
                    <a:gd name="T51" fmla="*/ 17 h 47"/>
                    <a:gd name="T52" fmla="*/ 0 w 24"/>
                    <a:gd name="T53" fmla="*/ 15 h 47"/>
                    <a:gd name="T54" fmla="*/ 1 w 24"/>
                    <a:gd name="T55" fmla="*/ 15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 h="47">
                      <a:moveTo>
                        <a:pt x="1" y="32"/>
                      </a:moveTo>
                      <a:cubicBezTo>
                        <a:pt x="2" y="31"/>
                        <a:pt x="3" y="36"/>
                        <a:pt x="5" y="33"/>
                      </a:cubicBezTo>
                      <a:cubicBezTo>
                        <a:pt x="6" y="32"/>
                        <a:pt x="7" y="36"/>
                        <a:pt x="8" y="33"/>
                      </a:cubicBezTo>
                      <a:cubicBezTo>
                        <a:pt x="8" y="31"/>
                        <a:pt x="10" y="34"/>
                        <a:pt x="10" y="31"/>
                      </a:cubicBezTo>
                      <a:cubicBezTo>
                        <a:pt x="10" y="30"/>
                        <a:pt x="12" y="32"/>
                        <a:pt x="12" y="29"/>
                      </a:cubicBezTo>
                      <a:cubicBezTo>
                        <a:pt x="12" y="27"/>
                        <a:pt x="14" y="28"/>
                        <a:pt x="15" y="26"/>
                      </a:cubicBezTo>
                      <a:cubicBezTo>
                        <a:pt x="15" y="24"/>
                        <a:pt x="16" y="24"/>
                        <a:pt x="16" y="21"/>
                      </a:cubicBezTo>
                      <a:cubicBezTo>
                        <a:pt x="16" y="19"/>
                        <a:pt x="18" y="18"/>
                        <a:pt x="18" y="16"/>
                      </a:cubicBezTo>
                      <a:cubicBezTo>
                        <a:pt x="17" y="14"/>
                        <a:pt x="19" y="12"/>
                        <a:pt x="18" y="10"/>
                      </a:cubicBezTo>
                      <a:cubicBezTo>
                        <a:pt x="18" y="8"/>
                        <a:pt x="19" y="6"/>
                        <a:pt x="18" y="5"/>
                      </a:cubicBezTo>
                      <a:cubicBezTo>
                        <a:pt x="18" y="3"/>
                        <a:pt x="18" y="1"/>
                        <a:pt x="18" y="0"/>
                      </a:cubicBezTo>
                      <a:cubicBezTo>
                        <a:pt x="19" y="0"/>
                        <a:pt x="19" y="0"/>
                        <a:pt x="19" y="0"/>
                      </a:cubicBezTo>
                      <a:cubicBezTo>
                        <a:pt x="20" y="0"/>
                        <a:pt x="20" y="4"/>
                        <a:pt x="21" y="5"/>
                      </a:cubicBezTo>
                      <a:cubicBezTo>
                        <a:pt x="22" y="5"/>
                        <a:pt x="22" y="9"/>
                        <a:pt x="23" y="9"/>
                      </a:cubicBezTo>
                      <a:cubicBezTo>
                        <a:pt x="24" y="10"/>
                        <a:pt x="22" y="14"/>
                        <a:pt x="24" y="16"/>
                      </a:cubicBezTo>
                      <a:cubicBezTo>
                        <a:pt x="24" y="18"/>
                        <a:pt x="24" y="20"/>
                        <a:pt x="24" y="21"/>
                      </a:cubicBezTo>
                      <a:cubicBezTo>
                        <a:pt x="24" y="24"/>
                        <a:pt x="23" y="26"/>
                        <a:pt x="23" y="27"/>
                      </a:cubicBezTo>
                      <a:cubicBezTo>
                        <a:pt x="24" y="30"/>
                        <a:pt x="22" y="31"/>
                        <a:pt x="22" y="33"/>
                      </a:cubicBezTo>
                      <a:cubicBezTo>
                        <a:pt x="22" y="35"/>
                        <a:pt x="20" y="35"/>
                        <a:pt x="20" y="37"/>
                      </a:cubicBezTo>
                      <a:cubicBezTo>
                        <a:pt x="20" y="40"/>
                        <a:pt x="18" y="39"/>
                        <a:pt x="18" y="41"/>
                      </a:cubicBezTo>
                      <a:cubicBezTo>
                        <a:pt x="17" y="43"/>
                        <a:pt x="16" y="41"/>
                        <a:pt x="16" y="43"/>
                      </a:cubicBezTo>
                      <a:cubicBezTo>
                        <a:pt x="15" y="45"/>
                        <a:pt x="13" y="43"/>
                        <a:pt x="13" y="44"/>
                      </a:cubicBezTo>
                      <a:cubicBezTo>
                        <a:pt x="13" y="47"/>
                        <a:pt x="11" y="44"/>
                        <a:pt x="10" y="45"/>
                      </a:cubicBezTo>
                      <a:cubicBezTo>
                        <a:pt x="9" y="47"/>
                        <a:pt x="7" y="42"/>
                        <a:pt x="6" y="43"/>
                      </a:cubicBezTo>
                      <a:cubicBezTo>
                        <a:pt x="5" y="45"/>
                        <a:pt x="4" y="40"/>
                        <a:pt x="3" y="41"/>
                      </a:cubicBezTo>
                      <a:cubicBezTo>
                        <a:pt x="2" y="41"/>
                        <a:pt x="2" y="35"/>
                        <a:pt x="1" y="36"/>
                      </a:cubicBezTo>
                      <a:cubicBezTo>
                        <a:pt x="0" y="36"/>
                        <a:pt x="0" y="33"/>
                        <a:pt x="0" y="32"/>
                      </a:cubicBezTo>
                      <a:lnTo>
                        <a:pt x="1" y="32"/>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2" name="Freeform 11803">
                  <a:extLst>
                    <a:ext uri="{FF2B5EF4-FFF2-40B4-BE49-F238E27FC236}">
                      <a16:creationId xmlns:a16="http://schemas.microsoft.com/office/drawing/2014/main" id="{A268E11D-7126-8D05-E6C2-B0564A22ACE0}"/>
                    </a:ext>
                  </a:extLst>
                </p:cNvPr>
                <p:cNvSpPr>
                  <a:spLocks/>
                </p:cNvSpPr>
                <p:nvPr/>
              </p:nvSpPr>
              <p:spPr bwMode="auto">
                <a:xfrm>
                  <a:off x="4846" y="2278"/>
                  <a:ext cx="20" cy="23"/>
                </a:xfrm>
                <a:custGeom>
                  <a:avLst/>
                  <a:gdLst>
                    <a:gd name="T0" fmla="*/ 0 w 24"/>
                    <a:gd name="T1" fmla="*/ 6 h 28"/>
                    <a:gd name="T2" fmla="*/ 1 w 24"/>
                    <a:gd name="T3" fmla="*/ 8 h 28"/>
                    <a:gd name="T4" fmla="*/ 3 w 24"/>
                    <a:gd name="T5" fmla="*/ 10 h 28"/>
                    <a:gd name="T6" fmla="*/ 3 w 24"/>
                    <a:gd name="T7" fmla="*/ 11 h 28"/>
                    <a:gd name="T8" fmla="*/ 5 w 24"/>
                    <a:gd name="T9" fmla="*/ 12 h 28"/>
                    <a:gd name="T10" fmla="*/ 7 w 24"/>
                    <a:gd name="T11" fmla="*/ 12 h 28"/>
                    <a:gd name="T12" fmla="*/ 8 w 24"/>
                    <a:gd name="T13" fmla="*/ 11 h 28"/>
                    <a:gd name="T14" fmla="*/ 9 w 24"/>
                    <a:gd name="T15" fmla="*/ 10 h 28"/>
                    <a:gd name="T16" fmla="*/ 10 w 24"/>
                    <a:gd name="T17" fmla="*/ 8 h 28"/>
                    <a:gd name="T18" fmla="*/ 11 w 24"/>
                    <a:gd name="T19" fmla="*/ 7 h 28"/>
                    <a:gd name="T20" fmla="*/ 11 w 24"/>
                    <a:gd name="T21" fmla="*/ 4 h 28"/>
                    <a:gd name="T22" fmla="*/ 12 w 24"/>
                    <a:gd name="T23" fmla="*/ 2 h 28"/>
                    <a:gd name="T24" fmla="*/ 12 w 24"/>
                    <a:gd name="T25" fmla="*/ 0 h 28"/>
                    <a:gd name="T26" fmla="*/ 11 w 24"/>
                    <a:gd name="T27" fmla="*/ 2 h 28"/>
                    <a:gd name="T28" fmla="*/ 11 w 24"/>
                    <a:gd name="T29" fmla="*/ 4 h 28"/>
                    <a:gd name="T30" fmla="*/ 10 w 24"/>
                    <a:gd name="T31" fmla="*/ 7 h 28"/>
                    <a:gd name="T32" fmla="*/ 9 w 24"/>
                    <a:gd name="T33" fmla="*/ 8 h 28"/>
                    <a:gd name="T34" fmla="*/ 8 w 24"/>
                    <a:gd name="T35" fmla="*/ 9 h 28"/>
                    <a:gd name="T36" fmla="*/ 7 w 24"/>
                    <a:gd name="T37" fmla="*/ 10 h 28"/>
                    <a:gd name="T38" fmla="*/ 5 w 24"/>
                    <a:gd name="T39" fmla="*/ 10 h 28"/>
                    <a:gd name="T40" fmla="*/ 3 w 24"/>
                    <a:gd name="T41" fmla="*/ 9 h 28"/>
                    <a:gd name="T42" fmla="*/ 3 w 24"/>
                    <a:gd name="T43" fmla="*/ 8 h 28"/>
                    <a:gd name="T44" fmla="*/ 2 w 24"/>
                    <a:gd name="T45" fmla="*/ 6 h 28"/>
                    <a:gd name="T46" fmla="*/ 1 w 24"/>
                    <a:gd name="T47" fmla="*/ 6 h 28"/>
                    <a:gd name="T48" fmla="*/ 0 w 24"/>
                    <a:gd name="T49" fmla="*/ 6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4" h="28">
                      <a:moveTo>
                        <a:pt x="0" y="13"/>
                      </a:moveTo>
                      <a:cubicBezTo>
                        <a:pt x="0" y="14"/>
                        <a:pt x="0" y="17"/>
                        <a:pt x="1" y="17"/>
                      </a:cubicBezTo>
                      <a:cubicBezTo>
                        <a:pt x="2" y="16"/>
                        <a:pt x="2" y="22"/>
                        <a:pt x="3" y="22"/>
                      </a:cubicBezTo>
                      <a:cubicBezTo>
                        <a:pt x="4" y="21"/>
                        <a:pt x="5" y="26"/>
                        <a:pt x="6" y="24"/>
                      </a:cubicBezTo>
                      <a:cubicBezTo>
                        <a:pt x="7" y="23"/>
                        <a:pt x="9" y="28"/>
                        <a:pt x="10" y="26"/>
                      </a:cubicBezTo>
                      <a:cubicBezTo>
                        <a:pt x="11" y="25"/>
                        <a:pt x="13" y="28"/>
                        <a:pt x="13" y="25"/>
                      </a:cubicBezTo>
                      <a:cubicBezTo>
                        <a:pt x="13" y="24"/>
                        <a:pt x="15" y="26"/>
                        <a:pt x="16" y="24"/>
                      </a:cubicBezTo>
                      <a:cubicBezTo>
                        <a:pt x="16" y="22"/>
                        <a:pt x="17" y="24"/>
                        <a:pt x="18" y="22"/>
                      </a:cubicBezTo>
                      <a:cubicBezTo>
                        <a:pt x="18" y="20"/>
                        <a:pt x="20" y="21"/>
                        <a:pt x="20" y="18"/>
                      </a:cubicBezTo>
                      <a:cubicBezTo>
                        <a:pt x="20" y="16"/>
                        <a:pt x="22" y="16"/>
                        <a:pt x="22" y="14"/>
                      </a:cubicBezTo>
                      <a:cubicBezTo>
                        <a:pt x="22" y="12"/>
                        <a:pt x="24" y="11"/>
                        <a:pt x="23" y="8"/>
                      </a:cubicBezTo>
                      <a:cubicBezTo>
                        <a:pt x="23" y="7"/>
                        <a:pt x="24" y="5"/>
                        <a:pt x="24" y="2"/>
                      </a:cubicBezTo>
                      <a:cubicBezTo>
                        <a:pt x="24" y="2"/>
                        <a:pt x="24" y="1"/>
                        <a:pt x="24" y="0"/>
                      </a:cubicBezTo>
                      <a:cubicBezTo>
                        <a:pt x="24" y="2"/>
                        <a:pt x="23" y="3"/>
                        <a:pt x="23" y="4"/>
                      </a:cubicBezTo>
                      <a:cubicBezTo>
                        <a:pt x="24" y="7"/>
                        <a:pt x="22" y="7"/>
                        <a:pt x="22" y="9"/>
                      </a:cubicBezTo>
                      <a:cubicBezTo>
                        <a:pt x="22" y="12"/>
                        <a:pt x="20" y="12"/>
                        <a:pt x="20" y="14"/>
                      </a:cubicBezTo>
                      <a:cubicBezTo>
                        <a:pt x="20" y="16"/>
                        <a:pt x="18" y="15"/>
                        <a:pt x="18" y="17"/>
                      </a:cubicBezTo>
                      <a:cubicBezTo>
                        <a:pt x="18" y="20"/>
                        <a:pt x="16" y="18"/>
                        <a:pt x="16" y="20"/>
                      </a:cubicBezTo>
                      <a:cubicBezTo>
                        <a:pt x="15" y="22"/>
                        <a:pt x="14" y="19"/>
                        <a:pt x="13" y="21"/>
                      </a:cubicBezTo>
                      <a:cubicBezTo>
                        <a:pt x="13" y="24"/>
                        <a:pt x="11" y="20"/>
                        <a:pt x="10" y="22"/>
                      </a:cubicBezTo>
                      <a:cubicBezTo>
                        <a:pt x="9" y="24"/>
                        <a:pt x="8" y="19"/>
                        <a:pt x="6" y="20"/>
                      </a:cubicBezTo>
                      <a:cubicBezTo>
                        <a:pt x="5" y="21"/>
                        <a:pt x="5" y="17"/>
                        <a:pt x="4" y="17"/>
                      </a:cubicBezTo>
                      <a:cubicBezTo>
                        <a:pt x="2" y="18"/>
                        <a:pt x="2" y="14"/>
                        <a:pt x="2" y="13"/>
                      </a:cubicBezTo>
                      <a:cubicBezTo>
                        <a:pt x="1" y="13"/>
                        <a:pt x="1" y="13"/>
                        <a:pt x="1" y="13"/>
                      </a:cubicBezTo>
                      <a:lnTo>
                        <a:pt x="0" y="13"/>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3" name="Freeform 11804">
                  <a:extLst>
                    <a:ext uri="{FF2B5EF4-FFF2-40B4-BE49-F238E27FC236}">
                      <a16:creationId xmlns:a16="http://schemas.microsoft.com/office/drawing/2014/main" id="{1AF68096-6119-210F-1B74-AB24F17787D2}"/>
                    </a:ext>
                  </a:extLst>
                </p:cNvPr>
                <p:cNvSpPr>
                  <a:spLocks/>
                </p:cNvSpPr>
                <p:nvPr/>
              </p:nvSpPr>
              <p:spPr bwMode="auto">
                <a:xfrm>
                  <a:off x="4858" y="2269"/>
                  <a:ext cx="2" cy="4"/>
                </a:xfrm>
                <a:custGeom>
                  <a:avLst/>
                  <a:gdLst>
                    <a:gd name="T0" fmla="*/ 2 w 2"/>
                    <a:gd name="T1" fmla="*/ 0 h 4"/>
                    <a:gd name="T2" fmla="*/ 1 w 2"/>
                    <a:gd name="T3" fmla="*/ 3 h 4"/>
                    <a:gd name="T4" fmla="*/ 1 w 2"/>
                    <a:gd name="T5" fmla="*/ 3 h 4"/>
                    <a:gd name="T6" fmla="*/ 2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0"/>
                      </a:moveTo>
                      <a:cubicBezTo>
                        <a:pt x="1" y="0"/>
                        <a:pt x="1" y="2"/>
                        <a:pt x="1" y="3"/>
                      </a:cubicBezTo>
                      <a:cubicBezTo>
                        <a:pt x="1" y="4"/>
                        <a:pt x="1" y="3"/>
                        <a:pt x="1" y="3"/>
                      </a:cubicBezTo>
                      <a:cubicBezTo>
                        <a:pt x="0" y="1"/>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4" name="Freeform 11805">
                  <a:extLst>
                    <a:ext uri="{FF2B5EF4-FFF2-40B4-BE49-F238E27FC236}">
                      <a16:creationId xmlns:a16="http://schemas.microsoft.com/office/drawing/2014/main" id="{818C65F2-513C-5DBE-6CC0-AA5C265F2638}"/>
                    </a:ext>
                  </a:extLst>
                </p:cNvPr>
                <p:cNvSpPr>
                  <a:spLocks/>
                </p:cNvSpPr>
                <p:nvPr/>
              </p:nvSpPr>
              <p:spPr bwMode="auto">
                <a:xfrm>
                  <a:off x="4857" y="2265"/>
                  <a:ext cx="1" cy="3"/>
                </a:xfrm>
                <a:custGeom>
                  <a:avLst/>
                  <a:gdLst>
                    <a:gd name="T0" fmla="*/ 1 w 2"/>
                    <a:gd name="T1" fmla="*/ 0 h 4"/>
                    <a:gd name="T2" fmla="*/ 0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1"/>
                        <a:pt x="1" y="4"/>
                        <a:pt x="0" y="3"/>
                      </a:cubicBezTo>
                      <a:cubicBezTo>
                        <a:pt x="0" y="2"/>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5" name="Freeform 11806">
                  <a:extLst>
                    <a:ext uri="{FF2B5EF4-FFF2-40B4-BE49-F238E27FC236}">
                      <a16:creationId xmlns:a16="http://schemas.microsoft.com/office/drawing/2014/main" id="{BE0A718E-DE30-89A9-752E-07E5373E255F}"/>
                    </a:ext>
                  </a:extLst>
                </p:cNvPr>
                <p:cNvSpPr>
                  <a:spLocks/>
                </p:cNvSpPr>
                <p:nvPr/>
              </p:nvSpPr>
              <p:spPr bwMode="auto">
                <a:xfrm>
                  <a:off x="4855" y="2273"/>
                  <a:ext cx="2" cy="3"/>
                </a:xfrm>
                <a:custGeom>
                  <a:avLst/>
                  <a:gdLst>
                    <a:gd name="T0" fmla="*/ 2 w 2"/>
                    <a:gd name="T1" fmla="*/ 1 h 4"/>
                    <a:gd name="T2" fmla="*/ 1 w 2"/>
                    <a:gd name="T3" fmla="*/ 0 h 4"/>
                    <a:gd name="T4" fmla="*/ 0 w 2"/>
                    <a:gd name="T5" fmla="*/ 2 h 4"/>
                    <a:gd name="T6" fmla="*/ 2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1"/>
                      </a:moveTo>
                      <a:cubicBezTo>
                        <a:pt x="2" y="0"/>
                        <a:pt x="1" y="0"/>
                        <a:pt x="1" y="0"/>
                      </a:cubicBezTo>
                      <a:cubicBezTo>
                        <a:pt x="0" y="1"/>
                        <a:pt x="0" y="3"/>
                        <a:pt x="0" y="4"/>
                      </a:cubicBezTo>
                      <a:cubicBezTo>
                        <a:pt x="1" y="4"/>
                        <a:pt x="1"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6" name="Freeform 11807">
                  <a:extLst>
                    <a:ext uri="{FF2B5EF4-FFF2-40B4-BE49-F238E27FC236}">
                      <a16:creationId xmlns:a16="http://schemas.microsoft.com/office/drawing/2014/main" id="{5AA3E535-844B-4C98-7FAB-949373CB7E61}"/>
                    </a:ext>
                  </a:extLst>
                </p:cNvPr>
                <p:cNvSpPr>
                  <a:spLocks/>
                </p:cNvSpPr>
                <p:nvPr/>
              </p:nvSpPr>
              <p:spPr bwMode="auto">
                <a:xfrm>
                  <a:off x="4852" y="2266"/>
                  <a:ext cx="1" cy="6"/>
                </a:xfrm>
                <a:custGeom>
                  <a:avLst/>
                  <a:gdLst>
                    <a:gd name="T0" fmla="*/ 1 w 1"/>
                    <a:gd name="T1" fmla="*/ 0 h 7"/>
                    <a:gd name="T2" fmla="*/ 1 w 1"/>
                    <a:gd name="T3" fmla="*/ 3 h 7"/>
                    <a:gd name="T4" fmla="*/ 0 w 1"/>
                    <a:gd name="T5" fmla="*/ 3 h 7"/>
                    <a:gd name="T6" fmla="*/ 0 w 1"/>
                    <a:gd name="T7" fmla="*/ 3 h 7"/>
                    <a:gd name="T8" fmla="*/ 1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0"/>
                      </a:moveTo>
                      <a:cubicBezTo>
                        <a:pt x="1" y="0"/>
                        <a:pt x="1" y="2"/>
                        <a:pt x="1" y="3"/>
                      </a:cubicBezTo>
                      <a:cubicBezTo>
                        <a:pt x="1" y="3"/>
                        <a:pt x="0" y="7"/>
                        <a:pt x="0" y="6"/>
                      </a:cubicBezTo>
                      <a:cubicBezTo>
                        <a:pt x="0" y="5"/>
                        <a:pt x="0" y="5"/>
                        <a:pt x="0" y="4"/>
                      </a:cubicBezTo>
                      <a:cubicBezTo>
                        <a:pt x="1" y="3"/>
                        <a:pt x="1" y="1"/>
                        <a:pt x="1"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7" name="Freeform 11808">
                  <a:extLst>
                    <a:ext uri="{FF2B5EF4-FFF2-40B4-BE49-F238E27FC236}">
                      <a16:creationId xmlns:a16="http://schemas.microsoft.com/office/drawing/2014/main" id="{5CBEC6B9-F684-2E0D-57B2-F2E7C63D05EA}"/>
                    </a:ext>
                  </a:extLst>
                </p:cNvPr>
                <p:cNvSpPr>
                  <a:spLocks/>
                </p:cNvSpPr>
                <p:nvPr/>
              </p:nvSpPr>
              <p:spPr bwMode="auto">
                <a:xfrm>
                  <a:off x="4854" y="2261"/>
                  <a:ext cx="3" cy="4"/>
                </a:xfrm>
                <a:custGeom>
                  <a:avLst/>
                  <a:gdLst>
                    <a:gd name="T0" fmla="*/ 2 w 3"/>
                    <a:gd name="T1" fmla="*/ 2 h 5"/>
                    <a:gd name="T2" fmla="*/ 1 w 3"/>
                    <a:gd name="T3" fmla="*/ 2 h 5"/>
                    <a:gd name="T4" fmla="*/ 3 w 3"/>
                    <a:gd name="T5" fmla="*/ 2 h 5"/>
                    <a:gd name="T6" fmla="*/ 0 60000 65536"/>
                    <a:gd name="T7" fmla="*/ 0 60000 65536"/>
                    <a:gd name="T8" fmla="*/ 0 60000 65536"/>
                  </a:gdLst>
                  <a:ahLst/>
                  <a:cxnLst>
                    <a:cxn ang="T6">
                      <a:pos x="T0" y="T1"/>
                    </a:cxn>
                    <a:cxn ang="T7">
                      <a:pos x="T2" y="T3"/>
                    </a:cxn>
                    <a:cxn ang="T8">
                      <a:pos x="T4" y="T5"/>
                    </a:cxn>
                  </a:cxnLst>
                  <a:rect l="0" t="0" r="r" b="b"/>
                  <a:pathLst>
                    <a:path w="3" h="5">
                      <a:moveTo>
                        <a:pt x="2" y="3"/>
                      </a:moveTo>
                      <a:cubicBezTo>
                        <a:pt x="3" y="0"/>
                        <a:pt x="0" y="3"/>
                        <a:pt x="1" y="5"/>
                      </a:cubicBezTo>
                      <a:cubicBezTo>
                        <a:pt x="1" y="4"/>
                        <a:pt x="2" y="2"/>
                        <a:pt x="3"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8" name="Freeform 11809">
                  <a:extLst>
                    <a:ext uri="{FF2B5EF4-FFF2-40B4-BE49-F238E27FC236}">
                      <a16:creationId xmlns:a16="http://schemas.microsoft.com/office/drawing/2014/main" id="{62DC6306-6DFE-36FC-E4EF-A1B441B990DC}"/>
                    </a:ext>
                  </a:extLst>
                </p:cNvPr>
                <p:cNvSpPr>
                  <a:spLocks/>
                </p:cNvSpPr>
                <p:nvPr/>
              </p:nvSpPr>
              <p:spPr bwMode="auto">
                <a:xfrm>
                  <a:off x="4854" y="2281"/>
                  <a:ext cx="3" cy="6"/>
                </a:xfrm>
                <a:custGeom>
                  <a:avLst/>
                  <a:gdLst>
                    <a:gd name="T0" fmla="*/ 2 w 3"/>
                    <a:gd name="T1" fmla="*/ 0 h 7"/>
                    <a:gd name="T2" fmla="*/ 0 w 3"/>
                    <a:gd name="T3" fmla="*/ 3 h 7"/>
                    <a:gd name="T4" fmla="*/ 2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2" y="0"/>
                      </a:moveTo>
                      <a:cubicBezTo>
                        <a:pt x="3" y="0"/>
                        <a:pt x="1" y="7"/>
                        <a:pt x="0" y="4"/>
                      </a:cubicBezTo>
                      <a:cubicBezTo>
                        <a:pt x="1" y="3"/>
                        <a:pt x="3"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29" name="Freeform 11810">
                  <a:extLst>
                    <a:ext uri="{FF2B5EF4-FFF2-40B4-BE49-F238E27FC236}">
                      <a16:creationId xmlns:a16="http://schemas.microsoft.com/office/drawing/2014/main" id="{75A5E553-6411-1CAF-58C8-BD611B713C09}"/>
                    </a:ext>
                  </a:extLst>
                </p:cNvPr>
                <p:cNvSpPr>
                  <a:spLocks/>
                </p:cNvSpPr>
                <p:nvPr/>
              </p:nvSpPr>
              <p:spPr bwMode="auto">
                <a:xfrm>
                  <a:off x="4851" y="2276"/>
                  <a:ext cx="1" cy="5"/>
                </a:xfrm>
                <a:custGeom>
                  <a:avLst/>
                  <a:gdLst>
                    <a:gd name="T0" fmla="*/ 1 w 2"/>
                    <a:gd name="T1" fmla="*/ 2 h 6"/>
                    <a:gd name="T2" fmla="*/ 1 w 2"/>
                    <a:gd name="T3" fmla="*/ 3 h 6"/>
                    <a:gd name="T4" fmla="*/ 1 w 2"/>
                    <a:gd name="T5" fmla="*/ 3 h 6"/>
                    <a:gd name="T6" fmla="*/ 1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1" y="0"/>
                        <a:pt x="0" y="5"/>
                        <a:pt x="1" y="6"/>
                      </a:cubicBezTo>
                      <a:cubicBezTo>
                        <a:pt x="1" y="6"/>
                        <a:pt x="1" y="5"/>
                        <a:pt x="1" y="4"/>
                      </a:cubicBezTo>
                      <a:cubicBezTo>
                        <a:pt x="1" y="3"/>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0" name="Freeform 11811">
                  <a:extLst>
                    <a:ext uri="{FF2B5EF4-FFF2-40B4-BE49-F238E27FC236}">
                      <a16:creationId xmlns:a16="http://schemas.microsoft.com/office/drawing/2014/main" id="{4C061586-461B-B418-C4B6-DE0B8D0136EC}"/>
                    </a:ext>
                  </a:extLst>
                </p:cNvPr>
                <p:cNvSpPr>
                  <a:spLocks/>
                </p:cNvSpPr>
                <p:nvPr/>
              </p:nvSpPr>
              <p:spPr bwMode="auto">
                <a:xfrm>
                  <a:off x="4847" y="2270"/>
                  <a:ext cx="3" cy="4"/>
                </a:xfrm>
                <a:custGeom>
                  <a:avLst/>
                  <a:gdLst>
                    <a:gd name="T0" fmla="*/ 2 w 3"/>
                    <a:gd name="T1" fmla="*/ 0 h 5"/>
                    <a:gd name="T2" fmla="*/ 0 w 3"/>
                    <a:gd name="T3" fmla="*/ 2 h 5"/>
                    <a:gd name="T4" fmla="*/ 2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3" y="2"/>
                        <a:pt x="1" y="5"/>
                        <a:pt x="0" y="5"/>
                      </a:cubicBezTo>
                      <a:cubicBezTo>
                        <a:pt x="1" y="4"/>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1" name="Freeform 11812">
                  <a:extLst>
                    <a:ext uri="{FF2B5EF4-FFF2-40B4-BE49-F238E27FC236}">
                      <a16:creationId xmlns:a16="http://schemas.microsoft.com/office/drawing/2014/main" id="{611B8133-1DC1-5F60-1F51-34BD86E8C038}"/>
                    </a:ext>
                  </a:extLst>
                </p:cNvPr>
                <p:cNvSpPr>
                  <a:spLocks/>
                </p:cNvSpPr>
                <p:nvPr/>
              </p:nvSpPr>
              <p:spPr bwMode="auto">
                <a:xfrm>
                  <a:off x="4850" y="2264"/>
                  <a:ext cx="1" cy="4"/>
                </a:xfrm>
                <a:custGeom>
                  <a:avLst/>
                  <a:gdLst>
                    <a:gd name="T0" fmla="*/ 1 w 1"/>
                    <a:gd name="T1" fmla="*/ 1 h 4"/>
                    <a:gd name="T2" fmla="*/ 0 w 1"/>
                    <a:gd name="T3" fmla="*/ 4 h 4"/>
                    <a:gd name="T4" fmla="*/ 1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1" y="1"/>
                      </a:moveTo>
                      <a:cubicBezTo>
                        <a:pt x="0" y="0"/>
                        <a:pt x="0" y="2"/>
                        <a:pt x="0" y="4"/>
                      </a:cubicBezTo>
                      <a:cubicBezTo>
                        <a:pt x="0"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2" name="Freeform 11813">
                  <a:extLst>
                    <a:ext uri="{FF2B5EF4-FFF2-40B4-BE49-F238E27FC236}">
                      <a16:creationId xmlns:a16="http://schemas.microsoft.com/office/drawing/2014/main" id="{97EFE955-84F5-C769-3F1D-47D153BE2150}"/>
                    </a:ext>
                  </a:extLst>
                </p:cNvPr>
                <p:cNvSpPr>
                  <a:spLocks/>
                </p:cNvSpPr>
                <p:nvPr/>
              </p:nvSpPr>
              <p:spPr bwMode="auto">
                <a:xfrm>
                  <a:off x="4850" y="2283"/>
                  <a:ext cx="2" cy="4"/>
                </a:xfrm>
                <a:custGeom>
                  <a:avLst/>
                  <a:gdLst>
                    <a:gd name="T0" fmla="*/ 2 w 2"/>
                    <a:gd name="T1" fmla="*/ 0 h 4"/>
                    <a:gd name="T2" fmla="*/ 0 w 2"/>
                    <a:gd name="T3" fmla="*/ 2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2"/>
                        <a:pt x="0" y="4"/>
                        <a:pt x="0" y="2"/>
                      </a:cubicBezTo>
                      <a:cubicBezTo>
                        <a:pt x="1" y="2"/>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3" name="Freeform 11814">
                  <a:extLst>
                    <a:ext uri="{FF2B5EF4-FFF2-40B4-BE49-F238E27FC236}">
                      <a16:creationId xmlns:a16="http://schemas.microsoft.com/office/drawing/2014/main" id="{5D44D626-5036-3C53-84FC-C99A27688FF1}"/>
                    </a:ext>
                  </a:extLst>
                </p:cNvPr>
                <p:cNvSpPr>
                  <a:spLocks/>
                </p:cNvSpPr>
                <p:nvPr/>
              </p:nvSpPr>
              <p:spPr bwMode="auto">
                <a:xfrm>
                  <a:off x="4847" y="2278"/>
                  <a:ext cx="1" cy="5"/>
                </a:xfrm>
                <a:custGeom>
                  <a:avLst/>
                  <a:gdLst>
                    <a:gd name="T0" fmla="*/ 1 w 1"/>
                    <a:gd name="T1" fmla="*/ 1 h 6"/>
                    <a:gd name="T2" fmla="*/ 1 w 1"/>
                    <a:gd name="T3" fmla="*/ 3 h 6"/>
                    <a:gd name="T4" fmla="*/ 0 w 1"/>
                    <a:gd name="T5" fmla="*/ 3 h 6"/>
                    <a:gd name="T6" fmla="*/ 1 w 1"/>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1" y="1"/>
                      </a:moveTo>
                      <a:cubicBezTo>
                        <a:pt x="1" y="0"/>
                        <a:pt x="0" y="5"/>
                        <a:pt x="1" y="6"/>
                      </a:cubicBezTo>
                      <a:cubicBezTo>
                        <a:pt x="0" y="6"/>
                        <a:pt x="0" y="5"/>
                        <a:pt x="0" y="4"/>
                      </a:cubicBezTo>
                      <a:cubicBezTo>
                        <a:pt x="0" y="2"/>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4" name="Freeform 11815">
                  <a:extLst>
                    <a:ext uri="{FF2B5EF4-FFF2-40B4-BE49-F238E27FC236}">
                      <a16:creationId xmlns:a16="http://schemas.microsoft.com/office/drawing/2014/main" id="{45E6547E-0A98-B630-5EAF-D2F47B3BD179}"/>
                    </a:ext>
                  </a:extLst>
                </p:cNvPr>
                <p:cNvSpPr>
                  <a:spLocks/>
                </p:cNvSpPr>
                <p:nvPr/>
              </p:nvSpPr>
              <p:spPr bwMode="auto">
                <a:xfrm>
                  <a:off x="4845" y="2277"/>
                  <a:ext cx="2" cy="3"/>
                </a:xfrm>
                <a:custGeom>
                  <a:avLst/>
                  <a:gdLst>
                    <a:gd name="T0" fmla="*/ 2 w 2"/>
                    <a:gd name="T1" fmla="*/ 0 h 4"/>
                    <a:gd name="T2" fmla="*/ 1 w 2"/>
                    <a:gd name="T3" fmla="*/ 2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1" y="0"/>
                        <a:pt x="1" y="3"/>
                        <a:pt x="1" y="4"/>
                      </a:cubicBezTo>
                      <a:cubicBezTo>
                        <a:pt x="2" y="4"/>
                        <a:pt x="0"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5" name="Freeform 11816">
                  <a:extLst>
                    <a:ext uri="{FF2B5EF4-FFF2-40B4-BE49-F238E27FC236}">
                      <a16:creationId xmlns:a16="http://schemas.microsoft.com/office/drawing/2014/main" id="{D02D8317-CCE6-A9C0-3480-942A2F20415B}"/>
                    </a:ext>
                  </a:extLst>
                </p:cNvPr>
                <p:cNvSpPr>
                  <a:spLocks noEditPoints="1"/>
                </p:cNvSpPr>
                <p:nvPr/>
              </p:nvSpPr>
              <p:spPr bwMode="auto">
                <a:xfrm>
                  <a:off x="4858" y="2316"/>
                  <a:ext cx="18" cy="32"/>
                </a:xfrm>
                <a:custGeom>
                  <a:avLst/>
                  <a:gdLst>
                    <a:gd name="T0" fmla="*/ 11 w 21"/>
                    <a:gd name="T1" fmla="*/ 3 h 38"/>
                    <a:gd name="T2" fmla="*/ 11 w 21"/>
                    <a:gd name="T3" fmla="*/ 3 h 38"/>
                    <a:gd name="T4" fmla="*/ 11 w 21"/>
                    <a:gd name="T5" fmla="*/ 3 h 38"/>
                    <a:gd name="T6" fmla="*/ 10 w 21"/>
                    <a:gd name="T7" fmla="*/ 3 h 38"/>
                    <a:gd name="T8" fmla="*/ 9 w 21"/>
                    <a:gd name="T9" fmla="*/ 3 h 38"/>
                    <a:gd name="T10" fmla="*/ 9 w 21"/>
                    <a:gd name="T11" fmla="*/ 3 h 38"/>
                    <a:gd name="T12" fmla="*/ 6 w 21"/>
                    <a:gd name="T13" fmla="*/ 15 h 38"/>
                    <a:gd name="T14" fmla="*/ 5 w 21"/>
                    <a:gd name="T15" fmla="*/ 16 h 38"/>
                    <a:gd name="T16" fmla="*/ 8 w 21"/>
                    <a:gd name="T17" fmla="*/ 13 h 38"/>
                    <a:gd name="T18" fmla="*/ 9 w 21"/>
                    <a:gd name="T19" fmla="*/ 14 h 38"/>
                    <a:gd name="T20" fmla="*/ 9 w 21"/>
                    <a:gd name="T21" fmla="*/ 13 h 38"/>
                    <a:gd name="T22" fmla="*/ 3 w 21"/>
                    <a:gd name="T23" fmla="*/ 13 h 38"/>
                    <a:gd name="T24" fmla="*/ 3 w 21"/>
                    <a:gd name="T25" fmla="*/ 15 h 38"/>
                    <a:gd name="T26" fmla="*/ 3 w 21"/>
                    <a:gd name="T27" fmla="*/ 14 h 38"/>
                    <a:gd name="T28" fmla="*/ 3 w 21"/>
                    <a:gd name="T29" fmla="*/ 11 h 38"/>
                    <a:gd name="T30" fmla="*/ 3 w 21"/>
                    <a:gd name="T31" fmla="*/ 11 h 38"/>
                    <a:gd name="T32" fmla="*/ 3 w 21"/>
                    <a:gd name="T33" fmla="*/ 11 h 38"/>
                    <a:gd name="T34" fmla="*/ 6 w 21"/>
                    <a:gd name="T35" fmla="*/ 11 h 38"/>
                    <a:gd name="T36" fmla="*/ 6 w 21"/>
                    <a:gd name="T37" fmla="*/ 11 h 38"/>
                    <a:gd name="T38" fmla="*/ 6 w 21"/>
                    <a:gd name="T39" fmla="*/ 13 h 38"/>
                    <a:gd name="T40" fmla="*/ 8 w 21"/>
                    <a:gd name="T41" fmla="*/ 8 h 38"/>
                    <a:gd name="T42" fmla="*/ 8 w 21"/>
                    <a:gd name="T43" fmla="*/ 8 h 38"/>
                    <a:gd name="T44" fmla="*/ 3 w 21"/>
                    <a:gd name="T45" fmla="*/ 10 h 38"/>
                    <a:gd name="T46" fmla="*/ 3 w 21"/>
                    <a:gd name="T47" fmla="*/ 10 h 38"/>
                    <a:gd name="T48" fmla="*/ 9 w 21"/>
                    <a:gd name="T49" fmla="*/ 6 h 38"/>
                    <a:gd name="T50" fmla="*/ 9 w 21"/>
                    <a:gd name="T51" fmla="*/ 8 h 38"/>
                    <a:gd name="T52" fmla="*/ 4 w 21"/>
                    <a:gd name="T53" fmla="*/ 5 h 38"/>
                    <a:gd name="T54" fmla="*/ 5 w 21"/>
                    <a:gd name="T55" fmla="*/ 8 h 38"/>
                    <a:gd name="T56" fmla="*/ 4 w 21"/>
                    <a:gd name="T57" fmla="*/ 5 h 38"/>
                    <a:gd name="T58" fmla="*/ 3 w 21"/>
                    <a:gd name="T59" fmla="*/ 4 h 38"/>
                    <a:gd name="T60" fmla="*/ 3 w 21"/>
                    <a:gd name="T61" fmla="*/ 6 h 38"/>
                    <a:gd name="T62" fmla="*/ 8 w 21"/>
                    <a:gd name="T63" fmla="*/ 3 h 38"/>
                    <a:gd name="T64" fmla="*/ 6 w 21"/>
                    <a:gd name="T65" fmla="*/ 3 h 38"/>
                    <a:gd name="T66" fmla="*/ 6 w 21"/>
                    <a:gd name="T67" fmla="*/ 3 h 38"/>
                    <a:gd name="T68" fmla="*/ 6 w 21"/>
                    <a:gd name="T69" fmla="*/ 3 h 38"/>
                    <a:gd name="T70" fmla="*/ 6 w 21"/>
                    <a:gd name="T71" fmla="*/ 0 h 38"/>
                    <a:gd name="T72" fmla="*/ 4 w 21"/>
                    <a:gd name="T73" fmla="*/ 1 h 38"/>
                    <a:gd name="T74" fmla="*/ 2 w 21"/>
                    <a:gd name="T75" fmla="*/ 5 h 38"/>
                    <a:gd name="T76" fmla="*/ 3 w 21"/>
                    <a:gd name="T77" fmla="*/ 16 h 38"/>
                    <a:gd name="T78" fmla="*/ 3 w 21"/>
                    <a:gd name="T79" fmla="*/ 18 h 38"/>
                    <a:gd name="T80" fmla="*/ 3 w 21"/>
                    <a:gd name="T81" fmla="*/ 18 h 38"/>
                    <a:gd name="T82" fmla="*/ 6 w 21"/>
                    <a:gd name="T83" fmla="*/ 19 h 38"/>
                    <a:gd name="T84" fmla="*/ 7 w 21"/>
                    <a:gd name="T85" fmla="*/ 19 h 38"/>
                    <a:gd name="T86" fmla="*/ 8 w 21"/>
                    <a:gd name="T87" fmla="*/ 18 h 38"/>
                    <a:gd name="T88" fmla="*/ 9 w 21"/>
                    <a:gd name="T89" fmla="*/ 17 h 38"/>
                    <a:gd name="T90" fmla="*/ 10 w 21"/>
                    <a:gd name="T91" fmla="*/ 11 h 38"/>
                    <a:gd name="T92" fmla="*/ 9 w 21"/>
                    <a:gd name="T93" fmla="*/ 3 h 38"/>
                    <a:gd name="T94" fmla="*/ 8 w 21"/>
                    <a:gd name="T95" fmla="*/ 1 h 38"/>
                    <a:gd name="T96" fmla="*/ 7 w 21"/>
                    <a:gd name="T97" fmla="*/ 0 h 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38">
                      <a:moveTo>
                        <a:pt x="20" y="7"/>
                      </a:moveTo>
                      <a:cubicBezTo>
                        <a:pt x="20" y="7"/>
                        <a:pt x="20" y="7"/>
                        <a:pt x="20" y="7"/>
                      </a:cubicBezTo>
                      <a:cubicBezTo>
                        <a:pt x="20" y="7"/>
                        <a:pt x="20" y="7"/>
                        <a:pt x="20" y="7"/>
                      </a:cubicBezTo>
                      <a:moveTo>
                        <a:pt x="20" y="6"/>
                      </a:moveTo>
                      <a:cubicBezTo>
                        <a:pt x="20" y="6"/>
                        <a:pt x="20" y="6"/>
                        <a:pt x="20" y="6"/>
                      </a:cubicBezTo>
                      <a:cubicBezTo>
                        <a:pt x="20" y="6"/>
                        <a:pt x="20" y="6"/>
                        <a:pt x="20" y="6"/>
                      </a:cubicBezTo>
                      <a:moveTo>
                        <a:pt x="20" y="6"/>
                      </a:moveTo>
                      <a:cubicBezTo>
                        <a:pt x="20" y="6"/>
                        <a:pt x="20" y="6"/>
                        <a:pt x="20" y="6"/>
                      </a:cubicBezTo>
                      <a:cubicBezTo>
                        <a:pt x="20" y="6"/>
                        <a:pt x="20" y="6"/>
                        <a:pt x="20" y="6"/>
                      </a:cubicBezTo>
                      <a:moveTo>
                        <a:pt x="19" y="6"/>
                      </a:moveTo>
                      <a:cubicBezTo>
                        <a:pt x="19" y="6"/>
                        <a:pt x="19" y="6"/>
                        <a:pt x="19" y="6"/>
                      </a:cubicBezTo>
                      <a:cubicBezTo>
                        <a:pt x="19" y="6"/>
                        <a:pt x="19" y="6"/>
                        <a:pt x="19" y="6"/>
                      </a:cubicBezTo>
                      <a:moveTo>
                        <a:pt x="17" y="3"/>
                      </a:moveTo>
                      <a:cubicBezTo>
                        <a:pt x="17" y="3"/>
                        <a:pt x="17" y="3"/>
                        <a:pt x="17" y="3"/>
                      </a:cubicBezTo>
                      <a:cubicBezTo>
                        <a:pt x="17" y="3"/>
                        <a:pt x="17" y="3"/>
                        <a:pt x="17" y="3"/>
                      </a:cubicBezTo>
                      <a:moveTo>
                        <a:pt x="17" y="3"/>
                      </a:moveTo>
                      <a:cubicBezTo>
                        <a:pt x="17" y="3"/>
                        <a:pt x="17" y="3"/>
                        <a:pt x="17" y="3"/>
                      </a:cubicBezTo>
                      <a:cubicBezTo>
                        <a:pt x="17" y="3"/>
                        <a:pt x="17" y="3"/>
                        <a:pt x="17" y="3"/>
                      </a:cubicBezTo>
                      <a:cubicBezTo>
                        <a:pt x="17" y="3"/>
                        <a:pt x="17" y="3"/>
                        <a:pt x="17" y="3"/>
                      </a:cubicBezTo>
                      <a:moveTo>
                        <a:pt x="10" y="32"/>
                      </a:moveTo>
                      <a:cubicBezTo>
                        <a:pt x="11" y="32"/>
                        <a:pt x="11" y="31"/>
                        <a:pt x="11" y="30"/>
                      </a:cubicBezTo>
                      <a:cubicBezTo>
                        <a:pt x="11" y="30"/>
                        <a:pt x="11" y="30"/>
                        <a:pt x="11" y="30"/>
                      </a:cubicBezTo>
                      <a:cubicBezTo>
                        <a:pt x="12" y="31"/>
                        <a:pt x="11" y="32"/>
                        <a:pt x="10" y="32"/>
                      </a:cubicBezTo>
                      <a:cubicBezTo>
                        <a:pt x="10" y="32"/>
                        <a:pt x="10" y="32"/>
                        <a:pt x="9" y="31"/>
                      </a:cubicBezTo>
                      <a:cubicBezTo>
                        <a:pt x="10" y="32"/>
                        <a:pt x="10" y="32"/>
                        <a:pt x="10" y="32"/>
                      </a:cubicBezTo>
                      <a:moveTo>
                        <a:pt x="16" y="26"/>
                      </a:moveTo>
                      <a:cubicBezTo>
                        <a:pt x="15" y="26"/>
                        <a:pt x="15" y="26"/>
                        <a:pt x="15" y="26"/>
                      </a:cubicBezTo>
                      <a:cubicBezTo>
                        <a:pt x="15" y="26"/>
                        <a:pt x="16" y="26"/>
                        <a:pt x="16" y="26"/>
                      </a:cubicBezTo>
                      <a:cubicBezTo>
                        <a:pt x="16" y="26"/>
                        <a:pt x="16" y="26"/>
                        <a:pt x="16" y="26"/>
                      </a:cubicBezTo>
                      <a:cubicBezTo>
                        <a:pt x="16" y="26"/>
                        <a:pt x="16" y="27"/>
                        <a:pt x="16" y="28"/>
                      </a:cubicBezTo>
                      <a:cubicBezTo>
                        <a:pt x="16" y="29"/>
                        <a:pt x="16" y="30"/>
                        <a:pt x="15" y="30"/>
                      </a:cubicBezTo>
                      <a:cubicBezTo>
                        <a:pt x="15" y="30"/>
                        <a:pt x="15" y="30"/>
                        <a:pt x="15" y="30"/>
                      </a:cubicBezTo>
                      <a:cubicBezTo>
                        <a:pt x="15" y="29"/>
                        <a:pt x="16" y="28"/>
                        <a:pt x="16" y="26"/>
                      </a:cubicBezTo>
                      <a:cubicBezTo>
                        <a:pt x="16" y="26"/>
                        <a:pt x="16" y="26"/>
                        <a:pt x="16" y="26"/>
                      </a:cubicBezTo>
                      <a:moveTo>
                        <a:pt x="6" y="25"/>
                      </a:moveTo>
                      <a:cubicBezTo>
                        <a:pt x="6" y="25"/>
                        <a:pt x="6" y="25"/>
                        <a:pt x="6" y="25"/>
                      </a:cubicBezTo>
                      <a:cubicBezTo>
                        <a:pt x="6" y="25"/>
                        <a:pt x="6" y="25"/>
                        <a:pt x="6" y="25"/>
                      </a:cubicBezTo>
                      <a:cubicBezTo>
                        <a:pt x="6" y="25"/>
                        <a:pt x="6" y="25"/>
                        <a:pt x="6" y="25"/>
                      </a:cubicBezTo>
                      <a:cubicBezTo>
                        <a:pt x="6" y="25"/>
                        <a:pt x="6" y="29"/>
                        <a:pt x="7" y="30"/>
                      </a:cubicBezTo>
                      <a:cubicBezTo>
                        <a:pt x="7" y="30"/>
                        <a:pt x="7" y="30"/>
                        <a:pt x="7" y="30"/>
                      </a:cubicBezTo>
                      <a:cubicBezTo>
                        <a:pt x="7" y="30"/>
                        <a:pt x="7" y="30"/>
                        <a:pt x="7" y="30"/>
                      </a:cubicBezTo>
                      <a:cubicBezTo>
                        <a:pt x="6" y="30"/>
                        <a:pt x="6" y="29"/>
                        <a:pt x="6" y="29"/>
                      </a:cubicBezTo>
                      <a:cubicBezTo>
                        <a:pt x="5" y="27"/>
                        <a:pt x="6" y="26"/>
                        <a:pt x="6" y="25"/>
                      </a:cubicBezTo>
                      <a:cubicBezTo>
                        <a:pt x="6" y="25"/>
                        <a:pt x="6" y="25"/>
                        <a:pt x="6" y="25"/>
                      </a:cubicBezTo>
                      <a:moveTo>
                        <a:pt x="3" y="23"/>
                      </a:moveTo>
                      <a:cubicBezTo>
                        <a:pt x="3" y="23"/>
                        <a:pt x="3" y="22"/>
                        <a:pt x="3" y="22"/>
                      </a:cubicBezTo>
                      <a:cubicBezTo>
                        <a:pt x="3" y="22"/>
                        <a:pt x="3" y="22"/>
                        <a:pt x="3" y="22"/>
                      </a:cubicBezTo>
                      <a:cubicBezTo>
                        <a:pt x="3" y="23"/>
                        <a:pt x="3" y="23"/>
                        <a:pt x="3" y="23"/>
                      </a:cubicBezTo>
                      <a:cubicBezTo>
                        <a:pt x="3" y="23"/>
                        <a:pt x="3" y="23"/>
                        <a:pt x="3" y="23"/>
                      </a:cubicBezTo>
                      <a:cubicBezTo>
                        <a:pt x="3" y="25"/>
                        <a:pt x="4" y="26"/>
                        <a:pt x="4" y="27"/>
                      </a:cubicBezTo>
                      <a:cubicBezTo>
                        <a:pt x="3" y="26"/>
                        <a:pt x="3" y="25"/>
                        <a:pt x="3" y="23"/>
                      </a:cubicBezTo>
                      <a:cubicBezTo>
                        <a:pt x="3" y="23"/>
                        <a:pt x="3" y="23"/>
                        <a:pt x="3" y="23"/>
                      </a:cubicBezTo>
                      <a:moveTo>
                        <a:pt x="10" y="27"/>
                      </a:moveTo>
                      <a:cubicBezTo>
                        <a:pt x="10" y="26"/>
                        <a:pt x="9" y="22"/>
                        <a:pt x="10" y="22"/>
                      </a:cubicBezTo>
                      <a:cubicBezTo>
                        <a:pt x="10" y="22"/>
                        <a:pt x="10" y="22"/>
                        <a:pt x="10" y="22"/>
                      </a:cubicBezTo>
                      <a:cubicBezTo>
                        <a:pt x="10" y="22"/>
                        <a:pt x="10" y="22"/>
                        <a:pt x="10" y="22"/>
                      </a:cubicBezTo>
                      <a:cubicBezTo>
                        <a:pt x="11" y="22"/>
                        <a:pt x="11" y="22"/>
                        <a:pt x="11" y="22"/>
                      </a:cubicBezTo>
                      <a:cubicBezTo>
                        <a:pt x="11" y="22"/>
                        <a:pt x="10" y="22"/>
                        <a:pt x="10" y="22"/>
                      </a:cubicBezTo>
                      <a:cubicBezTo>
                        <a:pt x="10" y="23"/>
                        <a:pt x="10" y="24"/>
                        <a:pt x="10" y="25"/>
                      </a:cubicBezTo>
                      <a:cubicBezTo>
                        <a:pt x="10" y="25"/>
                        <a:pt x="10" y="26"/>
                        <a:pt x="10" y="27"/>
                      </a:cubicBezTo>
                      <a:moveTo>
                        <a:pt x="14" y="20"/>
                      </a:moveTo>
                      <a:cubicBezTo>
                        <a:pt x="13" y="19"/>
                        <a:pt x="13" y="17"/>
                        <a:pt x="13" y="16"/>
                      </a:cubicBezTo>
                      <a:cubicBezTo>
                        <a:pt x="13" y="16"/>
                        <a:pt x="14" y="16"/>
                        <a:pt x="14" y="16"/>
                      </a:cubicBezTo>
                      <a:cubicBezTo>
                        <a:pt x="14" y="16"/>
                        <a:pt x="15" y="16"/>
                        <a:pt x="15" y="17"/>
                      </a:cubicBezTo>
                      <a:cubicBezTo>
                        <a:pt x="15" y="17"/>
                        <a:pt x="15" y="17"/>
                        <a:pt x="15" y="17"/>
                      </a:cubicBezTo>
                      <a:cubicBezTo>
                        <a:pt x="14" y="17"/>
                        <a:pt x="14" y="17"/>
                        <a:pt x="14" y="17"/>
                      </a:cubicBezTo>
                      <a:cubicBezTo>
                        <a:pt x="13" y="17"/>
                        <a:pt x="14" y="20"/>
                        <a:pt x="14" y="20"/>
                      </a:cubicBezTo>
                      <a:moveTo>
                        <a:pt x="4" y="20"/>
                      </a:moveTo>
                      <a:cubicBezTo>
                        <a:pt x="4" y="20"/>
                        <a:pt x="4" y="20"/>
                        <a:pt x="4" y="20"/>
                      </a:cubicBezTo>
                      <a:cubicBezTo>
                        <a:pt x="5" y="19"/>
                        <a:pt x="4" y="17"/>
                        <a:pt x="5" y="15"/>
                      </a:cubicBezTo>
                      <a:cubicBezTo>
                        <a:pt x="5" y="14"/>
                        <a:pt x="5" y="14"/>
                        <a:pt x="5" y="14"/>
                      </a:cubicBezTo>
                      <a:cubicBezTo>
                        <a:pt x="6" y="16"/>
                        <a:pt x="5" y="20"/>
                        <a:pt x="4" y="20"/>
                      </a:cubicBezTo>
                      <a:moveTo>
                        <a:pt x="17" y="15"/>
                      </a:moveTo>
                      <a:cubicBezTo>
                        <a:pt x="17" y="15"/>
                        <a:pt x="17" y="15"/>
                        <a:pt x="17" y="14"/>
                      </a:cubicBezTo>
                      <a:cubicBezTo>
                        <a:pt x="16" y="13"/>
                        <a:pt x="17" y="12"/>
                        <a:pt x="17" y="11"/>
                      </a:cubicBezTo>
                      <a:cubicBezTo>
                        <a:pt x="17" y="12"/>
                        <a:pt x="17" y="12"/>
                        <a:pt x="17" y="12"/>
                      </a:cubicBezTo>
                      <a:cubicBezTo>
                        <a:pt x="16" y="12"/>
                        <a:pt x="17" y="14"/>
                        <a:pt x="18" y="15"/>
                      </a:cubicBezTo>
                      <a:cubicBezTo>
                        <a:pt x="18" y="15"/>
                        <a:pt x="17" y="15"/>
                        <a:pt x="17" y="15"/>
                      </a:cubicBezTo>
                      <a:moveTo>
                        <a:pt x="8" y="9"/>
                      </a:moveTo>
                      <a:cubicBezTo>
                        <a:pt x="8" y="9"/>
                        <a:pt x="8" y="9"/>
                        <a:pt x="8" y="9"/>
                      </a:cubicBezTo>
                      <a:cubicBezTo>
                        <a:pt x="8" y="9"/>
                        <a:pt x="8" y="9"/>
                        <a:pt x="8" y="9"/>
                      </a:cubicBezTo>
                      <a:cubicBezTo>
                        <a:pt x="9" y="9"/>
                        <a:pt x="9" y="10"/>
                        <a:pt x="9" y="11"/>
                      </a:cubicBezTo>
                      <a:cubicBezTo>
                        <a:pt x="9" y="12"/>
                        <a:pt x="9" y="15"/>
                        <a:pt x="9" y="15"/>
                      </a:cubicBezTo>
                      <a:cubicBezTo>
                        <a:pt x="9" y="15"/>
                        <a:pt x="9" y="15"/>
                        <a:pt x="9" y="15"/>
                      </a:cubicBezTo>
                      <a:cubicBezTo>
                        <a:pt x="8" y="14"/>
                        <a:pt x="9" y="13"/>
                        <a:pt x="9" y="13"/>
                      </a:cubicBezTo>
                      <a:cubicBezTo>
                        <a:pt x="9" y="12"/>
                        <a:pt x="9" y="10"/>
                        <a:pt x="8" y="9"/>
                      </a:cubicBezTo>
                      <a:cubicBezTo>
                        <a:pt x="8" y="9"/>
                        <a:pt x="8" y="9"/>
                        <a:pt x="8" y="9"/>
                      </a:cubicBezTo>
                      <a:cubicBezTo>
                        <a:pt x="8" y="9"/>
                        <a:pt x="8" y="9"/>
                        <a:pt x="8" y="9"/>
                      </a:cubicBezTo>
                      <a:moveTo>
                        <a:pt x="5" y="11"/>
                      </a:moveTo>
                      <a:cubicBezTo>
                        <a:pt x="4" y="10"/>
                        <a:pt x="5" y="8"/>
                        <a:pt x="5" y="8"/>
                      </a:cubicBezTo>
                      <a:cubicBezTo>
                        <a:pt x="5" y="8"/>
                        <a:pt x="6" y="8"/>
                        <a:pt x="6" y="8"/>
                      </a:cubicBezTo>
                      <a:cubicBezTo>
                        <a:pt x="6" y="8"/>
                        <a:pt x="6" y="8"/>
                        <a:pt x="6" y="8"/>
                      </a:cubicBezTo>
                      <a:cubicBezTo>
                        <a:pt x="4" y="8"/>
                        <a:pt x="5" y="10"/>
                        <a:pt x="5" y="11"/>
                      </a:cubicBezTo>
                      <a:moveTo>
                        <a:pt x="13" y="10"/>
                      </a:moveTo>
                      <a:cubicBezTo>
                        <a:pt x="13" y="10"/>
                        <a:pt x="13" y="10"/>
                        <a:pt x="13" y="10"/>
                      </a:cubicBezTo>
                      <a:cubicBezTo>
                        <a:pt x="13" y="9"/>
                        <a:pt x="14" y="7"/>
                        <a:pt x="14" y="7"/>
                      </a:cubicBezTo>
                      <a:cubicBezTo>
                        <a:pt x="14" y="6"/>
                        <a:pt x="14" y="6"/>
                        <a:pt x="14" y="6"/>
                      </a:cubicBezTo>
                      <a:cubicBezTo>
                        <a:pt x="15" y="8"/>
                        <a:pt x="14" y="10"/>
                        <a:pt x="13" y="10"/>
                      </a:cubicBezTo>
                      <a:moveTo>
                        <a:pt x="10" y="7"/>
                      </a:moveTo>
                      <a:cubicBezTo>
                        <a:pt x="10" y="6"/>
                        <a:pt x="10" y="4"/>
                        <a:pt x="11" y="4"/>
                      </a:cubicBezTo>
                      <a:cubicBezTo>
                        <a:pt x="11" y="4"/>
                        <a:pt x="11" y="4"/>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0" y="7"/>
                        <a:pt x="10" y="7"/>
                      </a:cubicBezTo>
                      <a:moveTo>
                        <a:pt x="11" y="0"/>
                      </a:moveTo>
                      <a:cubicBezTo>
                        <a:pt x="10" y="0"/>
                        <a:pt x="10" y="0"/>
                        <a:pt x="10" y="0"/>
                      </a:cubicBezTo>
                      <a:cubicBezTo>
                        <a:pt x="10" y="1"/>
                        <a:pt x="9" y="1"/>
                        <a:pt x="9" y="1"/>
                      </a:cubicBezTo>
                      <a:cubicBezTo>
                        <a:pt x="9" y="1"/>
                        <a:pt x="9" y="1"/>
                        <a:pt x="8" y="1"/>
                      </a:cubicBezTo>
                      <a:cubicBezTo>
                        <a:pt x="8" y="1"/>
                        <a:pt x="8" y="1"/>
                        <a:pt x="8" y="1"/>
                      </a:cubicBezTo>
                      <a:cubicBezTo>
                        <a:pt x="7" y="1"/>
                        <a:pt x="7" y="1"/>
                        <a:pt x="7" y="1"/>
                      </a:cubicBezTo>
                      <a:cubicBezTo>
                        <a:pt x="7" y="4"/>
                        <a:pt x="4" y="2"/>
                        <a:pt x="4" y="5"/>
                      </a:cubicBezTo>
                      <a:cubicBezTo>
                        <a:pt x="4" y="8"/>
                        <a:pt x="2" y="7"/>
                        <a:pt x="2" y="10"/>
                      </a:cubicBezTo>
                      <a:cubicBezTo>
                        <a:pt x="3" y="13"/>
                        <a:pt x="0" y="14"/>
                        <a:pt x="1" y="16"/>
                      </a:cubicBezTo>
                      <a:cubicBezTo>
                        <a:pt x="2" y="19"/>
                        <a:pt x="1" y="23"/>
                        <a:pt x="2" y="26"/>
                      </a:cubicBezTo>
                      <a:cubicBezTo>
                        <a:pt x="3" y="27"/>
                        <a:pt x="2" y="31"/>
                        <a:pt x="3" y="32"/>
                      </a:cubicBezTo>
                      <a:cubicBezTo>
                        <a:pt x="4" y="32"/>
                        <a:pt x="4" y="36"/>
                        <a:pt x="5" y="36"/>
                      </a:cubicBezTo>
                      <a:cubicBezTo>
                        <a:pt x="5" y="36"/>
                        <a:pt x="6" y="36"/>
                        <a:pt x="6" y="37"/>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7" y="36"/>
                        <a:pt x="8" y="37"/>
                        <a:pt x="8" y="37"/>
                      </a:cubicBezTo>
                      <a:cubicBezTo>
                        <a:pt x="9" y="38"/>
                        <a:pt x="9" y="38"/>
                        <a:pt x="10" y="38"/>
                      </a:cubicBezTo>
                      <a:cubicBezTo>
                        <a:pt x="10" y="38"/>
                        <a:pt x="11" y="38"/>
                        <a:pt x="11" y="37"/>
                      </a:cubicBezTo>
                      <a:cubicBezTo>
                        <a:pt x="11" y="37"/>
                        <a:pt x="11" y="37"/>
                        <a:pt x="11" y="37"/>
                      </a:cubicBezTo>
                      <a:cubicBezTo>
                        <a:pt x="11" y="37"/>
                        <a:pt x="12" y="37"/>
                        <a:pt x="12" y="37"/>
                      </a:cubicBezTo>
                      <a:cubicBezTo>
                        <a:pt x="12" y="37"/>
                        <a:pt x="13" y="38"/>
                        <a:pt x="13" y="38"/>
                      </a:cubicBezTo>
                      <a:cubicBezTo>
                        <a:pt x="13" y="38"/>
                        <a:pt x="14" y="37"/>
                        <a:pt x="14" y="36"/>
                      </a:cubicBezTo>
                      <a:cubicBezTo>
                        <a:pt x="14" y="36"/>
                        <a:pt x="14" y="36"/>
                        <a:pt x="14" y="36"/>
                      </a:cubicBezTo>
                      <a:cubicBezTo>
                        <a:pt x="14" y="36"/>
                        <a:pt x="14" y="36"/>
                        <a:pt x="14" y="36"/>
                      </a:cubicBezTo>
                      <a:cubicBezTo>
                        <a:pt x="14" y="36"/>
                        <a:pt x="15" y="36"/>
                        <a:pt x="15" y="36"/>
                      </a:cubicBezTo>
                      <a:cubicBezTo>
                        <a:pt x="15" y="36"/>
                        <a:pt x="16" y="35"/>
                        <a:pt x="16" y="34"/>
                      </a:cubicBezTo>
                      <a:cubicBezTo>
                        <a:pt x="15" y="33"/>
                        <a:pt x="17" y="34"/>
                        <a:pt x="17" y="32"/>
                      </a:cubicBezTo>
                      <a:cubicBezTo>
                        <a:pt x="17" y="30"/>
                        <a:pt x="19" y="31"/>
                        <a:pt x="19" y="28"/>
                      </a:cubicBezTo>
                      <a:cubicBezTo>
                        <a:pt x="18" y="26"/>
                        <a:pt x="20" y="26"/>
                        <a:pt x="19" y="23"/>
                      </a:cubicBezTo>
                      <a:cubicBezTo>
                        <a:pt x="19" y="22"/>
                        <a:pt x="21" y="20"/>
                        <a:pt x="20" y="18"/>
                      </a:cubicBezTo>
                      <a:cubicBezTo>
                        <a:pt x="19" y="16"/>
                        <a:pt x="20" y="14"/>
                        <a:pt x="19" y="12"/>
                      </a:cubicBezTo>
                      <a:cubicBezTo>
                        <a:pt x="18" y="10"/>
                        <a:pt x="19" y="8"/>
                        <a:pt x="18" y="7"/>
                      </a:cubicBezTo>
                      <a:cubicBezTo>
                        <a:pt x="17" y="6"/>
                        <a:pt x="16" y="4"/>
                        <a:pt x="16" y="2"/>
                      </a:cubicBezTo>
                      <a:cubicBezTo>
                        <a:pt x="16" y="2"/>
                        <a:pt x="16" y="2"/>
                        <a:pt x="16" y="2"/>
                      </a:cubicBezTo>
                      <a:cubicBezTo>
                        <a:pt x="15" y="1"/>
                        <a:pt x="15" y="1"/>
                        <a:pt x="14" y="1"/>
                      </a:cubicBezTo>
                      <a:cubicBezTo>
                        <a:pt x="14" y="1"/>
                        <a:pt x="14" y="1"/>
                        <a:pt x="14" y="1"/>
                      </a:cubicBezTo>
                      <a:cubicBezTo>
                        <a:pt x="14" y="1"/>
                        <a:pt x="13" y="1"/>
                        <a:pt x="13" y="1"/>
                      </a:cubicBezTo>
                      <a:cubicBezTo>
                        <a:pt x="13" y="1"/>
                        <a:pt x="12" y="1"/>
                        <a:pt x="12" y="0"/>
                      </a:cubicBezTo>
                      <a:cubicBezTo>
                        <a:pt x="11" y="0"/>
                        <a:pt x="11" y="0"/>
                        <a:pt x="11" y="0"/>
                      </a:cubicBezTo>
                    </a:path>
                  </a:pathLst>
                </a:custGeom>
                <a:solidFill>
                  <a:srgbClr val="DCBF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6" name="Freeform 11817">
                  <a:extLst>
                    <a:ext uri="{FF2B5EF4-FFF2-40B4-BE49-F238E27FC236}">
                      <a16:creationId xmlns:a16="http://schemas.microsoft.com/office/drawing/2014/main" id="{4A9D5BBD-366A-9124-6BA2-9956D8ED55BE}"/>
                    </a:ext>
                  </a:extLst>
                </p:cNvPr>
                <p:cNvSpPr>
                  <a:spLocks noEditPoints="1"/>
                </p:cNvSpPr>
                <p:nvPr/>
              </p:nvSpPr>
              <p:spPr bwMode="auto">
                <a:xfrm>
                  <a:off x="4863" y="2318"/>
                  <a:ext cx="18" cy="38"/>
                </a:xfrm>
                <a:custGeom>
                  <a:avLst/>
                  <a:gdLst>
                    <a:gd name="T0" fmla="*/ 6 w 22"/>
                    <a:gd name="T1" fmla="*/ 21 h 46"/>
                    <a:gd name="T2" fmla="*/ 7 w 22"/>
                    <a:gd name="T3" fmla="*/ 21 h 46"/>
                    <a:gd name="T4" fmla="*/ 7 w 22"/>
                    <a:gd name="T5" fmla="*/ 21 h 46"/>
                    <a:gd name="T6" fmla="*/ 6 w 22"/>
                    <a:gd name="T7" fmla="*/ 21 h 46"/>
                    <a:gd name="T8" fmla="*/ 6 w 22"/>
                    <a:gd name="T9" fmla="*/ 21 h 46"/>
                    <a:gd name="T10" fmla="*/ 6 w 22"/>
                    <a:gd name="T11" fmla="*/ 21 h 46"/>
                    <a:gd name="T12" fmla="*/ 6 w 22"/>
                    <a:gd name="T13" fmla="*/ 21 h 46"/>
                    <a:gd name="T14" fmla="*/ 6 w 22"/>
                    <a:gd name="T15" fmla="*/ 21 h 46"/>
                    <a:gd name="T16" fmla="*/ 5 w 22"/>
                    <a:gd name="T17" fmla="*/ 21 h 46"/>
                    <a:gd name="T18" fmla="*/ 6 w 22"/>
                    <a:gd name="T19" fmla="*/ 21 h 46"/>
                    <a:gd name="T20" fmla="*/ 6 w 22"/>
                    <a:gd name="T21" fmla="*/ 21 h 46"/>
                    <a:gd name="T22" fmla="*/ 6 w 22"/>
                    <a:gd name="T23" fmla="*/ 21 h 46"/>
                    <a:gd name="T24" fmla="*/ 4 w 22"/>
                    <a:gd name="T25" fmla="*/ 21 h 46"/>
                    <a:gd name="T26" fmla="*/ 4 w 22"/>
                    <a:gd name="T27" fmla="*/ 21 h 46"/>
                    <a:gd name="T28" fmla="*/ 4 w 22"/>
                    <a:gd name="T29" fmla="*/ 21 h 46"/>
                    <a:gd name="T30" fmla="*/ 7 w 22"/>
                    <a:gd name="T31" fmla="*/ 21 h 46"/>
                    <a:gd name="T32" fmla="*/ 4 w 22"/>
                    <a:gd name="T33" fmla="*/ 21 h 46"/>
                    <a:gd name="T34" fmla="*/ 3 w 22"/>
                    <a:gd name="T35" fmla="*/ 21 h 46"/>
                    <a:gd name="T36" fmla="*/ 7 w 22"/>
                    <a:gd name="T37" fmla="*/ 21 h 46"/>
                    <a:gd name="T38" fmla="*/ 7 w 22"/>
                    <a:gd name="T39" fmla="*/ 21 h 46"/>
                    <a:gd name="T40" fmla="*/ 7 w 22"/>
                    <a:gd name="T41" fmla="*/ 21 h 46"/>
                    <a:gd name="T42" fmla="*/ 7 w 22"/>
                    <a:gd name="T43" fmla="*/ 21 h 46"/>
                    <a:gd name="T44" fmla="*/ 7 w 22"/>
                    <a:gd name="T45" fmla="*/ 21 h 46"/>
                    <a:gd name="T46" fmla="*/ 2 w 22"/>
                    <a:gd name="T47" fmla="*/ 21 h 46"/>
                    <a:gd name="T48" fmla="*/ 2 w 22"/>
                    <a:gd name="T49" fmla="*/ 21 h 46"/>
                    <a:gd name="T50" fmla="*/ 2 w 22"/>
                    <a:gd name="T51" fmla="*/ 21 h 46"/>
                    <a:gd name="T52" fmla="*/ 2 w 22"/>
                    <a:gd name="T53" fmla="*/ 21 h 46"/>
                    <a:gd name="T54" fmla="*/ 2 w 22"/>
                    <a:gd name="T55" fmla="*/ 21 h 46"/>
                    <a:gd name="T56" fmla="*/ 2 w 22"/>
                    <a:gd name="T57" fmla="*/ 20 h 46"/>
                    <a:gd name="T58" fmla="*/ 2 w 22"/>
                    <a:gd name="T59" fmla="*/ 20 h 46"/>
                    <a:gd name="T60" fmla="*/ 2 w 22"/>
                    <a:gd name="T61" fmla="*/ 18 h 46"/>
                    <a:gd name="T62" fmla="*/ 2 w 22"/>
                    <a:gd name="T63" fmla="*/ 18 h 46"/>
                    <a:gd name="T64" fmla="*/ 1 w 22"/>
                    <a:gd name="T65" fmla="*/ 17 h 46"/>
                    <a:gd name="T66" fmla="*/ 2 w 22"/>
                    <a:gd name="T67" fmla="*/ 17 h 46"/>
                    <a:gd name="T68" fmla="*/ 2 w 22"/>
                    <a:gd name="T69" fmla="*/ 17 h 46"/>
                    <a:gd name="T70" fmla="*/ 2 w 22"/>
                    <a:gd name="T71" fmla="*/ 18 h 46"/>
                    <a:gd name="T72" fmla="*/ 2 w 22"/>
                    <a:gd name="T73" fmla="*/ 17 h 46"/>
                    <a:gd name="T74" fmla="*/ 0 w 22"/>
                    <a:gd name="T75" fmla="*/ 17 h 46"/>
                    <a:gd name="T76" fmla="*/ 0 w 22"/>
                    <a:gd name="T77" fmla="*/ 16 h 46"/>
                    <a:gd name="T78" fmla="*/ 9 w 22"/>
                    <a:gd name="T79" fmla="*/ 10 h 46"/>
                    <a:gd name="T80" fmla="*/ 6 w 22"/>
                    <a:gd name="T81" fmla="*/ 7 h 46"/>
                    <a:gd name="T82" fmla="*/ 4 w 22"/>
                    <a:gd name="T83" fmla="*/ 16 h 46"/>
                    <a:gd name="T84" fmla="*/ 2 w 22"/>
                    <a:gd name="T85" fmla="*/ 17 h 46"/>
                    <a:gd name="T86" fmla="*/ 1 w 22"/>
                    <a:gd name="T87" fmla="*/ 16 h 46"/>
                    <a:gd name="T88" fmla="*/ 2 w 22"/>
                    <a:gd name="T89" fmla="*/ 17 h 46"/>
                    <a:gd name="T90" fmla="*/ 4 w 22"/>
                    <a:gd name="T91" fmla="*/ 18 h 46"/>
                    <a:gd name="T92" fmla="*/ 6 w 22"/>
                    <a:gd name="T93" fmla="*/ 19 h 46"/>
                    <a:gd name="T94" fmla="*/ 7 w 22"/>
                    <a:gd name="T95" fmla="*/ 18 h 46"/>
                    <a:gd name="T96" fmla="*/ 9 w 22"/>
                    <a:gd name="T97" fmla="*/ 10 h 46"/>
                    <a:gd name="T98" fmla="*/ 6 w 22"/>
                    <a:gd name="T99" fmla="*/ 2 h 46"/>
                    <a:gd name="T100" fmla="*/ 6 w 22"/>
                    <a:gd name="T101" fmla="*/ 2 h 46"/>
                    <a:gd name="T102" fmla="*/ 5 w 22"/>
                    <a:gd name="T103" fmla="*/ 1 h 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2" h="46">
                      <a:moveTo>
                        <a:pt x="12" y="46"/>
                      </a:move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moveTo>
                        <a:pt x="15" y="46"/>
                      </a:move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moveTo>
                        <a:pt x="14" y="46"/>
                      </a:moveTo>
                      <a:cubicBezTo>
                        <a:pt x="14" y="46"/>
                        <a:pt x="14" y="46"/>
                        <a:pt x="14" y="46"/>
                      </a:cubicBezTo>
                      <a:cubicBezTo>
                        <a:pt x="14" y="46"/>
                        <a:pt x="15" y="46"/>
                        <a:pt x="15" y="46"/>
                      </a:cubicBezTo>
                      <a:cubicBezTo>
                        <a:pt x="15" y="46"/>
                        <a:pt x="15" y="46"/>
                        <a:pt x="15" y="46"/>
                      </a:cubicBezTo>
                      <a:cubicBezTo>
                        <a:pt x="15" y="46"/>
                        <a:pt x="14" y="46"/>
                        <a:pt x="14" y="46"/>
                      </a:cubicBezTo>
                      <a:moveTo>
                        <a:pt x="13" y="46"/>
                      </a:moveTo>
                      <a:cubicBezTo>
                        <a:pt x="13" y="46"/>
                        <a:pt x="13" y="46"/>
                        <a:pt x="13" y="46"/>
                      </a:cubicBezTo>
                      <a:cubicBezTo>
                        <a:pt x="13" y="46"/>
                        <a:pt x="13" y="46"/>
                        <a:pt x="13" y="46"/>
                      </a:cubicBezTo>
                      <a:cubicBezTo>
                        <a:pt x="13" y="46"/>
                        <a:pt x="13" y="46"/>
                        <a:pt x="13" y="46"/>
                      </a:cubicBezTo>
                      <a:cubicBezTo>
                        <a:pt x="13" y="46"/>
                        <a:pt x="13" y="46"/>
                        <a:pt x="13" y="46"/>
                      </a:cubicBezTo>
                      <a:moveTo>
                        <a:pt x="13" y="46"/>
                      </a:moveTo>
                      <a:cubicBezTo>
                        <a:pt x="13" y="46"/>
                        <a:pt x="13" y="46"/>
                        <a:pt x="13" y="46"/>
                      </a:cubicBezTo>
                      <a:cubicBezTo>
                        <a:pt x="13" y="46"/>
                        <a:pt x="13" y="46"/>
                        <a:pt x="13" y="46"/>
                      </a:cubicBezTo>
                      <a:cubicBezTo>
                        <a:pt x="13" y="46"/>
                        <a:pt x="13" y="46"/>
                        <a:pt x="13" y="46"/>
                      </a:cubicBezTo>
                      <a:cubicBezTo>
                        <a:pt x="13" y="46"/>
                        <a:pt x="13" y="46"/>
                        <a:pt x="13" y="46"/>
                      </a:cubicBezTo>
                      <a:moveTo>
                        <a:pt x="14" y="46"/>
                      </a:moveTo>
                      <a:cubicBezTo>
                        <a:pt x="14" y="46"/>
                        <a:pt x="14" y="46"/>
                        <a:pt x="14" y="46"/>
                      </a:cubicBezTo>
                      <a:cubicBezTo>
                        <a:pt x="14" y="46"/>
                        <a:pt x="14" y="46"/>
                        <a:pt x="14" y="46"/>
                      </a:cubicBezTo>
                      <a:cubicBezTo>
                        <a:pt x="14" y="46"/>
                        <a:pt x="14" y="46"/>
                        <a:pt x="14" y="46"/>
                      </a:cubicBezTo>
                      <a:cubicBezTo>
                        <a:pt x="14" y="46"/>
                        <a:pt x="14" y="46"/>
                        <a:pt x="14" y="46"/>
                      </a:cubicBezTo>
                      <a:moveTo>
                        <a:pt x="14" y="46"/>
                      </a:moveTo>
                      <a:cubicBezTo>
                        <a:pt x="14" y="46"/>
                        <a:pt x="14" y="46"/>
                        <a:pt x="14" y="46"/>
                      </a:cubicBezTo>
                      <a:cubicBezTo>
                        <a:pt x="14" y="46"/>
                        <a:pt x="14" y="46"/>
                        <a:pt x="14" y="46"/>
                      </a:cubicBezTo>
                      <a:cubicBezTo>
                        <a:pt x="14" y="46"/>
                        <a:pt x="14" y="46"/>
                        <a:pt x="14" y="46"/>
                      </a:cubicBezTo>
                      <a:cubicBezTo>
                        <a:pt x="14" y="46"/>
                        <a:pt x="14" y="46"/>
                        <a:pt x="14" y="46"/>
                      </a:cubicBezTo>
                      <a:moveTo>
                        <a:pt x="10" y="46"/>
                      </a:moveTo>
                      <a:cubicBezTo>
                        <a:pt x="10" y="46"/>
                        <a:pt x="10" y="46"/>
                        <a:pt x="10" y="46"/>
                      </a:cubicBezTo>
                      <a:cubicBezTo>
                        <a:pt x="11" y="46"/>
                        <a:pt x="11" y="46"/>
                        <a:pt x="12" y="46"/>
                      </a:cubicBezTo>
                      <a:cubicBezTo>
                        <a:pt x="12" y="46"/>
                        <a:pt x="12" y="46"/>
                        <a:pt x="12" y="46"/>
                      </a:cubicBezTo>
                      <a:cubicBezTo>
                        <a:pt x="11" y="46"/>
                        <a:pt x="11" y="46"/>
                        <a:pt x="10" y="46"/>
                      </a:cubicBezTo>
                      <a:moveTo>
                        <a:pt x="10" y="45"/>
                      </a:moveTo>
                      <a:cubicBezTo>
                        <a:pt x="10" y="45"/>
                        <a:pt x="10" y="45"/>
                        <a:pt x="10" y="45"/>
                      </a:cubicBezTo>
                      <a:cubicBezTo>
                        <a:pt x="10" y="45"/>
                        <a:pt x="10" y="45"/>
                        <a:pt x="10" y="45"/>
                      </a:cubicBezTo>
                      <a:cubicBezTo>
                        <a:pt x="10" y="45"/>
                        <a:pt x="10" y="46"/>
                        <a:pt x="10" y="46"/>
                      </a:cubicBezTo>
                      <a:cubicBezTo>
                        <a:pt x="10" y="46"/>
                        <a:pt x="10" y="46"/>
                        <a:pt x="10" y="46"/>
                      </a:cubicBezTo>
                      <a:cubicBezTo>
                        <a:pt x="10" y="46"/>
                        <a:pt x="10" y="45"/>
                        <a:pt x="10" y="45"/>
                      </a:cubicBezTo>
                      <a:cubicBezTo>
                        <a:pt x="10" y="45"/>
                        <a:pt x="10" y="45"/>
                        <a:pt x="10" y="45"/>
                      </a:cubicBezTo>
                      <a:moveTo>
                        <a:pt x="13" y="45"/>
                      </a:moveTo>
                      <a:cubicBezTo>
                        <a:pt x="13" y="45"/>
                        <a:pt x="13" y="45"/>
                        <a:pt x="13" y="45"/>
                      </a:cubicBezTo>
                      <a:cubicBezTo>
                        <a:pt x="13" y="45"/>
                        <a:pt x="14" y="45"/>
                        <a:pt x="14" y="46"/>
                      </a:cubicBezTo>
                      <a:cubicBezTo>
                        <a:pt x="14" y="46"/>
                        <a:pt x="14" y="46"/>
                        <a:pt x="14" y="46"/>
                      </a:cubicBezTo>
                      <a:cubicBezTo>
                        <a:pt x="14" y="45"/>
                        <a:pt x="13" y="45"/>
                        <a:pt x="13" y="45"/>
                      </a:cubicBezTo>
                      <a:moveTo>
                        <a:pt x="13" y="45"/>
                      </a:move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moveTo>
                        <a:pt x="8" y="45"/>
                      </a:move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moveTo>
                        <a:pt x="15" y="45"/>
                      </a:moveTo>
                      <a:cubicBezTo>
                        <a:pt x="15" y="45"/>
                        <a:pt x="15" y="45"/>
                        <a:pt x="15" y="45"/>
                      </a:cubicBezTo>
                      <a:cubicBezTo>
                        <a:pt x="15" y="45"/>
                        <a:pt x="15" y="45"/>
                        <a:pt x="15" y="45"/>
                      </a:cubicBezTo>
                      <a:moveTo>
                        <a:pt x="8" y="45"/>
                      </a:move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moveTo>
                        <a:pt x="15" y="45"/>
                      </a:moveTo>
                      <a:cubicBezTo>
                        <a:pt x="15" y="45"/>
                        <a:pt x="15" y="45"/>
                        <a:pt x="15" y="45"/>
                      </a:cubicBezTo>
                      <a:cubicBezTo>
                        <a:pt x="15" y="45"/>
                        <a:pt x="15" y="45"/>
                        <a:pt x="15" y="45"/>
                      </a:cubicBezTo>
                      <a:cubicBezTo>
                        <a:pt x="15" y="45"/>
                        <a:pt x="15" y="45"/>
                        <a:pt x="15" y="45"/>
                      </a:cubicBezTo>
                      <a:moveTo>
                        <a:pt x="9" y="45"/>
                      </a:moveTo>
                      <a:cubicBezTo>
                        <a:pt x="9" y="45"/>
                        <a:pt x="8" y="45"/>
                        <a:pt x="8" y="45"/>
                      </a:cubicBezTo>
                      <a:cubicBezTo>
                        <a:pt x="8" y="45"/>
                        <a:pt x="8" y="45"/>
                        <a:pt x="8" y="45"/>
                      </a:cubicBezTo>
                      <a:cubicBezTo>
                        <a:pt x="8" y="45"/>
                        <a:pt x="9" y="45"/>
                        <a:pt x="9" y="45"/>
                      </a:cubicBezTo>
                      <a:cubicBezTo>
                        <a:pt x="9" y="45"/>
                        <a:pt x="9" y="45"/>
                        <a:pt x="9" y="45"/>
                      </a:cubicBezTo>
                      <a:cubicBezTo>
                        <a:pt x="9" y="45"/>
                        <a:pt x="9" y="45"/>
                        <a:pt x="9" y="45"/>
                      </a:cubicBezTo>
                      <a:moveTo>
                        <a:pt x="7" y="44"/>
                      </a:moveTo>
                      <a:cubicBezTo>
                        <a:pt x="7" y="44"/>
                        <a:pt x="7" y="44"/>
                        <a:pt x="7" y="44"/>
                      </a:cubicBezTo>
                      <a:cubicBezTo>
                        <a:pt x="7" y="45"/>
                        <a:pt x="7" y="45"/>
                        <a:pt x="8" y="45"/>
                      </a:cubicBezTo>
                      <a:cubicBezTo>
                        <a:pt x="8" y="45"/>
                        <a:pt x="8" y="45"/>
                        <a:pt x="8" y="45"/>
                      </a:cubicBezTo>
                      <a:cubicBezTo>
                        <a:pt x="7" y="45"/>
                        <a:pt x="7" y="45"/>
                        <a:pt x="7" y="44"/>
                      </a:cubicBezTo>
                      <a:moveTo>
                        <a:pt x="17" y="44"/>
                      </a:move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moveTo>
                        <a:pt x="16" y="44"/>
                      </a:moveTo>
                      <a:cubicBezTo>
                        <a:pt x="16" y="44"/>
                        <a:pt x="16" y="44"/>
                        <a:pt x="16" y="44"/>
                      </a:cubicBezTo>
                      <a:cubicBezTo>
                        <a:pt x="16" y="44"/>
                        <a:pt x="16" y="44"/>
                        <a:pt x="16" y="44"/>
                      </a:cubicBezTo>
                      <a:cubicBezTo>
                        <a:pt x="16" y="44"/>
                        <a:pt x="16" y="44"/>
                        <a:pt x="16" y="44"/>
                      </a:cubicBezTo>
                      <a:cubicBezTo>
                        <a:pt x="16" y="44"/>
                        <a:pt x="16" y="44"/>
                        <a:pt x="16" y="44"/>
                      </a:cubicBezTo>
                      <a:moveTo>
                        <a:pt x="16" y="44"/>
                      </a:moveTo>
                      <a:cubicBezTo>
                        <a:pt x="16" y="44"/>
                        <a:pt x="16" y="44"/>
                        <a:pt x="16" y="44"/>
                      </a:cubicBezTo>
                      <a:cubicBezTo>
                        <a:pt x="16" y="44"/>
                        <a:pt x="16" y="44"/>
                        <a:pt x="16" y="44"/>
                      </a:cubicBezTo>
                      <a:cubicBezTo>
                        <a:pt x="16" y="44"/>
                        <a:pt x="16" y="44"/>
                        <a:pt x="16" y="44"/>
                      </a:cubicBezTo>
                      <a:cubicBezTo>
                        <a:pt x="16" y="44"/>
                        <a:pt x="16" y="44"/>
                        <a:pt x="16" y="44"/>
                      </a:cubicBezTo>
                      <a:moveTo>
                        <a:pt x="16" y="44"/>
                      </a:move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moveTo>
                        <a:pt x="6" y="44"/>
                      </a:moveTo>
                      <a:cubicBezTo>
                        <a:pt x="6" y="44"/>
                        <a:pt x="6" y="44"/>
                        <a:pt x="6" y="44"/>
                      </a:cubicBezTo>
                      <a:cubicBezTo>
                        <a:pt x="6" y="44"/>
                        <a:pt x="6" y="44"/>
                        <a:pt x="7" y="44"/>
                      </a:cubicBezTo>
                      <a:cubicBezTo>
                        <a:pt x="7" y="44"/>
                        <a:pt x="7" y="44"/>
                        <a:pt x="7" y="44"/>
                      </a:cubicBezTo>
                      <a:cubicBezTo>
                        <a:pt x="6" y="44"/>
                        <a:pt x="6" y="44"/>
                        <a:pt x="6" y="44"/>
                      </a:cubicBezTo>
                      <a:moveTo>
                        <a:pt x="6" y="44"/>
                      </a:moveTo>
                      <a:cubicBezTo>
                        <a:pt x="6" y="44"/>
                        <a:pt x="6" y="44"/>
                        <a:pt x="6" y="44"/>
                      </a:cubicBezTo>
                      <a:cubicBezTo>
                        <a:pt x="6" y="44"/>
                        <a:pt x="6" y="44"/>
                        <a:pt x="6" y="44"/>
                      </a:cubicBezTo>
                      <a:cubicBezTo>
                        <a:pt x="6" y="44"/>
                        <a:pt x="6" y="44"/>
                        <a:pt x="6" y="44"/>
                      </a:cubicBezTo>
                      <a:cubicBezTo>
                        <a:pt x="6" y="44"/>
                        <a:pt x="6" y="44"/>
                        <a:pt x="6" y="44"/>
                      </a:cubicBezTo>
                      <a:moveTo>
                        <a:pt x="6" y="44"/>
                      </a:move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moveTo>
                        <a:pt x="5" y="43"/>
                      </a:move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moveTo>
                        <a:pt x="5" y="43"/>
                      </a:moveTo>
                      <a:cubicBezTo>
                        <a:pt x="5" y="43"/>
                        <a:pt x="5" y="43"/>
                        <a:pt x="5" y="43"/>
                      </a:cubicBezTo>
                      <a:cubicBezTo>
                        <a:pt x="5" y="43"/>
                        <a:pt x="5" y="43"/>
                        <a:pt x="5" y="43"/>
                      </a:cubicBezTo>
                      <a:cubicBezTo>
                        <a:pt x="5" y="43"/>
                        <a:pt x="5" y="43"/>
                        <a:pt x="5" y="43"/>
                      </a:cubicBezTo>
                      <a:cubicBezTo>
                        <a:pt x="5" y="43"/>
                        <a:pt x="5" y="43"/>
                        <a:pt x="5" y="43"/>
                      </a:cubicBezTo>
                      <a:moveTo>
                        <a:pt x="5" y="42"/>
                      </a:moveTo>
                      <a:cubicBezTo>
                        <a:pt x="5" y="42"/>
                        <a:pt x="5" y="42"/>
                        <a:pt x="5" y="42"/>
                      </a:cubicBezTo>
                      <a:cubicBezTo>
                        <a:pt x="6" y="43"/>
                        <a:pt x="6" y="43"/>
                        <a:pt x="6" y="43"/>
                      </a:cubicBezTo>
                      <a:cubicBezTo>
                        <a:pt x="6" y="43"/>
                        <a:pt x="6" y="43"/>
                        <a:pt x="6" y="43"/>
                      </a:cubicBezTo>
                      <a:cubicBezTo>
                        <a:pt x="6" y="43"/>
                        <a:pt x="6" y="43"/>
                        <a:pt x="5" y="42"/>
                      </a:cubicBezTo>
                      <a:moveTo>
                        <a:pt x="5" y="42"/>
                      </a:move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moveTo>
                        <a:pt x="3" y="40"/>
                      </a:move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moveTo>
                        <a:pt x="1" y="38"/>
                      </a:moveTo>
                      <a:cubicBezTo>
                        <a:pt x="1" y="38"/>
                        <a:pt x="1" y="38"/>
                        <a:pt x="1" y="38"/>
                      </a:cubicBezTo>
                      <a:cubicBezTo>
                        <a:pt x="1" y="38"/>
                        <a:pt x="1" y="38"/>
                        <a:pt x="1" y="38"/>
                      </a:cubicBezTo>
                      <a:cubicBezTo>
                        <a:pt x="1" y="38"/>
                        <a:pt x="1" y="38"/>
                        <a:pt x="1" y="38"/>
                      </a:cubicBezTo>
                      <a:moveTo>
                        <a:pt x="1" y="38"/>
                      </a:moveTo>
                      <a:cubicBezTo>
                        <a:pt x="1" y="38"/>
                        <a:pt x="1" y="38"/>
                        <a:pt x="1" y="38"/>
                      </a:cubicBezTo>
                      <a:cubicBezTo>
                        <a:pt x="1" y="38"/>
                        <a:pt x="1" y="38"/>
                        <a:pt x="1" y="38"/>
                      </a:cubicBezTo>
                      <a:moveTo>
                        <a:pt x="2" y="38"/>
                      </a:move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moveTo>
                        <a:pt x="2" y="38"/>
                      </a:moveTo>
                      <a:cubicBezTo>
                        <a:pt x="2" y="38"/>
                        <a:pt x="2" y="38"/>
                        <a:pt x="2" y="38"/>
                      </a:cubicBezTo>
                      <a:cubicBezTo>
                        <a:pt x="2" y="38"/>
                        <a:pt x="3" y="39"/>
                        <a:pt x="3" y="40"/>
                      </a:cubicBezTo>
                      <a:cubicBezTo>
                        <a:pt x="3" y="40"/>
                        <a:pt x="3" y="40"/>
                        <a:pt x="3" y="40"/>
                      </a:cubicBezTo>
                      <a:cubicBezTo>
                        <a:pt x="3" y="39"/>
                        <a:pt x="2" y="38"/>
                        <a:pt x="2" y="38"/>
                      </a:cubicBezTo>
                      <a:moveTo>
                        <a:pt x="2" y="38"/>
                      </a:move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moveTo>
                        <a:pt x="0" y="35"/>
                      </a:moveTo>
                      <a:cubicBezTo>
                        <a:pt x="0" y="36"/>
                        <a:pt x="1" y="38"/>
                        <a:pt x="1" y="38"/>
                      </a:cubicBezTo>
                      <a:cubicBezTo>
                        <a:pt x="1" y="38"/>
                        <a:pt x="0" y="36"/>
                        <a:pt x="0" y="35"/>
                      </a:cubicBezTo>
                      <a:moveTo>
                        <a:pt x="0" y="35"/>
                      </a:moveTo>
                      <a:cubicBezTo>
                        <a:pt x="0" y="35"/>
                        <a:pt x="0" y="35"/>
                        <a:pt x="0" y="35"/>
                      </a:cubicBezTo>
                      <a:cubicBezTo>
                        <a:pt x="0" y="35"/>
                        <a:pt x="0" y="35"/>
                        <a:pt x="0" y="35"/>
                      </a:cubicBezTo>
                      <a:cubicBezTo>
                        <a:pt x="0" y="35"/>
                        <a:pt x="0" y="35"/>
                        <a:pt x="0" y="35"/>
                      </a:cubicBezTo>
                      <a:moveTo>
                        <a:pt x="0" y="34"/>
                      </a:moveTo>
                      <a:cubicBezTo>
                        <a:pt x="0" y="34"/>
                        <a:pt x="0" y="34"/>
                        <a:pt x="0" y="34"/>
                      </a:cubicBezTo>
                      <a:cubicBezTo>
                        <a:pt x="0" y="34"/>
                        <a:pt x="0" y="34"/>
                        <a:pt x="0" y="34"/>
                      </a:cubicBezTo>
                      <a:moveTo>
                        <a:pt x="21" y="20"/>
                      </a:moveTo>
                      <a:cubicBezTo>
                        <a:pt x="21" y="20"/>
                        <a:pt x="21" y="20"/>
                        <a:pt x="21" y="20"/>
                      </a:cubicBezTo>
                      <a:cubicBezTo>
                        <a:pt x="21" y="20"/>
                        <a:pt x="21" y="20"/>
                        <a:pt x="21" y="20"/>
                      </a:cubicBezTo>
                      <a:moveTo>
                        <a:pt x="10" y="0"/>
                      </a:moveTo>
                      <a:cubicBezTo>
                        <a:pt x="10" y="0"/>
                        <a:pt x="10" y="0"/>
                        <a:pt x="10" y="0"/>
                      </a:cubicBezTo>
                      <a:cubicBezTo>
                        <a:pt x="10" y="2"/>
                        <a:pt x="11" y="4"/>
                        <a:pt x="12" y="5"/>
                      </a:cubicBezTo>
                      <a:cubicBezTo>
                        <a:pt x="13" y="6"/>
                        <a:pt x="12" y="8"/>
                        <a:pt x="13" y="10"/>
                      </a:cubicBezTo>
                      <a:cubicBezTo>
                        <a:pt x="14" y="12"/>
                        <a:pt x="13" y="14"/>
                        <a:pt x="14" y="16"/>
                      </a:cubicBezTo>
                      <a:cubicBezTo>
                        <a:pt x="15" y="18"/>
                        <a:pt x="13" y="20"/>
                        <a:pt x="13" y="21"/>
                      </a:cubicBezTo>
                      <a:cubicBezTo>
                        <a:pt x="14" y="24"/>
                        <a:pt x="12" y="24"/>
                        <a:pt x="13" y="26"/>
                      </a:cubicBezTo>
                      <a:cubicBezTo>
                        <a:pt x="13" y="29"/>
                        <a:pt x="11" y="28"/>
                        <a:pt x="11" y="30"/>
                      </a:cubicBezTo>
                      <a:cubicBezTo>
                        <a:pt x="11" y="32"/>
                        <a:pt x="9" y="31"/>
                        <a:pt x="10" y="32"/>
                      </a:cubicBezTo>
                      <a:cubicBezTo>
                        <a:pt x="10" y="33"/>
                        <a:pt x="9" y="34"/>
                        <a:pt x="9" y="34"/>
                      </a:cubicBezTo>
                      <a:cubicBezTo>
                        <a:pt x="9" y="34"/>
                        <a:pt x="8" y="34"/>
                        <a:pt x="8" y="34"/>
                      </a:cubicBezTo>
                      <a:cubicBezTo>
                        <a:pt x="8" y="34"/>
                        <a:pt x="8" y="34"/>
                        <a:pt x="8" y="34"/>
                      </a:cubicBezTo>
                      <a:cubicBezTo>
                        <a:pt x="8" y="34"/>
                        <a:pt x="8" y="34"/>
                        <a:pt x="8" y="34"/>
                      </a:cubicBezTo>
                      <a:cubicBezTo>
                        <a:pt x="8" y="35"/>
                        <a:pt x="7" y="36"/>
                        <a:pt x="7" y="36"/>
                      </a:cubicBezTo>
                      <a:cubicBezTo>
                        <a:pt x="7" y="36"/>
                        <a:pt x="6" y="35"/>
                        <a:pt x="6" y="35"/>
                      </a:cubicBezTo>
                      <a:cubicBezTo>
                        <a:pt x="6" y="35"/>
                        <a:pt x="5" y="35"/>
                        <a:pt x="5" y="35"/>
                      </a:cubicBezTo>
                      <a:cubicBezTo>
                        <a:pt x="5" y="35"/>
                        <a:pt x="5" y="35"/>
                        <a:pt x="5" y="35"/>
                      </a:cubicBezTo>
                      <a:cubicBezTo>
                        <a:pt x="5" y="36"/>
                        <a:pt x="4" y="36"/>
                        <a:pt x="4" y="36"/>
                      </a:cubicBezTo>
                      <a:cubicBezTo>
                        <a:pt x="3" y="36"/>
                        <a:pt x="3" y="36"/>
                        <a:pt x="2" y="35"/>
                      </a:cubicBezTo>
                      <a:cubicBezTo>
                        <a:pt x="2" y="35"/>
                        <a:pt x="1" y="34"/>
                        <a:pt x="1" y="34"/>
                      </a:cubicBezTo>
                      <a:cubicBezTo>
                        <a:pt x="1" y="34"/>
                        <a:pt x="1" y="34"/>
                        <a:pt x="0" y="34"/>
                      </a:cubicBezTo>
                      <a:cubicBezTo>
                        <a:pt x="1" y="34"/>
                        <a:pt x="1" y="34"/>
                        <a:pt x="1" y="34"/>
                      </a:cubicBezTo>
                      <a:cubicBezTo>
                        <a:pt x="1" y="34"/>
                        <a:pt x="1" y="34"/>
                        <a:pt x="1" y="34"/>
                      </a:cubicBezTo>
                      <a:cubicBezTo>
                        <a:pt x="2" y="36"/>
                        <a:pt x="3" y="38"/>
                        <a:pt x="4" y="38"/>
                      </a:cubicBezTo>
                      <a:cubicBezTo>
                        <a:pt x="4" y="38"/>
                        <a:pt x="4" y="38"/>
                        <a:pt x="4" y="38"/>
                      </a:cubicBezTo>
                      <a:cubicBezTo>
                        <a:pt x="4" y="38"/>
                        <a:pt x="4" y="38"/>
                        <a:pt x="4" y="38"/>
                      </a:cubicBezTo>
                      <a:cubicBezTo>
                        <a:pt x="5" y="38"/>
                        <a:pt x="5" y="39"/>
                        <a:pt x="6" y="39"/>
                      </a:cubicBezTo>
                      <a:cubicBezTo>
                        <a:pt x="6" y="40"/>
                        <a:pt x="6" y="41"/>
                        <a:pt x="7" y="41"/>
                      </a:cubicBezTo>
                      <a:cubicBezTo>
                        <a:pt x="7" y="41"/>
                        <a:pt x="7" y="41"/>
                        <a:pt x="7" y="41"/>
                      </a:cubicBezTo>
                      <a:cubicBezTo>
                        <a:pt x="8" y="40"/>
                        <a:pt x="8" y="40"/>
                        <a:pt x="8" y="40"/>
                      </a:cubicBezTo>
                      <a:cubicBezTo>
                        <a:pt x="8" y="40"/>
                        <a:pt x="9" y="41"/>
                        <a:pt x="9" y="41"/>
                      </a:cubicBezTo>
                      <a:cubicBezTo>
                        <a:pt x="10" y="42"/>
                        <a:pt x="10" y="42"/>
                        <a:pt x="11" y="42"/>
                      </a:cubicBezTo>
                      <a:cubicBezTo>
                        <a:pt x="11" y="42"/>
                        <a:pt x="12" y="42"/>
                        <a:pt x="12" y="41"/>
                      </a:cubicBezTo>
                      <a:cubicBezTo>
                        <a:pt x="12" y="41"/>
                        <a:pt x="12" y="41"/>
                        <a:pt x="12" y="41"/>
                      </a:cubicBezTo>
                      <a:cubicBezTo>
                        <a:pt x="13" y="41"/>
                        <a:pt x="13" y="41"/>
                        <a:pt x="13" y="41"/>
                      </a:cubicBezTo>
                      <a:cubicBezTo>
                        <a:pt x="13" y="42"/>
                        <a:pt x="14" y="42"/>
                        <a:pt x="14" y="42"/>
                      </a:cubicBezTo>
                      <a:cubicBezTo>
                        <a:pt x="14" y="42"/>
                        <a:pt x="15" y="41"/>
                        <a:pt x="15" y="40"/>
                      </a:cubicBezTo>
                      <a:cubicBezTo>
                        <a:pt x="15" y="40"/>
                        <a:pt x="15" y="40"/>
                        <a:pt x="15" y="40"/>
                      </a:cubicBezTo>
                      <a:cubicBezTo>
                        <a:pt x="15" y="40"/>
                        <a:pt x="15" y="40"/>
                        <a:pt x="15" y="40"/>
                      </a:cubicBezTo>
                      <a:cubicBezTo>
                        <a:pt x="16" y="40"/>
                        <a:pt x="16" y="40"/>
                        <a:pt x="16" y="40"/>
                      </a:cubicBezTo>
                      <a:cubicBezTo>
                        <a:pt x="16" y="40"/>
                        <a:pt x="17" y="40"/>
                        <a:pt x="17" y="39"/>
                      </a:cubicBezTo>
                      <a:cubicBezTo>
                        <a:pt x="17" y="37"/>
                        <a:pt x="19" y="39"/>
                        <a:pt x="18" y="36"/>
                      </a:cubicBezTo>
                      <a:cubicBezTo>
                        <a:pt x="18" y="34"/>
                        <a:pt x="20" y="35"/>
                        <a:pt x="20" y="32"/>
                      </a:cubicBezTo>
                      <a:cubicBezTo>
                        <a:pt x="20" y="30"/>
                        <a:pt x="21" y="30"/>
                        <a:pt x="21" y="28"/>
                      </a:cubicBezTo>
                      <a:cubicBezTo>
                        <a:pt x="20" y="26"/>
                        <a:pt x="22" y="25"/>
                        <a:pt x="21" y="22"/>
                      </a:cubicBezTo>
                      <a:cubicBezTo>
                        <a:pt x="20" y="21"/>
                        <a:pt x="20" y="20"/>
                        <a:pt x="20" y="19"/>
                      </a:cubicBezTo>
                      <a:cubicBezTo>
                        <a:pt x="20" y="17"/>
                        <a:pt x="20" y="16"/>
                        <a:pt x="20" y="16"/>
                      </a:cubicBezTo>
                      <a:cubicBezTo>
                        <a:pt x="18" y="13"/>
                        <a:pt x="18" y="9"/>
                        <a:pt x="17" y="9"/>
                      </a:cubicBezTo>
                      <a:cubicBezTo>
                        <a:pt x="16" y="8"/>
                        <a:pt x="16" y="5"/>
                        <a:pt x="15" y="5"/>
                      </a:cubicBezTo>
                      <a:cubicBezTo>
                        <a:pt x="15" y="5"/>
                        <a:pt x="14" y="5"/>
                        <a:pt x="14" y="5"/>
                      </a:cubicBezTo>
                      <a:cubicBezTo>
                        <a:pt x="14" y="5"/>
                        <a:pt x="14" y="5"/>
                        <a:pt x="14" y="5"/>
                      </a:cubicBezTo>
                      <a:cubicBezTo>
                        <a:pt x="14" y="5"/>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2"/>
                        <a:pt x="12"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7" name="Freeform 11818">
                  <a:extLst>
                    <a:ext uri="{FF2B5EF4-FFF2-40B4-BE49-F238E27FC236}">
                      <a16:creationId xmlns:a16="http://schemas.microsoft.com/office/drawing/2014/main" id="{5B22BEE1-64D0-4AF6-1591-E109C40B45B3}"/>
                    </a:ext>
                  </a:extLst>
                </p:cNvPr>
                <p:cNvSpPr>
                  <a:spLocks/>
                </p:cNvSpPr>
                <p:nvPr/>
              </p:nvSpPr>
              <p:spPr bwMode="auto">
                <a:xfrm>
                  <a:off x="4863" y="2334"/>
                  <a:ext cx="18" cy="22"/>
                </a:xfrm>
                <a:custGeom>
                  <a:avLst/>
                  <a:gdLst>
                    <a:gd name="T0" fmla="*/ 9 w 22"/>
                    <a:gd name="T1" fmla="*/ 2 h 27"/>
                    <a:gd name="T2" fmla="*/ 8 w 22"/>
                    <a:gd name="T3" fmla="*/ 7 h 27"/>
                    <a:gd name="T4" fmla="*/ 7 w 22"/>
                    <a:gd name="T5" fmla="*/ 9 h 27"/>
                    <a:gd name="T6" fmla="*/ 6 w 22"/>
                    <a:gd name="T7" fmla="*/ 10 h 27"/>
                    <a:gd name="T8" fmla="*/ 6 w 22"/>
                    <a:gd name="T9" fmla="*/ 10 h 27"/>
                    <a:gd name="T10" fmla="*/ 4 w 22"/>
                    <a:gd name="T11" fmla="*/ 9 h 27"/>
                    <a:gd name="T12" fmla="*/ 2 w 22"/>
                    <a:gd name="T13" fmla="*/ 9 h 27"/>
                    <a:gd name="T14" fmla="*/ 2 w 22"/>
                    <a:gd name="T15" fmla="*/ 8 h 27"/>
                    <a:gd name="T16" fmla="*/ 0 w 22"/>
                    <a:gd name="T17" fmla="*/ 7 h 27"/>
                    <a:gd name="T18" fmla="*/ 0 w 22"/>
                    <a:gd name="T19" fmla="*/ 7 h 27"/>
                    <a:gd name="T20" fmla="*/ 0 w 22"/>
                    <a:gd name="T21" fmla="*/ 7 h 27"/>
                    <a:gd name="T22" fmla="*/ 1 w 22"/>
                    <a:gd name="T23" fmla="*/ 8 h 27"/>
                    <a:gd name="T24" fmla="*/ 1 w 22"/>
                    <a:gd name="T25" fmla="*/ 8 h 27"/>
                    <a:gd name="T26" fmla="*/ 2 w 22"/>
                    <a:gd name="T27" fmla="*/ 8 h 27"/>
                    <a:gd name="T28" fmla="*/ 2 w 22"/>
                    <a:gd name="T29" fmla="*/ 8 h 27"/>
                    <a:gd name="T30" fmla="*/ 2 w 22"/>
                    <a:gd name="T31" fmla="*/ 8 h 27"/>
                    <a:gd name="T32" fmla="*/ 2 w 22"/>
                    <a:gd name="T33" fmla="*/ 9 h 27"/>
                    <a:gd name="T34" fmla="*/ 2 w 22"/>
                    <a:gd name="T35" fmla="*/ 11 h 27"/>
                    <a:gd name="T36" fmla="*/ 2 w 22"/>
                    <a:gd name="T37" fmla="*/ 11 h 27"/>
                    <a:gd name="T38" fmla="*/ 2 w 22"/>
                    <a:gd name="T39" fmla="*/ 10 h 27"/>
                    <a:gd name="T40" fmla="*/ 2 w 22"/>
                    <a:gd name="T41" fmla="*/ 11 h 27"/>
                    <a:gd name="T42" fmla="*/ 2 w 22"/>
                    <a:gd name="T43" fmla="*/ 11 h 27"/>
                    <a:gd name="T44" fmla="*/ 2 w 22"/>
                    <a:gd name="T45" fmla="*/ 11 h 27"/>
                    <a:gd name="T46" fmla="*/ 4 w 22"/>
                    <a:gd name="T47" fmla="*/ 11 h 27"/>
                    <a:gd name="T48" fmla="*/ 4 w 22"/>
                    <a:gd name="T49" fmla="*/ 11 h 27"/>
                    <a:gd name="T50" fmla="*/ 4 w 22"/>
                    <a:gd name="T51" fmla="*/ 11 h 27"/>
                    <a:gd name="T52" fmla="*/ 4 w 22"/>
                    <a:gd name="T53" fmla="*/ 11 h 27"/>
                    <a:gd name="T54" fmla="*/ 5 w 22"/>
                    <a:gd name="T55" fmla="*/ 12 h 27"/>
                    <a:gd name="T56" fmla="*/ 6 w 22"/>
                    <a:gd name="T57" fmla="*/ 12 h 27"/>
                    <a:gd name="T58" fmla="*/ 6 w 22"/>
                    <a:gd name="T59" fmla="*/ 12 h 27"/>
                    <a:gd name="T60" fmla="*/ 6 w 22"/>
                    <a:gd name="T61" fmla="*/ 12 h 27"/>
                    <a:gd name="T62" fmla="*/ 6 w 22"/>
                    <a:gd name="T63" fmla="*/ 11 h 27"/>
                    <a:gd name="T64" fmla="*/ 6 w 22"/>
                    <a:gd name="T65" fmla="*/ 12 h 27"/>
                    <a:gd name="T66" fmla="*/ 6 w 22"/>
                    <a:gd name="T67" fmla="*/ 12 h 27"/>
                    <a:gd name="T68" fmla="*/ 6 w 22"/>
                    <a:gd name="T69" fmla="*/ 12 h 27"/>
                    <a:gd name="T70" fmla="*/ 7 w 22"/>
                    <a:gd name="T71" fmla="*/ 12 h 27"/>
                    <a:gd name="T72" fmla="*/ 7 w 22"/>
                    <a:gd name="T73" fmla="*/ 11 h 27"/>
                    <a:gd name="T74" fmla="*/ 7 w 22"/>
                    <a:gd name="T75" fmla="*/ 11 h 27"/>
                    <a:gd name="T76" fmla="*/ 7 w 22"/>
                    <a:gd name="T77" fmla="*/ 11 h 27"/>
                    <a:gd name="T78" fmla="*/ 7 w 22"/>
                    <a:gd name="T79" fmla="*/ 11 h 27"/>
                    <a:gd name="T80" fmla="*/ 7 w 22"/>
                    <a:gd name="T81" fmla="*/ 11 h 27"/>
                    <a:gd name="T82" fmla="*/ 7 w 22"/>
                    <a:gd name="T83" fmla="*/ 11 h 27"/>
                    <a:gd name="T84" fmla="*/ 7 w 22"/>
                    <a:gd name="T85" fmla="*/ 11 h 27"/>
                    <a:gd name="T86" fmla="*/ 9 w 22"/>
                    <a:gd name="T87" fmla="*/ 9 h 27"/>
                    <a:gd name="T88" fmla="*/ 9 w 22"/>
                    <a:gd name="T89" fmla="*/ 7 h 27"/>
                    <a:gd name="T90" fmla="*/ 9 w 22"/>
                    <a:gd name="T91" fmla="*/ 6 h 27"/>
                    <a:gd name="T92" fmla="*/ 9 w 22"/>
                    <a:gd name="T93" fmla="*/ 2 h 27"/>
                    <a:gd name="T94" fmla="*/ 9 w 22"/>
                    <a:gd name="T95" fmla="*/ 1 h 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 h="27">
                      <a:moveTo>
                        <a:pt x="20" y="0"/>
                      </a:moveTo>
                      <a:cubicBezTo>
                        <a:pt x="20" y="0"/>
                        <a:pt x="20" y="0"/>
                        <a:pt x="20" y="0"/>
                      </a:cubicBezTo>
                      <a:cubicBezTo>
                        <a:pt x="20" y="1"/>
                        <a:pt x="20" y="2"/>
                        <a:pt x="21" y="3"/>
                      </a:cubicBezTo>
                      <a:cubicBezTo>
                        <a:pt x="22" y="6"/>
                        <a:pt x="20" y="7"/>
                        <a:pt x="21" y="9"/>
                      </a:cubicBezTo>
                      <a:cubicBezTo>
                        <a:pt x="21" y="11"/>
                        <a:pt x="20" y="11"/>
                        <a:pt x="20" y="13"/>
                      </a:cubicBezTo>
                      <a:cubicBezTo>
                        <a:pt x="20" y="16"/>
                        <a:pt x="18" y="15"/>
                        <a:pt x="18" y="17"/>
                      </a:cubicBezTo>
                      <a:cubicBezTo>
                        <a:pt x="19" y="20"/>
                        <a:pt x="17" y="18"/>
                        <a:pt x="17" y="20"/>
                      </a:cubicBezTo>
                      <a:cubicBezTo>
                        <a:pt x="17" y="21"/>
                        <a:pt x="16" y="21"/>
                        <a:pt x="16" y="21"/>
                      </a:cubicBezTo>
                      <a:cubicBezTo>
                        <a:pt x="16" y="21"/>
                        <a:pt x="16" y="21"/>
                        <a:pt x="15" y="21"/>
                      </a:cubicBezTo>
                      <a:cubicBezTo>
                        <a:pt x="15" y="21"/>
                        <a:pt x="15" y="21"/>
                        <a:pt x="15" y="21"/>
                      </a:cubicBezTo>
                      <a:cubicBezTo>
                        <a:pt x="15" y="21"/>
                        <a:pt x="15" y="21"/>
                        <a:pt x="15" y="21"/>
                      </a:cubicBezTo>
                      <a:cubicBezTo>
                        <a:pt x="15" y="22"/>
                        <a:pt x="14" y="23"/>
                        <a:pt x="14" y="23"/>
                      </a:cubicBezTo>
                      <a:cubicBezTo>
                        <a:pt x="14" y="23"/>
                        <a:pt x="13" y="23"/>
                        <a:pt x="13" y="22"/>
                      </a:cubicBezTo>
                      <a:cubicBezTo>
                        <a:pt x="13" y="22"/>
                        <a:pt x="13" y="22"/>
                        <a:pt x="12" y="22"/>
                      </a:cubicBezTo>
                      <a:cubicBezTo>
                        <a:pt x="12" y="22"/>
                        <a:pt x="12" y="22"/>
                        <a:pt x="12" y="22"/>
                      </a:cubicBezTo>
                      <a:cubicBezTo>
                        <a:pt x="12" y="23"/>
                        <a:pt x="11" y="23"/>
                        <a:pt x="11" y="23"/>
                      </a:cubicBezTo>
                      <a:cubicBezTo>
                        <a:pt x="10" y="23"/>
                        <a:pt x="10" y="23"/>
                        <a:pt x="9" y="22"/>
                      </a:cubicBezTo>
                      <a:cubicBezTo>
                        <a:pt x="9" y="22"/>
                        <a:pt x="8" y="21"/>
                        <a:pt x="8" y="21"/>
                      </a:cubicBezTo>
                      <a:cubicBezTo>
                        <a:pt x="8" y="21"/>
                        <a:pt x="8" y="21"/>
                        <a:pt x="7" y="22"/>
                      </a:cubicBezTo>
                      <a:cubicBezTo>
                        <a:pt x="7" y="22"/>
                        <a:pt x="7" y="22"/>
                        <a:pt x="7" y="22"/>
                      </a:cubicBezTo>
                      <a:cubicBezTo>
                        <a:pt x="6" y="22"/>
                        <a:pt x="6" y="21"/>
                        <a:pt x="6" y="20"/>
                      </a:cubicBezTo>
                      <a:cubicBezTo>
                        <a:pt x="5" y="20"/>
                        <a:pt x="5" y="19"/>
                        <a:pt x="4" y="19"/>
                      </a:cubicBezTo>
                      <a:cubicBezTo>
                        <a:pt x="4" y="19"/>
                        <a:pt x="4" y="19"/>
                        <a:pt x="4" y="19"/>
                      </a:cubicBezTo>
                      <a:cubicBezTo>
                        <a:pt x="4" y="19"/>
                        <a:pt x="4" y="19"/>
                        <a:pt x="4" y="19"/>
                      </a:cubicBezTo>
                      <a:cubicBezTo>
                        <a:pt x="3" y="19"/>
                        <a:pt x="2" y="17"/>
                        <a:pt x="1" y="15"/>
                      </a:cubicBezTo>
                      <a:cubicBezTo>
                        <a:pt x="1" y="15"/>
                        <a:pt x="1" y="15"/>
                        <a:pt x="1" y="15"/>
                      </a:cubicBezTo>
                      <a:cubicBezTo>
                        <a:pt x="1" y="15"/>
                        <a:pt x="1"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3" y="20"/>
                        <a:pt x="3" y="21"/>
                      </a:cubicBezTo>
                      <a:cubicBezTo>
                        <a:pt x="3" y="21"/>
                        <a:pt x="3" y="21"/>
                        <a:pt x="3" y="21"/>
                      </a:cubicBezTo>
                      <a:cubicBezTo>
                        <a:pt x="3" y="21"/>
                        <a:pt x="3" y="21"/>
                        <a:pt x="3" y="21"/>
                      </a:cubicBezTo>
                      <a:cubicBezTo>
                        <a:pt x="3" y="21"/>
                        <a:pt x="3" y="21"/>
                        <a:pt x="3" y="21"/>
                      </a:cubicBezTo>
                      <a:cubicBezTo>
                        <a:pt x="4" y="23"/>
                        <a:pt x="4"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3"/>
                        <a:pt x="5" y="23"/>
                        <a:pt x="5" y="23"/>
                      </a:cubicBezTo>
                      <a:cubicBezTo>
                        <a:pt x="5" y="23"/>
                        <a:pt x="5" y="23"/>
                        <a:pt x="5" y="23"/>
                      </a:cubicBezTo>
                      <a:cubicBezTo>
                        <a:pt x="5" y="23"/>
                        <a:pt x="5" y="23"/>
                        <a:pt x="5" y="23"/>
                      </a:cubicBezTo>
                      <a:cubicBezTo>
                        <a:pt x="5" y="23"/>
                        <a:pt x="5" y="23"/>
                        <a:pt x="5" y="23"/>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7" y="25"/>
                      </a:cubicBezTo>
                      <a:cubicBezTo>
                        <a:pt x="7" y="25"/>
                        <a:pt x="7" y="25"/>
                        <a:pt x="7" y="25"/>
                      </a:cubicBezTo>
                      <a:cubicBezTo>
                        <a:pt x="7" y="26"/>
                        <a:pt x="7"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9" y="26"/>
                        <a:pt x="9" y="26"/>
                      </a:cubicBezTo>
                      <a:cubicBezTo>
                        <a:pt x="9" y="26"/>
                        <a:pt x="9" y="26"/>
                        <a:pt x="9" y="26"/>
                      </a:cubicBezTo>
                      <a:cubicBezTo>
                        <a:pt x="9" y="26"/>
                        <a:pt x="10" y="26"/>
                        <a:pt x="10" y="26"/>
                      </a:cubicBezTo>
                      <a:cubicBezTo>
                        <a:pt x="10" y="26"/>
                        <a:pt x="10" y="26"/>
                        <a:pt x="10" y="26"/>
                      </a:cubicBezTo>
                      <a:cubicBezTo>
                        <a:pt x="10" y="26"/>
                        <a:pt x="10" y="27"/>
                        <a:pt x="10" y="27"/>
                      </a:cubicBezTo>
                      <a:cubicBezTo>
                        <a:pt x="10" y="27"/>
                        <a:pt x="10" y="27"/>
                        <a:pt x="10" y="27"/>
                      </a:cubicBezTo>
                      <a:cubicBezTo>
                        <a:pt x="11" y="27"/>
                        <a:pt x="11" y="27"/>
                        <a:pt x="12" y="27"/>
                      </a:cubicBezTo>
                      <a:cubicBezTo>
                        <a:pt x="12" y="27"/>
                        <a:pt x="12" y="27"/>
                        <a:pt x="12" y="27"/>
                      </a:cubicBezTo>
                      <a:cubicBezTo>
                        <a:pt x="12" y="27"/>
                        <a:pt x="12" y="27"/>
                        <a:pt x="12" y="27"/>
                      </a:cubicBezTo>
                      <a:cubicBezTo>
                        <a:pt x="12" y="27"/>
                        <a:pt x="12" y="27"/>
                        <a:pt x="12" y="27"/>
                      </a:cubicBezTo>
                      <a:cubicBezTo>
                        <a:pt x="12" y="27"/>
                        <a:pt x="12"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4" y="26"/>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5" y="27"/>
                        <a:pt x="15" y="27"/>
                      </a:cubicBezTo>
                      <a:cubicBezTo>
                        <a:pt x="15" y="27"/>
                        <a:pt x="15" y="27"/>
                        <a:pt x="15" y="27"/>
                      </a:cubicBezTo>
                      <a:cubicBezTo>
                        <a:pt x="15" y="27"/>
                        <a:pt x="15" y="27"/>
                        <a:pt x="15" y="27"/>
                      </a:cubicBezTo>
                      <a:cubicBezTo>
                        <a:pt x="15" y="27"/>
                        <a:pt x="15" y="27"/>
                        <a:pt x="15" y="27"/>
                      </a:cubicBezTo>
                      <a:cubicBezTo>
                        <a:pt x="15" y="27"/>
                        <a:pt x="15" y="27"/>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7" y="25"/>
                      </a:cubicBezTo>
                      <a:cubicBezTo>
                        <a:pt x="17" y="25"/>
                        <a:pt x="17" y="25"/>
                        <a:pt x="17" y="25"/>
                      </a:cubicBezTo>
                      <a:cubicBezTo>
                        <a:pt x="17" y="25"/>
                        <a:pt x="17" y="25"/>
                        <a:pt x="17" y="25"/>
                      </a:cubicBezTo>
                      <a:cubicBezTo>
                        <a:pt x="17" y="25"/>
                        <a:pt x="17" y="25"/>
                        <a:pt x="17" y="24"/>
                      </a:cubicBezTo>
                      <a:cubicBezTo>
                        <a:pt x="17" y="24"/>
                        <a:pt x="17" y="24"/>
                        <a:pt x="17" y="24"/>
                      </a:cubicBezTo>
                      <a:cubicBezTo>
                        <a:pt x="17" y="24"/>
                        <a:pt x="17" y="24"/>
                        <a:pt x="17" y="24"/>
                      </a:cubicBezTo>
                      <a:cubicBezTo>
                        <a:pt x="17" y="23"/>
                        <a:pt x="19" y="24"/>
                        <a:pt x="19" y="22"/>
                      </a:cubicBezTo>
                      <a:cubicBezTo>
                        <a:pt x="19" y="22"/>
                        <a:pt x="19" y="22"/>
                        <a:pt x="19" y="21"/>
                      </a:cubicBezTo>
                      <a:cubicBezTo>
                        <a:pt x="19" y="21"/>
                        <a:pt x="19" y="21"/>
                        <a:pt x="19" y="21"/>
                      </a:cubicBezTo>
                      <a:cubicBezTo>
                        <a:pt x="19" y="20"/>
                        <a:pt x="21" y="20"/>
                        <a:pt x="21" y="18"/>
                      </a:cubicBezTo>
                      <a:cubicBezTo>
                        <a:pt x="21" y="18"/>
                        <a:pt x="21" y="18"/>
                        <a:pt x="20" y="17"/>
                      </a:cubicBezTo>
                      <a:cubicBezTo>
                        <a:pt x="20" y="17"/>
                        <a:pt x="20" y="17"/>
                        <a:pt x="20" y="17"/>
                      </a:cubicBezTo>
                      <a:cubicBezTo>
                        <a:pt x="20" y="16"/>
                        <a:pt x="21" y="16"/>
                        <a:pt x="21" y="14"/>
                      </a:cubicBezTo>
                      <a:cubicBezTo>
                        <a:pt x="21" y="14"/>
                        <a:pt x="21" y="13"/>
                        <a:pt x="21" y="13"/>
                      </a:cubicBezTo>
                      <a:cubicBezTo>
                        <a:pt x="21" y="13"/>
                        <a:pt x="21" y="12"/>
                        <a:pt x="21" y="12"/>
                      </a:cubicBezTo>
                      <a:cubicBezTo>
                        <a:pt x="21" y="11"/>
                        <a:pt x="22" y="10"/>
                        <a:pt x="22" y="9"/>
                      </a:cubicBezTo>
                      <a:cubicBezTo>
                        <a:pt x="22" y="9"/>
                        <a:pt x="22" y="8"/>
                        <a:pt x="21" y="7"/>
                      </a:cubicBezTo>
                      <a:cubicBezTo>
                        <a:pt x="21" y="7"/>
                        <a:pt x="21" y="6"/>
                        <a:pt x="21" y="6"/>
                      </a:cubicBezTo>
                      <a:cubicBezTo>
                        <a:pt x="21" y="5"/>
                        <a:pt x="21" y="4"/>
                        <a:pt x="21" y="4"/>
                      </a:cubicBezTo>
                      <a:cubicBezTo>
                        <a:pt x="21" y="3"/>
                        <a:pt x="21" y="2"/>
                        <a:pt x="21" y="1"/>
                      </a:cubicBezTo>
                      <a:cubicBezTo>
                        <a:pt x="21" y="1"/>
                        <a:pt x="21" y="1"/>
                        <a:pt x="21" y="1"/>
                      </a:cubicBezTo>
                      <a:cubicBezTo>
                        <a:pt x="21" y="1"/>
                        <a:pt x="21" y="1"/>
                        <a:pt x="21" y="1"/>
                      </a:cubicBezTo>
                      <a:cubicBezTo>
                        <a:pt x="21" y="1"/>
                        <a:pt x="20" y="0"/>
                        <a:pt x="20" y="0"/>
                      </a:cubicBezTo>
                    </a:path>
                  </a:pathLst>
                </a:custGeom>
                <a:solidFill>
                  <a:srgbClr val="A78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8" name="Freeform 11819">
                  <a:extLst>
                    <a:ext uri="{FF2B5EF4-FFF2-40B4-BE49-F238E27FC236}">
                      <a16:creationId xmlns:a16="http://schemas.microsoft.com/office/drawing/2014/main" id="{B47F9EE1-B477-D897-CDB9-EFF0D39383B5}"/>
                    </a:ext>
                  </a:extLst>
                </p:cNvPr>
                <p:cNvSpPr>
                  <a:spLocks/>
                </p:cNvSpPr>
                <p:nvPr/>
              </p:nvSpPr>
              <p:spPr bwMode="auto">
                <a:xfrm>
                  <a:off x="4871" y="2325"/>
                  <a:ext cx="2" cy="4"/>
                </a:xfrm>
                <a:custGeom>
                  <a:avLst/>
                  <a:gdLst>
                    <a:gd name="T0" fmla="*/ 1 w 2"/>
                    <a:gd name="T1" fmla="*/ 0 h 4"/>
                    <a:gd name="T2" fmla="*/ 1 w 2"/>
                    <a:gd name="T3" fmla="*/ 3 h 4"/>
                    <a:gd name="T4" fmla="*/ 1 w 2"/>
                    <a:gd name="T5" fmla="*/ 4 h 4"/>
                    <a:gd name="T6" fmla="*/ 2 w 2"/>
                    <a:gd name="T7" fmla="*/ 4 h 4"/>
                    <a:gd name="T8" fmla="*/ 1 w 2"/>
                    <a:gd name="T9" fmla="*/ 1 h 4"/>
                    <a:gd name="T10" fmla="*/ 1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1" y="1"/>
                        <a:pt x="0" y="2"/>
                        <a:pt x="1" y="3"/>
                      </a:cubicBezTo>
                      <a:cubicBezTo>
                        <a:pt x="1" y="4"/>
                        <a:pt x="1" y="4"/>
                        <a:pt x="1" y="4"/>
                      </a:cubicBezTo>
                      <a:cubicBezTo>
                        <a:pt x="1" y="4"/>
                        <a:pt x="2" y="4"/>
                        <a:pt x="2" y="4"/>
                      </a:cubicBezTo>
                      <a:cubicBezTo>
                        <a:pt x="1" y="3"/>
                        <a:pt x="0" y="1"/>
                        <a:pt x="1" y="1"/>
                      </a:cubicBezTo>
                      <a:cubicBezTo>
                        <a:pt x="1" y="0"/>
                        <a:pt x="1" y="0"/>
                        <a:pt x="1"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39" name="Freeform 11820">
                  <a:extLst>
                    <a:ext uri="{FF2B5EF4-FFF2-40B4-BE49-F238E27FC236}">
                      <a16:creationId xmlns:a16="http://schemas.microsoft.com/office/drawing/2014/main" id="{18D70B0F-7138-A821-ED73-87A607F3E8C5}"/>
                    </a:ext>
                  </a:extLst>
                </p:cNvPr>
                <p:cNvSpPr>
                  <a:spLocks/>
                </p:cNvSpPr>
                <p:nvPr/>
              </p:nvSpPr>
              <p:spPr bwMode="auto">
                <a:xfrm>
                  <a:off x="4869" y="2321"/>
                  <a:ext cx="2" cy="4"/>
                </a:xfrm>
                <a:custGeom>
                  <a:avLst/>
                  <a:gdLst>
                    <a:gd name="T0" fmla="*/ 1 w 2"/>
                    <a:gd name="T1" fmla="*/ 0 h 4"/>
                    <a:gd name="T2" fmla="*/ 1 w 2"/>
                    <a:gd name="T3" fmla="*/ 1 h 4"/>
                    <a:gd name="T4" fmla="*/ 0 w 2"/>
                    <a:gd name="T5" fmla="*/ 4 h 4"/>
                    <a:gd name="T6" fmla="*/ 0 w 2"/>
                    <a:gd name="T7" fmla="*/ 4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1"/>
                        <a:pt x="1" y="1"/>
                        <a:pt x="1" y="1"/>
                      </a:cubicBezTo>
                      <a:cubicBezTo>
                        <a:pt x="1" y="1"/>
                        <a:pt x="0" y="3"/>
                        <a:pt x="0" y="4"/>
                      </a:cubicBezTo>
                      <a:cubicBezTo>
                        <a:pt x="0" y="4"/>
                        <a:pt x="0" y="4"/>
                        <a:pt x="0" y="4"/>
                      </a:cubicBezTo>
                      <a:cubicBezTo>
                        <a:pt x="1" y="4"/>
                        <a:pt x="2" y="2"/>
                        <a:pt x="1"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0" name="Freeform 11821">
                  <a:extLst>
                    <a:ext uri="{FF2B5EF4-FFF2-40B4-BE49-F238E27FC236}">
                      <a16:creationId xmlns:a16="http://schemas.microsoft.com/office/drawing/2014/main" id="{60AAC79E-D096-017A-94A2-45F366B97AFD}"/>
                    </a:ext>
                  </a:extLst>
                </p:cNvPr>
                <p:cNvSpPr>
                  <a:spLocks/>
                </p:cNvSpPr>
                <p:nvPr/>
              </p:nvSpPr>
              <p:spPr bwMode="auto">
                <a:xfrm>
                  <a:off x="4869" y="2330"/>
                  <a:ext cx="2" cy="3"/>
                </a:xfrm>
                <a:custGeom>
                  <a:avLst/>
                  <a:gdLst>
                    <a:gd name="T0" fmla="*/ 1 w 2"/>
                    <a:gd name="T1" fmla="*/ 0 h 4"/>
                    <a:gd name="T2" fmla="*/ 0 w 2"/>
                    <a:gd name="T3" fmla="*/ 0 h 4"/>
                    <a:gd name="T4" fmla="*/ 1 w 2"/>
                    <a:gd name="T5" fmla="*/ 2 h 4"/>
                    <a:gd name="T6" fmla="*/ 1 w 2"/>
                    <a:gd name="T7" fmla="*/ 1 h 4"/>
                    <a:gd name="T8" fmla="*/ 2 w 2"/>
                    <a:gd name="T9" fmla="*/ 1 h 4"/>
                    <a:gd name="T10" fmla="*/ 2 w 2"/>
                    <a:gd name="T11" fmla="*/ 1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1" y="0"/>
                        <a:pt x="0" y="0"/>
                        <a:pt x="0" y="0"/>
                      </a:cubicBezTo>
                      <a:cubicBezTo>
                        <a:pt x="0" y="1"/>
                        <a:pt x="0" y="3"/>
                        <a:pt x="1" y="4"/>
                      </a:cubicBezTo>
                      <a:cubicBezTo>
                        <a:pt x="1" y="4"/>
                        <a:pt x="0" y="1"/>
                        <a:pt x="1" y="1"/>
                      </a:cubicBezTo>
                      <a:cubicBezTo>
                        <a:pt x="1" y="1"/>
                        <a:pt x="1" y="1"/>
                        <a:pt x="2" y="1"/>
                      </a:cubicBezTo>
                      <a:cubicBezTo>
                        <a:pt x="2" y="1"/>
                        <a:pt x="2" y="1"/>
                        <a:pt x="2" y="1"/>
                      </a:cubicBezTo>
                      <a:cubicBezTo>
                        <a:pt x="2" y="0"/>
                        <a:pt x="1" y="0"/>
                        <a:pt x="1"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1" name="Freeform 11822">
                  <a:extLst>
                    <a:ext uri="{FF2B5EF4-FFF2-40B4-BE49-F238E27FC236}">
                      <a16:creationId xmlns:a16="http://schemas.microsoft.com/office/drawing/2014/main" id="{3162D5AA-EB35-088C-8D18-C65989727A10}"/>
                    </a:ext>
                  </a:extLst>
                </p:cNvPr>
                <p:cNvSpPr>
                  <a:spLocks noEditPoints="1"/>
                </p:cNvSpPr>
                <p:nvPr/>
              </p:nvSpPr>
              <p:spPr bwMode="auto">
                <a:xfrm>
                  <a:off x="4865" y="2324"/>
                  <a:ext cx="1" cy="5"/>
                </a:xfrm>
                <a:custGeom>
                  <a:avLst/>
                  <a:gdLst>
                    <a:gd name="T0" fmla="*/ 0 w 1"/>
                    <a:gd name="T1" fmla="*/ 0 h 6"/>
                    <a:gd name="T2" fmla="*/ 1 w 1"/>
                    <a:gd name="T3" fmla="*/ 3 h 6"/>
                    <a:gd name="T4" fmla="*/ 1 w 1"/>
                    <a:gd name="T5" fmla="*/ 3 h 6"/>
                    <a:gd name="T6" fmla="*/ 1 w 1"/>
                    <a:gd name="T7" fmla="*/ 3 h 6"/>
                    <a:gd name="T8" fmla="*/ 1 w 1"/>
                    <a:gd name="T9" fmla="*/ 2 h 6"/>
                    <a:gd name="T10" fmla="*/ 0 w 1"/>
                    <a:gd name="T11" fmla="*/ 0 h 6"/>
                    <a:gd name="T12" fmla="*/ 0 w 1"/>
                    <a:gd name="T13" fmla="*/ 0 h 6"/>
                    <a:gd name="T14" fmla="*/ 0 w 1"/>
                    <a:gd name="T15" fmla="*/ 0 h 6"/>
                    <a:gd name="T16" fmla="*/ 0 w 1"/>
                    <a:gd name="T17" fmla="*/ 0 h 6"/>
                    <a:gd name="T18" fmla="*/ 0 w 1"/>
                    <a:gd name="T19" fmla="*/ 0 h 6"/>
                    <a:gd name="T20" fmla="*/ 0 w 1"/>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6">
                      <a:moveTo>
                        <a:pt x="0" y="0"/>
                      </a:moveTo>
                      <a:cubicBezTo>
                        <a:pt x="1" y="1"/>
                        <a:pt x="1" y="3"/>
                        <a:pt x="1" y="4"/>
                      </a:cubicBezTo>
                      <a:cubicBezTo>
                        <a:pt x="1" y="4"/>
                        <a:pt x="0" y="5"/>
                        <a:pt x="1" y="6"/>
                      </a:cubicBezTo>
                      <a:cubicBezTo>
                        <a:pt x="1" y="6"/>
                        <a:pt x="1" y="6"/>
                        <a:pt x="1" y="6"/>
                      </a:cubicBezTo>
                      <a:cubicBezTo>
                        <a:pt x="1" y="6"/>
                        <a:pt x="1" y="3"/>
                        <a:pt x="1" y="2"/>
                      </a:cubicBezTo>
                      <a:cubicBezTo>
                        <a:pt x="1" y="1"/>
                        <a:pt x="1"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2" name="Freeform 11823">
                  <a:extLst>
                    <a:ext uri="{FF2B5EF4-FFF2-40B4-BE49-F238E27FC236}">
                      <a16:creationId xmlns:a16="http://schemas.microsoft.com/office/drawing/2014/main" id="{247AC17F-22ED-B2AE-B9C7-06B1FC5B2CA8}"/>
                    </a:ext>
                  </a:extLst>
                </p:cNvPr>
                <p:cNvSpPr>
                  <a:spLocks noEditPoints="1"/>
                </p:cNvSpPr>
                <p:nvPr/>
              </p:nvSpPr>
              <p:spPr bwMode="auto">
                <a:xfrm>
                  <a:off x="4866" y="2320"/>
                  <a:ext cx="1" cy="2"/>
                </a:xfrm>
                <a:custGeom>
                  <a:avLst/>
                  <a:gdLst>
                    <a:gd name="T0" fmla="*/ 1 w 1"/>
                    <a:gd name="T1" fmla="*/ 1 h 3"/>
                    <a:gd name="T2" fmla="*/ 1 w 1"/>
                    <a:gd name="T3" fmla="*/ 1 h 3"/>
                    <a:gd name="T4" fmla="*/ 1 w 1"/>
                    <a:gd name="T5" fmla="*/ 1 h 3"/>
                    <a:gd name="T6" fmla="*/ 1 w 1"/>
                    <a:gd name="T7" fmla="*/ 1 h 3"/>
                    <a:gd name="T8" fmla="*/ 1 w 1"/>
                    <a:gd name="T9" fmla="*/ 0 h 3"/>
                    <a:gd name="T10" fmla="*/ 0 w 1"/>
                    <a:gd name="T11" fmla="*/ 1 h 3"/>
                    <a:gd name="T12" fmla="*/ 1 w 1"/>
                    <a:gd name="T13" fmla="*/ 1 h 3"/>
                    <a:gd name="T14" fmla="*/ 1 w 1"/>
                    <a:gd name="T15" fmla="*/ 1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1" y="1"/>
                      </a:moveTo>
                      <a:cubicBezTo>
                        <a:pt x="1" y="1"/>
                        <a:pt x="1" y="1"/>
                        <a:pt x="1" y="1"/>
                      </a:cubicBezTo>
                      <a:cubicBezTo>
                        <a:pt x="1" y="1"/>
                        <a:pt x="1" y="1"/>
                        <a:pt x="1" y="1"/>
                      </a:cubicBezTo>
                      <a:cubicBezTo>
                        <a:pt x="1" y="1"/>
                        <a:pt x="1" y="1"/>
                        <a:pt x="1" y="1"/>
                      </a:cubicBezTo>
                      <a:moveTo>
                        <a:pt x="1" y="0"/>
                      </a:moveTo>
                      <a:cubicBezTo>
                        <a:pt x="0" y="0"/>
                        <a:pt x="0" y="2"/>
                        <a:pt x="0" y="3"/>
                      </a:cubicBezTo>
                      <a:cubicBezTo>
                        <a:pt x="0" y="3"/>
                        <a:pt x="1" y="1"/>
                        <a:pt x="1" y="1"/>
                      </a:cubicBezTo>
                      <a:cubicBezTo>
                        <a:pt x="1" y="1"/>
                        <a:pt x="1" y="1"/>
                        <a:pt x="1" y="1"/>
                      </a:cubicBezTo>
                      <a:cubicBezTo>
                        <a:pt x="1" y="0"/>
                        <a:pt x="1" y="0"/>
                        <a:pt x="1"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3" name="Freeform 11824">
                  <a:extLst>
                    <a:ext uri="{FF2B5EF4-FFF2-40B4-BE49-F238E27FC236}">
                      <a16:creationId xmlns:a16="http://schemas.microsoft.com/office/drawing/2014/main" id="{ADFACA8B-0514-EFAA-9AEB-582740DC56FD}"/>
                    </a:ext>
                  </a:extLst>
                </p:cNvPr>
                <p:cNvSpPr>
                  <a:spLocks noEditPoints="1"/>
                </p:cNvSpPr>
                <p:nvPr/>
              </p:nvSpPr>
              <p:spPr bwMode="auto">
                <a:xfrm>
                  <a:off x="4871" y="2338"/>
                  <a:ext cx="1" cy="3"/>
                </a:xfrm>
                <a:custGeom>
                  <a:avLst/>
                  <a:gdLst>
                    <a:gd name="T0" fmla="*/ 1 w 1"/>
                    <a:gd name="T1" fmla="*/ 0 h 4"/>
                    <a:gd name="T2" fmla="*/ 1 w 1"/>
                    <a:gd name="T3" fmla="*/ 0 h 4"/>
                    <a:gd name="T4" fmla="*/ 0 w 1"/>
                    <a:gd name="T5" fmla="*/ 2 h 4"/>
                    <a:gd name="T6" fmla="*/ 0 w 1"/>
                    <a:gd name="T7" fmla="*/ 2 h 4"/>
                    <a:gd name="T8" fmla="*/ 1 w 1"/>
                    <a:gd name="T9" fmla="*/ 2 h 4"/>
                    <a:gd name="T10" fmla="*/ 1 w 1"/>
                    <a:gd name="T11" fmla="*/ 0 h 4"/>
                    <a:gd name="T12" fmla="*/ 0 w 1"/>
                    <a:gd name="T13" fmla="*/ 0 h 4"/>
                    <a:gd name="T14" fmla="*/ 1 w 1"/>
                    <a:gd name="T15" fmla="*/ 0 h 4"/>
                    <a:gd name="T16" fmla="*/ 1 w 1"/>
                    <a:gd name="T17" fmla="*/ 0 h 4"/>
                    <a:gd name="T18" fmla="*/ 0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1" y="0"/>
                      </a:moveTo>
                      <a:cubicBezTo>
                        <a:pt x="1" y="0"/>
                        <a:pt x="1" y="0"/>
                        <a:pt x="1" y="0"/>
                      </a:cubicBezTo>
                      <a:cubicBezTo>
                        <a:pt x="1" y="2"/>
                        <a:pt x="0" y="3"/>
                        <a:pt x="0" y="4"/>
                      </a:cubicBezTo>
                      <a:cubicBezTo>
                        <a:pt x="0" y="4"/>
                        <a:pt x="0" y="4"/>
                        <a:pt x="0" y="4"/>
                      </a:cubicBezTo>
                      <a:cubicBezTo>
                        <a:pt x="1" y="4"/>
                        <a:pt x="1" y="3"/>
                        <a:pt x="1" y="2"/>
                      </a:cubicBezTo>
                      <a:cubicBezTo>
                        <a:pt x="1" y="1"/>
                        <a:pt x="1" y="0"/>
                        <a:pt x="1" y="0"/>
                      </a:cubicBezTo>
                      <a:moveTo>
                        <a:pt x="0" y="0"/>
                      </a:moveTo>
                      <a:cubicBezTo>
                        <a:pt x="1" y="0"/>
                        <a:pt x="1" y="0"/>
                        <a:pt x="1" y="0"/>
                      </a:cubicBezTo>
                      <a:cubicBezTo>
                        <a:pt x="1" y="0"/>
                        <a:pt x="1" y="0"/>
                        <a:pt x="1" y="0"/>
                      </a:cubicBezTo>
                      <a:cubicBezTo>
                        <a:pt x="1" y="0"/>
                        <a:pt x="0" y="0"/>
                        <a:pt x="0"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4" name="Freeform 11825">
                  <a:extLst>
                    <a:ext uri="{FF2B5EF4-FFF2-40B4-BE49-F238E27FC236}">
                      <a16:creationId xmlns:a16="http://schemas.microsoft.com/office/drawing/2014/main" id="{26F7B6CA-3F9E-27F5-2B8E-98EE270BCC58}"/>
                    </a:ext>
                  </a:extLst>
                </p:cNvPr>
                <p:cNvSpPr>
                  <a:spLocks noEditPoints="1"/>
                </p:cNvSpPr>
                <p:nvPr/>
              </p:nvSpPr>
              <p:spPr bwMode="auto">
                <a:xfrm>
                  <a:off x="4866" y="2334"/>
                  <a:ext cx="1" cy="5"/>
                </a:xfrm>
                <a:custGeom>
                  <a:avLst/>
                  <a:gdLst>
                    <a:gd name="T0" fmla="*/ 1 w 2"/>
                    <a:gd name="T1" fmla="*/ 0 h 5"/>
                    <a:gd name="T2" fmla="*/ 1 w 2"/>
                    <a:gd name="T3" fmla="*/ 0 h 5"/>
                    <a:gd name="T4" fmla="*/ 1 w 2"/>
                    <a:gd name="T5" fmla="*/ 0 h 5"/>
                    <a:gd name="T6" fmla="*/ 1 w 2"/>
                    <a:gd name="T7" fmla="*/ 0 h 5"/>
                    <a:gd name="T8" fmla="*/ 1 w 2"/>
                    <a:gd name="T9" fmla="*/ 0 h 5"/>
                    <a:gd name="T10" fmla="*/ 1 w 2"/>
                    <a:gd name="T11" fmla="*/ 5 h 5"/>
                    <a:gd name="T12" fmla="*/ 1 w 2"/>
                    <a:gd name="T13" fmla="*/ 3 h 5"/>
                    <a:gd name="T14" fmla="*/ 1 w 2"/>
                    <a:gd name="T15" fmla="*/ 0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1" y="0"/>
                      </a:moveTo>
                      <a:cubicBezTo>
                        <a:pt x="1" y="0"/>
                        <a:pt x="1" y="0"/>
                        <a:pt x="1" y="0"/>
                      </a:cubicBezTo>
                      <a:cubicBezTo>
                        <a:pt x="1" y="0"/>
                        <a:pt x="2" y="0"/>
                        <a:pt x="2" y="0"/>
                      </a:cubicBezTo>
                      <a:cubicBezTo>
                        <a:pt x="1" y="0"/>
                        <a:pt x="1" y="0"/>
                        <a:pt x="1" y="0"/>
                      </a:cubicBezTo>
                      <a:moveTo>
                        <a:pt x="1" y="0"/>
                      </a:moveTo>
                      <a:cubicBezTo>
                        <a:pt x="0" y="0"/>
                        <a:pt x="1" y="4"/>
                        <a:pt x="1" y="5"/>
                      </a:cubicBezTo>
                      <a:cubicBezTo>
                        <a:pt x="1" y="4"/>
                        <a:pt x="1" y="3"/>
                        <a:pt x="1" y="3"/>
                      </a:cubicBezTo>
                      <a:cubicBezTo>
                        <a:pt x="1" y="2"/>
                        <a:pt x="1" y="1"/>
                        <a:pt x="1" y="0"/>
                      </a:cubicBezTo>
                      <a:cubicBezTo>
                        <a:pt x="1" y="0"/>
                        <a:pt x="1" y="0"/>
                        <a:pt x="1"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5" name="Freeform 11826">
                  <a:extLst>
                    <a:ext uri="{FF2B5EF4-FFF2-40B4-BE49-F238E27FC236}">
                      <a16:creationId xmlns:a16="http://schemas.microsoft.com/office/drawing/2014/main" id="{BD929975-FE7E-6974-26B6-16AE5C2E9E67}"/>
                    </a:ext>
                  </a:extLst>
                </p:cNvPr>
                <p:cNvSpPr>
                  <a:spLocks/>
                </p:cNvSpPr>
                <p:nvPr/>
              </p:nvSpPr>
              <p:spPr bwMode="auto">
                <a:xfrm>
                  <a:off x="4861" y="2328"/>
                  <a:ext cx="2" cy="5"/>
                </a:xfrm>
                <a:custGeom>
                  <a:avLst/>
                  <a:gdLst>
                    <a:gd name="T0" fmla="*/ 1 w 2"/>
                    <a:gd name="T1" fmla="*/ 0 h 6"/>
                    <a:gd name="T2" fmla="*/ 1 w 2"/>
                    <a:gd name="T3" fmla="*/ 1 h 6"/>
                    <a:gd name="T4" fmla="*/ 0 w 2"/>
                    <a:gd name="T5" fmla="*/ 3 h 6"/>
                    <a:gd name="T6" fmla="*/ 0 w 2"/>
                    <a:gd name="T7" fmla="*/ 3 h 6"/>
                    <a:gd name="T8" fmla="*/ 1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1" y="0"/>
                      </a:moveTo>
                      <a:cubicBezTo>
                        <a:pt x="1" y="1"/>
                        <a:pt x="1" y="1"/>
                        <a:pt x="1" y="1"/>
                      </a:cubicBezTo>
                      <a:cubicBezTo>
                        <a:pt x="0" y="3"/>
                        <a:pt x="1" y="5"/>
                        <a:pt x="0" y="6"/>
                      </a:cubicBezTo>
                      <a:cubicBezTo>
                        <a:pt x="0" y="6"/>
                        <a:pt x="0" y="6"/>
                        <a:pt x="0" y="6"/>
                      </a:cubicBezTo>
                      <a:cubicBezTo>
                        <a:pt x="1" y="6"/>
                        <a:pt x="2" y="2"/>
                        <a:pt x="1"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6" name="Freeform 11827">
                  <a:extLst>
                    <a:ext uri="{FF2B5EF4-FFF2-40B4-BE49-F238E27FC236}">
                      <a16:creationId xmlns:a16="http://schemas.microsoft.com/office/drawing/2014/main" id="{9C9F2CD6-D22E-F285-0EC0-38270A5185DE}"/>
                    </a:ext>
                  </a:extLst>
                </p:cNvPr>
                <p:cNvSpPr>
                  <a:spLocks/>
                </p:cNvSpPr>
                <p:nvPr/>
              </p:nvSpPr>
              <p:spPr bwMode="auto">
                <a:xfrm>
                  <a:off x="4861" y="2323"/>
                  <a:ext cx="2" cy="2"/>
                </a:xfrm>
                <a:custGeom>
                  <a:avLst/>
                  <a:gdLst>
                    <a:gd name="T0" fmla="*/ 1 w 2"/>
                    <a:gd name="T1" fmla="*/ 0 h 3"/>
                    <a:gd name="T2" fmla="*/ 1 w 2"/>
                    <a:gd name="T3" fmla="*/ 1 h 3"/>
                    <a:gd name="T4" fmla="*/ 2 w 2"/>
                    <a:gd name="T5" fmla="*/ 0 h 3"/>
                    <a:gd name="T6" fmla="*/ 2 w 2"/>
                    <a:gd name="T7" fmla="*/ 0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0"/>
                        <a:pt x="0" y="2"/>
                        <a:pt x="1" y="3"/>
                      </a:cubicBezTo>
                      <a:cubicBezTo>
                        <a:pt x="1" y="2"/>
                        <a:pt x="0" y="0"/>
                        <a:pt x="2" y="0"/>
                      </a:cubicBezTo>
                      <a:cubicBezTo>
                        <a:pt x="2" y="0"/>
                        <a:pt x="2" y="0"/>
                        <a:pt x="2" y="0"/>
                      </a:cubicBezTo>
                      <a:cubicBezTo>
                        <a:pt x="2" y="0"/>
                        <a:pt x="1" y="0"/>
                        <a:pt x="1"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7" name="Freeform 11828">
                  <a:extLst>
                    <a:ext uri="{FF2B5EF4-FFF2-40B4-BE49-F238E27FC236}">
                      <a16:creationId xmlns:a16="http://schemas.microsoft.com/office/drawing/2014/main" id="{2B7E2D0C-0F0C-2EAD-9D2C-EA25FE2B2722}"/>
                    </a:ext>
                  </a:extLst>
                </p:cNvPr>
                <p:cNvSpPr>
                  <a:spLocks/>
                </p:cNvSpPr>
                <p:nvPr/>
              </p:nvSpPr>
              <p:spPr bwMode="auto">
                <a:xfrm>
                  <a:off x="4866" y="2341"/>
                  <a:ext cx="2" cy="2"/>
                </a:xfrm>
                <a:custGeom>
                  <a:avLst/>
                  <a:gdLst>
                    <a:gd name="T0" fmla="*/ 1 w 3"/>
                    <a:gd name="T1" fmla="*/ 0 h 2"/>
                    <a:gd name="T2" fmla="*/ 1 w 3"/>
                    <a:gd name="T3" fmla="*/ 0 h 2"/>
                    <a:gd name="T4" fmla="*/ 1 w 3"/>
                    <a:gd name="T5" fmla="*/ 2 h 2"/>
                    <a:gd name="T6" fmla="*/ 0 w 3"/>
                    <a:gd name="T7" fmla="*/ 1 h 2"/>
                    <a:gd name="T8" fmla="*/ 1 w 3"/>
                    <a:gd name="T9" fmla="*/ 2 h 2"/>
                    <a:gd name="T10" fmla="*/ 1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0"/>
                      </a:moveTo>
                      <a:cubicBezTo>
                        <a:pt x="2" y="0"/>
                        <a:pt x="2" y="0"/>
                        <a:pt x="2" y="0"/>
                      </a:cubicBezTo>
                      <a:cubicBezTo>
                        <a:pt x="2" y="1"/>
                        <a:pt x="2" y="2"/>
                        <a:pt x="1" y="2"/>
                      </a:cubicBezTo>
                      <a:cubicBezTo>
                        <a:pt x="1" y="2"/>
                        <a:pt x="1" y="2"/>
                        <a:pt x="0" y="1"/>
                      </a:cubicBezTo>
                      <a:cubicBezTo>
                        <a:pt x="1" y="2"/>
                        <a:pt x="1" y="2"/>
                        <a:pt x="1" y="2"/>
                      </a:cubicBezTo>
                      <a:cubicBezTo>
                        <a:pt x="2" y="2"/>
                        <a:pt x="3" y="1"/>
                        <a:pt x="2"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8" name="Freeform 11829">
                  <a:extLst>
                    <a:ext uri="{FF2B5EF4-FFF2-40B4-BE49-F238E27FC236}">
                      <a16:creationId xmlns:a16="http://schemas.microsoft.com/office/drawing/2014/main" id="{98EC48AC-9C3C-B44A-03F0-E1980117E973}"/>
                    </a:ext>
                  </a:extLst>
                </p:cNvPr>
                <p:cNvSpPr>
                  <a:spLocks noEditPoints="1"/>
                </p:cNvSpPr>
                <p:nvPr/>
              </p:nvSpPr>
              <p:spPr bwMode="auto">
                <a:xfrm>
                  <a:off x="4862" y="2337"/>
                  <a:ext cx="2" cy="4"/>
                </a:xfrm>
                <a:custGeom>
                  <a:avLst/>
                  <a:gdLst>
                    <a:gd name="T0" fmla="*/ 2 w 2"/>
                    <a:gd name="T1" fmla="*/ 2 h 5"/>
                    <a:gd name="T2" fmla="*/ 2 w 2"/>
                    <a:gd name="T3" fmla="*/ 2 h 5"/>
                    <a:gd name="T4" fmla="*/ 2 w 2"/>
                    <a:gd name="T5" fmla="*/ 2 h 5"/>
                    <a:gd name="T6" fmla="*/ 1 w 2"/>
                    <a:gd name="T7" fmla="*/ 0 h 5"/>
                    <a:gd name="T8" fmla="*/ 1 w 2"/>
                    <a:gd name="T9" fmla="*/ 0 h 5"/>
                    <a:gd name="T10" fmla="*/ 1 w 2"/>
                    <a:gd name="T11" fmla="*/ 2 h 5"/>
                    <a:gd name="T12" fmla="*/ 2 w 2"/>
                    <a:gd name="T13" fmla="*/ 2 h 5"/>
                    <a:gd name="T14" fmla="*/ 1 w 2"/>
                    <a:gd name="T15" fmla="*/ 0 h 5"/>
                    <a:gd name="T16" fmla="*/ 1 w 2"/>
                    <a:gd name="T17" fmla="*/ 0 h 5"/>
                    <a:gd name="T18" fmla="*/ 1 w 2"/>
                    <a:gd name="T19" fmla="*/ 0 h 5"/>
                    <a:gd name="T20" fmla="*/ 1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2" y="5"/>
                      </a:moveTo>
                      <a:cubicBezTo>
                        <a:pt x="2" y="5"/>
                        <a:pt x="2" y="5"/>
                        <a:pt x="2" y="5"/>
                      </a:cubicBezTo>
                      <a:cubicBezTo>
                        <a:pt x="2" y="5"/>
                        <a:pt x="2" y="5"/>
                        <a:pt x="2" y="5"/>
                      </a:cubicBezTo>
                      <a:moveTo>
                        <a:pt x="1" y="0"/>
                      </a:moveTo>
                      <a:cubicBezTo>
                        <a:pt x="1" y="0"/>
                        <a:pt x="1" y="0"/>
                        <a:pt x="1" y="0"/>
                      </a:cubicBezTo>
                      <a:cubicBezTo>
                        <a:pt x="1" y="1"/>
                        <a:pt x="0" y="2"/>
                        <a:pt x="1" y="4"/>
                      </a:cubicBezTo>
                      <a:cubicBezTo>
                        <a:pt x="1" y="4"/>
                        <a:pt x="1" y="5"/>
                        <a:pt x="2" y="5"/>
                      </a:cubicBezTo>
                      <a:cubicBezTo>
                        <a:pt x="1" y="4"/>
                        <a:pt x="1" y="0"/>
                        <a:pt x="1" y="0"/>
                      </a:cubicBezTo>
                      <a:moveTo>
                        <a:pt x="1" y="0"/>
                      </a:moveTo>
                      <a:cubicBezTo>
                        <a:pt x="1" y="0"/>
                        <a:pt x="1" y="0"/>
                        <a:pt x="1" y="0"/>
                      </a:cubicBezTo>
                      <a:cubicBezTo>
                        <a:pt x="1" y="0"/>
                        <a:pt x="1" y="0"/>
                        <a:pt x="1" y="0"/>
                      </a:cubicBezTo>
                      <a:cubicBezTo>
                        <a:pt x="1" y="0"/>
                        <a:pt x="1" y="0"/>
                        <a:pt x="1"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49" name="Freeform 11830">
                  <a:extLst>
                    <a:ext uri="{FF2B5EF4-FFF2-40B4-BE49-F238E27FC236}">
                      <a16:creationId xmlns:a16="http://schemas.microsoft.com/office/drawing/2014/main" id="{5046C26A-B726-4871-AF4B-B88E56A94151}"/>
                    </a:ext>
                  </a:extLst>
                </p:cNvPr>
                <p:cNvSpPr>
                  <a:spLocks noEditPoints="1"/>
                </p:cNvSpPr>
                <p:nvPr/>
              </p:nvSpPr>
              <p:spPr bwMode="auto">
                <a:xfrm>
                  <a:off x="4861" y="2334"/>
                  <a:ext cx="1" cy="5"/>
                </a:xfrm>
                <a:custGeom>
                  <a:avLst/>
                  <a:gdLst>
                    <a:gd name="T0" fmla="*/ 0 w 1"/>
                    <a:gd name="T1" fmla="*/ 1 h 5"/>
                    <a:gd name="T2" fmla="*/ 1 w 1"/>
                    <a:gd name="T3" fmla="*/ 5 h 5"/>
                    <a:gd name="T4" fmla="*/ 0 w 1"/>
                    <a:gd name="T5" fmla="*/ 1 h 5"/>
                    <a:gd name="T6" fmla="*/ 0 w 1"/>
                    <a:gd name="T7" fmla="*/ 1 h 5"/>
                    <a:gd name="T8" fmla="*/ 0 w 1"/>
                    <a:gd name="T9" fmla="*/ 1 h 5"/>
                    <a:gd name="T10" fmla="*/ 0 w 1"/>
                    <a:gd name="T11" fmla="*/ 1 h 5"/>
                    <a:gd name="T12" fmla="*/ 0 w 1"/>
                    <a:gd name="T13" fmla="*/ 0 h 5"/>
                    <a:gd name="T14" fmla="*/ 0 w 1"/>
                    <a:gd name="T15" fmla="*/ 1 h 5"/>
                    <a:gd name="T16" fmla="*/ 0 w 1"/>
                    <a:gd name="T17" fmla="*/ 0 h 5"/>
                    <a:gd name="T18" fmla="*/ 0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0" y="1"/>
                      </a:moveTo>
                      <a:cubicBezTo>
                        <a:pt x="0" y="3"/>
                        <a:pt x="0" y="4"/>
                        <a:pt x="1" y="5"/>
                      </a:cubicBezTo>
                      <a:cubicBezTo>
                        <a:pt x="1" y="4"/>
                        <a:pt x="0" y="3"/>
                        <a:pt x="0" y="1"/>
                      </a:cubicBezTo>
                      <a:moveTo>
                        <a:pt x="0" y="1"/>
                      </a:moveTo>
                      <a:cubicBezTo>
                        <a:pt x="0" y="1"/>
                        <a:pt x="0" y="1"/>
                        <a:pt x="0" y="1"/>
                      </a:cubicBezTo>
                      <a:cubicBezTo>
                        <a:pt x="0" y="1"/>
                        <a:pt x="0" y="1"/>
                        <a:pt x="0" y="1"/>
                      </a:cubicBezTo>
                      <a:moveTo>
                        <a:pt x="0" y="0"/>
                      </a:moveTo>
                      <a:cubicBezTo>
                        <a:pt x="0" y="0"/>
                        <a:pt x="0" y="1"/>
                        <a:pt x="0" y="1"/>
                      </a:cubicBezTo>
                      <a:cubicBezTo>
                        <a:pt x="0" y="1"/>
                        <a:pt x="0" y="1"/>
                        <a:pt x="0" y="0"/>
                      </a:cubicBezTo>
                      <a:cubicBezTo>
                        <a:pt x="0" y="0"/>
                        <a:pt x="0" y="0"/>
                        <a:pt x="0" y="0"/>
                      </a:cubicBezTo>
                    </a:path>
                  </a:pathLst>
                </a:custGeom>
                <a:solidFill>
                  <a:srgbClr val="BFA2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0" name="Freeform 11831">
                  <a:extLst>
                    <a:ext uri="{FF2B5EF4-FFF2-40B4-BE49-F238E27FC236}">
                      <a16:creationId xmlns:a16="http://schemas.microsoft.com/office/drawing/2014/main" id="{FF8201C4-C68A-2A87-52D3-F0D4E353EFF4}"/>
                    </a:ext>
                  </a:extLst>
                </p:cNvPr>
                <p:cNvSpPr>
                  <a:spLocks/>
                </p:cNvSpPr>
                <p:nvPr/>
              </p:nvSpPr>
              <p:spPr bwMode="auto">
                <a:xfrm>
                  <a:off x="4590" y="2451"/>
                  <a:ext cx="23" cy="43"/>
                </a:xfrm>
                <a:custGeom>
                  <a:avLst/>
                  <a:gdLst>
                    <a:gd name="T0" fmla="*/ 8 w 27"/>
                    <a:gd name="T1" fmla="*/ 2 h 52"/>
                    <a:gd name="T2" fmla="*/ 6 w 27"/>
                    <a:gd name="T3" fmla="*/ 2 h 52"/>
                    <a:gd name="T4" fmla="*/ 3 w 27"/>
                    <a:gd name="T5" fmla="*/ 4 h 52"/>
                    <a:gd name="T6" fmla="*/ 3 w 27"/>
                    <a:gd name="T7" fmla="*/ 7 h 52"/>
                    <a:gd name="T8" fmla="*/ 1 w 27"/>
                    <a:gd name="T9" fmla="*/ 12 h 52"/>
                    <a:gd name="T10" fmla="*/ 1 w 27"/>
                    <a:gd name="T11" fmla="*/ 14 h 52"/>
                    <a:gd name="T12" fmla="*/ 1 w 27"/>
                    <a:gd name="T13" fmla="*/ 17 h 52"/>
                    <a:gd name="T14" fmla="*/ 2 w 27"/>
                    <a:gd name="T15" fmla="*/ 18 h 52"/>
                    <a:gd name="T16" fmla="*/ 3 w 27"/>
                    <a:gd name="T17" fmla="*/ 21 h 52"/>
                    <a:gd name="T18" fmla="*/ 3 w 27"/>
                    <a:gd name="T19" fmla="*/ 22 h 52"/>
                    <a:gd name="T20" fmla="*/ 6 w 27"/>
                    <a:gd name="T21" fmla="*/ 23 h 52"/>
                    <a:gd name="T22" fmla="*/ 7 w 27"/>
                    <a:gd name="T23" fmla="*/ 23 h 52"/>
                    <a:gd name="T24" fmla="*/ 9 w 27"/>
                    <a:gd name="T25" fmla="*/ 22 h 52"/>
                    <a:gd name="T26" fmla="*/ 9 w 27"/>
                    <a:gd name="T27" fmla="*/ 22 h 52"/>
                    <a:gd name="T28" fmla="*/ 11 w 27"/>
                    <a:gd name="T29" fmla="*/ 20 h 52"/>
                    <a:gd name="T30" fmla="*/ 12 w 27"/>
                    <a:gd name="T31" fmla="*/ 18 h 52"/>
                    <a:gd name="T32" fmla="*/ 13 w 27"/>
                    <a:gd name="T33" fmla="*/ 15 h 52"/>
                    <a:gd name="T34" fmla="*/ 14 w 27"/>
                    <a:gd name="T35" fmla="*/ 12 h 52"/>
                    <a:gd name="T36" fmla="*/ 14 w 27"/>
                    <a:gd name="T37" fmla="*/ 10 h 52"/>
                    <a:gd name="T38" fmla="*/ 14 w 27"/>
                    <a:gd name="T39" fmla="*/ 7 h 52"/>
                    <a:gd name="T40" fmla="*/ 13 w 27"/>
                    <a:gd name="T41" fmla="*/ 5 h 52"/>
                    <a:gd name="T42" fmla="*/ 12 w 27"/>
                    <a:gd name="T43" fmla="*/ 2 h 52"/>
                    <a:gd name="T44" fmla="*/ 11 w 27"/>
                    <a:gd name="T45" fmla="*/ 2 h 52"/>
                    <a:gd name="T46" fmla="*/ 9 w 27"/>
                    <a:gd name="T47" fmla="*/ 1 h 52"/>
                    <a:gd name="T48" fmla="*/ 8 w 27"/>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52">
                      <a:moveTo>
                        <a:pt x="14" y="2"/>
                      </a:moveTo>
                      <a:cubicBezTo>
                        <a:pt x="12" y="5"/>
                        <a:pt x="11" y="2"/>
                        <a:pt x="10" y="4"/>
                      </a:cubicBezTo>
                      <a:cubicBezTo>
                        <a:pt x="9" y="7"/>
                        <a:pt x="7" y="6"/>
                        <a:pt x="6" y="9"/>
                      </a:cubicBezTo>
                      <a:cubicBezTo>
                        <a:pt x="6" y="12"/>
                        <a:pt x="3" y="13"/>
                        <a:pt x="3" y="15"/>
                      </a:cubicBezTo>
                      <a:cubicBezTo>
                        <a:pt x="3" y="18"/>
                        <a:pt x="1" y="21"/>
                        <a:pt x="1" y="24"/>
                      </a:cubicBezTo>
                      <a:cubicBezTo>
                        <a:pt x="2" y="26"/>
                        <a:pt x="0" y="29"/>
                        <a:pt x="1" y="30"/>
                      </a:cubicBezTo>
                      <a:cubicBezTo>
                        <a:pt x="2" y="31"/>
                        <a:pt x="0" y="34"/>
                        <a:pt x="1" y="35"/>
                      </a:cubicBezTo>
                      <a:cubicBezTo>
                        <a:pt x="2" y="36"/>
                        <a:pt x="1" y="40"/>
                        <a:pt x="2" y="39"/>
                      </a:cubicBezTo>
                      <a:cubicBezTo>
                        <a:pt x="3" y="39"/>
                        <a:pt x="2" y="45"/>
                        <a:pt x="4" y="44"/>
                      </a:cubicBezTo>
                      <a:cubicBezTo>
                        <a:pt x="5" y="44"/>
                        <a:pt x="5" y="48"/>
                        <a:pt x="6" y="47"/>
                      </a:cubicBezTo>
                      <a:cubicBezTo>
                        <a:pt x="8" y="46"/>
                        <a:pt x="8" y="51"/>
                        <a:pt x="10" y="49"/>
                      </a:cubicBezTo>
                      <a:cubicBezTo>
                        <a:pt x="11" y="48"/>
                        <a:pt x="12" y="52"/>
                        <a:pt x="13" y="49"/>
                      </a:cubicBezTo>
                      <a:cubicBezTo>
                        <a:pt x="14" y="47"/>
                        <a:pt x="15" y="49"/>
                        <a:pt x="16" y="47"/>
                      </a:cubicBezTo>
                      <a:cubicBezTo>
                        <a:pt x="16" y="46"/>
                        <a:pt x="18" y="48"/>
                        <a:pt x="18" y="45"/>
                      </a:cubicBezTo>
                      <a:cubicBezTo>
                        <a:pt x="18" y="44"/>
                        <a:pt x="20" y="44"/>
                        <a:pt x="21" y="42"/>
                      </a:cubicBezTo>
                      <a:cubicBezTo>
                        <a:pt x="21" y="40"/>
                        <a:pt x="23" y="40"/>
                        <a:pt x="23" y="38"/>
                      </a:cubicBezTo>
                      <a:cubicBezTo>
                        <a:pt x="23" y="36"/>
                        <a:pt x="25" y="35"/>
                        <a:pt x="25" y="32"/>
                      </a:cubicBezTo>
                      <a:cubicBezTo>
                        <a:pt x="25" y="31"/>
                        <a:pt x="26" y="29"/>
                        <a:pt x="26" y="26"/>
                      </a:cubicBezTo>
                      <a:cubicBezTo>
                        <a:pt x="26" y="25"/>
                        <a:pt x="27" y="23"/>
                        <a:pt x="27" y="22"/>
                      </a:cubicBezTo>
                      <a:cubicBezTo>
                        <a:pt x="26" y="19"/>
                        <a:pt x="27" y="15"/>
                        <a:pt x="26" y="14"/>
                      </a:cubicBezTo>
                      <a:cubicBezTo>
                        <a:pt x="25" y="14"/>
                        <a:pt x="26" y="10"/>
                        <a:pt x="25" y="10"/>
                      </a:cubicBezTo>
                      <a:cubicBezTo>
                        <a:pt x="24" y="9"/>
                        <a:pt x="25" y="5"/>
                        <a:pt x="23" y="5"/>
                      </a:cubicBezTo>
                      <a:cubicBezTo>
                        <a:pt x="22" y="5"/>
                        <a:pt x="22" y="2"/>
                        <a:pt x="21" y="3"/>
                      </a:cubicBezTo>
                      <a:cubicBezTo>
                        <a:pt x="19" y="4"/>
                        <a:pt x="18" y="0"/>
                        <a:pt x="17" y="1"/>
                      </a:cubicBezTo>
                      <a:cubicBezTo>
                        <a:pt x="15" y="3"/>
                        <a:pt x="15" y="0"/>
                        <a:pt x="1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1" name="Freeform 11832">
                  <a:extLst>
                    <a:ext uri="{FF2B5EF4-FFF2-40B4-BE49-F238E27FC236}">
                      <a16:creationId xmlns:a16="http://schemas.microsoft.com/office/drawing/2014/main" id="{AC9C55D1-901A-E875-87CA-C3CB31C8BB87}"/>
                    </a:ext>
                  </a:extLst>
                </p:cNvPr>
                <p:cNvSpPr>
                  <a:spLocks/>
                </p:cNvSpPr>
                <p:nvPr/>
              </p:nvSpPr>
              <p:spPr bwMode="auto">
                <a:xfrm>
                  <a:off x="4591" y="2455"/>
                  <a:ext cx="22" cy="39"/>
                </a:xfrm>
                <a:custGeom>
                  <a:avLst/>
                  <a:gdLst>
                    <a:gd name="T0" fmla="*/ 1 w 26"/>
                    <a:gd name="T1" fmla="*/ 14 h 47"/>
                    <a:gd name="T2" fmla="*/ 3 w 26"/>
                    <a:gd name="T3" fmla="*/ 15 h 47"/>
                    <a:gd name="T4" fmla="*/ 4 w 26"/>
                    <a:gd name="T5" fmla="*/ 15 h 47"/>
                    <a:gd name="T6" fmla="*/ 6 w 26"/>
                    <a:gd name="T7" fmla="*/ 15 h 47"/>
                    <a:gd name="T8" fmla="*/ 7 w 26"/>
                    <a:gd name="T9" fmla="*/ 14 h 47"/>
                    <a:gd name="T10" fmla="*/ 8 w 26"/>
                    <a:gd name="T11" fmla="*/ 12 h 47"/>
                    <a:gd name="T12" fmla="*/ 9 w 26"/>
                    <a:gd name="T13" fmla="*/ 10 h 47"/>
                    <a:gd name="T14" fmla="*/ 10 w 26"/>
                    <a:gd name="T15" fmla="*/ 7 h 47"/>
                    <a:gd name="T16" fmla="*/ 11 w 26"/>
                    <a:gd name="T17" fmla="*/ 5 h 47"/>
                    <a:gd name="T18" fmla="*/ 11 w 26"/>
                    <a:gd name="T19" fmla="*/ 2 h 47"/>
                    <a:gd name="T20" fmla="*/ 11 w 26"/>
                    <a:gd name="T21" fmla="*/ 0 h 47"/>
                    <a:gd name="T22" fmla="*/ 12 w 26"/>
                    <a:gd name="T23" fmla="*/ 0 h 47"/>
                    <a:gd name="T24" fmla="*/ 12 w 26"/>
                    <a:gd name="T25" fmla="*/ 2 h 47"/>
                    <a:gd name="T26" fmla="*/ 13 w 26"/>
                    <a:gd name="T27" fmla="*/ 4 h 47"/>
                    <a:gd name="T28" fmla="*/ 14 w 26"/>
                    <a:gd name="T29" fmla="*/ 8 h 47"/>
                    <a:gd name="T30" fmla="*/ 13 w 26"/>
                    <a:gd name="T31" fmla="*/ 10 h 47"/>
                    <a:gd name="T32" fmla="*/ 12 w 26"/>
                    <a:gd name="T33" fmla="*/ 12 h 47"/>
                    <a:gd name="T34" fmla="*/ 12 w 26"/>
                    <a:gd name="T35" fmla="*/ 15 h 47"/>
                    <a:gd name="T36" fmla="*/ 10 w 26"/>
                    <a:gd name="T37" fmla="*/ 18 h 47"/>
                    <a:gd name="T38" fmla="*/ 8 w 26"/>
                    <a:gd name="T39" fmla="*/ 18 h 47"/>
                    <a:gd name="T40" fmla="*/ 8 w 26"/>
                    <a:gd name="T41" fmla="*/ 20 h 47"/>
                    <a:gd name="T42" fmla="*/ 6 w 26"/>
                    <a:gd name="T43" fmla="*/ 22 h 47"/>
                    <a:gd name="T44" fmla="*/ 5 w 26"/>
                    <a:gd name="T45" fmla="*/ 22 h 47"/>
                    <a:gd name="T46" fmla="*/ 3 w 26"/>
                    <a:gd name="T47" fmla="*/ 20 h 47"/>
                    <a:gd name="T48" fmla="*/ 3 w 26"/>
                    <a:gd name="T49" fmla="*/ 18 h 47"/>
                    <a:gd name="T50" fmla="*/ 1 w 26"/>
                    <a:gd name="T51" fmla="*/ 16 h 47"/>
                    <a:gd name="T52" fmla="*/ 0 w 26"/>
                    <a:gd name="T53" fmla="*/ 14 h 47"/>
                    <a:gd name="T54" fmla="*/ 1 w 26"/>
                    <a:gd name="T55" fmla="*/ 14 h 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6" h="47">
                      <a:moveTo>
                        <a:pt x="1" y="30"/>
                      </a:moveTo>
                      <a:cubicBezTo>
                        <a:pt x="2" y="29"/>
                        <a:pt x="3" y="34"/>
                        <a:pt x="5" y="32"/>
                      </a:cubicBezTo>
                      <a:cubicBezTo>
                        <a:pt x="6" y="31"/>
                        <a:pt x="7" y="35"/>
                        <a:pt x="8" y="32"/>
                      </a:cubicBezTo>
                      <a:cubicBezTo>
                        <a:pt x="8" y="30"/>
                        <a:pt x="10" y="33"/>
                        <a:pt x="11" y="31"/>
                      </a:cubicBezTo>
                      <a:cubicBezTo>
                        <a:pt x="11" y="29"/>
                        <a:pt x="12" y="31"/>
                        <a:pt x="13" y="29"/>
                      </a:cubicBezTo>
                      <a:cubicBezTo>
                        <a:pt x="13" y="27"/>
                        <a:pt x="15" y="28"/>
                        <a:pt x="16" y="25"/>
                      </a:cubicBezTo>
                      <a:cubicBezTo>
                        <a:pt x="16" y="23"/>
                        <a:pt x="17" y="24"/>
                        <a:pt x="18" y="21"/>
                      </a:cubicBezTo>
                      <a:cubicBezTo>
                        <a:pt x="18" y="19"/>
                        <a:pt x="20" y="18"/>
                        <a:pt x="20" y="16"/>
                      </a:cubicBezTo>
                      <a:cubicBezTo>
                        <a:pt x="19" y="14"/>
                        <a:pt x="21" y="12"/>
                        <a:pt x="21" y="10"/>
                      </a:cubicBezTo>
                      <a:cubicBezTo>
                        <a:pt x="21" y="8"/>
                        <a:pt x="22" y="6"/>
                        <a:pt x="21" y="5"/>
                      </a:cubicBezTo>
                      <a:cubicBezTo>
                        <a:pt x="21" y="3"/>
                        <a:pt x="21" y="1"/>
                        <a:pt x="21" y="0"/>
                      </a:cubicBezTo>
                      <a:cubicBezTo>
                        <a:pt x="22" y="0"/>
                        <a:pt x="22" y="0"/>
                        <a:pt x="22" y="0"/>
                      </a:cubicBezTo>
                      <a:cubicBezTo>
                        <a:pt x="24" y="0"/>
                        <a:pt x="23" y="4"/>
                        <a:pt x="24" y="5"/>
                      </a:cubicBezTo>
                      <a:cubicBezTo>
                        <a:pt x="25" y="5"/>
                        <a:pt x="24" y="9"/>
                        <a:pt x="25" y="9"/>
                      </a:cubicBezTo>
                      <a:cubicBezTo>
                        <a:pt x="26" y="10"/>
                        <a:pt x="25" y="14"/>
                        <a:pt x="26" y="17"/>
                      </a:cubicBezTo>
                      <a:cubicBezTo>
                        <a:pt x="26" y="18"/>
                        <a:pt x="25" y="20"/>
                        <a:pt x="25" y="21"/>
                      </a:cubicBezTo>
                      <a:cubicBezTo>
                        <a:pt x="25" y="24"/>
                        <a:pt x="24" y="26"/>
                        <a:pt x="24" y="27"/>
                      </a:cubicBezTo>
                      <a:cubicBezTo>
                        <a:pt x="24" y="30"/>
                        <a:pt x="22" y="31"/>
                        <a:pt x="22" y="33"/>
                      </a:cubicBezTo>
                      <a:cubicBezTo>
                        <a:pt x="22" y="35"/>
                        <a:pt x="20" y="35"/>
                        <a:pt x="20" y="37"/>
                      </a:cubicBezTo>
                      <a:cubicBezTo>
                        <a:pt x="19" y="39"/>
                        <a:pt x="17" y="39"/>
                        <a:pt x="17" y="40"/>
                      </a:cubicBezTo>
                      <a:cubicBezTo>
                        <a:pt x="17" y="43"/>
                        <a:pt x="15" y="41"/>
                        <a:pt x="15" y="42"/>
                      </a:cubicBezTo>
                      <a:cubicBezTo>
                        <a:pt x="14" y="44"/>
                        <a:pt x="13" y="42"/>
                        <a:pt x="12" y="44"/>
                      </a:cubicBezTo>
                      <a:cubicBezTo>
                        <a:pt x="11" y="47"/>
                        <a:pt x="10" y="43"/>
                        <a:pt x="9" y="44"/>
                      </a:cubicBezTo>
                      <a:cubicBezTo>
                        <a:pt x="7" y="46"/>
                        <a:pt x="7" y="41"/>
                        <a:pt x="5" y="42"/>
                      </a:cubicBezTo>
                      <a:cubicBezTo>
                        <a:pt x="4" y="43"/>
                        <a:pt x="4" y="39"/>
                        <a:pt x="3" y="39"/>
                      </a:cubicBezTo>
                      <a:cubicBezTo>
                        <a:pt x="1" y="40"/>
                        <a:pt x="2" y="34"/>
                        <a:pt x="1" y="34"/>
                      </a:cubicBezTo>
                      <a:cubicBezTo>
                        <a:pt x="0" y="35"/>
                        <a:pt x="1" y="32"/>
                        <a:pt x="0" y="30"/>
                      </a:cubicBezTo>
                      <a:lnTo>
                        <a:pt x="1" y="30"/>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2" name="Freeform 11833">
                  <a:extLst>
                    <a:ext uri="{FF2B5EF4-FFF2-40B4-BE49-F238E27FC236}">
                      <a16:creationId xmlns:a16="http://schemas.microsoft.com/office/drawing/2014/main" id="{488F05A5-ED1B-FE6D-10B0-D46E4034915D}"/>
                    </a:ext>
                  </a:extLst>
                </p:cNvPr>
                <p:cNvSpPr>
                  <a:spLocks/>
                </p:cNvSpPr>
                <p:nvPr/>
              </p:nvSpPr>
              <p:spPr bwMode="auto">
                <a:xfrm>
                  <a:off x="4591" y="2471"/>
                  <a:ext cx="21" cy="23"/>
                </a:xfrm>
                <a:custGeom>
                  <a:avLst/>
                  <a:gdLst>
                    <a:gd name="T0" fmla="*/ 0 w 25"/>
                    <a:gd name="T1" fmla="*/ 6 h 27"/>
                    <a:gd name="T2" fmla="*/ 1 w 25"/>
                    <a:gd name="T3" fmla="*/ 8 h 27"/>
                    <a:gd name="T4" fmla="*/ 3 w 25"/>
                    <a:gd name="T5" fmla="*/ 10 h 27"/>
                    <a:gd name="T6" fmla="*/ 3 w 25"/>
                    <a:gd name="T7" fmla="*/ 12 h 27"/>
                    <a:gd name="T8" fmla="*/ 5 w 25"/>
                    <a:gd name="T9" fmla="*/ 12 h 27"/>
                    <a:gd name="T10" fmla="*/ 6 w 25"/>
                    <a:gd name="T11" fmla="*/ 12 h 27"/>
                    <a:gd name="T12" fmla="*/ 8 w 25"/>
                    <a:gd name="T13" fmla="*/ 12 h 27"/>
                    <a:gd name="T14" fmla="*/ 8 w 25"/>
                    <a:gd name="T15" fmla="*/ 10 h 27"/>
                    <a:gd name="T16" fmla="*/ 10 w 25"/>
                    <a:gd name="T17" fmla="*/ 9 h 27"/>
                    <a:gd name="T18" fmla="*/ 11 w 25"/>
                    <a:gd name="T19" fmla="*/ 7 h 27"/>
                    <a:gd name="T20" fmla="*/ 12 w 25"/>
                    <a:gd name="T21" fmla="*/ 3 h 27"/>
                    <a:gd name="T22" fmla="*/ 13 w 25"/>
                    <a:gd name="T23" fmla="*/ 1 h 27"/>
                    <a:gd name="T24" fmla="*/ 13 w 25"/>
                    <a:gd name="T25" fmla="*/ 0 h 27"/>
                    <a:gd name="T26" fmla="*/ 13 w 25"/>
                    <a:gd name="T27" fmla="*/ 3 h 27"/>
                    <a:gd name="T28" fmla="*/ 11 w 25"/>
                    <a:gd name="T29" fmla="*/ 4 h 27"/>
                    <a:gd name="T30" fmla="*/ 10 w 25"/>
                    <a:gd name="T31" fmla="*/ 7 h 27"/>
                    <a:gd name="T32" fmla="*/ 9 w 25"/>
                    <a:gd name="T33" fmla="*/ 9 h 27"/>
                    <a:gd name="T34" fmla="*/ 8 w 25"/>
                    <a:gd name="T35" fmla="*/ 9 h 27"/>
                    <a:gd name="T36" fmla="*/ 7 w 25"/>
                    <a:gd name="T37" fmla="*/ 10 h 27"/>
                    <a:gd name="T38" fmla="*/ 5 w 25"/>
                    <a:gd name="T39" fmla="*/ 10 h 27"/>
                    <a:gd name="T40" fmla="*/ 3 w 25"/>
                    <a:gd name="T41" fmla="*/ 9 h 27"/>
                    <a:gd name="T42" fmla="*/ 3 w 25"/>
                    <a:gd name="T43" fmla="*/ 8 h 27"/>
                    <a:gd name="T44" fmla="*/ 2 w 25"/>
                    <a:gd name="T45" fmla="*/ 6 h 27"/>
                    <a:gd name="T46" fmla="*/ 1 w 25"/>
                    <a:gd name="T47" fmla="*/ 6 h 27"/>
                    <a:gd name="T48" fmla="*/ 0 w 25"/>
                    <a:gd name="T49" fmla="*/ 6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 h="27">
                      <a:moveTo>
                        <a:pt x="0" y="10"/>
                      </a:moveTo>
                      <a:cubicBezTo>
                        <a:pt x="1" y="12"/>
                        <a:pt x="0" y="15"/>
                        <a:pt x="1" y="14"/>
                      </a:cubicBezTo>
                      <a:cubicBezTo>
                        <a:pt x="2" y="14"/>
                        <a:pt x="1" y="20"/>
                        <a:pt x="3" y="19"/>
                      </a:cubicBezTo>
                      <a:cubicBezTo>
                        <a:pt x="4" y="19"/>
                        <a:pt x="4" y="23"/>
                        <a:pt x="5" y="22"/>
                      </a:cubicBezTo>
                      <a:cubicBezTo>
                        <a:pt x="7" y="21"/>
                        <a:pt x="7" y="26"/>
                        <a:pt x="9" y="24"/>
                      </a:cubicBezTo>
                      <a:cubicBezTo>
                        <a:pt x="10" y="23"/>
                        <a:pt x="11" y="27"/>
                        <a:pt x="12" y="24"/>
                      </a:cubicBezTo>
                      <a:cubicBezTo>
                        <a:pt x="13" y="22"/>
                        <a:pt x="14" y="24"/>
                        <a:pt x="15" y="22"/>
                      </a:cubicBezTo>
                      <a:cubicBezTo>
                        <a:pt x="15" y="21"/>
                        <a:pt x="17" y="23"/>
                        <a:pt x="17" y="20"/>
                      </a:cubicBezTo>
                      <a:cubicBezTo>
                        <a:pt x="17" y="19"/>
                        <a:pt x="19" y="19"/>
                        <a:pt x="20" y="17"/>
                      </a:cubicBezTo>
                      <a:cubicBezTo>
                        <a:pt x="20" y="15"/>
                        <a:pt x="22" y="15"/>
                        <a:pt x="22" y="13"/>
                      </a:cubicBezTo>
                      <a:cubicBezTo>
                        <a:pt x="22" y="11"/>
                        <a:pt x="24" y="10"/>
                        <a:pt x="24" y="7"/>
                      </a:cubicBezTo>
                      <a:cubicBezTo>
                        <a:pt x="24" y="6"/>
                        <a:pt x="25" y="4"/>
                        <a:pt x="25" y="1"/>
                      </a:cubicBezTo>
                      <a:cubicBezTo>
                        <a:pt x="25" y="1"/>
                        <a:pt x="25" y="0"/>
                        <a:pt x="25" y="0"/>
                      </a:cubicBezTo>
                      <a:cubicBezTo>
                        <a:pt x="25" y="1"/>
                        <a:pt x="24" y="2"/>
                        <a:pt x="25" y="3"/>
                      </a:cubicBezTo>
                      <a:cubicBezTo>
                        <a:pt x="25" y="6"/>
                        <a:pt x="23" y="6"/>
                        <a:pt x="23" y="8"/>
                      </a:cubicBezTo>
                      <a:cubicBezTo>
                        <a:pt x="22" y="11"/>
                        <a:pt x="21" y="11"/>
                        <a:pt x="20" y="13"/>
                      </a:cubicBezTo>
                      <a:cubicBezTo>
                        <a:pt x="20" y="15"/>
                        <a:pt x="18" y="14"/>
                        <a:pt x="18" y="16"/>
                      </a:cubicBezTo>
                      <a:cubicBezTo>
                        <a:pt x="17" y="18"/>
                        <a:pt x="16" y="17"/>
                        <a:pt x="15" y="18"/>
                      </a:cubicBezTo>
                      <a:cubicBezTo>
                        <a:pt x="15" y="20"/>
                        <a:pt x="13" y="18"/>
                        <a:pt x="13" y="19"/>
                      </a:cubicBezTo>
                      <a:cubicBezTo>
                        <a:pt x="12" y="22"/>
                        <a:pt x="11" y="19"/>
                        <a:pt x="10" y="20"/>
                      </a:cubicBezTo>
                      <a:cubicBezTo>
                        <a:pt x="8" y="22"/>
                        <a:pt x="7" y="17"/>
                        <a:pt x="6" y="18"/>
                      </a:cubicBezTo>
                      <a:cubicBezTo>
                        <a:pt x="4" y="19"/>
                        <a:pt x="5" y="15"/>
                        <a:pt x="4" y="15"/>
                      </a:cubicBezTo>
                      <a:cubicBezTo>
                        <a:pt x="2" y="15"/>
                        <a:pt x="3" y="12"/>
                        <a:pt x="2" y="11"/>
                      </a:cubicBezTo>
                      <a:cubicBezTo>
                        <a:pt x="2" y="10"/>
                        <a:pt x="1" y="10"/>
                        <a:pt x="1" y="10"/>
                      </a:cubicBezTo>
                      <a:lnTo>
                        <a:pt x="0" y="10"/>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3" name="Freeform 11834">
                  <a:extLst>
                    <a:ext uri="{FF2B5EF4-FFF2-40B4-BE49-F238E27FC236}">
                      <a16:creationId xmlns:a16="http://schemas.microsoft.com/office/drawing/2014/main" id="{0674826B-F343-5B56-BD02-C504DB7EACD5}"/>
                    </a:ext>
                  </a:extLst>
                </p:cNvPr>
                <p:cNvSpPr>
                  <a:spLocks/>
                </p:cNvSpPr>
                <p:nvPr/>
              </p:nvSpPr>
              <p:spPr bwMode="auto">
                <a:xfrm>
                  <a:off x="4606" y="2462"/>
                  <a:ext cx="1" cy="3"/>
                </a:xfrm>
                <a:custGeom>
                  <a:avLst/>
                  <a:gdLst>
                    <a:gd name="T0" fmla="*/ 1 w 1"/>
                    <a:gd name="T1" fmla="*/ 0 h 3"/>
                    <a:gd name="T2" fmla="*/ 1 w 1"/>
                    <a:gd name="T3" fmla="*/ 3 h 3"/>
                    <a:gd name="T4" fmla="*/ 0 w 1"/>
                    <a:gd name="T5" fmla="*/ 2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0" y="0"/>
                        <a:pt x="1" y="2"/>
                        <a:pt x="1" y="3"/>
                      </a:cubicBezTo>
                      <a:cubicBezTo>
                        <a:pt x="0" y="3"/>
                        <a:pt x="0" y="3"/>
                        <a:pt x="0" y="2"/>
                      </a:cubicBezTo>
                      <a:cubicBezTo>
                        <a:pt x="0"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4" name="Freeform 11835">
                  <a:extLst>
                    <a:ext uri="{FF2B5EF4-FFF2-40B4-BE49-F238E27FC236}">
                      <a16:creationId xmlns:a16="http://schemas.microsoft.com/office/drawing/2014/main" id="{8EE7C124-8F7C-6B94-A915-5011D23D2245}"/>
                    </a:ext>
                  </a:extLst>
                </p:cNvPr>
                <p:cNvSpPr>
                  <a:spLocks/>
                </p:cNvSpPr>
                <p:nvPr/>
              </p:nvSpPr>
              <p:spPr bwMode="auto">
                <a:xfrm>
                  <a:off x="4604" y="2457"/>
                  <a:ext cx="2" cy="4"/>
                </a:xfrm>
                <a:custGeom>
                  <a:avLst/>
                  <a:gdLst>
                    <a:gd name="T0" fmla="*/ 2 w 2"/>
                    <a:gd name="T1" fmla="*/ 0 h 4"/>
                    <a:gd name="T2" fmla="*/ 0 w 2"/>
                    <a:gd name="T3" fmla="*/ 4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2" y="2"/>
                        <a:pt x="1" y="4"/>
                        <a:pt x="0" y="4"/>
                      </a:cubicBezTo>
                      <a:cubicBezTo>
                        <a:pt x="0" y="3"/>
                        <a:pt x="1"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5" name="Freeform 11836">
                  <a:extLst>
                    <a:ext uri="{FF2B5EF4-FFF2-40B4-BE49-F238E27FC236}">
                      <a16:creationId xmlns:a16="http://schemas.microsoft.com/office/drawing/2014/main" id="{24489336-6E6F-F7E8-37F8-2474C8F5E92E}"/>
                    </a:ext>
                  </a:extLst>
                </p:cNvPr>
                <p:cNvSpPr>
                  <a:spLocks/>
                </p:cNvSpPr>
                <p:nvPr/>
              </p:nvSpPr>
              <p:spPr bwMode="auto">
                <a:xfrm>
                  <a:off x="4602" y="2465"/>
                  <a:ext cx="2" cy="4"/>
                </a:xfrm>
                <a:custGeom>
                  <a:avLst/>
                  <a:gdLst>
                    <a:gd name="T0" fmla="*/ 1 w 3"/>
                    <a:gd name="T1" fmla="*/ 1 h 5"/>
                    <a:gd name="T2" fmla="*/ 1 w 3"/>
                    <a:gd name="T3" fmla="*/ 1 h 5"/>
                    <a:gd name="T4" fmla="*/ 0 w 3"/>
                    <a:gd name="T5" fmla="*/ 2 h 5"/>
                    <a:gd name="T6" fmla="*/ 1 w 3"/>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2" y="1"/>
                      </a:moveTo>
                      <a:cubicBezTo>
                        <a:pt x="3" y="1"/>
                        <a:pt x="1" y="0"/>
                        <a:pt x="1" y="1"/>
                      </a:cubicBezTo>
                      <a:cubicBezTo>
                        <a:pt x="0" y="1"/>
                        <a:pt x="0" y="4"/>
                        <a:pt x="0" y="5"/>
                      </a:cubicBezTo>
                      <a:cubicBezTo>
                        <a:pt x="1" y="4"/>
                        <a:pt x="1"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6" name="Freeform 11837">
                  <a:extLst>
                    <a:ext uri="{FF2B5EF4-FFF2-40B4-BE49-F238E27FC236}">
                      <a16:creationId xmlns:a16="http://schemas.microsoft.com/office/drawing/2014/main" id="{34C8B968-8433-9120-5856-C13724D93D11}"/>
                    </a:ext>
                  </a:extLst>
                </p:cNvPr>
                <p:cNvSpPr>
                  <a:spLocks/>
                </p:cNvSpPr>
                <p:nvPr/>
              </p:nvSpPr>
              <p:spPr bwMode="auto">
                <a:xfrm>
                  <a:off x="4600" y="2458"/>
                  <a:ext cx="1" cy="6"/>
                </a:xfrm>
                <a:custGeom>
                  <a:avLst/>
                  <a:gdLst>
                    <a:gd name="T0" fmla="*/ 1 w 2"/>
                    <a:gd name="T1" fmla="*/ 0 h 7"/>
                    <a:gd name="T2" fmla="*/ 1 w 2"/>
                    <a:gd name="T3" fmla="*/ 3 h 7"/>
                    <a:gd name="T4" fmla="*/ 0 w 2"/>
                    <a:gd name="T5" fmla="*/ 3 h 7"/>
                    <a:gd name="T6" fmla="*/ 1 w 2"/>
                    <a:gd name="T7" fmla="*/ 3 h 7"/>
                    <a:gd name="T8" fmla="*/ 1 w 2"/>
                    <a:gd name="T9" fmla="*/ 0 h 7"/>
                    <a:gd name="T10" fmla="*/ 1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2" y="0"/>
                      </a:moveTo>
                      <a:cubicBezTo>
                        <a:pt x="2" y="1"/>
                        <a:pt x="2" y="2"/>
                        <a:pt x="2" y="3"/>
                      </a:cubicBezTo>
                      <a:cubicBezTo>
                        <a:pt x="2" y="3"/>
                        <a:pt x="0" y="7"/>
                        <a:pt x="0" y="6"/>
                      </a:cubicBezTo>
                      <a:cubicBezTo>
                        <a:pt x="0" y="5"/>
                        <a:pt x="1" y="5"/>
                        <a:pt x="1" y="4"/>
                      </a:cubicBezTo>
                      <a:cubicBezTo>
                        <a:pt x="1" y="3"/>
                        <a:pt x="2" y="1"/>
                        <a:pt x="2"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7" name="Freeform 11838">
                  <a:extLst>
                    <a:ext uri="{FF2B5EF4-FFF2-40B4-BE49-F238E27FC236}">
                      <a16:creationId xmlns:a16="http://schemas.microsoft.com/office/drawing/2014/main" id="{DEB557A7-382C-9D26-54A7-BFCE4566B306}"/>
                    </a:ext>
                  </a:extLst>
                </p:cNvPr>
                <p:cNvSpPr>
                  <a:spLocks/>
                </p:cNvSpPr>
                <p:nvPr/>
              </p:nvSpPr>
              <p:spPr bwMode="auto">
                <a:xfrm>
                  <a:off x="4603" y="2454"/>
                  <a:ext cx="1" cy="3"/>
                </a:xfrm>
                <a:custGeom>
                  <a:avLst/>
                  <a:gdLst>
                    <a:gd name="T0" fmla="*/ 1 w 2"/>
                    <a:gd name="T1" fmla="*/ 2 h 4"/>
                    <a:gd name="T2" fmla="*/ 0 w 2"/>
                    <a:gd name="T3" fmla="*/ 2 h 4"/>
                    <a:gd name="T4" fmla="*/ 1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2"/>
                      </a:moveTo>
                      <a:cubicBezTo>
                        <a:pt x="2" y="0"/>
                        <a:pt x="0" y="2"/>
                        <a:pt x="0" y="4"/>
                      </a:cubicBezTo>
                      <a:cubicBezTo>
                        <a:pt x="0" y="3"/>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8" name="Freeform 11839">
                  <a:extLst>
                    <a:ext uri="{FF2B5EF4-FFF2-40B4-BE49-F238E27FC236}">
                      <a16:creationId xmlns:a16="http://schemas.microsoft.com/office/drawing/2014/main" id="{38790A8B-7664-4A34-5BE4-1F9BD6F939CF}"/>
                    </a:ext>
                  </a:extLst>
                </p:cNvPr>
                <p:cNvSpPr>
                  <a:spLocks/>
                </p:cNvSpPr>
                <p:nvPr/>
              </p:nvSpPr>
              <p:spPr bwMode="auto">
                <a:xfrm>
                  <a:off x="4600" y="2473"/>
                  <a:ext cx="3" cy="6"/>
                </a:xfrm>
                <a:custGeom>
                  <a:avLst/>
                  <a:gdLst>
                    <a:gd name="T0" fmla="*/ 2 w 3"/>
                    <a:gd name="T1" fmla="*/ 0 h 7"/>
                    <a:gd name="T2" fmla="*/ 0 w 3"/>
                    <a:gd name="T3" fmla="*/ 3 h 7"/>
                    <a:gd name="T4" fmla="*/ 2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2" y="0"/>
                      </a:moveTo>
                      <a:cubicBezTo>
                        <a:pt x="3" y="0"/>
                        <a:pt x="1" y="7"/>
                        <a:pt x="0" y="4"/>
                      </a:cubicBezTo>
                      <a:cubicBezTo>
                        <a:pt x="1" y="3"/>
                        <a:pt x="3"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59" name="Freeform 11840">
                  <a:extLst>
                    <a:ext uri="{FF2B5EF4-FFF2-40B4-BE49-F238E27FC236}">
                      <a16:creationId xmlns:a16="http://schemas.microsoft.com/office/drawing/2014/main" id="{ADD7C8EA-3834-0BDB-6F59-853BB0F39024}"/>
                    </a:ext>
                  </a:extLst>
                </p:cNvPr>
                <p:cNvSpPr>
                  <a:spLocks/>
                </p:cNvSpPr>
                <p:nvPr/>
              </p:nvSpPr>
              <p:spPr bwMode="auto">
                <a:xfrm>
                  <a:off x="4598" y="2468"/>
                  <a:ext cx="2" cy="5"/>
                </a:xfrm>
                <a:custGeom>
                  <a:avLst/>
                  <a:gdLst>
                    <a:gd name="T0" fmla="*/ 2 w 2"/>
                    <a:gd name="T1" fmla="*/ 2 h 6"/>
                    <a:gd name="T2" fmla="*/ 0 w 2"/>
                    <a:gd name="T3" fmla="*/ 3 h 6"/>
                    <a:gd name="T4" fmla="*/ 0 w 2"/>
                    <a:gd name="T5" fmla="*/ 3 h 6"/>
                    <a:gd name="T6" fmla="*/ 1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0" y="5"/>
                        <a:pt x="0" y="6"/>
                      </a:cubicBezTo>
                      <a:cubicBezTo>
                        <a:pt x="0" y="6"/>
                        <a:pt x="0" y="5"/>
                        <a:pt x="0" y="4"/>
                      </a:cubicBezTo>
                      <a:cubicBezTo>
                        <a:pt x="1" y="3"/>
                        <a:pt x="1" y="2"/>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0" name="Freeform 11841">
                  <a:extLst>
                    <a:ext uri="{FF2B5EF4-FFF2-40B4-BE49-F238E27FC236}">
                      <a16:creationId xmlns:a16="http://schemas.microsoft.com/office/drawing/2014/main" id="{F04F9448-019B-D945-0D77-4B0AE9012E29}"/>
                    </a:ext>
                  </a:extLst>
                </p:cNvPr>
                <p:cNvSpPr>
                  <a:spLocks/>
                </p:cNvSpPr>
                <p:nvPr/>
              </p:nvSpPr>
              <p:spPr bwMode="auto">
                <a:xfrm>
                  <a:off x="4595" y="2462"/>
                  <a:ext cx="2" cy="5"/>
                </a:xfrm>
                <a:custGeom>
                  <a:avLst/>
                  <a:gdLst>
                    <a:gd name="T0" fmla="*/ 1 w 3"/>
                    <a:gd name="T1" fmla="*/ 0 h 5"/>
                    <a:gd name="T2" fmla="*/ 0 w 3"/>
                    <a:gd name="T3" fmla="*/ 5 h 5"/>
                    <a:gd name="T4" fmla="*/ 1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3" y="2"/>
                        <a:pt x="1" y="5"/>
                        <a:pt x="0" y="5"/>
                      </a:cubicBezTo>
                      <a:cubicBezTo>
                        <a:pt x="1" y="4"/>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1" name="Freeform 11842">
                  <a:extLst>
                    <a:ext uri="{FF2B5EF4-FFF2-40B4-BE49-F238E27FC236}">
                      <a16:creationId xmlns:a16="http://schemas.microsoft.com/office/drawing/2014/main" id="{99A07913-70F7-2C57-7A15-98861A8FCB3B}"/>
                    </a:ext>
                  </a:extLst>
                </p:cNvPr>
                <p:cNvSpPr>
                  <a:spLocks/>
                </p:cNvSpPr>
                <p:nvPr/>
              </p:nvSpPr>
              <p:spPr bwMode="auto">
                <a:xfrm>
                  <a:off x="4598" y="2457"/>
                  <a:ext cx="1" cy="3"/>
                </a:xfrm>
                <a:custGeom>
                  <a:avLst/>
                  <a:gdLst>
                    <a:gd name="T0" fmla="*/ 1 w 1"/>
                    <a:gd name="T1" fmla="*/ 1 h 4"/>
                    <a:gd name="T2" fmla="*/ 0 w 1"/>
                    <a:gd name="T3" fmla="*/ 2 h 4"/>
                    <a:gd name="T4" fmla="*/ 1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1" y="1"/>
                      </a:moveTo>
                      <a:cubicBezTo>
                        <a:pt x="1" y="0"/>
                        <a:pt x="0" y="2"/>
                        <a:pt x="0" y="4"/>
                      </a:cubicBezTo>
                      <a:cubicBezTo>
                        <a:pt x="0"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2" name="Freeform 11843">
                  <a:extLst>
                    <a:ext uri="{FF2B5EF4-FFF2-40B4-BE49-F238E27FC236}">
                      <a16:creationId xmlns:a16="http://schemas.microsoft.com/office/drawing/2014/main" id="{8C243899-3043-A5D0-02DA-D79405AFD834}"/>
                    </a:ext>
                  </a:extLst>
                </p:cNvPr>
                <p:cNvSpPr>
                  <a:spLocks/>
                </p:cNvSpPr>
                <p:nvPr/>
              </p:nvSpPr>
              <p:spPr bwMode="auto">
                <a:xfrm>
                  <a:off x="4595" y="2476"/>
                  <a:ext cx="3" cy="3"/>
                </a:xfrm>
                <a:custGeom>
                  <a:avLst/>
                  <a:gdLst>
                    <a:gd name="T0" fmla="*/ 3 w 3"/>
                    <a:gd name="T1" fmla="*/ 0 h 4"/>
                    <a:gd name="T2" fmla="*/ 1 w 3"/>
                    <a:gd name="T3" fmla="*/ 1 h 4"/>
                    <a:gd name="T4" fmla="*/ 3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3" y="0"/>
                      </a:moveTo>
                      <a:cubicBezTo>
                        <a:pt x="3" y="2"/>
                        <a:pt x="0" y="4"/>
                        <a:pt x="1" y="1"/>
                      </a:cubicBezTo>
                      <a:cubicBezTo>
                        <a:pt x="1" y="2"/>
                        <a:pt x="2" y="2"/>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3" name="Freeform 11844">
                  <a:extLst>
                    <a:ext uri="{FF2B5EF4-FFF2-40B4-BE49-F238E27FC236}">
                      <a16:creationId xmlns:a16="http://schemas.microsoft.com/office/drawing/2014/main" id="{69981405-9FCF-8C75-CA98-679F6091801E}"/>
                    </a:ext>
                  </a:extLst>
                </p:cNvPr>
                <p:cNvSpPr>
                  <a:spLocks/>
                </p:cNvSpPr>
                <p:nvPr/>
              </p:nvSpPr>
              <p:spPr bwMode="auto">
                <a:xfrm>
                  <a:off x="4594" y="2471"/>
                  <a:ext cx="1" cy="5"/>
                </a:xfrm>
                <a:custGeom>
                  <a:avLst/>
                  <a:gdLst>
                    <a:gd name="T0" fmla="*/ 1 w 2"/>
                    <a:gd name="T1" fmla="*/ 0 h 6"/>
                    <a:gd name="T2" fmla="*/ 1 w 2"/>
                    <a:gd name="T3" fmla="*/ 3 h 6"/>
                    <a:gd name="T4" fmla="*/ 0 w 2"/>
                    <a:gd name="T5" fmla="*/ 3 h 6"/>
                    <a:gd name="T6" fmla="*/ 1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0"/>
                      </a:moveTo>
                      <a:cubicBezTo>
                        <a:pt x="1" y="0"/>
                        <a:pt x="0" y="4"/>
                        <a:pt x="1" y="6"/>
                      </a:cubicBezTo>
                      <a:cubicBezTo>
                        <a:pt x="0" y="5"/>
                        <a:pt x="0" y="4"/>
                        <a:pt x="0" y="4"/>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4" name="Freeform 11845">
                  <a:extLst>
                    <a:ext uri="{FF2B5EF4-FFF2-40B4-BE49-F238E27FC236}">
                      <a16:creationId xmlns:a16="http://schemas.microsoft.com/office/drawing/2014/main" id="{1B451B44-EDD4-E55B-7BC8-EB3CFD50426B}"/>
                    </a:ext>
                  </a:extLst>
                </p:cNvPr>
                <p:cNvSpPr>
                  <a:spLocks/>
                </p:cNvSpPr>
                <p:nvPr/>
              </p:nvSpPr>
              <p:spPr bwMode="auto">
                <a:xfrm>
                  <a:off x="4592" y="2468"/>
                  <a:ext cx="1" cy="4"/>
                </a:xfrm>
                <a:custGeom>
                  <a:avLst/>
                  <a:gdLst>
                    <a:gd name="T0" fmla="*/ 1 w 1"/>
                    <a:gd name="T1" fmla="*/ 0 h 5"/>
                    <a:gd name="T2" fmla="*/ 1 w 1"/>
                    <a:gd name="T3" fmla="*/ 2 h 5"/>
                    <a:gd name="T4" fmla="*/ 1 w 1"/>
                    <a:gd name="T5" fmla="*/ 0 h 5"/>
                    <a:gd name="T6" fmla="*/ 0 60000 65536"/>
                    <a:gd name="T7" fmla="*/ 0 60000 65536"/>
                    <a:gd name="T8" fmla="*/ 0 60000 65536"/>
                  </a:gdLst>
                  <a:ahLst/>
                  <a:cxnLst>
                    <a:cxn ang="T6">
                      <a:pos x="T0" y="T1"/>
                    </a:cxn>
                    <a:cxn ang="T7">
                      <a:pos x="T2" y="T3"/>
                    </a:cxn>
                    <a:cxn ang="T8">
                      <a:pos x="T4" y="T5"/>
                    </a:cxn>
                  </a:cxnLst>
                  <a:rect l="0" t="0" r="r" b="b"/>
                  <a:pathLst>
                    <a:path w="1" h="5">
                      <a:moveTo>
                        <a:pt x="1" y="0"/>
                      </a:moveTo>
                      <a:cubicBezTo>
                        <a:pt x="1" y="1"/>
                        <a:pt x="0" y="4"/>
                        <a:pt x="1" y="5"/>
                      </a:cubicBezTo>
                      <a:cubicBezTo>
                        <a:pt x="1"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5" name="Freeform 11846">
                  <a:extLst>
                    <a:ext uri="{FF2B5EF4-FFF2-40B4-BE49-F238E27FC236}">
                      <a16:creationId xmlns:a16="http://schemas.microsoft.com/office/drawing/2014/main" id="{12D58705-9313-1930-9BC7-777C81337E66}"/>
                    </a:ext>
                  </a:extLst>
                </p:cNvPr>
                <p:cNvSpPr>
                  <a:spLocks/>
                </p:cNvSpPr>
                <p:nvPr/>
              </p:nvSpPr>
              <p:spPr bwMode="auto">
                <a:xfrm>
                  <a:off x="4859" y="2282"/>
                  <a:ext cx="24" cy="43"/>
                </a:xfrm>
                <a:custGeom>
                  <a:avLst/>
                  <a:gdLst>
                    <a:gd name="T0" fmla="*/ 3 w 29"/>
                    <a:gd name="T1" fmla="*/ 2 h 52"/>
                    <a:gd name="T2" fmla="*/ 2 w 29"/>
                    <a:gd name="T3" fmla="*/ 3 h 52"/>
                    <a:gd name="T4" fmla="*/ 2 w 29"/>
                    <a:gd name="T5" fmla="*/ 6 h 52"/>
                    <a:gd name="T6" fmla="*/ 1 w 29"/>
                    <a:gd name="T7" fmla="*/ 8 h 52"/>
                    <a:gd name="T8" fmla="*/ 2 w 29"/>
                    <a:gd name="T9" fmla="*/ 13 h 52"/>
                    <a:gd name="T10" fmla="*/ 2 w 29"/>
                    <a:gd name="T11" fmla="*/ 15 h 52"/>
                    <a:gd name="T12" fmla="*/ 2 w 29"/>
                    <a:gd name="T13" fmla="*/ 18 h 52"/>
                    <a:gd name="T14" fmla="*/ 4 w 29"/>
                    <a:gd name="T15" fmla="*/ 20 h 52"/>
                    <a:gd name="T16" fmla="*/ 5 w 29"/>
                    <a:gd name="T17" fmla="*/ 22 h 52"/>
                    <a:gd name="T18" fmla="*/ 7 w 29"/>
                    <a:gd name="T19" fmla="*/ 23 h 52"/>
                    <a:gd name="T20" fmla="*/ 9 w 29"/>
                    <a:gd name="T21" fmla="*/ 23 h 52"/>
                    <a:gd name="T22" fmla="*/ 10 w 29"/>
                    <a:gd name="T23" fmla="*/ 22 h 52"/>
                    <a:gd name="T24" fmla="*/ 12 w 29"/>
                    <a:gd name="T25" fmla="*/ 22 h 52"/>
                    <a:gd name="T26" fmla="*/ 12 w 29"/>
                    <a:gd name="T27" fmla="*/ 21 h 52"/>
                    <a:gd name="T28" fmla="*/ 12 w 29"/>
                    <a:gd name="T29" fmla="*/ 18 h 52"/>
                    <a:gd name="T30" fmla="*/ 12 w 29"/>
                    <a:gd name="T31" fmla="*/ 17 h 52"/>
                    <a:gd name="T32" fmla="*/ 12 w 29"/>
                    <a:gd name="T33" fmla="*/ 14 h 52"/>
                    <a:gd name="T34" fmla="*/ 12 w 29"/>
                    <a:gd name="T35" fmla="*/ 12 h 52"/>
                    <a:gd name="T36" fmla="*/ 12 w 29"/>
                    <a:gd name="T37" fmla="*/ 9 h 52"/>
                    <a:gd name="T38" fmla="*/ 11 w 29"/>
                    <a:gd name="T39" fmla="*/ 6 h 52"/>
                    <a:gd name="T40" fmla="*/ 10 w 29"/>
                    <a:gd name="T41" fmla="*/ 4 h 52"/>
                    <a:gd name="T42" fmla="*/ 8 w 29"/>
                    <a:gd name="T43" fmla="*/ 2 h 52"/>
                    <a:gd name="T44" fmla="*/ 6 w 29"/>
                    <a:gd name="T45" fmla="*/ 2 h 52"/>
                    <a:gd name="T46" fmla="*/ 5 w 29"/>
                    <a:gd name="T47" fmla="*/ 2 h 52"/>
                    <a:gd name="T48" fmla="*/ 3 w 29"/>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 h="52">
                      <a:moveTo>
                        <a:pt x="7" y="3"/>
                      </a:moveTo>
                      <a:cubicBezTo>
                        <a:pt x="6" y="6"/>
                        <a:pt x="4" y="4"/>
                        <a:pt x="4" y="7"/>
                      </a:cubicBezTo>
                      <a:cubicBezTo>
                        <a:pt x="4" y="10"/>
                        <a:pt x="1" y="9"/>
                        <a:pt x="2" y="12"/>
                      </a:cubicBezTo>
                      <a:cubicBezTo>
                        <a:pt x="3" y="15"/>
                        <a:pt x="0" y="16"/>
                        <a:pt x="1" y="18"/>
                      </a:cubicBezTo>
                      <a:cubicBezTo>
                        <a:pt x="2" y="21"/>
                        <a:pt x="1" y="25"/>
                        <a:pt x="2" y="28"/>
                      </a:cubicBezTo>
                      <a:cubicBezTo>
                        <a:pt x="3" y="29"/>
                        <a:pt x="2" y="33"/>
                        <a:pt x="4" y="33"/>
                      </a:cubicBezTo>
                      <a:cubicBezTo>
                        <a:pt x="4" y="34"/>
                        <a:pt x="4" y="38"/>
                        <a:pt x="5" y="38"/>
                      </a:cubicBezTo>
                      <a:cubicBezTo>
                        <a:pt x="6" y="39"/>
                        <a:pt x="7" y="43"/>
                        <a:pt x="8" y="42"/>
                      </a:cubicBezTo>
                      <a:cubicBezTo>
                        <a:pt x="9" y="41"/>
                        <a:pt x="10" y="47"/>
                        <a:pt x="11" y="46"/>
                      </a:cubicBezTo>
                      <a:cubicBezTo>
                        <a:pt x="12" y="46"/>
                        <a:pt x="13" y="50"/>
                        <a:pt x="15" y="49"/>
                      </a:cubicBezTo>
                      <a:cubicBezTo>
                        <a:pt x="16" y="47"/>
                        <a:pt x="18" y="52"/>
                        <a:pt x="19" y="49"/>
                      </a:cubicBezTo>
                      <a:cubicBezTo>
                        <a:pt x="20" y="48"/>
                        <a:pt x="22" y="52"/>
                        <a:pt x="22" y="48"/>
                      </a:cubicBezTo>
                      <a:cubicBezTo>
                        <a:pt x="22" y="47"/>
                        <a:pt x="24" y="49"/>
                        <a:pt x="24" y="47"/>
                      </a:cubicBezTo>
                      <a:cubicBezTo>
                        <a:pt x="24" y="45"/>
                        <a:pt x="26" y="47"/>
                        <a:pt x="25" y="44"/>
                      </a:cubicBezTo>
                      <a:cubicBezTo>
                        <a:pt x="25" y="42"/>
                        <a:pt x="27" y="43"/>
                        <a:pt x="27" y="40"/>
                      </a:cubicBezTo>
                      <a:cubicBezTo>
                        <a:pt x="26" y="38"/>
                        <a:pt x="28" y="38"/>
                        <a:pt x="27" y="36"/>
                      </a:cubicBezTo>
                      <a:cubicBezTo>
                        <a:pt x="27" y="34"/>
                        <a:pt x="29" y="32"/>
                        <a:pt x="27" y="30"/>
                      </a:cubicBezTo>
                      <a:cubicBezTo>
                        <a:pt x="27" y="28"/>
                        <a:pt x="28" y="26"/>
                        <a:pt x="27" y="24"/>
                      </a:cubicBezTo>
                      <a:cubicBezTo>
                        <a:pt x="26" y="23"/>
                        <a:pt x="26" y="20"/>
                        <a:pt x="25" y="19"/>
                      </a:cubicBezTo>
                      <a:cubicBezTo>
                        <a:pt x="24" y="17"/>
                        <a:pt x="24" y="13"/>
                        <a:pt x="23" y="12"/>
                      </a:cubicBezTo>
                      <a:cubicBezTo>
                        <a:pt x="21" y="12"/>
                        <a:pt x="21" y="9"/>
                        <a:pt x="20" y="8"/>
                      </a:cubicBezTo>
                      <a:cubicBezTo>
                        <a:pt x="18" y="8"/>
                        <a:pt x="18" y="4"/>
                        <a:pt x="17" y="4"/>
                      </a:cubicBezTo>
                      <a:cubicBezTo>
                        <a:pt x="16" y="5"/>
                        <a:pt x="14" y="2"/>
                        <a:pt x="13" y="3"/>
                      </a:cubicBezTo>
                      <a:cubicBezTo>
                        <a:pt x="12" y="4"/>
                        <a:pt x="10" y="0"/>
                        <a:pt x="10" y="2"/>
                      </a:cubicBezTo>
                      <a:cubicBezTo>
                        <a:pt x="9" y="4"/>
                        <a:pt x="7" y="2"/>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6" name="Freeform 11847">
                  <a:extLst>
                    <a:ext uri="{FF2B5EF4-FFF2-40B4-BE49-F238E27FC236}">
                      <a16:creationId xmlns:a16="http://schemas.microsoft.com/office/drawing/2014/main" id="{BA8217E7-02AB-393B-75C0-FE6523423EEA}"/>
                    </a:ext>
                  </a:extLst>
                </p:cNvPr>
                <p:cNvSpPr>
                  <a:spLocks/>
                </p:cNvSpPr>
                <p:nvPr/>
              </p:nvSpPr>
              <p:spPr bwMode="auto">
                <a:xfrm>
                  <a:off x="4864" y="2285"/>
                  <a:ext cx="19" cy="40"/>
                </a:xfrm>
                <a:custGeom>
                  <a:avLst/>
                  <a:gdLst>
                    <a:gd name="T0" fmla="*/ 1 w 23"/>
                    <a:gd name="T1" fmla="*/ 16 h 48"/>
                    <a:gd name="T2" fmla="*/ 2 w 23"/>
                    <a:gd name="T3" fmla="*/ 17 h 48"/>
                    <a:gd name="T4" fmla="*/ 4 w 23"/>
                    <a:gd name="T5" fmla="*/ 16 h 48"/>
                    <a:gd name="T6" fmla="*/ 5 w 23"/>
                    <a:gd name="T7" fmla="*/ 16 h 48"/>
                    <a:gd name="T8" fmla="*/ 5 w 23"/>
                    <a:gd name="T9" fmla="*/ 15 h 48"/>
                    <a:gd name="T10" fmla="*/ 6 w 23"/>
                    <a:gd name="T11" fmla="*/ 13 h 48"/>
                    <a:gd name="T12" fmla="*/ 6 w 23"/>
                    <a:gd name="T13" fmla="*/ 11 h 48"/>
                    <a:gd name="T14" fmla="*/ 6 w 23"/>
                    <a:gd name="T15" fmla="*/ 8 h 48"/>
                    <a:gd name="T16" fmla="*/ 6 w 23"/>
                    <a:gd name="T17" fmla="*/ 5 h 48"/>
                    <a:gd name="T18" fmla="*/ 5 w 23"/>
                    <a:gd name="T19" fmla="*/ 3 h 48"/>
                    <a:gd name="T20" fmla="*/ 5 w 23"/>
                    <a:gd name="T21" fmla="*/ 0 h 48"/>
                    <a:gd name="T22" fmla="*/ 5 w 23"/>
                    <a:gd name="T23" fmla="*/ 0 h 48"/>
                    <a:gd name="T24" fmla="*/ 7 w 23"/>
                    <a:gd name="T25" fmla="*/ 3 h 48"/>
                    <a:gd name="T26" fmla="*/ 8 w 23"/>
                    <a:gd name="T27" fmla="*/ 4 h 48"/>
                    <a:gd name="T28" fmla="*/ 9 w 23"/>
                    <a:gd name="T29" fmla="*/ 8 h 48"/>
                    <a:gd name="T30" fmla="*/ 10 w 23"/>
                    <a:gd name="T31" fmla="*/ 10 h 48"/>
                    <a:gd name="T32" fmla="*/ 10 w 23"/>
                    <a:gd name="T33" fmla="*/ 13 h 48"/>
                    <a:gd name="T34" fmla="*/ 10 w 23"/>
                    <a:gd name="T35" fmla="*/ 16 h 48"/>
                    <a:gd name="T36" fmla="*/ 10 w 23"/>
                    <a:gd name="T37" fmla="*/ 18 h 48"/>
                    <a:gd name="T38" fmla="*/ 9 w 23"/>
                    <a:gd name="T39" fmla="*/ 19 h 48"/>
                    <a:gd name="T40" fmla="*/ 8 w 23"/>
                    <a:gd name="T41" fmla="*/ 21 h 48"/>
                    <a:gd name="T42" fmla="*/ 7 w 23"/>
                    <a:gd name="T43" fmla="*/ 22 h 48"/>
                    <a:gd name="T44" fmla="*/ 6 w 23"/>
                    <a:gd name="T45" fmla="*/ 23 h 48"/>
                    <a:gd name="T46" fmla="*/ 4 w 23"/>
                    <a:gd name="T47" fmla="*/ 23 h 48"/>
                    <a:gd name="T48" fmla="*/ 2 w 23"/>
                    <a:gd name="T49" fmla="*/ 20 h 48"/>
                    <a:gd name="T50" fmla="*/ 2 w 23"/>
                    <a:gd name="T51" fmla="*/ 19 h 48"/>
                    <a:gd name="T52" fmla="*/ 0 w 23"/>
                    <a:gd name="T53" fmla="*/ 17 h 48"/>
                    <a:gd name="T54" fmla="*/ 1 w 23"/>
                    <a:gd name="T55" fmla="*/ 16 h 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3" h="48">
                      <a:moveTo>
                        <a:pt x="1" y="34"/>
                      </a:moveTo>
                      <a:cubicBezTo>
                        <a:pt x="2" y="33"/>
                        <a:pt x="4" y="38"/>
                        <a:pt x="5" y="35"/>
                      </a:cubicBezTo>
                      <a:cubicBezTo>
                        <a:pt x="5" y="34"/>
                        <a:pt x="8" y="37"/>
                        <a:pt x="8" y="34"/>
                      </a:cubicBezTo>
                      <a:cubicBezTo>
                        <a:pt x="8" y="33"/>
                        <a:pt x="10" y="34"/>
                        <a:pt x="10" y="32"/>
                      </a:cubicBezTo>
                      <a:cubicBezTo>
                        <a:pt x="10" y="31"/>
                        <a:pt x="12" y="32"/>
                        <a:pt x="11" y="30"/>
                      </a:cubicBezTo>
                      <a:cubicBezTo>
                        <a:pt x="11" y="28"/>
                        <a:pt x="13" y="28"/>
                        <a:pt x="13" y="26"/>
                      </a:cubicBezTo>
                      <a:cubicBezTo>
                        <a:pt x="12" y="24"/>
                        <a:pt x="14" y="24"/>
                        <a:pt x="13" y="21"/>
                      </a:cubicBezTo>
                      <a:cubicBezTo>
                        <a:pt x="13" y="19"/>
                        <a:pt x="15" y="18"/>
                        <a:pt x="13" y="16"/>
                      </a:cubicBezTo>
                      <a:cubicBezTo>
                        <a:pt x="13" y="14"/>
                        <a:pt x="14" y="12"/>
                        <a:pt x="13" y="10"/>
                      </a:cubicBezTo>
                      <a:cubicBezTo>
                        <a:pt x="12" y="8"/>
                        <a:pt x="12" y="6"/>
                        <a:pt x="11" y="5"/>
                      </a:cubicBezTo>
                      <a:cubicBezTo>
                        <a:pt x="10" y="4"/>
                        <a:pt x="10" y="2"/>
                        <a:pt x="10" y="0"/>
                      </a:cubicBezTo>
                      <a:cubicBezTo>
                        <a:pt x="11" y="0"/>
                        <a:pt x="11" y="0"/>
                        <a:pt x="11" y="0"/>
                      </a:cubicBezTo>
                      <a:cubicBezTo>
                        <a:pt x="12" y="0"/>
                        <a:pt x="12" y="4"/>
                        <a:pt x="14" y="4"/>
                      </a:cubicBezTo>
                      <a:cubicBezTo>
                        <a:pt x="15" y="5"/>
                        <a:pt x="15" y="8"/>
                        <a:pt x="17" y="8"/>
                      </a:cubicBezTo>
                      <a:cubicBezTo>
                        <a:pt x="18" y="9"/>
                        <a:pt x="18" y="13"/>
                        <a:pt x="19" y="15"/>
                      </a:cubicBezTo>
                      <a:cubicBezTo>
                        <a:pt x="20" y="16"/>
                        <a:pt x="20" y="19"/>
                        <a:pt x="21" y="20"/>
                      </a:cubicBezTo>
                      <a:cubicBezTo>
                        <a:pt x="22" y="22"/>
                        <a:pt x="21" y="24"/>
                        <a:pt x="21" y="26"/>
                      </a:cubicBezTo>
                      <a:cubicBezTo>
                        <a:pt x="23" y="28"/>
                        <a:pt x="21" y="30"/>
                        <a:pt x="21" y="32"/>
                      </a:cubicBezTo>
                      <a:cubicBezTo>
                        <a:pt x="22" y="34"/>
                        <a:pt x="20" y="34"/>
                        <a:pt x="21" y="36"/>
                      </a:cubicBezTo>
                      <a:cubicBezTo>
                        <a:pt x="21" y="39"/>
                        <a:pt x="19" y="38"/>
                        <a:pt x="19" y="40"/>
                      </a:cubicBezTo>
                      <a:cubicBezTo>
                        <a:pt x="20" y="43"/>
                        <a:pt x="18" y="41"/>
                        <a:pt x="18" y="43"/>
                      </a:cubicBezTo>
                      <a:cubicBezTo>
                        <a:pt x="18" y="45"/>
                        <a:pt x="16" y="43"/>
                        <a:pt x="16" y="44"/>
                      </a:cubicBezTo>
                      <a:cubicBezTo>
                        <a:pt x="16" y="48"/>
                        <a:pt x="14" y="44"/>
                        <a:pt x="13" y="45"/>
                      </a:cubicBezTo>
                      <a:cubicBezTo>
                        <a:pt x="12" y="48"/>
                        <a:pt x="10" y="43"/>
                        <a:pt x="9" y="45"/>
                      </a:cubicBezTo>
                      <a:cubicBezTo>
                        <a:pt x="7" y="46"/>
                        <a:pt x="6" y="42"/>
                        <a:pt x="5" y="42"/>
                      </a:cubicBezTo>
                      <a:cubicBezTo>
                        <a:pt x="4" y="43"/>
                        <a:pt x="3" y="37"/>
                        <a:pt x="2" y="38"/>
                      </a:cubicBezTo>
                      <a:cubicBezTo>
                        <a:pt x="1" y="39"/>
                        <a:pt x="0" y="36"/>
                        <a:pt x="0" y="35"/>
                      </a:cubicBezTo>
                      <a:lnTo>
                        <a:pt x="1" y="34"/>
                      </a:ln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7" name="Freeform 11848">
                  <a:extLst>
                    <a:ext uri="{FF2B5EF4-FFF2-40B4-BE49-F238E27FC236}">
                      <a16:creationId xmlns:a16="http://schemas.microsoft.com/office/drawing/2014/main" id="{3BC88CC9-AA42-0B61-A345-E0AF4950D03C}"/>
                    </a:ext>
                  </a:extLst>
                </p:cNvPr>
                <p:cNvSpPr>
                  <a:spLocks/>
                </p:cNvSpPr>
                <p:nvPr/>
              </p:nvSpPr>
              <p:spPr bwMode="auto">
                <a:xfrm>
                  <a:off x="4864" y="2300"/>
                  <a:ext cx="19" cy="25"/>
                </a:xfrm>
                <a:custGeom>
                  <a:avLst/>
                  <a:gdLst>
                    <a:gd name="T0" fmla="*/ 0 w 23"/>
                    <a:gd name="T1" fmla="*/ 8 h 30"/>
                    <a:gd name="T2" fmla="*/ 2 w 23"/>
                    <a:gd name="T3" fmla="*/ 10 h 30"/>
                    <a:gd name="T4" fmla="*/ 2 w 23"/>
                    <a:gd name="T5" fmla="*/ 12 h 30"/>
                    <a:gd name="T6" fmla="*/ 4 w 23"/>
                    <a:gd name="T7" fmla="*/ 13 h 30"/>
                    <a:gd name="T8" fmla="*/ 6 w 23"/>
                    <a:gd name="T9" fmla="*/ 13 h 30"/>
                    <a:gd name="T10" fmla="*/ 7 w 23"/>
                    <a:gd name="T11" fmla="*/ 13 h 30"/>
                    <a:gd name="T12" fmla="*/ 8 w 23"/>
                    <a:gd name="T13" fmla="*/ 13 h 30"/>
                    <a:gd name="T14" fmla="*/ 9 w 23"/>
                    <a:gd name="T15" fmla="*/ 11 h 30"/>
                    <a:gd name="T16" fmla="*/ 10 w 23"/>
                    <a:gd name="T17" fmla="*/ 9 h 30"/>
                    <a:gd name="T18" fmla="*/ 10 w 23"/>
                    <a:gd name="T19" fmla="*/ 7 h 30"/>
                    <a:gd name="T20" fmla="*/ 10 w 23"/>
                    <a:gd name="T21" fmla="*/ 4 h 30"/>
                    <a:gd name="T22" fmla="*/ 10 w 23"/>
                    <a:gd name="T23" fmla="*/ 2 h 30"/>
                    <a:gd name="T24" fmla="*/ 10 w 23"/>
                    <a:gd name="T25" fmla="*/ 0 h 30"/>
                    <a:gd name="T26" fmla="*/ 10 w 23"/>
                    <a:gd name="T27" fmla="*/ 3 h 30"/>
                    <a:gd name="T28" fmla="*/ 10 w 23"/>
                    <a:gd name="T29" fmla="*/ 5 h 30"/>
                    <a:gd name="T30" fmla="*/ 10 w 23"/>
                    <a:gd name="T31" fmla="*/ 7 h 30"/>
                    <a:gd name="T32" fmla="*/ 8 w 23"/>
                    <a:gd name="T33" fmla="*/ 9 h 30"/>
                    <a:gd name="T34" fmla="*/ 8 w 23"/>
                    <a:gd name="T35" fmla="*/ 10 h 30"/>
                    <a:gd name="T36" fmla="*/ 7 w 23"/>
                    <a:gd name="T37" fmla="*/ 11 h 30"/>
                    <a:gd name="T38" fmla="*/ 6 w 23"/>
                    <a:gd name="T39" fmla="*/ 11 h 30"/>
                    <a:gd name="T40" fmla="*/ 4 w 23"/>
                    <a:gd name="T41" fmla="*/ 11 h 30"/>
                    <a:gd name="T42" fmla="*/ 2 w 23"/>
                    <a:gd name="T43" fmla="*/ 10 h 30"/>
                    <a:gd name="T44" fmla="*/ 2 w 23"/>
                    <a:gd name="T45" fmla="*/ 8 h 30"/>
                    <a:gd name="T46" fmla="*/ 1 w 23"/>
                    <a:gd name="T47" fmla="*/ 8 h 30"/>
                    <a:gd name="T48" fmla="*/ 0 w 23"/>
                    <a:gd name="T49" fmla="*/ 8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 h="30">
                      <a:moveTo>
                        <a:pt x="0" y="17"/>
                      </a:moveTo>
                      <a:cubicBezTo>
                        <a:pt x="0" y="18"/>
                        <a:pt x="1" y="21"/>
                        <a:pt x="2" y="20"/>
                      </a:cubicBezTo>
                      <a:cubicBezTo>
                        <a:pt x="3" y="19"/>
                        <a:pt x="4" y="25"/>
                        <a:pt x="5" y="24"/>
                      </a:cubicBezTo>
                      <a:cubicBezTo>
                        <a:pt x="6" y="24"/>
                        <a:pt x="7" y="28"/>
                        <a:pt x="9" y="27"/>
                      </a:cubicBezTo>
                      <a:cubicBezTo>
                        <a:pt x="10" y="25"/>
                        <a:pt x="12" y="30"/>
                        <a:pt x="13" y="27"/>
                      </a:cubicBezTo>
                      <a:cubicBezTo>
                        <a:pt x="14" y="26"/>
                        <a:pt x="16" y="30"/>
                        <a:pt x="16" y="26"/>
                      </a:cubicBezTo>
                      <a:cubicBezTo>
                        <a:pt x="16" y="25"/>
                        <a:pt x="18" y="27"/>
                        <a:pt x="18" y="25"/>
                      </a:cubicBezTo>
                      <a:cubicBezTo>
                        <a:pt x="18" y="23"/>
                        <a:pt x="20" y="25"/>
                        <a:pt x="19" y="22"/>
                      </a:cubicBezTo>
                      <a:cubicBezTo>
                        <a:pt x="19" y="20"/>
                        <a:pt x="21" y="21"/>
                        <a:pt x="21" y="18"/>
                      </a:cubicBezTo>
                      <a:cubicBezTo>
                        <a:pt x="20" y="16"/>
                        <a:pt x="22" y="16"/>
                        <a:pt x="21" y="14"/>
                      </a:cubicBezTo>
                      <a:cubicBezTo>
                        <a:pt x="21" y="12"/>
                        <a:pt x="23" y="10"/>
                        <a:pt x="21" y="8"/>
                      </a:cubicBezTo>
                      <a:cubicBezTo>
                        <a:pt x="21" y="6"/>
                        <a:pt x="22" y="4"/>
                        <a:pt x="21" y="2"/>
                      </a:cubicBezTo>
                      <a:cubicBezTo>
                        <a:pt x="20" y="1"/>
                        <a:pt x="20" y="1"/>
                        <a:pt x="20" y="0"/>
                      </a:cubicBezTo>
                      <a:cubicBezTo>
                        <a:pt x="20" y="2"/>
                        <a:pt x="20" y="3"/>
                        <a:pt x="21" y="4"/>
                      </a:cubicBezTo>
                      <a:cubicBezTo>
                        <a:pt x="22" y="6"/>
                        <a:pt x="20" y="7"/>
                        <a:pt x="21" y="9"/>
                      </a:cubicBezTo>
                      <a:cubicBezTo>
                        <a:pt x="21" y="12"/>
                        <a:pt x="20" y="12"/>
                        <a:pt x="20" y="14"/>
                      </a:cubicBezTo>
                      <a:cubicBezTo>
                        <a:pt x="20" y="16"/>
                        <a:pt x="18" y="16"/>
                        <a:pt x="18" y="18"/>
                      </a:cubicBezTo>
                      <a:cubicBezTo>
                        <a:pt x="19" y="20"/>
                        <a:pt x="17" y="19"/>
                        <a:pt x="17" y="20"/>
                      </a:cubicBezTo>
                      <a:cubicBezTo>
                        <a:pt x="17" y="22"/>
                        <a:pt x="15" y="21"/>
                        <a:pt x="15" y="22"/>
                      </a:cubicBezTo>
                      <a:cubicBezTo>
                        <a:pt x="15" y="25"/>
                        <a:pt x="13" y="22"/>
                        <a:pt x="12" y="23"/>
                      </a:cubicBezTo>
                      <a:cubicBezTo>
                        <a:pt x="11" y="26"/>
                        <a:pt x="9" y="21"/>
                        <a:pt x="8" y="22"/>
                      </a:cubicBezTo>
                      <a:cubicBezTo>
                        <a:pt x="7" y="24"/>
                        <a:pt x="5" y="19"/>
                        <a:pt x="4" y="20"/>
                      </a:cubicBezTo>
                      <a:cubicBezTo>
                        <a:pt x="3" y="21"/>
                        <a:pt x="3" y="18"/>
                        <a:pt x="2" y="16"/>
                      </a:cubicBezTo>
                      <a:cubicBezTo>
                        <a:pt x="1" y="16"/>
                        <a:pt x="1" y="16"/>
                        <a:pt x="1" y="16"/>
                      </a:cubicBezTo>
                      <a:lnTo>
                        <a:pt x="0" y="17"/>
                      </a:ln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8" name="Freeform 11849">
                  <a:extLst>
                    <a:ext uri="{FF2B5EF4-FFF2-40B4-BE49-F238E27FC236}">
                      <a16:creationId xmlns:a16="http://schemas.microsoft.com/office/drawing/2014/main" id="{2CB25414-D9D7-1230-776D-E7F344FC4703}"/>
                    </a:ext>
                  </a:extLst>
                </p:cNvPr>
                <p:cNvSpPr>
                  <a:spLocks/>
                </p:cNvSpPr>
                <p:nvPr/>
              </p:nvSpPr>
              <p:spPr bwMode="auto">
                <a:xfrm>
                  <a:off x="4872" y="2292"/>
                  <a:ext cx="1" cy="4"/>
                </a:xfrm>
                <a:custGeom>
                  <a:avLst/>
                  <a:gdLst>
                    <a:gd name="T0" fmla="*/ 1 w 1"/>
                    <a:gd name="T1" fmla="*/ 0 h 4"/>
                    <a:gd name="T2" fmla="*/ 1 w 1"/>
                    <a:gd name="T3" fmla="*/ 4 h 4"/>
                    <a:gd name="T4" fmla="*/ 0 w 1"/>
                    <a:gd name="T5" fmla="*/ 3 h 4"/>
                    <a:gd name="T6" fmla="*/ 1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1" y="0"/>
                      </a:moveTo>
                      <a:cubicBezTo>
                        <a:pt x="0" y="1"/>
                        <a:pt x="1" y="3"/>
                        <a:pt x="1" y="4"/>
                      </a:cubicBezTo>
                      <a:cubicBezTo>
                        <a:pt x="1" y="4"/>
                        <a:pt x="1" y="3"/>
                        <a:pt x="0" y="3"/>
                      </a:cubicBezTo>
                      <a:cubicBezTo>
                        <a:pt x="0" y="2"/>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69" name="Freeform 11850">
                  <a:extLst>
                    <a:ext uri="{FF2B5EF4-FFF2-40B4-BE49-F238E27FC236}">
                      <a16:creationId xmlns:a16="http://schemas.microsoft.com/office/drawing/2014/main" id="{97CBA61A-4561-632A-B6A9-76221C6D0DCF}"/>
                    </a:ext>
                  </a:extLst>
                </p:cNvPr>
                <p:cNvSpPr>
                  <a:spLocks/>
                </p:cNvSpPr>
                <p:nvPr/>
              </p:nvSpPr>
              <p:spPr bwMode="auto">
                <a:xfrm>
                  <a:off x="4870" y="2288"/>
                  <a:ext cx="1" cy="4"/>
                </a:xfrm>
                <a:custGeom>
                  <a:avLst/>
                  <a:gdLst>
                    <a:gd name="T0" fmla="*/ 0 w 2"/>
                    <a:gd name="T1" fmla="*/ 0 h 4"/>
                    <a:gd name="T2" fmla="*/ 0 w 2"/>
                    <a:gd name="T3" fmla="*/ 4 h 4"/>
                    <a:gd name="T4" fmla="*/ 0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2" y="1"/>
                        <a:pt x="1" y="4"/>
                        <a:pt x="0" y="4"/>
                      </a:cubicBezTo>
                      <a:cubicBezTo>
                        <a:pt x="0" y="3"/>
                        <a:pt x="0" y="1"/>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0" name="Freeform 11851">
                  <a:extLst>
                    <a:ext uri="{FF2B5EF4-FFF2-40B4-BE49-F238E27FC236}">
                      <a16:creationId xmlns:a16="http://schemas.microsoft.com/office/drawing/2014/main" id="{D312D301-9DB5-DCE6-0396-03F194D43812}"/>
                    </a:ext>
                  </a:extLst>
                </p:cNvPr>
                <p:cNvSpPr>
                  <a:spLocks/>
                </p:cNvSpPr>
                <p:nvPr/>
              </p:nvSpPr>
              <p:spPr bwMode="auto">
                <a:xfrm>
                  <a:off x="4870" y="2296"/>
                  <a:ext cx="1" cy="4"/>
                </a:xfrm>
                <a:custGeom>
                  <a:avLst/>
                  <a:gdLst>
                    <a:gd name="T0" fmla="*/ 1 w 2"/>
                    <a:gd name="T1" fmla="*/ 0 h 4"/>
                    <a:gd name="T2" fmla="*/ 0 w 2"/>
                    <a:gd name="T3" fmla="*/ 0 h 4"/>
                    <a:gd name="T4" fmla="*/ 0 w 2"/>
                    <a:gd name="T5" fmla="*/ 4 h 4"/>
                    <a:gd name="T6" fmla="*/ 1 w 2"/>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2" y="0"/>
                        <a:pt x="0" y="0"/>
                        <a:pt x="0" y="0"/>
                      </a:cubicBezTo>
                      <a:cubicBezTo>
                        <a:pt x="0" y="1"/>
                        <a:pt x="0" y="3"/>
                        <a:pt x="0" y="4"/>
                      </a:cubicBezTo>
                      <a:cubicBezTo>
                        <a:pt x="1" y="3"/>
                        <a:pt x="0"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1" name="Freeform 11852">
                  <a:extLst>
                    <a:ext uri="{FF2B5EF4-FFF2-40B4-BE49-F238E27FC236}">
                      <a16:creationId xmlns:a16="http://schemas.microsoft.com/office/drawing/2014/main" id="{F3CB5BC6-8F19-FF2B-3088-4BBF78B8EC39}"/>
                    </a:ext>
                  </a:extLst>
                </p:cNvPr>
                <p:cNvSpPr>
                  <a:spLocks/>
                </p:cNvSpPr>
                <p:nvPr/>
              </p:nvSpPr>
              <p:spPr bwMode="auto">
                <a:xfrm>
                  <a:off x="4866" y="2291"/>
                  <a:ext cx="1" cy="5"/>
                </a:xfrm>
                <a:custGeom>
                  <a:avLst/>
                  <a:gdLst>
                    <a:gd name="T0" fmla="*/ 0 w 1"/>
                    <a:gd name="T1" fmla="*/ 0 h 7"/>
                    <a:gd name="T2" fmla="*/ 1 w 1"/>
                    <a:gd name="T3" fmla="*/ 1 h 7"/>
                    <a:gd name="T4" fmla="*/ 0 w 1"/>
                    <a:gd name="T5" fmla="*/ 1 h 7"/>
                    <a:gd name="T6" fmla="*/ 1 w 1"/>
                    <a:gd name="T7" fmla="*/ 1 h 7"/>
                    <a:gd name="T8" fmla="*/ 0 w 1"/>
                    <a:gd name="T9" fmla="*/ 0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0"/>
                      </a:moveTo>
                      <a:cubicBezTo>
                        <a:pt x="1" y="0"/>
                        <a:pt x="1" y="1"/>
                        <a:pt x="1" y="2"/>
                      </a:cubicBezTo>
                      <a:cubicBezTo>
                        <a:pt x="1" y="3"/>
                        <a:pt x="1" y="7"/>
                        <a:pt x="0" y="6"/>
                      </a:cubicBezTo>
                      <a:cubicBezTo>
                        <a:pt x="0" y="5"/>
                        <a:pt x="0" y="4"/>
                        <a:pt x="1" y="4"/>
                      </a:cubicBezTo>
                      <a:cubicBezTo>
                        <a:pt x="1" y="3"/>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2" name="Freeform 11853">
                  <a:extLst>
                    <a:ext uri="{FF2B5EF4-FFF2-40B4-BE49-F238E27FC236}">
                      <a16:creationId xmlns:a16="http://schemas.microsoft.com/office/drawing/2014/main" id="{437525C3-1627-C371-B025-740CB5E37518}"/>
                    </a:ext>
                  </a:extLst>
                </p:cNvPr>
                <p:cNvSpPr>
                  <a:spLocks/>
                </p:cNvSpPr>
                <p:nvPr/>
              </p:nvSpPr>
              <p:spPr bwMode="auto">
                <a:xfrm>
                  <a:off x="4866" y="2285"/>
                  <a:ext cx="2" cy="4"/>
                </a:xfrm>
                <a:custGeom>
                  <a:avLst/>
                  <a:gdLst>
                    <a:gd name="T0" fmla="*/ 2 w 2"/>
                    <a:gd name="T1" fmla="*/ 2 h 5"/>
                    <a:gd name="T2" fmla="*/ 1 w 2"/>
                    <a:gd name="T3" fmla="*/ 2 h 5"/>
                    <a:gd name="T4" fmla="*/ 2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2" y="3"/>
                      </a:moveTo>
                      <a:cubicBezTo>
                        <a:pt x="1" y="0"/>
                        <a:pt x="0" y="3"/>
                        <a:pt x="1" y="5"/>
                      </a:cubicBezTo>
                      <a:cubicBezTo>
                        <a:pt x="1" y="4"/>
                        <a:pt x="1" y="2"/>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3" name="Freeform 11854">
                  <a:extLst>
                    <a:ext uri="{FF2B5EF4-FFF2-40B4-BE49-F238E27FC236}">
                      <a16:creationId xmlns:a16="http://schemas.microsoft.com/office/drawing/2014/main" id="{492A03DD-9C37-211A-E09E-D71F7CBC24DC}"/>
                    </a:ext>
                  </a:extLst>
                </p:cNvPr>
                <p:cNvSpPr>
                  <a:spLocks/>
                </p:cNvSpPr>
                <p:nvPr/>
              </p:nvSpPr>
              <p:spPr bwMode="auto">
                <a:xfrm>
                  <a:off x="4871" y="2304"/>
                  <a:ext cx="1" cy="6"/>
                </a:xfrm>
                <a:custGeom>
                  <a:avLst/>
                  <a:gdLst>
                    <a:gd name="T0" fmla="*/ 0 w 1"/>
                    <a:gd name="T1" fmla="*/ 1 h 7"/>
                    <a:gd name="T2" fmla="*/ 0 w 1"/>
                    <a:gd name="T3" fmla="*/ 3 h 7"/>
                    <a:gd name="T4" fmla="*/ 0 w 1"/>
                    <a:gd name="T5" fmla="*/ 1 h 7"/>
                    <a:gd name="T6" fmla="*/ 0 60000 65536"/>
                    <a:gd name="T7" fmla="*/ 0 60000 65536"/>
                    <a:gd name="T8" fmla="*/ 0 60000 65536"/>
                  </a:gdLst>
                  <a:ahLst/>
                  <a:cxnLst>
                    <a:cxn ang="T6">
                      <a:pos x="T0" y="T1"/>
                    </a:cxn>
                    <a:cxn ang="T7">
                      <a:pos x="T2" y="T3"/>
                    </a:cxn>
                    <a:cxn ang="T8">
                      <a:pos x="T4" y="T5"/>
                    </a:cxn>
                  </a:cxnLst>
                  <a:rect l="0" t="0" r="r" b="b"/>
                  <a:pathLst>
                    <a:path w="1" h="7">
                      <a:moveTo>
                        <a:pt x="0" y="1"/>
                      </a:moveTo>
                      <a:cubicBezTo>
                        <a:pt x="1" y="0"/>
                        <a:pt x="1" y="7"/>
                        <a:pt x="0" y="5"/>
                      </a:cubicBezTo>
                      <a:cubicBezTo>
                        <a:pt x="0" y="4"/>
                        <a:pt x="1" y="2"/>
                        <a:pt x="0"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4" name="Freeform 11855">
                  <a:extLst>
                    <a:ext uri="{FF2B5EF4-FFF2-40B4-BE49-F238E27FC236}">
                      <a16:creationId xmlns:a16="http://schemas.microsoft.com/office/drawing/2014/main" id="{0B01D5DD-6E29-7F87-BE15-6EBC42F7B702}"/>
                    </a:ext>
                  </a:extLst>
                </p:cNvPr>
                <p:cNvSpPr>
                  <a:spLocks/>
                </p:cNvSpPr>
                <p:nvPr/>
              </p:nvSpPr>
              <p:spPr bwMode="auto">
                <a:xfrm>
                  <a:off x="4866" y="2300"/>
                  <a:ext cx="2" cy="6"/>
                </a:xfrm>
                <a:custGeom>
                  <a:avLst/>
                  <a:gdLst>
                    <a:gd name="T0" fmla="*/ 2 w 2"/>
                    <a:gd name="T1" fmla="*/ 2 h 7"/>
                    <a:gd name="T2" fmla="*/ 1 w 2"/>
                    <a:gd name="T3" fmla="*/ 3 h 7"/>
                    <a:gd name="T4" fmla="*/ 1 w 2"/>
                    <a:gd name="T5" fmla="*/ 3 h 7"/>
                    <a:gd name="T6" fmla="*/ 1 w 2"/>
                    <a:gd name="T7" fmla="*/ 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2" y="2"/>
                      </a:moveTo>
                      <a:cubicBezTo>
                        <a:pt x="0" y="0"/>
                        <a:pt x="1" y="6"/>
                        <a:pt x="1" y="7"/>
                      </a:cubicBezTo>
                      <a:cubicBezTo>
                        <a:pt x="1" y="6"/>
                        <a:pt x="1" y="5"/>
                        <a:pt x="1" y="5"/>
                      </a:cubicBezTo>
                      <a:cubicBezTo>
                        <a:pt x="1" y="4"/>
                        <a:pt x="1" y="3"/>
                        <a:pt x="1"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5" name="Freeform 11856">
                  <a:extLst>
                    <a:ext uri="{FF2B5EF4-FFF2-40B4-BE49-F238E27FC236}">
                      <a16:creationId xmlns:a16="http://schemas.microsoft.com/office/drawing/2014/main" id="{149E9F89-B485-8510-6E66-F335CBF34A91}"/>
                    </a:ext>
                  </a:extLst>
                </p:cNvPr>
                <p:cNvSpPr>
                  <a:spLocks/>
                </p:cNvSpPr>
                <p:nvPr/>
              </p:nvSpPr>
              <p:spPr bwMode="auto">
                <a:xfrm>
                  <a:off x="4862" y="2295"/>
                  <a:ext cx="2" cy="5"/>
                </a:xfrm>
                <a:custGeom>
                  <a:avLst/>
                  <a:gdLst>
                    <a:gd name="T0" fmla="*/ 1 w 2"/>
                    <a:gd name="T1" fmla="*/ 0 h 6"/>
                    <a:gd name="T2" fmla="*/ 0 w 2"/>
                    <a:gd name="T3" fmla="*/ 3 h 6"/>
                    <a:gd name="T4" fmla="*/ 1 w 2"/>
                    <a:gd name="T5" fmla="*/ 1 h 6"/>
                    <a:gd name="T6" fmla="*/ 0 60000 65536"/>
                    <a:gd name="T7" fmla="*/ 0 60000 65536"/>
                    <a:gd name="T8" fmla="*/ 0 60000 65536"/>
                  </a:gdLst>
                  <a:ahLst/>
                  <a:cxnLst>
                    <a:cxn ang="T6">
                      <a:pos x="T0" y="T1"/>
                    </a:cxn>
                    <a:cxn ang="T7">
                      <a:pos x="T2" y="T3"/>
                    </a:cxn>
                    <a:cxn ang="T8">
                      <a:pos x="T4" y="T5"/>
                    </a:cxn>
                  </a:cxnLst>
                  <a:rect l="0" t="0" r="r" b="b"/>
                  <a:pathLst>
                    <a:path w="2" h="6">
                      <a:moveTo>
                        <a:pt x="1" y="0"/>
                      </a:moveTo>
                      <a:cubicBezTo>
                        <a:pt x="2" y="2"/>
                        <a:pt x="1" y="6"/>
                        <a:pt x="0" y="6"/>
                      </a:cubicBezTo>
                      <a:cubicBezTo>
                        <a:pt x="0" y="5"/>
                        <a:pt x="0"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6" name="Freeform 11857">
                  <a:extLst>
                    <a:ext uri="{FF2B5EF4-FFF2-40B4-BE49-F238E27FC236}">
                      <a16:creationId xmlns:a16="http://schemas.microsoft.com/office/drawing/2014/main" id="{E477FF48-1FE4-5FDB-9D3F-560080568189}"/>
                    </a:ext>
                  </a:extLst>
                </p:cNvPr>
                <p:cNvSpPr>
                  <a:spLocks/>
                </p:cNvSpPr>
                <p:nvPr/>
              </p:nvSpPr>
              <p:spPr bwMode="auto">
                <a:xfrm>
                  <a:off x="4862" y="2289"/>
                  <a:ext cx="1" cy="3"/>
                </a:xfrm>
                <a:custGeom>
                  <a:avLst/>
                  <a:gdLst>
                    <a:gd name="T0" fmla="*/ 1 w 1"/>
                    <a:gd name="T1" fmla="*/ 1 h 4"/>
                    <a:gd name="T2" fmla="*/ 1 w 1"/>
                    <a:gd name="T3" fmla="*/ 2 h 4"/>
                    <a:gd name="T4" fmla="*/ 1 w 1"/>
                    <a:gd name="T5" fmla="*/ 1 h 4"/>
                    <a:gd name="T6" fmla="*/ 0 60000 65536"/>
                    <a:gd name="T7" fmla="*/ 0 60000 65536"/>
                    <a:gd name="T8" fmla="*/ 0 60000 65536"/>
                  </a:gdLst>
                  <a:ahLst/>
                  <a:cxnLst>
                    <a:cxn ang="T6">
                      <a:pos x="T0" y="T1"/>
                    </a:cxn>
                    <a:cxn ang="T7">
                      <a:pos x="T2" y="T3"/>
                    </a:cxn>
                    <a:cxn ang="T8">
                      <a:pos x="T4" y="T5"/>
                    </a:cxn>
                  </a:cxnLst>
                  <a:rect l="0" t="0" r="r" b="b"/>
                  <a:pathLst>
                    <a:path w="1" h="4">
                      <a:moveTo>
                        <a:pt x="1" y="1"/>
                      </a:moveTo>
                      <a:cubicBezTo>
                        <a:pt x="0" y="0"/>
                        <a:pt x="0" y="3"/>
                        <a:pt x="1" y="4"/>
                      </a:cubicBezTo>
                      <a:cubicBezTo>
                        <a:pt x="1" y="3"/>
                        <a:pt x="0" y="1"/>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7" name="Freeform 11858">
                  <a:extLst>
                    <a:ext uri="{FF2B5EF4-FFF2-40B4-BE49-F238E27FC236}">
                      <a16:creationId xmlns:a16="http://schemas.microsoft.com/office/drawing/2014/main" id="{E685C5C7-8B78-E56F-F7CE-27C28250ABA5}"/>
                    </a:ext>
                  </a:extLst>
                </p:cNvPr>
                <p:cNvSpPr>
                  <a:spLocks/>
                </p:cNvSpPr>
                <p:nvPr/>
              </p:nvSpPr>
              <p:spPr bwMode="auto">
                <a:xfrm>
                  <a:off x="4866" y="2308"/>
                  <a:ext cx="3" cy="3"/>
                </a:xfrm>
                <a:custGeom>
                  <a:avLst/>
                  <a:gdLst>
                    <a:gd name="T0" fmla="*/ 2 w 3"/>
                    <a:gd name="T1" fmla="*/ 0 h 4"/>
                    <a:gd name="T2" fmla="*/ 0 w 3"/>
                    <a:gd name="T3" fmla="*/ 1 h 4"/>
                    <a:gd name="T4" fmla="*/ 2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3" y="1"/>
                        <a:pt x="1" y="4"/>
                        <a:pt x="0" y="1"/>
                      </a:cubicBezTo>
                      <a:cubicBezTo>
                        <a:pt x="1" y="1"/>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8" name="Freeform 11859">
                  <a:extLst>
                    <a:ext uri="{FF2B5EF4-FFF2-40B4-BE49-F238E27FC236}">
                      <a16:creationId xmlns:a16="http://schemas.microsoft.com/office/drawing/2014/main" id="{90595270-1BE0-B8B1-70AD-13B05F407155}"/>
                    </a:ext>
                  </a:extLst>
                </p:cNvPr>
                <p:cNvSpPr>
                  <a:spLocks/>
                </p:cNvSpPr>
                <p:nvPr/>
              </p:nvSpPr>
              <p:spPr bwMode="auto">
                <a:xfrm>
                  <a:off x="4863" y="2303"/>
                  <a:ext cx="2" cy="5"/>
                </a:xfrm>
                <a:custGeom>
                  <a:avLst/>
                  <a:gdLst>
                    <a:gd name="T0" fmla="*/ 1 w 2"/>
                    <a:gd name="T1" fmla="*/ 1 h 6"/>
                    <a:gd name="T2" fmla="*/ 2 w 2"/>
                    <a:gd name="T3" fmla="*/ 3 h 6"/>
                    <a:gd name="T4" fmla="*/ 1 w 2"/>
                    <a:gd name="T5" fmla="*/ 3 h 6"/>
                    <a:gd name="T6" fmla="*/ 1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1" y="1"/>
                      </a:moveTo>
                      <a:cubicBezTo>
                        <a:pt x="1" y="0"/>
                        <a:pt x="1" y="5"/>
                        <a:pt x="2" y="6"/>
                      </a:cubicBezTo>
                      <a:cubicBezTo>
                        <a:pt x="2" y="6"/>
                        <a:pt x="1" y="5"/>
                        <a:pt x="1" y="4"/>
                      </a:cubicBezTo>
                      <a:cubicBezTo>
                        <a:pt x="0" y="3"/>
                        <a:pt x="1" y="2"/>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79" name="Freeform 11860">
                  <a:extLst>
                    <a:ext uri="{FF2B5EF4-FFF2-40B4-BE49-F238E27FC236}">
                      <a16:creationId xmlns:a16="http://schemas.microsoft.com/office/drawing/2014/main" id="{F08FBD14-1599-9F4C-9B5A-2AA3FE2B0833}"/>
                    </a:ext>
                  </a:extLst>
                </p:cNvPr>
                <p:cNvSpPr>
                  <a:spLocks/>
                </p:cNvSpPr>
                <p:nvPr/>
              </p:nvSpPr>
              <p:spPr bwMode="auto">
                <a:xfrm>
                  <a:off x="4861" y="2301"/>
                  <a:ext cx="1" cy="5"/>
                </a:xfrm>
                <a:custGeom>
                  <a:avLst/>
                  <a:gdLst>
                    <a:gd name="T0" fmla="*/ 1 w 2"/>
                    <a:gd name="T1" fmla="*/ 0 h 5"/>
                    <a:gd name="T2" fmla="*/ 1 w 2"/>
                    <a:gd name="T3" fmla="*/ 5 h 5"/>
                    <a:gd name="T4" fmla="*/ 1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0" y="1"/>
                        <a:pt x="1" y="4"/>
                        <a:pt x="2" y="5"/>
                      </a:cubicBezTo>
                      <a:cubicBezTo>
                        <a:pt x="2" y="4"/>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0" name="Freeform 11861">
                  <a:extLst>
                    <a:ext uri="{FF2B5EF4-FFF2-40B4-BE49-F238E27FC236}">
                      <a16:creationId xmlns:a16="http://schemas.microsoft.com/office/drawing/2014/main" id="{57EDC045-C00C-C4D3-0C09-BC6DBC443CCE}"/>
                    </a:ext>
                  </a:extLst>
                </p:cNvPr>
                <p:cNvSpPr>
                  <a:spLocks/>
                </p:cNvSpPr>
                <p:nvPr/>
              </p:nvSpPr>
              <p:spPr bwMode="auto">
                <a:xfrm>
                  <a:off x="4837" y="2237"/>
                  <a:ext cx="23" cy="43"/>
                </a:xfrm>
                <a:custGeom>
                  <a:avLst/>
                  <a:gdLst>
                    <a:gd name="T0" fmla="*/ 8 w 28"/>
                    <a:gd name="T1" fmla="*/ 1 h 52"/>
                    <a:gd name="T2" fmla="*/ 6 w 28"/>
                    <a:gd name="T3" fmla="*/ 2 h 52"/>
                    <a:gd name="T4" fmla="*/ 4 w 28"/>
                    <a:gd name="T5" fmla="*/ 3 h 52"/>
                    <a:gd name="T6" fmla="*/ 2 w 28"/>
                    <a:gd name="T7" fmla="*/ 6 h 52"/>
                    <a:gd name="T8" fmla="*/ 2 w 28"/>
                    <a:gd name="T9" fmla="*/ 10 h 52"/>
                    <a:gd name="T10" fmla="*/ 1 w 28"/>
                    <a:gd name="T11" fmla="*/ 12 h 52"/>
                    <a:gd name="T12" fmla="*/ 1 w 28"/>
                    <a:gd name="T13" fmla="*/ 15 h 52"/>
                    <a:gd name="T14" fmla="*/ 1 w 28"/>
                    <a:gd name="T15" fmla="*/ 18 h 52"/>
                    <a:gd name="T16" fmla="*/ 2 w 28"/>
                    <a:gd name="T17" fmla="*/ 20 h 52"/>
                    <a:gd name="T18" fmla="*/ 2 w 28"/>
                    <a:gd name="T19" fmla="*/ 22 h 52"/>
                    <a:gd name="T20" fmla="*/ 3 w 28"/>
                    <a:gd name="T21" fmla="*/ 23 h 52"/>
                    <a:gd name="T22" fmla="*/ 5 w 28"/>
                    <a:gd name="T23" fmla="*/ 23 h 52"/>
                    <a:gd name="T24" fmla="*/ 6 w 28"/>
                    <a:gd name="T25" fmla="*/ 23 h 52"/>
                    <a:gd name="T26" fmla="*/ 7 w 28"/>
                    <a:gd name="T27" fmla="*/ 22 h 52"/>
                    <a:gd name="T28" fmla="*/ 8 w 28"/>
                    <a:gd name="T29" fmla="*/ 21 h 52"/>
                    <a:gd name="T30" fmla="*/ 10 w 28"/>
                    <a:gd name="T31" fmla="*/ 19 h 52"/>
                    <a:gd name="T32" fmla="*/ 11 w 28"/>
                    <a:gd name="T33" fmla="*/ 17 h 52"/>
                    <a:gd name="T34" fmla="*/ 12 w 28"/>
                    <a:gd name="T35" fmla="*/ 14 h 52"/>
                    <a:gd name="T36" fmla="*/ 12 w 28"/>
                    <a:gd name="T37" fmla="*/ 12 h 52"/>
                    <a:gd name="T38" fmla="*/ 12 w 28"/>
                    <a:gd name="T39" fmla="*/ 8 h 52"/>
                    <a:gd name="T40" fmla="*/ 12 w 28"/>
                    <a:gd name="T41" fmla="*/ 6 h 52"/>
                    <a:gd name="T42" fmla="*/ 12 w 28"/>
                    <a:gd name="T43" fmla="*/ 3 h 52"/>
                    <a:gd name="T44" fmla="*/ 11 w 28"/>
                    <a:gd name="T45" fmla="*/ 2 h 52"/>
                    <a:gd name="T46" fmla="*/ 10 w 28"/>
                    <a:gd name="T47" fmla="*/ 2 h 52"/>
                    <a:gd name="T48" fmla="*/ 8 w 28"/>
                    <a:gd name="T49" fmla="*/ 1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52">
                      <a:moveTo>
                        <a:pt x="18" y="1"/>
                      </a:moveTo>
                      <a:cubicBezTo>
                        <a:pt x="16" y="4"/>
                        <a:pt x="14" y="1"/>
                        <a:pt x="13" y="3"/>
                      </a:cubicBezTo>
                      <a:cubicBezTo>
                        <a:pt x="12" y="6"/>
                        <a:pt x="10" y="4"/>
                        <a:pt x="9" y="7"/>
                      </a:cubicBezTo>
                      <a:cubicBezTo>
                        <a:pt x="9" y="10"/>
                        <a:pt x="6" y="10"/>
                        <a:pt x="6" y="12"/>
                      </a:cubicBezTo>
                      <a:cubicBezTo>
                        <a:pt x="5" y="15"/>
                        <a:pt x="2" y="18"/>
                        <a:pt x="2" y="21"/>
                      </a:cubicBezTo>
                      <a:cubicBezTo>
                        <a:pt x="2" y="23"/>
                        <a:pt x="0" y="25"/>
                        <a:pt x="1" y="27"/>
                      </a:cubicBezTo>
                      <a:cubicBezTo>
                        <a:pt x="2" y="28"/>
                        <a:pt x="0" y="31"/>
                        <a:pt x="1" y="32"/>
                      </a:cubicBezTo>
                      <a:cubicBezTo>
                        <a:pt x="1" y="33"/>
                        <a:pt x="0" y="37"/>
                        <a:pt x="1" y="37"/>
                      </a:cubicBezTo>
                      <a:cubicBezTo>
                        <a:pt x="2" y="37"/>
                        <a:pt x="0" y="43"/>
                        <a:pt x="2" y="42"/>
                      </a:cubicBezTo>
                      <a:cubicBezTo>
                        <a:pt x="3" y="42"/>
                        <a:pt x="2" y="47"/>
                        <a:pt x="4" y="46"/>
                      </a:cubicBezTo>
                      <a:cubicBezTo>
                        <a:pt x="5" y="45"/>
                        <a:pt x="5" y="51"/>
                        <a:pt x="7" y="49"/>
                      </a:cubicBezTo>
                      <a:cubicBezTo>
                        <a:pt x="8" y="48"/>
                        <a:pt x="9" y="52"/>
                        <a:pt x="10" y="49"/>
                      </a:cubicBezTo>
                      <a:cubicBezTo>
                        <a:pt x="11" y="48"/>
                        <a:pt x="12" y="51"/>
                        <a:pt x="13" y="49"/>
                      </a:cubicBezTo>
                      <a:cubicBezTo>
                        <a:pt x="13" y="47"/>
                        <a:pt x="14" y="50"/>
                        <a:pt x="15" y="47"/>
                      </a:cubicBezTo>
                      <a:cubicBezTo>
                        <a:pt x="16" y="45"/>
                        <a:pt x="17" y="47"/>
                        <a:pt x="18" y="44"/>
                      </a:cubicBezTo>
                      <a:cubicBezTo>
                        <a:pt x="19" y="43"/>
                        <a:pt x="20" y="43"/>
                        <a:pt x="21" y="41"/>
                      </a:cubicBezTo>
                      <a:cubicBezTo>
                        <a:pt x="21" y="39"/>
                        <a:pt x="23" y="39"/>
                        <a:pt x="23" y="36"/>
                      </a:cubicBezTo>
                      <a:cubicBezTo>
                        <a:pt x="23" y="34"/>
                        <a:pt x="25" y="32"/>
                        <a:pt x="25" y="30"/>
                      </a:cubicBezTo>
                      <a:cubicBezTo>
                        <a:pt x="25" y="28"/>
                        <a:pt x="27" y="26"/>
                        <a:pt x="26" y="25"/>
                      </a:cubicBezTo>
                      <a:cubicBezTo>
                        <a:pt x="26" y="22"/>
                        <a:pt x="28" y="19"/>
                        <a:pt x="27" y="18"/>
                      </a:cubicBezTo>
                      <a:cubicBezTo>
                        <a:pt x="26" y="16"/>
                        <a:pt x="28" y="13"/>
                        <a:pt x="27" y="13"/>
                      </a:cubicBezTo>
                      <a:cubicBezTo>
                        <a:pt x="26" y="11"/>
                        <a:pt x="27" y="8"/>
                        <a:pt x="25" y="7"/>
                      </a:cubicBezTo>
                      <a:cubicBezTo>
                        <a:pt x="25" y="7"/>
                        <a:pt x="25" y="4"/>
                        <a:pt x="24" y="4"/>
                      </a:cubicBezTo>
                      <a:cubicBezTo>
                        <a:pt x="22" y="5"/>
                        <a:pt x="22" y="1"/>
                        <a:pt x="21" y="2"/>
                      </a:cubicBezTo>
                      <a:cubicBezTo>
                        <a:pt x="19" y="3"/>
                        <a:pt x="19" y="0"/>
                        <a:pt x="18"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1" name="Freeform 11862">
                  <a:extLst>
                    <a:ext uri="{FF2B5EF4-FFF2-40B4-BE49-F238E27FC236}">
                      <a16:creationId xmlns:a16="http://schemas.microsoft.com/office/drawing/2014/main" id="{367C8496-7F75-CE78-590D-019692BBDBBD}"/>
                    </a:ext>
                  </a:extLst>
                </p:cNvPr>
                <p:cNvSpPr>
                  <a:spLocks/>
                </p:cNvSpPr>
                <p:nvPr/>
              </p:nvSpPr>
              <p:spPr bwMode="auto">
                <a:xfrm>
                  <a:off x="4837" y="2242"/>
                  <a:ext cx="23" cy="38"/>
                </a:xfrm>
                <a:custGeom>
                  <a:avLst/>
                  <a:gdLst>
                    <a:gd name="T0" fmla="*/ 2 w 28"/>
                    <a:gd name="T1" fmla="*/ 12 h 46"/>
                    <a:gd name="T2" fmla="*/ 2 w 28"/>
                    <a:gd name="T3" fmla="*/ 14 h 46"/>
                    <a:gd name="T4" fmla="*/ 4 w 28"/>
                    <a:gd name="T5" fmla="*/ 14 h 46"/>
                    <a:gd name="T6" fmla="*/ 5 w 28"/>
                    <a:gd name="T7" fmla="*/ 14 h 46"/>
                    <a:gd name="T8" fmla="*/ 6 w 28"/>
                    <a:gd name="T9" fmla="*/ 13 h 46"/>
                    <a:gd name="T10" fmla="*/ 7 w 28"/>
                    <a:gd name="T11" fmla="*/ 12 h 46"/>
                    <a:gd name="T12" fmla="*/ 8 w 28"/>
                    <a:gd name="T13" fmla="*/ 10 h 46"/>
                    <a:gd name="T14" fmla="*/ 10 w 28"/>
                    <a:gd name="T15" fmla="*/ 7 h 46"/>
                    <a:gd name="T16" fmla="*/ 11 w 28"/>
                    <a:gd name="T17" fmla="*/ 5 h 46"/>
                    <a:gd name="T18" fmla="*/ 11 w 28"/>
                    <a:gd name="T19" fmla="*/ 2 h 46"/>
                    <a:gd name="T20" fmla="*/ 12 w 28"/>
                    <a:gd name="T21" fmla="*/ 0 h 46"/>
                    <a:gd name="T22" fmla="*/ 12 w 28"/>
                    <a:gd name="T23" fmla="*/ 1 h 46"/>
                    <a:gd name="T24" fmla="*/ 12 w 28"/>
                    <a:gd name="T25" fmla="*/ 3 h 46"/>
                    <a:gd name="T26" fmla="*/ 12 w 28"/>
                    <a:gd name="T27" fmla="*/ 6 h 46"/>
                    <a:gd name="T28" fmla="*/ 12 w 28"/>
                    <a:gd name="T29" fmla="*/ 9 h 46"/>
                    <a:gd name="T30" fmla="*/ 12 w 28"/>
                    <a:gd name="T31" fmla="*/ 12 h 46"/>
                    <a:gd name="T32" fmla="*/ 11 w 28"/>
                    <a:gd name="T33" fmla="*/ 14 h 46"/>
                    <a:gd name="T34" fmla="*/ 10 w 28"/>
                    <a:gd name="T35" fmla="*/ 17 h 46"/>
                    <a:gd name="T36" fmla="*/ 8 w 28"/>
                    <a:gd name="T37" fmla="*/ 17 h 46"/>
                    <a:gd name="T38" fmla="*/ 7 w 28"/>
                    <a:gd name="T39" fmla="*/ 19 h 46"/>
                    <a:gd name="T40" fmla="*/ 6 w 28"/>
                    <a:gd name="T41" fmla="*/ 21 h 46"/>
                    <a:gd name="T42" fmla="*/ 5 w 28"/>
                    <a:gd name="T43" fmla="*/ 21 h 46"/>
                    <a:gd name="T44" fmla="*/ 3 w 28"/>
                    <a:gd name="T45" fmla="*/ 21 h 46"/>
                    <a:gd name="T46" fmla="*/ 2 w 28"/>
                    <a:gd name="T47" fmla="*/ 18 h 46"/>
                    <a:gd name="T48" fmla="*/ 2 w 28"/>
                    <a:gd name="T49" fmla="*/ 17 h 46"/>
                    <a:gd name="T50" fmla="*/ 1 w 28"/>
                    <a:gd name="T51" fmla="*/ 14 h 46"/>
                    <a:gd name="T52" fmla="*/ 1 w 28"/>
                    <a:gd name="T53" fmla="*/ 12 h 46"/>
                    <a:gd name="T54" fmla="*/ 2 w 28"/>
                    <a:gd name="T55" fmla="*/ 12 h 4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46">
                      <a:moveTo>
                        <a:pt x="2" y="27"/>
                      </a:moveTo>
                      <a:cubicBezTo>
                        <a:pt x="3" y="26"/>
                        <a:pt x="3" y="31"/>
                        <a:pt x="5" y="30"/>
                      </a:cubicBezTo>
                      <a:cubicBezTo>
                        <a:pt x="6" y="29"/>
                        <a:pt x="7" y="33"/>
                        <a:pt x="8" y="30"/>
                      </a:cubicBezTo>
                      <a:cubicBezTo>
                        <a:pt x="8" y="29"/>
                        <a:pt x="9" y="31"/>
                        <a:pt x="10" y="29"/>
                      </a:cubicBezTo>
                      <a:cubicBezTo>
                        <a:pt x="11" y="28"/>
                        <a:pt x="12" y="30"/>
                        <a:pt x="13" y="28"/>
                      </a:cubicBezTo>
                      <a:cubicBezTo>
                        <a:pt x="13" y="26"/>
                        <a:pt x="15" y="28"/>
                        <a:pt x="16" y="25"/>
                      </a:cubicBezTo>
                      <a:cubicBezTo>
                        <a:pt x="16" y="23"/>
                        <a:pt x="18" y="24"/>
                        <a:pt x="18" y="21"/>
                      </a:cubicBezTo>
                      <a:cubicBezTo>
                        <a:pt x="19" y="19"/>
                        <a:pt x="21" y="19"/>
                        <a:pt x="21" y="16"/>
                      </a:cubicBezTo>
                      <a:cubicBezTo>
                        <a:pt x="21" y="15"/>
                        <a:pt x="23" y="13"/>
                        <a:pt x="23" y="11"/>
                      </a:cubicBezTo>
                      <a:cubicBezTo>
                        <a:pt x="23" y="9"/>
                        <a:pt x="24" y="7"/>
                        <a:pt x="24" y="6"/>
                      </a:cubicBezTo>
                      <a:cubicBezTo>
                        <a:pt x="24" y="4"/>
                        <a:pt x="24" y="2"/>
                        <a:pt x="25" y="0"/>
                      </a:cubicBezTo>
                      <a:cubicBezTo>
                        <a:pt x="25" y="1"/>
                        <a:pt x="25" y="1"/>
                        <a:pt x="25" y="1"/>
                      </a:cubicBezTo>
                      <a:cubicBezTo>
                        <a:pt x="27" y="2"/>
                        <a:pt x="26" y="5"/>
                        <a:pt x="27" y="7"/>
                      </a:cubicBezTo>
                      <a:cubicBezTo>
                        <a:pt x="28" y="7"/>
                        <a:pt x="26" y="10"/>
                        <a:pt x="27" y="12"/>
                      </a:cubicBezTo>
                      <a:cubicBezTo>
                        <a:pt x="28" y="13"/>
                        <a:pt x="26" y="16"/>
                        <a:pt x="26" y="19"/>
                      </a:cubicBezTo>
                      <a:cubicBezTo>
                        <a:pt x="27" y="20"/>
                        <a:pt x="25" y="22"/>
                        <a:pt x="25" y="24"/>
                      </a:cubicBezTo>
                      <a:cubicBezTo>
                        <a:pt x="25" y="26"/>
                        <a:pt x="23" y="28"/>
                        <a:pt x="23" y="30"/>
                      </a:cubicBezTo>
                      <a:cubicBezTo>
                        <a:pt x="23" y="33"/>
                        <a:pt x="21" y="33"/>
                        <a:pt x="21" y="35"/>
                      </a:cubicBezTo>
                      <a:cubicBezTo>
                        <a:pt x="20" y="37"/>
                        <a:pt x="19" y="37"/>
                        <a:pt x="18" y="38"/>
                      </a:cubicBezTo>
                      <a:cubicBezTo>
                        <a:pt x="17" y="41"/>
                        <a:pt x="16" y="39"/>
                        <a:pt x="15" y="41"/>
                      </a:cubicBezTo>
                      <a:cubicBezTo>
                        <a:pt x="14" y="44"/>
                        <a:pt x="13" y="41"/>
                        <a:pt x="13" y="43"/>
                      </a:cubicBezTo>
                      <a:cubicBezTo>
                        <a:pt x="12" y="45"/>
                        <a:pt x="11" y="42"/>
                        <a:pt x="10" y="43"/>
                      </a:cubicBezTo>
                      <a:cubicBezTo>
                        <a:pt x="9" y="46"/>
                        <a:pt x="8" y="42"/>
                        <a:pt x="7" y="43"/>
                      </a:cubicBezTo>
                      <a:cubicBezTo>
                        <a:pt x="5" y="45"/>
                        <a:pt x="5" y="39"/>
                        <a:pt x="4" y="40"/>
                      </a:cubicBezTo>
                      <a:cubicBezTo>
                        <a:pt x="2" y="41"/>
                        <a:pt x="3" y="36"/>
                        <a:pt x="2" y="36"/>
                      </a:cubicBezTo>
                      <a:cubicBezTo>
                        <a:pt x="0" y="37"/>
                        <a:pt x="2" y="31"/>
                        <a:pt x="1" y="31"/>
                      </a:cubicBezTo>
                      <a:cubicBezTo>
                        <a:pt x="0" y="31"/>
                        <a:pt x="1" y="28"/>
                        <a:pt x="1" y="27"/>
                      </a:cubicBezTo>
                      <a:cubicBezTo>
                        <a:pt x="1" y="27"/>
                        <a:pt x="1" y="27"/>
                        <a:pt x="2" y="27"/>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2" name="Freeform 11863">
                  <a:extLst>
                    <a:ext uri="{FF2B5EF4-FFF2-40B4-BE49-F238E27FC236}">
                      <a16:creationId xmlns:a16="http://schemas.microsoft.com/office/drawing/2014/main" id="{7486AA40-23BF-6FCB-6BC1-EBB466A08364}"/>
                    </a:ext>
                  </a:extLst>
                </p:cNvPr>
                <p:cNvSpPr>
                  <a:spLocks/>
                </p:cNvSpPr>
                <p:nvPr/>
              </p:nvSpPr>
              <p:spPr bwMode="auto">
                <a:xfrm>
                  <a:off x="4837" y="2260"/>
                  <a:ext cx="21" cy="20"/>
                </a:xfrm>
                <a:custGeom>
                  <a:avLst/>
                  <a:gdLst>
                    <a:gd name="T0" fmla="*/ 1 w 26"/>
                    <a:gd name="T1" fmla="*/ 3 h 24"/>
                    <a:gd name="T2" fmla="*/ 1 w 26"/>
                    <a:gd name="T3" fmla="*/ 5 h 24"/>
                    <a:gd name="T4" fmla="*/ 2 w 26"/>
                    <a:gd name="T5" fmla="*/ 7 h 24"/>
                    <a:gd name="T6" fmla="*/ 2 w 26"/>
                    <a:gd name="T7" fmla="*/ 9 h 24"/>
                    <a:gd name="T8" fmla="*/ 3 w 26"/>
                    <a:gd name="T9" fmla="*/ 11 h 24"/>
                    <a:gd name="T10" fmla="*/ 4 w 26"/>
                    <a:gd name="T11" fmla="*/ 11 h 24"/>
                    <a:gd name="T12" fmla="*/ 6 w 26"/>
                    <a:gd name="T13" fmla="*/ 11 h 24"/>
                    <a:gd name="T14" fmla="*/ 6 w 26"/>
                    <a:gd name="T15" fmla="*/ 9 h 24"/>
                    <a:gd name="T16" fmla="*/ 8 w 26"/>
                    <a:gd name="T17" fmla="*/ 8 h 24"/>
                    <a:gd name="T18" fmla="*/ 9 w 26"/>
                    <a:gd name="T19" fmla="*/ 7 h 24"/>
                    <a:gd name="T20" fmla="*/ 10 w 26"/>
                    <a:gd name="T21" fmla="*/ 4 h 24"/>
                    <a:gd name="T22" fmla="*/ 11 w 26"/>
                    <a:gd name="T23" fmla="*/ 2 h 24"/>
                    <a:gd name="T24" fmla="*/ 11 w 26"/>
                    <a:gd name="T25" fmla="*/ 0 h 24"/>
                    <a:gd name="T26" fmla="*/ 10 w 26"/>
                    <a:gd name="T27" fmla="*/ 3 h 24"/>
                    <a:gd name="T28" fmla="*/ 10 w 26"/>
                    <a:gd name="T29" fmla="*/ 4 h 24"/>
                    <a:gd name="T30" fmla="*/ 8 w 26"/>
                    <a:gd name="T31" fmla="*/ 6 h 24"/>
                    <a:gd name="T32" fmla="*/ 7 w 26"/>
                    <a:gd name="T33" fmla="*/ 8 h 24"/>
                    <a:gd name="T34" fmla="*/ 6 w 26"/>
                    <a:gd name="T35" fmla="*/ 8 h 24"/>
                    <a:gd name="T36" fmla="*/ 5 w 26"/>
                    <a:gd name="T37" fmla="*/ 8 h 24"/>
                    <a:gd name="T38" fmla="*/ 3 w 26"/>
                    <a:gd name="T39" fmla="*/ 8 h 24"/>
                    <a:gd name="T40" fmla="*/ 2 w 26"/>
                    <a:gd name="T41" fmla="*/ 7 h 24"/>
                    <a:gd name="T42" fmla="*/ 2 w 26"/>
                    <a:gd name="T43" fmla="*/ 5 h 24"/>
                    <a:gd name="T44" fmla="*/ 2 w 26"/>
                    <a:gd name="T45" fmla="*/ 3 h 24"/>
                    <a:gd name="T46" fmla="*/ 2 w 26"/>
                    <a:gd name="T47" fmla="*/ 3 h 24"/>
                    <a:gd name="T48" fmla="*/ 1 w 26"/>
                    <a:gd name="T49" fmla="*/ 3 h 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24">
                      <a:moveTo>
                        <a:pt x="1" y="5"/>
                      </a:moveTo>
                      <a:cubicBezTo>
                        <a:pt x="1" y="6"/>
                        <a:pt x="0" y="9"/>
                        <a:pt x="1" y="9"/>
                      </a:cubicBezTo>
                      <a:cubicBezTo>
                        <a:pt x="2" y="9"/>
                        <a:pt x="0" y="15"/>
                        <a:pt x="2" y="14"/>
                      </a:cubicBezTo>
                      <a:cubicBezTo>
                        <a:pt x="3" y="14"/>
                        <a:pt x="2" y="19"/>
                        <a:pt x="4" y="18"/>
                      </a:cubicBezTo>
                      <a:cubicBezTo>
                        <a:pt x="5" y="17"/>
                        <a:pt x="5" y="23"/>
                        <a:pt x="7" y="21"/>
                      </a:cubicBezTo>
                      <a:cubicBezTo>
                        <a:pt x="8" y="20"/>
                        <a:pt x="9" y="24"/>
                        <a:pt x="10" y="21"/>
                      </a:cubicBezTo>
                      <a:cubicBezTo>
                        <a:pt x="11" y="20"/>
                        <a:pt x="12" y="23"/>
                        <a:pt x="13" y="21"/>
                      </a:cubicBezTo>
                      <a:cubicBezTo>
                        <a:pt x="13" y="19"/>
                        <a:pt x="14" y="22"/>
                        <a:pt x="15" y="19"/>
                      </a:cubicBezTo>
                      <a:cubicBezTo>
                        <a:pt x="16" y="17"/>
                        <a:pt x="17" y="19"/>
                        <a:pt x="18" y="16"/>
                      </a:cubicBezTo>
                      <a:cubicBezTo>
                        <a:pt x="19" y="15"/>
                        <a:pt x="20" y="15"/>
                        <a:pt x="21" y="13"/>
                      </a:cubicBezTo>
                      <a:cubicBezTo>
                        <a:pt x="21" y="11"/>
                        <a:pt x="23" y="11"/>
                        <a:pt x="23" y="8"/>
                      </a:cubicBezTo>
                      <a:cubicBezTo>
                        <a:pt x="23" y="6"/>
                        <a:pt x="25" y="4"/>
                        <a:pt x="25" y="2"/>
                      </a:cubicBezTo>
                      <a:cubicBezTo>
                        <a:pt x="25" y="1"/>
                        <a:pt x="26" y="1"/>
                        <a:pt x="26" y="0"/>
                      </a:cubicBezTo>
                      <a:cubicBezTo>
                        <a:pt x="25" y="1"/>
                        <a:pt x="25" y="2"/>
                        <a:pt x="24" y="3"/>
                      </a:cubicBezTo>
                      <a:cubicBezTo>
                        <a:pt x="24" y="6"/>
                        <a:pt x="22" y="6"/>
                        <a:pt x="22" y="8"/>
                      </a:cubicBezTo>
                      <a:cubicBezTo>
                        <a:pt x="21" y="11"/>
                        <a:pt x="20" y="10"/>
                        <a:pt x="19" y="12"/>
                      </a:cubicBezTo>
                      <a:cubicBezTo>
                        <a:pt x="18" y="15"/>
                        <a:pt x="17" y="13"/>
                        <a:pt x="16" y="15"/>
                      </a:cubicBezTo>
                      <a:cubicBezTo>
                        <a:pt x="15" y="17"/>
                        <a:pt x="14" y="15"/>
                        <a:pt x="14" y="16"/>
                      </a:cubicBezTo>
                      <a:cubicBezTo>
                        <a:pt x="13" y="18"/>
                        <a:pt x="12" y="16"/>
                        <a:pt x="11" y="17"/>
                      </a:cubicBezTo>
                      <a:cubicBezTo>
                        <a:pt x="10" y="20"/>
                        <a:pt x="9" y="16"/>
                        <a:pt x="8" y="17"/>
                      </a:cubicBezTo>
                      <a:cubicBezTo>
                        <a:pt x="6" y="18"/>
                        <a:pt x="6" y="13"/>
                        <a:pt x="5" y="14"/>
                      </a:cubicBezTo>
                      <a:cubicBezTo>
                        <a:pt x="3" y="15"/>
                        <a:pt x="4" y="10"/>
                        <a:pt x="3" y="10"/>
                      </a:cubicBezTo>
                      <a:cubicBezTo>
                        <a:pt x="2" y="10"/>
                        <a:pt x="3" y="7"/>
                        <a:pt x="2" y="5"/>
                      </a:cubicBezTo>
                      <a:cubicBezTo>
                        <a:pt x="2" y="5"/>
                        <a:pt x="2" y="4"/>
                        <a:pt x="2" y="5"/>
                      </a:cubicBezTo>
                      <a:cubicBezTo>
                        <a:pt x="1" y="5"/>
                        <a:pt x="1" y="5"/>
                        <a:pt x="1" y="5"/>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3" name="Freeform 11864">
                  <a:extLst>
                    <a:ext uri="{FF2B5EF4-FFF2-40B4-BE49-F238E27FC236}">
                      <a16:creationId xmlns:a16="http://schemas.microsoft.com/office/drawing/2014/main" id="{E201B506-C9FC-8CF5-1B5B-6095EFB5FE9F}"/>
                    </a:ext>
                  </a:extLst>
                </p:cNvPr>
                <p:cNvSpPr>
                  <a:spLocks/>
                </p:cNvSpPr>
                <p:nvPr/>
              </p:nvSpPr>
              <p:spPr bwMode="auto">
                <a:xfrm>
                  <a:off x="4853" y="2249"/>
                  <a:ext cx="2" cy="4"/>
                </a:xfrm>
                <a:custGeom>
                  <a:avLst/>
                  <a:gdLst>
                    <a:gd name="T0" fmla="*/ 2 w 2"/>
                    <a:gd name="T1" fmla="*/ 0 h 4"/>
                    <a:gd name="T2" fmla="*/ 1 w 2"/>
                    <a:gd name="T3" fmla="*/ 4 h 4"/>
                    <a:gd name="T4" fmla="*/ 0 w 2"/>
                    <a:gd name="T5" fmla="*/ 2 h 4"/>
                    <a:gd name="T6" fmla="*/ 2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0"/>
                      </a:moveTo>
                      <a:cubicBezTo>
                        <a:pt x="1" y="0"/>
                        <a:pt x="1" y="2"/>
                        <a:pt x="1" y="4"/>
                      </a:cubicBezTo>
                      <a:cubicBezTo>
                        <a:pt x="0" y="4"/>
                        <a:pt x="0" y="3"/>
                        <a:pt x="0" y="2"/>
                      </a:cubicBezTo>
                      <a:cubicBezTo>
                        <a:pt x="0" y="1"/>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4" name="Freeform 11865">
                  <a:extLst>
                    <a:ext uri="{FF2B5EF4-FFF2-40B4-BE49-F238E27FC236}">
                      <a16:creationId xmlns:a16="http://schemas.microsoft.com/office/drawing/2014/main" id="{A78C8FD2-8B77-77F9-D2C4-EAA9616CC1B2}"/>
                    </a:ext>
                  </a:extLst>
                </p:cNvPr>
                <p:cNvSpPr>
                  <a:spLocks/>
                </p:cNvSpPr>
                <p:nvPr/>
              </p:nvSpPr>
              <p:spPr bwMode="auto">
                <a:xfrm>
                  <a:off x="4852" y="2244"/>
                  <a:ext cx="3" cy="4"/>
                </a:xfrm>
                <a:custGeom>
                  <a:avLst/>
                  <a:gdLst>
                    <a:gd name="T0" fmla="*/ 2 w 3"/>
                    <a:gd name="T1" fmla="*/ 0 h 4"/>
                    <a:gd name="T2" fmla="*/ 0 w 3"/>
                    <a:gd name="T3" fmla="*/ 3 h 4"/>
                    <a:gd name="T4" fmla="*/ 2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3" y="2"/>
                        <a:pt x="1" y="4"/>
                        <a:pt x="0" y="3"/>
                      </a:cubicBezTo>
                      <a:cubicBezTo>
                        <a:pt x="0" y="3"/>
                        <a:pt x="2"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5" name="Freeform 11866">
                  <a:extLst>
                    <a:ext uri="{FF2B5EF4-FFF2-40B4-BE49-F238E27FC236}">
                      <a16:creationId xmlns:a16="http://schemas.microsoft.com/office/drawing/2014/main" id="{00A0A1AD-0B67-7D59-9342-0B89638565EC}"/>
                    </a:ext>
                  </a:extLst>
                </p:cNvPr>
                <p:cNvSpPr>
                  <a:spLocks/>
                </p:cNvSpPr>
                <p:nvPr/>
              </p:nvSpPr>
              <p:spPr bwMode="auto">
                <a:xfrm>
                  <a:off x="4849" y="2251"/>
                  <a:ext cx="3" cy="4"/>
                </a:xfrm>
                <a:custGeom>
                  <a:avLst/>
                  <a:gdLst>
                    <a:gd name="T0" fmla="*/ 2 w 3"/>
                    <a:gd name="T1" fmla="*/ 2 h 5"/>
                    <a:gd name="T2" fmla="*/ 1 w 3"/>
                    <a:gd name="T3" fmla="*/ 1 h 5"/>
                    <a:gd name="T4" fmla="*/ 0 w 3"/>
                    <a:gd name="T5" fmla="*/ 2 h 5"/>
                    <a:gd name="T6" fmla="*/ 2 w 3"/>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2" y="2"/>
                      </a:moveTo>
                      <a:cubicBezTo>
                        <a:pt x="3" y="1"/>
                        <a:pt x="2" y="1"/>
                        <a:pt x="1" y="1"/>
                      </a:cubicBezTo>
                      <a:cubicBezTo>
                        <a:pt x="1" y="1"/>
                        <a:pt x="0" y="4"/>
                        <a:pt x="0" y="5"/>
                      </a:cubicBezTo>
                      <a:cubicBezTo>
                        <a:pt x="0" y="4"/>
                        <a:pt x="1" y="0"/>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6" name="Freeform 11867">
                  <a:extLst>
                    <a:ext uri="{FF2B5EF4-FFF2-40B4-BE49-F238E27FC236}">
                      <a16:creationId xmlns:a16="http://schemas.microsoft.com/office/drawing/2014/main" id="{A944447F-AEC0-2515-1ED3-BE21FDBEB2D1}"/>
                    </a:ext>
                  </a:extLst>
                </p:cNvPr>
                <p:cNvSpPr>
                  <a:spLocks/>
                </p:cNvSpPr>
                <p:nvPr/>
              </p:nvSpPr>
              <p:spPr bwMode="auto">
                <a:xfrm>
                  <a:off x="4847" y="2244"/>
                  <a:ext cx="3" cy="5"/>
                </a:xfrm>
                <a:custGeom>
                  <a:avLst/>
                  <a:gdLst>
                    <a:gd name="T0" fmla="*/ 2 w 3"/>
                    <a:gd name="T1" fmla="*/ 0 h 7"/>
                    <a:gd name="T2" fmla="*/ 2 w 3"/>
                    <a:gd name="T3" fmla="*/ 1 h 7"/>
                    <a:gd name="T4" fmla="*/ 0 w 3"/>
                    <a:gd name="T5" fmla="*/ 1 h 7"/>
                    <a:gd name="T6" fmla="*/ 1 w 3"/>
                    <a:gd name="T7" fmla="*/ 1 h 7"/>
                    <a:gd name="T8" fmla="*/ 2 w 3"/>
                    <a:gd name="T9" fmla="*/ 0 h 7"/>
                    <a:gd name="T10" fmla="*/ 2 w 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2" y="0"/>
                      </a:moveTo>
                      <a:cubicBezTo>
                        <a:pt x="3" y="1"/>
                        <a:pt x="2" y="2"/>
                        <a:pt x="2" y="4"/>
                      </a:cubicBezTo>
                      <a:cubicBezTo>
                        <a:pt x="2" y="4"/>
                        <a:pt x="0" y="7"/>
                        <a:pt x="0" y="6"/>
                      </a:cubicBezTo>
                      <a:cubicBezTo>
                        <a:pt x="0" y="5"/>
                        <a:pt x="1" y="5"/>
                        <a:pt x="1" y="4"/>
                      </a:cubicBezTo>
                      <a:cubicBezTo>
                        <a:pt x="1" y="4"/>
                        <a:pt x="2"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7" name="Freeform 11868">
                  <a:extLst>
                    <a:ext uri="{FF2B5EF4-FFF2-40B4-BE49-F238E27FC236}">
                      <a16:creationId xmlns:a16="http://schemas.microsoft.com/office/drawing/2014/main" id="{9ED75A5D-C23F-E894-9CBC-767D15176720}"/>
                    </a:ext>
                  </a:extLst>
                </p:cNvPr>
                <p:cNvSpPr>
                  <a:spLocks/>
                </p:cNvSpPr>
                <p:nvPr/>
              </p:nvSpPr>
              <p:spPr bwMode="auto">
                <a:xfrm>
                  <a:off x="4851" y="2240"/>
                  <a:ext cx="2" cy="4"/>
                </a:xfrm>
                <a:custGeom>
                  <a:avLst/>
                  <a:gdLst>
                    <a:gd name="T0" fmla="*/ 1 w 3"/>
                    <a:gd name="T1" fmla="*/ 3 h 4"/>
                    <a:gd name="T2" fmla="*/ 0 w 3"/>
                    <a:gd name="T3" fmla="*/ 4 h 4"/>
                    <a:gd name="T4" fmla="*/ 1 w 3"/>
                    <a:gd name="T5" fmla="*/ 3 h 4"/>
                    <a:gd name="T6" fmla="*/ 0 60000 65536"/>
                    <a:gd name="T7" fmla="*/ 0 60000 65536"/>
                    <a:gd name="T8" fmla="*/ 0 60000 65536"/>
                  </a:gdLst>
                  <a:ahLst/>
                  <a:cxnLst>
                    <a:cxn ang="T6">
                      <a:pos x="T0" y="T1"/>
                    </a:cxn>
                    <a:cxn ang="T7">
                      <a:pos x="T2" y="T3"/>
                    </a:cxn>
                    <a:cxn ang="T8">
                      <a:pos x="T4" y="T5"/>
                    </a:cxn>
                  </a:cxnLst>
                  <a:rect l="0" t="0" r="r" b="b"/>
                  <a:pathLst>
                    <a:path w="3" h="4">
                      <a:moveTo>
                        <a:pt x="3" y="3"/>
                      </a:moveTo>
                      <a:cubicBezTo>
                        <a:pt x="3" y="0"/>
                        <a:pt x="1" y="2"/>
                        <a:pt x="0" y="4"/>
                      </a:cubicBezTo>
                      <a:cubicBezTo>
                        <a:pt x="1" y="3"/>
                        <a:pt x="2" y="2"/>
                        <a:pt x="3"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8" name="Freeform 11869">
                  <a:extLst>
                    <a:ext uri="{FF2B5EF4-FFF2-40B4-BE49-F238E27FC236}">
                      <a16:creationId xmlns:a16="http://schemas.microsoft.com/office/drawing/2014/main" id="{92B631E3-5058-20AD-50A3-2D9C9CE08199}"/>
                    </a:ext>
                  </a:extLst>
                </p:cNvPr>
                <p:cNvSpPr>
                  <a:spLocks/>
                </p:cNvSpPr>
                <p:nvPr/>
              </p:nvSpPr>
              <p:spPr bwMode="auto">
                <a:xfrm>
                  <a:off x="4847" y="2259"/>
                  <a:ext cx="2" cy="6"/>
                </a:xfrm>
                <a:custGeom>
                  <a:avLst/>
                  <a:gdLst>
                    <a:gd name="T0" fmla="*/ 1 w 3"/>
                    <a:gd name="T1" fmla="*/ 1 h 7"/>
                    <a:gd name="T2" fmla="*/ 0 w 3"/>
                    <a:gd name="T3" fmla="*/ 3 h 7"/>
                    <a:gd name="T4" fmla="*/ 1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2" y="1"/>
                      </a:moveTo>
                      <a:cubicBezTo>
                        <a:pt x="3" y="1"/>
                        <a:pt x="0" y="7"/>
                        <a:pt x="0" y="4"/>
                      </a:cubicBezTo>
                      <a:cubicBezTo>
                        <a:pt x="0" y="3"/>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89" name="Freeform 11870">
                  <a:extLst>
                    <a:ext uri="{FF2B5EF4-FFF2-40B4-BE49-F238E27FC236}">
                      <a16:creationId xmlns:a16="http://schemas.microsoft.com/office/drawing/2014/main" id="{39090B65-1E02-93C5-A057-03BAB2BB3BB3}"/>
                    </a:ext>
                  </a:extLst>
                </p:cNvPr>
                <p:cNvSpPr>
                  <a:spLocks/>
                </p:cNvSpPr>
                <p:nvPr/>
              </p:nvSpPr>
              <p:spPr bwMode="auto">
                <a:xfrm>
                  <a:off x="4844" y="2253"/>
                  <a:ext cx="2" cy="6"/>
                </a:xfrm>
                <a:custGeom>
                  <a:avLst/>
                  <a:gdLst>
                    <a:gd name="T0" fmla="*/ 2 w 2"/>
                    <a:gd name="T1" fmla="*/ 3 h 7"/>
                    <a:gd name="T2" fmla="*/ 0 w 2"/>
                    <a:gd name="T3" fmla="*/ 3 h 7"/>
                    <a:gd name="T4" fmla="*/ 1 w 2"/>
                    <a:gd name="T5" fmla="*/ 3 h 7"/>
                    <a:gd name="T6" fmla="*/ 2 w 2"/>
                    <a:gd name="T7" fmla="*/ 3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2" y="3"/>
                      </a:moveTo>
                      <a:cubicBezTo>
                        <a:pt x="2" y="0"/>
                        <a:pt x="0" y="6"/>
                        <a:pt x="0" y="7"/>
                      </a:cubicBezTo>
                      <a:cubicBezTo>
                        <a:pt x="0" y="6"/>
                        <a:pt x="0" y="6"/>
                        <a:pt x="1" y="5"/>
                      </a:cubicBezTo>
                      <a:cubicBezTo>
                        <a:pt x="1" y="4"/>
                        <a:pt x="2" y="3"/>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0" name="Freeform 11871">
                  <a:extLst>
                    <a:ext uri="{FF2B5EF4-FFF2-40B4-BE49-F238E27FC236}">
                      <a16:creationId xmlns:a16="http://schemas.microsoft.com/office/drawing/2014/main" id="{EB0BCBB6-4FE2-4A1A-EA6A-5BF592CB0F89}"/>
                    </a:ext>
                  </a:extLst>
                </p:cNvPr>
                <p:cNvSpPr>
                  <a:spLocks/>
                </p:cNvSpPr>
                <p:nvPr/>
              </p:nvSpPr>
              <p:spPr bwMode="auto">
                <a:xfrm>
                  <a:off x="4842" y="2247"/>
                  <a:ext cx="3" cy="4"/>
                </a:xfrm>
                <a:custGeom>
                  <a:avLst/>
                  <a:gdLst>
                    <a:gd name="T0" fmla="*/ 3 w 3"/>
                    <a:gd name="T1" fmla="*/ 0 h 5"/>
                    <a:gd name="T2" fmla="*/ 0 w 3"/>
                    <a:gd name="T3" fmla="*/ 2 h 5"/>
                    <a:gd name="T4" fmla="*/ 2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3" y="0"/>
                      </a:moveTo>
                      <a:cubicBezTo>
                        <a:pt x="3" y="2"/>
                        <a:pt x="1" y="5"/>
                        <a:pt x="0" y="4"/>
                      </a:cubicBezTo>
                      <a:cubicBezTo>
                        <a:pt x="1" y="4"/>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1" name="Freeform 11872">
                  <a:extLst>
                    <a:ext uri="{FF2B5EF4-FFF2-40B4-BE49-F238E27FC236}">
                      <a16:creationId xmlns:a16="http://schemas.microsoft.com/office/drawing/2014/main" id="{B73A02AE-5B89-4FD0-1F2F-66FE42BDCC45}"/>
                    </a:ext>
                  </a:extLst>
                </p:cNvPr>
                <p:cNvSpPr>
                  <a:spLocks/>
                </p:cNvSpPr>
                <p:nvPr/>
              </p:nvSpPr>
              <p:spPr bwMode="auto">
                <a:xfrm>
                  <a:off x="4846" y="2241"/>
                  <a:ext cx="1" cy="3"/>
                </a:xfrm>
                <a:custGeom>
                  <a:avLst/>
                  <a:gdLst>
                    <a:gd name="T0" fmla="*/ 1 w 2"/>
                    <a:gd name="T1" fmla="*/ 1 h 4"/>
                    <a:gd name="T2" fmla="*/ 0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2" y="0"/>
                        <a:pt x="0" y="3"/>
                        <a:pt x="0" y="4"/>
                      </a:cubicBezTo>
                      <a:cubicBezTo>
                        <a:pt x="1" y="3"/>
                        <a:pt x="1"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2" name="Freeform 11873">
                  <a:extLst>
                    <a:ext uri="{FF2B5EF4-FFF2-40B4-BE49-F238E27FC236}">
                      <a16:creationId xmlns:a16="http://schemas.microsoft.com/office/drawing/2014/main" id="{7530224F-AAFA-C15D-AD3C-3DACBE9E9A9D}"/>
                    </a:ext>
                  </a:extLst>
                </p:cNvPr>
                <p:cNvSpPr>
                  <a:spLocks/>
                </p:cNvSpPr>
                <p:nvPr/>
              </p:nvSpPr>
              <p:spPr bwMode="auto">
                <a:xfrm>
                  <a:off x="4842" y="2261"/>
                  <a:ext cx="2" cy="2"/>
                </a:xfrm>
                <a:custGeom>
                  <a:avLst/>
                  <a:gdLst>
                    <a:gd name="T0" fmla="*/ 1 w 3"/>
                    <a:gd name="T1" fmla="*/ 0 h 3"/>
                    <a:gd name="T2" fmla="*/ 0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2" y="2"/>
                        <a:pt x="0" y="3"/>
                        <a:pt x="0" y="1"/>
                      </a:cubicBezTo>
                      <a:cubicBezTo>
                        <a:pt x="1" y="1"/>
                        <a:pt x="2" y="2"/>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3" name="Freeform 11874">
                  <a:extLst>
                    <a:ext uri="{FF2B5EF4-FFF2-40B4-BE49-F238E27FC236}">
                      <a16:creationId xmlns:a16="http://schemas.microsoft.com/office/drawing/2014/main" id="{36B176B0-6F22-5126-5A63-2865C41D6303}"/>
                    </a:ext>
                  </a:extLst>
                </p:cNvPr>
                <p:cNvSpPr>
                  <a:spLocks/>
                </p:cNvSpPr>
                <p:nvPr/>
              </p:nvSpPr>
              <p:spPr bwMode="auto">
                <a:xfrm>
                  <a:off x="4840" y="2255"/>
                  <a:ext cx="2" cy="4"/>
                </a:xfrm>
                <a:custGeom>
                  <a:avLst/>
                  <a:gdLst>
                    <a:gd name="T0" fmla="*/ 2 w 2"/>
                    <a:gd name="T1" fmla="*/ 0 h 5"/>
                    <a:gd name="T2" fmla="*/ 1 w 2"/>
                    <a:gd name="T3" fmla="*/ 2 h 5"/>
                    <a:gd name="T4" fmla="*/ 0 w 2"/>
                    <a:gd name="T5" fmla="*/ 2 h 5"/>
                    <a:gd name="T6" fmla="*/ 2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2" y="0"/>
                        <a:pt x="0" y="4"/>
                        <a:pt x="1" y="5"/>
                      </a:cubicBezTo>
                      <a:cubicBezTo>
                        <a:pt x="1" y="5"/>
                        <a:pt x="0" y="4"/>
                        <a:pt x="0" y="3"/>
                      </a:cubicBezTo>
                      <a:cubicBezTo>
                        <a:pt x="1" y="1"/>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4" name="Freeform 11875">
                  <a:extLst>
                    <a:ext uri="{FF2B5EF4-FFF2-40B4-BE49-F238E27FC236}">
                      <a16:creationId xmlns:a16="http://schemas.microsoft.com/office/drawing/2014/main" id="{03A282DD-A5DB-A9B5-B119-F26839D99EDF}"/>
                    </a:ext>
                  </a:extLst>
                </p:cNvPr>
                <p:cNvSpPr>
                  <a:spLocks/>
                </p:cNvSpPr>
                <p:nvPr/>
              </p:nvSpPr>
              <p:spPr bwMode="auto">
                <a:xfrm>
                  <a:off x="4839" y="2252"/>
                  <a:ext cx="2" cy="4"/>
                </a:xfrm>
                <a:custGeom>
                  <a:avLst/>
                  <a:gdLst>
                    <a:gd name="T0" fmla="*/ 2 w 2"/>
                    <a:gd name="T1" fmla="*/ 0 h 5"/>
                    <a:gd name="T2" fmla="*/ 0 w 2"/>
                    <a:gd name="T3" fmla="*/ 2 h 5"/>
                    <a:gd name="T4" fmla="*/ 2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2" y="0"/>
                      </a:moveTo>
                      <a:cubicBezTo>
                        <a:pt x="1" y="1"/>
                        <a:pt x="0" y="4"/>
                        <a:pt x="0" y="5"/>
                      </a:cubicBezTo>
                      <a:cubicBezTo>
                        <a:pt x="1" y="4"/>
                        <a:pt x="0"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5" name="Freeform 11876">
                  <a:extLst>
                    <a:ext uri="{FF2B5EF4-FFF2-40B4-BE49-F238E27FC236}">
                      <a16:creationId xmlns:a16="http://schemas.microsoft.com/office/drawing/2014/main" id="{2CFAC946-2B6A-FC98-EAE7-835F7B4F1805}"/>
                    </a:ext>
                  </a:extLst>
                </p:cNvPr>
                <p:cNvSpPr>
                  <a:spLocks/>
                </p:cNvSpPr>
                <p:nvPr/>
              </p:nvSpPr>
              <p:spPr bwMode="auto">
                <a:xfrm>
                  <a:off x="4861" y="2326"/>
                  <a:ext cx="24" cy="44"/>
                </a:xfrm>
                <a:custGeom>
                  <a:avLst/>
                  <a:gdLst>
                    <a:gd name="T0" fmla="*/ 9 w 28"/>
                    <a:gd name="T1" fmla="*/ 2 h 53"/>
                    <a:gd name="T2" fmla="*/ 8 w 28"/>
                    <a:gd name="T3" fmla="*/ 2 h 53"/>
                    <a:gd name="T4" fmla="*/ 6 w 28"/>
                    <a:gd name="T5" fmla="*/ 3 h 53"/>
                    <a:gd name="T6" fmla="*/ 3 w 28"/>
                    <a:gd name="T7" fmla="*/ 6 h 53"/>
                    <a:gd name="T8" fmla="*/ 3 w 28"/>
                    <a:gd name="T9" fmla="*/ 10 h 53"/>
                    <a:gd name="T10" fmla="*/ 1 w 28"/>
                    <a:gd name="T11" fmla="*/ 12 h 53"/>
                    <a:gd name="T12" fmla="*/ 1 w 28"/>
                    <a:gd name="T13" fmla="*/ 15 h 53"/>
                    <a:gd name="T14" fmla="*/ 1 w 28"/>
                    <a:gd name="T15" fmla="*/ 18 h 53"/>
                    <a:gd name="T16" fmla="*/ 2 w 28"/>
                    <a:gd name="T17" fmla="*/ 21 h 53"/>
                    <a:gd name="T18" fmla="*/ 3 w 28"/>
                    <a:gd name="T19" fmla="*/ 22 h 53"/>
                    <a:gd name="T20" fmla="*/ 4 w 28"/>
                    <a:gd name="T21" fmla="*/ 23 h 53"/>
                    <a:gd name="T22" fmla="*/ 6 w 28"/>
                    <a:gd name="T23" fmla="*/ 24 h 53"/>
                    <a:gd name="T24" fmla="*/ 7 w 28"/>
                    <a:gd name="T25" fmla="*/ 23 h 53"/>
                    <a:gd name="T26" fmla="*/ 8 w 28"/>
                    <a:gd name="T27" fmla="*/ 22 h 53"/>
                    <a:gd name="T28" fmla="*/ 9 w 28"/>
                    <a:gd name="T29" fmla="*/ 22 h 53"/>
                    <a:gd name="T30" fmla="*/ 11 w 28"/>
                    <a:gd name="T31" fmla="*/ 19 h 53"/>
                    <a:gd name="T32" fmla="*/ 13 w 28"/>
                    <a:gd name="T33" fmla="*/ 17 h 53"/>
                    <a:gd name="T34" fmla="*/ 14 w 28"/>
                    <a:gd name="T35" fmla="*/ 14 h 53"/>
                    <a:gd name="T36" fmla="*/ 15 w 28"/>
                    <a:gd name="T37" fmla="*/ 12 h 53"/>
                    <a:gd name="T38" fmla="*/ 15 w 28"/>
                    <a:gd name="T39" fmla="*/ 8 h 53"/>
                    <a:gd name="T40" fmla="*/ 15 w 28"/>
                    <a:gd name="T41" fmla="*/ 6 h 53"/>
                    <a:gd name="T42" fmla="*/ 14 w 28"/>
                    <a:gd name="T43" fmla="*/ 4 h 53"/>
                    <a:gd name="T44" fmla="*/ 13 w 28"/>
                    <a:gd name="T45" fmla="*/ 2 h 53"/>
                    <a:gd name="T46" fmla="*/ 11 w 28"/>
                    <a:gd name="T47" fmla="*/ 2 h 53"/>
                    <a:gd name="T48" fmla="*/ 9 w 28"/>
                    <a:gd name="T49" fmla="*/ 2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8" h="53">
                      <a:moveTo>
                        <a:pt x="18" y="2"/>
                      </a:moveTo>
                      <a:cubicBezTo>
                        <a:pt x="16" y="4"/>
                        <a:pt x="15" y="1"/>
                        <a:pt x="14" y="3"/>
                      </a:cubicBezTo>
                      <a:cubicBezTo>
                        <a:pt x="13" y="6"/>
                        <a:pt x="10" y="4"/>
                        <a:pt x="10" y="7"/>
                      </a:cubicBezTo>
                      <a:cubicBezTo>
                        <a:pt x="9" y="10"/>
                        <a:pt x="6" y="10"/>
                        <a:pt x="6" y="12"/>
                      </a:cubicBezTo>
                      <a:cubicBezTo>
                        <a:pt x="6" y="15"/>
                        <a:pt x="3" y="18"/>
                        <a:pt x="3" y="21"/>
                      </a:cubicBezTo>
                      <a:cubicBezTo>
                        <a:pt x="3" y="23"/>
                        <a:pt x="0" y="26"/>
                        <a:pt x="1" y="27"/>
                      </a:cubicBezTo>
                      <a:cubicBezTo>
                        <a:pt x="2" y="28"/>
                        <a:pt x="0" y="31"/>
                        <a:pt x="1" y="32"/>
                      </a:cubicBezTo>
                      <a:cubicBezTo>
                        <a:pt x="2" y="33"/>
                        <a:pt x="0" y="37"/>
                        <a:pt x="1" y="37"/>
                      </a:cubicBezTo>
                      <a:cubicBezTo>
                        <a:pt x="2" y="37"/>
                        <a:pt x="1" y="43"/>
                        <a:pt x="2" y="43"/>
                      </a:cubicBezTo>
                      <a:cubicBezTo>
                        <a:pt x="3" y="42"/>
                        <a:pt x="2" y="47"/>
                        <a:pt x="4" y="46"/>
                      </a:cubicBezTo>
                      <a:cubicBezTo>
                        <a:pt x="6" y="46"/>
                        <a:pt x="5" y="51"/>
                        <a:pt x="8" y="49"/>
                      </a:cubicBezTo>
                      <a:cubicBezTo>
                        <a:pt x="9" y="48"/>
                        <a:pt x="9" y="53"/>
                        <a:pt x="10" y="50"/>
                      </a:cubicBezTo>
                      <a:cubicBezTo>
                        <a:pt x="11" y="48"/>
                        <a:pt x="12" y="51"/>
                        <a:pt x="13" y="49"/>
                      </a:cubicBezTo>
                      <a:cubicBezTo>
                        <a:pt x="13" y="48"/>
                        <a:pt x="15" y="50"/>
                        <a:pt x="15" y="48"/>
                      </a:cubicBezTo>
                      <a:cubicBezTo>
                        <a:pt x="16" y="46"/>
                        <a:pt x="17" y="47"/>
                        <a:pt x="18" y="45"/>
                      </a:cubicBezTo>
                      <a:cubicBezTo>
                        <a:pt x="19" y="43"/>
                        <a:pt x="20" y="44"/>
                        <a:pt x="21" y="41"/>
                      </a:cubicBezTo>
                      <a:cubicBezTo>
                        <a:pt x="21" y="39"/>
                        <a:pt x="24" y="39"/>
                        <a:pt x="24" y="36"/>
                      </a:cubicBezTo>
                      <a:cubicBezTo>
                        <a:pt x="24" y="34"/>
                        <a:pt x="25" y="33"/>
                        <a:pt x="26" y="30"/>
                      </a:cubicBezTo>
                      <a:cubicBezTo>
                        <a:pt x="26" y="29"/>
                        <a:pt x="27" y="27"/>
                        <a:pt x="27" y="25"/>
                      </a:cubicBezTo>
                      <a:cubicBezTo>
                        <a:pt x="26" y="22"/>
                        <a:pt x="28" y="19"/>
                        <a:pt x="27" y="18"/>
                      </a:cubicBezTo>
                      <a:cubicBezTo>
                        <a:pt x="27" y="17"/>
                        <a:pt x="28" y="14"/>
                        <a:pt x="27" y="13"/>
                      </a:cubicBezTo>
                      <a:cubicBezTo>
                        <a:pt x="26" y="11"/>
                        <a:pt x="27" y="8"/>
                        <a:pt x="26" y="8"/>
                      </a:cubicBezTo>
                      <a:cubicBezTo>
                        <a:pt x="25" y="7"/>
                        <a:pt x="25" y="4"/>
                        <a:pt x="24" y="4"/>
                      </a:cubicBezTo>
                      <a:cubicBezTo>
                        <a:pt x="22" y="5"/>
                        <a:pt x="22" y="1"/>
                        <a:pt x="21" y="2"/>
                      </a:cubicBezTo>
                      <a:cubicBezTo>
                        <a:pt x="19" y="4"/>
                        <a:pt x="19" y="0"/>
                        <a:pt x="1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6" name="Freeform 11877">
                  <a:extLst>
                    <a:ext uri="{FF2B5EF4-FFF2-40B4-BE49-F238E27FC236}">
                      <a16:creationId xmlns:a16="http://schemas.microsoft.com/office/drawing/2014/main" id="{E11C01D6-F32D-A4B6-625A-CC01D5CCE673}"/>
                    </a:ext>
                  </a:extLst>
                </p:cNvPr>
                <p:cNvSpPr>
                  <a:spLocks/>
                </p:cNvSpPr>
                <p:nvPr/>
              </p:nvSpPr>
              <p:spPr bwMode="auto">
                <a:xfrm>
                  <a:off x="4861" y="2332"/>
                  <a:ext cx="24" cy="38"/>
                </a:xfrm>
                <a:custGeom>
                  <a:avLst/>
                  <a:gdLst>
                    <a:gd name="T0" fmla="*/ 2 w 28"/>
                    <a:gd name="T1" fmla="*/ 12 h 46"/>
                    <a:gd name="T2" fmla="*/ 3 w 28"/>
                    <a:gd name="T3" fmla="*/ 14 h 46"/>
                    <a:gd name="T4" fmla="*/ 4 w 28"/>
                    <a:gd name="T5" fmla="*/ 14 h 46"/>
                    <a:gd name="T6" fmla="*/ 6 w 28"/>
                    <a:gd name="T7" fmla="*/ 14 h 46"/>
                    <a:gd name="T8" fmla="*/ 7 w 28"/>
                    <a:gd name="T9" fmla="*/ 12 h 46"/>
                    <a:gd name="T10" fmla="*/ 9 w 28"/>
                    <a:gd name="T11" fmla="*/ 12 h 46"/>
                    <a:gd name="T12" fmla="*/ 10 w 28"/>
                    <a:gd name="T13" fmla="*/ 10 h 46"/>
                    <a:gd name="T14" fmla="*/ 11 w 28"/>
                    <a:gd name="T15" fmla="*/ 7 h 46"/>
                    <a:gd name="T16" fmla="*/ 13 w 28"/>
                    <a:gd name="T17" fmla="*/ 5 h 46"/>
                    <a:gd name="T18" fmla="*/ 13 w 28"/>
                    <a:gd name="T19" fmla="*/ 2 h 46"/>
                    <a:gd name="T20" fmla="*/ 13 w 28"/>
                    <a:gd name="T21" fmla="*/ 0 h 46"/>
                    <a:gd name="T22" fmla="*/ 14 w 28"/>
                    <a:gd name="T23" fmla="*/ 1 h 46"/>
                    <a:gd name="T24" fmla="*/ 15 w 28"/>
                    <a:gd name="T25" fmla="*/ 2 h 46"/>
                    <a:gd name="T26" fmla="*/ 15 w 28"/>
                    <a:gd name="T27" fmla="*/ 5 h 46"/>
                    <a:gd name="T28" fmla="*/ 15 w 28"/>
                    <a:gd name="T29" fmla="*/ 8 h 46"/>
                    <a:gd name="T30" fmla="*/ 14 w 28"/>
                    <a:gd name="T31" fmla="*/ 11 h 46"/>
                    <a:gd name="T32" fmla="*/ 13 w 28"/>
                    <a:gd name="T33" fmla="*/ 14 h 46"/>
                    <a:gd name="T34" fmla="*/ 11 w 28"/>
                    <a:gd name="T35" fmla="*/ 16 h 46"/>
                    <a:gd name="T36" fmla="*/ 9 w 28"/>
                    <a:gd name="T37" fmla="*/ 17 h 46"/>
                    <a:gd name="T38" fmla="*/ 8 w 28"/>
                    <a:gd name="T39" fmla="*/ 19 h 46"/>
                    <a:gd name="T40" fmla="*/ 7 w 28"/>
                    <a:gd name="T41" fmla="*/ 20 h 46"/>
                    <a:gd name="T42" fmla="*/ 6 w 28"/>
                    <a:gd name="T43" fmla="*/ 21 h 46"/>
                    <a:gd name="T44" fmla="*/ 4 w 28"/>
                    <a:gd name="T45" fmla="*/ 20 h 46"/>
                    <a:gd name="T46" fmla="*/ 3 w 28"/>
                    <a:gd name="T47" fmla="*/ 17 h 46"/>
                    <a:gd name="T48" fmla="*/ 2 w 28"/>
                    <a:gd name="T49" fmla="*/ 17 h 46"/>
                    <a:gd name="T50" fmla="*/ 1 w 28"/>
                    <a:gd name="T51" fmla="*/ 14 h 46"/>
                    <a:gd name="T52" fmla="*/ 1 w 28"/>
                    <a:gd name="T53" fmla="*/ 12 h 46"/>
                    <a:gd name="T54" fmla="*/ 2 w 28"/>
                    <a:gd name="T55" fmla="*/ 12 h 4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8" h="46">
                      <a:moveTo>
                        <a:pt x="2" y="26"/>
                      </a:moveTo>
                      <a:cubicBezTo>
                        <a:pt x="3" y="25"/>
                        <a:pt x="3" y="31"/>
                        <a:pt x="5" y="29"/>
                      </a:cubicBezTo>
                      <a:cubicBezTo>
                        <a:pt x="6" y="28"/>
                        <a:pt x="7" y="32"/>
                        <a:pt x="8" y="29"/>
                      </a:cubicBezTo>
                      <a:cubicBezTo>
                        <a:pt x="9" y="28"/>
                        <a:pt x="10" y="31"/>
                        <a:pt x="11" y="29"/>
                      </a:cubicBezTo>
                      <a:cubicBezTo>
                        <a:pt x="11" y="27"/>
                        <a:pt x="12" y="30"/>
                        <a:pt x="13" y="27"/>
                      </a:cubicBezTo>
                      <a:cubicBezTo>
                        <a:pt x="14" y="25"/>
                        <a:pt x="15" y="27"/>
                        <a:pt x="16" y="24"/>
                      </a:cubicBezTo>
                      <a:cubicBezTo>
                        <a:pt x="17" y="23"/>
                        <a:pt x="18" y="23"/>
                        <a:pt x="19" y="21"/>
                      </a:cubicBezTo>
                      <a:cubicBezTo>
                        <a:pt x="19" y="19"/>
                        <a:pt x="21" y="19"/>
                        <a:pt x="21" y="16"/>
                      </a:cubicBezTo>
                      <a:cubicBezTo>
                        <a:pt x="21" y="14"/>
                        <a:pt x="23" y="12"/>
                        <a:pt x="23" y="10"/>
                      </a:cubicBezTo>
                      <a:cubicBezTo>
                        <a:pt x="23" y="8"/>
                        <a:pt x="25" y="6"/>
                        <a:pt x="24" y="5"/>
                      </a:cubicBezTo>
                      <a:cubicBezTo>
                        <a:pt x="24" y="3"/>
                        <a:pt x="25" y="1"/>
                        <a:pt x="25" y="0"/>
                      </a:cubicBezTo>
                      <a:cubicBezTo>
                        <a:pt x="25" y="0"/>
                        <a:pt x="25" y="1"/>
                        <a:pt x="26" y="1"/>
                      </a:cubicBezTo>
                      <a:cubicBezTo>
                        <a:pt x="27" y="1"/>
                        <a:pt x="26" y="4"/>
                        <a:pt x="27" y="6"/>
                      </a:cubicBezTo>
                      <a:cubicBezTo>
                        <a:pt x="28" y="7"/>
                        <a:pt x="27" y="10"/>
                        <a:pt x="27" y="11"/>
                      </a:cubicBezTo>
                      <a:cubicBezTo>
                        <a:pt x="28" y="12"/>
                        <a:pt x="26" y="15"/>
                        <a:pt x="27" y="18"/>
                      </a:cubicBezTo>
                      <a:cubicBezTo>
                        <a:pt x="27" y="20"/>
                        <a:pt x="26" y="22"/>
                        <a:pt x="26" y="23"/>
                      </a:cubicBezTo>
                      <a:cubicBezTo>
                        <a:pt x="25" y="26"/>
                        <a:pt x="24" y="27"/>
                        <a:pt x="24" y="29"/>
                      </a:cubicBezTo>
                      <a:cubicBezTo>
                        <a:pt x="24" y="32"/>
                        <a:pt x="21" y="32"/>
                        <a:pt x="21" y="34"/>
                      </a:cubicBezTo>
                      <a:cubicBezTo>
                        <a:pt x="20" y="37"/>
                        <a:pt x="19" y="36"/>
                        <a:pt x="18" y="38"/>
                      </a:cubicBezTo>
                      <a:cubicBezTo>
                        <a:pt x="17" y="40"/>
                        <a:pt x="16" y="39"/>
                        <a:pt x="15" y="41"/>
                      </a:cubicBezTo>
                      <a:cubicBezTo>
                        <a:pt x="15" y="43"/>
                        <a:pt x="13" y="41"/>
                        <a:pt x="13" y="42"/>
                      </a:cubicBezTo>
                      <a:cubicBezTo>
                        <a:pt x="12" y="44"/>
                        <a:pt x="11" y="41"/>
                        <a:pt x="10" y="43"/>
                      </a:cubicBezTo>
                      <a:cubicBezTo>
                        <a:pt x="9" y="46"/>
                        <a:pt x="9" y="41"/>
                        <a:pt x="8" y="42"/>
                      </a:cubicBezTo>
                      <a:cubicBezTo>
                        <a:pt x="5" y="44"/>
                        <a:pt x="6" y="39"/>
                        <a:pt x="4" y="39"/>
                      </a:cubicBezTo>
                      <a:cubicBezTo>
                        <a:pt x="2" y="40"/>
                        <a:pt x="3" y="35"/>
                        <a:pt x="2" y="36"/>
                      </a:cubicBezTo>
                      <a:cubicBezTo>
                        <a:pt x="1" y="36"/>
                        <a:pt x="2" y="30"/>
                        <a:pt x="1" y="30"/>
                      </a:cubicBezTo>
                      <a:cubicBezTo>
                        <a:pt x="0" y="30"/>
                        <a:pt x="1" y="27"/>
                        <a:pt x="1" y="26"/>
                      </a:cubicBezTo>
                      <a:cubicBezTo>
                        <a:pt x="1" y="26"/>
                        <a:pt x="1" y="26"/>
                        <a:pt x="2" y="26"/>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7" name="Freeform 11878">
                  <a:extLst>
                    <a:ext uri="{FF2B5EF4-FFF2-40B4-BE49-F238E27FC236}">
                      <a16:creationId xmlns:a16="http://schemas.microsoft.com/office/drawing/2014/main" id="{97DB9D77-53D9-108C-D1F3-34545074867A}"/>
                    </a:ext>
                  </a:extLst>
                </p:cNvPr>
                <p:cNvSpPr>
                  <a:spLocks/>
                </p:cNvSpPr>
                <p:nvPr/>
              </p:nvSpPr>
              <p:spPr bwMode="auto">
                <a:xfrm>
                  <a:off x="4861" y="2349"/>
                  <a:ext cx="22" cy="21"/>
                </a:xfrm>
                <a:custGeom>
                  <a:avLst/>
                  <a:gdLst>
                    <a:gd name="T0" fmla="*/ 1 w 26"/>
                    <a:gd name="T1" fmla="*/ 3 h 25"/>
                    <a:gd name="T2" fmla="*/ 1 w 26"/>
                    <a:gd name="T3" fmla="*/ 5 h 25"/>
                    <a:gd name="T4" fmla="*/ 2 w 26"/>
                    <a:gd name="T5" fmla="*/ 8 h 25"/>
                    <a:gd name="T6" fmla="*/ 3 w 26"/>
                    <a:gd name="T7" fmla="*/ 9 h 25"/>
                    <a:gd name="T8" fmla="*/ 4 w 26"/>
                    <a:gd name="T9" fmla="*/ 11 h 25"/>
                    <a:gd name="T10" fmla="*/ 5 w 26"/>
                    <a:gd name="T11" fmla="*/ 11 h 25"/>
                    <a:gd name="T12" fmla="*/ 7 w 26"/>
                    <a:gd name="T13" fmla="*/ 11 h 25"/>
                    <a:gd name="T14" fmla="*/ 8 w 26"/>
                    <a:gd name="T15" fmla="*/ 10 h 25"/>
                    <a:gd name="T16" fmla="*/ 9 w 26"/>
                    <a:gd name="T17" fmla="*/ 8 h 25"/>
                    <a:gd name="T18" fmla="*/ 11 w 26"/>
                    <a:gd name="T19" fmla="*/ 7 h 25"/>
                    <a:gd name="T20" fmla="*/ 12 w 26"/>
                    <a:gd name="T21" fmla="*/ 4 h 25"/>
                    <a:gd name="T22" fmla="*/ 14 w 26"/>
                    <a:gd name="T23" fmla="*/ 2 h 25"/>
                    <a:gd name="T24" fmla="*/ 14 w 26"/>
                    <a:gd name="T25" fmla="*/ 0 h 25"/>
                    <a:gd name="T26" fmla="*/ 13 w 26"/>
                    <a:gd name="T27" fmla="*/ 3 h 25"/>
                    <a:gd name="T28" fmla="*/ 12 w 26"/>
                    <a:gd name="T29" fmla="*/ 5 h 25"/>
                    <a:gd name="T30" fmla="*/ 10 w 26"/>
                    <a:gd name="T31" fmla="*/ 6 h 25"/>
                    <a:gd name="T32" fmla="*/ 8 w 26"/>
                    <a:gd name="T33" fmla="*/ 8 h 25"/>
                    <a:gd name="T34" fmla="*/ 7 w 26"/>
                    <a:gd name="T35" fmla="*/ 8 h 25"/>
                    <a:gd name="T36" fmla="*/ 6 w 26"/>
                    <a:gd name="T37" fmla="*/ 8 h 25"/>
                    <a:gd name="T38" fmla="*/ 5 w 26"/>
                    <a:gd name="T39" fmla="*/ 8 h 25"/>
                    <a:gd name="T40" fmla="*/ 3 w 26"/>
                    <a:gd name="T41" fmla="*/ 7 h 25"/>
                    <a:gd name="T42" fmla="*/ 3 w 26"/>
                    <a:gd name="T43" fmla="*/ 5 h 25"/>
                    <a:gd name="T44" fmla="*/ 3 w 26"/>
                    <a:gd name="T45" fmla="*/ 3 h 25"/>
                    <a:gd name="T46" fmla="*/ 2 w 26"/>
                    <a:gd name="T47" fmla="*/ 3 h 25"/>
                    <a:gd name="T48" fmla="*/ 1 w 26"/>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6" h="25">
                      <a:moveTo>
                        <a:pt x="1" y="5"/>
                      </a:moveTo>
                      <a:cubicBezTo>
                        <a:pt x="1" y="6"/>
                        <a:pt x="0" y="9"/>
                        <a:pt x="1" y="9"/>
                      </a:cubicBezTo>
                      <a:cubicBezTo>
                        <a:pt x="2" y="9"/>
                        <a:pt x="1" y="15"/>
                        <a:pt x="2" y="15"/>
                      </a:cubicBezTo>
                      <a:cubicBezTo>
                        <a:pt x="3" y="14"/>
                        <a:pt x="2" y="19"/>
                        <a:pt x="4" y="18"/>
                      </a:cubicBezTo>
                      <a:cubicBezTo>
                        <a:pt x="6" y="18"/>
                        <a:pt x="5" y="23"/>
                        <a:pt x="8" y="21"/>
                      </a:cubicBezTo>
                      <a:cubicBezTo>
                        <a:pt x="9" y="20"/>
                        <a:pt x="9" y="25"/>
                        <a:pt x="10" y="22"/>
                      </a:cubicBezTo>
                      <a:cubicBezTo>
                        <a:pt x="11" y="20"/>
                        <a:pt x="12" y="23"/>
                        <a:pt x="13" y="21"/>
                      </a:cubicBezTo>
                      <a:cubicBezTo>
                        <a:pt x="13" y="20"/>
                        <a:pt x="15" y="22"/>
                        <a:pt x="15" y="20"/>
                      </a:cubicBezTo>
                      <a:cubicBezTo>
                        <a:pt x="16" y="18"/>
                        <a:pt x="17" y="19"/>
                        <a:pt x="18" y="17"/>
                      </a:cubicBezTo>
                      <a:cubicBezTo>
                        <a:pt x="19" y="15"/>
                        <a:pt x="20" y="16"/>
                        <a:pt x="21" y="13"/>
                      </a:cubicBezTo>
                      <a:cubicBezTo>
                        <a:pt x="21" y="11"/>
                        <a:pt x="24" y="11"/>
                        <a:pt x="24" y="8"/>
                      </a:cubicBezTo>
                      <a:cubicBezTo>
                        <a:pt x="24" y="6"/>
                        <a:pt x="25" y="5"/>
                        <a:pt x="26" y="2"/>
                      </a:cubicBezTo>
                      <a:cubicBezTo>
                        <a:pt x="26" y="2"/>
                        <a:pt x="26" y="1"/>
                        <a:pt x="26" y="0"/>
                      </a:cubicBezTo>
                      <a:cubicBezTo>
                        <a:pt x="25" y="2"/>
                        <a:pt x="25" y="3"/>
                        <a:pt x="25" y="4"/>
                      </a:cubicBezTo>
                      <a:cubicBezTo>
                        <a:pt x="25" y="7"/>
                        <a:pt x="23" y="7"/>
                        <a:pt x="22" y="9"/>
                      </a:cubicBezTo>
                      <a:cubicBezTo>
                        <a:pt x="22" y="11"/>
                        <a:pt x="20" y="11"/>
                        <a:pt x="20" y="12"/>
                      </a:cubicBezTo>
                      <a:cubicBezTo>
                        <a:pt x="19" y="15"/>
                        <a:pt x="17" y="13"/>
                        <a:pt x="17" y="15"/>
                      </a:cubicBezTo>
                      <a:cubicBezTo>
                        <a:pt x="16" y="18"/>
                        <a:pt x="15" y="15"/>
                        <a:pt x="14" y="17"/>
                      </a:cubicBezTo>
                      <a:cubicBezTo>
                        <a:pt x="13" y="19"/>
                        <a:pt x="12" y="16"/>
                        <a:pt x="12" y="17"/>
                      </a:cubicBezTo>
                      <a:cubicBezTo>
                        <a:pt x="10" y="20"/>
                        <a:pt x="10" y="16"/>
                        <a:pt x="9" y="17"/>
                      </a:cubicBezTo>
                      <a:cubicBezTo>
                        <a:pt x="7" y="19"/>
                        <a:pt x="7" y="13"/>
                        <a:pt x="5" y="14"/>
                      </a:cubicBezTo>
                      <a:cubicBezTo>
                        <a:pt x="4" y="15"/>
                        <a:pt x="5" y="10"/>
                        <a:pt x="3" y="10"/>
                      </a:cubicBezTo>
                      <a:cubicBezTo>
                        <a:pt x="2" y="11"/>
                        <a:pt x="3" y="7"/>
                        <a:pt x="3" y="6"/>
                      </a:cubicBezTo>
                      <a:cubicBezTo>
                        <a:pt x="2" y="5"/>
                        <a:pt x="2" y="5"/>
                        <a:pt x="2" y="5"/>
                      </a:cubicBezTo>
                      <a:cubicBezTo>
                        <a:pt x="1" y="5"/>
                        <a:pt x="1" y="5"/>
                        <a:pt x="1" y="5"/>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8" name="Freeform 11879">
                  <a:extLst>
                    <a:ext uri="{FF2B5EF4-FFF2-40B4-BE49-F238E27FC236}">
                      <a16:creationId xmlns:a16="http://schemas.microsoft.com/office/drawing/2014/main" id="{5C265924-6371-3D16-AA2C-36FEE18F1F24}"/>
                    </a:ext>
                  </a:extLst>
                </p:cNvPr>
                <p:cNvSpPr>
                  <a:spLocks/>
                </p:cNvSpPr>
                <p:nvPr/>
              </p:nvSpPr>
              <p:spPr bwMode="auto">
                <a:xfrm>
                  <a:off x="4878" y="2339"/>
                  <a:ext cx="2" cy="3"/>
                </a:xfrm>
                <a:custGeom>
                  <a:avLst/>
                  <a:gdLst>
                    <a:gd name="T0" fmla="*/ 2 w 2"/>
                    <a:gd name="T1" fmla="*/ 0 h 3"/>
                    <a:gd name="T2" fmla="*/ 1 w 2"/>
                    <a:gd name="T3" fmla="*/ 3 h 3"/>
                    <a:gd name="T4" fmla="*/ 0 w 2"/>
                    <a:gd name="T5" fmla="*/ 2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1" y="0"/>
                        <a:pt x="1" y="2"/>
                        <a:pt x="1" y="3"/>
                      </a:cubicBezTo>
                      <a:cubicBezTo>
                        <a:pt x="1" y="3"/>
                        <a:pt x="0" y="2"/>
                        <a:pt x="0" y="2"/>
                      </a:cubicBezTo>
                      <a:cubicBezTo>
                        <a:pt x="0" y="0"/>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7999" name="Freeform 11880">
                  <a:extLst>
                    <a:ext uri="{FF2B5EF4-FFF2-40B4-BE49-F238E27FC236}">
                      <a16:creationId xmlns:a16="http://schemas.microsoft.com/office/drawing/2014/main" id="{81EF85AE-A662-B3E1-03A7-FC97E9997147}"/>
                    </a:ext>
                  </a:extLst>
                </p:cNvPr>
                <p:cNvSpPr>
                  <a:spLocks/>
                </p:cNvSpPr>
                <p:nvPr/>
              </p:nvSpPr>
              <p:spPr bwMode="auto">
                <a:xfrm>
                  <a:off x="4877" y="2334"/>
                  <a:ext cx="3" cy="3"/>
                </a:xfrm>
                <a:custGeom>
                  <a:avLst/>
                  <a:gdLst>
                    <a:gd name="T0" fmla="*/ 2 w 3"/>
                    <a:gd name="T1" fmla="*/ 0 h 4"/>
                    <a:gd name="T2" fmla="*/ 0 w 3"/>
                    <a:gd name="T3" fmla="*/ 2 h 4"/>
                    <a:gd name="T4" fmla="*/ 2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3" y="2"/>
                        <a:pt x="1" y="4"/>
                        <a:pt x="0" y="4"/>
                      </a:cubicBezTo>
                      <a:cubicBezTo>
                        <a:pt x="0" y="3"/>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0" name="Freeform 11881">
                  <a:extLst>
                    <a:ext uri="{FF2B5EF4-FFF2-40B4-BE49-F238E27FC236}">
                      <a16:creationId xmlns:a16="http://schemas.microsoft.com/office/drawing/2014/main" id="{A3D014F5-50CB-F4F2-B70D-1660B357ACC1}"/>
                    </a:ext>
                  </a:extLst>
                </p:cNvPr>
                <p:cNvSpPr>
                  <a:spLocks/>
                </p:cNvSpPr>
                <p:nvPr/>
              </p:nvSpPr>
              <p:spPr bwMode="auto">
                <a:xfrm>
                  <a:off x="4874" y="2341"/>
                  <a:ext cx="2" cy="3"/>
                </a:xfrm>
                <a:custGeom>
                  <a:avLst/>
                  <a:gdLst>
                    <a:gd name="T0" fmla="*/ 1 w 3"/>
                    <a:gd name="T1" fmla="*/ 1 h 4"/>
                    <a:gd name="T2" fmla="*/ 1 w 3"/>
                    <a:gd name="T3" fmla="*/ 0 h 4"/>
                    <a:gd name="T4" fmla="*/ 0 w 3"/>
                    <a:gd name="T5" fmla="*/ 2 h 4"/>
                    <a:gd name="T6" fmla="*/ 1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1"/>
                      </a:moveTo>
                      <a:cubicBezTo>
                        <a:pt x="3" y="1"/>
                        <a:pt x="2" y="0"/>
                        <a:pt x="2" y="0"/>
                      </a:cubicBezTo>
                      <a:cubicBezTo>
                        <a:pt x="1" y="1"/>
                        <a:pt x="0" y="3"/>
                        <a:pt x="0" y="4"/>
                      </a:cubicBezTo>
                      <a:cubicBezTo>
                        <a:pt x="1" y="3"/>
                        <a:pt x="2"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1" name="Freeform 11882">
                  <a:extLst>
                    <a:ext uri="{FF2B5EF4-FFF2-40B4-BE49-F238E27FC236}">
                      <a16:creationId xmlns:a16="http://schemas.microsoft.com/office/drawing/2014/main" id="{D4B572DE-811F-F434-BF09-E00D3BD23671}"/>
                    </a:ext>
                  </a:extLst>
                </p:cNvPr>
                <p:cNvSpPr>
                  <a:spLocks/>
                </p:cNvSpPr>
                <p:nvPr/>
              </p:nvSpPr>
              <p:spPr bwMode="auto">
                <a:xfrm>
                  <a:off x="4872" y="2334"/>
                  <a:ext cx="3" cy="5"/>
                </a:xfrm>
                <a:custGeom>
                  <a:avLst/>
                  <a:gdLst>
                    <a:gd name="T0" fmla="*/ 3 w 3"/>
                    <a:gd name="T1" fmla="*/ 0 h 7"/>
                    <a:gd name="T2" fmla="*/ 2 w 3"/>
                    <a:gd name="T3" fmla="*/ 1 h 7"/>
                    <a:gd name="T4" fmla="*/ 0 w 3"/>
                    <a:gd name="T5" fmla="*/ 1 h 7"/>
                    <a:gd name="T6" fmla="*/ 1 w 3"/>
                    <a:gd name="T7" fmla="*/ 1 h 7"/>
                    <a:gd name="T8" fmla="*/ 3 w 3"/>
                    <a:gd name="T9" fmla="*/ 0 h 7"/>
                    <a:gd name="T10" fmla="*/ 2 w 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3" y="0"/>
                      </a:moveTo>
                      <a:cubicBezTo>
                        <a:pt x="3" y="0"/>
                        <a:pt x="3" y="2"/>
                        <a:pt x="2" y="3"/>
                      </a:cubicBezTo>
                      <a:cubicBezTo>
                        <a:pt x="2" y="3"/>
                        <a:pt x="0" y="7"/>
                        <a:pt x="0" y="5"/>
                      </a:cubicBezTo>
                      <a:cubicBezTo>
                        <a:pt x="0" y="5"/>
                        <a:pt x="1" y="4"/>
                        <a:pt x="1" y="4"/>
                      </a:cubicBezTo>
                      <a:cubicBezTo>
                        <a:pt x="2" y="3"/>
                        <a:pt x="3" y="1"/>
                        <a:pt x="3"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2" name="Freeform 11883">
                  <a:extLst>
                    <a:ext uri="{FF2B5EF4-FFF2-40B4-BE49-F238E27FC236}">
                      <a16:creationId xmlns:a16="http://schemas.microsoft.com/office/drawing/2014/main" id="{22A1CCB7-A630-8BDD-728B-9756230A1FE3}"/>
                    </a:ext>
                  </a:extLst>
                </p:cNvPr>
                <p:cNvSpPr>
                  <a:spLocks/>
                </p:cNvSpPr>
                <p:nvPr/>
              </p:nvSpPr>
              <p:spPr bwMode="auto">
                <a:xfrm>
                  <a:off x="4876" y="2330"/>
                  <a:ext cx="2" cy="3"/>
                </a:xfrm>
                <a:custGeom>
                  <a:avLst/>
                  <a:gdLst>
                    <a:gd name="T0" fmla="*/ 2 w 2"/>
                    <a:gd name="T1" fmla="*/ 2 h 4"/>
                    <a:gd name="T2" fmla="*/ 0 w 2"/>
                    <a:gd name="T3" fmla="*/ 2 h 4"/>
                    <a:gd name="T4" fmla="*/ 2 w 2"/>
                    <a:gd name="T5" fmla="*/ 2 h 4"/>
                    <a:gd name="T6" fmla="*/ 0 60000 65536"/>
                    <a:gd name="T7" fmla="*/ 0 60000 65536"/>
                    <a:gd name="T8" fmla="*/ 0 60000 65536"/>
                  </a:gdLst>
                  <a:ahLst/>
                  <a:cxnLst>
                    <a:cxn ang="T6">
                      <a:pos x="T0" y="T1"/>
                    </a:cxn>
                    <a:cxn ang="T7">
                      <a:pos x="T2" y="T3"/>
                    </a:cxn>
                    <a:cxn ang="T8">
                      <a:pos x="T4" y="T5"/>
                    </a:cxn>
                  </a:cxnLst>
                  <a:rect l="0" t="0" r="r" b="b"/>
                  <a:pathLst>
                    <a:path w="2" h="4">
                      <a:moveTo>
                        <a:pt x="2" y="3"/>
                      </a:moveTo>
                      <a:cubicBezTo>
                        <a:pt x="2" y="0"/>
                        <a:pt x="0" y="2"/>
                        <a:pt x="0" y="4"/>
                      </a:cubicBezTo>
                      <a:cubicBezTo>
                        <a:pt x="0" y="4"/>
                        <a:pt x="1" y="2"/>
                        <a:pt x="2"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3" name="Freeform 11884">
                  <a:extLst>
                    <a:ext uri="{FF2B5EF4-FFF2-40B4-BE49-F238E27FC236}">
                      <a16:creationId xmlns:a16="http://schemas.microsoft.com/office/drawing/2014/main" id="{C9CDD7A4-8724-601D-6B13-6A28317A4EDC}"/>
                    </a:ext>
                  </a:extLst>
                </p:cNvPr>
                <p:cNvSpPr>
                  <a:spLocks/>
                </p:cNvSpPr>
                <p:nvPr/>
              </p:nvSpPr>
              <p:spPr bwMode="auto">
                <a:xfrm>
                  <a:off x="4871" y="2349"/>
                  <a:ext cx="3" cy="5"/>
                </a:xfrm>
                <a:custGeom>
                  <a:avLst/>
                  <a:gdLst>
                    <a:gd name="T0" fmla="*/ 2 w 3"/>
                    <a:gd name="T1" fmla="*/ 0 h 6"/>
                    <a:gd name="T2" fmla="*/ 0 w 3"/>
                    <a:gd name="T3" fmla="*/ 3 h 6"/>
                    <a:gd name="T4" fmla="*/ 2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2" y="0"/>
                      </a:moveTo>
                      <a:cubicBezTo>
                        <a:pt x="3" y="0"/>
                        <a:pt x="0" y="6"/>
                        <a:pt x="0" y="3"/>
                      </a:cubicBezTo>
                      <a:cubicBezTo>
                        <a:pt x="1" y="3"/>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4" name="Freeform 11885">
                  <a:extLst>
                    <a:ext uri="{FF2B5EF4-FFF2-40B4-BE49-F238E27FC236}">
                      <a16:creationId xmlns:a16="http://schemas.microsoft.com/office/drawing/2014/main" id="{F84F5B39-6F5D-AEF2-BCEC-D08035AC6BA6}"/>
                    </a:ext>
                  </a:extLst>
                </p:cNvPr>
                <p:cNvSpPr>
                  <a:spLocks/>
                </p:cNvSpPr>
                <p:nvPr/>
              </p:nvSpPr>
              <p:spPr bwMode="auto">
                <a:xfrm>
                  <a:off x="4869" y="2343"/>
                  <a:ext cx="2" cy="5"/>
                </a:xfrm>
                <a:custGeom>
                  <a:avLst/>
                  <a:gdLst>
                    <a:gd name="T0" fmla="*/ 1 w 3"/>
                    <a:gd name="T1" fmla="*/ 1 h 7"/>
                    <a:gd name="T2" fmla="*/ 0 w 3"/>
                    <a:gd name="T3" fmla="*/ 2 h 7"/>
                    <a:gd name="T4" fmla="*/ 1 w 3"/>
                    <a:gd name="T5" fmla="*/ 1 h 7"/>
                    <a:gd name="T6" fmla="*/ 1 w 3"/>
                    <a:gd name="T7" fmla="*/ 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7">
                      <a:moveTo>
                        <a:pt x="3" y="2"/>
                      </a:moveTo>
                      <a:cubicBezTo>
                        <a:pt x="2" y="0"/>
                        <a:pt x="0" y="5"/>
                        <a:pt x="0" y="7"/>
                      </a:cubicBezTo>
                      <a:cubicBezTo>
                        <a:pt x="1" y="6"/>
                        <a:pt x="1" y="5"/>
                        <a:pt x="1" y="4"/>
                      </a:cubicBezTo>
                      <a:cubicBezTo>
                        <a:pt x="1" y="3"/>
                        <a:pt x="2" y="3"/>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5" name="Freeform 11886">
                  <a:extLst>
                    <a:ext uri="{FF2B5EF4-FFF2-40B4-BE49-F238E27FC236}">
                      <a16:creationId xmlns:a16="http://schemas.microsoft.com/office/drawing/2014/main" id="{D8668063-742F-E800-881D-D912C49933D6}"/>
                    </a:ext>
                  </a:extLst>
                </p:cNvPr>
                <p:cNvSpPr>
                  <a:spLocks/>
                </p:cNvSpPr>
                <p:nvPr/>
              </p:nvSpPr>
              <p:spPr bwMode="auto">
                <a:xfrm>
                  <a:off x="4867" y="2336"/>
                  <a:ext cx="3" cy="4"/>
                </a:xfrm>
                <a:custGeom>
                  <a:avLst/>
                  <a:gdLst>
                    <a:gd name="T0" fmla="*/ 3 w 3"/>
                    <a:gd name="T1" fmla="*/ 0 h 5"/>
                    <a:gd name="T2" fmla="*/ 0 w 3"/>
                    <a:gd name="T3" fmla="*/ 2 h 5"/>
                    <a:gd name="T4" fmla="*/ 3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3" y="0"/>
                      </a:moveTo>
                      <a:cubicBezTo>
                        <a:pt x="3" y="3"/>
                        <a:pt x="1" y="5"/>
                        <a:pt x="0" y="5"/>
                      </a:cubicBezTo>
                      <a:cubicBezTo>
                        <a:pt x="1" y="4"/>
                        <a:pt x="2"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6" name="Freeform 11887">
                  <a:extLst>
                    <a:ext uri="{FF2B5EF4-FFF2-40B4-BE49-F238E27FC236}">
                      <a16:creationId xmlns:a16="http://schemas.microsoft.com/office/drawing/2014/main" id="{34ECF9B2-BDBA-1D73-CFCD-F53B2F416D6A}"/>
                    </a:ext>
                  </a:extLst>
                </p:cNvPr>
                <p:cNvSpPr>
                  <a:spLocks/>
                </p:cNvSpPr>
                <p:nvPr/>
              </p:nvSpPr>
              <p:spPr bwMode="auto">
                <a:xfrm>
                  <a:off x="4871" y="2331"/>
                  <a:ext cx="2" cy="3"/>
                </a:xfrm>
                <a:custGeom>
                  <a:avLst/>
                  <a:gdLst>
                    <a:gd name="T0" fmla="*/ 2 w 2"/>
                    <a:gd name="T1" fmla="*/ 1 h 4"/>
                    <a:gd name="T2" fmla="*/ 0 w 2"/>
                    <a:gd name="T3" fmla="*/ 2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1" y="0"/>
                        <a:pt x="0" y="2"/>
                        <a:pt x="0" y="4"/>
                      </a:cubicBezTo>
                      <a:cubicBezTo>
                        <a:pt x="0" y="3"/>
                        <a:pt x="1" y="0"/>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7" name="Freeform 11888">
                  <a:extLst>
                    <a:ext uri="{FF2B5EF4-FFF2-40B4-BE49-F238E27FC236}">
                      <a16:creationId xmlns:a16="http://schemas.microsoft.com/office/drawing/2014/main" id="{79D4DD81-122B-8C2E-B426-EC60B9F15282}"/>
                    </a:ext>
                  </a:extLst>
                </p:cNvPr>
                <p:cNvSpPr>
                  <a:spLocks/>
                </p:cNvSpPr>
                <p:nvPr/>
              </p:nvSpPr>
              <p:spPr bwMode="auto">
                <a:xfrm>
                  <a:off x="4866" y="2350"/>
                  <a:ext cx="3" cy="3"/>
                </a:xfrm>
                <a:custGeom>
                  <a:avLst/>
                  <a:gdLst>
                    <a:gd name="T0" fmla="*/ 3 w 3"/>
                    <a:gd name="T1" fmla="*/ 0 h 3"/>
                    <a:gd name="T2" fmla="*/ 1 w 3"/>
                    <a:gd name="T3" fmla="*/ 1 h 3"/>
                    <a:gd name="T4" fmla="*/ 3 w 3"/>
                    <a:gd name="T5" fmla="*/ 1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3" y="2"/>
                        <a:pt x="0" y="3"/>
                        <a:pt x="1" y="1"/>
                      </a:cubicBezTo>
                      <a:cubicBezTo>
                        <a:pt x="1" y="2"/>
                        <a:pt x="2"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8" name="Freeform 11889">
                  <a:extLst>
                    <a:ext uri="{FF2B5EF4-FFF2-40B4-BE49-F238E27FC236}">
                      <a16:creationId xmlns:a16="http://schemas.microsoft.com/office/drawing/2014/main" id="{F81D1F74-3577-28D3-4F01-C34B7C88C609}"/>
                    </a:ext>
                  </a:extLst>
                </p:cNvPr>
                <p:cNvSpPr>
                  <a:spLocks/>
                </p:cNvSpPr>
                <p:nvPr/>
              </p:nvSpPr>
              <p:spPr bwMode="auto">
                <a:xfrm>
                  <a:off x="4865" y="2344"/>
                  <a:ext cx="2" cy="5"/>
                </a:xfrm>
                <a:custGeom>
                  <a:avLst/>
                  <a:gdLst>
                    <a:gd name="T0" fmla="*/ 1 w 3"/>
                    <a:gd name="T1" fmla="*/ 1 h 6"/>
                    <a:gd name="T2" fmla="*/ 1 w 3"/>
                    <a:gd name="T3" fmla="*/ 3 h 6"/>
                    <a:gd name="T4" fmla="*/ 1 w 3"/>
                    <a:gd name="T5" fmla="*/ 3 h 6"/>
                    <a:gd name="T6" fmla="*/ 1 w 3"/>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3" y="1"/>
                      </a:moveTo>
                      <a:cubicBezTo>
                        <a:pt x="2" y="0"/>
                        <a:pt x="0" y="4"/>
                        <a:pt x="1" y="6"/>
                      </a:cubicBezTo>
                      <a:cubicBezTo>
                        <a:pt x="1" y="5"/>
                        <a:pt x="1" y="4"/>
                        <a:pt x="1" y="4"/>
                      </a:cubicBezTo>
                      <a:cubicBezTo>
                        <a:pt x="1" y="2"/>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09" name="Freeform 11890">
                  <a:extLst>
                    <a:ext uri="{FF2B5EF4-FFF2-40B4-BE49-F238E27FC236}">
                      <a16:creationId xmlns:a16="http://schemas.microsoft.com/office/drawing/2014/main" id="{272BB7BE-C4FE-6510-1160-2419FF9EDD0A}"/>
                    </a:ext>
                  </a:extLst>
                </p:cNvPr>
                <p:cNvSpPr>
                  <a:spLocks/>
                </p:cNvSpPr>
                <p:nvPr/>
              </p:nvSpPr>
              <p:spPr bwMode="auto">
                <a:xfrm>
                  <a:off x="4864" y="2342"/>
                  <a:ext cx="2" cy="3"/>
                </a:xfrm>
                <a:custGeom>
                  <a:avLst/>
                  <a:gdLst>
                    <a:gd name="T0" fmla="*/ 2 w 2"/>
                    <a:gd name="T1" fmla="*/ 0 h 4"/>
                    <a:gd name="T2" fmla="*/ 1 w 2"/>
                    <a:gd name="T3" fmla="*/ 2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1" y="0"/>
                        <a:pt x="0" y="3"/>
                        <a:pt x="1" y="4"/>
                      </a:cubicBezTo>
                      <a:cubicBezTo>
                        <a:pt x="1" y="4"/>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0" name="Freeform 11891">
                  <a:extLst>
                    <a:ext uri="{FF2B5EF4-FFF2-40B4-BE49-F238E27FC236}">
                      <a16:creationId xmlns:a16="http://schemas.microsoft.com/office/drawing/2014/main" id="{38A2212C-C23D-86E8-6CD9-BF140B8BBB1B}"/>
                    </a:ext>
                  </a:extLst>
                </p:cNvPr>
                <p:cNvSpPr>
                  <a:spLocks/>
                </p:cNvSpPr>
                <p:nvPr/>
              </p:nvSpPr>
              <p:spPr bwMode="auto">
                <a:xfrm>
                  <a:off x="4644" y="2079"/>
                  <a:ext cx="37" cy="33"/>
                </a:xfrm>
                <a:custGeom>
                  <a:avLst/>
                  <a:gdLst>
                    <a:gd name="T0" fmla="*/ 20 w 44"/>
                    <a:gd name="T1" fmla="*/ 3 h 39"/>
                    <a:gd name="T2" fmla="*/ 18 w 44"/>
                    <a:gd name="T3" fmla="*/ 1 h 39"/>
                    <a:gd name="T4" fmla="*/ 15 w 44"/>
                    <a:gd name="T5" fmla="*/ 2 h 39"/>
                    <a:gd name="T6" fmla="*/ 12 w 44"/>
                    <a:gd name="T7" fmla="*/ 3 h 39"/>
                    <a:gd name="T8" fmla="*/ 8 w 44"/>
                    <a:gd name="T9" fmla="*/ 5 h 39"/>
                    <a:gd name="T10" fmla="*/ 6 w 44"/>
                    <a:gd name="T11" fmla="*/ 7 h 39"/>
                    <a:gd name="T12" fmla="*/ 4 w 44"/>
                    <a:gd name="T13" fmla="*/ 8 h 39"/>
                    <a:gd name="T14" fmla="*/ 3 w 44"/>
                    <a:gd name="T15" fmla="*/ 11 h 39"/>
                    <a:gd name="T16" fmla="*/ 3 w 44"/>
                    <a:gd name="T17" fmla="*/ 14 h 39"/>
                    <a:gd name="T18" fmla="*/ 2 w 44"/>
                    <a:gd name="T19" fmla="*/ 15 h 39"/>
                    <a:gd name="T20" fmla="*/ 3 w 44"/>
                    <a:gd name="T21" fmla="*/ 18 h 39"/>
                    <a:gd name="T22" fmla="*/ 3 w 44"/>
                    <a:gd name="T23" fmla="*/ 18 h 39"/>
                    <a:gd name="T24" fmla="*/ 3 w 44"/>
                    <a:gd name="T25" fmla="*/ 19 h 39"/>
                    <a:gd name="T26" fmla="*/ 5 w 44"/>
                    <a:gd name="T27" fmla="*/ 19 h 39"/>
                    <a:gd name="T28" fmla="*/ 7 w 44"/>
                    <a:gd name="T29" fmla="*/ 19 h 39"/>
                    <a:gd name="T30" fmla="*/ 9 w 44"/>
                    <a:gd name="T31" fmla="*/ 18 h 39"/>
                    <a:gd name="T32" fmla="*/ 12 w 44"/>
                    <a:gd name="T33" fmla="*/ 17 h 39"/>
                    <a:gd name="T34" fmla="*/ 14 w 44"/>
                    <a:gd name="T35" fmla="*/ 15 h 39"/>
                    <a:gd name="T36" fmla="*/ 17 w 44"/>
                    <a:gd name="T37" fmla="*/ 14 h 39"/>
                    <a:gd name="T38" fmla="*/ 19 w 44"/>
                    <a:gd name="T39" fmla="*/ 11 h 39"/>
                    <a:gd name="T40" fmla="*/ 20 w 44"/>
                    <a:gd name="T41" fmla="*/ 8 h 39"/>
                    <a:gd name="T42" fmla="*/ 21 w 44"/>
                    <a:gd name="T43" fmla="*/ 6 h 39"/>
                    <a:gd name="T44" fmla="*/ 21 w 44"/>
                    <a:gd name="T45" fmla="*/ 4 h 39"/>
                    <a:gd name="T46" fmla="*/ 20 w 44"/>
                    <a:gd name="T47" fmla="*/ 3 h 39"/>
                    <a:gd name="T48" fmla="*/ 20 w 44"/>
                    <a:gd name="T49" fmla="*/ 3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4" h="39">
                      <a:moveTo>
                        <a:pt x="40" y="3"/>
                      </a:moveTo>
                      <a:cubicBezTo>
                        <a:pt x="37" y="3"/>
                        <a:pt x="38" y="0"/>
                        <a:pt x="36" y="1"/>
                      </a:cubicBezTo>
                      <a:cubicBezTo>
                        <a:pt x="33" y="3"/>
                        <a:pt x="32" y="0"/>
                        <a:pt x="30" y="2"/>
                      </a:cubicBezTo>
                      <a:cubicBezTo>
                        <a:pt x="28" y="4"/>
                        <a:pt x="26" y="2"/>
                        <a:pt x="24" y="4"/>
                      </a:cubicBezTo>
                      <a:cubicBezTo>
                        <a:pt x="22" y="6"/>
                        <a:pt x="18" y="6"/>
                        <a:pt x="16" y="9"/>
                      </a:cubicBezTo>
                      <a:cubicBezTo>
                        <a:pt x="15" y="10"/>
                        <a:pt x="12" y="11"/>
                        <a:pt x="12" y="13"/>
                      </a:cubicBezTo>
                      <a:cubicBezTo>
                        <a:pt x="11" y="14"/>
                        <a:pt x="8" y="15"/>
                        <a:pt x="8" y="17"/>
                      </a:cubicBezTo>
                      <a:cubicBezTo>
                        <a:pt x="8" y="18"/>
                        <a:pt x="4" y="20"/>
                        <a:pt x="5" y="21"/>
                      </a:cubicBezTo>
                      <a:cubicBezTo>
                        <a:pt x="6" y="21"/>
                        <a:pt x="1" y="25"/>
                        <a:pt x="3" y="26"/>
                      </a:cubicBezTo>
                      <a:cubicBezTo>
                        <a:pt x="4" y="26"/>
                        <a:pt x="0" y="29"/>
                        <a:pt x="2" y="30"/>
                      </a:cubicBezTo>
                      <a:cubicBezTo>
                        <a:pt x="4" y="30"/>
                        <a:pt x="0" y="34"/>
                        <a:pt x="3" y="34"/>
                      </a:cubicBezTo>
                      <a:cubicBezTo>
                        <a:pt x="4" y="34"/>
                        <a:pt x="2" y="38"/>
                        <a:pt x="5" y="36"/>
                      </a:cubicBezTo>
                      <a:cubicBezTo>
                        <a:pt x="6" y="35"/>
                        <a:pt x="6" y="38"/>
                        <a:pt x="7" y="37"/>
                      </a:cubicBezTo>
                      <a:cubicBezTo>
                        <a:pt x="9" y="36"/>
                        <a:pt x="8" y="39"/>
                        <a:pt x="10" y="37"/>
                      </a:cubicBezTo>
                      <a:cubicBezTo>
                        <a:pt x="12" y="36"/>
                        <a:pt x="12" y="38"/>
                        <a:pt x="14" y="37"/>
                      </a:cubicBezTo>
                      <a:cubicBezTo>
                        <a:pt x="16" y="36"/>
                        <a:pt x="17" y="37"/>
                        <a:pt x="19" y="36"/>
                      </a:cubicBezTo>
                      <a:cubicBezTo>
                        <a:pt x="20" y="34"/>
                        <a:pt x="22" y="36"/>
                        <a:pt x="24" y="33"/>
                      </a:cubicBezTo>
                      <a:cubicBezTo>
                        <a:pt x="25" y="32"/>
                        <a:pt x="27" y="32"/>
                        <a:pt x="29" y="30"/>
                      </a:cubicBezTo>
                      <a:cubicBezTo>
                        <a:pt x="30" y="29"/>
                        <a:pt x="32" y="28"/>
                        <a:pt x="33" y="27"/>
                      </a:cubicBezTo>
                      <a:cubicBezTo>
                        <a:pt x="34" y="24"/>
                        <a:pt x="38" y="23"/>
                        <a:pt x="38" y="21"/>
                      </a:cubicBezTo>
                      <a:cubicBezTo>
                        <a:pt x="38" y="20"/>
                        <a:pt x="41" y="18"/>
                        <a:pt x="41" y="17"/>
                      </a:cubicBezTo>
                      <a:cubicBezTo>
                        <a:pt x="41" y="15"/>
                        <a:pt x="44" y="13"/>
                        <a:pt x="43" y="12"/>
                      </a:cubicBezTo>
                      <a:cubicBezTo>
                        <a:pt x="42" y="11"/>
                        <a:pt x="44" y="9"/>
                        <a:pt x="43" y="8"/>
                      </a:cubicBezTo>
                      <a:cubicBezTo>
                        <a:pt x="41" y="8"/>
                        <a:pt x="44" y="5"/>
                        <a:pt x="42" y="5"/>
                      </a:cubicBezTo>
                      <a:cubicBezTo>
                        <a:pt x="40" y="5"/>
                        <a:pt x="42" y="2"/>
                        <a:pt x="4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1" name="Freeform 11892">
                  <a:extLst>
                    <a:ext uri="{FF2B5EF4-FFF2-40B4-BE49-F238E27FC236}">
                      <a16:creationId xmlns:a16="http://schemas.microsoft.com/office/drawing/2014/main" id="{5C872EA9-E362-0BC2-573C-E3CC1869056F}"/>
                    </a:ext>
                  </a:extLst>
                </p:cNvPr>
                <p:cNvSpPr>
                  <a:spLocks/>
                </p:cNvSpPr>
                <p:nvPr/>
              </p:nvSpPr>
              <p:spPr bwMode="auto">
                <a:xfrm>
                  <a:off x="4644" y="2088"/>
                  <a:ext cx="37" cy="24"/>
                </a:xfrm>
                <a:custGeom>
                  <a:avLst/>
                  <a:gdLst>
                    <a:gd name="T0" fmla="*/ 4 w 44"/>
                    <a:gd name="T1" fmla="*/ 3 h 28"/>
                    <a:gd name="T2" fmla="*/ 5 w 44"/>
                    <a:gd name="T3" fmla="*/ 6 h 28"/>
                    <a:gd name="T4" fmla="*/ 6 w 44"/>
                    <a:gd name="T5" fmla="*/ 7 h 28"/>
                    <a:gd name="T6" fmla="*/ 7 w 44"/>
                    <a:gd name="T7" fmla="*/ 8 h 28"/>
                    <a:gd name="T8" fmla="*/ 8 w 44"/>
                    <a:gd name="T9" fmla="*/ 8 h 28"/>
                    <a:gd name="T10" fmla="*/ 11 w 44"/>
                    <a:gd name="T11" fmla="*/ 8 h 28"/>
                    <a:gd name="T12" fmla="*/ 13 w 44"/>
                    <a:gd name="T13" fmla="*/ 7 h 28"/>
                    <a:gd name="T14" fmla="*/ 15 w 44"/>
                    <a:gd name="T15" fmla="*/ 6 h 28"/>
                    <a:gd name="T16" fmla="*/ 17 w 44"/>
                    <a:gd name="T17" fmla="*/ 3 h 28"/>
                    <a:gd name="T18" fmla="*/ 20 w 44"/>
                    <a:gd name="T19" fmla="*/ 3 h 28"/>
                    <a:gd name="T20" fmla="*/ 21 w 44"/>
                    <a:gd name="T21" fmla="*/ 0 h 28"/>
                    <a:gd name="T22" fmla="*/ 21 w 44"/>
                    <a:gd name="T23" fmla="*/ 1 h 28"/>
                    <a:gd name="T24" fmla="*/ 20 w 44"/>
                    <a:gd name="T25" fmla="*/ 3 h 28"/>
                    <a:gd name="T26" fmla="*/ 19 w 44"/>
                    <a:gd name="T27" fmla="*/ 6 h 28"/>
                    <a:gd name="T28" fmla="*/ 17 w 44"/>
                    <a:gd name="T29" fmla="*/ 9 h 28"/>
                    <a:gd name="T30" fmla="*/ 14 w 44"/>
                    <a:gd name="T31" fmla="*/ 10 h 28"/>
                    <a:gd name="T32" fmla="*/ 12 w 44"/>
                    <a:gd name="T33" fmla="*/ 12 h 28"/>
                    <a:gd name="T34" fmla="*/ 9 w 44"/>
                    <a:gd name="T35" fmla="*/ 13 h 28"/>
                    <a:gd name="T36" fmla="*/ 7 w 44"/>
                    <a:gd name="T37" fmla="*/ 14 h 28"/>
                    <a:gd name="T38" fmla="*/ 5 w 44"/>
                    <a:gd name="T39" fmla="*/ 14 h 28"/>
                    <a:gd name="T40" fmla="*/ 3 w 44"/>
                    <a:gd name="T41" fmla="*/ 14 h 28"/>
                    <a:gd name="T42" fmla="*/ 3 w 44"/>
                    <a:gd name="T43" fmla="*/ 13 h 28"/>
                    <a:gd name="T44" fmla="*/ 3 w 44"/>
                    <a:gd name="T45" fmla="*/ 13 h 28"/>
                    <a:gd name="T46" fmla="*/ 2 w 44"/>
                    <a:gd name="T47" fmla="*/ 10 h 28"/>
                    <a:gd name="T48" fmla="*/ 3 w 44"/>
                    <a:gd name="T49" fmla="*/ 8 h 28"/>
                    <a:gd name="T50" fmla="*/ 3 w 44"/>
                    <a:gd name="T51" fmla="*/ 6 h 28"/>
                    <a:gd name="T52" fmla="*/ 4 w 44"/>
                    <a:gd name="T53" fmla="*/ 3 h 28"/>
                    <a:gd name="T54" fmla="*/ 4 w 44"/>
                    <a:gd name="T55" fmla="*/ 3 h 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4" h="28">
                      <a:moveTo>
                        <a:pt x="8" y="7"/>
                      </a:moveTo>
                      <a:cubicBezTo>
                        <a:pt x="10" y="7"/>
                        <a:pt x="7" y="11"/>
                        <a:pt x="9" y="11"/>
                      </a:cubicBezTo>
                      <a:cubicBezTo>
                        <a:pt x="11" y="11"/>
                        <a:pt x="9" y="15"/>
                        <a:pt x="11" y="13"/>
                      </a:cubicBezTo>
                      <a:cubicBezTo>
                        <a:pt x="13" y="12"/>
                        <a:pt x="12" y="15"/>
                        <a:pt x="14" y="14"/>
                      </a:cubicBezTo>
                      <a:cubicBezTo>
                        <a:pt x="15" y="13"/>
                        <a:pt x="14" y="16"/>
                        <a:pt x="17" y="15"/>
                      </a:cubicBezTo>
                      <a:cubicBezTo>
                        <a:pt x="18" y="13"/>
                        <a:pt x="19" y="16"/>
                        <a:pt x="21" y="14"/>
                      </a:cubicBezTo>
                      <a:cubicBezTo>
                        <a:pt x="22" y="13"/>
                        <a:pt x="23" y="15"/>
                        <a:pt x="25" y="13"/>
                      </a:cubicBezTo>
                      <a:cubicBezTo>
                        <a:pt x="27" y="12"/>
                        <a:pt x="28" y="13"/>
                        <a:pt x="30" y="10"/>
                      </a:cubicBezTo>
                      <a:cubicBezTo>
                        <a:pt x="31" y="9"/>
                        <a:pt x="34" y="9"/>
                        <a:pt x="35" y="7"/>
                      </a:cubicBezTo>
                      <a:cubicBezTo>
                        <a:pt x="36" y="6"/>
                        <a:pt x="39" y="5"/>
                        <a:pt x="39" y="4"/>
                      </a:cubicBezTo>
                      <a:cubicBezTo>
                        <a:pt x="40" y="2"/>
                        <a:pt x="42" y="1"/>
                        <a:pt x="43" y="0"/>
                      </a:cubicBezTo>
                      <a:cubicBezTo>
                        <a:pt x="43" y="1"/>
                        <a:pt x="43" y="1"/>
                        <a:pt x="43" y="1"/>
                      </a:cubicBezTo>
                      <a:cubicBezTo>
                        <a:pt x="44" y="2"/>
                        <a:pt x="41" y="4"/>
                        <a:pt x="41" y="6"/>
                      </a:cubicBezTo>
                      <a:cubicBezTo>
                        <a:pt x="41" y="7"/>
                        <a:pt x="38" y="9"/>
                        <a:pt x="38" y="10"/>
                      </a:cubicBezTo>
                      <a:cubicBezTo>
                        <a:pt x="38" y="12"/>
                        <a:pt x="34" y="13"/>
                        <a:pt x="33" y="16"/>
                      </a:cubicBezTo>
                      <a:cubicBezTo>
                        <a:pt x="32" y="17"/>
                        <a:pt x="30" y="18"/>
                        <a:pt x="29" y="19"/>
                      </a:cubicBezTo>
                      <a:cubicBezTo>
                        <a:pt x="27" y="21"/>
                        <a:pt x="25" y="21"/>
                        <a:pt x="24" y="22"/>
                      </a:cubicBezTo>
                      <a:cubicBezTo>
                        <a:pt x="22" y="25"/>
                        <a:pt x="20" y="23"/>
                        <a:pt x="19" y="25"/>
                      </a:cubicBezTo>
                      <a:cubicBezTo>
                        <a:pt x="17" y="26"/>
                        <a:pt x="16" y="25"/>
                        <a:pt x="14" y="26"/>
                      </a:cubicBezTo>
                      <a:cubicBezTo>
                        <a:pt x="12" y="27"/>
                        <a:pt x="12" y="25"/>
                        <a:pt x="10" y="26"/>
                      </a:cubicBezTo>
                      <a:cubicBezTo>
                        <a:pt x="8" y="28"/>
                        <a:pt x="9" y="25"/>
                        <a:pt x="7" y="26"/>
                      </a:cubicBezTo>
                      <a:cubicBezTo>
                        <a:pt x="6" y="27"/>
                        <a:pt x="6" y="24"/>
                        <a:pt x="5" y="25"/>
                      </a:cubicBezTo>
                      <a:cubicBezTo>
                        <a:pt x="2" y="27"/>
                        <a:pt x="4" y="23"/>
                        <a:pt x="3" y="23"/>
                      </a:cubicBezTo>
                      <a:cubicBezTo>
                        <a:pt x="0" y="23"/>
                        <a:pt x="4" y="19"/>
                        <a:pt x="2" y="19"/>
                      </a:cubicBezTo>
                      <a:cubicBezTo>
                        <a:pt x="0" y="18"/>
                        <a:pt x="4" y="15"/>
                        <a:pt x="3" y="15"/>
                      </a:cubicBezTo>
                      <a:cubicBezTo>
                        <a:pt x="1" y="14"/>
                        <a:pt x="6" y="10"/>
                        <a:pt x="5" y="10"/>
                      </a:cubicBezTo>
                      <a:cubicBezTo>
                        <a:pt x="4" y="9"/>
                        <a:pt x="7" y="7"/>
                        <a:pt x="8" y="6"/>
                      </a:cubicBezTo>
                      <a:cubicBezTo>
                        <a:pt x="8" y="6"/>
                        <a:pt x="8" y="7"/>
                        <a:pt x="8" y="7"/>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2" name="Freeform 11893">
                  <a:extLst>
                    <a:ext uri="{FF2B5EF4-FFF2-40B4-BE49-F238E27FC236}">
                      <a16:creationId xmlns:a16="http://schemas.microsoft.com/office/drawing/2014/main" id="{B0B93BE3-70D0-05C0-B30F-C779C86294DA}"/>
                    </a:ext>
                  </a:extLst>
                </p:cNvPr>
                <p:cNvSpPr>
                  <a:spLocks/>
                </p:cNvSpPr>
                <p:nvPr/>
              </p:nvSpPr>
              <p:spPr bwMode="auto">
                <a:xfrm>
                  <a:off x="4644" y="2093"/>
                  <a:ext cx="25" cy="19"/>
                </a:xfrm>
                <a:custGeom>
                  <a:avLst/>
                  <a:gdLst>
                    <a:gd name="T0" fmla="*/ 4 w 30"/>
                    <a:gd name="T1" fmla="*/ 0 h 22"/>
                    <a:gd name="T2" fmla="*/ 3 w 30"/>
                    <a:gd name="T3" fmla="*/ 3 h 22"/>
                    <a:gd name="T4" fmla="*/ 3 w 30"/>
                    <a:gd name="T5" fmla="*/ 5 h 22"/>
                    <a:gd name="T6" fmla="*/ 2 w 30"/>
                    <a:gd name="T7" fmla="*/ 8 h 22"/>
                    <a:gd name="T8" fmla="*/ 3 w 30"/>
                    <a:gd name="T9" fmla="*/ 10 h 22"/>
                    <a:gd name="T10" fmla="*/ 3 w 30"/>
                    <a:gd name="T11" fmla="*/ 10 h 22"/>
                    <a:gd name="T12" fmla="*/ 3 w 30"/>
                    <a:gd name="T13" fmla="*/ 11 h 22"/>
                    <a:gd name="T14" fmla="*/ 5 w 30"/>
                    <a:gd name="T15" fmla="*/ 11 h 22"/>
                    <a:gd name="T16" fmla="*/ 7 w 30"/>
                    <a:gd name="T17" fmla="*/ 11 h 22"/>
                    <a:gd name="T18" fmla="*/ 9 w 30"/>
                    <a:gd name="T19" fmla="*/ 10 h 22"/>
                    <a:gd name="T20" fmla="*/ 12 w 30"/>
                    <a:gd name="T21" fmla="*/ 9 h 22"/>
                    <a:gd name="T22" fmla="*/ 14 w 30"/>
                    <a:gd name="T23" fmla="*/ 8 h 22"/>
                    <a:gd name="T24" fmla="*/ 15 w 30"/>
                    <a:gd name="T25" fmla="*/ 7 h 22"/>
                    <a:gd name="T26" fmla="*/ 13 w 30"/>
                    <a:gd name="T27" fmla="*/ 8 h 22"/>
                    <a:gd name="T28" fmla="*/ 11 w 30"/>
                    <a:gd name="T29" fmla="*/ 9 h 22"/>
                    <a:gd name="T30" fmla="*/ 9 w 30"/>
                    <a:gd name="T31" fmla="*/ 10 h 22"/>
                    <a:gd name="T32" fmla="*/ 7 w 30"/>
                    <a:gd name="T33" fmla="*/ 10 h 22"/>
                    <a:gd name="T34" fmla="*/ 6 w 30"/>
                    <a:gd name="T35" fmla="*/ 10 h 22"/>
                    <a:gd name="T36" fmla="*/ 5 w 30"/>
                    <a:gd name="T37" fmla="*/ 9 h 22"/>
                    <a:gd name="T38" fmla="*/ 3 w 30"/>
                    <a:gd name="T39" fmla="*/ 8 h 22"/>
                    <a:gd name="T40" fmla="*/ 3 w 30"/>
                    <a:gd name="T41" fmla="*/ 6 h 22"/>
                    <a:gd name="T42" fmla="*/ 3 w 30"/>
                    <a:gd name="T43" fmla="*/ 3 h 22"/>
                    <a:gd name="T44" fmla="*/ 5 w 30"/>
                    <a:gd name="T45" fmla="*/ 2 h 22"/>
                    <a:gd name="T46" fmla="*/ 4 w 30"/>
                    <a:gd name="T47" fmla="*/ 1 h 22"/>
                    <a:gd name="T48" fmla="*/ 4 w 30"/>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22">
                      <a:moveTo>
                        <a:pt x="8" y="0"/>
                      </a:moveTo>
                      <a:cubicBezTo>
                        <a:pt x="7" y="1"/>
                        <a:pt x="4" y="3"/>
                        <a:pt x="5" y="4"/>
                      </a:cubicBezTo>
                      <a:cubicBezTo>
                        <a:pt x="6" y="4"/>
                        <a:pt x="1" y="8"/>
                        <a:pt x="3" y="9"/>
                      </a:cubicBezTo>
                      <a:cubicBezTo>
                        <a:pt x="4" y="9"/>
                        <a:pt x="0" y="12"/>
                        <a:pt x="2" y="13"/>
                      </a:cubicBezTo>
                      <a:cubicBezTo>
                        <a:pt x="4" y="13"/>
                        <a:pt x="0" y="17"/>
                        <a:pt x="3" y="17"/>
                      </a:cubicBezTo>
                      <a:cubicBezTo>
                        <a:pt x="4" y="17"/>
                        <a:pt x="2" y="21"/>
                        <a:pt x="5" y="19"/>
                      </a:cubicBezTo>
                      <a:cubicBezTo>
                        <a:pt x="6" y="18"/>
                        <a:pt x="6" y="21"/>
                        <a:pt x="7" y="20"/>
                      </a:cubicBezTo>
                      <a:cubicBezTo>
                        <a:pt x="9" y="19"/>
                        <a:pt x="8" y="22"/>
                        <a:pt x="10" y="20"/>
                      </a:cubicBezTo>
                      <a:cubicBezTo>
                        <a:pt x="12" y="19"/>
                        <a:pt x="12" y="21"/>
                        <a:pt x="14" y="20"/>
                      </a:cubicBezTo>
                      <a:cubicBezTo>
                        <a:pt x="16" y="19"/>
                        <a:pt x="17" y="20"/>
                        <a:pt x="19" y="19"/>
                      </a:cubicBezTo>
                      <a:cubicBezTo>
                        <a:pt x="20" y="17"/>
                        <a:pt x="22" y="19"/>
                        <a:pt x="24" y="16"/>
                      </a:cubicBezTo>
                      <a:cubicBezTo>
                        <a:pt x="25" y="15"/>
                        <a:pt x="27" y="15"/>
                        <a:pt x="29" y="13"/>
                      </a:cubicBezTo>
                      <a:cubicBezTo>
                        <a:pt x="29" y="13"/>
                        <a:pt x="30" y="12"/>
                        <a:pt x="30" y="12"/>
                      </a:cubicBezTo>
                      <a:cubicBezTo>
                        <a:pt x="29" y="12"/>
                        <a:pt x="28" y="13"/>
                        <a:pt x="27" y="14"/>
                      </a:cubicBezTo>
                      <a:cubicBezTo>
                        <a:pt x="26" y="16"/>
                        <a:pt x="24" y="15"/>
                        <a:pt x="22" y="16"/>
                      </a:cubicBezTo>
                      <a:cubicBezTo>
                        <a:pt x="20" y="18"/>
                        <a:pt x="20" y="16"/>
                        <a:pt x="18" y="17"/>
                      </a:cubicBezTo>
                      <a:cubicBezTo>
                        <a:pt x="16" y="19"/>
                        <a:pt x="15" y="17"/>
                        <a:pt x="14" y="18"/>
                      </a:cubicBezTo>
                      <a:cubicBezTo>
                        <a:pt x="12" y="19"/>
                        <a:pt x="12" y="17"/>
                        <a:pt x="11" y="17"/>
                      </a:cubicBezTo>
                      <a:cubicBezTo>
                        <a:pt x="9" y="19"/>
                        <a:pt x="10" y="16"/>
                        <a:pt x="9" y="16"/>
                      </a:cubicBezTo>
                      <a:cubicBezTo>
                        <a:pt x="6" y="18"/>
                        <a:pt x="8" y="14"/>
                        <a:pt x="7" y="14"/>
                      </a:cubicBezTo>
                      <a:cubicBezTo>
                        <a:pt x="4" y="15"/>
                        <a:pt x="7" y="10"/>
                        <a:pt x="6" y="10"/>
                      </a:cubicBezTo>
                      <a:cubicBezTo>
                        <a:pt x="4" y="10"/>
                        <a:pt x="7" y="6"/>
                        <a:pt x="6" y="6"/>
                      </a:cubicBezTo>
                      <a:cubicBezTo>
                        <a:pt x="5" y="5"/>
                        <a:pt x="8" y="3"/>
                        <a:pt x="9" y="2"/>
                      </a:cubicBezTo>
                      <a:cubicBezTo>
                        <a:pt x="9" y="1"/>
                        <a:pt x="9" y="1"/>
                        <a:pt x="8" y="1"/>
                      </a:cubicBezTo>
                      <a:cubicBezTo>
                        <a:pt x="8" y="1"/>
                        <a:pt x="8" y="0"/>
                        <a:pt x="8" y="0"/>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3" name="Freeform 11894">
                  <a:extLst>
                    <a:ext uri="{FF2B5EF4-FFF2-40B4-BE49-F238E27FC236}">
                      <a16:creationId xmlns:a16="http://schemas.microsoft.com/office/drawing/2014/main" id="{19D4A22F-F078-9A6C-8EF5-3935FCA8CC33}"/>
                    </a:ext>
                  </a:extLst>
                </p:cNvPr>
                <p:cNvSpPr>
                  <a:spLocks/>
                </p:cNvSpPr>
                <p:nvPr/>
              </p:nvSpPr>
              <p:spPr bwMode="auto">
                <a:xfrm>
                  <a:off x="4671" y="2093"/>
                  <a:ext cx="2" cy="1"/>
                </a:xfrm>
                <a:custGeom>
                  <a:avLst/>
                  <a:gdLst>
                    <a:gd name="T0" fmla="*/ 1 w 3"/>
                    <a:gd name="T1" fmla="*/ 0 h 2"/>
                    <a:gd name="T2" fmla="*/ 0 w 3"/>
                    <a:gd name="T3" fmla="*/ 1 h 2"/>
                    <a:gd name="T4" fmla="*/ 0 w 3"/>
                    <a:gd name="T5" fmla="*/ 1 h 2"/>
                    <a:gd name="T6" fmla="*/ 1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0"/>
                      </a:moveTo>
                      <a:cubicBezTo>
                        <a:pt x="2" y="0"/>
                        <a:pt x="1" y="1"/>
                        <a:pt x="0" y="2"/>
                      </a:cubicBezTo>
                      <a:cubicBezTo>
                        <a:pt x="0" y="2"/>
                        <a:pt x="0" y="1"/>
                        <a:pt x="0" y="1"/>
                      </a:cubicBezTo>
                      <a:cubicBezTo>
                        <a:pt x="1" y="0"/>
                        <a:pt x="2"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4" name="Freeform 11895">
                  <a:extLst>
                    <a:ext uri="{FF2B5EF4-FFF2-40B4-BE49-F238E27FC236}">
                      <a16:creationId xmlns:a16="http://schemas.microsoft.com/office/drawing/2014/main" id="{DE022FC4-4883-1E18-DCDB-6D45ED04F804}"/>
                    </a:ext>
                  </a:extLst>
                </p:cNvPr>
                <p:cNvSpPr>
                  <a:spLocks/>
                </p:cNvSpPr>
                <p:nvPr/>
              </p:nvSpPr>
              <p:spPr bwMode="auto">
                <a:xfrm>
                  <a:off x="4672" y="2088"/>
                  <a:ext cx="4" cy="2"/>
                </a:xfrm>
                <a:custGeom>
                  <a:avLst/>
                  <a:gdLst>
                    <a:gd name="T0" fmla="*/ 4 w 4"/>
                    <a:gd name="T1" fmla="*/ 0 h 2"/>
                    <a:gd name="T2" fmla="*/ 0 w 4"/>
                    <a:gd name="T3" fmla="*/ 1 h 2"/>
                    <a:gd name="T4" fmla="*/ 4 w 4"/>
                    <a:gd name="T5" fmla="*/ 0 h 2"/>
                    <a:gd name="T6" fmla="*/ 0 60000 65536"/>
                    <a:gd name="T7" fmla="*/ 0 60000 65536"/>
                    <a:gd name="T8" fmla="*/ 0 60000 65536"/>
                  </a:gdLst>
                  <a:ahLst/>
                  <a:cxnLst>
                    <a:cxn ang="T6">
                      <a:pos x="T0" y="T1"/>
                    </a:cxn>
                    <a:cxn ang="T7">
                      <a:pos x="T2" y="T3"/>
                    </a:cxn>
                    <a:cxn ang="T8">
                      <a:pos x="T4" y="T5"/>
                    </a:cxn>
                  </a:cxnLst>
                  <a:rect l="0" t="0" r="r" b="b"/>
                  <a:pathLst>
                    <a:path w="4" h="2">
                      <a:moveTo>
                        <a:pt x="4" y="0"/>
                      </a:moveTo>
                      <a:cubicBezTo>
                        <a:pt x="4" y="2"/>
                        <a:pt x="1" y="2"/>
                        <a:pt x="0" y="1"/>
                      </a:cubicBezTo>
                      <a:cubicBezTo>
                        <a:pt x="1" y="1"/>
                        <a:pt x="3"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5" name="Freeform 11896">
                  <a:extLst>
                    <a:ext uri="{FF2B5EF4-FFF2-40B4-BE49-F238E27FC236}">
                      <a16:creationId xmlns:a16="http://schemas.microsoft.com/office/drawing/2014/main" id="{727C69DF-5219-D92E-6396-FE33354DE59D}"/>
                    </a:ext>
                  </a:extLst>
                </p:cNvPr>
                <p:cNvSpPr>
                  <a:spLocks/>
                </p:cNvSpPr>
                <p:nvPr/>
              </p:nvSpPr>
              <p:spPr bwMode="auto">
                <a:xfrm>
                  <a:off x="4666" y="2092"/>
                  <a:ext cx="3" cy="1"/>
                </a:xfrm>
                <a:custGeom>
                  <a:avLst/>
                  <a:gdLst>
                    <a:gd name="T0" fmla="*/ 2 w 4"/>
                    <a:gd name="T1" fmla="*/ 1 h 2"/>
                    <a:gd name="T2" fmla="*/ 2 w 4"/>
                    <a:gd name="T3" fmla="*/ 0 h 2"/>
                    <a:gd name="T4" fmla="*/ 0 w 4"/>
                    <a:gd name="T5" fmla="*/ 1 h 2"/>
                    <a:gd name="T6" fmla="*/ 2 w 4"/>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3" y="1"/>
                      </a:moveTo>
                      <a:cubicBezTo>
                        <a:pt x="4" y="1"/>
                        <a:pt x="3" y="0"/>
                        <a:pt x="3" y="0"/>
                      </a:cubicBezTo>
                      <a:cubicBezTo>
                        <a:pt x="2" y="0"/>
                        <a:pt x="0" y="1"/>
                        <a:pt x="0" y="2"/>
                      </a:cubicBezTo>
                      <a:cubicBezTo>
                        <a:pt x="0" y="2"/>
                        <a:pt x="4" y="0"/>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6" name="Freeform 11897">
                  <a:extLst>
                    <a:ext uri="{FF2B5EF4-FFF2-40B4-BE49-F238E27FC236}">
                      <a16:creationId xmlns:a16="http://schemas.microsoft.com/office/drawing/2014/main" id="{A04FA6F1-97B0-879F-A3FE-76B9CF652B4D}"/>
                    </a:ext>
                  </a:extLst>
                </p:cNvPr>
                <p:cNvSpPr>
                  <a:spLocks/>
                </p:cNvSpPr>
                <p:nvPr/>
              </p:nvSpPr>
              <p:spPr bwMode="auto">
                <a:xfrm>
                  <a:off x="4667" y="2085"/>
                  <a:ext cx="5" cy="3"/>
                </a:xfrm>
                <a:custGeom>
                  <a:avLst/>
                  <a:gdLst>
                    <a:gd name="T0" fmla="*/ 3 w 6"/>
                    <a:gd name="T1" fmla="*/ 0 h 4"/>
                    <a:gd name="T2" fmla="*/ 3 w 6"/>
                    <a:gd name="T3" fmla="*/ 2 h 4"/>
                    <a:gd name="T4" fmla="*/ 1 w 6"/>
                    <a:gd name="T5" fmla="*/ 2 h 4"/>
                    <a:gd name="T6" fmla="*/ 2 w 6"/>
                    <a:gd name="T7" fmla="*/ 2 h 4"/>
                    <a:gd name="T8" fmla="*/ 3 w 6"/>
                    <a:gd name="T9" fmla="*/ 0 h 4"/>
                    <a:gd name="T10" fmla="*/ 3 w 6"/>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6" y="0"/>
                      </a:moveTo>
                      <a:cubicBezTo>
                        <a:pt x="6" y="1"/>
                        <a:pt x="5" y="2"/>
                        <a:pt x="4" y="2"/>
                      </a:cubicBezTo>
                      <a:cubicBezTo>
                        <a:pt x="4" y="2"/>
                        <a:pt x="0" y="4"/>
                        <a:pt x="1" y="3"/>
                      </a:cubicBezTo>
                      <a:cubicBezTo>
                        <a:pt x="1" y="2"/>
                        <a:pt x="2" y="2"/>
                        <a:pt x="2" y="2"/>
                      </a:cubicBezTo>
                      <a:cubicBezTo>
                        <a:pt x="3" y="2"/>
                        <a:pt x="5" y="1"/>
                        <a:pt x="6" y="0"/>
                      </a:cubicBezTo>
                      <a:cubicBezTo>
                        <a:pt x="6" y="0"/>
                        <a:pt x="6" y="0"/>
                        <a:pt x="6"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7" name="Freeform 11898">
                  <a:extLst>
                    <a:ext uri="{FF2B5EF4-FFF2-40B4-BE49-F238E27FC236}">
                      <a16:creationId xmlns:a16="http://schemas.microsoft.com/office/drawing/2014/main" id="{C4646D83-498B-3EEA-E584-1B5D8970924A}"/>
                    </a:ext>
                  </a:extLst>
                </p:cNvPr>
                <p:cNvSpPr>
                  <a:spLocks/>
                </p:cNvSpPr>
                <p:nvPr/>
              </p:nvSpPr>
              <p:spPr bwMode="auto">
                <a:xfrm>
                  <a:off x="4674" y="2084"/>
                  <a:ext cx="4" cy="2"/>
                </a:xfrm>
                <a:custGeom>
                  <a:avLst/>
                  <a:gdLst>
                    <a:gd name="T0" fmla="*/ 2 w 5"/>
                    <a:gd name="T1" fmla="*/ 2 h 2"/>
                    <a:gd name="T2" fmla="*/ 0 w 5"/>
                    <a:gd name="T3" fmla="*/ 2 h 2"/>
                    <a:gd name="T4" fmla="*/ 2 w 5"/>
                    <a:gd name="T5" fmla="*/ 2 h 2"/>
                    <a:gd name="T6" fmla="*/ 0 60000 65536"/>
                    <a:gd name="T7" fmla="*/ 0 60000 65536"/>
                    <a:gd name="T8" fmla="*/ 0 60000 65536"/>
                  </a:gdLst>
                  <a:ahLst/>
                  <a:cxnLst>
                    <a:cxn ang="T6">
                      <a:pos x="T0" y="T1"/>
                    </a:cxn>
                    <a:cxn ang="T7">
                      <a:pos x="T2" y="T3"/>
                    </a:cxn>
                    <a:cxn ang="T8">
                      <a:pos x="T4" y="T5"/>
                    </a:cxn>
                  </a:cxnLst>
                  <a:rect l="0" t="0" r="r" b="b"/>
                  <a:pathLst>
                    <a:path w="5" h="2">
                      <a:moveTo>
                        <a:pt x="2" y="2"/>
                      </a:moveTo>
                      <a:cubicBezTo>
                        <a:pt x="5" y="0"/>
                        <a:pt x="1" y="0"/>
                        <a:pt x="0" y="2"/>
                      </a:cubicBezTo>
                      <a:cubicBezTo>
                        <a:pt x="1" y="1"/>
                        <a:pt x="3" y="1"/>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8" name="Freeform 11899">
                  <a:extLst>
                    <a:ext uri="{FF2B5EF4-FFF2-40B4-BE49-F238E27FC236}">
                      <a16:creationId xmlns:a16="http://schemas.microsoft.com/office/drawing/2014/main" id="{DFEC9273-3413-A8AB-967E-19FA55374138}"/>
                    </a:ext>
                  </a:extLst>
                </p:cNvPr>
                <p:cNvSpPr>
                  <a:spLocks/>
                </p:cNvSpPr>
                <p:nvPr/>
              </p:nvSpPr>
              <p:spPr bwMode="auto">
                <a:xfrm>
                  <a:off x="4657" y="2097"/>
                  <a:ext cx="5" cy="3"/>
                </a:xfrm>
                <a:custGeom>
                  <a:avLst/>
                  <a:gdLst>
                    <a:gd name="T0" fmla="*/ 3 w 6"/>
                    <a:gd name="T1" fmla="*/ 0 h 4"/>
                    <a:gd name="T2" fmla="*/ 2 w 6"/>
                    <a:gd name="T3" fmla="*/ 1 h 4"/>
                    <a:gd name="T4" fmla="*/ 3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5" y="0"/>
                      </a:moveTo>
                      <a:cubicBezTo>
                        <a:pt x="6" y="1"/>
                        <a:pt x="0" y="4"/>
                        <a:pt x="2" y="1"/>
                      </a:cubicBezTo>
                      <a:cubicBezTo>
                        <a:pt x="2" y="1"/>
                        <a:pt x="4" y="2"/>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19" name="Freeform 11900">
                  <a:extLst>
                    <a:ext uri="{FF2B5EF4-FFF2-40B4-BE49-F238E27FC236}">
                      <a16:creationId xmlns:a16="http://schemas.microsoft.com/office/drawing/2014/main" id="{B8DECECC-CF59-76C7-8CF2-E6463BCD63DB}"/>
                    </a:ext>
                  </a:extLst>
                </p:cNvPr>
                <p:cNvSpPr>
                  <a:spLocks/>
                </p:cNvSpPr>
                <p:nvPr/>
              </p:nvSpPr>
              <p:spPr bwMode="auto">
                <a:xfrm>
                  <a:off x="4659" y="2090"/>
                  <a:ext cx="5" cy="3"/>
                </a:xfrm>
                <a:custGeom>
                  <a:avLst/>
                  <a:gdLst>
                    <a:gd name="T0" fmla="*/ 3 w 6"/>
                    <a:gd name="T1" fmla="*/ 2 h 4"/>
                    <a:gd name="T2" fmla="*/ 0 w 6"/>
                    <a:gd name="T3" fmla="*/ 2 h 4"/>
                    <a:gd name="T4" fmla="*/ 2 w 6"/>
                    <a:gd name="T5" fmla="*/ 2 h 4"/>
                    <a:gd name="T6" fmla="*/ 3 w 6"/>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4" y="2"/>
                      </a:moveTo>
                      <a:cubicBezTo>
                        <a:pt x="6" y="0"/>
                        <a:pt x="1" y="3"/>
                        <a:pt x="0" y="4"/>
                      </a:cubicBezTo>
                      <a:cubicBezTo>
                        <a:pt x="1" y="4"/>
                        <a:pt x="2" y="3"/>
                        <a:pt x="2" y="3"/>
                      </a:cubicBezTo>
                      <a:cubicBezTo>
                        <a:pt x="3" y="2"/>
                        <a:pt x="4" y="2"/>
                        <a:pt x="5"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0" name="Freeform 11901">
                  <a:extLst>
                    <a:ext uri="{FF2B5EF4-FFF2-40B4-BE49-F238E27FC236}">
                      <a16:creationId xmlns:a16="http://schemas.microsoft.com/office/drawing/2014/main" id="{FDA847A6-92B9-68F2-9F1E-5276224818FC}"/>
                    </a:ext>
                  </a:extLst>
                </p:cNvPr>
                <p:cNvSpPr>
                  <a:spLocks/>
                </p:cNvSpPr>
                <p:nvPr/>
              </p:nvSpPr>
              <p:spPr bwMode="auto">
                <a:xfrm>
                  <a:off x="4662" y="2084"/>
                  <a:ext cx="5" cy="3"/>
                </a:xfrm>
                <a:custGeom>
                  <a:avLst/>
                  <a:gdLst>
                    <a:gd name="T0" fmla="*/ 3 w 6"/>
                    <a:gd name="T1" fmla="*/ 0 h 3"/>
                    <a:gd name="T2" fmla="*/ 0 w 6"/>
                    <a:gd name="T3" fmla="*/ 2 h 3"/>
                    <a:gd name="T4" fmla="*/ 3 w 6"/>
                    <a:gd name="T5" fmla="*/ 1 h 3"/>
                    <a:gd name="T6" fmla="*/ 0 60000 65536"/>
                    <a:gd name="T7" fmla="*/ 0 60000 65536"/>
                    <a:gd name="T8" fmla="*/ 0 60000 65536"/>
                  </a:gdLst>
                  <a:ahLst/>
                  <a:cxnLst>
                    <a:cxn ang="T6">
                      <a:pos x="T0" y="T1"/>
                    </a:cxn>
                    <a:cxn ang="T7">
                      <a:pos x="T2" y="T3"/>
                    </a:cxn>
                    <a:cxn ang="T8">
                      <a:pos x="T4" y="T5"/>
                    </a:cxn>
                  </a:cxnLst>
                  <a:rect l="0" t="0" r="r" b="b"/>
                  <a:pathLst>
                    <a:path w="6" h="3">
                      <a:moveTo>
                        <a:pt x="6" y="0"/>
                      </a:moveTo>
                      <a:cubicBezTo>
                        <a:pt x="4" y="2"/>
                        <a:pt x="1" y="3"/>
                        <a:pt x="0" y="2"/>
                      </a:cubicBezTo>
                      <a:cubicBezTo>
                        <a:pt x="1" y="2"/>
                        <a:pt x="3" y="1"/>
                        <a:pt x="5"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1" name="Freeform 11902">
                  <a:extLst>
                    <a:ext uri="{FF2B5EF4-FFF2-40B4-BE49-F238E27FC236}">
                      <a16:creationId xmlns:a16="http://schemas.microsoft.com/office/drawing/2014/main" id="{7E5FB914-A72A-ED24-A311-0FC2D693EA66}"/>
                    </a:ext>
                  </a:extLst>
                </p:cNvPr>
                <p:cNvSpPr>
                  <a:spLocks/>
                </p:cNvSpPr>
                <p:nvPr/>
              </p:nvSpPr>
              <p:spPr bwMode="auto">
                <a:xfrm>
                  <a:off x="4669" y="2082"/>
                  <a:ext cx="3" cy="2"/>
                </a:xfrm>
                <a:custGeom>
                  <a:avLst/>
                  <a:gdLst>
                    <a:gd name="T0" fmla="*/ 2 w 4"/>
                    <a:gd name="T1" fmla="*/ 1 h 2"/>
                    <a:gd name="T2" fmla="*/ 0 w 4"/>
                    <a:gd name="T3" fmla="*/ 2 h 2"/>
                    <a:gd name="T4" fmla="*/ 2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4" y="1"/>
                      </a:moveTo>
                      <a:cubicBezTo>
                        <a:pt x="4" y="0"/>
                        <a:pt x="1" y="1"/>
                        <a:pt x="0" y="2"/>
                      </a:cubicBezTo>
                      <a:cubicBezTo>
                        <a:pt x="1" y="2"/>
                        <a:pt x="3" y="0"/>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2" name="Freeform 11903">
                  <a:extLst>
                    <a:ext uri="{FF2B5EF4-FFF2-40B4-BE49-F238E27FC236}">
                      <a16:creationId xmlns:a16="http://schemas.microsoft.com/office/drawing/2014/main" id="{DCD988A0-B452-ECFE-82B8-1EF199B766E5}"/>
                    </a:ext>
                  </a:extLst>
                </p:cNvPr>
                <p:cNvSpPr>
                  <a:spLocks/>
                </p:cNvSpPr>
                <p:nvPr/>
              </p:nvSpPr>
              <p:spPr bwMode="auto">
                <a:xfrm>
                  <a:off x="4654" y="2094"/>
                  <a:ext cx="3" cy="2"/>
                </a:xfrm>
                <a:custGeom>
                  <a:avLst/>
                  <a:gdLst>
                    <a:gd name="T0" fmla="*/ 2 w 4"/>
                    <a:gd name="T1" fmla="*/ 1 h 2"/>
                    <a:gd name="T2" fmla="*/ 2 w 4"/>
                    <a:gd name="T3" fmla="*/ 0 h 2"/>
                    <a:gd name="T4" fmla="*/ 2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4" y="1"/>
                      </a:moveTo>
                      <a:cubicBezTo>
                        <a:pt x="3" y="2"/>
                        <a:pt x="0" y="2"/>
                        <a:pt x="2" y="0"/>
                      </a:cubicBezTo>
                      <a:cubicBezTo>
                        <a:pt x="2" y="1"/>
                        <a:pt x="2" y="2"/>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3" name="Freeform 11904">
                  <a:extLst>
                    <a:ext uri="{FF2B5EF4-FFF2-40B4-BE49-F238E27FC236}">
                      <a16:creationId xmlns:a16="http://schemas.microsoft.com/office/drawing/2014/main" id="{7C625816-1AB1-8D78-D44A-C1DB72C8A922}"/>
                    </a:ext>
                  </a:extLst>
                </p:cNvPr>
                <p:cNvSpPr>
                  <a:spLocks/>
                </p:cNvSpPr>
                <p:nvPr/>
              </p:nvSpPr>
              <p:spPr bwMode="auto">
                <a:xfrm>
                  <a:off x="4656" y="2089"/>
                  <a:ext cx="4" cy="4"/>
                </a:xfrm>
                <a:custGeom>
                  <a:avLst/>
                  <a:gdLst>
                    <a:gd name="T0" fmla="*/ 2 w 5"/>
                    <a:gd name="T1" fmla="*/ 0 h 4"/>
                    <a:gd name="T2" fmla="*/ 0 w 5"/>
                    <a:gd name="T3" fmla="*/ 4 h 4"/>
                    <a:gd name="T4" fmla="*/ 1 w 5"/>
                    <a:gd name="T5" fmla="*/ 2 h 4"/>
                    <a:gd name="T6" fmla="*/ 2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5" y="0"/>
                      </a:moveTo>
                      <a:cubicBezTo>
                        <a:pt x="5" y="0"/>
                        <a:pt x="0" y="2"/>
                        <a:pt x="0" y="4"/>
                      </a:cubicBezTo>
                      <a:cubicBezTo>
                        <a:pt x="0" y="3"/>
                        <a:pt x="1" y="2"/>
                        <a:pt x="1" y="2"/>
                      </a:cubicBezTo>
                      <a:cubicBezTo>
                        <a:pt x="2" y="0"/>
                        <a:pt x="3" y="1"/>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4" name="Freeform 11905">
                  <a:extLst>
                    <a:ext uri="{FF2B5EF4-FFF2-40B4-BE49-F238E27FC236}">
                      <a16:creationId xmlns:a16="http://schemas.microsoft.com/office/drawing/2014/main" id="{297D148F-DE70-FE93-BC78-98005F39EDFF}"/>
                    </a:ext>
                  </a:extLst>
                </p:cNvPr>
                <p:cNvSpPr>
                  <a:spLocks/>
                </p:cNvSpPr>
                <p:nvPr/>
              </p:nvSpPr>
              <p:spPr bwMode="auto">
                <a:xfrm>
                  <a:off x="4657" y="2086"/>
                  <a:ext cx="4" cy="2"/>
                </a:xfrm>
                <a:custGeom>
                  <a:avLst/>
                  <a:gdLst>
                    <a:gd name="T0" fmla="*/ 4 w 4"/>
                    <a:gd name="T1" fmla="*/ 0 h 3"/>
                    <a:gd name="T2" fmla="*/ 0 w 4"/>
                    <a:gd name="T3" fmla="*/ 1 h 3"/>
                    <a:gd name="T4" fmla="*/ 4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4" y="0"/>
                      </a:moveTo>
                      <a:cubicBezTo>
                        <a:pt x="3" y="0"/>
                        <a:pt x="0" y="2"/>
                        <a:pt x="0" y="3"/>
                      </a:cubicBezTo>
                      <a:cubicBezTo>
                        <a:pt x="1" y="3"/>
                        <a:pt x="2"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5" name="Freeform 11906">
                  <a:extLst>
                    <a:ext uri="{FF2B5EF4-FFF2-40B4-BE49-F238E27FC236}">
                      <a16:creationId xmlns:a16="http://schemas.microsoft.com/office/drawing/2014/main" id="{CD387BFE-BD27-6724-8E98-CFD6CA1F0AF9}"/>
                    </a:ext>
                  </a:extLst>
                </p:cNvPr>
                <p:cNvSpPr>
                  <a:spLocks/>
                </p:cNvSpPr>
                <p:nvPr/>
              </p:nvSpPr>
              <p:spPr bwMode="auto">
                <a:xfrm>
                  <a:off x="4663" y="2212"/>
                  <a:ext cx="25" cy="38"/>
                </a:xfrm>
                <a:custGeom>
                  <a:avLst/>
                  <a:gdLst>
                    <a:gd name="T0" fmla="*/ 10 w 30"/>
                    <a:gd name="T1" fmla="*/ 1 h 46"/>
                    <a:gd name="T2" fmla="*/ 8 w 30"/>
                    <a:gd name="T3" fmla="*/ 2 h 46"/>
                    <a:gd name="T4" fmla="*/ 6 w 30"/>
                    <a:gd name="T5" fmla="*/ 2 h 46"/>
                    <a:gd name="T6" fmla="*/ 3 w 30"/>
                    <a:gd name="T7" fmla="*/ 5 h 46"/>
                    <a:gd name="T8" fmla="*/ 3 w 30"/>
                    <a:gd name="T9" fmla="*/ 9 h 46"/>
                    <a:gd name="T10" fmla="*/ 2 w 30"/>
                    <a:gd name="T11" fmla="*/ 12 h 46"/>
                    <a:gd name="T12" fmla="*/ 1 w 30"/>
                    <a:gd name="T13" fmla="*/ 14 h 46"/>
                    <a:gd name="T14" fmla="*/ 1 w 30"/>
                    <a:gd name="T15" fmla="*/ 15 h 46"/>
                    <a:gd name="T16" fmla="*/ 2 w 30"/>
                    <a:gd name="T17" fmla="*/ 17 h 46"/>
                    <a:gd name="T18" fmla="*/ 3 w 30"/>
                    <a:gd name="T19" fmla="*/ 19 h 46"/>
                    <a:gd name="T20" fmla="*/ 3 w 30"/>
                    <a:gd name="T21" fmla="*/ 21 h 46"/>
                    <a:gd name="T22" fmla="*/ 5 w 30"/>
                    <a:gd name="T23" fmla="*/ 21 h 46"/>
                    <a:gd name="T24" fmla="*/ 7 w 30"/>
                    <a:gd name="T25" fmla="*/ 21 h 46"/>
                    <a:gd name="T26" fmla="*/ 8 w 30"/>
                    <a:gd name="T27" fmla="*/ 19 h 46"/>
                    <a:gd name="T28" fmla="*/ 9 w 30"/>
                    <a:gd name="T29" fmla="*/ 17 h 46"/>
                    <a:gd name="T30" fmla="*/ 11 w 30"/>
                    <a:gd name="T31" fmla="*/ 17 h 46"/>
                    <a:gd name="T32" fmla="*/ 13 w 30"/>
                    <a:gd name="T33" fmla="*/ 14 h 46"/>
                    <a:gd name="T34" fmla="*/ 13 w 30"/>
                    <a:gd name="T35" fmla="*/ 12 h 46"/>
                    <a:gd name="T36" fmla="*/ 13 w 30"/>
                    <a:gd name="T37" fmla="*/ 10 h 46"/>
                    <a:gd name="T38" fmla="*/ 14 w 30"/>
                    <a:gd name="T39" fmla="*/ 7 h 46"/>
                    <a:gd name="T40" fmla="*/ 14 w 30"/>
                    <a:gd name="T41" fmla="*/ 5 h 46"/>
                    <a:gd name="T42" fmla="*/ 13 w 30"/>
                    <a:gd name="T43" fmla="*/ 2 h 46"/>
                    <a:gd name="T44" fmla="*/ 13 w 30"/>
                    <a:gd name="T45" fmla="*/ 2 h 46"/>
                    <a:gd name="T46" fmla="*/ 11 w 30"/>
                    <a:gd name="T47" fmla="*/ 1 h 46"/>
                    <a:gd name="T48" fmla="*/ 10 w 30"/>
                    <a:gd name="T49" fmla="*/ 1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0" h="46">
                      <a:moveTo>
                        <a:pt x="20" y="1"/>
                      </a:moveTo>
                      <a:cubicBezTo>
                        <a:pt x="18" y="3"/>
                        <a:pt x="16" y="0"/>
                        <a:pt x="15" y="2"/>
                      </a:cubicBezTo>
                      <a:cubicBezTo>
                        <a:pt x="14" y="5"/>
                        <a:pt x="12" y="4"/>
                        <a:pt x="11" y="6"/>
                      </a:cubicBezTo>
                      <a:cubicBezTo>
                        <a:pt x="10" y="9"/>
                        <a:pt x="7" y="9"/>
                        <a:pt x="7" y="11"/>
                      </a:cubicBezTo>
                      <a:cubicBezTo>
                        <a:pt x="7" y="14"/>
                        <a:pt x="3" y="16"/>
                        <a:pt x="3" y="19"/>
                      </a:cubicBezTo>
                      <a:cubicBezTo>
                        <a:pt x="3" y="21"/>
                        <a:pt x="1" y="23"/>
                        <a:pt x="2" y="25"/>
                      </a:cubicBezTo>
                      <a:cubicBezTo>
                        <a:pt x="2" y="25"/>
                        <a:pt x="0" y="28"/>
                        <a:pt x="1" y="29"/>
                      </a:cubicBezTo>
                      <a:cubicBezTo>
                        <a:pt x="2" y="30"/>
                        <a:pt x="0" y="34"/>
                        <a:pt x="1" y="33"/>
                      </a:cubicBezTo>
                      <a:cubicBezTo>
                        <a:pt x="2" y="33"/>
                        <a:pt x="1" y="38"/>
                        <a:pt x="2" y="38"/>
                      </a:cubicBezTo>
                      <a:cubicBezTo>
                        <a:pt x="3" y="38"/>
                        <a:pt x="2" y="42"/>
                        <a:pt x="4" y="41"/>
                      </a:cubicBezTo>
                      <a:cubicBezTo>
                        <a:pt x="5" y="40"/>
                        <a:pt x="5" y="45"/>
                        <a:pt x="7" y="43"/>
                      </a:cubicBezTo>
                      <a:cubicBezTo>
                        <a:pt x="9" y="42"/>
                        <a:pt x="9" y="46"/>
                        <a:pt x="10" y="43"/>
                      </a:cubicBezTo>
                      <a:cubicBezTo>
                        <a:pt x="11" y="42"/>
                        <a:pt x="12" y="44"/>
                        <a:pt x="13" y="43"/>
                      </a:cubicBezTo>
                      <a:cubicBezTo>
                        <a:pt x="14" y="41"/>
                        <a:pt x="15" y="43"/>
                        <a:pt x="16" y="41"/>
                      </a:cubicBezTo>
                      <a:cubicBezTo>
                        <a:pt x="16" y="40"/>
                        <a:pt x="18" y="41"/>
                        <a:pt x="19" y="38"/>
                      </a:cubicBezTo>
                      <a:cubicBezTo>
                        <a:pt x="20" y="37"/>
                        <a:pt x="21" y="37"/>
                        <a:pt x="22" y="35"/>
                      </a:cubicBezTo>
                      <a:cubicBezTo>
                        <a:pt x="22" y="33"/>
                        <a:pt x="24" y="33"/>
                        <a:pt x="25" y="30"/>
                      </a:cubicBezTo>
                      <a:cubicBezTo>
                        <a:pt x="25" y="29"/>
                        <a:pt x="27" y="27"/>
                        <a:pt x="27" y="25"/>
                      </a:cubicBezTo>
                      <a:cubicBezTo>
                        <a:pt x="27" y="24"/>
                        <a:pt x="28" y="22"/>
                        <a:pt x="28" y="21"/>
                      </a:cubicBezTo>
                      <a:cubicBezTo>
                        <a:pt x="28" y="18"/>
                        <a:pt x="30" y="15"/>
                        <a:pt x="29" y="14"/>
                      </a:cubicBezTo>
                      <a:cubicBezTo>
                        <a:pt x="28" y="13"/>
                        <a:pt x="30" y="10"/>
                        <a:pt x="29" y="10"/>
                      </a:cubicBezTo>
                      <a:cubicBezTo>
                        <a:pt x="28" y="9"/>
                        <a:pt x="29" y="6"/>
                        <a:pt x="28" y="5"/>
                      </a:cubicBezTo>
                      <a:cubicBezTo>
                        <a:pt x="27" y="5"/>
                        <a:pt x="27" y="2"/>
                        <a:pt x="26" y="3"/>
                      </a:cubicBezTo>
                      <a:cubicBezTo>
                        <a:pt x="24" y="3"/>
                        <a:pt x="24" y="0"/>
                        <a:pt x="23" y="1"/>
                      </a:cubicBezTo>
                      <a:cubicBezTo>
                        <a:pt x="21" y="2"/>
                        <a:pt x="21" y="0"/>
                        <a:pt x="2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6" name="Freeform 11907">
                  <a:extLst>
                    <a:ext uri="{FF2B5EF4-FFF2-40B4-BE49-F238E27FC236}">
                      <a16:creationId xmlns:a16="http://schemas.microsoft.com/office/drawing/2014/main" id="{CA86F1CF-EB40-6F00-B33F-D90B8748232F}"/>
                    </a:ext>
                  </a:extLst>
                </p:cNvPr>
                <p:cNvSpPr>
                  <a:spLocks/>
                </p:cNvSpPr>
                <p:nvPr/>
              </p:nvSpPr>
              <p:spPr bwMode="auto">
                <a:xfrm>
                  <a:off x="4663" y="2216"/>
                  <a:ext cx="25" cy="34"/>
                </a:xfrm>
                <a:custGeom>
                  <a:avLst/>
                  <a:gdLst>
                    <a:gd name="T0" fmla="*/ 2 w 30"/>
                    <a:gd name="T1" fmla="*/ 12 h 41"/>
                    <a:gd name="T2" fmla="*/ 3 w 30"/>
                    <a:gd name="T3" fmla="*/ 12 h 41"/>
                    <a:gd name="T4" fmla="*/ 4 w 30"/>
                    <a:gd name="T5" fmla="*/ 12 h 41"/>
                    <a:gd name="T6" fmla="*/ 6 w 30"/>
                    <a:gd name="T7" fmla="*/ 12 h 41"/>
                    <a:gd name="T8" fmla="*/ 7 w 30"/>
                    <a:gd name="T9" fmla="*/ 12 h 41"/>
                    <a:gd name="T10" fmla="*/ 8 w 30"/>
                    <a:gd name="T11" fmla="*/ 10 h 41"/>
                    <a:gd name="T12" fmla="*/ 10 w 30"/>
                    <a:gd name="T13" fmla="*/ 8 h 41"/>
                    <a:gd name="T14" fmla="*/ 11 w 30"/>
                    <a:gd name="T15" fmla="*/ 7 h 41"/>
                    <a:gd name="T16" fmla="*/ 13 w 30"/>
                    <a:gd name="T17" fmla="*/ 4 h 41"/>
                    <a:gd name="T18" fmla="*/ 13 w 30"/>
                    <a:gd name="T19" fmla="*/ 2 h 41"/>
                    <a:gd name="T20" fmla="*/ 13 w 30"/>
                    <a:gd name="T21" fmla="*/ 0 h 41"/>
                    <a:gd name="T22" fmla="*/ 13 w 30"/>
                    <a:gd name="T23" fmla="*/ 0 h 41"/>
                    <a:gd name="T24" fmla="*/ 14 w 30"/>
                    <a:gd name="T25" fmla="*/ 2 h 41"/>
                    <a:gd name="T26" fmla="*/ 14 w 30"/>
                    <a:gd name="T27" fmla="*/ 4 h 41"/>
                    <a:gd name="T28" fmla="*/ 13 w 30"/>
                    <a:gd name="T29" fmla="*/ 7 h 41"/>
                    <a:gd name="T30" fmla="*/ 13 w 30"/>
                    <a:gd name="T31" fmla="*/ 10 h 41"/>
                    <a:gd name="T32" fmla="*/ 13 w 30"/>
                    <a:gd name="T33" fmla="*/ 12 h 41"/>
                    <a:gd name="T34" fmla="*/ 11 w 30"/>
                    <a:gd name="T35" fmla="*/ 14 h 41"/>
                    <a:gd name="T36" fmla="*/ 9 w 30"/>
                    <a:gd name="T37" fmla="*/ 15 h 41"/>
                    <a:gd name="T38" fmla="*/ 8 w 30"/>
                    <a:gd name="T39" fmla="*/ 17 h 41"/>
                    <a:gd name="T40" fmla="*/ 7 w 30"/>
                    <a:gd name="T41" fmla="*/ 18 h 41"/>
                    <a:gd name="T42" fmla="*/ 5 w 30"/>
                    <a:gd name="T43" fmla="*/ 18 h 41"/>
                    <a:gd name="T44" fmla="*/ 3 w 30"/>
                    <a:gd name="T45" fmla="*/ 18 h 41"/>
                    <a:gd name="T46" fmla="*/ 3 w 30"/>
                    <a:gd name="T47" fmla="*/ 17 h 41"/>
                    <a:gd name="T48" fmla="*/ 2 w 30"/>
                    <a:gd name="T49" fmla="*/ 15 h 41"/>
                    <a:gd name="T50" fmla="*/ 1 w 30"/>
                    <a:gd name="T51" fmla="*/ 13 h 41"/>
                    <a:gd name="T52" fmla="*/ 1 w 30"/>
                    <a:gd name="T53" fmla="*/ 12 h 41"/>
                    <a:gd name="T54" fmla="*/ 2 w 30"/>
                    <a:gd name="T55" fmla="*/ 12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0" h="41">
                      <a:moveTo>
                        <a:pt x="2" y="25"/>
                      </a:moveTo>
                      <a:cubicBezTo>
                        <a:pt x="4" y="24"/>
                        <a:pt x="3" y="29"/>
                        <a:pt x="5" y="27"/>
                      </a:cubicBezTo>
                      <a:cubicBezTo>
                        <a:pt x="7" y="26"/>
                        <a:pt x="7" y="30"/>
                        <a:pt x="8" y="27"/>
                      </a:cubicBezTo>
                      <a:cubicBezTo>
                        <a:pt x="9" y="26"/>
                        <a:pt x="10" y="28"/>
                        <a:pt x="11" y="26"/>
                      </a:cubicBezTo>
                      <a:cubicBezTo>
                        <a:pt x="12" y="25"/>
                        <a:pt x="13" y="27"/>
                        <a:pt x="14" y="25"/>
                      </a:cubicBezTo>
                      <a:cubicBezTo>
                        <a:pt x="14" y="23"/>
                        <a:pt x="16" y="24"/>
                        <a:pt x="17" y="22"/>
                      </a:cubicBezTo>
                      <a:cubicBezTo>
                        <a:pt x="18" y="20"/>
                        <a:pt x="19" y="21"/>
                        <a:pt x="20" y="18"/>
                      </a:cubicBezTo>
                      <a:cubicBezTo>
                        <a:pt x="20" y="17"/>
                        <a:pt x="22" y="16"/>
                        <a:pt x="23" y="14"/>
                      </a:cubicBezTo>
                      <a:cubicBezTo>
                        <a:pt x="23" y="12"/>
                        <a:pt x="25" y="11"/>
                        <a:pt x="25" y="9"/>
                      </a:cubicBezTo>
                      <a:cubicBezTo>
                        <a:pt x="25" y="7"/>
                        <a:pt x="26" y="5"/>
                        <a:pt x="26" y="4"/>
                      </a:cubicBezTo>
                      <a:cubicBezTo>
                        <a:pt x="26" y="3"/>
                        <a:pt x="27" y="1"/>
                        <a:pt x="27" y="0"/>
                      </a:cubicBezTo>
                      <a:cubicBezTo>
                        <a:pt x="28" y="0"/>
                        <a:pt x="28" y="0"/>
                        <a:pt x="28" y="0"/>
                      </a:cubicBezTo>
                      <a:cubicBezTo>
                        <a:pt x="29" y="1"/>
                        <a:pt x="28" y="4"/>
                        <a:pt x="29" y="5"/>
                      </a:cubicBezTo>
                      <a:cubicBezTo>
                        <a:pt x="30" y="5"/>
                        <a:pt x="28" y="8"/>
                        <a:pt x="29" y="9"/>
                      </a:cubicBezTo>
                      <a:cubicBezTo>
                        <a:pt x="30" y="10"/>
                        <a:pt x="28" y="13"/>
                        <a:pt x="28" y="16"/>
                      </a:cubicBezTo>
                      <a:cubicBezTo>
                        <a:pt x="28" y="17"/>
                        <a:pt x="27" y="19"/>
                        <a:pt x="27" y="20"/>
                      </a:cubicBezTo>
                      <a:cubicBezTo>
                        <a:pt x="27" y="22"/>
                        <a:pt x="25" y="24"/>
                        <a:pt x="25" y="25"/>
                      </a:cubicBezTo>
                      <a:cubicBezTo>
                        <a:pt x="24" y="28"/>
                        <a:pt x="22" y="28"/>
                        <a:pt x="22" y="30"/>
                      </a:cubicBezTo>
                      <a:cubicBezTo>
                        <a:pt x="21" y="32"/>
                        <a:pt x="20" y="32"/>
                        <a:pt x="19" y="33"/>
                      </a:cubicBezTo>
                      <a:cubicBezTo>
                        <a:pt x="18" y="36"/>
                        <a:pt x="16" y="35"/>
                        <a:pt x="16" y="36"/>
                      </a:cubicBezTo>
                      <a:cubicBezTo>
                        <a:pt x="15" y="38"/>
                        <a:pt x="14" y="36"/>
                        <a:pt x="13" y="38"/>
                      </a:cubicBezTo>
                      <a:cubicBezTo>
                        <a:pt x="12" y="39"/>
                        <a:pt x="11" y="37"/>
                        <a:pt x="10" y="38"/>
                      </a:cubicBezTo>
                      <a:cubicBezTo>
                        <a:pt x="9" y="41"/>
                        <a:pt x="9" y="37"/>
                        <a:pt x="7" y="38"/>
                      </a:cubicBezTo>
                      <a:cubicBezTo>
                        <a:pt x="5" y="40"/>
                        <a:pt x="5" y="35"/>
                        <a:pt x="4" y="36"/>
                      </a:cubicBezTo>
                      <a:cubicBezTo>
                        <a:pt x="2" y="37"/>
                        <a:pt x="3" y="33"/>
                        <a:pt x="2" y="33"/>
                      </a:cubicBezTo>
                      <a:cubicBezTo>
                        <a:pt x="1" y="33"/>
                        <a:pt x="2" y="28"/>
                        <a:pt x="1" y="28"/>
                      </a:cubicBezTo>
                      <a:cubicBezTo>
                        <a:pt x="0" y="28"/>
                        <a:pt x="1" y="26"/>
                        <a:pt x="1" y="25"/>
                      </a:cubicBezTo>
                      <a:cubicBezTo>
                        <a:pt x="1" y="25"/>
                        <a:pt x="2" y="25"/>
                        <a:pt x="2" y="25"/>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7" name="Freeform 11908">
                  <a:extLst>
                    <a:ext uri="{FF2B5EF4-FFF2-40B4-BE49-F238E27FC236}">
                      <a16:creationId xmlns:a16="http://schemas.microsoft.com/office/drawing/2014/main" id="{A89CEECD-F8A6-8A9B-300C-CC468900635E}"/>
                    </a:ext>
                  </a:extLst>
                </p:cNvPr>
                <p:cNvSpPr>
                  <a:spLocks/>
                </p:cNvSpPr>
                <p:nvPr/>
              </p:nvSpPr>
              <p:spPr bwMode="auto">
                <a:xfrm>
                  <a:off x="4663" y="2232"/>
                  <a:ext cx="22" cy="18"/>
                </a:xfrm>
                <a:custGeom>
                  <a:avLst/>
                  <a:gdLst>
                    <a:gd name="T0" fmla="*/ 1 w 27"/>
                    <a:gd name="T1" fmla="*/ 2 h 22"/>
                    <a:gd name="T2" fmla="*/ 1 w 27"/>
                    <a:gd name="T3" fmla="*/ 4 h 22"/>
                    <a:gd name="T4" fmla="*/ 2 w 27"/>
                    <a:gd name="T5" fmla="*/ 6 h 22"/>
                    <a:gd name="T6" fmla="*/ 2 w 27"/>
                    <a:gd name="T7" fmla="*/ 7 h 22"/>
                    <a:gd name="T8" fmla="*/ 3 w 27"/>
                    <a:gd name="T9" fmla="*/ 9 h 22"/>
                    <a:gd name="T10" fmla="*/ 5 w 27"/>
                    <a:gd name="T11" fmla="*/ 9 h 22"/>
                    <a:gd name="T12" fmla="*/ 6 w 27"/>
                    <a:gd name="T13" fmla="*/ 9 h 22"/>
                    <a:gd name="T14" fmla="*/ 7 w 27"/>
                    <a:gd name="T15" fmla="*/ 7 h 22"/>
                    <a:gd name="T16" fmla="*/ 8 w 27"/>
                    <a:gd name="T17" fmla="*/ 6 h 22"/>
                    <a:gd name="T18" fmla="*/ 10 w 27"/>
                    <a:gd name="T19" fmla="*/ 5 h 22"/>
                    <a:gd name="T20" fmla="*/ 11 w 27"/>
                    <a:gd name="T21" fmla="*/ 2 h 22"/>
                    <a:gd name="T22" fmla="*/ 12 w 27"/>
                    <a:gd name="T23" fmla="*/ 1 h 22"/>
                    <a:gd name="T24" fmla="*/ 12 w 27"/>
                    <a:gd name="T25" fmla="*/ 0 h 22"/>
                    <a:gd name="T26" fmla="*/ 11 w 27"/>
                    <a:gd name="T27" fmla="*/ 2 h 22"/>
                    <a:gd name="T28" fmla="*/ 10 w 27"/>
                    <a:gd name="T29" fmla="*/ 3 h 22"/>
                    <a:gd name="T30" fmla="*/ 9 w 27"/>
                    <a:gd name="T31" fmla="*/ 5 h 22"/>
                    <a:gd name="T32" fmla="*/ 7 w 27"/>
                    <a:gd name="T33" fmla="*/ 6 h 22"/>
                    <a:gd name="T34" fmla="*/ 6 w 27"/>
                    <a:gd name="T35" fmla="*/ 7 h 22"/>
                    <a:gd name="T36" fmla="*/ 6 w 27"/>
                    <a:gd name="T37" fmla="*/ 7 h 22"/>
                    <a:gd name="T38" fmla="*/ 4 w 27"/>
                    <a:gd name="T39" fmla="*/ 7 h 22"/>
                    <a:gd name="T40" fmla="*/ 2 w 27"/>
                    <a:gd name="T41" fmla="*/ 6 h 22"/>
                    <a:gd name="T42" fmla="*/ 2 w 27"/>
                    <a:gd name="T43" fmla="*/ 5 h 22"/>
                    <a:gd name="T44" fmla="*/ 2 w 27"/>
                    <a:gd name="T45" fmla="*/ 2 h 22"/>
                    <a:gd name="T46" fmla="*/ 2 w 27"/>
                    <a:gd name="T47" fmla="*/ 2 h 22"/>
                    <a:gd name="T48" fmla="*/ 1 w 27"/>
                    <a:gd name="T49" fmla="*/ 2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7" h="22">
                      <a:moveTo>
                        <a:pt x="1" y="6"/>
                      </a:moveTo>
                      <a:cubicBezTo>
                        <a:pt x="1" y="7"/>
                        <a:pt x="0" y="9"/>
                        <a:pt x="1" y="9"/>
                      </a:cubicBezTo>
                      <a:cubicBezTo>
                        <a:pt x="2" y="9"/>
                        <a:pt x="1" y="14"/>
                        <a:pt x="2" y="14"/>
                      </a:cubicBezTo>
                      <a:cubicBezTo>
                        <a:pt x="3" y="14"/>
                        <a:pt x="2" y="18"/>
                        <a:pt x="4" y="17"/>
                      </a:cubicBezTo>
                      <a:cubicBezTo>
                        <a:pt x="5" y="16"/>
                        <a:pt x="5" y="21"/>
                        <a:pt x="7" y="19"/>
                      </a:cubicBezTo>
                      <a:cubicBezTo>
                        <a:pt x="9" y="18"/>
                        <a:pt x="9" y="22"/>
                        <a:pt x="10" y="19"/>
                      </a:cubicBezTo>
                      <a:cubicBezTo>
                        <a:pt x="11" y="18"/>
                        <a:pt x="12" y="20"/>
                        <a:pt x="13" y="19"/>
                      </a:cubicBezTo>
                      <a:cubicBezTo>
                        <a:pt x="14" y="17"/>
                        <a:pt x="15" y="19"/>
                        <a:pt x="16" y="17"/>
                      </a:cubicBezTo>
                      <a:cubicBezTo>
                        <a:pt x="16" y="16"/>
                        <a:pt x="18" y="17"/>
                        <a:pt x="19" y="14"/>
                      </a:cubicBezTo>
                      <a:cubicBezTo>
                        <a:pt x="20" y="13"/>
                        <a:pt x="21" y="13"/>
                        <a:pt x="22" y="11"/>
                      </a:cubicBezTo>
                      <a:cubicBezTo>
                        <a:pt x="22" y="9"/>
                        <a:pt x="24" y="9"/>
                        <a:pt x="25" y="6"/>
                      </a:cubicBezTo>
                      <a:cubicBezTo>
                        <a:pt x="25" y="5"/>
                        <a:pt x="27" y="3"/>
                        <a:pt x="27" y="1"/>
                      </a:cubicBezTo>
                      <a:cubicBezTo>
                        <a:pt x="27" y="1"/>
                        <a:pt x="27" y="0"/>
                        <a:pt x="27" y="0"/>
                      </a:cubicBezTo>
                      <a:cubicBezTo>
                        <a:pt x="27" y="1"/>
                        <a:pt x="26" y="2"/>
                        <a:pt x="26" y="3"/>
                      </a:cubicBezTo>
                      <a:cubicBezTo>
                        <a:pt x="26" y="5"/>
                        <a:pt x="24" y="5"/>
                        <a:pt x="23" y="7"/>
                      </a:cubicBezTo>
                      <a:cubicBezTo>
                        <a:pt x="22" y="9"/>
                        <a:pt x="21" y="9"/>
                        <a:pt x="20" y="11"/>
                      </a:cubicBezTo>
                      <a:cubicBezTo>
                        <a:pt x="19" y="13"/>
                        <a:pt x="18" y="12"/>
                        <a:pt x="17" y="13"/>
                      </a:cubicBezTo>
                      <a:cubicBezTo>
                        <a:pt x="16" y="15"/>
                        <a:pt x="15" y="14"/>
                        <a:pt x="14" y="15"/>
                      </a:cubicBezTo>
                      <a:cubicBezTo>
                        <a:pt x="13" y="17"/>
                        <a:pt x="12" y="14"/>
                        <a:pt x="12" y="16"/>
                      </a:cubicBezTo>
                      <a:cubicBezTo>
                        <a:pt x="10" y="18"/>
                        <a:pt x="10" y="15"/>
                        <a:pt x="9" y="15"/>
                      </a:cubicBezTo>
                      <a:cubicBezTo>
                        <a:pt x="7" y="17"/>
                        <a:pt x="7" y="12"/>
                        <a:pt x="5" y="13"/>
                      </a:cubicBezTo>
                      <a:cubicBezTo>
                        <a:pt x="4" y="14"/>
                        <a:pt x="5" y="10"/>
                        <a:pt x="4" y="10"/>
                      </a:cubicBezTo>
                      <a:cubicBezTo>
                        <a:pt x="2" y="10"/>
                        <a:pt x="3" y="7"/>
                        <a:pt x="3" y="6"/>
                      </a:cubicBezTo>
                      <a:cubicBezTo>
                        <a:pt x="3" y="6"/>
                        <a:pt x="2" y="5"/>
                        <a:pt x="2" y="6"/>
                      </a:cubicBezTo>
                      <a:cubicBezTo>
                        <a:pt x="2" y="6"/>
                        <a:pt x="1" y="6"/>
                        <a:pt x="1" y="6"/>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8" name="Freeform 11909">
                  <a:extLst>
                    <a:ext uri="{FF2B5EF4-FFF2-40B4-BE49-F238E27FC236}">
                      <a16:creationId xmlns:a16="http://schemas.microsoft.com/office/drawing/2014/main" id="{D175BD16-15D4-80F0-F245-018DA2ADC389}"/>
                    </a:ext>
                  </a:extLst>
                </p:cNvPr>
                <p:cNvSpPr>
                  <a:spLocks/>
                </p:cNvSpPr>
                <p:nvPr/>
              </p:nvSpPr>
              <p:spPr bwMode="auto">
                <a:xfrm>
                  <a:off x="4681" y="2223"/>
                  <a:ext cx="2" cy="3"/>
                </a:xfrm>
                <a:custGeom>
                  <a:avLst/>
                  <a:gdLst>
                    <a:gd name="T0" fmla="*/ 2 w 2"/>
                    <a:gd name="T1" fmla="*/ 0 h 3"/>
                    <a:gd name="T2" fmla="*/ 0 w 2"/>
                    <a:gd name="T3" fmla="*/ 3 h 3"/>
                    <a:gd name="T4" fmla="*/ 0 w 2"/>
                    <a:gd name="T5" fmla="*/ 2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1" y="0"/>
                        <a:pt x="0" y="2"/>
                        <a:pt x="0" y="3"/>
                      </a:cubicBezTo>
                      <a:cubicBezTo>
                        <a:pt x="0" y="3"/>
                        <a:pt x="0" y="2"/>
                        <a:pt x="0" y="2"/>
                      </a:cubicBezTo>
                      <a:cubicBezTo>
                        <a:pt x="0" y="0"/>
                        <a:pt x="1"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29" name="Freeform 11910">
                  <a:extLst>
                    <a:ext uri="{FF2B5EF4-FFF2-40B4-BE49-F238E27FC236}">
                      <a16:creationId xmlns:a16="http://schemas.microsoft.com/office/drawing/2014/main" id="{85736125-8836-29CB-7802-6997F208BF8B}"/>
                    </a:ext>
                  </a:extLst>
                </p:cNvPr>
                <p:cNvSpPr>
                  <a:spLocks/>
                </p:cNvSpPr>
                <p:nvPr/>
              </p:nvSpPr>
              <p:spPr bwMode="auto">
                <a:xfrm>
                  <a:off x="4681" y="2218"/>
                  <a:ext cx="2" cy="3"/>
                </a:xfrm>
                <a:custGeom>
                  <a:avLst/>
                  <a:gdLst>
                    <a:gd name="T0" fmla="*/ 1 w 3"/>
                    <a:gd name="T1" fmla="*/ 0 h 4"/>
                    <a:gd name="T2" fmla="*/ 0 w 3"/>
                    <a:gd name="T3" fmla="*/ 2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3" y="2"/>
                        <a:pt x="0" y="4"/>
                        <a:pt x="0" y="3"/>
                      </a:cubicBezTo>
                      <a:cubicBezTo>
                        <a:pt x="0" y="3"/>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0" name="Freeform 11911">
                  <a:extLst>
                    <a:ext uri="{FF2B5EF4-FFF2-40B4-BE49-F238E27FC236}">
                      <a16:creationId xmlns:a16="http://schemas.microsoft.com/office/drawing/2014/main" id="{998EB187-CD93-49CA-0024-3A2E6D87A6C3}"/>
                    </a:ext>
                  </a:extLst>
                </p:cNvPr>
                <p:cNvSpPr>
                  <a:spLocks/>
                </p:cNvSpPr>
                <p:nvPr/>
              </p:nvSpPr>
              <p:spPr bwMode="auto">
                <a:xfrm>
                  <a:off x="4676" y="2225"/>
                  <a:ext cx="3" cy="3"/>
                </a:xfrm>
                <a:custGeom>
                  <a:avLst/>
                  <a:gdLst>
                    <a:gd name="T0" fmla="*/ 3 w 3"/>
                    <a:gd name="T1" fmla="*/ 1 h 4"/>
                    <a:gd name="T2" fmla="*/ 2 w 3"/>
                    <a:gd name="T3" fmla="*/ 0 h 4"/>
                    <a:gd name="T4" fmla="*/ 0 w 3"/>
                    <a:gd name="T5" fmla="*/ 2 h 4"/>
                    <a:gd name="T6" fmla="*/ 3 w 3"/>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1"/>
                      </a:moveTo>
                      <a:cubicBezTo>
                        <a:pt x="3" y="1"/>
                        <a:pt x="2" y="0"/>
                        <a:pt x="2" y="0"/>
                      </a:cubicBezTo>
                      <a:cubicBezTo>
                        <a:pt x="1" y="1"/>
                        <a:pt x="0" y="3"/>
                        <a:pt x="0" y="4"/>
                      </a:cubicBezTo>
                      <a:cubicBezTo>
                        <a:pt x="1" y="3"/>
                        <a:pt x="2" y="0"/>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1" name="Freeform 11912">
                  <a:extLst>
                    <a:ext uri="{FF2B5EF4-FFF2-40B4-BE49-F238E27FC236}">
                      <a16:creationId xmlns:a16="http://schemas.microsoft.com/office/drawing/2014/main" id="{FD570C10-5892-5958-F51C-2FD8DE707BBD}"/>
                    </a:ext>
                  </a:extLst>
                </p:cNvPr>
                <p:cNvSpPr>
                  <a:spLocks/>
                </p:cNvSpPr>
                <p:nvPr/>
              </p:nvSpPr>
              <p:spPr bwMode="auto">
                <a:xfrm>
                  <a:off x="4675" y="2218"/>
                  <a:ext cx="2" cy="5"/>
                </a:xfrm>
                <a:custGeom>
                  <a:avLst/>
                  <a:gdLst>
                    <a:gd name="T0" fmla="*/ 1 w 3"/>
                    <a:gd name="T1" fmla="*/ 0 h 6"/>
                    <a:gd name="T2" fmla="*/ 1 w 3"/>
                    <a:gd name="T3" fmla="*/ 3 h 6"/>
                    <a:gd name="T4" fmla="*/ 1 w 3"/>
                    <a:gd name="T5" fmla="*/ 3 h 6"/>
                    <a:gd name="T6" fmla="*/ 1 w 3"/>
                    <a:gd name="T7" fmla="*/ 3 h 6"/>
                    <a:gd name="T8" fmla="*/ 1 w 3"/>
                    <a:gd name="T9" fmla="*/ 0 h 6"/>
                    <a:gd name="T10" fmla="*/ 1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3" y="0"/>
                      </a:moveTo>
                      <a:cubicBezTo>
                        <a:pt x="3" y="1"/>
                        <a:pt x="3" y="2"/>
                        <a:pt x="3" y="3"/>
                      </a:cubicBezTo>
                      <a:cubicBezTo>
                        <a:pt x="3" y="3"/>
                        <a:pt x="0" y="6"/>
                        <a:pt x="1" y="5"/>
                      </a:cubicBezTo>
                      <a:cubicBezTo>
                        <a:pt x="1" y="5"/>
                        <a:pt x="1" y="4"/>
                        <a:pt x="2" y="4"/>
                      </a:cubicBezTo>
                      <a:cubicBezTo>
                        <a:pt x="2" y="3"/>
                        <a:pt x="3" y="1"/>
                        <a:pt x="3"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2" name="Freeform 11913">
                  <a:extLst>
                    <a:ext uri="{FF2B5EF4-FFF2-40B4-BE49-F238E27FC236}">
                      <a16:creationId xmlns:a16="http://schemas.microsoft.com/office/drawing/2014/main" id="{71FFD297-547D-E1D9-4572-97369FBFDE06}"/>
                    </a:ext>
                  </a:extLst>
                </p:cNvPr>
                <p:cNvSpPr>
                  <a:spLocks/>
                </p:cNvSpPr>
                <p:nvPr/>
              </p:nvSpPr>
              <p:spPr bwMode="auto">
                <a:xfrm>
                  <a:off x="4679" y="2215"/>
                  <a:ext cx="2" cy="3"/>
                </a:xfrm>
                <a:custGeom>
                  <a:avLst/>
                  <a:gdLst>
                    <a:gd name="T0" fmla="*/ 1 w 3"/>
                    <a:gd name="T1" fmla="*/ 2 h 4"/>
                    <a:gd name="T2" fmla="*/ 0 w 3"/>
                    <a:gd name="T3" fmla="*/ 2 h 4"/>
                    <a:gd name="T4" fmla="*/ 1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3" y="2"/>
                      </a:moveTo>
                      <a:cubicBezTo>
                        <a:pt x="3" y="0"/>
                        <a:pt x="1" y="2"/>
                        <a:pt x="0" y="4"/>
                      </a:cubicBezTo>
                      <a:cubicBezTo>
                        <a:pt x="1" y="3"/>
                        <a:pt x="2" y="2"/>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3" name="Freeform 11914">
                  <a:extLst>
                    <a:ext uri="{FF2B5EF4-FFF2-40B4-BE49-F238E27FC236}">
                      <a16:creationId xmlns:a16="http://schemas.microsoft.com/office/drawing/2014/main" id="{0EF78EF1-D099-809A-9762-BCC9826E4C85}"/>
                    </a:ext>
                  </a:extLst>
                </p:cNvPr>
                <p:cNvSpPr>
                  <a:spLocks/>
                </p:cNvSpPr>
                <p:nvPr/>
              </p:nvSpPr>
              <p:spPr bwMode="auto">
                <a:xfrm>
                  <a:off x="4674" y="2232"/>
                  <a:ext cx="2" cy="5"/>
                </a:xfrm>
                <a:custGeom>
                  <a:avLst/>
                  <a:gdLst>
                    <a:gd name="T0" fmla="*/ 1 w 3"/>
                    <a:gd name="T1" fmla="*/ 0 h 6"/>
                    <a:gd name="T2" fmla="*/ 0 w 3"/>
                    <a:gd name="T3" fmla="*/ 3 h 6"/>
                    <a:gd name="T4" fmla="*/ 1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2" y="0"/>
                      </a:moveTo>
                      <a:cubicBezTo>
                        <a:pt x="3" y="0"/>
                        <a:pt x="0" y="6"/>
                        <a:pt x="0" y="3"/>
                      </a:cubicBezTo>
                      <a:cubicBezTo>
                        <a:pt x="0" y="3"/>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4" name="Freeform 11915">
                  <a:extLst>
                    <a:ext uri="{FF2B5EF4-FFF2-40B4-BE49-F238E27FC236}">
                      <a16:creationId xmlns:a16="http://schemas.microsoft.com/office/drawing/2014/main" id="{A5EFB5D7-ECFA-9E6C-EEAC-3199351A4A5D}"/>
                    </a:ext>
                  </a:extLst>
                </p:cNvPr>
                <p:cNvSpPr>
                  <a:spLocks/>
                </p:cNvSpPr>
                <p:nvPr/>
              </p:nvSpPr>
              <p:spPr bwMode="auto">
                <a:xfrm>
                  <a:off x="4671" y="2226"/>
                  <a:ext cx="2" cy="5"/>
                </a:xfrm>
                <a:custGeom>
                  <a:avLst/>
                  <a:gdLst>
                    <a:gd name="T0" fmla="*/ 2 w 2"/>
                    <a:gd name="T1" fmla="*/ 3 h 6"/>
                    <a:gd name="T2" fmla="*/ 0 w 2"/>
                    <a:gd name="T3" fmla="*/ 3 h 6"/>
                    <a:gd name="T4" fmla="*/ 1 w 2"/>
                    <a:gd name="T5" fmla="*/ 3 h 6"/>
                    <a:gd name="T6" fmla="*/ 2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3"/>
                      </a:moveTo>
                      <a:cubicBezTo>
                        <a:pt x="2" y="0"/>
                        <a:pt x="0" y="5"/>
                        <a:pt x="0" y="6"/>
                      </a:cubicBezTo>
                      <a:cubicBezTo>
                        <a:pt x="0" y="6"/>
                        <a:pt x="1" y="5"/>
                        <a:pt x="1" y="4"/>
                      </a:cubicBezTo>
                      <a:cubicBezTo>
                        <a:pt x="1" y="3"/>
                        <a:pt x="2" y="3"/>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5" name="Freeform 11916">
                  <a:extLst>
                    <a:ext uri="{FF2B5EF4-FFF2-40B4-BE49-F238E27FC236}">
                      <a16:creationId xmlns:a16="http://schemas.microsoft.com/office/drawing/2014/main" id="{D489D543-9154-DFA1-E455-C1B4B99876E4}"/>
                    </a:ext>
                  </a:extLst>
                </p:cNvPr>
                <p:cNvSpPr>
                  <a:spLocks/>
                </p:cNvSpPr>
                <p:nvPr/>
              </p:nvSpPr>
              <p:spPr bwMode="auto">
                <a:xfrm>
                  <a:off x="4670" y="2221"/>
                  <a:ext cx="2" cy="4"/>
                </a:xfrm>
                <a:custGeom>
                  <a:avLst/>
                  <a:gdLst>
                    <a:gd name="T0" fmla="*/ 1 w 3"/>
                    <a:gd name="T1" fmla="*/ 0 h 4"/>
                    <a:gd name="T2" fmla="*/ 0 w 3"/>
                    <a:gd name="T3" fmla="*/ 4 h 4"/>
                    <a:gd name="T4" fmla="*/ 1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3" y="0"/>
                      </a:moveTo>
                      <a:cubicBezTo>
                        <a:pt x="3" y="2"/>
                        <a:pt x="1" y="4"/>
                        <a:pt x="0" y="4"/>
                      </a:cubicBezTo>
                      <a:cubicBezTo>
                        <a:pt x="1" y="3"/>
                        <a:pt x="2" y="1"/>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6" name="Freeform 11917">
                  <a:extLst>
                    <a:ext uri="{FF2B5EF4-FFF2-40B4-BE49-F238E27FC236}">
                      <a16:creationId xmlns:a16="http://schemas.microsoft.com/office/drawing/2014/main" id="{14E6FEBD-885C-171C-3E83-6FB89313BDB6}"/>
                    </a:ext>
                  </a:extLst>
                </p:cNvPr>
                <p:cNvSpPr>
                  <a:spLocks/>
                </p:cNvSpPr>
                <p:nvPr/>
              </p:nvSpPr>
              <p:spPr bwMode="auto">
                <a:xfrm>
                  <a:off x="4674" y="2216"/>
                  <a:ext cx="2" cy="3"/>
                </a:xfrm>
                <a:custGeom>
                  <a:avLst/>
                  <a:gdLst>
                    <a:gd name="T0" fmla="*/ 2 w 2"/>
                    <a:gd name="T1" fmla="*/ 1 h 3"/>
                    <a:gd name="T2" fmla="*/ 0 w 2"/>
                    <a:gd name="T3" fmla="*/ 3 h 3"/>
                    <a:gd name="T4" fmla="*/ 2 w 2"/>
                    <a:gd name="T5" fmla="*/ 1 h 3"/>
                    <a:gd name="T6" fmla="*/ 0 60000 65536"/>
                    <a:gd name="T7" fmla="*/ 0 60000 65536"/>
                    <a:gd name="T8" fmla="*/ 0 60000 65536"/>
                  </a:gdLst>
                  <a:ahLst/>
                  <a:cxnLst>
                    <a:cxn ang="T6">
                      <a:pos x="T0" y="T1"/>
                    </a:cxn>
                    <a:cxn ang="T7">
                      <a:pos x="T2" y="T3"/>
                    </a:cxn>
                    <a:cxn ang="T8">
                      <a:pos x="T4" y="T5"/>
                    </a:cxn>
                  </a:cxnLst>
                  <a:rect l="0" t="0" r="r" b="b"/>
                  <a:pathLst>
                    <a:path w="2" h="3">
                      <a:moveTo>
                        <a:pt x="2" y="1"/>
                      </a:moveTo>
                      <a:cubicBezTo>
                        <a:pt x="2" y="0"/>
                        <a:pt x="0" y="2"/>
                        <a:pt x="0" y="3"/>
                      </a:cubicBezTo>
                      <a:cubicBezTo>
                        <a:pt x="0" y="2"/>
                        <a:pt x="1"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7" name="Freeform 11918">
                  <a:extLst>
                    <a:ext uri="{FF2B5EF4-FFF2-40B4-BE49-F238E27FC236}">
                      <a16:creationId xmlns:a16="http://schemas.microsoft.com/office/drawing/2014/main" id="{78C4DB1F-F177-B11F-F601-5513F25E5D2A}"/>
                    </a:ext>
                  </a:extLst>
                </p:cNvPr>
                <p:cNvSpPr>
                  <a:spLocks/>
                </p:cNvSpPr>
                <p:nvPr/>
              </p:nvSpPr>
              <p:spPr bwMode="auto">
                <a:xfrm>
                  <a:off x="4669" y="2234"/>
                  <a:ext cx="2" cy="2"/>
                </a:xfrm>
                <a:custGeom>
                  <a:avLst/>
                  <a:gdLst>
                    <a:gd name="T0" fmla="*/ 1 w 3"/>
                    <a:gd name="T1" fmla="*/ 0 h 3"/>
                    <a:gd name="T2" fmla="*/ 0 w 3"/>
                    <a:gd name="T3" fmla="*/ 1 h 3"/>
                    <a:gd name="T4" fmla="*/ 1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2" y="1"/>
                        <a:pt x="0" y="3"/>
                        <a:pt x="0" y="1"/>
                      </a:cubicBezTo>
                      <a:cubicBezTo>
                        <a:pt x="1" y="1"/>
                        <a:pt x="2"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8" name="Freeform 11919">
                  <a:extLst>
                    <a:ext uri="{FF2B5EF4-FFF2-40B4-BE49-F238E27FC236}">
                      <a16:creationId xmlns:a16="http://schemas.microsoft.com/office/drawing/2014/main" id="{234CCCEA-A29F-E1E5-930D-72C1828D774F}"/>
                    </a:ext>
                  </a:extLst>
                </p:cNvPr>
                <p:cNvSpPr>
                  <a:spLocks/>
                </p:cNvSpPr>
                <p:nvPr/>
              </p:nvSpPr>
              <p:spPr bwMode="auto">
                <a:xfrm>
                  <a:off x="4667" y="2228"/>
                  <a:ext cx="2" cy="5"/>
                </a:xfrm>
                <a:custGeom>
                  <a:avLst/>
                  <a:gdLst>
                    <a:gd name="T0" fmla="*/ 2 w 2"/>
                    <a:gd name="T1" fmla="*/ 1 h 6"/>
                    <a:gd name="T2" fmla="*/ 0 w 2"/>
                    <a:gd name="T3" fmla="*/ 3 h 6"/>
                    <a:gd name="T4" fmla="*/ 0 w 2"/>
                    <a:gd name="T5" fmla="*/ 3 h 6"/>
                    <a:gd name="T6" fmla="*/ 2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1"/>
                      </a:moveTo>
                      <a:cubicBezTo>
                        <a:pt x="2" y="0"/>
                        <a:pt x="0" y="4"/>
                        <a:pt x="0" y="6"/>
                      </a:cubicBezTo>
                      <a:cubicBezTo>
                        <a:pt x="0" y="5"/>
                        <a:pt x="0" y="5"/>
                        <a:pt x="0" y="4"/>
                      </a:cubicBezTo>
                      <a:cubicBezTo>
                        <a:pt x="0" y="2"/>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39" name="Freeform 11920">
                  <a:extLst>
                    <a:ext uri="{FF2B5EF4-FFF2-40B4-BE49-F238E27FC236}">
                      <a16:creationId xmlns:a16="http://schemas.microsoft.com/office/drawing/2014/main" id="{618618D5-86D4-51C9-A754-5E29967CBCE9}"/>
                    </a:ext>
                  </a:extLst>
                </p:cNvPr>
                <p:cNvSpPr>
                  <a:spLocks/>
                </p:cNvSpPr>
                <p:nvPr/>
              </p:nvSpPr>
              <p:spPr bwMode="auto">
                <a:xfrm>
                  <a:off x="4666" y="2226"/>
                  <a:ext cx="2" cy="4"/>
                </a:xfrm>
                <a:custGeom>
                  <a:avLst/>
                  <a:gdLst>
                    <a:gd name="T0" fmla="*/ 2 w 2"/>
                    <a:gd name="T1" fmla="*/ 0 h 4"/>
                    <a:gd name="T2" fmla="*/ 0 w 2"/>
                    <a:gd name="T3" fmla="*/ 4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1" y="0"/>
                        <a:pt x="0" y="3"/>
                        <a:pt x="0" y="4"/>
                      </a:cubicBezTo>
                      <a:cubicBezTo>
                        <a:pt x="1" y="3"/>
                        <a:pt x="0"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0" name="Freeform 11921">
                  <a:extLst>
                    <a:ext uri="{FF2B5EF4-FFF2-40B4-BE49-F238E27FC236}">
                      <a16:creationId xmlns:a16="http://schemas.microsoft.com/office/drawing/2014/main" id="{081485B8-1AD2-9201-6F1E-1ED2E238138C}"/>
                    </a:ext>
                  </a:extLst>
                </p:cNvPr>
                <p:cNvSpPr>
                  <a:spLocks noEditPoints="1"/>
                </p:cNvSpPr>
                <p:nvPr/>
              </p:nvSpPr>
              <p:spPr bwMode="auto">
                <a:xfrm>
                  <a:off x="4518" y="2122"/>
                  <a:ext cx="17" cy="19"/>
                </a:xfrm>
                <a:custGeom>
                  <a:avLst/>
                  <a:gdLst>
                    <a:gd name="T0" fmla="*/ 6 w 21"/>
                    <a:gd name="T1" fmla="*/ 8 h 23"/>
                    <a:gd name="T2" fmla="*/ 6 w 21"/>
                    <a:gd name="T3" fmla="*/ 7 h 23"/>
                    <a:gd name="T4" fmla="*/ 6 w 21"/>
                    <a:gd name="T5" fmla="*/ 7 h 23"/>
                    <a:gd name="T6" fmla="*/ 6 w 21"/>
                    <a:gd name="T7" fmla="*/ 8 h 23"/>
                    <a:gd name="T8" fmla="*/ 5 w 21"/>
                    <a:gd name="T9" fmla="*/ 8 h 23"/>
                    <a:gd name="T10" fmla="*/ 6 w 21"/>
                    <a:gd name="T11" fmla="*/ 8 h 23"/>
                    <a:gd name="T12" fmla="*/ 3 w 21"/>
                    <a:gd name="T13" fmla="*/ 5 h 23"/>
                    <a:gd name="T14" fmla="*/ 3 w 21"/>
                    <a:gd name="T15" fmla="*/ 5 h 23"/>
                    <a:gd name="T16" fmla="*/ 3 w 21"/>
                    <a:gd name="T17" fmla="*/ 5 h 23"/>
                    <a:gd name="T18" fmla="*/ 3 w 21"/>
                    <a:gd name="T19" fmla="*/ 5 h 23"/>
                    <a:gd name="T20" fmla="*/ 3 w 21"/>
                    <a:gd name="T21" fmla="*/ 7 h 23"/>
                    <a:gd name="T22" fmla="*/ 4 w 21"/>
                    <a:gd name="T23" fmla="*/ 7 h 23"/>
                    <a:gd name="T24" fmla="*/ 3 w 21"/>
                    <a:gd name="T25" fmla="*/ 7 h 23"/>
                    <a:gd name="T26" fmla="*/ 3 w 21"/>
                    <a:gd name="T27" fmla="*/ 7 h 23"/>
                    <a:gd name="T28" fmla="*/ 3 w 21"/>
                    <a:gd name="T29" fmla="*/ 5 h 23"/>
                    <a:gd name="T30" fmla="*/ 3 w 21"/>
                    <a:gd name="T31" fmla="*/ 5 h 23"/>
                    <a:gd name="T32" fmla="*/ 2 w 21"/>
                    <a:gd name="T33" fmla="*/ 4 h 23"/>
                    <a:gd name="T34" fmla="*/ 2 w 21"/>
                    <a:gd name="T35" fmla="*/ 4 h 23"/>
                    <a:gd name="T36" fmla="*/ 2 w 21"/>
                    <a:gd name="T37" fmla="*/ 4 h 23"/>
                    <a:gd name="T38" fmla="*/ 2 w 21"/>
                    <a:gd name="T39" fmla="*/ 4 h 23"/>
                    <a:gd name="T40" fmla="*/ 2 w 21"/>
                    <a:gd name="T41" fmla="*/ 5 h 23"/>
                    <a:gd name="T42" fmla="*/ 2 w 21"/>
                    <a:gd name="T43" fmla="*/ 6 h 23"/>
                    <a:gd name="T44" fmla="*/ 2 w 21"/>
                    <a:gd name="T45" fmla="*/ 5 h 23"/>
                    <a:gd name="T46" fmla="*/ 2 w 21"/>
                    <a:gd name="T47" fmla="*/ 4 h 23"/>
                    <a:gd name="T48" fmla="*/ 2 w 21"/>
                    <a:gd name="T49" fmla="*/ 0 h 23"/>
                    <a:gd name="T50" fmla="*/ 2 w 21"/>
                    <a:gd name="T51" fmla="*/ 2 h 23"/>
                    <a:gd name="T52" fmla="*/ 2 w 21"/>
                    <a:gd name="T53" fmla="*/ 6 h 23"/>
                    <a:gd name="T54" fmla="*/ 2 w 21"/>
                    <a:gd name="T55" fmla="*/ 8 h 23"/>
                    <a:gd name="T56" fmla="*/ 2 w 21"/>
                    <a:gd name="T57" fmla="*/ 10 h 23"/>
                    <a:gd name="T58" fmla="*/ 2 w 21"/>
                    <a:gd name="T59" fmla="*/ 10 h 23"/>
                    <a:gd name="T60" fmla="*/ 2 w 21"/>
                    <a:gd name="T61" fmla="*/ 10 h 23"/>
                    <a:gd name="T62" fmla="*/ 2 w 21"/>
                    <a:gd name="T63" fmla="*/ 10 h 23"/>
                    <a:gd name="T64" fmla="*/ 2 w 21"/>
                    <a:gd name="T65" fmla="*/ 10 h 23"/>
                    <a:gd name="T66" fmla="*/ 3 w 21"/>
                    <a:gd name="T67" fmla="*/ 10 h 23"/>
                    <a:gd name="T68" fmla="*/ 3 w 21"/>
                    <a:gd name="T69" fmla="*/ 10 h 23"/>
                    <a:gd name="T70" fmla="*/ 3 w 21"/>
                    <a:gd name="T71" fmla="*/ 10 h 23"/>
                    <a:gd name="T72" fmla="*/ 3 w 21"/>
                    <a:gd name="T73" fmla="*/ 10 h 23"/>
                    <a:gd name="T74" fmla="*/ 3 w 21"/>
                    <a:gd name="T75" fmla="*/ 10 h 23"/>
                    <a:gd name="T76" fmla="*/ 4 w 21"/>
                    <a:gd name="T77" fmla="*/ 10 h 23"/>
                    <a:gd name="T78" fmla="*/ 5 w 21"/>
                    <a:gd name="T79" fmla="*/ 11 h 23"/>
                    <a:gd name="T80" fmla="*/ 6 w 21"/>
                    <a:gd name="T81" fmla="*/ 10 h 23"/>
                    <a:gd name="T82" fmla="*/ 6 w 21"/>
                    <a:gd name="T83" fmla="*/ 10 h 23"/>
                    <a:gd name="T84" fmla="*/ 6 w 21"/>
                    <a:gd name="T85" fmla="*/ 10 h 23"/>
                    <a:gd name="T86" fmla="*/ 7 w 21"/>
                    <a:gd name="T87" fmla="*/ 11 h 23"/>
                    <a:gd name="T88" fmla="*/ 7 w 21"/>
                    <a:gd name="T89" fmla="*/ 10 h 23"/>
                    <a:gd name="T90" fmla="*/ 8 w 21"/>
                    <a:gd name="T91" fmla="*/ 10 h 23"/>
                    <a:gd name="T92" fmla="*/ 8 w 21"/>
                    <a:gd name="T93" fmla="*/ 10 h 23"/>
                    <a:gd name="T94" fmla="*/ 8 w 21"/>
                    <a:gd name="T95" fmla="*/ 10 h 23"/>
                    <a:gd name="T96" fmla="*/ 9 w 21"/>
                    <a:gd name="T97" fmla="*/ 10 h 23"/>
                    <a:gd name="T98" fmla="*/ 9 w 21"/>
                    <a:gd name="T99" fmla="*/ 9 h 23"/>
                    <a:gd name="T100" fmla="*/ 6 w 21"/>
                    <a:gd name="T101" fmla="*/ 6 h 23"/>
                    <a:gd name="T102" fmla="*/ 6 w 21"/>
                    <a:gd name="T103" fmla="*/ 6 h 23"/>
                    <a:gd name="T104" fmla="*/ 6 w 21"/>
                    <a:gd name="T105" fmla="*/ 6 h 23"/>
                    <a:gd name="T106" fmla="*/ 3 w 21"/>
                    <a:gd name="T107" fmla="*/ 2 h 23"/>
                    <a:gd name="T108" fmla="*/ 2 w 21"/>
                    <a:gd name="T109" fmla="*/ 2 h 23"/>
                    <a:gd name="T110" fmla="*/ 2 w 21"/>
                    <a:gd name="T111" fmla="*/ 2 h 23"/>
                    <a:gd name="T112" fmla="*/ 2 w 21"/>
                    <a:gd name="T113" fmla="*/ 2 h 23"/>
                    <a:gd name="T114" fmla="*/ 2 w 21"/>
                    <a:gd name="T115" fmla="*/ 0 h 2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 h="23">
                      <a:moveTo>
                        <a:pt x="13" y="17"/>
                      </a:moveTo>
                      <a:cubicBezTo>
                        <a:pt x="14" y="17"/>
                        <a:pt x="15" y="17"/>
                        <a:pt x="15" y="16"/>
                      </a:cubicBezTo>
                      <a:cubicBezTo>
                        <a:pt x="15" y="15"/>
                        <a:pt x="15" y="15"/>
                        <a:pt x="15" y="15"/>
                      </a:cubicBezTo>
                      <a:cubicBezTo>
                        <a:pt x="15" y="17"/>
                        <a:pt x="14" y="18"/>
                        <a:pt x="13" y="18"/>
                      </a:cubicBezTo>
                      <a:cubicBezTo>
                        <a:pt x="12" y="18"/>
                        <a:pt x="12" y="18"/>
                        <a:pt x="12" y="17"/>
                      </a:cubicBezTo>
                      <a:cubicBezTo>
                        <a:pt x="12" y="17"/>
                        <a:pt x="13" y="17"/>
                        <a:pt x="13" y="17"/>
                      </a:cubicBezTo>
                      <a:moveTo>
                        <a:pt x="8" y="11"/>
                      </a:moveTo>
                      <a:cubicBezTo>
                        <a:pt x="8" y="11"/>
                        <a:pt x="8" y="11"/>
                        <a:pt x="8" y="11"/>
                      </a:cubicBezTo>
                      <a:cubicBezTo>
                        <a:pt x="8" y="11"/>
                        <a:pt x="8" y="11"/>
                        <a:pt x="8" y="11"/>
                      </a:cubicBezTo>
                      <a:cubicBezTo>
                        <a:pt x="8" y="11"/>
                        <a:pt x="8" y="11"/>
                        <a:pt x="8" y="11"/>
                      </a:cubicBezTo>
                      <a:cubicBezTo>
                        <a:pt x="7" y="12"/>
                        <a:pt x="7" y="14"/>
                        <a:pt x="8" y="16"/>
                      </a:cubicBezTo>
                      <a:cubicBezTo>
                        <a:pt x="8" y="16"/>
                        <a:pt x="8" y="16"/>
                        <a:pt x="9" y="16"/>
                      </a:cubicBezTo>
                      <a:cubicBezTo>
                        <a:pt x="8" y="16"/>
                        <a:pt x="8" y="16"/>
                        <a:pt x="8" y="16"/>
                      </a:cubicBezTo>
                      <a:cubicBezTo>
                        <a:pt x="8" y="15"/>
                        <a:pt x="7" y="15"/>
                        <a:pt x="7" y="14"/>
                      </a:cubicBezTo>
                      <a:cubicBezTo>
                        <a:pt x="6" y="13"/>
                        <a:pt x="7" y="12"/>
                        <a:pt x="8" y="11"/>
                      </a:cubicBezTo>
                      <a:cubicBezTo>
                        <a:pt x="8" y="11"/>
                        <a:pt x="8" y="11"/>
                        <a:pt x="8" y="11"/>
                      </a:cubicBezTo>
                      <a:moveTo>
                        <a:pt x="4" y="9"/>
                      </a:moveTo>
                      <a:cubicBezTo>
                        <a:pt x="4" y="9"/>
                        <a:pt x="4" y="9"/>
                        <a:pt x="4" y="9"/>
                      </a:cubicBezTo>
                      <a:cubicBezTo>
                        <a:pt x="4" y="9"/>
                        <a:pt x="4" y="9"/>
                        <a:pt x="4" y="9"/>
                      </a:cubicBezTo>
                      <a:cubicBezTo>
                        <a:pt x="4" y="9"/>
                        <a:pt x="4" y="9"/>
                        <a:pt x="4" y="9"/>
                      </a:cubicBezTo>
                      <a:cubicBezTo>
                        <a:pt x="4" y="9"/>
                        <a:pt x="4" y="10"/>
                        <a:pt x="4" y="10"/>
                      </a:cubicBezTo>
                      <a:cubicBezTo>
                        <a:pt x="3" y="11"/>
                        <a:pt x="5" y="12"/>
                        <a:pt x="5" y="13"/>
                      </a:cubicBezTo>
                      <a:cubicBezTo>
                        <a:pt x="4" y="13"/>
                        <a:pt x="3" y="11"/>
                        <a:pt x="4" y="10"/>
                      </a:cubicBezTo>
                      <a:cubicBezTo>
                        <a:pt x="4" y="10"/>
                        <a:pt x="4" y="9"/>
                        <a:pt x="4" y="9"/>
                      </a:cubicBezTo>
                      <a:moveTo>
                        <a:pt x="3" y="0"/>
                      </a:moveTo>
                      <a:cubicBezTo>
                        <a:pt x="3" y="1"/>
                        <a:pt x="2" y="2"/>
                        <a:pt x="2" y="3"/>
                      </a:cubicBezTo>
                      <a:cubicBezTo>
                        <a:pt x="3" y="6"/>
                        <a:pt x="0" y="9"/>
                        <a:pt x="2" y="12"/>
                      </a:cubicBezTo>
                      <a:cubicBezTo>
                        <a:pt x="3" y="13"/>
                        <a:pt x="1" y="16"/>
                        <a:pt x="3" y="17"/>
                      </a:cubicBezTo>
                      <a:cubicBezTo>
                        <a:pt x="5" y="18"/>
                        <a:pt x="4" y="21"/>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7" y="22"/>
                        <a:pt x="7" y="22"/>
                      </a:cubicBezTo>
                      <a:cubicBezTo>
                        <a:pt x="7" y="22"/>
                        <a:pt x="7" y="22"/>
                        <a:pt x="7" y="22"/>
                      </a:cubicBezTo>
                      <a:cubicBezTo>
                        <a:pt x="7" y="22"/>
                        <a:pt x="7" y="22"/>
                        <a:pt x="7" y="22"/>
                      </a:cubicBezTo>
                      <a:cubicBezTo>
                        <a:pt x="7" y="22"/>
                        <a:pt x="7" y="22"/>
                        <a:pt x="7" y="22"/>
                      </a:cubicBezTo>
                      <a:cubicBezTo>
                        <a:pt x="7" y="22"/>
                        <a:pt x="7" y="22"/>
                        <a:pt x="8" y="22"/>
                      </a:cubicBezTo>
                      <a:cubicBezTo>
                        <a:pt x="8" y="22"/>
                        <a:pt x="9" y="22"/>
                        <a:pt x="10" y="22"/>
                      </a:cubicBezTo>
                      <a:cubicBezTo>
                        <a:pt x="10" y="23"/>
                        <a:pt x="11" y="23"/>
                        <a:pt x="12" y="23"/>
                      </a:cubicBezTo>
                      <a:cubicBezTo>
                        <a:pt x="12" y="23"/>
                        <a:pt x="13" y="23"/>
                        <a:pt x="13" y="22"/>
                      </a:cubicBezTo>
                      <a:cubicBezTo>
                        <a:pt x="13" y="22"/>
                        <a:pt x="14" y="22"/>
                        <a:pt x="14" y="22"/>
                      </a:cubicBezTo>
                      <a:cubicBezTo>
                        <a:pt x="14" y="22"/>
                        <a:pt x="15" y="22"/>
                        <a:pt x="15" y="22"/>
                      </a:cubicBezTo>
                      <a:cubicBezTo>
                        <a:pt x="15" y="23"/>
                        <a:pt x="16" y="23"/>
                        <a:pt x="16" y="23"/>
                      </a:cubicBezTo>
                      <a:cubicBezTo>
                        <a:pt x="17" y="23"/>
                        <a:pt x="17" y="22"/>
                        <a:pt x="17" y="21"/>
                      </a:cubicBezTo>
                      <a:cubicBezTo>
                        <a:pt x="17" y="21"/>
                        <a:pt x="18" y="21"/>
                        <a:pt x="18" y="21"/>
                      </a:cubicBezTo>
                      <a:cubicBezTo>
                        <a:pt x="18" y="21"/>
                        <a:pt x="19" y="21"/>
                        <a:pt x="19" y="21"/>
                      </a:cubicBezTo>
                      <a:cubicBezTo>
                        <a:pt x="19" y="21"/>
                        <a:pt x="19" y="21"/>
                        <a:pt x="19" y="21"/>
                      </a:cubicBezTo>
                      <a:cubicBezTo>
                        <a:pt x="20" y="21"/>
                        <a:pt x="20" y="21"/>
                        <a:pt x="20" y="20"/>
                      </a:cubicBezTo>
                      <a:cubicBezTo>
                        <a:pt x="20" y="19"/>
                        <a:pt x="20" y="19"/>
                        <a:pt x="21" y="19"/>
                      </a:cubicBezTo>
                      <a:cubicBezTo>
                        <a:pt x="18" y="17"/>
                        <a:pt x="16" y="15"/>
                        <a:pt x="14" y="13"/>
                      </a:cubicBezTo>
                      <a:cubicBezTo>
                        <a:pt x="14" y="13"/>
                        <a:pt x="14" y="13"/>
                        <a:pt x="14" y="13"/>
                      </a:cubicBezTo>
                      <a:cubicBezTo>
                        <a:pt x="14" y="13"/>
                        <a:pt x="14" y="13"/>
                        <a:pt x="14" y="12"/>
                      </a:cubicBezTo>
                      <a:cubicBezTo>
                        <a:pt x="12" y="10"/>
                        <a:pt x="9" y="8"/>
                        <a:pt x="7" y="5"/>
                      </a:cubicBezTo>
                      <a:cubicBezTo>
                        <a:pt x="7" y="6"/>
                        <a:pt x="6" y="6"/>
                        <a:pt x="6" y="6"/>
                      </a:cubicBezTo>
                      <a:cubicBezTo>
                        <a:pt x="6" y="6"/>
                        <a:pt x="6" y="6"/>
                        <a:pt x="6" y="6"/>
                      </a:cubicBezTo>
                      <a:cubicBezTo>
                        <a:pt x="6" y="6"/>
                        <a:pt x="6" y="5"/>
                        <a:pt x="6" y="4"/>
                      </a:cubicBezTo>
                      <a:cubicBezTo>
                        <a:pt x="5" y="3"/>
                        <a:pt x="4" y="2"/>
                        <a:pt x="3" y="0"/>
                      </a:cubicBezTo>
                    </a:path>
                  </a:pathLst>
                </a:custGeom>
                <a:solidFill>
                  <a:srgbClr val="D1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1" name="Freeform 11922">
                  <a:extLst>
                    <a:ext uri="{FF2B5EF4-FFF2-40B4-BE49-F238E27FC236}">
                      <a16:creationId xmlns:a16="http://schemas.microsoft.com/office/drawing/2014/main" id="{785AA475-992E-4320-FDA1-18DC5D0FC993}"/>
                    </a:ext>
                  </a:extLst>
                </p:cNvPr>
                <p:cNvSpPr>
                  <a:spLocks noEditPoints="1"/>
                </p:cNvSpPr>
                <p:nvPr/>
              </p:nvSpPr>
              <p:spPr bwMode="auto">
                <a:xfrm>
                  <a:off x="4520" y="2118"/>
                  <a:ext cx="21" cy="20"/>
                </a:xfrm>
                <a:custGeom>
                  <a:avLst/>
                  <a:gdLst>
                    <a:gd name="T0" fmla="*/ 9 w 25"/>
                    <a:gd name="T1" fmla="*/ 8 h 24"/>
                    <a:gd name="T2" fmla="*/ 9 w 25"/>
                    <a:gd name="T3" fmla="*/ 8 h 24"/>
                    <a:gd name="T4" fmla="*/ 9 w 25"/>
                    <a:gd name="T5" fmla="*/ 8 h 24"/>
                    <a:gd name="T6" fmla="*/ 9 w 25"/>
                    <a:gd name="T7" fmla="*/ 8 h 24"/>
                    <a:gd name="T8" fmla="*/ 9 w 25"/>
                    <a:gd name="T9" fmla="*/ 9 h 24"/>
                    <a:gd name="T10" fmla="*/ 9 w 25"/>
                    <a:gd name="T11" fmla="*/ 11 h 24"/>
                    <a:gd name="T12" fmla="*/ 8 w 25"/>
                    <a:gd name="T13" fmla="*/ 10 h 24"/>
                    <a:gd name="T14" fmla="*/ 9 w 25"/>
                    <a:gd name="T15" fmla="*/ 8 h 24"/>
                    <a:gd name="T16" fmla="*/ 9 w 25"/>
                    <a:gd name="T17" fmla="*/ 8 h 24"/>
                    <a:gd name="T18" fmla="*/ 2 w 25"/>
                    <a:gd name="T19" fmla="*/ 0 h 24"/>
                    <a:gd name="T20" fmla="*/ 1 w 25"/>
                    <a:gd name="T21" fmla="*/ 2 h 24"/>
                    <a:gd name="T22" fmla="*/ 0 w 25"/>
                    <a:gd name="T23" fmla="*/ 3 h 24"/>
                    <a:gd name="T24" fmla="*/ 3 w 25"/>
                    <a:gd name="T25" fmla="*/ 5 h 24"/>
                    <a:gd name="T26" fmla="*/ 3 w 25"/>
                    <a:gd name="T27" fmla="*/ 3 h 24"/>
                    <a:gd name="T28" fmla="*/ 3 w 25"/>
                    <a:gd name="T29" fmla="*/ 3 h 24"/>
                    <a:gd name="T30" fmla="*/ 3 w 25"/>
                    <a:gd name="T31" fmla="*/ 5 h 24"/>
                    <a:gd name="T32" fmla="*/ 6 w 25"/>
                    <a:gd name="T33" fmla="*/ 8 h 24"/>
                    <a:gd name="T34" fmla="*/ 6 w 25"/>
                    <a:gd name="T35" fmla="*/ 7 h 24"/>
                    <a:gd name="T36" fmla="*/ 6 w 25"/>
                    <a:gd name="T37" fmla="*/ 7 h 24"/>
                    <a:gd name="T38" fmla="*/ 6 w 25"/>
                    <a:gd name="T39" fmla="*/ 7 h 24"/>
                    <a:gd name="T40" fmla="*/ 6 w 25"/>
                    <a:gd name="T41" fmla="*/ 7 h 24"/>
                    <a:gd name="T42" fmla="*/ 6 w 25"/>
                    <a:gd name="T43" fmla="*/ 7 h 24"/>
                    <a:gd name="T44" fmla="*/ 6 w 25"/>
                    <a:gd name="T45" fmla="*/ 8 h 24"/>
                    <a:gd name="T46" fmla="*/ 6 w 25"/>
                    <a:gd name="T47" fmla="*/ 9 h 24"/>
                    <a:gd name="T48" fmla="*/ 9 w 25"/>
                    <a:gd name="T49" fmla="*/ 12 h 24"/>
                    <a:gd name="T50" fmla="*/ 10 w 25"/>
                    <a:gd name="T51" fmla="*/ 11 h 24"/>
                    <a:gd name="T52" fmla="*/ 11 w 25"/>
                    <a:gd name="T53" fmla="*/ 9 h 24"/>
                    <a:gd name="T54" fmla="*/ 12 w 25"/>
                    <a:gd name="T55" fmla="*/ 7 h 24"/>
                    <a:gd name="T56" fmla="*/ 13 w 25"/>
                    <a:gd name="T57" fmla="*/ 7 h 24"/>
                    <a:gd name="T58" fmla="*/ 8 w 25"/>
                    <a:gd name="T59" fmla="*/ 4 h 24"/>
                    <a:gd name="T60" fmla="*/ 8 w 25"/>
                    <a:gd name="T61" fmla="*/ 6 h 24"/>
                    <a:gd name="T62" fmla="*/ 8 w 25"/>
                    <a:gd name="T63" fmla="*/ 4 h 24"/>
                    <a:gd name="T64" fmla="*/ 6 w 25"/>
                    <a:gd name="T65" fmla="*/ 3 h 24"/>
                    <a:gd name="T66" fmla="*/ 5 w 25"/>
                    <a:gd name="T67" fmla="*/ 3 h 24"/>
                    <a:gd name="T68" fmla="*/ 5 w 25"/>
                    <a:gd name="T69" fmla="*/ 3 h 24"/>
                    <a:gd name="T70" fmla="*/ 5 w 25"/>
                    <a:gd name="T71" fmla="*/ 3 h 24"/>
                    <a:gd name="T72" fmla="*/ 3 w 25"/>
                    <a:gd name="T73" fmla="*/ 2 h 24"/>
                    <a:gd name="T74" fmla="*/ 3 w 25"/>
                    <a:gd name="T75" fmla="*/ 3 h 24"/>
                    <a:gd name="T76" fmla="*/ 3 w 25"/>
                    <a:gd name="T77" fmla="*/ 2 h 24"/>
                    <a:gd name="T78" fmla="*/ 2 w 25"/>
                    <a:gd name="T79" fmla="*/ 0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5" h="24">
                      <a:moveTo>
                        <a:pt x="18" y="17"/>
                      </a:moveTo>
                      <a:cubicBezTo>
                        <a:pt x="18" y="17"/>
                        <a:pt x="18" y="17"/>
                        <a:pt x="18" y="17"/>
                      </a:cubicBezTo>
                      <a:cubicBezTo>
                        <a:pt x="18" y="17"/>
                        <a:pt x="18" y="17"/>
                        <a:pt x="18" y="17"/>
                      </a:cubicBezTo>
                      <a:cubicBezTo>
                        <a:pt x="19" y="17"/>
                        <a:pt x="19" y="17"/>
                        <a:pt x="19" y="17"/>
                      </a:cubicBezTo>
                      <a:cubicBezTo>
                        <a:pt x="19" y="17"/>
                        <a:pt x="19" y="18"/>
                        <a:pt x="19" y="19"/>
                      </a:cubicBezTo>
                      <a:cubicBezTo>
                        <a:pt x="19" y="20"/>
                        <a:pt x="18" y="21"/>
                        <a:pt x="18" y="21"/>
                      </a:cubicBezTo>
                      <a:cubicBezTo>
                        <a:pt x="17" y="21"/>
                        <a:pt x="17" y="21"/>
                        <a:pt x="17" y="20"/>
                      </a:cubicBezTo>
                      <a:cubicBezTo>
                        <a:pt x="17" y="20"/>
                        <a:pt x="19" y="18"/>
                        <a:pt x="18" y="17"/>
                      </a:cubicBezTo>
                      <a:cubicBezTo>
                        <a:pt x="18" y="17"/>
                        <a:pt x="18" y="17"/>
                        <a:pt x="18" y="17"/>
                      </a:cubicBezTo>
                      <a:moveTo>
                        <a:pt x="2" y="0"/>
                      </a:moveTo>
                      <a:cubicBezTo>
                        <a:pt x="1" y="1"/>
                        <a:pt x="1" y="1"/>
                        <a:pt x="1" y="2"/>
                      </a:cubicBezTo>
                      <a:cubicBezTo>
                        <a:pt x="2" y="4"/>
                        <a:pt x="1" y="5"/>
                        <a:pt x="0" y="5"/>
                      </a:cubicBezTo>
                      <a:cubicBezTo>
                        <a:pt x="1" y="7"/>
                        <a:pt x="2" y="8"/>
                        <a:pt x="3" y="9"/>
                      </a:cubicBezTo>
                      <a:cubicBezTo>
                        <a:pt x="4" y="9"/>
                        <a:pt x="4" y="8"/>
                        <a:pt x="4" y="7"/>
                      </a:cubicBezTo>
                      <a:cubicBezTo>
                        <a:pt x="4" y="6"/>
                        <a:pt x="4" y="6"/>
                        <a:pt x="4" y="6"/>
                      </a:cubicBezTo>
                      <a:cubicBezTo>
                        <a:pt x="5" y="7"/>
                        <a:pt x="5" y="9"/>
                        <a:pt x="4" y="10"/>
                      </a:cubicBezTo>
                      <a:cubicBezTo>
                        <a:pt x="6" y="13"/>
                        <a:pt x="9" y="15"/>
                        <a:pt x="11" y="17"/>
                      </a:cubicBezTo>
                      <a:cubicBezTo>
                        <a:pt x="10" y="16"/>
                        <a:pt x="10" y="13"/>
                        <a:pt x="11" y="13"/>
                      </a:cubicBezTo>
                      <a:cubicBezTo>
                        <a:pt x="11" y="13"/>
                        <a:pt x="11" y="13"/>
                        <a:pt x="12" y="13"/>
                      </a:cubicBezTo>
                      <a:cubicBezTo>
                        <a:pt x="12" y="13"/>
                        <a:pt x="12" y="13"/>
                        <a:pt x="12" y="13"/>
                      </a:cubicBezTo>
                      <a:cubicBezTo>
                        <a:pt x="12" y="14"/>
                        <a:pt x="12" y="14"/>
                        <a:pt x="12" y="14"/>
                      </a:cubicBezTo>
                      <a:cubicBezTo>
                        <a:pt x="12" y="14"/>
                        <a:pt x="12" y="14"/>
                        <a:pt x="12" y="13"/>
                      </a:cubicBezTo>
                      <a:cubicBezTo>
                        <a:pt x="11" y="14"/>
                        <a:pt x="11" y="15"/>
                        <a:pt x="11" y="16"/>
                      </a:cubicBezTo>
                      <a:cubicBezTo>
                        <a:pt x="11" y="16"/>
                        <a:pt x="11" y="17"/>
                        <a:pt x="11" y="18"/>
                      </a:cubicBezTo>
                      <a:cubicBezTo>
                        <a:pt x="13" y="20"/>
                        <a:pt x="15" y="22"/>
                        <a:pt x="18" y="24"/>
                      </a:cubicBezTo>
                      <a:cubicBezTo>
                        <a:pt x="18" y="24"/>
                        <a:pt x="20" y="24"/>
                        <a:pt x="20" y="22"/>
                      </a:cubicBezTo>
                      <a:cubicBezTo>
                        <a:pt x="20" y="21"/>
                        <a:pt x="23" y="21"/>
                        <a:pt x="23" y="19"/>
                      </a:cubicBezTo>
                      <a:cubicBezTo>
                        <a:pt x="23" y="17"/>
                        <a:pt x="25" y="17"/>
                        <a:pt x="24" y="14"/>
                      </a:cubicBezTo>
                      <a:cubicBezTo>
                        <a:pt x="24" y="14"/>
                        <a:pt x="24" y="13"/>
                        <a:pt x="25" y="13"/>
                      </a:cubicBezTo>
                      <a:cubicBezTo>
                        <a:pt x="22" y="11"/>
                        <a:pt x="20" y="10"/>
                        <a:pt x="17" y="8"/>
                      </a:cubicBezTo>
                      <a:cubicBezTo>
                        <a:pt x="17" y="9"/>
                        <a:pt x="17" y="11"/>
                        <a:pt x="16" y="12"/>
                      </a:cubicBezTo>
                      <a:cubicBezTo>
                        <a:pt x="16" y="11"/>
                        <a:pt x="16" y="9"/>
                        <a:pt x="16" y="8"/>
                      </a:cubicBezTo>
                      <a:cubicBezTo>
                        <a:pt x="15" y="7"/>
                        <a:pt x="13" y="6"/>
                        <a:pt x="11" y="5"/>
                      </a:cubicBezTo>
                      <a:cubicBezTo>
                        <a:pt x="11" y="6"/>
                        <a:pt x="11" y="7"/>
                        <a:pt x="10" y="7"/>
                      </a:cubicBezTo>
                      <a:cubicBezTo>
                        <a:pt x="10" y="7"/>
                        <a:pt x="10" y="7"/>
                        <a:pt x="10" y="6"/>
                      </a:cubicBezTo>
                      <a:cubicBezTo>
                        <a:pt x="10" y="6"/>
                        <a:pt x="10" y="5"/>
                        <a:pt x="10" y="5"/>
                      </a:cubicBezTo>
                      <a:cubicBezTo>
                        <a:pt x="9" y="4"/>
                        <a:pt x="7" y="3"/>
                        <a:pt x="5" y="2"/>
                      </a:cubicBezTo>
                      <a:cubicBezTo>
                        <a:pt x="5" y="3"/>
                        <a:pt x="5" y="3"/>
                        <a:pt x="5" y="3"/>
                      </a:cubicBezTo>
                      <a:cubicBezTo>
                        <a:pt x="5" y="3"/>
                        <a:pt x="5" y="2"/>
                        <a:pt x="5" y="2"/>
                      </a:cubicBezTo>
                      <a:cubicBezTo>
                        <a:pt x="4" y="1"/>
                        <a:pt x="3" y="1"/>
                        <a:pt x="2" y="0"/>
                      </a:cubicBezTo>
                    </a:path>
                  </a:pathLst>
                </a:custGeom>
                <a:solidFill>
                  <a:srgbClr val="C89F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2" name="Freeform 11923">
                  <a:extLst>
                    <a:ext uri="{FF2B5EF4-FFF2-40B4-BE49-F238E27FC236}">
                      <a16:creationId xmlns:a16="http://schemas.microsoft.com/office/drawing/2014/main" id="{E5CA114C-3473-92E1-7100-545DDB4B391A}"/>
                    </a:ext>
                  </a:extLst>
                </p:cNvPr>
                <p:cNvSpPr>
                  <a:spLocks noEditPoints="1"/>
                </p:cNvSpPr>
                <p:nvPr/>
              </p:nvSpPr>
              <p:spPr bwMode="auto">
                <a:xfrm>
                  <a:off x="4522" y="2112"/>
                  <a:ext cx="21" cy="17"/>
                </a:xfrm>
                <a:custGeom>
                  <a:avLst/>
                  <a:gdLst>
                    <a:gd name="T0" fmla="*/ 11 w 26"/>
                    <a:gd name="T1" fmla="*/ 3 h 21"/>
                    <a:gd name="T2" fmla="*/ 11 w 26"/>
                    <a:gd name="T3" fmla="*/ 2 h 21"/>
                    <a:gd name="T4" fmla="*/ 11 w 26"/>
                    <a:gd name="T5" fmla="*/ 2 h 21"/>
                    <a:gd name="T6" fmla="*/ 11 w 26"/>
                    <a:gd name="T7" fmla="*/ 2 h 21"/>
                    <a:gd name="T8" fmla="*/ 10 w 26"/>
                    <a:gd name="T9" fmla="*/ 2 h 21"/>
                    <a:gd name="T10" fmla="*/ 10 w 26"/>
                    <a:gd name="T11" fmla="*/ 2 h 21"/>
                    <a:gd name="T12" fmla="*/ 10 w 26"/>
                    <a:gd name="T13" fmla="*/ 2 h 21"/>
                    <a:gd name="T14" fmla="*/ 10 w 26"/>
                    <a:gd name="T15" fmla="*/ 2 h 21"/>
                    <a:gd name="T16" fmla="*/ 8 w 26"/>
                    <a:gd name="T17" fmla="*/ 6 h 21"/>
                    <a:gd name="T18" fmla="*/ 9 w 26"/>
                    <a:gd name="T19" fmla="*/ 5 h 21"/>
                    <a:gd name="T20" fmla="*/ 9 w 26"/>
                    <a:gd name="T21" fmla="*/ 6 h 21"/>
                    <a:gd name="T22" fmla="*/ 6 w 26"/>
                    <a:gd name="T23" fmla="*/ 4 h 21"/>
                    <a:gd name="T24" fmla="*/ 7 w 26"/>
                    <a:gd name="T25" fmla="*/ 3 h 21"/>
                    <a:gd name="T26" fmla="*/ 5 w 26"/>
                    <a:gd name="T27" fmla="*/ 3 h 21"/>
                    <a:gd name="T28" fmla="*/ 6 w 26"/>
                    <a:gd name="T29" fmla="*/ 2 h 21"/>
                    <a:gd name="T30" fmla="*/ 6 w 26"/>
                    <a:gd name="T31" fmla="*/ 2 h 21"/>
                    <a:gd name="T32" fmla="*/ 6 w 26"/>
                    <a:gd name="T33" fmla="*/ 2 h 21"/>
                    <a:gd name="T34" fmla="*/ 6 w 26"/>
                    <a:gd name="T35" fmla="*/ 0 h 21"/>
                    <a:gd name="T36" fmla="*/ 4 w 26"/>
                    <a:gd name="T37" fmla="*/ 2 h 21"/>
                    <a:gd name="T38" fmla="*/ 3 w 26"/>
                    <a:gd name="T39" fmla="*/ 1 h 21"/>
                    <a:gd name="T40" fmla="*/ 2 w 26"/>
                    <a:gd name="T41" fmla="*/ 2 h 21"/>
                    <a:gd name="T42" fmla="*/ 2 w 26"/>
                    <a:gd name="T43" fmla="*/ 4 h 21"/>
                    <a:gd name="T44" fmla="*/ 2 w 26"/>
                    <a:gd name="T45" fmla="*/ 3 h 21"/>
                    <a:gd name="T46" fmla="*/ 2 w 26"/>
                    <a:gd name="T47" fmla="*/ 4 h 21"/>
                    <a:gd name="T48" fmla="*/ 3 w 26"/>
                    <a:gd name="T49" fmla="*/ 6 h 21"/>
                    <a:gd name="T50" fmla="*/ 3 w 26"/>
                    <a:gd name="T51" fmla="*/ 4 h 21"/>
                    <a:gd name="T52" fmla="*/ 3 w 26"/>
                    <a:gd name="T53" fmla="*/ 4 h 21"/>
                    <a:gd name="T54" fmla="*/ 4 w 26"/>
                    <a:gd name="T55" fmla="*/ 5 h 21"/>
                    <a:gd name="T56" fmla="*/ 6 w 26"/>
                    <a:gd name="T57" fmla="*/ 7 h 21"/>
                    <a:gd name="T58" fmla="*/ 7 w 26"/>
                    <a:gd name="T59" fmla="*/ 7 h 21"/>
                    <a:gd name="T60" fmla="*/ 7 w 26"/>
                    <a:gd name="T61" fmla="*/ 7 h 21"/>
                    <a:gd name="T62" fmla="*/ 6 w 26"/>
                    <a:gd name="T63" fmla="*/ 7 h 21"/>
                    <a:gd name="T64" fmla="*/ 10 w 26"/>
                    <a:gd name="T65" fmla="*/ 7 h 21"/>
                    <a:gd name="T66" fmla="*/ 10 w 26"/>
                    <a:gd name="T67" fmla="*/ 3 h 21"/>
                    <a:gd name="T68" fmla="*/ 9 w 26"/>
                    <a:gd name="T69" fmla="*/ 2 h 21"/>
                    <a:gd name="T70" fmla="*/ 7 w 26"/>
                    <a:gd name="T71" fmla="*/ 1 h 21"/>
                    <a:gd name="T72" fmla="*/ 6 w 26"/>
                    <a:gd name="T73" fmla="*/ 1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 h="21">
                      <a:moveTo>
                        <a:pt x="26" y="7"/>
                      </a:moveTo>
                      <a:cubicBezTo>
                        <a:pt x="26" y="7"/>
                        <a:pt x="26" y="7"/>
                        <a:pt x="26" y="7"/>
                      </a:cubicBezTo>
                      <a:cubicBezTo>
                        <a:pt x="26" y="7"/>
                        <a:pt x="26" y="7"/>
                        <a:pt x="26" y="7"/>
                      </a:cubicBezTo>
                      <a:moveTo>
                        <a:pt x="26" y="6"/>
                      </a:moveTo>
                      <a:cubicBezTo>
                        <a:pt x="26" y="6"/>
                        <a:pt x="26" y="6"/>
                        <a:pt x="26" y="6"/>
                      </a:cubicBezTo>
                      <a:cubicBezTo>
                        <a:pt x="26" y="6"/>
                        <a:pt x="26" y="6"/>
                        <a:pt x="26" y="6"/>
                      </a:cubicBezTo>
                      <a:moveTo>
                        <a:pt x="25" y="6"/>
                      </a:moveTo>
                      <a:cubicBezTo>
                        <a:pt x="25" y="6"/>
                        <a:pt x="25" y="6"/>
                        <a:pt x="26" y="6"/>
                      </a:cubicBezTo>
                      <a:cubicBezTo>
                        <a:pt x="25" y="6"/>
                        <a:pt x="25" y="6"/>
                        <a:pt x="25" y="6"/>
                      </a:cubicBezTo>
                      <a:moveTo>
                        <a:pt x="22" y="3"/>
                      </a:moveTo>
                      <a:cubicBezTo>
                        <a:pt x="22" y="3"/>
                        <a:pt x="22" y="3"/>
                        <a:pt x="22" y="3"/>
                      </a:cubicBezTo>
                      <a:cubicBezTo>
                        <a:pt x="22" y="3"/>
                        <a:pt x="22" y="3"/>
                        <a:pt x="22" y="3"/>
                      </a:cubicBezTo>
                      <a:moveTo>
                        <a:pt x="22" y="3"/>
                      </a:moveTo>
                      <a:cubicBezTo>
                        <a:pt x="22" y="3"/>
                        <a:pt x="22" y="3"/>
                        <a:pt x="22" y="3"/>
                      </a:cubicBezTo>
                      <a:cubicBezTo>
                        <a:pt x="22" y="3"/>
                        <a:pt x="22" y="3"/>
                        <a:pt x="22" y="3"/>
                      </a:cubicBezTo>
                      <a:cubicBezTo>
                        <a:pt x="22" y="3"/>
                        <a:pt x="22" y="3"/>
                        <a:pt x="22" y="3"/>
                      </a:cubicBezTo>
                      <a:moveTo>
                        <a:pt x="21" y="14"/>
                      </a:moveTo>
                      <a:cubicBezTo>
                        <a:pt x="20" y="14"/>
                        <a:pt x="20" y="14"/>
                        <a:pt x="19" y="14"/>
                      </a:cubicBezTo>
                      <a:cubicBezTo>
                        <a:pt x="19" y="12"/>
                        <a:pt x="20" y="12"/>
                        <a:pt x="21" y="11"/>
                      </a:cubicBezTo>
                      <a:cubicBezTo>
                        <a:pt x="21" y="11"/>
                        <a:pt x="21" y="11"/>
                        <a:pt x="21" y="11"/>
                      </a:cubicBezTo>
                      <a:cubicBezTo>
                        <a:pt x="19" y="12"/>
                        <a:pt x="20" y="13"/>
                        <a:pt x="21" y="14"/>
                      </a:cubicBezTo>
                      <a:cubicBezTo>
                        <a:pt x="21" y="14"/>
                        <a:pt x="21" y="14"/>
                        <a:pt x="21" y="14"/>
                      </a:cubicBezTo>
                      <a:moveTo>
                        <a:pt x="15" y="10"/>
                      </a:moveTo>
                      <a:cubicBezTo>
                        <a:pt x="15" y="10"/>
                        <a:pt x="15" y="10"/>
                        <a:pt x="15" y="10"/>
                      </a:cubicBezTo>
                      <a:cubicBezTo>
                        <a:pt x="15" y="9"/>
                        <a:pt x="16" y="7"/>
                        <a:pt x="16" y="7"/>
                      </a:cubicBezTo>
                      <a:cubicBezTo>
                        <a:pt x="16" y="7"/>
                        <a:pt x="16" y="7"/>
                        <a:pt x="16" y="7"/>
                      </a:cubicBezTo>
                      <a:cubicBezTo>
                        <a:pt x="18" y="8"/>
                        <a:pt x="16" y="10"/>
                        <a:pt x="15" y="10"/>
                      </a:cubicBezTo>
                      <a:moveTo>
                        <a:pt x="11" y="8"/>
                      </a:moveTo>
                      <a:cubicBezTo>
                        <a:pt x="10" y="6"/>
                        <a:pt x="12" y="4"/>
                        <a:pt x="12" y="4"/>
                      </a:cubicBezTo>
                      <a:cubicBezTo>
                        <a:pt x="13" y="4"/>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1" y="7"/>
                        <a:pt x="11" y="8"/>
                      </a:cubicBezTo>
                      <a:moveTo>
                        <a:pt x="13" y="0"/>
                      </a:moveTo>
                      <a:cubicBezTo>
                        <a:pt x="12" y="0"/>
                        <a:pt x="12" y="1"/>
                        <a:pt x="12" y="1"/>
                      </a:cubicBezTo>
                      <a:cubicBezTo>
                        <a:pt x="11" y="2"/>
                        <a:pt x="11" y="2"/>
                        <a:pt x="10" y="2"/>
                      </a:cubicBezTo>
                      <a:cubicBezTo>
                        <a:pt x="10" y="2"/>
                        <a:pt x="10" y="2"/>
                        <a:pt x="9" y="2"/>
                      </a:cubicBezTo>
                      <a:cubicBezTo>
                        <a:pt x="9" y="2"/>
                        <a:pt x="9" y="1"/>
                        <a:pt x="8" y="1"/>
                      </a:cubicBezTo>
                      <a:cubicBezTo>
                        <a:pt x="8" y="1"/>
                        <a:pt x="8" y="2"/>
                        <a:pt x="8" y="2"/>
                      </a:cubicBezTo>
                      <a:cubicBezTo>
                        <a:pt x="6" y="5"/>
                        <a:pt x="3" y="3"/>
                        <a:pt x="3" y="5"/>
                      </a:cubicBezTo>
                      <a:cubicBezTo>
                        <a:pt x="3" y="7"/>
                        <a:pt x="1" y="8"/>
                        <a:pt x="0" y="8"/>
                      </a:cubicBezTo>
                      <a:cubicBezTo>
                        <a:pt x="1" y="9"/>
                        <a:pt x="2" y="9"/>
                        <a:pt x="3" y="10"/>
                      </a:cubicBezTo>
                      <a:cubicBezTo>
                        <a:pt x="3" y="9"/>
                        <a:pt x="3" y="8"/>
                        <a:pt x="4" y="8"/>
                      </a:cubicBezTo>
                      <a:cubicBezTo>
                        <a:pt x="4" y="8"/>
                        <a:pt x="4" y="8"/>
                        <a:pt x="5" y="8"/>
                      </a:cubicBezTo>
                      <a:cubicBezTo>
                        <a:pt x="4" y="8"/>
                        <a:pt x="4" y="8"/>
                        <a:pt x="4" y="8"/>
                      </a:cubicBezTo>
                      <a:cubicBezTo>
                        <a:pt x="3" y="8"/>
                        <a:pt x="3" y="9"/>
                        <a:pt x="3" y="10"/>
                      </a:cubicBezTo>
                      <a:cubicBezTo>
                        <a:pt x="5" y="11"/>
                        <a:pt x="7" y="12"/>
                        <a:pt x="8" y="13"/>
                      </a:cubicBezTo>
                      <a:cubicBezTo>
                        <a:pt x="8" y="13"/>
                        <a:pt x="8" y="13"/>
                        <a:pt x="8" y="13"/>
                      </a:cubicBezTo>
                      <a:cubicBezTo>
                        <a:pt x="9" y="12"/>
                        <a:pt x="9" y="10"/>
                        <a:pt x="8" y="9"/>
                      </a:cubicBezTo>
                      <a:cubicBezTo>
                        <a:pt x="8" y="9"/>
                        <a:pt x="8" y="9"/>
                        <a:pt x="8" y="9"/>
                      </a:cubicBezTo>
                      <a:cubicBezTo>
                        <a:pt x="8" y="9"/>
                        <a:pt x="8" y="9"/>
                        <a:pt x="8" y="9"/>
                      </a:cubicBezTo>
                      <a:cubicBezTo>
                        <a:pt x="8" y="9"/>
                        <a:pt x="8" y="9"/>
                        <a:pt x="8" y="9"/>
                      </a:cubicBezTo>
                      <a:cubicBezTo>
                        <a:pt x="8" y="9"/>
                        <a:pt x="8" y="9"/>
                        <a:pt x="8" y="9"/>
                      </a:cubicBezTo>
                      <a:cubicBezTo>
                        <a:pt x="9" y="9"/>
                        <a:pt x="9" y="10"/>
                        <a:pt x="9" y="11"/>
                      </a:cubicBezTo>
                      <a:cubicBezTo>
                        <a:pt x="9" y="12"/>
                        <a:pt x="9" y="12"/>
                        <a:pt x="9" y="13"/>
                      </a:cubicBezTo>
                      <a:cubicBezTo>
                        <a:pt x="11" y="14"/>
                        <a:pt x="13" y="15"/>
                        <a:pt x="14" y="16"/>
                      </a:cubicBezTo>
                      <a:cubicBezTo>
                        <a:pt x="14" y="16"/>
                        <a:pt x="14" y="16"/>
                        <a:pt x="15" y="16"/>
                      </a:cubicBezTo>
                      <a:cubicBezTo>
                        <a:pt x="15" y="16"/>
                        <a:pt x="15"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8" y="18"/>
                        <a:pt x="20" y="19"/>
                        <a:pt x="23" y="21"/>
                      </a:cubicBezTo>
                      <a:cubicBezTo>
                        <a:pt x="23" y="20"/>
                        <a:pt x="24" y="19"/>
                        <a:pt x="23" y="17"/>
                      </a:cubicBezTo>
                      <a:cubicBezTo>
                        <a:pt x="22" y="16"/>
                        <a:pt x="24" y="14"/>
                        <a:pt x="23" y="12"/>
                      </a:cubicBezTo>
                      <a:cubicBezTo>
                        <a:pt x="22" y="10"/>
                        <a:pt x="23" y="8"/>
                        <a:pt x="22" y="7"/>
                      </a:cubicBezTo>
                      <a:cubicBezTo>
                        <a:pt x="21" y="6"/>
                        <a:pt x="21" y="4"/>
                        <a:pt x="20" y="3"/>
                      </a:cubicBezTo>
                      <a:cubicBezTo>
                        <a:pt x="20" y="3"/>
                        <a:pt x="20" y="2"/>
                        <a:pt x="20" y="2"/>
                      </a:cubicBezTo>
                      <a:cubicBezTo>
                        <a:pt x="19" y="2"/>
                        <a:pt x="18" y="1"/>
                        <a:pt x="18" y="1"/>
                      </a:cubicBezTo>
                      <a:cubicBezTo>
                        <a:pt x="18" y="1"/>
                        <a:pt x="18" y="1"/>
                        <a:pt x="17" y="1"/>
                      </a:cubicBezTo>
                      <a:cubicBezTo>
                        <a:pt x="17" y="2"/>
                        <a:pt x="17" y="2"/>
                        <a:pt x="16" y="2"/>
                      </a:cubicBezTo>
                      <a:cubicBezTo>
                        <a:pt x="16" y="2"/>
                        <a:pt x="15" y="1"/>
                        <a:pt x="14" y="1"/>
                      </a:cubicBezTo>
                      <a:cubicBezTo>
                        <a:pt x="14" y="1"/>
                        <a:pt x="13" y="0"/>
                        <a:pt x="13"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3" name="Freeform 11924">
                  <a:extLst>
                    <a:ext uri="{FF2B5EF4-FFF2-40B4-BE49-F238E27FC236}">
                      <a16:creationId xmlns:a16="http://schemas.microsoft.com/office/drawing/2014/main" id="{AC1F72C9-8902-4B13-2713-98A8CF7104C1}"/>
                    </a:ext>
                  </a:extLst>
                </p:cNvPr>
                <p:cNvSpPr>
                  <a:spLocks/>
                </p:cNvSpPr>
                <p:nvPr/>
              </p:nvSpPr>
              <p:spPr bwMode="auto">
                <a:xfrm>
                  <a:off x="4523" y="2138"/>
                  <a:ext cx="15" cy="8"/>
                </a:xfrm>
                <a:custGeom>
                  <a:avLst/>
                  <a:gdLst>
                    <a:gd name="T0" fmla="*/ 7 w 18"/>
                    <a:gd name="T1" fmla="*/ 0 h 10"/>
                    <a:gd name="T2" fmla="*/ 7 w 18"/>
                    <a:gd name="T3" fmla="*/ 1 h 10"/>
                    <a:gd name="T4" fmla="*/ 6 w 18"/>
                    <a:gd name="T5" fmla="*/ 2 h 10"/>
                    <a:gd name="T6" fmla="*/ 6 w 18"/>
                    <a:gd name="T7" fmla="*/ 2 h 10"/>
                    <a:gd name="T8" fmla="*/ 6 w 18"/>
                    <a:gd name="T9" fmla="*/ 2 h 10"/>
                    <a:gd name="T10" fmla="*/ 5 w 18"/>
                    <a:gd name="T11" fmla="*/ 2 h 10"/>
                    <a:gd name="T12" fmla="*/ 5 w 18"/>
                    <a:gd name="T13" fmla="*/ 2 h 10"/>
                    <a:gd name="T14" fmla="*/ 4 w 18"/>
                    <a:gd name="T15" fmla="*/ 2 h 10"/>
                    <a:gd name="T16" fmla="*/ 3 w 18"/>
                    <a:gd name="T17" fmla="*/ 2 h 10"/>
                    <a:gd name="T18" fmla="*/ 3 w 18"/>
                    <a:gd name="T19" fmla="*/ 2 h 10"/>
                    <a:gd name="T20" fmla="*/ 3 w 18"/>
                    <a:gd name="T21" fmla="*/ 2 h 10"/>
                    <a:gd name="T22" fmla="*/ 3 w 18"/>
                    <a:gd name="T23" fmla="*/ 2 h 10"/>
                    <a:gd name="T24" fmla="*/ 1 w 18"/>
                    <a:gd name="T25" fmla="*/ 2 h 10"/>
                    <a:gd name="T26" fmla="*/ 0 w 18"/>
                    <a:gd name="T27" fmla="*/ 2 h 10"/>
                    <a:gd name="T28" fmla="*/ 1 w 18"/>
                    <a:gd name="T29" fmla="*/ 2 h 10"/>
                    <a:gd name="T30" fmla="*/ 2 w 18"/>
                    <a:gd name="T31" fmla="*/ 2 h 10"/>
                    <a:gd name="T32" fmla="*/ 3 w 18"/>
                    <a:gd name="T33" fmla="*/ 2 h 10"/>
                    <a:gd name="T34" fmla="*/ 3 w 18"/>
                    <a:gd name="T35" fmla="*/ 2 h 10"/>
                    <a:gd name="T36" fmla="*/ 3 w 18"/>
                    <a:gd name="T37" fmla="*/ 2 h 10"/>
                    <a:gd name="T38" fmla="*/ 3 w 18"/>
                    <a:gd name="T39" fmla="*/ 3 h 10"/>
                    <a:gd name="T40" fmla="*/ 4 w 18"/>
                    <a:gd name="T41" fmla="*/ 4 h 10"/>
                    <a:gd name="T42" fmla="*/ 5 w 18"/>
                    <a:gd name="T43" fmla="*/ 3 h 10"/>
                    <a:gd name="T44" fmla="*/ 5 w 18"/>
                    <a:gd name="T45" fmla="*/ 3 h 10"/>
                    <a:gd name="T46" fmla="*/ 6 w 18"/>
                    <a:gd name="T47" fmla="*/ 4 h 10"/>
                    <a:gd name="T48" fmla="*/ 7 w 18"/>
                    <a:gd name="T49" fmla="*/ 4 h 10"/>
                    <a:gd name="T50" fmla="*/ 8 w 18"/>
                    <a:gd name="T51" fmla="*/ 4 h 10"/>
                    <a:gd name="T52" fmla="*/ 9 w 18"/>
                    <a:gd name="T53" fmla="*/ 2 h 10"/>
                    <a:gd name="T54" fmla="*/ 7 w 18"/>
                    <a:gd name="T55" fmla="*/ 0 h 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10">
                      <a:moveTo>
                        <a:pt x="14" y="0"/>
                      </a:moveTo>
                      <a:cubicBezTo>
                        <a:pt x="13" y="0"/>
                        <a:pt x="13" y="0"/>
                        <a:pt x="13" y="1"/>
                      </a:cubicBezTo>
                      <a:cubicBezTo>
                        <a:pt x="13" y="2"/>
                        <a:pt x="13" y="2"/>
                        <a:pt x="12" y="2"/>
                      </a:cubicBezTo>
                      <a:cubicBezTo>
                        <a:pt x="12" y="2"/>
                        <a:pt x="12" y="2"/>
                        <a:pt x="12" y="2"/>
                      </a:cubicBezTo>
                      <a:cubicBezTo>
                        <a:pt x="12" y="2"/>
                        <a:pt x="11" y="2"/>
                        <a:pt x="11" y="2"/>
                      </a:cubicBezTo>
                      <a:cubicBezTo>
                        <a:pt x="11" y="2"/>
                        <a:pt x="10" y="2"/>
                        <a:pt x="10" y="2"/>
                      </a:cubicBezTo>
                      <a:cubicBezTo>
                        <a:pt x="10" y="3"/>
                        <a:pt x="10" y="4"/>
                        <a:pt x="9" y="4"/>
                      </a:cubicBezTo>
                      <a:cubicBezTo>
                        <a:pt x="9" y="4"/>
                        <a:pt x="8" y="4"/>
                        <a:pt x="8" y="3"/>
                      </a:cubicBezTo>
                      <a:cubicBezTo>
                        <a:pt x="8" y="3"/>
                        <a:pt x="7" y="3"/>
                        <a:pt x="7" y="3"/>
                      </a:cubicBezTo>
                      <a:cubicBezTo>
                        <a:pt x="7" y="3"/>
                        <a:pt x="6" y="3"/>
                        <a:pt x="6" y="3"/>
                      </a:cubicBezTo>
                      <a:cubicBezTo>
                        <a:pt x="6" y="4"/>
                        <a:pt x="5" y="4"/>
                        <a:pt x="5" y="4"/>
                      </a:cubicBezTo>
                      <a:cubicBezTo>
                        <a:pt x="4" y="4"/>
                        <a:pt x="3" y="4"/>
                        <a:pt x="3" y="3"/>
                      </a:cubicBezTo>
                      <a:cubicBezTo>
                        <a:pt x="2" y="3"/>
                        <a:pt x="1" y="3"/>
                        <a:pt x="1" y="3"/>
                      </a:cubicBezTo>
                      <a:cubicBezTo>
                        <a:pt x="0" y="3"/>
                        <a:pt x="0" y="3"/>
                        <a:pt x="0" y="3"/>
                      </a:cubicBezTo>
                      <a:cubicBezTo>
                        <a:pt x="0" y="3"/>
                        <a:pt x="0" y="3"/>
                        <a:pt x="1" y="3"/>
                      </a:cubicBezTo>
                      <a:cubicBezTo>
                        <a:pt x="1" y="3"/>
                        <a:pt x="1" y="3"/>
                        <a:pt x="2" y="3"/>
                      </a:cubicBezTo>
                      <a:cubicBezTo>
                        <a:pt x="2" y="4"/>
                        <a:pt x="3" y="6"/>
                        <a:pt x="5" y="6"/>
                      </a:cubicBezTo>
                      <a:cubicBezTo>
                        <a:pt x="5" y="6"/>
                        <a:pt x="5" y="6"/>
                        <a:pt x="5" y="6"/>
                      </a:cubicBezTo>
                      <a:cubicBezTo>
                        <a:pt x="5" y="6"/>
                        <a:pt x="5" y="6"/>
                        <a:pt x="5" y="6"/>
                      </a:cubicBezTo>
                      <a:cubicBezTo>
                        <a:pt x="6" y="6"/>
                        <a:pt x="6" y="7"/>
                        <a:pt x="7" y="7"/>
                      </a:cubicBezTo>
                      <a:cubicBezTo>
                        <a:pt x="7" y="8"/>
                        <a:pt x="8" y="9"/>
                        <a:pt x="8" y="9"/>
                      </a:cubicBezTo>
                      <a:cubicBezTo>
                        <a:pt x="9" y="9"/>
                        <a:pt x="9" y="9"/>
                        <a:pt x="9" y="8"/>
                      </a:cubicBezTo>
                      <a:cubicBezTo>
                        <a:pt x="10" y="8"/>
                        <a:pt x="10" y="8"/>
                        <a:pt x="10" y="8"/>
                      </a:cubicBezTo>
                      <a:cubicBezTo>
                        <a:pt x="11" y="8"/>
                        <a:pt x="11" y="8"/>
                        <a:pt x="12" y="9"/>
                      </a:cubicBezTo>
                      <a:cubicBezTo>
                        <a:pt x="13" y="9"/>
                        <a:pt x="13" y="10"/>
                        <a:pt x="14" y="10"/>
                      </a:cubicBezTo>
                      <a:cubicBezTo>
                        <a:pt x="14" y="10"/>
                        <a:pt x="14" y="10"/>
                        <a:pt x="15" y="10"/>
                      </a:cubicBezTo>
                      <a:cubicBezTo>
                        <a:pt x="16" y="8"/>
                        <a:pt x="17" y="6"/>
                        <a:pt x="18" y="4"/>
                      </a:cubicBezTo>
                      <a:cubicBezTo>
                        <a:pt x="16" y="3"/>
                        <a:pt x="15" y="2"/>
                        <a:pt x="14"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4" name="Freeform 11925">
                  <a:extLst>
                    <a:ext uri="{FF2B5EF4-FFF2-40B4-BE49-F238E27FC236}">
                      <a16:creationId xmlns:a16="http://schemas.microsoft.com/office/drawing/2014/main" id="{9E0BC823-0EB3-8E3E-9176-77D35B356F55}"/>
                    </a:ext>
                  </a:extLst>
                </p:cNvPr>
                <p:cNvSpPr>
                  <a:spLocks/>
                </p:cNvSpPr>
                <p:nvPr/>
              </p:nvSpPr>
              <p:spPr bwMode="auto">
                <a:xfrm>
                  <a:off x="4535" y="2129"/>
                  <a:ext cx="11" cy="12"/>
                </a:xfrm>
                <a:custGeom>
                  <a:avLst/>
                  <a:gdLst>
                    <a:gd name="T0" fmla="*/ 3 w 13"/>
                    <a:gd name="T1" fmla="*/ 0 h 15"/>
                    <a:gd name="T2" fmla="*/ 3 w 13"/>
                    <a:gd name="T3" fmla="*/ 1 h 15"/>
                    <a:gd name="T4" fmla="*/ 3 w 13"/>
                    <a:gd name="T5" fmla="*/ 2 h 15"/>
                    <a:gd name="T6" fmla="*/ 2 w 13"/>
                    <a:gd name="T7" fmla="*/ 4 h 15"/>
                    <a:gd name="T8" fmla="*/ 0 w 13"/>
                    <a:gd name="T9" fmla="*/ 5 h 15"/>
                    <a:gd name="T10" fmla="*/ 3 w 13"/>
                    <a:gd name="T11" fmla="*/ 6 h 15"/>
                    <a:gd name="T12" fmla="*/ 7 w 13"/>
                    <a:gd name="T13" fmla="*/ 2 h 15"/>
                    <a:gd name="T14" fmla="*/ 3 w 13"/>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15">
                      <a:moveTo>
                        <a:pt x="7" y="0"/>
                      </a:moveTo>
                      <a:cubicBezTo>
                        <a:pt x="6" y="0"/>
                        <a:pt x="6" y="1"/>
                        <a:pt x="6" y="1"/>
                      </a:cubicBezTo>
                      <a:cubicBezTo>
                        <a:pt x="7" y="4"/>
                        <a:pt x="5" y="4"/>
                        <a:pt x="5" y="6"/>
                      </a:cubicBezTo>
                      <a:cubicBezTo>
                        <a:pt x="5" y="8"/>
                        <a:pt x="2" y="8"/>
                        <a:pt x="2" y="9"/>
                      </a:cubicBezTo>
                      <a:cubicBezTo>
                        <a:pt x="2" y="11"/>
                        <a:pt x="0" y="11"/>
                        <a:pt x="0" y="11"/>
                      </a:cubicBezTo>
                      <a:cubicBezTo>
                        <a:pt x="1" y="13"/>
                        <a:pt x="2" y="14"/>
                        <a:pt x="4" y="15"/>
                      </a:cubicBezTo>
                      <a:cubicBezTo>
                        <a:pt x="6" y="11"/>
                        <a:pt x="9" y="8"/>
                        <a:pt x="13" y="3"/>
                      </a:cubicBezTo>
                      <a:cubicBezTo>
                        <a:pt x="11" y="2"/>
                        <a:pt x="9" y="1"/>
                        <a:pt x="7" y="0"/>
                      </a:cubicBezTo>
                    </a:path>
                  </a:pathLst>
                </a:custGeom>
                <a:solidFill>
                  <a:srgbClr val="B2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5" name="Freeform 11926">
                  <a:extLst>
                    <a:ext uri="{FF2B5EF4-FFF2-40B4-BE49-F238E27FC236}">
                      <a16:creationId xmlns:a16="http://schemas.microsoft.com/office/drawing/2014/main" id="{F0876139-4BBE-87D2-5840-BAE270CD71A8}"/>
                    </a:ext>
                  </a:extLst>
                </p:cNvPr>
                <p:cNvSpPr>
                  <a:spLocks/>
                </p:cNvSpPr>
                <p:nvPr/>
              </p:nvSpPr>
              <p:spPr bwMode="auto">
                <a:xfrm>
                  <a:off x="4538" y="2114"/>
                  <a:ext cx="11" cy="17"/>
                </a:xfrm>
                <a:custGeom>
                  <a:avLst/>
                  <a:gdLst>
                    <a:gd name="T0" fmla="*/ 0 w 13"/>
                    <a:gd name="T1" fmla="*/ 0 h 21"/>
                    <a:gd name="T2" fmla="*/ 0 w 13"/>
                    <a:gd name="T3" fmla="*/ 0 h 21"/>
                    <a:gd name="T4" fmla="*/ 2 w 13"/>
                    <a:gd name="T5" fmla="*/ 2 h 21"/>
                    <a:gd name="T6" fmla="*/ 3 w 13"/>
                    <a:gd name="T7" fmla="*/ 4 h 21"/>
                    <a:gd name="T8" fmla="*/ 3 w 13"/>
                    <a:gd name="T9" fmla="*/ 6 h 21"/>
                    <a:gd name="T10" fmla="*/ 3 w 13"/>
                    <a:gd name="T11" fmla="*/ 8 h 21"/>
                    <a:gd name="T12" fmla="*/ 5 w 13"/>
                    <a:gd name="T13" fmla="*/ 9 h 21"/>
                    <a:gd name="T14" fmla="*/ 6 w 13"/>
                    <a:gd name="T15" fmla="*/ 8 h 21"/>
                    <a:gd name="T16" fmla="*/ 7 w 13"/>
                    <a:gd name="T17" fmla="*/ 7 h 21"/>
                    <a:gd name="T18" fmla="*/ 6 w 13"/>
                    <a:gd name="T19" fmla="*/ 6 h 21"/>
                    <a:gd name="T20" fmla="*/ 5 w 13"/>
                    <a:gd name="T21" fmla="*/ 3 h 21"/>
                    <a:gd name="T22" fmla="*/ 3 w 13"/>
                    <a:gd name="T23" fmla="*/ 2 h 21"/>
                    <a:gd name="T24" fmla="*/ 3 w 13"/>
                    <a:gd name="T25" fmla="*/ 2 h 21"/>
                    <a:gd name="T26" fmla="*/ 3 w 13"/>
                    <a:gd name="T27" fmla="*/ 2 h 21"/>
                    <a:gd name="T28" fmla="*/ 3 w 13"/>
                    <a:gd name="T29" fmla="*/ 2 h 21"/>
                    <a:gd name="T30" fmla="*/ 3 w 13"/>
                    <a:gd name="T31" fmla="*/ 2 h 21"/>
                    <a:gd name="T32" fmla="*/ 3 w 13"/>
                    <a:gd name="T33" fmla="*/ 2 h 21"/>
                    <a:gd name="T34" fmla="*/ 3 w 13"/>
                    <a:gd name="T35" fmla="*/ 2 h 21"/>
                    <a:gd name="T36" fmla="*/ 2 w 13"/>
                    <a:gd name="T37" fmla="*/ 0 h 21"/>
                    <a:gd name="T38" fmla="*/ 2 w 13"/>
                    <a:gd name="T39" fmla="*/ 0 h 21"/>
                    <a:gd name="T40" fmla="*/ 2 w 13"/>
                    <a:gd name="T41" fmla="*/ 0 h 21"/>
                    <a:gd name="T42" fmla="*/ 2 w 13"/>
                    <a:gd name="T43" fmla="*/ 0 h 21"/>
                    <a:gd name="T44" fmla="*/ 2 w 13"/>
                    <a:gd name="T45" fmla="*/ 0 h 21"/>
                    <a:gd name="T46" fmla="*/ 2 w 13"/>
                    <a:gd name="T47" fmla="*/ 0 h 21"/>
                    <a:gd name="T48" fmla="*/ 1 w 13"/>
                    <a:gd name="T49" fmla="*/ 0 h 21"/>
                    <a:gd name="T50" fmla="*/ 0 w 13"/>
                    <a:gd name="T51" fmla="*/ 0 h 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3" h="21">
                      <a:moveTo>
                        <a:pt x="0" y="0"/>
                      </a:moveTo>
                      <a:cubicBezTo>
                        <a:pt x="0" y="0"/>
                        <a:pt x="0" y="0"/>
                        <a:pt x="0" y="0"/>
                      </a:cubicBezTo>
                      <a:cubicBezTo>
                        <a:pt x="1" y="1"/>
                        <a:pt x="1" y="3"/>
                        <a:pt x="2" y="4"/>
                      </a:cubicBezTo>
                      <a:cubicBezTo>
                        <a:pt x="3" y="5"/>
                        <a:pt x="2" y="7"/>
                        <a:pt x="3" y="9"/>
                      </a:cubicBezTo>
                      <a:cubicBezTo>
                        <a:pt x="4" y="11"/>
                        <a:pt x="2" y="13"/>
                        <a:pt x="3" y="14"/>
                      </a:cubicBezTo>
                      <a:cubicBezTo>
                        <a:pt x="4" y="16"/>
                        <a:pt x="3" y="17"/>
                        <a:pt x="3" y="18"/>
                      </a:cubicBezTo>
                      <a:cubicBezTo>
                        <a:pt x="5" y="19"/>
                        <a:pt x="7" y="20"/>
                        <a:pt x="9" y="21"/>
                      </a:cubicBezTo>
                      <a:cubicBezTo>
                        <a:pt x="10" y="20"/>
                        <a:pt x="11" y="19"/>
                        <a:pt x="12" y="18"/>
                      </a:cubicBezTo>
                      <a:cubicBezTo>
                        <a:pt x="12" y="18"/>
                        <a:pt x="13" y="17"/>
                        <a:pt x="13" y="17"/>
                      </a:cubicBezTo>
                      <a:cubicBezTo>
                        <a:pt x="13" y="15"/>
                        <a:pt x="13" y="14"/>
                        <a:pt x="12" y="14"/>
                      </a:cubicBezTo>
                      <a:cubicBezTo>
                        <a:pt x="10" y="12"/>
                        <a:pt x="11" y="8"/>
                        <a:pt x="9" y="7"/>
                      </a:cubicBezTo>
                      <a:cubicBezTo>
                        <a:pt x="7" y="7"/>
                        <a:pt x="7" y="4"/>
                        <a:pt x="6" y="4"/>
                      </a:cubicBezTo>
                      <a:cubicBezTo>
                        <a:pt x="6" y="4"/>
                        <a:pt x="6" y="4"/>
                        <a:pt x="6" y="4"/>
                      </a:cubicBezTo>
                      <a:cubicBezTo>
                        <a:pt x="6" y="4"/>
                        <a:pt x="6" y="4"/>
                        <a:pt x="6" y="4"/>
                      </a:cubicBezTo>
                      <a:cubicBezTo>
                        <a:pt x="6" y="4"/>
                        <a:pt x="6" y="4"/>
                        <a:pt x="6" y="3"/>
                      </a:cubicBezTo>
                      <a:cubicBezTo>
                        <a:pt x="6" y="3"/>
                        <a:pt x="6" y="3"/>
                        <a:pt x="6" y="3"/>
                      </a:cubicBezTo>
                      <a:cubicBezTo>
                        <a:pt x="6" y="3"/>
                        <a:pt x="6" y="3"/>
                        <a:pt x="6" y="3"/>
                      </a:cubicBezTo>
                      <a:cubicBezTo>
                        <a:pt x="5" y="3"/>
                        <a:pt x="5" y="3"/>
                        <a:pt x="5" y="3"/>
                      </a:cubicBezTo>
                      <a:cubicBezTo>
                        <a:pt x="4" y="2"/>
                        <a:pt x="3"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6" name="Freeform 11927">
                  <a:extLst>
                    <a:ext uri="{FF2B5EF4-FFF2-40B4-BE49-F238E27FC236}">
                      <a16:creationId xmlns:a16="http://schemas.microsoft.com/office/drawing/2014/main" id="{0BA76428-DF34-B0A2-22DB-867F62F30CD4}"/>
                    </a:ext>
                  </a:extLst>
                </p:cNvPr>
                <p:cNvSpPr>
                  <a:spLocks/>
                </p:cNvSpPr>
                <p:nvPr/>
              </p:nvSpPr>
              <p:spPr bwMode="auto">
                <a:xfrm>
                  <a:off x="4536" y="2141"/>
                  <a:ext cx="5" cy="5"/>
                </a:xfrm>
                <a:custGeom>
                  <a:avLst/>
                  <a:gdLst>
                    <a:gd name="T0" fmla="*/ 3 w 6"/>
                    <a:gd name="T1" fmla="*/ 0 h 6"/>
                    <a:gd name="T2" fmla="*/ 0 w 6"/>
                    <a:gd name="T3" fmla="*/ 3 h 6"/>
                    <a:gd name="T4" fmla="*/ 1 w 6"/>
                    <a:gd name="T5" fmla="*/ 3 h 6"/>
                    <a:gd name="T6" fmla="*/ 1 w 6"/>
                    <a:gd name="T7" fmla="*/ 3 h 6"/>
                    <a:gd name="T8" fmla="*/ 2 w 6"/>
                    <a:gd name="T9" fmla="*/ 3 h 6"/>
                    <a:gd name="T10" fmla="*/ 3 w 6"/>
                    <a:gd name="T11" fmla="*/ 3 h 6"/>
                    <a:gd name="T12" fmla="*/ 3 w 6"/>
                    <a:gd name="T13" fmla="*/ 3 h 6"/>
                    <a:gd name="T14" fmla="*/ 3 w 6"/>
                    <a:gd name="T15" fmla="*/ 3 h 6"/>
                    <a:gd name="T16" fmla="*/ 3 w 6"/>
                    <a:gd name="T17" fmla="*/ 3 h 6"/>
                    <a:gd name="T18" fmla="*/ 3 w 6"/>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3" y="0"/>
                      </a:moveTo>
                      <a:cubicBezTo>
                        <a:pt x="2" y="2"/>
                        <a:pt x="1" y="4"/>
                        <a:pt x="0" y="6"/>
                      </a:cubicBezTo>
                      <a:cubicBezTo>
                        <a:pt x="0" y="6"/>
                        <a:pt x="0" y="5"/>
                        <a:pt x="1" y="5"/>
                      </a:cubicBezTo>
                      <a:cubicBezTo>
                        <a:pt x="1" y="5"/>
                        <a:pt x="1" y="5"/>
                        <a:pt x="1" y="5"/>
                      </a:cubicBezTo>
                      <a:cubicBezTo>
                        <a:pt x="2" y="5"/>
                        <a:pt x="2" y="5"/>
                        <a:pt x="2" y="5"/>
                      </a:cubicBezTo>
                      <a:cubicBezTo>
                        <a:pt x="3" y="5"/>
                        <a:pt x="3" y="5"/>
                        <a:pt x="4" y="5"/>
                      </a:cubicBezTo>
                      <a:cubicBezTo>
                        <a:pt x="4" y="5"/>
                        <a:pt x="5" y="5"/>
                        <a:pt x="5" y="4"/>
                      </a:cubicBezTo>
                      <a:cubicBezTo>
                        <a:pt x="5" y="3"/>
                        <a:pt x="5" y="3"/>
                        <a:pt x="6" y="3"/>
                      </a:cubicBezTo>
                      <a:cubicBezTo>
                        <a:pt x="6" y="3"/>
                        <a:pt x="6" y="3"/>
                        <a:pt x="6" y="3"/>
                      </a:cubicBezTo>
                      <a:cubicBezTo>
                        <a:pt x="5" y="2"/>
                        <a:pt x="4" y="1"/>
                        <a:pt x="3" y="0"/>
                      </a:cubicBezTo>
                    </a:path>
                  </a:pathLst>
                </a:custGeom>
                <a:solidFill>
                  <a:srgbClr val="C29B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7" name="Freeform 11928">
                  <a:extLst>
                    <a:ext uri="{FF2B5EF4-FFF2-40B4-BE49-F238E27FC236}">
                      <a16:creationId xmlns:a16="http://schemas.microsoft.com/office/drawing/2014/main" id="{2A7C09BE-C1D8-BEA9-BC51-04A48F214CE7}"/>
                    </a:ext>
                  </a:extLst>
                </p:cNvPr>
                <p:cNvSpPr>
                  <a:spLocks/>
                </p:cNvSpPr>
                <p:nvPr/>
              </p:nvSpPr>
              <p:spPr bwMode="auto">
                <a:xfrm>
                  <a:off x="4538" y="2131"/>
                  <a:ext cx="10" cy="13"/>
                </a:xfrm>
                <a:custGeom>
                  <a:avLst/>
                  <a:gdLst>
                    <a:gd name="T0" fmla="*/ 5 w 12"/>
                    <a:gd name="T1" fmla="*/ 0 h 15"/>
                    <a:gd name="T2" fmla="*/ 0 w 12"/>
                    <a:gd name="T3" fmla="*/ 7 h 15"/>
                    <a:gd name="T4" fmla="*/ 3 w 12"/>
                    <a:gd name="T5" fmla="*/ 9 h 15"/>
                    <a:gd name="T6" fmla="*/ 3 w 12"/>
                    <a:gd name="T7" fmla="*/ 9 h 15"/>
                    <a:gd name="T8" fmla="*/ 3 w 12"/>
                    <a:gd name="T9" fmla="*/ 9 h 15"/>
                    <a:gd name="T10" fmla="*/ 3 w 12"/>
                    <a:gd name="T11" fmla="*/ 8 h 15"/>
                    <a:gd name="T12" fmla="*/ 3 w 12"/>
                    <a:gd name="T13" fmla="*/ 8 h 15"/>
                    <a:gd name="T14" fmla="*/ 3 w 12"/>
                    <a:gd name="T15" fmla="*/ 7 h 15"/>
                    <a:gd name="T16" fmla="*/ 3 w 12"/>
                    <a:gd name="T17" fmla="*/ 8 h 15"/>
                    <a:gd name="T18" fmla="*/ 3 w 12"/>
                    <a:gd name="T19" fmla="*/ 7 h 15"/>
                    <a:gd name="T20" fmla="*/ 5 w 12"/>
                    <a:gd name="T21" fmla="*/ 4 h 15"/>
                    <a:gd name="T22" fmla="*/ 6 w 12"/>
                    <a:gd name="T23" fmla="*/ 3 h 15"/>
                    <a:gd name="T24" fmla="*/ 6 w 12"/>
                    <a:gd name="T25" fmla="*/ 2 h 15"/>
                    <a:gd name="T26" fmla="*/ 5 w 12"/>
                    <a:gd name="T27" fmla="*/ 0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5">
                      <a:moveTo>
                        <a:pt x="9" y="0"/>
                      </a:moveTo>
                      <a:cubicBezTo>
                        <a:pt x="5" y="5"/>
                        <a:pt x="2" y="8"/>
                        <a:pt x="0" y="12"/>
                      </a:cubicBezTo>
                      <a:cubicBezTo>
                        <a:pt x="1" y="13"/>
                        <a:pt x="2" y="14"/>
                        <a:pt x="3" y="15"/>
                      </a:cubicBezTo>
                      <a:cubicBezTo>
                        <a:pt x="3" y="15"/>
                        <a:pt x="3" y="15"/>
                        <a:pt x="3" y="15"/>
                      </a:cubicBezTo>
                      <a:cubicBezTo>
                        <a:pt x="3" y="15"/>
                        <a:pt x="3" y="15"/>
                        <a:pt x="3" y="15"/>
                      </a:cubicBezTo>
                      <a:cubicBezTo>
                        <a:pt x="4" y="15"/>
                        <a:pt x="5" y="15"/>
                        <a:pt x="5" y="14"/>
                      </a:cubicBezTo>
                      <a:cubicBezTo>
                        <a:pt x="5" y="14"/>
                        <a:pt x="5" y="14"/>
                        <a:pt x="5" y="14"/>
                      </a:cubicBezTo>
                      <a:cubicBezTo>
                        <a:pt x="5" y="11"/>
                        <a:pt x="5" y="11"/>
                        <a:pt x="5" y="11"/>
                      </a:cubicBezTo>
                      <a:cubicBezTo>
                        <a:pt x="6" y="12"/>
                        <a:pt x="6" y="13"/>
                        <a:pt x="6" y="13"/>
                      </a:cubicBezTo>
                      <a:cubicBezTo>
                        <a:pt x="6" y="13"/>
                        <a:pt x="7" y="13"/>
                        <a:pt x="7" y="12"/>
                      </a:cubicBezTo>
                      <a:cubicBezTo>
                        <a:pt x="7" y="10"/>
                        <a:pt x="10" y="11"/>
                        <a:pt x="10" y="8"/>
                      </a:cubicBezTo>
                      <a:cubicBezTo>
                        <a:pt x="10" y="7"/>
                        <a:pt x="12" y="6"/>
                        <a:pt x="12" y="4"/>
                      </a:cubicBezTo>
                      <a:cubicBezTo>
                        <a:pt x="12" y="3"/>
                        <a:pt x="12" y="3"/>
                        <a:pt x="12" y="2"/>
                      </a:cubicBezTo>
                      <a:cubicBezTo>
                        <a:pt x="11" y="2"/>
                        <a:pt x="10" y="1"/>
                        <a:pt x="9" y="0"/>
                      </a:cubicBezTo>
                    </a:path>
                  </a:pathLst>
                </a:custGeom>
                <a:solidFill>
                  <a:srgbClr val="BC9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8" name="Freeform 11929">
                  <a:extLst>
                    <a:ext uri="{FF2B5EF4-FFF2-40B4-BE49-F238E27FC236}">
                      <a16:creationId xmlns:a16="http://schemas.microsoft.com/office/drawing/2014/main" id="{FFF8A359-F49E-2BB0-D109-4953F6F05282}"/>
                    </a:ext>
                  </a:extLst>
                </p:cNvPr>
                <p:cNvSpPr>
                  <a:spLocks/>
                </p:cNvSpPr>
                <p:nvPr/>
              </p:nvSpPr>
              <p:spPr bwMode="auto">
                <a:xfrm>
                  <a:off x="4546" y="2129"/>
                  <a:ext cx="4" cy="4"/>
                </a:xfrm>
                <a:custGeom>
                  <a:avLst/>
                  <a:gdLst>
                    <a:gd name="T0" fmla="*/ 2 w 5"/>
                    <a:gd name="T1" fmla="*/ 0 h 5"/>
                    <a:gd name="T2" fmla="*/ 0 w 5"/>
                    <a:gd name="T3" fmla="*/ 2 h 5"/>
                    <a:gd name="T4" fmla="*/ 2 w 5"/>
                    <a:gd name="T5" fmla="*/ 2 h 5"/>
                    <a:gd name="T6" fmla="*/ 2 w 5"/>
                    <a:gd name="T7" fmla="*/ 2 h 5"/>
                    <a:gd name="T8" fmla="*/ 2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3" y="0"/>
                      </a:moveTo>
                      <a:cubicBezTo>
                        <a:pt x="2" y="1"/>
                        <a:pt x="1" y="2"/>
                        <a:pt x="0" y="3"/>
                      </a:cubicBezTo>
                      <a:cubicBezTo>
                        <a:pt x="1" y="4"/>
                        <a:pt x="2" y="5"/>
                        <a:pt x="3" y="5"/>
                      </a:cubicBezTo>
                      <a:cubicBezTo>
                        <a:pt x="4" y="4"/>
                        <a:pt x="5" y="3"/>
                        <a:pt x="4" y="2"/>
                      </a:cubicBezTo>
                      <a:cubicBezTo>
                        <a:pt x="3" y="1"/>
                        <a:pt x="3" y="1"/>
                        <a:pt x="3" y="0"/>
                      </a:cubicBezTo>
                    </a:path>
                  </a:pathLst>
                </a:custGeom>
                <a:solidFill>
                  <a:srgbClr val="BC9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49" name="Freeform 11930">
                  <a:extLst>
                    <a:ext uri="{FF2B5EF4-FFF2-40B4-BE49-F238E27FC236}">
                      <a16:creationId xmlns:a16="http://schemas.microsoft.com/office/drawing/2014/main" id="{FE59925F-E1DA-067C-9593-89A677956C8F}"/>
                    </a:ext>
                  </a:extLst>
                </p:cNvPr>
                <p:cNvSpPr>
                  <a:spLocks/>
                </p:cNvSpPr>
                <p:nvPr/>
              </p:nvSpPr>
              <p:spPr bwMode="auto">
                <a:xfrm>
                  <a:off x="4542" y="2140"/>
                  <a:ext cx="1" cy="3"/>
                </a:xfrm>
                <a:custGeom>
                  <a:avLst/>
                  <a:gdLst>
                    <a:gd name="T0" fmla="*/ 0 w 1"/>
                    <a:gd name="T1" fmla="*/ 0 h 3"/>
                    <a:gd name="T2" fmla="*/ 0 w 1"/>
                    <a:gd name="T3" fmla="*/ 3 h 3"/>
                    <a:gd name="T4" fmla="*/ 1 w 1"/>
                    <a:gd name="T5" fmla="*/ 2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0" y="3"/>
                        <a:pt x="0" y="3"/>
                        <a:pt x="0" y="3"/>
                      </a:cubicBezTo>
                      <a:cubicBezTo>
                        <a:pt x="0" y="3"/>
                        <a:pt x="0" y="3"/>
                        <a:pt x="1" y="2"/>
                      </a:cubicBezTo>
                      <a:cubicBezTo>
                        <a:pt x="1" y="2"/>
                        <a:pt x="1" y="1"/>
                        <a:pt x="0" y="0"/>
                      </a:cubicBezTo>
                    </a:path>
                  </a:pathLst>
                </a:custGeom>
                <a:solidFill>
                  <a:srgbClr val="CCA0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0" name="Freeform 11931">
                  <a:extLst>
                    <a:ext uri="{FF2B5EF4-FFF2-40B4-BE49-F238E27FC236}">
                      <a16:creationId xmlns:a16="http://schemas.microsoft.com/office/drawing/2014/main" id="{8CD26809-03E4-2761-BAAD-2F2524A7B67D}"/>
                    </a:ext>
                  </a:extLst>
                </p:cNvPr>
                <p:cNvSpPr>
                  <a:spLocks/>
                </p:cNvSpPr>
                <p:nvPr/>
              </p:nvSpPr>
              <p:spPr bwMode="auto">
                <a:xfrm>
                  <a:off x="4549" y="2129"/>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1" name="Freeform 11932">
                  <a:extLst>
                    <a:ext uri="{FF2B5EF4-FFF2-40B4-BE49-F238E27FC236}">
                      <a16:creationId xmlns:a16="http://schemas.microsoft.com/office/drawing/2014/main" id="{FA839AF9-BE21-3C55-F718-F8DB0C0F52BB}"/>
                    </a:ext>
                  </a:extLst>
                </p:cNvPr>
                <p:cNvSpPr>
                  <a:spLocks/>
                </p:cNvSpPr>
                <p:nvPr/>
              </p:nvSpPr>
              <p:spPr bwMode="auto">
                <a:xfrm>
                  <a:off x="4549" y="2129"/>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C9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2" name="Freeform 11933">
                  <a:extLst>
                    <a:ext uri="{FF2B5EF4-FFF2-40B4-BE49-F238E27FC236}">
                      <a16:creationId xmlns:a16="http://schemas.microsoft.com/office/drawing/2014/main" id="{A448C41A-7B5E-A098-5F9C-3E3FFD057EE9}"/>
                    </a:ext>
                  </a:extLst>
                </p:cNvPr>
                <p:cNvSpPr>
                  <a:spLocks noEditPoints="1"/>
                </p:cNvSpPr>
                <p:nvPr/>
              </p:nvSpPr>
              <p:spPr bwMode="auto">
                <a:xfrm>
                  <a:off x="4523" y="2140"/>
                  <a:ext cx="1" cy="3"/>
                </a:xfrm>
                <a:custGeom>
                  <a:avLst/>
                  <a:gdLst>
                    <a:gd name="T0" fmla="*/ 0 w 2"/>
                    <a:gd name="T1" fmla="*/ 0 h 3"/>
                    <a:gd name="T2" fmla="*/ 1 w 2"/>
                    <a:gd name="T3" fmla="*/ 3 h 3"/>
                    <a:gd name="T4" fmla="*/ 0 w 2"/>
                    <a:gd name="T5" fmla="*/ 0 h 3"/>
                    <a:gd name="T6" fmla="*/ 0 w 2"/>
                    <a:gd name="T7" fmla="*/ 0 h 3"/>
                    <a:gd name="T8" fmla="*/ 0 w 2"/>
                    <a:gd name="T9" fmla="*/ 0 h 3"/>
                    <a:gd name="T10" fmla="*/ 0 w 2"/>
                    <a:gd name="T11" fmla="*/ 0 h 3"/>
                    <a:gd name="T12" fmla="*/ 0 w 2"/>
                    <a:gd name="T13" fmla="*/ 0 h 3"/>
                    <a:gd name="T14" fmla="*/ 0 w 2"/>
                    <a:gd name="T15" fmla="*/ 0 h 3"/>
                    <a:gd name="T16" fmla="*/ 0 w 2"/>
                    <a:gd name="T17" fmla="*/ 0 h 3"/>
                    <a:gd name="T18" fmla="*/ 0 w 2"/>
                    <a:gd name="T19" fmla="*/ 0 h 3"/>
                    <a:gd name="T20" fmla="*/ 0 w 2"/>
                    <a:gd name="T21" fmla="*/ 0 h 3"/>
                    <a:gd name="T22" fmla="*/ 0 w 2"/>
                    <a:gd name="T23" fmla="*/ 0 h 3"/>
                    <a:gd name="T24" fmla="*/ 0 w 2"/>
                    <a:gd name="T25" fmla="*/ 0 h 3"/>
                    <a:gd name="T26" fmla="*/ 1 w 2"/>
                    <a:gd name="T27" fmla="*/ 0 h 3"/>
                    <a:gd name="T28" fmla="*/ 1 w 2"/>
                    <a:gd name="T29" fmla="*/ 0 h 3"/>
                    <a:gd name="T30" fmla="*/ 1 w 2"/>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 h="3">
                      <a:moveTo>
                        <a:pt x="0" y="0"/>
                      </a:moveTo>
                      <a:cubicBezTo>
                        <a:pt x="1" y="1"/>
                        <a:pt x="1" y="3"/>
                        <a:pt x="2" y="3"/>
                      </a:cubicBezTo>
                      <a:cubicBezTo>
                        <a:pt x="1" y="3"/>
                        <a:pt x="1" y="1"/>
                        <a:pt x="0" y="0"/>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1" y="0"/>
                      </a:moveTo>
                      <a:cubicBezTo>
                        <a:pt x="1" y="0"/>
                        <a:pt x="1" y="0"/>
                        <a:pt x="1"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3" name="Freeform 11934">
                  <a:extLst>
                    <a:ext uri="{FF2B5EF4-FFF2-40B4-BE49-F238E27FC236}">
                      <a16:creationId xmlns:a16="http://schemas.microsoft.com/office/drawing/2014/main" id="{0ADC3D54-7038-CB4A-CB34-FDCE622051AE}"/>
                    </a:ext>
                  </a:extLst>
                </p:cNvPr>
                <p:cNvSpPr>
                  <a:spLocks noEditPoints="1"/>
                </p:cNvSpPr>
                <p:nvPr/>
              </p:nvSpPr>
              <p:spPr bwMode="auto">
                <a:xfrm>
                  <a:off x="4524" y="2143"/>
                  <a:ext cx="2" cy="2"/>
                </a:xfrm>
                <a:custGeom>
                  <a:avLst/>
                  <a:gdLst>
                    <a:gd name="T0" fmla="*/ 2 w 2"/>
                    <a:gd name="T1" fmla="*/ 2 h 2"/>
                    <a:gd name="T2" fmla="*/ 2 w 2"/>
                    <a:gd name="T3" fmla="*/ 2 h 2"/>
                    <a:gd name="T4" fmla="*/ 2 w 2"/>
                    <a:gd name="T5" fmla="*/ 2 h 2"/>
                    <a:gd name="T6" fmla="*/ 2 w 2"/>
                    <a:gd name="T7" fmla="*/ 2 h 2"/>
                    <a:gd name="T8" fmla="*/ 2 w 2"/>
                    <a:gd name="T9" fmla="*/ 2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2 w 2"/>
                    <a:gd name="T23" fmla="*/ 2 h 2"/>
                    <a:gd name="T24" fmla="*/ 2 w 2"/>
                    <a:gd name="T25" fmla="*/ 2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 h="2">
                      <a:moveTo>
                        <a:pt x="2" y="2"/>
                      </a:moveTo>
                      <a:cubicBezTo>
                        <a:pt x="2" y="2"/>
                        <a:pt x="2" y="2"/>
                        <a:pt x="2" y="2"/>
                      </a:cubicBezTo>
                      <a:cubicBezTo>
                        <a:pt x="2" y="2"/>
                        <a:pt x="2" y="2"/>
                        <a:pt x="2" y="2"/>
                      </a:cubicBezTo>
                      <a:cubicBezTo>
                        <a:pt x="2" y="2"/>
                        <a:pt x="2" y="2"/>
                        <a:pt x="2" y="2"/>
                      </a:cubicBezTo>
                      <a:cubicBezTo>
                        <a:pt x="2" y="2"/>
                        <a:pt x="2" y="2"/>
                        <a:pt x="2" y="2"/>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1" y="0"/>
                        <a:pt x="1" y="1"/>
                        <a:pt x="2" y="2"/>
                      </a:cubicBezTo>
                      <a:cubicBezTo>
                        <a:pt x="2" y="2"/>
                        <a:pt x="2" y="2"/>
                        <a:pt x="2" y="2"/>
                      </a:cubicBezTo>
                      <a:cubicBezTo>
                        <a:pt x="1" y="1"/>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4" name="Freeform 11935">
                  <a:extLst>
                    <a:ext uri="{FF2B5EF4-FFF2-40B4-BE49-F238E27FC236}">
                      <a16:creationId xmlns:a16="http://schemas.microsoft.com/office/drawing/2014/main" id="{4C9769C9-165E-6CEF-2ECA-00F7199EB914}"/>
                    </a:ext>
                  </a:extLst>
                </p:cNvPr>
                <p:cNvSpPr>
                  <a:spLocks noEditPoints="1"/>
                </p:cNvSpPr>
                <p:nvPr/>
              </p:nvSpPr>
              <p:spPr bwMode="auto">
                <a:xfrm>
                  <a:off x="4526" y="2145"/>
                  <a:ext cx="3" cy="2"/>
                </a:xfrm>
                <a:custGeom>
                  <a:avLst/>
                  <a:gdLst>
                    <a:gd name="T0" fmla="*/ 2 w 4"/>
                    <a:gd name="T1" fmla="*/ 1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2 w 4"/>
                    <a:gd name="T15" fmla="*/ 1 h 3"/>
                    <a:gd name="T16" fmla="*/ 2 w 4"/>
                    <a:gd name="T17" fmla="*/ 1 h 3"/>
                    <a:gd name="T18" fmla="*/ 2 w 4"/>
                    <a:gd name="T19" fmla="*/ 1 h 3"/>
                    <a:gd name="T20" fmla="*/ 2 w 4"/>
                    <a:gd name="T21" fmla="*/ 1 h 3"/>
                    <a:gd name="T22" fmla="*/ 2 w 4"/>
                    <a:gd name="T23" fmla="*/ 1 h 3"/>
                    <a:gd name="T24" fmla="*/ 2 w 4"/>
                    <a:gd name="T25" fmla="*/ 1 h 3"/>
                    <a:gd name="T26" fmla="*/ 2 w 4"/>
                    <a:gd name="T27" fmla="*/ 1 h 3"/>
                    <a:gd name="T28" fmla="*/ 2 w 4"/>
                    <a:gd name="T29" fmla="*/ 1 h 3"/>
                    <a:gd name="T30" fmla="*/ 2 w 4"/>
                    <a:gd name="T31" fmla="*/ 1 h 3"/>
                    <a:gd name="T32" fmla="*/ 2 w 4"/>
                    <a:gd name="T33" fmla="*/ 1 h 3"/>
                    <a:gd name="T34" fmla="*/ 2 w 4"/>
                    <a:gd name="T35" fmla="*/ 1 h 3"/>
                    <a:gd name="T36" fmla="*/ 2 w 4"/>
                    <a:gd name="T37" fmla="*/ 1 h 3"/>
                    <a:gd name="T38" fmla="*/ 2 w 4"/>
                    <a:gd name="T39" fmla="*/ 1 h 3"/>
                    <a:gd name="T40" fmla="*/ 2 w 4"/>
                    <a:gd name="T41" fmla="*/ 1 h 3"/>
                    <a:gd name="T42" fmla="*/ 2 w 4"/>
                    <a:gd name="T43" fmla="*/ 1 h 3"/>
                    <a:gd name="T44" fmla="*/ 2 w 4"/>
                    <a:gd name="T45" fmla="*/ 1 h 3"/>
                    <a:gd name="T46" fmla="*/ 0 w 4"/>
                    <a:gd name="T47" fmla="*/ 0 h 3"/>
                    <a:gd name="T48" fmla="*/ 0 w 4"/>
                    <a:gd name="T49" fmla="*/ 0 h 3"/>
                    <a:gd name="T50" fmla="*/ 2 w 4"/>
                    <a:gd name="T51" fmla="*/ 1 h 3"/>
                    <a:gd name="T52" fmla="*/ 2 w 4"/>
                    <a:gd name="T53" fmla="*/ 1 h 3"/>
                    <a:gd name="T54" fmla="*/ 0 w 4"/>
                    <a:gd name="T55" fmla="*/ 0 h 3"/>
                    <a:gd name="T56" fmla="*/ 0 w 4"/>
                    <a:gd name="T57" fmla="*/ 0 h 3"/>
                    <a:gd name="T58" fmla="*/ 0 w 4"/>
                    <a:gd name="T59" fmla="*/ 0 h 3"/>
                    <a:gd name="T60" fmla="*/ 0 w 4"/>
                    <a:gd name="T61" fmla="*/ 0 h 3"/>
                    <a:gd name="T62" fmla="*/ 0 w 4"/>
                    <a:gd name="T63" fmla="*/ 0 h 3"/>
                    <a:gd name="T64" fmla="*/ 0 w 4"/>
                    <a:gd name="T65" fmla="*/ 0 h 3"/>
                    <a:gd name="T66" fmla="*/ 0 w 4"/>
                    <a:gd name="T67" fmla="*/ 0 h 3"/>
                    <a:gd name="T68" fmla="*/ 0 w 4"/>
                    <a:gd name="T69" fmla="*/ 0 h 3"/>
                    <a:gd name="T70" fmla="*/ 0 w 4"/>
                    <a:gd name="T71" fmla="*/ 0 h 3"/>
                    <a:gd name="T72" fmla="*/ 0 w 4"/>
                    <a:gd name="T73" fmla="*/ 0 h 3"/>
                    <a:gd name="T74" fmla="*/ 0 w 4"/>
                    <a:gd name="T75" fmla="*/ 0 h 3"/>
                    <a:gd name="T76" fmla="*/ 0 w 4"/>
                    <a:gd name="T77" fmla="*/ 0 h 3"/>
                    <a:gd name="T78" fmla="*/ 0 w 4"/>
                    <a:gd name="T79" fmla="*/ 0 h 3"/>
                    <a:gd name="T80" fmla="*/ 0 w 4"/>
                    <a:gd name="T81" fmla="*/ 0 h 3"/>
                    <a:gd name="T82" fmla="*/ 0 w 4"/>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 h="3">
                      <a:moveTo>
                        <a:pt x="2" y="2"/>
                      </a:moveTo>
                      <a:cubicBezTo>
                        <a:pt x="2" y="2"/>
                        <a:pt x="2" y="2"/>
                        <a:pt x="2" y="2"/>
                      </a:cubicBezTo>
                      <a:cubicBezTo>
                        <a:pt x="2" y="2"/>
                        <a:pt x="2" y="2"/>
                        <a:pt x="2" y="2"/>
                      </a:cubicBezTo>
                      <a:cubicBezTo>
                        <a:pt x="2" y="2"/>
                        <a:pt x="2" y="2"/>
                        <a:pt x="2" y="2"/>
                      </a:cubicBezTo>
                      <a:cubicBezTo>
                        <a:pt x="2" y="2"/>
                        <a:pt x="2" y="2"/>
                        <a:pt x="2" y="2"/>
                      </a:cubicBezTo>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moveTo>
                        <a:pt x="3" y="2"/>
                      </a:moveTo>
                      <a:cubicBezTo>
                        <a:pt x="3" y="2"/>
                        <a:pt x="3" y="2"/>
                        <a:pt x="3" y="2"/>
                      </a:cubicBezTo>
                      <a:cubicBezTo>
                        <a:pt x="3" y="2"/>
                        <a:pt x="4" y="3"/>
                        <a:pt x="4" y="3"/>
                      </a:cubicBezTo>
                      <a:cubicBezTo>
                        <a:pt x="4" y="3"/>
                        <a:pt x="4" y="3"/>
                        <a:pt x="4" y="3"/>
                      </a:cubicBezTo>
                      <a:cubicBezTo>
                        <a:pt x="4" y="3"/>
                        <a:pt x="3" y="2"/>
                        <a:pt x="3" y="2"/>
                      </a:cubicBezTo>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moveTo>
                        <a:pt x="0" y="0"/>
                      </a:moveTo>
                      <a:cubicBezTo>
                        <a:pt x="0" y="0"/>
                        <a:pt x="0" y="0"/>
                        <a:pt x="0" y="0"/>
                      </a:cubicBezTo>
                      <a:cubicBezTo>
                        <a:pt x="1" y="1"/>
                        <a:pt x="1" y="2"/>
                        <a:pt x="2" y="2"/>
                      </a:cubicBezTo>
                      <a:cubicBezTo>
                        <a:pt x="2" y="2"/>
                        <a:pt x="2" y="2"/>
                        <a:pt x="2" y="2"/>
                      </a:cubicBezTo>
                      <a:cubicBezTo>
                        <a:pt x="1" y="2"/>
                        <a:pt x="1" y="1"/>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5" name="Freeform 11936">
                  <a:extLst>
                    <a:ext uri="{FF2B5EF4-FFF2-40B4-BE49-F238E27FC236}">
                      <a16:creationId xmlns:a16="http://schemas.microsoft.com/office/drawing/2014/main" id="{D02EA22D-D80B-F010-2B99-4E4D9290BF4D}"/>
                    </a:ext>
                  </a:extLst>
                </p:cNvPr>
                <p:cNvSpPr>
                  <a:spLocks/>
                </p:cNvSpPr>
                <p:nvPr/>
              </p:nvSpPr>
              <p:spPr bwMode="auto">
                <a:xfrm>
                  <a:off x="4530" y="2148"/>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1"/>
                        <a:pt x="1" y="1"/>
                      </a:cubicBezTo>
                      <a:cubicBezTo>
                        <a:pt x="1" y="1"/>
                        <a:pt x="1" y="1"/>
                        <a:pt x="1" y="1"/>
                      </a:cubicBezTo>
                      <a:cubicBezTo>
                        <a:pt x="0" y="1"/>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6" name="Freeform 11937">
                  <a:extLst>
                    <a:ext uri="{FF2B5EF4-FFF2-40B4-BE49-F238E27FC236}">
                      <a16:creationId xmlns:a16="http://schemas.microsoft.com/office/drawing/2014/main" id="{C8D53FBB-4902-821C-4EA8-E55E6F88E10E}"/>
                    </a:ext>
                  </a:extLst>
                </p:cNvPr>
                <p:cNvSpPr>
                  <a:spLocks noEditPoints="1"/>
                </p:cNvSpPr>
                <p:nvPr/>
              </p:nvSpPr>
              <p:spPr bwMode="auto">
                <a:xfrm>
                  <a:off x="4531" y="2148"/>
                  <a:ext cx="2" cy="1"/>
                </a:xfrm>
                <a:custGeom>
                  <a:avLst/>
                  <a:gdLst>
                    <a:gd name="T0" fmla="*/ 0 w 3"/>
                    <a:gd name="T1" fmla="*/ 1 h 1"/>
                    <a:gd name="T2" fmla="*/ 0 w 3"/>
                    <a:gd name="T3" fmla="*/ 1 h 1"/>
                    <a:gd name="T4" fmla="*/ 0 w 3"/>
                    <a:gd name="T5" fmla="*/ 1 h 1"/>
                    <a:gd name="T6" fmla="*/ 0 w 3"/>
                    <a:gd name="T7" fmla="*/ 1 h 1"/>
                    <a:gd name="T8" fmla="*/ 0 w 3"/>
                    <a:gd name="T9" fmla="*/ 1 h 1"/>
                    <a:gd name="T10" fmla="*/ 0 w 3"/>
                    <a:gd name="T11" fmla="*/ 1 h 1"/>
                    <a:gd name="T12" fmla="*/ 1 w 3"/>
                    <a:gd name="T13" fmla="*/ 0 h 1"/>
                    <a:gd name="T14" fmla="*/ 1 w 3"/>
                    <a:gd name="T15" fmla="*/ 0 h 1"/>
                    <a:gd name="T16" fmla="*/ 1 w 3"/>
                    <a:gd name="T17" fmla="*/ 0 h 1"/>
                    <a:gd name="T18" fmla="*/ 1 w 3"/>
                    <a:gd name="T19" fmla="*/ 0 h 1"/>
                    <a:gd name="T20" fmla="*/ 1 w 3"/>
                    <a:gd name="T21" fmla="*/ 0 h 1"/>
                    <a:gd name="T22" fmla="*/ 1 w 3"/>
                    <a:gd name="T23" fmla="*/ 0 h 1"/>
                    <a:gd name="T24" fmla="*/ 1 w 3"/>
                    <a:gd name="T25" fmla="*/ 0 h 1"/>
                    <a:gd name="T26" fmla="*/ 1 w 3"/>
                    <a:gd name="T27" fmla="*/ 0 h 1"/>
                    <a:gd name="T28" fmla="*/ 1 w 3"/>
                    <a:gd name="T29" fmla="*/ 0 h 1"/>
                    <a:gd name="T30" fmla="*/ 1 w 3"/>
                    <a:gd name="T31" fmla="*/ 0 h 1"/>
                    <a:gd name="T32" fmla="*/ 1 w 3"/>
                    <a:gd name="T33" fmla="*/ 0 h 1"/>
                    <a:gd name="T34" fmla="*/ 1 w 3"/>
                    <a:gd name="T35" fmla="*/ 0 h 1"/>
                    <a:gd name="T36" fmla="*/ 1 w 3"/>
                    <a:gd name="T37" fmla="*/ 1 h 1"/>
                    <a:gd name="T38" fmla="*/ 1 w 3"/>
                    <a:gd name="T39" fmla="*/ 1 h 1"/>
                    <a:gd name="T40" fmla="*/ 1 w 3"/>
                    <a:gd name="T41" fmla="*/ 0 h 1"/>
                    <a:gd name="T42" fmla="*/ 1 w 3"/>
                    <a:gd name="T43" fmla="*/ 0 h 1"/>
                    <a:gd name="T44" fmla="*/ 1 w 3"/>
                    <a:gd name="T45" fmla="*/ 0 h 1"/>
                    <a:gd name="T46" fmla="*/ 1 w 3"/>
                    <a:gd name="T47" fmla="*/ 0 h 1"/>
                    <a:gd name="T48" fmla="*/ 1 w 3"/>
                    <a:gd name="T49" fmla="*/ 0 h 1"/>
                    <a:gd name="T50" fmla="*/ 1 w 3"/>
                    <a:gd name="T51" fmla="*/ 0 h 1"/>
                    <a:gd name="T52" fmla="*/ 1 w 3"/>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1" y="0"/>
                      </a:move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2" y="0"/>
                      </a:moveTo>
                      <a:cubicBezTo>
                        <a:pt x="2" y="0"/>
                        <a:pt x="2" y="0"/>
                        <a:pt x="2" y="0"/>
                      </a:cubicBezTo>
                      <a:cubicBezTo>
                        <a:pt x="2" y="0"/>
                        <a:pt x="3" y="0"/>
                        <a:pt x="3" y="1"/>
                      </a:cubicBezTo>
                      <a:cubicBezTo>
                        <a:pt x="3" y="1"/>
                        <a:pt x="3" y="1"/>
                        <a:pt x="3" y="1"/>
                      </a:cubicBezTo>
                      <a:cubicBezTo>
                        <a:pt x="3" y="0"/>
                        <a:pt x="2" y="0"/>
                        <a:pt x="2" y="0"/>
                      </a:cubicBezTo>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7" name="Freeform 11938">
                  <a:extLst>
                    <a:ext uri="{FF2B5EF4-FFF2-40B4-BE49-F238E27FC236}">
                      <a16:creationId xmlns:a16="http://schemas.microsoft.com/office/drawing/2014/main" id="{2FE4AC04-03D5-16FA-2E28-78BF8127817B}"/>
                    </a:ext>
                  </a:extLst>
                </p:cNvPr>
                <p:cNvSpPr>
                  <a:spLocks noEditPoints="1"/>
                </p:cNvSpPr>
                <p:nvPr/>
              </p:nvSpPr>
              <p:spPr bwMode="auto">
                <a:xfrm>
                  <a:off x="4538" y="2149"/>
                  <a:ext cx="1" cy="1"/>
                </a:xfrm>
                <a:custGeom>
                  <a:avLst/>
                  <a:gdLst>
                    <a:gd name="T0" fmla="*/ 0 w 1"/>
                    <a:gd name="T1" fmla="*/ 0 h 1"/>
                    <a:gd name="T2" fmla="*/ 0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0" y="0"/>
                      </a:moveTo>
                      <a:cubicBezTo>
                        <a:pt x="0" y="0"/>
                        <a:pt x="0" y="0"/>
                        <a:pt x="0" y="0"/>
                      </a:cubicBezTo>
                      <a:cubicBezTo>
                        <a:pt x="0" y="0"/>
                        <a:pt x="1" y="0"/>
                        <a:pt x="1" y="0"/>
                      </a:cubicBezTo>
                      <a:cubicBezTo>
                        <a:pt x="1" y="0"/>
                        <a:pt x="1" y="0"/>
                        <a:pt x="1" y="0"/>
                      </a:cubicBezTo>
                      <a:cubicBezTo>
                        <a:pt x="1"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29B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8" name="Freeform 11939">
                  <a:extLst>
                    <a:ext uri="{FF2B5EF4-FFF2-40B4-BE49-F238E27FC236}">
                      <a16:creationId xmlns:a16="http://schemas.microsoft.com/office/drawing/2014/main" id="{7BCD7CD9-CCD2-56EE-B455-3E95662977B4}"/>
                    </a:ext>
                  </a:extLst>
                </p:cNvPr>
                <p:cNvSpPr>
                  <a:spLocks noEditPoints="1"/>
                </p:cNvSpPr>
                <p:nvPr/>
              </p:nvSpPr>
              <p:spPr bwMode="auto">
                <a:xfrm>
                  <a:off x="4534" y="2149"/>
                  <a:ext cx="5" cy="1"/>
                </a:xfrm>
                <a:custGeom>
                  <a:avLst/>
                  <a:gdLst>
                    <a:gd name="T0" fmla="*/ 2 w 6"/>
                    <a:gd name="T1" fmla="*/ 1 h 1"/>
                    <a:gd name="T2" fmla="*/ 2 w 6"/>
                    <a:gd name="T3" fmla="*/ 1 h 1"/>
                    <a:gd name="T4" fmla="*/ 2 w 6"/>
                    <a:gd name="T5" fmla="*/ 1 h 1"/>
                    <a:gd name="T6" fmla="*/ 2 w 6"/>
                    <a:gd name="T7" fmla="*/ 1 h 1"/>
                    <a:gd name="T8" fmla="*/ 2 w 6"/>
                    <a:gd name="T9" fmla="*/ 1 h 1"/>
                    <a:gd name="T10" fmla="*/ 2 w 6"/>
                    <a:gd name="T11" fmla="*/ 1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3 w 6"/>
                    <a:gd name="T27" fmla="*/ 0 h 1"/>
                    <a:gd name="T28" fmla="*/ 3 w 6"/>
                    <a:gd name="T29" fmla="*/ 0 h 1"/>
                    <a:gd name="T30" fmla="*/ 3 w 6"/>
                    <a:gd name="T31" fmla="*/ 0 h 1"/>
                    <a:gd name="T32" fmla="*/ 3 w 6"/>
                    <a:gd name="T33" fmla="*/ 0 h 1"/>
                    <a:gd name="T34" fmla="*/ 3 w 6"/>
                    <a:gd name="T35" fmla="*/ 0 h 1"/>
                    <a:gd name="T36" fmla="*/ 3 w 6"/>
                    <a:gd name="T37" fmla="*/ 0 h 1"/>
                    <a:gd name="T38" fmla="*/ 3 w 6"/>
                    <a:gd name="T39" fmla="*/ 0 h 1"/>
                    <a:gd name="T40" fmla="*/ 3 w 6"/>
                    <a:gd name="T41" fmla="*/ 0 h 1"/>
                    <a:gd name="T42" fmla="*/ 3 w 6"/>
                    <a:gd name="T43" fmla="*/ 0 h 1"/>
                    <a:gd name="T44" fmla="*/ 3 w 6"/>
                    <a:gd name="T45" fmla="*/ 0 h 1"/>
                    <a:gd name="T46" fmla="*/ 3 w 6"/>
                    <a:gd name="T47" fmla="*/ 0 h 1"/>
                    <a:gd name="T48" fmla="*/ 3 w 6"/>
                    <a:gd name="T49" fmla="*/ 0 h 1"/>
                    <a:gd name="T50" fmla="*/ 3 w 6"/>
                    <a:gd name="T51" fmla="*/ 0 h 1"/>
                    <a:gd name="T52" fmla="*/ 3 w 6"/>
                    <a:gd name="T53" fmla="*/ 0 h 1"/>
                    <a:gd name="T54" fmla="*/ 0 w 6"/>
                    <a:gd name="T55" fmla="*/ 0 h 1"/>
                    <a:gd name="T56" fmla="*/ 0 w 6"/>
                    <a:gd name="T57" fmla="*/ 0 h 1"/>
                    <a:gd name="T58" fmla="*/ 2 w 6"/>
                    <a:gd name="T59" fmla="*/ 1 h 1"/>
                    <a:gd name="T60" fmla="*/ 2 w 6"/>
                    <a:gd name="T61" fmla="*/ 1 h 1"/>
                    <a:gd name="T62" fmla="*/ 0 w 6"/>
                    <a:gd name="T63" fmla="*/ 0 h 1"/>
                    <a:gd name="T64" fmla="*/ 3 w 6"/>
                    <a:gd name="T65" fmla="*/ 0 h 1"/>
                    <a:gd name="T66" fmla="*/ 3 w 6"/>
                    <a:gd name="T67" fmla="*/ 0 h 1"/>
                    <a:gd name="T68" fmla="*/ 3 w 6"/>
                    <a:gd name="T69" fmla="*/ 0 h 1"/>
                    <a:gd name="T70" fmla="*/ 3 w 6"/>
                    <a:gd name="T71" fmla="*/ 0 h 1"/>
                    <a:gd name="T72" fmla="*/ 3 w 6"/>
                    <a:gd name="T73" fmla="*/ 0 h 1"/>
                    <a:gd name="T74" fmla="*/ 3 w 6"/>
                    <a:gd name="T75" fmla="*/ 0 h 1"/>
                    <a:gd name="T76" fmla="*/ 3 w 6"/>
                    <a:gd name="T77" fmla="*/ 0 h 1"/>
                    <a:gd name="T78" fmla="*/ 3 w 6"/>
                    <a:gd name="T79" fmla="*/ 0 h 1"/>
                    <a:gd name="T80" fmla="*/ 3 w 6"/>
                    <a:gd name="T81" fmla="*/ 0 h 1"/>
                    <a:gd name="T82" fmla="*/ 3 w 6"/>
                    <a:gd name="T83" fmla="*/ 0 h 1"/>
                    <a:gd name="T84" fmla="*/ 3 w 6"/>
                    <a:gd name="T85" fmla="*/ 0 h 1"/>
                    <a:gd name="T86" fmla="*/ 3 w 6"/>
                    <a:gd name="T87" fmla="*/ 0 h 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 h="1">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moveTo>
                        <a:pt x="3" y="0"/>
                      </a:moveTo>
                      <a:cubicBezTo>
                        <a:pt x="3" y="0"/>
                        <a:pt x="3" y="0"/>
                        <a:pt x="3" y="0"/>
                      </a:cubicBezTo>
                      <a:cubicBezTo>
                        <a:pt x="3" y="0"/>
                        <a:pt x="3" y="0"/>
                        <a:pt x="3" y="0"/>
                      </a:cubicBezTo>
                      <a:cubicBezTo>
                        <a:pt x="3" y="0"/>
                        <a:pt x="3" y="0"/>
                        <a:pt x="3" y="0"/>
                      </a:cubicBezTo>
                      <a:cubicBezTo>
                        <a:pt x="3" y="0"/>
                        <a:pt x="3" y="0"/>
                        <a:pt x="3" y="0"/>
                      </a:cubicBezTo>
                      <a:moveTo>
                        <a:pt x="5" y="0"/>
                      </a:moveTo>
                      <a:cubicBezTo>
                        <a:pt x="5" y="0"/>
                        <a:pt x="5" y="0"/>
                        <a:pt x="5" y="0"/>
                      </a:cubicBezTo>
                      <a:cubicBezTo>
                        <a:pt x="6" y="0"/>
                        <a:pt x="6" y="0"/>
                        <a:pt x="6" y="0"/>
                      </a:cubicBezTo>
                      <a:cubicBezTo>
                        <a:pt x="6" y="0"/>
                        <a:pt x="6" y="0"/>
                        <a:pt x="6" y="0"/>
                      </a:cubicBezTo>
                      <a:cubicBezTo>
                        <a:pt x="6" y="0"/>
                        <a:pt x="6" y="0"/>
                        <a:pt x="5" y="0"/>
                      </a:cubicBezTo>
                      <a:moveTo>
                        <a:pt x="3" y="0"/>
                      </a:moveTo>
                      <a:cubicBezTo>
                        <a:pt x="3" y="0"/>
                        <a:pt x="3" y="0"/>
                        <a:pt x="3" y="0"/>
                      </a:cubicBezTo>
                      <a:cubicBezTo>
                        <a:pt x="3" y="0"/>
                        <a:pt x="3" y="0"/>
                        <a:pt x="3" y="0"/>
                      </a:cubicBezTo>
                      <a:cubicBezTo>
                        <a:pt x="3" y="0"/>
                        <a:pt x="3" y="0"/>
                        <a:pt x="3" y="0"/>
                      </a:cubicBezTo>
                      <a:cubicBezTo>
                        <a:pt x="3" y="0"/>
                        <a:pt x="3" y="0"/>
                        <a:pt x="3" y="0"/>
                      </a:cubicBezTo>
                      <a:moveTo>
                        <a:pt x="0" y="0"/>
                      </a:moveTo>
                      <a:cubicBezTo>
                        <a:pt x="0" y="0"/>
                        <a:pt x="0" y="0"/>
                        <a:pt x="0" y="0"/>
                      </a:cubicBezTo>
                      <a:cubicBezTo>
                        <a:pt x="0" y="0"/>
                        <a:pt x="1" y="1"/>
                        <a:pt x="2" y="1"/>
                      </a:cubicBezTo>
                      <a:cubicBezTo>
                        <a:pt x="2" y="1"/>
                        <a:pt x="2" y="1"/>
                        <a:pt x="2" y="1"/>
                      </a:cubicBezTo>
                      <a:cubicBezTo>
                        <a:pt x="1" y="1"/>
                        <a:pt x="0" y="0"/>
                        <a:pt x="0" y="0"/>
                      </a:cubicBezTo>
                      <a:moveTo>
                        <a:pt x="5" y="0"/>
                      </a:moveTo>
                      <a:cubicBezTo>
                        <a:pt x="5" y="0"/>
                        <a:pt x="5" y="0"/>
                        <a:pt x="5" y="0"/>
                      </a:cubicBezTo>
                      <a:cubicBezTo>
                        <a:pt x="5" y="0"/>
                        <a:pt x="5" y="0"/>
                        <a:pt x="5" y="0"/>
                      </a:cubicBezTo>
                      <a:cubicBezTo>
                        <a:pt x="5" y="0"/>
                        <a:pt x="5" y="0"/>
                        <a:pt x="5" y="0"/>
                      </a:cubicBezTo>
                      <a:cubicBezTo>
                        <a:pt x="5" y="0"/>
                        <a:pt x="5" y="0"/>
                        <a:pt x="5" y="0"/>
                      </a:cubicBezTo>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path>
                  </a:pathLst>
                </a:custGeom>
                <a:solidFill>
                  <a:srgbClr val="C29B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59" name="Freeform 11940">
                  <a:extLst>
                    <a:ext uri="{FF2B5EF4-FFF2-40B4-BE49-F238E27FC236}">
                      <a16:creationId xmlns:a16="http://schemas.microsoft.com/office/drawing/2014/main" id="{B7A0806F-9DDB-BBD7-561F-08DBBB53F744}"/>
                    </a:ext>
                  </a:extLst>
                </p:cNvPr>
                <p:cNvSpPr>
                  <a:spLocks/>
                </p:cNvSpPr>
                <p:nvPr/>
              </p:nvSpPr>
              <p:spPr bwMode="auto">
                <a:xfrm>
                  <a:off x="4523" y="2140"/>
                  <a:ext cx="13" cy="9"/>
                </a:xfrm>
                <a:custGeom>
                  <a:avLst/>
                  <a:gdLst>
                    <a:gd name="T0" fmla="*/ 1 w 16"/>
                    <a:gd name="T1" fmla="*/ 0 h 10"/>
                    <a:gd name="T2" fmla="*/ 1 w 16"/>
                    <a:gd name="T3" fmla="*/ 0 h 10"/>
                    <a:gd name="T4" fmla="*/ 0 w 16"/>
                    <a:gd name="T5" fmla="*/ 0 h 10"/>
                    <a:gd name="T6" fmla="*/ 0 w 16"/>
                    <a:gd name="T7" fmla="*/ 0 h 10"/>
                    <a:gd name="T8" fmla="*/ 0 w 16"/>
                    <a:gd name="T9" fmla="*/ 0 h 10"/>
                    <a:gd name="T10" fmla="*/ 0 w 16"/>
                    <a:gd name="T11" fmla="*/ 0 h 10"/>
                    <a:gd name="T12" fmla="*/ 2 w 16"/>
                    <a:gd name="T13" fmla="*/ 3 h 10"/>
                    <a:gd name="T14" fmla="*/ 2 w 16"/>
                    <a:gd name="T15" fmla="*/ 3 h 10"/>
                    <a:gd name="T16" fmla="*/ 2 w 16"/>
                    <a:gd name="T17" fmla="*/ 3 h 10"/>
                    <a:gd name="T18" fmla="*/ 2 w 16"/>
                    <a:gd name="T19" fmla="*/ 3 h 10"/>
                    <a:gd name="T20" fmla="*/ 2 w 16"/>
                    <a:gd name="T21" fmla="*/ 3 h 10"/>
                    <a:gd name="T22" fmla="*/ 2 w 16"/>
                    <a:gd name="T23" fmla="*/ 5 h 10"/>
                    <a:gd name="T24" fmla="*/ 2 w 16"/>
                    <a:gd name="T25" fmla="*/ 5 h 10"/>
                    <a:gd name="T26" fmla="*/ 2 w 16"/>
                    <a:gd name="T27" fmla="*/ 5 h 10"/>
                    <a:gd name="T28" fmla="*/ 2 w 16"/>
                    <a:gd name="T29" fmla="*/ 5 h 10"/>
                    <a:gd name="T30" fmla="*/ 2 w 16"/>
                    <a:gd name="T31" fmla="*/ 5 h 10"/>
                    <a:gd name="T32" fmla="*/ 2 w 16"/>
                    <a:gd name="T33" fmla="*/ 5 h 10"/>
                    <a:gd name="T34" fmla="*/ 2 w 16"/>
                    <a:gd name="T35" fmla="*/ 5 h 10"/>
                    <a:gd name="T36" fmla="*/ 3 w 16"/>
                    <a:gd name="T37" fmla="*/ 5 h 10"/>
                    <a:gd name="T38" fmla="*/ 3 w 16"/>
                    <a:gd name="T39" fmla="*/ 5 h 10"/>
                    <a:gd name="T40" fmla="*/ 3 w 16"/>
                    <a:gd name="T41" fmla="*/ 5 h 10"/>
                    <a:gd name="T42" fmla="*/ 3 w 16"/>
                    <a:gd name="T43" fmla="*/ 5 h 10"/>
                    <a:gd name="T44" fmla="*/ 4 w 16"/>
                    <a:gd name="T45" fmla="*/ 5 h 10"/>
                    <a:gd name="T46" fmla="*/ 5 w 16"/>
                    <a:gd name="T47" fmla="*/ 6 h 10"/>
                    <a:gd name="T48" fmla="*/ 5 w 16"/>
                    <a:gd name="T49" fmla="*/ 6 h 10"/>
                    <a:gd name="T50" fmla="*/ 5 w 16"/>
                    <a:gd name="T51" fmla="*/ 5 h 10"/>
                    <a:gd name="T52" fmla="*/ 5 w 16"/>
                    <a:gd name="T53" fmla="*/ 5 h 10"/>
                    <a:gd name="T54" fmla="*/ 5 w 16"/>
                    <a:gd name="T55" fmla="*/ 5 h 10"/>
                    <a:gd name="T56" fmla="*/ 6 w 16"/>
                    <a:gd name="T57" fmla="*/ 5 h 10"/>
                    <a:gd name="T58" fmla="*/ 6 w 16"/>
                    <a:gd name="T59" fmla="*/ 5 h 10"/>
                    <a:gd name="T60" fmla="*/ 6 w 16"/>
                    <a:gd name="T61" fmla="*/ 6 h 10"/>
                    <a:gd name="T62" fmla="*/ 6 w 16"/>
                    <a:gd name="T63" fmla="*/ 6 h 10"/>
                    <a:gd name="T64" fmla="*/ 6 w 16"/>
                    <a:gd name="T65" fmla="*/ 6 h 10"/>
                    <a:gd name="T66" fmla="*/ 7 w 16"/>
                    <a:gd name="T67" fmla="*/ 5 h 10"/>
                    <a:gd name="T68" fmla="*/ 6 w 16"/>
                    <a:gd name="T69" fmla="*/ 5 h 10"/>
                    <a:gd name="T70" fmla="*/ 5 w 16"/>
                    <a:gd name="T71" fmla="*/ 5 h 10"/>
                    <a:gd name="T72" fmla="*/ 4 w 16"/>
                    <a:gd name="T73" fmla="*/ 4 h 10"/>
                    <a:gd name="T74" fmla="*/ 2 w 16"/>
                    <a:gd name="T75" fmla="*/ 3 h 10"/>
                    <a:gd name="T76" fmla="*/ 2 w 16"/>
                    <a:gd name="T77" fmla="*/ 0 h 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6" h="10">
                      <a:moveTo>
                        <a:pt x="2" y="0"/>
                      </a:move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4"/>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6"/>
                        <a:pt x="5"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8" y="8"/>
                        <a:pt x="8" y="8"/>
                      </a:cubicBezTo>
                      <a:cubicBezTo>
                        <a:pt x="8" y="8"/>
                        <a:pt x="8" y="8"/>
                        <a:pt x="8" y="8"/>
                      </a:cubicBezTo>
                      <a:cubicBezTo>
                        <a:pt x="8" y="8"/>
                        <a:pt x="8" y="9"/>
                        <a:pt x="9" y="9"/>
                      </a:cubicBezTo>
                      <a:cubicBezTo>
                        <a:pt x="9" y="9"/>
                        <a:pt x="9" y="10"/>
                        <a:pt x="10" y="10"/>
                      </a:cubicBezTo>
                      <a:cubicBezTo>
                        <a:pt x="10" y="10"/>
                        <a:pt x="10" y="10"/>
                        <a:pt x="10" y="10"/>
                      </a:cubicBezTo>
                      <a:cubicBezTo>
                        <a:pt x="10" y="10"/>
                        <a:pt x="10" y="10"/>
                        <a:pt x="10" y="10"/>
                      </a:cubicBezTo>
                      <a:cubicBezTo>
                        <a:pt x="10" y="10"/>
                        <a:pt x="10" y="10"/>
                        <a:pt x="10" y="10"/>
                      </a:cubicBezTo>
                      <a:cubicBezTo>
                        <a:pt x="10"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2" y="9"/>
                      </a:cubicBezTo>
                      <a:cubicBezTo>
                        <a:pt x="12" y="9"/>
                        <a:pt x="12" y="9"/>
                        <a:pt x="12" y="9"/>
                      </a:cubicBezTo>
                      <a:cubicBezTo>
                        <a:pt x="12" y="9"/>
                        <a:pt x="12" y="9"/>
                        <a:pt x="12" y="9"/>
                      </a:cubicBezTo>
                      <a:cubicBezTo>
                        <a:pt x="12" y="9"/>
                        <a:pt x="12" y="9"/>
                        <a:pt x="12" y="9"/>
                      </a:cubicBezTo>
                      <a:cubicBezTo>
                        <a:pt x="12" y="9"/>
                        <a:pt x="13" y="9"/>
                        <a:pt x="13" y="10"/>
                      </a:cubicBezTo>
                      <a:cubicBezTo>
                        <a:pt x="13" y="10"/>
                        <a:pt x="13" y="10"/>
                        <a:pt x="13" y="10"/>
                      </a:cubicBezTo>
                      <a:cubicBezTo>
                        <a:pt x="13" y="10"/>
                        <a:pt x="13"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5" y="8"/>
                        <a:pt x="16" y="7"/>
                      </a:cubicBezTo>
                      <a:cubicBezTo>
                        <a:pt x="15" y="7"/>
                        <a:pt x="15" y="7"/>
                        <a:pt x="15" y="7"/>
                      </a:cubicBezTo>
                      <a:cubicBezTo>
                        <a:pt x="14" y="7"/>
                        <a:pt x="14" y="6"/>
                        <a:pt x="13" y="6"/>
                      </a:cubicBezTo>
                      <a:cubicBezTo>
                        <a:pt x="12" y="5"/>
                        <a:pt x="12" y="5"/>
                        <a:pt x="11" y="5"/>
                      </a:cubicBezTo>
                      <a:cubicBezTo>
                        <a:pt x="11" y="5"/>
                        <a:pt x="11" y="5"/>
                        <a:pt x="10" y="5"/>
                      </a:cubicBezTo>
                      <a:cubicBezTo>
                        <a:pt x="10" y="6"/>
                        <a:pt x="10" y="6"/>
                        <a:pt x="9" y="6"/>
                      </a:cubicBezTo>
                      <a:cubicBezTo>
                        <a:pt x="9" y="6"/>
                        <a:pt x="8" y="5"/>
                        <a:pt x="8" y="4"/>
                      </a:cubicBezTo>
                      <a:cubicBezTo>
                        <a:pt x="7" y="4"/>
                        <a:pt x="7" y="3"/>
                        <a:pt x="6" y="3"/>
                      </a:cubicBezTo>
                      <a:cubicBezTo>
                        <a:pt x="6" y="3"/>
                        <a:pt x="6" y="3"/>
                        <a:pt x="6" y="3"/>
                      </a:cubicBezTo>
                      <a:cubicBezTo>
                        <a:pt x="6" y="3"/>
                        <a:pt x="6" y="3"/>
                        <a:pt x="6" y="3"/>
                      </a:cubicBezTo>
                      <a:cubicBezTo>
                        <a:pt x="4" y="3"/>
                        <a:pt x="3" y="1"/>
                        <a:pt x="3" y="0"/>
                      </a:cubicBezTo>
                      <a:cubicBezTo>
                        <a:pt x="2" y="0"/>
                        <a:pt x="2" y="0"/>
                        <a:pt x="2" y="0"/>
                      </a:cubicBezTo>
                    </a:path>
                  </a:pathLst>
                </a:custGeom>
                <a:solidFill>
                  <a:srgbClr val="A981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0" name="Freeform 11941">
                  <a:extLst>
                    <a:ext uri="{FF2B5EF4-FFF2-40B4-BE49-F238E27FC236}">
                      <a16:creationId xmlns:a16="http://schemas.microsoft.com/office/drawing/2014/main" id="{24219661-9BF6-A46D-26E0-023CED5C0D42}"/>
                    </a:ext>
                  </a:extLst>
                </p:cNvPr>
                <p:cNvSpPr>
                  <a:spLocks/>
                </p:cNvSpPr>
                <p:nvPr/>
              </p:nvSpPr>
              <p:spPr bwMode="auto">
                <a:xfrm>
                  <a:off x="4548" y="2128"/>
                  <a:ext cx="1" cy="1"/>
                </a:xfrm>
                <a:custGeom>
                  <a:avLst/>
                  <a:gdLst>
                    <a:gd name="T0" fmla="*/ 1 w 1"/>
                    <a:gd name="T1" fmla="*/ 0 h 1"/>
                    <a:gd name="T2" fmla="*/ 1 w 1"/>
                    <a:gd name="T3" fmla="*/ 0 h 1"/>
                    <a:gd name="T4" fmla="*/ 0 w 1"/>
                    <a:gd name="T5" fmla="*/ 1 h 1"/>
                    <a:gd name="T6" fmla="*/ 1 w 1"/>
                    <a:gd name="T7" fmla="*/ 1 h 1"/>
                    <a:gd name="T8" fmla="*/ 1 w 1"/>
                    <a:gd name="T9" fmla="*/ 1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1" y="0"/>
                        <a:pt x="1" y="0"/>
                        <a:pt x="1" y="0"/>
                      </a:cubicBezTo>
                      <a:cubicBezTo>
                        <a:pt x="1" y="0"/>
                        <a:pt x="0" y="1"/>
                        <a:pt x="0" y="1"/>
                      </a:cubicBezTo>
                      <a:cubicBezTo>
                        <a:pt x="1" y="1"/>
                        <a:pt x="1" y="1"/>
                        <a:pt x="1" y="1"/>
                      </a:cubicBezTo>
                      <a:cubicBezTo>
                        <a:pt x="1" y="1"/>
                        <a:pt x="1" y="1"/>
                        <a:pt x="1" y="1"/>
                      </a:cubicBezTo>
                      <a:cubicBezTo>
                        <a:pt x="1" y="0"/>
                        <a:pt x="1" y="0"/>
                        <a:pt x="1" y="0"/>
                      </a:cubicBezTo>
                    </a:path>
                  </a:pathLst>
                </a:custGeom>
                <a:solidFill>
                  <a:srgbClr val="A0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1" name="Freeform 11942">
                  <a:extLst>
                    <a:ext uri="{FF2B5EF4-FFF2-40B4-BE49-F238E27FC236}">
                      <a16:creationId xmlns:a16="http://schemas.microsoft.com/office/drawing/2014/main" id="{96F9BA01-E2AD-05EE-459C-2C9E80CF7FB2}"/>
                    </a:ext>
                  </a:extLst>
                </p:cNvPr>
                <p:cNvSpPr>
                  <a:spLocks noEditPoints="1"/>
                </p:cNvSpPr>
                <p:nvPr/>
              </p:nvSpPr>
              <p:spPr bwMode="auto">
                <a:xfrm>
                  <a:off x="4534" y="2144"/>
                  <a:ext cx="9" cy="6"/>
                </a:xfrm>
                <a:custGeom>
                  <a:avLst/>
                  <a:gdLst>
                    <a:gd name="T0" fmla="*/ 5 w 11"/>
                    <a:gd name="T1" fmla="*/ 3 h 7"/>
                    <a:gd name="T2" fmla="*/ 5 w 11"/>
                    <a:gd name="T3" fmla="*/ 3 h 7"/>
                    <a:gd name="T4" fmla="*/ 5 w 11"/>
                    <a:gd name="T5" fmla="*/ 3 h 7"/>
                    <a:gd name="T6" fmla="*/ 5 w 11"/>
                    <a:gd name="T7" fmla="*/ 3 h 7"/>
                    <a:gd name="T8" fmla="*/ 4 w 11"/>
                    <a:gd name="T9" fmla="*/ 0 h 7"/>
                    <a:gd name="T10" fmla="*/ 3 w 11"/>
                    <a:gd name="T11" fmla="*/ 1 h 7"/>
                    <a:gd name="T12" fmla="*/ 2 w 11"/>
                    <a:gd name="T13" fmla="*/ 2 h 7"/>
                    <a:gd name="T14" fmla="*/ 2 w 11"/>
                    <a:gd name="T15" fmla="*/ 2 h 7"/>
                    <a:gd name="T16" fmla="*/ 2 w 11"/>
                    <a:gd name="T17" fmla="*/ 2 h 7"/>
                    <a:gd name="T18" fmla="*/ 2 w 11"/>
                    <a:gd name="T19" fmla="*/ 2 h 7"/>
                    <a:gd name="T20" fmla="*/ 2 w 11"/>
                    <a:gd name="T21" fmla="*/ 3 h 7"/>
                    <a:gd name="T22" fmla="*/ 0 w 11"/>
                    <a:gd name="T23" fmla="*/ 3 h 7"/>
                    <a:gd name="T24" fmla="*/ 0 w 11"/>
                    <a:gd name="T25" fmla="*/ 3 h 7"/>
                    <a:gd name="T26" fmla="*/ 2 w 11"/>
                    <a:gd name="T27" fmla="*/ 3 h 7"/>
                    <a:gd name="T28" fmla="*/ 2 w 11"/>
                    <a:gd name="T29" fmla="*/ 3 h 7"/>
                    <a:gd name="T30" fmla="*/ 2 w 11"/>
                    <a:gd name="T31" fmla="*/ 3 h 7"/>
                    <a:gd name="T32" fmla="*/ 2 w 11"/>
                    <a:gd name="T33" fmla="*/ 3 h 7"/>
                    <a:gd name="T34" fmla="*/ 2 w 11"/>
                    <a:gd name="T35" fmla="*/ 3 h 7"/>
                    <a:gd name="T36" fmla="*/ 2 w 11"/>
                    <a:gd name="T37" fmla="*/ 3 h 7"/>
                    <a:gd name="T38" fmla="*/ 2 w 11"/>
                    <a:gd name="T39" fmla="*/ 3 h 7"/>
                    <a:gd name="T40" fmla="*/ 2 w 11"/>
                    <a:gd name="T41" fmla="*/ 3 h 7"/>
                    <a:gd name="T42" fmla="*/ 2 w 11"/>
                    <a:gd name="T43" fmla="*/ 3 h 7"/>
                    <a:gd name="T44" fmla="*/ 2 w 11"/>
                    <a:gd name="T45" fmla="*/ 3 h 7"/>
                    <a:gd name="T46" fmla="*/ 2 w 11"/>
                    <a:gd name="T47" fmla="*/ 3 h 7"/>
                    <a:gd name="T48" fmla="*/ 2 w 11"/>
                    <a:gd name="T49" fmla="*/ 3 h 7"/>
                    <a:gd name="T50" fmla="*/ 2 w 11"/>
                    <a:gd name="T51" fmla="*/ 3 h 7"/>
                    <a:gd name="T52" fmla="*/ 2 w 11"/>
                    <a:gd name="T53" fmla="*/ 3 h 7"/>
                    <a:gd name="T54" fmla="*/ 2 w 11"/>
                    <a:gd name="T55" fmla="*/ 3 h 7"/>
                    <a:gd name="T56" fmla="*/ 2 w 11"/>
                    <a:gd name="T57" fmla="*/ 3 h 7"/>
                    <a:gd name="T58" fmla="*/ 2 w 11"/>
                    <a:gd name="T59" fmla="*/ 3 h 7"/>
                    <a:gd name="T60" fmla="*/ 2 w 11"/>
                    <a:gd name="T61" fmla="*/ 3 h 7"/>
                    <a:gd name="T62" fmla="*/ 2 w 11"/>
                    <a:gd name="T63" fmla="*/ 3 h 7"/>
                    <a:gd name="T64" fmla="*/ 2 w 11"/>
                    <a:gd name="T65" fmla="*/ 3 h 7"/>
                    <a:gd name="T66" fmla="*/ 2 w 11"/>
                    <a:gd name="T67" fmla="*/ 3 h 7"/>
                    <a:gd name="T68" fmla="*/ 2 w 11"/>
                    <a:gd name="T69" fmla="*/ 3 h 7"/>
                    <a:gd name="T70" fmla="*/ 2 w 11"/>
                    <a:gd name="T71" fmla="*/ 3 h 7"/>
                    <a:gd name="T72" fmla="*/ 2 w 11"/>
                    <a:gd name="T73" fmla="*/ 3 h 7"/>
                    <a:gd name="T74" fmla="*/ 2 w 11"/>
                    <a:gd name="T75" fmla="*/ 3 h 7"/>
                    <a:gd name="T76" fmla="*/ 2 w 11"/>
                    <a:gd name="T77" fmla="*/ 3 h 7"/>
                    <a:gd name="T78" fmla="*/ 3 w 11"/>
                    <a:gd name="T79" fmla="*/ 3 h 7"/>
                    <a:gd name="T80" fmla="*/ 3 w 11"/>
                    <a:gd name="T81" fmla="*/ 3 h 7"/>
                    <a:gd name="T82" fmla="*/ 3 w 11"/>
                    <a:gd name="T83" fmla="*/ 3 h 7"/>
                    <a:gd name="T84" fmla="*/ 3 w 11"/>
                    <a:gd name="T85" fmla="*/ 3 h 7"/>
                    <a:gd name="T86" fmla="*/ 3 w 11"/>
                    <a:gd name="T87" fmla="*/ 3 h 7"/>
                    <a:gd name="T88" fmla="*/ 3 w 11"/>
                    <a:gd name="T89" fmla="*/ 3 h 7"/>
                    <a:gd name="T90" fmla="*/ 3 w 11"/>
                    <a:gd name="T91" fmla="*/ 3 h 7"/>
                    <a:gd name="T92" fmla="*/ 3 w 11"/>
                    <a:gd name="T93" fmla="*/ 3 h 7"/>
                    <a:gd name="T94" fmla="*/ 3 w 11"/>
                    <a:gd name="T95" fmla="*/ 3 h 7"/>
                    <a:gd name="T96" fmla="*/ 3 w 11"/>
                    <a:gd name="T97" fmla="*/ 3 h 7"/>
                    <a:gd name="T98" fmla="*/ 3 w 11"/>
                    <a:gd name="T99" fmla="*/ 3 h 7"/>
                    <a:gd name="T100" fmla="*/ 4 w 11"/>
                    <a:gd name="T101" fmla="*/ 3 h 7"/>
                    <a:gd name="T102" fmla="*/ 4 w 11"/>
                    <a:gd name="T103" fmla="*/ 3 h 7"/>
                    <a:gd name="T104" fmla="*/ 4 w 11"/>
                    <a:gd name="T105" fmla="*/ 3 h 7"/>
                    <a:gd name="T106" fmla="*/ 4 w 11"/>
                    <a:gd name="T107" fmla="*/ 3 h 7"/>
                    <a:gd name="T108" fmla="*/ 4 w 11"/>
                    <a:gd name="T109" fmla="*/ 2 h 7"/>
                    <a:gd name="T110" fmla="*/ 4 w 11"/>
                    <a:gd name="T111" fmla="*/ 0 h 7"/>
                    <a:gd name="T112" fmla="*/ 4 w 11"/>
                    <a:gd name="T113" fmla="*/ 0 h 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 h="7">
                      <a:moveTo>
                        <a:pt x="10" y="3"/>
                      </a:moveTo>
                      <a:cubicBezTo>
                        <a:pt x="10" y="3"/>
                        <a:pt x="10" y="3"/>
                        <a:pt x="10" y="3"/>
                      </a:cubicBezTo>
                      <a:cubicBezTo>
                        <a:pt x="11" y="3"/>
                        <a:pt x="11" y="3"/>
                        <a:pt x="11" y="3"/>
                      </a:cubicBezTo>
                      <a:cubicBezTo>
                        <a:pt x="11" y="3"/>
                        <a:pt x="11" y="3"/>
                        <a:pt x="10" y="3"/>
                      </a:cubicBezTo>
                      <a:moveTo>
                        <a:pt x="8" y="0"/>
                      </a:moveTo>
                      <a:cubicBezTo>
                        <a:pt x="7" y="0"/>
                        <a:pt x="7" y="0"/>
                        <a:pt x="7" y="1"/>
                      </a:cubicBezTo>
                      <a:cubicBezTo>
                        <a:pt x="7" y="2"/>
                        <a:pt x="6" y="2"/>
                        <a:pt x="6" y="2"/>
                      </a:cubicBezTo>
                      <a:cubicBezTo>
                        <a:pt x="5" y="2"/>
                        <a:pt x="5" y="2"/>
                        <a:pt x="4" y="2"/>
                      </a:cubicBezTo>
                      <a:cubicBezTo>
                        <a:pt x="4" y="2"/>
                        <a:pt x="4" y="2"/>
                        <a:pt x="3" y="2"/>
                      </a:cubicBezTo>
                      <a:cubicBezTo>
                        <a:pt x="3" y="2"/>
                        <a:pt x="3" y="2"/>
                        <a:pt x="3" y="2"/>
                      </a:cubicBezTo>
                      <a:cubicBezTo>
                        <a:pt x="2" y="2"/>
                        <a:pt x="2" y="3"/>
                        <a:pt x="2" y="3"/>
                      </a:cubicBezTo>
                      <a:cubicBezTo>
                        <a:pt x="1" y="4"/>
                        <a:pt x="0" y="5"/>
                        <a:pt x="0" y="6"/>
                      </a:cubicBezTo>
                      <a:cubicBezTo>
                        <a:pt x="0" y="6"/>
                        <a:pt x="0" y="6"/>
                        <a:pt x="0" y="6"/>
                      </a:cubicBezTo>
                      <a:cubicBezTo>
                        <a:pt x="0" y="6"/>
                        <a:pt x="1" y="7"/>
                        <a:pt x="2" y="7"/>
                      </a:cubicBezTo>
                      <a:cubicBezTo>
                        <a:pt x="2" y="7"/>
                        <a:pt x="2" y="7"/>
                        <a:pt x="2" y="7"/>
                      </a:cubicBezTo>
                      <a:cubicBezTo>
                        <a:pt x="2" y="7"/>
                        <a:pt x="2" y="7"/>
                        <a:pt x="2" y="7"/>
                      </a:cubicBezTo>
                      <a:cubicBezTo>
                        <a:pt x="2" y="7"/>
                        <a:pt x="2" y="7"/>
                        <a:pt x="2" y="7"/>
                      </a:cubicBezTo>
                      <a:cubicBezTo>
                        <a:pt x="2" y="7"/>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7" y="6"/>
                        <a:pt x="7" y="6"/>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8" y="4"/>
                        <a:pt x="8" y="4"/>
                      </a:cubicBezTo>
                      <a:cubicBezTo>
                        <a:pt x="8" y="4"/>
                        <a:pt x="8" y="4"/>
                        <a:pt x="9" y="4"/>
                      </a:cubicBezTo>
                      <a:cubicBezTo>
                        <a:pt x="9" y="4"/>
                        <a:pt x="9" y="4"/>
                        <a:pt x="9" y="4"/>
                      </a:cubicBezTo>
                      <a:cubicBezTo>
                        <a:pt x="9" y="4"/>
                        <a:pt x="9" y="4"/>
                        <a:pt x="9" y="4"/>
                      </a:cubicBezTo>
                      <a:cubicBezTo>
                        <a:pt x="9" y="2"/>
                        <a:pt x="9" y="2"/>
                        <a:pt x="9" y="2"/>
                      </a:cubicBezTo>
                      <a:cubicBezTo>
                        <a:pt x="9" y="1"/>
                        <a:pt x="8" y="1"/>
                        <a:pt x="8" y="0"/>
                      </a:cubicBezTo>
                      <a:cubicBezTo>
                        <a:pt x="8" y="0"/>
                        <a:pt x="8" y="0"/>
                        <a:pt x="8" y="0"/>
                      </a:cubicBezTo>
                    </a:path>
                  </a:pathLst>
                </a:custGeom>
                <a:solidFill>
                  <a:srgbClr val="B089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2" name="Freeform 11943">
                  <a:extLst>
                    <a:ext uri="{FF2B5EF4-FFF2-40B4-BE49-F238E27FC236}">
                      <a16:creationId xmlns:a16="http://schemas.microsoft.com/office/drawing/2014/main" id="{3F872E0C-9666-3ABF-5C11-8D0BC7872862}"/>
                    </a:ext>
                  </a:extLst>
                </p:cNvPr>
                <p:cNvSpPr>
                  <a:spLocks noEditPoints="1"/>
                </p:cNvSpPr>
                <p:nvPr/>
              </p:nvSpPr>
              <p:spPr bwMode="auto">
                <a:xfrm>
                  <a:off x="4541" y="2133"/>
                  <a:ext cx="9" cy="13"/>
                </a:xfrm>
                <a:custGeom>
                  <a:avLst/>
                  <a:gdLst>
                    <a:gd name="T0" fmla="*/ 2 w 11"/>
                    <a:gd name="T1" fmla="*/ 6 h 16"/>
                    <a:gd name="T2" fmla="*/ 2 w 11"/>
                    <a:gd name="T3" fmla="*/ 6 h 16"/>
                    <a:gd name="T4" fmla="*/ 0 w 11"/>
                    <a:gd name="T5" fmla="*/ 6 h 16"/>
                    <a:gd name="T6" fmla="*/ 0 w 11"/>
                    <a:gd name="T7" fmla="*/ 6 h 16"/>
                    <a:gd name="T8" fmla="*/ 0 w 11"/>
                    <a:gd name="T9" fmla="*/ 6 h 16"/>
                    <a:gd name="T10" fmla="*/ 1 w 11"/>
                    <a:gd name="T11" fmla="*/ 7 h 16"/>
                    <a:gd name="T12" fmla="*/ 2 w 11"/>
                    <a:gd name="T13" fmla="*/ 6 h 16"/>
                    <a:gd name="T14" fmla="*/ 4 w 11"/>
                    <a:gd name="T15" fmla="*/ 0 h 16"/>
                    <a:gd name="T16" fmla="*/ 4 w 11"/>
                    <a:gd name="T17" fmla="*/ 2 h 16"/>
                    <a:gd name="T18" fmla="*/ 3 w 11"/>
                    <a:gd name="T19" fmla="*/ 2 h 16"/>
                    <a:gd name="T20" fmla="*/ 2 w 11"/>
                    <a:gd name="T21" fmla="*/ 5 h 16"/>
                    <a:gd name="T22" fmla="*/ 2 w 11"/>
                    <a:gd name="T23" fmla="*/ 5 h 16"/>
                    <a:gd name="T24" fmla="*/ 2 w 11"/>
                    <a:gd name="T25" fmla="*/ 7 h 16"/>
                    <a:gd name="T26" fmla="*/ 2 w 11"/>
                    <a:gd name="T27" fmla="*/ 7 h 16"/>
                    <a:gd name="T28" fmla="*/ 2 w 11"/>
                    <a:gd name="T29" fmla="*/ 6 h 16"/>
                    <a:gd name="T30" fmla="*/ 2 w 11"/>
                    <a:gd name="T31" fmla="*/ 6 h 16"/>
                    <a:gd name="T32" fmla="*/ 2 w 11"/>
                    <a:gd name="T33" fmla="*/ 6 h 16"/>
                    <a:gd name="T34" fmla="*/ 4 w 11"/>
                    <a:gd name="T35" fmla="*/ 5 h 16"/>
                    <a:gd name="T36" fmla="*/ 4 w 11"/>
                    <a:gd name="T37" fmla="*/ 5 h 16"/>
                    <a:gd name="T38" fmla="*/ 4 w 11"/>
                    <a:gd name="T39" fmla="*/ 5 h 16"/>
                    <a:gd name="T40" fmla="*/ 4 w 11"/>
                    <a:gd name="T41" fmla="*/ 3 h 16"/>
                    <a:gd name="T42" fmla="*/ 4 w 11"/>
                    <a:gd name="T43" fmla="*/ 2 h 16"/>
                    <a:gd name="T44" fmla="*/ 4 w 11"/>
                    <a:gd name="T45" fmla="*/ 2 h 16"/>
                    <a:gd name="T46" fmla="*/ 5 w 11"/>
                    <a:gd name="T47" fmla="*/ 2 h 16"/>
                    <a:gd name="T48" fmla="*/ 5 w 11"/>
                    <a:gd name="T49" fmla="*/ 1 h 16"/>
                    <a:gd name="T50" fmla="*/ 4 w 11"/>
                    <a:gd name="T51" fmla="*/ 0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1" h="16">
                      <a:moveTo>
                        <a:pt x="2" y="12"/>
                      </a:moveTo>
                      <a:cubicBezTo>
                        <a:pt x="2" y="12"/>
                        <a:pt x="2" y="12"/>
                        <a:pt x="2" y="12"/>
                      </a:cubicBezTo>
                      <a:cubicBezTo>
                        <a:pt x="2" y="13"/>
                        <a:pt x="1" y="13"/>
                        <a:pt x="0" y="13"/>
                      </a:cubicBezTo>
                      <a:cubicBezTo>
                        <a:pt x="0" y="13"/>
                        <a:pt x="0" y="13"/>
                        <a:pt x="0" y="13"/>
                      </a:cubicBezTo>
                      <a:cubicBezTo>
                        <a:pt x="0" y="13"/>
                        <a:pt x="0" y="13"/>
                        <a:pt x="0" y="13"/>
                      </a:cubicBezTo>
                      <a:cubicBezTo>
                        <a:pt x="0" y="14"/>
                        <a:pt x="1" y="14"/>
                        <a:pt x="1" y="15"/>
                      </a:cubicBezTo>
                      <a:cubicBezTo>
                        <a:pt x="2" y="12"/>
                        <a:pt x="2" y="12"/>
                        <a:pt x="2" y="12"/>
                      </a:cubicBezTo>
                      <a:moveTo>
                        <a:pt x="9" y="0"/>
                      </a:moveTo>
                      <a:cubicBezTo>
                        <a:pt x="9" y="1"/>
                        <a:pt x="9" y="1"/>
                        <a:pt x="9" y="2"/>
                      </a:cubicBezTo>
                      <a:cubicBezTo>
                        <a:pt x="9" y="4"/>
                        <a:pt x="7" y="5"/>
                        <a:pt x="7" y="6"/>
                      </a:cubicBezTo>
                      <a:cubicBezTo>
                        <a:pt x="7" y="9"/>
                        <a:pt x="4" y="8"/>
                        <a:pt x="4" y="10"/>
                      </a:cubicBezTo>
                      <a:cubicBezTo>
                        <a:pt x="4" y="11"/>
                        <a:pt x="3" y="11"/>
                        <a:pt x="3" y="11"/>
                      </a:cubicBezTo>
                      <a:cubicBezTo>
                        <a:pt x="3" y="13"/>
                        <a:pt x="3" y="14"/>
                        <a:pt x="2" y="16"/>
                      </a:cubicBezTo>
                      <a:cubicBezTo>
                        <a:pt x="3" y="16"/>
                        <a:pt x="3" y="16"/>
                        <a:pt x="3" y="16"/>
                      </a:cubicBezTo>
                      <a:cubicBezTo>
                        <a:pt x="3" y="15"/>
                        <a:pt x="5" y="16"/>
                        <a:pt x="5" y="14"/>
                      </a:cubicBezTo>
                      <a:cubicBezTo>
                        <a:pt x="5" y="14"/>
                        <a:pt x="5" y="14"/>
                        <a:pt x="5" y="14"/>
                      </a:cubicBezTo>
                      <a:cubicBezTo>
                        <a:pt x="5" y="14"/>
                        <a:pt x="5" y="14"/>
                        <a:pt x="5" y="14"/>
                      </a:cubicBezTo>
                      <a:cubicBezTo>
                        <a:pt x="5" y="12"/>
                        <a:pt x="8" y="12"/>
                        <a:pt x="8" y="10"/>
                      </a:cubicBezTo>
                      <a:cubicBezTo>
                        <a:pt x="8" y="10"/>
                        <a:pt x="8" y="10"/>
                        <a:pt x="8" y="10"/>
                      </a:cubicBezTo>
                      <a:cubicBezTo>
                        <a:pt x="8" y="10"/>
                        <a:pt x="8" y="10"/>
                        <a:pt x="8" y="10"/>
                      </a:cubicBezTo>
                      <a:cubicBezTo>
                        <a:pt x="8" y="9"/>
                        <a:pt x="9" y="8"/>
                        <a:pt x="9" y="7"/>
                      </a:cubicBezTo>
                      <a:cubicBezTo>
                        <a:pt x="9" y="6"/>
                        <a:pt x="9" y="6"/>
                        <a:pt x="9" y="6"/>
                      </a:cubicBezTo>
                      <a:cubicBezTo>
                        <a:pt x="9" y="6"/>
                        <a:pt x="9" y="6"/>
                        <a:pt x="9" y="6"/>
                      </a:cubicBezTo>
                      <a:cubicBezTo>
                        <a:pt x="9" y="4"/>
                        <a:pt x="11" y="3"/>
                        <a:pt x="11" y="2"/>
                      </a:cubicBezTo>
                      <a:cubicBezTo>
                        <a:pt x="11" y="2"/>
                        <a:pt x="11" y="1"/>
                        <a:pt x="10" y="1"/>
                      </a:cubicBezTo>
                      <a:cubicBezTo>
                        <a:pt x="10" y="1"/>
                        <a:pt x="10" y="1"/>
                        <a:pt x="9" y="0"/>
                      </a:cubicBezTo>
                    </a:path>
                  </a:pathLst>
                </a:custGeom>
                <a:solidFill>
                  <a:srgbClr val="AA83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3" name="Freeform 11944">
                  <a:extLst>
                    <a:ext uri="{FF2B5EF4-FFF2-40B4-BE49-F238E27FC236}">
                      <a16:creationId xmlns:a16="http://schemas.microsoft.com/office/drawing/2014/main" id="{5516E5A1-ECBC-CB86-1C9B-0E8A81CFE19A}"/>
                    </a:ext>
                  </a:extLst>
                </p:cNvPr>
                <p:cNvSpPr>
                  <a:spLocks/>
                </p:cNvSpPr>
                <p:nvPr/>
              </p:nvSpPr>
              <p:spPr bwMode="auto">
                <a:xfrm>
                  <a:off x="4548" y="2129"/>
                  <a:ext cx="2" cy="5"/>
                </a:xfrm>
                <a:custGeom>
                  <a:avLst/>
                  <a:gdLst>
                    <a:gd name="T0" fmla="*/ 1 w 2"/>
                    <a:gd name="T1" fmla="*/ 0 h 6"/>
                    <a:gd name="T2" fmla="*/ 0 w 2"/>
                    <a:gd name="T3" fmla="*/ 0 h 6"/>
                    <a:gd name="T4" fmla="*/ 1 w 2"/>
                    <a:gd name="T5" fmla="*/ 2 h 6"/>
                    <a:gd name="T6" fmla="*/ 0 w 2"/>
                    <a:gd name="T7" fmla="*/ 3 h 6"/>
                    <a:gd name="T8" fmla="*/ 1 w 2"/>
                    <a:gd name="T9" fmla="*/ 3 h 6"/>
                    <a:gd name="T10" fmla="*/ 1 w 2"/>
                    <a:gd name="T11" fmla="*/ 3 h 6"/>
                    <a:gd name="T12" fmla="*/ 1 w 2"/>
                    <a:gd name="T13" fmla="*/ 3 h 6"/>
                    <a:gd name="T14" fmla="*/ 1 w 2"/>
                    <a:gd name="T15" fmla="*/ 2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1" y="0"/>
                        <a:pt x="1" y="0"/>
                        <a:pt x="0" y="0"/>
                      </a:cubicBezTo>
                      <a:cubicBezTo>
                        <a:pt x="0" y="1"/>
                        <a:pt x="0" y="1"/>
                        <a:pt x="1" y="2"/>
                      </a:cubicBezTo>
                      <a:cubicBezTo>
                        <a:pt x="2" y="3"/>
                        <a:pt x="1" y="4"/>
                        <a:pt x="0" y="5"/>
                      </a:cubicBezTo>
                      <a:cubicBezTo>
                        <a:pt x="1" y="6"/>
                        <a:pt x="1" y="6"/>
                        <a:pt x="1" y="6"/>
                      </a:cubicBezTo>
                      <a:cubicBezTo>
                        <a:pt x="1" y="6"/>
                        <a:pt x="1" y="6"/>
                        <a:pt x="1" y="6"/>
                      </a:cubicBezTo>
                      <a:cubicBezTo>
                        <a:pt x="1" y="5"/>
                        <a:pt x="1" y="5"/>
                        <a:pt x="1" y="5"/>
                      </a:cubicBezTo>
                      <a:cubicBezTo>
                        <a:pt x="1" y="4"/>
                        <a:pt x="1" y="3"/>
                        <a:pt x="1" y="2"/>
                      </a:cubicBezTo>
                      <a:cubicBezTo>
                        <a:pt x="1" y="1"/>
                        <a:pt x="1" y="1"/>
                        <a:pt x="1" y="0"/>
                      </a:cubicBezTo>
                      <a:cubicBezTo>
                        <a:pt x="1" y="0"/>
                        <a:pt x="1" y="0"/>
                        <a:pt x="1" y="0"/>
                      </a:cubicBezTo>
                      <a:cubicBezTo>
                        <a:pt x="1" y="0"/>
                        <a:pt x="1" y="0"/>
                        <a:pt x="1" y="0"/>
                      </a:cubicBezTo>
                    </a:path>
                  </a:pathLst>
                </a:custGeom>
                <a:solidFill>
                  <a:srgbClr val="AA82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4" name="Freeform 11945">
                  <a:extLst>
                    <a:ext uri="{FF2B5EF4-FFF2-40B4-BE49-F238E27FC236}">
                      <a16:creationId xmlns:a16="http://schemas.microsoft.com/office/drawing/2014/main" id="{07B02F27-23CE-F8CB-ECF7-07E80325533C}"/>
                    </a:ext>
                  </a:extLst>
                </p:cNvPr>
                <p:cNvSpPr>
                  <a:spLocks/>
                </p:cNvSpPr>
                <p:nvPr/>
              </p:nvSpPr>
              <p:spPr bwMode="auto">
                <a:xfrm>
                  <a:off x="4542" y="2145"/>
                  <a:ext cx="1" cy="2"/>
                </a:xfrm>
                <a:custGeom>
                  <a:avLst/>
                  <a:gdLst>
                    <a:gd name="T0" fmla="*/ 0 w 1"/>
                    <a:gd name="T1" fmla="*/ 0 h 2"/>
                    <a:gd name="T2" fmla="*/ 0 w 1"/>
                    <a:gd name="T3" fmla="*/ 2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1 w 1"/>
                    <a:gd name="T19" fmla="*/ 2 h 2"/>
                    <a:gd name="T20" fmla="*/ 1 w 1"/>
                    <a:gd name="T21" fmla="*/ 2 h 2"/>
                    <a:gd name="T22" fmla="*/ 1 w 1"/>
                    <a:gd name="T23" fmla="*/ 2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1 w 1"/>
                    <a:gd name="T55" fmla="*/ 1 h 2"/>
                    <a:gd name="T56" fmla="*/ 1 w 1"/>
                    <a:gd name="T57" fmla="*/ 1 h 2"/>
                    <a:gd name="T58" fmla="*/ 1 w 1"/>
                    <a:gd name="T59" fmla="*/ 1 h 2"/>
                    <a:gd name="T60" fmla="*/ 1 w 1"/>
                    <a:gd name="T61" fmla="*/ 1 h 2"/>
                    <a:gd name="T62" fmla="*/ 1 w 1"/>
                    <a:gd name="T63" fmla="*/ 1 h 2"/>
                    <a:gd name="T64" fmla="*/ 1 w 1"/>
                    <a:gd name="T65" fmla="*/ 1 h 2"/>
                    <a:gd name="T66" fmla="*/ 0 w 1"/>
                    <a:gd name="T67" fmla="*/ 0 h 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 h="2">
                      <a:moveTo>
                        <a:pt x="0" y="0"/>
                      </a:move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0" y="0"/>
                      </a:cubicBezTo>
                    </a:path>
                  </a:pathLst>
                </a:custGeom>
                <a:solidFill>
                  <a:srgbClr val="BD92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5" name="Freeform 11946">
                  <a:extLst>
                    <a:ext uri="{FF2B5EF4-FFF2-40B4-BE49-F238E27FC236}">
                      <a16:creationId xmlns:a16="http://schemas.microsoft.com/office/drawing/2014/main" id="{C5D06225-85A7-99B4-47E1-84F9D52E360D}"/>
                    </a:ext>
                  </a:extLst>
                </p:cNvPr>
                <p:cNvSpPr>
                  <a:spLocks/>
                </p:cNvSpPr>
                <p:nvPr/>
              </p:nvSpPr>
              <p:spPr bwMode="auto">
                <a:xfrm>
                  <a:off x="4542" y="2142"/>
                  <a:ext cx="1" cy="4"/>
                </a:xfrm>
                <a:custGeom>
                  <a:avLst/>
                  <a:gdLst>
                    <a:gd name="T0" fmla="*/ 1 w 2"/>
                    <a:gd name="T1" fmla="*/ 0 h 5"/>
                    <a:gd name="T2" fmla="*/ 1 w 2"/>
                    <a:gd name="T3" fmla="*/ 1 h 5"/>
                    <a:gd name="T4" fmla="*/ 0 w 2"/>
                    <a:gd name="T5" fmla="*/ 2 h 5"/>
                    <a:gd name="T6" fmla="*/ 1 w 2"/>
                    <a:gd name="T7" fmla="*/ 2 h 5"/>
                    <a:gd name="T8" fmla="*/ 1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0"/>
                      </a:moveTo>
                      <a:cubicBezTo>
                        <a:pt x="1" y="1"/>
                        <a:pt x="1" y="1"/>
                        <a:pt x="1" y="1"/>
                      </a:cubicBezTo>
                      <a:cubicBezTo>
                        <a:pt x="0" y="4"/>
                        <a:pt x="0" y="4"/>
                        <a:pt x="0" y="4"/>
                      </a:cubicBezTo>
                      <a:cubicBezTo>
                        <a:pt x="1" y="4"/>
                        <a:pt x="1" y="4"/>
                        <a:pt x="1" y="5"/>
                      </a:cubicBezTo>
                      <a:cubicBezTo>
                        <a:pt x="2" y="3"/>
                        <a:pt x="2" y="2"/>
                        <a:pt x="2" y="0"/>
                      </a:cubicBezTo>
                    </a:path>
                  </a:pathLst>
                </a:custGeom>
                <a:solidFill>
                  <a:srgbClr val="BA8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6" name="Freeform 11947">
                  <a:extLst>
                    <a:ext uri="{FF2B5EF4-FFF2-40B4-BE49-F238E27FC236}">
                      <a16:creationId xmlns:a16="http://schemas.microsoft.com/office/drawing/2014/main" id="{4976A193-E400-882B-5465-57488F0C2221}"/>
                    </a:ext>
                  </a:extLst>
                </p:cNvPr>
                <p:cNvSpPr>
                  <a:spLocks/>
                </p:cNvSpPr>
                <p:nvPr/>
              </p:nvSpPr>
              <p:spPr bwMode="auto">
                <a:xfrm>
                  <a:off x="4538" y="2121"/>
                  <a:ext cx="1" cy="2"/>
                </a:xfrm>
                <a:custGeom>
                  <a:avLst/>
                  <a:gdLst>
                    <a:gd name="T0" fmla="*/ 1 w 2"/>
                    <a:gd name="T1" fmla="*/ 0 h 3"/>
                    <a:gd name="T2" fmla="*/ 0 w 2"/>
                    <a:gd name="T3" fmla="*/ 1 h 3"/>
                    <a:gd name="T4" fmla="*/ 1 w 2"/>
                    <a:gd name="T5" fmla="*/ 1 h 3"/>
                    <a:gd name="T6" fmla="*/ 1 w 2"/>
                    <a:gd name="T7" fmla="*/ 1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1"/>
                        <a:pt x="0" y="1"/>
                        <a:pt x="0" y="3"/>
                      </a:cubicBezTo>
                      <a:cubicBezTo>
                        <a:pt x="1" y="3"/>
                        <a:pt x="1" y="3"/>
                        <a:pt x="2" y="3"/>
                      </a:cubicBezTo>
                      <a:cubicBezTo>
                        <a:pt x="2" y="3"/>
                        <a:pt x="2" y="3"/>
                        <a:pt x="2" y="3"/>
                      </a:cubicBezTo>
                      <a:cubicBezTo>
                        <a:pt x="1" y="2"/>
                        <a:pt x="0" y="1"/>
                        <a:pt x="2" y="0"/>
                      </a:cubicBezTo>
                      <a:cubicBezTo>
                        <a:pt x="2"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7" name="Freeform 11948">
                  <a:extLst>
                    <a:ext uri="{FF2B5EF4-FFF2-40B4-BE49-F238E27FC236}">
                      <a16:creationId xmlns:a16="http://schemas.microsoft.com/office/drawing/2014/main" id="{7C9B2FF8-1D4B-0D0B-14C7-B22C7B423998}"/>
                    </a:ext>
                  </a:extLst>
                </p:cNvPr>
                <p:cNvSpPr>
                  <a:spLocks/>
                </p:cNvSpPr>
                <p:nvPr/>
              </p:nvSpPr>
              <p:spPr bwMode="auto">
                <a:xfrm>
                  <a:off x="4534" y="2117"/>
                  <a:ext cx="3" cy="3"/>
                </a:xfrm>
                <a:custGeom>
                  <a:avLst/>
                  <a:gdLst>
                    <a:gd name="T0" fmla="*/ 1 w 3"/>
                    <a:gd name="T1" fmla="*/ 0 h 3"/>
                    <a:gd name="T2" fmla="*/ 1 w 3"/>
                    <a:gd name="T3" fmla="*/ 0 h 3"/>
                    <a:gd name="T4" fmla="*/ 0 w 3"/>
                    <a:gd name="T5" fmla="*/ 3 h 3"/>
                    <a:gd name="T6" fmla="*/ 0 w 3"/>
                    <a:gd name="T7" fmla="*/ 3 h 3"/>
                    <a:gd name="T8" fmla="*/ 1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1" y="0"/>
                      </a:moveTo>
                      <a:cubicBezTo>
                        <a:pt x="1" y="0"/>
                        <a:pt x="1" y="0"/>
                        <a:pt x="1" y="0"/>
                      </a:cubicBezTo>
                      <a:cubicBezTo>
                        <a:pt x="1" y="0"/>
                        <a:pt x="0" y="2"/>
                        <a:pt x="0" y="3"/>
                      </a:cubicBezTo>
                      <a:cubicBezTo>
                        <a:pt x="0" y="3"/>
                        <a:pt x="0" y="3"/>
                        <a:pt x="0" y="3"/>
                      </a:cubicBezTo>
                      <a:cubicBezTo>
                        <a:pt x="1" y="3"/>
                        <a:pt x="3" y="1"/>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8" name="Freeform 11949">
                  <a:extLst>
                    <a:ext uri="{FF2B5EF4-FFF2-40B4-BE49-F238E27FC236}">
                      <a16:creationId xmlns:a16="http://schemas.microsoft.com/office/drawing/2014/main" id="{A4A362D1-4D4C-3E15-BE40-4E8EDF14B029}"/>
                    </a:ext>
                  </a:extLst>
                </p:cNvPr>
                <p:cNvSpPr>
                  <a:spLocks/>
                </p:cNvSpPr>
                <p:nvPr/>
              </p:nvSpPr>
              <p:spPr bwMode="auto">
                <a:xfrm>
                  <a:off x="4533" y="2125"/>
                  <a:ext cx="1" cy="3"/>
                </a:xfrm>
                <a:custGeom>
                  <a:avLst/>
                  <a:gdLst>
                    <a:gd name="T0" fmla="*/ 0 w 1"/>
                    <a:gd name="T1" fmla="*/ 0 h 4"/>
                    <a:gd name="T2" fmla="*/ 0 w 1"/>
                    <a:gd name="T3" fmla="*/ 2 h 4"/>
                    <a:gd name="T4" fmla="*/ 1 w 1"/>
                    <a:gd name="T5" fmla="*/ 0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0" y="1"/>
                        <a:pt x="0" y="3"/>
                        <a:pt x="0" y="4"/>
                      </a:cubicBezTo>
                      <a:cubicBezTo>
                        <a:pt x="1" y="3"/>
                        <a:pt x="1" y="1"/>
                        <a:pt x="1" y="0"/>
                      </a:cubicBezTo>
                      <a:cubicBezTo>
                        <a:pt x="1" y="0"/>
                        <a:pt x="1" y="0"/>
                        <a:pt x="0" y="0"/>
                      </a:cubicBezTo>
                    </a:path>
                  </a:pathLst>
                </a:custGeom>
                <a:solidFill>
                  <a:srgbClr val="B2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69" name="Freeform 11950">
                  <a:extLst>
                    <a:ext uri="{FF2B5EF4-FFF2-40B4-BE49-F238E27FC236}">
                      <a16:creationId xmlns:a16="http://schemas.microsoft.com/office/drawing/2014/main" id="{41B9147E-D88B-7532-6C46-F8644D47ED18}"/>
                    </a:ext>
                  </a:extLst>
                </p:cNvPr>
                <p:cNvSpPr>
                  <a:spLocks/>
                </p:cNvSpPr>
                <p:nvPr/>
              </p:nvSpPr>
              <p:spPr bwMode="auto">
                <a:xfrm>
                  <a:off x="4533" y="2125"/>
                  <a:ext cx="2" cy="1"/>
                </a:xfrm>
                <a:custGeom>
                  <a:avLst/>
                  <a:gdLst>
                    <a:gd name="T0" fmla="*/ 2 w 2"/>
                    <a:gd name="T1" fmla="*/ 0 h 1"/>
                    <a:gd name="T2" fmla="*/ 1 w 2"/>
                    <a:gd name="T3" fmla="*/ 0 h 1"/>
                    <a:gd name="T4" fmla="*/ 0 w 2"/>
                    <a:gd name="T5" fmla="*/ 0 h 1"/>
                    <a:gd name="T6" fmla="*/ 1 w 2"/>
                    <a:gd name="T7" fmla="*/ 0 h 1"/>
                    <a:gd name="T8" fmla="*/ 2 w 2"/>
                    <a:gd name="T9" fmla="*/ 0 h 1"/>
                    <a:gd name="T10" fmla="*/ 2 w 2"/>
                    <a:gd name="T11" fmla="*/ 0 h 1"/>
                    <a:gd name="T12" fmla="*/ 2 w 2"/>
                    <a:gd name="T13" fmla="*/ 0 h 1"/>
                    <a:gd name="T14" fmla="*/ 2 w 2"/>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1">
                      <a:moveTo>
                        <a:pt x="2" y="0"/>
                      </a:moveTo>
                      <a:cubicBezTo>
                        <a:pt x="1" y="0"/>
                        <a:pt x="1" y="0"/>
                        <a:pt x="1"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2"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70" name="Oval 11951">
                  <a:extLst>
                    <a:ext uri="{FF2B5EF4-FFF2-40B4-BE49-F238E27FC236}">
                      <a16:creationId xmlns:a16="http://schemas.microsoft.com/office/drawing/2014/main" id="{B4548623-C2C9-4DFE-F5BE-0B4579730AB2}"/>
                    </a:ext>
                  </a:extLst>
                </p:cNvPr>
                <p:cNvSpPr>
                  <a:spLocks noChangeArrowheads="1"/>
                </p:cNvSpPr>
                <p:nvPr/>
              </p:nvSpPr>
              <p:spPr bwMode="auto">
                <a:xfrm>
                  <a:off x="4528" y="2119"/>
                  <a:ext cx="1" cy="1"/>
                </a:xfrm>
                <a:prstGeom prst="ellipse">
                  <a:avLst/>
                </a:pr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8071" name="Freeform 11952">
                  <a:extLst>
                    <a:ext uri="{FF2B5EF4-FFF2-40B4-BE49-F238E27FC236}">
                      <a16:creationId xmlns:a16="http://schemas.microsoft.com/office/drawing/2014/main" id="{33C60226-5AE8-8014-3528-C387F1B9285F}"/>
                    </a:ext>
                  </a:extLst>
                </p:cNvPr>
                <p:cNvSpPr>
                  <a:spLocks/>
                </p:cNvSpPr>
                <p:nvPr/>
              </p:nvSpPr>
              <p:spPr bwMode="auto">
                <a:xfrm>
                  <a:off x="4528" y="2122"/>
                  <a:ext cx="1" cy="2"/>
                </a:xfrm>
                <a:custGeom>
                  <a:avLst/>
                  <a:gdLst>
                    <a:gd name="T0" fmla="*/ 0 w 1"/>
                    <a:gd name="T1" fmla="*/ 0 h 2"/>
                    <a:gd name="T2" fmla="*/ 0 w 1"/>
                    <a:gd name="T3" fmla="*/ 1 h 2"/>
                    <a:gd name="T4" fmla="*/ 0 w 1"/>
                    <a:gd name="T5" fmla="*/ 2 h 2"/>
                    <a:gd name="T6" fmla="*/ 1 w 1"/>
                    <a:gd name="T7" fmla="*/ 0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0" y="0"/>
                        <a:pt x="0" y="1"/>
                        <a:pt x="0" y="1"/>
                      </a:cubicBezTo>
                      <a:cubicBezTo>
                        <a:pt x="0" y="2"/>
                        <a:pt x="0" y="2"/>
                        <a:pt x="0" y="2"/>
                      </a:cubicBezTo>
                      <a:cubicBezTo>
                        <a:pt x="1" y="2"/>
                        <a:pt x="1" y="1"/>
                        <a:pt x="1" y="0"/>
                      </a:cubicBezTo>
                      <a:cubicBezTo>
                        <a:pt x="1" y="0"/>
                        <a:pt x="1" y="0"/>
                        <a:pt x="0" y="0"/>
                      </a:cubicBezTo>
                    </a:path>
                  </a:pathLst>
                </a:custGeom>
                <a:solidFill>
                  <a:srgbClr val="B2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72" name="Freeform 11953">
                  <a:extLst>
                    <a:ext uri="{FF2B5EF4-FFF2-40B4-BE49-F238E27FC236}">
                      <a16:creationId xmlns:a16="http://schemas.microsoft.com/office/drawing/2014/main" id="{9B263CC0-EE77-F4A3-1D88-CCF72793C280}"/>
                    </a:ext>
                  </a:extLst>
                </p:cNvPr>
                <p:cNvSpPr>
                  <a:spLocks/>
                </p:cNvSpPr>
                <p:nvPr/>
              </p:nvSpPr>
              <p:spPr bwMode="auto">
                <a:xfrm>
                  <a:off x="4528" y="2119"/>
                  <a:ext cx="1" cy="3"/>
                </a:xfrm>
                <a:custGeom>
                  <a:avLst/>
                  <a:gdLst>
                    <a:gd name="T0" fmla="*/ 0 w 1"/>
                    <a:gd name="T1" fmla="*/ 0 h 4"/>
                    <a:gd name="T2" fmla="*/ 0 w 1"/>
                    <a:gd name="T3" fmla="*/ 2 h 4"/>
                    <a:gd name="T4" fmla="*/ 0 w 1"/>
                    <a:gd name="T5" fmla="*/ 2 h 4"/>
                    <a:gd name="T6" fmla="*/ 1 w 1"/>
                    <a:gd name="T7" fmla="*/ 2 h 4"/>
                    <a:gd name="T8" fmla="*/ 1 w 1"/>
                    <a:gd name="T9" fmla="*/ 2 h 4"/>
                    <a:gd name="T10" fmla="*/ 0 w 1"/>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
                      <a:moveTo>
                        <a:pt x="0" y="0"/>
                      </a:moveTo>
                      <a:cubicBezTo>
                        <a:pt x="1" y="1"/>
                        <a:pt x="1" y="3"/>
                        <a:pt x="0" y="4"/>
                      </a:cubicBezTo>
                      <a:cubicBezTo>
                        <a:pt x="0" y="4"/>
                        <a:pt x="0" y="4"/>
                        <a:pt x="0" y="4"/>
                      </a:cubicBezTo>
                      <a:cubicBezTo>
                        <a:pt x="1" y="4"/>
                        <a:pt x="1" y="4"/>
                        <a:pt x="1" y="4"/>
                      </a:cubicBezTo>
                      <a:cubicBezTo>
                        <a:pt x="1" y="3"/>
                        <a:pt x="1" y="3"/>
                        <a:pt x="1" y="2"/>
                      </a:cubicBezTo>
                      <a:cubicBezTo>
                        <a:pt x="1" y="1"/>
                        <a:pt x="1"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73" name="Freeform 11954">
                  <a:extLst>
                    <a:ext uri="{FF2B5EF4-FFF2-40B4-BE49-F238E27FC236}">
                      <a16:creationId xmlns:a16="http://schemas.microsoft.com/office/drawing/2014/main" id="{D19B96D6-CC52-2006-D78B-985E49821670}"/>
                    </a:ext>
                  </a:extLst>
                </p:cNvPr>
                <p:cNvSpPr>
                  <a:spLocks noEditPoints="1"/>
                </p:cNvSpPr>
                <p:nvPr/>
              </p:nvSpPr>
              <p:spPr bwMode="auto">
                <a:xfrm>
                  <a:off x="4530" y="2115"/>
                  <a:ext cx="3" cy="3"/>
                </a:xfrm>
                <a:custGeom>
                  <a:avLst/>
                  <a:gdLst>
                    <a:gd name="T0" fmla="*/ 3 w 3"/>
                    <a:gd name="T1" fmla="*/ 1 h 4"/>
                    <a:gd name="T2" fmla="*/ 3 w 3"/>
                    <a:gd name="T3" fmla="*/ 1 h 4"/>
                    <a:gd name="T4" fmla="*/ 3 w 3"/>
                    <a:gd name="T5" fmla="*/ 1 h 4"/>
                    <a:gd name="T6" fmla="*/ 3 w 3"/>
                    <a:gd name="T7" fmla="*/ 1 h 4"/>
                    <a:gd name="T8" fmla="*/ 2 w 3"/>
                    <a:gd name="T9" fmla="*/ 0 h 4"/>
                    <a:gd name="T10" fmla="*/ 1 w 3"/>
                    <a:gd name="T11" fmla="*/ 2 h 4"/>
                    <a:gd name="T12" fmla="*/ 3 w 3"/>
                    <a:gd name="T13" fmla="*/ 1 h 4"/>
                    <a:gd name="T14" fmla="*/ 3 w 3"/>
                    <a:gd name="T15" fmla="*/ 1 h 4"/>
                    <a:gd name="T16" fmla="*/ 2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3" y="1"/>
                      </a:moveTo>
                      <a:cubicBezTo>
                        <a:pt x="3" y="1"/>
                        <a:pt x="3" y="1"/>
                        <a:pt x="3" y="1"/>
                      </a:cubicBezTo>
                      <a:cubicBezTo>
                        <a:pt x="3" y="1"/>
                        <a:pt x="3" y="1"/>
                        <a:pt x="3" y="1"/>
                      </a:cubicBezTo>
                      <a:cubicBezTo>
                        <a:pt x="3" y="1"/>
                        <a:pt x="3" y="1"/>
                        <a:pt x="3" y="1"/>
                      </a:cubicBezTo>
                      <a:moveTo>
                        <a:pt x="2" y="0"/>
                      </a:moveTo>
                      <a:cubicBezTo>
                        <a:pt x="2" y="0"/>
                        <a:pt x="0" y="2"/>
                        <a:pt x="1" y="4"/>
                      </a:cubicBezTo>
                      <a:cubicBezTo>
                        <a:pt x="1" y="3"/>
                        <a:pt x="2" y="1"/>
                        <a:pt x="3" y="1"/>
                      </a:cubicBezTo>
                      <a:cubicBezTo>
                        <a:pt x="3" y="1"/>
                        <a:pt x="3" y="1"/>
                        <a:pt x="3" y="1"/>
                      </a:cubicBezTo>
                      <a:cubicBezTo>
                        <a:pt x="3" y="1"/>
                        <a:pt x="3"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74" name="Freeform 11955">
                  <a:extLst>
                    <a:ext uri="{FF2B5EF4-FFF2-40B4-BE49-F238E27FC236}">
                      <a16:creationId xmlns:a16="http://schemas.microsoft.com/office/drawing/2014/main" id="{AFC5486C-93B0-9972-2BBD-2181AF70C59F}"/>
                    </a:ext>
                  </a:extLst>
                </p:cNvPr>
                <p:cNvSpPr>
                  <a:spLocks noEditPoints="1"/>
                </p:cNvSpPr>
                <p:nvPr/>
              </p:nvSpPr>
              <p:spPr bwMode="auto">
                <a:xfrm>
                  <a:off x="4534" y="2132"/>
                  <a:ext cx="2" cy="4"/>
                </a:xfrm>
                <a:custGeom>
                  <a:avLst/>
                  <a:gdLst>
                    <a:gd name="T0" fmla="*/ 2 w 2"/>
                    <a:gd name="T1" fmla="*/ 0 h 4"/>
                    <a:gd name="T2" fmla="*/ 1 w 2"/>
                    <a:gd name="T3" fmla="*/ 0 h 4"/>
                    <a:gd name="T4" fmla="*/ 0 w 2"/>
                    <a:gd name="T5" fmla="*/ 3 h 4"/>
                    <a:gd name="T6" fmla="*/ 1 w 2"/>
                    <a:gd name="T7" fmla="*/ 4 h 4"/>
                    <a:gd name="T8" fmla="*/ 2 w 2"/>
                    <a:gd name="T9" fmla="*/ 2 h 4"/>
                    <a:gd name="T10" fmla="*/ 2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cubicBezTo>
                        <a:pt x="2" y="0"/>
                        <a:pt x="2" y="0"/>
                        <a:pt x="1" y="0"/>
                      </a:cubicBezTo>
                      <a:cubicBezTo>
                        <a:pt x="2" y="1"/>
                        <a:pt x="0" y="3"/>
                        <a:pt x="0" y="3"/>
                      </a:cubicBezTo>
                      <a:cubicBezTo>
                        <a:pt x="0" y="4"/>
                        <a:pt x="0" y="4"/>
                        <a:pt x="1" y="4"/>
                      </a:cubicBezTo>
                      <a:cubicBezTo>
                        <a:pt x="1" y="4"/>
                        <a:pt x="2" y="3"/>
                        <a:pt x="2" y="2"/>
                      </a:cubicBezTo>
                      <a:cubicBezTo>
                        <a:pt x="2" y="1"/>
                        <a:pt x="2" y="0"/>
                        <a:pt x="2" y="0"/>
                      </a:cubicBezTo>
                      <a:moveTo>
                        <a:pt x="1" y="0"/>
                      </a:moveTo>
                      <a:cubicBezTo>
                        <a:pt x="1" y="0"/>
                        <a:pt x="1" y="0"/>
                        <a:pt x="1" y="0"/>
                      </a:cubicBezTo>
                      <a:cubicBezTo>
                        <a:pt x="1" y="0"/>
                        <a:pt x="1" y="0"/>
                        <a:pt x="1" y="0"/>
                      </a:cubicBezTo>
                      <a:cubicBezTo>
                        <a:pt x="1" y="0"/>
                        <a:pt x="1" y="0"/>
                        <a:pt x="1" y="0"/>
                      </a:cubicBezTo>
                    </a:path>
                  </a:pathLst>
                </a:custGeom>
                <a:solidFill>
                  <a:srgbClr val="B2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75" name="Freeform 11956">
                  <a:extLst>
                    <a:ext uri="{FF2B5EF4-FFF2-40B4-BE49-F238E27FC236}">
                      <a16:creationId xmlns:a16="http://schemas.microsoft.com/office/drawing/2014/main" id="{11A9DAF5-C627-8B5F-41DD-2C5637B019C0}"/>
                    </a:ext>
                  </a:extLst>
                </p:cNvPr>
                <p:cNvSpPr>
                  <a:spLocks/>
                </p:cNvSpPr>
                <p:nvPr/>
              </p:nvSpPr>
              <p:spPr bwMode="auto">
                <a:xfrm>
                  <a:off x="4529" y="2132"/>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1"/>
                      </a:cubicBezTo>
                      <a:cubicBezTo>
                        <a:pt x="0" y="1"/>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76" name="Freeform 11957">
                  <a:extLst>
                    <a:ext uri="{FF2B5EF4-FFF2-40B4-BE49-F238E27FC236}">
                      <a16:creationId xmlns:a16="http://schemas.microsoft.com/office/drawing/2014/main" id="{B8F03D39-A011-5948-645F-57BD874FE50C}"/>
                    </a:ext>
                  </a:extLst>
                </p:cNvPr>
                <p:cNvSpPr>
                  <a:spLocks noEditPoints="1"/>
                </p:cNvSpPr>
                <p:nvPr/>
              </p:nvSpPr>
              <p:spPr bwMode="auto">
                <a:xfrm>
                  <a:off x="4528" y="2129"/>
                  <a:ext cx="2" cy="4"/>
                </a:xfrm>
                <a:custGeom>
                  <a:avLst/>
                  <a:gdLst>
                    <a:gd name="T0" fmla="*/ 2 w 2"/>
                    <a:gd name="T1" fmla="*/ 0 h 5"/>
                    <a:gd name="T2" fmla="*/ 2 w 2"/>
                    <a:gd name="T3" fmla="*/ 0 h 5"/>
                    <a:gd name="T4" fmla="*/ 2 w 2"/>
                    <a:gd name="T5" fmla="*/ 1 h 5"/>
                    <a:gd name="T6" fmla="*/ 2 w 2"/>
                    <a:gd name="T7" fmla="*/ 0 h 5"/>
                    <a:gd name="T8" fmla="*/ 1 w 2"/>
                    <a:gd name="T9" fmla="*/ 0 h 5"/>
                    <a:gd name="T10" fmla="*/ 1 w 2"/>
                    <a:gd name="T11" fmla="*/ 2 h 5"/>
                    <a:gd name="T12" fmla="*/ 1 w 2"/>
                    <a:gd name="T13" fmla="*/ 2 h 5"/>
                    <a:gd name="T14" fmla="*/ 1 w 2"/>
                    <a:gd name="T15" fmla="*/ 2 h 5"/>
                    <a:gd name="T16" fmla="*/ 2 w 2"/>
                    <a:gd name="T17" fmla="*/ 0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0"/>
                      </a:moveTo>
                      <a:cubicBezTo>
                        <a:pt x="2" y="0"/>
                        <a:pt x="2" y="0"/>
                        <a:pt x="2" y="0"/>
                      </a:cubicBezTo>
                      <a:cubicBezTo>
                        <a:pt x="2" y="1"/>
                        <a:pt x="2" y="1"/>
                        <a:pt x="2" y="1"/>
                      </a:cubicBezTo>
                      <a:cubicBezTo>
                        <a:pt x="2" y="0"/>
                        <a:pt x="2" y="0"/>
                        <a:pt x="2" y="0"/>
                      </a:cubicBezTo>
                      <a:moveTo>
                        <a:pt x="1" y="0"/>
                      </a:moveTo>
                      <a:cubicBezTo>
                        <a:pt x="0" y="0"/>
                        <a:pt x="0" y="3"/>
                        <a:pt x="1" y="4"/>
                      </a:cubicBezTo>
                      <a:cubicBezTo>
                        <a:pt x="1" y="4"/>
                        <a:pt x="1" y="5"/>
                        <a:pt x="1" y="5"/>
                      </a:cubicBezTo>
                      <a:cubicBezTo>
                        <a:pt x="1" y="4"/>
                        <a:pt x="1" y="3"/>
                        <a:pt x="1" y="3"/>
                      </a:cubicBezTo>
                      <a:cubicBezTo>
                        <a:pt x="1" y="2"/>
                        <a:pt x="1" y="1"/>
                        <a:pt x="2" y="0"/>
                      </a:cubicBezTo>
                      <a:cubicBezTo>
                        <a:pt x="1" y="0"/>
                        <a:pt x="1" y="0"/>
                        <a:pt x="1" y="0"/>
                      </a:cubicBezTo>
                    </a:path>
                  </a:pathLst>
                </a:custGeom>
                <a:solidFill>
                  <a:srgbClr val="B2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77" name="Freeform 11958">
                  <a:extLst>
                    <a:ext uri="{FF2B5EF4-FFF2-40B4-BE49-F238E27FC236}">
                      <a16:creationId xmlns:a16="http://schemas.microsoft.com/office/drawing/2014/main" id="{4EE65883-8596-62E7-93C3-1070D650A689}"/>
                    </a:ext>
                  </a:extLst>
                </p:cNvPr>
                <p:cNvSpPr>
                  <a:spLocks/>
                </p:cNvSpPr>
                <p:nvPr/>
              </p:nvSpPr>
              <p:spPr bwMode="auto">
                <a:xfrm>
                  <a:off x="4523" y="2126"/>
                  <a:ext cx="1" cy="1"/>
                </a:xfrm>
                <a:custGeom>
                  <a:avLst/>
                  <a:gdLst>
                    <a:gd name="T0" fmla="*/ 0 w 1"/>
                    <a:gd name="T1" fmla="*/ 0 h 2"/>
                    <a:gd name="T2" fmla="*/ 0 w 1"/>
                    <a:gd name="T3" fmla="*/ 1 h 2"/>
                    <a:gd name="T4" fmla="*/ 0 w 1"/>
                    <a:gd name="T5" fmla="*/ 1 h 2"/>
                    <a:gd name="T6" fmla="*/ 1 w 1"/>
                    <a:gd name="T7" fmla="*/ 1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0" y="1"/>
                        <a:pt x="0" y="2"/>
                        <a:pt x="0" y="2"/>
                      </a:cubicBezTo>
                      <a:cubicBezTo>
                        <a:pt x="0" y="2"/>
                        <a:pt x="0" y="2"/>
                        <a:pt x="0" y="2"/>
                      </a:cubicBezTo>
                      <a:cubicBezTo>
                        <a:pt x="0" y="2"/>
                        <a:pt x="1" y="2"/>
                        <a:pt x="1" y="1"/>
                      </a:cubicBezTo>
                      <a:cubicBezTo>
                        <a:pt x="1" y="1"/>
                        <a:pt x="1" y="1"/>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78" name="Freeform 11959">
                  <a:extLst>
                    <a:ext uri="{FF2B5EF4-FFF2-40B4-BE49-F238E27FC236}">
                      <a16:creationId xmlns:a16="http://schemas.microsoft.com/office/drawing/2014/main" id="{B0336CE8-830E-32D2-BF58-95405E740A41}"/>
                    </a:ext>
                  </a:extLst>
                </p:cNvPr>
                <p:cNvSpPr>
                  <a:spLocks/>
                </p:cNvSpPr>
                <p:nvPr/>
              </p:nvSpPr>
              <p:spPr bwMode="auto">
                <a:xfrm>
                  <a:off x="4523" y="2123"/>
                  <a:ext cx="1" cy="3"/>
                </a:xfrm>
                <a:custGeom>
                  <a:avLst/>
                  <a:gdLst>
                    <a:gd name="T0" fmla="*/ 1 w 2"/>
                    <a:gd name="T1" fmla="*/ 0 h 4"/>
                    <a:gd name="T2" fmla="*/ 1 w 2"/>
                    <a:gd name="T3" fmla="*/ 1 h 4"/>
                    <a:gd name="T4" fmla="*/ 0 w 2"/>
                    <a:gd name="T5" fmla="*/ 2 h 4"/>
                    <a:gd name="T6" fmla="*/ 1 w 2"/>
                    <a:gd name="T7" fmla="*/ 2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1"/>
                        <a:pt x="1" y="1"/>
                        <a:pt x="1" y="1"/>
                      </a:cubicBezTo>
                      <a:cubicBezTo>
                        <a:pt x="1" y="2"/>
                        <a:pt x="1" y="3"/>
                        <a:pt x="0" y="3"/>
                      </a:cubicBezTo>
                      <a:cubicBezTo>
                        <a:pt x="1" y="4"/>
                        <a:pt x="1" y="4"/>
                        <a:pt x="1" y="4"/>
                      </a:cubicBezTo>
                      <a:cubicBezTo>
                        <a:pt x="2" y="3"/>
                        <a:pt x="2" y="1"/>
                        <a:pt x="1" y="0"/>
                      </a:cubicBezTo>
                    </a:path>
                  </a:pathLst>
                </a:custGeom>
                <a:solidFill>
                  <a:srgbClr val="B2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79" name="Freeform 11960">
                  <a:extLst>
                    <a:ext uri="{FF2B5EF4-FFF2-40B4-BE49-F238E27FC236}">
                      <a16:creationId xmlns:a16="http://schemas.microsoft.com/office/drawing/2014/main" id="{4DED3FB7-C547-774F-C5EB-565E7551C034}"/>
                    </a:ext>
                  </a:extLst>
                </p:cNvPr>
                <p:cNvSpPr>
                  <a:spLocks/>
                </p:cNvSpPr>
                <p:nvPr/>
              </p:nvSpPr>
              <p:spPr bwMode="auto">
                <a:xfrm>
                  <a:off x="4524" y="2120"/>
                  <a:ext cx="1" cy="1"/>
                </a:xfrm>
                <a:custGeom>
                  <a:avLst/>
                  <a:gdLst>
                    <a:gd name="T0" fmla="*/ 0 w 1"/>
                    <a:gd name="T1" fmla="*/ 0 h 1"/>
                    <a:gd name="T2" fmla="*/ 0 w 1"/>
                    <a:gd name="T3" fmla="*/ 1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0" y="1"/>
                      </a:cubicBezTo>
                      <a:cubicBezTo>
                        <a:pt x="0" y="1"/>
                        <a:pt x="0" y="1"/>
                        <a:pt x="0" y="0"/>
                      </a:cubicBezTo>
                      <a:cubicBezTo>
                        <a:pt x="0" y="0"/>
                        <a:pt x="0" y="0"/>
                        <a:pt x="0" y="0"/>
                      </a:cubicBezTo>
                    </a:path>
                  </a:pathLst>
                </a:custGeom>
                <a:solidFill>
                  <a:srgbClr val="B2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0" name="Freeform 11961">
                  <a:extLst>
                    <a:ext uri="{FF2B5EF4-FFF2-40B4-BE49-F238E27FC236}">
                      <a16:creationId xmlns:a16="http://schemas.microsoft.com/office/drawing/2014/main" id="{C52B6D8F-5157-7868-D052-64620E39A60E}"/>
                    </a:ext>
                  </a:extLst>
                </p:cNvPr>
                <p:cNvSpPr>
                  <a:spLocks/>
                </p:cNvSpPr>
                <p:nvPr/>
              </p:nvSpPr>
              <p:spPr bwMode="auto">
                <a:xfrm>
                  <a:off x="4524" y="2118"/>
                  <a:ext cx="2" cy="2"/>
                </a:xfrm>
                <a:custGeom>
                  <a:avLst/>
                  <a:gdLst>
                    <a:gd name="T0" fmla="*/ 1 w 2"/>
                    <a:gd name="T1" fmla="*/ 0 h 2"/>
                    <a:gd name="T2" fmla="*/ 0 w 2"/>
                    <a:gd name="T3" fmla="*/ 2 h 2"/>
                    <a:gd name="T4" fmla="*/ 0 w 2"/>
                    <a:gd name="T5" fmla="*/ 2 h 2"/>
                    <a:gd name="T6" fmla="*/ 1 w 2"/>
                    <a:gd name="T7" fmla="*/ 0 h 2"/>
                    <a:gd name="T8" fmla="*/ 2 w 2"/>
                    <a:gd name="T9" fmla="*/ 0 h 2"/>
                    <a:gd name="T10" fmla="*/ 1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0"/>
                      </a:moveTo>
                      <a:cubicBezTo>
                        <a:pt x="0" y="0"/>
                        <a:pt x="0" y="1"/>
                        <a:pt x="0" y="2"/>
                      </a:cubicBezTo>
                      <a:cubicBezTo>
                        <a:pt x="0" y="2"/>
                        <a:pt x="0" y="2"/>
                        <a:pt x="0" y="2"/>
                      </a:cubicBezTo>
                      <a:cubicBezTo>
                        <a:pt x="0" y="1"/>
                        <a:pt x="0" y="0"/>
                        <a:pt x="1" y="0"/>
                      </a:cubicBezTo>
                      <a:cubicBezTo>
                        <a:pt x="2" y="0"/>
                        <a:pt x="2" y="0"/>
                        <a:pt x="2"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1" name="Freeform 11962">
                  <a:extLst>
                    <a:ext uri="{FF2B5EF4-FFF2-40B4-BE49-F238E27FC236}">
                      <a16:creationId xmlns:a16="http://schemas.microsoft.com/office/drawing/2014/main" id="{D592BEA1-17FD-65B9-DA38-DF510F960799}"/>
                    </a:ext>
                  </a:extLst>
                </p:cNvPr>
                <p:cNvSpPr>
                  <a:spLocks/>
                </p:cNvSpPr>
                <p:nvPr/>
              </p:nvSpPr>
              <p:spPr bwMode="auto">
                <a:xfrm>
                  <a:off x="4528" y="2135"/>
                  <a:ext cx="2" cy="2"/>
                </a:xfrm>
                <a:custGeom>
                  <a:avLst/>
                  <a:gdLst>
                    <a:gd name="T0" fmla="*/ 1 w 3"/>
                    <a:gd name="T1" fmla="*/ 0 h 3"/>
                    <a:gd name="T2" fmla="*/ 1 w 3"/>
                    <a:gd name="T3" fmla="*/ 1 h 3"/>
                    <a:gd name="T4" fmla="*/ 1 w 3"/>
                    <a:gd name="T5" fmla="*/ 1 h 3"/>
                    <a:gd name="T6" fmla="*/ 0 w 3"/>
                    <a:gd name="T7" fmla="*/ 1 h 3"/>
                    <a:gd name="T8" fmla="*/ 1 w 3"/>
                    <a:gd name="T9" fmla="*/ 1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3" y="0"/>
                      </a:moveTo>
                      <a:cubicBezTo>
                        <a:pt x="3" y="1"/>
                        <a:pt x="3" y="1"/>
                        <a:pt x="3" y="1"/>
                      </a:cubicBezTo>
                      <a:cubicBezTo>
                        <a:pt x="3" y="2"/>
                        <a:pt x="2" y="2"/>
                        <a:pt x="1" y="2"/>
                      </a:cubicBezTo>
                      <a:cubicBezTo>
                        <a:pt x="1" y="2"/>
                        <a:pt x="0" y="2"/>
                        <a:pt x="0" y="2"/>
                      </a:cubicBezTo>
                      <a:cubicBezTo>
                        <a:pt x="0" y="3"/>
                        <a:pt x="0" y="3"/>
                        <a:pt x="1" y="3"/>
                      </a:cubicBezTo>
                      <a:cubicBezTo>
                        <a:pt x="2" y="3"/>
                        <a:pt x="3" y="2"/>
                        <a:pt x="3"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2" name="Freeform 11963">
                  <a:extLst>
                    <a:ext uri="{FF2B5EF4-FFF2-40B4-BE49-F238E27FC236}">
                      <a16:creationId xmlns:a16="http://schemas.microsoft.com/office/drawing/2014/main" id="{530B4D19-6581-0CAE-7226-B32424F463AB}"/>
                    </a:ext>
                  </a:extLst>
                </p:cNvPr>
                <p:cNvSpPr>
                  <a:spLocks noEditPoints="1"/>
                </p:cNvSpPr>
                <p:nvPr/>
              </p:nvSpPr>
              <p:spPr bwMode="auto">
                <a:xfrm>
                  <a:off x="4523" y="2131"/>
                  <a:ext cx="2" cy="5"/>
                </a:xfrm>
                <a:custGeom>
                  <a:avLst/>
                  <a:gdLst>
                    <a:gd name="T0" fmla="*/ 1 w 3"/>
                    <a:gd name="T1" fmla="*/ 5 h 5"/>
                    <a:gd name="T2" fmla="*/ 1 w 3"/>
                    <a:gd name="T3" fmla="*/ 5 h 5"/>
                    <a:gd name="T4" fmla="*/ 1 w 3"/>
                    <a:gd name="T5" fmla="*/ 5 h 5"/>
                    <a:gd name="T6" fmla="*/ 1 w 3"/>
                    <a:gd name="T7" fmla="*/ 0 h 5"/>
                    <a:gd name="T8" fmla="*/ 1 w 3"/>
                    <a:gd name="T9" fmla="*/ 0 h 5"/>
                    <a:gd name="T10" fmla="*/ 1 w 3"/>
                    <a:gd name="T11" fmla="*/ 3 h 5"/>
                    <a:gd name="T12" fmla="*/ 1 w 3"/>
                    <a:gd name="T13" fmla="*/ 5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5"/>
                      </a:moveTo>
                      <a:cubicBezTo>
                        <a:pt x="2" y="5"/>
                        <a:pt x="2" y="5"/>
                        <a:pt x="3" y="5"/>
                      </a:cubicBezTo>
                      <a:cubicBezTo>
                        <a:pt x="2" y="5"/>
                        <a:pt x="2" y="5"/>
                        <a:pt x="2" y="5"/>
                      </a:cubicBezTo>
                      <a:moveTo>
                        <a:pt x="2" y="0"/>
                      </a:moveTo>
                      <a:cubicBezTo>
                        <a:pt x="2" y="0"/>
                        <a:pt x="2" y="0"/>
                        <a:pt x="2" y="0"/>
                      </a:cubicBezTo>
                      <a:cubicBezTo>
                        <a:pt x="1" y="1"/>
                        <a:pt x="0" y="2"/>
                        <a:pt x="1" y="3"/>
                      </a:cubicBezTo>
                      <a:cubicBezTo>
                        <a:pt x="1" y="4"/>
                        <a:pt x="2" y="4"/>
                        <a:pt x="2" y="5"/>
                      </a:cubicBezTo>
                      <a:cubicBezTo>
                        <a:pt x="1" y="3"/>
                        <a:pt x="1" y="1"/>
                        <a:pt x="2" y="0"/>
                      </a:cubicBezTo>
                      <a:moveTo>
                        <a:pt x="2" y="0"/>
                      </a:moveTo>
                      <a:cubicBezTo>
                        <a:pt x="2" y="0"/>
                        <a:pt x="2" y="0"/>
                        <a:pt x="2" y="0"/>
                      </a:cubicBezTo>
                      <a:cubicBezTo>
                        <a:pt x="2" y="0"/>
                        <a:pt x="2" y="0"/>
                        <a:pt x="2" y="0"/>
                      </a:cubicBezTo>
                      <a:cubicBezTo>
                        <a:pt x="2" y="0"/>
                        <a:pt x="2" y="0"/>
                        <a:pt x="2"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3" name="Freeform 11964">
                  <a:extLst>
                    <a:ext uri="{FF2B5EF4-FFF2-40B4-BE49-F238E27FC236}">
                      <a16:creationId xmlns:a16="http://schemas.microsoft.com/office/drawing/2014/main" id="{1EB2384B-CBAB-DF9F-7111-1A99CD7D2F8C}"/>
                    </a:ext>
                  </a:extLst>
                </p:cNvPr>
                <p:cNvSpPr>
                  <a:spLocks noEditPoints="1"/>
                </p:cNvSpPr>
                <p:nvPr/>
              </p:nvSpPr>
              <p:spPr bwMode="auto">
                <a:xfrm>
                  <a:off x="4520" y="2130"/>
                  <a:ext cx="2" cy="3"/>
                </a:xfrm>
                <a:custGeom>
                  <a:avLst/>
                  <a:gdLst>
                    <a:gd name="T0" fmla="*/ 1 w 2"/>
                    <a:gd name="T1" fmla="*/ 1 h 4"/>
                    <a:gd name="T2" fmla="*/ 2 w 2"/>
                    <a:gd name="T3" fmla="*/ 2 h 4"/>
                    <a:gd name="T4" fmla="*/ 1 w 2"/>
                    <a:gd name="T5" fmla="*/ 1 h 4"/>
                    <a:gd name="T6" fmla="*/ 1 w 2"/>
                    <a:gd name="T7" fmla="*/ 0 h 4"/>
                    <a:gd name="T8" fmla="*/ 1 w 2"/>
                    <a:gd name="T9" fmla="*/ 1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1"/>
                      </a:moveTo>
                      <a:cubicBezTo>
                        <a:pt x="0" y="2"/>
                        <a:pt x="1" y="4"/>
                        <a:pt x="2" y="4"/>
                      </a:cubicBezTo>
                      <a:cubicBezTo>
                        <a:pt x="2" y="3"/>
                        <a:pt x="0" y="2"/>
                        <a:pt x="1" y="1"/>
                      </a:cubicBezTo>
                      <a:moveTo>
                        <a:pt x="1" y="0"/>
                      </a:moveTo>
                      <a:cubicBezTo>
                        <a:pt x="1" y="0"/>
                        <a:pt x="1" y="1"/>
                        <a:pt x="1" y="1"/>
                      </a:cubicBezTo>
                      <a:cubicBezTo>
                        <a:pt x="1" y="1"/>
                        <a:pt x="1" y="0"/>
                        <a:pt x="1" y="0"/>
                      </a:cubicBezTo>
                      <a:moveTo>
                        <a:pt x="1" y="0"/>
                      </a:moveTo>
                      <a:cubicBezTo>
                        <a:pt x="1" y="0"/>
                        <a:pt x="1" y="0"/>
                        <a:pt x="1" y="0"/>
                      </a:cubicBezTo>
                      <a:cubicBezTo>
                        <a:pt x="1" y="0"/>
                        <a:pt x="1" y="0"/>
                        <a:pt x="1"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4" name="Freeform 11965">
                  <a:extLst>
                    <a:ext uri="{FF2B5EF4-FFF2-40B4-BE49-F238E27FC236}">
                      <a16:creationId xmlns:a16="http://schemas.microsoft.com/office/drawing/2014/main" id="{4F3180DE-43BB-AE09-9440-638CA05C591A}"/>
                    </a:ext>
                  </a:extLst>
                </p:cNvPr>
                <p:cNvSpPr>
                  <a:spLocks noEditPoints="1"/>
                </p:cNvSpPr>
                <p:nvPr/>
              </p:nvSpPr>
              <p:spPr bwMode="auto">
                <a:xfrm>
                  <a:off x="4423" y="2013"/>
                  <a:ext cx="24" cy="20"/>
                </a:xfrm>
                <a:custGeom>
                  <a:avLst/>
                  <a:gdLst>
                    <a:gd name="T0" fmla="*/ 6 w 30"/>
                    <a:gd name="T1" fmla="*/ 8 h 24"/>
                    <a:gd name="T2" fmla="*/ 5 w 30"/>
                    <a:gd name="T3" fmla="*/ 9 h 24"/>
                    <a:gd name="T4" fmla="*/ 5 w 30"/>
                    <a:gd name="T5" fmla="*/ 9 h 24"/>
                    <a:gd name="T6" fmla="*/ 9 w 30"/>
                    <a:gd name="T7" fmla="*/ 6 h 24"/>
                    <a:gd name="T8" fmla="*/ 9 w 30"/>
                    <a:gd name="T9" fmla="*/ 6 h 24"/>
                    <a:gd name="T10" fmla="*/ 9 w 30"/>
                    <a:gd name="T11" fmla="*/ 8 h 24"/>
                    <a:gd name="T12" fmla="*/ 9 w 30"/>
                    <a:gd name="T13" fmla="*/ 6 h 24"/>
                    <a:gd name="T14" fmla="*/ 3 w 30"/>
                    <a:gd name="T15" fmla="*/ 6 h 24"/>
                    <a:gd name="T16" fmla="*/ 3 w 30"/>
                    <a:gd name="T17" fmla="*/ 6 h 24"/>
                    <a:gd name="T18" fmla="*/ 3 w 30"/>
                    <a:gd name="T19" fmla="*/ 8 h 24"/>
                    <a:gd name="T20" fmla="*/ 3 w 30"/>
                    <a:gd name="T21" fmla="*/ 8 h 24"/>
                    <a:gd name="T22" fmla="*/ 3 w 30"/>
                    <a:gd name="T23" fmla="*/ 6 h 24"/>
                    <a:gd name="T24" fmla="*/ 2 w 30"/>
                    <a:gd name="T25" fmla="*/ 5 h 24"/>
                    <a:gd name="T26" fmla="*/ 2 w 30"/>
                    <a:gd name="T27" fmla="*/ 5 h 24"/>
                    <a:gd name="T28" fmla="*/ 2 w 30"/>
                    <a:gd name="T29" fmla="*/ 5 h 24"/>
                    <a:gd name="T30" fmla="*/ 2 w 30"/>
                    <a:gd name="T31" fmla="*/ 5 h 24"/>
                    <a:gd name="T32" fmla="*/ 6 w 30"/>
                    <a:gd name="T33" fmla="*/ 7 h 24"/>
                    <a:gd name="T34" fmla="*/ 6 w 30"/>
                    <a:gd name="T35" fmla="*/ 5 h 24"/>
                    <a:gd name="T36" fmla="*/ 6 w 30"/>
                    <a:gd name="T37" fmla="*/ 5 h 24"/>
                    <a:gd name="T38" fmla="*/ 6 w 30"/>
                    <a:gd name="T39" fmla="*/ 6 h 24"/>
                    <a:gd name="T40" fmla="*/ 8 w 30"/>
                    <a:gd name="T41" fmla="*/ 3 h 24"/>
                    <a:gd name="T42" fmla="*/ 9 w 30"/>
                    <a:gd name="T43" fmla="*/ 3 h 24"/>
                    <a:gd name="T44" fmla="*/ 9 w 30"/>
                    <a:gd name="T45" fmla="*/ 3 h 24"/>
                    <a:gd name="T46" fmla="*/ 8 w 30"/>
                    <a:gd name="T47" fmla="*/ 3 h 24"/>
                    <a:gd name="T48" fmla="*/ 2 w 30"/>
                    <a:gd name="T49" fmla="*/ 3 h 24"/>
                    <a:gd name="T50" fmla="*/ 3 w 30"/>
                    <a:gd name="T51" fmla="*/ 2 h 24"/>
                    <a:gd name="T52" fmla="*/ 11 w 30"/>
                    <a:gd name="T53" fmla="*/ 0 h 24"/>
                    <a:gd name="T54" fmla="*/ 11 w 30"/>
                    <a:gd name="T55" fmla="*/ 2 h 24"/>
                    <a:gd name="T56" fmla="*/ 10 w 30"/>
                    <a:gd name="T57" fmla="*/ 1 h 24"/>
                    <a:gd name="T58" fmla="*/ 6 w 30"/>
                    <a:gd name="T59" fmla="*/ 0 h 24"/>
                    <a:gd name="T60" fmla="*/ 5 w 30"/>
                    <a:gd name="T61" fmla="*/ 2 h 24"/>
                    <a:gd name="T62" fmla="*/ 2 w 30"/>
                    <a:gd name="T63" fmla="*/ 1 h 24"/>
                    <a:gd name="T64" fmla="*/ 2 w 30"/>
                    <a:gd name="T65" fmla="*/ 6 h 24"/>
                    <a:gd name="T66" fmla="*/ 2 w 30"/>
                    <a:gd name="T67" fmla="*/ 11 h 24"/>
                    <a:gd name="T68" fmla="*/ 2 w 30"/>
                    <a:gd name="T69" fmla="*/ 11 h 24"/>
                    <a:gd name="T70" fmla="*/ 2 w 30"/>
                    <a:gd name="T71" fmla="*/ 11 h 24"/>
                    <a:gd name="T72" fmla="*/ 3 w 30"/>
                    <a:gd name="T73" fmla="*/ 11 h 24"/>
                    <a:gd name="T74" fmla="*/ 3 w 30"/>
                    <a:gd name="T75" fmla="*/ 11 h 24"/>
                    <a:gd name="T76" fmla="*/ 4 w 30"/>
                    <a:gd name="T77" fmla="*/ 11 h 24"/>
                    <a:gd name="T78" fmla="*/ 5 w 30"/>
                    <a:gd name="T79" fmla="*/ 11 h 24"/>
                    <a:gd name="T80" fmla="*/ 6 w 30"/>
                    <a:gd name="T81" fmla="*/ 11 h 24"/>
                    <a:gd name="T82" fmla="*/ 7 w 30"/>
                    <a:gd name="T83" fmla="*/ 11 h 24"/>
                    <a:gd name="T84" fmla="*/ 8 w 30"/>
                    <a:gd name="T85" fmla="*/ 11 h 24"/>
                    <a:gd name="T86" fmla="*/ 8 w 30"/>
                    <a:gd name="T87" fmla="*/ 10 h 24"/>
                    <a:gd name="T88" fmla="*/ 11 w 30"/>
                    <a:gd name="T89" fmla="*/ 7 h 24"/>
                    <a:gd name="T90" fmla="*/ 11 w 30"/>
                    <a:gd name="T91" fmla="*/ 3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0" h="24">
                      <a:moveTo>
                        <a:pt x="13" y="18"/>
                      </a:moveTo>
                      <a:cubicBezTo>
                        <a:pt x="14" y="18"/>
                        <a:pt x="15" y="17"/>
                        <a:pt x="15" y="16"/>
                      </a:cubicBezTo>
                      <a:cubicBezTo>
                        <a:pt x="15" y="16"/>
                        <a:pt x="15" y="16"/>
                        <a:pt x="15" y="16"/>
                      </a:cubicBezTo>
                      <a:cubicBezTo>
                        <a:pt x="15" y="17"/>
                        <a:pt x="14" y="18"/>
                        <a:pt x="13" y="18"/>
                      </a:cubicBezTo>
                      <a:cubicBezTo>
                        <a:pt x="13" y="18"/>
                        <a:pt x="12" y="18"/>
                        <a:pt x="12" y="18"/>
                      </a:cubicBezTo>
                      <a:cubicBezTo>
                        <a:pt x="12" y="18"/>
                        <a:pt x="13" y="18"/>
                        <a:pt x="13" y="18"/>
                      </a:cubicBezTo>
                      <a:moveTo>
                        <a:pt x="22" y="12"/>
                      </a:moveTo>
                      <a:cubicBezTo>
                        <a:pt x="21" y="12"/>
                        <a:pt x="21" y="12"/>
                        <a:pt x="21" y="12"/>
                      </a:cubicBezTo>
                      <a:cubicBezTo>
                        <a:pt x="22" y="12"/>
                        <a:pt x="22" y="12"/>
                        <a:pt x="22" y="12"/>
                      </a:cubicBezTo>
                      <a:cubicBezTo>
                        <a:pt x="22" y="12"/>
                        <a:pt x="22" y="12"/>
                        <a:pt x="22" y="12"/>
                      </a:cubicBezTo>
                      <a:cubicBezTo>
                        <a:pt x="22" y="12"/>
                        <a:pt x="22" y="13"/>
                        <a:pt x="22" y="14"/>
                      </a:cubicBezTo>
                      <a:cubicBezTo>
                        <a:pt x="22" y="15"/>
                        <a:pt x="21" y="16"/>
                        <a:pt x="21" y="16"/>
                      </a:cubicBezTo>
                      <a:cubicBezTo>
                        <a:pt x="20" y="16"/>
                        <a:pt x="20" y="16"/>
                        <a:pt x="20" y="16"/>
                      </a:cubicBezTo>
                      <a:cubicBezTo>
                        <a:pt x="21" y="15"/>
                        <a:pt x="22" y="14"/>
                        <a:pt x="22" y="12"/>
                      </a:cubicBezTo>
                      <a:cubicBezTo>
                        <a:pt x="22" y="12"/>
                        <a:pt x="22" y="12"/>
                        <a:pt x="22" y="12"/>
                      </a:cubicBezTo>
                      <a:moveTo>
                        <a:pt x="8" y="12"/>
                      </a:moveTo>
                      <a:cubicBezTo>
                        <a:pt x="8" y="12"/>
                        <a:pt x="8" y="12"/>
                        <a:pt x="8" y="12"/>
                      </a:cubicBezTo>
                      <a:cubicBezTo>
                        <a:pt x="8" y="12"/>
                        <a:pt x="8" y="12"/>
                        <a:pt x="8" y="12"/>
                      </a:cubicBezTo>
                      <a:cubicBezTo>
                        <a:pt x="8" y="12"/>
                        <a:pt x="8" y="12"/>
                        <a:pt x="8" y="12"/>
                      </a:cubicBezTo>
                      <a:cubicBezTo>
                        <a:pt x="7" y="12"/>
                        <a:pt x="7" y="15"/>
                        <a:pt x="8" y="16"/>
                      </a:cubicBezTo>
                      <a:cubicBezTo>
                        <a:pt x="8" y="16"/>
                        <a:pt x="9" y="16"/>
                        <a:pt x="9" y="17"/>
                      </a:cubicBezTo>
                      <a:cubicBezTo>
                        <a:pt x="9" y="16"/>
                        <a:pt x="8" y="16"/>
                        <a:pt x="8" y="16"/>
                      </a:cubicBezTo>
                      <a:cubicBezTo>
                        <a:pt x="8" y="16"/>
                        <a:pt x="7" y="15"/>
                        <a:pt x="7" y="15"/>
                      </a:cubicBezTo>
                      <a:cubicBezTo>
                        <a:pt x="6" y="13"/>
                        <a:pt x="8" y="13"/>
                        <a:pt x="8" y="12"/>
                      </a:cubicBezTo>
                      <a:cubicBezTo>
                        <a:pt x="8" y="12"/>
                        <a:pt x="8" y="12"/>
                        <a:pt x="8" y="12"/>
                      </a:cubicBezTo>
                      <a:moveTo>
                        <a:pt x="4" y="10"/>
                      </a:moveTo>
                      <a:cubicBezTo>
                        <a:pt x="4" y="10"/>
                        <a:pt x="4" y="9"/>
                        <a:pt x="4" y="9"/>
                      </a:cubicBezTo>
                      <a:cubicBezTo>
                        <a:pt x="4" y="9"/>
                        <a:pt x="4" y="9"/>
                        <a:pt x="4" y="9"/>
                      </a:cubicBezTo>
                      <a:cubicBezTo>
                        <a:pt x="4" y="9"/>
                        <a:pt x="4" y="10"/>
                        <a:pt x="4" y="10"/>
                      </a:cubicBezTo>
                      <a:cubicBezTo>
                        <a:pt x="4" y="10"/>
                        <a:pt x="4" y="10"/>
                        <a:pt x="4" y="10"/>
                      </a:cubicBezTo>
                      <a:cubicBezTo>
                        <a:pt x="4" y="11"/>
                        <a:pt x="5" y="13"/>
                        <a:pt x="5" y="14"/>
                      </a:cubicBezTo>
                      <a:cubicBezTo>
                        <a:pt x="4" y="13"/>
                        <a:pt x="3" y="11"/>
                        <a:pt x="4" y="10"/>
                      </a:cubicBezTo>
                      <a:cubicBezTo>
                        <a:pt x="4" y="10"/>
                        <a:pt x="4" y="10"/>
                        <a:pt x="4" y="10"/>
                      </a:cubicBezTo>
                      <a:moveTo>
                        <a:pt x="14" y="13"/>
                      </a:moveTo>
                      <a:cubicBezTo>
                        <a:pt x="13" y="12"/>
                        <a:pt x="13" y="9"/>
                        <a:pt x="14" y="9"/>
                      </a:cubicBezTo>
                      <a:cubicBezTo>
                        <a:pt x="14" y="9"/>
                        <a:pt x="14" y="9"/>
                        <a:pt x="15" y="9"/>
                      </a:cubicBezTo>
                      <a:cubicBezTo>
                        <a:pt x="15" y="9"/>
                        <a:pt x="15" y="9"/>
                        <a:pt x="15" y="9"/>
                      </a:cubicBezTo>
                      <a:cubicBezTo>
                        <a:pt x="15" y="9"/>
                        <a:pt x="15" y="9"/>
                        <a:pt x="15" y="9"/>
                      </a:cubicBezTo>
                      <a:cubicBezTo>
                        <a:pt x="15" y="9"/>
                        <a:pt x="15" y="9"/>
                        <a:pt x="15" y="9"/>
                      </a:cubicBezTo>
                      <a:cubicBezTo>
                        <a:pt x="14" y="10"/>
                        <a:pt x="14" y="10"/>
                        <a:pt x="14" y="11"/>
                      </a:cubicBezTo>
                      <a:cubicBezTo>
                        <a:pt x="14" y="12"/>
                        <a:pt x="14" y="13"/>
                        <a:pt x="14" y="13"/>
                      </a:cubicBezTo>
                      <a:moveTo>
                        <a:pt x="20" y="7"/>
                      </a:moveTo>
                      <a:cubicBezTo>
                        <a:pt x="19" y="6"/>
                        <a:pt x="19" y="4"/>
                        <a:pt x="20" y="3"/>
                      </a:cubicBezTo>
                      <a:cubicBezTo>
                        <a:pt x="20" y="3"/>
                        <a:pt x="20" y="3"/>
                        <a:pt x="21" y="3"/>
                      </a:cubicBezTo>
                      <a:cubicBezTo>
                        <a:pt x="21" y="3"/>
                        <a:pt x="21" y="3"/>
                        <a:pt x="21" y="3"/>
                      </a:cubicBezTo>
                      <a:cubicBezTo>
                        <a:pt x="21" y="4"/>
                        <a:pt x="21" y="4"/>
                        <a:pt x="21" y="4"/>
                      </a:cubicBezTo>
                      <a:cubicBezTo>
                        <a:pt x="21" y="4"/>
                        <a:pt x="21" y="4"/>
                        <a:pt x="21" y="4"/>
                      </a:cubicBezTo>
                      <a:cubicBezTo>
                        <a:pt x="20" y="4"/>
                        <a:pt x="20" y="6"/>
                        <a:pt x="20" y="7"/>
                      </a:cubicBezTo>
                      <a:moveTo>
                        <a:pt x="6" y="7"/>
                      </a:moveTo>
                      <a:cubicBezTo>
                        <a:pt x="6" y="7"/>
                        <a:pt x="6" y="7"/>
                        <a:pt x="6" y="7"/>
                      </a:cubicBezTo>
                      <a:cubicBezTo>
                        <a:pt x="7" y="6"/>
                        <a:pt x="7" y="4"/>
                        <a:pt x="8" y="3"/>
                      </a:cubicBezTo>
                      <a:cubicBezTo>
                        <a:pt x="8" y="2"/>
                        <a:pt x="8" y="2"/>
                        <a:pt x="8" y="2"/>
                      </a:cubicBezTo>
                      <a:cubicBezTo>
                        <a:pt x="9" y="3"/>
                        <a:pt x="8" y="7"/>
                        <a:pt x="6" y="7"/>
                      </a:cubicBezTo>
                      <a:moveTo>
                        <a:pt x="29" y="0"/>
                      </a:moveTo>
                      <a:cubicBezTo>
                        <a:pt x="27" y="0"/>
                        <a:pt x="26" y="0"/>
                        <a:pt x="25" y="0"/>
                      </a:cubicBezTo>
                      <a:cubicBezTo>
                        <a:pt x="25" y="1"/>
                        <a:pt x="26" y="1"/>
                        <a:pt x="26" y="2"/>
                      </a:cubicBezTo>
                      <a:cubicBezTo>
                        <a:pt x="26" y="2"/>
                        <a:pt x="26" y="2"/>
                        <a:pt x="26" y="2"/>
                      </a:cubicBezTo>
                      <a:cubicBezTo>
                        <a:pt x="25" y="2"/>
                        <a:pt x="25" y="2"/>
                        <a:pt x="25" y="1"/>
                      </a:cubicBezTo>
                      <a:cubicBezTo>
                        <a:pt x="24" y="1"/>
                        <a:pt x="24" y="0"/>
                        <a:pt x="24" y="0"/>
                      </a:cubicBezTo>
                      <a:cubicBezTo>
                        <a:pt x="21" y="0"/>
                        <a:pt x="18" y="0"/>
                        <a:pt x="14" y="0"/>
                      </a:cubicBezTo>
                      <a:cubicBezTo>
                        <a:pt x="14" y="1"/>
                        <a:pt x="14" y="2"/>
                        <a:pt x="13" y="2"/>
                      </a:cubicBezTo>
                      <a:cubicBezTo>
                        <a:pt x="13" y="2"/>
                        <a:pt x="13" y="2"/>
                        <a:pt x="13" y="2"/>
                      </a:cubicBezTo>
                      <a:cubicBezTo>
                        <a:pt x="13" y="1"/>
                        <a:pt x="13" y="1"/>
                        <a:pt x="13" y="0"/>
                      </a:cubicBezTo>
                      <a:cubicBezTo>
                        <a:pt x="10" y="0"/>
                        <a:pt x="7" y="1"/>
                        <a:pt x="4" y="1"/>
                      </a:cubicBezTo>
                      <a:cubicBezTo>
                        <a:pt x="3" y="2"/>
                        <a:pt x="2" y="3"/>
                        <a:pt x="2" y="4"/>
                      </a:cubicBezTo>
                      <a:cubicBezTo>
                        <a:pt x="3" y="6"/>
                        <a:pt x="0" y="10"/>
                        <a:pt x="2" y="12"/>
                      </a:cubicBezTo>
                      <a:cubicBezTo>
                        <a:pt x="3" y="14"/>
                        <a:pt x="1" y="17"/>
                        <a:pt x="3" y="18"/>
                      </a:cubicBezTo>
                      <a:cubicBezTo>
                        <a:pt x="5" y="18"/>
                        <a:pt x="4" y="21"/>
                        <a:pt x="5" y="22"/>
                      </a:cubicBezTo>
                      <a:cubicBezTo>
                        <a:pt x="6" y="22"/>
                        <a:pt x="6" y="22"/>
                        <a:pt x="6" y="22"/>
                      </a:cubicBezTo>
                      <a:cubicBezTo>
                        <a:pt x="6" y="22"/>
                        <a:pt x="6" y="23"/>
                        <a:pt x="6" y="23"/>
                      </a:cubicBezTo>
                      <a:cubicBezTo>
                        <a:pt x="6" y="23"/>
                        <a:pt x="6" y="23"/>
                        <a:pt x="6" y="23"/>
                      </a:cubicBezTo>
                      <a:cubicBezTo>
                        <a:pt x="6" y="23"/>
                        <a:pt x="6" y="23"/>
                        <a:pt x="6" y="23"/>
                      </a:cubicBezTo>
                      <a:cubicBezTo>
                        <a:pt x="6" y="23"/>
                        <a:pt x="7" y="22"/>
                        <a:pt x="7" y="22"/>
                      </a:cubicBezTo>
                      <a:cubicBezTo>
                        <a:pt x="7" y="22"/>
                        <a:pt x="7" y="22"/>
                        <a:pt x="7" y="22"/>
                      </a:cubicBezTo>
                      <a:cubicBezTo>
                        <a:pt x="7" y="22"/>
                        <a:pt x="7" y="22"/>
                        <a:pt x="7" y="22"/>
                      </a:cubicBezTo>
                      <a:cubicBezTo>
                        <a:pt x="7" y="22"/>
                        <a:pt x="7" y="22"/>
                        <a:pt x="7" y="22"/>
                      </a:cubicBezTo>
                      <a:cubicBezTo>
                        <a:pt x="7" y="22"/>
                        <a:pt x="7" y="22"/>
                        <a:pt x="8" y="22"/>
                      </a:cubicBezTo>
                      <a:cubicBezTo>
                        <a:pt x="8" y="22"/>
                        <a:pt x="9" y="22"/>
                        <a:pt x="10" y="23"/>
                      </a:cubicBezTo>
                      <a:cubicBezTo>
                        <a:pt x="10" y="23"/>
                        <a:pt x="11" y="24"/>
                        <a:pt x="12" y="24"/>
                      </a:cubicBezTo>
                      <a:cubicBezTo>
                        <a:pt x="12" y="24"/>
                        <a:pt x="13" y="23"/>
                        <a:pt x="13" y="23"/>
                      </a:cubicBezTo>
                      <a:cubicBezTo>
                        <a:pt x="13" y="23"/>
                        <a:pt x="14" y="23"/>
                        <a:pt x="14" y="23"/>
                      </a:cubicBezTo>
                      <a:cubicBezTo>
                        <a:pt x="14" y="23"/>
                        <a:pt x="15" y="23"/>
                        <a:pt x="15" y="23"/>
                      </a:cubicBezTo>
                      <a:cubicBezTo>
                        <a:pt x="16" y="23"/>
                        <a:pt x="16" y="23"/>
                        <a:pt x="16" y="23"/>
                      </a:cubicBezTo>
                      <a:cubicBezTo>
                        <a:pt x="17" y="23"/>
                        <a:pt x="17" y="23"/>
                        <a:pt x="17" y="22"/>
                      </a:cubicBezTo>
                      <a:cubicBezTo>
                        <a:pt x="17" y="21"/>
                        <a:pt x="18" y="21"/>
                        <a:pt x="18" y="21"/>
                      </a:cubicBezTo>
                      <a:cubicBezTo>
                        <a:pt x="19" y="21"/>
                        <a:pt x="19" y="21"/>
                        <a:pt x="19" y="21"/>
                      </a:cubicBezTo>
                      <a:cubicBezTo>
                        <a:pt x="19" y="21"/>
                        <a:pt x="19" y="21"/>
                        <a:pt x="19" y="21"/>
                      </a:cubicBezTo>
                      <a:cubicBezTo>
                        <a:pt x="20" y="21"/>
                        <a:pt x="20" y="21"/>
                        <a:pt x="20" y="20"/>
                      </a:cubicBezTo>
                      <a:cubicBezTo>
                        <a:pt x="21" y="19"/>
                        <a:pt x="23" y="20"/>
                        <a:pt x="23" y="18"/>
                      </a:cubicBezTo>
                      <a:cubicBezTo>
                        <a:pt x="23" y="16"/>
                        <a:pt x="26" y="16"/>
                        <a:pt x="26" y="14"/>
                      </a:cubicBezTo>
                      <a:cubicBezTo>
                        <a:pt x="26" y="12"/>
                        <a:pt x="28" y="12"/>
                        <a:pt x="28" y="10"/>
                      </a:cubicBezTo>
                      <a:cubicBezTo>
                        <a:pt x="27" y="8"/>
                        <a:pt x="30" y="7"/>
                        <a:pt x="28" y="5"/>
                      </a:cubicBezTo>
                      <a:cubicBezTo>
                        <a:pt x="28" y="3"/>
                        <a:pt x="29" y="2"/>
                        <a:pt x="29"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5" name="Freeform 11966">
                  <a:extLst>
                    <a:ext uri="{FF2B5EF4-FFF2-40B4-BE49-F238E27FC236}">
                      <a16:creationId xmlns:a16="http://schemas.microsoft.com/office/drawing/2014/main" id="{7CC84303-F8F9-D413-F6B2-E7389090883A}"/>
                    </a:ext>
                  </a:extLst>
                </p:cNvPr>
                <p:cNvSpPr>
                  <a:spLocks noEditPoints="1"/>
                </p:cNvSpPr>
                <p:nvPr/>
              </p:nvSpPr>
              <p:spPr bwMode="auto">
                <a:xfrm>
                  <a:off x="4426" y="2003"/>
                  <a:ext cx="22" cy="11"/>
                </a:xfrm>
                <a:custGeom>
                  <a:avLst/>
                  <a:gdLst>
                    <a:gd name="T0" fmla="*/ 12 w 27"/>
                    <a:gd name="T1" fmla="*/ 3 h 13"/>
                    <a:gd name="T2" fmla="*/ 12 w 27"/>
                    <a:gd name="T3" fmla="*/ 3 h 13"/>
                    <a:gd name="T4" fmla="*/ 12 w 27"/>
                    <a:gd name="T5" fmla="*/ 3 h 13"/>
                    <a:gd name="T6" fmla="*/ 12 w 27"/>
                    <a:gd name="T7" fmla="*/ 3 h 13"/>
                    <a:gd name="T8" fmla="*/ 10 w 27"/>
                    <a:gd name="T9" fmla="*/ 2 h 13"/>
                    <a:gd name="T10" fmla="*/ 10 w 27"/>
                    <a:gd name="T11" fmla="*/ 2 h 13"/>
                    <a:gd name="T12" fmla="*/ 10 w 27"/>
                    <a:gd name="T13" fmla="*/ 2 h 13"/>
                    <a:gd name="T14" fmla="*/ 10 w 27"/>
                    <a:gd name="T15" fmla="*/ 2 h 13"/>
                    <a:gd name="T16" fmla="*/ 2 w 27"/>
                    <a:gd name="T17" fmla="*/ 4 h 13"/>
                    <a:gd name="T18" fmla="*/ 2 w 27"/>
                    <a:gd name="T19" fmla="*/ 4 h 13"/>
                    <a:gd name="T20" fmla="*/ 7 w 27"/>
                    <a:gd name="T21" fmla="*/ 5 h 13"/>
                    <a:gd name="T22" fmla="*/ 7 w 27"/>
                    <a:gd name="T23" fmla="*/ 3 h 13"/>
                    <a:gd name="T24" fmla="*/ 7 w 27"/>
                    <a:gd name="T25" fmla="*/ 5 h 13"/>
                    <a:gd name="T26" fmla="*/ 6 w 27"/>
                    <a:gd name="T27" fmla="*/ 3 h 13"/>
                    <a:gd name="T28" fmla="*/ 6 w 27"/>
                    <a:gd name="T29" fmla="*/ 3 h 13"/>
                    <a:gd name="T30" fmla="*/ 6 w 27"/>
                    <a:gd name="T31" fmla="*/ 3 h 13"/>
                    <a:gd name="T32" fmla="*/ 6 w 27"/>
                    <a:gd name="T33" fmla="*/ 3 h 13"/>
                    <a:gd name="T34" fmla="*/ 6 w 27"/>
                    <a:gd name="T35" fmla="*/ 0 h 13"/>
                    <a:gd name="T36" fmla="*/ 5 w 27"/>
                    <a:gd name="T37" fmla="*/ 1 h 13"/>
                    <a:gd name="T38" fmla="*/ 4 w 27"/>
                    <a:gd name="T39" fmla="*/ 1 h 13"/>
                    <a:gd name="T40" fmla="*/ 0 w 27"/>
                    <a:gd name="T41" fmla="*/ 5 h 13"/>
                    <a:gd name="T42" fmla="*/ 4 w 27"/>
                    <a:gd name="T43" fmla="*/ 6 h 13"/>
                    <a:gd name="T44" fmla="*/ 5 w 27"/>
                    <a:gd name="T45" fmla="*/ 4 h 13"/>
                    <a:gd name="T46" fmla="*/ 4 w 27"/>
                    <a:gd name="T47" fmla="*/ 4 h 13"/>
                    <a:gd name="T48" fmla="*/ 5 w 27"/>
                    <a:gd name="T49" fmla="*/ 4 h 13"/>
                    <a:gd name="T50" fmla="*/ 5 w 27"/>
                    <a:gd name="T51" fmla="*/ 6 h 13"/>
                    <a:gd name="T52" fmla="*/ 10 w 27"/>
                    <a:gd name="T53" fmla="*/ 6 h 13"/>
                    <a:gd name="T54" fmla="*/ 9 w 27"/>
                    <a:gd name="T55" fmla="*/ 6 h 13"/>
                    <a:gd name="T56" fmla="*/ 11 w 27"/>
                    <a:gd name="T57" fmla="*/ 6 h 13"/>
                    <a:gd name="T58" fmla="*/ 9 w 27"/>
                    <a:gd name="T59" fmla="*/ 2 h 13"/>
                    <a:gd name="T60" fmla="*/ 8 w 27"/>
                    <a:gd name="T61" fmla="*/ 1 h 13"/>
                    <a:gd name="T62" fmla="*/ 7 w 27"/>
                    <a:gd name="T63" fmla="*/ 1 h 13"/>
                    <a:gd name="T64" fmla="*/ 6 w 27"/>
                    <a:gd name="T65" fmla="*/ 0 h 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13">
                      <a:moveTo>
                        <a:pt x="27" y="6"/>
                      </a:moveTo>
                      <a:cubicBezTo>
                        <a:pt x="27" y="6"/>
                        <a:pt x="27" y="6"/>
                        <a:pt x="27" y="6"/>
                      </a:cubicBezTo>
                      <a:cubicBezTo>
                        <a:pt x="27" y="6"/>
                        <a:pt x="27" y="6"/>
                        <a:pt x="27" y="6"/>
                      </a:cubicBezTo>
                      <a:moveTo>
                        <a:pt x="27" y="6"/>
                      </a:moveTo>
                      <a:cubicBezTo>
                        <a:pt x="27" y="6"/>
                        <a:pt x="27" y="6"/>
                        <a:pt x="27" y="6"/>
                      </a:cubicBezTo>
                      <a:cubicBezTo>
                        <a:pt x="27" y="6"/>
                        <a:pt x="27" y="6"/>
                        <a:pt x="27" y="6"/>
                      </a:cubicBezTo>
                      <a:moveTo>
                        <a:pt x="26" y="5"/>
                      </a:moveTo>
                      <a:cubicBezTo>
                        <a:pt x="26" y="6"/>
                        <a:pt x="26" y="6"/>
                        <a:pt x="27" y="6"/>
                      </a:cubicBezTo>
                      <a:cubicBezTo>
                        <a:pt x="26" y="6"/>
                        <a:pt x="26" y="6"/>
                        <a:pt x="26" y="5"/>
                      </a:cubicBezTo>
                      <a:moveTo>
                        <a:pt x="23" y="2"/>
                      </a:moveTo>
                      <a:cubicBezTo>
                        <a:pt x="23" y="2"/>
                        <a:pt x="23" y="2"/>
                        <a:pt x="23" y="2"/>
                      </a:cubicBezTo>
                      <a:cubicBezTo>
                        <a:pt x="23" y="2"/>
                        <a:pt x="23" y="2"/>
                        <a:pt x="23" y="2"/>
                      </a:cubicBezTo>
                      <a:moveTo>
                        <a:pt x="23" y="2"/>
                      </a:moveTo>
                      <a:cubicBezTo>
                        <a:pt x="23" y="2"/>
                        <a:pt x="23" y="2"/>
                        <a:pt x="23" y="2"/>
                      </a:cubicBezTo>
                      <a:cubicBezTo>
                        <a:pt x="23" y="2"/>
                        <a:pt x="23" y="2"/>
                        <a:pt x="23" y="2"/>
                      </a:cubicBezTo>
                      <a:cubicBezTo>
                        <a:pt x="23" y="2"/>
                        <a:pt x="23" y="2"/>
                        <a:pt x="23" y="2"/>
                      </a:cubicBezTo>
                      <a:moveTo>
                        <a:pt x="4" y="11"/>
                      </a:moveTo>
                      <a:cubicBezTo>
                        <a:pt x="4" y="10"/>
                        <a:pt x="4" y="8"/>
                        <a:pt x="5" y="8"/>
                      </a:cubicBezTo>
                      <a:cubicBezTo>
                        <a:pt x="5" y="8"/>
                        <a:pt x="6" y="8"/>
                        <a:pt x="6" y="8"/>
                      </a:cubicBezTo>
                      <a:cubicBezTo>
                        <a:pt x="5" y="8"/>
                        <a:pt x="5" y="8"/>
                        <a:pt x="5" y="8"/>
                      </a:cubicBezTo>
                      <a:cubicBezTo>
                        <a:pt x="4" y="8"/>
                        <a:pt x="5" y="10"/>
                        <a:pt x="4" y="11"/>
                      </a:cubicBezTo>
                      <a:moveTo>
                        <a:pt x="16" y="10"/>
                      </a:moveTo>
                      <a:cubicBezTo>
                        <a:pt x="16" y="10"/>
                        <a:pt x="16" y="10"/>
                        <a:pt x="16" y="10"/>
                      </a:cubicBezTo>
                      <a:cubicBezTo>
                        <a:pt x="16" y="9"/>
                        <a:pt x="17" y="7"/>
                        <a:pt x="17" y="6"/>
                      </a:cubicBezTo>
                      <a:cubicBezTo>
                        <a:pt x="17" y="6"/>
                        <a:pt x="17" y="6"/>
                        <a:pt x="17" y="6"/>
                      </a:cubicBezTo>
                      <a:cubicBezTo>
                        <a:pt x="19" y="7"/>
                        <a:pt x="17" y="10"/>
                        <a:pt x="16" y="10"/>
                      </a:cubicBezTo>
                      <a:moveTo>
                        <a:pt x="12" y="7"/>
                      </a:moveTo>
                      <a:cubicBezTo>
                        <a:pt x="11" y="6"/>
                        <a:pt x="13" y="4"/>
                        <a:pt x="14" y="4"/>
                      </a:cubicBezTo>
                      <a:cubicBezTo>
                        <a:pt x="14" y="4"/>
                        <a:pt x="14" y="4"/>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2" y="6"/>
                        <a:pt x="12" y="7"/>
                      </a:cubicBezTo>
                      <a:moveTo>
                        <a:pt x="14" y="0"/>
                      </a:moveTo>
                      <a:cubicBezTo>
                        <a:pt x="14" y="0"/>
                        <a:pt x="13" y="0"/>
                        <a:pt x="13" y="0"/>
                      </a:cubicBezTo>
                      <a:cubicBezTo>
                        <a:pt x="12" y="1"/>
                        <a:pt x="12" y="1"/>
                        <a:pt x="11" y="1"/>
                      </a:cubicBezTo>
                      <a:cubicBezTo>
                        <a:pt x="11" y="1"/>
                        <a:pt x="11" y="1"/>
                        <a:pt x="10" y="1"/>
                      </a:cubicBezTo>
                      <a:cubicBezTo>
                        <a:pt x="10" y="1"/>
                        <a:pt x="10" y="1"/>
                        <a:pt x="9" y="1"/>
                      </a:cubicBezTo>
                      <a:cubicBezTo>
                        <a:pt x="9" y="1"/>
                        <a:pt x="9" y="1"/>
                        <a:pt x="9" y="1"/>
                      </a:cubicBezTo>
                      <a:cubicBezTo>
                        <a:pt x="7" y="4"/>
                        <a:pt x="4" y="2"/>
                        <a:pt x="4" y="5"/>
                      </a:cubicBezTo>
                      <a:cubicBezTo>
                        <a:pt x="4" y="7"/>
                        <a:pt x="0" y="7"/>
                        <a:pt x="0" y="10"/>
                      </a:cubicBezTo>
                      <a:cubicBezTo>
                        <a:pt x="1" y="11"/>
                        <a:pt x="0" y="12"/>
                        <a:pt x="0" y="13"/>
                      </a:cubicBezTo>
                      <a:cubicBezTo>
                        <a:pt x="3" y="13"/>
                        <a:pt x="6" y="12"/>
                        <a:pt x="9" y="12"/>
                      </a:cubicBezTo>
                      <a:cubicBezTo>
                        <a:pt x="10" y="12"/>
                        <a:pt x="10" y="12"/>
                        <a:pt x="10" y="12"/>
                      </a:cubicBezTo>
                      <a:cubicBezTo>
                        <a:pt x="10" y="11"/>
                        <a:pt x="10" y="9"/>
                        <a:pt x="10" y="8"/>
                      </a:cubicBezTo>
                      <a:cubicBezTo>
                        <a:pt x="9" y="8"/>
                        <a:pt x="9" y="8"/>
                        <a:pt x="9" y="8"/>
                      </a:cubicBezTo>
                      <a:cubicBezTo>
                        <a:pt x="9" y="8"/>
                        <a:pt x="9" y="8"/>
                        <a:pt x="9" y="8"/>
                      </a:cubicBezTo>
                      <a:cubicBezTo>
                        <a:pt x="9" y="8"/>
                        <a:pt x="9" y="8"/>
                        <a:pt x="9" y="8"/>
                      </a:cubicBezTo>
                      <a:cubicBezTo>
                        <a:pt x="9" y="8"/>
                        <a:pt x="9" y="8"/>
                        <a:pt x="10" y="8"/>
                      </a:cubicBezTo>
                      <a:cubicBezTo>
                        <a:pt x="10" y="9"/>
                        <a:pt x="11" y="10"/>
                        <a:pt x="11" y="11"/>
                      </a:cubicBezTo>
                      <a:cubicBezTo>
                        <a:pt x="11" y="11"/>
                        <a:pt x="10" y="12"/>
                        <a:pt x="10" y="12"/>
                      </a:cubicBezTo>
                      <a:cubicBezTo>
                        <a:pt x="14" y="12"/>
                        <a:pt x="17" y="12"/>
                        <a:pt x="20" y="12"/>
                      </a:cubicBezTo>
                      <a:cubicBezTo>
                        <a:pt x="20" y="11"/>
                        <a:pt x="21" y="11"/>
                        <a:pt x="22" y="11"/>
                      </a:cubicBezTo>
                      <a:cubicBezTo>
                        <a:pt x="22" y="11"/>
                        <a:pt x="22" y="11"/>
                        <a:pt x="22" y="11"/>
                      </a:cubicBezTo>
                      <a:cubicBezTo>
                        <a:pt x="21" y="11"/>
                        <a:pt x="21" y="12"/>
                        <a:pt x="21" y="12"/>
                      </a:cubicBezTo>
                      <a:cubicBezTo>
                        <a:pt x="22" y="12"/>
                        <a:pt x="23" y="12"/>
                        <a:pt x="25" y="12"/>
                      </a:cubicBezTo>
                      <a:cubicBezTo>
                        <a:pt x="25" y="12"/>
                        <a:pt x="24" y="11"/>
                        <a:pt x="24" y="11"/>
                      </a:cubicBezTo>
                      <a:cubicBezTo>
                        <a:pt x="24" y="10"/>
                        <a:pt x="24" y="8"/>
                        <a:pt x="23" y="7"/>
                      </a:cubicBezTo>
                      <a:cubicBezTo>
                        <a:pt x="22" y="5"/>
                        <a:pt x="22" y="4"/>
                        <a:pt x="21" y="2"/>
                      </a:cubicBezTo>
                      <a:cubicBezTo>
                        <a:pt x="21" y="2"/>
                        <a:pt x="21" y="2"/>
                        <a:pt x="21" y="2"/>
                      </a:cubicBezTo>
                      <a:cubicBezTo>
                        <a:pt x="20" y="1"/>
                        <a:pt x="20" y="1"/>
                        <a:pt x="19" y="1"/>
                      </a:cubicBezTo>
                      <a:cubicBezTo>
                        <a:pt x="19" y="1"/>
                        <a:pt x="19" y="1"/>
                        <a:pt x="19" y="1"/>
                      </a:cubicBezTo>
                      <a:cubicBezTo>
                        <a:pt x="18" y="1"/>
                        <a:pt x="18" y="1"/>
                        <a:pt x="17" y="1"/>
                      </a:cubicBezTo>
                      <a:cubicBezTo>
                        <a:pt x="17" y="1"/>
                        <a:pt x="16" y="1"/>
                        <a:pt x="15" y="1"/>
                      </a:cubicBezTo>
                      <a:cubicBezTo>
                        <a:pt x="15" y="0"/>
                        <a:pt x="14" y="0"/>
                        <a:pt x="14" y="0"/>
                      </a:cubicBezTo>
                    </a:path>
                  </a:pathLst>
                </a:custGeom>
                <a:solidFill>
                  <a:srgbClr val="C7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6" name="Freeform 11967">
                  <a:extLst>
                    <a:ext uri="{FF2B5EF4-FFF2-40B4-BE49-F238E27FC236}">
                      <a16:creationId xmlns:a16="http://schemas.microsoft.com/office/drawing/2014/main" id="{68DE44B4-51E4-6EC9-249D-26A7D14687D2}"/>
                    </a:ext>
                  </a:extLst>
                </p:cNvPr>
                <p:cNvSpPr>
                  <a:spLocks/>
                </p:cNvSpPr>
                <p:nvPr/>
              </p:nvSpPr>
              <p:spPr bwMode="auto">
                <a:xfrm>
                  <a:off x="4428" y="2013"/>
                  <a:ext cx="27" cy="24"/>
                </a:xfrm>
                <a:custGeom>
                  <a:avLst/>
                  <a:gdLst>
                    <a:gd name="T0" fmla="*/ 14 w 32"/>
                    <a:gd name="T1" fmla="*/ 0 h 29"/>
                    <a:gd name="T2" fmla="*/ 12 w 32"/>
                    <a:gd name="T3" fmla="*/ 0 h 29"/>
                    <a:gd name="T4" fmla="*/ 11 w 32"/>
                    <a:gd name="T5" fmla="*/ 2 h 29"/>
                    <a:gd name="T6" fmla="*/ 11 w 32"/>
                    <a:gd name="T7" fmla="*/ 5 h 29"/>
                    <a:gd name="T8" fmla="*/ 10 w 32"/>
                    <a:gd name="T9" fmla="*/ 7 h 29"/>
                    <a:gd name="T10" fmla="*/ 8 w 32"/>
                    <a:gd name="T11" fmla="*/ 8 h 29"/>
                    <a:gd name="T12" fmla="*/ 7 w 32"/>
                    <a:gd name="T13" fmla="*/ 10 h 29"/>
                    <a:gd name="T14" fmla="*/ 6 w 32"/>
                    <a:gd name="T15" fmla="*/ 10 h 29"/>
                    <a:gd name="T16" fmla="*/ 6 w 32"/>
                    <a:gd name="T17" fmla="*/ 10 h 29"/>
                    <a:gd name="T18" fmla="*/ 6 w 32"/>
                    <a:gd name="T19" fmla="*/ 10 h 29"/>
                    <a:gd name="T20" fmla="*/ 5 w 32"/>
                    <a:gd name="T21" fmla="*/ 10 h 29"/>
                    <a:gd name="T22" fmla="*/ 5 w 32"/>
                    <a:gd name="T23" fmla="*/ 11 h 29"/>
                    <a:gd name="T24" fmla="*/ 4 w 32"/>
                    <a:gd name="T25" fmla="*/ 11 h 29"/>
                    <a:gd name="T26" fmla="*/ 3 w 32"/>
                    <a:gd name="T27" fmla="*/ 11 h 29"/>
                    <a:gd name="T28" fmla="*/ 3 w 32"/>
                    <a:gd name="T29" fmla="*/ 11 h 29"/>
                    <a:gd name="T30" fmla="*/ 3 w 32"/>
                    <a:gd name="T31" fmla="*/ 12 h 29"/>
                    <a:gd name="T32" fmla="*/ 3 w 32"/>
                    <a:gd name="T33" fmla="*/ 11 h 29"/>
                    <a:gd name="T34" fmla="*/ 1 w 32"/>
                    <a:gd name="T35" fmla="*/ 10 h 29"/>
                    <a:gd name="T36" fmla="*/ 0 w 32"/>
                    <a:gd name="T37" fmla="*/ 10 h 29"/>
                    <a:gd name="T38" fmla="*/ 1 w 32"/>
                    <a:gd name="T39" fmla="*/ 10 h 29"/>
                    <a:gd name="T40" fmla="*/ 2 w 32"/>
                    <a:gd name="T41" fmla="*/ 10 h 29"/>
                    <a:gd name="T42" fmla="*/ 3 w 32"/>
                    <a:gd name="T43" fmla="*/ 12 h 29"/>
                    <a:gd name="T44" fmla="*/ 3 w 32"/>
                    <a:gd name="T45" fmla="*/ 12 h 29"/>
                    <a:gd name="T46" fmla="*/ 3 w 32"/>
                    <a:gd name="T47" fmla="*/ 12 h 29"/>
                    <a:gd name="T48" fmla="*/ 3 w 32"/>
                    <a:gd name="T49" fmla="*/ 12 h 29"/>
                    <a:gd name="T50" fmla="*/ 5 w 32"/>
                    <a:gd name="T51" fmla="*/ 13 h 29"/>
                    <a:gd name="T52" fmla="*/ 5 w 32"/>
                    <a:gd name="T53" fmla="*/ 13 h 29"/>
                    <a:gd name="T54" fmla="*/ 5 w 32"/>
                    <a:gd name="T55" fmla="*/ 12 h 29"/>
                    <a:gd name="T56" fmla="*/ 6 w 32"/>
                    <a:gd name="T57" fmla="*/ 13 h 29"/>
                    <a:gd name="T58" fmla="*/ 7 w 32"/>
                    <a:gd name="T59" fmla="*/ 14 h 29"/>
                    <a:gd name="T60" fmla="*/ 8 w 32"/>
                    <a:gd name="T61" fmla="*/ 13 h 29"/>
                    <a:gd name="T62" fmla="*/ 8 w 32"/>
                    <a:gd name="T63" fmla="*/ 13 h 29"/>
                    <a:gd name="T64" fmla="*/ 9 w 32"/>
                    <a:gd name="T65" fmla="*/ 13 h 29"/>
                    <a:gd name="T66" fmla="*/ 10 w 32"/>
                    <a:gd name="T67" fmla="*/ 14 h 29"/>
                    <a:gd name="T68" fmla="*/ 10 w 32"/>
                    <a:gd name="T69" fmla="*/ 12 h 29"/>
                    <a:gd name="T70" fmla="*/ 11 w 32"/>
                    <a:gd name="T71" fmla="*/ 12 h 29"/>
                    <a:gd name="T72" fmla="*/ 11 w 32"/>
                    <a:gd name="T73" fmla="*/ 12 h 29"/>
                    <a:gd name="T74" fmla="*/ 11 w 32"/>
                    <a:gd name="T75" fmla="*/ 12 h 29"/>
                    <a:gd name="T76" fmla="*/ 12 w 32"/>
                    <a:gd name="T77" fmla="*/ 12 h 29"/>
                    <a:gd name="T78" fmla="*/ 13 w 32"/>
                    <a:gd name="T79" fmla="*/ 11 h 29"/>
                    <a:gd name="T80" fmla="*/ 14 w 32"/>
                    <a:gd name="T81" fmla="*/ 10 h 29"/>
                    <a:gd name="T82" fmla="*/ 15 w 32"/>
                    <a:gd name="T83" fmla="*/ 7 h 29"/>
                    <a:gd name="T84" fmla="*/ 16 w 32"/>
                    <a:gd name="T85" fmla="*/ 5 h 29"/>
                    <a:gd name="T86" fmla="*/ 16 w 32"/>
                    <a:gd name="T87" fmla="*/ 3 h 29"/>
                    <a:gd name="T88" fmla="*/ 15 w 32"/>
                    <a:gd name="T89" fmla="*/ 2 h 29"/>
                    <a:gd name="T90" fmla="*/ 14 w 32"/>
                    <a:gd name="T91" fmla="*/ 0 h 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2" h="29">
                      <a:moveTo>
                        <a:pt x="28" y="0"/>
                      </a:moveTo>
                      <a:cubicBezTo>
                        <a:pt x="26" y="0"/>
                        <a:pt x="24" y="0"/>
                        <a:pt x="22" y="0"/>
                      </a:cubicBezTo>
                      <a:cubicBezTo>
                        <a:pt x="22" y="2"/>
                        <a:pt x="21" y="3"/>
                        <a:pt x="21" y="5"/>
                      </a:cubicBezTo>
                      <a:cubicBezTo>
                        <a:pt x="23" y="7"/>
                        <a:pt x="20" y="8"/>
                        <a:pt x="21" y="10"/>
                      </a:cubicBezTo>
                      <a:cubicBezTo>
                        <a:pt x="21" y="12"/>
                        <a:pt x="19" y="12"/>
                        <a:pt x="19" y="14"/>
                      </a:cubicBezTo>
                      <a:cubicBezTo>
                        <a:pt x="19" y="16"/>
                        <a:pt x="16" y="16"/>
                        <a:pt x="16" y="18"/>
                      </a:cubicBezTo>
                      <a:cubicBezTo>
                        <a:pt x="16" y="20"/>
                        <a:pt x="14" y="19"/>
                        <a:pt x="13" y="20"/>
                      </a:cubicBezTo>
                      <a:cubicBezTo>
                        <a:pt x="13" y="21"/>
                        <a:pt x="13" y="21"/>
                        <a:pt x="12" y="21"/>
                      </a:cubicBezTo>
                      <a:cubicBezTo>
                        <a:pt x="12" y="21"/>
                        <a:pt x="12" y="21"/>
                        <a:pt x="12" y="21"/>
                      </a:cubicBezTo>
                      <a:cubicBezTo>
                        <a:pt x="12" y="21"/>
                        <a:pt x="12" y="21"/>
                        <a:pt x="11" y="21"/>
                      </a:cubicBezTo>
                      <a:cubicBezTo>
                        <a:pt x="11" y="21"/>
                        <a:pt x="10" y="21"/>
                        <a:pt x="10" y="22"/>
                      </a:cubicBezTo>
                      <a:cubicBezTo>
                        <a:pt x="10" y="23"/>
                        <a:pt x="10" y="23"/>
                        <a:pt x="9" y="23"/>
                      </a:cubicBezTo>
                      <a:cubicBezTo>
                        <a:pt x="9" y="23"/>
                        <a:pt x="9" y="23"/>
                        <a:pt x="8" y="23"/>
                      </a:cubicBezTo>
                      <a:cubicBezTo>
                        <a:pt x="8" y="23"/>
                        <a:pt x="7" y="23"/>
                        <a:pt x="7" y="23"/>
                      </a:cubicBezTo>
                      <a:cubicBezTo>
                        <a:pt x="7" y="23"/>
                        <a:pt x="6" y="23"/>
                        <a:pt x="6" y="23"/>
                      </a:cubicBezTo>
                      <a:cubicBezTo>
                        <a:pt x="6" y="23"/>
                        <a:pt x="5" y="24"/>
                        <a:pt x="5" y="24"/>
                      </a:cubicBezTo>
                      <a:cubicBezTo>
                        <a:pt x="4" y="24"/>
                        <a:pt x="3" y="23"/>
                        <a:pt x="3" y="23"/>
                      </a:cubicBezTo>
                      <a:cubicBezTo>
                        <a:pt x="2" y="22"/>
                        <a:pt x="1" y="22"/>
                        <a:pt x="1" y="22"/>
                      </a:cubicBezTo>
                      <a:cubicBezTo>
                        <a:pt x="0" y="22"/>
                        <a:pt x="0" y="22"/>
                        <a:pt x="0" y="22"/>
                      </a:cubicBezTo>
                      <a:cubicBezTo>
                        <a:pt x="0" y="22"/>
                        <a:pt x="0" y="22"/>
                        <a:pt x="1" y="22"/>
                      </a:cubicBezTo>
                      <a:cubicBezTo>
                        <a:pt x="1" y="22"/>
                        <a:pt x="1" y="22"/>
                        <a:pt x="2" y="22"/>
                      </a:cubicBezTo>
                      <a:cubicBezTo>
                        <a:pt x="3" y="23"/>
                        <a:pt x="3" y="26"/>
                        <a:pt x="5" y="26"/>
                      </a:cubicBezTo>
                      <a:cubicBezTo>
                        <a:pt x="5" y="26"/>
                        <a:pt x="5" y="26"/>
                        <a:pt x="5" y="26"/>
                      </a:cubicBezTo>
                      <a:cubicBezTo>
                        <a:pt x="5" y="26"/>
                        <a:pt x="5" y="26"/>
                        <a:pt x="5" y="26"/>
                      </a:cubicBezTo>
                      <a:cubicBezTo>
                        <a:pt x="6" y="26"/>
                        <a:pt x="6" y="26"/>
                        <a:pt x="7" y="27"/>
                      </a:cubicBezTo>
                      <a:cubicBezTo>
                        <a:pt x="7" y="27"/>
                        <a:pt x="8" y="28"/>
                        <a:pt x="9" y="28"/>
                      </a:cubicBezTo>
                      <a:cubicBezTo>
                        <a:pt x="9" y="28"/>
                        <a:pt x="9" y="28"/>
                        <a:pt x="9" y="28"/>
                      </a:cubicBezTo>
                      <a:cubicBezTo>
                        <a:pt x="10" y="28"/>
                        <a:pt x="10" y="27"/>
                        <a:pt x="10" y="27"/>
                      </a:cubicBezTo>
                      <a:cubicBezTo>
                        <a:pt x="11" y="27"/>
                        <a:pt x="11" y="28"/>
                        <a:pt x="12" y="28"/>
                      </a:cubicBezTo>
                      <a:cubicBezTo>
                        <a:pt x="13" y="29"/>
                        <a:pt x="14" y="29"/>
                        <a:pt x="14" y="29"/>
                      </a:cubicBezTo>
                      <a:cubicBezTo>
                        <a:pt x="15" y="29"/>
                        <a:pt x="15" y="29"/>
                        <a:pt x="16" y="28"/>
                      </a:cubicBezTo>
                      <a:cubicBezTo>
                        <a:pt x="16" y="28"/>
                        <a:pt x="16" y="28"/>
                        <a:pt x="16" y="28"/>
                      </a:cubicBezTo>
                      <a:cubicBezTo>
                        <a:pt x="17" y="28"/>
                        <a:pt x="17" y="28"/>
                        <a:pt x="18" y="28"/>
                      </a:cubicBezTo>
                      <a:cubicBezTo>
                        <a:pt x="18" y="29"/>
                        <a:pt x="18" y="29"/>
                        <a:pt x="19" y="29"/>
                      </a:cubicBezTo>
                      <a:cubicBezTo>
                        <a:pt x="19" y="29"/>
                        <a:pt x="20" y="28"/>
                        <a:pt x="20" y="27"/>
                      </a:cubicBezTo>
                      <a:cubicBezTo>
                        <a:pt x="20" y="27"/>
                        <a:pt x="20" y="27"/>
                        <a:pt x="21" y="27"/>
                      </a:cubicBezTo>
                      <a:cubicBezTo>
                        <a:pt x="21" y="27"/>
                        <a:pt x="21" y="27"/>
                        <a:pt x="21" y="27"/>
                      </a:cubicBezTo>
                      <a:cubicBezTo>
                        <a:pt x="21" y="27"/>
                        <a:pt x="21" y="27"/>
                        <a:pt x="21" y="27"/>
                      </a:cubicBezTo>
                      <a:cubicBezTo>
                        <a:pt x="22" y="27"/>
                        <a:pt x="23" y="27"/>
                        <a:pt x="23" y="26"/>
                      </a:cubicBezTo>
                      <a:cubicBezTo>
                        <a:pt x="23" y="24"/>
                        <a:pt x="26" y="26"/>
                        <a:pt x="25" y="23"/>
                      </a:cubicBezTo>
                      <a:cubicBezTo>
                        <a:pt x="25" y="22"/>
                        <a:pt x="28" y="22"/>
                        <a:pt x="28" y="20"/>
                      </a:cubicBezTo>
                      <a:cubicBezTo>
                        <a:pt x="28" y="18"/>
                        <a:pt x="30" y="18"/>
                        <a:pt x="30" y="15"/>
                      </a:cubicBezTo>
                      <a:cubicBezTo>
                        <a:pt x="30" y="14"/>
                        <a:pt x="32" y="12"/>
                        <a:pt x="31" y="10"/>
                      </a:cubicBezTo>
                      <a:cubicBezTo>
                        <a:pt x="30" y="9"/>
                        <a:pt x="31" y="8"/>
                        <a:pt x="31" y="7"/>
                      </a:cubicBezTo>
                      <a:cubicBezTo>
                        <a:pt x="31" y="6"/>
                        <a:pt x="31" y="5"/>
                        <a:pt x="30" y="4"/>
                      </a:cubicBezTo>
                      <a:cubicBezTo>
                        <a:pt x="29" y="3"/>
                        <a:pt x="29" y="1"/>
                        <a:pt x="28"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7" name="Freeform 11968">
                  <a:extLst>
                    <a:ext uri="{FF2B5EF4-FFF2-40B4-BE49-F238E27FC236}">
                      <a16:creationId xmlns:a16="http://schemas.microsoft.com/office/drawing/2014/main" id="{320BAEE6-DCB7-62C2-12FB-579C9979C0F6}"/>
                    </a:ext>
                  </a:extLst>
                </p:cNvPr>
                <p:cNvSpPr>
                  <a:spLocks/>
                </p:cNvSpPr>
                <p:nvPr/>
              </p:nvSpPr>
              <p:spPr bwMode="auto">
                <a:xfrm>
                  <a:off x="4443" y="2005"/>
                  <a:ext cx="9" cy="8"/>
                </a:xfrm>
                <a:custGeom>
                  <a:avLst/>
                  <a:gdLst>
                    <a:gd name="T0" fmla="*/ 0 w 10"/>
                    <a:gd name="T1" fmla="*/ 0 h 10"/>
                    <a:gd name="T2" fmla="*/ 0 w 10"/>
                    <a:gd name="T3" fmla="*/ 0 h 10"/>
                    <a:gd name="T4" fmla="*/ 2 w 10"/>
                    <a:gd name="T5" fmla="*/ 2 h 10"/>
                    <a:gd name="T6" fmla="*/ 3 w 10"/>
                    <a:gd name="T7" fmla="*/ 4 h 10"/>
                    <a:gd name="T8" fmla="*/ 4 w 10"/>
                    <a:gd name="T9" fmla="*/ 4 h 10"/>
                    <a:gd name="T10" fmla="*/ 6 w 10"/>
                    <a:gd name="T11" fmla="*/ 4 h 10"/>
                    <a:gd name="T12" fmla="*/ 5 w 10"/>
                    <a:gd name="T13" fmla="*/ 3 h 10"/>
                    <a:gd name="T14" fmla="*/ 5 w 10"/>
                    <a:gd name="T15" fmla="*/ 2 h 10"/>
                    <a:gd name="T16" fmla="*/ 5 w 10"/>
                    <a:gd name="T17" fmla="*/ 2 h 10"/>
                    <a:gd name="T18" fmla="*/ 5 w 10"/>
                    <a:gd name="T19" fmla="*/ 2 h 10"/>
                    <a:gd name="T20" fmla="*/ 5 w 10"/>
                    <a:gd name="T21" fmla="*/ 2 h 10"/>
                    <a:gd name="T22" fmla="*/ 5 w 10"/>
                    <a:gd name="T23" fmla="*/ 2 h 10"/>
                    <a:gd name="T24" fmla="*/ 5 w 10"/>
                    <a:gd name="T25" fmla="*/ 2 h 10"/>
                    <a:gd name="T26" fmla="*/ 5 w 10"/>
                    <a:gd name="T27" fmla="*/ 2 h 10"/>
                    <a:gd name="T28" fmla="*/ 2 w 10"/>
                    <a:gd name="T29" fmla="*/ 0 h 10"/>
                    <a:gd name="T30" fmla="*/ 2 w 10"/>
                    <a:gd name="T31" fmla="*/ 0 h 10"/>
                    <a:gd name="T32" fmla="*/ 2 w 10"/>
                    <a:gd name="T33" fmla="*/ 0 h 10"/>
                    <a:gd name="T34" fmla="*/ 2 w 10"/>
                    <a:gd name="T35" fmla="*/ 0 h 10"/>
                    <a:gd name="T36" fmla="*/ 2 w 10"/>
                    <a:gd name="T37" fmla="*/ 0 h 10"/>
                    <a:gd name="T38" fmla="*/ 2 w 10"/>
                    <a:gd name="T39" fmla="*/ 1 h 10"/>
                    <a:gd name="T40" fmla="*/ 1 w 10"/>
                    <a:gd name="T41" fmla="*/ 1 h 10"/>
                    <a:gd name="T42" fmla="*/ 0 w 1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10">
                      <a:moveTo>
                        <a:pt x="0" y="0"/>
                      </a:moveTo>
                      <a:cubicBezTo>
                        <a:pt x="0" y="0"/>
                        <a:pt x="0" y="0"/>
                        <a:pt x="0" y="0"/>
                      </a:cubicBezTo>
                      <a:cubicBezTo>
                        <a:pt x="1" y="2"/>
                        <a:pt x="1" y="3"/>
                        <a:pt x="2" y="5"/>
                      </a:cubicBezTo>
                      <a:cubicBezTo>
                        <a:pt x="3" y="6"/>
                        <a:pt x="3" y="8"/>
                        <a:pt x="3" y="9"/>
                      </a:cubicBezTo>
                      <a:cubicBezTo>
                        <a:pt x="3" y="9"/>
                        <a:pt x="4" y="10"/>
                        <a:pt x="4" y="10"/>
                      </a:cubicBezTo>
                      <a:cubicBezTo>
                        <a:pt x="6" y="10"/>
                        <a:pt x="8" y="10"/>
                        <a:pt x="10" y="10"/>
                      </a:cubicBezTo>
                      <a:cubicBezTo>
                        <a:pt x="10" y="9"/>
                        <a:pt x="10" y="8"/>
                        <a:pt x="9" y="8"/>
                      </a:cubicBezTo>
                      <a:cubicBezTo>
                        <a:pt x="8" y="7"/>
                        <a:pt x="8"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3"/>
                      </a:cubicBezTo>
                      <a:cubicBezTo>
                        <a:pt x="4" y="2"/>
                        <a:pt x="4" y="0"/>
                        <a:pt x="2"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1"/>
                        <a:pt x="2" y="1"/>
                        <a:pt x="1" y="1"/>
                      </a:cubicBezTo>
                      <a:cubicBezTo>
                        <a:pt x="1" y="1"/>
                        <a:pt x="1" y="0"/>
                        <a:pt x="0" y="0"/>
                      </a:cubicBezTo>
                    </a:path>
                  </a:pathLst>
                </a:custGeom>
                <a:solidFill>
                  <a:srgbClr val="B18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8" name="Freeform 11969">
                  <a:extLst>
                    <a:ext uri="{FF2B5EF4-FFF2-40B4-BE49-F238E27FC236}">
                      <a16:creationId xmlns:a16="http://schemas.microsoft.com/office/drawing/2014/main" id="{7E37F347-81E8-4198-444D-85341141FC1F}"/>
                    </a:ext>
                  </a:extLst>
                </p:cNvPr>
                <p:cNvSpPr>
                  <a:spLocks noEditPoints="1"/>
                </p:cNvSpPr>
                <p:nvPr/>
              </p:nvSpPr>
              <p:spPr bwMode="auto">
                <a:xfrm>
                  <a:off x="4428" y="2020"/>
                  <a:ext cx="26" cy="21"/>
                </a:xfrm>
                <a:custGeom>
                  <a:avLst/>
                  <a:gdLst>
                    <a:gd name="T0" fmla="*/ 7 w 32"/>
                    <a:gd name="T1" fmla="*/ 13 h 25"/>
                    <a:gd name="T2" fmla="*/ 7 w 32"/>
                    <a:gd name="T3" fmla="*/ 13 h 25"/>
                    <a:gd name="T4" fmla="*/ 7 w 32"/>
                    <a:gd name="T5" fmla="*/ 13 h 25"/>
                    <a:gd name="T6" fmla="*/ 7 w 32"/>
                    <a:gd name="T7" fmla="*/ 12 h 25"/>
                    <a:gd name="T8" fmla="*/ 7 w 32"/>
                    <a:gd name="T9" fmla="*/ 12 h 25"/>
                    <a:gd name="T10" fmla="*/ 7 w 32"/>
                    <a:gd name="T11" fmla="*/ 12 h 25"/>
                    <a:gd name="T12" fmla="*/ 7 w 32"/>
                    <a:gd name="T13" fmla="*/ 13 h 25"/>
                    <a:gd name="T14" fmla="*/ 8 w 32"/>
                    <a:gd name="T15" fmla="*/ 12 h 25"/>
                    <a:gd name="T16" fmla="*/ 8 w 32"/>
                    <a:gd name="T17" fmla="*/ 12 h 25"/>
                    <a:gd name="T18" fmla="*/ 8 w 32"/>
                    <a:gd name="T19" fmla="*/ 12 h 25"/>
                    <a:gd name="T20" fmla="*/ 8 w 32"/>
                    <a:gd name="T21" fmla="*/ 12 h 25"/>
                    <a:gd name="T22" fmla="*/ 7 w 32"/>
                    <a:gd name="T23" fmla="*/ 12 h 25"/>
                    <a:gd name="T24" fmla="*/ 7 w 32"/>
                    <a:gd name="T25" fmla="*/ 12 h 25"/>
                    <a:gd name="T26" fmla="*/ 6 w 32"/>
                    <a:gd name="T27" fmla="*/ 12 h 25"/>
                    <a:gd name="T28" fmla="*/ 6 w 32"/>
                    <a:gd name="T29" fmla="*/ 12 h 25"/>
                    <a:gd name="T30" fmla="*/ 8 w 32"/>
                    <a:gd name="T31" fmla="*/ 12 h 25"/>
                    <a:gd name="T32" fmla="*/ 8 w 32"/>
                    <a:gd name="T33" fmla="*/ 12 h 25"/>
                    <a:gd name="T34" fmla="*/ 8 w 32"/>
                    <a:gd name="T35" fmla="*/ 12 h 25"/>
                    <a:gd name="T36" fmla="*/ 5 w 32"/>
                    <a:gd name="T37" fmla="*/ 12 h 25"/>
                    <a:gd name="T38" fmla="*/ 5 w 32"/>
                    <a:gd name="T39" fmla="*/ 12 h 25"/>
                    <a:gd name="T40" fmla="*/ 5 w 32"/>
                    <a:gd name="T41" fmla="*/ 12 h 25"/>
                    <a:gd name="T42" fmla="*/ 5 w 32"/>
                    <a:gd name="T43" fmla="*/ 12 h 25"/>
                    <a:gd name="T44" fmla="*/ 5 w 32"/>
                    <a:gd name="T45" fmla="*/ 12 h 25"/>
                    <a:gd name="T46" fmla="*/ 6 w 32"/>
                    <a:gd name="T47" fmla="*/ 12 h 25"/>
                    <a:gd name="T48" fmla="*/ 6 w 32"/>
                    <a:gd name="T49" fmla="*/ 11 h 25"/>
                    <a:gd name="T50" fmla="*/ 6 w 32"/>
                    <a:gd name="T51" fmla="*/ 11 h 25"/>
                    <a:gd name="T52" fmla="*/ 9 w 32"/>
                    <a:gd name="T53" fmla="*/ 11 h 25"/>
                    <a:gd name="T54" fmla="*/ 9 w 32"/>
                    <a:gd name="T55" fmla="*/ 13 h 25"/>
                    <a:gd name="T56" fmla="*/ 4 w 32"/>
                    <a:gd name="T57" fmla="*/ 11 h 25"/>
                    <a:gd name="T58" fmla="*/ 5 w 32"/>
                    <a:gd name="T59" fmla="*/ 12 h 25"/>
                    <a:gd name="T60" fmla="*/ 4 w 32"/>
                    <a:gd name="T61" fmla="*/ 11 h 25"/>
                    <a:gd name="T62" fmla="*/ 10 w 32"/>
                    <a:gd name="T63" fmla="*/ 11 h 25"/>
                    <a:gd name="T64" fmla="*/ 10 w 32"/>
                    <a:gd name="T65" fmla="*/ 11 h 25"/>
                    <a:gd name="T66" fmla="*/ 10 w 32"/>
                    <a:gd name="T67" fmla="*/ 11 h 25"/>
                    <a:gd name="T68" fmla="*/ 10 w 32"/>
                    <a:gd name="T69" fmla="*/ 11 h 25"/>
                    <a:gd name="T70" fmla="*/ 10 w 32"/>
                    <a:gd name="T71" fmla="*/ 11 h 25"/>
                    <a:gd name="T72" fmla="*/ 10 w 32"/>
                    <a:gd name="T73" fmla="*/ 11 h 25"/>
                    <a:gd name="T74" fmla="*/ 10 w 32"/>
                    <a:gd name="T75" fmla="*/ 11 h 25"/>
                    <a:gd name="T76" fmla="*/ 2 w 32"/>
                    <a:gd name="T77" fmla="*/ 11 h 25"/>
                    <a:gd name="T78" fmla="*/ 2 w 32"/>
                    <a:gd name="T79" fmla="*/ 11 h 25"/>
                    <a:gd name="T80" fmla="*/ 2 w 32"/>
                    <a:gd name="T81" fmla="*/ 11 h 25"/>
                    <a:gd name="T82" fmla="*/ 2 w 32"/>
                    <a:gd name="T83" fmla="*/ 11 h 25"/>
                    <a:gd name="T84" fmla="*/ 3 w 32"/>
                    <a:gd name="T85" fmla="*/ 11 h 25"/>
                    <a:gd name="T86" fmla="*/ 3 w 32"/>
                    <a:gd name="T87" fmla="*/ 11 h 25"/>
                    <a:gd name="T88" fmla="*/ 3 w 32"/>
                    <a:gd name="T89" fmla="*/ 11 h 25"/>
                    <a:gd name="T90" fmla="*/ 4 w 32"/>
                    <a:gd name="T91" fmla="*/ 11 h 25"/>
                    <a:gd name="T92" fmla="*/ 3 w 32"/>
                    <a:gd name="T93" fmla="*/ 11 h 25"/>
                    <a:gd name="T94" fmla="*/ 3 w 32"/>
                    <a:gd name="T95" fmla="*/ 11 h 25"/>
                    <a:gd name="T96" fmla="*/ 2 w 32"/>
                    <a:gd name="T97" fmla="*/ 9 h 25"/>
                    <a:gd name="T98" fmla="*/ 2 w 32"/>
                    <a:gd name="T99" fmla="*/ 9 h 25"/>
                    <a:gd name="T100" fmla="*/ 2 w 32"/>
                    <a:gd name="T101" fmla="*/ 9 h 25"/>
                    <a:gd name="T102" fmla="*/ 2 w 32"/>
                    <a:gd name="T103" fmla="*/ 9 h 25"/>
                    <a:gd name="T104" fmla="*/ 2 w 32"/>
                    <a:gd name="T105" fmla="*/ 9 h 25"/>
                    <a:gd name="T106" fmla="*/ 2 w 32"/>
                    <a:gd name="T107" fmla="*/ 10 h 25"/>
                    <a:gd name="T108" fmla="*/ 0 w 32"/>
                    <a:gd name="T109" fmla="*/ 8 h 25"/>
                    <a:gd name="T110" fmla="*/ 0 w 32"/>
                    <a:gd name="T111" fmla="*/ 8 h 25"/>
                    <a:gd name="T112" fmla="*/ 0 w 32"/>
                    <a:gd name="T113" fmla="*/ 8 h 25"/>
                    <a:gd name="T114" fmla="*/ 0 w 32"/>
                    <a:gd name="T115" fmla="*/ 7 h 25"/>
                    <a:gd name="T116" fmla="*/ 0 w 32"/>
                    <a:gd name="T117" fmla="*/ 7 h 25"/>
                    <a:gd name="T118" fmla="*/ 1 w 32"/>
                    <a:gd name="T119" fmla="*/ 7 h 25"/>
                    <a:gd name="T120" fmla="*/ 14 w 32"/>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 h="25">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moveTo>
                        <a:pt x="17" y="24"/>
                      </a:moveTo>
                      <a:cubicBezTo>
                        <a:pt x="17" y="25"/>
                        <a:pt x="17" y="25"/>
                        <a:pt x="17" y="25"/>
                      </a:cubicBezTo>
                      <a:cubicBezTo>
                        <a:pt x="17" y="25"/>
                        <a:pt x="17" y="25"/>
                        <a:pt x="17" y="25"/>
                      </a:cubicBezTo>
                      <a:cubicBezTo>
                        <a:pt x="17" y="25"/>
                        <a:pt x="17" y="25"/>
                        <a:pt x="17" y="24"/>
                      </a:cubicBezTo>
                      <a:cubicBezTo>
                        <a:pt x="17" y="24"/>
                        <a:pt x="17" y="24"/>
                        <a:pt x="17" y="24"/>
                      </a:cubicBezTo>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moveTo>
                        <a:pt x="14" y="24"/>
                      </a:moveTo>
                      <a:cubicBezTo>
                        <a:pt x="14" y="24"/>
                        <a:pt x="14" y="24"/>
                        <a:pt x="14" y="24"/>
                      </a:cubicBezTo>
                      <a:cubicBezTo>
                        <a:pt x="15" y="25"/>
                        <a:pt x="15" y="25"/>
                        <a:pt x="16" y="25"/>
                      </a:cubicBezTo>
                      <a:cubicBezTo>
                        <a:pt x="16" y="25"/>
                        <a:pt x="16" y="25"/>
                        <a:pt x="16" y="25"/>
                      </a:cubicBezTo>
                      <a:cubicBezTo>
                        <a:pt x="15" y="25"/>
                        <a:pt x="15" y="25"/>
                        <a:pt x="14" y="24"/>
                      </a:cubicBezTo>
                      <a:moveTo>
                        <a:pt x="19" y="24"/>
                      </a:move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moveTo>
                        <a:pt x="19" y="24"/>
                      </a:moveTo>
                      <a:cubicBezTo>
                        <a:pt x="19" y="24"/>
                        <a:pt x="19" y="24"/>
                        <a:pt x="19" y="24"/>
                      </a:cubicBezTo>
                      <a:cubicBezTo>
                        <a:pt x="19" y="24"/>
                        <a:pt x="19" y="24"/>
                        <a:pt x="19" y="24"/>
                      </a:cubicBezTo>
                      <a:cubicBezTo>
                        <a:pt x="19" y="24"/>
                        <a:pt x="19" y="24"/>
                        <a:pt x="19" y="24"/>
                      </a:cubicBezTo>
                      <a:cubicBezTo>
                        <a:pt x="19" y="24"/>
                        <a:pt x="19" y="24"/>
                        <a:pt x="19" y="24"/>
                      </a:cubicBezTo>
                      <a:moveTo>
                        <a:pt x="17" y="24"/>
                      </a:moveTo>
                      <a:cubicBezTo>
                        <a:pt x="17" y="24"/>
                        <a:pt x="17" y="24"/>
                        <a:pt x="17" y="24"/>
                      </a:cubicBezTo>
                      <a:cubicBezTo>
                        <a:pt x="17" y="24"/>
                        <a:pt x="17" y="24"/>
                        <a:pt x="17" y="24"/>
                      </a:cubicBezTo>
                      <a:cubicBezTo>
                        <a:pt x="17" y="24"/>
                        <a:pt x="17" y="24"/>
                        <a:pt x="17" y="24"/>
                      </a:cubicBezTo>
                      <a:cubicBezTo>
                        <a:pt x="17" y="24"/>
                        <a:pt x="17" y="24"/>
                        <a:pt x="17" y="24"/>
                      </a:cubicBezTo>
                      <a:moveTo>
                        <a:pt x="14" y="24"/>
                      </a:moveTo>
                      <a:cubicBezTo>
                        <a:pt x="14" y="24"/>
                        <a:pt x="14" y="24"/>
                        <a:pt x="14" y="24"/>
                      </a:cubicBezTo>
                      <a:cubicBezTo>
                        <a:pt x="14" y="24"/>
                        <a:pt x="14" y="24"/>
                        <a:pt x="14" y="24"/>
                      </a:cubicBezTo>
                      <a:cubicBezTo>
                        <a:pt x="14" y="24"/>
                        <a:pt x="14" y="24"/>
                        <a:pt x="14" y="24"/>
                      </a:cubicBezTo>
                      <a:cubicBezTo>
                        <a:pt x="14" y="24"/>
                        <a:pt x="14" y="24"/>
                        <a:pt x="14" y="24"/>
                      </a:cubicBezTo>
                      <a:moveTo>
                        <a:pt x="18" y="24"/>
                      </a:moveTo>
                      <a:cubicBezTo>
                        <a:pt x="18" y="24"/>
                        <a:pt x="18" y="24"/>
                        <a:pt x="18" y="24"/>
                      </a:cubicBezTo>
                      <a:cubicBezTo>
                        <a:pt x="18" y="24"/>
                        <a:pt x="19" y="24"/>
                        <a:pt x="19" y="24"/>
                      </a:cubicBezTo>
                      <a:cubicBezTo>
                        <a:pt x="19" y="24"/>
                        <a:pt x="19" y="24"/>
                        <a:pt x="19" y="24"/>
                      </a:cubicBezTo>
                      <a:cubicBezTo>
                        <a:pt x="19" y="24"/>
                        <a:pt x="18" y="24"/>
                        <a:pt x="18" y="24"/>
                      </a:cubicBezTo>
                      <a:moveTo>
                        <a:pt x="18" y="24"/>
                      </a:move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moveTo>
                        <a:pt x="10" y="24"/>
                      </a:move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moveTo>
                        <a:pt x="11" y="24"/>
                      </a:move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moveTo>
                        <a:pt x="12" y="23"/>
                      </a:moveTo>
                      <a:cubicBezTo>
                        <a:pt x="12" y="24"/>
                        <a:pt x="12" y="24"/>
                        <a:pt x="12" y="24"/>
                      </a:cubicBezTo>
                      <a:cubicBezTo>
                        <a:pt x="12" y="24"/>
                        <a:pt x="13" y="24"/>
                        <a:pt x="13" y="24"/>
                      </a:cubicBezTo>
                      <a:cubicBezTo>
                        <a:pt x="13" y="24"/>
                        <a:pt x="13" y="24"/>
                        <a:pt x="13" y="24"/>
                      </a:cubicBezTo>
                      <a:cubicBezTo>
                        <a:pt x="13" y="24"/>
                        <a:pt x="12" y="24"/>
                        <a:pt x="12" y="23"/>
                      </a:cubicBezTo>
                      <a:moveTo>
                        <a:pt x="12" y="23"/>
                      </a:move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moveTo>
                        <a:pt x="21" y="23"/>
                      </a:moveTo>
                      <a:cubicBezTo>
                        <a:pt x="21" y="24"/>
                        <a:pt x="21" y="25"/>
                        <a:pt x="20" y="25"/>
                      </a:cubicBezTo>
                      <a:cubicBezTo>
                        <a:pt x="20" y="25"/>
                        <a:pt x="20" y="25"/>
                        <a:pt x="20" y="25"/>
                      </a:cubicBezTo>
                      <a:cubicBezTo>
                        <a:pt x="20" y="25"/>
                        <a:pt x="20" y="25"/>
                        <a:pt x="20" y="25"/>
                      </a:cubicBezTo>
                      <a:cubicBezTo>
                        <a:pt x="21" y="25"/>
                        <a:pt x="21" y="24"/>
                        <a:pt x="21" y="23"/>
                      </a:cubicBezTo>
                      <a:cubicBezTo>
                        <a:pt x="21" y="23"/>
                        <a:pt x="21" y="23"/>
                        <a:pt x="21" y="23"/>
                      </a:cubicBezTo>
                      <a:moveTo>
                        <a:pt x="8" y="23"/>
                      </a:moveTo>
                      <a:cubicBezTo>
                        <a:pt x="8" y="23"/>
                        <a:pt x="8" y="23"/>
                        <a:pt x="8" y="23"/>
                      </a:cubicBezTo>
                      <a:cubicBezTo>
                        <a:pt x="8" y="23"/>
                        <a:pt x="8" y="23"/>
                        <a:pt x="8" y="23"/>
                      </a:cubicBezTo>
                      <a:cubicBezTo>
                        <a:pt x="9" y="23"/>
                        <a:pt x="10" y="24"/>
                        <a:pt x="10" y="24"/>
                      </a:cubicBezTo>
                      <a:cubicBezTo>
                        <a:pt x="10" y="24"/>
                        <a:pt x="10" y="24"/>
                        <a:pt x="10" y="24"/>
                      </a:cubicBezTo>
                      <a:cubicBezTo>
                        <a:pt x="10" y="24"/>
                        <a:pt x="9" y="23"/>
                        <a:pt x="8" y="23"/>
                      </a:cubicBezTo>
                      <a:cubicBezTo>
                        <a:pt x="8" y="23"/>
                        <a:pt x="8" y="23"/>
                        <a:pt x="8" y="23"/>
                      </a:cubicBezTo>
                      <a:moveTo>
                        <a:pt x="23" y="23"/>
                      </a:move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moveTo>
                        <a:pt x="23" y="23"/>
                      </a:moveTo>
                      <a:cubicBezTo>
                        <a:pt x="23" y="23"/>
                        <a:pt x="23" y="23"/>
                        <a:pt x="23" y="23"/>
                      </a:cubicBezTo>
                      <a:cubicBezTo>
                        <a:pt x="23" y="23"/>
                        <a:pt x="23" y="23"/>
                        <a:pt x="23" y="23"/>
                      </a:cubicBezTo>
                      <a:cubicBezTo>
                        <a:pt x="23" y="23"/>
                        <a:pt x="23" y="23"/>
                        <a:pt x="23" y="23"/>
                      </a:cubicBezTo>
                      <a:cubicBezTo>
                        <a:pt x="23" y="23"/>
                        <a:pt x="23" y="23"/>
                        <a:pt x="23" y="23"/>
                      </a:cubicBezTo>
                      <a:moveTo>
                        <a:pt x="22" y="23"/>
                      </a:moveTo>
                      <a:cubicBezTo>
                        <a:pt x="22" y="23"/>
                        <a:pt x="22" y="23"/>
                        <a:pt x="22" y="23"/>
                      </a:cubicBezTo>
                      <a:cubicBezTo>
                        <a:pt x="22" y="23"/>
                        <a:pt x="23" y="23"/>
                        <a:pt x="23" y="23"/>
                      </a:cubicBezTo>
                      <a:cubicBezTo>
                        <a:pt x="23" y="23"/>
                        <a:pt x="23" y="23"/>
                        <a:pt x="23" y="23"/>
                      </a:cubicBezTo>
                      <a:cubicBezTo>
                        <a:pt x="23" y="23"/>
                        <a:pt x="22" y="23"/>
                        <a:pt x="22" y="23"/>
                      </a:cubicBezTo>
                      <a:moveTo>
                        <a:pt x="22" y="23"/>
                      </a:move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moveTo>
                        <a:pt x="6" y="22"/>
                      </a:moveTo>
                      <a:cubicBezTo>
                        <a:pt x="6" y="22"/>
                        <a:pt x="6" y="22"/>
                        <a:pt x="6" y="22"/>
                      </a:cubicBezTo>
                      <a:cubicBezTo>
                        <a:pt x="6" y="22"/>
                        <a:pt x="6" y="22"/>
                        <a:pt x="6" y="22"/>
                      </a:cubicBezTo>
                      <a:cubicBezTo>
                        <a:pt x="6" y="22"/>
                        <a:pt x="6" y="22"/>
                        <a:pt x="6" y="22"/>
                      </a:cubicBezTo>
                      <a:cubicBezTo>
                        <a:pt x="6" y="22"/>
                        <a:pt x="6" y="22"/>
                        <a:pt x="6" y="22"/>
                      </a:cubicBezTo>
                      <a:moveTo>
                        <a:pt x="6" y="22"/>
                      </a:move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moveTo>
                        <a:pt x="7" y="22"/>
                      </a:move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moveTo>
                        <a:pt x="7" y="22"/>
                      </a:moveTo>
                      <a:cubicBezTo>
                        <a:pt x="7" y="22"/>
                        <a:pt x="7" y="22"/>
                        <a:pt x="7" y="22"/>
                      </a:cubicBezTo>
                      <a:cubicBezTo>
                        <a:pt x="7" y="22"/>
                        <a:pt x="8" y="22"/>
                        <a:pt x="8" y="23"/>
                      </a:cubicBezTo>
                      <a:cubicBezTo>
                        <a:pt x="8" y="23"/>
                        <a:pt x="8" y="23"/>
                        <a:pt x="8" y="23"/>
                      </a:cubicBezTo>
                      <a:cubicBezTo>
                        <a:pt x="8" y="22"/>
                        <a:pt x="7" y="22"/>
                        <a:pt x="7" y="22"/>
                      </a:cubicBezTo>
                      <a:moveTo>
                        <a:pt x="7" y="22"/>
                      </a:move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moveTo>
                        <a:pt x="2" y="18"/>
                      </a:moveTo>
                      <a:cubicBezTo>
                        <a:pt x="2" y="18"/>
                        <a:pt x="2" y="18"/>
                        <a:pt x="2" y="18"/>
                      </a:cubicBezTo>
                      <a:cubicBezTo>
                        <a:pt x="2" y="18"/>
                        <a:pt x="2" y="18"/>
                        <a:pt x="2" y="18"/>
                      </a:cubicBezTo>
                      <a:cubicBezTo>
                        <a:pt x="2" y="18"/>
                        <a:pt x="2" y="18"/>
                        <a:pt x="2" y="18"/>
                      </a:cubicBezTo>
                      <a:moveTo>
                        <a:pt x="2" y="18"/>
                      </a:moveTo>
                      <a:cubicBezTo>
                        <a:pt x="2" y="18"/>
                        <a:pt x="2" y="18"/>
                        <a:pt x="2" y="18"/>
                      </a:cubicBezTo>
                      <a:cubicBezTo>
                        <a:pt x="2" y="18"/>
                        <a:pt x="2" y="18"/>
                        <a:pt x="2" y="18"/>
                      </a:cubicBezTo>
                      <a:cubicBezTo>
                        <a:pt x="2" y="18"/>
                        <a:pt x="2" y="18"/>
                        <a:pt x="2" y="18"/>
                      </a:cubicBezTo>
                      <a:cubicBezTo>
                        <a:pt x="2" y="18"/>
                        <a:pt x="2" y="18"/>
                        <a:pt x="2" y="18"/>
                      </a:cubicBezTo>
                      <a:moveTo>
                        <a:pt x="2" y="18"/>
                      </a:moveTo>
                      <a:cubicBezTo>
                        <a:pt x="2" y="18"/>
                        <a:pt x="2" y="18"/>
                        <a:pt x="2" y="18"/>
                      </a:cubicBezTo>
                      <a:cubicBezTo>
                        <a:pt x="2" y="18"/>
                        <a:pt x="2" y="18"/>
                        <a:pt x="2" y="18"/>
                      </a:cubicBezTo>
                      <a:cubicBezTo>
                        <a:pt x="2" y="18"/>
                        <a:pt x="2" y="18"/>
                        <a:pt x="2" y="18"/>
                      </a:cubicBezTo>
                      <a:cubicBezTo>
                        <a:pt x="3" y="18"/>
                        <a:pt x="4" y="19"/>
                        <a:pt x="4" y="20"/>
                      </a:cubicBezTo>
                      <a:cubicBezTo>
                        <a:pt x="4" y="20"/>
                        <a:pt x="4" y="20"/>
                        <a:pt x="4" y="20"/>
                      </a:cubicBezTo>
                      <a:cubicBezTo>
                        <a:pt x="4" y="20"/>
                        <a:pt x="4" y="20"/>
                        <a:pt x="4" y="20"/>
                      </a:cubicBezTo>
                      <a:cubicBezTo>
                        <a:pt x="4" y="20"/>
                        <a:pt x="4" y="20"/>
                        <a:pt x="4" y="20"/>
                      </a:cubicBezTo>
                      <a:cubicBezTo>
                        <a:pt x="4" y="19"/>
                        <a:pt x="3" y="18"/>
                        <a:pt x="2" y="18"/>
                      </a:cubicBezTo>
                      <a:moveTo>
                        <a:pt x="0" y="15"/>
                      </a:moveTo>
                      <a:cubicBezTo>
                        <a:pt x="0" y="15"/>
                        <a:pt x="0" y="15"/>
                        <a:pt x="0" y="15"/>
                      </a:cubicBezTo>
                      <a:cubicBezTo>
                        <a:pt x="0" y="15"/>
                        <a:pt x="0" y="15"/>
                        <a:pt x="0" y="15"/>
                      </a:cubicBezTo>
                      <a:cubicBezTo>
                        <a:pt x="0" y="15"/>
                        <a:pt x="0" y="15"/>
                        <a:pt x="0" y="15"/>
                      </a:cubicBezTo>
                      <a:moveTo>
                        <a:pt x="0" y="15"/>
                      </a:moveTo>
                      <a:cubicBezTo>
                        <a:pt x="1" y="16"/>
                        <a:pt x="1" y="18"/>
                        <a:pt x="2" y="18"/>
                      </a:cubicBezTo>
                      <a:cubicBezTo>
                        <a:pt x="1" y="18"/>
                        <a:pt x="1" y="16"/>
                        <a:pt x="0" y="15"/>
                      </a:cubicBezTo>
                      <a:moveTo>
                        <a:pt x="0" y="14"/>
                      </a:moveTo>
                      <a:cubicBezTo>
                        <a:pt x="0" y="14"/>
                        <a:pt x="0" y="14"/>
                        <a:pt x="0" y="14"/>
                      </a:cubicBezTo>
                      <a:cubicBezTo>
                        <a:pt x="0" y="14"/>
                        <a:pt x="0" y="14"/>
                        <a:pt x="0" y="14"/>
                      </a:cubicBezTo>
                      <a:cubicBezTo>
                        <a:pt x="0" y="14"/>
                        <a:pt x="0" y="15"/>
                        <a:pt x="0" y="15"/>
                      </a:cubicBezTo>
                      <a:cubicBezTo>
                        <a:pt x="0" y="15"/>
                        <a:pt x="0" y="14"/>
                        <a:pt x="0" y="14"/>
                      </a:cubicBezTo>
                      <a:cubicBezTo>
                        <a:pt x="0" y="14"/>
                        <a:pt x="0" y="14"/>
                        <a:pt x="0" y="14"/>
                      </a:cubicBezTo>
                      <a:moveTo>
                        <a:pt x="1" y="14"/>
                      </a:moveTo>
                      <a:cubicBezTo>
                        <a:pt x="1" y="14"/>
                        <a:pt x="1" y="14"/>
                        <a:pt x="1" y="14"/>
                      </a:cubicBezTo>
                      <a:cubicBezTo>
                        <a:pt x="1" y="14"/>
                        <a:pt x="1" y="14"/>
                        <a:pt x="1" y="14"/>
                      </a:cubicBezTo>
                      <a:moveTo>
                        <a:pt x="32" y="0"/>
                      </a:moveTo>
                      <a:cubicBezTo>
                        <a:pt x="32" y="0"/>
                        <a:pt x="32" y="0"/>
                        <a:pt x="32" y="1"/>
                      </a:cubicBezTo>
                      <a:cubicBezTo>
                        <a:pt x="32" y="0"/>
                        <a:pt x="32" y="0"/>
                        <a:pt x="3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89" name="Freeform 11970">
                  <a:extLst>
                    <a:ext uri="{FF2B5EF4-FFF2-40B4-BE49-F238E27FC236}">
                      <a16:creationId xmlns:a16="http://schemas.microsoft.com/office/drawing/2014/main" id="{877DD536-8ADB-809D-EFC1-BDE62A710134}"/>
                    </a:ext>
                  </a:extLst>
                </p:cNvPr>
                <p:cNvSpPr>
                  <a:spLocks/>
                </p:cNvSpPr>
                <p:nvPr/>
              </p:nvSpPr>
              <p:spPr bwMode="auto">
                <a:xfrm>
                  <a:off x="4428" y="2019"/>
                  <a:ext cx="27" cy="22"/>
                </a:xfrm>
                <a:custGeom>
                  <a:avLst/>
                  <a:gdLst>
                    <a:gd name="T0" fmla="*/ 14 w 33"/>
                    <a:gd name="T1" fmla="*/ 3 h 26"/>
                    <a:gd name="T2" fmla="*/ 11 w 33"/>
                    <a:gd name="T3" fmla="*/ 8 h 26"/>
                    <a:gd name="T4" fmla="*/ 10 w 33"/>
                    <a:gd name="T5" fmla="*/ 10 h 26"/>
                    <a:gd name="T6" fmla="*/ 9 w 33"/>
                    <a:gd name="T7" fmla="*/ 12 h 26"/>
                    <a:gd name="T8" fmla="*/ 7 w 33"/>
                    <a:gd name="T9" fmla="*/ 11 h 26"/>
                    <a:gd name="T10" fmla="*/ 5 w 33"/>
                    <a:gd name="T11" fmla="*/ 10 h 26"/>
                    <a:gd name="T12" fmla="*/ 4 w 33"/>
                    <a:gd name="T13" fmla="*/ 10 h 26"/>
                    <a:gd name="T14" fmla="*/ 2 w 33"/>
                    <a:gd name="T15" fmla="*/ 10 h 26"/>
                    <a:gd name="T16" fmla="*/ 1 w 33"/>
                    <a:gd name="T17" fmla="*/ 8 h 26"/>
                    <a:gd name="T18" fmla="*/ 1 w 33"/>
                    <a:gd name="T19" fmla="*/ 8 h 26"/>
                    <a:gd name="T20" fmla="*/ 0 w 33"/>
                    <a:gd name="T21" fmla="*/ 8 h 26"/>
                    <a:gd name="T22" fmla="*/ 0 w 33"/>
                    <a:gd name="T23" fmla="*/ 8 h 26"/>
                    <a:gd name="T24" fmla="*/ 2 w 33"/>
                    <a:gd name="T25" fmla="*/ 10 h 26"/>
                    <a:gd name="T26" fmla="*/ 2 w 33"/>
                    <a:gd name="T27" fmla="*/ 10 h 26"/>
                    <a:gd name="T28" fmla="*/ 2 w 33"/>
                    <a:gd name="T29" fmla="*/ 10 h 26"/>
                    <a:gd name="T30" fmla="*/ 2 w 33"/>
                    <a:gd name="T31" fmla="*/ 11 h 26"/>
                    <a:gd name="T32" fmla="*/ 2 w 33"/>
                    <a:gd name="T33" fmla="*/ 12 h 26"/>
                    <a:gd name="T34" fmla="*/ 2 w 33"/>
                    <a:gd name="T35" fmla="*/ 12 h 26"/>
                    <a:gd name="T36" fmla="*/ 3 w 33"/>
                    <a:gd name="T37" fmla="*/ 12 h 26"/>
                    <a:gd name="T38" fmla="*/ 3 w 33"/>
                    <a:gd name="T39" fmla="*/ 12 h 26"/>
                    <a:gd name="T40" fmla="*/ 4 w 33"/>
                    <a:gd name="T41" fmla="*/ 12 h 26"/>
                    <a:gd name="T42" fmla="*/ 5 w 33"/>
                    <a:gd name="T43" fmla="*/ 13 h 26"/>
                    <a:gd name="T44" fmla="*/ 5 w 33"/>
                    <a:gd name="T45" fmla="*/ 13 h 26"/>
                    <a:gd name="T46" fmla="*/ 6 w 33"/>
                    <a:gd name="T47" fmla="*/ 12 h 26"/>
                    <a:gd name="T48" fmla="*/ 6 w 33"/>
                    <a:gd name="T49" fmla="*/ 12 h 26"/>
                    <a:gd name="T50" fmla="*/ 6 w 33"/>
                    <a:gd name="T51" fmla="*/ 13 h 26"/>
                    <a:gd name="T52" fmla="*/ 7 w 33"/>
                    <a:gd name="T53" fmla="*/ 14 h 26"/>
                    <a:gd name="T54" fmla="*/ 7 w 33"/>
                    <a:gd name="T55" fmla="*/ 14 h 26"/>
                    <a:gd name="T56" fmla="*/ 7 w 33"/>
                    <a:gd name="T57" fmla="*/ 13 h 26"/>
                    <a:gd name="T58" fmla="*/ 7 w 33"/>
                    <a:gd name="T59" fmla="*/ 13 h 26"/>
                    <a:gd name="T60" fmla="*/ 8 w 33"/>
                    <a:gd name="T61" fmla="*/ 13 h 26"/>
                    <a:gd name="T62" fmla="*/ 9 w 33"/>
                    <a:gd name="T63" fmla="*/ 13 h 26"/>
                    <a:gd name="T64" fmla="*/ 9 w 33"/>
                    <a:gd name="T65" fmla="*/ 13 h 26"/>
                    <a:gd name="T66" fmla="*/ 9 w 33"/>
                    <a:gd name="T67" fmla="*/ 14 h 26"/>
                    <a:gd name="T68" fmla="*/ 9 w 33"/>
                    <a:gd name="T69" fmla="*/ 12 h 26"/>
                    <a:gd name="T70" fmla="*/ 10 w 33"/>
                    <a:gd name="T71" fmla="*/ 12 h 26"/>
                    <a:gd name="T72" fmla="*/ 11 w 33"/>
                    <a:gd name="T73" fmla="*/ 12 h 26"/>
                    <a:gd name="T74" fmla="*/ 11 w 33"/>
                    <a:gd name="T75" fmla="*/ 12 h 26"/>
                    <a:gd name="T76" fmla="*/ 11 w 33"/>
                    <a:gd name="T77" fmla="*/ 12 h 26"/>
                    <a:gd name="T78" fmla="*/ 12 w 33"/>
                    <a:gd name="T79" fmla="*/ 10 h 26"/>
                    <a:gd name="T80" fmla="*/ 13 w 33"/>
                    <a:gd name="T81" fmla="*/ 8 h 26"/>
                    <a:gd name="T82" fmla="*/ 13 w 33"/>
                    <a:gd name="T83" fmla="*/ 6 h 26"/>
                    <a:gd name="T84" fmla="*/ 14 w 33"/>
                    <a:gd name="T85" fmla="*/ 3 h 26"/>
                    <a:gd name="T86" fmla="*/ 14 w 33"/>
                    <a:gd name="T87" fmla="*/ 2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3" h="26">
                      <a:moveTo>
                        <a:pt x="32" y="0"/>
                      </a:moveTo>
                      <a:cubicBezTo>
                        <a:pt x="32" y="0"/>
                        <a:pt x="32" y="0"/>
                        <a:pt x="32" y="0"/>
                      </a:cubicBezTo>
                      <a:cubicBezTo>
                        <a:pt x="32" y="1"/>
                        <a:pt x="31" y="2"/>
                        <a:pt x="32" y="3"/>
                      </a:cubicBezTo>
                      <a:cubicBezTo>
                        <a:pt x="33" y="5"/>
                        <a:pt x="31" y="7"/>
                        <a:pt x="31" y="8"/>
                      </a:cubicBezTo>
                      <a:cubicBezTo>
                        <a:pt x="31" y="11"/>
                        <a:pt x="29" y="11"/>
                        <a:pt x="29" y="13"/>
                      </a:cubicBezTo>
                      <a:cubicBezTo>
                        <a:pt x="29" y="15"/>
                        <a:pt x="26" y="15"/>
                        <a:pt x="26" y="16"/>
                      </a:cubicBezTo>
                      <a:cubicBezTo>
                        <a:pt x="27" y="19"/>
                        <a:pt x="24" y="17"/>
                        <a:pt x="24" y="19"/>
                      </a:cubicBezTo>
                      <a:cubicBezTo>
                        <a:pt x="24" y="20"/>
                        <a:pt x="23" y="20"/>
                        <a:pt x="22" y="20"/>
                      </a:cubicBezTo>
                      <a:cubicBezTo>
                        <a:pt x="22" y="20"/>
                        <a:pt x="22" y="20"/>
                        <a:pt x="22" y="20"/>
                      </a:cubicBezTo>
                      <a:cubicBezTo>
                        <a:pt x="22" y="20"/>
                        <a:pt x="22" y="20"/>
                        <a:pt x="22" y="20"/>
                      </a:cubicBezTo>
                      <a:cubicBezTo>
                        <a:pt x="21" y="20"/>
                        <a:pt x="21" y="20"/>
                        <a:pt x="21" y="20"/>
                      </a:cubicBezTo>
                      <a:cubicBezTo>
                        <a:pt x="21" y="21"/>
                        <a:pt x="20" y="22"/>
                        <a:pt x="20" y="22"/>
                      </a:cubicBezTo>
                      <a:cubicBezTo>
                        <a:pt x="19" y="22"/>
                        <a:pt x="19" y="22"/>
                        <a:pt x="19" y="21"/>
                      </a:cubicBezTo>
                      <a:cubicBezTo>
                        <a:pt x="18" y="21"/>
                        <a:pt x="18" y="21"/>
                        <a:pt x="17" y="21"/>
                      </a:cubicBezTo>
                      <a:cubicBezTo>
                        <a:pt x="17" y="21"/>
                        <a:pt x="17" y="21"/>
                        <a:pt x="17" y="21"/>
                      </a:cubicBezTo>
                      <a:cubicBezTo>
                        <a:pt x="16" y="22"/>
                        <a:pt x="16" y="22"/>
                        <a:pt x="15" y="22"/>
                      </a:cubicBezTo>
                      <a:cubicBezTo>
                        <a:pt x="15" y="22"/>
                        <a:pt x="14" y="22"/>
                        <a:pt x="13" y="21"/>
                      </a:cubicBezTo>
                      <a:cubicBezTo>
                        <a:pt x="12" y="21"/>
                        <a:pt x="12" y="20"/>
                        <a:pt x="11" y="20"/>
                      </a:cubicBezTo>
                      <a:cubicBezTo>
                        <a:pt x="11" y="20"/>
                        <a:pt x="11" y="21"/>
                        <a:pt x="10" y="21"/>
                      </a:cubicBezTo>
                      <a:cubicBezTo>
                        <a:pt x="10" y="21"/>
                        <a:pt x="10" y="21"/>
                        <a:pt x="10" y="21"/>
                      </a:cubicBezTo>
                      <a:cubicBezTo>
                        <a:pt x="9" y="21"/>
                        <a:pt x="8" y="20"/>
                        <a:pt x="8" y="20"/>
                      </a:cubicBezTo>
                      <a:cubicBezTo>
                        <a:pt x="7" y="19"/>
                        <a:pt x="7" y="19"/>
                        <a:pt x="6" y="19"/>
                      </a:cubicBezTo>
                      <a:cubicBezTo>
                        <a:pt x="6" y="19"/>
                        <a:pt x="6" y="19"/>
                        <a:pt x="6" y="19"/>
                      </a:cubicBezTo>
                      <a:cubicBezTo>
                        <a:pt x="6" y="19"/>
                        <a:pt x="6" y="19"/>
                        <a:pt x="6" y="19"/>
                      </a:cubicBezTo>
                      <a:cubicBezTo>
                        <a:pt x="4" y="19"/>
                        <a:pt x="4" y="16"/>
                        <a:pt x="3" y="15"/>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0" y="16"/>
                        <a:pt x="0" y="16"/>
                      </a:cubicBezTo>
                      <a:cubicBezTo>
                        <a:pt x="0" y="16"/>
                        <a:pt x="0" y="16"/>
                        <a:pt x="0" y="16"/>
                      </a:cubicBezTo>
                      <a:cubicBezTo>
                        <a:pt x="0" y="16"/>
                        <a:pt x="0" y="16"/>
                        <a:pt x="0" y="16"/>
                      </a:cubicBezTo>
                      <a:cubicBezTo>
                        <a:pt x="0" y="16"/>
                        <a:pt x="0" y="16"/>
                        <a:pt x="0" y="16"/>
                      </a:cubicBezTo>
                      <a:cubicBezTo>
                        <a:pt x="0" y="16"/>
                        <a:pt x="0" y="15"/>
                        <a:pt x="0" y="15"/>
                      </a:cubicBezTo>
                      <a:cubicBezTo>
                        <a:pt x="0" y="15"/>
                        <a:pt x="0" y="15"/>
                        <a:pt x="0" y="15"/>
                      </a:cubicBezTo>
                      <a:cubicBezTo>
                        <a:pt x="0" y="15"/>
                        <a:pt x="0" y="15"/>
                        <a:pt x="0" y="16"/>
                      </a:cubicBezTo>
                      <a:cubicBezTo>
                        <a:pt x="1" y="17"/>
                        <a:pt x="1"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4" y="20"/>
                        <a:pt x="4" y="21"/>
                      </a:cubicBezTo>
                      <a:cubicBezTo>
                        <a:pt x="4" y="21"/>
                        <a:pt x="4" y="21"/>
                        <a:pt x="4" y="21"/>
                      </a:cubicBezTo>
                      <a:cubicBezTo>
                        <a:pt x="5" y="22"/>
                        <a:pt x="5"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8" y="23"/>
                        <a:pt x="8" y="24"/>
                      </a:cubicBezTo>
                      <a:cubicBezTo>
                        <a:pt x="8" y="24"/>
                        <a:pt x="8" y="24"/>
                        <a:pt x="8" y="24"/>
                      </a:cubicBezTo>
                      <a:cubicBezTo>
                        <a:pt x="8" y="24"/>
                        <a:pt x="8" y="24"/>
                        <a:pt x="8" y="24"/>
                      </a:cubicBezTo>
                      <a:cubicBezTo>
                        <a:pt x="9" y="24"/>
                        <a:pt x="10" y="25"/>
                        <a:pt x="10" y="25"/>
                      </a:cubicBezTo>
                      <a:cubicBezTo>
                        <a:pt x="10" y="25"/>
                        <a:pt x="10" y="25"/>
                        <a:pt x="10" y="25"/>
                      </a:cubicBezTo>
                      <a:cubicBezTo>
                        <a:pt x="10" y="25"/>
                        <a:pt x="10" y="25"/>
                        <a:pt x="10" y="25"/>
                      </a:cubicBezTo>
                      <a:cubicBezTo>
                        <a:pt x="10" y="25"/>
                        <a:pt x="10" y="25"/>
                        <a:pt x="10" y="25"/>
                      </a:cubicBezTo>
                      <a:cubicBezTo>
                        <a:pt x="10" y="25"/>
                        <a:pt x="11" y="25"/>
                        <a:pt x="11" y="25"/>
                      </a:cubicBezTo>
                      <a:cubicBezTo>
                        <a:pt x="11" y="25"/>
                        <a:pt x="11" y="25"/>
                        <a:pt x="11" y="25"/>
                      </a:cubicBezTo>
                      <a:cubicBezTo>
                        <a:pt x="11" y="25"/>
                        <a:pt x="11" y="25"/>
                        <a:pt x="11" y="25"/>
                      </a:cubicBezTo>
                      <a:cubicBezTo>
                        <a:pt x="11" y="25"/>
                        <a:pt x="11" y="25"/>
                        <a:pt x="12" y="24"/>
                      </a:cubicBezTo>
                      <a:cubicBezTo>
                        <a:pt x="12" y="24"/>
                        <a:pt x="12" y="24"/>
                        <a:pt x="12" y="24"/>
                      </a:cubicBezTo>
                      <a:cubicBezTo>
                        <a:pt x="12" y="24"/>
                        <a:pt x="12" y="24"/>
                        <a:pt x="12" y="24"/>
                      </a:cubicBezTo>
                      <a:cubicBezTo>
                        <a:pt x="12" y="24"/>
                        <a:pt x="12" y="24"/>
                        <a:pt x="12" y="24"/>
                      </a:cubicBezTo>
                      <a:cubicBezTo>
                        <a:pt x="12" y="25"/>
                        <a:pt x="13" y="25"/>
                        <a:pt x="13" y="25"/>
                      </a:cubicBezTo>
                      <a:cubicBezTo>
                        <a:pt x="13" y="25"/>
                        <a:pt x="14" y="25"/>
                        <a:pt x="14" y="25"/>
                      </a:cubicBezTo>
                      <a:cubicBezTo>
                        <a:pt x="14" y="25"/>
                        <a:pt x="14" y="25"/>
                        <a:pt x="14" y="25"/>
                      </a:cubicBezTo>
                      <a:cubicBezTo>
                        <a:pt x="14" y="25"/>
                        <a:pt x="14" y="25"/>
                        <a:pt x="14" y="25"/>
                      </a:cubicBezTo>
                      <a:cubicBezTo>
                        <a:pt x="14" y="25"/>
                        <a:pt x="14" y="25"/>
                        <a:pt x="14" y="25"/>
                      </a:cubicBezTo>
                      <a:cubicBezTo>
                        <a:pt x="15" y="26"/>
                        <a:pt x="15" y="26"/>
                        <a:pt x="16" y="26"/>
                      </a:cubicBezTo>
                      <a:cubicBezTo>
                        <a:pt x="16" y="26"/>
                        <a:pt x="16" y="26"/>
                        <a:pt x="16" y="26"/>
                      </a:cubicBezTo>
                      <a:cubicBezTo>
                        <a:pt x="16" y="26"/>
                        <a:pt x="16" y="26"/>
                        <a:pt x="16" y="26"/>
                      </a:cubicBezTo>
                      <a:cubicBezTo>
                        <a:pt x="16" y="26"/>
                        <a:pt x="16" y="26"/>
                        <a:pt x="16" y="26"/>
                      </a:cubicBezTo>
                      <a:cubicBezTo>
                        <a:pt x="16" y="26"/>
                        <a:pt x="17" y="26"/>
                        <a:pt x="17" y="26"/>
                      </a:cubicBezTo>
                      <a:cubicBezTo>
                        <a:pt x="17" y="26"/>
                        <a:pt x="17" y="26"/>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8" y="25"/>
                        <a:pt x="18" y="25"/>
                      </a:cubicBezTo>
                      <a:cubicBezTo>
                        <a:pt x="18" y="25"/>
                        <a:pt x="18" y="25"/>
                        <a:pt x="18" y="25"/>
                      </a:cubicBezTo>
                      <a:cubicBezTo>
                        <a:pt x="18" y="25"/>
                        <a:pt x="18" y="25"/>
                        <a:pt x="18" y="25"/>
                      </a:cubicBezTo>
                      <a:cubicBezTo>
                        <a:pt x="18" y="25"/>
                        <a:pt x="18" y="25"/>
                        <a:pt x="18" y="25"/>
                      </a:cubicBezTo>
                      <a:cubicBezTo>
                        <a:pt x="18"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6"/>
                        <a:pt x="20" y="26"/>
                        <a:pt x="20" y="26"/>
                      </a:cubicBezTo>
                      <a:cubicBezTo>
                        <a:pt x="20" y="26"/>
                        <a:pt x="20" y="26"/>
                        <a:pt x="20" y="26"/>
                      </a:cubicBezTo>
                      <a:cubicBezTo>
                        <a:pt x="21" y="26"/>
                        <a:pt x="21" y="25"/>
                        <a:pt x="21" y="24"/>
                      </a:cubicBezTo>
                      <a:cubicBezTo>
                        <a:pt x="21" y="24"/>
                        <a:pt x="21" y="24"/>
                        <a:pt x="21" y="24"/>
                      </a:cubicBezTo>
                      <a:cubicBezTo>
                        <a:pt x="21" y="24"/>
                        <a:pt x="22" y="24"/>
                        <a:pt x="22" y="24"/>
                      </a:cubicBezTo>
                      <a:cubicBezTo>
                        <a:pt x="22" y="24"/>
                        <a:pt x="22" y="24"/>
                        <a:pt x="22" y="24"/>
                      </a:cubicBezTo>
                      <a:cubicBezTo>
                        <a:pt x="22" y="24"/>
                        <a:pt x="22" y="24"/>
                        <a:pt x="22" y="24"/>
                      </a:cubicBezTo>
                      <a:cubicBezTo>
                        <a:pt x="22" y="24"/>
                        <a:pt x="22" y="24"/>
                        <a:pt x="22" y="24"/>
                      </a:cubicBezTo>
                      <a:cubicBezTo>
                        <a:pt x="22"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3"/>
                      </a:cubicBezTo>
                      <a:cubicBezTo>
                        <a:pt x="25" y="21"/>
                        <a:pt x="27" y="23"/>
                        <a:pt x="27" y="21"/>
                      </a:cubicBezTo>
                      <a:cubicBezTo>
                        <a:pt x="27" y="20"/>
                        <a:pt x="27" y="20"/>
                        <a:pt x="27" y="20"/>
                      </a:cubicBezTo>
                      <a:cubicBezTo>
                        <a:pt x="27" y="20"/>
                        <a:pt x="27" y="20"/>
                        <a:pt x="27" y="20"/>
                      </a:cubicBezTo>
                      <a:cubicBezTo>
                        <a:pt x="27" y="19"/>
                        <a:pt x="30" y="19"/>
                        <a:pt x="30" y="17"/>
                      </a:cubicBezTo>
                      <a:cubicBezTo>
                        <a:pt x="30" y="17"/>
                        <a:pt x="30" y="17"/>
                        <a:pt x="30" y="17"/>
                      </a:cubicBezTo>
                      <a:cubicBezTo>
                        <a:pt x="30" y="17"/>
                        <a:pt x="30" y="17"/>
                        <a:pt x="30" y="17"/>
                      </a:cubicBezTo>
                      <a:cubicBezTo>
                        <a:pt x="30" y="15"/>
                        <a:pt x="32" y="15"/>
                        <a:pt x="32" y="13"/>
                      </a:cubicBezTo>
                      <a:cubicBezTo>
                        <a:pt x="32" y="13"/>
                        <a:pt x="31" y="13"/>
                        <a:pt x="31" y="12"/>
                      </a:cubicBezTo>
                      <a:cubicBezTo>
                        <a:pt x="31" y="12"/>
                        <a:pt x="31" y="12"/>
                        <a:pt x="31" y="12"/>
                      </a:cubicBezTo>
                      <a:cubicBezTo>
                        <a:pt x="31" y="11"/>
                        <a:pt x="33" y="10"/>
                        <a:pt x="33" y="9"/>
                      </a:cubicBezTo>
                      <a:cubicBezTo>
                        <a:pt x="33" y="8"/>
                        <a:pt x="33" y="8"/>
                        <a:pt x="32" y="7"/>
                      </a:cubicBezTo>
                      <a:cubicBezTo>
                        <a:pt x="32" y="7"/>
                        <a:pt x="32" y="7"/>
                        <a:pt x="32" y="6"/>
                      </a:cubicBezTo>
                      <a:cubicBezTo>
                        <a:pt x="32" y="5"/>
                        <a:pt x="32" y="4"/>
                        <a:pt x="32" y="3"/>
                      </a:cubicBezTo>
                      <a:cubicBezTo>
                        <a:pt x="32" y="3"/>
                        <a:pt x="32" y="2"/>
                        <a:pt x="32" y="2"/>
                      </a:cubicBezTo>
                      <a:cubicBezTo>
                        <a:pt x="32" y="2"/>
                        <a:pt x="32" y="2"/>
                        <a:pt x="32" y="2"/>
                      </a:cubicBezTo>
                      <a:cubicBezTo>
                        <a:pt x="32" y="1"/>
                        <a:pt x="32" y="1"/>
                        <a:pt x="32" y="1"/>
                      </a:cubicBezTo>
                      <a:cubicBezTo>
                        <a:pt x="32" y="1"/>
                        <a:pt x="32" y="0"/>
                        <a:pt x="32" y="0"/>
                      </a:cubicBezTo>
                    </a:path>
                  </a:pathLst>
                </a:custGeom>
                <a:solidFill>
                  <a:srgbClr val="A57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0" name="Freeform 11971">
                  <a:extLst>
                    <a:ext uri="{FF2B5EF4-FFF2-40B4-BE49-F238E27FC236}">
                      <a16:creationId xmlns:a16="http://schemas.microsoft.com/office/drawing/2014/main" id="{3CFB11C3-C84E-6961-92A3-2415CF8DF43C}"/>
                    </a:ext>
                  </a:extLst>
                </p:cNvPr>
                <p:cNvSpPr>
                  <a:spLocks/>
                </p:cNvSpPr>
                <p:nvPr/>
              </p:nvSpPr>
              <p:spPr bwMode="auto">
                <a:xfrm>
                  <a:off x="4443" y="2013"/>
                  <a:ext cx="1" cy="2"/>
                </a:xfrm>
                <a:custGeom>
                  <a:avLst/>
                  <a:gdLst>
                    <a:gd name="T0" fmla="*/ 1 w 2"/>
                    <a:gd name="T1" fmla="*/ 0 h 2"/>
                    <a:gd name="T2" fmla="*/ 0 w 2"/>
                    <a:gd name="T3" fmla="*/ 0 h 2"/>
                    <a:gd name="T4" fmla="*/ 1 w 2"/>
                    <a:gd name="T5" fmla="*/ 1 h 2"/>
                    <a:gd name="T6" fmla="*/ 1 w 2"/>
                    <a:gd name="T7" fmla="*/ 2 h 2"/>
                    <a:gd name="T8" fmla="*/ 1 w 2"/>
                    <a:gd name="T9" fmla="*/ 2 h 2"/>
                    <a:gd name="T10" fmla="*/ 1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0"/>
                      </a:moveTo>
                      <a:cubicBezTo>
                        <a:pt x="1" y="0"/>
                        <a:pt x="1" y="0"/>
                        <a:pt x="0" y="0"/>
                      </a:cubicBezTo>
                      <a:cubicBezTo>
                        <a:pt x="0" y="0"/>
                        <a:pt x="0" y="1"/>
                        <a:pt x="1" y="1"/>
                      </a:cubicBezTo>
                      <a:cubicBezTo>
                        <a:pt x="1" y="2"/>
                        <a:pt x="1" y="2"/>
                        <a:pt x="2" y="2"/>
                      </a:cubicBezTo>
                      <a:cubicBezTo>
                        <a:pt x="2" y="2"/>
                        <a:pt x="2" y="2"/>
                        <a:pt x="2" y="2"/>
                      </a:cubicBezTo>
                      <a:cubicBezTo>
                        <a:pt x="2" y="1"/>
                        <a:pt x="1" y="1"/>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1" name="Freeform 11972">
                  <a:extLst>
                    <a:ext uri="{FF2B5EF4-FFF2-40B4-BE49-F238E27FC236}">
                      <a16:creationId xmlns:a16="http://schemas.microsoft.com/office/drawing/2014/main" id="{FEF76A8E-F477-C9F9-55E3-FABEC8C76076}"/>
                    </a:ext>
                  </a:extLst>
                </p:cNvPr>
                <p:cNvSpPr>
                  <a:spLocks/>
                </p:cNvSpPr>
                <p:nvPr/>
              </p:nvSpPr>
              <p:spPr bwMode="auto">
                <a:xfrm>
                  <a:off x="4443" y="2013"/>
                  <a:ext cx="1" cy="1"/>
                </a:xfrm>
                <a:custGeom>
                  <a:avLst/>
                  <a:gdLst>
                    <a:gd name="T0" fmla="*/ 1 w 2"/>
                    <a:gd name="T1" fmla="*/ 0 h 1"/>
                    <a:gd name="T2" fmla="*/ 0 w 2"/>
                    <a:gd name="T3" fmla="*/ 1 h 1"/>
                    <a:gd name="T4" fmla="*/ 1 w 2"/>
                    <a:gd name="T5" fmla="*/ 1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1" y="0"/>
                        <a:pt x="0" y="0"/>
                        <a:pt x="0" y="1"/>
                      </a:cubicBezTo>
                      <a:cubicBezTo>
                        <a:pt x="1" y="1"/>
                        <a:pt x="1" y="1"/>
                        <a:pt x="1" y="1"/>
                      </a:cubicBezTo>
                      <a:cubicBezTo>
                        <a:pt x="1" y="1"/>
                        <a:pt x="1" y="0"/>
                        <a:pt x="2" y="0"/>
                      </a:cubicBezTo>
                      <a:cubicBezTo>
                        <a:pt x="2" y="0"/>
                        <a:pt x="2" y="0"/>
                        <a:pt x="2" y="0"/>
                      </a:cubicBezTo>
                    </a:path>
                  </a:pathLst>
                </a:custGeom>
                <a:solidFill>
                  <a:srgbClr val="B18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2" name="Freeform 11973">
                  <a:extLst>
                    <a:ext uri="{FF2B5EF4-FFF2-40B4-BE49-F238E27FC236}">
                      <a16:creationId xmlns:a16="http://schemas.microsoft.com/office/drawing/2014/main" id="{521EEDA8-4D6E-7550-C0C9-AF8D8D9F285B}"/>
                    </a:ext>
                  </a:extLst>
                </p:cNvPr>
                <p:cNvSpPr>
                  <a:spLocks/>
                </p:cNvSpPr>
                <p:nvPr/>
              </p:nvSpPr>
              <p:spPr bwMode="auto">
                <a:xfrm>
                  <a:off x="4439" y="2008"/>
                  <a:ext cx="3" cy="4"/>
                </a:xfrm>
                <a:custGeom>
                  <a:avLst/>
                  <a:gdLst>
                    <a:gd name="T0" fmla="*/ 1 w 3"/>
                    <a:gd name="T1" fmla="*/ 0 h 4"/>
                    <a:gd name="T2" fmla="*/ 1 w 3"/>
                    <a:gd name="T3" fmla="*/ 0 h 4"/>
                    <a:gd name="T4" fmla="*/ 0 w 3"/>
                    <a:gd name="T5" fmla="*/ 4 h 4"/>
                    <a:gd name="T6" fmla="*/ 0 w 3"/>
                    <a:gd name="T7" fmla="*/ 4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1" y="0"/>
                      </a:moveTo>
                      <a:cubicBezTo>
                        <a:pt x="1" y="0"/>
                        <a:pt x="1" y="0"/>
                        <a:pt x="1" y="0"/>
                      </a:cubicBezTo>
                      <a:cubicBezTo>
                        <a:pt x="1" y="1"/>
                        <a:pt x="0" y="3"/>
                        <a:pt x="0" y="4"/>
                      </a:cubicBezTo>
                      <a:cubicBezTo>
                        <a:pt x="0" y="4"/>
                        <a:pt x="0" y="4"/>
                        <a:pt x="0" y="4"/>
                      </a:cubicBezTo>
                      <a:cubicBezTo>
                        <a:pt x="1" y="4"/>
                        <a:pt x="3" y="1"/>
                        <a:pt x="1" y="0"/>
                      </a:cubicBezTo>
                    </a:path>
                  </a:pathLst>
                </a:custGeom>
                <a:solidFill>
                  <a:srgbClr val="B18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3" name="Freeform 11974">
                  <a:extLst>
                    <a:ext uri="{FF2B5EF4-FFF2-40B4-BE49-F238E27FC236}">
                      <a16:creationId xmlns:a16="http://schemas.microsoft.com/office/drawing/2014/main" id="{F5EC382D-C640-0F0C-36C4-3A455E2441D1}"/>
                    </a:ext>
                  </a:extLst>
                </p:cNvPr>
                <p:cNvSpPr>
                  <a:spLocks/>
                </p:cNvSpPr>
                <p:nvPr/>
              </p:nvSpPr>
              <p:spPr bwMode="auto">
                <a:xfrm>
                  <a:off x="4438" y="2016"/>
                  <a:ext cx="2" cy="3"/>
                </a:xfrm>
                <a:custGeom>
                  <a:avLst/>
                  <a:gdLst>
                    <a:gd name="T0" fmla="*/ 2 w 2"/>
                    <a:gd name="T1" fmla="*/ 0 h 4"/>
                    <a:gd name="T2" fmla="*/ 1 w 2"/>
                    <a:gd name="T3" fmla="*/ 0 h 4"/>
                    <a:gd name="T4" fmla="*/ 1 w 2"/>
                    <a:gd name="T5" fmla="*/ 2 h 4"/>
                    <a:gd name="T6" fmla="*/ 2 w 2"/>
                    <a:gd name="T7" fmla="*/ 1 h 4"/>
                    <a:gd name="T8" fmla="*/ 2 w 2"/>
                    <a:gd name="T9" fmla="*/ 1 h 4"/>
                    <a:gd name="T10" fmla="*/ 2 w 2"/>
                    <a:gd name="T11" fmla="*/ 0 h 4"/>
                    <a:gd name="T12" fmla="*/ 2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2" y="0"/>
                      </a:moveTo>
                      <a:cubicBezTo>
                        <a:pt x="1" y="0"/>
                        <a:pt x="1" y="0"/>
                        <a:pt x="1" y="0"/>
                      </a:cubicBezTo>
                      <a:cubicBezTo>
                        <a:pt x="0" y="1"/>
                        <a:pt x="0" y="3"/>
                        <a:pt x="1" y="4"/>
                      </a:cubicBezTo>
                      <a:cubicBezTo>
                        <a:pt x="1" y="3"/>
                        <a:pt x="1" y="1"/>
                        <a:pt x="2" y="1"/>
                      </a:cubicBezTo>
                      <a:cubicBezTo>
                        <a:pt x="2" y="1"/>
                        <a:pt x="2" y="1"/>
                        <a:pt x="2" y="1"/>
                      </a:cubicBezTo>
                      <a:cubicBezTo>
                        <a:pt x="2" y="0"/>
                        <a:pt x="2" y="0"/>
                        <a:pt x="2" y="0"/>
                      </a:cubicBezTo>
                      <a:cubicBezTo>
                        <a:pt x="2" y="0"/>
                        <a:pt x="2"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4" name="Freeform 11975">
                  <a:extLst>
                    <a:ext uri="{FF2B5EF4-FFF2-40B4-BE49-F238E27FC236}">
                      <a16:creationId xmlns:a16="http://schemas.microsoft.com/office/drawing/2014/main" id="{FC8F2E9B-4815-40C0-9512-F909C46E48EA}"/>
                    </a:ext>
                  </a:extLst>
                </p:cNvPr>
                <p:cNvSpPr>
                  <a:spLocks/>
                </p:cNvSpPr>
                <p:nvPr/>
              </p:nvSpPr>
              <p:spPr bwMode="auto">
                <a:xfrm>
                  <a:off x="4433" y="2010"/>
                  <a:ext cx="1" cy="1"/>
                </a:xfrm>
                <a:custGeom>
                  <a:avLst/>
                  <a:gdLst>
                    <a:gd name="T0" fmla="*/ 0 w 1"/>
                    <a:gd name="T1" fmla="*/ 0 h 1"/>
                    <a:gd name="T2" fmla="*/ 0 w 1"/>
                    <a:gd name="T3" fmla="*/ 0 h 1"/>
                    <a:gd name="T4" fmla="*/ 0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0"/>
                        <a:pt x="0" y="0"/>
                      </a:cubicBezTo>
                      <a:cubicBezTo>
                        <a:pt x="0" y="0"/>
                        <a:pt x="0" y="0"/>
                        <a:pt x="1" y="0"/>
                      </a:cubicBezTo>
                      <a:cubicBezTo>
                        <a:pt x="0" y="0"/>
                        <a:pt x="0" y="0"/>
                        <a:pt x="0" y="0"/>
                      </a:cubicBezTo>
                    </a:path>
                  </a:pathLst>
                </a:custGeom>
                <a:solidFill>
                  <a:srgbClr val="B18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5" name="Freeform 11976">
                  <a:extLst>
                    <a:ext uri="{FF2B5EF4-FFF2-40B4-BE49-F238E27FC236}">
                      <a16:creationId xmlns:a16="http://schemas.microsoft.com/office/drawing/2014/main" id="{DE7D3F79-B9D9-1543-6829-639E049ACFD7}"/>
                    </a:ext>
                  </a:extLst>
                </p:cNvPr>
                <p:cNvSpPr>
                  <a:spLocks/>
                </p:cNvSpPr>
                <p:nvPr/>
              </p:nvSpPr>
              <p:spPr bwMode="auto">
                <a:xfrm>
                  <a:off x="4433" y="2013"/>
                  <a:ext cx="1" cy="2"/>
                </a:xfrm>
                <a:custGeom>
                  <a:avLst/>
                  <a:gdLst>
                    <a:gd name="T0" fmla="*/ 1 w 1"/>
                    <a:gd name="T1" fmla="*/ 0 h 2"/>
                    <a:gd name="T2" fmla="*/ 0 w 1"/>
                    <a:gd name="T3" fmla="*/ 0 h 2"/>
                    <a:gd name="T4" fmla="*/ 0 w 1"/>
                    <a:gd name="T5" fmla="*/ 2 h 2"/>
                    <a:gd name="T6" fmla="*/ 0 w 1"/>
                    <a:gd name="T7" fmla="*/ 2 h 2"/>
                    <a:gd name="T8" fmla="*/ 1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0"/>
                      </a:moveTo>
                      <a:cubicBezTo>
                        <a:pt x="1" y="0"/>
                        <a:pt x="1" y="0"/>
                        <a:pt x="0" y="0"/>
                      </a:cubicBezTo>
                      <a:cubicBezTo>
                        <a:pt x="0" y="1"/>
                        <a:pt x="0" y="1"/>
                        <a:pt x="0" y="2"/>
                      </a:cubicBezTo>
                      <a:cubicBezTo>
                        <a:pt x="0" y="2"/>
                        <a:pt x="0" y="2"/>
                        <a:pt x="0" y="2"/>
                      </a:cubicBezTo>
                      <a:cubicBezTo>
                        <a:pt x="1" y="2"/>
                        <a:pt x="1" y="1"/>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6" name="Freeform 11977">
                  <a:extLst>
                    <a:ext uri="{FF2B5EF4-FFF2-40B4-BE49-F238E27FC236}">
                      <a16:creationId xmlns:a16="http://schemas.microsoft.com/office/drawing/2014/main" id="{41013E3D-1160-2F4F-A754-4F9ADCD59E6D}"/>
                    </a:ext>
                  </a:extLst>
                </p:cNvPr>
                <p:cNvSpPr>
                  <a:spLocks/>
                </p:cNvSpPr>
                <p:nvPr/>
              </p:nvSpPr>
              <p:spPr bwMode="auto">
                <a:xfrm>
                  <a:off x="4433" y="2010"/>
                  <a:ext cx="2" cy="3"/>
                </a:xfrm>
                <a:custGeom>
                  <a:avLst/>
                  <a:gdLst>
                    <a:gd name="T0" fmla="*/ 1 w 2"/>
                    <a:gd name="T1" fmla="*/ 0 h 4"/>
                    <a:gd name="T2" fmla="*/ 1 w 2"/>
                    <a:gd name="T3" fmla="*/ 2 h 4"/>
                    <a:gd name="T4" fmla="*/ 0 w 2"/>
                    <a:gd name="T5" fmla="*/ 2 h 4"/>
                    <a:gd name="T6" fmla="*/ 1 w 2"/>
                    <a:gd name="T7" fmla="*/ 2 h 4"/>
                    <a:gd name="T8" fmla="*/ 2 w 2"/>
                    <a:gd name="T9" fmla="*/ 2 h 4"/>
                    <a:gd name="T10" fmla="*/ 1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1" y="1"/>
                        <a:pt x="1" y="3"/>
                        <a:pt x="1" y="4"/>
                      </a:cubicBezTo>
                      <a:cubicBezTo>
                        <a:pt x="1" y="4"/>
                        <a:pt x="1" y="4"/>
                        <a:pt x="0" y="4"/>
                      </a:cubicBezTo>
                      <a:cubicBezTo>
                        <a:pt x="1" y="4"/>
                        <a:pt x="1" y="4"/>
                        <a:pt x="1" y="4"/>
                      </a:cubicBezTo>
                      <a:cubicBezTo>
                        <a:pt x="1" y="4"/>
                        <a:pt x="2" y="3"/>
                        <a:pt x="2" y="3"/>
                      </a:cubicBezTo>
                      <a:cubicBezTo>
                        <a:pt x="2" y="2"/>
                        <a:pt x="1" y="1"/>
                        <a:pt x="1" y="0"/>
                      </a:cubicBezTo>
                    </a:path>
                  </a:pathLst>
                </a:custGeom>
                <a:solidFill>
                  <a:srgbClr val="B18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7" name="Freeform 11978">
                  <a:extLst>
                    <a:ext uri="{FF2B5EF4-FFF2-40B4-BE49-F238E27FC236}">
                      <a16:creationId xmlns:a16="http://schemas.microsoft.com/office/drawing/2014/main" id="{461FC4F6-A21F-7FE5-E52E-7DA70A1887F2}"/>
                    </a:ext>
                  </a:extLst>
                </p:cNvPr>
                <p:cNvSpPr>
                  <a:spLocks noEditPoints="1"/>
                </p:cNvSpPr>
                <p:nvPr/>
              </p:nvSpPr>
              <p:spPr bwMode="auto">
                <a:xfrm>
                  <a:off x="4435" y="2007"/>
                  <a:ext cx="3" cy="2"/>
                </a:xfrm>
                <a:custGeom>
                  <a:avLst/>
                  <a:gdLst>
                    <a:gd name="T0" fmla="*/ 3 w 3"/>
                    <a:gd name="T1" fmla="*/ 1 h 3"/>
                    <a:gd name="T2" fmla="*/ 3 w 3"/>
                    <a:gd name="T3" fmla="*/ 1 h 3"/>
                    <a:gd name="T4" fmla="*/ 3 w 3"/>
                    <a:gd name="T5" fmla="*/ 1 h 3"/>
                    <a:gd name="T6" fmla="*/ 3 w 3"/>
                    <a:gd name="T7" fmla="*/ 1 h 3"/>
                    <a:gd name="T8" fmla="*/ 3 w 3"/>
                    <a:gd name="T9" fmla="*/ 0 h 3"/>
                    <a:gd name="T10" fmla="*/ 1 w 3"/>
                    <a:gd name="T11" fmla="*/ 1 h 3"/>
                    <a:gd name="T12" fmla="*/ 3 w 3"/>
                    <a:gd name="T13" fmla="*/ 1 h 3"/>
                    <a:gd name="T14" fmla="*/ 3 w 3"/>
                    <a:gd name="T15" fmla="*/ 1 h 3"/>
                    <a:gd name="T16" fmla="*/ 3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3" y="0"/>
                      </a:moveTo>
                      <a:cubicBezTo>
                        <a:pt x="2" y="0"/>
                        <a:pt x="0" y="2"/>
                        <a:pt x="1" y="3"/>
                      </a:cubicBezTo>
                      <a:cubicBezTo>
                        <a:pt x="1" y="2"/>
                        <a:pt x="2" y="1"/>
                        <a:pt x="3" y="1"/>
                      </a:cubicBezTo>
                      <a:cubicBezTo>
                        <a:pt x="3" y="1"/>
                        <a:pt x="3" y="1"/>
                        <a:pt x="3" y="1"/>
                      </a:cubicBezTo>
                      <a:cubicBezTo>
                        <a:pt x="3" y="0"/>
                        <a:pt x="3" y="0"/>
                        <a:pt x="3" y="0"/>
                      </a:cubicBezTo>
                    </a:path>
                  </a:pathLst>
                </a:custGeom>
                <a:solidFill>
                  <a:srgbClr val="B18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8" name="Freeform 11979">
                  <a:extLst>
                    <a:ext uri="{FF2B5EF4-FFF2-40B4-BE49-F238E27FC236}">
                      <a16:creationId xmlns:a16="http://schemas.microsoft.com/office/drawing/2014/main" id="{BF89D68E-AEE0-7C24-C1E8-528E8B05A53F}"/>
                    </a:ext>
                  </a:extLst>
                </p:cNvPr>
                <p:cNvSpPr>
                  <a:spLocks noEditPoints="1"/>
                </p:cNvSpPr>
                <p:nvPr/>
              </p:nvSpPr>
              <p:spPr bwMode="auto">
                <a:xfrm>
                  <a:off x="4439" y="2023"/>
                  <a:ext cx="2" cy="4"/>
                </a:xfrm>
                <a:custGeom>
                  <a:avLst/>
                  <a:gdLst>
                    <a:gd name="T0" fmla="*/ 2 w 2"/>
                    <a:gd name="T1" fmla="*/ 0 h 4"/>
                    <a:gd name="T2" fmla="*/ 2 w 2"/>
                    <a:gd name="T3" fmla="*/ 0 h 4"/>
                    <a:gd name="T4" fmla="*/ 0 w 2"/>
                    <a:gd name="T5" fmla="*/ 4 h 4"/>
                    <a:gd name="T6" fmla="*/ 1 w 2"/>
                    <a:gd name="T7" fmla="*/ 4 h 4"/>
                    <a:gd name="T8" fmla="*/ 2 w 2"/>
                    <a:gd name="T9" fmla="*/ 2 h 4"/>
                    <a:gd name="T10" fmla="*/ 2 w 2"/>
                    <a:gd name="T11" fmla="*/ 0 h 4"/>
                    <a:gd name="T12" fmla="*/ 1 w 2"/>
                    <a:gd name="T13" fmla="*/ 0 h 4"/>
                    <a:gd name="T14" fmla="*/ 2 w 2"/>
                    <a:gd name="T15" fmla="*/ 0 h 4"/>
                    <a:gd name="T16" fmla="*/ 2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cubicBezTo>
                        <a:pt x="2" y="0"/>
                        <a:pt x="2" y="0"/>
                        <a:pt x="2" y="0"/>
                      </a:cubicBezTo>
                      <a:cubicBezTo>
                        <a:pt x="2" y="2"/>
                        <a:pt x="1" y="3"/>
                        <a:pt x="0" y="4"/>
                      </a:cubicBezTo>
                      <a:cubicBezTo>
                        <a:pt x="0" y="4"/>
                        <a:pt x="0" y="4"/>
                        <a:pt x="1" y="4"/>
                      </a:cubicBezTo>
                      <a:cubicBezTo>
                        <a:pt x="1" y="4"/>
                        <a:pt x="2" y="3"/>
                        <a:pt x="2" y="2"/>
                      </a:cubicBezTo>
                      <a:cubicBezTo>
                        <a:pt x="2" y="1"/>
                        <a:pt x="2" y="0"/>
                        <a:pt x="2" y="0"/>
                      </a:cubicBezTo>
                      <a:moveTo>
                        <a:pt x="1" y="0"/>
                      </a:moveTo>
                      <a:cubicBezTo>
                        <a:pt x="2" y="0"/>
                        <a:pt x="2" y="0"/>
                        <a:pt x="2" y="0"/>
                      </a:cubicBezTo>
                      <a:cubicBezTo>
                        <a:pt x="2" y="0"/>
                        <a:pt x="2" y="0"/>
                        <a:pt x="2" y="0"/>
                      </a:cubicBezTo>
                      <a:cubicBezTo>
                        <a:pt x="2" y="0"/>
                        <a:pt x="2"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099" name="Freeform 11980">
                  <a:extLst>
                    <a:ext uri="{FF2B5EF4-FFF2-40B4-BE49-F238E27FC236}">
                      <a16:creationId xmlns:a16="http://schemas.microsoft.com/office/drawing/2014/main" id="{C77E8308-3649-C531-18E0-D0EEF7A6AD90}"/>
                    </a:ext>
                  </a:extLst>
                </p:cNvPr>
                <p:cNvSpPr>
                  <a:spLocks noEditPoints="1"/>
                </p:cNvSpPr>
                <p:nvPr/>
              </p:nvSpPr>
              <p:spPr bwMode="auto">
                <a:xfrm>
                  <a:off x="4433" y="2021"/>
                  <a:ext cx="2" cy="3"/>
                </a:xfrm>
                <a:custGeom>
                  <a:avLst/>
                  <a:gdLst>
                    <a:gd name="T0" fmla="*/ 2 w 2"/>
                    <a:gd name="T1" fmla="*/ 0 h 4"/>
                    <a:gd name="T2" fmla="*/ 2 w 2"/>
                    <a:gd name="T3" fmla="*/ 0 h 4"/>
                    <a:gd name="T4" fmla="*/ 2 w 2"/>
                    <a:gd name="T5" fmla="*/ 0 h 4"/>
                    <a:gd name="T6" fmla="*/ 2 w 2"/>
                    <a:gd name="T7" fmla="*/ 0 h 4"/>
                    <a:gd name="T8" fmla="*/ 1 w 2"/>
                    <a:gd name="T9" fmla="*/ 0 h 4"/>
                    <a:gd name="T10" fmla="*/ 1 w 2"/>
                    <a:gd name="T11" fmla="*/ 2 h 4"/>
                    <a:gd name="T12" fmla="*/ 1 w 2"/>
                    <a:gd name="T13" fmla="*/ 2 h 4"/>
                    <a:gd name="T14" fmla="*/ 2 w 2"/>
                    <a:gd name="T15" fmla="*/ 0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0"/>
                      </a:moveTo>
                      <a:cubicBezTo>
                        <a:pt x="2" y="0"/>
                        <a:pt x="2" y="0"/>
                        <a:pt x="2" y="0"/>
                      </a:cubicBezTo>
                      <a:cubicBezTo>
                        <a:pt x="2" y="0"/>
                        <a:pt x="2" y="0"/>
                        <a:pt x="2" y="0"/>
                      </a:cubicBezTo>
                      <a:cubicBezTo>
                        <a:pt x="2" y="0"/>
                        <a:pt x="2" y="0"/>
                        <a:pt x="2" y="0"/>
                      </a:cubicBezTo>
                      <a:moveTo>
                        <a:pt x="1" y="0"/>
                      </a:moveTo>
                      <a:cubicBezTo>
                        <a:pt x="0" y="0"/>
                        <a:pt x="0" y="3"/>
                        <a:pt x="1" y="4"/>
                      </a:cubicBezTo>
                      <a:cubicBezTo>
                        <a:pt x="1" y="4"/>
                        <a:pt x="1" y="3"/>
                        <a:pt x="1" y="2"/>
                      </a:cubicBezTo>
                      <a:cubicBezTo>
                        <a:pt x="1" y="1"/>
                        <a:pt x="1" y="1"/>
                        <a:pt x="2"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0" name="Freeform 11981">
                  <a:extLst>
                    <a:ext uri="{FF2B5EF4-FFF2-40B4-BE49-F238E27FC236}">
                      <a16:creationId xmlns:a16="http://schemas.microsoft.com/office/drawing/2014/main" id="{00CC6CC8-FB9C-BEFB-8E7D-FC7F46C3F907}"/>
                    </a:ext>
                  </a:extLst>
                </p:cNvPr>
                <p:cNvSpPr>
                  <a:spLocks/>
                </p:cNvSpPr>
                <p:nvPr/>
              </p:nvSpPr>
              <p:spPr bwMode="auto">
                <a:xfrm>
                  <a:off x="4428" y="2015"/>
                  <a:ext cx="2" cy="4"/>
                </a:xfrm>
                <a:custGeom>
                  <a:avLst/>
                  <a:gdLst>
                    <a:gd name="T0" fmla="*/ 1 w 3"/>
                    <a:gd name="T1" fmla="*/ 0 h 5"/>
                    <a:gd name="T2" fmla="*/ 1 w 3"/>
                    <a:gd name="T3" fmla="*/ 1 h 5"/>
                    <a:gd name="T4" fmla="*/ 0 w 3"/>
                    <a:gd name="T5" fmla="*/ 2 h 5"/>
                    <a:gd name="T6" fmla="*/ 0 w 3"/>
                    <a:gd name="T7" fmla="*/ 2 h 5"/>
                    <a:gd name="T8" fmla="*/ 1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0"/>
                      </a:moveTo>
                      <a:cubicBezTo>
                        <a:pt x="2" y="1"/>
                        <a:pt x="2" y="1"/>
                        <a:pt x="2" y="1"/>
                      </a:cubicBezTo>
                      <a:cubicBezTo>
                        <a:pt x="1" y="2"/>
                        <a:pt x="1" y="4"/>
                        <a:pt x="0" y="5"/>
                      </a:cubicBezTo>
                      <a:cubicBezTo>
                        <a:pt x="0" y="5"/>
                        <a:pt x="0" y="5"/>
                        <a:pt x="0" y="5"/>
                      </a:cubicBezTo>
                      <a:cubicBezTo>
                        <a:pt x="2" y="5"/>
                        <a:pt x="3" y="1"/>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1" name="Freeform 11982">
                  <a:extLst>
                    <a:ext uri="{FF2B5EF4-FFF2-40B4-BE49-F238E27FC236}">
                      <a16:creationId xmlns:a16="http://schemas.microsoft.com/office/drawing/2014/main" id="{98394B29-82F6-8554-BAA4-B7ED808A0320}"/>
                    </a:ext>
                  </a:extLst>
                </p:cNvPr>
                <p:cNvSpPr>
                  <a:spLocks/>
                </p:cNvSpPr>
                <p:nvPr/>
              </p:nvSpPr>
              <p:spPr bwMode="auto">
                <a:xfrm>
                  <a:off x="4429" y="2010"/>
                  <a:ext cx="2" cy="3"/>
                </a:xfrm>
                <a:custGeom>
                  <a:avLst/>
                  <a:gdLst>
                    <a:gd name="T0" fmla="*/ 1 w 2"/>
                    <a:gd name="T1" fmla="*/ 0 h 3"/>
                    <a:gd name="T2" fmla="*/ 0 w 2"/>
                    <a:gd name="T3" fmla="*/ 3 h 3"/>
                    <a:gd name="T4" fmla="*/ 1 w 2"/>
                    <a:gd name="T5" fmla="*/ 0 h 3"/>
                    <a:gd name="T6" fmla="*/ 2 w 2"/>
                    <a:gd name="T7" fmla="*/ 0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0" y="0"/>
                        <a:pt x="0" y="2"/>
                        <a:pt x="0" y="3"/>
                      </a:cubicBezTo>
                      <a:cubicBezTo>
                        <a:pt x="1" y="2"/>
                        <a:pt x="0" y="0"/>
                        <a:pt x="1" y="0"/>
                      </a:cubicBezTo>
                      <a:cubicBezTo>
                        <a:pt x="2" y="0"/>
                        <a:pt x="2" y="0"/>
                        <a:pt x="2" y="0"/>
                      </a:cubicBezTo>
                      <a:cubicBezTo>
                        <a:pt x="2" y="0"/>
                        <a:pt x="1" y="0"/>
                        <a:pt x="1" y="0"/>
                      </a:cubicBezTo>
                    </a:path>
                  </a:pathLst>
                </a:custGeom>
                <a:solidFill>
                  <a:srgbClr val="B188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2" name="Freeform 11983">
                  <a:extLst>
                    <a:ext uri="{FF2B5EF4-FFF2-40B4-BE49-F238E27FC236}">
                      <a16:creationId xmlns:a16="http://schemas.microsoft.com/office/drawing/2014/main" id="{8131EB43-391A-04FB-505E-798A1478CF66}"/>
                    </a:ext>
                  </a:extLst>
                </p:cNvPr>
                <p:cNvSpPr>
                  <a:spLocks/>
                </p:cNvSpPr>
                <p:nvPr/>
              </p:nvSpPr>
              <p:spPr bwMode="auto">
                <a:xfrm>
                  <a:off x="4433" y="2027"/>
                  <a:ext cx="2" cy="1"/>
                </a:xfrm>
                <a:custGeom>
                  <a:avLst/>
                  <a:gdLst>
                    <a:gd name="T0" fmla="*/ 1 w 3"/>
                    <a:gd name="T1" fmla="*/ 0 h 2"/>
                    <a:gd name="T2" fmla="*/ 1 w 3"/>
                    <a:gd name="T3" fmla="*/ 0 h 2"/>
                    <a:gd name="T4" fmla="*/ 1 w 3"/>
                    <a:gd name="T5" fmla="*/ 1 h 2"/>
                    <a:gd name="T6" fmla="*/ 0 w 3"/>
                    <a:gd name="T7" fmla="*/ 1 h 2"/>
                    <a:gd name="T8" fmla="*/ 1 w 3"/>
                    <a:gd name="T9" fmla="*/ 1 h 2"/>
                    <a:gd name="T10" fmla="*/ 1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3" y="0"/>
                        <a:pt x="3" y="0"/>
                        <a:pt x="3" y="0"/>
                      </a:cubicBezTo>
                      <a:cubicBezTo>
                        <a:pt x="3" y="1"/>
                        <a:pt x="2" y="2"/>
                        <a:pt x="1" y="2"/>
                      </a:cubicBezTo>
                      <a:cubicBezTo>
                        <a:pt x="1" y="2"/>
                        <a:pt x="0" y="2"/>
                        <a:pt x="0" y="2"/>
                      </a:cubicBezTo>
                      <a:cubicBezTo>
                        <a:pt x="0" y="2"/>
                        <a:pt x="1" y="2"/>
                        <a:pt x="1" y="2"/>
                      </a:cubicBezTo>
                      <a:cubicBezTo>
                        <a:pt x="2" y="2"/>
                        <a:pt x="3" y="1"/>
                        <a:pt x="3"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3" name="Freeform 11984">
                  <a:extLst>
                    <a:ext uri="{FF2B5EF4-FFF2-40B4-BE49-F238E27FC236}">
                      <a16:creationId xmlns:a16="http://schemas.microsoft.com/office/drawing/2014/main" id="{5218DB00-DF0B-230D-4AE5-F8BF0521C140}"/>
                    </a:ext>
                  </a:extLst>
                </p:cNvPr>
                <p:cNvSpPr>
                  <a:spLocks noEditPoints="1"/>
                </p:cNvSpPr>
                <p:nvPr/>
              </p:nvSpPr>
              <p:spPr bwMode="auto">
                <a:xfrm>
                  <a:off x="4428" y="2023"/>
                  <a:ext cx="2" cy="4"/>
                </a:xfrm>
                <a:custGeom>
                  <a:avLst/>
                  <a:gdLst>
                    <a:gd name="T0" fmla="*/ 1 w 3"/>
                    <a:gd name="T1" fmla="*/ 2 h 5"/>
                    <a:gd name="T2" fmla="*/ 1 w 3"/>
                    <a:gd name="T3" fmla="*/ 2 h 5"/>
                    <a:gd name="T4" fmla="*/ 1 w 3"/>
                    <a:gd name="T5" fmla="*/ 2 h 5"/>
                    <a:gd name="T6" fmla="*/ 1 w 3"/>
                    <a:gd name="T7" fmla="*/ 0 h 5"/>
                    <a:gd name="T8" fmla="*/ 1 w 3"/>
                    <a:gd name="T9" fmla="*/ 0 h 5"/>
                    <a:gd name="T10" fmla="*/ 1 w 3"/>
                    <a:gd name="T11" fmla="*/ 2 h 5"/>
                    <a:gd name="T12" fmla="*/ 1 w 3"/>
                    <a:gd name="T13" fmla="*/ 2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4"/>
                      </a:moveTo>
                      <a:cubicBezTo>
                        <a:pt x="2" y="4"/>
                        <a:pt x="3" y="4"/>
                        <a:pt x="3" y="5"/>
                      </a:cubicBezTo>
                      <a:cubicBezTo>
                        <a:pt x="3" y="4"/>
                        <a:pt x="2" y="4"/>
                        <a:pt x="2" y="4"/>
                      </a:cubicBezTo>
                      <a:moveTo>
                        <a:pt x="2" y="0"/>
                      </a:moveTo>
                      <a:cubicBezTo>
                        <a:pt x="2" y="0"/>
                        <a:pt x="2" y="0"/>
                        <a:pt x="2" y="0"/>
                      </a:cubicBezTo>
                      <a:cubicBezTo>
                        <a:pt x="2" y="1"/>
                        <a:pt x="0" y="1"/>
                        <a:pt x="1" y="3"/>
                      </a:cubicBezTo>
                      <a:cubicBezTo>
                        <a:pt x="1" y="3"/>
                        <a:pt x="2" y="4"/>
                        <a:pt x="2" y="4"/>
                      </a:cubicBezTo>
                      <a:cubicBezTo>
                        <a:pt x="1" y="3"/>
                        <a:pt x="1" y="0"/>
                        <a:pt x="2" y="0"/>
                      </a:cubicBezTo>
                      <a:moveTo>
                        <a:pt x="2" y="0"/>
                      </a:moveTo>
                      <a:cubicBezTo>
                        <a:pt x="2" y="0"/>
                        <a:pt x="2" y="0"/>
                        <a:pt x="2" y="0"/>
                      </a:cubicBezTo>
                      <a:cubicBezTo>
                        <a:pt x="2" y="0"/>
                        <a:pt x="2" y="0"/>
                        <a:pt x="2" y="0"/>
                      </a:cubicBezTo>
                      <a:cubicBezTo>
                        <a:pt x="2" y="0"/>
                        <a:pt x="2"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4" name="Freeform 11985">
                  <a:extLst>
                    <a:ext uri="{FF2B5EF4-FFF2-40B4-BE49-F238E27FC236}">
                      <a16:creationId xmlns:a16="http://schemas.microsoft.com/office/drawing/2014/main" id="{85EF2D24-7CDE-BCBF-A10D-E0035BCB7196}"/>
                    </a:ext>
                  </a:extLst>
                </p:cNvPr>
                <p:cNvSpPr>
                  <a:spLocks noEditPoints="1"/>
                </p:cNvSpPr>
                <p:nvPr/>
              </p:nvSpPr>
              <p:spPr bwMode="auto">
                <a:xfrm>
                  <a:off x="4425" y="2021"/>
                  <a:ext cx="2" cy="4"/>
                </a:xfrm>
                <a:custGeom>
                  <a:avLst/>
                  <a:gdLst>
                    <a:gd name="T0" fmla="*/ 1 w 2"/>
                    <a:gd name="T1" fmla="*/ 1 h 5"/>
                    <a:gd name="T2" fmla="*/ 2 w 2"/>
                    <a:gd name="T3" fmla="*/ 2 h 5"/>
                    <a:gd name="T4" fmla="*/ 1 w 2"/>
                    <a:gd name="T5" fmla="*/ 1 h 5"/>
                    <a:gd name="T6" fmla="*/ 1 w 2"/>
                    <a:gd name="T7" fmla="*/ 1 h 5"/>
                    <a:gd name="T8" fmla="*/ 1 w 2"/>
                    <a:gd name="T9" fmla="*/ 1 h 5"/>
                    <a:gd name="T10" fmla="*/ 1 w 2"/>
                    <a:gd name="T11" fmla="*/ 1 h 5"/>
                    <a:gd name="T12" fmla="*/ 1 w 2"/>
                    <a:gd name="T13" fmla="*/ 0 h 5"/>
                    <a:gd name="T14" fmla="*/ 1 w 2"/>
                    <a:gd name="T15" fmla="*/ 1 h 5"/>
                    <a:gd name="T16" fmla="*/ 1 w 2"/>
                    <a:gd name="T17" fmla="*/ 0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0" y="2"/>
                        <a:pt x="1" y="4"/>
                        <a:pt x="2" y="5"/>
                      </a:cubicBezTo>
                      <a:cubicBezTo>
                        <a:pt x="2" y="4"/>
                        <a:pt x="1" y="2"/>
                        <a:pt x="1" y="1"/>
                      </a:cubicBezTo>
                      <a:moveTo>
                        <a:pt x="1" y="1"/>
                      </a:moveTo>
                      <a:cubicBezTo>
                        <a:pt x="1" y="1"/>
                        <a:pt x="1" y="1"/>
                        <a:pt x="1" y="1"/>
                      </a:cubicBezTo>
                      <a:cubicBezTo>
                        <a:pt x="1" y="1"/>
                        <a:pt x="1" y="1"/>
                        <a:pt x="1" y="1"/>
                      </a:cubicBezTo>
                      <a:moveTo>
                        <a:pt x="1" y="0"/>
                      </a:moveTo>
                      <a:cubicBezTo>
                        <a:pt x="1" y="0"/>
                        <a:pt x="1" y="1"/>
                        <a:pt x="1" y="1"/>
                      </a:cubicBezTo>
                      <a:cubicBezTo>
                        <a:pt x="1" y="1"/>
                        <a:pt x="1" y="0"/>
                        <a:pt x="1" y="0"/>
                      </a:cubicBezTo>
                      <a:cubicBezTo>
                        <a:pt x="1" y="0"/>
                        <a:pt x="1" y="0"/>
                        <a:pt x="1"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5" name="Freeform 11986">
                  <a:extLst>
                    <a:ext uri="{FF2B5EF4-FFF2-40B4-BE49-F238E27FC236}">
                      <a16:creationId xmlns:a16="http://schemas.microsoft.com/office/drawing/2014/main" id="{F6F47840-E93B-D6CF-869E-7EF86CB0D764}"/>
                    </a:ext>
                  </a:extLst>
                </p:cNvPr>
                <p:cNvSpPr>
                  <a:spLocks/>
                </p:cNvSpPr>
                <p:nvPr/>
              </p:nvSpPr>
              <p:spPr bwMode="auto">
                <a:xfrm>
                  <a:off x="4596" y="2341"/>
                  <a:ext cx="29" cy="43"/>
                </a:xfrm>
                <a:custGeom>
                  <a:avLst/>
                  <a:gdLst>
                    <a:gd name="T0" fmla="*/ 4 w 35"/>
                    <a:gd name="T1" fmla="*/ 2 h 52"/>
                    <a:gd name="T2" fmla="*/ 2 w 35"/>
                    <a:gd name="T3" fmla="*/ 4 h 52"/>
                    <a:gd name="T4" fmla="*/ 2 w 35"/>
                    <a:gd name="T5" fmla="*/ 7 h 52"/>
                    <a:gd name="T6" fmla="*/ 1 w 35"/>
                    <a:gd name="T7" fmla="*/ 10 h 52"/>
                    <a:gd name="T8" fmla="*/ 1 w 35"/>
                    <a:gd name="T9" fmla="*/ 15 h 52"/>
                    <a:gd name="T10" fmla="*/ 2 w 35"/>
                    <a:gd name="T11" fmla="*/ 18 h 52"/>
                    <a:gd name="T12" fmla="*/ 2 w 35"/>
                    <a:gd name="T13" fmla="*/ 19 h 52"/>
                    <a:gd name="T14" fmla="*/ 4 w 35"/>
                    <a:gd name="T15" fmla="*/ 22 h 52"/>
                    <a:gd name="T16" fmla="*/ 6 w 35"/>
                    <a:gd name="T17" fmla="*/ 22 h 52"/>
                    <a:gd name="T18" fmla="*/ 7 w 35"/>
                    <a:gd name="T19" fmla="*/ 23 h 52"/>
                    <a:gd name="T20" fmla="*/ 10 w 35"/>
                    <a:gd name="T21" fmla="*/ 23 h 52"/>
                    <a:gd name="T22" fmla="*/ 12 w 35"/>
                    <a:gd name="T23" fmla="*/ 22 h 52"/>
                    <a:gd name="T24" fmla="*/ 13 w 35"/>
                    <a:gd name="T25" fmla="*/ 21 h 52"/>
                    <a:gd name="T26" fmla="*/ 14 w 35"/>
                    <a:gd name="T27" fmla="*/ 19 h 52"/>
                    <a:gd name="T28" fmla="*/ 15 w 35"/>
                    <a:gd name="T29" fmla="*/ 17 h 52"/>
                    <a:gd name="T30" fmla="*/ 15 w 35"/>
                    <a:gd name="T31" fmla="*/ 15 h 52"/>
                    <a:gd name="T32" fmla="*/ 16 w 35"/>
                    <a:gd name="T33" fmla="*/ 12 h 52"/>
                    <a:gd name="T34" fmla="*/ 15 w 35"/>
                    <a:gd name="T35" fmla="*/ 9 h 52"/>
                    <a:gd name="T36" fmla="*/ 15 w 35"/>
                    <a:gd name="T37" fmla="*/ 7 h 52"/>
                    <a:gd name="T38" fmla="*/ 14 w 35"/>
                    <a:gd name="T39" fmla="*/ 4 h 52"/>
                    <a:gd name="T40" fmla="*/ 12 w 35"/>
                    <a:gd name="T41" fmla="*/ 2 h 52"/>
                    <a:gd name="T42" fmla="*/ 10 w 35"/>
                    <a:gd name="T43" fmla="*/ 2 h 52"/>
                    <a:gd name="T44" fmla="*/ 8 w 35"/>
                    <a:gd name="T45" fmla="*/ 1 h 52"/>
                    <a:gd name="T46" fmla="*/ 6 w 35"/>
                    <a:gd name="T47" fmla="*/ 2 h 52"/>
                    <a:gd name="T48" fmla="*/ 4 w 35"/>
                    <a:gd name="T49" fmla="*/ 2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52">
                      <a:moveTo>
                        <a:pt x="9" y="4"/>
                      </a:moveTo>
                      <a:cubicBezTo>
                        <a:pt x="8" y="7"/>
                        <a:pt x="5" y="6"/>
                        <a:pt x="5" y="8"/>
                      </a:cubicBezTo>
                      <a:cubicBezTo>
                        <a:pt x="5" y="11"/>
                        <a:pt x="2" y="12"/>
                        <a:pt x="2" y="15"/>
                      </a:cubicBezTo>
                      <a:cubicBezTo>
                        <a:pt x="3" y="18"/>
                        <a:pt x="0" y="20"/>
                        <a:pt x="1" y="22"/>
                      </a:cubicBezTo>
                      <a:cubicBezTo>
                        <a:pt x="2" y="24"/>
                        <a:pt x="0" y="29"/>
                        <a:pt x="1" y="31"/>
                      </a:cubicBezTo>
                      <a:cubicBezTo>
                        <a:pt x="2" y="33"/>
                        <a:pt x="1" y="37"/>
                        <a:pt x="3" y="37"/>
                      </a:cubicBezTo>
                      <a:cubicBezTo>
                        <a:pt x="4" y="37"/>
                        <a:pt x="4" y="41"/>
                        <a:pt x="5" y="41"/>
                      </a:cubicBezTo>
                      <a:cubicBezTo>
                        <a:pt x="6" y="41"/>
                        <a:pt x="7" y="46"/>
                        <a:pt x="8" y="45"/>
                      </a:cubicBezTo>
                      <a:cubicBezTo>
                        <a:pt x="9" y="44"/>
                        <a:pt x="10" y="50"/>
                        <a:pt x="12" y="48"/>
                      </a:cubicBezTo>
                      <a:cubicBezTo>
                        <a:pt x="13" y="47"/>
                        <a:pt x="15" y="52"/>
                        <a:pt x="16" y="49"/>
                      </a:cubicBezTo>
                      <a:cubicBezTo>
                        <a:pt x="18" y="48"/>
                        <a:pt x="20" y="52"/>
                        <a:pt x="22" y="49"/>
                      </a:cubicBezTo>
                      <a:cubicBezTo>
                        <a:pt x="23" y="47"/>
                        <a:pt x="25" y="50"/>
                        <a:pt x="25" y="47"/>
                      </a:cubicBezTo>
                      <a:cubicBezTo>
                        <a:pt x="25" y="45"/>
                        <a:pt x="28" y="47"/>
                        <a:pt x="28" y="44"/>
                      </a:cubicBezTo>
                      <a:cubicBezTo>
                        <a:pt x="28" y="43"/>
                        <a:pt x="31" y="44"/>
                        <a:pt x="30" y="41"/>
                      </a:cubicBezTo>
                      <a:cubicBezTo>
                        <a:pt x="30" y="39"/>
                        <a:pt x="33" y="39"/>
                        <a:pt x="32" y="36"/>
                      </a:cubicBezTo>
                      <a:cubicBezTo>
                        <a:pt x="32" y="35"/>
                        <a:pt x="34" y="34"/>
                        <a:pt x="33" y="31"/>
                      </a:cubicBezTo>
                      <a:cubicBezTo>
                        <a:pt x="33" y="30"/>
                        <a:pt x="35" y="28"/>
                        <a:pt x="34" y="26"/>
                      </a:cubicBezTo>
                      <a:cubicBezTo>
                        <a:pt x="33" y="24"/>
                        <a:pt x="34" y="21"/>
                        <a:pt x="33" y="19"/>
                      </a:cubicBezTo>
                      <a:cubicBezTo>
                        <a:pt x="33" y="18"/>
                        <a:pt x="33" y="15"/>
                        <a:pt x="32" y="15"/>
                      </a:cubicBezTo>
                      <a:cubicBezTo>
                        <a:pt x="30" y="13"/>
                        <a:pt x="31" y="9"/>
                        <a:pt x="29" y="8"/>
                      </a:cubicBezTo>
                      <a:cubicBezTo>
                        <a:pt x="27" y="8"/>
                        <a:pt x="27" y="5"/>
                        <a:pt x="26" y="5"/>
                      </a:cubicBezTo>
                      <a:cubicBezTo>
                        <a:pt x="24" y="5"/>
                        <a:pt x="24" y="1"/>
                        <a:pt x="22" y="2"/>
                      </a:cubicBezTo>
                      <a:cubicBezTo>
                        <a:pt x="20" y="3"/>
                        <a:pt x="19" y="0"/>
                        <a:pt x="18" y="1"/>
                      </a:cubicBezTo>
                      <a:cubicBezTo>
                        <a:pt x="16" y="3"/>
                        <a:pt x="14" y="0"/>
                        <a:pt x="13" y="2"/>
                      </a:cubicBezTo>
                      <a:cubicBezTo>
                        <a:pt x="11" y="4"/>
                        <a:pt x="10" y="2"/>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6" name="Freeform 11987">
                  <a:extLst>
                    <a:ext uri="{FF2B5EF4-FFF2-40B4-BE49-F238E27FC236}">
                      <a16:creationId xmlns:a16="http://schemas.microsoft.com/office/drawing/2014/main" id="{96B5162C-FE48-579B-ADD9-64562D046B91}"/>
                    </a:ext>
                  </a:extLst>
                </p:cNvPr>
                <p:cNvSpPr>
                  <a:spLocks/>
                </p:cNvSpPr>
                <p:nvPr/>
              </p:nvSpPr>
              <p:spPr bwMode="auto">
                <a:xfrm>
                  <a:off x="4601" y="2342"/>
                  <a:ext cx="24" cy="42"/>
                </a:xfrm>
                <a:custGeom>
                  <a:avLst/>
                  <a:gdLst>
                    <a:gd name="T0" fmla="*/ 1 w 29"/>
                    <a:gd name="T1" fmla="*/ 18 h 51"/>
                    <a:gd name="T2" fmla="*/ 2 w 29"/>
                    <a:gd name="T3" fmla="*/ 18 h 51"/>
                    <a:gd name="T4" fmla="*/ 5 w 29"/>
                    <a:gd name="T5" fmla="*/ 17 h 51"/>
                    <a:gd name="T6" fmla="*/ 6 w 29"/>
                    <a:gd name="T7" fmla="*/ 16 h 51"/>
                    <a:gd name="T8" fmla="*/ 7 w 29"/>
                    <a:gd name="T9" fmla="*/ 14 h 51"/>
                    <a:gd name="T10" fmla="*/ 8 w 29"/>
                    <a:gd name="T11" fmla="*/ 12 h 51"/>
                    <a:gd name="T12" fmla="*/ 8 w 29"/>
                    <a:gd name="T13" fmla="*/ 10 h 51"/>
                    <a:gd name="T14" fmla="*/ 8 w 29"/>
                    <a:gd name="T15" fmla="*/ 7 h 51"/>
                    <a:gd name="T16" fmla="*/ 8 w 29"/>
                    <a:gd name="T17" fmla="*/ 5 h 51"/>
                    <a:gd name="T18" fmla="*/ 7 w 29"/>
                    <a:gd name="T19" fmla="*/ 2 h 51"/>
                    <a:gd name="T20" fmla="*/ 7 w 29"/>
                    <a:gd name="T21" fmla="*/ 1 h 51"/>
                    <a:gd name="T22" fmla="*/ 7 w 29"/>
                    <a:gd name="T23" fmla="*/ 1 h 51"/>
                    <a:gd name="T24" fmla="*/ 10 w 29"/>
                    <a:gd name="T25" fmla="*/ 2 h 51"/>
                    <a:gd name="T26" fmla="*/ 11 w 29"/>
                    <a:gd name="T27" fmla="*/ 3 h 51"/>
                    <a:gd name="T28" fmla="*/ 12 w 29"/>
                    <a:gd name="T29" fmla="*/ 7 h 51"/>
                    <a:gd name="T30" fmla="*/ 12 w 29"/>
                    <a:gd name="T31" fmla="*/ 8 h 51"/>
                    <a:gd name="T32" fmla="*/ 13 w 29"/>
                    <a:gd name="T33" fmla="*/ 12 h 51"/>
                    <a:gd name="T34" fmla="*/ 12 w 29"/>
                    <a:gd name="T35" fmla="*/ 14 h 51"/>
                    <a:gd name="T36" fmla="*/ 12 w 29"/>
                    <a:gd name="T37" fmla="*/ 16 h 51"/>
                    <a:gd name="T38" fmla="*/ 12 w 29"/>
                    <a:gd name="T39" fmla="*/ 18 h 51"/>
                    <a:gd name="T40" fmla="*/ 10 w 29"/>
                    <a:gd name="T41" fmla="*/ 20 h 51"/>
                    <a:gd name="T42" fmla="*/ 9 w 29"/>
                    <a:gd name="T43" fmla="*/ 21 h 51"/>
                    <a:gd name="T44" fmla="*/ 7 w 29"/>
                    <a:gd name="T45" fmla="*/ 22 h 51"/>
                    <a:gd name="T46" fmla="*/ 5 w 29"/>
                    <a:gd name="T47" fmla="*/ 22 h 51"/>
                    <a:gd name="T48" fmla="*/ 2 w 29"/>
                    <a:gd name="T49" fmla="*/ 21 h 51"/>
                    <a:gd name="T50" fmla="*/ 2 w 29"/>
                    <a:gd name="T51" fmla="*/ 21 h 51"/>
                    <a:gd name="T52" fmla="*/ 0 w 29"/>
                    <a:gd name="T53" fmla="*/ 19 h 51"/>
                    <a:gd name="T54" fmla="*/ 1 w 29"/>
                    <a:gd name="T55" fmla="*/ 18 h 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9" h="51">
                      <a:moveTo>
                        <a:pt x="1" y="40"/>
                      </a:moveTo>
                      <a:cubicBezTo>
                        <a:pt x="2" y="38"/>
                        <a:pt x="5" y="42"/>
                        <a:pt x="6" y="40"/>
                      </a:cubicBezTo>
                      <a:cubicBezTo>
                        <a:pt x="7" y="38"/>
                        <a:pt x="10" y="41"/>
                        <a:pt x="10" y="37"/>
                      </a:cubicBezTo>
                      <a:cubicBezTo>
                        <a:pt x="10" y="36"/>
                        <a:pt x="12" y="37"/>
                        <a:pt x="12" y="35"/>
                      </a:cubicBezTo>
                      <a:cubicBezTo>
                        <a:pt x="12" y="33"/>
                        <a:pt x="15" y="34"/>
                        <a:pt x="15" y="32"/>
                      </a:cubicBezTo>
                      <a:cubicBezTo>
                        <a:pt x="14" y="30"/>
                        <a:pt x="17" y="30"/>
                        <a:pt x="17" y="27"/>
                      </a:cubicBezTo>
                      <a:cubicBezTo>
                        <a:pt x="16" y="25"/>
                        <a:pt x="19" y="25"/>
                        <a:pt x="18" y="22"/>
                      </a:cubicBezTo>
                      <a:cubicBezTo>
                        <a:pt x="17" y="20"/>
                        <a:pt x="20" y="18"/>
                        <a:pt x="18" y="16"/>
                      </a:cubicBezTo>
                      <a:cubicBezTo>
                        <a:pt x="17" y="15"/>
                        <a:pt x="19" y="12"/>
                        <a:pt x="18" y="10"/>
                      </a:cubicBezTo>
                      <a:cubicBezTo>
                        <a:pt x="17" y="9"/>
                        <a:pt x="17" y="6"/>
                        <a:pt x="16" y="5"/>
                      </a:cubicBezTo>
                      <a:cubicBezTo>
                        <a:pt x="15" y="4"/>
                        <a:pt x="15" y="2"/>
                        <a:pt x="15" y="1"/>
                      </a:cubicBezTo>
                      <a:cubicBezTo>
                        <a:pt x="15" y="1"/>
                        <a:pt x="15" y="1"/>
                        <a:pt x="16" y="1"/>
                      </a:cubicBezTo>
                      <a:cubicBezTo>
                        <a:pt x="18" y="0"/>
                        <a:pt x="18" y="4"/>
                        <a:pt x="20" y="4"/>
                      </a:cubicBezTo>
                      <a:cubicBezTo>
                        <a:pt x="21" y="4"/>
                        <a:pt x="21" y="7"/>
                        <a:pt x="23" y="7"/>
                      </a:cubicBezTo>
                      <a:cubicBezTo>
                        <a:pt x="25" y="8"/>
                        <a:pt x="24" y="12"/>
                        <a:pt x="26" y="14"/>
                      </a:cubicBezTo>
                      <a:cubicBezTo>
                        <a:pt x="27" y="14"/>
                        <a:pt x="27" y="17"/>
                        <a:pt x="27" y="18"/>
                      </a:cubicBezTo>
                      <a:cubicBezTo>
                        <a:pt x="28" y="20"/>
                        <a:pt x="27" y="23"/>
                        <a:pt x="28" y="25"/>
                      </a:cubicBezTo>
                      <a:cubicBezTo>
                        <a:pt x="29" y="27"/>
                        <a:pt x="27" y="29"/>
                        <a:pt x="27" y="30"/>
                      </a:cubicBezTo>
                      <a:cubicBezTo>
                        <a:pt x="28" y="33"/>
                        <a:pt x="26" y="34"/>
                        <a:pt x="26" y="35"/>
                      </a:cubicBezTo>
                      <a:cubicBezTo>
                        <a:pt x="27" y="38"/>
                        <a:pt x="24" y="38"/>
                        <a:pt x="24" y="40"/>
                      </a:cubicBezTo>
                      <a:cubicBezTo>
                        <a:pt x="25" y="43"/>
                        <a:pt x="22" y="42"/>
                        <a:pt x="22" y="43"/>
                      </a:cubicBezTo>
                      <a:cubicBezTo>
                        <a:pt x="22" y="46"/>
                        <a:pt x="19" y="44"/>
                        <a:pt x="19" y="46"/>
                      </a:cubicBezTo>
                      <a:cubicBezTo>
                        <a:pt x="19" y="49"/>
                        <a:pt x="17" y="46"/>
                        <a:pt x="16" y="48"/>
                      </a:cubicBezTo>
                      <a:cubicBezTo>
                        <a:pt x="14" y="51"/>
                        <a:pt x="12" y="47"/>
                        <a:pt x="10" y="48"/>
                      </a:cubicBezTo>
                      <a:cubicBezTo>
                        <a:pt x="9" y="51"/>
                        <a:pt x="7" y="46"/>
                        <a:pt x="6" y="47"/>
                      </a:cubicBezTo>
                      <a:cubicBezTo>
                        <a:pt x="4" y="49"/>
                        <a:pt x="3" y="43"/>
                        <a:pt x="2" y="44"/>
                      </a:cubicBezTo>
                      <a:cubicBezTo>
                        <a:pt x="1" y="45"/>
                        <a:pt x="0" y="42"/>
                        <a:pt x="0" y="41"/>
                      </a:cubicBezTo>
                      <a:cubicBezTo>
                        <a:pt x="0" y="41"/>
                        <a:pt x="0" y="41"/>
                        <a:pt x="1" y="40"/>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7" name="Freeform 11988">
                  <a:extLst>
                    <a:ext uri="{FF2B5EF4-FFF2-40B4-BE49-F238E27FC236}">
                      <a16:creationId xmlns:a16="http://schemas.microsoft.com/office/drawing/2014/main" id="{6ABD6B30-26FC-F770-DE16-7CA38789B4CB}"/>
                    </a:ext>
                  </a:extLst>
                </p:cNvPr>
                <p:cNvSpPr>
                  <a:spLocks/>
                </p:cNvSpPr>
                <p:nvPr/>
              </p:nvSpPr>
              <p:spPr bwMode="auto">
                <a:xfrm>
                  <a:off x="4601" y="2356"/>
                  <a:ext cx="24" cy="28"/>
                </a:xfrm>
                <a:custGeom>
                  <a:avLst/>
                  <a:gdLst>
                    <a:gd name="T0" fmla="*/ 0 w 29"/>
                    <a:gd name="T1" fmla="*/ 11 h 34"/>
                    <a:gd name="T2" fmla="*/ 2 w 29"/>
                    <a:gd name="T3" fmla="*/ 12 h 34"/>
                    <a:gd name="T4" fmla="*/ 2 w 29"/>
                    <a:gd name="T5" fmla="*/ 14 h 34"/>
                    <a:gd name="T6" fmla="*/ 5 w 29"/>
                    <a:gd name="T7" fmla="*/ 14 h 34"/>
                    <a:gd name="T8" fmla="*/ 7 w 29"/>
                    <a:gd name="T9" fmla="*/ 14 h 34"/>
                    <a:gd name="T10" fmla="*/ 9 w 29"/>
                    <a:gd name="T11" fmla="*/ 13 h 34"/>
                    <a:gd name="T12" fmla="*/ 10 w 29"/>
                    <a:gd name="T13" fmla="*/ 12 h 34"/>
                    <a:gd name="T14" fmla="*/ 12 w 29"/>
                    <a:gd name="T15" fmla="*/ 11 h 34"/>
                    <a:gd name="T16" fmla="*/ 12 w 29"/>
                    <a:gd name="T17" fmla="*/ 8 h 34"/>
                    <a:gd name="T18" fmla="*/ 12 w 29"/>
                    <a:gd name="T19" fmla="*/ 6 h 34"/>
                    <a:gd name="T20" fmla="*/ 13 w 29"/>
                    <a:gd name="T21" fmla="*/ 4 h 34"/>
                    <a:gd name="T22" fmla="*/ 12 w 29"/>
                    <a:gd name="T23" fmla="*/ 1 h 34"/>
                    <a:gd name="T24" fmla="*/ 12 w 29"/>
                    <a:gd name="T25" fmla="*/ 0 h 34"/>
                    <a:gd name="T26" fmla="*/ 12 w 29"/>
                    <a:gd name="T27" fmla="*/ 2 h 34"/>
                    <a:gd name="T28" fmla="*/ 12 w 29"/>
                    <a:gd name="T29" fmla="*/ 4 h 34"/>
                    <a:gd name="T30" fmla="*/ 12 w 29"/>
                    <a:gd name="T31" fmla="*/ 7 h 34"/>
                    <a:gd name="T32" fmla="*/ 11 w 29"/>
                    <a:gd name="T33" fmla="*/ 9 h 34"/>
                    <a:gd name="T34" fmla="*/ 10 w 29"/>
                    <a:gd name="T35" fmla="*/ 10 h 34"/>
                    <a:gd name="T36" fmla="*/ 9 w 29"/>
                    <a:gd name="T37" fmla="*/ 12 h 34"/>
                    <a:gd name="T38" fmla="*/ 7 w 29"/>
                    <a:gd name="T39" fmla="*/ 12 h 34"/>
                    <a:gd name="T40" fmla="*/ 4 w 29"/>
                    <a:gd name="T41" fmla="*/ 12 h 34"/>
                    <a:gd name="T42" fmla="*/ 2 w 29"/>
                    <a:gd name="T43" fmla="*/ 12 h 34"/>
                    <a:gd name="T44" fmla="*/ 2 w 29"/>
                    <a:gd name="T45" fmla="*/ 11 h 34"/>
                    <a:gd name="T46" fmla="*/ 1 w 29"/>
                    <a:gd name="T47" fmla="*/ 11 h 34"/>
                    <a:gd name="T48" fmla="*/ 0 w 29"/>
                    <a:gd name="T49" fmla="*/ 11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 h="34">
                      <a:moveTo>
                        <a:pt x="0" y="24"/>
                      </a:moveTo>
                      <a:cubicBezTo>
                        <a:pt x="0" y="25"/>
                        <a:pt x="1" y="28"/>
                        <a:pt x="2" y="27"/>
                      </a:cubicBezTo>
                      <a:cubicBezTo>
                        <a:pt x="3" y="26"/>
                        <a:pt x="4" y="32"/>
                        <a:pt x="6" y="30"/>
                      </a:cubicBezTo>
                      <a:cubicBezTo>
                        <a:pt x="7" y="29"/>
                        <a:pt x="9" y="34"/>
                        <a:pt x="10" y="31"/>
                      </a:cubicBezTo>
                      <a:cubicBezTo>
                        <a:pt x="12" y="30"/>
                        <a:pt x="14" y="34"/>
                        <a:pt x="16" y="31"/>
                      </a:cubicBezTo>
                      <a:cubicBezTo>
                        <a:pt x="17" y="29"/>
                        <a:pt x="19" y="32"/>
                        <a:pt x="19" y="29"/>
                      </a:cubicBezTo>
                      <a:cubicBezTo>
                        <a:pt x="19" y="27"/>
                        <a:pt x="22" y="29"/>
                        <a:pt x="22" y="26"/>
                      </a:cubicBezTo>
                      <a:cubicBezTo>
                        <a:pt x="22" y="25"/>
                        <a:pt x="25" y="26"/>
                        <a:pt x="24" y="23"/>
                      </a:cubicBezTo>
                      <a:cubicBezTo>
                        <a:pt x="24" y="21"/>
                        <a:pt x="27" y="21"/>
                        <a:pt x="26" y="18"/>
                      </a:cubicBezTo>
                      <a:cubicBezTo>
                        <a:pt x="26" y="17"/>
                        <a:pt x="28" y="16"/>
                        <a:pt x="27" y="13"/>
                      </a:cubicBezTo>
                      <a:cubicBezTo>
                        <a:pt x="27" y="12"/>
                        <a:pt x="29" y="10"/>
                        <a:pt x="28" y="8"/>
                      </a:cubicBezTo>
                      <a:cubicBezTo>
                        <a:pt x="27" y="6"/>
                        <a:pt x="28" y="3"/>
                        <a:pt x="27" y="1"/>
                      </a:cubicBezTo>
                      <a:cubicBezTo>
                        <a:pt x="27" y="1"/>
                        <a:pt x="27" y="0"/>
                        <a:pt x="27" y="0"/>
                      </a:cubicBezTo>
                      <a:cubicBezTo>
                        <a:pt x="27" y="1"/>
                        <a:pt x="27" y="2"/>
                        <a:pt x="27" y="3"/>
                      </a:cubicBezTo>
                      <a:cubicBezTo>
                        <a:pt x="28" y="5"/>
                        <a:pt x="26" y="7"/>
                        <a:pt x="27" y="9"/>
                      </a:cubicBezTo>
                      <a:cubicBezTo>
                        <a:pt x="27" y="12"/>
                        <a:pt x="25" y="12"/>
                        <a:pt x="25" y="14"/>
                      </a:cubicBezTo>
                      <a:cubicBezTo>
                        <a:pt x="26" y="17"/>
                        <a:pt x="23" y="17"/>
                        <a:pt x="23" y="19"/>
                      </a:cubicBezTo>
                      <a:cubicBezTo>
                        <a:pt x="24" y="21"/>
                        <a:pt x="21" y="20"/>
                        <a:pt x="21" y="22"/>
                      </a:cubicBezTo>
                      <a:cubicBezTo>
                        <a:pt x="21" y="24"/>
                        <a:pt x="19" y="23"/>
                        <a:pt x="19" y="25"/>
                      </a:cubicBezTo>
                      <a:cubicBezTo>
                        <a:pt x="19" y="28"/>
                        <a:pt x="16" y="25"/>
                        <a:pt x="15" y="27"/>
                      </a:cubicBezTo>
                      <a:cubicBezTo>
                        <a:pt x="13" y="30"/>
                        <a:pt x="11" y="25"/>
                        <a:pt x="9" y="27"/>
                      </a:cubicBezTo>
                      <a:cubicBezTo>
                        <a:pt x="8" y="29"/>
                        <a:pt x="7" y="25"/>
                        <a:pt x="5" y="26"/>
                      </a:cubicBezTo>
                      <a:cubicBezTo>
                        <a:pt x="4" y="27"/>
                        <a:pt x="3" y="24"/>
                        <a:pt x="2" y="23"/>
                      </a:cubicBezTo>
                      <a:cubicBezTo>
                        <a:pt x="1" y="23"/>
                        <a:pt x="1" y="23"/>
                        <a:pt x="1" y="23"/>
                      </a:cubicBezTo>
                      <a:cubicBezTo>
                        <a:pt x="0" y="24"/>
                        <a:pt x="0" y="24"/>
                        <a:pt x="0" y="24"/>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8" name="Freeform 11989">
                  <a:extLst>
                    <a:ext uri="{FF2B5EF4-FFF2-40B4-BE49-F238E27FC236}">
                      <a16:creationId xmlns:a16="http://schemas.microsoft.com/office/drawing/2014/main" id="{6706BA40-B02D-62F8-7E38-75BA97C022E0}"/>
                    </a:ext>
                  </a:extLst>
                </p:cNvPr>
                <p:cNvSpPr>
                  <a:spLocks/>
                </p:cNvSpPr>
                <p:nvPr/>
              </p:nvSpPr>
              <p:spPr bwMode="auto">
                <a:xfrm>
                  <a:off x="4613" y="2350"/>
                  <a:ext cx="1" cy="3"/>
                </a:xfrm>
                <a:custGeom>
                  <a:avLst/>
                  <a:gdLst>
                    <a:gd name="T0" fmla="*/ 1 w 2"/>
                    <a:gd name="T1" fmla="*/ 0 h 4"/>
                    <a:gd name="T2" fmla="*/ 1 w 2"/>
                    <a:gd name="T3" fmla="*/ 2 h 4"/>
                    <a:gd name="T4" fmla="*/ 1 w 2"/>
                    <a:gd name="T5" fmla="*/ 2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0"/>
                      </a:moveTo>
                      <a:cubicBezTo>
                        <a:pt x="0" y="1"/>
                        <a:pt x="1" y="3"/>
                        <a:pt x="2" y="3"/>
                      </a:cubicBezTo>
                      <a:cubicBezTo>
                        <a:pt x="2" y="4"/>
                        <a:pt x="1" y="4"/>
                        <a:pt x="1" y="3"/>
                      </a:cubicBezTo>
                      <a:cubicBezTo>
                        <a:pt x="0"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09" name="Freeform 11990">
                  <a:extLst>
                    <a:ext uri="{FF2B5EF4-FFF2-40B4-BE49-F238E27FC236}">
                      <a16:creationId xmlns:a16="http://schemas.microsoft.com/office/drawing/2014/main" id="{8C12031E-7D93-D58C-00AF-5A3A6B268403}"/>
                    </a:ext>
                  </a:extLst>
                </p:cNvPr>
                <p:cNvSpPr>
                  <a:spLocks/>
                </p:cNvSpPr>
                <p:nvPr/>
              </p:nvSpPr>
              <p:spPr bwMode="auto">
                <a:xfrm>
                  <a:off x="4609" y="2347"/>
                  <a:ext cx="3" cy="3"/>
                </a:xfrm>
                <a:custGeom>
                  <a:avLst/>
                  <a:gdLst>
                    <a:gd name="T0" fmla="*/ 1 w 3"/>
                    <a:gd name="T1" fmla="*/ 0 h 4"/>
                    <a:gd name="T2" fmla="*/ 0 w 3"/>
                    <a:gd name="T3" fmla="*/ 2 h 4"/>
                    <a:gd name="T4" fmla="*/ 1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3" y="1"/>
                        <a:pt x="2" y="4"/>
                        <a:pt x="0" y="4"/>
                      </a:cubicBezTo>
                      <a:cubicBezTo>
                        <a:pt x="0" y="3"/>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0" name="Freeform 11991">
                  <a:extLst>
                    <a:ext uri="{FF2B5EF4-FFF2-40B4-BE49-F238E27FC236}">
                      <a16:creationId xmlns:a16="http://schemas.microsoft.com/office/drawing/2014/main" id="{28C7DB2B-A49C-41CB-6130-EFF3371285B4}"/>
                    </a:ext>
                  </a:extLst>
                </p:cNvPr>
                <p:cNvSpPr>
                  <a:spLocks/>
                </p:cNvSpPr>
                <p:nvPr/>
              </p:nvSpPr>
              <p:spPr bwMode="auto">
                <a:xfrm>
                  <a:off x="4609" y="2355"/>
                  <a:ext cx="2" cy="4"/>
                </a:xfrm>
                <a:custGeom>
                  <a:avLst/>
                  <a:gdLst>
                    <a:gd name="T0" fmla="*/ 2 w 2"/>
                    <a:gd name="T1" fmla="*/ 0 h 5"/>
                    <a:gd name="T2" fmla="*/ 0 w 2"/>
                    <a:gd name="T3" fmla="*/ 1 h 5"/>
                    <a:gd name="T4" fmla="*/ 1 w 2"/>
                    <a:gd name="T5" fmla="*/ 2 h 5"/>
                    <a:gd name="T6" fmla="*/ 2 w 2"/>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2" y="0"/>
                        <a:pt x="1" y="0"/>
                        <a:pt x="0" y="1"/>
                      </a:cubicBezTo>
                      <a:cubicBezTo>
                        <a:pt x="0" y="2"/>
                        <a:pt x="0" y="4"/>
                        <a:pt x="1" y="5"/>
                      </a:cubicBezTo>
                      <a:cubicBezTo>
                        <a:pt x="1" y="4"/>
                        <a:pt x="0" y="0"/>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1" name="Freeform 11992">
                  <a:extLst>
                    <a:ext uri="{FF2B5EF4-FFF2-40B4-BE49-F238E27FC236}">
                      <a16:creationId xmlns:a16="http://schemas.microsoft.com/office/drawing/2014/main" id="{CB88E31A-7F88-A92D-65D3-3D33BEE1D5D8}"/>
                    </a:ext>
                  </a:extLst>
                </p:cNvPr>
                <p:cNvSpPr>
                  <a:spLocks/>
                </p:cNvSpPr>
                <p:nvPr/>
              </p:nvSpPr>
              <p:spPr bwMode="auto">
                <a:xfrm>
                  <a:off x="4604" y="2350"/>
                  <a:ext cx="2" cy="6"/>
                </a:xfrm>
                <a:custGeom>
                  <a:avLst/>
                  <a:gdLst>
                    <a:gd name="T0" fmla="*/ 0 w 2"/>
                    <a:gd name="T1" fmla="*/ 0 h 7"/>
                    <a:gd name="T2" fmla="*/ 1 w 2"/>
                    <a:gd name="T3" fmla="*/ 3 h 7"/>
                    <a:gd name="T4" fmla="*/ 0 w 2"/>
                    <a:gd name="T5" fmla="*/ 3 h 7"/>
                    <a:gd name="T6" fmla="*/ 1 w 2"/>
                    <a:gd name="T7" fmla="*/ 3 h 7"/>
                    <a:gd name="T8" fmla="*/ 0 w 2"/>
                    <a:gd name="T9" fmla="*/ 0 h 7"/>
                    <a:gd name="T10" fmla="*/ 0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0" y="0"/>
                      </a:moveTo>
                      <a:cubicBezTo>
                        <a:pt x="1" y="0"/>
                        <a:pt x="1" y="2"/>
                        <a:pt x="1" y="3"/>
                      </a:cubicBezTo>
                      <a:cubicBezTo>
                        <a:pt x="2" y="3"/>
                        <a:pt x="1" y="7"/>
                        <a:pt x="0" y="6"/>
                      </a:cubicBezTo>
                      <a:cubicBezTo>
                        <a:pt x="0" y="6"/>
                        <a:pt x="1" y="5"/>
                        <a:pt x="1" y="4"/>
                      </a:cubicBezTo>
                      <a:cubicBezTo>
                        <a:pt x="1" y="3"/>
                        <a:pt x="1"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2" name="Freeform 11993">
                  <a:extLst>
                    <a:ext uri="{FF2B5EF4-FFF2-40B4-BE49-F238E27FC236}">
                      <a16:creationId xmlns:a16="http://schemas.microsoft.com/office/drawing/2014/main" id="{C992BD3A-9A2B-DD9D-FAF1-C939876DD6B6}"/>
                    </a:ext>
                  </a:extLst>
                </p:cNvPr>
                <p:cNvSpPr>
                  <a:spLocks/>
                </p:cNvSpPr>
                <p:nvPr/>
              </p:nvSpPr>
              <p:spPr bwMode="auto">
                <a:xfrm>
                  <a:off x="4606" y="2344"/>
                  <a:ext cx="2" cy="4"/>
                </a:xfrm>
                <a:custGeom>
                  <a:avLst/>
                  <a:gdLst>
                    <a:gd name="T0" fmla="*/ 2 w 2"/>
                    <a:gd name="T1" fmla="*/ 2 h 5"/>
                    <a:gd name="T2" fmla="*/ 0 w 2"/>
                    <a:gd name="T3" fmla="*/ 2 h 5"/>
                    <a:gd name="T4" fmla="*/ 2 w 2"/>
                    <a:gd name="T5" fmla="*/ 2 h 5"/>
                    <a:gd name="T6" fmla="*/ 0 60000 65536"/>
                    <a:gd name="T7" fmla="*/ 0 60000 65536"/>
                    <a:gd name="T8" fmla="*/ 0 60000 65536"/>
                  </a:gdLst>
                  <a:ahLst/>
                  <a:cxnLst>
                    <a:cxn ang="T6">
                      <a:pos x="T0" y="T1"/>
                    </a:cxn>
                    <a:cxn ang="T7">
                      <a:pos x="T2" y="T3"/>
                    </a:cxn>
                    <a:cxn ang="T8">
                      <a:pos x="T4" y="T5"/>
                    </a:cxn>
                  </a:cxnLst>
                  <a:rect l="0" t="0" r="r" b="b"/>
                  <a:pathLst>
                    <a:path w="2" h="5">
                      <a:moveTo>
                        <a:pt x="2" y="2"/>
                      </a:moveTo>
                      <a:cubicBezTo>
                        <a:pt x="2" y="0"/>
                        <a:pt x="0" y="3"/>
                        <a:pt x="0" y="5"/>
                      </a:cubicBezTo>
                      <a:cubicBezTo>
                        <a:pt x="1" y="4"/>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3" name="Freeform 11994">
                  <a:extLst>
                    <a:ext uri="{FF2B5EF4-FFF2-40B4-BE49-F238E27FC236}">
                      <a16:creationId xmlns:a16="http://schemas.microsoft.com/office/drawing/2014/main" id="{0B093FC3-D953-F6CE-88C9-55D9F82F682E}"/>
                    </a:ext>
                  </a:extLst>
                </p:cNvPr>
                <p:cNvSpPr>
                  <a:spLocks/>
                </p:cNvSpPr>
                <p:nvPr/>
              </p:nvSpPr>
              <p:spPr bwMode="auto">
                <a:xfrm>
                  <a:off x="4610" y="2363"/>
                  <a:ext cx="3" cy="6"/>
                </a:xfrm>
                <a:custGeom>
                  <a:avLst/>
                  <a:gdLst>
                    <a:gd name="T0" fmla="*/ 2 w 3"/>
                    <a:gd name="T1" fmla="*/ 1 h 8"/>
                    <a:gd name="T2" fmla="*/ 0 w 3"/>
                    <a:gd name="T3" fmla="*/ 2 h 8"/>
                    <a:gd name="T4" fmla="*/ 2 w 3"/>
                    <a:gd name="T5" fmla="*/ 1 h 8"/>
                    <a:gd name="T6" fmla="*/ 0 60000 65536"/>
                    <a:gd name="T7" fmla="*/ 0 60000 65536"/>
                    <a:gd name="T8" fmla="*/ 0 60000 65536"/>
                  </a:gdLst>
                  <a:ahLst/>
                  <a:cxnLst>
                    <a:cxn ang="T6">
                      <a:pos x="T0" y="T1"/>
                    </a:cxn>
                    <a:cxn ang="T7">
                      <a:pos x="T2" y="T3"/>
                    </a:cxn>
                    <a:cxn ang="T8">
                      <a:pos x="T4" y="T5"/>
                    </a:cxn>
                  </a:cxnLst>
                  <a:rect l="0" t="0" r="r" b="b"/>
                  <a:pathLst>
                    <a:path w="3" h="8">
                      <a:moveTo>
                        <a:pt x="2" y="1"/>
                      </a:moveTo>
                      <a:cubicBezTo>
                        <a:pt x="3" y="0"/>
                        <a:pt x="2" y="8"/>
                        <a:pt x="0" y="5"/>
                      </a:cubicBezTo>
                      <a:cubicBezTo>
                        <a:pt x="1" y="4"/>
                        <a:pt x="3"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4" name="Freeform 11995">
                  <a:extLst>
                    <a:ext uri="{FF2B5EF4-FFF2-40B4-BE49-F238E27FC236}">
                      <a16:creationId xmlns:a16="http://schemas.microsoft.com/office/drawing/2014/main" id="{996E538A-183D-C8EB-D17B-45CC1C09D924}"/>
                    </a:ext>
                  </a:extLst>
                </p:cNvPr>
                <p:cNvSpPr>
                  <a:spLocks/>
                </p:cNvSpPr>
                <p:nvPr/>
              </p:nvSpPr>
              <p:spPr bwMode="auto">
                <a:xfrm>
                  <a:off x="4604" y="2361"/>
                  <a:ext cx="3" cy="5"/>
                </a:xfrm>
                <a:custGeom>
                  <a:avLst/>
                  <a:gdLst>
                    <a:gd name="T0" fmla="*/ 3 w 3"/>
                    <a:gd name="T1" fmla="*/ 1 h 6"/>
                    <a:gd name="T2" fmla="*/ 2 w 3"/>
                    <a:gd name="T3" fmla="*/ 3 h 6"/>
                    <a:gd name="T4" fmla="*/ 2 w 3"/>
                    <a:gd name="T5" fmla="*/ 3 h 6"/>
                    <a:gd name="T6" fmla="*/ 2 w 3"/>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3" y="1"/>
                      </a:moveTo>
                      <a:cubicBezTo>
                        <a:pt x="0" y="0"/>
                        <a:pt x="1" y="5"/>
                        <a:pt x="2" y="6"/>
                      </a:cubicBezTo>
                      <a:cubicBezTo>
                        <a:pt x="2" y="5"/>
                        <a:pt x="2" y="4"/>
                        <a:pt x="2" y="4"/>
                      </a:cubicBezTo>
                      <a:cubicBezTo>
                        <a:pt x="2" y="2"/>
                        <a:pt x="2"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5" name="Freeform 11996">
                  <a:extLst>
                    <a:ext uri="{FF2B5EF4-FFF2-40B4-BE49-F238E27FC236}">
                      <a16:creationId xmlns:a16="http://schemas.microsoft.com/office/drawing/2014/main" id="{B4C9EE07-A03D-CC57-1F7A-8B4DDA1B1DB4}"/>
                    </a:ext>
                  </a:extLst>
                </p:cNvPr>
                <p:cNvSpPr>
                  <a:spLocks/>
                </p:cNvSpPr>
                <p:nvPr/>
              </p:nvSpPr>
              <p:spPr bwMode="auto">
                <a:xfrm>
                  <a:off x="4600" y="2356"/>
                  <a:ext cx="2" cy="5"/>
                </a:xfrm>
                <a:custGeom>
                  <a:avLst/>
                  <a:gdLst>
                    <a:gd name="T0" fmla="*/ 1 w 3"/>
                    <a:gd name="T1" fmla="*/ 0 h 6"/>
                    <a:gd name="T2" fmla="*/ 0 w 3"/>
                    <a:gd name="T3" fmla="*/ 3 h 6"/>
                    <a:gd name="T4" fmla="*/ 1 w 3"/>
                    <a:gd name="T5" fmla="*/ 1 h 6"/>
                    <a:gd name="T6" fmla="*/ 0 60000 65536"/>
                    <a:gd name="T7" fmla="*/ 0 60000 65536"/>
                    <a:gd name="T8" fmla="*/ 0 60000 65536"/>
                  </a:gdLst>
                  <a:ahLst/>
                  <a:cxnLst>
                    <a:cxn ang="T6">
                      <a:pos x="T0" y="T1"/>
                    </a:cxn>
                    <a:cxn ang="T7">
                      <a:pos x="T2" y="T3"/>
                    </a:cxn>
                    <a:cxn ang="T8">
                      <a:pos x="T4" y="T5"/>
                    </a:cxn>
                  </a:cxnLst>
                  <a:rect l="0" t="0" r="r" b="b"/>
                  <a:pathLst>
                    <a:path w="3" h="6">
                      <a:moveTo>
                        <a:pt x="1" y="0"/>
                      </a:moveTo>
                      <a:cubicBezTo>
                        <a:pt x="3" y="2"/>
                        <a:pt x="2" y="6"/>
                        <a:pt x="0" y="6"/>
                      </a:cubicBezTo>
                      <a:cubicBezTo>
                        <a:pt x="1" y="5"/>
                        <a:pt x="1" y="3"/>
                        <a:pt x="1"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6" name="Freeform 11997">
                  <a:extLst>
                    <a:ext uri="{FF2B5EF4-FFF2-40B4-BE49-F238E27FC236}">
                      <a16:creationId xmlns:a16="http://schemas.microsoft.com/office/drawing/2014/main" id="{2E2AEEF0-717A-7504-1838-558E946E9FF1}"/>
                    </a:ext>
                  </a:extLst>
                </p:cNvPr>
                <p:cNvSpPr>
                  <a:spLocks/>
                </p:cNvSpPr>
                <p:nvPr/>
              </p:nvSpPr>
              <p:spPr bwMode="auto">
                <a:xfrm>
                  <a:off x="4600" y="2350"/>
                  <a:ext cx="2" cy="3"/>
                </a:xfrm>
                <a:custGeom>
                  <a:avLst/>
                  <a:gdLst>
                    <a:gd name="T0" fmla="*/ 2 w 2"/>
                    <a:gd name="T1" fmla="*/ 0 h 4"/>
                    <a:gd name="T2" fmla="*/ 1 w 2"/>
                    <a:gd name="T3" fmla="*/ 2 h 4"/>
                    <a:gd name="T4" fmla="*/ 2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1" y="0"/>
                        <a:pt x="0" y="3"/>
                        <a:pt x="1" y="4"/>
                      </a:cubicBezTo>
                      <a:cubicBezTo>
                        <a:pt x="1" y="3"/>
                        <a:pt x="0"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7" name="Freeform 11998">
                  <a:extLst>
                    <a:ext uri="{FF2B5EF4-FFF2-40B4-BE49-F238E27FC236}">
                      <a16:creationId xmlns:a16="http://schemas.microsoft.com/office/drawing/2014/main" id="{289122C7-392C-6C77-F35A-0250639589FB}"/>
                    </a:ext>
                  </a:extLst>
                </p:cNvPr>
                <p:cNvSpPr>
                  <a:spLocks/>
                </p:cNvSpPr>
                <p:nvPr/>
              </p:nvSpPr>
              <p:spPr bwMode="auto">
                <a:xfrm>
                  <a:off x="4605" y="2367"/>
                  <a:ext cx="3" cy="5"/>
                </a:xfrm>
                <a:custGeom>
                  <a:avLst/>
                  <a:gdLst>
                    <a:gd name="T0" fmla="*/ 2 w 3"/>
                    <a:gd name="T1" fmla="*/ 0 h 5"/>
                    <a:gd name="T2" fmla="*/ 0 w 3"/>
                    <a:gd name="T3" fmla="*/ 3 h 5"/>
                    <a:gd name="T4" fmla="*/ 2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3" y="2"/>
                        <a:pt x="0" y="5"/>
                        <a:pt x="0" y="3"/>
                      </a:cubicBezTo>
                      <a:cubicBezTo>
                        <a:pt x="1" y="3"/>
                        <a:pt x="2" y="3"/>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8" name="Freeform 11999">
                  <a:extLst>
                    <a:ext uri="{FF2B5EF4-FFF2-40B4-BE49-F238E27FC236}">
                      <a16:creationId xmlns:a16="http://schemas.microsoft.com/office/drawing/2014/main" id="{B38D2268-A67D-97B6-5E7C-3407B38BFDD5}"/>
                    </a:ext>
                  </a:extLst>
                </p:cNvPr>
                <p:cNvSpPr>
                  <a:spLocks/>
                </p:cNvSpPr>
                <p:nvPr/>
              </p:nvSpPr>
              <p:spPr bwMode="auto">
                <a:xfrm>
                  <a:off x="4600" y="2365"/>
                  <a:ext cx="3" cy="5"/>
                </a:xfrm>
                <a:custGeom>
                  <a:avLst/>
                  <a:gdLst>
                    <a:gd name="T0" fmla="*/ 2 w 3"/>
                    <a:gd name="T1" fmla="*/ 0 h 6"/>
                    <a:gd name="T2" fmla="*/ 3 w 3"/>
                    <a:gd name="T3" fmla="*/ 3 h 6"/>
                    <a:gd name="T4" fmla="*/ 1 w 3"/>
                    <a:gd name="T5" fmla="*/ 3 h 6"/>
                    <a:gd name="T6" fmla="*/ 2 w 3"/>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2" y="0"/>
                      </a:moveTo>
                      <a:cubicBezTo>
                        <a:pt x="1" y="0"/>
                        <a:pt x="1" y="5"/>
                        <a:pt x="3" y="6"/>
                      </a:cubicBezTo>
                      <a:cubicBezTo>
                        <a:pt x="2" y="5"/>
                        <a:pt x="1" y="5"/>
                        <a:pt x="1" y="4"/>
                      </a:cubicBezTo>
                      <a:cubicBezTo>
                        <a:pt x="0" y="2"/>
                        <a:pt x="1"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19" name="Freeform 12000">
                  <a:extLst>
                    <a:ext uri="{FF2B5EF4-FFF2-40B4-BE49-F238E27FC236}">
                      <a16:creationId xmlns:a16="http://schemas.microsoft.com/office/drawing/2014/main" id="{2FBEB869-69C8-9ECD-B15F-C96F3D7F1B08}"/>
                    </a:ext>
                  </a:extLst>
                </p:cNvPr>
                <p:cNvSpPr>
                  <a:spLocks/>
                </p:cNvSpPr>
                <p:nvPr/>
              </p:nvSpPr>
              <p:spPr bwMode="auto">
                <a:xfrm>
                  <a:off x="4598" y="2363"/>
                  <a:ext cx="2" cy="4"/>
                </a:xfrm>
                <a:custGeom>
                  <a:avLst/>
                  <a:gdLst>
                    <a:gd name="T0" fmla="*/ 1 w 2"/>
                    <a:gd name="T1" fmla="*/ 0 h 5"/>
                    <a:gd name="T2" fmla="*/ 2 w 2"/>
                    <a:gd name="T3" fmla="*/ 2 h 5"/>
                    <a:gd name="T4" fmla="*/ 1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1" y="0"/>
                      </a:moveTo>
                      <a:cubicBezTo>
                        <a:pt x="0" y="2"/>
                        <a:pt x="1" y="5"/>
                        <a:pt x="2" y="5"/>
                      </a:cubicBezTo>
                      <a:cubicBezTo>
                        <a:pt x="2" y="4"/>
                        <a:pt x="0" y="2"/>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0" name="Freeform 12001">
                  <a:extLst>
                    <a:ext uri="{FF2B5EF4-FFF2-40B4-BE49-F238E27FC236}">
                      <a16:creationId xmlns:a16="http://schemas.microsoft.com/office/drawing/2014/main" id="{6F33821C-CD45-83EB-7504-B0D2030F4568}"/>
                    </a:ext>
                  </a:extLst>
                </p:cNvPr>
                <p:cNvSpPr>
                  <a:spLocks/>
                </p:cNvSpPr>
                <p:nvPr/>
              </p:nvSpPr>
              <p:spPr bwMode="auto">
                <a:xfrm>
                  <a:off x="4681" y="2382"/>
                  <a:ext cx="38" cy="37"/>
                </a:xfrm>
                <a:custGeom>
                  <a:avLst/>
                  <a:gdLst>
                    <a:gd name="T0" fmla="*/ 16 w 46"/>
                    <a:gd name="T1" fmla="*/ 1 h 45"/>
                    <a:gd name="T2" fmla="*/ 14 w 46"/>
                    <a:gd name="T3" fmla="*/ 1 h 45"/>
                    <a:gd name="T4" fmla="*/ 13 w 46"/>
                    <a:gd name="T5" fmla="*/ 1 h 45"/>
                    <a:gd name="T6" fmla="*/ 12 w 46"/>
                    <a:gd name="T7" fmla="*/ 2 h 45"/>
                    <a:gd name="T8" fmla="*/ 10 w 46"/>
                    <a:gd name="T9" fmla="*/ 2 h 45"/>
                    <a:gd name="T10" fmla="*/ 7 w 46"/>
                    <a:gd name="T11" fmla="*/ 3 h 45"/>
                    <a:gd name="T12" fmla="*/ 4 w 46"/>
                    <a:gd name="T13" fmla="*/ 6 h 45"/>
                    <a:gd name="T14" fmla="*/ 2 w 46"/>
                    <a:gd name="T15" fmla="*/ 9 h 45"/>
                    <a:gd name="T16" fmla="*/ 2 w 46"/>
                    <a:gd name="T17" fmla="*/ 11 h 45"/>
                    <a:gd name="T18" fmla="*/ 2 w 46"/>
                    <a:gd name="T19" fmla="*/ 13 h 45"/>
                    <a:gd name="T20" fmla="*/ 2 w 46"/>
                    <a:gd name="T21" fmla="*/ 16 h 45"/>
                    <a:gd name="T22" fmla="*/ 2 w 46"/>
                    <a:gd name="T23" fmla="*/ 17 h 45"/>
                    <a:gd name="T24" fmla="*/ 2 w 46"/>
                    <a:gd name="T25" fmla="*/ 18 h 45"/>
                    <a:gd name="T26" fmla="*/ 4 w 46"/>
                    <a:gd name="T27" fmla="*/ 20 h 45"/>
                    <a:gd name="T28" fmla="*/ 4 w 46"/>
                    <a:gd name="T29" fmla="*/ 20 h 45"/>
                    <a:gd name="T30" fmla="*/ 6 w 46"/>
                    <a:gd name="T31" fmla="*/ 21 h 45"/>
                    <a:gd name="T32" fmla="*/ 6 w 46"/>
                    <a:gd name="T33" fmla="*/ 21 h 45"/>
                    <a:gd name="T34" fmla="*/ 7 w 46"/>
                    <a:gd name="T35" fmla="*/ 21 h 45"/>
                    <a:gd name="T36" fmla="*/ 8 w 46"/>
                    <a:gd name="T37" fmla="*/ 21 h 45"/>
                    <a:gd name="T38" fmla="*/ 9 w 46"/>
                    <a:gd name="T39" fmla="*/ 21 h 45"/>
                    <a:gd name="T40" fmla="*/ 10 w 46"/>
                    <a:gd name="T41" fmla="*/ 20 h 45"/>
                    <a:gd name="T42" fmla="*/ 12 w 46"/>
                    <a:gd name="T43" fmla="*/ 20 h 45"/>
                    <a:gd name="T44" fmla="*/ 14 w 46"/>
                    <a:gd name="T45" fmla="*/ 18 h 45"/>
                    <a:gd name="T46" fmla="*/ 15 w 46"/>
                    <a:gd name="T47" fmla="*/ 17 h 45"/>
                    <a:gd name="T48" fmla="*/ 17 w 46"/>
                    <a:gd name="T49" fmla="*/ 14 h 45"/>
                    <a:gd name="T50" fmla="*/ 19 w 46"/>
                    <a:gd name="T51" fmla="*/ 12 h 45"/>
                    <a:gd name="T52" fmla="*/ 21 w 46"/>
                    <a:gd name="T53" fmla="*/ 9 h 45"/>
                    <a:gd name="T54" fmla="*/ 21 w 46"/>
                    <a:gd name="T55" fmla="*/ 7 h 45"/>
                    <a:gd name="T56" fmla="*/ 21 w 46"/>
                    <a:gd name="T57" fmla="*/ 5 h 45"/>
                    <a:gd name="T58" fmla="*/ 20 w 46"/>
                    <a:gd name="T59" fmla="*/ 2 h 45"/>
                    <a:gd name="T60" fmla="*/ 17 w 46"/>
                    <a:gd name="T61" fmla="*/ 2 h 45"/>
                    <a:gd name="T62" fmla="*/ 17 w 46"/>
                    <a:gd name="T63" fmla="*/ 2 h 45"/>
                    <a:gd name="T64" fmla="*/ 16 w 46"/>
                    <a:gd name="T65" fmla="*/ 1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6" h="45">
                      <a:moveTo>
                        <a:pt x="34" y="1"/>
                      </a:moveTo>
                      <a:cubicBezTo>
                        <a:pt x="33" y="2"/>
                        <a:pt x="32" y="1"/>
                        <a:pt x="31" y="1"/>
                      </a:cubicBezTo>
                      <a:cubicBezTo>
                        <a:pt x="30" y="0"/>
                        <a:pt x="29" y="0"/>
                        <a:pt x="28" y="1"/>
                      </a:cubicBezTo>
                      <a:cubicBezTo>
                        <a:pt x="27" y="2"/>
                        <a:pt x="26" y="2"/>
                        <a:pt x="25" y="2"/>
                      </a:cubicBezTo>
                      <a:cubicBezTo>
                        <a:pt x="23" y="2"/>
                        <a:pt x="22" y="2"/>
                        <a:pt x="22" y="3"/>
                      </a:cubicBezTo>
                      <a:cubicBezTo>
                        <a:pt x="20" y="6"/>
                        <a:pt x="16" y="4"/>
                        <a:pt x="15" y="7"/>
                      </a:cubicBezTo>
                      <a:cubicBezTo>
                        <a:pt x="14" y="9"/>
                        <a:pt x="9" y="11"/>
                        <a:pt x="8" y="13"/>
                      </a:cubicBezTo>
                      <a:cubicBezTo>
                        <a:pt x="8" y="15"/>
                        <a:pt x="4" y="17"/>
                        <a:pt x="5" y="19"/>
                      </a:cubicBezTo>
                      <a:cubicBezTo>
                        <a:pt x="5" y="20"/>
                        <a:pt x="2" y="22"/>
                        <a:pt x="3" y="23"/>
                      </a:cubicBezTo>
                      <a:cubicBezTo>
                        <a:pt x="4" y="25"/>
                        <a:pt x="0" y="28"/>
                        <a:pt x="2" y="28"/>
                      </a:cubicBezTo>
                      <a:cubicBezTo>
                        <a:pt x="4" y="29"/>
                        <a:pt x="0" y="33"/>
                        <a:pt x="2" y="34"/>
                      </a:cubicBezTo>
                      <a:cubicBezTo>
                        <a:pt x="4" y="34"/>
                        <a:pt x="1" y="38"/>
                        <a:pt x="4" y="38"/>
                      </a:cubicBezTo>
                      <a:cubicBezTo>
                        <a:pt x="5" y="38"/>
                        <a:pt x="5" y="39"/>
                        <a:pt x="5" y="40"/>
                      </a:cubicBezTo>
                      <a:cubicBezTo>
                        <a:pt x="6" y="41"/>
                        <a:pt x="6" y="43"/>
                        <a:pt x="8" y="42"/>
                      </a:cubicBezTo>
                      <a:cubicBezTo>
                        <a:pt x="8" y="42"/>
                        <a:pt x="9" y="43"/>
                        <a:pt x="9" y="43"/>
                      </a:cubicBezTo>
                      <a:cubicBezTo>
                        <a:pt x="10" y="44"/>
                        <a:pt x="10" y="45"/>
                        <a:pt x="12" y="44"/>
                      </a:cubicBezTo>
                      <a:cubicBezTo>
                        <a:pt x="12" y="43"/>
                        <a:pt x="13" y="44"/>
                        <a:pt x="13" y="44"/>
                      </a:cubicBezTo>
                      <a:cubicBezTo>
                        <a:pt x="14" y="45"/>
                        <a:pt x="14" y="45"/>
                        <a:pt x="15" y="44"/>
                      </a:cubicBezTo>
                      <a:cubicBezTo>
                        <a:pt x="16" y="44"/>
                        <a:pt x="16" y="44"/>
                        <a:pt x="17" y="44"/>
                      </a:cubicBezTo>
                      <a:cubicBezTo>
                        <a:pt x="17" y="45"/>
                        <a:pt x="18" y="45"/>
                        <a:pt x="19" y="44"/>
                      </a:cubicBezTo>
                      <a:cubicBezTo>
                        <a:pt x="20" y="43"/>
                        <a:pt x="20" y="43"/>
                        <a:pt x="21" y="43"/>
                      </a:cubicBezTo>
                      <a:cubicBezTo>
                        <a:pt x="22" y="43"/>
                        <a:pt x="23" y="43"/>
                        <a:pt x="24" y="42"/>
                      </a:cubicBezTo>
                      <a:cubicBezTo>
                        <a:pt x="25" y="41"/>
                        <a:pt x="27" y="42"/>
                        <a:pt x="29" y="40"/>
                      </a:cubicBezTo>
                      <a:cubicBezTo>
                        <a:pt x="30" y="38"/>
                        <a:pt x="33" y="39"/>
                        <a:pt x="33" y="36"/>
                      </a:cubicBezTo>
                      <a:cubicBezTo>
                        <a:pt x="34" y="34"/>
                        <a:pt x="37" y="34"/>
                        <a:pt x="38" y="31"/>
                      </a:cubicBezTo>
                      <a:cubicBezTo>
                        <a:pt x="38" y="30"/>
                        <a:pt x="41" y="29"/>
                        <a:pt x="41" y="27"/>
                      </a:cubicBezTo>
                      <a:cubicBezTo>
                        <a:pt x="40" y="24"/>
                        <a:pt x="44" y="22"/>
                        <a:pt x="44" y="20"/>
                      </a:cubicBezTo>
                      <a:cubicBezTo>
                        <a:pt x="43" y="19"/>
                        <a:pt x="45" y="17"/>
                        <a:pt x="44" y="16"/>
                      </a:cubicBezTo>
                      <a:cubicBezTo>
                        <a:pt x="43" y="14"/>
                        <a:pt x="46" y="11"/>
                        <a:pt x="44" y="10"/>
                      </a:cubicBezTo>
                      <a:cubicBezTo>
                        <a:pt x="43" y="9"/>
                        <a:pt x="44" y="6"/>
                        <a:pt x="42" y="6"/>
                      </a:cubicBezTo>
                      <a:cubicBezTo>
                        <a:pt x="39" y="6"/>
                        <a:pt x="41" y="2"/>
                        <a:pt x="38" y="3"/>
                      </a:cubicBezTo>
                      <a:cubicBezTo>
                        <a:pt x="37" y="3"/>
                        <a:pt x="36" y="2"/>
                        <a:pt x="36" y="2"/>
                      </a:cubicBezTo>
                      <a:cubicBezTo>
                        <a:pt x="35" y="1"/>
                        <a:pt x="35" y="1"/>
                        <a:pt x="34"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1" name="Freeform 12002">
                  <a:extLst>
                    <a:ext uri="{FF2B5EF4-FFF2-40B4-BE49-F238E27FC236}">
                      <a16:creationId xmlns:a16="http://schemas.microsoft.com/office/drawing/2014/main" id="{DE6D99AF-1623-F4B5-F44E-16CC54D59663}"/>
                    </a:ext>
                  </a:extLst>
                </p:cNvPr>
                <p:cNvSpPr>
                  <a:spLocks/>
                </p:cNvSpPr>
                <p:nvPr/>
              </p:nvSpPr>
              <p:spPr bwMode="auto">
                <a:xfrm>
                  <a:off x="4681" y="2390"/>
                  <a:ext cx="38" cy="30"/>
                </a:xfrm>
                <a:custGeom>
                  <a:avLst/>
                  <a:gdLst>
                    <a:gd name="T0" fmla="*/ 2 w 46"/>
                    <a:gd name="T1" fmla="*/ 7 h 37"/>
                    <a:gd name="T2" fmla="*/ 4 w 46"/>
                    <a:gd name="T3" fmla="*/ 9 h 37"/>
                    <a:gd name="T4" fmla="*/ 6 w 46"/>
                    <a:gd name="T5" fmla="*/ 9 h 37"/>
                    <a:gd name="T6" fmla="*/ 7 w 46"/>
                    <a:gd name="T7" fmla="*/ 10 h 37"/>
                    <a:gd name="T8" fmla="*/ 9 w 46"/>
                    <a:gd name="T9" fmla="*/ 9 h 37"/>
                    <a:gd name="T10" fmla="*/ 12 w 46"/>
                    <a:gd name="T11" fmla="*/ 9 h 37"/>
                    <a:gd name="T12" fmla="*/ 14 w 46"/>
                    <a:gd name="T13" fmla="*/ 7 h 37"/>
                    <a:gd name="T14" fmla="*/ 16 w 46"/>
                    <a:gd name="T15" fmla="*/ 6 h 37"/>
                    <a:gd name="T16" fmla="*/ 17 w 46"/>
                    <a:gd name="T17" fmla="*/ 4 h 37"/>
                    <a:gd name="T18" fmla="*/ 19 w 46"/>
                    <a:gd name="T19" fmla="*/ 2 h 37"/>
                    <a:gd name="T20" fmla="*/ 21 w 46"/>
                    <a:gd name="T21" fmla="*/ 0 h 37"/>
                    <a:gd name="T22" fmla="*/ 21 w 46"/>
                    <a:gd name="T23" fmla="*/ 1 h 37"/>
                    <a:gd name="T24" fmla="*/ 21 w 46"/>
                    <a:gd name="T25" fmla="*/ 3 h 37"/>
                    <a:gd name="T26" fmla="*/ 21 w 46"/>
                    <a:gd name="T27" fmla="*/ 5 h 37"/>
                    <a:gd name="T28" fmla="*/ 19 w 46"/>
                    <a:gd name="T29" fmla="*/ 8 h 37"/>
                    <a:gd name="T30" fmla="*/ 17 w 46"/>
                    <a:gd name="T31" fmla="*/ 10 h 37"/>
                    <a:gd name="T32" fmla="*/ 15 w 46"/>
                    <a:gd name="T33" fmla="*/ 12 h 37"/>
                    <a:gd name="T34" fmla="*/ 14 w 46"/>
                    <a:gd name="T35" fmla="*/ 13 h 37"/>
                    <a:gd name="T36" fmla="*/ 12 w 46"/>
                    <a:gd name="T37" fmla="*/ 15 h 37"/>
                    <a:gd name="T38" fmla="*/ 9 w 46"/>
                    <a:gd name="T39" fmla="*/ 15 h 37"/>
                    <a:gd name="T40" fmla="*/ 7 w 46"/>
                    <a:gd name="T41" fmla="*/ 15 h 37"/>
                    <a:gd name="T42" fmla="*/ 6 w 46"/>
                    <a:gd name="T43" fmla="*/ 15 h 37"/>
                    <a:gd name="T44" fmla="*/ 4 w 46"/>
                    <a:gd name="T45" fmla="*/ 15 h 37"/>
                    <a:gd name="T46" fmla="*/ 2 w 46"/>
                    <a:gd name="T47" fmla="*/ 12 h 37"/>
                    <a:gd name="T48" fmla="*/ 2 w 46"/>
                    <a:gd name="T49" fmla="*/ 11 h 37"/>
                    <a:gd name="T50" fmla="*/ 2 w 46"/>
                    <a:gd name="T51" fmla="*/ 8 h 37"/>
                    <a:gd name="T52" fmla="*/ 2 w 46"/>
                    <a:gd name="T53" fmla="*/ 6 h 37"/>
                    <a:gd name="T54" fmla="*/ 2 w 46"/>
                    <a:gd name="T55" fmla="*/ 7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6" h="37">
                      <a:moveTo>
                        <a:pt x="4" y="16"/>
                      </a:moveTo>
                      <a:cubicBezTo>
                        <a:pt x="6" y="15"/>
                        <a:pt x="5" y="21"/>
                        <a:pt x="8" y="20"/>
                      </a:cubicBezTo>
                      <a:cubicBezTo>
                        <a:pt x="10" y="19"/>
                        <a:pt x="9" y="24"/>
                        <a:pt x="12" y="21"/>
                      </a:cubicBezTo>
                      <a:cubicBezTo>
                        <a:pt x="13" y="20"/>
                        <a:pt x="14" y="23"/>
                        <a:pt x="16" y="22"/>
                      </a:cubicBezTo>
                      <a:cubicBezTo>
                        <a:pt x="17" y="21"/>
                        <a:pt x="18" y="23"/>
                        <a:pt x="19" y="21"/>
                      </a:cubicBezTo>
                      <a:cubicBezTo>
                        <a:pt x="21" y="20"/>
                        <a:pt x="22" y="22"/>
                        <a:pt x="24" y="20"/>
                      </a:cubicBezTo>
                      <a:cubicBezTo>
                        <a:pt x="26" y="18"/>
                        <a:pt x="27" y="20"/>
                        <a:pt x="29" y="17"/>
                      </a:cubicBezTo>
                      <a:cubicBezTo>
                        <a:pt x="30" y="16"/>
                        <a:pt x="33" y="16"/>
                        <a:pt x="34" y="14"/>
                      </a:cubicBezTo>
                      <a:cubicBezTo>
                        <a:pt x="34" y="12"/>
                        <a:pt x="37" y="11"/>
                        <a:pt x="38" y="9"/>
                      </a:cubicBezTo>
                      <a:cubicBezTo>
                        <a:pt x="39" y="7"/>
                        <a:pt x="41" y="6"/>
                        <a:pt x="41" y="5"/>
                      </a:cubicBezTo>
                      <a:cubicBezTo>
                        <a:pt x="41" y="3"/>
                        <a:pt x="42" y="1"/>
                        <a:pt x="43" y="0"/>
                      </a:cubicBezTo>
                      <a:cubicBezTo>
                        <a:pt x="43" y="0"/>
                        <a:pt x="43" y="1"/>
                        <a:pt x="44" y="1"/>
                      </a:cubicBezTo>
                      <a:cubicBezTo>
                        <a:pt x="46" y="2"/>
                        <a:pt x="43" y="5"/>
                        <a:pt x="44" y="7"/>
                      </a:cubicBezTo>
                      <a:cubicBezTo>
                        <a:pt x="45" y="8"/>
                        <a:pt x="43" y="10"/>
                        <a:pt x="44" y="11"/>
                      </a:cubicBezTo>
                      <a:cubicBezTo>
                        <a:pt x="44" y="13"/>
                        <a:pt x="40" y="15"/>
                        <a:pt x="41" y="18"/>
                      </a:cubicBezTo>
                      <a:cubicBezTo>
                        <a:pt x="41" y="20"/>
                        <a:pt x="38" y="21"/>
                        <a:pt x="38" y="22"/>
                      </a:cubicBezTo>
                      <a:cubicBezTo>
                        <a:pt x="37" y="25"/>
                        <a:pt x="34" y="25"/>
                        <a:pt x="33" y="27"/>
                      </a:cubicBezTo>
                      <a:cubicBezTo>
                        <a:pt x="33" y="30"/>
                        <a:pt x="30" y="29"/>
                        <a:pt x="29" y="31"/>
                      </a:cubicBezTo>
                      <a:cubicBezTo>
                        <a:pt x="27" y="33"/>
                        <a:pt x="25" y="32"/>
                        <a:pt x="24" y="33"/>
                      </a:cubicBezTo>
                      <a:cubicBezTo>
                        <a:pt x="22" y="35"/>
                        <a:pt x="20" y="33"/>
                        <a:pt x="19" y="35"/>
                      </a:cubicBezTo>
                      <a:cubicBezTo>
                        <a:pt x="17" y="37"/>
                        <a:pt x="16" y="34"/>
                        <a:pt x="15" y="35"/>
                      </a:cubicBezTo>
                      <a:cubicBezTo>
                        <a:pt x="14" y="37"/>
                        <a:pt x="13" y="34"/>
                        <a:pt x="12" y="35"/>
                      </a:cubicBezTo>
                      <a:cubicBezTo>
                        <a:pt x="9" y="37"/>
                        <a:pt x="9" y="33"/>
                        <a:pt x="8" y="33"/>
                      </a:cubicBezTo>
                      <a:cubicBezTo>
                        <a:pt x="4" y="34"/>
                        <a:pt x="6" y="29"/>
                        <a:pt x="4" y="29"/>
                      </a:cubicBezTo>
                      <a:cubicBezTo>
                        <a:pt x="1" y="29"/>
                        <a:pt x="4" y="25"/>
                        <a:pt x="2" y="25"/>
                      </a:cubicBezTo>
                      <a:cubicBezTo>
                        <a:pt x="0" y="24"/>
                        <a:pt x="4" y="20"/>
                        <a:pt x="2" y="19"/>
                      </a:cubicBezTo>
                      <a:cubicBezTo>
                        <a:pt x="0" y="19"/>
                        <a:pt x="3" y="16"/>
                        <a:pt x="3" y="15"/>
                      </a:cubicBezTo>
                      <a:cubicBezTo>
                        <a:pt x="3" y="15"/>
                        <a:pt x="3" y="16"/>
                        <a:pt x="4" y="16"/>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2" name="Freeform 12003">
                  <a:extLst>
                    <a:ext uri="{FF2B5EF4-FFF2-40B4-BE49-F238E27FC236}">
                      <a16:creationId xmlns:a16="http://schemas.microsoft.com/office/drawing/2014/main" id="{14835C53-33AA-D0B5-360F-950B83D6950C}"/>
                    </a:ext>
                  </a:extLst>
                </p:cNvPr>
                <p:cNvSpPr>
                  <a:spLocks/>
                </p:cNvSpPr>
                <p:nvPr/>
              </p:nvSpPr>
              <p:spPr bwMode="auto">
                <a:xfrm>
                  <a:off x="4681" y="2402"/>
                  <a:ext cx="32" cy="18"/>
                </a:xfrm>
                <a:custGeom>
                  <a:avLst/>
                  <a:gdLst>
                    <a:gd name="T0" fmla="*/ 2 w 39"/>
                    <a:gd name="T1" fmla="*/ 0 h 22"/>
                    <a:gd name="T2" fmla="*/ 2 w 39"/>
                    <a:gd name="T3" fmla="*/ 2 h 22"/>
                    <a:gd name="T4" fmla="*/ 2 w 39"/>
                    <a:gd name="T5" fmla="*/ 5 h 22"/>
                    <a:gd name="T6" fmla="*/ 2 w 39"/>
                    <a:gd name="T7" fmla="*/ 6 h 22"/>
                    <a:gd name="T8" fmla="*/ 4 w 39"/>
                    <a:gd name="T9" fmla="*/ 8 h 22"/>
                    <a:gd name="T10" fmla="*/ 6 w 39"/>
                    <a:gd name="T11" fmla="*/ 9 h 22"/>
                    <a:gd name="T12" fmla="*/ 7 w 39"/>
                    <a:gd name="T13" fmla="*/ 9 h 22"/>
                    <a:gd name="T14" fmla="*/ 9 w 39"/>
                    <a:gd name="T15" fmla="*/ 9 h 22"/>
                    <a:gd name="T16" fmla="*/ 11 w 39"/>
                    <a:gd name="T17" fmla="*/ 8 h 22"/>
                    <a:gd name="T18" fmla="*/ 13 w 39"/>
                    <a:gd name="T19" fmla="*/ 7 h 22"/>
                    <a:gd name="T20" fmla="*/ 15 w 39"/>
                    <a:gd name="T21" fmla="*/ 6 h 22"/>
                    <a:gd name="T22" fmla="*/ 17 w 39"/>
                    <a:gd name="T23" fmla="*/ 3 h 22"/>
                    <a:gd name="T24" fmla="*/ 17 w 39"/>
                    <a:gd name="T25" fmla="*/ 2 h 22"/>
                    <a:gd name="T26" fmla="*/ 17 w 39"/>
                    <a:gd name="T27" fmla="*/ 4 h 22"/>
                    <a:gd name="T28" fmla="*/ 14 w 39"/>
                    <a:gd name="T29" fmla="*/ 6 h 22"/>
                    <a:gd name="T30" fmla="*/ 12 w 39"/>
                    <a:gd name="T31" fmla="*/ 7 h 22"/>
                    <a:gd name="T32" fmla="*/ 10 w 39"/>
                    <a:gd name="T33" fmla="*/ 7 h 22"/>
                    <a:gd name="T34" fmla="*/ 8 w 39"/>
                    <a:gd name="T35" fmla="*/ 7 h 22"/>
                    <a:gd name="T36" fmla="*/ 6 w 39"/>
                    <a:gd name="T37" fmla="*/ 7 h 22"/>
                    <a:gd name="T38" fmla="*/ 5 w 39"/>
                    <a:gd name="T39" fmla="*/ 7 h 22"/>
                    <a:gd name="T40" fmla="*/ 2 w 39"/>
                    <a:gd name="T41" fmla="*/ 5 h 22"/>
                    <a:gd name="T42" fmla="*/ 2 w 39"/>
                    <a:gd name="T43" fmla="*/ 2 h 22"/>
                    <a:gd name="T44" fmla="*/ 2 w 39"/>
                    <a:gd name="T45" fmla="*/ 1 h 22"/>
                    <a:gd name="T46" fmla="*/ 2 w 39"/>
                    <a:gd name="T47" fmla="*/ 1 h 22"/>
                    <a:gd name="T48" fmla="*/ 2 w 39"/>
                    <a:gd name="T49" fmla="*/ 0 h 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22">
                      <a:moveTo>
                        <a:pt x="3" y="0"/>
                      </a:moveTo>
                      <a:cubicBezTo>
                        <a:pt x="3" y="1"/>
                        <a:pt x="0" y="4"/>
                        <a:pt x="2" y="4"/>
                      </a:cubicBezTo>
                      <a:cubicBezTo>
                        <a:pt x="4" y="5"/>
                        <a:pt x="0" y="9"/>
                        <a:pt x="2" y="10"/>
                      </a:cubicBezTo>
                      <a:cubicBezTo>
                        <a:pt x="4" y="10"/>
                        <a:pt x="1" y="14"/>
                        <a:pt x="4" y="14"/>
                      </a:cubicBezTo>
                      <a:cubicBezTo>
                        <a:pt x="6" y="14"/>
                        <a:pt x="4" y="19"/>
                        <a:pt x="8" y="18"/>
                      </a:cubicBezTo>
                      <a:cubicBezTo>
                        <a:pt x="9" y="18"/>
                        <a:pt x="9" y="22"/>
                        <a:pt x="12" y="20"/>
                      </a:cubicBezTo>
                      <a:cubicBezTo>
                        <a:pt x="13" y="19"/>
                        <a:pt x="14" y="22"/>
                        <a:pt x="15" y="20"/>
                      </a:cubicBezTo>
                      <a:cubicBezTo>
                        <a:pt x="16" y="19"/>
                        <a:pt x="17" y="22"/>
                        <a:pt x="19" y="20"/>
                      </a:cubicBezTo>
                      <a:cubicBezTo>
                        <a:pt x="20" y="18"/>
                        <a:pt x="22" y="20"/>
                        <a:pt x="24" y="18"/>
                      </a:cubicBezTo>
                      <a:cubicBezTo>
                        <a:pt x="25" y="17"/>
                        <a:pt x="27" y="18"/>
                        <a:pt x="29" y="16"/>
                      </a:cubicBezTo>
                      <a:cubicBezTo>
                        <a:pt x="30" y="14"/>
                        <a:pt x="33" y="15"/>
                        <a:pt x="33" y="12"/>
                      </a:cubicBezTo>
                      <a:cubicBezTo>
                        <a:pt x="34" y="10"/>
                        <a:pt x="37" y="10"/>
                        <a:pt x="38" y="7"/>
                      </a:cubicBezTo>
                      <a:cubicBezTo>
                        <a:pt x="38" y="7"/>
                        <a:pt x="38" y="6"/>
                        <a:pt x="39" y="6"/>
                      </a:cubicBezTo>
                      <a:cubicBezTo>
                        <a:pt x="38" y="7"/>
                        <a:pt x="37" y="7"/>
                        <a:pt x="36" y="9"/>
                      </a:cubicBezTo>
                      <a:cubicBezTo>
                        <a:pt x="35" y="11"/>
                        <a:pt x="33" y="11"/>
                        <a:pt x="31" y="12"/>
                      </a:cubicBezTo>
                      <a:cubicBezTo>
                        <a:pt x="30" y="15"/>
                        <a:pt x="28" y="13"/>
                        <a:pt x="27" y="15"/>
                      </a:cubicBezTo>
                      <a:cubicBezTo>
                        <a:pt x="25" y="17"/>
                        <a:pt x="23" y="15"/>
                        <a:pt x="22" y="16"/>
                      </a:cubicBezTo>
                      <a:cubicBezTo>
                        <a:pt x="20" y="18"/>
                        <a:pt x="19" y="16"/>
                        <a:pt x="18" y="17"/>
                      </a:cubicBezTo>
                      <a:cubicBezTo>
                        <a:pt x="16" y="18"/>
                        <a:pt x="16" y="15"/>
                        <a:pt x="14" y="16"/>
                      </a:cubicBezTo>
                      <a:cubicBezTo>
                        <a:pt x="12" y="18"/>
                        <a:pt x="12" y="14"/>
                        <a:pt x="11" y="15"/>
                      </a:cubicBezTo>
                      <a:cubicBezTo>
                        <a:pt x="7" y="15"/>
                        <a:pt x="9" y="10"/>
                        <a:pt x="6" y="10"/>
                      </a:cubicBezTo>
                      <a:cubicBezTo>
                        <a:pt x="4" y="11"/>
                        <a:pt x="6" y="7"/>
                        <a:pt x="5" y="6"/>
                      </a:cubicBezTo>
                      <a:cubicBezTo>
                        <a:pt x="3" y="6"/>
                        <a:pt x="5" y="3"/>
                        <a:pt x="5" y="1"/>
                      </a:cubicBezTo>
                      <a:cubicBezTo>
                        <a:pt x="5" y="1"/>
                        <a:pt x="5" y="1"/>
                        <a:pt x="4" y="1"/>
                      </a:cubicBezTo>
                      <a:cubicBezTo>
                        <a:pt x="3" y="1"/>
                        <a:pt x="3" y="0"/>
                        <a:pt x="3" y="0"/>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3" name="Freeform 12004">
                  <a:extLst>
                    <a:ext uri="{FF2B5EF4-FFF2-40B4-BE49-F238E27FC236}">
                      <a16:creationId xmlns:a16="http://schemas.microsoft.com/office/drawing/2014/main" id="{971217D8-8CEE-BB19-4594-92DCAF453AA3}"/>
                    </a:ext>
                  </a:extLst>
                </p:cNvPr>
                <p:cNvSpPr>
                  <a:spLocks/>
                </p:cNvSpPr>
                <p:nvPr/>
              </p:nvSpPr>
              <p:spPr bwMode="auto">
                <a:xfrm>
                  <a:off x="4709" y="2396"/>
                  <a:ext cx="2" cy="2"/>
                </a:xfrm>
                <a:custGeom>
                  <a:avLst/>
                  <a:gdLst>
                    <a:gd name="T0" fmla="*/ 1 w 3"/>
                    <a:gd name="T1" fmla="*/ 0 h 3"/>
                    <a:gd name="T2" fmla="*/ 0 w 3"/>
                    <a:gd name="T3" fmla="*/ 1 h 3"/>
                    <a:gd name="T4" fmla="*/ 0 w 3"/>
                    <a:gd name="T5" fmla="*/ 1 h 3"/>
                    <a:gd name="T6" fmla="*/ 1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1" y="0"/>
                        <a:pt x="0" y="2"/>
                        <a:pt x="0" y="3"/>
                      </a:cubicBezTo>
                      <a:cubicBezTo>
                        <a:pt x="0" y="3"/>
                        <a:pt x="0" y="2"/>
                        <a:pt x="0" y="1"/>
                      </a:cubicBezTo>
                      <a:cubicBezTo>
                        <a:pt x="0" y="0"/>
                        <a:pt x="2"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4" name="Freeform 12005">
                  <a:extLst>
                    <a:ext uri="{FF2B5EF4-FFF2-40B4-BE49-F238E27FC236}">
                      <a16:creationId xmlns:a16="http://schemas.microsoft.com/office/drawing/2014/main" id="{9FF48A17-46BF-4C28-AE0B-25E524BEA2D7}"/>
                    </a:ext>
                  </a:extLst>
                </p:cNvPr>
                <p:cNvSpPr>
                  <a:spLocks/>
                </p:cNvSpPr>
                <p:nvPr/>
              </p:nvSpPr>
              <p:spPr bwMode="auto">
                <a:xfrm>
                  <a:off x="4708" y="2391"/>
                  <a:ext cx="3" cy="2"/>
                </a:xfrm>
                <a:custGeom>
                  <a:avLst/>
                  <a:gdLst>
                    <a:gd name="T0" fmla="*/ 2 w 4"/>
                    <a:gd name="T1" fmla="*/ 0 h 3"/>
                    <a:gd name="T2" fmla="*/ 0 w 4"/>
                    <a:gd name="T3" fmla="*/ 1 h 3"/>
                    <a:gd name="T4" fmla="*/ 2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4" y="0"/>
                      </a:moveTo>
                      <a:cubicBezTo>
                        <a:pt x="4" y="2"/>
                        <a:pt x="1" y="3"/>
                        <a:pt x="0" y="2"/>
                      </a:cubicBezTo>
                      <a:cubicBezTo>
                        <a:pt x="1" y="1"/>
                        <a:pt x="3" y="1"/>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5" name="Freeform 12006">
                  <a:extLst>
                    <a:ext uri="{FF2B5EF4-FFF2-40B4-BE49-F238E27FC236}">
                      <a16:creationId xmlns:a16="http://schemas.microsoft.com/office/drawing/2014/main" id="{AE610EAE-B10F-8DE3-C6B2-A16E393F595E}"/>
                    </a:ext>
                  </a:extLst>
                </p:cNvPr>
                <p:cNvSpPr>
                  <a:spLocks/>
                </p:cNvSpPr>
                <p:nvPr/>
              </p:nvSpPr>
              <p:spPr bwMode="auto">
                <a:xfrm>
                  <a:off x="4701" y="2396"/>
                  <a:ext cx="4" cy="2"/>
                </a:xfrm>
                <a:custGeom>
                  <a:avLst/>
                  <a:gdLst>
                    <a:gd name="T0" fmla="*/ 2 w 5"/>
                    <a:gd name="T1" fmla="*/ 1 h 3"/>
                    <a:gd name="T2" fmla="*/ 2 w 5"/>
                    <a:gd name="T3" fmla="*/ 0 h 3"/>
                    <a:gd name="T4" fmla="*/ 0 w 5"/>
                    <a:gd name="T5" fmla="*/ 1 h 3"/>
                    <a:gd name="T6" fmla="*/ 2 w 5"/>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4" y="1"/>
                      </a:moveTo>
                      <a:cubicBezTo>
                        <a:pt x="5" y="1"/>
                        <a:pt x="4" y="0"/>
                        <a:pt x="3" y="0"/>
                      </a:cubicBezTo>
                      <a:cubicBezTo>
                        <a:pt x="2" y="1"/>
                        <a:pt x="0" y="2"/>
                        <a:pt x="0" y="3"/>
                      </a:cubicBezTo>
                      <a:cubicBezTo>
                        <a:pt x="1" y="3"/>
                        <a:pt x="4" y="0"/>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6" name="Freeform 12007">
                  <a:extLst>
                    <a:ext uri="{FF2B5EF4-FFF2-40B4-BE49-F238E27FC236}">
                      <a16:creationId xmlns:a16="http://schemas.microsoft.com/office/drawing/2014/main" id="{176ED299-5490-0075-5654-D07433A55ECE}"/>
                    </a:ext>
                  </a:extLst>
                </p:cNvPr>
                <p:cNvSpPr>
                  <a:spLocks/>
                </p:cNvSpPr>
                <p:nvPr/>
              </p:nvSpPr>
              <p:spPr bwMode="auto">
                <a:xfrm>
                  <a:off x="4700" y="2388"/>
                  <a:ext cx="5" cy="5"/>
                </a:xfrm>
                <a:custGeom>
                  <a:avLst/>
                  <a:gdLst>
                    <a:gd name="T0" fmla="*/ 3 w 6"/>
                    <a:gd name="T1" fmla="*/ 0 h 6"/>
                    <a:gd name="T2" fmla="*/ 3 w 6"/>
                    <a:gd name="T3" fmla="*/ 3 h 6"/>
                    <a:gd name="T4" fmla="*/ 1 w 6"/>
                    <a:gd name="T5" fmla="*/ 3 h 6"/>
                    <a:gd name="T6" fmla="*/ 2 w 6"/>
                    <a:gd name="T7" fmla="*/ 3 h 6"/>
                    <a:gd name="T8" fmla="*/ 3 w 6"/>
                    <a:gd name="T9" fmla="*/ 0 h 6"/>
                    <a:gd name="T10" fmla="*/ 3 w 6"/>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
                      <a:moveTo>
                        <a:pt x="5" y="0"/>
                      </a:moveTo>
                      <a:cubicBezTo>
                        <a:pt x="6" y="1"/>
                        <a:pt x="5" y="2"/>
                        <a:pt x="4" y="3"/>
                      </a:cubicBezTo>
                      <a:cubicBezTo>
                        <a:pt x="4" y="3"/>
                        <a:pt x="0" y="6"/>
                        <a:pt x="1" y="4"/>
                      </a:cubicBezTo>
                      <a:cubicBezTo>
                        <a:pt x="1" y="4"/>
                        <a:pt x="2" y="4"/>
                        <a:pt x="2" y="3"/>
                      </a:cubicBezTo>
                      <a:cubicBezTo>
                        <a:pt x="3" y="3"/>
                        <a:pt x="5" y="1"/>
                        <a:pt x="5" y="0"/>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7" name="Freeform 12008">
                  <a:extLst>
                    <a:ext uri="{FF2B5EF4-FFF2-40B4-BE49-F238E27FC236}">
                      <a16:creationId xmlns:a16="http://schemas.microsoft.com/office/drawing/2014/main" id="{C2B84A91-5339-8EF8-A6AC-86B0B5595723}"/>
                    </a:ext>
                  </a:extLst>
                </p:cNvPr>
                <p:cNvSpPr>
                  <a:spLocks/>
                </p:cNvSpPr>
                <p:nvPr/>
              </p:nvSpPr>
              <p:spPr bwMode="auto">
                <a:xfrm>
                  <a:off x="4707" y="2386"/>
                  <a:ext cx="4" cy="2"/>
                </a:xfrm>
                <a:custGeom>
                  <a:avLst/>
                  <a:gdLst>
                    <a:gd name="T0" fmla="*/ 2 w 5"/>
                    <a:gd name="T1" fmla="*/ 2 h 2"/>
                    <a:gd name="T2" fmla="*/ 0 w 5"/>
                    <a:gd name="T3" fmla="*/ 2 h 2"/>
                    <a:gd name="T4" fmla="*/ 2 w 5"/>
                    <a:gd name="T5" fmla="*/ 2 h 2"/>
                    <a:gd name="T6" fmla="*/ 0 60000 65536"/>
                    <a:gd name="T7" fmla="*/ 0 60000 65536"/>
                    <a:gd name="T8" fmla="*/ 0 60000 65536"/>
                  </a:gdLst>
                  <a:ahLst/>
                  <a:cxnLst>
                    <a:cxn ang="T6">
                      <a:pos x="T0" y="T1"/>
                    </a:cxn>
                    <a:cxn ang="T7">
                      <a:pos x="T2" y="T3"/>
                    </a:cxn>
                    <a:cxn ang="T8">
                      <a:pos x="T4" y="T5"/>
                    </a:cxn>
                  </a:cxnLst>
                  <a:rect l="0" t="0" r="r" b="b"/>
                  <a:pathLst>
                    <a:path w="5" h="2">
                      <a:moveTo>
                        <a:pt x="4" y="2"/>
                      </a:moveTo>
                      <a:cubicBezTo>
                        <a:pt x="5" y="0"/>
                        <a:pt x="1" y="1"/>
                        <a:pt x="0" y="2"/>
                      </a:cubicBezTo>
                      <a:cubicBezTo>
                        <a:pt x="1" y="2"/>
                        <a:pt x="3" y="1"/>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8" name="Freeform 12009">
                  <a:extLst>
                    <a:ext uri="{FF2B5EF4-FFF2-40B4-BE49-F238E27FC236}">
                      <a16:creationId xmlns:a16="http://schemas.microsoft.com/office/drawing/2014/main" id="{C4D6D8A9-A81B-7F0A-1D09-3CCBA45B96A8}"/>
                    </a:ext>
                  </a:extLst>
                </p:cNvPr>
                <p:cNvSpPr>
                  <a:spLocks/>
                </p:cNvSpPr>
                <p:nvPr/>
              </p:nvSpPr>
              <p:spPr bwMode="auto">
                <a:xfrm>
                  <a:off x="4695" y="2403"/>
                  <a:ext cx="5" cy="4"/>
                </a:xfrm>
                <a:custGeom>
                  <a:avLst/>
                  <a:gdLst>
                    <a:gd name="T0" fmla="*/ 3 w 6"/>
                    <a:gd name="T1" fmla="*/ 0 h 5"/>
                    <a:gd name="T2" fmla="*/ 0 w 6"/>
                    <a:gd name="T3" fmla="*/ 2 h 5"/>
                    <a:gd name="T4" fmla="*/ 3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5" y="0"/>
                      </a:moveTo>
                      <a:cubicBezTo>
                        <a:pt x="6" y="0"/>
                        <a:pt x="0" y="5"/>
                        <a:pt x="0" y="2"/>
                      </a:cubicBezTo>
                      <a:cubicBezTo>
                        <a:pt x="2" y="2"/>
                        <a:pt x="4" y="1"/>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29" name="Freeform 12010">
                  <a:extLst>
                    <a:ext uri="{FF2B5EF4-FFF2-40B4-BE49-F238E27FC236}">
                      <a16:creationId xmlns:a16="http://schemas.microsoft.com/office/drawing/2014/main" id="{DF7184A5-42BC-0E45-B015-8BFB5EF96FF8}"/>
                    </a:ext>
                  </a:extLst>
                </p:cNvPr>
                <p:cNvSpPr>
                  <a:spLocks/>
                </p:cNvSpPr>
                <p:nvPr/>
              </p:nvSpPr>
              <p:spPr bwMode="auto">
                <a:xfrm>
                  <a:off x="4694" y="2396"/>
                  <a:ext cx="3" cy="4"/>
                </a:xfrm>
                <a:custGeom>
                  <a:avLst/>
                  <a:gdLst>
                    <a:gd name="T0" fmla="*/ 2 w 4"/>
                    <a:gd name="T1" fmla="*/ 2 h 5"/>
                    <a:gd name="T2" fmla="*/ 0 w 4"/>
                    <a:gd name="T3" fmla="*/ 2 h 5"/>
                    <a:gd name="T4" fmla="*/ 2 w 4"/>
                    <a:gd name="T5" fmla="*/ 2 h 5"/>
                    <a:gd name="T6" fmla="*/ 2 w 4"/>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4" y="2"/>
                      </a:moveTo>
                      <a:cubicBezTo>
                        <a:pt x="4" y="0"/>
                        <a:pt x="1" y="4"/>
                        <a:pt x="0" y="5"/>
                      </a:cubicBezTo>
                      <a:cubicBezTo>
                        <a:pt x="1" y="5"/>
                        <a:pt x="1" y="4"/>
                        <a:pt x="2" y="3"/>
                      </a:cubicBezTo>
                      <a:cubicBezTo>
                        <a:pt x="2" y="3"/>
                        <a:pt x="3" y="3"/>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0" name="Freeform 12011">
                  <a:extLst>
                    <a:ext uri="{FF2B5EF4-FFF2-40B4-BE49-F238E27FC236}">
                      <a16:creationId xmlns:a16="http://schemas.microsoft.com/office/drawing/2014/main" id="{79E65B20-E9F4-520E-DEC4-1F97469238DD}"/>
                    </a:ext>
                  </a:extLst>
                </p:cNvPr>
                <p:cNvSpPr>
                  <a:spLocks/>
                </p:cNvSpPr>
                <p:nvPr/>
              </p:nvSpPr>
              <p:spPr bwMode="auto">
                <a:xfrm>
                  <a:off x="4693" y="2389"/>
                  <a:ext cx="5" cy="3"/>
                </a:xfrm>
                <a:custGeom>
                  <a:avLst/>
                  <a:gdLst>
                    <a:gd name="T0" fmla="*/ 3 w 6"/>
                    <a:gd name="T1" fmla="*/ 0 h 4"/>
                    <a:gd name="T2" fmla="*/ 0 w 6"/>
                    <a:gd name="T3" fmla="*/ 2 h 4"/>
                    <a:gd name="T4" fmla="*/ 3 w 6"/>
                    <a:gd name="T5" fmla="*/ 1 h 4"/>
                    <a:gd name="T6" fmla="*/ 3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6" y="0"/>
                      </a:moveTo>
                      <a:cubicBezTo>
                        <a:pt x="5" y="2"/>
                        <a:pt x="2" y="4"/>
                        <a:pt x="0" y="3"/>
                      </a:cubicBezTo>
                      <a:cubicBezTo>
                        <a:pt x="2" y="3"/>
                        <a:pt x="3" y="1"/>
                        <a:pt x="5" y="1"/>
                      </a:cubicBezTo>
                      <a:cubicBezTo>
                        <a:pt x="6" y="0"/>
                        <a:pt x="6" y="0"/>
                        <a:pt x="6"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1" name="Freeform 12012">
                  <a:extLst>
                    <a:ext uri="{FF2B5EF4-FFF2-40B4-BE49-F238E27FC236}">
                      <a16:creationId xmlns:a16="http://schemas.microsoft.com/office/drawing/2014/main" id="{1CEC532F-B568-AB05-7561-6E64A96BF455}"/>
                    </a:ext>
                  </a:extLst>
                </p:cNvPr>
                <p:cNvSpPr>
                  <a:spLocks/>
                </p:cNvSpPr>
                <p:nvPr/>
              </p:nvSpPr>
              <p:spPr bwMode="auto">
                <a:xfrm>
                  <a:off x="4700" y="2385"/>
                  <a:ext cx="3" cy="2"/>
                </a:xfrm>
                <a:custGeom>
                  <a:avLst/>
                  <a:gdLst>
                    <a:gd name="T0" fmla="*/ 2 w 4"/>
                    <a:gd name="T1" fmla="*/ 1 h 3"/>
                    <a:gd name="T2" fmla="*/ 0 w 4"/>
                    <a:gd name="T3" fmla="*/ 1 h 3"/>
                    <a:gd name="T4" fmla="*/ 2 w 4"/>
                    <a:gd name="T5" fmla="*/ 1 h 3"/>
                    <a:gd name="T6" fmla="*/ 2 w 4"/>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4" y="1"/>
                      </a:moveTo>
                      <a:cubicBezTo>
                        <a:pt x="4" y="0"/>
                        <a:pt x="1" y="2"/>
                        <a:pt x="0" y="3"/>
                      </a:cubicBezTo>
                      <a:cubicBezTo>
                        <a:pt x="1" y="3"/>
                        <a:pt x="3" y="0"/>
                        <a:pt x="4" y="1"/>
                      </a:cubicBezTo>
                      <a:cubicBezTo>
                        <a:pt x="4" y="1"/>
                        <a:pt x="4" y="1"/>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2" name="Freeform 12013">
                  <a:extLst>
                    <a:ext uri="{FF2B5EF4-FFF2-40B4-BE49-F238E27FC236}">
                      <a16:creationId xmlns:a16="http://schemas.microsoft.com/office/drawing/2014/main" id="{311C60D4-386C-941F-9EB0-8B9734A709F7}"/>
                    </a:ext>
                  </a:extLst>
                </p:cNvPr>
                <p:cNvSpPr>
                  <a:spLocks/>
                </p:cNvSpPr>
                <p:nvPr/>
              </p:nvSpPr>
              <p:spPr bwMode="auto">
                <a:xfrm>
                  <a:off x="4689" y="2402"/>
                  <a:ext cx="4" cy="2"/>
                </a:xfrm>
                <a:custGeom>
                  <a:avLst/>
                  <a:gdLst>
                    <a:gd name="T0" fmla="*/ 2 w 5"/>
                    <a:gd name="T1" fmla="*/ 0 h 2"/>
                    <a:gd name="T2" fmla="*/ 1 w 5"/>
                    <a:gd name="T3" fmla="*/ 0 h 2"/>
                    <a:gd name="T4" fmla="*/ 2 w 5"/>
                    <a:gd name="T5" fmla="*/ 0 h 2"/>
                    <a:gd name="T6" fmla="*/ 0 60000 65536"/>
                    <a:gd name="T7" fmla="*/ 0 60000 65536"/>
                    <a:gd name="T8" fmla="*/ 0 60000 65536"/>
                  </a:gdLst>
                  <a:ahLst/>
                  <a:cxnLst>
                    <a:cxn ang="T6">
                      <a:pos x="T0" y="T1"/>
                    </a:cxn>
                    <a:cxn ang="T7">
                      <a:pos x="T2" y="T3"/>
                    </a:cxn>
                    <a:cxn ang="T8">
                      <a:pos x="T4" y="T5"/>
                    </a:cxn>
                  </a:cxnLst>
                  <a:rect l="0" t="0" r="r" b="b"/>
                  <a:pathLst>
                    <a:path w="5" h="2">
                      <a:moveTo>
                        <a:pt x="5" y="0"/>
                      </a:moveTo>
                      <a:cubicBezTo>
                        <a:pt x="4" y="1"/>
                        <a:pt x="0" y="2"/>
                        <a:pt x="1" y="0"/>
                      </a:cubicBezTo>
                      <a:cubicBezTo>
                        <a:pt x="2" y="0"/>
                        <a:pt x="3" y="2"/>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3" name="Freeform 12014">
                  <a:extLst>
                    <a:ext uri="{FF2B5EF4-FFF2-40B4-BE49-F238E27FC236}">
                      <a16:creationId xmlns:a16="http://schemas.microsoft.com/office/drawing/2014/main" id="{B4ED1885-51F7-4C1D-0366-01A2F9CE62E1}"/>
                    </a:ext>
                  </a:extLst>
                </p:cNvPr>
                <p:cNvSpPr>
                  <a:spLocks/>
                </p:cNvSpPr>
                <p:nvPr/>
              </p:nvSpPr>
              <p:spPr bwMode="auto">
                <a:xfrm>
                  <a:off x="4688" y="2396"/>
                  <a:ext cx="3" cy="4"/>
                </a:xfrm>
                <a:custGeom>
                  <a:avLst/>
                  <a:gdLst>
                    <a:gd name="T0" fmla="*/ 2 w 4"/>
                    <a:gd name="T1" fmla="*/ 1 h 5"/>
                    <a:gd name="T2" fmla="*/ 1 w 4"/>
                    <a:gd name="T3" fmla="*/ 2 h 5"/>
                    <a:gd name="T4" fmla="*/ 1 w 4"/>
                    <a:gd name="T5" fmla="*/ 2 h 5"/>
                    <a:gd name="T6" fmla="*/ 2 w 4"/>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4" y="1"/>
                      </a:moveTo>
                      <a:cubicBezTo>
                        <a:pt x="4" y="0"/>
                        <a:pt x="0" y="3"/>
                        <a:pt x="1" y="5"/>
                      </a:cubicBezTo>
                      <a:cubicBezTo>
                        <a:pt x="1" y="4"/>
                        <a:pt x="0" y="3"/>
                        <a:pt x="1" y="3"/>
                      </a:cubicBezTo>
                      <a:cubicBezTo>
                        <a:pt x="2" y="1"/>
                        <a:pt x="3" y="1"/>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4" name="Freeform 12015">
                  <a:extLst>
                    <a:ext uri="{FF2B5EF4-FFF2-40B4-BE49-F238E27FC236}">
                      <a16:creationId xmlns:a16="http://schemas.microsoft.com/office/drawing/2014/main" id="{76A98C38-C404-D825-756A-B41F8E56030E}"/>
                    </a:ext>
                  </a:extLst>
                </p:cNvPr>
                <p:cNvSpPr>
                  <a:spLocks/>
                </p:cNvSpPr>
                <p:nvPr/>
              </p:nvSpPr>
              <p:spPr bwMode="auto">
                <a:xfrm>
                  <a:off x="4688" y="2392"/>
                  <a:ext cx="2" cy="4"/>
                </a:xfrm>
                <a:custGeom>
                  <a:avLst/>
                  <a:gdLst>
                    <a:gd name="T0" fmla="*/ 1 w 3"/>
                    <a:gd name="T1" fmla="*/ 0 h 4"/>
                    <a:gd name="T2" fmla="*/ 0 w 3"/>
                    <a:gd name="T3" fmla="*/ 4 h 4"/>
                    <a:gd name="T4" fmla="*/ 1 w 3"/>
                    <a:gd name="T5" fmla="*/ 0 h 4"/>
                    <a:gd name="T6" fmla="*/ 1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2" y="0"/>
                        <a:pt x="0" y="3"/>
                        <a:pt x="0" y="4"/>
                      </a:cubicBezTo>
                      <a:cubicBezTo>
                        <a:pt x="1" y="4"/>
                        <a:pt x="1" y="0"/>
                        <a:pt x="3"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5" name="Freeform 12016">
                  <a:extLst>
                    <a:ext uri="{FF2B5EF4-FFF2-40B4-BE49-F238E27FC236}">
                      <a16:creationId xmlns:a16="http://schemas.microsoft.com/office/drawing/2014/main" id="{24786675-5ACF-B273-F891-3DAE4B4A134A}"/>
                    </a:ext>
                  </a:extLst>
                </p:cNvPr>
                <p:cNvSpPr>
                  <a:spLocks noEditPoints="1"/>
                </p:cNvSpPr>
                <p:nvPr/>
              </p:nvSpPr>
              <p:spPr bwMode="auto">
                <a:xfrm>
                  <a:off x="4615" y="2247"/>
                  <a:ext cx="1" cy="1"/>
                </a:xfrm>
                <a:custGeom>
                  <a:avLst/>
                  <a:gdLst>
                    <a:gd name="T0" fmla="*/ 1 w 1"/>
                    <a:gd name="T1" fmla="*/ 0 h 1"/>
                    <a:gd name="T2" fmla="*/ 0 w 1"/>
                    <a:gd name="T3" fmla="*/ 1 h 1"/>
                    <a:gd name="T4" fmla="*/ 1 w 1"/>
                    <a:gd name="T5" fmla="*/ 0 h 1"/>
                    <a:gd name="T6" fmla="*/ 1 w 1"/>
                    <a:gd name="T7" fmla="*/ 0 h 1"/>
                    <a:gd name="T8" fmla="*/ 1 w 1"/>
                    <a:gd name="T9" fmla="*/ 0 h 1"/>
                    <a:gd name="T10" fmla="*/ 1 w 1"/>
                    <a:gd name="T11" fmla="*/ 0 h 1"/>
                    <a:gd name="T12" fmla="*/ 1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1" y="0"/>
                      </a:moveTo>
                      <a:cubicBezTo>
                        <a:pt x="0" y="0"/>
                        <a:pt x="0" y="1"/>
                        <a:pt x="0" y="1"/>
                      </a:cubicBezTo>
                      <a:cubicBezTo>
                        <a:pt x="0" y="1"/>
                        <a:pt x="0" y="0"/>
                        <a:pt x="1" y="0"/>
                      </a:cubicBezTo>
                      <a:moveTo>
                        <a:pt x="1" y="0"/>
                      </a:moveTo>
                      <a:cubicBezTo>
                        <a:pt x="1" y="0"/>
                        <a:pt x="1" y="0"/>
                        <a:pt x="1" y="0"/>
                      </a:cubicBezTo>
                      <a:cubicBezTo>
                        <a:pt x="1" y="0"/>
                        <a:pt x="1" y="0"/>
                        <a:pt x="1" y="0"/>
                      </a:cubicBezTo>
                      <a:cubicBezTo>
                        <a:pt x="1" y="0"/>
                        <a:pt x="1" y="0"/>
                        <a:pt x="1" y="0"/>
                      </a:cubicBezTo>
                    </a:path>
                  </a:pathLst>
                </a:custGeom>
                <a:solidFill>
                  <a:srgbClr val="E9DA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6" name="Freeform 12017">
                  <a:extLst>
                    <a:ext uri="{FF2B5EF4-FFF2-40B4-BE49-F238E27FC236}">
                      <a16:creationId xmlns:a16="http://schemas.microsoft.com/office/drawing/2014/main" id="{22E2E7A1-F117-45FD-7BCC-E51126BD58D3}"/>
                    </a:ext>
                  </a:extLst>
                </p:cNvPr>
                <p:cNvSpPr>
                  <a:spLocks noEditPoints="1"/>
                </p:cNvSpPr>
                <p:nvPr/>
              </p:nvSpPr>
              <p:spPr bwMode="auto">
                <a:xfrm>
                  <a:off x="4620" y="2248"/>
                  <a:ext cx="1" cy="1"/>
                </a:xfrm>
                <a:custGeom>
                  <a:avLst/>
                  <a:gdLst>
                    <a:gd name="T0" fmla="*/ 1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1" y="0"/>
                      </a:moveTo>
                      <a:cubicBezTo>
                        <a:pt x="0" y="0"/>
                        <a:pt x="0" y="0"/>
                        <a:pt x="0" y="0"/>
                      </a:cubicBezTo>
                      <a:cubicBezTo>
                        <a:pt x="0" y="0"/>
                        <a:pt x="0" y="0"/>
                        <a:pt x="1" y="0"/>
                      </a:cubicBezTo>
                      <a:moveTo>
                        <a:pt x="1" y="0"/>
                      </a:moveTo>
                      <a:cubicBezTo>
                        <a:pt x="1" y="0"/>
                        <a:pt x="1" y="0"/>
                        <a:pt x="1" y="0"/>
                      </a:cubicBezTo>
                      <a:cubicBezTo>
                        <a:pt x="1" y="0"/>
                        <a:pt x="1" y="0"/>
                        <a:pt x="1" y="0"/>
                      </a:cubicBezTo>
                      <a:cubicBezTo>
                        <a:pt x="1" y="0"/>
                        <a:pt x="1" y="0"/>
                        <a:pt x="1" y="0"/>
                      </a:cubicBezTo>
                    </a:path>
                  </a:pathLst>
                </a:custGeom>
                <a:solidFill>
                  <a:srgbClr val="EBDD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7" name="Freeform 12018">
                  <a:extLst>
                    <a:ext uri="{FF2B5EF4-FFF2-40B4-BE49-F238E27FC236}">
                      <a16:creationId xmlns:a16="http://schemas.microsoft.com/office/drawing/2014/main" id="{D972F07C-B631-D38B-A28E-AFEC39E96457}"/>
                    </a:ext>
                  </a:extLst>
                </p:cNvPr>
                <p:cNvSpPr>
                  <a:spLocks noEditPoints="1"/>
                </p:cNvSpPr>
                <p:nvPr/>
              </p:nvSpPr>
              <p:spPr bwMode="auto">
                <a:xfrm>
                  <a:off x="4618" y="2248"/>
                  <a:ext cx="1" cy="1"/>
                </a:xfrm>
                <a:custGeom>
                  <a:avLst/>
                  <a:gdLst>
                    <a:gd name="T0" fmla="*/ 0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1">
                      <a:moveTo>
                        <a:pt x="0" y="0"/>
                      </a:moveTo>
                      <a:cubicBezTo>
                        <a:pt x="0" y="0"/>
                        <a:pt x="1" y="0"/>
                        <a:pt x="1" y="0"/>
                      </a:cubicBezTo>
                      <a:cubicBezTo>
                        <a:pt x="1" y="0"/>
                        <a:pt x="1" y="0"/>
                        <a:pt x="1" y="0"/>
                      </a:cubicBezTo>
                      <a:cubicBezTo>
                        <a:pt x="1"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9DA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8" name="Freeform 12019">
                  <a:extLst>
                    <a:ext uri="{FF2B5EF4-FFF2-40B4-BE49-F238E27FC236}">
                      <a16:creationId xmlns:a16="http://schemas.microsoft.com/office/drawing/2014/main" id="{A789A59B-7458-04D5-1302-FBF5E8960B57}"/>
                    </a:ext>
                  </a:extLst>
                </p:cNvPr>
                <p:cNvSpPr>
                  <a:spLocks noEditPoints="1"/>
                </p:cNvSpPr>
                <p:nvPr/>
              </p:nvSpPr>
              <p:spPr bwMode="auto">
                <a:xfrm>
                  <a:off x="4619" y="2248"/>
                  <a:ext cx="4" cy="1"/>
                </a:xfrm>
                <a:custGeom>
                  <a:avLst/>
                  <a:gdLst>
                    <a:gd name="T0" fmla="*/ 2 w 5"/>
                    <a:gd name="T1" fmla="*/ 0 h 1"/>
                    <a:gd name="T2" fmla="*/ 2 w 5"/>
                    <a:gd name="T3" fmla="*/ 0 h 1"/>
                    <a:gd name="T4" fmla="*/ 2 w 5"/>
                    <a:gd name="T5" fmla="*/ 0 h 1"/>
                    <a:gd name="T6" fmla="*/ 2 w 5"/>
                    <a:gd name="T7" fmla="*/ 0 h 1"/>
                    <a:gd name="T8" fmla="*/ 2 w 5"/>
                    <a:gd name="T9" fmla="*/ 0 h 1"/>
                    <a:gd name="T10" fmla="*/ 2 w 5"/>
                    <a:gd name="T11" fmla="*/ 0 h 1"/>
                    <a:gd name="T12" fmla="*/ 2 w 5"/>
                    <a:gd name="T13" fmla="*/ 0 h 1"/>
                    <a:gd name="T14" fmla="*/ 2 w 5"/>
                    <a:gd name="T15" fmla="*/ 0 h 1"/>
                    <a:gd name="T16" fmla="*/ 2 w 5"/>
                    <a:gd name="T17" fmla="*/ 0 h 1"/>
                    <a:gd name="T18" fmla="*/ 0 w 5"/>
                    <a:gd name="T19" fmla="*/ 0 h 1"/>
                    <a:gd name="T20" fmla="*/ 0 w 5"/>
                    <a:gd name="T21" fmla="*/ 0 h 1"/>
                    <a:gd name="T22" fmla="*/ 1 w 5"/>
                    <a:gd name="T23" fmla="*/ 0 h 1"/>
                    <a:gd name="T24" fmla="*/ 1 w 5"/>
                    <a:gd name="T25" fmla="*/ 0 h 1"/>
                    <a:gd name="T26" fmla="*/ 0 w 5"/>
                    <a:gd name="T27" fmla="*/ 0 h 1"/>
                    <a:gd name="T28" fmla="*/ 2 w 5"/>
                    <a:gd name="T29" fmla="*/ 0 h 1"/>
                    <a:gd name="T30" fmla="*/ 2 w 5"/>
                    <a:gd name="T31" fmla="*/ 0 h 1"/>
                    <a:gd name="T32" fmla="*/ 2 w 5"/>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1">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4" y="0"/>
                      </a:moveTo>
                      <a:cubicBezTo>
                        <a:pt x="4" y="0"/>
                        <a:pt x="4" y="0"/>
                        <a:pt x="5" y="0"/>
                      </a:cubicBezTo>
                      <a:cubicBezTo>
                        <a:pt x="4" y="0"/>
                        <a:pt x="4" y="0"/>
                        <a:pt x="4" y="0"/>
                      </a:cubicBezTo>
                      <a:moveTo>
                        <a:pt x="0" y="0"/>
                      </a:moveTo>
                      <a:cubicBezTo>
                        <a:pt x="0" y="0"/>
                        <a:pt x="0" y="0"/>
                        <a:pt x="0" y="0"/>
                      </a:cubicBezTo>
                      <a:cubicBezTo>
                        <a:pt x="0" y="0"/>
                        <a:pt x="1" y="0"/>
                        <a:pt x="1" y="0"/>
                      </a:cubicBezTo>
                      <a:cubicBezTo>
                        <a:pt x="1" y="0"/>
                        <a:pt x="1" y="0"/>
                        <a:pt x="1" y="0"/>
                      </a:cubicBezTo>
                      <a:cubicBezTo>
                        <a:pt x="1" y="0"/>
                        <a:pt x="0" y="0"/>
                        <a:pt x="0" y="0"/>
                      </a:cubicBezTo>
                      <a:moveTo>
                        <a:pt x="2" y="0"/>
                      </a:moveTo>
                      <a:cubicBezTo>
                        <a:pt x="2" y="0"/>
                        <a:pt x="2" y="0"/>
                        <a:pt x="2" y="0"/>
                      </a:cubicBezTo>
                      <a:cubicBezTo>
                        <a:pt x="2" y="0"/>
                        <a:pt x="2" y="0"/>
                        <a:pt x="2" y="0"/>
                      </a:cubicBezTo>
                    </a:path>
                  </a:pathLst>
                </a:custGeom>
                <a:solidFill>
                  <a:srgbClr val="EBDD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39" name="Freeform 12020">
                  <a:extLst>
                    <a:ext uri="{FF2B5EF4-FFF2-40B4-BE49-F238E27FC236}">
                      <a16:creationId xmlns:a16="http://schemas.microsoft.com/office/drawing/2014/main" id="{5E03CC46-12CD-972F-414A-476E32E99B1C}"/>
                    </a:ext>
                  </a:extLst>
                </p:cNvPr>
                <p:cNvSpPr>
                  <a:spLocks noEditPoints="1"/>
                </p:cNvSpPr>
                <p:nvPr/>
              </p:nvSpPr>
              <p:spPr bwMode="auto">
                <a:xfrm>
                  <a:off x="4604" y="2248"/>
                  <a:ext cx="32" cy="27"/>
                </a:xfrm>
                <a:custGeom>
                  <a:avLst/>
                  <a:gdLst>
                    <a:gd name="T0" fmla="*/ 13 w 39"/>
                    <a:gd name="T1" fmla="*/ 13 h 33"/>
                    <a:gd name="T2" fmla="*/ 13 w 39"/>
                    <a:gd name="T3" fmla="*/ 11 h 33"/>
                    <a:gd name="T4" fmla="*/ 14 w 39"/>
                    <a:gd name="T5" fmla="*/ 8 h 33"/>
                    <a:gd name="T6" fmla="*/ 15 w 39"/>
                    <a:gd name="T7" fmla="*/ 10 h 33"/>
                    <a:gd name="T8" fmla="*/ 14 w 39"/>
                    <a:gd name="T9" fmla="*/ 9 h 33"/>
                    <a:gd name="T10" fmla="*/ 14 w 39"/>
                    <a:gd name="T11" fmla="*/ 8 h 33"/>
                    <a:gd name="T12" fmla="*/ 14 w 39"/>
                    <a:gd name="T13" fmla="*/ 6 h 33"/>
                    <a:gd name="T14" fmla="*/ 13 w 39"/>
                    <a:gd name="T15" fmla="*/ 13 h 33"/>
                    <a:gd name="T16" fmla="*/ 13 w 39"/>
                    <a:gd name="T17" fmla="*/ 13 h 33"/>
                    <a:gd name="T18" fmla="*/ 14 w 39"/>
                    <a:gd name="T19" fmla="*/ 13 h 33"/>
                    <a:gd name="T20" fmla="*/ 14 w 39"/>
                    <a:gd name="T21" fmla="*/ 14 h 33"/>
                    <a:gd name="T22" fmla="*/ 14 w 39"/>
                    <a:gd name="T23" fmla="*/ 14 h 33"/>
                    <a:gd name="T24" fmla="*/ 14 w 39"/>
                    <a:gd name="T25" fmla="*/ 14 h 33"/>
                    <a:gd name="T26" fmla="*/ 14 w 39"/>
                    <a:gd name="T27" fmla="*/ 14 h 33"/>
                    <a:gd name="T28" fmla="*/ 15 w 39"/>
                    <a:gd name="T29" fmla="*/ 15 h 33"/>
                    <a:gd name="T30" fmla="*/ 17 w 39"/>
                    <a:gd name="T31" fmla="*/ 13 h 33"/>
                    <a:gd name="T32" fmla="*/ 17 w 39"/>
                    <a:gd name="T33" fmla="*/ 10 h 33"/>
                    <a:gd name="T34" fmla="*/ 14 w 39"/>
                    <a:gd name="T35" fmla="*/ 6 h 33"/>
                    <a:gd name="T36" fmla="*/ 2 w 39"/>
                    <a:gd name="T37" fmla="*/ 6 h 33"/>
                    <a:gd name="T38" fmla="*/ 2 w 39"/>
                    <a:gd name="T39" fmla="*/ 6 h 33"/>
                    <a:gd name="T40" fmla="*/ 4 w 39"/>
                    <a:gd name="T41" fmla="*/ 7 h 33"/>
                    <a:gd name="T42" fmla="*/ 5 w 39"/>
                    <a:gd name="T43" fmla="*/ 5 h 33"/>
                    <a:gd name="T44" fmla="*/ 5 w 39"/>
                    <a:gd name="T45" fmla="*/ 3 h 33"/>
                    <a:gd name="T46" fmla="*/ 5 w 39"/>
                    <a:gd name="T47" fmla="*/ 3 h 33"/>
                    <a:gd name="T48" fmla="*/ 5 w 39"/>
                    <a:gd name="T49" fmla="*/ 5 h 33"/>
                    <a:gd name="T50" fmla="*/ 4 w 39"/>
                    <a:gd name="T51" fmla="*/ 1 h 33"/>
                    <a:gd name="T52" fmla="*/ 2 w 39"/>
                    <a:gd name="T53" fmla="*/ 4 h 33"/>
                    <a:gd name="T54" fmla="*/ 2 w 39"/>
                    <a:gd name="T55" fmla="*/ 9 h 33"/>
                    <a:gd name="T56" fmla="*/ 5 w 39"/>
                    <a:gd name="T57" fmla="*/ 11 h 33"/>
                    <a:gd name="T58" fmla="*/ 5 w 39"/>
                    <a:gd name="T59" fmla="*/ 9 h 33"/>
                    <a:gd name="T60" fmla="*/ 5 w 39"/>
                    <a:gd name="T61" fmla="*/ 9 h 33"/>
                    <a:gd name="T62" fmla="*/ 5 w 39"/>
                    <a:gd name="T63" fmla="*/ 6 h 33"/>
                    <a:gd name="T64" fmla="*/ 4 w 39"/>
                    <a:gd name="T65" fmla="*/ 6 h 33"/>
                    <a:gd name="T66" fmla="*/ 5 w 39"/>
                    <a:gd name="T67" fmla="*/ 6 h 33"/>
                    <a:gd name="T68" fmla="*/ 6 w 39"/>
                    <a:gd name="T69" fmla="*/ 6 h 33"/>
                    <a:gd name="T70" fmla="*/ 7 w 39"/>
                    <a:gd name="T71" fmla="*/ 4 h 33"/>
                    <a:gd name="T72" fmla="*/ 6 w 39"/>
                    <a:gd name="T73" fmla="*/ 2 h 33"/>
                    <a:gd name="T74" fmla="*/ 7 w 39"/>
                    <a:gd name="T75" fmla="*/ 3 h 33"/>
                    <a:gd name="T76" fmla="*/ 6 w 39"/>
                    <a:gd name="T77" fmla="*/ 1 h 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9" h="33">
                      <a:moveTo>
                        <a:pt x="29" y="25"/>
                      </a:moveTo>
                      <a:cubicBezTo>
                        <a:pt x="29" y="26"/>
                        <a:pt x="29" y="27"/>
                        <a:pt x="29" y="28"/>
                      </a:cubicBezTo>
                      <a:cubicBezTo>
                        <a:pt x="30" y="27"/>
                        <a:pt x="30" y="26"/>
                        <a:pt x="29" y="25"/>
                      </a:cubicBezTo>
                      <a:cubicBezTo>
                        <a:pt x="29" y="25"/>
                        <a:pt x="29" y="25"/>
                        <a:pt x="29" y="25"/>
                      </a:cubicBezTo>
                      <a:moveTo>
                        <a:pt x="30" y="19"/>
                      </a:moveTo>
                      <a:cubicBezTo>
                        <a:pt x="30" y="18"/>
                        <a:pt x="30" y="18"/>
                        <a:pt x="31" y="18"/>
                      </a:cubicBezTo>
                      <a:cubicBezTo>
                        <a:pt x="31" y="18"/>
                        <a:pt x="32" y="19"/>
                        <a:pt x="33" y="20"/>
                      </a:cubicBezTo>
                      <a:cubicBezTo>
                        <a:pt x="34" y="21"/>
                        <a:pt x="34" y="22"/>
                        <a:pt x="33" y="22"/>
                      </a:cubicBezTo>
                      <a:cubicBezTo>
                        <a:pt x="33" y="22"/>
                        <a:pt x="32" y="22"/>
                        <a:pt x="32" y="22"/>
                      </a:cubicBezTo>
                      <a:cubicBezTo>
                        <a:pt x="32" y="21"/>
                        <a:pt x="32" y="19"/>
                        <a:pt x="30" y="19"/>
                      </a:cubicBezTo>
                      <a:cubicBezTo>
                        <a:pt x="30" y="19"/>
                        <a:pt x="30" y="19"/>
                        <a:pt x="30" y="19"/>
                      </a:cubicBezTo>
                      <a:cubicBezTo>
                        <a:pt x="30" y="18"/>
                        <a:pt x="30" y="18"/>
                        <a:pt x="30" y="18"/>
                      </a:cubicBezTo>
                      <a:cubicBezTo>
                        <a:pt x="30" y="18"/>
                        <a:pt x="30" y="19"/>
                        <a:pt x="30" y="19"/>
                      </a:cubicBezTo>
                      <a:moveTo>
                        <a:pt x="31" y="12"/>
                      </a:moveTo>
                      <a:cubicBezTo>
                        <a:pt x="30" y="16"/>
                        <a:pt x="29" y="21"/>
                        <a:pt x="29" y="25"/>
                      </a:cubicBezTo>
                      <a:cubicBezTo>
                        <a:pt x="30" y="26"/>
                        <a:pt x="31" y="28"/>
                        <a:pt x="29" y="28"/>
                      </a:cubicBezTo>
                      <a:cubicBezTo>
                        <a:pt x="29" y="28"/>
                        <a:pt x="29" y="28"/>
                        <a:pt x="29" y="28"/>
                      </a:cubicBezTo>
                      <a:cubicBezTo>
                        <a:pt x="29" y="29"/>
                        <a:pt x="29" y="30"/>
                        <a:pt x="29" y="30"/>
                      </a:cubicBezTo>
                      <a:cubicBezTo>
                        <a:pt x="29" y="30"/>
                        <a:pt x="29" y="30"/>
                        <a:pt x="29" y="30"/>
                      </a:cubicBezTo>
                      <a:cubicBezTo>
                        <a:pt x="29" y="30"/>
                        <a:pt x="30" y="31"/>
                        <a:pt x="30" y="31"/>
                      </a:cubicBezTo>
                      <a:cubicBezTo>
                        <a:pt x="30" y="31"/>
                        <a:pt x="31" y="31"/>
                        <a:pt x="31" y="32"/>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3" y="32"/>
                        <a:pt x="33" y="32"/>
                        <a:pt x="33" y="33"/>
                      </a:cubicBezTo>
                      <a:cubicBezTo>
                        <a:pt x="34" y="32"/>
                        <a:pt x="34" y="32"/>
                        <a:pt x="34" y="31"/>
                      </a:cubicBezTo>
                      <a:cubicBezTo>
                        <a:pt x="34" y="30"/>
                        <a:pt x="39" y="30"/>
                        <a:pt x="36" y="28"/>
                      </a:cubicBezTo>
                      <a:cubicBezTo>
                        <a:pt x="35" y="27"/>
                        <a:pt x="39" y="26"/>
                        <a:pt x="37" y="25"/>
                      </a:cubicBezTo>
                      <a:cubicBezTo>
                        <a:pt x="36" y="24"/>
                        <a:pt x="39" y="23"/>
                        <a:pt x="37" y="22"/>
                      </a:cubicBezTo>
                      <a:cubicBezTo>
                        <a:pt x="35" y="20"/>
                        <a:pt x="37" y="19"/>
                        <a:pt x="35" y="17"/>
                      </a:cubicBezTo>
                      <a:cubicBezTo>
                        <a:pt x="33" y="16"/>
                        <a:pt x="35" y="15"/>
                        <a:pt x="32" y="13"/>
                      </a:cubicBezTo>
                      <a:cubicBezTo>
                        <a:pt x="32" y="13"/>
                        <a:pt x="31" y="12"/>
                        <a:pt x="31" y="12"/>
                      </a:cubicBezTo>
                      <a:moveTo>
                        <a:pt x="6" y="14"/>
                      </a:moveTo>
                      <a:cubicBezTo>
                        <a:pt x="6" y="14"/>
                        <a:pt x="6" y="14"/>
                        <a:pt x="6" y="14"/>
                      </a:cubicBezTo>
                      <a:cubicBezTo>
                        <a:pt x="6" y="14"/>
                        <a:pt x="6" y="14"/>
                        <a:pt x="6" y="14"/>
                      </a:cubicBezTo>
                      <a:cubicBezTo>
                        <a:pt x="6" y="14"/>
                        <a:pt x="6" y="14"/>
                        <a:pt x="6" y="14"/>
                      </a:cubicBezTo>
                      <a:cubicBezTo>
                        <a:pt x="5" y="15"/>
                        <a:pt x="7" y="16"/>
                        <a:pt x="8" y="17"/>
                      </a:cubicBezTo>
                      <a:cubicBezTo>
                        <a:pt x="6" y="16"/>
                        <a:pt x="4" y="14"/>
                        <a:pt x="6" y="14"/>
                      </a:cubicBezTo>
                      <a:moveTo>
                        <a:pt x="10" y="10"/>
                      </a:moveTo>
                      <a:cubicBezTo>
                        <a:pt x="8" y="9"/>
                        <a:pt x="7" y="6"/>
                        <a:pt x="9" y="6"/>
                      </a:cubicBezTo>
                      <a:cubicBezTo>
                        <a:pt x="9" y="6"/>
                        <a:pt x="9" y="7"/>
                        <a:pt x="10" y="7"/>
                      </a:cubicBezTo>
                      <a:cubicBezTo>
                        <a:pt x="10" y="7"/>
                        <a:pt x="10" y="7"/>
                        <a:pt x="10" y="7"/>
                      </a:cubicBezTo>
                      <a:cubicBezTo>
                        <a:pt x="10" y="7"/>
                        <a:pt x="10" y="7"/>
                        <a:pt x="10" y="7"/>
                      </a:cubicBezTo>
                      <a:cubicBezTo>
                        <a:pt x="10" y="7"/>
                        <a:pt x="10" y="7"/>
                        <a:pt x="10" y="7"/>
                      </a:cubicBezTo>
                      <a:cubicBezTo>
                        <a:pt x="9" y="7"/>
                        <a:pt x="10" y="9"/>
                        <a:pt x="10" y="10"/>
                      </a:cubicBezTo>
                      <a:moveTo>
                        <a:pt x="12" y="1"/>
                      </a:moveTo>
                      <a:cubicBezTo>
                        <a:pt x="11" y="1"/>
                        <a:pt x="9" y="0"/>
                        <a:pt x="9" y="1"/>
                      </a:cubicBezTo>
                      <a:cubicBezTo>
                        <a:pt x="9" y="4"/>
                        <a:pt x="4" y="3"/>
                        <a:pt x="5" y="4"/>
                      </a:cubicBezTo>
                      <a:cubicBezTo>
                        <a:pt x="5" y="7"/>
                        <a:pt x="2" y="6"/>
                        <a:pt x="3" y="8"/>
                      </a:cubicBezTo>
                      <a:cubicBezTo>
                        <a:pt x="4" y="11"/>
                        <a:pt x="0" y="11"/>
                        <a:pt x="2" y="13"/>
                      </a:cubicBezTo>
                      <a:cubicBezTo>
                        <a:pt x="5" y="15"/>
                        <a:pt x="2" y="17"/>
                        <a:pt x="4" y="19"/>
                      </a:cubicBezTo>
                      <a:cubicBezTo>
                        <a:pt x="8" y="20"/>
                        <a:pt x="6" y="23"/>
                        <a:pt x="8" y="24"/>
                      </a:cubicBezTo>
                      <a:cubicBezTo>
                        <a:pt x="9" y="24"/>
                        <a:pt x="9" y="25"/>
                        <a:pt x="10" y="25"/>
                      </a:cubicBezTo>
                      <a:cubicBezTo>
                        <a:pt x="10" y="23"/>
                        <a:pt x="11" y="22"/>
                        <a:pt x="11" y="20"/>
                      </a:cubicBezTo>
                      <a:cubicBezTo>
                        <a:pt x="11" y="20"/>
                        <a:pt x="11" y="20"/>
                        <a:pt x="11" y="20"/>
                      </a:cubicBezTo>
                      <a:cubicBezTo>
                        <a:pt x="10" y="19"/>
                        <a:pt x="10" y="19"/>
                        <a:pt x="10" y="19"/>
                      </a:cubicBezTo>
                      <a:cubicBezTo>
                        <a:pt x="11" y="19"/>
                        <a:pt x="11" y="20"/>
                        <a:pt x="11" y="20"/>
                      </a:cubicBezTo>
                      <a:cubicBezTo>
                        <a:pt x="12" y="18"/>
                        <a:pt x="12" y="16"/>
                        <a:pt x="13" y="15"/>
                      </a:cubicBezTo>
                      <a:cubicBezTo>
                        <a:pt x="12" y="14"/>
                        <a:pt x="11" y="13"/>
                        <a:pt x="10" y="12"/>
                      </a:cubicBezTo>
                      <a:cubicBezTo>
                        <a:pt x="10" y="12"/>
                        <a:pt x="9" y="12"/>
                        <a:pt x="9" y="12"/>
                      </a:cubicBezTo>
                      <a:cubicBezTo>
                        <a:pt x="9" y="12"/>
                        <a:pt x="9" y="12"/>
                        <a:pt x="9" y="12"/>
                      </a:cubicBezTo>
                      <a:cubicBezTo>
                        <a:pt x="9" y="12"/>
                        <a:pt x="9" y="12"/>
                        <a:pt x="9" y="12"/>
                      </a:cubicBezTo>
                      <a:cubicBezTo>
                        <a:pt x="9" y="12"/>
                        <a:pt x="10" y="12"/>
                        <a:pt x="10" y="12"/>
                      </a:cubicBezTo>
                      <a:cubicBezTo>
                        <a:pt x="10" y="12"/>
                        <a:pt x="10" y="12"/>
                        <a:pt x="10" y="12"/>
                      </a:cubicBezTo>
                      <a:cubicBezTo>
                        <a:pt x="11" y="12"/>
                        <a:pt x="12" y="13"/>
                        <a:pt x="13" y="13"/>
                      </a:cubicBezTo>
                      <a:cubicBezTo>
                        <a:pt x="13" y="13"/>
                        <a:pt x="13" y="14"/>
                        <a:pt x="13" y="14"/>
                      </a:cubicBezTo>
                      <a:cubicBezTo>
                        <a:pt x="14" y="12"/>
                        <a:pt x="14" y="10"/>
                        <a:pt x="15" y="9"/>
                      </a:cubicBezTo>
                      <a:cubicBezTo>
                        <a:pt x="15" y="8"/>
                        <a:pt x="14" y="6"/>
                        <a:pt x="13" y="6"/>
                      </a:cubicBezTo>
                      <a:cubicBezTo>
                        <a:pt x="13" y="6"/>
                        <a:pt x="13" y="6"/>
                        <a:pt x="13" y="6"/>
                      </a:cubicBezTo>
                      <a:cubicBezTo>
                        <a:pt x="13" y="6"/>
                        <a:pt x="13" y="6"/>
                        <a:pt x="13" y="6"/>
                      </a:cubicBezTo>
                      <a:cubicBezTo>
                        <a:pt x="14" y="6"/>
                        <a:pt x="15" y="6"/>
                        <a:pt x="16" y="7"/>
                      </a:cubicBezTo>
                      <a:cubicBezTo>
                        <a:pt x="16" y="6"/>
                        <a:pt x="17" y="4"/>
                        <a:pt x="17" y="3"/>
                      </a:cubicBezTo>
                      <a:cubicBezTo>
                        <a:pt x="15" y="2"/>
                        <a:pt x="14" y="1"/>
                        <a:pt x="12" y="1"/>
                      </a:cubicBezTo>
                    </a:path>
                  </a:pathLst>
                </a:custGeom>
                <a:solidFill>
                  <a:srgbClr val="E9DA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0" name="Freeform 12021">
                  <a:extLst>
                    <a:ext uri="{FF2B5EF4-FFF2-40B4-BE49-F238E27FC236}">
                      <a16:creationId xmlns:a16="http://schemas.microsoft.com/office/drawing/2014/main" id="{25A5E8A2-D9E9-F9C1-C57F-41D184E82D87}"/>
                    </a:ext>
                  </a:extLst>
                </p:cNvPr>
                <p:cNvSpPr>
                  <a:spLocks noEditPoints="1"/>
                </p:cNvSpPr>
                <p:nvPr/>
              </p:nvSpPr>
              <p:spPr bwMode="auto">
                <a:xfrm>
                  <a:off x="4612" y="2250"/>
                  <a:ext cx="17" cy="25"/>
                </a:xfrm>
                <a:custGeom>
                  <a:avLst/>
                  <a:gdLst>
                    <a:gd name="T0" fmla="*/ 2 w 21"/>
                    <a:gd name="T1" fmla="*/ 12 h 30"/>
                    <a:gd name="T2" fmla="*/ 2 w 21"/>
                    <a:gd name="T3" fmla="*/ 13 h 30"/>
                    <a:gd name="T4" fmla="*/ 4 w 21"/>
                    <a:gd name="T5" fmla="*/ 13 h 30"/>
                    <a:gd name="T6" fmla="*/ 2 w 21"/>
                    <a:gd name="T7" fmla="*/ 13 h 30"/>
                    <a:gd name="T8" fmla="*/ 4 w 21"/>
                    <a:gd name="T9" fmla="*/ 11 h 30"/>
                    <a:gd name="T10" fmla="*/ 4 w 21"/>
                    <a:gd name="T11" fmla="*/ 11 h 30"/>
                    <a:gd name="T12" fmla="*/ 6 w 21"/>
                    <a:gd name="T13" fmla="*/ 13 h 30"/>
                    <a:gd name="T14" fmla="*/ 6 w 21"/>
                    <a:gd name="T15" fmla="*/ 13 h 30"/>
                    <a:gd name="T16" fmla="*/ 6 w 21"/>
                    <a:gd name="T17" fmla="*/ 13 h 30"/>
                    <a:gd name="T18" fmla="*/ 4 w 21"/>
                    <a:gd name="T19" fmla="*/ 11 h 30"/>
                    <a:gd name="T20" fmla="*/ 4 w 21"/>
                    <a:gd name="T21" fmla="*/ 11 h 30"/>
                    <a:gd name="T22" fmla="*/ 5 w 21"/>
                    <a:gd name="T23" fmla="*/ 8 h 30"/>
                    <a:gd name="T24" fmla="*/ 5 w 21"/>
                    <a:gd name="T25" fmla="*/ 8 h 30"/>
                    <a:gd name="T26" fmla="*/ 7 w 21"/>
                    <a:gd name="T27" fmla="*/ 11 h 30"/>
                    <a:gd name="T28" fmla="*/ 6 w 21"/>
                    <a:gd name="T29" fmla="*/ 7 h 30"/>
                    <a:gd name="T30" fmla="*/ 5 w 21"/>
                    <a:gd name="T31" fmla="*/ 5 h 30"/>
                    <a:gd name="T32" fmla="*/ 5 w 21"/>
                    <a:gd name="T33" fmla="*/ 5 h 30"/>
                    <a:gd name="T34" fmla="*/ 6 w 21"/>
                    <a:gd name="T35" fmla="*/ 3 h 30"/>
                    <a:gd name="T36" fmla="*/ 4 w 21"/>
                    <a:gd name="T37" fmla="*/ 3 h 30"/>
                    <a:gd name="T38" fmla="*/ 6 w 21"/>
                    <a:gd name="T39" fmla="*/ 3 h 30"/>
                    <a:gd name="T40" fmla="*/ 3 w 21"/>
                    <a:gd name="T41" fmla="*/ 0 h 30"/>
                    <a:gd name="T42" fmla="*/ 2 w 21"/>
                    <a:gd name="T43" fmla="*/ 3 h 30"/>
                    <a:gd name="T44" fmla="*/ 2 w 21"/>
                    <a:gd name="T45" fmla="*/ 6 h 30"/>
                    <a:gd name="T46" fmla="*/ 2 w 21"/>
                    <a:gd name="T47" fmla="*/ 7 h 30"/>
                    <a:gd name="T48" fmla="*/ 2 w 21"/>
                    <a:gd name="T49" fmla="*/ 6 h 30"/>
                    <a:gd name="T50" fmla="*/ 2 w 21"/>
                    <a:gd name="T51" fmla="*/ 11 h 30"/>
                    <a:gd name="T52" fmla="*/ 0 w 21"/>
                    <a:gd name="T53" fmla="*/ 11 h 30"/>
                    <a:gd name="T54" fmla="*/ 5 w 21"/>
                    <a:gd name="T55" fmla="*/ 15 h 30"/>
                    <a:gd name="T56" fmla="*/ 5 w 21"/>
                    <a:gd name="T57" fmla="*/ 14 h 30"/>
                    <a:gd name="T58" fmla="*/ 6 w 21"/>
                    <a:gd name="T59" fmla="*/ 14 h 30"/>
                    <a:gd name="T60" fmla="*/ 6 w 21"/>
                    <a:gd name="T61" fmla="*/ 13 h 30"/>
                    <a:gd name="T62" fmla="*/ 7 w 21"/>
                    <a:gd name="T63" fmla="*/ 13 h 30"/>
                    <a:gd name="T64" fmla="*/ 8 w 21"/>
                    <a:gd name="T65" fmla="*/ 13 h 30"/>
                    <a:gd name="T66" fmla="*/ 8 w 21"/>
                    <a:gd name="T67" fmla="*/ 13 h 30"/>
                    <a:gd name="T68" fmla="*/ 8 w 21"/>
                    <a:gd name="T69" fmla="*/ 13 h 30"/>
                    <a:gd name="T70" fmla="*/ 8 w 21"/>
                    <a:gd name="T71" fmla="*/ 11 h 30"/>
                    <a:gd name="T72" fmla="*/ 9 w 21"/>
                    <a:gd name="T73" fmla="*/ 5 h 30"/>
                    <a:gd name="T74" fmla="*/ 6 w 21"/>
                    <a:gd name="T75" fmla="*/ 2 h 30"/>
                    <a:gd name="T76" fmla="*/ 3 w 21"/>
                    <a:gd name="T77" fmla="*/ 0 h 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 h="30">
                      <a:moveTo>
                        <a:pt x="5" y="25"/>
                      </a:moveTo>
                      <a:cubicBezTo>
                        <a:pt x="5" y="24"/>
                        <a:pt x="5" y="24"/>
                        <a:pt x="5" y="24"/>
                      </a:cubicBezTo>
                      <a:cubicBezTo>
                        <a:pt x="5" y="24"/>
                        <a:pt x="5" y="24"/>
                        <a:pt x="5" y="24"/>
                      </a:cubicBezTo>
                      <a:cubicBezTo>
                        <a:pt x="5" y="24"/>
                        <a:pt x="5" y="24"/>
                        <a:pt x="5" y="25"/>
                      </a:cubicBezTo>
                      <a:cubicBezTo>
                        <a:pt x="5" y="25"/>
                        <a:pt x="5" y="25"/>
                        <a:pt x="5" y="25"/>
                      </a:cubicBezTo>
                      <a:cubicBezTo>
                        <a:pt x="6" y="26"/>
                        <a:pt x="9" y="26"/>
                        <a:pt x="9" y="27"/>
                      </a:cubicBezTo>
                      <a:cubicBezTo>
                        <a:pt x="9" y="27"/>
                        <a:pt x="9" y="27"/>
                        <a:pt x="9" y="27"/>
                      </a:cubicBezTo>
                      <a:cubicBezTo>
                        <a:pt x="8" y="27"/>
                        <a:pt x="6" y="26"/>
                        <a:pt x="5" y="25"/>
                      </a:cubicBezTo>
                      <a:cubicBezTo>
                        <a:pt x="5" y="25"/>
                        <a:pt x="5" y="25"/>
                        <a:pt x="5" y="25"/>
                      </a:cubicBezTo>
                      <a:moveTo>
                        <a:pt x="10" y="23"/>
                      </a:moveTo>
                      <a:cubicBezTo>
                        <a:pt x="10" y="23"/>
                        <a:pt x="10" y="23"/>
                        <a:pt x="10" y="23"/>
                      </a:cubicBezTo>
                      <a:cubicBezTo>
                        <a:pt x="10" y="23"/>
                        <a:pt x="10" y="23"/>
                        <a:pt x="10" y="23"/>
                      </a:cubicBezTo>
                      <a:cubicBezTo>
                        <a:pt x="10" y="23"/>
                        <a:pt x="10" y="23"/>
                        <a:pt x="10" y="23"/>
                      </a:cubicBezTo>
                      <a:cubicBezTo>
                        <a:pt x="10" y="24"/>
                        <a:pt x="12" y="26"/>
                        <a:pt x="14" y="26"/>
                      </a:cubicBezTo>
                      <a:cubicBezTo>
                        <a:pt x="14" y="26"/>
                        <a:pt x="14" y="26"/>
                        <a:pt x="14" y="26"/>
                      </a:cubicBezTo>
                      <a:cubicBezTo>
                        <a:pt x="15" y="26"/>
                        <a:pt x="15" y="26"/>
                        <a:pt x="15" y="26"/>
                      </a:cubicBezTo>
                      <a:cubicBezTo>
                        <a:pt x="15" y="26"/>
                        <a:pt x="15" y="26"/>
                        <a:pt x="15" y="26"/>
                      </a:cubicBezTo>
                      <a:cubicBezTo>
                        <a:pt x="15" y="26"/>
                        <a:pt x="14" y="26"/>
                        <a:pt x="14" y="26"/>
                      </a:cubicBezTo>
                      <a:cubicBezTo>
                        <a:pt x="14" y="26"/>
                        <a:pt x="13" y="26"/>
                        <a:pt x="12" y="26"/>
                      </a:cubicBezTo>
                      <a:cubicBezTo>
                        <a:pt x="10" y="25"/>
                        <a:pt x="11" y="24"/>
                        <a:pt x="10" y="23"/>
                      </a:cubicBezTo>
                      <a:cubicBezTo>
                        <a:pt x="10" y="23"/>
                        <a:pt x="10" y="23"/>
                        <a:pt x="10" y="23"/>
                      </a:cubicBezTo>
                      <a:cubicBezTo>
                        <a:pt x="10" y="23"/>
                        <a:pt x="10" y="23"/>
                        <a:pt x="10" y="23"/>
                      </a:cubicBezTo>
                      <a:moveTo>
                        <a:pt x="12" y="17"/>
                      </a:moveTo>
                      <a:cubicBezTo>
                        <a:pt x="12" y="17"/>
                        <a:pt x="12" y="17"/>
                        <a:pt x="12" y="17"/>
                      </a:cubicBezTo>
                      <a:cubicBezTo>
                        <a:pt x="13" y="17"/>
                        <a:pt x="13" y="17"/>
                        <a:pt x="13" y="17"/>
                      </a:cubicBezTo>
                      <a:cubicBezTo>
                        <a:pt x="12" y="17"/>
                        <a:pt x="12" y="17"/>
                        <a:pt x="12" y="17"/>
                      </a:cubicBezTo>
                      <a:cubicBezTo>
                        <a:pt x="13" y="18"/>
                        <a:pt x="13" y="19"/>
                        <a:pt x="14" y="19"/>
                      </a:cubicBezTo>
                      <a:cubicBezTo>
                        <a:pt x="14" y="20"/>
                        <a:pt x="15" y="20"/>
                        <a:pt x="16" y="21"/>
                      </a:cubicBezTo>
                      <a:cubicBezTo>
                        <a:pt x="14" y="20"/>
                        <a:pt x="10" y="18"/>
                        <a:pt x="12" y="17"/>
                      </a:cubicBezTo>
                      <a:moveTo>
                        <a:pt x="14" y="13"/>
                      </a:moveTo>
                      <a:cubicBezTo>
                        <a:pt x="13" y="13"/>
                        <a:pt x="11" y="11"/>
                        <a:pt x="11" y="10"/>
                      </a:cubicBezTo>
                      <a:cubicBezTo>
                        <a:pt x="10" y="10"/>
                        <a:pt x="11" y="9"/>
                        <a:pt x="12" y="9"/>
                      </a:cubicBezTo>
                      <a:cubicBezTo>
                        <a:pt x="12" y="9"/>
                        <a:pt x="12" y="9"/>
                        <a:pt x="12" y="9"/>
                      </a:cubicBezTo>
                      <a:cubicBezTo>
                        <a:pt x="12" y="10"/>
                        <a:pt x="12" y="10"/>
                        <a:pt x="12" y="10"/>
                      </a:cubicBezTo>
                      <a:cubicBezTo>
                        <a:pt x="10" y="10"/>
                        <a:pt x="14" y="12"/>
                        <a:pt x="14" y="13"/>
                      </a:cubicBezTo>
                      <a:moveTo>
                        <a:pt x="13" y="6"/>
                      </a:moveTo>
                      <a:cubicBezTo>
                        <a:pt x="12" y="6"/>
                        <a:pt x="12" y="6"/>
                        <a:pt x="12" y="6"/>
                      </a:cubicBezTo>
                      <a:cubicBezTo>
                        <a:pt x="10" y="5"/>
                        <a:pt x="10" y="4"/>
                        <a:pt x="10" y="3"/>
                      </a:cubicBezTo>
                      <a:cubicBezTo>
                        <a:pt x="11" y="3"/>
                        <a:pt x="11" y="3"/>
                        <a:pt x="11" y="3"/>
                      </a:cubicBezTo>
                      <a:cubicBezTo>
                        <a:pt x="10" y="4"/>
                        <a:pt x="12" y="5"/>
                        <a:pt x="13" y="5"/>
                      </a:cubicBezTo>
                      <a:cubicBezTo>
                        <a:pt x="13" y="6"/>
                        <a:pt x="13" y="6"/>
                        <a:pt x="13" y="6"/>
                      </a:cubicBezTo>
                      <a:moveTo>
                        <a:pt x="7" y="0"/>
                      </a:moveTo>
                      <a:cubicBezTo>
                        <a:pt x="7" y="1"/>
                        <a:pt x="6" y="3"/>
                        <a:pt x="6" y="4"/>
                      </a:cubicBezTo>
                      <a:cubicBezTo>
                        <a:pt x="6" y="5"/>
                        <a:pt x="6" y="6"/>
                        <a:pt x="5" y="6"/>
                      </a:cubicBezTo>
                      <a:cubicBezTo>
                        <a:pt x="5" y="6"/>
                        <a:pt x="5" y="6"/>
                        <a:pt x="5" y="6"/>
                      </a:cubicBezTo>
                      <a:cubicBezTo>
                        <a:pt x="4" y="7"/>
                        <a:pt x="4" y="9"/>
                        <a:pt x="3" y="11"/>
                      </a:cubicBezTo>
                      <a:cubicBezTo>
                        <a:pt x="4" y="12"/>
                        <a:pt x="5" y="13"/>
                        <a:pt x="5" y="13"/>
                      </a:cubicBezTo>
                      <a:cubicBezTo>
                        <a:pt x="5" y="13"/>
                        <a:pt x="5" y="13"/>
                        <a:pt x="4" y="13"/>
                      </a:cubicBezTo>
                      <a:cubicBezTo>
                        <a:pt x="4" y="13"/>
                        <a:pt x="3" y="12"/>
                        <a:pt x="3" y="12"/>
                      </a:cubicBezTo>
                      <a:cubicBezTo>
                        <a:pt x="3" y="12"/>
                        <a:pt x="3" y="12"/>
                        <a:pt x="3" y="12"/>
                      </a:cubicBezTo>
                      <a:cubicBezTo>
                        <a:pt x="2" y="13"/>
                        <a:pt x="2" y="15"/>
                        <a:pt x="1" y="17"/>
                      </a:cubicBezTo>
                      <a:cubicBezTo>
                        <a:pt x="4" y="18"/>
                        <a:pt x="5" y="20"/>
                        <a:pt x="4" y="21"/>
                      </a:cubicBezTo>
                      <a:cubicBezTo>
                        <a:pt x="4" y="20"/>
                        <a:pt x="2" y="19"/>
                        <a:pt x="1" y="17"/>
                      </a:cubicBezTo>
                      <a:cubicBezTo>
                        <a:pt x="1" y="19"/>
                        <a:pt x="0" y="20"/>
                        <a:pt x="0" y="22"/>
                      </a:cubicBezTo>
                      <a:cubicBezTo>
                        <a:pt x="2" y="24"/>
                        <a:pt x="3" y="27"/>
                        <a:pt x="6" y="27"/>
                      </a:cubicBezTo>
                      <a:cubicBezTo>
                        <a:pt x="8" y="28"/>
                        <a:pt x="10" y="30"/>
                        <a:pt x="12" y="30"/>
                      </a:cubicBezTo>
                      <a:cubicBezTo>
                        <a:pt x="12" y="30"/>
                        <a:pt x="12" y="30"/>
                        <a:pt x="12" y="30"/>
                      </a:cubicBezTo>
                      <a:cubicBezTo>
                        <a:pt x="12" y="30"/>
                        <a:pt x="12" y="30"/>
                        <a:pt x="12" y="29"/>
                      </a:cubicBezTo>
                      <a:cubicBezTo>
                        <a:pt x="12" y="29"/>
                        <a:pt x="12" y="29"/>
                        <a:pt x="13" y="29"/>
                      </a:cubicBezTo>
                      <a:cubicBezTo>
                        <a:pt x="13" y="29"/>
                        <a:pt x="13" y="29"/>
                        <a:pt x="13" y="29"/>
                      </a:cubicBezTo>
                      <a:cubicBezTo>
                        <a:pt x="13" y="29"/>
                        <a:pt x="13" y="29"/>
                        <a:pt x="14" y="29"/>
                      </a:cubicBezTo>
                      <a:cubicBezTo>
                        <a:pt x="14" y="29"/>
                        <a:pt x="14" y="29"/>
                        <a:pt x="15" y="28"/>
                      </a:cubicBezTo>
                      <a:cubicBezTo>
                        <a:pt x="15" y="27"/>
                        <a:pt x="15" y="27"/>
                        <a:pt x="15" y="27"/>
                      </a:cubicBezTo>
                      <a:cubicBezTo>
                        <a:pt x="15" y="27"/>
                        <a:pt x="16" y="27"/>
                        <a:pt x="16" y="28"/>
                      </a:cubicBezTo>
                      <a:cubicBezTo>
                        <a:pt x="17" y="28"/>
                        <a:pt x="17" y="28"/>
                        <a:pt x="18" y="28"/>
                      </a:cubicBezTo>
                      <a:cubicBezTo>
                        <a:pt x="18" y="28"/>
                        <a:pt x="18" y="28"/>
                        <a:pt x="18" y="28"/>
                      </a:cubicBezTo>
                      <a:cubicBezTo>
                        <a:pt x="18" y="28"/>
                        <a:pt x="19" y="28"/>
                        <a:pt x="19" y="27"/>
                      </a:cubicBezTo>
                      <a:cubicBezTo>
                        <a:pt x="19" y="27"/>
                        <a:pt x="19" y="26"/>
                        <a:pt x="19" y="25"/>
                      </a:cubicBezTo>
                      <a:cubicBezTo>
                        <a:pt x="19" y="25"/>
                        <a:pt x="18" y="25"/>
                        <a:pt x="18" y="25"/>
                      </a:cubicBezTo>
                      <a:cubicBezTo>
                        <a:pt x="18" y="25"/>
                        <a:pt x="19" y="25"/>
                        <a:pt x="19" y="25"/>
                      </a:cubicBezTo>
                      <a:cubicBezTo>
                        <a:pt x="19" y="24"/>
                        <a:pt x="19" y="23"/>
                        <a:pt x="19" y="22"/>
                      </a:cubicBezTo>
                      <a:cubicBezTo>
                        <a:pt x="19" y="22"/>
                        <a:pt x="19" y="22"/>
                        <a:pt x="19" y="22"/>
                      </a:cubicBezTo>
                      <a:cubicBezTo>
                        <a:pt x="19" y="22"/>
                        <a:pt x="19" y="22"/>
                        <a:pt x="19" y="22"/>
                      </a:cubicBezTo>
                      <a:cubicBezTo>
                        <a:pt x="19" y="18"/>
                        <a:pt x="20" y="13"/>
                        <a:pt x="21" y="9"/>
                      </a:cubicBezTo>
                      <a:cubicBezTo>
                        <a:pt x="20" y="8"/>
                        <a:pt x="20" y="7"/>
                        <a:pt x="18" y="6"/>
                      </a:cubicBezTo>
                      <a:cubicBezTo>
                        <a:pt x="16" y="6"/>
                        <a:pt x="15" y="3"/>
                        <a:pt x="13" y="2"/>
                      </a:cubicBezTo>
                      <a:cubicBezTo>
                        <a:pt x="11" y="2"/>
                        <a:pt x="9" y="0"/>
                        <a:pt x="8" y="0"/>
                      </a:cubicBezTo>
                      <a:cubicBezTo>
                        <a:pt x="8" y="0"/>
                        <a:pt x="8" y="0"/>
                        <a:pt x="7" y="0"/>
                      </a:cubicBezTo>
                    </a:path>
                  </a:pathLst>
                </a:custGeom>
                <a:solidFill>
                  <a:srgbClr val="EBDD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1" name="Freeform 12022">
                  <a:extLst>
                    <a:ext uri="{FF2B5EF4-FFF2-40B4-BE49-F238E27FC236}">
                      <a16:creationId xmlns:a16="http://schemas.microsoft.com/office/drawing/2014/main" id="{3B765455-AF5A-5DBA-7581-9F46A97BE1C9}"/>
                    </a:ext>
                  </a:extLst>
                </p:cNvPr>
                <p:cNvSpPr>
                  <a:spLocks/>
                </p:cNvSpPr>
                <p:nvPr/>
              </p:nvSpPr>
              <p:spPr bwMode="auto">
                <a:xfrm>
                  <a:off x="4627" y="2273"/>
                  <a:ext cx="3" cy="4"/>
                </a:xfrm>
                <a:custGeom>
                  <a:avLst/>
                  <a:gdLst>
                    <a:gd name="T0" fmla="*/ 1 w 4"/>
                    <a:gd name="T1" fmla="*/ 0 h 5"/>
                    <a:gd name="T2" fmla="*/ 1 w 4"/>
                    <a:gd name="T3" fmla="*/ 0 h 5"/>
                    <a:gd name="T4" fmla="*/ 0 w 4"/>
                    <a:gd name="T5" fmla="*/ 2 h 5"/>
                    <a:gd name="T6" fmla="*/ 1 w 4"/>
                    <a:gd name="T7" fmla="*/ 2 h 5"/>
                    <a:gd name="T8" fmla="*/ 1 w 4"/>
                    <a:gd name="T9" fmla="*/ 2 h 5"/>
                    <a:gd name="T10" fmla="*/ 1 w 4"/>
                    <a:gd name="T11" fmla="*/ 2 h 5"/>
                    <a:gd name="T12" fmla="*/ 1 w 4"/>
                    <a:gd name="T13" fmla="*/ 2 h 5"/>
                    <a:gd name="T14" fmla="*/ 1 w 4"/>
                    <a:gd name="T15" fmla="*/ 2 h 5"/>
                    <a:gd name="T16" fmla="*/ 1 w 4"/>
                    <a:gd name="T17" fmla="*/ 2 h 5"/>
                    <a:gd name="T18" fmla="*/ 1 w 4"/>
                    <a:gd name="T19" fmla="*/ 2 h 5"/>
                    <a:gd name="T20" fmla="*/ 1 w 4"/>
                    <a:gd name="T21" fmla="*/ 2 h 5"/>
                    <a:gd name="T22" fmla="*/ 1 w 4"/>
                    <a:gd name="T23" fmla="*/ 2 h 5"/>
                    <a:gd name="T24" fmla="*/ 1 w 4"/>
                    <a:gd name="T25" fmla="*/ 2 h 5"/>
                    <a:gd name="T26" fmla="*/ 1 w 4"/>
                    <a:gd name="T27" fmla="*/ 2 h 5"/>
                    <a:gd name="T28" fmla="*/ 2 w 4"/>
                    <a:gd name="T29" fmla="*/ 2 h 5"/>
                    <a:gd name="T30" fmla="*/ 2 w 4"/>
                    <a:gd name="T31" fmla="*/ 2 h 5"/>
                    <a:gd name="T32" fmla="*/ 2 w 4"/>
                    <a:gd name="T33" fmla="*/ 1 h 5"/>
                    <a:gd name="T34" fmla="*/ 1 w 4"/>
                    <a:gd name="T35" fmla="*/ 0 h 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 h="5">
                      <a:moveTo>
                        <a:pt x="1" y="0"/>
                      </a:moveTo>
                      <a:cubicBezTo>
                        <a:pt x="1" y="0"/>
                        <a:pt x="1" y="0"/>
                        <a:pt x="1" y="0"/>
                      </a:cubicBezTo>
                      <a:cubicBezTo>
                        <a:pt x="0" y="2"/>
                        <a:pt x="0" y="4"/>
                        <a:pt x="0" y="5"/>
                      </a:cubicBezTo>
                      <a:cubicBezTo>
                        <a:pt x="0" y="5"/>
                        <a:pt x="0" y="5"/>
                        <a:pt x="1" y="5"/>
                      </a:cubicBezTo>
                      <a:cubicBezTo>
                        <a:pt x="1" y="5"/>
                        <a:pt x="1" y="5"/>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2" y="3"/>
                        <a:pt x="4" y="3"/>
                      </a:cubicBezTo>
                      <a:cubicBezTo>
                        <a:pt x="3" y="3"/>
                        <a:pt x="3" y="2"/>
                        <a:pt x="3" y="2"/>
                      </a:cubicBezTo>
                      <a:cubicBezTo>
                        <a:pt x="3" y="1"/>
                        <a:pt x="2" y="1"/>
                        <a:pt x="2" y="1"/>
                      </a:cubicBezTo>
                      <a:cubicBezTo>
                        <a:pt x="2" y="1"/>
                        <a:pt x="1" y="0"/>
                        <a:pt x="1" y="0"/>
                      </a:cubicBezTo>
                    </a:path>
                  </a:pathLst>
                </a:custGeom>
                <a:solidFill>
                  <a:srgbClr val="F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2" name="Freeform 12023">
                  <a:extLst>
                    <a:ext uri="{FF2B5EF4-FFF2-40B4-BE49-F238E27FC236}">
                      <a16:creationId xmlns:a16="http://schemas.microsoft.com/office/drawing/2014/main" id="{1C1CC140-050C-371A-6809-36FA9C1004CE}"/>
                    </a:ext>
                  </a:extLst>
                </p:cNvPr>
                <p:cNvSpPr>
                  <a:spLocks/>
                </p:cNvSpPr>
                <p:nvPr/>
              </p:nvSpPr>
              <p:spPr bwMode="auto">
                <a:xfrm>
                  <a:off x="4622" y="2273"/>
                  <a:ext cx="6" cy="4"/>
                </a:xfrm>
                <a:custGeom>
                  <a:avLst/>
                  <a:gdLst>
                    <a:gd name="T0" fmla="*/ 3 w 7"/>
                    <a:gd name="T1" fmla="*/ 0 h 5"/>
                    <a:gd name="T2" fmla="*/ 3 w 7"/>
                    <a:gd name="T3" fmla="*/ 1 h 5"/>
                    <a:gd name="T4" fmla="*/ 2 w 7"/>
                    <a:gd name="T5" fmla="*/ 2 h 5"/>
                    <a:gd name="T6" fmla="*/ 1 w 7"/>
                    <a:gd name="T7" fmla="*/ 2 h 5"/>
                    <a:gd name="T8" fmla="*/ 1 w 7"/>
                    <a:gd name="T9" fmla="*/ 2 h 5"/>
                    <a:gd name="T10" fmla="*/ 0 w 7"/>
                    <a:gd name="T11" fmla="*/ 2 h 5"/>
                    <a:gd name="T12" fmla="*/ 0 w 7"/>
                    <a:gd name="T13" fmla="*/ 2 h 5"/>
                    <a:gd name="T14" fmla="*/ 0 w 7"/>
                    <a:gd name="T15" fmla="*/ 2 h 5"/>
                    <a:gd name="T16" fmla="*/ 1 w 7"/>
                    <a:gd name="T17" fmla="*/ 2 h 5"/>
                    <a:gd name="T18" fmla="*/ 3 w 7"/>
                    <a:gd name="T19" fmla="*/ 2 h 5"/>
                    <a:gd name="T20" fmla="*/ 3 w 7"/>
                    <a:gd name="T21" fmla="*/ 2 h 5"/>
                    <a:gd name="T22" fmla="*/ 3 w 7"/>
                    <a:gd name="T23" fmla="*/ 2 h 5"/>
                    <a:gd name="T24" fmla="*/ 3 w 7"/>
                    <a:gd name="T25" fmla="*/ 2 h 5"/>
                    <a:gd name="T26" fmla="*/ 3 w 7"/>
                    <a:gd name="T27" fmla="*/ 2 h 5"/>
                    <a:gd name="T28" fmla="*/ 3 w 7"/>
                    <a:gd name="T29" fmla="*/ 2 h 5"/>
                    <a:gd name="T30" fmla="*/ 3 w 7"/>
                    <a:gd name="T31" fmla="*/ 2 h 5"/>
                    <a:gd name="T32" fmla="*/ 3 w 7"/>
                    <a:gd name="T33" fmla="*/ 2 h 5"/>
                    <a:gd name="T34" fmla="*/ 3 w 7"/>
                    <a:gd name="T35" fmla="*/ 2 h 5"/>
                    <a:gd name="T36" fmla="*/ 3 w 7"/>
                    <a:gd name="T37" fmla="*/ 2 h 5"/>
                    <a:gd name="T38" fmla="*/ 3 w 7"/>
                    <a:gd name="T39" fmla="*/ 2 h 5"/>
                    <a:gd name="T40" fmla="*/ 3 w 7"/>
                    <a:gd name="T41" fmla="*/ 2 h 5"/>
                    <a:gd name="T42" fmla="*/ 3 w 7"/>
                    <a:gd name="T43" fmla="*/ 2 h 5"/>
                    <a:gd name="T44" fmla="*/ 3 w 7"/>
                    <a:gd name="T45" fmla="*/ 0 h 5"/>
                    <a:gd name="T46" fmla="*/ 3 w 7"/>
                    <a:gd name="T47" fmla="*/ 1 h 5"/>
                    <a:gd name="T48" fmla="*/ 3 w 7"/>
                    <a:gd name="T49" fmla="*/ 1 h 5"/>
                    <a:gd name="T50" fmla="*/ 3 w 7"/>
                    <a:gd name="T51" fmla="*/ 1 h 5"/>
                    <a:gd name="T52" fmla="*/ 3 w 7"/>
                    <a:gd name="T53" fmla="*/ 0 h 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7" h="5">
                      <a:moveTo>
                        <a:pt x="3" y="0"/>
                      </a:moveTo>
                      <a:cubicBezTo>
                        <a:pt x="3" y="0"/>
                        <a:pt x="3" y="0"/>
                        <a:pt x="3" y="1"/>
                      </a:cubicBezTo>
                      <a:cubicBezTo>
                        <a:pt x="2" y="2"/>
                        <a:pt x="2" y="2"/>
                        <a:pt x="2" y="2"/>
                      </a:cubicBezTo>
                      <a:cubicBezTo>
                        <a:pt x="1" y="2"/>
                        <a:pt x="1" y="2"/>
                        <a:pt x="1" y="2"/>
                      </a:cubicBezTo>
                      <a:cubicBezTo>
                        <a:pt x="1" y="2"/>
                        <a:pt x="1" y="2"/>
                        <a:pt x="1" y="2"/>
                      </a:cubicBezTo>
                      <a:cubicBezTo>
                        <a:pt x="0" y="2"/>
                        <a:pt x="0" y="2"/>
                        <a:pt x="0" y="2"/>
                      </a:cubicBezTo>
                      <a:cubicBezTo>
                        <a:pt x="0" y="3"/>
                        <a:pt x="0" y="3"/>
                        <a:pt x="0" y="3"/>
                      </a:cubicBezTo>
                      <a:cubicBezTo>
                        <a:pt x="0" y="3"/>
                        <a:pt x="0" y="3"/>
                        <a:pt x="0" y="3"/>
                      </a:cubicBezTo>
                      <a:cubicBezTo>
                        <a:pt x="0" y="3"/>
                        <a:pt x="1" y="3"/>
                        <a:pt x="1" y="3"/>
                      </a:cubicBezTo>
                      <a:cubicBezTo>
                        <a:pt x="1" y="3"/>
                        <a:pt x="2" y="4"/>
                        <a:pt x="3" y="4"/>
                      </a:cubicBezTo>
                      <a:cubicBezTo>
                        <a:pt x="3" y="4"/>
                        <a:pt x="3" y="5"/>
                        <a:pt x="4" y="5"/>
                      </a:cubicBezTo>
                      <a:cubicBezTo>
                        <a:pt x="4" y="4"/>
                        <a:pt x="4" y="4"/>
                        <a:pt x="4" y="4"/>
                      </a:cubicBezTo>
                      <a:cubicBezTo>
                        <a:pt x="4" y="4"/>
                        <a:pt x="5" y="4"/>
                        <a:pt x="5" y="5"/>
                      </a:cubicBezTo>
                      <a:cubicBezTo>
                        <a:pt x="5" y="5"/>
                        <a:pt x="5" y="5"/>
                        <a:pt x="5" y="5"/>
                      </a:cubicBezTo>
                      <a:cubicBezTo>
                        <a:pt x="5" y="5"/>
                        <a:pt x="5" y="5"/>
                        <a:pt x="5" y="5"/>
                      </a:cubicBezTo>
                      <a:cubicBezTo>
                        <a:pt x="5" y="5"/>
                        <a:pt x="5" y="5"/>
                        <a:pt x="5" y="5"/>
                      </a:cubicBezTo>
                      <a:cubicBezTo>
                        <a:pt x="5" y="5"/>
                        <a:pt x="5" y="5"/>
                        <a:pt x="5" y="5"/>
                      </a:cubicBezTo>
                      <a:cubicBezTo>
                        <a:pt x="5" y="5"/>
                        <a:pt x="4" y="5"/>
                        <a:pt x="4" y="5"/>
                      </a:cubicBezTo>
                      <a:cubicBezTo>
                        <a:pt x="5" y="5"/>
                        <a:pt x="5" y="5"/>
                        <a:pt x="5" y="5"/>
                      </a:cubicBezTo>
                      <a:cubicBezTo>
                        <a:pt x="5" y="5"/>
                        <a:pt x="6" y="5"/>
                        <a:pt x="6" y="5"/>
                      </a:cubicBezTo>
                      <a:cubicBezTo>
                        <a:pt x="6" y="5"/>
                        <a:pt x="6" y="5"/>
                        <a:pt x="6" y="5"/>
                      </a:cubicBezTo>
                      <a:cubicBezTo>
                        <a:pt x="6" y="5"/>
                        <a:pt x="6" y="5"/>
                        <a:pt x="6" y="5"/>
                      </a:cubicBezTo>
                      <a:cubicBezTo>
                        <a:pt x="6" y="4"/>
                        <a:pt x="6" y="2"/>
                        <a:pt x="7" y="0"/>
                      </a:cubicBezTo>
                      <a:cubicBezTo>
                        <a:pt x="7" y="1"/>
                        <a:pt x="6" y="1"/>
                        <a:pt x="6" y="1"/>
                      </a:cubicBezTo>
                      <a:cubicBezTo>
                        <a:pt x="6" y="1"/>
                        <a:pt x="6" y="1"/>
                        <a:pt x="6" y="1"/>
                      </a:cubicBezTo>
                      <a:cubicBezTo>
                        <a:pt x="5" y="1"/>
                        <a:pt x="5" y="1"/>
                        <a:pt x="4" y="1"/>
                      </a:cubicBezTo>
                      <a:cubicBezTo>
                        <a:pt x="4" y="0"/>
                        <a:pt x="3" y="0"/>
                        <a:pt x="3" y="0"/>
                      </a:cubicBezTo>
                    </a:path>
                  </a:pathLst>
                </a:custGeom>
                <a:solidFill>
                  <a:srgbClr val="F6EE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3" name="Freeform 12024">
                  <a:extLst>
                    <a:ext uri="{FF2B5EF4-FFF2-40B4-BE49-F238E27FC236}">
                      <a16:creationId xmlns:a16="http://schemas.microsoft.com/office/drawing/2014/main" id="{1F1E14F6-86C7-4385-8902-EE46A12D864E}"/>
                    </a:ext>
                  </a:extLst>
                </p:cNvPr>
                <p:cNvSpPr>
                  <a:spLocks noEditPoints="1"/>
                </p:cNvSpPr>
                <p:nvPr/>
              </p:nvSpPr>
              <p:spPr bwMode="auto">
                <a:xfrm>
                  <a:off x="4630" y="227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F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4" name="Freeform 12025">
                  <a:extLst>
                    <a:ext uri="{FF2B5EF4-FFF2-40B4-BE49-F238E27FC236}">
                      <a16:creationId xmlns:a16="http://schemas.microsoft.com/office/drawing/2014/main" id="{FE474152-FD99-28F9-F24F-B4961E286F68}"/>
                    </a:ext>
                  </a:extLst>
                </p:cNvPr>
                <p:cNvSpPr>
                  <a:spLocks/>
                </p:cNvSpPr>
                <p:nvPr/>
              </p:nvSpPr>
              <p:spPr bwMode="auto">
                <a:xfrm>
                  <a:off x="4629" y="2274"/>
                  <a:ext cx="2" cy="1"/>
                </a:xfrm>
                <a:custGeom>
                  <a:avLst/>
                  <a:gdLst>
                    <a:gd name="T0" fmla="*/ 0 w 2"/>
                    <a:gd name="T1" fmla="*/ 0 h 1"/>
                    <a:gd name="T2" fmla="*/ 0 w 2"/>
                    <a:gd name="T3" fmla="*/ 0 h 1"/>
                    <a:gd name="T4" fmla="*/ 1 w 2"/>
                    <a:gd name="T5" fmla="*/ 1 h 1"/>
                    <a:gd name="T6" fmla="*/ 2 w 2"/>
                    <a:gd name="T7" fmla="*/ 1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0 w 2"/>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
                      <a:moveTo>
                        <a:pt x="0" y="0"/>
                      </a:moveTo>
                      <a:cubicBezTo>
                        <a:pt x="0" y="0"/>
                        <a:pt x="0" y="0"/>
                        <a:pt x="0" y="0"/>
                      </a:cubicBezTo>
                      <a:cubicBezTo>
                        <a:pt x="0" y="0"/>
                        <a:pt x="0" y="1"/>
                        <a:pt x="1" y="1"/>
                      </a:cubicBezTo>
                      <a:cubicBezTo>
                        <a:pt x="1" y="1"/>
                        <a:pt x="2" y="1"/>
                        <a:pt x="2" y="1"/>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path>
                  </a:pathLst>
                </a:custGeom>
                <a:solidFill>
                  <a:srgbClr val="EFE8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5" name="Freeform 12026">
                  <a:extLst>
                    <a:ext uri="{FF2B5EF4-FFF2-40B4-BE49-F238E27FC236}">
                      <a16:creationId xmlns:a16="http://schemas.microsoft.com/office/drawing/2014/main" id="{54E6E218-84F9-7B89-B27E-C2C2A9E4C35D}"/>
                    </a:ext>
                  </a:extLst>
                </p:cNvPr>
                <p:cNvSpPr>
                  <a:spLocks noEditPoints="1"/>
                </p:cNvSpPr>
                <p:nvPr/>
              </p:nvSpPr>
              <p:spPr bwMode="auto">
                <a:xfrm>
                  <a:off x="4625" y="2276"/>
                  <a:ext cx="1" cy="1"/>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1 w 1"/>
                    <a:gd name="T15" fmla="*/ 1 h 1"/>
                    <a:gd name="T16" fmla="*/ 1 w 1"/>
                    <a:gd name="T17" fmla="*/ 1 h 1"/>
                    <a:gd name="T18" fmla="*/ 0 w 1"/>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1">
                      <a:moveTo>
                        <a:pt x="1" y="1"/>
                      </a:moveTo>
                      <a:cubicBezTo>
                        <a:pt x="1" y="1"/>
                        <a:pt x="1" y="1"/>
                        <a:pt x="1" y="1"/>
                      </a:cubicBezTo>
                      <a:cubicBezTo>
                        <a:pt x="1" y="1"/>
                        <a:pt x="1" y="1"/>
                        <a:pt x="1" y="1"/>
                      </a:cubicBezTo>
                      <a:cubicBezTo>
                        <a:pt x="1" y="1"/>
                        <a:pt x="1" y="1"/>
                        <a:pt x="1" y="1"/>
                      </a:cubicBezTo>
                      <a:moveTo>
                        <a:pt x="0" y="0"/>
                      </a:moveTo>
                      <a:cubicBezTo>
                        <a:pt x="0" y="0"/>
                        <a:pt x="0" y="0"/>
                        <a:pt x="0" y="1"/>
                      </a:cubicBezTo>
                      <a:cubicBezTo>
                        <a:pt x="0" y="1"/>
                        <a:pt x="0" y="1"/>
                        <a:pt x="0" y="1"/>
                      </a:cubicBezTo>
                      <a:cubicBezTo>
                        <a:pt x="0" y="1"/>
                        <a:pt x="1" y="1"/>
                        <a:pt x="1" y="1"/>
                      </a:cubicBezTo>
                      <a:cubicBezTo>
                        <a:pt x="1" y="1"/>
                        <a:pt x="1" y="1"/>
                        <a:pt x="1" y="1"/>
                      </a:cubicBezTo>
                      <a:cubicBezTo>
                        <a:pt x="1" y="0"/>
                        <a:pt x="0" y="0"/>
                        <a:pt x="0" y="0"/>
                      </a:cubicBezTo>
                    </a:path>
                  </a:pathLst>
                </a:custGeom>
                <a:solidFill>
                  <a:srgbClr val="F2EA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6" name="Freeform 12027">
                  <a:extLst>
                    <a:ext uri="{FF2B5EF4-FFF2-40B4-BE49-F238E27FC236}">
                      <a16:creationId xmlns:a16="http://schemas.microsoft.com/office/drawing/2014/main" id="{FA4CB28B-EC4E-F4F4-819D-3363C33EB99A}"/>
                    </a:ext>
                  </a:extLst>
                </p:cNvPr>
                <p:cNvSpPr>
                  <a:spLocks noEditPoints="1"/>
                </p:cNvSpPr>
                <p:nvPr/>
              </p:nvSpPr>
              <p:spPr bwMode="auto">
                <a:xfrm>
                  <a:off x="4624" y="2249"/>
                  <a:ext cx="1" cy="1"/>
                </a:xfrm>
                <a:custGeom>
                  <a:avLst/>
                  <a:gdLst>
                    <a:gd name="T0" fmla="*/ 0 w 1"/>
                    <a:gd name="T1" fmla="*/ 0 h 1"/>
                    <a:gd name="T2" fmla="*/ 0 w 1"/>
                    <a:gd name="T3" fmla="*/ 0 h 1"/>
                    <a:gd name="T4" fmla="*/ 0 w 1"/>
                    <a:gd name="T5" fmla="*/ 0 h 1"/>
                    <a:gd name="T6" fmla="*/ 0 w 1"/>
                    <a:gd name="T7" fmla="*/ 0 h 1"/>
                    <a:gd name="T8" fmla="*/ 1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cubicBezTo>
                        <a:pt x="0" y="0"/>
                        <a:pt x="0" y="0"/>
                        <a:pt x="0" y="0"/>
                      </a:cubicBezTo>
                      <a:cubicBezTo>
                        <a:pt x="0" y="0"/>
                        <a:pt x="0" y="0"/>
                        <a:pt x="0" y="0"/>
                      </a:cubicBezTo>
                      <a:cubicBezTo>
                        <a:pt x="0" y="0"/>
                        <a:pt x="0" y="0"/>
                        <a:pt x="0" y="0"/>
                      </a:cubicBezTo>
                      <a:moveTo>
                        <a:pt x="1" y="0"/>
                      </a:moveTo>
                      <a:cubicBezTo>
                        <a:pt x="1" y="0"/>
                        <a:pt x="0" y="0"/>
                        <a:pt x="0" y="0"/>
                      </a:cubicBezTo>
                      <a:cubicBezTo>
                        <a:pt x="0"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EBDD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7" name="Freeform 12028">
                  <a:extLst>
                    <a:ext uri="{FF2B5EF4-FFF2-40B4-BE49-F238E27FC236}">
                      <a16:creationId xmlns:a16="http://schemas.microsoft.com/office/drawing/2014/main" id="{F0E6F08D-A1ED-B50E-EA4A-CD807CBA7C99}"/>
                    </a:ext>
                  </a:extLst>
                </p:cNvPr>
                <p:cNvSpPr>
                  <a:spLocks/>
                </p:cNvSpPr>
                <p:nvPr/>
              </p:nvSpPr>
              <p:spPr bwMode="auto">
                <a:xfrm>
                  <a:off x="4626" y="2249"/>
                  <a:ext cx="5" cy="1"/>
                </a:xfrm>
                <a:custGeom>
                  <a:avLst/>
                  <a:gdLst>
                    <a:gd name="T0" fmla="*/ 0 w 6"/>
                    <a:gd name="T1" fmla="*/ 0 h 2"/>
                    <a:gd name="T2" fmla="*/ 3 w 6"/>
                    <a:gd name="T3" fmla="*/ 1 h 2"/>
                    <a:gd name="T4" fmla="*/ 3 w 6"/>
                    <a:gd name="T5" fmla="*/ 1 h 2"/>
                    <a:gd name="T6" fmla="*/ 0 w 6"/>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
                      <a:moveTo>
                        <a:pt x="0" y="0"/>
                      </a:moveTo>
                      <a:cubicBezTo>
                        <a:pt x="2" y="0"/>
                        <a:pt x="4" y="2"/>
                        <a:pt x="6" y="2"/>
                      </a:cubicBezTo>
                      <a:cubicBezTo>
                        <a:pt x="6" y="2"/>
                        <a:pt x="6" y="2"/>
                        <a:pt x="6" y="2"/>
                      </a:cubicBezTo>
                      <a:cubicBezTo>
                        <a:pt x="4" y="2"/>
                        <a:pt x="2" y="0"/>
                        <a:pt x="0" y="0"/>
                      </a:cubicBezTo>
                    </a:path>
                  </a:pathLst>
                </a:custGeom>
                <a:solidFill>
                  <a:srgbClr val="EBDD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8" name="Freeform 12029">
                  <a:extLst>
                    <a:ext uri="{FF2B5EF4-FFF2-40B4-BE49-F238E27FC236}">
                      <a16:creationId xmlns:a16="http://schemas.microsoft.com/office/drawing/2014/main" id="{4F28196A-4FC4-6D4B-94ED-94144B0793FF}"/>
                    </a:ext>
                  </a:extLst>
                </p:cNvPr>
                <p:cNvSpPr>
                  <a:spLocks/>
                </p:cNvSpPr>
                <p:nvPr/>
              </p:nvSpPr>
              <p:spPr bwMode="auto">
                <a:xfrm>
                  <a:off x="4631" y="2278"/>
                  <a:ext cx="1" cy="1"/>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path>
                  </a:pathLst>
                </a:custGeom>
                <a:solidFill>
                  <a:srgbClr val="F4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49" name="Freeform 12030">
                  <a:extLst>
                    <a:ext uri="{FF2B5EF4-FFF2-40B4-BE49-F238E27FC236}">
                      <a16:creationId xmlns:a16="http://schemas.microsoft.com/office/drawing/2014/main" id="{EA892B98-A635-2C1E-558B-E0FB5A826698}"/>
                    </a:ext>
                  </a:extLst>
                </p:cNvPr>
                <p:cNvSpPr>
                  <a:spLocks noEditPoints="1"/>
                </p:cNvSpPr>
                <p:nvPr/>
              </p:nvSpPr>
              <p:spPr bwMode="auto">
                <a:xfrm>
                  <a:off x="4614" y="2247"/>
                  <a:ext cx="32" cy="29"/>
                </a:xfrm>
                <a:custGeom>
                  <a:avLst/>
                  <a:gdLst>
                    <a:gd name="T0" fmla="*/ 9 w 39"/>
                    <a:gd name="T1" fmla="*/ 2 h 35"/>
                    <a:gd name="T2" fmla="*/ 9 w 39"/>
                    <a:gd name="T3" fmla="*/ 6 h 35"/>
                    <a:gd name="T4" fmla="*/ 9 w 39"/>
                    <a:gd name="T5" fmla="*/ 7 h 35"/>
                    <a:gd name="T6" fmla="*/ 11 w 39"/>
                    <a:gd name="T7" fmla="*/ 8 h 35"/>
                    <a:gd name="T8" fmla="*/ 11 w 39"/>
                    <a:gd name="T9" fmla="*/ 11 h 35"/>
                    <a:gd name="T10" fmla="*/ 11 w 39"/>
                    <a:gd name="T11" fmla="*/ 12 h 35"/>
                    <a:gd name="T12" fmla="*/ 11 w 39"/>
                    <a:gd name="T13" fmla="*/ 14 h 35"/>
                    <a:gd name="T14" fmla="*/ 10 w 39"/>
                    <a:gd name="T15" fmla="*/ 15 h 35"/>
                    <a:gd name="T16" fmla="*/ 9 w 39"/>
                    <a:gd name="T17" fmla="*/ 16 h 35"/>
                    <a:gd name="T18" fmla="*/ 10 w 39"/>
                    <a:gd name="T19" fmla="*/ 16 h 35"/>
                    <a:gd name="T20" fmla="*/ 11 w 39"/>
                    <a:gd name="T21" fmla="*/ 17 h 35"/>
                    <a:gd name="T22" fmla="*/ 11 w 39"/>
                    <a:gd name="T23" fmla="*/ 17 h 35"/>
                    <a:gd name="T24" fmla="*/ 11 w 39"/>
                    <a:gd name="T25" fmla="*/ 16 h 35"/>
                    <a:gd name="T26" fmla="*/ 11 w 39"/>
                    <a:gd name="T27" fmla="*/ 16 h 35"/>
                    <a:gd name="T28" fmla="*/ 13 w 39"/>
                    <a:gd name="T29" fmla="*/ 17 h 35"/>
                    <a:gd name="T30" fmla="*/ 13 w 39"/>
                    <a:gd name="T31" fmla="*/ 16 h 35"/>
                    <a:gd name="T32" fmla="*/ 16 w 39"/>
                    <a:gd name="T33" fmla="*/ 14 h 35"/>
                    <a:gd name="T34" fmla="*/ 17 w 39"/>
                    <a:gd name="T35" fmla="*/ 12 h 35"/>
                    <a:gd name="T36" fmla="*/ 17 w 39"/>
                    <a:gd name="T37" fmla="*/ 12 h 35"/>
                    <a:gd name="T38" fmla="*/ 17 w 39"/>
                    <a:gd name="T39" fmla="*/ 10 h 35"/>
                    <a:gd name="T40" fmla="*/ 16 w 39"/>
                    <a:gd name="T41" fmla="*/ 8 h 35"/>
                    <a:gd name="T42" fmla="*/ 14 w 39"/>
                    <a:gd name="T43" fmla="*/ 6 h 35"/>
                    <a:gd name="T44" fmla="*/ 13 w 39"/>
                    <a:gd name="T45" fmla="*/ 4 h 35"/>
                    <a:gd name="T46" fmla="*/ 11 w 39"/>
                    <a:gd name="T47" fmla="*/ 2 h 35"/>
                    <a:gd name="T48" fmla="*/ 10 w 39"/>
                    <a:gd name="T49" fmla="*/ 2 h 35"/>
                    <a:gd name="T50" fmla="*/ 10 w 39"/>
                    <a:gd name="T51" fmla="*/ 2 h 35"/>
                    <a:gd name="T52" fmla="*/ 9 w 39"/>
                    <a:gd name="T53" fmla="*/ 2 h 35"/>
                    <a:gd name="T54" fmla="*/ 2 w 39"/>
                    <a:gd name="T55" fmla="*/ 0 h 35"/>
                    <a:gd name="T56" fmla="*/ 2 w 39"/>
                    <a:gd name="T57" fmla="*/ 0 h 35"/>
                    <a:gd name="T58" fmla="*/ 2 w 39"/>
                    <a:gd name="T59" fmla="*/ 1 h 35"/>
                    <a:gd name="T60" fmla="*/ 2 w 39"/>
                    <a:gd name="T61" fmla="*/ 1 h 35"/>
                    <a:gd name="T62" fmla="*/ 0 w 39"/>
                    <a:gd name="T63" fmla="*/ 2 h 35"/>
                    <a:gd name="T64" fmla="*/ 0 w 39"/>
                    <a:gd name="T65" fmla="*/ 2 h 35"/>
                    <a:gd name="T66" fmla="*/ 2 w 39"/>
                    <a:gd name="T67" fmla="*/ 2 h 35"/>
                    <a:gd name="T68" fmla="*/ 2 w 39"/>
                    <a:gd name="T69" fmla="*/ 1 h 35"/>
                    <a:gd name="T70" fmla="*/ 2 w 39"/>
                    <a:gd name="T71" fmla="*/ 1 h 35"/>
                    <a:gd name="T72" fmla="*/ 2 w 39"/>
                    <a:gd name="T73" fmla="*/ 1 h 35"/>
                    <a:gd name="T74" fmla="*/ 2 w 39"/>
                    <a:gd name="T75" fmla="*/ 1 h 35"/>
                    <a:gd name="T76" fmla="*/ 2 w 39"/>
                    <a:gd name="T77" fmla="*/ 1 h 35"/>
                    <a:gd name="T78" fmla="*/ 2 w 39"/>
                    <a:gd name="T79" fmla="*/ 1 h 35"/>
                    <a:gd name="T80" fmla="*/ 2 w 39"/>
                    <a:gd name="T81" fmla="*/ 1 h 35"/>
                    <a:gd name="T82" fmla="*/ 2 w 39"/>
                    <a:gd name="T83" fmla="*/ 0 h 35"/>
                    <a:gd name="T84" fmla="*/ 2 w 39"/>
                    <a:gd name="T85" fmla="*/ 0 h 35"/>
                    <a:gd name="T86" fmla="*/ 2 w 39"/>
                    <a:gd name="T87" fmla="*/ 0 h 3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 h="35">
                      <a:moveTo>
                        <a:pt x="21" y="4"/>
                      </a:moveTo>
                      <a:cubicBezTo>
                        <a:pt x="20" y="7"/>
                        <a:pt x="19" y="10"/>
                        <a:pt x="19" y="13"/>
                      </a:cubicBezTo>
                      <a:cubicBezTo>
                        <a:pt x="19" y="13"/>
                        <a:pt x="20" y="14"/>
                        <a:pt x="20" y="14"/>
                      </a:cubicBezTo>
                      <a:cubicBezTo>
                        <a:pt x="23" y="16"/>
                        <a:pt x="21" y="17"/>
                        <a:pt x="23" y="18"/>
                      </a:cubicBezTo>
                      <a:cubicBezTo>
                        <a:pt x="25" y="20"/>
                        <a:pt x="23" y="21"/>
                        <a:pt x="25" y="23"/>
                      </a:cubicBezTo>
                      <a:cubicBezTo>
                        <a:pt x="27" y="24"/>
                        <a:pt x="24" y="25"/>
                        <a:pt x="25" y="26"/>
                      </a:cubicBezTo>
                      <a:cubicBezTo>
                        <a:pt x="27" y="27"/>
                        <a:pt x="23" y="28"/>
                        <a:pt x="24" y="29"/>
                      </a:cubicBezTo>
                      <a:cubicBezTo>
                        <a:pt x="27" y="31"/>
                        <a:pt x="22" y="31"/>
                        <a:pt x="22" y="32"/>
                      </a:cubicBezTo>
                      <a:cubicBezTo>
                        <a:pt x="22" y="33"/>
                        <a:pt x="22" y="33"/>
                        <a:pt x="21" y="34"/>
                      </a:cubicBezTo>
                      <a:cubicBezTo>
                        <a:pt x="22" y="34"/>
                        <a:pt x="22" y="34"/>
                        <a:pt x="22" y="34"/>
                      </a:cubicBezTo>
                      <a:cubicBezTo>
                        <a:pt x="22" y="35"/>
                        <a:pt x="23" y="35"/>
                        <a:pt x="23" y="35"/>
                      </a:cubicBezTo>
                      <a:cubicBezTo>
                        <a:pt x="24" y="35"/>
                        <a:pt x="24" y="35"/>
                        <a:pt x="24" y="35"/>
                      </a:cubicBezTo>
                      <a:cubicBezTo>
                        <a:pt x="24" y="34"/>
                        <a:pt x="24" y="34"/>
                        <a:pt x="25" y="34"/>
                      </a:cubicBezTo>
                      <a:cubicBezTo>
                        <a:pt x="25" y="34"/>
                        <a:pt x="26" y="34"/>
                        <a:pt x="26" y="34"/>
                      </a:cubicBezTo>
                      <a:cubicBezTo>
                        <a:pt x="27" y="35"/>
                        <a:pt x="27" y="35"/>
                        <a:pt x="28" y="35"/>
                      </a:cubicBezTo>
                      <a:cubicBezTo>
                        <a:pt x="28" y="35"/>
                        <a:pt x="29" y="34"/>
                        <a:pt x="29" y="34"/>
                      </a:cubicBezTo>
                      <a:cubicBezTo>
                        <a:pt x="29" y="32"/>
                        <a:pt x="35" y="33"/>
                        <a:pt x="34" y="30"/>
                      </a:cubicBezTo>
                      <a:cubicBezTo>
                        <a:pt x="34" y="29"/>
                        <a:pt x="39" y="29"/>
                        <a:pt x="36" y="27"/>
                      </a:cubicBezTo>
                      <a:cubicBezTo>
                        <a:pt x="35" y="26"/>
                        <a:pt x="38" y="26"/>
                        <a:pt x="37" y="24"/>
                      </a:cubicBezTo>
                      <a:cubicBezTo>
                        <a:pt x="36" y="23"/>
                        <a:pt x="39" y="22"/>
                        <a:pt x="36" y="21"/>
                      </a:cubicBezTo>
                      <a:cubicBezTo>
                        <a:pt x="35" y="20"/>
                        <a:pt x="37" y="18"/>
                        <a:pt x="35" y="17"/>
                      </a:cubicBezTo>
                      <a:cubicBezTo>
                        <a:pt x="33" y="15"/>
                        <a:pt x="35" y="14"/>
                        <a:pt x="32" y="13"/>
                      </a:cubicBezTo>
                      <a:cubicBezTo>
                        <a:pt x="30" y="12"/>
                        <a:pt x="31" y="9"/>
                        <a:pt x="28" y="8"/>
                      </a:cubicBezTo>
                      <a:cubicBezTo>
                        <a:pt x="27" y="8"/>
                        <a:pt x="26" y="7"/>
                        <a:pt x="25" y="6"/>
                      </a:cubicBezTo>
                      <a:cubicBezTo>
                        <a:pt x="24" y="5"/>
                        <a:pt x="23" y="4"/>
                        <a:pt x="22" y="4"/>
                      </a:cubicBezTo>
                      <a:cubicBezTo>
                        <a:pt x="22" y="4"/>
                        <a:pt x="22" y="4"/>
                        <a:pt x="22" y="4"/>
                      </a:cubicBezTo>
                      <a:cubicBezTo>
                        <a:pt x="22" y="4"/>
                        <a:pt x="21" y="4"/>
                        <a:pt x="21" y="4"/>
                      </a:cubicBezTo>
                      <a:moveTo>
                        <a:pt x="3" y="0"/>
                      </a:moveTo>
                      <a:cubicBezTo>
                        <a:pt x="3" y="0"/>
                        <a:pt x="3" y="0"/>
                        <a:pt x="3" y="0"/>
                      </a:cubicBezTo>
                      <a:cubicBezTo>
                        <a:pt x="2" y="0"/>
                        <a:pt x="2" y="1"/>
                        <a:pt x="2" y="1"/>
                      </a:cubicBezTo>
                      <a:cubicBezTo>
                        <a:pt x="2" y="1"/>
                        <a:pt x="2" y="1"/>
                        <a:pt x="2" y="1"/>
                      </a:cubicBezTo>
                      <a:cubicBezTo>
                        <a:pt x="1" y="1"/>
                        <a:pt x="1" y="2"/>
                        <a:pt x="0" y="2"/>
                      </a:cubicBezTo>
                      <a:cubicBezTo>
                        <a:pt x="0" y="2"/>
                        <a:pt x="0" y="2"/>
                        <a:pt x="0" y="2"/>
                      </a:cubicBezTo>
                      <a:cubicBezTo>
                        <a:pt x="2" y="2"/>
                        <a:pt x="3" y="3"/>
                        <a:pt x="5" y="4"/>
                      </a:cubicBezTo>
                      <a:cubicBezTo>
                        <a:pt x="6" y="3"/>
                        <a:pt x="6" y="2"/>
                        <a:pt x="6" y="1"/>
                      </a:cubicBezTo>
                      <a:cubicBezTo>
                        <a:pt x="6"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3" y="0"/>
                        <a:pt x="3" y="0"/>
                      </a:cubicBezTo>
                      <a:cubicBezTo>
                        <a:pt x="3" y="0"/>
                        <a:pt x="3" y="0"/>
                        <a:pt x="3" y="0"/>
                      </a:cubicBezTo>
                      <a:cubicBezTo>
                        <a:pt x="3" y="0"/>
                        <a:pt x="3" y="0"/>
                        <a:pt x="3"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50" name="Freeform 12031">
                  <a:extLst>
                    <a:ext uri="{FF2B5EF4-FFF2-40B4-BE49-F238E27FC236}">
                      <a16:creationId xmlns:a16="http://schemas.microsoft.com/office/drawing/2014/main" id="{ADF9DEDF-E57C-6E64-8BFE-F8B7BFA1525F}"/>
                    </a:ext>
                  </a:extLst>
                </p:cNvPr>
                <p:cNvSpPr>
                  <a:spLocks/>
                </p:cNvSpPr>
                <p:nvPr/>
              </p:nvSpPr>
              <p:spPr bwMode="auto">
                <a:xfrm>
                  <a:off x="4618" y="2248"/>
                  <a:ext cx="13" cy="10"/>
                </a:xfrm>
                <a:custGeom>
                  <a:avLst/>
                  <a:gdLst>
                    <a:gd name="T0" fmla="*/ 2 w 16"/>
                    <a:gd name="T1" fmla="*/ 0 h 12"/>
                    <a:gd name="T2" fmla="*/ 2 w 16"/>
                    <a:gd name="T3" fmla="*/ 0 h 12"/>
                    <a:gd name="T4" fmla="*/ 2 w 16"/>
                    <a:gd name="T5" fmla="*/ 0 h 12"/>
                    <a:gd name="T6" fmla="*/ 2 w 16"/>
                    <a:gd name="T7" fmla="*/ 0 h 12"/>
                    <a:gd name="T8" fmla="*/ 2 w 16"/>
                    <a:gd name="T9" fmla="*/ 0 h 12"/>
                    <a:gd name="T10" fmla="*/ 2 w 16"/>
                    <a:gd name="T11" fmla="*/ 0 h 12"/>
                    <a:gd name="T12" fmla="*/ 2 w 16"/>
                    <a:gd name="T13" fmla="*/ 0 h 12"/>
                    <a:gd name="T14" fmla="*/ 2 w 16"/>
                    <a:gd name="T15" fmla="*/ 0 h 12"/>
                    <a:gd name="T16" fmla="*/ 1 w 16"/>
                    <a:gd name="T17" fmla="*/ 0 h 12"/>
                    <a:gd name="T18" fmla="*/ 0 w 16"/>
                    <a:gd name="T19" fmla="*/ 3 h 12"/>
                    <a:gd name="T20" fmla="*/ 1 w 16"/>
                    <a:gd name="T21" fmla="*/ 3 h 12"/>
                    <a:gd name="T22" fmla="*/ 2 w 16"/>
                    <a:gd name="T23" fmla="*/ 3 h 12"/>
                    <a:gd name="T24" fmla="*/ 5 w 16"/>
                    <a:gd name="T25" fmla="*/ 5 h 12"/>
                    <a:gd name="T26" fmla="*/ 6 w 16"/>
                    <a:gd name="T27" fmla="*/ 6 h 12"/>
                    <a:gd name="T28" fmla="*/ 7 w 16"/>
                    <a:gd name="T29" fmla="*/ 3 h 12"/>
                    <a:gd name="T30" fmla="*/ 5 w 16"/>
                    <a:gd name="T31" fmla="*/ 1 h 12"/>
                    <a:gd name="T32" fmla="*/ 4 w 16"/>
                    <a:gd name="T33" fmla="*/ 1 h 12"/>
                    <a:gd name="T34" fmla="*/ 4 w 16"/>
                    <a:gd name="T35" fmla="*/ 1 h 12"/>
                    <a:gd name="T36" fmla="*/ 4 w 16"/>
                    <a:gd name="T37" fmla="*/ 1 h 12"/>
                    <a:gd name="T38" fmla="*/ 4 w 16"/>
                    <a:gd name="T39" fmla="*/ 1 h 12"/>
                    <a:gd name="T40" fmla="*/ 4 w 16"/>
                    <a:gd name="T41" fmla="*/ 1 h 12"/>
                    <a:gd name="T42" fmla="*/ 4 w 16"/>
                    <a:gd name="T43" fmla="*/ 1 h 12"/>
                    <a:gd name="T44" fmla="*/ 4 w 16"/>
                    <a:gd name="T45" fmla="*/ 1 h 12"/>
                    <a:gd name="T46" fmla="*/ 4 w 16"/>
                    <a:gd name="T47" fmla="*/ 1 h 12"/>
                    <a:gd name="T48" fmla="*/ 4 w 16"/>
                    <a:gd name="T49" fmla="*/ 1 h 12"/>
                    <a:gd name="T50" fmla="*/ 4 w 16"/>
                    <a:gd name="T51" fmla="*/ 1 h 12"/>
                    <a:gd name="T52" fmla="*/ 4 w 16"/>
                    <a:gd name="T53" fmla="*/ 1 h 12"/>
                    <a:gd name="T54" fmla="*/ 2 w 16"/>
                    <a:gd name="T55" fmla="*/ 0 h 12"/>
                    <a:gd name="T56" fmla="*/ 2 w 16"/>
                    <a:gd name="T57" fmla="*/ 0 h 12"/>
                    <a:gd name="T58" fmla="*/ 2 w 16"/>
                    <a:gd name="T59" fmla="*/ 0 h 12"/>
                    <a:gd name="T60" fmla="*/ 2 w 16"/>
                    <a:gd name="T61" fmla="*/ 0 h 12"/>
                    <a:gd name="T62" fmla="*/ 2 w 16"/>
                    <a:gd name="T63" fmla="*/ 0 h 12"/>
                    <a:gd name="T64" fmla="*/ 2 w 16"/>
                    <a:gd name="T65" fmla="*/ 0 h 12"/>
                    <a:gd name="T66" fmla="*/ 2 w 16"/>
                    <a:gd name="T67" fmla="*/ 0 h 12"/>
                    <a:gd name="T68" fmla="*/ 2 w 16"/>
                    <a:gd name="T69" fmla="*/ 0 h 12"/>
                    <a:gd name="T70" fmla="*/ 2 w 16"/>
                    <a:gd name="T71" fmla="*/ 0 h 12"/>
                    <a:gd name="T72" fmla="*/ 2 w 16"/>
                    <a:gd name="T73" fmla="*/ 0 h 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2">
                      <a:moveTo>
                        <a:pt x="4" y="0"/>
                      </a:move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1" y="0"/>
                        <a:pt x="1" y="0"/>
                      </a:cubicBezTo>
                      <a:cubicBezTo>
                        <a:pt x="1" y="1"/>
                        <a:pt x="1" y="2"/>
                        <a:pt x="0" y="3"/>
                      </a:cubicBezTo>
                      <a:cubicBezTo>
                        <a:pt x="1" y="3"/>
                        <a:pt x="1" y="3"/>
                        <a:pt x="1" y="3"/>
                      </a:cubicBezTo>
                      <a:cubicBezTo>
                        <a:pt x="2" y="3"/>
                        <a:pt x="4" y="5"/>
                        <a:pt x="6" y="5"/>
                      </a:cubicBezTo>
                      <a:cubicBezTo>
                        <a:pt x="8" y="6"/>
                        <a:pt x="9" y="9"/>
                        <a:pt x="11" y="9"/>
                      </a:cubicBezTo>
                      <a:cubicBezTo>
                        <a:pt x="13" y="10"/>
                        <a:pt x="13" y="11"/>
                        <a:pt x="14" y="12"/>
                      </a:cubicBezTo>
                      <a:cubicBezTo>
                        <a:pt x="14" y="9"/>
                        <a:pt x="15" y="6"/>
                        <a:pt x="16" y="3"/>
                      </a:cubicBezTo>
                      <a:cubicBezTo>
                        <a:pt x="14" y="3"/>
                        <a:pt x="12" y="1"/>
                        <a:pt x="10" y="1"/>
                      </a:cubicBezTo>
                      <a:cubicBezTo>
                        <a:pt x="10" y="1"/>
                        <a:pt x="10"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7" y="1"/>
                        <a:pt x="7"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4" y="0"/>
                        <a:pt x="4" y="0"/>
                      </a:cubicBezTo>
                      <a:cubicBezTo>
                        <a:pt x="4" y="0"/>
                        <a:pt x="4" y="0"/>
                        <a:pt x="4" y="0"/>
                      </a:cubicBezTo>
                      <a:cubicBezTo>
                        <a:pt x="4" y="0"/>
                        <a:pt x="4" y="0"/>
                        <a:pt x="4"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51" name="Freeform 12032">
                  <a:extLst>
                    <a:ext uri="{FF2B5EF4-FFF2-40B4-BE49-F238E27FC236}">
                      <a16:creationId xmlns:a16="http://schemas.microsoft.com/office/drawing/2014/main" id="{35363E3E-AAF4-4951-805C-6015E580C97D}"/>
                    </a:ext>
                  </a:extLst>
                </p:cNvPr>
                <p:cNvSpPr>
                  <a:spLocks noEditPoints="1"/>
                </p:cNvSpPr>
                <p:nvPr/>
              </p:nvSpPr>
              <p:spPr bwMode="auto">
                <a:xfrm>
                  <a:off x="4628" y="2275"/>
                  <a:ext cx="5" cy="1"/>
                </a:xfrm>
                <a:custGeom>
                  <a:avLst/>
                  <a:gdLst>
                    <a:gd name="T0" fmla="*/ 3 w 6"/>
                    <a:gd name="T1" fmla="*/ 0 h 1"/>
                    <a:gd name="T2" fmla="*/ 3 w 6"/>
                    <a:gd name="T3" fmla="*/ 1 h 1"/>
                    <a:gd name="T4" fmla="*/ 3 w 6"/>
                    <a:gd name="T5" fmla="*/ 1 h 1"/>
                    <a:gd name="T6" fmla="*/ 3 w 6"/>
                    <a:gd name="T7" fmla="*/ 0 h 1"/>
                    <a:gd name="T8" fmla="*/ 3 w 6"/>
                    <a:gd name="T9" fmla="*/ 0 h 1"/>
                    <a:gd name="T10" fmla="*/ 0 w 6"/>
                    <a:gd name="T11" fmla="*/ 1 h 1"/>
                    <a:gd name="T12" fmla="*/ 1 w 6"/>
                    <a:gd name="T13" fmla="*/ 0 h 1"/>
                    <a:gd name="T14" fmla="*/ 3 w 6"/>
                    <a:gd name="T15" fmla="*/ 1 h 1"/>
                    <a:gd name="T16" fmla="*/ 3 w 6"/>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
                      <a:moveTo>
                        <a:pt x="5" y="0"/>
                      </a:moveTo>
                      <a:cubicBezTo>
                        <a:pt x="5" y="1"/>
                        <a:pt x="6" y="1"/>
                        <a:pt x="6" y="1"/>
                      </a:cubicBezTo>
                      <a:cubicBezTo>
                        <a:pt x="6" y="1"/>
                        <a:pt x="6" y="1"/>
                        <a:pt x="6" y="1"/>
                      </a:cubicBezTo>
                      <a:cubicBezTo>
                        <a:pt x="6" y="1"/>
                        <a:pt x="5" y="1"/>
                        <a:pt x="5" y="0"/>
                      </a:cubicBezTo>
                      <a:moveTo>
                        <a:pt x="3" y="0"/>
                      </a:moveTo>
                      <a:cubicBezTo>
                        <a:pt x="1" y="0"/>
                        <a:pt x="0" y="0"/>
                        <a:pt x="0" y="1"/>
                      </a:cubicBezTo>
                      <a:cubicBezTo>
                        <a:pt x="0" y="1"/>
                        <a:pt x="1" y="0"/>
                        <a:pt x="1" y="0"/>
                      </a:cubicBezTo>
                      <a:cubicBezTo>
                        <a:pt x="2" y="0"/>
                        <a:pt x="2" y="1"/>
                        <a:pt x="3" y="1"/>
                      </a:cubicBezTo>
                      <a:cubicBezTo>
                        <a:pt x="3" y="0"/>
                        <a:pt x="3" y="0"/>
                        <a:pt x="3" y="0"/>
                      </a:cubicBezTo>
                    </a:path>
                  </a:pathLst>
                </a:custGeom>
                <a:solidFill>
                  <a:srgbClr val="CFC9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52" name="Freeform 12033">
                  <a:extLst>
                    <a:ext uri="{FF2B5EF4-FFF2-40B4-BE49-F238E27FC236}">
                      <a16:creationId xmlns:a16="http://schemas.microsoft.com/office/drawing/2014/main" id="{82DA6D80-3882-AAB1-055B-A059457880A2}"/>
                    </a:ext>
                  </a:extLst>
                </p:cNvPr>
                <p:cNvSpPr>
                  <a:spLocks/>
                </p:cNvSpPr>
                <p:nvPr/>
              </p:nvSpPr>
              <p:spPr bwMode="auto">
                <a:xfrm>
                  <a:off x="4630" y="2275"/>
                  <a:ext cx="3" cy="1"/>
                </a:xfrm>
                <a:custGeom>
                  <a:avLst/>
                  <a:gdLst>
                    <a:gd name="T0" fmla="*/ 1 w 3"/>
                    <a:gd name="T1" fmla="*/ 0 h 1"/>
                    <a:gd name="T2" fmla="*/ 0 w 3"/>
                    <a:gd name="T3" fmla="*/ 0 h 1"/>
                    <a:gd name="T4" fmla="*/ 0 w 3"/>
                    <a:gd name="T5" fmla="*/ 1 h 1"/>
                    <a:gd name="T6" fmla="*/ 3 w 3"/>
                    <a:gd name="T7" fmla="*/ 1 h 1"/>
                    <a:gd name="T8" fmla="*/ 3 w 3"/>
                    <a:gd name="T9" fmla="*/ 1 h 1"/>
                    <a:gd name="T10" fmla="*/ 2 w 3"/>
                    <a:gd name="T11" fmla="*/ 0 h 1"/>
                    <a:gd name="T12" fmla="*/ 1 w 3"/>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1">
                      <a:moveTo>
                        <a:pt x="1" y="0"/>
                      </a:moveTo>
                      <a:cubicBezTo>
                        <a:pt x="1" y="0"/>
                        <a:pt x="0" y="0"/>
                        <a:pt x="0" y="0"/>
                      </a:cubicBezTo>
                      <a:cubicBezTo>
                        <a:pt x="0" y="0"/>
                        <a:pt x="0" y="0"/>
                        <a:pt x="0" y="1"/>
                      </a:cubicBezTo>
                      <a:cubicBezTo>
                        <a:pt x="1" y="1"/>
                        <a:pt x="2" y="1"/>
                        <a:pt x="3" y="1"/>
                      </a:cubicBezTo>
                      <a:cubicBezTo>
                        <a:pt x="3" y="1"/>
                        <a:pt x="3" y="1"/>
                        <a:pt x="3" y="1"/>
                      </a:cubicBezTo>
                      <a:cubicBezTo>
                        <a:pt x="3" y="1"/>
                        <a:pt x="2" y="1"/>
                        <a:pt x="2" y="0"/>
                      </a:cubicBezTo>
                      <a:cubicBezTo>
                        <a:pt x="2" y="0"/>
                        <a:pt x="2" y="0"/>
                        <a:pt x="1" y="0"/>
                      </a:cubicBezTo>
                    </a:path>
                  </a:pathLst>
                </a:custGeom>
                <a:solidFill>
                  <a:srgbClr val="CAC4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53" name="Freeform 12034">
                  <a:extLst>
                    <a:ext uri="{FF2B5EF4-FFF2-40B4-BE49-F238E27FC236}">
                      <a16:creationId xmlns:a16="http://schemas.microsoft.com/office/drawing/2014/main" id="{63442779-9BA3-4813-FDC7-FBD31AEFC0BC}"/>
                    </a:ext>
                  </a:extLst>
                </p:cNvPr>
                <p:cNvSpPr>
                  <a:spLocks noEditPoints="1"/>
                </p:cNvSpPr>
                <p:nvPr/>
              </p:nvSpPr>
              <p:spPr bwMode="auto">
                <a:xfrm>
                  <a:off x="4636" y="225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54" name="Freeform 12035">
                  <a:extLst>
                    <a:ext uri="{FF2B5EF4-FFF2-40B4-BE49-F238E27FC236}">
                      <a16:creationId xmlns:a16="http://schemas.microsoft.com/office/drawing/2014/main" id="{894902AB-3E30-0C5D-0F2C-6460742838FF}"/>
                    </a:ext>
                  </a:extLst>
                </p:cNvPr>
                <p:cNvSpPr>
                  <a:spLocks noEditPoints="1"/>
                </p:cNvSpPr>
                <p:nvPr/>
              </p:nvSpPr>
              <p:spPr bwMode="auto">
                <a:xfrm>
                  <a:off x="4628" y="227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FC9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55" name="Freeform 12036">
                  <a:extLst>
                    <a:ext uri="{FF2B5EF4-FFF2-40B4-BE49-F238E27FC236}">
                      <a16:creationId xmlns:a16="http://schemas.microsoft.com/office/drawing/2014/main" id="{9EB05005-584F-4D25-3351-6951387F1194}"/>
                    </a:ext>
                  </a:extLst>
                </p:cNvPr>
                <p:cNvSpPr>
                  <a:spLocks noEditPoints="1"/>
                </p:cNvSpPr>
                <p:nvPr/>
              </p:nvSpPr>
              <p:spPr bwMode="auto">
                <a:xfrm>
                  <a:off x="4638" y="2278"/>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0 h 1"/>
                    <a:gd name="T26" fmla="*/ 0 w 2"/>
                    <a:gd name="T27" fmla="*/ 0 h 1"/>
                    <a:gd name="T28" fmla="*/ 0 w 2"/>
                    <a:gd name="T29" fmla="*/ 0 h 1"/>
                    <a:gd name="T30" fmla="*/ 0 w 2"/>
                    <a:gd name="T31" fmla="*/ 0 h 1"/>
                    <a:gd name="T32" fmla="*/ 0 w 2"/>
                    <a:gd name="T33" fmla="*/ 0 h 1"/>
                    <a:gd name="T34" fmla="*/ 0 w 2"/>
                    <a:gd name="T35" fmla="*/ 0 h 1"/>
                    <a:gd name="T36" fmla="*/ 0 w 2"/>
                    <a:gd name="T37" fmla="*/ 0 h 1"/>
                    <a:gd name="T38" fmla="*/ 0 w 2"/>
                    <a:gd name="T39" fmla="*/ 0 h 1"/>
                    <a:gd name="T40" fmla="*/ 0 w 2"/>
                    <a:gd name="T41" fmla="*/ 0 h 1"/>
                    <a:gd name="T42" fmla="*/ 0 w 2"/>
                    <a:gd name="T43" fmla="*/ 0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1" y="0"/>
                      </a:moveTo>
                      <a:cubicBezTo>
                        <a:pt x="1" y="0"/>
                        <a:pt x="1" y="0"/>
                        <a:pt x="1" y="0"/>
                      </a:cubicBezTo>
                      <a:cubicBezTo>
                        <a:pt x="1" y="0"/>
                        <a:pt x="1" y="0"/>
                        <a:pt x="1" y="0"/>
                      </a:cubicBezTo>
                      <a:cubicBezTo>
                        <a:pt x="2" y="0"/>
                        <a:pt x="2" y="0"/>
                        <a:pt x="2" y="0"/>
                      </a:cubicBezTo>
                      <a:cubicBezTo>
                        <a:pt x="2" y="0"/>
                        <a:pt x="2" y="0"/>
                        <a:pt x="2" y="0"/>
                      </a:cubicBezTo>
                      <a:cubicBezTo>
                        <a:pt x="2" y="0"/>
                        <a:pt x="2"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56" name="Freeform 12037">
                  <a:extLst>
                    <a:ext uri="{FF2B5EF4-FFF2-40B4-BE49-F238E27FC236}">
                      <a16:creationId xmlns:a16="http://schemas.microsoft.com/office/drawing/2014/main" id="{83B66ADC-79D9-03A8-E49F-90BD6127DFD2}"/>
                    </a:ext>
                  </a:extLst>
                </p:cNvPr>
                <p:cNvSpPr>
                  <a:spLocks/>
                </p:cNvSpPr>
                <p:nvPr/>
              </p:nvSpPr>
              <p:spPr bwMode="auto">
                <a:xfrm>
                  <a:off x="4633" y="2278"/>
                  <a:ext cx="1" cy="1"/>
                </a:xfrm>
                <a:custGeom>
                  <a:avLst/>
                  <a:gdLst>
                    <a:gd name="T0" fmla="*/ 0 w 1"/>
                    <a:gd name="T1" fmla="*/ 0 h 1"/>
                    <a:gd name="T2" fmla="*/ 0 w 1"/>
                    <a:gd name="T3" fmla="*/ 0 h 1"/>
                    <a:gd name="T4" fmla="*/ 1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CAC4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57" name="Freeform 12038">
                  <a:extLst>
                    <a:ext uri="{FF2B5EF4-FFF2-40B4-BE49-F238E27FC236}">
                      <a16:creationId xmlns:a16="http://schemas.microsoft.com/office/drawing/2014/main" id="{0D7EE843-D4A0-2BD2-2BE0-03E23CFADD9C}"/>
                    </a:ext>
                  </a:extLst>
                </p:cNvPr>
                <p:cNvSpPr>
                  <a:spLocks noEditPoints="1"/>
                </p:cNvSpPr>
                <p:nvPr/>
              </p:nvSpPr>
              <p:spPr bwMode="auto">
                <a:xfrm>
                  <a:off x="4639" y="2278"/>
                  <a:ext cx="1" cy="1"/>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0 h 1"/>
                    <a:gd name="T18" fmla="*/ 1 w 1"/>
                    <a:gd name="T19" fmla="*/ 0 h 1"/>
                    <a:gd name="T20" fmla="*/ 0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58" name="Oval 12039">
                  <a:extLst>
                    <a:ext uri="{FF2B5EF4-FFF2-40B4-BE49-F238E27FC236}">
                      <a16:creationId xmlns:a16="http://schemas.microsoft.com/office/drawing/2014/main" id="{9B40CCE0-0362-E368-29FF-1D74CC0B3BD8}"/>
                    </a:ext>
                  </a:extLst>
                </p:cNvPr>
                <p:cNvSpPr>
                  <a:spLocks noChangeArrowheads="1"/>
                </p:cNvSpPr>
                <p:nvPr/>
              </p:nvSpPr>
              <p:spPr bwMode="auto">
                <a:xfrm>
                  <a:off x="4635" y="2278"/>
                  <a:ext cx="1" cy="1"/>
                </a:xfrm>
                <a:prstGeom prst="ellipse">
                  <a:avLst/>
                </a:pr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8159" name="Freeform 12040">
                  <a:extLst>
                    <a:ext uri="{FF2B5EF4-FFF2-40B4-BE49-F238E27FC236}">
                      <a16:creationId xmlns:a16="http://schemas.microsoft.com/office/drawing/2014/main" id="{198B4367-3E93-F23D-34ED-E5DC89CC3FE4}"/>
                    </a:ext>
                  </a:extLst>
                </p:cNvPr>
                <p:cNvSpPr>
                  <a:spLocks noEditPoints="1"/>
                </p:cNvSpPr>
                <p:nvPr/>
              </p:nvSpPr>
              <p:spPr bwMode="auto">
                <a:xfrm>
                  <a:off x="4635" y="2278"/>
                  <a:ext cx="1" cy="1"/>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 name="T24" fmla="*/ 0 w 1"/>
                    <a:gd name="T25" fmla="*/ 0 h 1"/>
                    <a:gd name="T26" fmla="*/ 1 w 1"/>
                    <a:gd name="T27" fmla="*/ 0 h 1"/>
                    <a:gd name="T28" fmla="*/ 1 w 1"/>
                    <a:gd name="T29" fmla="*/ 0 h 1"/>
                    <a:gd name="T30" fmla="*/ 0 w 1"/>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0" name="Freeform 12041">
                  <a:extLst>
                    <a:ext uri="{FF2B5EF4-FFF2-40B4-BE49-F238E27FC236}">
                      <a16:creationId xmlns:a16="http://schemas.microsoft.com/office/drawing/2014/main" id="{ACEB222C-707A-EECB-2834-10B673D2A88B}"/>
                    </a:ext>
                  </a:extLst>
                </p:cNvPr>
                <p:cNvSpPr>
                  <a:spLocks/>
                </p:cNvSpPr>
                <p:nvPr/>
              </p:nvSpPr>
              <p:spPr bwMode="auto">
                <a:xfrm>
                  <a:off x="4633" y="2252"/>
                  <a:ext cx="14" cy="26"/>
                </a:xfrm>
                <a:custGeom>
                  <a:avLst/>
                  <a:gdLst>
                    <a:gd name="T0" fmla="*/ 2 w 18"/>
                    <a:gd name="T1" fmla="*/ 0 h 32"/>
                    <a:gd name="T2" fmla="*/ 3 w 18"/>
                    <a:gd name="T3" fmla="*/ 3 h 32"/>
                    <a:gd name="T4" fmla="*/ 5 w 18"/>
                    <a:gd name="T5" fmla="*/ 7 h 32"/>
                    <a:gd name="T6" fmla="*/ 5 w 18"/>
                    <a:gd name="T7" fmla="*/ 9 h 32"/>
                    <a:gd name="T8" fmla="*/ 2 w 18"/>
                    <a:gd name="T9" fmla="*/ 12 h 32"/>
                    <a:gd name="T10" fmla="*/ 2 w 18"/>
                    <a:gd name="T11" fmla="*/ 12 h 32"/>
                    <a:gd name="T12" fmla="*/ 1 w 18"/>
                    <a:gd name="T13" fmla="*/ 13 h 32"/>
                    <a:gd name="T14" fmla="*/ 1 w 18"/>
                    <a:gd name="T15" fmla="*/ 13 h 32"/>
                    <a:gd name="T16" fmla="*/ 1 w 18"/>
                    <a:gd name="T17" fmla="*/ 13 h 32"/>
                    <a:gd name="T18" fmla="*/ 2 w 18"/>
                    <a:gd name="T19" fmla="*/ 14 h 32"/>
                    <a:gd name="T20" fmla="*/ 2 w 18"/>
                    <a:gd name="T21" fmla="*/ 14 h 32"/>
                    <a:gd name="T22" fmla="*/ 2 w 18"/>
                    <a:gd name="T23" fmla="*/ 14 h 32"/>
                    <a:gd name="T24" fmla="*/ 2 w 18"/>
                    <a:gd name="T25" fmla="*/ 14 h 32"/>
                    <a:gd name="T26" fmla="*/ 2 w 18"/>
                    <a:gd name="T27" fmla="*/ 14 h 32"/>
                    <a:gd name="T28" fmla="*/ 2 w 18"/>
                    <a:gd name="T29" fmla="*/ 13 h 32"/>
                    <a:gd name="T30" fmla="*/ 2 w 18"/>
                    <a:gd name="T31" fmla="*/ 13 h 32"/>
                    <a:gd name="T32" fmla="*/ 2 w 18"/>
                    <a:gd name="T33" fmla="*/ 13 h 32"/>
                    <a:gd name="T34" fmla="*/ 2 w 18"/>
                    <a:gd name="T35" fmla="*/ 13 h 32"/>
                    <a:gd name="T36" fmla="*/ 2 w 18"/>
                    <a:gd name="T37" fmla="*/ 13 h 32"/>
                    <a:gd name="T38" fmla="*/ 2 w 18"/>
                    <a:gd name="T39" fmla="*/ 13 h 32"/>
                    <a:gd name="T40" fmla="*/ 3 w 18"/>
                    <a:gd name="T41" fmla="*/ 13 h 32"/>
                    <a:gd name="T42" fmla="*/ 3 w 18"/>
                    <a:gd name="T43" fmla="*/ 13 h 32"/>
                    <a:gd name="T44" fmla="*/ 3 w 18"/>
                    <a:gd name="T45" fmla="*/ 13 h 32"/>
                    <a:gd name="T46" fmla="*/ 4 w 18"/>
                    <a:gd name="T47" fmla="*/ 13 h 32"/>
                    <a:gd name="T48" fmla="*/ 4 w 18"/>
                    <a:gd name="T49" fmla="*/ 13 h 32"/>
                    <a:gd name="T50" fmla="*/ 5 w 18"/>
                    <a:gd name="T51" fmla="*/ 12 h 32"/>
                    <a:gd name="T52" fmla="*/ 5 w 18"/>
                    <a:gd name="T53" fmla="*/ 12 h 32"/>
                    <a:gd name="T54" fmla="*/ 6 w 18"/>
                    <a:gd name="T55" fmla="*/ 11 h 32"/>
                    <a:gd name="T56" fmla="*/ 7 w 18"/>
                    <a:gd name="T57" fmla="*/ 9 h 32"/>
                    <a:gd name="T58" fmla="*/ 7 w 18"/>
                    <a:gd name="T59" fmla="*/ 9 h 32"/>
                    <a:gd name="T60" fmla="*/ 7 w 18"/>
                    <a:gd name="T61" fmla="*/ 7 h 32"/>
                    <a:gd name="T62" fmla="*/ 6 w 18"/>
                    <a:gd name="T63" fmla="*/ 7 h 32"/>
                    <a:gd name="T64" fmla="*/ 5 w 18"/>
                    <a:gd name="T65" fmla="*/ 4 h 32"/>
                    <a:gd name="T66" fmla="*/ 2 w 18"/>
                    <a:gd name="T67" fmla="*/ 1 h 32"/>
                    <a:gd name="T68" fmla="*/ 2 w 18"/>
                    <a:gd name="T69" fmla="*/ 1 h 32"/>
                    <a:gd name="T70" fmla="*/ 2 w 18"/>
                    <a:gd name="T71" fmla="*/ 1 h 32"/>
                    <a:gd name="T72" fmla="*/ 2 w 18"/>
                    <a:gd name="T73" fmla="*/ 1 h 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 h="32">
                      <a:moveTo>
                        <a:pt x="2" y="0"/>
                      </a:moveTo>
                      <a:cubicBezTo>
                        <a:pt x="2" y="0"/>
                        <a:pt x="2" y="0"/>
                        <a:pt x="2" y="0"/>
                      </a:cubicBezTo>
                      <a:cubicBezTo>
                        <a:pt x="3" y="1"/>
                        <a:pt x="4" y="2"/>
                        <a:pt x="5" y="2"/>
                      </a:cubicBezTo>
                      <a:cubicBezTo>
                        <a:pt x="8" y="3"/>
                        <a:pt x="7" y="6"/>
                        <a:pt x="9" y="7"/>
                      </a:cubicBezTo>
                      <a:cubicBezTo>
                        <a:pt x="12" y="8"/>
                        <a:pt x="10" y="9"/>
                        <a:pt x="12" y="11"/>
                      </a:cubicBezTo>
                      <a:cubicBezTo>
                        <a:pt x="14" y="12"/>
                        <a:pt x="12" y="14"/>
                        <a:pt x="13" y="15"/>
                      </a:cubicBezTo>
                      <a:cubicBezTo>
                        <a:pt x="16" y="16"/>
                        <a:pt x="13" y="17"/>
                        <a:pt x="14" y="18"/>
                      </a:cubicBezTo>
                      <a:cubicBezTo>
                        <a:pt x="15" y="20"/>
                        <a:pt x="12" y="20"/>
                        <a:pt x="13" y="21"/>
                      </a:cubicBezTo>
                      <a:cubicBezTo>
                        <a:pt x="16" y="23"/>
                        <a:pt x="11" y="23"/>
                        <a:pt x="11" y="24"/>
                      </a:cubicBezTo>
                      <a:cubicBezTo>
                        <a:pt x="12" y="27"/>
                        <a:pt x="6" y="26"/>
                        <a:pt x="6" y="28"/>
                      </a:cubicBezTo>
                      <a:cubicBezTo>
                        <a:pt x="6" y="28"/>
                        <a:pt x="5" y="29"/>
                        <a:pt x="5" y="29"/>
                      </a:cubicBezTo>
                      <a:cubicBezTo>
                        <a:pt x="4" y="29"/>
                        <a:pt x="4" y="29"/>
                        <a:pt x="3" y="28"/>
                      </a:cubicBezTo>
                      <a:cubicBezTo>
                        <a:pt x="3" y="28"/>
                        <a:pt x="2" y="28"/>
                        <a:pt x="2" y="28"/>
                      </a:cubicBezTo>
                      <a:cubicBezTo>
                        <a:pt x="1" y="28"/>
                        <a:pt x="1" y="28"/>
                        <a:pt x="1" y="29"/>
                      </a:cubicBezTo>
                      <a:cubicBezTo>
                        <a:pt x="1" y="29"/>
                        <a:pt x="1" y="29"/>
                        <a:pt x="0" y="29"/>
                      </a:cubicBezTo>
                      <a:cubicBezTo>
                        <a:pt x="0" y="29"/>
                        <a:pt x="1" y="30"/>
                        <a:pt x="1" y="30"/>
                      </a:cubicBezTo>
                      <a:cubicBezTo>
                        <a:pt x="1" y="30"/>
                        <a:pt x="1" y="30"/>
                        <a:pt x="1" y="30"/>
                      </a:cubicBezTo>
                      <a:cubicBezTo>
                        <a:pt x="1" y="30"/>
                        <a:pt x="1" y="30"/>
                        <a:pt x="1" y="30"/>
                      </a:cubicBezTo>
                      <a:cubicBezTo>
                        <a:pt x="1" y="30"/>
                        <a:pt x="1" y="30"/>
                        <a:pt x="1" y="30"/>
                      </a:cubicBezTo>
                      <a:cubicBezTo>
                        <a:pt x="2" y="30"/>
                        <a:pt x="2" y="31"/>
                        <a:pt x="3" y="32"/>
                      </a:cubicBezTo>
                      <a:cubicBezTo>
                        <a:pt x="3" y="32"/>
                        <a:pt x="3" y="32"/>
                        <a:pt x="3" y="32"/>
                      </a:cubicBezTo>
                      <a:cubicBezTo>
                        <a:pt x="3" y="32"/>
                        <a:pt x="3" y="32"/>
                        <a:pt x="3" y="32"/>
                      </a:cubicBezTo>
                      <a:cubicBezTo>
                        <a:pt x="3" y="32"/>
                        <a:pt x="3"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5" y="32"/>
                        <a:pt x="5" y="32"/>
                        <a:pt x="5" y="31"/>
                      </a:cubicBezTo>
                      <a:cubicBezTo>
                        <a:pt x="5" y="31"/>
                        <a:pt x="5" y="31"/>
                        <a:pt x="5" y="31"/>
                      </a:cubicBezTo>
                      <a:cubicBezTo>
                        <a:pt x="5" y="31"/>
                        <a:pt x="5" y="31"/>
                        <a:pt x="5" y="31"/>
                      </a:cubicBezTo>
                      <a:cubicBezTo>
                        <a:pt x="5"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7" y="31"/>
                        <a:pt x="7" y="31"/>
                      </a:cubicBezTo>
                      <a:cubicBezTo>
                        <a:pt x="7" y="31"/>
                        <a:pt x="7" y="31"/>
                        <a:pt x="7" y="31"/>
                      </a:cubicBezTo>
                      <a:cubicBezTo>
                        <a:pt x="7" y="31"/>
                        <a:pt x="7" y="31"/>
                        <a:pt x="7" y="31"/>
                      </a:cubicBezTo>
                      <a:cubicBezTo>
                        <a:pt x="7" y="31"/>
                        <a:pt x="7" y="31"/>
                        <a:pt x="7" y="31"/>
                      </a:cubicBezTo>
                      <a:cubicBezTo>
                        <a:pt x="8" y="31"/>
                        <a:pt x="8" y="31"/>
                        <a:pt x="8" y="31"/>
                      </a:cubicBezTo>
                      <a:cubicBezTo>
                        <a:pt x="8" y="31"/>
                        <a:pt x="8" y="31"/>
                        <a:pt x="8" y="31"/>
                      </a:cubicBezTo>
                      <a:cubicBezTo>
                        <a:pt x="8" y="31"/>
                        <a:pt x="9" y="31"/>
                        <a:pt x="9" y="31"/>
                      </a:cubicBezTo>
                      <a:cubicBezTo>
                        <a:pt x="9" y="31"/>
                        <a:pt x="9" y="31"/>
                        <a:pt x="9" y="31"/>
                      </a:cubicBezTo>
                      <a:cubicBezTo>
                        <a:pt x="9" y="31"/>
                        <a:pt x="9" y="31"/>
                        <a:pt x="9" y="31"/>
                      </a:cubicBezTo>
                      <a:cubicBezTo>
                        <a:pt x="9" y="31"/>
                        <a:pt x="9" y="31"/>
                        <a:pt x="9" y="31"/>
                      </a:cubicBezTo>
                      <a:cubicBezTo>
                        <a:pt x="10" y="31"/>
                        <a:pt x="10" y="31"/>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28"/>
                        <a:pt x="15" y="29"/>
                        <a:pt x="15" y="27"/>
                      </a:cubicBezTo>
                      <a:cubicBezTo>
                        <a:pt x="15" y="27"/>
                        <a:pt x="15" y="27"/>
                        <a:pt x="15" y="27"/>
                      </a:cubicBezTo>
                      <a:cubicBezTo>
                        <a:pt x="15" y="27"/>
                        <a:pt x="15" y="27"/>
                        <a:pt x="15" y="27"/>
                      </a:cubicBezTo>
                      <a:cubicBezTo>
                        <a:pt x="15" y="26"/>
                        <a:pt x="18" y="26"/>
                        <a:pt x="18" y="25"/>
                      </a:cubicBezTo>
                      <a:cubicBezTo>
                        <a:pt x="18" y="24"/>
                        <a:pt x="18" y="24"/>
                        <a:pt x="17" y="24"/>
                      </a:cubicBezTo>
                      <a:cubicBezTo>
                        <a:pt x="17" y="23"/>
                        <a:pt x="17" y="23"/>
                        <a:pt x="17" y="23"/>
                      </a:cubicBezTo>
                      <a:cubicBezTo>
                        <a:pt x="17" y="23"/>
                        <a:pt x="18" y="22"/>
                        <a:pt x="18" y="21"/>
                      </a:cubicBezTo>
                      <a:cubicBezTo>
                        <a:pt x="18" y="21"/>
                        <a:pt x="18" y="21"/>
                        <a:pt x="18" y="21"/>
                      </a:cubicBezTo>
                      <a:cubicBezTo>
                        <a:pt x="18" y="20"/>
                        <a:pt x="18" y="20"/>
                        <a:pt x="18" y="20"/>
                      </a:cubicBezTo>
                      <a:cubicBezTo>
                        <a:pt x="18" y="20"/>
                        <a:pt x="18" y="19"/>
                        <a:pt x="18" y="18"/>
                      </a:cubicBezTo>
                      <a:cubicBezTo>
                        <a:pt x="18" y="18"/>
                        <a:pt x="18" y="18"/>
                        <a:pt x="18" y="17"/>
                      </a:cubicBezTo>
                      <a:cubicBezTo>
                        <a:pt x="17" y="17"/>
                        <a:pt x="17" y="17"/>
                        <a:pt x="17" y="16"/>
                      </a:cubicBezTo>
                      <a:cubicBezTo>
                        <a:pt x="17" y="16"/>
                        <a:pt x="17" y="15"/>
                        <a:pt x="17" y="15"/>
                      </a:cubicBezTo>
                      <a:cubicBezTo>
                        <a:pt x="17" y="14"/>
                        <a:pt x="17" y="14"/>
                        <a:pt x="16" y="13"/>
                      </a:cubicBezTo>
                      <a:cubicBezTo>
                        <a:pt x="14" y="12"/>
                        <a:pt x="16" y="10"/>
                        <a:pt x="13" y="9"/>
                      </a:cubicBezTo>
                      <a:cubicBezTo>
                        <a:pt x="11" y="8"/>
                        <a:pt x="12" y="6"/>
                        <a:pt x="9" y="5"/>
                      </a:cubicBezTo>
                      <a:cubicBezTo>
                        <a:pt x="7" y="4"/>
                        <a:pt x="6" y="2"/>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2" y="0"/>
                        <a:pt x="2" y="0"/>
                      </a:cubicBezTo>
                    </a:path>
                  </a:pathLst>
                </a:custGeom>
                <a:solidFill>
                  <a:srgbClr val="A69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1" name="Freeform 12042">
                  <a:extLst>
                    <a:ext uri="{FF2B5EF4-FFF2-40B4-BE49-F238E27FC236}">
                      <a16:creationId xmlns:a16="http://schemas.microsoft.com/office/drawing/2014/main" id="{AEF0F5BE-6E9C-D0E6-DE40-AB6BB5667D42}"/>
                    </a:ext>
                  </a:extLst>
                </p:cNvPr>
                <p:cNvSpPr>
                  <a:spLocks noEditPoints="1"/>
                </p:cNvSpPr>
                <p:nvPr/>
              </p:nvSpPr>
              <p:spPr bwMode="auto">
                <a:xfrm>
                  <a:off x="4628" y="2275"/>
                  <a:ext cx="5" cy="3"/>
                </a:xfrm>
                <a:custGeom>
                  <a:avLst/>
                  <a:gdLst>
                    <a:gd name="T0" fmla="*/ 2 w 7"/>
                    <a:gd name="T1" fmla="*/ 2 h 4"/>
                    <a:gd name="T2" fmla="*/ 2 w 7"/>
                    <a:gd name="T3" fmla="*/ 2 h 4"/>
                    <a:gd name="T4" fmla="*/ 2 w 7"/>
                    <a:gd name="T5" fmla="*/ 2 h 4"/>
                    <a:gd name="T6" fmla="*/ 1 w 7"/>
                    <a:gd name="T7" fmla="*/ 1 h 4"/>
                    <a:gd name="T8" fmla="*/ 1 w 7"/>
                    <a:gd name="T9" fmla="*/ 1 h 4"/>
                    <a:gd name="T10" fmla="*/ 2 w 7"/>
                    <a:gd name="T11" fmla="*/ 2 h 4"/>
                    <a:gd name="T12" fmla="*/ 1 w 7"/>
                    <a:gd name="T13" fmla="*/ 1 h 4"/>
                    <a:gd name="T14" fmla="*/ 1 w 7"/>
                    <a:gd name="T15" fmla="*/ 0 h 4"/>
                    <a:gd name="T16" fmla="*/ 0 w 7"/>
                    <a:gd name="T17" fmla="*/ 1 h 4"/>
                    <a:gd name="T18" fmla="*/ 0 w 7"/>
                    <a:gd name="T19" fmla="*/ 1 h 4"/>
                    <a:gd name="T20" fmla="*/ 0 w 7"/>
                    <a:gd name="T21" fmla="*/ 1 h 4"/>
                    <a:gd name="T22" fmla="*/ 0 w 7"/>
                    <a:gd name="T23" fmla="*/ 1 h 4"/>
                    <a:gd name="T24" fmla="*/ 0 w 7"/>
                    <a:gd name="T25" fmla="*/ 1 h 4"/>
                    <a:gd name="T26" fmla="*/ 0 w 7"/>
                    <a:gd name="T27" fmla="*/ 1 h 4"/>
                    <a:gd name="T28" fmla="*/ 0 w 7"/>
                    <a:gd name="T29" fmla="*/ 1 h 4"/>
                    <a:gd name="T30" fmla="*/ 0 w 7"/>
                    <a:gd name="T31" fmla="*/ 1 h 4"/>
                    <a:gd name="T32" fmla="*/ 0 w 7"/>
                    <a:gd name="T33" fmla="*/ 1 h 4"/>
                    <a:gd name="T34" fmla="*/ 0 w 7"/>
                    <a:gd name="T35" fmla="*/ 1 h 4"/>
                    <a:gd name="T36" fmla="*/ 0 w 7"/>
                    <a:gd name="T37" fmla="*/ 2 h 4"/>
                    <a:gd name="T38" fmla="*/ 0 w 7"/>
                    <a:gd name="T39" fmla="*/ 2 h 4"/>
                    <a:gd name="T40" fmla="*/ 0 w 7"/>
                    <a:gd name="T41" fmla="*/ 2 h 4"/>
                    <a:gd name="T42" fmla="*/ 0 w 7"/>
                    <a:gd name="T43" fmla="*/ 2 h 4"/>
                    <a:gd name="T44" fmla="*/ 0 w 7"/>
                    <a:gd name="T45" fmla="*/ 2 h 4"/>
                    <a:gd name="T46" fmla="*/ 0 w 7"/>
                    <a:gd name="T47" fmla="*/ 2 h 4"/>
                    <a:gd name="T48" fmla="*/ 1 w 7"/>
                    <a:gd name="T49" fmla="*/ 2 h 4"/>
                    <a:gd name="T50" fmla="*/ 1 w 7"/>
                    <a:gd name="T51" fmla="*/ 2 h 4"/>
                    <a:gd name="T52" fmla="*/ 1 w 7"/>
                    <a:gd name="T53" fmla="*/ 2 h 4"/>
                    <a:gd name="T54" fmla="*/ 1 w 7"/>
                    <a:gd name="T55" fmla="*/ 2 h 4"/>
                    <a:gd name="T56" fmla="*/ 1 w 7"/>
                    <a:gd name="T57" fmla="*/ 2 h 4"/>
                    <a:gd name="T58" fmla="*/ 1 w 7"/>
                    <a:gd name="T59" fmla="*/ 2 h 4"/>
                    <a:gd name="T60" fmla="*/ 1 w 7"/>
                    <a:gd name="T61" fmla="*/ 2 h 4"/>
                    <a:gd name="T62" fmla="*/ 1 w 7"/>
                    <a:gd name="T63" fmla="*/ 2 h 4"/>
                    <a:gd name="T64" fmla="*/ 1 w 7"/>
                    <a:gd name="T65" fmla="*/ 2 h 4"/>
                    <a:gd name="T66" fmla="*/ 1 w 7"/>
                    <a:gd name="T67" fmla="*/ 2 h 4"/>
                    <a:gd name="T68" fmla="*/ 1 w 7"/>
                    <a:gd name="T69" fmla="*/ 2 h 4"/>
                    <a:gd name="T70" fmla="*/ 1 w 7"/>
                    <a:gd name="T71" fmla="*/ 1 h 4"/>
                    <a:gd name="T72" fmla="*/ 1 w 7"/>
                    <a:gd name="T73" fmla="*/ 0 h 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 h="4">
                      <a:moveTo>
                        <a:pt x="7" y="2"/>
                      </a:moveTo>
                      <a:cubicBezTo>
                        <a:pt x="7" y="2"/>
                        <a:pt x="7" y="2"/>
                        <a:pt x="7" y="2"/>
                      </a:cubicBezTo>
                      <a:cubicBezTo>
                        <a:pt x="7" y="2"/>
                        <a:pt x="7" y="2"/>
                        <a:pt x="7" y="2"/>
                      </a:cubicBezTo>
                      <a:moveTo>
                        <a:pt x="6" y="1"/>
                      </a:moveTo>
                      <a:cubicBezTo>
                        <a:pt x="6" y="1"/>
                        <a:pt x="6" y="1"/>
                        <a:pt x="6" y="1"/>
                      </a:cubicBezTo>
                      <a:cubicBezTo>
                        <a:pt x="6" y="1"/>
                        <a:pt x="7" y="2"/>
                        <a:pt x="7" y="2"/>
                      </a:cubicBezTo>
                      <a:cubicBezTo>
                        <a:pt x="7" y="2"/>
                        <a:pt x="6" y="1"/>
                        <a:pt x="6" y="1"/>
                      </a:cubicBezTo>
                      <a:moveTo>
                        <a:pt x="1" y="0"/>
                      </a:moveTo>
                      <a:cubicBezTo>
                        <a:pt x="1"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2" y="3"/>
                        <a:pt x="3" y="4"/>
                      </a:cubicBezTo>
                      <a:cubicBezTo>
                        <a:pt x="3" y="4"/>
                        <a:pt x="3" y="4"/>
                        <a:pt x="3" y="4"/>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3"/>
                        <a:pt x="4" y="3"/>
                        <a:pt x="4" y="3"/>
                      </a:cubicBezTo>
                      <a:cubicBezTo>
                        <a:pt x="4" y="3"/>
                        <a:pt x="4" y="3"/>
                        <a:pt x="4" y="3"/>
                      </a:cubicBezTo>
                      <a:cubicBezTo>
                        <a:pt x="4" y="3"/>
                        <a:pt x="5" y="3"/>
                        <a:pt x="5" y="3"/>
                      </a:cubicBezTo>
                      <a:cubicBezTo>
                        <a:pt x="5" y="3"/>
                        <a:pt x="5" y="3"/>
                        <a:pt x="4" y="3"/>
                      </a:cubicBezTo>
                      <a:cubicBezTo>
                        <a:pt x="4" y="2"/>
                        <a:pt x="3" y="1"/>
                        <a:pt x="3" y="1"/>
                      </a:cubicBezTo>
                      <a:cubicBezTo>
                        <a:pt x="2" y="1"/>
                        <a:pt x="2" y="0"/>
                        <a:pt x="1" y="0"/>
                      </a:cubicBezTo>
                    </a:path>
                  </a:pathLst>
                </a:custGeom>
                <a:solidFill>
                  <a:srgbClr val="B0AB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2" name="Freeform 12043">
                  <a:extLst>
                    <a:ext uri="{FF2B5EF4-FFF2-40B4-BE49-F238E27FC236}">
                      <a16:creationId xmlns:a16="http://schemas.microsoft.com/office/drawing/2014/main" id="{D7E7C03E-42D8-C7B2-10FB-9AA25212553A}"/>
                    </a:ext>
                  </a:extLst>
                </p:cNvPr>
                <p:cNvSpPr>
                  <a:spLocks/>
                </p:cNvSpPr>
                <p:nvPr/>
              </p:nvSpPr>
              <p:spPr bwMode="auto">
                <a:xfrm>
                  <a:off x="4630" y="2276"/>
                  <a:ext cx="5" cy="2"/>
                </a:xfrm>
                <a:custGeom>
                  <a:avLst/>
                  <a:gdLst>
                    <a:gd name="T0" fmla="*/ 0 w 6"/>
                    <a:gd name="T1" fmla="*/ 0 h 3"/>
                    <a:gd name="T2" fmla="*/ 1 w 6"/>
                    <a:gd name="T3" fmla="*/ 1 h 3"/>
                    <a:gd name="T4" fmla="*/ 2 w 6"/>
                    <a:gd name="T5" fmla="*/ 1 h 3"/>
                    <a:gd name="T6" fmla="*/ 2 w 6"/>
                    <a:gd name="T7" fmla="*/ 1 h 3"/>
                    <a:gd name="T8" fmla="*/ 2 w 6"/>
                    <a:gd name="T9" fmla="*/ 1 h 3"/>
                    <a:gd name="T10" fmla="*/ 2 w 6"/>
                    <a:gd name="T11" fmla="*/ 1 h 3"/>
                    <a:gd name="T12" fmla="*/ 2 w 6"/>
                    <a:gd name="T13" fmla="*/ 1 h 3"/>
                    <a:gd name="T14" fmla="*/ 3 w 6"/>
                    <a:gd name="T15" fmla="*/ 1 h 3"/>
                    <a:gd name="T16" fmla="*/ 3 w 6"/>
                    <a:gd name="T17" fmla="*/ 1 h 3"/>
                    <a:gd name="T18" fmla="*/ 3 w 6"/>
                    <a:gd name="T19" fmla="*/ 1 h 3"/>
                    <a:gd name="T20" fmla="*/ 3 w 6"/>
                    <a:gd name="T21" fmla="*/ 1 h 3"/>
                    <a:gd name="T22" fmla="*/ 3 w 6"/>
                    <a:gd name="T23" fmla="*/ 1 h 3"/>
                    <a:gd name="T24" fmla="*/ 3 w 6"/>
                    <a:gd name="T25" fmla="*/ 1 h 3"/>
                    <a:gd name="T26" fmla="*/ 3 w 6"/>
                    <a:gd name="T27" fmla="*/ 1 h 3"/>
                    <a:gd name="T28" fmla="*/ 3 w 6"/>
                    <a:gd name="T29" fmla="*/ 1 h 3"/>
                    <a:gd name="T30" fmla="*/ 3 w 6"/>
                    <a:gd name="T31" fmla="*/ 1 h 3"/>
                    <a:gd name="T32" fmla="*/ 3 w 6"/>
                    <a:gd name="T33" fmla="*/ 1 h 3"/>
                    <a:gd name="T34" fmla="*/ 3 w 6"/>
                    <a:gd name="T35" fmla="*/ 1 h 3"/>
                    <a:gd name="T36" fmla="*/ 3 w 6"/>
                    <a:gd name="T37" fmla="*/ 1 h 3"/>
                    <a:gd name="T38" fmla="*/ 3 w 6"/>
                    <a:gd name="T39" fmla="*/ 1 h 3"/>
                    <a:gd name="T40" fmla="*/ 3 w 6"/>
                    <a:gd name="T41" fmla="*/ 1 h 3"/>
                    <a:gd name="T42" fmla="*/ 3 w 6"/>
                    <a:gd name="T43" fmla="*/ 1 h 3"/>
                    <a:gd name="T44" fmla="*/ 3 w 6"/>
                    <a:gd name="T45" fmla="*/ 1 h 3"/>
                    <a:gd name="T46" fmla="*/ 3 w 6"/>
                    <a:gd name="T47" fmla="*/ 0 h 3"/>
                    <a:gd name="T48" fmla="*/ 3 w 6"/>
                    <a:gd name="T49" fmla="*/ 0 h 3"/>
                    <a:gd name="T50" fmla="*/ 0 w 6"/>
                    <a:gd name="T51" fmla="*/ 0 h 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 h="3">
                      <a:moveTo>
                        <a:pt x="0" y="0"/>
                      </a:moveTo>
                      <a:cubicBezTo>
                        <a:pt x="0" y="0"/>
                        <a:pt x="1" y="1"/>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2"/>
                        <a:pt x="4" y="2"/>
                        <a:pt x="4" y="2"/>
                      </a:cubicBezTo>
                      <a:cubicBezTo>
                        <a:pt x="4" y="2"/>
                        <a:pt x="4"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3"/>
                      </a:cubicBezTo>
                      <a:cubicBezTo>
                        <a:pt x="5" y="3"/>
                        <a:pt x="6" y="3"/>
                        <a:pt x="6" y="3"/>
                      </a:cubicBezTo>
                      <a:cubicBezTo>
                        <a:pt x="5" y="2"/>
                        <a:pt x="5" y="1"/>
                        <a:pt x="4" y="1"/>
                      </a:cubicBezTo>
                      <a:cubicBezTo>
                        <a:pt x="4" y="1"/>
                        <a:pt x="4" y="1"/>
                        <a:pt x="4" y="1"/>
                      </a:cubicBezTo>
                      <a:cubicBezTo>
                        <a:pt x="4" y="1"/>
                        <a:pt x="4" y="1"/>
                        <a:pt x="4" y="1"/>
                      </a:cubicBezTo>
                      <a:cubicBezTo>
                        <a:pt x="4" y="1"/>
                        <a:pt x="4" y="1"/>
                        <a:pt x="4" y="1"/>
                      </a:cubicBezTo>
                      <a:cubicBezTo>
                        <a:pt x="4" y="1"/>
                        <a:pt x="3" y="0"/>
                        <a:pt x="3" y="0"/>
                      </a:cubicBezTo>
                      <a:cubicBezTo>
                        <a:pt x="3" y="0"/>
                        <a:pt x="3" y="0"/>
                        <a:pt x="3" y="0"/>
                      </a:cubicBezTo>
                      <a:cubicBezTo>
                        <a:pt x="2" y="0"/>
                        <a:pt x="1" y="0"/>
                        <a:pt x="0" y="0"/>
                      </a:cubicBezTo>
                    </a:path>
                  </a:pathLst>
                </a:custGeom>
                <a:solidFill>
                  <a:srgbClr val="ABA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3" name="Freeform 12044">
                  <a:extLst>
                    <a:ext uri="{FF2B5EF4-FFF2-40B4-BE49-F238E27FC236}">
                      <a16:creationId xmlns:a16="http://schemas.microsoft.com/office/drawing/2014/main" id="{675D70AA-5DF2-86AB-7BD7-BA517C900F1A}"/>
                    </a:ext>
                  </a:extLst>
                </p:cNvPr>
                <p:cNvSpPr>
                  <a:spLocks/>
                </p:cNvSpPr>
                <p:nvPr/>
              </p:nvSpPr>
              <p:spPr bwMode="auto">
                <a:xfrm>
                  <a:off x="4620" y="2253"/>
                  <a:ext cx="3" cy="2"/>
                </a:xfrm>
                <a:custGeom>
                  <a:avLst/>
                  <a:gdLst>
                    <a:gd name="T0" fmla="*/ 1 w 3"/>
                    <a:gd name="T1" fmla="*/ 0 h 3"/>
                    <a:gd name="T2" fmla="*/ 0 w 3"/>
                    <a:gd name="T3" fmla="*/ 0 h 3"/>
                    <a:gd name="T4" fmla="*/ 2 w 3"/>
                    <a:gd name="T5" fmla="*/ 1 h 3"/>
                    <a:gd name="T6" fmla="*/ 3 w 3"/>
                    <a:gd name="T7" fmla="*/ 1 h 3"/>
                    <a:gd name="T8" fmla="*/ 3 w 3"/>
                    <a:gd name="T9" fmla="*/ 1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1" y="0"/>
                      </a:moveTo>
                      <a:cubicBezTo>
                        <a:pt x="0" y="0"/>
                        <a:pt x="0" y="0"/>
                        <a:pt x="0" y="0"/>
                      </a:cubicBezTo>
                      <a:cubicBezTo>
                        <a:pt x="0" y="1"/>
                        <a:pt x="0" y="2"/>
                        <a:pt x="2" y="3"/>
                      </a:cubicBezTo>
                      <a:cubicBezTo>
                        <a:pt x="2" y="3"/>
                        <a:pt x="2" y="3"/>
                        <a:pt x="3" y="3"/>
                      </a:cubicBezTo>
                      <a:cubicBezTo>
                        <a:pt x="3" y="3"/>
                        <a:pt x="3" y="3"/>
                        <a:pt x="3" y="2"/>
                      </a:cubicBezTo>
                      <a:cubicBezTo>
                        <a:pt x="2" y="2"/>
                        <a:pt x="0" y="1"/>
                        <a:pt x="1"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4" name="Freeform 12045">
                  <a:extLst>
                    <a:ext uri="{FF2B5EF4-FFF2-40B4-BE49-F238E27FC236}">
                      <a16:creationId xmlns:a16="http://schemas.microsoft.com/office/drawing/2014/main" id="{D52B3AFC-3500-BDF2-2B98-0A7420D65B7E}"/>
                    </a:ext>
                  </a:extLst>
                </p:cNvPr>
                <p:cNvSpPr>
                  <a:spLocks/>
                </p:cNvSpPr>
                <p:nvPr/>
              </p:nvSpPr>
              <p:spPr bwMode="auto">
                <a:xfrm>
                  <a:off x="4614" y="2253"/>
                  <a:ext cx="3" cy="2"/>
                </a:xfrm>
                <a:custGeom>
                  <a:avLst/>
                  <a:gdLst>
                    <a:gd name="T0" fmla="*/ 0 w 3"/>
                    <a:gd name="T1" fmla="*/ 0 h 3"/>
                    <a:gd name="T2" fmla="*/ 0 w 3"/>
                    <a:gd name="T3" fmla="*/ 0 h 3"/>
                    <a:gd name="T4" fmla="*/ 0 w 3"/>
                    <a:gd name="T5" fmla="*/ 0 h 3"/>
                    <a:gd name="T6" fmla="*/ 2 w 3"/>
                    <a:gd name="T7" fmla="*/ 1 h 3"/>
                    <a:gd name="T8" fmla="*/ 3 w 3"/>
                    <a:gd name="T9" fmla="*/ 1 h 3"/>
                    <a:gd name="T10" fmla="*/ 0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0"/>
                        <a:pt x="0" y="0"/>
                        <a:pt x="0" y="0"/>
                      </a:cubicBezTo>
                      <a:cubicBezTo>
                        <a:pt x="0" y="0"/>
                        <a:pt x="0" y="0"/>
                        <a:pt x="0" y="0"/>
                      </a:cubicBezTo>
                      <a:cubicBezTo>
                        <a:pt x="1" y="0"/>
                        <a:pt x="2" y="2"/>
                        <a:pt x="2" y="3"/>
                      </a:cubicBezTo>
                      <a:cubicBezTo>
                        <a:pt x="2" y="2"/>
                        <a:pt x="2" y="2"/>
                        <a:pt x="3" y="1"/>
                      </a:cubicBezTo>
                      <a:cubicBezTo>
                        <a:pt x="2" y="0"/>
                        <a:pt x="1"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5" name="Freeform 12046">
                  <a:extLst>
                    <a:ext uri="{FF2B5EF4-FFF2-40B4-BE49-F238E27FC236}">
                      <a16:creationId xmlns:a16="http://schemas.microsoft.com/office/drawing/2014/main" id="{632AECE4-6F26-B15F-0169-BC79BE8251DB}"/>
                    </a:ext>
                  </a:extLst>
                </p:cNvPr>
                <p:cNvSpPr>
                  <a:spLocks/>
                </p:cNvSpPr>
                <p:nvPr/>
              </p:nvSpPr>
              <p:spPr bwMode="auto">
                <a:xfrm>
                  <a:off x="4616" y="2254"/>
                  <a:ext cx="1" cy="1"/>
                </a:xfrm>
                <a:custGeom>
                  <a:avLst/>
                  <a:gdLst>
                    <a:gd name="T0" fmla="*/ 1 w 1"/>
                    <a:gd name="T1" fmla="*/ 0 h 2"/>
                    <a:gd name="T2" fmla="*/ 0 w 1"/>
                    <a:gd name="T3" fmla="*/ 1 h 2"/>
                    <a:gd name="T4" fmla="*/ 0 w 1"/>
                    <a:gd name="T5" fmla="*/ 1 h 2"/>
                    <a:gd name="T6" fmla="*/ 1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0" y="1"/>
                        <a:pt x="0" y="1"/>
                        <a:pt x="0" y="2"/>
                      </a:cubicBezTo>
                      <a:cubicBezTo>
                        <a:pt x="0" y="2"/>
                        <a:pt x="0" y="2"/>
                        <a:pt x="0" y="2"/>
                      </a:cubicBezTo>
                      <a:cubicBezTo>
                        <a:pt x="1" y="2"/>
                        <a:pt x="1" y="1"/>
                        <a:pt x="1"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6" name="Freeform 12047">
                  <a:extLst>
                    <a:ext uri="{FF2B5EF4-FFF2-40B4-BE49-F238E27FC236}">
                      <a16:creationId xmlns:a16="http://schemas.microsoft.com/office/drawing/2014/main" id="{9072950C-431C-3703-FF30-67800F7FD8DC}"/>
                    </a:ext>
                  </a:extLst>
                </p:cNvPr>
                <p:cNvSpPr>
                  <a:spLocks/>
                </p:cNvSpPr>
                <p:nvPr/>
              </p:nvSpPr>
              <p:spPr bwMode="auto">
                <a:xfrm>
                  <a:off x="4620" y="2258"/>
                  <a:ext cx="3" cy="3"/>
                </a:xfrm>
                <a:custGeom>
                  <a:avLst/>
                  <a:gdLst>
                    <a:gd name="T0" fmla="*/ 2 w 4"/>
                    <a:gd name="T1" fmla="*/ 0 h 4"/>
                    <a:gd name="T2" fmla="*/ 1 w 4"/>
                    <a:gd name="T3" fmla="*/ 1 h 4"/>
                    <a:gd name="T4" fmla="*/ 2 w 4"/>
                    <a:gd name="T5" fmla="*/ 2 h 4"/>
                    <a:gd name="T6" fmla="*/ 2 w 4"/>
                    <a:gd name="T7" fmla="*/ 1 h 4"/>
                    <a:gd name="T8" fmla="*/ 2 w 4"/>
                    <a:gd name="T9" fmla="*/ 0 h 4"/>
                    <a:gd name="T10" fmla="*/ 2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0"/>
                      </a:moveTo>
                      <a:cubicBezTo>
                        <a:pt x="1" y="0"/>
                        <a:pt x="0" y="1"/>
                        <a:pt x="1" y="1"/>
                      </a:cubicBezTo>
                      <a:cubicBezTo>
                        <a:pt x="1" y="2"/>
                        <a:pt x="3" y="4"/>
                        <a:pt x="4" y="4"/>
                      </a:cubicBezTo>
                      <a:cubicBezTo>
                        <a:pt x="4" y="3"/>
                        <a:pt x="0" y="1"/>
                        <a:pt x="2" y="1"/>
                      </a:cubicBezTo>
                      <a:cubicBezTo>
                        <a:pt x="2" y="0"/>
                        <a:pt x="2" y="0"/>
                        <a:pt x="2" y="0"/>
                      </a:cubicBezTo>
                      <a:cubicBezTo>
                        <a:pt x="2" y="0"/>
                        <a:pt x="2" y="0"/>
                        <a:pt x="2"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7" name="Freeform 12048">
                  <a:extLst>
                    <a:ext uri="{FF2B5EF4-FFF2-40B4-BE49-F238E27FC236}">
                      <a16:creationId xmlns:a16="http://schemas.microsoft.com/office/drawing/2014/main" id="{21A63109-4A8E-CC39-63FC-429B16C2DA34}"/>
                    </a:ext>
                  </a:extLst>
                </p:cNvPr>
                <p:cNvSpPr>
                  <a:spLocks noEditPoints="1"/>
                </p:cNvSpPr>
                <p:nvPr/>
              </p:nvSpPr>
              <p:spPr bwMode="auto">
                <a:xfrm>
                  <a:off x="4611" y="2258"/>
                  <a:ext cx="3" cy="2"/>
                </a:xfrm>
                <a:custGeom>
                  <a:avLst/>
                  <a:gdLst>
                    <a:gd name="T0" fmla="*/ 1 w 4"/>
                    <a:gd name="T1" fmla="*/ 0 h 3"/>
                    <a:gd name="T2" fmla="*/ 1 w 4"/>
                    <a:gd name="T3" fmla="*/ 0 h 3"/>
                    <a:gd name="T4" fmla="*/ 2 w 4"/>
                    <a:gd name="T5" fmla="*/ 1 h 3"/>
                    <a:gd name="T6" fmla="*/ 2 w 4"/>
                    <a:gd name="T7" fmla="*/ 1 h 3"/>
                    <a:gd name="T8" fmla="*/ 2 w 4"/>
                    <a:gd name="T9" fmla="*/ 1 h 3"/>
                    <a:gd name="T10" fmla="*/ 1 w 4"/>
                    <a:gd name="T11" fmla="*/ 0 h 3"/>
                    <a:gd name="T12" fmla="*/ 0 w 4"/>
                    <a:gd name="T13" fmla="*/ 0 h 3"/>
                    <a:gd name="T14" fmla="*/ 0 w 4"/>
                    <a:gd name="T15" fmla="*/ 0 h 3"/>
                    <a:gd name="T16" fmla="*/ 0 w 4"/>
                    <a:gd name="T17" fmla="*/ 0 h 3"/>
                    <a:gd name="T18" fmla="*/ 1 w 4"/>
                    <a:gd name="T19" fmla="*/ 0 h 3"/>
                    <a:gd name="T20" fmla="*/ 0 w 4"/>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3">
                      <a:moveTo>
                        <a:pt x="1" y="0"/>
                      </a:moveTo>
                      <a:cubicBezTo>
                        <a:pt x="1" y="0"/>
                        <a:pt x="1" y="0"/>
                        <a:pt x="1" y="0"/>
                      </a:cubicBezTo>
                      <a:cubicBezTo>
                        <a:pt x="2" y="1"/>
                        <a:pt x="3" y="2"/>
                        <a:pt x="4" y="3"/>
                      </a:cubicBezTo>
                      <a:cubicBezTo>
                        <a:pt x="4" y="2"/>
                        <a:pt x="4" y="2"/>
                        <a:pt x="4" y="2"/>
                      </a:cubicBezTo>
                      <a:cubicBezTo>
                        <a:pt x="4" y="2"/>
                        <a:pt x="4" y="1"/>
                        <a:pt x="4" y="1"/>
                      </a:cubicBezTo>
                      <a:cubicBezTo>
                        <a:pt x="3" y="1"/>
                        <a:pt x="2" y="0"/>
                        <a:pt x="1" y="0"/>
                      </a:cubicBezTo>
                      <a:moveTo>
                        <a:pt x="0" y="0"/>
                      </a:moveTo>
                      <a:cubicBezTo>
                        <a:pt x="0" y="0"/>
                        <a:pt x="0" y="0"/>
                        <a:pt x="0" y="0"/>
                      </a:cubicBezTo>
                      <a:cubicBezTo>
                        <a:pt x="0" y="0"/>
                        <a:pt x="0" y="0"/>
                        <a:pt x="0" y="0"/>
                      </a:cubicBezTo>
                      <a:cubicBezTo>
                        <a:pt x="0" y="0"/>
                        <a:pt x="1" y="0"/>
                        <a:pt x="1" y="0"/>
                      </a:cubicBezTo>
                      <a:cubicBezTo>
                        <a:pt x="1" y="0"/>
                        <a:pt x="0"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8" name="Freeform 12049">
                  <a:extLst>
                    <a:ext uri="{FF2B5EF4-FFF2-40B4-BE49-F238E27FC236}">
                      <a16:creationId xmlns:a16="http://schemas.microsoft.com/office/drawing/2014/main" id="{282E5B69-0913-2C65-9849-5C0928DC0154}"/>
                    </a:ext>
                  </a:extLst>
                </p:cNvPr>
                <p:cNvSpPr>
                  <a:spLocks/>
                </p:cNvSpPr>
                <p:nvPr/>
              </p:nvSpPr>
              <p:spPr bwMode="auto">
                <a:xfrm>
                  <a:off x="4614" y="2259"/>
                  <a:ext cx="2" cy="2"/>
                </a:xfrm>
                <a:custGeom>
                  <a:avLst/>
                  <a:gdLst>
                    <a:gd name="T0" fmla="*/ 0 w 2"/>
                    <a:gd name="T1" fmla="*/ 0 h 2"/>
                    <a:gd name="T2" fmla="*/ 0 w 2"/>
                    <a:gd name="T3" fmla="*/ 1 h 2"/>
                    <a:gd name="T4" fmla="*/ 0 w 2"/>
                    <a:gd name="T5" fmla="*/ 1 h 2"/>
                    <a:gd name="T6" fmla="*/ 1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0" y="0"/>
                      </a:moveTo>
                      <a:cubicBezTo>
                        <a:pt x="0" y="0"/>
                        <a:pt x="0" y="0"/>
                        <a:pt x="0" y="1"/>
                      </a:cubicBezTo>
                      <a:cubicBezTo>
                        <a:pt x="0" y="1"/>
                        <a:pt x="0" y="1"/>
                        <a:pt x="0" y="1"/>
                      </a:cubicBezTo>
                      <a:cubicBezTo>
                        <a:pt x="0" y="1"/>
                        <a:pt x="1" y="2"/>
                        <a:pt x="1" y="2"/>
                      </a:cubicBezTo>
                      <a:cubicBezTo>
                        <a:pt x="2" y="2"/>
                        <a:pt x="2" y="2"/>
                        <a:pt x="2" y="2"/>
                      </a:cubicBezTo>
                      <a:cubicBezTo>
                        <a:pt x="2" y="2"/>
                        <a:pt x="1" y="1"/>
                        <a:pt x="0"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69" name="Freeform 12050">
                  <a:extLst>
                    <a:ext uri="{FF2B5EF4-FFF2-40B4-BE49-F238E27FC236}">
                      <a16:creationId xmlns:a16="http://schemas.microsoft.com/office/drawing/2014/main" id="{CAEBBF34-3AEA-8221-B104-B9F00DCDDA1D}"/>
                    </a:ext>
                  </a:extLst>
                </p:cNvPr>
                <p:cNvSpPr>
                  <a:spLocks noEditPoints="1"/>
                </p:cNvSpPr>
                <p:nvPr/>
              </p:nvSpPr>
              <p:spPr bwMode="auto">
                <a:xfrm>
                  <a:off x="4609" y="2253"/>
                  <a:ext cx="3" cy="3"/>
                </a:xfrm>
                <a:custGeom>
                  <a:avLst/>
                  <a:gdLst>
                    <a:gd name="T0" fmla="*/ 3 w 3"/>
                    <a:gd name="T1" fmla="*/ 1 h 4"/>
                    <a:gd name="T2" fmla="*/ 3 w 3"/>
                    <a:gd name="T3" fmla="*/ 1 h 4"/>
                    <a:gd name="T4" fmla="*/ 3 w 3"/>
                    <a:gd name="T5" fmla="*/ 1 h 4"/>
                    <a:gd name="T6" fmla="*/ 3 w 3"/>
                    <a:gd name="T7" fmla="*/ 1 h 4"/>
                    <a:gd name="T8" fmla="*/ 2 w 3"/>
                    <a:gd name="T9" fmla="*/ 0 h 4"/>
                    <a:gd name="T10" fmla="*/ 3 w 3"/>
                    <a:gd name="T11" fmla="*/ 2 h 4"/>
                    <a:gd name="T12" fmla="*/ 3 w 3"/>
                    <a:gd name="T13" fmla="*/ 1 h 4"/>
                    <a:gd name="T14" fmla="*/ 2 w 3"/>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4">
                      <a:moveTo>
                        <a:pt x="3" y="1"/>
                      </a:moveTo>
                      <a:cubicBezTo>
                        <a:pt x="3" y="1"/>
                        <a:pt x="3" y="1"/>
                        <a:pt x="3" y="1"/>
                      </a:cubicBezTo>
                      <a:cubicBezTo>
                        <a:pt x="3" y="1"/>
                        <a:pt x="3" y="1"/>
                        <a:pt x="3" y="1"/>
                      </a:cubicBezTo>
                      <a:cubicBezTo>
                        <a:pt x="3" y="1"/>
                        <a:pt x="3" y="1"/>
                        <a:pt x="3" y="1"/>
                      </a:cubicBezTo>
                      <a:moveTo>
                        <a:pt x="2" y="0"/>
                      </a:moveTo>
                      <a:cubicBezTo>
                        <a:pt x="0" y="0"/>
                        <a:pt x="1" y="3"/>
                        <a:pt x="3" y="4"/>
                      </a:cubicBezTo>
                      <a:cubicBezTo>
                        <a:pt x="3" y="3"/>
                        <a:pt x="2" y="1"/>
                        <a:pt x="3" y="1"/>
                      </a:cubicBezTo>
                      <a:cubicBezTo>
                        <a:pt x="2" y="1"/>
                        <a:pt x="2" y="0"/>
                        <a:pt x="2"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0" name="Freeform 12051">
                  <a:extLst>
                    <a:ext uri="{FF2B5EF4-FFF2-40B4-BE49-F238E27FC236}">
                      <a16:creationId xmlns:a16="http://schemas.microsoft.com/office/drawing/2014/main" id="{DBF00FEB-8BCF-C103-D46B-4138D531EC57}"/>
                    </a:ext>
                  </a:extLst>
                </p:cNvPr>
                <p:cNvSpPr>
                  <a:spLocks noEditPoints="1"/>
                </p:cNvSpPr>
                <p:nvPr/>
              </p:nvSpPr>
              <p:spPr bwMode="auto">
                <a:xfrm>
                  <a:off x="4628" y="2263"/>
                  <a:ext cx="4" cy="3"/>
                </a:xfrm>
                <a:custGeom>
                  <a:avLst/>
                  <a:gdLst>
                    <a:gd name="T0" fmla="*/ 0 w 4"/>
                    <a:gd name="T1" fmla="*/ 0 h 4"/>
                    <a:gd name="T2" fmla="*/ 0 w 4"/>
                    <a:gd name="T3" fmla="*/ 1 h 4"/>
                    <a:gd name="T4" fmla="*/ 0 w 4"/>
                    <a:gd name="T5" fmla="*/ 1 h 4"/>
                    <a:gd name="T6" fmla="*/ 0 w 4"/>
                    <a:gd name="T7" fmla="*/ 0 h 4"/>
                    <a:gd name="T8" fmla="*/ 1 w 4"/>
                    <a:gd name="T9" fmla="*/ 0 h 4"/>
                    <a:gd name="T10" fmla="*/ 0 w 4"/>
                    <a:gd name="T11" fmla="*/ 1 h 4"/>
                    <a:gd name="T12" fmla="*/ 2 w 4"/>
                    <a:gd name="T13" fmla="*/ 2 h 4"/>
                    <a:gd name="T14" fmla="*/ 3 w 4"/>
                    <a:gd name="T15" fmla="*/ 2 h 4"/>
                    <a:gd name="T16" fmla="*/ 3 w 4"/>
                    <a:gd name="T17" fmla="*/ 2 h 4"/>
                    <a:gd name="T18" fmla="*/ 1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0" y="0"/>
                      </a:moveTo>
                      <a:cubicBezTo>
                        <a:pt x="0" y="1"/>
                        <a:pt x="0" y="1"/>
                        <a:pt x="0" y="1"/>
                      </a:cubicBezTo>
                      <a:cubicBezTo>
                        <a:pt x="0" y="1"/>
                        <a:pt x="0" y="1"/>
                        <a:pt x="0" y="1"/>
                      </a:cubicBezTo>
                      <a:cubicBezTo>
                        <a:pt x="0" y="1"/>
                        <a:pt x="0" y="0"/>
                        <a:pt x="0" y="0"/>
                      </a:cubicBezTo>
                      <a:moveTo>
                        <a:pt x="1" y="0"/>
                      </a:moveTo>
                      <a:cubicBezTo>
                        <a:pt x="0" y="0"/>
                        <a:pt x="0" y="0"/>
                        <a:pt x="0" y="1"/>
                      </a:cubicBezTo>
                      <a:cubicBezTo>
                        <a:pt x="2" y="1"/>
                        <a:pt x="2" y="3"/>
                        <a:pt x="2" y="4"/>
                      </a:cubicBezTo>
                      <a:cubicBezTo>
                        <a:pt x="2" y="4"/>
                        <a:pt x="3" y="4"/>
                        <a:pt x="3" y="4"/>
                      </a:cubicBezTo>
                      <a:cubicBezTo>
                        <a:pt x="4" y="4"/>
                        <a:pt x="4" y="3"/>
                        <a:pt x="3" y="2"/>
                      </a:cubicBezTo>
                      <a:cubicBezTo>
                        <a:pt x="2" y="1"/>
                        <a:pt x="1" y="0"/>
                        <a:pt x="1"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1" name="Freeform 12052">
                  <a:extLst>
                    <a:ext uri="{FF2B5EF4-FFF2-40B4-BE49-F238E27FC236}">
                      <a16:creationId xmlns:a16="http://schemas.microsoft.com/office/drawing/2014/main" id="{A79D85DB-6C03-56C5-D360-5F43AE4ECF9B}"/>
                    </a:ext>
                  </a:extLst>
                </p:cNvPr>
                <p:cNvSpPr>
                  <a:spLocks noEditPoints="1"/>
                </p:cNvSpPr>
                <p:nvPr/>
              </p:nvSpPr>
              <p:spPr bwMode="auto">
                <a:xfrm>
                  <a:off x="4620" y="2264"/>
                  <a:ext cx="5" cy="4"/>
                </a:xfrm>
                <a:custGeom>
                  <a:avLst/>
                  <a:gdLst>
                    <a:gd name="T0" fmla="*/ 2 w 6"/>
                    <a:gd name="T1" fmla="*/ 0 h 4"/>
                    <a:gd name="T2" fmla="*/ 3 w 6"/>
                    <a:gd name="T3" fmla="*/ 4 h 4"/>
                    <a:gd name="T4" fmla="*/ 3 w 6"/>
                    <a:gd name="T5" fmla="*/ 2 h 4"/>
                    <a:gd name="T6" fmla="*/ 2 w 6"/>
                    <a:gd name="T7" fmla="*/ 0 h 4"/>
                    <a:gd name="T8" fmla="*/ 2 w 6"/>
                    <a:gd name="T9" fmla="*/ 0 h 4"/>
                    <a:gd name="T10" fmla="*/ 2 w 6"/>
                    <a:gd name="T11" fmla="*/ 0 h 4"/>
                    <a:gd name="T12" fmla="*/ 3 w 6"/>
                    <a:gd name="T13" fmla="*/ 0 h 4"/>
                    <a:gd name="T14" fmla="*/ 2 w 6"/>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4">
                      <a:moveTo>
                        <a:pt x="2" y="0"/>
                      </a:moveTo>
                      <a:cubicBezTo>
                        <a:pt x="0" y="1"/>
                        <a:pt x="4" y="3"/>
                        <a:pt x="6" y="4"/>
                      </a:cubicBezTo>
                      <a:cubicBezTo>
                        <a:pt x="5" y="3"/>
                        <a:pt x="4" y="3"/>
                        <a:pt x="4" y="2"/>
                      </a:cubicBezTo>
                      <a:cubicBezTo>
                        <a:pt x="3" y="2"/>
                        <a:pt x="3" y="1"/>
                        <a:pt x="2" y="0"/>
                      </a:cubicBezTo>
                      <a:moveTo>
                        <a:pt x="2" y="0"/>
                      </a:moveTo>
                      <a:cubicBezTo>
                        <a:pt x="2" y="0"/>
                        <a:pt x="2" y="0"/>
                        <a:pt x="2" y="0"/>
                      </a:cubicBezTo>
                      <a:cubicBezTo>
                        <a:pt x="2" y="0"/>
                        <a:pt x="2" y="0"/>
                        <a:pt x="3" y="0"/>
                      </a:cubicBezTo>
                      <a:cubicBezTo>
                        <a:pt x="2" y="0"/>
                        <a:pt x="2" y="0"/>
                        <a:pt x="2"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2" name="Freeform 12053">
                  <a:extLst>
                    <a:ext uri="{FF2B5EF4-FFF2-40B4-BE49-F238E27FC236}">
                      <a16:creationId xmlns:a16="http://schemas.microsoft.com/office/drawing/2014/main" id="{4B59C8D8-50CB-983A-8834-B99841843F10}"/>
                    </a:ext>
                  </a:extLst>
                </p:cNvPr>
                <p:cNvSpPr>
                  <a:spLocks/>
                </p:cNvSpPr>
                <p:nvPr/>
              </p:nvSpPr>
              <p:spPr bwMode="auto">
                <a:xfrm>
                  <a:off x="4612" y="2263"/>
                  <a:ext cx="1" cy="1"/>
                </a:xfrm>
                <a:custGeom>
                  <a:avLst/>
                  <a:gdLst>
                    <a:gd name="T0" fmla="*/ 0 w 1"/>
                    <a:gd name="T1" fmla="*/ 0 h 1"/>
                    <a:gd name="T2" fmla="*/ 1 w 1"/>
                    <a:gd name="T3" fmla="*/ 1 h 1"/>
                    <a:gd name="T4" fmla="*/ 1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1" y="1"/>
                        <a:pt x="1" y="1"/>
                        <a:pt x="1" y="1"/>
                      </a:cubicBezTo>
                      <a:cubicBezTo>
                        <a:pt x="1" y="1"/>
                        <a:pt x="1" y="1"/>
                        <a:pt x="1" y="1"/>
                      </a:cubicBezTo>
                      <a:cubicBezTo>
                        <a:pt x="1" y="1"/>
                        <a:pt x="1" y="1"/>
                        <a:pt x="1" y="1"/>
                      </a:cubicBezTo>
                      <a:cubicBezTo>
                        <a:pt x="1" y="1"/>
                        <a:pt x="1" y="0"/>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3" name="Freeform 12054">
                  <a:extLst>
                    <a:ext uri="{FF2B5EF4-FFF2-40B4-BE49-F238E27FC236}">
                      <a16:creationId xmlns:a16="http://schemas.microsoft.com/office/drawing/2014/main" id="{586D6600-8E2A-0311-09CA-2EF134A3AB76}"/>
                    </a:ext>
                  </a:extLst>
                </p:cNvPr>
                <p:cNvSpPr>
                  <a:spLocks/>
                </p:cNvSpPr>
                <p:nvPr/>
              </p:nvSpPr>
              <p:spPr bwMode="auto">
                <a:xfrm>
                  <a:off x="4613" y="2264"/>
                  <a:ext cx="3" cy="4"/>
                </a:xfrm>
                <a:custGeom>
                  <a:avLst/>
                  <a:gdLst>
                    <a:gd name="T0" fmla="*/ 0 w 4"/>
                    <a:gd name="T1" fmla="*/ 0 h 4"/>
                    <a:gd name="T2" fmla="*/ 0 w 4"/>
                    <a:gd name="T3" fmla="*/ 0 h 4"/>
                    <a:gd name="T4" fmla="*/ 2 w 4"/>
                    <a:gd name="T5" fmla="*/ 4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cubicBezTo>
                        <a:pt x="0" y="0"/>
                        <a:pt x="0" y="0"/>
                        <a:pt x="0" y="0"/>
                      </a:cubicBezTo>
                      <a:cubicBezTo>
                        <a:pt x="1" y="2"/>
                        <a:pt x="3" y="3"/>
                        <a:pt x="3" y="4"/>
                      </a:cubicBezTo>
                      <a:cubicBezTo>
                        <a:pt x="4" y="3"/>
                        <a:pt x="3" y="1"/>
                        <a:pt x="0"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4" name="Freeform 12055">
                  <a:extLst>
                    <a:ext uri="{FF2B5EF4-FFF2-40B4-BE49-F238E27FC236}">
                      <a16:creationId xmlns:a16="http://schemas.microsoft.com/office/drawing/2014/main" id="{AF89C9AF-8113-513D-A72D-89253A3AF4A7}"/>
                    </a:ext>
                  </a:extLst>
                </p:cNvPr>
                <p:cNvSpPr>
                  <a:spLocks/>
                </p:cNvSpPr>
                <p:nvPr/>
              </p:nvSpPr>
              <p:spPr bwMode="auto">
                <a:xfrm>
                  <a:off x="4607" y="2259"/>
                  <a:ext cx="3" cy="3"/>
                </a:xfrm>
                <a:custGeom>
                  <a:avLst/>
                  <a:gdLst>
                    <a:gd name="T0" fmla="*/ 2 w 4"/>
                    <a:gd name="T1" fmla="*/ 0 h 3"/>
                    <a:gd name="T2" fmla="*/ 2 w 4"/>
                    <a:gd name="T3" fmla="*/ 3 h 3"/>
                    <a:gd name="T4" fmla="*/ 2 w 4"/>
                    <a:gd name="T5" fmla="*/ 0 h 3"/>
                    <a:gd name="T6" fmla="*/ 2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2" y="0"/>
                      </a:moveTo>
                      <a:cubicBezTo>
                        <a:pt x="0" y="0"/>
                        <a:pt x="2" y="2"/>
                        <a:pt x="4" y="3"/>
                      </a:cubicBezTo>
                      <a:cubicBezTo>
                        <a:pt x="3" y="2"/>
                        <a:pt x="1" y="1"/>
                        <a:pt x="2" y="0"/>
                      </a:cubicBezTo>
                      <a:cubicBezTo>
                        <a:pt x="2" y="0"/>
                        <a:pt x="2" y="0"/>
                        <a:pt x="2"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5" name="Freeform 12056">
                  <a:extLst>
                    <a:ext uri="{FF2B5EF4-FFF2-40B4-BE49-F238E27FC236}">
                      <a16:creationId xmlns:a16="http://schemas.microsoft.com/office/drawing/2014/main" id="{FB097ECF-0873-51AE-3CD7-0591DC1BF0CA}"/>
                    </a:ext>
                  </a:extLst>
                </p:cNvPr>
                <p:cNvSpPr>
                  <a:spLocks/>
                </p:cNvSpPr>
                <p:nvPr/>
              </p:nvSpPr>
              <p:spPr bwMode="auto">
                <a:xfrm>
                  <a:off x="4628" y="2268"/>
                  <a:ext cx="1" cy="3"/>
                </a:xfrm>
                <a:custGeom>
                  <a:avLst/>
                  <a:gdLst>
                    <a:gd name="T0" fmla="*/ 0 w 2"/>
                    <a:gd name="T1" fmla="*/ 0 h 3"/>
                    <a:gd name="T2" fmla="*/ 0 w 2"/>
                    <a:gd name="T3" fmla="*/ 0 h 3"/>
                    <a:gd name="T4" fmla="*/ 0 w 2"/>
                    <a:gd name="T5" fmla="*/ 0 h 3"/>
                    <a:gd name="T6" fmla="*/ 0 w 2"/>
                    <a:gd name="T7" fmla="*/ 3 h 3"/>
                    <a:gd name="T8" fmla="*/ 0 w 2"/>
                    <a:gd name="T9" fmla="*/ 3 h 3"/>
                    <a:gd name="T10" fmla="*/ 0 w 2"/>
                    <a:gd name="T11" fmla="*/ 3 h 3"/>
                    <a:gd name="T12" fmla="*/ 0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0" y="0"/>
                      </a:moveTo>
                      <a:cubicBezTo>
                        <a:pt x="0" y="0"/>
                        <a:pt x="0" y="0"/>
                        <a:pt x="0" y="0"/>
                      </a:cubicBezTo>
                      <a:cubicBezTo>
                        <a:pt x="0" y="0"/>
                        <a:pt x="0" y="0"/>
                        <a:pt x="0" y="0"/>
                      </a:cubicBezTo>
                      <a:cubicBezTo>
                        <a:pt x="1" y="1"/>
                        <a:pt x="1" y="2"/>
                        <a:pt x="0" y="3"/>
                      </a:cubicBezTo>
                      <a:cubicBezTo>
                        <a:pt x="0" y="3"/>
                        <a:pt x="0" y="3"/>
                        <a:pt x="0" y="3"/>
                      </a:cubicBezTo>
                      <a:cubicBezTo>
                        <a:pt x="0" y="3"/>
                        <a:pt x="0" y="3"/>
                        <a:pt x="0" y="3"/>
                      </a:cubicBezTo>
                      <a:cubicBezTo>
                        <a:pt x="2" y="3"/>
                        <a:pt x="1" y="1"/>
                        <a:pt x="0" y="0"/>
                      </a:cubicBezTo>
                    </a:path>
                  </a:pathLst>
                </a:custGeom>
                <a:solidFill>
                  <a:srgbClr val="C4B6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6" name="Freeform 12057">
                  <a:extLst>
                    <a:ext uri="{FF2B5EF4-FFF2-40B4-BE49-F238E27FC236}">
                      <a16:creationId xmlns:a16="http://schemas.microsoft.com/office/drawing/2014/main" id="{2BC73876-E9A1-3528-EBB6-04E643D0B742}"/>
                    </a:ext>
                  </a:extLst>
                </p:cNvPr>
                <p:cNvSpPr>
                  <a:spLocks noEditPoints="1"/>
                </p:cNvSpPr>
                <p:nvPr/>
              </p:nvSpPr>
              <p:spPr bwMode="auto">
                <a:xfrm>
                  <a:off x="4627" y="2268"/>
                  <a:ext cx="1" cy="3"/>
                </a:xfrm>
                <a:custGeom>
                  <a:avLst/>
                  <a:gdLst>
                    <a:gd name="T0" fmla="*/ 1 w 1"/>
                    <a:gd name="T1" fmla="*/ 3 h 3"/>
                    <a:gd name="T2" fmla="*/ 0 w 1"/>
                    <a:gd name="T3" fmla="*/ 3 h 3"/>
                    <a:gd name="T4" fmla="*/ 1 w 1"/>
                    <a:gd name="T5" fmla="*/ 3 h 3"/>
                    <a:gd name="T6" fmla="*/ 1 w 1"/>
                    <a:gd name="T7" fmla="*/ 3 h 3"/>
                    <a:gd name="T8" fmla="*/ 1 w 1"/>
                    <a:gd name="T9" fmla="*/ 0 h 3"/>
                    <a:gd name="T10" fmla="*/ 1 w 1"/>
                    <a:gd name="T11" fmla="*/ 0 h 3"/>
                    <a:gd name="T12" fmla="*/ 1 w 1"/>
                    <a:gd name="T13" fmla="*/ 0 h 3"/>
                    <a:gd name="T14" fmla="*/ 1 w 1"/>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3">
                      <a:moveTo>
                        <a:pt x="1" y="3"/>
                      </a:moveTo>
                      <a:cubicBezTo>
                        <a:pt x="1" y="3"/>
                        <a:pt x="0" y="3"/>
                        <a:pt x="0" y="3"/>
                      </a:cubicBezTo>
                      <a:cubicBezTo>
                        <a:pt x="0" y="3"/>
                        <a:pt x="1" y="3"/>
                        <a:pt x="1" y="3"/>
                      </a:cubicBezTo>
                      <a:cubicBezTo>
                        <a:pt x="1" y="3"/>
                        <a:pt x="1" y="3"/>
                        <a:pt x="1" y="3"/>
                      </a:cubicBezTo>
                      <a:moveTo>
                        <a:pt x="1" y="0"/>
                      </a:moveTo>
                      <a:cubicBezTo>
                        <a:pt x="1" y="0"/>
                        <a:pt x="1" y="0"/>
                        <a:pt x="1" y="0"/>
                      </a:cubicBezTo>
                      <a:cubicBezTo>
                        <a:pt x="1" y="0"/>
                        <a:pt x="1" y="0"/>
                        <a:pt x="1" y="0"/>
                      </a:cubicBezTo>
                      <a:cubicBezTo>
                        <a:pt x="1" y="0"/>
                        <a:pt x="1" y="0"/>
                        <a:pt x="1"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7" name="Freeform 12058">
                  <a:extLst>
                    <a:ext uri="{FF2B5EF4-FFF2-40B4-BE49-F238E27FC236}">
                      <a16:creationId xmlns:a16="http://schemas.microsoft.com/office/drawing/2014/main" id="{5102F34B-8CF0-6EDC-2B30-0ED1CCEB9FFC}"/>
                    </a:ext>
                  </a:extLst>
                </p:cNvPr>
                <p:cNvSpPr>
                  <a:spLocks noEditPoints="1"/>
                </p:cNvSpPr>
                <p:nvPr/>
              </p:nvSpPr>
              <p:spPr bwMode="auto">
                <a:xfrm>
                  <a:off x="4620" y="2269"/>
                  <a:ext cx="4" cy="3"/>
                </a:xfrm>
                <a:custGeom>
                  <a:avLst/>
                  <a:gdLst>
                    <a:gd name="T0" fmla="*/ 2 w 5"/>
                    <a:gd name="T1" fmla="*/ 3 h 3"/>
                    <a:gd name="T2" fmla="*/ 2 w 5"/>
                    <a:gd name="T3" fmla="*/ 3 h 3"/>
                    <a:gd name="T4" fmla="*/ 2 w 5"/>
                    <a:gd name="T5" fmla="*/ 3 h 3"/>
                    <a:gd name="T6" fmla="*/ 2 w 5"/>
                    <a:gd name="T7" fmla="*/ 3 h 3"/>
                    <a:gd name="T8" fmla="*/ 2 w 5"/>
                    <a:gd name="T9" fmla="*/ 3 h 3"/>
                    <a:gd name="T10" fmla="*/ 0 w 5"/>
                    <a:gd name="T11" fmla="*/ 0 h 3"/>
                    <a:gd name="T12" fmla="*/ 0 w 5"/>
                    <a:gd name="T13" fmla="*/ 0 h 3"/>
                    <a:gd name="T14" fmla="*/ 2 w 5"/>
                    <a:gd name="T15" fmla="*/ 3 h 3"/>
                    <a:gd name="T16" fmla="*/ 2 w 5"/>
                    <a:gd name="T17" fmla="*/ 3 h 3"/>
                    <a:gd name="T18" fmla="*/ 0 w 5"/>
                    <a:gd name="T19" fmla="*/ 0 h 3"/>
                    <a:gd name="T20" fmla="*/ 0 w 5"/>
                    <a:gd name="T21" fmla="*/ 0 h 3"/>
                    <a:gd name="T22" fmla="*/ 0 w 5"/>
                    <a:gd name="T23" fmla="*/ 0 h 3"/>
                    <a:gd name="T24" fmla="*/ 0 w 5"/>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3">
                      <a:moveTo>
                        <a:pt x="5" y="3"/>
                      </a:moveTo>
                      <a:cubicBezTo>
                        <a:pt x="5" y="3"/>
                        <a:pt x="5" y="3"/>
                        <a:pt x="4" y="3"/>
                      </a:cubicBezTo>
                      <a:cubicBezTo>
                        <a:pt x="4" y="3"/>
                        <a:pt x="4" y="3"/>
                        <a:pt x="4" y="3"/>
                      </a:cubicBezTo>
                      <a:cubicBezTo>
                        <a:pt x="4" y="3"/>
                        <a:pt x="5" y="3"/>
                        <a:pt x="5" y="3"/>
                      </a:cubicBezTo>
                      <a:cubicBezTo>
                        <a:pt x="5" y="3"/>
                        <a:pt x="5" y="3"/>
                        <a:pt x="5" y="3"/>
                      </a:cubicBezTo>
                      <a:moveTo>
                        <a:pt x="0" y="0"/>
                      </a:moveTo>
                      <a:cubicBezTo>
                        <a:pt x="0" y="0"/>
                        <a:pt x="0" y="0"/>
                        <a:pt x="0" y="0"/>
                      </a:cubicBezTo>
                      <a:cubicBezTo>
                        <a:pt x="1" y="1"/>
                        <a:pt x="0" y="2"/>
                        <a:pt x="2" y="3"/>
                      </a:cubicBezTo>
                      <a:cubicBezTo>
                        <a:pt x="3" y="3"/>
                        <a:pt x="4" y="3"/>
                        <a:pt x="4" y="3"/>
                      </a:cubicBezTo>
                      <a:cubicBezTo>
                        <a:pt x="2" y="3"/>
                        <a:pt x="0" y="1"/>
                        <a:pt x="0" y="0"/>
                      </a:cubicBezTo>
                      <a:moveTo>
                        <a:pt x="0" y="0"/>
                      </a:moveTo>
                      <a:cubicBezTo>
                        <a:pt x="0" y="0"/>
                        <a:pt x="0" y="0"/>
                        <a:pt x="0" y="0"/>
                      </a:cubicBezTo>
                      <a:cubicBezTo>
                        <a:pt x="0" y="0"/>
                        <a:pt x="0" y="0"/>
                        <a:pt x="0"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8" name="Freeform 12059">
                  <a:extLst>
                    <a:ext uri="{FF2B5EF4-FFF2-40B4-BE49-F238E27FC236}">
                      <a16:creationId xmlns:a16="http://schemas.microsoft.com/office/drawing/2014/main" id="{7B125A82-7594-9094-0FC3-49C265EC3FC3}"/>
                    </a:ext>
                  </a:extLst>
                </p:cNvPr>
                <p:cNvSpPr>
                  <a:spLocks noEditPoints="1"/>
                </p:cNvSpPr>
                <p:nvPr/>
              </p:nvSpPr>
              <p:spPr bwMode="auto">
                <a:xfrm>
                  <a:off x="4616" y="2270"/>
                  <a:ext cx="3" cy="3"/>
                </a:xfrm>
                <a:custGeom>
                  <a:avLst/>
                  <a:gdLst>
                    <a:gd name="T0" fmla="*/ 0 w 4"/>
                    <a:gd name="T1" fmla="*/ 1 h 3"/>
                    <a:gd name="T2" fmla="*/ 2 w 4"/>
                    <a:gd name="T3" fmla="*/ 3 h 3"/>
                    <a:gd name="T4" fmla="*/ 2 w 4"/>
                    <a:gd name="T5" fmla="*/ 3 h 3"/>
                    <a:gd name="T6" fmla="*/ 0 w 4"/>
                    <a:gd name="T7" fmla="*/ 1 h 3"/>
                    <a:gd name="T8" fmla="*/ 0 w 4"/>
                    <a:gd name="T9" fmla="*/ 1 h 3"/>
                    <a:gd name="T10" fmla="*/ 0 w 4"/>
                    <a:gd name="T11" fmla="*/ 1 h 3"/>
                    <a:gd name="T12" fmla="*/ 0 w 4"/>
                    <a:gd name="T13" fmla="*/ 1 h 3"/>
                    <a:gd name="T14" fmla="*/ 0 w 4"/>
                    <a:gd name="T15" fmla="*/ 0 h 3"/>
                    <a:gd name="T16" fmla="*/ 0 w 4"/>
                    <a:gd name="T17" fmla="*/ 1 h 3"/>
                    <a:gd name="T18" fmla="*/ 0 w 4"/>
                    <a:gd name="T19" fmla="*/ 0 h 3"/>
                    <a:gd name="T20" fmla="*/ 0 w 4"/>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3">
                      <a:moveTo>
                        <a:pt x="0" y="1"/>
                      </a:moveTo>
                      <a:cubicBezTo>
                        <a:pt x="1" y="2"/>
                        <a:pt x="3" y="3"/>
                        <a:pt x="4" y="3"/>
                      </a:cubicBezTo>
                      <a:cubicBezTo>
                        <a:pt x="4" y="3"/>
                        <a:pt x="4" y="3"/>
                        <a:pt x="4" y="3"/>
                      </a:cubicBezTo>
                      <a:cubicBezTo>
                        <a:pt x="4" y="2"/>
                        <a:pt x="1" y="2"/>
                        <a:pt x="0" y="1"/>
                      </a:cubicBezTo>
                      <a:moveTo>
                        <a:pt x="0" y="1"/>
                      </a:moveTo>
                      <a:cubicBezTo>
                        <a:pt x="0" y="1"/>
                        <a:pt x="0" y="1"/>
                        <a:pt x="0" y="1"/>
                      </a:cubicBezTo>
                      <a:cubicBezTo>
                        <a:pt x="0" y="1"/>
                        <a:pt x="0" y="1"/>
                        <a:pt x="0" y="1"/>
                      </a:cubicBezTo>
                      <a:moveTo>
                        <a:pt x="0" y="0"/>
                      </a:moveTo>
                      <a:cubicBezTo>
                        <a:pt x="0" y="0"/>
                        <a:pt x="0" y="0"/>
                        <a:pt x="0" y="1"/>
                      </a:cubicBezTo>
                      <a:cubicBezTo>
                        <a:pt x="0" y="0"/>
                        <a:pt x="0" y="0"/>
                        <a:pt x="0" y="0"/>
                      </a:cubicBezTo>
                      <a:cubicBezTo>
                        <a:pt x="0" y="0"/>
                        <a:pt x="0" y="0"/>
                        <a:pt x="0" y="0"/>
                      </a:cubicBezTo>
                    </a:path>
                  </a:pathLst>
                </a:custGeom>
                <a:solidFill>
                  <a:srgbClr val="C7B9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79" name="Freeform 12060">
                  <a:extLst>
                    <a:ext uri="{FF2B5EF4-FFF2-40B4-BE49-F238E27FC236}">
                      <a16:creationId xmlns:a16="http://schemas.microsoft.com/office/drawing/2014/main" id="{29F6B383-EB3A-FCDB-4485-9FE0835E0940}"/>
                    </a:ext>
                  </a:extLst>
                </p:cNvPr>
                <p:cNvSpPr>
                  <a:spLocks/>
                </p:cNvSpPr>
                <p:nvPr/>
              </p:nvSpPr>
              <p:spPr bwMode="auto">
                <a:xfrm>
                  <a:off x="4624" y="2145"/>
                  <a:ext cx="36" cy="38"/>
                </a:xfrm>
                <a:custGeom>
                  <a:avLst/>
                  <a:gdLst>
                    <a:gd name="T0" fmla="*/ 16 w 43"/>
                    <a:gd name="T1" fmla="*/ 2 h 46"/>
                    <a:gd name="T2" fmla="*/ 14 w 43"/>
                    <a:gd name="T3" fmla="*/ 2 h 46"/>
                    <a:gd name="T4" fmla="*/ 11 w 43"/>
                    <a:gd name="T5" fmla="*/ 2 h 46"/>
                    <a:gd name="T6" fmla="*/ 8 w 43"/>
                    <a:gd name="T7" fmla="*/ 2 h 46"/>
                    <a:gd name="T8" fmla="*/ 5 w 43"/>
                    <a:gd name="T9" fmla="*/ 4 h 46"/>
                    <a:gd name="T10" fmla="*/ 3 w 43"/>
                    <a:gd name="T11" fmla="*/ 7 h 46"/>
                    <a:gd name="T12" fmla="*/ 3 w 43"/>
                    <a:gd name="T13" fmla="*/ 8 h 46"/>
                    <a:gd name="T14" fmla="*/ 3 w 43"/>
                    <a:gd name="T15" fmla="*/ 11 h 46"/>
                    <a:gd name="T16" fmla="*/ 2 w 43"/>
                    <a:gd name="T17" fmla="*/ 14 h 46"/>
                    <a:gd name="T18" fmla="*/ 3 w 43"/>
                    <a:gd name="T19" fmla="*/ 15 h 46"/>
                    <a:gd name="T20" fmla="*/ 3 w 43"/>
                    <a:gd name="T21" fmla="*/ 17 h 46"/>
                    <a:gd name="T22" fmla="*/ 5 w 43"/>
                    <a:gd name="T23" fmla="*/ 20 h 46"/>
                    <a:gd name="T24" fmla="*/ 6 w 43"/>
                    <a:gd name="T25" fmla="*/ 21 h 46"/>
                    <a:gd name="T26" fmla="*/ 8 w 43"/>
                    <a:gd name="T27" fmla="*/ 21 h 46"/>
                    <a:gd name="T28" fmla="*/ 10 w 43"/>
                    <a:gd name="T29" fmla="*/ 21 h 46"/>
                    <a:gd name="T30" fmla="*/ 12 w 43"/>
                    <a:gd name="T31" fmla="*/ 21 h 46"/>
                    <a:gd name="T32" fmla="*/ 13 w 43"/>
                    <a:gd name="T33" fmla="*/ 18 h 46"/>
                    <a:gd name="T34" fmla="*/ 16 w 43"/>
                    <a:gd name="T35" fmla="*/ 17 h 46"/>
                    <a:gd name="T36" fmla="*/ 18 w 43"/>
                    <a:gd name="T37" fmla="*/ 15 h 46"/>
                    <a:gd name="T38" fmla="*/ 19 w 43"/>
                    <a:gd name="T39" fmla="*/ 12 h 46"/>
                    <a:gd name="T40" fmla="*/ 19 w 43"/>
                    <a:gd name="T41" fmla="*/ 10 h 46"/>
                    <a:gd name="T42" fmla="*/ 19 w 43"/>
                    <a:gd name="T43" fmla="*/ 7 h 46"/>
                    <a:gd name="T44" fmla="*/ 19 w 43"/>
                    <a:gd name="T45" fmla="*/ 5 h 46"/>
                    <a:gd name="T46" fmla="*/ 19 w 43"/>
                    <a:gd name="T47" fmla="*/ 3 h 46"/>
                    <a:gd name="T48" fmla="*/ 16 w 43"/>
                    <a:gd name="T49" fmla="*/ 2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3" h="46">
                      <a:moveTo>
                        <a:pt x="34" y="4"/>
                      </a:moveTo>
                      <a:cubicBezTo>
                        <a:pt x="31" y="4"/>
                        <a:pt x="31" y="0"/>
                        <a:pt x="29" y="2"/>
                      </a:cubicBezTo>
                      <a:cubicBezTo>
                        <a:pt x="27" y="3"/>
                        <a:pt x="25" y="0"/>
                        <a:pt x="23" y="2"/>
                      </a:cubicBezTo>
                      <a:cubicBezTo>
                        <a:pt x="21" y="4"/>
                        <a:pt x="18" y="2"/>
                        <a:pt x="17" y="4"/>
                      </a:cubicBezTo>
                      <a:cubicBezTo>
                        <a:pt x="16" y="6"/>
                        <a:pt x="11" y="6"/>
                        <a:pt x="10" y="9"/>
                      </a:cubicBezTo>
                      <a:cubicBezTo>
                        <a:pt x="10" y="11"/>
                        <a:pt x="6" y="11"/>
                        <a:pt x="7" y="14"/>
                      </a:cubicBezTo>
                      <a:cubicBezTo>
                        <a:pt x="7" y="15"/>
                        <a:pt x="4" y="16"/>
                        <a:pt x="4" y="18"/>
                      </a:cubicBezTo>
                      <a:cubicBezTo>
                        <a:pt x="5" y="19"/>
                        <a:pt x="1" y="22"/>
                        <a:pt x="3" y="23"/>
                      </a:cubicBezTo>
                      <a:cubicBezTo>
                        <a:pt x="4" y="23"/>
                        <a:pt x="0" y="28"/>
                        <a:pt x="2" y="29"/>
                      </a:cubicBezTo>
                      <a:cubicBezTo>
                        <a:pt x="3" y="29"/>
                        <a:pt x="1" y="33"/>
                        <a:pt x="3" y="33"/>
                      </a:cubicBezTo>
                      <a:cubicBezTo>
                        <a:pt x="5" y="34"/>
                        <a:pt x="3" y="39"/>
                        <a:pt x="6" y="39"/>
                      </a:cubicBezTo>
                      <a:cubicBezTo>
                        <a:pt x="7" y="39"/>
                        <a:pt x="6" y="44"/>
                        <a:pt x="9" y="42"/>
                      </a:cubicBezTo>
                      <a:cubicBezTo>
                        <a:pt x="10" y="41"/>
                        <a:pt x="10" y="45"/>
                        <a:pt x="12" y="43"/>
                      </a:cubicBezTo>
                      <a:cubicBezTo>
                        <a:pt x="13" y="43"/>
                        <a:pt x="13" y="46"/>
                        <a:pt x="15" y="44"/>
                      </a:cubicBezTo>
                      <a:cubicBezTo>
                        <a:pt x="16" y="43"/>
                        <a:pt x="18" y="46"/>
                        <a:pt x="20" y="44"/>
                      </a:cubicBezTo>
                      <a:cubicBezTo>
                        <a:pt x="21" y="43"/>
                        <a:pt x="22" y="45"/>
                        <a:pt x="24" y="43"/>
                      </a:cubicBezTo>
                      <a:cubicBezTo>
                        <a:pt x="25" y="41"/>
                        <a:pt x="27" y="43"/>
                        <a:pt x="28" y="40"/>
                      </a:cubicBezTo>
                      <a:cubicBezTo>
                        <a:pt x="29" y="39"/>
                        <a:pt x="32" y="39"/>
                        <a:pt x="33" y="37"/>
                      </a:cubicBezTo>
                      <a:cubicBezTo>
                        <a:pt x="34" y="35"/>
                        <a:pt x="36" y="35"/>
                        <a:pt x="36" y="33"/>
                      </a:cubicBezTo>
                      <a:cubicBezTo>
                        <a:pt x="36" y="30"/>
                        <a:pt x="40" y="29"/>
                        <a:pt x="39" y="27"/>
                      </a:cubicBezTo>
                      <a:cubicBezTo>
                        <a:pt x="39" y="25"/>
                        <a:pt x="41" y="23"/>
                        <a:pt x="41" y="22"/>
                      </a:cubicBezTo>
                      <a:cubicBezTo>
                        <a:pt x="40" y="20"/>
                        <a:pt x="43" y="18"/>
                        <a:pt x="41" y="16"/>
                      </a:cubicBezTo>
                      <a:cubicBezTo>
                        <a:pt x="40" y="15"/>
                        <a:pt x="41" y="12"/>
                        <a:pt x="40" y="11"/>
                      </a:cubicBezTo>
                      <a:cubicBezTo>
                        <a:pt x="38" y="10"/>
                        <a:pt x="39" y="7"/>
                        <a:pt x="38" y="7"/>
                      </a:cubicBezTo>
                      <a:cubicBezTo>
                        <a:pt x="35" y="7"/>
                        <a:pt x="36" y="3"/>
                        <a:pt x="3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0" name="Freeform 12061">
                  <a:extLst>
                    <a:ext uri="{FF2B5EF4-FFF2-40B4-BE49-F238E27FC236}">
                      <a16:creationId xmlns:a16="http://schemas.microsoft.com/office/drawing/2014/main" id="{08637285-3CFF-51B0-B869-A1F1709EF865}"/>
                    </a:ext>
                  </a:extLst>
                </p:cNvPr>
                <p:cNvSpPr>
                  <a:spLocks/>
                </p:cNvSpPr>
                <p:nvPr/>
              </p:nvSpPr>
              <p:spPr bwMode="auto">
                <a:xfrm>
                  <a:off x="4624" y="2158"/>
                  <a:ext cx="36" cy="25"/>
                </a:xfrm>
                <a:custGeom>
                  <a:avLst/>
                  <a:gdLst>
                    <a:gd name="T0" fmla="*/ 3 w 43"/>
                    <a:gd name="T1" fmla="*/ 2 h 31"/>
                    <a:gd name="T2" fmla="*/ 4 w 43"/>
                    <a:gd name="T3" fmla="*/ 4 h 31"/>
                    <a:gd name="T4" fmla="*/ 6 w 43"/>
                    <a:gd name="T5" fmla="*/ 5 h 31"/>
                    <a:gd name="T6" fmla="*/ 7 w 43"/>
                    <a:gd name="T7" fmla="*/ 6 h 31"/>
                    <a:gd name="T8" fmla="*/ 8 w 43"/>
                    <a:gd name="T9" fmla="*/ 6 h 31"/>
                    <a:gd name="T10" fmla="*/ 11 w 43"/>
                    <a:gd name="T11" fmla="*/ 6 h 31"/>
                    <a:gd name="T12" fmla="*/ 13 w 43"/>
                    <a:gd name="T13" fmla="*/ 6 h 31"/>
                    <a:gd name="T14" fmla="*/ 15 w 43"/>
                    <a:gd name="T15" fmla="*/ 5 h 31"/>
                    <a:gd name="T16" fmla="*/ 17 w 43"/>
                    <a:gd name="T17" fmla="*/ 3 h 31"/>
                    <a:gd name="T18" fmla="*/ 19 w 43"/>
                    <a:gd name="T19" fmla="*/ 2 h 31"/>
                    <a:gd name="T20" fmla="*/ 19 w 43"/>
                    <a:gd name="T21" fmla="*/ 0 h 31"/>
                    <a:gd name="T22" fmla="*/ 19 w 43"/>
                    <a:gd name="T23" fmla="*/ 1 h 31"/>
                    <a:gd name="T24" fmla="*/ 19 w 43"/>
                    <a:gd name="T25" fmla="*/ 3 h 31"/>
                    <a:gd name="T26" fmla="*/ 19 w 43"/>
                    <a:gd name="T27" fmla="*/ 5 h 31"/>
                    <a:gd name="T28" fmla="*/ 18 w 43"/>
                    <a:gd name="T29" fmla="*/ 8 h 31"/>
                    <a:gd name="T30" fmla="*/ 16 w 43"/>
                    <a:gd name="T31" fmla="*/ 10 h 31"/>
                    <a:gd name="T32" fmla="*/ 13 w 43"/>
                    <a:gd name="T33" fmla="*/ 10 h 31"/>
                    <a:gd name="T34" fmla="*/ 12 w 43"/>
                    <a:gd name="T35" fmla="*/ 12 h 31"/>
                    <a:gd name="T36" fmla="*/ 10 w 43"/>
                    <a:gd name="T37" fmla="*/ 12 h 31"/>
                    <a:gd name="T38" fmla="*/ 8 w 43"/>
                    <a:gd name="T39" fmla="*/ 12 h 31"/>
                    <a:gd name="T40" fmla="*/ 6 w 43"/>
                    <a:gd name="T41" fmla="*/ 12 h 31"/>
                    <a:gd name="T42" fmla="*/ 5 w 43"/>
                    <a:gd name="T43" fmla="*/ 12 h 31"/>
                    <a:gd name="T44" fmla="*/ 3 w 43"/>
                    <a:gd name="T45" fmla="*/ 10 h 31"/>
                    <a:gd name="T46" fmla="*/ 3 w 43"/>
                    <a:gd name="T47" fmla="*/ 8 h 31"/>
                    <a:gd name="T48" fmla="*/ 2 w 43"/>
                    <a:gd name="T49" fmla="*/ 6 h 31"/>
                    <a:gd name="T50" fmla="*/ 3 w 43"/>
                    <a:gd name="T51" fmla="*/ 3 h 31"/>
                    <a:gd name="T52" fmla="*/ 3 w 43"/>
                    <a:gd name="T53" fmla="*/ 2 h 31"/>
                    <a:gd name="T54" fmla="*/ 3 w 43"/>
                    <a:gd name="T55" fmla="*/ 2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3" h="31">
                      <a:moveTo>
                        <a:pt x="5" y="4"/>
                      </a:moveTo>
                      <a:cubicBezTo>
                        <a:pt x="7" y="5"/>
                        <a:pt x="5" y="10"/>
                        <a:pt x="8" y="10"/>
                      </a:cubicBezTo>
                      <a:cubicBezTo>
                        <a:pt x="9" y="10"/>
                        <a:pt x="9" y="14"/>
                        <a:pt x="11" y="13"/>
                      </a:cubicBezTo>
                      <a:cubicBezTo>
                        <a:pt x="12" y="12"/>
                        <a:pt x="12" y="15"/>
                        <a:pt x="14" y="14"/>
                      </a:cubicBezTo>
                      <a:cubicBezTo>
                        <a:pt x="15" y="13"/>
                        <a:pt x="16" y="16"/>
                        <a:pt x="17" y="15"/>
                      </a:cubicBezTo>
                      <a:cubicBezTo>
                        <a:pt x="19" y="14"/>
                        <a:pt x="20" y="16"/>
                        <a:pt x="22" y="15"/>
                      </a:cubicBezTo>
                      <a:cubicBezTo>
                        <a:pt x="23" y="14"/>
                        <a:pt x="24" y="16"/>
                        <a:pt x="26" y="14"/>
                      </a:cubicBezTo>
                      <a:cubicBezTo>
                        <a:pt x="27" y="12"/>
                        <a:pt x="30" y="14"/>
                        <a:pt x="31" y="11"/>
                      </a:cubicBezTo>
                      <a:cubicBezTo>
                        <a:pt x="31" y="9"/>
                        <a:pt x="34" y="10"/>
                        <a:pt x="35" y="8"/>
                      </a:cubicBezTo>
                      <a:cubicBezTo>
                        <a:pt x="36" y="6"/>
                        <a:pt x="38" y="5"/>
                        <a:pt x="38" y="4"/>
                      </a:cubicBezTo>
                      <a:cubicBezTo>
                        <a:pt x="38" y="2"/>
                        <a:pt x="40" y="1"/>
                        <a:pt x="41" y="0"/>
                      </a:cubicBezTo>
                      <a:cubicBezTo>
                        <a:pt x="41" y="0"/>
                        <a:pt x="41" y="1"/>
                        <a:pt x="41" y="1"/>
                      </a:cubicBezTo>
                      <a:cubicBezTo>
                        <a:pt x="43" y="3"/>
                        <a:pt x="40" y="5"/>
                        <a:pt x="41" y="7"/>
                      </a:cubicBezTo>
                      <a:cubicBezTo>
                        <a:pt x="41" y="8"/>
                        <a:pt x="39" y="10"/>
                        <a:pt x="39" y="12"/>
                      </a:cubicBezTo>
                      <a:cubicBezTo>
                        <a:pt x="40" y="14"/>
                        <a:pt x="36" y="15"/>
                        <a:pt x="36" y="18"/>
                      </a:cubicBezTo>
                      <a:cubicBezTo>
                        <a:pt x="36" y="20"/>
                        <a:pt x="34" y="20"/>
                        <a:pt x="33" y="22"/>
                      </a:cubicBezTo>
                      <a:cubicBezTo>
                        <a:pt x="32" y="24"/>
                        <a:pt x="29" y="24"/>
                        <a:pt x="28" y="25"/>
                      </a:cubicBezTo>
                      <a:cubicBezTo>
                        <a:pt x="27" y="28"/>
                        <a:pt x="25" y="26"/>
                        <a:pt x="24" y="28"/>
                      </a:cubicBezTo>
                      <a:cubicBezTo>
                        <a:pt x="22" y="30"/>
                        <a:pt x="21" y="28"/>
                        <a:pt x="20" y="29"/>
                      </a:cubicBezTo>
                      <a:cubicBezTo>
                        <a:pt x="18" y="31"/>
                        <a:pt x="16" y="28"/>
                        <a:pt x="15" y="29"/>
                      </a:cubicBezTo>
                      <a:cubicBezTo>
                        <a:pt x="13" y="31"/>
                        <a:pt x="13" y="28"/>
                        <a:pt x="12" y="28"/>
                      </a:cubicBezTo>
                      <a:cubicBezTo>
                        <a:pt x="10" y="30"/>
                        <a:pt x="10" y="26"/>
                        <a:pt x="9" y="27"/>
                      </a:cubicBezTo>
                      <a:cubicBezTo>
                        <a:pt x="6" y="29"/>
                        <a:pt x="7" y="24"/>
                        <a:pt x="6" y="24"/>
                      </a:cubicBezTo>
                      <a:cubicBezTo>
                        <a:pt x="3" y="24"/>
                        <a:pt x="5" y="19"/>
                        <a:pt x="3" y="18"/>
                      </a:cubicBezTo>
                      <a:cubicBezTo>
                        <a:pt x="1" y="18"/>
                        <a:pt x="3" y="14"/>
                        <a:pt x="2" y="14"/>
                      </a:cubicBezTo>
                      <a:cubicBezTo>
                        <a:pt x="0" y="13"/>
                        <a:pt x="4" y="8"/>
                        <a:pt x="3" y="8"/>
                      </a:cubicBezTo>
                      <a:cubicBezTo>
                        <a:pt x="2" y="7"/>
                        <a:pt x="4" y="5"/>
                        <a:pt x="4" y="4"/>
                      </a:cubicBezTo>
                      <a:cubicBezTo>
                        <a:pt x="4" y="4"/>
                        <a:pt x="5" y="4"/>
                        <a:pt x="5" y="4"/>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1" name="Freeform 12062">
                  <a:extLst>
                    <a:ext uri="{FF2B5EF4-FFF2-40B4-BE49-F238E27FC236}">
                      <a16:creationId xmlns:a16="http://schemas.microsoft.com/office/drawing/2014/main" id="{55FE3871-424A-CE17-DF1F-237CE8CA6FD5}"/>
                    </a:ext>
                  </a:extLst>
                </p:cNvPr>
                <p:cNvSpPr>
                  <a:spLocks/>
                </p:cNvSpPr>
                <p:nvPr/>
              </p:nvSpPr>
              <p:spPr bwMode="auto">
                <a:xfrm>
                  <a:off x="4624" y="2161"/>
                  <a:ext cx="28" cy="22"/>
                </a:xfrm>
                <a:custGeom>
                  <a:avLst/>
                  <a:gdLst>
                    <a:gd name="T0" fmla="*/ 2 w 34"/>
                    <a:gd name="T1" fmla="*/ 0 h 27"/>
                    <a:gd name="T2" fmla="*/ 2 w 34"/>
                    <a:gd name="T3" fmla="*/ 2 h 27"/>
                    <a:gd name="T4" fmla="*/ 2 w 34"/>
                    <a:gd name="T5" fmla="*/ 5 h 27"/>
                    <a:gd name="T6" fmla="*/ 2 w 34"/>
                    <a:gd name="T7" fmla="*/ 6 h 27"/>
                    <a:gd name="T8" fmla="*/ 2 w 34"/>
                    <a:gd name="T9" fmla="*/ 9 h 27"/>
                    <a:gd name="T10" fmla="*/ 4 w 34"/>
                    <a:gd name="T11" fmla="*/ 10 h 27"/>
                    <a:gd name="T12" fmla="*/ 6 w 34"/>
                    <a:gd name="T13" fmla="*/ 11 h 27"/>
                    <a:gd name="T14" fmla="*/ 7 w 34"/>
                    <a:gd name="T15" fmla="*/ 11 h 27"/>
                    <a:gd name="T16" fmla="*/ 9 w 34"/>
                    <a:gd name="T17" fmla="*/ 11 h 27"/>
                    <a:gd name="T18" fmla="*/ 11 w 34"/>
                    <a:gd name="T19" fmla="*/ 11 h 27"/>
                    <a:gd name="T20" fmla="*/ 13 w 34"/>
                    <a:gd name="T21" fmla="*/ 9 h 27"/>
                    <a:gd name="T22" fmla="*/ 15 w 34"/>
                    <a:gd name="T23" fmla="*/ 8 h 27"/>
                    <a:gd name="T24" fmla="*/ 16 w 34"/>
                    <a:gd name="T25" fmla="*/ 7 h 27"/>
                    <a:gd name="T26" fmla="*/ 14 w 34"/>
                    <a:gd name="T27" fmla="*/ 8 h 27"/>
                    <a:gd name="T28" fmla="*/ 12 w 34"/>
                    <a:gd name="T29" fmla="*/ 9 h 27"/>
                    <a:gd name="T30" fmla="*/ 10 w 34"/>
                    <a:gd name="T31" fmla="*/ 10 h 27"/>
                    <a:gd name="T32" fmla="*/ 8 w 34"/>
                    <a:gd name="T33" fmla="*/ 10 h 27"/>
                    <a:gd name="T34" fmla="*/ 7 w 34"/>
                    <a:gd name="T35" fmla="*/ 9 h 27"/>
                    <a:gd name="T36" fmla="*/ 6 w 34"/>
                    <a:gd name="T37" fmla="*/ 9 h 27"/>
                    <a:gd name="T38" fmla="*/ 4 w 34"/>
                    <a:gd name="T39" fmla="*/ 7 h 27"/>
                    <a:gd name="T40" fmla="*/ 2 w 34"/>
                    <a:gd name="T41" fmla="*/ 6 h 27"/>
                    <a:gd name="T42" fmla="*/ 2 w 34"/>
                    <a:gd name="T43" fmla="*/ 3 h 27"/>
                    <a:gd name="T44" fmla="*/ 2 w 34"/>
                    <a:gd name="T45" fmla="*/ 2 h 27"/>
                    <a:gd name="T46" fmla="*/ 2 w 34"/>
                    <a:gd name="T47" fmla="*/ 0 h 27"/>
                    <a:gd name="T48" fmla="*/ 2 w 34"/>
                    <a:gd name="T49" fmla="*/ 0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27">
                      <a:moveTo>
                        <a:pt x="4" y="0"/>
                      </a:moveTo>
                      <a:cubicBezTo>
                        <a:pt x="4" y="1"/>
                        <a:pt x="2" y="3"/>
                        <a:pt x="3" y="4"/>
                      </a:cubicBezTo>
                      <a:cubicBezTo>
                        <a:pt x="4" y="4"/>
                        <a:pt x="0" y="9"/>
                        <a:pt x="2" y="10"/>
                      </a:cubicBezTo>
                      <a:cubicBezTo>
                        <a:pt x="3" y="10"/>
                        <a:pt x="1" y="14"/>
                        <a:pt x="3" y="14"/>
                      </a:cubicBezTo>
                      <a:cubicBezTo>
                        <a:pt x="5" y="15"/>
                        <a:pt x="3" y="20"/>
                        <a:pt x="6" y="20"/>
                      </a:cubicBezTo>
                      <a:cubicBezTo>
                        <a:pt x="7" y="20"/>
                        <a:pt x="6" y="25"/>
                        <a:pt x="9" y="23"/>
                      </a:cubicBezTo>
                      <a:cubicBezTo>
                        <a:pt x="10" y="22"/>
                        <a:pt x="10" y="26"/>
                        <a:pt x="12" y="24"/>
                      </a:cubicBezTo>
                      <a:cubicBezTo>
                        <a:pt x="13" y="24"/>
                        <a:pt x="13" y="27"/>
                        <a:pt x="15" y="25"/>
                      </a:cubicBezTo>
                      <a:cubicBezTo>
                        <a:pt x="16" y="24"/>
                        <a:pt x="18" y="27"/>
                        <a:pt x="20" y="25"/>
                      </a:cubicBezTo>
                      <a:cubicBezTo>
                        <a:pt x="21" y="24"/>
                        <a:pt x="22" y="26"/>
                        <a:pt x="24" y="24"/>
                      </a:cubicBezTo>
                      <a:cubicBezTo>
                        <a:pt x="25" y="22"/>
                        <a:pt x="27" y="24"/>
                        <a:pt x="28" y="21"/>
                      </a:cubicBezTo>
                      <a:cubicBezTo>
                        <a:pt x="29" y="20"/>
                        <a:pt x="32" y="20"/>
                        <a:pt x="33" y="18"/>
                      </a:cubicBezTo>
                      <a:cubicBezTo>
                        <a:pt x="33" y="17"/>
                        <a:pt x="34" y="17"/>
                        <a:pt x="34" y="16"/>
                      </a:cubicBezTo>
                      <a:cubicBezTo>
                        <a:pt x="33" y="17"/>
                        <a:pt x="32" y="17"/>
                        <a:pt x="31" y="18"/>
                      </a:cubicBezTo>
                      <a:cubicBezTo>
                        <a:pt x="30" y="21"/>
                        <a:pt x="28" y="19"/>
                        <a:pt x="27" y="21"/>
                      </a:cubicBezTo>
                      <a:cubicBezTo>
                        <a:pt x="25" y="23"/>
                        <a:pt x="24" y="21"/>
                        <a:pt x="22" y="22"/>
                      </a:cubicBezTo>
                      <a:cubicBezTo>
                        <a:pt x="21" y="24"/>
                        <a:pt x="19" y="21"/>
                        <a:pt x="18" y="22"/>
                      </a:cubicBezTo>
                      <a:cubicBezTo>
                        <a:pt x="16" y="24"/>
                        <a:pt x="16" y="21"/>
                        <a:pt x="15" y="21"/>
                      </a:cubicBezTo>
                      <a:cubicBezTo>
                        <a:pt x="13" y="23"/>
                        <a:pt x="13" y="19"/>
                        <a:pt x="12" y="20"/>
                      </a:cubicBezTo>
                      <a:cubicBezTo>
                        <a:pt x="9" y="22"/>
                        <a:pt x="10" y="17"/>
                        <a:pt x="9" y="17"/>
                      </a:cubicBezTo>
                      <a:cubicBezTo>
                        <a:pt x="6" y="17"/>
                        <a:pt x="8" y="12"/>
                        <a:pt x="6" y="12"/>
                      </a:cubicBezTo>
                      <a:cubicBezTo>
                        <a:pt x="4" y="11"/>
                        <a:pt x="6" y="7"/>
                        <a:pt x="5" y="7"/>
                      </a:cubicBezTo>
                      <a:cubicBezTo>
                        <a:pt x="4" y="6"/>
                        <a:pt x="6" y="3"/>
                        <a:pt x="6" y="2"/>
                      </a:cubicBezTo>
                      <a:cubicBezTo>
                        <a:pt x="6" y="1"/>
                        <a:pt x="6" y="1"/>
                        <a:pt x="5" y="0"/>
                      </a:cubicBezTo>
                      <a:cubicBezTo>
                        <a:pt x="5" y="0"/>
                        <a:pt x="4" y="0"/>
                        <a:pt x="4" y="0"/>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2" name="Freeform 12063">
                  <a:extLst>
                    <a:ext uri="{FF2B5EF4-FFF2-40B4-BE49-F238E27FC236}">
                      <a16:creationId xmlns:a16="http://schemas.microsoft.com/office/drawing/2014/main" id="{F0E7CC84-76F1-784A-C69E-E305BD47D79C}"/>
                    </a:ext>
                  </a:extLst>
                </p:cNvPr>
                <p:cNvSpPr>
                  <a:spLocks/>
                </p:cNvSpPr>
                <p:nvPr/>
              </p:nvSpPr>
              <p:spPr bwMode="auto">
                <a:xfrm>
                  <a:off x="4650" y="2161"/>
                  <a:ext cx="2" cy="3"/>
                </a:xfrm>
                <a:custGeom>
                  <a:avLst/>
                  <a:gdLst>
                    <a:gd name="T0" fmla="*/ 1 w 3"/>
                    <a:gd name="T1" fmla="*/ 1 h 3"/>
                    <a:gd name="T2" fmla="*/ 1 w 3"/>
                    <a:gd name="T3" fmla="*/ 3 h 3"/>
                    <a:gd name="T4" fmla="*/ 0 w 3"/>
                    <a:gd name="T5" fmla="*/ 2 h 3"/>
                    <a:gd name="T6" fmla="*/ 1 w 3"/>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1"/>
                      </a:moveTo>
                      <a:cubicBezTo>
                        <a:pt x="2" y="0"/>
                        <a:pt x="1" y="2"/>
                        <a:pt x="1" y="3"/>
                      </a:cubicBezTo>
                      <a:cubicBezTo>
                        <a:pt x="0" y="3"/>
                        <a:pt x="0" y="2"/>
                        <a:pt x="0" y="2"/>
                      </a:cubicBezTo>
                      <a:cubicBezTo>
                        <a:pt x="1" y="1"/>
                        <a:pt x="2" y="1"/>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3" name="Freeform 12064">
                  <a:extLst>
                    <a:ext uri="{FF2B5EF4-FFF2-40B4-BE49-F238E27FC236}">
                      <a16:creationId xmlns:a16="http://schemas.microsoft.com/office/drawing/2014/main" id="{037CAB84-C66C-A3CC-2481-68B1FAF695C1}"/>
                    </a:ext>
                  </a:extLst>
                </p:cNvPr>
                <p:cNvSpPr>
                  <a:spLocks/>
                </p:cNvSpPr>
                <p:nvPr/>
              </p:nvSpPr>
              <p:spPr bwMode="auto">
                <a:xfrm>
                  <a:off x="4651" y="2157"/>
                  <a:ext cx="2" cy="2"/>
                </a:xfrm>
                <a:custGeom>
                  <a:avLst/>
                  <a:gdLst>
                    <a:gd name="T0" fmla="*/ 1 w 3"/>
                    <a:gd name="T1" fmla="*/ 0 h 2"/>
                    <a:gd name="T2" fmla="*/ 0 w 3"/>
                    <a:gd name="T3" fmla="*/ 1 h 2"/>
                    <a:gd name="T4" fmla="*/ 1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3" y="0"/>
                      </a:moveTo>
                      <a:cubicBezTo>
                        <a:pt x="3" y="2"/>
                        <a:pt x="0" y="2"/>
                        <a:pt x="0" y="1"/>
                      </a:cubicBezTo>
                      <a:cubicBezTo>
                        <a:pt x="0" y="1"/>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4" name="Freeform 12065">
                  <a:extLst>
                    <a:ext uri="{FF2B5EF4-FFF2-40B4-BE49-F238E27FC236}">
                      <a16:creationId xmlns:a16="http://schemas.microsoft.com/office/drawing/2014/main" id="{91DD04A1-C67B-7850-0635-E272A0B54EFF}"/>
                    </a:ext>
                  </a:extLst>
                </p:cNvPr>
                <p:cNvSpPr>
                  <a:spLocks/>
                </p:cNvSpPr>
                <p:nvPr/>
              </p:nvSpPr>
              <p:spPr bwMode="auto">
                <a:xfrm>
                  <a:off x="4644" y="2160"/>
                  <a:ext cx="3" cy="2"/>
                </a:xfrm>
                <a:custGeom>
                  <a:avLst/>
                  <a:gdLst>
                    <a:gd name="T0" fmla="*/ 2 w 4"/>
                    <a:gd name="T1" fmla="*/ 2 h 2"/>
                    <a:gd name="T2" fmla="*/ 2 w 4"/>
                    <a:gd name="T3" fmla="*/ 0 h 2"/>
                    <a:gd name="T4" fmla="*/ 0 w 4"/>
                    <a:gd name="T5" fmla="*/ 2 h 2"/>
                    <a:gd name="T6" fmla="*/ 2 w 4"/>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4" y="2"/>
                      </a:moveTo>
                      <a:cubicBezTo>
                        <a:pt x="4" y="1"/>
                        <a:pt x="3" y="0"/>
                        <a:pt x="3" y="0"/>
                      </a:cubicBezTo>
                      <a:cubicBezTo>
                        <a:pt x="2" y="0"/>
                        <a:pt x="0" y="1"/>
                        <a:pt x="0" y="2"/>
                      </a:cubicBezTo>
                      <a:cubicBezTo>
                        <a:pt x="1" y="2"/>
                        <a:pt x="3" y="0"/>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5" name="Freeform 12066">
                  <a:extLst>
                    <a:ext uri="{FF2B5EF4-FFF2-40B4-BE49-F238E27FC236}">
                      <a16:creationId xmlns:a16="http://schemas.microsoft.com/office/drawing/2014/main" id="{9AEA5018-D1D9-278D-698C-EDBDEEDE5725}"/>
                    </a:ext>
                  </a:extLst>
                </p:cNvPr>
                <p:cNvSpPr>
                  <a:spLocks/>
                </p:cNvSpPr>
                <p:nvPr/>
              </p:nvSpPr>
              <p:spPr bwMode="auto">
                <a:xfrm>
                  <a:off x="4644" y="2152"/>
                  <a:ext cx="4" cy="4"/>
                </a:xfrm>
                <a:custGeom>
                  <a:avLst/>
                  <a:gdLst>
                    <a:gd name="T0" fmla="*/ 2 w 5"/>
                    <a:gd name="T1" fmla="*/ 1 h 5"/>
                    <a:gd name="T2" fmla="*/ 2 w 5"/>
                    <a:gd name="T3" fmla="*/ 2 h 5"/>
                    <a:gd name="T4" fmla="*/ 1 w 5"/>
                    <a:gd name="T5" fmla="*/ 2 h 5"/>
                    <a:gd name="T6" fmla="*/ 2 w 5"/>
                    <a:gd name="T7" fmla="*/ 2 h 5"/>
                    <a:gd name="T8" fmla="*/ 2 w 5"/>
                    <a:gd name="T9" fmla="*/ 1 h 5"/>
                    <a:gd name="T10" fmla="*/ 2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1"/>
                      </a:moveTo>
                      <a:cubicBezTo>
                        <a:pt x="5" y="1"/>
                        <a:pt x="5" y="2"/>
                        <a:pt x="4" y="3"/>
                      </a:cubicBezTo>
                      <a:cubicBezTo>
                        <a:pt x="4" y="3"/>
                        <a:pt x="0" y="5"/>
                        <a:pt x="1" y="4"/>
                      </a:cubicBezTo>
                      <a:cubicBezTo>
                        <a:pt x="1" y="3"/>
                        <a:pt x="2" y="3"/>
                        <a:pt x="2" y="3"/>
                      </a:cubicBezTo>
                      <a:cubicBezTo>
                        <a:pt x="3" y="3"/>
                        <a:pt x="5" y="1"/>
                        <a:pt x="5" y="1"/>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6" name="Freeform 12067">
                  <a:extLst>
                    <a:ext uri="{FF2B5EF4-FFF2-40B4-BE49-F238E27FC236}">
                      <a16:creationId xmlns:a16="http://schemas.microsoft.com/office/drawing/2014/main" id="{B8280A5A-D200-98B6-AE66-38A89199D508}"/>
                    </a:ext>
                  </a:extLst>
                </p:cNvPr>
                <p:cNvSpPr>
                  <a:spLocks/>
                </p:cNvSpPr>
                <p:nvPr/>
              </p:nvSpPr>
              <p:spPr bwMode="auto">
                <a:xfrm>
                  <a:off x="4651" y="2152"/>
                  <a:ext cx="3" cy="3"/>
                </a:xfrm>
                <a:custGeom>
                  <a:avLst/>
                  <a:gdLst>
                    <a:gd name="T0" fmla="*/ 2 w 4"/>
                    <a:gd name="T1" fmla="*/ 2 h 3"/>
                    <a:gd name="T2" fmla="*/ 0 w 4"/>
                    <a:gd name="T3" fmla="*/ 2 h 3"/>
                    <a:gd name="T4" fmla="*/ 2 w 4"/>
                    <a:gd name="T5" fmla="*/ 3 h 3"/>
                    <a:gd name="T6" fmla="*/ 0 60000 65536"/>
                    <a:gd name="T7" fmla="*/ 0 60000 65536"/>
                    <a:gd name="T8" fmla="*/ 0 60000 65536"/>
                  </a:gdLst>
                  <a:ahLst/>
                  <a:cxnLst>
                    <a:cxn ang="T6">
                      <a:pos x="T0" y="T1"/>
                    </a:cxn>
                    <a:cxn ang="T7">
                      <a:pos x="T2" y="T3"/>
                    </a:cxn>
                    <a:cxn ang="T8">
                      <a:pos x="T4" y="T5"/>
                    </a:cxn>
                  </a:cxnLst>
                  <a:rect l="0" t="0" r="r" b="b"/>
                  <a:pathLst>
                    <a:path w="4" h="3">
                      <a:moveTo>
                        <a:pt x="3" y="2"/>
                      </a:moveTo>
                      <a:cubicBezTo>
                        <a:pt x="4" y="1"/>
                        <a:pt x="1" y="0"/>
                        <a:pt x="0" y="2"/>
                      </a:cubicBezTo>
                      <a:cubicBezTo>
                        <a:pt x="0" y="2"/>
                        <a:pt x="3" y="1"/>
                        <a:pt x="3"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7" name="Freeform 12068">
                  <a:extLst>
                    <a:ext uri="{FF2B5EF4-FFF2-40B4-BE49-F238E27FC236}">
                      <a16:creationId xmlns:a16="http://schemas.microsoft.com/office/drawing/2014/main" id="{92E8F85C-E0EE-3E99-9DB2-3D843B3DBDEA}"/>
                    </a:ext>
                  </a:extLst>
                </p:cNvPr>
                <p:cNvSpPr>
                  <a:spLocks/>
                </p:cNvSpPr>
                <p:nvPr/>
              </p:nvSpPr>
              <p:spPr bwMode="auto">
                <a:xfrm>
                  <a:off x="4638" y="2166"/>
                  <a:ext cx="4" cy="3"/>
                </a:xfrm>
                <a:custGeom>
                  <a:avLst/>
                  <a:gdLst>
                    <a:gd name="T0" fmla="*/ 1 w 6"/>
                    <a:gd name="T1" fmla="*/ 0 h 4"/>
                    <a:gd name="T2" fmla="*/ 1 w 6"/>
                    <a:gd name="T3" fmla="*/ 1 h 4"/>
                    <a:gd name="T4" fmla="*/ 1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5" y="0"/>
                      </a:moveTo>
                      <a:cubicBezTo>
                        <a:pt x="6" y="1"/>
                        <a:pt x="0" y="4"/>
                        <a:pt x="1" y="1"/>
                      </a:cubicBezTo>
                      <a:cubicBezTo>
                        <a:pt x="2" y="1"/>
                        <a:pt x="4" y="2"/>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8" name="Freeform 12069">
                  <a:extLst>
                    <a:ext uri="{FF2B5EF4-FFF2-40B4-BE49-F238E27FC236}">
                      <a16:creationId xmlns:a16="http://schemas.microsoft.com/office/drawing/2014/main" id="{413184CC-9C68-48FC-AF80-B5158805B298}"/>
                    </a:ext>
                  </a:extLst>
                </p:cNvPr>
                <p:cNvSpPr>
                  <a:spLocks/>
                </p:cNvSpPr>
                <p:nvPr/>
              </p:nvSpPr>
              <p:spPr bwMode="auto">
                <a:xfrm>
                  <a:off x="4638" y="2158"/>
                  <a:ext cx="3" cy="4"/>
                </a:xfrm>
                <a:custGeom>
                  <a:avLst/>
                  <a:gdLst>
                    <a:gd name="T0" fmla="*/ 2 w 4"/>
                    <a:gd name="T1" fmla="*/ 2 h 5"/>
                    <a:gd name="T2" fmla="*/ 0 w 4"/>
                    <a:gd name="T3" fmla="*/ 2 h 5"/>
                    <a:gd name="T4" fmla="*/ 2 w 4"/>
                    <a:gd name="T5" fmla="*/ 2 h 5"/>
                    <a:gd name="T6" fmla="*/ 2 w 4"/>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4" y="3"/>
                      </a:moveTo>
                      <a:cubicBezTo>
                        <a:pt x="4" y="0"/>
                        <a:pt x="1" y="3"/>
                        <a:pt x="0" y="5"/>
                      </a:cubicBezTo>
                      <a:cubicBezTo>
                        <a:pt x="1" y="4"/>
                        <a:pt x="1" y="4"/>
                        <a:pt x="2" y="3"/>
                      </a:cubicBezTo>
                      <a:cubicBezTo>
                        <a:pt x="2" y="3"/>
                        <a:pt x="3" y="3"/>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89" name="Freeform 12070">
                  <a:extLst>
                    <a:ext uri="{FF2B5EF4-FFF2-40B4-BE49-F238E27FC236}">
                      <a16:creationId xmlns:a16="http://schemas.microsoft.com/office/drawing/2014/main" id="{AC7C9DD5-626D-1DAA-CAFB-EDACA2308FB0}"/>
                    </a:ext>
                  </a:extLst>
                </p:cNvPr>
                <p:cNvSpPr>
                  <a:spLocks/>
                </p:cNvSpPr>
                <p:nvPr/>
              </p:nvSpPr>
              <p:spPr bwMode="auto">
                <a:xfrm>
                  <a:off x="4638" y="2151"/>
                  <a:ext cx="4" cy="3"/>
                </a:xfrm>
                <a:custGeom>
                  <a:avLst/>
                  <a:gdLst>
                    <a:gd name="T0" fmla="*/ 2 w 5"/>
                    <a:gd name="T1" fmla="*/ 0 h 3"/>
                    <a:gd name="T2" fmla="*/ 0 w 5"/>
                    <a:gd name="T3" fmla="*/ 2 h 3"/>
                    <a:gd name="T4" fmla="*/ 2 w 5"/>
                    <a:gd name="T5" fmla="*/ 1 h 3"/>
                    <a:gd name="T6" fmla="*/ 0 60000 65536"/>
                    <a:gd name="T7" fmla="*/ 0 60000 65536"/>
                    <a:gd name="T8" fmla="*/ 0 60000 65536"/>
                  </a:gdLst>
                  <a:ahLst/>
                  <a:cxnLst>
                    <a:cxn ang="T6">
                      <a:pos x="T0" y="T1"/>
                    </a:cxn>
                    <a:cxn ang="T7">
                      <a:pos x="T2" y="T3"/>
                    </a:cxn>
                    <a:cxn ang="T8">
                      <a:pos x="T4" y="T5"/>
                    </a:cxn>
                  </a:cxnLst>
                  <a:rect l="0" t="0" r="r" b="b"/>
                  <a:pathLst>
                    <a:path w="5" h="3">
                      <a:moveTo>
                        <a:pt x="5" y="0"/>
                      </a:moveTo>
                      <a:cubicBezTo>
                        <a:pt x="4" y="2"/>
                        <a:pt x="1" y="3"/>
                        <a:pt x="0" y="2"/>
                      </a:cubicBezTo>
                      <a:cubicBezTo>
                        <a:pt x="1" y="2"/>
                        <a:pt x="3" y="0"/>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0" name="Freeform 12071">
                  <a:extLst>
                    <a:ext uri="{FF2B5EF4-FFF2-40B4-BE49-F238E27FC236}">
                      <a16:creationId xmlns:a16="http://schemas.microsoft.com/office/drawing/2014/main" id="{97337BAC-D582-CF42-D9CE-1476BA4D851E}"/>
                    </a:ext>
                  </a:extLst>
                </p:cNvPr>
                <p:cNvSpPr>
                  <a:spLocks/>
                </p:cNvSpPr>
                <p:nvPr/>
              </p:nvSpPr>
              <p:spPr bwMode="auto">
                <a:xfrm>
                  <a:off x="4644" y="2148"/>
                  <a:ext cx="3" cy="2"/>
                </a:xfrm>
                <a:custGeom>
                  <a:avLst/>
                  <a:gdLst>
                    <a:gd name="T0" fmla="*/ 2 w 4"/>
                    <a:gd name="T1" fmla="*/ 1 h 3"/>
                    <a:gd name="T2" fmla="*/ 0 w 4"/>
                    <a:gd name="T3" fmla="*/ 1 h 3"/>
                    <a:gd name="T4" fmla="*/ 2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4" y="2"/>
                      </a:moveTo>
                      <a:cubicBezTo>
                        <a:pt x="4" y="0"/>
                        <a:pt x="1" y="2"/>
                        <a:pt x="0" y="3"/>
                      </a:cubicBezTo>
                      <a:cubicBezTo>
                        <a:pt x="1" y="3"/>
                        <a:pt x="3" y="1"/>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1" name="Freeform 12072">
                  <a:extLst>
                    <a:ext uri="{FF2B5EF4-FFF2-40B4-BE49-F238E27FC236}">
                      <a16:creationId xmlns:a16="http://schemas.microsoft.com/office/drawing/2014/main" id="{70E7E82B-FEE0-AD17-7183-17CD9BE0EF78}"/>
                    </a:ext>
                  </a:extLst>
                </p:cNvPr>
                <p:cNvSpPr>
                  <a:spLocks/>
                </p:cNvSpPr>
                <p:nvPr/>
              </p:nvSpPr>
              <p:spPr bwMode="auto">
                <a:xfrm>
                  <a:off x="4633" y="2163"/>
                  <a:ext cx="3" cy="1"/>
                </a:xfrm>
                <a:custGeom>
                  <a:avLst/>
                  <a:gdLst>
                    <a:gd name="T0" fmla="*/ 2 w 4"/>
                    <a:gd name="T1" fmla="*/ 1 h 2"/>
                    <a:gd name="T2" fmla="*/ 2 w 4"/>
                    <a:gd name="T3" fmla="*/ 0 h 2"/>
                    <a:gd name="T4" fmla="*/ 2 w 4"/>
                    <a:gd name="T5" fmla="*/ 1 h 2"/>
                    <a:gd name="T6" fmla="*/ 0 60000 65536"/>
                    <a:gd name="T7" fmla="*/ 0 60000 65536"/>
                    <a:gd name="T8" fmla="*/ 0 60000 65536"/>
                  </a:gdLst>
                  <a:ahLst/>
                  <a:cxnLst>
                    <a:cxn ang="T6">
                      <a:pos x="T0" y="T1"/>
                    </a:cxn>
                    <a:cxn ang="T7">
                      <a:pos x="T2" y="T3"/>
                    </a:cxn>
                    <a:cxn ang="T8">
                      <a:pos x="T4" y="T5"/>
                    </a:cxn>
                  </a:cxnLst>
                  <a:rect l="0" t="0" r="r" b="b"/>
                  <a:pathLst>
                    <a:path w="4" h="2">
                      <a:moveTo>
                        <a:pt x="4" y="1"/>
                      </a:moveTo>
                      <a:cubicBezTo>
                        <a:pt x="3" y="2"/>
                        <a:pt x="0" y="1"/>
                        <a:pt x="2" y="0"/>
                      </a:cubicBezTo>
                      <a:cubicBezTo>
                        <a:pt x="2" y="1"/>
                        <a:pt x="3" y="2"/>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2" name="Freeform 12073">
                  <a:extLst>
                    <a:ext uri="{FF2B5EF4-FFF2-40B4-BE49-F238E27FC236}">
                      <a16:creationId xmlns:a16="http://schemas.microsoft.com/office/drawing/2014/main" id="{455399F8-2C0C-8171-0680-9C5FFF651C7C}"/>
                    </a:ext>
                  </a:extLst>
                </p:cNvPr>
                <p:cNvSpPr>
                  <a:spLocks/>
                </p:cNvSpPr>
                <p:nvPr/>
              </p:nvSpPr>
              <p:spPr bwMode="auto">
                <a:xfrm>
                  <a:off x="4633" y="2156"/>
                  <a:ext cx="3" cy="3"/>
                </a:xfrm>
                <a:custGeom>
                  <a:avLst/>
                  <a:gdLst>
                    <a:gd name="T0" fmla="*/ 2 w 4"/>
                    <a:gd name="T1" fmla="*/ 1 h 4"/>
                    <a:gd name="T2" fmla="*/ 0 w 4"/>
                    <a:gd name="T3" fmla="*/ 2 h 4"/>
                    <a:gd name="T4" fmla="*/ 1 w 4"/>
                    <a:gd name="T5" fmla="*/ 2 h 4"/>
                    <a:gd name="T6" fmla="*/ 2 w 4"/>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4" y="1"/>
                      </a:moveTo>
                      <a:cubicBezTo>
                        <a:pt x="4" y="0"/>
                        <a:pt x="0" y="2"/>
                        <a:pt x="0" y="4"/>
                      </a:cubicBezTo>
                      <a:cubicBezTo>
                        <a:pt x="1" y="4"/>
                        <a:pt x="1" y="3"/>
                        <a:pt x="1" y="2"/>
                      </a:cubicBezTo>
                      <a:cubicBezTo>
                        <a:pt x="2" y="0"/>
                        <a:pt x="3" y="1"/>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3" name="Freeform 12074">
                  <a:extLst>
                    <a:ext uri="{FF2B5EF4-FFF2-40B4-BE49-F238E27FC236}">
                      <a16:creationId xmlns:a16="http://schemas.microsoft.com/office/drawing/2014/main" id="{AC82970A-E12B-D7C6-E027-A96A0C08F02F}"/>
                    </a:ext>
                  </a:extLst>
                </p:cNvPr>
                <p:cNvSpPr>
                  <a:spLocks/>
                </p:cNvSpPr>
                <p:nvPr/>
              </p:nvSpPr>
              <p:spPr bwMode="auto">
                <a:xfrm>
                  <a:off x="4633" y="2152"/>
                  <a:ext cx="3" cy="3"/>
                </a:xfrm>
                <a:custGeom>
                  <a:avLst/>
                  <a:gdLst>
                    <a:gd name="T0" fmla="*/ 3 w 3"/>
                    <a:gd name="T1" fmla="*/ 1 h 4"/>
                    <a:gd name="T2" fmla="*/ 0 w 3"/>
                    <a:gd name="T3" fmla="*/ 2 h 4"/>
                    <a:gd name="T4" fmla="*/ 3 w 3"/>
                    <a:gd name="T5" fmla="*/ 1 h 4"/>
                    <a:gd name="T6" fmla="*/ 0 60000 65536"/>
                    <a:gd name="T7" fmla="*/ 0 60000 65536"/>
                    <a:gd name="T8" fmla="*/ 0 60000 65536"/>
                  </a:gdLst>
                  <a:ahLst/>
                  <a:cxnLst>
                    <a:cxn ang="T6">
                      <a:pos x="T0" y="T1"/>
                    </a:cxn>
                    <a:cxn ang="T7">
                      <a:pos x="T2" y="T3"/>
                    </a:cxn>
                    <a:cxn ang="T8">
                      <a:pos x="T4" y="T5"/>
                    </a:cxn>
                  </a:cxnLst>
                  <a:rect l="0" t="0" r="r" b="b"/>
                  <a:pathLst>
                    <a:path w="3" h="4">
                      <a:moveTo>
                        <a:pt x="3" y="1"/>
                      </a:moveTo>
                      <a:cubicBezTo>
                        <a:pt x="2" y="1"/>
                        <a:pt x="0" y="3"/>
                        <a:pt x="0" y="4"/>
                      </a:cubicBezTo>
                      <a:cubicBezTo>
                        <a:pt x="1" y="4"/>
                        <a:pt x="1" y="0"/>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4" name="Freeform 12075">
                  <a:extLst>
                    <a:ext uri="{FF2B5EF4-FFF2-40B4-BE49-F238E27FC236}">
                      <a16:creationId xmlns:a16="http://schemas.microsoft.com/office/drawing/2014/main" id="{64F647A7-EFB8-4E2F-2E4A-58D58B952AE6}"/>
                    </a:ext>
                  </a:extLst>
                </p:cNvPr>
                <p:cNvSpPr>
                  <a:spLocks noEditPoints="1"/>
                </p:cNvSpPr>
                <p:nvPr/>
              </p:nvSpPr>
              <p:spPr bwMode="auto">
                <a:xfrm>
                  <a:off x="4804" y="2226"/>
                  <a:ext cx="19" cy="22"/>
                </a:xfrm>
                <a:custGeom>
                  <a:avLst/>
                  <a:gdLst>
                    <a:gd name="T0" fmla="*/ 7 w 24"/>
                    <a:gd name="T1" fmla="*/ 8 h 26"/>
                    <a:gd name="T2" fmla="*/ 8 w 24"/>
                    <a:gd name="T3" fmla="*/ 7 h 26"/>
                    <a:gd name="T4" fmla="*/ 8 w 24"/>
                    <a:gd name="T5" fmla="*/ 8 h 26"/>
                    <a:gd name="T6" fmla="*/ 6 w 24"/>
                    <a:gd name="T7" fmla="*/ 5 h 26"/>
                    <a:gd name="T8" fmla="*/ 6 w 24"/>
                    <a:gd name="T9" fmla="*/ 3 h 26"/>
                    <a:gd name="T10" fmla="*/ 6 w 24"/>
                    <a:gd name="T11" fmla="*/ 5 h 26"/>
                    <a:gd name="T12" fmla="*/ 4 w 24"/>
                    <a:gd name="T13" fmla="*/ 3 h 26"/>
                    <a:gd name="T14" fmla="*/ 4 w 24"/>
                    <a:gd name="T15" fmla="*/ 3 h 26"/>
                    <a:gd name="T16" fmla="*/ 4 w 24"/>
                    <a:gd name="T17" fmla="*/ 5 h 26"/>
                    <a:gd name="T18" fmla="*/ 2 w 24"/>
                    <a:gd name="T19" fmla="*/ 6 h 26"/>
                    <a:gd name="T20" fmla="*/ 4 w 24"/>
                    <a:gd name="T21" fmla="*/ 3 h 26"/>
                    <a:gd name="T22" fmla="*/ 2 w 24"/>
                    <a:gd name="T23" fmla="*/ 3 h 26"/>
                    <a:gd name="T24" fmla="*/ 2 w 24"/>
                    <a:gd name="T25" fmla="*/ 3 h 26"/>
                    <a:gd name="T26" fmla="*/ 2 w 24"/>
                    <a:gd name="T27" fmla="*/ 4 h 26"/>
                    <a:gd name="T28" fmla="*/ 6 w 24"/>
                    <a:gd name="T29" fmla="*/ 3 h 26"/>
                    <a:gd name="T30" fmla="*/ 6 w 24"/>
                    <a:gd name="T31" fmla="*/ 3 h 26"/>
                    <a:gd name="T32" fmla="*/ 6 w 24"/>
                    <a:gd name="T33" fmla="*/ 3 h 26"/>
                    <a:gd name="T34" fmla="*/ 5 w 24"/>
                    <a:gd name="T35" fmla="*/ 3 h 26"/>
                    <a:gd name="T36" fmla="*/ 5 w 24"/>
                    <a:gd name="T37" fmla="*/ 0 h 26"/>
                    <a:gd name="T38" fmla="*/ 3 w 24"/>
                    <a:gd name="T39" fmla="*/ 1 h 26"/>
                    <a:gd name="T40" fmla="*/ 2 w 24"/>
                    <a:gd name="T41" fmla="*/ 2 h 26"/>
                    <a:gd name="T42" fmla="*/ 2 w 24"/>
                    <a:gd name="T43" fmla="*/ 5 h 26"/>
                    <a:gd name="T44" fmla="*/ 5 w 24"/>
                    <a:gd name="T45" fmla="*/ 8 h 26"/>
                    <a:gd name="T46" fmla="*/ 6 w 24"/>
                    <a:gd name="T47" fmla="*/ 8 h 26"/>
                    <a:gd name="T48" fmla="*/ 5 w 24"/>
                    <a:gd name="T49" fmla="*/ 8 h 26"/>
                    <a:gd name="T50" fmla="*/ 6 w 24"/>
                    <a:gd name="T51" fmla="*/ 14 h 26"/>
                    <a:gd name="T52" fmla="*/ 8 w 24"/>
                    <a:gd name="T53" fmla="*/ 10 h 26"/>
                    <a:gd name="T54" fmla="*/ 9 w 24"/>
                    <a:gd name="T55" fmla="*/ 5 h 26"/>
                    <a:gd name="T56" fmla="*/ 8 w 24"/>
                    <a:gd name="T57" fmla="*/ 2 h 26"/>
                    <a:gd name="T58" fmla="*/ 8 w 24"/>
                    <a:gd name="T59" fmla="*/ 2 h 26"/>
                    <a:gd name="T60" fmla="*/ 6 w 24"/>
                    <a:gd name="T61" fmla="*/ 0 h 26"/>
                    <a:gd name="T62" fmla="*/ 6 w 24"/>
                    <a:gd name="T63" fmla="*/ 1 h 26"/>
                    <a:gd name="T64" fmla="*/ 5 w 24"/>
                    <a:gd name="T65" fmla="*/ 0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 h="26">
                      <a:moveTo>
                        <a:pt x="19" y="16"/>
                      </a:moveTo>
                      <a:cubicBezTo>
                        <a:pt x="18" y="16"/>
                        <a:pt x="18" y="15"/>
                        <a:pt x="18" y="15"/>
                      </a:cubicBezTo>
                      <a:cubicBezTo>
                        <a:pt x="18" y="13"/>
                        <a:pt x="19" y="13"/>
                        <a:pt x="20" y="13"/>
                      </a:cubicBezTo>
                      <a:cubicBezTo>
                        <a:pt x="20" y="13"/>
                        <a:pt x="20" y="13"/>
                        <a:pt x="20" y="13"/>
                      </a:cubicBezTo>
                      <a:cubicBezTo>
                        <a:pt x="20" y="13"/>
                        <a:pt x="20" y="13"/>
                        <a:pt x="20" y="13"/>
                      </a:cubicBezTo>
                      <a:cubicBezTo>
                        <a:pt x="19" y="13"/>
                        <a:pt x="19" y="15"/>
                        <a:pt x="19" y="16"/>
                      </a:cubicBezTo>
                      <a:cubicBezTo>
                        <a:pt x="19" y="16"/>
                        <a:pt x="19" y="16"/>
                        <a:pt x="19" y="16"/>
                      </a:cubicBezTo>
                      <a:moveTo>
                        <a:pt x="15" y="10"/>
                      </a:moveTo>
                      <a:cubicBezTo>
                        <a:pt x="15" y="10"/>
                        <a:pt x="15" y="10"/>
                        <a:pt x="15" y="10"/>
                      </a:cubicBezTo>
                      <a:cubicBezTo>
                        <a:pt x="15" y="9"/>
                        <a:pt x="17" y="8"/>
                        <a:pt x="17" y="7"/>
                      </a:cubicBezTo>
                      <a:cubicBezTo>
                        <a:pt x="18" y="7"/>
                        <a:pt x="18" y="7"/>
                        <a:pt x="18" y="7"/>
                      </a:cubicBezTo>
                      <a:cubicBezTo>
                        <a:pt x="19" y="8"/>
                        <a:pt x="17" y="10"/>
                        <a:pt x="15" y="10"/>
                      </a:cubicBezTo>
                      <a:moveTo>
                        <a:pt x="9" y="7"/>
                      </a:moveTo>
                      <a:cubicBezTo>
                        <a:pt x="9" y="7"/>
                        <a:pt x="9" y="7"/>
                        <a:pt x="9" y="7"/>
                      </a:cubicBezTo>
                      <a:cubicBezTo>
                        <a:pt x="9" y="7"/>
                        <a:pt x="9" y="7"/>
                        <a:pt x="9" y="7"/>
                      </a:cubicBezTo>
                      <a:cubicBezTo>
                        <a:pt x="9" y="7"/>
                        <a:pt x="9" y="7"/>
                        <a:pt x="9" y="7"/>
                      </a:cubicBezTo>
                      <a:cubicBezTo>
                        <a:pt x="9" y="7"/>
                        <a:pt x="9" y="7"/>
                        <a:pt x="9" y="7"/>
                      </a:cubicBezTo>
                      <a:cubicBezTo>
                        <a:pt x="10" y="7"/>
                        <a:pt x="9" y="9"/>
                        <a:pt x="9" y="9"/>
                      </a:cubicBezTo>
                      <a:cubicBezTo>
                        <a:pt x="9" y="10"/>
                        <a:pt x="7" y="12"/>
                        <a:pt x="7" y="12"/>
                      </a:cubicBezTo>
                      <a:cubicBezTo>
                        <a:pt x="6" y="12"/>
                        <a:pt x="6" y="12"/>
                        <a:pt x="6" y="12"/>
                      </a:cubicBezTo>
                      <a:cubicBezTo>
                        <a:pt x="6" y="11"/>
                        <a:pt x="7" y="11"/>
                        <a:pt x="8" y="10"/>
                      </a:cubicBezTo>
                      <a:cubicBezTo>
                        <a:pt x="8" y="10"/>
                        <a:pt x="9" y="8"/>
                        <a:pt x="9" y="7"/>
                      </a:cubicBezTo>
                      <a:moveTo>
                        <a:pt x="3" y="8"/>
                      </a:moveTo>
                      <a:cubicBezTo>
                        <a:pt x="3" y="6"/>
                        <a:pt x="4" y="5"/>
                        <a:pt x="5" y="5"/>
                      </a:cubicBezTo>
                      <a:cubicBezTo>
                        <a:pt x="5" y="5"/>
                        <a:pt x="6" y="5"/>
                        <a:pt x="6" y="5"/>
                      </a:cubicBezTo>
                      <a:cubicBezTo>
                        <a:pt x="6" y="5"/>
                        <a:pt x="6" y="5"/>
                        <a:pt x="6" y="5"/>
                      </a:cubicBezTo>
                      <a:cubicBezTo>
                        <a:pt x="5" y="5"/>
                        <a:pt x="5" y="5"/>
                        <a:pt x="5" y="5"/>
                      </a:cubicBezTo>
                      <a:cubicBezTo>
                        <a:pt x="4" y="5"/>
                        <a:pt x="4" y="7"/>
                        <a:pt x="3" y="8"/>
                      </a:cubicBezTo>
                      <a:moveTo>
                        <a:pt x="12" y="6"/>
                      </a:moveTo>
                      <a:cubicBezTo>
                        <a:pt x="12" y="5"/>
                        <a:pt x="14" y="4"/>
                        <a:pt x="15" y="4"/>
                      </a:cubicBezTo>
                      <a:cubicBezTo>
                        <a:pt x="15" y="4"/>
                        <a:pt x="15" y="4"/>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2" y="6"/>
                        <a:pt x="12" y="6"/>
                      </a:cubicBezTo>
                      <a:moveTo>
                        <a:pt x="12" y="0"/>
                      </a:moveTo>
                      <a:cubicBezTo>
                        <a:pt x="12" y="0"/>
                        <a:pt x="12" y="0"/>
                        <a:pt x="11" y="0"/>
                      </a:cubicBezTo>
                      <a:cubicBezTo>
                        <a:pt x="10" y="1"/>
                        <a:pt x="10" y="1"/>
                        <a:pt x="9" y="1"/>
                      </a:cubicBezTo>
                      <a:cubicBezTo>
                        <a:pt x="8" y="1"/>
                        <a:pt x="8" y="1"/>
                        <a:pt x="8" y="1"/>
                      </a:cubicBezTo>
                      <a:cubicBezTo>
                        <a:pt x="7" y="1"/>
                        <a:pt x="7" y="1"/>
                        <a:pt x="7" y="1"/>
                      </a:cubicBezTo>
                      <a:cubicBezTo>
                        <a:pt x="6" y="1"/>
                        <a:pt x="6" y="1"/>
                        <a:pt x="5" y="2"/>
                      </a:cubicBezTo>
                      <a:cubicBezTo>
                        <a:pt x="4" y="4"/>
                        <a:pt x="2" y="3"/>
                        <a:pt x="0" y="4"/>
                      </a:cubicBezTo>
                      <a:cubicBezTo>
                        <a:pt x="2" y="6"/>
                        <a:pt x="3" y="8"/>
                        <a:pt x="4" y="10"/>
                      </a:cubicBezTo>
                      <a:cubicBezTo>
                        <a:pt x="6" y="13"/>
                        <a:pt x="8" y="16"/>
                        <a:pt x="10" y="19"/>
                      </a:cubicBezTo>
                      <a:cubicBezTo>
                        <a:pt x="10" y="18"/>
                        <a:pt x="11" y="16"/>
                        <a:pt x="12" y="15"/>
                      </a:cubicBezTo>
                      <a:cubicBezTo>
                        <a:pt x="12" y="15"/>
                        <a:pt x="12" y="15"/>
                        <a:pt x="12" y="15"/>
                      </a:cubicBezTo>
                      <a:cubicBezTo>
                        <a:pt x="13" y="15"/>
                        <a:pt x="14" y="16"/>
                        <a:pt x="14" y="16"/>
                      </a:cubicBezTo>
                      <a:cubicBezTo>
                        <a:pt x="13" y="16"/>
                        <a:pt x="13" y="16"/>
                        <a:pt x="13" y="16"/>
                      </a:cubicBezTo>
                      <a:cubicBezTo>
                        <a:pt x="13" y="16"/>
                        <a:pt x="13" y="16"/>
                        <a:pt x="13" y="16"/>
                      </a:cubicBezTo>
                      <a:cubicBezTo>
                        <a:pt x="12" y="16"/>
                        <a:pt x="11" y="18"/>
                        <a:pt x="10" y="19"/>
                      </a:cubicBezTo>
                      <a:cubicBezTo>
                        <a:pt x="12" y="21"/>
                        <a:pt x="13" y="24"/>
                        <a:pt x="15" y="26"/>
                      </a:cubicBezTo>
                      <a:cubicBezTo>
                        <a:pt x="16" y="26"/>
                        <a:pt x="17" y="25"/>
                        <a:pt x="17" y="24"/>
                      </a:cubicBezTo>
                      <a:cubicBezTo>
                        <a:pt x="17" y="22"/>
                        <a:pt x="20" y="22"/>
                        <a:pt x="20" y="19"/>
                      </a:cubicBezTo>
                      <a:cubicBezTo>
                        <a:pt x="20" y="17"/>
                        <a:pt x="22" y="16"/>
                        <a:pt x="22" y="14"/>
                      </a:cubicBezTo>
                      <a:cubicBezTo>
                        <a:pt x="22" y="12"/>
                        <a:pt x="24" y="10"/>
                        <a:pt x="23" y="9"/>
                      </a:cubicBezTo>
                      <a:cubicBezTo>
                        <a:pt x="22" y="8"/>
                        <a:pt x="23" y="6"/>
                        <a:pt x="23" y="4"/>
                      </a:cubicBezTo>
                      <a:cubicBezTo>
                        <a:pt x="22" y="3"/>
                        <a:pt x="22" y="2"/>
                        <a:pt x="21" y="2"/>
                      </a:cubicBezTo>
                      <a:cubicBezTo>
                        <a:pt x="21" y="2"/>
                        <a:pt x="21" y="2"/>
                        <a:pt x="21" y="2"/>
                      </a:cubicBezTo>
                      <a:cubicBezTo>
                        <a:pt x="21" y="2"/>
                        <a:pt x="20" y="2"/>
                        <a:pt x="20" y="2"/>
                      </a:cubicBezTo>
                      <a:cubicBezTo>
                        <a:pt x="19" y="2"/>
                        <a:pt x="19" y="2"/>
                        <a:pt x="18" y="1"/>
                      </a:cubicBezTo>
                      <a:cubicBezTo>
                        <a:pt x="18" y="0"/>
                        <a:pt x="17" y="0"/>
                        <a:pt x="17" y="0"/>
                      </a:cubicBezTo>
                      <a:cubicBezTo>
                        <a:pt x="16" y="0"/>
                        <a:pt x="16" y="0"/>
                        <a:pt x="16" y="0"/>
                      </a:cubicBezTo>
                      <a:cubicBezTo>
                        <a:pt x="15" y="0"/>
                        <a:pt x="15" y="1"/>
                        <a:pt x="14" y="1"/>
                      </a:cubicBezTo>
                      <a:cubicBezTo>
                        <a:pt x="14" y="1"/>
                        <a:pt x="13" y="0"/>
                        <a:pt x="13" y="0"/>
                      </a:cubicBezTo>
                      <a:cubicBezTo>
                        <a:pt x="13" y="0"/>
                        <a:pt x="12" y="0"/>
                        <a:pt x="12"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5" name="Freeform 12076">
                  <a:extLst>
                    <a:ext uri="{FF2B5EF4-FFF2-40B4-BE49-F238E27FC236}">
                      <a16:creationId xmlns:a16="http://schemas.microsoft.com/office/drawing/2014/main" id="{C50E4676-E163-EF0A-AA7C-515A9D680B59}"/>
                    </a:ext>
                  </a:extLst>
                </p:cNvPr>
                <p:cNvSpPr>
                  <a:spLocks noEditPoints="1"/>
                </p:cNvSpPr>
                <p:nvPr/>
              </p:nvSpPr>
              <p:spPr bwMode="auto">
                <a:xfrm>
                  <a:off x="4798" y="2230"/>
                  <a:ext cx="18" cy="24"/>
                </a:xfrm>
                <a:custGeom>
                  <a:avLst/>
                  <a:gdLst>
                    <a:gd name="T0" fmla="*/ 4 w 22"/>
                    <a:gd name="T1" fmla="*/ 10 h 29"/>
                    <a:gd name="T2" fmla="*/ 3 w 22"/>
                    <a:gd name="T3" fmla="*/ 12 h 29"/>
                    <a:gd name="T4" fmla="*/ 4 w 22"/>
                    <a:gd name="T5" fmla="*/ 11 h 29"/>
                    <a:gd name="T6" fmla="*/ 7 w 22"/>
                    <a:gd name="T7" fmla="*/ 10 h 29"/>
                    <a:gd name="T8" fmla="*/ 7 w 22"/>
                    <a:gd name="T9" fmla="*/ 10 h 29"/>
                    <a:gd name="T10" fmla="*/ 6 w 22"/>
                    <a:gd name="T11" fmla="*/ 11 h 29"/>
                    <a:gd name="T12" fmla="*/ 7 w 22"/>
                    <a:gd name="T13" fmla="*/ 10 h 29"/>
                    <a:gd name="T14" fmla="*/ 2 w 22"/>
                    <a:gd name="T15" fmla="*/ 10 h 29"/>
                    <a:gd name="T16" fmla="*/ 2 w 22"/>
                    <a:gd name="T17" fmla="*/ 7 h 29"/>
                    <a:gd name="T18" fmla="*/ 2 w 22"/>
                    <a:gd name="T19" fmla="*/ 7 h 29"/>
                    <a:gd name="T20" fmla="*/ 2 w 22"/>
                    <a:gd name="T21" fmla="*/ 7 h 29"/>
                    <a:gd name="T22" fmla="*/ 2 w 22"/>
                    <a:gd name="T23" fmla="*/ 10 h 29"/>
                    <a:gd name="T24" fmla="*/ 4 w 22"/>
                    <a:gd name="T25" fmla="*/ 9 h 29"/>
                    <a:gd name="T26" fmla="*/ 6 w 22"/>
                    <a:gd name="T27" fmla="*/ 7 h 29"/>
                    <a:gd name="T28" fmla="*/ 6 w 22"/>
                    <a:gd name="T29" fmla="*/ 7 h 29"/>
                    <a:gd name="T30" fmla="*/ 5 w 22"/>
                    <a:gd name="T31" fmla="*/ 8 h 29"/>
                    <a:gd name="T32" fmla="*/ 2 w 22"/>
                    <a:gd name="T33" fmla="*/ 5 h 29"/>
                    <a:gd name="T34" fmla="*/ 4 w 22"/>
                    <a:gd name="T35" fmla="*/ 3 h 29"/>
                    <a:gd name="T36" fmla="*/ 2 w 22"/>
                    <a:gd name="T37" fmla="*/ 5 h 29"/>
                    <a:gd name="T38" fmla="*/ 3 w 22"/>
                    <a:gd name="T39" fmla="*/ 1 h 29"/>
                    <a:gd name="T40" fmla="*/ 1 w 22"/>
                    <a:gd name="T41" fmla="*/ 4 h 29"/>
                    <a:gd name="T42" fmla="*/ 2 w 22"/>
                    <a:gd name="T43" fmla="*/ 6 h 29"/>
                    <a:gd name="T44" fmla="*/ 1 w 22"/>
                    <a:gd name="T45" fmla="*/ 6 h 29"/>
                    <a:gd name="T46" fmla="*/ 1 w 22"/>
                    <a:gd name="T47" fmla="*/ 12 h 29"/>
                    <a:gd name="T48" fmla="*/ 2 w 22"/>
                    <a:gd name="T49" fmla="*/ 13 h 29"/>
                    <a:gd name="T50" fmla="*/ 2 w 22"/>
                    <a:gd name="T51" fmla="*/ 14 h 29"/>
                    <a:gd name="T52" fmla="*/ 4 w 22"/>
                    <a:gd name="T53" fmla="*/ 13 h 29"/>
                    <a:gd name="T54" fmla="*/ 5 w 22"/>
                    <a:gd name="T55" fmla="*/ 13 h 29"/>
                    <a:gd name="T56" fmla="*/ 6 w 22"/>
                    <a:gd name="T57" fmla="*/ 13 h 29"/>
                    <a:gd name="T58" fmla="*/ 6 w 22"/>
                    <a:gd name="T59" fmla="*/ 12 h 29"/>
                    <a:gd name="T60" fmla="*/ 7 w 22"/>
                    <a:gd name="T61" fmla="*/ 12 h 29"/>
                    <a:gd name="T62" fmla="*/ 10 w 22"/>
                    <a:gd name="T63" fmla="*/ 10 h 29"/>
                    <a:gd name="T64" fmla="*/ 7 w 22"/>
                    <a:gd name="T65" fmla="*/ 7 h 29"/>
                    <a:gd name="T66" fmla="*/ 5 w 22"/>
                    <a:gd name="T67" fmla="*/ 2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 h="29">
                      <a:moveTo>
                        <a:pt x="8" y="23"/>
                      </a:moveTo>
                      <a:cubicBezTo>
                        <a:pt x="8" y="23"/>
                        <a:pt x="9" y="23"/>
                        <a:pt x="9" y="22"/>
                      </a:cubicBezTo>
                      <a:cubicBezTo>
                        <a:pt x="9" y="22"/>
                        <a:pt x="9" y="22"/>
                        <a:pt x="9" y="22"/>
                      </a:cubicBezTo>
                      <a:cubicBezTo>
                        <a:pt x="9" y="23"/>
                        <a:pt x="8" y="24"/>
                        <a:pt x="7" y="24"/>
                      </a:cubicBezTo>
                      <a:cubicBezTo>
                        <a:pt x="6" y="24"/>
                        <a:pt x="6" y="24"/>
                        <a:pt x="6" y="23"/>
                      </a:cubicBezTo>
                      <a:cubicBezTo>
                        <a:pt x="6" y="23"/>
                        <a:pt x="7" y="23"/>
                        <a:pt x="8" y="23"/>
                      </a:cubicBezTo>
                      <a:moveTo>
                        <a:pt x="17" y="20"/>
                      </a:moveTo>
                      <a:cubicBezTo>
                        <a:pt x="17" y="20"/>
                        <a:pt x="17" y="20"/>
                        <a:pt x="17" y="20"/>
                      </a:cubicBezTo>
                      <a:cubicBezTo>
                        <a:pt x="17" y="20"/>
                        <a:pt x="17" y="20"/>
                        <a:pt x="17" y="20"/>
                      </a:cubicBezTo>
                      <a:cubicBezTo>
                        <a:pt x="18" y="21"/>
                        <a:pt x="17" y="21"/>
                        <a:pt x="17" y="22"/>
                      </a:cubicBezTo>
                      <a:cubicBezTo>
                        <a:pt x="16" y="23"/>
                        <a:pt x="15" y="24"/>
                        <a:pt x="15" y="24"/>
                      </a:cubicBezTo>
                      <a:cubicBezTo>
                        <a:pt x="14" y="24"/>
                        <a:pt x="14" y="24"/>
                        <a:pt x="14" y="23"/>
                      </a:cubicBezTo>
                      <a:cubicBezTo>
                        <a:pt x="15" y="23"/>
                        <a:pt x="17" y="22"/>
                        <a:pt x="17" y="20"/>
                      </a:cubicBezTo>
                      <a:cubicBezTo>
                        <a:pt x="17" y="20"/>
                        <a:pt x="17" y="20"/>
                        <a:pt x="17" y="20"/>
                      </a:cubicBezTo>
                      <a:cubicBezTo>
                        <a:pt x="17" y="20"/>
                        <a:pt x="17" y="20"/>
                        <a:pt x="17" y="20"/>
                      </a:cubicBezTo>
                      <a:moveTo>
                        <a:pt x="3" y="20"/>
                      </a:moveTo>
                      <a:cubicBezTo>
                        <a:pt x="2" y="20"/>
                        <a:pt x="2" y="19"/>
                        <a:pt x="2" y="19"/>
                      </a:cubicBezTo>
                      <a:cubicBezTo>
                        <a:pt x="2" y="17"/>
                        <a:pt x="3" y="17"/>
                        <a:pt x="4" y="16"/>
                      </a:cubicBezTo>
                      <a:cubicBezTo>
                        <a:pt x="4" y="16"/>
                        <a:pt x="4" y="16"/>
                        <a:pt x="4" y="16"/>
                      </a:cubicBezTo>
                      <a:cubicBezTo>
                        <a:pt x="5" y="16"/>
                        <a:pt x="5" y="16"/>
                        <a:pt x="5" y="16"/>
                      </a:cubicBezTo>
                      <a:cubicBezTo>
                        <a:pt x="5" y="16"/>
                        <a:pt x="5" y="16"/>
                        <a:pt x="5" y="16"/>
                      </a:cubicBezTo>
                      <a:cubicBezTo>
                        <a:pt x="4" y="16"/>
                        <a:pt x="4" y="16"/>
                        <a:pt x="4" y="16"/>
                      </a:cubicBezTo>
                      <a:cubicBezTo>
                        <a:pt x="4" y="16"/>
                        <a:pt x="2" y="19"/>
                        <a:pt x="3" y="20"/>
                      </a:cubicBezTo>
                      <a:cubicBezTo>
                        <a:pt x="3" y="20"/>
                        <a:pt x="3" y="21"/>
                        <a:pt x="3" y="21"/>
                      </a:cubicBezTo>
                      <a:cubicBezTo>
                        <a:pt x="3" y="21"/>
                        <a:pt x="3" y="20"/>
                        <a:pt x="3" y="20"/>
                      </a:cubicBezTo>
                      <a:moveTo>
                        <a:pt x="9" y="19"/>
                      </a:moveTo>
                      <a:cubicBezTo>
                        <a:pt x="9" y="18"/>
                        <a:pt x="10" y="15"/>
                        <a:pt x="11" y="15"/>
                      </a:cubicBezTo>
                      <a:cubicBezTo>
                        <a:pt x="11" y="15"/>
                        <a:pt x="12" y="15"/>
                        <a:pt x="12" y="15"/>
                      </a:cubicBezTo>
                      <a:cubicBezTo>
                        <a:pt x="12" y="15"/>
                        <a:pt x="12" y="15"/>
                        <a:pt x="12" y="15"/>
                      </a:cubicBezTo>
                      <a:cubicBezTo>
                        <a:pt x="12" y="15"/>
                        <a:pt x="12" y="15"/>
                        <a:pt x="12" y="15"/>
                      </a:cubicBezTo>
                      <a:cubicBezTo>
                        <a:pt x="12" y="15"/>
                        <a:pt x="12" y="15"/>
                        <a:pt x="12" y="15"/>
                      </a:cubicBezTo>
                      <a:cubicBezTo>
                        <a:pt x="11" y="16"/>
                        <a:pt x="10" y="16"/>
                        <a:pt x="10" y="17"/>
                      </a:cubicBezTo>
                      <a:cubicBezTo>
                        <a:pt x="10" y="18"/>
                        <a:pt x="10" y="19"/>
                        <a:pt x="9" y="19"/>
                      </a:cubicBezTo>
                      <a:moveTo>
                        <a:pt x="5" y="10"/>
                      </a:moveTo>
                      <a:cubicBezTo>
                        <a:pt x="5" y="10"/>
                        <a:pt x="4" y="10"/>
                        <a:pt x="4" y="10"/>
                      </a:cubicBezTo>
                      <a:cubicBezTo>
                        <a:pt x="6" y="10"/>
                        <a:pt x="6" y="8"/>
                        <a:pt x="8" y="7"/>
                      </a:cubicBezTo>
                      <a:cubicBezTo>
                        <a:pt x="8" y="6"/>
                        <a:pt x="8" y="6"/>
                        <a:pt x="8" y="6"/>
                      </a:cubicBezTo>
                      <a:cubicBezTo>
                        <a:pt x="9" y="8"/>
                        <a:pt x="6" y="10"/>
                        <a:pt x="5" y="10"/>
                      </a:cubicBezTo>
                      <a:moveTo>
                        <a:pt x="7" y="0"/>
                      </a:moveTo>
                      <a:cubicBezTo>
                        <a:pt x="7" y="0"/>
                        <a:pt x="7" y="1"/>
                        <a:pt x="7" y="1"/>
                      </a:cubicBezTo>
                      <a:cubicBezTo>
                        <a:pt x="6" y="5"/>
                        <a:pt x="2" y="4"/>
                        <a:pt x="2" y="7"/>
                      </a:cubicBezTo>
                      <a:cubicBezTo>
                        <a:pt x="2" y="7"/>
                        <a:pt x="2" y="8"/>
                        <a:pt x="1" y="9"/>
                      </a:cubicBezTo>
                      <a:cubicBezTo>
                        <a:pt x="1" y="10"/>
                        <a:pt x="1" y="11"/>
                        <a:pt x="1" y="12"/>
                      </a:cubicBezTo>
                      <a:cubicBezTo>
                        <a:pt x="1" y="12"/>
                        <a:pt x="2" y="12"/>
                        <a:pt x="2" y="12"/>
                      </a:cubicBezTo>
                      <a:cubicBezTo>
                        <a:pt x="2" y="12"/>
                        <a:pt x="2" y="12"/>
                        <a:pt x="2" y="12"/>
                      </a:cubicBezTo>
                      <a:cubicBezTo>
                        <a:pt x="2" y="12"/>
                        <a:pt x="1" y="12"/>
                        <a:pt x="1" y="13"/>
                      </a:cubicBezTo>
                      <a:cubicBezTo>
                        <a:pt x="1" y="17"/>
                        <a:pt x="1" y="21"/>
                        <a:pt x="0" y="26"/>
                      </a:cubicBezTo>
                      <a:cubicBezTo>
                        <a:pt x="0" y="26"/>
                        <a:pt x="1" y="26"/>
                        <a:pt x="1" y="27"/>
                      </a:cubicBezTo>
                      <a:cubicBezTo>
                        <a:pt x="2" y="28"/>
                        <a:pt x="3" y="29"/>
                        <a:pt x="4" y="29"/>
                      </a:cubicBezTo>
                      <a:cubicBezTo>
                        <a:pt x="4" y="29"/>
                        <a:pt x="4" y="28"/>
                        <a:pt x="5" y="28"/>
                      </a:cubicBezTo>
                      <a:cubicBezTo>
                        <a:pt x="5" y="28"/>
                        <a:pt x="5" y="28"/>
                        <a:pt x="5" y="28"/>
                      </a:cubicBezTo>
                      <a:cubicBezTo>
                        <a:pt x="6" y="28"/>
                        <a:pt x="6" y="28"/>
                        <a:pt x="6" y="29"/>
                      </a:cubicBezTo>
                      <a:cubicBezTo>
                        <a:pt x="7" y="29"/>
                        <a:pt x="7" y="29"/>
                        <a:pt x="8" y="29"/>
                      </a:cubicBezTo>
                      <a:cubicBezTo>
                        <a:pt x="8" y="29"/>
                        <a:pt x="9" y="29"/>
                        <a:pt x="9" y="28"/>
                      </a:cubicBezTo>
                      <a:cubicBezTo>
                        <a:pt x="9" y="28"/>
                        <a:pt x="9" y="28"/>
                        <a:pt x="10" y="28"/>
                      </a:cubicBezTo>
                      <a:cubicBezTo>
                        <a:pt x="10" y="28"/>
                        <a:pt x="10" y="28"/>
                        <a:pt x="11" y="28"/>
                      </a:cubicBezTo>
                      <a:cubicBezTo>
                        <a:pt x="11" y="28"/>
                        <a:pt x="11" y="28"/>
                        <a:pt x="12" y="28"/>
                      </a:cubicBezTo>
                      <a:cubicBezTo>
                        <a:pt x="12" y="28"/>
                        <a:pt x="12" y="28"/>
                        <a:pt x="13" y="28"/>
                      </a:cubicBezTo>
                      <a:cubicBezTo>
                        <a:pt x="13" y="27"/>
                        <a:pt x="13" y="27"/>
                        <a:pt x="14" y="27"/>
                      </a:cubicBezTo>
                      <a:cubicBezTo>
                        <a:pt x="14" y="27"/>
                        <a:pt x="14" y="27"/>
                        <a:pt x="14" y="27"/>
                      </a:cubicBezTo>
                      <a:cubicBezTo>
                        <a:pt x="14" y="27"/>
                        <a:pt x="15" y="27"/>
                        <a:pt x="15" y="27"/>
                      </a:cubicBezTo>
                      <a:cubicBezTo>
                        <a:pt x="15" y="27"/>
                        <a:pt x="16" y="27"/>
                        <a:pt x="16" y="26"/>
                      </a:cubicBezTo>
                      <a:cubicBezTo>
                        <a:pt x="17" y="25"/>
                        <a:pt x="19" y="26"/>
                        <a:pt x="20" y="23"/>
                      </a:cubicBezTo>
                      <a:cubicBezTo>
                        <a:pt x="21" y="23"/>
                        <a:pt x="21" y="22"/>
                        <a:pt x="22" y="22"/>
                      </a:cubicBezTo>
                      <a:cubicBezTo>
                        <a:pt x="20" y="20"/>
                        <a:pt x="19" y="17"/>
                        <a:pt x="17" y="15"/>
                      </a:cubicBezTo>
                      <a:cubicBezTo>
                        <a:pt x="17" y="15"/>
                        <a:pt x="17" y="15"/>
                        <a:pt x="17" y="15"/>
                      </a:cubicBezTo>
                      <a:cubicBezTo>
                        <a:pt x="17" y="15"/>
                        <a:pt x="17" y="15"/>
                        <a:pt x="17" y="15"/>
                      </a:cubicBezTo>
                      <a:cubicBezTo>
                        <a:pt x="15" y="12"/>
                        <a:pt x="13" y="9"/>
                        <a:pt x="11" y="6"/>
                      </a:cubicBezTo>
                      <a:cubicBezTo>
                        <a:pt x="10" y="4"/>
                        <a:pt x="9" y="2"/>
                        <a:pt x="7" y="0"/>
                      </a:cubicBezTo>
                    </a:path>
                  </a:pathLst>
                </a:custGeom>
                <a:solidFill>
                  <a:srgbClr val="D3A9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6" name="Freeform 12077">
                  <a:extLst>
                    <a:ext uri="{FF2B5EF4-FFF2-40B4-BE49-F238E27FC236}">
                      <a16:creationId xmlns:a16="http://schemas.microsoft.com/office/drawing/2014/main" id="{7B9DE83C-FEC7-1CB0-B023-EF6569F84493}"/>
                    </a:ext>
                  </a:extLst>
                </p:cNvPr>
                <p:cNvSpPr>
                  <a:spLocks/>
                </p:cNvSpPr>
                <p:nvPr/>
              </p:nvSpPr>
              <p:spPr bwMode="auto">
                <a:xfrm>
                  <a:off x="4795" y="2237"/>
                  <a:ext cx="4" cy="14"/>
                </a:xfrm>
                <a:custGeom>
                  <a:avLst/>
                  <a:gdLst>
                    <a:gd name="T0" fmla="*/ 2 w 5"/>
                    <a:gd name="T1" fmla="*/ 0 h 17"/>
                    <a:gd name="T2" fmla="*/ 2 w 5"/>
                    <a:gd name="T3" fmla="*/ 2 h 17"/>
                    <a:gd name="T4" fmla="*/ 1 w 5"/>
                    <a:gd name="T5" fmla="*/ 5 h 17"/>
                    <a:gd name="T6" fmla="*/ 2 w 5"/>
                    <a:gd name="T7" fmla="*/ 7 h 17"/>
                    <a:gd name="T8" fmla="*/ 2 w 5"/>
                    <a:gd name="T9" fmla="*/ 8 h 17"/>
                    <a:gd name="T10" fmla="*/ 2 w 5"/>
                    <a:gd name="T11" fmla="*/ 8 h 17"/>
                    <a:gd name="T12" fmla="*/ 2 w 5"/>
                    <a:gd name="T13" fmla="*/ 8 h 17"/>
                    <a:gd name="T14" fmla="*/ 2 w 5"/>
                    <a:gd name="T15" fmla="*/ 8 h 17"/>
                    <a:gd name="T16" fmla="*/ 2 w 5"/>
                    <a:gd name="T17" fmla="*/ 8 h 17"/>
                    <a:gd name="T18" fmla="*/ 2 w 5"/>
                    <a:gd name="T19" fmla="*/ 8 h 17"/>
                    <a:gd name="T20" fmla="*/ 2 w 5"/>
                    <a:gd name="T21" fmla="*/ 8 h 17"/>
                    <a:gd name="T22" fmla="*/ 2 w 5"/>
                    <a:gd name="T23" fmla="*/ 8 h 17"/>
                    <a:gd name="T24" fmla="*/ 2 w 5"/>
                    <a:gd name="T25" fmla="*/ 8 h 17"/>
                    <a:gd name="T26" fmla="*/ 2 w 5"/>
                    <a:gd name="T27" fmla="*/ 8 h 17"/>
                    <a:gd name="T28" fmla="*/ 2 w 5"/>
                    <a:gd name="T29" fmla="*/ 8 h 17"/>
                    <a:gd name="T30" fmla="*/ 2 w 5"/>
                    <a:gd name="T31" fmla="*/ 2 h 17"/>
                    <a:gd name="T32" fmla="*/ 2 w 5"/>
                    <a:gd name="T33" fmla="*/ 2 h 17"/>
                    <a:gd name="T34" fmla="*/ 2 w 5"/>
                    <a:gd name="T35" fmla="*/ 2 h 17"/>
                    <a:gd name="T36" fmla="*/ 2 w 5"/>
                    <a:gd name="T37" fmla="*/ 4 h 17"/>
                    <a:gd name="T38" fmla="*/ 2 w 5"/>
                    <a:gd name="T39" fmla="*/ 2 h 17"/>
                    <a:gd name="T40" fmla="*/ 2 w 5"/>
                    <a:gd name="T41" fmla="*/ 2 h 17"/>
                    <a:gd name="T42" fmla="*/ 2 w 5"/>
                    <a:gd name="T43" fmla="*/ 2 h 17"/>
                    <a:gd name="T44" fmla="*/ 2 w 5"/>
                    <a:gd name="T45" fmla="*/ 0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7">
                      <a:moveTo>
                        <a:pt x="5" y="0"/>
                      </a:moveTo>
                      <a:cubicBezTo>
                        <a:pt x="4" y="2"/>
                        <a:pt x="2" y="4"/>
                        <a:pt x="2" y="6"/>
                      </a:cubicBezTo>
                      <a:cubicBezTo>
                        <a:pt x="3" y="7"/>
                        <a:pt x="0" y="10"/>
                        <a:pt x="1" y="11"/>
                      </a:cubicBezTo>
                      <a:cubicBezTo>
                        <a:pt x="2" y="12"/>
                        <a:pt x="0" y="15"/>
                        <a:pt x="2" y="16"/>
                      </a:cubicBezTo>
                      <a:cubicBezTo>
                        <a:pt x="2" y="16"/>
                        <a:pt x="2" y="16"/>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4" y="17"/>
                        <a:pt x="4" y="17"/>
                      </a:cubicBezTo>
                      <a:cubicBezTo>
                        <a:pt x="5" y="12"/>
                        <a:pt x="5" y="8"/>
                        <a:pt x="5" y="4"/>
                      </a:cubicBezTo>
                      <a:cubicBezTo>
                        <a:pt x="5" y="4"/>
                        <a:pt x="5" y="4"/>
                        <a:pt x="5" y="4"/>
                      </a:cubicBezTo>
                      <a:cubicBezTo>
                        <a:pt x="5" y="4"/>
                        <a:pt x="5" y="4"/>
                        <a:pt x="5" y="4"/>
                      </a:cubicBezTo>
                      <a:cubicBezTo>
                        <a:pt x="4" y="5"/>
                        <a:pt x="5" y="7"/>
                        <a:pt x="4" y="8"/>
                      </a:cubicBezTo>
                      <a:cubicBezTo>
                        <a:pt x="4" y="7"/>
                        <a:pt x="4" y="5"/>
                        <a:pt x="5" y="4"/>
                      </a:cubicBezTo>
                      <a:cubicBezTo>
                        <a:pt x="5" y="4"/>
                        <a:pt x="5" y="4"/>
                        <a:pt x="5" y="4"/>
                      </a:cubicBezTo>
                      <a:cubicBezTo>
                        <a:pt x="5" y="4"/>
                        <a:pt x="5" y="4"/>
                        <a:pt x="5" y="3"/>
                      </a:cubicBezTo>
                      <a:cubicBezTo>
                        <a:pt x="5" y="2"/>
                        <a:pt x="5" y="1"/>
                        <a:pt x="5"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7" name="Freeform 12078">
                  <a:extLst>
                    <a:ext uri="{FF2B5EF4-FFF2-40B4-BE49-F238E27FC236}">
                      <a16:creationId xmlns:a16="http://schemas.microsoft.com/office/drawing/2014/main" id="{12662AF8-20B9-871F-D608-1306023BDB5B}"/>
                    </a:ext>
                  </a:extLst>
                </p:cNvPr>
                <p:cNvSpPr>
                  <a:spLocks/>
                </p:cNvSpPr>
                <p:nvPr/>
              </p:nvSpPr>
              <p:spPr bwMode="auto">
                <a:xfrm>
                  <a:off x="4816" y="2230"/>
                  <a:ext cx="12" cy="25"/>
                </a:xfrm>
                <a:custGeom>
                  <a:avLst/>
                  <a:gdLst>
                    <a:gd name="T0" fmla="*/ 4 w 14"/>
                    <a:gd name="T1" fmla="*/ 0 h 31"/>
                    <a:gd name="T2" fmla="*/ 4 w 14"/>
                    <a:gd name="T3" fmla="*/ 0 h 31"/>
                    <a:gd name="T4" fmla="*/ 4 w 14"/>
                    <a:gd name="T5" fmla="*/ 2 h 31"/>
                    <a:gd name="T6" fmla="*/ 3 w 14"/>
                    <a:gd name="T7" fmla="*/ 4 h 31"/>
                    <a:gd name="T8" fmla="*/ 3 w 14"/>
                    <a:gd name="T9" fmla="*/ 6 h 31"/>
                    <a:gd name="T10" fmla="*/ 2 w 14"/>
                    <a:gd name="T11" fmla="*/ 8 h 31"/>
                    <a:gd name="T12" fmla="*/ 0 w 14"/>
                    <a:gd name="T13" fmla="*/ 10 h 31"/>
                    <a:gd name="T14" fmla="*/ 3 w 14"/>
                    <a:gd name="T15" fmla="*/ 13 h 31"/>
                    <a:gd name="T16" fmla="*/ 4 w 14"/>
                    <a:gd name="T17" fmla="*/ 12 h 31"/>
                    <a:gd name="T18" fmla="*/ 6 w 14"/>
                    <a:gd name="T19" fmla="*/ 10 h 31"/>
                    <a:gd name="T20" fmla="*/ 7 w 14"/>
                    <a:gd name="T21" fmla="*/ 8 h 31"/>
                    <a:gd name="T22" fmla="*/ 8 w 14"/>
                    <a:gd name="T23" fmla="*/ 8 h 31"/>
                    <a:gd name="T24" fmla="*/ 7 w 14"/>
                    <a:gd name="T25" fmla="*/ 7 h 31"/>
                    <a:gd name="T26" fmla="*/ 7 w 14"/>
                    <a:gd name="T27" fmla="*/ 6 h 31"/>
                    <a:gd name="T28" fmla="*/ 7 w 14"/>
                    <a:gd name="T29" fmla="*/ 5 h 31"/>
                    <a:gd name="T30" fmla="*/ 6 w 14"/>
                    <a:gd name="T31" fmla="*/ 3 h 31"/>
                    <a:gd name="T32" fmla="*/ 5 w 14"/>
                    <a:gd name="T33" fmla="*/ 1 h 31"/>
                    <a:gd name="T34" fmla="*/ 4 w 14"/>
                    <a:gd name="T35" fmla="*/ 0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 h="31">
                      <a:moveTo>
                        <a:pt x="8" y="0"/>
                      </a:moveTo>
                      <a:cubicBezTo>
                        <a:pt x="8" y="0"/>
                        <a:pt x="8" y="0"/>
                        <a:pt x="8" y="0"/>
                      </a:cubicBezTo>
                      <a:cubicBezTo>
                        <a:pt x="8" y="2"/>
                        <a:pt x="7" y="4"/>
                        <a:pt x="8" y="5"/>
                      </a:cubicBezTo>
                      <a:cubicBezTo>
                        <a:pt x="9" y="6"/>
                        <a:pt x="7" y="8"/>
                        <a:pt x="7" y="10"/>
                      </a:cubicBezTo>
                      <a:cubicBezTo>
                        <a:pt x="7" y="12"/>
                        <a:pt x="5" y="13"/>
                        <a:pt x="5" y="15"/>
                      </a:cubicBezTo>
                      <a:cubicBezTo>
                        <a:pt x="5" y="18"/>
                        <a:pt x="2" y="18"/>
                        <a:pt x="2" y="20"/>
                      </a:cubicBezTo>
                      <a:cubicBezTo>
                        <a:pt x="2" y="21"/>
                        <a:pt x="1" y="22"/>
                        <a:pt x="0" y="22"/>
                      </a:cubicBezTo>
                      <a:cubicBezTo>
                        <a:pt x="2" y="25"/>
                        <a:pt x="4" y="28"/>
                        <a:pt x="5" y="31"/>
                      </a:cubicBezTo>
                      <a:cubicBezTo>
                        <a:pt x="6" y="30"/>
                        <a:pt x="8" y="30"/>
                        <a:pt x="8" y="28"/>
                      </a:cubicBezTo>
                      <a:cubicBezTo>
                        <a:pt x="9" y="26"/>
                        <a:pt x="12" y="26"/>
                        <a:pt x="11" y="23"/>
                      </a:cubicBezTo>
                      <a:cubicBezTo>
                        <a:pt x="11" y="22"/>
                        <a:pt x="12" y="21"/>
                        <a:pt x="13" y="20"/>
                      </a:cubicBezTo>
                      <a:cubicBezTo>
                        <a:pt x="13" y="19"/>
                        <a:pt x="14" y="19"/>
                        <a:pt x="14" y="18"/>
                      </a:cubicBezTo>
                      <a:cubicBezTo>
                        <a:pt x="14" y="18"/>
                        <a:pt x="14" y="18"/>
                        <a:pt x="13" y="17"/>
                      </a:cubicBezTo>
                      <a:cubicBezTo>
                        <a:pt x="13" y="17"/>
                        <a:pt x="13" y="16"/>
                        <a:pt x="13" y="16"/>
                      </a:cubicBezTo>
                      <a:cubicBezTo>
                        <a:pt x="13" y="15"/>
                        <a:pt x="13" y="14"/>
                        <a:pt x="13" y="13"/>
                      </a:cubicBezTo>
                      <a:cubicBezTo>
                        <a:pt x="12" y="13"/>
                        <a:pt x="12" y="10"/>
                        <a:pt x="11" y="8"/>
                      </a:cubicBezTo>
                      <a:cubicBezTo>
                        <a:pt x="9" y="7"/>
                        <a:pt x="9" y="3"/>
                        <a:pt x="9" y="1"/>
                      </a:cubicBezTo>
                      <a:cubicBezTo>
                        <a:pt x="8" y="1"/>
                        <a:pt x="8" y="1"/>
                        <a:pt x="8"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8" name="Freeform 12079">
                  <a:extLst>
                    <a:ext uri="{FF2B5EF4-FFF2-40B4-BE49-F238E27FC236}">
                      <a16:creationId xmlns:a16="http://schemas.microsoft.com/office/drawing/2014/main" id="{DE52B2DE-3295-141F-CDD9-7A0861594968}"/>
                    </a:ext>
                  </a:extLst>
                </p:cNvPr>
                <p:cNvSpPr>
                  <a:spLocks/>
                </p:cNvSpPr>
                <p:nvPr/>
              </p:nvSpPr>
              <p:spPr bwMode="auto">
                <a:xfrm>
                  <a:off x="4798" y="2248"/>
                  <a:ext cx="22" cy="13"/>
                </a:xfrm>
                <a:custGeom>
                  <a:avLst/>
                  <a:gdLst>
                    <a:gd name="T0" fmla="*/ 10 w 27"/>
                    <a:gd name="T1" fmla="*/ 0 h 16"/>
                    <a:gd name="T2" fmla="*/ 9 w 27"/>
                    <a:gd name="T3" fmla="*/ 1 h 16"/>
                    <a:gd name="T4" fmla="*/ 7 w 27"/>
                    <a:gd name="T5" fmla="*/ 2 h 16"/>
                    <a:gd name="T6" fmla="*/ 7 w 27"/>
                    <a:gd name="T7" fmla="*/ 2 h 16"/>
                    <a:gd name="T8" fmla="*/ 6 w 27"/>
                    <a:gd name="T9" fmla="*/ 2 h 16"/>
                    <a:gd name="T10" fmla="*/ 6 w 27"/>
                    <a:gd name="T11" fmla="*/ 2 h 16"/>
                    <a:gd name="T12" fmla="*/ 6 w 27"/>
                    <a:gd name="T13" fmla="*/ 2 h 16"/>
                    <a:gd name="T14" fmla="*/ 6 w 27"/>
                    <a:gd name="T15" fmla="*/ 2 h 16"/>
                    <a:gd name="T16" fmla="*/ 5 w 27"/>
                    <a:gd name="T17" fmla="*/ 2 h 16"/>
                    <a:gd name="T18" fmla="*/ 5 w 27"/>
                    <a:gd name="T19" fmla="*/ 2 h 16"/>
                    <a:gd name="T20" fmla="*/ 4 w 27"/>
                    <a:gd name="T21" fmla="*/ 2 h 16"/>
                    <a:gd name="T22" fmla="*/ 4 w 27"/>
                    <a:gd name="T23" fmla="*/ 3 h 16"/>
                    <a:gd name="T24" fmla="*/ 2 w 27"/>
                    <a:gd name="T25" fmla="*/ 3 h 16"/>
                    <a:gd name="T26" fmla="*/ 2 w 27"/>
                    <a:gd name="T27" fmla="*/ 2 h 16"/>
                    <a:gd name="T28" fmla="*/ 2 w 27"/>
                    <a:gd name="T29" fmla="*/ 2 h 16"/>
                    <a:gd name="T30" fmla="*/ 2 w 27"/>
                    <a:gd name="T31" fmla="*/ 3 h 16"/>
                    <a:gd name="T32" fmla="*/ 1 w 27"/>
                    <a:gd name="T33" fmla="*/ 2 h 16"/>
                    <a:gd name="T34" fmla="*/ 0 w 27"/>
                    <a:gd name="T35" fmla="*/ 2 h 16"/>
                    <a:gd name="T36" fmla="*/ 0 w 27"/>
                    <a:gd name="T37" fmla="*/ 2 h 16"/>
                    <a:gd name="T38" fmla="*/ 1 w 27"/>
                    <a:gd name="T39" fmla="*/ 2 h 16"/>
                    <a:gd name="T40" fmla="*/ 2 w 27"/>
                    <a:gd name="T41" fmla="*/ 4 h 16"/>
                    <a:gd name="T42" fmla="*/ 2 w 27"/>
                    <a:gd name="T43" fmla="*/ 4 h 16"/>
                    <a:gd name="T44" fmla="*/ 2 w 27"/>
                    <a:gd name="T45" fmla="*/ 4 h 16"/>
                    <a:gd name="T46" fmla="*/ 2 w 27"/>
                    <a:gd name="T47" fmla="*/ 5 h 16"/>
                    <a:gd name="T48" fmla="*/ 2 w 27"/>
                    <a:gd name="T49" fmla="*/ 6 h 16"/>
                    <a:gd name="T50" fmla="*/ 2 w 27"/>
                    <a:gd name="T51" fmla="*/ 6 h 16"/>
                    <a:gd name="T52" fmla="*/ 2 w 27"/>
                    <a:gd name="T53" fmla="*/ 6 h 16"/>
                    <a:gd name="T54" fmla="*/ 4 w 27"/>
                    <a:gd name="T55" fmla="*/ 6 h 16"/>
                    <a:gd name="T56" fmla="*/ 5 w 27"/>
                    <a:gd name="T57" fmla="*/ 7 h 16"/>
                    <a:gd name="T58" fmla="*/ 5 w 27"/>
                    <a:gd name="T59" fmla="*/ 6 h 16"/>
                    <a:gd name="T60" fmla="*/ 6 w 27"/>
                    <a:gd name="T61" fmla="*/ 6 h 16"/>
                    <a:gd name="T62" fmla="*/ 6 w 27"/>
                    <a:gd name="T63" fmla="*/ 7 h 16"/>
                    <a:gd name="T64" fmla="*/ 6 w 27"/>
                    <a:gd name="T65" fmla="*/ 7 h 16"/>
                    <a:gd name="T66" fmla="*/ 7 w 27"/>
                    <a:gd name="T67" fmla="*/ 7 h 16"/>
                    <a:gd name="T68" fmla="*/ 7 w 27"/>
                    <a:gd name="T69" fmla="*/ 6 h 16"/>
                    <a:gd name="T70" fmla="*/ 7 w 27"/>
                    <a:gd name="T71" fmla="*/ 6 h 16"/>
                    <a:gd name="T72" fmla="*/ 8 w 27"/>
                    <a:gd name="T73" fmla="*/ 7 h 16"/>
                    <a:gd name="T74" fmla="*/ 8 w 27"/>
                    <a:gd name="T75" fmla="*/ 6 h 16"/>
                    <a:gd name="T76" fmla="*/ 9 w 27"/>
                    <a:gd name="T77" fmla="*/ 6 h 16"/>
                    <a:gd name="T78" fmla="*/ 9 w 27"/>
                    <a:gd name="T79" fmla="*/ 6 h 16"/>
                    <a:gd name="T80" fmla="*/ 9 w 27"/>
                    <a:gd name="T81" fmla="*/ 6 h 16"/>
                    <a:gd name="T82" fmla="*/ 10 w 27"/>
                    <a:gd name="T83" fmla="*/ 6 h 16"/>
                    <a:gd name="T84" fmla="*/ 12 w 27"/>
                    <a:gd name="T85" fmla="*/ 5 h 16"/>
                    <a:gd name="T86" fmla="*/ 12 w 27"/>
                    <a:gd name="T87" fmla="*/ 4 h 16"/>
                    <a:gd name="T88" fmla="*/ 10 w 27"/>
                    <a:gd name="T89" fmla="*/ 0 h 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7" h="16">
                      <a:moveTo>
                        <a:pt x="22" y="0"/>
                      </a:moveTo>
                      <a:cubicBezTo>
                        <a:pt x="21" y="0"/>
                        <a:pt x="21" y="1"/>
                        <a:pt x="20" y="1"/>
                      </a:cubicBezTo>
                      <a:cubicBezTo>
                        <a:pt x="19" y="4"/>
                        <a:pt x="17" y="3"/>
                        <a:pt x="16" y="4"/>
                      </a:cubicBezTo>
                      <a:cubicBezTo>
                        <a:pt x="16" y="5"/>
                        <a:pt x="15" y="5"/>
                        <a:pt x="15" y="5"/>
                      </a:cubicBezTo>
                      <a:cubicBezTo>
                        <a:pt x="15" y="5"/>
                        <a:pt x="14" y="5"/>
                        <a:pt x="14" y="5"/>
                      </a:cubicBezTo>
                      <a:cubicBezTo>
                        <a:pt x="14" y="5"/>
                        <a:pt x="14" y="5"/>
                        <a:pt x="14" y="5"/>
                      </a:cubicBezTo>
                      <a:cubicBezTo>
                        <a:pt x="13" y="5"/>
                        <a:pt x="13" y="5"/>
                        <a:pt x="13" y="6"/>
                      </a:cubicBezTo>
                      <a:cubicBezTo>
                        <a:pt x="12" y="6"/>
                        <a:pt x="12" y="6"/>
                        <a:pt x="12" y="6"/>
                      </a:cubicBezTo>
                      <a:cubicBezTo>
                        <a:pt x="11" y="6"/>
                        <a:pt x="11" y="6"/>
                        <a:pt x="11" y="6"/>
                      </a:cubicBezTo>
                      <a:cubicBezTo>
                        <a:pt x="10" y="6"/>
                        <a:pt x="10" y="6"/>
                        <a:pt x="10" y="6"/>
                      </a:cubicBezTo>
                      <a:cubicBezTo>
                        <a:pt x="9" y="6"/>
                        <a:pt x="9" y="6"/>
                        <a:pt x="9" y="6"/>
                      </a:cubicBezTo>
                      <a:cubicBezTo>
                        <a:pt x="9" y="7"/>
                        <a:pt x="8" y="7"/>
                        <a:pt x="8" y="7"/>
                      </a:cubicBezTo>
                      <a:cubicBezTo>
                        <a:pt x="7" y="7"/>
                        <a:pt x="7" y="7"/>
                        <a:pt x="6" y="7"/>
                      </a:cubicBezTo>
                      <a:cubicBezTo>
                        <a:pt x="6" y="6"/>
                        <a:pt x="6" y="6"/>
                        <a:pt x="5" y="6"/>
                      </a:cubicBezTo>
                      <a:cubicBezTo>
                        <a:pt x="5" y="6"/>
                        <a:pt x="5" y="6"/>
                        <a:pt x="5" y="6"/>
                      </a:cubicBezTo>
                      <a:cubicBezTo>
                        <a:pt x="4" y="6"/>
                        <a:pt x="4" y="7"/>
                        <a:pt x="4" y="7"/>
                      </a:cubicBezTo>
                      <a:cubicBezTo>
                        <a:pt x="3" y="7"/>
                        <a:pt x="2" y="6"/>
                        <a:pt x="1" y="5"/>
                      </a:cubicBezTo>
                      <a:cubicBezTo>
                        <a:pt x="1" y="4"/>
                        <a:pt x="0" y="4"/>
                        <a:pt x="0" y="4"/>
                      </a:cubicBezTo>
                      <a:cubicBezTo>
                        <a:pt x="0" y="4"/>
                        <a:pt x="0" y="4"/>
                        <a:pt x="0" y="4"/>
                      </a:cubicBezTo>
                      <a:cubicBezTo>
                        <a:pt x="0" y="4"/>
                        <a:pt x="0" y="4"/>
                        <a:pt x="1" y="4"/>
                      </a:cubicBezTo>
                      <a:cubicBezTo>
                        <a:pt x="1" y="6"/>
                        <a:pt x="1" y="9"/>
                        <a:pt x="2" y="9"/>
                      </a:cubicBezTo>
                      <a:cubicBezTo>
                        <a:pt x="2" y="9"/>
                        <a:pt x="2" y="9"/>
                        <a:pt x="2" y="9"/>
                      </a:cubicBezTo>
                      <a:cubicBezTo>
                        <a:pt x="2" y="9"/>
                        <a:pt x="2" y="9"/>
                        <a:pt x="2" y="9"/>
                      </a:cubicBezTo>
                      <a:cubicBezTo>
                        <a:pt x="3" y="9"/>
                        <a:pt x="3" y="9"/>
                        <a:pt x="4" y="10"/>
                      </a:cubicBezTo>
                      <a:cubicBezTo>
                        <a:pt x="4" y="11"/>
                        <a:pt x="4" y="12"/>
                        <a:pt x="5" y="12"/>
                      </a:cubicBezTo>
                      <a:cubicBezTo>
                        <a:pt x="5" y="12"/>
                        <a:pt x="5" y="12"/>
                        <a:pt x="6" y="12"/>
                      </a:cubicBezTo>
                      <a:cubicBezTo>
                        <a:pt x="6" y="12"/>
                        <a:pt x="6" y="12"/>
                        <a:pt x="6" y="12"/>
                      </a:cubicBezTo>
                      <a:cubicBezTo>
                        <a:pt x="7" y="12"/>
                        <a:pt x="7" y="12"/>
                        <a:pt x="8" y="13"/>
                      </a:cubicBezTo>
                      <a:cubicBezTo>
                        <a:pt x="9" y="14"/>
                        <a:pt x="9" y="15"/>
                        <a:pt x="10" y="15"/>
                      </a:cubicBezTo>
                      <a:cubicBezTo>
                        <a:pt x="11" y="15"/>
                        <a:pt x="11" y="15"/>
                        <a:pt x="11" y="14"/>
                      </a:cubicBezTo>
                      <a:cubicBezTo>
                        <a:pt x="11" y="14"/>
                        <a:pt x="12" y="14"/>
                        <a:pt x="12" y="14"/>
                      </a:cubicBezTo>
                      <a:cubicBezTo>
                        <a:pt x="12" y="14"/>
                        <a:pt x="13" y="15"/>
                        <a:pt x="13" y="15"/>
                      </a:cubicBezTo>
                      <a:cubicBezTo>
                        <a:pt x="14" y="15"/>
                        <a:pt x="14" y="16"/>
                        <a:pt x="14" y="16"/>
                      </a:cubicBezTo>
                      <a:cubicBezTo>
                        <a:pt x="15" y="16"/>
                        <a:pt x="15" y="15"/>
                        <a:pt x="16" y="15"/>
                      </a:cubicBezTo>
                      <a:cubicBezTo>
                        <a:pt x="16" y="14"/>
                        <a:pt x="16" y="14"/>
                        <a:pt x="16" y="14"/>
                      </a:cubicBezTo>
                      <a:cubicBezTo>
                        <a:pt x="17" y="14"/>
                        <a:pt x="17" y="14"/>
                        <a:pt x="17" y="14"/>
                      </a:cubicBezTo>
                      <a:cubicBezTo>
                        <a:pt x="18" y="14"/>
                        <a:pt x="18" y="15"/>
                        <a:pt x="18" y="15"/>
                      </a:cubicBezTo>
                      <a:cubicBezTo>
                        <a:pt x="19" y="15"/>
                        <a:pt x="19" y="14"/>
                        <a:pt x="19" y="14"/>
                      </a:cubicBezTo>
                      <a:cubicBezTo>
                        <a:pt x="20" y="13"/>
                        <a:pt x="20" y="13"/>
                        <a:pt x="20" y="13"/>
                      </a:cubicBezTo>
                      <a:cubicBezTo>
                        <a:pt x="20" y="13"/>
                        <a:pt x="21" y="13"/>
                        <a:pt x="21" y="13"/>
                      </a:cubicBezTo>
                      <a:cubicBezTo>
                        <a:pt x="21" y="13"/>
                        <a:pt x="21" y="13"/>
                        <a:pt x="21" y="13"/>
                      </a:cubicBezTo>
                      <a:cubicBezTo>
                        <a:pt x="22" y="13"/>
                        <a:pt x="23" y="13"/>
                        <a:pt x="23" y="12"/>
                      </a:cubicBezTo>
                      <a:cubicBezTo>
                        <a:pt x="23" y="11"/>
                        <a:pt x="26" y="12"/>
                        <a:pt x="27" y="10"/>
                      </a:cubicBezTo>
                      <a:cubicBezTo>
                        <a:pt x="27" y="9"/>
                        <a:pt x="27" y="9"/>
                        <a:pt x="27" y="9"/>
                      </a:cubicBezTo>
                      <a:cubicBezTo>
                        <a:pt x="26" y="6"/>
                        <a:pt x="24" y="3"/>
                        <a:pt x="22"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199" name="Freeform 12080">
                  <a:extLst>
                    <a:ext uri="{FF2B5EF4-FFF2-40B4-BE49-F238E27FC236}">
                      <a16:creationId xmlns:a16="http://schemas.microsoft.com/office/drawing/2014/main" id="{8F7F147A-A41C-3A7A-870A-0A02B98AED6A}"/>
                    </a:ext>
                  </a:extLst>
                </p:cNvPr>
                <p:cNvSpPr>
                  <a:spLocks/>
                </p:cNvSpPr>
                <p:nvPr/>
              </p:nvSpPr>
              <p:spPr bwMode="auto">
                <a:xfrm>
                  <a:off x="4797" y="2251"/>
                  <a:ext cx="1" cy="1"/>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1" y="0"/>
                        <a:pt x="1" y="0"/>
                      </a:cubicBezTo>
                      <a:cubicBezTo>
                        <a:pt x="1" y="0"/>
                        <a:pt x="1" y="0"/>
                        <a:pt x="1" y="0"/>
                      </a:cubicBezTo>
                      <a:cubicBezTo>
                        <a:pt x="1"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0" name="Freeform 12081">
                  <a:extLst>
                    <a:ext uri="{FF2B5EF4-FFF2-40B4-BE49-F238E27FC236}">
                      <a16:creationId xmlns:a16="http://schemas.microsoft.com/office/drawing/2014/main" id="{2147BA07-11AA-C77D-18BD-EB17D6F70261}"/>
                    </a:ext>
                  </a:extLst>
                </p:cNvPr>
                <p:cNvSpPr>
                  <a:spLocks noEditPoints="1"/>
                </p:cNvSpPr>
                <p:nvPr/>
              </p:nvSpPr>
              <p:spPr bwMode="auto">
                <a:xfrm>
                  <a:off x="4823" y="2230"/>
                  <a:ext cx="5" cy="10"/>
                </a:xfrm>
                <a:custGeom>
                  <a:avLst/>
                  <a:gdLst>
                    <a:gd name="T0" fmla="*/ 2 w 5"/>
                    <a:gd name="T1" fmla="*/ 3 h 12"/>
                    <a:gd name="T2" fmla="*/ 2 w 5"/>
                    <a:gd name="T3" fmla="*/ 3 h 12"/>
                    <a:gd name="T4" fmla="*/ 2 w 5"/>
                    <a:gd name="T5" fmla="*/ 3 h 12"/>
                    <a:gd name="T6" fmla="*/ 4 w 5"/>
                    <a:gd name="T7" fmla="*/ 3 h 12"/>
                    <a:gd name="T8" fmla="*/ 4 w 5"/>
                    <a:gd name="T9" fmla="*/ 3 h 12"/>
                    <a:gd name="T10" fmla="*/ 4 w 5"/>
                    <a:gd name="T11" fmla="*/ 3 h 12"/>
                    <a:gd name="T12" fmla="*/ 3 w 5"/>
                    <a:gd name="T13" fmla="*/ 3 h 12"/>
                    <a:gd name="T14" fmla="*/ 2 w 5"/>
                    <a:gd name="T15" fmla="*/ 3 h 12"/>
                    <a:gd name="T16" fmla="*/ 0 w 5"/>
                    <a:gd name="T17" fmla="*/ 0 h 12"/>
                    <a:gd name="T18" fmla="*/ 2 w 5"/>
                    <a:gd name="T19" fmla="*/ 3 h 12"/>
                    <a:gd name="T20" fmla="*/ 4 w 5"/>
                    <a:gd name="T21" fmla="*/ 6 h 12"/>
                    <a:gd name="T22" fmla="*/ 5 w 5"/>
                    <a:gd name="T23" fmla="*/ 5 h 12"/>
                    <a:gd name="T24" fmla="*/ 4 w 5"/>
                    <a:gd name="T25" fmla="*/ 5 h 12"/>
                    <a:gd name="T26" fmla="*/ 4 w 5"/>
                    <a:gd name="T27" fmla="*/ 4 h 12"/>
                    <a:gd name="T28" fmla="*/ 2 w 5"/>
                    <a:gd name="T29" fmla="*/ 3 h 12"/>
                    <a:gd name="T30" fmla="*/ 2 w 5"/>
                    <a:gd name="T31" fmla="*/ 3 h 12"/>
                    <a:gd name="T32" fmla="*/ 2 w 5"/>
                    <a:gd name="T33" fmla="*/ 3 h 12"/>
                    <a:gd name="T34" fmla="*/ 2 w 5"/>
                    <a:gd name="T35" fmla="*/ 3 h 12"/>
                    <a:gd name="T36" fmla="*/ 0 w 5"/>
                    <a:gd name="T37" fmla="*/ 0 h 12"/>
                    <a:gd name="T38" fmla="*/ 0 w 5"/>
                    <a:gd name="T39" fmla="*/ 0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 h="12">
                      <a:moveTo>
                        <a:pt x="2" y="4"/>
                      </a:moveTo>
                      <a:cubicBezTo>
                        <a:pt x="2" y="4"/>
                        <a:pt x="2" y="4"/>
                        <a:pt x="2" y="4"/>
                      </a:cubicBezTo>
                      <a:cubicBezTo>
                        <a:pt x="2" y="4"/>
                        <a:pt x="2" y="5"/>
                        <a:pt x="2" y="5"/>
                      </a:cubicBezTo>
                      <a:cubicBezTo>
                        <a:pt x="2" y="6"/>
                        <a:pt x="3" y="7"/>
                        <a:pt x="4" y="7"/>
                      </a:cubicBezTo>
                      <a:cubicBezTo>
                        <a:pt x="4" y="7"/>
                        <a:pt x="4" y="7"/>
                        <a:pt x="4" y="7"/>
                      </a:cubicBezTo>
                      <a:cubicBezTo>
                        <a:pt x="4" y="7"/>
                        <a:pt x="4" y="7"/>
                        <a:pt x="4" y="7"/>
                      </a:cubicBezTo>
                      <a:cubicBezTo>
                        <a:pt x="4" y="6"/>
                        <a:pt x="4" y="5"/>
                        <a:pt x="3" y="5"/>
                      </a:cubicBezTo>
                      <a:cubicBezTo>
                        <a:pt x="3" y="5"/>
                        <a:pt x="2" y="4"/>
                        <a:pt x="2" y="4"/>
                      </a:cubicBezTo>
                      <a:moveTo>
                        <a:pt x="0" y="0"/>
                      </a:moveTo>
                      <a:cubicBezTo>
                        <a:pt x="0" y="2"/>
                        <a:pt x="0" y="6"/>
                        <a:pt x="2" y="7"/>
                      </a:cubicBezTo>
                      <a:cubicBezTo>
                        <a:pt x="3" y="9"/>
                        <a:pt x="3" y="12"/>
                        <a:pt x="4" y="12"/>
                      </a:cubicBezTo>
                      <a:cubicBezTo>
                        <a:pt x="5" y="12"/>
                        <a:pt x="5" y="11"/>
                        <a:pt x="5" y="10"/>
                      </a:cubicBezTo>
                      <a:cubicBezTo>
                        <a:pt x="5" y="10"/>
                        <a:pt x="5" y="10"/>
                        <a:pt x="4" y="9"/>
                      </a:cubicBezTo>
                      <a:cubicBezTo>
                        <a:pt x="4" y="9"/>
                        <a:pt x="4" y="8"/>
                        <a:pt x="4" y="8"/>
                      </a:cubicBezTo>
                      <a:cubicBezTo>
                        <a:pt x="3" y="7"/>
                        <a:pt x="2" y="6"/>
                        <a:pt x="2" y="5"/>
                      </a:cubicBezTo>
                      <a:cubicBezTo>
                        <a:pt x="2" y="5"/>
                        <a:pt x="2" y="4"/>
                        <a:pt x="2" y="4"/>
                      </a:cubicBezTo>
                      <a:cubicBezTo>
                        <a:pt x="2" y="4"/>
                        <a:pt x="2" y="4"/>
                        <a:pt x="2" y="4"/>
                      </a:cubicBezTo>
                      <a:cubicBezTo>
                        <a:pt x="2" y="4"/>
                        <a:pt x="2" y="4"/>
                        <a:pt x="2" y="4"/>
                      </a:cubicBezTo>
                      <a:cubicBezTo>
                        <a:pt x="1" y="2"/>
                        <a:pt x="2" y="0"/>
                        <a:pt x="0" y="0"/>
                      </a:cubicBezTo>
                      <a:cubicBezTo>
                        <a:pt x="0" y="0"/>
                        <a:pt x="0" y="0"/>
                        <a:pt x="0"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1" name="Freeform 12082">
                  <a:extLst>
                    <a:ext uri="{FF2B5EF4-FFF2-40B4-BE49-F238E27FC236}">
                      <a16:creationId xmlns:a16="http://schemas.microsoft.com/office/drawing/2014/main" id="{7E54B91B-7CE2-E777-9C24-50626082330E}"/>
                    </a:ext>
                  </a:extLst>
                </p:cNvPr>
                <p:cNvSpPr>
                  <a:spLocks noEditPoints="1"/>
                </p:cNvSpPr>
                <p:nvPr/>
              </p:nvSpPr>
              <p:spPr bwMode="auto">
                <a:xfrm>
                  <a:off x="4825" y="2234"/>
                  <a:ext cx="2" cy="3"/>
                </a:xfrm>
                <a:custGeom>
                  <a:avLst/>
                  <a:gdLst>
                    <a:gd name="T0" fmla="*/ 0 w 2"/>
                    <a:gd name="T1" fmla="*/ 1 h 4"/>
                    <a:gd name="T2" fmla="*/ 2 w 2"/>
                    <a:gd name="T3" fmla="*/ 2 h 4"/>
                    <a:gd name="T4" fmla="*/ 2 w 2"/>
                    <a:gd name="T5" fmla="*/ 2 h 4"/>
                    <a:gd name="T6" fmla="*/ 0 w 2"/>
                    <a:gd name="T7" fmla="*/ 1 h 4"/>
                    <a:gd name="T8" fmla="*/ 0 w 2"/>
                    <a:gd name="T9" fmla="*/ 0 h 4"/>
                    <a:gd name="T10" fmla="*/ 0 w 2"/>
                    <a:gd name="T11" fmla="*/ 1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4">
                      <a:moveTo>
                        <a:pt x="0" y="1"/>
                      </a:moveTo>
                      <a:cubicBezTo>
                        <a:pt x="0" y="2"/>
                        <a:pt x="1" y="3"/>
                        <a:pt x="2" y="4"/>
                      </a:cubicBezTo>
                      <a:cubicBezTo>
                        <a:pt x="2" y="4"/>
                        <a:pt x="2" y="3"/>
                        <a:pt x="2" y="3"/>
                      </a:cubicBezTo>
                      <a:cubicBezTo>
                        <a:pt x="1" y="3"/>
                        <a:pt x="0" y="2"/>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2" name="Freeform 12083">
                  <a:extLst>
                    <a:ext uri="{FF2B5EF4-FFF2-40B4-BE49-F238E27FC236}">
                      <a16:creationId xmlns:a16="http://schemas.microsoft.com/office/drawing/2014/main" id="{28708794-9CB5-0287-A916-C6C38322D4DB}"/>
                    </a:ext>
                  </a:extLst>
                </p:cNvPr>
                <p:cNvSpPr>
                  <a:spLocks noEditPoints="1"/>
                </p:cNvSpPr>
                <p:nvPr/>
              </p:nvSpPr>
              <p:spPr bwMode="auto">
                <a:xfrm>
                  <a:off x="4795" y="2251"/>
                  <a:ext cx="2" cy="3"/>
                </a:xfrm>
                <a:custGeom>
                  <a:avLst/>
                  <a:gdLst>
                    <a:gd name="T0" fmla="*/ 1 w 2"/>
                    <a:gd name="T1" fmla="*/ 0 h 4"/>
                    <a:gd name="T2" fmla="*/ 1 w 2"/>
                    <a:gd name="T3" fmla="*/ 0 h 4"/>
                    <a:gd name="T4" fmla="*/ 1 w 2"/>
                    <a:gd name="T5" fmla="*/ 0 h 4"/>
                    <a:gd name="T6" fmla="*/ 1 w 2"/>
                    <a:gd name="T7" fmla="*/ 0 h 4"/>
                    <a:gd name="T8" fmla="*/ 2 w 2"/>
                    <a:gd name="T9" fmla="*/ 0 h 4"/>
                    <a:gd name="T10" fmla="*/ 2 w 2"/>
                    <a:gd name="T11" fmla="*/ 0 h 4"/>
                    <a:gd name="T12" fmla="*/ 2 w 2"/>
                    <a:gd name="T13" fmla="*/ 0 h 4"/>
                    <a:gd name="T14" fmla="*/ 1 w 2"/>
                    <a:gd name="T15" fmla="*/ 0 h 4"/>
                    <a:gd name="T16" fmla="*/ 1 w 2"/>
                    <a:gd name="T17" fmla="*/ 0 h 4"/>
                    <a:gd name="T18" fmla="*/ 1 w 2"/>
                    <a:gd name="T19" fmla="*/ 0 h 4"/>
                    <a:gd name="T20" fmla="*/ 1 w 2"/>
                    <a:gd name="T21" fmla="*/ 0 h 4"/>
                    <a:gd name="T22" fmla="*/ 1 w 2"/>
                    <a:gd name="T23" fmla="*/ 2 h 4"/>
                    <a:gd name="T24" fmla="*/ 1 w 2"/>
                    <a:gd name="T25" fmla="*/ 0 h 4"/>
                    <a:gd name="T26" fmla="*/ 1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1" y="0"/>
                      </a:moveTo>
                      <a:cubicBezTo>
                        <a:pt x="1" y="0"/>
                        <a:pt x="1" y="0"/>
                        <a:pt x="1" y="0"/>
                      </a:cubicBez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1" y="0"/>
                      </a:moveTo>
                      <a:cubicBezTo>
                        <a:pt x="1" y="1"/>
                        <a:pt x="0" y="4"/>
                        <a:pt x="1" y="4"/>
                      </a:cubicBezTo>
                      <a:cubicBezTo>
                        <a:pt x="0" y="4"/>
                        <a:pt x="1" y="1"/>
                        <a:pt x="1" y="0"/>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3" name="Freeform 12084">
                  <a:extLst>
                    <a:ext uri="{FF2B5EF4-FFF2-40B4-BE49-F238E27FC236}">
                      <a16:creationId xmlns:a16="http://schemas.microsoft.com/office/drawing/2014/main" id="{CBF919CE-2D9A-0655-404E-DA0EF8B18D27}"/>
                    </a:ext>
                  </a:extLst>
                </p:cNvPr>
                <p:cNvSpPr>
                  <a:spLocks/>
                </p:cNvSpPr>
                <p:nvPr/>
              </p:nvSpPr>
              <p:spPr bwMode="auto">
                <a:xfrm>
                  <a:off x="4797" y="2254"/>
                  <a:ext cx="2" cy="5"/>
                </a:xfrm>
                <a:custGeom>
                  <a:avLst/>
                  <a:gdLst>
                    <a:gd name="T0" fmla="*/ 0 w 2"/>
                    <a:gd name="T1" fmla="*/ 0 h 5"/>
                    <a:gd name="T2" fmla="*/ 0 w 2"/>
                    <a:gd name="T3" fmla="*/ 0 h 5"/>
                    <a:gd name="T4" fmla="*/ 1 w 2"/>
                    <a:gd name="T5" fmla="*/ 2 h 5"/>
                    <a:gd name="T6" fmla="*/ 2 w 2"/>
                    <a:gd name="T7" fmla="*/ 5 h 5"/>
                    <a:gd name="T8" fmla="*/ 2 w 2"/>
                    <a:gd name="T9" fmla="*/ 5 h 5"/>
                    <a:gd name="T10" fmla="*/ 2 w 2"/>
                    <a:gd name="T11" fmla="*/ 5 h 5"/>
                    <a:gd name="T12" fmla="*/ 2 w 2"/>
                    <a:gd name="T13" fmla="*/ 5 h 5"/>
                    <a:gd name="T14" fmla="*/ 1 w 2"/>
                    <a:gd name="T15" fmla="*/ 2 h 5"/>
                    <a:gd name="T16" fmla="*/ 0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0"/>
                      </a:moveTo>
                      <a:cubicBezTo>
                        <a:pt x="0" y="0"/>
                        <a:pt x="0" y="0"/>
                        <a:pt x="0" y="0"/>
                      </a:cubicBezTo>
                      <a:cubicBezTo>
                        <a:pt x="0" y="0"/>
                        <a:pt x="1" y="1"/>
                        <a:pt x="1" y="2"/>
                      </a:cubicBezTo>
                      <a:cubicBezTo>
                        <a:pt x="1" y="3"/>
                        <a:pt x="1" y="5"/>
                        <a:pt x="2" y="5"/>
                      </a:cubicBezTo>
                      <a:cubicBezTo>
                        <a:pt x="2" y="5"/>
                        <a:pt x="2" y="5"/>
                        <a:pt x="2" y="5"/>
                      </a:cubicBezTo>
                      <a:cubicBezTo>
                        <a:pt x="2" y="5"/>
                        <a:pt x="2" y="5"/>
                        <a:pt x="2" y="5"/>
                      </a:cubicBezTo>
                      <a:cubicBezTo>
                        <a:pt x="2" y="5"/>
                        <a:pt x="2" y="5"/>
                        <a:pt x="2" y="5"/>
                      </a:cubicBezTo>
                      <a:cubicBezTo>
                        <a:pt x="1" y="5"/>
                        <a:pt x="1" y="3"/>
                        <a:pt x="1" y="2"/>
                      </a:cubicBezTo>
                      <a:cubicBezTo>
                        <a:pt x="1" y="1"/>
                        <a:pt x="0" y="0"/>
                        <a:pt x="0"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4" name="Freeform 12085">
                  <a:extLst>
                    <a:ext uri="{FF2B5EF4-FFF2-40B4-BE49-F238E27FC236}">
                      <a16:creationId xmlns:a16="http://schemas.microsoft.com/office/drawing/2014/main" id="{1EA0BCC5-1BB1-1C26-27A1-922C99186783}"/>
                    </a:ext>
                  </a:extLst>
                </p:cNvPr>
                <p:cNvSpPr>
                  <a:spLocks noEditPoints="1"/>
                </p:cNvSpPr>
                <p:nvPr/>
              </p:nvSpPr>
              <p:spPr bwMode="auto">
                <a:xfrm>
                  <a:off x="4799" y="2259"/>
                  <a:ext cx="17" cy="5"/>
                </a:xfrm>
                <a:custGeom>
                  <a:avLst/>
                  <a:gdLst>
                    <a:gd name="T0" fmla="*/ 5 w 21"/>
                    <a:gd name="T1" fmla="*/ 2 h 7"/>
                    <a:gd name="T2" fmla="*/ 6 w 21"/>
                    <a:gd name="T3" fmla="*/ 2 h 7"/>
                    <a:gd name="T4" fmla="*/ 3 w 21"/>
                    <a:gd name="T5" fmla="*/ 1 h 7"/>
                    <a:gd name="T6" fmla="*/ 3 w 21"/>
                    <a:gd name="T7" fmla="*/ 1 h 7"/>
                    <a:gd name="T8" fmla="*/ 7 w 21"/>
                    <a:gd name="T9" fmla="*/ 1 h 7"/>
                    <a:gd name="T10" fmla="*/ 7 w 21"/>
                    <a:gd name="T11" fmla="*/ 1 h 7"/>
                    <a:gd name="T12" fmla="*/ 7 w 21"/>
                    <a:gd name="T13" fmla="*/ 1 h 7"/>
                    <a:gd name="T14" fmla="*/ 6 w 21"/>
                    <a:gd name="T15" fmla="*/ 1 h 7"/>
                    <a:gd name="T16" fmla="*/ 6 w 21"/>
                    <a:gd name="T17" fmla="*/ 1 h 7"/>
                    <a:gd name="T18" fmla="*/ 4 w 21"/>
                    <a:gd name="T19" fmla="*/ 1 h 7"/>
                    <a:gd name="T20" fmla="*/ 4 w 21"/>
                    <a:gd name="T21" fmla="*/ 1 h 7"/>
                    <a:gd name="T22" fmla="*/ 4 w 21"/>
                    <a:gd name="T23" fmla="*/ 1 h 7"/>
                    <a:gd name="T24" fmla="*/ 4 w 21"/>
                    <a:gd name="T25" fmla="*/ 1 h 7"/>
                    <a:gd name="T26" fmla="*/ 6 w 21"/>
                    <a:gd name="T27" fmla="*/ 1 h 7"/>
                    <a:gd name="T28" fmla="*/ 6 w 21"/>
                    <a:gd name="T29" fmla="*/ 1 h 7"/>
                    <a:gd name="T30" fmla="*/ 6 w 21"/>
                    <a:gd name="T31" fmla="*/ 1 h 7"/>
                    <a:gd name="T32" fmla="*/ 6 w 21"/>
                    <a:gd name="T33" fmla="*/ 1 h 7"/>
                    <a:gd name="T34" fmla="*/ 6 w 21"/>
                    <a:gd name="T35" fmla="*/ 1 h 7"/>
                    <a:gd name="T36" fmla="*/ 7 w 21"/>
                    <a:gd name="T37" fmla="*/ 1 h 7"/>
                    <a:gd name="T38" fmla="*/ 7 w 21"/>
                    <a:gd name="T39" fmla="*/ 1 h 7"/>
                    <a:gd name="T40" fmla="*/ 7 w 21"/>
                    <a:gd name="T41" fmla="*/ 1 h 7"/>
                    <a:gd name="T42" fmla="*/ 7 w 21"/>
                    <a:gd name="T43" fmla="*/ 1 h 7"/>
                    <a:gd name="T44" fmla="*/ 8 w 21"/>
                    <a:gd name="T45" fmla="*/ 1 h 7"/>
                    <a:gd name="T46" fmla="*/ 8 w 21"/>
                    <a:gd name="T47" fmla="*/ 1 h 7"/>
                    <a:gd name="T48" fmla="*/ 8 w 21"/>
                    <a:gd name="T49" fmla="*/ 1 h 7"/>
                    <a:gd name="T50" fmla="*/ 8 w 21"/>
                    <a:gd name="T51" fmla="*/ 1 h 7"/>
                    <a:gd name="T52" fmla="*/ 8 w 21"/>
                    <a:gd name="T53" fmla="*/ 1 h 7"/>
                    <a:gd name="T54" fmla="*/ 8 w 21"/>
                    <a:gd name="T55" fmla="*/ 1 h 7"/>
                    <a:gd name="T56" fmla="*/ 8 w 21"/>
                    <a:gd name="T57" fmla="*/ 1 h 7"/>
                    <a:gd name="T58" fmla="*/ 8 w 21"/>
                    <a:gd name="T59" fmla="*/ 1 h 7"/>
                    <a:gd name="T60" fmla="*/ 8 w 21"/>
                    <a:gd name="T61" fmla="*/ 1 h 7"/>
                    <a:gd name="T62" fmla="*/ 8 w 21"/>
                    <a:gd name="T63" fmla="*/ 1 h 7"/>
                    <a:gd name="T64" fmla="*/ 8 w 21"/>
                    <a:gd name="T65" fmla="*/ 1 h 7"/>
                    <a:gd name="T66" fmla="*/ 2 w 21"/>
                    <a:gd name="T67" fmla="*/ 1 h 7"/>
                    <a:gd name="T68" fmla="*/ 3 w 21"/>
                    <a:gd name="T69" fmla="*/ 1 h 7"/>
                    <a:gd name="T70" fmla="*/ 9 w 21"/>
                    <a:gd name="T71" fmla="*/ 1 h 7"/>
                    <a:gd name="T72" fmla="*/ 9 w 21"/>
                    <a:gd name="T73" fmla="*/ 1 h 7"/>
                    <a:gd name="T74" fmla="*/ 2 w 21"/>
                    <a:gd name="T75" fmla="*/ 1 h 7"/>
                    <a:gd name="T76" fmla="*/ 2 w 21"/>
                    <a:gd name="T77" fmla="*/ 1 h 7"/>
                    <a:gd name="T78" fmla="*/ 2 w 21"/>
                    <a:gd name="T79" fmla="*/ 1 h 7"/>
                    <a:gd name="T80" fmla="*/ 2 w 21"/>
                    <a:gd name="T81" fmla="*/ 1 h 7"/>
                    <a:gd name="T82" fmla="*/ 2 w 21"/>
                    <a:gd name="T83" fmla="*/ 1 h 7"/>
                    <a:gd name="T84" fmla="*/ 2 w 21"/>
                    <a:gd name="T85" fmla="*/ 1 h 7"/>
                    <a:gd name="T86" fmla="*/ 2 w 21"/>
                    <a:gd name="T87" fmla="*/ 1 h 7"/>
                    <a:gd name="T88" fmla="*/ 2 w 21"/>
                    <a:gd name="T89" fmla="*/ 1 h 7"/>
                    <a:gd name="T90" fmla="*/ 2 w 21"/>
                    <a:gd name="T91" fmla="*/ 1 h 7"/>
                    <a:gd name="T92" fmla="*/ 2 w 21"/>
                    <a:gd name="T93" fmla="*/ 1 h 7"/>
                    <a:gd name="T94" fmla="*/ 1 w 21"/>
                    <a:gd name="T95" fmla="*/ 1 h 7"/>
                    <a:gd name="T96" fmla="*/ 1 w 21"/>
                    <a:gd name="T97" fmla="*/ 1 h 7"/>
                    <a:gd name="T98" fmla="*/ 2 w 21"/>
                    <a:gd name="T99" fmla="*/ 1 h 7"/>
                    <a:gd name="T100" fmla="*/ 0 w 21"/>
                    <a:gd name="T101" fmla="*/ 0 h 7"/>
                    <a:gd name="T102" fmla="*/ 0 w 21"/>
                    <a:gd name="T103" fmla="*/ 0 h 7"/>
                    <a:gd name="T104" fmla="*/ 0 w 21"/>
                    <a:gd name="T105" fmla="*/ 0 h 7"/>
                    <a:gd name="T106" fmla="*/ 1 w 21"/>
                    <a:gd name="T107" fmla="*/ 1 h 7"/>
                    <a:gd name="T108" fmla="*/ 0 w 21"/>
                    <a:gd name="T109" fmla="*/ 0 h 7"/>
                    <a:gd name="T110" fmla="*/ 0 w 21"/>
                    <a:gd name="T111" fmla="*/ 0 h 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7">
                      <a:moveTo>
                        <a:pt x="13" y="7"/>
                      </a:moveTo>
                      <a:cubicBezTo>
                        <a:pt x="12" y="7"/>
                        <a:pt x="12" y="7"/>
                        <a:pt x="12" y="7"/>
                      </a:cubicBezTo>
                      <a:cubicBezTo>
                        <a:pt x="12" y="7"/>
                        <a:pt x="12" y="7"/>
                        <a:pt x="12" y="7"/>
                      </a:cubicBezTo>
                      <a:cubicBezTo>
                        <a:pt x="12" y="7"/>
                        <a:pt x="12" y="7"/>
                        <a:pt x="12" y="7"/>
                      </a:cubicBezTo>
                      <a:cubicBezTo>
                        <a:pt x="12" y="7"/>
                        <a:pt x="12" y="7"/>
                        <a:pt x="13" y="7"/>
                      </a:cubicBezTo>
                      <a:cubicBezTo>
                        <a:pt x="13" y="7"/>
                        <a:pt x="13" y="7"/>
                        <a:pt x="13" y="7"/>
                      </a:cubicBezTo>
                      <a:moveTo>
                        <a:pt x="8" y="6"/>
                      </a:moveTo>
                      <a:cubicBezTo>
                        <a:pt x="8" y="6"/>
                        <a:pt x="8" y="6"/>
                        <a:pt x="8" y="6"/>
                      </a:cubicBezTo>
                      <a:cubicBezTo>
                        <a:pt x="8" y="6"/>
                        <a:pt x="8" y="6"/>
                        <a:pt x="8" y="6"/>
                      </a:cubicBezTo>
                      <a:cubicBezTo>
                        <a:pt x="8" y="6"/>
                        <a:pt x="8" y="6"/>
                        <a:pt x="8" y="6"/>
                      </a:cubicBezTo>
                      <a:cubicBezTo>
                        <a:pt x="8" y="6"/>
                        <a:pt x="8" y="6"/>
                        <a:pt x="8" y="6"/>
                      </a:cubicBezTo>
                      <a:cubicBezTo>
                        <a:pt x="8" y="6"/>
                        <a:pt x="8" y="6"/>
                        <a:pt x="8" y="6"/>
                      </a:cubicBezTo>
                      <a:moveTo>
                        <a:pt x="16" y="6"/>
                      </a:move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moveTo>
                        <a:pt x="15" y="5"/>
                      </a:moveTo>
                      <a:cubicBezTo>
                        <a:pt x="15" y="5"/>
                        <a:pt x="15" y="5"/>
                        <a:pt x="15" y="5"/>
                      </a:cubicBezTo>
                      <a:cubicBezTo>
                        <a:pt x="16" y="6"/>
                        <a:pt x="16" y="6"/>
                        <a:pt x="16" y="6"/>
                      </a:cubicBezTo>
                      <a:cubicBezTo>
                        <a:pt x="16" y="6"/>
                        <a:pt x="16" y="6"/>
                        <a:pt x="16" y="6"/>
                      </a:cubicBezTo>
                      <a:cubicBezTo>
                        <a:pt x="16" y="6"/>
                        <a:pt x="16" y="6"/>
                        <a:pt x="15" y="5"/>
                      </a:cubicBezTo>
                      <a:moveTo>
                        <a:pt x="15" y="5"/>
                      </a:moveTo>
                      <a:cubicBezTo>
                        <a:pt x="15" y="5"/>
                        <a:pt x="15" y="5"/>
                        <a:pt x="15" y="5"/>
                      </a:cubicBezTo>
                      <a:cubicBezTo>
                        <a:pt x="15" y="5"/>
                        <a:pt x="15" y="5"/>
                        <a:pt x="15" y="5"/>
                      </a:cubicBezTo>
                      <a:cubicBezTo>
                        <a:pt x="15" y="5"/>
                        <a:pt x="15" y="5"/>
                        <a:pt x="15" y="5"/>
                      </a:cubicBezTo>
                      <a:cubicBezTo>
                        <a:pt x="15" y="5"/>
                        <a:pt x="15" y="5"/>
                        <a:pt x="15" y="5"/>
                      </a:cubicBezTo>
                      <a:moveTo>
                        <a:pt x="9" y="5"/>
                      </a:move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moveTo>
                        <a:pt x="10" y="5"/>
                      </a:moveTo>
                      <a:cubicBezTo>
                        <a:pt x="10" y="5"/>
                        <a:pt x="10" y="5"/>
                        <a:pt x="9" y="5"/>
                      </a:cubicBezTo>
                      <a:cubicBezTo>
                        <a:pt x="9" y="5"/>
                        <a:pt x="9" y="5"/>
                        <a:pt x="10" y="5"/>
                      </a:cubicBezTo>
                      <a:cubicBezTo>
                        <a:pt x="10" y="5"/>
                        <a:pt x="10" y="5"/>
                        <a:pt x="10" y="5"/>
                      </a:cubicBezTo>
                      <a:cubicBezTo>
                        <a:pt x="10" y="5"/>
                        <a:pt x="10" y="5"/>
                        <a:pt x="10" y="5"/>
                      </a:cubicBezTo>
                      <a:cubicBezTo>
                        <a:pt x="10" y="5"/>
                        <a:pt x="10" y="5"/>
                        <a:pt x="10" y="5"/>
                      </a:cubicBezTo>
                      <a:moveTo>
                        <a:pt x="14" y="5"/>
                      </a:move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4" y="5"/>
                        <a:pt x="14" y="5"/>
                      </a:cubicBezTo>
                      <a:moveTo>
                        <a:pt x="14" y="5"/>
                      </a:move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moveTo>
                        <a:pt x="17" y="5"/>
                      </a:moveTo>
                      <a:cubicBezTo>
                        <a:pt x="17" y="5"/>
                        <a:pt x="17" y="5"/>
                        <a:pt x="17" y="5"/>
                      </a:cubicBezTo>
                      <a:cubicBezTo>
                        <a:pt x="17" y="5"/>
                        <a:pt x="17" y="5"/>
                        <a:pt x="17" y="5"/>
                      </a:cubicBezTo>
                      <a:cubicBezTo>
                        <a:pt x="17" y="5"/>
                        <a:pt x="17" y="5"/>
                        <a:pt x="17" y="5"/>
                      </a:cubicBezTo>
                      <a:cubicBezTo>
                        <a:pt x="17" y="5"/>
                        <a:pt x="17" y="5"/>
                        <a:pt x="17" y="5"/>
                      </a:cubicBezTo>
                      <a:moveTo>
                        <a:pt x="17" y="5"/>
                      </a:move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moveTo>
                        <a:pt x="19" y="4"/>
                      </a:move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moveTo>
                        <a:pt x="19" y="4"/>
                      </a:moveTo>
                      <a:cubicBezTo>
                        <a:pt x="19" y="4"/>
                        <a:pt x="19" y="4"/>
                        <a:pt x="19" y="4"/>
                      </a:cubicBezTo>
                      <a:cubicBezTo>
                        <a:pt x="19" y="4"/>
                        <a:pt x="19" y="4"/>
                        <a:pt x="19" y="4"/>
                      </a:cubicBezTo>
                      <a:cubicBezTo>
                        <a:pt x="19" y="4"/>
                        <a:pt x="19" y="4"/>
                        <a:pt x="19" y="4"/>
                      </a:cubicBezTo>
                      <a:cubicBezTo>
                        <a:pt x="19" y="4"/>
                        <a:pt x="19" y="4"/>
                        <a:pt x="19" y="4"/>
                      </a:cubicBezTo>
                      <a:moveTo>
                        <a:pt x="19" y="4"/>
                      </a:move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moveTo>
                        <a:pt x="18" y="4"/>
                      </a:moveTo>
                      <a:cubicBezTo>
                        <a:pt x="18" y="4"/>
                        <a:pt x="18" y="4"/>
                        <a:pt x="18" y="4"/>
                      </a:cubicBezTo>
                      <a:cubicBezTo>
                        <a:pt x="18" y="4"/>
                        <a:pt x="18" y="4"/>
                        <a:pt x="18" y="4"/>
                      </a:cubicBezTo>
                      <a:cubicBezTo>
                        <a:pt x="18" y="4"/>
                        <a:pt x="18" y="4"/>
                        <a:pt x="18" y="4"/>
                      </a:cubicBezTo>
                      <a:cubicBezTo>
                        <a:pt x="18" y="4"/>
                        <a:pt x="18" y="4"/>
                        <a:pt x="18" y="4"/>
                      </a:cubicBezTo>
                      <a:moveTo>
                        <a:pt x="18" y="4"/>
                      </a:moveTo>
                      <a:cubicBezTo>
                        <a:pt x="18" y="4"/>
                        <a:pt x="18" y="4"/>
                        <a:pt x="18" y="4"/>
                      </a:cubicBezTo>
                      <a:cubicBezTo>
                        <a:pt x="18" y="4"/>
                        <a:pt x="18" y="4"/>
                        <a:pt x="18" y="4"/>
                      </a:cubicBezTo>
                      <a:cubicBezTo>
                        <a:pt x="18" y="4"/>
                        <a:pt x="18" y="4"/>
                        <a:pt x="18" y="4"/>
                      </a:cubicBezTo>
                      <a:cubicBezTo>
                        <a:pt x="18" y="4"/>
                        <a:pt x="18" y="4"/>
                        <a:pt x="18" y="4"/>
                      </a:cubicBezTo>
                      <a:moveTo>
                        <a:pt x="18" y="4"/>
                      </a:move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moveTo>
                        <a:pt x="6" y="4"/>
                      </a:moveTo>
                      <a:cubicBezTo>
                        <a:pt x="6" y="4"/>
                        <a:pt x="6" y="4"/>
                        <a:pt x="6" y="4"/>
                      </a:cubicBezTo>
                      <a:cubicBezTo>
                        <a:pt x="6" y="4"/>
                        <a:pt x="6" y="4"/>
                        <a:pt x="6" y="4"/>
                      </a:cubicBezTo>
                      <a:cubicBezTo>
                        <a:pt x="6" y="5"/>
                        <a:pt x="7" y="6"/>
                        <a:pt x="8" y="6"/>
                      </a:cubicBezTo>
                      <a:cubicBezTo>
                        <a:pt x="8" y="6"/>
                        <a:pt x="8" y="6"/>
                        <a:pt x="8" y="6"/>
                      </a:cubicBezTo>
                      <a:cubicBezTo>
                        <a:pt x="7" y="6"/>
                        <a:pt x="6" y="5"/>
                        <a:pt x="6" y="4"/>
                      </a:cubicBezTo>
                      <a:cubicBezTo>
                        <a:pt x="6" y="4"/>
                        <a:pt x="6" y="4"/>
                        <a:pt x="6" y="4"/>
                      </a:cubicBezTo>
                      <a:moveTo>
                        <a:pt x="21" y="3"/>
                      </a:moveTo>
                      <a:cubicBezTo>
                        <a:pt x="21" y="4"/>
                        <a:pt x="21" y="4"/>
                        <a:pt x="21" y="4"/>
                      </a:cubicBezTo>
                      <a:cubicBezTo>
                        <a:pt x="21" y="4"/>
                        <a:pt x="21" y="4"/>
                        <a:pt x="21" y="4"/>
                      </a:cubicBezTo>
                      <a:cubicBezTo>
                        <a:pt x="21" y="4"/>
                        <a:pt x="21" y="4"/>
                        <a:pt x="21" y="3"/>
                      </a:cubicBezTo>
                      <a:cubicBezTo>
                        <a:pt x="21" y="3"/>
                        <a:pt x="21" y="3"/>
                        <a:pt x="21" y="3"/>
                      </a:cubicBezTo>
                      <a:moveTo>
                        <a:pt x="3" y="3"/>
                      </a:moveTo>
                      <a:cubicBezTo>
                        <a:pt x="3" y="3"/>
                        <a:pt x="3" y="3"/>
                        <a:pt x="3" y="3"/>
                      </a:cubicBezTo>
                      <a:cubicBezTo>
                        <a:pt x="3" y="3"/>
                        <a:pt x="3" y="3"/>
                        <a:pt x="3" y="3"/>
                      </a:cubicBez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moveTo>
                        <a:pt x="4" y="3"/>
                      </a:moveTo>
                      <a:cubicBezTo>
                        <a:pt x="4" y="3"/>
                        <a:pt x="4" y="3"/>
                        <a:pt x="4" y="3"/>
                      </a:cubicBezTo>
                      <a:cubicBezTo>
                        <a:pt x="5" y="3"/>
                        <a:pt x="5" y="3"/>
                        <a:pt x="6" y="4"/>
                      </a:cubicBezTo>
                      <a:cubicBezTo>
                        <a:pt x="6" y="4"/>
                        <a:pt x="6" y="4"/>
                        <a:pt x="6" y="4"/>
                      </a:cubicBezTo>
                      <a:cubicBezTo>
                        <a:pt x="5" y="3"/>
                        <a:pt x="5" y="3"/>
                        <a:pt x="4" y="3"/>
                      </a:cubicBezTo>
                      <a:moveTo>
                        <a:pt x="4" y="3"/>
                      </a:moveTo>
                      <a:cubicBezTo>
                        <a:pt x="4" y="3"/>
                        <a:pt x="4" y="3"/>
                        <a:pt x="4" y="3"/>
                      </a:cubicBezTo>
                      <a:cubicBezTo>
                        <a:pt x="4" y="3"/>
                        <a:pt x="4" y="3"/>
                        <a:pt x="4" y="3"/>
                      </a:cubicBezTo>
                      <a:cubicBezTo>
                        <a:pt x="4" y="3"/>
                        <a:pt x="4" y="3"/>
                        <a:pt x="4" y="3"/>
                      </a:cubicBezTo>
                      <a:cubicBezTo>
                        <a:pt x="4" y="3"/>
                        <a:pt x="4" y="3"/>
                        <a:pt x="4" y="3"/>
                      </a:cubicBezTo>
                      <a:cubicBezTo>
                        <a:pt x="4" y="3"/>
                        <a:pt x="4" y="3"/>
                        <a:pt x="4" y="3"/>
                      </a:cubicBezTo>
                      <a:moveTo>
                        <a:pt x="1" y="1"/>
                      </a:moveTo>
                      <a:cubicBezTo>
                        <a:pt x="1" y="1"/>
                        <a:pt x="1" y="1"/>
                        <a:pt x="1" y="1"/>
                      </a:cubicBezTo>
                      <a:cubicBezTo>
                        <a:pt x="1" y="1"/>
                        <a:pt x="1" y="1"/>
                        <a:pt x="1" y="1"/>
                      </a:cubicBezTo>
                      <a:cubicBezTo>
                        <a:pt x="1" y="1"/>
                        <a:pt x="1" y="1"/>
                        <a:pt x="1" y="1"/>
                      </a:cubicBezTo>
                      <a:cubicBezTo>
                        <a:pt x="1" y="1"/>
                        <a:pt x="1" y="1"/>
                        <a:pt x="1" y="1"/>
                      </a:cubicBezTo>
                      <a:cubicBezTo>
                        <a:pt x="2" y="2"/>
                        <a:pt x="2" y="3"/>
                        <a:pt x="3" y="3"/>
                      </a:cubicBezTo>
                      <a:cubicBezTo>
                        <a:pt x="3" y="3"/>
                        <a:pt x="3" y="3"/>
                        <a:pt x="3" y="3"/>
                      </a:cubicBezTo>
                      <a:cubicBezTo>
                        <a:pt x="2" y="3"/>
                        <a:pt x="2" y="2"/>
                        <a:pt x="1" y="1"/>
                      </a:cubicBezTo>
                      <a:cubicBezTo>
                        <a:pt x="1" y="1"/>
                        <a:pt x="1" y="1"/>
                        <a:pt x="1"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1" y="0"/>
                        <a:pt x="1" y="0"/>
                        <a:pt x="1" y="1"/>
                      </a:cubicBezTo>
                      <a:cubicBezTo>
                        <a:pt x="1" y="1"/>
                        <a:pt x="1" y="1"/>
                        <a:pt x="1" y="1"/>
                      </a:cubicBezTo>
                      <a:cubicBezTo>
                        <a:pt x="1" y="0"/>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5" name="Freeform 12086">
                  <a:extLst>
                    <a:ext uri="{FF2B5EF4-FFF2-40B4-BE49-F238E27FC236}">
                      <a16:creationId xmlns:a16="http://schemas.microsoft.com/office/drawing/2014/main" id="{45FD16AF-1CCC-AE08-F62F-A75D9D540DA6}"/>
                    </a:ext>
                  </a:extLst>
                </p:cNvPr>
                <p:cNvSpPr>
                  <a:spLocks/>
                </p:cNvSpPr>
                <p:nvPr/>
              </p:nvSpPr>
              <p:spPr bwMode="auto">
                <a:xfrm>
                  <a:off x="4820" y="2246"/>
                  <a:ext cx="7" cy="12"/>
                </a:xfrm>
                <a:custGeom>
                  <a:avLst/>
                  <a:gdLst>
                    <a:gd name="T0" fmla="*/ 4 w 8"/>
                    <a:gd name="T1" fmla="*/ 0 h 14"/>
                    <a:gd name="T2" fmla="*/ 4 w 8"/>
                    <a:gd name="T3" fmla="*/ 0 h 14"/>
                    <a:gd name="T4" fmla="*/ 4 w 8"/>
                    <a:gd name="T5" fmla="*/ 0 h 14"/>
                    <a:gd name="T6" fmla="*/ 4 w 8"/>
                    <a:gd name="T7" fmla="*/ 3 h 14"/>
                    <a:gd name="T8" fmla="*/ 3 w 8"/>
                    <a:gd name="T9" fmla="*/ 4 h 14"/>
                    <a:gd name="T10" fmla="*/ 0 w 8"/>
                    <a:gd name="T11" fmla="*/ 6 h 14"/>
                    <a:gd name="T12" fmla="*/ 2 w 8"/>
                    <a:gd name="T13" fmla="*/ 8 h 14"/>
                    <a:gd name="T14" fmla="*/ 2 w 8"/>
                    <a:gd name="T15" fmla="*/ 7 h 14"/>
                    <a:gd name="T16" fmla="*/ 4 w 8"/>
                    <a:gd name="T17" fmla="*/ 4 h 14"/>
                    <a:gd name="T18" fmla="*/ 4 w 8"/>
                    <a:gd name="T19" fmla="*/ 3 h 14"/>
                    <a:gd name="T20" fmla="*/ 4 w 8"/>
                    <a:gd name="T21" fmla="*/ 3 h 14"/>
                    <a:gd name="T22" fmla="*/ 4 w 8"/>
                    <a:gd name="T23" fmla="*/ 2 h 14"/>
                    <a:gd name="T24" fmla="*/ 4 w 8"/>
                    <a:gd name="T25" fmla="*/ 2 h 14"/>
                    <a:gd name="T26" fmla="*/ 4 w 8"/>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4">
                      <a:moveTo>
                        <a:pt x="8" y="0"/>
                      </a:moveTo>
                      <a:cubicBezTo>
                        <a:pt x="8" y="0"/>
                        <a:pt x="8" y="0"/>
                        <a:pt x="8" y="0"/>
                      </a:cubicBezTo>
                      <a:cubicBezTo>
                        <a:pt x="8" y="0"/>
                        <a:pt x="8" y="0"/>
                        <a:pt x="8" y="0"/>
                      </a:cubicBezTo>
                      <a:cubicBezTo>
                        <a:pt x="7" y="1"/>
                        <a:pt x="6" y="2"/>
                        <a:pt x="6" y="3"/>
                      </a:cubicBezTo>
                      <a:cubicBezTo>
                        <a:pt x="7" y="6"/>
                        <a:pt x="4" y="6"/>
                        <a:pt x="3" y="8"/>
                      </a:cubicBezTo>
                      <a:cubicBezTo>
                        <a:pt x="3" y="10"/>
                        <a:pt x="1" y="10"/>
                        <a:pt x="0" y="11"/>
                      </a:cubicBezTo>
                      <a:cubicBezTo>
                        <a:pt x="1" y="12"/>
                        <a:pt x="1" y="13"/>
                        <a:pt x="2" y="14"/>
                      </a:cubicBezTo>
                      <a:cubicBezTo>
                        <a:pt x="2" y="13"/>
                        <a:pt x="2" y="13"/>
                        <a:pt x="2" y="12"/>
                      </a:cubicBezTo>
                      <a:cubicBezTo>
                        <a:pt x="3" y="10"/>
                        <a:pt x="5" y="10"/>
                        <a:pt x="5" y="8"/>
                      </a:cubicBezTo>
                      <a:cubicBezTo>
                        <a:pt x="5" y="8"/>
                        <a:pt x="5" y="8"/>
                        <a:pt x="5" y="7"/>
                      </a:cubicBezTo>
                      <a:cubicBezTo>
                        <a:pt x="5" y="7"/>
                        <a:pt x="5" y="7"/>
                        <a:pt x="5" y="7"/>
                      </a:cubicBezTo>
                      <a:cubicBezTo>
                        <a:pt x="5" y="5"/>
                        <a:pt x="8" y="4"/>
                        <a:pt x="8" y="2"/>
                      </a:cubicBezTo>
                      <a:cubicBezTo>
                        <a:pt x="8" y="2"/>
                        <a:pt x="8" y="2"/>
                        <a:pt x="8" y="2"/>
                      </a:cubicBezTo>
                      <a:cubicBezTo>
                        <a:pt x="8" y="1"/>
                        <a:pt x="8" y="1"/>
                        <a:pt x="8" y="0"/>
                      </a:cubicBezTo>
                    </a:path>
                  </a:pathLst>
                </a:custGeom>
                <a:solidFill>
                  <a:srgbClr val="A57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6" name="Freeform 12087">
                  <a:extLst>
                    <a:ext uri="{FF2B5EF4-FFF2-40B4-BE49-F238E27FC236}">
                      <a16:creationId xmlns:a16="http://schemas.microsoft.com/office/drawing/2014/main" id="{3425982F-A0C5-22C0-9E50-A10D21FD0113}"/>
                    </a:ext>
                  </a:extLst>
                </p:cNvPr>
                <p:cNvSpPr>
                  <a:spLocks/>
                </p:cNvSpPr>
                <p:nvPr/>
              </p:nvSpPr>
              <p:spPr bwMode="auto">
                <a:xfrm>
                  <a:off x="4797" y="2251"/>
                  <a:ext cx="25" cy="13"/>
                </a:xfrm>
                <a:custGeom>
                  <a:avLst/>
                  <a:gdLst>
                    <a:gd name="T0" fmla="*/ 0 w 30"/>
                    <a:gd name="T1" fmla="*/ 2 h 16"/>
                    <a:gd name="T2" fmla="*/ 2 w 30"/>
                    <a:gd name="T3" fmla="*/ 4 h 16"/>
                    <a:gd name="T4" fmla="*/ 2 w 30"/>
                    <a:gd name="T5" fmla="*/ 4 h 16"/>
                    <a:gd name="T6" fmla="*/ 2 w 30"/>
                    <a:gd name="T7" fmla="*/ 4 h 16"/>
                    <a:gd name="T8" fmla="*/ 2 w 30"/>
                    <a:gd name="T9" fmla="*/ 4 h 16"/>
                    <a:gd name="T10" fmla="*/ 2 w 30"/>
                    <a:gd name="T11" fmla="*/ 4 h 16"/>
                    <a:gd name="T12" fmla="*/ 3 w 30"/>
                    <a:gd name="T13" fmla="*/ 5 h 16"/>
                    <a:gd name="T14" fmla="*/ 3 w 30"/>
                    <a:gd name="T15" fmla="*/ 6 h 16"/>
                    <a:gd name="T16" fmla="*/ 3 w 30"/>
                    <a:gd name="T17" fmla="*/ 6 h 16"/>
                    <a:gd name="T18" fmla="*/ 3 w 30"/>
                    <a:gd name="T19" fmla="*/ 6 h 16"/>
                    <a:gd name="T20" fmla="*/ 3 w 30"/>
                    <a:gd name="T21" fmla="*/ 6 h 16"/>
                    <a:gd name="T22" fmla="*/ 3 w 30"/>
                    <a:gd name="T23" fmla="*/ 6 h 16"/>
                    <a:gd name="T24" fmla="*/ 3 w 30"/>
                    <a:gd name="T25" fmla="*/ 6 h 16"/>
                    <a:gd name="T26" fmla="*/ 3 w 30"/>
                    <a:gd name="T27" fmla="*/ 6 h 16"/>
                    <a:gd name="T28" fmla="*/ 4 w 30"/>
                    <a:gd name="T29" fmla="*/ 6 h 16"/>
                    <a:gd name="T30" fmla="*/ 5 w 30"/>
                    <a:gd name="T31" fmla="*/ 7 h 16"/>
                    <a:gd name="T32" fmla="*/ 5 w 30"/>
                    <a:gd name="T33" fmla="*/ 7 h 16"/>
                    <a:gd name="T34" fmla="*/ 6 w 30"/>
                    <a:gd name="T35" fmla="*/ 6 h 16"/>
                    <a:gd name="T36" fmla="*/ 6 w 30"/>
                    <a:gd name="T37" fmla="*/ 6 h 16"/>
                    <a:gd name="T38" fmla="*/ 6 w 30"/>
                    <a:gd name="T39" fmla="*/ 6 h 16"/>
                    <a:gd name="T40" fmla="*/ 7 w 30"/>
                    <a:gd name="T41" fmla="*/ 7 h 16"/>
                    <a:gd name="T42" fmla="*/ 7 w 30"/>
                    <a:gd name="T43" fmla="*/ 7 h 16"/>
                    <a:gd name="T44" fmla="*/ 8 w 30"/>
                    <a:gd name="T45" fmla="*/ 7 h 16"/>
                    <a:gd name="T46" fmla="*/ 8 w 30"/>
                    <a:gd name="T47" fmla="*/ 6 h 16"/>
                    <a:gd name="T48" fmla="*/ 8 w 30"/>
                    <a:gd name="T49" fmla="*/ 6 h 16"/>
                    <a:gd name="T50" fmla="*/ 8 w 30"/>
                    <a:gd name="T51" fmla="*/ 6 h 16"/>
                    <a:gd name="T52" fmla="*/ 8 w 30"/>
                    <a:gd name="T53" fmla="*/ 6 h 16"/>
                    <a:gd name="T54" fmla="*/ 9 w 30"/>
                    <a:gd name="T55" fmla="*/ 7 h 16"/>
                    <a:gd name="T56" fmla="*/ 9 w 30"/>
                    <a:gd name="T57" fmla="*/ 7 h 16"/>
                    <a:gd name="T58" fmla="*/ 9 w 30"/>
                    <a:gd name="T59" fmla="*/ 6 h 16"/>
                    <a:gd name="T60" fmla="*/ 9 w 30"/>
                    <a:gd name="T61" fmla="*/ 6 h 16"/>
                    <a:gd name="T62" fmla="*/ 9 w 30"/>
                    <a:gd name="T63" fmla="*/ 6 h 16"/>
                    <a:gd name="T64" fmla="*/ 10 w 30"/>
                    <a:gd name="T65" fmla="*/ 6 h 16"/>
                    <a:gd name="T66" fmla="*/ 10 w 30"/>
                    <a:gd name="T67" fmla="*/ 6 h 16"/>
                    <a:gd name="T68" fmla="*/ 10 w 30"/>
                    <a:gd name="T69" fmla="*/ 6 h 16"/>
                    <a:gd name="T70" fmla="*/ 11 w 30"/>
                    <a:gd name="T71" fmla="*/ 6 h 16"/>
                    <a:gd name="T72" fmla="*/ 11 w 30"/>
                    <a:gd name="T73" fmla="*/ 6 h 16"/>
                    <a:gd name="T74" fmla="*/ 11 w 30"/>
                    <a:gd name="T75" fmla="*/ 6 h 16"/>
                    <a:gd name="T76" fmla="*/ 11 w 30"/>
                    <a:gd name="T77" fmla="*/ 6 h 16"/>
                    <a:gd name="T78" fmla="*/ 11 w 30"/>
                    <a:gd name="T79" fmla="*/ 6 h 16"/>
                    <a:gd name="T80" fmla="*/ 11 w 30"/>
                    <a:gd name="T81" fmla="*/ 6 h 16"/>
                    <a:gd name="T82" fmla="*/ 15 w 30"/>
                    <a:gd name="T83" fmla="*/ 4 h 16"/>
                    <a:gd name="T84" fmla="*/ 13 w 30"/>
                    <a:gd name="T85" fmla="*/ 2 h 16"/>
                    <a:gd name="T86" fmla="*/ 11 w 30"/>
                    <a:gd name="T87" fmla="*/ 4 h 16"/>
                    <a:gd name="T88" fmla="*/ 11 w 30"/>
                    <a:gd name="T89" fmla="*/ 4 h 16"/>
                    <a:gd name="T90" fmla="*/ 9 w 30"/>
                    <a:gd name="T91" fmla="*/ 5 h 16"/>
                    <a:gd name="T92" fmla="*/ 8 w 30"/>
                    <a:gd name="T93" fmla="*/ 5 h 16"/>
                    <a:gd name="T94" fmla="*/ 8 w 30"/>
                    <a:gd name="T95" fmla="*/ 6 h 16"/>
                    <a:gd name="T96" fmla="*/ 7 w 30"/>
                    <a:gd name="T97" fmla="*/ 5 h 16"/>
                    <a:gd name="T98" fmla="*/ 6 w 30"/>
                    <a:gd name="T99" fmla="*/ 5 h 16"/>
                    <a:gd name="T100" fmla="*/ 3 w 30"/>
                    <a:gd name="T101" fmla="*/ 4 h 16"/>
                    <a:gd name="T102" fmla="*/ 3 w 30"/>
                    <a:gd name="T103" fmla="*/ 4 h 16"/>
                    <a:gd name="T104" fmla="*/ 3 w 30"/>
                    <a:gd name="T105" fmla="*/ 2 h 16"/>
                    <a:gd name="T106" fmla="*/ 3 w 30"/>
                    <a:gd name="T107" fmla="*/ 2 h 16"/>
                    <a:gd name="T108" fmla="*/ 1 w 30"/>
                    <a:gd name="T109" fmla="*/ 0 h 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0" h="16">
                      <a:moveTo>
                        <a:pt x="1" y="0"/>
                      </a:moveTo>
                      <a:cubicBezTo>
                        <a:pt x="0" y="1"/>
                        <a:pt x="0" y="2"/>
                        <a:pt x="0" y="4"/>
                      </a:cubicBezTo>
                      <a:cubicBezTo>
                        <a:pt x="0" y="4"/>
                        <a:pt x="1" y="5"/>
                        <a:pt x="1" y="6"/>
                      </a:cubicBezTo>
                      <a:cubicBezTo>
                        <a:pt x="1" y="7"/>
                        <a:pt x="1"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10"/>
                      </a:cubicBezTo>
                      <a:cubicBezTo>
                        <a:pt x="3" y="10"/>
                        <a:pt x="3" y="10"/>
                        <a:pt x="3" y="10"/>
                      </a:cubicBezTo>
                      <a:cubicBezTo>
                        <a:pt x="3" y="10"/>
                        <a:pt x="3" y="10"/>
                        <a:pt x="3" y="10"/>
                      </a:cubicBezTo>
                      <a:cubicBezTo>
                        <a:pt x="4" y="11"/>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8" y="13"/>
                      </a:cubicBezTo>
                      <a:cubicBezTo>
                        <a:pt x="8" y="13"/>
                        <a:pt x="8" y="13"/>
                        <a:pt x="8" y="13"/>
                      </a:cubicBezTo>
                      <a:cubicBezTo>
                        <a:pt x="8" y="13"/>
                        <a:pt x="8" y="13"/>
                        <a:pt x="8" y="13"/>
                      </a:cubicBezTo>
                      <a:cubicBezTo>
                        <a:pt x="8" y="14"/>
                        <a:pt x="9" y="15"/>
                        <a:pt x="10" y="15"/>
                      </a:cubicBezTo>
                      <a:cubicBezTo>
                        <a:pt x="10" y="15"/>
                        <a:pt x="10" y="15"/>
                        <a:pt x="10" y="15"/>
                      </a:cubicBezTo>
                      <a:cubicBezTo>
                        <a:pt x="10" y="15"/>
                        <a:pt x="10" y="15"/>
                        <a:pt x="10" y="15"/>
                      </a:cubicBezTo>
                      <a:cubicBezTo>
                        <a:pt x="10" y="15"/>
                        <a:pt x="10" y="15"/>
                        <a:pt x="10" y="15"/>
                      </a:cubicBezTo>
                      <a:cubicBezTo>
                        <a:pt x="10" y="15"/>
                        <a:pt x="11" y="15"/>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5"/>
                        <a:pt x="13" y="15"/>
                      </a:cubicBezTo>
                      <a:cubicBezTo>
                        <a:pt x="13" y="15"/>
                        <a:pt x="14" y="16"/>
                        <a:pt x="14" y="16"/>
                      </a:cubicBezTo>
                      <a:cubicBezTo>
                        <a:pt x="14" y="16"/>
                        <a:pt x="14" y="16"/>
                        <a:pt x="14" y="16"/>
                      </a:cubicBezTo>
                      <a:cubicBezTo>
                        <a:pt x="14" y="16"/>
                        <a:pt x="14" y="16"/>
                        <a:pt x="15" y="16"/>
                      </a:cubicBezTo>
                      <a:cubicBezTo>
                        <a:pt x="15" y="15"/>
                        <a:pt x="15"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2" y="13"/>
                        <a:pt x="22" y="13"/>
                        <a:pt x="23" y="13"/>
                      </a:cubicBezTo>
                      <a:cubicBezTo>
                        <a:pt x="23" y="13"/>
                        <a:pt x="23" y="13"/>
                        <a:pt x="23" y="12"/>
                      </a:cubicBezTo>
                      <a:cubicBezTo>
                        <a:pt x="23" y="12"/>
                        <a:pt x="23" y="12"/>
                        <a:pt x="23" y="12"/>
                      </a:cubicBezTo>
                      <a:cubicBezTo>
                        <a:pt x="23" y="11"/>
                        <a:pt x="26" y="12"/>
                        <a:pt x="27" y="10"/>
                      </a:cubicBezTo>
                      <a:cubicBezTo>
                        <a:pt x="27" y="8"/>
                        <a:pt x="29" y="8"/>
                        <a:pt x="30" y="8"/>
                      </a:cubicBezTo>
                      <a:cubicBezTo>
                        <a:pt x="29" y="7"/>
                        <a:pt x="29" y="6"/>
                        <a:pt x="28" y="5"/>
                      </a:cubicBezTo>
                      <a:cubicBezTo>
                        <a:pt x="28" y="5"/>
                        <a:pt x="28" y="5"/>
                        <a:pt x="28" y="6"/>
                      </a:cubicBezTo>
                      <a:cubicBezTo>
                        <a:pt x="27" y="8"/>
                        <a:pt x="24" y="7"/>
                        <a:pt x="24" y="8"/>
                      </a:cubicBezTo>
                      <a:cubicBezTo>
                        <a:pt x="24" y="9"/>
                        <a:pt x="23" y="9"/>
                        <a:pt x="22" y="9"/>
                      </a:cubicBezTo>
                      <a:cubicBezTo>
                        <a:pt x="22" y="9"/>
                        <a:pt x="22" y="9"/>
                        <a:pt x="22" y="9"/>
                      </a:cubicBezTo>
                      <a:cubicBezTo>
                        <a:pt x="22" y="9"/>
                        <a:pt x="21" y="9"/>
                        <a:pt x="21" y="9"/>
                      </a:cubicBezTo>
                      <a:cubicBezTo>
                        <a:pt x="21" y="9"/>
                        <a:pt x="21" y="9"/>
                        <a:pt x="20" y="10"/>
                      </a:cubicBezTo>
                      <a:cubicBezTo>
                        <a:pt x="20" y="10"/>
                        <a:pt x="20" y="11"/>
                        <a:pt x="19" y="11"/>
                      </a:cubicBezTo>
                      <a:cubicBezTo>
                        <a:pt x="19" y="11"/>
                        <a:pt x="19" y="10"/>
                        <a:pt x="18" y="10"/>
                      </a:cubicBezTo>
                      <a:cubicBezTo>
                        <a:pt x="18" y="10"/>
                        <a:pt x="18" y="10"/>
                        <a:pt x="17" y="10"/>
                      </a:cubicBezTo>
                      <a:cubicBezTo>
                        <a:pt x="17" y="10"/>
                        <a:pt x="17" y="10"/>
                        <a:pt x="17" y="11"/>
                      </a:cubicBezTo>
                      <a:cubicBezTo>
                        <a:pt x="16" y="11"/>
                        <a:pt x="16" y="12"/>
                        <a:pt x="15" y="12"/>
                      </a:cubicBezTo>
                      <a:cubicBezTo>
                        <a:pt x="15" y="12"/>
                        <a:pt x="15" y="11"/>
                        <a:pt x="14" y="11"/>
                      </a:cubicBezTo>
                      <a:cubicBezTo>
                        <a:pt x="14" y="11"/>
                        <a:pt x="13" y="10"/>
                        <a:pt x="13" y="10"/>
                      </a:cubicBezTo>
                      <a:cubicBezTo>
                        <a:pt x="13" y="10"/>
                        <a:pt x="12" y="10"/>
                        <a:pt x="12" y="10"/>
                      </a:cubicBezTo>
                      <a:cubicBezTo>
                        <a:pt x="12" y="11"/>
                        <a:pt x="12" y="11"/>
                        <a:pt x="11" y="11"/>
                      </a:cubicBezTo>
                      <a:cubicBezTo>
                        <a:pt x="10" y="11"/>
                        <a:pt x="10" y="10"/>
                        <a:pt x="9" y="9"/>
                      </a:cubicBezTo>
                      <a:cubicBezTo>
                        <a:pt x="8" y="8"/>
                        <a:pt x="8" y="8"/>
                        <a:pt x="7" y="8"/>
                      </a:cubicBezTo>
                      <a:cubicBezTo>
                        <a:pt x="7" y="8"/>
                        <a:pt x="7" y="8"/>
                        <a:pt x="7" y="8"/>
                      </a:cubicBezTo>
                      <a:cubicBezTo>
                        <a:pt x="6" y="8"/>
                        <a:pt x="6" y="8"/>
                        <a:pt x="6" y="8"/>
                      </a:cubicBezTo>
                      <a:cubicBezTo>
                        <a:pt x="5" y="8"/>
                        <a:pt x="5" y="7"/>
                        <a:pt x="5" y="6"/>
                      </a:cubicBezTo>
                      <a:cubicBezTo>
                        <a:pt x="4" y="5"/>
                        <a:pt x="4" y="5"/>
                        <a:pt x="3" y="5"/>
                      </a:cubicBezTo>
                      <a:cubicBezTo>
                        <a:pt x="3" y="5"/>
                        <a:pt x="3" y="5"/>
                        <a:pt x="3" y="5"/>
                      </a:cubicBezTo>
                      <a:cubicBezTo>
                        <a:pt x="3" y="5"/>
                        <a:pt x="3" y="5"/>
                        <a:pt x="3" y="5"/>
                      </a:cubicBezTo>
                      <a:cubicBezTo>
                        <a:pt x="2" y="5"/>
                        <a:pt x="2" y="2"/>
                        <a:pt x="2" y="0"/>
                      </a:cubicBezTo>
                      <a:cubicBezTo>
                        <a:pt x="1" y="0"/>
                        <a:pt x="1" y="0"/>
                        <a:pt x="1" y="0"/>
                      </a:cubicBezTo>
                    </a:path>
                  </a:pathLst>
                </a:custGeom>
                <a:solidFill>
                  <a:srgbClr val="AB8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7" name="Freeform 12088">
                  <a:extLst>
                    <a:ext uri="{FF2B5EF4-FFF2-40B4-BE49-F238E27FC236}">
                      <a16:creationId xmlns:a16="http://schemas.microsoft.com/office/drawing/2014/main" id="{30CACAEB-770A-BB41-A784-7CC8270E8210}"/>
                    </a:ext>
                  </a:extLst>
                </p:cNvPr>
                <p:cNvSpPr>
                  <a:spLocks/>
                </p:cNvSpPr>
                <p:nvPr/>
              </p:nvSpPr>
              <p:spPr bwMode="auto">
                <a:xfrm>
                  <a:off x="4795" y="2251"/>
                  <a:ext cx="3" cy="3"/>
                </a:xfrm>
                <a:custGeom>
                  <a:avLst/>
                  <a:gdLst>
                    <a:gd name="T0" fmla="*/ 1 w 3"/>
                    <a:gd name="T1" fmla="*/ 0 h 4"/>
                    <a:gd name="T2" fmla="*/ 1 w 3"/>
                    <a:gd name="T3" fmla="*/ 0 h 4"/>
                    <a:gd name="T4" fmla="*/ 1 w 3"/>
                    <a:gd name="T5" fmla="*/ 2 h 4"/>
                    <a:gd name="T6" fmla="*/ 1 w 3"/>
                    <a:gd name="T7" fmla="*/ 2 h 4"/>
                    <a:gd name="T8" fmla="*/ 1 w 3"/>
                    <a:gd name="T9" fmla="*/ 2 h 4"/>
                    <a:gd name="T10" fmla="*/ 1 w 3"/>
                    <a:gd name="T11" fmla="*/ 2 h 4"/>
                    <a:gd name="T12" fmla="*/ 2 w 3"/>
                    <a:gd name="T13" fmla="*/ 2 h 4"/>
                    <a:gd name="T14" fmla="*/ 2 w 3"/>
                    <a:gd name="T15" fmla="*/ 2 h 4"/>
                    <a:gd name="T16" fmla="*/ 2 w 3"/>
                    <a:gd name="T17" fmla="*/ 2 h 4"/>
                    <a:gd name="T18" fmla="*/ 2 w 3"/>
                    <a:gd name="T19" fmla="*/ 2 h 4"/>
                    <a:gd name="T20" fmla="*/ 2 w 3"/>
                    <a:gd name="T21" fmla="*/ 2 h 4"/>
                    <a:gd name="T22" fmla="*/ 2 w 3"/>
                    <a:gd name="T23" fmla="*/ 2 h 4"/>
                    <a:gd name="T24" fmla="*/ 2 w 3"/>
                    <a:gd name="T25" fmla="*/ 2 h 4"/>
                    <a:gd name="T26" fmla="*/ 3 w 3"/>
                    <a:gd name="T27" fmla="*/ 0 h 4"/>
                    <a:gd name="T28" fmla="*/ 2 w 3"/>
                    <a:gd name="T29" fmla="*/ 0 h 4"/>
                    <a:gd name="T30" fmla="*/ 2 w 3"/>
                    <a:gd name="T31" fmla="*/ 0 h 4"/>
                    <a:gd name="T32" fmla="*/ 2 w 3"/>
                    <a:gd name="T33" fmla="*/ 0 h 4"/>
                    <a:gd name="T34" fmla="*/ 2 w 3"/>
                    <a:gd name="T35" fmla="*/ 0 h 4"/>
                    <a:gd name="T36" fmla="*/ 2 w 3"/>
                    <a:gd name="T37" fmla="*/ 0 h 4"/>
                    <a:gd name="T38" fmla="*/ 1 w 3"/>
                    <a:gd name="T39" fmla="*/ 0 h 4"/>
                    <a:gd name="T40" fmla="*/ 1 w 3"/>
                    <a:gd name="T41" fmla="*/ 0 h 4"/>
                    <a:gd name="T42" fmla="*/ 1 w 3"/>
                    <a:gd name="T43" fmla="*/ 0 h 4"/>
                    <a:gd name="T44" fmla="*/ 1 w 3"/>
                    <a:gd name="T45" fmla="*/ 0 h 4"/>
                    <a:gd name="T46" fmla="*/ 1 w 3"/>
                    <a:gd name="T47" fmla="*/ 0 h 4"/>
                    <a:gd name="T48" fmla="*/ 1 w 3"/>
                    <a:gd name="T49" fmla="*/ 0 h 4"/>
                    <a:gd name="T50" fmla="*/ 1 w 3"/>
                    <a:gd name="T51" fmla="*/ 0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 h="4">
                      <a:moveTo>
                        <a:pt x="1" y="0"/>
                      </a:moveTo>
                      <a:cubicBezTo>
                        <a:pt x="1" y="0"/>
                        <a:pt x="1" y="0"/>
                        <a:pt x="1" y="0"/>
                      </a:cubicBezTo>
                      <a:cubicBezTo>
                        <a:pt x="1" y="1"/>
                        <a:pt x="0" y="4"/>
                        <a:pt x="1" y="4"/>
                      </a:cubicBezTo>
                      <a:cubicBezTo>
                        <a:pt x="1" y="4"/>
                        <a:pt x="1"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2"/>
                        <a:pt x="2" y="1"/>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A67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8" name="Freeform 12089">
                  <a:extLst>
                    <a:ext uri="{FF2B5EF4-FFF2-40B4-BE49-F238E27FC236}">
                      <a16:creationId xmlns:a16="http://schemas.microsoft.com/office/drawing/2014/main" id="{441109D7-A7F2-642E-D3AC-BD7ABA943F2F}"/>
                    </a:ext>
                  </a:extLst>
                </p:cNvPr>
                <p:cNvSpPr>
                  <a:spLocks/>
                </p:cNvSpPr>
                <p:nvPr/>
              </p:nvSpPr>
              <p:spPr bwMode="auto">
                <a:xfrm>
                  <a:off x="4819" y="2237"/>
                  <a:ext cx="1" cy="3"/>
                </a:xfrm>
                <a:custGeom>
                  <a:avLst/>
                  <a:gdLst>
                    <a:gd name="T0" fmla="*/ 1 w 2"/>
                    <a:gd name="T1" fmla="*/ 0 h 3"/>
                    <a:gd name="T2" fmla="*/ 0 w 2"/>
                    <a:gd name="T3" fmla="*/ 2 h 3"/>
                    <a:gd name="T4" fmla="*/ 1 w 2"/>
                    <a:gd name="T5" fmla="*/ 3 h 3"/>
                    <a:gd name="T6" fmla="*/ 1 w 2"/>
                    <a:gd name="T7" fmla="*/ 3 h 3"/>
                    <a:gd name="T8" fmla="*/ 1 w 2"/>
                    <a:gd name="T9" fmla="*/ 0 h 3"/>
                    <a:gd name="T10" fmla="*/ 1 w 2"/>
                    <a:gd name="T11" fmla="*/ 0 h 3"/>
                    <a:gd name="T12" fmla="*/ 1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2" y="0"/>
                      </a:moveTo>
                      <a:cubicBezTo>
                        <a:pt x="1" y="0"/>
                        <a:pt x="0" y="0"/>
                        <a:pt x="0" y="2"/>
                      </a:cubicBezTo>
                      <a:cubicBezTo>
                        <a:pt x="0" y="2"/>
                        <a:pt x="0" y="3"/>
                        <a:pt x="1" y="3"/>
                      </a:cubicBezTo>
                      <a:cubicBezTo>
                        <a:pt x="1" y="3"/>
                        <a:pt x="1" y="3"/>
                        <a:pt x="1" y="3"/>
                      </a:cubicBezTo>
                      <a:cubicBezTo>
                        <a:pt x="1" y="2"/>
                        <a:pt x="1" y="0"/>
                        <a:pt x="2" y="0"/>
                      </a:cubicBezTo>
                      <a:cubicBezTo>
                        <a:pt x="2" y="0"/>
                        <a:pt x="2" y="0"/>
                        <a:pt x="2" y="0"/>
                      </a:cubicBezTo>
                      <a:cubicBezTo>
                        <a:pt x="2" y="0"/>
                        <a:pt x="2"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09" name="Freeform 12090">
                  <a:extLst>
                    <a:ext uri="{FF2B5EF4-FFF2-40B4-BE49-F238E27FC236}">
                      <a16:creationId xmlns:a16="http://schemas.microsoft.com/office/drawing/2014/main" id="{B7BF6ADD-5DA5-0E97-AE93-D1053880882A}"/>
                    </a:ext>
                  </a:extLst>
                </p:cNvPr>
                <p:cNvSpPr>
                  <a:spLocks/>
                </p:cNvSpPr>
                <p:nvPr/>
              </p:nvSpPr>
              <p:spPr bwMode="auto">
                <a:xfrm>
                  <a:off x="4816" y="2232"/>
                  <a:ext cx="3" cy="3"/>
                </a:xfrm>
                <a:custGeom>
                  <a:avLst/>
                  <a:gdLst>
                    <a:gd name="T0" fmla="*/ 2 w 4"/>
                    <a:gd name="T1" fmla="*/ 0 h 3"/>
                    <a:gd name="T2" fmla="*/ 2 w 4"/>
                    <a:gd name="T3" fmla="*/ 0 h 3"/>
                    <a:gd name="T4" fmla="*/ 0 w 4"/>
                    <a:gd name="T5" fmla="*/ 3 h 3"/>
                    <a:gd name="T6" fmla="*/ 0 w 4"/>
                    <a:gd name="T7" fmla="*/ 3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3" y="0"/>
                      </a:moveTo>
                      <a:cubicBezTo>
                        <a:pt x="2" y="0"/>
                        <a:pt x="2" y="0"/>
                        <a:pt x="2" y="0"/>
                      </a:cubicBezTo>
                      <a:cubicBezTo>
                        <a:pt x="2" y="1"/>
                        <a:pt x="0" y="2"/>
                        <a:pt x="0" y="3"/>
                      </a:cubicBezTo>
                      <a:cubicBezTo>
                        <a:pt x="0" y="3"/>
                        <a:pt x="0" y="3"/>
                        <a:pt x="0" y="3"/>
                      </a:cubicBezTo>
                      <a:cubicBezTo>
                        <a:pt x="2" y="3"/>
                        <a:pt x="4" y="1"/>
                        <a:pt x="3"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0" name="Freeform 12091">
                  <a:extLst>
                    <a:ext uri="{FF2B5EF4-FFF2-40B4-BE49-F238E27FC236}">
                      <a16:creationId xmlns:a16="http://schemas.microsoft.com/office/drawing/2014/main" id="{FDEDA0B4-D3A7-7F15-F622-35CC235A9ECE}"/>
                    </a:ext>
                  </a:extLst>
                </p:cNvPr>
                <p:cNvSpPr>
                  <a:spLocks/>
                </p:cNvSpPr>
                <p:nvPr/>
              </p:nvSpPr>
              <p:spPr bwMode="auto">
                <a:xfrm>
                  <a:off x="4812" y="2239"/>
                  <a:ext cx="3" cy="3"/>
                </a:xfrm>
                <a:custGeom>
                  <a:avLst/>
                  <a:gdLst>
                    <a:gd name="T0" fmla="*/ 2 w 4"/>
                    <a:gd name="T1" fmla="*/ 0 h 4"/>
                    <a:gd name="T2" fmla="*/ 2 w 4"/>
                    <a:gd name="T3" fmla="*/ 0 h 4"/>
                    <a:gd name="T4" fmla="*/ 0 w 4"/>
                    <a:gd name="T5" fmla="*/ 2 h 4"/>
                    <a:gd name="T6" fmla="*/ 0 w 4"/>
                    <a:gd name="T7" fmla="*/ 2 h 4"/>
                    <a:gd name="T8" fmla="*/ 2 w 4"/>
                    <a:gd name="T9" fmla="*/ 1 h 4"/>
                    <a:gd name="T10" fmla="*/ 2 w 4"/>
                    <a:gd name="T11" fmla="*/ 1 h 4"/>
                    <a:gd name="T12" fmla="*/ 2 w 4"/>
                    <a:gd name="T13" fmla="*/ 1 h 4"/>
                    <a:gd name="T14" fmla="*/ 2 w 4"/>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4">
                      <a:moveTo>
                        <a:pt x="2" y="0"/>
                      </a:moveTo>
                      <a:cubicBezTo>
                        <a:pt x="2" y="0"/>
                        <a:pt x="2" y="0"/>
                        <a:pt x="2" y="0"/>
                      </a:cubicBezTo>
                      <a:cubicBezTo>
                        <a:pt x="1" y="1"/>
                        <a:pt x="0" y="3"/>
                        <a:pt x="0" y="4"/>
                      </a:cubicBezTo>
                      <a:cubicBezTo>
                        <a:pt x="0" y="4"/>
                        <a:pt x="0" y="4"/>
                        <a:pt x="0" y="4"/>
                      </a:cubicBezTo>
                      <a:cubicBezTo>
                        <a:pt x="1" y="3"/>
                        <a:pt x="2" y="1"/>
                        <a:pt x="3" y="1"/>
                      </a:cubicBezTo>
                      <a:cubicBezTo>
                        <a:pt x="3" y="1"/>
                        <a:pt x="3" y="1"/>
                        <a:pt x="3" y="1"/>
                      </a:cubicBezTo>
                      <a:cubicBezTo>
                        <a:pt x="4" y="1"/>
                        <a:pt x="4" y="1"/>
                        <a:pt x="4" y="1"/>
                      </a:cubicBezTo>
                      <a:cubicBezTo>
                        <a:pt x="4" y="1"/>
                        <a:pt x="3"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1" name="Freeform 12092">
                  <a:extLst>
                    <a:ext uri="{FF2B5EF4-FFF2-40B4-BE49-F238E27FC236}">
                      <a16:creationId xmlns:a16="http://schemas.microsoft.com/office/drawing/2014/main" id="{18B419A4-98C8-3F03-F6C3-BF0748AE5D11}"/>
                    </a:ext>
                  </a:extLst>
                </p:cNvPr>
                <p:cNvSpPr>
                  <a:spLocks/>
                </p:cNvSpPr>
                <p:nvPr/>
              </p:nvSpPr>
              <p:spPr bwMode="auto">
                <a:xfrm>
                  <a:off x="4812" y="2242"/>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2" name="Freeform 12093">
                  <a:extLst>
                    <a:ext uri="{FF2B5EF4-FFF2-40B4-BE49-F238E27FC236}">
                      <a16:creationId xmlns:a16="http://schemas.microsoft.com/office/drawing/2014/main" id="{2C125119-6A10-84C8-6A72-B65B5CC8EE73}"/>
                    </a:ext>
                  </a:extLst>
                </p:cNvPr>
                <p:cNvSpPr>
                  <a:spLocks noEditPoints="1"/>
                </p:cNvSpPr>
                <p:nvPr/>
              </p:nvSpPr>
              <p:spPr bwMode="auto">
                <a:xfrm>
                  <a:off x="4809" y="2232"/>
                  <a:ext cx="3" cy="4"/>
                </a:xfrm>
                <a:custGeom>
                  <a:avLst/>
                  <a:gdLst>
                    <a:gd name="T0" fmla="*/ 2 w 4"/>
                    <a:gd name="T1" fmla="*/ 0 h 5"/>
                    <a:gd name="T2" fmla="*/ 2 w 4"/>
                    <a:gd name="T3" fmla="*/ 2 h 5"/>
                    <a:gd name="T4" fmla="*/ 0 w 4"/>
                    <a:gd name="T5" fmla="*/ 2 h 5"/>
                    <a:gd name="T6" fmla="*/ 1 w 4"/>
                    <a:gd name="T7" fmla="*/ 2 h 5"/>
                    <a:gd name="T8" fmla="*/ 2 w 4"/>
                    <a:gd name="T9" fmla="*/ 2 h 5"/>
                    <a:gd name="T10" fmla="*/ 2 w 4"/>
                    <a:gd name="T11" fmla="*/ 0 h 5"/>
                    <a:gd name="T12" fmla="*/ 2 w 4"/>
                    <a:gd name="T13" fmla="*/ 0 h 5"/>
                    <a:gd name="T14" fmla="*/ 2 w 4"/>
                    <a:gd name="T15" fmla="*/ 0 h 5"/>
                    <a:gd name="T16" fmla="*/ 2 w 4"/>
                    <a:gd name="T17" fmla="*/ 0 h 5"/>
                    <a:gd name="T18" fmla="*/ 2 w 4"/>
                    <a:gd name="T19" fmla="*/ 0 h 5"/>
                    <a:gd name="T20" fmla="*/ 2 w 4"/>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5">
                      <a:moveTo>
                        <a:pt x="3" y="0"/>
                      </a:moveTo>
                      <a:cubicBezTo>
                        <a:pt x="3" y="1"/>
                        <a:pt x="2" y="3"/>
                        <a:pt x="2" y="3"/>
                      </a:cubicBezTo>
                      <a:cubicBezTo>
                        <a:pt x="1" y="4"/>
                        <a:pt x="0" y="4"/>
                        <a:pt x="0" y="5"/>
                      </a:cubicBezTo>
                      <a:cubicBezTo>
                        <a:pt x="0" y="5"/>
                        <a:pt x="0" y="5"/>
                        <a:pt x="1" y="5"/>
                      </a:cubicBezTo>
                      <a:cubicBezTo>
                        <a:pt x="1" y="5"/>
                        <a:pt x="3" y="3"/>
                        <a:pt x="3" y="2"/>
                      </a:cubicBezTo>
                      <a:cubicBezTo>
                        <a:pt x="3" y="2"/>
                        <a:pt x="4" y="0"/>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3" name="Freeform 12094">
                  <a:extLst>
                    <a:ext uri="{FF2B5EF4-FFF2-40B4-BE49-F238E27FC236}">
                      <a16:creationId xmlns:a16="http://schemas.microsoft.com/office/drawing/2014/main" id="{C82DC7D6-FE88-1E4B-597F-96D07600F183}"/>
                    </a:ext>
                  </a:extLst>
                </p:cNvPr>
                <p:cNvSpPr>
                  <a:spLocks noEditPoints="1"/>
                </p:cNvSpPr>
                <p:nvPr/>
              </p:nvSpPr>
              <p:spPr bwMode="auto">
                <a:xfrm>
                  <a:off x="4814" y="2230"/>
                  <a:ext cx="2" cy="1"/>
                </a:xfrm>
                <a:custGeom>
                  <a:avLst/>
                  <a:gdLst>
                    <a:gd name="T0" fmla="*/ 1 w 3"/>
                    <a:gd name="T1" fmla="*/ 1 h 2"/>
                    <a:gd name="T2" fmla="*/ 1 w 3"/>
                    <a:gd name="T3" fmla="*/ 1 h 2"/>
                    <a:gd name="T4" fmla="*/ 1 w 3"/>
                    <a:gd name="T5" fmla="*/ 1 h 2"/>
                    <a:gd name="T6" fmla="*/ 1 w 3"/>
                    <a:gd name="T7" fmla="*/ 1 h 2"/>
                    <a:gd name="T8" fmla="*/ 1 w 3"/>
                    <a:gd name="T9" fmla="*/ 0 h 2"/>
                    <a:gd name="T10" fmla="*/ 0 w 3"/>
                    <a:gd name="T11" fmla="*/ 1 h 2"/>
                    <a:gd name="T12" fmla="*/ 1 w 3"/>
                    <a:gd name="T13" fmla="*/ 1 h 2"/>
                    <a:gd name="T14" fmla="*/ 1 w 3"/>
                    <a:gd name="T15" fmla="*/ 1 h 2"/>
                    <a:gd name="T16" fmla="*/ 1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3" y="1"/>
                      </a:moveTo>
                      <a:cubicBezTo>
                        <a:pt x="3" y="1"/>
                        <a:pt x="3" y="1"/>
                        <a:pt x="3" y="1"/>
                      </a:cubicBezTo>
                      <a:cubicBezTo>
                        <a:pt x="3" y="1"/>
                        <a:pt x="3" y="1"/>
                        <a:pt x="3" y="1"/>
                      </a:cubicBezTo>
                      <a:cubicBezTo>
                        <a:pt x="3" y="1"/>
                        <a:pt x="3" y="1"/>
                        <a:pt x="3" y="1"/>
                      </a:cubicBezTo>
                      <a:moveTo>
                        <a:pt x="3" y="0"/>
                      </a:moveTo>
                      <a:cubicBezTo>
                        <a:pt x="2" y="0"/>
                        <a:pt x="0" y="1"/>
                        <a:pt x="0" y="2"/>
                      </a:cubicBezTo>
                      <a:cubicBezTo>
                        <a:pt x="0" y="2"/>
                        <a:pt x="2" y="1"/>
                        <a:pt x="3" y="1"/>
                      </a:cubicBezTo>
                      <a:cubicBezTo>
                        <a:pt x="3" y="1"/>
                        <a:pt x="3" y="1"/>
                        <a:pt x="3" y="1"/>
                      </a:cubicBezTo>
                      <a:cubicBezTo>
                        <a:pt x="3" y="0"/>
                        <a:pt x="3" y="0"/>
                        <a:pt x="3"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4" name="Freeform 12095">
                  <a:extLst>
                    <a:ext uri="{FF2B5EF4-FFF2-40B4-BE49-F238E27FC236}">
                      <a16:creationId xmlns:a16="http://schemas.microsoft.com/office/drawing/2014/main" id="{2E8B3293-E996-2C89-9EE9-14434A0B2910}"/>
                    </a:ext>
                  </a:extLst>
                </p:cNvPr>
                <p:cNvSpPr>
                  <a:spLocks noEditPoints="1"/>
                </p:cNvSpPr>
                <p:nvPr/>
              </p:nvSpPr>
              <p:spPr bwMode="auto">
                <a:xfrm>
                  <a:off x="4809" y="2246"/>
                  <a:ext cx="4" cy="3"/>
                </a:xfrm>
                <a:custGeom>
                  <a:avLst/>
                  <a:gdLst>
                    <a:gd name="T0" fmla="*/ 3 w 4"/>
                    <a:gd name="T1" fmla="*/ 0 h 4"/>
                    <a:gd name="T2" fmla="*/ 0 w 4"/>
                    <a:gd name="T3" fmla="*/ 2 h 4"/>
                    <a:gd name="T4" fmla="*/ 1 w 4"/>
                    <a:gd name="T5" fmla="*/ 2 h 4"/>
                    <a:gd name="T6" fmla="*/ 3 w 4"/>
                    <a:gd name="T7" fmla="*/ 2 h 4"/>
                    <a:gd name="T8" fmla="*/ 3 w 4"/>
                    <a:gd name="T9" fmla="*/ 0 h 4"/>
                    <a:gd name="T10" fmla="*/ 3 w 4"/>
                    <a:gd name="T11" fmla="*/ 0 h 4"/>
                    <a:gd name="T12" fmla="*/ 3 w 4"/>
                    <a:gd name="T13" fmla="*/ 0 h 4"/>
                    <a:gd name="T14" fmla="*/ 3 w 4"/>
                    <a:gd name="T15" fmla="*/ 0 h 4"/>
                    <a:gd name="T16" fmla="*/ 3 w 4"/>
                    <a:gd name="T17" fmla="*/ 0 h 4"/>
                    <a:gd name="T18" fmla="*/ 3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3" y="0"/>
                      </a:moveTo>
                      <a:cubicBezTo>
                        <a:pt x="3" y="2"/>
                        <a:pt x="1" y="3"/>
                        <a:pt x="0" y="3"/>
                      </a:cubicBezTo>
                      <a:cubicBezTo>
                        <a:pt x="0" y="4"/>
                        <a:pt x="0" y="4"/>
                        <a:pt x="1" y="4"/>
                      </a:cubicBezTo>
                      <a:cubicBezTo>
                        <a:pt x="1" y="4"/>
                        <a:pt x="2" y="3"/>
                        <a:pt x="3" y="2"/>
                      </a:cubicBezTo>
                      <a:cubicBezTo>
                        <a:pt x="3" y="1"/>
                        <a:pt x="4" y="1"/>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5" name="Freeform 12096">
                  <a:extLst>
                    <a:ext uri="{FF2B5EF4-FFF2-40B4-BE49-F238E27FC236}">
                      <a16:creationId xmlns:a16="http://schemas.microsoft.com/office/drawing/2014/main" id="{AD1BAB8C-4095-E691-28F2-35A823BB15DE}"/>
                    </a:ext>
                  </a:extLst>
                </p:cNvPr>
                <p:cNvSpPr>
                  <a:spLocks noEditPoints="1"/>
                </p:cNvSpPr>
                <p:nvPr/>
              </p:nvSpPr>
              <p:spPr bwMode="auto">
                <a:xfrm>
                  <a:off x="4805" y="2242"/>
                  <a:ext cx="3" cy="3"/>
                </a:xfrm>
                <a:custGeom>
                  <a:avLst/>
                  <a:gdLst>
                    <a:gd name="T0" fmla="*/ 3 w 3"/>
                    <a:gd name="T1" fmla="*/ 0 h 4"/>
                    <a:gd name="T2" fmla="*/ 3 w 3"/>
                    <a:gd name="T3" fmla="*/ 0 h 4"/>
                    <a:gd name="T4" fmla="*/ 3 w 3"/>
                    <a:gd name="T5" fmla="*/ 0 h 4"/>
                    <a:gd name="T6" fmla="*/ 3 w 3"/>
                    <a:gd name="T7" fmla="*/ 0 h 4"/>
                    <a:gd name="T8" fmla="*/ 2 w 3"/>
                    <a:gd name="T9" fmla="*/ 0 h 4"/>
                    <a:gd name="T10" fmla="*/ 0 w 3"/>
                    <a:gd name="T11" fmla="*/ 2 h 4"/>
                    <a:gd name="T12" fmla="*/ 1 w 3"/>
                    <a:gd name="T13" fmla="*/ 2 h 4"/>
                    <a:gd name="T14" fmla="*/ 3 w 3"/>
                    <a:gd name="T15" fmla="*/ 0 h 4"/>
                    <a:gd name="T16" fmla="*/ 2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3" y="0"/>
                      </a:moveTo>
                      <a:cubicBezTo>
                        <a:pt x="3" y="0"/>
                        <a:pt x="3" y="0"/>
                        <a:pt x="3" y="0"/>
                      </a:cubicBezTo>
                      <a:cubicBezTo>
                        <a:pt x="3" y="0"/>
                        <a:pt x="3" y="0"/>
                        <a:pt x="3" y="0"/>
                      </a:cubicBezTo>
                      <a:cubicBezTo>
                        <a:pt x="3" y="0"/>
                        <a:pt x="3" y="0"/>
                        <a:pt x="3" y="0"/>
                      </a:cubicBezTo>
                      <a:moveTo>
                        <a:pt x="2" y="0"/>
                      </a:moveTo>
                      <a:cubicBezTo>
                        <a:pt x="1" y="0"/>
                        <a:pt x="0" y="3"/>
                        <a:pt x="0" y="4"/>
                      </a:cubicBezTo>
                      <a:cubicBezTo>
                        <a:pt x="1" y="4"/>
                        <a:pt x="1" y="3"/>
                        <a:pt x="1" y="2"/>
                      </a:cubicBezTo>
                      <a:cubicBezTo>
                        <a:pt x="1" y="1"/>
                        <a:pt x="2" y="1"/>
                        <a:pt x="3" y="0"/>
                      </a:cubicBezTo>
                      <a:cubicBezTo>
                        <a:pt x="3" y="0"/>
                        <a:pt x="2" y="0"/>
                        <a:pt x="2"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6" name="Freeform 12097">
                  <a:extLst>
                    <a:ext uri="{FF2B5EF4-FFF2-40B4-BE49-F238E27FC236}">
                      <a16:creationId xmlns:a16="http://schemas.microsoft.com/office/drawing/2014/main" id="{D36B50B2-944E-2C59-5DE4-5BBFBAF5466F}"/>
                    </a:ext>
                  </a:extLst>
                </p:cNvPr>
                <p:cNvSpPr>
                  <a:spLocks/>
                </p:cNvSpPr>
                <p:nvPr/>
              </p:nvSpPr>
              <p:spPr bwMode="auto">
                <a:xfrm>
                  <a:off x="4801" y="2235"/>
                  <a:ext cx="4" cy="3"/>
                </a:xfrm>
                <a:custGeom>
                  <a:avLst/>
                  <a:gdLst>
                    <a:gd name="T0" fmla="*/ 2 w 5"/>
                    <a:gd name="T1" fmla="*/ 0 h 4"/>
                    <a:gd name="T2" fmla="*/ 2 w 5"/>
                    <a:gd name="T3" fmla="*/ 1 h 4"/>
                    <a:gd name="T4" fmla="*/ 0 w 5"/>
                    <a:gd name="T5" fmla="*/ 2 h 4"/>
                    <a:gd name="T6" fmla="*/ 1 w 5"/>
                    <a:gd name="T7" fmla="*/ 2 h 4"/>
                    <a:gd name="T8" fmla="*/ 2 w 5"/>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4">
                      <a:moveTo>
                        <a:pt x="4" y="0"/>
                      </a:moveTo>
                      <a:cubicBezTo>
                        <a:pt x="4" y="1"/>
                        <a:pt x="4" y="1"/>
                        <a:pt x="4" y="1"/>
                      </a:cubicBezTo>
                      <a:cubicBezTo>
                        <a:pt x="2" y="2"/>
                        <a:pt x="2" y="4"/>
                        <a:pt x="0" y="4"/>
                      </a:cubicBezTo>
                      <a:cubicBezTo>
                        <a:pt x="0" y="4"/>
                        <a:pt x="1" y="4"/>
                        <a:pt x="1" y="4"/>
                      </a:cubicBezTo>
                      <a:cubicBezTo>
                        <a:pt x="2" y="4"/>
                        <a:pt x="5" y="2"/>
                        <a:pt x="4"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7" name="Freeform 12098">
                  <a:extLst>
                    <a:ext uri="{FF2B5EF4-FFF2-40B4-BE49-F238E27FC236}">
                      <a16:creationId xmlns:a16="http://schemas.microsoft.com/office/drawing/2014/main" id="{3B4A4CF7-276E-B45F-D090-DE660DA4164E}"/>
                    </a:ext>
                  </a:extLst>
                </p:cNvPr>
                <p:cNvSpPr>
                  <a:spLocks/>
                </p:cNvSpPr>
                <p:nvPr/>
              </p:nvSpPr>
              <p:spPr bwMode="auto">
                <a:xfrm>
                  <a:off x="4806" y="2230"/>
                  <a:ext cx="3" cy="3"/>
                </a:xfrm>
                <a:custGeom>
                  <a:avLst/>
                  <a:gdLst>
                    <a:gd name="T0" fmla="*/ 2 w 3"/>
                    <a:gd name="T1" fmla="*/ 0 h 3"/>
                    <a:gd name="T2" fmla="*/ 0 w 3"/>
                    <a:gd name="T3" fmla="*/ 3 h 3"/>
                    <a:gd name="T4" fmla="*/ 2 w 3"/>
                    <a:gd name="T5" fmla="*/ 0 h 3"/>
                    <a:gd name="T6" fmla="*/ 3 w 3"/>
                    <a:gd name="T7" fmla="*/ 0 h 3"/>
                    <a:gd name="T8" fmla="*/ 3 w 3"/>
                    <a:gd name="T9" fmla="*/ 0 h 3"/>
                    <a:gd name="T10" fmla="*/ 2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1" y="0"/>
                        <a:pt x="0" y="1"/>
                        <a:pt x="0" y="3"/>
                      </a:cubicBezTo>
                      <a:cubicBezTo>
                        <a:pt x="1" y="2"/>
                        <a:pt x="1" y="0"/>
                        <a:pt x="2" y="0"/>
                      </a:cubicBezTo>
                      <a:cubicBezTo>
                        <a:pt x="2" y="0"/>
                        <a:pt x="2" y="0"/>
                        <a:pt x="3" y="0"/>
                      </a:cubicBezTo>
                      <a:cubicBezTo>
                        <a:pt x="3" y="0"/>
                        <a:pt x="3" y="0"/>
                        <a:pt x="3" y="0"/>
                      </a:cubicBezTo>
                      <a:cubicBezTo>
                        <a:pt x="3" y="0"/>
                        <a:pt x="2"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8" name="Freeform 12099">
                  <a:extLst>
                    <a:ext uri="{FF2B5EF4-FFF2-40B4-BE49-F238E27FC236}">
                      <a16:creationId xmlns:a16="http://schemas.microsoft.com/office/drawing/2014/main" id="{CC779728-6788-ECDB-5E1B-1C50E26FF737}"/>
                    </a:ext>
                  </a:extLst>
                </p:cNvPr>
                <p:cNvSpPr>
                  <a:spLocks/>
                </p:cNvSpPr>
                <p:nvPr/>
              </p:nvSpPr>
              <p:spPr bwMode="auto">
                <a:xfrm>
                  <a:off x="4803" y="2248"/>
                  <a:ext cx="2" cy="1"/>
                </a:xfrm>
                <a:custGeom>
                  <a:avLst/>
                  <a:gdLst>
                    <a:gd name="T0" fmla="*/ 1 w 3"/>
                    <a:gd name="T1" fmla="*/ 0 h 2"/>
                    <a:gd name="T2" fmla="*/ 1 w 3"/>
                    <a:gd name="T3" fmla="*/ 0 h 2"/>
                    <a:gd name="T4" fmla="*/ 1 w 3"/>
                    <a:gd name="T5" fmla="*/ 1 h 2"/>
                    <a:gd name="T6" fmla="*/ 0 w 3"/>
                    <a:gd name="T7" fmla="*/ 1 h 2"/>
                    <a:gd name="T8" fmla="*/ 1 w 3"/>
                    <a:gd name="T9" fmla="*/ 1 h 2"/>
                    <a:gd name="T10" fmla="*/ 1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3" y="0"/>
                        <a:pt x="3" y="0"/>
                        <a:pt x="3" y="0"/>
                      </a:cubicBezTo>
                      <a:cubicBezTo>
                        <a:pt x="3" y="1"/>
                        <a:pt x="2" y="1"/>
                        <a:pt x="2" y="1"/>
                      </a:cubicBezTo>
                      <a:cubicBezTo>
                        <a:pt x="1" y="1"/>
                        <a:pt x="0" y="1"/>
                        <a:pt x="0" y="1"/>
                      </a:cubicBezTo>
                      <a:cubicBezTo>
                        <a:pt x="0" y="2"/>
                        <a:pt x="0" y="2"/>
                        <a:pt x="1" y="2"/>
                      </a:cubicBezTo>
                      <a:cubicBezTo>
                        <a:pt x="2" y="2"/>
                        <a:pt x="3" y="1"/>
                        <a:pt x="3"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19" name="Freeform 12100">
                  <a:extLst>
                    <a:ext uri="{FF2B5EF4-FFF2-40B4-BE49-F238E27FC236}">
                      <a16:creationId xmlns:a16="http://schemas.microsoft.com/office/drawing/2014/main" id="{989AC74F-2EEC-4452-CD9C-4D5F614417C9}"/>
                    </a:ext>
                  </a:extLst>
                </p:cNvPr>
                <p:cNvSpPr>
                  <a:spLocks noEditPoints="1"/>
                </p:cNvSpPr>
                <p:nvPr/>
              </p:nvSpPr>
              <p:spPr bwMode="auto">
                <a:xfrm>
                  <a:off x="4800" y="2243"/>
                  <a:ext cx="2" cy="4"/>
                </a:xfrm>
                <a:custGeom>
                  <a:avLst/>
                  <a:gdLst>
                    <a:gd name="T0" fmla="*/ 1 w 3"/>
                    <a:gd name="T1" fmla="*/ 2 h 5"/>
                    <a:gd name="T2" fmla="*/ 1 w 3"/>
                    <a:gd name="T3" fmla="*/ 2 h 5"/>
                    <a:gd name="T4" fmla="*/ 1 w 3"/>
                    <a:gd name="T5" fmla="*/ 2 h 5"/>
                    <a:gd name="T6" fmla="*/ 1 w 3"/>
                    <a:gd name="T7" fmla="*/ 0 h 5"/>
                    <a:gd name="T8" fmla="*/ 1 w 3"/>
                    <a:gd name="T9" fmla="*/ 0 h 5"/>
                    <a:gd name="T10" fmla="*/ 1 w 3"/>
                    <a:gd name="T11" fmla="*/ 0 h 5"/>
                    <a:gd name="T12" fmla="*/ 1 w 3"/>
                    <a:gd name="T13" fmla="*/ 0 h 5"/>
                    <a:gd name="T14" fmla="*/ 1 w 3"/>
                    <a:gd name="T15" fmla="*/ 0 h 5"/>
                    <a:gd name="T16" fmla="*/ 0 w 3"/>
                    <a:gd name="T17" fmla="*/ 2 h 5"/>
                    <a:gd name="T18" fmla="*/ 1 w 3"/>
                    <a:gd name="T19" fmla="*/ 2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4"/>
                      </a:moveTo>
                      <a:cubicBezTo>
                        <a:pt x="1" y="4"/>
                        <a:pt x="1" y="5"/>
                        <a:pt x="1" y="5"/>
                      </a:cubicBezTo>
                      <a:cubicBezTo>
                        <a:pt x="1" y="5"/>
                        <a:pt x="1" y="4"/>
                        <a:pt x="1" y="4"/>
                      </a:cubicBezTo>
                      <a:moveTo>
                        <a:pt x="3" y="0"/>
                      </a:moveTo>
                      <a:cubicBezTo>
                        <a:pt x="3" y="0"/>
                        <a:pt x="3" y="0"/>
                        <a:pt x="2" y="0"/>
                      </a:cubicBezTo>
                      <a:cubicBezTo>
                        <a:pt x="3" y="0"/>
                        <a:pt x="3" y="0"/>
                        <a:pt x="3" y="0"/>
                      </a:cubicBezTo>
                      <a:cubicBezTo>
                        <a:pt x="3" y="0"/>
                        <a:pt x="3" y="0"/>
                        <a:pt x="3" y="0"/>
                      </a:cubicBezTo>
                      <a:moveTo>
                        <a:pt x="2" y="0"/>
                      </a:moveTo>
                      <a:cubicBezTo>
                        <a:pt x="1" y="1"/>
                        <a:pt x="0" y="1"/>
                        <a:pt x="0" y="3"/>
                      </a:cubicBezTo>
                      <a:cubicBezTo>
                        <a:pt x="0" y="3"/>
                        <a:pt x="0" y="4"/>
                        <a:pt x="1" y="4"/>
                      </a:cubicBezTo>
                      <a:cubicBezTo>
                        <a:pt x="0" y="3"/>
                        <a:pt x="2" y="0"/>
                        <a:pt x="2" y="0"/>
                      </a:cubicBezTo>
                      <a:cubicBezTo>
                        <a:pt x="2" y="0"/>
                        <a:pt x="2" y="0"/>
                        <a:pt x="2"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0" name="Freeform 12101">
                  <a:extLst>
                    <a:ext uri="{FF2B5EF4-FFF2-40B4-BE49-F238E27FC236}">
                      <a16:creationId xmlns:a16="http://schemas.microsoft.com/office/drawing/2014/main" id="{EA51A202-8B72-3743-0EAA-CF813F987398}"/>
                    </a:ext>
                  </a:extLst>
                </p:cNvPr>
                <p:cNvSpPr>
                  <a:spLocks/>
                </p:cNvSpPr>
                <p:nvPr/>
              </p:nvSpPr>
              <p:spPr bwMode="auto">
                <a:xfrm>
                  <a:off x="4799" y="2240"/>
                  <a:ext cx="1" cy="1"/>
                </a:xfrm>
                <a:custGeom>
                  <a:avLst/>
                  <a:gdLst>
                    <a:gd name="T0" fmla="*/ 1 w 1"/>
                    <a:gd name="T1" fmla="*/ 0 h 1"/>
                    <a:gd name="T2" fmla="*/ 0 w 1"/>
                    <a:gd name="T3" fmla="*/ 0 h 1"/>
                    <a:gd name="T4" fmla="*/ 0 w 1"/>
                    <a:gd name="T5" fmla="*/ 1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0" y="0"/>
                        <a:pt x="0" y="0"/>
                      </a:cubicBezTo>
                      <a:cubicBezTo>
                        <a:pt x="0" y="0"/>
                        <a:pt x="0" y="1"/>
                        <a:pt x="0" y="1"/>
                      </a:cubicBezTo>
                      <a:cubicBezTo>
                        <a:pt x="0" y="0"/>
                        <a:pt x="1" y="0"/>
                        <a:pt x="1" y="0"/>
                      </a:cubicBezTo>
                      <a:cubicBezTo>
                        <a:pt x="1" y="0"/>
                        <a:pt x="1" y="0"/>
                        <a:pt x="1"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1" name="Freeform 12102">
                  <a:extLst>
                    <a:ext uri="{FF2B5EF4-FFF2-40B4-BE49-F238E27FC236}">
                      <a16:creationId xmlns:a16="http://schemas.microsoft.com/office/drawing/2014/main" id="{042BE29C-B2A9-53BB-DF8E-1D9DD9F9E43A}"/>
                    </a:ext>
                  </a:extLst>
                </p:cNvPr>
                <p:cNvSpPr>
                  <a:spLocks noEditPoints="1"/>
                </p:cNvSpPr>
                <p:nvPr/>
              </p:nvSpPr>
              <p:spPr bwMode="auto">
                <a:xfrm>
                  <a:off x="4798" y="2240"/>
                  <a:ext cx="1" cy="4"/>
                </a:xfrm>
                <a:custGeom>
                  <a:avLst/>
                  <a:gdLst>
                    <a:gd name="T0" fmla="*/ 1 w 1"/>
                    <a:gd name="T1" fmla="*/ 1 h 5"/>
                    <a:gd name="T2" fmla="*/ 0 w 1"/>
                    <a:gd name="T3" fmla="*/ 2 h 5"/>
                    <a:gd name="T4" fmla="*/ 1 w 1"/>
                    <a:gd name="T5" fmla="*/ 1 h 5"/>
                    <a:gd name="T6" fmla="*/ 1 w 1"/>
                    <a:gd name="T7" fmla="*/ 1 h 5"/>
                    <a:gd name="T8" fmla="*/ 1 w 1"/>
                    <a:gd name="T9" fmla="*/ 1 h 5"/>
                    <a:gd name="T10" fmla="*/ 1 w 1"/>
                    <a:gd name="T11" fmla="*/ 1 h 5"/>
                    <a:gd name="T12" fmla="*/ 1 w 1"/>
                    <a:gd name="T13" fmla="*/ 0 h 5"/>
                    <a:gd name="T14" fmla="*/ 1 w 1"/>
                    <a:gd name="T15" fmla="*/ 1 h 5"/>
                    <a:gd name="T16" fmla="*/ 1 w 1"/>
                    <a:gd name="T17" fmla="*/ 1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1"/>
                      </a:moveTo>
                      <a:cubicBezTo>
                        <a:pt x="0" y="2"/>
                        <a:pt x="0" y="4"/>
                        <a:pt x="0" y="5"/>
                      </a:cubicBezTo>
                      <a:cubicBezTo>
                        <a:pt x="1" y="4"/>
                        <a:pt x="0" y="2"/>
                        <a:pt x="1" y="1"/>
                      </a:cubicBezTo>
                      <a:moveTo>
                        <a:pt x="1" y="1"/>
                      </a:moveTo>
                      <a:cubicBezTo>
                        <a:pt x="1" y="1"/>
                        <a:pt x="1" y="1"/>
                        <a:pt x="1" y="1"/>
                      </a:cubicBezTo>
                      <a:cubicBezTo>
                        <a:pt x="1" y="1"/>
                        <a:pt x="1" y="1"/>
                        <a:pt x="1" y="1"/>
                      </a:cubicBezTo>
                      <a:moveTo>
                        <a:pt x="1" y="0"/>
                      </a:moveTo>
                      <a:cubicBezTo>
                        <a:pt x="1" y="1"/>
                        <a:pt x="1" y="1"/>
                        <a:pt x="1" y="1"/>
                      </a:cubicBezTo>
                      <a:cubicBezTo>
                        <a:pt x="1" y="1"/>
                        <a:pt x="1" y="1"/>
                        <a:pt x="1" y="1"/>
                      </a:cubicBezTo>
                      <a:cubicBezTo>
                        <a:pt x="1" y="1"/>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2" name="Freeform 12103">
                  <a:extLst>
                    <a:ext uri="{FF2B5EF4-FFF2-40B4-BE49-F238E27FC236}">
                      <a16:creationId xmlns:a16="http://schemas.microsoft.com/office/drawing/2014/main" id="{BE9DB20B-EA66-87C2-C05C-97D4FF7EBE3F}"/>
                    </a:ext>
                  </a:extLst>
                </p:cNvPr>
                <p:cNvSpPr>
                  <a:spLocks noEditPoints="1"/>
                </p:cNvSpPr>
                <p:nvPr/>
              </p:nvSpPr>
              <p:spPr bwMode="auto">
                <a:xfrm>
                  <a:off x="4401" y="1866"/>
                  <a:ext cx="27" cy="31"/>
                </a:xfrm>
                <a:custGeom>
                  <a:avLst/>
                  <a:gdLst>
                    <a:gd name="T0" fmla="*/ 2 w 33"/>
                    <a:gd name="T1" fmla="*/ 16 h 38"/>
                    <a:gd name="T2" fmla="*/ 2 w 33"/>
                    <a:gd name="T3" fmla="*/ 16 h 38"/>
                    <a:gd name="T4" fmla="*/ 2 w 33"/>
                    <a:gd name="T5" fmla="*/ 16 h 38"/>
                    <a:gd name="T6" fmla="*/ 2 w 33"/>
                    <a:gd name="T7" fmla="*/ 16 h 38"/>
                    <a:gd name="T8" fmla="*/ 2 w 33"/>
                    <a:gd name="T9" fmla="*/ 16 h 38"/>
                    <a:gd name="T10" fmla="*/ 15 w 33"/>
                    <a:gd name="T11" fmla="*/ 3 h 38"/>
                    <a:gd name="T12" fmla="*/ 15 w 33"/>
                    <a:gd name="T13" fmla="*/ 3 h 38"/>
                    <a:gd name="T14" fmla="*/ 15 w 33"/>
                    <a:gd name="T15" fmla="*/ 3 h 38"/>
                    <a:gd name="T16" fmla="*/ 14 w 33"/>
                    <a:gd name="T17" fmla="*/ 3 h 38"/>
                    <a:gd name="T18" fmla="*/ 13 w 33"/>
                    <a:gd name="T19" fmla="*/ 2 h 38"/>
                    <a:gd name="T20" fmla="*/ 13 w 33"/>
                    <a:gd name="T21" fmla="*/ 2 h 38"/>
                    <a:gd name="T22" fmla="*/ 6 w 33"/>
                    <a:gd name="T23" fmla="*/ 13 h 38"/>
                    <a:gd name="T24" fmla="*/ 6 w 33"/>
                    <a:gd name="T25" fmla="*/ 13 h 38"/>
                    <a:gd name="T26" fmla="*/ 9 w 33"/>
                    <a:gd name="T27" fmla="*/ 11 h 38"/>
                    <a:gd name="T28" fmla="*/ 10 w 33"/>
                    <a:gd name="T29" fmla="*/ 11 h 38"/>
                    <a:gd name="T30" fmla="*/ 9 w 33"/>
                    <a:gd name="T31" fmla="*/ 13 h 38"/>
                    <a:gd name="T32" fmla="*/ 4 w 33"/>
                    <a:gd name="T33" fmla="*/ 11 h 38"/>
                    <a:gd name="T34" fmla="*/ 4 w 33"/>
                    <a:gd name="T35" fmla="*/ 11 h 38"/>
                    <a:gd name="T36" fmla="*/ 3 w 33"/>
                    <a:gd name="T37" fmla="*/ 13 h 38"/>
                    <a:gd name="T38" fmla="*/ 4 w 33"/>
                    <a:gd name="T39" fmla="*/ 11 h 38"/>
                    <a:gd name="T40" fmla="*/ 7 w 33"/>
                    <a:gd name="T41" fmla="*/ 9 h 38"/>
                    <a:gd name="T42" fmla="*/ 7 w 33"/>
                    <a:gd name="T43" fmla="*/ 9 h 38"/>
                    <a:gd name="T44" fmla="*/ 2 w 33"/>
                    <a:gd name="T45" fmla="*/ 9 h 38"/>
                    <a:gd name="T46" fmla="*/ 2 w 33"/>
                    <a:gd name="T47" fmla="*/ 9 h 38"/>
                    <a:gd name="T48" fmla="*/ 2 w 33"/>
                    <a:gd name="T49" fmla="*/ 10 h 38"/>
                    <a:gd name="T50" fmla="*/ 9 w 33"/>
                    <a:gd name="T51" fmla="*/ 7 h 38"/>
                    <a:gd name="T52" fmla="*/ 10 w 33"/>
                    <a:gd name="T53" fmla="*/ 7 h 38"/>
                    <a:gd name="T54" fmla="*/ 2 w 33"/>
                    <a:gd name="T55" fmla="*/ 8 h 38"/>
                    <a:gd name="T56" fmla="*/ 4 w 33"/>
                    <a:gd name="T57" fmla="*/ 6 h 38"/>
                    <a:gd name="T58" fmla="*/ 11 w 33"/>
                    <a:gd name="T59" fmla="*/ 6 h 38"/>
                    <a:gd name="T60" fmla="*/ 12 w 33"/>
                    <a:gd name="T61" fmla="*/ 7 h 38"/>
                    <a:gd name="T62" fmla="*/ 7 w 33"/>
                    <a:gd name="T63" fmla="*/ 4 h 38"/>
                    <a:gd name="T64" fmla="*/ 6 w 33"/>
                    <a:gd name="T65" fmla="*/ 6 h 38"/>
                    <a:gd name="T66" fmla="*/ 7 w 33"/>
                    <a:gd name="T67" fmla="*/ 4 h 38"/>
                    <a:gd name="T68" fmla="*/ 4 w 33"/>
                    <a:gd name="T69" fmla="*/ 5 h 38"/>
                    <a:gd name="T70" fmla="*/ 5 w 33"/>
                    <a:gd name="T71" fmla="*/ 3 h 38"/>
                    <a:gd name="T72" fmla="*/ 9 w 33"/>
                    <a:gd name="T73" fmla="*/ 5 h 38"/>
                    <a:gd name="T74" fmla="*/ 10 w 33"/>
                    <a:gd name="T75" fmla="*/ 5 h 38"/>
                    <a:gd name="T76" fmla="*/ 9 w 33"/>
                    <a:gd name="T77" fmla="*/ 2 h 38"/>
                    <a:gd name="T78" fmla="*/ 9 w 33"/>
                    <a:gd name="T79" fmla="*/ 2 h 38"/>
                    <a:gd name="T80" fmla="*/ 9 w 33"/>
                    <a:gd name="T81" fmla="*/ 0 h 38"/>
                    <a:gd name="T82" fmla="*/ 7 w 33"/>
                    <a:gd name="T83" fmla="*/ 1 h 38"/>
                    <a:gd name="T84" fmla="*/ 5 w 33"/>
                    <a:gd name="T85" fmla="*/ 2 h 38"/>
                    <a:gd name="T86" fmla="*/ 2 w 33"/>
                    <a:gd name="T87" fmla="*/ 11 h 38"/>
                    <a:gd name="T88" fmla="*/ 2 w 33"/>
                    <a:gd name="T89" fmla="*/ 16 h 38"/>
                    <a:gd name="T90" fmla="*/ 2 w 33"/>
                    <a:gd name="T91" fmla="*/ 16 h 38"/>
                    <a:gd name="T92" fmla="*/ 2 w 33"/>
                    <a:gd name="T93" fmla="*/ 16 h 38"/>
                    <a:gd name="T94" fmla="*/ 2 w 33"/>
                    <a:gd name="T95" fmla="*/ 16 h 38"/>
                    <a:gd name="T96" fmla="*/ 6 w 33"/>
                    <a:gd name="T97" fmla="*/ 16 h 38"/>
                    <a:gd name="T98" fmla="*/ 7 w 33"/>
                    <a:gd name="T99" fmla="*/ 16 h 38"/>
                    <a:gd name="T100" fmla="*/ 8 w 33"/>
                    <a:gd name="T101" fmla="*/ 16 h 38"/>
                    <a:gd name="T102" fmla="*/ 10 w 33"/>
                    <a:gd name="T103" fmla="*/ 13 h 38"/>
                    <a:gd name="T104" fmla="*/ 13 w 33"/>
                    <a:gd name="T105" fmla="*/ 8 h 38"/>
                    <a:gd name="T106" fmla="*/ 13 w 33"/>
                    <a:gd name="T107" fmla="*/ 2 h 38"/>
                    <a:gd name="T108" fmla="*/ 11 w 33"/>
                    <a:gd name="T109" fmla="*/ 1 h 38"/>
                    <a:gd name="T110" fmla="*/ 9 w 33"/>
                    <a:gd name="T111" fmla="*/ 0 h 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3" h="38">
                      <a:moveTo>
                        <a:pt x="6" y="38"/>
                      </a:moveTo>
                      <a:cubicBezTo>
                        <a:pt x="6" y="38"/>
                        <a:pt x="6" y="38"/>
                        <a:pt x="6" y="38"/>
                      </a:cubicBezTo>
                      <a:cubicBezTo>
                        <a:pt x="6" y="38"/>
                        <a:pt x="6" y="38"/>
                        <a:pt x="6" y="38"/>
                      </a:cubicBezTo>
                      <a:moveTo>
                        <a:pt x="7" y="38"/>
                      </a:moveTo>
                      <a:cubicBezTo>
                        <a:pt x="7" y="38"/>
                        <a:pt x="7" y="38"/>
                        <a:pt x="7" y="38"/>
                      </a:cubicBezTo>
                      <a:cubicBezTo>
                        <a:pt x="7"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7" y="38"/>
                        <a:pt x="7" y="38"/>
                      </a:cubicBezTo>
                      <a:moveTo>
                        <a:pt x="33" y="7"/>
                      </a:moveTo>
                      <a:cubicBezTo>
                        <a:pt x="33" y="7"/>
                        <a:pt x="33" y="7"/>
                        <a:pt x="33" y="7"/>
                      </a:cubicBezTo>
                      <a:cubicBezTo>
                        <a:pt x="33" y="7"/>
                        <a:pt x="33" y="7"/>
                        <a:pt x="33" y="7"/>
                      </a:cubicBezTo>
                      <a:moveTo>
                        <a:pt x="33" y="7"/>
                      </a:moveTo>
                      <a:cubicBezTo>
                        <a:pt x="33" y="7"/>
                        <a:pt x="33" y="7"/>
                        <a:pt x="33" y="7"/>
                      </a:cubicBezTo>
                      <a:cubicBezTo>
                        <a:pt x="33" y="7"/>
                        <a:pt x="33" y="7"/>
                        <a:pt x="33" y="7"/>
                      </a:cubicBezTo>
                      <a:moveTo>
                        <a:pt x="32" y="7"/>
                      </a:moveTo>
                      <a:cubicBezTo>
                        <a:pt x="33" y="7"/>
                        <a:pt x="33" y="7"/>
                        <a:pt x="33" y="7"/>
                      </a:cubicBezTo>
                      <a:cubicBezTo>
                        <a:pt x="33" y="7"/>
                        <a:pt x="33" y="7"/>
                        <a:pt x="32" y="7"/>
                      </a:cubicBezTo>
                      <a:moveTo>
                        <a:pt x="32" y="7"/>
                      </a:moveTo>
                      <a:cubicBezTo>
                        <a:pt x="32" y="7"/>
                        <a:pt x="32" y="7"/>
                        <a:pt x="32" y="7"/>
                      </a:cubicBezTo>
                      <a:cubicBezTo>
                        <a:pt x="32" y="7"/>
                        <a:pt x="32" y="7"/>
                        <a:pt x="32" y="7"/>
                      </a:cubicBezTo>
                      <a:moveTo>
                        <a:pt x="29" y="3"/>
                      </a:moveTo>
                      <a:cubicBezTo>
                        <a:pt x="29" y="3"/>
                        <a:pt x="29" y="4"/>
                        <a:pt x="29" y="4"/>
                      </a:cubicBezTo>
                      <a:cubicBezTo>
                        <a:pt x="29" y="4"/>
                        <a:pt x="29" y="3"/>
                        <a:pt x="29" y="3"/>
                      </a:cubicBezTo>
                      <a:moveTo>
                        <a:pt x="29" y="3"/>
                      </a:moveTo>
                      <a:cubicBezTo>
                        <a:pt x="29" y="3"/>
                        <a:pt x="29" y="3"/>
                        <a:pt x="29" y="3"/>
                      </a:cubicBezTo>
                      <a:cubicBezTo>
                        <a:pt x="29" y="3"/>
                        <a:pt x="29" y="3"/>
                        <a:pt x="29" y="3"/>
                      </a:cubicBezTo>
                      <a:cubicBezTo>
                        <a:pt x="29" y="3"/>
                        <a:pt x="29" y="3"/>
                        <a:pt x="29" y="3"/>
                      </a:cubicBezTo>
                      <a:moveTo>
                        <a:pt x="13" y="30"/>
                      </a:moveTo>
                      <a:cubicBezTo>
                        <a:pt x="13" y="30"/>
                        <a:pt x="14" y="30"/>
                        <a:pt x="14" y="29"/>
                      </a:cubicBezTo>
                      <a:cubicBezTo>
                        <a:pt x="14" y="29"/>
                        <a:pt x="14" y="29"/>
                        <a:pt x="14" y="29"/>
                      </a:cubicBezTo>
                      <a:cubicBezTo>
                        <a:pt x="14" y="30"/>
                        <a:pt x="13" y="31"/>
                        <a:pt x="12" y="31"/>
                      </a:cubicBezTo>
                      <a:cubicBezTo>
                        <a:pt x="12" y="31"/>
                        <a:pt x="11" y="31"/>
                        <a:pt x="11" y="30"/>
                      </a:cubicBezTo>
                      <a:cubicBezTo>
                        <a:pt x="12" y="30"/>
                        <a:pt x="12" y="30"/>
                        <a:pt x="13" y="30"/>
                      </a:cubicBezTo>
                      <a:moveTo>
                        <a:pt x="21" y="25"/>
                      </a:moveTo>
                      <a:cubicBezTo>
                        <a:pt x="21" y="25"/>
                        <a:pt x="21" y="25"/>
                        <a:pt x="21" y="25"/>
                      </a:cubicBezTo>
                      <a:cubicBezTo>
                        <a:pt x="21" y="25"/>
                        <a:pt x="21" y="25"/>
                        <a:pt x="21" y="25"/>
                      </a:cubicBezTo>
                      <a:cubicBezTo>
                        <a:pt x="21" y="25"/>
                        <a:pt x="22" y="25"/>
                        <a:pt x="22" y="25"/>
                      </a:cubicBezTo>
                      <a:cubicBezTo>
                        <a:pt x="22" y="25"/>
                        <a:pt x="22" y="26"/>
                        <a:pt x="22" y="27"/>
                      </a:cubicBezTo>
                      <a:cubicBezTo>
                        <a:pt x="21" y="29"/>
                        <a:pt x="21" y="30"/>
                        <a:pt x="20" y="30"/>
                      </a:cubicBezTo>
                      <a:cubicBezTo>
                        <a:pt x="20" y="30"/>
                        <a:pt x="20" y="29"/>
                        <a:pt x="19" y="29"/>
                      </a:cubicBezTo>
                      <a:cubicBezTo>
                        <a:pt x="20" y="28"/>
                        <a:pt x="22" y="27"/>
                        <a:pt x="21" y="25"/>
                      </a:cubicBezTo>
                      <a:cubicBezTo>
                        <a:pt x="21" y="25"/>
                        <a:pt x="21" y="25"/>
                        <a:pt x="21" y="25"/>
                      </a:cubicBezTo>
                      <a:moveTo>
                        <a:pt x="8" y="24"/>
                      </a:moveTo>
                      <a:cubicBezTo>
                        <a:pt x="8" y="24"/>
                        <a:pt x="8" y="24"/>
                        <a:pt x="8" y="24"/>
                      </a:cubicBezTo>
                      <a:cubicBezTo>
                        <a:pt x="8" y="24"/>
                        <a:pt x="8" y="24"/>
                        <a:pt x="8" y="24"/>
                      </a:cubicBezTo>
                      <a:cubicBezTo>
                        <a:pt x="8" y="24"/>
                        <a:pt x="8" y="24"/>
                        <a:pt x="8" y="24"/>
                      </a:cubicBezTo>
                      <a:cubicBezTo>
                        <a:pt x="7" y="24"/>
                        <a:pt x="7" y="27"/>
                        <a:pt x="7" y="28"/>
                      </a:cubicBezTo>
                      <a:cubicBezTo>
                        <a:pt x="8" y="29"/>
                        <a:pt x="8" y="29"/>
                        <a:pt x="8" y="29"/>
                      </a:cubicBezTo>
                      <a:cubicBezTo>
                        <a:pt x="8" y="29"/>
                        <a:pt x="8" y="29"/>
                        <a:pt x="7" y="28"/>
                      </a:cubicBezTo>
                      <a:cubicBezTo>
                        <a:pt x="7" y="28"/>
                        <a:pt x="7" y="28"/>
                        <a:pt x="6" y="27"/>
                      </a:cubicBezTo>
                      <a:cubicBezTo>
                        <a:pt x="6" y="25"/>
                        <a:pt x="7" y="25"/>
                        <a:pt x="8" y="24"/>
                      </a:cubicBezTo>
                      <a:cubicBezTo>
                        <a:pt x="8" y="24"/>
                        <a:pt x="8" y="24"/>
                        <a:pt x="8" y="24"/>
                      </a:cubicBezTo>
                      <a:moveTo>
                        <a:pt x="14" y="26"/>
                      </a:moveTo>
                      <a:cubicBezTo>
                        <a:pt x="13" y="25"/>
                        <a:pt x="13" y="21"/>
                        <a:pt x="14" y="21"/>
                      </a:cubicBezTo>
                      <a:cubicBezTo>
                        <a:pt x="14" y="21"/>
                        <a:pt x="15" y="21"/>
                        <a:pt x="15" y="21"/>
                      </a:cubicBezTo>
                      <a:cubicBezTo>
                        <a:pt x="15" y="21"/>
                        <a:pt x="15" y="21"/>
                        <a:pt x="15" y="21"/>
                      </a:cubicBezTo>
                      <a:cubicBezTo>
                        <a:pt x="15" y="22"/>
                        <a:pt x="15" y="22"/>
                        <a:pt x="15" y="22"/>
                      </a:cubicBezTo>
                      <a:cubicBezTo>
                        <a:pt x="15" y="22"/>
                        <a:pt x="15" y="22"/>
                        <a:pt x="15" y="21"/>
                      </a:cubicBezTo>
                      <a:cubicBezTo>
                        <a:pt x="14" y="22"/>
                        <a:pt x="14" y="23"/>
                        <a:pt x="14" y="24"/>
                      </a:cubicBezTo>
                      <a:cubicBezTo>
                        <a:pt x="14" y="24"/>
                        <a:pt x="14" y="25"/>
                        <a:pt x="14" y="26"/>
                      </a:cubicBezTo>
                      <a:moveTo>
                        <a:pt x="4" y="21"/>
                      </a:moveTo>
                      <a:cubicBezTo>
                        <a:pt x="4" y="21"/>
                        <a:pt x="4" y="21"/>
                        <a:pt x="4" y="21"/>
                      </a:cubicBezTo>
                      <a:cubicBezTo>
                        <a:pt x="4" y="21"/>
                        <a:pt x="4" y="21"/>
                        <a:pt x="4" y="21"/>
                      </a:cubicBezTo>
                      <a:cubicBezTo>
                        <a:pt x="4" y="21"/>
                        <a:pt x="4" y="21"/>
                        <a:pt x="4" y="21"/>
                      </a:cubicBezTo>
                      <a:cubicBezTo>
                        <a:pt x="4" y="22"/>
                        <a:pt x="3" y="22"/>
                        <a:pt x="3" y="22"/>
                      </a:cubicBezTo>
                      <a:cubicBezTo>
                        <a:pt x="3" y="23"/>
                        <a:pt x="5" y="25"/>
                        <a:pt x="4" y="26"/>
                      </a:cubicBezTo>
                      <a:cubicBezTo>
                        <a:pt x="3" y="25"/>
                        <a:pt x="3" y="23"/>
                        <a:pt x="3" y="22"/>
                      </a:cubicBezTo>
                      <a:cubicBezTo>
                        <a:pt x="3" y="22"/>
                        <a:pt x="3" y="22"/>
                        <a:pt x="4" y="21"/>
                      </a:cubicBezTo>
                      <a:moveTo>
                        <a:pt x="20" y="20"/>
                      </a:moveTo>
                      <a:cubicBezTo>
                        <a:pt x="19" y="19"/>
                        <a:pt x="20" y="17"/>
                        <a:pt x="20" y="16"/>
                      </a:cubicBezTo>
                      <a:cubicBezTo>
                        <a:pt x="21" y="16"/>
                        <a:pt x="21" y="16"/>
                        <a:pt x="21" y="16"/>
                      </a:cubicBezTo>
                      <a:cubicBezTo>
                        <a:pt x="22" y="16"/>
                        <a:pt x="22" y="16"/>
                        <a:pt x="22" y="16"/>
                      </a:cubicBezTo>
                      <a:cubicBezTo>
                        <a:pt x="22" y="17"/>
                        <a:pt x="22" y="17"/>
                        <a:pt x="22" y="17"/>
                      </a:cubicBezTo>
                      <a:cubicBezTo>
                        <a:pt x="22" y="16"/>
                        <a:pt x="22" y="16"/>
                        <a:pt x="22" y="16"/>
                      </a:cubicBezTo>
                      <a:cubicBezTo>
                        <a:pt x="20" y="16"/>
                        <a:pt x="20" y="19"/>
                        <a:pt x="20" y="20"/>
                      </a:cubicBezTo>
                      <a:moveTo>
                        <a:pt x="6" y="18"/>
                      </a:moveTo>
                      <a:cubicBezTo>
                        <a:pt x="6" y="18"/>
                        <a:pt x="6" y="18"/>
                        <a:pt x="6" y="18"/>
                      </a:cubicBezTo>
                      <a:cubicBezTo>
                        <a:pt x="7" y="18"/>
                        <a:pt x="7" y="16"/>
                        <a:pt x="8" y="15"/>
                      </a:cubicBezTo>
                      <a:cubicBezTo>
                        <a:pt x="8" y="13"/>
                        <a:pt x="8" y="13"/>
                        <a:pt x="8" y="13"/>
                      </a:cubicBezTo>
                      <a:cubicBezTo>
                        <a:pt x="10" y="15"/>
                        <a:pt x="8" y="18"/>
                        <a:pt x="6" y="18"/>
                      </a:cubicBezTo>
                      <a:moveTo>
                        <a:pt x="27" y="15"/>
                      </a:moveTo>
                      <a:cubicBezTo>
                        <a:pt x="26" y="15"/>
                        <a:pt x="26" y="15"/>
                        <a:pt x="26" y="14"/>
                      </a:cubicBezTo>
                      <a:cubicBezTo>
                        <a:pt x="25" y="13"/>
                        <a:pt x="26" y="12"/>
                        <a:pt x="27" y="12"/>
                      </a:cubicBezTo>
                      <a:cubicBezTo>
                        <a:pt x="27" y="12"/>
                        <a:pt x="27" y="12"/>
                        <a:pt x="27" y="12"/>
                      </a:cubicBezTo>
                      <a:cubicBezTo>
                        <a:pt x="26" y="12"/>
                        <a:pt x="27" y="14"/>
                        <a:pt x="27" y="15"/>
                      </a:cubicBezTo>
                      <a:cubicBezTo>
                        <a:pt x="27" y="15"/>
                        <a:pt x="27" y="15"/>
                        <a:pt x="27" y="15"/>
                      </a:cubicBezTo>
                      <a:moveTo>
                        <a:pt x="14" y="8"/>
                      </a:moveTo>
                      <a:cubicBezTo>
                        <a:pt x="15" y="8"/>
                        <a:pt x="15" y="8"/>
                        <a:pt x="15" y="8"/>
                      </a:cubicBezTo>
                      <a:cubicBezTo>
                        <a:pt x="15" y="8"/>
                        <a:pt x="15" y="8"/>
                        <a:pt x="15" y="9"/>
                      </a:cubicBezTo>
                      <a:cubicBezTo>
                        <a:pt x="16" y="9"/>
                        <a:pt x="16" y="10"/>
                        <a:pt x="16" y="11"/>
                      </a:cubicBezTo>
                      <a:cubicBezTo>
                        <a:pt x="16" y="12"/>
                        <a:pt x="15" y="14"/>
                        <a:pt x="14" y="14"/>
                      </a:cubicBezTo>
                      <a:cubicBezTo>
                        <a:pt x="14" y="14"/>
                        <a:pt x="14" y="14"/>
                        <a:pt x="14" y="14"/>
                      </a:cubicBezTo>
                      <a:cubicBezTo>
                        <a:pt x="14" y="14"/>
                        <a:pt x="14" y="13"/>
                        <a:pt x="15" y="12"/>
                      </a:cubicBezTo>
                      <a:cubicBezTo>
                        <a:pt x="15" y="12"/>
                        <a:pt x="15" y="9"/>
                        <a:pt x="15" y="9"/>
                      </a:cubicBezTo>
                      <a:cubicBezTo>
                        <a:pt x="15" y="9"/>
                        <a:pt x="15" y="8"/>
                        <a:pt x="15" y="8"/>
                      </a:cubicBezTo>
                      <a:cubicBezTo>
                        <a:pt x="14" y="8"/>
                        <a:pt x="14" y="8"/>
                        <a:pt x="14" y="8"/>
                      </a:cubicBezTo>
                      <a:moveTo>
                        <a:pt x="9" y="11"/>
                      </a:moveTo>
                      <a:cubicBezTo>
                        <a:pt x="9" y="9"/>
                        <a:pt x="10" y="7"/>
                        <a:pt x="11" y="7"/>
                      </a:cubicBezTo>
                      <a:cubicBezTo>
                        <a:pt x="11" y="7"/>
                        <a:pt x="11" y="7"/>
                        <a:pt x="11" y="7"/>
                      </a:cubicBezTo>
                      <a:cubicBezTo>
                        <a:pt x="11" y="7"/>
                        <a:pt x="11" y="7"/>
                        <a:pt x="11" y="7"/>
                      </a:cubicBezTo>
                      <a:cubicBezTo>
                        <a:pt x="9" y="7"/>
                        <a:pt x="10" y="10"/>
                        <a:pt x="9" y="11"/>
                      </a:cubicBezTo>
                      <a:moveTo>
                        <a:pt x="22" y="10"/>
                      </a:moveTo>
                      <a:cubicBezTo>
                        <a:pt x="22" y="10"/>
                        <a:pt x="21" y="10"/>
                        <a:pt x="21" y="10"/>
                      </a:cubicBezTo>
                      <a:cubicBezTo>
                        <a:pt x="22" y="10"/>
                        <a:pt x="23" y="8"/>
                        <a:pt x="23" y="7"/>
                      </a:cubicBezTo>
                      <a:cubicBezTo>
                        <a:pt x="23" y="7"/>
                        <a:pt x="23" y="7"/>
                        <a:pt x="23" y="7"/>
                      </a:cubicBezTo>
                      <a:cubicBezTo>
                        <a:pt x="25" y="8"/>
                        <a:pt x="23" y="10"/>
                        <a:pt x="22" y="10"/>
                      </a:cubicBezTo>
                      <a:moveTo>
                        <a:pt x="17" y="7"/>
                      </a:moveTo>
                      <a:cubicBezTo>
                        <a:pt x="17" y="6"/>
                        <a:pt x="19" y="4"/>
                        <a:pt x="20" y="4"/>
                      </a:cubicBezTo>
                      <a:cubicBezTo>
                        <a:pt x="20" y="4"/>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8" y="7"/>
                        <a:pt x="17" y="7"/>
                      </a:cubicBezTo>
                      <a:moveTo>
                        <a:pt x="20" y="0"/>
                      </a:moveTo>
                      <a:cubicBezTo>
                        <a:pt x="20" y="0"/>
                        <a:pt x="20" y="0"/>
                        <a:pt x="19" y="1"/>
                      </a:cubicBezTo>
                      <a:cubicBezTo>
                        <a:pt x="19" y="1"/>
                        <a:pt x="18" y="1"/>
                        <a:pt x="18" y="1"/>
                      </a:cubicBezTo>
                      <a:cubicBezTo>
                        <a:pt x="17" y="1"/>
                        <a:pt x="17" y="1"/>
                        <a:pt x="17" y="1"/>
                      </a:cubicBezTo>
                      <a:cubicBezTo>
                        <a:pt x="16" y="1"/>
                        <a:pt x="16" y="1"/>
                        <a:pt x="16" y="1"/>
                      </a:cubicBezTo>
                      <a:cubicBezTo>
                        <a:pt x="15" y="1"/>
                        <a:pt x="15" y="1"/>
                        <a:pt x="15" y="1"/>
                      </a:cubicBezTo>
                      <a:cubicBezTo>
                        <a:pt x="13" y="4"/>
                        <a:pt x="10" y="2"/>
                        <a:pt x="10" y="4"/>
                      </a:cubicBezTo>
                      <a:cubicBezTo>
                        <a:pt x="9" y="7"/>
                        <a:pt x="5" y="7"/>
                        <a:pt x="5" y="9"/>
                      </a:cubicBezTo>
                      <a:cubicBezTo>
                        <a:pt x="6" y="12"/>
                        <a:pt x="2" y="13"/>
                        <a:pt x="3" y="15"/>
                      </a:cubicBezTo>
                      <a:cubicBezTo>
                        <a:pt x="3" y="18"/>
                        <a:pt x="0" y="21"/>
                        <a:pt x="2" y="24"/>
                      </a:cubicBezTo>
                      <a:cubicBezTo>
                        <a:pt x="3" y="26"/>
                        <a:pt x="0" y="29"/>
                        <a:pt x="2" y="30"/>
                      </a:cubicBezTo>
                      <a:cubicBezTo>
                        <a:pt x="4" y="30"/>
                        <a:pt x="2" y="33"/>
                        <a:pt x="4" y="34"/>
                      </a:cubicBezTo>
                      <a:cubicBezTo>
                        <a:pt x="4" y="34"/>
                        <a:pt x="4" y="34"/>
                        <a:pt x="4" y="35"/>
                      </a:cubicBezTo>
                      <a:cubicBezTo>
                        <a:pt x="4" y="35"/>
                        <a:pt x="4"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6" y="34"/>
                      </a:cubicBezTo>
                      <a:cubicBezTo>
                        <a:pt x="6" y="34"/>
                        <a:pt x="6" y="34"/>
                        <a:pt x="6" y="34"/>
                      </a:cubicBezTo>
                      <a:cubicBezTo>
                        <a:pt x="6" y="34"/>
                        <a:pt x="6" y="34"/>
                        <a:pt x="6" y="34"/>
                      </a:cubicBezTo>
                      <a:cubicBezTo>
                        <a:pt x="6" y="34"/>
                        <a:pt x="6" y="34"/>
                        <a:pt x="6" y="34"/>
                      </a:cubicBezTo>
                      <a:cubicBezTo>
                        <a:pt x="7" y="34"/>
                        <a:pt x="8" y="35"/>
                        <a:pt x="8" y="35"/>
                      </a:cubicBezTo>
                      <a:cubicBezTo>
                        <a:pt x="9" y="36"/>
                        <a:pt x="10" y="36"/>
                        <a:pt x="11" y="36"/>
                      </a:cubicBezTo>
                      <a:cubicBezTo>
                        <a:pt x="11" y="36"/>
                        <a:pt x="11" y="36"/>
                        <a:pt x="12" y="36"/>
                      </a:cubicBezTo>
                      <a:cubicBezTo>
                        <a:pt x="12" y="35"/>
                        <a:pt x="12" y="35"/>
                        <a:pt x="12" y="35"/>
                      </a:cubicBezTo>
                      <a:cubicBezTo>
                        <a:pt x="13" y="35"/>
                        <a:pt x="13" y="36"/>
                        <a:pt x="14" y="36"/>
                      </a:cubicBezTo>
                      <a:cubicBezTo>
                        <a:pt x="14" y="36"/>
                        <a:pt x="15" y="36"/>
                        <a:pt x="15" y="36"/>
                      </a:cubicBezTo>
                      <a:cubicBezTo>
                        <a:pt x="16" y="36"/>
                        <a:pt x="16" y="36"/>
                        <a:pt x="16" y="35"/>
                      </a:cubicBezTo>
                      <a:cubicBezTo>
                        <a:pt x="16" y="34"/>
                        <a:pt x="17" y="34"/>
                        <a:pt x="17" y="34"/>
                      </a:cubicBezTo>
                      <a:cubicBezTo>
                        <a:pt x="17" y="34"/>
                        <a:pt x="17" y="34"/>
                        <a:pt x="18" y="34"/>
                      </a:cubicBezTo>
                      <a:cubicBezTo>
                        <a:pt x="18" y="34"/>
                        <a:pt x="18" y="34"/>
                        <a:pt x="18" y="34"/>
                      </a:cubicBezTo>
                      <a:cubicBezTo>
                        <a:pt x="19" y="34"/>
                        <a:pt x="19" y="34"/>
                        <a:pt x="19" y="33"/>
                      </a:cubicBezTo>
                      <a:cubicBezTo>
                        <a:pt x="20" y="32"/>
                        <a:pt x="22" y="34"/>
                        <a:pt x="22" y="31"/>
                      </a:cubicBezTo>
                      <a:cubicBezTo>
                        <a:pt x="22" y="29"/>
                        <a:pt x="25" y="30"/>
                        <a:pt x="25" y="28"/>
                      </a:cubicBezTo>
                      <a:cubicBezTo>
                        <a:pt x="26" y="26"/>
                        <a:pt x="28" y="26"/>
                        <a:pt x="28" y="23"/>
                      </a:cubicBezTo>
                      <a:cubicBezTo>
                        <a:pt x="28" y="22"/>
                        <a:pt x="30" y="21"/>
                        <a:pt x="29" y="18"/>
                      </a:cubicBezTo>
                      <a:cubicBezTo>
                        <a:pt x="28" y="17"/>
                        <a:pt x="30" y="15"/>
                        <a:pt x="30" y="12"/>
                      </a:cubicBezTo>
                      <a:cubicBezTo>
                        <a:pt x="29" y="11"/>
                        <a:pt x="30" y="9"/>
                        <a:pt x="29" y="8"/>
                      </a:cubicBezTo>
                      <a:cubicBezTo>
                        <a:pt x="28" y="6"/>
                        <a:pt x="28" y="5"/>
                        <a:pt x="28" y="3"/>
                      </a:cubicBezTo>
                      <a:cubicBezTo>
                        <a:pt x="28" y="3"/>
                        <a:pt x="27" y="3"/>
                        <a:pt x="27" y="2"/>
                      </a:cubicBezTo>
                      <a:cubicBezTo>
                        <a:pt x="26" y="2"/>
                        <a:pt x="26" y="1"/>
                        <a:pt x="25" y="1"/>
                      </a:cubicBezTo>
                      <a:cubicBezTo>
                        <a:pt x="25" y="1"/>
                        <a:pt x="25" y="1"/>
                        <a:pt x="25" y="1"/>
                      </a:cubicBezTo>
                      <a:cubicBezTo>
                        <a:pt x="25" y="2"/>
                        <a:pt x="24" y="2"/>
                        <a:pt x="24" y="2"/>
                      </a:cubicBezTo>
                      <a:cubicBezTo>
                        <a:pt x="23" y="2"/>
                        <a:pt x="22" y="1"/>
                        <a:pt x="22" y="1"/>
                      </a:cubicBezTo>
                      <a:cubicBezTo>
                        <a:pt x="21" y="1"/>
                        <a:pt x="21" y="0"/>
                        <a:pt x="20" y="0"/>
                      </a:cubicBezTo>
                    </a:path>
                  </a:pathLst>
                </a:custGeom>
                <a:solidFill>
                  <a:srgbClr val="E8D7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3" name="Freeform 12104">
                  <a:extLst>
                    <a:ext uri="{FF2B5EF4-FFF2-40B4-BE49-F238E27FC236}">
                      <a16:creationId xmlns:a16="http://schemas.microsoft.com/office/drawing/2014/main" id="{D7983110-7D6A-EBE6-0060-B7A0D4626A1B}"/>
                    </a:ext>
                  </a:extLst>
                </p:cNvPr>
                <p:cNvSpPr>
                  <a:spLocks noEditPoints="1"/>
                </p:cNvSpPr>
                <p:nvPr/>
              </p:nvSpPr>
              <p:spPr bwMode="auto">
                <a:xfrm>
                  <a:off x="4404" y="1868"/>
                  <a:ext cx="29" cy="36"/>
                </a:xfrm>
                <a:custGeom>
                  <a:avLst/>
                  <a:gdLst>
                    <a:gd name="T0" fmla="*/ 7 w 35"/>
                    <a:gd name="T1" fmla="*/ 20 h 44"/>
                    <a:gd name="T2" fmla="*/ 10 w 35"/>
                    <a:gd name="T3" fmla="*/ 20 h 44"/>
                    <a:gd name="T4" fmla="*/ 10 w 35"/>
                    <a:gd name="T5" fmla="*/ 20 h 44"/>
                    <a:gd name="T6" fmla="*/ 8 w 35"/>
                    <a:gd name="T7" fmla="*/ 20 h 44"/>
                    <a:gd name="T8" fmla="*/ 8 w 35"/>
                    <a:gd name="T9" fmla="*/ 20 h 44"/>
                    <a:gd name="T10" fmla="*/ 8 w 35"/>
                    <a:gd name="T11" fmla="*/ 20 h 44"/>
                    <a:gd name="T12" fmla="*/ 8 w 35"/>
                    <a:gd name="T13" fmla="*/ 20 h 44"/>
                    <a:gd name="T14" fmla="*/ 10 w 35"/>
                    <a:gd name="T15" fmla="*/ 19 h 44"/>
                    <a:gd name="T16" fmla="*/ 5 w 35"/>
                    <a:gd name="T17" fmla="*/ 19 h 44"/>
                    <a:gd name="T18" fmla="*/ 5 w 35"/>
                    <a:gd name="T19" fmla="*/ 19 h 44"/>
                    <a:gd name="T20" fmla="*/ 5 w 35"/>
                    <a:gd name="T21" fmla="*/ 19 h 44"/>
                    <a:gd name="T22" fmla="*/ 5 w 35"/>
                    <a:gd name="T23" fmla="*/ 19 h 44"/>
                    <a:gd name="T24" fmla="*/ 11 w 35"/>
                    <a:gd name="T25" fmla="*/ 19 h 44"/>
                    <a:gd name="T26" fmla="*/ 11 w 35"/>
                    <a:gd name="T27" fmla="*/ 19 h 44"/>
                    <a:gd name="T28" fmla="*/ 11 w 35"/>
                    <a:gd name="T29" fmla="*/ 19 h 44"/>
                    <a:gd name="T30" fmla="*/ 10 w 35"/>
                    <a:gd name="T31" fmla="*/ 19 h 44"/>
                    <a:gd name="T32" fmla="*/ 10 w 35"/>
                    <a:gd name="T33" fmla="*/ 19 h 44"/>
                    <a:gd name="T34" fmla="*/ 10 w 35"/>
                    <a:gd name="T35" fmla="*/ 19 h 44"/>
                    <a:gd name="T36" fmla="*/ 5 w 35"/>
                    <a:gd name="T37" fmla="*/ 19 h 44"/>
                    <a:gd name="T38" fmla="*/ 4 w 35"/>
                    <a:gd name="T39" fmla="*/ 19 h 44"/>
                    <a:gd name="T40" fmla="*/ 4 w 35"/>
                    <a:gd name="T41" fmla="*/ 19 h 44"/>
                    <a:gd name="T42" fmla="*/ 4 w 35"/>
                    <a:gd name="T43" fmla="*/ 19 h 44"/>
                    <a:gd name="T44" fmla="*/ 2 w 35"/>
                    <a:gd name="T45" fmla="*/ 18 h 44"/>
                    <a:gd name="T46" fmla="*/ 2 w 35"/>
                    <a:gd name="T47" fmla="*/ 17 h 44"/>
                    <a:gd name="T48" fmla="*/ 2 w 35"/>
                    <a:gd name="T49" fmla="*/ 17 h 44"/>
                    <a:gd name="T50" fmla="*/ 4 w 35"/>
                    <a:gd name="T51" fmla="*/ 19 h 44"/>
                    <a:gd name="T52" fmla="*/ 3 w 35"/>
                    <a:gd name="T53" fmla="*/ 17 h 44"/>
                    <a:gd name="T54" fmla="*/ 2 w 35"/>
                    <a:gd name="T55" fmla="*/ 16 h 44"/>
                    <a:gd name="T56" fmla="*/ 2 w 35"/>
                    <a:gd name="T57" fmla="*/ 16 h 44"/>
                    <a:gd name="T58" fmla="*/ 2 w 35"/>
                    <a:gd name="T59" fmla="*/ 16 h 44"/>
                    <a:gd name="T60" fmla="*/ 2 w 35"/>
                    <a:gd name="T61" fmla="*/ 18 h 44"/>
                    <a:gd name="T62" fmla="*/ 2 w 35"/>
                    <a:gd name="T63" fmla="*/ 16 h 44"/>
                    <a:gd name="T64" fmla="*/ 2 w 35"/>
                    <a:gd name="T65" fmla="*/ 16 h 44"/>
                    <a:gd name="T66" fmla="*/ 2 w 35"/>
                    <a:gd name="T67" fmla="*/ 16 h 44"/>
                    <a:gd name="T68" fmla="*/ 1 w 35"/>
                    <a:gd name="T69" fmla="*/ 14 h 44"/>
                    <a:gd name="T70" fmla="*/ 1 w 35"/>
                    <a:gd name="T71" fmla="*/ 14 h 44"/>
                    <a:gd name="T72" fmla="*/ 0 w 35"/>
                    <a:gd name="T73" fmla="*/ 14 h 44"/>
                    <a:gd name="T74" fmla="*/ 12 w 35"/>
                    <a:gd name="T75" fmla="*/ 0 h 44"/>
                    <a:gd name="T76" fmla="*/ 12 w 35"/>
                    <a:gd name="T77" fmla="*/ 7 h 44"/>
                    <a:gd name="T78" fmla="*/ 7 w 35"/>
                    <a:gd name="T79" fmla="*/ 13 h 44"/>
                    <a:gd name="T80" fmla="*/ 6 w 35"/>
                    <a:gd name="T81" fmla="*/ 14 h 44"/>
                    <a:gd name="T82" fmla="*/ 4 w 35"/>
                    <a:gd name="T83" fmla="*/ 15 h 44"/>
                    <a:gd name="T84" fmla="*/ 2 w 35"/>
                    <a:gd name="T85" fmla="*/ 13 h 44"/>
                    <a:gd name="T86" fmla="*/ 2 w 35"/>
                    <a:gd name="T87" fmla="*/ 16 h 44"/>
                    <a:gd name="T88" fmla="*/ 5 w 35"/>
                    <a:gd name="T89" fmla="*/ 16 h 44"/>
                    <a:gd name="T90" fmla="*/ 8 w 35"/>
                    <a:gd name="T91" fmla="*/ 17 h 44"/>
                    <a:gd name="T92" fmla="*/ 10 w 35"/>
                    <a:gd name="T93" fmla="*/ 16 h 44"/>
                    <a:gd name="T94" fmla="*/ 12 w 35"/>
                    <a:gd name="T95" fmla="*/ 16 h 44"/>
                    <a:gd name="T96" fmla="*/ 16 w 35"/>
                    <a:gd name="T97" fmla="*/ 10 h 44"/>
                    <a:gd name="T98" fmla="*/ 15 w 35"/>
                    <a:gd name="T99" fmla="*/ 4 h 44"/>
                    <a:gd name="T100" fmla="*/ 14 w 35"/>
                    <a:gd name="T101" fmla="*/ 2 h 44"/>
                    <a:gd name="T102" fmla="*/ 13 w 35"/>
                    <a:gd name="T103" fmla="*/ 2 h 44"/>
                    <a:gd name="T104" fmla="*/ 12 w 35"/>
                    <a:gd name="T105" fmla="*/ 0 h 44"/>
                    <a:gd name="T106" fmla="*/ 12 w 35"/>
                    <a:gd name="T107" fmla="*/ 1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5" h="44">
                      <a:moveTo>
                        <a:pt x="16" y="44"/>
                      </a:move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moveTo>
                        <a:pt x="20" y="44"/>
                      </a:move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moveTo>
                        <a:pt x="17" y="43"/>
                      </a:moveTo>
                      <a:cubicBezTo>
                        <a:pt x="17" y="43"/>
                        <a:pt x="17" y="43"/>
                        <a:pt x="17" y="43"/>
                      </a:cubicBezTo>
                      <a:cubicBezTo>
                        <a:pt x="17" y="43"/>
                        <a:pt x="17" y="43"/>
                        <a:pt x="17" y="43"/>
                      </a:cubicBezTo>
                      <a:cubicBezTo>
                        <a:pt x="17" y="43"/>
                        <a:pt x="17" y="43"/>
                        <a:pt x="17" y="43"/>
                      </a:cubicBezTo>
                      <a:cubicBezTo>
                        <a:pt x="17" y="43"/>
                        <a:pt x="17" y="43"/>
                        <a:pt x="17" y="43"/>
                      </a:cubicBezTo>
                      <a:moveTo>
                        <a:pt x="17" y="43"/>
                      </a:move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moveTo>
                        <a:pt x="18" y="43"/>
                      </a:move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moveTo>
                        <a:pt x="21" y="42"/>
                      </a:moveTo>
                      <a:cubicBezTo>
                        <a:pt x="21" y="42"/>
                        <a:pt x="21" y="42"/>
                        <a:pt x="21" y="42"/>
                      </a:cubicBezTo>
                      <a:cubicBezTo>
                        <a:pt x="21" y="42"/>
                        <a:pt x="21" y="42"/>
                        <a:pt x="21" y="42"/>
                      </a:cubicBezTo>
                      <a:cubicBezTo>
                        <a:pt x="21" y="42"/>
                        <a:pt x="21" y="42"/>
                        <a:pt x="21" y="42"/>
                      </a:cubicBezTo>
                      <a:cubicBezTo>
                        <a:pt x="21" y="42"/>
                        <a:pt x="21" y="42"/>
                        <a:pt x="21" y="42"/>
                      </a:cubicBezTo>
                      <a:moveTo>
                        <a:pt x="10" y="42"/>
                      </a:move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moveTo>
                        <a:pt x="11" y="42"/>
                      </a:move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moveTo>
                        <a:pt x="23" y="42"/>
                      </a:moveTo>
                      <a:cubicBezTo>
                        <a:pt x="23" y="42"/>
                        <a:pt x="23" y="42"/>
                        <a:pt x="23" y="42"/>
                      </a:cubicBezTo>
                      <a:cubicBezTo>
                        <a:pt x="23" y="42"/>
                        <a:pt x="23" y="42"/>
                        <a:pt x="23" y="42"/>
                      </a:cubicBezTo>
                      <a:cubicBezTo>
                        <a:pt x="23" y="42"/>
                        <a:pt x="23" y="42"/>
                        <a:pt x="23" y="42"/>
                      </a:cubicBezTo>
                      <a:cubicBezTo>
                        <a:pt x="23" y="42"/>
                        <a:pt x="23" y="42"/>
                        <a:pt x="23" y="42"/>
                      </a:cubicBezTo>
                      <a:cubicBezTo>
                        <a:pt x="23" y="42"/>
                        <a:pt x="23" y="42"/>
                        <a:pt x="23" y="42"/>
                      </a:cubicBezTo>
                      <a:moveTo>
                        <a:pt x="23" y="42"/>
                      </a:moveTo>
                      <a:cubicBezTo>
                        <a:pt x="23" y="42"/>
                        <a:pt x="23" y="42"/>
                        <a:pt x="23" y="42"/>
                      </a:cubicBezTo>
                      <a:cubicBezTo>
                        <a:pt x="23" y="42"/>
                        <a:pt x="23" y="42"/>
                        <a:pt x="23" y="42"/>
                      </a:cubicBezTo>
                      <a:cubicBezTo>
                        <a:pt x="23" y="42"/>
                        <a:pt x="23" y="42"/>
                        <a:pt x="23" y="42"/>
                      </a:cubicBezTo>
                      <a:cubicBezTo>
                        <a:pt x="23" y="42"/>
                        <a:pt x="23" y="42"/>
                        <a:pt x="23" y="42"/>
                      </a:cubicBezTo>
                      <a:moveTo>
                        <a:pt x="22" y="42"/>
                      </a:moveTo>
                      <a:cubicBezTo>
                        <a:pt x="22" y="42"/>
                        <a:pt x="22" y="42"/>
                        <a:pt x="22" y="42"/>
                      </a:cubicBezTo>
                      <a:cubicBezTo>
                        <a:pt x="22" y="42"/>
                        <a:pt x="22" y="42"/>
                        <a:pt x="22" y="42"/>
                      </a:cubicBezTo>
                      <a:cubicBezTo>
                        <a:pt x="22" y="42"/>
                        <a:pt x="22" y="42"/>
                        <a:pt x="22" y="42"/>
                      </a:cubicBezTo>
                      <a:cubicBezTo>
                        <a:pt x="22" y="42"/>
                        <a:pt x="22" y="42"/>
                        <a:pt x="22" y="42"/>
                      </a:cubicBezTo>
                      <a:moveTo>
                        <a:pt x="22" y="42"/>
                      </a:moveTo>
                      <a:cubicBezTo>
                        <a:pt x="22" y="42"/>
                        <a:pt x="22" y="42"/>
                        <a:pt x="22" y="42"/>
                      </a:cubicBezTo>
                      <a:cubicBezTo>
                        <a:pt x="22" y="42"/>
                        <a:pt x="22" y="42"/>
                        <a:pt x="22" y="42"/>
                      </a:cubicBezTo>
                      <a:cubicBezTo>
                        <a:pt x="22" y="42"/>
                        <a:pt x="22" y="42"/>
                        <a:pt x="22" y="42"/>
                      </a:cubicBezTo>
                      <a:cubicBezTo>
                        <a:pt x="22" y="42"/>
                        <a:pt x="22" y="42"/>
                        <a:pt x="22" y="42"/>
                      </a:cubicBezTo>
                      <a:cubicBezTo>
                        <a:pt x="22" y="42"/>
                        <a:pt x="22" y="42"/>
                        <a:pt x="22" y="42"/>
                      </a:cubicBezTo>
                      <a:moveTo>
                        <a:pt x="11" y="42"/>
                      </a:move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moveTo>
                        <a:pt x="8" y="41"/>
                      </a:moveTo>
                      <a:cubicBezTo>
                        <a:pt x="8" y="41"/>
                        <a:pt x="8" y="41"/>
                        <a:pt x="8" y="41"/>
                      </a:cubicBezTo>
                      <a:cubicBezTo>
                        <a:pt x="9" y="42"/>
                        <a:pt x="9" y="42"/>
                        <a:pt x="10" y="42"/>
                      </a:cubicBezTo>
                      <a:cubicBezTo>
                        <a:pt x="10" y="42"/>
                        <a:pt x="10" y="42"/>
                        <a:pt x="10" y="42"/>
                      </a:cubicBezTo>
                      <a:cubicBezTo>
                        <a:pt x="9" y="42"/>
                        <a:pt x="9" y="42"/>
                        <a:pt x="8" y="41"/>
                      </a:cubicBezTo>
                      <a:moveTo>
                        <a:pt x="8" y="41"/>
                      </a:moveTo>
                      <a:cubicBezTo>
                        <a:pt x="8" y="41"/>
                        <a:pt x="8" y="41"/>
                        <a:pt x="8" y="41"/>
                      </a:cubicBezTo>
                      <a:cubicBezTo>
                        <a:pt x="8" y="41"/>
                        <a:pt x="8" y="41"/>
                        <a:pt x="8" y="41"/>
                      </a:cubicBezTo>
                      <a:cubicBezTo>
                        <a:pt x="8" y="41"/>
                        <a:pt x="8" y="41"/>
                        <a:pt x="8" y="41"/>
                      </a:cubicBezTo>
                      <a:cubicBezTo>
                        <a:pt x="8" y="41"/>
                        <a:pt x="8" y="41"/>
                        <a:pt x="8" y="41"/>
                      </a:cubicBezTo>
                      <a:moveTo>
                        <a:pt x="6" y="40"/>
                      </a:moveTo>
                      <a:cubicBezTo>
                        <a:pt x="6" y="40"/>
                        <a:pt x="6" y="40"/>
                        <a:pt x="6" y="40"/>
                      </a:cubicBezTo>
                      <a:cubicBezTo>
                        <a:pt x="6" y="40"/>
                        <a:pt x="6" y="40"/>
                        <a:pt x="6" y="40"/>
                      </a:cubicBezTo>
                      <a:cubicBezTo>
                        <a:pt x="6" y="40"/>
                        <a:pt x="6" y="40"/>
                        <a:pt x="6" y="40"/>
                      </a:cubicBezTo>
                      <a:cubicBezTo>
                        <a:pt x="6" y="40"/>
                        <a:pt x="6" y="40"/>
                        <a:pt x="6" y="40"/>
                      </a:cubicBezTo>
                      <a:moveTo>
                        <a:pt x="6" y="39"/>
                      </a:move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moveTo>
                        <a:pt x="7" y="39"/>
                      </a:moveTo>
                      <a:cubicBezTo>
                        <a:pt x="7" y="39"/>
                        <a:pt x="7" y="39"/>
                        <a:pt x="7" y="39"/>
                      </a:cubicBezTo>
                      <a:cubicBezTo>
                        <a:pt x="7" y="39"/>
                        <a:pt x="8" y="40"/>
                        <a:pt x="8" y="41"/>
                      </a:cubicBezTo>
                      <a:cubicBezTo>
                        <a:pt x="8" y="41"/>
                        <a:pt x="8" y="41"/>
                        <a:pt x="8" y="41"/>
                      </a:cubicBezTo>
                      <a:cubicBezTo>
                        <a:pt x="8" y="40"/>
                        <a:pt x="7" y="39"/>
                        <a:pt x="7" y="39"/>
                      </a:cubicBezTo>
                      <a:moveTo>
                        <a:pt x="7" y="39"/>
                      </a:move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moveTo>
                        <a:pt x="2" y="35"/>
                      </a:moveTo>
                      <a:cubicBezTo>
                        <a:pt x="2" y="35"/>
                        <a:pt x="2" y="35"/>
                        <a:pt x="2" y="35"/>
                      </a:cubicBezTo>
                      <a:cubicBezTo>
                        <a:pt x="2" y="35"/>
                        <a:pt x="2" y="35"/>
                        <a:pt x="2" y="35"/>
                      </a:cubicBezTo>
                      <a:cubicBezTo>
                        <a:pt x="2" y="35"/>
                        <a:pt x="2" y="35"/>
                        <a:pt x="2" y="35"/>
                      </a:cubicBezTo>
                      <a:moveTo>
                        <a:pt x="3" y="35"/>
                      </a:moveTo>
                      <a:cubicBezTo>
                        <a:pt x="3" y="35"/>
                        <a:pt x="3" y="35"/>
                        <a:pt x="3" y="35"/>
                      </a:cubicBezTo>
                      <a:cubicBezTo>
                        <a:pt x="3" y="35"/>
                        <a:pt x="4" y="36"/>
                        <a:pt x="4" y="37"/>
                      </a:cubicBezTo>
                      <a:cubicBezTo>
                        <a:pt x="4" y="37"/>
                        <a:pt x="4" y="37"/>
                        <a:pt x="4" y="37"/>
                      </a:cubicBezTo>
                      <a:cubicBezTo>
                        <a:pt x="4" y="37"/>
                        <a:pt x="4" y="37"/>
                        <a:pt x="4" y="37"/>
                      </a:cubicBezTo>
                      <a:cubicBezTo>
                        <a:pt x="5" y="38"/>
                        <a:pt x="5" y="40"/>
                        <a:pt x="6" y="40"/>
                      </a:cubicBezTo>
                      <a:cubicBezTo>
                        <a:pt x="6" y="40"/>
                        <a:pt x="6" y="40"/>
                        <a:pt x="6" y="40"/>
                      </a:cubicBezTo>
                      <a:cubicBezTo>
                        <a:pt x="6" y="40"/>
                        <a:pt x="6" y="40"/>
                        <a:pt x="6" y="40"/>
                      </a:cubicBezTo>
                      <a:cubicBezTo>
                        <a:pt x="6" y="40"/>
                        <a:pt x="6" y="40"/>
                        <a:pt x="6" y="40"/>
                      </a:cubicBezTo>
                      <a:cubicBezTo>
                        <a:pt x="5" y="40"/>
                        <a:pt x="5" y="38"/>
                        <a:pt x="4" y="37"/>
                      </a:cubicBezTo>
                      <a:cubicBezTo>
                        <a:pt x="4" y="36"/>
                        <a:pt x="3" y="35"/>
                        <a:pt x="3" y="35"/>
                      </a:cubicBezTo>
                      <a:moveTo>
                        <a:pt x="3" y="35"/>
                      </a:move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moveTo>
                        <a:pt x="1" y="32"/>
                      </a:moveTo>
                      <a:cubicBezTo>
                        <a:pt x="1" y="33"/>
                        <a:pt x="1" y="35"/>
                        <a:pt x="2" y="35"/>
                      </a:cubicBezTo>
                      <a:cubicBezTo>
                        <a:pt x="2" y="35"/>
                        <a:pt x="2" y="35"/>
                        <a:pt x="2" y="35"/>
                      </a:cubicBezTo>
                      <a:cubicBezTo>
                        <a:pt x="2" y="35"/>
                        <a:pt x="2" y="35"/>
                        <a:pt x="2" y="35"/>
                      </a:cubicBezTo>
                      <a:cubicBezTo>
                        <a:pt x="1" y="35"/>
                        <a:pt x="1" y="33"/>
                        <a:pt x="1" y="32"/>
                      </a:cubicBezTo>
                      <a:moveTo>
                        <a:pt x="1" y="32"/>
                      </a:moveTo>
                      <a:cubicBezTo>
                        <a:pt x="1" y="32"/>
                        <a:pt x="1" y="32"/>
                        <a:pt x="1" y="32"/>
                      </a:cubicBezTo>
                      <a:cubicBezTo>
                        <a:pt x="1" y="32"/>
                        <a:pt x="1" y="32"/>
                        <a:pt x="1" y="32"/>
                      </a:cubicBezTo>
                      <a:cubicBezTo>
                        <a:pt x="1" y="32"/>
                        <a:pt x="1" y="32"/>
                        <a:pt x="1" y="32"/>
                      </a:cubicBezTo>
                      <a:moveTo>
                        <a:pt x="1" y="32"/>
                      </a:moveTo>
                      <a:cubicBezTo>
                        <a:pt x="1" y="32"/>
                        <a:pt x="1" y="32"/>
                        <a:pt x="1" y="32"/>
                      </a:cubicBezTo>
                      <a:cubicBezTo>
                        <a:pt x="1" y="32"/>
                        <a:pt x="1" y="32"/>
                        <a:pt x="1" y="32"/>
                      </a:cubicBezTo>
                      <a:moveTo>
                        <a:pt x="0" y="32"/>
                      </a:moveTo>
                      <a:cubicBezTo>
                        <a:pt x="0" y="32"/>
                        <a:pt x="0" y="32"/>
                        <a:pt x="0" y="32"/>
                      </a:cubicBezTo>
                      <a:cubicBezTo>
                        <a:pt x="0" y="32"/>
                        <a:pt x="0" y="32"/>
                        <a:pt x="0" y="32"/>
                      </a:cubicBezTo>
                      <a:cubicBezTo>
                        <a:pt x="0" y="32"/>
                        <a:pt x="0" y="32"/>
                        <a:pt x="0" y="32"/>
                      </a:cubicBezTo>
                      <a:moveTo>
                        <a:pt x="2" y="31"/>
                      </a:moveTo>
                      <a:cubicBezTo>
                        <a:pt x="1" y="32"/>
                        <a:pt x="1" y="32"/>
                        <a:pt x="1" y="32"/>
                      </a:cubicBezTo>
                      <a:cubicBezTo>
                        <a:pt x="1" y="32"/>
                        <a:pt x="1" y="32"/>
                        <a:pt x="2" y="31"/>
                      </a:cubicBezTo>
                      <a:moveTo>
                        <a:pt x="24" y="0"/>
                      </a:moveTo>
                      <a:cubicBezTo>
                        <a:pt x="24" y="0"/>
                        <a:pt x="24" y="0"/>
                        <a:pt x="24" y="0"/>
                      </a:cubicBezTo>
                      <a:cubicBezTo>
                        <a:pt x="24" y="2"/>
                        <a:pt x="24" y="3"/>
                        <a:pt x="25" y="5"/>
                      </a:cubicBezTo>
                      <a:cubicBezTo>
                        <a:pt x="26" y="6"/>
                        <a:pt x="25" y="8"/>
                        <a:pt x="26" y="9"/>
                      </a:cubicBezTo>
                      <a:cubicBezTo>
                        <a:pt x="26" y="12"/>
                        <a:pt x="24" y="14"/>
                        <a:pt x="25" y="15"/>
                      </a:cubicBezTo>
                      <a:cubicBezTo>
                        <a:pt x="26" y="18"/>
                        <a:pt x="24" y="19"/>
                        <a:pt x="24" y="20"/>
                      </a:cubicBezTo>
                      <a:cubicBezTo>
                        <a:pt x="24" y="23"/>
                        <a:pt x="22" y="23"/>
                        <a:pt x="21" y="25"/>
                      </a:cubicBezTo>
                      <a:cubicBezTo>
                        <a:pt x="21" y="27"/>
                        <a:pt x="18" y="26"/>
                        <a:pt x="18" y="28"/>
                      </a:cubicBezTo>
                      <a:cubicBezTo>
                        <a:pt x="18" y="31"/>
                        <a:pt x="16" y="29"/>
                        <a:pt x="15" y="30"/>
                      </a:cubicBezTo>
                      <a:cubicBezTo>
                        <a:pt x="15" y="31"/>
                        <a:pt x="15" y="31"/>
                        <a:pt x="14" y="31"/>
                      </a:cubicBezTo>
                      <a:cubicBezTo>
                        <a:pt x="14" y="31"/>
                        <a:pt x="14" y="31"/>
                        <a:pt x="14" y="31"/>
                      </a:cubicBezTo>
                      <a:cubicBezTo>
                        <a:pt x="13" y="31"/>
                        <a:pt x="13" y="31"/>
                        <a:pt x="13" y="31"/>
                      </a:cubicBezTo>
                      <a:cubicBezTo>
                        <a:pt x="13" y="31"/>
                        <a:pt x="12" y="31"/>
                        <a:pt x="12" y="32"/>
                      </a:cubicBezTo>
                      <a:cubicBezTo>
                        <a:pt x="12" y="33"/>
                        <a:pt x="12" y="33"/>
                        <a:pt x="11" y="33"/>
                      </a:cubicBezTo>
                      <a:cubicBezTo>
                        <a:pt x="11" y="33"/>
                        <a:pt x="10" y="33"/>
                        <a:pt x="10" y="33"/>
                      </a:cubicBezTo>
                      <a:cubicBezTo>
                        <a:pt x="9" y="33"/>
                        <a:pt x="9" y="32"/>
                        <a:pt x="8" y="32"/>
                      </a:cubicBezTo>
                      <a:cubicBezTo>
                        <a:pt x="8" y="32"/>
                        <a:pt x="8" y="32"/>
                        <a:pt x="8" y="33"/>
                      </a:cubicBezTo>
                      <a:cubicBezTo>
                        <a:pt x="7" y="33"/>
                        <a:pt x="7" y="33"/>
                        <a:pt x="7" y="33"/>
                      </a:cubicBezTo>
                      <a:cubicBezTo>
                        <a:pt x="6" y="33"/>
                        <a:pt x="5" y="33"/>
                        <a:pt x="4" y="32"/>
                      </a:cubicBezTo>
                      <a:cubicBezTo>
                        <a:pt x="4" y="32"/>
                        <a:pt x="3" y="31"/>
                        <a:pt x="2" y="31"/>
                      </a:cubicBezTo>
                      <a:cubicBezTo>
                        <a:pt x="2" y="31"/>
                        <a:pt x="2" y="31"/>
                        <a:pt x="2" y="31"/>
                      </a:cubicBezTo>
                      <a:cubicBezTo>
                        <a:pt x="2" y="31"/>
                        <a:pt x="2" y="31"/>
                        <a:pt x="2" y="31"/>
                      </a:cubicBezTo>
                      <a:cubicBezTo>
                        <a:pt x="3" y="31"/>
                        <a:pt x="3" y="31"/>
                        <a:pt x="3" y="32"/>
                      </a:cubicBezTo>
                      <a:cubicBezTo>
                        <a:pt x="4" y="33"/>
                        <a:pt x="5" y="35"/>
                        <a:pt x="6" y="35"/>
                      </a:cubicBezTo>
                      <a:cubicBezTo>
                        <a:pt x="6" y="35"/>
                        <a:pt x="6" y="35"/>
                        <a:pt x="6" y="35"/>
                      </a:cubicBezTo>
                      <a:cubicBezTo>
                        <a:pt x="6" y="35"/>
                        <a:pt x="6" y="35"/>
                        <a:pt x="7" y="35"/>
                      </a:cubicBezTo>
                      <a:cubicBezTo>
                        <a:pt x="7" y="35"/>
                        <a:pt x="8" y="36"/>
                        <a:pt x="8" y="37"/>
                      </a:cubicBezTo>
                      <a:cubicBezTo>
                        <a:pt x="9" y="37"/>
                        <a:pt x="9" y="38"/>
                        <a:pt x="10" y="38"/>
                      </a:cubicBezTo>
                      <a:cubicBezTo>
                        <a:pt x="10" y="38"/>
                        <a:pt x="10" y="38"/>
                        <a:pt x="11" y="38"/>
                      </a:cubicBezTo>
                      <a:cubicBezTo>
                        <a:pt x="11" y="38"/>
                        <a:pt x="11" y="38"/>
                        <a:pt x="11" y="38"/>
                      </a:cubicBezTo>
                      <a:cubicBezTo>
                        <a:pt x="12" y="38"/>
                        <a:pt x="13" y="38"/>
                        <a:pt x="13" y="39"/>
                      </a:cubicBezTo>
                      <a:cubicBezTo>
                        <a:pt x="14" y="39"/>
                        <a:pt x="15" y="40"/>
                        <a:pt x="15" y="40"/>
                      </a:cubicBezTo>
                      <a:cubicBezTo>
                        <a:pt x="16" y="40"/>
                        <a:pt x="16" y="39"/>
                        <a:pt x="17" y="39"/>
                      </a:cubicBezTo>
                      <a:cubicBezTo>
                        <a:pt x="17" y="39"/>
                        <a:pt x="17" y="39"/>
                        <a:pt x="17" y="39"/>
                      </a:cubicBezTo>
                      <a:cubicBezTo>
                        <a:pt x="18" y="39"/>
                        <a:pt x="18" y="39"/>
                        <a:pt x="19" y="39"/>
                      </a:cubicBezTo>
                      <a:cubicBezTo>
                        <a:pt x="19" y="39"/>
                        <a:pt x="20" y="39"/>
                        <a:pt x="20" y="39"/>
                      </a:cubicBezTo>
                      <a:cubicBezTo>
                        <a:pt x="21" y="39"/>
                        <a:pt x="21" y="39"/>
                        <a:pt x="21" y="38"/>
                      </a:cubicBezTo>
                      <a:cubicBezTo>
                        <a:pt x="21" y="38"/>
                        <a:pt x="22" y="38"/>
                        <a:pt x="22" y="38"/>
                      </a:cubicBezTo>
                      <a:cubicBezTo>
                        <a:pt x="22" y="38"/>
                        <a:pt x="22" y="38"/>
                        <a:pt x="23" y="38"/>
                      </a:cubicBezTo>
                      <a:cubicBezTo>
                        <a:pt x="23" y="38"/>
                        <a:pt x="23" y="38"/>
                        <a:pt x="23" y="38"/>
                      </a:cubicBezTo>
                      <a:cubicBezTo>
                        <a:pt x="24" y="38"/>
                        <a:pt x="24" y="38"/>
                        <a:pt x="24" y="37"/>
                      </a:cubicBezTo>
                      <a:cubicBezTo>
                        <a:pt x="25" y="35"/>
                        <a:pt x="27" y="37"/>
                        <a:pt x="27" y="35"/>
                      </a:cubicBezTo>
                      <a:cubicBezTo>
                        <a:pt x="27" y="33"/>
                        <a:pt x="30" y="33"/>
                        <a:pt x="30" y="31"/>
                      </a:cubicBezTo>
                      <a:cubicBezTo>
                        <a:pt x="31" y="29"/>
                        <a:pt x="33" y="29"/>
                        <a:pt x="33" y="27"/>
                      </a:cubicBezTo>
                      <a:cubicBezTo>
                        <a:pt x="33" y="25"/>
                        <a:pt x="35" y="24"/>
                        <a:pt x="34" y="22"/>
                      </a:cubicBezTo>
                      <a:cubicBezTo>
                        <a:pt x="34" y="21"/>
                        <a:pt x="34" y="19"/>
                        <a:pt x="35" y="18"/>
                      </a:cubicBezTo>
                      <a:cubicBezTo>
                        <a:pt x="35" y="18"/>
                        <a:pt x="35" y="17"/>
                        <a:pt x="35" y="17"/>
                      </a:cubicBezTo>
                      <a:cubicBezTo>
                        <a:pt x="35" y="16"/>
                        <a:pt x="35" y="16"/>
                        <a:pt x="34" y="15"/>
                      </a:cubicBezTo>
                      <a:cubicBezTo>
                        <a:pt x="32" y="13"/>
                        <a:pt x="34" y="9"/>
                        <a:pt x="32" y="9"/>
                      </a:cubicBezTo>
                      <a:cubicBezTo>
                        <a:pt x="30" y="8"/>
                        <a:pt x="31" y="5"/>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8" y="4"/>
                      </a:cubicBezTo>
                      <a:cubicBezTo>
                        <a:pt x="28" y="4"/>
                        <a:pt x="28" y="4"/>
                        <a:pt x="28" y="4"/>
                      </a:cubicBezTo>
                      <a:cubicBezTo>
                        <a:pt x="28" y="4"/>
                        <a:pt x="28" y="4"/>
                        <a:pt x="28" y="4"/>
                      </a:cubicBezTo>
                      <a:cubicBezTo>
                        <a:pt x="27" y="3"/>
                        <a:pt x="27" y="1"/>
                        <a:pt x="25" y="0"/>
                      </a:cubicBezTo>
                      <a:cubicBezTo>
                        <a:pt x="25" y="0"/>
                        <a:pt x="25" y="0"/>
                        <a:pt x="25" y="0"/>
                      </a:cubicBezTo>
                      <a:cubicBezTo>
                        <a:pt x="25" y="0"/>
                        <a:pt x="25" y="0"/>
                        <a:pt x="25" y="0"/>
                      </a:cubicBezTo>
                      <a:cubicBezTo>
                        <a:pt x="25" y="0"/>
                        <a:pt x="25" y="0"/>
                        <a:pt x="25" y="0"/>
                      </a:cubicBezTo>
                      <a:cubicBezTo>
                        <a:pt x="25" y="0"/>
                        <a:pt x="25" y="1"/>
                        <a:pt x="25" y="1"/>
                      </a:cubicBezTo>
                      <a:cubicBezTo>
                        <a:pt x="25" y="1"/>
                        <a:pt x="25" y="1"/>
                        <a:pt x="25" y="1"/>
                      </a:cubicBezTo>
                      <a:cubicBezTo>
                        <a:pt x="25" y="1"/>
                        <a:pt x="25" y="1"/>
                        <a:pt x="25" y="1"/>
                      </a:cubicBezTo>
                      <a:cubicBezTo>
                        <a:pt x="24" y="1"/>
                        <a:pt x="24" y="0"/>
                        <a:pt x="24"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4" name="Freeform 12105">
                  <a:extLst>
                    <a:ext uri="{FF2B5EF4-FFF2-40B4-BE49-F238E27FC236}">
                      <a16:creationId xmlns:a16="http://schemas.microsoft.com/office/drawing/2014/main" id="{78282E4F-0795-814D-872F-44D936F5230D}"/>
                    </a:ext>
                  </a:extLst>
                </p:cNvPr>
                <p:cNvSpPr>
                  <a:spLocks/>
                </p:cNvSpPr>
                <p:nvPr/>
              </p:nvSpPr>
              <p:spPr bwMode="auto">
                <a:xfrm>
                  <a:off x="4404" y="1883"/>
                  <a:ext cx="29" cy="21"/>
                </a:xfrm>
                <a:custGeom>
                  <a:avLst/>
                  <a:gdLst>
                    <a:gd name="T0" fmla="*/ 17 w 35"/>
                    <a:gd name="T1" fmla="*/ 0 h 26"/>
                    <a:gd name="T2" fmla="*/ 16 w 35"/>
                    <a:gd name="T3" fmla="*/ 2 h 26"/>
                    <a:gd name="T4" fmla="*/ 14 w 35"/>
                    <a:gd name="T5" fmla="*/ 6 h 26"/>
                    <a:gd name="T6" fmla="*/ 12 w 35"/>
                    <a:gd name="T7" fmla="*/ 8 h 26"/>
                    <a:gd name="T8" fmla="*/ 11 w 35"/>
                    <a:gd name="T9" fmla="*/ 9 h 26"/>
                    <a:gd name="T10" fmla="*/ 10 w 35"/>
                    <a:gd name="T11" fmla="*/ 9 h 26"/>
                    <a:gd name="T12" fmla="*/ 9 w 35"/>
                    <a:gd name="T13" fmla="*/ 9 h 26"/>
                    <a:gd name="T14" fmla="*/ 8 w 35"/>
                    <a:gd name="T15" fmla="*/ 9 h 26"/>
                    <a:gd name="T16" fmla="*/ 6 w 35"/>
                    <a:gd name="T17" fmla="*/ 9 h 26"/>
                    <a:gd name="T18" fmla="*/ 5 w 35"/>
                    <a:gd name="T19" fmla="*/ 9 h 26"/>
                    <a:gd name="T20" fmla="*/ 4 w 35"/>
                    <a:gd name="T21" fmla="*/ 8 h 26"/>
                    <a:gd name="T22" fmla="*/ 2 w 35"/>
                    <a:gd name="T23" fmla="*/ 7 h 26"/>
                    <a:gd name="T24" fmla="*/ 2 w 35"/>
                    <a:gd name="T25" fmla="*/ 6 h 26"/>
                    <a:gd name="T26" fmla="*/ 2 w 35"/>
                    <a:gd name="T27" fmla="*/ 6 h 26"/>
                    <a:gd name="T28" fmla="*/ 2 w 35"/>
                    <a:gd name="T29" fmla="*/ 6 h 26"/>
                    <a:gd name="T30" fmla="*/ 1 w 35"/>
                    <a:gd name="T31" fmla="*/ 6 h 26"/>
                    <a:gd name="T32" fmla="*/ 1 w 35"/>
                    <a:gd name="T33" fmla="*/ 6 h 26"/>
                    <a:gd name="T34" fmla="*/ 1 w 35"/>
                    <a:gd name="T35" fmla="*/ 6 h 26"/>
                    <a:gd name="T36" fmla="*/ 0 w 35"/>
                    <a:gd name="T37" fmla="*/ 6 h 26"/>
                    <a:gd name="T38" fmla="*/ 0 w 35"/>
                    <a:gd name="T39" fmla="*/ 6 h 26"/>
                    <a:gd name="T40" fmla="*/ 2 w 35"/>
                    <a:gd name="T41" fmla="*/ 7 h 26"/>
                    <a:gd name="T42" fmla="*/ 2 w 35"/>
                    <a:gd name="T43" fmla="*/ 7 h 26"/>
                    <a:gd name="T44" fmla="*/ 2 w 35"/>
                    <a:gd name="T45" fmla="*/ 7 h 26"/>
                    <a:gd name="T46" fmla="*/ 2 w 35"/>
                    <a:gd name="T47" fmla="*/ 7 h 26"/>
                    <a:gd name="T48" fmla="*/ 2 w 35"/>
                    <a:gd name="T49" fmla="*/ 7 h 26"/>
                    <a:gd name="T50" fmla="*/ 2 w 35"/>
                    <a:gd name="T51" fmla="*/ 7 h 26"/>
                    <a:gd name="T52" fmla="*/ 2 w 35"/>
                    <a:gd name="T53" fmla="*/ 8 h 26"/>
                    <a:gd name="T54" fmla="*/ 2 w 35"/>
                    <a:gd name="T55" fmla="*/ 10 h 26"/>
                    <a:gd name="T56" fmla="*/ 2 w 35"/>
                    <a:gd name="T57" fmla="*/ 10 h 26"/>
                    <a:gd name="T58" fmla="*/ 2 w 35"/>
                    <a:gd name="T59" fmla="*/ 9 h 26"/>
                    <a:gd name="T60" fmla="*/ 3 w 35"/>
                    <a:gd name="T61" fmla="*/ 9 h 26"/>
                    <a:gd name="T62" fmla="*/ 3 w 35"/>
                    <a:gd name="T63" fmla="*/ 9 h 26"/>
                    <a:gd name="T64" fmla="*/ 4 w 35"/>
                    <a:gd name="T65" fmla="*/ 10 h 26"/>
                    <a:gd name="T66" fmla="*/ 4 w 35"/>
                    <a:gd name="T67" fmla="*/ 10 h 26"/>
                    <a:gd name="T68" fmla="*/ 4 w 35"/>
                    <a:gd name="T69" fmla="*/ 10 h 26"/>
                    <a:gd name="T70" fmla="*/ 5 w 35"/>
                    <a:gd name="T71" fmla="*/ 10 h 26"/>
                    <a:gd name="T72" fmla="*/ 5 w 35"/>
                    <a:gd name="T73" fmla="*/ 10 h 26"/>
                    <a:gd name="T74" fmla="*/ 5 w 35"/>
                    <a:gd name="T75" fmla="*/ 10 h 26"/>
                    <a:gd name="T76" fmla="*/ 5 w 35"/>
                    <a:gd name="T77" fmla="*/ 10 h 26"/>
                    <a:gd name="T78" fmla="*/ 5 w 35"/>
                    <a:gd name="T79" fmla="*/ 10 h 26"/>
                    <a:gd name="T80" fmla="*/ 7 w 35"/>
                    <a:gd name="T81" fmla="*/ 11 h 26"/>
                    <a:gd name="T82" fmla="*/ 7 w 35"/>
                    <a:gd name="T83" fmla="*/ 11 h 26"/>
                    <a:gd name="T84" fmla="*/ 8 w 35"/>
                    <a:gd name="T85" fmla="*/ 11 h 26"/>
                    <a:gd name="T86" fmla="*/ 8 w 35"/>
                    <a:gd name="T87" fmla="*/ 11 h 26"/>
                    <a:gd name="T88" fmla="*/ 8 w 35"/>
                    <a:gd name="T89" fmla="*/ 11 h 26"/>
                    <a:gd name="T90" fmla="*/ 8 w 35"/>
                    <a:gd name="T91" fmla="*/ 11 h 26"/>
                    <a:gd name="T92" fmla="*/ 10 w 35"/>
                    <a:gd name="T93" fmla="*/ 11 h 26"/>
                    <a:gd name="T94" fmla="*/ 10 w 35"/>
                    <a:gd name="T95" fmla="*/ 11 h 26"/>
                    <a:gd name="T96" fmla="*/ 10 w 35"/>
                    <a:gd name="T97" fmla="*/ 10 h 26"/>
                    <a:gd name="T98" fmla="*/ 10 w 35"/>
                    <a:gd name="T99" fmla="*/ 10 h 26"/>
                    <a:gd name="T100" fmla="*/ 10 w 35"/>
                    <a:gd name="T101" fmla="*/ 10 h 26"/>
                    <a:gd name="T102" fmla="*/ 10 w 35"/>
                    <a:gd name="T103" fmla="*/ 10 h 26"/>
                    <a:gd name="T104" fmla="*/ 11 w 35"/>
                    <a:gd name="T105" fmla="*/ 10 h 26"/>
                    <a:gd name="T106" fmla="*/ 11 w 35"/>
                    <a:gd name="T107" fmla="*/ 10 h 26"/>
                    <a:gd name="T108" fmla="*/ 11 w 35"/>
                    <a:gd name="T109" fmla="*/ 10 h 26"/>
                    <a:gd name="T110" fmla="*/ 12 w 35"/>
                    <a:gd name="T111" fmla="*/ 9 h 26"/>
                    <a:gd name="T112" fmla="*/ 15 w 35"/>
                    <a:gd name="T113" fmla="*/ 6 h 26"/>
                    <a:gd name="T114" fmla="*/ 15 w 35"/>
                    <a:gd name="T115" fmla="*/ 6 h 26"/>
                    <a:gd name="T116" fmla="*/ 16 w 35"/>
                    <a:gd name="T117" fmla="*/ 3 h 26"/>
                    <a:gd name="T118" fmla="*/ 17 w 35"/>
                    <a:gd name="T119" fmla="*/ 2 h 26"/>
                    <a:gd name="T120" fmla="*/ 17 w 35"/>
                    <a:gd name="T121" fmla="*/ 0 h 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5" h="26">
                      <a:moveTo>
                        <a:pt x="35" y="0"/>
                      </a:moveTo>
                      <a:cubicBezTo>
                        <a:pt x="35" y="0"/>
                        <a:pt x="35" y="0"/>
                        <a:pt x="35" y="0"/>
                      </a:cubicBezTo>
                      <a:cubicBezTo>
                        <a:pt x="35" y="0"/>
                        <a:pt x="35" y="0"/>
                        <a:pt x="35" y="0"/>
                      </a:cubicBezTo>
                      <a:cubicBezTo>
                        <a:pt x="34" y="1"/>
                        <a:pt x="34" y="3"/>
                        <a:pt x="34" y="4"/>
                      </a:cubicBezTo>
                      <a:cubicBezTo>
                        <a:pt x="35" y="6"/>
                        <a:pt x="33" y="7"/>
                        <a:pt x="33" y="9"/>
                      </a:cubicBezTo>
                      <a:cubicBezTo>
                        <a:pt x="33" y="11"/>
                        <a:pt x="31" y="11"/>
                        <a:pt x="30" y="13"/>
                      </a:cubicBezTo>
                      <a:cubicBezTo>
                        <a:pt x="30" y="15"/>
                        <a:pt x="27" y="15"/>
                        <a:pt x="27" y="17"/>
                      </a:cubicBezTo>
                      <a:cubicBezTo>
                        <a:pt x="27" y="19"/>
                        <a:pt x="25" y="17"/>
                        <a:pt x="24" y="19"/>
                      </a:cubicBezTo>
                      <a:cubicBezTo>
                        <a:pt x="24" y="20"/>
                        <a:pt x="24" y="20"/>
                        <a:pt x="23" y="20"/>
                      </a:cubicBezTo>
                      <a:cubicBezTo>
                        <a:pt x="23" y="20"/>
                        <a:pt x="23" y="20"/>
                        <a:pt x="23" y="20"/>
                      </a:cubicBezTo>
                      <a:cubicBezTo>
                        <a:pt x="22" y="20"/>
                        <a:pt x="22" y="20"/>
                        <a:pt x="22" y="20"/>
                      </a:cubicBezTo>
                      <a:cubicBezTo>
                        <a:pt x="22" y="20"/>
                        <a:pt x="21" y="20"/>
                        <a:pt x="21" y="20"/>
                      </a:cubicBezTo>
                      <a:cubicBezTo>
                        <a:pt x="21" y="21"/>
                        <a:pt x="21" y="21"/>
                        <a:pt x="20" y="21"/>
                      </a:cubicBezTo>
                      <a:cubicBezTo>
                        <a:pt x="20" y="21"/>
                        <a:pt x="19" y="21"/>
                        <a:pt x="19" y="21"/>
                      </a:cubicBezTo>
                      <a:cubicBezTo>
                        <a:pt x="18" y="21"/>
                        <a:pt x="18" y="21"/>
                        <a:pt x="17" y="21"/>
                      </a:cubicBezTo>
                      <a:cubicBezTo>
                        <a:pt x="17" y="21"/>
                        <a:pt x="17" y="21"/>
                        <a:pt x="17" y="21"/>
                      </a:cubicBezTo>
                      <a:cubicBezTo>
                        <a:pt x="16" y="21"/>
                        <a:pt x="16" y="22"/>
                        <a:pt x="15" y="22"/>
                      </a:cubicBezTo>
                      <a:cubicBezTo>
                        <a:pt x="15" y="22"/>
                        <a:pt x="14" y="21"/>
                        <a:pt x="13" y="21"/>
                      </a:cubicBezTo>
                      <a:cubicBezTo>
                        <a:pt x="13" y="20"/>
                        <a:pt x="12" y="20"/>
                        <a:pt x="11" y="20"/>
                      </a:cubicBezTo>
                      <a:cubicBezTo>
                        <a:pt x="11" y="20"/>
                        <a:pt x="11" y="20"/>
                        <a:pt x="11" y="20"/>
                      </a:cubicBezTo>
                      <a:cubicBezTo>
                        <a:pt x="10" y="20"/>
                        <a:pt x="10" y="20"/>
                        <a:pt x="10" y="20"/>
                      </a:cubicBezTo>
                      <a:cubicBezTo>
                        <a:pt x="9" y="20"/>
                        <a:pt x="9" y="19"/>
                        <a:pt x="8" y="19"/>
                      </a:cubicBezTo>
                      <a:cubicBezTo>
                        <a:pt x="8" y="18"/>
                        <a:pt x="7" y="17"/>
                        <a:pt x="7" y="17"/>
                      </a:cubicBezTo>
                      <a:cubicBezTo>
                        <a:pt x="6" y="17"/>
                        <a:pt x="6" y="17"/>
                        <a:pt x="6" y="17"/>
                      </a:cubicBezTo>
                      <a:cubicBezTo>
                        <a:pt x="6" y="17"/>
                        <a:pt x="6" y="17"/>
                        <a:pt x="6" y="17"/>
                      </a:cubicBezTo>
                      <a:cubicBezTo>
                        <a:pt x="5" y="17"/>
                        <a:pt x="4" y="15"/>
                        <a:pt x="3" y="14"/>
                      </a:cubicBezTo>
                      <a:cubicBezTo>
                        <a:pt x="3" y="13"/>
                        <a:pt x="3" y="13"/>
                        <a:pt x="2" y="13"/>
                      </a:cubicBezTo>
                      <a:cubicBezTo>
                        <a:pt x="2" y="13"/>
                        <a:pt x="2" y="13"/>
                        <a:pt x="2" y="13"/>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5"/>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3" y="17"/>
                        <a:pt x="3" y="17"/>
                      </a:cubicBezTo>
                      <a:cubicBezTo>
                        <a:pt x="3" y="17"/>
                        <a:pt x="3" y="17"/>
                        <a:pt x="3" y="17"/>
                      </a:cubicBezTo>
                      <a:cubicBezTo>
                        <a:pt x="3" y="17"/>
                        <a:pt x="3" y="17"/>
                        <a:pt x="3" y="17"/>
                      </a:cubicBezTo>
                      <a:cubicBezTo>
                        <a:pt x="3" y="17"/>
                        <a:pt x="3" y="17"/>
                        <a:pt x="3" y="17"/>
                      </a:cubicBezTo>
                      <a:cubicBezTo>
                        <a:pt x="3" y="17"/>
                        <a:pt x="4" y="18"/>
                        <a:pt x="4" y="19"/>
                      </a:cubicBezTo>
                      <a:cubicBezTo>
                        <a:pt x="5" y="20"/>
                        <a:pt x="5" y="22"/>
                        <a:pt x="6" y="22"/>
                      </a:cubicBezTo>
                      <a:cubicBezTo>
                        <a:pt x="6" y="22"/>
                        <a:pt x="6" y="22"/>
                        <a:pt x="6" y="22"/>
                      </a:cubicBezTo>
                      <a:cubicBezTo>
                        <a:pt x="6" y="22"/>
                        <a:pt x="6" y="22"/>
                        <a:pt x="6" y="22"/>
                      </a:cubicBezTo>
                      <a:cubicBezTo>
                        <a:pt x="6" y="22"/>
                        <a:pt x="6" y="22"/>
                        <a:pt x="6" y="22"/>
                      </a:cubicBezTo>
                      <a:cubicBezTo>
                        <a:pt x="6" y="22"/>
                        <a:pt x="6" y="22"/>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8" y="22"/>
                        <a:pt x="8" y="23"/>
                      </a:cubicBezTo>
                      <a:cubicBezTo>
                        <a:pt x="8" y="23"/>
                        <a:pt x="8" y="23"/>
                        <a:pt x="8" y="23"/>
                      </a:cubicBezTo>
                      <a:cubicBezTo>
                        <a:pt x="8" y="23"/>
                        <a:pt x="8" y="23"/>
                        <a:pt x="8" y="23"/>
                      </a:cubicBezTo>
                      <a:cubicBezTo>
                        <a:pt x="8" y="23"/>
                        <a:pt x="8" y="23"/>
                        <a:pt x="8" y="23"/>
                      </a:cubicBezTo>
                      <a:cubicBezTo>
                        <a:pt x="8" y="23"/>
                        <a:pt x="8" y="23"/>
                        <a:pt x="8" y="23"/>
                      </a:cubicBezTo>
                      <a:cubicBezTo>
                        <a:pt x="9" y="24"/>
                        <a:pt x="9" y="24"/>
                        <a:pt x="10" y="24"/>
                      </a:cubicBezTo>
                      <a:cubicBezTo>
                        <a:pt x="10" y="24"/>
                        <a:pt x="10" y="24"/>
                        <a:pt x="10" y="24"/>
                      </a:cubicBezTo>
                      <a:cubicBezTo>
                        <a:pt x="10" y="24"/>
                        <a:pt x="10" y="24"/>
                        <a:pt x="10" y="24"/>
                      </a:cubicBezTo>
                      <a:cubicBezTo>
                        <a:pt x="10" y="24"/>
                        <a:pt x="10" y="24"/>
                        <a:pt x="10" y="24"/>
                      </a:cubicBezTo>
                      <a:cubicBezTo>
                        <a:pt x="10" y="24"/>
                        <a:pt x="10"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2" y="24"/>
                        <a:pt x="13" y="24"/>
                        <a:pt x="13" y="25"/>
                      </a:cubicBezTo>
                      <a:cubicBezTo>
                        <a:pt x="14" y="25"/>
                        <a:pt x="15" y="26"/>
                        <a:pt x="16" y="26"/>
                      </a:cubicBezTo>
                      <a:cubicBezTo>
                        <a:pt x="16" y="26"/>
                        <a:pt x="16" y="26"/>
                        <a:pt x="16" y="26"/>
                      </a:cubicBezTo>
                      <a:cubicBezTo>
                        <a:pt x="16" y="26"/>
                        <a:pt x="16" y="26"/>
                        <a:pt x="16" y="26"/>
                      </a:cubicBezTo>
                      <a:cubicBezTo>
                        <a:pt x="16" y="26"/>
                        <a:pt x="16" y="26"/>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8" y="25"/>
                      </a:cubicBezTo>
                      <a:cubicBezTo>
                        <a:pt x="18" y="25"/>
                        <a:pt x="18" y="25"/>
                        <a:pt x="18" y="25"/>
                      </a:cubicBezTo>
                      <a:cubicBezTo>
                        <a:pt x="18" y="25"/>
                        <a:pt x="18" y="25"/>
                        <a:pt x="18" y="25"/>
                      </a:cubicBezTo>
                      <a:cubicBezTo>
                        <a:pt x="18" y="25"/>
                        <a:pt x="18" y="25"/>
                        <a:pt x="19" y="25"/>
                      </a:cubicBezTo>
                      <a:cubicBezTo>
                        <a:pt x="19" y="25"/>
                        <a:pt x="20" y="26"/>
                        <a:pt x="20" y="26"/>
                      </a:cubicBezTo>
                      <a:cubicBezTo>
                        <a:pt x="20" y="26"/>
                        <a:pt x="20" y="26"/>
                        <a:pt x="20" y="26"/>
                      </a:cubicBezTo>
                      <a:cubicBezTo>
                        <a:pt x="20" y="26"/>
                        <a:pt x="20" y="26"/>
                        <a:pt x="20" y="26"/>
                      </a:cubicBezTo>
                      <a:cubicBezTo>
                        <a:pt x="21" y="25"/>
                        <a:pt x="21" y="25"/>
                        <a:pt x="21" y="24"/>
                      </a:cubicBezTo>
                      <a:cubicBezTo>
                        <a:pt x="21" y="24"/>
                        <a:pt x="21" y="24"/>
                        <a:pt x="21" y="24"/>
                      </a:cubicBezTo>
                      <a:cubicBezTo>
                        <a:pt x="21" y="24"/>
                        <a:pt x="21" y="24"/>
                        <a:pt x="21" y="24"/>
                      </a:cubicBezTo>
                      <a:cubicBezTo>
                        <a:pt x="21"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5" y="23"/>
                      </a:cubicBezTo>
                      <a:cubicBezTo>
                        <a:pt x="25" y="21"/>
                        <a:pt x="27" y="23"/>
                        <a:pt x="27" y="21"/>
                      </a:cubicBezTo>
                      <a:cubicBezTo>
                        <a:pt x="28" y="19"/>
                        <a:pt x="30" y="19"/>
                        <a:pt x="31" y="17"/>
                      </a:cubicBezTo>
                      <a:cubicBezTo>
                        <a:pt x="31" y="15"/>
                        <a:pt x="33" y="15"/>
                        <a:pt x="33" y="13"/>
                      </a:cubicBezTo>
                      <a:cubicBezTo>
                        <a:pt x="33" y="13"/>
                        <a:pt x="33" y="13"/>
                        <a:pt x="33" y="13"/>
                      </a:cubicBezTo>
                      <a:cubicBezTo>
                        <a:pt x="33" y="13"/>
                        <a:pt x="33" y="13"/>
                        <a:pt x="33" y="13"/>
                      </a:cubicBezTo>
                      <a:cubicBezTo>
                        <a:pt x="33" y="11"/>
                        <a:pt x="35" y="10"/>
                        <a:pt x="35" y="9"/>
                      </a:cubicBezTo>
                      <a:cubicBezTo>
                        <a:pt x="35" y="8"/>
                        <a:pt x="34" y="8"/>
                        <a:pt x="34" y="8"/>
                      </a:cubicBezTo>
                      <a:cubicBezTo>
                        <a:pt x="34" y="7"/>
                        <a:pt x="34" y="7"/>
                        <a:pt x="34" y="7"/>
                      </a:cubicBezTo>
                      <a:cubicBezTo>
                        <a:pt x="34" y="6"/>
                        <a:pt x="35" y="4"/>
                        <a:pt x="35" y="3"/>
                      </a:cubicBezTo>
                      <a:cubicBezTo>
                        <a:pt x="35" y="3"/>
                        <a:pt x="35" y="2"/>
                        <a:pt x="35" y="2"/>
                      </a:cubicBezTo>
                      <a:cubicBezTo>
                        <a:pt x="35" y="1"/>
                        <a:pt x="35" y="1"/>
                        <a:pt x="35" y="0"/>
                      </a:cubicBezTo>
                    </a:path>
                  </a:pathLst>
                </a:custGeom>
                <a:solidFill>
                  <a:srgbClr val="A79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5" name="Freeform 12106">
                  <a:extLst>
                    <a:ext uri="{FF2B5EF4-FFF2-40B4-BE49-F238E27FC236}">
                      <a16:creationId xmlns:a16="http://schemas.microsoft.com/office/drawing/2014/main" id="{1B3395A0-52BC-6C18-2CC1-CB89EEA873BB}"/>
                    </a:ext>
                  </a:extLst>
                </p:cNvPr>
                <p:cNvSpPr>
                  <a:spLocks/>
                </p:cNvSpPr>
                <p:nvPr/>
              </p:nvSpPr>
              <p:spPr bwMode="auto">
                <a:xfrm>
                  <a:off x="4422" y="1876"/>
                  <a:ext cx="1" cy="2"/>
                </a:xfrm>
                <a:custGeom>
                  <a:avLst/>
                  <a:gdLst>
                    <a:gd name="T0" fmla="*/ 1 w 2"/>
                    <a:gd name="T1" fmla="*/ 0 h 3"/>
                    <a:gd name="T2" fmla="*/ 1 w 2"/>
                    <a:gd name="T3" fmla="*/ 1 h 3"/>
                    <a:gd name="T4" fmla="*/ 1 w 2"/>
                    <a:gd name="T5" fmla="*/ 1 h 3"/>
                    <a:gd name="T6" fmla="*/ 1 w 2"/>
                    <a:gd name="T7" fmla="*/ 1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0" y="1"/>
                        <a:pt x="1" y="2"/>
                      </a:cubicBezTo>
                      <a:cubicBezTo>
                        <a:pt x="1" y="3"/>
                        <a:pt x="1" y="3"/>
                        <a:pt x="2" y="3"/>
                      </a:cubicBezTo>
                      <a:cubicBezTo>
                        <a:pt x="2" y="3"/>
                        <a:pt x="2" y="3"/>
                        <a:pt x="2" y="3"/>
                      </a:cubicBezTo>
                      <a:cubicBezTo>
                        <a:pt x="2" y="2"/>
                        <a:pt x="1" y="0"/>
                        <a:pt x="2" y="0"/>
                      </a:cubicBezTo>
                      <a:cubicBezTo>
                        <a:pt x="2" y="0"/>
                        <a:pt x="2" y="0"/>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6" name="Freeform 12107">
                  <a:extLst>
                    <a:ext uri="{FF2B5EF4-FFF2-40B4-BE49-F238E27FC236}">
                      <a16:creationId xmlns:a16="http://schemas.microsoft.com/office/drawing/2014/main" id="{3029879C-F8F8-091F-0A85-7522C67BB6F8}"/>
                    </a:ext>
                  </a:extLst>
                </p:cNvPr>
                <p:cNvSpPr>
                  <a:spLocks/>
                </p:cNvSpPr>
                <p:nvPr/>
              </p:nvSpPr>
              <p:spPr bwMode="auto">
                <a:xfrm>
                  <a:off x="4419" y="1871"/>
                  <a:ext cx="3" cy="3"/>
                </a:xfrm>
                <a:custGeom>
                  <a:avLst/>
                  <a:gdLst>
                    <a:gd name="T0" fmla="*/ 2 w 4"/>
                    <a:gd name="T1" fmla="*/ 0 h 3"/>
                    <a:gd name="T2" fmla="*/ 2 w 4"/>
                    <a:gd name="T3" fmla="*/ 0 h 3"/>
                    <a:gd name="T4" fmla="*/ 0 w 4"/>
                    <a:gd name="T5" fmla="*/ 3 h 3"/>
                    <a:gd name="T6" fmla="*/ 1 w 4"/>
                    <a:gd name="T7" fmla="*/ 3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2" y="0"/>
                      </a:moveTo>
                      <a:cubicBezTo>
                        <a:pt x="2" y="0"/>
                        <a:pt x="2" y="0"/>
                        <a:pt x="2" y="0"/>
                      </a:cubicBezTo>
                      <a:cubicBezTo>
                        <a:pt x="2" y="1"/>
                        <a:pt x="1" y="3"/>
                        <a:pt x="0" y="3"/>
                      </a:cubicBezTo>
                      <a:cubicBezTo>
                        <a:pt x="0" y="3"/>
                        <a:pt x="1" y="3"/>
                        <a:pt x="1" y="3"/>
                      </a:cubicBezTo>
                      <a:cubicBezTo>
                        <a:pt x="2" y="3"/>
                        <a:pt x="4" y="1"/>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7" name="Freeform 12108">
                  <a:extLst>
                    <a:ext uri="{FF2B5EF4-FFF2-40B4-BE49-F238E27FC236}">
                      <a16:creationId xmlns:a16="http://schemas.microsoft.com/office/drawing/2014/main" id="{08B7D987-8599-B146-F79D-1DB6E60A59D5}"/>
                    </a:ext>
                  </a:extLst>
                </p:cNvPr>
                <p:cNvSpPr>
                  <a:spLocks/>
                </p:cNvSpPr>
                <p:nvPr/>
              </p:nvSpPr>
              <p:spPr bwMode="auto">
                <a:xfrm>
                  <a:off x="4417" y="1879"/>
                  <a:ext cx="2" cy="3"/>
                </a:xfrm>
                <a:custGeom>
                  <a:avLst/>
                  <a:gdLst>
                    <a:gd name="T0" fmla="*/ 1 w 3"/>
                    <a:gd name="T1" fmla="*/ 0 h 4"/>
                    <a:gd name="T2" fmla="*/ 1 w 3"/>
                    <a:gd name="T3" fmla="*/ 0 h 4"/>
                    <a:gd name="T4" fmla="*/ 1 w 3"/>
                    <a:gd name="T5" fmla="*/ 2 h 4"/>
                    <a:gd name="T6" fmla="*/ 1 w 3"/>
                    <a:gd name="T7" fmla="*/ 0 h 4"/>
                    <a:gd name="T8" fmla="*/ 1 w 3"/>
                    <a:gd name="T9" fmla="*/ 1 h 4"/>
                    <a:gd name="T10" fmla="*/ 1 w 3"/>
                    <a:gd name="T11" fmla="*/ 0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2" y="0"/>
                      </a:moveTo>
                      <a:cubicBezTo>
                        <a:pt x="2" y="0"/>
                        <a:pt x="2" y="0"/>
                        <a:pt x="1" y="0"/>
                      </a:cubicBezTo>
                      <a:cubicBezTo>
                        <a:pt x="1" y="1"/>
                        <a:pt x="0" y="3"/>
                        <a:pt x="1" y="4"/>
                      </a:cubicBezTo>
                      <a:cubicBezTo>
                        <a:pt x="1" y="3"/>
                        <a:pt x="1" y="0"/>
                        <a:pt x="3" y="0"/>
                      </a:cubicBezTo>
                      <a:cubicBezTo>
                        <a:pt x="3" y="0"/>
                        <a:pt x="3" y="0"/>
                        <a:pt x="3" y="1"/>
                      </a:cubicBezTo>
                      <a:cubicBezTo>
                        <a:pt x="3" y="0"/>
                        <a:pt x="3" y="0"/>
                        <a:pt x="3" y="0"/>
                      </a:cubicBezTo>
                      <a:cubicBezTo>
                        <a:pt x="3" y="0"/>
                        <a:pt x="3" y="0"/>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8" name="Freeform 12109">
                  <a:extLst>
                    <a:ext uri="{FF2B5EF4-FFF2-40B4-BE49-F238E27FC236}">
                      <a16:creationId xmlns:a16="http://schemas.microsoft.com/office/drawing/2014/main" id="{9F39B988-A8A4-A613-51E2-6CEE5F74F3B0}"/>
                    </a:ext>
                  </a:extLst>
                </p:cNvPr>
                <p:cNvSpPr>
                  <a:spLocks noEditPoints="1"/>
                </p:cNvSpPr>
                <p:nvPr/>
              </p:nvSpPr>
              <p:spPr bwMode="auto">
                <a:xfrm>
                  <a:off x="4413" y="1872"/>
                  <a:ext cx="1" cy="5"/>
                </a:xfrm>
                <a:custGeom>
                  <a:avLst/>
                  <a:gdLst>
                    <a:gd name="T0" fmla="*/ 1 w 2"/>
                    <a:gd name="T1" fmla="*/ 1 h 6"/>
                    <a:gd name="T2" fmla="*/ 1 w 2"/>
                    <a:gd name="T3" fmla="*/ 3 h 6"/>
                    <a:gd name="T4" fmla="*/ 0 w 2"/>
                    <a:gd name="T5" fmla="*/ 3 h 6"/>
                    <a:gd name="T6" fmla="*/ 0 w 2"/>
                    <a:gd name="T7" fmla="*/ 3 h 6"/>
                    <a:gd name="T8" fmla="*/ 1 w 2"/>
                    <a:gd name="T9" fmla="*/ 3 h 6"/>
                    <a:gd name="T10" fmla="*/ 1 w 2"/>
                    <a:gd name="T11" fmla="*/ 1 h 6"/>
                    <a:gd name="T12" fmla="*/ 1 w 2"/>
                    <a:gd name="T13" fmla="*/ 0 h 6"/>
                    <a:gd name="T14" fmla="*/ 0 w 2"/>
                    <a:gd name="T15" fmla="*/ 0 h 6"/>
                    <a:gd name="T16" fmla="*/ 1 w 2"/>
                    <a:gd name="T17" fmla="*/ 0 h 6"/>
                    <a:gd name="T18" fmla="*/ 1 w 2"/>
                    <a:gd name="T19" fmla="*/ 1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1"/>
                      </a:moveTo>
                      <a:cubicBezTo>
                        <a:pt x="1" y="1"/>
                        <a:pt x="1" y="4"/>
                        <a:pt x="1" y="4"/>
                      </a:cubicBezTo>
                      <a:cubicBezTo>
                        <a:pt x="0" y="5"/>
                        <a:pt x="0" y="6"/>
                        <a:pt x="0" y="6"/>
                      </a:cubicBezTo>
                      <a:cubicBezTo>
                        <a:pt x="0" y="6"/>
                        <a:pt x="0" y="6"/>
                        <a:pt x="0" y="6"/>
                      </a:cubicBezTo>
                      <a:cubicBezTo>
                        <a:pt x="1" y="6"/>
                        <a:pt x="2" y="4"/>
                        <a:pt x="2" y="3"/>
                      </a:cubicBezTo>
                      <a:cubicBezTo>
                        <a:pt x="2" y="2"/>
                        <a:pt x="2" y="1"/>
                        <a:pt x="1" y="1"/>
                      </a:cubicBezTo>
                      <a:moveTo>
                        <a:pt x="1" y="0"/>
                      </a:moveTo>
                      <a:cubicBezTo>
                        <a:pt x="0" y="0"/>
                        <a:pt x="0" y="0"/>
                        <a:pt x="0" y="0"/>
                      </a:cubicBezTo>
                      <a:cubicBezTo>
                        <a:pt x="1" y="0"/>
                        <a:pt x="1" y="0"/>
                        <a:pt x="1" y="0"/>
                      </a:cubicBezTo>
                      <a:cubicBezTo>
                        <a:pt x="1" y="0"/>
                        <a:pt x="1" y="1"/>
                        <a:pt x="1" y="1"/>
                      </a:cubicBezTo>
                      <a:cubicBezTo>
                        <a:pt x="1" y="0"/>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29" name="Freeform 12110">
                  <a:extLst>
                    <a:ext uri="{FF2B5EF4-FFF2-40B4-BE49-F238E27FC236}">
                      <a16:creationId xmlns:a16="http://schemas.microsoft.com/office/drawing/2014/main" id="{BF25B233-0995-47F3-8F46-142995CAAC43}"/>
                    </a:ext>
                  </a:extLst>
                </p:cNvPr>
                <p:cNvSpPr>
                  <a:spLocks noEditPoints="1"/>
                </p:cNvSpPr>
                <p:nvPr/>
              </p:nvSpPr>
              <p:spPr bwMode="auto">
                <a:xfrm>
                  <a:off x="4415" y="1869"/>
                  <a:ext cx="3" cy="2"/>
                </a:xfrm>
                <a:custGeom>
                  <a:avLst/>
                  <a:gdLst>
                    <a:gd name="T0" fmla="*/ 3 w 3"/>
                    <a:gd name="T1" fmla="*/ 1 h 3"/>
                    <a:gd name="T2" fmla="*/ 3 w 3"/>
                    <a:gd name="T3" fmla="*/ 1 h 3"/>
                    <a:gd name="T4" fmla="*/ 3 w 3"/>
                    <a:gd name="T5" fmla="*/ 1 h 3"/>
                    <a:gd name="T6" fmla="*/ 3 w 3"/>
                    <a:gd name="T7" fmla="*/ 1 h 3"/>
                    <a:gd name="T8" fmla="*/ 3 w 3"/>
                    <a:gd name="T9" fmla="*/ 0 h 3"/>
                    <a:gd name="T10" fmla="*/ 0 w 3"/>
                    <a:gd name="T11" fmla="*/ 1 h 3"/>
                    <a:gd name="T12" fmla="*/ 3 w 3"/>
                    <a:gd name="T13" fmla="*/ 1 h 3"/>
                    <a:gd name="T14" fmla="*/ 3 w 3"/>
                    <a:gd name="T15" fmla="*/ 1 h 3"/>
                    <a:gd name="T16" fmla="*/ 3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3" y="0"/>
                      </a:moveTo>
                      <a:cubicBezTo>
                        <a:pt x="2" y="0"/>
                        <a:pt x="0" y="2"/>
                        <a:pt x="0" y="3"/>
                      </a:cubicBezTo>
                      <a:cubicBezTo>
                        <a:pt x="1" y="3"/>
                        <a:pt x="2" y="1"/>
                        <a:pt x="3" y="1"/>
                      </a:cubicBezTo>
                      <a:cubicBezTo>
                        <a:pt x="3" y="1"/>
                        <a:pt x="3" y="1"/>
                        <a:pt x="3" y="1"/>
                      </a:cubicBezTo>
                      <a:cubicBezTo>
                        <a:pt x="3" y="1"/>
                        <a:pt x="3" y="0"/>
                        <a:pt x="3"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0" name="Freeform 12111">
                  <a:extLst>
                    <a:ext uri="{FF2B5EF4-FFF2-40B4-BE49-F238E27FC236}">
                      <a16:creationId xmlns:a16="http://schemas.microsoft.com/office/drawing/2014/main" id="{C4266136-9CDD-2A5C-814E-DBBE1E018215}"/>
                    </a:ext>
                  </a:extLst>
                </p:cNvPr>
                <p:cNvSpPr>
                  <a:spLocks noEditPoints="1"/>
                </p:cNvSpPr>
                <p:nvPr/>
              </p:nvSpPr>
              <p:spPr bwMode="auto">
                <a:xfrm>
                  <a:off x="4417" y="1886"/>
                  <a:ext cx="2" cy="4"/>
                </a:xfrm>
                <a:custGeom>
                  <a:avLst/>
                  <a:gdLst>
                    <a:gd name="T0" fmla="*/ 1 w 3"/>
                    <a:gd name="T1" fmla="*/ 0 h 5"/>
                    <a:gd name="T2" fmla="*/ 1 w 3"/>
                    <a:gd name="T3" fmla="*/ 0 h 5"/>
                    <a:gd name="T4" fmla="*/ 0 w 3"/>
                    <a:gd name="T5" fmla="*/ 2 h 5"/>
                    <a:gd name="T6" fmla="*/ 1 w 3"/>
                    <a:gd name="T7" fmla="*/ 2 h 5"/>
                    <a:gd name="T8" fmla="*/ 1 w 3"/>
                    <a:gd name="T9" fmla="*/ 2 h 5"/>
                    <a:gd name="T10" fmla="*/ 1 w 3"/>
                    <a:gd name="T11" fmla="*/ 0 h 5"/>
                    <a:gd name="T12" fmla="*/ 1 w 3"/>
                    <a:gd name="T13" fmla="*/ 0 h 5"/>
                    <a:gd name="T14" fmla="*/ 1 w 3"/>
                    <a:gd name="T15" fmla="*/ 0 h 5"/>
                    <a:gd name="T16" fmla="*/ 1 w 3"/>
                    <a:gd name="T17" fmla="*/ 0 h 5"/>
                    <a:gd name="T18" fmla="*/ 1 w 3"/>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5">
                      <a:moveTo>
                        <a:pt x="3" y="0"/>
                      </a:moveTo>
                      <a:cubicBezTo>
                        <a:pt x="3" y="0"/>
                        <a:pt x="2" y="0"/>
                        <a:pt x="2" y="0"/>
                      </a:cubicBezTo>
                      <a:cubicBezTo>
                        <a:pt x="3" y="2"/>
                        <a:pt x="1" y="3"/>
                        <a:pt x="0" y="4"/>
                      </a:cubicBezTo>
                      <a:cubicBezTo>
                        <a:pt x="1" y="4"/>
                        <a:pt x="1" y="5"/>
                        <a:pt x="1" y="5"/>
                      </a:cubicBezTo>
                      <a:cubicBezTo>
                        <a:pt x="2" y="5"/>
                        <a:pt x="2" y="4"/>
                        <a:pt x="3" y="2"/>
                      </a:cubicBezTo>
                      <a:cubicBezTo>
                        <a:pt x="3" y="1"/>
                        <a:pt x="3" y="0"/>
                        <a:pt x="3" y="0"/>
                      </a:cubicBezTo>
                      <a:moveTo>
                        <a:pt x="2" y="0"/>
                      </a:moveTo>
                      <a:cubicBezTo>
                        <a:pt x="2" y="0"/>
                        <a:pt x="2" y="0"/>
                        <a:pt x="2" y="0"/>
                      </a:cubicBezTo>
                      <a:cubicBezTo>
                        <a:pt x="2" y="0"/>
                        <a:pt x="2" y="0"/>
                        <a:pt x="2" y="0"/>
                      </a:cubicBezTo>
                      <a:cubicBezTo>
                        <a:pt x="2" y="0"/>
                        <a:pt x="2" y="0"/>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1" name="Freeform 12112">
                  <a:extLst>
                    <a:ext uri="{FF2B5EF4-FFF2-40B4-BE49-F238E27FC236}">
                      <a16:creationId xmlns:a16="http://schemas.microsoft.com/office/drawing/2014/main" id="{5E28BBD4-5127-3F6A-BD06-A948A43B422F}"/>
                    </a:ext>
                  </a:extLst>
                </p:cNvPr>
                <p:cNvSpPr>
                  <a:spLocks noEditPoints="1"/>
                </p:cNvSpPr>
                <p:nvPr/>
              </p:nvSpPr>
              <p:spPr bwMode="auto">
                <a:xfrm>
                  <a:off x="4412" y="1883"/>
                  <a:ext cx="2" cy="4"/>
                </a:xfrm>
                <a:custGeom>
                  <a:avLst/>
                  <a:gdLst>
                    <a:gd name="T0" fmla="*/ 2 w 2"/>
                    <a:gd name="T1" fmla="*/ 0 h 5"/>
                    <a:gd name="T2" fmla="*/ 2 w 2"/>
                    <a:gd name="T3" fmla="*/ 0 h 5"/>
                    <a:gd name="T4" fmla="*/ 2 w 2"/>
                    <a:gd name="T5" fmla="*/ 1 h 5"/>
                    <a:gd name="T6" fmla="*/ 2 w 2"/>
                    <a:gd name="T7" fmla="*/ 0 h 5"/>
                    <a:gd name="T8" fmla="*/ 1 w 2"/>
                    <a:gd name="T9" fmla="*/ 0 h 5"/>
                    <a:gd name="T10" fmla="*/ 1 w 2"/>
                    <a:gd name="T11" fmla="*/ 2 h 5"/>
                    <a:gd name="T12" fmla="*/ 1 w 2"/>
                    <a:gd name="T13" fmla="*/ 2 h 5"/>
                    <a:gd name="T14" fmla="*/ 2 w 2"/>
                    <a:gd name="T15" fmla="*/ 0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0"/>
                      </a:moveTo>
                      <a:cubicBezTo>
                        <a:pt x="2" y="0"/>
                        <a:pt x="2" y="0"/>
                        <a:pt x="2" y="0"/>
                      </a:cubicBezTo>
                      <a:cubicBezTo>
                        <a:pt x="2" y="1"/>
                        <a:pt x="2" y="1"/>
                        <a:pt x="2" y="1"/>
                      </a:cubicBezTo>
                      <a:cubicBezTo>
                        <a:pt x="2" y="0"/>
                        <a:pt x="2" y="0"/>
                        <a:pt x="2" y="0"/>
                      </a:cubicBezTo>
                      <a:moveTo>
                        <a:pt x="1" y="0"/>
                      </a:moveTo>
                      <a:cubicBezTo>
                        <a:pt x="0" y="0"/>
                        <a:pt x="0" y="4"/>
                        <a:pt x="1" y="5"/>
                      </a:cubicBezTo>
                      <a:cubicBezTo>
                        <a:pt x="1" y="4"/>
                        <a:pt x="1" y="3"/>
                        <a:pt x="1" y="3"/>
                      </a:cubicBezTo>
                      <a:cubicBezTo>
                        <a:pt x="1" y="2"/>
                        <a:pt x="1" y="1"/>
                        <a:pt x="2" y="0"/>
                      </a:cubicBezTo>
                      <a:cubicBezTo>
                        <a:pt x="2" y="0"/>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2" name="Freeform 12113">
                  <a:extLst>
                    <a:ext uri="{FF2B5EF4-FFF2-40B4-BE49-F238E27FC236}">
                      <a16:creationId xmlns:a16="http://schemas.microsoft.com/office/drawing/2014/main" id="{95BECD09-D384-3A66-4BA0-CB83FFBBC14F}"/>
                    </a:ext>
                  </a:extLst>
                </p:cNvPr>
                <p:cNvSpPr>
                  <a:spLocks/>
                </p:cNvSpPr>
                <p:nvPr/>
              </p:nvSpPr>
              <p:spPr bwMode="auto">
                <a:xfrm>
                  <a:off x="4406" y="1876"/>
                  <a:ext cx="3" cy="4"/>
                </a:xfrm>
                <a:custGeom>
                  <a:avLst/>
                  <a:gdLst>
                    <a:gd name="T0" fmla="*/ 2 w 4"/>
                    <a:gd name="T1" fmla="*/ 0 h 5"/>
                    <a:gd name="T2" fmla="*/ 2 w 4"/>
                    <a:gd name="T3" fmla="*/ 2 h 5"/>
                    <a:gd name="T4" fmla="*/ 0 w 4"/>
                    <a:gd name="T5" fmla="*/ 2 h 5"/>
                    <a:gd name="T6" fmla="*/ 0 w 4"/>
                    <a:gd name="T7" fmla="*/ 2 h 5"/>
                    <a:gd name="T8" fmla="*/ 2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2" y="0"/>
                      </a:moveTo>
                      <a:cubicBezTo>
                        <a:pt x="2" y="2"/>
                        <a:pt x="2" y="2"/>
                        <a:pt x="2" y="2"/>
                      </a:cubicBezTo>
                      <a:cubicBezTo>
                        <a:pt x="1" y="3"/>
                        <a:pt x="1" y="5"/>
                        <a:pt x="0" y="5"/>
                      </a:cubicBezTo>
                      <a:cubicBezTo>
                        <a:pt x="0" y="5"/>
                        <a:pt x="0" y="5"/>
                        <a:pt x="0" y="5"/>
                      </a:cubicBezTo>
                      <a:cubicBezTo>
                        <a:pt x="2" y="5"/>
                        <a:pt x="4" y="2"/>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3" name="Freeform 12114">
                  <a:extLst>
                    <a:ext uri="{FF2B5EF4-FFF2-40B4-BE49-F238E27FC236}">
                      <a16:creationId xmlns:a16="http://schemas.microsoft.com/office/drawing/2014/main" id="{859D9B2E-963C-21BD-0C48-26251FCDFA0A}"/>
                    </a:ext>
                  </a:extLst>
                </p:cNvPr>
                <p:cNvSpPr>
                  <a:spLocks/>
                </p:cNvSpPr>
                <p:nvPr/>
              </p:nvSpPr>
              <p:spPr bwMode="auto">
                <a:xfrm>
                  <a:off x="4409" y="1871"/>
                  <a:ext cx="1" cy="4"/>
                </a:xfrm>
                <a:custGeom>
                  <a:avLst/>
                  <a:gdLst>
                    <a:gd name="T0" fmla="*/ 1 w 2"/>
                    <a:gd name="T1" fmla="*/ 0 h 4"/>
                    <a:gd name="T2" fmla="*/ 0 w 2"/>
                    <a:gd name="T3" fmla="*/ 4 h 4"/>
                    <a:gd name="T4" fmla="*/ 1 w 2"/>
                    <a:gd name="T5" fmla="*/ 0 h 4"/>
                    <a:gd name="T6" fmla="*/ 1 w 2"/>
                    <a:gd name="T7" fmla="*/ 0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1" y="0"/>
                        <a:pt x="0" y="2"/>
                        <a:pt x="0" y="4"/>
                      </a:cubicBezTo>
                      <a:cubicBezTo>
                        <a:pt x="1" y="3"/>
                        <a:pt x="0" y="0"/>
                        <a:pt x="2" y="0"/>
                      </a:cubicBezTo>
                      <a:cubicBezTo>
                        <a:pt x="2" y="0"/>
                        <a:pt x="2" y="0"/>
                        <a:pt x="2" y="0"/>
                      </a:cubicBezTo>
                      <a:cubicBezTo>
                        <a:pt x="2" y="0"/>
                        <a:pt x="2" y="0"/>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4" name="Freeform 12115">
                  <a:extLst>
                    <a:ext uri="{FF2B5EF4-FFF2-40B4-BE49-F238E27FC236}">
                      <a16:creationId xmlns:a16="http://schemas.microsoft.com/office/drawing/2014/main" id="{C8C0A63A-CDD8-9E03-E5CD-EC80D872BA3E}"/>
                    </a:ext>
                  </a:extLst>
                </p:cNvPr>
                <p:cNvSpPr>
                  <a:spLocks/>
                </p:cNvSpPr>
                <p:nvPr/>
              </p:nvSpPr>
              <p:spPr bwMode="auto">
                <a:xfrm>
                  <a:off x="4410" y="1890"/>
                  <a:ext cx="3" cy="1"/>
                </a:xfrm>
                <a:custGeom>
                  <a:avLst/>
                  <a:gdLst>
                    <a:gd name="T0" fmla="*/ 3 w 3"/>
                    <a:gd name="T1" fmla="*/ 0 h 2"/>
                    <a:gd name="T2" fmla="*/ 3 w 3"/>
                    <a:gd name="T3" fmla="*/ 0 h 2"/>
                    <a:gd name="T4" fmla="*/ 2 w 3"/>
                    <a:gd name="T5" fmla="*/ 1 h 2"/>
                    <a:gd name="T6" fmla="*/ 0 w 3"/>
                    <a:gd name="T7" fmla="*/ 1 h 2"/>
                    <a:gd name="T8" fmla="*/ 1 w 3"/>
                    <a:gd name="T9" fmla="*/ 1 h 2"/>
                    <a:gd name="T10" fmla="*/ 3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3" y="0"/>
                        <a:pt x="3" y="0"/>
                        <a:pt x="3" y="0"/>
                      </a:cubicBezTo>
                      <a:cubicBezTo>
                        <a:pt x="3" y="1"/>
                        <a:pt x="2" y="1"/>
                        <a:pt x="2" y="1"/>
                      </a:cubicBezTo>
                      <a:cubicBezTo>
                        <a:pt x="1" y="1"/>
                        <a:pt x="1" y="1"/>
                        <a:pt x="0" y="1"/>
                      </a:cubicBezTo>
                      <a:cubicBezTo>
                        <a:pt x="0" y="2"/>
                        <a:pt x="1" y="2"/>
                        <a:pt x="1" y="2"/>
                      </a:cubicBezTo>
                      <a:cubicBezTo>
                        <a:pt x="2" y="2"/>
                        <a:pt x="3" y="1"/>
                        <a:pt x="3"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5" name="Freeform 12116">
                  <a:extLst>
                    <a:ext uri="{FF2B5EF4-FFF2-40B4-BE49-F238E27FC236}">
                      <a16:creationId xmlns:a16="http://schemas.microsoft.com/office/drawing/2014/main" id="{EF9D4FEF-A312-1B52-9602-4F1696180770}"/>
                    </a:ext>
                  </a:extLst>
                </p:cNvPr>
                <p:cNvSpPr>
                  <a:spLocks noEditPoints="1"/>
                </p:cNvSpPr>
                <p:nvPr/>
              </p:nvSpPr>
              <p:spPr bwMode="auto">
                <a:xfrm>
                  <a:off x="4406" y="1885"/>
                  <a:ext cx="2" cy="5"/>
                </a:xfrm>
                <a:custGeom>
                  <a:avLst/>
                  <a:gdLst>
                    <a:gd name="T0" fmla="*/ 1 w 2"/>
                    <a:gd name="T1" fmla="*/ 4 h 5"/>
                    <a:gd name="T2" fmla="*/ 2 w 2"/>
                    <a:gd name="T3" fmla="*/ 5 h 5"/>
                    <a:gd name="T4" fmla="*/ 1 w 2"/>
                    <a:gd name="T5" fmla="*/ 4 h 5"/>
                    <a:gd name="T6" fmla="*/ 2 w 2"/>
                    <a:gd name="T7" fmla="*/ 0 h 5"/>
                    <a:gd name="T8" fmla="*/ 2 w 2"/>
                    <a:gd name="T9" fmla="*/ 0 h 5"/>
                    <a:gd name="T10" fmla="*/ 0 w 2"/>
                    <a:gd name="T11" fmla="*/ 3 h 5"/>
                    <a:gd name="T12" fmla="*/ 1 w 2"/>
                    <a:gd name="T13" fmla="*/ 4 h 5"/>
                    <a:gd name="T14" fmla="*/ 2 w 2"/>
                    <a:gd name="T15" fmla="*/ 0 h 5"/>
                    <a:gd name="T16" fmla="*/ 2 w 2"/>
                    <a:gd name="T17" fmla="*/ 0 h 5"/>
                    <a:gd name="T18" fmla="*/ 2 w 2"/>
                    <a:gd name="T19" fmla="*/ 0 h 5"/>
                    <a:gd name="T20" fmla="*/ 2 w 2"/>
                    <a:gd name="T21" fmla="*/ 0 h 5"/>
                    <a:gd name="T22" fmla="*/ 2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4"/>
                      </a:moveTo>
                      <a:cubicBezTo>
                        <a:pt x="2" y="5"/>
                        <a:pt x="2" y="5"/>
                        <a:pt x="2" y="5"/>
                      </a:cubicBezTo>
                      <a:cubicBezTo>
                        <a:pt x="2" y="5"/>
                        <a:pt x="2" y="5"/>
                        <a:pt x="1" y="4"/>
                      </a:cubicBezTo>
                      <a:moveTo>
                        <a:pt x="2" y="0"/>
                      </a:moveTo>
                      <a:cubicBezTo>
                        <a:pt x="2" y="0"/>
                        <a:pt x="2" y="0"/>
                        <a:pt x="2" y="0"/>
                      </a:cubicBezTo>
                      <a:cubicBezTo>
                        <a:pt x="1" y="1"/>
                        <a:pt x="0" y="1"/>
                        <a:pt x="0" y="3"/>
                      </a:cubicBezTo>
                      <a:cubicBezTo>
                        <a:pt x="1" y="4"/>
                        <a:pt x="1" y="4"/>
                        <a:pt x="1" y="4"/>
                      </a:cubicBezTo>
                      <a:cubicBezTo>
                        <a:pt x="1" y="3"/>
                        <a:pt x="1" y="0"/>
                        <a:pt x="2" y="0"/>
                      </a:cubicBezTo>
                      <a:moveTo>
                        <a:pt x="2" y="0"/>
                      </a:moveTo>
                      <a:cubicBezTo>
                        <a:pt x="2" y="0"/>
                        <a:pt x="2" y="0"/>
                        <a:pt x="2" y="0"/>
                      </a:cubicBezTo>
                      <a:cubicBezTo>
                        <a:pt x="2" y="0"/>
                        <a:pt x="2" y="0"/>
                        <a:pt x="2" y="0"/>
                      </a:cubicBezTo>
                      <a:cubicBezTo>
                        <a:pt x="2" y="0"/>
                        <a:pt x="2" y="0"/>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6" name="Freeform 12117">
                  <a:extLst>
                    <a:ext uri="{FF2B5EF4-FFF2-40B4-BE49-F238E27FC236}">
                      <a16:creationId xmlns:a16="http://schemas.microsoft.com/office/drawing/2014/main" id="{FECB95E2-8C65-8F80-2355-900F8A3BBBED}"/>
                    </a:ext>
                  </a:extLst>
                </p:cNvPr>
                <p:cNvSpPr>
                  <a:spLocks noEditPoints="1"/>
                </p:cNvSpPr>
                <p:nvPr/>
              </p:nvSpPr>
              <p:spPr bwMode="auto">
                <a:xfrm>
                  <a:off x="4404" y="1883"/>
                  <a:ext cx="1" cy="4"/>
                </a:xfrm>
                <a:custGeom>
                  <a:avLst/>
                  <a:gdLst>
                    <a:gd name="T0" fmla="*/ 0 w 2"/>
                    <a:gd name="T1" fmla="*/ 1 h 5"/>
                    <a:gd name="T2" fmla="*/ 1 w 2"/>
                    <a:gd name="T3" fmla="*/ 2 h 5"/>
                    <a:gd name="T4" fmla="*/ 0 w 2"/>
                    <a:gd name="T5" fmla="*/ 1 h 5"/>
                    <a:gd name="T6" fmla="*/ 1 w 2"/>
                    <a:gd name="T7" fmla="*/ 0 h 5"/>
                    <a:gd name="T8" fmla="*/ 0 w 2"/>
                    <a:gd name="T9" fmla="*/ 1 h 5"/>
                    <a:gd name="T10" fmla="*/ 1 w 2"/>
                    <a:gd name="T11" fmla="*/ 0 h 5"/>
                    <a:gd name="T12" fmla="*/ 1 w 2"/>
                    <a:gd name="T13" fmla="*/ 0 h 5"/>
                    <a:gd name="T14" fmla="*/ 1 w 2"/>
                    <a:gd name="T15" fmla="*/ 0 h 5"/>
                    <a:gd name="T16" fmla="*/ 1 w 2"/>
                    <a:gd name="T17" fmla="*/ 0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1"/>
                      </a:moveTo>
                      <a:cubicBezTo>
                        <a:pt x="0" y="2"/>
                        <a:pt x="0" y="4"/>
                        <a:pt x="1" y="5"/>
                      </a:cubicBezTo>
                      <a:cubicBezTo>
                        <a:pt x="2" y="4"/>
                        <a:pt x="0" y="2"/>
                        <a:pt x="0" y="1"/>
                      </a:cubicBezTo>
                      <a:moveTo>
                        <a:pt x="1" y="0"/>
                      </a:moveTo>
                      <a:cubicBezTo>
                        <a:pt x="0" y="1"/>
                        <a:pt x="0" y="1"/>
                        <a:pt x="0" y="1"/>
                      </a:cubicBezTo>
                      <a:cubicBezTo>
                        <a:pt x="0" y="1"/>
                        <a:pt x="1" y="1"/>
                        <a:pt x="1" y="0"/>
                      </a:cubicBezTo>
                      <a:moveTo>
                        <a:pt x="1" y="0"/>
                      </a:moveTo>
                      <a:cubicBezTo>
                        <a:pt x="1" y="0"/>
                        <a:pt x="1" y="0"/>
                        <a:pt x="1" y="0"/>
                      </a:cubicBezTo>
                      <a:cubicBezTo>
                        <a:pt x="1" y="0"/>
                        <a:pt x="1" y="0"/>
                        <a:pt x="1" y="0"/>
                      </a:cubicBezTo>
                      <a:cubicBezTo>
                        <a:pt x="1" y="0"/>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7" name="Freeform 12118">
                  <a:extLst>
                    <a:ext uri="{FF2B5EF4-FFF2-40B4-BE49-F238E27FC236}">
                      <a16:creationId xmlns:a16="http://schemas.microsoft.com/office/drawing/2014/main" id="{275AB05A-FB66-3A00-89FB-A409470D7862}"/>
                    </a:ext>
                  </a:extLst>
                </p:cNvPr>
                <p:cNvSpPr>
                  <a:spLocks noEditPoints="1"/>
                </p:cNvSpPr>
                <p:nvPr/>
              </p:nvSpPr>
              <p:spPr bwMode="auto">
                <a:xfrm>
                  <a:off x="4216" y="1673"/>
                  <a:ext cx="27" cy="32"/>
                </a:xfrm>
                <a:custGeom>
                  <a:avLst/>
                  <a:gdLst>
                    <a:gd name="T0" fmla="*/ 2 w 33"/>
                    <a:gd name="T1" fmla="*/ 19 h 38"/>
                    <a:gd name="T2" fmla="*/ 2 w 33"/>
                    <a:gd name="T3" fmla="*/ 19 h 38"/>
                    <a:gd name="T4" fmla="*/ 2 w 33"/>
                    <a:gd name="T5" fmla="*/ 19 h 38"/>
                    <a:gd name="T6" fmla="*/ 2 w 33"/>
                    <a:gd name="T7" fmla="*/ 19 h 38"/>
                    <a:gd name="T8" fmla="*/ 2 w 33"/>
                    <a:gd name="T9" fmla="*/ 19 h 38"/>
                    <a:gd name="T10" fmla="*/ 15 w 33"/>
                    <a:gd name="T11" fmla="*/ 3 h 38"/>
                    <a:gd name="T12" fmla="*/ 14 w 33"/>
                    <a:gd name="T13" fmla="*/ 3 h 38"/>
                    <a:gd name="T14" fmla="*/ 13 w 33"/>
                    <a:gd name="T15" fmla="*/ 3 h 38"/>
                    <a:gd name="T16" fmla="*/ 13 w 33"/>
                    <a:gd name="T17" fmla="*/ 3 h 38"/>
                    <a:gd name="T18" fmla="*/ 13 w 33"/>
                    <a:gd name="T19" fmla="*/ 3 h 38"/>
                    <a:gd name="T20" fmla="*/ 13 w 33"/>
                    <a:gd name="T21" fmla="*/ 3 h 38"/>
                    <a:gd name="T22" fmla="*/ 13 w 33"/>
                    <a:gd name="T23" fmla="*/ 3 h 38"/>
                    <a:gd name="T24" fmla="*/ 13 w 33"/>
                    <a:gd name="T25" fmla="*/ 3 h 38"/>
                    <a:gd name="T26" fmla="*/ 6 w 33"/>
                    <a:gd name="T27" fmla="*/ 15 h 38"/>
                    <a:gd name="T28" fmla="*/ 6 w 33"/>
                    <a:gd name="T29" fmla="*/ 16 h 38"/>
                    <a:gd name="T30" fmla="*/ 9 w 33"/>
                    <a:gd name="T31" fmla="*/ 13 h 38"/>
                    <a:gd name="T32" fmla="*/ 9 w 33"/>
                    <a:gd name="T33" fmla="*/ 13 h 38"/>
                    <a:gd name="T34" fmla="*/ 9 w 33"/>
                    <a:gd name="T35" fmla="*/ 14 h 38"/>
                    <a:gd name="T36" fmla="*/ 4 w 33"/>
                    <a:gd name="T37" fmla="*/ 11 h 38"/>
                    <a:gd name="T38" fmla="*/ 4 w 33"/>
                    <a:gd name="T39" fmla="*/ 11 h 38"/>
                    <a:gd name="T40" fmla="*/ 3 w 33"/>
                    <a:gd name="T41" fmla="*/ 14 h 38"/>
                    <a:gd name="T42" fmla="*/ 4 w 33"/>
                    <a:gd name="T43" fmla="*/ 11 h 38"/>
                    <a:gd name="T44" fmla="*/ 7 w 33"/>
                    <a:gd name="T45" fmla="*/ 11 h 38"/>
                    <a:gd name="T46" fmla="*/ 7 w 33"/>
                    <a:gd name="T47" fmla="*/ 11 h 38"/>
                    <a:gd name="T48" fmla="*/ 2 w 33"/>
                    <a:gd name="T49" fmla="*/ 11 h 38"/>
                    <a:gd name="T50" fmla="*/ 2 w 33"/>
                    <a:gd name="T51" fmla="*/ 11 h 38"/>
                    <a:gd name="T52" fmla="*/ 2 w 33"/>
                    <a:gd name="T53" fmla="*/ 11 h 38"/>
                    <a:gd name="T54" fmla="*/ 9 w 33"/>
                    <a:gd name="T55" fmla="*/ 8 h 38"/>
                    <a:gd name="T56" fmla="*/ 10 w 33"/>
                    <a:gd name="T57" fmla="*/ 8 h 38"/>
                    <a:gd name="T58" fmla="*/ 2 w 33"/>
                    <a:gd name="T59" fmla="*/ 9 h 38"/>
                    <a:gd name="T60" fmla="*/ 4 w 33"/>
                    <a:gd name="T61" fmla="*/ 7 h 38"/>
                    <a:gd name="T62" fmla="*/ 11 w 33"/>
                    <a:gd name="T63" fmla="*/ 7 h 38"/>
                    <a:gd name="T64" fmla="*/ 12 w 33"/>
                    <a:gd name="T65" fmla="*/ 8 h 38"/>
                    <a:gd name="T66" fmla="*/ 7 w 33"/>
                    <a:gd name="T67" fmla="*/ 4 h 38"/>
                    <a:gd name="T68" fmla="*/ 6 w 33"/>
                    <a:gd name="T69" fmla="*/ 7 h 38"/>
                    <a:gd name="T70" fmla="*/ 7 w 33"/>
                    <a:gd name="T71" fmla="*/ 4 h 38"/>
                    <a:gd name="T72" fmla="*/ 4 w 33"/>
                    <a:gd name="T73" fmla="*/ 5 h 38"/>
                    <a:gd name="T74" fmla="*/ 5 w 33"/>
                    <a:gd name="T75" fmla="*/ 3 h 38"/>
                    <a:gd name="T76" fmla="*/ 9 w 33"/>
                    <a:gd name="T77" fmla="*/ 5 h 38"/>
                    <a:gd name="T78" fmla="*/ 9 w 33"/>
                    <a:gd name="T79" fmla="*/ 5 h 38"/>
                    <a:gd name="T80" fmla="*/ 9 w 33"/>
                    <a:gd name="T81" fmla="*/ 3 h 38"/>
                    <a:gd name="T82" fmla="*/ 9 w 33"/>
                    <a:gd name="T83" fmla="*/ 3 h 38"/>
                    <a:gd name="T84" fmla="*/ 9 w 33"/>
                    <a:gd name="T85" fmla="*/ 0 h 38"/>
                    <a:gd name="T86" fmla="*/ 7 w 33"/>
                    <a:gd name="T87" fmla="*/ 1 h 38"/>
                    <a:gd name="T88" fmla="*/ 4 w 33"/>
                    <a:gd name="T89" fmla="*/ 3 h 38"/>
                    <a:gd name="T90" fmla="*/ 1 w 33"/>
                    <a:gd name="T91" fmla="*/ 12 h 38"/>
                    <a:gd name="T92" fmla="*/ 2 w 33"/>
                    <a:gd name="T93" fmla="*/ 17 h 38"/>
                    <a:gd name="T94" fmla="*/ 2 w 33"/>
                    <a:gd name="T95" fmla="*/ 17 h 38"/>
                    <a:gd name="T96" fmla="*/ 2 w 33"/>
                    <a:gd name="T97" fmla="*/ 17 h 38"/>
                    <a:gd name="T98" fmla="*/ 2 w 33"/>
                    <a:gd name="T99" fmla="*/ 17 h 38"/>
                    <a:gd name="T100" fmla="*/ 6 w 33"/>
                    <a:gd name="T101" fmla="*/ 17 h 38"/>
                    <a:gd name="T102" fmla="*/ 7 w 33"/>
                    <a:gd name="T103" fmla="*/ 18 h 38"/>
                    <a:gd name="T104" fmla="*/ 7 w 33"/>
                    <a:gd name="T105" fmla="*/ 17 h 38"/>
                    <a:gd name="T106" fmla="*/ 10 w 33"/>
                    <a:gd name="T107" fmla="*/ 16 h 38"/>
                    <a:gd name="T108" fmla="*/ 13 w 33"/>
                    <a:gd name="T109" fmla="*/ 9 h 38"/>
                    <a:gd name="T110" fmla="*/ 13 w 33"/>
                    <a:gd name="T111" fmla="*/ 3 h 38"/>
                    <a:gd name="T112" fmla="*/ 11 w 33"/>
                    <a:gd name="T113" fmla="*/ 1 h 38"/>
                    <a:gd name="T114" fmla="*/ 9 w 33"/>
                    <a:gd name="T115" fmla="*/ 0 h 3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 h="38">
                      <a:moveTo>
                        <a:pt x="6" y="38"/>
                      </a:moveTo>
                      <a:cubicBezTo>
                        <a:pt x="6" y="38"/>
                        <a:pt x="6" y="38"/>
                        <a:pt x="6" y="38"/>
                      </a:cubicBezTo>
                      <a:cubicBezTo>
                        <a:pt x="6" y="38"/>
                        <a:pt x="6" y="38"/>
                        <a:pt x="6" y="38"/>
                      </a:cubicBezTo>
                      <a:moveTo>
                        <a:pt x="6" y="38"/>
                      </a:move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moveTo>
                        <a:pt x="33" y="7"/>
                      </a:moveTo>
                      <a:cubicBezTo>
                        <a:pt x="33" y="7"/>
                        <a:pt x="33" y="7"/>
                        <a:pt x="33" y="7"/>
                      </a:cubicBezTo>
                      <a:cubicBezTo>
                        <a:pt x="33" y="7"/>
                        <a:pt x="33" y="7"/>
                        <a:pt x="33" y="7"/>
                      </a:cubicBezTo>
                      <a:moveTo>
                        <a:pt x="32" y="7"/>
                      </a:moveTo>
                      <a:cubicBezTo>
                        <a:pt x="32" y="7"/>
                        <a:pt x="32" y="7"/>
                        <a:pt x="33" y="7"/>
                      </a:cubicBezTo>
                      <a:cubicBezTo>
                        <a:pt x="32" y="7"/>
                        <a:pt x="32" y="7"/>
                        <a:pt x="32" y="7"/>
                      </a:cubicBezTo>
                      <a:moveTo>
                        <a:pt x="29" y="3"/>
                      </a:moveTo>
                      <a:cubicBezTo>
                        <a:pt x="29" y="3"/>
                        <a:pt x="29" y="3"/>
                        <a:pt x="29" y="3"/>
                      </a:cubicBezTo>
                      <a:cubicBezTo>
                        <a:pt x="29" y="3"/>
                        <a:pt x="29" y="3"/>
                        <a:pt x="29" y="3"/>
                      </a:cubicBezTo>
                      <a:moveTo>
                        <a:pt x="29" y="3"/>
                      </a:moveTo>
                      <a:cubicBezTo>
                        <a:pt x="29" y="3"/>
                        <a:pt x="29" y="3"/>
                        <a:pt x="29" y="3"/>
                      </a:cubicBezTo>
                      <a:cubicBezTo>
                        <a:pt x="29" y="3"/>
                        <a:pt x="29" y="3"/>
                        <a:pt x="29" y="3"/>
                      </a:cubicBezTo>
                      <a:moveTo>
                        <a:pt x="29" y="3"/>
                      </a:moveTo>
                      <a:cubicBezTo>
                        <a:pt x="29" y="3"/>
                        <a:pt x="29" y="3"/>
                        <a:pt x="29" y="3"/>
                      </a:cubicBezTo>
                      <a:cubicBezTo>
                        <a:pt x="29" y="3"/>
                        <a:pt x="29" y="3"/>
                        <a:pt x="29" y="3"/>
                      </a:cubicBezTo>
                      <a:cubicBezTo>
                        <a:pt x="29" y="3"/>
                        <a:pt x="29" y="3"/>
                        <a:pt x="29" y="3"/>
                      </a:cubicBezTo>
                      <a:cubicBezTo>
                        <a:pt x="29" y="3"/>
                        <a:pt x="29" y="3"/>
                        <a:pt x="29" y="3"/>
                      </a:cubicBezTo>
                      <a:moveTo>
                        <a:pt x="29" y="3"/>
                      </a:moveTo>
                      <a:cubicBezTo>
                        <a:pt x="29" y="3"/>
                        <a:pt x="29" y="3"/>
                        <a:pt x="29" y="3"/>
                      </a:cubicBezTo>
                      <a:cubicBezTo>
                        <a:pt x="29" y="3"/>
                        <a:pt x="29" y="3"/>
                        <a:pt x="29" y="3"/>
                      </a:cubicBezTo>
                      <a:moveTo>
                        <a:pt x="29" y="3"/>
                      </a:moveTo>
                      <a:cubicBezTo>
                        <a:pt x="29" y="3"/>
                        <a:pt x="29" y="3"/>
                        <a:pt x="29" y="3"/>
                      </a:cubicBezTo>
                      <a:cubicBezTo>
                        <a:pt x="29" y="3"/>
                        <a:pt x="29" y="3"/>
                        <a:pt x="29" y="3"/>
                      </a:cubicBezTo>
                      <a:cubicBezTo>
                        <a:pt x="29" y="3"/>
                        <a:pt x="29" y="3"/>
                        <a:pt x="29" y="3"/>
                      </a:cubicBezTo>
                      <a:moveTo>
                        <a:pt x="12" y="30"/>
                      </a:moveTo>
                      <a:cubicBezTo>
                        <a:pt x="13" y="30"/>
                        <a:pt x="14" y="30"/>
                        <a:pt x="14" y="28"/>
                      </a:cubicBezTo>
                      <a:cubicBezTo>
                        <a:pt x="14" y="28"/>
                        <a:pt x="14" y="28"/>
                        <a:pt x="14" y="28"/>
                      </a:cubicBezTo>
                      <a:cubicBezTo>
                        <a:pt x="14" y="29"/>
                        <a:pt x="13" y="31"/>
                        <a:pt x="12" y="31"/>
                      </a:cubicBezTo>
                      <a:cubicBezTo>
                        <a:pt x="12" y="31"/>
                        <a:pt x="11" y="30"/>
                        <a:pt x="11" y="30"/>
                      </a:cubicBezTo>
                      <a:cubicBezTo>
                        <a:pt x="11" y="30"/>
                        <a:pt x="12" y="30"/>
                        <a:pt x="12" y="30"/>
                      </a:cubicBezTo>
                      <a:moveTo>
                        <a:pt x="21" y="25"/>
                      </a:moveTo>
                      <a:cubicBezTo>
                        <a:pt x="21" y="25"/>
                        <a:pt x="21" y="25"/>
                        <a:pt x="21" y="25"/>
                      </a:cubicBezTo>
                      <a:cubicBezTo>
                        <a:pt x="21" y="25"/>
                        <a:pt x="21" y="25"/>
                        <a:pt x="21" y="25"/>
                      </a:cubicBezTo>
                      <a:cubicBezTo>
                        <a:pt x="21" y="25"/>
                        <a:pt x="21" y="25"/>
                        <a:pt x="21" y="25"/>
                      </a:cubicBezTo>
                      <a:cubicBezTo>
                        <a:pt x="22" y="25"/>
                        <a:pt x="22" y="26"/>
                        <a:pt x="21" y="27"/>
                      </a:cubicBezTo>
                      <a:cubicBezTo>
                        <a:pt x="21" y="28"/>
                        <a:pt x="21" y="29"/>
                        <a:pt x="20" y="29"/>
                      </a:cubicBezTo>
                      <a:cubicBezTo>
                        <a:pt x="20" y="29"/>
                        <a:pt x="19" y="29"/>
                        <a:pt x="19" y="29"/>
                      </a:cubicBezTo>
                      <a:cubicBezTo>
                        <a:pt x="20" y="28"/>
                        <a:pt x="22" y="27"/>
                        <a:pt x="21" y="25"/>
                      </a:cubicBezTo>
                      <a:cubicBezTo>
                        <a:pt x="21" y="25"/>
                        <a:pt x="21" y="25"/>
                        <a:pt x="21" y="25"/>
                      </a:cubicBezTo>
                      <a:moveTo>
                        <a:pt x="8" y="23"/>
                      </a:moveTo>
                      <a:cubicBezTo>
                        <a:pt x="8" y="23"/>
                        <a:pt x="8" y="23"/>
                        <a:pt x="8" y="23"/>
                      </a:cubicBezTo>
                      <a:cubicBezTo>
                        <a:pt x="8" y="23"/>
                        <a:pt x="8" y="23"/>
                        <a:pt x="8" y="23"/>
                      </a:cubicBezTo>
                      <a:cubicBezTo>
                        <a:pt x="8" y="23"/>
                        <a:pt x="8" y="23"/>
                        <a:pt x="8" y="23"/>
                      </a:cubicBezTo>
                      <a:cubicBezTo>
                        <a:pt x="7" y="24"/>
                        <a:pt x="6" y="27"/>
                        <a:pt x="7" y="28"/>
                      </a:cubicBezTo>
                      <a:cubicBezTo>
                        <a:pt x="7" y="28"/>
                        <a:pt x="8" y="28"/>
                        <a:pt x="8" y="29"/>
                      </a:cubicBezTo>
                      <a:cubicBezTo>
                        <a:pt x="7" y="28"/>
                        <a:pt x="7" y="28"/>
                        <a:pt x="7" y="28"/>
                      </a:cubicBezTo>
                      <a:cubicBezTo>
                        <a:pt x="7" y="28"/>
                        <a:pt x="6" y="27"/>
                        <a:pt x="6" y="27"/>
                      </a:cubicBezTo>
                      <a:cubicBezTo>
                        <a:pt x="6" y="25"/>
                        <a:pt x="7" y="25"/>
                        <a:pt x="8" y="23"/>
                      </a:cubicBezTo>
                      <a:cubicBezTo>
                        <a:pt x="8" y="23"/>
                        <a:pt x="8" y="23"/>
                        <a:pt x="8" y="23"/>
                      </a:cubicBezTo>
                      <a:moveTo>
                        <a:pt x="14" y="26"/>
                      </a:moveTo>
                      <a:cubicBezTo>
                        <a:pt x="13" y="25"/>
                        <a:pt x="13" y="21"/>
                        <a:pt x="14" y="21"/>
                      </a:cubicBezTo>
                      <a:cubicBezTo>
                        <a:pt x="14" y="21"/>
                        <a:pt x="14" y="21"/>
                        <a:pt x="15" y="21"/>
                      </a:cubicBezTo>
                      <a:cubicBezTo>
                        <a:pt x="15" y="21"/>
                        <a:pt x="15" y="21"/>
                        <a:pt x="15" y="21"/>
                      </a:cubicBezTo>
                      <a:cubicBezTo>
                        <a:pt x="15" y="21"/>
                        <a:pt x="15" y="21"/>
                        <a:pt x="15" y="21"/>
                      </a:cubicBezTo>
                      <a:cubicBezTo>
                        <a:pt x="15" y="21"/>
                        <a:pt x="15" y="21"/>
                        <a:pt x="15" y="21"/>
                      </a:cubicBezTo>
                      <a:cubicBezTo>
                        <a:pt x="14" y="22"/>
                        <a:pt x="14" y="22"/>
                        <a:pt x="13" y="23"/>
                      </a:cubicBezTo>
                      <a:cubicBezTo>
                        <a:pt x="13" y="24"/>
                        <a:pt x="14" y="25"/>
                        <a:pt x="14" y="26"/>
                      </a:cubicBezTo>
                      <a:moveTo>
                        <a:pt x="3" y="21"/>
                      </a:moveTo>
                      <a:cubicBezTo>
                        <a:pt x="4" y="21"/>
                        <a:pt x="4" y="21"/>
                        <a:pt x="4" y="21"/>
                      </a:cubicBezTo>
                      <a:cubicBezTo>
                        <a:pt x="4" y="21"/>
                        <a:pt x="4" y="21"/>
                        <a:pt x="4" y="21"/>
                      </a:cubicBezTo>
                      <a:cubicBezTo>
                        <a:pt x="4" y="21"/>
                        <a:pt x="4" y="21"/>
                        <a:pt x="3" y="21"/>
                      </a:cubicBezTo>
                      <a:cubicBezTo>
                        <a:pt x="3" y="21"/>
                        <a:pt x="3" y="21"/>
                        <a:pt x="3" y="22"/>
                      </a:cubicBezTo>
                      <a:cubicBezTo>
                        <a:pt x="3" y="23"/>
                        <a:pt x="4" y="25"/>
                        <a:pt x="4" y="25"/>
                      </a:cubicBezTo>
                      <a:cubicBezTo>
                        <a:pt x="3" y="25"/>
                        <a:pt x="3" y="23"/>
                        <a:pt x="3" y="22"/>
                      </a:cubicBezTo>
                      <a:cubicBezTo>
                        <a:pt x="3" y="21"/>
                        <a:pt x="3" y="21"/>
                        <a:pt x="3" y="21"/>
                      </a:cubicBezTo>
                      <a:moveTo>
                        <a:pt x="20" y="20"/>
                      </a:moveTo>
                      <a:cubicBezTo>
                        <a:pt x="19" y="19"/>
                        <a:pt x="19" y="17"/>
                        <a:pt x="20" y="16"/>
                      </a:cubicBezTo>
                      <a:cubicBezTo>
                        <a:pt x="20" y="16"/>
                        <a:pt x="21" y="16"/>
                        <a:pt x="21" y="16"/>
                      </a:cubicBezTo>
                      <a:cubicBezTo>
                        <a:pt x="22" y="16"/>
                        <a:pt x="22" y="16"/>
                        <a:pt x="22" y="16"/>
                      </a:cubicBezTo>
                      <a:cubicBezTo>
                        <a:pt x="22" y="16"/>
                        <a:pt x="22" y="16"/>
                        <a:pt x="22" y="16"/>
                      </a:cubicBezTo>
                      <a:cubicBezTo>
                        <a:pt x="22" y="16"/>
                        <a:pt x="22" y="16"/>
                        <a:pt x="21" y="16"/>
                      </a:cubicBezTo>
                      <a:cubicBezTo>
                        <a:pt x="20" y="16"/>
                        <a:pt x="20" y="19"/>
                        <a:pt x="20" y="20"/>
                      </a:cubicBezTo>
                      <a:moveTo>
                        <a:pt x="6" y="18"/>
                      </a:moveTo>
                      <a:cubicBezTo>
                        <a:pt x="6" y="18"/>
                        <a:pt x="6" y="18"/>
                        <a:pt x="6" y="18"/>
                      </a:cubicBezTo>
                      <a:cubicBezTo>
                        <a:pt x="7" y="17"/>
                        <a:pt x="7" y="15"/>
                        <a:pt x="8" y="14"/>
                      </a:cubicBezTo>
                      <a:cubicBezTo>
                        <a:pt x="8" y="13"/>
                        <a:pt x="8" y="13"/>
                        <a:pt x="8" y="13"/>
                      </a:cubicBezTo>
                      <a:cubicBezTo>
                        <a:pt x="10" y="15"/>
                        <a:pt x="8" y="18"/>
                        <a:pt x="6" y="18"/>
                      </a:cubicBezTo>
                      <a:moveTo>
                        <a:pt x="27" y="15"/>
                      </a:moveTo>
                      <a:cubicBezTo>
                        <a:pt x="26" y="15"/>
                        <a:pt x="26" y="14"/>
                        <a:pt x="26" y="14"/>
                      </a:cubicBezTo>
                      <a:cubicBezTo>
                        <a:pt x="25" y="13"/>
                        <a:pt x="26" y="12"/>
                        <a:pt x="27" y="11"/>
                      </a:cubicBezTo>
                      <a:cubicBezTo>
                        <a:pt x="27" y="12"/>
                        <a:pt x="27" y="12"/>
                        <a:pt x="27" y="12"/>
                      </a:cubicBezTo>
                      <a:cubicBezTo>
                        <a:pt x="26" y="12"/>
                        <a:pt x="26" y="14"/>
                        <a:pt x="27" y="15"/>
                      </a:cubicBezTo>
                      <a:cubicBezTo>
                        <a:pt x="27" y="15"/>
                        <a:pt x="27" y="15"/>
                        <a:pt x="27" y="15"/>
                      </a:cubicBezTo>
                      <a:moveTo>
                        <a:pt x="14" y="8"/>
                      </a:moveTo>
                      <a:cubicBezTo>
                        <a:pt x="15" y="8"/>
                        <a:pt x="15" y="8"/>
                        <a:pt x="15" y="8"/>
                      </a:cubicBezTo>
                      <a:cubicBezTo>
                        <a:pt x="15" y="8"/>
                        <a:pt x="15" y="8"/>
                        <a:pt x="15" y="8"/>
                      </a:cubicBezTo>
                      <a:cubicBezTo>
                        <a:pt x="15" y="9"/>
                        <a:pt x="16" y="10"/>
                        <a:pt x="16" y="11"/>
                      </a:cubicBezTo>
                      <a:cubicBezTo>
                        <a:pt x="16" y="11"/>
                        <a:pt x="15" y="14"/>
                        <a:pt x="14" y="14"/>
                      </a:cubicBezTo>
                      <a:cubicBezTo>
                        <a:pt x="14" y="14"/>
                        <a:pt x="14" y="14"/>
                        <a:pt x="14" y="14"/>
                      </a:cubicBezTo>
                      <a:cubicBezTo>
                        <a:pt x="14" y="13"/>
                        <a:pt x="14" y="13"/>
                        <a:pt x="14" y="12"/>
                      </a:cubicBezTo>
                      <a:cubicBezTo>
                        <a:pt x="15" y="11"/>
                        <a:pt x="15" y="9"/>
                        <a:pt x="15" y="8"/>
                      </a:cubicBezTo>
                      <a:cubicBezTo>
                        <a:pt x="15" y="8"/>
                        <a:pt x="15" y="8"/>
                        <a:pt x="15" y="8"/>
                      </a:cubicBezTo>
                      <a:cubicBezTo>
                        <a:pt x="14" y="8"/>
                        <a:pt x="14" y="8"/>
                        <a:pt x="14" y="8"/>
                      </a:cubicBezTo>
                      <a:moveTo>
                        <a:pt x="9" y="10"/>
                      </a:moveTo>
                      <a:cubicBezTo>
                        <a:pt x="9" y="9"/>
                        <a:pt x="9" y="7"/>
                        <a:pt x="10" y="7"/>
                      </a:cubicBezTo>
                      <a:cubicBezTo>
                        <a:pt x="11" y="7"/>
                        <a:pt x="11" y="7"/>
                        <a:pt x="11" y="7"/>
                      </a:cubicBezTo>
                      <a:cubicBezTo>
                        <a:pt x="11" y="7"/>
                        <a:pt x="11" y="7"/>
                        <a:pt x="11" y="7"/>
                      </a:cubicBezTo>
                      <a:cubicBezTo>
                        <a:pt x="9" y="7"/>
                        <a:pt x="10" y="9"/>
                        <a:pt x="9" y="10"/>
                      </a:cubicBezTo>
                      <a:moveTo>
                        <a:pt x="21" y="10"/>
                      </a:moveTo>
                      <a:cubicBezTo>
                        <a:pt x="21" y="10"/>
                        <a:pt x="21" y="10"/>
                        <a:pt x="21" y="10"/>
                      </a:cubicBezTo>
                      <a:cubicBezTo>
                        <a:pt x="21" y="9"/>
                        <a:pt x="23" y="7"/>
                        <a:pt x="23" y="7"/>
                      </a:cubicBezTo>
                      <a:cubicBezTo>
                        <a:pt x="23" y="6"/>
                        <a:pt x="23" y="6"/>
                        <a:pt x="23" y="6"/>
                      </a:cubicBezTo>
                      <a:cubicBezTo>
                        <a:pt x="25" y="8"/>
                        <a:pt x="23" y="10"/>
                        <a:pt x="21" y="10"/>
                      </a:cubicBezTo>
                      <a:moveTo>
                        <a:pt x="17" y="7"/>
                      </a:moveTo>
                      <a:cubicBezTo>
                        <a:pt x="17" y="6"/>
                        <a:pt x="18" y="4"/>
                        <a:pt x="19" y="4"/>
                      </a:cubicBezTo>
                      <a:cubicBezTo>
                        <a:pt x="20" y="4"/>
                        <a:pt x="20" y="4"/>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8" y="6"/>
                        <a:pt x="17" y="7"/>
                      </a:cubicBezTo>
                      <a:moveTo>
                        <a:pt x="20" y="0"/>
                      </a:moveTo>
                      <a:cubicBezTo>
                        <a:pt x="20" y="0"/>
                        <a:pt x="20" y="0"/>
                        <a:pt x="19" y="0"/>
                      </a:cubicBezTo>
                      <a:cubicBezTo>
                        <a:pt x="19" y="1"/>
                        <a:pt x="18" y="1"/>
                        <a:pt x="18" y="1"/>
                      </a:cubicBezTo>
                      <a:cubicBezTo>
                        <a:pt x="17" y="1"/>
                        <a:pt x="17" y="1"/>
                        <a:pt x="16" y="1"/>
                      </a:cubicBezTo>
                      <a:cubicBezTo>
                        <a:pt x="16" y="1"/>
                        <a:pt x="16" y="1"/>
                        <a:pt x="15" y="1"/>
                      </a:cubicBezTo>
                      <a:cubicBezTo>
                        <a:pt x="15" y="1"/>
                        <a:pt x="15" y="1"/>
                        <a:pt x="15" y="1"/>
                      </a:cubicBezTo>
                      <a:cubicBezTo>
                        <a:pt x="13" y="4"/>
                        <a:pt x="10" y="2"/>
                        <a:pt x="9" y="4"/>
                      </a:cubicBezTo>
                      <a:cubicBezTo>
                        <a:pt x="9" y="7"/>
                        <a:pt x="5" y="6"/>
                        <a:pt x="5" y="9"/>
                      </a:cubicBezTo>
                      <a:cubicBezTo>
                        <a:pt x="6" y="12"/>
                        <a:pt x="2" y="13"/>
                        <a:pt x="3" y="15"/>
                      </a:cubicBezTo>
                      <a:cubicBezTo>
                        <a:pt x="3" y="17"/>
                        <a:pt x="0" y="21"/>
                        <a:pt x="1" y="24"/>
                      </a:cubicBezTo>
                      <a:cubicBezTo>
                        <a:pt x="2" y="25"/>
                        <a:pt x="0" y="28"/>
                        <a:pt x="2" y="29"/>
                      </a:cubicBezTo>
                      <a:cubicBezTo>
                        <a:pt x="3" y="30"/>
                        <a:pt x="2" y="33"/>
                        <a:pt x="4" y="34"/>
                      </a:cubicBezTo>
                      <a:cubicBezTo>
                        <a:pt x="4" y="34"/>
                        <a:pt x="4" y="34"/>
                        <a:pt x="4" y="34"/>
                      </a:cubicBezTo>
                      <a:cubicBezTo>
                        <a:pt x="4" y="34"/>
                        <a:pt x="4" y="34"/>
                        <a:pt x="4" y="34"/>
                      </a:cubicBezTo>
                      <a:cubicBezTo>
                        <a:pt x="4"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7" y="34"/>
                        <a:pt x="7" y="34"/>
                        <a:pt x="8" y="35"/>
                      </a:cubicBezTo>
                      <a:cubicBezTo>
                        <a:pt x="9" y="35"/>
                        <a:pt x="10" y="36"/>
                        <a:pt x="10" y="36"/>
                      </a:cubicBezTo>
                      <a:cubicBezTo>
                        <a:pt x="11" y="36"/>
                        <a:pt x="11" y="36"/>
                        <a:pt x="12" y="35"/>
                      </a:cubicBezTo>
                      <a:cubicBezTo>
                        <a:pt x="12" y="35"/>
                        <a:pt x="12" y="35"/>
                        <a:pt x="12" y="35"/>
                      </a:cubicBezTo>
                      <a:cubicBezTo>
                        <a:pt x="13" y="35"/>
                        <a:pt x="13" y="35"/>
                        <a:pt x="14" y="35"/>
                      </a:cubicBezTo>
                      <a:cubicBezTo>
                        <a:pt x="14" y="36"/>
                        <a:pt x="15" y="36"/>
                        <a:pt x="15" y="36"/>
                      </a:cubicBezTo>
                      <a:cubicBezTo>
                        <a:pt x="15" y="36"/>
                        <a:pt x="16" y="36"/>
                        <a:pt x="16" y="35"/>
                      </a:cubicBezTo>
                      <a:cubicBezTo>
                        <a:pt x="16" y="34"/>
                        <a:pt x="16" y="34"/>
                        <a:pt x="17" y="34"/>
                      </a:cubicBezTo>
                      <a:cubicBezTo>
                        <a:pt x="17" y="34"/>
                        <a:pt x="17" y="34"/>
                        <a:pt x="17" y="34"/>
                      </a:cubicBezTo>
                      <a:cubicBezTo>
                        <a:pt x="18" y="34"/>
                        <a:pt x="18" y="34"/>
                        <a:pt x="18" y="34"/>
                      </a:cubicBezTo>
                      <a:cubicBezTo>
                        <a:pt x="19" y="34"/>
                        <a:pt x="19" y="34"/>
                        <a:pt x="19" y="33"/>
                      </a:cubicBezTo>
                      <a:cubicBezTo>
                        <a:pt x="20" y="32"/>
                        <a:pt x="22" y="33"/>
                        <a:pt x="22" y="31"/>
                      </a:cubicBezTo>
                      <a:cubicBezTo>
                        <a:pt x="22" y="29"/>
                        <a:pt x="25" y="30"/>
                        <a:pt x="25" y="27"/>
                      </a:cubicBezTo>
                      <a:cubicBezTo>
                        <a:pt x="25" y="26"/>
                        <a:pt x="28" y="26"/>
                        <a:pt x="28" y="23"/>
                      </a:cubicBezTo>
                      <a:cubicBezTo>
                        <a:pt x="27" y="21"/>
                        <a:pt x="30" y="20"/>
                        <a:pt x="29" y="18"/>
                      </a:cubicBezTo>
                      <a:cubicBezTo>
                        <a:pt x="28" y="16"/>
                        <a:pt x="30" y="14"/>
                        <a:pt x="29" y="12"/>
                      </a:cubicBezTo>
                      <a:cubicBezTo>
                        <a:pt x="29" y="11"/>
                        <a:pt x="30" y="9"/>
                        <a:pt x="29" y="8"/>
                      </a:cubicBezTo>
                      <a:cubicBezTo>
                        <a:pt x="28" y="6"/>
                        <a:pt x="28" y="4"/>
                        <a:pt x="28" y="3"/>
                      </a:cubicBezTo>
                      <a:cubicBezTo>
                        <a:pt x="27" y="3"/>
                        <a:pt x="27" y="2"/>
                        <a:pt x="27" y="2"/>
                      </a:cubicBezTo>
                      <a:cubicBezTo>
                        <a:pt x="26" y="2"/>
                        <a:pt x="26" y="1"/>
                        <a:pt x="25" y="1"/>
                      </a:cubicBezTo>
                      <a:cubicBezTo>
                        <a:pt x="25" y="1"/>
                        <a:pt x="25" y="1"/>
                        <a:pt x="25" y="1"/>
                      </a:cubicBezTo>
                      <a:cubicBezTo>
                        <a:pt x="24" y="1"/>
                        <a:pt x="24" y="1"/>
                        <a:pt x="24" y="1"/>
                      </a:cubicBezTo>
                      <a:cubicBezTo>
                        <a:pt x="23" y="1"/>
                        <a:pt x="22" y="1"/>
                        <a:pt x="22" y="1"/>
                      </a:cubicBezTo>
                      <a:cubicBezTo>
                        <a:pt x="21" y="0"/>
                        <a:pt x="21" y="0"/>
                        <a:pt x="20" y="0"/>
                      </a:cubicBezTo>
                    </a:path>
                  </a:pathLst>
                </a:custGeom>
                <a:solidFill>
                  <a:srgbClr val="E8D6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8" name="Freeform 12119">
                  <a:extLst>
                    <a:ext uri="{FF2B5EF4-FFF2-40B4-BE49-F238E27FC236}">
                      <a16:creationId xmlns:a16="http://schemas.microsoft.com/office/drawing/2014/main" id="{282C0745-61B9-6F8E-9C88-8585BC16CFCE}"/>
                    </a:ext>
                  </a:extLst>
                </p:cNvPr>
                <p:cNvSpPr>
                  <a:spLocks noEditPoints="1"/>
                </p:cNvSpPr>
                <p:nvPr/>
              </p:nvSpPr>
              <p:spPr bwMode="auto">
                <a:xfrm>
                  <a:off x="4219" y="1676"/>
                  <a:ext cx="29" cy="35"/>
                </a:xfrm>
                <a:custGeom>
                  <a:avLst/>
                  <a:gdLst>
                    <a:gd name="T0" fmla="*/ 7 w 35"/>
                    <a:gd name="T1" fmla="*/ 19 h 43"/>
                    <a:gd name="T2" fmla="*/ 10 w 35"/>
                    <a:gd name="T3" fmla="*/ 19 h 43"/>
                    <a:gd name="T4" fmla="*/ 10 w 35"/>
                    <a:gd name="T5" fmla="*/ 19 h 43"/>
                    <a:gd name="T6" fmla="*/ 9 w 35"/>
                    <a:gd name="T7" fmla="*/ 19 h 43"/>
                    <a:gd name="T8" fmla="*/ 9 w 35"/>
                    <a:gd name="T9" fmla="*/ 19 h 43"/>
                    <a:gd name="T10" fmla="*/ 8 w 35"/>
                    <a:gd name="T11" fmla="*/ 19 h 43"/>
                    <a:gd name="T12" fmla="*/ 6 w 35"/>
                    <a:gd name="T13" fmla="*/ 19 h 43"/>
                    <a:gd name="T14" fmla="*/ 8 w 35"/>
                    <a:gd name="T15" fmla="*/ 19 h 43"/>
                    <a:gd name="T16" fmla="*/ 8 w 35"/>
                    <a:gd name="T17" fmla="*/ 19 h 43"/>
                    <a:gd name="T18" fmla="*/ 8 w 35"/>
                    <a:gd name="T19" fmla="*/ 19 h 43"/>
                    <a:gd name="T20" fmla="*/ 6 w 35"/>
                    <a:gd name="T21" fmla="*/ 19 h 43"/>
                    <a:gd name="T22" fmla="*/ 5 w 35"/>
                    <a:gd name="T23" fmla="*/ 19 h 43"/>
                    <a:gd name="T24" fmla="*/ 5 w 35"/>
                    <a:gd name="T25" fmla="*/ 19 h 43"/>
                    <a:gd name="T26" fmla="*/ 5 w 35"/>
                    <a:gd name="T27" fmla="*/ 19 h 43"/>
                    <a:gd name="T28" fmla="*/ 5 w 35"/>
                    <a:gd name="T29" fmla="*/ 19 h 43"/>
                    <a:gd name="T30" fmla="*/ 6 w 35"/>
                    <a:gd name="T31" fmla="*/ 19 h 43"/>
                    <a:gd name="T32" fmla="*/ 5 w 35"/>
                    <a:gd name="T33" fmla="*/ 18 h 43"/>
                    <a:gd name="T34" fmla="*/ 12 w 35"/>
                    <a:gd name="T35" fmla="*/ 18 h 43"/>
                    <a:gd name="T36" fmla="*/ 12 w 35"/>
                    <a:gd name="T37" fmla="*/ 18 h 43"/>
                    <a:gd name="T38" fmla="*/ 12 w 35"/>
                    <a:gd name="T39" fmla="*/ 18 h 43"/>
                    <a:gd name="T40" fmla="*/ 12 w 35"/>
                    <a:gd name="T41" fmla="*/ 18 h 43"/>
                    <a:gd name="T42" fmla="*/ 12 w 35"/>
                    <a:gd name="T43" fmla="*/ 18 h 43"/>
                    <a:gd name="T44" fmla="*/ 12 w 35"/>
                    <a:gd name="T45" fmla="*/ 18 h 43"/>
                    <a:gd name="T46" fmla="*/ 4 w 35"/>
                    <a:gd name="T47" fmla="*/ 18 h 43"/>
                    <a:gd name="T48" fmla="*/ 12 w 35"/>
                    <a:gd name="T49" fmla="*/ 18 h 43"/>
                    <a:gd name="T50" fmla="*/ 12 w 35"/>
                    <a:gd name="T51" fmla="*/ 18 h 43"/>
                    <a:gd name="T52" fmla="*/ 12 w 35"/>
                    <a:gd name="T53" fmla="*/ 18 h 43"/>
                    <a:gd name="T54" fmla="*/ 4 w 35"/>
                    <a:gd name="T55" fmla="*/ 18 h 43"/>
                    <a:gd name="T56" fmla="*/ 12 w 35"/>
                    <a:gd name="T57" fmla="*/ 18 h 43"/>
                    <a:gd name="T58" fmla="*/ 2 w 35"/>
                    <a:gd name="T59" fmla="*/ 17 h 43"/>
                    <a:gd name="T60" fmla="*/ 2 w 35"/>
                    <a:gd name="T61" fmla="*/ 17 h 43"/>
                    <a:gd name="T62" fmla="*/ 2 w 35"/>
                    <a:gd name="T63" fmla="*/ 17 h 43"/>
                    <a:gd name="T64" fmla="*/ 3 w 35"/>
                    <a:gd name="T65" fmla="*/ 17 h 43"/>
                    <a:gd name="T66" fmla="*/ 3 w 35"/>
                    <a:gd name="T67" fmla="*/ 17 h 43"/>
                    <a:gd name="T68" fmla="*/ 2 w 35"/>
                    <a:gd name="T69" fmla="*/ 16 h 43"/>
                    <a:gd name="T70" fmla="*/ 2 w 35"/>
                    <a:gd name="T71" fmla="*/ 15 h 43"/>
                    <a:gd name="T72" fmla="*/ 2 w 35"/>
                    <a:gd name="T73" fmla="*/ 15 h 43"/>
                    <a:gd name="T74" fmla="*/ 2 w 35"/>
                    <a:gd name="T75" fmla="*/ 15 h 43"/>
                    <a:gd name="T76" fmla="*/ 2 w 35"/>
                    <a:gd name="T77" fmla="*/ 15 h 43"/>
                    <a:gd name="T78" fmla="*/ 2 w 35"/>
                    <a:gd name="T79" fmla="*/ 15 h 43"/>
                    <a:gd name="T80" fmla="*/ 1 w 35"/>
                    <a:gd name="T81" fmla="*/ 13 h 43"/>
                    <a:gd name="T82" fmla="*/ 0 w 35"/>
                    <a:gd name="T83" fmla="*/ 13 h 43"/>
                    <a:gd name="T84" fmla="*/ 1 w 35"/>
                    <a:gd name="T85" fmla="*/ 13 h 43"/>
                    <a:gd name="T86" fmla="*/ 12 w 35"/>
                    <a:gd name="T87" fmla="*/ 4 h 43"/>
                    <a:gd name="T88" fmla="*/ 7 w 35"/>
                    <a:gd name="T89" fmla="*/ 13 h 43"/>
                    <a:gd name="T90" fmla="*/ 5 w 35"/>
                    <a:gd name="T91" fmla="*/ 15 h 43"/>
                    <a:gd name="T92" fmla="*/ 2 w 35"/>
                    <a:gd name="T93" fmla="*/ 14 h 43"/>
                    <a:gd name="T94" fmla="*/ 2 w 35"/>
                    <a:gd name="T95" fmla="*/ 15 h 43"/>
                    <a:gd name="T96" fmla="*/ 5 w 35"/>
                    <a:gd name="T97" fmla="*/ 16 h 43"/>
                    <a:gd name="T98" fmla="*/ 8 w 35"/>
                    <a:gd name="T99" fmla="*/ 16 h 43"/>
                    <a:gd name="T100" fmla="*/ 10 w 35"/>
                    <a:gd name="T101" fmla="*/ 16 h 43"/>
                    <a:gd name="T102" fmla="*/ 15 w 35"/>
                    <a:gd name="T103" fmla="*/ 11 h 43"/>
                    <a:gd name="T104" fmla="*/ 15 w 35"/>
                    <a:gd name="T105" fmla="*/ 4 h 43"/>
                    <a:gd name="T106" fmla="*/ 13 w 35"/>
                    <a:gd name="T107" fmla="*/ 2 h 43"/>
                    <a:gd name="T108" fmla="*/ 12 w 35"/>
                    <a:gd name="T109" fmla="*/ 0 h 43"/>
                    <a:gd name="T110" fmla="*/ 12 w 35"/>
                    <a:gd name="T111" fmla="*/ 0 h 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5" h="43">
                      <a:moveTo>
                        <a:pt x="15" y="43"/>
                      </a:move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moveTo>
                        <a:pt x="20" y="43"/>
                      </a:move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moveTo>
                        <a:pt x="19" y="43"/>
                      </a:moveTo>
                      <a:cubicBezTo>
                        <a:pt x="19" y="43"/>
                        <a:pt x="19" y="43"/>
                        <a:pt x="19" y="43"/>
                      </a:cubicBezTo>
                      <a:cubicBezTo>
                        <a:pt x="19" y="43"/>
                        <a:pt x="20" y="43"/>
                        <a:pt x="20" y="43"/>
                      </a:cubicBezTo>
                      <a:cubicBezTo>
                        <a:pt x="20" y="43"/>
                        <a:pt x="20" y="43"/>
                        <a:pt x="20" y="43"/>
                      </a:cubicBezTo>
                      <a:cubicBezTo>
                        <a:pt x="20" y="43"/>
                        <a:pt x="19" y="43"/>
                        <a:pt x="19" y="43"/>
                      </a:cubicBezTo>
                      <a:moveTo>
                        <a:pt x="19" y="43"/>
                      </a:moveTo>
                      <a:cubicBezTo>
                        <a:pt x="19" y="43"/>
                        <a:pt x="19" y="43"/>
                        <a:pt x="19" y="43"/>
                      </a:cubicBezTo>
                      <a:cubicBezTo>
                        <a:pt x="19" y="43"/>
                        <a:pt x="19" y="43"/>
                        <a:pt x="19" y="43"/>
                      </a:cubicBezTo>
                      <a:cubicBezTo>
                        <a:pt x="19" y="43"/>
                        <a:pt x="19" y="43"/>
                        <a:pt x="19" y="43"/>
                      </a:cubicBezTo>
                      <a:cubicBezTo>
                        <a:pt x="19" y="43"/>
                        <a:pt x="19" y="43"/>
                        <a:pt x="19" y="43"/>
                      </a:cubicBezTo>
                      <a:moveTo>
                        <a:pt x="19" y="43"/>
                      </a:moveTo>
                      <a:cubicBezTo>
                        <a:pt x="19" y="43"/>
                        <a:pt x="19" y="43"/>
                        <a:pt x="19" y="43"/>
                      </a:cubicBezTo>
                      <a:cubicBezTo>
                        <a:pt x="19" y="43"/>
                        <a:pt x="19" y="43"/>
                        <a:pt x="19" y="43"/>
                      </a:cubicBezTo>
                      <a:cubicBezTo>
                        <a:pt x="19" y="43"/>
                        <a:pt x="19" y="43"/>
                        <a:pt x="19" y="43"/>
                      </a:cubicBezTo>
                      <a:cubicBezTo>
                        <a:pt x="19" y="43"/>
                        <a:pt x="19" y="43"/>
                        <a:pt x="19" y="43"/>
                      </a:cubicBezTo>
                      <a:moveTo>
                        <a:pt x="17" y="43"/>
                      </a:move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moveTo>
                        <a:pt x="13" y="43"/>
                      </a:moveTo>
                      <a:cubicBezTo>
                        <a:pt x="13" y="43"/>
                        <a:pt x="13" y="43"/>
                        <a:pt x="13" y="43"/>
                      </a:cubicBezTo>
                      <a:cubicBezTo>
                        <a:pt x="14" y="43"/>
                        <a:pt x="15" y="43"/>
                        <a:pt x="15" y="43"/>
                      </a:cubicBezTo>
                      <a:cubicBezTo>
                        <a:pt x="15" y="43"/>
                        <a:pt x="15" y="43"/>
                        <a:pt x="15" y="43"/>
                      </a:cubicBezTo>
                      <a:cubicBezTo>
                        <a:pt x="15" y="43"/>
                        <a:pt x="14" y="43"/>
                        <a:pt x="13" y="43"/>
                      </a:cubicBezTo>
                      <a:moveTo>
                        <a:pt x="17" y="43"/>
                      </a:moveTo>
                      <a:cubicBezTo>
                        <a:pt x="18" y="43"/>
                        <a:pt x="18" y="43"/>
                        <a:pt x="18" y="43"/>
                      </a:cubicBezTo>
                      <a:cubicBezTo>
                        <a:pt x="18" y="43"/>
                        <a:pt x="18" y="43"/>
                        <a:pt x="19" y="43"/>
                      </a:cubicBezTo>
                      <a:cubicBezTo>
                        <a:pt x="19" y="43"/>
                        <a:pt x="19" y="43"/>
                        <a:pt x="19" y="43"/>
                      </a:cubicBezTo>
                      <a:cubicBezTo>
                        <a:pt x="18" y="43"/>
                        <a:pt x="18" y="43"/>
                        <a:pt x="17" y="43"/>
                      </a:cubicBezTo>
                      <a:moveTo>
                        <a:pt x="17" y="43"/>
                      </a:move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moveTo>
                        <a:pt x="13" y="42"/>
                      </a:move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3"/>
                      </a:cubicBezTo>
                      <a:cubicBezTo>
                        <a:pt x="13" y="43"/>
                        <a:pt x="13" y="43"/>
                        <a:pt x="13" y="43"/>
                      </a:cubicBezTo>
                      <a:cubicBezTo>
                        <a:pt x="13" y="42"/>
                        <a:pt x="13" y="42"/>
                        <a:pt x="13" y="42"/>
                      </a:cubicBezTo>
                      <a:cubicBezTo>
                        <a:pt x="13" y="42"/>
                        <a:pt x="13" y="42"/>
                        <a:pt x="13" y="42"/>
                      </a:cubicBezTo>
                      <a:moveTo>
                        <a:pt x="10" y="42"/>
                      </a:move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moveTo>
                        <a:pt x="10" y="42"/>
                      </a:move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moveTo>
                        <a:pt x="11" y="42"/>
                      </a:moveTo>
                      <a:cubicBezTo>
                        <a:pt x="11" y="42"/>
                        <a:pt x="11" y="42"/>
                        <a:pt x="10" y="42"/>
                      </a:cubicBezTo>
                      <a:cubicBezTo>
                        <a:pt x="10" y="42"/>
                        <a:pt x="10" y="42"/>
                        <a:pt x="10" y="42"/>
                      </a:cubicBezTo>
                      <a:cubicBezTo>
                        <a:pt x="11" y="42"/>
                        <a:pt x="11" y="42"/>
                        <a:pt x="11" y="42"/>
                      </a:cubicBezTo>
                      <a:cubicBezTo>
                        <a:pt x="11" y="42"/>
                        <a:pt x="11" y="42"/>
                        <a:pt x="11" y="42"/>
                      </a:cubicBezTo>
                      <a:moveTo>
                        <a:pt x="11" y="41"/>
                      </a:moveTo>
                      <a:cubicBezTo>
                        <a:pt x="11" y="41"/>
                        <a:pt x="11" y="41"/>
                        <a:pt x="11" y="41"/>
                      </a:cubicBezTo>
                      <a:cubicBezTo>
                        <a:pt x="12" y="41"/>
                        <a:pt x="12" y="42"/>
                        <a:pt x="13" y="42"/>
                      </a:cubicBezTo>
                      <a:cubicBezTo>
                        <a:pt x="13" y="42"/>
                        <a:pt x="13" y="42"/>
                        <a:pt x="13" y="42"/>
                      </a:cubicBezTo>
                      <a:cubicBezTo>
                        <a:pt x="12" y="42"/>
                        <a:pt x="12" y="41"/>
                        <a:pt x="11" y="41"/>
                      </a:cubicBezTo>
                      <a:moveTo>
                        <a:pt x="11" y="41"/>
                      </a:move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8" y="41"/>
                      </a:moveTo>
                      <a:cubicBezTo>
                        <a:pt x="8" y="41"/>
                        <a:pt x="8" y="41"/>
                        <a:pt x="8" y="41"/>
                      </a:cubicBezTo>
                      <a:cubicBezTo>
                        <a:pt x="9" y="41"/>
                        <a:pt x="9" y="42"/>
                        <a:pt x="10" y="42"/>
                      </a:cubicBezTo>
                      <a:cubicBezTo>
                        <a:pt x="10" y="42"/>
                        <a:pt x="10" y="42"/>
                        <a:pt x="10" y="42"/>
                      </a:cubicBezTo>
                      <a:cubicBezTo>
                        <a:pt x="9" y="42"/>
                        <a:pt x="9" y="41"/>
                        <a:pt x="8"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8" y="41"/>
                      </a:moveTo>
                      <a:cubicBezTo>
                        <a:pt x="8" y="41"/>
                        <a:pt x="8" y="41"/>
                        <a:pt x="8" y="41"/>
                      </a:cubicBezTo>
                      <a:cubicBezTo>
                        <a:pt x="8" y="41"/>
                        <a:pt x="8" y="41"/>
                        <a:pt x="8" y="41"/>
                      </a:cubicBezTo>
                      <a:cubicBezTo>
                        <a:pt x="8" y="41"/>
                        <a:pt x="8" y="41"/>
                        <a:pt x="8" y="41"/>
                      </a:cubicBezTo>
                      <a:cubicBezTo>
                        <a:pt x="8" y="41"/>
                        <a:pt x="8" y="41"/>
                        <a:pt x="8" y="41"/>
                      </a:cubicBezTo>
                      <a:moveTo>
                        <a:pt x="24" y="41"/>
                      </a:moveTo>
                      <a:cubicBezTo>
                        <a:pt x="24" y="41"/>
                        <a:pt x="24" y="41"/>
                        <a:pt x="24" y="41"/>
                      </a:cubicBezTo>
                      <a:cubicBezTo>
                        <a:pt x="24" y="41"/>
                        <a:pt x="24" y="41"/>
                        <a:pt x="24" y="41"/>
                      </a:cubicBezTo>
                      <a:cubicBezTo>
                        <a:pt x="24" y="41"/>
                        <a:pt x="24" y="41"/>
                        <a:pt x="24" y="41"/>
                      </a:cubicBezTo>
                      <a:cubicBezTo>
                        <a:pt x="24" y="41"/>
                        <a:pt x="24" y="41"/>
                        <a:pt x="24" y="41"/>
                      </a:cubicBezTo>
                      <a:moveTo>
                        <a:pt x="6" y="39"/>
                      </a:move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moveTo>
                        <a:pt x="6" y="39"/>
                      </a:move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moveTo>
                        <a:pt x="7" y="39"/>
                      </a:moveTo>
                      <a:cubicBezTo>
                        <a:pt x="7" y="39"/>
                        <a:pt x="7" y="39"/>
                        <a:pt x="7" y="39"/>
                      </a:cubicBezTo>
                      <a:cubicBezTo>
                        <a:pt x="7" y="39"/>
                        <a:pt x="7" y="40"/>
                        <a:pt x="8" y="40"/>
                      </a:cubicBezTo>
                      <a:cubicBezTo>
                        <a:pt x="8" y="40"/>
                        <a:pt x="8" y="40"/>
                        <a:pt x="8" y="40"/>
                      </a:cubicBezTo>
                      <a:cubicBezTo>
                        <a:pt x="7" y="40"/>
                        <a:pt x="7" y="39"/>
                        <a:pt x="7" y="39"/>
                      </a:cubicBezTo>
                      <a:moveTo>
                        <a:pt x="7" y="39"/>
                      </a:move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moveTo>
                        <a:pt x="4" y="37"/>
                      </a:moveTo>
                      <a:cubicBezTo>
                        <a:pt x="4" y="37"/>
                        <a:pt x="4" y="37"/>
                        <a:pt x="4" y="37"/>
                      </a:cubicBezTo>
                      <a:cubicBezTo>
                        <a:pt x="5" y="38"/>
                        <a:pt x="5" y="39"/>
                        <a:pt x="6" y="39"/>
                      </a:cubicBezTo>
                      <a:cubicBezTo>
                        <a:pt x="6" y="39"/>
                        <a:pt x="6" y="39"/>
                        <a:pt x="6" y="39"/>
                      </a:cubicBezTo>
                      <a:cubicBezTo>
                        <a:pt x="5" y="39"/>
                        <a:pt x="5" y="38"/>
                        <a:pt x="4" y="37"/>
                      </a:cubicBezTo>
                      <a:moveTo>
                        <a:pt x="2" y="35"/>
                      </a:moveTo>
                      <a:cubicBezTo>
                        <a:pt x="2" y="35"/>
                        <a:pt x="2" y="35"/>
                        <a:pt x="2" y="35"/>
                      </a:cubicBezTo>
                      <a:cubicBezTo>
                        <a:pt x="2" y="35"/>
                        <a:pt x="2" y="35"/>
                        <a:pt x="2" y="35"/>
                      </a:cubicBezTo>
                      <a:cubicBezTo>
                        <a:pt x="2" y="35"/>
                        <a:pt x="2" y="35"/>
                        <a:pt x="2" y="35"/>
                      </a:cubicBezTo>
                      <a:moveTo>
                        <a:pt x="2" y="35"/>
                      </a:moveTo>
                      <a:cubicBezTo>
                        <a:pt x="2" y="35"/>
                        <a:pt x="2" y="35"/>
                        <a:pt x="2" y="35"/>
                      </a:cubicBezTo>
                      <a:cubicBezTo>
                        <a:pt x="3" y="35"/>
                        <a:pt x="4" y="36"/>
                        <a:pt x="4" y="37"/>
                      </a:cubicBezTo>
                      <a:cubicBezTo>
                        <a:pt x="4" y="37"/>
                        <a:pt x="4" y="37"/>
                        <a:pt x="4" y="37"/>
                      </a:cubicBezTo>
                      <a:cubicBezTo>
                        <a:pt x="4" y="37"/>
                        <a:pt x="4" y="37"/>
                        <a:pt x="4" y="37"/>
                      </a:cubicBezTo>
                      <a:cubicBezTo>
                        <a:pt x="4" y="37"/>
                        <a:pt x="4" y="37"/>
                        <a:pt x="4" y="37"/>
                      </a:cubicBezTo>
                      <a:cubicBezTo>
                        <a:pt x="4" y="36"/>
                        <a:pt x="3" y="35"/>
                        <a:pt x="2" y="35"/>
                      </a:cubicBezTo>
                      <a:moveTo>
                        <a:pt x="2" y="35"/>
                      </a:move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moveTo>
                        <a:pt x="0" y="32"/>
                      </a:moveTo>
                      <a:cubicBezTo>
                        <a:pt x="1" y="33"/>
                        <a:pt x="1" y="35"/>
                        <a:pt x="2" y="35"/>
                      </a:cubicBezTo>
                      <a:cubicBezTo>
                        <a:pt x="2" y="35"/>
                        <a:pt x="2" y="35"/>
                        <a:pt x="2" y="35"/>
                      </a:cubicBezTo>
                      <a:cubicBezTo>
                        <a:pt x="2" y="35"/>
                        <a:pt x="2" y="35"/>
                        <a:pt x="2" y="35"/>
                      </a:cubicBezTo>
                      <a:cubicBezTo>
                        <a:pt x="2" y="35"/>
                        <a:pt x="2" y="35"/>
                        <a:pt x="2" y="35"/>
                      </a:cubicBezTo>
                      <a:cubicBezTo>
                        <a:pt x="1" y="35"/>
                        <a:pt x="1" y="33"/>
                        <a:pt x="0" y="32"/>
                      </a:cubicBezTo>
                      <a:moveTo>
                        <a:pt x="1" y="31"/>
                      </a:moveTo>
                      <a:cubicBezTo>
                        <a:pt x="1" y="31"/>
                        <a:pt x="1" y="31"/>
                        <a:pt x="1" y="31"/>
                      </a:cubicBezTo>
                      <a:cubicBezTo>
                        <a:pt x="1" y="31"/>
                        <a:pt x="1" y="31"/>
                        <a:pt x="1" y="31"/>
                      </a:cubicBezTo>
                      <a:cubicBezTo>
                        <a:pt x="1" y="31"/>
                        <a:pt x="1" y="31"/>
                        <a:pt x="1" y="31"/>
                      </a:cubicBezTo>
                      <a:moveTo>
                        <a:pt x="0" y="31"/>
                      </a:moveTo>
                      <a:cubicBezTo>
                        <a:pt x="0" y="31"/>
                        <a:pt x="1" y="31"/>
                        <a:pt x="1" y="31"/>
                      </a:cubicBezTo>
                      <a:cubicBezTo>
                        <a:pt x="1" y="31"/>
                        <a:pt x="0" y="31"/>
                        <a:pt x="0" y="31"/>
                      </a:cubicBezTo>
                      <a:moveTo>
                        <a:pt x="0" y="31"/>
                      </a:moveTo>
                      <a:cubicBezTo>
                        <a:pt x="0" y="31"/>
                        <a:pt x="0" y="31"/>
                        <a:pt x="0" y="31"/>
                      </a:cubicBezTo>
                      <a:cubicBezTo>
                        <a:pt x="0" y="31"/>
                        <a:pt x="0" y="31"/>
                        <a:pt x="0" y="31"/>
                      </a:cubicBezTo>
                      <a:cubicBezTo>
                        <a:pt x="0" y="31"/>
                        <a:pt x="0" y="31"/>
                        <a:pt x="0" y="31"/>
                      </a:cubicBezTo>
                      <a:moveTo>
                        <a:pt x="1" y="31"/>
                      </a:moveTo>
                      <a:cubicBezTo>
                        <a:pt x="1" y="31"/>
                        <a:pt x="1" y="31"/>
                        <a:pt x="1" y="31"/>
                      </a:cubicBezTo>
                      <a:cubicBezTo>
                        <a:pt x="1" y="31"/>
                        <a:pt x="1" y="31"/>
                        <a:pt x="1" y="31"/>
                      </a:cubicBezTo>
                      <a:moveTo>
                        <a:pt x="24" y="0"/>
                      </a:moveTo>
                      <a:cubicBezTo>
                        <a:pt x="24" y="0"/>
                        <a:pt x="24" y="0"/>
                        <a:pt x="24" y="0"/>
                      </a:cubicBezTo>
                      <a:cubicBezTo>
                        <a:pt x="24" y="1"/>
                        <a:pt x="24" y="3"/>
                        <a:pt x="25" y="5"/>
                      </a:cubicBezTo>
                      <a:cubicBezTo>
                        <a:pt x="26" y="6"/>
                        <a:pt x="25" y="8"/>
                        <a:pt x="25" y="9"/>
                      </a:cubicBezTo>
                      <a:cubicBezTo>
                        <a:pt x="26" y="11"/>
                        <a:pt x="24" y="13"/>
                        <a:pt x="25" y="15"/>
                      </a:cubicBezTo>
                      <a:cubicBezTo>
                        <a:pt x="26" y="17"/>
                        <a:pt x="23" y="18"/>
                        <a:pt x="24" y="20"/>
                      </a:cubicBezTo>
                      <a:cubicBezTo>
                        <a:pt x="24" y="23"/>
                        <a:pt x="21" y="23"/>
                        <a:pt x="21" y="24"/>
                      </a:cubicBezTo>
                      <a:cubicBezTo>
                        <a:pt x="21" y="27"/>
                        <a:pt x="18" y="26"/>
                        <a:pt x="18" y="28"/>
                      </a:cubicBezTo>
                      <a:cubicBezTo>
                        <a:pt x="18" y="30"/>
                        <a:pt x="16" y="29"/>
                        <a:pt x="15" y="30"/>
                      </a:cubicBezTo>
                      <a:cubicBezTo>
                        <a:pt x="15" y="31"/>
                        <a:pt x="15" y="31"/>
                        <a:pt x="14" y="31"/>
                      </a:cubicBezTo>
                      <a:cubicBezTo>
                        <a:pt x="14" y="31"/>
                        <a:pt x="14" y="31"/>
                        <a:pt x="13" y="31"/>
                      </a:cubicBezTo>
                      <a:cubicBezTo>
                        <a:pt x="13" y="31"/>
                        <a:pt x="13" y="31"/>
                        <a:pt x="13" y="31"/>
                      </a:cubicBezTo>
                      <a:cubicBezTo>
                        <a:pt x="12" y="31"/>
                        <a:pt x="12" y="31"/>
                        <a:pt x="12" y="32"/>
                      </a:cubicBezTo>
                      <a:cubicBezTo>
                        <a:pt x="12" y="33"/>
                        <a:pt x="11" y="33"/>
                        <a:pt x="11" y="33"/>
                      </a:cubicBezTo>
                      <a:cubicBezTo>
                        <a:pt x="11" y="33"/>
                        <a:pt x="10" y="33"/>
                        <a:pt x="10" y="32"/>
                      </a:cubicBezTo>
                      <a:cubicBezTo>
                        <a:pt x="9" y="32"/>
                        <a:pt x="9" y="32"/>
                        <a:pt x="8" y="32"/>
                      </a:cubicBezTo>
                      <a:cubicBezTo>
                        <a:pt x="8" y="32"/>
                        <a:pt x="8" y="32"/>
                        <a:pt x="8" y="32"/>
                      </a:cubicBezTo>
                      <a:cubicBezTo>
                        <a:pt x="7" y="33"/>
                        <a:pt x="7" y="33"/>
                        <a:pt x="6" y="33"/>
                      </a:cubicBezTo>
                      <a:cubicBezTo>
                        <a:pt x="6" y="33"/>
                        <a:pt x="5" y="32"/>
                        <a:pt x="4" y="32"/>
                      </a:cubicBezTo>
                      <a:cubicBezTo>
                        <a:pt x="3" y="31"/>
                        <a:pt x="3" y="31"/>
                        <a:pt x="2" y="31"/>
                      </a:cubicBezTo>
                      <a:cubicBezTo>
                        <a:pt x="2" y="31"/>
                        <a:pt x="2" y="31"/>
                        <a:pt x="1" y="31"/>
                      </a:cubicBezTo>
                      <a:cubicBezTo>
                        <a:pt x="2" y="31"/>
                        <a:pt x="2" y="31"/>
                        <a:pt x="2" y="31"/>
                      </a:cubicBezTo>
                      <a:cubicBezTo>
                        <a:pt x="2" y="31"/>
                        <a:pt x="3" y="31"/>
                        <a:pt x="3" y="31"/>
                      </a:cubicBezTo>
                      <a:cubicBezTo>
                        <a:pt x="4" y="32"/>
                        <a:pt x="4" y="35"/>
                        <a:pt x="6" y="35"/>
                      </a:cubicBezTo>
                      <a:cubicBezTo>
                        <a:pt x="6" y="35"/>
                        <a:pt x="6" y="35"/>
                        <a:pt x="6" y="35"/>
                      </a:cubicBezTo>
                      <a:cubicBezTo>
                        <a:pt x="6" y="35"/>
                        <a:pt x="6" y="35"/>
                        <a:pt x="6" y="35"/>
                      </a:cubicBezTo>
                      <a:cubicBezTo>
                        <a:pt x="7" y="35"/>
                        <a:pt x="7" y="36"/>
                        <a:pt x="8" y="36"/>
                      </a:cubicBezTo>
                      <a:cubicBezTo>
                        <a:pt x="8" y="37"/>
                        <a:pt x="9" y="38"/>
                        <a:pt x="10" y="38"/>
                      </a:cubicBezTo>
                      <a:cubicBezTo>
                        <a:pt x="10" y="38"/>
                        <a:pt x="10" y="38"/>
                        <a:pt x="10" y="38"/>
                      </a:cubicBezTo>
                      <a:cubicBezTo>
                        <a:pt x="11" y="37"/>
                        <a:pt x="11" y="37"/>
                        <a:pt x="11" y="37"/>
                      </a:cubicBezTo>
                      <a:cubicBezTo>
                        <a:pt x="12" y="37"/>
                        <a:pt x="12" y="38"/>
                        <a:pt x="13" y="38"/>
                      </a:cubicBezTo>
                      <a:cubicBezTo>
                        <a:pt x="14" y="39"/>
                        <a:pt x="15" y="39"/>
                        <a:pt x="15" y="39"/>
                      </a:cubicBezTo>
                      <a:cubicBezTo>
                        <a:pt x="16" y="39"/>
                        <a:pt x="16" y="39"/>
                        <a:pt x="17" y="39"/>
                      </a:cubicBezTo>
                      <a:cubicBezTo>
                        <a:pt x="17" y="38"/>
                        <a:pt x="17" y="38"/>
                        <a:pt x="17" y="38"/>
                      </a:cubicBezTo>
                      <a:cubicBezTo>
                        <a:pt x="18" y="38"/>
                        <a:pt x="18" y="39"/>
                        <a:pt x="19" y="39"/>
                      </a:cubicBezTo>
                      <a:cubicBezTo>
                        <a:pt x="19" y="39"/>
                        <a:pt x="19" y="39"/>
                        <a:pt x="20" y="39"/>
                      </a:cubicBezTo>
                      <a:cubicBezTo>
                        <a:pt x="20" y="39"/>
                        <a:pt x="21" y="39"/>
                        <a:pt x="21" y="38"/>
                      </a:cubicBezTo>
                      <a:cubicBezTo>
                        <a:pt x="21" y="37"/>
                        <a:pt x="21" y="37"/>
                        <a:pt x="22" y="37"/>
                      </a:cubicBezTo>
                      <a:cubicBezTo>
                        <a:pt x="22" y="37"/>
                        <a:pt x="22" y="37"/>
                        <a:pt x="22" y="37"/>
                      </a:cubicBezTo>
                      <a:cubicBezTo>
                        <a:pt x="23" y="37"/>
                        <a:pt x="23" y="37"/>
                        <a:pt x="23" y="37"/>
                      </a:cubicBezTo>
                      <a:cubicBezTo>
                        <a:pt x="24" y="37"/>
                        <a:pt x="24" y="37"/>
                        <a:pt x="24" y="36"/>
                      </a:cubicBezTo>
                      <a:cubicBezTo>
                        <a:pt x="25" y="35"/>
                        <a:pt x="27" y="37"/>
                        <a:pt x="27" y="34"/>
                      </a:cubicBezTo>
                      <a:cubicBezTo>
                        <a:pt x="27" y="32"/>
                        <a:pt x="30" y="33"/>
                        <a:pt x="30" y="31"/>
                      </a:cubicBezTo>
                      <a:cubicBezTo>
                        <a:pt x="30" y="29"/>
                        <a:pt x="33" y="29"/>
                        <a:pt x="33" y="26"/>
                      </a:cubicBezTo>
                      <a:cubicBezTo>
                        <a:pt x="32" y="25"/>
                        <a:pt x="35" y="24"/>
                        <a:pt x="34" y="21"/>
                      </a:cubicBezTo>
                      <a:cubicBezTo>
                        <a:pt x="34" y="20"/>
                        <a:pt x="34" y="19"/>
                        <a:pt x="34" y="18"/>
                      </a:cubicBezTo>
                      <a:cubicBezTo>
                        <a:pt x="34" y="17"/>
                        <a:pt x="34" y="17"/>
                        <a:pt x="34" y="16"/>
                      </a:cubicBezTo>
                      <a:cubicBezTo>
                        <a:pt x="34" y="16"/>
                        <a:pt x="34" y="15"/>
                        <a:pt x="34" y="15"/>
                      </a:cubicBezTo>
                      <a:cubicBezTo>
                        <a:pt x="32" y="13"/>
                        <a:pt x="34" y="9"/>
                        <a:pt x="32" y="8"/>
                      </a:cubicBezTo>
                      <a:cubicBezTo>
                        <a:pt x="30" y="8"/>
                        <a:pt x="30" y="5"/>
                        <a:pt x="29" y="4"/>
                      </a:cubicBezTo>
                      <a:cubicBezTo>
                        <a:pt x="29" y="4"/>
                        <a:pt x="29" y="4"/>
                        <a:pt x="29" y="4"/>
                      </a:cubicBezTo>
                      <a:cubicBezTo>
                        <a:pt x="29" y="4"/>
                        <a:pt x="29" y="4"/>
                        <a:pt x="29" y="4"/>
                      </a:cubicBezTo>
                      <a:cubicBezTo>
                        <a:pt x="29" y="4"/>
                        <a:pt x="29" y="4"/>
                        <a:pt x="29" y="4"/>
                      </a:cubicBezTo>
                      <a:cubicBezTo>
                        <a:pt x="28" y="4"/>
                        <a:pt x="28" y="4"/>
                        <a:pt x="28" y="4"/>
                      </a:cubicBezTo>
                      <a:cubicBezTo>
                        <a:pt x="27" y="2"/>
                        <a:pt x="27"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4" y="0"/>
                        <a:pt x="24" y="0"/>
                        <a:pt x="24"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39" name="Freeform 12120">
                  <a:extLst>
                    <a:ext uri="{FF2B5EF4-FFF2-40B4-BE49-F238E27FC236}">
                      <a16:creationId xmlns:a16="http://schemas.microsoft.com/office/drawing/2014/main" id="{2F2DA31F-6D6D-D178-A184-DA916593B3AE}"/>
                    </a:ext>
                  </a:extLst>
                </p:cNvPr>
                <p:cNvSpPr>
                  <a:spLocks/>
                </p:cNvSpPr>
                <p:nvPr/>
              </p:nvSpPr>
              <p:spPr bwMode="auto">
                <a:xfrm>
                  <a:off x="4219" y="1691"/>
                  <a:ext cx="29" cy="20"/>
                </a:xfrm>
                <a:custGeom>
                  <a:avLst/>
                  <a:gdLst>
                    <a:gd name="T0" fmla="*/ 16 w 35"/>
                    <a:gd name="T1" fmla="*/ 0 h 25"/>
                    <a:gd name="T2" fmla="*/ 14 w 35"/>
                    <a:gd name="T3" fmla="*/ 5 h 25"/>
                    <a:gd name="T4" fmla="*/ 11 w 35"/>
                    <a:gd name="T5" fmla="*/ 8 h 25"/>
                    <a:gd name="T6" fmla="*/ 10 w 35"/>
                    <a:gd name="T7" fmla="*/ 8 h 25"/>
                    <a:gd name="T8" fmla="*/ 8 w 35"/>
                    <a:gd name="T9" fmla="*/ 8 h 25"/>
                    <a:gd name="T10" fmla="*/ 6 w 35"/>
                    <a:gd name="T11" fmla="*/ 8 h 25"/>
                    <a:gd name="T12" fmla="*/ 5 w 35"/>
                    <a:gd name="T13" fmla="*/ 8 h 25"/>
                    <a:gd name="T14" fmla="*/ 2 w 35"/>
                    <a:gd name="T15" fmla="*/ 7 h 25"/>
                    <a:gd name="T16" fmla="*/ 2 w 35"/>
                    <a:gd name="T17" fmla="*/ 5 h 25"/>
                    <a:gd name="T18" fmla="*/ 1 w 35"/>
                    <a:gd name="T19" fmla="*/ 5 h 25"/>
                    <a:gd name="T20" fmla="*/ 1 w 35"/>
                    <a:gd name="T21" fmla="*/ 5 h 25"/>
                    <a:gd name="T22" fmla="*/ 0 w 35"/>
                    <a:gd name="T23" fmla="*/ 5 h 25"/>
                    <a:gd name="T24" fmla="*/ 0 w 35"/>
                    <a:gd name="T25" fmla="*/ 5 h 25"/>
                    <a:gd name="T26" fmla="*/ 2 w 35"/>
                    <a:gd name="T27" fmla="*/ 7 h 25"/>
                    <a:gd name="T28" fmla="*/ 2 w 35"/>
                    <a:gd name="T29" fmla="*/ 7 h 25"/>
                    <a:gd name="T30" fmla="*/ 2 w 35"/>
                    <a:gd name="T31" fmla="*/ 7 h 25"/>
                    <a:gd name="T32" fmla="*/ 2 w 35"/>
                    <a:gd name="T33" fmla="*/ 7 h 25"/>
                    <a:gd name="T34" fmla="*/ 2 w 35"/>
                    <a:gd name="T35" fmla="*/ 8 h 25"/>
                    <a:gd name="T36" fmla="*/ 2 w 35"/>
                    <a:gd name="T37" fmla="*/ 9 h 25"/>
                    <a:gd name="T38" fmla="*/ 2 w 35"/>
                    <a:gd name="T39" fmla="*/ 9 h 25"/>
                    <a:gd name="T40" fmla="*/ 3 w 35"/>
                    <a:gd name="T41" fmla="*/ 9 h 25"/>
                    <a:gd name="T42" fmla="*/ 3 w 35"/>
                    <a:gd name="T43" fmla="*/ 9 h 25"/>
                    <a:gd name="T44" fmla="*/ 4 w 35"/>
                    <a:gd name="T45" fmla="*/ 9 h 25"/>
                    <a:gd name="T46" fmla="*/ 5 w 35"/>
                    <a:gd name="T47" fmla="*/ 10 h 25"/>
                    <a:gd name="T48" fmla="*/ 5 w 35"/>
                    <a:gd name="T49" fmla="*/ 10 h 25"/>
                    <a:gd name="T50" fmla="*/ 5 w 35"/>
                    <a:gd name="T51" fmla="*/ 10 h 25"/>
                    <a:gd name="T52" fmla="*/ 5 w 35"/>
                    <a:gd name="T53" fmla="*/ 9 h 25"/>
                    <a:gd name="T54" fmla="*/ 5 w 35"/>
                    <a:gd name="T55" fmla="*/ 9 h 25"/>
                    <a:gd name="T56" fmla="*/ 6 w 35"/>
                    <a:gd name="T57" fmla="*/ 10 h 25"/>
                    <a:gd name="T58" fmla="*/ 7 w 35"/>
                    <a:gd name="T59" fmla="*/ 10 h 25"/>
                    <a:gd name="T60" fmla="*/ 7 w 35"/>
                    <a:gd name="T61" fmla="*/ 10 h 25"/>
                    <a:gd name="T62" fmla="*/ 8 w 35"/>
                    <a:gd name="T63" fmla="*/ 10 h 25"/>
                    <a:gd name="T64" fmla="*/ 8 w 35"/>
                    <a:gd name="T65" fmla="*/ 10 h 25"/>
                    <a:gd name="T66" fmla="*/ 9 w 35"/>
                    <a:gd name="T67" fmla="*/ 10 h 25"/>
                    <a:gd name="T68" fmla="*/ 9 w 35"/>
                    <a:gd name="T69" fmla="*/ 10 h 25"/>
                    <a:gd name="T70" fmla="*/ 10 w 35"/>
                    <a:gd name="T71" fmla="*/ 10 h 25"/>
                    <a:gd name="T72" fmla="*/ 10 w 35"/>
                    <a:gd name="T73" fmla="*/ 10 h 25"/>
                    <a:gd name="T74" fmla="*/ 10 w 35"/>
                    <a:gd name="T75" fmla="*/ 9 h 25"/>
                    <a:gd name="T76" fmla="*/ 12 w 35"/>
                    <a:gd name="T77" fmla="*/ 9 h 25"/>
                    <a:gd name="T78" fmla="*/ 12 w 35"/>
                    <a:gd name="T79" fmla="*/ 9 h 25"/>
                    <a:gd name="T80" fmla="*/ 12 w 35"/>
                    <a:gd name="T81" fmla="*/ 9 h 25"/>
                    <a:gd name="T82" fmla="*/ 12 w 35"/>
                    <a:gd name="T83" fmla="*/ 9 h 25"/>
                    <a:gd name="T84" fmla="*/ 12 w 35"/>
                    <a:gd name="T85" fmla="*/ 9 h 25"/>
                    <a:gd name="T86" fmla="*/ 12 w 35"/>
                    <a:gd name="T87" fmla="*/ 9 h 25"/>
                    <a:gd name="T88" fmla="*/ 12 w 35"/>
                    <a:gd name="T89" fmla="*/ 9 h 25"/>
                    <a:gd name="T90" fmla="*/ 14 w 35"/>
                    <a:gd name="T91" fmla="*/ 7 h 25"/>
                    <a:gd name="T92" fmla="*/ 15 w 35"/>
                    <a:gd name="T93" fmla="*/ 5 h 25"/>
                    <a:gd name="T94" fmla="*/ 16 w 35"/>
                    <a:gd name="T95" fmla="*/ 3 h 25"/>
                    <a:gd name="T96" fmla="*/ 16 w 35"/>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5" h="25">
                      <a:moveTo>
                        <a:pt x="34" y="0"/>
                      </a:moveTo>
                      <a:cubicBezTo>
                        <a:pt x="34" y="0"/>
                        <a:pt x="34" y="0"/>
                        <a:pt x="34" y="0"/>
                      </a:cubicBezTo>
                      <a:cubicBezTo>
                        <a:pt x="34" y="0"/>
                        <a:pt x="34" y="0"/>
                        <a:pt x="34" y="0"/>
                      </a:cubicBezTo>
                      <a:cubicBezTo>
                        <a:pt x="34" y="1"/>
                        <a:pt x="34" y="2"/>
                        <a:pt x="34" y="3"/>
                      </a:cubicBezTo>
                      <a:cubicBezTo>
                        <a:pt x="35" y="6"/>
                        <a:pt x="32" y="7"/>
                        <a:pt x="33" y="8"/>
                      </a:cubicBezTo>
                      <a:cubicBezTo>
                        <a:pt x="33" y="11"/>
                        <a:pt x="30" y="11"/>
                        <a:pt x="30" y="13"/>
                      </a:cubicBezTo>
                      <a:cubicBezTo>
                        <a:pt x="30" y="15"/>
                        <a:pt x="27" y="14"/>
                        <a:pt x="27" y="16"/>
                      </a:cubicBezTo>
                      <a:cubicBezTo>
                        <a:pt x="27" y="19"/>
                        <a:pt x="25" y="17"/>
                        <a:pt x="24" y="18"/>
                      </a:cubicBezTo>
                      <a:cubicBezTo>
                        <a:pt x="24" y="19"/>
                        <a:pt x="24" y="19"/>
                        <a:pt x="23" y="19"/>
                      </a:cubicBezTo>
                      <a:cubicBezTo>
                        <a:pt x="23" y="19"/>
                        <a:pt x="23" y="19"/>
                        <a:pt x="22" y="19"/>
                      </a:cubicBezTo>
                      <a:cubicBezTo>
                        <a:pt x="22" y="19"/>
                        <a:pt x="22" y="19"/>
                        <a:pt x="22" y="19"/>
                      </a:cubicBezTo>
                      <a:cubicBezTo>
                        <a:pt x="21" y="19"/>
                        <a:pt x="21" y="19"/>
                        <a:pt x="21" y="20"/>
                      </a:cubicBezTo>
                      <a:cubicBezTo>
                        <a:pt x="21" y="21"/>
                        <a:pt x="20" y="21"/>
                        <a:pt x="20" y="21"/>
                      </a:cubicBezTo>
                      <a:cubicBezTo>
                        <a:pt x="19" y="21"/>
                        <a:pt x="19" y="21"/>
                        <a:pt x="19" y="21"/>
                      </a:cubicBezTo>
                      <a:cubicBezTo>
                        <a:pt x="18" y="21"/>
                        <a:pt x="18" y="20"/>
                        <a:pt x="17" y="20"/>
                      </a:cubicBezTo>
                      <a:cubicBezTo>
                        <a:pt x="17" y="20"/>
                        <a:pt x="17" y="20"/>
                        <a:pt x="17" y="21"/>
                      </a:cubicBezTo>
                      <a:cubicBezTo>
                        <a:pt x="16" y="21"/>
                        <a:pt x="16" y="21"/>
                        <a:pt x="15" y="21"/>
                      </a:cubicBezTo>
                      <a:cubicBezTo>
                        <a:pt x="15" y="21"/>
                        <a:pt x="14" y="21"/>
                        <a:pt x="13" y="20"/>
                      </a:cubicBezTo>
                      <a:cubicBezTo>
                        <a:pt x="12" y="20"/>
                        <a:pt x="12" y="19"/>
                        <a:pt x="11" y="19"/>
                      </a:cubicBezTo>
                      <a:cubicBezTo>
                        <a:pt x="11" y="19"/>
                        <a:pt x="11" y="19"/>
                        <a:pt x="10" y="20"/>
                      </a:cubicBezTo>
                      <a:cubicBezTo>
                        <a:pt x="10" y="20"/>
                        <a:pt x="10" y="20"/>
                        <a:pt x="10" y="20"/>
                      </a:cubicBezTo>
                      <a:cubicBezTo>
                        <a:pt x="9" y="20"/>
                        <a:pt x="8" y="19"/>
                        <a:pt x="8" y="18"/>
                      </a:cubicBezTo>
                      <a:cubicBezTo>
                        <a:pt x="7" y="18"/>
                        <a:pt x="7" y="17"/>
                        <a:pt x="6" y="17"/>
                      </a:cubicBezTo>
                      <a:cubicBezTo>
                        <a:pt x="6" y="17"/>
                        <a:pt x="6" y="17"/>
                        <a:pt x="6" y="17"/>
                      </a:cubicBezTo>
                      <a:cubicBezTo>
                        <a:pt x="6" y="17"/>
                        <a:pt x="6" y="17"/>
                        <a:pt x="6" y="17"/>
                      </a:cubicBezTo>
                      <a:cubicBezTo>
                        <a:pt x="4" y="17"/>
                        <a:pt x="4" y="14"/>
                        <a:pt x="3" y="13"/>
                      </a:cubicBezTo>
                      <a:cubicBezTo>
                        <a:pt x="3" y="13"/>
                        <a:pt x="2" y="13"/>
                        <a:pt x="2" y="13"/>
                      </a:cubicBezTo>
                      <a:cubicBezTo>
                        <a:pt x="2" y="13"/>
                        <a:pt x="2"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4"/>
                      </a:cubicBezTo>
                      <a:cubicBezTo>
                        <a:pt x="1" y="15"/>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4" y="18"/>
                        <a:pt x="4" y="19"/>
                      </a:cubicBezTo>
                      <a:cubicBezTo>
                        <a:pt x="4" y="19"/>
                        <a:pt x="4" y="19"/>
                        <a:pt x="4" y="19"/>
                      </a:cubicBezTo>
                      <a:cubicBezTo>
                        <a:pt x="4" y="19"/>
                        <a:pt x="4" y="19"/>
                        <a:pt x="4" y="19"/>
                      </a:cubicBezTo>
                      <a:cubicBezTo>
                        <a:pt x="5" y="20"/>
                        <a:pt x="5"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7" y="21"/>
                      </a:cubicBezTo>
                      <a:cubicBezTo>
                        <a:pt x="7" y="21"/>
                        <a:pt x="7" y="21"/>
                        <a:pt x="7" y="21"/>
                      </a:cubicBezTo>
                      <a:cubicBezTo>
                        <a:pt x="7" y="21"/>
                        <a:pt x="7" y="21"/>
                        <a:pt x="7" y="21"/>
                      </a:cubicBezTo>
                      <a:cubicBezTo>
                        <a:pt x="7" y="21"/>
                        <a:pt x="7" y="21"/>
                        <a:pt x="7" y="21"/>
                      </a:cubicBezTo>
                      <a:cubicBezTo>
                        <a:pt x="7" y="21"/>
                        <a:pt x="7" y="22"/>
                        <a:pt x="8" y="22"/>
                      </a:cubicBezTo>
                      <a:cubicBezTo>
                        <a:pt x="8" y="22"/>
                        <a:pt x="8" y="22"/>
                        <a:pt x="8" y="23"/>
                      </a:cubicBezTo>
                      <a:cubicBezTo>
                        <a:pt x="8" y="23"/>
                        <a:pt x="8" y="23"/>
                        <a:pt x="8" y="23"/>
                      </a:cubicBezTo>
                      <a:cubicBezTo>
                        <a:pt x="8" y="23"/>
                        <a:pt x="8" y="23"/>
                        <a:pt x="8" y="23"/>
                      </a:cubicBezTo>
                      <a:cubicBezTo>
                        <a:pt x="8" y="23"/>
                        <a:pt x="8" y="23"/>
                        <a:pt x="8" y="23"/>
                      </a:cubicBezTo>
                      <a:cubicBezTo>
                        <a:pt x="9" y="23"/>
                        <a:pt x="9"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1" y="24"/>
                        <a:pt x="11" y="24"/>
                        <a:pt x="11" y="24"/>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4"/>
                        <a:pt x="13" y="24"/>
                      </a:cubicBezTo>
                      <a:cubicBezTo>
                        <a:pt x="13" y="24"/>
                        <a:pt x="13" y="24"/>
                        <a:pt x="13" y="24"/>
                      </a:cubicBezTo>
                      <a:cubicBezTo>
                        <a:pt x="13" y="24"/>
                        <a:pt x="13" y="24"/>
                        <a:pt x="13" y="24"/>
                      </a:cubicBezTo>
                      <a:cubicBezTo>
                        <a:pt x="13" y="24"/>
                        <a:pt x="13" y="24"/>
                        <a:pt x="13" y="25"/>
                      </a:cubicBezTo>
                      <a:cubicBezTo>
                        <a:pt x="13" y="25"/>
                        <a:pt x="13" y="25"/>
                        <a:pt x="13" y="25"/>
                      </a:cubicBezTo>
                      <a:cubicBezTo>
                        <a:pt x="14" y="25"/>
                        <a:pt x="15" y="25"/>
                        <a:pt x="15" y="25"/>
                      </a:cubicBezTo>
                      <a:cubicBezTo>
                        <a:pt x="15" y="25"/>
                        <a:pt x="15" y="25"/>
                        <a:pt x="15" y="25"/>
                      </a:cubicBezTo>
                      <a:cubicBezTo>
                        <a:pt x="15" y="25"/>
                        <a:pt x="15" y="25"/>
                        <a:pt x="15" y="25"/>
                      </a:cubicBezTo>
                      <a:cubicBezTo>
                        <a:pt x="15" y="25"/>
                        <a:pt x="15" y="25"/>
                        <a:pt x="15" y="25"/>
                      </a:cubicBezTo>
                      <a:cubicBezTo>
                        <a:pt x="16" y="25"/>
                        <a:pt x="16"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20" y="25"/>
                        <a:pt x="20" y="25"/>
                      </a:cubicBezTo>
                      <a:cubicBezTo>
                        <a:pt x="20" y="25"/>
                        <a:pt x="20" y="25"/>
                        <a:pt x="20" y="25"/>
                      </a:cubicBezTo>
                      <a:cubicBezTo>
                        <a:pt x="20" y="25"/>
                        <a:pt x="20" y="25"/>
                        <a:pt x="20" y="25"/>
                      </a:cubicBezTo>
                      <a:cubicBezTo>
                        <a:pt x="20" y="25"/>
                        <a:pt x="20" y="25"/>
                        <a:pt x="20" y="25"/>
                      </a:cubicBezTo>
                      <a:cubicBezTo>
                        <a:pt x="20" y="25"/>
                        <a:pt x="21" y="25"/>
                        <a:pt x="21" y="24"/>
                      </a:cubicBezTo>
                      <a:cubicBezTo>
                        <a:pt x="21" y="24"/>
                        <a:pt x="21" y="23"/>
                        <a:pt x="22" y="23"/>
                      </a:cubicBezTo>
                      <a:cubicBezTo>
                        <a:pt x="22" y="23"/>
                        <a:pt x="22" y="23"/>
                        <a:pt x="22" y="23"/>
                      </a:cubicBezTo>
                      <a:cubicBezTo>
                        <a:pt x="23" y="24"/>
                        <a:pt x="23" y="24"/>
                        <a:pt x="23"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1"/>
                        <a:pt x="27" y="23"/>
                        <a:pt x="27" y="20"/>
                      </a:cubicBezTo>
                      <a:cubicBezTo>
                        <a:pt x="27" y="19"/>
                        <a:pt x="30" y="19"/>
                        <a:pt x="30" y="17"/>
                      </a:cubicBezTo>
                      <a:cubicBezTo>
                        <a:pt x="31" y="15"/>
                        <a:pt x="33" y="15"/>
                        <a:pt x="33" y="13"/>
                      </a:cubicBezTo>
                      <a:cubicBezTo>
                        <a:pt x="33" y="13"/>
                        <a:pt x="33" y="13"/>
                        <a:pt x="33" y="13"/>
                      </a:cubicBezTo>
                      <a:cubicBezTo>
                        <a:pt x="33" y="12"/>
                        <a:pt x="33" y="12"/>
                        <a:pt x="33" y="12"/>
                      </a:cubicBezTo>
                      <a:cubicBezTo>
                        <a:pt x="33" y="11"/>
                        <a:pt x="34" y="10"/>
                        <a:pt x="34" y="8"/>
                      </a:cubicBezTo>
                      <a:cubicBezTo>
                        <a:pt x="34" y="8"/>
                        <a:pt x="34" y="8"/>
                        <a:pt x="34" y="7"/>
                      </a:cubicBezTo>
                      <a:cubicBezTo>
                        <a:pt x="34" y="7"/>
                        <a:pt x="34" y="7"/>
                        <a:pt x="34" y="7"/>
                      </a:cubicBezTo>
                      <a:cubicBezTo>
                        <a:pt x="34" y="5"/>
                        <a:pt x="35" y="4"/>
                        <a:pt x="35" y="3"/>
                      </a:cubicBezTo>
                      <a:cubicBezTo>
                        <a:pt x="35" y="2"/>
                        <a:pt x="35" y="2"/>
                        <a:pt x="35" y="2"/>
                      </a:cubicBezTo>
                      <a:cubicBezTo>
                        <a:pt x="34" y="1"/>
                        <a:pt x="34" y="0"/>
                        <a:pt x="34" y="0"/>
                      </a:cubicBezTo>
                    </a:path>
                  </a:pathLst>
                </a:custGeom>
                <a:solidFill>
                  <a:srgbClr val="A89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0" name="Freeform 12121">
                  <a:extLst>
                    <a:ext uri="{FF2B5EF4-FFF2-40B4-BE49-F238E27FC236}">
                      <a16:creationId xmlns:a16="http://schemas.microsoft.com/office/drawing/2014/main" id="{96BF17B2-1C13-3AEF-257E-5AC3B99DCA9A}"/>
                    </a:ext>
                  </a:extLst>
                </p:cNvPr>
                <p:cNvSpPr>
                  <a:spLocks/>
                </p:cNvSpPr>
                <p:nvPr/>
              </p:nvSpPr>
              <p:spPr bwMode="auto">
                <a:xfrm>
                  <a:off x="4237" y="1682"/>
                  <a:ext cx="1" cy="4"/>
                </a:xfrm>
                <a:custGeom>
                  <a:avLst/>
                  <a:gdLst>
                    <a:gd name="T0" fmla="*/ 1 w 2"/>
                    <a:gd name="T1" fmla="*/ 0 h 4"/>
                    <a:gd name="T2" fmla="*/ 1 w 2"/>
                    <a:gd name="T3" fmla="*/ 3 h 4"/>
                    <a:gd name="T4" fmla="*/ 1 w 2"/>
                    <a:gd name="T5" fmla="*/ 4 h 4"/>
                    <a:gd name="T6" fmla="*/ 1 w 2"/>
                    <a:gd name="T7" fmla="*/ 4 h 4"/>
                    <a:gd name="T8" fmla="*/ 1 w 2"/>
                    <a:gd name="T9" fmla="*/ 1 h 4"/>
                    <a:gd name="T10" fmla="*/ 1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cubicBezTo>
                        <a:pt x="1" y="1"/>
                        <a:pt x="0" y="2"/>
                        <a:pt x="1" y="3"/>
                      </a:cubicBezTo>
                      <a:cubicBezTo>
                        <a:pt x="1" y="3"/>
                        <a:pt x="1" y="4"/>
                        <a:pt x="2" y="4"/>
                      </a:cubicBezTo>
                      <a:cubicBezTo>
                        <a:pt x="2" y="4"/>
                        <a:pt x="2" y="4"/>
                        <a:pt x="2" y="4"/>
                      </a:cubicBezTo>
                      <a:cubicBezTo>
                        <a:pt x="1" y="3"/>
                        <a:pt x="1" y="1"/>
                        <a:pt x="2" y="1"/>
                      </a:cubicBezTo>
                      <a:cubicBezTo>
                        <a:pt x="2" y="0"/>
                        <a:pt x="2" y="0"/>
                        <a:pt x="2"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1" name="Freeform 12122">
                  <a:extLst>
                    <a:ext uri="{FF2B5EF4-FFF2-40B4-BE49-F238E27FC236}">
                      <a16:creationId xmlns:a16="http://schemas.microsoft.com/office/drawing/2014/main" id="{FE24A677-DD7C-2BF3-66FB-453B0CBC416D}"/>
                    </a:ext>
                  </a:extLst>
                </p:cNvPr>
                <p:cNvSpPr>
                  <a:spLocks/>
                </p:cNvSpPr>
                <p:nvPr/>
              </p:nvSpPr>
              <p:spPr bwMode="auto">
                <a:xfrm>
                  <a:off x="4233" y="1678"/>
                  <a:ext cx="4" cy="4"/>
                </a:xfrm>
                <a:custGeom>
                  <a:avLst/>
                  <a:gdLst>
                    <a:gd name="T0" fmla="*/ 2 w 4"/>
                    <a:gd name="T1" fmla="*/ 0 h 4"/>
                    <a:gd name="T2" fmla="*/ 2 w 4"/>
                    <a:gd name="T3" fmla="*/ 1 h 4"/>
                    <a:gd name="T4" fmla="*/ 0 w 4"/>
                    <a:gd name="T5" fmla="*/ 4 h 4"/>
                    <a:gd name="T6" fmla="*/ 0 w 4"/>
                    <a:gd name="T7" fmla="*/ 4 h 4"/>
                    <a:gd name="T8" fmla="*/ 2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2" y="0"/>
                      </a:moveTo>
                      <a:cubicBezTo>
                        <a:pt x="2" y="1"/>
                        <a:pt x="2" y="1"/>
                        <a:pt x="2" y="1"/>
                      </a:cubicBezTo>
                      <a:cubicBezTo>
                        <a:pt x="2" y="1"/>
                        <a:pt x="0" y="3"/>
                        <a:pt x="0" y="4"/>
                      </a:cubicBezTo>
                      <a:cubicBezTo>
                        <a:pt x="0" y="4"/>
                        <a:pt x="0" y="4"/>
                        <a:pt x="0" y="4"/>
                      </a:cubicBezTo>
                      <a:cubicBezTo>
                        <a:pt x="2" y="4"/>
                        <a:pt x="4" y="2"/>
                        <a:pt x="2"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2" name="Freeform 12123">
                  <a:extLst>
                    <a:ext uri="{FF2B5EF4-FFF2-40B4-BE49-F238E27FC236}">
                      <a16:creationId xmlns:a16="http://schemas.microsoft.com/office/drawing/2014/main" id="{25E6F06F-7B46-C454-AE83-9C7E469CD4C3}"/>
                    </a:ext>
                  </a:extLst>
                </p:cNvPr>
                <p:cNvSpPr>
                  <a:spLocks/>
                </p:cNvSpPr>
                <p:nvPr/>
              </p:nvSpPr>
              <p:spPr bwMode="auto">
                <a:xfrm>
                  <a:off x="4232" y="1687"/>
                  <a:ext cx="2" cy="3"/>
                </a:xfrm>
                <a:custGeom>
                  <a:avLst/>
                  <a:gdLst>
                    <a:gd name="T0" fmla="*/ 1 w 3"/>
                    <a:gd name="T1" fmla="*/ 0 h 4"/>
                    <a:gd name="T2" fmla="*/ 1 w 3"/>
                    <a:gd name="T3" fmla="*/ 0 h 4"/>
                    <a:gd name="T4" fmla="*/ 1 w 3"/>
                    <a:gd name="T5" fmla="*/ 2 h 4"/>
                    <a:gd name="T6" fmla="*/ 1 w 3"/>
                    <a:gd name="T7" fmla="*/ 0 h 4"/>
                    <a:gd name="T8" fmla="*/ 1 w 3"/>
                    <a:gd name="T9" fmla="*/ 0 h 4"/>
                    <a:gd name="T10" fmla="*/ 1 w 3"/>
                    <a:gd name="T11" fmla="*/ 0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2" y="0"/>
                      </a:moveTo>
                      <a:cubicBezTo>
                        <a:pt x="2" y="0"/>
                        <a:pt x="1" y="0"/>
                        <a:pt x="1" y="0"/>
                      </a:cubicBezTo>
                      <a:cubicBezTo>
                        <a:pt x="0" y="1"/>
                        <a:pt x="0" y="3"/>
                        <a:pt x="1" y="4"/>
                      </a:cubicBezTo>
                      <a:cubicBezTo>
                        <a:pt x="1" y="3"/>
                        <a:pt x="1" y="0"/>
                        <a:pt x="2" y="0"/>
                      </a:cubicBezTo>
                      <a:cubicBezTo>
                        <a:pt x="3" y="0"/>
                        <a:pt x="3" y="0"/>
                        <a:pt x="3" y="0"/>
                      </a:cubicBezTo>
                      <a:cubicBezTo>
                        <a:pt x="3" y="0"/>
                        <a:pt x="3" y="0"/>
                        <a:pt x="3" y="0"/>
                      </a:cubicBezTo>
                      <a:cubicBezTo>
                        <a:pt x="3" y="0"/>
                        <a:pt x="3" y="0"/>
                        <a:pt x="2"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3" name="Freeform 12124">
                  <a:extLst>
                    <a:ext uri="{FF2B5EF4-FFF2-40B4-BE49-F238E27FC236}">
                      <a16:creationId xmlns:a16="http://schemas.microsoft.com/office/drawing/2014/main" id="{69BC129F-A68C-6723-564A-A43CD1F95304}"/>
                    </a:ext>
                  </a:extLst>
                </p:cNvPr>
                <p:cNvSpPr>
                  <a:spLocks noEditPoints="1"/>
                </p:cNvSpPr>
                <p:nvPr/>
              </p:nvSpPr>
              <p:spPr bwMode="auto">
                <a:xfrm>
                  <a:off x="4228" y="1680"/>
                  <a:ext cx="1" cy="5"/>
                </a:xfrm>
                <a:custGeom>
                  <a:avLst/>
                  <a:gdLst>
                    <a:gd name="T0" fmla="*/ 1 w 2"/>
                    <a:gd name="T1" fmla="*/ 0 h 6"/>
                    <a:gd name="T2" fmla="*/ 0 w 2"/>
                    <a:gd name="T3" fmla="*/ 3 h 6"/>
                    <a:gd name="T4" fmla="*/ 0 w 2"/>
                    <a:gd name="T5" fmla="*/ 3 h 6"/>
                    <a:gd name="T6" fmla="*/ 0 w 2"/>
                    <a:gd name="T7" fmla="*/ 3 h 6"/>
                    <a:gd name="T8" fmla="*/ 1 w 2"/>
                    <a:gd name="T9" fmla="*/ 3 h 6"/>
                    <a:gd name="T10" fmla="*/ 1 w 2"/>
                    <a:gd name="T11" fmla="*/ 0 h 6"/>
                    <a:gd name="T12" fmla="*/ 1 w 2"/>
                    <a:gd name="T13" fmla="*/ 0 h 6"/>
                    <a:gd name="T14" fmla="*/ 0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1" y="1"/>
                        <a:pt x="1" y="3"/>
                        <a:pt x="0" y="4"/>
                      </a:cubicBezTo>
                      <a:cubicBezTo>
                        <a:pt x="0" y="5"/>
                        <a:pt x="0" y="5"/>
                        <a:pt x="0" y="6"/>
                      </a:cubicBezTo>
                      <a:cubicBezTo>
                        <a:pt x="0" y="6"/>
                        <a:pt x="0" y="6"/>
                        <a:pt x="0" y="6"/>
                      </a:cubicBezTo>
                      <a:cubicBezTo>
                        <a:pt x="1" y="6"/>
                        <a:pt x="2" y="3"/>
                        <a:pt x="2" y="3"/>
                      </a:cubicBezTo>
                      <a:cubicBezTo>
                        <a:pt x="2" y="2"/>
                        <a:pt x="1" y="1"/>
                        <a:pt x="1" y="0"/>
                      </a:cubicBezTo>
                      <a:moveTo>
                        <a:pt x="1" y="0"/>
                      </a:moveTo>
                      <a:cubicBezTo>
                        <a:pt x="0" y="0"/>
                        <a:pt x="0" y="0"/>
                        <a:pt x="0" y="0"/>
                      </a:cubicBezTo>
                      <a:cubicBezTo>
                        <a:pt x="1" y="0"/>
                        <a:pt x="1" y="0"/>
                        <a:pt x="1" y="0"/>
                      </a:cubicBezTo>
                      <a:cubicBezTo>
                        <a:pt x="1" y="0"/>
                        <a:pt x="1" y="0"/>
                        <a:pt x="1" y="0"/>
                      </a:cubicBezTo>
                      <a:cubicBezTo>
                        <a:pt x="1" y="0"/>
                        <a:pt x="1" y="0"/>
                        <a:pt x="1"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4" name="Freeform 12125">
                  <a:extLst>
                    <a:ext uri="{FF2B5EF4-FFF2-40B4-BE49-F238E27FC236}">
                      <a16:creationId xmlns:a16="http://schemas.microsoft.com/office/drawing/2014/main" id="{62884B38-0B38-21A0-6350-645E0FDB37B0}"/>
                    </a:ext>
                  </a:extLst>
                </p:cNvPr>
                <p:cNvSpPr>
                  <a:spLocks noEditPoints="1"/>
                </p:cNvSpPr>
                <p:nvPr/>
              </p:nvSpPr>
              <p:spPr bwMode="auto">
                <a:xfrm>
                  <a:off x="4230" y="1677"/>
                  <a:ext cx="3" cy="2"/>
                </a:xfrm>
                <a:custGeom>
                  <a:avLst/>
                  <a:gdLst>
                    <a:gd name="T0" fmla="*/ 3 w 3"/>
                    <a:gd name="T1" fmla="*/ 1 h 3"/>
                    <a:gd name="T2" fmla="*/ 3 w 3"/>
                    <a:gd name="T3" fmla="*/ 1 h 3"/>
                    <a:gd name="T4" fmla="*/ 3 w 3"/>
                    <a:gd name="T5" fmla="*/ 1 h 3"/>
                    <a:gd name="T6" fmla="*/ 3 w 3"/>
                    <a:gd name="T7" fmla="*/ 1 h 3"/>
                    <a:gd name="T8" fmla="*/ 2 w 3"/>
                    <a:gd name="T9" fmla="*/ 0 h 3"/>
                    <a:gd name="T10" fmla="*/ 0 w 3"/>
                    <a:gd name="T11" fmla="*/ 1 h 3"/>
                    <a:gd name="T12" fmla="*/ 3 w 3"/>
                    <a:gd name="T13" fmla="*/ 1 h 3"/>
                    <a:gd name="T14" fmla="*/ 3 w 3"/>
                    <a:gd name="T15" fmla="*/ 1 h 3"/>
                    <a:gd name="T16" fmla="*/ 2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2" y="0"/>
                      </a:moveTo>
                      <a:cubicBezTo>
                        <a:pt x="1" y="0"/>
                        <a:pt x="0" y="2"/>
                        <a:pt x="0" y="3"/>
                      </a:cubicBezTo>
                      <a:cubicBezTo>
                        <a:pt x="1" y="2"/>
                        <a:pt x="2" y="1"/>
                        <a:pt x="3" y="1"/>
                      </a:cubicBezTo>
                      <a:cubicBezTo>
                        <a:pt x="3" y="1"/>
                        <a:pt x="3" y="1"/>
                        <a:pt x="3" y="1"/>
                      </a:cubicBezTo>
                      <a:cubicBezTo>
                        <a:pt x="3" y="0"/>
                        <a:pt x="3" y="0"/>
                        <a:pt x="2"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5" name="Freeform 12126">
                  <a:extLst>
                    <a:ext uri="{FF2B5EF4-FFF2-40B4-BE49-F238E27FC236}">
                      <a16:creationId xmlns:a16="http://schemas.microsoft.com/office/drawing/2014/main" id="{CC2C188D-5282-76B5-A0E8-4B1899B23BE4}"/>
                    </a:ext>
                  </a:extLst>
                </p:cNvPr>
                <p:cNvSpPr>
                  <a:spLocks noEditPoints="1"/>
                </p:cNvSpPr>
                <p:nvPr/>
              </p:nvSpPr>
              <p:spPr bwMode="auto">
                <a:xfrm>
                  <a:off x="4232" y="1694"/>
                  <a:ext cx="2" cy="3"/>
                </a:xfrm>
                <a:custGeom>
                  <a:avLst/>
                  <a:gdLst>
                    <a:gd name="T0" fmla="*/ 1 w 3"/>
                    <a:gd name="T1" fmla="*/ 0 h 4"/>
                    <a:gd name="T2" fmla="*/ 1 w 3"/>
                    <a:gd name="T3" fmla="*/ 0 h 4"/>
                    <a:gd name="T4" fmla="*/ 0 w 3"/>
                    <a:gd name="T5" fmla="*/ 2 h 4"/>
                    <a:gd name="T6" fmla="*/ 1 w 3"/>
                    <a:gd name="T7" fmla="*/ 2 h 4"/>
                    <a:gd name="T8" fmla="*/ 1 w 3"/>
                    <a:gd name="T9" fmla="*/ 2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2" y="0"/>
                      </a:moveTo>
                      <a:cubicBezTo>
                        <a:pt x="2" y="0"/>
                        <a:pt x="2" y="0"/>
                        <a:pt x="2" y="0"/>
                      </a:cubicBezTo>
                      <a:cubicBezTo>
                        <a:pt x="3" y="2"/>
                        <a:pt x="1" y="3"/>
                        <a:pt x="0" y="4"/>
                      </a:cubicBezTo>
                      <a:cubicBezTo>
                        <a:pt x="0" y="4"/>
                        <a:pt x="1" y="4"/>
                        <a:pt x="1" y="4"/>
                      </a:cubicBezTo>
                      <a:cubicBezTo>
                        <a:pt x="2" y="4"/>
                        <a:pt x="2" y="3"/>
                        <a:pt x="2" y="2"/>
                      </a:cubicBezTo>
                      <a:cubicBezTo>
                        <a:pt x="3" y="1"/>
                        <a:pt x="3" y="0"/>
                        <a:pt x="2" y="0"/>
                      </a:cubicBezTo>
                      <a:moveTo>
                        <a:pt x="2" y="0"/>
                      </a:moveTo>
                      <a:cubicBezTo>
                        <a:pt x="2" y="0"/>
                        <a:pt x="2" y="0"/>
                        <a:pt x="2" y="0"/>
                      </a:cubicBezTo>
                      <a:cubicBezTo>
                        <a:pt x="2" y="0"/>
                        <a:pt x="2" y="0"/>
                        <a:pt x="2" y="0"/>
                      </a:cubicBezTo>
                      <a:cubicBezTo>
                        <a:pt x="2" y="0"/>
                        <a:pt x="2" y="0"/>
                        <a:pt x="2"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6" name="Freeform 12127">
                  <a:extLst>
                    <a:ext uri="{FF2B5EF4-FFF2-40B4-BE49-F238E27FC236}">
                      <a16:creationId xmlns:a16="http://schemas.microsoft.com/office/drawing/2014/main" id="{89C56B67-C6B9-5A8A-9792-6D0BBC96277F}"/>
                    </a:ext>
                  </a:extLst>
                </p:cNvPr>
                <p:cNvSpPr>
                  <a:spLocks noEditPoints="1"/>
                </p:cNvSpPr>
                <p:nvPr/>
              </p:nvSpPr>
              <p:spPr bwMode="auto">
                <a:xfrm>
                  <a:off x="4227" y="1691"/>
                  <a:ext cx="1" cy="4"/>
                </a:xfrm>
                <a:custGeom>
                  <a:avLst/>
                  <a:gdLst>
                    <a:gd name="T0" fmla="*/ 1 w 2"/>
                    <a:gd name="T1" fmla="*/ 0 h 5"/>
                    <a:gd name="T2" fmla="*/ 1 w 2"/>
                    <a:gd name="T3" fmla="*/ 0 h 5"/>
                    <a:gd name="T4" fmla="*/ 1 w 2"/>
                    <a:gd name="T5" fmla="*/ 0 h 5"/>
                    <a:gd name="T6" fmla="*/ 1 w 2"/>
                    <a:gd name="T7" fmla="*/ 0 h 5"/>
                    <a:gd name="T8" fmla="*/ 1 w 2"/>
                    <a:gd name="T9" fmla="*/ 0 h 5"/>
                    <a:gd name="T10" fmla="*/ 1 w 2"/>
                    <a:gd name="T11" fmla="*/ 2 h 5"/>
                    <a:gd name="T12" fmla="*/ 0 w 2"/>
                    <a:gd name="T13" fmla="*/ 2 h 5"/>
                    <a:gd name="T14" fmla="*/ 1 w 2"/>
                    <a:gd name="T15" fmla="*/ 0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0"/>
                      </a:moveTo>
                      <a:cubicBezTo>
                        <a:pt x="2" y="0"/>
                        <a:pt x="2" y="0"/>
                        <a:pt x="2" y="0"/>
                      </a:cubicBezTo>
                      <a:cubicBezTo>
                        <a:pt x="2" y="0"/>
                        <a:pt x="2" y="0"/>
                        <a:pt x="2" y="0"/>
                      </a:cubicBezTo>
                      <a:cubicBezTo>
                        <a:pt x="2" y="0"/>
                        <a:pt x="2" y="0"/>
                        <a:pt x="2" y="0"/>
                      </a:cubicBezTo>
                      <a:moveTo>
                        <a:pt x="1" y="0"/>
                      </a:moveTo>
                      <a:cubicBezTo>
                        <a:pt x="0" y="0"/>
                        <a:pt x="0" y="4"/>
                        <a:pt x="1" y="5"/>
                      </a:cubicBezTo>
                      <a:cubicBezTo>
                        <a:pt x="1" y="4"/>
                        <a:pt x="0" y="3"/>
                        <a:pt x="0" y="2"/>
                      </a:cubicBezTo>
                      <a:cubicBezTo>
                        <a:pt x="1" y="1"/>
                        <a:pt x="1" y="1"/>
                        <a:pt x="2" y="0"/>
                      </a:cubicBezTo>
                      <a:cubicBezTo>
                        <a:pt x="1" y="0"/>
                        <a:pt x="1" y="0"/>
                        <a:pt x="1"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7" name="Freeform 12128">
                  <a:extLst>
                    <a:ext uri="{FF2B5EF4-FFF2-40B4-BE49-F238E27FC236}">
                      <a16:creationId xmlns:a16="http://schemas.microsoft.com/office/drawing/2014/main" id="{0EB3B47E-B0E9-E91C-11F4-9FF6E9AF9CB3}"/>
                    </a:ext>
                  </a:extLst>
                </p:cNvPr>
                <p:cNvSpPr>
                  <a:spLocks/>
                </p:cNvSpPr>
                <p:nvPr/>
              </p:nvSpPr>
              <p:spPr bwMode="auto">
                <a:xfrm>
                  <a:off x="4221" y="1684"/>
                  <a:ext cx="3" cy="4"/>
                </a:xfrm>
                <a:custGeom>
                  <a:avLst/>
                  <a:gdLst>
                    <a:gd name="T0" fmla="*/ 2 w 4"/>
                    <a:gd name="T1" fmla="*/ 0 h 5"/>
                    <a:gd name="T2" fmla="*/ 2 w 4"/>
                    <a:gd name="T3" fmla="*/ 1 h 5"/>
                    <a:gd name="T4" fmla="*/ 0 w 4"/>
                    <a:gd name="T5" fmla="*/ 2 h 5"/>
                    <a:gd name="T6" fmla="*/ 0 w 4"/>
                    <a:gd name="T7" fmla="*/ 2 h 5"/>
                    <a:gd name="T8" fmla="*/ 2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2" y="0"/>
                      </a:moveTo>
                      <a:cubicBezTo>
                        <a:pt x="2" y="1"/>
                        <a:pt x="2" y="1"/>
                        <a:pt x="2" y="1"/>
                      </a:cubicBezTo>
                      <a:cubicBezTo>
                        <a:pt x="1" y="2"/>
                        <a:pt x="1" y="4"/>
                        <a:pt x="0" y="5"/>
                      </a:cubicBezTo>
                      <a:cubicBezTo>
                        <a:pt x="0" y="5"/>
                        <a:pt x="0" y="5"/>
                        <a:pt x="0" y="5"/>
                      </a:cubicBezTo>
                      <a:cubicBezTo>
                        <a:pt x="2" y="5"/>
                        <a:pt x="4" y="2"/>
                        <a:pt x="2"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8" name="Freeform 12129">
                  <a:extLst>
                    <a:ext uri="{FF2B5EF4-FFF2-40B4-BE49-F238E27FC236}">
                      <a16:creationId xmlns:a16="http://schemas.microsoft.com/office/drawing/2014/main" id="{21C40729-8C82-7C45-F1F0-F0F07695CFB8}"/>
                    </a:ext>
                  </a:extLst>
                </p:cNvPr>
                <p:cNvSpPr>
                  <a:spLocks/>
                </p:cNvSpPr>
                <p:nvPr/>
              </p:nvSpPr>
              <p:spPr bwMode="auto">
                <a:xfrm>
                  <a:off x="4224" y="1679"/>
                  <a:ext cx="1" cy="3"/>
                </a:xfrm>
                <a:custGeom>
                  <a:avLst/>
                  <a:gdLst>
                    <a:gd name="T0" fmla="*/ 1 w 2"/>
                    <a:gd name="T1" fmla="*/ 0 h 3"/>
                    <a:gd name="T2" fmla="*/ 0 w 2"/>
                    <a:gd name="T3" fmla="*/ 3 h 3"/>
                    <a:gd name="T4" fmla="*/ 1 w 2"/>
                    <a:gd name="T5" fmla="*/ 0 h 3"/>
                    <a:gd name="T6" fmla="*/ 1 w 2"/>
                    <a:gd name="T7" fmla="*/ 0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0" y="0"/>
                        <a:pt x="0" y="2"/>
                        <a:pt x="0" y="3"/>
                      </a:cubicBezTo>
                      <a:cubicBezTo>
                        <a:pt x="1" y="2"/>
                        <a:pt x="0" y="0"/>
                        <a:pt x="2" y="0"/>
                      </a:cubicBezTo>
                      <a:cubicBezTo>
                        <a:pt x="2" y="0"/>
                        <a:pt x="2" y="0"/>
                        <a:pt x="2" y="0"/>
                      </a:cubicBezTo>
                      <a:cubicBezTo>
                        <a:pt x="2" y="0"/>
                        <a:pt x="2" y="0"/>
                        <a:pt x="1"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49" name="Freeform 12130">
                  <a:extLst>
                    <a:ext uri="{FF2B5EF4-FFF2-40B4-BE49-F238E27FC236}">
                      <a16:creationId xmlns:a16="http://schemas.microsoft.com/office/drawing/2014/main" id="{9BA3356D-67D1-5DA4-711A-487CC262DFE8}"/>
                    </a:ext>
                  </a:extLst>
                </p:cNvPr>
                <p:cNvSpPr>
                  <a:spLocks/>
                </p:cNvSpPr>
                <p:nvPr/>
              </p:nvSpPr>
              <p:spPr bwMode="auto">
                <a:xfrm>
                  <a:off x="4225" y="1696"/>
                  <a:ext cx="3" cy="3"/>
                </a:xfrm>
                <a:custGeom>
                  <a:avLst/>
                  <a:gdLst>
                    <a:gd name="T0" fmla="*/ 3 w 3"/>
                    <a:gd name="T1" fmla="*/ 0 h 3"/>
                    <a:gd name="T2" fmla="*/ 3 w 3"/>
                    <a:gd name="T3" fmla="*/ 0 h 3"/>
                    <a:gd name="T4" fmla="*/ 1 w 3"/>
                    <a:gd name="T5" fmla="*/ 2 h 3"/>
                    <a:gd name="T6" fmla="*/ 0 w 3"/>
                    <a:gd name="T7" fmla="*/ 2 h 3"/>
                    <a:gd name="T8" fmla="*/ 1 w 3"/>
                    <a:gd name="T9" fmla="*/ 3 h 3"/>
                    <a:gd name="T10" fmla="*/ 3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3" y="0"/>
                      </a:moveTo>
                      <a:cubicBezTo>
                        <a:pt x="3" y="0"/>
                        <a:pt x="3" y="0"/>
                        <a:pt x="3" y="0"/>
                      </a:cubicBezTo>
                      <a:cubicBezTo>
                        <a:pt x="3" y="2"/>
                        <a:pt x="2" y="2"/>
                        <a:pt x="1" y="2"/>
                      </a:cubicBezTo>
                      <a:cubicBezTo>
                        <a:pt x="1" y="2"/>
                        <a:pt x="0" y="2"/>
                        <a:pt x="0" y="2"/>
                      </a:cubicBezTo>
                      <a:cubicBezTo>
                        <a:pt x="0" y="2"/>
                        <a:pt x="1" y="3"/>
                        <a:pt x="1" y="3"/>
                      </a:cubicBezTo>
                      <a:cubicBezTo>
                        <a:pt x="2" y="3"/>
                        <a:pt x="3" y="1"/>
                        <a:pt x="3"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0" name="Freeform 12131">
                  <a:extLst>
                    <a:ext uri="{FF2B5EF4-FFF2-40B4-BE49-F238E27FC236}">
                      <a16:creationId xmlns:a16="http://schemas.microsoft.com/office/drawing/2014/main" id="{76E4585F-39EE-FCDA-F9CD-14FFCB05051C}"/>
                    </a:ext>
                  </a:extLst>
                </p:cNvPr>
                <p:cNvSpPr>
                  <a:spLocks noEditPoints="1"/>
                </p:cNvSpPr>
                <p:nvPr/>
              </p:nvSpPr>
              <p:spPr bwMode="auto">
                <a:xfrm>
                  <a:off x="4221" y="1692"/>
                  <a:ext cx="2" cy="5"/>
                </a:xfrm>
                <a:custGeom>
                  <a:avLst/>
                  <a:gdLst>
                    <a:gd name="T0" fmla="*/ 1 w 2"/>
                    <a:gd name="T1" fmla="*/ 3 h 6"/>
                    <a:gd name="T2" fmla="*/ 2 w 2"/>
                    <a:gd name="T3" fmla="*/ 3 h 6"/>
                    <a:gd name="T4" fmla="*/ 1 w 2"/>
                    <a:gd name="T5" fmla="*/ 3 h 6"/>
                    <a:gd name="T6" fmla="*/ 2 w 2"/>
                    <a:gd name="T7" fmla="*/ 0 h 6"/>
                    <a:gd name="T8" fmla="*/ 2 w 2"/>
                    <a:gd name="T9" fmla="*/ 0 h 6"/>
                    <a:gd name="T10" fmla="*/ 0 w 2"/>
                    <a:gd name="T11" fmla="*/ 3 h 6"/>
                    <a:gd name="T12" fmla="*/ 1 w 2"/>
                    <a:gd name="T13" fmla="*/ 3 h 6"/>
                    <a:gd name="T14" fmla="*/ 2 w 2"/>
                    <a:gd name="T15" fmla="*/ 0 h 6"/>
                    <a:gd name="T16" fmla="*/ 2 w 2"/>
                    <a:gd name="T17" fmla="*/ 0 h 6"/>
                    <a:gd name="T18" fmla="*/ 2 w 2"/>
                    <a:gd name="T19" fmla="*/ 0 h 6"/>
                    <a:gd name="T20" fmla="*/ 2 w 2"/>
                    <a:gd name="T21" fmla="*/ 0 h 6"/>
                    <a:gd name="T22" fmla="*/ 2 w 2"/>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6">
                      <a:moveTo>
                        <a:pt x="1" y="5"/>
                      </a:moveTo>
                      <a:cubicBezTo>
                        <a:pt x="1" y="5"/>
                        <a:pt x="1" y="5"/>
                        <a:pt x="2" y="6"/>
                      </a:cubicBezTo>
                      <a:cubicBezTo>
                        <a:pt x="2" y="5"/>
                        <a:pt x="1" y="5"/>
                        <a:pt x="1" y="5"/>
                      </a:cubicBezTo>
                      <a:moveTo>
                        <a:pt x="2" y="0"/>
                      </a:moveTo>
                      <a:cubicBezTo>
                        <a:pt x="2" y="0"/>
                        <a:pt x="2" y="0"/>
                        <a:pt x="2" y="0"/>
                      </a:cubicBezTo>
                      <a:cubicBezTo>
                        <a:pt x="1" y="2"/>
                        <a:pt x="0" y="2"/>
                        <a:pt x="0" y="4"/>
                      </a:cubicBezTo>
                      <a:cubicBezTo>
                        <a:pt x="0" y="4"/>
                        <a:pt x="1" y="5"/>
                        <a:pt x="1" y="5"/>
                      </a:cubicBezTo>
                      <a:cubicBezTo>
                        <a:pt x="0" y="4"/>
                        <a:pt x="1" y="1"/>
                        <a:pt x="2" y="0"/>
                      </a:cubicBezTo>
                      <a:moveTo>
                        <a:pt x="2" y="0"/>
                      </a:moveTo>
                      <a:cubicBezTo>
                        <a:pt x="2" y="0"/>
                        <a:pt x="2" y="0"/>
                        <a:pt x="2" y="0"/>
                      </a:cubicBezTo>
                      <a:cubicBezTo>
                        <a:pt x="2" y="0"/>
                        <a:pt x="2" y="0"/>
                        <a:pt x="2" y="0"/>
                      </a:cubicBezTo>
                      <a:cubicBezTo>
                        <a:pt x="2" y="0"/>
                        <a:pt x="2" y="0"/>
                        <a:pt x="2"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1" name="Freeform 12132">
                  <a:extLst>
                    <a:ext uri="{FF2B5EF4-FFF2-40B4-BE49-F238E27FC236}">
                      <a16:creationId xmlns:a16="http://schemas.microsoft.com/office/drawing/2014/main" id="{8C07B1A0-266A-F3D3-D6F8-7106DD8041AF}"/>
                    </a:ext>
                  </a:extLst>
                </p:cNvPr>
                <p:cNvSpPr>
                  <a:spLocks noEditPoints="1"/>
                </p:cNvSpPr>
                <p:nvPr/>
              </p:nvSpPr>
              <p:spPr bwMode="auto">
                <a:xfrm>
                  <a:off x="4219" y="1691"/>
                  <a:ext cx="1" cy="3"/>
                </a:xfrm>
                <a:custGeom>
                  <a:avLst/>
                  <a:gdLst>
                    <a:gd name="T0" fmla="*/ 0 w 1"/>
                    <a:gd name="T1" fmla="*/ 1 h 4"/>
                    <a:gd name="T2" fmla="*/ 1 w 1"/>
                    <a:gd name="T3" fmla="*/ 2 h 4"/>
                    <a:gd name="T4" fmla="*/ 0 w 1"/>
                    <a:gd name="T5" fmla="*/ 1 h 4"/>
                    <a:gd name="T6" fmla="*/ 0 w 1"/>
                    <a:gd name="T7" fmla="*/ 0 h 4"/>
                    <a:gd name="T8" fmla="*/ 0 w 1"/>
                    <a:gd name="T9" fmla="*/ 1 h 4"/>
                    <a:gd name="T10" fmla="*/ 0 w 1"/>
                    <a:gd name="T11" fmla="*/ 0 h 4"/>
                    <a:gd name="T12" fmla="*/ 1 w 1"/>
                    <a:gd name="T13" fmla="*/ 0 h 4"/>
                    <a:gd name="T14" fmla="*/ 0 w 1"/>
                    <a:gd name="T15" fmla="*/ 0 h 4"/>
                    <a:gd name="T16" fmla="*/ 1 w 1"/>
                    <a:gd name="T17" fmla="*/ 0 h 4"/>
                    <a:gd name="T18" fmla="*/ 1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1"/>
                      </a:moveTo>
                      <a:cubicBezTo>
                        <a:pt x="0" y="2"/>
                        <a:pt x="0" y="4"/>
                        <a:pt x="1" y="4"/>
                      </a:cubicBezTo>
                      <a:cubicBezTo>
                        <a:pt x="1" y="4"/>
                        <a:pt x="0" y="2"/>
                        <a:pt x="0" y="1"/>
                      </a:cubicBezTo>
                      <a:moveTo>
                        <a:pt x="0" y="0"/>
                      </a:moveTo>
                      <a:cubicBezTo>
                        <a:pt x="0" y="0"/>
                        <a:pt x="0" y="0"/>
                        <a:pt x="0" y="1"/>
                      </a:cubicBezTo>
                      <a:cubicBezTo>
                        <a:pt x="0" y="0"/>
                        <a:pt x="0" y="0"/>
                        <a:pt x="0" y="0"/>
                      </a:cubicBezTo>
                      <a:moveTo>
                        <a:pt x="1" y="0"/>
                      </a:moveTo>
                      <a:cubicBezTo>
                        <a:pt x="1" y="0"/>
                        <a:pt x="1" y="0"/>
                        <a:pt x="0" y="0"/>
                      </a:cubicBezTo>
                      <a:cubicBezTo>
                        <a:pt x="1" y="0"/>
                        <a:pt x="1" y="0"/>
                        <a:pt x="1" y="0"/>
                      </a:cubicBezTo>
                      <a:cubicBezTo>
                        <a:pt x="1" y="0"/>
                        <a:pt x="1" y="0"/>
                        <a:pt x="1" y="0"/>
                      </a:cubicBezTo>
                    </a:path>
                  </a:pathLst>
                </a:custGeom>
                <a:solidFill>
                  <a:srgbClr val="C5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2" name="Freeform 12133">
                  <a:extLst>
                    <a:ext uri="{FF2B5EF4-FFF2-40B4-BE49-F238E27FC236}">
                      <a16:creationId xmlns:a16="http://schemas.microsoft.com/office/drawing/2014/main" id="{BE531149-17F2-23B0-60F8-0A0E649CDACB}"/>
                    </a:ext>
                  </a:extLst>
                </p:cNvPr>
                <p:cNvSpPr>
                  <a:spLocks noEditPoints="1"/>
                </p:cNvSpPr>
                <p:nvPr/>
              </p:nvSpPr>
              <p:spPr bwMode="auto">
                <a:xfrm>
                  <a:off x="4548" y="1734"/>
                  <a:ext cx="19" cy="24"/>
                </a:xfrm>
                <a:custGeom>
                  <a:avLst/>
                  <a:gdLst>
                    <a:gd name="T0" fmla="*/ 7 w 23"/>
                    <a:gd name="T1" fmla="*/ 8 h 30"/>
                    <a:gd name="T2" fmla="*/ 7 w 23"/>
                    <a:gd name="T3" fmla="*/ 8 h 30"/>
                    <a:gd name="T4" fmla="*/ 7 w 23"/>
                    <a:gd name="T5" fmla="*/ 8 h 30"/>
                    <a:gd name="T6" fmla="*/ 7 w 23"/>
                    <a:gd name="T7" fmla="*/ 8 h 30"/>
                    <a:gd name="T8" fmla="*/ 7 w 23"/>
                    <a:gd name="T9" fmla="*/ 9 h 30"/>
                    <a:gd name="T10" fmla="*/ 6 w 23"/>
                    <a:gd name="T11" fmla="*/ 9 h 30"/>
                    <a:gd name="T12" fmla="*/ 6 w 23"/>
                    <a:gd name="T13" fmla="*/ 9 h 30"/>
                    <a:gd name="T14" fmla="*/ 7 w 23"/>
                    <a:gd name="T15" fmla="*/ 8 h 30"/>
                    <a:gd name="T16" fmla="*/ 7 w 23"/>
                    <a:gd name="T17" fmla="*/ 8 h 30"/>
                    <a:gd name="T18" fmla="*/ 10 w 23"/>
                    <a:gd name="T19" fmla="*/ 0 h 30"/>
                    <a:gd name="T20" fmla="*/ 9 w 23"/>
                    <a:gd name="T21" fmla="*/ 2 h 30"/>
                    <a:gd name="T22" fmla="*/ 10 w 23"/>
                    <a:gd name="T23" fmla="*/ 2 h 30"/>
                    <a:gd name="T24" fmla="*/ 10 w 23"/>
                    <a:gd name="T25" fmla="*/ 2 h 30"/>
                    <a:gd name="T26" fmla="*/ 10 w 23"/>
                    <a:gd name="T27" fmla="*/ 3 h 30"/>
                    <a:gd name="T28" fmla="*/ 9 w 23"/>
                    <a:gd name="T29" fmla="*/ 4 h 30"/>
                    <a:gd name="T30" fmla="*/ 8 w 23"/>
                    <a:gd name="T31" fmla="*/ 3 h 30"/>
                    <a:gd name="T32" fmla="*/ 8 w 23"/>
                    <a:gd name="T33" fmla="*/ 3 h 30"/>
                    <a:gd name="T34" fmla="*/ 0 w 23"/>
                    <a:gd name="T35" fmla="*/ 11 h 30"/>
                    <a:gd name="T36" fmla="*/ 1 w 23"/>
                    <a:gd name="T37" fmla="*/ 11 h 30"/>
                    <a:gd name="T38" fmla="*/ 2 w 23"/>
                    <a:gd name="T39" fmla="*/ 12 h 30"/>
                    <a:gd name="T40" fmla="*/ 2 w 23"/>
                    <a:gd name="T41" fmla="*/ 11 h 30"/>
                    <a:gd name="T42" fmla="*/ 2 w 23"/>
                    <a:gd name="T43" fmla="*/ 11 h 30"/>
                    <a:gd name="T44" fmla="*/ 2 w 23"/>
                    <a:gd name="T45" fmla="*/ 11 h 30"/>
                    <a:gd name="T46" fmla="*/ 4 w 23"/>
                    <a:gd name="T47" fmla="*/ 12 h 30"/>
                    <a:gd name="T48" fmla="*/ 4 w 23"/>
                    <a:gd name="T49" fmla="*/ 11 h 30"/>
                    <a:gd name="T50" fmla="*/ 5 w 23"/>
                    <a:gd name="T51" fmla="*/ 11 h 30"/>
                    <a:gd name="T52" fmla="*/ 5 w 23"/>
                    <a:gd name="T53" fmla="*/ 11 h 30"/>
                    <a:gd name="T54" fmla="*/ 5 w 23"/>
                    <a:gd name="T55" fmla="*/ 11 h 30"/>
                    <a:gd name="T56" fmla="*/ 6 w 23"/>
                    <a:gd name="T57" fmla="*/ 11 h 30"/>
                    <a:gd name="T58" fmla="*/ 7 w 23"/>
                    <a:gd name="T59" fmla="*/ 10 h 30"/>
                    <a:gd name="T60" fmla="*/ 8 w 23"/>
                    <a:gd name="T61" fmla="*/ 9 h 30"/>
                    <a:gd name="T62" fmla="*/ 10 w 23"/>
                    <a:gd name="T63" fmla="*/ 7 h 30"/>
                    <a:gd name="T64" fmla="*/ 10 w 23"/>
                    <a:gd name="T65" fmla="*/ 5 h 30"/>
                    <a:gd name="T66" fmla="*/ 10 w 23"/>
                    <a:gd name="T67" fmla="*/ 2 h 30"/>
                    <a:gd name="T68" fmla="*/ 10 w 23"/>
                    <a:gd name="T69" fmla="*/ 1 h 30"/>
                    <a:gd name="T70" fmla="*/ 10 w 23"/>
                    <a:gd name="T71" fmla="*/ 0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 h="30">
                      <a:moveTo>
                        <a:pt x="14" y="19"/>
                      </a:moveTo>
                      <a:cubicBezTo>
                        <a:pt x="14" y="19"/>
                        <a:pt x="14" y="19"/>
                        <a:pt x="14" y="19"/>
                      </a:cubicBezTo>
                      <a:cubicBezTo>
                        <a:pt x="14" y="19"/>
                        <a:pt x="14" y="19"/>
                        <a:pt x="14" y="19"/>
                      </a:cubicBezTo>
                      <a:cubicBezTo>
                        <a:pt x="14" y="19"/>
                        <a:pt x="14" y="19"/>
                        <a:pt x="14" y="19"/>
                      </a:cubicBezTo>
                      <a:cubicBezTo>
                        <a:pt x="15" y="19"/>
                        <a:pt x="15" y="20"/>
                        <a:pt x="14" y="21"/>
                      </a:cubicBezTo>
                      <a:cubicBezTo>
                        <a:pt x="14" y="22"/>
                        <a:pt x="13" y="23"/>
                        <a:pt x="13" y="23"/>
                      </a:cubicBezTo>
                      <a:cubicBezTo>
                        <a:pt x="12" y="23"/>
                        <a:pt x="12" y="23"/>
                        <a:pt x="12" y="22"/>
                      </a:cubicBezTo>
                      <a:cubicBezTo>
                        <a:pt x="13" y="22"/>
                        <a:pt x="15" y="20"/>
                        <a:pt x="14" y="19"/>
                      </a:cubicBezTo>
                      <a:cubicBezTo>
                        <a:pt x="14" y="19"/>
                        <a:pt x="14" y="19"/>
                        <a:pt x="14" y="19"/>
                      </a:cubicBezTo>
                      <a:moveTo>
                        <a:pt x="21" y="0"/>
                      </a:moveTo>
                      <a:cubicBezTo>
                        <a:pt x="20" y="2"/>
                        <a:pt x="20" y="4"/>
                        <a:pt x="19" y="6"/>
                      </a:cubicBezTo>
                      <a:cubicBezTo>
                        <a:pt x="19" y="6"/>
                        <a:pt x="19" y="5"/>
                        <a:pt x="20" y="5"/>
                      </a:cubicBezTo>
                      <a:cubicBezTo>
                        <a:pt x="20" y="5"/>
                        <a:pt x="20" y="5"/>
                        <a:pt x="20" y="5"/>
                      </a:cubicBezTo>
                      <a:cubicBezTo>
                        <a:pt x="18" y="6"/>
                        <a:pt x="19" y="8"/>
                        <a:pt x="20" y="8"/>
                      </a:cubicBezTo>
                      <a:cubicBezTo>
                        <a:pt x="19" y="9"/>
                        <a:pt x="19" y="9"/>
                        <a:pt x="19" y="9"/>
                      </a:cubicBezTo>
                      <a:cubicBezTo>
                        <a:pt x="19" y="9"/>
                        <a:pt x="18" y="8"/>
                        <a:pt x="18" y="8"/>
                      </a:cubicBezTo>
                      <a:cubicBezTo>
                        <a:pt x="18" y="8"/>
                        <a:pt x="18" y="8"/>
                        <a:pt x="18" y="8"/>
                      </a:cubicBezTo>
                      <a:cubicBezTo>
                        <a:pt x="15" y="15"/>
                        <a:pt x="8" y="24"/>
                        <a:pt x="0" y="28"/>
                      </a:cubicBezTo>
                      <a:cubicBezTo>
                        <a:pt x="0" y="28"/>
                        <a:pt x="1" y="29"/>
                        <a:pt x="1" y="29"/>
                      </a:cubicBezTo>
                      <a:cubicBezTo>
                        <a:pt x="2" y="29"/>
                        <a:pt x="2" y="30"/>
                        <a:pt x="3" y="30"/>
                      </a:cubicBezTo>
                      <a:cubicBezTo>
                        <a:pt x="3" y="30"/>
                        <a:pt x="4" y="30"/>
                        <a:pt x="4" y="29"/>
                      </a:cubicBezTo>
                      <a:cubicBezTo>
                        <a:pt x="5" y="29"/>
                        <a:pt x="5" y="29"/>
                        <a:pt x="5" y="29"/>
                      </a:cubicBezTo>
                      <a:cubicBezTo>
                        <a:pt x="5" y="29"/>
                        <a:pt x="6" y="29"/>
                        <a:pt x="6" y="29"/>
                      </a:cubicBezTo>
                      <a:cubicBezTo>
                        <a:pt x="7" y="29"/>
                        <a:pt x="7" y="30"/>
                        <a:pt x="8" y="30"/>
                      </a:cubicBezTo>
                      <a:cubicBezTo>
                        <a:pt x="8" y="30"/>
                        <a:pt x="8" y="29"/>
                        <a:pt x="9" y="28"/>
                      </a:cubicBezTo>
                      <a:cubicBezTo>
                        <a:pt x="9" y="28"/>
                        <a:pt x="9" y="28"/>
                        <a:pt x="10" y="28"/>
                      </a:cubicBezTo>
                      <a:cubicBezTo>
                        <a:pt x="10" y="28"/>
                        <a:pt x="10" y="28"/>
                        <a:pt x="10" y="28"/>
                      </a:cubicBezTo>
                      <a:cubicBezTo>
                        <a:pt x="10" y="28"/>
                        <a:pt x="10" y="28"/>
                        <a:pt x="11" y="28"/>
                      </a:cubicBezTo>
                      <a:cubicBezTo>
                        <a:pt x="11" y="28"/>
                        <a:pt x="12" y="28"/>
                        <a:pt x="12" y="27"/>
                      </a:cubicBezTo>
                      <a:cubicBezTo>
                        <a:pt x="12" y="26"/>
                        <a:pt x="15" y="27"/>
                        <a:pt x="15" y="25"/>
                      </a:cubicBezTo>
                      <a:cubicBezTo>
                        <a:pt x="15" y="23"/>
                        <a:pt x="18" y="24"/>
                        <a:pt x="18" y="21"/>
                      </a:cubicBezTo>
                      <a:cubicBezTo>
                        <a:pt x="18" y="19"/>
                        <a:pt x="21" y="19"/>
                        <a:pt x="20" y="17"/>
                      </a:cubicBezTo>
                      <a:cubicBezTo>
                        <a:pt x="20" y="15"/>
                        <a:pt x="23" y="14"/>
                        <a:pt x="22" y="12"/>
                      </a:cubicBezTo>
                      <a:cubicBezTo>
                        <a:pt x="21" y="10"/>
                        <a:pt x="23" y="8"/>
                        <a:pt x="22" y="6"/>
                      </a:cubicBezTo>
                      <a:cubicBezTo>
                        <a:pt x="22" y="5"/>
                        <a:pt x="23" y="2"/>
                        <a:pt x="22" y="1"/>
                      </a:cubicBezTo>
                      <a:cubicBezTo>
                        <a:pt x="21" y="1"/>
                        <a:pt x="21" y="0"/>
                        <a:pt x="21" y="0"/>
                      </a:cubicBezTo>
                    </a:path>
                  </a:pathLst>
                </a:custGeom>
                <a:solidFill>
                  <a:srgbClr val="E5D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3" name="Freeform 12134">
                  <a:extLst>
                    <a:ext uri="{FF2B5EF4-FFF2-40B4-BE49-F238E27FC236}">
                      <a16:creationId xmlns:a16="http://schemas.microsoft.com/office/drawing/2014/main" id="{F06CFB13-6EC0-4694-CFA0-B99EC3A48AE1}"/>
                    </a:ext>
                  </a:extLst>
                </p:cNvPr>
                <p:cNvSpPr>
                  <a:spLocks noEditPoints="1"/>
                </p:cNvSpPr>
                <p:nvPr/>
              </p:nvSpPr>
              <p:spPr bwMode="auto">
                <a:xfrm>
                  <a:off x="4542" y="1729"/>
                  <a:ext cx="24" cy="28"/>
                </a:xfrm>
                <a:custGeom>
                  <a:avLst/>
                  <a:gdLst>
                    <a:gd name="T0" fmla="*/ 8 w 28"/>
                    <a:gd name="T1" fmla="*/ 13 h 34"/>
                    <a:gd name="T2" fmla="*/ 7 w 28"/>
                    <a:gd name="T3" fmla="*/ 14 h 34"/>
                    <a:gd name="T4" fmla="*/ 7 w 28"/>
                    <a:gd name="T5" fmla="*/ 14 h 34"/>
                    <a:gd name="T6" fmla="*/ 4 w 28"/>
                    <a:gd name="T7" fmla="*/ 11 h 34"/>
                    <a:gd name="T8" fmla="*/ 3 w 28"/>
                    <a:gd name="T9" fmla="*/ 11 h 34"/>
                    <a:gd name="T10" fmla="*/ 3 w 28"/>
                    <a:gd name="T11" fmla="*/ 13 h 34"/>
                    <a:gd name="T12" fmla="*/ 3 w 28"/>
                    <a:gd name="T13" fmla="*/ 12 h 34"/>
                    <a:gd name="T14" fmla="*/ 3 w 28"/>
                    <a:gd name="T15" fmla="*/ 11 h 34"/>
                    <a:gd name="T16" fmla="*/ 8 w 28"/>
                    <a:gd name="T17" fmla="*/ 10 h 34"/>
                    <a:gd name="T18" fmla="*/ 8 w 28"/>
                    <a:gd name="T19" fmla="*/ 10 h 34"/>
                    <a:gd name="T20" fmla="*/ 8 w 28"/>
                    <a:gd name="T21" fmla="*/ 10 h 34"/>
                    <a:gd name="T22" fmla="*/ 7 w 28"/>
                    <a:gd name="T23" fmla="*/ 12 h 34"/>
                    <a:gd name="T24" fmla="*/ 3 w 28"/>
                    <a:gd name="T25" fmla="*/ 9 h 34"/>
                    <a:gd name="T26" fmla="*/ 3 w 28"/>
                    <a:gd name="T27" fmla="*/ 10 h 34"/>
                    <a:gd name="T28" fmla="*/ 3 w 28"/>
                    <a:gd name="T29" fmla="*/ 12 h 34"/>
                    <a:gd name="T30" fmla="*/ 3 w 28"/>
                    <a:gd name="T31" fmla="*/ 10 h 34"/>
                    <a:gd name="T32" fmla="*/ 11 w 28"/>
                    <a:gd name="T33" fmla="*/ 7 h 34"/>
                    <a:gd name="T34" fmla="*/ 12 w 28"/>
                    <a:gd name="T35" fmla="*/ 7 h 34"/>
                    <a:gd name="T36" fmla="*/ 11 w 28"/>
                    <a:gd name="T37" fmla="*/ 7 h 34"/>
                    <a:gd name="T38" fmla="*/ 3 w 28"/>
                    <a:gd name="T39" fmla="*/ 8 h 34"/>
                    <a:gd name="T40" fmla="*/ 4 w 28"/>
                    <a:gd name="T41" fmla="*/ 7 h 34"/>
                    <a:gd name="T42" fmla="*/ 3 w 28"/>
                    <a:gd name="T43" fmla="*/ 8 h 34"/>
                    <a:gd name="T44" fmla="*/ 8 w 28"/>
                    <a:gd name="T45" fmla="*/ 4 h 34"/>
                    <a:gd name="T46" fmla="*/ 8 w 28"/>
                    <a:gd name="T47" fmla="*/ 5 h 34"/>
                    <a:gd name="T48" fmla="*/ 7 w 28"/>
                    <a:gd name="T49" fmla="*/ 7 h 34"/>
                    <a:gd name="T50" fmla="*/ 8 w 28"/>
                    <a:gd name="T51" fmla="*/ 4 h 34"/>
                    <a:gd name="T52" fmla="*/ 8 w 28"/>
                    <a:gd name="T53" fmla="*/ 4 h 34"/>
                    <a:gd name="T54" fmla="*/ 6 w 28"/>
                    <a:gd name="T55" fmla="*/ 3 h 34"/>
                    <a:gd name="T56" fmla="*/ 6 w 28"/>
                    <a:gd name="T57" fmla="*/ 3 h 34"/>
                    <a:gd name="T58" fmla="*/ 11 w 28"/>
                    <a:gd name="T59" fmla="*/ 5 h 34"/>
                    <a:gd name="T60" fmla="*/ 13 w 28"/>
                    <a:gd name="T61" fmla="*/ 3 h 34"/>
                    <a:gd name="T62" fmla="*/ 11 w 28"/>
                    <a:gd name="T63" fmla="*/ 5 h 34"/>
                    <a:gd name="T64" fmla="*/ 10 w 28"/>
                    <a:gd name="T65" fmla="*/ 2 h 34"/>
                    <a:gd name="T66" fmla="*/ 11 w 28"/>
                    <a:gd name="T67" fmla="*/ 2 h 34"/>
                    <a:gd name="T68" fmla="*/ 11 w 28"/>
                    <a:gd name="T69" fmla="*/ 2 h 34"/>
                    <a:gd name="T70" fmla="*/ 9 w 28"/>
                    <a:gd name="T71" fmla="*/ 3 h 34"/>
                    <a:gd name="T72" fmla="*/ 10 w 28"/>
                    <a:gd name="T73" fmla="*/ 0 h 34"/>
                    <a:gd name="T74" fmla="*/ 9 w 28"/>
                    <a:gd name="T75" fmla="*/ 1 h 34"/>
                    <a:gd name="T76" fmla="*/ 8 w 28"/>
                    <a:gd name="T77" fmla="*/ 1 h 34"/>
                    <a:gd name="T78" fmla="*/ 3 w 28"/>
                    <a:gd name="T79" fmla="*/ 4 h 34"/>
                    <a:gd name="T80" fmla="*/ 1 w 28"/>
                    <a:gd name="T81" fmla="*/ 11 h 34"/>
                    <a:gd name="T82" fmla="*/ 3 w 28"/>
                    <a:gd name="T83" fmla="*/ 16 h 34"/>
                    <a:gd name="T84" fmla="*/ 3 w 28"/>
                    <a:gd name="T85" fmla="*/ 16 h 34"/>
                    <a:gd name="T86" fmla="*/ 3 w 28"/>
                    <a:gd name="T87" fmla="*/ 16 h 34"/>
                    <a:gd name="T88" fmla="*/ 3 w 28"/>
                    <a:gd name="T89" fmla="*/ 16 h 34"/>
                    <a:gd name="T90" fmla="*/ 3 w 28"/>
                    <a:gd name="T91" fmla="*/ 16 h 34"/>
                    <a:gd name="T92" fmla="*/ 3 w 28"/>
                    <a:gd name="T93" fmla="*/ 16 h 34"/>
                    <a:gd name="T94" fmla="*/ 13 w 28"/>
                    <a:gd name="T95" fmla="*/ 7 h 34"/>
                    <a:gd name="T96" fmla="*/ 15 w 28"/>
                    <a:gd name="T97" fmla="*/ 2 h 34"/>
                    <a:gd name="T98" fmla="*/ 15 w 28"/>
                    <a:gd name="T99" fmla="*/ 2 h 34"/>
                    <a:gd name="T100" fmla="*/ 13 w 28"/>
                    <a:gd name="T101" fmla="*/ 1 h 34"/>
                    <a:gd name="T102" fmla="*/ 11 w 28"/>
                    <a:gd name="T103" fmla="*/ 1 h 3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 h="34">
                      <a:moveTo>
                        <a:pt x="12" y="30"/>
                      </a:moveTo>
                      <a:cubicBezTo>
                        <a:pt x="13" y="30"/>
                        <a:pt x="14" y="30"/>
                        <a:pt x="14" y="28"/>
                      </a:cubicBezTo>
                      <a:cubicBezTo>
                        <a:pt x="14" y="28"/>
                        <a:pt x="14" y="28"/>
                        <a:pt x="14" y="28"/>
                      </a:cubicBezTo>
                      <a:cubicBezTo>
                        <a:pt x="14" y="29"/>
                        <a:pt x="13" y="31"/>
                        <a:pt x="12" y="31"/>
                      </a:cubicBezTo>
                      <a:cubicBezTo>
                        <a:pt x="11" y="31"/>
                        <a:pt x="11" y="30"/>
                        <a:pt x="11" y="30"/>
                      </a:cubicBezTo>
                      <a:cubicBezTo>
                        <a:pt x="11" y="30"/>
                        <a:pt x="12" y="30"/>
                        <a:pt x="12" y="30"/>
                      </a:cubicBezTo>
                      <a:moveTo>
                        <a:pt x="7" y="23"/>
                      </a:moveTo>
                      <a:cubicBezTo>
                        <a:pt x="7" y="23"/>
                        <a:pt x="7" y="23"/>
                        <a:pt x="8" y="23"/>
                      </a:cubicBezTo>
                      <a:cubicBezTo>
                        <a:pt x="8" y="23"/>
                        <a:pt x="8" y="23"/>
                        <a:pt x="8" y="23"/>
                      </a:cubicBezTo>
                      <a:cubicBezTo>
                        <a:pt x="7" y="23"/>
                        <a:pt x="7" y="23"/>
                        <a:pt x="7" y="23"/>
                      </a:cubicBezTo>
                      <a:cubicBezTo>
                        <a:pt x="7" y="24"/>
                        <a:pt x="6" y="27"/>
                        <a:pt x="7" y="28"/>
                      </a:cubicBezTo>
                      <a:cubicBezTo>
                        <a:pt x="7" y="28"/>
                        <a:pt x="7" y="28"/>
                        <a:pt x="7" y="28"/>
                      </a:cubicBezTo>
                      <a:cubicBezTo>
                        <a:pt x="7" y="28"/>
                        <a:pt x="7" y="28"/>
                        <a:pt x="7" y="28"/>
                      </a:cubicBezTo>
                      <a:cubicBezTo>
                        <a:pt x="7" y="28"/>
                        <a:pt x="6" y="27"/>
                        <a:pt x="6" y="27"/>
                      </a:cubicBezTo>
                      <a:cubicBezTo>
                        <a:pt x="5" y="25"/>
                        <a:pt x="7" y="24"/>
                        <a:pt x="7" y="23"/>
                      </a:cubicBezTo>
                      <a:cubicBezTo>
                        <a:pt x="7" y="23"/>
                        <a:pt x="7" y="23"/>
                        <a:pt x="7" y="23"/>
                      </a:cubicBezTo>
                      <a:moveTo>
                        <a:pt x="13" y="26"/>
                      </a:moveTo>
                      <a:cubicBezTo>
                        <a:pt x="13" y="24"/>
                        <a:pt x="12" y="21"/>
                        <a:pt x="14" y="21"/>
                      </a:cubicBezTo>
                      <a:cubicBezTo>
                        <a:pt x="14" y="21"/>
                        <a:pt x="14" y="21"/>
                        <a:pt x="14" y="21"/>
                      </a:cubicBezTo>
                      <a:cubicBezTo>
                        <a:pt x="14" y="21"/>
                        <a:pt x="14" y="21"/>
                        <a:pt x="14" y="21"/>
                      </a:cubicBezTo>
                      <a:cubicBezTo>
                        <a:pt x="15" y="21"/>
                        <a:pt x="15" y="21"/>
                        <a:pt x="15" y="21"/>
                      </a:cubicBezTo>
                      <a:cubicBezTo>
                        <a:pt x="14" y="21"/>
                        <a:pt x="14" y="21"/>
                        <a:pt x="14" y="21"/>
                      </a:cubicBezTo>
                      <a:cubicBezTo>
                        <a:pt x="14" y="22"/>
                        <a:pt x="13" y="22"/>
                        <a:pt x="13" y="23"/>
                      </a:cubicBezTo>
                      <a:cubicBezTo>
                        <a:pt x="13" y="24"/>
                        <a:pt x="13" y="25"/>
                        <a:pt x="13" y="26"/>
                      </a:cubicBezTo>
                      <a:moveTo>
                        <a:pt x="3" y="21"/>
                      </a:moveTo>
                      <a:cubicBezTo>
                        <a:pt x="3" y="21"/>
                        <a:pt x="3" y="21"/>
                        <a:pt x="4" y="20"/>
                      </a:cubicBezTo>
                      <a:cubicBezTo>
                        <a:pt x="4" y="21"/>
                        <a:pt x="4" y="21"/>
                        <a:pt x="4" y="21"/>
                      </a:cubicBezTo>
                      <a:cubicBezTo>
                        <a:pt x="3" y="21"/>
                        <a:pt x="3" y="21"/>
                        <a:pt x="3" y="21"/>
                      </a:cubicBezTo>
                      <a:cubicBezTo>
                        <a:pt x="3" y="21"/>
                        <a:pt x="3" y="21"/>
                        <a:pt x="3" y="21"/>
                      </a:cubicBezTo>
                      <a:cubicBezTo>
                        <a:pt x="3" y="23"/>
                        <a:pt x="4" y="24"/>
                        <a:pt x="4" y="25"/>
                      </a:cubicBezTo>
                      <a:cubicBezTo>
                        <a:pt x="3" y="24"/>
                        <a:pt x="3" y="23"/>
                        <a:pt x="3" y="21"/>
                      </a:cubicBezTo>
                      <a:cubicBezTo>
                        <a:pt x="3" y="21"/>
                        <a:pt x="3" y="21"/>
                        <a:pt x="3" y="21"/>
                      </a:cubicBezTo>
                      <a:moveTo>
                        <a:pt x="19" y="20"/>
                      </a:moveTo>
                      <a:cubicBezTo>
                        <a:pt x="19" y="19"/>
                        <a:pt x="19" y="16"/>
                        <a:pt x="20" y="16"/>
                      </a:cubicBezTo>
                      <a:cubicBezTo>
                        <a:pt x="20" y="16"/>
                        <a:pt x="21" y="15"/>
                        <a:pt x="21" y="15"/>
                      </a:cubicBezTo>
                      <a:cubicBezTo>
                        <a:pt x="21" y="15"/>
                        <a:pt x="22" y="16"/>
                        <a:pt x="22" y="16"/>
                      </a:cubicBezTo>
                      <a:cubicBezTo>
                        <a:pt x="22" y="16"/>
                        <a:pt x="22" y="16"/>
                        <a:pt x="22" y="16"/>
                      </a:cubicBezTo>
                      <a:cubicBezTo>
                        <a:pt x="21" y="16"/>
                        <a:pt x="21" y="16"/>
                        <a:pt x="21" y="16"/>
                      </a:cubicBezTo>
                      <a:cubicBezTo>
                        <a:pt x="20" y="16"/>
                        <a:pt x="20" y="19"/>
                        <a:pt x="19" y="20"/>
                      </a:cubicBezTo>
                      <a:moveTo>
                        <a:pt x="6" y="18"/>
                      </a:moveTo>
                      <a:cubicBezTo>
                        <a:pt x="6" y="18"/>
                        <a:pt x="5" y="18"/>
                        <a:pt x="5" y="18"/>
                      </a:cubicBezTo>
                      <a:cubicBezTo>
                        <a:pt x="7" y="17"/>
                        <a:pt x="7" y="15"/>
                        <a:pt x="8" y="14"/>
                      </a:cubicBezTo>
                      <a:cubicBezTo>
                        <a:pt x="8" y="13"/>
                        <a:pt x="8" y="13"/>
                        <a:pt x="8" y="13"/>
                      </a:cubicBezTo>
                      <a:cubicBezTo>
                        <a:pt x="9" y="15"/>
                        <a:pt x="7" y="18"/>
                        <a:pt x="6" y="18"/>
                      </a:cubicBezTo>
                      <a:moveTo>
                        <a:pt x="14" y="8"/>
                      </a:moveTo>
                      <a:cubicBezTo>
                        <a:pt x="14" y="8"/>
                        <a:pt x="14" y="8"/>
                        <a:pt x="14" y="8"/>
                      </a:cubicBezTo>
                      <a:cubicBezTo>
                        <a:pt x="14" y="8"/>
                        <a:pt x="14" y="8"/>
                        <a:pt x="14" y="8"/>
                      </a:cubicBezTo>
                      <a:cubicBezTo>
                        <a:pt x="15" y="9"/>
                        <a:pt x="15" y="10"/>
                        <a:pt x="15" y="11"/>
                      </a:cubicBezTo>
                      <a:cubicBezTo>
                        <a:pt x="15" y="11"/>
                        <a:pt x="14" y="14"/>
                        <a:pt x="14" y="14"/>
                      </a:cubicBezTo>
                      <a:cubicBezTo>
                        <a:pt x="14" y="14"/>
                        <a:pt x="14" y="14"/>
                        <a:pt x="13" y="14"/>
                      </a:cubicBezTo>
                      <a:cubicBezTo>
                        <a:pt x="13" y="13"/>
                        <a:pt x="14" y="12"/>
                        <a:pt x="14" y="12"/>
                      </a:cubicBezTo>
                      <a:cubicBezTo>
                        <a:pt x="14" y="11"/>
                        <a:pt x="15" y="9"/>
                        <a:pt x="14" y="8"/>
                      </a:cubicBezTo>
                      <a:cubicBezTo>
                        <a:pt x="14" y="8"/>
                        <a:pt x="14" y="8"/>
                        <a:pt x="14" y="8"/>
                      </a:cubicBezTo>
                      <a:cubicBezTo>
                        <a:pt x="14" y="8"/>
                        <a:pt x="14" y="8"/>
                        <a:pt x="14" y="8"/>
                      </a:cubicBezTo>
                      <a:moveTo>
                        <a:pt x="9" y="10"/>
                      </a:moveTo>
                      <a:cubicBezTo>
                        <a:pt x="8" y="9"/>
                        <a:pt x="9" y="7"/>
                        <a:pt x="10" y="7"/>
                      </a:cubicBezTo>
                      <a:cubicBezTo>
                        <a:pt x="10" y="7"/>
                        <a:pt x="11" y="7"/>
                        <a:pt x="11" y="7"/>
                      </a:cubicBezTo>
                      <a:cubicBezTo>
                        <a:pt x="10" y="7"/>
                        <a:pt x="10" y="7"/>
                        <a:pt x="10" y="7"/>
                      </a:cubicBezTo>
                      <a:cubicBezTo>
                        <a:pt x="9" y="7"/>
                        <a:pt x="9" y="9"/>
                        <a:pt x="9" y="10"/>
                      </a:cubicBezTo>
                      <a:moveTo>
                        <a:pt x="21" y="10"/>
                      </a:moveTo>
                      <a:cubicBezTo>
                        <a:pt x="21" y="10"/>
                        <a:pt x="21" y="10"/>
                        <a:pt x="21" y="10"/>
                      </a:cubicBezTo>
                      <a:cubicBezTo>
                        <a:pt x="21" y="9"/>
                        <a:pt x="23" y="7"/>
                        <a:pt x="23" y="7"/>
                      </a:cubicBezTo>
                      <a:cubicBezTo>
                        <a:pt x="23" y="6"/>
                        <a:pt x="23" y="6"/>
                        <a:pt x="23" y="6"/>
                      </a:cubicBezTo>
                      <a:cubicBezTo>
                        <a:pt x="24" y="7"/>
                        <a:pt x="23" y="10"/>
                        <a:pt x="21" y="10"/>
                      </a:cubicBezTo>
                      <a:moveTo>
                        <a:pt x="17" y="7"/>
                      </a:moveTo>
                      <a:cubicBezTo>
                        <a:pt x="17" y="6"/>
                        <a:pt x="18" y="4"/>
                        <a:pt x="19" y="4"/>
                      </a:cubicBezTo>
                      <a:cubicBezTo>
                        <a:pt x="19" y="4"/>
                        <a:pt x="20" y="4"/>
                        <a:pt x="20" y="5"/>
                      </a:cubicBezTo>
                      <a:cubicBezTo>
                        <a:pt x="20" y="5"/>
                        <a:pt x="20" y="5"/>
                        <a:pt x="20" y="5"/>
                      </a:cubicBezTo>
                      <a:cubicBezTo>
                        <a:pt x="20" y="5"/>
                        <a:pt x="20" y="5"/>
                        <a:pt x="20" y="5"/>
                      </a:cubicBezTo>
                      <a:cubicBezTo>
                        <a:pt x="20" y="5"/>
                        <a:pt x="20" y="5"/>
                        <a:pt x="20" y="5"/>
                      </a:cubicBezTo>
                      <a:cubicBezTo>
                        <a:pt x="20" y="5"/>
                        <a:pt x="19" y="5"/>
                        <a:pt x="19" y="5"/>
                      </a:cubicBezTo>
                      <a:cubicBezTo>
                        <a:pt x="18" y="5"/>
                        <a:pt x="17" y="6"/>
                        <a:pt x="17" y="7"/>
                      </a:cubicBezTo>
                      <a:moveTo>
                        <a:pt x="20" y="0"/>
                      </a:moveTo>
                      <a:cubicBezTo>
                        <a:pt x="19" y="0"/>
                        <a:pt x="19" y="0"/>
                        <a:pt x="19" y="0"/>
                      </a:cubicBezTo>
                      <a:cubicBezTo>
                        <a:pt x="18" y="1"/>
                        <a:pt x="18" y="1"/>
                        <a:pt x="17" y="1"/>
                      </a:cubicBezTo>
                      <a:cubicBezTo>
                        <a:pt x="17" y="1"/>
                        <a:pt x="16" y="1"/>
                        <a:pt x="16" y="1"/>
                      </a:cubicBezTo>
                      <a:cubicBezTo>
                        <a:pt x="16" y="1"/>
                        <a:pt x="15" y="1"/>
                        <a:pt x="15" y="1"/>
                      </a:cubicBezTo>
                      <a:cubicBezTo>
                        <a:pt x="15" y="1"/>
                        <a:pt x="15" y="1"/>
                        <a:pt x="14" y="1"/>
                      </a:cubicBezTo>
                      <a:cubicBezTo>
                        <a:pt x="13" y="4"/>
                        <a:pt x="10" y="2"/>
                        <a:pt x="9" y="4"/>
                      </a:cubicBezTo>
                      <a:cubicBezTo>
                        <a:pt x="9" y="7"/>
                        <a:pt x="5" y="6"/>
                        <a:pt x="5" y="9"/>
                      </a:cubicBezTo>
                      <a:cubicBezTo>
                        <a:pt x="5" y="12"/>
                        <a:pt x="2" y="13"/>
                        <a:pt x="2" y="15"/>
                      </a:cubicBezTo>
                      <a:cubicBezTo>
                        <a:pt x="3" y="17"/>
                        <a:pt x="0" y="21"/>
                        <a:pt x="1" y="23"/>
                      </a:cubicBezTo>
                      <a:cubicBezTo>
                        <a:pt x="2" y="25"/>
                        <a:pt x="0" y="28"/>
                        <a:pt x="2" y="29"/>
                      </a:cubicBezTo>
                      <a:cubicBezTo>
                        <a:pt x="3" y="30"/>
                        <a:pt x="2" y="33"/>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4"/>
                        <a:pt x="5" y="34"/>
                        <a:pt x="5" y="34"/>
                      </a:cubicBezTo>
                      <a:cubicBezTo>
                        <a:pt x="5" y="34"/>
                        <a:pt x="5" y="34"/>
                        <a:pt x="5" y="34"/>
                      </a:cubicBezTo>
                      <a:cubicBezTo>
                        <a:pt x="5" y="34"/>
                        <a:pt x="5" y="34"/>
                        <a:pt x="5" y="34"/>
                      </a:cubicBezTo>
                      <a:cubicBezTo>
                        <a:pt x="5" y="34"/>
                        <a:pt x="6" y="34"/>
                        <a:pt x="6" y="34"/>
                      </a:cubicBezTo>
                      <a:cubicBezTo>
                        <a:pt x="6" y="34"/>
                        <a:pt x="7" y="34"/>
                        <a:pt x="7" y="34"/>
                      </a:cubicBezTo>
                      <a:cubicBezTo>
                        <a:pt x="15" y="30"/>
                        <a:pt x="22" y="21"/>
                        <a:pt x="25" y="14"/>
                      </a:cubicBezTo>
                      <a:cubicBezTo>
                        <a:pt x="25" y="13"/>
                        <a:pt x="25" y="12"/>
                        <a:pt x="26" y="12"/>
                      </a:cubicBezTo>
                      <a:cubicBezTo>
                        <a:pt x="27" y="10"/>
                        <a:pt x="27" y="8"/>
                        <a:pt x="28" y="6"/>
                      </a:cubicBezTo>
                      <a:cubicBezTo>
                        <a:pt x="27" y="5"/>
                        <a:pt x="27" y="4"/>
                        <a:pt x="27" y="3"/>
                      </a:cubicBezTo>
                      <a:cubicBezTo>
                        <a:pt x="27" y="2"/>
                        <a:pt x="27" y="2"/>
                        <a:pt x="27" y="2"/>
                      </a:cubicBezTo>
                      <a:cubicBezTo>
                        <a:pt x="26" y="1"/>
                        <a:pt x="25" y="1"/>
                        <a:pt x="25" y="1"/>
                      </a:cubicBezTo>
                      <a:cubicBezTo>
                        <a:pt x="25" y="1"/>
                        <a:pt x="25" y="1"/>
                        <a:pt x="24" y="1"/>
                      </a:cubicBezTo>
                      <a:cubicBezTo>
                        <a:pt x="24" y="1"/>
                        <a:pt x="24" y="1"/>
                        <a:pt x="23" y="1"/>
                      </a:cubicBezTo>
                      <a:cubicBezTo>
                        <a:pt x="23" y="1"/>
                        <a:pt x="22" y="1"/>
                        <a:pt x="21" y="1"/>
                      </a:cubicBezTo>
                      <a:cubicBezTo>
                        <a:pt x="21" y="0"/>
                        <a:pt x="20" y="0"/>
                        <a:pt x="20" y="0"/>
                      </a:cubicBezTo>
                    </a:path>
                  </a:pathLst>
                </a:custGeom>
                <a:solidFill>
                  <a:srgbClr val="E8D7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4" name="Freeform 12135">
                  <a:extLst>
                    <a:ext uri="{FF2B5EF4-FFF2-40B4-BE49-F238E27FC236}">
                      <a16:creationId xmlns:a16="http://schemas.microsoft.com/office/drawing/2014/main" id="{13A2AB62-E960-66F7-280A-93A1429AA2E5}"/>
                    </a:ext>
                  </a:extLst>
                </p:cNvPr>
                <p:cNvSpPr>
                  <a:spLocks noEditPoints="1"/>
                </p:cNvSpPr>
                <p:nvPr/>
              </p:nvSpPr>
              <p:spPr bwMode="auto">
                <a:xfrm>
                  <a:off x="4547" y="1731"/>
                  <a:ext cx="22" cy="29"/>
                </a:xfrm>
                <a:custGeom>
                  <a:avLst/>
                  <a:gdLst>
                    <a:gd name="T0" fmla="*/ 0 w 26"/>
                    <a:gd name="T1" fmla="*/ 17 h 35"/>
                    <a:gd name="T2" fmla="*/ 0 w 26"/>
                    <a:gd name="T3" fmla="*/ 17 h 35"/>
                    <a:gd name="T4" fmla="*/ 0 w 26"/>
                    <a:gd name="T5" fmla="*/ 17 h 35"/>
                    <a:gd name="T6" fmla="*/ 0 w 26"/>
                    <a:gd name="T7" fmla="*/ 17 h 35"/>
                    <a:gd name="T8" fmla="*/ 0 w 26"/>
                    <a:gd name="T9" fmla="*/ 17 h 35"/>
                    <a:gd name="T10" fmla="*/ 0 w 26"/>
                    <a:gd name="T11" fmla="*/ 17 h 35"/>
                    <a:gd name="T12" fmla="*/ 0 w 26"/>
                    <a:gd name="T13" fmla="*/ 17 h 35"/>
                    <a:gd name="T14" fmla="*/ 0 w 26"/>
                    <a:gd name="T15" fmla="*/ 17 h 35"/>
                    <a:gd name="T16" fmla="*/ 0 w 26"/>
                    <a:gd name="T17" fmla="*/ 17 h 35"/>
                    <a:gd name="T18" fmla="*/ 0 w 26"/>
                    <a:gd name="T19" fmla="*/ 17 h 35"/>
                    <a:gd name="T20" fmla="*/ 0 w 26"/>
                    <a:gd name="T21" fmla="*/ 17 h 35"/>
                    <a:gd name="T22" fmla="*/ 0 w 26"/>
                    <a:gd name="T23" fmla="*/ 17 h 35"/>
                    <a:gd name="T24" fmla="*/ 0 w 26"/>
                    <a:gd name="T25" fmla="*/ 17 h 35"/>
                    <a:gd name="T26" fmla="*/ 0 w 26"/>
                    <a:gd name="T27" fmla="*/ 17 h 35"/>
                    <a:gd name="T28" fmla="*/ 0 w 26"/>
                    <a:gd name="T29" fmla="*/ 17 h 35"/>
                    <a:gd name="T30" fmla="*/ 0 w 26"/>
                    <a:gd name="T31" fmla="*/ 17 h 35"/>
                    <a:gd name="T32" fmla="*/ 0 w 26"/>
                    <a:gd name="T33" fmla="*/ 17 h 35"/>
                    <a:gd name="T34" fmla="*/ 14 w 26"/>
                    <a:gd name="T35" fmla="*/ 2 h 35"/>
                    <a:gd name="T36" fmla="*/ 14 w 26"/>
                    <a:gd name="T37" fmla="*/ 2 h 35"/>
                    <a:gd name="T38" fmla="*/ 14 w 26"/>
                    <a:gd name="T39" fmla="*/ 2 h 35"/>
                    <a:gd name="T40" fmla="*/ 14 w 26"/>
                    <a:gd name="T41" fmla="*/ 2 h 35"/>
                    <a:gd name="T42" fmla="*/ 14 w 26"/>
                    <a:gd name="T43" fmla="*/ 2 h 35"/>
                    <a:gd name="T44" fmla="*/ 14 w 26"/>
                    <a:gd name="T45" fmla="*/ 2 h 35"/>
                    <a:gd name="T46" fmla="*/ 14 w 26"/>
                    <a:gd name="T47" fmla="*/ 2 h 35"/>
                    <a:gd name="T48" fmla="*/ 14 w 26"/>
                    <a:gd name="T49" fmla="*/ 2 h 35"/>
                    <a:gd name="T50" fmla="*/ 14 w 26"/>
                    <a:gd name="T51" fmla="*/ 2 h 35"/>
                    <a:gd name="T52" fmla="*/ 14 w 26"/>
                    <a:gd name="T53" fmla="*/ 2 h 35"/>
                    <a:gd name="T54" fmla="*/ 14 w 26"/>
                    <a:gd name="T55" fmla="*/ 2 h 35"/>
                    <a:gd name="T56" fmla="*/ 14 w 26"/>
                    <a:gd name="T57" fmla="*/ 2 h 35"/>
                    <a:gd name="T58" fmla="*/ 12 w 26"/>
                    <a:gd name="T59" fmla="*/ 0 h 35"/>
                    <a:gd name="T60" fmla="*/ 12 w 26"/>
                    <a:gd name="T61" fmla="*/ 0 h 35"/>
                    <a:gd name="T62" fmla="*/ 12 w 26"/>
                    <a:gd name="T63" fmla="*/ 0 h 35"/>
                    <a:gd name="T64" fmla="*/ 12 w 26"/>
                    <a:gd name="T65" fmla="*/ 0 h 35"/>
                    <a:gd name="T66" fmla="*/ 12 w 26"/>
                    <a:gd name="T67" fmla="*/ 0 h 35"/>
                    <a:gd name="T68" fmla="*/ 12 w 26"/>
                    <a:gd name="T69" fmla="*/ 0 h 35"/>
                    <a:gd name="T70" fmla="*/ 12 w 26"/>
                    <a:gd name="T71" fmla="*/ 0 h 35"/>
                    <a:gd name="T72" fmla="*/ 12 w 26"/>
                    <a:gd name="T73" fmla="*/ 0 h 35"/>
                    <a:gd name="T74" fmla="*/ 12 w 26"/>
                    <a:gd name="T75" fmla="*/ 0 h 35"/>
                    <a:gd name="T76" fmla="*/ 12 w 26"/>
                    <a:gd name="T77" fmla="*/ 0 h 35"/>
                    <a:gd name="T78" fmla="*/ 12 w 26"/>
                    <a:gd name="T79" fmla="*/ 0 h 35"/>
                    <a:gd name="T80" fmla="*/ 12 w 26"/>
                    <a:gd name="T81" fmla="*/ 0 h 35"/>
                    <a:gd name="T82" fmla="*/ 12 w 26"/>
                    <a:gd name="T83" fmla="*/ 0 h 35"/>
                    <a:gd name="T84" fmla="*/ 12 w 26"/>
                    <a:gd name="T85" fmla="*/ 0 h 35"/>
                    <a:gd name="T86" fmla="*/ 12 w 26"/>
                    <a:gd name="T87" fmla="*/ 0 h 35"/>
                    <a:gd name="T88" fmla="*/ 12 w 26"/>
                    <a:gd name="T89" fmla="*/ 0 h 35"/>
                    <a:gd name="T90" fmla="*/ 12 w 26"/>
                    <a:gd name="T91" fmla="*/ 0 h 35"/>
                    <a:gd name="T92" fmla="*/ 12 w 26"/>
                    <a:gd name="T93" fmla="*/ 0 h 35"/>
                    <a:gd name="T94" fmla="*/ 12 w 26"/>
                    <a:gd name="T95" fmla="*/ 0 h 35"/>
                    <a:gd name="T96" fmla="*/ 12 w 26"/>
                    <a:gd name="T97" fmla="*/ 0 h 35"/>
                    <a:gd name="T98" fmla="*/ 12 w 26"/>
                    <a:gd name="T99" fmla="*/ 0 h 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6" h="35">
                      <a:moveTo>
                        <a:pt x="0" y="35"/>
                      </a:moveTo>
                      <a:cubicBezTo>
                        <a:pt x="0" y="35"/>
                        <a:pt x="0" y="35"/>
                        <a:pt x="0" y="35"/>
                      </a:cubicBezTo>
                      <a:cubicBezTo>
                        <a:pt x="0" y="35"/>
                        <a:pt x="0" y="35"/>
                        <a:pt x="0" y="35"/>
                      </a:cubicBezTo>
                      <a:moveTo>
                        <a:pt x="0" y="35"/>
                      </a:move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moveTo>
                        <a:pt x="26" y="4"/>
                      </a:moveTo>
                      <a:cubicBezTo>
                        <a:pt x="26" y="4"/>
                        <a:pt x="26" y="4"/>
                        <a:pt x="26" y="4"/>
                      </a:cubicBezTo>
                      <a:cubicBezTo>
                        <a:pt x="26" y="4"/>
                        <a:pt x="26" y="4"/>
                        <a:pt x="26" y="4"/>
                      </a:cubicBezTo>
                      <a:moveTo>
                        <a:pt x="26" y="4"/>
                      </a:moveTo>
                      <a:cubicBezTo>
                        <a:pt x="26" y="4"/>
                        <a:pt x="26" y="4"/>
                        <a:pt x="26" y="4"/>
                      </a:cubicBezTo>
                      <a:cubicBezTo>
                        <a:pt x="26" y="4"/>
                        <a:pt x="26" y="4"/>
                        <a:pt x="26" y="4"/>
                      </a:cubicBezTo>
                      <a:moveTo>
                        <a:pt x="26" y="3"/>
                      </a:moveTo>
                      <a:cubicBezTo>
                        <a:pt x="26" y="3"/>
                        <a:pt x="26" y="4"/>
                        <a:pt x="26" y="4"/>
                      </a:cubicBezTo>
                      <a:cubicBezTo>
                        <a:pt x="26" y="4"/>
                        <a:pt x="26" y="3"/>
                        <a:pt x="26" y="3"/>
                      </a:cubicBezTo>
                      <a:moveTo>
                        <a:pt x="26" y="3"/>
                      </a:moveTo>
                      <a:cubicBezTo>
                        <a:pt x="26" y="3"/>
                        <a:pt x="26" y="3"/>
                        <a:pt x="26" y="3"/>
                      </a:cubicBezTo>
                      <a:cubicBezTo>
                        <a:pt x="26" y="3"/>
                        <a:pt x="26" y="3"/>
                        <a:pt x="26" y="3"/>
                      </a:cubicBezTo>
                      <a:moveTo>
                        <a:pt x="22" y="0"/>
                      </a:moveTo>
                      <a:cubicBezTo>
                        <a:pt x="22" y="0"/>
                        <a:pt x="22" y="0"/>
                        <a:pt x="22" y="0"/>
                      </a:cubicBezTo>
                      <a:cubicBezTo>
                        <a:pt x="22" y="0"/>
                        <a:pt x="22" y="0"/>
                        <a:pt x="22" y="0"/>
                      </a:cubicBezTo>
                      <a:moveTo>
                        <a:pt x="22" y="0"/>
                      </a:moveTo>
                      <a:cubicBezTo>
                        <a:pt x="22" y="0"/>
                        <a:pt x="22" y="0"/>
                        <a:pt x="22" y="0"/>
                      </a:cubicBezTo>
                      <a:cubicBezTo>
                        <a:pt x="22" y="0"/>
                        <a:pt x="22" y="0"/>
                        <a:pt x="22" y="0"/>
                      </a:cubicBezTo>
                      <a:moveTo>
                        <a:pt x="22" y="0"/>
                      </a:moveTo>
                      <a:cubicBezTo>
                        <a:pt x="22" y="0"/>
                        <a:pt x="22" y="0"/>
                        <a:pt x="22" y="0"/>
                      </a:cubicBezTo>
                      <a:cubicBezTo>
                        <a:pt x="22" y="0"/>
                        <a:pt x="22" y="0"/>
                        <a:pt x="22" y="0"/>
                      </a:cubicBezTo>
                      <a:moveTo>
                        <a:pt x="22" y="0"/>
                      </a:moveTo>
                      <a:cubicBezTo>
                        <a:pt x="22" y="0"/>
                        <a:pt x="22" y="0"/>
                        <a:pt x="22" y="0"/>
                      </a:cubicBezTo>
                      <a:cubicBezTo>
                        <a:pt x="22" y="0"/>
                        <a:pt x="22" y="0"/>
                        <a:pt x="22" y="0"/>
                      </a:cubicBezTo>
                      <a:cubicBezTo>
                        <a:pt x="22" y="0"/>
                        <a:pt x="22" y="0"/>
                        <a:pt x="22" y="0"/>
                      </a:cubicBezTo>
                      <a:cubicBezTo>
                        <a:pt x="22" y="0"/>
                        <a:pt x="22" y="0"/>
                        <a:pt x="22" y="0"/>
                      </a:cubicBezTo>
                      <a:moveTo>
                        <a:pt x="23" y="0"/>
                      </a:moveTo>
                      <a:cubicBezTo>
                        <a:pt x="23" y="0"/>
                        <a:pt x="23" y="0"/>
                        <a:pt x="22" y="0"/>
                      </a:cubicBezTo>
                      <a:cubicBezTo>
                        <a:pt x="23" y="0"/>
                        <a:pt x="23" y="0"/>
                        <a:pt x="23" y="0"/>
                      </a:cubicBezTo>
                      <a:moveTo>
                        <a:pt x="23" y="0"/>
                      </a:moveTo>
                      <a:cubicBezTo>
                        <a:pt x="23" y="0"/>
                        <a:pt x="23" y="0"/>
                        <a:pt x="23" y="0"/>
                      </a:cubicBezTo>
                      <a:cubicBezTo>
                        <a:pt x="23" y="0"/>
                        <a:pt x="23" y="0"/>
                        <a:pt x="23" y="0"/>
                      </a:cubicBezTo>
                      <a:cubicBezTo>
                        <a:pt x="23" y="0"/>
                        <a:pt x="23" y="0"/>
                        <a:pt x="23" y="0"/>
                      </a:cubicBezTo>
                    </a:path>
                  </a:pathLst>
                </a:custGeom>
                <a:solidFill>
                  <a:srgbClr val="E5D3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5" name="Freeform 12136">
                  <a:extLst>
                    <a:ext uri="{FF2B5EF4-FFF2-40B4-BE49-F238E27FC236}">
                      <a16:creationId xmlns:a16="http://schemas.microsoft.com/office/drawing/2014/main" id="{84007051-765C-CD29-6396-9473E9A60DA0}"/>
                    </a:ext>
                  </a:extLst>
                </p:cNvPr>
                <p:cNvSpPr>
                  <a:spLocks/>
                </p:cNvSpPr>
                <p:nvPr/>
              </p:nvSpPr>
              <p:spPr bwMode="auto">
                <a:xfrm>
                  <a:off x="4548" y="1731"/>
                  <a:ext cx="27" cy="32"/>
                </a:xfrm>
                <a:custGeom>
                  <a:avLst/>
                  <a:gdLst>
                    <a:gd name="T0" fmla="*/ 12 w 32"/>
                    <a:gd name="T1" fmla="*/ 0 h 39"/>
                    <a:gd name="T2" fmla="*/ 11 w 32"/>
                    <a:gd name="T3" fmla="*/ 0 h 39"/>
                    <a:gd name="T4" fmla="*/ 11 w 32"/>
                    <a:gd name="T5" fmla="*/ 0 h 39"/>
                    <a:gd name="T6" fmla="*/ 11 w 32"/>
                    <a:gd name="T7" fmla="*/ 0 h 39"/>
                    <a:gd name="T8" fmla="*/ 11 w 32"/>
                    <a:gd name="T9" fmla="*/ 0 h 39"/>
                    <a:gd name="T10" fmla="*/ 11 w 32"/>
                    <a:gd name="T11" fmla="*/ 0 h 39"/>
                    <a:gd name="T12" fmla="*/ 11 w 32"/>
                    <a:gd name="T13" fmla="*/ 0 h 39"/>
                    <a:gd name="T14" fmla="*/ 12 w 32"/>
                    <a:gd name="T15" fmla="*/ 2 h 39"/>
                    <a:gd name="T16" fmla="*/ 12 w 32"/>
                    <a:gd name="T17" fmla="*/ 7 h 39"/>
                    <a:gd name="T18" fmla="*/ 9 w 32"/>
                    <a:gd name="T19" fmla="*/ 11 h 39"/>
                    <a:gd name="T20" fmla="*/ 6 w 32"/>
                    <a:gd name="T21" fmla="*/ 14 h 39"/>
                    <a:gd name="T22" fmla="*/ 5 w 32"/>
                    <a:gd name="T23" fmla="*/ 14 h 39"/>
                    <a:gd name="T24" fmla="*/ 5 w 32"/>
                    <a:gd name="T25" fmla="*/ 14 h 39"/>
                    <a:gd name="T26" fmla="*/ 3 w 32"/>
                    <a:gd name="T27" fmla="*/ 14 h 39"/>
                    <a:gd name="T28" fmla="*/ 3 w 32"/>
                    <a:gd name="T29" fmla="*/ 14 h 39"/>
                    <a:gd name="T30" fmla="*/ 1 w 32"/>
                    <a:gd name="T31" fmla="*/ 14 h 39"/>
                    <a:gd name="T32" fmla="*/ 0 w 32"/>
                    <a:gd name="T33" fmla="*/ 14 h 39"/>
                    <a:gd name="T34" fmla="*/ 3 w 32"/>
                    <a:gd name="T35" fmla="*/ 16 h 39"/>
                    <a:gd name="T36" fmla="*/ 3 w 32"/>
                    <a:gd name="T37" fmla="*/ 17 h 39"/>
                    <a:gd name="T38" fmla="*/ 3 w 32"/>
                    <a:gd name="T39" fmla="*/ 17 h 39"/>
                    <a:gd name="T40" fmla="*/ 5 w 32"/>
                    <a:gd name="T41" fmla="*/ 17 h 39"/>
                    <a:gd name="T42" fmla="*/ 7 w 32"/>
                    <a:gd name="T43" fmla="*/ 17 h 39"/>
                    <a:gd name="T44" fmla="*/ 8 w 32"/>
                    <a:gd name="T45" fmla="*/ 17 h 39"/>
                    <a:gd name="T46" fmla="*/ 9 w 32"/>
                    <a:gd name="T47" fmla="*/ 17 h 39"/>
                    <a:gd name="T48" fmla="*/ 10 w 32"/>
                    <a:gd name="T49" fmla="*/ 17 h 39"/>
                    <a:gd name="T50" fmla="*/ 11 w 32"/>
                    <a:gd name="T51" fmla="*/ 17 h 39"/>
                    <a:gd name="T52" fmla="*/ 14 w 32"/>
                    <a:gd name="T53" fmla="*/ 14 h 39"/>
                    <a:gd name="T54" fmla="*/ 16 w 32"/>
                    <a:gd name="T55" fmla="*/ 9 h 39"/>
                    <a:gd name="T56" fmla="*/ 16 w 32"/>
                    <a:gd name="T57" fmla="*/ 7 h 39"/>
                    <a:gd name="T58" fmla="*/ 14 w 32"/>
                    <a:gd name="T59" fmla="*/ 4 h 39"/>
                    <a:gd name="T60" fmla="*/ 13 w 32"/>
                    <a:gd name="T61" fmla="*/ 2 h 39"/>
                    <a:gd name="T62" fmla="*/ 13 w 32"/>
                    <a:gd name="T63" fmla="*/ 2 h 39"/>
                    <a:gd name="T64" fmla="*/ 13 w 32"/>
                    <a:gd name="T65" fmla="*/ 2 h 39"/>
                    <a:gd name="T66" fmla="*/ 13 w 32"/>
                    <a:gd name="T67" fmla="*/ 2 h 39"/>
                    <a:gd name="T68" fmla="*/ 12 w 32"/>
                    <a:gd name="T69" fmla="*/ 0 h 39"/>
                    <a:gd name="T70" fmla="*/ 12 w 32"/>
                    <a:gd name="T71" fmla="*/ 0 h 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39">
                      <a:moveTo>
                        <a:pt x="22" y="0"/>
                      </a:moveTo>
                      <a:cubicBezTo>
                        <a:pt x="22" y="0"/>
                        <a:pt x="22" y="0"/>
                        <a:pt x="22" y="0"/>
                      </a:cubicBezTo>
                      <a:cubicBezTo>
                        <a:pt x="22" y="0"/>
                        <a:pt x="22"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2"/>
                        <a:pt x="21" y="3"/>
                      </a:cubicBezTo>
                      <a:cubicBezTo>
                        <a:pt x="21" y="3"/>
                        <a:pt x="21" y="4"/>
                        <a:pt x="22" y="4"/>
                      </a:cubicBezTo>
                      <a:cubicBezTo>
                        <a:pt x="23" y="5"/>
                        <a:pt x="22" y="8"/>
                        <a:pt x="22" y="9"/>
                      </a:cubicBezTo>
                      <a:cubicBezTo>
                        <a:pt x="23" y="11"/>
                        <a:pt x="21" y="13"/>
                        <a:pt x="22" y="15"/>
                      </a:cubicBezTo>
                      <a:cubicBezTo>
                        <a:pt x="23" y="17"/>
                        <a:pt x="20" y="18"/>
                        <a:pt x="20" y="20"/>
                      </a:cubicBezTo>
                      <a:cubicBezTo>
                        <a:pt x="21" y="22"/>
                        <a:pt x="18" y="22"/>
                        <a:pt x="18" y="24"/>
                      </a:cubicBezTo>
                      <a:cubicBezTo>
                        <a:pt x="18" y="27"/>
                        <a:pt x="15" y="26"/>
                        <a:pt x="15" y="28"/>
                      </a:cubicBezTo>
                      <a:cubicBezTo>
                        <a:pt x="15" y="30"/>
                        <a:pt x="12" y="29"/>
                        <a:pt x="12" y="30"/>
                      </a:cubicBezTo>
                      <a:cubicBezTo>
                        <a:pt x="12" y="31"/>
                        <a:pt x="11" y="31"/>
                        <a:pt x="11" y="31"/>
                      </a:cubicBezTo>
                      <a:cubicBezTo>
                        <a:pt x="10" y="31"/>
                        <a:pt x="10" y="31"/>
                        <a:pt x="10" y="31"/>
                      </a:cubicBezTo>
                      <a:cubicBezTo>
                        <a:pt x="10" y="31"/>
                        <a:pt x="10" y="31"/>
                        <a:pt x="10" y="31"/>
                      </a:cubicBezTo>
                      <a:cubicBezTo>
                        <a:pt x="9" y="31"/>
                        <a:pt x="9" y="31"/>
                        <a:pt x="9" y="31"/>
                      </a:cubicBezTo>
                      <a:cubicBezTo>
                        <a:pt x="8" y="32"/>
                        <a:pt x="8" y="33"/>
                        <a:pt x="8" y="33"/>
                      </a:cubicBezTo>
                      <a:cubicBezTo>
                        <a:pt x="7" y="33"/>
                        <a:pt x="7" y="32"/>
                        <a:pt x="6" y="32"/>
                      </a:cubicBezTo>
                      <a:cubicBezTo>
                        <a:pt x="6" y="32"/>
                        <a:pt x="5" y="32"/>
                        <a:pt x="5" y="32"/>
                      </a:cubicBezTo>
                      <a:cubicBezTo>
                        <a:pt x="5" y="32"/>
                        <a:pt x="5" y="32"/>
                        <a:pt x="4" y="32"/>
                      </a:cubicBezTo>
                      <a:cubicBezTo>
                        <a:pt x="4" y="33"/>
                        <a:pt x="3" y="33"/>
                        <a:pt x="3" y="33"/>
                      </a:cubicBezTo>
                      <a:cubicBezTo>
                        <a:pt x="2" y="33"/>
                        <a:pt x="2" y="32"/>
                        <a:pt x="1" y="32"/>
                      </a:cubicBezTo>
                      <a:cubicBezTo>
                        <a:pt x="1" y="32"/>
                        <a:pt x="0" y="31"/>
                        <a:pt x="0" y="31"/>
                      </a:cubicBezTo>
                      <a:cubicBezTo>
                        <a:pt x="0" y="31"/>
                        <a:pt x="0" y="31"/>
                        <a:pt x="0" y="31"/>
                      </a:cubicBezTo>
                      <a:cubicBezTo>
                        <a:pt x="1" y="33"/>
                        <a:pt x="1" y="35"/>
                        <a:pt x="2" y="35"/>
                      </a:cubicBezTo>
                      <a:cubicBezTo>
                        <a:pt x="3" y="35"/>
                        <a:pt x="3" y="35"/>
                        <a:pt x="3" y="35"/>
                      </a:cubicBezTo>
                      <a:cubicBezTo>
                        <a:pt x="3" y="35"/>
                        <a:pt x="3" y="35"/>
                        <a:pt x="3" y="35"/>
                      </a:cubicBezTo>
                      <a:cubicBezTo>
                        <a:pt x="4" y="35"/>
                        <a:pt x="4" y="36"/>
                        <a:pt x="5" y="36"/>
                      </a:cubicBezTo>
                      <a:cubicBezTo>
                        <a:pt x="5" y="37"/>
                        <a:pt x="6" y="38"/>
                        <a:pt x="6" y="38"/>
                      </a:cubicBezTo>
                      <a:cubicBezTo>
                        <a:pt x="7" y="38"/>
                        <a:pt x="7" y="38"/>
                        <a:pt x="7" y="37"/>
                      </a:cubicBezTo>
                      <a:cubicBezTo>
                        <a:pt x="7" y="37"/>
                        <a:pt x="7" y="37"/>
                        <a:pt x="8" y="37"/>
                      </a:cubicBezTo>
                      <a:cubicBezTo>
                        <a:pt x="8" y="37"/>
                        <a:pt x="9" y="38"/>
                        <a:pt x="10" y="38"/>
                      </a:cubicBezTo>
                      <a:cubicBezTo>
                        <a:pt x="11" y="39"/>
                        <a:pt x="11" y="39"/>
                        <a:pt x="12" y="39"/>
                      </a:cubicBezTo>
                      <a:cubicBezTo>
                        <a:pt x="12" y="39"/>
                        <a:pt x="13" y="39"/>
                        <a:pt x="13" y="38"/>
                      </a:cubicBezTo>
                      <a:cubicBezTo>
                        <a:pt x="13" y="38"/>
                        <a:pt x="14" y="38"/>
                        <a:pt x="14" y="38"/>
                      </a:cubicBezTo>
                      <a:cubicBezTo>
                        <a:pt x="14" y="38"/>
                        <a:pt x="15" y="38"/>
                        <a:pt x="15" y="39"/>
                      </a:cubicBezTo>
                      <a:cubicBezTo>
                        <a:pt x="16" y="39"/>
                        <a:pt x="16" y="39"/>
                        <a:pt x="17" y="39"/>
                      </a:cubicBezTo>
                      <a:cubicBezTo>
                        <a:pt x="17" y="39"/>
                        <a:pt x="17" y="39"/>
                        <a:pt x="18" y="38"/>
                      </a:cubicBezTo>
                      <a:cubicBezTo>
                        <a:pt x="18" y="37"/>
                        <a:pt x="18" y="37"/>
                        <a:pt x="18" y="37"/>
                      </a:cubicBezTo>
                      <a:cubicBezTo>
                        <a:pt x="19" y="37"/>
                        <a:pt x="19" y="37"/>
                        <a:pt x="19" y="37"/>
                      </a:cubicBezTo>
                      <a:cubicBezTo>
                        <a:pt x="19" y="37"/>
                        <a:pt x="19" y="37"/>
                        <a:pt x="20" y="37"/>
                      </a:cubicBezTo>
                      <a:cubicBezTo>
                        <a:pt x="20" y="37"/>
                        <a:pt x="21" y="37"/>
                        <a:pt x="21" y="36"/>
                      </a:cubicBezTo>
                      <a:cubicBezTo>
                        <a:pt x="21" y="35"/>
                        <a:pt x="24" y="36"/>
                        <a:pt x="24" y="34"/>
                      </a:cubicBezTo>
                      <a:cubicBezTo>
                        <a:pt x="24" y="32"/>
                        <a:pt x="27" y="33"/>
                        <a:pt x="27" y="30"/>
                      </a:cubicBezTo>
                      <a:cubicBezTo>
                        <a:pt x="27" y="29"/>
                        <a:pt x="29" y="29"/>
                        <a:pt x="29" y="26"/>
                      </a:cubicBezTo>
                      <a:cubicBezTo>
                        <a:pt x="29" y="24"/>
                        <a:pt x="32" y="23"/>
                        <a:pt x="31" y="21"/>
                      </a:cubicBezTo>
                      <a:cubicBezTo>
                        <a:pt x="30" y="20"/>
                        <a:pt x="31" y="19"/>
                        <a:pt x="31" y="18"/>
                      </a:cubicBezTo>
                      <a:cubicBezTo>
                        <a:pt x="31" y="17"/>
                        <a:pt x="31" y="17"/>
                        <a:pt x="31" y="16"/>
                      </a:cubicBezTo>
                      <a:cubicBezTo>
                        <a:pt x="31" y="16"/>
                        <a:pt x="31" y="15"/>
                        <a:pt x="31" y="15"/>
                      </a:cubicBezTo>
                      <a:cubicBezTo>
                        <a:pt x="29" y="13"/>
                        <a:pt x="30" y="9"/>
                        <a:pt x="28" y="8"/>
                      </a:cubicBezTo>
                      <a:cubicBezTo>
                        <a:pt x="27" y="8"/>
                        <a:pt x="27" y="4"/>
                        <a:pt x="26" y="4"/>
                      </a:cubicBezTo>
                      <a:cubicBezTo>
                        <a:pt x="26"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3"/>
                        <a:pt x="25" y="3"/>
                      </a:cubicBezTo>
                      <a:cubicBezTo>
                        <a:pt x="25" y="3"/>
                        <a:pt x="25" y="3"/>
                        <a:pt x="25" y="3"/>
                      </a:cubicBezTo>
                      <a:cubicBezTo>
                        <a:pt x="25" y="3"/>
                        <a:pt x="25" y="3"/>
                        <a:pt x="25" y="3"/>
                      </a:cubicBezTo>
                      <a:cubicBezTo>
                        <a:pt x="24" y="2"/>
                        <a:pt x="23" y="0"/>
                        <a:pt x="22" y="0"/>
                      </a:cubicBezTo>
                      <a:cubicBezTo>
                        <a:pt x="22" y="0"/>
                        <a:pt x="22" y="0"/>
                        <a:pt x="22" y="0"/>
                      </a:cubicBezTo>
                      <a:cubicBezTo>
                        <a:pt x="22" y="0"/>
                        <a:pt x="22" y="0"/>
                        <a:pt x="22" y="0"/>
                      </a:cubicBezTo>
                    </a:path>
                  </a:pathLst>
                </a:custGeom>
                <a:solidFill>
                  <a:srgbClr val="C2B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6" name="Freeform 12137">
                  <a:extLst>
                    <a:ext uri="{FF2B5EF4-FFF2-40B4-BE49-F238E27FC236}">
                      <a16:creationId xmlns:a16="http://schemas.microsoft.com/office/drawing/2014/main" id="{F0744C19-EEFF-53C0-172B-CD0E75B80269}"/>
                    </a:ext>
                  </a:extLst>
                </p:cNvPr>
                <p:cNvSpPr>
                  <a:spLocks noEditPoints="1"/>
                </p:cNvSpPr>
                <p:nvPr/>
              </p:nvSpPr>
              <p:spPr bwMode="auto">
                <a:xfrm>
                  <a:off x="4547" y="1731"/>
                  <a:ext cx="19" cy="26"/>
                </a:xfrm>
                <a:custGeom>
                  <a:avLst/>
                  <a:gdLst>
                    <a:gd name="T0" fmla="*/ 1 w 23"/>
                    <a:gd name="T1" fmla="*/ 15 h 31"/>
                    <a:gd name="T2" fmla="*/ 0 w 23"/>
                    <a:gd name="T3" fmla="*/ 15 h 31"/>
                    <a:gd name="T4" fmla="*/ 1 w 23"/>
                    <a:gd name="T5" fmla="*/ 15 h 31"/>
                    <a:gd name="T6" fmla="*/ 2 w 23"/>
                    <a:gd name="T7" fmla="*/ 15 h 31"/>
                    <a:gd name="T8" fmla="*/ 2 w 23"/>
                    <a:gd name="T9" fmla="*/ 15 h 31"/>
                    <a:gd name="T10" fmla="*/ 2 w 23"/>
                    <a:gd name="T11" fmla="*/ 15 h 31"/>
                    <a:gd name="T12" fmla="*/ 1 w 23"/>
                    <a:gd name="T13" fmla="*/ 15 h 31"/>
                    <a:gd name="T14" fmla="*/ 10 w 23"/>
                    <a:gd name="T15" fmla="*/ 0 h 31"/>
                    <a:gd name="T16" fmla="*/ 10 w 23"/>
                    <a:gd name="T17" fmla="*/ 0 h 31"/>
                    <a:gd name="T18" fmla="*/ 11 w 23"/>
                    <a:gd name="T19" fmla="*/ 3 h 31"/>
                    <a:gd name="T20" fmla="*/ 11 w 23"/>
                    <a:gd name="T21" fmla="*/ 0 h 31"/>
                    <a:gd name="T22" fmla="*/ 10 w 23"/>
                    <a:gd name="T23" fmla="*/ 0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 h="31">
                      <a:moveTo>
                        <a:pt x="1" y="31"/>
                      </a:moveTo>
                      <a:cubicBezTo>
                        <a:pt x="1" y="31"/>
                        <a:pt x="0" y="31"/>
                        <a:pt x="0" y="31"/>
                      </a:cubicBezTo>
                      <a:cubicBezTo>
                        <a:pt x="0" y="31"/>
                        <a:pt x="1" y="31"/>
                        <a:pt x="1" y="31"/>
                      </a:cubicBezTo>
                      <a:cubicBezTo>
                        <a:pt x="1" y="31"/>
                        <a:pt x="1" y="31"/>
                        <a:pt x="2" y="31"/>
                      </a:cubicBezTo>
                      <a:cubicBezTo>
                        <a:pt x="2" y="31"/>
                        <a:pt x="2" y="31"/>
                        <a:pt x="2" y="31"/>
                      </a:cubicBezTo>
                      <a:cubicBezTo>
                        <a:pt x="2" y="31"/>
                        <a:pt x="2" y="31"/>
                        <a:pt x="2" y="31"/>
                      </a:cubicBezTo>
                      <a:cubicBezTo>
                        <a:pt x="2" y="31"/>
                        <a:pt x="1" y="31"/>
                        <a:pt x="1" y="31"/>
                      </a:cubicBezTo>
                      <a:moveTo>
                        <a:pt x="22" y="0"/>
                      </a:moveTo>
                      <a:cubicBezTo>
                        <a:pt x="22" y="0"/>
                        <a:pt x="22" y="0"/>
                        <a:pt x="22" y="0"/>
                      </a:cubicBezTo>
                      <a:cubicBezTo>
                        <a:pt x="22" y="1"/>
                        <a:pt x="22" y="2"/>
                        <a:pt x="23" y="3"/>
                      </a:cubicBezTo>
                      <a:cubicBezTo>
                        <a:pt x="23" y="2"/>
                        <a:pt x="23" y="1"/>
                        <a:pt x="23" y="0"/>
                      </a:cubicBezTo>
                      <a:cubicBezTo>
                        <a:pt x="23" y="0"/>
                        <a:pt x="23" y="0"/>
                        <a:pt x="2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7" name="Freeform 12138">
                  <a:extLst>
                    <a:ext uri="{FF2B5EF4-FFF2-40B4-BE49-F238E27FC236}">
                      <a16:creationId xmlns:a16="http://schemas.microsoft.com/office/drawing/2014/main" id="{7983329D-202D-8D45-C936-9FE360EE040B}"/>
                    </a:ext>
                  </a:extLst>
                </p:cNvPr>
                <p:cNvSpPr>
                  <a:spLocks/>
                </p:cNvSpPr>
                <p:nvPr/>
              </p:nvSpPr>
              <p:spPr bwMode="auto">
                <a:xfrm>
                  <a:off x="4547" y="1757"/>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8" name="Freeform 12139">
                  <a:extLst>
                    <a:ext uri="{FF2B5EF4-FFF2-40B4-BE49-F238E27FC236}">
                      <a16:creationId xmlns:a16="http://schemas.microsoft.com/office/drawing/2014/main" id="{6B5432D7-CCF1-A3D8-2014-165C15260A74}"/>
                    </a:ext>
                  </a:extLst>
                </p:cNvPr>
                <p:cNvSpPr>
                  <a:spLocks/>
                </p:cNvSpPr>
                <p:nvPr/>
              </p:nvSpPr>
              <p:spPr bwMode="auto">
                <a:xfrm>
                  <a:off x="4546" y="1758"/>
                  <a:ext cx="1" cy="2"/>
                </a:xfrm>
                <a:custGeom>
                  <a:avLst/>
                  <a:gdLst>
                    <a:gd name="T0" fmla="*/ 0 w 2"/>
                    <a:gd name="T1" fmla="*/ 0 h 2"/>
                    <a:gd name="T2" fmla="*/ 0 w 2"/>
                    <a:gd name="T3" fmla="*/ 0 h 2"/>
                    <a:gd name="T4" fmla="*/ 1 w 2"/>
                    <a:gd name="T5" fmla="*/ 2 h 2"/>
                    <a:gd name="T6" fmla="*/ 1 w 2"/>
                    <a:gd name="T7" fmla="*/ 2 h 2"/>
                    <a:gd name="T8" fmla="*/ 1 w 2"/>
                    <a:gd name="T9" fmla="*/ 2 h 2"/>
                    <a:gd name="T10" fmla="*/ 1 w 2"/>
                    <a:gd name="T11" fmla="*/ 2 h 2"/>
                    <a:gd name="T12" fmla="*/ 0 w 2"/>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2">
                      <a:moveTo>
                        <a:pt x="0" y="0"/>
                      </a:moveTo>
                      <a:cubicBezTo>
                        <a:pt x="0" y="0"/>
                        <a:pt x="0" y="0"/>
                        <a:pt x="0" y="0"/>
                      </a:cubicBezTo>
                      <a:cubicBezTo>
                        <a:pt x="1" y="1"/>
                        <a:pt x="1" y="2"/>
                        <a:pt x="2" y="2"/>
                      </a:cubicBezTo>
                      <a:cubicBezTo>
                        <a:pt x="2" y="2"/>
                        <a:pt x="2" y="2"/>
                        <a:pt x="2" y="2"/>
                      </a:cubicBezTo>
                      <a:cubicBezTo>
                        <a:pt x="2" y="2"/>
                        <a:pt x="2" y="2"/>
                        <a:pt x="2" y="2"/>
                      </a:cubicBezTo>
                      <a:cubicBezTo>
                        <a:pt x="2" y="2"/>
                        <a:pt x="2" y="2"/>
                        <a:pt x="2" y="2"/>
                      </a:cubicBezTo>
                      <a:cubicBezTo>
                        <a:pt x="1" y="2"/>
                        <a:pt x="1" y="1"/>
                        <a:pt x="0" y="0"/>
                      </a:cubicBezTo>
                    </a:path>
                  </a:pathLst>
                </a:custGeom>
                <a:solidFill>
                  <a:srgbClr val="C2B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59" name="Freeform 12140">
                  <a:extLst>
                    <a:ext uri="{FF2B5EF4-FFF2-40B4-BE49-F238E27FC236}">
                      <a16:creationId xmlns:a16="http://schemas.microsoft.com/office/drawing/2014/main" id="{D7912F93-4E82-050D-8A76-F0DDACD3CBDA}"/>
                    </a:ext>
                  </a:extLst>
                </p:cNvPr>
                <p:cNvSpPr>
                  <a:spLocks noEditPoints="1"/>
                </p:cNvSpPr>
                <p:nvPr/>
              </p:nvSpPr>
              <p:spPr bwMode="auto">
                <a:xfrm>
                  <a:off x="4546" y="1757"/>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0 w 1"/>
                    <a:gd name="T17" fmla="*/ 1 h 2"/>
                    <a:gd name="T18" fmla="*/ 0 w 1"/>
                    <a:gd name="T19" fmla="*/ 1 h 2"/>
                    <a:gd name="T20" fmla="*/ 0 w 1"/>
                    <a:gd name="T21" fmla="*/ 0 h 2"/>
                    <a:gd name="T22" fmla="*/ 0 w 1"/>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2">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1"/>
                        <a:pt x="0" y="1"/>
                        <a:pt x="0" y="2"/>
                      </a:cubicBezTo>
                      <a:cubicBezTo>
                        <a:pt x="0" y="2"/>
                        <a:pt x="0" y="2"/>
                        <a:pt x="0" y="2"/>
                      </a:cubicBezTo>
                      <a:cubicBezTo>
                        <a:pt x="0" y="1"/>
                        <a:pt x="0" y="1"/>
                        <a:pt x="0" y="0"/>
                      </a:cubicBezTo>
                      <a:cubicBezTo>
                        <a:pt x="0" y="0"/>
                        <a:pt x="0" y="0"/>
                        <a:pt x="0"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0" name="Freeform 12141">
                  <a:extLst>
                    <a:ext uri="{FF2B5EF4-FFF2-40B4-BE49-F238E27FC236}">
                      <a16:creationId xmlns:a16="http://schemas.microsoft.com/office/drawing/2014/main" id="{BD53FA4F-B73D-84ED-3DF5-88E2E002FE0D}"/>
                    </a:ext>
                  </a:extLst>
                </p:cNvPr>
                <p:cNvSpPr>
                  <a:spLocks noEditPoints="1"/>
                </p:cNvSpPr>
                <p:nvPr/>
              </p:nvSpPr>
              <p:spPr bwMode="auto">
                <a:xfrm>
                  <a:off x="4547" y="1760"/>
                  <a:ext cx="18" cy="7"/>
                </a:xfrm>
                <a:custGeom>
                  <a:avLst/>
                  <a:gdLst>
                    <a:gd name="T0" fmla="*/ 7 w 21"/>
                    <a:gd name="T1" fmla="*/ 4 h 8"/>
                    <a:gd name="T2" fmla="*/ 7 w 21"/>
                    <a:gd name="T3" fmla="*/ 4 h 8"/>
                    <a:gd name="T4" fmla="*/ 8 w 21"/>
                    <a:gd name="T5" fmla="*/ 4 h 8"/>
                    <a:gd name="T6" fmla="*/ 8 w 21"/>
                    <a:gd name="T7" fmla="*/ 4 h 8"/>
                    <a:gd name="T8" fmla="*/ 8 w 21"/>
                    <a:gd name="T9" fmla="*/ 4 h 8"/>
                    <a:gd name="T10" fmla="*/ 8 w 21"/>
                    <a:gd name="T11" fmla="*/ 4 h 8"/>
                    <a:gd name="T12" fmla="*/ 7 w 21"/>
                    <a:gd name="T13" fmla="*/ 4 h 8"/>
                    <a:gd name="T14" fmla="*/ 8 w 21"/>
                    <a:gd name="T15" fmla="*/ 4 h 8"/>
                    <a:gd name="T16" fmla="*/ 8 w 21"/>
                    <a:gd name="T17" fmla="*/ 4 h 8"/>
                    <a:gd name="T18" fmla="*/ 8 w 21"/>
                    <a:gd name="T19" fmla="*/ 4 h 8"/>
                    <a:gd name="T20" fmla="*/ 8 w 21"/>
                    <a:gd name="T21" fmla="*/ 4 h 8"/>
                    <a:gd name="T22" fmla="*/ 6 w 21"/>
                    <a:gd name="T23" fmla="*/ 4 h 8"/>
                    <a:gd name="T24" fmla="*/ 6 w 21"/>
                    <a:gd name="T25" fmla="*/ 4 h 8"/>
                    <a:gd name="T26" fmla="*/ 6 w 21"/>
                    <a:gd name="T27" fmla="*/ 4 h 8"/>
                    <a:gd name="T28" fmla="*/ 6 w 21"/>
                    <a:gd name="T29" fmla="*/ 4 h 8"/>
                    <a:gd name="T30" fmla="*/ 6 w 21"/>
                    <a:gd name="T31" fmla="*/ 4 h 8"/>
                    <a:gd name="T32" fmla="*/ 9 w 21"/>
                    <a:gd name="T33" fmla="*/ 4 h 8"/>
                    <a:gd name="T34" fmla="*/ 10 w 21"/>
                    <a:gd name="T35" fmla="*/ 4 h 8"/>
                    <a:gd name="T36" fmla="*/ 10 w 21"/>
                    <a:gd name="T37" fmla="*/ 4 h 8"/>
                    <a:gd name="T38" fmla="*/ 10 w 21"/>
                    <a:gd name="T39" fmla="*/ 4 h 8"/>
                    <a:gd name="T40" fmla="*/ 6 w 21"/>
                    <a:gd name="T41" fmla="*/ 4 h 8"/>
                    <a:gd name="T42" fmla="*/ 6 w 21"/>
                    <a:gd name="T43" fmla="*/ 4 h 8"/>
                    <a:gd name="T44" fmla="*/ 6 w 21"/>
                    <a:gd name="T45" fmla="*/ 4 h 8"/>
                    <a:gd name="T46" fmla="*/ 10 w 21"/>
                    <a:gd name="T47" fmla="*/ 4 h 8"/>
                    <a:gd name="T48" fmla="*/ 10 w 21"/>
                    <a:gd name="T49" fmla="*/ 4 h 8"/>
                    <a:gd name="T50" fmla="*/ 3 w 21"/>
                    <a:gd name="T51" fmla="*/ 4 h 8"/>
                    <a:gd name="T52" fmla="*/ 3 w 21"/>
                    <a:gd name="T53" fmla="*/ 4 h 8"/>
                    <a:gd name="T54" fmla="*/ 4 w 21"/>
                    <a:gd name="T55" fmla="*/ 4 h 8"/>
                    <a:gd name="T56" fmla="*/ 4 w 21"/>
                    <a:gd name="T57" fmla="*/ 4 h 8"/>
                    <a:gd name="T58" fmla="*/ 4 w 21"/>
                    <a:gd name="T59" fmla="*/ 4 h 8"/>
                    <a:gd name="T60" fmla="*/ 4 w 21"/>
                    <a:gd name="T61" fmla="*/ 4 h 8"/>
                    <a:gd name="T62" fmla="*/ 4 w 21"/>
                    <a:gd name="T63" fmla="*/ 4 h 8"/>
                    <a:gd name="T64" fmla="*/ 4 w 21"/>
                    <a:gd name="T65" fmla="*/ 4 h 8"/>
                    <a:gd name="T66" fmla="*/ 4 w 21"/>
                    <a:gd name="T67" fmla="*/ 4 h 8"/>
                    <a:gd name="T68" fmla="*/ 11 w 21"/>
                    <a:gd name="T69" fmla="*/ 4 h 8"/>
                    <a:gd name="T70" fmla="*/ 11 w 21"/>
                    <a:gd name="T71" fmla="*/ 4 h 8"/>
                    <a:gd name="T72" fmla="*/ 11 w 21"/>
                    <a:gd name="T73" fmla="*/ 4 h 8"/>
                    <a:gd name="T74" fmla="*/ 5 w 21"/>
                    <a:gd name="T75" fmla="*/ 4 h 8"/>
                    <a:gd name="T76" fmla="*/ 6 w 21"/>
                    <a:gd name="T77" fmla="*/ 4 h 8"/>
                    <a:gd name="T78" fmla="*/ 5 w 21"/>
                    <a:gd name="T79" fmla="*/ 4 h 8"/>
                    <a:gd name="T80" fmla="*/ 5 w 21"/>
                    <a:gd name="T81" fmla="*/ 4 h 8"/>
                    <a:gd name="T82" fmla="*/ 3 w 21"/>
                    <a:gd name="T83" fmla="*/ 4 h 8"/>
                    <a:gd name="T84" fmla="*/ 3 w 21"/>
                    <a:gd name="T85" fmla="*/ 4 h 8"/>
                    <a:gd name="T86" fmla="*/ 3 w 21"/>
                    <a:gd name="T87" fmla="*/ 4 h 8"/>
                    <a:gd name="T88" fmla="*/ 3 w 21"/>
                    <a:gd name="T89" fmla="*/ 4 h 8"/>
                    <a:gd name="T90" fmla="*/ 3 w 21"/>
                    <a:gd name="T91" fmla="*/ 4 h 8"/>
                    <a:gd name="T92" fmla="*/ 3 w 21"/>
                    <a:gd name="T93" fmla="*/ 4 h 8"/>
                    <a:gd name="T94" fmla="*/ 3 w 21"/>
                    <a:gd name="T95" fmla="*/ 4 h 8"/>
                    <a:gd name="T96" fmla="*/ 3 w 21"/>
                    <a:gd name="T97" fmla="*/ 4 h 8"/>
                    <a:gd name="T98" fmla="*/ 3 w 21"/>
                    <a:gd name="T99" fmla="*/ 4 h 8"/>
                    <a:gd name="T100" fmla="*/ 3 w 21"/>
                    <a:gd name="T101" fmla="*/ 4 h 8"/>
                    <a:gd name="T102" fmla="*/ 0 w 21"/>
                    <a:gd name="T103" fmla="*/ 0 h 8"/>
                    <a:gd name="T104" fmla="*/ 0 w 21"/>
                    <a:gd name="T105" fmla="*/ 0 h 8"/>
                    <a:gd name="T106" fmla="*/ 2 w 21"/>
                    <a:gd name="T107" fmla="*/ 2 h 8"/>
                    <a:gd name="T108" fmla="*/ 3 w 21"/>
                    <a:gd name="T109" fmla="*/ 4 h 8"/>
                    <a:gd name="T110" fmla="*/ 0 w 21"/>
                    <a:gd name="T111" fmla="*/ 0 h 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8">
                      <a:moveTo>
                        <a:pt x="13" y="8"/>
                      </a:move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moveTo>
                        <a:pt x="14" y="8"/>
                      </a:move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moveTo>
                        <a:pt x="15" y="8"/>
                      </a:moveTo>
                      <a:cubicBezTo>
                        <a:pt x="15" y="8"/>
                        <a:pt x="15" y="8"/>
                        <a:pt x="14" y="8"/>
                      </a:cubicBezTo>
                      <a:cubicBezTo>
                        <a:pt x="14" y="8"/>
                        <a:pt x="14" y="8"/>
                        <a:pt x="14" y="8"/>
                      </a:cubicBezTo>
                      <a:cubicBezTo>
                        <a:pt x="15" y="8"/>
                        <a:pt x="15" y="8"/>
                        <a:pt x="15" y="8"/>
                      </a:cubicBezTo>
                      <a:cubicBezTo>
                        <a:pt x="15" y="8"/>
                        <a:pt x="15" y="8"/>
                        <a:pt x="15" y="8"/>
                      </a:cubicBezTo>
                      <a:moveTo>
                        <a:pt x="11" y="7"/>
                      </a:moveTo>
                      <a:cubicBezTo>
                        <a:pt x="11" y="7"/>
                        <a:pt x="11" y="7"/>
                        <a:pt x="11" y="7"/>
                      </a:cubicBezTo>
                      <a:cubicBezTo>
                        <a:pt x="12" y="8"/>
                        <a:pt x="12" y="8"/>
                        <a:pt x="13" y="8"/>
                      </a:cubicBezTo>
                      <a:cubicBezTo>
                        <a:pt x="13" y="8"/>
                        <a:pt x="13" y="8"/>
                        <a:pt x="13" y="8"/>
                      </a:cubicBezTo>
                      <a:cubicBezTo>
                        <a:pt x="12" y="8"/>
                        <a:pt x="12" y="8"/>
                        <a:pt x="11" y="7"/>
                      </a:cubicBezTo>
                      <a:moveTo>
                        <a:pt x="15" y="7"/>
                      </a:moveTo>
                      <a:cubicBezTo>
                        <a:pt x="15" y="7"/>
                        <a:pt x="15" y="7"/>
                        <a:pt x="15" y="7"/>
                      </a:cubicBezTo>
                      <a:cubicBezTo>
                        <a:pt x="15" y="7"/>
                        <a:pt x="15" y="7"/>
                        <a:pt x="15" y="7"/>
                      </a:cubicBezTo>
                      <a:cubicBezTo>
                        <a:pt x="15" y="7"/>
                        <a:pt x="15" y="7"/>
                        <a:pt x="15" y="7"/>
                      </a:cubicBezTo>
                      <a:cubicBezTo>
                        <a:pt x="15" y="7"/>
                        <a:pt x="15" y="7"/>
                        <a:pt x="15" y="7"/>
                      </a:cubicBezTo>
                      <a:moveTo>
                        <a:pt x="15" y="7"/>
                      </a:move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moveTo>
                        <a:pt x="11" y="7"/>
                      </a:moveTo>
                      <a:cubicBezTo>
                        <a:pt x="11" y="7"/>
                        <a:pt x="11" y="7"/>
                        <a:pt x="11" y="7"/>
                      </a:cubicBezTo>
                      <a:cubicBezTo>
                        <a:pt x="11" y="7"/>
                        <a:pt x="11" y="7"/>
                        <a:pt x="11" y="7"/>
                      </a:cubicBezTo>
                      <a:cubicBezTo>
                        <a:pt x="11" y="7"/>
                        <a:pt x="11" y="7"/>
                        <a:pt x="11" y="7"/>
                      </a:cubicBezTo>
                      <a:cubicBezTo>
                        <a:pt x="11" y="7"/>
                        <a:pt x="11" y="7"/>
                        <a:pt x="11" y="7"/>
                      </a:cubicBezTo>
                      <a:moveTo>
                        <a:pt x="11" y="7"/>
                      </a:moveTo>
                      <a:cubicBezTo>
                        <a:pt x="11" y="7"/>
                        <a:pt x="11" y="7"/>
                        <a:pt x="11" y="7"/>
                      </a:cubicBezTo>
                      <a:cubicBezTo>
                        <a:pt x="11" y="7"/>
                        <a:pt x="11" y="7"/>
                        <a:pt x="11" y="7"/>
                      </a:cubicBezTo>
                      <a:cubicBezTo>
                        <a:pt x="11" y="7"/>
                        <a:pt x="11" y="7"/>
                        <a:pt x="11" y="7"/>
                      </a:cubicBezTo>
                      <a:cubicBezTo>
                        <a:pt x="11" y="7"/>
                        <a:pt x="11" y="7"/>
                        <a:pt x="11" y="7"/>
                      </a:cubicBezTo>
                      <a:moveTo>
                        <a:pt x="11" y="7"/>
                      </a:moveTo>
                      <a:cubicBezTo>
                        <a:pt x="11" y="7"/>
                        <a:pt x="11" y="7"/>
                        <a:pt x="11" y="7"/>
                      </a:cubicBezTo>
                      <a:cubicBezTo>
                        <a:pt x="11" y="7"/>
                        <a:pt x="11" y="7"/>
                        <a:pt x="11" y="7"/>
                      </a:cubicBezTo>
                      <a:cubicBezTo>
                        <a:pt x="11" y="7"/>
                        <a:pt x="11" y="7"/>
                        <a:pt x="11" y="7"/>
                      </a:cubicBezTo>
                      <a:cubicBezTo>
                        <a:pt x="11" y="7"/>
                        <a:pt x="11" y="7"/>
                        <a:pt x="11" y="7"/>
                      </a:cubicBezTo>
                      <a:moveTo>
                        <a:pt x="19" y="7"/>
                      </a:moveTo>
                      <a:cubicBezTo>
                        <a:pt x="18" y="8"/>
                        <a:pt x="18" y="8"/>
                        <a:pt x="18" y="8"/>
                      </a:cubicBezTo>
                      <a:cubicBezTo>
                        <a:pt x="18" y="8"/>
                        <a:pt x="18" y="8"/>
                        <a:pt x="18" y="8"/>
                      </a:cubicBezTo>
                      <a:cubicBezTo>
                        <a:pt x="18" y="8"/>
                        <a:pt x="18" y="8"/>
                        <a:pt x="18" y="8"/>
                      </a:cubicBezTo>
                      <a:cubicBezTo>
                        <a:pt x="18" y="8"/>
                        <a:pt x="18" y="8"/>
                        <a:pt x="19" y="7"/>
                      </a:cubicBezTo>
                      <a:cubicBezTo>
                        <a:pt x="19" y="7"/>
                        <a:pt x="19" y="7"/>
                        <a:pt x="19" y="7"/>
                      </a:cubicBezTo>
                      <a:moveTo>
                        <a:pt x="19" y="7"/>
                      </a:moveTo>
                      <a:cubicBezTo>
                        <a:pt x="19" y="7"/>
                        <a:pt x="19" y="7"/>
                        <a:pt x="19" y="7"/>
                      </a:cubicBezTo>
                      <a:cubicBezTo>
                        <a:pt x="19" y="7"/>
                        <a:pt x="19" y="7"/>
                        <a:pt x="19" y="7"/>
                      </a:cubicBezTo>
                      <a:cubicBezTo>
                        <a:pt x="19" y="7"/>
                        <a:pt x="19" y="7"/>
                        <a:pt x="19" y="7"/>
                      </a:cubicBezTo>
                      <a:cubicBezTo>
                        <a:pt x="19" y="7"/>
                        <a:pt x="19" y="7"/>
                        <a:pt x="19" y="7"/>
                      </a:cubicBezTo>
                      <a:moveTo>
                        <a:pt x="11" y="7"/>
                      </a:moveTo>
                      <a:cubicBezTo>
                        <a:pt x="11" y="7"/>
                        <a:pt x="11" y="7"/>
                        <a:pt x="11" y="7"/>
                      </a:cubicBezTo>
                      <a:cubicBezTo>
                        <a:pt x="11" y="7"/>
                        <a:pt x="11" y="7"/>
                        <a:pt x="11" y="7"/>
                      </a:cubicBezTo>
                      <a:cubicBezTo>
                        <a:pt x="11" y="7"/>
                        <a:pt x="11" y="7"/>
                        <a:pt x="11" y="7"/>
                      </a:cubicBezTo>
                      <a:cubicBezTo>
                        <a:pt x="11" y="7"/>
                        <a:pt x="11" y="7"/>
                        <a:pt x="11" y="7"/>
                      </a:cubicBezTo>
                      <a:moveTo>
                        <a:pt x="11" y="7"/>
                      </a:moveTo>
                      <a:cubicBezTo>
                        <a:pt x="11" y="7"/>
                        <a:pt x="11" y="7"/>
                        <a:pt x="11" y="7"/>
                      </a:cubicBezTo>
                      <a:cubicBezTo>
                        <a:pt x="11" y="7"/>
                        <a:pt x="11" y="7"/>
                        <a:pt x="11" y="7"/>
                      </a:cubicBezTo>
                      <a:cubicBezTo>
                        <a:pt x="11" y="7"/>
                        <a:pt x="11" y="7"/>
                        <a:pt x="11" y="7"/>
                      </a:cubicBezTo>
                      <a:cubicBezTo>
                        <a:pt x="11" y="7"/>
                        <a:pt x="11" y="7"/>
                        <a:pt x="11" y="7"/>
                      </a:cubicBezTo>
                      <a:moveTo>
                        <a:pt x="19" y="7"/>
                      </a:move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moveTo>
                        <a:pt x="8" y="7"/>
                      </a:moveTo>
                      <a:cubicBezTo>
                        <a:pt x="8" y="7"/>
                        <a:pt x="8" y="7"/>
                        <a:pt x="8" y="7"/>
                      </a:cubicBezTo>
                      <a:cubicBezTo>
                        <a:pt x="8" y="7"/>
                        <a:pt x="8" y="7"/>
                        <a:pt x="8" y="7"/>
                      </a:cubicBezTo>
                      <a:cubicBezTo>
                        <a:pt x="8" y="7"/>
                        <a:pt x="8" y="7"/>
                        <a:pt x="8" y="7"/>
                      </a:cubicBezTo>
                      <a:cubicBezTo>
                        <a:pt x="8" y="7"/>
                        <a:pt x="8" y="7"/>
                        <a:pt x="8" y="7"/>
                      </a:cubicBezTo>
                      <a:moveTo>
                        <a:pt x="8" y="7"/>
                      </a:moveTo>
                      <a:cubicBezTo>
                        <a:pt x="8" y="7"/>
                        <a:pt x="8" y="7"/>
                        <a:pt x="8" y="7"/>
                      </a:cubicBezTo>
                      <a:cubicBezTo>
                        <a:pt x="8" y="7"/>
                        <a:pt x="8" y="7"/>
                        <a:pt x="8" y="7"/>
                      </a:cubicBezTo>
                      <a:cubicBezTo>
                        <a:pt x="8" y="7"/>
                        <a:pt x="8" y="7"/>
                        <a:pt x="8" y="7"/>
                      </a:cubicBezTo>
                      <a:cubicBezTo>
                        <a:pt x="8" y="7"/>
                        <a:pt x="8" y="7"/>
                        <a:pt x="8" y="7"/>
                      </a:cubicBezTo>
                      <a:moveTo>
                        <a:pt x="8" y="6"/>
                      </a:moveTo>
                      <a:cubicBezTo>
                        <a:pt x="8" y="6"/>
                        <a:pt x="8" y="6"/>
                        <a:pt x="8" y="6"/>
                      </a:cubicBezTo>
                      <a:cubicBezTo>
                        <a:pt x="8" y="6"/>
                        <a:pt x="8" y="7"/>
                        <a:pt x="8" y="7"/>
                      </a:cubicBezTo>
                      <a:cubicBezTo>
                        <a:pt x="8" y="7"/>
                        <a:pt x="8" y="7"/>
                        <a:pt x="8" y="7"/>
                      </a:cubicBezTo>
                      <a:cubicBezTo>
                        <a:pt x="8" y="7"/>
                        <a:pt x="8" y="6"/>
                        <a:pt x="8" y="6"/>
                      </a:cubicBezTo>
                      <a:cubicBezTo>
                        <a:pt x="8" y="6"/>
                        <a:pt x="8" y="6"/>
                        <a:pt x="8" y="6"/>
                      </a:cubicBezTo>
                      <a:cubicBezTo>
                        <a:pt x="8" y="6"/>
                        <a:pt x="8" y="6"/>
                        <a:pt x="8" y="6"/>
                      </a:cubicBezTo>
                      <a:cubicBezTo>
                        <a:pt x="8" y="6"/>
                        <a:pt x="8" y="6"/>
                        <a:pt x="8" y="6"/>
                      </a:cubicBezTo>
                      <a:cubicBezTo>
                        <a:pt x="8" y="6"/>
                        <a:pt x="8" y="6"/>
                        <a:pt x="8" y="6"/>
                      </a:cubicBezTo>
                      <a:moveTo>
                        <a:pt x="21" y="6"/>
                      </a:move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moveTo>
                        <a:pt x="21" y="6"/>
                      </a:moveTo>
                      <a:cubicBezTo>
                        <a:pt x="21" y="6"/>
                        <a:pt x="21" y="6"/>
                        <a:pt x="21" y="6"/>
                      </a:cubicBezTo>
                      <a:cubicBezTo>
                        <a:pt x="21" y="6"/>
                        <a:pt x="21" y="6"/>
                        <a:pt x="21" y="6"/>
                      </a:cubicBezTo>
                      <a:cubicBezTo>
                        <a:pt x="21" y="6"/>
                        <a:pt x="21" y="6"/>
                        <a:pt x="21" y="6"/>
                      </a:cubicBezTo>
                      <a:cubicBezTo>
                        <a:pt x="21" y="6"/>
                        <a:pt x="21" y="6"/>
                        <a:pt x="21" y="6"/>
                      </a:cubicBezTo>
                      <a:moveTo>
                        <a:pt x="9" y="6"/>
                      </a:moveTo>
                      <a:cubicBezTo>
                        <a:pt x="9" y="6"/>
                        <a:pt x="9" y="6"/>
                        <a:pt x="9" y="6"/>
                      </a:cubicBezTo>
                      <a:cubicBezTo>
                        <a:pt x="9" y="6"/>
                        <a:pt x="10" y="7"/>
                        <a:pt x="11" y="7"/>
                      </a:cubicBezTo>
                      <a:cubicBezTo>
                        <a:pt x="11" y="7"/>
                        <a:pt x="11" y="7"/>
                        <a:pt x="11" y="7"/>
                      </a:cubicBezTo>
                      <a:cubicBezTo>
                        <a:pt x="10" y="7"/>
                        <a:pt x="9" y="6"/>
                        <a:pt x="9" y="6"/>
                      </a:cubicBezTo>
                      <a:moveTo>
                        <a:pt x="9" y="6"/>
                      </a:moveTo>
                      <a:cubicBezTo>
                        <a:pt x="9" y="6"/>
                        <a:pt x="9" y="6"/>
                        <a:pt x="9" y="6"/>
                      </a:cubicBezTo>
                      <a:cubicBezTo>
                        <a:pt x="9" y="6"/>
                        <a:pt x="9" y="6"/>
                        <a:pt x="9" y="6"/>
                      </a:cubicBezTo>
                      <a:cubicBezTo>
                        <a:pt x="9" y="6"/>
                        <a:pt x="9" y="6"/>
                        <a:pt x="9" y="6"/>
                      </a:cubicBezTo>
                      <a:cubicBezTo>
                        <a:pt x="9" y="6"/>
                        <a:pt x="9" y="6"/>
                        <a:pt x="9" y="6"/>
                      </a:cubicBezTo>
                      <a:cubicBezTo>
                        <a:pt x="9" y="6"/>
                        <a:pt x="9" y="6"/>
                        <a:pt x="9" y="6"/>
                      </a:cubicBezTo>
                      <a:moveTo>
                        <a:pt x="6" y="5"/>
                      </a:moveTo>
                      <a:cubicBezTo>
                        <a:pt x="6" y="5"/>
                        <a:pt x="6" y="5"/>
                        <a:pt x="6" y="5"/>
                      </a:cubicBezTo>
                      <a:cubicBezTo>
                        <a:pt x="6" y="6"/>
                        <a:pt x="7" y="7"/>
                        <a:pt x="7" y="7"/>
                      </a:cubicBezTo>
                      <a:cubicBezTo>
                        <a:pt x="7" y="7"/>
                        <a:pt x="7" y="7"/>
                        <a:pt x="7" y="7"/>
                      </a:cubicBezTo>
                      <a:cubicBezTo>
                        <a:pt x="7" y="7"/>
                        <a:pt x="6" y="6"/>
                        <a:pt x="6" y="5"/>
                      </a:cubicBezTo>
                      <a:moveTo>
                        <a:pt x="6" y="5"/>
                      </a:move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moveTo>
                        <a:pt x="4" y="4"/>
                      </a:move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moveTo>
                        <a:pt x="4" y="4"/>
                      </a:moveTo>
                      <a:cubicBezTo>
                        <a:pt x="4" y="4"/>
                        <a:pt x="4" y="4"/>
                        <a:pt x="4" y="4"/>
                      </a:cubicBezTo>
                      <a:cubicBezTo>
                        <a:pt x="5" y="4"/>
                        <a:pt x="5" y="5"/>
                        <a:pt x="6" y="5"/>
                      </a:cubicBezTo>
                      <a:cubicBezTo>
                        <a:pt x="6" y="5"/>
                        <a:pt x="6" y="5"/>
                        <a:pt x="6" y="5"/>
                      </a:cubicBezTo>
                      <a:cubicBezTo>
                        <a:pt x="5" y="5"/>
                        <a:pt x="5" y="4"/>
                        <a:pt x="4" y="4"/>
                      </a:cubicBezTo>
                      <a:moveTo>
                        <a:pt x="4" y="4"/>
                      </a:moveTo>
                      <a:cubicBezTo>
                        <a:pt x="4" y="4"/>
                        <a:pt x="4" y="4"/>
                        <a:pt x="4" y="4"/>
                      </a:cubicBezTo>
                      <a:cubicBezTo>
                        <a:pt x="4" y="4"/>
                        <a:pt x="4" y="4"/>
                        <a:pt x="4" y="4"/>
                      </a:cubicBezTo>
                      <a:cubicBezTo>
                        <a:pt x="4" y="4"/>
                        <a:pt x="4" y="4"/>
                        <a:pt x="4" y="4"/>
                      </a:cubicBezTo>
                      <a:cubicBezTo>
                        <a:pt x="4" y="4"/>
                        <a:pt x="4" y="4"/>
                        <a:pt x="4" y="4"/>
                      </a:cubicBezTo>
                      <a:cubicBezTo>
                        <a:pt x="4" y="4"/>
                        <a:pt x="4" y="4"/>
                        <a:pt x="4" y="4"/>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1" y="0"/>
                        <a:pt x="1" y="1"/>
                        <a:pt x="2" y="2"/>
                      </a:cubicBezTo>
                      <a:cubicBezTo>
                        <a:pt x="2" y="3"/>
                        <a:pt x="3" y="4"/>
                        <a:pt x="4" y="4"/>
                      </a:cubicBezTo>
                      <a:cubicBezTo>
                        <a:pt x="4" y="4"/>
                        <a:pt x="4" y="4"/>
                        <a:pt x="4" y="4"/>
                      </a:cubicBezTo>
                      <a:cubicBezTo>
                        <a:pt x="4" y="4"/>
                        <a:pt x="4" y="4"/>
                        <a:pt x="4" y="4"/>
                      </a:cubicBezTo>
                      <a:cubicBezTo>
                        <a:pt x="4" y="4"/>
                        <a:pt x="4" y="4"/>
                        <a:pt x="4" y="4"/>
                      </a:cubicBezTo>
                      <a:cubicBezTo>
                        <a:pt x="3" y="4"/>
                        <a:pt x="2" y="3"/>
                        <a:pt x="2" y="2"/>
                      </a:cubicBezTo>
                      <a:cubicBezTo>
                        <a:pt x="1" y="1"/>
                        <a:pt x="1" y="0"/>
                        <a:pt x="0" y="0"/>
                      </a:cubicBezTo>
                    </a:path>
                  </a:pathLst>
                </a:custGeom>
                <a:solidFill>
                  <a:srgbClr val="C2B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1" name="Freeform 12142">
                  <a:extLst>
                    <a:ext uri="{FF2B5EF4-FFF2-40B4-BE49-F238E27FC236}">
                      <a16:creationId xmlns:a16="http://schemas.microsoft.com/office/drawing/2014/main" id="{2F2696B7-AEED-3A2A-4668-B68B60CBDD79}"/>
                    </a:ext>
                  </a:extLst>
                </p:cNvPr>
                <p:cNvSpPr>
                  <a:spLocks/>
                </p:cNvSpPr>
                <p:nvPr/>
              </p:nvSpPr>
              <p:spPr bwMode="auto">
                <a:xfrm>
                  <a:off x="4546" y="1746"/>
                  <a:ext cx="29" cy="21"/>
                </a:xfrm>
                <a:custGeom>
                  <a:avLst/>
                  <a:gdLst>
                    <a:gd name="T0" fmla="*/ 16 w 35"/>
                    <a:gd name="T1" fmla="*/ 0 h 25"/>
                    <a:gd name="T2" fmla="*/ 16 w 35"/>
                    <a:gd name="T3" fmla="*/ 3 h 25"/>
                    <a:gd name="T4" fmla="*/ 14 w 35"/>
                    <a:gd name="T5" fmla="*/ 6 h 25"/>
                    <a:gd name="T6" fmla="*/ 12 w 35"/>
                    <a:gd name="T7" fmla="*/ 9 h 25"/>
                    <a:gd name="T8" fmla="*/ 10 w 35"/>
                    <a:gd name="T9" fmla="*/ 9 h 25"/>
                    <a:gd name="T10" fmla="*/ 10 w 35"/>
                    <a:gd name="T11" fmla="*/ 10 h 25"/>
                    <a:gd name="T12" fmla="*/ 8 w 35"/>
                    <a:gd name="T13" fmla="*/ 11 h 25"/>
                    <a:gd name="T14" fmla="*/ 7 w 35"/>
                    <a:gd name="T15" fmla="*/ 10 h 25"/>
                    <a:gd name="T16" fmla="*/ 6 w 35"/>
                    <a:gd name="T17" fmla="*/ 10 h 25"/>
                    <a:gd name="T18" fmla="*/ 5 w 35"/>
                    <a:gd name="T19" fmla="*/ 9 h 25"/>
                    <a:gd name="T20" fmla="*/ 4 w 35"/>
                    <a:gd name="T21" fmla="*/ 9 h 25"/>
                    <a:gd name="T22" fmla="*/ 2 w 35"/>
                    <a:gd name="T23" fmla="*/ 8 h 25"/>
                    <a:gd name="T24" fmla="*/ 2 w 35"/>
                    <a:gd name="T25" fmla="*/ 7 h 25"/>
                    <a:gd name="T26" fmla="*/ 2 w 35"/>
                    <a:gd name="T27" fmla="*/ 8 h 25"/>
                    <a:gd name="T28" fmla="*/ 2 w 35"/>
                    <a:gd name="T29" fmla="*/ 8 h 25"/>
                    <a:gd name="T30" fmla="*/ 2 w 35"/>
                    <a:gd name="T31" fmla="*/ 8 h 25"/>
                    <a:gd name="T32" fmla="*/ 2 w 35"/>
                    <a:gd name="T33" fmla="*/ 8 h 25"/>
                    <a:gd name="T34" fmla="*/ 2 w 35"/>
                    <a:gd name="T35" fmla="*/ 8 h 25"/>
                    <a:gd name="T36" fmla="*/ 2 w 35"/>
                    <a:gd name="T37" fmla="*/ 11 h 25"/>
                    <a:gd name="T38" fmla="*/ 2 w 35"/>
                    <a:gd name="T39" fmla="*/ 11 h 25"/>
                    <a:gd name="T40" fmla="*/ 2 w 35"/>
                    <a:gd name="T41" fmla="*/ 11 h 25"/>
                    <a:gd name="T42" fmla="*/ 2 w 35"/>
                    <a:gd name="T43" fmla="*/ 11 h 25"/>
                    <a:gd name="T44" fmla="*/ 2 w 35"/>
                    <a:gd name="T45" fmla="*/ 11 h 25"/>
                    <a:gd name="T46" fmla="*/ 4 w 35"/>
                    <a:gd name="T47" fmla="*/ 11 h 25"/>
                    <a:gd name="T48" fmla="*/ 4 w 35"/>
                    <a:gd name="T49" fmla="*/ 11 h 25"/>
                    <a:gd name="T50" fmla="*/ 4 w 35"/>
                    <a:gd name="T51" fmla="*/ 12 h 25"/>
                    <a:gd name="T52" fmla="*/ 4 w 35"/>
                    <a:gd name="T53" fmla="*/ 12 h 25"/>
                    <a:gd name="T54" fmla="*/ 5 w 35"/>
                    <a:gd name="T55" fmla="*/ 12 h 25"/>
                    <a:gd name="T56" fmla="*/ 5 w 35"/>
                    <a:gd name="T57" fmla="*/ 12 h 25"/>
                    <a:gd name="T58" fmla="*/ 5 w 35"/>
                    <a:gd name="T59" fmla="*/ 12 h 25"/>
                    <a:gd name="T60" fmla="*/ 5 w 35"/>
                    <a:gd name="T61" fmla="*/ 11 h 25"/>
                    <a:gd name="T62" fmla="*/ 5 w 35"/>
                    <a:gd name="T63" fmla="*/ 11 h 25"/>
                    <a:gd name="T64" fmla="*/ 5 w 35"/>
                    <a:gd name="T65" fmla="*/ 11 h 25"/>
                    <a:gd name="T66" fmla="*/ 6 w 35"/>
                    <a:gd name="T67" fmla="*/ 12 h 25"/>
                    <a:gd name="T68" fmla="*/ 6 w 35"/>
                    <a:gd name="T69" fmla="*/ 12 h 25"/>
                    <a:gd name="T70" fmla="*/ 6 w 35"/>
                    <a:gd name="T71" fmla="*/ 12 h 25"/>
                    <a:gd name="T72" fmla="*/ 6 w 35"/>
                    <a:gd name="T73" fmla="*/ 12 h 25"/>
                    <a:gd name="T74" fmla="*/ 6 w 35"/>
                    <a:gd name="T75" fmla="*/ 12 h 25"/>
                    <a:gd name="T76" fmla="*/ 6 w 35"/>
                    <a:gd name="T77" fmla="*/ 12 h 25"/>
                    <a:gd name="T78" fmla="*/ 7 w 35"/>
                    <a:gd name="T79" fmla="*/ 13 h 25"/>
                    <a:gd name="T80" fmla="*/ 7 w 35"/>
                    <a:gd name="T81" fmla="*/ 13 h 25"/>
                    <a:gd name="T82" fmla="*/ 7 w 35"/>
                    <a:gd name="T83" fmla="*/ 13 h 25"/>
                    <a:gd name="T84" fmla="*/ 7 w 35"/>
                    <a:gd name="T85" fmla="*/ 13 h 25"/>
                    <a:gd name="T86" fmla="*/ 8 w 35"/>
                    <a:gd name="T87" fmla="*/ 13 h 25"/>
                    <a:gd name="T88" fmla="*/ 8 w 35"/>
                    <a:gd name="T89" fmla="*/ 12 h 25"/>
                    <a:gd name="T90" fmla="*/ 8 w 35"/>
                    <a:gd name="T91" fmla="*/ 12 h 25"/>
                    <a:gd name="T92" fmla="*/ 8 w 35"/>
                    <a:gd name="T93" fmla="*/ 13 h 25"/>
                    <a:gd name="T94" fmla="*/ 10 w 35"/>
                    <a:gd name="T95" fmla="*/ 13 h 25"/>
                    <a:gd name="T96" fmla="*/ 10 w 35"/>
                    <a:gd name="T97" fmla="*/ 12 h 25"/>
                    <a:gd name="T98" fmla="*/ 10 w 35"/>
                    <a:gd name="T99" fmla="*/ 12 h 25"/>
                    <a:gd name="T100" fmla="*/ 10 w 35"/>
                    <a:gd name="T101" fmla="*/ 12 h 25"/>
                    <a:gd name="T102" fmla="*/ 10 w 35"/>
                    <a:gd name="T103" fmla="*/ 11 h 25"/>
                    <a:gd name="T104" fmla="*/ 11 w 35"/>
                    <a:gd name="T105" fmla="*/ 11 h 25"/>
                    <a:gd name="T106" fmla="*/ 11 w 35"/>
                    <a:gd name="T107" fmla="*/ 11 h 25"/>
                    <a:gd name="T108" fmla="*/ 12 w 35"/>
                    <a:gd name="T109" fmla="*/ 11 h 25"/>
                    <a:gd name="T110" fmla="*/ 14 w 35"/>
                    <a:gd name="T111" fmla="*/ 8 h 25"/>
                    <a:gd name="T112" fmla="*/ 15 w 35"/>
                    <a:gd name="T113" fmla="*/ 6 h 25"/>
                    <a:gd name="T114" fmla="*/ 16 w 35"/>
                    <a:gd name="T115" fmla="*/ 4 h 25"/>
                    <a:gd name="T116" fmla="*/ 16 w 35"/>
                    <a:gd name="T117" fmla="*/ 3 h 25"/>
                    <a:gd name="T118" fmla="*/ 16 w 35"/>
                    <a:gd name="T119" fmla="*/ 1 h 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5" h="25">
                      <a:moveTo>
                        <a:pt x="34" y="0"/>
                      </a:moveTo>
                      <a:cubicBezTo>
                        <a:pt x="34" y="0"/>
                        <a:pt x="34" y="0"/>
                        <a:pt x="34" y="0"/>
                      </a:cubicBezTo>
                      <a:cubicBezTo>
                        <a:pt x="34" y="0"/>
                        <a:pt x="34" y="0"/>
                        <a:pt x="34" y="0"/>
                      </a:cubicBezTo>
                      <a:cubicBezTo>
                        <a:pt x="34" y="1"/>
                        <a:pt x="33" y="2"/>
                        <a:pt x="34" y="3"/>
                      </a:cubicBezTo>
                      <a:cubicBezTo>
                        <a:pt x="35" y="5"/>
                        <a:pt x="32" y="6"/>
                        <a:pt x="32" y="8"/>
                      </a:cubicBezTo>
                      <a:cubicBezTo>
                        <a:pt x="32" y="11"/>
                        <a:pt x="30" y="11"/>
                        <a:pt x="30" y="12"/>
                      </a:cubicBezTo>
                      <a:cubicBezTo>
                        <a:pt x="30" y="15"/>
                        <a:pt x="27" y="14"/>
                        <a:pt x="27" y="16"/>
                      </a:cubicBezTo>
                      <a:cubicBezTo>
                        <a:pt x="27" y="18"/>
                        <a:pt x="24" y="17"/>
                        <a:pt x="24" y="18"/>
                      </a:cubicBezTo>
                      <a:cubicBezTo>
                        <a:pt x="24" y="19"/>
                        <a:pt x="23" y="19"/>
                        <a:pt x="23" y="19"/>
                      </a:cubicBezTo>
                      <a:cubicBezTo>
                        <a:pt x="22" y="19"/>
                        <a:pt x="22" y="19"/>
                        <a:pt x="22" y="19"/>
                      </a:cubicBezTo>
                      <a:cubicBezTo>
                        <a:pt x="22" y="19"/>
                        <a:pt x="22" y="19"/>
                        <a:pt x="21" y="19"/>
                      </a:cubicBezTo>
                      <a:cubicBezTo>
                        <a:pt x="21" y="19"/>
                        <a:pt x="21" y="19"/>
                        <a:pt x="21" y="20"/>
                      </a:cubicBezTo>
                      <a:cubicBezTo>
                        <a:pt x="20" y="21"/>
                        <a:pt x="20" y="21"/>
                        <a:pt x="20" y="21"/>
                      </a:cubicBezTo>
                      <a:cubicBezTo>
                        <a:pt x="19" y="21"/>
                        <a:pt x="19" y="21"/>
                        <a:pt x="18" y="21"/>
                      </a:cubicBezTo>
                      <a:cubicBezTo>
                        <a:pt x="18" y="20"/>
                        <a:pt x="17" y="20"/>
                        <a:pt x="17" y="20"/>
                      </a:cubicBezTo>
                      <a:cubicBezTo>
                        <a:pt x="17" y="20"/>
                        <a:pt x="16" y="20"/>
                        <a:pt x="16" y="20"/>
                      </a:cubicBezTo>
                      <a:cubicBezTo>
                        <a:pt x="16" y="21"/>
                        <a:pt x="15" y="21"/>
                        <a:pt x="15" y="21"/>
                      </a:cubicBezTo>
                      <a:cubicBezTo>
                        <a:pt x="14" y="21"/>
                        <a:pt x="14" y="21"/>
                        <a:pt x="13" y="20"/>
                      </a:cubicBezTo>
                      <a:cubicBezTo>
                        <a:pt x="12" y="20"/>
                        <a:pt x="11" y="19"/>
                        <a:pt x="11" y="19"/>
                      </a:cubicBezTo>
                      <a:cubicBezTo>
                        <a:pt x="10" y="19"/>
                        <a:pt x="10" y="19"/>
                        <a:pt x="10" y="19"/>
                      </a:cubicBezTo>
                      <a:cubicBezTo>
                        <a:pt x="10" y="20"/>
                        <a:pt x="10" y="20"/>
                        <a:pt x="9" y="20"/>
                      </a:cubicBezTo>
                      <a:cubicBezTo>
                        <a:pt x="9" y="20"/>
                        <a:pt x="8" y="19"/>
                        <a:pt x="8" y="18"/>
                      </a:cubicBezTo>
                      <a:cubicBezTo>
                        <a:pt x="7" y="18"/>
                        <a:pt x="7" y="17"/>
                        <a:pt x="6" y="17"/>
                      </a:cubicBezTo>
                      <a:cubicBezTo>
                        <a:pt x="6" y="17"/>
                        <a:pt x="6" y="17"/>
                        <a:pt x="6" y="17"/>
                      </a:cubicBezTo>
                      <a:cubicBezTo>
                        <a:pt x="6" y="17"/>
                        <a:pt x="6" y="17"/>
                        <a:pt x="5" y="17"/>
                      </a:cubicBezTo>
                      <a:cubicBezTo>
                        <a:pt x="4" y="17"/>
                        <a:pt x="4" y="15"/>
                        <a:pt x="3" y="13"/>
                      </a:cubicBezTo>
                      <a:cubicBezTo>
                        <a:pt x="2" y="14"/>
                        <a:pt x="1" y="14"/>
                        <a:pt x="0" y="15"/>
                      </a:cubicBezTo>
                      <a:cubicBezTo>
                        <a:pt x="1" y="16"/>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8"/>
                        <a:pt x="4" y="19"/>
                      </a:cubicBezTo>
                      <a:cubicBezTo>
                        <a:pt x="4" y="20"/>
                        <a:pt x="5"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7" y="21"/>
                        <a:pt x="7"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3"/>
                        <a:pt x="10" y="23"/>
                      </a:cubicBezTo>
                      <a:cubicBezTo>
                        <a:pt x="10" y="23"/>
                        <a:pt x="10" y="23"/>
                        <a:pt x="10" y="23"/>
                      </a:cubicBezTo>
                      <a:cubicBezTo>
                        <a:pt x="10" y="23"/>
                        <a:pt x="11" y="23"/>
                        <a:pt x="11" y="23"/>
                      </a:cubicBezTo>
                      <a:cubicBezTo>
                        <a:pt x="11" y="23"/>
                        <a:pt x="11" y="23"/>
                        <a:pt x="11" y="23"/>
                      </a:cubicBezTo>
                      <a:cubicBezTo>
                        <a:pt x="11" y="23"/>
                        <a:pt x="11" y="23"/>
                        <a:pt x="11" y="23"/>
                      </a:cubicBezTo>
                      <a:cubicBezTo>
                        <a:pt x="11" y="23"/>
                        <a:pt x="11" y="23"/>
                        <a:pt x="11" y="23"/>
                      </a:cubicBezTo>
                      <a:cubicBezTo>
                        <a:pt x="11" y="23"/>
                        <a:pt x="12"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4" y="25"/>
                        <a:pt x="14"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7" y="25"/>
                        <a:pt x="17" y="25"/>
                        <a:pt x="17" y="25"/>
                      </a:cubicBezTo>
                      <a:cubicBezTo>
                        <a:pt x="17" y="25"/>
                        <a:pt x="17" y="25"/>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8" y="25"/>
                        <a:pt x="18" y="25"/>
                      </a:cubicBezTo>
                      <a:cubicBezTo>
                        <a:pt x="19" y="25"/>
                        <a:pt x="19" y="25"/>
                        <a:pt x="20" y="25"/>
                      </a:cubicBezTo>
                      <a:cubicBezTo>
                        <a:pt x="20" y="25"/>
                        <a:pt x="20" y="25"/>
                        <a:pt x="20" y="25"/>
                      </a:cubicBezTo>
                      <a:cubicBezTo>
                        <a:pt x="20" y="25"/>
                        <a:pt x="20" y="25"/>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3"/>
                        <a:pt x="21" y="23"/>
                        <a:pt x="22" y="23"/>
                      </a:cubicBezTo>
                      <a:cubicBezTo>
                        <a:pt x="22" y="23"/>
                        <a:pt x="22" y="23"/>
                        <a:pt x="22" y="23"/>
                      </a:cubicBezTo>
                      <a:cubicBezTo>
                        <a:pt x="22" y="23"/>
                        <a:pt x="22"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4" y="23"/>
                        <a:pt x="24" y="22"/>
                      </a:cubicBezTo>
                      <a:cubicBezTo>
                        <a:pt x="24" y="21"/>
                        <a:pt x="27" y="23"/>
                        <a:pt x="27" y="20"/>
                      </a:cubicBezTo>
                      <a:cubicBezTo>
                        <a:pt x="27" y="18"/>
                        <a:pt x="30" y="19"/>
                        <a:pt x="30" y="17"/>
                      </a:cubicBezTo>
                      <a:cubicBezTo>
                        <a:pt x="30" y="15"/>
                        <a:pt x="32" y="15"/>
                        <a:pt x="32" y="13"/>
                      </a:cubicBezTo>
                      <a:cubicBezTo>
                        <a:pt x="32" y="13"/>
                        <a:pt x="32" y="12"/>
                        <a:pt x="32" y="12"/>
                      </a:cubicBezTo>
                      <a:cubicBezTo>
                        <a:pt x="32" y="12"/>
                        <a:pt x="32" y="12"/>
                        <a:pt x="32" y="12"/>
                      </a:cubicBezTo>
                      <a:cubicBezTo>
                        <a:pt x="32" y="11"/>
                        <a:pt x="34" y="10"/>
                        <a:pt x="34" y="8"/>
                      </a:cubicBezTo>
                      <a:cubicBezTo>
                        <a:pt x="34" y="8"/>
                        <a:pt x="34" y="8"/>
                        <a:pt x="34" y="7"/>
                      </a:cubicBezTo>
                      <a:cubicBezTo>
                        <a:pt x="34" y="7"/>
                        <a:pt x="34" y="7"/>
                        <a:pt x="34" y="6"/>
                      </a:cubicBezTo>
                      <a:cubicBezTo>
                        <a:pt x="34" y="5"/>
                        <a:pt x="34" y="4"/>
                        <a:pt x="34" y="3"/>
                      </a:cubicBezTo>
                      <a:cubicBezTo>
                        <a:pt x="34" y="2"/>
                        <a:pt x="34" y="2"/>
                        <a:pt x="34" y="1"/>
                      </a:cubicBezTo>
                      <a:cubicBezTo>
                        <a:pt x="34" y="1"/>
                        <a:pt x="34" y="0"/>
                        <a:pt x="34" y="0"/>
                      </a:cubicBezTo>
                    </a:path>
                  </a:pathLst>
                </a:custGeom>
                <a:solidFill>
                  <a:srgbClr val="A59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2" name="Freeform 12143">
                  <a:extLst>
                    <a:ext uri="{FF2B5EF4-FFF2-40B4-BE49-F238E27FC236}">
                      <a16:creationId xmlns:a16="http://schemas.microsoft.com/office/drawing/2014/main" id="{2001D125-28BB-118D-D2C6-D09EB291F16D}"/>
                    </a:ext>
                  </a:extLst>
                </p:cNvPr>
                <p:cNvSpPr>
                  <a:spLocks/>
                </p:cNvSpPr>
                <p:nvPr/>
              </p:nvSpPr>
              <p:spPr bwMode="auto">
                <a:xfrm>
                  <a:off x="4546" y="1757"/>
                  <a:ext cx="2" cy="1"/>
                </a:xfrm>
                <a:custGeom>
                  <a:avLst/>
                  <a:gdLst>
                    <a:gd name="T0" fmla="*/ 1 w 3"/>
                    <a:gd name="T1" fmla="*/ 0 h 2"/>
                    <a:gd name="T2" fmla="*/ 1 w 3"/>
                    <a:gd name="T3" fmla="*/ 0 h 2"/>
                    <a:gd name="T4" fmla="*/ 1 w 3"/>
                    <a:gd name="T5" fmla="*/ 0 h 2"/>
                    <a:gd name="T6" fmla="*/ 1 w 3"/>
                    <a:gd name="T7" fmla="*/ 0 h 2"/>
                    <a:gd name="T8" fmla="*/ 1 w 3"/>
                    <a:gd name="T9" fmla="*/ 0 h 2"/>
                    <a:gd name="T10" fmla="*/ 0 w 3"/>
                    <a:gd name="T11" fmla="*/ 0 h 2"/>
                    <a:gd name="T12" fmla="*/ 0 w 3"/>
                    <a:gd name="T13" fmla="*/ 0 h 2"/>
                    <a:gd name="T14" fmla="*/ 0 w 3"/>
                    <a:gd name="T15" fmla="*/ 0 h 2"/>
                    <a:gd name="T16" fmla="*/ 0 w 3"/>
                    <a:gd name="T17" fmla="*/ 0 h 2"/>
                    <a:gd name="T18" fmla="*/ 0 w 3"/>
                    <a:gd name="T19" fmla="*/ 0 h 2"/>
                    <a:gd name="T20" fmla="*/ 0 w 3"/>
                    <a:gd name="T21" fmla="*/ 0 h 2"/>
                    <a:gd name="T22" fmla="*/ 0 w 3"/>
                    <a:gd name="T23" fmla="*/ 0 h 2"/>
                    <a:gd name="T24" fmla="*/ 0 w 3"/>
                    <a:gd name="T25" fmla="*/ 0 h 2"/>
                    <a:gd name="T26" fmla="*/ 0 w 3"/>
                    <a:gd name="T27" fmla="*/ 1 h 2"/>
                    <a:gd name="T28" fmla="*/ 1 w 3"/>
                    <a:gd name="T29" fmla="*/ 0 h 2"/>
                    <a:gd name="T30" fmla="*/ 1 w 3"/>
                    <a:gd name="T31" fmla="*/ 0 h 2"/>
                    <a:gd name="T32" fmla="*/ 1 w 3"/>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2">
                      <a:moveTo>
                        <a:pt x="2" y="0"/>
                      </a:moveTo>
                      <a:cubicBezTo>
                        <a:pt x="2"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2"/>
                      </a:cubicBezTo>
                      <a:cubicBezTo>
                        <a:pt x="1" y="1"/>
                        <a:pt x="2" y="1"/>
                        <a:pt x="3" y="0"/>
                      </a:cubicBezTo>
                      <a:cubicBezTo>
                        <a:pt x="3" y="0"/>
                        <a:pt x="3" y="0"/>
                        <a:pt x="3" y="0"/>
                      </a:cubicBezTo>
                      <a:cubicBezTo>
                        <a:pt x="2" y="0"/>
                        <a:pt x="2" y="0"/>
                        <a:pt x="2" y="0"/>
                      </a:cubicBezTo>
                    </a:path>
                  </a:pathLst>
                </a:custGeom>
                <a:solidFill>
                  <a:srgbClr val="A79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3" name="Freeform 12144">
                  <a:extLst>
                    <a:ext uri="{FF2B5EF4-FFF2-40B4-BE49-F238E27FC236}">
                      <a16:creationId xmlns:a16="http://schemas.microsoft.com/office/drawing/2014/main" id="{86384368-F085-E9D5-AB60-7DE51498D5F4}"/>
                    </a:ext>
                  </a:extLst>
                </p:cNvPr>
                <p:cNvSpPr>
                  <a:spLocks/>
                </p:cNvSpPr>
                <p:nvPr/>
              </p:nvSpPr>
              <p:spPr bwMode="auto">
                <a:xfrm>
                  <a:off x="4563" y="1738"/>
                  <a:ext cx="2" cy="3"/>
                </a:xfrm>
                <a:custGeom>
                  <a:avLst/>
                  <a:gdLst>
                    <a:gd name="T0" fmla="*/ 2 w 2"/>
                    <a:gd name="T1" fmla="*/ 0 h 4"/>
                    <a:gd name="T2" fmla="*/ 1 w 2"/>
                    <a:gd name="T3" fmla="*/ 1 h 4"/>
                    <a:gd name="T4" fmla="*/ 0 w 2"/>
                    <a:gd name="T5" fmla="*/ 2 h 4"/>
                    <a:gd name="T6" fmla="*/ 0 w 2"/>
                    <a:gd name="T7" fmla="*/ 2 h 4"/>
                    <a:gd name="T8" fmla="*/ 1 w 2"/>
                    <a:gd name="T9" fmla="*/ 2 h 4"/>
                    <a:gd name="T10" fmla="*/ 2 w 2"/>
                    <a:gd name="T11" fmla="*/ 2 h 4"/>
                    <a:gd name="T12" fmla="*/ 2 w 2"/>
                    <a:gd name="T13" fmla="*/ 0 h 4"/>
                    <a:gd name="T14" fmla="*/ 2 w 2"/>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4">
                      <a:moveTo>
                        <a:pt x="2" y="0"/>
                      </a:moveTo>
                      <a:cubicBezTo>
                        <a:pt x="1" y="0"/>
                        <a:pt x="1" y="1"/>
                        <a:pt x="1" y="1"/>
                      </a:cubicBezTo>
                      <a:cubicBezTo>
                        <a:pt x="1" y="1"/>
                        <a:pt x="0" y="2"/>
                        <a:pt x="0" y="3"/>
                      </a:cubicBezTo>
                      <a:cubicBezTo>
                        <a:pt x="0" y="3"/>
                        <a:pt x="0" y="3"/>
                        <a:pt x="0" y="3"/>
                      </a:cubicBezTo>
                      <a:cubicBezTo>
                        <a:pt x="0" y="3"/>
                        <a:pt x="1" y="4"/>
                        <a:pt x="1" y="4"/>
                      </a:cubicBezTo>
                      <a:cubicBezTo>
                        <a:pt x="1" y="4"/>
                        <a:pt x="1" y="4"/>
                        <a:pt x="2" y="3"/>
                      </a:cubicBezTo>
                      <a:cubicBezTo>
                        <a:pt x="1" y="3"/>
                        <a:pt x="0" y="1"/>
                        <a:pt x="2" y="0"/>
                      </a:cubicBezTo>
                      <a:cubicBezTo>
                        <a:pt x="2" y="0"/>
                        <a:pt x="2" y="0"/>
                        <a:pt x="2" y="0"/>
                      </a:cubicBezTo>
                    </a:path>
                  </a:pathLst>
                </a:custGeom>
                <a:solidFill>
                  <a:srgbClr val="C2B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4" name="Freeform 12145">
                  <a:extLst>
                    <a:ext uri="{FF2B5EF4-FFF2-40B4-BE49-F238E27FC236}">
                      <a16:creationId xmlns:a16="http://schemas.microsoft.com/office/drawing/2014/main" id="{C8A95371-65D7-68F0-6090-A724A9475166}"/>
                    </a:ext>
                  </a:extLst>
                </p:cNvPr>
                <p:cNvSpPr>
                  <a:spLocks/>
                </p:cNvSpPr>
                <p:nvPr/>
              </p:nvSpPr>
              <p:spPr bwMode="auto">
                <a:xfrm>
                  <a:off x="4563" y="1739"/>
                  <a:ext cx="1" cy="1"/>
                </a:xfrm>
                <a:custGeom>
                  <a:avLst/>
                  <a:gdLst>
                    <a:gd name="T0" fmla="*/ 1 w 1"/>
                    <a:gd name="T1" fmla="*/ 0 h 2"/>
                    <a:gd name="T2" fmla="*/ 0 w 1"/>
                    <a:gd name="T3" fmla="*/ 1 h 2"/>
                    <a:gd name="T4" fmla="*/ 1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0" y="0"/>
                        <a:pt x="0" y="1"/>
                        <a:pt x="0" y="2"/>
                      </a:cubicBezTo>
                      <a:cubicBezTo>
                        <a:pt x="0" y="1"/>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5" name="Freeform 12146">
                  <a:extLst>
                    <a:ext uri="{FF2B5EF4-FFF2-40B4-BE49-F238E27FC236}">
                      <a16:creationId xmlns:a16="http://schemas.microsoft.com/office/drawing/2014/main" id="{7DFEECEB-A118-D5B2-3667-270EC119556A}"/>
                    </a:ext>
                  </a:extLst>
                </p:cNvPr>
                <p:cNvSpPr>
                  <a:spLocks/>
                </p:cNvSpPr>
                <p:nvPr/>
              </p:nvSpPr>
              <p:spPr bwMode="auto">
                <a:xfrm>
                  <a:off x="4560" y="1734"/>
                  <a:ext cx="2" cy="3"/>
                </a:xfrm>
                <a:custGeom>
                  <a:avLst/>
                  <a:gdLst>
                    <a:gd name="T0" fmla="*/ 1 w 3"/>
                    <a:gd name="T1" fmla="*/ 0 h 4"/>
                    <a:gd name="T2" fmla="*/ 1 w 3"/>
                    <a:gd name="T3" fmla="*/ 1 h 4"/>
                    <a:gd name="T4" fmla="*/ 0 w 3"/>
                    <a:gd name="T5" fmla="*/ 2 h 4"/>
                    <a:gd name="T6" fmla="*/ 0 w 3"/>
                    <a:gd name="T7" fmla="*/ 2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2" y="0"/>
                      </a:moveTo>
                      <a:cubicBezTo>
                        <a:pt x="2" y="1"/>
                        <a:pt x="2" y="1"/>
                        <a:pt x="2" y="1"/>
                      </a:cubicBezTo>
                      <a:cubicBezTo>
                        <a:pt x="2" y="1"/>
                        <a:pt x="0" y="3"/>
                        <a:pt x="0" y="4"/>
                      </a:cubicBezTo>
                      <a:cubicBezTo>
                        <a:pt x="0" y="4"/>
                        <a:pt x="0" y="4"/>
                        <a:pt x="0" y="4"/>
                      </a:cubicBezTo>
                      <a:cubicBezTo>
                        <a:pt x="2" y="4"/>
                        <a:pt x="3" y="1"/>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6" name="Freeform 12147">
                  <a:extLst>
                    <a:ext uri="{FF2B5EF4-FFF2-40B4-BE49-F238E27FC236}">
                      <a16:creationId xmlns:a16="http://schemas.microsoft.com/office/drawing/2014/main" id="{9D362074-40A2-F8EE-65D2-AE6C77382E16}"/>
                    </a:ext>
                  </a:extLst>
                </p:cNvPr>
                <p:cNvSpPr>
                  <a:spLocks/>
                </p:cNvSpPr>
                <p:nvPr/>
              </p:nvSpPr>
              <p:spPr bwMode="auto">
                <a:xfrm>
                  <a:off x="4558" y="1741"/>
                  <a:ext cx="3" cy="4"/>
                </a:xfrm>
                <a:custGeom>
                  <a:avLst/>
                  <a:gdLst>
                    <a:gd name="T0" fmla="*/ 2 w 3"/>
                    <a:gd name="T1" fmla="*/ 0 h 5"/>
                    <a:gd name="T2" fmla="*/ 1 w 3"/>
                    <a:gd name="T3" fmla="*/ 1 h 5"/>
                    <a:gd name="T4" fmla="*/ 0 w 3"/>
                    <a:gd name="T5" fmla="*/ 2 h 5"/>
                    <a:gd name="T6" fmla="*/ 2 w 3"/>
                    <a:gd name="T7" fmla="*/ 1 h 5"/>
                    <a:gd name="T8" fmla="*/ 3 w 3"/>
                    <a:gd name="T9" fmla="*/ 1 h 5"/>
                    <a:gd name="T10" fmla="*/ 3 w 3"/>
                    <a:gd name="T11" fmla="*/ 1 h 5"/>
                    <a:gd name="T12" fmla="*/ 2 w 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5">
                      <a:moveTo>
                        <a:pt x="2" y="0"/>
                      </a:moveTo>
                      <a:cubicBezTo>
                        <a:pt x="2" y="0"/>
                        <a:pt x="1" y="1"/>
                        <a:pt x="1" y="1"/>
                      </a:cubicBezTo>
                      <a:cubicBezTo>
                        <a:pt x="0" y="1"/>
                        <a:pt x="0" y="4"/>
                        <a:pt x="0" y="5"/>
                      </a:cubicBezTo>
                      <a:cubicBezTo>
                        <a:pt x="1" y="4"/>
                        <a:pt x="1" y="1"/>
                        <a:pt x="2" y="1"/>
                      </a:cubicBezTo>
                      <a:cubicBezTo>
                        <a:pt x="2" y="1"/>
                        <a:pt x="2" y="1"/>
                        <a:pt x="3" y="1"/>
                      </a:cubicBezTo>
                      <a:cubicBezTo>
                        <a:pt x="3" y="1"/>
                        <a:pt x="3" y="1"/>
                        <a:pt x="3" y="1"/>
                      </a:cubicBezTo>
                      <a:cubicBezTo>
                        <a:pt x="3" y="1"/>
                        <a:pt x="2" y="0"/>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7" name="Freeform 12148">
                  <a:extLst>
                    <a:ext uri="{FF2B5EF4-FFF2-40B4-BE49-F238E27FC236}">
                      <a16:creationId xmlns:a16="http://schemas.microsoft.com/office/drawing/2014/main" id="{35A19597-5969-2E13-690C-8AC8ED0C9BF3}"/>
                    </a:ext>
                  </a:extLst>
                </p:cNvPr>
                <p:cNvSpPr>
                  <a:spLocks noEditPoints="1"/>
                </p:cNvSpPr>
                <p:nvPr/>
              </p:nvSpPr>
              <p:spPr bwMode="auto">
                <a:xfrm>
                  <a:off x="4553" y="1735"/>
                  <a:ext cx="2" cy="5"/>
                </a:xfrm>
                <a:custGeom>
                  <a:avLst/>
                  <a:gdLst>
                    <a:gd name="T0" fmla="*/ 1 w 2"/>
                    <a:gd name="T1" fmla="*/ 0 h 6"/>
                    <a:gd name="T2" fmla="*/ 1 w 2"/>
                    <a:gd name="T3" fmla="*/ 3 h 6"/>
                    <a:gd name="T4" fmla="*/ 0 w 2"/>
                    <a:gd name="T5" fmla="*/ 3 h 6"/>
                    <a:gd name="T6" fmla="*/ 1 w 2"/>
                    <a:gd name="T7" fmla="*/ 3 h 6"/>
                    <a:gd name="T8" fmla="*/ 2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2" y="1"/>
                        <a:pt x="1" y="3"/>
                        <a:pt x="1" y="4"/>
                      </a:cubicBezTo>
                      <a:cubicBezTo>
                        <a:pt x="1" y="4"/>
                        <a:pt x="0" y="5"/>
                        <a:pt x="0" y="6"/>
                      </a:cubicBezTo>
                      <a:cubicBezTo>
                        <a:pt x="1" y="6"/>
                        <a:pt x="1" y="6"/>
                        <a:pt x="1" y="6"/>
                      </a:cubicBezTo>
                      <a:cubicBezTo>
                        <a:pt x="1" y="6"/>
                        <a:pt x="2" y="3"/>
                        <a:pt x="2" y="3"/>
                      </a:cubicBezTo>
                      <a:cubicBezTo>
                        <a:pt x="2" y="2"/>
                        <a:pt x="2"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8" name="Freeform 12149">
                  <a:extLst>
                    <a:ext uri="{FF2B5EF4-FFF2-40B4-BE49-F238E27FC236}">
                      <a16:creationId xmlns:a16="http://schemas.microsoft.com/office/drawing/2014/main" id="{A354D974-D5BC-9AD7-51EA-93D4F09EBD75}"/>
                    </a:ext>
                  </a:extLst>
                </p:cNvPr>
                <p:cNvSpPr>
                  <a:spLocks noEditPoints="1"/>
                </p:cNvSpPr>
                <p:nvPr/>
              </p:nvSpPr>
              <p:spPr bwMode="auto">
                <a:xfrm>
                  <a:off x="4557" y="1732"/>
                  <a:ext cx="2" cy="2"/>
                </a:xfrm>
                <a:custGeom>
                  <a:avLst/>
                  <a:gdLst>
                    <a:gd name="T0" fmla="*/ 1 w 3"/>
                    <a:gd name="T1" fmla="*/ 1 h 3"/>
                    <a:gd name="T2" fmla="*/ 1 w 3"/>
                    <a:gd name="T3" fmla="*/ 1 h 3"/>
                    <a:gd name="T4" fmla="*/ 1 w 3"/>
                    <a:gd name="T5" fmla="*/ 1 h 3"/>
                    <a:gd name="T6" fmla="*/ 1 w 3"/>
                    <a:gd name="T7" fmla="*/ 1 h 3"/>
                    <a:gd name="T8" fmla="*/ 1 w 3"/>
                    <a:gd name="T9" fmla="*/ 0 h 3"/>
                    <a:gd name="T10" fmla="*/ 0 w 3"/>
                    <a:gd name="T11" fmla="*/ 1 h 3"/>
                    <a:gd name="T12" fmla="*/ 1 w 3"/>
                    <a:gd name="T13" fmla="*/ 1 h 3"/>
                    <a:gd name="T14" fmla="*/ 1 w 3"/>
                    <a:gd name="T15" fmla="*/ 1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2" y="0"/>
                      </a:moveTo>
                      <a:cubicBezTo>
                        <a:pt x="1" y="0"/>
                        <a:pt x="0" y="2"/>
                        <a:pt x="0" y="3"/>
                      </a:cubicBezTo>
                      <a:cubicBezTo>
                        <a:pt x="0" y="2"/>
                        <a:pt x="1" y="1"/>
                        <a:pt x="2" y="1"/>
                      </a:cubicBezTo>
                      <a:cubicBezTo>
                        <a:pt x="2" y="1"/>
                        <a:pt x="3" y="1"/>
                        <a:pt x="3" y="1"/>
                      </a:cubicBezTo>
                      <a:cubicBezTo>
                        <a:pt x="3" y="0"/>
                        <a:pt x="2" y="0"/>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69" name="Freeform 12150">
                  <a:extLst>
                    <a:ext uri="{FF2B5EF4-FFF2-40B4-BE49-F238E27FC236}">
                      <a16:creationId xmlns:a16="http://schemas.microsoft.com/office/drawing/2014/main" id="{ED9E955A-8F65-056D-C68D-ACCB6573FA94}"/>
                    </a:ext>
                  </a:extLst>
                </p:cNvPr>
                <p:cNvSpPr>
                  <a:spLocks noEditPoints="1"/>
                </p:cNvSpPr>
                <p:nvPr/>
              </p:nvSpPr>
              <p:spPr bwMode="auto">
                <a:xfrm>
                  <a:off x="4558" y="1749"/>
                  <a:ext cx="3" cy="4"/>
                </a:xfrm>
                <a:custGeom>
                  <a:avLst/>
                  <a:gdLst>
                    <a:gd name="T0" fmla="*/ 2 w 3"/>
                    <a:gd name="T1" fmla="*/ 0 h 4"/>
                    <a:gd name="T2" fmla="*/ 2 w 3"/>
                    <a:gd name="T3" fmla="*/ 0 h 4"/>
                    <a:gd name="T4" fmla="*/ 0 w 3"/>
                    <a:gd name="T5" fmla="*/ 3 h 4"/>
                    <a:gd name="T6" fmla="*/ 1 w 3"/>
                    <a:gd name="T7" fmla="*/ 4 h 4"/>
                    <a:gd name="T8" fmla="*/ 2 w 3"/>
                    <a:gd name="T9" fmla="*/ 2 h 4"/>
                    <a:gd name="T10" fmla="*/ 2 w 3"/>
                    <a:gd name="T11" fmla="*/ 0 h 4"/>
                    <a:gd name="T12" fmla="*/ 2 w 3"/>
                    <a:gd name="T13" fmla="*/ 0 h 4"/>
                    <a:gd name="T14" fmla="*/ 2 w 3"/>
                    <a:gd name="T15" fmla="*/ 0 h 4"/>
                    <a:gd name="T16" fmla="*/ 2 w 3"/>
                    <a:gd name="T17" fmla="*/ 0 h 4"/>
                    <a:gd name="T18" fmla="*/ 2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2" y="0"/>
                      </a:moveTo>
                      <a:cubicBezTo>
                        <a:pt x="2" y="0"/>
                        <a:pt x="2" y="0"/>
                        <a:pt x="2" y="0"/>
                      </a:cubicBezTo>
                      <a:cubicBezTo>
                        <a:pt x="3" y="1"/>
                        <a:pt x="1" y="3"/>
                        <a:pt x="0" y="3"/>
                      </a:cubicBezTo>
                      <a:cubicBezTo>
                        <a:pt x="0" y="4"/>
                        <a:pt x="0" y="4"/>
                        <a:pt x="1" y="4"/>
                      </a:cubicBezTo>
                      <a:cubicBezTo>
                        <a:pt x="1" y="4"/>
                        <a:pt x="2" y="3"/>
                        <a:pt x="2" y="2"/>
                      </a:cubicBezTo>
                      <a:cubicBezTo>
                        <a:pt x="3" y="1"/>
                        <a:pt x="3" y="0"/>
                        <a:pt x="2" y="0"/>
                      </a:cubicBezTo>
                      <a:moveTo>
                        <a:pt x="2" y="0"/>
                      </a:moveTo>
                      <a:cubicBezTo>
                        <a:pt x="2" y="0"/>
                        <a:pt x="2" y="0"/>
                        <a:pt x="2" y="0"/>
                      </a:cubicBezTo>
                      <a:cubicBezTo>
                        <a:pt x="2" y="0"/>
                        <a:pt x="2" y="0"/>
                        <a:pt x="2" y="0"/>
                      </a:cubicBezTo>
                      <a:cubicBezTo>
                        <a:pt x="2" y="0"/>
                        <a:pt x="2" y="0"/>
                        <a:pt x="2" y="0"/>
                      </a:cubicBezTo>
                    </a:path>
                  </a:pathLst>
                </a:custGeom>
                <a:solidFill>
                  <a:srgbClr val="C2B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0" name="Freeform 12151">
                  <a:extLst>
                    <a:ext uri="{FF2B5EF4-FFF2-40B4-BE49-F238E27FC236}">
                      <a16:creationId xmlns:a16="http://schemas.microsoft.com/office/drawing/2014/main" id="{5383A83E-B0F8-C2A6-6B53-A59CFFCBAA42}"/>
                    </a:ext>
                  </a:extLst>
                </p:cNvPr>
                <p:cNvSpPr>
                  <a:spLocks noEditPoints="1"/>
                </p:cNvSpPr>
                <p:nvPr/>
              </p:nvSpPr>
              <p:spPr bwMode="auto">
                <a:xfrm>
                  <a:off x="4552" y="1746"/>
                  <a:ext cx="3" cy="4"/>
                </a:xfrm>
                <a:custGeom>
                  <a:avLst/>
                  <a:gdLst>
                    <a:gd name="T0" fmla="*/ 2 w 3"/>
                    <a:gd name="T1" fmla="*/ 0 h 5"/>
                    <a:gd name="T2" fmla="*/ 2 w 3"/>
                    <a:gd name="T3" fmla="*/ 0 h 5"/>
                    <a:gd name="T4" fmla="*/ 3 w 3"/>
                    <a:gd name="T5" fmla="*/ 0 h 5"/>
                    <a:gd name="T6" fmla="*/ 2 w 3"/>
                    <a:gd name="T7" fmla="*/ 0 h 5"/>
                    <a:gd name="T8" fmla="*/ 2 w 3"/>
                    <a:gd name="T9" fmla="*/ 0 h 5"/>
                    <a:gd name="T10" fmla="*/ 1 w 3"/>
                    <a:gd name="T11" fmla="*/ 2 h 5"/>
                    <a:gd name="T12" fmla="*/ 1 w 3"/>
                    <a:gd name="T13" fmla="*/ 2 h 5"/>
                    <a:gd name="T14" fmla="*/ 2 w 3"/>
                    <a:gd name="T15" fmla="*/ 0 h 5"/>
                    <a:gd name="T16" fmla="*/ 2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2" y="0"/>
                      </a:moveTo>
                      <a:cubicBezTo>
                        <a:pt x="2" y="0"/>
                        <a:pt x="2" y="0"/>
                        <a:pt x="2" y="0"/>
                      </a:cubicBezTo>
                      <a:cubicBezTo>
                        <a:pt x="2" y="0"/>
                        <a:pt x="2" y="0"/>
                        <a:pt x="3" y="0"/>
                      </a:cubicBezTo>
                      <a:cubicBezTo>
                        <a:pt x="2" y="0"/>
                        <a:pt x="2" y="0"/>
                        <a:pt x="2" y="0"/>
                      </a:cubicBezTo>
                      <a:moveTo>
                        <a:pt x="2" y="0"/>
                      </a:moveTo>
                      <a:cubicBezTo>
                        <a:pt x="0" y="0"/>
                        <a:pt x="1" y="3"/>
                        <a:pt x="1" y="5"/>
                      </a:cubicBezTo>
                      <a:cubicBezTo>
                        <a:pt x="1" y="4"/>
                        <a:pt x="1" y="3"/>
                        <a:pt x="1" y="2"/>
                      </a:cubicBezTo>
                      <a:cubicBezTo>
                        <a:pt x="1" y="1"/>
                        <a:pt x="2" y="1"/>
                        <a:pt x="2" y="0"/>
                      </a:cubicBezTo>
                      <a:cubicBezTo>
                        <a:pt x="2" y="0"/>
                        <a:pt x="2" y="0"/>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1" name="Freeform 12152">
                  <a:extLst>
                    <a:ext uri="{FF2B5EF4-FFF2-40B4-BE49-F238E27FC236}">
                      <a16:creationId xmlns:a16="http://schemas.microsoft.com/office/drawing/2014/main" id="{5F815BFE-3A61-A261-C51A-2A2BA9D89844}"/>
                    </a:ext>
                  </a:extLst>
                </p:cNvPr>
                <p:cNvSpPr>
                  <a:spLocks/>
                </p:cNvSpPr>
                <p:nvPr/>
              </p:nvSpPr>
              <p:spPr bwMode="auto">
                <a:xfrm>
                  <a:off x="4547" y="1739"/>
                  <a:ext cx="3" cy="4"/>
                </a:xfrm>
                <a:custGeom>
                  <a:avLst/>
                  <a:gdLst>
                    <a:gd name="T0" fmla="*/ 2 w 4"/>
                    <a:gd name="T1" fmla="*/ 0 h 5"/>
                    <a:gd name="T2" fmla="*/ 2 w 4"/>
                    <a:gd name="T3" fmla="*/ 1 h 5"/>
                    <a:gd name="T4" fmla="*/ 0 w 4"/>
                    <a:gd name="T5" fmla="*/ 2 h 5"/>
                    <a:gd name="T6" fmla="*/ 1 w 4"/>
                    <a:gd name="T7" fmla="*/ 2 h 5"/>
                    <a:gd name="T8" fmla="*/ 2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3" y="0"/>
                      </a:moveTo>
                      <a:cubicBezTo>
                        <a:pt x="3" y="1"/>
                        <a:pt x="3" y="1"/>
                        <a:pt x="3" y="1"/>
                      </a:cubicBezTo>
                      <a:cubicBezTo>
                        <a:pt x="2" y="2"/>
                        <a:pt x="2" y="4"/>
                        <a:pt x="0" y="5"/>
                      </a:cubicBezTo>
                      <a:cubicBezTo>
                        <a:pt x="0" y="5"/>
                        <a:pt x="1" y="5"/>
                        <a:pt x="1" y="5"/>
                      </a:cubicBezTo>
                      <a:cubicBezTo>
                        <a:pt x="2" y="5"/>
                        <a:pt x="4" y="2"/>
                        <a:pt x="3"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2" name="Freeform 12153">
                  <a:extLst>
                    <a:ext uri="{FF2B5EF4-FFF2-40B4-BE49-F238E27FC236}">
                      <a16:creationId xmlns:a16="http://schemas.microsoft.com/office/drawing/2014/main" id="{CFD312E2-B8B7-E02C-0193-33B096998DC1}"/>
                    </a:ext>
                  </a:extLst>
                </p:cNvPr>
                <p:cNvSpPr>
                  <a:spLocks/>
                </p:cNvSpPr>
                <p:nvPr/>
              </p:nvSpPr>
              <p:spPr bwMode="auto">
                <a:xfrm>
                  <a:off x="4549" y="1734"/>
                  <a:ext cx="3" cy="3"/>
                </a:xfrm>
                <a:custGeom>
                  <a:avLst/>
                  <a:gdLst>
                    <a:gd name="T0" fmla="*/ 2 w 3"/>
                    <a:gd name="T1" fmla="*/ 0 h 3"/>
                    <a:gd name="T2" fmla="*/ 1 w 3"/>
                    <a:gd name="T3" fmla="*/ 3 h 3"/>
                    <a:gd name="T4" fmla="*/ 2 w 3"/>
                    <a:gd name="T5" fmla="*/ 0 h 3"/>
                    <a:gd name="T6" fmla="*/ 3 w 3"/>
                    <a:gd name="T7" fmla="*/ 0 h 3"/>
                    <a:gd name="T8" fmla="*/ 2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0"/>
                      </a:moveTo>
                      <a:cubicBezTo>
                        <a:pt x="1" y="0"/>
                        <a:pt x="0" y="2"/>
                        <a:pt x="1" y="3"/>
                      </a:cubicBezTo>
                      <a:cubicBezTo>
                        <a:pt x="1" y="2"/>
                        <a:pt x="1" y="0"/>
                        <a:pt x="2" y="0"/>
                      </a:cubicBezTo>
                      <a:cubicBezTo>
                        <a:pt x="3" y="0"/>
                        <a:pt x="3" y="0"/>
                        <a:pt x="3" y="0"/>
                      </a:cubicBezTo>
                      <a:cubicBezTo>
                        <a:pt x="3" y="0"/>
                        <a:pt x="2" y="0"/>
                        <a:pt x="2"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3" name="Freeform 12154">
                  <a:extLst>
                    <a:ext uri="{FF2B5EF4-FFF2-40B4-BE49-F238E27FC236}">
                      <a16:creationId xmlns:a16="http://schemas.microsoft.com/office/drawing/2014/main" id="{16F3A507-4199-008C-20E1-A940081B391F}"/>
                    </a:ext>
                  </a:extLst>
                </p:cNvPr>
                <p:cNvSpPr>
                  <a:spLocks/>
                </p:cNvSpPr>
                <p:nvPr/>
              </p:nvSpPr>
              <p:spPr bwMode="auto">
                <a:xfrm>
                  <a:off x="4552" y="1752"/>
                  <a:ext cx="2" cy="2"/>
                </a:xfrm>
                <a:custGeom>
                  <a:avLst/>
                  <a:gdLst>
                    <a:gd name="T0" fmla="*/ 1 w 3"/>
                    <a:gd name="T1" fmla="*/ 0 h 3"/>
                    <a:gd name="T2" fmla="*/ 1 w 3"/>
                    <a:gd name="T3" fmla="*/ 0 h 3"/>
                    <a:gd name="T4" fmla="*/ 1 w 3"/>
                    <a:gd name="T5" fmla="*/ 1 h 3"/>
                    <a:gd name="T6" fmla="*/ 0 w 3"/>
                    <a:gd name="T7" fmla="*/ 1 h 3"/>
                    <a:gd name="T8" fmla="*/ 1 w 3"/>
                    <a:gd name="T9" fmla="*/ 1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3" y="0"/>
                      </a:moveTo>
                      <a:cubicBezTo>
                        <a:pt x="3" y="0"/>
                        <a:pt x="3" y="0"/>
                        <a:pt x="3" y="0"/>
                      </a:cubicBezTo>
                      <a:cubicBezTo>
                        <a:pt x="3" y="2"/>
                        <a:pt x="2" y="2"/>
                        <a:pt x="1" y="2"/>
                      </a:cubicBezTo>
                      <a:cubicBezTo>
                        <a:pt x="1" y="2"/>
                        <a:pt x="0" y="2"/>
                        <a:pt x="0" y="2"/>
                      </a:cubicBezTo>
                      <a:cubicBezTo>
                        <a:pt x="0" y="2"/>
                        <a:pt x="0" y="3"/>
                        <a:pt x="1" y="3"/>
                      </a:cubicBezTo>
                      <a:cubicBezTo>
                        <a:pt x="2" y="3"/>
                        <a:pt x="3" y="1"/>
                        <a:pt x="3"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4" name="Freeform 12155">
                  <a:extLst>
                    <a:ext uri="{FF2B5EF4-FFF2-40B4-BE49-F238E27FC236}">
                      <a16:creationId xmlns:a16="http://schemas.microsoft.com/office/drawing/2014/main" id="{72E35207-6316-9EE4-CB71-E56415DE985D}"/>
                    </a:ext>
                  </a:extLst>
                </p:cNvPr>
                <p:cNvSpPr>
                  <a:spLocks noEditPoints="1"/>
                </p:cNvSpPr>
                <p:nvPr/>
              </p:nvSpPr>
              <p:spPr bwMode="auto">
                <a:xfrm>
                  <a:off x="4547" y="1748"/>
                  <a:ext cx="2" cy="4"/>
                </a:xfrm>
                <a:custGeom>
                  <a:avLst/>
                  <a:gdLst>
                    <a:gd name="T0" fmla="*/ 1 w 3"/>
                    <a:gd name="T1" fmla="*/ 2 h 5"/>
                    <a:gd name="T2" fmla="*/ 1 w 3"/>
                    <a:gd name="T3" fmla="*/ 2 h 5"/>
                    <a:gd name="T4" fmla="*/ 1 w 3"/>
                    <a:gd name="T5" fmla="*/ 2 h 5"/>
                    <a:gd name="T6" fmla="*/ 1 w 3"/>
                    <a:gd name="T7" fmla="*/ 0 h 5"/>
                    <a:gd name="T8" fmla="*/ 1 w 3"/>
                    <a:gd name="T9" fmla="*/ 0 h 5"/>
                    <a:gd name="T10" fmla="*/ 1 w 3"/>
                    <a:gd name="T11" fmla="*/ 2 h 5"/>
                    <a:gd name="T12" fmla="*/ 1 w 3"/>
                    <a:gd name="T13" fmla="*/ 2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5"/>
                      </a:moveTo>
                      <a:cubicBezTo>
                        <a:pt x="2" y="5"/>
                        <a:pt x="2" y="5"/>
                        <a:pt x="2" y="5"/>
                      </a:cubicBezTo>
                      <a:cubicBezTo>
                        <a:pt x="2" y="5"/>
                        <a:pt x="2" y="5"/>
                        <a:pt x="2" y="5"/>
                      </a:cubicBezTo>
                      <a:moveTo>
                        <a:pt x="2" y="0"/>
                      </a:moveTo>
                      <a:cubicBezTo>
                        <a:pt x="2" y="0"/>
                        <a:pt x="2" y="0"/>
                        <a:pt x="2" y="0"/>
                      </a:cubicBezTo>
                      <a:cubicBezTo>
                        <a:pt x="2" y="1"/>
                        <a:pt x="0" y="2"/>
                        <a:pt x="1" y="4"/>
                      </a:cubicBezTo>
                      <a:cubicBezTo>
                        <a:pt x="1" y="4"/>
                        <a:pt x="2" y="5"/>
                        <a:pt x="2" y="5"/>
                      </a:cubicBezTo>
                      <a:cubicBezTo>
                        <a:pt x="1" y="4"/>
                        <a:pt x="2" y="1"/>
                        <a:pt x="2" y="0"/>
                      </a:cubicBezTo>
                      <a:moveTo>
                        <a:pt x="3" y="0"/>
                      </a:moveTo>
                      <a:cubicBezTo>
                        <a:pt x="2" y="0"/>
                        <a:pt x="2" y="0"/>
                        <a:pt x="2" y="0"/>
                      </a:cubicBezTo>
                      <a:cubicBezTo>
                        <a:pt x="3" y="0"/>
                        <a:pt x="3" y="0"/>
                        <a:pt x="3" y="0"/>
                      </a:cubicBezTo>
                      <a:cubicBezTo>
                        <a:pt x="3" y="0"/>
                        <a:pt x="3" y="0"/>
                        <a:pt x="3"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5" name="Freeform 12156">
                  <a:extLst>
                    <a:ext uri="{FF2B5EF4-FFF2-40B4-BE49-F238E27FC236}">
                      <a16:creationId xmlns:a16="http://schemas.microsoft.com/office/drawing/2014/main" id="{26882285-35C6-7E47-8EE7-F6D3A384A287}"/>
                    </a:ext>
                  </a:extLst>
                </p:cNvPr>
                <p:cNvSpPr>
                  <a:spLocks noEditPoints="1"/>
                </p:cNvSpPr>
                <p:nvPr/>
              </p:nvSpPr>
              <p:spPr bwMode="auto">
                <a:xfrm>
                  <a:off x="4545" y="1745"/>
                  <a:ext cx="1" cy="4"/>
                </a:xfrm>
                <a:custGeom>
                  <a:avLst/>
                  <a:gdLst>
                    <a:gd name="T0" fmla="*/ 0 w 1"/>
                    <a:gd name="T1" fmla="*/ 1 h 5"/>
                    <a:gd name="T2" fmla="*/ 1 w 1"/>
                    <a:gd name="T3" fmla="*/ 2 h 5"/>
                    <a:gd name="T4" fmla="*/ 0 w 1"/>
                    <a:gd name="T5" fmla="*/ 1 h 5"/>
                    <a:gd name="T6" fmla="*/ 0 w 1"/>
                    <a:gd name="T7" fmla="*/ 1 h 5"/>
                    <a:gd name="T8" fmla="*/ 0 w 1"/>
                    <a:gd name="T9" fmla="*/ 1 h 5"/>
                    <a:gd name="T10" fmla="*/ 0 w 1"/>
                    <a:gd name="T11" fmla="*/ 1 h 5"/>
                    <a:gd name="T12" fmla="*/ 1 w 1"/>
                    <a:gd name="T13" fmla="*/ 0 h 5"/>
                    <a:gd name="T14" fmla="*/ 0 w 1"/>
                    <a:gd name="T15" fmla="*/ 1 h 5"/>
                    <a:gd name="T16" fmla="*/ 1 w 1"/>
                    <a:gd name="T17" fmla="*/ 1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0" y="1"/>
                      </a:moveTo>
                      <a:cubicBezTo>
                        <a:pt x="0" y="3"/>
                        <a:pt x="0" y="4"/>
                        <a:pt x="1" y="5"/>
                      </a:cubicBezTo>
                      <a:cubicBezTo>
                        <a:pt x="1" y="4"/>
                        <a:pt x="0" y="3"/>
                        <a:pt x="0" y="1"/>
                      </a:cubicBezTo>
                      <a:moveTo>
                        <a:pt x="0" y="1"/>
                      </a:moveTo>
                      <a:cubicBezTo>
                        <a:pt x="0" y="1"/>
                        <a:pt x="0" y="1"/>
                        <a:pt x="0" y="1"/>
                      </a:cubicBezTo>
                      <a:cubicBezTo>
                        <a:pt x="0" y="1"/>
                        <a:pt x="0" y="1"/>
                        <a:pt x="0" y="1"/>
                      </a:cubicBezTo>
                      <a:moveTo>
                        <a:pt x="1" y="0"/>
                      </a:moveTo>
                      <a:cubicBezTo>
                        <a:pt x="0" y="1"/>
                        <a:pt x="0" y="1"/>
                        <a:pt x="0" y="1"/>
                      </a:cubicBezTo>
                      <a:cubicBezTo>
                        <a:pt x="0" y="1"/>
                        <a:pt x="0" y="1"/>
                        <a:pt x="1" y="1"/>
                      </a:cubicBezTo>
                      <a:cubicBezTo>
                        <a:pt x="1" y="0"/>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6" name="Freeform 12157">
                  <a:extLst>
                    <a:ext uri="{FF2B5EF4-FFF2-40B4-BE49-F238E27FC236}">
                      <a16:creationId xmlns:a16="http://schemas.microsoft.com/office/drawing/2014/main" id="{11A96819-4F80-582C-9400-C373B70AFE8B}"/>
                    </a:ext>
                  </a:extLst>
                </p:cNvPr>
                <p:cNvSpPr>
                  <a:spLocks noEditPoints="1"/>
                </p:cNvSpPr>
                <p:nvPr/>
              </p:nvSpPr>
              <p:spPr bwMode="auto">
                <a:xfrm>
                  <a:off x="4367" y="1549"/>
                  <a:ext cx="24" cy="29"/>
                </a:xfrm>
                <a:custGeom>
                  <a:avLst/>
                  <a:gdLst>
                    <a:gd name="T0" fmla="*/ 6 w 29"/>
                    <a:gd name="T1" fmla="*/ 12 h 36"/>
                    <a:gd name="T2" fmla="*/ 5 w 29"/>
                    <a:gd name="T3" fmla="*/ 13 h 36"/>
                    <a:gd name="T4" fmla="*/ 5 w 29"/>
                    <a:gd name="T5" fmla="*/ 12 h 36"/>
                    <a:gd name="T6" fmla="*/ 10 w 29"/>
                    <a:gd name="T7" fmla="*/ 10 h 36"/>
                    <a:gd name="T8" fmla="*/ 10 w 29"/>
                    <a:gd name="T9" fmla="*/ 10 h 36"/>
                    <a:gd name="T10" fmla="*/ 8 w 29"/>
                    <a:gd name="T11" fmla="*/ 12 h 36"/>
                    <a:gd name="T12" fmla="*/ 10 w 29"/>
                    <a:gd name="T13" fmla="*/ 10 h 36"/>
                    <a:gd name="T14" fmla="*/ 6 w 29"/>
                    <a:gd name="T15" fmla="*/ 11 h 36"/>
                    <a:gd name="T16" fmla="*/ 6 w 29"/>
                    <a:gd name="T17" fmla="*/ 9 h 36"/>
                    <a:gd name="T18" fmla="*/ 6 w 29"/>
                    <a:gd name="T19" fmla="*/ 9 h 36"/>
                    <a:gd name="T20" fmla="*/ 6 w 29"/>
                    <a:gd name="T21" fmla="*/ 10 h 36"/>
                    <a:gd name="T22" fmla="*/ 8 w 29"/>
                    <a:gd name="T23" fmla="*/ 8 h 36"/>
                    <a:gd name="T24" fmla="*/ 10 w 29"/>
                    <a:gd name="T25" fmla="*/ 6 h 36"/>
                    <a:gd name="T26" fmla="*/ 10 w 29"/>
                    <a:gd name="T27" fmla="*/ 6 h 36"/>
                    <a:gd name="T28" fmla="*/ 8 w 29"/>
                    <a:gd name="T29" fmla="*/ 8 h 36"/>
                    <a:gd name="T30" fmla="*/ 2 w 29"/>
                    <a:gd name="T31" fmla="*/ 8 h 36"/>
                    <a:gd name="T32" fmla="*/ 3 w 29"/>
                    <a:gd name="T33" fmla="*/ 5 h 36"/>
                    <a:gd name="T34" fmla="*/ 12 w 29"/>
                    <a:gd name="T35" fmla="*/ 6 h 36"/>
                    <a:gd name="T36" fmla="*/ 12 w 29"/>
                    <a:gd name="T37" fmla="*/ 5 h 36"/>
                    <a:gd name="T38" fmla="*/ 12 w 29"/>
                    <a:gd name="T39" fmla="*/ 6 h 36"/>
                    <a:gd name="T40" fmla="*/ 6 w 29"/>
                    <a:gd name="T41" fmla="*/ 3 h 36"/>
                    <a:gd name="T42" fmla="*/ 6 w 29"/>
                    <a:gd name="T43" fmla="*/ 3 h 36"/>
                    <a:gd name="T44" fmla="*/ 6 w 29"/>
                    <a:gd name="T45" fmla="*/ 6 h 36"/>
                    <a:gd name="T46" fmla="*/ 6 w 29"/>
                    <a:gd name="T47" fmla="*/ 5 h 36"/>
                    <a:gd name="T48" fmla="*/ 6 w 29"/>
                    <a:gd name="T49" fmla="*/ 3 h 36"/>
                    <a:gd name="T50" fmla="*/ 4 w 29"/>
                    <a:gd name="T51" fmla="*/ 4 h 36"/>
                    <a:gd name="T52" fmla="*/ 5 w 29"/>
                    <a:gd name="T53" fmla="*/ 3 h 36"/>
                    <a:gd name="T54" fmla="*/ 4 w 29"/>
                    <a:gd name="T55" fmla="*/ 4 h 36"/>
                    <a:gd name="T56" fmla="*/ 10 w 29"/>
                    <a:gd name="T57" fmla="*/ 4 h 36"/>
                    <a:gd name="T58" fmla="*/ 10 w 29"/>
                    <a:gd name="T59" fmla="*/ 2 h 36"/>
                    <a:gd name="T60" fmla="*/ 7 w 29"/>
                    <a:gd name="T61" fmla="*/ 3 h 36"/>
                    <a:gd name="T62" fmla="*/ 9 w 29"/>
                    <a:gd name="T63" fmla="*/ 2 h 36"/>
                    <a:gd name="T64" fmla="*/ 9 w 29"/>
                    <a:gd name="T65" fmla="*/ 2 h 36"/>
                    <a:gd name="T66" fmla="*/ 8 w 29"/>
                    <a:gd name="T67" fmla="*/ 2 h 36"/>
                    <a:gd name="T68" fmla="*/ 9 w 29"/>
                    <a:gd name="T69" fmla="*/ 0 h 36"/>
                    <a:gd name="T70" fmla="*/ 7 w 29"/>
                    <a:gd name="T71" fmla="*/ 1 h 36"/>
                    <a:gd name="T72" fmla="*/ 7 w 29"/>
                    <a:gd name="T73" fmla="*/ 1 h 36"/>
                    <a:gd name="T74" fmla="*/ 4 w 29"/>
                    <a:gd name="T75" fmla="*/ 2 h 36"/>
                    <a:gd name="T76" fmla="*/ 1 w 29"/>
                    <a:gd name="T77" fmla="*/ 6 h 36"/>
                    <a:gd name="T78" fmla="*/ 2 w 29"/>
                    <a:gd name="T79" fmla="*/ 10 h 36"/>
                    <a:gd name="T80" fmla="*/ 2 w 29"/>
                    <a:gd name="T81" fmla="*/ 10 h 36"/>
                    <a:gd name="T82" fmla="*/ 2 w 29"/>
                    <a:gd name="T83" fmla="*/ 10 h 36"/>
                    <a:gd name="T84" fmla="*/ 2 w 29"/>
                    <a:gd name="T85" fmla="*/ 11 h 36"/>
                    <a:gd name="T86" fmla="*/ 5 w 29"/>
                    <a:gd name="T87" fmla="*/ 15 h 36"/>
                    <a:gd name="T88" fmla="*/ 6 w 29"/>
                    <a:gd name="T89" fmla="*/ 15 h 36"/>
                    <a:gd name="T90" fmla="*/ 7 w 29"/>
                    <a:gd name="T91" fmla="*/ 15 h 36"/>
                    <a:gd name="T92" fmla="*/ 7 w 29"/>
                    <a:gd name="T93" fmla="*/ 15 h 36"/>
                    <a:gd name="T94" fmla="*/ 8 w 29"/>
                    <a:gd name="T95" fmla="*/ 15 h 36"/>
                    <a:gd name="T96" fmla="*/ 12 w 29"/>
                    <a:gd name="T97" fmla="*/ 12 h 36"/>
                    <a:gd name="T98" fmla="*/ 13 w 29"/>
                    <a:gd name="T99" fmla="*/ 8 h 36"/>
                    <a:gd name="T100" fmla="*/ 12 w 29"/>
                    <a:gd name="T101" fmla="*/ 3 h 36"/>
                    <a:gd name="T102" fmla="*/ 12 w 29"/>
                    <a:gd name="T103" fmla="*/ 2 h 36"/>
                    <a:gd name="T104" fmla="*/ 11 w 29"/>
                    <a:gd name="T105" fmla="*/ 1 h 36"/>
                    <a:gd name="T106" fmla="*/ 10 w 29"/>
                    <a:gd name="T107" fmla="*/ 1 h 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 h="36">
                      <a:moveTo>
                        <a:pt x="11" y="30"/>
                      </a:moveTo>
                      <a:cubicBezTo>
                        <a:pt x="12" y="30"/>
                        <a:pt x="12" y="30"/>
                        <a:pt x="13" y="28"/>
                      </a:cubicBezTo>
                      <a:cubicBezTo>
                        <a:pt x="13" y="28"/>
                        <a:pt x="13" y="28"/>
                        <a:pt x="13" y="28"/>
                      </a:cubicBezTo>
                      <a:cubicBezTo>
                        <a:pt x="13" y="29"/>
                        <a:pt x="11" y="31"/>
                        <a:pt x="10" y="31"/>
                      </a:cubicBezTo>
                      <a:cubicBezTo>
                        <a:pt x="10" y="31"/>
                        <a:pt x="10" y="30"/>
                        <a:pt x="10" y="30"/>
                      </a:cubicBezTo>
                      <a:cubicBezTo>
                        <a:pt x="10" y="30"/>
                        <a:pt x="11" y="30"/>
                        <a:pt x="11" y="30"/>
                      </a:cubicBezTo>
                      <a:moveTo>
                        <a:pt x="20" y="25"/>
                      </a:moveTo>
                      <a:cubicBezTo>
                        <a:pt x="20" y="25"/>
                        <a:pt x="20" y="25"/>
                        <a:pt x="20" y="25"/>
                      </a:cubicBezTo>
                      <a:cubicBezTo>
                        <a:pt x="20" y="25"/>
                        <a:pt x="20" y="25"/>
                        <a:pt x="20" y="25"/>
                      </a:cubicBezTo>
                      <a:cubicBezTo>
                        <a:pt x="20" y="25"/>
                        <a:pt x="20" y="25"/>
                        <a:pt x="20" y="25"/>
                      </a:cubicBezTo>
                      <a:cubicBezTo>
                        <a:pt x="20" y="25"/>
                        <a:pt x="20" y="26"/>
                        <a:pt x="20" y="27"/>
                      </a:cubicBezTo>
                      <a:cubicBezTo>
                        <a:pt x="20" y="28"/>
                        <a:pt x="19" y="29"/>
                        <a:pt x="18" y="29"/>
                      </a:cubicBezTo>
                      <a:cubicBezTo>
                        <a:pt x="18" y="29"/>
                        <a:pt x="18" y="29"/>
                        <a:pt x="18" y="29"/>
                      </a:cubicBezTo>
                      <a:cubicBezTo>
                        <a:pt x="18" y="28"/>
                        <a:pt x="21" y="27"/>
                        <a:pt x="20" y="25"/>
                      </a:cubicBezTo>
                      <a:cubicBezTo>
                        <a:pt x="20" y="25"/>
                        <a:pt x="20" y="25"/>
                        <a:pt x="20" y="25"/>
                      </a:cubicBezTo>
                      <a:moveTo>
                        <a:pt x="12" y="26"/>
                      </a:moveTo>
                      <a:cubicBezTo>
                        <a:pt x="12" y="24"/>
                        <a:pt x="11"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2" y="22"/>
                        <a:pt x="12" y="23"/>
                      </a:cubicBezTo>
                      <a:cubicBezTo>
                        <a:pt x="12" y="24"/>
                        <a:pt x="12" y="25"/>
                        <a:pt x="12" y="26"/>
                      </a:cubicBezTo>
                      <a:moveTo>
                        <a:pt x="18" y="20"/>
                      </a:moveTo>
                      <a:cubicBezTo>
                        <a:pt x="17" y="19"/>
                        <a:pt x="18" y="17"/>
                        <a:pt x="19" y="16"/>
                      </a:cubicBezTo>
                      <a:cubicBezTo>
                        <a:pt x="19" y="16"/>
                        <a:pt x="19" y="16"/>
                        <a:pt x="20" y="16"/>
                      </a:cubicBezTo>
                      <a:cubicBezTo>
                        <a:pt x="20" y="16"/>
                        <a:pt x="21" y="16"/>
                        <a:pt x="20" y="16"/>
                      </a:cubicBezTo>
                      <a:cubicBezTo>
                        <a:pt x="21" y="16"/>
                        <a:pt x="21" y="16"/>
                        <a:pt x="21" y="16"/>
                      </a:cubicBezTo>
                      <a:cubicBezTo>
                        <a:pt x="20" y="16"/>
                        <a:pt x="20" y="16"/>
                        <a:pt x="20" y="16"/>
                      </a:cubicBezTo>
                      <a:cubicBezTo>
                        <a:pt x="19" y="16"/>
                        <a:pt x="19" y="19"/>
                        <a:pt x="18" y="20"/>
                      </a:cubicBezTo>
                      <a:moveTo>
                        <a:pt x="4" y="18"/>
                      </a:moveTo>
                      <a:cubicBezTo>
                        <a:pt x="4" y="18"/>
                        <a:pt x="4" y="18"/>
                        <a:pt x="4" y="18"/>
                      </a:cubicBezTo>
                      <a:cubicBezTo>
                        <a:pt x="5" y="17"/>
                        <a:pt x="5" y="15"/>
                        <a:pt x="7" y="14"/>
                      </a:cubicBezTo>
                      <a:cubicBezTo>
                        <a:pt x="7" y="13"/>
                        <a:pt x="7" y="13"/>
                        <a:pt x="7" y="13"/>
                      </a:cubicBezTo>
                      <a:cubicBezTo>
                        <a:pt x="8" y="15"/>
                        <a:pt x="6" y="18"/>
                        <a:pt x="4" y="18"/>
                      </a:cubicBezTo>
                      <a:moveTo>
                        <a:pt x="25" y="15"/>
                      </a:moveTo>
                      <a:cubicBezTo>
                        <a:pt x="25" y="15"/>
                        <a:pt x="24" y="14"/>
                        <a:pt x="24" y="14"/>
                      </a:cubicBezTo>
                      <a:cubicBezTo>
                        <a:pt x="23" y="13"/>
                        <a:pt x="25" y="12"/>
                        <a:pt x="25" y="11"/>
                      </a:cubicBezTo>
                      <a:cubicBezTo>
                        <a:pt x="26" y="12"/>
                        <a:pt x="26" y="12"/>
                        <a:pt x="26" y="12"/>
                      </a:cubicBezTo>
                      <a:cubicBezTo>
                        <a:pt x="24" y="12"/>
                        <a:pt x="25" y="14"/>
                        <a:pt x="25" y="15"/>
                      </a:cubicBezTo>
                      <a:cubicBezTo>
                        <a:pt x="25" y="15"/>
                        <a:pt x="25" y="15"/>
                        <a:pt x="25" y="15"/>
                      </a:cubicBezTo>
                      <a:moveTo>
                        <a:pt x="13" y="8"/>
                      </a:moveTo>
                      <a:cubicBezTo>
                        <a:pt x="13" y="8"/>
                        <a:pt x="13" y="8"/>
                        <a:pt x="13" y="8"/>
                      </a:cubicBezTo>
                      <a:cubicBezTo>
                        <a:pt x="13" y="8"/>
                        <a:pt x="13" y="8"/>
                        <a:pt x="13" y="8"/>
                      </a:cubicBezTo>
                      <a:cubicBezTo>
                        <a:pt x="14" y="9"/>
                        <a:pt x="14" y="10"/>
                        <a:pt x="14" y="11"/>
                      </a:cubicBezTo>
                      <a:cubicBezTo>
                        <a:pt x="14" y="11"/>
                        <a:pt x="13" y="14"/>
                        <a:pt x="13" y="14"/>
                      </a:cubicBezTo>
                      <a:cubicBezTo>
                        <a:pt x="12" y="14"/>
                        <a:pt x="12" y="14"/>
                        <a:pt x="12" y="14"/>
                      </a:cubicBezTo>
                      <a:cubicBezTo>
                        <a:pt x="12" y="13"/>
                        <a:pt x="13" y="12"/>
                        <a:pt x="13" y="12"/>
                      </a:cubicBezTo>
                      <a:cubicBezTo>
                        <a:pt x="13" y="11"/>
                        <a:pt x="14" y="9"/>
                        <a:pt x="13" y="8"/>
                      </a:cubicBezTo>
                      <a:cubicBezTo>
                        <a:pt x="13" y="8"/>
                        <a:pt x="13" y="8"/>
                        <a:pt x="13" y="8"/>
                      </a:cubicBezTo>
                      <a:cubicBezTo>
                        <a:pt x="13" y="8"/>
                        <a:pt x="13" y="8"/>
                        <a:pt x="13" y="8"/>
                      </a:cubicBezTo>
                      <a:moveTo>
                        <a:pt x="8" y="10"/>
                      </a:moveTo>
                      <a:cubicBezTo>
                        <a:pt x="7" y="9"/>
                        <a:pt x="8" y="7"/>
                        <a:pt x="9" y="7"/>
                      </a:cubicBezTo>
                      <a:cubicBezTo>
                        <a:pt x="9" y="7"/>
                        <a:pt x="9" y="7"/>
                        <a:pt x="10" y="7"/>
                      </a:cubicBezTo>
                      <a:cubicBezTo>
                        <a:pt x="9" y="7"/>
                        <a:pt x="9" y="7"/>
                        <a:pt x="9" y="7"/>
                      </a:cubicBezTo>
                      <a:cubicBezTo>
                        <a:pt x="8" y="7"/>
                        <a:pt x="8" y="9"/>
                        <a:pt x="8" y="10"/>
                      </a:cubicBezTo>
                      <a:moveTo>
                        <a:pt x="20" y="10"/>
                      </a:moveTo>
                      <a:cubicBezTo>
                        <a:pt x="20" y="10"/>
                        <a:pt x="20" y="10"/>
                        <a:pt x="20" y="10"/>
                      </a:cubicBezTo>
                      <a:cubicBezTo>
                        <a:pt x="20" y="9"/>
                        <a:pt x="22" y="7"/>
                        <a:pt x="21" y="7"/>
                      </a:cubicBezTo>
                      <a:cubicBezTo>
                        <a:pt x="22" y="6"/>
                        <a:pt x="22" y="6"/>
                        <a:pt x="22" y="6"/>
                      </a:cubicBezTo>
                      <a:cubicBezTo>
                        <a:pt x="23" y="8"/>
                        <a:pt x="21" y="10"/>
                        <a:pt x="20" y="10"/>
                      </a:cubicBezTo>
                      <a:moveTo>
                        <a:pt x="16" y="7"/>
                      </a:moveTo>
                      <a:cubicBezTo>
                        <a:pt x="16" y="6"/>
                        <a:pt x="17" y="4"/>
                        <a:pt x="18" y="4"/>
                      </a:cubicBezTo>
                      <a:cubicBezTo>
                        <a:pt x="18" y="4"/>
                        <a:pt x="18" y="4"/>
                        <a:pt x="19" y="5"/>
                      </a:cubicBezTo>
                      <a:cubicBezTo>
                        <a:pt x="19" y="5"/>
                        <a:pt x="19" y="5"/>
                        <a:pt x="19" y="5"/>
                      </a:cubicBezTo>
                      <a:cubicBezTo>
                        <a:pt x="19" y="5"/>
                        <a:pt x="19" y="5"/>
                        <a:pt x="19" y="5"/>
                      </a:cubicBezTo>
                      <a:cubicBezTo>
                        <a:pt x="19" y="5"/>
                        <a:pt x="19" y="5"/>
                        <a:pt x="19" y="5"/>
                      </a:cubicBezTo>
                      <a:cubicBezTo>
                        <a:pt x="18" y="5"/>
                        <a:pt x="18" y="5"/>
                        <a:pt x="18" y="5"/>
                      </a:cubicBezTo>
                      <a:cubicBezTo>
                        <a:pt x="17" y="5"/>
                        <a:pt x="16" y="6"/>
                        <a:pt x="16" y="7"/>
                      </a:cubicBezTo>
                      <a:moveTo>
                        <a:pt x="19" y="0"/>
                      </a:moveTo>
                      <a:cubicBezTo>
                        <a:pt x="18" y="0"/>
                        <a:pt x="18" y="0"/>
                        <a:pt x="18" y="0"/>
                      </a:cubicBezTo>
                      <a:cubicBezTo>
                        <a:pt x="17" y="1"/>
                        <a:pt x="17" y="1"/>
                        <a:pt x="16" y="1"/>
                      </a:cubicBezTo>
                      <a:cubicBezTo>
                        <a:pt x="16" y="1"/>
                        <a:pt x="15" y="1"/>
                        <a:pt x="15" y="1"/>
                      </a:cubicBezTo>
                      <a:cubicBezTo>
                        <a:pt x="15" y="1"/>
                        <a:pt x="14" y="1"/>
                        <a:pt x="14" y="1"/>
                      </a:cubicBezTo>
                      <a:cubicBezTo>
                        <a:pt x="14" y="1"/>
                        <a:pt x="13" y="1"/>
                        <a:pt x="13" y="1"/>
                      </a:cubicBezTo>
                      <a:cubicBezTo>
                        <a:pt x="12" y="4"/>
                        <a:pt x="8" y="2"/>
                        <a:pt x="8" y="4"/>
                      </a:cubicBezTo>
                      <a:cubicBezTo>
                        <a:pt x="8" y="7"/>
                        <a:pt x="4" y="6"/>
                        <a:pt x="4" y="9"/>
                      </a:cubicBezTo>
                      <a:cubicBezTo>
                        <a:pt x="4" y="12"/>
                        <a:pt x="0" y="13"/>
                        <a:pt x="1" y="15"/>
                      </a:cubicBezTo>
                      <a:cubicBezTo>
                        <a:pt x="1" y="16"/>
                        <a:pt x="1" y="17"/>
                        <a:pt x="1" y="18"/>
                      </a:cubicBezTo>
                      <a:cubicBezTo>
                        <a:pt x="2" y="20"/>
                        <a:pt x="4" y="22"/>
                        <a:pt x="5" y="25"/>
                      </a:cubicBezTo>
                      <a:cubicBezTo>
                        <a:pt x="5" y="24"/>
                        <a:pt x="6" y="24"/>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5" y="25"/>
                        <a:pt x="5" y="26"/>
                      </a:cubicBezTo>
                      <a:cubicBezTo>
                        <a:pt x="7" y="29"/>
                        <a:pt x="8" y="33"/>
                        <a:pt x="9" y="36"/>
                      </a:cubicBezTo>
                      <a:cubicBezTo>
                        <a:pt x="9" y="36"/>
                        <a:pt x="10" y="36"/>
                        <a:pt x="10" y="35"/>
                      </a:cubicBezTo>
                      <a:cubicBezTo>
                        <a:pt x="10" y="35"/>
                        <a:pt x="11" y="35"/>
                        <a:pt x="11" y="35"/>
                      </a:cubicBezTo>
                      <a:cubicBezTo>
                        <a:pt x="11" y="35"/>
                        <a:pt x="12" y="35"/>
                        <a:pt x="12" y="35"/>
                      </a:cubicBezTo>
                      <a:cubicBezTo>
                        <a:pt x="13" y="36"/>
                        <a:pt x="13" y="36"/>
                        <a:pt x="13" y="36"/>
                      </a:cubicBezTo>
                      <a:cubicBezTo>
                        <a:pt x="14" y="36"/>
                        <a:pt x="14" y="35"/>
                        <a:pt x="14" y="35"/>
                      </a:cubicBezTo>
                      <a:cubicBezTo>
                        <a:pt x="15" y="34"/>
                        <a:pt x="15" y="34"/>
                        <a:pt x="15" y="34"/>
                      </a:cubicBezTo>
                      <a:cubicBezTo>
                        <a:pt x="16" y="34"/>
                        <a:pt x="16" y="34"/>
                        <a:pt x="16" y="34"/>
                      </a:cubicBezTo>
                      <a:cubicBezTo>
                        <a:pt x="16" y="34"/>
                        <a:pt x="16" y="34"/>
                        <a:pt x="17" y="34"/>
                      </a:cubicBezTo>
                      <a:cubicBezTo>
                        <a:pt x="17" y="34"/>
                        <a:pt x="18" y="34"/>
                        <a:pt x="18" y="33"/>
                      </a:cubicBezTo>
                      <a:cubicBezTo>
                        <a:pt x="18" y="32"/>
                        <a:pt x="21" y="33"/>
                        <a:pt x="21" y="31"/>
                      </a:cubicBezTo>
                      <a:cubicBezTo>
                        <a:pt x="21" y="29"/>
                        <a:pt x="24" y="30"/>
                        <a:pt x="24" y="27"/>
                      </a:cubicBezTo>
                      <a:cubicBezTo>
                        <a:pt x="24" y="26"/>
                        <a:pt x="26" y="26"/>
                        <a:pt x="26" y="23"/>
                      </a:cubicBezTo>
                      <a:cubicBezTo>
                        <a:pt x="26" y="21"/>
                        <a:pt x="29" y="20"/>
                        <a:pt x="28" y="18"/>
                      </a:cubicBezTo>
                      <a:cubicBezTo>
                        <a:pt x="27" y="16"/>
                        <a:pt x="29" y="14"/>
                        <a:pt x="28" y="12"/>
                      </a:cubicBezTo>
                      <a:cubicBezTo>
                        <a:pt x="27" y="11"/>
                        <a:pt x="28" y="8"/>
                        <a:pt x="27" y="7"/>
                      </a:cubicBezTo>
                      <a:cubicBezTo>
                        <a:pt x="26" y="6"/>
                        <a:pt x="26" y="4"/>
                        <a:pt x="26" y="3"/>
                      </a:cubicBezTo>
                      <a:cubicBezTo>
                        <a:pt x="26" y="3"/>
                        <a:pt x="26" y="2"/>
                        <a:pt x="25" y="2"/>
                      </a:cubicBezTo>
                      <a:cubicBezTo>
                        <a:pt x="25" y="2"/>
                        <a:pt x="24" y="1"/>
                        <a:pt x="24" y="1"/>
                      </a:cubicBezTo>
                      <a:cubicBezTo>
                        <a:pt x="24" y="1"/>
                        <a:pt x="23" y="1"/>
                        <a:pt x="23" y="1"/>
                      </a:cubicBezTo>
                      <a:cubicBezTo>
                        <a:pt x="23" y="1"/>
                        <a:pt x="23" y="1"/>
                        <a:pt x="22" y="1"/>
                      </a:cubicBezTo>
                      <a:cubicBezTo>
                        <a:pt x="21" y="1"/>
                        <a:pt x="21" y="1"/>
                        <a:pt x="20" y="1"/>
                      </a:cubicBezTo>
                      <a:cubicBezTo>
                        <a:pt x="20" y="0"/>
                        <a:pt x="19" y="0"/>
                        <a:pt x="19" y="0"/>
                      </a:cubicBezTo>
                    </a:path>
                  </a:pathLst>
                </a:custGeom>
                <a:solidFill>
                  <a:srgbClr val="B173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7" name="Freeform 12158">
                  <a:extLst>
                    <a:ext uri="{FF2B5EF4-FFF2-40B4-BE49-F238E27FC236}">
                      <a16:creationId xmlns:a16="http://schemas.microsoft.com/office/drawing/2014/main" id="{EDA4C10C-A289-2FBD-7F51-EEDCAF816B6E}"/>
                    </a:ext>
                  </a:extLst>
                </p:cNvPr>
                <p:cNvSpPr>
                  <a:spLocks noEditPoints="1"/>
                </p:cNvSpPr>
                <p:nvPr/>
              </p:nvSpPr>
              <p:spPr bwMode="auto">
                <a:xfrm>
                  <a:off x="4366" y="1564"/>
                  <a:ext cx="9" cy="14"/>
                </a:xfrm>
                <a:custGeom>
                  <a:avLst/>
                  <a:gdLst>
                    <a:gd name="T0" fmla="*/ 3 w 10"/>
                    <a:gd name="T1" fmla="*/ 2 h 18"/>
                    <a:gd name="T2" fmla="*/ 3 w 10"/>
                    <a:gd name="T3" fmla="*/ 2 h 18"/>
                    <a:gd name="T4" fmla="*/ 3 w 10"/>
                    <a:gd name="T5" fmla="*/ 2 h 18"/>
                    <a:gd name="T6" fmla="*/ 3 w 10"/>
                    <a:gd name="T7" fmla="*/ 2 h 18"/>
                    <a:gd name="T8" fmla="*/ 3 w 10"/>
                    <a:gd name="T9" fmla="*/ 2 h 18"/>
                    <a:gd name="T10" fmla="*/ 3 w 10"/>
                    <a:gd name="T11" fmla="*/ 2 h 18"/>
                    <a:gd name="T12" fmla="*/ 3 w 10"/>
                    <a:gd name="T13" fmla="*/ 2 h 18"/>
                    <a:gd name="T14" fmla="*/ 3 w 10"/>
                    <a:gd name="T15" fmla="*/ 2 h 18"/>
                    <a:gd name="T16" fmla="*/ 2 w 10"/>
                    <a:gd name="T17" fmla="*/ 0 h 18"/>
                    <a:gd name="T18" fmla="*/ 1 w 10"/>
                    <a:gd name="T19" fmla="*/ 2 h 18"/>
                    <a:gd name="T20" fmla="*/ 2 w 10"/>
                    <a:gd name="T21" fmla="*/ 4 h 18"/>
                    <a:gd name="T22" fmla="*/ 3 w 10"/>
                    <a:gd name="T23" fmla="*/ 5 h 18"/>
                    <a:gd name="T24" fmla="*/ 4 w 10"/>
                    <a:gd name="T25" fmla="*/ 5 h 18"/>
                    <a:gd name="T26" fmla="*/ 4 w 10"/>
                    <a:gd name="T27" fmla="*/ 5 h 18"/>
                    <a:gd name="T28" fmla="*/ 4 w 10"/>
                    <a:gd name="T29" fmla="*/ 5 h 18"/>
                    <a:gd name="T30" fmla="*/ 4 w 10"/>
                    <a:gd name="T31" fmla="*/ 5 h 18"/>
                    <a:gd name="T32" fmla="*/ 4 w 10"/>
                    <a:gd name="T33" fmla="*/ 5 h 18"/>
                    <a:gd name="T34" fmla="*/ 5 w 10"/>
                    <a:gd name="T35" fmla="*/ 5 h 18"/>
                    <a:gd name="T36" fmla="*/ 5 w 10"/>
                    <a:gd name="T37" fmla="*/ 5 h 18"/>
                    <a:gd name="T38" fmla="*/ 5 w 10"/>
                    <a:gd name="T39" fmla="*/ 5 h 18"/>
                    <a:gd name="T40" fmla="*/ 5 w 10"/>
                    <a:gd name="T41" fmla="*/ 5 h 18"/>
                    <a:gd name="T42" fmla="*/ 5 w 10"/>
                    <a:gd name="T43" fmla="*/ 5 h 18"/>
                    <a:gd name="T44" fmla="*/ 5 w 10"/>
                    <a:gd name="T45" fmla="*/ 6 h 18"/>
                    <a:gd name="T46" fmla="*/ 6 w 10"/>
                    <a:gd name="T47" fmla="*/ 7 h 18"/>
                    <a:gd name="T48" fmla="*/ 6 w 10"/>
                    <a:gd name="T49" fmla="*/ 7 h 18"/>
                    <a:gd name="T50" fmla="*/ 5 w 10"/>
                    <a:gd name="T51" fmla="*/ 3 h 18"/>
                    <a:gd name="T52" fmla="*/ 5 w 10"/>
                    <a:gd name="T53" fmla="*/ 4 h 18"/>
                    <a:gd name="T54" fmla="*/ 5 w 10"/>
                    <a:gd name="T55" fmla="*/ 4 h 18"/>
                    <a:gd name="T56" fmla="*/ 5 w 10"/>
                    <a:gd name="T57" fmla="*/ 4 h 18"/>
                    <a:gd name="T58" fmla="*/ 5 w 10"/>
                    <a:gd name="T59" fmla="*/ 3 h 18"/>
                    <a:gd name="T60" fmla="*/ 5 w 10"/>
                    <a:gd name="T61" fmla="*/ 2 h 18"/>
                    <a:gd name="T62" fmla="*/ 2 w 10"/>
                    <a:gd name="T63" fmla="*/ 0 h 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8">
                      <a:moveTo>
                        <a:pt x="3" y="3"/>
                      </a:moveTo>
                      <a:cubicBezTo>
                        <a:pt x="3" y="3"/>
                        <a:pt x="3" y="3"/>
                        <a:pt x="3" y="3"/>
                      </a:cubicBezTo>
                      <a:cubicBezTo>
                        <a:pt x="3" y="3"/>
                        <a:pt x="3" y="3"/>
                        <a:pt x="3" y="3"/>
                      </a:cubicBezTo>
                      <a:cubicBezTo>
                        <a:pt x="3" y="3"/>
                        <a:pt x="3" y="3"/>
                        <a:pt x="3" y="3"/>
                      </a:cubicBezTo>
                      <a:cubicBezTo>
                        <a:pt x="3" y="3"/>
                        <a:pt x="3" y="3"/>
                        <a:pt x="3" y="4"/>
                      </a:cubicBezTo>
                      <a:cubicBezTo>
                        <a:pt x="3" y="5"/>
                        <a:pt x="4" y="7"/>
                        <a:pt x="3" y="7"/>
                      </a:cubicBezTo>
                      <a:cubicBezTo>
                        <a:pt x="3" y="7"/>
                        <a:pt x="2" y="5"/>
                        <a:pt x="3" y="4"/>
                      </a:cubicBezTo>
                      <a:cubicBezTo>
                        <a:pt x="3" y="3"/>
                        <a:pt x="3" y="3"/>
                        <a:pt x="3" y="3"/>
                      </a:cubicBezTo>
                      <a:moveTo>
                        <a:pt x="2" y="0"/>
                      </a:moveTo>
                      <a:cubicBezTo>
                        <a:pt x="1" y="2"/>
                        <a:pt x="0" y="4"/>
                        <a:pt x="1" y="6"/>
                      </a:cubicBezTo>
                      <a:cubicBezTo>
                        <a:pt x="2" y="7"/>
                        <a:pt x="0" y="10"/>
                        <a:pt x="2" y="11"/>
                      </a:cubicBezTo>
                      <a:cubicBezTo>
                        <a:pt x="3" y="12"/>
                        <a:pt x="2" y="15"/>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5" y="16"/>
                        <a:pt x="5" y="16"/>
                      </a:cubicBezTo>
                      <a:cubicBezTo>
                        <a:pt x="5" y="16"/>
                        <a:pt x="5" y="16"/>
                        <a:pt x="5" y="16"/>
                      </a:cubicBezTo>
                      <a:cubicBezTo>
                        <a:pt x="5" y="16"/>
                        <a:pt x="5" y="16"/>
                        <a:pt x="5" y="16"/>
                      </a:cubicBezTo>
                      <a:cubicBezTo>
                        <a:pt x="5" y="16"/>
                        <a:pt x="5" y="16"/>
                        <a:pt x="5" y="16"/>
                      </a:cubicBezTo>
                      <a:cubicBezTo>
                        <a:pt x="5" y="16"/>
                        <a:pt x="5" y="16"/>
                        <a:pt x="6" y="16"/>
                      </a:cubicBezTo>
                      <a:cubicBezTo>
                        <a:pt x="6" y="16"/>
                        <a:pt x="7" y="16"/>
                        <a:pt x="8" y="17"/>
                      </a:cubicBezTo>
                      <a:cubicBezTo>
                        <a:pt x="8" y="17"/>
                        <a:pt x="9" y="18"/>
                        <a:pt x="10" y="18"/>
                      </a:cubicBezTo>
                      <a:cubicBezTo>
                        <a:pt x="10" y="18"/>
                        <a:pt x="10" y="18"/>
                        <a:pt x="10" y="18"/>
                      </a:cubicBezTo>
                      <a:cubicBezTo>
                        <a:pt x="9" y="15"/>
                        <a:pt x="8" y="11"/>
                        <a:pt x="6" y="8"/>
                      </a:cubicBezTo>
                      <a:cubicBezTo>
                        <a:pt x="6" y="9"/>
                        <a:pt x="6" y="10"/>
                        <a:pt x="7" y="10"/>
                      </a:cubicBezTo>
                      <a:cubicBezTo>
                        <a:pt x="7" y="10"/>
                        <a:pt x="7" y="10"/>
                        <a:pt x="7" y="10"/>
                      </a:cubicBezTo>
                      <a:cubicBezTo>
                        <a:pt x="7" y="10"/>
                        <a:pt x="7" y="10"/>
                        <a:pt x="7" y="10"/>
                      </a:cubicBezTo>
                      <a:cubicBezTo>
                        <a:pt x="6" y="10"/>
                        <a:pt x="6" y="9"/>
                        <a:pt x="6" y="9"/>
                      </a:cubicBezTo>
                      <a:cubicBezTo>
                        <a:pt x="6" y="8"/>
                        <a:pt x="6" y="7"/>
                        <a:pt x="6" y="7"/>
                      </a:cubicBezTo>
                      <a:cubicBezTo>
                        <a:pt x="5" y="4"/>
                        <a:pt x="3" y="2"/>
                        <a:pt x="2" y="0"/>
                      </a:cubicBezTo>
                    </a:path>
                  </a:pathLst>
                </a:custGeom>
                <a:solidFill>
                  <a:srgbClr val="BA7D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8" name="Freeform 12159">
                  <a:extLst>
                    <a:ext uri="{FF2B5EF4-FFF2-40B4-BE49-F238E27FC236}">
                      <a16:creationId xmlns:a16="http://schemas.microsoft.com/office/drawing/2014/main" id="{17618F2D-A14B-1900-6B7C-46F52118074B}"/>
                    </a:ext>
                  </a:extLst>
                </p:cNvPr>
                <p:cNvSpPr>
                  <a:spLocks noEditPoints="1"/>
                </p:cNvSpPr>
                <p:nvPr/>
              </p:nvSpPr>
              <p:spPr bwMode="auto">
                <a:xfrm>
                  <a:off x="4390" y="1551"/>
                  <a:ext cx="4" cy="3"/>
                </a:xfrm>
                <a:custGeom>
                  <a:avLst/>
                  <a:gdLst>
                    <a:gd name="T0" fmla="*/ 2 w 5"/>
                    <a:gd name="T1" fmla="*/ 2 h 4"/>
                    <a:gd name="T2" fmla="*/ 2 w 5"/>
                    <a:gd name="T3" fmla="*/ 2 h 4"/>
                    <a:gd name="T4" fmla="*/ 2 w 5"/>
                    <a:gd name="T5" fmla="*/ 2 h 4"/>
                    <a:gd name="T6" fmla="*/ 2 w 5"/>
                    <a:gd name="T7" fmla="*/ 2 h 4"/>
                    <a:gd name="T8" fmla="*/ 2 w 5"/>
                    <a:gd name="T9" fmla="*/ 2 h 4"/>
                    <a:gd name="T10" fmla="*/ 2 w 5"/>
                    <a:gd name="T11" fmla="*/ 2 h 4"/>
                    <a:gd name="T12" fmla="*/ 2 w 5"/>
                    <a:gd name="T13" fmla="*/ 2 h 4"/>
                    <a:gd name="T14" fmla="*/ 2 w 5"/>
                    <a:gd name="T15" fmla="*/ 2 h 4"/>
                    <a:gd name="T16" fmla="*/ 2 w 5"/>
                    <a:gd name="T17" fmla="*/ 2 h 4"/>
                    <a:gd name="T18" fmla="*/ 1 w 5"/>
                    <a:gd name="T19" fmla="*/ 0 h 4"/>
                    <a:gd name="T20" fmla="*/ 0 w 5"/>
                    <a:gd name="T21" fmla="*/ 0 h 4"/>
                    <a:gd name="T22" fmla="*/ 1 w 5"/>
                    <a:gd name="T23" fmla="*/ 0 h 4"/>
                    <a:gd name="T24" fmla="*/ 1 w 5"/>
                    <a:gd name="T25" fmla="*/ 0 h 4"/>
                    <a:gd name="T26" fmla="*/ 1 w 5"/>
                    <a:gd name="T27" fmla="*/ 0 h 4"/>
                    <a:gd name="T28" fmla="*/ 1 w 5"/>
                    <a:gd name="T29" fmla="*/ 0 h 4"/>
                    <a:gd name="T30" fmla="*/ 1 w 5"/>
                    <a:gd name="T31" fmla="*/ 0 h 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4">
                      <a:moveTo>
                        <a:pt x="4" y="4"/>
                      </a:moveTo>
                      <a:cubicBezTo>
                        <a:pt x="4" y="4"/>
                        <a:pt x="5" y="4"/>
                        <a:pt x="5" y="4"/>
                      </a:cubicBezTo>
                      <a:cubicBezTo>
                        <a:pt x="5" y="4"/>
                        <a:pt x="4" y="4"/>
                        <a:pt x="4" y="4"/>
                      </a:cubicBezTo>
                      <a:moveTo>
                        <a:pt x="4" y="4"/>
                      </a:moveTo>
                      <a:cubicBezTo>
                        <a:pt x="4" y="4"/>
                        <a:pt x="4" y="4"/>
                        <a:pt x="4" y="4"/>
                      </a:cubicBezTo>
                      <a:cubicBezTo>
                        <a:pt x="4" y="4"/>
                        <a:pt x="4" y="4"/>
                        <a:pt x="4" y="4"/>
                      </a:cubicBezTo>
                      <a:moveTo>
                        <a:pt x="4" y="4"/>
                      </a:moveTo>
                      <a:cubicBezTo>
                        <a:pt x="4" y="4"/>
                        <a:pt x="4" y="4"/>
                        <a:pt x="4" y="4"/>
                      </a:cubicBezTo>
                      <a:cubicBezTo>
                        <a:pt x="4" y="4"/>
                        <a:pt x="4" y="4"/>
                        <a:pt x="4" y="4"/>
                      </a:cubicBezTo>
                      <a:moveTo>
                        <a:pt x="1" y="0"/>
                      </a:moveTo>
                      <a:cubicBezTo>
                        <a:pt x="0" y="0"/>
                        <a:pt x="0" y="0"/>
                        <a:pt x="0" y="0"/>
                      </a:cubicBezTo>
                      <a:cubicBezTo>
                        <a:pt x="0" y="0"/>
                        <a:pt x="0" y="0"/>
                        <a:pt x="1" y="0"/>
                      </a:cubicBezTo>
                      <a:moveTo>
                        <a:pt x="1" y="0"/>
                      </a:moveTo>
                      <a:cubicBezTo>
                        <a:pt x="1" y="0"/>
                        <a:pt x="1" y="0"/>
                        <a:pt x="1" y="0"/>
                      </a:cubicBezTo>
                      <a:cubicBezTo>
                        <a:pt x="1" y="0"/>
                        <a:pt x="1" y="0"/>
                        <a:pt x="1" y="0"/>
                      </a:cubicBezTo>
                      <a:cubicBezTo>
                        <a:pt x="1" y="0"/>
                        <a:pt x="1" y="0"/>
                        <a:pt x="1" y="0"/>
                      </a:cubicBezTo>
                    </a:path>
                  </a:pathLst>
                </a:custGeom>
                <a:solidFill>
                  <a:srgbClr val="B173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79" name="Freeform 12160">
                  <a:extLst>
                    <a:ext uri="{FF2B5EF4-FFF2-40B4-BE49-F238E27FC236}">
                      <a16:creationId xmlns:a16="http://schemas.microsoft.com/office/drawing/2014/main" id="{18A30B69-7129-9387-3FF7-20A95FA656F4}"/>
                    </a:ext>
                  </a:extLst>
                </p:cNvPr>
                <p:cNvSpPr>
                  <a:spLocks noEditPoints="1"/>
                </p:cNvSpPr>
                <p:nvPr/>
              </p:nvSpPr>
              <p:spPr bwMode="auto">
                <a:xfrm>
                  <a:off x="4371" y="1580"/>
                  <a:ext cx="1" cy="1"/>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1 w 1"/>
                    <a:gd name="T27" fmla="*/ 0 h 1"/>
                    <a:gd name="T28" fmla="*/ 1 w 1"/>
                    <a:gd name="T29" fmla="*/ 0 h 1"/>
                    <a:gd name="T30" fmla="*/ 1 w 1"/>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1">
                      <a:moveTo>
                        <a:pt x="0" y="0"/>
                      </a:moveTo>
                      <a:cubicBezTo>
                        <a:pt x="0" y="0"/>
                        <a:pt x="0" y="0"/>
                        <a:pt x="0" y="0"/>
                      </a:cubicBezTo>
                      <a:cubicBezTo>
                        <a:pt x="0" y="0"/>
                        <a:pt x="0" y="0"/>
                        <a:pt x="0" y="0"/>
                      </a:cubicBezTo>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path>
                  </a:pathLst>
                </a:custGeom>
                <a:solidFill>
                  <a:srgbClr val="BA7D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0" name="Freeform 12161">
                  <a:extLst>
                    <a:ext uri="{FF2B5EF4-FFF2-40B4-BE49-F238E27FC236}">
                      <a16:creationId xmlns:a16="http://schemas.microsoft.com/office/drawing/2014/main" id="{146704EE-08BE-DF82-54CE-BC4FC3C26BFE}"/>
                    </a:ext>
                  </a:extLst>
                </p:cNvPr>
                <p:cNvSpPr>
                  <a:spLocks/>
                </p:cNvSpPr>
                <p:nvPr/>
              </p:nvSpPr>
              <p:spPr bwMode="auto">
                <a:xfrm>
                  <a:off x="4375" y="1551"/>
                  <a:ext cx="24" cy="32"/>
                </a:xfrm>
                <a:custGeom>
                  <a:avLst/>
                  <a:gdLst>
                    <a:gd name="T0" fmla="*/ 8 w 29"/>
                    <a:gd name="T1" fmla="*/ 0 h 38"/>
                    <a:gd name="T2" fmla="*/ 8 w 29"/>
                    <a:gd name="T3" fmla="*/ 0 h 38"/>
                    <a:gd name="T4" fmla="*/ 8 w 29"/>
                    <a:gd name="T5" fmla="*/ 3 h 38"/>
                    <a:gd name="T6" fmla="*/ 9 w 29"/>
                    <a:gd name="T7" fmla="*/ 5 h 38"/>
                    <a:gd name="T8" fmla="*/ 9 w 29"/>
                    <a:gd name="T9" fmla="*/ 8 h 38"/>
                    <a:gd name="T10" fmla="*/ 8 w 29"/>
                    <a:gd name="T11" fmla="*/ 10 h 38"/>
                    <a:gd name="T12" fmla="*/ 7 w 29"/>
                    <a:gd name="T13" fmla="*/ 12 h 38"/>
                    <a:gd name="T14" fmla="*/ 6 w 29"/>
                    <a:gd name="T15" fmla="*/ 14 h 38"/>
                    <a:gd name="T16" fmla="*/ 4 w 29"/>
                    <a:gd name="T17" fmla="*/ 15 h 38"/>
                    <a:gd name="T18" fmla="*/ 4 w 29"/>
                    <a:gd name="T19" fmla="*/ 16 h 38"/>
                    <a:gd name="T20" fmla="*/ 3 w 29"/>
                    <a:gd name="T21" fmla="*/ 16 h 38"/>
                    <a:gd name="T22" fmla="*/ 2 w 29"/>
                    <a:gd name="T23" fmla="*/ 16 h 38"/>
                    <a:gd name="T24" fmla="*/ 2 w 29"/>
                    <a:gd name="T25" fmla="*/ 16 h 38"/>
                    <a:gd name="T26" fmla="*/ 2 w 29"/>
                    <a:gd name="T27" fmla="*/ 17 h 38"/>
                    <a:gd name="T28" fmla="*/ 2 w 29"/>
                    <a:gd name="T29" fmla="*/ 16 h 38"/>
                    <a:gd name="T30" fmla="*/ 2 w 29"/>
                    <a:gd name="T31" fmla="*/ 16 h 38"/>
                    <a:gd name="T32" fmla="*/ 1 w 29"/>
                    <a:gd name="T33" fmla="*/ 16 h 38"/>
                    <a:gd name="T34" fmla="*/ 0 w 29"/>
                    <a:gd name="T35" fmla="*/ 17 h 38"/>
                    <a:gd name="T36" fmla="*/ 1 w 29"/>
                    <a:gd name="T37" fmla="*/ 17 h 38"/>
                    <a:gd name="T38" fmla="*/ 1 w 29"/>
                    <a:gd name="T39" fmla="*/ 18 h 38"/>
                    <a:gd name="T40" fmla="*/ 2 w 29"/>
                    <a:gd name="T41" fmla="*/ 19 h 38"/>
                    <a:gd name="T42" fmla="*/ 2 w 29"/>
                    <a:gd name="T43" fmla="*/ 19 h 38"/>
                    <a:gd name="T44" fmla="*/ 2 w 29"/>
                    <a:gd name="T45" fmla="*/ 19 h 38"/>
                    <a:gd name="T46" fmla="*/ 2 w 29"/>
                    <a:gd name="T47" fmla="*/ 19 h 38"/>
                    <a:gd name="T48" fmla="*/ 3 w 29"/>
                    <a:gd name="T49" fmla="*/ 19 h 38"/>
                    <a:gd name="T50" fmla="*/ 7 w 29"/>
                    <a:gd name="T51" fmla="*/ 19 h 38"/>
                    <a:gd name="T52" fmla="*/ 7 w 29"/>
                    <a:gd name="T53" fmla="*/ 19 h 38"/>
                    <a:gd name="T54" fmla="*/ 7 w 29"/>
                    <a:gd name="T55" fmla="*/ 19 h 38"/>
                    <a:gd name="T56" fmla="*/ 7 w 29"/>
                    <a:gd name="T57" fmla="*/ 19 h 38"/>
                    <a:gd name="T58" fmla="*/ 7 w 29"/>
                    <a:gd name="T59" fmla="*/ 19 h 38"/>
                    <a:gd name="T60" fmla="*/ 8 w 29"/>
                    <a:gd name="T61" fmla="*/ 18 h 38"/>
                    <a:gd name="T62" fmla="*/ 10 w 29"/>
                    <a:gd name="T63" fmla="*/ 17 h 38"/>
                    <a:gd name="T64" fmla="*/ 12 w 29"/>
                    <a:gd name="T65" fmla="*/ 16 h 38"/>
                    <a:gd name="T66" fmla="*/ 12 w 29"/>
                    <a:gd name="T67" fmla="*/ 13 h 38"/>
                    <a:gd name="T68" fmla="*/ 13 w 29"/>
                    <a:gd name="T69" fmla="*/ 11 h 38"/>
                    <a:gd name="T70" fmla="*/ 13 w 29"/>
                    <a:gd name="T71" fmla="*/ 9 h 38"/>
                    <a:gd name="T72" fmla="*/ 13 w 29"/>
                    <a:gd name="T73" fmla="*/ 8 h 38"/>
                    <a:gd name="T74" fmla="*/ 13 w 29"/>
                    <a:gd name="T75" fmla="*/ 8 h 38"/>
                    <a:gd name="T76" fmla="*/ 12 w 29"/>
                    <a:gd name="T77" fmla="*/ 4 h 38"/>
                    <a:gd name="T78" fmla="*/ 11 w 29"/>
                    <a:gd name="T79" fmla="*/ 3 h 38"/>
                    <a:gd name="T80" fmla="*/ 11 w 29"/>
                    <a:gd name="T81" fmla="*/ 3 h 38"/>
                    <a:gd name="T82" fmla="*/ 10 w 29"/>
                    <a:gd name="T83" fmla="*/ 3 h 38"/>
                    <a:gd name="T84" fmla="*/ 10 w 29"/>
                    <a:gd name="T85" fmla="*/ 3 h 38"/>
                    <a:gd name="T86" fmla="*/ 10 w 29"/>
                    <a:gd name="T87" fmla="*/ 3 h 38"/>
                    <a:gd name="T88" fmla="*/ 10 w 29"/>
                    <a:gd name="T89" fmla="*/ 3 h 38"/>
                    <a:gd name="T90" fmla="*/ 10 w 29"/>
                    <a:gd name="T91" fmla="*/ 3 h 38"/>
                    <a:gd name="T92" fmla="*/ 9 w 29"/>
                    <a:gd name="T93" fmla="*/ 0 h 38"/>
                    <a:gd name="T94" fmla="*/ 9 w 29"/>
                    <a:gd name="T95" fmla="*/ 0 h 38"/>
                    <a:gd name="T96" fmla="*/ 9 w 29"/>
                    <a:gd name="T97" fmla="*/ 0 h 38"/>
                    <a:gd name="T98" fmla="*/ 9 w 29"/>
                    <a:gd name="T99" fmla="*/ 0 h 38"/>
                    <a:gd name="T100" fmla="*/ 8 w 29"/>
                    <a:gd name="T101" fmla="*/ 0 h 38"/>
                    <a:gd name="T102" fmla="*/ 8 w 29"/>
                    <a:gd name="T103" fmla="*/ 0 h 38"/>
                    <a:gd name="T104" fmla="*/ 8 w 29"/>
                    <a:gd name="T105" fmla="*/ 0 h 38"/>
                    <a:gd name="T106" fmla="*/ 8 w 29"/>
                    <a:gd name="T107" fmla="*/ 0 h 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 h="38">
                      <a:moveTo>
                        <a:pt x="17" y="0"/>
                      </a:moveTo>
                      <a:cubicBezTo>
                        <a:pt x="17" y="0"/>
                        <a:pt x="17" y="0"/>
                        <a:pt x="17" y="0"/>
                      </a:cubicBezTo>
                      <a:cubicBezTo>
                        <a:pt x="17" y="1"/>
                        <a:pt x="17" y="3"/>
                        <a:pt x="18" y="4"/>
                      </a:cubicBezTo>
                      <a:cubicBezTo>
                        <a:pt x="19" y="5"/>
                        <a:pt x="18" y="8"/>
                        <a:pt x="19" y="9"/>
                      </a:cubicBezTo>
                      <a:cubicBezTo>
                        <a:pt x="20" y="11"/>
                        <a:pt x="18" y="13"/>
                        <a:pt x="19" y="15"/>
                      </a:cubicBezTo>
                      <a:cubicBezTo>
                        <a:pt x="20" y="17"/>
                        <a:pt x="17" y="18"/>
                        <a:pt x="17" y="20"/>
                      </a:cubicBezTo>
                      <a:cubicBezTo>
                        <a:pt x="17" y="23"/>
                        <a:pt x="15" y="23"/>
                        <a:pt x="15" y="24"/>
                      </a:cubicBezTo>
                      <a:cubicBezTo>
                        <a:pt x="15" y="27"/>
                        <a:pt x="12" y="26"/>
                        <a:pt x="12" y="28"/>
                      </a:cubicBezTo>
                      <a:cubicBezTo>
                        <a:pt x="12" y="30"/>
                        <a:pt x="9" y="29"/>
                        <a:pt x="9" y="30"/>
                      </a:cubicBezTo>
                      <a:cubicBezTo>
                        <a:pt x="9" y="31"/>
                        <a:pt x="8" y="31"/>
                        <a:pt x="8" y="31"/>
                      </a:cubicBezTo>
                      <a:cubicBezTo>
                        <a:pt x="7" y="31"/>
                        <a:pt x="7" y="31"/>
                        <a:pt x="7" y="31"/>
                      </a:cubicBezTo>
                      <a:cubicBezTo>
                        <a:pt x="7" y="31"/>
                        <a:pt x="7" y="31"/>
                        <a:pt x="6" y="31"/>
                      </a:cubicBezTo>
                      <a:cubicBezTo>
                        <a:pt x="6" y="31"/>
                        <a:pt x="6" y="31"/>
                        <a:pt x="5" y="32"/>
                      </a:cubicBezTo>
                      <a:cubicBezTo>
                        <a:pt x="5" y="32"/>
                        <a:pt x="5" y="33"/>
                        <a:pt x="4" y="33"/>
                      </a:cubicBezTo>
                      <a:cubicBezTo>
                        <a:pt x="4" y="33"/>
                        <a:pt x="4" y="33"/>
                        <a:pt x="3" y="32"/>
                      </a:cubicBezTo>
                      <a:cubicBezTo>
                        <a:pt x="3" y="32"/>
                        <a:pt x="2" y="32"/>
                        <a:pt x="2" y="32"/>
                      </a:cubicBezTo>
                      <a:cubicBezTo>
                        <a:pt x="2" y="32"/>
                        <a:pt x="1" y="32"/>
                        <a:pt x="1" y="32"/>
                      </a:cubicBezTo>
                      <a:cubicBezTo>
                        <a:pt x="1" y="33"/>
                        <a:pt x="0" y="33"/>
                        <a:pt x="0" y="33"/>
                      </a:cubicBezTo>
                      <a:cubicBezTo>
                        <a:pt x="0" y="34"/>
                        <a:pt x="0" y="35"/>
                        <a:pt x="1" y="35"/>
                      </a:cubicBezTo>
                      <a:cubicBezTo>
                        <a:pt x="1" y="36"/>
                        <a:pt x="1" y="36"/>
                        <a:pt x="1" y="36"/>
                      </a:cubicBezTo>
                      <a:cubicBezTo>
                        <a:pt x="2" y="37"/>
                        <a:pt x="2" y="38"/>
                        <a:pt x="3" y="38"/>
                      </a:cubicBezTo>
                      <a:cubicBezTo>
                        <a:pt x="3" y="38"/>
                        <a:pt x="4" y="38"/>
                        <a:pt x="4" y="37"/>
                      </a:cubicBezTo>
                      <a:cubicBezTo>
                        <a:pt x="4" y="37"/>
                        <a:pt x="4" y="37"/>
                        <a:pt x="5" y="37"/>
                      </a:cubicBezTo>
                      <a:cubicBezTo>
                        <a:pt x="5" y="37"/>
                        <a:pt x="5" y="37"/>
                        <a:pt x="6" y="38"/>
                      </a:cubicBezTo>
                      <a:cubicBezTo>
                        <a:pt x="7" y="37"/>
                        <a:pt x="7" y="37"/>
                        <a:pt x="7" y="37"/>
                      </a:cubicBezTo>
                      <a:cubicBezTo>
                        <a:pt x="9" y="37"/>
                        <a:pt x="12" y="38"/>
                        <a:pt x="14" y="38"/>
                      </a:cubicBezTo>
                      <a:cubicBezTo>
                        <a:pt x="14" y="38"/>
                        <a:pt x="14" y="38"/>
                        <a:pt x="14" y="38"/>
                      </a:cubicBezTo>
                      <a:cubicBezTo>
                        <a:pt x="15" y="37"/>
                        <a:pt x="15" y="37"/>
                        <a:pt x="15" y="37"/>
                      </a:cubicBezTo>
                      <a:cubicBezTo>
                        <a:pt x="15" y="37"/>
                        <a:pt x="16" y="37"/>
                        <a:pt x="16" y="37"/>
                      </a:cubicBezTo>
                      <a:cubicBezTo>
                        <a:pt x="16" y="37"/>
                        <a:pt x="16" y="37"/>
                        <a:pt x="16" y="37"/>
                      </a:cubicBezTo>
                      <a:cubicBezTo>
                        <a:pt x="17" y="37"/>
                        <a:pt x="18" y="37"/>
                        <a:pt x="18" y="36"/>
                      </a:cubicBezTo>
                      <a:cubicBezTo>
                        <a:pt x="18" y="35"/>
                        <a:pt x="21" y="37"/>
                        <a:pt x="21" y="34"/>
                      </a:cubicBezTo>
                      <a:cubicBezTo>
                        <a:pt x="21" y="32"/>
                        <a:pt x="24" y="33"/>
                        <a:pt x="24" y="31"/>
                      </a:cubicBezTo>
                      <a:cubicBezTo>
                        <a:pt x="24" y="29"/>
                        <a:pt x="26" y="29"/>
                        <a:pt x="26" y="26"/>
                      </a:cubicBezTo>
                      <a:cubicBezTo>
                        <a:pt x="26" y="25"/>
                        <a:pt x="29" y="24"/>
                        <a:pt x="28" y="21"/>
                      </a:cubicBezTo>
                      <a:cubicBezTo>
                        <a:pt x="27" y="20"/>
                        <a:pt x="28" y="19"/>
                        <a:pt x="28" y="18"/>
                      </a:cubicBezTo>
                      <a:cubicBezTo>
                        <a:pt x="28" y="17"/>
                        <a:pt x="28" y="17"/>
                        <a:pt x="28" y="16"/>
                      </a:cubicBezTo>
                      <a:cubicBezTo>
                        <a:pt x="28" y="16"/>
                        <a:pt x="28" y="15"/>
                        <a:pt x="28" y="15"/>
                      </a:cubicBezTo>
                      <a:cubicBezTo>
                        <a:pt x="25" y="13"/>
                        <a:pt x="27" y="9"/>
                        <a:pt x="25" y="8"/>
                      </a:cubicBezTo>
                      <a:cubicBezTo>
                        <a:pt x="24" y="8"/>
                        <a:pt x="24" y="5"/>
                        <a:pt x="23" y="4"/>
                      </a:cubicBezTo>
                      <a:cubicBezTo>
                        <a:pt x="23" y="4"/>
                        <a:pt x="23" y="4"/>
                        <a:pt x="23" y="4"/>
                      </a:cubicBezTo>
                      <a:cubicBezTo>
                        <a:pt x="23"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0" y="2"/>
                        <a:pt x="20"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7" y="0"/>
                        <a:pt x="17"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1" name="Freeform 12162">
                  <a:extLst>
                    <a:ext uri="{FF2B5EF4-FFF2-40B4-BE49-F238E27FC236}">
                      <a16:creationId xmlns:a16="http://schemas.microsoft.com/office/drawing/2014/main" id="{D52C77E7-F0DB-0ABB-B320-E4B7D2A288C6}"/>
                    </a:ext>
                  </a:extLst>
                </p:cNvPr>
                <p:cNvSpPr>
                  <a:spLocks/>
                </p:cNvSpPr>
                <p:nvPr/>
              </p:nvSpPr>
              <p:spPr bwMode="auto">
                <a:xfrm>
                  <a:off x="4380" y="1582"/>
                  <a:ext cx="6" cy="1"/>
                </a:xfrm>
                <a:custGeom>
                  <a:avLst/>
                  <a:gdLst>
                    <a:gd name="T0" fmla="*/ 1 w 8"/>
                    <a:gd name="T1" fmla="*/ 0 h 2"/>
                    <a:gd name="T2" fmla="*/ 0 w 8"/>
                    <a:gd name="T3" fmla="*/ 1 h 2"/>
                    <a:gd name="T4" fmla="*/ 1 w 8"/>
                    <a:gd name="T5" fmla="*/ 1 h 2"/>
                    <a:gd name="T6" fmla="*/ 2 w 8"/>
                    <a:gd name="T7" fmla="*/ 1 h 2"/>
                    <a:gd name="T8" fmla="*/ 2 w 8"/>
                    <a:gd name="T9" fmla="*/ 1 h 2"/>
                    <a:gd name="T10" fmla="*/ 2 w 8"/>
                    <a:gd name="T11" fmla="*/ 1 h 2"/>
                    <a:gd name="T12" fmla="*/ 2 w 8"/>
                    <a:gd name="T13" fmla="*/ 1 h 2"/>
                    <a:gd name="T14" fmla="*/ 2 w 8"/>
                    <a:gd name="T15" fmla="*/ 1 h 2"/>
                    <a:gd name="T16" fmla="*/ 3 w 8"/>
                    <a:gd name="T17" fmla="*/ 1 h 2"/>
                    <a:gd name="T18" fmla="*/ 1 w 8"/>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2">
                      <a:moveTo>
                        <a:pt x="1" y="0"/>
                      </a:moveTo>
                      <a:cubicBezTo>
                        <a:pt x="0" y="1"/>
                        <a:pt x="0" y="1"/>
                        <a:pt x="0" y="1"/>
                      </a:cubicBezTo>
                      <a:cubicBezTo>
                        <a:pt x="0" y="1"/>
                        <a:pt x="0" y="1"/>
                        <a:pt x="1" y="1"/>
                      </a:cubicBezTo>
                      <a:cubicBezTo>
                        <a:pt x="1" y="2"/>
                        <a:pt x="2" y="2"/>
                        <a:pt x="3" y="2"/>
                      </a:cubicBezTo>
                      <a:cubicBezTo>
                        <a:pt x="3" y="2"/>
                        <a:pt x="4" y="2"/>
                        <a:pt x="4" y="2"/>
                      </a:cubicBezTo>
                      <a:cubicBezTo>
                        <a:pt x="4" y="1"/>
                        <a:pt x="5" y="1"/>
                        <a:pt x="5" y="1"/>
                      </a:cubicBezTo>
                      <a:cubicBezTo>
                        <a:pt x="5" y="1"/>
                        <a:pt x="6" y="2"/>
                        <a:pt x="6" y="2"/>
                      </a:cubicBezTo>
                      <a:cubicBezTo>
                        <a:pt x="7" y="2"/>
                        <a:pt x="7" y="2"/>
                        <a:pt x="7" y="2"/>
                      </a:cubicBezTo>
                      <a:cubicBezTo>
                        <a:pt x="8" y="2"/>
                        <a:pt x="8" y="2"/>
                        <a:pt x="8" y="1"/>
                      </a:cubicBezTo>
                      <a:cubicBezTo>
                        <a:pt x="6" y="1"/>
                        <a:pt x="3" y="0"/>
                        <a:pt x="1" y="0"/>
                      </a:cubicBezTo>
                    </a:path>
                  </a:pathLst>
                </a:custGeom>
                <a:solidFill>
                  <a:srgbClr val="AC6F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2" name="Freeform 12163">
                  <a:extLst>
                    <a:ext uri="{FF2B5EF4-FFF2-40B4-BE49-F238E27FC236}">
                      <a16:creationId xmlns:a16="http://schemas.microsoft.com/office/drawing/2014/main" id="{7E48F127-AD4A-31E4-BDCC-44BA94B04AD7}"/>
                    </a:ext>
                  </a:extLst>
                </p:cNvPr>
                <p:cNvSpPr>
                  <a:spLocks/>
                </p:cNvSpPr>
                <p:nvPr/>
              </p:nvSpPr>
              <p:spPr bwMode="auto">
                <a:xfrm>
                  <a:off x="4371" y="1577"/>
                  <a:ext cx="5" cy="3"/>
                </a:xfrm>
                <a:custGeom>
                  <a:avLst/>
                  <a:gdLst>
                    <a:gd name="T0" fmla="*/ 1 w 6"/>
                    <a:gd name="T1" fmla="*/ 0 h 4"/>
                    <a:gd name="T2" fmla="*/ 0 w 6"/>
                    <a:gd name="T3" fmla="*/ 0 h 4"/>
                    <a:gd name="T4" fmla="*/ 1 w 6"/>
                    <a:gd name="T5" fmla="*/ 0 h 4"/>
                    <a:gd name="T6" fmla="*/ 2 w 6"/>
                    <a:gd name="T7" fmla="*/ 0 h 4"/>
                    <a:gd name="T8" fmla="*/ 3 w 6"/>
                    <a:gd name="T9" fmla="*/ 2 h 4"/>
                    <a:gd name="T10" fmla="*/ 3 w 6"/>
                    <a:gd name="T11" fmla="*/ 2 h 4"/>
                    <a:gd name="T12" fmla="*/ 3 w 6"/>
                    <a:gd name="T13" fmla="*/ 2 h 4"/>
                    <a:gd name="T14" fmla="*/ 3 w 6"/>
                    <a:gd name="T15" fmla="*/ 2 h 4"/>
                    <a:gd name="T16" fmla="*/ 3 w 6"/>
                    <a:gd name="T17" fmla="*/ 2 h 4"/>
                    <a:gd name="T18" fmla="*/ 3 w 6"/>
                    <a:gd name="T19" fmla="*/ 2 h 4"/>
                    <a:gd name="T20" fmla="*/ 3 w 6"/>
                    <a:gd name="T21" fmla="*/ 1 h 4"/>
                    <a:gd name="T22" fmla="*/ 1 w 6"/>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4">
                      <a:moveTo>
                        <a:pt x="1" y="0"/>
                      </a:moveTo>
                      <a:cubicBezTo>
                        <a:pt x="0" y="0"/>
                        <a:pt x="0" y="0"/>
                        <a:pt x="0" y="0"/>
                      </a:cubicBezTo>
                      <a:cubicBezTo>
                        <a:pt x="0" y="0"/>
                        <a:pt x="0" y="0"/>
                        <a:pt x="1" y="0"/>
                      </a:cubicBezTo>
                      <a:cubicBezTo>
                        <a:pt x="1" y="0"/>
                        <a:pt x="1" y="0"/>
                        <a:pt x="2" y="0"/>
                      </a:cubicBezTo>
                      <a:cubicBezTo>
                        <a:pt x="2" y="1"/>
                        <a:pt x="3" y="4"/>
                        <a:pt x="4" y="4"/>
                      </a:cubicBezTo>
                      <a:cubicBezTo>
                        <a:pt x="4" y="4"/>
                        <a:pt x="5" y="4"/>
                        <a:pt x="5" y="4"/>
                      </a:cubicBezTo>
                      <a:cubicBezTo>
                        <a:pt x="5" y="4"/>
                        <a:pt x="5" y="4"/>
                        <a:pt x="5" y="4"/>
                      </a:cubicBezTo>
                      <a:cubicBezTo>
                        <a:pt x="5" y="4"/>
                        <a:pt x="5" y="4"/>
                        <a:pt x="6" y="4"/>
                      </a:cubicBezTo>
                      <a:cubicBezTo>
                        <a:pt x="5" y="4"/>
                        <a:pt x="5" y="3"/>
                        <a:pt x="5" y="2"/>
                      </a:cubicBezTo>
                      <a:cubicBezTo>
                        <a:pt x="5" y="2"/>
                        <a:pt x="5" y="2"/>
                        <a:pt x="5" y="2"/>
                      </a:cubicBezTo>
                      <a:cubicBezTo>
                        <a:pt x="4" y="2"/>
                        <a:pt x="3" y="1"/>
                        <a:pt x="3" y="1"/>
                      </a:cubicBezTo>
                      <a:cubicBezTo>
                        <a:pt x="2" y="0"/>
                        <a:pt x="1" y="0"/>
                        <a:pt x="1" y="0"/>
                      </a:cubicBezTo>
                    </a:path>
                  </a:pathLst>
                </a:custGeom>
                <a:solidFill>
                  <a:srgbClr val="AE72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3" name="Freeform 12164">
                  <a:extLst>
                    <a:ext uri="{FF2B5EF4-FFF2-40B4-BE49-F238E27FC236}">
                      <a16:creationId xmlns:a16="http://schemas.microsoft.com/office/drawing/2014/main" id="{BE36125D-B979-9B0F-32F0-581AEE5E0D39}"/>
                    </a:ext>
                  </a:extLst>
                </p:cNvPr>
                <p:cNvSpPr>
                  <a:spLocks noEditPoints="1"/>
                </p:cNvSpPr>
                <p:nvPr/>
              </p:nvSpPr>
              <p:spPr bwMode="auto">
                <a:xfrm>
                  <a:off x="4370" y="1577"/>
                  <a:ext cx="4" cy="6"/>
                </a:xfrm>
                <a:custGeom>
                  <a:avLst/>
                  <a:gdLst>
                    <a:gd name="T0" fmla="*/ 2 w 5"/>
                    <a:gd name="T1" fmla="*/ 2 h 8"/>
                    <a:gd name="T2" fmla="*/ 2 w 5"/>
                    <a:gd name="T3" fmla="*/ 2 h 8"/>
                    <a:gd name="T4" fmla="*/ 2 w 5"/>
                    <a:gd name="T5" fmla="*/ 2 h 8"/>
                    <a:gd name="T6" fmla="*/ 2 w 5"/>
                    <a:gd name="T7" fmla="*/ 2 h 8"/>
                    <a:gd name="T8" fmla="*/ 2 w 5"/>
                    <a:gd name="T9" fmla="*/ 3 h 8"/>
                    <a:gd name="T10" fmla="*/ 2 w 5"/>
                    <a:gd name="T11" fmla="*/ 3 h 8"/>
                    <a:gd name="T12" fmla="*/ 2 w 5"/>
                    <a:gd name="T13" fmla="*/ 2 h 8"/>
                    <a:gd name="T14" fmla="*/ 2 w 5"/>
                    <a:gd name="T15" fmla="*/ 2 h 8"/>
                    <a:gd name="T16" fmla="*/ 0 w 5"/>
                    <a:gd name="T17" fmla="*/ 1 h 8"/>
                    <a:gd name="T18" fmla="*/ 1 w 5"/>
                    <a:gd name="T19" fmla="*/ 2 h 8"/>
                    <a:gd name="T20" fmla="*/ 1 w 5"/>
                    <a:gd name="T21" fmla="*/ 2 h 8"/>
                    <a:gd name="T22" fmla="*/ 1 w 5"/>
                    <a:gd name="T23" fmla="*/ 2 h 8"/>
                    <a:gd name="T24" fmla="*/ 0 w 5"/>
                    <a:gd name="T25" fmla="*/ 1 h 8"/>
                    <a:gd name="T26" fmla="*/ 0 w 5"/>
                    <a:gd name="T27" fmla="*/ 0 h 8"/>
                    <a:gd name="T28" fmla="*/ 0 w 5"/>
                    <a:gd name="T29" fmla="*/ 0 h 8"/>
                    <a:gd name="T30" fmla="*/ 0 w 5"/>
                    <a:gd name="T31" fmla="*/ 0 h 8"/>
                    <a:gd name="T32" fmla="*/ 0 w 5"/>
                    <a:gd name="T33" fmla="*/ 0 h 8"/>
                    <a:gd name="T34" fmla="*/ 0 w 5"/>
                    <a:gd name="T35" fmla="*/ 0 h 8"/>
                    <a:gd name="T36" fmla="*/ 0 w 5"/>
                    <a:gd name="T37" fmla="*/ 0 h 8"/>
                    <a:gd name="T38" fmla="*/ 0 w 5"/>
                    <a:gd name="T39" fmla="*/ 0 h 8"/>
                    <a:gd name="T40" fmla="*/ 0 w 5"/>
                    <a:gd name="T41" fmla="*/ 0 h 8"/>
                    <a:gd name="T42" fmla="*/ 0 w 5"/>
                    <a:gd name="T43" fmla="*/ 0 h 8"/>
                    <a:gd name="T44" fmla="*/ 0 w 5"/>
                    <a:gd name="T45" fmla="*/ 0 h 8"/>
                    <a:gd name="T46" fmla="*/ 0 w 5"/>
                    <a:gd name="T47" fmla="*/ 0 h 8"/>
                    <a:gd name="T48" fmla="*/ 1 w 5"/>
                    <a:gd name="T49" fmla="*/ 0 h 8"/>
                    <a:gd name="T50" fmla="*/ 1 w 5"/>
                    <a:gd name="T51" fmla="*/ 0 h 8"/>
                    <a:gd name="T52" fmla="*/ 1 w 5"/>
                    <a:gd name="T53" fmla="*/ 0 h 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 h="8">
                      <a:moveTo>
                        <a:pt x="2" y="4"/>
                      </a:moveTo>
                      <a:cubicBezTo>
                        <a:pt x="2" y="4"/>
                        <a:pt x="2" y="4"/>
                        <a:pt x="2" y="4"/>
                      </a:cubicBezTo>
                      <a:cubicBezTo>
                        <a:pt x="2" y="4"/>
                        <a:pt x="2" y="4"/>
                        <a:pt x="2" y="4"/>
                      </a:cubicBezTo>
                      <a:cubicBezTo>
                        <a:pt x="3" y="4"/>
                        <a:pt x="3" y="5"/>
                        <a:pt x="4" y="6"/>
                      </a:cubicBezTo>
                      <a:cubicBezTo>
                        <a:pt x="4" y="7"/>
                        <a:pt x="5" y="8"/>
                        <a:pt x="5" y="8"/>
                      </a:cubicBezTo>
                      <a:cubicBezTo>
                        <a:pt x="5" y="8"/>
                        <a:pt x="5" y="8"/>
                        <a:pt x="5" y="8"/>
                      </a:cubicBezTo>
                      <a:cubicBezTo>
                        <a:pt x="5" y="8"/>
                        <a:pt x="4" y="7"/>
                        <a:pt x="4" y="6"/>
                      </a:cubicBezTo>
                      <a:cubicBezTo>
                        <a:pt x="3" y="5"/>
                        <a:pt x="3" y="4"/>
                        <a:pt x="2" y="4"/>
                      </a:cubicBezTo>
                      <a:moveTo>
                        <a:pt x="0" y="1"/>
                      </a:moveTo>
                      <a:cubicBezTo>
                        <a:pt x="0" y="2"/>
                        <a:pt x="0" y="4"/>
                        <a:pt x="1" y="4"/>
                      </a:cubicBezTo>
                      <a:cubicBezTo>
                        <a:pt x="1" y="4"/>
                        <a:pt x="1" y="4"/>
                        <a:pt x="1" y="4"/>
                      </a:cubicBezTo>
                      <a:cubicBezTo>
                        <a:pt x="1" y="4"/>
                        <a:pt x="1" y="4"/>
                        <a:pt x="1" y="4"/>
                      </a:cubicBezTo>
                      <a:cubicBezTo>
                        <a:pt x="0" y="4"/>
                        <a:pt x="0" y="2"/>
                        <a:pt x="0" y="1"/>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moveTo>
                        <a:pt x="1" y="0"/>
                      </a:moveTo>
                      <a:cubicBezTo>
                        <a:pt x="1" y="0"/>
                        <a:pt x="1" y="0"/>
                        <a:pt x="1" y="0"/>
                      </a:cubicBezTo>
                      <a:cubicBezTo>
                        <a:pt x="1" y="0"/>
                        <a:pt x="1" y="0"/>
                        <a:pt x="1" y="0"/>
                      </a:cubicBezTo>
                    </a:path>
                  </a:pathLst>
                </a:custGeom>
                <a:solidFill>
                  <a:srgbClr val="AE72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4" name="Freeform 12165">
                  <a:extLst>
                    <a:ext uri="{FF2B5EF4-FFF2-40B4-BE49-F238E27FC236}">
                      <a16:creationId xmlns:a16="http://schemas.microsoft.com/office/drawing/2014/main" id="{46A160E0-B450-293F-746E-F9A11B815C60}"/>
                    </a:ext>
                  </a:extLst>
                </p:cNvPr>
                <p:cNvSpPr>
                  <a:spLocks/>
                </p:cNvSpPr>
                <p:nvPr/>
              </p:nvSpPr>
              <p:spPr bwMode="auto">
                <a:xfrm>
                  <a:off x="4374" y="1583"/>
                  <a:ext cx="1" cy="1"/>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path>
                  </a:pathLst>
                </a:custGeom>
                <a:solidFill>
                  <a:srgbClr val="B478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5" name="Freeform 12166">
                  <a:extLst>
                    <a:ext uri="{FF2B5EF4-FFF2-40B4-BE49-F238E27FC236}">
                      <a16:creationId xmlns:a16="http://schemas.microsoft.com/office/drawing/2014/main" id="{3B7D5FB0-C4A4-AA21-93A5-1ED2D7D3C05B}"/>
                    </a:ext>
                  </a:extLst>
                </p:cNvPr>
                <p:cNvSpPr>
                  <a:spLocks noEditPoints="1"/>
                </p:cNvSpPr>
                <p:nvPr/>
              </p:nvSpPr>
              <p:spPr bwMode="auto">
                <a:xfrm>
                  <a:off x="4375" y="1583"/>
                  <a:ext cx="1" cy="1"/>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1 h 1"/>
                    <a:gd name="T34" fmla="*/ 1 w 2"/>
                    <a:gd name="T35" fmla="*/ 1 h 1"/>
                    <a:gd name="T36" fmla="*/ 0 w 2"/>
                    <a:gd name="T37" fmla="*/ 0 h 1"/>
                    <a:gd name="T38" fmla="*/ 0 w 2"/>
                    <a:gd name="T39" fmla="*/ 0 h 1"/>
                    <a:gd name="T40" fmla="*/ 0 w 2"/>
                    <a:gd name="T41" fmla="*/ 0 h 1"/>
                    <a:gd name="T42" fmla="*/ 0 w 2"/>
                    <a:gd name="T43" fmla="*/ 0 h 1"/>
                    <a:gd name="T44" fmla="*/ 0 w 2"/>
                    <a:gd name="T45" fmla="*/ 0 h 1"/>
                    <a:gd name="T46" fmla="*/ 0 w 2"/>
                    <a:gd name="T47" fmla="*/ 0 h 1"/>
                    <a:gd name="T48" fmla="*/ 0 w 2"/>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1" y="0"/>
                        <a:pt x="1" y="1"/>
                        <a:pt x="1" y="1"/>
                      </a:cubicBezTo>
                      <a:cubicBezTo>
                        <a:pt x="1" y="1"/>
                        <a:pt x="1" y="1"/>
                        <a:pt x="1" y="1"/>
                      </a:cubicBezTo>
                      <a:cubicBezTo>
                        <a:pt x="1" y="1"/>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478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6" name="Freeform 12167">
                  <a:extLst>
                    <a:ext uri="{FF2B5EF4-FFF2-40B4-BE49-F238E27FC236}">
                      <a16:creationId xmlns:a16="http://schemas.microsoft.com/office/drawing/2014/main" id="{215D4D0B-691C-7D59-4DD8-7AF6083903F5}"/>
                    </a:ext>
                  </a:extLst>
                </p:cNvPr>
                <p:cNvSpPr>
                  <a:spLocks/>
                </p:cNvSpPr>
                <p:nvPr/>
              </p:nvSpPr>
              <p:spPr bwMode="auto">
                <a:xfrm>
                  <a:off x="4376" y="1585"/>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1" y="1"/>
                        <a:pt x="1" y="1"/>
                      </a:cubicBezTo>
                      <a:cubicBezTo>
                        <a:pt x="1" y="1"/>
                        <a:pt x="1" y="1"/>
                        <a:pt x="1" y="1"/>
                      </a:cubicBezTo>
                      <a:cubicBezTo>
                        <a:pt x="1" y="1"/>
                        <a:pt x="0" y="0"/>
                        <a:pt x="0" y="0"/>
                      </a:cubicBezTo>
                    </a:path>
                  </a:pathLst>
                </a:custGeom>
                <a:solidFill>
                  <a:srgbClr val="AC6F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7" name="Freeform 12168">
                  <a:extLst>
                    <a:ext uri="{FF2B5EF4-FFF2-40B4-BE49-F238E27FC236}">
                      <a16:creationId xmlns:a16="http://schemas.microsoft.com/office/drawing/2014/main" id="{2A773058-3401-8DBA-1BE0-49C337BB8121}"/>
                    </a:ext>
                  </a:extLst>
                </p:cNvPr>
                <p:cNvSpPr>
                  <a:spLocks noEditPoints="1"/>
                </p:cNvSpPr>
                <p:nvPr/>
              </p:nvSpPr>
              <p:spPr bwMode="auto">
                <a:xfrm>
                  <a:off x="4377" y="1585"/>
                  <a:ext cx="13" cy="2"/>
                </a:xfrm>
                <a:custGeom>
                  <a:avLst/>
                  <a:gdLst>
                    <a:gd name="T0" fmla="*/ 3 w 15"/>
                    <a:gd name="T1" fmla="*/ 2 h 2"/>
                    <a:gd name="T2" fmla="*/ 3 w 15"/>
                    <a:gd name="T3" fmla="*/ 2 h 2"/>
                    <a:gd name="T4" fmla="*/ 7 w 15"/>
                    <a:gd name="T5" fmla="*/ 2 h 2"/>
                    <a:gd name="T6" fmla="*/ 7 w 15"/>
                    <a:gd name="T7" fmla="*/ 2 h 2"/>
                    <a:gd name="T8" fmla="*/ 6 w 15"/>
                    <a:gd name="T9" fmla="*/ 2 h 2"/>
                    <a:gd name="T10" fmla="*/ 5 w 15"/>
                    <a:gd name="T11" fmla="*/ 2 h 2"/>
                    <a:gd name="T12" fmla="*/ 6 w 15"/>
                    <a:gd name="T13" fmla="*/ 2 h 2"/>
                    <a:gd name="T14" fmla="*/ 5 w 15"/>
                    <a:gd name="T15" fmla="*/ 2 h 2"/>
                    <a:gd name="T16" fmla="*/ 5 w 15"/>
                    <a:gd name="T17" fmla="*/ 2 h 2"/>
                    <a:gd name="T18" fmla="*/ 5 w 15"/>
                    <a:gd name="T19" fmla="*/ 2 h 2"/>
                    <a:gd name="T20" fmla="*/ 3 w 15"/>
                    <a:gd name="T21" fmla="*/ 2 h 2"/>
                    <a:gd name="T22" fmla="*/ 3 w 15"/>
                    <a:gd name="T23" fmla="*/ 2 h 2"/>
                    <a:gd name="T24" fmla="*/ 3 w 15"/>
                    <a:gd name="T25" fmla="*/ 2 h 2"/>
                    <a:gd name="T26" fmla="*/ 3 w 15"/>
                    <a:gd name="T27" fmla="*/ 2 h 2"/>
                    <a:gd name="T28" fmla="*/ 4 w 15"/>
                    <a:gd name="T29" fmla="*/ 1 h 2"/>
                    <a:gd name="T30" fmla="*/ 5 w 15"/>
                    <a:gd name="T31" fmla="*/ 2 h 2"/>
                    <a:gd name="T32" fmla="*/ 4 w 15"/>
                    <a:gd name="T33" fmla="*/ 1 h 2"/>
                    <a:gd name="T34" fmla="*/ 4 w 15"/>
                    <a:gd name="T35" fmla="*/ 1 h 2"/>
                    <a:gd name="T36" fmla="*/ 3 w 15"/>
                    <a:gd name="T37" fmla="*/ 1 h 2"/>
                    <a:gd name="T38" fmla="*/ 3 w 15"/>
                    <a:gd name="T39" fmla="*/ 1 h 2"/>
                    <a:gd name="T40" fmla="*/ 3 w 15"/>
                    <a:gd name="T41" fmla="*/ 1 h 2"/>
                    <a:gd name="T42" fmla="*/ 3 w 15"/>
                    <a:gd name="T43" fmla="*/ 1 h 2"/>
                    <a:gd name="T44" fmla="*/ 3 w 15"/>
                    <a:gd name="T45" fmla="*/ 1 h 2"/>
                    <a:gd name="T46" fmla="*/ 7 w 15"/>
                    <a:gd name="T47" fmla="*/ 1 h 2"/>
                    <a:gd name="T48" fmla="*/ 7 w 15"/>
                    <a:gd name="T49" fmla="*/ 1 h 2"/>
                    <a:gd name="T50" fmla="*/ 7 w 15"/>
                    <a:gd name="T51" fmla="*/ 1 h 2"/>
                    <a:gd name="T52" fmla="*/ 7 w 15"/>
                    <a:gd name="T53" fmla="*/ 1 h 2"/>
                    <a:gd name="T54" fmla="*/ 7 w 15"/>
                    <a:gd name="T55" fmla="*/ 1 h 2"/>
                    <a:gd name="T56" fmla="*/ 0 w 15"/>
                    <a:gd name="T57" fmla="*/ 1 h 2"/>
                    <a:gd name="T58" fmla="*/ 0 w 15"/>
                    <a:gd name="T59" fmla="*/ 1 h 2"/>
                    <a:gd name="T60" fmla="*/ 1 w 15"/>
                    <a:gd name="T61" fmla="*/ 1 h 2"/>
                    <a:gd name="T62" fmla="*/ 1 w 15"/>
                    <a:gd name="T63" fmla="*/ 1 h 2"/>
                    <a:gd name="T64" fmla="*/ 1 w 15"/>
                    <a:gd name="T65" fmla="*/ 1 h 2"/>
                    <a:gd name="T66" fmla="*/ 1 w 15"/>
                    <a:gd name="T67" fmla="*/ 1 h 2"/>
                    <a:gd name="T68" fmla="*/ 1 w 15"/>
                    <a:gd name="T69" fmla="*/ 1 h 2"/>
                    <a:gd name="T70" fmla="*/ 2 w 15"/>
                    <a:gd name="T71" fmla="*/ 0 h 2"/>
                    <a:gd name="T72" fmla="*/ 2 w 15"/>
                    <a:gd name="T73" fmla="*/ 0 h 2"/>
                    <a:gd name="T74" fmla="*/ 2 w 15"/>
                    <a:gd name="T75" fmla="*/ 0 h 2"/>
                    <a:gd name="T76" fmla="*/ 2 w 15"/>
                    <a:gd name="T77" fmla="*/ 0 h 2"/>
                    <a:gd name="T78" fmla="*/ 8 w 15"/>
                    <a:gd name="T79" fmla="*/ 0 h 2"/>
                    <a:gd name="T80" fmla="*/ 9 w 15"/>
                    <a:gd name="T81" fmla="*/ 0 h 2"/>
                    <a:gd name="T82" fmla="*/ 9 w 15"/>
                    <a:gd name="T83" fmla="*/ 0 h 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 h="2">
                      <a:moveTo>
                        <a:pt x="6" y="2"/>
                      </a:moveTo>
                      <a:cubicBezTo>
                        <a:pt x="6" y="2"/>
                        <a:pt x="6" y="2"/>
                        <a:pt x="6" y="2"/>
                      </a:cubicBezTo>
                      <a:cubicBezTo>
                        <a:pt x="6" y="2"/>
                        <a:pt x="6" y="2"/>
                        <a:pt x="6" y="2"/>
                      </a:cubicBezTo>
                      <a:cubicBezTo>
                        <a:pt x="6" y="2"/>
                        <a:pt x="6" y="2"/>
                        <a:pt x="6" y="2"/>
                      </a:cubicBezTo>
                      <a:cubicBezTo>
                        <a:pt x="6" y="2"/>
                        <a:pt x="6" y="2"/>
                        <a:pt x="6" y="2"/>
                      </a:cubicBezTo>
                      <a:cubicBezTo>
                        <a:pt x="6" y="2"/>
                        <a:pt x="6" y="2"/>
                        <a:pt x="6" y="2"/>
                      </a:cubicBezTo>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moveTo>
                        <a:pt x="10" y="2"/>
                      </a:moveTo>
                      <a:cubicBezTo>
                        <a:pt x="10" y="2"/>
                        <a:pt x="10" y="2"/>
                        <a:pt x="10" y="2"/>
                      </a:cubicBezTo>
                      <a:cubicBezTo>
                        <a:pt x="10" y="2"/>
                        <a:pt x="10" y="2"/>
                        <a:pt x="10" y="2"/>
                      </a:cubicBezTo>
                      <a:cubicBezTo>
                        <a:pt x="10" y="2"/>
                        <a:pt x="10" y="2"/>
                        <a:pt x="10" y="2"/>
                      </a:cubicBezTo>
                      <a:cubicBezTo>
                        <a:pt x="10" y="2"/>
                        <a:pt x="10" y="2"/>
                        <a:pt x="10" y="2"/>
                      </a:cubicBezTo>
                      <a:moveTo>
                        <a:pt x="9" y="2"/>
                      </a:moveTo>
                      <a:cubicBezTo>
                        <a:pt x="9" y="2"/>
                        <a:pt x="9" y="2"/>
                        <a:pt x="9" y="2"/>
                      </a:cubicBezTo>
                      <a:cubicBezTo>
                        <a:pt x="9" y="2"/>
                        <a:pt x="9" y="2"/>
                        <a:pt x="10" y="2"/>
                      </a:cubicBezTo>
                      <a:cubicBezTo>
                        <a:pt x="10" y="2"/>
                        <a:pt x="10" y="2"/>
                        <a:pt x="10" y="2"/>
                      </a:cubicBezTo>
                      <a:cubicBezTo>
                        <a:pt x="9" y="2"/>
                        <a:pt x="9" y="2"/>
                        <a:pt x="9" y="2"/>
                      </a:cubicBezTo>
                      <a:moveTo>
                        <a:pt x="9" y="2"/>
                      </a:moveTo>
                      <a:cubicBezTo>
                        <a:pt x="9" y="2"/>
                        <a:pt x="9" y="2"/>
                        <a:pt x="9" y="2"/>
                      </a:cubicBezTo>
                      <a:cubicBezTo>
                        <a:pt x="9" y="2"/>
                        <a:pt x="9" y="2"/>
                        <a:pt x="9" y="2"/>
                      </a:cubicBezTo>
                      <a:cubicBezTo>
                        <a:pt x="9" y="2"/>
                        <a:pt x="9" y="2"/>
                        <a:pt x="9" y="2"/>
                      </a:cubicBezTo>
                      <a:cubicBezTo>
                        <a:pt x="9" y="2"/>
                        <a:pt x="9" y="2"/>
                        <a:pt x="9" y="2"/>
                      </a:cubicBezTo>
                      <a:moveTo>
                        <a:pt x="9" y="2"/>
                      </a:moveTo>
                      <a:cubicBezTo>
                        <a:pt x="9" y="2"/>
                        <a:pt x="9" y="2"/>
                        <a:pt x="9" y="2"/>
                      </a:cubicBezTo>
                      <a:cubicBezTo>
                        <a:pt x="9" y="2"/>
                        <a:pt x="9" y="2"/>
                        <a:pt x="9" y="2"/>
                      </a:cubicBezTo>
                      <a:cubicBezTo>
                        <a:pt x="9" y="2"/>
                        <a:pt x="9" y="2"/>
                        <a:pt x="9" y="2"/>
                      </a:cubicBezTo>
                      <a:cubicBezTo>
                        <a:pt x="9" y="2"/>
                        <a:pt x="9" y="2"/>
                        <a:pt x="9" y="2"/>
                      </a:cubicBezTo>
                      <a:moveTo>
                        <a:pt x="7" y="2"/>
                      </a:move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moveTo>
                        <a:pt x="4" y="2"/>
                      </a:moveTo>
                      <a:cubicBezTo>
                        <a:pt x="4" y="2"/>
                        <a:pt x="4" y="2"/>
                        <a:pt x="4" y="2"/>
                      </a:cubicBezTo>
                      <a:cubicBezTo>
                        <a:pt x="5" y="2"/>
                        <a:pt x="5" y="2"/>
                        <a:pt x="6" y="2"/>
                      </a:cubicBezTo>
                      <a:cubicBezTo>
                        <a:pt x="6" y="2"/>
                        <a:pt x="6" y="2"/>
                        <a:pt x="6" y="2"/>
                      </a:cubicBezTo>
                      <a:cubicBezTo>
                        <a:pt x="5" y="2"/>
                        <a:pt x="5" y="2"/>
                        <a:pt x="4" y="2"/>
                      </a:cubicBezTo>
                      <a:moveTo>
                        <a:pt x="8" y="1"/>
                      </a:moveTo>
                      <a:cubicBezTo>
                        <a:pt x="8" y="1"/>
                        <a:pt x="8" y="1"/>
                        <a:pt x="8" y="1"/>
                      </a:cubicBezTo>
                      <a:cubicBezTo>
                        <a:pt x="8" y="2"/>
                        <a:pt x="9" y="2"/>
                        <a:pt x="9" y="2"/>
                      </a:cubicBezTo>
                      <a:cubicBezTo>
                        <a:pt x="9" y="2"/>
                        <a:pt x="9" y="2"/>
                        <a:pt x="9" y="2"/>
                      </a:cubicBezTo>
                      <a:cubicBezTo>
                        <a:pt x="9" y="2"/>
                        <a:pt x="8" y="2"/>
                        <a:pt x="8" y="1"/>
                      </a:cubicBezTo>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moveTo>
                        <a:pt x="4" y="1"/>
                      </a:moveTo>
                      <a:cubicBezTo>
                        <a:pt x="4" y="1"/>
                        <a:pt x="4" y="1"/>
                        <a:pt x="4" y="1"/>
                      </a:cubicBezTo>
                      <a:cubicBezTo>
                        <a:pt x="4" y="1"/>
                        <a:pt x="4" y="1"/>
                        <a:pt x="4" y="1"/>
                      </a:cubicBezTo>
                      <a:cubicBezTo>
                        <a:pt x="4" y="1"/>
                        <a:pt x="4" y="1"/>
                        <a:pt x="4" y="1"/>
                      </a:cubicBezTo>
                      <a:cubicBezTo>
                        <a:pt x="4" y="1"/>
                        <a:pt x="4" y="1"/>
                        <a:pt x="4" y="1"/>
                      </a:cubicBezTo>
                      <a:moveTo>
                        <a:pt x="4" y="1"/>
                      </a:move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moveTo>
                        <a:pt x="12" y="1"/>
                      </a:moveTo>
                      <a:cubicBezTo>
                        <a:pt x="12" y="1"/>
                        <a:pt x="12" y="1"/>
                        <a:pt x="12" y="1"/>
                      </a:cubicBezTo>
                      <a:cubicBezTo>
                        <a:pt x="12" y="1"/>
                        <a:pt x="12" y="1"/>
                        <a:pt x="12" y="1"/>
                      </a:cubicBezTo>
                      <a:cubicBezTo>
                        <a:pt x="12" y="1"/>
                        <a:pt x="12" y="1"/>
                        <a:pt x="12" y="1"/>
                      </a:cubicBezTo>
                      <a:cubicBezTo>
                        <a:pt x="12" y="1"/>
                        <a:pt x="12" y="1"/>
                        <a:pt x="12" y="1"/>
                      </a:cubicBezTo>
                      <a:moveTo>
                        <a:pt x="12" y="1"/>
                      </a:moveTo>
                      <a:cubicBezTo>
                        <a:pt x="12" y="1"/>
                        <a:pt x="12" y="1"/>
                        <a:pt x="12" y="1"/>
                      </a:cubicBezTo>
                      <a:cubicBezTo>
                        <a:pt x="12" y="1"/>
                        <a:pt x="12" y="1"/>
                        <a:pt x="12" y="1"/>
                      </a:cubicBezTo>
                      <a:cubicBezTo>
                        <a:pt x="12" y="1"/>
                        <a:pt x="12" y="1"/>
                        <a:pt x="12" y="1"/>
                      </a:cubicBezTo>
                      <a:cubicBezTo>
                        <a:pt x="12" y="1"/>
                        <a:pt x="12" y="1"/>
                        <a:pt x="12" y="1"/>
                      </a:cubicBezTo>
                      <a:moveTo>
                        <a:pt x="12" y="1"/>
                      </a:move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1" y="1"/>
                      </a:move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2" y="0"/>
                      </a:moveTo>
                      <a:cubicBezTo>
                        <a:pt x="2" y="0"/>
                        <a:pt x="2" y="0"/>
                        <a:pt x="2" y="0"/>
                      </a:cubicBezTo>
                      <a:cubicBezTo>
                        <a:pt x="2" y="0"/>
                        <a:pt x="3" y="1"/>
                        <a:pt x="4" y="1"/>
                      </a:cubicBezTo>
                      <a:cubicBezTo>
                        <a:pt x="4" y="1"/>
                        <a:pt x="4" y="1"/>
                        <a:pt x="4" y="1"/>
                      </a:cubicBezTo>
                      <a:cubicBezTo>
                        <a:pt x="3" y="1"/>
                        <a:pt x="2" y="0"/>
                        <a:pt x="2" y="0"/>
                      </a:cubicBezTo>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moveTo>
                        <a:pt x="15" y="0"/>
                      </a:moveTo>
                      <a:cubicBezTo>
                        <a:pt x="15" y="0"/>
                        <a:pt x="14" y="0"/>
                        <a:pt x="14" y="0"/>
                      </a:cubicBezTo>
                      <a:cubicBezTo>
                        <a:pt x="14" y="0"/>
                        <a:pt x="14" y="0"/>
                        <a:pt x="14" y="0"/>
                      </a:cubicBezTo>
                      <a:cubicBezTo>
                        <a:pt x="14" y="0"/>
                        <a:pt x="14" y="0"/>
                        <a:pt x="14" y="0"/>
                      </a:cubicBezTo>
                      <a:cubicBezTo>
                        <a:pt x="14" y="0"/>
                        <a:pt x="15" y="0"/>
                        <a:pt x="15" y="0"/>
                      </a:cubicBezTo>
                      <a:cubicBezTo>
                        <a:pt x="15" y="0"/>
                        <a:pt x="15" y="0"/>
                        <a:pt x="15" y="0"/>
                      </a:cubicBezTo>
                      <a:moveTo>
                        <a:pt x="15" y="0"/>
                      </a:moveTo>
                      <a:cubicBezTo>
                        <a:pt x="15" y="0"/>
                        <a:pt x="15" y="0"/>
                        <a:pt x="15" y="0"/>
                      </a:cubicBezTo>
                      <a:cubicBezTo>
                        <a:pt x="15" y="0"/>
                        <a:pt x="15" y="0"/>
                        <a:pt x="15" y="0"/>
                      </a:cubicBezTo>
                      <a:cubicBezTo>
                        <a:pt x="15" y="0"/>
                        <a:pt x="15" y="0"/>
                        <a:pt x="15" y="0"/>
                      </a:cubicBezTo>
                      <a:cubicBezTo>
                        <a:pt x="15" y="0"/>
                        <a:pt x="15" y="0"/>
                        <a:pt x="15" y="0"/>
                      </a:cubicBezTo>
                    </a:path>
                  </a:pathLst>
                </a:custGeom>
                <a:solidFill>
                  <a:srgbClr val="AC6F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8" name="Freeform 12169">
                  <a:extLst>
                    <a:ext uri="{FF2B5EF4-FFF2-40B4-BE49-F238E27FC236}">
                      <a16:creationId xmlns:a16="http://schemas.microsoft.com/office/drawing/2014/main" id="{9A76A476-4110-5CB4-2DCC-5D8B6F6D9A1B}"/>
                    </a:ext>
                  </a:extLst>
                </p:cNvPr>
                <p:cNvSpPr>
                  <a:spLocks noEditPoints="1"/>
                </p:cNvSpPr>
                <p:nvPr/>
              </p:nvSpPr>
              <p:spPr bwMode="auto">
                <a:xfrm>
                  <a:off x="4376" y="1566"/>
                  <a:ext cx="23" cy="18"/>
                </a:xfrm>
                <a:custGeom>
                  <a:avLst/>
                  <a:gdLst>
                    <a:gd name="T0" fmla="*/ 0 w 28"/>
                    <a:gd name="T1" fmla="*/ 7 h 22"/>
                    <a:gd name="T2" fmla="*/ 0 w 28"/>
                    <a:gd name="T3" fmla="*/ 9 h 22"/>
                    <a:gd name="T4" fmla="*/ 2 w 28"/>
                    <a:gd name="T5" fmla="*/ 9 h 22"/>
                    <a:gd name="T6" fmla="*/ 2 w 28"/>
                    <a:gd name="T7" fmla="*/ 9 h 22"/>
                    <a:gd name="T8" fmla="*/ 2 w 28"/>
                    <a:gd name="T9" fmla="*/ 9 h 22"/>
                    <a:gd name="T10" fmla="*/ 2 w 28"/>
                    <a:gd name="T11" fmla="*/ 9 h 22"/>
                    <a:gd name="T12" fmla="*/ 0 w 28"/>
                    <a:gd name="T13" fmla="*/ 8 h 22"/>
                    <a:gd name="T14" fmla="*/ 0 w 28"/>
                    <a:gd name="T15" fmla="*/ 7 h 22"/>
                    <a:gd name="T16" fmla="*/ 12 w 28"/>
                    <a:gd name="T17" fmla="*/ 0 h 22"/>
                    <a:gd name="T18" fmla="*/ 12 w 28"/>
                    <a:gd name="T19" fmla="*/ 0 h 22"/>
                    <a:gd name="T20" fmla="*/ 12 w 28"/>
                    <a:gd name="T21" fmla="*/ 0 h 22"/>
                    <a:gd name="T22" fmla="*/ 12 w 28"/>
                    <a:gd name="T23" fmla="*/ 2 h 22"/>
                    <a:gd name="T24" fmla="*/ 12 w 28"/>
                    <a:gd name="T25" fmla="*/ 4 h 22"/>
                    <a:gd name="T26" fmla="*/ 11 w 28"/>
                    <a:gd name="T27" fmla="*/ 6 h 22"/>
                    <a:gd name="T28" fmla="*/ 9 w 28"/>
                    <a:gd name="T29" fmla="*/ 7 h 22"/>
                    <a:gd name="T30" fmla="*/ 8 w 28"/>
                    <a:gd name="T31" fmla="*/ 8 h 22"/>
                    <a:gd name="T32" fmla="*/ 7 w 28"/>
                    <a:gd name="T33" fmla="*/ 9 h 22"/>
                    <a:gd name="T34" fmla="*/ 7 w 28"/>
                    <a:gd name="T35" fmla="*/ 9 h 22"/>
                    <a:gd name="T36" fmla="*/ 7 w 28"/>
                    <a:gd name="T37" fmla="*/ 9 h 22"/>
                    <a:gd name="T38" fmla="*/ 6 w 28"/>
                    <a:gd name="T39" fmla="*/ 9 h 22"/>
                    <a:gd name="T40" fmla="*/ 6 w 28"/>
                    <a:gd name="T41" fmla="*/ 9 h 22"/>
                    <a:gd name="T42" fmla="*/ 9 w 28"/>
                    <a:gd name="T43" fmla="*/ 10 h 22"/>
                    <a:gd name="T44" fmla="*/ 9 w 28"/>
                    <a:gd name="T45" fmla="*/ 9 h 22"/>
                    <a:gd name="T46" fmla="*/ 11 w 28"/>
                    <a:gd name="T47" fmla="*/ 7 h 22"/>
                    <a:gd name="T48" fmla="*/ 12 w 28"/>
                    <a:gd name="T49" fmla="*/ 6 h 22"/>
                    <a:gd name="T50" fmla="*/ 12 w 28"/>
                    <a:gd name="T51" fmla="*/ 6 h 22"/>
                    <a:gd name="T52" fmla="*/ 12 w 28"/>
                    <a:gd name="T53" fmla="*/ 6 h 22"/>
                    <a:gd name="T54" fmla="*/ 12 w 28"/>
                    <a:gd name="T55" fmla="*/ 4 h 22"/>
                    <a:gd name="T56" fmla="*/ 12 w 28"/>
                    <a:gd name="T57" fmla="*/ 3 h 22"/>
                    <a:gd name="T58" fmla="*/ 12 w 28"/>
                    <a:gd name="T59" fmla="*/ 2 h 22"/>
                    <a:gd name="T60" fmla="*/ 12 w 28"/>
                    <a:gd name="T61" fmla="*/ 2 h 22"/>
                    <a:gd name="T62" fmla="*/ 12 w 28"/>
                    <a:gd name="T63" fmla="*/ 2 h 22"/>
                    <a:gd name="T64" fmla="*/ 12 w 28"/>
                    <a:gd name="T65" fmla="*/ 0 h 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 h="22">
                      <a:moveTo>
                        <a:pt x="0" y="17"/>
                      </a:moveTo>
                      <a:cubicBezTo>
                        <a:pt x="0" y="18"/>
                        <a:pt x="0" y="20"/>
                        <a:pt x="0" y="21"/>
                      </a:cubicBezTo>
                      <a:cubicBezTo>
                        <a:pt x="5" y="20"/>
                        <a:pt x="5" y="20"/>
                        <a:pt x="5" y="20"/>
                      </a:cubicBezTo>
                      <a:cubicBezTo>
                        <a:pt x="4" y="19"/>
                        <a:pt x="4" y="19"/>
                        <a:pt x="4" y="19"/>
                      </a:cubicBezTo>
                      <a:cubicBezTo>
                        <a:pt x="3" y="19"/>
                        <a:pt x="3" y="19"/>
                        <a:pt x="3" y="19"/>
                      </a:cubicBezTo>
                      <a:cubicBezTo>
                        <a:pt x="3" y="20"/>
                        <a:pt x="2" y="20"/>
                        <a:pt x="2" y="20"/>
                      </a:cubicBezTo>
                      <a:cubicBezTo>
                        <a:pt x="1" y="20"/>
                        <a:pt x="1" y="19"/>
                        <a:pt x="0" y="18"/>
                      </a:cubicBezTo>
                      <a:cubicBezTo>
                        <a:pt x="0" y="18"/>
                        <a:pt x="0" y="18"/>
                        <a:pt x="0" y="17"/>
                      </a:cubicBezTo>
                      <a:moveTo>
                        <a:pt x="27" y="0"/>
                      </a:moveTo>
                      <a:cubicBezTo>
                        <a:pt x="27" y="0"/>
                        <a:pt x="27" y="0"/>
                        <a:pt x="27" y="0"/>
                      </a:cubicBezTo>
                      <a:cubicBezTo>
                        <a:pt x="27" y="0"/>
                        <a:pt x="27" y="0"/>
                        <a:pt x="27" y="0"/>
                      </a:cubicBezTo>
                      <a:cubicBezTo>
                        <a:pt x="27" y="1"/>
                        <a:pt x="26" y="2"/>
                        <a:pt x="27" y="3"/>
                      </a:cubicBezTo>
                      <a:cubicBezTo>
                        <a:pt x="28" y="6"/>
                        <a:pt x="25" y="7"/>
                        <a:pt x="25" y="8"/>
                      </a:cubicBezTo>
                      <a:cubicBezTo>
                        <a:pt x="25" y="11"/>
                        <a:pt x="23" y="11"/>
                        <a:pt x="23" y="13"/>
                      </a:cubicBezTo>
                      <a:cubicBezTo>
                        <a:pt x="23" y="15"/>
                        <a:pt x="20" y="14"/>
                        <a:pt x="20" y="16"/>
                      </a:cubicBezTo>
                      <a:cubicBezTo>
                        <a:pt x="20" y="19"/>
                        <a:pt x="17" y="17"/>
                        <a:pt x="17" y="18"/>
                      </a:cubicBezTo>
                      <a:cubicBezTo>
                        <a:pt x="17" y="19"/>
                        <a:pt x="16" y="19"/>
                        <a:pt x="15" y="19"/>
                      </a:cubicBezTo>
                      <a:cubicBezTo>
                        <a:pt x="15" y="19"/>
                        <a:pt x="15" y="19"/>
                        <a:pt x="15" y="19"/>
                      </a:cubicBezTo>
                      <a:cubicBezTo>
                        <a:pt x="15" y="19"/>
                        <a:pt x="14" y="19"/>
                        <a:pt x="14" y="19"/>
                      </a:cubicBezTo>
                      <a:cubicBezTo>
                        <a:pt x="14" y="19"/>
                        <a:pt x="14" y="19"/>
                        <a:pt x="13" y="20"/>
                      </a:cubicBezTo>
                      <a:cubicBezTo>
                        <a:pt x="13" y="20"/>
                        <a:pt x="13" y="20"/>
                        <a:pt x="13" y="20"/>
                      </a:cubicBezTo>
                      <a:cubicBezTo>
                        <a:pt x="15" y="21"/>
                        <a:pt x="17" y="21"/>
                        <a:pt x="19" y="22"/>
                      </a:cubicBezTo>
                      <a:cubicBezTo>
                        <a:pt x="19" y="21"/>
                        <a:pt x="20" y="21"/>
                        <a:pt x="20" y="20"/>
                      </a:cubicBezTo>
                      <a:cubicBezTo>
                        <a:pt x="20" y="19"/>
                        <a:pt x="23" y="19"/>
                        <a:pt x="23" y="17"/>
                      </a:cubicBezTo>
                      <a:cubicBezTo>
                        <a:pt x="23" y="15"/>
                        <a:pt x="25" y="15"/>
                        <a:pt x="25" y="13"/>
                      </a:cubicBezTo>
                      <a:cubicBezTo>
                        <a:pt x="25" y="13"/>
                        <a:pt x="25" y="13"/>
                        <a:pt x="25" y="12"/>
                      </a:cubicBezTo>
                      <a:cubicBezTo>
                        <a:pt x="25" y="12"/>
                        <a:pt x="25" y="12"/>
                        <a:pt x="25" y="12"/>
                      </a:cubicBezTo>
                      <a:cubicBezTo>
                        <a:pt x="25" y="11"/>
                        <a:pt x="27" y="10"/>
                        <a:pt x="27" y="8"/>
                      </a:cubicBezTo>
                      <a:cubicBezTo>
                        <a:pt x="27" y="8"/>
                        <a:pt x="27" y="8"/>
                        <a:pt x="27" y="7"/>
                      </a:cubicBezTo>
                      <a:cubicBezTo>
                        <a:pt x="27" y="7"/>
                        <a:pt x="26" y="7"/>
                        <a:pt x="26" y="6"/>
                      </a:cubicBezTo>
                      <a:cubicBezTo>
                        <a:pt x="26" y="5"/>
                        <a:pt x="27" y="4"/>
                        <a:pt x="27" y="3"/>
                      </a:cubicBezTo>
                      <a:cubicBezTo>
                        <a:pt x="27" y="2"/>
                        <a:pt x="27" y="2"/>
                        <a:pt x="27" y="2"/>
                      </a:cubicBezTo>
                      <a:cubicBezTo>
                        <a:pt x="27" y="1"/>
                        <a:pt x="27" y="0"/>
                        <a:pt x="27" y="0"/>
                      </a:cubicBezTo>
                    </a:path>
                  </a:pathLst>
                </a:custGeom>
                <a:solidFill>
                  <a:srgbClr val="9B5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89" name="Freeform 12170">
                  <a:extLst>
                    <a:ext uri="{FF2B5EF4-FFF2-40B4-BE49-F238E27FC236}">
                      <a16:creationId xmlns:a16="http://schemas.microsoft.com/office/drawing/2014/main" id="{B83A2FC8-18EF-DB27-E887-74CD85523C79}"/>
                    </a:ext>
                  </a:extLst>
                </p:cNvPr>
                <p:cNvSpPr>
                  <a:spLocks/>
                </p:cNvSpPr>
                <p:nvPr/>
              </p:nvSpPr>
              <p:spPr bwMode="auto">
                <a:xfrm>
                  <a:off x="4376" y="1583"/>
                  <a:ext cx="15" cy="4"/>
                </a:xfrm>
                <a:custGeom>
                  <a:avLst/>
                  <a:gdLst>
                    <a:gd name="T0" fmla="*/ 0 w 19"/>
                    <a:gd name="T1" fmla="*/ 1 h 5"/>
                    <a:gd name="T2" fmla="*/ 2 w 19"/>
                    <a:gd name="T3" fmla="*/ 2 h 5"/>
                    <a:gd name="T4" fmla="*/ 2 w 19"/>
                    <a:gd name="T5" fmla="*/ 2 h 5"/>
                    <a:gd name="T6" fmla="*/ 2 w 19"/>
                    <a:gd name="T7" fmla="*/ 2 h 5"/>
                    <a:gd name="T8" fmla="*/ 2 w 19"/>
                    <a:gd name="T9" fmla="*/ 2 h 5"/>
                    <a:gd name="T10" fmla="*/ 2 w 19"/>
                    <a:gd name="T11" fmla="*/ 2 h 5"/>
                    <a:gd name="T12" fmla="*/ 2 w 19"/>
                    <a:gd name="T13" fmla="*/ 2 h 5"/>
                    <a:gd name="T14" fmla="*/ 2 w 19"/>
                    <a:gd name="T15" fmla="*/ 2 h 5"/>
                    <a:gd name="T16" fmla="*/ 2 w 19"/>
                    <a:gd name="T17" fmla="*/ 2 h 5"/>
                    <a:gd name="T18" fmla="*/ 2 w 19"/>
                    <a:gd name="T19" fmla="*/ 2 h 5"/>
                    <a:gd name="T20" fmla="*/ 2 w 19"/>
                    <a:gd name="T21" fmla="*/ 2 h 5"/>
                    <a:gd name="T22" fmla="*/ 3 w 19"/>
                    <a:gd name="T23" fmla="*/ 2 h 5"/>
                    <a:gd name="T24" fmla="*/ 3 w 19"/>
                    <a:gd name="T25" fmla="*/ 2 h 5"/>
                    <a:gd name="T26" fmla="*/ 4 w 19"/>
                    <a:gd name="T27" fmla="*/ 2 h 5"/>
                    <a:gd name="T28" fmla="*/ 4 w 19"/>
                    <a:gd name="T29" fmla="*/ 2 h 5"/>
                    <a:gd name="T30" fmla="*/ 4 w 19"/>
                    <a:gd name="T31" fmla="*/ 2 h 5"/>
                    <a:gd name="T32" fmla="*/ 4 w 19"/>
                    <a:gd name="T33" fmla="*/ 2 h 5"/>
                    <a:gd name="T34" fmla="*/ 5 w 19"/>
                    <a:gd name="T35" fmla="*/ 2 h 5"/>
                    <a:gd name="T36" fmla="*/ 5 w 19"/>
                    <a:gd name="T37" fmla="*/ 2 h 5"/>
                    <a:gd name="T38" fmla="*/ 5 w 19"/>
                    <a:gd name="T39" fmla="*/ 2 h 5"/>
                    <a:gd name="T40" fmla="*/ 5 w 19"/>
                    <a:gd name="T41" fmla="*/ 2 h 5"/>
                    <a:gd name="T42" fmla="*/ 5 w 19"/>
                    <a:gd name="T43" fmla="*/ 2 h 5"/>
                    <a:gd name="T44" fmla="*/ 5 w 19"/>
                    <a:gd name="T45" fmla="*/ 2 h 5"/>
                    <a:gd name="T46" fmla="*/ 6 w 19"/>
                    <a:gd name="T47" fmla="*/ 2 h 5"/>
                    <a:gd name="T48" fmla="*/ 6 w 19"/>
                    <a:gd name="T49" fmla="*/ 2 h 5"/>
                    <a:gd name="T50" fmla="*/ 6 w 19"/>
                    <a:gd name="T51" fmla="*/ 2 h 5"/>
                    <a:gd name="T52" fmla="*/ 6 w 19"/>
                    <a:gd name="T53" fmla="*/ 2 h 5"/>
                    <a:gd name="T54" fmla="*/ 6 w 19"/>
                    <a:gd name="T55" fmla="*/ 2 h 5"/>
                    <a:gd name="T56" fmla="*/ 6 w 19"/>
                    <a:gd name="T57" fmla="*/ 2 h 5"/>
                    <a:gd name="T58" fmla="*/ 6 w 19"/>
                    <a:gd name="T59" fmla="*/ 2 h 5"/>
                    <a:gd name="T60" fmla="*/ 6 w 19"/>
                    <a:gd name="T61" fmla="*/ 2 h 5"/>
                    <a:gd name="T62" fmla="*/ 5 w 19"/>
                    <a:gd name="T63" fmla="*/ 0 h 5"/>
                    <a:gd name="T64" fmla="*/ 5 w 19"/>
                    <a:gd name="T65" fmla="*/ 1 h 5"/>
                    <a:gd name="T66" fmla="*/ 4 w 19"/>
                    <a:gd name="T67" fmla="*/ 1 h 5"/>
                    <a:gd name="T68" fmla="*/ 2 w 19"/>
                    <a:gd name="T69" fmla="*/ 0 h 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5">
                      <a:moveTo>
                        <a:pt x="5" y="0"/>
                      </a:moveTo>
                      <a:cubicBezTo>
                        <a:pt x="0" y="1"/>
                        <a:pt x="0" y="1"/>
                        <a:pt x="0" y="1"/>
                      </a:cubicBezTo>
                      <a:cubicBezTo>
                        <a:pt x="0" y="1"/>
                        <a:pt x="1" y="2"/>
                        <a:pt x="1" y="3"/>
                      </a:cubicBezTo>
                      <a:cubicBezTo>
                        <a:pt x="1" y="3"/>
                        <a:pt x="2" y="4"/>
                        <a:pt x="2" y="4"/>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4" y="3"/>
                      </a:cubicBezTo>
                      <a:cubicBezTo>
                        <a:pt x="4" y="3"/>
                        <a:pt x="4" y="3"/>
                        <a:pt x="4" y="3"/>
                      </a:cubicBezTo>
                      <a:cubicBezTo>
                        <a:pt x="4" y="3"/>
                        <a:pt x="4" y="3"/>
                        <a:pt x="4" y="3"/>
                      </a:cubicBezTo>
                      <a:cubicBezTo>
                        <a:pt x="4" y="3"/>
                        <a:pt x="4" y="3"/>
                        <a:pt x="4" y="3"/>
                      </a:cubicBezTo>
                      <a:cubicBezTo>
                        <a:pt x="4" y="3"/>
                        <a:pt x="5"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7" y="5"/>
                        <a:pt x="7"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5"/>
                        <a:pt x="10" y="4"/>
                        <a:pt x="10" y="4"/>
                      </a:cubicBezTo>
                      <a:cubicBezTo>
                        <a:pt x="10" y="4"/>
                        <a:pt x="10" y="4"/>
                        <a:pt x="10" y="4"/>
                      </a:cubicBezTo>
                      <a:cubicBezTo>
                        <a:pt x="10" y="4"/>
                        <a:pt x="10" y="4"/>
                        <a:pt x="10" y="4"/>
                      </a:cubicBezTo>
                      <a:cubicBezTo>
                        <a:pt x="10" y="4"/>
                        <a:pt x="10" y="4"/>
                        <a:pt x="10" y="4"/>
                      </a:cubicBezTo>
                      <a:cubicBezTo>
                        <a:pt x="10"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3"/>
                        <a:pt x="14" y="3"/>
                      </a:cubicBezTo>
                      <a:cubicBezTo>
                        <a:pt x="15" y="3"/>
                        <a:pt x="15" y="3"/>
                        <a:pt x="15" y="3"/>
                      </a:cubicBezTo>
                      <a:cubicBezTo>
                        <a:pt x="15" y="3"/>
                        <a:pt x="15"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3"/>
                        <a:pt x="17" y="2"/>
                      </a:cubicBezTo>
                      <a:cubicBezTo>
                        <a:pt x="17" y="2"/>
                        <a:pt x="18" y="2"/>
                        <a:pt x="19" y="2"/>
                      </a:cubicBezTo>
                      <a:cubicBezTo>
                        <a:pt x="17" y="1"/>
                        <a:pt x="15" y="1"/>
                        <a:pt x="13" y="0"/>
                      </a:cubicBezTo>
                      <a:cubicBezTo>
                        <a:pt x="13" y="1"/>
                        <a:pt x="13" y="1"/>
                        <a:pt x="12" y="1"/>
                      </a:cubicBezTo>
                      <a:cubicBezTo>
                        <a:pt x="12" y="1"/>
                        <a:pt x="12" y="1"/>
                        <a:pt x="11" y="1"/>
                      </a:cubicBezTo>
                      <a:cubicBezTo>
                        <a:pt x="11" y="1"/>
                        <a:pt x="10" y="0"/>
                        <a:pt x="10" y="0"/>
                      </a:cubicBezTo>
                      <a:cubicBezTo>
                        <a:pt x="10" y="0"/>
                        <a:pt x="9" y="0"/>
                        <a:pt x="9" y="1"/>
                      </a:cubicBezTo>
                      <a:cubicBezTo>
                        <a:pt x="9" y="1"/>
                        <a:pt x="8" y="1"/>
                        <a:pt x="8" y="1"/>
                      </a:cubicBezTo>
                      <a:cubicBezTo>
                        <a:pt x="7" y="1"/>
                        <a:pt x="6" y="1"/>
                        <a:pt x="6" y="0"/>
                      </a:cubicBezTo>
                      <a:cubicBezTo>
                        <a:pt x="5" y="0"/>
                        <a:pt x="5" y="0"/>
                        <a:pt x="5" y="0"/>
                      </a:cubicBezTo>
                    </a:path>
                  </a:pathLst>
                </a:custGeom>
                <a:solidFill>
                  <a:srgbClr val="A26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0" name="Freeform 12171">
                  <a:extLst>
                    <a:ext uri="{FF2B5EF4-FFF2-40B4-BE49-F238E27FC236}">
                      <a16:creationId xmlns:a16="http://schemas.microsoft.com/office/drawing/2014/main" id="{1374C10B-5748-5F05-3D3E-E4123969932A}"/>
                    </a:ext>
                  </a:extLst>
                </p:cNvPr>
                <p:cNvSpPr>
                  <a:spLocks/>
                </p:cNvSpPr>
                <p:nvPr/>
              </p:nvSpPr>
              <p:spPr bwMode="auto">
                <a:xfrm>
                  <a:off x="4370" y="1577"/>
                  <a:ext cx="6" cy="6"/>
                </a:xfrm>
                <a:custGeom>
                  <a:avLst/>
                  <a:gdLst>
                    <a:gd name="T0" fmla="*/ 2 w 7"/>
                    <a:gd name="T1" fmla="*/ 0 h 8"/>
                    <a:gd name="T2" fmla="*/ 1 w 7"/>
                    <a:gd name="T3" fmla="*/ 0 h 8"/>
                    <a:gd name="T4" fmla="*/ 1 w 7"/>
                    <a:gd name="T5" fmla="*/ 0 h 8"/>
                    <a:gd name="T6" fmla="*/ 1 w 7"/>
                    <a:gd name="T7" fmla="*/ 0 h 8"/>
                    <a:gd name="T8" fmla="*/ 1 w 7"/>
                    <a:gd name="T9" fmla="*/ 0 h 8"/>
                    <a:gd name="T10" fmla="*/ 0 w 7"/>
                    <a:gd name="T11" fmla="*/ 0 h 8"/>
                    <a:gd name="T12" fmla="*/ 0 w 7"/>
                    <a:gd name="T13" fmla="*/ 0 h 8"/>
                    <a:gd name="T14" fmla="*/ 0 w 7"/>
                    <a:gd name="T15" fmla="*/ 0 h 8"/>
                    <a:gd name="T16" fmla="*/ 0 w 7"/>
                    <a:gd name="T17" fmla="*/ 0 h 8"/>
                    <a:gd name="T18" fmla="*/ 0 w 7"/>
                    <a:gd name="T19" fmla="*/ 0 h 8"/>
                    <a:gd name="T20" fmla="*/ 0 w 7"/>
                    <a:gd name="T21" fmla="*/ 0 h 8"/>
                    <a:gd name="T22" fmla="*/ 0 w 7"/>
                    <a:gd name="T23" fmla="*/ 0 h 8"/>
                    <a:gd name="T24" fmla="*/ 0 w 7"/>
                    <a:gd name="T25" fmla="*/ 0 h 8"/>
                    <a:gd name="T26" fmla="*/ 0 w 7"/>
                    <a:gd name="T27" fmla="*/ 0 h 8"/>
                    <a:gd name="T28" fmla="*/ 0 w 7"/>
                    <a:gd name="T29" fmla="*/ 1 h 8"/>
                    <a:gd name="T30" fmla="*/ 1 w 7"/>
                    <a:gd name="T31" fmla="*/ 2 h 8"/>
                    <a:gd name="T32" fmla="*/ 1 w 7"/>
                    <a:gd name="T33" fmla="*/ 2 h 8"/>
                    <a:gd name="T34" fmla="*/ 1 w 7"/>
                    <a:gd name="T35" fmla="*/ 2 h 8"/>
                    <a:gd name="T36" fmla="*/ 1 w 7"/>
                    <a:gd name="T37" fmla="*/ 2 h 8"/>
                    <a:gd name="T38" fmla="*/ 1 w 7"/>
                    <a:gd name="T39" fmla="*/ 2 h 8"/>
                    <a:gd name="T40" fmla="*/ 2 w 7"/>
                    <a:gd name="T41" fmla="*/ 2 h 8"/>
                    <a:gd name="T42" fmla="*/ 2 w 7"/>
                    <a:gd name="T43" fmla="*/ 2 h 8"/>
                    <a:gd name="T44" fmla="*/ 2 w 7"/>
                    <a:gd name="T45" fmla="*/ 2 h 8"/>
                    <a:gd name="T46" fmla="*/ 2 w 7"/>
                    <a:gd name="T47" fmla="*/ 2 h 8"/>
                    <a:gd name="T48" fmla="*/ 2 w 7"/>
                    <a:gd name="T49" fmla="*/ 2 h 8"/>
                    <a:gd name="T50" fmla="*/ 3 w 7"/>
                    <a:gd name="T51" fmla="*/ 2 h 8"/>
                    <a:gd name="T52" fmla="*/ 3 w 7"/>
                    <a:gd name="T53" fmla="*/ 3 h 8"/>
                    <a:gd name="T54" fmla="*/ 3 w 7"/>
                    <a:gd name="T55" fmla="*/ 3 h 8"/>
                    <a:gd name="T56" fmla="*/ 3 w 7"/>
                    <a:gd name="T57" fmla="*/ 2 h 8"/>
                    <a:gd name="T58" fmla="*/ 3 w 7"/>
                    <a:gd name="T59" fmla="*/ 2 h 8"/>
                    <a:gd name="T60" fmla="*/ 3 w 7"/>
                    <a:gd name="T61" fmla="*/ 2 h 8"/>
                    <a:gd name="T62" fmla="*/ 3 w 7"/>
                    <a:gd name="T63" fmla="*/ 2 h 8"/>
                    <a:gd name="T64" fmla="*/ 3 w 7"/>
                    <a:gd name="T65" fmla="*/ 0 h 8"/>
                    <a:gd name="T66" fmla="*/ 2 w 7"/>
                    <a:gd name="T67" fmla="*/ 0 h 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 h="8">
                      <a:moveTo>
                        <a:pt x="2" y="0"/>
                      </a:move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2"/>
                        <a:pt x="0" y="4"/>
                        <a:pt x="1" y="4"/>
                      </a:cubicBezTo>
                      <a:cubicBezTo>
                        <a:pt x="1" y="4"/>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5"/>
                        <a:pt x="4" y="6"/>
                      </a:cubicBezTo>
                      <a:cubicBezTo>
                        <a:pt x="4" y="7"/>
                        <a:pt x="5" y="8"/>
                        <a:pt x="5" y="8"/>
                      </a:cubicBezTo>
                      <a:cubicBezTo>
                        <a:pt x="7" y="8"/>
                        <a:pt x="7" y="8"/>
                        <a:pt x="7" y="8"/>
                      </a:cubicBezTo>
                      <a:cubicBezTo>
                        <a:pt x="7" y="7"/>
                        <a:pt x="7" y="5"/>
                        <a:pt x="7" y="4"/>
                      </a:cubicBezTo>
                      <a:cubicBezTo>
                        <a:pt x="6" y="4"/>
                        <a:pt x="6" y="4"/>
                        <a:pt x="6" y="4"/>
                      </a:cubicBezTo>
                      <a:cubicBezTo>
                        <a:pt x="6" y="4"/>
                        <a:pt x="6" y="4"/>
                        <a:pt x="6" y="4"/>
                      </a:cubicBezTo>
                      <a:cubicBezTo>
                        <a:pt x="6" y="4"/>
                        <a:pt x="5" y="4"/>
                        <a:pt x="5" y="4"/>
                      </a:cubicBezTo>
                      <a:cubicBezTo>
                        <a:pt x="4" y="4"/>
                        <a:pt x="3" y="1"/>
                        <a:pt x="3" y="0"/>
                      </a:cubicBezTo>
                      <a:cubicBezTo>
                        <a:pt x="2" y="0"/>
                        <a:pt x="2" y="0"/>
                        <a:pt x="2" y="0"/>
                      </a:cubicBezTo>
                    </a:path>
                  </a:pathLst>
                </a:custGeom>
                <a:solidFill>
                  <a:srgbClr val="A468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1" name="Freeform 12172">
                  <a:extLst>
                    <a:ext uri="{FF2B5EF4-FFF2-40B4-BE49-F238E27FC236}">
                      <a16:creationId xmlns:a16="http://schemas.microsoft.com/office/drawing/2014/main" id="{6B5A6C1A-09E7-A2C5-48F4-96B413BCBEA1}"/>
                    </a:ext>
                  </a:extLst>
                </p:cNvPr>
                <p:cNvSpPr>
                  <a:spLocks/>
                </p:cNvSpPr>
                <p:nvPr/>
              </p:nvSpPr>
              <p:spPr bwMode="auto">
                <a:xfrm>
                  <a:off x="4374" y="1583"/>
                  <a:ext cx="2" cy="2"/>
                </a:xfrm>
                <a:custGeom>
                  <a:avLst/>
                  <a:gdLst>
                    <a:gd name="T0" fmla="*/ 1 w 3"/>
                    <a:gd name="T1" fmla="*/ 0 h 2"/>
                    <a:gd name="T2" fmla="*/ 0 w 3"/>
                    <a:gd name="T3" fmla="*/ 0 h 2"/>
                    <a:gd name="T4" fmla="*/ 0 w 3"/>
                    <a:gd name="T5" fmla="*/ 0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1 w 3"/>
                    <a:gd name="T19" fmla="*/ 0 h 2"/>
                    <a:gd name="T20" fmla="*/ 1 w 3"/>
                    <a:gd name="T21" fmla="*/ 0 h 2"/>
                    <a:gd name="T22" fmla="*/ 1 w 3"/>
                    <a:gd name="T23" fmla="*/ 1 h 2"/>
                    <a:gd name="T24" fmla="*/ 1 w 3"/>
                    <a:gd name="T25" fmla="*/ 1 h 2"/>
                    <a:gd name="T26" fmla="*/ 1 w 3"/>
                    <a:gd name="T27" fmla="*/ 1 h 2"/>
                    <a:gd name="T28" fmla="*/ 1 w 3"/>
                    <a:gd name="T29" fmla="*/ 1 h 2"/>
                    <a:gd name="T30" fmla="*/ 1 w 3"/>
                    <a:gd name="T31" fmla="*/ 2 h 2"/>
                    <a:gd name="T32" fmla="*/ 1 w 3"/>
                    <a:gd name="T33" fmla="*/ 2 h 2"/>
                    <a:gd name="T34" fmla="*/ 1 w 3"/>
                    <a:gd name="T35" fmla="*/ 0 h 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 h="2">
                      <a:moveTo>
                        <a:pt x="2"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1"/>
                        <a:pt x="2" y="1"/>
                      </a:cubicBezTo>
                      <a:cubicBezTo>
                        <a:pt x="2" y="1"/>
                        <a:pt x="2" y="1"/>
                        <a:pt x="3" y="1"/>
                      </a:cubicBezTo>
                      <a:cubicBezTo>
                        <a:pt x="3" y="1"/>
                        <a:pt x="3" y="1"/>
                        <a:pt x="3" y="1"/>
                      </a:cubicBezTo>
                      <a:cubicBezTo>
                        <a:pt x="3" y="1"/>
                        <a:pt x="3" y="1"/>
                        <a:pt x="3" y="1"/>
                      </a:cubicBezTo>
                      <a:cubicBezTo>
                        <a:pt x="3" y="2"/>
                        <a:pt x="3" y="2"/>
                        <a:pt x="3" y="2"/>
                      </a:cubicBezTo>
                      <a:cubicBezTo>
                        <a:pt x="3" y="2"/>
                        <a:pt x="3" y="2"/>
                        <a:pt x="3" y="2"/>
                      </a:cubicBezTo>
                      <a:cubicBezTo>
                        <a:pt x="3" y="1"/>
                        <a:pt x="2" y="0"/>
                        <a:pt x="2" y="0"/>
                      </a:cubicBezTo>
                    </a:path>
                  </a:pathLst>
                </a:custGeom>
                <a:solidFill>
                  <a:srgbClr val="AA6F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2" name="Freeform 12173">
                  <a:extLst>
                    <a:ext uri="{FF2B5EF4-FFF2-40B4-BE49-F238E27FC236}">
                      <a16:creationId xmlns:a16="http://schemas.microsoft.com/office/drawing/2014/main" id="{67BDD628-49D8-FFDA-5DAA-0327E814A153}"/>
                    </a:ext>
                  </a:extLst>
                </p:cNvPr>
                <p:cNvSpPr>
                  <a:spLocks/>
                </p:cNvSpPr>
                <p:nvPr/>
              </p:nvSpPr>
              <p:spPr bwMode="auto">
                <a:xfrm>
                  <a:off x="4386" y="1558"/>
                  <a:ext cx="3" cy="3"/>
                </a:xfrm>
                <a:custGeom>
                  <a:avLst/>
                  <a:gdLst>
                    <a:gd name="T0" fmla="*/ 2 w 3"/>
                    <a:gd name="T1" fmla="*/ 0 h 4"/>
                    <a:gd name="T2" fmla="*/ 1 w 3"/>
                    <a:gd name="T3" fmla="*/ 2 h 4"/>
                    <a:gd name="T4" fmla="*/ 2 w 3"/>
                    <a:gd name="T5" fmla="*/ 2 h 4"/>
                    <a:gd name="T6" fmla="*/ 2 w 3"/>
                    <a:gd name="T7" fmla="*/ 2 h 4"/>
                    <a:gd name="T8" fmla="*/ 3 w 3"/>
                    <a:gd name="T9" fmla="*/ 1 h 4"/>
                    <a:gd name="T10" fmla="*/ 2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2" y="0"/>
                      </a:moveTo>
                      <a:cubicBezTo>
                        <a:pt x="2" y="1"/>
                        <a:pt x="0" y="2"/>
                        <a:pt x="1" y="3"/>
                      </a:cubicBezTo>
                      <a:cubicBezTo>
                        <a:pt x="1" y="3"/>
                        <a:pt x="2" y="4"/>
                        <a:pt x="2" y="4"/>
                      </a:cubicBezTo>
                      <a:cubicBezTo>
                        <a:pt x="2" y="4"/>
                        <a:pt x="2" y="4"/>
                        <a:pt x="2" y="4"/>
                      </a:cubicBezTo>
                      <a:cubicBezTo>
                        <a:pt x="2" y="3"/>
                        <a:pt x="1" y="1"/>
                        <a:pt x="3" y="1"/>
                      </a:cubicBezTo>
                      <a:cubicBezTo>
                        <a:pt x="2" y="0"/>
                        <a:pt x="2" y="0"/>
                        <a:pt x="2"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3" name="Freeform 12174">
                  <a:extLst>
                    <a:ext uri="{FF2B5EF4-FFF2-40B4-BE49-F238E27FC236}">
                      <a16:creationId xmlns:a16="http://schemas.microsoft.com/office/drawing/2014/main" id="{C59DD99A-DFFF-EA04-62A6-548D7BFA1A92}"/>
                    </a:ext>
                  </a:extLst>
                </p:cNvPr>
                <p:cNvSpPr>
                  <a:spLocks/>
                </p:cNvSpPr>
                <p:nvPr/>
              </p:nvSpPr>
              <p:spPr bwMode="auto">
                <a:xfrm>
                  <a:off x="4384" y="1554"/>
                  <a:ext cx="2" cy="3"/>
                </a:xfrm>
                <a:custGeom>
                  <a:avLst/>
                  <a:gdLst>
                    <a:gd name="T0" fmla="*/ 1 w 3"/>
                    <a:gd name="T1" fmla="*/ 0 h 4"/>
                    <a:gd name="T2" fmla="*/ 1 w 3"/>
                    <a:gd name="T3" fmla="*/ 1 h 4"/>
                    <a:gd name="T4" fmla="*/ 0 w 3"/>
                    <a:gd name="T5" fmla="*/ 2 h 4"/>
                    <a:gd name="T6" fmla="*/ 0 w 3"/>
                    <a:gd name="T7" fmla="*/ 2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2" y="0"/>
                      </a:moveTo>
                      <a:cubicBezTo>
                        <a:pt x="1" y="1"/>
                        <a:pt x="1" y="1"/>
                        <a:pt x="1" y="1"/>
                      </a:cubicBezTo>
                      <a:cubicBezTo>
                        <a:pt x="2" y="1"/>
                        <a:pt x="0" y="3"/>
                        <a:pt x="0" y="4"/>
                      </a:cubicBezTo>
                      <a:cubicBezTo>
                        <a:pt x="0" y="4"/>
                        <a:pt x="0" y="4"/>
                        <a:pt x="0" y="4"/>
                      </a:cubicBezTo>
                      <a:cubicBezTo>
                        <a:pt x="1" y="4"/>
                        <a:pt x="3" y="2"/>
                        <a:pt x="2"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4" name="Freeform 12175">
                  <a:extLst>
                    <a:ext uri="{FF2B5EF4-FFF2-40B4-BE49-F238E27FC236}">
                      <a16:creationId xmlns:a16="http://schemas.microsoft.com/office/drawing/2014/main" id="{8E2CB6FC-C38B-1582-648F-D8D0F40FC1E8}"/>
                    </a:ext>
                  </a:extLst>
                </p:cNvPr>
                <p:cNvSpPr>
                  <a:spLocks/>
                </p:cNvSpPr>
                <p:nvPr/>
              </p:nvSpPr>
              <p:spPr bwMode="auto">
                <a:xfrm>
                  <a:off x="4381" y="1562"/>
                  <a:ext cx="4" cy="3"/>
                </a:xfrm>
                <a:custGeom>
                  <a:avLst/>
                  <a:gdLst>
                    <a:gd name="T0" fmla="*/ 3 w 4"/>
                    <a:gd name="T1" fmla="*/ 0 h 4"/>
                    <a:gd name="T2" fmla="*/ 2 w 4"/>
                    <a:gd name="T3" fmla="*/ 0 h 4"/>
                    <a:gd name="T4" fmla="*/ 1 w 4"/>
                    <a:gd name="T5" fmla="*/ 2 h 4"/>
                    <a:gd name="T6" fmla="*/ 3 w 4"/>
                    <a:gd name="T7" fmla="*/ 0 h 4"/>
                    <a:gd name="T8" fmla="*/ 4 w 4"/>
                    <a:gd name="T9" fmla="*/ 0 h 4"/>
                    <a:gd name="T10" fmla="*/ 3 w 4"/>
                    <a:gd name="T11" fmla="*/ 0 h 4"/>
                    <a:gd name="T12" fmla="*/ 3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3" y="0"/>
                      </a:moveTo>
                      <a:cubicBezTo>
                        <a:pt x="2" y="0"/>
                        <a:pt x="2" y="0"/>
                        <a:pt x="2" y="0"/>
                      </a:cubicBezTo>
                      <a:cubicBezTo>
                        <a:pt x="1" y="1"/>
                        <a:pt x="0" y="3"/>
                        <a:pt x="1" y="4"/>
                      </a:cubicBezTo>
                      <a:cubicBezTo>
                        <a:pt x="2" y="3"/>
                        <a:pt x="2" y="0"/>
                        <a:pt x="3" y="0"/>
                      </a:cubicBezTo>
                      <a:cubicBezTo>
                        <a:pt x="3" y="0"/>
                        <a:pt x="3" y="0"/>
                        <a:pt x="4" y="0"/>
                      </a:cubicBezTo>
                      <a:cubicBezTo>
                        <a:pt x="3" y="0"/>
                        <a:pt x="3" y="0"/>
                        <a:pt x="3" y="0"/>
                      </a:cubicBezTo>
                      <a:cubicBezTo>
                        <a:pt x="4" y="0"/>
                        <a:pt x="3" y="0"/>
                        <a:pt x="3"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5" name="Freeform 12176">
                  <a:extLst>
                    <a:ext uri="{FF2B5EF4-FFF2-40B4-BE49-F238E27FC236}">
                      <a16:creationId xmlns:a16="http://schemas.microsoft.com/office/drawing/2014/main" id="{2D095D11-D11D-AD7E-19FE-6A5486CB1305}"/>
                    </a:ext>
                  </a:extLst>
                </p:cNvPr>
                <p:cNvSpPr>
                  <a:spLocks noEditPoints="1"/>
                </p:cNvSpPr>
                <p:nvPr/>
              </p:nvSpPr>
              <p:spPr bwMode="auto">
                <a:xfrm>
                  <a:off x="4377" y="1555"/>
                  <a:ext cx="2" cy="5"/>
                </a:xfrm>
                <a:custGeom>
                  <a:avLst/>
                  <a:gdLst>
                    <a:gd name="T0" fmla="*/ 1 w 2"/>
                    <a:gd name="T1" fmla="*/ 0 h 6"/>
                    <a:gd name="T2" fmla="*/ 1 w 2"/>
                    <a:gd name="T3" fmla="*/ 3 h 6"/>
                    <a:gd name="T4" fmla="*/ 0 w 2"/>
                    <a:gd name="T5" fmla="*/ 3 h 6"/>
                    <a:gd name="T6" fmla="*/ 1 w 2"/>
                    <a:gd name="T7" fmla="*/ 3 h 6"/>
                    <a:gd name="T8" fmla="*/ 2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2" y="1"/>
                        <a:pt x="1" y="3"/>
                        <a:pt x="1" y="4"/>
                      </a:cubicBezTo>
                      <a:cubicBezTo>
                        <a:pt x="1" y="4"/>
                        <a:pt x="0" y="5"/>
                        <a:pt x="0" y="6"/>
                      </a:cubicBezTo>
                      <a:cubicBezTo>
                        <a:pt x="0" y="6"/>
                        <a:pt x="0" y="6"/>
                        <a:pt x="1" y="6"/>
                      </a:cubicBezTo>
                      <a:cubicBezTo>
                        <a:pt x="1" y="6"/>
                        <a:pt x="2" y="3"/>
                        <a:pt x="2" y="3"/>
                      </a:cubicBezTo>
                      <a:cubicBezTo>
                        <a:pt x="2" y="2"/>
                        <a:pt x="2"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6" name="Freeform 12177">
                  <a:extLst>
                    <a:ext uri="{FF2B5EF4-FFF2-40B4-BE49-F238E27FC236}">
                      <a16:creationId xmlns:a16="http://schemas.microsoft.com/office/drawing/2014/main" id="{8ACA636F-B58C-3315-BBA3-C78F72611055}"/>
                    </a:ext>
                  </a:extLst>
                </p:cNvPr>
                <p:cNvSpPr>
                  <a:spLocks noEditPoints="1"/>
                </p:cNvSpPr>
                <p:nvPr/>
              </p:nvSpPr>
              <p:spPr bwMode="auto">
                <a:xfrm>
                  <a:off x="4381" y="1552"/>
                  <a:ext cx="2" cy="2"/>
                </a:xfrm>
                <a:custGeom>
                  <a:avLst/>
                  <a:gdLst>
                    <a:gd name="T0" fmla="*/ 1 w 3"/>
                    <a:gd name="T1" fmla="*/ 1 h 3"/>
                    <a:gd name="T2" fmla="*/ 1 w 3"/>
                    <a:gd name="T3" fmla="*/ 1 h 3"/>
                    <a:gd name="T4" fmla="*/ 1 w 3"/>
                    <a:gd name="T5" fmla="*/ 1 h 3"/>
                    <a:gd name="T6" fmla="*/ 1 w 3"/>
                    <a:gd name="T7" fmla="*/ 1 h 3"/>
                    <a:gd name="T8" fmla="*/ 1 w 3"/>
                    <a:gd name="T9" fmla="*/ 0 h 3"/>
                    <a:gd name="T10" fmla="*/ 0 w 3"/>
                    <a:gd name="T11" fmla="*/ 1 h 3"/>
                    <a:gd name="T12" fmla="*/ 1 w 3"/>
                    <a:gd name="T13" fmla="*/ 1 h 3"/>
                    <a:gd name="T14" fmla="*/ 1 w 3"/>
                    <a:gd name="T15" fmla="*/ 1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2" y="0"/>
                      </a:moveTo>
                      <a:cubicBezTo>
                        <a:pt x="1" y="0"/>
                        <a:pt x="0" y="2"/>
                        <a:pt x="0" y="3"/>
                      </a:cubicBezTo>
                      <a:cubicBezTo>
                        <a:pt x="0" y="2"/>
                        <a:pt x="1" y="1"/>
                        <a:pt x="2" y="1"/>
                      </a:cubicBezTo>
                      <a:cubicBezTo>
                        <a:pt x="2" y="1"/>
                        <a:pt x="2" y="1"/>
                        <a:pt x="3" y="1"/>
                      </a:cubicBezTo>
                      <a:cubicBezTo>
                        <a:pt x="2" y="0"/>
                        <a:pt x="2" y="0"/>
                        <a:pt x="2"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7" name="Freeform 12178">
                  <a:extLst>
                    <a:ext uri="{FF2B5EF4-FFF2-40B4-BE49-F238E27FC236}">
                      <a16:creationId xmlns:a16="http://schemas.microsoft.com/office/drawing/2014/main" id="{85646A66-F0F1-F2DF-F139-7BE8EA12A43B}"/>
                    </a:ext>
                  </a:extLst>
                </p:cNvPr>
                <p:cNvSpPr>
                  <a:spLocks noEditPoints="1"/>
                </p:cNvSpPr>
                <p:nvPr/>
              </p:nvSpPr>
              <p:spPr bwMode="auto">
                <a:xfrm>
                  <a:off x="4382" y="1569"/>
                  <a:ext cx="3" cy="4"/>
                </a:xfrm>
                <a:custGeom>
                  <a:avLst/>
                  <a:gdLst>
                    <a:gd name="T0" fmla="*/ 2 w 3"/>
                    <a:gd name="T1" fmla="*/ 0 h 4"/>
                    <a:gd name="T2" fmla="*/ 2 w 3"/>
                    <a:gd name="T3" fmla="*/ 0 h 4"/>
                    <a:gd name="T4" fmla="*/ 0 w 3"/>
                    <a:gd name="T5" fmla="*/ 4 h 4"/>
                    <a:gd name="T6" fmla="*/ 0 w 3"/>
                    <a:gd name="T7" fmla="*/ 4 h 4"/>
                    <a:gd name="T8" fmla="*/ 2 w 3"/>
                    <a:gd name="T9" fmla="*/ 2 h 4"/>
                    <a:gd name="T10" fmla="*/ 2 w 3"/>
                    <a:gd name="T11" fmla="*/ 0 h 4"/>
                    <a:gd name="T12" fmla="*/ 2 w 3"/>
                    <a:gd name="T13" fmla="*/ 0 h 4"/>
                    <a:gd name="T14" fmla="*/ 2 w 3"/>
                    <a:gd name="T15" fmla="*/ 0 h 4"/>
                    <a:gd name="T16" fmla="*/ 2 w 3"/>
                    <a:gd name="T17" fmla="*/ 0 h 4"/>
                    <a:gd name="T18" fmla="*/ 2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2" y="0"/>
                      </a:moveTo>
                      <a:cubicBezTo>
                        <a:pt x="2" y="0"/>
                        <a:pt x="2" y="0"/>
                        <a:pt x="2" y="0"/>
                      </a:cubicBezTo>
                      <a:cubicBezTo>
                        <a:pt x="3" y="2"/>
                        <a:pt x="0" y="3"/>
                        <a:pt x="0" y="4"/>
                      </a:cubicBezTo>
                      <a:cubicBezTo>
                        <a:pt x="0" y="4"/>
                        <a:pt x="0" y="4"/>
                        <a:pt x="0" y="4"/>
                      </a:cubicBezTo>
                      <a:cubicBezTo>
                        <a:pt x="1" y="4"/>
                        <a:pt x="2" y="3"/>
                        <a:pt x="2" y="2"/>
                      </a:cubicBezTo>
                      <a:cubicBezTo>
                        <a:pt x="2" y="1"/>
                        <a:pt x="2" y="0"/>
                        <a:pt x="2" y="0"/>
                      </a:cubicBezTo>
                      <a:moveTo>
                        <a:pt x="2" y="0"/>
                      </a:moveTo>
                      <a:cubicBezTo>
                        <a:pt x="2" y="0"/>
                        <a:pt x="2" y="0"/>
                        <a:pt x="2" y="0"/>
                      </a:cubicBezTo>
                      <a:cubicBezTo>
                        <a:pt x="2" y="0"/>
                        <a:pt x="2" y="0"/>
                        <a:pt x="2" y="0"/>
                      </a:cubicBezTo>
                      <a:cubicBezTo>
                        <a:pt x="2" y="0"/>
                        <a:pt x="2" y="0"/>
                        <a:pt x="2"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8" name="Freeform 12179">
                  <a:extLst>
                    <a:ext uri="{FF2B5EF4-FFF2-40B4-BE49-F238E27FC236}">
                      <a16:creationId xmlns:a16="http://schemas.microsoft.com/office/drawing/2014/main" id="{55D00583-7A2B-54E7-86BA-7322AA8D6C2D}"/>
                    </a:ext>
                  </a:extLst>
                </p:cNvPr>
                <p:cNvSpPr>
                  <a:spLocks noEditPoints="1"/>
                </p:cNvSpPr>
                <p:nvPr/>
              </p:nvSpPr>
              <p:spPr bwMode="auto">
                <a:xfrm>
                  <a:off x="4376" y="1566"/>
                  <a:ext cx="2" cy="4"/>
                </a:xfrm>
                <a:custGeom>
                  <a:avLst/>
                  <a:gdLst>
                    <a:gd name="T0" fmla="*/ 2 w 2"/>
                    <a:gd name="T1" fmla="*/ 0 h 5"/>
                    <a:gd name="T2" fmla="*/ 2 w 2"/>
                    <a:gd name="T3" fmla="*/ 0 h 5"/>
                    <a:gd name="T4" fmla="*/ 2 w 2"/>
                    <a:gd name="T5" fmla="*/ 0 h 5"/>
                    <a:gd name="T6" fmla="*/ 2 w 2"/>
                    <a:gd name="T7" fmla="*/ 0 h 5"/>
                    <a:gd name="T8" fmla="*/ 1 w 2"/>
                    <a:gd name="T9" fmla="*/ 0 h 5"/>
                    <a:gd name="T10" fmla="*/ 1 w 2"/>
                    <a:gd name="T11" fmla="*/ 2 h 5"/>
                    <a:gd name="T12" fmla="*/ 1 w 2"/>
                    <a:gd name="T13" fmla="*/ 2 h 5"/>
                    <a:gd name="T14" fmla="*/ 2 w 2"/>
                    <a:gd name="T15" fmla="*/ 0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0"/>
                      </a:moveTo>
                      <a:cubicBezTo>
                        <a:pt x="2" y="0"/>
                        <a:pt x="2" y="0"/>
                        <a:pt x="2" y="0"/>
                      </a:cubicBezTo>
                      <a:cubicBezTo>
                        <a:pt x="2" y="0"/>
                        <a:pt x="2" y="0"/>
                        <a:pt x="2" y="0"/>
                      </a:cubicBezTo>
                      <a:cubicBezTo>
                        <a:pt x="2" y="0"/>
                        <a:pt x="2" y="0"/>
                        <a:pt x="2" y="0"/>
                      </a:cubicBezTo>
                      <a:moveTo>
                        <a:pt x="1" y="0"/>
                      </a:moveTo>
                      <a:cubicBezTo>
                        <a:pt x="0" y="0"/>
                        <a:pt x="1" y="3"/>
                        <a:pt x="1" y="5"/>
                      </a:cubicBezTo>
                      <a:cubicBezTo>
                        <a:pt x="1" y="4"/>
                        <a:pt x="1" y="3"/>
                        <a:pt x="1" y="2"/>
                      </a:cubicBezTo>
                      <a:cubicBezTo>
                        <a:pt x="1" y="1"/>
                        <a:pt x="2" y="1"/>
                        <a:pt x="2" y="0"/>
                      </a:cubicBezTo>
                      <a:cubicBezTo>
                        <a:pt x="2" y="0"/>
                        <a:pt x="2" y="0"/>
                        <a:pt x="1"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299" name="Freeform 12180">
                  <a:extLst>
                    <a:ext uri="{FF2B5EF4-FFF2-40B4-BE49-F238E27FC236}">
                      <a16:creationId xmlns:a16="http://schemas.microsoft.com/office/drawing/2014/main" id="{C91CE01E-07C6-5397-3F5A-3F0E2A3D3476}"/>
                    </a:ext>
                  </a:extLst>
                </p:cNvPr>
                <p:cNvSpPr>
                  <a:spLocks/>
                </p:cNvSpPr>
                <p:nvPr/>
              </p:nvSpPr>
              <p:spPr bwMode="auto">
                <a:xfrm>
                  <a:off x="4371" y="1559"/>
                  <a:ext cx="3" cy="5"/>
                </a:xfrm>
                <a:custGeom>
                  <a:avLst/>
                  <a:gdLst>
                    <a:gd name="T0" fmla="*/ 2 w 4"/>
                    <a:gd name="T1" fmla="*/ 0 h 5"/>
                    <a:gd name="T2" fmla="*/ 2 w 4"/>
                    <a:gd name="T3" fmla="*/ 1 h 5"/>
                    <a:gd name="T4" fmla="*/ 0 w 4"/>
                    <a:gd name="T5" fmla="*/ 5 h 5"/>
                    <a:gd name="T6" fmla="*/ 0 w 4"/>
                    <a:gd name="T7" fmla="*/ 5 h 5"/>
                    <a:gd name="T8" fmla="*/ 2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3" y="0"/>
                      </a:moveTo>
                      <a:cubicBezTo>
                        <a:pt x="3" y="1"/>
                        <a:pt x="3" y="1"/>
                        <a:pt x="3" y="1"/>
                      </a:cubicBezTo>
                      <a:cubicBezTo>
                        <a:pt x="1" y="2"/>
                        <a:pt x="1" y="4"/>
                        <a:pt x="0" y="5"/>
                      </a:cubicBezTo>
                      <a:cubicBezTo>
                        <a:pt x="0" y="5"/>
                        <a:pt x="0" y="5"/>
                        <a:pt x="0" y="5"/>
                      </a:cubicBezTo>
                      <a:cubicBezTo>
                        <a:pt x="2" y="5"/>
                        <a:pt x="4" y="2"/>
                        <a:pt x="3"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0" name="Freeform 12181">
                  <a:extLst>
                    <a:ext uri="{FF2B5EF4-FFF2-40B4-BE49-F238E27FC236}">
                      <a16:creationId xmlns:a16="http://schemas.microsoft.com/office/drawing/2014/main" id="{0090A7C2-70D7-DB68-501C-2F424FC5031F}"/>
                    </a:ext>
                  </a:extLst>
                </p:cNvPr>
                <p:cNvSpPr>
                  <a:spLocks/>
                </p:cNvSpPr>
                <p:nvPr/>
              </p:nvSpPr>
              <p:spPr bwMode="auto">
                <a:xfrm>
                  <a:off x="4373" y="1554"/>
                  <a:ext cx="3" cy="3"/>
                </a:xfrm>
                <a:custGeom>
                  <a:avLst/>
                  <a:gdLst>
                    <a:gd name="T0" fmla="*/ 2 w 3"/>
                    <a:gd name="T1" fmla="*/ 0 h 3"/>
                    <a:gd name="T2" fmla="*/ 1 w 3"/>
                    <a:gd name="T3" fmla="*/ 3 h 3"/>
                    <a:gd name="T4" fmla="*/ 2 w 3"/>
                    <a:gd name="T5" fmla="*/ 0 h 3"/>
                    <a:gd name="T6" fmla="*/ 3 w 3"/>
                    <a:gd name="T7" fmla="*/ 0 h 3"/>
                    <a:gd name="T8" fmla="*/ 2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0"/>
                      </a:moveTo>
                      <a:cubicBezTo>
                        <a:pt x="1" y="0"/>
                        <a:pt x="0" y="2"/>
                        <a:pt x="1" y="3"/>
                      </a:cubicBezTo>
                      <a:cubicBezTo>
                        <a:pt x="1" y="2"/>
                        <a:pt x="1" y="0"/>
                        <a:pt x="2" y="0"/>
                      </a:cubicBezTo>
                      <a:cubicBezTo>
                        <a:pt x="3" y="0"/>
                        <a:pt x="3" y="0"/>
                        <a:pt x="3" y="0"/>
                      </a:cubicBezTo>
                      <a:cubicBezTo>
                        <a:pt x="2" y="0"/>
                        <a:pt x="2" y="0"/>
                        <a:pt x="2"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1" name="Freeform 12182">
                  <a:extLst>
                    <a:ext uri="{FF2B5EF4-FFF2-40B4-BE49-F238E27FC236}">
                      <a16:creationId xmlns:a16="http://schemas.microsoft.com/office/drawing/2014/main" id="{6B0227B0-1B98-29A4-B439-6ED10B1D6C76}"/>
                    </a:ext>
                  </a:extLst>
                </p:cNvPr>
                <p:cNvSpPr>
                  <a:spLocks/>
                </p:cNvSpPr>
                <p:nvPr/>
              </p:nvSpPr>
              <p:spPr bwMode="auto">
                <a:xfrm>
                  <a:off x="4376" y="1572"/>
                  <a:ext cx="2" cy="2"/>
                </a:xfrm>
                <a:custGeom>
                  <a:avLst/>
                  <a:gdLst>
                    <a:gd name="T0" fmla="*/ 1 w 3"/>
                    <a:gd name="T1" fmla="*/ 0 h 3"/>
                    <a:gd name="T2" fmla="*/ 1 w 3"/>
                    <a:gd name="T3" fmla="*/ 0 h 3"/>
                    <a:gd name="T4" fmla="*/ 1 w 3"/>
                    <a:gd name="T5" fmla="*/ 1 h 3"/>
                    <a:gd name="T6" fmla="*/ 0 w 3"/>
                    <a:gd name="T7" fmla="*/ 1 h 3"/>
                    <a:gd name="T8" fmla="*/ 0 w 3"/>
                    <a:gd name="T9" fmla="*/ 1 h 3"/>
                    <a:gd name="T10" fmla="*/ 1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3" y="0"/>
                      </a:moveTo>
                      <a:cubicBezTo>
                        <a:pt x="3" y="0"/>
                        <a:pt x="3" y="0"/>
                        <a:pt x="3" y="0"/>
                      </a:cubicBezTo>
                      <a:cubicBezTo>
                        <a:pt x="2" y="2"/>
                        <a:pt x="2" y="2"/>
                        <a:pt x="1" y="2"/>
                      </a:cubicBezTo>
                      <a:cubicBezTo>
                        <a:pt x="1" y="2"/>
                        <a:pt x="0" y="2"/>
                        <a:pt x="0" y="2"/>
                      </a:cubicBezTo>
                      <a:cubicBezTo>
                        <a:pt x="0" y="2"/>
                        <a:pt x="0" y="3"/>
                        <a:pt x="0" y="3"/>
                      </a:cubicBezTo>
                      <a:cubicBezTo>
                        <a:pt x="1" y="3"/>
                        <a:pt x="3" y="1"/>
                        <a:pt x="3"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2" name="Freeform 12183">
                  <a:extLst>
                    <a:ext uri="{FF2B5EF4-FFF2-40B4-BE49-F238E27FC236}">
                      <a16:creationId xmlns:a16="http://schemas.microsoft.com/office/drawing/2014/main" id="{17AAE1BD-0F62-EB68-F7C1-14A1D920995A}"/>
                    </a:ext>
                  </a:extLst>
                </p:cNvPr>
                <p:cNvSpPr>
                  <a:spLocks noEditPoints="1"/>
                </p:cNvSpPr>
                <p:nvPr/>
              </p:nvSpPr>
              <p:spPr bwMode="auto">
                <a:xfrm>
                  <a:off x="4371" y="1568"/>
                  <a:ext cx="1" cy="2"/>
                </a:xfrm>
                <a:custGeom>
                  <a:avLst/>
                  <a:gdLst>
                    <a:gd name="T0" fmla="*/ 1 w 1"/>
                    <a:gd name="T1" fmla="*/ 0 h 3"/>
                    <a:gd name="T2" fmla="*/ 1 w 1"/>
                    <a:gd name="T3" fmla="*/ 0 h 3"/>
                    <a:gd name="T4" fmla="*/ 0 w 1"/>
                    <a:gd name="T5" fmla="*/ 1 h 3"/>
                    <a:gd name="T6" fmla="*/ 0 w 1"/>
                    <a:gd name="T7" fmla="*/ 1 h 3"/>
                    <a:gd name="T8" fmla="*/ 1 w 1"/>
                    <a:gd name="T9" fmla="*/ 0 h 3"/>
                    <a:gd name="T10" fmla="*/ 1 w 1"/>
                    <a:gd name="T11" fmla="*/ 0 h 3"/>
                    <a:gd name="T12" fmla="*/ 1 w 1"/>
                    <a:gd name="T13" fmla="*/ 0 h 3"/>
                    <a:gd name="T14" fmla="*/ 1 w 1"/>
                    <a:gd name="T15" fmla="*/ 0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1" y="0"/>
                      </a:moveTo>
                      <a:cubicBezTo>
                        <a:pt x="1" y="0"/>
                        <a:pt x="1" y="0"/>
                        <a:pt x="1" y="0"/>
                      </a:cubicBezTo>
                      <a:cubicBezTo>
                        <a:pt x="1" y="1"/>
                        <a:pt x="0" y="1"/>
                        <a:pt x="0" y="2"/>
                      </a:cubicBezTo>
                      <a:cubicBezTo>
                        <a:pt x="0" y="2"/>
                        <a:pt x="0" y="3"/>
                        <a:pt x="0" y="3"/>
                      </a:cubicBezTo>
                      <a:cubicBezTo>
                        <a:pt x="0" y="2"/>
                        <a:pt x="1" y="1"/>
                        <a:pt x="1" y="0"/>
                      </a:cubicBezTo>
                      <a:moveTo>
                        <a:pt x="1" y="0"/>
                      </a:moveTo>
                      <a:cubicBezTo>
                        <a:pt x="1" y="0"/>
                        <a:pt x="1" y="0"/>
                        <a:pt x="1" y="0"/>
                      </a:cubicBezTo>
                      <a:cubicBezTo>
                        <a:pt x="1" y="0"/>
                        <a:pt x="1" y="0"/>
                        <a:pt x="1" y="0"/>
                      </a:cubicBezTo>
                      <a:cubicBezTo>
                        <a:pt x="1" y="0"/>
                        <a:pt x="1" y="0"/>
                        <a:pt x="1" y="0"/>
                      </a:cubicBezTo>
                    </a:path>
                  </a:pathLst>
                </a:custGeom>
                <a:solidFill>
                  <a:srgbClr val="A46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3" name="Freeform 12184">
                  <a:extLst>
                    <a:ext uri="{FF2B5EF4-FFF2-40B4-BE49-F238E27FC236}">
                      <a16:creationId xmlns:a16="http://schemas.microsoft.com/office/drawing/2014/main" id="{4E4F514C-014E-C4FA-2581-0DE4AB4F5B75}"/>
                    </a:ext>
                  </a:extLst>
                </p:cNvPr>
                <p:cNvSpPr>
                  <a:spLocks noEditPoints="1"/>
                </p:cNvSpPr>
                <p:nvPr/>
              </p:nvSpPr>
              <p:spPr bwMode="auto">
                <a:xfrm>
                  <a:off x="4371" y="1569"/>
                  <a:ext cx="1" cy="3"/>
                </a:xfrm>
                <a:custGeom>
                  <a:avLst/>
                  <a:gdLst>
                    <a:gd name="T0" fmla="*/ 1 w 1"/>
                    <a:gd name="T1" fmla="*/ 3 h 3"/>
                    <a:gd name="T2" fmla="*/ 1 w 1"/>
                    <a:gd name="T3" fmla="*/ 3 h 3"/>
                    <a:gd name="T4" fmla="*/ 1 w 1"/>
                    <a:gd name="T5" fmla="*/ 3 h 3"/>
                    <a:gd name="T6" fmla="*/ 0 w 1"/>
                    <a:gd name="T7" fmla="*/ 0 h 3"/>
                    <a:gd name="T8" fmla="*/ 0 w 1"/>
                    <a:gd name="T9" fmla="*/ 2 h 3"/>
                    <a:gd name="T10" fmla="*/ 1 w 1"/>
                    <a:gd name="T11" fmla="*/ 3 h 3"/>
                    <a:gd name="T12" fmla="*/ 0 w 1"/>
                    <a:gd name="T13" fmla="*/ 1 h 3"/>
                    <a:gd name="T14" fmla="*/ 0 w 1"/>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3">
                      <a:moveTo>
                        <a:pt x="1" y="3"/>
                      </a:moveTo>
                      <a:cubicBezTo>
                        <a:pt x="1" y="3"/>
                        <a:pt x="1" y="3"/>
                        <a:pt x="1" y="3"/>
                      </a:cubicBezTo>
                      <a:cubicBezTo>
                        <a:pt x="1" y="3"/>
                        <a:pt x="1" y="3"/>
                        <a:pt x="1" y="3"/>
                      </a:cubicBezTo>
                      <a:moveTo>
                        <a:pt x="0" y="0"/>
                      </a:moveTo>
                      <a:cubicBezTo>
                        <a:pt x="0" y="0"/>
                        <a:pt x="0" y="1"/>
                        <a:pt x="0" y="2"/>
                      </a:cubicBezTo>
                      <a:cubicBezTo>
                        <a:pt x="0" y="2"/>
                        <a:pt x="0" y="3"/>
                        <a:pt x="1" y="3"/>
                      </a:cubicBezTo>
                      <a:cubicBezTo>
                        <a:pt x="0" y="3"/>
                        <a:pt x="0" y="2"/>
                        <a:pt x="0" y="1"/>
                      </a:cubicBezTo>
                      <a:cubicBezTo>
                        <a:pt x="0" y="1"/>
                        <a:pt x="0" y="0"/>
                        <a:pt x="0" y="0"/>
                      </a:cubicBezTo>
                    </a:path>
                  </a:pathLst>
                </a:custGeom>
                <a:solidFill>
                  <a:srgbClr val="AE72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4" name="Freeform 12185">
                  <a:extLst>
                    <a:ext uri="{FF2B5EF4-FFF2-40B4-BE49-F238E27FC236}">
                      <a16:creationId xmlns:a16="http://schemas.microsoft.com/office/drawing/2014/main" id="{E4E32BCA-A727-A623-5665-813A205CCBDC}"/>
                    </a:ext>
                  </a:extLst>
                </p:cNvPr>
                <p:cNvSpPr>
                  <a:spLocks noEditPoints="1"/>
                </p:cNvSpPr>
                <p:nvPr/>
              </p:nvSpPr>
              <p:spPr bwMode="auto">
                <a:xfrm>
                  <a:off x="4368" y="1566"/>
                  <a:ext cx="2" cy="3"/>
                </a:xfrm>
                <a:custGeom>
                  <a:avLst/>
                  <a:gdLst>
                    <a:gd name="T0" fmla="*/ 1 w 2"/>
                    <a:gd name="T1" fmla="*/ 1 h 4"/>
                    <a:gd name="T2" fmla="*/ 1 w 2"/>
                    <a:gd name="T3" fmla="*/ 2 h 4"/>
                    <a:gd name="T4" fmla="*/ 1 w 2"/>
                    <a:gd name="T5" fmla="*/ 1 h 4"/>
                    <a:gd name="T6" fmla="*/ 1 w 2"/>
                    <a:gd name="T7" fmla="*/ 0 h 4"/>
                    <a:gd name="T8" fmla="*/ 1 w 2"/>
                    <a:gd name="T9" fmla="*/ 1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1"/>
                      </a:moveTo>
                      <a:cubicBezTo>
                        <a:pt x="0" y="2"/>
                        <a:pt x="1" y="4"/>
                        <a:pt x="1" y="4"/>
                      </a:cubicBezTo>
                      <a:cubicBezTo>
                        <a:pt x="2" y="4"/>
                        <a:pt x="1" y="2"/>
                        <a:pt x="1" y="1"/>
                      </a:cubicBezTo>
                      <a:moveTo>
                        <a:pt x="1" y="0"/>
                      </a:moveTo>
                      <a:cubicBezTo>
                        <a:pt x="1" y="0"/>
                        <a:pt x="1" y="0"/>
                        <a:pt x="1" y="1"/>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AE72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5" name="Freeform 12186">
                  <a:extLst>
                    <a:ext uri="{FF2B5EF4-FFF2-40B4-BE49-F238E27FC236}">
                      <a16:creationId xmlns:a16="http://schemas.microsoft.com/office/drawing/2014/main" id="{B874A6BC-8A4E-7181-ABA9-EADF9B4BE272}"/>
                    </a:ext>
                  </a:extLst>
                </p:cNvPr>
                <p:cNvSpPr>
                  <a:spLocks/>
                </p:cNvSpPr>
                <p:nvPr/>
              </p:nvSpPr>
              <p:spPr bwMode="auto">
                <a:xfrm>
                  <a:off x="4751" y="2378"/>
                  <a:ext cx="32" cy="38"/>
                </a:xfrm>
                <a:custGeom>
                  <a:avLst/>
                  <a:gdLst>
                    <a:gd name="T0" fmla="*/ 7 w 39"/>
                    <a:gd name="T1" fmla="*/ 1 h 46"/>
                    <a:gd name="T2" fmla="*/ 5 w 39"/>
                    <a:gd name="T3" fmla="*/ 2 h 46"/>
                    <a:gd name="T4" fmla="*/ 3 w 39"/>
                    <a:gd name="T5" fmla="*/ 4 h 46"/>
                    <a:gd name="T6" fmla="*/ 2 w 39"/>
                    <a:gd name="T7" fmla="*/ 7 h 46"/>
                    <a:gd name="T8" fmla="*/ 2 w 39"/>
                    <a:gd name="T9" fmla="*/ 10 h 46"/>
                    <a:gd name="T10" fmla="*/ 2 w 39"/>
                    <a:gd name="T11" fmla="*/ 13 h 46"/>
                    <a:gd name="T12" fmla="*/ 2 w 39"/>
                    <a:gd name="T13" fmla="*/ 14 h 46"/>
                    <a:gd name="T14" fmla="*/ 2 w 39"/>
                    <a:gd name="T15" fmla="*/ 17 h 46"/>
                    <a:gd name="T16" fmla="*/ 3 w 39"/>
                    <a:gd name="T17" fmla="*/ 17 h 46"/>
                    <a:gd name="T18" fmla="*/ 4 w 39"/>
                    <a:gd name="T19" fmla="*/ 19 h 46"/>
                    <a:gd name="T20" fmla="*/ 5 w 39"/>
                    <a:gd name="T21" fmla="*/ 20 h 46"/>
                    <a:gd name="T22" fmla="*/ 6 w 39"/>
                    <a:gd name="T23" fmla="*/ 21 h 46"/>
                    <a:gd name="T24" fmla="*/ 7 w 39"/>
                    <a:gd name="T25" fmla="*/ 21 h 46"/>
                    <a:gd name="T26" fmla="*/ 9 w 39"/>
                    <a:gd name="T27" fmla="*/ 21 h 46"/>
                    <a:gd name="T28" fmla="*/ 9 w 39"/>
                    <a:gd name="T29" fmla="*/ 21 h 46"/>
                    <a:gd name="T30" fmla="*/ 11 w 39"/>
                    <a:gd name="T31" fmla="*/ 21 h 46"/>
                    <a:gd name="T32" fmla="*/ 11 w 39"/>
                    <a:gd name="T33" fmla="*/ 21 h 46"/>
                    <a:gd name="T34" fmla="*/ 11 w 39"/>
                    <a:gd name="T35" fmla="*/ 21 h 46"/>
                    <a:gd name="T36" fmla="*/ 13 w 39"/>
                    <a:gd name="T37" fmla="*/ 19 h 46"/>
                    <a:gd name="T38" fmla="*/ 15 w 39"/>
                    <a:gd name="T39" fmla="*/ 17 h 46"/>
                    <a:gd name="T40" fmla="*/ 16 w 39"/>
                    <a:gd name="T41" fmla="*/ 16 h 46"/>
                    <a:gd name="T42" fmla="*/ 17 w 39"/>
                    <a:gd name="T43" fmla="*/ 14 h 46"/>
                    <a:gd name="T44" fmla="*/ 17 w 39"/>
                    <a:gd name="T45" fmla="*/ 11 h 46"/>
                    <a:gd name="T46" fmla="*/ 17 w 39"/>
                    <a:gd name="T47" fmla="*/ 9 h 46"/>
                    <a:gd name="T48" fmla="*/ 17 w 39"/>
                    <a:gd name="T49" fmla="*/ 6 h 46"/>
                    <a:gd name="T50" fmla="*/ 16 w 39"/>
                    <a:gd name="T51" fmla="*/ 4 h 46"/>
                    <a:gd name="T52" fmla="*/ 14 w 39"/>
                    <a:gd name="T53" fmla="*/ 2 h 46"/>
                    <a:gd name="T54" fmla="*/ 13 w 39"/>
                    <a:gd name="T55" fmla="*/ 2 h 46"/>
                    <a:gd name="T56" fmla="*/ 11 w 39"/>
                    <a:gd name="T57" fmla="*/ 2 h 46"/>
                    <a:gd name="T58" fmla="*/ 11 w 39"/>
                    <a:gd name="T59" fmla="*/ 1 h 46"/>
                    <a:gd name="T60" fmla="*/ 9 w 39"/>
                    <a:gd name="T61" fmla="*/ 1 h 46"/>
                    <a:gd name="T62" fmla="*/ 8 w 39"/>
                    <a:gd name="T63" fmla="*/ 1 h 46"/>
                    <a:gd name="T64" fmla="*/ 7 w 39"/>
                    <a:gd name="T65" fmla="*/ 1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 h="46">
                      <a:moveTo>
                        <a:pt x="16" y="1"/>
                      </a:moveTo>
                      <a:cubicBezTo>
                        <a:pt x="15" y="4"/>
                        <a:pt x="12" y="1"/>
                        <a:pt x="11" y="4"/>
                      </a:cubicBezTo>
                      <a:cubicBezTo>
                        <a:pt x="10" y="6"/>
                        <a:pt x="7" y="6"/>
                        <a:pt x="7" y="8"/>
                      </a:cubicBezTo>
                      <a:cubicBezTo>
                        <a:pt x="7" y="11"/>
                        <a:pt x="3" y="12"/>
                        <a:pt x="3" y="14"/>
                      </a:cubicBezTo>
                      <a:cubicBezTo>
                        <a:pt x="4" y="16"/>
                        <a:pt x="0" y="20"/>
                        <a:pt x="2" y="22"/>
                      </a:cubicBezTo>
                      <a:cubicBezTo>
                        <a:pt x="2" y="24"/>
                        <a:pt x="0" y="27"/>
                        <a:pt x="2" y="28"/>
                      </a:cubicBezTo>
                      <a:cubicBezTo>
                        <a:pt x="3" y="28"/>
                        <a:pt x="1" y="32"/>
                        <a:pt x="3" y="32"/>
                      </a:cubicBezTo>
                      <a:cubicBezTo>
                        <a:pt x="4" y="33"/>
                        <a:pt x="3" y="37"/>
                        <a:pt x="5" y="36"/>
                      </a:cubicBezTo>
                      <a:cubicBezTo>
                        <a:pt x="6" y="36"/>
                        <a:pt x="6" y="37"/>
                        <a:pt x="7" y="39"/>
                      </a:cubicBezTo>
                      <a:cubicBezTo>
                        <a:pt x="7" y="40"/>
                        <a:pt x="8" y="41"/>
                        <a:pt x="9" y="41"/>
                      </a:cubicBezTo>
                      <a:cubicBezTo>
                        <a:pt x="9" y="41"/>
                        <a:pt x="10" y="41"/>
                        <a:pt x="10" y="42"/>
                      </a:cubicBezTo>
                      <a:cubicBezTo>
                        <a:pt x="11" y="43"/>
                        <a:pt x="12" y="44"/>
                        <a:pt x="13" y="43"/>
                      </a:cubicBezTo>
                      <a:cubicBezTo>
                        <a:pt x="14" y="43"/>
                        <a:pt x="14" y="44"/>
                        <a:pt x="15" y="44"/>
                      </a:cubicBezTo>
                      <a:cubicBezTo>
                        <a:pt x="16" y="45"/>
                        <a:pt x="17" y="46"/>
                        <a:pt x="19" y="45"/>
                      </a:cubicBezTo>
                      <a:cubicBezTo>
                        <a:pt x="19" y="44"/>
                        <a:pt x="20" y="45"/>
                        <a:pt x="21" y="45"/>
                      </a:cubicBezTo>
                      <a:cubicBezTo>
                        <a:pt x="22" y="46"/>
                        <a:pt x="23" y="46"/>
                        <a:pt x="23" y="44"/>
                      </a:cubicBezTo>
                      <a:cubicBezTo>
                        <a:pt x="23" y="44"/>
                        <a:pt x="24" y="44"/>
                        <a:pt x="24" y="44"/>
                      </a:cubicBezTo>
                      <a:cubicBezTo>
                        <a:pt x="25" y="44"/>
                        <a:pt x="26" y="44"/>
                        <a:pt x="26" y="43"/>
                      </a:cubicBezTo>
                      <a:cubicBezTo>
                        <a:pt x="27" y="42"/>
                        <a:pt x="29" y="43"/>
                        <a:pt x="29" y="41"/>
                      </a:cubicBezTo>
                      <a:cubicBezTo>
                        <a:pt x="30" y="39"/>
                        <a:pt x="32" y="40"/>
                        <a:pt x="33" y="38"/>
                      </a:cubicBezTo>
                      <a:cubicBezTo>
                        <a:pt x="33" y="36"/>
                        <a:pt x="35" y="36"/>
                        <a:pt x="35" y="34"/>
                      </a:cubicBezTo>
                      <a:cubicBezTo>
                        <a:pt x="35" y="32"/>
                        <a:pt x="38" y="31"/>
                        <a:pt x="37" y="29"/>
                      </a:cubicBezTo>
                      <a:cubicBezTo>
                        <a:pt x="36" y="27"/>
                        <a:pt x="39" y="25"/>
                        <a:pt x="38" y="23"/>
                      </a:cubicBezTo>
                      <a:cubicBezTo>
                        <a:pt x="38" y="22"/>
                        <a:pt x="39" y="20"/>
                        <a:pt x="38" y="19"/>
                      </a:cubicBezTo>
                      <a:cubicBezTo>
                        <a:pt x="36" y="17"/>
                        <a:pt x="38" y="13"/>
                        <a:pt x="36" y="12"/>
                      </a:cubicBezTo>
                      <a:cubicBezTo>
                        <a:pt x="34" y="12"/>
                        <a:pt x="35" y="9"/>
                        <a:pt x="34" y="8"/>
                      </a:cubicBezTo>
                      <a:cubicBezTo>
                        <a:pt x="31" y="7"/>
                        <a:pt x="32" y="4"/>
                        <a:pt x="30" y="4"/>
                      </a:cubicBezTo>
                      <a:cubicBezTo>
                        <a:pt x="29" y="4"/>
                        <a:pt x="29" y="3"/>
                        <a:pt x="28" y="3"/>
                      </a:cubicBezTo>
                      <a:cubicBezTo>
                        <a:pt x="27" y="2"/>
                        <a:pt x="27" y="1"/>
                        <a:pt x="26" y="2"/>
                      </a:cubicBezTo>
                      <a:cubicBezTo>
                        <a:pt x="25" y="2"/>
                        <a:pt x="24" y="2"/>
                        <a:pt x="23" y="1"/>
                      </a:cubicBezTo>
                      <a:cubicBezTo>
                        <a:pt x="22" y="0"/>
                        <a:pt x="22" y="0"/>
                        <a:pt x="21" y="1"/>
                      </a:cubicBezTo>
                      <a:cubicBezTo>
                        <a:pt x="20" y="2"/>
                        <a:pt x="19" y="1"/>
                        <a:pt x="18" y="1"/>
                      </a:cubicBezTo>
                      <a:cubicBezTo>
                        <a:pt x="17" y="1"/>
                        <a:pt x="17" y="0"/>
                        <a:pt x="16"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6" name="Freeform 12187">
                  <a:extLst>
                    <a:ext uri="{FF2B5EF4-FFF2-40B4-BE49-F238E27FC236}">
                      <a16:creationId xmlns:a16="http://schemas.microsoft.com/office/drawing/2014/main" id="{210D0F65-26F6-C550-0D67-FE79196CBA02}"/>
                    </a:ext>
                  </a:extLst>
                </p:cNvPr>
                <p:cNvSpPr>
                  <a:spLocks/>
                </p:cNvSpPr>
                <p:nvPr/>
              </p:nvSpPr>
              <p:spPr bwMode="auto">
                <a:xfrm>
                  <a:off x="4754" y="2381"/>
                  <a:ext cx="29" cy="35"/>
                </a:xfrm>
                <a:custGeom>
                  <a:avLst/>
                  <a:gdLst>
                    <a:gd name="T0" fmla="*/ 1 w 35"/>
                    <a:gd name="T1" fmla="*/ 13 h 43"/>
                    <a:gd name="T2" fmla="*/ 2 w 35"/>
                    <a:gd name="T3" fmla="*/ 13 h 43"/>
                    <a:gd name="T4" fmla="*/ 3 w 35"/>
                    <a:gd name="T5" fmla="*/ 13 h 43"/>
                    <a:gd name="T6" fmla="*/ 4 w 35"/>
                    <a:gd name="T7" fmla="*/ 13 h 43"/>
                    <a:gd name="T8" fmla="*/ 5 w 35"/>
                    <a:gd name="T9" fmla="*/ 13 h 43"/>
                    <a:gd name="T10" fmla="*/ 6 w 35"/>
                    <a:gd name="T11" fmla="*/ 13 h 43"/>
                    <a:gd name="T12" fmla="*/ 7 w 35"/>
                    <a:gd name="T13" fmla="*/ 13 h 43"/>
                    <a:gd name="T14" fmla="*/ 8 w 35"/>
                    <a:gd name="T15" fmla="*/ 12 h 43"/>
                    <a:gd name="T16" fmla="*/ 10 w 35"/>
                    <a:gd name="T17" fmla="*/ 11 h 43"/>
                    <a:gd name="T18" fmla="*/ 11 w 35"/>
                    <a:gd name="T19" fmla="*/ 9 h 43"/>
                    <a:gd name="T20" fmla="*/ 12 w 35"/>
                    <a:gd name="T21" fmla="*/ 7 h 43"/>
                    <a:gd name="T22" fmla="*/ 12 w 35"/>
                    <a:gd name="T23" fmla="*/ 5 h 43"/>
                    <a:gd name="T24" fmla="*/ 12 w 35"/>
                    <a:gd name="T25" fmla="*/ 2 h 43"/>
                    <a:gd name="T26" fmla="*/ 12 w 35"/>
                    <a:gd name="T27" fmla="*/ 0 h 43"/>
                    <a:gd name="T28" fmla="*/ 12 w 35"/>
                    <a:gd name="T29" fmla="*/ 1 h 43"/>
                    <a:gd name="T30" fmla="*/ 14 w 35"/>
                    <a:gd name="T31" fmla="*/ 2 h 43"/>
                    <a:gd name="T32" fmla="*/ 15 w 35"/>
                    <a:gd name="T33" fmla="*/ 4 h 43"/>
                    <a:gd name="T34" fmla="*/ 16 w 35"/>
                    <a:gd name="T35" fmla="*/ 7 h 43"/>
                    <a:gd name="T36" fmla="*/ 16 w 35"/>
                    <a:gd name="T37" fmla="*/ 9 h 43"/>
                    <a:gd name="T38" fmla="*/ 15 w 35"/>
                    <a:gd name="T39" fmla="*/ 11 h 43"/>
                    <a:gd name="T40" fmla="*/ 15 w 35"/>
                    <a:gd name="T41" fmla="*/ 13 h 43"/>
                    <a:gd name="T42" fmla="*/ 14 w 35"/>
                    <a:gd name="T43" fmla="*/ 15 h 43"/>
                    <a:gd name="T44" fmla="*/ 12 w 35"/>
                    <a:gd name="T45" fmla="*/ 16 h 43"/>
                    <a:gd name="T46" fmla="*/ 10 w 35"/>
                    <a:gd name="T47" fmla="*/ 18 h 43"/>
                    <a:gd name="T48" fmla="*/ 10 w 35"/>
                    <a:gd name="T49" fmla="*/ 18 h 43"/>
                    <a:gd name="T50" fmla="*/ 9 w 35"/>
                    <a:gd name="T51" fmla="*/ 18 h 43"/>
                    <a:gd name="T52" fmla="*/ 8 w 35"/>
                    <a:gd name="T53" fmla="*/ 19 h 43"/>
                    <a:gd name="T54" fmla="*/ 7 w 35"/>
                    <a:gd name="T55" fmla="*/ 19 h 43"/>
                    <a:gd name="T56" fmla="*/ 5 w 35"/>
                    <a:gd name="T57" fmla="*/ 18 h 43"/>
                    <a:gd name="T58" fmla="*/ 4 w 35"/>
                    <a:gd name="T59" fmla="*/ 18 h 43"/>
                    <a:gd name="T60" fmla="*/ 2 w 35"/>
                    <a:gd name="T61" fmla="*/ 17 h 43"/>
                    <a:gd name="T62" fmla="*/ 2 w 35"/>
                    <a:gd name="T63" fmla="*/ 16 h 43"/>
                    <a:gd name="T64" fmla="*/ 2 w 35"/>
                    <a:gd name="T65" fmla="*/ 16 h 43"/>
                    <a:gd name="T66" fmla="*/ 1 w 35"/>
                    <a:gd name="T67" fmla="*/ 15 h 43"/>
                    <a:gd name="T68" fmla="*/ 0 w 35"/>
                    <a:gd name="T69" fmla="*/ 13 h 43"/>
                    <a:gd name="T70" fmla="*/ 1 w 35"/>
                    <a:gd name="T71" fmla="*/ 13 h 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5" h="43">
                      <a:moveTo>
                        <a:pt x="1" y="30"/>
                      </a:moveTo>
                      <a:cubicBezTo>
                        <a:pt x="1" y="29"/>
                        <a:pt x="2" y="30"/>
                        <a:pt x="3" y="31"/>
                      </a:cubicBezTo>
                      <a:cubicBezTo>
                        <a:pt x="4" y="31"/>
                        <a:pt x="5" y="32"/>
                        <a:pt x="7" y="31"/>
                      </a:cubicBezTo>
                      <a:cubicBezTo>
                        <a:pt x="7" y="31"/>
                        <a:pt x="8" y="31"/>
                        <a:pt x="9" y="31"/>
                      </a:cubicBezTo>
                      <a:cubicBezTo>
                        <a:pt x="10" y="32"/>
                        <a:pt x="11" y="32"/>
                        <a:pt x="11" y="31"/>
                      </a:cubicBezTo>
                      <a:cubicBezTo>
                        <a:pt x="11" y="30"/>
                        <a:pt x="12" y="30"/>
                        <a:pt x="12" y="30"/>
                      </a:cubicBezTo>
                      <a:cubicBezTo>
                        <a:pt x="13" y="30"/>
                        <a:pt x="14" y="30"/>
                        <a:pt x="14" y="29"/>
                      </a:cubicBezTo>
                      <a:cubicBezTo>
                        <a:pt x="15" y="28"/>
                        <a:pt x="17" y="30"/>
                        <a:pt x="17" y="27"/>
                      </a:cubicBezTo>
                      <a:cubicBezTo>
                        <a:pt x="18" y="26"/>
                        <a:pt x="20" y="26"/>
                        <a:pt x="21" y="24"/>
                      </a:cubicBezTo>
                      <a:cubicBezTo>
                        <a:pt x="21" y="23"/>
                        <a:pt x="23" y="23"/>
                        <a:pt x="23" y="20"/>
                      </a:cubicBezTo>
                      <a:cubicBezTo>
                        <a:pt x="23" y="18"/>
                        <a:pt x="26" y="18"/>
                        <a:pt x="25" y="15"/>
                      </a:cubicBezTo>
                      <a:cubicBezTo>
                        <a:pt x="24" y="14"/>
                        <a:pt x="27" y="12"/>
                        <a:pt x="26" y="10"/>
                      </a:cubicBezTo>
                      <a:cubicBezTo>
                        <a:pt x="25" y="8"/>
                        <a:pt x="27" y="6"/>
                        <a:pt x="26" y="5"/>
                      </a:cubicBezTo>
                      <a:cubicBezTo>
                        <a:pt x="25" y="4"/>
                        <a:pt x="25" y="2"/>
                        <a:pt x="25" y="0"/>
                      </a:cubicBezTo>
                      <a:cubicBezTo>
                        <a:pt x="25" y="1"/>
                        <a:pt x="26" y="1"/>
                        <a:pt x="26" y="1"/>
                      </a:cubicBezTo>
                      <a:cubicBezTo>
                        <a:pt x="28" y="1"/>
                        <a:pt x="27" y="4"/>
                        <a:pt x="30" y="5"/>
                      </a:cubicBezTo>
                      <a:cubicBezTo>
                        <a:pt x="31" y="6"/>
                        <a:pt x="30" y="9"/>
                        <a:pt x="32" y="9"/>
                      </a:cubicBezTo>
                      <a:cubicBezTo>
                        <a:pt x="34" y="10"/>
                        <a:pt x="32" y="14"/>
                        <a:pt x="34" y="16"/>
                      </a:cubicBezTo>
                      <a:cubicBezTo>
                        <a:pt x="35" y="17"/>
                        <a:pt x="34" y="19"/>
                        <a:pt x="34" y="20"/>
                      </a:cubicBezTo>
                      <a:cubicBezTo>
                        <a:pt x="35" y="22"/>
                        <a:pt x="32" y="24"/>
                        <a:pt x="33" y="26"/>
                      </a:cubicBezTo>
                      <a:cubicBezTo>
                        <a:pt x="34" y="28"/>
                        <a:pt x="31" y="29"/>
                        <a:pt x="31" y="31"/>
                      </a:cubicBezTo>
                      <a:cubicBezTo>
                        <a:pt x="31" y="33"/>
                        <a:pt x="29" y="33"/>
                        <a:pt x="29" y="35"/>
                      </a:cubicBezTo>
                      <a:cubicBezTo>
                        <a:pt x="28" y="37"/>
                        <a:pt x="26" y="36"/>
                        <a:pt x="25" y="38"/>
                      </a:cubicBezTo>
                      <a:cubicBezTo>
                        <a:pt x="25" y="40"/>
                        <a:pt x="23" y="39"/>
                        <a:pt x="22" y="40"/>
                      </a:cubicBezTo>
                      <a:cubicBezTo>
                        <a:pt x="22" y="41"/>
                        <a:pt x="21" y="41"/>
                        <a:pt x="20" y="41"/>
                      </a:cubicBezTo>
                      <a:cubicBezTo>
                        <a:pt x="20" y="41"/>
                        <a:pt x="19" y="41"/>
                        <a:pt x="19" y="41"/>
                      </a:cubicBezTo>
                      <a:cubicBezTo>
                        <a:pt x="19" y="43"/>
                        <a:pt x="18" y="43"/>
                        <a:pt x="17" y="42"/>
                      </a:cubicBezTo>
                      <a:cubicBezTo>
                        <a:pt x="16" y="42"/>
                        <a:pt x="15" y="41"/>
                        <a:pt x="15" y="42"/>
                      </a:cubicBezTo>
                      <a:cubicBezTo>
                        <a:pt x="13" y="43"/>
                        <a:pt x="12" y="42"/>
                        <a:pt x="11" y="41"/>
                      </a:cubicBezTo>
                      <a:cubicBezTo>
                        <a:pt x="10" y="41"/>
                        <a:pt x="10" y="40"/>
                        <a:pt x="9" y="40"/>
                      </a:cubicBezTo>
                      <a:cubicBezTo>
                        <a:pt x="8" y="41"/>
                        <a:pt x="7" y="40"/>
                        <a:pt x="6" y="39"/>
                      </a:cubicBezTo>
                      <a:cubicBezTo>
                        <a:pt x="6" y="38"/>
                        <a:pt x="5" y="38"/>
                        <a:pt x="5" y="38"/>
                      </a:cubicBezTo>
                      <a:cubicBezTo>
                        <a:pt x="4" y="38"/>
                        <a:pt x="3" y="37"/>
                        <a:pt x="3" y="36"/>
                      </a:cubicBezTo>
                      <a:cubicBezTo>
                        <a:pt x="2" y="34"/>
                        <a:pt x="2" y="33"/>
                        <a:pt x="1" y="33"/>
                      </a:cubicBezTo>
                      <a:cubicBezTo>
                        <a:pt x="0" y="34"/>
                        <a:pt x="0" y="31"/>
                        <a:pt x="0" y="30"/>
                      </a:cubicBezTo>
                      <a:cubicBezTo>
                        <a:pt x="0" y="30"/>
                        <a:pt x="0" y="30"/>
                        <a:pt x="1" y="3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7" name="Freeform 12188">
                  <a:extLst>
                    <a:ext uri="{FF2B5EF4-FFF2-40B4-BE49-F238E27FC236}">
                      <a16:creationId xmlns:a16="http://schemas.microsoft.com/office/drawing/2014/main" id="{D7112757-1FD0-C97A-263E-46900406515D}"/>
                    </a:ext>
                  </a:extLst>
                </p:cNvPr>
                <p:cNvSpPr>
                  <a:spLocks/>
                </p:cNvSpPr>
                <p:nvPr/>
              </p:nvSpPr>
              <p:spPr bwMode="auto">
                <a:xfrm>
                  <a:off x="4754" y="2396"/>
                  <a:ext cx="29" cy="20"/>
                </a:xfrm>
                <a:custGeom>
                  <a:avLst/>
                  <a:gdLst>
                    <a:gd name="T0" fmla="*/ 0 w 35"/>
                    <a:gd name="T1" fmla="*/ 6 h 24"/>
                    <a:gd name="T2" fmla="*/ 1 w 35"/>
                    <a:gd name="T3" fmla="*/ 7 h 24"/>
                    <a:gd name="T4" fmla="*/ 2 w 35"/>
                    <a:gd name="T5" fmla="*/ 8 h 24"/>
                    <a:gd name="T6" fmla="*/ 2 w 35"/>
                    <a:gd name="T7" fmla="*/ 9 h 24"/>
                    <a:gd name="T8" fmla="*/ 2 w 35"/>
                    <a:gd name="T9" fmla="*/ 10 h 24"/>
                    <a:gd name="T10" fmla="*/ 4 w 35"/>
                    <a:gd name="T11" fmla="*/ 11 h 24"/>
                    <a:gd name="T12" fmla="*/ 5 w 35"/>
                    <a:gd name="T13" fmla="*/ 11 h 24"/>
                    <a:gd name="T14" fmla="*/ 7 w 35"/>
                    <a:gd name="T15" fmla="*/ 11 h 24"/>
                    <a:gd name="T16" fmla="*/ 8 w 35"/>
                    <a:gd name="T17" fmla="*/ 11 h 24"/>
                    <a:gd name="T18" fmla="*/ 9 w 35"/>
                    <a:gd name="T19" fmla="*/ 11 h 24"/>
                    <a:gd name="T20" fmla="*/ 10 w 35"/>
                    <a:gd name="T21" fmla="*/ 11 h 24"/>
                    <a:gd name="T22" fmla="*/ 10 w 35"/>
                    <a:gd name="T23" fmla="*/ 11 h 24"/>
                    <a:gd name="T24" fmla="*/ 12 w 35"/>
                    <a:gd name="T25" fmla="*/ 9 h 24"/>
                    <a:gd name="T26" fmla="*/ 14 w 35"/>
                    <a:gd name="T27" fmla="*/ 8 h 24"/>
                    <a:gd name="T28" fmla="*/ 15 w 35"/>
                    <a:gd name="T29" fmla="*/ 6 h 24"/>
                    <a:gd name="T30" fmla="*/ 15 w 35"/>
                    <a:gd name="T31" fmla="*/ 3 h 24"/>
                    <a:gd name="T32" fmla="*/ 16 w 35"/>
                    <a:gd name="T33" fmla="*/ 1 h 24"/>
                    <a:gd name="T34" fmla="*/ 16 w 35"/>
                    <a:gd name="T35" fmla="*/ 0 h 24"/>
                    <a:gd name="T36" fmla="*/ 15 w 35"/>
                    <a:gd name="T37" fmla="*/ 3 h 24"/>
                    <a:gd name="T38" fmla="*/ 15 w 35"/>
                    <a:gd name="T39" fmla="*/ 4 h 24"/>
                    <a:gd name="T40" fmla="*/ 14 w 35"/>
                    <a:gd name="T41" fmla="*/ 6 h 24"/>
                    <a:gd name="T42" fmla="*/ 12 w 35"/>
                    <a:gd name="T43" fmla="*/ 8 h 24"/>
                    <a:gd name="T44" fmla="*/ 11 w 35"/>
                    <a:gd name="T45" fmla="*/ 8 h 24"/>
                    <a:gd name="T46" fmla="*/ 10 w 35"/>
                    <a:gd name="T47" fmla="*/ 9 h 24"/>
                    <a:gd name="T48" fmla="*/ 9 w 35"/>
                    <a:gd name="T49" fmla="*/ 9 h 24"/>
                    <a:gd name="T50" fmla="*/ 8 w 35"/>
                    <a:gd name="T51" fmla="*/ 9 h 24"/>
                    <a:gd name="T52" fmla="*/ 7 w 35"/>
                    <a:gd name="T53" fmla="*/ 9 h 24"/>
                    <a:gd name="T54" fmla="*/ 6 w 35"/>
                    <a:gd name="T55" fmla="*/ 9 h 24"/>
                    <a:gd name="T56" fmla="*/ 4 w 35"/>
                    <a:gd name="T57" fmla="*/ 8 h 24"/>
                    <a:gd name="T58" fmla="*/ 3 w 35"/>
                    <a:gd name="T59" fmla="*/ 8 h 24"/>
                    <a:gd name="T60" fmla="*/ 2 w 35"/>
                    <a:gd name="T61" fmla="*/ 8 h 24"/>
                    <a:gd name="T62" fmla="*/ 2 w 35"/>
                    <a:gd name="T63" fmla="*/ 6 h 24"/>
                    <a:gd name="T64" fmla="*/ 1 w 35"/>
                    <a:gd name="T65" fmla="*/ 6 h 24"/>
                    <a:gd name="T66" fmla="*/ 0 w 35"/>
                    <a:gd name="T67" fmla="*/ 6 h 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5" h="24">
                      <a:moveTo>
                        <a:pt x="0" y="11"/>
                      </a:moveTo>
                      <a:cubicBezTo>
                        <a:pt x="0" y="12"/>
                        <a:pt x="0" y="15"/>
                        <a:pt x="1" y="14"/>
                      </a:cubicBezTo>
                      <a:cubicBezTo>
                        <a:pt x="2" y="14"/>
                        <a:pt x="2" y="15"/>
                        <a:pt x="3" y="17"/>
                      </a:cubicBezTo>
                      <a:cubicBezTo>
                        <a:pt x="3" y="18"/>
                        <a:pt x="4" y="19"/>
                        <a:pt x="5" y="19"/>
                      </a:cubicBezTo>
                      <a:cubicBezTo>
                        <a:pt x="5" y="19"/>
                        <a:pt x="6" y="19"/>
                        <a:pt x="6" y="20"/>
                      </a:cubicBezTo>
                      <a:cubicBezTo>
                        <a:pt x="7" y="21"/>
                        <a:pt x="8" y="22"/>
                        <a:pt x="9" y="21"/>
                      </a:cubicBezTo>
                      <a:cubicBezTo>
                        <a:pt x="10" y="21"/>
                        <a:pt x="10" y="22"/>
                        <a:pt x="11" y="22"/>
                      </a:cubicBezTo>
                      <a:cubicBezTo>
                        <a:pt x="12" y="23"/>
                        <a:pt x="13" y="24"/>
                        <a:pt x="15" y="23"/>
                      </a:cubicBezTo>
                      <a:cubicBezTo>
                        <a:pt x="15" y="22"/>
                        <a:pt x="16" y="23"/>
                        <a:pt x="17" y="23"/>
                      </a:cubicBezTo>
                      <a:cubicBezTo>
                        <a:pt x="18" y="24"/>
                        <a:pt x="19" y="24"/>
                        <a:pt x="19" y="22"/>
                      </a:cubicBezTo>
                      <a:cubicBezTo>
                        <a:pt x="19" y="22"/>
                        <a:pt x="20" y="22"/>
                        <a:pt x="20" y="22"/>
                      </a:cubicBezTo>
                      <a:cubicBezTo>
                        <a:pt x="21" y="22"/>
                        <a:pt x="22" y="22"/>
                        <a:pt x="22" y="21"/>
                      </a:cubicBezTo>
                      <a:cubicBezTo>
                        <a:pt x="23" y="20"/>
                        <a:pt x="25" y="21"/>
                        <a:pt x="25" y="19"/>
                      </a:cubicBezTo>
                      <a:cubicBezTo>
                        <a:pt x="26" y="17"/>
                        <a:pt x="28" y="18"/>
                        <a:pt x="29" y="16"/>
                      </a:cubicBezTo>
                      <a:cubicBezTo>
                        <a:pt x="29" y="14"/>
                        <a:pt x="31" y="14"/>
                        <a:pt x="31" y="12"/>
                      </a:cubicBezTo>
                      <a:cubicBezTo>
                        <a:pt x="31" y="10"/>
                        <a:pt x="34" y="9"/>
                        <a:pt x="33" y="7"/>
                      </a:cubicBezTo>
                      <a:cubicBezTo>
                        <a:pt x="32" y="5"/>
                        <a:pt x="35" y="3"/>
                        <a:pt x="34" y="1"/>
                      </a:cubicBezTo>
                      <a:cubicBezTo>
                        <a:pt x="34" y="1"/>
                        <a:pt x="34" y="0"/>
                        <a:pt x="34" y="0"/>
                      </a:cubicBezTo>
                      <a:cubicBezTo>
                        <a:pt x="33" y="1"/>
                        <a:pt x="33" y="2"/>
                        <a:pt x="33" y="3"/>
                      </a:cubicBezTo>
                      <a:cubicBezTo>
                        <a:pt x="34" y="5"/>
                        <a:pt x="31" y="6"/>
                        <a:pt x="31" y="8"/>
                      </a:cubicBezTo>
                      <a:cubicBezTo>
                        <a:pt x="31" y="10"/>
                        <a:pt x="29" y="10"/>
                        <a:pt x="29" y="12"/>
                      </a:cubicBezTo>
                      <a:cubicBezTo>
                        <a:pt x="29" y="14"/>
                        <a:pt x="26" y="13"/>
                        <a:pt x="26" y="15"/>
                      </a:cubicBezTo>
                      <a:cubicBezTo>
                        <a:pt x="25" y="17"/>
                        <a:pt x="23" y="16"/>
                        <a:pt x="23" y="17"/>
                      </a:cubicBezTo>
                      <a:cubicBezTo>
                        <a:pt x="22" y="18"/>
                        <a:pt x="21" y="18"/>
                        <a:pt x="21" y="18"/>
                      </a:cubicBezTo>
                      <a:cubicBezTo>
                        <a:pt x="20" y="18"/>
                        <a:pt x="19" y="18"/>
                        <a:pt x="19" y="18"/>
                      </a:cubicBezTo>
                      <a:cubicBezTo>
                        <a:pt x="19" y="20"/>
                        <a:pt x="18" y="20"/>
                        <a:pt x="17" y="19"/>
                      </a:cubicBezTo>
                      <a:cubicBezTo>
                        <a:pt x="16" y="19"/>
                        <a:pt x="15" y="18"/>
                        <a:pt x="15" y="19"/>
                      </a:cubicBezTo>
                      <a:cubicBezTo>
                        <a:pt x="14" y="20"/>
                        <a:pt x="13" y="19"/>
                        <a:pt x="12" y="18"/>
                      </a:cubicBezTo>
                      <a:cubicBezTo>
                        <a:pt x="11" y="18"/>
                        <a:pt x="10" y="17"/>
                        <a:pt x="9" y="17"/>
                      </a:cubicBezTo>
                      <a:cubicBezTo>
                        <a:pt x="8" y="18"/>
                        <a:pt x="7" y="17"/>
                        <a:pt x="7" y="16"/>
                      </a:cubicBezTo>
                      <a:cubicBezTo>
                        <a:pt x="6" y="15"/>
                        <a:pt x="6" y="15"/>
                        <a:pt x="5" y="15"/>
                      </a:cubicBezTo>
                      <a:cubicBezTo>
                        <a:pt x="3" y="15"/>
                        <a:pt x="3" y="12"/>
                        <a:pt x="2" y="11"/>
                      </a:cubicBezTo>
                      <a:cubicBezTo>
                        <a:pt x="2" y="11"/>
                        <a:pt x="1" y="10"/>
                        <a:pt x="1" y="11"/>
                      </a:cubicBezTo>
                      <a:cubicBezTo>
                        <a:pt x="0" y="11"/>
                        <a:pt x="0" y="11"/>
                        <a:pt x="0" y="11"/>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8" name="Freeform 12189">
                  <a:extLst>
                    <a:ext uri="{FF2B5EF4-FFF2-40B4-BE49-F238E27FC236}">
                      <a16:creationId xmlns:a16="http://schemas.microsoft.com/office/drawing/2014/main" id="{DF3AA837-64CA-ABF6-DE8D-4E454286C1E9}"/>
                    </a:ext>
                  </a:extLst>
                </p:cNvPr>
                <p:cNvSpPr>
                  <a:spLocks/>
                </p:cNvSpPr>
                <p:nvPr/>
              </p:nvSpPr>
              <p:spPr bwMode="auto">
                <a:xfrm>
                  <a:off x="4771" y="2388"/>
                  <a:ext cx="3" cy="3"/>
                </a:xfrm>
                <a:custGeom>
                  <a:avLst/>
                  <a:gdLst>
                    <a:gd name="T0" fmla="*/ 3 w 3"/>
                    <a:gd name="T1" fmla="*/ 0 h 3"/>
                    <a:gd name="T2" fmla="*/ 2 w 3"/>
                    <a:gd name="T3" fmla="*/ 3 h 3"/>
                    <a:gd name="T4" fmla="*/ 1 w 3"/>
                    <a:gd name="T5" fmla="*/ 2 h 3"/>
                    <a:gd name="T6" fmla="*/ 2 w 3"/>
                    <a:gd name="T7" fmla="*/ 0 h 3"/>
                    <a:gd name="T8" fmla="*/ 3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3" y="0"/>
                      </a:moveTo>
                      <a:cubicBezTo>
                        <a:pt x="1" y="0"/>
                        <a:pt x="2" y="2"/>
                        <a:pt x="2" y="3"/>
                      </a:cubicBezTo>
                      <a:cubicBezTo>
                        <a:pt x="2" y="3"/>
                        <a:pt x="1" y="3"/>
                        <a:pt x="1" y="2"/>
                      </a:cubicBezTo>
                      <a:cubicBezTo>
                        <a:pt x="0" y="1"/>
                        <a:pt x="2" y="0"/>
                        <a:pt x="2"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09" name="Freeform 12190">
                  <a:extLst>
                    <a:ext uri="{FF2B5EF4-FFF2-40B4-BE49-F238E27FC236}">
                      <a16:creationId xmlns:a16="http://schemas.microsoft.com/office/drawing/2014/main" id="{2909C4F5-EAEE-DF47-EA53-A3A3C3C41A22}"/>
                    </a:ext>
                  </a:extLst>
                </p:cNvPr>
                <p:cNvSpPr>
                  <a:spLocks/>
                </p:cNvSpPr>
                <p:nvPr/>
              </p:nvSpPr>
              <p:spPr bwMode="auto">
                <a:xfrm>
                  <a:off x="4769" y="2384"/>
                  <a:ext cx="3" cy="2"/>
                </a:xfrm>
                <a:custGeom>
                  <a:avLst/>
                  <a:gdLst>
                    <a:gd name="T0" fmla="*/ 2 w 4"/>
                    <a:gd name="T1" fmla="*/ 0 h 3"/>
                    <a:gd name="T2" fmla="*/ 0 w 4"/>
                    <a:gd name="T3" fmla="*/ 1 h 3"/>
                    <a:gd name="T4" fmla="*/ 2 w 4"/>
                    <a:gd name="T5" fmla="*/ 0 h 3"/>
                    <a:gd name="T6" fmla="*/ 2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2" y="0"/>
                      </a:moveTo>
                      <a:cubicBezTo>
                        <a:pt x="4" y="1"/>
                        <a:pt x="1" y="3"/>
                        <a:pt x="0" y="3"/>
                      </a:cubicBezTo>
                      <a:cubicBezTo>
                        <a:pt x="0" y="2"/>
                        <a:pt x="2"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0" name="Freeform 12191">
                  <a:extLst>
                    <a:ext uri="{FF2B5EF4-FFF2-40B4-BE49-F238E27FC236}">
                      <a16:creationId xmlns:a16="http://schemas.microsoft.com/office/drawing/2014/main" id="{511C4981-2879-7A46-33F4-B5C358051A7A}"/>
                    </a:ext>
                  </a:extLst>
                </p:cNvPr>
                <p:cNvSpPr>
                  <a:spLocks/>
                </p:cNvSpPr>
                <p:nvPr/>
              </p:nvSpPr>
              <p:spPr bwMode="auto">
                <a:xfrm>
                  <a:off x="4766" y="2391"/>
                  <a:ext cx="4" cy="3"/>
                </a:xfrm>
                <a:custGeom>
                  <a:avLst/>
                  <a:gdLst>
                    <a:gd name="T0" fmla="*/ 3 w 4"/>
                    <a:gd name="T1" fmla="*/ 1 h 4"/>
                    <a:gd name="T2" fmla="*/ 2 w 4"/>
                    <a:gd name="T3" fmla="*/ 1 h 4"/>
                    <a:gd name="T4" fmla="*/ 1 w 4"/>
                    <a:gd name="T5" fmla="*/ 2 h 4"/>
                    <a:gd name="T6" fmla="*/ 3 w 4"/>
                    <a:gd name="T7" fmla="*/ 1 h 4"/>
                    <a:gd name="T8" fmla="*/ 3 w 4"/>
                    <a:gd name="T9" fmla="*/ 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3" y="1"/>
                      </a:moveTo>
                      <a:cubicBezTo>
                        <a:pt x="4" y="1"/>
                        <a:pt x="2" y="0"/>
                        <a:pt x="2" y="1"/>
                      </a:cubicBezTo>
                      <a:cubicBezTo>
                        <a:pt x="1" y="1"/>
                        <a:pt x="0" y="3"/>
                        <a:pt x="1" y="4"/>
                      </a:cubicBezTo>
                      <a:cubicBezTo>
                        <a:pt x="1" y="4"/>
                        <a:pt x="2" y="0"/>
                        <a:pt x="3" y="1"/>
                      </a:cubicBezTo>
                      <a:cubicBezTo>
                        <a:pt x="3" y="1"/>
                        <a:pt x="3" y="1"/>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1" name="Freeform 12192">
                  <a:extLst>
                    <a:ext uri="{FF2B5EF4-FFF2-40B4-BE49-F238E27FC236}">
                      <a16:creationId xmlns:a16="http://schemas.microsoft.com/office/drawing/2014/main" id="{EA48EF87-425F-118B-A80E-90D72E08E1CD}"/>
                    </a:ext>
                  </a:extLst>
                </p:cNvPr>
                <p:cNvSpPr>
                  <a:spLocks/>
                </p:cNvSpPr>
                <p:nvPr/>
              </p:nvSpPr>
              <p:spPr bwMode="auto">
                <a:xfrm>
                  <a:off x="4762" y="2385"/>
                  <a:ext cx="3" cy="5"/>
                </a:xfrm>
                <a:custGeom>
                  <a:avLst/>
                  <a:gdLst>
                    <a:gd name="T0" fmla="*/ 2 w 3"/>
                    <a:gd name="T1" fmla="*/ 0 h 6"/>
                    <a:gd name="T2" fmla="*/ 2 w 3"/>
                    <a:gd name="T3" fmla="*/ 3 h 6"/>
                    <a:gd name="T4" fmla="*/ 0 w 3"/>
                    <a:gd name="T5" fmla="*/ 3 h 6"/>
                    <a:gd name="T6" fmla="*/ 1 w 3"/>
                    <a:gd name="T7" fmla="*/ 3 h 6"/>
                    <a:gd name="T8" fmla="*/ 2 w 3"/>
                    <a:gd name="T9" fmla="*/ 0 h 6"/>
                    <a:gd name="T10" fmla="*/ 1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2" y="0"/>
                      </a:moveTo>
                      <a:cubicBezTo>
                        <a:pt x="2" y="0"/>
                        <a:pt x="3" y="2"/>
                        <a:pt x="2" y="3"/>
                      </a:cubicBezTo>
                      <a:cubicBezTo>
                        <a:pt x="2" y="3"/>
                        <a:pt x="1" y="6"/>
                        <a:pt x="0" y="5"/>
                      </a:cubicBezTo>
                      <a:cubicBezTo>
                        <a:pt x="0" y="5"/>
                        <a:pt x="1" y="4"/>
                        <a:pt x="1" y="4"/>
                      </a:cubicBezTo>
                      <a:cubicBezTo>
                        <a:pt x="2" y="3"/>
                        <a:pt x="2" y="1"/>
                        <a:pt x="2"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2" name="Freeform 12193">
                  <a:extLst>
                    <a:ext uri="{FF2B5EF4-FFF2-40B4-BE49-F238E27FC236}">
                      <a16:creationId xmlns:a16="http://schemas.microsoft.com/office/drawing/2014/main" id="{7EC1406C-5213-30D0-3C80-E8E2B811F176}"/>
                    </a:ext>
                  </a:extLst>
                </p:cNvPr>
                <p:cNvSpPr>
                  <a:spLocks/>
                </p:cNvSpPr>
                <p:nvPr/>
              </p:nvSpPr>
              <p:spPr bwMode="auto">
                <a:xfrm>
                  <a:off x="4766" y="2381"/>
                  <a:ext cx="2" cy="3"/>
                </a:xfrm>
                <a:custGeom>
                  <a:avLst/>
                  <a:gdLst>
                    <a:gd name="T0" fmla="*/ 1 w 3"/>
                    <a:gd name="T1" fmla="*/ 2 h 4"/>
                    <a:gd name="T2" fmla="*/ 0 w 3"/>
                    <a:gd name="T3" fmla="*/ 2 h 4"/>
                    <a:gd name="T4" fmla="*/ 1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3" y="2"/>
                      </a:moveTo>
                      <a:cubicBezTo>
                        <a:pt x="3" y="0"/>
                        <a:pt x="0" y="2"/>
                        <a:pt x="0" y="4"/>
                      </a:cubicBezTo>
                      <a:cubicBezTo>
                        <a:pt x="1" y="3"/>
                        <a:pt x="2" y="2"/>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3" name="Freeform 12194">
                  <a:extLst>
                    <a:ext uri="{FF2B5EF4-FFF2-40B4-BE49-F238E27FC236}">
                      <a16:creationId xmlns:a16="http://schemas.microsoft.com/office/drawing/2014/main" id="{B4F733F8-52AA-3B98-9B51-5DADF82F2A17}"/>
                    </a:ext>
                  </a:extLst>
                </p:cNvPr>
                <p:cNvSpPr>
                  <a:spLocks/>
                </p:cNvSpPr>
                <p:nvPr/>
              </p:nvSpPr>
              <p:spPr bwMode="auto">
                <a:xfrm>
                  <a:off x="4766" y="2398"/>
                  <a:ext cx="3" cy="6"/>
                </a:xfrm>
                <a:custGeom>
                  <a:avLst/>
                  <a:gdLst>
                    <a:gd name="T0" fmla="*/ 2 w 4"/>
                    <a:gd name="T1" fmla="*/ 1 h 7"/>
                    <a:gd name="T2" fmla="*/ 0 w 4"/>
                    <a:gd name="T3" fmla="*/ 3 h 7"/>
                    <a:gd name="T4" fmla="*/ 2 w 4"/>
                    <a:gd name="T5" fmla="*/ 1 h 7"/>
                    <a:gd name="T6" fmla="*/ 0 60000 65536"/>
                    <a:gd name="T7" fmla="*/ 0 60000 65536"/>
                    <a:gd name="T8" fmla="*/ 0 60000 65536"/>
                  </a:gdLst>
                  <a:ahLst/>
                  <a:cxnLst>
                    <a:cxn ang="T6">
                      <a:pos x="T0" y="T1"/>
                    </a:cxn>
                    <a:cxn ang="T7">
                      <a:pos x="T2" y="T3"/>
                    </a:cxn>
                    <a:cxn ang="T8">
                      <a:pos x="T4" y="T5"/>
                    </a:cxn>
                  </a:cxnLst>
                  <a:rect l="0" t="0" r="r" b="b"/>
                  <a:pathLst>
                    <a:path w="4" h="7">
                      <a:moveTo>
                        <a:pt x="3" y="1"/>
                      </a:moveTo>
                      <a:cubicBezTo>
                        <a:pt x="4" y="0"/>
                        <a:pt x="2" y="7"/>
                        <a:pt x="0" y="4"/>
                      </a:cubicBezTo>
                      <a:cubicBezTo>
                        <a:pt x="1" y="4"/>
                        <a:pt x="4"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4" name="Freeform 12195">
                  <a:extLst>
                    <a:ext uri="{FF2B5EF4-FFF2-40B4-BE49-F238E27FC236}">
                      <a16:creationId xmlns:a16="http://schemas.microsoft.com/office/drawing/2014/main" id="{4220FED7-D097-CEF8-7230-B6D76870C3A9}"/>
                    </a:ext>
                  </a:extLst>
                </p:cNvPr>
                <p:cNvSpPr>
                  <a:spLocks/>
                </p:cNvSpPr>
                <p:nvPr/>
              </p:nvSpPr>
              <p:spPr bwMode="auto">
                <a:xfrm>
                  <a:off x="4761" y="2394"/>
                  <a:ext cx="2" cy="5"/>
                </a:xfrm>
                <a:custGeom>
                  <a:avLst/>
                  <a:gdLst>
                    <a:gd name="T0" fmla="*/ 2 w 2"/>
                    <a:gd name="T1" fmla="*/ 2 h 6"/>
                    <a:gd name="T2" fmla="*/ 0 w 2"/>
                    <a:gd name="T3" fmla="*/ 3 h 6"/>
                    <a:gd name="T4" fmla="*/ 0 w 2"/>
                    <a:gd name="T5" fmla="*/ 3 h 6"/>
                    <a:gd name="T6" fmla="*/ 2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0" y="5"/>
                        <a:pt x="0" y="6"/>
                      </a:cubicBezTo>
                      <a:cubicBezTo>
                        <a:pt x="0" y="5"/>
                        <a:pt x="0" y="4"/>
                        <a:pt x="0" y="4"/>
                      </a:cubicBezTo>
                      <a:cubicBezTo>
                        <a:pt x="1" y="3"/>
                        <a:pt x="1" y="2"/>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5" name="Freeform 12196">
                  <a:extLst>
                    <a:ext uri="{FF2B5EF4-FFF2-40B4-BE49-F238E27FC236}">
                      <a16:creationId xmlns:a16="http://schemas.microsoft.com/office/drawing/2014/main" id="{268ED5AB-7236-DFCD-BC1B-FCDCD9019EC7}"/>
                    </a:ext>
                  </a:extLst>
                </p:cNvPr>
                <p:cNvSpPr>
                  <a:spLocks/>
                </p:cNvSpPr>
                <p:nvPr/>
              </p:nvSpPr>
              <p:spPr bwMode="auto">
                <a:xfrm>
                  <a:off x="4756" y="2388"/>
                  <a:ext cx="3" cy="5"/>
                </a:xfrm>
                <a:custGeom>
                  <a:avLst/>
                  <a:gdLst>
                    <a:gd name="T0" fmla="*/ 2 w 4"/>
                    <a:gd name="T1" fmla="*/ 0 h 6"/>
                    <a:gd name="T2" fmla="*/ 0 w 4"/>
                    <a:gd name="T3" fmla="*/ 3 h 6"/>
                    <a:gd name="T4" fmla="*/ 2 w 4"/>
                    <a:gd name="T5" fmla="*/ 1 h 6"/>
                    <a:gd name="T6" fmla="*/ 0 60000 65536"/>
                    <a:gd name="T7" fmla="*/ 0 60000 65536"/>
                    <a:gd name="T8" fmla="*/ 0 60000 65536"/>
                  </a:gdLst>
                  <a:ahLst/>
                  <a:cxnLst>
                    <a:cxn ang="T6">
                      <a:pos x="T0" y="T1"/>
                    </a:cxn>
                    <a:cxn ang="T7">
                      <a:pos x="T2" y="T3"/>
                    </a:cxn>
                    <a:cxn ang="T8">
                      <a:pos x="T4" y="T5"/>
                    </a:cxn>
                  </a:cxnLst>
                  <a:rect l="0" t="0" r="r" b="b"/>
                  <a:pathLst>
                    <a:path w="4" h="6">
                      <a:moveTo>
                        <a:pt x="3" y="0"/>
                      </a:moveTo>
                      <a:cubicBezTo>
                        <a:pt x="4" y="2"/>
                        <a:pt x="2" y="6"/>
                        <a:pt x="0" y="5"/>
                      </a:cubicBezTo>
                      <a:cubicBezTo>
                        <a:pt x="1" y="5"/>
                        <a:pt x="2"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6" name="Freeform 12197">
                  <a:extLst>
                    <a:ext uri="{FF2B5EF4-FFF2-40B4-BE49-F238E27FC236}">
                      <a16:creationId xmlns:a16="http://schemas.microsoft.com/office/drawing/2014/main" id="{13828092-0DD4-BCC8-9230-D0B6C668B6FF}"/>
                    </a:ext>
                  </a:extLst>
                </p:cNvPr>
                <p:cNvSpPr>
                  <a:spLocks/>
                </p:cNvSpPr>
                <p:nvPr/>
              </p:nvSpPr>
              <p:spPr bwMode="auto">
                <a:xfrm>
                  <a:off x="4759" y="2383"/>
                  <a:ext cx="2" cy="3"/>
                </a:xfrm>
                <a:custGeom>
                  <a:avLst/>
                  <a:gdLst>
                    <a:gd name="T0" fmla="*/ 2 w 2"/>
                    <a:gd name="T1" fmla="*/ 1 h 4"/>
                    <a:gd name="T2" fmla="*/ 0 w 2"/>
                    <a:gd name="T3" fmla="*/ 2 h 4"/>
                    <a:gd name="T4" fmla="*/ 2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1" y="0"/>
                        <a:pt x="0" y="2"/>
                        <a:pt x="0" y="4"/>
                      </a:cubicBezTo>
                      <a:cubicBezTo>
                        <a:pt x="1" y="3"/>
                        <a:pt x="0"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7" name="Freeform 12198">
                  <a:extLst>
                    <a:ext uri="{FF2B5EF4-FFF2-40B4-BE49-F238E27FC236}">
                      <a16:creationId xmlns:a16="http://schemas.microsoft.com/office/drawing/2014/main" id="{D7CDD742-B639-6868-AE71-0856D7A3BFEA}"/>
                    </a:ext>
                  </a:extLst>
                </p:cNvPr>
                <p:cNvSpPr>
                  <a:spLocks/>
                </p:cNvSpPr>
                <p:nvPr/>
              </p:nvSpPr>
              <p:spPr bwMode="auto">
                <a:xfrm>
                  <a:off x="4759" y="2401"/>
                  <a:ext cx="3" cy="3"/>
                </a:xfrm>
                <a:custGeom>
                  <a:avLst/>
                  <a:gdLst>
                    <a:gd name="T0" fmla="*/ 2 w 4"/>
                    <a:gd name="T1" fmla="*/ 0 h 3"/>
                    <a:gd name="T2" fmla="*/ 0 w 4"/>
                    <a:gd name="T3" fmla="*/ 1 h 3"/>
                    <a:gd name="T4" fmla="*/ 2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4" y="0"/>
                      </a:moveTo>
                      <a:cubicBezTo>
                        <a:pt x="4" y="1"/>
                        <a:pt x="1" y="3"/>
                        <a:pt x="0" y="1"/>
                      </a:cubicBezTo>
                      <a:cubicBezTo>
                        <a:pt x="2" y="1"/>
                        <a:pt x="3" y="2"/>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8" name="Freeform 12199">
                  <a:extLst>
                    <a:ext uri="{FF2B5EF4-FFF2-40B4-BE49-F238E27FC236}">
                      <a16:creationId xmlns:a16="http://schemas.microsoft.com/office/drawing/2014/main" id="{8145938C-D53B-1720-5A55-064BB89F3A5A}"/>
                    </a:ext>
                  </a:extLst>
                </p:cNvPr>
                <p:cNvSpPr>
                  <a:spLocks/>
                </p:cNvSpPr>
                <p:nvPr/>
              </p:nvSpPr>
              <p:spPr bwMode="auto">
                <a:xfrm>
                  <a:off x="4756" y="2396"/>
                  <a:ext cx="1" cy="4"/>
                </a:xfrm>
                <a:custGeom>
                  <a:avLst/>
                  <a:gdLst>
                    <a:gd name="T0" fmla="*/ 1 w 2"/>
                    <a:gd name="T1" fmla="*/ 0 h 5"/>
                    <a:gd name="T2" fmla="*/ 1 w 2"/>
                    <a:gd name="T3" fmla="*/ 2 h 5"/>
                    <a:gd name="T4" fmla="*/ 0 w 2"/>
                    <a:gd name="T5" fmla="*/ 2 h 5"/>
                    <a:gd name="T6" fmla="*/ 1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0"/>
                        <a:pt x="0" y="4"/>
                        <a:pt x="1" y="5"/>
                      </a:cubicBezTo>
                      <a:cubicBezTo>
                        <a:pt x="1" y="5"/>
                        <a:pt x="0" y="4"/>
                        <a:pt x="0" y="3"/>
                      </a:cubicBezTo>
                      <a:cubicBezTo>
                        <a:pt x="0" y="2"/>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19" name="Freeform 12200">
                  <a:extLst>
                    <a:ext uri="{FF2B5EF4-FFF2-40B4-BE49-F238E27FC236}">
                      <a16:creationId xmlns:a16="http://schemas.microsoft.com/office/drawing/2014/main" id="{02CFD9CF-5AAB-D63B-F69E-59FE6A97C7B1}"/>
                    </a:ext>
                  </a:extLst>
                </p:cNvPr>
                <p:cNvSpPr>
                  <a:spLocks/>
                </p:cNvSpPr>
                <p:nvPr/>
              </p:nvSpPr>
              <p:spPr bwMode="auto">
                <a:xfrm>
                  <a:off x="4752" y="2394"/>
                  <a:ext cx="3" cy="4"/>
                </a:xfrm>
                <a:custGeom>
                  <a:avLst/>
                  <a:gdLst>
                    <a:gd name="T0" fmla="*/ 2 w 3"/>
                    <a:gd name="T1" fmla="*/ 0 h 5"/>
                    <a:gd name="T2" fmla="*/ 2 w 3"/>
                    <a:gd name="T3" fmla="*/ 2 h 5"/>
                    <a:gd name="T4" fmla="*/ 2 w 3"/>
                    <a:gd name="T5" fmla="*/ 1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1" y="1"/>
                        <a:pt x="1" y="4"/>
                        <a:pt x="2" y="5"/>
                      </a:cubicBezTo>
                      <a:cubicBezTo>
                        <a:pt x="3" y="4"/>
                        <a:pt x="0"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0" name="Freeform 12201">
                  <a:extLst>
                    <a:ext uri="{FF2B5EF4-FFF2-40B4-BE49-F238E27FC236}">
                      <a16:creationId xmlns:a16="http://schemas.microsoft.com/office/drawing/2014/main" id="{B09E0F6C-AE82-E4B7-3A85-4488DFEDA1A2}"/>
                    </a:ext>
                  </a:extLst>
                </p:cNvPr>
                <p:cNvSpPr>
                  <a:spLocks/>
                </p:cNvSpPr>
                <p:nvPr/>
              </p:nvSpPr>
              <p:spPr bwMode="auto">
                <a:xfrm>
                  <a:off x="4833" y="2282"/>
                  <a:ext cx="33" cy="40"/>
                </a:xfrm>
                <a:custGeom>
                  <a:avLst/>
                  <a:gdLst>
                    <a:gd name="T0" fmla="*/ 8 w 39"/>
                    <a:gd name="T1" fmla="*/ 1 h 48"/>
                    <a:gd name="T2" fmla="*/ 6 w 39"/>
                    <a:gd name="T3" fmla="*/ 3 h 48"/>
                    <a:gd name="T4" fmla="*/ 3 w 39"/>
                    <a:gd name="T5" fmla="*/ 4 h 48"/>
                    <a:gd name="T6" fmla="*/ 3 w 39"/>
                    <a:gd name="T7" fmla="*/ 7 h 48"/>
                    <a:gd name="T8" fmla="*/ 2 w 39"/>
                    <a:gd name="T9" fmla="*/ 11 h 48"/>
                    <a:gd name="T10" fmla="*/ 2 w 39"/>
                    <a:gd name="T11" fmla="*/ 13 h 48"/>
                    <a:gd name="T12" fmla="*/ 3 w 39"/>
                    <a:gd name="T13" fmla="*/ 16 h 48"/>
                    <a:gd name="T14" fmla="*/ 3 w 39"/>
                    <a:gd name="T15" fmla="*/ 18 h 48"/>
                    <a:gd name="T16" fmla="*/ 5 w 39"/>
                    <a:gd name="T17" fmla="*/ 19 h 48"/>
                    <a:gd name="T18" fmla="*/ 7 w 39"/>
                    <a:gd name="T19" fmla="*/ 22 h 48"/>
                    <a:gd name="T20" fmla="*/ 10 w 39"/>
                    <a:gd name="T21" fmla="*/ 23 h 48"/>
                    <a:gd name="T22" fmla="*/ 12 w 39"/>
                    <a:gd name="T23" fmla="*/ 23 h 48"/>
                    <a:gd name="T24" fmla="*/ 14 w 39"/>
                    <a:gd name="T25" fmla="*/ 21 h 48"/>
                    <a:gd name="T26" fmla="*/ 15 w 39"/>
                    <a:gd name="T27" fmla="*/ 20 h 48"/>
                    <a:gd name="T28" fmla="*/ 17 w 39"/>
                    <a:gd name="T29" fmla="*/ 19 h 48"/>
                    <a:gd name="T30" fmla="*/ 18 w 39"/>
                    <a:gd name="T31" fmla="*/ 16 h 48"/>
                    <a:gd name="T32" fmla="*/ 19 w 39"/>
                    <a:gd name="T33" fmla="*/ 14 h 48"/>
                    <a:gd name="T34" fmla="*/ 19 w 39"/>
                    <a:gd name="T35" fmla="*/ 12 h 48"/>
                    <a:gd name="T36" fmla="*/ 19 w 39"/>
                    <a:gd name="T37" fmla="*/ 9 h 48"/>
                    <a:gd name="T38" fmla="*/ 18 w 39"/>
                    <a:gd name="T39" fmla="*/ 7 h 48"/>
                    <a:gd name="T40" fmla="*/ 18 w 39"/>
                    <a:gd name="T41" fmla="*/ 4 h 48"/>
                    <a:gd name="T42" fmla="*/ 15 w 39"/>
                    <a:gd name="T43" fmla="*/ 3 h 48"/>
                    <a:gd name="T44" fmla="*/ 14 w 39"/>
                    <a:gd name="T45" fmla="*/ 2 h 48"/>
                    <a:gd name="T46" fmla="*/ 11 w 39"/>
                    <a:gd name="T47" fmla="*/ 1 h 48"/>
                    <a:gd name="T48" fmla="*/ 8 w 39"/>
                    <a:gd name="T49" fmla="*/ 1 h 4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48">
                      <a:moveTo>
                        <a:pt x="17" y="1"/>
                      </a:moveTo>
                      <a:cubicBezTo>
                        <a:pt x="15" y="4"/>
                        <a:pt x="12" y="2"/>
                        <a:pt x="11" y="4"/>
                      </a:cubicBezTo>
                      <a:cubicBezTo>
                        <a:pt x="11" y="7"/>
                        <a:pt x="7" y="6"/>
                        <a:pt x="7" y="8"/>
                      </a:cubicBezTo>
                      <a:cubicBezTo>
                        <a:pt x="7" y="12"/>
                        <a:pt x="3" y="12"/>
                        <a:pt x="3" y="14"/>
                      </a:cubicBezTo>
                      <a:cubicBezTo>
                        <a:pt x="4" y="17"/>
                        <a:pt x="1" y="20"/>
                        <a:pt x="2" y="22"/>
                      </a:cubicBezTo>
                      <a:cubicBezTo>
                        <a:pt x="3" y="24"/>
                        <a:pt x="0" y="27"/>
                        <a:pt x="2" y="28"/>
                      </a:cubicBezTo>
                      <a:cubicBezTo>
                        <a:pt x="3" y="29"/>
                        <a:pt x="2" y="32"/>
                        <a:pt x="3" y="33"/>
                      </a:cubicBezTo>
                      <a:cubicBezTo>
                        <a:pt x="4" y="33"/>
                        <a:pt x="4" y="37"/>
                        <a:pt x="5" y="37"/>
                      </a:cubicBezTo>
                      <a:cubicBezTo>
                        <a:pt x="7" y="36"/>
                        <a:pt x="7" y="42"/>
                        <a:pt x="9" y="41"/>
                      </a:cubicBezTo>
                      <a:cubicBezTo>
                        <a:pt x="10" y="41"/>
                        <a:pt x="11" y="45"/>
                        <a:pt x="13" y="44"/>
                      </a:cubicBezTo>
                      <a:cubicBezTo>
                        <a:pt x="15" y="43"/>
                        <a:pt x="17" y="47"/>
                        <a:pt x="19" y="45"/>
                      </a:cubicBezTo>
                      <a:cubicBezTo>
                        <a:pt x="20" y="44"/>
                        <a:pt x="22" y="48"/>
                        <a:pt x="23" y="45"/>
                      </a:cubicBezTo>
                      <a:cubicBezTo>
                        <a:pt x="23" y="43"/>
                        <a:pt x="26" y="45"/>
                        <a:pt x="26" y="43"/>
                      </a:cubicBezTo>
                      <a:cubicBezTo>
                        <a:pt x="27" y="42"/>
                        <a:pt x="29" y="44"/>
                        <a:pt x="30" y="42"/>
                      </a:cubicBezTo>
                      <a:cubicBezTo>
                        <a:pt x="30" y="40"/>
                        <a:pt x="32" y="41"/>
                        <a:pt x="33" y="38"/>
                      </a:cubicBezTo>
                      <a:cubicBezTo>
                        <a:pt x="33" y="37"/>
                        <a:pt x="35" y="37"/>
                        <a:pt x="35" y="34"/>
                      </a:cubicBezTo>
                      <a:cubicBezTo>
                        <a:pt x="35" y="32"/>
                        <a:pt x="38" y="32"/>
                        <a:pt x="37" y="29"/>
                      </a:cubicBezTo>
                      <a:cubicBezTo>
                        <a:pt x="37" y="28"/>
                        <a:pt x="39" y="26"/>
                        <a:pt x="38" y="24"/>
                      </a:cubicBezTo>
                      <a:cubicBezTo>
                        <a:pt x="38" y="22"/>
                        <a:pt x="39" y="20"/>
                        <a:pt x="38" y="19"/>
                      </a:cubicBezTo>
                      <a:cubicBezTo>
                        <a:pt x="36" y="17"/>
                        <a:pt x="38" y="13"/>
                        <a:pt x="36" y="13"/>
                      </a:cubicBezTo>
                      <a:cubicBezTo>
                        <a:pt x="35" y="12"/>
                        <a:pt x="35" y="9"/>
                        <a:pt x="34" y="8"/>
                      </a:cubicBezTo>
                      <a:cubicBezTo>
                        <a:pt x="32" y="7"/>
                        <a:pt x="32" y="4"/>
                        <a:pt x="30" y="4"/>
                      </a:cubicBezTo>
                      <a:cubicBezTo>
                        <a:pt x="29" y="4"/>
                        <a:pt x="28" y="2"/>
                        <a:pt x="26" y="2"/>
                      </a:cubicBezTo>
                      <a:cubicBezTo>
                        <a:pt x="24" y="3"/>
                        <a:pt x="22" y="0"/>
                        <a:pt x="21" y="1"/>
                      </a:cubicBezTo>
                      <a:cubicBezTo>
                        <a:pt x="19" y="3"/>
                        <a:pt x="17" y="0"/>
                        <a:pt x="1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1" name="Freeform 12202">
                  <a:extLst>
                    <a:ext uri="{FF2B5EF4-FFF2-40B4-BE49-F238E27FC236}">
                      <a16:creationId xmlns:a16="http://schemas.microsoft.com/office/drawing/2014/main" id="{8A0A2483-2E3B-D81D-FBEF-5B4D06DD173C}"/>
                    </a:ext>
                  </a:extLst>
                </p:cNvPr>
                <p:cNvSpPr>
                  <a:spLocks/>
                </p:cNvSpPr>
                <p:nvPr/>
              </p:nvSpPr>
              <p:spPr bwMode="auto">
                <a:xfrm>
                  <a:off x="4837" y="2286"/>
                  <a:ext cx="29" cy="36"/>
                </a:xfrm>
                <a:custGeom>
                  <a:avLst/>
                  <a:gdLst>
                    <a:gd name="T0" fmla="*/ 1 w 35"/>
                    <a:gd name="T1" fmla="*/ 13 h 44"/>
                    <a:gd name="T2" fmla="*/ 3 w 35"/>
                    <a:gd name="T3" fmla="*/ 13 h 44"/>
                    <a:gd name="T4" fmla="*/ 5 w 35"/>
                    <a:gd name="T5" fmla="*/ 13 h 44"/>
                    <a:gd name="T6" fmla="*/ 7 w 35"/>
                    <a:gd name="T7" fmla="*/ 13 h 44"/>
                    <a:gd name="T8" fmla="*/ 8 w 35"/>
                    <a:gd name="T9" fmla="*/ 12 h 44"/>
                    <a:gd name="T10" fmla="*/ 10 w 35"/>
                    <a:gd name="T11" fmla="*/ 11 h 44"/>
                    <a:gd name="T12" fmla="*/ 11 w 35"/>
                    <a:gd name="T13" fmla="*/ 9 h 44"/>
                    <a:gd name="T14" fmla="*/ 12 w 35"/>
                    <a:gd name="T15" fmla="*/ 7 h 44"/>
                    <a:gd name="T16" fmla="*/ 12 w 35"/>
                    <a:gd name="T17" fmla="*/ 4 h 44"/>
                    <a:gd name="T18" fmla="*/ 12 w 35"/>
                    <a:gd name="T19" fmla="*/ 2 h 44"/>
                    <a:gd name="T20" fmla="*/ 12 w 35"/>
                    <a:gd name="T21" fmla="*/ 0 h 44"/>
                    <a:gd name="T22" fmla="*/ 12 w 35"/>
                    <a:gd name="T23" fmla="*/ 0 h 44"/>
                    <a:gd name="T24" fmla="*/ 14 w 35"/>
                    <a:gd name="T25" fmla="*/ 2 h 44"/>
                    <a:gd name="T26" fmla="*/ 15 w 35"/>
                    <a:gd name="T27" fmla="*/ 4 h 44"/>
                    <a:gd name="T28" fmla="*/ 16 w 35"/>
                    <a:gd name="T29" fmla="*/ 7 h 44"/>
                    <a:gd name="T30" fmla="*/ 16 w 35"/>
                    <a:gd name="T31" fmla="*/ 9 h 44"/>
                    <a:gd name="T32" fmla="*/ 15 w 35"/>
                    <a:gd name="T33" fmla="*/ 11 h 44"/>
                    <a:gd name="T34" fmla="*/ 15 w 35"/>
                    <a:gd name="T35" fmla="*/ 13 h 44"/>
                    <a:gd name="T36" fmla="*/ 14 w 35"/>
                    <a:gd name="T37" fmla="*/ 16 h 44"/>
                    <a:gd name="T38" fmla="*/ 12 w 35"/>
                    <a:gd name="T39" fmla="*/ 16 h 44"/>
                    <a:gd name="T40" fmla="*/ 10 w 35"/>
                    <a:gd name="T41" fmla="*/ 17 h 44"/>
                    <a:gd name="T42" fmla="*/ 9 w 35"/>
                    <a:gd name="T43" fmla="*/ 19 h 44"/>
                    <a:gd name="T44" fmla="*/ 7 w 35"/>
                    <a:gd name="T45" fmla="*/ 19 h 44"/>
                    <a:gd name="T46" fmla="*/ 4 w 35"/>
                    <a:gd name="T47" fmla="*/ 18 h 44"/>
                    <a:gd name="T48" fmla="*/ 2 w 35"/>
                    <a:gd name="T49" fmla="*/ 16 h 44"/>
                    <a:gd name="T50" fmla="*/ 1 w 35"/>
                    <a:gd name="T51" fmla="*/ 15 h 44"/>
                    <a:gd name="T52" fmla="*/ 0 w 35"/>
                    <a:gd name="T53" fmla="*/ 13 h 44"/>
                    <a:gd name="T54" fmla="*/ 1 w 35"/>
                    <a:gd name="T55" fmla="*/ 13 h 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5" h="44">
                      <a:moveTo>
                        <a:pt x="1" y="29"/>
                      </a:moveTo>
                      <a:cubicBezTo>
                        <a:pt x="3" y="28"/>
                        <a:pt x="5" y="33"/>
                        <a:pt x="7" y="31"/>
                      </a:cubicBezTo>
                      <a:cubicBezTo>
                        <a:pt x="8" y="29"/>
                        <a:pt x="10" y="33"/>
                        <a:pt x="11" y="30"/>
                      </a:cubicBezTo>
                      <a:cubicBezTo>
                        <a:pt x="11" y="29"/>
                        <a:pt x="14" y="31"/>
                        <a:pt x="14" y="29"/>
                      </a:cubicBezTo>
                      <a:cubicBezTo>
                        <a:pt x="15" y="27"/>
                        <a:pt x="17" y="29"/>
                        <a:pt x="17" y="27"/>
                      </a:cubicBezTo>
                      <a:cubicBezTo>
                        <a:pt x="18" y="25"/>
                        <a:pt x="20" y="26"/>
                        <a:pt x="21" y="23"/>
                      </a:cubicBezTo>
                      <a:cubicBezTo>
                        <a:pt x="21" y="22"/>
                        <a:pt x="23" y="22"/>
                        <a:pt x="23" y="20"/>
                      </a:cubicBezTo>
                      <a:cubicBezTo>
                        <a:pt x="23" y="18"/>
                        <a:pt x="26" y="17"/>
                        <a:pt x="25" y="15"/>
                      </a:cubicBezTo>
                      <a:cubicBezTo>
                        <a:pt x="24" y="13"/>
                        <a:pt x="27" y="11"/>
                        <a:pt x="26" y="9"/>
                      </a:cubicBezTo>
                      <a:cubicBezTo>
                        <a:pt x="26" y="8"/>
                        <a:pt x="27" y="6"/>
                        <a:pt x="26" y="4"/>
                      </a:cubicBezTo>
                      <a:cubicBezTo>
                        <a:pt x="25" y="3"/>
                        <a:pt x="25" y="1"/>
                        <a:pt x="25" y="0"/>
                      </a:cubicBezTo>
                      <a:cubicBezTo>
                        <a:pt x="25" y="0"/>
                        <a:pt x="26" y="0"/>
                        <a:pt x="26" y="0"/>
                      </a:cubicBezTo>
                      <a:cubicBezTo>
                        <a:pt x="28" y="0"/>
                        <a:pt x="28" y="3"/>
                        <a:pt x="30" y="4"/>
                      </a:cubicBezTo>
                      <a:cubicBezTo>
                        <a:pt x="31" y="5"/>
                        <a:pt x="31" y="8"/>
                        <a:pt x="32" y="9"/>
                      </a:cubicBezTo>
                      <a:cubicBezTo>
                        <a:pt x="34" y="9"/>
                        <a:pt x="32" y="13"/>
                        <a:pt x="34" y="15"/>
                      </a:cubicBezTo>
                      <a:cubicBezTo>
                        <a:pt x="35" y="16"/>
                        <a:pt x="34" y="18"/>
                        <a:pt x="34" y="20"/>
                      </a:cubicBezTo>
                      <a:cubicBezTo>
                        <a:pt x="35" y="22"/>
                        <a:pt x="33" y="24"/>
                        <a:pt x="33" y="25"/>
                      </a:cubicBezTo>
                      <a:cubicBezTo>
                        <a:pt x="34" y="28"/>
                        <a:pt x="31" y="28"/>
                        <a:pt x="31" y="30"/>
                      </a:cubicBezTo>
                      <a:cubicBezTo>
                        <a:pt x="31" y="33"/>
                        <a:pt x="29" y="33"/>
                        <a:pt x="29" y="34"/>
                      </a:cubicBezTo>
                      <a:cubicBezTo>
                        <a:pt x="28" y="37"/>
                        <a:pt x="26" y="36"/>
                        <a:pt x="26" y="38"/>
                      </a:cubicBezTo>
                      <a:cubicBezTo>
                        <a:pt x="25" y="40"/>
                        <a:pt x="23" y="38"/>
                        <a:pt x="22" y="39"/>
                      </a:cubicBezTo>
                      <a:cubicBezTo>
                        <a:pt x="22" y="41"/>
                        <a:pt x="19" y="39"/>
                        <a:pt x="19" y="41"/>
                      </a:cubicBezTo>
                      <a:cubicBezTo>
                        <a:pt x="18" y="44"/>
                        <a:pt x="16" y="40"/>
                        <a:pt x="15" y="41"/>
                      </a:cubicBezTo>
                      <a:cubicBezTo>
                        <a:pt x="13" y="43"/>
                        <a:pt x="11" y="39"/>
                        <a:pt x="9" y="40"/>
                      </a:cubicBezTo>
                      <a:cubicBezTo>
                        <a:pt x="7" y="41"/>
                        <a:pt x="6" y="37"/>
                        <a:pt x="5" y="37"/>
                      </a:cubicBezTo>
                      <a:cubicBezTo>
                        <a:pt x="3" y="38"/>
                        <a:pt x="3" y="32"/>
                        <a:pt x="1" y="33"/>
                      </a:cubicBezTo>
                      <a:cubicBezTo>
                        <a:pt x="0" y="33"/>
                        <a:pt x="0" y="30"/>
                        <a:pt x="0" y="29"/>
                      </a:cubicBezTo>
                      <a:cubicBezTo>
                        <a:pt x="0" y="29"/>
                        <a:pt x="0" y="29"/>
                        <a:pt x="1" y="29"/>
                      </a:cubicBezTo>
                      <a:close/>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2" name="Freeform 12203">
                  <a:extLst>
                    <a:ext uri="{FF2B5EF4-FFF2-40B4-BE49-F238E27FC236}">
                      <a16:creationId xmlns:a16="http://schemas.microsoft.com/office/drawing/2014/main" id="{7D45D34A-8549-7933-1DD9-9AE48B7DDD06}"/>
                    </a:ext>
                  </a:extLst>
                </p:cNvPr>
                <p:cNvSpPr>
                  <a:spLocks/>
                </p:cNvSpPr>
                <p:nvPr/>
              </p:nvSpPr>
              <p:spPr bwMode="auto">
                <a:xfrm>
                  <a:off x="4837" y="2301"/>
                  <a:ext cx="29" cy="21"/>
                </a:xfrm>
                <a:custGeom>
                  <a:avLst/>
                  <a:gdLst>
                    <a:gd name="T0" fmla="*/ 0 w 35"/>
                    <a:gd name="T1" fmla="*/ 5 h 26"/>
                    <a:gd name="T2" fmla="*/ 1 w 35"/>
                    <a:gd name="T3" fmla="*/ 6 h 26"/>
                    <a:gd name="T4" fmla="*/ 2 w 35"/>
                    <a:gd name="T5" fmla="*/ 8 h 26"/>
                    <a:gd name="T6" fmla="*/ 4 w 35"/>
                    <a:gd name="T7" fmla="*/ 10 h 26"/>
                    <a:gd name="T8" fmla="*/ 7 w 35"/>
                    <a:gd name="T9" fmla="*/ 10 h 26"/>
                    <a:gd name="T10" fmla="*/ 9 w 35"/>
                    <a:gd name="T11" fmla="*/ 10 h 26"/>
                    <a:gd name="T12" fmla="*/ 10 w 35"/>
                    <a:gd name="T13" fmla="*/ 9 h 26"/>
                    <a:gd name="T14" fmla="*/ 12 w 35"/>
                    <a:gd name="T15" fmla="*/ 9 h 26"/>
                    <a:gd name="T16" fmla="*/ 14 w 35"/>
                    <a:gd name="T17" fmla="*/ 7 h 26"/>
                    <a:gd name="T18" fmla="*/ 15 w 35"/>
                    <a:gd name="T19" fmla="*/ 5 h 26"/>
                    <a:gd name="T20" fmla="*/ 15 w 35"/>
                    <a:gd name="T21" fmla="*/ 3 h 26"/>
                    <a:gd name="T22" fmla="*/ 16 w 35"/>
                    <a:gd name="T23" fmla="*/ 2 h 26"/>
                    <a:gd name="T24" fmla="*/ 16 w 35"/>
                    <a:gd name="T25" fmla="*/ 0 h 26"/>
                    <a:gd name="T26" fmla="*/ 15 w 35"/>
                    <a:gd name="T27" fmla="*/ 2 h 26"/>
                    <a:gd name="T28" fmla="*/ 15 w 35"/>
                    <a:gd name="T29" fmla="*/ 3 h 26"/>
                    <a:gd name="T30" fmla="*/ 14 w 35"/>
                    <a:gd name="T31" fmla="*/ 5 h 26"/>
                    <a:gd name="T32" fmla="*/ 12 w 35"/>
                    <a:gd name="T33" fmla="*/ 7 h 26"/>
                    <a:gd name="T34" fmla="*/ 11 w 35"/>
                    <a:gd name="T35" fmla="*/ 7 h 26"/>
                    <a:gd name="T36" fmla="*/ 9 w 35"/>
                    <a:gd name="T37" fmla="*/ 8 h 26"/>
                    <a:gd name="T38" fmla="*/ 7 w 35"/>
                    <a:gd name="T39" fmla="*/ 8 h 26"/>
                    <a:gd name="T40" fmla="*/ 4 w 35"/>
                    <a:gd name="T41" fmla="*/ 8 h 26"/>
                    <a:gd name="T42" fmla="*/ 2 w 35"/>
                    <a:gd name="T43" fmla="*/ 6 h 26"/>
                    <a:gd name="T44" fmla="*/ 2 w 35"/>
                    <a:gd name="T45" fmla="*/ 5 h 26"/>
                    <a:gd name="T46" fmla="*/ 1 w 35"/>
                    <a:gd name="T47" fmla="*/ 5 h 26"/>
                    <a:gd name="T48" fmla="*/ 0 w 35"/>
                    <a:gd name="T49" fmla="*/ 5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 h="26">
                      <a:moveTo>
                        <a:pt x="0" y="11"/>
                      </a:moveTo>
                      <a:cubicBezTo>
                        <a:pt x="0" y="12"/>
                        <a:pt x="0" y="15"/>
                        <a:pt x="1" y="15"/>
                      </a:cubicBezTo>
                      <a:cubicBezTo>
                        <a:pt x="3" y="14"/>
                        <a:pt x="3" y="20"/>
                        <a:pt x="5" y="19"/>
                      </a:cubicBezTo>
                      <a:cubicBezTo>
                        <a:pt x="6" y="19"/>
                        <a:pt x="7" y="23"/>
                        <a:pt x="9" y="22"/>
                      </a:cubicBezTo>
                      <a:cubicBezTo>
                        <a:pt x="11" y="21"/>
                        <a:pt x="13" y="25"/>
                        <a:pt x="15" y="23"/>
                      </a:cubicBezTo>
                      <a:cubicBezTo>
                        <a:pt x="16" y="22"/>
                        <a:pt x="18" y="26"/>
                        <a:pt x="19" y="23"/>
                      </a:cubicBezTo>
                      <a:cubicBezTo>
                        <a:pt x="19" y="21"/>
                        <a:pt x="22" y="23"/>
                        <a:pt x="22" y="21"/>
                      </a:cubicBezTo>
                      <a:cubicBezTo>
                        <a:pt x="23" y="20"/>
                        <a:pt x="25" y="22"/>
                        <a:pt x="26" y="20"/>
                      </a:cubicBezTo>
                      <a:cubicBezTo>
                        <a:pt x="26" y="18"/>
                        <a:pt x="28" y="19"/>
                        <a:pt x="29" y="16"/>
                      </a:cubicBezTo>
                      <a:cubicBezTo>
                        <a:pt x="29" y="15"/>
                        <a:pt x="31" y="15"/>
                        <a:pt x="31" y="12"/>
                      </a:cubicBezTo>
                      <a:cubicBezTo>
                        <a:pt x="31" y="10"/>
                        <a:pt x="34" y="10"/>
                        <a:pt x="33" y="7"/>
                      </a:cubicBezTo>
                      <a:cubicBezTo>
                        <a:pt x="33" y="6"/>
                        <a:pt x="35" y="4"/>
                        <a:pt x="34" y="2"/>
                      </a:cubicBezTo>
                      <a:cubicBezTo>
                        <a:pt x="34" y="1"/>
                        <a:pt x="34" y="1"/>
                        <a:pt x="34" y="0"/>
                      </a:cubicBezTo>
                      <a:cubicBezTo>
                        <a:pt x="34" y="1"/>
                        <a:pt x="33" y="2"/>
                        <a:pt x="33" y="3"/>
                      </a:cubicBezTo>
                      <a:cubicBezTo>
                        <a:pt x="34" y="6"/>
                        <a:pt x="31" y="6"/>
                        <a:pt x="32" y="8"/>
                      </a:cubicBezTo>
                      <a:cubicBezTo>
                        <a:pt x="32" y="11"/>
                        <a:pt x="29" y="11"/>
                        <a:pt x="29" y="12"/>
                      </a:cubicBezTo>
                      <a:cubicBezTo>
                        <a:pt x="29" y="15"/>
                        <a:pt x="26" y="14"/>
                        <a:pt x="26" y="16"/>
                      </a:cubicBezTo>
                      <a:cubicBezTo>
                        <a:pt x="25" y="18"/>
                        <a:pt x="23" y="16"/>
                        <a:pt x="23" y="17"/>
                      </a:cubicBezTo>
                      <a:cubicBezTo>
                        <a:pt x="22" y="19"/>
                        <a:pt x="20" y="17"/>
                        <a:pt x="19" y="19"/>
                      </a:cubicBezTo>
                      <a:cubicBezTo>
                        <a:pt x="19" y="22"/>
                        <a:pt x="16" y="18"/>
                        <a:pt x="15" y="19"/>
                      </a:cubicBezTo>
                      <a:cubicBezTo>
                        <a:pt x="13" y="21"/>
                        <a:pt x="11" y="17"/>
                        <a:pt x="9" y="18"/>
                      </a:cubicBezTo>
                      <a:cubicBezTo>
                        <a:pt x="7" y="19"/>
                        <a:pt x="7" y="15"/>
                        <a:pt x="5" y="15"/>
                      </a:cubicBezTo>
                      <a:cubicBezTo>
                        <a:pt x="3" y="16"/>
                        <a:pt x="3" y="13"/>
                        <a:pt x="2" y="11"/>
                      </a:cubicBezTo>
                      <a:cubicBezTo>
                        <a:pt x="2" y="11"/>
                        <a:pt x="1" y="11"/>
                        <a:pt x="1" y="11"/>
                      </a:cubicBezTo>
                      <a:cubicBezTo>
                        <a:pt x="0" y="11"/>
                        <a:pt x="0" y="11"/>
                        <a:pt x="0" y="11"/>
                      </a:cubicBezTo>
                      <a:close/>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3" name="Freeform 12204">
                  <a:extLst>
                    <a:ext uri="{FF2B5EF4-FFF2-40B4-BE49-F238E27FC236}">
                      <a16:creationId xmlns:a16="http://schemas.microsoft.com/office/drawing/2014/main" id="{834AD97A-3957-3B10-106E-77435CAB0001}"/>
                    </a:ext>
                  </a:extLst>
                </p:cNvPr>
                <p:cNvSpPr>
                  <a:spLocks/>
                </p:cNvSpPr>
                <p:nvPr/>
              </p:nvSpPr>
              <p:spPr bwMode="auto">
                <a:xfrm>
                  <a:off x="4855" y="2292"/>
                  <a:ext cx="2" cy="3"/>
                </a:xfrm>
                <a:custGeom>
                  <a:avLst/>
                  <a:gdLst>
                    <a:gd name="T0" fmla="*/ 2 w 2"/>
                    <a:gd name="T1" fmla="*/ 0 h 3"/>
                    <a:gd name="T2" fmla="*/ 1 w 2"/>
                    <a:gd name="T3" fmla="*/ 3 h 3"/>
                    <a:gd name="T4" fmla="*/ 0 w 2"/>
                    <a:gd name="T5" fmla="*/ 3 h 3"/>
                    <a:gd name="T6" fmla="*/ 2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2" y="0"/>
                      </a:moveTo>
                      <a:cubicBezTo>
                        <a:pt x="0" y="0"/>
                        <a:pt x="1" y="2"/>
                        <a:pt x="1" y="3"/>
                      </a:cubicBezTo>
                      <a:cubicBezTo>
                        <a:pt x="1" y="3"/>
                        <a:pt x="0" y="3"/>
                        <a:pt x="0" y="3"/>
                      </a:cubicBezTo>
                      <a:cubicBezTo>
                        <a:pt x="0" y="1"/>
                        <a:pt x="1" y="1"/>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4" name="Freeform 12205">
                  <a:extLst>
                    <a:ext uri="{FF2B5EF4-FFF2-40B4-BE49-F238E27FC236}">
                      <a16:creationId xmlns:a16="http://schemas.microsoft.com/office/drawing/2014/main" id="{3F30B7AB-FB50-BB3D-E7D0-7E5F66B57217}"/>
                    </a:ext>
                  </a:extLst>
                </p:cNvPr>
                <p:cNvSpPr>
                  <a:spLocks/>
                </p:cNvSpPr>
                <p:nvPr/>
              </p:nvSpPr>
              <p:spPr bwMode="auto">
                <a:xfrm>
                  <a:off x="4852" y="2288"/>
                  <a:ext cx="3" cy="4"/>
                </a:xfrm>
                <a:custGeom>
                  <a:avLst/>
                  <a:gdLst>
                    <a:gd name="T0" fmla="*/ 2 w 4"/>
                    <a:gd name="T1" fmla="*/ 0 h 4"/>
                    <a:gd name="T2" fmla="*/ 0 w 4"/>
                    <a:gd name="T3" fmla="*/ 3 h 4"/>
                    <a:gd name="T4" fmla="*/ 2 w 4"/>
                    <a:gd name="T5" fmla="*/ 1 h 4"/>
                    <a:gd name="T6" fmla="*/ 0 60000 65536"/>
                    <a:gd name="T7" fmla="*/ 0 60000 65536"/>
                    <a:gd name="T8" fmla="*/ 0 60000 65536"/>
                  </a:gdLst>
                  <a:ahLst/>
                  <a:cxnLst>
                    <a:cxn ang="T6">
                      <a:pos x="T0" y="T1"/>
                    </a:cxn>
                    <a:cxn ang="T7">
                      <a:pos x="T2" y="T3"/>
                    </a:cxn>
                    <a:cxn ang="T8">
                      <a:pos x="T4" y="T5"/>
                    </a:cxn>
                  </a:cxnLst>
                  <a:rect l="0" t="0" r="r" b="b"/>
                  <a:pathLst>
                    <a:path w="4" h="4">
                      <a:moveTo>
                        <a:pt x="2" y="0"/>
                      </a:moveTo>
                      <a:cubicBezTo>
                        <a:pt x="4" y="1"/>
                        <a:pt x="2" y="4"/>
                        <a:pt x="0" y="3"/>
                      </a:cubicBezTo>
                      <a:cubicBezTo>
                        <a:pt x="0" y="3"/>
                        <a:pt x="2"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5" name="Freeform 12206">
                  <a:extLst>
                    <a:ext uri="{FF2B5EF4-FFF2-40B4-BE49-F238E27FC236}">
                      <a16:creationId xmlns:a16="http://schemas.microsoft.com/office/drawing/2014/main" id="{580A4AAE-DE77-72AF-14B1-AF3CBB042078}"/>
                    </a:ext>
                  </a:extLst>
                </p:cNvPr>
                <p:cNvSpPr>
                  <a:spLocks/>
                </p:cNvSpPr>
                <p:nvPr/>
              </p:nvSpPr>
              <p:spPr bwMode="auto">
                <a:xfrm>
                  <a:off x="4849" y="2296"/>
                  <a:ext cx="3" cy="3"/>
                </a:xfrm>
                <a:custGeom>
                  <a:avLst/>
                  <a:gdLst>
                    <a:gd name="T0" fmla="*/ 2 w 4"/>
                    <a:gd name="T1" fmla="*/ 0 h 4"/>
                    <a:gd name="T2" fmla="*/ 2 w 4"/>
                    <a:gd name="T3" fmla="*/ 0 h 4"/>
                    <a:gd name="T4" fmla="*/ 1 w 4"/>
                    <a:gd name="T5" fmla="*/ 2 h 4"/>
                    <a:gd name="T6" fmla="*/ 2 w 4"/>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3" y="0"/>
                      </a:moveTo>
                      <a:cubicBezTo>
                        <a:pt x="4" y="0"/>
                        <a:pt x="2" y="0"/>
                        <a:pt x="2" y="0"/>
                      </a:cubicBezTo>
                      <a:cubicBezTo>
                        <a:pt x="1" y="1"/>
                        <a:pt x="0" y="3"/>
                        <a:pt x="1" y="4"/>
                      </a:cubicBezTo>
                      <a:cubicBezTo>
                        <a:pt x="2" y="3"/>
                        <a:pt x="2" y="0"/>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6" name="Freeform 12207">
                  <a:extLst>
                    <a:ext uri="{FF2B5EF4-FFF2-40B4-BE49-F238E27FC236}">
                      <a16:creationId xmlns:a16="http://schemas.microsoft.com/office/drawing/2014/main" id="{EF9013A0-0BC8-9ED6-30CA-433201F4ACB9}"/>
                    </a:ext>
                  </a:extLst>
                </p:cNvPr>
                <p:cNvSpPr>
                  <a:spLocks/>
                </p:cNvSpPr>
                <p:nvPr/>
              </p:nvSpPr>
              <p:spPr bwMode="auto">
                <a:xfrm>
                  <a:off x="4845" y="2289"/>
                  <a:ext cx="2" cy="6"/>
                </a:xfrm>
                <a:custGeom>
                  <a:avLst/>
                  <a:gdLst>
                    <a:gd name="T0" fmla="*/ 1 w 3"/>
                    <a:gd name="T1" fmla="*/ 0 h 7"/>
                    <a:gd name="T2" fmla="*/ 1 w 3"/>
                    <a:gd name="T3" fmla="*/ 3 h 7"/>
                    <a:gd name="T4" fmla="*/ 1 w 3"/>
                    <a:gd name="T5" fmla="*/ 3 h 7"/>
                    <a:gd name="T6" fmla="*/ 1 w 3"/>
                    <a:gd name="T7" fmla="*/ 3 h 7"/>
                    <a:gd name="T8" fmla="*/ 1 w 3"/>
                    <a:gd name="T9" fmla="*/ 0 h 7"/>
                    <a:gd name="T10" fmla="*/ 1 w 3"/>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2" y="0"/>
                      </a:moveTo>
                      <a:cubicBezTo>
                        <a:pt x="3" y="1"/>
                        <a:pt x="3" y="2"/>
                        <a:pt x="3" y="3"/>
                      </a:cubicBezTo>
                      <a:cubicBezTo>
                        <a:pt x="2" y="3"/>
                        <a:pt x="1" y="7"/>
                        <a:pt x="1" y="6"/>
                      </a:cubicBezTo>
                      <a:cubicBezTo>
                        <a:pt x="0" y="5"/>
                        <a:pt x="1" y="5"/>
                        <a:pt x="1" y="4"/>
                      </a:cubicBezTo>
                      <a:cubicBezTo>
                        <a:pt x="2" y="3"/>
                        <a:pt x="2" y="1"/>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7" name="Freeform 12208">
                  <a:extLst>
                    <a:ext uri="{FF2B5EF4-FFF2-40B4-BE49-F238E27FC236}">
                      <a16:creationId xmlns:a16="http://schemas.microsoft.com/office/drawing/2014/main" id="{FD7E7FA7-3386-68B9-850A-08E1DCBC919F}"/>
                    </a:ext>
                  </a:extLst>
                </p:cNvPr>
                <p:cNvSpPr>
                  <a:spLocks/>
                </p:cNvSpPr>
                <p:nvPr/>
              </p:nvSpPr>
              <p:spPr bwMode="auto">
                <a:xfrm>
                  <a:off x="4848" y="2285"/>
                  <a:ext cx="3" cy="3"/>
                </a:xfrm>
                <a:custGeom>
                  <a:avLst/>
                  <a:gdLst>
                    <a:gd name="T0" fmla="*/ 3 w 3"/>
                    <a:gd name="T1" fmla="*/ 2 h 4"/>
                    <a:gd name="T2" fmla="*/ 1 w 3"/>
                    <a:gd name="T3" fmla="*/ 2 h 4"/>
                    <a:gd name="T4" fmla="*/ 3 w 3"/>
                    <a:gd name="T5" fmla="*/ 2 h 4"/>
                    <a:gd name="T6" fmla="*/ 0 60000 65536"/>
                    <a:gd name="T7" fmla="*/ 0 60000 65536"/>
                    <a:gd name="T8" fmla="*/ 0 60000 65536"/>
                  </a:gdLst>
                  <a:ahLst/>
                  <a:cxnLst>
                    <a:cxn ang="T6">
                      <a:pos x="T0" y="T1"/>
                    </a:cxn>
                    <a:cxn ang="T7">
                      <a:pos x="T2" y="T3"/>
                    </a:cxn>
                    <a:cxn ang="T8">
                      <a:pos x="T4" y="T5"/>
                    </a:cxn>
                  </a:cxnLst>
                  <a:rect l="0" t="0" r="r" b="b"/>
                  <a:pathLst>
                    <a:path w="3" h="4">
                      <a:moveTo>
                        <a:pt x="3" y="3"/>
                      </a:moveTo>
                      <a:cubicBezTo>
                        <a:pt x="3" y="0"/>
                        <a:pt x="0" y="3"/>
                        <a:pt x="1" y="4"/>
                      </a:cubicBezTo>
                      <a:cubicBezTo>
                        <a:pt x="1" y="4"/>
                        <a:pt x="3" y="2"/>
                        <a:pt x="3"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8" name="Freeform 12209">
                  <a:extLst>
                    <a:ext uri="{FF2B5EF4-FFF2-40B4-BE49-F238E27FC236}">
                      <a16:creationId xmlns:a16="http://schemas.microsoft.com/office/drawing/2014/main" id="{16441952-5492-A157-5839-0FF3DF4A9FFD}"/>
                    </a:ext>
                  </a:extLst>
                </p:cNvPr>
                <p:cNvSpPr>
                  <a:spLocks/>
                </p:cNvSpPr>
                <p:nvPr/>
              </p:nvSpPr>
              <p:spPr bwMode="auto">
                <a:xfrm>
                  <a:off x="4849" y="2303"/>
                  <a:ext cx="3" cy="5"/>
                </a:xfrm>
                <a:custGeom>
                  <a:avLst/>
                  <a:gdLst>
                    <a:gd name="T0" fmla="*/ 2 w 3"/>
                    <a:gd name="T1" fmla="*/ 0 h 6"/>
                    <a:gd name="T2" fmla="*/ 0 w 3"/>
                    <a:gd name="T3" fmla="*/ 3 h 6"/>
                    <a:gd name="T4" fmla="*/ 2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2" y="0"/>
                      </a:moveTo>
                      <a:cubicBezTo>
                        <a:pt x="3" y="0"/>
                        <a:pt x="1" y="6"/>
                        <a:pt x="0" y="3"/>
                      </a:cubicBezTo>
                      <a:cubicBezTo>
                        <a:pt x="0" y="3"/>
                        <a:pt x="3" y="2"/>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29" name="Freeform 12210">
                  <a:extLst>
                    <a:ext uri="{FF2B5EF4-FFF2-40B4-BE49-F238E27FC236}">
                      <a16:creationId xmlns:a16="http://schemas.microsoft.com/office/drawing/2014/main" id="{76BC012C-DA73-FEF7-A782-54DE5AD109F7}"/>
                    </a:ext>
                  </a:extLst>
                </p:cNvPr>
                <p:cNvSpPr>
                  <a:spLocks/>
                </p:cNvSpPr>
                <p:nvPr/>
              </p:nvSpPr>
              <p:spPr bwMode="auto">
                <a:xfrm>
                  <a:off x="4844" y="2298"/>
                  <a:ext cx="2" cy="5"/>
                </a:xfrm>
                <a:custGeom>
                  <a:avLst/>
                  <a:gdLst>
                    <a:gd name="T0" fmla="*/ 2 w 2"/>
                    <a:gd name="T1" fmla="*/ 2 h 6"/>
                    <a:gd name="T2" fmla="*/ 0 w 2"/>
                    <a:gd name="T3" fmla="*/ 3 h 6"/>
                    <a:gd name="T4" fmla="*/ 0 w 2"/>
                    <a:gd name="T5" fmla="*/ 3 h 6"/>
                    <a:gd name="T6" fmla="*/ 2 w 2"/>
                    <a:gd name="T7" fmla="*/ 2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2"/>
                      </a:moveTo>
                      <a:cubicBezTo>
                        <a:pt x="0" y="0"/>
                        <a:pt x="0" y="5"/>
                        <a:pt x="0" y="6"/>
                      </a:cubicBezTo>
                      <a:cubicBezTo>
                        <a:pt x="1" y="6"/>
                        <a:pt x="0" y="5"/>
                        <a:pt x="0" y="4"/>
                      </a:cubicBezTo>
                      <a:cubicBezTo>
                        <a:pt x="1" y="3"/>
                        <a:pt x="1" y="3"/>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0" name="Freeform 12211">
                  <a:extLst>
                    <a:ext uri="{FF2B5EF4-FFF2-40B4-BE49-F238E27FC236}">
                      <a16:creationId xmlns:a16="http://schemas.microsoft.com/office/drawing/2014/main" id="{0DA8D31C-49FC-CABA-E504-78556E22EE60}"/>
                    </a:ext>
                  </a:extLst>
                </p:cNvPr>
                <p:cNvSpPr>
                  <a:spLocks/>
                </p:cNvSpPr>
                <p:nvPr/>
              </p:nvSpPr>
              <p:spPr bwMode="auto">
                <a:xfrm>
                  <a:off x="4838" y="2293"/>
                  <a:ext cx="4" cy="4"/>
                </a:xfrm>
                <a:custGeom>
                  <a:avLst/>
                  <a:gdLst>
                    <a:gd name="T0" fmla="*/ 3 w 4"/>
                    <a:gd name="T1" fmla="*/ 0 h 5"/>
                    <a:gd name="T2" fmla="*/ 0 w 4"/>
                    <a:gd name="T3" fmla="*/ 2 h 5"/>
                    <a:gd name="T4" fmla="*/ 3 w 4"/>
                    <a:gd name="T5" fmla="*/ 1 h 5"/>
                    <a:gd name="T6" fmla="*/ 0 60000 65536"/>
                    <a:gd name="T7" fmla="*/ 0 60000 65536"/>
                    <a:gd name="T8" fmla="*/ 0 60000 65536"/>
                  </a:gdLst>
                  <a:ahLst/>
                  <a:cxnLst>
                    <a:cxn ang="T6">
                      <a:pos x="T0" y="T1"/>
                    </a:cxn>
                    <a:cxn ang="T7">
                      <a:pos x="T2" y="T3"/>
                    </a:cxn>
                    <a:cxn ang="T8">
                      <a:pos x="T4" y="T5"/>
                    </a:cxn>
                  </a:cxnLst>
                  <a:rect l="0" t="0" r="r" b="b"/>
                  <a:pathLst>
                    <a:path w="4" h="5">
                      <a:moveTo>
                        <a:pt x="3" y="0"/>
                      </a:moveTo>
                      <a:cubicBezTo>
                        <a:pt x="4" y="2"/>
                        <a:pt x="2" y="5"/>
                        <a:pt x="0" y="5"/>
                      </a:cubicBezTo>
                      <a:cubicBezTo>
                        <a:pt x="1" y="4"/>
                        <a:pt x="2"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1" name="Freeform 12212">
                  <a:extLst>
                    <a:ext uri="{FF2B5EF4-FFF2-40B4-BE49-F238E27FC236}">
                      <a16:creationId xmlns:a16="http://schemas.microsoft.com/office/drawing/2014/main" id="{74E080C0-3B3B-7695-27CB-A66FA8C6DEA5}"/>
                    </a:ext>
                  </a:extLst>
                </p:cNvPr>
                <p:cNvSpPr>
                  <a:spLocks/>
                </p:cNvSpPr>
                <p:nvPr/>
              </p:nvSpPr>
              <p:spPr bwMode="auto">
                <a:xfrm>
                  <a:off x="4842" y="2287"/>
                  <a:ext cx="1" cy="4"/>
                </a:xfrm>
                <a:custGeom>
                  <a:avLst/>
                  <a:gdLst>
                    <a:gd name="T0" fmla="*/ 1 w 2"/>
                    <a:gd name="T1" fmla="*/ 1 h 4"/>
                    <a:gd name="T2" fmla="*/ 0 w 2"/>
                    <a:gd name="T3" fmla="*/ 4 h 4"/>
                    <a:gd name="T4" fmla="*/ 1 w 2"/>
                    <a:gd name="T5" fmla="*/ 1 h 4"/>
                    <a:gd name="T6" fmla="*/ 0 60000 65536"/>
                    <a:gd name="T7" fmla="*/ 0 60000 65536"/>
                    <a:gd name="T8" fmla="*/ 0 60000 65536"/>
                  </a:gdLst>
                  <a:ahLst/>
                  <a:cxnLst>
                    <a:cxn ang="T6">
                      <a:pos x="T0" y="T1"/>
                    </a:cxn>
                    <a:cxn ang="T7">
                      <a:pos x="T2" y="T3"/>
                    </a:cxn>
                    <a:cxn ang="T8">
                      <a:pos x="T4" y="T5"/>
                    </a:cxn>
                  </a:cxnLst>
                  <a:rect l="0" t="0" r="r" b="b"/>
                  <a:pathLst>
                    <a:path w="2" h="4">
                      <a:moveTo>
                        <a:pt x="2" y="1"/>
                      </a:moveTo>
                      <a:cubicBezTo>
                        <a:pt x="1" y="0"/>
                        <a:pt x="0" y="3"/>
                        <a:pt x="0" y="4"/>
                      </a:cubicBezTo>
                      <a:cubicBezTo>
                        <a:pt x="1" y="3"/>
                        <a:pt x="1" y="1"/>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2" name="Freeform 12213">
                  <a:extLst>
                    <a:ext uri="{FF2B5EF4-FFF2-40B4-BE49-F238E27FC236}">
                      <a16:creationId xmlns:a16="http://schemas.microsoft.com/office/drawing/2014/main" id="{786C39BC-3212-BEA3-D752-2FB3402839BA}"/>
                    </a:ext>
                  </a:extLst>
                </p:cNvPr>
                <p:cNvSpPr>
                  <a:spLocks/>
                </p:cNvSpPr>
                <p:nvPr/>
              </p:nvSpPr>
              <p:spPr bwMode="auto">
                <a:xfrm>
                  <a:off x="4842" y="2306"/>
                  <a:ext cx="3" cy="2"/>
                </a:xfrm>
                <a:custGeom>
                  <a:avLst/>
                  <a:gdLst>
                    <a:gd name="T0" fmla="*/ 3 w 3"/>
                    <a:gd name="T1" fmla="*/ 0 h 3"/>
                    <a:gd name="T2" fmla="*/ 0 w 3"/>
                    <a:gd name="T3" fmla="*/ 1 h 3"/>
                    <a:gd name="T4" fmla="*/ 3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3" y="1"/>
                        <a:pt x="0" y="3"/>
                        <a:pt x="0" y="1"/>
                      </a:cubicBezTo>
                      <a:cubicBezTo>
                        <a:pt x="1" y="1"/>
                        <a:pt x="2" y="2"/>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3" name="Freeform 12214">
                  <a:extLst>
                    <a:ext uri="{FF2B5EF4-FFF2-40B4-BE49-F238E27FC236}">
                      <a16:creationId xmlns:a16="http://schemas.microsoft.com/office/drawing/2014/main" id="{5F1058A6-6C62-138E-A15E-9DFD4FDDB76A}"/>
                    </a:ext>
                  </a:extLst>
                </p:cNvPr>
                <p:cNvSpPr>
                  <a:spLocks/>
                </p:cNvSpPr>
                <p:nvPr/>
              </p:nvSpPr>
              <p:spPr bwMode="auto">
                <a:xfrm>
                  <a:off x="4838" y="2301"/>
                  <a:ext cx="2" cy="5"/>
                </a:xfrm>
                <a:custGeom>
                  <a:avLst/>
                  <a:gdLst>
                    <a:gd name="T0" fmla="*/ 2 w 2"/>
                    <a:gd name="T1" fmla="*/ 1 h 6"/>
                    <a:gd name="T2" fmla="*/ 1 w 2"/>
                    <a:gd name="T3" fmla="*/ 3 h 6"/>
                    <a:gd name="T4" fmla="*/ 0 w 2"/>
                    <a:gd name="T5" fmla="*/ 3 h 6"/>
                    <a:gd name="T6" fmla="*/ 2 w 2"/>
                    <a:gd name="T7" fmla="*/ 1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1"/>
                      </a:moveTo>
                      <a:cubicBezTo>
                        <a:pt x="1" y="0"/>
                        <a:pt x="0" y="5"/>
                        <a:pt x="1" y="6"/>
                      </a:cubicBezTo>
                      <a:cubicBezTo>
                        <a:pt x="1" y="5"/>
                        <a:pt x="0" y="5"/>
                        <a:pt x="0" y="4"/>
                      </a:cubicBezTo>
                      <a:cubicBezTo>
                        <a:pt x="0" y="2"/>
                        <a:pt x="1" y="2"/>
                        <a:pt x="2"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4" name="Freeform 12215">
                  <a:extLst>
                    <a:ext uri="{FF2B5EF4-FFF2-40B4-BE49-F238E27FC236}">
                      <a16:creationId xmlns:a16="http://schemas.microsoft.com/office/drawing/2014/main" id="{F3A55DA2-715F-44BC-3A83-9B68AEFF643E}"/>
                    </a:ext>
                  </a:extLst>
                </p:cNvPr>
                <p:cNvSpPr>
                  <a:spLocks/>
                </p:cNvSpPr>
                <p:nvPr/>
              </p:nvSpPr>
              <p:spPr bwMode="auto">
                <a:xfrm>
                  <a:off x="4836" y="2299"/>
                  <a:ext cx="2" cy="3"/>
                </a:xfrm>
                <a:custGeom>
                  <a:avLst/>
                  <a:gdLst>
                    <a:gd name="T0" fmla="*/ 1 w 2"/>
                    <a:gd name="T1" fmla="*/ 0 h 4"/>
                    <a:gd name="T2" fmla="*/ 1 w 2"/>
                    <a:gd name="T3" fmla="*/ 2 h 4"/>
                    <a:gd name="T4" fmla="*/ 1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0" y="3"/>
                        <a:pt x="1" y="4"/>
                      </a:cubicBezTo>
                      <a:cubicBezTo>
                        <a:pt x="2" y="3"/>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5" name="Freeform 12216">
                  <a:extLst>
                    <a:ext uri="{FF2B5EF4-FFF2-40B4-BE49-F238E27FC236}">
                      <a16:creationId xmlns:a16="http://schemas.microsoft.com/office/drawing/2014/main" id="{B960B84B-80F4-E6EF-D6CD-4AD9772CEC18}"/>
                    </a:ext>
                  </a:extLst>
                </p:cNvPr>
                <p:cNvSpPr>
                  <a:spLocks noEditPoints="1"/>
                </p:cNvSpPr>
                <p:nvPr/>
              </p:nvSpPr>
              <p:spPr bwMode="auto">
                <a:xfrm>
                  <a:off x="4778" y="2387"/>
                  <a:ext cx="13" cy="26"/>
                </a:xfrm>
                <a:custGeom>
                  <a:avLst/>
                  <a:gdLst>
                    <a:gd name="T0" fmla="*/ 3 w 16"/>
                    <a:gd name="T1" fmla="*/ 13 h 31"/>
                    <a:gd name="T2" fmla="*/ 4 w 16"/>
                    <a:gd name="T3" fmla="*/ 11 h 31"/>
                    <a:gd name="T4" fmla="*/ 5 w 16"/>
                    <a:gd name="T5" fmla="*/ 9 h 31"/>
                    <a:gd name="T6" fmla="*/ 5 w 16"/>
                    <a:gd name="T7" fmla="*/ 9 h 31"/>
                    <a:gd name="T8" fmla="*/ 6 w 16"/>
                    <a:gd name="T9" fmla="*/ 10 h 31"/>
                    <a:gd name="T10" fmla="*/ 5 w 16"/>
                    <a:gd name="T11" fmla="*/ 11 h 31"/>
                    <a:gd name="T12" fmla="*/ 5 w 16"/>
                    <a:gd name="T13" fmla="*/ 9 h 31"/>
                    <a:gd name="T14" fmla="*/ 2 w 16"/>
                    <a:gd name="T15" fmla="*/ 3 h 31"/>
                    <a:gd name="T16" fmla="*/ 2 w 16"/>
                    <a:gd name="T17" fmla="*/ 3 h 31"/>
                    <a:gd name="T18" fmla="*/ 3 w 16"/>
                    <a:gd name="T19" fmla="*/ 3 h 31"/>
                    <a:gd name="T20" fmla="*/ 2 w 16"/>
                    <a:gd name="T21" fmla="*/ 2 h 31"/>
                    <a:gd name="T22" fmla="*/ 2 w 16"/>
                    <a:gd name="T23" fmla="*/ 3 h 31"/>
                    <a:gd name="T24" fmla="*/ 2 w 16"/>
                    <a:gd name="T25" fmla="*/ 5 h 31"/>
                    <a:gd name="T26" fmla="*/ 2 w 16"/>
                    <a:gd name="T27" fmla="*/ 5 h 31"/>
                    <a:gd name="T28" fmla="*/ 2 w 16"/>
                    <a:gd name="T29" fmla="*/ 5 h 31"/>
                    <a:gd name="T30" fmla="*/ 2 w 16"/>
                    <a:gd name="T31" fmla="*/ 6 h 31"/>
                    <a:gd name="T32" fmla="*/ 2 w 16"/>
                    <a:gd name="T33" fmla="*/ 6 h 31"/>
                    <a:gd name="T34" fmla="*/ 2 w 16"/>
                    <a:gd name="T35" fmla="*/ 7 h 31"/>
                    <a:gd name="T36" fmla="*/ 2 w 16"/>
                    <a:gd name="T37" fmla="*/ 7 h 31"/>
                    <a:gd name="T38" fmla="*/ 2 w 16"/>
                    <a:gd name="T39" fmla="*/ 9 h 31"/>
                    <a:gd name="T40" fmla="*/ 2 w 16"/>
                    <a:gd name="T41" fmla="*/ 9 h 31"/>
                    <a:gd name="T42" fmla="*/ 2 w 16"/>
                    <a:gd name="T43" fmla="*/ 9 h 31"/>
                    <a:gd name="T44" fmla="*/ 2 w 16"/>
                    <a:gd name="T45" fmla="*/ 9 h 31"/>
                    <a:gd name="T46" fmla="*/ 2 w 16"/>
                    <a:gd name="T47" fmla="*/ 11 h 31"/>
                    <a:gd name="T48" fmla="*/ 2 w 16"/>
                    <a:gd name="T49" fmla="*/ 11 h 31"/>
                    <a:gd name="T50" fmla="*/ 2 w 16"/>
                    <a:gd name="T51" fmla="*/ 13 h 31"/>
                    <a:gd name="T52" fmla="*/ 2 w 16"/>
                    <a:gd name="T53" fmla="*/ 13 h 31"/>
                    <a:gd name="T54" fmla="*/ 0 w 16"/>
                    <a:gd name="T55" fmla="*/ 13 h 31"/>
                    <a:gd name="T56" fmla="*/ 1 w 16"/>
                    <a:gd name="T57" fmla="*/ 13 h 31"/>
                    <a:gd name="T58" fmla="*/ 2 w 16"/>
                    <a:gd name="T59" fmla="*/ 15 h 31"/>
                    <a:gd name="T60" fmla="*/ 2 w 16"/>
                    <a:gd name="T61" fmla="*/ 15 h 31"/>
                    <a:gd name="T62" fmla="*/ 2 w 16"/>
                    <a:gd name="T63" fmla="*/ 15 h 31"/>
                    <a:gd name="T64" fmla="*/ 4 w 16"/>
                    <a:gd name="T65" fmla="*/ 15 h 31"/>
                    <a:gd name="T66" fmla="*/ 5 w 16"/>
                    <a:gd name="T67" fmla="*/ 14 h 31"/>
                    <a:gd name="T68" fmla="*/ 6 w 16"/>
                    <a:gd name="T69" fmla="*/ 13 h 31"/>
                    <a:gd name="T70" fmla="*/ 7 w 16"/>
                    <a:gd name="T71" fmla="*/ 9 h 31"/>
                    <a:gd name="T72" fmla="*/ 5 w 16"/>
                    <a:gd name="T73" fmla="*/ 5 h 31"/>
                    <a:gd name="T74" fmla="*/ 2 w 16"/>
                    <a:gd name="T75" fmla="*/ 1 h 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6" h="31">
                      <a:moveTo>
                        <a:pt x="8" y="26"/>
                      </a:moveTo>
                      <a:cubicBezTo>
                        <a:pt x="7" y="26"/>
                        <a:pt x="7" y="25"/>
                        <a:pt x="7" y="25"/>
                      </a:cubicBezTo>
                      <a:cubicBezTo>
                        <a:pt x="8" y="25"/>
                        <a:pt x="9" y="25"/>
                        <a:pt x="8" y="23"/>
                      </a:cubicBezTo>
                      <a:cubicBezTo>
                        <a:pt x="8" y="23"/>
                        <a:pt x="8" y="23"/>
                        <a:pt x="8" y="23"/>
                      </a:cubicBezTo>
                      <a:cubicBezTo>
                        <a:pt x="9" y="24"/>
                        <a:pt x="9" y="26"/>
                        <a:pt x="8" y="26"/>
                      </a:cubicBezTo>
                      <a:moveTo>
                        <a:pt x="10" y="18"/>
                      </a:moveTo>
                      <a:cubicBezTo>
                        <a:pt x="10" y="18"/>
                        <a:pt x="10" y="18"/>
                        <a:pt x="10" y="18"/>
                      </a:cubicBezTo>
                      <a:cubicBezTo>
                        <a:pt x="10" y="18"/>
                        <a:pt x="10" y="18"/>
                        <a:pt x="11" y="18"/>
                      </a:cubicBezTo>
                      <a:cubicBezTo>
                        <a:pt x="11" y="18"/>
                        <a:pt x="11" y="18"/>
                        <a:pt x="11" y="18"/>
                      </a:cubicBezTo>
                      <a:cubicBezTo>
                        <a:pt x="11" y="18"/>
                        <a:pt x="12" y="19"/>
                        <a:pt x="12" y="20"/>
                      </a:cubicBezTo>
                      <a:cubicBezTo>
                        <a:pt x="13" y="21"/>
                        <a:pt x="13" y="22"/>
                        <a:pt x="12" y="22"/>
                      </a:cubicBezTo>
                      <a:cubicBezTo>
                        <a:pt x="12" y="22"/>
                        <a:pt x="12" y="21"/>
                        <a:pt x="11" y="21"/>
                      </a:cubicBezTo>
                      <a:cubicBezTo>
                        <a:pt x="11" y="20"/>
                        <a:pt x="12" y="19"/>
                        <a:pt x="11" y="18"/>
                      </a:cubicBezTo>
                      <a:cubicBezTo>
                        <a:pt x="11" y="18"/>
                        <a:pt x="10" y="18"/>
                        <a:pt x="10" y="18"/>
                      </a:cubicBezTo>
                      <a:moveTo>
                        <a:pt x="7" y="7"/>
                      </a:moveTo>
                      <a:cubicBezTo>
                        <a:pt x="7" y="7"/>
                        <a:pt x="6" y="7"/>
                        <a:pt x="6" y="7"/>
                      </a:cubicBezTo>
                      <a:cubicBezTo>
                        <a:pt x="5" y="6"/>
                        <a:pt x="5" y="5"/>
                        <a:pt x="6" y="5"/>
                      </a:cubicBezTo>
                      <a:cubicBezTo>
                        <a:pt x="6" y="5"/>
                        <a:pt x="6" y="5"/>
                        <a:pt x="6" y="5"/>
                      </a:cubicBezTo>
                      <a:cubicBezTo>
                        <a:pt x="5" y="5"/>
                        <a:pt x="7" y="7"/>
                        <a:pt x="7" y="7"/>
                      </a:cubicBezTo>
                      <a:cubicBezTo>
                        <a:pt x="7" y="7"/>
                        <a:pt x="7" y="7"/>
                        <a:pt x="7" y="7"/>
                      </a:cubicBezTo>
                      <a:moveTo>
                        <a:pt x="4" y="0"/>
                      </a:moveTo>
                      <a:cubicBezTo>
                        <a:pt x="4" y="1"/>
                        <a:pt x="4" y="1"/>
                        <a:pt x="3" y="2"/>
                      </a:cubicBezTo>
                      <a:cubicBezTo>
                        <a:pt x="4" y="2"/>
                        <a:pt x="4" y="2"/>
                        <a:pt x="4" y="3"/>
                      </a:cubicBezTo>
                      <a:cubicBezTo>
                        <a:pt x="4" y="4"/>
                        <a:pt x="4" y="4"/>
                        <a:pt x="4" y="5"/>
                      </a:cubicBezTo>
                      <a:cubicBezTo>
                        <a:pt x="4" y="6"/>
                        <a:pt x="4" y="7"/>
                        <a:pt x="5" y="8"/>
                      </a:cubicBezTo>
                      <a:cubicBezTo>
                        <a:pt x="5" y="8"/>
                        <a:pt x="5" y="9"/>
                        <a:pt x="5" y="9"/>
                      </a:cubicBezTo>
                      <a:cubicBezTo>
                        <a:pt x="5" y="9"/>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1"/>
                        <a:pt x="5" y="11"/>
                      </a:cubicBezTo>
                      <a:cubicBezTo>
                        <a:pt x="5" y="11"/>
                        <a:pt x="5" y="11"/>
                        <a:pt x="5" y="11"/>
                      </a:cubicBezTo>
                      <a:cubicBezTo>
                        <a:pt x="5" y="11"/>
                        <a:pt x="5" y="11"/>
                        <a:pt x="5" y="11"/>
                      </a:cubicBezTo>
                      <a:cubicBezTo>
                        <a:pt x="5" y="12"/>
                        <a:pt x="6" y="13"/>
                        <a:pt x="6" y="14"/>
                      </a:cubicBezTo>
                      <a:cubicBezTo>
                        <a:pt x="6" y="14"/>
                        <a:pt x="5" y="13"/>
                        <a:pt x="5" y="13"/>
                      </a:cubicBezTo>
                      <a:cubicBezTo>
                        <a:pt x="5" y="13"/>
                        <a:pt x="5" y="13"/>
                        <a:pt x="5" y="13"/>
                      </a:cubicBezTo>
                      <a:cubicBezTo>
                        <a:pt x="5" y="13"/>
                        <a:pt x="5" y="13"/>
                        <a:pt x="5" y="13"/>
                      </a:cubicBezTo>
                      <a:cubicBezTo>
                        <a:pt x="5" y="15"/>
                        <a:pt x="4" y="16"/>
                        <a:pt x="4" y="17"/>
                      </a:cubicBezTo>
                      <a:cubicBezTo>
                        <a:pt x="4" y="18"/>
                        <a:pt x="4" y="18"/>
                        <a:pt x="4" y="18"/>
                      </a:cubicBezTo>
                      <a:cubicBezTo>
                        <a:pt x="4" y="18"/>
                        <a:pt x="4" y="19"/>
                        <a:pt x="4" y="19"/>
                      </a:cubicBezTo>
                      <a:cubicBezTo>
                        <a:pt x="4" y="19"/>
                        <a:pt x="4" y="19"/>
                        <a:pt x="4" y="19"/>
                      </a:cubicBezTo>
                      <a:cubicBezTo>
                        <a:pt x="4" y="19"/>
                        <a:pt x="4" y="19"/>
                        <a:pt x="4" y="19"/>
                      </a:cubicBezTo>
                      <a:cubicBezTo>
                        <a:pt x="4" y="19"/>
                        <a:pt x="4" y="19"/>
                        <a:pt x="4" y="19"/>
                      </a:cubicBezTo>
                      <a:cubicBezTo>
                        <a:pt x="5" y="20"/>
                        <a:pt x="5" y="20"/>
                        <a:pt x="6" y="21"/>
                      </a:cubicBezTo>
                      <a:cubicBezTo>
                        <a:pt x="5" y="21"/>
                        <a:pt x="5" y="20"/>
                        <a:pt x="4" y="19"/>
                      </a:cubicBezTo>
                      <a:cubicBezTo>
                        <a:pt x="4" y="21"/>
                        <a:pt x="2" y="22"/>
                        <a:pt x="2" y="23"/>
                      </a:cubicBezTo>
                      <a:cubicBezTo>
                        <a:pt x="2" y="23"/>
                        <a:pt x="2" y="23"/>
                        <a:pt x="2" y="23"/>
                      </a:cubicBezTo>
                      <a:cubicBezTo>
                        <a:pt x="2" y="23"/>
                        <a:pt x="2" y="23"/>
                        <a:pt x="2" y="23"/>
                      </a:cubicBezTo>
                      <a:cubicBezTo>
                        <a:pt x="2" y="23"/>
                        <a:pt x="2" y="23"/>
                        <a:pt x="2" y="23"/>
                      </a:cubicBezTo>
                      <a:cubicBezTo>
                        <a:pt x="2" y="23"/>
                        <a:pt x="2" y="24"/>
                        <a:pt x="2" y="24"/>
                      </a:cubicBezTo>
                      <a:cubicBezTo>
                        <a:pt x="2" y="25"/>
                        <a:pt x="3" y="25"/>
                        <a:pt x="3" y="25"/>
                      </a:cubicBezTo>
                      <a:cubicBezTo>
                        <a:pt x="3" y="25"/>
                        <a:pt x="4" y="25"/>
                        <a:pt x="4" y="25"/>
                      </a:cubicBezTo>
                      <a:cubicBezTo>
                        <a:pt x="4" y="25"/>
                        <a:pt x="3" y="25"/>
                        <a:pt x="3" y="25"/>
                      </a:cubicBezTo>
                      <a:cubicBezTo>
                        <a:pt x="3" y="25"/>
                        <a:pt x="2" y="25"/>
                        <a:pt x="2" y="24"/>
                      </a:cubicBezTo>
                      <a:cubicBezTo>
                        <a:pt x="1" y="25"/>
                        <a:pt x="0" y="26"/>
                        <a:pt x="0" y="27"/>
                      </a:cubicBezTo>
                      <a:cubicBezTo>
                        <a:pt x="0" y="27"/>
                        <a:pt x="0" y="27"/>
                        <a:pt x="0" y="27"/>
                      </a:cubicBezTo>
                      <a:cubicBezTo>
                        <a:pt x="0" y="28"/>
                        <a:pt x="0" y="28"/>
                        <a:pt x="1" y="28"/>
                      </a:cubicBezTo>
                      <a:cubicBezTo>
                        <a:pt x="2" y="28"/>
                        <a:pt x="3" y="31"/>
                        <a:pt x="5" y="31"/>
                      </a:cubicBezTo>
                      <a:cubicBezTo>
                        <a:pt x="5" y="31"/>
                        <a:pt x="5" y="31"/>
                        <a:pt x="5" y="31"/>
                      </a:cubicBezTo>
                      <a:cubicBezTo>
                        <a:pt x="5" y="31"/>
                        <a:pt x="5" y="31"/>
                        <a:pt x="5" y="31"/>
                      </a:cubicBezTo>
                      <a:cubicBezTo>
                        <a:pt x="5" y="31"/>
                        <a:pt x="5" y="31"/>
                        <a:pt x="5" y="31"/>
                      </a:cubicBezTo>
                      <a:cubicBezTo>
                        <a:pt x="5" y="31"/>
                        <a:pt x="6" y="31"/>
                        <a:pt x="6" y="31"/>
                      </a:cubicBezTo>
                      <a:cubicBezTo>
                        <a:pt x="6" y="31"/>
                        <a:pt x="6" y="31"/>
                        <a:pt x="6" y="31"/>
                      </a:cubicBezTo>
                      <a:cubicBezTo>
                        <a:pt x="6" y="30"/>
                        <a:pt x="6" y="30"/>
                        <a:pt x="7" y="30"/>
                      </a:cubicBezTo>
                      <a:cubicBezTo>
                        <a:pt x="7" y="30"/>
                        <a:pt x="8" y="30"/>
                        <a:pt x="8" y="30"/>
                      </a:cubicBezTo>
                      <a:cubicBezTo>
                        <a:pt x="9" y="30"/>
                        <a:pt x="9" y="31"/>
                        <a:pt x="9" y="31"/>
                      </a:cubicBezTo>
                      <a:cubicBezTo>
                        <a:pt x="10" y="31"/>
                        <a:pt x="11" y="30"/>
                        <a:pt x="11" y="29"/>
                      </a:cubicBezTo>
                      <a:cubicBezTo>
                        <a:pt x="11" y="28"/>
                        <a:pt x="15" y="30"/>
                        <a:pt x="13" y="27"/>
                      </a:cubicBezTo>
                      <a:cubicBezTo>
                        <a:pt x="12" y="26"/>
                        <a:pt x="15" y="27"/>
                        <a:pt x="14" y="25"/>
                      </a:cubicBezTo>
                      <a:cubicBezTo>
                        <a:pt x="14" y="24"/>
                        <a:pt x="16" y="24"/>
                        <a:pt x="15" y="22"/>
                      </a:cubicBezTo>
                      <a:cubicBezTo>
                        <a:pt x="14" y="21"/>
                        <a:pt x="16" y="20"/>
                        <a:pt x="15" y="18"/>
                      </a:cubicBezTo>
                      <a:cubicBezTo>
                        <a:pt x="14" y="17"/>
                        <a:pt x="15" y="16"/>
                        <a:pt x="13" y="14"/>
                      </a:cubicBezTo>
                      <a:cubicBezTo>
                        <a:pt x="12" y="12"/>
                        <a:pt x="13" y="11"/>
                        <a:pt x="11" y="9"/>
                      </a:cubicBezTo>
                      <a:cubicBezTo>
                        <a:pt x="9" y="8"/>
                        <a:pt x="10" y="6"/>
                        <a:pt x="8" y="4"/>
                      </a:cubicBezTo>
                      <a:cubicBezTo>
                        <a:pt x="6" y="3"/>
                        <a:pt x="6" y="1"/>
                        <a:pt x="4" y="1"/>
                      </a:cubicBezTo>
                      <a:cubicBezTo>
                        <a:pt x="4" y="1"/>
                        <a:pt x="4" y="1"/>
                        <a:pt x="4" y="0"/>
                      </a:cubicBezTo>
                    </a:path>
                  </a:pathLst>
                </a:custGeom>
                <a:solidFill>
                  <a:srgbClr val="EF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6" name="Freeform 12217">
                  <a:extLst>
                    <a:ext uri="{FF2B5EF4-FFF2-40B4-BE49-F238E27FC236}">
                      <a16:creationId xmlns:a16="http://schemas.microsoft.com/office/drawing/2014/main" id="{40063F1E-C0B3-530F-E6B1-3EA605090699}"/>
                    </a:ext>
                  </a:extLst>
                </p:cNvPr>
                <p:cNvSpPr>
                  <a:spLocks/>
                </p:cNvSpPr>
                <p:nvPr/>
              </p:nvSpPr>
              <p:spPr bwMode="auto">
                <a:xfrm>
                  <a:off x="4780" y="2386"/>
                  <a:ext cx="1" cy="3"/>
                </a:xfrm>
                <a:custGeom>
                  <a:avLst/>
                  <a:gdLst>
                    <a:gd name="T0" fmla="*/ 0 w 2"/>
                    <a:gd name="T1" fmla="*/ 0 h 3"/>
                    <a:gd name="T2" fmla="*/ 1 w 2"/>
                    <a:gd name="T3" fmla="*/ 2 h 3"/>
                    <a:gd name="T4" fmla="*/ 1 w 2"/>
                    <a:gd name="T5" fmla="*/ 3 h 3"/>
                    <a:gd name="T6" fmla="*/ 1 w 2"/>
                    <a:gd name="T7" fmla="*/ 1 h 3"/>
                    <a:gd name="T8" fmla="*/ 0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cubicBezTo>
                        <a:pt x="0" y="1"/>
                        <a:pt x="0" y="2"/>
                        <a:pt x="1" y="2"/>
                      </a:cubicBezTo>
                      <a:cubicBezTo>
                        <a:pt x="1" y="2"/>
                        <a:pt x="1" y="2"/>
                        <a:pt x="1" y="3"/>
                      </a:cubicBezTo>
                      <a:cubicBezTo>
                        <a:pt x="2" y="2"/>
                        <a:pt x="2" y="2"/>
                        <a:pt x="2" y="1"/>
                      </a:cubicBezTo>
                      <a:cubicBezTo>
                        <a:pt x="1" y="1"/>
                        <a:pt x="0" y="0"/>
                        <a:pt x="0" y="0"/>
                      </a:cubicBezTo>
                    </a:path>
                  </a:pathLst>
                </a:custGeom>
                <a:solidFill>
                  <a:srgbClr val="F2E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7" name="Freeform 12218">
                  <a:extLst>
                    <a:ext uri="{FF2B5EF4-FFF2-40B4-BE49-F238E27FC236}">
                      <a16:creationId xmlns:a16="http://schemas.microsoft.com/office/drawing/2014/main" id="{6A099C67-1635-663E-EBEF-CE0B1B128218}"/>
                    </a:ext>
                  </a:extLst>
                </p:cNvPr>
                <p:cNvSpPr>
                  <a:spLocks noEditPoints="1"/>
                </p:cNvSpPr>
                <p:nvPr/>
              </p:nvSpPr>
              <p:spPr bwMode="auto">
                <a:xfrm>
                  <a:off x="4768" y="2386"/>
                  <a:ext cx="8" cy="14"/>
                </a:xfrm>
                <a:custGeom>
                  <a:avLst/>
                  <a:gdLst>
                    <a:gd name="T0" fmla="*/ 4 w 9"/>
                    <a:gd name="T1" fmla="*/ 4 h 18"/>
                    <a:gd name="T2" fmla="*/ 4 w 9"/>
                    <a:gd name="T3" fmla="*/ 3 h 18"/>
                    <a:gd name="T4" fmla="*/ 4 w 9"/>
                    <a:gd name="T5" fmla="*/ 3 h 18"/>
                    <a:gd name="T6" fmla="*/ 4 w 9"/>
                    <a:gd name="T7" fmla="*/ 3 h 18"/>
                    <a:gd name="T8" fmla="*/ 4 w 9"/>
                    <a:gd name="T9" fmla="*/ 4 h 18"/>
                    <a:gd name="T10" fmla="*/ 4 w 9"/>
                    <a:gd name="T11" fmla="*/ 2 h 18"/>
                    <a:gd name="T12" fmla="*/ 4 w 9"/>
                    <a:gd name="T13" fmla="*/ 2 h 18"/>
                    <a:gd name="T14" fmla="*/ 5 w 9"/>
                    <a:gd name="T15" fmla="*/ 2 h 18"/>
                    <a:gd name="T16" fmla="*/ 5 w 9"/>
                    <a:gd name="T17" fmla="*/ 2 h 18"/>
                    <a:gd name="T18" fmla="*/ 5 w 9"/>
                    <a:gd name="T19" fmla="*/ 2 h 18"/>
                    <a:gd name="T20" fmla="*/ 5 w 9"/>
                    <a:gd name="T21" fmla="*/ 2 h 18"/>
                    <a:gd name="T22" fmla="*/ 5 w 9"/>
                    <a:gd name="T23" fmla="*/ 2 h 18"/>
                    <a:gd name="T24" fmla="*/ 4 w 9"/>
                    <a:gd name="T25" fmla="*/ 2 h 18"/>
                    <a:gd name="T26" fmla="*/ 4 w 9"/>
                    <a:gd name="T27" fmla="*/ 2 h 18"/>
                    <a:gd name="T28" fmla="*/ 4 w 9"/>
                    <a:gd name="T29" fmla="*/ 2 h 18"/>
                    <a:gd name="T30" fmla="*/ 4 w 9"/>
                    <a:gd name="T31" fmla="*/ 2 h 18"/>
                    <a:gd name="T32" fmla="*/ 4 w 9"/>
                    <a:gd name="T33" fmla="*/ 2 h 18"/>
                    <a:gd name="T34" fmla="*/ 4 w 9"/>
                    <a:gd name="T35" fmla="*/ 2 h 18"/>
                    <a:gd name="T36" fmla="*/ 4 w 9"/>
                    <a:gd name="T37" fmla="*/ 2 h 18"/>
                    <a:gd name="T38" fmla="*/ 4 w 9"/>
                    <a:gd name="T39" fmla="*/ 0 h 18"/>
                    <a:gd name="T40" fmla="*/ 4 w 9"/>
                    <a:gd name="T41" fmla="*/ 0 h 18"/>
                    <a:gd name="T42" fmla="*/ 3 w 9"/>
                    <a:gd name="T43" fmla="*/ 2 h 18"/>
                    <a:gd name="T44" fmla="*/ 1 w 9"/>
                    <a:gd name="T45" fmla="*/ 2 h 18"/>
                    <a:gd name="T46" fmla="*/ 2 w 9"/>
                    <a:gd name="T47" fmla="*/ 4 h 18"/>
                    <a:gd name="T48" fmla="*/ 4 w 9"/>
                    <a:gd name="T49" fmla="*/ 7 h 18"/>
                    <a:gd name="T50" fmla="*/ 4 w 9"/>
                    <a:gd name="T51" fmla="*/ 7 h 18"/>
                    <a:gd name="T52" fmla="*/ 4 w 9"/>
                    <a:gd name="T53" fmla="*/ 5 h 18"/>
                    <a:gd name="T54" fmla="*/ 4 w 9"/>
                    <a:gd name="T55" fmla="*/ 3 h 18"/>
                    <a:gd name="T56" fmla="*/ 4 w 9"/>
                    <a:gd name="T57" fmla="*/ 3 h 18"/>
                    <a:gd name="T58" fmla="*/ 4 w 9"/>
                    <a:gd name="T59" fmla="*/ 3 h 18"/>
                    <a:gd name="T60" fmla="*/ 4 w 9"/>
                    <a:gd name="T61" fmla="*/ 3 h 18"/>
                    <a:gd name="T62" fmla="*/ 4 w 9"/>
                    <a:gd name="T63" fmla="*/ 3 h 18"/>
                    <a:gd name="T64" fmla="*/ 4 w 9"/>
                    <a:gd name="T65" fmla="*/ 3 h 18"/>
                    <a:gd name="T66" fmla="*/ 4 w 9"/>
                    <a:gd name="T67" fmla="*/ 3 h 18"/>
                    <a:gd name="T68" fmla="*/ 4 w 9"/>
                    <a:gd name="T69" fmla="*/ 3 h 18"/>
                    <a:gd name="T70" fmla="*/ 5 w 9"/>
                    <a:gd name="T71" fmla="*/ 2 h 18"/>
                    <a:gd name="T72" fmla="*/ 5 w 9"/>
                    <a:gd name="T73" fmla="*/ 0 h 18"/>
                    <a:gd name="T74" fmla="*/ 4 w 9"/>
                    <a:gd name="T75" fmla="*/ 0 h 18"/>
                    <a:gd name="T76" fmla="*/ 4 w 9"/>
                    <a:gd name="T77" fmla="*/ 0 h 18"/>
                    <a:gd name="T78" fmla="*/ 4 w 9"/>
                    <a:gd name="T79" fmla="*/ 0 h 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 h="18">
                      <a:moveTo>
                        <a:pt x="5" y="12"/>
                      </a:moveTo>
                      <a:cubicBezTo>
                        <a:pt x="4" y="11"/>
                        <a:pt x="3" y="9"/>
                        <a:pt x="4" y="9"/>
                      </a:cubicBezTo>
                      <a:cubicBezTo>
                        <a:pt x="4" y="9"/>
                        <a:pt x="4" y="9"/>
                        <a:pt x="4" y="9"/>
                      </a:cubicBezTo>
                      <a:cubicBezTo>
                        <a:pt x="4" y="9"/>
                        <a:pt x="4" y="9"/>
                        <a:pt x="4" y="9"/>
                      </a:cubicBezTo>
                      <a:cubicBezTo>
                        <a:pt x="3" y="9"/>
                        <a:pt x="5" y="11"/>
                        <a:pt x="5" y="12"/>
                      </a:cubicBezTo>
                      <a:moveTo>
                        <a:pt x="8" y="6"/>
                      </a:moveTo>
                      <a:cubicBezTo>
                        <a:pt x="7" y="5"/>
                        <a:pt x="7" y="3"/>
                        <a:pt x="8" y="3"/>
                      </a:cubicBezTo>
                      <a:cubicBezTo>
                        <a:pt x="8" y="3"/>
                        <a:pt x="8" y="3"/>
                        <a:pt x="9" y="4"/>
                      </a:cubicBezTo>
                      <a:cubicBezTo>
                        <a:pt x="9" y="4"/>
                        <a:pt x="9" y="4"/>
                        <a:pt x="9" y="4"/>
                      </a:cubicBezTo>
                      <a:cubicBezTo>
                        <a:pt x="9" y="4"/>
                        <a:pt x="9" y="4"/>
                        <a:pt x="9" y="4"/>
                      </a:cubicBezTo>
                      <a:cubicBezTo>
                        <a:pt x="9" y="4"/>
                        <a:pt x="9" y="4"/>
                        <a:pt x="9" y="4"/>
                      </a:cubicBezTo>
                      <a:cubicBezTo>
                        <a:pt x="9" y="4"/>
                        <a:pt x="9" y="4"/>
                        <a:pt x="9" y="4"/>
                      </a:cubicBezTo>
                      <a:cubicBezTo>
                        <a:pt x="8" y="4"/>
                        <a:pt x="8" y="6"/>
                        <a:pt x="8" y="6"/>
                      </a:cubicBezTo>
                      <a:moveTo>
                        <a:pt x="6" y="6"/>
                      </a:moveTo>
                      <a:cubicBezTo>
                        <a:pt x="6" y="6"/>
                        <a:pt x="5" y="6"/>
                        <a:pt x="5" y="5"/>
                      </a:cubicBezTo>
                      <a:cubicBezTo>
                        <a:pt x="4" y="4"/>
                        <a:pt x="6" y="3"/>
                        <a:pt x="6" y="3"/>
                      </a:cubicBezTo>
                      <a:cubicBezTo>
                        <a:pt x="7" y="3"/>
                        <a:pt x="7" y="3"/>
                        <a:pt x="7" y="3"/>
                      </a:cubicBezTo>
                      <a:cubicBezTo>
                        <a:pt x="5" y="3"/>
                        <a:pt x="6" y="5"/>
                        <a:pt x="6" y="6"/>
                      </a:cubicBezTo>
                      <a:cubicBezTo>
                        <a:pt x="6" y="6"/>
                        <a:pt x="6" y="6"/>
                        <a:pt x="6" y="6"/>
                      </a:cubicBezTo>
                      <a:moveTo>
                        <a:pt x="6" y="0"/>
                      </a:moveTo>
                      <a:cubicBezTo>
                        <a:pt x="6" y="0"/>
                        <a:pt x="5" y="0"/>
                        <a:pt x="5" y="0"/>
                      </a:cubicBezTo>
                      <a:cubicBezTo>
                        <a:pt x="5" y="3"/>
                        <a:pt x="3" y="1"/>
                        <a:pt x="3" y="3"/>
                      </a:cubicBezTo>
                      <a:cubicBezTo>
                        <a:pt x="4" y="5"/>
                        <a:pt x="0" y="5"/>
                        <a:pt x="1" y="7"/>
                      </a:cubicBezTo>
                      <a:cubicBezTo>
                        <a:pt x="3" y="9"/>
                        <a:pt x="0" y="10"/>
                        <a:pt x="2" y="12"/>
                      </a:cubicBezTo>
                      <a:cubicBezTo>
                        <a:pt x="4" y="15"/>
                        <a:pt x="2" y="17"/>
                        <a:pt x="4" y="18"/>
                      </a:cubicBezTo>
                      <a:cubicBezTo>
                        <a:pt x="4" y="18"/>
                        <a:pt x="4" y="18"/>
                        <a:pt x="4" y="18"/>
                      </a:cubicBezTo>
                      <a:cubicBezTo>
                        <a:pt x="4" y="17"/>
                        <a:pt x="6" y="17"/>
                        <a:pt x="6" y="14"/>
                      </a:cubicBezTo>
                      <a:cubicBezTo>
                        <a:pt x="6" y="12"/>
                        <a:pt x="9" y="12"/>
                        <a:pt x="8" y="9"/>
                      </a:cubicBezTo>
                      <a:cubicBezTo>
                        <a:pt x="8" y="9"/>
                        <a:pt x="8" y="9"/>
                        <a:pt x="8" y="9"/>
                      </a:cubicBezTo>
                      <a:cubicBezTo>
                        <a:pt x="8" y="9"/>
                        <a:pt x="8"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7"/>
                        <a:pt x="9" y="5"/>
                        <a:pt x="9" y="4"/>
                      </a:cubicBezTo>
                      <a:cubicBezTo>
                        <a:pt x="9" y="2"/>
                        <a:pt x="9" y="1"/>
                        <a:pt x="9" y="0"/>
                      </a:cubicBezTo>
                      <a:cubicBezTo>
                        <a:pt x="9" y="0"/>
                        <a:pt x="8" y="0"/>
                        <a:pt x="8" y="0"/>
                      </a:cubicBezTo>
                      <a:cubicBezTo>
                        <a:pt x="8" y="0"/>
                        <a:pt x="7" y="0"/>
                        <a:pt x="7" y="0"/>
                      </a:cubicBezTo>
                      <a:cubicBezTo>
                        <a:pt x="7" y="0"/>
                        <a:pt x="6"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8" name="Freeform 12219">
                  <a:extLst>
                    <a:ext uri="{FF2B5EF4-FFF2-40B4-BE49-F238E27FC236}">
                      <a16:creationId xmlns:a16="http://schemas.microsoft.com/office/drawing/2014/main" id="{611B9B96-81AC-19EF-F5C8-93E4DEC77DF3}"/>
                    </a:ext>
                  </a:extLst>
                </p:cNvPr>
                <p:cNvSpPr>
                  <a:spLocks noEditPoints="1"/>
                </p:cNvSpPr>
                <p:nvPr/>
              </p:nvSpPr>
              <p:spPr bwMode="auto">
                <a:xfrm>
                  <a:off x="4771" y="2385"/>
                  <a:ext cx="11" cy="23"/>
                </a:xfrm>
                <a:custGeom>
                  <a:avLst/>
                  <a:gdLst>
                    <a:gd name="T0" fmla="*/ 7 w 13"/>
                    <a:gd name="T1" fmla="*/ 6 h 28"/>
                    <a:gd name="T2" fmla="*/ 7 w 13"/>
                    <a:gd name="T3" fmla="*/ 7 h 28"/>
                    <a:gd name="T4" fmla="*/ 7 w 13"/>
                    <a:gd name="T5" fmla="*/ 7 h 28"/>
                    <a:gd name="T6" fmla="*/ 7 w 13"/>
                    <a:gd name="T7" fmla="*/ 6 h 28"/>
                    <a:gd name="T8" fmla="*/ 3 w 13"/>
                    <a:gd name="T9" fmla="*/ 11 h 28"/>
                    <a:gd name="T10" fmla="*/ 3 w 13"/>
                    <a:gd name="T11" fmla="*/ 11 h 28"/>
                    <a:gd name="T12" fmla="*/ 3 w 13"/>
                    <a:gd name="T13" fmla="*/ 11 h 28"/>
                    <a:gd name="T14" fmla="*/ 3 w 13"/>
                    <a:gd name="T15" fmla="*/ 11 h 28"/>
                    <a:gd name="T16" fmla="*/ 3 w 13"/>
                    <a:gd name="T17" fmla="*/ 11 h 28"/>
                    <a:gd name="T18" fmla="*/ 3 w 13"/>
                    <a:gd name="T19" fmla="*/ 12 h 28"/>
                    <a:gd name="T20" fmla="*/ 3 w 13"/>
                    <a:gd name="T21" fmla="*/ 11 h 28"/>
                    <a:gd name="T22" fmla="*/ 3 w 13"/>
                    <a:gd name="T23" fmla="*/ 11 h 28"/>
                    <a:gd name="T24" fmla="*/ 3 w 13"/>
                    <a:gd name="T25" fmla="*/ 10 h 28"/>
                    <a:gd name="T26" fmla="*/ 3 w 13"/>
                    <a:gd name="T27" fmla="*/ 8 h 28"/>
                    <a:gd name="T28" fmla="*/ 2 w 13"/>
                    <a:gd name="T29" fmla="*/ 7 h 28"/>
                    <a:gd name="T30" fmla="*/ 3 w 13"/>
                    <a:gd name="T31" fmla="*/ 10 h 28"/>
                    <a:gd name="T32" fmla="*/ 5 w 13"/>
                    <a:gd name="T33" fmla="*/ 4 h 28"/>
                    <a:gd name="T34" fmla="*/ 4 w 13"/>
                    <a:gd name="T35" fmla="*/ 2 h 28"/>
                    <a:gd name="T36" fmla="*/ 4 w 13"/>
                    <a:gd name="T37" fmla="*/ 2 h 28"/>
                    <a:gd name="T38" fmla="*/ 5 w 13"/>
                    <a:gd name="T39" fmla="*/ 4 h 28"/>
                    <a:gd name="T40" fmla="*/ 3 w 13"/>
                    <a:gd name="T41" fmla="*/ 0 h 28"/>
                    <a:gd name="T42" fmla="*/ 3 w 13"/>
                    <a:gd name="T43" fmla="*/ 0 h 28"/>
                    <a:gd name="T44" fmla="*/ 3 w 13"/>
                    <a:gd name="T45" fmla="*/ 1 h 28"/>
                    <a:gd name="T46" fmla="*/ 3 w 13"/>
                    <a:gd name="T47" fmla="*/ 2 h 28"/>
                    <a:gd name="T48" fmla="*/ 3 w 13"/>
                    <a:gd name="T49" fmla="*/ 4 h 28"/>
                    <a:gd name="T50" fmla="*/ 3 w 13"/>
                    <a:gd name="T51" fmla="*/ 5 h 28"/>
                    <a:gd name="T52" fmla="*/ 3 w 13"/>
                    <a:gd name="T53" fmla="*/ 7 h 28"/>
                    <a:gd name="T54" fmla="*/ 3 w 13"/>
                    <a:gd name="T55" fmla="*/ 7 h 28"/>
                    <a:gd name="T56" fmla="*/ 3 w 13"/>
                    <a:gd name="T57" fmla="*/ 6 h 28"/>
                    <a:gd name="T58" fmla="*/ 3 w 13"/>
                    <a:gd name="T59" fmla="*/ 5 h 28"/>
                    <a:gd name="T60" fmla="*/ 3 w 13"/>
                    <a:gd name="T61" fmla="*/ 5 h 28"/>
                    <a:gd name="T62" fmla="*/ 2 w 13"/>
                    <a:gd name="T63" fmla="*/ 7 h 28"/>
                    <a:gd name="T64" fmla="*/ 0 w 13"/>
                    <a:gd name="T65" fmla="*/ 9 h 28"/>
                    <a:gd name="T66" fmla="*/ 3 w 13"/>
                    <a:gd name="T67" fmla="*/ 12 h 28"/>
                    <a:gd name="T68" fmla="*/ 3 w 13"/>
                    <a:gd name="T69" fmla="*/ 13 h 28"/>
                    <a:gd name="T70" fmla="*/ 4 w 13"/>
                    <a:gd name="T71" fmla="*/ 12 h 28"/>
                    <a:gd name="T72" fmla="*/ 4 w 13"/>
                    <a:gd name="T73" fmla="*/ 12 h 28"/>
                    <a:gd name="T74" fmla="*/ 4 w 13"/>
                    <a:gd name="T75" fmla="*/ 11 h 28"/>
                    <a:gd name="T76" fmla="*/ 4 w 13"/>
                    <a:gd name="T77" fmla="*/ 11 h 28"/>
                    <a:gd name="T78" fmla="*/ 5 w 13"/>
                    <a:gd name="T79" fmla="*/ 11 h 28"/>
                    <a:gd name="T80" fmla="*/ 5 w 13"/>
                    <a:gd name="T81" fmla="*/ 11 h 28"/>
                    <a:gd name="T82" fmla="*/ 4 w 13"/>
                    <a:gd name="T83" fmla="*/ 11 h 28"/>
                    <a:gd name="T84" fmla="*/ 5 w 13"/>
                    <a:gd name="T85" fmla="*/ 12 h 28"/>
                    <a:gd name="T86" fmla="*/ 5 w 13"/>
                    <a:gd name="T87" fmla="*/ 10 h 28"/>
                    <a:gd name="T88" fmla="*/ 6 w 13"/>
                    <a:gd name="T89" fmla="*/ 10 h 28"/>
                    <a:gd name="T90" fmla="*/ 6 w 13"/>
                    <a:gd name="T91" fmla="*/ 9 h 28"/>
                    <a:gd name="T92" fmla="*/ 6 w 13"/>
                    <a:gd name="T93" fmla="*/ 9 h 28"/>
                    <a:gd name="T94" fmla="*/ 6 w 13"/>
                    <a:gd name="T95" fmla="*/ 8 h 28"/>
                    <a:gd name="T96" fmla="*/ 6 w 13"/>
                    <a:gd name="T97" fmla="*/ 7 h 28"/>
                    <a:gd name="T98" fmla="*/ 6 w 13"/>
                    <a:gd name="T99" fmla="*/ 7 h 28"/>
                    <a:gd name="T100" fmla="*/ 7 w 13"/>
                    <a:gd name="T101" fmla="*/ 6 h 28"/>
                    <a:gd name="T102" fmla="*/ 7 w 13"/>
                    <a:gd name="T103" fmla="*/ 6 h 28"/>
                    <a:gd name="T104" fmla="*/ 7 w 13"/>
                    <a:gd name="T105" fmla="*/ 6 h 28"/>
                    <a:gd name="T106" fmla="*/ 7 w 13"/>
                    <a:gd name="T107" fmla="*/ 5 h 28"/>
                    <a:gd name="T108" fmla="*/ 6 w 13"/>
                    <a:gd name="T109" fmla="*/ 4 h 28"/>
                    <a:gd name="T110" fmla="*/ 6 w 13"/>
                    <a:gd name="T111" fmla="*/ 2 h 28"/>
                    <a:gd name="T112" fmla="*/ 6 w 13"/>
                    <a:gd name="T113" fmla="*/ 2 h 28"/>
                    <a:gd name="T114" fmla="*/ 6 w 13"/>
                    <a:gd name="T115" fmla="*/ 2 h 28"/>
                    <a:gd name="T116" fmla="*/ 5 w 13"/>
                    <a:gd name="T117" fmla="*/ 2 h 28"/>
                    <a:gd name="T118" fmla="*/ 4 w 13"/>
                    <a:gd name="T119" fmla="*/ 0 h 28"/>
                    <a:gd name="T120" fmla="*/ 4 w 13"/>
                    <a:gd name="T121" fmla="*/ 0 h 28"/>
                    <a:gd name="T122" fmla="*/ 3 w 13"/>
                    <a:gd name="T123" fmla="*/ 0 h 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 h="28">
                      <a:moveTo>
                        <a:pt x="13" y="13"/>
                      </a:moveTo>
                      <a:cubicBezTo>
                        <a:pt x="13" y="13"/>
                        <a:pt x="13" y="14"/>
                        <a:pt x="13" y="14"/>
                      </a:cubicBezTo>
                      <a:cubicBezTo>
                        <a:pt x="13" y="14"/>
                        <a:pt x="13" y="14"/>
                        <a:pt x="13" y="14"/>
                      </a:cubicBezTo>
                      <a:cubicBezTo>
                        <a:pt x="13" y="14"/>
                        <a:pt x="13" y="13"/>
                        <a:pt x="13" y="13"/>
                      </a:cubicBezTo>
                      <a:moveTo>
                        <a:pt x="4" y="24"/>
                      </a:moveTo>
                      <a:cubicBezTo>
                        <a:pt x="4" y="24"/>
                        <a:pt x="4" y="23"/>
                        <a:pt x="4" y="23"/>
                      </a:cubicBezTo>
                      <a:cubicBezTo>
                        <a:pt x="4" y="23"/>
                        <a:pt x="4" y="23"/>
                        <a:pt x="4" y="23"/>
                      </a:cubicBezTo>
                      <a:cubicBezTo>
                        <a:pt x="4" y="23"/>
                        <a:pt x="4" y="24"/>
                        <a:pt x="4" y="24"/>
                      </a:cubicBezTo>
                      <a:cubicBezTo>
                        <a:pt x="4" y="24"/>
                        <a:pt x="4" y="24"/>
                        <a:pt x="4" y="24"/>
                      </a:cubicBezTo>
                      <a:cubicBezTo>
                        <a:pt x="5" y="25"/>
                        <a:pt x="7" y="26"/>
                        <a:pt x="7" y="27"/>
                      </a:cubicBezTo>
                      <a:cubicBezTo>
                        <a:pt x="6" y="27"/>
                        <a:pt x="5" y="25"/>
                        <a:pt x="4" y="24"/>
                      </a:cubicBezTo>
                      <a:cubicBezTo>
                        <a:pt x="4" y="24"/>
                        <a:pt x="4" y="24"/>
                        <a:pt x="4" y="24"/>
                      </a:cubicBezTo>
                      <a:moveTo>
                        <a:pt x="4" y="21"/>
                      </a:moveTo>
                      <a:cubicBezTo>
                        <a:pt x="4" y="20"/>
                        <a:pt x="3" y="18"/>
                        <a:pt x="3" y="17"/>
                      </a:cubicBezTo>
                      <a:cubicBezTo>
                        <a:pt x="2" y="16"/>
                        <a:pt x="2" y="16"/>
                        <a:pt x="2" y="16"/>
                      </a:cubicBezTo>
                      <a:cubicBezTo>
                        <a:pt x="4" y="17"/>
                        <a:pt x="5" y="20"/>
                        <a:pt x="4" y="21"/>
                      </a:cubicBezTo>
                      <a:moveTo>
                        <a:pt x="9" y="8"/>
                      </a:moveTo>
                      <a:cubicBezTo>
                        <a:pt x="9" y="8"/>
                        <a:pt x="8" y="6"/>
                        <a:pt x="8" y="5"/>
                      </a:cubicBezTo>
                      <a:cubicBezTo>
                        <a:pt x="8" y="5"/>
                        <a:pt x="8" y="5"/>
                        <a:pt x="8" y="5"/>
                      </a:cubicBezTo>
                      <a:cubicBezTo>
                        <a:pt x="10" y="5"/>
                        <a:pt x="10" y="8"/>
                        <a:pt x="9" y="8"/>
                      </a:cubicBezTo>
                      <a:moveTo>
                        <a:pt x="6" y="0"/>
                      </a:moveTo>
                      <a:cubicBezTo>
                        <a:pt x="6" y="0"/>
                        <a:pt x="6" y="0"/>
                        <a:pt x="6" y="0"/>
                      </a:cubicBezTo>
                      <a:cubicBezTo>
                        <a:pt x="5" y="0"/>
                        <a:pt x="5" y="0"/>
                        <a:pt x="5" y="1"/>
                      </a:cubicBezTo>
                      <a:cubicBezTo>
                        <a:pt x="5" y="2"/>
                        <a:pt x="5" y="3"/>
                        <a:pt x="5" y="5"/>
                      </a:cubicBezTo>
                      <a:cubicBezTo>
                        <a:pt x="5" y="6"/>
                        <a:pt x="4" y="8"/>
                        <a:pt x="4" y="9"/>
                      </a:cubicBezTo>
                      <a:cubicBezTo>
                        <a:pt x="5" y="10"/>
                        <a:pt x="5" y="10"/>
                        <a:pt x="6" y="11"/>
                      </a:cubicBezTo>
                      <a:cubicBezTo>
                        <a:pt x="6" y="11"/>
                        <a:pt x="7" y="14"/>
                        <a:pt x="7" y="14"/>
                      </a:cubicBezTo>
                      <a:cubicBezTo>
                        <a:pt x="7" y="14"/>
                        <a:pt x="6" y="14"/>
                        <a:pt x="6" y="14"/>
                      </a:cubicBezTo>
                      <a:cubicBezTo>
                        <a:pt x="6" y="14"/>
                        <a:pt x="6" y="13"/>
                        <a:pt x="6" y="13"/>
                      </a:cubicBezTo>
                      <a:cubicBezTo>
                        <a:pt x="5" y="12"/>
                        <a:pt x="5" y="11"/>
                        <a:pt x="4" y="10"/>
                      </a:cubicBezTo>
                      <a:cubicBezTo>
                        <a:pt x="4" y="10"/>
                        <a:pt x="4" y="10"/>
                        <a:pt x="4" y="10"/>
                      </a:cubicBezTo>
                      <a:cubicBezTo>
                        <a:pt x="5" y="13"/>
                        <a:pt x="2" y="13"/>
                        <a:pt x="2" y="15"/>
                      </a:cubicBezTo>
                      <a:cubicBezTo>
                        <a:pt x="2" y="18"/>
                        <a:pt x="0" y="18"/>
                        <a:pt x="0" y="19"/>
                      </a:cubicBezTo>
                      <a:cubicBezTo>
                        <a:pt x="2" y="21"/>
                        <a:pt x="2" y="25"/>
                        <a:pt x="4" y="26"/>
                      </a:cubicBezTo>
                      <a:cubicBezTo>
                        <a:pt x="5" y="27"/>
                        <a:pt x="5" y="27"/>
                        <a:pt x="6" y="28"/>
                      </a:cubicBezTo>
                      <a:cubicBezTo>
                        <a:pt x="7" y="28"/>
                        <a:pt x="8" y="27"/>
                        <a:pt x="8" y="26"/>
                      </a:cubicBezTo>
                      <a:cubicBezTo>
                        <a:pt x="8" y="25"/>
                        <a:pt x="8" y="25"/>
                        <a:pt x="8" y="25"/>
                      </a:cubicBezTo>
                      <a:cubicBezTo>
                        <a:pt x="8" y="25"/>
                        <a:pt x="8" y="24"/>
                        <a:pt x="8" y="24"/>
                      </a:cubicBezTo>
                      <a:cubicBezTo>
                        <a:pt x="8" y="24"/>
                        <a:pt x="8" y="24"/>
                        <a:pt x="8" y="24"/>
                      </a:cubicBezTo>
                      <a:cubicBezTo>
                        <a:pt x="8" y="24"/>
                        <a:pt x="9" y="24"/>
                        <a:pt x="9" y="24"/>
                      </a:cubicBezTo>
                      <a:cubicBezTo>
                        <a:pt x="9" y="24"/>
                        <a:pt x="9" y="24"/>
                        <a:pt x="9" y="24"/>
                      </a:cubicBezTo>
                      <a:cubicBezTo>
                        <a:pt x="8" y="24"/>
                        <a:pt x="8" y="24"/>
                        <a:pt x="8" y="24"/>
                      </a:cubicBezTo>
                      <a:cubicBezTo>
                        <a:pt x="8" y="24"/>
                        <a:pt x="8" y="24"/>
                        <a:pt x="9" y="25"/>
                      </a:cubicBezTo>
                      <a:cubicBezTo>
                        <a:pt x="9" y="24"/>
                        <a:pt x="10" y="24"/>
                        <a:pt x="10" y="22"/>
                      </a:cubicBezTo>
                      <a:cubicBezTo>
                        <a:pt x="10" y="21"/>
                        <a:pt x="11" y="21"/>
                        <a:pt x="11" y="21"/>
                      </a:cubicBezTo>
                      <a:cubicBezTo>
                        <a:pt x="11" y="20"/>
                        <a:pt x="11" y="20"/>
                        <a:pt x="11" y="20"/>
                      </a:cubicBezTo>
                      <a:cubicBezTo>
                        <a:pt x="11" y="20"/>
                        <a:pt x="11" y="20"/>
                        <a:pt x="11" y="20"/>
                      </a:cubicBezTo>
                      <a:cubicBezTo>
                        <a:pt x="12" y="19"/>
                        <a:pt x="13" y="18"/>
                        <a:pt x="12" y="17"/>
                      </a:cubicBezTo>
                      <a:cubicBezTo>
                        <a:pt x="12" y="16"/>
                        <a:pt x="12" y="16"/>
                        <a:pt x="12" y="15"/>
                      </a:cubicBezTo>
                      <a:cubicBezTo>
                        <a:pt x="12" y="15"/>
                        <a:pt x="12" y="14"/>
                        <a:pt x="12" y="14"/>
                      </a:cubicBezTo>
                      <a:cubicBezTo>
                        <a:pt x="12" y="13"/>
                        <a:pt x="13" y="13"/>
                        <a:pt x="13" y="13"/>
                      </a:cubicBezTo>
                      <a:cubicBezTo>
                        <a:pt x="13" y="13"/>
                        <a:pt x="13" y="13"/>
                        <a:pt x="13" y="13"/>
                      </a:cubicBezTo>
                      <a:cubicBezTo>
                        <a:pt x="13" y="13"/>
                        <a:pt x="13" y="12"/>
                        <a:pt x="13" y="12"/>
                      </a:cubicBezTo>
                      <a:cubicBezTo>
                        <a:pt x="13" y="12"/>
                        <a:pt x="13" y="11"/>
                        <a:pt x="13" y="11"/>
                      </a:cubicBezTo>
                      <a:cubicBezTo>
                        <a:pt x="12" y="10"/>
                        <a:pt x="12" y="9"/>
                        <a:pt x="12" y="8"/>
                      </a:cubicBezTo>
                      <a:cubicBezTo>
                        <a:pt x="12" y="7"/>
                        <a:pt x="12" y="7"/>
                        <a:pt x="12" y="6"/>
                      </a:cubicBezTo>
                      <a:cubicBezTo>
                        <a:pt x="12" y="5"/>
                        <a:pt x="12" y="5"/>
                        <a:pt x="11" y="5"/>
                      </a:cubicBezTo>
                      <a:cubicBezTo>
                        <a:pt x="11" y="4"/>
                        <a:pt x="11" y="4"/>
                        <a:pt x="11" y="4"/>
                      </a:cubicBezTo>
                      <a:cubicBezTo>
                        <a:pt x="10" y="4"/>
                        <a:pt x="10" y="3"/>
                        <a:pt x="10" y="2"/>
                      </a:cubicBezTo>
                      <a:cubicBezTo>
                        <a:pt x="9" y="1"/>
                        <a:pt x="9" y="1"/>
                        <a:pt x="8" y="0"/>
                      </a:cubicBezTo>
                      <a:cubicBezTo>
                        <a:pt x="8" y="0"/>
                        <a:pt x="8" y="0"/>
                        <a:pt x="8" y="0"/>
                      </a:cubicBezTo>
                      <a:cubicBezTo>
                        <a:pt x="7" y="0"/>
                        <a:pt x="6" y="0"/>
                        <a:pt x="6" y="0"/>
                      </a:cubicBezTo>
                    </a:path>
                  </a:pathLst>
                </a:custGeom>
                <a:solidFill>
                  <a:srgbClr val="F9F8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39" name="Freeform 12220">
                  <a:extLst>
                    <a:ext uri="{FF2B5EF4-FFF2-40B4-BE49-F238E27FC236}">
                      <a16:creationId xmlns:a16="http://schemas.microsoft.com/office/drawing/2014/main" id="{1EFE30E9-9BC1-6A04-8AB7-33D6750D14DA}"/>
                    </a:ext>
                  </a:extLst>
                </p:cNvPr>
                <p:cNvSpPr>
                  <a:spLocks noEditPoints="1"/>
                </p:cNvSpPr>
                <p:nvPr/>
              </p:nvSpPr>
              <p:spPr bwMode="auto">
                <a:xfrm>
                  <a:off x="4776" y="2396"/>
                  <a:ext cx="6" cy="14"/>
                </a:xfrm>
                <a:custGeom>
                  <a:avLst/>
                  <a:gdLst>
                    <a:gd name="T0" fmla="*/ 2 w 7"/>
                    <a:gd name="T1" fmla="*/ 7 h 16"/>
                    <a:gd name="T2" fmla="*/ 2 w 7"/>
                    <a:gd name="T3" fmla="*/ 8 h 16"/>
                    <a:gd name="T4" fmla="*/ 0 w 7"/>
                    <a:gd name="T5" fmla="*/ 9 h 16"/>
                    <a:gd name="T6" fmla="*/ 2 w 7"/>
                    <a:gd name="T7" fmla="*/ 10 h 16"/>
                    <a:gd name="T8" fmla="*/ 2 w 7"/>
                    <a:gd name="T9" fmla="*/ 10 h 16"/>
                    <a:gd name="T10" fmla="*/ 3 w 7"/>
                    <a:gd name="T11" fmla="*/ 8 h 16"/>
                    <a:gd name="T12" fmla="*/ 3 w 7"/>
                    <a:gd name="T13" fmla="*/ 8 h 16"/>
                    <a:gd name="T14" fmla="*/ 2 w 7"/>
                    <a:gd name="T15" fmla="*/ 7 h 16"/>
                    <a:gd name="T16" fmla="*/ 3 w 7"/>
                    <a:gd name="T17" fmla="*/ 4 h 16"/>
                    <a:gd name="T18" fmla="*/ 3 w 7"/>
                    <a:gd name="T19" fmla="*/ 4 h 16"/>
                    <a:gd name="T20" fmla="*/ 3 w 7"/>
                    <a:gd name="T21" fmla="*/ 7 h 16"/>
                    <a:gd name="T22" fmla="*/ 3 w 7"/>
                    <a:gd name="T23" fmla="*/ 8 h 16"/>
                    <a:gd name="T24" fmla="*/ 3 w 7"/>
                    <a:gd name="T25" fmla="*/ 8 h 16"/>
                    <a:gd name="T26" fmla="*/ 3 w 7"/>
                    <a:gd name="T27" fmla="*/ 8 h 16"/>
                    <a:gd name="T28" fmla="*/ 3 w 7"/>
                    <a:gd name="T29" fmla="*/ 8 h 16"/>
                    <a:gd name="T30" fmla="*/ 3 w 7"/>
                    <a:gd name="T31" fmla="*/ 4 h 16"/>
                    <a:gd name="T32" fmla="*/ 3 w 7"/>
                    <a:gd name="T33" fmla="*/ 4 h 16"/>
                    <a:gd name="T34" fmla="*/ 3 w 7"/>
                    <a:gd name="T35" fmla="*/ 1 h 16"/>
                    <a:gd name="T36" fmla="*/ 3 w 7"/>
                    <a:gd name="T37" fmla="*/ 3 h 16"/>
                    <a:gd name="T38" fmla="*/ 3 w 7"/>
                    <a:gd name="T39" fmla="*/ 4 h 16"/>
                    <a:gd name="T40" fmla="*/ 3 w 7"/>
                    <a:gd name="T41" fmla="*/ 4 h 16"/>
                    <a:gd name="T42" fmla="*/ 3 w 7"/>
                    <a:gd name="T43" fmla="*/ 4 h 16"/>
                    <a:gd name="T44" fmla="*/ 3 w 7"/>
                    <a:gd name="T45" fmla="*/ 4 h 16"/>
                    <a:gd name="T46" fmla="*/ 3 w 7"/>
                    <a:gd name="T47" fmla="*/ 4 h 16"/>
                    <a:gd name="T48" fmla="*/ 3 w 7"/>
                    <a:gd name="T49" fmla="*/ 4 h 16"/>
                    <a:gd name="T50" fmla="*/ 3 w 7"/>
                    <a:gd name="T51" fmla="*/ 4 h 16"/>
                    <a:gd name="T52" fmla="*/ 3 w 7"/>
                    <a:gd name="T53" fmla="*/ 4 h 16"/>
                    <a:gd name="T54" fmla="*/ 3 w 7"/>
                    <a:gd name="T55" fmla="*/ 4 h 16"/>
                    <a:gd name="T56" fmla="*/ 3 w 7"/>
                    <a:gd name="T57" fmla="*/ 2 h 16"/>
                    <a:gd name="T58" fmla="*/ 3 w 7"/>
                    <a:gd name="T59" fmla="*/ 2 h 16"/>
                    <a:gd name="T60" fmla="*/ 3 w 7"/>
                    <a:gd name="T61" fmla="*/ 1 h 16"/>
                    <a:gd name="T62" fmla="*/ 3 w 7"/>
                    <a:gd name="T63" fmla="*/ 0 h 16"/>
                    <a:gd name="T64" fmla="*/ 3 w 7"/>
                    <a:gd name="T65" fmla="*/ 0 h 16"/>
                    <a:gd name="T66" fmla="*/ 3 w 7"/>
                    <a:gd name="T67" fmla="*/ 0 h 16"/>
                    <a:gd name="T68" fmla="*/ 3 w 7"/>
                    <a:gd name="T69" fmla="*/ 0 h 16"/>
                    <a:gd name="T70" fmla="*/ 3 w 7"/>
                    <a:gd name="T71" fmla="*/ 0 h 16"/>
                    <a:gd name="T72" fmla="*/ 3 w 7"/>
                    <a:gd name="T73" fmla="*/ 0 h 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 h="16">
                      <a:moveTo>
                        <a:pt x="2" y="11"/>
                      </a:moveTo>
                      <a:cubicBezTo>
                        <a:pt x="2" y="11"/>
                        <a:pt x="2" y="11"/>
                        <a:pt x="2" y="12"/>
                      </a:cubicBezTo>
                      <a:cubicBezTo>
                        <a:pt x="2" y="13"/>
                        <a:pt x="1" y="14"/>
                        <a:pt x="0" y="14"/>
                      </a:cubicBezTo>
                      <a:cubicBezTo>
                        <a:pt x="0" y="15"/>
                        <a:pt x="1" y="16"/>
                        <a:pt x="2" y="16"/>
                      </a:cubicBezTo>
                      <a:cubicBezTo>
                        <a:pt x="2" y="16"/>
                        <a:pt x="2" y="16"/>
                        <a:pt x="2" y="16"/>
                      </a:cubicBezTo>
                      <a:cubicBezTo>
                        <a:pt x="2" y="15"/>
                        <a:pt x="3" y="14"/>
                        <a:pt x="4" y="13"/>
                      </a:cubicBezTo>
                      <a:cubicBezTo>
                        <a:pt x="4" y="13"/>
                        <a:pt x="4" y="13"/>
                        <a:pt x="4" y="13"/>
                      </a:cubicBezTo>
                      <a:cubicBezTo>
                        <a:pt x="2" y="12"/>
                        <a:pt x="3" y="12"/>
                        <a:pt x="2" y="11"/>
                      </a:cubicBezTo>
                      <a:moveTo>
                        <a:pt x="5" y="7"/>
                      </a:moveTo>
                      <a:cubicBezTo>
                        <a:pt x="5" y="7"/>
                        <a:pt x="4" y="7"/>
                        <a:pt x="4" y="8"/>
                      </a:cubicBezTo>
                      <a:cubicBezTo>
                        <a:pt x="4" y="10"/>
                        <a:pt x="3" y="10"/>
                        <a:pt x="3" y="11"/>
                      </a:cubicBezTo>
                      <a:cubicBezTo>
                        <a:pt x="3" y="11"/>
                        <a:pt x="3" y="12"/>
                        <a:pt x="4" y="13"/>
                      </a:cubicBezTo>
                      <a:cubicBezTo>
                        <a:pt x="4" y="13"/>
                        <a:pt x="4" y="12"/>
                        <a:pt x="4" y="12"/>
                      </a:cubicBezTo>
                      <a:cubicBezTo>
                        <a:pt x="4" y="12"/>
                        <a:pt x="4" y="12"/>
                        <a:pt x="4" y="12"/>
                      </a:cubicBezTo>
                      <a:cubicBezTo>
                        <a:pt x="4" y="12"/>
                        <a:pt x="4" y="12"/>
                        <a:pt x="4" y="12"/>
                      </a:cubicBezTo>
                      <a:cubicBezTo>
                        <a:pt x="4" y="11"/>
                        <a:pt x="6" y="10"/>
                        <a:pt x="6" y="8"/>
                      </a:cubicBezTo>
                      <a:cubicBezTo>
                        <a:pt x="6" y="8"/>
                        <a:pt x="5" y="7"/>
                        <a:pt x="5" y="7"/>
                      </a:cubicBezTo>
                      <a:moveTo>
                        <a:pt x="6" y="1"/>
                      </a:moveTo>
                      <a:cubicBezTo>
                        <a:pt x="6" y="2"/>
                        <a:pt x="6" y="2"/>
                        <a:pt x="6" y="3"/>
                      </a:cubicBezTo>
                      <a:cubicBezTo>
                        <a:pt x="7" y="4"/>
                        <a:pt x="6" y="5"/>
                        <a:pt x="5" y="6"/>
                      </a:cubicBezTo>
                      <a:cubicBezTo>
                        <a:pt x="6" y="6"/>
                        <a:pt x="6" y="6"/>
                        <a:pt x="6" y="6"/>
                      </a:cubicBezTo>
                      <a:cubicBezTo>
                        <a:pt x="6" y="6"/>
                        <a:pt x="6" y="6"/>
                        <a:pt x="6" y="6"/>
                      </a:cubicBezTo>
                      <a:cubicBezTo>
                        <a:pt x="6" y="6"/>
                        <a:pt x="6" y="6"/>
                        <a:pt x="6" y="6"/>
                      </a:cubicBezTo>
                      <a:cubicBezTo>
                        <a:pt x="6" y="6"/>
                        <a:pt x="6" y="6"/>
                        <a:pt x="6" y="6"/>
                      </a:cubicBezTo>
                      <a:cubicBezTo>
                        <a:pt x="6" y="7"/>
                        <a:pt x="6" y="7"/>
                        <a:pt x="6" y="8"/>
                      </a:cubicBezTo>
                      <a:cubicBezTo>
                        <a:pt x="6" y="8"/>
                        <a:pt x="6" y="8"/>
                        <a:pt x="6" y="8"/>
                      </a:cubicBezTo>
                      <a:cubicBezTo>
                        <a:pt x="6" y="8"/>
                        <a:pt x="6" y="7"/>
                        <a:pt x="6" y="7"/>
                      </a:cubicBezTo>
                      <a:cubicBezTo>
                        <a:pt x="6" y="7"/>
                        <a:pt x="6" y="7"/>
                        <a:pt x="6" y="6"/>
                      </a:cubicBezTo>
                      <a:cubicBezTo>
                        <a:pt x="6" y="5"/>
                        <a:pt x="7" y="4"/>
                        <a:pt x="7" y="2"/>
                      </a:cubicBezTo>
                      <a:cubicBezTo>
                        <a:pt x="7" y="2"/>
                        <a:pt x="7" y="2"/>
                        <a:pt x="7" y="2"/>
                      </a:cubicBezTo>
                      <a:cubicBezTo>
                        <a:pt x="7" y="2"/>
                        <a:pt x="7" y="1"/>
                        <a:pt x="6" y="1"/>
                      </a:cubicBezTo>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path>
                  </a:pathLst>
                </a:custGeom>
                <a:solidFill>
                  <a:srgbClr val="F4F4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0" name="Freeform 12221">
                  <a:extLst>
                    <a:ext uri="{FF2B5EF4-FFF2-40B4-BE49-F238E27FC236}">
                      <a16:creationId xmlns:a16="http://schemas.microsoft.com/office/drawing/2014/main" id="{65BE9303-15A1-445C-9C69-A10825323885}"/>
                    </a:ext>
                  </a:extLst>
                </p:cNvPr>
                <p:cNvSpPr>
                  <a:spLocks/>
                </p:cNvSpPr>
                <p:nvPr/>
              </p:nvSpPr>
              <p:spPr bwMode="auto">
                <a:xfrm>
                  <a:off x="4771" y="2388"/>
                  <a:ext cx="3" cy="3"/>
                </a:xfrm>
                <a:custGeom>
                  <a:avLst/>
                  <a:gdLst>
                    <a:gd name="T0" fmla="*/ 2 w 3"/>
                    <a:gd name="T1" fmla="*/ 0 h 3"/>
                    <a:gd name="T2" fmla="*/ 1 w 3"/>
                    <a:gd name="T3" fmla="*/ 2 h 3"/>
                    <a:gd name="T4" fmla="*/ 2 w 3"/>
                    <a:gd name="T5" fmla="*/ 3 h 3"/>
                    <a:gd name="T6" fmla="*/ 2 w 3"/>
                    <a:gd name="T7" fmla="*/ 3 h 3"/>
                    <a:gd name="T8" fmla="*/ 3 w 3"/>
                    <a:gd name="T9" fmla="*/ 0 h 3"/>
                    <a:gd name="T10" fmla="*/ 2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2" y="0"/>
                        <a:pt x="0" y="1"/>
                        <a:pt x="1" y="2"/>
                      </a:cubicBezTo>
                      <a:cubicBezTo>
                        <a:pt x="1" y="3"/>
                        <a:pt x="2" y="3"/>
                        <a:pt x="2" y="3"/>
                      </a:cubicBezTo>
                      <a:cubicBezTo>
                        <a:pt x="2" y="3"/>
                        <a:pt x="2" y="3"/>
                        <a:pt x="2" y="3"/>
                      </a:cubicBezTo>
                      <a:cubicBezTo>
                        <a:pt x="2" y="2"/>
                        <a:pt x="1" y="0"/>
                        <a:pt x="3" y="0"/>
                      </a:cubicBezTo>
                      <a:cubicBezTo>
                        <a:pt x="2" y="0"/>
                        <a:pt x="2" y="0"/>
                        <a:pt x="2" y="0"/>
                      </a:cubicBezTo>
                    </a:path>
                  </a:pathLst>
                </a:custGeom>
                <a:solidFill>
                  <a:srgbClr val="F9F8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1" name="Freeform 12222">
                  <a:extLst>
                    <a:ext uri="{FF2B5EF4-FFF2-40B4-BE49-F238E27FC236}">
                      <a16:creationId xmlns:a16="http://schemas.microsoft.com/office/drawing/2014/main" id="{55D675C1-F8A5-D330-8F39-FA195F6034F6}"/>
                    </a:ext>
                  </a:extLst>
                </p:cNvPr>
                <p:cNvSpPr>
                  <a:spLocks noEditPoints="1"/>
                </p:cNvSpPr>
                <p:nvPr/>
              </p:nvSpPr>
              <p:spPr bwMode="auto">
                <a:xfrm>
                  <a:off x="4779" y="2385"/>
                  <a:ext cx="2" cy="1"/>
                </a:xfrm>
                <a:custGeom>
                  <a:avLst/>
                  <a:gdLst>
                    <a:gd name="T0" fmla="*/ 1 w 3"/>
                    <a:gd name="T1" fmla="*/ 1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0 w 3"/>
                    <a:gd name="T19" fmla="*/ 0 h 1"/>
                    <a:gd name="T20" fmla="*/ 0 w 3"/>
                    <a:gd name="T21" fmla="*/ 0 h 1"/>
                    <a:gd name="T22" fmla="*/ 0 w 3"/>
                    <a:gd name="T23" fmla="*/ 0 h 1"/>
                    <a:gd name="T24" fmla="*/ 1 w 3"/>
                    <a:gd name="T25" fmla="*/ 0 h 1"/>
                    <a:gd name="T26" fmla="*/ 1 w 3"/>
                    <a:gd name="T27" fmla="*/ 0 h 1"/>
                    <a:gd name="T28" fmla="*/ 1 w 3"/>
                    <a:gd name="T29" fmla="*/ 0 h 1"/>
                    <a:gd name="T30" fmla="*/ 1 w 3"/>
                    <a:gd name="T31" fmla="*/ 0 h 1"/>
                    <a:gd name="T32" fmla="*/ 1 w 3"/>
                    <a:gd name="T33" fmla="*/ 0 h 1"/>
                    <a:gd name="T34" fmla="*/ 1 w 3"/>
                    <a:gd name="T35" fmla="*/ 0 h 1"/>
                    <a:gd name="T36" fmla="*/ 1 w 3"/>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 h="1">
                      <a:moveTo>
                        <a:pt x="3" y="1"/>
                      </a:moveTo>
                      <a:cubicBezTo>
                        <a:pt x="3" y="1"/>
                        <a:pt x="3" y="1"/>
                        <a:pt x="3" y="1"/>
                      </a:cubicBezTo>
                      <a:cubicBezTo>
                        <a:pt x="3" y="1"/>
                        <a:pt x="3" y="1"/>
                        <a:pt x="3" y="1"/>
                      </a:cubicBezTo>
                      <a:moveTo>
                        <a:pt x="3" y="1"/>
                      </a:moveTo>
                      <a:cubicBezTo>
                        <a:pt x="3" y="1"/>
                        <a:pt x="3" y="1"/>
                        <a:pt x="3" y="1"/>
                      </a:cubicBezTo>
                      <a:cubicBezTo>
                        <a:pt x="3" y="1"/>
                        <a:pt x="3" y="1"/>
                        <a:pt x="3" y="1"/>
                      </a:cubicBezTo>
                      <a:moveTo>
                        <a:pt x="3" y="1"/>
                      </a:moveTo>
                      <a:cubicBezTo>
                        <a:pt x="3" y="1"/>
                        <a:pt x="3" y="1"/>
                        <a:pt x="3" y="1"/>
                      </a:cubicBezTo>
                      <a:cubicBezTo>
                        <a:pt x="3" y="1"/>
                        <a:pt x="3" y="1"/>
                        <a:pt x="3" y="1"/>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F2E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2" name="Freeform 12223">
                  <a:extLst>
                    <a:ext uri="{FF2B5EF4-FFF2-40B4-BE49-F238E27FC236}">
                      <a16:creationId xmlns:a16="http://schemas.microsoft.com/office/drawing/2014/main" id="{33391690-4B23-3BB1-E4ED-49BC19F161D1}"/>
                    </a:ext>
                  </a:extLst>
                </p:cNvPr>
                <p:cNvSpPr>
                  <a:spLocks noEditPoints="1"/>
                </p:cNvSpPr>
                <p:nvPr/>
              </p:nvSpPr>
              <p:spPr bwMode="auto">
                <a:xfrm>
                  <a:off x="4784" y="2386"/>
                  <a:ext cx="6" cy="5"/>
                </a:xfrm>
                <a:custGeom>
                  <a:avLst/>
                  <a:gdLst>
                    <a:gd name="T0" fmla="*/ 2 w 8"/>
                    <a:gd name="T1" fmla="*/ 3 h 6"/>
                    <a:gd name="T2" fmla="*/ 3 w 8"/>
                    <a:gd name="T3" fmla="*/ 3 h 6"/>
                    <a:gd name="T4" fmla="*/ 3 w 8"/>
                    <a:gd name="T5" fmla="*/ 3 h 6"/>
                    <a:gd name="T6" fmla="*/ 2 w 8"/>
                    <a:gd name="T7" fmla="*/ 3 h 6"/>
                    <a:gd name="T8" fmla="*/ 2 w 8"/>
                    <a:gd name="T9" fmla="*/ 2 h 6"/>
                    <a:gd name="T10" fmla="*/ 2 w 8"/>
                    <a:gd name="T11" fmla="*/ 2 h 6"/>
                    <a:gd name="T12" fmla="*/ 2 w 8"/>
                    <a:gd name="T13" fmla="*/ 2 h 6"/>
                    <a:gd name="T14" fmla="*/ 2 w 8"/>
                    <a:gd name="T15" fmla="*/ 2 h 6"/>
                    <a:gd name="T16" fmla="*/ 2 w 8"/>
                    <a:gd name="T17" fmla="*/ 2 h 6"/>
                    <a:gd name="T18" fmla="*/ 2 w 8"/>
                    <a:gd name="T19" fmla="*/ 2 h 6"/>
                    <a:gd name="T20" fmla="*/ 2 w 8"/>
                    <a:gd name="T21" fmla="*/ 2 h 6"/>
                    <a:gd name="T22" fmla="*/ 2 w 8"/>
                    <a:gd name="T23" fmla="*/ 2 h 6"/>
                    <a:gd name="T24" fmla="*/ 2 w 8"/>
                    <a:gd name="T25" fmla="*/ 2 h 6"/>
                    <a:gd name="T26" fmla="*/ 2 w 8"/>
                    <a:gd name="T27" fmla="*/ 2 h 6"/>
                    <a:gd name="T28" fmla="*/ 2 w 8"/>
                    <a:gd name="T29" fmla="*/ 2 h 6"/>
                    <a:gd name="T30" fmla="*/ 2 w 8"/>
                    <a:gd name="T31" fmla="*/ 2 h 6"/>
                    <a:gd name="T32" fmla="*/ 2 w 8"/>
                    <a:gd name="T33" fmla="*/ 2 h 6"/>
                    <a:gd name="T34" fmla="*/ 2 w 8"/>
                    <a:gd name="T35" fmla="*/ 2 h 6"/>
                    <a:gd name="T36" fmla="*/ 2 w 8"/>
                    <a:gd name="T37" fmla="*/ 1 h 6"/>
                    <a:gd name="T38" fmla="*/ 2 w 8"/>
                    <a:gd name="T39" fmla="*/ 1 h 6"/>
                    <a:gd name="T40" fmla="*/ 2 w 8"/>
                    <a:gd name="T41" fmla="*/ 1 h 6"/>
                    <a:gd name="T42" fmla="*/ 2 w 8"/>
                    <a:gd name="T43" fmla="*/ 1 h 6"/>
                    <a:gd name="T44" fmla="*/ 2 w 8"/>
                    <a:gd name="T45" fmla="*/ 1 h 6"/>
                    <a:gd name="T46" fmla="*/ 2 w 8"/>
                    <a:gd name="T47" fmla="*/ 1 h 6"/>
                    <a:gd name="T48" fmla="*/ 1 w 8"/>
                    <a:gd name="T49" fmla="*/ 1 h 6"/>
                    <a:gd name="T50" fmla="*/ 2 w 8"/>
                    <a:gd name="T51" fmla="*/ 1 h 6"/>
                    <a:gd name="T52" fmla="*/ 1 w 8"/>
                    <a:gd name="T53" fmla="*/ 1 h 6"/>
                    <a:gd name="T54" fmla="*/ 0 w 8"/>
                    <a:gd name="T55" fmla="*/ 0 h 6"/>
                    <a:gd name="T56" fmla="*/ 0 w 8"/>
                    <a:gd name="T57" fmla="*/ 0 h 6"/>
                    <a:gd name="T58" fmla="*/ 0 w 8"/>
                    <a:gd name="T59" fmla="*/ 0 h 6"/>
                    <a:gd name="T60" fmla="*/ 0 w 8"/>
                    <a:gd name="T61" fmla="*/ 0 h 6"/>
                    <a:gd name="T62" fmla="*/ 0 w 8"/>
                    <a:gd name="T63" fmla="*/ 0 h 6"/>
                    <a:gd name="T64" fmla="*/ 0 w 8"/>
                    <a:gd name="T65" fmla="*/ 0 h 6"/>
                    <a:gd name="T66" fmla="*/ 0 w 8"/>
                    <a:gd name="T67" fmla="*/ 0 h 6"/>
                    <a:gd name="T68" fmla="*/ 0 w 8"/>
                    <a:gd name="T69" fmla="*/ 0 h 6"/>
                    <a:gd name="T70" fmla="*/ 0 w 8"/>
                    <a:gd name="T71" fmla="*/ 0 h 6"/>
                    <a:gd name="T72" fmla="*/ 0 w 8"/>
                    <a:gd name="T73" fmla="*/ 0 h 6"/>
                    <a:gd name="T74" fmla="*/ 0 w 8"/>
                    <a:gd name="T75" fmla="*/ 0 h 6"/>
                    <a:gd name="T76" fmla="*/ 0 w 8"/>
                    <a:gd name="T77" fmla="*/ 0 h 6"/>
                    <a:gd name="T78" fmla="*/ 0 w 8"/>
                    <a:gd name="T79" fmla="*/ 0 h 6"/>
                    <a:gd name="T80" fmla="*/ 0 w 8"/>
                    <a:gd name="T81" fmla="*/ 0 h 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 h="6">
                      <a:moveTo>
                        <a:pt x="7" y="5"/>
                      </a:moveTo>
                      <a:cubicBezTo>
                        <a:pt x="7" y="5"/>
                        <a:pt x="8" y="5"/>
                        <a:pt x="8" y="6"/>
                      </a:cubicBezTo>
                      <a:cubicBezTo>
                        <a:pt x="8" y="6"/>
                        <a:pt x="8" y="6"/>
                        <a:pt x="8" y="6"/>
                      </a:cubicBezTo>
                      <a:cubicBezTo>
                        <a:pt x="8" y="5"/>
                        <a:pt x="7" y="5"/>
                        <a:pt x="7" y="5"/>
                      </a:cubicBezTo>
                      <a:moveTo>
                        <a:pt x="4" y="2"/>
                      </a:moveTo>
                      <a:cubicBezTo>
                        <a:pt x="4" y="2"/>
                        <a:pt x="4" y="2"/>
                        <a:pt x="4" y="2"/>
                      </a:cubicBezTo>
                      <a:cubicBezTo>
                        <a:pt x="4" y="2"/>
                        <a:pt x="4" y="2"/>
                        <a:pt x="4" y="2"/>
                      </a:cubicBezTo>
                      <a:cubicBezTo>
                        <a:pt x="4" y="2"/>
                        <a:pt x="4" y="2"/>
                        <a:pt x="4" y="2"/>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moveTo>
                        <a:pt x="4" y="2"/>
                      </a:moveTo>
                      <a:cubicBezTo>
                        <a:pt x="4" y="2"/>
                        <a:pt x="4" y="2"/>
                        <a:pt x="4" y="2"/>
                      </a:cubicBezTo>
                      <a:cubicBezTo>
                        <a:pt x="4" y="2"/>
                        <a:pt x="4" y="2"/>
                        <a:pt x="4" y="2"/>
                      </a:cubicBezTo>
                      <a:cubicBezTo>
                        <a:pt x="4" y="2"/>
                        <a:pt x="4" y="2"/>
                        <a:pt x="4" y="2"/>
                      </a:cubicBezTo>
                      <a:moveTo>
                        <a:pt x="2" y="1"/>
                      </a:moveTo>
                      <a:cubicBezTo>
                        <a:pt x="2" y="1"/>
                        <a:pt x="2" y="1"/>
                        <a:pt x="2" y="1"/>
                      </a:cubicBezTo>
                      <a:cubicBezTo>
                        <a:pt x="2" y="1"/>
                        <a:pt x="2" y="1"/>
                        <a:pt x="2" y="1"/>
                      </a:cubicBezTo>
                      <a:moveTo>
                        <a:pt x="2" y="1"/>
                      </a:moveTo>
                      <a:cubicBezTo>
                        <a:pt x="2" y="1"/>
                        <a:pt x="2" y="1"/>
                        <a:pt x="2" y="1"/>
                      </a:cubicBezTo>
                      <a:cubicBezTo>
                        <a:pt x="2" y="1"/>
                        <a:pt x="2" y="1"/>
                        <a:pt x="2" y="1"/>
                      </a:cubicBezTo>
                      <a:moveTo>
                        <a:pt x="1" y="1"/>
                      </a:moveTo>
                      <a:cubicBezTo>
                        <a:pt x="1" y="1"/>
                        <a:pt x="1" y="1"/>
                        <a:pt x="2" y="1"/>
                      </a:cubicBezTo>
                      <a:cubicBezTo>
                        <a:pt x="1" y="1"/>
                        <a:pt x="1" y="1"/>
                        <a:pt x="1" y="1"/>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EF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3" name="Freeform 12224">
                  <a:extLst>
                    <a:ext uri="{FF2B5EF4-FFF2-40B4-BE49-F238E27FC236}">
                      <a16:creationId xmlns:a16="http://schemas.microsoft.com/office/drawing/2014/main" id="{E56776F9-6CAC-EA02-319D-D1026F613D8D}"/>
                    </a:ext>
                  </a:extLst>
                </p:cNvPr>
                <p:cNvSpPr>
                  <a:spLocks/>
                </p:cNvSpPr>
                <p:nvPr/>
              </p:nvSpPr>
              <p:spPr bwMode="auto">
                <a:xfrm>
                  <a:off x="4781" y="2386"/>
                  <a:ext cx="19" cy="29"/>
                </a:xfrm>
                <a:custGeom>
                  <a:avLst/>
                  <a:gdLst>
                    <a:gd name="T0" fmla="*/ 0 w 22"/>
                    <a:gd name="T1" fmla="*/ 2 h 35"/>
                    <a:gd name="T2" fmla="*/ 3 w 22"/>
                    <a:gd name="T3" fmla="*/ 2 h 35"/>
                    <a:gd name="T4" fmla="*/ 5 w 22"/>
                    <a:gd name="T5" fmla="*/ 7 h 35"/>
                    <a:gd name="T6" fmla="*/ 7 w 22"/>
                    <a:gd name="T7" fmla="*/ 12 h 35"/>
                    <a:gd name="T8" fmla="*/ 5 w 22"/>
                    <a:gd name="T9" fmla="*/ 14 h 35"/>
                    <a:gd name="T10" fmla="*/ 3 w 22"/>
                    <a:gd name="T11" fmla="*/ 15 h 35"/>
                    <a:gd name="T12" fmla="*/ 3 w 22"/>
                    <a:gd name="T13" fmla="*/ 15 h 35"/>
                    <a:gd name="T14" fmla="*/ 3 w 22"/>
                    <a:gd name="T15" fmla="*/ 15 h 35"/>
                    <a:gd name="T16" fmla="*/ 3 w 22"/>
                    <a:gd name="T17" fmla="*/ 16 h 35"/>
                    <a:gd name="T18" fmla="*/ 4 w 22"/>
                    <a:gd name="T19" fmla="*/ 16 h 35"/>
                    <a:gd name="T20" fmla="*/ 7 w 22"/>
                    <a:gd name="T21" fmla="*/ 17 h 35"/>
                    <a:gd name="T22" fmla="*/ 8 w 22"/>
                    <a:gd name="T23" fmla="*/ 16 h 35"/>
                    <a:gd name="T24" fmla="*/ 9 w 22"/>
                    <a:gd name="T25" fmla="*/ 16 h 35"/>
                    <a:gd name="T26" fmla="*/ 10 w 22"/>
                    <a:gd name="T27" fmla="*/ 15 h 35"/>
                    <a:gd name="T28" fmla="*/ 12 w 22"/>
                    <a:gd name="T29" fmla="*/ 12 h 35"/>
                    <a:gd name="T30" fmla="*/ 10 w 22"/>
                    <a:gd name="T31" fmla="*/ 8 h 35"/>
                    <a:gd name="T32" fmla="*/ 10 w 22"/>
                    <a:gd name="T33" fmla="*/ 7 h 35"/>
                    <a:gd name="T34" fmla="*/ 10 w 22"/>
                    <a:gd name="T35" fmla="*/ 7 h 35"/>
                    <a:gd name="T36" fmla="*/ 9 w 22"/>
                    <a:gd name="T37" fmla="*/ 7 h 35"/>
                    <a:gd name="T38" fmla="*/ 9 w 22"/>
                    <a:gd name="T39" fmla="*/ 7 h 35"/>
                    <a:gd name="T40" fmla="*/ 9 w 22"/>
                    <a:gd name="T41" fmla="*/ 7 h 35"/>
                    <a:gd name="T42" fmla="*/ 9 w 22"/>
                    <a:gd name="T43" fmla="*/ 7 h 35"/>
                    <a:gd name="T44" fmla="*/ 9 w 22"/>
                    <a:gd name="T45" fmla="*/ 7 h 35"/>
                    <a:gd name="T46" fmla="*/ 8 w 22"/>
                    <a:gd name="T47" fmla="*/ 5 h 35"/>
                    <a:gd name="T48" fmla="*/ 8 w 22"/>
                    <a:gd name="T49" fmla="*/ 5 h 35"/>
                    <a:gd name="T50" fmla="*/ 8 w 22"/>
                    <a:gd name="T51" fmla="*/ 5 h 35"/>
                    <a:gd name="T52" fmla="*/ 7 w 22"/>
                    <a:gd name="T53" fmla="*/ 4 h 35"/>
                    <a:gd name="T54" fmla="*/ 7 w 22"/>
                    <a:gd name="T55" fmla="*/ 4 h 35"/>
                    <a:gd name="T56" fmla="*/ 7 w 22"/>
                    <a:gd name="T57" fmla="*/ 4 h 35"/>
                    <a:gd name="T58" fmla="*/ 7 w 22"/>
                    <a:gd name="T59" fmla="*/ 4 h 35"/>
                    <a:gd name="T60" fmla="*/ 7 w 22"/>
                    <a:gd name="T61" fmla="*/ 4 h 35"/>
                    <a:gd name="T62" fmla="*/ 7 w 22"/>
                    <a:gd name="T63" fmla="*/ 4 h 35"/>
                    <a:gd name="T64" fmla="*/ 7 w 22"/>
                    <a:gd name="T65" fmla="*/ 3 h 35"/>
                    <a:gd name="T66" fmla="*/ 3 w 22"/>
                    <a:gd name="T67" fmla="*/ 2 h 35"/>
                    <a:gd name="T68" fmla="*/ 3 w 22"/>
                    <a:gd name="T69" fmla="*/ 2 h 35"/>
                    <a:gd name="T70" fmla="*/ 3 w 22"/>
                    <a:gd name="T71" fmla="*/ 2 h 35"/>
                    <a:gd name="T72" fmla="*/ 3 w 22"/>
                    <a:gd name="T73" fmla="*/ 2 h 35"/>
                    <a:gd name="T74" fmla="*/ 3 w 22"/>
                    <a:gd name="T75" fmla="*/ 2 h 35"/>
                    <a:gd name="T76" fmla="*/ 3 w 22"/>
                    <a:gd name="T77" fmla="*/ 2 h 35"/>
                    <a:gd name="T78" fmla="*/ 3 w 22"/>
                    <a:gd name="T79" fmla="*/ 2 h 35"/>
                    <a:gd name="T80" fmla="*/ 3 w 22"/>
                    <a:gd name="T81" fmla="*/ 2 h 35"/>
                    <a:gd name="T82" fmla="*/ 3 w 22"/>
                    <a:gd name="T83" fmla="*/ 2 h 35"/>
                    <a:gd name="T84" fmla="*/ 3 w 22"/>
                    <a:gd name="T85" fmla="*/ 1 h 35"/>
                    <a:gd name="T86" fmla="*/ 3 w 22"/>
                    <a:gd name="T87" fmla="*/ 1 h 35"/>
                    <a:gd name="T88" fmla="*/ 3 w 22"/>
                    <a:gd name="T89" fmla="*/ 1 h 35"/>
                    <a:gd name="T90" fmla="*/ 3 w 22"/>
                    <a:gd name="T91" fmla="*/ 1 h 35"/>
                    <a:gd name="T92" fmla="*/ 3 w 22"/>
                    <a:gd name="T93" fmla="*/ 1 h 35"/>
                    <a:gd name="T94" fmla="*/ 3 w 22"/>
                    <a:gd name="T95" fmla="*/ 1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2" h="35">
                      <a:moveTo>
                        <a:pt x="1" y="0"/>
                      </a:moveTo>
                      <a:cubicBezTo>
                        <a:pt x="0" y="1"/>
                        <a:pt x="0" y="2"/>
                        <a:pt x="0" y="2"/>
                      </a:cubicBezTo>
                      <a:cubicBezTo>
                        <a:pt x="0" y="3"/>
                        <a:pt x="0" y="3"/>
                        <a:pt x="0" y="3"/>
                      </a:cubicBezTo>
                      <a:cubicBezTo>
                        <a:pt x="2" y="3"/>
                        <a:pt x="2" y="5"/>
                        <a:pt x="4" y="6"/>
                      </a:cubicBezTo>
                      <a:cubicBezTo>
                        <a:pt x="6" y="8"/>
                        <a:pt x="5" y="10"/>
                        <a:pt x="7" y="11"/>
                      </a:cubicBezTo>
                      <a:cubicBezTo>
                        <a:pt x="9" y="13"/>
                        <a:pt x="8" y="14"/>
                        <a:pt x="9" y="16"/>
                      </a:cubicBezTo>
                      <a:cubicBezTo>
                        <a:pt x="11" y="18"/>
                        <a:pt x="10" y="19"/>
                        <a:pt x="11" y="20"/>
                      </a:cubicBezTo>
                      <a:cubicBezTo>
                        <a:pt x="12" y="22"/>
                        <a:pt x="10" y="23"/>
                        <a:pt x="11" y="24"/>
                      </a:cubicBezTo>
                      <a:cubicBezTo>
                        <a:pt x="12" y="26"/>
                        <a:pt x="10" y="26"/>
                        <a:pt x="10" y="27"/>
                      </a:cubicBezTo>
                      <a:cubicBezTo>
                        <a:pt x="11" y="29"/>
                        <a:pt x="8" y="28"/>
                        <a:pt x="9" y="29"/>
                      </a:cubicBezTo>
                      <a:cubicBezTo>
                        <a:pt x="11" y="32"/>
                        <a:pt x="7" y="30"/>
                        <a:pt x="7" y="31"/>
                      </a:cubicBezTo>
                      <a:cubicBezTo>
                        <a:pt x="7" y="32"/>
                        <a:pt x="6" y="33"/>
                        <a:pt x="5" y="33"/>
                      </a:cubicBezTo>
                      <a:cubicBezTo>
                        <a:pt x="5" y="33"/>
                        <a:pt x="5" y="32"/>
                        <a:pt x="4" y="32"/>
                      </a:cubicBezTo>
                      <a:cubicBezTo>
                        <a:pt x="4" y="32"/>
                        <a:pt x="3" y="32"/>
                        <a:pt x="3" y="32"/>
                      </a:cubicBezTo>
                      <a:cubicBezTo>
                        <a:pt x="2" y="32"/>
                        <a:pt x="2" y="32"/>
                        <a:pt x="2" y="33"/>
                      </a:cubicBezTo>
                      <a:cubicBezTo>
                        <a:pt x="2" y="32"/>
                        <a:pt x="2" y="32"/>
                        <a:pt x="3" y="32"/>
                      </a:cubicBezTo>
                      <a:cubicBezTo>
                        <a:pt x="3" y="32"/>
                        <a:pt x="3" y="32"/>
                        <a:pt x="3" y="32"/>
                      </a:cubicBezTo>
                      <a:cubicBezTo>
                        <a:pt x="4" y="33"/>
                        <a:pt x="6" y="34"/>
                        <a:pt x="7" y="34"/>
                      </a:cubicBezTo>
                      <a:cubicBezTo>
                        <a:pt x="7" y="34"/>
                        <a:pt x="7" y="34"/>
                        <a:pt x="7" y="34"/>
                      </a:cubicBezTo>
                      <a:cubicBezTo>
                        <a:pt x="8" y="34"/>
                        <a:pt x="8" y="34"/>
                        <a:pt x="8" y="34"/>
                      </a:cubicBezTo>
                      <a:cubicBezTo>
                        <a:pt x="8" y="34"/>
                        <a:pt x="9" y="34"/>
                        <a:pt x="9" y="35"/>
                      </a:cubicBezTo>
                      <a:cubicBezTo>
                        <a:pt x="10" y="35"/>
                        <a:pt x="11" y="35"/>
                        <a:pt x="11" y="35"/>
                      </a:cubicBezTo>
                      <a:cubicBezTo>
                        <a:pt x="11" y="35"/>
                        <a:pt x="12" y="35"/>
                        <a:pt x="12" y="35"/>
                      </a:cubicBezTo>
                      <a:cubicBezTo>
                        <a:pt x="12" y="34"/>
                        <a:pt x="12" y="34"/>
                        <a:pt x="13" y="34"/>
                      </a:cubicBezTo>
                      <a:cubicBezTo>
                        <a:pt x="13" y="34"/>
                        <a:pt x="14" y="34"/>
                        <a:pt x="14" y="34"/>
                      </a:cubicBezTo>
                      <a:cubicBezTo>
                        <a:pt x="15" y="34"/>
                        <a:pt x="15" y="34"/>
                        <a:pt x="15" y="34"/>
                      </a:cubicBezTo>
                      <a:cubicBezTo>
                        <a:pt x="16" y="34"/>
                        <a:pt x="17" y="34"/>
                        <a:pt x="17" y="33"/>
                      </a:cubicBezTo>
                      <a:cubicBezTo>
                        <a:pt x="17" y="32"/>
                        <a:pt x="21" y="34"/>
                        <a:pt x="19" y="31"/>
                      </a:cubicBezTo>
                      <a:cubicBezTo>
                        <a:pt x="18" y="30"/>
                        <a:pt x="21" y="31"/>
                        <a:pt x="20" y="29"/>
                      </a:cubicBezTo>
                      <a:cubicBezTo>
                        <a:pt x="20" y="28"/>
                        <a:pt x="22" y="28"/>
                        <a:pt x="21" y="26"/>
                      </a:cubicBezTo>
                      <a:cubicBezTo>
                        <a:pt x="20" y="24"/>
                        <a:pt x="22" y="24"/>
                        <a:pt x="21" y="22"/>
                      </a:cubicBezTo>
                      <a:cubicBezTo>
                        <a:pt x="20" y="21"/>
                        <a:pt x="21" y="20"/>
                        <a:pt x="19" y="18"/>
                      </a:cubicBezTo>
                      <a:cubicBezTo>
                        <a:pt x="19" y="17"/>
                        <a:pt x="19" y="17"/>
                        <a:pt x="19" y="17"/>
                      </a:cubicBezTo>
                      <a:cubicBezTo>
                        <a:pt x="18" y="17"/>
                        <a:pt x="18" y="16"/>
                        <a:pt x="18" y="15"/>
                      </a:cubicBezTo>
                      <a:cubicBezTo>
                        <a:pt x="18" y="15"/>
                        <a:pt x="18" y="15"/>
                        <a:pt x="18" y="15"/>
                      </a:cubicBezTo>
                      <a:cubicBezTo>
                        <a:pt x="18" y="15"/>
                        <a:pt x="18" y="15"/>
                        <a:pt x="18" y="15"/>
                      </a:cubicBezTo>
                      <a:cubicBezTo>
                        <a:pt x="18" y="15"/>
                        <a:pt x="18" y="15"/>
                        <a:pt x="18" y="15"/>
                      </a:cubicBezTo>
                      <a:cubicBezTo>
                        <a:pt x="17" y="14"/>
                        <a:pt x="17"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4" y="12"/>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0"/>
                        <a:pt x="13"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7"/>
                      </a:cubicBezTo>
                      <a:cubicBezTo>
                        <a:pt x="11" y="6"/>
                        <a:pt x="10" y="6"/>
                        <a:pt x="10" y="6"/>
                      </a:cubicBezTo>
                      <a:cubicBezTo>
                        <a:pt x="9" y="4"/>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1" y="1"/>
                        <a:pt x="1"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4" name="Freeform 12225">
                  <a:extLst>
                    <a:ext uri="{FF2B5EF4-FFF2-40B4-BE49-F238E27FC236}">
                      <a16:creationId xmlns:a16="http://schemas.microsoft.com/office/drawing/2014/main" id="{34E92380-B607-BF25-043E-6B82DA2D4851}"/>
                    </a:ext>
                  </a:extLst>
                </p:cNvPr>
                <p:cNvSpPr>
                  <a:spLocks/>
                </p:cNvSpPr>
                <p:nvPr/>
              </p:nvSpPr>
              <p:spPr bwMode="auto">
                <a:xfrm>
                  <a:off x="4779" y="2385"/>
                  <a:ext cx="3" cy="2"/>
                </a:xfrm>
                <a:custGeom>
                  <a:avLst/>
                  <a:gdLst>
                    <a:gd name="T0" fmla="*/ 1 w 4"/>
                    <a:gd name="T1" fmla="*/ 0 h 3"/>
                    <a:gd name="T2" fmla="*/ 1 w 4"/>
                    <a:gd name="T3" fmla="*/ 0 h 3"/>
                    <a:gd name="T4" fmla="*/ 1 w 4"/>
                    <a:gd name="T5" fmla="*/ 0 h 3"/>
                    <a:gd name="T6" fmla="*/ 0 w 4"/>
                    <a:gd name="T7" fmla="*/ 0 h 3"/>
                    <a:gd name="T8" fmla="*/ 0 w 4"/>
                    <a:gd name="T9" fmla="*/ 0 h 3"/>
                    <a:gd name="T10" fmla="*/ 0 w 4"/>
                    <a:gd name="T11" fmla="*/ 0 h 3"/>
                    <a:gd name="T12" fmla="*/ 0 w 4"/>
                    <a:gd name="T13" fmla="*/ 0 h 3"/>
                    <a:gd name="T14" fmla="*/ 1 w 4"/>
                    <a:gd name="T15" fmla="*/ 1 h 3"/>
                    <a:gd name="T16" fmla="*/ 2 w 4"/>
                    <a:gd name="T17" fmla="*/ 1 h 3"/>
                    <a:gd name="T18" fmla="*/ 2 w 4"/>
                    <a:gd name="T19" fmla="*/ 1 h 3"/>
                    <a:gd name="T20" fmla="*/ 2 w 4"/>
                    <a:gd name="T21" fmla="*/ 1 h 3"/>
                    <a:gd name="T22" fmla="*/ 2 w 4"/>
                    <a:gd name="T23" fmla="*/ 1 h 3"/>
                    <a:gd name="T24" fmla="*/ 2 w 4"/>
                    <a:gd name="T25" fmla="*/ 1 h 3"/>
                    <a:gd name="T26" fmla="*/ 2 w 4"/>
                    <a:gd name="T27" fmla="*/ 1 h 3"/>
                    <a:gd name="T28" fmla="*/ 2 w 4"/>
                    <a:gd name="T29" fmla="*/ 1 h 3"/>
                    <a:gd name="T30" fmla="*/ 2 w 4"/>
                    <a:gd name="T31" fmla="*/ 1 h 3"/>
                    <a:gd name="T32" fmla="*/ 2 w 4"/>
                    <a:gd name="T33" fmla="*/ 1 h 3"/>
                    <a:gd name="T34" fmla="*/ 1 w 4"/>
                    <a:gd name="T35" fmla="*/ 0 h 3"/>
                    <a:gd name="T36" fmla="*/ 1 w 4"/>
                    <a:gd name="T37" fmla="*/ 0 h 3"/>
                    <a:gd name="T38" fmla="*/ 1 w 4"/>
                    <a:gd name="T39" fmla="*/ 0 h 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 h="3">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2"/>
                      </a:cubicBezTo>
                      <a:cubicBezTo>
                        <a:pt x="1" y="2"/>
                        <a:pt x="2" y="3"/>
                        <a:pt x="3" y="3"/>
                      </a:cubicBezTo>
                      <a:cubicBezTo>
                        <a:pt x="3" y="3"/>
                        <a:pt x="3" y="2"/>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0"/>
                        <a:pt x="2" y="0"/>
                        <a:pt x="1" y="0"/>
                      </a:cubicBezTo>
                      <a:cubicBezTo>
                        <a:pt x="1" y="0"/>
                        <a:pt x="1" y="0"/>
                        <a:pt x="1" y="0"/>
                      </a:cubicBezTo>
                      <a:cubicBezTo>
                        <a:pt x="1" y="0"/>
                        <a:pt x="1" y="0"/>
                        <a:pt x="1" y="0"/>
                      </a:cubicBezTo>
                    </a:path>
                  </a:pathLst>
                </a:custGeom>
                <a:solidFill>
                  <a:srgbClr val="CAC1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5" name="Freeform 12226">
                  <a:extLst>
                    <a:ext uri="{FF2B5EF4-FFF2-40B4-BE49-F238E27FC236}">
                      <a16:creationId xmlns:a16="http://schemas.microsoft.com/office/drawing/2014/main" id="{2D5DB409-F6A7-A257-3439-D01ACAB182AB}"/>
                    </a:ext>
                  </a:extLst>
                </p:cNvPr>
                <p:cNvSpPr>
                  <a:spLocks/>
                </p:cNvSpPr>
                <p:nvPr/>
              </p:nvSpPr>
              <p:spPr bwMode="auto">
                <a:xfrm>
                  <a:off x="4778" y="2385"/>
                  <a:ext cx="2" cy="1"/>
                </a:xfrm>
                <a:custGeom>
                  <a:avLst/>
                  <a:gdLst>
                    <a:gd name="T0" fmla="*/ 0 w 2"/>
                    <a:gd name="T1" fmla="*/ 0 h 2"/>
                    <a:gd name="T2" fmla="*/ 0 w 2"/>
                    <a:gd name="T3" fmla="*/ 0 h 2"/>
                    <a:gd name="T4" fmla="*/ 2 w 2"/>
                    <a:gd name="T5" fmla="*/ 1 h 2"/>
                    <a:gd name="T6" fmla="*/ 1 w 2"/>
                    <a:gd name="T7" fmla="*/ 0 h 2"/>
                    <a:gd name="T8" fmla="*/ 1 w 2"/>
                    <a:gd name="T9" fmla="*/ 0 h 2"/>
                    <a:gd name="T10" fmla="*/ 0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0" y="0"/>
                      </a:moveTo>
                      <a:cubicBezTo>
                        <a:pt x="0" y="0"/>
                        <a:pt x="0" y="0"/>
                        <a:pt x="0" y="0"/>
                      </a:cubicBezTo>
                      <a:cubicBezTo>
                        <a:pt x="1" y="1"/>
                        <a:pt x="1" y="1"/>
                        <a:pt x="2" y="2"/>
                      </a:cubicBezTo>
                      <a:cubicBezTo>
                        <a:pt x="2" y="1"/>
                        <a:pt x="1" y="1"/>
                        <a:pt x="1" y="0"/>
                      </a:cubicBezTo>
                      <a:cubicBezTo>
                        <a:pt x="1" y="0"/>
                        <a:pt x="1" y="0"/>
                        <a:pt x="1" y="0"/>
                      </a:cubicBezTo>
                      <a:cubicBezTo>
                        <a:pt x="1" y="0"/>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6" name="Freeform 12227">
                  <a:extLst>
                    <a:ext uri="{FF2B5EF4-FFF2-40B4-BE49-F238E27FC236}">
                      <a16:creationId xmlns:a16="http://schemas.microsoft.com/office/drawing/2014/main" id="{09965260-7E89-55DB-1A93-244AF3CA8BE3}"/>
                    </a:ext>
                  </a:extLst>
                </p:cNvPr>
                <p:cNvSpPr>
                  <a:spLocks noEditPoints="1"/>
                </p:cNvSpPr>
                <p:nvPr/>
              </p:nvSpPr>
              <p:spPr bwMode="auto">
                <a:xfrm>
                  <a:off x="4782" y="2413"/>
                  <a:ext cx="14" cy="5"/>
                </a:xfrm>
                <a:custGeom>
                  <a:avLst/>
                  <a:gdLst>
                    <a:gd name="T0" fmla="*/ 5 w 17"/>
                    <a:gd name="T1" fmla="*/ 3 h 6"/>
                    <a:gd name="T2" fmla="*/ 6 w 17"/>
                    <a:gd name="T3" fmla="*/ 3 h 6"/>
                    <a:gd name="T4" fmla="*/ 5 w 17"/>
                    <a:gd name="T5" fmla="*/ 3 h 6"/>
                    <a:gd name="T6" fmla="*/ 6 w 17"/>
                    <a:gd name="T7" fmla="*/ 3 h 6"/>
                    <a:gd name="T8" fmla="*/ 7 w 17"/>
                    <a:gd name="T9" fmla="*/ 3 h 6"/>
                    <a:gd name="T10" fmla="*/ 7 w 17"/>
                    <a:gd name="T11" fmla="*/ 3 h 6"/>
                    <a:gd name="T12" fmla="*/ 5 w 17"/>
                    <a:gd name="T13" fmla="*/ 3 h 6"/>
                    <a:gd name="T14" fmla="*/ 8 w 17"/>
                    <a:gd name="T15" fmla="*/ 3 h 6"/>
                    <a:gd name="T16" fmla="*/ 8 w 17"/>
                    <a:gd name="T17" fmla="*/ 3 h 6"/>
                    <a:gd name="T18" fmla="*/ 4 w 17"/>
                    <a:gd name="T19" fmla="*/ 3 h 6"/>
                    <a:gd name="T20" fmla="*/ 4 w 17"/>
                    <a:gd name="T21" fmla="*/ 3 h 6"/>
                    <a:gd name="T22" fmla="*/ 8 w 17"/>
                    <a:gd name="T23" fmla="*/ 3 h 6"/>
                    <a:gd name="T24" fmla="*/ 8 w 17"/>
                    <a:gd name="T25" fmla="*/ 3 h 6"/>
                    <a:gd name="T26" fmla="*/ 7 w 17"/>
                    <a:gd name="T27" fmla="*/ 3 h 6"/>
                    <a:gd name="T28" fmla="*/ 8 w 17"/>
                    <a:gd name="T29" fmla="*/ 3 h 6"/>
                    <a:gd name="T30" fmla="*/ 7 w 17"/>
                    <a:gd name="T31" fmla="*/ 3 h 6"/>
                    <a:gd name="T32" fmla="*/ 7 w 17"/>
                    <a:gd name="T33" fmla="*/ 3 h 6"/>
                    <a:gd name="T34" fmla="*/ 5 w 17"/>
                    <a:gd name="T35" fmla="*/ 3 h 6"/>
                    <a:gd name="T36" fmla="*/ 5 w 17"/>
                    <a:gd name="T37" fmla="*/ 3 h 6"/>
                    <a:gd name="T38" fmla="*/ 7 w 17"/>
                    <a:gd name="T39" fmla="*/ 3 h 6"/>
                    <a:gd name="T40" fmla="*/ 7 w 17"/>
                    <a:gd name="T41" fmla="*/ 3 h 6"/>
                    <a:gd name="T42" fmla="*/ 7 w 17"/>
                    <a:gd name="T43" fmla="*/ 3 h 6"/>
                    <a:gd name="T44" fmla="*/ 7 w 17"/>
                    <a:gd name="T45" fmla="*/ 3 h 6"/>
                    <a:gd name="T46" fmla="*/ 7 w 17"/>
                    <a:gd name="T47" fmla="*/ 3 h 6"/>
                    <a:gd name="T48" fmla="*/ 5 w 17"/>
                    <a:gd name="T49" fmla="*/ 3 h 6"/>
                    <a:gd name="T50" fmla="*/ 5 w 17"/>
                    <a:gd name="T51" fmla="*/ 3 h 6"/>
                    <a:gd name="T52" fmla="*/ 5 w 17"/>
                    <a:gd name="T53" fmla="*/ 3 h 6"/>
                    <a:gd name="T54" fmla="*/ 5 w 17"/>
                    <a:gd name="T55" fmla="*/ 3 h 6"/>
                    <a:gd name="T56" fmla="*/ 5 w 17"/>
                    <a:gd name="T57" fmla="*/ 3 h 6"/>
                    <a:gd name="T58" fmla="*/ 3 w 17"/>
                    <a:gd name="T59" fmla="*/ 3 h 6"/>
                    <a:gd name="T60" fmla="*/ 4 w 17"/>
                    <a:gd name="T61" fmla="*/ 3 h 6"/>
                    <a:gd name="T62" fmla="*/ 3 w 17"/>
                    <a:gd name="T63" fmla="*/ 3 h 6"/>
                    <a:gd name="T64" fmla="*/ 3 w 17"/>
                    <a:gd name="T65" fmla="*/ 3 h 6"/>
                    <a:gd name="T66" fmla="*/ 3 w 17"/>
                    <a:gd name="T67" fmla="*/ 3 h 6"/>
                    <a:gd name="T68" fmla="*/ 2 w 17"/>
                    <a:gd name="T69" fmla="*/ 3 h 6"/>
                    <a:gd name="T70" fmla="*/ 2 w 17"/>
                    <a:gd name="T71" fmla="*/ 3 h 6"/>
                    <a:gd name="T72" fmla="*/ 2 w 17"/>
                    <a:gd name="T73" fmla="*/ 3 h 6"/>
                    <a:gd name="T74" fmla="*/ 2 w 17"/>
                    <a:gd name="T75" fmla="*/ 3 h 6"/>
                    <a:gd name="T76" fmla="*/ 2 w 17"/>
                    <a:gd name="T77" fmla="*/ 3 h 6"/>
                    <a:gd name="T78" fmla="*/ 2 w 17"/>
                    <a:gd name="T79" fmla="*/ 3 h 6"/>
                    <a:gd name="T80" fmla="*/ 2 w 17"/>
                    <a:gd name="T81" fmla="*/ 3 h 6"/>
                    <a:gd name="T82" fmla="*/ 2 w 17"/>
                    <a:gd name="T83" fmla="*/ 3 h 6"/>
                    <a:gd name="T84" fmla="*/ 2 w 17"/>
                    <a:gd name="T85" fmla="*/ 3 h 6"/>
                    <a:gd name="T86" fmla="*/ 2 w 17"/>
                    <a:gd name="T87" fmla="*/ 3 h 6"/>
                    <a:gd name="T88" fmla="*/ 2 w 17"/>
                    <a:gd name="T89" fmla="*/ 2 h 6"/>
                    <a:gd name="T90" fmla="*/ 2 w 17"/>
                    <a:gd name="T91" fmla="*/ 2 h 6"/>
                    <a:gd name="T92" fmla="*/ 2 w 17"/>
                    <a:gd name="T93" fmla="*/ 2 h 6"/>
                    <a:gd name="T94" fmla="*/ 2 w 17"/>
                    <a:gd name="T95" fmla="*/ 2 h 6"/>
                    <a:gd name="T96" fmla="*/ 2 w 17"/>
                    <a:gd name="T97" fmla="*/ 2 h 6"/>
                    <a:gd name="T98" fmla="*/ 2 w 17"/>
                    <a:gd name="T99" fmla="*/ 2 h 6"/>
                    <a:gd name="T100" fmla="*/ 2 w 17"/>
                    <a:gd name="T101" fmla="*/ 2 h 6"/>
                    <a:gd name="T102" fmla="*/ 2 w 17"/>
                    <a:gd name="T103" fmla="*/ 2 h 6"/>
                    <a:gd name="T104" fmla="*/ 0 w 17"/>
                    <a:gd name="T105" fmla="*/ 0 h 6"/>
                    <a:gd name="T106" fmla="*/ 0 w 17"/>
                    <a:gd name="T107" fmla="*/ 0 h 6"/>
                    <a:gd name="T108" fmla="*/ 0 w 17"/>
                    <a:gd name="T109" fmla="*/ 0 h 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 h="6">
                      <a:moveTo>
                        <a:pt x="11" y="5"/>
                      </a:moveTo>
                      <a:cubicBezTo>
                        <a:pt x="11" y="5"/>
                        <a:pt x="11" y="5"/>
                        <a:pt x="11" y="5"/>
                      </a:cubicBezTo>
                      <a:cubicBezTo>
                        <a:pt x="11" y="5"/>
                        <a:pt x="11" y="5"/>
                        <a:pt x="11" y="5"/>
                      </a:cubicBezTo>
                      <a:cubicBezTo>
                        <a:pt x="12" y="5"/>
                        <a:pt x="12" y="6"/>
                        <a:pt x="13" y="6"/>
                      </a:cubicBezTo>
                      <a:cubicBezTo>
                        <a:pt x="13" y="6"/>
                        <a:pt x="13" y="5"/>
                        <a:pt x="13" y="5"/>
                      </a:cubicBezTo>
                      <a:cubicBezTo>
                        <a:pt x="13" y="5"/>
                        <a:pt x="13" y="5"/>
                        <a:pt x="13" y="5"/>
                      </a:cubicBezTo>
                      <a:cubicBezTo>
                        <a:pt x="13" y="5"/>
                        <a:pt x="13" y="6"/>
                        <a:pt x="13" y="6"/>
                      </a:cubicBezTo>
                      <a:cubicBezTo>
                        <a:pt x="12" y="6"/>
                        <a:pt x="12" y="5"/>
                        <a:pt x="11" y="5"/>
                      </a:cubicBezTo>
                      <a:cubicBezTo>
                        <a:pt x="11" y="5"/>
                        <a:pt x="11" y="5"/>
                        <a:pt x="11" y="5"/>
                      </a:cubicBezTo>
                      <a:moveTo>
                        <a:pt x="14" y="5"/>
                      </a:moveTo>
                      <a:cubicBezTo>
                        <a:pt x="14" y="5"/>
                        <a:pt x="14" y="5"/>
                        <a:pt x="14" y="5"/>
                      </a:cubicBezTo>
                      <a:cubicBezTo>
                        <a:pt x="14" y="5"/>
                        <a:pt x="14"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moveTo>
                        <a:pt x="11" y="5"/>
                      </a:moveTo>
                      <a:cubicBezTo>
                        <a:pt x="11" y="5"/>
                        <a:pt x="11" y="5"/>
                        <a:pt x="11" y="5"/>
                      </a:cubicBezTo>
                      <a:cubicBezTo>
                        <a:pt x="11" y="5"/>
                        <a:pt x="11" y="5"/>
                        <a:pt x="11" y="5"/>
                      </a:cubicBezTo>
                      <a:cubicBezTo>
                        <a:pt x="11" y="5"/>
                        <a:pt x="11" y="5"/>
                        <a:pt x="11" y="5"/>
                      </a:cubicBezTo>
                      <a:cubicBezTo>
                        <a:pt x="11" y="5"/>
                        <a:pt x="11" y="5"/>
                        <a:pt x="11" y="5"/>
                      </a:cubicBezTo>
                      <a:moveTo>
                        <a:pt x="17" y="5"/>
                      </a:move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moveTo>
                        <a:pt x="9" y="5"/>
                      </a:moveTo>
                      <a:cubicBezTo>
                        <a:pt x="9" y="5"/>
                        <a:pt x="9" y="5"/>
                        <a:pt x="9" y="5"/>
                      </a:cubicBezTo>
                      <a:cubicBezTo>
                        <a:pt x="9" y="5"/>
                        <a:pt x="9" y="5"/>
                        <a:pt x="9" y="5"/>
                      </a:cubicBezTo>
                      <a:cubicBezTo>
                        <a:pt x="9" y="5"/>
                        <a:pt x="9" y="5"/>
                        <a:pt x="9" y="5"/>
                      </a:cubicBezTo>
                      <a:cubicBezTo>
                        <a:pt x="9" y="5"/>
                        <a:pt x="9" y="5"/>
                        <a:pt x="9" y="5"/>
                      </a:cubicBezTo>
                      <a:cubicBezTo>
                        <a:pt x="9" y="5"/>
                        <a:pt x="9" y="5"/>
                        <a:pt x="9" y="5"/>
                      </a:cubicBezTo>
                      <a:moveTo>
                        <a:pt x="17" y="5"/>
                      </a:moveTo>
                      <a:cubicBezTo>
                        <a:pt x="17" y="5"/>
                        <a:pt x="17" y="5"/>
                        <a:pt x="17" y="5"/>
                      </a:cubicBezTo>
                      <a:cubicBezTo>
                        <a:pt x="17" y="5"/>
                        <a:pt x="17" y="5"/>
                        <a:pt x="17" y="5"/>
                      </a:cubicBezTo>
                      <a:cubicBezTo>
                        <a:pt x="17" y="5"/>
                        <a:pt x="17" y="5"/>
                        <a:pt x="17" y="5"/>
                      </a:cubicBezTo>
                      <a:cubicBezTo>
                        <a:pt x="17" y="5"/>
                        <a:pt x="17" y="5"/>
                        <a:pt x="17" y="5"/>
                      </a:cubicBezTo>
                      <a:moveTo>
                        <a:pt x="16" y="5"/>
                      </a:moveTo>
                      <a:cubicBezTo>
                        <a:pt x="16" y="5"/>
                        <a:pt x="16" y="5"/>
                        <a:pt x="16" y="5"/>
                      </a:cubicBezTo>
                      <a:cubicBezTo>
                        <a:pt x="16" y="5"/>
                        <a:pt x="16" y="5"/>
                        <a:pt x="16" y="5"/>
                      </a:cubicBezTo>
                      <a:cubicBezTo>
                        <a:pt x="16" y="5"/>
                        <a:pt x="16" y="5"/>
                        <a:pt x="17" y="5"/>
                      </a:cubicBezTo>
                      <a:cubicBezTo>
                        <a:pt x="17" y="5"/>
                        <a:pt x="17" y="5"/>
                        <a:pt x="17" y="5"/>
                      </a:cubicBezTo>
                      <a:cubicBezTo>
                        <a:pt x="16" y="5"/>
                        <a:pt x="16" y="5"/>
                        <a:pt x="16" y="5"/>
                      </a:cubicBezTo>
                      <a:cubicBezTo>
                        <a:pt x="16" y="5"/>
                        <a:pt x="16" y="5"/>
                        <a:pt x="16" y="5"/>
                      </a:cubicBezTo>
                      <a:moveTo>
                        <a:pt x="16" y="5"/>
                      </a:moveTo>
                      <a:cubicBezTo>
                        <a:pt x="16" y="5"/>
                        <a:pt x="16" y="5"/>
                        <a:pt x="16" y="5"/>
                      </a:cubicBezTo>
                      <a:cubicBezTo>
                        <a:pt x="16" y="5"/>
                        <a:pt x="16" y="5"/>
                        <a:pt x="16" y="5"/>
                      </a:cubicBezTo>
                      <a:cubicBezTo>
                        <a:pt x="16" y="5"/>
                        <a:pt x="16" y="5"/>
                        <a:pt x="16" y="5"/>
                      </a:cubicBezTo>
                      <a:cubicBezTo>
                        <a:pt x="16" y="5"/>
                        <a:pt x="16" y="5"/>
                        <a:pt x="16" y="5"/>
                      </a:cubicBezTo>
                      <a:moveTo>
                        <a:pt x="10" y="5"/>
                      </a:moveTo>
                      <a:cubicBezTo>
                        <a:pt x="10" y="5"/>
                        <a:pt x="10" y="5"/>
                        <a:pt x="10" y="5"/>
                      </a:cubicBezTo>
                      <a:cubicBezTo>
                        <a:pt x="11" y="5"/>
                        <a:pt x="11" y="5"/>
                        <a:pt x="11" y="5"/>
                      </a:cubicBezTo>
                      <a:cubicBezTo>
                        <a:pt x="11" y="5"/>
                        <a:pt x="11" y="5"/>
                        <a:pt x="11" y="5"/>
                      </a:cubicBezTo>
                      <a:cubicBezTo>
                        <a:pt x="11" y="5"/>
                        <a:pt x="11" y="5"/>
                        <a:pt x="10" y="5"/>
                      </a:cubicBezTo>
                      <a:moveTo>
                        <a:pt x="15" y="4"/>
                      </a:moveTo>
                      <a:cubicBezTo>
                        <a:pt x="15" y="4"/>
                        <a:pt x="15" y="4"/>
                        <a:pt x="15" y="4"/>
                      </a:cubicBezTo>
                      <a:cubicBezTo>
                        <a:pt x="15" y="4"/>
                        <a:pt x="15" y="5"/>
                        <a:pt x="16" y="5"/>
                      </a:cubicBezTo>
                      <a:cubicBezTo>
                        <a:pt x="16" y="5"/>
                        <a:pt x="16" y="5"/>
                        <a:pt x="16" y="5"/>
                      </a:cubicBezTo>
                      <a:cubicBezTo>
                        <a:pt x="15" y="5"/>
                        <a:pt x="15" y="4"/>
                        <a:pt x="15" y="4"/>
                      </a:cubicBezTo>
                      <a:moveTo>
                        <a:pt x="14" y="4"/>
                      </a:moveTo>
                      <a:cubicBezTo>
                        <a:pt x="14" y="4"/>
                        <a:pt x="14" y="4"/>
                        <a:pt x="14" y="4"/>
                      </a:cubicBezTo>
                      <a:cubicBezTo>
                        <a:pt x="15" y="4"/>
                        <a:pt x="15" y="4"/>
                        <a:pt x="15" y="4"/>
                      </a:cubicBezTo>
                      <a:cubicBezTo>
                        <a:pt x="15" y="4"/>
                        <a:pt x="15" y="4"/>
                        <a:pt x="15" y="4"/>
                      </a:cubicBezTo>
                      <a:cubicBezTo>
                        <a:pt x="15" y="4"/>
                        <a:pt x="15" y="4"/>
                        <a:pt x="14" y="4"/>
                      </a:cubicBezTo>
                      <a:moveTo>
                        <a:pt x="14" y="4"/>
                      </a:move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moveTo>
                        <a:pt x="10" y="4"/>
                      </a:moveTo>
                      <a:cubicBezTo>
                        <a:pt x="10" y="4"/>
                        <a:pt x="10" y="4"/>
                        <a:pt x="10" y="4"/>
                      </a:cubicBezTo>
                      <a:cubicBezTo>
                        <a:pt x="10" y="4"/>
                        <a:pt x="10" y="4"/>
                        <a:pt x="10" y="4"/>
                      </a:cubicBezTo>
                      <a:cubicBezTo>
                        <a:pt x="10" y="4"/>
                        <a:pt x="10" y="4"/>
                        <a:pt x="10" y="4"/>
                      </a:cubicBezTo>
                      <a:cubicBezTo>
                        <a:pt x="10" y="4"/>
                        <a:pt x="10" y="4"/>
                        <a:pt x="10" y="4"/>
                      </a:cubicBezTo>
                      <a:moveTo>
                        <a:pt x="10" y="4"/>
                      </a:moveTo>
                      <a:cubicBezTo>
                        <a:pt x="10" y="4"/>
                        <a:pt x="10" y="4"/>
                        <a:pt x="10" y="4"/>
                      </a:cubicBezTo>
                      <a:cubicBezTo>
                        <a:pt x="10" y="4"/>
                        <a:pt x="10" y="4"/>
                        <a:pt x="10" y="4"/>
                      </a:cubicBezTo>
                      <a:cubicBezTo>
                        <a:pt x="10" y="4"/>
                        <a:pt x="10" y="4"/>
                        <a:pt x="10" y="4"/>
                      </a:cubicBezTo>
                      <a:cubicBezTo>
                        <a:pt x="10" y="4"/>
                        <a:pt x="10" y="4"/>
                        <a:pt x="10" y="4"/>
                      </a:cubicBezTo>
                      <a:moveTo>
                        <a:pt x="10" y="4"/>
                      </a:move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moveTo>
                        <a:pt x="7" y="4"/>
                      </a:moveTo>
                      <a:cubicBezTo>
                        <a:pt x="7" y="4"/>
                        <a:pt x="7" y="4"/>
                        <a:pt x="7" y="4"/>
                      </a:cubicBezTo>
                      <a:cubicBezTo>
                        <a:pt x="8" y="4"/>
                        <a:pt x="8" y="5"/>
                        <a:pt x="9" y="5"/>
                      </a:cubicBezTo>
                      <a:cubicBezTo>
                        <a:pt x="9" y="5"/>
                        <a:pt x="9" y="5"/>
                        <a:pt x="9" y="5"/>
                      </a:cubicBezTo>
                      <a:cubicBezTo>
                        <a:pt x="8" y="5"/>
                        <a:pt x="8" y="4"/>
                        <a:pt x="7" y="4"/>
                      </a:cubicBezTo>
                      <a:moveTo>
                        <a:pt x="7" y="4"/>
                      </a:moveTo>
                      <a:cubicBezTo>
                        <a:pt x="7" y="4"/>
                        <a:pt x="7" y="4"/>
                        <a:pt x="7" y="4"/>
                      </a:cubicBezTo>
                      <a:cubicBezTo>
                        <a:pt x="7" y="4"/>
                        <a:pt x="7" y="4"/>
                        <a:pt x="7" y="4"/>
                      </a:cubicBezTo>
                      <a:cubicBezTo>
                        <a:pt x="7" y="4"/>
                        <a:pt x="7" y="4"/>
                        <a:pt x="7" y="4"/>
                      </a:cubicBezTo>
                      <a:cubicBezTo>
                        <a:pt x="7" y="4"/>
                        <a:pt x="7" y="4"/>
                        <a:pt x="7" y="4"/>
                      </a:cubicBezTo>
                      <a:moveTo>
                        <a:pt x="6" y="4"/>
                      </a:moveTo>
                      <a:cubicBezTo>
                        <a:pt x="6" y="4"/>
                        <a:pt x="6" y="4"/>
                        <a:pt x="6" y="4"/>
                      </a:cubicBezTo>
                      <a:cubicBezTo>
                        <a:pt x="7" y="4"/>
                        <a:pt x="7" y="4"/>
                        <a:pt x="7" y="4"/>
                      </a:cubicBezTo>
                      <a:cubicBezTo>
                        <a:pt x="7" y="4"/>
                        <a:pt x="7" y="4"/>
                        <a:pt x="7" y="4"/>
                      </a:cubicBezTo>
                      <a:cubicBezTo>
                        <a:pt x="7" y="4"/>
                        <a:pt x="7" y="4"/>
                        <a:pt x="6" y="4"/>
                      </a:cubicBezTo>
                      <a:moveTo>
                        <a:pt x="6" y="4"/>
                      </a:move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6" y="3"/>
                      </a:moveTo>
                      <a:cubicBezTo>
                        <a:pt x="6" y="3"/>
                        <a:pt x="6" y="3"/>
                        <a:pt x="6" y="3"/>
                      </a:cubicBezTo>
                      <a:cubicBezTo>
                        <a:pt x="6" y="3"/>
                        <a:pt x="6" y="3"/>
                        <a:pt x="6" y="4"/>
                      </a:cubicBezTo>
                      <a:cubicBezTo>
                        <a:pt x="6" y="4"/>
                        <a:pt x="6" y="4"/>
                        <a:pt x="6" y="4"/>
                      </a:cubicBezTo>
                      <a:cubicBezTo>
                        <a:pt x="6" y="3"/>
                        <a:pt x="6" y="3"/>
                        <a:pt x="6" y="3"/>
                      </a:cubicBezTo>
                      <a:moveTo>
                        <a:pt x="6" y="3"/>
                      </a:moveTo>
                      <a:cubicBezTo>
                        <a:pt x="6" y="3"/>
                        <a:pt x="6" y="3"/>
                        <a:pt x="6" y="3"/>
                      </a:cubicBezTo>
                      <a:cubicBezTo>
                        <a:pt x="6" y="3"/>
                        <a:pt x="6" y="3"/>
                        <a:pt x="6" y="3"/>
                      </a:cubicBezTo>
                      <a:cubicBezTo>
                        <a:pt x="6" y="3"/>
                        <a:pt x="6" y="3"/>
                        <a:pt x="6" y="3"/>
                      </a:cubicBezTo>
                      <a:cubicBezTo>
                        <a:pt x="6" y="3"/>
                        <a:pt x="6" y="3"/>
                        <a:pt x="6" y="3"/>
                      </a:cubicBezTo>
                      <a:moveTo>
                        <a:pt x="3" y="3"/>
                      </a:move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moveTo>
                        <a:pt x="5" y="3"/>
                      </a:moveTo>
                      <a:cubicBezTo>
                        <a:pt x="5" y="3"/>
                        <a:pt x="5" y="3"/>
                        <a:pt x="5" y="3"/>
                      </a:cubicBezTo>
                      <a:cubicBezTo>
                        <a:pt x="5" y="3"/>
                        <a:pt x="5" y="3"/>
                        <a:pt x="5" y="3"/>
                      </a:cubicBezTo>
                      <a:cubicBezTo>
                        <a:pt x="5" y="3"/>
                        <a:pt x="5" y="3"/>
                        <a:pt x="5" y="3"/>
                      </a:cubicBezTo>
                      <a:cubicBezTo>
                        <a:pt x="5" y="3"/>
                        <a:pt x="5" y="3"/>
                        <a:pt x="5" y="3"/>
                      </a:cubicBezTo>
                      <a:moveTo>
                        <a:pt x="5" y="2"/>
                      </a:moveTo>
                      <a:cubicBezTo>
                        <a:pt x="5" y="2"/>
                        <a:pt x="5" y="2"/>
                        <a:pt x="5" y="2"/>
                      </a:cubicBezTo>
                      <a:cubicBezTo>
                        <a:pt x="5" y="2"/>
                        <a:pt x="5" y="2"/>
                        <a:pt x="5" y="2"/>
                      </a:cubicBezTo>
                      <a:cubicBezTo>
                        <a:pt x="5" y="2"/>
                        <a:pt x="5" y="2"/>
                        <a:pt x="5" y="2"/>
                      </a:cubicBezTo>
                      <a:cubicBezTo>
                        <a:pt x="5" y="2"/>
                        <a:pt x="5" y="2"/>
                        <a:pt x="5" y="2"/>
                      </a:cubicBezTo>
                      <a:moveTo>
                        <a:pt x="4" y="2"/>
                      </a:move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moveTo>
                        <a:pt x="4" y="2"/>
                      </a:moveTo>
                      <a:cubicBezTo>
                        <a:pt x="4" y="2"/>
                        <a:pt x="4" y="2"/>
                        <a:pt x="4" y="2"/>
                      </a:cubicBezTo>
                      <a:cubicBezTo>
                        <a:pt x="4" y="2"/>
                        <a:pt x="4" y="2"/>
                        <a:pt x="5" y="2"/>
                      </a:cubicBezTo>
                      <a:cubicBezTo>
                        <a:pt x="5" y="2"/>
                        <a:pt x="5" y="2"/>
                        <a:pt x="5" y="2"/>
                      </a:cubicBezTo>
                      <a:cubicBezTo>
                        <a:pt x="4" y="2"/>
                        <a:pt x="4" y="2"/>
                        <a:pt x="4" y="2"/>
                      </a:cubicBezTo>
                      <a:moveTo>
                        <a:pt x="4" y="2"/>
                      </a:moveTo>
                      <a:cubicBezTo>
                        <a:pt x="4" y="2"/>
                        <a:pt x="4" y="2"/>
                        <a:pt x="4" y="2"/>
                      </a:cubicBezTo>
                      <a:cubicBezTo>
                        <a:pt x="4" y="2"/>
                        <a:pt x="4" y="2"/>
                        <a:pt x="4" y="2"/>
                      </a:cubicBezTo>
                      <a:cubicBezTo>
                        <a:pt x="4" y="2"/>
                        <a:pt x="4" y="2"/>
                        <a:pt x="4" y="2"/>
                      </a:cubicBezTo>
                      <a:cubicBezTo>
                        <a:pt x="4" y="2"/>
                        <a:pt x="4" y="2"/>
                        <a:pt x="4" y="2"/>
                      </a:cubicBezTo>
                      <a:cubicBezTo>
                        <a:pt x="4" y="2"/>
                        <a:pt x="4" y="2"/>
                        <a:pt x="4" y="2"/>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7" name="Freeform 12228">
                  <a:extLst>
                    <a:ext uri="{FF2B5EF4-FFF2-40B4-BE49-F238E27FC236}">
                      <a16:creationId xmlns:a16="http://schemas.microsoft.com/office/drawing/2014/main" id="{200CCB06-5CF6-D0DB-170F-1B214C3EAFD8}"/>
                    </a:ext>
                  </a:extLst>
                </p:cNvPr>
                <p:cNvSpPr>
                  <a:spLocks/>
                </p:cNvSpPr>
                <p:nvPr/>
              </p:nvSpPr>
              <p:spPr bwMode="auto">
                <a:xfrm>
                  <a:off x="4782" y="2400"/>
                  <a:ext cx="19" cy="18"/>
                </a:xfrm>
                <a:custGeom>
                  <a:avLst/>
                  <a:gdLst>
                    <a:gd name="T0" fmla="*/ 9 w 23"/>
                    <a:gd name="T1" fmla="*/ 0 h 22"/>
                    <a:gd name="T2" fmla="*/ 9 w 23"/>
                    <a:gd name="T3" fmla="*/ 0 h 22"/>
                    <a:gd name="T4" fmla="*/ 8 w 23"/>
                    <a:gd name="T5" fmla="*/ 0 h 22"/>
                    <a:gd name="T6" fmla="*/ 8 w 23"/>
                    <a:gd name="T7" fmla="*/ 0 h 22"/>
                    <a:gd name="T8" fmla="*/ 8 w 23"/>
                    <a:gd name="T9" fmla="*/ 0 h 22"/>
                    <a:gd name="T10" fmla="*/ 8 w 23"/>
                    <a:gd name="T11" fmla="*/ 1 h 22"/>
                    <a:gd name="T12" fmla="*/ 10 w 23"/>
                    <a:gd name="T13" fmla="*/ 4 h 22"/>
                    <a:gd name="T14" fmla="*/ 8 w 23"/>
                    <a:gd name="T15" fmla="*/ 6 h 22"/>
                    <a:gd name="T16" fmla="*/ 7 w 23"/>
                    <a:gd name="T17" fmla="*/ 7 h 22"/>
                    <a:gd name="T18" fmla="*/ 6 w 23"/>
                    <a:gd name="T19" fmla="*/ 7 h 22"/>
                    <a:gd name="T20" fmla="*/ 5 w 23"/>
                    <a:gd name="T21" fmla="*/ 8 h 22"/>
                    <a:gd name="T22" fmla="*/ 3 w 23"/>
                    <a:gd name="T23" fmla="*/ 7 h 22"/>
                    <a:gd name="T24" fmla="*/ 2 w 23"/>
                    <a:gd name="T25" fmla="*/ 7 h 22"/>
                    <a:gd name="T26" fmla="*/ 2 w 23"/>
                    <a:gd name="T27" fmla="*/ 7 h 22"/>
                    <a:gd name="T28" fmla="*/ 1 w 23"/>
                    <a:gd name="T29" fmla="*/ 7 h 22"/>
                    <a:gd name="T30" fmla="*/ 0 w 23"/>
                    <a:gd name="T31" fmla="*/ 7 h 22"/>
                    <a:gd name="T32" fmla="*/ 0 w 23"/>
                    <a:gd name="T33" fmla="*/ 7 h 22"/>
                    <a:gd name="T34" fmla="*/ 0 w 23"/>
                    <a:gd name="T35" fmla="*/ 7 h 22"/>
                    <a:gd name="T36" fmla="*/ 0 w 23"/>
                    <a:gd name="T37" fmla="*/ 7 h 22"/>
                    <a:gd name="T38" fmla="*/ 2 w 23"/>
                    <a:gd name="T39" fmla="*/ 9 h 22"/>
                    <a:gd name="T40" fmla="*/ 2 w 23"/>
                    <a:gd name="T41" fmla="*/ 9 h 22"/>
                    <a:gd name="T42" fmla="*/ 2 w 23"/>
                    <a:gd name="T43" fmla="*/ 8 h 22"/>
                    <a:gd name="T44" fmla="*/ 2 w 23"/>
                    <a:gd name="T45" fmla="*/ 8 h 22"/>
                    <a:gd name="T46" fmla="*/ 2 w 23"/>
                    <a:gd name="T47" fmla="*/ 8 h 22"/>
                    <a:gd name="T48" fmla="*/ 2 w 23"/>
                    <a:gd name="T49" fmla="*/ 8 h 22"/>
                    <a:gd name="T50" fmla="*/ 2 w 23"/>
                    <a:gd name="T51" fmla="*/ 8 h 22"/>
                    <a:gd name="T52" fmla="*/ 2 w 23"/>
                    <a:gd name="T53" fmla="*/ 9 h 22"/>
                    <a:gd name="T54" fmla="*/ 2 w 23"/>
                    <a:gd name="T55" fmla="*/ 9 h 22"/>
                    <a:gd name="T56" fmla="*/ 2 w 23"/>
                    <a:gd name="T57" fmla="*/ 9 h 22"/>
                    <a:gd name="T58" fmla="*/ 2 w 23"/>
                    <a:gd name="T59" fmla="*/ 9 h 22"/>
                    <a:gd name="T60" fmla="*/ 2 w 23"/>
                    <a:gd name="T61" fmla="*/ 9 h 22"/>
                    <a:gd name="T62" fmla="*/ 3 w 23"/>
                    <a:gd name="T63" fmla="*/ 9 h 22"/>
                    <a:gd name="T64" fmla="*/ 3 w 23"/>
                    <a:gd name="T65" fmla="*/ 9 h 22"/>
                    <a:gd name="T66" fmla="*/ 4 w 23"/>
                    <a:gd name="T67" fmla="*/ 9 h 22"/>
                    <a:gd name="T68" fmla="*/ 4 w 23"/>
                    <a:gd name="T69" fmla="*/ 9 h 22"/>
                    <a:gd name="T70" fmla="*/ 4 w 23"/>
                    <a:gd name="T71" fmla="*/ 9 h 22"/>
                    <a:gd name="T72" fmla="*/ 5 w 23"/>
                    <a:gd name="T73" fmla="*/ 9 h 22"/>
                    <a:gd name="T74" fmla="*/ 5 w 23"/>
                    <a:gd name="T75" fmla="*/ 9 h 22"/>
                    <a:gd name="T76" fmla="*/ 5 w 23"/>
                    <a:gd name="T77" fmla="*/ 9 h 22"/>
                    <a:gd name="T78" fmla="*/ 5 w 23"/>
                    <a:gd name="T79" fmla="*/ 9 h 22"/>
                    <a:gd name="T80" fmla="*/ 5 w 23"/>
                    <a:gd name="T81" fmla="*/ 9 h 22"/>
                    <a:gd name="T82" fmla="*/ 5 w 23"/>
                    <a:gd name="T83" fmla="*/ 9 h 22"/>
                    <a:gd name="T84" fmla="*/ 6 w 23"/>
                    <a:gd name="T85" fmla="*/ 10 h 22"/>
                    <a:gd name="T86" fmla="*/ 6 w 23"/>
                    <a:gd name="T87" fmla="*/ 9 h 22"/>
                    <a:gd name="T88" fmla="*/ 7 w 23"/>
                    <a:gd name="T89" fmla="*/ 9 h 22"/>
                    <a:gd name="T90" fmla="*/ 7 w 23"/>
                    <a:gd name="T91" fmla="*/ 9 h 22"/>
                    <a:gd name="T92" fmla="*/ 7 w 23"/>
                    <a:gd name="T93" fmla="*/ 9 h 22"/>
                    <a:gd name="T94" fmla="*/ 7 w 23"/>
                    <a:gd name="T95" fmla="*/ 9 h 22"/>
                    <a:gd name="T96" fmla="*/ 7 w 23"/>
                    <a:gd name="T97" fmla="*/ 9 h 22"/>
                    <a:gd name="T98" fmla="*/ 7 w 23"/>
                    <a:gd name="T99" fmla="*/ 9 h 22"/>
                    <a:gd name="T100" fmla="*/ 8 w 23"/>
                    <a:gd name="T101" fmla="*/ 9 h 22"/>
                    <a:gd name="T102" fmla="*/ 8 w 23"/>
                    <a:gd name="T103" fmla="*/ 9 h 22"/>
                    <a:gd name="T104" fmla="*/ 8 w 23"/>
                    <a:gd name="T105" fmla="*/ 9 h 22"/>
                    <a:gd name="T106" fmla="*/ 8 w 23"/>
                    <a:gd name="T107" fmla="*/ 9 h 22"/>
                    <a:gd name="T108" fmla="*/ 10 w 23"/>
                    <a:gd name="T109" fmla="*/ 7 h 22"/>
                    <a:gd name="T110" fmla="*/ 10 w 23"/>
                    <a:gd name="T111" fmla="*/ 7 h 22"/>
                    <a:gd name="T112" fmla="*/ 10 w 23"/>
                    <a:gd name="T113" fmla="*/ 7 h 22"/>
                    <a:gd name="T114" fmla="*/ 11 w 23"/>
                    <a:gd name="T115" fmla="*/ 6 h 22"/>
                    <a:gd name="T116" fmla="*/ 11 w 23"/>
                    <a:gd name="T117" fmla="*/ 5 h 22"/>
                    <a:gd name="T118" fmla="*/ 10 w 23"/>
                    <a:gd name="T119" fmla="*/ 3 h 22"/>
                    <a:gd name="T120" fmla="*/ 10 w 23"/>
                    <a:gd name="T121" fmla="*/ 2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 h="22">
                      <a:moveTo>
                        <a:pt x="19" y="0"/>
                      </a:moveTo>
                      <a:cubicBezTo>
                        <a:pt x="19" y="0"/>
                        <a:pt x="19" y="0"/>
                        <a:pt x="19" y="0"/>
                      </a:cubicBezTo>
                      <a:cubicBezTo>
                        <a:pt x="19" y="0"/>
                        <a:pt x="19" y="0"/>
                        <a:pt x="19" y="0"/>
                      </a:cubicBezTo>
                      <a:cubicBezTo>
                        <a:pt x="19" y="0"/>
                        <a:pt x="19" y="0"/>
                        <a:pt x="19" y="0"/>
                      </a:cubicBezTo>
                      <a:cubicBezTo>
                        <a:pt x="19" y="0"/>
                        <a:pt x="19" y="0"/>
                        <a:pt x="19" y="0"/>
                      </a:cubicBezTo>
                      <a:cubicBezTo>
                        <a:pt x="19" y="0"/>
                        <a:pt x="19"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1"/>
                      </a:cubicBezTo>
                      <a:cubicBezTo>
                        <a:pt x="20" y="3"/>
                        <a:pt x="19" y="4"/>
                        <a:pt x="20" y="5"/>
                      </a:cubicBezTo>
                      <a:cubicBezTo>
                        <a:pt x="21" y="7"/>
                        <a:pt x="19" y="7"/>
                        <a:pt x="20" y="9"/>
                      </a:cubicBezTo>
                      <a:cubicBezTo>
                        <a:pt x="21" y="11"/>
                        <a:pt x="19" y="11"/>
                        <a:pt x="19" y="12"/>
                      </a:cubicBezTo>
                      <a:cubicBezTo>
                        <a:pt x="20" y="14"/>
                        <a:pt x="17" y="13"/>
                        <a:pt x="18" y="14"/>
                      </a:cubicBezTo>
                      <a:cubicBezTo>
                        <a:pt x="20" y="17"/>
                        <a:pt x="16" y="15"/>
                        <a:pt x="16" y="16"/>
                      </a:cubicBezTo>
                      <a:cubicBezTo>
                        <a:pt x="16" y="17"/>
                        <a:pt x="15" y="17"/>
                        <a:pt x="14" y="17"/>
                      </a:cubicBezTo>
                      <a:cubicBezTo>
                        <a:pt x="14" y="17"/>
                        <a:pt x="14" y="17"/>
                        <a:pt x="13" y="17"/>
                      </a:cubicBezTo>
                      <a:cubicBezTo>
                        <a:pt x="13" y="17"/>
                        <a:pt x="12" y="17"/>
                        <a:pt x="12" y="17"/>
                      </a:cubicBezTo>
                      <a:cubicBezTo>
                        <a:pt x="11" y="17"/>
                        <a:pt x="11" y="17"/>
                        <a:pt x="11" y="18"/>
                      </a:cubicBezTo>
                      <a:cubicBezTo>
                        <a:pt x="11" y="18"/>
                        <a:pt x="10" y="18"/>
                        <a:pt x="10" y="18"/>
                      </a:cubicBezTo>
                      <a:cubicBezTo>
                        <a:pt x="10" y="18"/>
                        <a:pt x="9" y="18"/>
                        <a:pt x="8" y="18"/>
                      </a:cubicBezTo>
                      <a:cubicBezTo>
                        <a:pt x="8" y="17"/>
                        <a:pt x="7" y="17"/>
                        <a:pt x="7" y="17"/>
                      </a:cubicBezTo>
                      <a:cubicBezTo>
                        <a:pt x="7" y="17"/>
                        <a:pt x="7" y="17"/>
                        <a:pt x="6" y="17"/>
                      </a:cubicBezTo>
                      <a:cubicBezTo>
                        <a:pt x="6" y="17"/>
                        <a:pt x="6" y="17"/>
                        <a:pt x="6" y="17"/>
                      </a:cubicBezTo>
                      <a:cubicBezTo>
                        <a:pt x="5" y="17"/>
                        <a:pt x="3" y="16"/>
                        <a:pt x="2" y="15"/>
                      </a:cubicBezTo>
                      <a:cubicBezTo>
                        <a:pt x="2" y="15"/>
                        <a:pt x="2" y="15"/>
                        <a:pt x="2" y="15"/>
                      </a:cubicBezTo>
                      <a:cubicBezTo>
                        <a:pt x="1" y="15"/>
                        <a:pt x="1" y="15"/>
                        <a:pt x="1" y="16"/>
                      </a:cubicBezTo>
                      <a:cubicBezTo>
                        <a:pt x="1" y="16"/>
                        <a:pt x="1" y="16"/>
                        <a:pt x="1" y="16"/>
                      </a:cubicBezTo>
                      <a:cubicBezTo>
                        <a:pt x="1"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7"/>
                        <a:pt x="2" y="18"/>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6" y="19"/>
                        <a:pt x="6" y="19"/>
                      </a:cubicBezTo>
                      <a:cubicBezTo>
                        <a:pt x="6" y="19"/>
                        <a:pt x="6" y="19"/>
                        <a:pt x="6" y="19"/>
                      </a:cubicBezTo>
                      <a:cubicBezTo>
                        <a:pt x="6" y="19"/>
                        <a:pt x="6" y="19"/>
                        <a:pt x="6" y="19"/>
                      </a:cubicBezTo>
                      <a:cubicBezTo>
                        <a:pt x="6" y="19"/>
                        <a:pt x="6" y="19"/>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8" y="20"/>
                        <a:pt x="8" y="21"/>
                        <a:pt x="9" y="21"/>
                      </a:cubicBezTo>
                      <a:cubicBezTo>
                        <a:pt x="9" y="21"/>
                        <a:pt x="9" y="21"/>
                        <a:pt x="9" y="21"/>
                      </a:cubicBezTo>
                      <a:cubicBezTo>
                        <a:pt x="9" y="21"/>
                        <a:pt x="9" y="21"/>
                        <a:pt x="9" y="21"/>
                      </a:cubicBezTo>
                      <a:cubicBezTo>
                        <a:pt x="9" y="21"/>
                        <a:pt x="9" y="21"/>
                        <a:pt x="9" y="21"/>
                      </a:cubicBezTo>
                      <a:cubicBezTo>
                        <a:pt x="9" y="21"/>
                        <a:pt x="9" y="21"/>
                        <a:pt x="9" y="20"/>
                      </a:cubicBezTo>
                      <a:cubicBezTo>
                        <a:pt x="9" y="20"/>
                        <a:pt x="9"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2"/>
                        <a:pt x="13" y="22"/>
                      </a:cubicBezTo>
                      <a:cubicBezTo>
                        <a:pt x="13" y="22"/>
                        <a:pt x="13" y="21"/>
                        <a:pt x="13" y="21"/>
                      </a:cubicBezTo>
                      <a:cubicBezTo>
                        <a:pt x="13" y="21"/>
                        <a:pt x="13" y="21"/>
                        <a:pt x="13" y="21"/>
                      </a:cubicBezTo>
                      <a:cubicBezTo>
                        <a:pt x="14" y="21"/>
                        <a:pt x="14" y="21"/>
                        <a:pt x="14" y="21"/>
                      </a:cubicBezTo>
                      <a:cubicBezTo>
                        <a:pt x="14" y="21"/>
                        <a:pt x="14" y="21"/>
                        <a:pt x="14" y="21"/>
                      </a:cubicBezTo>
                      <a:cubicBezTo>
                        <a:pt x="14" y="21"/>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0"/>
                      </a:cubicBezTo>
                      <a:cubicBezTo>
                        <a:pt x="18" y="19"/>
                        <a:pt x="21" y="20"/>
                        <a:pt x="21" y="18"/>
                      </a:cubicBezTo>
                      <a:cubicBezTo>
                        <a:pt x="21" y="18"/>
                        <a:pt x="21" y="18"/>
                        <a:pt x="21" y="17"/>
                      </a:cubicBezTo>
                      <a:cubicBezTo>
                        <a:pt x="21" y="17"/>
                        <a:pt x="21" y="17"/>
                        <a:pt x="21" y="17"/>
                      </a:cubicBezTo>
                      <a:cubicBezTo>
                        <a:pt x="21" y="16"/>
                        <a:pt x="22" y="17"/>
                        <a:pt x="22" y="16"/>
                      </a:cubicBezTo>
                      <a:cubicBezTo>
                        <a:pt x="22" y="16"/>
                        <a:pt x="22" y="15"/>
                        <a:pt x="22" y="15"/>
                      </a:cubicBezTo>
                      <a:cubicBezTo>
                        <a:pt x="22" y="15"/>
                        <a:pt x="22" y="15"/>
                        <a:pt x="22" y="15"/>
                      </a:cubicBezTo>
                      <a:cubicBezTo>
                        <a:pt x="22" y="14"/>
                        <a:pt x="23" y="14"/>
                        <a:pt x="23" y="13"/>
                      </a:cubicBezTo>
                      <a:cubicBezTo>
                        <a:pt x="23" y="13"/>
                        <a:pt x="23" y="13"/>
                        <a:pt x="23" y="12"/>
                      </a:cubicBezTo>
                      <a:cubicBezTo>
                        <a:pt x="22" y="12"/>
                        <a:pt x="22" y="12"/>
                        <a:pt x="22" y="11"/>
                      </a:cubicBezTo>
                      <a:cubicBezTo>
                        <a:pt x="22" y="11"/>
                        <a:pt x="23" y="10"/>
                        <a:pt x="23" y="10"/>
                      </a:cubicBezTo>
                      <a:cubicBezTo>
                        <a:pt x="23" y="9"/>
                        <a:pt x="23" y="9"/>
                        <a:pt x="22" y="8"/>
                      </a:cubicBezTo>
                      <a:cubicBezTo>
                        <a:pt x="22" y="8"/>
                        <a:pt x="22" y="7"/>
                        <a:pt x="22" y="7"/>
                      </a:cubicBezTo>
                      <a:cubicBezTo>
                        <a:pt x="22" y="7"/>
                        <a:pt x="22" y="6"/>
                        <a:pt x="22" y="6"/>
                      </a:cubicBezTo>
                      <a:cubicBezTo>
                        <a:pt x="22" y="5"/>
                        <a:pt x="22" y="5"/>
                        <a:pt x="21" y="4"/>
                      </a:cubicBezTo>
                      <a:cubicBezTo>
                        <a:pt x="20" y="3"/>
                        <a:pt x="21" y="1"/>
                        <a:pt x="19" y="0"/>
                      </a:cubicBezTo>
                    </a:path>
                  </a:pathLst>
                </a:custGeom>
                <a:solidFill>
                  <a:srgbClr val="A8A0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8" name="Freeform 12229">
                  <a:extLst>
                    <a:ext uri="{FF2B5EF4-FFF2-40B4-BE49-F238E27FC236}">
                      <a16:creationId xmlns:a16="http://schemas.microsoft.com/office/drawing/2014/main" id="{6E947AAD-C8C2-D95D-E135-C310A630FAA0}"/>
                    </a:ext>
                  </a:extLst>
                </p:cNvPr>
                <p:cNvSpPr>
                  <a:spLocks/>
                </p:cNvSpPr>
                <p:nvPr/>
              </p:nvSpPr>
              <p:spPr bwMode="auto">
                <a:xfrm>
                  <a:off x="4782" y="2391"/>
                  <a:ext cx="2" cy="2"/>
                </a:xfrm>
                <a:custGeom>
                  <a:avLst/>
                  <a:gdLst>
                    <a:gd name="T0" fmla="*/ 1 w 2"/>
                    <a:gd name="T1" fmla="*/ 0 h 2"/>
                    <a:gd name="T2" fmla="*/ 1 w 2"/>
                    <a:gd name="T3" fmla="*/ 2 h 2"/>
                    <a:gd name="T4" fmla="*/ 2 w 2"/>
                    <a:gd name="T5" fmla="*/ 2 h 2"/>
                    <a:gd name="T6" fmla="*/ 2 w 2"/>
                    <a:gd name="T7" fmla="*/ 2 h 2"/>
                    <a:gd name="T8" fmla="*/ 1 w 2"/>
                    <a:gd name="T9" fmla="*/ 0 h 2"/>
                    <a:gd name="T10" fmla="*/ 1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0"/>
                      </a:moveTo>
                      <a:cubicBezTo>
                        <a:pt x="0" y="0"/>
                        <a:pt x="0" y="1"/>
                        <a:pt x="1" y="2"/>
                      </a:cubicBezTo>
                      <a:cubicBezTo>
                        <a:pt x="1" y="2"/>
                        <a:pt x="2" y="2"/>
                        <a:pt x="2" y="2"/>
                      </a:cubicBezTo>
                      <a:cubicBezTo>
                        <a:pt x="2" y="2"/>
                        <a:pt x="2" y="2"/>
                        <a:pt x="2" y="2"/>
                      </a:cubicBezTo>
                      <a:cubicBezTo>
                        <a:pt x="2" y="2"/>
                        <a:pt x="0" y="0"/>
                        <a:pt x="1" y="0"/>
                      </a:cubicBezTo>
                      <a:cubicBezTo>
                        <a:pt x="1" y="0"/>
                        <a:pt x="1" y="0"/>
                        <a:pt x="1"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49" name="Freeform 12230">
                  <a:extLst>
                    <a:ext uri="{FF2B5EF4-FFF2-40B4-BE49-F238E27FC236}">
                      <a16:creationId xmlns:a16="http://schemas.microsoft.com/office/drawing/2014/main" id="{FAE39C95-DE00-AE68-80C8-7EE463432ED1}"/>
                    </a:ext>
                  </a:extLst>
                </p:cNvPr>
                <p:cNvSpPr>
                  <a:spLocks/>
                </p:cNvSpPr>
                <p:nvPr/>
              </p:nvSpPr>
              <p:spPr bwMode="auto">
                <a:xfrm>
                  <a:off x="4778" y="2389"/>
                  <a:ext cx="2" cy="2"/>
                </a:xfrm>
                <a:custGeom>
                  <a:avLst/>
                  <a:gdLst>
                    <a:gd name="T0" fmla="*/ 0 w 2"/>
                    <a:gd name="T1" fmla="*/ 0 h 3"/>
                    <a:gd name="T2" fmla="*/ 0 w 2"/>
                    <a:gd name="T3" fmla="*/ 0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0"/>
                        <a:pt x="0" y="0"/>
                        <a:pt x="0" y="0"/>
                      </a:cubicBezTo>
                      <a:cubicBezTo>
                        <a:pt x="0" y="1"/>
                        <a:pt x="1" y="3"/>
                        <a:pt x="1" y="3"/>
                      </a:cubicBezTo>
                      <a:cubicBezTo>
                        <a:pt x="2" y="3"/>
                        <a:pt x="2"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0" name="Freeform 12231">
                  <a:extLst>
                    <a:ext uri="{FF2B5EF4-FFF2-40B4-BE49-F238E27FC236}">
                      <a16:creationId xmlns:a16="http://schemas.microsoft.com/office/drawing/2014/main" id="{FA18EF0A-87AD-9FEE-AD19-F83583DB8D8A}"/>
                    </a:ext>
                  </a:extLst>
                </p:cNvPr>
                <p:cNvSpPr>
                  <a:spLocks/>
                </p:cNvSpPr>
                <p:nvPr/>
              </p:nvSpPr>
              <p:spPr bwMode="auto">
                <a:xfrm>
                  <a:off x="4782" y="239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1" name="Freeform 12232">
                  <a:extLst>
                    <a:ext uri="{FF2B5EF4-FFF2-40B4-BE49-F238E27FC236}">
                      <a16:creationId xmlns:a16="http://schemas.microsoft.com/office/drawing/2014/main" id="{3F3D3C95-1C1E-45B9-5205-8DED25FC4358}"/>
                    </a:ext>
                  </a:extLst>
                </p:cNvPr>
                <p:cNvSpPr>
                  <a:spLocks/>
                </p:cNvSpPr>
                <p:nvPr/>
              </p:nvSpPr>
              <p:spPr bwMode="auto">
                <a:xfrm>
                  <a:off x="4781" y="2396"/>
                  <a:ext cx="1" cy="1"/>
                </a:xfrm>
                <a:custGeom>
                  <a:avLst/>
                  <a:gdLst>
                    <a:gd name="T0" fmla="*/ 1 w 1"/>
                    <a:gd name="T1" fmla="*/ 0 h 2"/>
                    <a:gd name="T2" fmla="*/ 0 w 1"/>
                    <a:gd name="T3" fmla="*/ 1 h 2"/>
                    <a:gd name="T4" fmla="*/ 0 w 1"/>
                    <a:gd name="T5" fmla="*/ 1 h 2"/>
                    <a:gd name="T6" fmla="*/ 1 w 1"/>
                    <a:gd name="T7" fmla="*/ 1 h 2"/>
                    <a:gd name="T8" fmla="*/ 1 w 1"/>
                    <a:gd name="T9" fmla="*/ 0 h 2"/>
                    <a:gd name="T10" fmla="*/ 1 w 1"/>
                    <a:gd name="T11" fmla="*/ 0 h 2"/>
                    <a:gd name="T12" fmla="*/ 1 w 1"/>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2">
                      <a:moveTo>
                        <a:pt x="1" y="0"/>
                      </a:moveTo>
                      <a:cubicBezTo>
                        <a:pt x="1" y="0"/>
                        <a:pt x="0" y="0"/>
                        <a:pt x="0" y="1"/>
                      </a:cubicBezTo>
                      <a:cubicBezTo>
                        <a:pt x="0" y="1"/>
                        <a:pt x="0" y="2"/>
                        <a:pt x="0" y="2"/>
                      </a:cubicBezTo>
                      <a:cubicBezTo>
                        <a:pt x="0" y="2"/>
                        <a:pt x="1" y="1"/>
                        <a:pt x="1" y="1"/>
                      </a:cubicBezTo>
                      <a:cubicBezTo>
                        <a:pt x="1" y="1"/>
                        <a:pt x="1" y="0"/>
                        <a:pt x="1" y="0"/>
                      </a:cubicBezTo>
                      <a:cubicBezTo>
                        <a:pt x="1" y="0"/>
                        <a:pt x="1"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2" name="Freeform 12233">
                  <a:extLst>
                    <a:ext uri="{FF2B5EF4-FFF2-40B4-BE49-F238E27FC236}">
                      <a16:creationId xmlns:a16="http://schemas.microsoft.com/office/drawing/2014/main" id="{B39FB9C9-6D22-71E5-C0B7-D512B760585E}"/>
                    </a:ext>
                  </a:extLst>
                </p:cNvPr>
                <p:cNvSpPr>
                  <a:spLocks/>
                </p:cNvSpPr>
                <p:nvPr/>
              </p:nvSpPr>
              <p:spPr bwMode="auto">
                <a:xfrm>
                  <a:off x="4782" y="2396"/>
                  <a:ext cx="1" cy="3"/>
                </a:xfrm>
                <a:custGeom>
                  <a:avLst/>
                  <a:gdLst>
                    <a:gd name="T0" fmla="*/ 0 w 1"/>
                    <a:gd name="T1" fmla="*/ 0 h 3"/>
                    <a:gd name="T2" fmla="*/ 0 w 1"/>
                    <a:gd name="T3" fmla="*/ 1 h 3"/>
                    <a:gd name="T4" fmla="*/ 0 w 1"/>
                    <a:gd name="T5" fmla="*/ 2 h 3"/>
                    <a:gd name="T6" fmla="*/ 1 w 1"/>
                    <a:gd name="T7" fmla="*/ 3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1"/>
                        <a:pt x="0" y="1"/>
                        <a:pt x="0" y="1"/>
                      </a:cubicBezTo>
                      <a:cubicBezTo>
                        <a:pt x="0" y="2"/>
                        <a:pt x="0" y="2"/>
                        <a:pt x="0" y="2"/>
                      </a:cubicBezTo>
                      <a:cubicBezTo>
                        <a:pt x="0" y="2"/>
                        <a:pt x="1" y="3"/>
                        <a:pt x="1" y="3"/>
                      </a:cubicBezTo>
                      <a:cubicBezTo>
                        <a:pt x="1" y="2"/>
                        <a:pt x="0" y="1"/>
                        <a:pt x="0"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3" name="Freeform 12234">
                  <a:extLst>
                    <a:ext uri="{FF2B5EF4-FFF2-40B4-BE49-F238E27FC236}">
                      <a16:creationId xmlns:a16="http://schemas.microsoft.com/office/drawing/2014/main" id="{38A246CC-DF59-7AAA-9A23-7446A4495319}"/>
                    </a:ext>
                  </a:extLst>
                </p:cNvPr>
                <p:cNvSpPr>
                  <a:spLocks/>
                </p:cNvSpPr>
                <p:nvPr/>
              </p:nvSpPr>
              <p:spPr bwMode="auto">
                <a:xfrm>
                  <a:off x="4781" y="2396"/>
                  <a:ext cx="1" cy="2"/>
                </a:xfrm>
                <a:custGeom>
                  <a:avLst/>
                  <a:gdLst>
                    <a:gd name="T0" fmla="*/ 1 w 1"/>
                    <a:gd name="T1" fmla="*/ 0 h 2"/>
                    <a:gd name="T2" fmla="*/ 0 w 1"/>
                    <a:gd name="T3" fmla="*/ 1 h 2"/>
                    <a:gd name="T4" fmla="*/ 1 w 1"/>
                    <a:gd name="T5" fmla="*/ 2 h 2"/>
                    <a:gd name="T6" fmla="*/ 1 w 1"/>
                    <a:gd name="T7" fmla="*/ 1 h 2"/>
                    <a:gd name="T8" fmla="*/ 1 w 1"/>
                    <a:gd name="T9" fmla="*/ 0 h 2"/>
                    <a:gd name="T10" fmla="*/ 1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1" y="0"/>
                      </a:moveTo>
                      <a:cubicBezTo>
                        <a:pt x="1" y="0"/>
                        <a:pt x="0" y="1"/>
                        <a:pt x="0" y="1"/>
                      </a:cubicBezTo>
                      <a:cubicBezTo>
                        <a:pt x="1" y="1"/>
                        <a:pt x="1" y="2"/>
                        <a:pt x="1" y="2"/>
                      </a:cubicBezTo>
                      <a:cubicBezTo>
                        <a:pt x="1" y="2"/>
                        <a:pt x="1" y="2"/>
                        <a:pt x="1" y="1"/>
                      </a:cubicBezTo>
                      <a:cubicBezTo>
                        <a:pt x="1" y="1"/>
                        <a:pt x="1" y="1"/>
                        <a:pt x="1" y="0"/>
                      </a:cubicBezTo>
                      <a:cubicBezTo>
                        <a:pt x="1" y="0"/>
                        <a:pt x="1" y="0"/>
                        <a:pt x="1" y="0"/>
                      </a:cubicBezTo>
                    </a:path>
                  </a:pathLst>
                </a:custGeom>
                <a:solidFill>
                  <a:srgbClr val="CBCC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4" name="Freeform 12235">
                  <a:extLst>
                    <a:ext uri="{FF2B5EF4-FFF2-40B4-BE49-F238E27FC236}">
                      <a16:creationId xmlns:a16="http://schemas.microsoft.com/office/drawing/2014/main" id="{1C2CC551-B18F-38FA-3AB8-5383E12B958F}"/>
                    </a:ext>
                  </a:extLst>
                </p:cNvPr>
                <p:cNvSpPr>
                  <a:spLocks noEditPoints="1"/>
                </p:cNvSpPr>
                <p:nvPr/>
              </p:nvSpPr>
              <p:spPr bwMode="auto">
                <a:xfrm>
                  <a:off x="4774" y="2392"/>
                  <a:ext cx="1" cy="1"/>
                </a:xfrm>
                <a:custGeom>
                  <a:avLst/>
                  <a:gdLst>
                    <a:gd name="T0" fmla="*/ 0 w 1"/>
                    <a:gd name="T1" fmla="*/ 0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1" y="0"/>
                        <a:pt x="1" y="1"/>
                        <a:pt x="1" y="1"/>
                      </a:cubicBezTo>
                      <a:cubicBezTo>
                        <a:pt x="1" y="1"/>
                        <a:pt x="1" y="1"/>
                        <a:pt x="1" y="0"/>
                      </a:cubicBezTo>
                      <a:cubicBezTo>
                        <a:pt x="1" y="0"/>
                        <a:pt x="1"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7D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5" name="Freeform 12236">
                  <a:extLst>
                    <a:ext uri="{FF2B5EF4-FFF2-40B4-BE49-F238E27FC236}">
                      <a16:creationId xmlns:a16="http://schemas.microsoft.com/office/drawing/2014/main" id="{8BFB2764-AAC4-530A-C701-3EC16324D7F7}"/>
                    </a:ext>
                  </a:extLst>
                </p:cNvPr>
                <p:cNvSpPr>
                  <a:spLocks/>
                </p:cNvSpPr>
                <p:nvPr/>
              </p:nvSpPr>
              <p:spPr bwMode="auto">
                <a:xfrm>
                  <a:off x="4775" y="2392"/>
                  <a:ext cx="2" cy="4"/>
                </a:xfrm>
                <a:custGeom>
                  <a:avLst/>
                  <a:gdLst>
                    <a:gd name="T0" fmla="*/ 0 w 3"/>
                    <a:gd name="T1" fmla="*/ 0 h 5"/>
                    <a:gd name="T2" fmla="*/ 0 w 3"/>
                    <a:gd name="T3" fmla="*/ 1 h 5"/>
                    <a:gd name="T4" fmla="*/ 1 w 3"/>
                    <a:gd name="T5" fmla="*/ 2 h 5"/>
                    <a:gd name="T6" fmla="*/ 1 w 3"/>
                    <a:gd name="T7" fmla="*/ 2 h 5"/>
                    <a:gd name="T8" fmla="*/ 1 w 3"/>
                    <a:gd name="T9" fmla="*/ 2 h 5"/>
                    <a:gd name="T10" fmla="*/ 1 w 3"/>
                    <a:gd name="T11" fmla="*/ 2 h 5"/>
                    <a:gd name="T12" fmla="*/ 0 w 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5">
                      <a:moveTo>
                        <a:pt x="0" y="0"/>
                      </a:moveTo>
                      <a:cubicBezTo>
                        <a:pt x="0" y="1"/>
                        <a:pt x="0" y="1"/>
                        <a:pt x="0" y="1"/>
                      </a:cubicBezTo>
                      <a:cubicBezTo>
                        <a:pt x="1" y="2"/>
                        <a:pt x="1" y="3"/>
                        <a:pt x="2" y="4"/>
                      </a:cubicBezTo>
                      <a:cubicBezTo>
                        <a:pt x="2" y="4"/>
                        <a:pt x="2" y="5"/>
                        <a:pt x="2" y="5"/>
                      </a:cubicBezTo>
                      <a:cubicBezTo>
                        <a:pt x="2" y="5"/>
                        <a:pt x="3" y="5"/>
                        <a:pt x="3" y="5"/>
                      </a:cubicBezTo>
                      <a:cubicBezTo>
                        <a:pt x="3" y="5"/>
                        <a:pt x="2" y="2"/>
                        <a:pt x="2" y="2"/>
                      </a:cubicBezTo>
                      <a:cubicBezTo>
                        <a:pt x="1" y="1"/>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6" name="Freeform 12237">
                  <a:extLst>
                    <a:ext uri="{FF2B5EF4-FFF2-40B4-BE49-F238E27FC236}">
                      <a16:creationId xmlns:a16="http://schemas.microsoft.com/office/drawing/2014/main" id="{C50AE77D-BDE0-90B5-53DC-4C80CA559A79}"/>
                    </a:ext>
                  </a:extLst>
                </p:cNvPr>
                <p:cNvSpPr>
                  <a:spLocks noEditPoints="1"/>
                </p:cNvSpPr>
                <p:nvPr/>
              </p:nvSpPr>
              <p:spPr bwMode="auto">
                <a:xfrm>
                  <a:off x="4774" y="2388"/>
                  <a:ext cx="2" cy="3"/>
                </a:xfrm>
                <a:custGeom>
                  <a:avLst/>
                  <a:gdLst>
                    <a:gd name="T0" fmla="*/ 2 w 2"/>
                    <a:gd name="T1" fmla="*/ 1 h 3"/>
                    <a:gd name="T2" fmla="*/ 2 w 2"/>
                    <a:gd name="T3" fmla="*/ 1 h 3"/>
                    <a:gd name="T4" fmla="*/ 2 w 2"/>
                    <a:gd name="T5" fmla="*/ 1 h 3"/>
                    <a:gd name="T6" fmla="*/ 2 w 2"/>
                    <a:gd name="T7" fmla="*/ 1 h 3"/>
                    <a:gd name="T8" fmla="*/ 2 w 2"/>
                    <a:gd name="T9" fmla="*/ 1 h 3"/>
                    <a:gd name="T10" fmla="*/ 1 w 2"/>
                    <a:gd name="T11" fmla="*/ 0 h 3"/>
                    <a:gd name="T12" fmla="*/ 1 w 2"/>
                    <a:gd name="T13" fmla="*/ 3 h 3"/>
                    <a:gd name="T14" fmla="*/ 2 w 2"/>
                    <a:gd name="T15" fmla="*/ 1 h 3"/>
                    <a:gd name="T16" fmla="*/ 1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2" y="1"/>
                      </a:moveTo>
                      <a:cubicBezTo>
                        <a:pt x="2" y="1"/>
                        <a:pt x="2" y="1"/>
                        <a:pt x="2" y="1"/>
                      </a:cubicBezTo>
                      <a:cubicBezTo>
                        <a:pt x="2" y="1"/>
                        <a:pt x="2" y="1"/>
                        <a:pt x="2" y="1"/>
                      </a:cubicBezTo>
                      <a:cubicBezTo>
                        <a:pt x="2" y="1"/>
                        <a:pt x="2" y="1"/>
                        <a:pt x="2" y="1"/>
                      </a:cubicBezTo>
                      <a:cubicBezTo>
                        <a:pt x="2" y="1"/>
                        <a:pt x="2" y="1"/>
                        <a:pt x="2" y="1"/>
                      </a:cubicBezTo>
                      <a:moveTo>
                        <a:pt x="1" y="0"/>
                      </a:moveTo>
                      <a:cubicBezTo>
                        <a:pt x="0" y="0"/>
                        <a:pt x="0" y="2"/>
                        <a:pt x="1" y="3"/>
                      </a:cubicBezTo>
                      <a:cubicBezTo>
                        <a:pt x="1" y="3"/>
                        <a:pt x="1" y="1"/>
                        <a:pt x="2" y="1"/>
                      </a:cubicBezTo>
                      <a:cubicBezTo>
                        <a:pt x="1" y="0"/>
                        <a:pt x="1" y="0"/>
                        <a:pt x="1" y="0"/>
                      </a:cubicBezTo>
                    </a:path>
                  </a:pathLst>
                </a:custGeom>
                <a:solidFill>
                  <a:srgbClr val="D7D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7" name="Freeform 12238">
                  <a:extLst>
                    <a:ext uri="{FF2B5EF4-FFF2-40B4-BE49-F238E27FC236}">
                      <a16:creationId xmlns:a16="http://schemas.microsoft.com/office/drawing/2014/main" id="{2EAAD635-B42B-9690-E522-7E8FD2953C65}"/>
                    </a:ext>
                  </a:extLst>
                </p:cNvPr>
                <p:cNvSpPr>
                  <a:spLocks noEditPoints="1"/>
                </p:cNvSpPr>
                <p:nvPr/>
              </p:nvSpPr>
              <p:spPr bwMode="auto">
                <a:xfrm>
                  <a:off x="4786" y="2402"/>
                  <a:ext cx="3" cy="3"/>
                </a:xfrm>
                <a:custGeom>
                  <a:avLst/>
                  <a:gdLst>
                    <a:gd name="T0" fmla="*/ 1 w 3"/>
                    <a:gd name="T1" fmla="*/ 0 h 4"/>
                    <a:gd name="T2" fmla="*/ 1 w 3"/>
                    <a:gd name="T3" fmla="*/ 0 h 4"/>
                    <a:gd name="T4" fmla="*/ 1 w 3"/>
                    <a:gd name="T5" fmla="*/ 2 h 4"/>
                    <a:gd name="T6" fmla="*/ 2 w 3"/>
                    <a:gd name="T7" fmla="*/ 2 h 4"/>
                    <a:gd name="T8" fmla="*/ 2 w 3"/>
                    <a:gd name="T9" fmla="*/ 2 h 4"/>
                    <a:gd name="T10" fmla="*/ 1 w 3"/>
                    <a:gd name="T11" fmla="*/ 0 h 4"/>
                    <a:gd name="T12" fmla="*/ 0 w 3"/>
                    <a:gd name="T13" fmla="*/ 0 h 4"/>
                    <a:gd name="T14" fmla="*/ 0 w 3"/>
                    <a:gd name="T15" fmla="*/ 0 h 4"/>
                    <a:gd name="T16" fmla="*/ 1 w 3"/>
                    <a:gd name="T17" fmla="*/ 0 h 4"/>
                    <a:gd name="T18" fmla="*/ 0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1" y="0"/>
                      </a:moveTo>
                      <a:cubicBezTo>
                        <a:pt x="1" y="0"/>
                        <a:pt x="1" y="0"/>
                        <a:pt x="1" y="0"/>
                      </a:cubicBezTo>
                      <a:cubicBezTo>
                        <a:pt x="2" y="1"/>
                        <a:pt x="1" y="2"/>
                        <a:pt x="1" y="3"/>
                      </a:cubicBezTo>
                      <a:cubicBezTo>
                        <a:pt x="2" y="3"/>
                        <a:pt x="2" y="4"/>
                        <a:pt x="2" y="4"/>
                      </a:cubicBezTo>
                      <a:cubicBezTo>
                        <a:pt x="3" y="4"/>
                        <a:pt x="3" y="3"/>
                        <a:pt x="2" y="2"/>
                      </a:cubicBezTo>
                      <a:cubicBezTo>
                        <a:pt x="2" y="1"/>
                        <a:pt x="1" y="0"/>
                        <a:pt x="1" y="0"/>
                      </a:cubicBezTo>
                      <a:moveTo>
                        <a:pt x="0" y="0"/>
                      </a:moveTo>
                      <a:cubicBezTo>
                        <a:pt x="0" y="0"/>
                        <a:pt x="0" y="0"/>
                        <a:pt x="0" y="0"/>
                      </a:cubicBezTo>
                      <a:cubicBezTo>
                        <a:pt x="0" y="0"/>
                        <a:pt x="1" y="0"/>
                        <a:pt x="1" y="0"/>
                      </a:cubicBezTo>
                      <a:cubicBezTo>
                        <a:pt x="0" y="0"/>
                        <a:pt x="0" y="0"/>
                        <a:pt x="0"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8" name="Freeform 12239">
                  <a:extLst>
                    <a:ext uri="{FF2B5EF4-FFF2-40B4-BE49-F238E27FC236}">
                      <a16:creationId xmlns:a16="http://schemas.microsoft.com/office/drawing/2014/main" id="{844E92B7-3198-D52F-83F4-9EA84FE2BCD8}"/>
                    </a:ext>
                  </a:extLst>
                </p:cNvPr>
                <p:cNvSpPr>
                  <a:spLocks/>
                </p:cNvSpPr>
                <p:nvPr/>
              </p:nvSpPr>
              <p:spPr bwMode="auto">
                <a:xfrm>
                  <a:off x="4781" y="2401"/>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CBCC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59" name="Freeform 12240">
                  <a:extLst>
                    <a:ext uri="{FF2B5EF4-FFF2-40B4-BE49-F238E27FC236}">
                      <a16:creationId xmlns:a16="http://schemas.microsoft.com/office/drawing/2014/main" id="{AC03C251-961C-448C-1572-6E68EB80D6B3}"/>
                    </a:ext>
                  </a:extLst>
                </p:cNvPr>
                <p:cNvSpPr>
                  <a:spLocks/>
                </p:cNvSpPr>
                <p:nvPr/>
              </p:nvSpPr>
              <p:spPr bwMode="auto">
                <a:xfrm>
                  <a:off x="4781" y="2401"/>
                  <a:ext cx="1" cy="1"/>
                </a:xfrm>
                <a:custGeom>
                  <a:avLst/>
                  <a:gdLst>
                    <a:gd name="T0" fmla="*/ 0 w 1"/>
                    <a:gd name="T1" fmla="*/ 0 h 1"/>
                    <a:gd name="T2" fmla="*/ 0 w 1"/>
                    <a:gd name="T3" fmla="*/ 1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1"/>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0" name="Freeform 12241">
                  <a:extLst>
                    <a:ext uri="{FF2B5EF4-FFF2-40B4-BE49-F238E27FC236}">
                      <a16:creationId xmlns:a16="http://schemas.microsoft.com/office/drawing/2014/main" id="{FF276D25-BAD2-1E7F-4E1E-B7C3CD14A51B}"/>
                    </a:ext>
                  </a:extLst>
                </p:cNvPr>
                <p:cNvSpPr>
                  <a:spLocks/>
                </p:cNvSpPr>
                <p:nvPr/>
              </p:nvSpPr>
              <p:spPr bwMode="auto">
                <a:xfrm>
                  <a:off x="4781" y="2403"/>
                  <a:ext cx="2" cy="2"/>
                </a:xfrm>
                <a:custGeom>
                  <a:avLst/>
                  <a:gdLst>
                    <a:gd name="T0" fmla="*/ 0 w 2"/>
                    <a:gd name="T1" fmla="*/ 0 h 2"/>
                    <a:gd name="T2" fmla="*/ 0 w 2"/>
                    <a:gd name="T3" fmla="*/ 0 h 2"/>
                    <a:gd name="T4" fmla="*/ 2 w 2"/>
                    <a:gd name="T5" fmla="*/ 2 h 2"/>
                    <a:gd name="T6" fmla="*/ 0 w 2"/>
                    <a:gd name="T7" fmla="*/ 0 h 2"/>
                    <a:gd name="T8" fmla="*/ 0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cubicBezTo>
                        <a:pt x="0" y="0"/>
                        <a:pt x="0" y="0"/>
                        <a:pt x="0" y="0"/>
                      </a:cubicBezTo>
                      <a:cubicBezTo>
                        <a:pt x="1" y="1"/>
                        <a:pt x="1" y="2"/>
                        <a:pt x="2" y="2"/>
                      </a:cubicBezTo>
                      <a:cubicBezTo>
                        <a:pt x="1" y="1"/>
                        <a:pt x="1" y="1"/>
                        <a:pt x="0" y="0"/>
                      </a:cubicBezTo>
                      <a:cubicBezTo>
                        <a:pt x="0" y="0"/>
                        <a:pt x="0" y="0"/>
                        <a:pt x="0"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1" name="Freeform 12242">
                  <a:extLst>
                    <a:ext uri="{FF2B5EF4-FFF2-40B4-BE49-F238E27FC236}">
                      <a16:creationId xmlns:a16="http://schemas.microsoft.com/office/drawing/2014/main" id="{D89B668E-39EC-038B-34E0-16A8ABE1ED59}"/>
                    </a:ext>
                  </a:extLst>
                </p:cNvPr>
                <p:cNvSpPr>
                  <a:spLocks/>
                </p:cNvSpPr>
                <p:nvPr/>
              </p:nvSpPr>
              <p:spPr bwMode="auto">
                <a:xfrm>
                  <a:off x="4781" y="2401"/>
                  <a:ext cx="1" cy="2"/>
                </a:xfrm>
                <a:custGeom>
                  <a:avLst/>
                  <a:gdLst>
                    <a:gd name="T0" fmla="*/ 0 w 1"/>
                    <a:gd name="T1" fmla="*/ 0 h 2"/>
                    <a:gd name="T2" fmla="*/ 0 w 1"/>
                    <a:gd name="T3" fmla="*/ 1 h 2"/>
                    <a:gd name="T4" fmla="*/ 1 w 1"/>
                    <a:gd name="T5" fmla="*/ 2 h 2"/>
                    <a:gd name="T6" fmla="*/ 1 w 1"/>
                    <a:gd name="T7" fmla="*/ 2 h 2"/>
                    <a:gd name="T8" fmla="*/ 1 w 1"/>
                    <a:gd name="T9" fmla="*/ 0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0"/>
                        <a:pt x="0" y="0"/>
                        <a:pt x="0" y="1"/>
                      </a:cubicBezTo>
                      <a:cubicBezTo>
                        <a:pt x="0" y="1"/>
                        <a:pt x="1" y="2"/>
                        <a:pt x="1" y="2"/>
                      </a:cubicBezTo>
                      <a:cubicBezTo>
                        <a:pt x="1" y="2"/>
                        <a:pt x="1" y="2"/>
                        <a:pt x="1" y="2"/>
                      </a:cubicBezTo>
                      <a:cubicBezTo>
                        <a:pt x="1" y="1"/>
                        <a:pt x="1" y="1"/>
                        <a:pt x="1" y="0"/>
                      </a:cubicBezTo>
                      <a:cubicBezTo>
                        <a:pt x="1" y="0"/>
                        <a:pt x="1" y="0"/>
                        <a:pt x="0" y="0"/>
                      </a:cubicBezTo>
                    </a:path>
                  </a:pathLst>
                </a:custGeom>
                <a:solidFill>
                  <a:srgbClr val="CBCC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2" name="Freeform 12243">
                  <a:extLst>
                    <a:ext uri="{FF2B5EF4-FFF2-40B4-BE49-F238E27FC236}">
                      <a16:creationId xmlns:a16="http://schemas.microsoft.com/office/drawing/2014/main" id="{3E54C8B7-0ACA-EC18-E1B8-FEE33EC2C1C8}"/>
                    </a:ext>
                  </a:extLst>
                </p:cNvPr>
                <p:cNvSpPr>
                  <a:spLocks/>
                </p:cNvSpPr>
                <p:nvPr/>
              </p:nvSpPr>
              <p:spPr bwMode="auto">
                <a:xfrm>
                  <a:off x="4773" y="2398"/>
                  <a:ext cx="3" cy="4"/>
                </a:xfrm>
                <a:custGeom>
                  <a:avLst/>
                  <a:gdLst>
                    <a:gd name="T0" fmla="*/ 0 w 3"/>
                    <a:gd name="T1" fmla="*/ 0 h 5"/>
                    <a:gd name="T2" fmla="*/ 1 w 3"/>
                    <a:gd name="T3" fmla="*/ 1 h 5"/>
                    <a:gd name="T4" fmla="*/ 2 w 3"/>
                    <a:gd name="T5" fmla="*/ 2 h 5"/>
                    <a:gd name="T6" fmla="*/ 0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0"/>
                      </a:moveTo>
                      <a:cubicBezTo>
                        <a:pt x="1" y="1"/>
                        <a:pt x="1" y="1"/>
                        <a:pt x="1" y="1"/>
                      </a:cubicBezTo>
                      <a:cubicBezTo>
                        <a:pt x="1" y="2"/>
                        <a:pt x="2" y="4"/>
                        <a:pt x="2" y="5"/>
                      </a:cubicBezTo>
                      <a:cubicBezTo>
                        <a:pt x="3" y="4"/>
                        <a:pt x="2"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3" name="Freeform 12244">
                  <a:extLst>
                    <a:ext uri="{FF2B5EF4-FFF2-40B4-BE49-F238E27FC236}">
                      <a16:creationId xmlns:a16="http://schemas.microsoft.com/office/drawing/2014/main" id="{1878CD23-A132-30A0-6861-8A7FC4843B5C}"/>
                    </a:ext>
                  </a:extLst>
                </p:cNvPr>
                <p:cNvSpPr>
                  <a:spLocks/>
                </p:cNvSpPr>
                <p:nvPr/>
              </p:nvSpPr>
              <p:spPr bwMode="auto">
                <a:xfrm>
                  <a:off x="4771" y="2393"/>
                  <a:ext cx="1" cy="3"/>
                </a:xfrm>
                <a:custGeom>
                  <a:avLst/>
                  <a:gdLst>
                    <a:gd name="T0" fmla="*/ 1 w 2"/>
                    <a:gd name="T1" fmla="*/ 0 h 3"/>
                    <a:gd name="T2" fmla="*/ 1 w 2"/>
                    <a:gd name="T3" fmla="*/ 3 h 3"/>
                    <a:gd name="T4" fmla="*/ 1 w 2"/>
                    <a:gd name="T5" fmla="*/ 0 h 3"/>
                    <a:gd name="T6" fmla="*/ 1 w 2"/>
                    <a:gd name="T7" fmla="*/ 0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0" y="0"/>
                        <a:pt x="1" y="2"/>
                        <a:pt x="2" y="3"/>
                      </a:cubicBezTo>
                      <a:cubicBezTo>
                        <a:pt x="2" y="2"/>
                        <a:pt x="0" y="0"/>
                        <a:pt x="1" y="0"/>
                      </a:cubicBezTo>
                      <a:cubicBezTo>
                        <a:pt x="1" y="0"/>
                        <a:pt x="1" y="0"/>
                        <a:pt x="1" y="0"/>
                      </a:cubicBezTo>
                      <a:cubicBezTo>
                        <a:pt x="1" y="0"/>
                        <a:pt x="1" y="0"/>
                        <a:pt x="1" y="0"/>
                      </a:cubicBezTo>
                    </a:path>
                  </a:pathLst>
                </a:custGeom>
                <a:solidFill>
                  <a:srgbClr val="D7D8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4" name="Freeform 12245">
                  <a:extLst>
                    <a:ext uri="{FF2B5EF4-FFF2-40B4-BE49-F238E27FC236}">
                      <a16:creationId xmlns:a16="http://schemas.microsoft.com/office/drawing/2014/main" id="{060E03D3-BE1E-9BDE-EBC4-F2A342EE7BC9}"/>
                    </a:ext>
                  </a:extLst>
                </p:cNvPr>
                <p:cNvSpPr>
                  <a:spLocks/>
                </p:cNvSpPr>
                <p:nvPr/>
              </p:nvSpPr>
              <p:spPr bwMode="auto">
                <a:xfrm>
                  <a:off x="4784" y="2406"/>
                  <a:ext cx="1" cy="3"/>
                </a:xfrm>
                <a:custGeom>
                  <a:avLst/>
                  <a:gdLst>
                    <a:gd name="T0" fmla="*/ 1 w 2"/>
                    <a:gd name="T1" fmla="*/ 0 h 3"/>
                    <a:gd name="T2" fmla="*/ 1 w 2"/>
                    <a:gd name="T3" fmla="*/ 0 h 3"/>
                    <a:gd name="T4" fmla="*/ 0 w 2"/>
                    <a:gd name="T5" fmla="*/ 2 h 3"/>
                    <a:gd name="T6" fmla="*/ 1 w 2"/>
                    <a:gd name="T7" fmla="*/ 3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0"/>
                        <a:pt x="1" y="0"/>
                        <a:pt x="1" y="0"/>
                      </a:cubicBezTo>
                      <a:cubicBezTo>
                        <a:pt x="2" y="2"/>
                        <a:pt x="1" y="2"/>
                        <a:pt x="0" y="2"/>
                      </a:cubicBezTo>
                      <a:cubicBezTo>
                        <a:pt x="0" y="2"/>
                        <a:pt x="0" y="3"/>
                        <a:pt x="1" y="3"/>
                      </a:cubicBezTo>
                      <a:cubicBezTo>
                        <a:pt x="2" y="3"/>
                        <a:pt x="2" y="1"/>
                        <a:pt x="1"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5" name="Freeform 12246">
                  <a:extLst>
                    <a:ext uri="{FF2B5EF4-FFF2-40B4-BE49-F238E27FC236}">
                      <a16:creationId xmlns:a16="http://schemas.microsoft.com/office/drawing/2014/main" id="{14E32199-EFC1-84E3-429A-64D624380AEA}"/>
                    </a:ext>
                  </a:extLst>
                </p:cNvPr>
                <p:cNvSpPr>
                  <a:spLocks noEditPoints="1"/>
                </p:cNvSpPr>
                <p:nvPr/>
              </p:nvSpPr>
              <p:spPr bwMode="auto">
                <a:xfrm>
                  <a:off x="4778" y="2405"/>
                  <a:ext cx="1" cy="1"/>
                </a:xfrm>
                <a:custGeom>
                  <a:avLst/>
                  <a:gdLst>
                    <a:gd name="T0" fmla="*/ 0 w 1"/>
                    <a:gd name="T1" fmla="*/ 0 h 1"/>
                    <a:gd name="T2" fmla="*/ 0 w 1"/>
                    <a:gd name="T3" fmla="*/ 0 h 1"/>
                    <a:gd name="T4" fmla="*/ 0 w 1"/>
                    <a:gd name="T5" fmla="*/ 1 h 1"/>
                    <a:gd name="T6" fmla="*/ 1 w 1"/>
                    <a:gd name="T7" fmla="*/ 1 h 1"/>
                    <a:gd name="T8" fmla="*/ 0 w 1"/>
                    <a:gd name="T9" fmla="*/ 0 h 1"/>
                    <a:gd name="T10" fmla="*/ 1 w 1"/>
                    <a:gd name="T11" fmla="*/ 0 h 1"/>
                    <a:gd name="T12" fmla="*/ 0 w 1"/>
                    <a:gd name="T13" fmla="*/ 0 h 1"/>
                    <a:gd name="T14" fmla="*/ 1 w 1"/>
                    <a:gd name="T15" fmla="*/ 0 h 1"/>
                    <a:gd name="T16" fmla="*/ 1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0"/>
                      </a:cubicBezTo>
                      <a:cubicBezTo>
                        <a:pt x="0" y="0"/>
                        <a:pt x="0" y="1"/>
                        <a:pt x="0" y="1"/>
                      </a:cubicBezTo>
                      <a:cubicBezTo>
                        <a:pt x="0" y="1"/>
                        <a:pt x="0" y="1"/>
                        <a:pt x="1" y="1"/>
                      </a:cubicBezTo>
                      <a:cubicBezTo>
                        <a:pt x="0" y="0"/>
                        <a:pt x="0" y="0"/>
                        <a:pt x="0" y="0"/>
                      </a:cubicBezTo>
                      <a:moveTo>
                        <a:pt x="1" y="0"/>
                      </a:moveTo>
                      <a:cubicBezTo>
                        <a:pt x="1" y="0"/>
                        <a:pt x="0" y="0"/>
                        <a:pt x="0" y="0"/>
                      </a:cubicBezTo>
                      <a:cubicBezTo>
                        <a:pt x="1" y="0"/>
                        <a:pt x="1"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6" name="Freeform 12247">
                  <a:extLst>
                    <a:ext uri="{FF2B5EF4-FFF2-40B4-BE49-F238E27FC236}">
                      <a16:creationId xmlns:a16="http://schemas.microsoft.com/office/drawing/2014/main" id="{51EBF8EF-9497-5E52-A11E-19ECFE80023F}"/>
                    </a:ext>
                  </a:extLst>
                </p:cNvPr>
                <p:cNvSpPr>
                  <a:spLocks/>
                </p:cNvSpPr>
                <p:nvPr/>
              </p:nvSpPr>
              <p:spPr bwMode="auto">
                <a:xfrm>
                  <a:off x="4780" y="2407"/>
                  <a:ext cx="1" cy="1"/>
                </a:xfrm>
                <a:custGeom>
                  <a:avLst/>
                  <a:gdLst>
                    <a:gd name="T0" fmla="*/ 0 w 1"/>
                    <a:gd name="T1" fmla="*/ 0 h 1"/>
                    <a:gd name="T2" fmla="*/ 0 w 1"/>
                    <a:gd name="T3" fmla="*/ 0 h 1"/>
                    <a:gd name="T4" fmla="*/ 1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1"/>
                        <a:pt x="1" y="1"/>
                        <a:pt x="1" y="1"/>
                      </a:cubicBezTo>
                      <a:cubicBezTo>
                        <a:pt x="1" y="1"/>
                        <a:pt x="0" y="1"/>
                        <a:pt x="0"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7" name="Freeform 12248">
                  <a:extLst>
                    <a:ext uri="{FF2B5EF4-FFF2-40B4-BE49-F238E27FC236}">
                      <a16:creationId xmlns:a16="http://schemas.microsoft.com/office/drawing/2014/main" id="{3F6E673A-9566-3DB7-947F-4FCDD75733CC}"/>
                    </a:ext>
                  </a:extLst>
                </p:cNvPr>
                <p:cNvSpPr>
                  <a:spLocks/>
                </p:cNvSpPr>
                <p:nvPr/>
              </p:nvSpPr>
              <p:spPr bwMode="auto">
                <a:xfrm>
                  <a:off x="4778" y="2405"/>
                  <a:ext cx="2" cy="2"/>
                </a:xfrm>
                <a:custGeom>
                  <a:avLst/>
                  <a:gdLst>
                    <a:gd name="T0" fmla="*/ 1 w 2"/>
                    <a:gd name="T1" fmla="*/ 0 h 2"/>
                    <a:gd name="T2" fmla="*/ 0 w 2"/>
                    <a:gd name="T3" fmla="*/ 0 h 2"/>
                    <a:gd name="T4" fmla="*/ 2 w 2"/>
                    <a:gd name="T5" fmla="*/ 2 h 2"/>
                    <a:gd name="T6" fmla="*/ 2 w 2"/>
                    <a:gd name="T7" fmla="*/ 2 h 2"/>
                    <a:gd name="T8" fmla="*/ 2 w 2"/>
                    <a:gd name="T9" fmla="*/ 2 h 2"/>
                    <a:gd name="T10" fmla="*/ 1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0"/>
                      </a:moveTo>
                      <a:cubicBezTo>
                        <a:pt x="0" y="0"/>
                        <a:pt x="0" y="0"/>
                        <a:pt x="0" y="0"/>
                      </a:cubicBezTo>
                      <a:cubicBezTo>
                        <a:pt x="1" y="1"/>
                        <a:pt x="0" y="1"/>
                        <a:pt x="2" y="2"/>
                      </a:cubicBezTo>
                      <a:cubicBezTo>
                        <a:pt x="2" y="2"/>
                        <a:pt x="2" y="2"/>
                        <a:pt x="2" y="2"/>
                      </a:cubicBezTo>
                      <a:cubicBezTo>
                        <a:pt x="2" y="2"/>
                        <a:pt x="2" y="2"/>
                        <a:pt x="2" y="2"/>
                      </a:cubicBezTo>
                      <a:cubicBezTo>
                        <a:pt x="1" y="1"/>
                        <a:pt x="1" y="0"/>
                        <a:pt x="1" y="0"/>
                      </a:cubicBezTo>
                    </a:path>
                  </a:pathLst>
                </a:custGeom>
                <a:solidFill>
                  <a:srgbClr val="CBCC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8" name="Freeform 12249">
                  <a:extLst>
                    <a:ext uri="{FF2B5EF4-FFF2-40B4-BE49-F238E27FC236}">
                      <a16:creationId xmlns:a16="http://schemas.microsoft.com/office/drawing/2014/main" id="{878D994F-BB0B-28B1-87B5-E0888CBD5042}"/>
                    </a:ext>
                  </a:extLst>
                </p:cNvPr>
                <p:cNvSpPr>
                  <a:spLocks/>
                </p:cNvSpPr>
                <p:nvPr/>
              </p:nvSpPr>
              <p:spPr bwMode="auto">
                <a:xfrm>
                  <a:off x="4781" y="2408"/>
                  <a:ext cx="1" cy="1"/>
                </a:xfrm>
                <a:custGeom>
                  <a:avLst/>
                  <a:gdLst>
                    <a:gd name="T0" fmla="*/ 0 w 1"/>
                    <a:gd name="T1" fmla="*/ 0 h 1"/>
                    <a:gd name="T2" fmla="*/ 1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0"/>
                        <a:pt x="1" y="0"/>
                      </a:cubicBezTo>
                      <a:cubicBezTo>
                        <a:pt x="1" y="0"/>
                        <a:pt x="0" y="0"/>
                        <a:pt x="0"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69" name="Freeform 12250">
                  <a:extLst>
                    <a:ext uri="{FF2B5EF4-FFF2-40B4-BE49-F238E27FC236}">
                      <a16:creationId xmlns:a16="http://schemas.microsoft.com/office/drawing/2014/main" id="{E01C3196-9009-C78E-FD86-0903078A4F8F}"/>
                    </a:ext>
                  </a:extLst>
                </p:cNvPr>
                <p:cNvSpPr>
                  <a:spLocks noEditPoints="1"/>
                </p:cNvSpPr>
                <p:nvPr/>
              </p:nvSpPr>
              <p:spPr bwMode="auto">
                <a:xfrm>
                  <a:off x="4775" y="2404"/>
                  <a:ext cx="2" cy="3"/>
                </a:xfrm>
                <a:custGeom>
                  <a:avLst/>
                  <a:gdLst>
                    <a:gd name="T0" fmla="*/ 0 w 3"/>
                    <a:gd name="T1" fmla="*/ 1 h 4"/>
                    <a:gd name="T2" fmla="*/ 1 w 3"/>
                    <a:gd name="T3" fmla="*/ 2 h 4"/>
                    <a:gd name="T4" fmla="*/ 0 w 3"/>
                    <a:gd name="T5" fmla="*/ 1 h 4"/>
                    <a:gd name="T6" fmla="*/ 0 w 3"/>
                    <a:gd name="T7" fmla="*/ 1 h 4"/>
                    <a:gd name="T8" fmla="*/ 0 w 3"/>
                    <a:gd name="T9" fmla="*/ 1 h 4"/>
                    <a:gd name="T10" fmla="*/ 0 w 3"/>
                    <a:gd name="T11" fmla="*/ 1 h 4"/>
                    <a:gd name="T12" fmla="*/ 0 w 3"/>
                    <a:gd name="T13" fmla="*/ 0 h 4"/>
                    <a:gd name="T14" fmla="*/ 0 w 3"/>
                    <a:gd name="T15" fmla="*/ 1 h 4"/>
                    <a:gd name="T16" fmla="*/ 0 w 3"/>
                    <a:gd name="T17" fmla="*/ 0 h 4"/>
                    <a:gd name="T18" fmla="*/ 0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1"/>
                      </a:moveTo>
                      <a:cubicBezTo>
                        <a:pt x="1" y="2"/>
                        <a:pt x="2" y="4"/>
                        <a:pt x="3" y="4"/>
                      </a:cubicBezTo>
                      <a:cubicBezTo>
                        <a:pt x="3" y="3"/>
                        <a:pt x="1" y="2"/>
                        <a:pt x="0" y="1"/>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0" name="Freeform 12251">
                  <a:extLst>
                    <a:ext uri="{FF2B5EF4-FFF2-40B4-BE49-F238E27FC236}">
                      <a16:creationId xmlns:a16="http://schemas.microsoft.com/office/drawing/2014/main" id="{2E63F115-0D52-B17B-EDF1-0D4420CA6B36}"/>
                    </a:ext>
                  </a:extLst>
                </p:cNvPr>
                <p:cNvSpPr>
                  <a:spLocks noEditPoints="1"/>
                </p:cNvSpPr>
                <p:nvPr/>
              </p:nvSpPr>
              <p:spPr bwMode="auto">
                <a:xfrm>
                  <a:off x="4798" y="2401"/>
                  <a:ext cx="16" cy="29"/>
                </a:xfrm>
                <a:custGeom>
                  <a:avLst/>
                  <a:gdLst>
                    <a:gd name="T0" fmla="*/ 4 w 20"/>
                    <a:gd name="T1" fmla="*/ 12 h 35"/>
                    <a:gd name="T2" fmla="*/ 3 w 20"/>
                    <a:gd name="T3" fmla="*/ 14 h 35"/>
                    <a:gd name="T4" fmla="*/ 4 w 20"/>
                    <a:gd name="T5" fmla="*/ 13 h 35"/>
                    <a:gd name="T6" fmla="*/ 2 w 20"/>
                    <a:gd name="T7" fmla="*/ 11 h 35"/>
                    <a:gd name="T8" fmla="*/ 3 w 20"/>
                    <a:gd name="T9" fmla="*/ 10 h 35"/>
                    <a:gd name="T10" fmla="*/ 3 w 20"/>
                    <a:gd name="T11" fmla="*/ 10 h 35"/>
                    <a:gd name="T12" fmla="*/ 2 w 20"/>
                    <a:gd name="T13" fmla="*/ 12 h 35"/>
                    <a:gd name="T14" fmla="*/ 2 w 20"/>
                    <a:gd name="T15" fmla="*/ 12 h 35"/>
                    <a:gd name="T16" fmla="*/ 5 w 20"/>
                    <a:gd name="T17" fmla="*/ 10 h 35"/>
                    <a:gd name="T18" fmla="*/ 5 w 20"/>
                    <a:gd name="T19" fmla="*/ 10 h 35"/>
                    <a:gd name="T20" fmla="*/ 5 w 20"/>
                    <a:gd name="T21" fmla="*/ 10 h 35"/>
                    <a:gd name="T22" fmla="*/ 4 w 20"/>
                    <a:gd name="T23" fmla="*/ 12 h 35"/>
                    <a:gd name="T24" fmla="*/ 2 w 20"/>
                    <a:gd name="T25" fmla="*/ 7 h 35"/>
                    <a:gd name="T26" fmla="*/ 2 w 20"/>
                    <a:gd name="T27" fmla="*/ 8 h 35"/>
                    <a:gd name="T28" fmla="*/ 2 w 20"/>
                    <a:gd name="T29" fmla="*/ 10 h 35"/>
                    <a:gd name="T30" fmla="*/ 2 w 20"/>
                    <a:gd name="T31" fmla="*/ 8 h 35"/>
                    <a:gd name="T32" fmla="*/ 3 w 20"/>
                    <a:gd name="T33" fmla="*/ 7 h 35"/>
                    <a:gd name="T34" fmla="*/ 4 w 20"/>
                    <a:gd name="T35" fmla="*/ 5 h 35"/>
                    <a:gd name="T36" fmla="*/ 6 w 20"/>
                    <a:gd name="T37" fmla="*/ 3 h 35"/>
                    <a:gd name="T38" fmla="*/ 6 w 20"/>
                    <a:gd name="T39" fmla="*/ 3 h 35"/>
                    <a:gd name="T40" fmla="*/ 6 w 20"/>
                    <a:gd name="T41" fmla="*/ 3 h 35"/>
                    <a:gd name="T42" fmla="*/ 6 w 20"/>
                    <a:gd name="T43" fmla="*/ 6 h 35"/>
                    <a:gd name="T44" fmla="*/ 6 w 20"/>
                    <a:gd name="T45" fmla="*/ 5 h 35"/>
                    <a:gd name="T46" fmla="*/ 5 w 20"/>
                    <a:gd name="T47" fmla="*/ 4 h 35"/>
                    <a:gd name="T48" fmla="*/ 5 w 20"/>
                    <a:gd name="T49" fmla="*/ 2 h 35"/>
                    <a:gd name="T50" fmla="*/ 5 w 20"/>
                    <a:gd name="T51" fmla="*/ 2 h 35"/>
                    <a:gd name="T52" fmla="*/ 7 w 20"/>
                    <a:gd name="T53" fmla="*/ 0 h 35"/>
                    <a:gd name="T54" fmla="*/ 6 w 20"/>
                    <a:gd name="T55" fmla="*/ 1 h 35"/>
                    <a:gd name="T56" fmla="*/ 6 w 20"/>
                    <a:gd name="T57" fmla="*/ 1 h 35"/>
                    <a:gd name="T58" fmla="*/ 4 w 20"/>
                    <a:gd name="T59" fmla="*/ 2 h 35"/>
                    <a:gd name="T60" fmla="*/ 2 w 20"/>
                    <a:gd name="T61" fmla="*/ 8 h 35"/>
                    <a:gd name="T62" fmla="*/ 2 w 20"/>
                    <a:gd name="T63" fmla="*/ 14 h 35"/>
                    <a:gd name="T64" fmla="*/ 2 w 20"/>
                    <a:gd name="T65" fmla="*/ 14 h 35"/>
                    <a:gd name="T66" fmla="*/ 2 w 20"/>
                    <a:gd name="T67" fmla="*/ 14 h 35"/>
                    <a:gd name="T68" fmla="*/ 2 w 20"/>
                    <a:gd name="T69" fmla="*/ 14 h 35"/>
                    <a:gd name="T70" fmla="*/ 2 w 20"/>
                    <a:gd name="T71" fmla="*/ 14 h 35"/>
                    <a:gd name="T72" fmla="*/ 2 w 20"/>
                    <a:gd name="T73" fmla="*/ 14 h 35"/>
                    <a:gd name="T74" fmla="*/ 2 w 20"/>
                    <a:gd name="T75" fmla="*/ 16 h 35"/>
                    <a:gd name="T76" fmla="*/ 3 w 20"/>
                    <a:gd name="T77" fmla="*/ 15 h 35"/>
                    <a:gd name="T78" fmla="*/ 4 w 20"/>
                    <a:gd name="T79" fmla="*/ 17 h 35"/>
                    <a:gd name="T80" fmla="*/ 4 w 20"/>
                    <a:gd name="T81" fmla="*/ 16 h 35"/>
                    <a:gd name="T82" fmla="*/ 5 w 20"/>
                    <a:gd name="T83" fmla="*/ 16 h 35"/>
                    <a:gd name="T84" fmla="*/ 6 w 20"/>
                    <a:gd name="T85" fmla="*/ 10 h 35"/>
                    <a:gd name="T86" fmla="*/ 8 w 20"/>
                    <a:gd name="T87" fmla="*/ 2 h 35"/>
                    <a:gd name="T88" fmla="*/ 7 w 20"/>
                    <a:gd name="T89" fmla="*/ 3 h 35"/>
                    <a:gd name="T90" fmla="*/ 8 w 20"/>
                    <a:gd name="T91" fmla="*/ 2 h 35"/>
                    <a:gd name="T92" fmla="*/ 8 w 20"/>
                    <a:gd name="T93" fmla="*/ 1 h 35"/>
                    <a:gd name="T94" fmla="*/ 7 w 20"/>
                    <a:gd name="T95" fmla="*/ 0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 h="35">
                      <a:moveTo>
                        <a:pt x="9" y="28"/>
                      </a:moveTo>
                      <a:cubicBezTo>
                        <a:pt x="9" y="28"/>
                        <a:pt x="10" y="28"/>
                        <a:pt x="10" y="27"/>
                      </a:cubicBezTo>
                      <a:cubicBezTo>
                        <a:pt x="10" y="27"/>
                        <a:pt x="10" y="27"/>
                        <a:pt x="10" y="27"/>
                      </a:cubicBezTo>
                      <a:cubicBezTo>
                        <a:pt x="10" y="28"/>
                        <a:pt x="9" y="29"/>
                        <a:pt x="8" y="29"/>
                      </a:cubicBezTo>
                      <a:cubicBezTo>
                        <a:pt x="8" y="29"/>
                        <a:pt x="7" y="28"/>
                        <a:pt x="7" y="28"/>
                      </a:cubicBezTo>
                      <a:cubicBezTo>
                        <a:pt x="8" y="28"/>
                        <a:pt x="8" y="28"/>
                        <a:pt x="9" y="28"/>
                      </a:cubicBezTo>
                      <a:moveTo>
                        <a:pt x="5" y="25"/>
                      </a:moveTo>
                      <a:cubicBezTo>
                        <a:pt x="5" y="24"/>
                        <a:pt x="5" y="24"/>
                        <a:pt x="5" y="23"/>
                      </a:cubicBezTo>
                      <a:cubicBezTo>
                        <a:pt x="5" y="21"/>
                        <a:pt x="6" y="21"/>
                        <a:pt x="7" y="20"/>
                      </a:cubicBezTo>
                      <a:cubicBezTo>
                        <a:pt x="7" y="20"/>
                        <a:pt x="7" y="20"/>
                        <a:pt x="7" y="20"/>
                      </a:cubicBezTo>
                      <a:cubicBezTo>
                        <a:pt x="7" y="20"/>
                        <a:pt x="7" y="20"/>
                        <a:pt x="7" y="20"/>
                      </a:cubicBezTo>
                      <a:cubicBezTo>
                        <a:pt x="7" y="20"/>
                        <a:pt x="7" y="20"/>
                        <a:pt x="7" y="20"/>
                      </a:cubicBezTo>
                      <a:cubicBezTo>
                        <a:pt x="7" y="20"/>
                        <a:pt x="7" y="20"/>
                        <a:pt x="7" y="20"/>
                      </a:cubicBezTo>
                      <a:cubicBezTo>
                        <a:pt x="6" y="20"/>
                        <a:pt x="5" y="23"/>
                        <a:pt x="5" y="25"/>
                      </a:cubicBezTo>
                      <a:cubicBezTo>
                        <a:pt x="5" y="25"/>
                        <a:pt x="5" y="25"/>
                        <a:pt x="6" y="25"/>
                      </a:cubicBezTo>
                      <a:cubicBezTo>
                        <a:pt x="5" y="25"/>
                        <a:pt x="5" y="25"/>
                        <a:pt x="5" y="25"/>
                      </a:cubicBezTo>
                      <a:moveTo>
                        <a:pt x="10" y="24"/>
                      </a:moveTo>
                      <a:cubicBezTo>
                        <a:pt x="10" y="23"/>
                        <a:pt x="11"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1" y="21"/>
                        <a:pt x="11" y="22"/>
                      </a:cubicBezTo>
                      <a:cubicBezTo>
                        <a:pt x="11" y="23"/>
                        <a:pt x="11" y="23"/>
                        <a:pt x="10" y="24"/>
                      </a:cubicBezTo>
                      <a:moveTo>
                        <a:pt x="4" y="17"/>
                      </a:moveTo>
                      <a:cubicBezTo>
                        <a:pt x="5" y="16"/>
                        <a:pt x="5" y="16"/>
                        <a:pt x="5" y="16"/>
                      </a:cubicBezTo>
                      <a:cubicBezTo>
                        <a:pt x="5" y="16"/>
                        <a:pt x="5" y="16"/>
                        <a:pt x="5" y="16"/>
                      </a:cubicBezTo>
                      <a:cubicBezTo>
                        <a:pt x="5" y="16"/>
                        <a:pt x="5" y="16"/>
                        <a:pt x="4" y="17"/>
                      </a:cubicBezTo>
                      <a:cubicBezTo>
                        <a:pt x="4" y="17"/>
                        <a:pt x="4" y="17"/>
                        <a:pt x="4" y="17"/>
                      </a:cubicBezTo>
                      <a:cubicBezTo>
                        <a:pt x="4" y="18"/>
                        <a:pt x="4" y="20"/>
                        <a:pt x="4" y="21"/>
                      </a:cubicBezTo>
                      <a:cubicBezTo>
                        <a:pt x="3" y="20"/>
                        <a:pt x="4" y="18"/>
                        <a:pt x="4" y="17"/>
                      </a:cubicBezTo>
                      <a:cubicBezTo>
                        <a:pt x="4" y="17"/>
                        <a:pt x="4" y="17"/>
                        <a:pt x="4" y="17"/>
                      </a:cubicBezTo>
                      <a:moveTo>
                        <a:pt x="7" y="14"/>
                      </a:moveTo>
                      <a:cubicBezTo>
                        <a:pt x="7" y="14"/>
                        <a:pt x="7" y="14"/>
                        <a:pt x="7" y="14"/>
                      </a:cubicBezTo>
                      <a:cubicBezTo>
                        <a:pt x="8" y="14"/>
                        <a:pt x="8" y="12"/>
                        <a:pt x="9" y="11"/>
                      </a:cubicBezTo>
                      <a:cubicBezTo>
                        <a:pt x="10" y="10"/>
                        <a:pt x="10" y="10"/>
                        <a:pt x="10" y="10"/>
                      </a:cubicBezTo>
                      <a:cubicBezTo>
                        <a:pt x="10" y="12"/>
                        <a:pt x="8" y="14"/>
                        <a:pt x="7" y="14"/>
                      </a:cubicBezTo>
                      <a:moveTo>
                        <a:pt x="15" y="7"/>
                      </a:moveTo>
                      <a:cubicBezTo>
                        <a:pt x="15" y="7"/>
                        <a:pt x="15" y="7"/>
                        <a:pt x="15" y="7"/>
                      </a:cubicBezTo>
                      <a:cubicBezTo>
                        <a:pt x="15" y="7"/>
                        <a:pt x="15" y="7"/>
                        <a:pt x="15" y="7"/>
                      </a:cubicBezTo>
                      <a:cubicBezTo>
                        <a:pt x="15" y="7"/>
                        <a:pt x="15" y="7"/>
                        <a:pt x="15" y="7"/>
                      </a:cubicBezTo>
                      <a:cubicBezTo>
                        <a:pt x="15" y="7"/>
                        <a:pt x="15" y="7"/>
                        <a:pt x="15" y="7"/>
                      </a:cubicBezTo>
                      <a:cubicBezTo>
                        <a:pt x="16" y="8"/>
                        <a:pt x="16" y="9"/>
                        <a:pt x="15" y="10"/>
                      </a:cubicBezTo>
                      <a:cubicBezTo>
                        <a:pt x="15" y="10"/>
                        <a:pt x="14" y="13"/>
                        <a:pt x="14" y="13"/>
                      </a:cubicBezTo>
                      <a:cubicBezTo>
                        <a:pt x="13" y="13"/>
                        <a:pt x="13" y="13"/>
                        <a:pt x="13" y="12"/>
                      </a:cubicBezTo>
                      <a:cubicBezTo>
                        <a:pt x="13" y="12"/>
                        <a:pt x="14" y="11"/>
                        <a:pt x="14" y="11"/>
                      </a:cubicBezTo>
                      <a:cubicBezTo>
                        <a:pt x="15" y="10"/>
                        <a:pt x="15" y="8"/>
                        <a:pt x="15" y="7"/>
                      </a:cubicBezTo>
                      <a:moveTo>
                        <a:pt x="11" y="8"/>
                      </a:moveTo>
                      <a:cubicBezTo>
                        <a:pt x="11" y="6"/>
                        <a:pt x="12" y="5"/>
                        <a:pt x="13" y="5"/>
                      </a:cubicBezTo>
                      <a:cubicBezTo>
                        <a:pt x="13" y="5"/>
                        <a:pt x="13" y="5"/>
                        <a:pt x="13" y="5"/>
                      </a:cubicBezTo>
                      <a:cubicBezTo>
                        <a:pt x="13" y="5"/>
                        <a:pt x="13" y="5"/>
                        <a:pt x="13" y="5"/>
                      </a:cubicBezTo>
                      <a:cubicBezTo>
                        <a:pt x="13" y="5"/>
                        <a:pt x="13" y="5"/>
                        <a:pt x="13" y="5"/>
                      </a:cubicBezTo>
                      <a:cubicBezTo>
                        <a:pt x="12" y="5"/>
                        <a:pt x="12" y="7"/>
                        <a:pt x="11" y="8"/>
                      </a:cubicBezTo>
                      <a:moveTo>
                        <a:pt x="18" y="0"/>
                      </a:moveTo>
                      <a:cubicBezTo>
                        <a:pt x="18" y="0"/>
                        <a:pt x="17" y="0"/>
                        <a:pt x="17" y="0"/>
                      </a:cubicBezTo>
                      <a:cubicBezTo>
                        <a:pt x="17" y="1"/>
                        <a:pt x="16" y="1"/>
                        <a:pt x="16" y="1"/>
                      </a:cubicBezTo>
                      <a:cubicBezTo>
                        <a:pt x="15" y="1"/>
                        <a:pt x="15" y="1"/>
                        <a:pt x="15" y="1"/>
                      </a:cubicBezTo>
                      <a:cubicBezTo>
                        <a:pt x="14" y="1"/>
                        <a:pt x="14" y="1"/>
                        <a:pt x="14" y="1"/>
                      </a:cubicBezTo>
                      <a:cubicBezTo>
                        <a:pt x="13" y="1"/>
                        <a:pt x="13" y="1"/>
                        <a:pt x="13" y="1"/>
                      </a:cubicBezTo>
                      <a:cubicBezTo>
                        <a:pt x="12" y="4"/>
                        <a:pt x="9" y="2"/>
                        <a:pt x="9" y="5"/>
                      </a:cubicBezTo>
                      <a:cubicBezTo>
                        <a:pt x="8" y="8"/>
                        <a:pt x="6" y="8"/>
                        <a:pt x="5" y="10"/>
                      </a:cubicBezTo>
                      <a:cubicBezTo>
                        <a:pt x="5" y="13"/>
                        <a:pt x="2" y="15"/>
                        <a:pt x="2" y="18"/>
                      </a:cubicBezTo>
                      <a:cubicBezTo>
                        <a:pt x="3" y="20"/>
                        <a:pt x="0" y="23"/>
                        <a:pt x="2" y="24"/>
                      </a:cubicBezTo>
                      <a:cubicBezTo>
                        <a:pt x="2" y="25"/>
                        <a:pt x="0" y="28"/>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3" y="30"/>
                      </a:cubicBezTo>
                      <a:cubicBezTo>
                        <a:pt x="3" y="30"/>
                        <a:pt x="3" y="30"/>
                        <a:pt x="3" y="30"/>
                      </a:cubicBezTo>
                      <a:cubicBezTo>
                        <a:pt x="3" y="30"/>
                        <a:pt x="3" y="30"/>
                        <a:pt x="3" y="30"/>
                      </a:cubicBezTo>
                      <a:cubicBezTo>
                        <a:pt x="3" y="30"/>
                        <a:pt x="4" y="31"/>
                        <a:pt x="4" y="32"/>
                      </a:cubicBezTo>
                      <a:cubicBezTo>
                        <a:pt x="5" y="33"/>
                        <a:pt x="5" y="34"/>
                        <a:pt x="6" y="34"/>
                      </a:cubicBezTo>
                      <a:cubicBezTo>
                        <a:pt x="6" y="34"/>
                        <a:pt x="6" y="34"/>
                        <a:pt x="7" y="33"/>
                      </a:cubicBezTo>
                      <a:cubicBezTo>
                        <a:pt x="7" y="33"/>
                        <a:pt x="7" y="33"/>
                        <a:pt x="7" y="33"/>
                      </a:cubicBezTo>
                      <a:cubicBezTo>
                        <a:pt x="7" y="33"/>
                        <a:pt x="7" y="34"/>
                        <a:pt x="8" y="34"/>
                      </a:cubicBezTo>
                      <a:cubicBezTo>
                        <a:pt x="8" y="34"/>
                        <a:pt x="8" y="35"/>
                        <a:pt x="9" y="35"/>
                      </a:cubicBezTo>
                      <a:cubicBezTo>
                        <a:pt x="9" y="35"/>
                        <a:pt x="9" y="35"/>
                        <a:pt x="10" y="34"/>
                      </a:cubicBezTo>
                      <a:cubicBezTo>
                        <a:pt x="10" y="34"/>
                        <a:pt x="10" y="34"/>
                        <a:pt x="10" y="34"/>
                      </a:cubicBezTo>
                      <a:cubicBezTo>
                        <a:pt x="10" y="34"/>
                        <a:pt x="11" y="34"/>
                        <a:pt x="11" y="34"/>
                      </a:cubicBezTo>
                      <a:cubicBezTo>
                        <a:pt x="11" y="34"/>
                        <a:pt x="11" y="34"/>
                        <a:pt x="11" y="34"/>
                      </a:cubicBezTo>
                      <a:cubicBezTo>
                        <a:pt x="13" y="29"/>
                        <a:pt x="15" y="25"/>
                        <a:pt x="16" y="20"/>
                      </a:cubicBezTo>
                      <a:cubicBezTo>
                        <a:pt x="16" y="20"/>
                        <a:pt x="16" y="20"/>
                        <a:pt x="16" y="20"/>
                      </a:cubicBezTo>
                      <a:cubicBezTo>
                        <a:pt x="16" y="19"/>
                        <a:pt x="16" y="17"/>
                        <a:pt x="17" y="17"/>
                      </a:cubicBezTo>
                      <a:cubicBezTo>
                        <a:pt x="18" y="13"/>
                        <a:pt x="19" y="9"/>
                        <a:pt x="20" y="5"/>
                      </a:cubicBezTo>
                      <a:cubicBezTo>
                        <a:pt x="20" y="5"/>
                        <a:pt x="20" y="5"/>
                        <a:pt x="19" y="5"/>
                      </a:cubicBezTo>
                      <a:cubicBezTo>
                        <a:pt x="19" y="5"/>
                        <a:pt x="18" y="6"/>
                        <a:pt x="18" y="7"/>
                      </a:cubicBezTo>
                      <a:cubicBezTo>
                        <a:pt x="18" y="5"/>
                        <a:pt x="19" y="4"/>
                        <a:pt x="20" y="4"/>
                      </a:cubicBezTo>
                      <a:cubicBezTo>
                        <a:pt x="20" y="4"/>
                        <a:pt x="20" y="4"/>
                        <a:pt x="20" y="4"/>
                      </a:cubicBezTo>
                      <a:cubicBezTo>
                        <a:pt x="20" y="3"/>
                        <a:pt x="20" y="2"/>
                        <a:pt x="20" y="1"/>
                      </a:cubicBezTo>
                      <a:cubicBezTo>
                        <a:pt x="20" y="1"/>
                        <a:pt x="20" y="1"/>
                        <a:pt x="20" y="1"/>
                      </a:cubicBezTo>
                      <a:cubicBezTo>
                        <a:pt x="19" y="1"/>
                        <a:pt x="19" y="1"/>
                        <a:pt x="19" y="0"/>
                      </a:cubicBezTo>
                      <a:cubicBezTo>
                        <a:pt x="18" y="0"/>
                        <a:pt x="18" y="0"/>
                        <a:pt x="18" y="0"/>
                      </a:cubicBezTo>
                    </a:path>
                  </a:pathLst>
                </a:custGeom>
                <a:solidFill>
                  <a:srgbClr val="EF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1" name="Freeform 12252">
                  <a:extLst>
                    <a:ext uri="{FF2B5EF4-FFF2-40B4-BE49-F238E27FC236}">
                      <a16:creationId xmlns:a16="http://schemas.microsoft.com/office/drawing/2014/main" id="{FBFE1B08-A9C4-7BB1-C201-C2BF0A1EAB45}"/>
                    </a:ext>
                  </a:extLst>
                </p:cNvPr>
                <p:cNvSpPr>
                  <a:spLocks noEditPoints="1"/>
                </p:cNvSpPr>
                <p:nvPr/>
              </p:nvSpPr>
              <p:spPr bwMode="auto">
                <a:xfrm>
                  <a:off x="4807" y="2401"/>
                  <a:ext cx="12" cy="28"/>
                </a:xfrm>
                <a:custGeom>
                  <a:avLst/>
                  <a:gdLst>
                    <a:gd name="T0" fmla="*/ 6 w 15"/>
                    <a:gd name="T1" fmla="*/ 2 h 34"/>
                    <a:gd name="T2" fmla="*/ 6 w 15"/>
                    <a:gd name="T3" fmla="*/ 2 h 34"/>
                    <a:gd name="T4" fmla="*/ 6 w 15"/>
                    <a:gd name="T5" fmla="*/ 2 h 34"/>
                    <a:gd name="T6" fmla="*/ 2 w 15"/>
                    <a:gd name="T7" fmla="*/ 12 h 34"/>
                    <a:gd name="T8" fmla="*/ 2 w 15"/>
                    <a:gd name="T9" fmla="*/ 12 h 34"/>
                    <a:gd name="T10" fmla="*/ 2 w 15"/>
                    <a:gd name="T11" fmla="*/ 12 h 34"/>
                    <a:gd name="T12" fmla="*/ 2 w 15"/>
                    <a:gd name="T13" fmla="*/ 13 h 34"/>
                    <a:gd name="T14" fmla="*/ 2 w 15"/>
                    <a:gd name="T15" fmla="*/ 14 h 34"/>
                    <a:gd name="T16" fmla="*/ 2 w 15"/>
                    <a:gd name="T17" fmla="*/ 13 h 34"/>
                    <a:gd name="T18" fmla="*/ 2 w 15"/>
                    <a:gd name="T19" fmla="*/ 12 h 34"/>
                    <a:gd name="T20" fmla="*/ 2 w 15"/>
                    <a:gd name="T21" fmla="*/ 12 h 34"/>
                    <a:gd name="T22" fmla="*/ 2 w 15"/>
                    <a:gd name="T23" fmla="*/ 12 h 34"/>
                    <a:gd name="T24" fmla="*/ 5 w 15"/>
                    <a:gd name="T25" fmla="*/ 8 h 34"/>
                    <a:gd name="T26" fmla="*/ 4 w 15"/>
                    <a:gd name="T27" fmla="*/ 7 h 34"/>
                    <a:gd name="T28" fmla="*/ 5 w 15"/>
                    <a:gd name="T29" fmla="*/ 7 h 34"/>
                    <a:gd name="T30" fmla="*/ 5 w 15"/>
                    <a:gd name="T31" fmla="*/ 7 h 34"/>
                    <a:gd name="T32" fmla="*/ 5 w 15"/>
                    <a:gd name="T33" fmla="*/ 7 h 34"/>
                    <a:gd name="T34" fmla="*/ 5 w 15"/>
                    <a:gd name="T35" fmla="*/ 8 h 34"/>
                    <a:gd name="T36" fmla="*/ 5 w 15"/>
                    <a:gd name="T37" fmla="*/ 8 h 34"/>
                    <a:gd name="T38" fmla="*/ 4 w 15"/>
                    <a:gd name="T39" fmla="*/ 5 h 34"/>
                    <a:gd name="T40" fmla="*/ 3 w 15"/>
                    <a:gd name="T41" fmla="*/ 5 h 34"/>
                    <a:gd name="T42" fmla="*/ 4 w 15"/>
                    <a:gd name="T43" fmla="*/ 4 h 34"/>
                    <a:gd name="T44" fmla="*/ 5 w 15"/>
                    <a:gd name="T45" fmla="*/ 4 h 34"/>
                    <a:gd name="T46" fmla="*/ 4 w 15"/>
                    <a:gd name="T47" fmla="*/ 5 h 34"/>
                    <a:gd name="T48" fmla="*/ 4 w 15"/>
                    <a:gd name="T49" fmla="*/ 0 h 34"/>
                    <a:gd name="T50" fmla="*/ 4 w 15"/>
                    <a:gd name="T51" fmla="*/ 1 h 34"/>
                    <a:gd name="T52" fmla="*/ 4 w 15"/>
                    <a:gd name="T53" fmla="*/ 1 h 34"/>
                    <a:gd name="T54" fmla="*/ 4 w 15"/>
                    <a:gd name="T55" fmla="*/ 2 h 34"/>
                    <a:gd name="T56" fmla="*/ 4 w 15"/>
                    <a:gd name="T57" fmla="*/ 2 h 34"/>
                    <a:gd name="T58" fmla="*/ 4 w 15"/>
                    <a:gd name="T59" fmla="*/ 2 h 34"/>
                    <a:gd name="T60" fmla="*/ 4 w 15"/>
                    <a:gd name="T61" fmla="*/ 2 h 34"/>
                    <a:gd name="T62" fmla="*/ 4 w 15"/>
                    <a:gd name="T63" fmla="*/ 2 h 34"/>
                    <a:gd name="T64" fmla="*/ 4 w 15"/>
                    <a:gd name="T65" fmla="*/ 2 h 34"/>
                    <a:gd name="T66" fmla="*/ 2 w 15"/>
                    <a:gd name="T67" fmla="*/ 8 h 34"/>
                    <a:gd name="T68" fmla="*/ 2 w 15"/>
                    <a:gd name="T69" fmla="*/ 7 h 34"/>
                    <a:gd name="T70" fmla="*/ 3 w 15"/>
                    <a:gd name="T71" fmla="*/ 7 h 34"/>
                    <a:gd name="T72" fmla="*/ 3 w 15"/>
                    <a:gd name="T73" fmla="*/ 8 h 34"/>
                    <a:gd name="T74" fmla="*/ 3 w 15"/>
                    <a:gd name="T75" fmla="*/ 8 h 34"/>
                    <a:gd name="T76" fmla="*/ 3 w 15"/>
                    <a:gd name="T77" fmla="*/ 8 h 34"/>
                    <a:gd name="T78" fmla="*/ 2 w 15"/>
                    <a:gd name="T79" fmla="*/ 9 h 34"/>
                    <a:gd name="T80" fmla="*/ 0 w 15"/>
                    <a:gd name="T81" fmla="*/ 16 h 34"/>
                    <a:gd name="T82" fmla="*/ 1 w 15"/>
                    <a:gd name="T83" fmla="*/ 16 h 34"/>
                    <a:gd name="T84" fmla="*/ 1 w 15"/>
                    <a:gd name="T85" fmla="*/ 15 h 34"/>
                    <a:gd name="T86" fmla="*/ 2 w 15"/>
                    <a:gd name="T87" fmla="*/ 15 h 34"/>
                    <a:gd name="T88" fmla="*/ 2 w 15"/>
                    <a:gd name="T89" fmla="*/ 15 h 34"/>
                    <a:gd name="T90" fmla="*/ 2 w 15"/>
                    <a:gd name="T91" fmla="*/ 15 h 34"/>
                    <a:gd name="T92" fmla="*/ 2 w 15"/>
                    <a:gd name="T93" fmla="*/ 14 h 34"/>
                    <a:gd name="T94" fmla="*/ 3 w 15"/>
                    <a:gd name="T95" fmla="*/ 13 h 34"/>
                    <a:gd name="T96" fmla="*/ 4 w 15"/>
                    <a:gd name="T97" fmla="*/ 12 h 34"/>
                    <a:gd name="T98" fmla="*/ 5 w 15"/>
                    <a:gd name="T99" fmla="*/ 10 h 34"/>
                    <a:gd name="T100" fmla="*/ 6 w 15"/>
                    <a:gd name="T101" fmla="*/ 7 h 34"/>
                    <a:gd name="T102" fmla="*/ 6 w 15"/>
                    <a:gd name="T103" fmla="*/ 5 h 34"/>
                    <a:gd name="T104" fmla="*/ 6 w 15"/>
                    <a:gd name="T105" fmla="*/ 2 h 34"/>
                    <a:gd name="T106" fmla="*/ 5 w 15"/>
                    <a:gd name="T107" fmla="*/ 2 h 34"/>
                    <a:gd name="T108" fmla="*/ 5 w 15"/>
                    <a:gd name="T109" fmla="*/ 2 h 34"/>
                    <a:gd name="T110" fmla="*/ 5 w 15"/>
                    <a:gd name="T111" fmla="*/ 2 h 34"/>
                    <a:gd name="T112" fmla="*/ 5 w 15"/>
                    <a:gd name="T113" fmla="*/ 2 h 34"/>
                    <a:gd name="T114" fmla="*/ 4 w 15"/>
                    <a:gd name="T115" fmla="*/ 0 h 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 h="34">
                      <a:moveTo>
                        <a:pt x="15" y="6"/>
                      </a:moveTo>
                      <a:cubicBezTo>
                        <a:pt x="15" y="6"/>
                        <a:pt x="15" y="6"/>
                        <a:pt x="15" y="6"/>
                      </a:cubicBezTo>
                      <a:cubicBezTo>
                        <a:pt x="15" y="6"/>
                        <a:pt x="15" y="6"/>
                        <a:pt x="15" y="6"/>
                      </a:cubicBezTo>
                      <a:moveTo>
                        <a:pt x="5" y="26"/>
                      </a:moveTo>
                      <a:cubicBezTo>
                        <a:pt x="5" y="26"/>
                        <a:pt x="5" y="26"/>
                        <a:pt x="5" y="26"/>
                      </a:cubicBezTo>
                      <a:cubicBezTo>
                        <a:pt x="5" y="26"/>
                        <a:pt x="5" y="26"/>
                        <a:pt x="5" y="26"/>
                      </a:cubicBezTo>
                      <a:cubicBezTo>
                        <a:pt x="5" y="26"/>
                        <a:pt x="5" y="27"/>
                        <a:pt x="4" y="28"/>
                      </a:cubicBezTo>
                      <a:cubicBezTo>
                        <a:pt x="4" y="29"/>
                        <a:pt x="3" y="30"/>
                        <a:pt x="3" y="30"/>
                      </a:cubicBezTo>
                      <a:cubicBezTo>
                        <a:pt x="3" y="30"/>
                        <a:pt x="2" y="30"/>
                        <a:pt x="2" y="29"/>
                      </a:cubicBezTo>
                      <a:cubicBezTo>
                        <a:pt x="3" y="29"/>
                        <a:pt x="5" y="28"/>
                        <a:pt x="5" y="26"/>
                      </a:cubicBezTo>
                      <a:cubicBezTo>
                        <a:pt x="5" y="26"/>
                        <a:pt x="5" y="26"/>
                        <a:pt x="5" y="26"/>
                      </a:cubicBezTo>
                      <a:cubicBezTo>
                        <a:pt x="5" y="26"/>
                        <a:pt x="5" y="26"/>
                        <a:pt x="5" y="26"/>
                      </a:cubicBezTo>
                      <a:moveTo>
                        <a:pt x="11" y="17"/>
                      </a:moveTo>
                      <a:cubicBezTo>
                        <a:pt x="11" y="17"/>
                        <a:pt x="10" y="17"/>
                        <a:pt x="10" y="16"/>
                      </a:cubicBezTo>
                      <a:cubicBezTo>
                        <a:pt x="10" y="15"/>
                        <a:pt x="11" y="14"/>
                        <a:pt x="12" y="14"/>
                      </a:cubicBezTo>
                      <a:cubicBezTo>
                        <a:pt x="12" y="14"/>
                        <a:pt x="12" y="14"/>
                        <a:pt x="12" y="14"/>
                      </a:cubicBezTo>
                      <a:cubicBezTo>
                        <a:pt x="12" y="14"/>
                        <a:pt x="12" y="14"/>
                        <a:pt x="12" y="14"/>
                      </a:cubicBezTo>
                      <a:cubicBezTo>
                        <a:pt x="11" y="14"/>
                        <a:pt x="11" y="16"/>
                        <a:pt x="11" y="17"/>
                      </a:cubicBezTo>
                      <a:cubicBezTo>
                        <a:pt x="11" y="17"/>
                        <a:pt x="11" y="17"/>
                        <a:pt x="11" y="17"/>
                      </a:cubicBezTo>
                      <a:moveTo>
                        <a:pt x="9" y="11"/>
                      </a:moveTo>
                      <a:cubicBezTo>
                        <a:pt x="9" y="11"/>
                        <a:pt x="9" y="11"/>
                        <a:pt x="8" y="11"/>
                      </a:cubicBezTo>
                      <a:cubicBezTo>
                        <a:pt x="9" y="10"/>
                        <a:pt x="10" y="9"/>
                        <a:pt x="10" y="8"/>
                      </a:cubicBezTo>
                      <a:cubicBezTo>
                        <a:pt x="11" y="8"/>
                        <a:pt x="11" y="8"/>
                        <a:pt x="11" y="8"/>
                      </a:cubicBezTo>
                      <a:cubicBezTo>
                        <a:pt x="11" y="9"/>
                        <a:pt x="10" y="11"/>
                        <a:pt x="9" y="11"/>
                      </a:cubicBezTo>
                      <a:moveTo>
                        <a:pt x="10" y="0"/>
                      </a:moveTo>
                      <a:cubicBezTo>
                        <a:pt x="10" y="0"/>
                        <a:pt x="10" y="0"/>
                        <a:pt x="10" y="1"/>
                      </a:cubicBezTo>
                      <a:cubicBezTo>
                        <a:pt x="10" y="1"/>
                        <a:pt x="9" y="1"/>
                        <a:pt x="9" y="1"/>
                      </a:cubicBezTo>
                      <a:cubicBezTo>
                        <a:pt x="9" y="2"/>
                        <a:pt x="9" y="3"/>
                        <a:pt x="9" y="4"/>
                      </a:cubicBezTo>
                      <a:cubicBezTo>
                        <a:pt x="9" y="5"/>
                        <a:pt x="9" y="5"/>
                        <a:pt x="9" y="5"/>
                      </a:cubicBezTo>
                      <a:cubicBezTo>
                        <a:pt x="9" y="5"/>
                        <a:pt x="9" y="5"/>
                        <a:pt x="9" y="6"/>
                      </a:cubicBezTo>
                      <a:cubicBezTo>
                        <a:pt x="9" y="5"/>
                        <a:pt x="9" y="5"/>
                        <a:pt x="9" y="5"/>
                      </a:cubicBezTo>
                      <a:cubicBezTo>
                        <a:pt x="9" y="5"/>
                        <a:pt x="9" y="5"/>
                        <a:pt x="9" y="5"/>
                      </a:cubicBezTo>
                      <a:cubicBezTo>
                        <a:pt x="9" y="5"/>
                        <a:pt x="9" y="5"/>
                        <a:pt x="9" y="5"/>
                      </a:cubicBezTo>
                      <a:cubicBezTo>
                        <a:pt x="8" y="9"/>
                        <a:pt x="7" y="13"/>
                        <a:pt x="6" y="17"/>
                      </a:cubicBezTo>
                      <a:cubicBezTo>
                        <a:pt x="6" y="17"/>
                        <a:pt x="6" y="17"/>
                        <a:pt x="6" y="16"/>
                      </a:cubicBezTo>
                      <a:cubicBezTo>
                        <a:pt x="6" y="16"/>
                        <a:pt x="6" y="16"/>
                        <a:pt x="7" y="16"/>
                      </a:cubicBezTo>
                      <a:cubicBezTo>
                        <a:pt x="7" y="16"/>
                        <a:pt x="8" y="17"/>
                        <a:pt x="7" y="17"/>
                      </a:cubicBezTo>
                      <a:cubicBezTo>
                        <a:pt x="7" y="17"/>
                        <a:pt x="7" y="17"/>
                        <a:pt x="7" y="17"/>
                      </a:cubicBezTo>
                      <a:cubicBezTo>
                        <a:pt x="7" y="17"/>
                        <a:pt x="7" y="17"/>
                        <a:pt x="7" y="17"/>
                      </a:cubicBezTo>
                      <a:cubicBezTo>
                        <a:pt x="6" y="17"/>
                        <a:pt x="6" y="19"/>
                        <a:pt x="5" y="20"/>
                      </a:cubicBezTo>
                      <a:cubicBezTo>
                        <a:pt x="4" y="25"/>
                        <a:pt x="2" y="29"/>
                        <a:pt x="0" y="34"/>
                      </a:cubicBezTo>
                      <a:cubicBezTo>
                        <a:pt x="0" y="34"/>
                        <a:pt x="0" y="34"/>
                        <a:pt x="1" y="34"/>
                      </a:cubicBezTo>
                      <a:cubicBezTo>
                        <a:pt x="1" y="34"/>
                        <a:pt x="1" y="34"/>
                        <a:pt x="1" y="33"/>
                      </a:cubicBezTo>
                      <a:cubicBezTo>
                        <a:pt x="1" y="33"/>
                        <a:pt x="2" y="33"/>
                        <a:pt x="2" y="33"/>
                      </a:cubicBezTo>
                      <a:cubicBezTo>
                        <a:pt x="2" y="33"/>
                        <a:pt x="2" y="33"/>
                        <a:pt x="2" y="33"/>
                      </a:cubicBezTo>
                      <a:cubicBezTo>
                        <a:pt x="3" y="33"/>
                        <a:pt x="3" y="33"/>
                        <a:pt x="3" y="33"/>
                      </a:cubicBezTo>
                      <a:cubicBezTo>
                        <a:pt x="3" y="33"/>
                        <a:pt x="4" y="33"/>
                        <a:pt x="4" y="32"/>
                      </a:cubicBezTo>
                      <a:cubicBezTo>
                        <a:pt x="4" y="30"/>
                        <a:pt x="6" y="32"/>
                        <a:pt x="7" y="29"/>
                      </a:cubicBezTo>
                      <a:cubicBezTo>
                        <a:pt x="7" y="28"/>
                        <a:pt x="9" y="29"/>
                        <a:pt x="10" y="26"/>
                      </a:cubicBezTo>
                      <a:cubicBezTo>
                        <a:pt x="10" y="24"/>
                        <a:pt x="12" y="24"/>
                        <a:pt x="12" y="21"/>
                      </a:cubicBezTo>
                      <a:cubicBezTo>
                        <a:pt x="12" y="19"/>
                        <a:pt x="14" y="18"/>
                        <a:pt x="14" y="15"/>
                      </a:cubicBezTo>
                      <a:cubicBezTo>
                        <a:pt x="14" y="14"/>
                        <a:pt x="15" y="12"/>
                        <a:pt x="14" y="11"/>
                      </a:cubicBezTo>
                      <a:cubicBezTo>
                        <a:pt x="14" y="9"/>
                        <a:pt x="14" y="7"/>
                        <a:pt x="15" y="6"/>
                      </a:cubicBezTo>
                      <a:cubicBezTo>
                        <a:pt x="14" y="5"/>
                        <a:pt x="14" y="3"/>
                        <a:pt x="13" y="3"/>
                      </a:cubicBezTo>
                      <a:cubicBezTo>
                        <a:pt x="13" y="3"/>
                        <a:pt x="13" y="3"/>
                        <a:pt x="13" y="3"/>
                      </a:cubicBezTo>
                      <a:cubicBezTo>
                        <a:pt x="13" y="3"/>
                        <a:pt x="13" y="3"/>
                        <a:pt x="13" y="3"/>
                      </a:cubicBezTo>
                      <a:cubicBezTo>
                        <a:pt x="12" y="3"/>
                        <a:pt x="12" y="2"/>
                        <a:pt x="11" y="2"/>
                      </a:cubicBezTo>
                      <a:cubicBezTo>
                        <a:pt x="11" y="1"/>
                        <a:pt x="10" y="0"/>
                        <a:pt x="10" y="0"/>
                      </a:cubicBezTo>
                    </a:path>
                  </a:pathLst>
                </a:custGeom>
                <a:solidFill>
                  <a:srgbClr val="F2E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2" name="Freeform 12253">
                  <a:extLst>
                    <a:ext uri="{FF2B5EF4-FFF2-40B4-BE49-F238E27FC236}">
                      <a16:creationId xmlns:a16="http://schemas.microsoft.com/office/drawing/2014/main" id="{021B7095-0123-F1EE-F9CD-07A2A29E35A0}"/>
                    </a:ext>
                  </a:extLst>
                </p:cNvPr>
                <p:cNvSpPr>
                  <a:spLocks/>
                </p:cNvSpPr>
                <p:nvPr/>
              </p:nvSpPr>
              <p:spPr bwMode="auto">
                <a:xfrm>
                  <a:off x="4800" y="2426"/>
                  <a:ext cx="7" cy="8"/>
                </a:xfrm>
                <a:custGeom>
                  <a:avLst/>
                  <a:gdLst>
                    <a:gd name="T0" fmla="*/ 0 w 8"/>
                    <a:gd name="T1" fmla="*/ 0 h 10"/>
                    <a:gd name="T2" fmla="*/ 0 w 8"/>
                    <a:gd name="T3" fmla="*/ 0 h 10"/>
                    <a:gd name="T4" fmla="*/ 0 w 8"/>
                    <a:gd name="T5" fmla="*/ 0 h 10"/>
                    <a:gd name="T6" fmla="*/ 1 w 8"/>
                    <a:gd name="T7" fmla="*/ 1 h 10"/>
                    <a:gd name="T8" fmla="*/ 2 w 8"/>
                    <a:gd name="T9" fmla="*/ 2 h 10"/>
                    <a:gd name="T10" fmla="*/ 2 w 8"/>
                    <a:gd name="T11" fmla="*/ 2 h 10"/>
                    <a:gd name="T12" fmla="*/ 2 w 8"/>
                    <a:gd name="T13" fmla="*/ 2 h 10"/>
                    <a:gd name="T14" fmla="*/ 3 w 8"/>
                    <a:gd name="T15" fmla="*/ 3 h 10"/>
                    <a:gd name="T16" fmla="*/ 4 w 8"/>
                    <a:gd name="T17" fmla="*/ 4 h 10"/>
                    <a:gd name="T18" fmla="*/ 4 w 8"/>
                    <a:gd name="T19" fmla="*/ 4 h 10"/>
                    <a:gd name="T20" fmla="*/ 4 w 8"/>
                    <a:gd name="T21" fmla="*/ 4 h 10"/>
                    <a:gd name="T22" fmla="*/ 4 w 8"/>
                    <a:gd name="T23" fmla="*/ 4 h 10"/>
                    <a:gd name="T24" fmla="*/ 4 w 8"/>
                    <a:gd name="T25" fmla="*/ 2 h 10"/>
                    <a:gd name="T26" fmla="*/ 4 w 8"/>
                    <a:gd name="T27" fmla="*/ 2 h 10"/>
                    <a:gd name="T28" fmla="*/ 4 w 8"/>
                    <a:gd name="T29" fmla="*/ 2 h 10"/>
                    <a:gd name="T30" fmla="*/ 4 w 8"/>
                    <a:gd name="T31" fmla="*/ 2 h 10"/>
                    <a:gd name="T32" fmla="*/ 4 w 8"/>
                    <a:gd name="T33" fmla="*/ 2 h 10"/>
                    <a:gd name="T34" fmla="*/ 4 w 8"/>
                    <a:gd name="T35" fmla="*/ 2 h 10"/>
                    <a:gd name="T36" fmla="*/ 4 w 8"/>
                    <a:gd name="T37" fmla="*/ 2 h 10"/>
                    <a:gd name="T38" fmla="*/ 4 w 8"/>
                    <a:gd name="T39" fmla="*/ 2 h 10"/>
                    <a:gd name="T40" fmla="*/ 3 w 8"/>
                    <a:gd name="T41" fmla="*/ 2 h 10"/>
                    <a:gd name="T42" fmla="*/ 1 w 8"/>
                    <a:gd name="T43" fmla="*/ 2 h 10"/>
                    <a:gd name="T44" fmla="*/ 0 w 8"/>
                    <a:gd name="T45" fmla="*/ 0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10">
                      <a:moveTo>
                        <a:pt x="0" y="0"/>
                      </a:moveTo>
                      <a:cubicBezTo>
                        <a:pt x="0" y="0"/>
                        <a:pt x="0" y="0"/>
                        <a:pt x="0" y="0"/>
                      </a:cubicBezTo>
                      <a:cubicBezTo>
                        <a:pt x="0" y="0"/>
                        <a:pt x="0" y="0"/>
                        <a:pt x="0" y="0"/>
                      </a:cubicBezTo>
                      <a:cubicBezTo>
                        <a:pt x="0" y="0"/>
                        <a:pt x="0" y="1"/>
                        <a:pt x="1" y="1"/>
                      </a:cubicBezTo>
                      <a:cubicBezTo>
                        <a:pt x="1" y="2"/>
                        <a:pt x="1" y="6"/>
                        <a:pt x="2" y="6"/>
                      </a:cubicBezTo>
                      <a:cubicBezTo>
                        <a:pt x="2" y="6"/>
                        <a:pt x="2" y="6"/>
                        <a:pt x="2" y="6"/>
                      </a:cubicBezTo>
                      <a:cubicBezTo>
                        <a:pt x="2" y="6"/>
                        <a:pt x="2" y="6"/>
                        <a:pt x="2" y="6"/>
                      </a:cubicBezTo>
                      <a:cubicBezTo>
                        <a:pt x="2" y="6"/>
                        <a:pt x="2" y="7"/>
                        <a:pt x="3" y="8"/>
                      </a:cubicBezTo>
                      <a:cubicBezTo>
                        <a:pt x="3" y="8"/>
                        <a:pt x="3" y="9"/>
                        <a:pt x="4" y="9"/>
                      </a:cubicBezTo>
                      <a:cubicBezTo>
                        <a:pt x="4" y="9"/>
                        <a:pt x="4" y="9"/>
                        <a:pt x="4" y="9"/>
                      </a:cubicBezTo>
                      <a:cubicBezTo>
                        <a:pt x="4" y="9"/>
                        <a:pt x="4" y="9"/>
                        <a:pt x="4" y="9"/>
                      </a:cubicBezTo>
                      <a:cubicBezTo>
                        <a:pt x="5" y="9"/>
                        <a:pt x="5" y="10"/>
                        <a:pt x="5" y="10"/>
                      </a:cubicBezTo>
                      <a:cubicBezTo>
                        <a:pt x="6" y="8"/>
                        <a:pt x="7" y="6"/>
                        <a:pt x="8" y="4"/>
                      </a:cubicBezTo>
                      <a:cubicBezTo>
                        <a:pt x="8" y="4"/>
                        <a:pt x="8" y="4"/>
                        <a:pt x="8" y="4"/>
                      </a:cubicBezTo>
                      <a:cubicBezTo>
                        <a:pt x="8" y="4"/>
                        <a:pt x="7" y="4"/>
                        <a:pt x="7" y="4"/>
                      </a:cubicBezTo>
                      <a:cubicBezTo>
                        <a:pt x="7" y="4"/>
                        <a:pt x="7" y="4"/>
                        <a:pt x="7" y="4"/>
                      </a:cubicBezTo>
                      <a:cubicBezTo>
                        <a:pt x="6" y="5"/>
                        <a:pt x="6" y="5"/>
                        <a:pt x="6" y="5"/>
                      </a:cubicBezTo>
                      <a:cubicBezTo>
                        <a:pt x="5" y="5"/>
                        <a:pt x="5" y="4"/>
                        <a:pt x="5" y="4"/>
                      </a:cubicBezTo>
                      <a:cubicBezTo>
                        <a:pt x="4" y="4"/>
                        <a:pt x="4" y="3"/>
                        <a:pt x="4" y="3"/>
                      </a:cubicBezTo>
                      <a:cubicBezTo>
                        <a:pt x="4" y="3"/>
                        <a:pt x="4" y="3"/>
                        <a:pt x="4" y="3"/>
                      </a:cubicBezTo>
                      <a:cubicBezTo>
                        <a:pt x="3" y="4"/>
                        <a:pt x="3" y="4"/>
                        <a:pt x="3" y="4"/>
                      </a:cubicBezTo>
                      <a:cubicBezTo>
                        <a:pt x="2" y="4"/>
                        <a:pt x="2" y="3"/>
                        <a:pt x="1" y="2"/>
                      </a:cubicBezTo>
                      <a:cubicBezTo>
                        <a:pt x="1" y="1"/>
                        <a:pt x="0" y="0"/>
                        <a:pt x="0"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3" name="Freeform 12254">
                  <a:extLst>
                    <a:ext uri="{FF2B5EF4-FFF2-40B4-BE49-F238E27FC236}">
                      <a16:creationId xmlns:a16="http://schemas.microsoft.com/office/drawing/2014/main" id="{BC257B6D-9400-BD11-09D0-635204164FBB}"/>
                    </a:ext>
                  </a:extLst>
                </p:cNvPr>
                <p:cNvSpPr>
                  <a:spLocks/>
                </p:cNvSpPr>
                <p:nvPr/>
              </p:nvSpPr>
              <p:spPr bwMode="auto">
                <a:xfrm>
                  <a:off x="4811" y="2419"/>
                  <a:ext cx="11" cy="18"/>
                </a:xfrm>
                <a:custGeom>
                  <a:avLst/>
                  <a:gdLst>
                    <a:gd name="T0" fmla="*/ 7 w 13"/>
                    <a:gd name="T1" fmla="*/ 0 h 21"/>
                    <a:gd name="T2" fmla="*/ 1 w 13"/>
                    <a:gd name="T3" fmla="*/ 11 h 21"/>
                    <a:gd name="T4" fmla="*/ 0 w 13"/>
                    <a:gd name="T5" fmla="*/ 11 h 21"/>
                    <a:gd name="T6" fmla="*/ 1 w 13"/>
                    <a:gd name="T7" fmla="*/ 11 h 21"/>
                    <a:gd name="T8" fmla="*/ 1 w 13"/>
                    <a:gd name="T9" fmla="*/ 11 h 21"/>
                    <a:gd name="T10" fmla="*/ 2 w 13"/>
                    <a:gd name="T11" fmla="*/ 11 h 21"/>
                    <a:gd name="T12" fmla="*/ 2 w 13"/>
                    <a:gd name="T13" fmla="*/ 11 h 21"/>
                    <a:gd name="T14" fmla="*/ 3 w 13"/>
                    <a:gd name="T15" fmla="*/ 10 h 21"/>
                    <a:gd name="T16" fmla="*/ 3 w 13"/>
                    <a:gd name="T17" fmla="*/ 9 h 21"/>
                    <a:gd name="T18" fmla="*/ 5 w 13"/>
                    <a:gd name="T19" fmla="*/ 7 h 21"/>
                    <a:gd name="T20" fmla="*/ 6 w 13"/>
                    <a:gd name="T21" fmla="*/ 4 h 21"/>
                    <a:gd name="T22" fmla="*/ 6 w 13"/>
                    <a:gd name="T23" fmla="*/ 3 h 21"/>
                    <a:gd name="T24" fmla="*/ 7 w 13"/>
                    <a:gd name="T25" fmla="*/ 3 h 21"/>
                    <a:gd name="T26" fmla="*/ 7 w 13"/>
                    <a:gd name="T27" fmla="*/ 2 h 21"/>
                    <a:gd name="T28" fmla="*/ 7 w 13"/>
                    <a:gd name="T29" fmla="*/ 0 h 21"/>
                    <a:gd name="T30" fmla="*/ 7 w 13"/>
                    <a:gd name="T31" fmla="*/ 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21">
                      <a:moveTo>
                        <a:pt x="13" y="0"/>
                      </a:moveTo>
                      <a:cubicBezTo>
                        <a:pt x="10" y="7"/>
                        <a:pt x="6" y="13"/>
                        <a:pt x="1" y="20"/>
                      </a:cubicBezTo>
                      <a:cubicBezTo>
                        <a:pt x="1" y="21"/>
                        <a:pt x="0" y="21"/>
                        <a:pt x="0" y="21"/>
                      </a:cubicBezTo>
                      <a:cubicBezTo>
                        <a:pt x="0" y="21"/>
                        <a:pt x="1" y="21"/>
                        <a:pt x="1" y="20"/>
                      </a:cubicBezTo>
                      <a:cubicBezTo>
                        <a:pt x="1" y="20"/>
                        <a:pt x="1" y="20"/>
                        <a:pt x="1" y="20"/>
                      </a:cubicBezTo>
                      <a:cubicBezTo>
                        <a:pt x="2" y="20"/>
                        <a:pt x="2" y="20"/>
                        <a:pt x="2" y="20"/>
                      </a:cubicBezTo>
                      <a:cubicBezTo>
                        <a:pt x="2" y="20"/>
                        <a:pt x="2" y="20"/>
                        <a:pt x="2" y="20"/>
                      </a:cubicBezTo>
                      <a:cubicBezTo>
                        <a:pt x="3" y="20"/>
                        <a:pt x="3" y="20"/>
                        <a:pt x="3" y="19"/>
                      </a:cubicBezTo>
                      <a:cubicBezTo>
                        <a:pt x="4" y="17"/>
                        <a:pt x="6" y="19"/>
                        <a:pt x="6" y="17"/>
                      </a:cubicBezTo>
                      <a:cubicBezTo>
                        <a:pt x="7" y="15"/>
                        <a:pt x="9" y="16"/>
                        <a:pt x="9" y="13"/>
                      </a:cubicBezTo>
                      <a:cubicBezTo>
                        <a:pt x="9" y="11"/>
                        <a:pt x="12" y="11"/>
                        <a:pt x="11" y="8"/>
                      </a:cubicBezTo>
                      <a:cubicBezTo>
                        <a:pt x="11" y="7"/>
                        <a:pt x="12" y="6"/>
                        <a:pt x="12" y="5"/>
                      </a:cubicBezTo>
                      <a:cubicBezTo>
                        <a:pt x="13" y="4"/>
                        <a:pt x="13" y="3"/>
                        <a:pt x="13" y="3"/>
                      </a:cubicBezTo>
                      <a:cubicBezTo>
                        <a:pt x="13" y="2"/>
                        <a:pt x="13" y="2"/>
                        <a:pt x="13" y="2"/>
                      </a:cubicBezTo>
                      <a:cubicBezTo>
                        <a:pt x="13" y="1"/>
                        <a:pt x="13" y="1"/>
                        <a:pt x="13" y="0"/>
                      </a:cubicBezTo>
                      <a:cubicBezTo>
                        <a:pt x="13" y="0"/>
                        <a:pt x="13" y="0"/>
                        <a:pt x="13"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4" name="Freeform 12255">
                  <a:extLst>
                    <a:ext uri="{FF2B5EF4-FFF2-40B4-BE49-F238E27FC236}">
                      <a16:creationId xmlns:a16="http://schemas.microsoft.com/office/drawing/2014/main" id="{0CFF709E-D4E8-28C3-CA4C-C53B549952C1}"/>
                    </a:ext>
                  </a:extLst>
                </p:cNvPr>
                <p:cNvSpPr>
                  <a:spLocks/>
                </p:cNvSpPr>
                <p:nvPr/>
              </p:nvSpPr>
              <p:spPr bwMode="auto">
                <a:xfrm>
                  <a:off x="4804" y="2406"/>
                  <a:ext cx="18" cy="32"/>
                </a:xfrm>
                <a:custGeom>
                  <a:avLst/>
                  <a:gdLst>
                    <a:gd name="T0" fmla="*/ 9 w 21"/>
                    <a:gd name="T1" fmla="*/ 0 h 38"/>
                    <a:gd name="T2" fmla="*/ 9 w 21"/>
                    <a:gd name="T3" fmla="*/ 0 h 38"/>
                    <a:gd name="T4" fmla="*/ 9 w 21"/>
                    <a:gd name="T5" fmla="*/ 3 h 38"/>
                    <a:gd name="T6" fmla="*/ 9 w 21"/>
                    <a:gd name="T7" fmla="*/ 5 h 38"/>
                    <a:gd name="T8" fmla="*/ 8 w 21"/>
                    <a:gd name="T9" fmla="*/ 8 h 38"/>
                    <a:gd name="T10" fmla="*/ 7 w 21"/>
                    <a:gd name="T11" fmla="*/ 10 h 38"/>
                    <a:gd name="T12" fmla="*/ 6 w 21"/>
                    <a:gd name="T13" fmla="*/ 11 h 38"/>
                    <a:gd name="T14" fmla="*/ 3 w 21"/>
                    <a:gd name="T15" fmla="*/ 13 h 38"/>
                    <a:gd name="T16" fmla="*/ 3 w 21"/>
                    <a:gd name="T17" fmla="*/ 13 h 38"/>
                    <a:gd name="T18" fmla="*/ 3 w 21"/>
                    <a:gd name="T19" fmla="*/ 13 h 38"/>
                    <a:gd name="T20" fmla="*/ 3 w 21"/>
                    <a:gd name="T21" fmla="*/ 13 h 38"/>
                    <a:gd name="T22" fmla="*/ 3 w 21"/>
                    <a:gd name="T23" fmla="*/ 13 h 38"/>
                    <a:gd name="T24" fmla="*/ 3 w 21"/>
                    <a:gd name="T25" fmla="*/ 14 h 38"/>
                    <a:gd name="T26" fmla="*/ 3 w 21"/>
                    <a:gd name="T27" fmla="*/ 14 h 38"/>
                    <a:gd name="T28" fmla="*/ 0 w 21"/>
                    <a:gd name="T29" fmla="*/ 17 h 38"/>
                    <a:gd name="T30" fmla="*/ 1 w 21"/>
                    <a:gd name="T31" fmla="*/ 17 h 38"/>
                    <a:gd name="T32" fmla="*/ 2 w 21"/>
                    <a:gd name="T33" fmla="*/ 19 h 38"/>
                    <a:gd name="T34" fmla="*/ 3 w 21"/>
                    <a:gd name="T35" fmla="*/ 18 h 38"/>
                    <a:gd name="T36" fmla="*/ 3 w 21"/>
                    <a:gd name="T37" fmla="*/ 18 h 38"/>
                    <a:gd name="T38" fmla="*/ 3 w 21"/>
                    <a:gd name="T39" fmla="*/ 19 h 38"/>
                    <a:gd name="T40" fmla="*/ 3 w 21"/>
                    <a:gd name="T41" fmla="*/ 19 h 38"/>
                    <a:gd name="T42" fmla="*/ 3 w 21"/>
                    <a:gd name="T43" fmla="*/ 19 h 38"/>
                    <a:gd name="T44" fmla="*/ 3 w 21"/>
                    <a:gd name="T45" fmla="*/ 19 h 38"/>
                    <a:gd name="T46" fmla="*/ 3 w 21"/>
                    <a:gd name="T47" fmla="*/ 19 h 38"/>
                    <a:gd name="T48" fmla="*/ 4 w 21"/>
                    <a:gd name="T49" fmla="*/ 19 h 38"/>
                    <a:gd name="T50" fmla="*/ 4 w 21"/>
                    <a:gd name="T51" fmla="*/ 19 h 38"/>
                    <a:gd name="T52" fmla="*/ 5 w 21"/>
                    <a:gd name="T53" fmla="*/ 18 h 38"/>
                    <a:gd name="T54" fmla="*/ 11 w 21"/>
                    <a:gd name="T55" fmla="*/ 8 h 38"/>
                    <a:gd name="T56" fmla="*/ 11 w 21"/>
                    <a:gd name="T57" fmla="*/ 6 h 38"/>
                    <a:gd name="T58" fmla="*/ 11 w 21"/>
                    <a:gd name="T59" fmla="*/ 6 h 38"/>
                    <a:gd name="T60" fmla="*/ 11 w 21"/>
                    <a:gd name="T61" fmla="*/ 5 h 38"/>
                    <a:gd name="T62" fmla="*/ 11 w 21"/>
                    <a:gd name="T63" fmla="*/ 3 h 38"/>
                    <a:gd name="T64" fmla="*/ 11 w 21"/>
                    <a:gd name="T65" fmla="*/ 3 h 38"/>
                    <a:gd name="T66" fmla="*/ 9 w 21"/>
                    <a:gd name="T67" fmla="*/ 0 h 38"/>
                    <a:gd name="T68" fmla="*/ 9 w 21"/>
                    <a:gd name="T69" fmla="*/ 0 h 38"/>
                    <a:gd name="T70" fmla="*/ 9 w 21"/>
                    <a:gd name="T71" fmla="*/ 0 h 38"/>
                    <a:gd name="T72" fmla="*/ 9 w 21"/>
                    <a:gd name="T73" fmla="*/ 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 h="38">
                      <a:moveTo>
                        <a:pt x="18" y="0"/>
                      </a:moveTo>
                      <a:cubicBezTo>
                        <a:pt x="18" y="0"/>
                        <a:pt x="18" y="0"/>
                        <a:pt x="18" y="0"/>
                      </a:cubicBezTo>
                      <a:cubicBezTo>
                        <a:pt x="17" y="1"/>
                        <a:pt x="17" y="3"/>
                        <a:pt x="17" y="5"/>
                      </a:cubicBezTo>
                      <a:cubicBezTo>
                        <a:pt x="18" y="6"/>
                        <a:pt x="17" y="8"/>
                        <a:pt x="17" y="9"/>
                      </a:cubicBezTo>
                      <a:cubicBezTo>
                        <a:pt x="17" y="12"/>
                        <a:pt x="15" y="13"/>
                        <a:pt x="15" y="15"/>
                      </a:cubicBezTo>
                      <a:cubicBezTo>
                        <a:pt x="15" y="18"/>
                        <a:pt x="13" y="18"/>
                        <a:pt x="13" y="20"/>
                      </a:cubicBezTo>
                      <a:cubicBezTo>
                        <a:pt x="12" y="23"/>
                        <a:pt x="10" y="22"/>
                        <a:pt x="10" y="23"/>
                      </a:cubicBezTo>
                      <a:cubicBezTo>
                        <a:pt x="9" y="26"/>
                        <a:pt x="7" y="24"/>
                        <a:pt x="7" y="26"/>
                      </a:cubicBezTo>
                      <a:cubicBezTo>
                        <a:pt x="7" y="27"/>
                        <a:pt x="6" y="27"/>
                        <a:pt x="6" y="27"/>
                      </a:cubicBezTo>
                      <a:cubicBezTo>
                        <a:pt x="6" y="27"/>
                        <a:pt x="6" y="27"/>
                        <a:pt x="5" y="27"/>
                      </a:cubicBezTo>
                      <a:cubicBezTo>
                        <a:pt x="5" y="27"/>
                        <a:pt x="5" y="27"/>
                        <a:pt x="5" y="27"/>
                      </a:cubicBezTo>
                      <a:cubicBezTo>
                        <a:pt x="5" y="27"/>
                        <a:pt x="4" y="27"/>
                        <a:pt x="4" y="27"/>
                      </a:cubicBezTo>
                      <a:cubicBezTo>
                        <a:pt x="4" y="28"/>
                        <a:pt x="4" y="28"/>
                        <a:pt x="4" y="28"/>
                      </a:cubicBezTo>
                      <a:cubicBezTo>
                        <a:pt x="3" y="28"/>
                        <a:pt x="3" y="28"/>
                        <a:pt x="3" y="28"/>
                      </a:cubicBezTo>
                      <a:cubicBezTo>
                        <a:pt x="2" y="30"/>
                        <a:pt x="1" y="32"/>
                        <a:pt x="0" y="34"/>
                      </a:cubicBezTo>
                      <a:cubicBezTo>
                        <a:pt x="0" y="34"/>
                        <a:pt x="1" y="35"/>
                        <a:pt x="1" y="35"/>
                      </a:cubicBezTo>
                      <a:cubicBezTo>
                        <a:pt x="1" y="36"/>
                        <a:pt x="2" y="37"/>
                        <a:pt x="2" y="37"/>
                      </a:cubicBezTo>
                      <a:cubicBezTo>
                        <a:pt x="3" y="37"/>
                        <a:pt x="3" y="37"/>
                        <a:pt x="3" y="36"/>
                      </a:cubicBezTo>
                      <a:cubicBezTo>
                        <a:pt x="3" y="36"/>
                        <a:pt x="3" y="36"/>
                        <a:pt x="3" y="36"/>
                      </a:cubicBezTo>
                      <a:cubicBezTo>
                        <a:pt x="4" y="36"/>
                        <a:pt x="4" y="37"/>
                        <a:pt x="4" y="37"/>
                      </a:cubicBezTo>
                      <a:cubicBezTo>
                        <a:pt x="5" y="38"/>
                        <a:pt x="5" y="38"/>
                        <a:pt x="5" y="38"/>
                      </a:cubicBezTo>
                      <a:cubicBezTo>
                        <a:pt x="6" y="38"/>
                        <a:pt x="6" y="38"/>
                        <a:pt x="6" y="37"/>
                      </a:cubicBezTo>
                      <a:cubicBezTo>
                        <a:pt x="6" y="37"/>
                        <a:pt x="6" y="37"/>
                        <a:pt x="7" y="37"/>
                      </a:cubicBezTo>
                      <a:cubicBezTo>
                        <a:pt x="7" y="37"/>
                        <a:pt x="7" y="37"/>
                        <a:pt x="7" y="37"/>
                      </a:cubicBezTo>
                      <a:cubicBezTo>
                        <a:pt x="8" y="37"/>
                        <a:pt x="8" y="37"/>
                        <a:pt x="8" y="37"/>
                      </a:cubicBezTo>
                      <a:cubicBezTo>
                        <a:pt x="8" y="37"/>
                        <a:pt x="8" y="37"/>
                        <a:pt x="8" y="37"/>
                      </a:cubicBezTo>
                      <a:cubicBezTo>
                        <a:pt x="8" y="37"/>
                        <a:pt x="9" y="37"/>
                        <a:pt x="9" y="36"/>
                      </a:cubicBezTo>
                      <a:cubicBezTo>
                        <a:pt x="14" y="29"/>
                        <a:pt x="18" y="23"/>
                        <a:pt x="21" y="16"/>
                      </a:cubicBezTo>
                      <a:cubicBezTo>
                        <a:pt x="21" y="14"/>
                        <a:pt x="21" y="13"/>
                        <a:pt x="21" y="12"/>
                      </a:cubicBezTo>
                      <a:cubicBezTo>
                        <a:pt x="21" y="11"/>
                        <a:pt x="21" y="11"/>
                        <a:pt x="21" y="11"/>
                      </a:cubicBezTo>
                      <a:cubicBezTo>
                        <a:pt x="21" y="10"/>
                        <a:pt x="21" y="9"/>
                        <a:pt x="21" y="9"/>
                      </a:cubicBezTo>
                      <a:cubicBezTo>
                        <a:pt x="21" y="8"/>
                        <a:pt x="21" y="8"/>
                        <a:pt x="21" y="7"/>
                      </a:cubicBezTo>
                      <a:cubicBezTo>
                        <a:pt x="21" y="7"/>
                        <a:pt x="21" y="6"/>
                        <a:pt x="20" y="6"/>
                      </a:cubicBezTo>
                      <a:cubicBezTo>
                        <a:pt x="19" y="4"/>
                        <a:pt x="20" y="1"/>
                        <a:pt x="18" y="0"/>
                      </a:cubicBezTo>
                      <a:cubicBezTo>
                        <a:pt x="18" y="0"/>
                        <a:pt x="18" y="0"/>
                        <a:pt x="18" y="0"/>
                      </a:cubicBezTo>
                      <a:cubicBezTo>
                        <a:pt x="18" y="0"/>
                        <a:pt x="18" y="0"/>
                        <a:pt x="18" y="0"/>
                      </a:cubicBezTo>
                      <a:cubicBezTo>
                        <a:pt x="18" y="0"/>
                        <a:pt x="18" y="0"/>
                        <a:pt x="18" y="0"/>
                      </a:cubicBezTo>
                    </a:path>
                  </a:pathLst>
                </a:custGeom>
                <a:solidFill>
                  <a:srgbClr val="CAC1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5" name="Freeform 12256">
                  <a:extLst>
                    <a:ext uri="{FF2B5EF4-FFF2-40B4-BE49-F238E27FC236}">
                      <a16:creationId xmlns:a16="http://schemas.microsoft.com/office/drawing/2014/main" id="{1C2D27AA-D0F2-B002-D743-8C4F802C8778}"/>
                    </a:ext>
                  </a:extLst>
                </p:cNvPr>
                <p:cNvSpPr>
                  <a:spLocks noEditPoints="1"/>
                </p:cNvSpPr>
                <p:nvPr/>
              </p:nvSpPr>
              <p:spPr bwMode="auto">
                <a:xfrm>
                  <a:off x="4799" y="2426"/>
                  <a:ext cx="1" cy="3"/>
                </a:xfrm>
                <a:custGeom>
                  <a:avLst/>
                  <a:gdLst>
                    <a:gd name="T0" fmla="*/ 1 w 1"/>
                    <a:gd name="T1" fmla="*/ 2 h 4"/>
                    <a:gd name="T2" fmla="*/ 1 w 1"/>
                    <a:gd name="T3" fmla="*/ 2 h 4"/>
                    <a:gd name="T4" fmla="*/ 1 w 1"/>
                    <a:gd name="T5" fmla="*/ 2 h 4"/>
                    <a:gd name="T6" fmla="*/ 1 w 1"/>
                    <a:gd name="T7" fmla="*/ 2 h 4"/>
                    <a:gd name="T8" fmla="*/ 1 w 1"/>
                    <a:gd name="T9" fmla="*/ 2 h 4"/>
                    <a:gd name="T10" fmla="*/ 1 w 1"/>
                    <a:gd name="T11" fmla="*/ 2 h 4"/>
                    <a:gd name="T12" fmla="*/ 1 w 1"/>
                    <a:gd name="T13" fmla="*/ 2 h 4"/>
                    <a:gd name="T14" fmla="*/ 1 w 1"/>
                    <a:gd name="T15" fmla="*/ 2 h 4"/>
                    <a:gd name="T16" fmla="*/ 1 w 1"/>
                    <a:gd name="T17" fmla="*/ 2 h 4"/>
                    <a:gd name="T18" fmla="*/ 1 w 1"/>
                    <a:gd name="T19" fmla="*/ 2 h 4"/>
                    <a:gd name="T20" fmla="*/ 1 w 1"/>
                    <a:gd name="T21" fmla="*/ 2 h 4"/>
                    <a:gd name="T22" fmla="*/ 1 w 1"/>
                    <a:gd name="T23" fmla="*/ 2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1 w 1"/>
                    <a:gd name="T37" fmla="*/ 2 h 4"/>
                    <a:gd name="T38" fmla="*/ 1 w 1"/>
                    <a:gd name="T39" fmla="*/ 2 h 4"/>
                    <a:gd name="T40" fmla="*/ 1 w 1"/>
                    <a:gd name="T41" fmla="*/ 2 h 4"/>
                    <a:gd name="T42" fmla="*/ 1 w 1"/>
                    <a:gd name="T43" fmla="*/ 0 h 4"/>
                    <a:gd name="T44" fmla="*/ 1 w 1"/>
                    <a:gd name="T45" fmla="*/ 2 h 4"/>
                    <a:gd name="T46" fmla="*/ 1 w 1"/>
                    <a:gd name="T47" fmla="*/ 0 h 4"/>
                    <a:gd name="T48" fmla="*/ 1 w 1"/>
                    <a:gd name="T49" fmla="*/ 0 h 4"/>
                    <a:gd name="T50" fmla="*/ 1 w 1"/>
                    <a:gd name="T51" fmla="*/ 0 h 4"/>
                    <a:gd name="T52" fmla="*/ 1 w 1"/>
                    <a:gd name="T53" fmla="*/ 0 h 4"/>
                    <a:gd name="T54" fmla="*/ 1 w 1"/>
                    <a:gd name="T55" fmla="*/ 0 h 4"/>
                    <a:gd name="T56" fmla="*/ 1 w 1"/>
                    <a:gd name="T57" fmla="*/ 0 h 4"/>
                    <a:gd name="T58" fmla="*/ 1 w 1"/>
                    <a:gd name="T59" fmla="*/ 0 h 4"/>
                    <a:gd name="T60" fmla="*/ 1 w 1"/>
                    <a:gd name="T61" fmla="*/ 0 h 4"/>
                    <a:gd name="T62" fmla="*/ 1 w 1"/>
                    <a:gd name="T63" fmla="*/ 0 h 4"/>
                    <a:gd name="T64" fmla="*/ 1 w 1"/>
                    <a:gd name="T65" fmla="*/ 0 h 4"/>
                    <a:gd name="T66" fmla="*/ 1 w 1"/>
                    <a:gd name="T67" fmla="*/ 0 h 4"/>
                    <a:gd name="T68" fmla="*/ 1 w 1"/>
                    <a:gd name="T69" fmla="*/ 0 h 4"/>
                    <a:gd name="T70" fmla="*/ 1 w 1"/>
                    <a:gd name="T71" fmla="*/ 0 h 4"/>
                    <a:gd name="T72" fmla="*/ 1 w 1"/>
                    <a:gd name="T73" fmla="*/ 0 h 4"/>
                    <a:gd name="T74" fmla="*/ 1 w 1"/>
                    <a:gd name="T75" fmla="*/ 0 h 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moveTo>
                        <a:pt x="1" y="0"/>
                      </a:moveTo>
                      <a:cubicBezTo>
                        <a:pt x="1" y="2"/>
                        <a:pt x="0" y="4"/>
                        <a:pt x="1" y="4"/>
                      </a:cubicBezTo>
                      <a:cubicBezTo>
                        <a:pt x="0" y="4"/>
                        <a:pt x="1" y="2"/>
                        <a:pt x="1" y="0"/>
                      </a:cubicBezTo>
                      <a:moveTo>
                        <a:pt x="1" y="0"/>
                      </a:move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6" name="Freeform 12257">
                  <a:extLst>
                    <a:ext uri="{FF2B5EF4-FFF2-40B4-BE49-F238E27FC236}">
                      <a16:creationId xmlns:a16="http://schemas.microsoft.com/office/drawing/2014/main" id="{8552AACD-F73C-50E8-FDC2-C2EEECC80443}"/>
                    </a:ext>
                  </a:extLst>
                </p:cNvPr>
                <p:cNvSpPr>
                  <a:spLocks noEditPoints="1"/>
                </p:cNvSpPr>
                <p:nvPr/>
              </p:nvSpPr>
              <p:spPr bwMode="auto">
                <a:xfrm>
                  <a:off x="4800" y="2432"/>
                  <a:ext cx="3" cy="6"/>
                </a:xfrm>
                <a:custGeom>
                  <a:avLst/>
                  <a:gdLst>
                    <a:gd name="T0" fmla="*/ 3 w 3"/>
                    <a:gd name="T1" fmla="*/ 3 h 7"/>
                    <a:gd name="T2" fmla="*/ 3 w 3"/>
                    <a:gd name="T3" fmla="*/ 3 h 7"/>
                    <a:gd name="T4" fmla="*/ 3 w 3"/>
                    <a:gd name="T5" fmla="*/ 3 h 7"/>
                    <a:gd name="T6" fmla="*/ 3 w 3"/>
                    <a:gd name="T7" fmla="*/ 3 h 7"/>
                    <a:gd name="T8" fmla="*/ 3 w 3"/>
                    <a:gd name="T9" fmla="*/ 3 h 7"/>
                    <a:gd name="T10" fmla="*/ 3 w 3"/>
                    <a:gd name="T11" fmla="*/ 3 h 7"/>
                    <a:gd name="T12" fmla="*/ 3 w 3"/>
                    <a:gd name="T13" fmla="*/ 3 h 7"/>
                    <a:gd name="T14" fmla="*/ 3 w 3"/>
                    <a:gd name="T15" fmla="*/ 3 h 7"/>
                    <a:gd name="T16" fmla="*/ 3 w 3"/>
                    <a:gd name="T17" fmla="*/ 3 h 7"/>
                    <a:gd name="T18" fmla="*/ 3 w 3"/>
                    <a:gd name="T19" fmla="*/ 3 h 7"/>
                    <a:gd name="T20" fmla="*/ 3 w 3"/>
                    <a:gd name="T21" fmla="*/ 3 h 7"/>
                    <a:gd name="T22" fmla="*/ 3 w 3"/>
                    <a:gd name="T23" fmla="*/ 3 h 7"/>
                    <a:gd name="T24" fmla="*/ 3 w 3"/>
                    <a:gd name="T25" fmla="*/ 3 h 7"/>
                    <a:gd name="T26" fmla="*/ 3 w 3"/>
                    <a:gd name="T27" fmla="*/ 3 h 7"/>
                    <a:gd name="T28" fmla="*/ 3 w 3"/>
                    <a:gd name="T29" fmla="*/ 3 h 7"/>
                    <a:gd name="T30" fmla="*/ 3 w 3"/>
                    <a:gd name="T31" fmla="*/ 3 h 7"/>
                    <a:gd name="T32" fmla="*/ 3 w 3"/>
                    <a:gd name="T33" fmla="*/ 3 h 7"/>
                    <a:gd name="T34" fmla="*/ 3 w 3"/>
                    <a:gd name="T35" fmla="*/ 3 h 7"/>
                    <a:gd name="T36" fmla="*/ 3 w 3"/>
                    <a:gd name="T37" fmla="*/ 3 h 7"/>
                    <a:gd name="T38" fmla="*/ 2 w 3"/>
                    <a:gd name="T39" fmla="*/ 3 h 7"/>
                    <a:gd name="T40" fmla="*/ 2 w 3"/>
                    <a:gd name="T41" fmla="*/ 3 h 7"/>
                    <a:gd name="T42" fmla="*/ 3 w 3"/>
                    <a:gd name="T43" fmla="*/ 3 h 7"/>
                    <a:gd name="T44" fmla="*/ 3 w 3"/>
                    <a:gd name="T45" fmla="*/ 3 h 7"/>
                    <a:gd name="T46" fmla="*/ 2 w 3"/>
                    <a:gd name="T47" fmla="*/ 3 h 7"/>
                    <a:gd name="T48" fmla="*/ 1 w 3"/>
                    <a:gd name="T49" fmla="*/ 3 h 7"/>
                    <a:gd name="T50" fmla="*/ 1 w 3"/>
                    <a:gd name="T51" fmla="*/ 3 h 7"/>
                    <a:gd name="T52" fmla="*/ 1 w 3"/>
                    <a:gd name="T53" fmla="*/ 3 h 7"/>
                    <a:gd name="T54" fmla="*/ 1 w 3"/>
                    <a:gd name="T55" fmla="*/ 3 h 7"/>
                    <a:gd name="T56" fmla="*/ 1 w 3"/>
                    <a:gd name="T57" fmla="*/ 3 h 7"/>
                    <a:gd name="T58" fmla="*/ 1 w 3"/>
                    <a:gd name="T59" fmla="*/ 3 h 7"/>
                    <a:gd name="T60" fmla="*/ 1 w 3"/>
                    <a:gd name="T61" fmla="*/ 3 h 7"/>
                    <a:gd name="T62" fmla="*/ 1 w 3"/>
                    <a:gd name="T63" fmla="*/ 3 h 7"/>
                    <a:gd name="T64" fmla="*/ 2 w 3"/>
                    <a:gd name="T65" fmla="*/ 3 h 7"/>
                    <a:gd name="T66" fmla="*/ 2 w 3"/>
                    <a:gd name="T67" fmla="*/ 3 h 7"/>
                    <a:gd name="T68" fmla="*/ 2 w 3"/>
                    <a:gd name="T69" fmla="*/ 3 h 7"/>
                    <a:gd name="T70" fmla="*/ 2 w 3"/>
                    <a:gd name="T71" fmla="*/ 3 h 7"/>
                    <a:gd name="T72" fmla="*/ 2 w 3"/>
                    <a:gd name="T73" fmla="*/ 3 h 7"/>
                    <a:gd name="T74" fmla="*/ 2 w 3"/>
                    <a:gd name="T75" fmla="*/ 3 h 7"/>
                    <a:gd name="T76" fmla="*/ 1 w 3"/>
                    <a:gd name="T77" fmla="*/ 3 h 7"/>
                    <a:gd name="T78" fmla="*/ 1 w 3"/>
                    <a:gd name="T79" fmla="*/ 3 h 7"/>
                    <a:gd name="T80" fmla="*/ 1 w 3"/>
                    <a:gd name="T81" fmla="*/ 3 h 7"/>
                    <a:gd name="T82" fmla="*/ 1 w 3"/>
                    <a:gd name="T83" fmla="*/ 3 h 7"/>
                    <a:gd name="T84" fmla="*/ 1 w 3"/>
                    <a:gd name="T85" fmla="*/ 3 h 7"/>
                    <a:gd name="T86" fmla="*/ 1 w 3"/>
                    <a:gd name="T87" fmla="*/ 3 h 7"/>
                    <a:gd name="T88" fmla="*/ 1 w 3"/>
                    <a:gd name="T89" fmla="*/ 3 h 7"/>
                    <a:gd name="T90" fmla="*/ 0 w 3"/>
                    <a:gd name="T91" fmla="*/ 0 h 7"/>
                    <a:gd name="T92" fmla="*/ 0 w 3"/>
                    <a:gd name="T93" fmla="*/ 0 h 7"/>
                    <a:gd name="T94" fmla="*/ 0 w 3"/>
                    <a:gd name="T95" fmla="*/ 0 h 7"/>
                    <a:gd name="T96" fmla="*/ 1 w 3"/>
                    <a:gd name="T97" fmla="*/ 3 h 7"/>
                    <a:gd name="T98" fmla="*/ 1 w 3"/>
                    <a:gd name="T99" fmla="*/ 3 h 7"/>
                    <a:gd name="T100" fmla="*/ 0 w 3"/>
                    <a:gd name="T101" fmla="*/ 0 h 7"/>
                    <a:gd name="T102" fmla="*/ 0 w 3"/>
                    <a:gd name="T103" fmla="*/ 0 h 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 h="7">
                      <a:moveTo>
                        <a:pt x="3"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moveTo>
                        <a:pt x="3"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moveTo>
                        <a:pt x="3" y="6"/>
                      </a:moveTo>
                      <a:cubicBezTo>
                        <a:pt x="3" y="6"/>
                        <a:pt x="3" y="6"/>
                        <a:pt x="3" y="6"/>
                      </a:cubicBezTo>
                      <a:cubicBezTo>
                        <a:pt x="3" y="6"/>
                        <a:pt x="3" y="6"/>
                        <a:pt x="3" y="6"/>
                      </a:cubicBezTo>
                      <a:cubicBezTo>
                        <a:pt x="3" y="6"/>
                        <a:pt x="3" y="6"/>
                        <a:pt x="3" y="6"/>
                      </a:cubicBezTo>
                      <a:cubicBezTo>
                        <a:pt x="3" y="6"/>
                        <a:pt x="3" y="6"/>
                        <a:pt x="3" y="6"/>
                      </a:cubicBezTo>
                      <a:cubicBezTo>
                        <a:pt x="3" y="6"/>
                        <a:pt x="3" y="6"/>
                        <a:pt x="3" y="6"/>
                      </a:cubicBezTo>
                      <a:moveTo>
                        <a:pt x="2" y="5"/>
                      </a:moveTo>
                      <a:cubicBezTo>
                        <a:pt x="2" y="5"/>
                        <a:pt x="2" y="5"/>
                        <a:pt x="2" y="5"/>
                      </a:cubicBezTo>
                      <a:cubicBezTo>
                        <a:pt x="2" y="6"/>
                        <a:pt x="2" y="7"/>
                        <a:pt x="3" y="7"/>
                      </a:cubicBezTo>
                      <a:cubicBezTo>
                        <a:pt x="3" y="7"/>
                        <a:pt x="3" y="7"/>
                        <a:pt x="3" y="7"/>
                      </a:cubicBezTo>
                      <a:cubicBezTo>
                        <a:pt x="2" y="7"/>
                        <a:pt x="2" y="6"/>
                        <a:pt x="2" y="5"/>
                      </a:cubicBezTo>
                      <a:moveTo>
                        <a:pt x="1" y="3"/>
                      </a:moveTo>
                      <a:cubicBezTo>
                        <a:pt x="1" y="3"/>
                        <a:pt x="1" y="3"/>
                        <a:pt x="1" y="3"/>
                      </a:cubicBezTo>
                      <a:cubicBezTo>
                        <a:pt x="1" y="3"/>
                        <a:pt x="1" y="3"/>
                        <a:pt x="1" y="3"/>
                      </a:cubicBezTo>
                      <a:cubicBezTo>
                        <a:pt x="1" y="3"/>
                        <a:pt x="1" y="3"/>
                        <a:pt x="1" y="3"/>
                      </a:cubicBezTo>
                      <a:cubicBezTo>
                        <a:pt x="1" y="3"/>
                        <a:pt x="1" y="3"/>
                        <a:pt x="1" y="3"/>
                      </a:cubicBezTo>
                      <a:cubicBezTo>
                        <a:pt x="1" y="3"/>
                        <a:pt x="1" y="3"/>
                        <a:pt x="1" y="3"/>
                      </a:cubicBezTo>
                      <a:moveTo>
                        <a:pt x="1" y="3"/>
                      </a:moveTo>
                      <a:cubicBezTo>
                        <a:pt x="1" y="3"/>
                        <a:pt x="1" y="3"/>
                        <a:pt x="1" y="3"/>
                      </a:cubicBezTo>
                      <a:cubicBezTo>
                        <a:pt x="1" y="3"/>
                        <a:pt x="2" y="4"/>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1" y="3"/>
                        <a:pt x="1" y="3"/>
                      </a:cubicBezTo>
                      <a:moveTo>
                        <a:pt x="1" y="3"/>
                      </a:moveTo>
                      <a:cubicBezTo>
                        <a:pt x="1" y="3"/>
                        <a:pt x="1" y="3"/>
                        <a:pt x="1" y="3"/>
                      </a:cubicBezTo>
                      <a:cubicBezTo>
                        <a:pt x="1" y="3"/>
                        <a:pt x="1" y="3"/>
                        <a:pt x="1" y="3"/>
                      </a:cubicBezTo>
                      <a:cubicBezTo>
                        <a:pt x="1" y="3"/>
                        <a:pt x="1" y="3"/>
                        <a:pt x="1" y="3"/>
                      </a:cubicBezTo>
                      <a:cubicBezTo>
                        <a:pt x="1" y="3"/>
                        <a:pt x="1" y="3"/>
                        <a:pt x="1" y="3"/>
                      </a:cubicBezTo>
                      <a:cubicBezTo>
                        <a:pt x="1" y="3"/>
                        <a:pt x="1" y="3"/>
                        <a:pt x="1" y="3"/>
                      </a:cubicBezTo>
                      <a:moveTo>
                        <a:pt x="0" y="0"/>
                      </a:moveTo>
                      <a:cubicBezTo>
                        <a:pt x="0" y="0"/>
                        <a:pt x="0" y="0"/>
                        <a:pt x="0" y="0"/>
                      </a:cubicBezTo>
                      <a:cubicBezTo>
                        <a:pt x="0" y="0"/>
                        <a:pt x="0" y="0"/>
                        <a:pt x="0" y="0"/>
                      </a:cubicBezTo>
                      <a:cubicBezTo>
                        <a:pt x="0" y="1"/>
                        <a:pt x="0" y="3"/>
                        <a:pt x="1" y="3"/>
                      </a:cubicBezTo>
                      <a:cubicBezTo>
                        <a:pt x="1" y="3"/>
                        <a:pt x="1" y="3"/>
                        <a:pt x="1" y="3"/>
                      </a:cubicBezTo>
                      <a:cubicBezTo>
                        <a:pt x="0" y="3"/>
                        <a:pt x="0" y="1"/>
                        <a:pt x="0" y="0"/>
                      </a:cubicBezTo>
                      <a:cubicBezTo>
                        <a:pt x="0" y="0"/>
                        <a:pt x="0" y="0"/>
                        <a:pt x="0"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7" name="Freeform 12258">
                  <a:extLst>
                    <a:ext uri="{FF2B5EF4-FFF2-40B4-BE49-F238E27FC236}">
                      <a16:creationId xmlns:a16="http://schemas.microsoft.com/office/drawing/2014/main" id="{ABD15716-BF58-D437-6E0D-F1E1FA185AB6}"/>
                    </a:ext>
                  </a:extLst>
                </p:cNvPr>
                <p:cNvSpPr>
                  <a:spLocks/>
                </p:cNvSpPr>
                <p:nvPr/>
              </p:nvSpPr>
              <p:spPr bwMode="auto">
                <a:xfrm>
                  <a:off x="4804" y="2438"/>
                  <a:ext cx="1" cy="2"/>
                </a:xfrm>
                <a:custGeom>
                  <a:avLst/>
                  <a:gdLst>
                    <a:gd name="T0" fmla="*/ 0 w 1"/>
                    <a:gd name="T1" fmla="*/ 0 h 2"/>
                    <a:gd name="T2" fmla="*/ 0 w 1"/>
                    <a:gd name="T3" fmla="*/ 0 h 2"/>
                    <a:gd name="T4" fmla="*/ 1 w 1"/>
                    <a:gd name="T5" fmla="*/ 2 h 2"/>
                    <a:gd name="T6" fmla="*/ 1 w 1"/>
                    <a:gd name="T7" fmla="*/ 2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0" y="0"/>
                        <a:pt x="0" y="0"/>
                        <a:pt x="0" y="0"/>
                      </a:cubicBezTo>
                      <a:cubicBezTo>
                        <a:pt x="0" y="1"/>
                        <a:pt x="1" y="2"/>
                        <a:pt x="1" y="2"/>
                      </a:cubicBezTo>
                      <a:cubicBezTo>
                        <a:pt x="1" y="2"/>
                        <a:pt x="1" y="2"/>
                        <a:pt x="1" y="2"/>
                      </a:cubicBezTo>
                      <a:cubicBezTo>
                        <a:pt x="1" y="2"/>
                        <a:pt x="0" y="1"/>
                        <a:pt x="0" y="0"/>
                      </a:cubicBezTo>
                    </a:path>
                  </a:pathLst>
                </a:custGeom>
                <a:solidFill>
                  <a:srgbClr val="CAC1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8" name="Freeform 12259">
                  <a:extLst>
                    <a:ext uri="{FF2B5EF4-FFF2-40B4-BE49-F238E27FC236}">
                      <a16:creationId xmlns:a16="http://schemas.microsoft.com/office/drawing/2014/main" id="{F8214987-ECF4-DB67-F273-53F8BA8345F0}"/>
                    </a:ext>
                  </a:extLst>
                </p:cNvPr>
                <p:cNvSpPr>
                  <a:spLocks noEditPoints="1"/>
                </p:cNvSpPr>
                <p:nvPr/>
              </p:nvSpPr>
              <p:spPr bwMode="auto">
                <a:xfrm>
                  <a:off x="4806" y="2439"/>
                  <a:ext cx="1" cy="1"/>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AC1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79" name="Freeform 12260">
                  <a:extLst>
                    <a:ext uri="{FF2B5EF4-FFF2-40B4-BE49-F238E27FC236}">
                      <a16:creationId xmlns:a16="http://schemas.microsoft.com/office/drawing/2014/main" id="{E1B95E48-3EFA-5D2E-2447-F16CF9898909}"/>
                    </a:ext>
                  </a:extLst>
                </p:cNvPr>
                <p:cNvSpPr>
                  <a:spLocks noEditPoints="1"/>
                </p:cNvSpPr>
                <p:nvPr/>
              </p:nvSpPr>
              <p:spPr bwMode="auto">
                <a:xfrm>
                  <a:off x="4808" y="2440"/>
                  <a:ext cx="1" cy="1"/>
                </a:xfrm>
                <a:custGeom>
                  <a:avLst/>
                  <a:gdLst>
                    <a:gd name="T0" fmla="*/ 1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0 h 1"/>
                    <a:gd name="T24" fmla="*/ 1 w 1"/>
                    <a:gd name="T25" fmla="*/ 0 h 1"/>
                    <a:gd name="T26" fmla="*/ 1 w 1"/>
                    <a:gd name="T27" fmla="*/ 0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 h="1">
                      <a:moveTo>
                        <a:pt x="1" y="1"/>
                      </a:moveTo>
                      <a:cubicBezTo>
                        <a:pt x="1" y="1"/>
                        <a:pt x="0" y="1"/>
                        <a:pt x="0" y="1"/>
                      </a:cubicBezTo>
                      <a:cubicBezTo>
                        <a:pt x="0" y="1"/>
                        <a:pt x="0" y="1"/>
                        <a:pt x="0" y="1"/>
                      </a:cubicBezTo>
                      <a:cubicBezTo>
                        <a:pt x="0" y="1"/>
                        <a:pt x="0" y="1"/>
                        <a:pt x="0" y="1"/>
                      </a:cubicBezTo>
                      <a:cubicBezTo>
                        <a:pt x="0"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CA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0" name="Freeform 12261">
                  <a:extLst>
                    <a:ext uri="{FF2B5EF4-FFF2-40B4-BE49-F238E27FC236}">
                      <a16:creationId xmlns:a16="http://schemas.microsoft.com/office/drawing/2014/main" id="{FAFDE9F4-B01A-2DBC-BD76-78973767A7CF}"/>
                    </a:ext>
                  </a:extLst>
                </p:cNvPr>
                <p:cNvSpPr>
                  <a:spLocks/>
                </p:cNvSpPr>
                <p:nvPr/>
              </p:nvSpPr>
              <p:spPr bwMode="auto">
                <a:xfrm>
                  <a:off x="4799" y="2426"/>
                  <a:ext cx="5" cy="12"/>
                </a:xfrm>
                <a:custGeom>
                  <a:avLst/>
                  <a:gdLst>
                    <a:gd name="T0" fmla="*/ 1 w 7"/>
                    <a:gd name="T1" fmla="*/ 0 h 14"/>
                    <a:gd name="T2" fmla="*/ 1 w 7"/>
                    <a:gd name="T3" fmla="*/ 0 h 14"/>
                    <a:gd name="T4" fmla="*/ 1 w 7"/>
                    <a:gd name="T5" fmla="*/ 0 h 14"/>
                    <a:gd name="T6" fmla="*/ 1 w 7"/>
                    <a:gd name="T7" fmla="*/ 0 h 14"/>
                    <a:gd name="T8" fmla="*/ 1 w 7"/>
                    <a:gd name="T9" fmla="*/ 3 h 14"/>
                    <a:gd name="T10" fmla="*/ 1 w 7"/>
                    <a:gd name="T11" fmla="*/ 3 h 14"/>
                    <a:gd name="T12" fmla="*/ 1 w 7"/>
                    <a:gd name="T13" fmla="*/ 3 h 14"/>
                    <a:gd name="T14" fmla="*/ 1 w 7"/>
                    <a:gd name="T15" fmla="*/ 3 h 14"/>
                    <a:gd name="T16" fmla="*/ 1 w 7"/>
                    <a:gd name="T17" fmla="*/ 3 h 14"/>
                    <a:gd name="T18" fmla="*/ 1 w 7"/>
                    <a:gd name="T19" fmla="*/ 3 h 14"/>
                    <a:gd name="T20" fmla="*/ 1 w 7"/>
                    <a:gd name="T21" fmla="*/ 3 h 14"/>
                    <a:gd name="T22" fmla="*/ 1 w 7"/>
                    <a:gd name="T23" fmla="*/ 3 h 14"/>
                    <a:gd name="T24" fmla="*/ 1 w 7"/>
                    <a:gd name="T25" fmla="*/ 3 h 14"/>
                    <a:gd name="T26" fmla="*/ 1 w 7"/>
                    <a:gd name="T27" fmla="*/ 3 h 14"/>
                    <a:gd name="T28" fmla="*/ 1 w 7"/>
                    <a:gd name="T29" fmla="*/ 3 h 14"/>
                    <a:gd name="T30" fmla="*/ 1 w 7"/>
                    <a:gd name="T31" fmla="*/ 3 h 14"/>
                    <a:gd name="T32" fmla="*/ 1 w 7"/>
                    <a:gd name="T33" fmla="*/ 3 h 14"/>
                    <a:gd name="T34" fmla="*/ 1 w 7"/>
                    <a:gd name="T35" fmla="*/ 3 h 14"/>
                    <a:gd name="T36" fmla="*/ 1 w 7"/>
                    <a:gd name="T37" fmla="*/ 6 h 14"/>
                    <a:gd name="T38" fmla="*/ 1 w 7"/>
                    <a:gd name="T39" fmla="*/ 6 h 14"/>
                    <a:gd name="T40" fmla="*/ 1 w 7"/>
                    <a:gd name="T41" fmla="*/ 6 h 14"/>
                    <a:gd name="T42" fmla="*/ 1 w 7"/>
                    <a:gd name="T43" fmla="*/ 6 h 14"/>
                    <a:gd name="T44" fmla="*/ 1 w 7"/>
                    <a:gd name="T45" fmla="*/ 6 h 14"/>
                    <a:gd name="T46" fmla="*/ 1 w 7"/>
                    <a:gd name="T47" fmla="*/ 6 h 14"/>
                    <a:gd name="T48" fmla="*/ 1 w 7"/>
                    <a:gd name="T49" fmla="*/ 6 h 14"/>
                    <a:gd name="T50" fmla="*/ 1 w 7"/>
                    <a:gd name="T51" fmla="*/ 6 h 14"/>
                    <a:gd name="T52" fmla="*/ 1 w 7"/>
                    <a:gd name="T53" fmla="*/ 6 h 14"/>
                    <a:gd name="T54" fmla="*/ 1 w 7"/>
                    <a:gd name="T55" fmla="*/ 7 h 14"/>
                    <a:gd name="T56" fmla="*/ 1 w 7"/>
                    <a:gd name="T57" fmla="*/ 7 h 14"/>
                    <a:gd name="T58" fmla="*/ 1 w 7"/>
                    <a:gd name="T59" fmla="*/ 7 h 14"/>
                    <a:gd name="T60" fmla="*/ 1 w 7"/>
                    <a:gd name="T61" fmla="*/ 8 h 14"/>
                    <a:gd name="T62" fmla="*/ 1 w 7"/>
                    <a:gd name="T63" fmla="*/ 8 h 14"/>
                    <a:gd name="T64" fmla="*/ 1 w 7"/>
                    <a:gd name="T65" fmla="*/ 8 h 14"/>
                    <a:gd name="T66" fmla="*/ 1 w 7"/>
                    <a:gd name="T67" fmla="*/ 8 h 14"/>
                    <a:gd name="T68" fmla="*/ 1 w 7"/>
                    <a:gd name="T69" fmla="*/ 8 h 14"/>
                    <a:gd name="T70" fmla="*/ 1 w 7"/>
                    <a:gd name="T71" fmla="*/ 8 h 14"/>
                    <a:gd name="T72" fmla="*/ 1 w 7"/>
                    <a:gd name="T73" fmla="*/ 8 h 14"/>
                    <a:gd name="T74" fmla="*/ 1 w 7"/>
                    <a:gd name="T75" fmla="*/ 7 h 14"/>
                    <a:gd name="T76" fmla="*/ 1 w 7"/>
                    <a:gd name="T77" fmla="*/ 7 h 14"/>
                    <a:gd name="T78" fmla="*/ 1 w 7"/>
                    <a:gd name="T79" fmla="*/ 7 h 14"/>
                    <a:gd name="T80" fmla="*/ 1 w 7"/>
                    <a:gd name="T81" fmla="*/ 8 h 14"/>
                    <a:gd name="T82" fmla="*/ 2 w 7"/>
                    <a:gd name="T83" fmla="*/ 6 h 14"/>
                    <a:gd name="T84" fmla="*/ 1 w 7"/>
                    <a:gd name="T85" fmla="*/ 5 h 14"/>
                    <a:gd name="T86" fmla="*/ 1 w 7"/>
                    <a:gd name="T87" fmla="*/ 5 h 14"/>
                    <a:gd name="T88" fmla="*/ 1 w 7"/>
                    <a:gd name="T89" fmla="*/ 5 h 14"/>
                    <a:gd name="T90" fmla="*/ 1 w 7"/>
                    <a:gd name="T91" fmla="*/ 4 h 14"/>
                    <a:gd name="T92" fmla="*/ 1 w 7"/>
                    <a:gd name="T93" fmla="*/ 3 h 14"/>
                    <a:gd name="T94" fmla="*/ 1 w 7"/>
                    <a:gd name="T95" fmla="*/ 3 h 14"/>
                    <a:gd name="T96" fmla="*/ 1 w 7"/>
                    <a:gd name="T97" fmla="*/ 3 h 14"/>
                    <a:gd name="T98" fmla="*/ 1 w 7"/>
                    <a:gd name="T99" fmla="*/ 1 h 14"/>
                    <a:gd name="T100" fmla="*/ 1 w 7"/>
                    <a:gd name="T101" fmla="*/ 0 h 14"/>
                    <a:gd name="T102" fmla="*/ 1 w 7"/>
                    <a:gd name="T103" fmla="*/ 0 h 14"/>
                    <a:gd name="T104" fmla="*/ 1 w 7"/>
                    <a:gd name="T105" fmla="*/ 0 h 14"/>
                    <a:gd name="T106" fmla="*/ 1 w 7"/>
                    <a:gd name="T107" fmla="*/ 0 h 14"/>
                    <a:gd name="T108" fmla="*/ 1 w 7"/>
                    <a:gd name="T109" fmla="*/ 0 h 14"/>
                    <a:gd name="T110" fmla="*/ 1 w 7"/>
                    <a:gd name="T111" fmla="*/ 0 h 14"/>
                    <a:gd name="T112" fmla="*/ 1 w 7"/>
                    <a:gd name="T113" fmla="*/ 0 h 14"/>
                    <a:gd name="T114" fmla="*/ 1 w 7"/>
                    <a:gd name="T115" fmla="*/ 0 h 14"/>
                    <a:gd name="T116" fmla="*/ 1 w 7"/>
                    <a:gd name="T117" fmla="*/ 0 h 14"/>
                    <a:gd name="T118" fmla="*/ 1 w 7"/>
                    <a:gd name="T119" fmla="*/ 0 h 14"/>
                    <a:gd name="T120" fmla="*/ 1 w 7"/>
                    <a:gd name="T121" fmla="*/ 0 h 14"/>
                    <a:gd name="T122" fmla="*/ 1 w 7"/>
                    <a:gd name="T123" fmla="*/ 0 h 1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 h="14">
                      <a:moveTo>
                        <a:pt x="1" y="0"/>
                      </a:moveTo>
                      <a:cubicBezTo>
                        <a:pt x="1" y="0"/>
                        <a:pt x="1" y="0"/>
                        <a:pt x="1" y="0"/>
                      </a:cubicBezTo>
                      <a:cubicBezTo>
                        <a:pt x="1" y="0"/>
                        <a:pt x="1" y="0"/>
                        <a:pt x="1" y="0"/>
                      </a:cubicBezTo>
                      <a:cubicBezTo>
                        <a:pt x="1" y="0"/>
                        <a:pt x="1" y="0"/>
                        <a:pt x="1" y="0"/>
                      </a:cubicBezTo>
                      <a:cubicBezTo>
                        <a:pt x="1" y="2"/>
                        <a:pt x="0"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5"/>
                        <a:pt x="2" y="6"/>
                        <a:pt x="2" y="7"/>
                      </a:cubicBezTo>
                      <a:cubicBezTo>
                        <a:pt x="2" y="7"/>
                        <a:pt x="2" y="7"/>
                        <a:pt x="2" y="7"/>
                      </a:cubicBezTo>
                      <a:cubicBezTo>
                        <a:pt x="2" y="8"/>
                        <a:pt x="2"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4" y="11"/>
                        <a:pt x="4" y="12"/>
                      </a:cubicBezTo>
                      <a:cubicBezTo>
                        <a:pt x="4" y="12"/>
                        <a:pt x="4" y="12"/>
                        <a:pt x="4" y="12"/>
                      </a:cubicBezTo>
                      <a:cubicBezTo>
                        <a:pt x="4" y="12"/>
                        <a:pt x="4" y="12"/>
                        <a:pt x="4" y="12"/>
                      </a:cubicBezTo>
                      <a:cubicBezTo>
                        <a:pt x="4" y="13"/>
                        <a:pt x="4"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6" y="14"/>
                      </a:cubicBezTo>
                      <a:cubicBezTo>
                        <a:pt x="6" y="12"/>
                        <a:pt x="7" y="11"/>
                        <a:pt x="7" y="10"/>
                      </a:cubicBezTo>
                      <a:cubicBezTo>
                        <a:pt x="7" y="10"/>
                        <a:pt x="7" y="9"/>
                        <a:pt x="6" y="9"/>
                      </a:cubicBezTo>
                      <a:cubicBezTo>
                        <a:pt x="6" y="9"/>
                        <a:pt x="6" y="9"/>
                        <a:pt x="6" y="9"/>
                      </a:cubicBezTo>
                      <a:cubicBezTo>
                        <a:pt x="6" y="9"/>
                        <a:pt x="6" y="9"/>
                        <a:pt x="6" y="9"/>
                      </a:cubicBezTo>
                      <a:cubicBezTo>
                        <a:pt x="5" y="9"/>
                        <a:pt x="5" y="8"/>
                        <a:pt x="5" y="8"/>
                      </a:cubicBezTo>
                      <a:cubicBezTo>
                        <a:pt x="4" y="7"/>
                        <a:pt x="4" y="6"/>
                        <a:pt x="4" y="6"/>
                      </a:cubicBezTo>
                      <a:cubicBezTo>
                        <a:pt x="4" y="6"/>
                        <a:pt x="4" y="6"/>
                        <a:pt x="4" y="6"/>
                      </a:cubicBezTo>
                      <a:cubicBezTo>
                        <a:pt x="4" y="6"/>
                        <a:pt x="4" y="6"/>
                        <a:pt x="4" y="6"/>
                      </a:cubicBezTo>
                      <a:cubicBezTo>
                        <a:pt x="3" y="6"/>
                        <a:pt x="3" y="2"/>
                        <a:pt x="3"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A8A0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1" name="Freeform 12262">
                  <a:extLst>
                    <a:ext uri="{FF2B5EF4-FFF2-40B4-BE49-F238E27FC236}">
                      <a16:creationId xmlns:a16="http://schemas.microsoft.com/office/drawing/2014/main" id="{9EBDF218-075B-56C5-1831-DD914689CDB3}"/>
                    </a:ext>
                  </a:extLst>
                </p:cNvPr>
                <p:cNvSpPr>
                  <a:spLocks/>
                </p:cNvSpPr>
                <p:nvPr/>
              </p:nvSpPr>
              <p:spPr bwMode="auto">
                <a:xfrm>
                  <a:off x="4808" y="2424"/>
                  <a:ext cx="14" cy="17"/>
                </a:xfrm>
                <a:custGeom>
                  <a:avLst/>
                  <a:gdLst>
                    <a:gd name="T0" fmla="*/ 8 w 17"/>
                    <a:gd name="T1" fmla="*/ 0 h 21"/>
                    <a:gd name="T2" fmla="*/ 7 w 17"/>
                    <a:gd name="T3" fmla="*/ 0 h 21"/>
                    <a:gd name="T4" fmla="*/ 7 w 17"/>
                    <a:gd name="T5" fmla="*/ 0 h 21"/>
                    <a:gd name="T6" fmla="*/ 7 w 17"/>
                    <a:gd name="T7" fmla="*/ 2 h 21"/>
                    <a:gd name="T8" fmla="*/ 6 w 17"/>
                    <a:gd name="T9" fmla="*/ 3 h 21"/>
                    <a:gd name="T10" fmla="*/ 5 w 17"/>
                    <a:gd name="T11" fmla="*/ 5 h 21"/>
                    <a:gd name="T12" fmla="*/ 3 w 17"/>
                    <a:gd name="T13" fmla="*/ 6 h 21"/>
                    <a:gd name="T14" fmla="*/ 2 w 17"/>
                    <a:gd name="T15" fmla="*/ 6 h 21"/>
                    <a:gd name="T16" fmla="*/ 2 w 17"/>
                    <a:gd name="T17" fmla="*/ 6 h 21"/>
                    <a:gd name="T18" fmla="*/ 2 w 17"/>
                    <a:gd name="T19" fmla="*/ 6 h 21"/>
                    <a:gd name="T20" fmla="*/ 2 w 17"/>
                    <a:gd name="T21" fmla="*/ 6 h 21"/>
                    <a:gd name="T22" fmla="*/ 2 w 17"/>
                    <a:gd name="T23" fmla="*/ 7 h 21"/>
                    <a:gd name="T24" fmla="*/ 0 w 17"/>
                    <a:gd name="T25" fmla="*/ 9 h 21"/>
                    <a:gd name="T26" fmla="*/ 0 w 17"/>
                    <a:gd name="T27" fmla="*/ 9 h 21"/>
                    <a:gd name="T28" fmla="*/ 0 w 17"/>
                    <a:gd name="T29" fmla="*/ 9 h 21"/>
                    <a:gd name="T30" fmla="*/ 1 w 17"/>
                    <a:gd name="T31" fmla="*/ 9 h 21"/>
                    <a:gd name="T32" fmla="*/ 1 w 17"/>
                    <a:gd name="T33" fmla="*/ 9 h 21"/>
                    <a:gd name="T34" fmla="*/ 1 w 17"/>
                    <a:gd name="T35" fmla="*/ 9 h 21"/>
                    <a:gd name="T36" fmla="*/ 1 w 17"/>
                    <a:gd name="T37" fmla="*/ 9 h 21"/>
                    <a:gd name="T38" fmla="*/ 1 w 17"/>
                    <a:gd name="T39" fmla="*/ 9 h 21"/>
                    <a:gd name="T40" fmla="*/ 1 w 17"/>
                    <a:gd name="T41" fmla="*/ 9 h 21"/>
                    <a:gd name="T42" fmla="*/ 1 w 17"/>
                    <a:gd name="T43" fmla="*/ 9 h 21"/>
                    <a:gd name="T44" fmla="*/ 1 w 17"/>
                    <a:gd name="T45" fmla="*/ 9 h 21"/>
                    <a:gd name="T46" fmla="*/ 1 w 17"/>
                    <a:gd name="T47" fmla="*/ 9 h 21"/>
                    <a:gd name="T48" fmla="*/ 1 w 17"/>
                    <a:gd name="T49" fmla="*/ 9 h 21"/>
                    <a:gd name="T50" fmla="*/ 2 w 17"/>
                    <a:gd name="T51" fmla="*/ 9 h 21"/>
                    <a:gd name="T52" fmla="*/ 2 w 17"/>
                    <a:gd name="T53" fmla="*/ 9 h 21"/>
                    <a:gd name="T54" fmla="*/ 2 w 17"/>
                    <a:gd name="T55" fmla="*/ 9 h 21"/>
                    <a:gd name="T56" fmla="*/ 2 w 17"/>
                    <a:gd name="T57" fmla="*/ 9 h 21"/>
                    <a:gd name="T58" fmla="*/ 2 w 17"/>
                    <a:gd name="T59" fmla="*/ 9 h 21"/>
                    <a:gd name="T60" fmla="*/ 2 w 17"/>
                    <a:gd name="T61" fmla="*/ 9 h 21"/>
                    <a:gd name="T62" fmla="*/ 2 w 17"/>
                    <a:gd name="T63" fmla="*/ 9 h 21"/>
                    <a:gd name="T64" fmla="*/ 2 w 17"/>
                    <a:gd name="T65" fmla="*/ 9 h 21"/>
                    <a:gd name="T66" fmla="*/ 2 w 17"/>
                    <a:gd name="T67" fmla="*/ 9 h 21"/>
                    <a:gd name="T68" fmla="*/ 2 w 17"/>
                    <a:gd name="T69" fmla="*/ 9 h 21"/>
                    <a:gd name="T70" fmla="*/ 2 w 17"/>
                    <a:gd name="T71" fmla="*/ 9 h 21"/>
                    <a:gd name="T72" fmla="*/ 2 w 17"/>
                    <a:gd name="T73" fmla="*/ 9 h 21"/>
                    <a:gd name="T74" fmla="*/ 2 w 17"/>
                    <a:gd name="T75" fmla="*/ 8 h 21"/>
                    <a:gd name="T76" fmla="*/ 2 w 17"/>
                    <a:gd name="T77" fmla="*/ 8 h 21"/>
                    <a:gd name="T78" fmla="*/ 2 w 17"/>
                    <a:gd name="T79" fmla="*/ 8 h 21"/>
                    <a:gd name="T80" fmla="*/ 2 w 17"/>
                    <a:gd name="T81" fmla="*/ 8 h 21"/>
                    <a:gd name="T82" fmla="*/ 2 w 17"/>
                    <a:gd name="T83" fmla="*/ 8 h 21"/>
                    <a:gd name="T84" fmla="*/ 2 w 17"/>
                    <a:gd name="T85" fmla="*/ 8 h 21"/>
                    <a:gd name="T86" fmla="*/ 2 w 17"/>
                    <a:gd name="T87" fmla="*/ 8 h 21"/>
                    <a:gd name="T88" fmla="*/ 2 w 17"/>
                    <a:gd name="T89" fmla="*/ 8 h 21"/>
                    <a:gd name="T90" fmla="*/ 2 w 17"/>
                    <a:gd name="T91" fmla="*/ 8 h 21"/>
                    <a:gd name="T92" fmla="*/ 2 w 17"/>
                    <a:gd name="T93" fmla="*/ 8 h 21"/>
                    <a:gd name="T94" fmla="*/ 2 w 17"/>
                    <a:gd name="T95" fmla="*/ 8 h 21"/>
                    <a:gd name="T96" fmla="*/ 2 w 17"/>
                    <a:gd name="T97" fmla="*/ 8 h 21"/>
                    <a:gd name="T98" fmla="*/ 5 w 17"/>
                    <a:gd name="T99" fmla="*/ 7 h 21"/>
                    <a:gd name="T100" fmla="*/ 6 w 17"/>
                    <a:gd name="T101" fmla="*/ 5 h 21"/>
                    <a:gd name="T102" fmla="*/ 7 w 17"/>
                    <a:gd name="T103" fmla="*/ 3 h 21"/>
                    <a:gd name="T104" fmla="*/ 7 w 17"/>
                    <a:gd name="T105" fmla="*/ 3 h 21"/>
                    <a:gd name="T106" fmla="*/ 7 w 17"/>
                    <a:gd name="T107" fmla="*/ 3 h 21"/>
                    <a:gd name="T108" fmla="*/ 7 w 17"/>
                    <a:gd name="T109" fmla="*/ 2 h 21"/>
                    <a:gd name="T110" fmla="*/ 7 w 17"/>
                    <a:gd name="T111" fmla="*/ 2 h 21"/>
                    <a:gd name="T112" fmla="*/ 7 w 17"/>
                    <a:gd name="T113" fmla="*/ 2 h 21"/>
                    <a:gd name="T114" fmla="*/ 7 w 17"/>
                    <a:gd name="T115" fmla="*/ 2 h 21"/>
                    <a:gd name="T116" fmla="*/ 8 w 17"/>
                    <a:gd name="T117" fmla="*/ 0 h 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7" h="21">
                      <a:moveTo>
                        <a:pt x="17" y="0"/>
                      </a:moveTo>
                      <a:cubicBezTo>
                        <a:pt x="17" y="0"/>
                        <a:pt x="17" y="0"/>
                        <a:pt x="16" y="0"/>
                      </a:cubicBezTo>
                      <a:cubicBezTo>
                        <a:pt x="16" y="0"/>
                        <a:pt x="16" y="0"/>
                        <a:pt x="16" y="0"/>
                      </a:cubicBezTo>
                      <a:cubicBezTo>
                        <a:pt x="16" y="1"/>
                        <a:pt x="15" y="2"/>
                        <a:pt x="15" y="3"/>
                      </a:cubicBezTo>
                      <a:cubicBezTo>
                        <a:pt x="16" y="6"/>
                        <a:pt x="13" y="6"/>
                        <a:pt x="13" y="8"/>
                      </a:cubicBezTo>
                      <a:cubicBezTo>
                        <a:pt x="13" y="11"/>
                        <a:pt x="11" y="10"/>
                        <a:pt x="10" y="12"/>
                      </a:cubicBezTo>
                      <a:cubicBezTo>
                        <a:pt x="10" y="14"/>
                        <a:pt x="8" y="12"/>
                        <a:pt x="7" y="14"/>
                      </a:cubicBezTo>
                      <a:cubicBezTo>
                        <a:pt x="7" y="15"/>
                        <a:pt x="7" y="15"/>
                        <a:pt x="6" y="15"/>
                      </a:cubicBezTo>
                      <a:cubicBezTo>
                        <a:pt x="6" y="15"/>
                        <a:pt x="6" y="15"/>
                        <a:pt x="6" y="15"/>
                      </a:cubicBezTo>
                      <a:cubicBezTo>
                        <a:pt x="6" y="15"/>
                        <a:pt x="6" y="15"/>
                        <a:pt x="5" y="15"/>
                      </a:cubicBezTo>
                      <a:cubicBezTo>
                        <a:pt x="5" y="15"/>
                        <a:pt x="5" y="15"/>
                        <a:pt x="5" y="15"/>
                      </a:cubicBezTo>
                      <a:cubicBezTo>
                        <a:pt x="5" y="16"/>
                        <a:pt x="4" y="16"/>
                        <a:pt x="4" y="16"/>
                      </a:cubicBezTo>
                      <a:cubicBezTo>
                        <a:pt x="3" y="18"/>
                        <a:pt x="2" y="20"/>
                        <a:pt x="0" y="21"/>
                      </a:cubicBezTo>
                      <a:cubicBezTo>
                        <a:pt x="0" y="21"/>
                        <a:pt x="0" y="21"/>
                        <a:pt x="0" y="21"/>
                      </a:cubicBezTo>
                      <a:cubicBezTo>
                        <a:pt x="0" y="21"/>
                        <a:pt x="0" y="21"/>
                        <a:pt x="0" y="21"/>
                      </a:cubicBezTo>
                      <a:cubicBezTo>
                        <a:pt x="0" y="21"/>
                        <a:pt x="1" y="21"/>
                        <a:pt x="1" y="21"/>
                      </a:cubicBezTo>
                      <a:cubicBezTo>
                        <a:pt x="1" y="21"/>
                        <a:pt x="1" y="21"/>
                        <a:pt x="1" y="21"/>
                      </a:cubicBezTo>
                      <a:cubicBezTo>
                        <a:pt x="1" y="21"/>
                        <a:pt x="1" y="21"/>
                        <a:pt x="1" y="21"/>
                      </a:cubicBezTo>
                      <a:cubicBezTo>
                        <a:pt x="1" y="21"/>
                        <a:pt x="1" y="21"/>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2" y="20"/>
                        <a:pt x="2" y="20"/>
                      </a:cubicBezTo>
                      <a:cubicBezTo>
                        <a:pt x="2" y="20"/>
                        <a:pt x="2" y="20"/>
                        <a:pt x="2" y="20"/>
                      </a:cubicBezTo>
                      <a:cubicBezTo>
                        <a:pt x="3" y="20"/>
                        <a:pt x="3" y="20"/>
                        <a:pt x="3" y="20"/>
                      </a:cubicBezTo>
                      <a:cubicBezTo>
                        <a:pt x="3"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19"/>
                        <a:pt x="4" y="19"/>
                        <a:pt x="4"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8"/>
                      </a:cubicBezTo>
                      <a:cubicBezTo>
                        <a:pt x="6" y="18"/>
                        <a:pt x="6" y="18"/>
                        <a:pt x="6" y="18"/>
                      </a:cubicBezTo>
                      <a:cubicBezTo>
                        <a:pt x="6" y="18"/>
                        <a:pt x="6" y="18"/>
                        <a:pt x="6" y="18"/>
                      </a:cubicBezTo>
                      <a:cubicBezTo>
                        <a:pt x="6" y="18"/>
                        <a:pt x="6" y="18"/>
                        <a:pt x="6" y="18"/>
                      </a:cubicBezTo>
                      <a:cubicBezTo>
                        <a:pt x="7" y="17"/>
                        <a:pt x="9" y="18"/>
                        <a:pt x="10" y="16"/>
                      </a:cubicBezTo>
                      <a:cubicBezTo>
                        <a:pt x="10" y="14"/>
                        <a:pt x="12" y="15"/>
                        <a:pt x="12" y="12"/>
                      </a:cubicBezTo>
                      <a:cubicBezTo>
                        <a:pt x="12" y="10"/>
                        <a:pt x="14" y="10"/>
                        <a:pt x="14" y="8"/>
                      </a:cubicBezTo>
                      <a:cubicBezTo>
                        <a:pt x="14" y="8"/>
                        <a:pt x="14" y="8"/>
                        <a:pt x="14" y="7"/>
                      </a:cubicBezTo>
                      <a:cubicBezTo>
                        <a:pt x="14" y="7"/>
                        <a:pt x="14" y="7"/>
                        <a:pt x="14" y="7"/>
                      </a:cubicBezTo>
                      <a:cubicBezTo>
                        <a:pt x="14" y="5"/>
                        <a:pt x="16" y="4"/>
                        <a:pt x="16" y="2"/>
                      </a:cubicBezTo>
                      <a:cubicBezTo>
                        <a:pt x="16" y="2"/>
                        <a:pt x="16" y="2"/>
                        <a:pt x="16" y="2"/>
                      </a:cubicBezTo>
                      <a:cubicBezTo>
                        <a:pt x="16" y="2"/>
                        <a:pt x="16" y="2"/>
                        <a:pt x="16" y="2"/>
                      </a:cubicBezTo>
                      <a:cubicBezTo>
                        <a:pt x="16" y="2"/>
                        <a:pt x="16" y="2"/>
                        <a:pt x="16" y="2"/>
                      </a:cubicBezTo>
                      <a:cubicBezTo>
                        <a:pt x="16" y="1"/>
                        <a:pt x="16" y="1"/>
                        <a:pt x="17" y="0"/>
                      </a:cubicBezTo>
                    </a:path>
                  </a:pathLst>
                </a:custGeom>
                <a:solidFill>
                  <a:srgbClr val="AAA2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2" name="Freeform 12263">
                  <a:extLst>
                    <a:ext uri="{FF2B5EF4-FFF2-40B4-BE49-F238E27FC236}">
                      <a16:creationId xmlns:a16="http://schemas.microsoft.com/office/drawing/2014/main" id="{EA2BC6D5-31DD-C9C9-CA87-61167EF487EC}"/>
                    </a:ext>
                  </a:extLst>
                </p:cNvPr>
                <p:cNvSpPr>
                  <a:spLocks/>
                </p:cNvSpPr>
                <p:nvPr/>
              </p:nvSpPr>
              <p:spPr bwMode="auto">
                <a:xfrm>
                  <a:off x="4804" y="2434"/>
                  <a:ext cx="7" cy="7"/>
                </a:xfrm>
                <a:custGeom>
                  <a:avLst/>
                  <a:gdLst>
                    <a:gd name="T0" fmla="*/ 1 w 9"/>
                    <a:gd name="T1" fmla="*/ 0 h 8"/>
                    <a:gd name="T2" fmla="*/ 0 w 9"/>
                    <a:gd name="T3" fmla="*/ 4 h 8"/>
                    <a:gd name="T4" fmla="*/ 1 w 9"/>
                    <a:gd name="T5" fmla="*/ 4 h 8"/>
                    <a:gd name="T6" fmla="*/ 1 w 9"/>
                    <a:gd name="T7" fmla="*/ 4 h 8"/>
                    <a:gd name="T8" fmla="*/ 2 w 9"/>
                    <a:gd name="T9" fmla="*/ 4 h 8"/>
                    <a:gd name="T10" fmla="*/ 2 w 9"/>
                    <a:gd name="T11" fmla="*/ 4 h 8"/>
                    <a:gd name="T12" fmla="*/ 2 w 9"/>
                    <a:gd name="T13" fmla="*/ 4 h 8"/>
                    <a:gd name="T14" fmla="*/ 2 w 9"/>
                    <a:gd name="T15" fmla="*/ 4 h 8"/>
                    <a:gd name="T16" fmla="*/ 2 w 9"/>
                    <a:gd name="T17" fmla="*/ 4 h 8"/>
                    <a:gd name="T18" fmla="*/ 2 w 9"/>
                    <a:gd name="T19" fmla="*/ 4 h 8"/>
                    <a:gd name="T20" fmla="*/ 2 w 9"/>
                    <a:gd name="T21" fmla="*/ 4 h 8"/>
                    <a:gd name="T22" fmla="*/ 2 w 9"/>
                    <a:gd name="T23" fmla="*/ 4 h 8"/>
                    <a:gd name="T24" fmla="*/ 2 w 9"/>
                    <a:gd name="T25" fmla="*/ 4 h 8"/>
                    <a:gd name="T26" fmla="*/ 2 w 9"/>
                    <a:gd name="T27" fmla="*/ 4 h 8"/>
                    <a:gd name="T28" fmla="*/ 2 w 9"/>
                    <a:gd name="T29" fmla="*/ 4 h 8"/>
                    <a:gd name="T30" fmla="*/ 2 w 9"/>
                    <a:gd name="T31" fmla="*/ 4 h 8"/>
                    <a:gd name="T32" fmla="*/ 3 w 9"/>
                    <a:gd name="T33" fmla="*/ 3 h 8"/>
                    <a:gd name="T34" fmla="*/ 3 w 9"/>
                    <a:gd name="T35" fmla="*/ 3 h 8"/>
                    <a:gd name="T36" fmla="*/ 3 w 9"/>
                    <a:gd name="T37" fmla="*/ 3 h 8"/>
                    <a:gd name="T38" fmla="*/ 3 w 9"/>
                    <a:gd name="T39" fmla="*/ 3 h 8"/>
                    <a:gd name="T40" fmla="*/ 2 w 9"/>
                    <a:gd name="T41" fmla="*/ 3 h 8"/>
                    <a:gd name="T42" fmla="*/ 2 w 9"/>
                    <a:gd name="T43" fmla="*/ 4 h 8"/>
                    <a:gd name="T44" fmla="*/ 2 w 9"/>
                    <a:gd name="T45" fmla="*/ 3 h 8"/>
                    <a:gd name="T46" fmla="*/ 2 w 9"/>
                    <a:gd name="T47" fmla="*/ 2 h 8"/>
                    <a:gd name="T48" fmla="*/ 2 w 9"/>
                    <a:gd name="T49" fmla="*/ 2 h 8"/>
                    <a:gd name="T50" fmla="*/ 2 w 9"/>
                    <a:gd name="T51" fmla="*/ 3 h 8"/>
                    <a:gd name="T52" fmla="*/ 2 w 9"/>
                    <a:gd name="T53" fmla="*/ 1 h 8"/>
                    <a:gd name="T54" fmla="*/ 1 w 9"/>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8">
                      <a:moveTo>
                        <a:pt x="1" y="0"/>
                      </a:moveTo>
                      <a:cubicBezTo>
                        <a:pt x="1" y="1"/>
                        <a:pt x="0" y="2"/>
                        <a:pt x="0" y="4"/>
                      </a:cubicBezTo>
                      <a:cubicBezTo>
                        <a:pt x="0" y="4"/>
                        <a:pt x="0" y="4"/>
                        <a:pt x="1" y="5"/>
                      </a:cubicBezTo>
                      <a:cubicBezTo>
                        <a:pt x="1" y="5"/>
                        <a:pt x="1" y="5"/>
                        <a:pt x="1" y="5"/>
                      </a:cubicBezTo>
                      <a:cubicBezTo>
                        <a:pt x="1" y="6"/>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6"/>
                        <a:pt x="3" y="6"/>
                      </a:cubicBezTo>
                      <a:cubicBezTo>
                        <a:pt x="3" y="6"/>
                        <a:pt x="3" y="6"/>
                        <a:pt x="3" y="6"/>
                      </a:cubicBezTo>
                      <a:cubicBezTo>
                        <a:pt x="3" y="6"/>
                        <a:pt x="3" y="6"/>
                        <a:pt x="3" y="6"/>
                      </a:cubicBezTo>
                      <a:cubicBezTo>
                        <a:pt x="4" y="6"/>
                        <a:pt x="4" y="7"/>
                        <a:pt x="4" y="7"/>
                      </a:cubicBezTo>
                      <a:cubicBezTo>
                        <a:pt x="5" y="8"/>
                        <a:pt x="5" y="8"/>
                        <a:pt x="5" y="8"/>
                      </a:cubicBezTo>
                      <a:cubicBezTo>
                        <a:pt x="7" y="7"/>
                        <a:pt x="8" y="5"/>
                        <a:pt x="9" y="3"/>
                      </a:cubicBezTo>
                      <a:cubicBezTo>
                        <a:pt x="9" y="3"/>
                        <a:pt x="9" y="3"/>
                        <a:pt x="9" y="3"/>
                      </a:cubicBezTo>
                      <a:cubicBezTo>
                        <a:pt x="9" y="3"/>
                        <a:pt x="9" y="3"/>
                        <a:pt x="8" y="3"/>
                      </a:cubicBezTo>
                      <a:cubicBezTo>
                        <a:pt x="8" y="3"/>
                        <a:pt x="8" y="3"/>
                        <a:pt x="8" y="3"/>
                      </a:cubicBezTo>
                      <a:cubicBezTo>
                        <a:pt x="7" y="3"/>
                        <a:pt x="7" y="3"/>
                        <a:pt x="7" y="3"/>
                      </a:cubicBezTo>
                      <a:cubicBezTo>
                        <a:pt x="7" y="4"/>
                        <a:pt x="7" y="4"/>
                        <a:pt x="6" y="4"/>
                      </a:cubicBezTo>
                      <a:cubicBezTo>
                        <a:pt x="6" y="4"/>
                        <a:pt x="6" y="4"/>
                        <a:pt x="5" y="3"/>
                      </a:cubicBezTo>
                      <a:cubicBezTo>
                        <a:pt x="5" y="3"/>
                        <a:pt x="5" y="2"/>
                        <a:pt x="4" y="2"/>
                      </a:cubicBezTo>
                      <a:cubicBezTo>
                        <a:pt x="4" y="2"/>
                        <a:pt x="4" y="2"/>
                        <a:pt x="4" y="2"/>
                      </a:cubicBezTo>
                      <a:cubicBezTo>
                        <a:pt x="4" y="3"/>
                        <a:pt x="4" y="3"/>
                        <a:pt x="3" y="3"/>
                      </a:cubicBezTo>
                      <a:cubicBezTo>
                        <a:pt x="3" y="3"/>
                        <a:pt x="2" y="2"/>
                        <a:pt x="2" y="1"/>
                      </a:cubicBezTo>
                      <a:cubicBezTo>
                        <a:pt x="2" y="1"/>
                        <a:pt x="1" y="0"/>
                        <a:pt x="1" y="0"/>
                      </a:cubicBezTo>
                    </a:path>
                  </a:pathLst>
                </a:custGeom>
                <a:solidFill>
                  <a:srgbClr val="A9A2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3" name="Freeform 12264">
                  <a:extLst>
                    <a:ext uri="{FF2B5EF4-FFF2-40B4-BE49-F238E27FC236}">
                      <a16:creationId xmlns:a16="http://schemas.microsoft.com/office/drawing/2014/main" id="{A740A318-F60C-8EBA-D25A-25FF0F3A48B0}"/>
                    </a:ext>
                  </a:extLst>
                </p:cNvPr>
                <p:cNvSpPr>
                  <a:spLocks/>
                </p:cNvSpPr>
                <p:nvPr/>
              </p:nvSpPr>
              <p:spPr bwMode="auto">
                <a:xfrm>
                  <a:off x="4815" y="2413"/>
                  <a:ext cx="2" cy="2"/>
                </a:xfrm>
                <a:custGeom>
                  <a:avLst/>
                  <a:gdLst>
                    <a:gd name="T0" fmla="*/ 2 w 2"/>
                    <a:gd name="T1" fmla="*/ 0 h 3"/>
                    <a:gd name="T2" fmla="*/ 0 w 2"/>
                    <a:gd name="T3" fmla="*/ 1 h 3"/>
                    <a:gd name="T4" fmla="*/ 1 w 2"/>
                    <a:gd name="T5" fmla="*/ 1 h 3"/>
                    <a:gd name="T6" fmla="*/ 1 w 2"/>
                    <a:gd name="T7" fmla="*/ 1 h 3"/>
                    <a:gd name="T8" fmla="*/ 2 w 2"/>
                    <a:gd name="T9" fmla="*/ 0 h 3"/>
                    <a:gd name="T10" fmla="*/ 2 w 2"/>
                    <a:gd name="T11" fmla="*/ 0 h 3"/>
                    <a:gd name="T12" fmla="*/ 2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2" y="0"/>
                      </a:moveTo>
                      <a:cubicBezTo>
                        <a:pt x="1" y="0"/>
                        <a:pt x="0" y="1"/>
                        <a:pt x="0" y="2"/>
                      </a:cubicBezTo>
                      <a:cubicBezTo>
                        <a:pt x="0" y="3"/>
                        <a:pt x="1" y="3"/>
                        <a:pt x="1" y="3"/>
                      </a:cubicBezTo>
                      <a:cubicBezTo>
                        <a:pt x="1" y="3"/>
                        <a:pt x="1" y="3"/>
                        <a:pt x="1" y="3"/>
                      </a:cubicBezTo>
                      <a:cubicBezTo>
                        <a:pt x="1" y="2"/>
                        <a:pt x="1" y="0"/>
                        <a:pt x="2" y="0"/>
                      </a:cubicBezTo>
                      <a:cubicBezTo>
                        <a:pt x="2" y="0"/>
                        <a:pt x="2" y="0"/>
                        <a:pt x="2" y="0"/>
                      </a:cubicBezTo>
                      <a:cubicBezTo>
                        <a:pt x="2" y="0"/>
                        <a:pt x="2" y="0"/>
                        <a:pt x="2" y="0"/>
                      </a:cubicBezTo>
                    </a:path>
                  </a:pathLst>
                </a:custGeom>
                <a:solidFill>
                  <a:srgbClr val="CAC1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4" name="Freeform 12265">
                  <a:extLst>
                    <a:ext uri="{FF2B5EF4-FFF2-40B4-BE49-F238E27FC236}">
                      <a16:creationId xmlns:a16="http://schemas.microsoft.com/office/drawing/2014/main" id="{95064B56-9A7A-7FBB-C972-2D39039F792C}"/>
                    </a:ext>
                  </a:extLst>
                </p:cNvPr>
                <p:cNvSpPr>
                  <a:spLocks/>
                </p:cNvSpPr>
                <p:nvPr/>
              </p:nvSpPr>
              <p:spPr bwMode="auto">
                <a:xfrm>
                  <a:off x="4814" y="2408"/>
                  <a:ext cx="2" cy="2"/>
                </a:xfrm>
                <a:custGeom>
                  <a:avLst/>
                  <a:gdLst>
                    <a:gd name="T0" fmla="*/ 1 w 3"/>
                    <a:gd name="T1" fmla="*/ 0 h 3"/>
                    <a:gd name="T2" fmla="*/ 1 w 3"/>
                    <a:gd name="T3" fmla="*/ 0 h 3"/>
                    <a:gd name="T4" fmla="*/ 0 w 3"/>
                    <a:gd name="T5" fmla="*/ 1 h 3"/>
                    <a:gd name="T6" fmla="*/ 1 w 3"/>
                    <a:gd name="T7" fmla="*/ 1 h 3"/>
                    <a:gd name="T8" fmla="*/ 1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3" y="0"/>
                      </a:moveTo>
                      <a:cubicBezTo>
                        <a:pt x="2" y="0"/>
                        <a:pt x="2" y="0"/>
                        <a:pt x="2" y="0"/>
                      </a:cubicBezTo>
                      <a:cubicBezTo>
                        <a:pt x="2" y="1"/>
                        <a:pt x="1" y="2"/>
                        <a:pt x="0" y="3"/>
                      </a:cubicBezTo>
                      <a:cubicBezTo>
                        <a:pt x="1" y="3"/>
                        <a:pt x="1" y="3"/>
                        <a:pt x="1" y="3"/>
                      </a:cubicBezTo>
                      <a:cubicBezTo>
                        <a:pt x="2" y="3"/>
                        <a:pt x="3" y="1"/>
                        <a:pt x="3" y="0"/>
                      </a:cubicBezTo>
                    </a:path>
                  </a:pathLst>
                </a:custGeom>
                <a:solidFill>
                  <a:srgbClr val="CAC1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5" name="Freeform 12266">
                  <a:extLst>
                    <a:ext uri="{FF2B5EF4-FFF2-40B4-BE49-F238E27FC236}">
                      <a16:creationId xmlns:a16="http://schemas.microsoft.com/office/drawing/2014/main" id="{16889F03-6562-F259-7140-6A014047B3C8}"/>
                    </a:ext>
                  </a:extLst>
                </p:cNvPr>
                <p:cNvSpPr>
                  <a:spLocks/>
                </p:cNvSpPr>
                <p:nvPr/>
              </p:nvSpPr>
              <p:spPr bwMode="auto">
                <a:xfrm>
                  <a:off x="4811" y="2415"/>
                  <a:ext cx="1" cy="3"/>
                </a:xfrm>
                <a:custGeom>
                  <a:avLst/>
                  <a:gdLst>
                    <a:gd name="T0" fmla="*/ 1 w 1"/>
                    <a:gd name="T1" fmla="*/ 0 h 3"/>
                    <a:gd name="T2" fmla="*/ 0 w 1"/>
                    <a:gd name="T3" fmla="*/ 3 h 3"/>
                    <a:gd name="T4" fmla="*/ 0 w 1"/>
                    <a:gd name="T5" fmla="*/ 3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0" y="0"/>
                        <a:pt x="0" y="2"/>
                        <a:pt x="0" y="3"/>
                      </a:cubicBezTo>
                      <a:cubicBezTo>
                        <a:pt x="0" y="3"/>
                        <a:pt x="0" y="3"/>
                        <a:pt x="0" y="3"/>
                      </a:cubicBezTo>
                      <a:cubicBezTo>
                        <a:pt x="0" y="2"/>
                        <a:pt x="1" y="1"/>
                        <a:pt x="1"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6" name="Freeform 12267">
                  <a:extLst>
                    <a:ext uri="{FF2B5EF4-FFF2-40B4-BE49-F238E27FC236}">
                      <a16:creationId xmlns:a16="http://schemas.microsoft.com/office/drawing/2014/main" id="{01487CB7-6539-4528-F49A-CF136E8CB0B8}"/>
                    </a:ext>
                  </a:extLst>
                </p:cNvPr>
                <p:cNvSpPr>
                  <a:spLocks/>
                </p:cNvSpPr>
                <p:nvPr/>
              </p:nvSpPr>
              <p:spPr bwMode="auto">
                <a:xfrm>
                  <a:off x="4811" y="2415"/>
                  <a:ext cx="3" cy="3"/>
                </a:xfrm>
                <a:custGeom>
                  <a:avLst/>
                  <a:gdLst>
                    <a:gd name="T0" fmla="*/ 2 w 3"/>
                    <a:gd name="T1" fmla="*/ 0 h 4"/>
                    <a:gd name="T2" fmla="*/ 1 w 3"/>
                    <a:gd name="T3" fmla="*/ 0 h 4"/>
                    <a:gd name="T4" fmla="*/ 1 w 3"/>
                    <a:gd name="T5" fmla="*/ 1 h 4"/>
                    <a:gd name="T6" fmla="*/ 0 w 3"/>
                    <a:gd name="T7" fmla="*/ 2 h 4"/>
                    <a:gd name="T8" fmla="*/ 2 w 3"/>
                    <a:gd name="T9" fmla="*/ 1 h 4"/>
                    <a:gd name="T10" fmla="*/ 2 w 3"/>
                    <a:gd name="T11" fmla="*/ 1 h 4"/>
                    <a:gd name="T12" fmla="*/ 2 w 3"/>
                    <a:gd name="T13" fmla="*/ 1 h 4"/>
                    <a:gd name="T14" fmla="*/ 2 w 3"/>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4">
                      <a:moveTo>
                        <a:pt x="2" y="0"/>
                      </a:moveTo>
                      <a:cubicBezTo>
                        <a:pt x="1" y="0"/>
                        <a:pt x="1" y="0"/>
                        <a:pt x="1" y="0"/>
                      </a:cubicBezTo>
                      <a:cubicBezTo>
                        <a:pt x="1" y="1"/>
                        <a:pt x="1" y="1"/>
                        <a:pt x="1" y="1"/>
                      </a:cubicBezTo>
                      <a:cubicBezTo>
                        <a:pt x="1" y="2"/>
                        <a:pt x="0" y="3"/>
                        <a:pt x="0" y="4"/>
                      </a:cubicBezTo>
                      <a:cubicBezTo>
                        <a:pt x="1" y="3"/>
                        <a:pt x="1" y="1"/>
                        <a:pt x="2" y="1"/>
                      </a:cubicBezTo>
                      <a:cubicBezTo>
                        <a:pt x="2" y="1"/>
                        <a:pt x="2" y="1"/>
                        <a:pt x="2" y="1"/>
                      </a:cubicBezTo>
                      <a:cubicBezTo>
                        <a:pt x="2" y="1"/>
                        <a:pt x="2" y="1"/>
                        <a:pt x="2" y="1"/>
                      </a:cubicBezTo>
                      <a:cubicBezTo>
                        <a:pt x="3" y="1"/>
                        <a:pt x="2" y="0"/>
                        <a:pt x="2" y="0"/>
                      </a:cubicBezTo>
                    </a:path>
                  </a:pathLst>
                </a:custGeom>
                <a:solidFill>
                  <a:srgbClr val="CAC1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7" name="Freeform 12268">
                  <a:extLst>
                    <a:ext uri="{FF2B5EF4-FFF2-40B4-BE49-F238E27FC236}">
                      <a16:creationId xmlns:a16="http://schemas.microsoft.com/office/drawing/2014/main" id="{B952AA60-FC63-E0A2-2CD4-CF69BBCEF0BE}"/>
                    </a:ext>
                  </a:extLst>
                </p:cNvPr>
                <p:cNvSpPr>
                  <a:spLocks noEditPoints="1"/>
                </p:cNvSpPr>
                <p:nvPr/>
              </p:nvSpPr>
              <p:spPr bwMode="auto">
                <a:xfrm>
                  <a:off x="4809" y="2407"/>
                  <a:ext cx="2" cy="5"/>
                </a:xfrm>
                <a:custGeom>
                  <a:avLst/>
                  <a:gdLst>
                    <a:gd name="T0" fmla="*/ 1 w 3"/>
                    <a:gd name="T1" fmla="*/ 0 h 6"/>
                    <a:gd name="T2" fmla="*/ 1 w 3"/>
                    <a:gd name="T3" fmla="*/ 3 h 6"/>
                    <a:gd name="T4" fmla="*/ 0 w 3"/>
                    <a:gd name="T5" fmla="*/ 3 h 6"/>
                    <a:gd name="T6" fmla="*/ 1 w 3"/>
                    <a:gd name="T7" fmla="*/ 3 h 6"/>
                    <a:gd name="T8" fmla="*/ 1 w 3"/>
                    <a:gd name="T9" fmla="*/ 3 h 6"/>
                    <a:gd name="T10" fmla="*/ 1 w 3"/>
                    <a:gd name="T11" fmla="*/ 0 h 6"/>
                    <a:gd name="T12" fmla="*/ 1 w 3"/>
                    <a:gd name="T13" fmla="*/ 0 h 6"/>
                    <a:gd name="T14" fmla="*/ 1 w 3"/>
                    <a:gd name="T15" fmla="*/ 0 h 6"/>
                    <a:gd name="T16" fmla="*/ 1 w 3"/>
                    <a:gd name="T17" fmla="*/ 0 h 6"/>
                    <a:gd name="T18" fmla="*/ 1 w 3"/>
                    <a:gd name="T19" fmla="*/ 0 h 6"/>
                    <a:gd name="T20" fmla="*/ 1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2" y="0"/>
                      </a:moveTo>
                      <a:cubicBezTo>
                        <a:pt x="2" y="1"/>
                        <a:pt x="2" y="3"/>
                        <a:pt x="1" y="4"/>
                      </a:cubicBezTo>
                      <a:cubicBezTo>
                        <a:pt x="1" y="4"/>
                        <a:pt x="0" y="5"/>
                        <a:pt x="0" y="5"/>
                      </a:cubicBezTo>
                      <a:cubicBezTo>
                        <a:pt x="0" y="6"/>
                        <a:pt x="0" y="6"/>
                        <a:pt x="1" y="6"/>
                      </a:cubicBezTo>
                      <a:cubicBezTo>
                        <a:pt x="1" y="6"/>
                        <a:pt x="2" y="3"/>
                        <a:pt x="2" y="3"/>
                      </a:cubicBezTo>
                      <a:cubicBezTo>
                        <a:pt x="3" y="2"/>
                        <a:pt x="3" y="1"/>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8" name="Freeform 12269">
                  <a:extLst>
                    <a:ext uri="{FF2B5EF4-FFF2-40B4-BE49-F238E27FC236}">
                      <a16:creationId xmlns:a16="http://schemas.microsoft.com/office/drawing/2014/main" id="{A2D90B62-EDE0-C1DF-7486-D1398BA00419}"/>
                    </a:ext>
                  </a:extLst>
                </p:cNvPr>
                <p:cNvSpPr>
                  <a:spLocks/>
                </p:cNvSpPr>
                <p:nvPr/>
              </p:nvSpPr>
              <p:spPr bwMode="auto">
                <a:xfrm>
                  <a:off x="4813" y="2405"/>
                  <a:ext cx="1" cy="2"/>
                </a:xfrm>
                <a:custGeom>
                  <a:avLst/>
                  <a:gdLst>
                    <a:gd name="T0" fmla="*/ 1 w 2"/>
                    <a:gd name="T1" fmla="*/ 0 h 3"/>
                    <a:gd name="T2" fmla="*/ 0 w 2"/>
                    <a:gd name="T3" fmla="*/ 1 h 3"/>
                    <a:gd name="T4" fmla="*/ 1 w 2"/>
                    <a:gd name="T5" fmla="*/ 1 h 3"/>
                    <a:gd name="T6" fmla="*/ 1 w 2"/>
                    <a:gd name="T7" fmla="*/ 1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0" y="1"/>
                        <a:pt x="0" y="3"/>
                      </a:cubicBezTo>
                      <a:cubicBezTo>
                        <a:pt x="0" y="2"/>
                        <a:pt x="1" y="1"/>
                        <a:pt x="1" y="1"/>
                      </a:cubicBezTo>
                      <a:cubicBezTo>
                        <a:pt x="2" y="1"/>
                        <a:pt x="2" y="1"/>
                        <a:pt x="2" y="1"/>
                      </a:cubicBezTo>
                      <a:cubicBezTo>
                        <a:pt x="2" y="1"/>
                        <a:pt x="2" y="1"/>
                        <a:pt x="2" y="0"/>
                      </a:cubicBezTo>
                      <a:cubicBezTo>
                        <a:pt x="2" y="0"/>
                        <a:pt x="2" y="0"/>
                        <a:pt x="2"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89" name="Freeform 12270">
                  <a:extLst>
                    <a:ext uri="{FF2B5EF4-FFF2-40B4-BE49-F238E27FC236}">
                      <a16:creationId xmlns:a16="http://schemas.microsoft.com/office/drawing/2014/main" id="{C3771C61-70EF-1A2F-CAB6-0D80A1D56FA7}"/>
                    </a:ext>
                  </a:extLst>
                </p:cNvPr>
                <p:cNvSpPr>
                  <a:spLocks noEditPoints="1"/>
                </p:cNvSpPr>
                <p:nvPr/>
              </p:nvSpPr>
              <p:spPr bwMode="auto">
                <a:xfrm>
                  <a:off x="4814" y="2405"/>
                  <a:ext cx="1" cy="1"/>
                </a:xfrm>
                <a:custGeom>
                  <a:avLst/>
                  <a:gdLst>
                    <a:gd name="T0" fmla="*/ 0 w 1"/>
                    <a:gd name="T1" fmla="*/ 1 h 2"/>
                    <a:gd name="T2" fmla="*/ 0 w 1"/>
                    <a:gd name="T3" fmla="*/ 1 h 2"/>
                    <a:gd name="T4" fmla="*/ 0 w 1"/>
                    <a:gd name="T5" fmla="*/ 1 h 2"/>
                    <a:gd name="T6" fmla="*/ 0 w 1"/>
                    <a:gd name="T7" fmla="*/ 1 h 2"/>
                    <a:gd name="T8" fmla="*/ 0 w 1"/>
                    <a:gd name="T9" fmla="*/ 0 h 2"/>
                    <a:gd name="T10" fmla="*/ 0 w 1"/>
                    <a:gd name="T11" fmla="*/ 1 h 2"/>
                    <a:gd name="T12" fmla="*/ 0 w 1"/>
                    <a:gd name="T13" fmla="*/ 1 h 2"/>
                    <a:gd name="T14" fmla="*/ 0 w 1"/>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2">
                      <a:moveTo>
                        <a:pt x="0" y="1"/>
                      </a:moveTo>
                      <a:cubicBezTo>
                        <a:pt x="0" y="1"/>
                        <a:pt x="0" y="1"/>
                        <a:pt x="0" y="1"/>
                      </a:cubicBezTo>
                      <a:cubicBezTo>
                        <a:pt x="0" y="2"/>
                        <a:pt x="0" y="2"/>
                        <a:pt x="0" y="2"/>
                      </a:cubicBezTo>
                      <a:cubicBezTo>
                        <a:pt x="0" y="1"/>
                        <a:pt x="0" y="1"/>
                        <a:pt x="0" y="1"/>
                      </a:cubicBezTo>
                      <a:moveTo>
                        <a:pt x="0" y="0"/>
                      </a:moveTo>
                      <a:cubicBezTo>
                        <a:pt x="0" y="1"/>
                        <a:pt x="0" y="1"/>
                        <a:pt x="0" y="1"/>
                      </a:cubicBezTo>
                      <a:cubicBezTo>
                        <a:pt x="0" y="1"/>
                        <a:pt x="0" y="1"/>
                        <a:pt x="0" y="1"/>
                      </a:cubicBezTo>
                      <a:cubicBezTo>
                        <a:pt x="0" y="1"/>
                        <a:pt x="0" y="1"/>
                        <a:pt x="0" y="0"/>
                      </a:cubicBezTo>
                    </a:path>
                  </a:pathLst>
                </a:custGeom>
                <a:solidFill>
                  <a:srgbClr val="CAC1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0" name="Freeform 12271">
                  <a:extLst>
                    <a:ext uri="{FF2B5EF4-FFF2-40B4-BE49-F238E27FC236}">
                      <a16:creationId xmlns:a16="http://schemas.microsoft.com/office/drawing/2014/main" id="{1D59118F-DB42-F0D2-F1F8-303E768594C4}"/>
                    </a:ext>
                  </a:extLst>
                </p:cNvPr>
                <p:cNvSpPr>
                  <a:spLocks noEditPoints="1"/>
                </p:cNvSpPr>
                <p:nvPr/>
              </p:nvSpPr>
              <p:spPr bwMode="auto">
                <a:xfrm>
                  <a:off x="4809" y="2423"/>
                  <a:ext cx="2" cy="3"/>
                </a:xfrm>
                <a:custGeom>
                  <a:avLst/>
                  <a:gdLst>
                    <a:gd name="T0" fmla="*/ 1 w 3"/>
                    <a:gd name="T1" fmla="*/ 0 h 4"/>
                    <a:gd name="T2" fmla="*/ 0 w 3"/>
                    <a:gd name="T3" fmla="*/ 2 h 4"/>
                    <a:gd name="T4" fmla="*/ 1 w 3"/>
                    <a:gd name="T5" fmla="*/ 2 h 4"/>
                    <a:gd name="T6" fmla="*/ 1 w 3"/>
                    <a:gd name="T7" fmla="*/ 2 h 4"/>
                    <a:gd name="T8" fmla="*/ 1 w 3"/>
                    <a:gd name="T9" fmla="*/ 0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0"/>
                      </a:moveTo>
                      <a:cubicBezTo>
                        <a:pt x="3" y="2"/>
                        <a:pt x="1" y="3"/>
                        <a:pt x="0" y="3"/>
                      </a:cubicBezTo>
                      <a:cubicBezTo>
                        <a:pt x="0" y="4"/>
                        <a:pt x="1" y="4"/>
                        <a:pt x="1" y="4"/>
                      </a:cubicBezTo>
                      <a:cubicBezTo>
                        <a:pt x="1" y="4"/>
                        <a:pt x="2" y="3"/>
                        <a:pt x="2" y="2"/>
                      </a:cubicBezTo>
                      <a:cubicBezTo>
                        <a:pt x="3" y="1"/>
                        <a:pt x="3" y="0"/>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CAC1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1" name="Freeform 12272">
                  <a:extLst>
                    <a:ext uri="{FF2B5EF4-FFF2-40B4-BE49-F238E27FC236}">
                      <a16:creationId xmlns:a16="http://schemas.microsoft.com/office/drawing/2014/main" id="{1E0F74AB-2E22-C1FE-4C31-D685664026FA}"/>
                    </a:ext>
                  </a:extLst>
                </p:cNvPr>
                <p:cNvSpPr>
                  <a:spLocks noEditPoints="1"/>
                </p:cNvSpPr>
                <p:nvPr/>
              </p:nvSpPr>
              <p:spPr bwMode="auto">
                <a:xfrm>
                  <a:off x="4806" y="2418"/>
                  <a:ext cx="2" cy="3"/>
                </a:xfrm>
                <a:custGeom>
                  <a:avLst/>
                  <a:gdLst>
                    <a:gd name="T0" fmla="*/ 2 w 2"/>
                    <a:gd name="T1" fmla="*/ 0 h 4"/>
                    <a:gd name="T2" fmla="*/ 2 w 2"/>
                    <a:gd name="T3" fmla="*/ 0 h 4"/>
                    <a:gd name="T4" fmla="*/ 2 w 2"/>
                    <a:gd name="T5" fmla="*/ 0 h 4"/>
                    <a:gd name="T6" fmla="*/ 2 w 2"/>
                    <a:gd name="T7" fmla="*/ 0 h 4"/>
                    <a:gd name="T8" fmla="*/ 2 w 2"/>
                    <a:gd name="T9" fmla="*/ 0 h 4"/>
                    <a:gd name="T10" fmla="*/ 0 w 2"/>
                    <a:gd name="T11" fmla="*/ 2 h 4"/>
                    <a:gd name="T12" fmla="*/ 1 w 2"/>
                    <a:gd name="T13" fmla="*/ 2 h 4"/>
                    <a:gd name="T14" fmla="*/ 2 w 2"/>
                    <a:gd name="T15" fmla="*/ 0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0"/>
                      </a:moveTo>
                      <a:cubicBezTo>
                        <a:pt x="2" y="0"/>
                        <a:pt x="2" y="0"/>
                        <a:pt x="2" y="0"/>
                      </a:cubicBezTo>
                      <a:cubicBezTo>
                        <a:pt x="2" y="0"/>
                        <a:pt x="2" y="0"/>
                        <a:pt x="2" y="0"/>
                      </a:cubicBezTo>
                      <a:cubicBezTo>
                        <a:pt x="2" y="0"/>
                        <a:pt x="2" y="0"/>
                        <a:pt x="2" y="0"/>
                      </a:cubicBezTo>
                      <a:moveTo>
                        <a:pt x="2" y="0"/>
                      </a:moveTo>
                      <a:cubicBezTo>
                        <a:pt x="1" y="0"/>
                        <a:pt x="0" y="3"/>
                        <a:pt x="0" y="4"/>
                      </a:cubicBezTo>
                      <a:cubicBezTo>
                        <a:pt x="1" y="3"/>
                        <a:pt x="1" y="3"/>
                        <a:pt x="1" y="2"/>
                      </a:cubicBezTo>
                      <a:cubicBezTo>
                        <a:pt x="1" y="1"/>
                        <a:pt x="2" y="1"/>
                        <a:pt x="2" y="0"/>
                      </a:cubicBezTo>
                      <a:cubicBezTo>
                        <a:pt x="2" y="0"/>
                        <a:pt x="2" y="0"/>
                        <a:pt x="2"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2" name="Freeform 12273">
                  <a:extLst>
                    <a:ext uri="{FF2B5EF4-FFF2-40B4-BE49-F238E27FC236}">
                      <a16:creationId xmlns:a16="http://schemas.microsoft.com/office/drawing/2014/main" id="{3370422B-7ED4-0B6C-79CC-112FB518205F}"/>
                    </a:ext>
                  </a:extLst>
                </p:cNvPr>
                <p:cNvSpPr>
                  <a:spLocks/>
                </p:cNvSpPr>
                <p:nvPr/>
              </p:nvSpPr>
              <p:spPr bwMode="auto">
                <a:xfrm>
                  <a:off x="4804" y="2410"/>
                  <a:ext cx="2" cy="3"/>
                </a:xfrm>
                <a:custGeom>
                  <a:avLst/>
                  <a:gdLst>
                    <a:gd name="T0" fmla="*/ 1 w 3"/>
                    <a:gd name="T1" fmla="*/ 0 h 4"/>
                    <a:gd name="T2" fmla="*/ 1 w 3"/>
                    <a:gd name="T3" fmla="*/ 1 h 4"/>
                    <a:gd name="T4" fmla="*/ 0 w 3"/>
                    <a:gd name="T5" fmla="*/ 2 h 4"/>
                    <a:gd name="T6" fmla="*/ 0 w 3"/>
                    <a:gd name="T7" fmla="*/ 2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3" y="0"/>
                      </a:moveTo>
                      <a:cubicBezTo>
                        <a:pt x="2" y="1"/>
                        <a:pt x="2" y="1"/>
                        <a:pt x="2" y="1"/>
                      </a:cubicBezTo>
                      <a:cubicBezTo>
                        <a:pt x="1" y="2"/>
                        <a:pt x="1" y="4"/>
                        <a:pt x="0" y="4"/>
                      </a:cubicBezTo>
                      <a:cubicBezTo>
                        <a:pt x="0" y="4"/>
                        <a:pt x="0" y="4"/>
                        <a:pt x="0" y="4"/>
                      </a:cubicBezTo>
                      <a:cubicBezTo>
                        <a:pt x="1" y="4"/>
                        <a:pt x="3" y="2"/>
                        <a:pt x="3"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3" name="Freeform 12274">
                  <a:extLst>
                    <a:ext uri="{FF2B5EF4-FFF2-40B4-BE49-F238E27FC236}">
                      <a16:creationId xmlns:a16="http://schemas.microsoft.com/office/drawing/2014/main" id="{97CFBAD9-FE90-B9E8-855B-3824CBD1207D}"/>
                    </a:ext>
                  </a:extLst>
                </p:cNvPr>
                <p:cNvSpPr>
                  <a:spLocks/>
                </p:cNvSpPr>
                <p:nvPr/>
              </p:nvSpPr>
              <p:spPr bwMode="auto">
                <a:xfrm>
                  <a:off x="4807" y="2405"/>
                  <a:ext cx="2" cy="3"/>
                </a:xfrm>
                <a:custGeom>
                  <a:avLst/>
                  <a:gdLst>
                    <a:gd name="T0" fmla="*/ 2 w 2"/>
                    <a:gd name="T1" fmla="*/ 0 h 3"/>
                    <a:gd name="T2" fmla="*/ 0 w 2"/>
                    <a:gd name="T3" fmla="*/ 3 h 3"/>
                    <a:gd name="T4" fmla="*/ 2 w 2"/>
                    <a:gd name="T5" fmla="*/ 0 h 3"/>
                    <a:gd name="T6" fmla="*/ 2 w 2"/>
                    <a:gd name="T7" fmla="*/ 0 h 3"/>
                    <a:gd name="T8" fmla="*/ 2 w 2"/>
                    <a:gd name="T9" fmla="*/ 0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0" y="1"/>
                        <a:pt x="0" y="3"/>
                      </a:cubicBezTo>
                      <a:cubicBezTo>
                        <a:pt x="1" y="2"/>
                        <a:pt x="1" y="0"/>
                        <a:pt x="2" y="0"/>
                      </a:cubicBezTo>
                      <a:cubicBezTo>
                        <a:pt x="2" y="0"/>
                        <a:pt x="2" y="0"/>
                        <a:pt x="2" y="0"/>
                      </a:cubicBezTo>
                      <a:cubicBezTo>
                        <a:pt x="2" y="0"/>
                        <a:pt x="2" y="0"/>
                        <a:pt x="2" y="0"/>
                      </a:cubicBezTo>
                      <a:cubicBezTo>
                        <a:pt x="2" y="0"/>
                        <a:pt x="2" y="0"/>
                        <a:pt x="2"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4" name="Freeform 12275">
                  <a:extLst>
                    <a:ext uri="{FF2B5EF4-FFF2-40B4-BE49-F238E27FC236}">
                      <a16:creationId xmlns:a16="http://schemas.microsoft.com/office/drawing/2014/main" id="{6D392661-1F3F-C749-D123-A0243C5C5F63}"/>
                    </a:ext>
                  </a:extLst>
                </p:cNvPr>
                <p:cNvSpPr>
                  <a:spLocks/>
                </p:cNvSpPr>
                <p:nvPr/>
              </p:nvSpPr>
              <p:spPr bwMode="auto">
                <a:xfrm>
                  <a:off x="4804" y="2424"/>
                  <a:ext cx="2" cy="1"/>
                </a:xfrm>
                <a:custGeom>
                  <a:avLst/>
                  <a:gdLst>
                    <a:gd name="T0" fmla="*/ 1 w 3"/>
                    <a:gd name="T1" fmla="*/ 0 h 2"/>
                    <a:gd name="T2" fmla="*/ 1 w 3"/>
                    <a:gd name="T3" fmla="*/ 0 h 2"/>
                    <a:gd name="T4" fmla="*/ 1 w 3"/>
                    <a:gd name="T5" fmla="*/ 1 h 2"/>
                    <a:gd name="T6" fmla="*/ 0 w 3"/>
                    <a:gd name="T7" fmla="*/ 1 h 2"/>
                    <a:gd name="T8" fmla="*/ 1 w 3"/>
                    <a:gd name="T9" fmla="*/ 1 h 2"/>
                    <a:gd name="T10" fmla="*/ 1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3" y="0"/>
                        <a:pt x="3" y="0"/>
                        <a:pt x="3" y="0"/>
                      </a:cubicBezTo>
                      <a:cubicBezTo>
                        <a:pt x="3" y="1"/>
                        <a:pt x="2" y="1"/>
                        <a:pt x="2" y="1"/>
                      </a:cubicBezTo>
                      <a:cubicBezTo>
                        <a:pt x="1" y="1"/>
                        <a:pt x="1" y="1"/>
                        <a:pt x="0" y="1"/>
                      </a:cubicBezTo>
                      <a:cubicBezTo>
                        <a:pt x="0" y="1"/>
                        <a:pt x="1" y="2"/>
                        <a:pt x="1" y="2"/>
                      </a:cubicBezTo>
                      <a:cubicBezTo>
                        <a:pt x="2" y="2"/>
                        <a:pt x="3" y="1"/>
                        <a:pt x="3"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5" name="Freeform 12276">
                  <a:extLst>
                    <a:ext uri="{FF2B5EF4-FFF2-40B4-BE49-F238E27FC236}">
                      <a16:creationId xmlns:a16="http://schemas.microsoft.com/office/drawing/2014/main" id="{597B57C3-A1F8-206E-FD46-80A558C23C9A}"/>
                    </a:ext>
                  </a:extLst>
                </p:cNvPr>
                <p:cNvSpPr>
                  <a:spLocks noEditPoints="1"/>
                </p:cNvSpPr>
                <p:nvPr/>
              </p:nvSpPr>
              <p:spPr bwMode="auto">
                <a:xfrm>
                  <a:off x="4802" y="2418"/>
                  <a:ext cx="2" cy="4"/>
                </a:xfrm>
                <a:custGeom>
                  <a:avLst/>
                  <a:gdLst>
                    <a:gd name="T0" fmla="*/ 0 w 2"/>
                    <a:gd name="T1" fmla="*/ 2 h 5"/>
                    <a:gd name="T2" fmla="*/ 1 w 2"/>
                    <a:gd name="T3" fmla="*/ 2 h 5"/>
                    <a:gd name="T4" fmla="*/ 0 w 2"/>
                    <a:gd name="T5" fmla="*/ 2 h 5"/>
                    <a:gd name="T6" fmla="*/ 2 w 2"/>
                    <a:gd name="T7" fmla="*/ 0 h 5"/>
                    <a:gd name="T8" fmla="*/ 2 w 2"/>
                    <a:gd name="T9" fmla="*/ 0 h 5"/>
                    <a:gd name="T10" fmla="*/ 2 w 2"/>
                    <a:gd name="T11" fmla="*/ 0 h 5"/>
                    <a:gd name="T12" fmla="*/ 2 w 2"/>
                    <a:gd name="T13" fmla="*/ 0 h 5"/>
                    <a:gd name="T14" fmla="*/ 2 w 2"/>
                    <a:gd name="T15" fmla="*/ 0 h 5"/>
                    <a:gd name="T16" fmla="*/ 0 w 2"/>
                    <a:gd name="T17" fmla="*/ 2 h 5"/>
                    <a:gd name="T18" fmla="*/ 0 w 2"/>
                    <a:gd name="T19" fmla="*/ 2 h 5"/>
                    <a:gd name="T20" fmla="*/ 2 w 2"/>
                    <a:gd name="T21" fmla="*/ 0 h 5"/>
                    <a:gd name="T22" fmla="*/ 2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0" y="5"/>
                      </a:moveTo>
                      <a:cubicBezTo>
                        <a:pt x="0" y="5"/>
                        <a:pt x="0" y="5"/>
                        <a:pt x="1" y="5"/>
                      </a:cubicBezTo>
                      <a:cubicBezTo>
                        <a:pt x="0" y="5"/>
                        <a:pt x="0" y="5"/>
                        <a:pt x="0" y="5"/>
                      </a:cubicBezTo>
                      <a:moveTo>
                        <a:pt x="2" y="0"/>
                      </a:moveTo>
                      <a:cubicBezTo>
                        <a:pt x="2" y="0"/>
                        <a:pt x="2" y="0"/>
                        <a:pt x="2" y="0"/>
                      </a:cubicBezTo>
                      <a:cubicBezTo>
                        <a:pt x="2" y="0"/>
                        <a:pt x="2" y="0"/>
                        <a:pt x="2" y="0"/>
                      </a:cubicBezTo>
                      <a:cubicBezTo>
                        <a:pt x="2" y="0"/>
                        <a:pt x="2" y="0"/>
                        <a:pt x="2" y="0"/>
                      </a:cubicBezTo>
                      <a:moveTo>
                        <a:pt x="2" y="0"/>
                      </a:moveTo>
                      <a:cubicBezTo>
                        <a:pt x="1" y="1"/>
                        <a:pt x="0" y="1"/>
                        <a:pt x="0" y="3"/>
                      </a:cubicBezTo>
                      <a:cubicBezTo>
                        <a:pt x="0" y="4"/>
                        <a:pt x="0" y="4"/>
                        <a:pt x="0" y="5"/>
                      </a:cubicBezTo>
                      <a:cubicBezTo>
                        <a:pt x="0" y="3"/>
                        <a:pt x="1" y="0"/>
                        <a:pt x="2" y="0"/>
                      </a:cubicBezTo>
                      <a:cubicBezTo>
                        <a:pt x="2" y="0"/>
                        <a:pt x="2" y="0"/>
                        <a:pt x="2"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6" name="Freeform 12277">
                  <a:extLst>
                    <a:ext uri="{FF2B5EF4-FFF2-40B4-BE49-F238E27FC236}">
                      <a16:creationId xmlns:a16="http://schemas.microsoft.com/office/drawing/2014/main" id="{8935EF7B-A0A2-DA32-16FC-A91304817EEC}"/>
                    </a:ext>
                  </a:extLst>
                </p:cNvPr>
                <p:cNvSpPr>
                  <a:spLocks noEditPoints="1"/>
                </p:cNvSpPr>
                <p:nvPr/>
              </p:nvSpPr>
              <p:spPr bwMode="auto">
                <a:xfrm>
                  <a:off x="4800" y="2415"/>
                  <a:ext cx="2"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2 w 2"/>
                    <a:gd name="T13" fmla="*/ 0 h 5"/>
                    <a:gd name="T14" fmla="*/ 1 w 2"/>
                    <a:gd name="T15" fmla="*/ 1 h 5"/>
                    <a:gd name="T16" fmla="*/ 2 w 2"/>
                    <a:gd name="T17" fmla="*/ 0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1" y="2"/>
                        <a:pt x="0" y="4"/>
                        <a:pt x="1" y="5"/>
                      </a:cubicBezTo>
                      <a:cubicBezTo>
                        <a:pt x="1" y="4"/>
                        <a:pt x="1" y="2"/>
                        <a:pt x="1" y="1"/>
                      </a:cubicBezTo>
                      <a:moveTo>
                        <a:pt x="1" y="1"/>
                      </a:moveTo>
                      <a:cubicBezTo>
                        <a:pt x="1" y="1"/>
                        <a:pt x="1" y="1"/>
                        <a:pt x="1" y="1"/>
                      </a:cubicBezTo>
                      <a:cubicBezTo>
                        <a:pt x="1" y="1"/>
                        <a:pt x="1" y="1"/>
                        <a:pt x="1" y="1"/>
                      </a:cubicBezTo>
                      <a:moveTo>
                        <a:pt x="2" y="0"/>
                      </a:moveTo>
                      <a:cubicBezTo>
                        <a:pt x="2" y="0"/>
                        <a:pt x="2" y="0"/>
                        <a:pt x="1" y="1"/>
                      </a:cubicBezTo>
                      <a:cubicBezTo>
                        <a:pt x="2" y="0"/>
                        <a:pt x="2" y="0"/>
                        <a:pt x="2" y="0"/>
                      </a:cubicBezTo>
                      <a:cubicBezTo>
                        <a:pt x="2" y="0"/>
                        <a:pt x="2" y="0"/>
                        <a:pt x="2" y="0"/>
                      </a:cubicBezTo>
                    </a:path>
                  </a:pathLst>
                </a:custGeom>
                <a:solidFill>
                  <a:srgbClr val="C8C0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7" name="Freeform 12278">
                  <a:extLst>
                    <a:ext uri="{FF2B5EF4-FFF2-40B4-BE49-F238E27FC236}">
                      <a16:creationId xmlns:a16="http://schemas.microsoft.com/office/drawing/2014/main" id="{BCF34D04-D5DD-65A2-7BB3-ED872DEA80FE}"/>
                    </a:ext>
                  </a:extLst>
                </p:cNvPr>
                <p:cNvSpPr>
                  <a:spLocks noEditPoints="1"/>
                </p:cNvSpPr>
                <p:nvPr/>
              </p:nvSpPr>
              <p:spPr bwMode="auto">
                <a:xfrm>
                  <a:off x="4670" y="2348"/>
                  <a:ext cx="11" cy="16"/>
                </a:xfrm>
                <a:custGeom>
                  <a:avLst/>
                  <a:gdLst>
                    <a:gd name="T0" fmla="*/ 3 w 14"/>
                    <a:gd name="T1" fmla="*/ 5 h 19"/>
                    <a:gd name="T2" fmla="*/ 3 w 14"/>
                    <a:gd name="T3" fmla="*/ 5 h 19"/>
                    <a:gd name="T4" fmla="*/ 4 w 14"/>
                    <a:gd name="T5" fmla="*/ 3 h 19"/>
                    <a:gd name="T6" fmla="*/ 4 w 14"/>
                    <a:gd name="T7" fmla="*/ 3 h 19"/>
                    <a:gd name="T8" fmla="*/ 3 w 14"/>
                    <a:gd name="T9" fmla="*/ 5 h 19"/>
                    <a:gd name="T10" fmla="*/ 2 w 14"/>
                    <a:gd name="T11" fmla="*/ 3 h 19"/>
                    <a:gd name="T12" fmla="*/ 2 w 14"/>
                    <a:gd name="T13" fmla="*/ 3 h 19"/>
                    <a:gd name="T14" fmla="*/ 3 w 14"/>
                    <a:gd name="T15" fmla="*/ 3 h 19"/>
                    <a:gd name="T16" fmla="*/ 3 w 14"/>
                    <a:gd name="T17" fmla="*/ 3 h 19"/>
                    <a:gd name="T18" fmla="*/ 3 w 14"/>
                    <a:gd name="T19" fmla="*/ 3 h 19"/>
                    <a:gd name="T20" fmla="*/ 3 w 14"/>
                    <a:gd name="T21" fmla="*/ 3 h 19"/>
                    <a:gd name="T22" fmla="*/ 2 w 14"/>
                    <a:gd name="T23" fmla="*/ 3 h 19"/>
                    <a:gd name="T24" fmla="*/ 2 w 14"/>
                    <a:gd name="T25" fmla="*/ 3 h 19"/>
                    <a:gd name="T26" fmla="*/ 3 w 14"/>
                    <a:gd name="T27" fmla="*/ 0 h 19"/>
                    <a:gd name="T28" fmla="*/ 2 w 14"/>
                    <a:gd name="T29" fmla="*/ 1 h 19"/>
                    <a:gd name="T30" fmla="*/ 2 w 14"/>
                    <a:gd name="T31" fmla="*/ 1 h 19"/>
                    <a:gd name="T32" fmla="*/ 2 w 14"/>
                    <a:gd name="T33" fmla="*/ 1 h 19"/>
                    <a:gd name="T34" fmla="*/ 2 w 14"/>
                    <a:gd name="T35" fmla="*/ 1 h 19"/>
                    <a:gd name="T36" fmla="*/ 2 w 14"/>
                    <a:gd name="T37" fmla="*/ 1 h 19"/>
                    <a:gd name="T38" fmla="*/ 0 w 14"/>
                    <a:gd name="T39" fmla="*/ 3 h 19"/>
                    <a:gd name="T40" fmla="*/ 5 w 14"/>
                    <a:gd name="T41" fmla="*/ 7 h 19"/>
                    <a:gd name="T42" fmla="*/ 5 w 14"/>
                    <a:gd name="T43" fmla="*/ 7 h 19"/>
                    <a:gd name="T44" fmla="*/ 5 w 14"/>
                    <a:gd name="T45" fmla="*/ 6 h 19"/>
                    <a:gd name="T46" fmla="*/ 5 w 14"/>
                    <a:gd name="T47" fmla="*/ 6 h 19"/>
                    <a:gd name="T48" fmla="*/ 5 w 14"/>
                    <a:gd name="T49" fmla="*/ 8 h 19"/>
                    <a:gd name="T50" fmla="*/ 5 w 14"/>
                    <a:gd name="T51" fmla="*/ 8 h 19"/>
                    <a:gd name="T52" fmla="*/ 5 w 14"/>
                    <a:gd name="T53" fmla="*/ 8 h 19"/>
                    <a:gd name="T54" fmla="*/ 5 w 14"/>
                    <a:gd name="T55" fmla="*/ 9 h 19"/>
                    <a:gd name="T56" fmla="*/ 5 w 14"/>
                    <a:gd name="T57" fmla="*/ 9 h 19"/>
                    <a:gd name="T58" fmla="*/ 6 w 14"/>
                    <a:gd name="T59" fmla="*/ 7 h 19"/>
                    <a:gd name="T60" fmla="*/ 6 w 14"/>
                    <a:gd name="T61" fmla="*/ 4 h 19"/>
                    <a:gd name="T62" fmla="*/ 5 w 14"/>
                    <a:gd name="T63" fmla="*/ 3 h 19"/>
                    <a:gd name="T64" fmla="*/ 5 w 14"/>
                    <a:gd name="T65" fmla="*/ 3 h 19"/>
                    <a:gd name="T66" fmla="*/ 5 w 14"/>
                    <a:gd name="T67" fmla="*/ 3 h 19"/>
                    <a:gd name="T68" fmla="*/ 5 w 14"/>
                    <a:gd name="T69" fmla="*/ 2 h 19"/>
                    <a:gd name="T70" fmla="*/ 5 w 14"/>
                    <a:gd name="T71" fmla="*/ 2 h 19"/>
                    <a:gd name="T72" fmla="*/ 4 w 14"/>
                    <a:gd name="T73" fmla="*/ 2 h 19"/>
                    <a:gd name="T74" fmla="*/ 3 w 14"/>
                    <a:gd name="T75" fmla="*/ 1 h 19"/>
                    <a:gd name="T76" fmla="*/ 3 w 14"/>
                    <a:gd name="T77" fmla="*/ 0 h 1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 h="19">
                      <a:moveTo>
                        <a:pt x="8" y="10"/>
                      </a:moveTo>
                      <a:cubicBezTo>
                        <a:pt x="8" y="10"/>
                        <a:pt x="7" y="10"/>
                        <a:pt x="7" y="10"/>
                      </a:cubicBezTo>
                      <a:cubicBezTo>
                        <a:pt x="8" y="10"/>
                        <a:pt x="9" y="8"/>
                        <a:pt x="9" y="7"/>
                      </a:cubicBezTo>
                      <a:cubicBezTo>
                        <a:pt x="9" y="7"/>
                        <a:pt x="9" y="7"/>
                        <a:pt x="9" y="7"/>
                      </a:cubicBezTo>
                      <a:cubicBezTo>
                        <a:pt x="10" y="8"/>
                        <a:pt x="9" y="10"/>
                        <a:pt x="8" y="10"/>
                      </a:cubicBezTo>
                      <a:moveTo>
                        <a:pt x="4" y="7"/>
                      </a:moveTo>
                      <a:cubicBezTo>
                        <a:pt x="4" y="6"/>
                        <a:pt x="6" y="4"/>
                        <a:pt x="6" y="4"/>
                      </a:cubicBezTo>
                      <a:cubicBezTo>
                        <a:pt x="6" y="4"/>
                        <a:pt x="7" y="5"/>
                        <a:pt x="7" y="5"/>
                      </a:cubicBezTo>
                      <a:cubicBezTo>
                        <a:pt x="7" y="5"/>
                        <a:pt x="7" y="5"/>
                        <a:pt x="7" y="5"/>
                      </a:cubicBezTo>
                      <a:cubicBezTo>
                        <a:pt x="7" y="5"/>
                        <a:pt x="7" y="5"/>
                        <a:pt x="7" y="5"/>
                      </a:cubicBezTo>
                      <a:cubicBezTo>
                        <a:pt x="7" y="5"/>
                        <a:pt x="7" y="5"/>
                        <a:pt x="7" y="5"/>
                      </a:cubicBezTo>
                      <a:cubicBezTo>
                        <a:pt x="7" y="5"/>
                        <a:pt x="7" y="5"/>
                        <a:pt x="6" y="5"/>
                      </a:cubicBezTo>
                      <a:cubicBezTo>
                        <a:pt x="6" y="5"/>
                        <a:pt x="5" y="7"/>
                        <a:pt x="4" y="7"/>
                      </a:cubicBezTo>
                      <a:moveTo>
                        <a:pt x="7" y="0"/>
                      </a:moveTo>
                      <a:cubicBezTo>
                        <a:pt x="7" y="0"/>
                        <a:pt x="7" y="1"/>
                        <a:pt x="6" y="1"/>
                      </a:cubicBezTo>
                      <a:cubicBezTo>
                        <a:pt x="6" y="1"/>
                        <a:pt x="5" y="1"/>
                        <a:pt x="5" y="1"/>
                      </a:cubicBezTo>
                      <a:cubicBezTo>
                        <a:pt x="5" y="1"/>
                        <a:pt x="4" y="1"/>
                        <a:pt x="4" y="1"/>
                      </a:cubicBezTo>
                      <a:cubicBezTo>
                        <a:pt x="4" y="1"/>
                        <a:pt x="4" y="1"/>
                        <a:pt x="3" y="1"/>
                      </a:cubicBezTo>
                      <a:cubicBezTo>
                        <a:pt x="3" y="1"/>
                        <a:pt x="3" y="1"/>
                        <a:pt x="3" y="1"/>
                      </a:cubicBezTo>
                      <a:cubicBezTo>
                        <a:pt x="2" y="3"/>
                        <a:pt x="1" y="3"/>
                        <a:pt x="0" y="3"/>
                      </a:cubicBezTo>
                      <a:cubicBezTo>
                        <a:pt x="4" y="7"/>
                        <a:pt x="8" y="10"/>
                        <a:pt x="11" y="14"/>
                      </a:cubicBezTo>
                      <a:cubicBezTo>
                        <a:pt x="11" y="14"/>
                        <a:pt x="11" y="14"/>
                        <a:pt x="11" y="14"/>
                      </a:cubicBezTo>
                      <a:cubicBezTo>
                        <a:pt x="10" y="13"/>
                        <a:pt x="11" y="12"/>
                        <a:pt x="12" y="12"/>
                      </a:cubicBezTo>
                      <a:cubicBezTo>
                        <a:pt x="12" y="12"/>
                        <a:pt x="12" y="12"/>
                        <a:pt x="12" y="12"/>
                      </a:cubicBezTo>
                      <a:cubicBezTo>
                        <a:pt x="11" y="12"/>
                        <a:pt x="11" y="14"/>
                        <a:pt x="12" y="15"/>
                      </a:cubicBezTo>
                      <a:cubicBezTo>
                        <a:pt x="11" y="15"/>
                        <a:pt x="11" y="15"/>
                        <a:pt x="11" y="15"/>
                      </a:cubicBezTo>
                      <a:cubicBezTo>
                        <a:pt x="11" y="15"/>
                        <a:pt x="11" y="15"/>
                        <a:pt x="11" y="15"/>
                      </a:cubicBezTo>
                      <a:cubicBezTo>
                        <a:pt x="12" y="16"/>
                        <a:pt x="13" y="17"/>
                        <a:pt x="13" y="19"/>
                      </a:cubicBezTo>
                      <a:cubicBezTo>
                        <a:pt x="13" y="19"/>
                        <a:pt x="13" y="18"/>
                        <a:pt x="13" y="18"/>
                      </a:cubicBezTo>
                      <a:cubicBezTo>
                        <a:pt x="13" y="17"/>
                        <a:pt x="14" y="15"/>
                        <a:pt x="14" y="13"/>
                      </a:cubicBezTo>
                      <a:cubicBezTo>
                        <a:pt x="13" y="11"/>
                        <a:pt x="14" y="9"/>
                        <a:pt x="14" y="8"/>
                      </a:cubicBezTo>
                      <a:cubicBezTo>
                        <a:pt x="13" y="7"/>
                        <a:pt x="13" y="5"/>
                        <a:pt x="13" y="3"/>
                      </a:cubicBezTo>
                      <a:cubicBezTo>
                        <a:pt x="13" y="3"/>
                        <a:pt x="13" y="3"/>
                        <a:pt x="13" y="3"/>
                      </a:cubicBezTo>
                      <a:cubicBezTo>
                        <a:pt x="13" y="3"/>
                        <a:pt x="12" y="3"/>
                        <a:pt x="12" y="3"/>
                      </a:cubicBezTo>
                      <a:cubicBezTo>
                        <a:pt x="12" y="2"/>
                        <a:pt x="11" y="2"/>
                        <a:pt x="11" y="2"/>
                      </a:cubicBezTo>
                      <a:cubicBezTo>
                        <a:pt x="11" y="2"/>
                        <a:pt x="11" y="2"/>
                        <a:pt x="11" y="2"/>
                      </a:cubicBezTo>
                      <a:cubicBezTo>
                        <a:pt x="10" y="2"/>
                        <a:pt x="10" y="2"/>
                        <a:pt x="10" y="2"/>
                      </a:cubicBezTo>
                      <a:cubicBezTo>
                        <a:pt x="9" y="2"/>
                        <a:pt x="9" y="2"/>
                        <a:pt x="8" y="1"/>
                      </a:cubicBezTo>
                      <a:cubicBezTo>
                        <a:pt x="8" y="1"/>
                        <a:pt x="7" y="0"/>
                        <a:pt x="7" y="0"/>
                      </a:cubicBezTo>
                    </a:path>
                  </a:pathLst>
                </a:custGeom>
                <a:solidFill>
                  <a:srgbClr val="F6EF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8" name="Freeform 12279">
                  <a:extLst>
                    <a:ext uri="{FF2B5EF4-FFF2-40B4-BE49-F238E27FC236}">
                      <a16:creationId xmlns:a16="http://schemas.microsoft.com/office/drawing/2014/main" id="{6287AF6B-056B-784A-E70B-B30608597A0A}"/>
                    </a:ext>
                  </a:extLst>
                </p:cNvPr>
                <p:cNvSpPr>
                  <a:spLocks noEditPoints="1"/>
                </p:cNvSpPr>
                <p:nvPr/>
              </p:nvSpPr>
              <p:spPr bwMode="auto">
                <a:xfrm>
                  <a:off x="4662" y="2351"/>
                  <a:ext cx="19" cy="26"/>
                </a:xfrm>
                <a:custGeom>
                  <a:avLst/>
                  <a:gdLst>
                    <a:gd name="T0" fmla="*/ 5 w 23"/>
                    <a:gd name="T1" fmla="*/ 11 h 32"/>
                    <a:gd name="T2" fmla="*/ 4 w 23"/>
                    <a:gd name="T3" fmla="*/ 12 h 32"/>
                    <a:gd name="T4" fmla="*/ 5 w 23"/>
                    <a:gd name="T5" fmla="*/ 11 h 32"/>
                    <a:gd name="T6" fmla="*/ 8 w 23"/>
                    <a:gd name="T7" fmla="*/ 10 h 32"/>
                    <a:gd name="T8" fmla="*/ 8 w 23"/>
                    <a:gd name="T9" fmla="*/ 10 h 32"/>
                    <a:gd name="T10" fmla="*/ 7 w 23"/>
                    <a:gd name="T11" fmla="*/ 11 h 32"/>
                    <a:gd name="T12" fmla="*/ 8 w 23"/>
                    <a:gd name="T13" fmla="*/ 10 h 32"/>
                    <a:gd name="T14" fmla="*/ 2 w 23"/>
                    <a:gd name="T15" fmla="*/ 9 h 32"/>
                    <a:gd name="T16" fmla="*/ 2 w 23"/>
                    <a:gd name="T17" fmla="*/ 9 h 32"/>
                    <a:gd name="T18" fmla="*/ 2 w 23"/>
                    <a:gd name="T19" fmla="*/ 11 h 32"/>
                    <a:gd name="T20" fmla="*/ 2 w 23"/>
                    <a:gd name="T21" fmla="*/ 11 h 32"/>
                    <a:gd name="T22" fmla="*/ 2 w 23"/>
                    <a:gd name="T23" fmla="*/ 9 h 32"/>
                    <a:gd name="T24" fmla="*/ 5 w 23"/>
                    <a:gd name="T25" fmla="*/ 10 h 32"/>
                    <a:gd name="T26" fmla="*/ 6 w 23"/>
                    <a:gd name="T27" fmla="*/ 8 h 32"/>
                    <a:gd name="T28" fmla="*/ 6 w 23"/>
                    <a:gd name="T29" fmla="*/ 8 h 32"/>
                    <a:gd name="T30" fmla="*/ 5 w 23"/>
                    <a:gd name="T31" fmla="*/ 9 h 32"/>
                    <a:gd name="T32" fmla="*/ 2 w 23"/>
                    <a:gd name="T33" fmla="*/ 7 h 32"/>
                    <a:gd name="T34" fmla="*/ 2 w 23"/>
                    <a:gd name="T35" fmla="*/ 7 h 32"/>
                    <a:gd name="T36" fmla="*/ 2 w 23"/>
                    <a:gd name="T37" fmla="*/ 8 h 32"/>
                    <a:gd name="T38" fmla="*/ 2 w 23"/>
                    <a:gd name="T39" fmla="*/ 8 h 32"/>
                    <a:gd name="T40" fmla="*/ 7 w 23"/>
                    <a:gd name="T41" fmla="*/ 7 h 32"/>
                    <a:gd name="T42" fmla="*/ 8 w 23"/>
                    <a:gd name="T43" fmla="*/ 6 h 32"/>
                    <a:gd name="T44" fmla="*/ 8 w 23"/>
                    <a:gd name="T45" fmla="*/ 6 h 32"/>
                    <a:gd name="T46" fmla="*/ 7 w 23"/>
                    <a:gd name="T47" fmla="*/ 7 h 32"/>
                    <a:gd name="T48" fmla="*/ 2 w 23"/>
                    <a:gd name="T49" fmla="*/ 7 h 32"/>
                    <a:gd name="T50" fmla="*/ 3 w 23"/>
                    <a:gd name="T51" fmla="*/ 5 h 32"/>
                    <a:gd name="T52" fmla="*/ 6 w 23"/>
                    <a:gd name="T53" fmla="*/ 2 h 32"/>
                    <a:gd name="T54" fmla="*/ 6 w 23"/>
                    <a:gd name="T55" fmla="*/ 2 h 32"/>
                    <a:gd name="T56" fmla="*/ 6 w 23"/>
                    <a:gd name="T57" fmla="*/ 2 h 32"/>
                    <a:gd name="T58" fmla="*/ 6 w 23"/>
                    <a:gd name="T59" fmla="*/ 5 h 32"/>
                    <a:gd name="T60" fmla="*/ 6 w 23"/>
                    <a:gd name="T61" fmla="*/ 4 h 32"/>
                    <a:gd name="T62" fmla="*/ 4 w 23"/>
                    <a:gd name="T63" fmla="*/ 3 h 32"/>
                    <a:gd name="T64" fmla="*/ 5 w 23"/>
                    <a:gd name="T65" fmla="*/ 2 h 32"/>
                    <a:gd name="T66" fmla="*/ 4 w 23"/>
                    <a:gd name="T67" fmla="*/ 2 h 32"/>
                    <a:gd name="T68" fmla="*/ 5 w 23"/>
                    <a:gd name="T69" fmla="*/ 0 h 32"/>
                    <a:gd name="T70" fmla="*/ 2 w 23"/>
                    <a:gd name="T71" fmla="*/ 2 h 32"/>
                    <a:gd name="T72" fmla="*/ 1 w 23"/>
                    <a:gd name="T73" fmla="*/ 9 h 32"/>
                    <a:gd name="T74" fmla="*/ 2 w 23"/>
                    <a:gd name="T75" fmla="*/ 13 h 32"/>
                    <a:gd name="T76" fmla="*/ 2 w 23"/>
                    <a:gd name="T77" fmla="*/ 13 h 32"/>
                    <a:gd name="T78" fmla="*/ 2 w 23"/>
                    <a:gd name="T79" fmla="*/ 13 h 32"/>
                    <a:gd name="T80" fmla="*/ 2 w 23"/>
                    <a:gd name="T81" fmla="*/ 13 h 32"/>
                    <a:gd name="T82" fmla="*/ 2 w 23"/>
                    <a:gd name="T83" fmla="*/ 13 h 32"/>
                    <a:gd name="T84" fmla="*/ 2 w 23"/>
                    <a:gd name="T85" fmla="*/ 13 h 32"/>
                    <a:gd name="T86" fmla="*/ 4 w 23"/>
                    <a:gd name="T87" fmla="*/ 14 h 32"/>
                    <a:gd name="T88" fmla="*/ 5 w 23"/>
                    <a:gd name="T89" fmla="*/ 14 h 32"/>
                    <a:gd name="T90" fmla="*/ 6 w 23"/>
                    <a:gd name="T91" fmla="*/ 13 h 32"/>
                    <a:gd name="T92" fmla="*/ 6 w 23"/>
                    <a:gd name="T93" fmla="*/ 13 h 32"/>
                    <a:gd name="T94" fmla="*/ 7 w 23"/>
                    <a:gd name="T95" fmla="*/ 13 h 32"/>
                    <a:gd name="T96" fmla="*/ 9 w 23"/>
                    <a:gd name="T97" fmla="*/ 11 h 32"/>
                    <a:gd name="T98" fmla="*/ 10 w 23"/>
                    <a:gd name="T99" fmla="*/ 8 h 32"/>
                    <a:gd name="T100" fmla="*/ 11 w 23"/>
                    <a:gd name="T101" fmla="*/ 7 h 32"/>
                    <a:gd name="T102" fmla="*/ 11 w 23"/>
                    <a:gd name="T103" fmla="*/ 7 h 32"/>
                    <a:gd name="T104" fmla="*/ 10 w 23"/>
                    <a:gd name="T105" fmla="*/ 5 h 3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3" h="32">
                      <a:moveTo>
                        <a:pt x="10" y="26"/>
                      </a:moveTo>
                      <a:cubicBezTo>
                        <a:pt x="10" y="26"/>
                        <a:pt x="11" y="26"/>
                        <a:pt x="11" y="25"/>
                      </a:cubicBezTo>
                      <a:cubicBezTo>
                        <a:pt x="11" y="25"/>
                        <a:pt x="11" y="25"/>
                        <a:pt x="11" y="25"/>
                      </a:cubicBezTo>
                      <a:cubicBezTo>
                        <a:pt x="11" y="26"/>
                        <a:pt x="10" y="27"/>
                        <a:pt x="9" y="27"/>
                      </a:cubicBezTo>
                      <a:cubicBezTo>
                        <a:pt x="9" y="27"/>
                        <a:pt x="8" y="27"/>
                        <a:pt x="8" y="26"/>
                      </a:cubicBezTo>
                      <a:cubicBezTo>
                        <a:pt x="9" y="26"/>
                        <a:pt x="9" y="26"/>
                        <a:pt x="10" y="26"/>
                      </a:cubicBezTo>
                      <a:moveTo>
                        <a:pt x="17" y="22"/>
                      </a:moveTo>
                      <a:cubicBezTo>
                        <a:pt x="17" y="22"/>
                        <a:pt x="17" y="22"/>
                        <a:pt x="17" y="22"/>
                      </a:cubicBezTo>
                      <a:cubicBezTo>
                        <a:pt x="17" y="22"/>
                        <a:pt x="17" y="22"/>
                        <a:pt x="17" y="22"/>
                      </a:cubicBezTo>
                      <a:cubicBezTo>
                        <a:pt x="17" y="22"/>
                        <a:pt x="17" y="22"/>
                        <a:pt x="17" y="22"/>
                      </a:cubicBezTo>
                      <a:cubicBezTo>
                        <a:pt x="17" y="22"/>
                        <a:pt x="17" y="23"/>
                        <a:pt x="17" y="24"/>
                      </a:cubicBezTo>
                      <a:cubicBezTo>
                        <a:pt x="16" y="25"/>
                        <a:pt x="16" y="26"/>
                        <a:pt x="15" y="26"/>
                      </a:cubicBezTo>
                      <a:cubicBezTo>
                        <a:pt x="15" y="26"/>
                        <a:pt x="15" y="26"/>
                        <a:pt x="15" y="25"/>
                      </a:cubicBezTo>
                      <a:cubicBezTo>
                        <a:pt x="15" y="25"/>
                        <a:pt x="17" y="23"/>
                        <a:pt x="17" y="22"/>
                      </a:cubicBezTo>
                      <a:cubicBezTo>
                        <a:pt x="17" y="22"/>
                        <a:pt x="17" y="22"/>
                        <a:pt x="17" y="22"/>
                      </a:cubicBezTo>
                      <a:moveTo>
                        <a:pt x="6" y="20"/>
                      </a:moveTo>
                      <a:cubicBezTo>
                        <a:pt x="6" y="20"/>
                        <a:pt x="6" y="20"/>
                        <a:pt x="6" y="20"/>
                      </a:cubicBezTo>
                      <a:cubicBezTo>
                        <a:pt x="6" y="20"/>
                        <a:pt x="6" y="20"/>
                        <a:pt x="6" y="20"/>
                      </a:cubicBezTo>
                      <a:cubicBezTo>
                        <a:pt x="6" y="20"/>
                        <a:pt x="6" y="20"/>
                        <a:pt x="6" y="20"/>
                      </a:cubicBezTo>
                      <a:cubicBezTo>
                        <a:pt x="5" y="20"/>
                        <a:pt x="5" y="23"/>
                        <a:pt x="6" y="24"/>
                      </a:cubicBezTo>
                      <a:cubicBezTo>
                        <a:pt x="6" y="24"/>
                        <a:pt x="6" y="25"/>
                        <a:pt x="6" y="25"/>
                      </a:cubicBezTo>
                      <a:cubicBezTo>
                        <a:pt x="6" y="25"/>
                        <a:pt x="6" y="24"/>
                        <a:pt x="6" y="24"/>
                      </a:cubicBezTo>
                      <a:cubicBezTo>
                        <a:pt x="5" y="24"/>
                        <a:pt x="5" y="23"/>
                        <a:pt x="5" y="23"/>
                      </a:cubicBezTo>
                      <a:cubicBezTo>
                        <a:pt x="4" y="21"/>
                        <a:pt x="5" y="21"/>
                        <a:pt x="6" y="20"/>
                      </a:cubicBezTo>
                      <a:cubicBezTo>
                        <a:pt x="6" y="20"/>
                        <a:pt x="6" y="20"/>
                        <a:pt x="6" y="20"/>
                      </a:cubicBezTo>
                      <a:moveTo>
                        <a:pt x="11" y="22"/>
                      </a:moveTo>
                      <a:cubicBezTo>
                        <a:pt x="10" y="21"/>
                        <a:pt x="10" y="18"/>
                        <a:pt x="11" y="18"/>
                      </a:cubicBezTo>
                      <a:cubicBezTo>
                        <a:pt x="11" y="18"/>
                        <a:pt x="11" y="18"/>
                        <a:pt x="12" y="18"/>
                      </a:cubicBezTo>
                      <a:cubicBezTo>
                        <a:pt x="12" y="18"/>
                        <a:pt x="12" y="18"/>
                        <a:pt x="12" y="18"/>
                      </a:cubicBezTo>
                      <a:cubicBezTo>
                        <a:pt x="12" y="18"/>
                        <a:pt x="12" y="18"/>
                        <a:pt x="12" y="18"/>
                      </a:cubicBezTo>
                      <a:cubicBezTo>
                        <a:pt x="12" y="18"/>
                        <a:pt x="12" y="18"/>
                        <a:pt x="12" y="18"/>
                      </a:cubicBezTo>
                      <a:cubicBezTo>
                        <a:pt x="11" y="19"/>
                        <a:pt x="11" y="19"/>
                        <a:pt x="11" y="20"/>
                      </a:cubicBezTo>
                      <a:cubicBezTo>
                        <a:pt x="10" y="21"/>
                        <a:pt x="11" y="21"/>
                        <a:pt x="11" y="22"/>
                      </a:cubicBezTo>
                      <a:moveTo>
                        <a:pt x="3" y="17"/>
                      </a:moveTo>
                      <a:cubicBezTo>
                        <a:pt x="3" y="17"/>
                        <a:pt x="3" y="17"/>
                        <a:pt x="3" y="17"/>
                      </a:cubicBezTo>
                      <a:cubicBezTo>
                        <a:pt x="3" y="17"/>
                        <a:pt x="3" y="17"/>
                        <a:pt x="3" y="17"/>
                      </a:cubicBezTo>
                      <a:cubicBezTo>
                        <a:pt x="3" y="17"/>
                        <a:pt x="3" y="17"/>
                        <a:pt x="3" y="17"/>
                      </a:cubicBezTo>
                      <a:cubicBezTo>
                        <a:pt x="3" y="18"/>
                        <a:pt x="3" y="18"/>
                        <a:pt x="3" y="18"/>
                      </a:cubicBezTo>
                      <a:cubicBezTo>
                        <a:pt x="3" y="19"/>
                        <a:pt x="3" y="21"/>
                        <a:pt x="3" y="21"/>
                      </a:cubicBezTo>
                      <a:cubicBezTo>
                        <a:pt x="2" y="21"/>
                        <a:pt x="2" y="19"/>
                        <a:pt x="3" y="18"/>
                      </a:cubicBezTo>
                      <a:cubicBezTo>
                        <a:pt x="3" y="18"/>
                        <a:pt x="3" y="18"/>
                        <a:pt x="3" y="17"/>
                      </a:cubicBezTo>
                      <a:moveTo>
                        <a:pt x="16" y="17"/>
                      </a:moveTo>
                      <a:cubicBezTo>
                        <a:pt x="15" y="16"/>
                        <a:pt x="16" y="14"/>
                        <a:pt x="16" y="13"/>
                      </a:cubicBezTo>
                      <a:cubicBezTo>
                        <a:pt x="16" y="13"/>
                        <a:pt x="17" y="13"/>
                        <a:pt x="17" y="13"/>
                      </a:cubicBezTo>
                      <a:cubicBezTo>
                        <a:pt x="17" y="13"/>
                        <a:pt x="18" y="13"/>
                        <a:pt x="18" y="13"/>
                      </a:cubicBezTo>
                      <a:cubicBezTo>
                        <a:pt x="18" y="13"/>
                        <a:pt x="18" y="13"/>
                        <a:pt x="18" y="13"/>
                      </a:cubicBezTo>
                      <a:cubicBezTo>
                        <a:pt x="17" y="13"/>
                        <a:pt x="17" y="13"/>
                        <a:pt x="17" y="13"/>
                      </a:cubicBezTo>
                      <a:cubicBezTo>
                        <a:pt x="16" y="13"/>
                        <a:pt x="16" y="16"/>
                        <a:pt x="16" y="17"/>
                      </a:cubicBezTo>
                      <a:moveTo>
                        <a:pt x="5" y="15"/>
                      </a:moveTo>
                      <a:cubicBezTo>
                        <a:pt x="5" y="15"/>
                        <a:pt x="5" y="15"/>
                        <a:pt x="5" y="15"/>
                      </a:cubicBezTo>
                      <a:cubicBezTo>
                        <a:pt x="6" y="14"/>
                        <a:pt x="6" y="12"/>
                        <a:pt x="7" y="11"/>
                      </a:cubicBezTo>
                      <a:cubicBezTo>
                        <a:pt x="7" y="10"/>
                        <a:pt x="7" y="10"/>
                        <a:pt x="7" y="10"/>
                      </a:cubicBezTo>
                      <a:cubicBezTo>
                        <a:pt x="8" y="12"/>
                        <a:pt x="6" y="15"/>
                        <a:pt x="5" y="15"/>
                      </a:cubicBezTo>
                      <a:moveTo>
                        <a:pt x="12" y="5"/>
                      </a:moveTo>
                      <a:cubicBezTo>
                        <a:pt x="12" y="5"/>
                        <a:pt x="12" y="5"/>
                        <a:pt x="12" y="5"/>
                      </a:cubicBezTo>
                      <a:cubicBezTo>
                        <a:pt x="12" y="5"/>
                        <a:pt x="12" y="5"/>
                        <a:pt x="12" y="5"/>
                      </a:cubicBezTo>
                      <a:cubicBezTo>
                        <a:pt x="12" y="5"/>
                        <a:pt x="12" y="5"/>
                        <a:pt x="12" y="5"/>
                      </a:cubicBezTo>
                      <a:cubicBezTo>
                        <a:pt x="12" y="5"/>
                        <a:pt x="12" y="5"/>
                        <a:pt x="12" y="5"/>
                      </a:cubicBezTo>
                      <a:cubicBezTo>
                        <a:pt x="13" y="6"/>
                        <a:pt x="13" y="7"/>
                        <a:pt x="13" y="8"/>
                      </a:cubicBezTo>
                      <a:cubicBezTo>
                        <a:pt x="13" y="8"/>
                        <a:pt x="12" y="11"/>
                        <a:pt x="12" y="11"/>
                      </a:cubicBezTo>
                      <a:cubicBezTo>
                        <a:pt x="11" y="11"/>
                        <a:pt x="11" y="11"/>
                        <a:pt x="11" y="11"/>
                      </a:cubicBezTo>
                      <a:cubicBezTo>
                        <a:pt x="11" y="10"/>
                        <a:pt x="12" y="9"/>
                        <a:pt x="12" y="9"/>
                      </a:cubicBezTo>
                      <a:cubicBezTo>
                        <a:pt x="12" y="8"/>
                        <a:pt x="13" y="6"/>
                        <a:pt x="12" y="5"/>
                      </a:cubicBezTo>
                      <a:moveTo>
                        <a:pt x="8" y="7"/>
                      </a:moveTo>
                      <a:cubicBezTo>
                        <a:pt x="8" y="6"/>
                        <a:pt x="8" y="4"/>
                        <a:pt x="9" y="4"/>
                      </a:cubicBezTo>
                      <a:cubicBezTo>
                        <a:pt x="9" y="4"/>
                        <a:pt x="9" y="4"/>
                        <a:pt x="10" y="4"/>
                      </a:cubicBezTo>
                      <a:cubicBezTo>
                        <a:pt x="9" y="4"/>
                        <a:pt x="9" y="4"/>
                        <a:pt x="9" y="4"/>
                      </a:cubicBezTo>
                      <a:cubicBezTo>
                        <a:pt x="9" y="4"/>
                        <a:pt x="9" y="4"/>
                        <a:pt x="9" y="4"/>
                      </a:cubicBezTo>
                      <a:cubicBezTo>
                        <a:pt x="8" y="4"/>
                        <a:pt x="8" y="6"/>
                        <a:pt x="8" y="7"/>
                      </a:cubicBezTo>
                      <a:moveTo>
                        <a:pt x="10" y="0"/>
                      </a:moveTo>
                      <a:cubicBezTo>
                        <a:pt x="9" y="0"/>
                        <a:pt x="9" y="0"/>
                        <a:pt x="9" y="1"/>
                      </a:cubicBezTo>
                      <a:cubicBezTo>
                        <a:pt x="8" y="4"/>
                        <a:pt x="5" y="3"/>
                        <a:pt x="5" y="5"/>
                      </a:cubicBezTo>
                      <a:cubicBezTo>
                        <a:pt x="5" y="9"/>
                        <a:pt x="2" y="9"/>
                        <a:pt x="2" y="11"/>
                      </a:cubicBezTo>
                      <a:cubicBezTo>
                        <a:pt x="3" y="14"/>
                        <a:pt x="0" y="17"/>
                        <a:pt x="1" y="20"/>
                      </a:cubicBezTo>
                      <a:cubicBezTo>
                        <a:pt x="2" y="21"/>
                        <a:pt x="0" y="24"/>
                        <a:pt x="2" y="25"/>
                      </a:cubicBezTo>
                      <a:cubicBezTo>
                        <a:pt x="2" y="26"/>
                        <a:pt x="1" y="29"/>
                        <a:pt x="3" y="30"/>
                      </a:cubicBezTo>
                      <a:cubicBezTo>
                        <a:pt x="3" y="30"/>
                        <a:pt x="3" y="30"/>
                        <a:pt x="3" y="31"/>
                      </a:cubicBezTo>
                      <a:cubicBezTo>
                        <a:pt x="3" y="31"/>
                        <a:pt x="3" y="31"/>
                        <a:pt x="3" y="30"/>
                      </a:cubicBezTo>
                      <a:cubicBezTo>
                        <a:pt x="3" y="30"/>
                        <a:pt x="3" y="30"/>
                        <a:pt x="3" y="30"/>
                      </a:cubicBezTo>
                      <a:cubicBezTo>
                        <a:pt x="3" y="30"/>
                        <a:pt x="3" y="30"/>
                        <a:pt x="3" y="30"/>
                      </a:cubicBezTo>
                      <a:cubicBezTo>
                        <a:pt x="3" y="30"/>
                        <a:pt x="3" y="30"/>
                        <a:pt x="3" y="30"/>
                      </a:cubicBezTo>
                      <a:cubicBezTo>
                        <a:pt x="3" y="30"/>
                        <a:pt x="3" y="30"/>
                        <a:pt x="3" y="30"/>
                      </a:cubicBezTo>
                      <a:cubicBezTo>
                        <a:pt x="4" y="30"/>
                        <a:pt x="4" y="30"/>
                        <a:pt x="4" y="30"/>
                      </a:cubicBezTo>
                      <a:cubicBezTo>
                        <a:pt x="4" y="30"/>
                        <a:pt x="4" y="30"/>
                        <a:pt x="4" y="30"/>
                      </a:cubicBezTo>
                      <a:cubicBezTo>
                        <a:pt x="4" y="30"/>
                        <a:pt x="4" y="30"/>
                        <a:pt x="4" y="30"/>
                      </a:cubicBezTo>
                      <a:cubicBezTo>
                        <a:pt x="5" y="30"/>
                        <a:pt x="5" y="31"/>
                        <a:pt x="6" y="31"/>
                      </a:cubicBezTo>
                      <a:cubicBezTo>
                        <a:pt x="6" y="32"/>
                        <a:pt x="7" y="32"/>
                        <a:pt x="8" y="32"/>
                      </a:cubicBezTo>
                      <a:cubicBezTo>
                        <a:pt x="8" y="32"/>
                        <a:pt x="8" y="32"/>
                        <a:pt x="9" y="32"/>
                      </a:cubicBezTo>
                      <a:cubicBezTo>
                        <a:pt x="9" y="31"/>
                        <a:pt x="9" y="31"/>
                        <a:pt x="9" y="31"/>
                      </a:cubicBezTo>
                      <a:cubicBezTo>
                        <a:pt x="9" y="31"/>
                        <a:pt x="10" y="32"/>
                        <a:pt x="10" y="32"/>
                      </a:cubicBezTo>
                      <a:cubicBezTo>
                        <a:pt x="10" y="32"/>
                        <a:pt x="11" y="32"/>
                        <a:pt x="11" y="32"/>
                      </a:cubicBezTo>
                      <a:cubicBezTo>
                        <a:pt x="11" y="32"/>
                        <a:pt x="12" y="32"/>
                        <a:pt x="12" y="31"/>
                      </a:cubicBezTo>
                      <a:cubicBezTo>
                        <a:pt x="12" y="31"/>
                        <a:pt x="12" y="30"/>
                        <a:pt x="13" y="30"/>
                      </a:cubicBezTo>
                      <a:cubicBezTo>
                        <a:pt x="13" y="30"/>
                        <a:pt x="13" y="30"/>
                        <a:pt x="13" y="31"/>
                      </a:cubicBezTo>
                      <a:cubicBezTo>
                        <a:pt x="13" y="31"/>
                        <a:pt x="14" y="31"/>
                        <a:pt x="14" y="31"/>
                      </a:cubicBezTo>
                      <a:cubicBezTo>
                        <a:pt x="14" y="31"/>
                        <a:pt x="15" y="30"/>
                        <a:pt x="15" y="30"/>
                      </a:cubicBezTo>
                      <a:cubicBezTo>
                        <a:pt x="15" y="28"/>
                        <a:pt x="17" y="30"/>
                        <a:pt x="17" y="28"/>
                      </a:cubicBezTo>
                      <a:cubicBezTo>
                        <a:pt x="17" y="26"/>
                        <a:pt x="19" y="26"/>
                        <a:pt x="19" y="25"/>
                      </a:cubicBezTo>
                      <a:cubicBezTo>
                        <a:pt x="19" y="25"/>
                        <a:pt x="19" y="25"/>
                        <a:pt x="19" y="25"/>
                      </a:cubicBezTo>
                      <a:cubicBezTo>
                        <a:pt x="19" y="23"/>
                        <a:pt x="21" y="21"/>
                        <a:pt x="22" y="19"/>
                      </a:cubicBezTo>
                      <a:cubicBezTo>
                        <a:pt x="22" y="19"/>
                        <a:pt x="22" y="19"/>
                        <a:pt x="22" y="19"/>
                      </a:cubicBezTo>
                      <a:cubicBezTo>
                        <a:pt x="22" y="18"/>
                        <a:pt x="23" y="18"/>
                        <a:pt x="23" y="17"/>
                      </a:cubicBezTo>
                      <a:cubicBezTo>
                        <a:pt x="23" y="17"/>
                        <a:pt x="23" y="17"/>
                        <a:pt x="23" y="16"/>
                      </a:cubicBezTo>
                      <a:cubicBezTo>
                        <a:pt x="23" y="16"/>
                        <a:pt x="23" y="16"/>
                        <a:pt x="23" y="16"/>
                      </a:cubicBezTo>
                      <a:cubicBezTo>
                        <a:pt x="23" y="14"/>
                        <a:pt x="22" y="13"/>
                        <a:pt x="21" y="12"/>
                      </a:cubicBezTo>
                      <a:cubicBezTo>
                        <a:pt x="21" y="12"/>
                        <a:pt x="21" y="12"/>
                        <a:pt x="21" y="11"/>
                      </a:cubicBezTo>
                      <a:cubicBezTo>
                        <a:pt x="18" y="7"/>
                        <a:pt x="14" y="4"/>
                        <a:pt x="10" y="0"/>
                      </a:cubicBezTo>
                    </a:path>
                  </a:pathLst>
                </a:custGeom>
                <a:solidFill>
                  <a:srgbClr val="F7F0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399" name="Freeform 12280">
                  <a:extLst>
                    <a:ext uri="{FF2B5EF4-FFF2-40B4-BE49-F238E27FC236}">
                      <a16:creationId xmlns:a16="http://schemas.microsoft.com/office/drawing/2014/main" id="{A2C43926-1136-9F78-3241-36C7D9C0FDE6}"/>
                    </a:ext>
                  </a:extLst>
                </p:cNvPr>
                <p:cNvSpPr>
                  <a:spLocks noEditPoints="1"/>
                </p:cNvSpPr>
                <p:nvPr/>
              </p:nvSpPr>
              <p:spPr bwMode="auto">
                <a:xfrm>
                  <a:off x="4681" y="2352"/>
                  <a:ext cx="3" cy="3"/>
                </a:xfrm>
                <a:custGeom>
                  <a:avLst/>
                  <a:gdLst>
                    <a:gd name="T0" fmla="*/ 3 w 3"/>
                    <a:gd name="T1" fmla="*/ 2 h 4"/>
                    <a:gd name="T2" fmla="*/ 3 w 3"/>
                    <a:gd name="T3" fmla="*/ 2 h 4"/>
                    <a:gd name="T4" fmla="*/ 3 w 3"/>
                    <a:gd name="T5" fmla="*/ 2 h 4"/>
                    <a:gd name="T6" fmla="*/ 2 w 3"/>
                    <a:gd name="T7" fmla="*/ 2 h 4"/>
                    <a:gd name="T8" fmla="*/ 3 w 3"/>
                    <a:gd name="T9" fmla="*/ 2 h 4"/>
                    <a:gd name="T10" fmla="*/ 2 w 3"/>
                    <a:gd name="T11" fmla="*/ 2 h 4"/>
                    <a:gd name="T12" fmla="*/ 0 w 3"/>
                    <a:gd name="T13" fmla="*/ 0 h 4"/>
                    <a:gd name="T14" fmla="*/ 0 w 3"/>
                    <a:gd name="T15" fmla="*/ 0 h 4"/>
                    <a:gd name="T16" fmla="*/ 0 w 3"/>
                    <a:gd name="T17" fmla="*/ 0 h 4"/>
                    <a:gd name="T18" fmla="*/ 0 w 3"/>
                    <a:gd name="T19" fmla="*/ 0 h 4"/>
                    <a:gd name="T20" fmla="*/ 0 w 3"/>
                    <a:gd name="T21" fmla="*/ 0 h 4"/>
                    <a:gd name="T22" fmla="*/ 0 w 3"/>
                    <a:gd name="T23" fmla="*/ 0 h 4"/>
                    <a:gd name="T24" fmla="*/ 0 w 3"/>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 h="4">
                      <a:moveTo>
                        <a:pt x="3" y="4"/>
                      </a:moveTo>
                      <a:cubicBezTo>
                        <a:pt x="3" y="4"/>
                        <a:pt x="3" y="4"/>
                        <a:pt x="3" y="4"/>
                      </a:cubicBezTo>
                      <a:cubicBezTo>
                        <a:pt x="3" y="4"/>
                        <a:pt x="3" y="4"/>
                        <a:pt x="3" y="4"/>
                      </a:cubicBezTo>
                      <a:moveTo>
                        <a:pt x="2" y="4"/>
                      </a:moveTo>
                      <a:cubicBezTo>
                        <a:pt x="2" y="4"/>
                        <a:pt x="2" y="4"/>
                        <a:pt x="3" y="4"/>
                      </a:cubicBezTo>
                      <a:cubicBezTo>
                        <a:pt x="2" y="4"/>
                        <a:pt x="2" y="4"/>
                        <a:pt x="2" y="4"/>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F6EF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0" name="Freeform 12281">
                  <a:extLst>
                    <a:ext uri="{FF2B5EF4-FFF2-40B4-BE49-F238E27FC236}">
                      <a16:creationId xmlns:a16="http://schemas.microsoft.com/office/drawing/2014/main" id="{3D469ED0-0B32-89C0-816B-4F8149919D27}"/>
                    </a:ext>
                  </a:extLst>
                </p:cNvPr>
                <p:cNvSpPr>
                  <a:spLocks/>
                </p:cNvSpPr>
                <p:nvPr/>
              </p:nvSpPr>
              <p:spPr bwMode="auto">
                <a:xfrm>
                  <a:off x="4681" y="2351"/>
                  <a:ext cx="4" cy="13"/>
                </a:xfrm>
                <a:custGeom>
                  <a:avLst/>
                  <a:gdLst>
                    <a:gd name="T0" fmla="*/ 0 w 6"/>
                    <a:gd name="T1" fmla="*/ 0 h 16"/>
                    <a:gd name="T2" fmla="*/ 1 w 6"/>
                    <a:gd name="T3" fmla="*/ 2 h 16"/>
                    <a:gd name="T4" fmla="*/ 1 w 6"/>
                    <a:gd name="T5" fmla="*/ 5 h 16"/>
                    <a:gd name="T6" fmla="*/ 0 w 6"/>
                    <a:gd name="T7" fmla="*/ 7 h 16"/>
                    <a:gd name="T8" fmla="*/ 0 w 6"/>
                    <a:gd name="T9" fmla="*/ 7 h 16"/>
                    <a:gd name="T10" fmla="*/ 0 w 6"/>
                    <a:gd name="T11" fmla="*/ 7 h 16"/>
                    <a:gd name="T12" fmla="*/ 1 w 6"/>
                    <a:gd name="T13" fmla="*/ 6 h 16"/>
                    <a:gd name="T14" fmla="*/ 1 w 6"/>
                    <a:gd name="T15" fmla="*/ 5 h 16"/>
                    <a:gd name="T16" fmla="*/ 1 w 6"/>
                    <a:gd name="T17" fmla="*/ 4 h 16"/>
                    <a:gd name="T18" fmla="*/ 1 w 6"/>
                    <a:gd name="T19" fmla="*/ 2 h 16"/>
                    <a:gd name="T20" fmla="*/ 1 w 6"/>
                    <a:gd name="T21" fmla="*/ 2 h 16"/>
                    <a:gd name="T22" fmla="*/ 1 w 6"/>
                    <a:gd name="T23" fmla="*/ 2 h 16"/>
                    <a:gd name="T24" fmla="*/ 1 w 6"/>
                    <a:gd name="T25" fmla="*/ 2 h 16"/>
                    <a:gd name="T26" fmla="*/ 1 w 6"/>
                    <a:gd name="T27" fmla="*/ 2 h 16"/>
                    <a:gd name="T28" fmla="*/ 1 w 6"/>
                    <a:gd name="T29" fmla="*/ 1 h 16"/>
                    <a:gd name="T30" fmla="*/ 1 w 6"/>
                    <a:gd name="T31" fmla="*/ 1 h 16"/>
                    <a:gd name="T32" fmla="*/ 1 w 6"/>
                    <a:gd name="T33" fmla="*/ 1 h 16"/>
                    <a:gd name="T34" fmla="*/ 1 w 6"/>
                    <a:gd name="T35" fmla="*/ 1 h 16"/>
                    <a:gd name="T36" fmla="*/ 1 w 6"/>
                    <a:gd name="T37" fmla="*/ 1 h 16"/>
                    <a:gd name="T38" fmla="*/ 1 w 6"/>
                    <a:gd name="T39" fmla="*/ 1 h 16"/>
                    <a:gd name="T40" fmla="*/ 0 w 6"/>
                    <a:gd name="T41" fmla="*/ 0 h 16"/>
                    <a:gd name="T42" fmla="*/ 0 w 6"/>
                    <a:gd name="T43" fmla="*/ 0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6">
                      <a:moveTo>
                        <a:pt x="0" y="0"/>
                      </a:moveTo>
                      <a:cubicBezTo>
                        <a:pt x="0" y="2"/>
                        <a:pt x="0" y="4"/>
                        <a:pt x="1" y="5"/>
                      </a:cubicBezTo>
                      <a:cubicBezTo>
                        <a:pt x="1" y="6"/>
                        <a:pt x="0" y="8"/>
                        <a:pt x="1" y="10"/>
                      </a:cubicBezTo>
                      <a:cubicBezTo>
                        <a:pt x="1" y="12"/>
                        <a:pt x="0" y="14"/>
                        <a:pt x="0" y="15"/>
                      </a:cubicBezTo>
                      <a:cubicBezTo>
                        <a:pt x="0" y="15"/>
                        <a:pt x="0" y="16"/>
                        <a:pt x="0" y="16"/>
                      </a:cubicBezTo>
                      <a:cubicBezTo>
                        <a:pt x="0" y="16"/>
                        <a:pt x="0" y="16"/>
                        <a:pt x="0" y="16"/>
                      </a:cubicBezTo>
                      <a:cubicBezTo>
                        <a:pt x="1" y="15"/>
                        <a:pt x="3" y="15"/>
                        <a:pt x="4" y="13"/>
                      </a:cubicBezTo>
                      <a:cubicBezTo>
                        <a:pt x="4" y="12"/>
                        <a:pt x="5" y="11"/>
                        <a:pt x="6" y="11"/>
                      </a:cubicBezTo>
                      <a:cubicBezTo>
                        <a:pt x="6" y="10"/>
                        <a:pt x="6" y="9"/>
                        <a:pt x="6" y="9"/>
                      </a:cubicBezTo>
                      <a:cubicBezTo>
                        <a:pt x="4" y="8"/>
                        <a:pt x="5" y="5"/>
                        <a:pt x="4" y="5"/>
                      </a:cubicBezTo>
                      <a:cubicBezTo>
                        <a:pt x="4" y="5"/>
                        <a:pt x="4" y="5"/>
                        <a:pt x="4" y="5"/>
                      </a:cubicBezTo>
                      <a:cubicBezTo>
                        <a:pt x="4" y="5"/>
                        <a:pt x="4" y="5"/>
                        <a:pt x="4" y="5"/>
                      </a:cubicBezTo>
                      <a:cubicBezTo>
                        <a:pt x="4" y="5"/>
                        <a:pt x="4" y="5"/>
                        <a:pt x="4" y="5"/>
                      </a:cubicBezTo>
                      <a:cubicBezTo>
                        <a:pt x="3" y="5"/>
                        <a:pt x="3" y="5"/>
                        <a:pt x="3" y="5"/>
                      </a:cubicBezTo>
                      <a:cubicBezTo>
                        <a:pt x="2" y="3"/>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1" name="Freeform 12282">
                  <a:extLst>
                    <a:ext uri="{FF2B5EF4-FFF2-40B4-BE49-F238E27FC236}">
                      <a16:creationId xmlns:a16="http://schemas.microsoft.com/office/drawing/2014/main" id="{09FD5418-4458-AAEB-F775-A83B3A722CCC}"/>
                    </a:ext>
                  </a:extLst>
                </p:cNvPr>
                <p:cNvSpPr>
                  <a:spLocks noEditPoints="1"/>
                </p:cNvSpPr>
                <p:nvPr/>
              </p:nvSpPr>
              <p:spPr bwMode="auto">
                <a:xfrm>
                  <a:off x="4664" y="2364"/>
                  <a:ext cx="17" cy="20"/>
                </a:xfrm>
                <a:custGeom>
                  <a:avLst/>
                  <a:gdLst>
                    <a:gd name="T0" fmla="*/ 3 w 20"/>
                    <a:gd name="T1" fmla="*/ 12 h 24"/>
                    <a:gd name="T2" fmla="*/ 3 w 20"/>
                    <a:gd name="T3" fmla="*/ 12 h 24"/>
                    <a:gd name="T4" fmla="*/ 3 w 20"/>
                    <a:gd name="T5" fmla="*/ 11 h 24"/>
                    <a:gd name="T6" fmla="*/ 3 w 20"/>
                    <a:gd name="T7" fmla="*/ 11 h 24"/>
                    <a:gd name="T8" fmla="*/ 3 w 20"/>
                    <a:gd name="T9" fmla="*/ 11 h 24"/>
                    <a:gd name="T10" fmla="*/ 3 w 20"/>
                    <a:gd name="T11" fmla="*/ 11 h 24"/>
                    <a:gd name="T12" fmla="*/ 3 w 20"/>
                    <a:gd name="T13" fmla="*/ 11 h 24"/>
                    <a:gd name="T14" fmla="*/ 3 w 20"/>
                    <a:gd name="T15" fmla="*/ 11 h 24"/>
                    <a:gd name="T16" fmla="*/ 3 w 20"/>
                    <a:gd name="T17" fmla="*/ 11 h 24"/>
                    <a:gd name="T18" fmla="*/ 3 w 20"/>
                    <a:gd name="T19" fmla="*/ 11 h 24"/>
                    <a:gd name="T20" fmla="*/ 3 w 20"/>
                    <a:gd name="T21" fmla="*/ 11 h 24"/>
                    <a:gd name="T22" fmla="*/ 3 w 20"/>
                    <a:gd name="T23" fmla="*/ 11 h 24"/>
                    <a:gd name="T24" fmla="*/ 3 w 20"/>
                    <a:gd name="T25" fmla="*/ 11 h 24"/>
                    <a:gd name="T26" fmla="*/ 3 w 20"/>
                    <a:gd name="T27" fmla="*/ 11 h 24"/>
                    <a:gd name="T28" fmla="*/ 3 w 20"/>
                    <a:gd name="T29" fmla="*/ 10 h 24"/>
                    <a:gd name="T30" fmla="*/ 3 w 20"/>
                    <a:gd name="T31" fmla="*/ 11 h 24"/>
                    <a:gd name="T32" fmla="*/ 3 w 20"/>
                    <a:gd name="T33" fmla="*/ 10 h 24"/>
                    <a:gd name="T34" fmla="*/ 1 w 20"/>
                    <a:gd name="T35" fmla="*/ 9 h 24"/>
                    <a:gd name="T36" fmla="*/ 1 w 20"/>
                    <a:gd name="T37" fmla="*/ 9 h 24"/>
                    <a:gd name="T38" fmla="*/ 1 w 20"/>
                    <a:gd name="T39" fmla="*/ 9 h 24"/>
                    <a:gd name="T40" fmla="*/ 1 w 20"/>
                    <a:gd name="T41" fmla="*/ 9 h 24"/>
                    <a:gd name="T42" fmla="*/ 1 w 20"/>
                    <a:gd name="T43" fmla="*/ 9 h 24"/>
                    <a:gd name="T44" fmla="*/ 1 w 20"/>
                    <a:gd name="T45" fmla="*/ 9 h 24"/>
                    <a:gd name="T46" fmla="*/ 1 w 20"/>
                    <a:gd name="T47" fmla="*/ 9 h 24"/>
                    <a:gd name="T48" fmla="*/ 1 w 20"/>
                    <a:gd name="T49" fmla="*/ 9 h 24"/>
                    <a:gd name="T50" fmla="*/ 3 w 20"/>
                    <a:gd name="T51" fmla="*/ 10 h 24"/>
                    <a:gd name="T52" fmla="*/ 3 w 20"/>
                    <a:gd name="T53" fmla="*/ 10 h 24"/>
                    <a:gd name="T54" fmla="*/ 3 w 20"/>
                    <a:gd name="T55" fmla="*/ 10 h 24"/>
                    <a:gd name="T56" fmla="*/ 1 w 20"/>
                    <a:gd name="T57" fmla="*/ 9 h 24"/>
                    <a:gd name="T58" fmla="*/ 1 w 20"/>
                    <a:gd name="T59" fmla="*/ 9 h 24"/>
                    <a:gd name="T60" fmla="*/ 1 w 20"/>
                    <a:gd name="T61" fmla="*/ 9 h 24"/>
                    <a:gd name="T62" fmla="*/ 1 w 20"/>
                    <a:gd name="T63" fmla="*/ 9 h 24"/>
                    <a:gd name="T64" fmla="*/ 0 w 20"/>
                    <a:gd name="T65" fmla="*/ 8 h 24"/>
                    <a:gd name="T66" fmla="*/ 0 w 20"/>
                    <a:gd name="T67" fmla="*/ 7 h 24"/>
                    <a:gd name="T68" fmla="*/ 0 w 20"/>
                    <a:gd name="T69" fmla="*/ 7 h 24"/>
                    <a:gd name="T70" fmla="*/ 0 w 20"/>
                    <a:gd name="T71" fmla="*/ 7 h 24"/>
                    <a:gd name="T72" fmla="*/ 8 w 20"/>
                    <a:gd name="T73" fmla="*/ 6 h 24"/>
                    <a:gd name="T74" fmla="*/ 6 w 20"/>
                    <a:gd name="T75" fmla="*/ 8 h 24"/>
                    <a:gd name="T76" fmla="*/ 6 w 20"/>
                    <a:gd name="T77" fmla="*/ 7 h 24"/>
                    <a:gd name="T78" fmla="*/ 4 w 20"/>
                    <a:gd name="T79" fmla="*/ 8 h 24"/>
                    <a:gd name="T80" fmla="*/ 3 w 20"/>
                    <a:gd name="T81" fmla="*/ 8 h 24"/>
                    <a:gd name="T82" fmla="*/ 3 w 20"/>
                    <a:gd name="T83" fmla="*/ 8 h 24"/>
                    <a:gd name="T84" fmla="*/ 1 w 20"/>
                    <a:gd name="T85" fmla="*/ 7 h 24"/>
                    <a:gd name="T86" fmla="*/ 1 w 20"/>
                    <a:gd name="T87" fmla="*/ 7 h 24"/>
                    <a:gd name="T88" fmla="*/ 3 w 20"/>
                    <a:gd name="T89" fmla="*/ 9 h 24"/>
                    <a:gd name="T90" fmla="*/ 3 w 20"/>
                    <a:gd name="T91" fmla="*/ 9 h 24"/>
                    <a:gd name="T92" fmla="*/ 3 w 20"/>
                    <a:gd name="T93" fmla="*/ 11 h 24"/>
                    <a:gd name="T94" fmla="*/ 4 w 20"/>
                    <a:gd name="T95" fmla="*/ 11 h 24"/>
                    <a:gd name="T96" fmla="*/ 6 w 20"/>
                    <a:gd name="T97" fmla="*/ 11 h 24"/>
                    <a:gd name="T98" fmla="*/ 7 w 20"/>
                    <a:gd name="T99" fmla="*/ 11 h 24"/>
                    <a:gd name="T100" fmla="*/ 8 w 20"/>
                    <a:gd name="T101" fmla="*/ 11 h 24"/>
                    <a:gd name="T102" fmla="*/ 9 w 20"/>
                    <a:gd name="T103" fmla="*/ 11 h 24"/>
                    <a:gd name="T104" fmla="*/ 9 w 20"/>
                    <a:gd name="T105" fmla="*/ 9 h 24"/>
                    <a:gd name="T106" fmla="*/ 9 w 20"/>
                    <a:gd name="T107" fmla="*/ 9 h 24"/>
                    <a:gd name="T108" fmla="*/ 9 w 20"/>
                    <a:gd name="T109" fmla="*/ 7 h 24"/>
                    <a:gd name="T110" fmla="*/ 10 w 20"/>
                    <a:gd name="T111" fmla="*/ 3 h 24"/>
                    <a:gd name="T112" fmla="*/ 10 w 20"/>
                    <a:gd name="T113" fmla="*/ 3 h 24"/>
                    <a:gd name="T114" fmla="*/ 10 w 20"/>
                    <a:gd name="T115" fmla="*/ 0 h 24"/>
                    <a:gd name="T116" fmla="*/ 10 w 20"/>
                    <a:gd name="T117" fmla="*/ 0 h 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0" h="24">
                      <a:moveTo>
                        <a:pt x="5" y="24"/>
                      </a:moveTo>
                      <a:cubicBezTo>
                        <a:pt x="5" y="24"/>
                        <a:pt x="5" y="24"/>
                        <a:pt x="5" y="24"/>
                      </a:cubicBezTo>
                      <a:cubicBezTo>
                        <a:pt x="6" y="24"/>
                        <a:pt x="6" y="24"/>
                        <a:pt x="6" y="24"/>
                      </a:cubicBezTo>
                      <a:cubicBezTo>
                        <a:pt x="6" y="24"/>
                        <a:pt x="6" y="24"/>
                        <a:pt x="6" y="24"/>
                      </a:cubicBezTo>
                      <a:cubicBezTo>
                        <a:pt x="6" y="24"/>
                        <a:pt x="6" y="24"/>
                        <a:pt x="5" y="24"/>
                      </a:cubicBezTo>
                      <a:moveTo>
                        <a:pt x="4" y="22"/>
                      </a:move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moveTo>
                        <a:pt x="4" y="22"/>
                      </a:move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moveTo>
                        <a:pt x="4" y="22"/>
                      </a:moveTo>
                      <a:cubicBezTo>
                        <a:pt x="4" y="22"/>
                        <a:pt x="4" y="22"/>
                        <a:pt x="4" y="22"/>
                      </a:cubicBezTo>
                      <a:cubicBezTo>
                        <a:pt x="5" y="22"/>
                        <a:pt x="5" y="23"/>
                        <a:pt x="5" y="23"/>
                      </a:cubicBezTo>
                      <a:cubicBezTo>
                        <a:pt x="5" y="23"/>
                        <a:pt x="5" y="23"/>
                        <a:pt x="5" y="23"/>
                      </a:cubicBezTo>
                      <a:cubicBezTo>
                        <a:pt x="5" y="23"/>
                        <a:pt x="5" y="22"/>
                        <a:pt x="4" y="22"/>
                      </a:cubicBezTo>
                      <a:moveTo>
                        <a:pt x="4" y="22"/>
                      </a:move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moveTo>
                        <a:pt x="3" y="20"/>
                      </a:moveTo>
                      <a:cubicBezTo>
                        <a:pt x="3" y="20"/>
                        <a:pt x="3" y="20"/>
                        <a:pt x="3" y="20"/>
                      </a:cubicBezTo>
                      <a:cubicBezTo>
                        <a:pt x="3" y="21"/>
                        <a:pt x="3" y="22"/>
                        <a:pt x="4" y="22"/>
                      </a:cubicBezTo>
                      <a:cubicBezTo>
                        <a:pt x="4" y="22"/>
                        <a:pt x="4" y="22"/>
                        <a:pt x="4" y="22"/>
                      </a:cubicBezTo>
                      <a:cubicBezTo>
                        <a:pt x="3" y="22"/>
                        <a:pt x="3" y="21"/>
                        <a:pt x="3" y="20"/>
                      </a:cubicBezTo>
                      <a:moveTo>
                        <a:pt x="1" y="18"/>
                      </a:moveTo>
                      <a:cubicBezTo>
                        <a:pt x="1" y="18"/>
                        <a:pt x="1" y="18"/>
                        <a:pt x="1" y="18"/>
                      </a:cubicBezTo>
                      <a:cubicBezTo>
                        <a:pt x="1" y="18"/>
                        <a:pt x="1" y="18"/>
                        <a:pt x="1" y="18"/>
                      </a:cubicBezTo>
                      <a:cubicBezTo>
                        <a:pt x="1" y="18"/>
                        <a:pt x="1" y="18"/>
                        <a:pt x="1" y="18"/>
                      </a:cubicBezTo>
                      <a:moveTo>
                        <a:pt x="1" y="18"/>
                      </a:move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moveTo>
                        <a:pt x="1" y="18"/>
                      </a:moveTo>
                      <a:cubicBezTo>
                        <a:pt x="1" y="18"/>
                        <a:pt x="1" y="18"/>
                        <a:pt x="1" y="18"/>
                      </a:cubicBezTo>
                      <a:cubicBezTo>
                        <a:pt x="1" y="18"/>
                        <a:pt x="1" y="18"/>
                        <a:pt x="1" y="18"/>
                      </a:cubicBezTo>
                      <a:cubicBezTo>
                        <a:pt x="1" y="18"/>
                        <a:pt x="1" y="18"/>
                        <a:pt x="1" y="18"/>
                      </a:cubicBezTo>
                      <a:cubicBezTo>
                        <a:pt x="1" y="18"/>
                        <a:pt x="1" y="18"/>
                        <a:pt x="1" y="18"/>
                      </a:cubicBezTo>
                      <a:moveTo>
                        <a:pt x="1" y="18"/>
                      </a:moveTo>
                      <a:cubicBezTo>
                        <a:pt x="1" y="18"/>
                        <a:pt x="1" y="18"/>
                        <a:pt x="1" y="18"/>
                      </a:cubicBezTo>
                      <a:cubicBezTo>
                        <a:pt x="2" y="18"/>
                        <a:pt x="2" y="19"/>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19"/>
                        <a:pt x="2" y="18"/>
                        <a:pt x="1" y="18"/>
                      </a:cubicBezTo>
                      <a:moveTo>
                        <a:pt x="1" y="18"/>
                      </a:move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moveTo>
                        <a:pt x="0" y="14"/>
                      </a:moveTo>
                      <a:cubicBezTo>
                        <a:pt x="0" y="15"/>
                        <a:pt x="0" y="15"/>
                        <a:pt x="0" y="15"/>
                      </a:cubicBezTo>
                      <a:cubicBezTo>
                        <a:pt x="0" y="16"/>
                        <a:pt x="0" y="18"/>
                        <a:pt x="1" y="18"/>
                      </a:cubicBezTo>
                      <a:cubicBezTo>
                        <a:pt x="0" y="18"/>
                        <a:pt x="0" y="16"/>
                        <a:pt x="0" y="14"/>
                      </a:cubicBezTo>
                      <a:moveTo>
                        <a:pt x="0" y="14"/>
                      </a:moveTo>
                      <a:cubicBezTo>
                        <a:pt x="0" y="14"/>
                        <a:pt x="0" y="14"/>
                        <a:pt x="0" y="14"/>
                      </a:cubicBezTo>
                      <a:cubicBezTo>
                        <a:pt x="0" y="14"/>
                        <a:pt x="0" y="14"/>
                        <a:pt x="0" y="14"/>
                      </a:cubicBezTo>
                      <a:cubicBezTo>
                        <a:pt x="0" y="14"/>
                        <a:pt x="0" y="14"/>
                        <a:pt x="0" y="14"/>
                      </a:cubicBezTo>
                      <a:moveTo>
                        <a:pt x="16" y="9"/>
                      </a:moveTo>
                      <a:cubicBezTo>
                        <a:pt x="16" y="10"/>
                        <a:pt x="14" y="10"/>
                        <a:pt x="14" y="12"/>
                      </a:cubicBezTo>
                      <a:cubicBezTo>
                        <a:pt x="14" y="14"/>
                        <a:pt x="12" y="12"/>
                        <a:pt x="12" y="14"/>
                      </a:cubicBezTo>
                      <a:cubicBezTo>
                        <a:pt x="12" y="14"/>
                        <a:pt x="11" y="15"/>
                        <a:pt x="11" y="15"/>
                      </a:cubicBezTo>
                      <a:cubicBezTo>
                        <a:pt x="11" y="15"/>
                        <a:pt x="10" y="15"/>
                        <a:pt x="10" y="15"/>
                      </a:cubicBezTo>
                      <a:cubicBezTo>
                        <a:pt x="10" y="14"/>
                        <a:pt x="10" y="14"/>
                        <a:pt x="10" y="14"/>
                      </a:cubicBezTo>
                      <a:cubicBezTo>
                        <a:pt x="9" y="14"/>
                        <a:pt x="9" y="15"/>
                        <a:pt x="9" y="15"/>
                      </a:cubicBezTo>
                      <a:cubicBezTo>
                        <a:pt x="9" y="16"/>
                        <a:pt x="8" y="16"/>
                        <a:pt x="8" y="16"/>
                      </a:cubicBezTo>
                      <a:cubicBezTo>
                        <a:pt x="8" y="16"/>
                        <a:pt x="7" y="16"/>
                        <a:pt x="7" y="16"/>
                      </a:cubicBezTo>
                      <a:cubicBezTo>
                        <a:pt x="7" y="16"/>
                        <a:pt x="6" y="15"/>
                        <a:pt x="6" y="15"/>
                      </a:cubicBezTo>
                      <a:cubicBezTo>
                        <a:pt x="6" y="15"/>
                        <a:pt x="6" y="15"/>
                        <a:pt x="6" y="16"/>
                      </a:cubicBezTo>
                      <a:cubicBezTo>
                        <a:pt x="5" y="16"/>
                        <a:pt x="5" y="16"/>
                        <a:pt x="5" y="16"/>
                      </a:cubicBezTo>
                      <a:cubicBezTo>
                        <a:pt x="4" y="16"/>
                        <a:pt x="3" y="16"/>
                        <a:pt x="3" y="15"/>
                      </a:cubicBezTo>
                      <a:cubicBezTo>
                        <a:pt x="2" y="15"/>
                        <a:pt x="2" y="14"/>
                        <a:pt x="1" y="14"/>
                      </a:cubicBezTo>
                      <a:cubicBezTo>
                        <a:pt x="1" y="14"/>
                        <a:pt x="1" y="14"/>
                        <a:pt x="1" y="14"/>
                      </a:cubicBezTo>
                      <a:cubicBezTo>
                        <a:pt x="1" y="14"/>
                        <a:pt x="1" y="14"/>
                        <a:pt x="1" y="14"/>
                      </a:cubicBezTo>
                      <a:cubicBezTo>
                        <a:pt x="1" y="14"/>
                        <a:pt x="2" y="14"/>
                        <a:pt x="2" y="14"/>
                      </a:cubicBezTo>
                      <a:cubicBezTo>
                        <a:pt x="3" y="15"/>
                        <a:pt x="3" y="18"/>
                        <a:pt x="4" y="18"/>
                      </a:cubicBezTo>
                      <a:cubicBezTo>
                        <a:pt x="4" y="18"/>
                        <a:pt x="4" y="18"/>
                        <a:pt x="4" y="18"/>
                      </a:cubicBezTo>
                      <a:cubicBezTo>
                        <a:pt x="4" y="18"/>
                        <a:pt x="4" y="18"/>
                        <a:pt x="4" y="18"/>
                      </a:cubicBezTo>
                      <a:cubicBezTo>
                        <a:pt x="5" y="18"/>
                        <a:pt x="5" y="19"/>
                        <a:pt x="6" y="20"/>
                      </a:cubicBezTo>
                      <a:cubicBezTo>
                        <a:pt x="6" y="20"/>
                        <a:pt x="6" y="21"/>
                        <a:pt x="7" y="21"/>
                      </a:cubicBezTo>
                      <a:cubicBezTo>
                        <a:pt x="7" y="21"/>
                        <a:pt x="7" y="21"/>
                        <a:pt x="7" y="21"/>
                      </a:cubicBezTo>
                      <a:cubicBezTo>
                        <a:pt x="8" y="21"/>
                        <a:pt x="8" y="21"/>
                        <a:pt x="8" y="21"/>
                      </a:cubicBezTo>
                      <a:cubicBezTo>
                        <a:pt x="8" y="21"/>
                        <a:pt x="9" y="21"/>
                        <a:pt x="10" y="22"/>
                      </a:cubicBezTo>
                      <a:cubicBezTo>
                        <a:pt x="10" y="22"/>
                        <a:pt x="11" y="23"/>
                        <a:pt x="11" y="23"/>
                      </a:cubicBezTo>
                      <a:cubicBezTo>
                        <a:pt x="12" y="23"/>
                        <a:pt x="12" y="22"/>
                        <a:pt x="12" y="22"/>
                      </a:cubicBezTo>
                      <a:cubicBezTo>
                        <a:pt x="12" y="22"/>
                        <a:pt x="13" y="22"/>
                        <a:pt x="13" y="22"/>
                      </a:cubicBezTo>
                      <a:cubicBezTo>
                        <a:pt x="13" y="22"/>
                        <a:pt x="13" y="22"/>
                        <a:pt x="14" y="22"/>
                      </a:cubicBezTo>
                      <a:cubicBezTo>
                        <a:pt x="14" y="23"/>
                        <a:pt x="15" y="23"/>
                        <a:pt x="15" y="23"/>
                      </a:cubicBezTo>
                      <a:cubicBezTo>
                        <a:pt x="15" y="23"/>
                        <a:pt x="15" y="22"/>
                        <a:pt x="16" y="22"/>
                      </a:cubicBezTo>
                      <a:cubicBezTo>
                        <a:pt x="16" y="21"/>
                        <a:pt x="16" y="21"/>
                        <a:pt x="16" y="21"/>
                      </a:cubicBezTo>
                      <a:cubicBezTo>
                        <a:pt x="16" y="20"/>
                        <a:pt x="16" y="19"/>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4" y="17"/>
                        <a:pt x="17" y="14"/>
                        <a:pt x="16" y="14"/>
                      </a:cubicBezTo>
                      <a:cubicBezTo>
                        <a:pt x="14" y="13"/>
                        <a:pt x="16" y="11"/>
                        <a:pt x="16" y="9"/>
                      </a:cubicBezTo>
                      <a:moveTo>
                        <a:pt x="19" y="3"/>
                      </a:moveTo>
                      <a:cubicBezTo>
                        <a:pt x="19" y="3"/>
                        <a:pt x="19" y="3"/>
                        <a:pt x="19" y="3"/>
                      </a:cubicBezTo>
                      <a:cubicBezTo>
                        <a:pt x="19" y="3"/>
                        <a:pt x="19" y="3"/>
                        <a:pt x="19" y="3"/>
                      </a:cubicBezTo>
                      <a:moveTo>
                        <a:pt x="20" y="0"/>
                      </a:moveTo>
                      <a:cubicBezTo>
                        <a:pt x="20" y="0"/>
                        <a:pt x="20" y="0"/>
                        <a:pt x="20" y="0"/>
                      </a:cubicBezTo>
                      <a:cubicBezTo>
                        <a:pt x="20" y="0"/>
                        <a:pt x="20" y="0"/>
                        <a:pt x="20" y="0"/>
                      </a:cubicBezTo>
                      <a:cubicBezTo>
                        <a:pt x="20" y="0"/>
                        <a:pt x="20" y="0"/>
                        <a:pt x="20"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2" name="Freeform 12283">
                  <a:extLst>
                    <a:ext uri="{FF2B5EF4-FFF2-40B4-BE49-F238E27FC236}">
                      <a16:creationId xmlns:a16="http://schemas.microsoft.com/office/drawing/2014/main" id="{890DA819-27B4-040B-FDDF-9B6CF708AA67}"/>
                    </a:ext>
                  </a:extLst>
                </p:cNvPr>
                <p:cNvSpPr>
                  <a:spLocks/>
                </p:cNvSpPr>
                <p:nvPr/>
              </p:nvSpPr>
              <p:spPr bwMode="auto">
                <a:xfrm>
                  <a:off x="4669" y="2384"/>
                  <a:ext cx="1" cy="1"/>
                </a:xfrm>
                <a:custGeom>
                  <a:avLst/>
                  <a:gdLst>
                    <a:gd name="T0" fmla="*/ 0 w 1"/>
                    <a:gd name="T1" fmla="*/ 0 h 1"/>
                    <a:gd name="T2" fmla="*/ 1 w 1"/>
                    <a:gd name="T3" fmla="*/ 1 h 1"/>
                    <a:gd name="T4" fmla="*/ 1 w 1"/>
                    <a:gd name="T5" fmla="*/ 1 h 1"/>
                    <a:gd name="T6" fmla="*/ 0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1"/>
                        <a:pt x="0" y="1"/>
                        <a:pt x="1" y="1"/>
                      </a:cubicBezTo>
                      <a:cubicBezTo>
                        <a:pt x="1" y="1"/>
                        <a:pt x="1" y="1"/>
                        <a:pt x="1" y="1"/>
                      </a:cubicBezTo>
                      <a:cubicBezTo>
                        <a:pt x="0" y="1"/>
                        <a:pt x="0" y="1"/>
                        <a:pt x="0" y="0"/>
                      </a:cubicBezTo>
                      <a:cubicBezTo>
                        <a:pt x="0" y="0"/>
                        <a:pt x="0" y="0"/>
                        <a:pt x="0" y="0"/>
                      </a:cubicBezTo>
                    </a:path>
                  </a:pathLst>
                </a:custGeom>
                <a:solidFill>
                  <a:srgbClr val="D0CA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3" name="Freeform 12284">
                  <a:extLst>
                    <a:ext uri="{FF2B5EF4-FFF2-40B4-BE49-F238E27FC236}">
                      <a16:creationId xmlns:a16="http://schemas.microsoft.com/office/drawing/2014/main" id="{D1B462FA-CA1E-AB1B-1773-3691AEA12CF9}"/>
                    </a:ext>
                  </a:extLst>
                </p:cNvPr>
                <p:cNvSpPr>
                  <a:spLocks noEditPoints="1"/>
                </p:cNvSpPr>
                <p:nvPr/>
              </p:nvSpPr>
              <p:spPr bwMode="auto">
                <a:xfrm>
                  <a:off x="4673" y="2385"/>
                  <a:ext cx="6" cy="1"/>
                </a:xfrm>
                <a:custGeom>
                  <a:avLst/>
                  <a:gdLst>
                    <a:gd name="T0" fmla="*/ 0 w 7"/>
                    <a:gd name="T1" fmla="*/ 1 h 2"/>
                    <a:gd name="T2" fmla="*/ 0 w 7"/>
                    <a:gd name="T3" fmla="*/ 1 h 2"/>
                    <a:gd name="T4" fmla="*/ 1 w 7"/>
                    <a:gd name="T5" fmla="*/ 1 h 2"/>
                    <a:gd name="T6" fmla="*/ 1 w 7"/>
                    <a:gd name="T7" fmla="*/ 1 h 2"/>
                    <a:gd name="T8" fmla="*/ 1 w 7"/>
                    <a:gd name="T9" fmla="*/ 1 h 2"/>
                    <a:gd name="T10" fmla="*/ 1 w 7"/>
                    <a:gd name="T11" fmla="*/ 1 h 2"/>
                    <a:gd name="T12" fmla="*/ 1 w 7"/>
                    <a:gd name="T13" fmla="*/ 1 h 2"/>
                    <a:gd name="T14" fmla="*/ 1 w 7"/>
                    <a:gd name="T15" fmla="*/ 1 h 2"/>
                    <a:gd name="T16" fmla="*/ 1 w 7"/>
                    <a:gd name="T17" fmla="*/ 1 h 2"/>
                    <a:gd name="T18" fmla="*/ 1 w 7"/>
                    <a:gd name="T19" fmla="*/ 1 h 2"/>
                    <a:gd name="T20" fmla="*/ 1 w 7"/>
                    <a:gd name="T21" fmla="*/ 1 h 2"/>
                    <a:gd name="T22" fmla="*/ 1 w 7"/>
                    <a:gd name="T23" fmla="*/ 1 h 2"/>
                    <a:gd name="T24" fmla="*/ 1 w 7"/>
                    <a:gd name="T25" fmla="*/ 1 h 2"/>
                    <a:gd name="T26" fmla="*/ 1 w 7"/>
                    <a:gd name="T27" fmla="*/ 1 h 2"/>
                    <a:gd name="T28" fmla="*/ 1 w 7"/>
                    <a:gd name="T29" fmla="*/ 1 h 2"/>
                    <a:gd name="T30" fmla="*/ 1 w 7"/>
                    <a:gd name="T31" fmla="*/ 1 h 2"/>
                    <a:gd name="T32" fmla="*/ 1 w 7"/>
                    <a:gd name="T33" fmla="*/ 1 h 2"/>
                    <a:gd name="T34" fmla="*/ 1 w 7"/>
                    <a:gd name="T35" fmla="*/ 1 h 2"/>
                    <a:gd name="T36" fmla="*/ 1 w 7"/>
                    <a:gd name="T37" fmla="*/ 1 h 2"/>
                    <a:gd name="T38" fmla="*/ 2 w 7"/>
                    <a:gd name="T39" fmla="*/ 1 h 2"/>
                    <a:gd name="T40" fmla="*/ 2 w 7"/>
                    <a:gd name="T41" fmla="*/ 1 h 2"/>
                    <a:gd name="T42" fmla="*/ 2 w 7"/>
                    <a:gd name="T43" fmla="*/ 1 h 2"/>
                    <a:gd name="T44" fmla="*/ 2 w 7"/>
                    <a:gd name="T45" fmla="*/ 1 h 2"/>
                    <a:gd name="T46" fmla="*/ 2 w 7"/>
                    <a:gd name="T47" fmla="*/ 1 h 2"/>
                    <a:gd name="T48" fmla="*/ 3 w 7"/>
                    <a:gd name="T49" fmla="*/ 1 h 2"/>
                    <a:gd name="T50" fmla="*/ 3 w 7"/>
                    <a:gd name="T51" fmla="*/ 1 h 2"/>
                    <a:gd name="T52" fmla="*/ 3 w 7"/>
                    <a:gd name="T53" fmla="*/ 1 h 2"/>
                    <a:gd name="T54" fmla="*/ 3 w 7"/>
                    <a:gd name="T55" fmla="*/ 1 h 2"/>
                    <a:gd name="T56" fmla="*/ 3 w 7"/>
                    <a:gd name="T57" fmla="*/ 1 h 2"/>
                    <a:gd name="T58" fmla="*/ 3 w 7"/>
                    <a:gd name="T59" fmla="*/ 1 h 2"/>
                    <a:gd name="T60" fmla="*/ 3 w 7"/>
                    <a:gd name="T61" fmla="*/ 1 h 2"/>
                    <a:gd name="T62" fmla="*/ 3 w 7"/>
                    <a:gd name="T63" fmla="*/ 0 h 2"/>
                    <a:gd name="T64" fmla="*/ 3 w 7"/>
                    <a:gd name="T65" fmla="*/ 0 h 2"/>
                    <a:gd name="T66" fmla="*/ 3 w 7"/>
                    <a:gd name="T67" fmla="*/ 0 h 2"/>
                    <a:gd name="T68" fmla="*/ 3 w 7"/>
                    <a:gd name="T69" fmla="*/ 0 h 2"/>
                    <a:gd name="T70" fmla="*/ 3 w 7"/>
                    <a:gd name="T71" fmla="*/ 0 h 2"/>
                    <a:gd name="T72" fmla="*/ 3 w 7"/>
                    <a:gd name="T73" fmla="*/ 0 h 2"/>
                    <a:gd name="T74" fmla="*/ 3 w 7"/>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 h="2">
                      <a:moveTo>
                        <a:pt x="1" y="1"/>
                      </a:moveTo>
                      <a:cubicBezTo>
                        <a:pt x="1" y="2"/>
                        <a:pt x="0" y="2"/>
                        <a:pt x="0" y="2"/>
                      </a:cubicBezTo>
                      <a:cubicBezTo>
                        <a:pt x="0" y="2"/>
                        <a:pt x="0" y="2"/>
                        <a:pt x="0" y="2"/>
                      </a:cubicBezTo>
                      <a:cubicBezTo>
                        <a:pt x="0" y="2"/>
                        <a:pt x="0" y="2"/>
                        <a:pt x="0" y="2"/>
                      </a:cubicBezTo>
                      <a:cubicBezTo>
                        <a:pt x="0" y="2"/>
                        <a:pt x="1" y="2"/>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moveTo>
                        <a:pt x="2" y="1"/>
                      </a:moveTo>
                      <a:cubicBezTo>
                        <a:pt x="2" y="1"/>
                        <a:pt x="2" y="1"/>
                        <a:pt x="2" y="1"/>
                      </a:cubicBezTo>
                      <a:cubicBezTo>
                        <a:pt x="2" y="1"/>
                        <a:pt x="2" y="1"/>
                        <a:pt x="2" y="1"/>
                      </a:cubicBezTo>
                      <a:cubicBezTo>
                        <a:pt x="2" y="1"/>
                        <a:pt x="2" y="1"/>
                        <a:pt x="2" y="1"/>
                      </a:cubicBezTo>
                      <a:cubicBezTo>
                        <a:pt x="2" y="1"/>
                        <a:pt x="2" y="1"/>
                        <a:pt x="2" y="1"/>
                      </a:cubicBezTo>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moveTo>
                        <a:pt x="5" y="1"/>
                      </a:moveTo>
                      <a:cubicBezTo>
                        <a:pt x="4" y="2"/>
                        <a:pt x="4" y="2"/>
                        <a:pt x="4" y="2"/>
                      </a:cubicBezTo>
                      <a:cubicBezTo>
                        <a:pt x="4" y="2"/>
                        <a:pt x="4" y="2"/>
                        <a:pt x="4" y="2"/>
                      </a:cubicBezTo>
                      <a:cubicBezTo>
                        <a:pt x="4" y="2"/>
                        <a:pt x="4" y="2"/>
                        <a:pt x="4" y="2"/>
                      </a:cubicBezTo>
                      <a:cubicBezTo>
                        <a:pt x="4" y="2"/>
                        <a:pt x="4" y="2"/>
                        <a:pt x="5" y="1"/>
                      </a:cubicBezTo>
                      <a:cubicBezTo>
                        <a:pt x="5" y="1"/>
                        <a:pt x="5" y="1"/>
                        <a:pt x="5" y="1"/>
                      </a:cubicBezTo>
                      <a:moveTo>
                        <a:pt x="5" y="1"/>
                      </a:moveTo>
                      <a:cubicBezTo>
                        <a:pt x="5" y="1"/>
                        <a:pt x="5" y="1"/>
                        <a:pt x="5" y="1"/>
                      </a:cubicBezTo>
                      <a:cubicBezTo>
                        <a:pt x="5" y="1"/>
                        <a:pt x="5" y="1"/>
                        <a:pt x="5" y="1"/>
                      </a:cubicBezTo>
                      <a:cubicBezTo>
                        <a:pt x="5" y="1"/>
                        <a:pt x="5" y="1"/>
                        <a:pt x="5" y="1"/>
                      </a:cubicBezTo>
                      <a:cubicBezTo>
                        <a:pt x="5" y="1"/>
                        <a:pt x="5" y="1"/>
                        <a:pt x="5" y="1"/>
                      </a:cubicBezTo>
                      <a:moveTo>
                        <a:pt x="5" y="0"/>
                      </a:moveTo>
                      <a:cubicBezTo>
                        <a:pt x="5" y="0"/>
                        <a:pt x="5" y="0"/>
                        <a:pt x="5" y="1"/>
                      </a:cubicBezTo>
                      <a:cubicBezTo>
                        <a:pt x="5" y="1"/>
                        <a:pt x="5" y="1"/>
                        <a:pt x="5" y="1"/>
                      </a:cubicBezTo>
                      <a:cubicBezTo>
                        <a:pt x="5" y="0"/>
                        <a:pt x="5" y="0"/>
                        <a:pt x="5" y="0"/>
                      </a:cubicBezTo>
                      <a:cubicBezTo>
                        <a:pt x="5" y="0"/>
                        <a:pt x="5" y="0"/>
                        <a:pt x="5" y="0"/>
                      </a:cubicBezTo>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moveTo>
                        <a:pt x="7" y="0"/>
                      </a:moveTo>
                      <a:cubicBezTo>
                        <a:pt x="7" y="0"/>
                        <a:pt x="6" y="0"/>
                        <a:pt x="6" y="0"/>
                      </a:cubicBezTo>
                      <a:cubicBezTo>
                        <a:pt x="6" y="0"/>
                        <a:pt x="6" y="0"/>
                        <a:pt x="6" y="0"/>
                      </a:cubicBezTo>
                      <a:cubicBezTo>
                        <a:pt x="6" y="0"/>
                        <a:pt x="6" y="0"/>
                        <a:pt x="6" y="0"/>
                      </a:cubicBezTo>
                      <a:cubicBezTo>
                        <a:pt x="6" y="0"/>
                        <a:pt x="7" y="0"/>
                        <a:pt x="7" y="0"/>
                      </a:cubicBezTo>
                      <a:cubicBezTo>
                        <a:pt x="7" y="0"/>
                        <a:pt x="7" y="0"/>
                        <a:pt x="7"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4" name="Freeform 12285">
                  <a:extLst>
                    <a:ext uri="{FF2B5EF4-FFF2-40B4-BE49-F238E27FC236}">
                      <a16:creationId xmlns:a16="http://schemas.microsoft.com/office/drawing/2014/main" id="{36901DFE-EFED-4F6D-D628-7CEDECDFD0E4}"/>
                    </a:ext>
                  </a:extLst>
                </p:cNvPr>
                <p:cNvSpPr>
                  <a:spLocks/>
                </p:cNvSpPr>
                <p:nvPr/>
              </p:nvSpPr>
              <p:spPr bwMode="auto">
                <a:xfrm>
                  <a:off x="4664" y="2376"/>
                  <a:ext cx="15" cy="10"/>
                </a:xfrm>
                <a:custGeom>
                  <a:avLst/>
                  <a:gdLst>
                    <a:gd name="T0" fmla="*/ 1 w 18"/>
                    <a:gd name="T1" fmla="*/ 0 h 13"/>
                    <a:gd name="T2" fmla="*/ 0 w 18"/>
                    <a:gd name="T3" fmla="*/ 0 h 13"/>
                    <a:gd name="T4" fmla="*/ 0 w 18"/>
                    <a:gd name="T5" fmla="*/ 0 h 13"/>
                    <a:gd name="T6" fmla="*/ 1 w 18"/>
                    <a:gd name="T7" fmla="*/ 2 h 13"/>
                    <a:gd name="T8" fmla="*/ 1 w 18"/>
                    <a:gd name="T9" fmla="*/ 2 h 13"/>
                    <a:gd name="T10" fmla="*/ 1 w 18"/>
                    <a:gd name="T11" fmla="*/ 2 h 13"/>
                    <a:gd name="T12" fmla="*/ 1 w 18"/>
                    <a:gd name="T13" fmla="*/ 2 h 13"/>
                    <a:gd name="T14" fmla="*/ 1 w 18"/>
                    <a:gd name="T15" fmla="*/ 2 h 13"/>
                    <a:gd name="T16" fmla="*/ 1 w 18"/>
                    <a:gd name="T17" fmla="*/ 2 h 13"/>
                    <a:gd name="T18" fmla="*/ 1 w 18"/>
                    <a:gd name="T19" fmla="*/ 2 h 13"/>
                    <a:gd name="T20" fmla="*/ 3 w 18"/>
                    <a:gd name="T21" fmla="*/ 2 h 13"/>
                    <a:gd name="T22" fmla="*/ 3 w 18"/>
                    <a:gd name="T23" fmla="*/ 3 h 13"/>
                    <a:gd name="T24" fmla="*/ 3 w 18"/>
                    <a:gd name="T25" fmla="*/ 3 h 13"/>
                    <a:gd name="T26" fmla="*/ 3 w 18"/>
                    <a:gd name="T27" fmla="*/ 3 h 13"/>
                    <a:gd name="T28" fmla="*/ 3 w 18"/>
                    <a:gd name="T29" fmla="*/ 3 h 13"/>
                    <a:gd name="T30" fmla="*/ 3 w 18"/>
                    <a:gd name="T31" fmla="*/ 3 h 13"/>
                    <a:gd name="T32" fmla="*/ 3 w 18"/>
                    <a:gd name="T33" fmla="*/ 3 h 13"/>
                    <a:gd name="T34" fmla="*/ 3 w 18"/>
                    <a:gd name="T35" fmla="*/ 4 h 13"/>
                    <a:gd name="T36" fmla="*/ 3 w 18"/>
                    <a:gd name="T37" fmla="*/ 4 h 13"/>
                    <a:gd name="T38" fmla="*/ 3 w 18"/>
                    <a:gd name="T39" fmla="*/ 4 h 13"/>
                    <a:gd name="T40" fmla="*/ 3 w 18"/>
                    <a:gd name="T41" fmla="*/ 4 h 13"/>
                    <a:gd name="T42" fmla="*/ 4 w 18"/>
                    <a:gd name="T43" fmla="*/ 4 h 13"/>
                    <a:gd name="T44" fmla="*/ 4 w 18"/>
                    <a:gd name="T45" fmla="*/ 4 h 13"/>
                    <a:gd name="T46" fmla="*/ 5 w 18"/>
                    <a:gd name="T47" fmla="*/ 4 h 13"/>
                    <a:gd name="T48" fmla="*/ 6 w 18"/>
                    <a:gd name="T49" fmla="*/ 5 h 13"/>
                    <a:gd name="T50" fmla="*/ 6 w 18"/>
                    <a:gd name="T51" fmla="*/ 4 h 13"/>
                    <a:gd name="T52" fmla="*/ 6 w 18"/>
                    <a:gd name="T53" fmla="*/ 4 h 13"/>
                    <a:gd name="T54" fmla="*/ 6 w 18"/>
                    <a:gd name="T55" fmla="*/ 4 h 13"/>
                    <a:gd name="T56" fmla="*/ 6 w 18"/>
                    <a:gd name="T57" fmla="*/ 4 h 13"/>
                    <a:gd name="T58" fmla="*/ 6 w 18"/>
                    <a:gd name="T59" fmla="*/ 4 h 13"/>
                    <a:gd name="T60" fmla="*/ 6 w 18"/>
                    <a:gd name="T61" fmla="*/ 4 h 13"/>
                    <a:gd name="T62" fmla="*/ 6 w 18"/>
                    <a:gd name="T63" fmla="*/ 4 h 13"/>
                    <a:gd name="T64" fmla="*/ 7 w 18"/>
                    <a:gd name="T65" fmla="*/ 4 h 13"/>
                    <a:gd name="T66" fmla="*/ 7 w 18"/>
                    <a:gd name="T67" fmla="*/ 4 h 13"/>
                    <a:gd name="T68" fmla="*/ 7 w 18"/>
                    <a:gd name="T69" fmla="*/ 4 h 13"/>
                    <a:gd name="T70" fmla="*/ 8 w 18"/>
                    <a:gd name="T71" fmla="*/ 5 h 13"/>
                    <a:gd name="T72" fmla="*/ 8 w 18"/>
                    <a:gd name="T73" fmla="*/ 4 h 13"/>
                    <a:gd name="T74" fmla="*/ 8 w 18"/>
                    <a:gd name="T75" fmla="*/ 4 h 13"/>
                    <a:gd name="T76" fmla="*/ 8 w 18"/>
                    <a:gd name="T77" fmla="*/ 4 h 13"/>
                    <a:gd name="T78" fmla="*/ 8 w 18"/>
                    <a:gd name="T79" fmla="*/ 4 h 13"/>
                    <a:gd name="T80" fmla="*/ 8 w 18"/>
                    <a:gd name="T81" fmla="*/ 4 h 13"/>
                    <a:gd name="T82" fmla="*/ 8 w 18"/>
                    <a:gd name="T83" fmla="*/ 4 h 13"/>
                    <a:gd name="T84" fmla="*/ 9 w 18"/>
                    <a:gd name="T85" fmla="*/ 4 h 13"/>
                    <a:gd name="T86" fmla="*/ 9 w 18"/>
                    <a:gd name="T87" fmla="*/ 4 h 13"/>
                    <a:gd name="T88" fmla="*/ 8 w 18"/>
                    <a:gd name="T89" fmla="*/ 3 h 13"/>
                    <a:gd name="T90" fmla="*/ 8 w 18"/>
                    <a:gd name="T91" fmla="*/ 3 h 13"/>
                    <a:gd name="T92" fmla="*/ 8 w 18"/>
                    <a:gd name="T93" fmla="*/ 3 h 13"/>
                    <a:gd name="T94" fmla="*/ 8 w 18"/>
                    <a:gd name="T95" fmla="*/ 3 h 13"/>
                    <a:gd name="T96" fmla="*/ 8 w 18"/>
                    <a:gd name="T97" fmla="*/ 3 h 13"/>
                    <a:gd name="T98" fmla="*/ 8 w 18"/>
                    <a:gd name="T99" fmla="*/ 3 h 13"/>
                    <a:gd name="T100" fmla="*/ 8 w 18"/>
                    <a:gd name="T101" fmla="*/ 3 h 13"/>
                    <a:gd name="T102" fmla="*/ 8 w 18"/>
                    <a:gd name="T103" fmla="*/ 3 h 13"/>
                    <a:gd name="T104" fmla="*/ 7 w 18"/>
                    <a:gd name="T105" fmla="*/ 3 h 13"/>
                    <a:gd name="T106" fmla="*/ 6 w 18"/>
                    <a:gd name="T107" fmla="*/ 3 h 13"/>
                    <a:gd name="T108" fmla="*/ 5 w 18"/>
                    <a:gd name="T109" fmla="*/ 3 h 13"/>
                    <a:gd name="T110" fmla="*/ 3 w 18"/>
                    <a:gd name="T111" fmla="*/ 2 h 13"/>
                    <a:gd name="T112" fmla="*/ 3 w 18"/>
                    <a:gd name="T113" fmla="*/ 2 h 13"/>
                    <a:gd name="T114" fmla="*/ 3 w 18"/>
                    <a:gd name="T115" fmla="*/ 2 h 13"/>
                    <a:gd name="T116" fmla="*/ 2 w 18"/>
                    <a:gd name="T117" fmla="*/ 0 h 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 h="13">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2"/>
                        <a:pt x="0"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5"/>
                        <a:pt x="3" y="6"/>
                      </a:cubicBezTo>
                      <a:cubicBezTo>
                        <a:pt x="3" y="6"/>
                        <a:pt x="3" y="6"/>
                        <a:pt x="3" y="6"/>
                      </a:cubicBezTo>
                      <a:cubicBezTo>
                        <a:pt x="3" y="6"/>
                        <a:pt x="3" y="6"/>
                        <a:pt x="3" y="6"/>
                      </a:cubicBezTo>
                      <a:cubicBezTo>
                        <a:pt x="3" y="7"/>
                        <a:pt x="3"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9"/>
                        <a:pt x="5" y="9"/>
                      </a:cubicBezTo>
                      <a:cubicBezTo>
                        <a:pt x="5" y="9"/>
                        <a:pt x="5" y="9"/>
                        <a:pt x="5" y="10"/>
                      </a:cubicBezTo>
                      <a:cubicBezTo>
                        <a:pt x="5" y="10"/>
                        <a:pt x="5" y="10"/>
                        <a:pt x="5" y="10"/>
                      </a:cubicBezTo>
                      <a:cubicBezTo>
                        <a:pt x="6" y="10"/>
                        <a:pt x="6" y="10"/>
                        <a:pt x="6" y="10"/>
                      </a:cubicBezTo>
                      <a:cubicBezTo>
                        <a:pt x="6" y="10"/>
                        <a:pt x="7" y="11"/>
                        <a:pt x="7" y="11"/>
                      </a:cubicBezTo>
                      <a:cubicBezTo>
                        <a:pt x="7" y="11"/>
                        <a:pt x="7" y="11"/>
                        <a:pt x="7" y="11"/>
                      </a:cubicBezTo>
                      <a:cubicBezTo>
                        <a:pt x="7" y="11"/>
                        <a:pt x="7" y="11"/>
                        <a:pt x="7" y="11"/>
                      </a:cubicBezTo>
                      <a:cubicBezTo>
                        <a:pt x="7" y="11"/>
                        <a:pt x="7"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9" y="11"/>
                        <a:pt x="9" y="12"/>
                      </a:cubicBezTo>
                      <a:cubicBezTo>
                        <a:pt x="10" y="12"/>
                        <a:pt x="11" y="13"/>
                        <a:pt x="11" y="13"/>
                      </a:cubicBezTo>
                      <a:cubicBezTo>
                        <a:pt x="11" y="13"/>
                        <a:pt x="11" y="13"/>
                        <a:pt x="11" y="13"/>
                      </a:cubicBezTo>
                      <a:cubicBezTo>
                        <a:pt x="11"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4" y="12"/>
                        <a:pt x="14" y="12"/>
                      </a:cubicBezTo>
                      <a:cubicBezTo>
                        <a:pt x="14" y="13"/>
                        <a:pt x="14" y="13"/>
                        <a:pt x="15" y="13"/>
                      </a:cubicBezTo>
                      <a:cubicBezTo>
                        <a:pt x="15" y="13"/>
                        <a:pt x="15" y="13"/>
                        <a:pt x="15" y="13"/>
                      </a:cubicBezTo>
                      <a:cubicBezTo>
                        <a:pt x="15" y="13"/>
                        <a:pt x="15" y="13"/>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7" y="11"/>
                        <a:pt x="17" y="11"/>
                      </a:cubicBezTo>
                      <a:cubicBezTo>
                        <a:pt x="17" y="11"/>
                        <a:pt x="17" y="11"/>
                        <a:pt x="17" y="11"/>
                      </a:cubicBezTo>
                      <a:cubicBezTo>
                        <a:pt x="17" y="11"/>
                        <a:pt x="17" y="11"/>
                        <a:pt x="17" y="11"/>
                      </a:cubicBezTo>
                      <a:cubicBezTo>
                        <a:pt x="17" y="11"/>
                        <a:pt x="18" y="11"/>
                        <a:pt x="18" y="11"/>
                      </a:cubicBezTo>
                      <a:cubicBezTo>
                        <a:pt x="18" y="11"/>
                        <a:pt x="18" y="11"/>
                        <a:pt x="18" y="11"/>
                      </a:cubicBezTo>
                      <a:cubicBezTo>
                        <a:pt x="18" y="11"/>
                        <a:pt x="18" y="10"/>
                        <a:pt x="18" y="10"/>
                      </a:cubicBezTo>
                      <a:cubicBezTo>
                        <a:pt x="18" y="10"/>
                        <a:pt x="18" y="10"/>
                        <a:pt x="18" y="10"/>
                      </a:cubicBezTo>
                      <a:cubicBezTo>
                        <a:pt x="18" y="10"/>
                        <a:pt x="18" y="10"/>
                        <a:pt x="18" y="10"/>
                      </a:cubicBezTo>
                      <a:cubicBezTo>
                        <a:pt x="18" y="9"/>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7"/>
                        <a:pt x="16" y="7"/>
                      </a:cubicBezTo>
                      <a:cubicBezTo>
                        <a:pt x="16" y="7"/>
                        <a:pt x="16" y="7"/>
                        <a:pt x="16" y="8"/>
                      </a:cubicBezTo>
                      <a:cubicBezTo>
                        <a:pt x="15" y="8"/>
                        <a:pt x="15" y="9"/>
                        <a:pt x="15" y="9"/>
                      </a:cubicBezTo>
                      <a:cubicBezTo>
                        <a:pt x="15" y="9"/>
                        <a:pt x="14" y="9"/>
                        <a:pt x="14" y="8"/>
                      </a:cubicBezTo>
                      <a:cubicBezTo>
                        <a:pt x="13" y="8"/>
                        <a:pt x="13" y="8"/>
                        <a:pt x="13" y="8"/>
                      </a:cubicBezTo>
                      <a:cubicBezTo>
                        <a:pt x="13" y="8"/>
                        <a:pt x="12" y="8"/>
                        <a:pt x="12" y="8"/>
                      </a:cubicBezTo>
                      <a:cubicBezTo>
                        <a:pt x="12" y="8"/>
                        <a:pt x="12" y="9"/>
                        <a:pt x="11" y="9"/>
                      </a:cubicBezTo>
                      <a:cubicBezTo>
                        <a:pt x="11" y="9"/>
                        <a:pt x="10" y="8"/>
                        <a:pt x="10" y="8"/>
                      </a:cubicBezTo>
                      <a:cubicBezTo>
                        <a:pt x="9" y="7"/>
                        <a:pt x="8" y="7"/>
                        <a:pt x="8" y="7"/>
                      </a:cubicBezTo>
                      <a:cubicBezTo>
                        <a:pt x="8" y="7"/>
                        <a:pt x="8" y="7"/>
                        <a:pt x="7" y="7"/>
                      </a:cubicBezTo>
                      <a:cubicBezTo>
                        <a:pt x="7" y="7"/>
                        <a:pt x="7" y="7"/>
                        <a:pt x="7" y="7"/>
                      </a:cubicBezTo>
                      <a:cubicBezTo>
                        <a:pt x="6" y="7"/>
                        <a:pt x="6" y="6"/>
                        <a:pt x="6" y="6"/>
                      </a:cubicBezTo>
                      <a:cubicBezTo>
                        <a:pt x="5" y="5"/>
                        <a:pt x="5" y="4"/>
                        <a:pt x="4" y="4"/>
                      </a:cubicBezTo>
                      <a:cubicBezTo>
                        <a:pt x="4" y="4"/>
                        <a:pt x="4" y="4"/>
                        <a:pt x="4" y="4"/>
                      </a:cubicBezTo>
                      <a:cubicBezTo>
                        <a:pt x="4" y="4"/>
                        <a:pt x="4" y="4"/>
                        <a:pt x="4" y="4"/>
                      </a:cubicBezTo>
                      <a:cubicBezTo>
                        <a:pt x="3" y="4"/>
                        <a:pt x="3" y="1"/>
                        <a:pt x="2" y="0"/>
                      </a:cubicBezTo>
                      <a:cubicBezTo>
                        <a:pt x="2" y="0"/>
                        <a:pt x="1" y="0"/>
                        <a:pt x="1" y="0"/>
                      </a:cubicBezTo>
                    </a:path>
                  </a:pathLst>
                </a:custGeom>
                <a:solidFill>
                  <a:srgbClr val="A9A6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5" name="Freeform 12286">
                  <a:extLst>
                    <a:ext uri="{FF2B5EF4-FFF2-40B4-BE49-F238E27FC236}">
                      <a16:creationId xmlns:a16="http://schemas.microsoft.com/office/drawing/2014/main" id="{1BF47570-F163-EA06-A17F-66F8675B9B11}"/>
                    </a:ext>
                  </a:extLst>
                </p:cNvPr>
                <p:cNvSpPr>
                  <a:spLocks/>
                </p:cNvSpPr>
                <p:nvPr/>
              </p:nvSpPr>
              <p:spPr bwMode="auto">
                <a:xfrm>
                  <a:off x="4669" y="238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0" y="0"/>
                        <a:pt x="0" y="0"/>
                      </a:cubicBezTo>
                    </a:path>
                  </a:pathLst>
                </a:custGeom>
                <a:solidFill>
                  <a:srgbClr val="ADA9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6" name="Freeform 12287">
                  <a:extLst>
                    <a:ext uri="{FF2B5EF4-FFF2-40B4-BE49-F238E27FC236}">
                      <a16:creationId xmlns:a16="http://schemas.microsoft.com/office/drawing/2014/main" id="{59D34535-A6F2-8C74-6A5E-7786C0A670FD}"/>
                    </a:ext>
                  </a:extLst>
                </p:cNvPr>
                <p:cNvSpPr>
                  <a:spLocks/>
                </p:cNvSpPr>
                <p:nvPr/>
              </p:nvSpPr>
              <p:spPr bwMode="auto">
                <a:xfrm>
                  <a:off x="4678" y="2358"/>
                  <a:ext cx="2" cy="3"/>
                </a:xfrm>
                <a:custGeom>
                  <a:avLst/>
                  <a:gdLst>
                    <a:gd name="T0" fmla="*/ 2 w 2"/>
                    <a:gd name="T1" fmla="*/ 0 h 3"/>
                    <a:gd name="T2" fmla="*/ 1 w 2"/>
                    <a:gd name="T3" fmla="*/ 2 h 3"/>
                    <a:gd name="T4" fmla="*/ 1 w 2"/>
                    <a:gd name="T5" fmla="*/ 2 h 3"/>
                    <a:gd name="T6" fmla="*/ 1 w 2"/>
                    <a:gd name="T7" fmla="*/ 3 h 3"/>
                    <a:gd name="T8" fmla="*/ 1 w 2"/>
                    <a:gd name="T9" fmla="*/ 3 h 3"/>
                    <a:gd name="T10" fmla="*/ 2 w 2"/>
                    <a:gd name="T11" fmla="*/ 3 h 3"/>
                    <a:gd name="T12" fmla="*/ 2 w 2"/>
                    <a:gd name="T13" fmla="*/ 0 h 3"/>
                    <a:gd name="T14" fmla="*/ 2 w 2"/>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3">
                      <a:moveTo>
                        <a:pt x="2" y="0"/>
                      </a:moveTo>
                      <a:cubicBezTo>
                        <a:pt x="1" y="0"/>
                        <a:pt x="0" y="1"/>
                        <a:pt x="1" y="2"/>
                      </a:cubicBezTo>
                      <a:cubicBezTo>
                        <a:pt x="1" y="2"/>
                        <a:pt x="1" y="2"/>
                        <a:pt x="1" y="2"/>
                      </a:cubicBezTo>
                      <a:cubicBezTo>
                        <a:pt x="1" y="3"/>
                        <a:pt x="1" y="3"/>
                        <a:pt x="1" y="3"/>
                      </a:cubicBezTo>
                      <a:cubicBezTo>
                        <a:pt x="1" y="3"/>
                        <a:pt x="1" y="3"/>
                        <a:pt x="1" y="3"/>
                      </a:cubicBezTo>
                      <a:cubicBezTo>
                        <a:pt x="1" y="3"/>
                        <a:pt x="1" y="3"/>
                        <a:pt x="2" y="3"/>
                      </a:cubicBezTo>
                      <a:cubicBezTo>
                        <a:pt x="1" y="2"/>
                        <a:pt x="1" y="0"/>
                        <a:pt x="2" y="0"/>
                      </a:cubicBezTo>
                      <a:cubicBezTo>
                        <a:pt x="2" y="0"/>
                        <a:pt x="2" y="0"/>
                        <a:pt x="2"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7" name="Freeform 12288">
                  <a:extLst>
                    <a:ext uri="{FF2B5EF4-FFF2-40B4-BE49-F238E27FC236}">
                      <a16:creationId xmlns:a16="http://schemas.microsoft.com/office/drawing/2014/main" id="{FBBC5D93-4AE0-FEBC-0B9B-1E21754665FA}"/>
                    </a:ext>
                  </a:extLst>
                </p:cNvPr>
                <p:cNvSpPr>
                  <a:spLocks/>
                </p:cNvSpPr>
                <p:nvPr/>
              </p:nvSpPr>
              <p:spPr bwMode="auto">
                <a:xfrm>
                  <a:off x="4679" y="2360"/>
                  <a:ext cx="1" cy="1"/>
                </a:xfrm>
                <a:custGeom>
                  <a:avLst/>
                  <a:gdLst>
                    <a:gd name="T0" fmla="*/ 0 w 1"/>
                    <a:gd name="T1" fmla="*/ 0 h 1"/>
                    <a:gd name="T2" fmla="*/ 0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0" y="1"/>
                      </a:cubicBezTo>
                      <a:cubicBezTo>
                        <a:pt x="0" y="1"/>
                        <a:pt x="0" y="1"/>
                        <a:pt x="0"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8" name="Freeform 12289">
                  <a:extLst>
                    <a:ext uri="{FF2B5EF4-FFF2-40B4-BE49-F238E27FC236}">
                      <a16:creationId xmlns:a16="http://schemas.microsoft.com/office/drawing/2014/main" id="{B63102EF-4FF2-48CB-3D9E-3FAD59B1454F}"/>
                    </a:ext>
                  </a:extLst>
                </p:cNvPr>
                <p:cNvSpPr>
                  <a:spLocks/>
                </p:cNvSpPr>
                <p:nvPr/>
              </p:nvSpPr>
              <p:spPr bwMode="auto">
                <a:xfrm>
                  <a:off x="4676" y="2354"/>
                  <a:ext cx="2" cy="3"/>
                </a:xfrm>
                <a:custGeom>
                  <a:avLst/>
                  <a:gdLst>
                    <a:gd name="T0" fmla="*/ 1 w 3"/>
                    <a:gd name="T1" fmla="*/ 0 h 3"/>
                    <a:gd name="T2" fmla="*/ 1 w 3"/>
                    <a:gd name="T3" fmla="*/ 0 h 3"/>
                    <a:gd name="T4" fmla="*/ 0 w 3"/>
                    <a:gd name="T5" fmla="*/ 3 h 3"/>
                    <a:gd name="T6" fmla="*/ 1 w 3"/>
                    <a:gd name="T7" fmla="*/ 3 h 3"/>
                    <a:gd name="T8" fmla="*/ 1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0"/>
                      </a:moveTo>
                      <a:cubicBezTo>
                        <a:pt x="2" y="0"/>
                        <a:pt x="2" y="0"/>
                        <a:pt x="2" y="0"/>
                      </a:cubicBezTo>
                      <a:cubicBezTo>
                        <a:pt x="2" y="1"/>
                        <a:pt x="1" y="3"/>
                        <a:pt x="0" y="3"/>
                      </a:cubicBezTo>
                      <a:cubicBezTo>
                        <a:pt x="0" y="3"/>
                        <a:pt x="1" y="3"/>
                        <a:pt x="1" y="3"/>
                      </a:cubicBezTo>
                      <a:cubicBezTo>
                        <a:pt x="2" y="3"/>
                        <a:pt x="3" y="1"/>
                        <a:pt x="2"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09" name="Freeform 12290">
                  <a:extLst>
                    <a:ext uri="{FF2B5EF4-FFF2-40B4-BE49-F238E27FC236}">
                      <a16:creationId xmlns:a16="http://schemas.microsoft.com/office/drawing/2014/main" id="{64BBE09C-0976-E3B9-D1A6-119577E89066}"/>
                    </a:ext>
                  </a:extLst>
                </p:cNvPr>
                <p:cNvSpPr>
                  <a:spLocks/>
                </p:cNvSpPr>
                <p:nvPr/>
              </p:nvSpPr>
              <p:spPr bwMode="auto">
                <a:xfrm>
                  <a:off x="4674" y="2362"/>
                  <a:ext cx="2" cy="3"/>
                </a:xfrm>
                <a:custGeom>
                  <a:avLst/>
                  <a:gdLst>
                    <a:gd name="T0" fmla="*/ 1 w 3"/>
                    <a:gd name="T1" fmla="*/ 0 h 4"/>
                    <a:gd name="T2" fmla="*/ 1 w 3"/>
                    <a:gd name="T3" fmla="*/ 0 h 4"/>
                    <a:gd name="T4" fmla="*/ 1 w 3"/>
                    <a:gd name="T5" fmla="*/ 2 h 4"/>
                    <a:gd name="T6" fmla="*/ 1 w 3"/>
                    <a:gd name="T7" fmla="*/ 0 h 4"/>
                    <a:gd name="T8" fmla="*/ 1 w 3"/>
                    <a:gd name="T9" fmla="*/ 0 h 4"/>
                    <a:gd name="T10" fmla="*/ 1 w 3"/>
                    <a:gd name="T11" fmla="*/ 0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2" y="0"/>
                      </a:moveTo>
                      <a:cubicBezTo>
                        <a:pt x="2" y="0"/>
                        <a:pt x="1" y="0"/>
                        <a:pt x="1" y="0"/>
                      </a:cubicBezTo>
                      <a:cubicBezTo>
                        <a:pt x="1" y="1"/>
                        <a:pt x="0" y="3"/>
                        <a:pt x="1" y="4"/>
                      </a:cubicBezTo>
                      <a:cubicBezTo>
                        <a:pt x="1" y="3"/>
                        <a:pt x="1" y="0"/>
                        <a:pt x="2" y="0"/>
                      </a:cubicBezTo>
                      <a:cubicBezTo>
                        <a:pt x="2" y="0"/>
                        <a:pt x="2" y="0"/>
                        <a:pt x="3" y="0"/>
                      </a:cubicBezTo>
                      <a:cubicBezTo>
                        <a:pt x="3" y="0"/>
                        <a:pt x="3" y="0"/>
                        <a:pt x="3" y="0"/>
                      </a:cubicBezTo>
                      <a:cubicBezTo>
                        <a:pt x="3" y="0"/>
                        <a:pt x="2" y="0"/>
                        <a:pt x="2"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0" name="Freeform 12291">
                  <a:extLst>
                    <a:ext uri="{FF2B5EF4-FFF2-40B4-BE49-F238E27FC236}">
                      <a16:creationId xmlns:a16="http://schemas.microsoft.com/office/drawing/2014/main" id="{FDB4D23F-0FB2-6FE8-6EA3-BA25D4D31C98}"/>
                    </a:ext>
                  </a:extLst>
                </p:cNvPr>
                <p:cNvSpPr>
                  <a:spLocks noEditPoints="1"/>
                </p:cNvSpPr>
                <p:nvPr/>
              </p:nvSpPr>
              <p:spPr bwMode="auto">
                <a:xfrm>
                  <a:off x="4671" y="2355"/>
                  <a:ext cx="1" cy="5"/>
                </a:xfrm>
                <a:custGeom>
                  <a:avLst/>
                  <a:gdLst>
                    <a:gd name="T0" fmla="*/ 1 w 2"/>
                    <a:gd name="T1" fmla="*/ 0 h 6"/>
                    <a:gd name="T2" fmla="*/ 1 w 2"/>
                    <a:gd name="T3" fmla="*/ 3 h 6"/>
                    <a:gd name="T4" fmla="*/ 0 w 2"/>
                    <a:gd name="T5" fmla="*/ 3 h 6"/>
                    <a:gd name="T6" fmla="*/ 1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2" y="1"/>
                        <a:pt x="1" y="3"/>
                        <a:pt x="1" y="4"/>
                      </a:cubicBezTo>
                      <a:cubicBezTo>
                        <a:pt x="1" y="4"/>
                        <a:pt x="0" y="5"/>
                        <a:pt x="0" y="6"/>
                      </a:cubicBezTo>
                      <a:cubicBezTo>
                        <a:pt x="0" y="6"/>
                        <a:pt x="0" y="6"/>
                        <a:pt x="1" y="6"/>
                      </a:cubicBezTo>
                      <a:cubicBezTo>
                        <a:pt x="1" y="6"/>
                        <a:pt x="2" y="3"/>
                        <a:pt x="2" y="3"/>
                      </a:cubicBezTo>
                      <a:cubicBezTo>
                        <a:pt x="2" y="2"/>
                        <a:pt x="2"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1" name="Freeform 12292">
                  <a:extLst>
                    <a:ext uri="{FF2B5EF4-FFF2-40B4-BE49-F238E27FC236}">
                      <a16:creationId xmlns:a16="http://schemas.microsoft.com/office/drawing/2014/main" id="{C5F55F51-1A53-DB35-D37D-4F349F894AB7}"/>
                    </a:ext>
                  </a:extLst>
                </p:cNvPr>
                <p:cNvSpPr>
                  <a:spLocks noEditPoints="1"/>
                </p:cNvSpPr>
                <p:nvPr/>
              </p:nvSpPr>
              <p:spPr bwMode="auto">
                <a:xfrm>
                  <a:off x="4673" y="2352"/>
                  <a:ext cx="3" cy="2"/>
                </a:xfrm>
                <a:custGeom>
                  <a:avLst/>
                  <a:gdLst>
                    <a:gd name="T0" fmla="*/ 3 w 3"/>
                    <a:gd name="T1" fmla="*/ 1 h 3"/>
                    <a:gd name="T2" fmla="*/ 3 w 3"/>
                    <a:gd name="T3" fmla="*/ 1 h 3"/>
                    <a:gd name="T4" fmla="*/ 3 w 3"/>
                    <a:gd name="T5" fmla="*/ 1 h 3"/>
                    <a:gd name="T6" fmla="*/ 3 w 3"/>
                    <a:gd name="T7" fmla="*/ 1 h 3"/>
                    <a:gd name="T8" fmla="*/ 2 w 3"/>
                    <a:gd name="T9" fmla="*/ 0 h 3"/>
                    <a:gd name="T10" fmla="*/ 0 w 3"/>
                    <a:gd name="T11" fmla="*/ 1 h 3"/>
                    <a:gd name="T12" fmla="*/ 2 w 3"/>
                    <a:gd name="T13" fmla="*/ 1 h 3"/>
                    <a:gd name="T14" fmla="*/ 3 w 3"/>
                    <a:gd name="T15" fmla="*/ 1 h 3"/>
                    <a:gd name="T16" fmla="*/ 2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1"/>
                      </a:moveTo>
                      <a:cubicBezTo>
                        <a:pt x="3" y="1"/>
                        <a:pt x="3" y="1"/>
                        <a:pt x="3" y="1"/>
                      </a:cubicBezTo>
                      <a:cubicBezTo>
                        <a:pt x="3" y="1"/>
                        <a:pt x="3" y="1"/>
                        <a:pt x="3" y="1"/>
                      </a:cubicBezTo>
                      <a:cubicBezTo>
                        <a:pt x="3" y="1"/>
                        <a:pt x="3" y="1"/>
                        <a:pt x="3" y="1"/>
                      </a:cubicBezTo>
                      <a:moveTo>
                        <a:pt x="2" y="0"/>
                      </a:moveTo>
                      <a:cubicBezTo>
                        <a:pt x="2" y="0"/>
                        <a:pt x="0" y="2"/>
                        <a:pt x="0" y="3"/>
                      </a:cubicBezTo>
                      <a:cubicBezTo>
                        <a:pt x="1" y="3"/>
                        <a:pt x="2" y="1"/>
                        <a:pt x="2" y="1"/>
                      </a:cubicBezTo>
                      <a:cubicBezTo>
                        <a:pt x="3" y="1"/>
                        <a:pt x="3" y="1"/>
                        <a:pt x="3" y="1"/>
                      </a:cubicBezTo>
                      <a:cubicBezTo>
                        <a:pt x="3" y="1"/>
                        <a:pt x="2" y="0"/>
                        <a:pt x="2"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2" name="Freeform 12293">
                  <a:extLst>
                    <a:ext uri="{FF2B5EF4-FFF2-40B4-BE49-F238E27FC236}">
                      <a16:creationId xmlns:a16="http://schemas.microsoft.com/office/drawing/2014/main" id="{A15D9D1E-7EBB-2CAA-8156-88F7776C25A5}"/>
                    </a:ext>
                  </a:extLst>
                </p:cNvPr>
                <p:cNvSpPr>
                  <a:spLocks noEditPoints="1"/>
                </p:cNvSpPr>
                <p:nvPr/>
              </p:nvSpPr>
              <p:spPr bwMode="auto">
                <a:xfrm>
                  <a:off x="4674" y="2369"/>
                  <a:ext cx="2" cy="3"/>
                </a:xfrm>
                <a:custGeom>
                  <a:avLst/>
                  <a:gdLst>
                    <a:gd name="T0" fmla="*/ 2 w 2"/>
                    <a:gd name="T1" fmla="*/ 0 h 4"/>
                    <a:gd name="T2" fmla="*/ 2 w 2"/>
                    <a:gd name="T3" fmla="*/ 0 h 4"/>
                    <a:gd name="T4" fmla="*/ 0 w 2"/>
                    <a:gd name="T5" fmla="*/ 2 h 4"/>
                    <a:gd name="T6" fmla="*/ 0 w 2"/>
                    <a:gd name="T7" fmla="*/ 2 h 4"/>
                    <a:gd name="T8" fmla="*/ 2 w 2"/>
                    <a:gd name="T9" fmla="*/ 2 h 4"/>
                    <a:gd name="T10" fmla="*/ 2 w 2"/>
                    <a:gd name="T11" fmla="*/ 0 h 4"/>
                    <a:gd name="T12" fmla="*/ 2 w 2"/>
                    <a:gd name="T13" fmla="*/ 0 h 4"/>
                    <a:gd name="T14" fmla="*/ 2 w 2"/>
                    <a:gd name="T15" fmla="*/ 0 h 4"/>
                    <a:gd name="T16" fmla="*/ 2 w 2"/>
                    <a:gd name="T17" fmla="*/ 0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cubicBezTo>
                        <a:pt x="2" y="0"/>
                        <a:pt x="2" y="0"/>
                        <a:pt x="2" y="0"/>
                      </a:cubicBezTo>
                      <a:cubicBezTo>
                        <a:pt x="2" y="1"/>
                        <a:pt x="0" y="3"/>
                        <a:pt x="0" y="3"/>
                      </a:cubicBezTo>
                      <a:cubicBezTo>
                        <a:pt x="0" y="4"/>
                        <a:pt x="0" y="4"/>
                        <a:pt x="0" y="4"/>
                      </a:cubicBezTo>
                      <a:cubicBezTo>
                        <a:pt x="1" y="4"/>
                        <a:pt x="1" y="3"/>
                        <a:pt x="2" y="2"/>
                      </a:cubicBezTo>
                      <a:cubicBezTo>
                        <a:pt x="2" y="1"/>
                        <a:pt x="2" y="0"/>
                        <a:pt x="2" y="0"/>
                      </a:cubicBezTo>
                      <a:moveTo>
                        <a:pt x="2" y="0"/>
                      </a:moveTo>
                      <a:cubicBezTo>
                        <a:pt x="2" y="0"/>
                        <a:pt x="2" y="0"/>
                        <a:pt x="2" y="0"/>
                      </a:cubicBezTo>
                      <a:cubicBezTo>
                        <a:pt x="2" y="0"/>
                        <a:pt x="2" y="0"/>
                        <a:pt x="2" y="0"/>
                      </a:cubicBezTo>
                      <a:cubicBezTo>
                        <a:pt x="2" y="0"/>
                        <a:pt x="2" y="0"/>
                        <a:pt x="2"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3" name="Freeform 12294">
                  <a:extLst>
                    <a:ext uri="{FF2B5EF4-FFF2-40B4-BE49-F238E27FC236}">
                      <a16:creationId xmlns:a16="http://schemas.microsoft.com/office/drawing/2014/main" id="{F8BD809C-F292-FBAF-4BF3-20DB6DF2BECF}"/>
                    </a:ext>
                  </a:extLst>
                </p:cNvPr>
                <p:cNvSpPr>
                  <a:spLocks noEditPoints="1"/>
                </p:cNvSpPr>
                <p:nvPr/>
              </p:nvSpPr>
              <p:spPr bwMode="auto">
                <a:xfrm>
                  <a:off x="4670" y="2366"/>
                  <a:ext cx="1" cy="3"/>
                </a:xfrm>
                <a:custGeom>
                  <a:avLst/>
                  <a:gdLst>
                    <a:gd name="T0" fmla="*/ 1 w 2"/>
                    <a:gd name="T1" fmla="*/ 0 h 4"/>
                    <a:gd name="T2" fmla="*/ 1 w 2"/>
                    <a:gd name="T3" fmla="*/ 0 h 4"/>
                    <a:gd name="T4" fmla="*/ 1 w 2"/>
                    <a:gd name="T5" fmla="*/ 0 h 4"/>
                    <a:gd name="T6" fmla="*/ 1 w 2"/>
                    <a:gd name="T7" fmla="*/ 0 h 4"/>
                    <a:gd name="T8" fmla="*/ 1 w 2"/>
                    <a:gd name="T9" fmla="*/ 0 h 4"/>
                    <a:gd name="T10" fmla="*/ 1 w 2"/>
                    <a:gd name="T11" fmla="*/ 2 h 4"/>
                    <a:gd name="T12" fmla="*/ 1 w 2"/>
                    <a:gd name="T13" fmla="*/ 2 h 4"/>
                    <a:gd name="T14" fmla="*/ 1 w 2"/>
                    <a:gd name="T15" fmla="*/ 0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0"/>
                      </a:moveTo>
                      <a:cubicBezTo>
                        <a:pt x="2" y="0"/>
                        <a:pt x="2" y="0"/>
                        <a:pt x="2" y="0"/>
                      </a:cubicBezTo>
                      <a:cubicBezTo>
                        <a:pt x="2" y="0"/>
                        <a:pt x="2" y="0"/>
                        <a:pt x="2" y="0"/>
                      </a:cubicBezTo>
                      <a:cubicBezTo>
                        <a:pt x="2" y="0"/>
                        <a:pt x="2" y="0"/>
                        <a:pt x="2" y="0"/>
                      </a:cubicBezTo>
                      <a:moveTo>
                        <a:pt x="1" y="0"/>
                      </a:moveTo>
                      <a:cubicBezTo>
                        <a:pt x="0" y="0"/>
                        <a:pt x="0" y="3"/>
                        <a:pt x="1" y="4"/>
                      </a:cubicBezTo>
                      <a:cubicBezTo>
                        <a:pt x="1" y="3"/>
                        <a:pt x="0" y="3"/>
                        <a:pt x="1" y="2"/>
                      </a:cubicBezTo>
                      <a:cubicBezTo>
                        <a:pt x="1" y="1"/>
                        <a:pt x="1" y="1"/>
                        <a:pt x="2" y="0"/>
                      </a:cubicBezTo>
                      <a:cubicBezTo>
                        <a:pt x="1" y="0"/>
                        <a:pt x="1" y="0"/>
                        <a:pt x="1"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4" name="Freeform 12295">
                  <a:extLst>
                    <a:ext uri="{FF2B5EF4-FFF2-40B4-BE49-F238E27FC236}">
                      <a16:creationId xmlns:a16="http://schemas.microsoft.com/office/drawing/2014/main" id="{34AA6C27-5798-4E34-D3BF-1F8C2EE09B88}"/>
                    </a:ext>
                  </a:extLst>
                </p:cNvPr>
                <p:cNvSpPr>
                  <a:spLocks/>
                </p:cNvSpPr>
                <p:nvPr/>
              </p:nvSpPr>
              <p:spPr bwMode="auto">
                <a:xfrm>
                  <a:off x="4666" y="2359"/>
                  <a:ext cx="2" cy="4"/>
                </a:xfrm>
                <a:custGeom>
                  <a:avLst/>
                  <a:gdLst>
                    <a:gd name="T0" fmla="*/ 1 w 3"/>
                    <a:gd name="T1" fmla="*/ 0 h 5"/>
                    <a:gd name="T2" fmla="*/ 1 w 3"/>
                    <a:gd name="T3" fmla="*/ 1 h 5"/>
                    <a:gd name="T4" fmla="*/ 0 w 3"/>
                    <a:gd name="T5" fmla="*/ 2 h 5"/>
                    <a:gd name="T6" fmla="*/ 0 w 3"/>
                    <a:gd name="T7" fmla="*/ 2 h 5"/>
                    <a:gd name="T8" fmla="*/ 1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0"/>
                      </a:moveTo>
                      <a:cubicBezTo>
                        <a:pt x="2" y="1"/>
                        <a:pt x="2" y="1"/>
                        <a:pt x="2" y="1"/>
                      </a:cubicBezTo>
                      <a:cubicBezTo>
                        <a:pt x="1" y="2"/>
                        <a:pt x="1" y="4"/>
                        <a:pt x="0" y="5"/>
                      </a:cubicBezTo>
                      <a:cubicBezTo>
                        <a:pt x="0" y="5"/>
                        <a:pt x="0" y="5"/>
                        <a:pt x="0" y="5"/>
                      </a:cubicBezTo>
                      <a:cubicBezTo>
                        <a:pt x="1" y="5"/>
                        <a:pt x="3" y="2"/>
                        <a:pt x="2"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5" name="Freeform 12296">
                  <a:extLst>
                    <a:ext uri="{FF2B5EF4-FFF2-40B4-BE49-F238E27FC236}">
                      <a16:creationId xmlns:a16="http://schemas.microsoft.com/office/drawing/2014/main" id="{DF1C6052-B97E-C60C-DBD2-C6298A32634A}"/>
                    </a:ext>
                  </a:extLst>
                </p:cNvPr>
                <p:cNvSpPr>
                  <a:spLocks/>
                </p:cNvSpPr>
                <p:nvPr/>
              </p:nvSpPr>
              <p:spPr bwMode="auto">
                <a:xfrm>
                  <a:off x="4668" y="2354"/>
                  <a:ext cx="2" cy="3"/>
                </a:xfrm>
                <a:custGeom>
                  <a:avLst/>
                  <a:gdLst>
                    <a:gd name="T0" fmla="*/ 1 w 2"/>
                    <a:gd name="T1" fmla="*/ 0 h 3"/>
                    <a:gd name="T2" fmla="*/ 0 w 2"/>
                    <a:gd name="T3" fmla="*/ 3 h 3"/>
                    <a:gd name="T4" fmla="*/ 1 w 2"/>
                    <a:gd name="T5" fmla="*/ 0 h 3"/>
                    <a:gd name="T6" fmla="*/ 1 w 2"/>
                    <a:gd name="T7" fmla="*/ 0 h 3"/>
                    <a:gd name="T8" fmla="*/ 2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0" y="0"/>
                        <a:pt x="0" y="2"/>
                        <a:pt x="0" y="3"/>
                      </a:cubicBezTo>
                      <a:cubicBezTo>
                        <a:pt x="0" y="2"/>
                        <a:pt x="0" y="0"/>
                        <a:pt x="1" y="0"/>
                      </a:cubicBezTo>
                      <a:cubicBezTo>
                        <a:pt x="1" y="0"/>
                        <a:pt x="1" y="0"/>
                        <a:pt x="1" y="0"/>
                      </a:cubicBezTo>
                      <a:cubicBezTo>
                        <a:pt x="2" y="0"/>
                        <a:pt x="2" y="0"/>
                        <a:pt x="2" y="0"/>
                      </a:cubicBezTo>
                      <a:cubicBezTo>
                        <a:pt x="1" y="0"/>
                        <a:pt x="1" y="0"/>
                        <a:pt x="1"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6" name="Freeform 12297">
                  <a:extLst>
                    <a:ext uri="{FF2B5EF4-FFF2-40B4-BE49-F238E27FC236}">
                      <a16:creationId xmlns:a16="http://schemas.microsoft.com/office/drawing/2014/main" id="{7DDF793E-8772-7A66-2A15-FB43FA46D37C}"/>
                    </a:ext>
                  </a:extLst>
                </p:cNvPr>
                <p:cNvSpPr>
                  <a:spLocks/>
                </p:cNvSpPr>
                <p:nvPr/>
              </p:nvSpPr>
              <p:spPr bwMode="auto">
                <a:xfrm>
                  <a:off x="4668" y="2372"/>
                  <a:ext cx="3" cy="1"/>
                </a:xfrm>
                <a:custGeom>
                  <a:avLst/>
                  <a:gdLst>
                    <a:gd name="T0" fmla="*/ 3 w 3"/>
                    <a:gd name="T1" fmla="*/ 0 h 2"/>
                    <a:gd name="T2" fmla="*/ 3 w 3"/>
                    <a:gd name="T3" fmla="*/ 0 h 2"/>
                    <a:gd name="T4" fmla="*/ 2 w 3"/>
                    <a:gd name="T5" fmla="*/ 1 h 2"/>
                    <a:gd name="T6" fmla="*/ 0 w 3"/>
                    <a:gd name="T7" fmla="*/ 1 h 2"/>
                    <a:gd name="T8" fmla="*/ 1 w 3"/>
                    <a:gd name="T9" fmla="*/ 1 h 2"/>
                    <a:gd name="T10" fmla="*/ 3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3" y="0"/>
                        <a:pt x="3" y="0"/>
                        <a:pt x="3" y="0"/>
                      </a:cubicBezTo>
                      <a:cubicBezTo>
                        <a:pt x="3" y="1"/>
                        <a:pt x="2" y="1"/>
                        <a:pt x="2" y="1"/>
                      </a:cubicBezTo>
                      <a:cubicBezTo>
                        <a:pt x="1" y="1"/>
                        <a:pt x="1" y="1"/>
                        <a:pt x="0" y="1"/>
                      </a:cubicBezTo>
                      <a:cubicBezTo>
                        <a:pt x="0" y="2"/>
                        <a:pt x="1" y="2"/>
                        <a:pt x="1" y="2"/>
                      </a:cubicBezTo>
                      <a:cubicBezTo>
                        <a:pt x="2" y="2"/>
                        <a:pt x="3" y="1"/>
                        <a:pt x="3"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7" name="Freeform 12298">
                  <a:extLst>
                    <a:ext uri="{FF2B5EF4-FFF2-40B4-BE49-F238E27FC236}">
                      <a16:creationId xmlns:a16="http://schemas.microsoft.com/office/drawing/2014/main" id="{2B640995-0FA2-FC28-582A-64459D7F9E47}"/>
                    </a:ext>
                  </a:extLst>
                </p:cNvPr>
                <p:cNvSpPr>
                  <a:spLocks noEditPoints="1"/>
                </p:cNvSpPr>
                <p:nvPr/>
              </p:nvSpPr>
              <p:spPr bwMode="auto">
                <a:xfrm>
                  <a:off x="4665" y="2367"/>
                  <a:ext cx="1" cy="5"/>
                </a:xfrm>
                <a:custGeom>
                  <a:avLst/>
                  <a:gdLst>
                    <a:gd name="T0" fmla="*/ 1 w 2"/>
                    <a:gd name="T1" fmla="*/ 4 h 5"/>
                    <a:gd name="T2" fmla="*/ 1 w 2"/>
                    <a:gd name="T3" fmla="*/ 5 h 5"/>
                    <a:gd name="T4" fmla="*/ 1 w 2"/>
                    <a:gd name="T5" fmla="*/ 4 h 5"/>
                    <a:gd name="T6" fmla="*/ 1 w 2"/>
                    <a:gd name="T7" fmla="*/ 0 h 5"/>
                    <a:gd name="T8" fmla="*/ 1 w 2"/>
                    <a:gd name="T9" fmla="*/ 3 h 5"/>
                    <a:gd name="T10" fmla="*/ 1 w 2"/>
                    <a:gd name="T11" fmla="*/ 4 h 5"/>
                    <a:gd name="T12" fmla="*/ 1 w 2"/>
                    <a:gd name="T13" fmla="*/ 0 h 5"/>
                    <a:gd name="T14" fmla="*/ 1 w 2"/>
                    <a:gd name="T15" fmla="*/ 0 h 5"/>
                    <a:gd name="T16" fmla="*/ 1 w 2"/>
                    <a:gd name="T17" fmla="*/ 0 h 5"/>
                    <a:gd name="T18" fmla="*/ 1 w 2"/>
                    <a:gd name="T19" fmla="*/ 0 h 5"/>
                    <a:gd name="T20" fmla="*/ 1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2" y="4"/>
                      </a:moveTo>
                      <a:cubicBezTo>
                        <a:pt x="2" y="4"/>
                        <a:pt x="2" y="5"/>
                        <a:pt x="2" y="5"/>
                      </a:cubicBezTo>
                      <a:cubicBezTo>
                        <a:pt x="2" y="5"/>
                        <a:pt x="2" y="4"/>
                        <a:pt x="2" y="4"/>
                      </a:cubicBezTo>
                      <a:moveTo>
                        <a:pt x="2" y="0"/>
                      </a:moveTo>
                      <a:cubicBezTo>
                        <a:pt x="1" y="1"/>
                        <a:pt x="0" y="1"/>
                        <a:pt x="1" y="3"/>
                      </a:cubicBezTo>
                      <a:cubicBezTo>
                        <a:pt x="1" y="3"/>
                        <a:pt x="1" y="4"/>
                        <a:pt x="2" y="4"/>
                      </a:cubicBezTo>
                      <a:cubicBezTo>
                        <a:pt x="1" y="3"/>
                        <a:pt x="1" y="0"/>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8" name="Freeform 12299">
                  <a:extLst>
                    <a:ext uri="{FF2B5EF4-FFF2-40B4-BE49-F238E27FC236}">
                      <a16:creationId xmlns:a16="http://schemas.microsoft.com/office/drawing/2014/main" id="{6EFA3403-9E21-CA9A-F4C1-CA85EB06377A}"/>
                    </a:ext>
                  </a:extLst>
                </p:cNvPr>
                <p:cNvSpPr>
                  <a:spLocks noEditPoints="1"/>
                </p:cNvSpPr>
                <p:nvPr/>
              </p:nvSpPr>
              <p:spPr bwMode="auto">
                <a:xfrm>
                  <a:off x="4663" y="2365"/>
                  <a:ext cx="1" cy="3"/>
                </a:xfrm>
                <a:custGeom>
                  <a:avLst/>
                  <a:gdLst>
                    <a:gd name="T0" fmla="*/ 1 w 1"/>
                    <a:gd name="T1" fmla="*/ 1 h 4"/>
                    <a:gd name="T2" fmla="*/ 1 w 1"/>
                    <a:gd name="T3" fmla="*/ 2 h 4"/>
                    <a:gd name="T4" fmla="*/ 1 w 1"/>
                    <a:gd name="T5" fmla="*/ 1 h 4"/>
                    <a:gd name="T6" fmla="*/ 1 w 1"/>
                    <a:gd name="T7" fmla="*/ 0 h 4"/>
                    <a:gd name="T8" fmla="*/ 1 w 1"/>
                    <a:gd name="T9" fmla="*/ 1 h 4"/>
                    <a:gd name="T10" fmla="*/ 1 w 1"/>
                    <a:gd name="T11" fmla="*/ 0 h 4"/>
                    <a:gd name="T12" fmla="*/ 1 w 1"/>
                    <a:gd name="T13" fmla="*/ 0 h 4"/>
                    <a:gd name="T14" fmla="*/ 1 w 1"/>
                    <a:gd name="T15" fmla="*/ 0 h 4"/>
                    <a:gd name="T16" fmla="*/ 1 w 1"/>
                    <a:gd name="T17" fmla="*/ 0 h 4"/>
                    <a:gd name="T18" fmla="*/ 1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1" y="1"/>
                      </a:moveTo>
                      <a:cubicBezTo>
                        <a:pt x="0" y="2"/>
                        <a:pt x="0" y="4"/>
                        <a:pt x="1" y="4"/>
                      </a:cubicBezTo>
                      <a:cubicBezTo>
                        <a:pt x="1" y="4"/>
                        <a:pt x="1" y="2"/>
                        <a:pt x="1" y="1"/>
                      </a:cubicBezTo>
                      <a:moveTo>
                        <a:pt x="1" y="0"/>
                      </a:moveTo>
                      <a:cubicBezTo>
                        <a:pt x="1" y="1"/>
                        <a:pt x="1" y="1"/>
                        <a:pt x="1" y="1"/>
                      </a:cubicBezTo>
                      <a:cubicBezTo>
                        <a:pt x="1" y="1"/>
                        <a:pt x="1" y="1"/>
                        <a:pt x="1" y="0"/>
                      </a:cubicBezTo>
                      <a:moveTo>
                        <a:pt x="1" y="0"/>
                      </a:moveTo>
                      <a:cubicBezTo>
                        <a:pt x="1" y="0"/>
                        <a:pt x="1" y="0"/>
                        <a:pt x="1" y="0"/>
                      </a:cubicBezTo>
                      <a:cubicBezTo>
                        <a:pt x="1" y="0"/>
                        <a:pt x="1" y="0"/>
                        <a:pt x="1" y="0"/>
                      </a:cubicBezTo>
                      <a:cubicBezTo>
                        <a:pt x="1" y="0"/>
                        <a:pt x="1" y="0"/>
                        <a:pt x="1" y="0"/>
                      </a:cubicBezTo>
                    </a:path>
                  </a:pathLst>
                </a:custGeom>
                <a:solidFill>
                  <a:srgbClr val="CCC8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19" name="Freeform 12300">
                  <a:extLst>
                    <a:ext uri="{FF2B5EF4-FFF2-40B4-BE49-F238E27FC236}">
                      <a16:creationId xmlns:a16="http://schemas.microsoft.com/office/drawing/2014/main" id="{930B64E7-8193-13F4-93C3-0BA93C2D7C6A}"/>
                    </a:ext>
                  </a:extLst>
                </p:cNvPr>
                <p:cNvSpPr>
                  <a:spLocks noEditPoints="1"/>
                </p:cNvSpPr>
                <p:nvPr/>
              </p:nvSpPr>
              <p:spPr bwMode="auto">
                <a:xfrm>
                  <a:off x="4647" y="2506"/>
                  <a:ext cx="19" cy="25"/>
                </a:xfrm>
                <a:custGeom>
                  <a:avLst/>
                  <a:gdLst>
                    <a:gd name="T0" fmla="*/ 3 w 24"/>
                    <a:gd name="T1" fmla="*/ 11 h 30"/>
                    <a:gd name="T2" fmla="*/ 2 w 24"/>
                    <a:gd name="T3" fmla="*/ 12 h 30"/>
                    <a:gd name="T4" fmla="*/ 2 w 24"/>
                    <a:gd name="T5" fmla="*/ 12 h 30"/>
                    <a:gd name="T6" fmla="*/ 6 w 24"/>
                    <a:gd name="T7" fmla="*/ 10 h 30"/>
                    <a:gd name="T8" fmla="*/ 5 w 24"/>
                    <a:gd name="T9" fmla="*/ 11 h 30"/>
                    <a:gd name="T10" fmla="*/ 5 w 24"/>
                    <a:gd name="T11" fmla="*/ 11 h 30"/>
                    <a:gd name="T12" fmla="*/ 6 w 24"/>
                    <a:gd name="T13" fmla="*/ 10 h 30"/>
                    <a:gd name="T14" fmla="*/ 3 w 24"/>
                    <a:gd name="T15" fmla="*/ 10 h 30"/>
                    <a:gd name="T16" fmla="*/ 4 w 24"/>
                    <a:gd name="T17" fmla="*/ 8 h 30"/>
                    <a:gd name="T18" fmla="*/ 4 w 24"/>
                    <a:gd name="T19" fmla="*/ 8 h 30"/>
                    <a:gd name="T20" fmla="*/ 3 w 24"/>
                    <a:gd name="T21" fmla="*/ 9 h 30"/>
                    <a:gd name="T22" fmla="*/ 6 w 24"/>
                    <a:gd name="T23" fmla="*/ 8 h 30"/>
                    <a:gd name="T24" fmla="*/ 6 w 24"/>
                    <a:gd name="T25" fmla="*/ 6 h 30"/>
                    <a:gd name="T26" fmla="*/ 6 w 24"/>
                    <a:gd name="T27" fmla="*/ 6 h 30"/>
                    <a:gd name="T28" fmla="*/ 6 w 24"/>
                    <a:gd name="T29" fmla="*/ 8 h 30"/>
                    <a:gd name="T30" fmla="*/ 8 w 24"/>
                    <a:gd name="T31" fmla="*/ 5 h 30"/>
                    <a:gd name="T32" fmla="*/ 8 w 24"/>
                    <a:gd name="T33" fmla="*/ 4 h 30"/>
                    <a:gd name="T34" fmla="*/ 8 w 24"/>
                    <a:gd name="T35" fmla="*/ 6 h 30"/>
                    <a:gd name="T36" fmla="*/ 2 w 24"/>
                    <a:gd name="T37" fmla="*/ 6 h 30"/>
                    <a:gd name="T38" fmla="*/ 2 w 24"/>
                    <a:gd name="T39" fmla="*/ 4 h 30"/>
                    <a:gd name="T40" fmla="*/ 2 w 24"/>
                    <a:gd name="T41" fmla="*/ 6 h 30"/>
                    <a:gd name="T42" fmla="*/ 5 w 24"/>
                    <a:gd name="T43" fmla="*/ 3 h 30"/>
                    <a:gd name="T44" fmla="*/ 5 w 24"/>
                    <a:gd name="T45" fmla="*/ 3 h 30"/>
                    <a:gd name="T46" fmla="*/ 5 w 24"/>
                    <a:gd name="T47" fmla="*/ 3 h 30"/>
                    <a:gd name="T48" fmla="*/ 4 w 24"/>
                    <a:gd name="T49" fmla="*/ 5 h 30"/>
                    <a:gd name="T50" fmla="*/ 5 w 24"/>
                    <a:gd name="T51" fmla="*/ 3 h 30"/>
                    <a:gd name="T52" fmla="*/ 4 w 24"/>
                    <a:gd name="T53" fmla="*/ 2 h 30"/>
                    <a:gd name="T54" fmla="*/ 4 w 24"/>
                    <a:gd name="T55" fmla="*/ 2 h 30"/>
                    <a:gd name="T56" fmla="*/ 3 w 24"/>
                    <a:gd name="T57" fmla="*/ 3 h 30"/>
                    <a:gd name="T58" fmla="*/ 2 w 24"/>
                    <a:gd name="T59" fmla="*/ 3 h 30"/>
                    <a:gd name="T60" fmla="*/ 0 w 24"/>
                    <a:gd name="T61" fmla="*/ 6 h 30"/>
                    <a:gd name="T62" fmla="*/ 1 w 24"/>
                    <a:gd name="T63" fmla="*/ 8 h 30"/>
                    <a:gd name="T64" fmla="*/ 1 w 24"/>
                    <a:gd name="T65" fmla="*/ 7 h 30"/>
                    <a:gd name="T66" fmla="*/ 1 w 24"/>
                    <a:gd name="T67" fmla="*/ 7 h 30"/>
                    <a:gd name="T68" fmla="*/ 0 w 24"/>
                    <a:gd name="T69" fmla="*/ 8 h 30"/>
                    <a:gd name="T70" fmla="*/ 1 w 24"/>
                    <a:gd name="T71" fmla="*/ 8 h 30"/>
                    <a:gd name="T72" fmla="*/ 1 w 24"/>
                    <a:gd name="T73" fmla="*/ 9 h 30"/>
                    <a:gd name="T74" fmla="*/ 2 w 24"/>
                    <a:gd name="T75" fmla="*/ 10 h 30"/>
                    <a:gd name="T76" fmla="*/ 2 w 24"/>
                    <a:gd name="T77" fmla="*/ 8 h 30"/>
                    <a:gd name="T78" fmla="*/ 2 w 24"/>
                    <a:gd name="T79" fmla="*/ 8 h 30"/>
                    <a:gd name="T80" fmla="*/ 2 w 24"/>
                    <a:gd name="T81" fmla="*/ 8 h 30"/>
                    <a:gd name="T82" fmla="*/ 2 w 24"/>
                    <a:gd name="T83" fmla="*/ 11 h 30"/>
                    <a:gd name="T84" fmla="*/ 2 w 24"/>
                    <a:gd name="T85" fmla="*/ 11 h 30"/>
                    <a:gd name="T86" fmla="*/ 2 w 24"/>
                    <a:gd name="T87" fmla="*/ 11 h 30"/>
                    <a:gd name="T88" fmla="*/ 2 w 24"/>
                    <a:gd name="T89" fmla="*/ 11 h 30"/>
                    <a:gd name="T90" fmla="*/ 2 w 24"/>
                    <a:gd name="T91" fmla="*/ 12 h 30"/>
                    <a:gd name="T92" fmla="*/ 1 w 24"/>
                    <a:gd name="T93" fmla="*/ 13 h 30"/>
                    <a:gd name="T94" fmla="*/ 2 w 24"/>
                    <a:gd name="T95" fmla="*/ 13 h 30"/>
                    <a:gd name="T96" fmla="*/ 2 w 24"/>
                    <a:gd name="T97" fmla="*/ 14 h 30"/>
                    <a:gd name="T98" fmla="*/ 2 w 24"/>
                    <a:gd name="T99" fmla="*/ 14 h 30"/>
                    <a:gd name="T100" fmla="*/ 3 w 24"/>
                    <a:gd name="T101" fmla="*/ 15 h 30"/>
                    <a:gd name="T102" fmla="*/ 3 w 24"/>
                    <a:gd name="T103" fmla="*/ 13 h 30"/>
                    <a:gd name="T104" fmla="*/ 4 w 24"/>
                    <a:gd name="T105" fmla="*/ 13 h 30"/>
                    <a:gd name="T106" fmla="*/ 5 w 24"/>
                    <a:gd name="T107" fmla="*/ 13 h 30"/>
                    <a:gd name="T108" fmla="*/ 5 w 24"/>
                    <a:gd name="T109" fmla="*/ 13 h 30"/>
                    <a:gd name="T110" fmla="*/ 6 w 24"/>
                    <a:gd name="T111" fmla="*/ 11 h 30"/>
                    <a:gd name="T112" fmla="*/ 8 w 24"/>
                    <a:gd name="T113" fmla="*/ 8 h 30"/>
                    <a:gd name="T114" fmla="*/ 9 w 24"/>
                    <a:gd name="T115" fmla="*/ 3 h 30"/>
                    <a:gd name="T116" fmla="*/ 8 w 24"/>
                    <a:gd name="T117" fmla="*/ 3 h 30"/>
                    <a:gd name="T118" fmla="*/ 6 w 24"/>
                    <a:gd name="T119" fmla="*/ 3 h 30"/>
                    <a:gd name="T120" fmla="*/ 6 w 24"/>
                    <a:gd name="T121" fmla="*/ 2 h 30"/>
                    <a:gd name="T122" fmla="*/ 6 w 24"/>
                    <a:gd name="T123" fmla="*/ 2 h 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 h="30">
                      <a:moveTo>
                        <a:pt x="6" y="24"/>
                      </a:moveTo>
                      <a:cubicBezTo>
                        <a:pt x="7" y="24"/>
                        <a:pt x="7" y="24"/>
                        <a:pt x="7" y="23"/>
                      </a:cubicBezTo>
                      <a:cubicBezTo>
                        <a:pt x="7" y="22"/>
                        <a:pt x="7" y="22"/>
                        <a:pt x="7" y="22"/>
                      </a:cubicBezTo>
                      <a:cubicBezTo>
                        <a:pt x="7" y="23"/>
                        <a:pt x="6" y="24"/>
                        <a:pt x="5" y="24"/>
                      </a:cubicBezTo>
                      <a:cubicBezTo>
                        <a:pt x="5" y="24"/>
                        <a:pt x="5" y="24"/>
                        <a:pt x="5" y="23"/>
                      </a:cubicBezTo>
                      <a:cubicBezTo>
                        <a:pt x="5" y="24"/>
                        <a:pt x="6" y="24"/>
                        <a:pt x="6" y="24"/>
                      </a:cubicBezTo>
                      <a:moveTo>
                        <a:pt x="14" y="20"/>
                      </a:moveTo>
                      <a:cubicBezTo>
                        <a:pt x="14" y="20"/>
                        <a:pt x="14" y="20"/>
                        <a:pt x="14" y="20"/>
                      </a:cubicBezTo>
                      <a:cubicBezTo>
                        <a:pt x="14" y="20"/>
                        <a:pt x="14" y="20"/>
                        <a:pt x="14" y="20"/>
                      </a:cubicBezTo>
                      <a:cubicBezTo>
                        <a:pt x="14" y="20"/>
                        <a:pt x="14" y="21"/>
                        <a:pt x="13" y="22"/>
                      </a:cubicBezTo>
                      <a:cubicBezTo>
                        <a:pt x="13" y="23"/>
                        <a:pt x="12" y="24"/>
                        <a:pt x="12" y="24"/>
                      </a:cubicBezTo>
                      <a:cubicBezTo>
                        <a:pt x="12" y="24"/>
                        <a:pt x="11" y="24"/>
                        <a:pt x="11" y="23"/>
                      </a:cubicBezTo>
                      <a:cubicBezTo>
                        <a:pt x="12" y="23"/>
                        <a:pt x="14" y="22"/>
                        <a:pt x="14" y="20"/>
                      </a:cubicBezTo>
                      <a:cubicBezTo>
                        <a:pt x="14" y="20"/>
                        <a:pt x="14" y="20"/>
                        <a:pt x="14" y="20"/>
                      </a:cubicBezTo>
                      <a:cubicBezTo>
                        <a:pt x="14" y="20"/>
                        <a:pt x="14" y="20"/>
                        <a:pt x="14" y="20"/>
                      </a:cubicBezTo>
                      <a:moveTo>
                        <a:pt x="8" y="20"/>
                      </a:moveTo>
                      <a:cubicBezTo>
                        <a:pt x="7" y="19"/>
                        <a:pt x="8" y="15"/>
                        <a:pt x="9" y="15"/>
                      </a:cubicBezTo>
                      <a:cubicBezTo>
                        <a:pt x="9" y="15"/>
                        <a:pt x="9" y="15"/>
                        <a:pt x="9" y="16"/>
                      </a:cubicBezTo>
                      <a:cubicBezTo>
                        <a:pt x="9" y="16"/>
                        <a:pt x="9" y="16"/>
                        <a:pt x="9" y="16"/>
                      </a:cubicBezTo>
                      <a:cubicBezTo>
                        <a:pt x="10" y="16"/>
                        <a:pt x="10" y="16"/>
                        <a:pt x="10" y="16"/>
                      </a:cubicBezTo>
                      <a:cubicBezTo>
                        <a:pt x="10" y="16"/>
                        <a:pt x="9" y="16"/>
                        <a:pt x="9" y="16"/>
                      </a:cubicBezTo>
                      <a:cubicBezTo>
                        <a:pt x="9" y="16"/>
                        <a:pt x="8" y="17"/>
                        <a:pt x="8" y="18"/>
                      </a:cubicBezTo>
                      <a:cubicBezTo>
                        <a:pt x="8" y="18"/>
                        <a:pt x="8" y="19"/>
                        <a:pt x="8" y="20"/>
                      </a:cubicBezTo>
                      <a:moveTo>
                        <a:pt x="14" y="15"/>
                      </a:moveTo>
                      <a:cubicBezTo>
                        <a:pt x="13" y="14"/>
                        <a:pt x="14" y="12"/>
                        <a:pt x="15" y="11"/>
                      </a:cubicBezTo>
                      <a:cubicBezTo>
                        <a:pt x="15" y="11"/>
                        <a:pt x="15" y="11"/>
                        <a:pt x="15" y="11"/>
                      </a:cubicBezTo>
                      <a:cubicBezTo>
                        <a:pt x="16" y="11"/>
                        <a:pt x="16" y="11"/>
                        <a:pt x="16" y="12"/>
                      </a:cubicBezTo>
                      <a:cubicBezTo>
                        <a:pt x="16" y="12"/>
                        <a:pt x="16" y="12"/>
                        <a:pt x="16" y="12"/>
                      </a:cubicBezTo>
                      <a:cubicBezTo>
                        <a:pt x="16" y="12"/>
                        <a:pt x="16" y="12"/>
                        <a:pt x="16" y="12"/>
                      </a:cubicBezTo>
                      <a:cubicBezTo>
                        <a:pt x="15" y="12"/>
                        <a:pt x="14" y="14"/>
                        <a:pt x="14" y="15"/>
                      </a:cubicBezTo>
                      <a:moveTo>
                        <a:pt x="20" y="11"/>
                      </a:moveTo>
                      <a:cubicBezTo>
                        <a:pt x="20" y="11"/>
                        <a:pt x="19" y="11"/>
                        <a:pt x="19" y="10"/>
                      </a:cubicBezTo>
                      <a:cubicBezTo>
                        <a:pt x="19" y="9"/>
                        <a:pt x="20" y="8"/>
                        <a:pt x="21" y="8"/>
                      </a:cubicBezTo>
                      <a:cubicBezTo>
                        <a:pt x="21" y="8"/>
                        <a:pt x="21" y="8"/>
                        <a:pt x="21" y="8"/>
                      </a:cubicBezTo>
                      <a:cubicBezTo>
                        <a:pt x="21" y="8"/>
                        <a:pt x="21" y="8"/>
                        <a:pt x="21" y="8"/>
                      </a:cubicBezTo>
                      <a:cubicBezTo>
                        <a:pt x="20" y="8"/>
                        <a:pt x="20" y="10"/>
                        <a:pt x="20" y="11"/>
                      </a:cubicBezTo>
                      <a:cubicBezTo>
                        <a:pt x="20" y="11"/>
                        <a:pt x="20" y="11"/>
                        <a:pt x="20" y="11"/>
                      </a:cubicBezTo>
                      <a:moveTo>
                        <a:pt x="4" y="12"/>
                      </a:moveTo>
                      <a:cubicBezTo>
                        <a:pt x="3" y="12"/>
                        <a:pt x="3" y="12"/>
                        <a:pt x="3" y="12"/>
                      </a:cubicBezTo>
                      <a:cubicBezTo>
                        <a:pt x="4" y="11"/>
                        <a:pt x="5" y="9"/>
                        <a:pt x="6" y="8"/>
                      </a:cubicBezTo>
                      <a:cubicBezTo>
                        <a:pt x="6" y="7"/>
                        <a:pt x="6" y="7"/>
                        <a:pt x="6" y="7"/>
                      </a:cubicBezTo>
                      <a:cubicBezTo>
                        <a:pt x="7" y="9"/>
                        <a:pt x="5" y="12"/>
                        <a:pt x="4" y="12"/>
                      </a:cubicBezTo>
                      <a:moveTo>
                        <a:pt x="12" y="3"/>
                      </a:moveTo>
                      <a:cubicBezTo>
                        <a:pt x="12" y="3"/>
                        <a:pt x="12" y="3"/>
                        <a:pt x="12" y="3"/>
                      </a:cubicBezTo>
                      <a:cubicBezTo>
                        <a:pt x="12" y="3"/>
                        <a:pt x="12" y="3"/>
                        <a:pt x="12" y="3"/>
                      </a:cubicBezTo>
                      <a:cubicBezTo>
                        <a:pt x="12" y="3"/>
                        <a:pt x="12" y="3"/>
                        <a:pt x="12" y="3"/>
                      </a:cubicBezTo>
                      <a:cubicBezTo>
                        <a:pt x="12" y="3"/>
                        <a:pt x="12" y="3"/>
                        <a:pt x="12" y="3"/>
                      </a:cubicBezTo>
                      <a:cubicBezTo>
                        <a:pt x="13" y="4"/>
                        <a:pt x="13" y="5"/>
                        <a:pt x="12" y="6"/>
                      </a:cubicBezTo>
                      <a:cubicBezTo>
                        <a:pt x="12" y="6"/>
                        <a:pt x="11" y="9"/>
                        <a:pt x="11" y="9"/>
                      </a:cubicBezTo>
                      <a:cubicBezTo>
                        <a:pt x="10" y="9"/>
                        <a:pt x="10" y="9"/>
                        <a:pt x="10" y="9"/>
                      </a:cubicBezTo>
                      <a:cubicBezTo>
                        <a:pt x="10" y="8"/>
                        <a:pt x="11" y="7"/>
                        <a:pt x="11" y="7"/>
                      </a:cubicBezTo>
                      <a:cubicBezTo>
                        <a:pt x="12" y="6"/>
                        <a:pt x="12" y="4"/>
                        <a:pt x="12" y="3"/>
                      </a:cubicBezTo>
                      <a:moveTo>
                        <a:pt x="8" y="5"/>
                      </a:moveTo>
                      <a:cubicBezTo>
                        <a:pt x="8" y="3"/>
                        <a:pt x="8" y="2"/>
                        <a:pt x="9" y="2"/>
                      </a:cubicBezTo>
                      <a:cubicBezTo>
                        <a:pt x="9" y="2"/>
                        <a:pt x="10" y="2"/>
                        <a:pt x="10" y="2"/>
                      </a:cubicBezTo>
                      <a:cubicBezTo>
                        <a:pt x="10" y="2"/>
                        <a:pt x="10" y="2"/>
                        <a:pt x="10" y="2"/>
                      </a:cubicBezTo>
                      <a:cubicBezTo>
                        <a:pt x="10" y="2"/>
                        <a:pt x="9" y="2"/>
                        <a:pt x="9" y="2"/>
                      </a:cubicBezTo>
                      <a:cubicBezTo>
                        <a:pt x="8" y="2"/>
                        <a:pt x="8" y="4"/>
                        <a:pt x="8" y="5"/>
                      </a:cubicBezTo>
                      <a:moveTo>
                        <a:pt x="9" y="0"/>
                      </a:moveTo>
                      <a:cubicBezTo>
                        <a:pt x="8" y="1"/>
                        <a:pt x="5" y="1"/>
                        <a:pt x="5" y="3"/>
                      </a:cubicBezTo>
                      <a:cubicBezTo>
                        <a:pt x="5" y="6"/>
                        <a:pt x="2" y="6"/>
                        <a:pt x="2" y="8"/>
                      </a:cubicBezTo>
                      <a:cubicBezTo>
                        <a:pt x="2" y="9"/>
                        <a:pt x="1" y="11"/>
                        <a:pt x="0" y="12"/>
                      </a:cubicBezTo>
                      <a:cubicBezTo>
                        <a:pt x="0" y="13"/>
                        <a:pt x="0" y="14"/>
                        <a:pt x="0" y="15"/>
                      </a:cubicBezTo>
                      <a:cubicBezTo>
                        <a:pt x="0" y="15"/>
                        <a:pt x="1" y="15"/>
                        <a:pt x="1" y="15"/>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0" y="15"/>
                      </a:cubicBezTo>
                      <a:cubicBezTo>
                        <a:pt x="1" y="15"/>
                        <a:pt x="1" y="15"/>
                        <a:pt x="1" y="16"/>
                      </a:cubicBezTo>
                      <a:cubicBezTo>
                        <a:pt x="1" y="16"/>
                        <a:pt x="1" y="17"/>
                        <a:pt x="1" y="17"/>
                      </a:cubicBezTo>
                      <a:cubicBezTo>
                        <a:pt x="1" y="17"/>
                        <a:pt x="1" y="17"/>
                        <a:pt x="1" y="17"/>
                      </a:cubicBezTo>
                      <a:cubicBezTo>
                        <a:pt x="1" y="18"/>
                        <a:pt x="1" y="18"/>
                        <a:pt x="1" y="19"/>
                      </a:cubicBezTo>
                      <a:cubicBezTo>
                        <a:pt x="1" y="19"/>
                        <a:pt x="1" y="20"/>
                        <a:pt x="2" y="20"/>
                      </a:cubicBezTo>
                      <a:cubicBezTo>
                        <a:pt x="2" y="20"/>
                        <a:pt x="2" y="20"/>
                        <a:pt x="2" y="20"/>
                      </a:cubicBezTo>
                      <a:cubicBezTo>
                        <a:pt x="2" y="20"/>
                        <a:pt x="2" y="20"/>
                        <a:pt x="2" y="20"/>
                      </a:cubicBezTo>
                      <a:cubicBezTo>
                        <a:pt x="2" y="18"/>
                        <a:pt x="3" y="18"/>
                        <a:pt x="4" y="17"/>
                      </a:cubicBezTo>
                      <a:cubicBezTo>
                        <a:pt x="4" y="17"/>
                        <a:pt x="4" y="17"/>
                        <a:pt x="4" y="17"/>
                      </a:cubicBezTo>
                      <a:cubicBezTo>
                        <a:pt x="4" y="17"/>
                        <a:pt x="4" y="17"/>
                        <a:pt x="4" y="17"/>
                      </a:cubicBezTo>
                      <a:cubicBezTo>
                        <a:pt x="4" y="17"/>
                        <a:pt x="4" y="17"/>
                        <a:pt x="4" y="17"/>
                      </a:cubicBezTo>
                      <a:cubicBezTo>
                        <a:pt x="4" y="17"/>
                        <a:pt x="4" y="17"/>
                        <a:pt x="4" y="17"/>
                      </a:cubicBezTo>
                      <a:cubicBezTo>
                        <a:pt x="3" y="17"/>
                        <a:pt x="2" y="20"/>
                        <a:pt x="2" y="21"/>
                      </a:cubicBezTo>
                      <a:cubicBezTo>
                        <a:pt x="2" y="21"/>
                        <a:pt x="2" y="22"/>
                        <a:pt x="2" y="22"/>
                      </a:cubicBezTo>
                      <a:cubicBezTo>
                        <a:pt x="2" y="22"/>
                        <a:pt x="2" y="21"/>
                        <a:pt x="2" y="21"/>
                      </a:cubicBezTo>
                      <a:cubicBezTo>
                        <a:pt x="2" y="21"/>
                        <a:pt x="2" y="21"/>
                        <a:pt x="2" y="21"/>
                      </a:cubicBezTo>
                      <a:cubicBezTo>
                        <a:pt x="2" y="21"/>
                        <a:pt x="2" y="21"/>
                        <a:pt x="2" y="21"/>
                      </a:cubicBezTo>
                      <a:cubicBezTo>
                        <a:pt x="2" y="21"/>
                        <a:pt x="2" y="21"/>
                        <a:pt x="2" y="21"/>
                      </a:cubicBezTo>
                      <a:cubicBezTo>
                        <a:pt x="2" y="22"/>
                        <a:pt x="2" y="22"/>
                        <a:pt x="2" y="23"/>
                      </a:cubicBezTo>
                      <a:cubicBezTo>
                        <a:pt x="2" y="23"/>
                        <a:pt x="2" y="23"/>
                        <a:pt x="2" y="23"/>
                      </a:cubicBezTo>
                      <a:cubicBezTo>
                        <a:pt x="2" y="24"/>
                        <a:pt x="2" y="24"/>
                        <a:pt x="2" y="24"/>
                      </a:cubicBezTo>
                      <a:cubicBezTo>
                        <a:pt x="2" y="24"/>
                        <a:pt x="2" y="24"/>
                        <a:pt x="2" y="24"/>
                      </a:cubicBezTo>
                      <a:cubicBezTo>
                        <a:pt x="2" y="25"/>
                        <a:pt x="1" y="25"/>
                        <a:pt x="1" y="26"/>
                      </a:cubicBezTo>
                      <a:cubicBezTo>
                        <a:pt x="1" y="26"/>
                        <a:pt x="1" y="26"/>
                        <a:pt x="1" y="26"/>
                      </a:cubicBezTo>
                      <a:cubicBezTo>
                        <a:pt x="2" y="27"/>
                        <a:pt x="2" y="27"/>
                        <a:pt x="2" y="27"/>
                      </a:cubicBezTo>
                      <a:cubicBezTo>
                        <a:pt x="2" y="27"/>
                        <a:pt x="2" y="27"/>
                        <a:pt x="2" y="27"/>
                      </a:cubicBezTo>
                      <a:cubicBezTo>
                        <a:pt x="2" y="28"/>
                        <a:pt x="2" y="28"/>
                        <a:pt x="1" y="28"/>
                      </a:cubicBezTo>
                      <a:cubicBezTo>
                        <a:pt x="2" y="29"/>
                        <a:pt x="2" y="29"/>
                        <a:pt x="3" y="29"/>
                      </a:cubicBezTo>
                      <a:cubicBezTo>
                        <a:pt x="3" y="29"/>
                        <a:pt x="4" y="29"/>
                        <a:pt x="4" y="29"/>
                      </a:cubicBezTo>
                      <a:cubicBezTo>
                        <a:pt x="4" y="29"/>
                        <a:pt x="4" y="29"/>
                        <a:pt x="4" y="29"/>
                      </a:cubicBezTo>
                      <a:cubicBezTo>
                        <a:pt x="5" y="29"/>
                        <a:pt x="5" y="29"/>
                        <a:pt x="5" y="29"/>
                      </a:cubicBezTo>
                      <a:cubicBezTo>
                        <a:pt x="6" y="29"/>
                        <a:pt x="6" y="30"/>
                        <a:pt x="7" y="30"/>
                      </a:cubicBezTo>
                      <a:cubicBezTo>
                        <a:pt x="7" y="30"/>
                        <a:pt x="7" y="29"/>
                        <a:pt x="7" y="29"/>
                      </a:cubicBezTo>
                      <a:cubicBezTo>
                        <a:pt x="8" y="28"/>
                        <a:pt x="8" y="28"/>
                        <a:pt x="8" y="28"/>
                      </a:cubicBezTo>
                      <a:cubicBezTo>
                        <a:pt x="8" y="28"/>
                        <a:pt x="8" y="28"/>
                        <a:pt x="9" y="28"/>
                      </a:cubicBezTo>
                      <a:cubicBezTo>
                        <a:pt x="9" y="28"/>
                        <a:pt x="9" y="28"/>
                        <a:pt x="9" y="28"/>
                      </a:cubicBezTo>
                      <a:cubicBezTo>
                        <a:pt x="10" y="28"/>
                        <a:pt x="10" y="28"/>
                        <a:pt x="10" y="28"/>
                      </a:cubicBezTo>
                      <a:cubicBezTo>
                        <a:pt x="11" y="27"/>
                        <a:pt x="11" y="27"/>
                        <a:pt x="11" y="27"/>
                      </a:cubicBezTo>
                      <a:cubicBezTo>
                        <a:pt x="11" y="27"/>
                        <a:pt x="11" y="27"/>
                        <a:pt x="11" y="27"/>
                      </a:cubicBezTo>
                      <a:cubicBezTo>
                        <a:pt x="12" y="27"/>
                        <a:pt x="12" y="27"/>
                        <a:pt x="12" y="27"/>
                      </a:cubicBezTo>
                      <a:cubicBezTo>
                        <a:pt x="12" y="27"/>
                        <a:pt x="13" y="27"/>
                        <a:pt x="13" y="26"/>
                      </a:cubicBezTo>
                      <a:cubicBezTo>
                        <a:pt x="14" y="24"/>
                        <a:pt x="16" y="25"/>
                        <a:pt x="16" y="23"/>
                      </a:cubicBezTo>
                      <a:cubicBezTo>
                        <a:pt x="17" y="21"/>
                        <a:pt x="19" y="22"/>
                        <a:pt x="19" y="19"/>
                      </a:cubicBezTo>
                      <a:cubicBezTo>
                        <a:pt x="19" y="18"/>
                        <a:pt x="22" y="17"/>
                        <a:pt x="21" y="15"/>
                      </a:cubicBezTo>
                      <a:cubicBezTo>
                        <a:pt x="21" y="13"/>
                        <a:pt x="23" y="11"/>
                        <a:pt x="23" y="9"/>
                      </a:cubicBezTo>
                      <a:cubicBezTo>
                        <a:pt x="23" y="8"/>
                        <a:pt x="24" y="6"/>
                        <a:pt x="23" y="5"/>
                      </a:cubicBezTo>
                      <a:cubicBezTo>
                        <a:pt x="23" y="5"/>
                        <a:pt x="23" y="5"/>
                        <a:pt x="23" y="4"/>
                      </a:cubicBezTo>
                      <a:cubicBezTo>
                        <a:pt x="22" y="4"/>
                        <a:pt x="21" y="4"/>
                        <a:pt x="19" y="4"/>
                      </a:cubicBezTo>
                      <a:cubicBezTo>
                        <a:pt x="20" y="5"/>
                        <a:pt x="18" y="6"/>
                        <a:pt x="17" y="6"/>
                      </a:cubicBezTo>
                      <a:cubicBezTo>
                        <a:pt x="17" y="6"/>
                        <a:pt x="17" y="6"/>
                        <a:pt x="17" y="6"/>
                      </a:cubicBezTo>
                      <a:cubicBezTo>
                        <a:pt x="17" y="5"/>
                        <a:pt x="19" y="4"/>
                        <a:pt x="19" y="3"/>
                      </a:cubicBezTo>
                      <a:cubicBezTo>
                        <a:pt x="18" y="3"/>
                        <a:pt x="16" y="3"/>
                        <a:pt x="15" y="2"/>
                      </a:cubicBezTo>
                      <a:cubicBezTo>
                        <a:pt x="15" y="2"/>
                        <a:pt x="15" y="2"/>
                        <a:pt x="15" y="3"/>
                      </a:cubicBezTo>
                      <a:cubicBezTo>
                        <a:pt x="15" y="2"/>
                        <a:pt x="15" y="2"/>
                        <a:pt x="15" y="2"/>
                      </a:cubicBezTo>
                      <a:cubicBezTo>
                        <a:pt x="13" y="1"/>
                        <a:pt x="11" y="0"/>
                        <a:pt x="9" y="0"/>
                      </a:cubicBezTo>
                    </a:path>
                  </a:pathLst>
                </a:custGeom>
                <a:solidFill>
                  <a:srgbClr val="D3AE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0" name="Freeform 12301">
                  <a:extLst>
                    <a:ext uri="{FF2B5EF4-FFF2-40B4-BE49-F238E27FC236}">
                      <a16:creationId xmlns:a16="http://schemas.microsoft.com/office/drawing/2014/main" id="{6B89B768-59D3-3096-CD21-EACE4F3713CA}"/>
                    </a:ext>
                  </a:extLst>
                </p:cNvPr>
                <p:cNvSpPr>
                  <a:spLocks/>
                </p:cNvSpPr>
                <p:nvPr/>
              </p:nvSpPr>
              <p:spPr bwMode="auto">
                <a:xfrm>
                  <a:off x="4654" y="2503"/>
                  <a:ext cx="12" cy="6"/>
                </a:xfrm>
                <a:custGeom>
                  <a:avLst/>
                  <a:gdLst>
                    <a:gd name="T0" fmla="*/ 4 w 15"/>
                    <a:gd name="T1" fmla="*/ 0 h 8"/>
                    <a:gd name="T2" fmla="*/ 4 w 15"/>
                    <a:gd name="T3" fmla="*/ 0 h 8"/>
                    <a:gd name="T4" fmla="*/ 3 w 15"/>
                    <a:gd name="T5" fmla="*/ 1 h 8"/>
                    <a:gd name="T6" fmla="*/ 2 w 15"/>
                    <a:gd name="T7" fmla="*/ 1 h 8"/>
                    <a:gd name="T8" fmla="*/ 2 w 15"/>
                    <a:gd name="T9" fmla="*/ 0 h 8"/>
                    <a:gd name="T10" fmla="*/ 2 w 15"/>
                    <a:gd name="T11" fmla="*/ 1 h 8"/>
                    <a:gd name="T12" fmla="*/ 2 w 15"/>
                    <a:gd name="T13" fmla="*/ 2 h 8"/>
                    <a:gd name="T14" fmla="*/ 2 w 15"/>
                    <a:gd name="T15" fmla="*/ 2 h 8"/>
                    <a:gd name="T16" fmla="*/ 2 w 15"/>
                    <a:gd name="T17" fmla="*/ 2 h 8"/>
                    <a:gd name="T18" fmla="*/ 0 w 15"/>
                    <a:gd name="T19" fmla="*/ 2 h 8"/>
                    <a:gd name="T20" fmla="*/ 0 w 15"/>
                    <a:gd name="T21" fmla="*/ 2 h 8"/>
                    <a:gd name="T22" fmla="*/ 2 w 15"/>
                    <a:gd name="T23" fmla="*/ 2 h 8"/>
                    <a:gd name="T24" fmla="*/ 3 w 15"/>
                    <a:gd name="T25" fmla="*/ 2 h 8"/>
                    <a:gd name="T26" fmla="*/ 3 w 15"/>
                    <a:gd name="T27" fmla="*/ 2 h 8"/>
                    <a:gd name="T28" fmla="*/ 3 w 15"/>
                    <a:gd name="T29" fmla="*/ 2 h 8"/>
                    <a:gd name="T30" fmla="*/ 3 w 15"/>
                    <a:gd name="T31" fmla="*/ 2 h 8"/>
                    <a:gd name="T32" fmla="*/ 3 w 15"/>
                    <a:gd name="T33" fmla="*/ 2 h 8"/>
                    <a:gd name="T34" fmla="*/ 3 w 15"/>
                    <a:gd name="T35" fmla="*/ 2 h 8"/>
                    <a:gd name="T36" fmla="*/ 2 w 15"/>
                    <a:gd name="T37" fmla="*/ 2 h 8"/>
                    <a:gd name="T38" fmla="*/ 4 w 15"/>
                    <a:gd name="T39" fmla="*/ 2 h 8"/>
                    <a:gd name="T40" fmla="*/ 4 w 15"/>
                    <a:gd name="T41" fmla="*/ 2 h 8"/>
                    <a:gd name="T42" fmla="*/ 4 w 15"/>
                    <a:gd name="T43" fmla="*/ 2 h 8"/>
                    <a:gd name="T44" fmla="*/ 4 w 15"/>
                    <a:gd name="T45" fmla="*/ 3 h 8"/>
                    <a:gd name="T46" fmla="*/ 6 w 15"/>
                    <a:gd name="T47" fmla="*/ 3 h 8"/>
                    <a:gd name="T48" fmla="*/ 6 w 15"/>
                    <a:gd name="T49" fmla="*/ 2 h 8"/>
                    <a:gd name="T50" fmla="*/ 5 w 15"/>
                    <a:gd name="T51" fmla="*/ 2 h 8"/>
                    <a:gd name="T52" fmla="*/ 5 w 15"/>
                    <a:gd name="T53" fmla="*/ 2 h 8"/>
                    <a:gd name="T54" fmla="*/ 5 w 15"/>
                    <a:gd name="T55" fmla="*/ 2 h 8"/>
                    <a:gd name="T56" fmla="*/ 4 w 15"/>
                    <a:gd name="T57" fmla="*/ 1 h 8"/>
                    <a:gd name="T58" fmla="*/ 4 w 15"/>
                    <a:gd name="T59" fmla="*/ 0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 h="8">
                      <a:moveTo>
                        <a:pt x="9" y="0"/>
                      </a:moveTo>
                      <a:cubicBezTo>
                        <a:pt x="9" y="0"/>
                        <a:pt x="9" y="0"/>
                        <a:pt x="9" y="0"/>
                      </a:cubicBezTo>
                      <a:cubicBezTo>
                        <a:pt x="8" y="1"/>
                        <a:pt x="8" y="1"/>
                        <a:pt x="7" y="1"/>
                      </a:cubicBezTo>
                      <a:cubicBezTo>
                        <a:pt x="7" y="1"/>
                        <a:pt x="7" y="1"/>
                        <a:pt x="6" y="1"/>
                      </a:cubicBezTo>
                      <a:cubicBezTo>
                        <a:pt x="6" y="0"/>
                        <a:pt x="6" y="0"/>
                        <a:pt x="6" y="0"/>
                      </a:cubicBezTo>
                      <a:cubicBezTo>
                        <a:pt x="5" y="0"/>
                        <a:pt x="5" y="0"/>
                        <a:pt x="5" y="1"/>
                      </a:cubicBezTo>
                      <a:cubicBezTo>
                        <a:pt x="4" y="2"/>
                        <a:pt x="3" y="2"/>
                        <a:pt x="3" y="2"/>
                      </a:cubicBezTo>
                      <a:cubicBezTo>
                        <a:pt x="3" y="2"/>
                        <a:pt x="2" y="2"/>
                        <a:pt x="2" y="2"/>
                      </a:cubicBezTo>
                      <a:cubicBezTo>
                        <a:pt x="2" y="2"/>
                        <a:pt x="2" y="2"/>
                        <a:pt x="2" y="2"/>
                      </a:cubicBezTo>
                      <a:cubicBezTo>
                        <a:pt x="1" y="2"/>
                        <a:pt x="1" y="2"/>
                        <a:pt x="0" y="3"/>
                      </a:cubicBezTo>
                      <a:cubicBezTo>
                        <a:pt x="0" y="3"/>
                        <a:pt x="0" y="3"/>
                        <a:pt x="0" y="4"/>
                      </a:cubicBezTo>
                      <a:cubicBezTo>
                        <a:pt x="2" y="4"/>
                        <a:pt x="4" y="5"/>
                        <a:pt x="6" y="6"/>
                      </a:cubicBezTo>
                      <a:cubicBezTo>
                        <a:pt x="6" y="5"/>
                        <a:pt x="7" y="4"/>
                        <a:pt x="8" y="4"/>
                      </a:cubicBezTo>
                      <a:cubicBezTo>
                        <a:pt x="8" y="4"/>
                        <a:pt x="8" y="4"/>
                        <a:pt x="8" y="5"/>
                      </a:cubicBezTo>
                      <a:cubicBezTo>
                        <a:pt x="8" y="5"/>
                        <a:pt x="8" y="5"/>
                        <a:pt x="8" y="5"/>
                      </a:cubicBezTo>
                      <a:cubicBezTo>
                        <a:pt x="8" y="5"/>
                        <a:pt x="8" y="5"/>
                        <a:pt x="8" y="5"/>
                      </a:cubicBezTo>
                      <a:cubicBezTo>
                        <a:pt x="8" y="5"/>
                        <a:pt x="8" y="5"/>
                        <a:pt x="8" y="5"/>
                      </a:cubicBezTo>
                      <a:cubicBezTo>
                        <a:pt x="8" y="5"/>
                        <a:pt x="8" y="5"/>
                        <a:pt x="8" y="5"/>
                      </a:cubicBezTo>
                      <a:cubicBezTo>
                        <a:pt x="7" y="5"/>
                        <a:pt x="6" y="6"/>
                        <a:pt x="6" y="6"/>
                      </a:cubicBezTo>
                      <a:cubicBezTo>
                        <a:pt x="7" y="7"/>
                        <a:pt x="9" y="7"/>
                        <a:pt x="10" y="7"/>
                      </a:cubicBezTo>
                      <a:cubicBezTo>
                        <a:pt x="10" y="7"/>
                        <a:pt x="10" y="7"/>
                        <a:pt x="10" y="7"/>
                      </a:cubicBezTo>
                      <a:cubicBezTo>
                        <a:pt x="10" y="7"/>
                        <a:pt x="10" y="7"/>
                        <a:pt x="10" y="7"/>
                      </a:cubicBezTo>
                      <a:cubicBezTo>
                        <a:pt x="10" y="7"/>
                        <a:pt x="10" y="7"/>
                        <a:pt x="10" y="8"/>
                      </a:cubicBezTo>
                      <a:cubicBezTo>
                        <a:pt x="12" y="8"/>
                        <a:pt x="13" y="8"/>
                        <a:pt x="14" y="8"/>
                      </a:cubicBezTo>
                      <a:cubicBezTo>
                        <a:pt x="14" y="7"/>
                        <a:pt x="14" y="5"/>
                        <a:pt x="15" y="4"/>
                      </a:cubicBezTo>
                      <a:cubicBezTo>
                        <a:pt x="14" y="3"/>
                        <a:pt x="14" y="2"/>
                        <a:pt x="13" y="2"/>
                      </a:cubicBezTo>
                      <a:cubicBezTo>
                        <a:pt x="13" y="2"/>
                        <a:pt x="13" y="2"/>
                        <a:pt x="13" y="2"/>
                      </a:cubicBezTo>
                      <a:cubicBezTo>
                        <a:pt x="12" y="2"/>
                        <a:pt x="12" y="2"/>
                        <a:pt x="12" y="2"/>
                      </a:cubicBezTo>
                      <a:cubicBezTo>
                        <a:pt x="11" y="2"/>
                        <a:pt x="11" y="2"/>
                        <a:pt x="10" y="1"/>
                      </a:cubicBezTo>
                      <a:cubicBezTo>
                        <a:pt x="10" y="1"/>
                        <a:pt x="10" y="0"/>
                        <a:pt x="9" y="0"/>
                      </a:cubicBezTo>
                    </a:path>
                  </a:pathLst>
                </a:custGeom>
                <a:solidFill>
                  <a:srgbClr val="D8B3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1" name="Freeform 12302">
                  <a:extLst>
                    <a:ext uri="{FF2B5EF4-FFF2-40B4-BE49-F238E27FC236}">
                      <a16:creationId xmlns:a16="http://schemas.microsoft.com/office/drawing/2014/main" id="{9FD6EB4B-E3CA-7195-5657-8D0B4B9C7D35}"/>
                    </a:ext>
                  </a:extLst>
                </p:cNvPr>
                <p:cNvSpPr>
                  <a:spLocks/>
                </p:cNvSpPr>
                <p:nvPr/>
              </p:nvSpPr>
              <p:spPr bwMode="auto">
                <a:xfrm>
                  <a:off x="4647" y="2509"/>
                  <a:ext cx="23" cy="28"/>
                </a:xfrm>
                <a:custGeom>
                  <a:avLst/>
                  <a:gdLst>
                    <a:gd name="T0" fmla="*/ 12 w 27"/>
                    <a:gd name="T1" fmla="*/ 0 h 33"/>
                    <a:gd name="T2" fmla="*/ 12 w 27"/>
                    <a:gd name="T3" fmla="*/ 1 h 33"/>
                    <a:gd name="T4" fmla="*/ 12 w 27"/>
                    <a:gd name="T5" fmla="*/ 3 h 33"/>
                    <a:gd name="T6" fmla="*/ 10 w 27"/>
                    <a:gd name="T7" fmla="*/ 6 h 33"/>
                    <a:gd name="T8" fmla="*/ 9 w 27"/>
                    <a:gd name="T9" fmla="*/ 8 h 33"/>
                    <a:gd name="T10" fmla="*/ 8 w 27"/>
                    <a:gd name="T11" fmla="*/ 10 h 33"/>
                    <a:gd name="T12" fmla="*/ 7 w 27"/>
                    <a:gd name="T13" fmla="*/ 12 h 33"/>
                    <a:gd name="T14" fmla="*/ 6 w 27"/>
                    <a:gd name="T15" fmla="*/ 12 h 33"/>
                    <a:gd name="T16" fmla="*/ 6 w 27"/>
                    <a:gd name="T17" fmla="*/ 12 h 33"/>
                    <a:gd name="T18" fmla="*/ 6 w 27"/>
                    <a:gd name="T19" fmla="*/ 12 h 33"/>
                    <a:gd name="T20" fmla="*/ 5 w 27"/>
                    <a:gd name="T21" fmla="*/ 12 h 33"/>
                    <a:gd name="T22" fmla="*/ 4 w 27"/>
                    <a:gd name="T23" fmla="*/ 12 h 33"/>
                    <a:gd name="T24" fmla="*/ 4 w 27"/>
                    <a:gd name="T25" fmla="*/ 12 h 33"/>
                    <a:gd name="T26" fmla="*/ 3 w 27"/>
                    <a:gd name="T27" fmla="*/ 12 h 33"/>
                    <a:gd name="T28" fmla="*/ 3 w 27"/>
                    <a:gd name="T29" fmla="*/ 13 h 33"/>
                    <a:gd name="T30" fmla="*/ 3 w 27"/>
                    <a:gd name="T31" fmla="*/ 14 h 33"/>
                    <a:gd name="T32" fmla="*/ 3 w 27"/>
                    <a:gd name="T33" fmla="*/ 13 h 33"/>
                    <a:gd name="T34" fmla="*/ 3 w 27"/>
                    <a:gd name="T35" fmla="*/ 13 h 33"/>
                    <a:gd name="T36" fmla="*/ 3 w 27"/>
                    <a:gd name="T37" fmla="*/ 13 h 33"/>
                    <a:gd name="T38" fmla="*/ 2 w 27"/>
                    <a:gd name="T39" fmla="*/ 13 h 33"/>
                    <a:gd name="T40" fmla="*/ 0 w 27"/>
                    <a:gd name="T41" fmla="*/ 12 h 33"/>
                    <a:gd name="T42" fmla="*/ 0 w 27"/>
                    <a:gd name="T43" fmla="*/ 12 h 33"/>
                    <a:gd name="T44" fmla="*/ 1 w 27"/>
                    <a:gd name="T45" fmla="*/ 14 h 33"/>
                    <a:gd name="T46" fmla="*/ 1 w 27"/>
                    <a:gd name="T47" fmla="*/ 14 h 33"/>
                    <a:gd name="T48" fmla="*/ 1 w 27"/>
                    <a:gd name="T49" fmla="*/ 14 h 33"/>
                    <a:gd name="T50" fmla="*/ 2 w 27"/>
                    <a:gd name="T51" fmla="*/ 15 h 33"/>
                    <a:gd name="T52" fmla="*/ 3 w 27"/>
                    <a:gd name="T53" fmla="*/ 15 h 33"/>
                    <a:gd name="T54" fmla="*/ 3 w 27"/>
                    <a:gd name="T55" fmla="*/ 15 h 33"/>
                    <a:gd name="T56" fmla="*/ 3 w 27"/>
                    <a:gd name="T57" fmla="*/ 15 h 33"/>
                    <a:gd name="T58" fmla="*/ 3 w 27"/>
                    <a:gd name="T59" fmla="*/ 16 h 33"/>
                    <a:gd name="T60" fmla="*/ 3 w 27"/>
                    <a:gd name="T61" fmla="*/ 17 h 33"/>
                    <a:gd name="T62" fmla="*/ 4 w 27"/>
                    <a:gd name="T63" fmla="*/ 17 h 33"/>
                    <a:gd name="T64" fmla="*/ 5 w 27"/>
                    <a:gd name="T65" fmla="*/ 17 h 33"/>
                    <a:gd name="T66" fmla="*/ 6 w 27"/>
                    <a:gd name="T67" fmla="*/ 17 h 33"/>
                    <a:gd name="T68" fmla="*/ 6 w 27"/>
                    <a:gd name="T69" fmla="*/ 17 h 33"/>
                    <a:gd name="T70" fmla="*/ 7 w 27"/>
                    <a:gd name="T71" fmla="*/ 17 h 33"/>
                    <a:gd name="T72" fmla="*/ 7 w 27"/>
                    <a:gd name="T73" fmla="*/ 17 h 33"/>
                    <a:gd name="T74" fmla="*/ 7 w 27"/>
                    <a:gd name="T75" fmla="*/ 17 h 33"/>
                    <a:gd name="T76" fmla="*/ 8 w 27"/>
                    <a:gd name="T77" fmla="*/ 17 h 33"/>
                    <a:gd name="T78" fmla="*/ 8 w 27"/>
                    <a:gd name="T79" fmla="*/ 16 h 33"/>
                    <a:gd name="T80" fmla="*/ 9 w 27"/>
                    <a:gd name="T81" fmla="*/ 15 h 33"/>
                    <a:gd name="T82" fmla="*/ 9 w 27"/>
                    <a:gd name="T83" fmla="*/ 15 h 33"/>
                    <a:gd name="T84" fmla="*/ 9 w 27"/>
                    <a:gd name="T85" fmla="*/ 16 h 33"/>
                    <a:gd name="T86" fmla="*/ 9 w 27"/>
                    <a:gd name="T87" fmla="*/ 15 h 33"/>
                    <a:gd name="T88" fmla="*/ 11 w 27"/>
                    <a:gd name="T89" fmla="*/ 14 h 33"/>
                    <a:gd name="T90" fmla="*/ 12 w 27"/>
                    <a:gd name="T91" fmla="*/ 12 h 33"/>
                    <a:gd name="T92" fmla="*/ 14 w 27"/>
                    <a:gd name="T93" fmla="*/ 9 h 33"/>
                    <a:gd name="T94" fmla="*/ 14 w 27"/>
                    <a:gd name="T95" fmla="*/ 8 h 33"/>
                    <a:gd name="T96" fmla="*/ 14 w 27"/>
                    <a:gd name="T97" fmla="*/ 7 h 33"/>
                    <a:gd name="T98" fmla="*/ 14 w 27"/>
                    <a:gd name="T99" fmla="*/ 6 h 33"/>
                    <a:gd name="T100" fmla="*/ 14 w 27"/>
                    <a:gd name="T101" fmla="*/ 5 h 33"/>
                    <a:gd name="T102" fmla="*/ 14 w 27"/>
                    <a:gd name="T103" fmla="*/ 3 h 33"/>
                    <a:gd name="T104" fmla="*/ 14 w 27"/>
                    <a:gd name="T105" fmla="*/ 3 h 33"/>
                    <a:gd name="T106" fmla="*/ 14 w 27"/>
                    <a:gd name="T107" fmla="*/ 1 h 33"/>
                    <a:gd name="T108" fmla="*/ 12 w 27"/>
                    <a:gd name="T109" fmla="*/ 0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 h="33">
                      <a:moveTo>
                        <a:pt x="22" y="0"/>
                      </a:moveTo>
                      <a:cubicBezTo>
                        <a:pt x="22" y="1"/>
                        <a:pt x="22" y="1"/>
                        <a:pt x="22" y="1"/>
                      </a:cubicBezTo>
                      <a:cubicBezTo>
                        <a:pt x="23" y="2"/>
                        <a:pt x="22" y="4"/>
                        <a:pt x="22" y="5"/>
                      </a:cubicBezTo>
                      <a:cubicBezTo>
                        <a:pt x="22" y="7"/>
                        <a:pt x="20" y="9"/>
                        <a:pt x="20" y="11"/>
                      </a:cubicBezTo>
                      <a:cubicBezTo>
                        <a:pt x="21" y="13"/>
                        <a:pt x="18" y="14"/>
                        <a:pt x="18" y="15"/>
                      </a:cubicBezTo>
                      <a:cubicBezTo>
                        <a:pt x="18" y="18"/>
                        <a:pt x="16" y="17"/>
                        <a:pt x="15" y="19"/>
                      </a:cubicBezTo>
                      <a:cubicBezTo>
                        <a:pt x="15" y="21"/>
                        <a:pt x="13" y="20"/>
                        <a:pt x="12" y="22"/>
                      </a:cubicBezTo>
                      <a:cubicBezTo>
                        <a:pt x="12" y="23"/>
                        <a:pt x="11" y="23"/>
                        <a:pt x="11" y="23"/>
                      </a:cubicBezTo>
                      <a:cubicBezTo>
                        <a:pt x="11" y="23"/>
                        <a:pt x="11" y="23"/>
                        <a:pt x="10" y="23"/>
                      </a:cubicBezTo>
                      <a:cubicBezTo>
                        <a:pt x="10" y="23"/>
                        <a:pt x="10" y="23"/>
                        <a:pt x="10" y="23"/>
                      </a:cubicBezTo>
                      <a:cubicBezTo>
                        <a:pt x="10" y="23"/>
                        <a:pt x="10" y="23"/>
                        <a:pt x="9" y="24"/>
                      </a:cubicBezTo>
                      <a:cubicBezTo>
                        <a:pt x="9" y="24"/>
                        <a:pt x="9" y="24"/>
                        <a:pt x="8" y="24"/>
                      </a:cubicBezTo>
                      <a:cubicBezTo>
                        <a:pt x="8" y="24"/>
                        <a:pt x="8" y="24"/>
                        <a:pt x="8" y="24"/>
                      </a:cubicBezTo>
                      <a:cubicBezTo>
                        <a:pt x="7" y="24"/>
                        <a:pt x="7" y="24"/>
                        <a:pt x="7" y="24"/>
                      </a:cubicBezTo>
                      <a:cubicBezTo>
                        <a:pt x="7" y="24"/>
                        <a:pt x="7" y="24"/>
                        <a:pt x="6" y="25"/>
                      </a:cubicBezTo>
                      <a:cubicBezTo>
                        <a:pt x="6" y="25"/>
                        <a:pt x="6" y="26"/>
                        <a:pt x="6" y="26"/>
                      </a:cubicBezTo>
                      <a:cubicBezTo>
                        <a:pt x="5" y="26"/>
                        <a:pt x="5" y="25"/>
                        <a:pt x="4" y="25"/>
                      </a:cubicBezTo>
                      <a:cubicBezTo>
                        <a:pt x="4" y="25"/>
                        <a:pt x="4" y="25"/>
                        <a:pt x="3" y="25"/>
                      </a:cubicBezTo>
                      <a:cubicBezTo>
                        <a:pt x="3" y="25"/>
                        <a:pt x="3" y="25"/>
                        <a:pt x="3" y="25"/>
                      </a:cubicBezTo>
                      <a:cubicBezTo>
                        <a:pt x="3" y="25"/>
                        <a:pt x="2" y="25"/>
                        <a:pt x="2" y="25"/>
                      </a:cubicBezTo>
                      <a:cubicBezTo>
                        <a:pt x="1" y="25"/>
                        <a:pt x="1" y="25"/>
                        <a:pt x="0" y="24"/>
                      </a:cubicBezTo>
                      <a:cubicBezTo>
                        <a:pt x="0" y="24"/>
                        <a:pt x="0" y="24"/>
                        <a:pt x="0" y="24"/>
                      </a:cubicBezTo>
                      <a:cubicBezTo>
                        <a:pt x="0" y="26"/>
                        <a:pt x="0" y="27"/>
                        <a:pt x="1" y="27"/>
                      </a:cubicBezTo>
                      <a:cubicBezTo>
                        <a:pt x="1" y="27"/>
                        <a:pt x="1" y="27"/>
                        <a:pt x="1" y="27"/>
                      </a:cubicBezTo>
                      <a:cubicBezTo>
                        <a:pt x="1" y="27"/>
                        <a:pt x="1" y="27"/>
                        <a:pt x="1" y="27"/>
                      </a:cubicBezTo>
                      <a:cubicBezTo>
                        <a:pt x="2" y="27"/>
                        <a:pt x="2" y="28"/>
                        <a:pt x="2" y="29"/>
                      </a:cubicBezTo>
                      <a:cubicBezTo>
                        <a:pt x="3" y="30"/>
                        <a:pt x="3" y="30"/>
                        <a:pt x="3" y="30"/>
                      </a:cubicBezTo>
                      <a:cubicBezTo>
                        <a:pt x="4" y="30"/>
                        <a:pt x="4" y="30"/>
                        <a:pt x="4" y="30"/>
                      </a:cubicBezTo>
                      <a:cubicBezTo>
                        <a:pt x="4" y="30"/>
                        <a:pt x="4" y="30"/>
                        <a:pt x="4" y="30"/>
                      </a:cubicBezTo>
                      <a:cubicBezTo>
                        <a:pt x="5" y="30"/>
                        <a:pt x="5" y="31"/>
                        <a:pt x="6" y="31"/>
                      </a:cubicBezTo>
                      <a:cubicBezTo>
                        <a:pt x="6" y="32"/>
                        <a:pt x="7" y="33"/>
                        <a:pt x="7" y="33"/>
                      </a:cubicBezTo>
                      <a:cubicBezTo>
                        <a:pt x="8" y="33"/>
                        <a:pt x="8" y="32"/>
                        <a:pt x="8" y="32"/>
                      </a:cubicBezTo>
                      <a:cubicBezTo>
                        <a:pt x="9" y="32"/>
                        <a:pt x="9" y="32"/>
                        <a:pt x="9" y="32"/>
                      </a:cubicBezTo>
                      <a:cubicBezTo>
                        <a:pt x="9" y="32"/>
                        <a:pt x="10" y="32"/>
                        <a:pt x="10" y="32"/>
                      </a:cubicBezTo>
                      <a:cubicBezTo>
                        <a:pt x="10" y="33"/>
                        <a:pt x="11" y="33"/>
                        <a:pt x="11" y="33"/>
                      </a:cubicBezTo>
                      <a:cubicBezTo>
                        <a:pt x="11" y="33"/>
                        <a:pt x="12" y="33"/>
                        <a:pt x="12" y="32"/>
                      </a:cubicBezTo>
                      <a:cubicBezTo>
                        <a:pt x="12" y="32"/>
                        <a:pt x="12" y="32"/>
                        <a:pt x="13" y="32"/>
                      </a:cubicBezTo>
                      <a:cubicBezTo>
                        <a:pt x="13" y="32"/>
                        <a:pt x="13" y="32"/>
                        <a:pt x="13" y="32"/>
                      </a:cubicBezTo>
                      <a:cubicBezTo>
                        <a:pt x="13" y="32"/>
                        <a:pt x="14" y="32"/>
                        <a:pt x="14" y="32"/>
                      </a:cubicBezTo>
                      <a:cubicBezTo>
                        <a:pt x="14" y="32"/>
                        <a:pt x="15" y="32"/>
                        <a:pt x="15" y="31"/>
                      </a:cubicBezTo>
                      <a:cubicBezTo>
                        <a:pt x="15" y="31"/>
                        <a:pt x="15" y="30"/>
                        <a:pt x="16" y="30"/>
                      </a:cubicBezTo>
                      <a:cubicBezTo>
                        <a:pt x="16" y="30"/>
                        <a:pt x="16" y="30"/>
                        <a:pt x="16" y="30"/>
                      </a:cubicBezTo>
                      <a:cubicBezTo>
                        <a:pt x="16" y="31"/>
                        <a:pt x="16" y="31"/>
                        <a:pt x="16" y="31"/>
                      </a:cubicBezTo>
                      <a:cubicBezTo>
                        <a:pt x="17" y="31"/>
                        <a:pt x="17" y="30"/>
                        <a:pt x="18" y="29"/>
                      </a:cubicBezTo>
                      <a:cubicBezTo>
                        <a:pt x="18" y="28"/>
                        <a:pt x="20" y="29"/>
                        <a:pt x="21" y="26"/>
                      </a:cubicBezTo>
                      <a:cubicBezTo>
                        <a:pt x="21" y="25"/>
                        <a:pt x="23" y="25"/>
                        <a:pt x="23" y="23"/>
                      </a:cubicBezTo>
                      <a:cubicBezTo>
                        <a:pt x="24" y="21"/>
                        <a:pt x="26" y="20"/>
                        <a:pt x="26" y="18"/>
                      </a:cubicBezTo>
                      <a:cubicBezTo>
                        <a:pt x="26" y="17"/>
                        <a:pt x="26" y="16"/>
                        <a:pt x="27" y="15"/>
                      </a:cubicBezTo>
                      <a:cubicBezTo>
                        <a:pt x="27" y="14"/>
                        <a:pt x="27" y="13"/>
                        <a:pt x="27" y="13"/>
                      </a:cubicBezTo>
                      <a:cubicBezTo>
                        <a:pt x="27" y="12"/>
                        <a:pt x="27" y="12"/>
                        <a:pt x="27" y="12"/>
                      </a:cubicBezTo>
                      <a:cubicBezTo>
                        <a:pt x="27" y="11"/>
                        <a:pt x="27" y="11"/>
                        <a:pt x="27" y="10"/>
                      </a:cubicBezTo>
                      <a:cubicBezTo>
                        <a:pt x="27" y="9"/>
                        <a:pt x="27" y="7"/>
                        <a:pt x="27" y="6"/>
                      </a:cubicBezTo>
                      <a:cubicBezTo>
                        <a:pt x="27" y="6"/>
                        <a:pt x="27" y="5"/>
                        <a:pt x="27" y="5"/>
                      </a:cubicBezTo>
                      <a:cubicBezTo>
                        <a:pt x="26" y="4"/>
                        <a:pt x="26" y="2"/>
                        <a:pt x="26" y="1"/>
                      </a:cubicBezTo>
                      <a:cubicBezTo>
                        <a:pt x="25" y="1"/>
                        <a:pt x="24" y="1"/>
                        <a:pt x="2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2" name="Freeform 12303">
                  <a:extLst>
                    <a:ext uri="{FF2B5EF4-FFF2-40B4-BE49-F238E27FC236}">
                      <a16:creationId xmlns:a16="http://schemas.microsoft.com/office/drawing/2014/main" id="{1490E8A5-9D28-9E15-704B-5487DA73B55B}"/>
                    </a:ext>
                  </a:extLst>
                </p:cNvPr>
                <p:cNvSpPr>
                  <a:spLocks/>
                </p:cNvSpPr>
                <p:nvPr/>
              </p:nvSpPr>
              <p:spPr bwMode="auto">
                <a:xfrm>
                  <a:off x="4666" y="2506"/>
                  <a:ext cx="3" cy="4"/>
                </a:xfrm>
                <a:custGeom>
                  <a:avLst/>
                  <a:gdLst>
                    <a:gd name="T0" fmla="*/ 1 w 4"/>
                    <a:gd name="T1" fmla="*/ 0 h 5"/>
                    <a:gd name="T2" fmla="*/ 1 w 4"/>
                    <a:gd name="T3" fmla="*/ 0 h 5"/>
                    <a:gd name="T4" fmla="*/ 0 w 4"/>
                    <a:gd name="T5" fmla="*/ 2 h 5"/>
                    <a:gd name="T6" fmla="*/ 2 w 4"/>
                    <a:gd name="T7" fmla="*/ 2 h 5"/>
                    <a:gd name="T8" fmla="*/ 2 w 4"/>
                    <a:gd name="T9" fmla="*/ 2 h 5"/>
                    <a:gd name="T10" fmla="*/ 1 w 4"/>
                    <a:gd name="T11" fmla="*/ 0 h 5"/>
                    <a:gd name="T12" fmla="*/ 1 w 4"/>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5">
                      <a:moveTo>
                        <a:pt x="1" y="0"/>
                      </a:moveTo>
                      <a:cubicBezTo>
                        <a:pt x="1" y="0"/>
                        <a:pt x="1" y="0"/>
                        <a:pt x="1" y="0"/>
                      </a:cubicBezTo>
                      <a:cubicBezTo>
                        <a:pt x="0" y="1"/>
                        <a:pt x="0" y="3"/>
                        <a:pt x="0" y="4"/>
                      </a:cubicBezTo>
                      <a:cubicBezTo>
                        <a:pt x="2" y="5"/>
                        <a:pt x="3" y="5"/>
                        <a:pt x="4" y="5"/>
                      </a:cubicBezTo>
                      <a:cubicBezTo>
                        <a:pt x="4" y="5"/>
                        <a:pt x="4" y="5"/>
                        <a:pt x="4" y="5"/>
                      </a:cubicBezTo>
                      <a:cubicBezTo>
                        <a:pt x="2" y="4"/>
                        <a:pt x="3" y="1"/>
                        <a:pt x="1" y="0"/>
                      </a:cubicBezTo>
                      <a:cubicBezTo>
                        <a:pt x="1" y="0"/>
                        <a:pt x="1" y="0"/>
                        <a:pt x="1" y="0"/>
                      </a:cubicBezTo>
                    </a:path>
                  </a:pathLst>
                </a:custGeom>
                <a:solidFill>
                  <a:srgbClr val="C19C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3" name="Freeform 12304">
                  <a:extLst>
                    <a:ext uri="{FF2B5EF4-FFF2-40B4-BE49-F238E27FC236}">
                      <a16:creationId xmlns:a16="http://schemas.microsoft.com/office/drawing/2014/main" id="{5E864B46-062F-5F6F-9578-6085DAAFAB01}"/>
                    </a:ext>
                  </a:extLst>
                </p:cNvPr>
                <p:cNvSpPr>
                  <a:spLocks noEditPoints="1"/>
                </p:cNvSpPr>
                <p:nvPr/>
              </p:nvSpPr>
              <p:spPr bwMode="auto">
                <a:xfrm>
                  <a:off x="4647" y="2532"/>
                  <a:ext cx="15" cy="8"/>
                </a:xfrm>
                <a:custGeom>
                  <a:avLst/>
                  <a:gdLst>
                    <a:gd name="T0" fmla="*/ 6 w 18"/>
                    <a:gd name="T1" fmla="*/ 4 h 10"/>
                    <a:gd name="T2" fmla="*/ 5 w 18"/>
                    <a:gd name="T3" fmla="*/ 4 h 10"/>
                    <a:gd name="T4" fmla="*/ 5 w 18"/>
                    <a:gd name="T5" fmla="*/ 4 h 10"/>
                    <a:gd name="T6" fmla="*/ 5 w 18"/>
                    <a:gd name="T7" fmla="*/ 4 h 10"/>
                    <a:gd name="T8" fmla="*/ 4 w 18"/>
                    <a:gd name="T9" fmla="*/ 4 h 10"/>
                    <a:gd name="T10" fmla="*/ 5 w 18"/>
                    <a:gd name="T11" fmla="*/ 4 h 10"/>
                    <a:gd name="T12" fmla="*/ 5 w 18"/>
                    <a:gd name="T13" fmla="*/ 4 h 10"/>
                    <a:gd name="T14" fmla="*/ 5 w 18"/>
                    <a:gd name="T15" fmla="*/ 4 h 10"/>
                    <a:gd name="T16" fmla="*/ 5 w 18"/>
                    <a:gd name="T17" fmla="*/ 4 h 10"/>
                    <a:gd name="T18" fmla="*/ 5 w 18"/>
                    <a:gd name="T19" fmla="*/ 4 h 10"/>
                    <a:gd name="T20" fmla="*/ 5 w 18"/>
                    <a:gd name="T21" fmla="*/ 4 h 10"/>
                    <a:gd name="T22" fmla="*/ 6 w 18"/>
                    <a:gd name="T23" fmla="*/ 4 h 10"/>
                    <a:gd name="T24" fmla="*/ 6 w 18"/>
                    <a:gd name="T25" fmla="*/ 4 h 10"/>
                    <a:gd name="T26" fmla="*/ 5 w 18"/>
                    <a:gd name="T27" fmla="*/ 4 h 10"/>
                    <a:gd name="T28" fmla="*/ 5 w 18"/>
                    <a:gd name="T29" fmla="*/ 4 h 10"/>
                    <a:gd name="T30" fmla="*/ 5 w 18"/>
                    <a:gd name="T31" fmla="*/ 4 h 10"/>
                    <a:gd name="T32" fmla="*/ 7 w 18"/>
                    <a:gd name="T33" fmla="*/ 4 h 10"/>
                    <a:gd name="T34" fmla="*/ 7 w 18"/>
                    <a:gd name="T35" fmla="*/ 4 h 10"/>
                    <a:gd name="T36" fmla="*/ 7 w 18"/>
                    <a:gd name="T37" fmla="*/ 4 h 10"/>
                    <a:gd name="T38" fmla="*/ 7 w 18"/>
                    <a:gd name="T39" fmla="*/ 4 h 10"/>
                    <a:gd name="T40" fmla="*/ 7 w 18"/>
                    <a:gd name="T41" fmla="*/ 4 h 10"/>
                    <a:gd name="T42" fmla="*/ 7 w 18"/>
                    <a:gd name="T43" fmla="*/ 4 h 10"/>
                    <a:gd name="T44" fmla="*/ 7 w 18"/>
                    <a:gd name="T45" fmla="*/ 4 h 10"/>
                    <a:gd name="T46" fmla="*/ 7 w 18"/>
                    <a:gd name="T47" fmla="*/ 4 h 10"/>
                    <a:gd name="T48" fmla="*/ 7 w 18"/>
                    <a:gd name="T49" fmla="*/ 4 h 10"/>
                    <a:gd name="T50" fmla="*/ 7 w 18"/>
                    <a:gd name="T51" fmla="*/ 4 h 10"/>
                    <a:gd name="T52" fmla="*/ 7 w 18"/>
                    <a:gd name="T53" fmla="*/ 4 h 10"/>
                    <a:gd name="T54" fmla="*/ 4 w 18"/>
                    <a:gd name="T55" fmla="*/ 4 h 10"/>
                    <a:gd name="T56" fmla="*/ 8 w 18"/>
                    <a:gd name="T57" fmla="*/ 3 h 10"/>
                    <a:gd name="T58" fmla="*/ 8 w 18"/>
                    <a:gd name="T59" fmla="*/ 3 h 10"/>
                    <a:gd name="T60" fmla="*/ 8 w 18"/>
                    <a:gd name="T61" fmla="*/ 3 h 10"/>
                    <a:gd name="T62" fmla="*/ 8 w 18"/>
                    <a:gd name="T63" fmla="*/ 3 h 10"/>
                    <a:gd name="T64" fmla="*/ 3 w 18"/>
                    <a:gd name="T65" fmla="*/ 3 h 10"/>
                    <a:gd name="T66" fmla="*/ 3 w 18"/>
                    <a:gd name="T67" fmla="*/ 3 h 10"/>
                    <a:gd name="T68" fmla="*/ 3 w 18"/>
                    <a:gd name="T69" fmla="*/ 3 h 10"/>
                    <a:gd name="T70" fmla="*/ 3 w 18"/>
                    <a:gd name="T71" fmla="*/ 3 h 10"/>
                    <a:gd name="T72" fmla="*/ 3 w 18"/>
                    <a:gd name="T73" fmla="*/ 3 h 10"/>
                    <a:gd name="T74" fmla="*/ 3 w 18"/>
                    <a:gd name="T75" fmla="*/ 3 h 10"/>
                    <a:gd name="T76" fmla="*/ 3 w 18"/>
                    <a:gd name="T77" fmla="*/ 3 h 10"/>
                    <a:gd name="T78" fmla="*/ 9 w 18"/>
                    <a:gd name="T79" fmla="*/ 2 h 10"/>
                    <a:gd name="T80" fmla="*/ 3 w 18"/>
                    <a:gd name="T81" fmla="*/ 2 h 10"/>
                    <a:gd name="T82" fmla="*/ 1 w 18"/>
                    <a:gd name="T83" fmla="*/ 2 h 10"/>
                    <a:gd name="T84" fmla="*/ 1 w 18"/>
                    <a:gd name="T85" fmla="*/ 2 h 10"/>
                    <a:gd name="T86" fmla="*/ 2 w 18"/>
                    <a:gd name="T87" fmla="*/ 2 h 10"/>
                    <a:gd name="T88" fmla="*/ 2 w 18"/>
                    <a:gd name="T89" fmla="*/ 2 h 10"/>
                    <a:gd name="T90" fmla="*/ 2 w 18"/>
                    <a:gd name="T91" fmla="*/ 2 h 10"/>
                    <a:gd name="T92" fmla="*/ 1 w 18"/>
                    <a:gd name="T93" fmla="*/ 2 h 10"/>
                    <a:gd name="T94" fmla="*/ 0 w 18"/>
                    <a:gd name="T95" fmla="*/ 2 h 10"/>
                    <a:gd name="T96" fmla="*/ 0 w 18"/>
                    <a:gd name="T97" fmla="*/ 2 h 10"/>
                    <a:gd name="T98" fmla="*/ 0 w 18"/>
                    <a:gd name="T99" fmla="*/ 0 h 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moveTo>
                        <a:pt x="10" y="10"/>
                      </a:moveTo>
                      <a:cubicBezTo>
                        <a:pt x="10" y="10"/>
                        <a:pt x="10" y="10"/>
                        <a:pt x="10" y="10"/>
                      </a:cubicBezTo>
                      <a:cubicBezTo>
                        <a:pt x="11" y="10"/>
                        <a:pt x="11" y="10"/>
                        <a:pt x="11" y="10"/>
                      </a:cubicBezTo>
                      <a:cubicBezTo>
                        <a:pt x="11" y="10"/>
                        <a:pt x="11" y="10"/>
                        <a:pt x="11" y="10"/>
                      </a:cubicBezTo>
                      <a:cubicBezTo>
                        <a:pt x="11" y="10"/>
                        <a:pt x="11" y="10"/>
                        <a:pt x="10" y="10"/>
                      </a:cubicBezTo>
                      <a:moveTo>
                        <a:pt x="10" y="10"/>
                      </a:moveTo>
                      <a:cubicBezTo>
                        <a:pt x="10" y="10"/>
                        <a:pt x="10" y="10"/>
                        <a:pt x="10" y="10"/>
                      </a:cubicBezTo>
                      <a:cubicBezTo>
                        <a:pt x="10" y="10"/>
                        <a:pt x="10" y="10"/>
                        <a:pt x="10" y="10"/>
                      </a:cubicBezTo>
                      <a:cubicBezTo>
                        <a:pt x="10" y="10"/>
                        <a:pt x="10" y="10"/>
                        <a:pt x="10" y="10"/>
                      </a:cubicBezTo>
                      <a:cubicBezTo>
                        <a:pt x="10" y="10"/>
                        <a:pt x="10" y="10"/>
                        <a:pt x="10" y="10"/>
                      </a:cubicBezTo>
                      <a:moveTo>
                        <a:pt x="8" y="9"/>
                      </a:moveTo>
                      <a:cubicBezTo>
                        <a:pt x="8" y="9"/>
                        <a:pt x="8" y="9"/>
                        <a:pt x="8" y="9"/>
                      </a:cubicBezTo>
                      <a:cubicBezTo>
                        <a:pt x="8" y="9"/>
                        <a:pt x="8" y="9"/>
                        <a:pt x="8" y="9"/>
                      </a:cubicBezTo>
                      <a:cubicBezTo>
                        <a:pt x="8" y="9"/>
                        <a:pt x="8" y="9"/>
                        <a:pt x="8" y="9"/>
                      </a:cubicBezTo>
                      <a:cubicBezTo>
                        <a:pt x="8" y="9"/>
                        <a:pt x="8" y="9"/>
                        <a:pt x="8" y="9"/>
                      </a:cubicBezTo>
                      <a:cubicBezTo>
                        <a:pt x="8" y="9"/>
                        <a:pt x="8" y="9"/>
                        <a:pt x="8" y="9"/>
                      </a:cubicBezTo>
                      <a:moveTo>
                        <a:pt x="10" y="9"/>
                      </a:moveTo>
                      <a:cubicBezTo>
                        <a:pt x="10" y="9"/>
                        <a:pt x="10" y="9"/>
                        <a:pt x="10" y="9"/>
                      </a:cubicBezTo>
                      <a:cubicBezTo>
                        <a:pt x="10" y="9"/>
                        <a:pt x="10" y="9"/>
                        <a:pt x="10" y="9"/>
                      </a:cubicBezTo>
                      <a:cubicBezTo>
                        <a:pt x="10" y="9"/>
                        <a:pt x="10" y="9"/>
                        <a:pt x="10" y="9"/>
                      </a:cubicBezTo>
                      <a:cubicBezTo>
                        <a:pt x="10" y="9"/>
                        <a:pt x="10" y="9"/>
                        <a:pt x="10" y="9"/>
                      </a:cubicBezTo>
                      <a:cubicBezTo>
                        <a:pt x="10" y="9"/>
                        <a:pt x="10" y="10"/>
                        <a:pt x="10" y="10"/>
                      </a:cubicBezTo>
                      <a:cubicBezTo>
                        <a:pt x="10" y="10"/>
                        <a:pt x="10" y="10"/>
                        <a:pt x="10" y="10"/>
                      </a:cubicBezTo>
                      <a:cubicBezTo>
                        <a:pt x="10" y="10"/>
                        <a:pt x="10" y="9"/>
                        <a:pt x="10" y="9"/>
                      </a:cubicBezTo>
                      <a:cubicBezTo>
                        <a:pt x="10" y="9"/>
                        <a:pt x="10" y="9"/>
                        <a:pt x="10" y="9"/>
                      </a:cubicBezTo>
                      <a:moveTo>
                        <a:pt x="10" y="9"/>
                      </a:moveTo>
                      <a:cubicBezTo>
                        <a:pt x="10" y="9"/>
                        <a:pt x="10" y="9"/>
                        <a:pt x="10" y="9"/>
                      </a:cubicBezTo>
                      <a:cubicBezTo>
                        <a:pt x="10" y="9"/>
                        <a:pt x="10" y="9"/>
                        <a:pt x="10" y="9"/>
                      </a:cubicBezTo>
                      <a:cubicBezTo>
                        <a:pt x="10" y="9"/>
                        <a:pt x="10" y="9"/>
                        <a:pt x="10" y="9"/>
                      </a:cubicBezTo>
                      <a:cubicBezTo>
                        <a:pt x="10" y="9"/>
                        <a:pt x="10" y="9"/>
                        <a:pt x="10" y="9"/>
                      </a:cubicBezTo>
                      <a:moveTo>
                        <a:pt x="9" y="9"/>
                      </a:moveTo>
                      <a:cubicBezTo>
                        <a:pt x="9" y="9"/>
                        <a:pt x="8" y="9"/>
                        <a:pt x="8" y="9"/>
                      </a:cubicBezTo>
                      <a:cubicBezTo>
                        <a:pt x="8" y="9"/>
                        <a:pt x="8" y="9"/>
                        <a:pt x="8" y="9"/>
                      </a:cubicBezTo>
                      <a:cubicBezTo>
                        <a:pt x="8" y="9"/>
                        <a:pt x="9" y="9"/>
                        <a:pt x="9" y="9"/>
                      </a:cubicBezTo>
                      <a:cubicBezTo>
                        <a:pt x="9" y="9"/>
                        <a:pt x="9" y="9"/>
                        <a:pt x="9" y="9"/>
                      </a:cubicBezTo>
                      <a:moveTo>
                        <a:pt x="9" y="9"/>
                      </a:moveTo>
                      <a:cubicBezTo>
                        <a:pt x="9" y="9"/>
                        <a:pt x="9" y="9"/>
                        <a:pt x="9" y="9"/>
                      </a:cubicBezTo>
                      <a:cubicBezTo>
                        <a:pt x="9" y="9"/>
                        <a:pt x="9" y="9"/>
                        <a:pt x="9" y="9"/>
                      </a:cubicBezTo>
                      <a:cubicBezTo>
                        <a:pt x="9" y="9"/>
                        <a:pt x="9" y="9"/>
                        <a:pt x="9" y="9"/>
                      </a:cubicBezTo>
                      <a:cubicBezTo>
                        <a:pt x="9" y="9"/>
                        <a:pt x="9" y="9"/>
                        <a:pt x="9" y="9"/>
                      </a:cubicBezTo>
                      <a:moveTo>
                        <a:pt x="12" y="9"/>
                      </a:move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moveTo>
                        <a:pt x="9" y="9"/>
                      </a:moveTo>
                      <a:cubicBezTo>
                        <a:pt x="9" y="9"/>
                        <a:pt x="9" y="9"/>
                        <a:pt x="9" y="9"/>
                      </a:cubicBezTo>
                      <a:cubicBezTo>
                        <a:pt x="9" y="9"/>
                        <a:pt x="10" y="9"/>
                        <a:pt x="10" y="9"/>
                      </a:cubicBezTo>
                      <a:cubicBezTo>
                        <a:pt x="10" y="9"/>
                        <a:pt x="10" y="9"/>
                        <a:pt x="10" y="9"/>
                      </a:cubicBezTo>
                      <a:cubicBezTo>
                        <a:pt x="10" y="9"/>
                        <a:pt x="9" y="9"/>
                        <a:pt x="9" y="9"/>
                      </a:cubicBezTo>
                      <a:moveTo>
                        <a:pt x="9" y="9"/>
                      </a:moveTo>
                      <a:cubicBezTo>
                        <a:pt x="9" y="9"/>
                        <a:pt x="9" y="9"/>
                        <a:pt x="9" y="9"/>
                      </a:cubicBezTo>
                      <a:cubicBezTo>
                        <a:pt x="9" y="9"/>
                        <a:pt x="9" y="9"/>
                        <a:pt x="9" y="9"/>
                      </a:cubicBezTo>
                      <a:cubicBezTo>
                        <a:pt x="9" y="9"/>
                        <a:pt x="9" y="9"/>
                        <a:pt x="9" y="9"/>
                      </a:cubicBezTo>
                      <a:cubicBezTo>
                        <a:pt x="9" y="9"/>
                        <a:pt x="9" y="9"/>
                        <a:pt x="9" y="9"/>
                      </a:cubicBezTo>
                      <a:cubicBezTo>
                        <a:pt x="9" y="9"/>
                        <a:pt x="9" y="9"/>
                        <a:pt x="9" y="9"/>
                      </a:cubicBezTo>
                      <a:moveTo>
                        <a:pt x="14" y="9"/>
                      </a:move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moveTo>
                        <a:pt x="14" y="9"/>
                      </a:moveTo>
                      <a:cubicBezTo>
                        <a:pt x="14" y="9"/>
                        <a:pt x="14" y="9"/>
                        <a:pt x="14" y="9"/>
                      </a:cubicBezTo>
                      <a:cubicBezTo>
                        <a:pt x="14" y="9"/>
                        <a:pt x="14" y="9"/>
                        <a:pt x="14" y="9"/>
                      </a:cubicBezTo>
                      <a:cubicBezTo>
                        <a:pt x="14" y="9"/>
                        <a:pt x="14" y="9"/>
                        <a:pt x="14" y="9"/>
                      </a:cubicBezTo>
                      <a:cubicBezTo>
                        <a:pt x="14" y="9"/>
                        <a:pt x="14" y="9"/>
                        <a:pt x="14" y="9"/>
                      </a:cubicBezTo>
                      <a:moveTo>
                        <a:pt x="14" y="9"/>
                      </a:moveTo>
                      <a:cubicBezTo>
                        <a:pt x="14" y="9"/>
                        <a:pt x="14" y="9"/>
                        <a:pt x="14" y="9"/>
                      </a:cubicBezTo>
                      <a:cubicBezTo>
                        <a:pt x="14" y="9"/>
                        <a:pt x="14" y="9"/>
                        <a:pt x="14" y="9"/>
                      </a:cubicBezTo>
                      <a:cubicBezTo>
                        <a:pt x="14" y="9"/>
                        <a:pt x="14" y="9"/>
                        <a:pt x="14" y="9"/>
                      </a:cubicBezTo>
                      <a:cubicBezTo>
                        <a:pt x="14" y="9"/>
                        <a:pt x="14" y="9"/>
                        <a:pt x="14" y="9"/>
                      </a:cubicBezTo>
                      <a:moveTo>
                        <a:pt x="13" y="9"/>
                      </a:moveTo>
                      <a:cubicBezTo>
                        <a:pt x="13" y="9"/>
                        <a:pt x="13" y="9"/>
                        <a:pt x="13" y="9"/>
                      </a:cubicBezTo>
                      <a:cubicBezTo>
                        <a:pt x="13" y="9"/>
                        <a:pt x="13" y="9"/>
                        <a:pt x="13" y="9"/>
                      </a:cubicBezTo>
                      <a:cubicBezTo>
                        <a:pt x="13" y="9"/>
                        <a:pt x="13" y="9"/>
                        <a:pt x="13" y="9"/>
                      </a:cubicBezTo>
                      <a:cubicBezTo>
                        <a:pt x="13" y="9"/>
                        <a:pt x="13" y="9"/>
                        <a:pt x="13" y="9"/>
                      </a:cubicBezTo>
                      <a:moveTo>
                        <a:pt x="13" y="9"/>
                      </a:move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moveTo>
                        <a:pt x="13" y="9"/>
                      </a:moveTo>
                      <a:cubicBezTo>
                        <a:pt x="13" y="9"/>
                        <a:pt x="13" y="9"/>
                        <a:pt x="13" y="9"/>
                      </a:cubicBezTo>
                      <a:cubicBezTo>
                        <a:pt x="13" y="9"/>
                        <a:pt x="13" y="9"/>
                        <a:pt x="13" y="9"/>
                      </a:cubicBezTo>
                      <a:cubicBezTo>
                        <a:pt x="13" y="9"/>
                        <a:pt x="13" y="9"/>
                        <a:pt x="13" y="9"/>
                      </a:cubicBezTo>
                      <a:cubicBezTo>
                        <a:pt x="13" y="9"/>
                        <a:pt x="13" y="9"/>
                        <a:pt x="13" y="9"/>
                      </a:cubicBezTo>
                      <a:moveTo>
                        <a:pt x="13" y="9"/>
                      </a:moveTo>
                      <a:cubicBezTo>
                        <a:pt x="13" y="9"/>
                        <a:pt x="13" y="9"/>
                        <a:pt x="13" y="9"/>
                      </a:cubicBezTo>
                      <a:cubicBezTo>
                        <a:pt x="13" y="9"/>
                        <a:pt x="13" y="9"/>
                        <a:pt x="13" y="9"/>
                      </a:cubicBezTo>
                      <a:cubicBezTo>
                        <a:pt x="13" y="9"/>
                        <a:pt x="13" y="9"/>
                        <a:pt x="13" y="9"/>
                      </a:cubicBezTo>
                      <a:cubicBezTo>
                        <a:pt x="13" y="9"/>
                        <a:pt x="13" y="9"/>
                        <a:pt x="13" y="9"/>
                      </a:cubicBezTo>
                      <a:moveTo>
                        <a:pt x="13" y="9"/>
                      </a:move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moveTo>
                        <a:pt x="6" y="8"/>
                      </a:moveTo>
                      <a:cubicBezTo>
                        <a:pt x="6" y="8"/>
                        <a:pt x="6" y="8"/>
                        <a:pt x="6" y="8"/>
                      </a:cubicBezTo>
                      <a:cubicBezTo>
                        <a:pt x="6" y="8"/>
                        <a:pt x="6" y="8"/>
                        <a:pt x="6" y="8"/>
                      </a:cubicBezTo>
                      <a:cubicBezTo>
                        <a:pt x="6" y="9"/>
                        <a:pt x="7" y="9"/>
                        <a:pt x="8" y="9"/>
                      </a:cubicBezTo>
                      <a:cubicBezTo>
                        <a:pt x="8" y="9"/>
                        <a:pt x="8" y="9"/>
                        <a:pt x="8" y="9"/>
                      </a:cubicBezTo>
                      <a:cubicBezTo>
                        <a:pt x="7" y="9"/>
                        <a:pt x="7" y="9"/>
                        <a:pt x="6" y="8"/>
                      </a:cubicBezTo>
                      <a:cubicBezTo>
                        <a:pt x="6" y="8"/>
                        <a:pt x="6" y="8"/>
                        <a:pt x="6" y="8"/>
                      </a:cubicBezTo>
                      <a:moveTo>
                        <a:pt x="15" y="8"/>
                      </a:moveTo>
                      <a:cubicBezTo>
                        <a:pt x="15" y="8"/>
                        <a:pt x="15" y="8"/>
                        <a:pt x="15" y="8"/>
                      </a:cubicBezTo>
                      <a:cubicBezTo>
                        <a:pt x="15" y="8"/>
                        <a:pt x="15" y="8"/>
                        <a:pt x="15" y="8"/>
                      </a:cubicBezTo>
                      <a:cubicBezTo>
                        <a:pt x="15" y="8"/>
                        <a:pt x="15" y="8"/>
                        <a:pt x="15" y="8"/>
                      </a:cubicBezTo>
                      <a:cubicBezTo>
                        <a:pt x="15" y="8"/>
                        <a:pt x="15" y="8"/>
                        <a:pt x="15" y="8"/>
                      </a:cubicBezTo>
                      <a:moveTo>
                        <a:pt x="16" y="7"/>
                      </a:moveTo>
                      <a:cubicBezTo>
                        <a:pt x="16" y="7"/>
                        <a:pt x="16" y="7"/>
                        <a:pt x="16" y="7"/>
                      </a:cubicBezTo>
                      <a:cubicBezTo>
                        <a:pt x="16" y="7"/>
                        <a:pt x="16" y="7"/>
                        <a:pt x="16" y="7"/>
                      </a:cubicBezTo>
                      <a:cubicBezTo>
                        <a:pt x="16" y="7"/>
                        <a:pt x="16" y="7"/>
                        <a:pt x="16" y="7"/>
                      </a:cubicBezTo>
                      <a:cubicBezTo>
                        <a:pt x="16" y="7"/>
                        <a:pt x="16" y="7"/>
                        <a:pt x="16" y="7"/>
                      </a:cubicBezTo>
                      <a:moveTo>
                        <a:pt x="16" y="7"/>
                      </a:move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moveTo>
                        <a:pt x="4" y="7"/>
                      </a:moveTo>
                      <a:cubicBezTo>
                        <a:pt x="4" y="7"/>
                        <a:pt x="4" y="7"/>
                        <a:pt x="4" y="7"/>
                      </a:cubicBezTo>
                      <a:cubicBezTo>
                        <a:pt x="4" y="7"/>
                        <a:pt x="4" y="7"/>
                        <a:pt x="4" y="7"/>
                      </a:cubicBezTo>
                      <a:cubicBezTo>
                        <a:pt x="4" y="7"/>
                        <a:pt x="4" y="7"/>
                        <a:pt x="4" y="7"/>
                      </a:cubicBezTo>
                      <a:cubicBezTo>
                        <a:pt x="4" y="7"/>
                        <a:pt x="4" y="7"/>
                        <a:pt x="4" y="7"/>
                      </a:cubicBezTo>
                      <a:cubicBezTo>
                        <a:pt x="4" y="7"/>
                        <a:pt x="4" y="7"/>
                        <a:pt x="4" y="7"/>
                      </a:cubicBezTo>
                      <a:moveTo>
                        <a:pt x="4" y="7"/>
                      </a:move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moveTo>
                        <a:pt x="5" y="7"/>
                      </a:moveTo>
                      <a:cubicBezTo>
                        <a:pt x="5" y="7"/>
                        <a:pt x="5" y="7"/>
                        <a:pt x="5" y="7"/>
                      </a:cubicBezTo>
                      <a:cubicBezTo>
                        <a:pt x="5" y="7"/>
                        <a:pt x="6" y="8"/>
                        <a:pt x="6" y="8"/>
                      </a:cubicBezTo>
                      <a:cubicBezTo>
                        <a:pt x="6" y="8"/>
                        <a:pt x="6" y="8"/>
                        <a:pt x="6" y="8"/>
                      </a:cubicBezTo>
                      <a:cubicBezTo>
                        <a:pt x="6" y="8"/>
                        <a:pt x="5" y="7"/>
                        <a:pt x="5" y="7"/>
                      </a:cubicBezTo>
                      <a:moveTo>
                        <a:pt x="5" y="7"/>
                      </a:moveTo>
                      <a:cubicBezTo>
                        <a:pt x="4" y="7"/>
                        <a:pt x="4" y="7"/>
                        <a:pt x="4" y="7"/>
                      </a:cubicBezTo>
                      <a:cubicBezTo>
                        <a:pt x="4" y="7"/>
                        <a:pt x="4" y="7"/>
                        <a:pt x="4" y="7"/>
                      </a:cubicBezTo>
                      <a:cubicBezTo>
                        <a:pt x="4" y="7"/>
                        <a:pt x="4" y="7"/>
                        <a:pt x="5" y="7"/>
                      </a:cubicBezTo>
                      <a:cubicBezTo>
                        <a:pt x="5" y="7"/>
                        <a:pt x="5" y="7"/>
                        <a:pt x="5" y="7"/>
                      </a:cubicBezTo>
                      <a:cubicBezTo>
                        <a:pt x="5" y="7"/>
                        <a:pt x="5" y="7"/>
                        <a:pt x="5" y="7"/>
                      </a:cubicBezTo>
                      <a:moveTo>
                        <a:pt x="18" y="6"/>
                      </a:moveTo>
                      <a:cubicBezTo>
                        <a:pt x="18" y="6"/>
                        <a:pt x="18" y="6"/>
                        <a:pt x="18" y="6"/>
                      </a:cubicBezTo>
                      <a:cubicBezTo>
                        <a:pt x="18" y="6"/>
                        <a:pt x="18" y="6"/>
                        <a:pt x="18" y="6"/>
                      </a:cubicBezTo>
                      <a:cubicBezTo>
                        <a:pt x="18" y="6"/>
                        <a:pt x="18" y="6"/>
                        <a:pt x="18" y="6"/>
                      </a:cubicBezTo>
                      <a:cubicBezTo>
                        <a:pt x="18" y="6"/>
                        <a:pt x="18" y="6"/>
                        <a:pt x="18" y="6"/>
                      </a:cubicBezTo>
                      <a:moveTo>
                        <a:pt x="3" y="6"/>
                      </a:moveTo>
                      <a:cubicBezTo>
                        <a:pt x="3" y="6"/>
                        <a:pt x="3" y="6"/>
                        <a:pt x="3" y="6"/>
                      </a:cubicBezTo>
                      <a:cubicBezTo>
                        <a:pt x="3" y="7"/>
                        <a:pt x="3" y="7"/>
                        <a:pt x="4" y="7"/>
                      </a:cubicBezTo>
                      <a:cubicBezTo>
                        <a:pt x="4" y="7"/>
                        <a:pt x="4" y="7"/>
                        <a:pt x="4" y="7"/>
                      </a:cubicBezTo>
                      <a:cubicBezTo>
                        <a:pt x="3" y="7"/>
                        <a:pt x="3" y="7"/>
                        <a:pt x="3" y="6"/>
                      </a:cubicBezTo>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moveTo>
                        <a:pt x="2" y="4"/>
                      </a:moveTo>
                      <a:cubicBezTo>
                        <a:pt x="2" y="4"/>
                        <a:pt x="2" y="4"/>
                        <a:pt x="2" y="4"/>
                      </a:cubicBezTo>
                      <a:cubicBezTo>
                        <a:pt x="2" y="4"/>
                        <a:pt x="2" y="5"/>
                        <a:pt x="2" y="6"/>
                      </a:cubicBezTo>
                      <a:cubicBezTo>
                        <a:pt x="2" y="6"/>
                        <a:pt x="2" y="6"/>
                        <a:pt x="2" y="6"/>
                      </a:cubicBezTo>
                      <a:cubicBezTo>
                        <a:pt x="2" y="5"/>
                        <a:pt x="2" y="4"/>
                        <a:pt x="2" y="4"/>
                      </a:cubicBezTo>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moveTo>
                        <a:pt x="0" y="2"/>
                      </a:moveTo>
                      <a:cubicBezTo>
                        <a:pt x="0" y="2"/>
                        <a:pt x="0" y="2"/>
                        <a:pt x="0" y="2"/>
                      </a:cubicBezTo>
                      <a:cubicBezTo>
                        <a:pt x="0" y="3"/>
                        <a:pt x="1" y="4"/>
                        <a:pt x="1" y="4"/>
                      </a:cubicBezTo>
                      <a:cubicBezTo>
                        <a:pt x="1" y="4"/>
                        <a:pt x="1" y="4"/>
                        <a:pt x="1" y="4"/>
                      </a:cubicBezTo>
                      <a:cubicBezTo>
                        <a:pt x="1" y="4"/>
                        <a:pt x="0" y="3"/>
                        <a:pt x="0" y="2"/>
                      </a:cubicBezTo>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moveTo>
                        <a:pt x="0" y="0"/>
                      </a:moveTo>
                      <a:cubicBezTo>
                        <a:pt x="0" y="0"/>
                        <a:pt x="0" y="0"/>
                        <a:pt x="0" y="0"/>
                      </a:cubicBezTo>
                      <a:cubicBezTo>
                        <a:pt x="0" y="0"/>
                        <a:pt x="0" y="1"/>
                        <a:pt x="0" y="2"/>
                      </a:cubicBezTo>
                      <a:cubicBezTo>
                        <a:pt x="0" y="2"/>
                        <a:pt x="0" y="2"/>
                        <a:pt x="0" y="2"/>
                      </a:cubicBezTo>
                      <a:cubicBezTo>
                        <a:pt x="0" y="1"/>
                        <a:pt x="0" y="0"/>
                        <a:pt x="0"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4" name="Freeform 12305">
                  <a:extLst>
                    <a:ext uri="{FF2B5EF4-FFF2-40B4-BE49-F238E27FC236}">
                      <a16:creationId xmlns:a16="http://schemas.microsoft.com/office/drawing/2014/main" id="{3F814B1E-6E4B-4A8D-F214-598C855A526B}"/>
                    </a:ext>
                  </a:extLst>
                </p:cNvPr>
                <p:cNvSpPr>
                  <a:spLocks/>
                </p:cNvSpPr>
                <p:nvPr/>
              </p:nvSpPr>
              <p:spPr bwMode="auto">
                <a:xfrm>
                  <a:off x="4647" y="2522"/>
                  <a:ext cx="23" cy="18"/>
                </a:xfrm>
                <a:custGeom>
                  <a:avLst/>
                  <a:gdLst>
                    <a:gd name="T0" fmla="*/ 13 w 28"/>
                    <a:gd name="T1" fmla="*/ 0 h 22"/>
                    <a:gd name="T2" fmla="*/ 10 w 28"/>
                    <a:gd name="T3" fmla="*/ 5 h 22"/>
                    <a:gd name="T4" fmla="*/ 8 w 28"/>
                    <a:gd name="T5" fmla="*/ 7 h 22"/>
                    <a:gd name="T6" fmla="*/ 7 w 28"/>
                    <a:gd name="T7" fmla="*/ 7 h 22"/>
                    <a:gd name="T8" fmla="*/ 6 w 28"/>
                    <a:gd name="T9" fmla="*/ 7 h 22"/>
                    <a:gd name="T10" fmla="*/ 5 w 28"/>
                    <a:gd name="T11" fmla="*/ 7 h 22"/>
                    <a:gd name="T12" fmla="*/ 3 w 28"/>
                    <a:gd name="T13" fmla="*/ 7 h 22"/>
                    <a:gd name="T14" fmla="*/ 2 w 28"/>
                    <a:gd name="T15" fmla="*/ 7 h 22"/>
                    <a:gd name="T16" fmla="*/ 2 w 28"/>
                    <a:gd name="T17" fmla="*/ 6 h 22"/>
                    <a:gd name="T18" fmla="*/ 0 w 28"/>
                    <a:gd name="T19" fmla="*/ 5 h 22"/>
                    <a:gd name="T20" fmla="*/ 0 w 28"/>
                    <a:gd name="T21" fmla="*/ 5 h 22"/>
                    <a:gd name="T22" fmla="*/ 0 w 28"/>
                    <a:gd name="T23" fmla="*/ 6 h 22"/>
                    <a:gd name="T24" fmla="*/ 0 w 28"/>
                    <a:gd name="T25" fmla="*/ 6 h 22"/>
                    <a:gd name="T26" fmla="*/ 1 w 28"/>
                    <a:gd name="T27" fmla="*/ 7 h 22"/>
                    <a:gd name="T28" fmla="*/ 2 w 28"/>
                    <a:gd name="T29" fmla="*/ 7 h 22"/>
                    <a:gd name="T30" fmla="*/ 2 w 28"/>
                    <a:gd name="T31" fmla="*/ 7 h 22"/>
                    <a:gd name="T32" fmla="*/ 2 w 28"/>
                    <a:gd name="T33" fmla="*/ 8 h 22"/>
                    <a:gd name="T34" fmla="*/ 2 w 28"/>
                    <a:gd name="T35" fmla="*/ 9 h 22"/>
                    <a:gd name="T36" fmla="*/ 2 w 28"/>
                    <a:gd name="T37" fmla="*/ 9 h 22"/>
                    <a:gd name="T38" fmla="*/ 2 w 28"/>
                    <a:gd name="T39" fmla="*/ 9 h 22"/>
                    <a:gd name="T40" fmla="*/ 2 w 28"/>
                    <a:gd name="T41" fmla="*/ 9 h 22"/>
                    <a:gd name="T42" fmla="*/ 4 w 28"/>
                    <a:gd name="T43" fmla="*/ 9 h 22"/>
                    <a:gd name="T44" fmla="*/ 4 w 28"/>
                    <a:gd name="T45" fmla="*/ 9 h 22"/>
                    <a:gd name="T46" fmla="*/ 4 w 28"/>
                    <a:gd name="T47" fmla="*/ 9 h 22"/>
                    <a:gd name="T48" fmla="*/ 4 w 28"/>
                    <a:gd name="T49" fmla="*/ 9 h 22"/>
                    <a:gd name="T50" fmla="*/ 4 w 28"/>
                    <a:gd name="T51" fmla="*/ 9 h 22"/>
                    <a:gd name="T52" fmla="*/ 5 w 28"/>
                    <a:gd name="T53" fmla="*/ 9 h 22"/>
                    <a:gd name="T54" fmla="*/ 5 w 28"/>
                    <a:gd name="T55" fmla="*/ 10 h 22"/>
                    <a:gd name="T56" fmla="*/ 5 w 28"/>
                    <a:gd name="T57" fmla="*/ 10 h 22"/>
                    <a:gd name="T58" fmla="*/ 5 w 28"/>
                    <a:gd name="T59" fmla="*/ 10 h 22"/>
                    <a:gd name="T60" fmla="*/ 6 w 28"/>
                    <a:gd name="T61" fmla="*/ 9 h 22"/>
                    <a:gd name="T62" fmla="*/ 6 w 28"/>
                    <a:gd name="T63" fmla="*/ 9 h 22"/>
                    <a:gd name="T64" fmla="*/ 6 w 28"/>
                    <a:gd name="T65" fmla="*/ 9 h 22"/>
                    <a:gd name="T66" fmla="*/ 6 w 28"/>
                    <a:gd name="T67" fmla="*/ 9 h 22"/>
                    <a:gd name="T68" fmla="*/ 6 w 28"/>
                    <a:gd name="T69" fmla="*/ 9 h 22"/>
                    <a:gd name="T70" fmla="*/ 7 w 28"/>
                    <a:gd name="T71" fmla="*/ 9 h 22"/>
                    <a:gd name="T72" fmla="*/ 7 w 28"/>
                    <a:gd name="T73" fmla="*/ 9 h 22"/>
                    <a:gd name="T74" fmla="*/ 7 w 28"/>
                    <a:gd name="T75" fmla="*/ 9 h 22"/>
                    <a:gd name="T76" fmla="*/ 7 w 28"/>
                    <a:gd name="T77" fmla="*/ 9 h 22"/>
                    <a:gd name="T78" fmla="*/ 7 w 28"/>
                    <a:gd name="T79" fmla="*/ 9 h 22"/>
                    <a:gd name="T80" fmla="*/ 7 w 28"/>
                    <a:gd name="T81" fmla="*/ 9 h 22"/>
                    <a:gd name="T82" fmla="*/ 8 w 28"/>
                    <a:gd name="T83" fmla="*/ 8 h 22"/>
                    <a:gd name="T84" fmla="*/ 12 w 28"/>
                    <a:gd name="T85" fmla="*/ 3 h 22"/>
                    <a:gd name="T86" fmla="*/ 12 w 28"/>
                    <a:gd name="T87" fmla="*/ 2 h 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22">
                      <a:moveTo>
                        <a:pt x="28" y="0"/>
                      </a:moveTo>
                      <a:cubicBezTo>
                        <a:pt x="28" y="0"/>
                        <a:pt x="28" y="0"/>
                        <a:pt x="28" y="0"/>
                      </a:cubicBezTo>
                      <a:cubicBezTo>
                        <a:pt x="28" y="0"/>
                        <a:pt x="28" y="0"/>
                        <a:pt x="28" y="0"/>
                      </a:cubicBezTo>
                      <a:cubicBezTo>
                        <a:pt x="27" y="1"/>
                        <a:pt x="27" y="2"/>
                        <a:pt x="27" y="3"/>
                      </a:cubicBezTo>
                      <a:cubicBezTo>
                        <a:pt x="27" y="5"/>
                        <a:pt x="25" y="6"/>
                        <a:pt x="24" y="8"/>
                      </a:cubicBezTo>
                      <a:cubicBezTo>
                        <a:pt x="24" y="10"/>
                        <a:pt x="22" y="10"/>
                        <a:pt x="22" y="11"/>
                      </a:cubicBezTo>
                      <a:cubicBezTo>
                        <a:pt x="21" y="14"/>
                        <a:pt x="19" y="13"/>
                        <a:pt x="19" y="14"/>
                      </a:cubicBezTo>
                      <a:cubicBezTo>
                        <a:pt x="18" y="15"/>
                        <a:pt x="18" y="16"/>
                        <a:pt x="17" y="16"/>
                      </a:cubicBezTo>
                      <a:cubicBezTo>
                        <a:pt x="17" y="16"/>
                        <a:pt x="17" y="16"/>
                        <a:pt x="17" y="15"/>
                      </a:cubicBezTo>
                      <a:cubicBezTo>
                        <a:pt x="17" y="15"/>
                        <a:pt x="17" y="15"/>
                        <a:pt x="17" y="15"/>
                      </a:cubicBezTo>
                      <a:cubicBezTo>
                        <a:pt x="16" y="15"/>
                        <a:pt x="16" y="16"/>
                        <a:pt x="16" y="16"/>
                      </a:cubicBezTo>
                      <a:cubicBezTo>
                        <a:pt x="16" y="17"/>
                        <a:pt x="15" y="17"/>
                        <a:pt x="15" y="17"/>
                      </a:cubicBezTo>
                      <a:cubicBezTo>
                        <a:pt x="15" y="17"/>
                        <a:pt x="14" y="17"/>
                        <a:pt x="14" y="17"/>
                      </a:cubicBezTo>
                      <a:cubicBezTo>
                        <a:pt x="14" y="17"/>
                        <a:pt x="14" y="17"/>
                        <a:pt x="14" y="17"/>
                      </a:cubicBezTo>
                      <a:cubicBezTo>
                        <a:pt x="13" y="17"/>
                        <a:pt x="13" y="17"/>
                        <a:pt x="13" y="17"/>
                      </a:cubicBezTo>
                      <a:cubicBezTo>
                        <a:pt x="13" y="18"/>
                        <a:pt x="12" y="18"/>
                        <a:pt x="12" y="18"/>
                      </a:cubicBezTo>
                      <a:cubicBezTo>
                        <a:pt x="12" y="18"/>
                        <a:pt x="11" y="18"/>
                        <a:pt x="11" y="17"/>
                      </a:cubicBezTo>
                      <a:cubicBezTo>
                        <a:pt x="11" y="17"/>
                        <a:pt x="10" y="17"/>
                        <a:pt x="10" y="17"/>
                      </a:cubicBezTo>
                      <a:cubicBezTo>
                        <a:pt x="10" y="17"/>
                        <a:pt x="10" y="17"/>
                        <a:pt x="9" y="17"/>
                      </a:cubicBezTo>
                      <a:cubicBezTo>
                        <a:pt x="9" y="17"/>
                        <a:pt x="9" y="18"/>
                        <a:pt x="8" y="18"/>
                      </a:cubicBezTo>
                      <a:cubicBezTo>
                        <a:pt x="8" y="18"/>
                        <a:pt x="7" y="17"/>
                        <a:pt x="7" y="16"/>
                      </a:cubicBezTo>
                      <a:cubicBezTo>
                        <a:pt x="6" y="16"/>
                        <a:pt x="6" y="15"/>
                        <a:pt x="5" y="15"/>
                      </a:cubicBezTo>
                      <a:cubicBezTo>
                        <a:pt x="5" y="15"/>
                        <a:pt x="5" y="15"/>
                        <a:pt x="5" y="15"/>
                      </a:cubicBezTo>
                      <a:cubicBezTo>
                        <a:pt x="5" y="15"/>
                        <a:pt x="5" y="15"/>
                        <a:pt x="4" y="15"/>
                      </a:cubicBezTo>
                      <a:cubicBezTo>
                        <a:pt x="4" y="15"/>
                        <a:pt x="4" y="15"/>
                        <a:pt x="3" y="14"/>
                      </a:cubicBezTo>
                      <a:cubicBezTo>
                        <a:pt x="3" y="13"/>
                        <a:pt x="3" y="12"/>
                        <a:pt x="2" y="12"/>
                      </a:cubicBezTo>
                      <a:cubicBezTo>
                        <a:pt x="2" y="12"/>
                        <a:pt x="2" y="12"/>
                        <a:pt x="2" y="12"/>
                      </a:cubicBezTo>
                      <a:cubicBezTo>
                        <a:pt x="2" y="12"/>
                        <a:pt x="2" y="12"/>
                        <a:pt x="2" y="12"/>
                      </a:cubicBezTo>
                      <a:cubicBezTo>
                        <a:pt x="1" y="12"/>
                        <a:pt x="1" y="11"/>
                        <a:pt x="1" y="9"/>
                      </a:cubicBezTo>
                      <a:cubicBezTo>
                        <a:pt x="0" y="9"/>
                        <a:pt x="0" y="10"/>
                        <a:pt x="0" y="10"/>
                      </a:cubicBezTo>
                      <a:cubicBezTo>
                        <a:pt x="0" y="10"/>
                        <a:pt x="0" y="10"/>
                        <a:pt x="0" y="10"/>
                      </a:cubicBezTo>
                      <a:cubicBezTo>
                        <a:pt x="0" y="10"/>
                        <a:pt x="0" y="11"/>
                        <a:pt x="0" y="11"/>
                      </a:cubicBezTo>
                      <a:cubicBezTo>
                        <a:pt x="0" y="11"/>
                        <a:pt x="0" y="11"/>
                        <a:pt x="0" y="11"/>
                      </a:cubicBezTo>
                      <a:cubicBezTo>
                        <a:pt x="0" y="11"/>
                        <a:pt x="0" y="12"/>
                        <a:pt x="0" y="12"/>
                      </a:cubicBezTo>
                      <a:cubicBezTo>
                        <a:pt x="0" y="12"/>
                        <a:pt x="0" y="13"/>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2" y="16"/>
                      </a:cubicBezTo>
                      <a:cubicBezTo>
                        <a:pt x="2" y="16"/>
                        <a:pt x="2" y="16"/>
                        <a:pt x="2" y="16"/>
                      </a:cubicBezTo>
                      <a:cubicBezTo>
                        <a:pt x="2" y="16"/>
                        <a:pt x="2" y="16"/>
                        <a:pt x="2" y="16"/>
                      </a:cubicBezTo>
                      <a:cubicBezTo>
                        <a:pt x="2" y="16"/>
                        <a:pt x="2" y="16"/>
                        <a:pt x="2" y="16"/>
                      </a:cubicBezTo>
                      <a:cubicBezTo>
                        <a:pt x="2" y="16"/>
                        <a:pt x="2" y="17"/>
                        <a:pt x="2" y="18"/>
                      </a:cubicBezTo>
                      <a:cubicBezTo>
                        <a:pt x="2" y="18"/>
                        <a:pt x="2" y="18"/>
                        <a:pt x="2" y="18"/>
                      </a:cubicBezTo>
                      <a:cubicBezTo>
                        <a:pt x="2" y="18"/>
                        <a:pt x="2" y="18"/>
                        <a:pt x="3" y="18"/>
                      </a:cubicBezTo>
                      <a:cubicBezTo>
                        <a:pt x="3" y="19"/>
                        <a:pt x="3"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5" y="19"/>
                      </a:cubicBezTo>
                      <a:cubicBezTo>
                        <a:pt x="5" y="19"/>
                        <a:pt x="5" y="19"/>
                        <a:pt x="5" y="19"/>
                      </a:cubicBezTo>
                      <a:cubicBezTo>
                        <a:pt x="5" y="19"/>
                        <a:pt x="5" y="19"/>
                        <a:pt x="5" y="19"/>
                      </a:cubicBezTo>
                      <a:cubicBezTo>
                        <a:pt x="5" y="19"/>
                        <a:pt x="6" y="20"/>
                        <a:pt x="6" y="20"/>
                      </a:cubicBezTo>
                      <a:cubicBezTo>
                        <a:pt x="6" y="20"/>
                        <a:pt x="6" y="20"/>
                        <a:pt x="6" y="20"/>
                      </a:cubicBezTo>
                      <a:cubicBezTo>
                        <a:pt x="6" y="20"/>
                        <a:pt x="6" y="20"/>
                        <a:pt x="6" y="20"/>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2"/>
                        <a:pt x="10" y="22"/>
                      </a:cubicBezTo>
                      <a:cubicBezTo>
                        <a:pt x="10" y="22"/>
                        <a:pt x="10" y="22"/>
                        <a:pt x="10" y="22"/>
                      </a:cubicBezTo>
                      <a:cubicBezTo>
                        <a:pt x="10" y="22"/>
                        <a:pt x="10" y="22"/>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2" y="22"/>
                        <a:pt x="12" y="21"/>
                      </a:cubicBezTo>
                      <a:cubicBezTo>
                        <a:pt x="12" y="21"/>
                        <a:pt x="12" y="21"/>
                        <a:pt x="12" y="21"/>
                      </a:cubicBezTo>
                      <a:cubicBezTo>
                        <a:pt x="12" y="21"/>
                        <a:pt x="12" y="21"/>
                        <a:pt x="12" y="21"/>
                      </a:cubicBezTo>
                      <a:cubicBezTo>
                        <a:pt x="12" y="21"/>
                        <a:pt x="12"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5" y="21"/>
                        <a:pt x="15" y="20"/>
                      </a:cubicBezTo>
                      <a:cubicBezTo>
                        <a:pt x="15" y="20"/>
                        <a:pt x="15" y="20"/>
                        <a:pt x="15" y="20"/>
                      </a:cubicBezTo>
                      <a:cubicBezTo>
                        <a:pt x="15" y="20"/>
                        <a:pt x="15" y="20"/>
                        <a:pt x="15" y="20"/>
                      </a:cubicBezTo>
                      <a:cubicBezTo>
                        <a:pt x="15" y="20"/>
                        <a:pt x="15"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7" y="19"/>
                        <a:pt x="17" y="19"/>
                        <a:pt x="18" y="18"/>
                      </a:cubicBezTo>
                      <a:cubicBezTo>
                        <a:pt x="18" y="18"/>
                        <a:pt x="18" y="18"/>
                        <a:pt x="18" y="18"/>
                      </a:cubicBezTo>
                      <a:cubicBezTo>
                        <a:pt x="18" y="18"/>
                        <a:pt x="18" y="18"/>
                        <a:pt x="18" y="18"/>
                      </a:cubicBezTo>
                      <a:cubicBezTo>
                        <a:pt x="18" y="17"/>
                        <a:pt x="20" y="18"/>
                        <a:pt x="21" y="15"/>
                      </a:cubicBezTo>
                      <a:cubicBezTo>
                        <a:pt x="21" y="14"/>
                        <a:pt x="23" y="14"/>
                        <a:pt x="24" y="12"/>
                      </a:cubicBezTo>
                      <a:cubicBezTo>
                        <a:pt x="24" y="10"/>
                        <a:pt x="26" y="9"/>
                        <a:pt x="26" y="7"/>
                      </a:cubicBezTo>
                      <a:cubicBezTo>
                        <a:pt x="26" y="7"/>
                        <a:pt x="26" y="7"/>
                        <a:pt x="26" y="7"/>
                      </a:cubicBezTo>
                      <a:cubicBezTo>
                        <a:pt x="26" y="7"/>
                        <a:pt x="26" y="7"/>
                        <a:pt x="26" y="7"/>
                      </a:cubicBezTo>
                      <a:cubicBezTo>
                        <a:pt x="26" y="5"/>
                        <a:pt x="27" y="4"/>
                        <a:pt x="27" y="2"/>
                      </a:cubicBezTo>
                      <a:cubicBezTo>
                        <a:pt x="27" y="1"/>
                        <a:pt x="27" y="1"/>
                        <a:pt x="27" y="1"/>
                      </a:cubicBezTo>
                      <a:cubicBezTo>
                        <a:pt x="27" y="1"/>
                        <a:pt x="28" y="0"/>
                        <a:pt x="28" y="0"/>
                      </a:cubicBezTo>
                    </a:path>
                  </a:pathLst>
                </a:custGeom>
                <a:solidFill>
                  <a:srgbClr val="A985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5" name="Freeform 12306">
                  <a:extLst>
                    <a:ext uri="{FF2B5EF4-FFF2-40B4-BE49-F238E27FC236}">
                      <a16:creationId xmlns:a16="http://schemas.microsoft.com/office/drawing/2014/main" id="{80C563B4-642B-7378-C3D9-EC0E783B08B9}"/>
                    </a:ext>
                  </a:extLst>
                </p:cNvPr>
                <p:cNvSpPr>
                  <a:spLocks/>
                </p:cNvSpPr>
                <p:nvPr/>
              </p:nvSpPr>
              <p:spPr bwMode="auto">
                <a:xfrm>
                  <a:off x="4662" y="2513"/>
                  <a:ext cx="2" cy="2"/>
                </a:xfrm>
                <a:custGeom>
                  <a:avLst/>
                  <a:gdLst>
                    <a:gd name="T0" fmla="*/ 2 w 2"/>
                    <a:gd name="T1" fmla="*/ 0 h 3"/>
                    <a:gd name="T2" fmla="*/ 0 w 2"/>
                    <a:gd name="T3" fmla="*/ 1 h 3"/>
                    <a:gd name="T4" fmla="*/ 1 w 2"/>
                    <a:gd name="T5" fmla="*/ 1 h 3"/>
                    <a:gd name="T6" fmla="*/ 1 w 2"/>
                    <a:gd name="T7" fmla="*/ 1 h 3"/>
                    <a:gd name="T8" fmla="*/ 2 w 2"/>
                    <a:gd name="T9" fmla="*/ 0 h 3"/>
                    <a:gd name="T10" fmla="*/ 2 w 2"/>
                    <a:gd name="T11" fmla="*/ 0 h 3"/>
                    <a:gd name="T12" fmla="*/ 2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2" y="0"/>
                      </a:moveTo>
                      <a:cubicBezTo>
                        <a:pt x="1" y="0"/>
                        <a:pt x="0" y="1"/>
                        <a:pt x="0" y="2"/>
                      </a:cubicBezTo>
                      <a:cubicBezTo>
                        <a:pt x="0" y="3"/>
                        <a:pt x="1" y="3"/>
                        <a:pt x="1" y="3"/>
                      </a:cubicBezTo>
                      <a:cubicBezTo>
                        <a:pt x="1" y="3"/>
                        <a:pt x="1" y="3"/>
                        <a:pt x="1" y="3"/>
                      </a:cubicBezTo>
                      <a:cubicBezTo>
                        <a:pt x="1" y="2"/>
                        <a:pt x="1" y="0"/>
                        <a:pt x="2" y="0"/>
                      </a:cubicBezTo>
                      <a:cubicBezTo>
                        <a:pt x="2" y="0"/>
                        <a:pt x="2" y="0"/>
                        <a:pt x="2" y="0"/>
                      </a:cubicBezTo>
                      <a:cubicBezTo>
                        <a:pt x="2" y="0"/>
                        <a:pt x="2" y="0"/>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6" name="Freeform 12307">
                  <a:extLst>
                    <a:ext uri="{FF2B5EF4-FFF2-40B4-BE49-F238E27FC236}">
                      <a16:creationId xmlns:a16="http://schemas.microsoft.com/office/drawing/2014/main" id="{4C6B29E4-4712-0072-66C9-58819113ED6A}"/>
                    </a:ext>
                  </a:extLst>
                </p:cNvPr>
                <p:cNvSpPr>
                  <a:spLocks/>
                </p:cNvSpPr>
                <p:nvPr/>
              </p:nvSpPr>
              <p:spPr bwMode="auto">
                <a:xfrm>
                  <a:off x="4661" y="2509"/>
                  <a:ext cx="2" cy="2"/>
                </a:xfrm>
                <a:custGeom>
                  <a:avLst/>
                  <a:gdLst>
                    <a:gd name="T0" fmla="*/ 1 w 3"/>
                    <a:gd name="T1" fmla="*/ 0 h 3"/>
                    <a:gd name="T2" fmla="*/ 0 w 3"/>
                    <a:gd name="T3" fmla="*/ 1 h 3"/>
                    <a:gd name="T4" fmla="*/ 0 w 3"/>
                    <a:gd name="T5" fmla="*/ 1 h 3"/>
                    <a:gd name="T6" fmla="*/ 1 w 3"/>
                    <a:gd name="T7" fmla="*/ 1 h 3"/>
                    <a:gd name="T8" fmla="*/ 1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0"/>
                      </a:moveTo>
                      <a:cubicBezTo>
                        <a:pt x="2" y="1"/>
                        <a:pt x="0" y="2"/>
                        <a:pt x="0" y="3"/>
                      </a:cubicBezTo>
                      <a:cubicBezTo>
                        <a:pt x="0" y="3"/>
                        <a:pt x="0" y="3"/>
                        <a:pt x="0" y="3"/>
                      </a:cubicBezTo>
                      <a:cubicBezTo>
                        <a:pt x="1" y="3"/>
                        <a:pt x="3" y="2"/>
                        <a:pt x="2" y="1"/>
                      </a:cubicBezTo>
                      <a:cubicBezTo>
                        <a:pt x="2" y="0"/>
                        <a:pt x="2" y="0"/>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7" name="Freeform 12308">
                  <a:extLst>
                    <a:ext uri="{FF2B5EF4-FFF2-40B4-BE49-F238E27FC236}">
                      <a16:creationId xmlns:a16="http://schemas.microsoft.com/office/drawing/2014/main" id="{3C5D0A24-5F54-3648-8A72-38D21176C97B}"/>
                    </a:ext>
                  </a:extLst>
                </p:cNvPr>
                <p:cNvSpPr>
                  <a:spLocks/>
                </p:cNvSpPr>
                <p:nvPr/>
              </p:nvSpPr>
              <p:spPr bwMode="auto">
                <a:xfrm>
                  <a:off x="4662" y="2509"/>
                  <a:ext cx="1" cy="1"/>
                </a:xfrm>
                <a:custGeom>
                  <a:avLst/>
                  <a:gdLst>
                    <a:gd name="T0" fmla="*/ 0 w 1"/>
                    <a:gd name="T1" fmla="*/ 0 h 1"/>
                    <a:gd name="T2" fmla="*/ 0 w 1"/>
                    <a:gd name="T3" fmla="*/ 0 h 1"/>
                    <a:gd name="T4" fmla="*/ 0 w 1"/>
                    <a:gd name="T5" fmla="*/ 0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0"/>
                        <a:pt x="0" y="0"/>
                      </a:cubicBezTo>
                      <a:cubicBezTo>
                        <a:pt x="0" y="0"/>
                        <a:pt x="0" y="0"/>
                        <a:pt x="0" y="1"/>
                      </a:cubicBezTo>
                      <a:cubicBezTo>
                        <a:pt x="0" y="0"/>
                        <a:pt x="0" y="0"/>
                        <a:pt x="0" y="0"/>
                      </a:cubicBezTo>
                    </a:path>
                  </a:pathLst>
                </a:custGeom>
                <a:solidFill>
                  <a:srgbClr val="C19C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8" name="Freeform 12309">
                  <a:extLst>
                    <a:ext uri="{FF2B5EF4-FFF2-40B4-BE49-F238E27FC236}">
                      <a16:creationId xmlns:a16="http://schemas.microsoft.com/office/drawing/2014/main" id="{3248B05C-936D-30F9-63E8-C87C75D3CE75}"/>
                    </a:ext>
                  </a:extLst>
                </p:cNvPr>
                <p:cNvSpPr>
                  <a:spLocks/>
                </p:cNvSpPr>
                <p:nvPr/>
              </p:nvSpPr>
              <p:spPr bwMode="auto">
                <a:xfrm>
                  <a:off x="4657" y="2515"/>
                  <a:ext cx="3" cy="4"/>
                </a:xfrm>
                <a:custGeom>
                  <a:avLst/>
                  <a:gdLst>
                    <a:gd name="T0" fmla="*/ 2 w 3"/>
                    <a:gd name="T1" fmla="*/ 0 h 4"/>
                    <a:gd name="T2" fmla="*/ 2 w 3"/>
                    <a:gd name="T3" fmla="*/ 0 h 4"/>
                    <a:gd name="T4" fmla="*/ 1 w 3"/>
                    <a:gd name="T5" fmla="*/ 4 h 4"/>
                    <a:gd name="T6" fmla="*/ 3 w 3"/>
                    <a:gd name="T7" fmla="*/ 1 h 4"/>
                    <a:gd name="T8" fmla="*/ 3 w 3"/>
                    <a:gd name="T9" fmla="*/ 1 h 4"/>
                    <a:gd name="T10" fmla="*/ 3 w 3"/>
                    <a:gd name="T11" fmla="*/ 1 h 4"/>
                    <a:gd name="T12" fmla="*/ 2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2" y="0"/>
                      </a:moveTo>
                      <a:cubicBezTo>
                        <a:pt x="2" y="0"/>
                        <a:pt x="2" y="0"/>
                        <a:pt x="2" y="0"/>
                      </a:cubicBezTo>
                      <a:cubicBezTo>
                        <a:pt x="1" y="1"/>
                        <a:pt x="0" y="3"/>
                        <a:pt x="1" y="4"/>
                      </a:cubicBezTo>
                      <a:cubicBezTo>
                        <a:pt x="1" y="3"/>
                        <a:pt x="2" y="1"/>
                        <a:pt x="3" y="1"/>
                      </a:cubicBezTo>
                      <a:cubicBezTo>
                        <a:pt x="3" y="1"/>
                        <a:pt x="3" y="1"/>
                        <a:pt x="3" y="1"/>
                      </a:cubicBezTo>
                      <a:cubicBezTo>
                        <a:pt x="3" y="1"/>
                        <a:pt x="3" y="1"/>
                        <a:pt x="3" y="1"/>
                      </a:cubicBezTo>
                      <a:cubicBezTo>
                        <a:pt x="3" y="0"/>
                        <a:pt x="3" y="0"/>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29" name="Freeform 12310">
                  <a:extLst>
                    <a:ext uri="{FF2B5EF4-FFF2-40B4-BE49-F238E27FC236}">
                      <a16:creationId xmlns:a16="http://schemas.microsoft.com/office/drawing/2014/main" id="{7F021B6D-6E9E-090C-D954-27ED0D6214BE}"/>
                    </a:ext>
                  </a:extLst>
                </p:cNvPr>
                <p:cNvSpPr>
                  <a:spLocks noEditPoints="1"/>
                </p:cNvSpPr>
                <p:nvPr/>
              </p:nvSpPr>
              <p:spPr bwMode="auto">
                <a:xfrm>
                  <a:off x="4655" y="2509"/>
                  <a:ext cx="2" cy="5"/>
                </a:xfrm>
                <a:custGeom>
                  <a:avLst/>
                  <a:gdLst>
                    <a:gd name="T0" fmla="*/ 1 w 3"/>
                    <a:gd name="T1" fmla="*/ 0 h 6"/>
                    <a:gd name="T2" fmla="*/ 1 w 3"/>
                    <a:gd name="T3" fmla="*/ 3 h 6"/>
                    <a:gd name="T4" fmla="*/ 0 w 3"/>
                    <a:gd name="T5" fmla="*/ 3 h 6"/>
                    <a:gd name="T6" fmla="*/ 1 w 3"/>
                    <a:gd name="T7" fmla="*/ 3 h 6"/>
                    <a:gd name="T8" fmla="*/ 1 w 3"/>
                    <a:gd name="T9" fmla="*/ 3 h 6"/>
                    <a:gd name="T10" fmla="*/ 1 w 3"/>
                    <a:gd name="T11" fmla="*/ 0 h 6"/>
                    <a:gd name="T12" fmla="*/ 1 w 3"/>
                    <a:gd name="T13" fmla="*/ 0 h 6"/>
                    <a:gd name="T14" fmla="*/ 1 w 3"/>
                    <a:gd name="T15" fmla="*/ 0 h 6"/>
                    <a:gd name="T16" fmla="*/ 1 w 3"/>
                    <a:gd name="T17" fmla="*/ 0 h 6"/>
                    <a:gd name="T18" fmla="*/ 1 w 3"/>
                    <a:gd name="T19" fmla="*/ 0 h 6"/>
                    <a:gd name="T20" fmla="*/ 1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2" y="0"/>
                      </a:moveTo>
                      <a:cubicBezTo>
                        <a:pt x="2" y="1"/>
                        <a:pt x="2" y="3"/>
                        <a:pt x="1" y="4"/>
                      </a:cubicBezTo>
                      <a:cubicBezTo>
                        <a:pt x="1" y="4"/>
                        <a:pt x="0" y="5"/>
                        <a:pt x="0" y="6"/>
                      </a:cubicBezTo>
                      <a:cubicBezTo>
                        <a:pt x="0" y="6"/>
                        <a:pt x="0" y="6"/>
                        <a:pt x="1" y="6"/>
                      </a:cubicBezTo>
                      <a:cubicBezTo>
                        <a:pt x="1" y="6"/>
                        <a:pt x="2" y="3"/>
                        <a:pt x="2" y="3"/>
                      </a:cubicBezTo>
                      <a:cubicBezTo>
                        <a:pt x="3" y="2"/>
                        <a:pt x="3" y="1"/>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0" name="Freeform 12311">
                  <a:extLst>
                    <a:ext uri="{FF2B5EF4-FFF2-40B4-BE49-F238E27FC236}">
                      <a16:creationId xmlns:a16="http://schemas.microsoft.com/office/drawing/2014/main" id="{BA162197-0888-080A-5FC5-2EE4F31308DF}"/>
                    </a:ext>
                  </a:extLst>
                </p:cNvPr>
                <p:cNvSpPr>
                  <a:spLocks/>
                </p:cNvSpPr>
                <p:nvPr/>
              </p:nvSpPr>
              <p:spPr bwMode="auto">
                <a:xfrm>
                  <a:off x="4659" y="2508"/>
                  <a:ext cx="1" cy="1"/>
                </a:xfrm>
                <a:custGeom>
                  <a:avLst/>
                  <a:gdLst>
                    <a:gd name="T0" fmla="*/ 0 w 1"/>
                    <a:gd name="T1" fmla="*/ 0 h 1"/>
                    <a:gd name="T2" fmla="*/ 0 w 1"/>
                    <a:gd name="T3" fmla="*/ 1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1"/>
                      </a:cubicBezTo>
                      <a:cubicBezTo>
                        <a:pt x="0" y="0"/>
                        <a:pt x="0" y="0"/>
                        <a:pt x="0" y="0"/>
                      </a:cubicBezTo>
                      <a:cubicBezTo>
                        <a:pt x="0" y="0"/>
                        <a:pt x="0" y="0"/>
                        <a:pt x="0"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1" name="Freeform 12312">
                  <a:extLst>
                    <a:ext uri="{FF2B5EF4-FFF2-40B4-BE49-F238E27FC236}">
                      <a16:creationId xmlns:a16="http://schemas.microsoft.com/office/drawing/2014/main" id="{48D0DA66-21F5-F937-7B3C-BE74FFAEB544}"/>
                    </a:ext>
                  </a:extLst>
                </p:cNvPr>
                <p:cNvSpPr>
                  <a:spLocks noEditPoints="1"/>
                </p:cNvSpPr>
                <p:nvPr/>
              </p:nvSpPr>
              <p:spPr bwMode="auto">
                <a:xfrm>
                  <a:off x="4659" y="2506"/>
                  <a:ext cx="2" cy="2"/>
                </a:xfrm>
                <a:custGeom>
                  <a:avLst/>
                  <a:gdLst>
                    <a:gd name="T0" fmla="*/ 2 w 2"/>
                    <a:gd name="T1" fmla="*/ 1 h 2"/>
                    <a:gd name="T2" fmla="*/ 2 w 2"/>
                    <a:gd name="T3" fmla="*/ 1 h 2"/>
                    <a:gd name="T4" fmla="*/ 2 w 2"/>
                    <a:gd name="T5" fmla="*/ 1 h 2"/>
                    <a:gd name="T6" fmla="*/ 2 w 2"/>
                    <a:gd name="T7" fmla="*/ 1 h 2"/>
                    <a:gd name="T8" fmla="*/ 2 w 2"/>
                    <a:gd name="T9" fmla="*/ 0 h 2"/>
                    <a:gd name="T10" fmla="*/ 0 w 2"/>
                    <a:gd name="T11" fmla="*/ 2 h 2"/>
                    <a:gd name="T12" fmla="*/ 0 w 2"/>
                    <a:gd name="T13" fmla="*/ 2 h 2"/>
                    <a:gd name="T14" fmla="*/ 2 w 2"/>
                    <a:gd name="T15" fmla="*/ 1 h 2"/>
                    <a:gd name="T16" fmla="*/ 2 w 2"/>
                    <a:gd name="T17" fmla="*/ 1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1"/>
                      </a:moveTo>
                      <a:cubicBezTo>
                        <a:pt x="2" y="1"/>
                        <a:pt x="2" y="1"/>
                        <a:pt x="2" y="1"/>
                      </a:cubicBezTo>
                      <a:cubicBezTo>
                        <a:pt x="2" y="1"/>
                        <a:pt x="2" y="1"/>
                        <a:pt x="2" y="1"/>
                      </a:cubicBezTo>
                      <a:cubicBezTo>
                        <a:pt x="2" y="1"/>
                        <a:pt x="2" y="1"/>
                        <a:pt x="2" y="1"/>
                      </a:cubicBezTo>
                      <a:moveTo>
                        <a:pt x="2" y="0"/>
                      </a:moveTo>
                      <a:cubicBezTo>
                        <a:pt x="1" y="0"/>
                        <a:pt x="0" y="1"/>
                        <a:pt x="0" y="2"/>
                      </a:cubicBezTo>
                      <a:cubicBezTo>
                        <a:pt x="0" y="2"/>
                        <a:pt x="0" y="2"/>
                        <a:pt x="0" y="2"/>
                      </a:cubicBezTo>
                      <a:cubicBezTo>
                        <a:pt x="0" y="2"/>
                        <a:pt x="1" y="1"/>
                        <a:pt x="2" y="1"/>
                      </a:cubicBezTo>
                      <a:cubicBezTo>
                        <a:pt x="2" y="1"/>
                        <a:pt x="2" y="1"/>
                        <a:pt x="2" y="1"/>
                      </a:cubicBezTo>
                      <a:cubicBezTo>
                        <a:pt x="2" y="0"/>
                        <a:pt x="2" y="0"/>
                        <a:pt x="2" y="0"/>
                      </a:cubicBezTo>
                    </a:path>
                  </a:pathLst>
                </a:custGeom>
                <a:solidFill>
                  <a:srgbClr val="C19C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2" name="Freeform 12313">
                  <a:extLst>
                    <a:ext uri="{FF2B5EF4-FFF2-40B4-BE49-F238E27FC236}">
                      <a16:creationId xmlns:a16="http://schemas.microsoft.com/office/drawing/2014/main" id="{5640218A-5CB8-D286-D6AA-BF4FFF5E9CB8}"/>
                    </a:ext>
                  </a:extLst>
                </p:cNvPr>
                <p:cNvSpPr>
                  <a:spLocks noEditPoints="1"/>
                </p:cNvSpPr>
                <p:nvPr/>
              </p:nvSpPr>
              <p:spPr bwMode="auto">
                <a:xfrm>
                  <a:off x="4656" y="2523"/>
                  <a:ext cx="2" cy="3"/>
                </a:xfrm>
                <a:custGeom>
                  <a:avLst/>
                  <a:gdLst>
                    <a:gd name="T0" fmla="*/ 1 w 3"/>
                    <a:gd name="T1" fmla="*/ 0 h 4"/>
                    <a:gd name="T2" fmla="*/ 0 w 3"/>
                    <a:gd name="T3" fmla="*/ 2 h 4"/>
                    <a:gd name="T4" fmla="*/ 1 w 3"/>
                    <a:gd name="T5" fmla="*/ 2 h 4"/>
                    <a:gd name="T6" fmla="*/ 1 w 3"/>
                    <a:gd name="T7" fmla="*/ 2 h 4"/>
                    <a:gd name="T8" fmla="*/ 1 w 3"/>
                    <a:gd name="T9" fmla="*/ 0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0"/>
                      </a:moveTo>
                      <a:cubicBezTo>
                        <a:pt x="3" y="2"/>
                        <a:pt x="1" y="3"/>
                        <a:pt x="0" y="3"/>
                      </a:cubicBezTo>
                      <a:cubicBezTo>
                        <a:pt x="0" y="4"/>
                        <a:pt x="1" y="4"/>
                        <a:pt x="1" y="4"/>
                      </a:cubicBezTo>
                      <a:cubicBezTo>
                        <a:pt x="1" y="4"/>
                        <a:pt x="2" y="3"/>
                        <a:pt x="2" y="2"/>
                      </a:cubicBezTo>
                      <a:cubicBezTo>
                        <a:pt x="3" y="1"/>
                        <a:pt x="3" y="0"/>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3" name="Freeform 12314">
                  <a:extLst>
                    <a:ext uri="{FF2B5EF4-FFF2-40B4-BE49-F238E27FC236}">
                      <a16:creationId xmlns:a16="http://schemas.microsoft.com/office/drawing/2014/main" id="{54916D81-B7CF-732F-C80A-43E534ED7BEC}"/>
                    </a:ext>
                  </a:extLst>
                </p:cNvPr>
                <p:cNvSpPr>
                  <a:spLocks noEditPoints="1"/>
                </p:cNvSpPr>
                <p:nvPr/>
              </p:nvSpPr>
              <p:spPr bwMode="auto">
                <a:xfrm>
                  <a:off x="4652" y="2519"/>
                  <a:ext cx="3" cy="4"/>
                </a:xfrm>
                <a:custGeom>
                  <a:avLst/>
                  <a:gdLst>
                    <a:gd name="T0" fmla="*/ 2 w 3"/>
                    <a:gd name="T1" fmla="*/ 1 h 5"/>
                    <a:gd name="T2" fmla="*/ 2 w 3"/>
                    <a:gd name="T3" fmla="*/ 1 h 5"/>
                    <a:gd name="T4" fmla="*/ 3 w 3"/>
                    <a:gd name="T5" fmla="*/ 1 h 5"/>
                    <a:gd name="T6" fmla="*/ 2 w 3"/>
                    <a:gd name="T7" fmla="*/ 1 h 5"/>
                    <a:gd name="T8" fmla="*/ 2 w 3"/>
                    <a:gd name="T9" fmla="*/ 0 h 5"/>
                    <a:gd name="T10" fmla="*/ 1 w 3"/>
                    <a:gd name="T11" fmla="*/ 2 h 5"/>
                    <a:gd name="T12" fmla="*/ 1 w 3"/>
                    <a:gd name="T13" fmla="*/ 2 h 5"/>
                    <a:gd name="T14" fmla="*/ 2 w 3"/>
                    <a:gd name="T15" fmla="*/ 1 h 5"/>
                    <a:gd name="T16" fmla="*/ 2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2" y="1"/>
                      </a:moveTo>
                      <a:cubicBezTo>
                        <a:pt x="2" y="1"/>
                        <a:pt x="2" y="1"/>
                        <a:pt x="2" y="1"/>
                      </a:cubicBezTo>
                      <a:cubicBezTo>
                        <a:pt x="2" y="1"/>
                        <a:pt x="3" y="1"/>
                        <a:pt x="3" y="1"/>
                      </a:cubicBezTo>
                      <a:cubicBezTo>
                        <a:pt x="2" y="1"/>
                        <a:pt x="2" y="1"/>
                        <a:pt x="2" y="1"/>
                      </a:cubicBezTo>
                      <a:moveTo>
                        <a:pt x="2" y="0"/>
                      </a:moveTo>
                      <a:cubicBezTo>
                        <a:pt x="1" y="0"/>
                        <a:pt x="0" y="4"/>
                        <a:pt x="1" y="5"/>
                      </a:cubicBezTo>
                      <a:cubicBezTo>
                        <a:pt x="1" y="4"/>
                        <a:pt x="1" y="3"/>
                        <a:pt x="1" y="3"/>
                      </a:cubicBezTo>
                      <a:cubicBezTo>
                        <a:pt x="1" y="2"/>
                        <a:pt x="2" y="1"/>
                        <a:pt x="2" y="1"/>
                      </a:cubicBezTo>
                      <a:cubicBezTo>
                        <a:pt x="2" y="0"/>
                        <a:pt x="2" y="0"/>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4" name="Freeform 12315">
                  <a:extLst>
                    <a:ext uri="{FF2B5EF4-FFF2-40B4-BE49-F238E27FC236}">
                      <a16:creationId xmlns:a16="http://schemas.microsoft.com/office/drawing/2014/main" id="{9AD11103-B1A8-F2CA-154C-278885F83A0E}"/>
                    </a:ext>
                  </a:extLst>
                </p:cNvPr>
                <p:cNvSpPr>
                  <a:spLocks/>
                </p:cNvSpPr>
                <p:nvPr/>
              </p:nvSpPr>
              <p:spPr bwMode="auto">
                <a:xfrm>
                  <a:off x="4649" y="2512"/>
                  <a:ext cx="3" cy="4"/>
                </a:xfrm>
                <a:custGeom>
                  <a:avLst/>
                  <a:gdLst>
                    <a:gd name="T0" fmla="*/ 2 w 4"/>
                    <a:gd name="T1" fmla="*/ 0 h 5"/>
                    <a:gd name="T2" fmla="*/ 2 w 4"/>
                    <a:gd name="T3" fmla="*/ 1 h 5"/>
                    <a:gd name="T4" fmla="*/ 0 w 4"/>
                    <a:gd name="T5" fmla="*/ 2 h 5"/>
                    <a:gd name="T6" fmla="*/ 1 w 4"/>
                    <a:gd name="T7" fmla="*/ 2 h 5"/>
                    <a:gd name="T8" fmla="*/ 2 w 4"/>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5">
                      <a:moveTo>
                        <a:pt x="3" y="0"/>
                      </a:moveTo>
                      <a:cubicBezTo>
                        <a:pt x="3" y="1"/>
                        <a:pt x="3" y="1"/>
                        <a:pt x="3" y="1"/>
                      </a:cubicBezTo>
                      <a:cubicBezTo>
                        <a:pt x="2" y="2"/>
                        <a:pt x="1" y="4"/>
                        <a:pt x="0" y="5"/>
                      </a:cubicBezTo>
                      <a:cubicBezTo>
                        <a:pt x="0" y="5"/>
                        <a:pt x="0" y="5"/>
                        <a:pt x="1" y="5"/>
                      </a:cubicBezTo>
                      <a:cubicBezTo>
                        <a:pt x="2" y="5"/>
                        <a:pt x="4" y="2"/>
                        <a:pt x="3"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5" name="Freeform 12316">
                  <a:extLst>
                    <a:ext uri="{FF2B5EF4-FFF2-40B4-BE49-F238E27FC236}">
                      <a16:creationId xmlns:a16="http://schemas.microsoft.com/office/drawing/2014/main" id="{383D1356-429D-CED6-223F-68240AEA6F81}"/>
                    </a:ext>
                  </a:extLst>
                </p:cNvPr>
                <p:cNvSpPr>
                  <a:spLocks/>
                </p:cNvSpPr>
                <p:nvPr/>
              </p:nvSpPr>
              <p:spPr bwMode="auto">
                <a:xfrm>
                  <a:off x="4653" y="2508"/>
                  <a:ext cx="2" cy="2"/>
                </a:xfrm>
                <a:custGeom>
                  <a:avLst/>
                  <a:gdLst>
                    <a:gd name="T0" fmla="*/ 1 w 2"/>
                    <a:gd name="T1" fmla="*/ 0 h 3"/>
                    <a:gd name="T2" fmla="*/ 0 w 2"/>
                    <a:gd name="T3" fmla="*/ 1 h 3"/>
                    <a:gd name="T4" fmla="*/ 1 w 2"/>
                    <a:gd name="T5" fmla="*/ 0 h 3"/>
                    <a:gd name="T6" fmla="*/ 2 w 2"/>
                    <a:gd name="T7" fmla="*/ 0 h 3"/>
                    <a:gd name="T8" fmla="*/ 2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0" y="0"/>
                        <a:pt x="0" y="1"/>
                        <a:pt x="0" y="3"/>
                      </a:cubicBezTo>
                      <a:cubicBezTo>
                        <a:pt x="0" y="2"/>
                        <a:pt x="0" y="0"/>
                        <a:pt x="1" y="0"/>
                      </a:cubicBezTo>
                      <a:cubicBezTo>
                        <a:pt x="1" y="0"/>
                        <a:pt x="2" y="0"/>
                        <a:pt x="2" y="0"/>
                      </a:cubicBezTo>
                      <a:cubicBezTo>
                        <a:pt x="2" y="0"/>
                        <a:pt x="2" y="0"/>
                        <a:pt x="2" y="0"/>
                      </a:cubicBezTo>
                      <a:cubicBezTo>
                        <a:pt x="2" y="0"/>
                        <a:pt x="1" y="0"/>
                        <a:pt x="1"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6" name="Freeform 12317">
                  <a:extLst>
                    <a:ext uri="{FF2B5EF4-FFF2-40B4-BE49-F238E27FC236}">
                      <a16:creationId xmlns:a16="http://schemas.microsoft.com/office/drawing/2014/main" id="{ABE651D6-32FD-E9E2-1F04-742B0B330AAF}"/>
                    </a:ext>
                  </a:extLst>
                </p:cNvPr>
                <p:cNvSpPr>
                  <a:spLocks/>
                </p:cNvSpPr>
                <p:nvPr/>
              </p:nvSpPr>
              <p:spPr bwMode="auto">
                <a:xfrm>
                  <a:off x="4651" y="2524"/>
                  <a:ext cx="1" cy="2"/>
                </a:xfrm>
                <a:custGeom>
                  <a:avLst/>
                  <a:gdLst>
                    <a:gd name="T0" fmla="*/ 1 w 2"/>
                    <a:gd name="T1" fmla="*/ 0 h 2"/>
                    <a:gd name="T2" fmla="*/ 1 w 2"/>
                    <a:gd name="T3" fmla="*/ 1 h 2"/>
                    <a:gd name="T4" fmla="*/ 1 w 2"/>
                    <a:gd name="T5" fmla="*/ 2 h 2"/>
                    <a:gd name="T6" fmla="*/ 0 w 2"/>
                    <a:gd name="T7" fmla="*/ 1 h 2"/>
                    <a:gd name="T8" fmla="*/ 0 w 2"/>
                    <a:gd name="T9" fmla="*/ 2 h 2"/>
                    <a:gd name="T10" fmla="*/ 1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0"/>
                      </a:moveTo>
                      <a:cubicBezTo>
                        <a:pt x="2" y="1"/>
                        <a:pt x="2" y="1"/>
                        <a:pt x="2" y="1"/>
                      </a:cubicBezTo>
                      <a:cubicBezTo>
                        <a:pt x="2" y="2"/>
                        <a:pt x="2" y="2"/>
                        <a:pt x="1" y="2"/>
                      </a:cubicBezTo>
                      <a:cubicBezTo>
                        <a:pt x="1" y="2"/>
                        <a:pt x="0" y="2"/>
                        <a:pt x="0" y="1"/>
                      </a:cubicBezTo>
                      <a:cubicBezTo>
                        <a:pt x="0" y="2"/>
                        <a:pt x="0" y="2"/>
                        <a:pt x="0" y="2"/>
                      </a:cubicBezTo>
                      <a:cubicBezTo>
                        <a:pt x="1" y="2"/>
                        <a:pt x="2" y="1"/>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7" name="Freeform 12318">
                  <a:extLst>
                    <a:ext uri="{FF2B5EF4-FFF2-40B4-BE49-F238E27FC236}">
                      <a16:creationId xmlns:a16="http://schemas.microsoft.com/office/drawing/2014/main" id="{FCB3F084-7E31-FADC-8D08-3685C2C4FB96}"/>
                    </a:ext>
                  </a:extLst>
                </p:cNvPr>
                <p:cNvSpPr>
                  <a:spLocks noEditPoints="1"/>
                </p:cNvSpPr>
                <p:nvPr/>
              </p:nvSpPr>
              <p:spPr bwMode="auto">
                <a:xfrm>
                  <a:off x="4648" y="2520"/>
                  <a:ext cx="2" cy="4"/>
                </a:xfrm>
                <a:custGeom>
                  <a:avLst/>
                  <a:gdLst>
                    <a:gd name="T0" fmla="*/ 0 w 2"/>
                    <a:gd name="T1" fmla="*/ 2 h 5"/>
                    <a:gd name="T2" fmla="*/ 0 w 2"/>
                    <a:gd name="T3" fmla="*/ 2 h 5"/>
                    <a:gd name="T4" fmla="*/ 0 w 2"/>
                    <a:gd name="T5" fmla="*/ 2 h 5"/>
                    <a:gd name="T6" fmla="*/ 2 w 2"/>
                    <a:gd name="T7" fmla="*/ 0 h 5"/>
                    <a:gd name="T8" fmla="*/ 0 w 2"/>
                    <a:gd name="T9" fmla="*/ 2 h 5"/>
                    <a:gd name="T10" fmla="*/ 0 w 2"/>
                    <a:gd name="T11" fmla="*/ 2 h 5"/>
                    <a:gd name="T12" fmla="*/ 0 w 2"/>
                    <a:gd name="T13" fmla="*/ 2 h 5"/>
                    <a:gd name="T14" fmla="*/ 0 w 2"/>
                    <a:gd name="T15" fmla="*/ 2 h 5"/>
                    <a:gd name="T16" fmla="*/ 2 w 2"/>
                    <a:gd name="T17" fmla="*/ 0 h 5"/>
                    <a:gd name="T18" fmla="*/ 2 w 2"/>
                    <a:gd name="T19" fmla="*/ 0 h 5"/>
                    <a:gd name="T20" fmla="*/ 2 w 2"/>
                    <a:gd name="T21" fmla="*/ 0 h 5"/>
                    <a:gd name="T22" fmla="*/ 2 w 2"/>
                    <a:gd name="T23" fmla="*/ 0 h 5"/>
                    <a:gd name="T24" fmla="*/ 2 w 2"/>
                    <a:gd name="T25" fmla="*/ 0 h 5"/>
                    <a:gd name="T26" fmla="*/ 2 w 2"/>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5">
                      <a:moveTo>
                        <a:pt x="0" y="4"/>
                      </a:moveTo>
                      <a:cubicBezTo>
                        <a:pt x="0" y="4"/>
                        <a:pt x="0" y="5"/>
                        <a:pt x="0" y="5"/>
                      </a:cubicBezTo>
                      <a:cubicBezTo>
                        <a:pt x="0" y="5"/>
                        <a:pt x="0" y="4"/>
                        <a:pt x="0" y="4"/>
                      </a:cubicBezTo>
                      <a:moveTo>
                        <a:pt x="2" y="0"/>
                      </a:moveTo>
                      <a:cubicBezTo>
                        <a:pt x="1" y="1"/>
                        <a:pt x="0" y="1"/>
                        <a:pt x="0" y="3"/>
                      </a:cubicBezTo>
                      <a:cubicBezTo>
                        <a:pt x="0" y="3"/>
                        <a:pt x="0" y="3"/>
                        <a:pt x="0" y="3"/>
                      </a:cubicBezTo>
                      <a:cubicBezTo>
                        <a:pt x="0" y="4"/>
                        <a:pt x="0" y="4"/>
                        <a:pt x="0" y="4"/>
                      </a:cubicBezTo>
                      <a:cubicBezTo>
                        <a:pt x="0" y="4"/>
                        <a:pt x="0" y="4"/>
                        <a:pt x="0" y="4"/>
                      </a:cubicBezTo>
                      <a:cubicBezTo>
                        <a:pt x="0" y="3"/>
                        <a:pt x="1" y="0"/>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8" name="Freeform 12319">
                  <a:extLst>
                    <a:ext uri="{FF2B5EF4-FFF2-40B4-BE49-F238E27FC236}">
                      <a16:creationId xmlns:a16="http://schemas.microsoft.com/office/drawing/2014/main" id="{59857D6F-9467-3055-12B8-3608233213E5}"/>
                    </a:ext>
                  </a:extLst>
                </p:cNvPr>
                <p:cNvSpPr>
                  <a:spLocks noEditPoints="1"/>
                </p:cNvSpPr>
                <p:nvPr/>
              </p:nvSpPr>
              <p:spPr bwMode="auto">
                <a:xfrm>
                  <a:off x="4647" y="2518"/>
                  <a:ext cx="1" cy="1"/>
                </a:xfrm>
                <a:custGeom>
                  <a:avLst/>
                  <a:gdLst>
                    <a:gd name="T0" fmla="*/ 1 w 1"/>
                    <a:gd name="T1" fmla="*/ 1 h 1"/>
                    <a:gd name="T2" fmla="*/ 0 w 1"/>
                    <a:gd name="T3" fmla="*/ 1 h 1"/>
                    <a:gd name="T4" fmla="*/ 0 w 1"/>
                    <a:gd name="T5" fmla="*/ 1 h 1"/>
                    <a:gd name="T6" fmla="*/ 1 w 1"/>
                    <a:gd name="T7" fmla="*/ 1 h 1"/>
                    <a:gd name="T8" fmla="*/ 1 w 1"/>
                    <a:gd name="T9" fmla="*/ 0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1" y="1"/>
                      </a:moveTo>
                      <a:cubicBezTo>
                        <a:pt x="1" y="1"/>
                        <a:pt x="0" y="1"/>
                        <a:pt x="0" y="1"/>
                      </a:cubicBezTo>
                      <a:cubicBezTo>
                        <a:pt x="0" y="1"/>
                        <a:pt x="0" y="1"/>
                        <a:pt x="0" y="1"/>
                      </a:cubicBezTo>
                      <a:cubicBezTo>
                        <a:pt x="1" y="1"/>
                        <a:pt x="1" y="1"/>
                        <a:pt x="1" y="1"/>
                      </a:cubicBezTo>
                      <a:moveTo>
                        <a:pt x="1" y="0"/>
                      </a:moveTo>
                      <a:cubicBezTo>
                        <a:pt x="1" y="0"/>
                        <a:pt x="1" y="0"/>
                        <a:pt x="1" y="1"/>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39" name="Freeform 12320">
                  <a:extLst>
                    <a:ext uri="{FF2B5EF4-FFF2-40B4-BE49-F238E27FC236}">
                      <a16:creationId xmlns:a16="http://schemas.microsoft.com/office/drawing/2014/main" id="{FDA3416B-E7D8-68FD-B718-7B4B79DF2477}"/>
                    </a:ext>
                  </a:extLst>
                </p:cNvPr>
                <p:cNvSpPr>
                  <a:spLocks noEditPoints="1"/>
                </p:cNvSpPr>
                <p:nvPr/>
              </p:nvSpPr>
              <p:spPr bwMode="auto">
                <a:xfrm>
                  <a:off x="4746" y="2410"/>
                  <a:ext cx="15" cy="24"/>
                </a:xfrm>
                <a:custGeom>
                  <a:avLst/>
                  <a:gdLst>
                    <a:gd name="T0" fmla="*/ 5 w 19"/>
                    <a:gd name="T1" fmla="*/ 10 h 29"/>
                    <a:gd name="T2" fmla="*/ 5 w 19"/>
                    <a:gd name="T3" fmla="*/ 12 h 29"/>
                    <a:gd name="T4" fmla="*/ 5 w 19"/>
                    <a:gd name="T5" fmla="*/ 12 h 29"/>
                    <a:gd name="T6" fmla="*/ 3 w 19"/>
                    <a:gd name="T7" fmla="*/ 8 h 29"/>
                    <a:gd name="T8" fmla="*/ 3 w 19"/>
                    <a:gd name="T9" fmla="*/ 8 h 29"/>
                    <a:gd name="T10" fmla="*/ 4 w 19"/>
                    <a:gd name="T11" fmla="*/ 11 h 29"/>
                    <a:gd name="T12" fmla="*/ 3 w 19"/>
                    <a:gd name="T13" fmla="*/ 10 h 29"/>
                    <a:gd name="T14" fmla="*/ 3 w 19"/>
                    <a:gd name="T15" fmla="*/ 8 h 29"/>
                    <a:gd name="T16" fmla="*/ 2 w 19"/>
                    <a:gd name="T17" fmla="*/ 7 h 29"/>
                    <a:gd name="T18" fmla="*/ 2 w 19"/>
                    <a:gd name="T19" fmla="*/ 7 h 29"/>
                    <a:gd name="T20" fmla="*/ 2 w 19"/>
                    <a:gd name="T21" fmla="*/ 10 h 29"/>
                    <a:gd name="T22" fmla="*/ 2 w 19"/>
                    <a:gd name="T23" fmla="*/ 7 h 29"/>
                    <a:gd name="T24" fmla="*/ 4 w 19"/>
                    <a:gd name="T25" fmla="*/ 7 h 29"/>
                    <a:gd name="T26" fmla="*/ 5 w 19"/>
                    <a:gd name="T27" fmla="*/ 7 h 29"/>
                    <a:gd name="T28" fmla="*/ 5 w 19"/>
                    <a:gd name="T29" fmla="*/ 7 h 29"/>
                    <a:gd name="T30" fmla="*/ 5 w 19"/>
                    <a:gd name="T31" fmla="*/ 9 h 29"/>
                    <a:gd name="T32" fmla="*/ 5 w 19"/>
                    <a:gd name="T33" fmla="*/ 4 h 29"/>
                    <a:gd name="T34" fmla="*/ 6 w 19"/>
                    <a:gd name="T35" fmla="*/ 4 h 29"/>
                    <a:gd name="T36" fmla="*/ 5 w 19"/>
                    <a:gd name="T37" fmla="*/ 4 h 29"/>
                    <a:gd name="T38" fmla="*/ 2 w 19"/>
                    <a:gd name="T39" fmla="*/ 6 h 29"/>
                    <a:gd name="T40" fmla="*/ 2 w 19"/>
                    <a:gd name="T41" fmla="*/ 4 h 29"/>
                    <a:gd name="T42" fmla="*/ 2 w 19"/>
                    <a:gd name="T43" fmla="*/ 6 h 29"/>
                    <a:gd name="T44" fmla="*/ 6 w 19"/>
                    <a:gd name="T45" fmla="*/ 3 h 29"/>
                    <a:gd name="T46" fmla="*/ 6 w 19"/>
                    <a:gd name="T47" fmla="*/ 2 h 29"/>
                    <a:gd name="T48" fmla="*/ 6 w 19"/>
                    <a:gd name="T49" fmla="*/ 3 h 29"/>
                    <a:gd name="T50" fmla="*/ 3 w 19"/>
                    <a:gd name="T51" fmla="*/ 2 h 29"/>
                    <a:gd name="T52" fmla="*/ 3 w 19"/>
                    <a:gd name="T53" fmla="*/ 2 h 29"/>
                    <a:gd name="T54" fmla="*/ 3 w 19"/>
                    <a:gd name="T55" fmla="*/ 4 h 29"/>
                    <a:gd name="T56" fmla="*/ 3 w 19"/>
                    <a:gd name="T57" fmla="*/ 2 h 29"/>
                    <a:gd name="T58" fmla="*/ 3 w 19"/>
                    <a:gd name="T59" fmla="*/ 2 h 29"/>
                    <a:gd name="T60" fmla="*/ 5 w 19"/>
                    <a:gd name="T61" fmla="*/ 0 h 29"/>
                    <a:gd name="T62" fmla="*/ 5 w 19"/>
                    <a:gd name="T63" fmla="*/ 2 h 29"/>
                    <a:gd name="T64" fmla="*/ 2 w 19"/>
                    <a:gd name="T65" fmla="*/ 2 h 29"/>
                    <a:gd name="T66" fmla="*/ 2 w 19"/>
                    <a:gd name="T67" fmla="*/ 2 h 29"/>
                    <a:gd name="T68" fmla="*/ 1 w 19"/>
                    <a:gd name="T69" fmla="*/ 2 h 29"/>
                    <a:gd name="T70" fmla="*/ 2 w 19"/>
                    <a:gd name="T71" fmla="*/ 9 h 29"/>
                    <a:gd name="T72" fmla="*/ 3 w 19"/>
                    <a:gd name="T73" fmla="*/ 13 h 29"/>
                    <a:gd name="T74" fmla="*/ 4 w 19"/>
                    <a:gd name="T75" fmla="*/ 13 h 29"/>
                    <a:gd name="T76" fmla="*/ 4 w 19"/>
                    <a:gd name="T77" fmla="*/ 13 h 29"/>
                    <a:gd name="T78" fmla="*/ 5 w 19"/>
                    <a:gd name="T79" fmla="*/ 14 h 29"/>
                    <a:gd name="T80" fmla="*/ 6 w 19"/>
                    <a:gd name="T81" fmla="*/ 10 h 29"/>
                    <a:gd name="T82" fmla="*/ 6 w 19"/>
                    <a:gd name="T83" fmla="*/ 8 h 29"/>
                    <a:gd name="T84" fmla="*/ 6 w 19"/>
                    <a:gd name="T85" fmla="*/ 8 h 29"/>
                    <a:gd name="T86" fmla="*/ 6 w 19"/>
                    <a:gd name="T87" fmla="*/ 8 h 29"/>
                    <a:gd name="T88" fmla="*/ 7 w 19"/>
                    <a:gd name="T89" fmla="*/ 7 h 29"/>
                    <a:gd name="T90" fmla="*/ 7 w 19"/>
                    <a:gd name="T91" fmla="*/ 5 h 29"/>
                    <a:gd name="T92" fmla="*/ 6 w 19"/>
                    <a:gd name="T93" fmla="*/ 2 h 29"/>
                    <a:gd name="T94" fmla="*/ 6 w 19"/>
                    <a:gd name="T95" fmla="*/ 2 h 29"/>
                    <a:gd name="T96" fmla="*/ 6 w 19"/>
                    <a:gd name="T97" fmla="*/ 2 h 29"/>
                    <a:gd name="T98" fmla="*/ 6 w 19"/>
                    <a:gd name="T99" fmla="*/ 2 h 29"/>
                    <a:gd name="T100" fmla="*/ 6 w 19"/>
                    <a:gd name="T101" fmla="*/ 2 h 29"/>
                    <a:gd name="T102" fmla="*/ 6 w 19"/>
                    <a:gd name="T103" fmla="*/ 2 h 29"/>
                    <a:gd name="T104" fmla="*/ 6 w 19"/>
                    <a:gd name="T105" fmla="*/ 2 h 29"/>
                    <a:gd name="T106" fmla="*/ 5 w 19"/>
                    <a:gd name="T107" fmla="*/ 0 h 2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9" h="29">
                      <a:moveTo>
                        <a:pt x="12" y="24"/>
                      </a:moveTo>
                      <a:cubicBezTo>
                        <a:pt x="12" y="24"/>
                        <a:pt x="13" y="23"/>
                        <a:pt x="12" y="22"/>
                      </a:cubicBezTo>
                      <a:cubicBezTo>
                        <a:pt x="12" y="22"/>
                        <a:pt x="12" y="22"/>
                        <a:pt x="12" y="22"/>
                      </a:cubicBezTo>
                      <a:cubicBezTo>
                        <a:pt x="13" y="23"/>
                        <a:pt x="12" y="24"/>
                        <a:pt x="12" y="24"/>
                      </a:cubicBezTo>
                      <a:cubicBezTo>
                        <a:pt x="12" y="24"/>
                        <a:pt x="11" y="24"/>
                        <a:pt x="11" y="23"/>
                      </a:cubicBezTo>
                      <a:cubicBezTo>
                        <a:pt x="11" y="24"/>
                        <a:pt x="11" y="24"/>
                        <a:pt x="12" y="24"/>
                      </a:cubicBezTo>
                      <a:moveTo>
                        <a:pt x="7" y="18"/>
                      </a:moveTo>
                      <a:cubicBezTo>
                        <a:pt x="7" y="18"/>
                        <a:pt x="7" y="18"/>
                        <a:pt x="7" y="18"/>
                      </a:cubicBezTo>
                      <a:cubicBezTo>
                        <a:pt x="7" y="18"/>
                        <a:pt x="7" y="18"/>
                        <a:pt x="7" y="18"/>
                      </a:cubicBezTo>
                      <a:cubicBezTo>
                        <a:pt x="7" y="18"/>
                        <a:pt x="7" y="18"/>
                        <a:pt x="7" y="18"/>
                      </a:cubicBezTo>
                      <a:cubicBezTo>
                        <a:pt x="7" y="18"/>
                        <a:pt x="7" y="21"/>
                        <a:pt x="8" y="22"/>
                      </a:cubicBezTo>
                      <a:cubicBezTo>
                        <a:pt x="8" y="22"/>
                        <a:pt x="8" y="23"/>
                        <a:pt x="9" y="23"/>
                      </a:cubicBezTo>
                      <a:cubicBezTo>
                        <a:pt x="8" y="23"/>
                        <a:pt x="8" y="23"/>
                        <a:pt x="8" y="22"/>
                      </a:cubicBezTo>
                      <a:cubicBezTo>
                        <a:pt x="8" y="22"/>
                        <a:pt x="7" y="22"/>
                        <a:pt x="7" y="21"/>
                      </a:cubicBezTo>
                      <a:cubicBezTo>
                        <a:pt x="6" y="20"/>
                        <a:pt x="7" y="19"/>
                        <a:pt x="7" y="18"/>
                      </a:cubicBezTo>
                      <a:cubicBezTo>
                        <a:pt x="7" y="18"/>
                        <a:pt x="7" y="18"/>
                        <a:pt x="7" y="18"/>
                      </a:cubicBezTo>
                      <a:moveTo>
                        <a:pt x="4" y="16"/>
                      </a:moveTo>
                      <a:cubicBezTo>
                        <a:pt x="4" y="16"/>
                        <a:pt x="4" y="16"/>
                        <a:pt x="4" y="16"/>
                      </a:cubicBezTo>
                      <a:cubicBezTo>
                        <a:pt x="4" y="16"/>
                        <a:pt x="4" y="16"/>
                        <a:pt x="4" y="16"/>
                      </a:cubicBezTo>
                      <a:cubicBezTo>
                        <a:pt x="4" y="16"/>
                        <a:pt x="4" y="16"/>
                        <a:pt x="4" y="16"/>
                      </a:cubicBezTo>
                      <a:cubicBezTo>
                        <a:pt x="4" y="16"/>
                        <a:pt x="4" y="17"/>
                        <a:pt x="4" y="17"/>
                      </a:cubicBezTo>
                      <a:cubicBezTo>
                        <a:pt x="4" y="18"/>
                        <a:pt x="5" y="19"/>
                        <a:pt x="5" y="20"/>
                      </a:cubicBezTo>
                      <a:cubicBezTo>
                        <a:pt x="5" y="20"/>
                        <a:pt x="4" y="18"/>
                        <a:pt x="4" y="17"/>
                      </a:cubicBezTo>
                      <a:cubicBezTo>
                        <a:pt x="4" y="17"/>
                        <a:pt x="4" y="16"/>
                        <a:pt x="4" y="16"/>
                      </a:cubicBezTo>
                      <a:moveTo>
                        <a:pt x="11" y="19"/>
                      </a:moveTo>
                      <a:cubicBezTo>
                        <a:pt x="11" y="18"/>
                        <a:pt x="9" y="15"/>
                        <a:pt x="10" y="15"/>
                      </a:cubicBezTo>
                      <a:cubicBezTo>
                        <a:pt x="10" y="15"/>
                        <a:pt x="10" y="15"/>
                        <a:pt x="11" y="15"/>
                      </a:cubicBezTo>
                      <a:cubicBezTo>
                        <a:pt x="11" y="15"/>
                        <a:pt x="11" y="15"/>
                        <a:pt x="11" y="15"/>
                      </a:cubicBezTo>
                      <a:cubicBezTo>
                        <a:pt x="11" y="15"/>
                        <a:pt x="11" y="15"/>
                        <a:pt x="11" y="15"/>
                      </a:cubicBezTo>
                      <a:cubicBezTo>
                        <a:pt x="11" y="15"/>
                        <a:pt x="11" y="15"/>
                        <a:pt x="11" y="15"/>
                      </a:cubicBezTo>
                      <a:cubicBezTo>
                        <a:pt x="11" y="16"/>
                        <a:pt x="10" y="16"/>
                        <a:pt x="11" y="17"/>
                      </a:cubicBezTo>
                      <a:cubicBezTo>
                        <a:pt x="11" y="18"/>
                        <a:pt x="11" y="19"/>
                        <a:pt x="11" y="19"/>
                      </a:cubicBezTo>
                      <a:moveTo>
                        <a:pt x="13" y="13"/>
                      </a:moveTo>
                      <a:cubicBezTo>
                        <a:pt x="13" y="12"/>
                        <a:pt x="12" y="10"/>
                        <a:pt x="13" y="9"/>
                      </a:cubicBezTo>
                      <a:cubicBezTo>
                        <a:pt x="13" y="9"/>
                        <a:pt x="13" y="9"/>
                        <a:pt x="13" y="9"/>
                      </a:cubicBezTo>
                      <a:cubicBezTo>
                        <a:pt x="13" y="9"/>
                        <a:pt x="14" y="9"/>
                        <a:pt x="14" y="9"/>
                      </a:cubicBezTo>
                      <a:cubicBezTo>
                        <a:pt x="14" y="10"/>
                        <a:pt x="14" y="10"/>
                        <a:pt x="14" y="10"/>
                      </a:cubicBezTo>
                      <a:cubicBezTo>
                        <a:pt x="14" y="9"/>
                        <a:pt x="13" y="9"/>
                        <a:pt x="13" y="9"/>
                      </a:cubicBezTo>
                      <a:cubicBezTo>
                        <a:pt x="13" y="9"/>
                        <a:pt x="13" y="12"/>
                        <a:pt x="13" y="13"/>
                      </a:cubicBezTo>
                      <a:moveTo>
                        <a:pt x="4" y="13"/>
                      </a:moveTo>
                      <a:cubicBezTo>
                        <a:pt x="4" y="13"/>
                        <a:pt x="4" y="13"/>
                        <a:pt x="4" y="13"/>
                      </a:cubicBezTo>
                      <a:cubicBezTo>
                        <a:pt x="5" y="12"/>
                        <a:pt x="4" y="10"/>
                        <a:pt x="5" y="9"/>
                      </a:cubicBezTo>
                      <a:cubicBezTo>
                        <a:pt x="4" y="8"/>
                        <a:pt x="4" y="8"/>
                        <a:pt x="4" y="8"/>
                      </a:cubicBezTo>
                      <a:cubicBezTo>
                        <a:pt x="6" y="10"/>
                        <a:pt x="6" y="13"/>
                        <a:pt x="4" y="13"/>
                      </a:cubicBezTo>
                      <a:moveTo>
                        <a:pt x="16" y="7"/>
                      </a:moveTo>
                      <a:cubicBezTo>
                        <a:pt x="16" y="7"/>
                        <a:pt x="15" y="7"/>
                        <a:pt x="15" y="7"/>
                      </a:cubicBezTo>
                      <a:cubicBezTo>
                        <a:pt x="14" y="6"/>
                        <a:pt x="15" y="5"/>
                        <a:pt x="15" y="4"/>
                      </a:cubicBezTo>
                      <a:cubicBezTo>
                        <a:pt x="15" y="4"/>
                        <a:pt x="15" y="4"/>
                        <a:pt x="15" y="4"/>
                      </a:cubicBezTo>
                      <a:cubicBezTo>
                        <a:pt x="15" y="5"/>
                        <a:pt x="16" y="7"/>
                        <a:pt x="16" y="7"/>
                      </a:cubicBezTo>
                      <a:cubicBezTo>
                        <a:pt x="16" y="7"/>
                        <a:pt x="16" y="7"/>
                        <a:pt x="16" y="7"/>
                      </a:cubicBezTo>
                      <a:moveTo>
                        <a:pt x="7" y="3"/>
                      </a:moveTo>
                      <a:cubicBezTo>
                        <a:pt x="7" y="3"/>
                        <a:pt x="7" y="3"/>
                        <a:pt x="7" y="3"/>
                      </a:cubicBezTo>
                      <a:cubicBezTo>
                        <a:pt x="7" y="3"/>
                        <a:pt x="7" y="3"/>
                        <a:pt x="7" y="3"/>
                      </a:cubicBezTo>
                      <a:cubicBezTo>
                        <a:pt x="8" y="3"/>
                        <a:pt x="8" y="4"/>
                        <a:pt x="8" y="5"/>
                      </a:cubicBezTo>
                      <a:cubicBezTo>
                        <a:pt x="8" y="5"/>
                        <a:pt x="9" y="8"/>
                        <a:pt x="8" y="8"/>
                      </a:cubicBezTo>
                      <a:cubicBezTo>
                        <a:pt x="8" y="8"/>
                        <a:pt x="8" y="8"/>
                        <a:pt x="8" y="8"/>
                      </a:cubicBezTo>
                      <a:cubicBezTo>
                        <a:pt x="8" y="8"/>
                        <a:pt x="8" y="7"/>
                        <a:pt x="8" y="6"/>
                      </a:cubicBezTo>
                      <a:cubicBezTo>
                        <a:pt x="8" y="6"/>
                        <a:pt x="7" y="4"/>
                        <a:pt x="7" y="3"/>
                      </a:cubicBezTo>
                      <a:cubicBezTo>
                        <a:pt x="7" y="3"/>
                        <a:pt x="7" y="3"/>
                        <a:pt x="7" y="3"/>
                      </a:cubicBezTo>
                      <a:cubicBezTo>
                        <a:pt x="7" y="3"/>
                        <a:pt x="7" y="3"/>
                        <a:pt x="7" y="3"/>
                      </a:cubicBezTo>
                      <a:moveTo>
                        <a:pt x="13" y="0"/>
                      </a:moveTo>
                      <a:cubicBezTo>
                        <a:pt x="13" y="0"/>
                        <a:pt x="12" y="0"/>
                        <a:pt x="12" y="0"/>
                      </a:cubicBezTo>
                      <a:cubicBezTo>
                        <a:pt x="13" y="2"/>
                        <a:pt x="12" y="4"/>
                        <a:pt x="11" y="4"/>
                      </a:cubicBezTo>
                      <a:cubicBezTo>
                        <a:pt x="11" y="4"/>
                        <a:pt x="11" y="4"/>
                        <a:pt x="11" y="4"/>
                      </a:cubicBezTo>
                      <a:cubicBezTo>
                        <a:pt x="11" y="3"/>
                        <a:pt x="12" y="1"/>
                        <a:pt x="11" y="1"/>
                      </a:cubicBezTo>
                      <a:cubicBezTo>
                        <a:pt x="9" y="2"/>
                        <a:pt x="6" y="2"/>
                        <a:pt x="4" y="3"/>
                      </a:cubicBezTo>
                      <a:cubicBezTo>
                        <a:pt x="4" y="4"/>
                        <a:pt x="4" y="5"/>
                        <a:pt x="4" y="5"/>
                      </a:cubicBezTo>
                      <a:cubicBezTo>
                        <a:pt x="4" y="5"/>
                        <a:pt x="4" y="4"/>
                        <a:pt x="4" y="3"/>
                      </a:cubicBezTo>
                      <a:cubicBezTo>
                        <a:pt x="3" y="3"/>
                        <a:pt x="2" y="4"/>
                        <a:pt x="1" y="4"/>
                      </a:cubicBezTo>
                      <a:cubicBezTo>
                        <a:pt x="1" y="4"/>
                        <a:pt x="1" y="4"/>
                        <a:pt x="1" y="4"/>
                      </a:cubicBezTo>
                      <a:cubicBezTo>
                        <a:pt x="3" y="8"/>
                        <a:pt x="0" y="8"/>
                        <a:pt x="1" y="11"/>
                      </a:cubicBezTo>
                      <a:cubicBezTo>
                        <a:pt x="3" y="13"/>
                        <a:pt x="2" y="17"/>
                        <a:pt x="3" y="19"/>
                      </a:cubicBezTo>
                      <a:cubicBezTo>
                        <a:pt x="4" y="20"/>
                        <a:pt x="4" y="23"/>
                        <a:pt x="6" y="24"/>
                      </a:cubicBezTo>
                      <a:cubicBezTo>
                        <a:pt x="6" y="25"/>
                        <a:pt x="7" y="28"/>
                        <a:pt x="8" y="28"/>
                      </a:cubicBezTo>
                      <a:cubicBezTo>
                        <a:pt x="8" y="28"/>
                        <a:pt x="8" y="28"/>
                        <a:pt x="8" y="29"/>
                      </a:cubicBezTo>
                      <a:cubicBezTo>
                        <a:pt x="9" y="28"/>
                        <a:pt x="9" y="28"/>
                        <a:pt x="9" y="28"/>
                      </a:cubicBezTo>
                      <a:cubicBezTo>
                        <a:pt x="9" y="28"/>
                        <a:pt x="9" y="28"/>
                        <a:pt x="9" y="28"/>
                      </a:cubicBezTo>
                      <a:cubicBezTo>
                        <a:pt x="9" y="28"/>
                        <a:pt x="9" y="28"/>
                        <a:pt x="9" y="28"/>
                      </a:cubicBezTo>
                      <a:cubicBezTo>
                        <a:pt x="10" y="28"/>
                        <a:pt x="10" y="28"/>
                        <a:pt x="11" y="29"/>
                      </a:cubicBezTo>
                      <a:cubicBezTo>
                        <a:pt x="11" y="29"/>
                        <a:pt x="12" y="29"/>
                        <a:pt x="12" y="29"/>
                      </a:cubicBezTo>
                      <a:cubicBezTo>
                        <a:pt x="13" y="29"/>
                        <a:pt x="13" y="29"/>
                        <a:pt x="13" y="29"/>
                      </a:cubicBezTo>
                      <a:cubicBezTo>
                        <a:pt x="13" y="26"/>
                        <a:pt x="15" y="23"/>
                        <a:pt x="15" y="21"/>
                      </a:cubicBezTo>
                      <a:cubicBezTo>
                        <a:pt x="15" y="20"/>
                        <a:pt x="16" y="19"/>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8" y="17"/>
                        <a:pt x="18" y="15"/>
                      </a:cubicBezTo>
                      <a:cubicBezTo>
                        <a:pt x="18" y="14"/>
                        <a:pt x="18" y="14"/>
                        <a:pt x="19" y="13"/>
                      </a:cubicBezTo>
                      <a:cubicBezTo>
                        <a:pt x="19" y="12"/>
                        <a:pt x="19" y="11"/>
                        <a:pt x="18" y="10"/>
                      </a:cubicBezTo>
                      <a:cubicBezTo>
                        <a:pt x="18" y="9"/>
                        <a:pt x="18" y="7"/>
                        <a:pt x="17" y="5"/>
                      </a:cubicBezTo>
                      <a:cubicBezTo>
                        <a:pt x="17" y="4"/>
                        <a:pt x="17" y="4"/>
                        <a:pt x="17" y="3"/>
                      </a:cubicBezTo>
                      <a:cubicBezTo>
                        <a:pt x="16" y="3"/>
                        <a:pt x="16" y="3"/>
                        <a:pt x="16" y="3"/>
                      </a:cubicBezTo>
                      <a:cubicBezTo>
                        <a:pt x="16" y="3"/>
                        <a:pt x="16" y="3"/>
                        <a:pt x="16" y="3"/>
                      </a:cubicBezTo>
                      <a:cubicBezTo>
                        <a:pt x="16" y="3"/>
                        <a:pt x="16" y="3"/>
                        <a:pt x="16" y="3"/>
                      </a:cubicBezTo>
                      <a:cubicBezTo>
                        <a:pt x="16" y="2"/>
                        <a:pt x="16"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3" y="1"/>
                        <a:pt x="13" y="0"/>
                      </a:cubicBezTo>
                    </a:path>
                  </a:pathLst>
                </a:custGeom>
                <a:solidFill>
                  <a:srgbClr val="E8D8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0" name="Freeform 12321">
                  <a:extLst>
                    <a:ext uri="{FF2B5EF4-FFF2-40B4-BE49-F238E27FC236}">
                      <a16:creationId xmlns:a16="http://schemas.microsoft.com/office/drawing/2014/main" id="{9BC933F9-CA30-D3E7-2AD2-0B5CE1B68E01}"/>
                    </a:ext>
                  </a:extLst>
                </p:cNvPr>
                <p:cNvSpPr>
                  <a:spLocks noEditPoints="1"/>
                </p:cNvSpPr>
                <p:nvPr/>
              </p:nvSpPr>
              <p:spPr bwMode="auto">
                <a:xfrm>
                  <a:off x="4747" y="2405"/>
                  <a:ext cx="10" cy="9"/>
                </a:xfrm>
                <a:custGeom>
                  <a:avLst/>
                  <a:gdLst>
                    <a:gd name="T0" fmla="*/ 3 w 12"/>
                    <a:gd name="T1" fmla="*/ 5 h 10"/>
                    <a:gd name="T2" fmla="*/ 4 w 12"/>
                    <a:gd name="T3" fmla="*/ 4 h 10"/>
                    <a:gd name="T4" fmla="*/ 4 w 12"/>
                    <a:gd name="T5" fmla="*/ 5 h 10"/>
                    <a:gd name="T6" fmla="*/ 4 w 12"/>
                    <a:gd name="T7" fmla="*/ 5 h 10"/>
                    <a:gd name="T8" fmla="*/ 4 w 12"/>
                    <a:gd name="T9" fmla="*/ 5 h 10"/>
                    <a:gd name="T10" fmla="*/ 4 w 12"/>
                    <a:gd name="T11" fmla="*/ 5 h 10"/>
                    <a:gd name="T12" fmla="*/ 4 w 12"/>
                    <a:gd name="T13" fmla="*/ 5 h 10"/>
                    <a:gd name="T14" fmla="*/ 3 w 12"/>
                    <a:gd name="T15" fmla="*/ 5 h 10"/>
                    <a:gd name="T16" fmla="*/ 3 w 12"/>
                    <a:gd name="T17" fmla="*/ 0 h 10"/>
                    <a:gd name="T18" fmla="*/ 3 w 12"/>
                    <a:gd name="T19" fmla="*/ 1 h 10"/>
                    <a:gd name="T20" fmla="*/ 3 w 12"/>
                    <a:gd name="T21" fmla="*/ 2 h 10"/>
                    <a:gd name="T22" fmla="*/ 3 w 12"/>
                    <a:gd name="T23" fmla="*/ 2 h 10"/>
                    <a:gd name="T24" fmla="*/ 3 w 12"/>
                    <a:gd name="T25" fmla="*/ 2 h 10"/>
                    <a:gd name="T26" fmla="*/ 3 w 12"/>
                    <a:gd name="T27" fmla="*/ 2 h 10"/>
                    <a:gd name="T28" fmla="*/ 2 w 12"/>
                    <a:gd name="T29" fmla="*/ 5 h 10"/>
                    <a:gd name="T30" fmla="*/ 0 w 12"/>
                    <a:gd name="T31" fmla="*/ 6 h 10"/>
                    <a:gd name="T32" fmla="*/ 3 w 12"/>
                    <a:gd name="T33" fmla="*/ 5 h 10"/>
                    <a:gd name="T34" fmla="*/ 3 w 12"/>
                    <a:gd name="T35" fmla="*/ 5 h 10"/>
                    <a:gd name="T36" fmla="*/ 3 w 12"/>
                    <a:gd name="T37" fmla="*/ 5 h 10"/>
                    <a:gd name="T38" fmla="*/ 3 w 12"/>
                    <a:gd name="T39" fmla="*/ 5 h 10"/>
                    <a:gd name="T40" fmla="*/ 3 w 12"/>
                    <a:gd name="T41" fmla="*/ 5 h 10"/>
                    <a:gd name="T42" fmla="*/ 5 w 12"/>
                    <a:gd name="T43" fmla="*/ 5 h 10"/>
                    <a:gd name="T44" fmla="*/ 5 w 12"/>
                    <a:gd name="T45" fmla="*/ 5 h 10"/>
                    <a:gd name="T46" fmla="*/ 6 w 12"/>
                    <a:gd name="T47" fmla="*/ 5 h 10"/>
                    <a:gd name="T48" fmla="*/ 6 w 12"/>
                    <a:gd name="T49" fmla="*/ 5 h 10"/>
                    <a:gd name="T50" fmla="*/ 6 w 12"/>
                    <a:gd name="T51" fmla="*/ 5 h 10"/>
                    <a:gd name="T52" fmla="*/ 6 w 12"/>
                    <a:gd name="T53" fmla="*/ 5 h 10"/>
                    <a:gd name="T54" fmla="*/ 5 w 12"/>
                    <a:gd name="T55" fmla="*/ 3 h 10"/>
                    <a:gd name="T56" fmla="*/ 5 w 12"/>
                    <a:gd name="T57" fmla="*/ 3 h 10"/>
                    <a:gd name="T58" fmla="*/ 5 w 12"/>
                    <a:gd name="T59" fmla="*/ 3 h 10"/>
                    <a:gd name="T60" fmla="*/ 5 w 12"/>
                    <a:gd name="T61" fmla="*/ 3 h 10"/>
                    <a:gd name="T62" fmla="*/ 5 w 12"/>
                    <a:gd name="T63" fmla="*/ 3 h 10"/>
                    <a:gd name="T64" fmla="*/ 5 w 12"/>
                    <a:gd name="T65" fmla="*/ 3 h 10"/>
                    <a:gd name="T66" fmla="*/ 5 w 12"/>
                    <a:gd name="T67" fmla="*/ 3 h 10"/>
                    <a:gd name="T68" fmla="*/ 5 w 12"/>
                    <a:gd name="T69" fmla="*/ 3 h 10"/>
                    <a:gd name="T70" fmla="*/ 5 w 12"/>
                    <a:gd name="T71" fmla="*/ 3 h 10"/>
                    <a:gd name="T72" fmla="*/ 5 w 12"/>
                    <a:gd name="T73" fmla="*/ 3 h 10"/>
                    <a:gd name="T74" fmla="*/ 5 w 12"/>
                    <a:gd name="T75" fmla="*/ 3 h 10"/>
                    <a:gd name="T76" fmla="*/ 5 w 12"/>
                    <a:gd name="T77" fmla="*/ 1 h 10"/>
                    <a:gd name="T78" fmla="*/ 4 w 12"/>
                    <a:gd name="T79" fmla="*/ 1 h 10"/>
                    <a:gd name="T80" fmla="*/ 3 w 12"/>
                    <a:gd name="T81" fmla="*/ 0 h 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 h="10">
                      <a:moveTo>
                        <a:pt x="7" y="7"/>
                      </a:moveTo>
                      <a:cubicBezTo>
                        <a:pt x="7" y="6"/>
                        <a:pt x="7" y="4"/>
                        <a:pt x="8" y="4"/>
                      </a:cubicBezTo>
                      <a:cubicBezTo>
                        <a:pt x="8" y="4"/>
                        <a:pt x="8" y="4"/>
                        <a:pt x="8" y="5"/>
                      </a:cubicBezTo>
                      <a:cubicBezTo>
                        <a:pt x="8" y="5"/>
                        <a:pt x="8" y="5"/>
                        <a:pt x="8" y="5"/>
                      </a:cubicBezTo>
                      <a:cubicBezTo>
                        <a:pt x="8" y="5"/>
                        <a:pt x="8" y="5"/>
                        <a:pt x="8" y="5"/>
                      </a:cubicBezTo>
                      <a:cubicBezTo>
                        <a:pt x="8" y="5"/>
                        <a:pt x="8" y="5"/>
                        <a:pt x="8" y="5"/>
                      </a:cubicBezTo>
                      <a:cubicBezTo>
                        <a:pt x="8" y="5"/>
                        <a:pt x="8" y="5"/>
                        <a:pt x="8" y="5"/>
                      </a:cubicBezTo>
                      <a:cubicBezTo>
                        <a:pt x="7" y="5"/>
                        <a:pt x="7" y="7"/>
                        <a:pt x="7" y="7"/>
                      </a:cubicBezTo>
                      <a:moveTo>
                        <a:pt x="7" y="0"/>
                      </a:moveTo>
                      <a:cubicBezTo>
                        <a:pt x="7" y="0"/>
                        <a:pt x="6" y="0"/>
                        <a:pt x="6" y="1"/>
                      </a:cubicBezTo>
                      <a:cubicBezTo>
                        <a:pt x="6" y="2"/>
                        <a:pt x="6" y="2"/>
                        <a:pt x="5" y="2"/>
                      </a:cubicBezTo>
                      <a:cubicBezTo>
                        <a:pt x="5" y="2"/>
                        <a:pt x="5" y="2"/>
                        <a:pt x="5" y="2"/>
                      </a:cubicBezTo>
                      <a:cubicBezTo>
                        <a:pt x="5" y="2"/>
                        <a:pt x="4" y="2"/>
                        <a:pt x="4" y="2"/>
                      </a:cubicBezTo>
                      <a:cubicBezTo>
                        <a:pt x="4" y="2"/>
                        <a:pt x="4" y="2"/>
                        <a:pt x="4" y="2"/>
                      </a:cubicBezTo>
                      <a:cubicBezTo>
                        <a:pt x="4" y="5"/>
                        <a:pt x="1" y="3"/>
                        <a:pt x="2" y="5"/>
                      </a:cubicBezTo>
                      <a:cubicBezTo>
                        <a:pt x="2" y="8"/>
                        <a:pt x="0" y="8"/>
                        <a:pt x="0" y="10"/>
                      </a:cubicBezTo>
                      <a:cubicBezTo>
                        <a:pt x="1" y="10"/>
                        <a:pt x="2" y="9"/>
                        <a:pt x="3" y="9"/>
                      </a:cubicBezTo>
                      <a:cubicBezTo>
                        <a:pt x="3" y="9"/>
                        <a:pt x="3" y="8"/>
                        <a:pt x="3" y="8"/>
                      </a:cubicBezTo>
                      <a:cubicBezTo>
                        <a:pt x="3" y="8"/>
                        <a:pt x="3" y="8"/>
                        <a:pt x="3" y="8"/>
                      </a:cubicBezTo>
                      <a:cubicBezTo>
                        <a:pt x="3" y="8"/>
                        <a:pt x="3" y="8"/>
                        <a:pt x="3" y="8"/>
                      </a:cubicBezTo>
                      <a:cubicBezTo>
                        <a:pt x="3" y="8"/>
                        <a:pt x="3" y="9"/>
                        <a:pt x="3" y="9"/>
                      </a:cubicBezTo>
                      <a:cubicBezTo>
                        <a:pt x="5" y="8"/>
                        <a:pt x="8" y="8"/>
                        <a:pt x="10" y="7"/>
                      </a:cubicBezTo>
                      <a:cubicBezTo>
                        <a:pt x="10" y="7"/>
                        <a:pt x="10" y="7"/>
                        <a:pt x="10" y="7"/>
                      </a:cubicBezTo>
                      <a:cubicBezTo>
                        <a:pt x="11" y="6"/>
                        <a:pt x="11" y="6"/>
                        <a:pt x="11" y="6"/>
                      </a:cubicBezTo>
                      <a:cubicBezTo>
                        <a:pt x="11" y="6"/>
                        <a:pt x="11" y="6"/>
                        <a:pt x="11" y="6"/>
                      </a:cubicBezTo>
                      <a:cubicBezTo>
                        <a:pt x="11" y="6"/>
                        <a:pt x="12" y="6"/>
                        <a:pt x="12" y="6"/>
                      </a:cubicBezTo>
                      <a:cubicBezTo>
                        <a:pt x="12" y="6"/>
                        <a:pt x="12" y="6"/>
                        <a:pt x="12" y="6"/>
                      </a:cubicBezTo>
                      <a:cubicBezTo>
                        <a:pt x="11" y="5"/>
                        <a:pt x="11"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2"/>
                        <a:pt x="9" y="1"/>
                      </a:cubicBezTo>
                      <a:cubicBezTo>
                        <a:pt x="9" y="1"/>
                        <a:pt x="8" y="1"/>
                        <a:pt x="8" y="1"/>
                      </a:cubicBezTo>
                      <a:cubicBezTo>
                        <a:pt x="7" y="1"/>
                        <a:pt x="7" y="0"/>
                        <a:pt x="7" y="0"/>
                      </a:cubicBezTo>
                    </a:path>
                  </a:pathLst>
                </a:custGeom>
                <a:solidFill>
                  <a:srgbClr val="EADB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1" name="Freeform 12322">
                  <a:extLst>
                    <a:ext uri="{FF2B5EF4-FFF2-40B4-BE49-F238E27FC236}">
                      <a16:creationId xmlns:a16="http://schemas.microsoft.com/office/drawing/2014/main" id="{C4B7B3AA-890D-E068-0356-66EE1D911337}"/>
                    </a:ext>
                  </a:extLst>
                </p:cNvPr>
                <p:cNvSpPr>
                  <a:spLocks noEditPoints="1"/>
                </p:cNvSpPr>
                <p:nvPr/>
              </p:nvSpPr>
              <p:spPr bwMode="auto">
                <a:xfrm>
                  <a:off x="4754" y="2406"/>
                  <a:ext cx="6" cy="7"/>
                </a:xfrm>
                <a:custGeom>
                  <a:avLst/>
                  <a:gdLst>
                    <a:gd name="T0" fmla="*/ 3 w 7"/>
                    <a:gd name="T1" fmla="*/ 4 h 8"/>
                    <a:gd name="T2" fmla="*/ 3 w 7"/>
                    <a:gd name="T3" fmla="*/ 4 h 8"/>
                    <a:gd name="T4" fmla="*/ 3 w 7"/>
                    <a:gd name="T5" fmla="*/ 4 h 8"/>
                    <a:gd name="T6" fmla="*/ 3 w 7"/>
                    <a:gd name="T7" fmla="*/ 4 h 8"/>
                    <a:gd name="T8" fmla="*/ 3 w 7"/>
                    <a:gd name="T9" fmla="*/ 4 h 8"/>
                    <a:gd name="T10" fmla="*/ 3 w 7"/>
                    <a:gd name="T11" fmla="*/ 4 h 8"/>
                    <a:gd name="T12" fmla="*/ 3 w 7"/>
                    <a:gd name="T13" fmla="*/ 4 h 8"/>
                    <a:gd name="T14" fmla="*/ 3 w 7"/>
                    <a:gd name="T15" fmla="*/ 4 h 8"/>
                    <a:gd name="T16" fmla="*/ 3 w 7"/>
                    <a:gd name="T17" fmla="*/ 4 h 8"/>
                    <a:gd name="T18" fmla="*/ 3 w 7"/>
                    <a:gd name="T19" fmla="*/ 4 h 8"/>
                    <a:gd name="T20" fmla="*/ 3 w 7"/>
                    <a:gd name="T21" fmla="*/ 4 h 8"/>
                    <a:gd name="T22" fmla="*/ 3 w 7"/>
                    <a:gd name="T23" fmla="*/ 4 h 8"/>
                    <a:gd name="T24" fmla="*/ 3 w 7"/>
                    <a:gd name="T25" fmla="*/ 4 h 8"/>
                    <a:gd name="T26" fmla="*/ 3 w 7"/>
                    <a:gd name="T27" fmla="*/ 4 h 8"/>
                    <a:gd name="T28" fmla="*/ 3 w 7"/>
                    <a:gd name="T29" fmla="*/ 4 h 8"/>
                    <a:gd name="T30" fmla="*/ 3 w 7"/>
                    <a:gd name="T31" fmla="*/ 4 h 8"/>
                    <a:gd name="T32" fmla="*/ 3 w 7"/>
                    <a:gd name="T33" fmla="*/ 4 h 8"/>
                    <a:gd name="T34" fmla="*/ 3 w 7"/>
                    <a:gd name="T35" fmla="*/ 4 h 8"/>
                    <a:gd name="T36" fmla="*/ 3 w 7"/>
                    <a:gd name="T37" fmla="*/ 4 h 8"/>
                    <a:gd name="T38" fmla="*/ 3 w 7"/>
                    <a:gd name="T39" fmla="*/ 4 h 8"/>
                    <a:gd name="T40" fmla="*/ 3 w 7"/>
                    <a:gd name="T41" fmla="*/ 4 h 8"/>
                    <a:gd name="T42" fmla="*/ 3 w 7"/>
                    <a:gd name="T43" fmla="*/ 4 h 8"/>
                    <a:gd name="T44" fmla="*/ 3 w 7"/>
                    <a:gd name="T45" fmla="*/ 4 h 8"/>
                    <a:gd name="T46" fmla="*/ 1 w 7"/>
                    <a:gd name="T47" fmla="*/ 2 h 8"/>
                    <a:gd name="T48" fmla="*/ 1 w 7"/>
                    <a:gd name="T49" fmla="*/ 2 h 8"/>
                    <a:gd name="T50" fmla="*/ 1 w 7"/>
                    <a:gd name="T51" fmla="*/ 2 h 8"/>
                    <a:gd name="T52" fmla="*/ 1 w 7"/>
                    <a:gd name="T53" fmla="*/ 2 h 8"/>
                    <a:gd name="T54" fmla="*/ 1 w 7"/>
                    <a:gd name="T55" fmla="*/ 2 h 8"/>
                    <a:gd name="T56" fmla="*/ 1 w 7"/>
                    <a:gd name="T57" fmla="*/ 2 h 8"/>
                    <a:gd name="T58" fmla="*/ 1 w 7"/>
                    <a:gd name="T59" fmla="*/ 2 h 8"/>
                    <a:gd name="T60" fmla="*/ 1 w 7"/>
                    <a:gd name="T61" fmla="*/ 2 h 8"/>
                    <a:gd name="T62" fmla="*/ 1 w 7"/>
                    <a:gd name="T63" fmla="*/ 2 h 8"/>
                    <a:gd name="T64" fmla="*/ 1 w 7"/>
                    <a:gd name="T65" fmla="*/ 2 h 8"/>
                    <a:gd name="T66" fmla="*/ 3 w 7"/>
                    <a:gd name="T67" fmla="*/ 4 h 8"/>
                    <a:gd name="T68" fmla="*/ 3 w 7"/>
                    <a:gd name="T69" fmla="*/ 4 h 8"/>
                    <a:gd name="T70" fmla="*/ 3 w 7"/>
                    <a:gd name="T71" fmla="*/ 4 h 8"/>
                    <a:gd name="T72" fmla="*/ 3 w 7"/>
                    <a:gd name="T73" fmla="*/ 4 h 8"/>
                    <a:gd name="T74" fmla="*/ 3 w 7"/>
                    <a:gd name="T75" fmla="*/ 4 h 8"/>
                    <a:gd name="T76" fmla="*/ 3 w 7"/>
                    <a:gd name="T77" fmla="*/ 4 h 8"/>
                    <a:gd name="T78" fmla="*/ 1 w 7"/>
                    <a:gd name="T79" fmla="*/ 2 h 8"/>
                    <a:gd name="T80" fmla="*/ 3 w 7"/>
                    <a:gd name="T81" fmla="*/ 1 h 8"/>
                    <a:gd name="T82" fmla="*/ 3 w 7"/>
                    <a:gd name="T83" fmla="*/ 1 h 8"/>
                    <a:gd name="T84" fmla="*/ 3 w 7"/>
                    <a:gd name="T85" fmla="*/ 1 h 8"/>
                    <a:gd name="T86" fmla="*/ 3 w 7"/>
                    <a:gd name="T87" fmla="*/ 1 h 8"/>
                    <a:gd name="T88" fmla="*/ 0 w 7"/>
                    <a:gd name="T89" fmla="*/ 0 h 8"/>
                    <a:gd name="T90" fmla="*/ 1 w 7"/>
                    <a:gd name="T91" fmla="*/ 2 h 8"/>
                    <a:gd name="T92" fmla="*/ 0 w 7"/>
                    <a:gd name="T93" fmla="*/ 0 h 8"/>
                    <a:gd name="T94" fmla="*/ 0 w 7"/>
                    <a:gd name="T95" fmla="*/ 0 h 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 h="8">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moveTo>
                        <a:pt x="5" y="7"/>
                      </a:moveTo>
                      <a:cubicBezTo>
                        <a:pt x="5" y="7"/>
                        <a:pt x="5" y="7"/>
                        <a:pt x="5" y="7"/>
                      </a:cubicBezTo>
                      <a:cubicBezTo>
                        <a:pt x="5" y="7"/>
                        <a:pt x="5" y="7"/>
                        <a:pt x="5" y="7"/>
                      </a:cubicBezTo>
                      <a:cubicBezTo>
                        <a:pt x="5" y="7"/>
                        <a:pt x="5" y="7"/>
                        <a:pt x="5" y="7"/>
                      </a:cubicBezTo>
                      <a:cubicBezTo>
                        <a:pt x="5" y="7"/>
                        <a:pt x="5" y="7"/>
                        <a:pt x="5" y="7"/>
                      </a:cubicBezTo>
                      <a:moveTo>
                        <a:pt x="5" y="7"/>
                      </a:moveTo>
                      <a:cubicBezTo>
                        <a:pt x="5" y="7"/>
                        <a:pt x="5" y="7"/>
                        <a:pt x="5" y="7"/>
                      </a:cubicBezTo>
                      <a:cubicBezTo>
                        <a:pt x="5" y="7"/>
                        <a:pt x="5" y="7"/>
                        <a:pt x="5" y="7"/>
                      </a:cubicBezTo>
                      <a:cubicBezTo>
                        <a:pt x="5" y="7"/>
                        <a:pt x="5" y="7"/>
                        <a:pt x="5" y="7"/>
                      </a:cubicBezTo>
                      <a:cubicBezTo>
                        <a:pt x="6" y="7"/>
                        <a:pt x="6" y="7"/>
                        <a:pt x="6" y="8"/>
                      </a:cubicBezTo>
                      <a:cubicBezTo>
                        <a:pt x="6" y="8"/>
                        <a:pt x="6" y="8"/>
                        <a:pt x="6" y="8"/>
                      </a:cubicBezTo>
                      <a:cubicBezTo>
                        <a:pt x="6" y="8"/>
                        <a:pt x="6" y="8"/>
                        <a:pt x="6" y="8"/>
                      </a:cubicBezTo>
                      <a:cubicBezTo>
                        <a:pt x="6" y="8"/>
                        <a:pt x="6" y="8"/>
                        <a:pt x="7" y="8"/>
                      </a:cubicBezTo>
                      <a:cubicBezTo>
                        <a:pt x="7" y="8"/>
                        <a:pt x="7" y="8"/>
                        <a:pt x="7" y="8"/>
                      </a:cubicBezTo>
                      <a:cubicBezTo>
                        <a:pt x="6" y="8"/>
                        <a:pt x="6" y="8"/>
                        <a:pt x="6" y="8"/>
                      </a:cubicBezTo>
                      <a:cubicBezTo>
                        <a:pt x="6" y="7"/>
                        <a:pt x="6" y="7"/>
                        <a:pt x="5" y="7"/>
                      </a:cubicBezTo>
                      <a:moveTo>
                        <a:pt x="1" y="2"/>
                      </a:moveTo>
                      <a:cubicBezTo>
                        <a:pt x="1" y="2"/>
                        <a:pt x="1" y="2"/>
                        <a:pt x="1" y="2"/>
                      </a:cubicBez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cubicBezTo>
                        <a:pt x="2" y="2"/>
                        <a:pt x="2" y="4"/>
                        <a:pt x="3" y="5"/>
                      </a:cubicBezTo>
                      <a:cubicBezTo>
                        <a:pt x="3" y="5"/>
                        <a:pt x="3" y="5"/>
                        <a:pt x="3" y="5"/>
                      </a:cubicBezTo>
                      <a:cubicBezTo>
                        <a:pt x="3" y="6"/>
                        <a:pt x="4" y="7"/>
                        <a:pt x="4" y="7"/>
                      </a:cubicBezTo>
                      <a:cubicBezTo>
                        <a:pt x="4" y="7"/>
                        <a:pt x="4" y="7"/>
                        <a:pt x="4" y="7"/>
                      </a:cubicBezTo>
                      <a:cubicBezTo>
                        <a:pt x="4" y="7"/>
                        <a:pt x="4" y="7"/>
                        <a:pt x="4" y="7"/>
                      </a:cubicBezTo>
                      <a:cubicBezTo>
                        <a:pt x="4" y="7"/>
                        <a:pt x="3" y="6"/>
                        <a:pt x="3" y="5"/>
                      </a:cubicBezTo>
                      <a:cubicBezTo>
                        <a:pt x="2" y="4"/>
                        <a:pt x="2" y="2"/>
                        <a:pt x="1" y="2"/>
                      </a:cubicBezTo>
                      <a:moveTo>
                        <a:pt x="3" y="1"/>
                      </a:moveTo>
                      <a:cubicBezTo>
                        <a:pt x="3" y="1"/>
                        <a:pt x="3" y="1"/>
                        <a:pt x="3" y="1"/>
                      </a:cubicBezTo>
                      <a:cubicBezTo>
                        <a:pt x="3" y="1"/>
                        <a:pt x="3" y="1"/>
                        <a:pt x="3" y="1"/>
                      </a:cubicBezTo>
                      <a:cubicBezTo>
                        <a:pt x="3" y="1"/>
                        <a:pt x="3" y="1"/>
                        <a:pt x="3" y="1"/>
                      </a:cubicBezTo>
                      <a:moveTo>
                        <a:pt x="0" y="0"/>
                      </a:moveTo>
                      <a:cubicBezTo>
                        <a:pt x="0" y="1"/>
                        <a:pt x="0" y="2"/>
                        <a:pt x="1" y="2"/>
                      </a:cubicBezTo>
                      <a:cubicBezTo>
                        <a:pt x="0" y="2"/>
                        <a:pt x="0" y="1"/>
                        <a:pt x="0" y="0"/>
                      </a:cubicBezTo>
                      <a:cubicBezTo>
                        <a:pt x="0" y="0"/>
                        <a:pt x="0" y="0"/>
                        <a:pt x="0" y="0"/>
                      </a:cubicBezTo>
                    </a:path>
                  </a:pathLst>
                </a:custGeom>
                <a:solidFill>
                  <a:srgbClr val="F5F6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2" name="Freeform 12323">
                  <a:extLst>
                    <a:ext uri="{FF2B5EF4-FFF2-40B4-BE49-F238E27FC236}">
                      <a16:creationId xmlns:a16="http://schemas.microsoft.com/office/drawing/2014/main" id="{2899C444-1A3C-C5A2-B8AB-B8A971A32856}"/>
                    </a:ext>
                  </a:extLst>
                </p:cNvPr>
                <p:cNvSpPr>
                  <a:spLocks/>
                </p:cNvSpPr>
                <p:nvPr/>
              </p:nvSpPr>
              <p:spPr bwMode="auto">
                <a:xfrm>
                  <a:off x="4754" y="2406"/>
                  <a:ext cx="6" cy="7"/>
                </a:xfrm>
                <a:custGeom>
                  <a:avLst/>
                  <a:gdLst>
                    <a:gd name="T0" fmla="*/ 1 w 7"/>
                    <a:gd name="T1" fmla="*/ 0 h 8"/>
                    <a:gd name="T2" fmla="*/ 1 w 7"/>
                    <a:gd name="T3" fmla="*/ 0 h 8"/>
                    <a:gd name="T4" fmla="*/ 0 w 7"/>
                    <a:gd name="T5" fmla="*/ 0 h 8"/>
                    <a:gd name="T6" fmla="*/ 0 w 7"/>
                    <a:gd name="T7" fmla="*/ 0 h 8"/>
                    <a:gd name="T8" fmla="*/ 1 w 7"/>
                    <a:gd name="T9" fmla="*/ 2 h 8"/>
                    <a:gd name="T10" fmla="*/ 1 w 7"/>
                    <a:gd name="T11" fmla="*/ 2 h 8"/>
                    <a:gd name="T12" fmla="*/ 1 w 7"/>
                    <a:gd name="T13" fmla="*/ 2 h 8"/>
                    <a:gd name="T14" fmla="*/ 1 w 7"/>
                    <a:gd name="T15" fmla="*/ 2 h 8"/>
                    <a:gd name="T16" fmla="*/ 1 w 7"/>
                    <a:gd name="T17" fmla="*/ 2 h 8"/>
                    <a:gd name="T18" fmla="*/ 1 w 7"/>
                    <a:gd name="T19" fmla="*/ 2 h 8"/>
                    <a:gd name="T20" fmla="*/ 1 w 7"/>
                    <a:gd name="T21" fmla="*/ 2 h 8"/>
                    <a:gd name="T22" fmla="*/ 1 w 7"/>
                    <a:gd name="T23" fmla="*/ 2 h 8"/>
                    <a:gd name="T24" fmla="*/ 1 w 7"/>
                    <a:gd name="T25" fmla="*/ 2 h 8"/>
                    <a:gd name="T26" fmla="*/ 1 w 7"/>
                    <a:gd name="T27" fmla="*/ 2 h 8"/>
                    <a:gd name="T28" fmla="*/ 3 w 7"/>
                    <a:gd name="T29" fmla="*/ 4 h 8"/>
                    <a:gd name="T30" fmla="*/ 3 w 7"/>
                    <a:gd name="T31" fmla="*/ 4 h 8"/>
                    <a:gd name="T32" fmla="*/ 3 w 7"/>
                    <a:gd name="T33" fmla="*/ 4 h 8"/>
                    <a:gd name="T34" fmla="*/ 3 w 7"/>
                    <a:gd name="T35" fmla="*/ 4 h 8"/>
                    <a:gd name="T36" fmla="*/ 3 w 7"/>
                    <a:gd name="T37" fmla="*/ 4 h 8"/>
                    <a:gd name="T38" fmla="*/ 3 w 7"/>
                    <a:gd name="T39" fmla="*/ 4 h 8"/>
                    <a:gd name="T40" fmla="*/ 3 w 7"/>
                    <a:gd name="T41" fmla="*/ 4 h 8"/>
                    <a:gd name="T42" fmla="*/ 3 w 7"/>
                    <a:gd name="T43" fmla="*/ 4 h 8"/>
                    <a:gd name="T44" fmla="*/ 3 w 7"/>
                    <a:gd name="T45" fmla="*/ 4 h 8"/>
                    <a:gd name="T46" fmla="*/ 3 w 7"/>
                    <a:gd name="T47" fmla="*/ 4 h 8"/>
                    <a:gd name="T48" fmla="*/ 3 w 7"/>
                    <a:gd name="T49" fmla="*/ 4 h 8"/>
                    <a:gd name="T50" fmla="*/ 3 w 7"/>
                    <a:gd name="T51" fmla="*/ 4 h 8"/>
                    <a:gd name="T52" fmla="*/ 3 w 7"/>
                    <a:gd name="T53" fmla="*/ 4 h 8"/>
                    <a:gd name="T54" fmla="*/ 3 w 7"/>
                    <a:gd name="T55" fmla="*/ 1 h 8"/>
                    <a:gd name="T56" fmla="*/ 3 w 7"/>
                    <a:gd name="T57" fmla="*/ 1 h 8"/>
                    <a:gd name="T58" fmla="*/ 3 w 7"/>
                    <a:gd name="T59" fmla="*/ 1 h 8"/>
                    <a:gd name="T60" fmla="*/ 1 w 7"/>
                    <a:gd name="T61" fmla="*/ 0 h 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 h="8">
                      <a:moveTo>
                        <a:pt x="1" y="0"/>
                      </a:moveTo>
                      <a:cubicBezTo>
                        <a:pt x="1" y="0"/>
                        <a:pt x="1" y="0"/>
                        <a:pt x="1" y="0"/>
                      </a:cubicBezTo>
                      <a:cubicBezTo>
                        <a:pt x="1" y="0"/>
                        <a:pt x="0" y="0"/>
                        <a:pt x="0" y="0"/>
                      </a:cubicBezTo>
                      <a:cubicBezTo>
                        <a:pt x="0" y="0"/>
                        <a:pt x="0" y="0"/>
                        <a:pt x="0" y="0"/>
                      </a:cubicBezTo>
                      <a:cubicBezTo>
                        <a:pt x="0" y="1"/>
                        <a:pt x="0"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4"/>
                        <a:pt x="3" y="5"/>
                      </a:cubicBezTo>
                      <a:cubicBezTo>
                        <a:pt x="3" y="6"/>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8"/>
                      </a:cubicBezTo>
                      <a:cubicBezTo>
                        <a:pt x="6" y="8"/>
                        <a:pt x="6" y="8"/>
                        <a:pt x="7" y="8"/>
                      </a:cubicBezTo>
                      <a:cubicBezTo>
                        <a:pt x="6" y="7"/>
                        <a:pt x="6" y="6"/>
                        <a:pt x="5" y="5"/>
                      </a:cubicBezTo>
                      <a:cubicBezTo>
                        <a:pt x="4" y="4"/>
                        <a:pt x="4" y="3"/>
                        <a:pt x="3" y="1"/>
                      </a:cubicBezTo>
                      <a:cubicBezTo>
                        <a:pt x="3" y="1"/>
                        <a:pt x="3" y="1"/>
                        <a:pt x="3" y="1"/>
                      </a:cubicBezTo>
                      <a:cubicBezTo>
                        <a:pt x="3" y="1"/>
                        <a:pt x="3" y="1"/>
                        <a:pt x="3" y="1"/>
                      </a:cubicBezTo>
                      <a:cubicBezTo>
                        <a:pt x="2" y="0"/>
                        <a:pt x="2" y="0"/>
                        <a:pt x="1" y="0"/>
                      </a:cubicBezTo>
                    </a:path>
                  </a:pathLst>
                </a:custGeom>
                <a:solidFill>
                  <a:srgbClr val="EEEE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3" name="Freeform 12324">
                  <a:extLst>
                    <a:ext uri="{FF2B5EF4-FFF2-40B4-BE49-F238E27FC236}">
                      <a16:creationId xmlns:a16="http://schemas.microsoft.com/office/drawing/2014/main" id="{452400EF-3D89-8FFB-1136-B64604C7053C}"/>
                    </a:ext>
                  </a:extLst>
                </p:cNvPr>
                <p:cNvSpPr>
                  <a:spLocks noEditPoints="1"/>
                </p:cNvSpPr>
                <p:nvPr/>
              </p:nvSpPr>
              <p:spPr bwMode="auto">
                <a:xfrm>
                  <a:off x="4757" y="2407"/>
                  <a:ext cx="4" cy="3"/>
                </a:xfrm>
                <a:custGeom>
                  <a:avLst/>
                  <a:gdLst>
                    <a:gd name="T0" fmla="*/ 2 w 4"/>
                    <a:gd name="T1" fmla="*/ 2 h 4"/>
                    <a:gd name="T2" fmla="*/ 4 w 4"/>
                    <a:gd name="T3" fmla="*/ 2 h 4"/>
                    <a:gd name="T4" fmla="*/ 2 w 4"/>
                    <a:gd name="T5" fmla="*/ 2 h 4"/>
                    <a:gd name="T6" fmla="*/ 0 w 4"/>
                    <a:gd name="T7" fmla="*/ 0 h 4"/>
                    <a:gd name="T8" fmla="*/ 0 w 4"/>
                    <a:gd name="T9" fmla="*/ 0 h 4"/>
                    <a:gd name="T10" fmla="*/ 0 w 4"/>
                    <a:gd name="T11" fmla="*/ 0 h 4"/>
                    <a:gd name="T12" fmla="*/ 0 w 4"/>
                    <a:gd name="T13" fmla="*/ 0 h 4"/>
                    <a:gd name="T14" fmla="*/ 0 w 4"/>
                    <a:gd name="T15" fmla="*/ 0 h 4"/>
                    <a:gd name="T16" fmla="*/ 0 w 4"/>
                    <a:gd name="T17" fmla="*/ 0 h 4"/>
                    <a:gd name="T18" fmla="*/ 0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2"/>
                      </a:moveTo>
                      <a:cubicBezTo>
                        <a:pt x="3" y="3"/>
                        <a:pt x="3" y="3"/>
                        <a:pt x="4" y="4"/>
                      </a:cubicBezTo>
                      <a:cubicBezTo>
                        <a:pt x="3" y="3"/>
                        <a:pt x="3" y="3"/>
                        <a:pt x="2" y="2"/>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F5F6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4" name="Freeform 12325">
                  <a:extLst>
                    <a:ext uri="{FF2B5EF4-FFF2-40B4-BE49-F238E27FC236}">
                      <a16:creationId xmlns:a16="http://schemas.microsoft.com/office/drawing/2014/main" id="{C7BD4B4B-D936-BA2B-C72E-B2EC70B187AB}"/>
                    </a:ext>
                  </a:extLst>
                </p:cNvPr>
                <p:cNvSpPr>
                  <a:spLocks noEditPoints="1"/>
                </p:cNvSpPr>
                <p:nvPr/>
              </p:nvSpPr>
              <p:spPr bwMode="auto">
                <a:xfrm>
                  <a:off x="4754" y="243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8D8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5" name="Freeform 12326">
                  <a:extLst>
                    <a:ext uri="{FF2B5EF4-FFF2-40B4-BE49-F238E27FC236}">
                      <a16:creationId xmlns:a16="http://schemas.microsoft.com/office/drawing/2014/main" id="{49BD2006-882C-087D-401C-8EE812C3B15E}"/>
                    </a:ext>
                  </a:extLst>
                </p:cNvPr>
                <p:cNvSpPr>
                  <a:spLocks/>
                </p:cNvSpPr>
                <p:nvPr/>
              </p:nvSpPr>
              <p:spPr bwMode="auto">
                <a:xfrm>
                  <a:off x="4760" y="2413"/>
                  <a:ext cx="6" cy="8"/>
                </a:xfrm>
                <a:custGeom>
                  <a:avLst/>
                  <a:gdLst>
                    <a:gd name="T0" fmla="*/ 0 w 7"/>
                    <a:gd name="T1" fmla="*/ 0 h 10"/>
                    <a:gd name="T2" fmla="*/ 0 w 7"/>
                    <a:gd name="T3" fmla="*/ 2 h 10"/>
                    <a:gd name="T4" fmla="*/ 1 w 7"/>
                    <a:gd name="T5" fmla="*/ 3 h 10"/>
                    <a:gd name="T6" fmla="*/ 2 w 7"/>
                    <a:gd name="T7" fmla="*/ 4 h 10"/>
                    <a:gd name="T8" fmla="*/ 3 w 7"/>
                    <a:gd name="T9" fmla="*/ 3 h 10"/>
                    <a:gd name="T10" fmla="*/ 3 w 7"/>
                    <a:gd name="T11" fmla="*/ 3 h 10"/>
                    <a:gd name="T12" fmla="*/ 3 w 7"/>
                    <a:gd name="T13" fmla="*/ 3 h 10"/>
                    <a:gd name="T14" fmla="*/ 3 w 7"/>
                    <a:gd name="T15" fmla="*/ 3 h 10"/>
                    <a:gd name="T16" fmla="*/ 3 w 7"/>
                    <a:gd name="T17" fmla="*/ 2 h 10"/>
                    <a:gd name="T18" fmla="*/ 3 w 7"/>
                    <a:gd name="T19" fmla="*/ 2 h 10"/>
                    <a:gd name="T20" fmla="*/ 3 w 7"/>
                    <a:gd name="T21" fmla="*/ 2 h 10"/>
                    <a:gd name="T22" fmla="*/ 3 w 7"/>
                    <a:gd name="T23" fmla="*/ 2 h 10"/>
                    <a:gd name="T24" fmla="*/ 3 w 7"/>
                    <a:gd name="T25" fmla="*/ 2 h 10"/>
                    <a:gd name="T26" fmla="*/ 2 w 7"/>
                    <a:gd name="T27" fmla="*/ 1 h 10"/>
                    <a:gd name="T28" fmla="*/ 2 w 7"/>
                    <a:gd name="T29" fmla="*/ 1 h 10"/>
                    <a:gd name="T30" fmla="*/ 2 w 7"/>
                    <a:gd name="T31" fmla="*/ 1 h 10"/>
                    <a:gd name="T32" fmla="*/ 2 w 7"/>
                    <a:gd name="T33" fmla="*/ 1 h 10"/>
                    <a:gd name="T34" fmla="*/ 2 w 7"/>
                    <a:gd name="T35" fmla="*/ 1 h 10"/>
                    <a:gd name="T36" fmla="*/ 2 w 7"/>
                    <a:gd name="T37" fmla="*/ 1 h 10"/>
                    <a:gd name="T38" fmla="*/ 2 w 7"/>
                    <a:gd name="T39" fmla="*/ 1 h 10"/>
                    <a:gd name="T40" fmla="*/ 2 w 7"/>
                    <a:gd name="T41" fmla="*/ 1 h 10"/>
                    <a:gd name="T42" fmla="*/ 2 w 7"/>
                    <a:gd name="T43" fmla="*/ 1 h 10"/>
                    <a:gd name="T44" fmla="*/ 1 w 7"/>
                    <a:gd name="T45" fmla="*/ 2 h 10"/>
                    <a:gd name="T46" fmla="*/ 0 w 7"/>
                    <a:gd name="T47" fmla="*/ 0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 h="10">
                      <a:moveTo>
                        <a:pt x="0" y="0"/>
                      </a:moveTo>
                      <a:cubicBezTo>
                        <a:pt x="0" y="1"/>
                        <a:pt x="0" y="1"/>
                        <a:pt x="0" y="2"/>
                      </a:cubicBezTo>
                      <a:cubicBezTo>
                        <a:pt x="1" y="4"/>
                        <a:pt x="1" y="6"/>
                        <a:pt x="1" y="7"/>
                      </a:cubicBezTo>
                      <a:cubicBezTo>
                        <a:pt x="2" y="8"/>
                        <a:pt x="2" y="9"/>
                        <a:pt x="2" y="10"/>
                      </a:cubicBezTo>
                      <a:cubicBezTo>
                        <a:pt x="3" y="10"/>
                        <a:pt x="4" y="9"/>
                        <a:pt x="4" y="8"/>
                      </a:cubicBezTo>
                      <a:cubicBezTo>
                        <a:pt x="4" y="7"/>
                        <a:pt x="5" y="7"/>
                        <a:pt x="5" y="7"/>
                      </a:cubicBezTo>
                      <a:cubicBezTo>
                        <a:pt x="5" y="7"/>
                        <a:pt x="6" y="7"/>
                        <a:pt x="6" y="7"/>
                      </a:cubicBezTo>
                      <a:cubicBezTo>
                        <a:pt x="6" y="7"/>
                        <a:pt x="6" y="7"/>
                        <a:pt x="6" y="7"/>
                      </a:cubicBezTo>
                      <a:cubicBezTo>
                        <a:pt x="6" y="7"/>
                        <a:pt x="7" y="7"/>
                        <a:pt x="7" y="6"/>
                      </a:cubicBezTo>
                      <a:cubicBezTo>
                        <a:pt x="7" y="6"/>
                        <a:pt x="7" y="6"/>
                        <a:pt x="7" y="6"/>
                      </a:cubicBezTo>
                      <a:cubicBezTo>
                        <a:pt x="6" y="5"/>
                        <a:pt x="6" y="4"/>
                        <a:pt x="5" y="3"/>
                      </a:cubicBezTo>
                      <a:cubicBezTo>
                        <a:pt x="5" y="3"/>
                        <a:pt x="5" y="3"/>
                        <a:pt x="4" y="2"/>
                      </a:cubicBezTo>
                      <a:cubicBezTo>
                        <a:pt x="4" y="2"/>
                        <a:pt x="4" y="2"/>
                        <a:pt x="4" y="2"/>
                      </a:cubicBezTo>
                      <a:cubicBezTo>
                        <a:pt x="4" y="2"/>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0" y="2"/>
                        <a:pt x="0" y="1"/>
                        <a:pt x="0"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6" name="Freeform 12327">
                  <a:extLst>
                    <a:ext uri="{FF2B5EF4-FFF2-40B4-BE49-F238E27FC236}">
                      <a16:creationId xmlns:a16="http://schemas.microsoft.com/office/drawing/2014/main" id="{2EFFBD90-DCF5-D1B2-1C40-ED7448092E5B}"/>
                    </a:ext>
                  </a:extLst>
                </p:cNvPr>
                <p:cNvSpPr>
                  <a:spLocks noEditPoints="1"/>
                </p:cNvSpPr>
                <p:nvPr/>
              </p:nvSpPr>
              <p:spPr bwMode="auto">
                <a:xfrm>
                  <a:off x="4757" y="2407"/>
                  <a:ext cx="7" cy="8"/>
                </a:xfrm>
                <a:custGeom>
                  <a:avLst/>
                  <a:gdLst>
                    <a:gd name="T0" fmla="*/ 3 w 9"/>
                    <a:gd name="T1" fmla="*/ 4 h 10"/>
                    <a:gd name="T2" fmla="*/ 3 w 9"/>
                    <a:gd name="T3" fmla="*/ 4 h 10"/>
                    <a:gd name="T4" fmla="*/ 3 w 9"/>
                    <a:gd name="T5" fmla="*/ 4 h 10"/>
                    <a:gd name="T6" fmla="*/ 3 w 9"/>
                    <a:gd name="T7" fmla="*/ 4 h 10"/>
                    <a:gd name="T8" fmla="*/ 3 w 9"/>
                    <a:gd name="T9" fmla="*/ 4 h 10"/>
                    <a:gd name="T10" fmla="*/ 3 w 9"/>
                    <a:gd name="T11" fmla="*/ 4 h 10"/>
                    <a:gd name="T12" fmla="*/ 3 w 9"/>
                    <a:gd name="T13" fmla="*/ 4 h 10"/>
                    <a:gd name="T14" fmla="*/ 2 w 9"/>
                    <a:gd name="T15" fmla="*/ 3 h 10"/>
                    <a:gd name="T16" fmla="*/ 2 w 9"/>
                    <a:gd name="T17" fmla="*/ 3 h 10"/>
                    <a:gd name="T18" fmla="*/ 2 w 9"/>
                    <a:gd name="T19" fmla="*/ 3 h 10"/>
                    <a:gd name="T20" fmla="*/ 2 w 9"/>
                    <a:gd name="T21" fmla="*/ 3 h 10"/>
                    <a:gd name="T22" fmla="*/ 2 w 9"/>
                    <a:gd name="T23" fmla="*/ 3 h 10"/>
                    <a:gd name="T24" fmla="*/ 2 w 9"/>
                    <a:gd name="T25" fmla="*/ 3 h 10"/>
                    <a:gd name="T26" fmla="*/ 2 w 9"/>
                    <a:gd name="T27" fmla="*/ 3 h 10"/>
                    <a:gd name="T28" fmla="*/ 2 w 9"/>
                    <a:gd name="T29" fmla="*/ 3 h 10"/>
                    <a:gd name="T30" fmla="*/ 2 w 9"/>
                    <a:gd name="T31" fmla="*/ 3 h 10"/>
                    <a:gd name="T32" fmla="*/ 2 w 9"/>
                    <a:gd name="T33" fmla="*/ 3 h 10"/>
                    <a:gd name="T34" fmla="*/ 2 w 9"/>
                    <a:gd name="T35" fmla="*/ 3 h 10"/>
                    <a:gd name="T36" fmla="*/ 2 w 9"/>
                    <a:gd name="T37" fmla="*/ 3 h 10"/>
                    <a:gd name="T38" fmla="*/ 2 w 9"/>
                    <a:gd name="T39" fmla="*/ 3 h 10"/>
                    <a:gd name="T40" fmla="*/ 2 w 9"/>
                    <a:gd name="T41" fmla="*/ 3 h 10"/>
                    <a:gd name="T42" fmla="*/ 2 w 9"/>
                    <a:gd name="T43" fmla="*/ 3 h 10"/>
                    <a:gd name="T44" fmla="*/ 2 w 9"/>
                    <a:gd name="T45" fmla="*/ 3 h 10"/>
                    <a:gd name="T46" fmla="*/ 2 w 9"/>
                    <a:gd name="T47" fmla="*/ 3 h 10"/>
                    <a:gd name="T48" fmla="*/ 2 w 9"/>
                    <a:gd name="T49" fmla="*/ 3 h 10"/>
                    <a:gd name="T50" fmla="*/ 2 w 9"/>
                    <a:gd name="T51" fmla="*/ 3 h 10"/>
                    <a:gd name="T52" fmla="*/ 2 w 9"/>
                    <a:gd name="T53" fmla="*/ 3 h 10"/>
                    <a:gd name="T54" fmla="*/ 2 w 9"/>
                    <a:gd name="T55" fmla="*/ 3 h 10"/>
                    <a:gd name="T56" fmla="*/ 2 w 9"/>
                    <a:gd name="T57" fmla="*/ 4 h 10"/>
                    <a:gd name="T58" fmla="*/ 2 w 9"/>
                    <a:gd name="T59" fmla="*/ 3 h 10"/>
                    <a:gd name="T60" fmla="*/ 2 w 9"/>
                    <a:gd name="T61" fmla="*/ 3 h 10"/>
                    <a:gd name="T62" fmla="*/ 2 w 9"/>
                    <a:gd name="T63" fmla="*/ 4 h 10"/>
                    <a:gd name="T64" fmla="*/ 2 w 9"/>
                    <a:gd name="T65" fmla="*/ 3 h 10"/>
                    <a:gd name="T66" fmla="*/ 0 w 9"/>
                    <a:gd name="T67" fmla="*/ 0 h 10"/>
                    <a:gd name="T68" fmla="*/ 0 w 9"/>
                    <a:gd name="T69" fmla="*/ 0 h 10"/>
                    <a:gd name="T70" fmla="*/ 0 w 9"/>
                    <a:gd name="T71" fmla="*/ 0 h 10"/>
                    <a:gd name="T72" fmla="*/ 2 w 9"/>
                    <a:gd name="T73" fmla="*/ 2 h 10"/>
                    <a:gd name="T74" fmla="*/ 2 w 9"/>
                    <a:gd name="T75" fmla="*/ 2 h 10"/>
                    <a:gd name="T76" fmla="*/ 2 w 9"/>
                    <a:gd name="T77" fmla="*/ 2 h 10"/>
                    <a:gd name="T78" fmla="*/ 2 w 9"/>
                    <a:gd name="T79" fmla="*/ 2 h 10"/>
                    <a:gd name="T80" fmla="*/ 2 w 9"/>
                    <a:gd name="T81" fmla="*/ 2 h 10"/>
                    <a:gd name="T82" fmla="*/ 2 w 9"/>
                    <a:gd name="T83" fmla="*/ 2 h 10"/>
                    <a:gd name="T84" fmla="*/ 2 w 9"/>
                    <a:gd name="T85" fmla="*/ 2 h 10"/>
                    <a:gd name="T86" fmla="*/ 2 w 9"/>
                    <a:gd name="T87" fmla="*/ 2 h 10"/>
                    <a:gd name="T88" fmla="*/ 2 w 9"/>
                    <a:gd name="T89" fmla="*/ 2 h 10"/>
                    <a:gd name="T90" fmla="*/ 1 w 9"/>
                    <a:gd name="T91" fmla="*/ 0 h 10"/>
                    <a:gd name="T92" fmla="*/ 1 w 9"/>
                    <a:gd name="T93" fmla="*/ 0 h 10"/>
                    <a:gd name="T94" fmla="*/ 1 w 9"/>
                    <a:gd name="T95" fmla="*/ 0 h 10"/>
                    <a:gd name="T96" fmla="*/ 1 w 9"/>
                    <a:gd name="T97" fmla="*/ 0 h 10"/>
                    <a:gd name="T98" fmla="*/ 1 w 9"/>
                    <a:gd name="T99" fmla="*/ 0 h 10"/>
                    <a:gd name="T100" fmla="*/ 1 w 9"/>
                    <a:gd name="T101" fmla="*/ 0 h 10"/>
                    <a:gd name="T102" fmla="*/ 0 w 9"/>
                    <a:gd name="T103" fmla="*/ 0 h 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 h="10">
                      <a:moveTo>
                        <a:pt x="8" y="9"/>
                      </a:moveTo>
                      <a:cubicBezTo>
                        <a:pt x="8" y="9"/>
                        <a:pt x="8" y="9"/>
                        <a:pt x="8" y="9"/>
                      </a:cubicBezTo>
                      <a:cubicBezTo>
                        <a:pt x="8" y="9"/>
                        <a:pt x="8" y="9"/>
                        <a:pt x="8" y="9"/>
                      </a:cubicBezTo>
                      <a:cubicBezTo>
                        <a:pt x="9" y="10"/>
                        <a:pt x="9" y="10"/>
                        <a:pt x="9" y="10"/>
                      </a:cubicBezTo>
                      <a:cubicBezTo>
                        <a:pt x="9" y="10"/>
                        <a:pt x="9" y="10"/>
                        <a:pt x="9" y="10"/>
                      </a:cubicBezTo>
                      <a:cubicBezTo>
                        <a:pt x="9" y="10"/>
                        <a:pt x="9" y="10"/>
                        <a:pt x="8" y="9"/>
                      </a:cubicBezTo>
                      <a:cubicBezTo>
                        <a:pt x="8" y="9"/>
                        <a:pt x="8" y="9"/>
                        <a:pt x="8" y="9"/>
                      </a:cubicBezTo>
                      <a:moveTo>
                        <a:pt x="6" y="8"/>
                      </a:moveTo>
                      <a:cubicBezTo>
                        <a:pt x="6" y="8"/>
                        <a:pt x="6" y="8"/>
                        <a:pt x="6" y="8"/>
                      </a:cubicBezTo>
                      <a:cubicBezTo>
                        <a:pt x="6" y="8"/>
                        <a:pt x="6" y="8"/>
                        <a:pt x="6" y="8"/>
                      </a:cubicBezTo>
                      <a:cubicBezTo>
                        <a:pt x="6" y="8"/>
                        <a:pt x="6" y="8"/>
                        <a:pt x="6" y="8"/>
                      </a:cubicBezTo>
                      <a:cubicBezTo>
                        <a:pt x="6" y="8"/>
                        <a:pt x="6" y="8"/>
                        <a:pt x="6" y="8"/>
                      </a:cubicBezTo>
                      <a:moveTo>
                        <a:pt x="6" y="8"/>
                      </a:moveTo>
                      <a:cubicBezTo>
                        <a:pt x="6" y="8"/>
                        <a:pt x="6" y="8"/>
                        <a:pt x="6" y="8"/>
                      </a:cubicBezTo>
                      <a:cubicBezTo>
                        <a:pt x="6" y="8"/>
                        <a:pt x="6" y="8"/>
                        <a:pt x="6" y="8"/>
                      </a:cubicBezTo>
                      <a:cubicBezTo>
                        <a:pt x="6" y="8"/>
                        <a:pt x="6" y="8"/>
                        <a:pt x="6" y="8"/>
                      </a:cubicBezTo>
                      <a:cubicBezTo>
                        <a:pt x="6" y="8"/>
                        <a:pt x="6" y="8"/>
                        <a:pt x="6" y="8"/>
                      </a:cubicBezTo>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moveTo>
                        <a:pt x="4" y="7"/>
                      </a:moveTo>
                      <a:cubicBezTo>
                        <a:pt x="4" y="7"/>
                        <a:pt x="4" y="7"/>
                        <a:pt x="4" y="7"/>
                      </a:cubicBezTo>
                      <a:cubicBezTo>
                        <a:pt x="4" y="8"/>
                        <a:pt x="4" y="9"/>
                        <a:pt x="5" y="9"/>
                      </a:cubicBezTo>
                      <a:cubicBezTo>
                        <a:pt x="5" y="9"/>
                        <a:pt x="5" y="9"/>
                        <a:pt x="6" y="8"/>
                      </a:cubicBezTo>
                      <a:cubicBezTo>
                        <a:pt x="6" y="8"/>
                        <a:pt x="6" y="8"/>
                        <a:pt x="6" y="8"/>
                      </a:cubicBezTo>
                      <a:cubicBezTo>
                        <a:pt x="5" y="9"/>
                        <a:pt x="5" y="9"/>
                        <a:pt x="5" y="9"/>
                      </a:cubicBezTo>
                      <a:cubicBezTo>
                        <a:pt x="4" y="9"/>
                        <a:pt x="4" y="8"/>
                        <a:pt x="4" y="7"/>
                      </a:cubicBezTo>
                      <a:moveTo>
                        <a:pt x="0" y="0"/>
                      </a:moveTo>
                      <a:cubicBezTo>
                        <a:pt x="0" y="0"/>
                        <a:pt x="0" y="0"/>
                        <a:pt x="0" y="0"/>
                      </a:cubicBezTo>
                      <a:cubicBezTo>
                        <a:pt x="0" y="0"/>
                        <a:pt x="0" y="0"/>
                        <a:pt x="0" y="0"/>
                      </a:cubicBezTo>
                      <a:cubicBezTo>
                        <a:pt x="1" y="1"/>
                        <a:pt x="1" y="2"/>
                        <a:pt x="2" y="2"/>
                      </a:cubicBezTo>
                      <a:cubicBezTo>
                        <a:pt x="2" y="2"/>
                        <a:pt x="2" y="2"/>
                        <a:pt x="2" y="2"/>
                      </a:cubicBezTo>
                      <a:cubicBezTo>
                        <a:pt x="2" y="2"/>
                        <a:pt x="2" y="2"/>
                        <a:pt x="2" y="2"/>
                      </a:cubicBezTo>
                      <a:cubicBezTo>
                        <a:pt x="3" y="2"/>
                        <a:pt x="3" y="2"/>
                        <a:pt x="4" y="3"/>
                      </a:cubicBezTo>
                      <a:cubicBezTo>
                        <a:pt x="4" y="4"/>
                        <a:pt x="4" y="5"/>
                        <a:pt x="5" y="5"/>
                      </a:cubicBezTo>
                      <a:cubicBezTo>
                        <a:pt x="5" y="5"/>
                        <a:pt x="5" y="5"/>
                        <a:pt x="6" y="5"/>
                      </a:cubicBezTo>
                      <a:cubicBezTo>
                        <a:pt x="5" y="4"/>
                        <a:pt x="5" y="4"/>
                        <a:pt x="5" y="4"/>
                      </a:cubicBezTo>
                      <a:cubicBezTo>
                        <a:pt x="5" y="4"/>
                        <a:pt x="5" y="4"/>
                        <a:pt x="5" y="4"/>
                      </a:cubicBezTo>
                      <a:cubicBezTo>
                        <a:pt x="4" y="3"/>
                        <a:pt x="4" y="3"/>
                        <a:pt x="3" y="2"/>
                      </a:cubicBezTo>
                      <a:cubicBezTo>
                        <a:pt x="3" y="1"/>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7" name="Freeform 12328">
                  <a:extLst>
                    <a:ext uri="{FF2B5EF4-FFF2-40B4-BE49-F238E27FC236}">
                      <a16:creationId xmlns:a16="http://schemas.microsoft.com/office/drawing/2014/main" id="{8C157CF7-FE35-1800-BE2D-B7E5A709A8B8}"/>
                    </a:ext>
                  </a:extLst>
                </p:cNvPr>
                <p:cNvSpPr>
                  <a:spLocks/>
                </p:cNvSpPr>
                <p:nvPr/>
              </p:nvSpPr>
              <p:spPr bwMode="auto">
                <a:xfrm>
                  <a:off x="4757" y="2407"/>
                  <a:ext cx="7" cy="8"/>
                </a:xfrm>
                <a:custGeom>
                  <a:avLst/>
                  <a:gdLst>
                    <a:gd name="T0" fmla="*/ 0 w 9"/>
                    <a:gd name="T1" fmla="*/ 0 h 10"/>
                    <a:gd name="T2" fmla="*/ 2 w 9"/>
                    <a:gd name="T3" fmla="*/ 2 h 10"/>
                    <a:gd name="T4" fmla="*/ 2 w 9"/>
                    <a:gd name="T5" fmla="*/ 3 h 10"/>
                    <a:gd name="T6" fmla="*/ 2 w 9"/>
                    <a:gd name="T7" fmla="*/ 4 h 10"/>
                    <a:gd name="T8" fmla="*/ 2 w 9"/>
                    <a:gd name="T9" fmla="*/ 3 h 10"/>
                    <a:gd name="T10" fmla="*/ 2 w 9"/>
                    <a:gd name="T11" fmla="*/ 3 h 10"/>
                    <a:gd name="T12" fmla="*/ 2 w 9"/>
                    <a:gd name="T13" fmla="*/ 3 h 10"/>
                    <a:gd name="T14" fmla="*/ 2 w 9"/>
                    <a:gd name="T15" fmla="*/ 3 h 10"/>
                    <a:gd name="T16" fmla="*/ 2 w 9"/>
                    <a:gd name="T17" fmla="*/ 3 h 10"/>
                    <a:gd name="T18" fmla="*/ 2 w 9"/>
                    <a:gd name="T19" fmla="*/ 3 h 10"/>
                    <a:gd name="T20" fmla="*/ 2 w 9"/>
                    <a:gd name="T21" fmla="*/ 3 h 10"/>
                    <a:gd name="T22" fmla="*/ 2 w 9"/>
                    <a:gd name="T23" fmla="*/ 3 h 10"/>
                    <a:gd name="T24" fmla="*/ 2 w 9"/>
                    <a:gd name="T25" fmla="*/ 3 h 10"/>
                    <a:gd name="T26" fmla="*/ 3 w 9"/>
                    <a:gd name="T27" fmla="*/ 4 h 10"/>
                    <a:gd name="T28" fmla="*/ 3 w 9"/>
                    <a:gd name="T29" fmla="*/ 4 h 10"/>
                    <a:gd name="T30" fmla="*/ 3 w 9"/>
                    <a:gd name="T31" fmla="*/ 4 h 10"/>
                    <a:gd name="T32" fmla="*/ 3 w 9"/>
                    <a:gd name="T33" fmla="*/ 3 h 10"/>
                    <a:gd name="T34" fmla="*/ 2 w 9"/>
                    <a:gd name="T35" fmla="*/ 2 h 10"/>
                    <a:gd name="T36" fmla="*/ 2 w 9"/>
                    <a:gd name="T37" fmla="*/ 2 h 10"/>
                    <a:gd name="T38" fmla="*/ 2 w 9"/>
                    <a:gd name="T39" fmla="*/ 2 h 10"/>
                    <a:gd name="T40" fmla="*/ 2 w 9"/>
                    <a:gd name="T41" fmla="*/ 2 h 10"/>
                    <a:gd name="T42" fmla="*/ 2 w 9"/>
                    <a:gd name="T43" fmla="*/ 2 h 10"/>
                    <a:gd name="T44" fmla="*/ 2 w 9"/>
                    <a:gd name="T45" fmla="*/ 2 h 10"/>
                    <a:gd name="T46" fmla="*/ 0 w 9"/>
                    <a:gd name="T47" fmla="*/ 0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10">
                      <a:moveTo>
                        <a:pt x="0" y="0"/>
                      </a:moveTo>
                      <a:cubicBezTo>
                        <a:pt x="1" y="2"/>
                        <a:pt x="1" y="3"/>
                        <a:pt x="2" y="4"/>
                      </a:cubicBezTo>
                      <a:cubicBezTo>
                        <a:pt x="3" y="5"/>
                        <a:pt x="3" y="6"/>
                        <a:pt x="4" y="7"/>
                      </a:cubicBezTo>
                      <a:cubicBezTo>
                        <a:pt x="4" y="8"/>
                        <a:pt x="4" y="9"/>
                        <a:pt x="5" y="9"/>
                      </a:cubicBezTo>
                      <a:cubicBezTo>
                        <a:pt x="5" y="9"/>
                        <a:pt x="5" y="9"/>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8" y="9"/>
                        <a:pt x="8" y="9"/>
                      </a:cubicBezTo>
                      <a:cubicBezTo>
                        <a:pt x="8" y="9"/>
                        <a:pt x="8" y="9"/>
                        <a:pt x="8" y="9"/>
                      </a:cubicBezTo>
                      <a:cubicBezTo>
                        <a:pt x="9" y="10"/>
                        <a:pt x="9" y="10"/>
                        <a:pt x="9" y="10"/>
                      </a:cubicBezTo>
                      <a:cubicBezTo>
                        <a:pt x="9" y="9"/>
                        <a:pt x="8" y="7"/>
                        <a:pt x="8" y="7"/>
                      </a:cubicBezTo>
                      <a:cubicBezTo>
                        <a:pt x="7" y="7"/>
                        <a:pt x="6" y="5"/>
                        <a:pt x="6" y="5"/>
                      </a:cubicBezTo>
                      <a:cubicBezTo>
                        <a:pt x="5" y="5"/>
                        <a:pt x="5" y="5"/>
                        <a:pt x="5" y="5"/>
                      </a:cubicBezTo>
                      <a:cubicBezTo>
                        <a:pt x="4" y="5"/>
                        <a:pt x="4" y="4"/>
                        <a:pt x="4" y="3"/>
                      </a:cubicBezTo>
                      <a:cubicBezTo>
                        <a:pt x="3" y="2"/>
                        <a:pt x="3" y="2"/>
                        <a:pt x="2" y="2"/>
                      </a:cubicBezTo>
                      <a:cubicBezTo>
                        <a:pt x="2" y="2"/>
                        <a:pt x="2" y="2"/>
                        <a:pt x="2" y="2"/>
                      </a:cubicBezTo>
                      <a:cubicBezTo>
                        <a:pt x="2" y="2"/>
                        <a:pt x="2" y="2"/>
                        <a:pt x="2" y="2"/>
                      </a:cubicBezTo>
                      <a:cubicBezTo>
                        <a:pt x="1" y="2"/>
                        <a:pt x="1" y="1"/>
                        <a:pt x="0"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8" name="Freeform 12329">
                  <a:extLst>
                    <a:ext uri="{FF2B5EF4-FFF2-40B4-BE49-F238E27FC236}">
                      <a16:creationId xmlns:a16="http://schemas.microsoft.com/office/drawing/2014/main" id="{9D4FD59D-D3C8-E095-A61F-3BDD821F7A17}"/>
                    </a:ext>
                  </a:extLst>
                </p:cNvPr>
                <p:cNvSpPr>
                  <a:spLocks noEditPoints="1"/>
                </p:cNvSpPr>
                <p:nvPr/>
              </p:nvSpPr>
              <p:spPr bwMode="auto">
                <a:xfrm>
                  <a:off x="4752" y="2434"/>
                  <a:ext cx="5" cy="4"/>
                </a:xfrm>
                <a:custGeom>
                  <a:avLst/>
                  <a:gdLst>
                    <a:gd name="T0" fmla="*/ 4 w 5"/>
                    <a:gd name="T1" fmla="*/ 2 h 5"/>
                    <a:gd name="T2" fmla="*/ 4 w 5"/>
                    <a:gd name="T3" fmla="*/ 2 h 5"/>
                    <a:gd name="T4" fmla="*/ 4 w 5"/>
                    <a:gd name="T5" fmla="*/ 2 h 5"/>
                    <a:gd name="T6" fmla="*/ 4 w 5"/>
                    <a:gd name="T7" fmla="*/ 2 h 5"/>
                    <a:gd name="T8" fmla="*/ 4 w 5"/>
                    <a:gd name="T9" fmla="*/ 2 h 5"/>
                    <a:gd name="T10" fmla="*/ 2 w 5"/>
                    <a:gd name="T11" fmla="*/ 2 h 5"/>
                    <a:gd name="T12" fmla="*/ 2 w 5"/>
                    <a:gd name="T13" fmla="*/ 2 h 5"/>
                    <a:gd name="T14" fmla="*/ 2 w 5"/>
                    <a:gd name="T15" fmla="*/ 2 h 5"/>
                    <a:gd name="T16" fmla="*/ 2 w 5"/>
                    <a:gd name="T17" fmla="*/ 2 h 5"/>
                    <a:gd name="T18" fmla="*/ 2 w 5"/>
                    <a:gd name="T19" fmla="*/ 2 h 5"/>
                    <a:gd name="T20" fmla="*/ 3 w 5"/>
                    <a:gd name="T21" fmla="*/ 2 h 5"/>
                    <a:gd name="T22" fmla="*/ 4 w 5"/>
                    <a:gd name="T23" fmla="*/ 2 h 5"/>
                    <a:gd name="T24" fmla="*/ 3 w 5"/>
                    <a:gd name="T25" fmla="*/ 2 h 5"/>
                    <a:gd name="T26" fmla="*/ 3 w 5"/>
                    <a:gd name="T27" fmla="*/ 2 h 5"/>
                    <a:gd name="T28" fmla="*/ 3 w 5"/>
                    <a:gd name="T29" fmla="*/ 2 h 5"/>
                    <a:gd name="T30" fmla="*/ 1 w 5"/>
                    <a:gd name="T31" fmla="*/ 2 h 5"/>
                    <a:gd name="T32" fmla="*/ 2 w 5"/>
                    <a:gd name="T33" fmla="*/ 2 h 5"/>
                    <a:gd name="T34" fmla="*/ 2 w 5"/>
                    <a:gd name="T35" fmla="*/ 2 h 5"/>
                    <a:gd name="T36" fmla="*/ 2 w 5"/>
                    <a:gd name="T37" fmla="*/ 2 h 5"/>
                    <a:gd name="T38" fmla="*/ 2 w 5"/>
                    <a:gd name="T39" fmla="*/ 2 h 5"/>
                    <a:gd name="T40" fmla="*/ 2 w 5"/>
                    <a:gd name="T41" fmla="*/ 2 h 5"/>
                    <a:gd name="T42" fmla="*/ 2 w 5"/>
                    <a:gd name="T43" fmla="*/ 2 h 5"/>
                    <a:gd name="T44" fmla="*/ 2 w 5"/>
                    <a:gd name="T45" fmla="*/ 2 h 5"/>
                    <a:gd name="T46" fmla="*/ 2 w 5"/>
                    <a:gd name="T47" fmla="*/ 2 h 5"/>
                    <a:gd name="T48" fmla="*/ 1 w 5"/>
                    <a:gd name="T49" fmla="*/ 2 h 5"/>
                    <a:gd name="T50" fmla="*/ 1 w 5"/>
                    <a:gd name="T51" fmla="*/ 1 h 5"/>
                    <a:gd name="T52" fmla="*/ 0 w 5"/>
                    <a:gd name="T53" fmla="*/ 1 h 5"/>
                    <a:gd name="T54" fmla="*/ 0 w 5"/>
                    <a:gd name="T55" fmla="*/ 1 h 5"/>
                    <a:gd name="T56" fmla="*/ 0 w 5"/>
                    <a:gd name="T57" fmla="*/ 1 h 5"/>
                    <a:gd name="T58" fmla="*/ 0 w 5"/>
                    <a:gd name="T59" fmla="*/ 1 h 5"/>
                    <a:gd name="T60" fmla="*/ 1 w 5"/>
                    <a:gd name="T61" fmla="*/ 0 h 5"/>
                    <a:gd name="T62" fmla="*/ 2 w 5"/>
                    <a:gd name="T63" fmla="*/ 0 h 5"/>
                    <a:gd name="T64" fmla="*/ 5 w 5"/>
                    <a:gd name="T65" fmla="*/ 1 h 5"/>
                    <a:gd name="T66" fmla="*/ 4 w 5"/>
                    <a:gd name="T67" fmla="*/ 1 h 5"/>
                    <a:gd name="T68" fmla="*/ 1 w 5"/>
                    <a:gd name="T69" fmla="*/ 0 h 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 h="5">
                      <a:moveTo>
                        <a:pt x="4" y="5"/>
                      </a:moveTo>
                      <a:cubicBezTo>
                        <a:pt x="4" y="5"/>
                        <a:pt x="4" y="5"/>
                        <a:pt x="4" y="5"/>
                      </a:cubicBezTo>
                      <a:cubicBezTo>
                        <a:pt x="4" y="5"/>
                        <a:pt x="4" y="5"/>
                        <a:pt x="4" y="5"/>
                      </a:cubicBezTo>
                      <a:cubicBezTo>
                        <a:pt x="4" y="5"/>
                        <a:pt x="4" y="5"/>
                        <a:pt x="4" y="5"/>
                      </a:cubicBezTo>
                      <a:cubicBezTo>
                        <a:pt x="4" y="5"/>
                        <a:pt x="4" y="5"/>
                        <a:pt x="4" y="5"/>
                      </a:cubicBezTo>
                      <a:moveTo>
                        <a:pt x="4" y="5"/>
                      </a:moveTo>
                      <a:cubicBezTo>
                        <a:pt x="4" y="5"/>
                        <a:pt x="4" y="5"/>
                        <a:pt x="4" y="5"/>
                      </a:cubicBezTo>
                      <a:cubicBezTo>
                        <a:pt x="4" y="5"/>
                        <a:pt x="4" y="5"/>
                        <a:pt x="4" y="5"/>
                      </a:cubicBezTo>
                      <a:cubicBezTo>
                        <a:pt x="4" y="5"/>
                        <a:pt x="4" y="5"/>
                        <a:pt x="4" y="5"/>
                      </a:cubicBezTo>
                      <a:cubicBezTo>
                        <a:pt x="4" y="5"/>
                        <a:pt x="4" y="5"/>
                        <a:pt x="4" y="5"/>
                      </a:cubicBezTo>
                      <a:moveTo>
                        <a:pt x="2" y="4"/>
                      </a:moveTo>
                      <a:cubicBezTo>
                        <a:pt x="2" y="4"/>
                        <a:pt x="2" y="4"/>
                        <a:pt x="2" y="4"/>
                      </a:cubicBezTo>
                      <a:cubicBezTo>
                        <a:pt x="2" y="4"/>
                        <a:pt x="2" y="4"/>
                        <a:pt x="2" y="4"/>
                      </a:cubicBezTo>
                      <a:cubicBezTo>
                        <a:pt x="2" y="4"/>
                        <a:pt x="2" y="4"/>
                        <a:pt x="2" y="4"/>
                      </a:cubicBezTo>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moveTo>
                        <a:pt x="3" y="4"/>
                      </a:moveTo>
                      <a:cubicBezTo>
                        <a:pt x="3" y="4"/>
                        <a:pt x="3" y="4"/>
                        <a:pt x="3" y="4"/>
                      </a:cubicBezTo>
                      <a:cubicBezTo>
                        <a:pt x="3" y="4"/>
                        <a:pt x="4" y="4"/>
                        <a:pt x="4" y="5"/>
                      </a:cubicBezTo>
                      <a:cubicBezTo>
                        <a:pt x="4" y="5"/>
                        <a:pt x="4" y="5"/>
                        <a:pt x="4" y="5"/>
                      </a:cubicBezTo>
                      <a:cubicBezTo>
                        <a:pt x="3" y="4"/>
                        <a:pt x="3" y="4"/>
                        <a:pt x="3" y="4"/>
                      </a:cubicBezTo>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moveTo>
                        <a:pt x="1" y="2"/>
                      </a:moveTo>
                      <a:cubicBezTo>
                        <a:pt x="1" y="2"/>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1" y="3"/>
                        <a:pt x="1" y="2"/>
                      </a:cubicBezTo>
                      <a:moveTo>
                        <a:pt x="0" y="1"/>
                      </a:moveTo>
                      <a:cubicBezTo>
                        <a:pt x="1" y="1"/>
                        <a:pt x="1" y="1"/>
                        <a:pt x="1" y="1"/>
                      </a:cubicBezTo>
                      <a:cubicBezTo>
                        <a:pt x="1" y="1"/>
                        <a:pt x="1"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cubicBezTo>
                        <a:pt x="0" y="1"/>
                        <a:pt x="0" y="1"/>
                        <a:pt x="0" y="1"/>
                      </a:cubicBezTo>
                      <a:moveTo>
                        <a:pt x="1" y="0"/>
                      </a:moveTo>
                      <a:cubicBezTo>
                        <a:pt x="1" y="0"/>
                        <a:pt x="1" y="0"/>
                        <a:pt x="1" y="0"/>
                      </a:cubicBezTo>
                      <a:cubicBezTo>
                        <a:pt x="1" y="0"/>
                        <a:pt x="1" y="0"/>
                        <a:pt x="1" y="0"/>
                      </a:cubicBezTo>
                      <a:cubicBezTo>
                        <a:pt x="1" y="0"/>
                        <a:pt x="2" y="0"/>
                        <a:pt x="2" y="0"/>
                      </a:cubicBezTo>
                      <a:cubicBezTo>
                        <a:pt x="3" y="1"/>
                        <a:pt x="4" y="3"/>
                        <a:pt x="5" y="4"/>
                      </a:cubicBezTo>
                      <a:cubicBezTo>
                        <a:pt x="5" y="3"/>
                        <a:pt x="5" y="2"/>
                        <a:pt x="5" y="1"/>
                      </a:cubicBezTo>
                      <a:cubicBezTo>
                        <a:pt x="5" y="1"/>
                        <a:pt x="5" y="1"/>
                        <a:pt x="5" y="1"/>
                      </a:cubicBezTo>
                      <a:cubicBezTo>
                        <a:pt x="5" y="1"/>
                        <a:pt x="5" y="1"/>
                        <a:pt x="4" y="1"/>
                      </a:cubicBezTo>
                      <a:cubicBezTo>
                        <a:pt x="4" y="1"/>
                        <a:pt x="3" y="1"/>
                        <a:pt x="3" y="1"/>
                      </a:cubicBezTo>
                      <a:cubicBezTo>
                        <a:pt x="2" y="0"/>
                        <a:pt x="2"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49" name="Freeform 12330">
                  <a:extLst>
                    <a:ext uri="{FF2B5EF4-FFF2-40B4-BE49-F238E27FC236}">
                      <a16:creationId xmlns:a16="http://schemas.microsoft.com/office/drawing/2014/main" id="{E85A6979-21E0-9B31-7F39-809D2D3D2F70}"/>
                    </a:ext>
                  </a:extLst>
                </p:cNvPr>
                <p:cNvSpPr>
                  <a:spLocks/>
                </p:cNvSpPr>
                <p:nvPr/>
              </p:nvSpPr>
              <p:spPr bwMode="auto">
                <a:xfrm>
                  <a:off x="4752" y="2434"/>
                  <a:ext cx="5" cy="4"/>
                </a:xfrm>
                <a:custGeom>
                  <a:avLst/>
                  <a:gdLst>
                    <a:gd name="T0" fmla="*/ 1 w 5"/>
                    <a:gd name="T1" fmla="*/ 0 h 5"/>
                    <a:gd name="T2" fmla="*/ 1 w 5"/>
                    <a:gd name="T3" fmla="*/ 0 h 5"/>
                    <a:gd name="T4" fmla="*/ 1 w 5"/>
                    <a:gd name="T5" fmla="*/ 0 h 5"/>
                    <a:gd name="T6" fmla="*/ 0 w 5"/>
                    <a:gd name="T7" fmla="*/ 1 h 5"/>
                    <a:gd name="T8" fmla="*/ 0 w 5"/>
                    <a:gd name="T9" fmla="*/ 1 h 5"/>
                    <a:gd name="T10" fmla="*/ 0 w 5"/>
                    <a:gd name="T11" fmla="*/ 1 h 5"/>
                    <a:gd name="T12" fmla="*/ 0 w 5"/>
                    <a:gd name="T13" fmla="*/ 1 h 5"/>
                    <a:gd name="T14" fmla="*/ 0 w 5"/>
                    <a:gd name="T15" fmla="*/ 1 h 5"/>
                    <a:gd name="T16" fmla="*/ 0 w 5"/>
                    <a:gd name="T17" fmla="*/ 1 h 5"/>
                    <a:gd name="T18" fmla="*/ 0 w 5"/>
                    <a:gd name="T19" fmla="*/ 1 h 5"/>
                    <a:gd name="T20" fmla="*/ 1 w 5"/>
                    <a:gd name="T21" fmla="*/ 1 h 5"/>
                    <a:gd name="T22" fmla="*/ 1 w 5"/>
                    <a:gd name="T23" fmla="*/ 2 h 5"/>
                    <a:gd name="T24" fmla="*/ 2 w 5"/>
                    <a:gd name="T25" fmla="*/ 2 h 5"/>
                    <a:gd name="T26" fmla="*/ 2 w 5"/>
                    <a:gd name="T27" fmla="*/ 2 h 5"/>
                    <a:gd name="T28" fmla="*/ 2 w 5"/>
                    <a:gd name="T29" fmla="*/ 2 h 5"/>
                    <a:gd name="T30" fmla="*/ 2 w 5"/>
                    <a:gd name="T31" fmla="*/ 2 h 5"/>
                    <a:gd name="T32" fmla="*/ 2 w 5"/>
                    <a:gd name="T33" fmla="*/ 2 h 5"/>
                    <a:gd name="T34" fmla="*/ 2 w 5"/>
                    <a:gd name="T35" fmla="*/ 2 h 5"/>
                    <a:gd name="T36" fmla="*/ 2 w 5"/>
                    <a:gd name="T37" fmla="*/ 2 h 5"/>
                    <a:gd name="T38" fmla="*/ 3 w 5"/>
                    <a:gd name="T39" fmla="*/ 2 h 5"/>
                    <a:gd name="T40" fmla="*/ 3 w 5"/>
                    <a:gd name="T41" fmla="*/ 2 h 5"/>
                    <a:gd name="T42" fmla="*/ 3 w 5"/>
                    <a:gd name="T43" fmla="*/ 2 h 5"/>
                    <a:gd name="T44" fmla="*/ 3 w 5"/>
                    <a:gd name="T45" fmla="*/ 2 h 5"/>
                    <a:gd name="T46" fmla="*/ 4 w 5"/>
                    <a:gd name="T47" fmla="*/ 2 h 5"/>
                    <a:gd name="T48" fmla="*/ 4 w 5"/>
                    <a:gd name="T49" fmla="*/ 2 h 5"/>
                    <a:gd name="T50" fmla="*/ 4 w 5"/>
                    <a:gd name="T51" fmla="*/ 2 h 5"/>
                    <a:gd name="T52" fmla="*/ 4 w 5"/>
                    <a:gd name="T53" fmla="*/ 2 h 5"/>
                    <a:gd name="T54" fmla="*/ 4 w 5"/>
                    <a:gd name="T55" fmla="*/ 2 h 5"/>
                    <a:gd name="T56" fmla="*/ 5 w 5"/>
                    <a:gd name="T57" fmla="*/ 2 h 5"/>
                    <a:gd name="T58" fmla="*/ 2 w 5"/>
                    <a:gd name="T59" fmla="*/ 0 h 5"/>
                    <a:gd name="T60" fmla="*/ 1 w 5"/>
                    <a:gd name="T61" fmla="*/ 0 h 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 h="5">
                      <a:moveTo>
                        <a:pt x="1" y="0"/>
                      </a:move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2"/>
                      </a:cubicBezTo>
                      <a:cubicBezTo>
                        <a:pt x="1" y="3"/>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4" y="5"/>
                      </a:cubicBezTo>
                      <a:cubicBezTo>
                        <a:pt x="4" y="5"/>
                        <a:pt x="4" y="5"/>
                        <a:pt x="4" y="5"/>
                      </a:cubicBezTo>
                      <a:cubicBezTo>
                        <a:pt x="4" y="5"/>
                        <a:pt x="4" y="5"/>
                        <a:pt x="4" y="5"/>
                      </a:cubicBezTo>
                      <a:cubicBezTo>
                        <a:pt x="4" y="5"/>
                        <a:pt x="4" y="5"/>
                        <a:pt x="4" y="5"/>
                      </a:cubicBezTo>
                      <a:cubicBezTo>
                        <a:pt x="4" y="5"/>
                        <a:pt x="4" y="5"/>
                        <a:pt x="4" y="5"/>
                      </a:cubicBezTo>
                      <a:cubicBezTo>
                        <a:pt x="4" y="5"/>
                        <a:pt x="4" y="4"/>
                        <a:pt x="5" y="4"/>
                      </a:cubicBezTo>
                      <a:cubicBezTo>
                        <a:pt x="4" y="3"/>
                        <a:pt x="3" y="1"/>
                        <a:pt x="2" y="0"/>
                      </a:cubicBezTo>
                      <a:cubicBezTo>
                        <a:pt x="2" y="0"/>
                        <a:pt x="1" y="0"/>
                        <a:pt x="1" y="0"/>
                      </a:cubicBezTo>
                    </a:path>
                  </a:pathLst>
                </a:custGeom>
                <a:solidFill>
                  <a:srgbClr val="A69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0" name="Freeform 12331">
                  <a:extLst>
                    <a:ext uri="{FF2B5EF4-FFF2-40B4-BE49-F238E27FC236}">
                      <a16:creationId xmlns:a16="http://schemas.microsoft.com/office/drawing/2014/main" id="{62D4C916-2D17-2960-BC0F-7796A5F1B914}"/>
                    </a:ext>
                  </a:extLst>
                </p:cNvPr>
                <p:cNvSpPr>
                  <a:spLocks/>
                </p:cNvSpPr>
                <p:nvPr/>
              </p:nvSpPr>
              <p:spPr bwMode="auto">
                <a:xfrm>
                  <a:off x="4757" y="2414"/>
                  <a:ext cx="2" cy="2"/>
                </a:xfrm>
                <a:custGeom>
                  <a:avLst/>
                  <a:gdLst>
                    <a:gd name="T0" fmla="*/ 1 w 2"/>
                    <a:gd name="T1" fmla="*/ 0 h 3"/>
                    <a:gd name="T2" fmla="*/ 1 w 2"/>
                    <a:gd name="T3" fmla="*/ 1 h 3"/>
                    <a:gd name="T4" fmla="*/ 2 w 2"/>
                    <a:gd name="T5" fmla="*/ 1 h 3"/>
                    <a:gd name="T6" fmla="*/ 2 w 2"/>
                    <a:gd name="T7" fmla="*/ 1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1"/>
                        <a:pt x="0" y="2"/>
                        <a:pt x="1" y="3"/>
                      </a:cubicBezTo>
                      <a:cubicBezTo>
                        <a:pt x="1" y="3"/>
                        <a:pt x="2" y="3"/>
                        <a:pt x="2" y="3"/>
                      </a:cubicBezTo>
                      <a:cubicBezTo>
                        <a:pt x="2" y="3"/>
                        <a:pt x="2" y="3"/>
                        <a:pt x="2" y="3"/>
                      </a:cubicBezTo>
                      <a:cubicBezTo>
                        <a:pt x="2" y="3"/>
                        <a:pt x="1" y="1"/>
                        <a:pt x="1" y="0"/>
                      </a:cubicBezTo>
                      <a:cubicBezTo>
                        <a:pt x="1" y="0"/>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1" name="Freeform 12332">
                  <a:extLst>
                    <a:ext uri="{FF2B5EF4-FFF2-40B4-BE49-F238E27FC236}">
                      <a16:creationId xmlns:a16="http://schemas.microsoft.com/office/drawing/2014/main" id="{F29468A2-32E2-21E4-89A5-1FB5ECF8132D}"/>
                    </a:ext>
                  </a:extLst>
                </p:cNvPr>
                <p:cNvSpPr>
                  <a:spLocks/>
                </p:cNvSpPr>
                <p:nvPr/>
              </p:nvSpPr>
              <p:spPr bwMode="auto">
                <a:xfrm>
                  <a:off x="4755" y="2410"/>
                  <a:ext cx="2" cy="4"/>
                </a:xfrm>
                <a:custGeom>
                  <a:avLst/>
                  <a:gdLst>
                    <a:gd name="T0" fmla="*/ 1 w 2"/>
                    <a:gd name="T1" fmla="*/ 0 h 4"/>
                    <a:gd name="T2" fmla="*/ 0 w 2"/>
                    <a:gd name="T3" fmla="*/ 1 h 4"/>
                    <a:gd name="T4" fmla="*/ 0 w 2"/>
                    <a:gd name="T5" fmla="*/ 4 h 4"/>
                    <a:gd name="T6" fmla="*/ 0 w 2"/>
                    <a:gd name="T7" fmla="*/ 4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1"/>
                        <a:pt x="1" y="1"/>
                        <a:pt x="0" y="1"/>
                      </a:cubicBezTo>
                      <a:cubicBezTo>
                        <a:pt x="1" y="1"/>
                        <a:pt x="0" y="3"/>
                        <a:pt x="0" y="4"/>
                      </a:cubicBezTo>
                      <a:cubicBezTo>
                        <a:pt x="0" y="4"/>
                        <a:pt x="0" y="4"/>
                        <a:pt x="0" y="4"/>
                      </a:cubicBezTo>
                      <a:cubicBezTo>
                        <a:pt x="1" y="4"/>
                        <a:pt x="2" y="2"/>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2" name="Freeform 12333">
                  <a:extLst>
                    <a:ext uri="{FF2B5EF4-FFF2-40B4-BE49-F238E27FC236}">
                      <a16:creationId xmlns:a16="http://schemas.microsoft.com/office/drawing/2014/main" id="{811B85D2-46C2-E3E9-F1A3-1B13254AFD14}"/>
                    </a:ext>
                  </a:extLst>
                </p:cNvPr>
                <p:cNvSpPr>
                  <a:spLocks/>
                </p:cNvSpPr>
                <p:nvPr/>
              </p:nvSpPr>
              <p:spPr bwMode="auto">
                <a:xfrm>
                  <a:off x="4755" y="2410"/>
                  <a:ext cx="1" cy="1"/>
                </a:xfrm>
                <a:custGeom>
                  <a:avLst/>
                  <a:gdLst>
                    <a:gd name="T0" fmla="*/ 1 w 1"/>
                    <a:gd name="T1" fmla="*/ 0 h 1"/>
                    <a:gd name="T2" fmla="*/ 0 w 1"/>
                    <a:gd name="T3" fmla="*/ 1 h 1"/>
                    <a:gd name="T4" fmla="*/ 0 w 1"/>
                    <a:gd name="T5" fmla="*/ 1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0" y="1"/>
                        <a:pt x="0" y="1"/>
                        <a:pt x="0" y="1"/>
                      </a:cubicBezTo>
                      <a:cubicBezTo>
                        <a:pt x="0" y="1"/>
                        <a:pt x="0" y="1"/>
                        <a:pt x="0" y="1"/>
                      </a:cubicBezTo>
                      <a:cubicBezTo>
                        <a:pt x="1" y="1"/>
                        <a:pt x="1" y="1"/>
                        <a:pt x="1" y="0"/>
                      </a:cubicBezTo>
                      <a:cubicBezTo>
                        <a:pt x="1" y="0"/>
                        <a:pt x="1" y="0"/>
                        <a:pt x="1" y="0"/>
                      </a:cubicBezTo>
                    </a:path>
                  </a:pathLst>
                </a:custGeom>
                <a:solidFill>
                  <a:srgbClr val="C7B8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3" name="Freeform 12334">
                  <a:extLst>
                    <a:ext uri="{FF2B5EF4-FFF2-40B4-BE49-F238E27FC236}">
                      <a16:creationId xmlns:a16="http://schemas.microsoft.com/office/drawing/2014/main" id="{40A7273C-FE69-6F60-7749-07CF67CE0FE2}"/>
                    </a:ext>
                  </a:extLst>
                </p:cNvPr>
                <p:cNvSpPr>
                  <a:spLocks/>
                </p:cNvSpPr>
                <p:nvPr/>
              </p:nvSpPr>
              <p:spPr bwMode="auto">
                <a:xfrm>
                  <a:off x="4756" y="2418"/>
                  <a:ext cx="1" cy="3"/>
                </a:xfrm>
                <a:custGeom>
                  <a:avLst/>
                  <a:gdLst>
                    <a:gd name="T0" fmla="*/ 1 w 2"/>
                    <a:gd name="T1" fmla="*/ 0 h 4"/>
                    <a:gd name="T2" fmla="*/ 1 w 2"/>
                    <a:gd name="T3" fmla="*/ 0 h 4"/>
                    <a:gd name="T4" fmla="*/ 1 w 2"/>
                    <a:gd name="T5" fmla="*/ 2 h 4"/>
                    <a:gd name="T6" fmla="*/ 1 w 2"/>
                    <a:gd name="T7" fmla="*/ 0 h 4"/>
                    <a:gd name="T8" fmla="*/ 1 w 2"/>
                    <a:gd name="T9" fmla="*/ 1 h 4"/>
                    <a:gd name="T10" fmla="*/ 1 w 2"/>
                    <a:gd name="T11" fmla="*/ 0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1" y="0"/>
                        <a:pt x="1" y="0"/>
                        <a:pt x="1" y="0"/>
                      </a:cubicBezTo>
                      <a:cubicBezTo>
                        <a:pt x="0" y="1"/>
                        <a:pt x="1" y="3"/>
                        <a:pt x="1" y="4"/>
                      </a:cubicBezTo>
                      <a:cubicBezTo>
                        <a:pt x="1" y="3"/>
                        <a:pt x="1" y="0"/>
                        <a:pt x="1" y="0"/>
                      </a:cubicBezTo>
                      <a:cubicBezTo>
                        <a:pt x="1" y="0"/>
                        <a:pt x="2" y="0"/>
                        <a:pt x="2" y="1"/>
                      </a:cubicBezTo>
                      <a:cubicBezTo>
                        <a:pt x="2" y="0"/>
                        <a:pt x="2" y="0"/>
                        <a:pt x="2" y="0"/>
                      </a:cubicBezTo>
                      <a:cubicBezTo>
                        <a:pt x="2" y="0"/>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4" name="Freeform 12335">
                  <a:extLst>
                    <a:ext uri="{FF2B5EF4-FFF2-40B4-BE49-F238E27FC236}">
                      <a16:creationId xmlns:a16="http://schemas.microsoft.com/office/drawing/2014/main" id="{ACA6F50C-024F-1347-4581-BFC4B424BA90}"/>
                    </a:ext>
                  </a:extLst>
                </p:cNvPr>
                <p:cNvSpPr>
                  <a:spLocks noEditPoints="1"/>
                </p:cNvSpPr>
                <p:nvPr/>
              </p:nvSpPr>
              <p:spPr bwMode="auto">
                <a:xfrm>
                  <a:off x="4752" y="2413"/>
                  <a:ext cx="1" cy="4"/>
                </a:xfrm>
                <a:custGeom>
                  <a:avLst/>
                  <a:gdLst>
                    <a:gd name="T0" fmla="*/ 0 w 2"/>
                    <a:gd name="T1" fmla="*/ 0 h 5"/>
                    <a:gd name="T2" fmla="*/ 1 w 2"/>
                    <a:gd name="T3" fmla="*/ 2 h 5"/>
                    <a:gd name="T4" fmla="*/ 1 w 2"/>
                    <a:gd name="T5" fmla="*/ 2 h 5"/>
                    <a:gd name="T6" fmla="*/ 1 w 2"/>
                    <a:gd name="T7" fmla="*/ 2 h 5"/>
                    <a:gd name="T8" fmla="*/ 1 w 2"/>
                    <a:gd name="T9" fmla="*/ 2 h 5"/>
                    <a:gd name="T10" fmla="*/ 0 w 2"/>
                    <a:gd name="T11" fmla="*/ 0 h 5"/>
                    <a:gd name="T12" fmla="*/ 0 w 2"/>
                    <a:gd name="T13" fmla="*/ 0 h 5"/>
                    <a:gd name="T14" fmla="*/ 0 w 2"/>
                    <a:gd name="T15" fmla="*/ 0 h 5"/>
                    <a:gd name="T16" fmla="*/ 0 w 2"/>
                    <a:gd name="T17" fmla="*/ 0 h 5"/>
                    <a:gd name="T18" fmla="*/ 0 w 2"/>
                    <a:gd name="T19" fmla="*/ 0 h 5"/>
                    <a:gd name="T20" fmla="*/ 0 w 2"/>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5">
                      <a:moveTo>
                        <a:pt x="0" y="0"/>
                      </a:moveTo>
                      <a:cubicBezTo>
                        <a:pt x="0" y="1"/>
                        <a:pt x="1" y="3"/>
                        <a:pt x="1" y="3"/>
                      </a:cubicBezTo>
                      <a:cubicBezTo>
                        <a:pt x="1" y="4"/>
                        <a:pt x="1" y="5"/>
                        <a:pt x="1" y="5"/>
                      </a:cubicBezTo>
                      <a:cubicBezTo>
                        <a:pt x="1" y="5"/>
                        <a:pt x="1" y="5"/>
                        <a:pt x="1" y="5"/>
                      </a:cubicBezTo>
                      <a:cubicBezTo>
                        <a:pt x="2" y="5"/>
                        <a:pt x="1" y="2"/>
                        <a:pt x="1" y="2"/>
                      </a:cubicBezTo>
                      <a:cubicBezTo>
                        <a:pt x="1" y="1"/>
                        <a:pt x="1"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5" name="Freeform 12336">
                  <a:extLst>
                    <a:ext uri="{FF2B5EF4-FFF2-40B4-BE49-F238E27FC236}">
                      <a16:creationId xmlns:a16="http://schemas.microsoft.com/office/drawing/2014/main" id="{829F3321-16FD-D25A-4106-9E673AB1D840}"/>
                    </a:ext>
                  </a:extLst>
                </p:cNvPr>
                <p:cNvSpPr>
                  <a:spLocks noEditPoints="1"/>
                </p:cNvSpPr>
                <p:nvPr/>
              </p:nvSpPr>
              <p:spPr bwMode="auto">
                <a:xfrm>
                  <a:off x="4752" y="2409"/>
                  <a:ext cx="1" cy="2"/>
                </a:xfrm>
                <a:custGeom>
                  <a:avLst/>
                  <a:gdLst>
                    <a:gd name="T0" fmla="*/ 1 w 1"/>
                    <a:gd name="T1" fmla="*/ 1 h 3"/>
                    <a:gd name="T2" fmla="*/ 1 w 1"/>
                    <a:gd name="T3" fmla="*/ 1 h 3"/>
                    <a:gd name="T4" fmla="*/ 1 w 1"/>
                    <a:gd name="T5" fmla="*/ 1 h 3"/>
                    <a:gd name="T6" fmla="*/ 1 w 1"/>
                    <a:gd name="T7" fmla="*/ 1 h 3"/>
                    <a:gd name="T8" fmla="*/ 1 w 1"/>
                    <a:gd name="T9" fmla="*/ 0 h 3"/>
                    <a:gd name="T10" fmla="*/ 0 w 1"/>
                    <a:gd name="T11" fmla="*/ 1 h 3"/>
                    <a:gd name="T12" fmla="*/ 1 w 1"/>
                    <a:gd name="T13" fmla="*/ 1 h 3"/>
                    <a:gd name="T14" fmla="*/ 1 w 1"/>
                    <a:gd name="T15" fmla="*/ 1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3">
                      <a:moveTo>
                        <a:pt x="1" y="1"/>
                      </a:moveTo>
                      <a:cubicBezTo>
                        <a:pt x="1" y="1"/>
                        <a:pt x="1" y="1"/>
                        <a:pt x="1" y="1"/>
                      </a:cubicBezTo>
                      <a:cubicBezTo>
                        <a:pt x="1" y="1"/>
                        <a:pt x="1" y="1"/>
                        <a:pt x="1" y="1"/>
                      </a:cubicBezTo>
                      <a:cubicBezTo>
                        <a:pt x="1" y="1"/>
                        <a:pt x="1" y="1"/>
                        <a:pt x="1" y="1"/>
                      </a:cubicBezTo>
                      <a:moveTo>
                        <a:pt x="1" y="0"/>
                      </a:moveTo>
                      <a:cubicBezTo>
                        <a:pt x="0" y="0"/>
                        <a:pt x="0" y="2"/>
                        <a:pt x="0" y="3"/>
                      </a:cubicBezTo>
                      <a:cubicBezTo>
                        <a:pt x="0" y="3"/>
                        <a:pt x="0" y="1"/>
                        <a:pt x="1" y="1"/>
                      </a:cubicBezTo>
                      <a:cubicBezTo>
                        <a:pt x="1" y="1"/>
                        <a:pt x="1" y="1"/>
                        <a:pt x="1" y="1"/>
                      </a:cubicBezTo>
                      <a:cubicBezTo>
                        <a:pt x="1" y="0"/>
                        <a:pt x="1" y="0"/>
                        <a:pt x="1" y="0"/>
                      </a:cubicBezTo>
                    </a:path>
                  </a:pathLst>
                </a:custGeom>
                <a:solidFill>
                  <a:srgbClr val="C7B8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6" name="Freeform 12337">
                  <a:extLst>
                    <a:ext uri="{FF2B5EF4-FFF2-40B4-BE49-F238E27FC236}">
                      <a16:creationId xmlns:a16="http://schemas.microsoft.com/office/drawing/2014/main" id="{99E5004D-1AFA-3122-6C8B-5573B40DECBB}"/>
                    </a:ext>
                  </a:extLst>
                </p:cNvPr>
                <p:cNvSpPr>
                  <a:spLocks noEditPoints="1"/>
                </p:cNvSpPr>
                <p:nvPr/>
              </p:nvSpPr>
              <p:spPr bwMode="auto">
                <a:xfrm>
                  <a:off x="4759" y="2425"/>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7" name="Freeform 12338">
                  <a:extLst>
                    <a:ext uri="{FF2B5EF4-FFF2-40B4-BE49-F238E27FC236}">
                      <a16:creationId xmlns:a16="http://schemas.microsoft.com/office/drawing/2014/main" id="{C469DE27-DD17-235F-B085-06DB135B482A}"/>
                    </a:ext>
                  </a:extLst>
                </p:cNvPr>
                <p:cNvSpPr>
                  <a:spLocks noEditPoints="1"/>
                </p:cNvSpPr>
                <p:nvPr/>
              </p:nvSpPr>
              <p:spPr bwMode="auto">
                <a:xfrm>
                  <a:off x="4753" y="2423"/>
                  <a:ext cx="2" cy="3"/>
                </a:xfrm>
                <a:custGeom>
                  <a:avLst/>
                  <a:gdLst>
                    <a:gd name="T0" fmla="*/ 2 w 2"/>
                    <a:gd name="T1" fmla="*/ 0 h 4"/>
                    <a:gd name="T2" fmla="*/ 2 w 2"/>
                    <a:gd name="T3" fmla="*/ 0 h 4"/>
                    <a:gd name="T4" fmla="*/ 2 w 2"/>
                    <a:gd name="T5" fmla="*/ 0 h 4"/>
                    <a:gd name="T6" fmla="*/ 2 w 2"/>
                    <a:gd name="T7" fmla="*/ 0 h 4"/>
                    <a:gd name="T8" fmla="*/ 1 w 2"/>
                    <a:gd name="T9" fmla="*/ 0 h 4"/>
                    <a:gd name="T10" fmla="*/ 2 w 2"/>
                    <a:gd name="T11" fmla="*/ 2 h 4"/>
                    <a:gd name="T12" fmla="*/ 2 w 2"/>
                    <a:gd name="T13" fmla="*/ 2 h 4"/>
                    <a:gd name="T14" fmla="*/ 2 w 2"/>
                    <a:gd name="T15" fmla="*/ 0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0"/>
                      </a:moveTo>
                      <a:cubicBezTo>
                        <a:pt x="2" y="0"/>
                        <a:pt x="2" y="0"/>
                        <a:pt x="2" y="0"/>
                      </a:cubicBezTo>
                      <a:cubicBezTo>
                        <a:pt x="2" y="0"/>
                        <a:pt x="2" y="0"/>
                        <a:pt x="2" y="0"/>
                      </a:cubicBezTo>
                      <a:cubicBezTo>
                        <a:pt x="2" y="0"/>
                        <a:pt x="2" y="0"/>
                        <a:pt x="2" y="0"/>
                      </a:cubicBezTo>
                      <a:moveTo>
                        <a:pt x="1" y="0"/>
                      </a:moveTo>
                      <a:cubicBezTo>
                        <a:pt x="0" y="0"/>
                        <a:pt x="2" y="3"/>
                        <a:pt x="2" y="4"/>
                      </a:cubicBezTo>
                      <a:cubicBezTo>
                        <a:pt x="2" y="4"/>
                        <a:pt x="2" y="3"/>
                        <a:pt x="2" y="2"/>
                      </a:cubicBezTo>
                      <a:cubicBezTo>
                        <a:pt x="1" y="1"/>
                        <a:pt x="2" y="1"/>
                        <a:pt x="2" y="0"/>
                      </a:cubicBezTo>
                      <a:cubicBezTo>
                        <a:pt x="1" y="0"/>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8" name="Freeform 12339">
                  <a:extLst>
                    <a:ext uri="{FF2B5EF4-FFF2-40B4-BE49-F238E27FC236}">
                      <a16:creationId xmlns:a16="http://schemas.microsoft.com/office/drawing/2014/main" id="{B28F1F92-F485-D28E-6EC1-68E35E1637E7}"/>
                    </a:ext>
                  </a:extLst>
                </p:cNvPr>
                <p:cNvSpPr>
                  <a:spLocks/>
                </p:cNvSpPr>
                <p:nvPr/>
              </p:nvSpPr>
              <p:spPr bwMode="auto">
                <a:xfrm>
                  <a:off x="4749" y="2417"/>
                  <a:ext cx="2" cy="4"/>
                </a:xfrm>
                <a:custGeom>
                  <a:avLst/>
                  <a:gdLst>
                    <a:gd name="T0" fmla="*/ 0 w 2"/>
                    <a:gd name="T1" fmla="*/ 0 h 5"/>
                    <a:gd name="T2" fmla="*/ 1 w 2"/>
                    <a:gd name="T3" fmla="*/ 1 h 5"/>
                    <a:gd name="T4" fmla="*/ 0 w 2"/>
                    <a:gd name="T5" fmla="*/ 2 h 5"/>
                    <a:gd name="T6" fmla="*/ 0 w 2"/>
                    <a:gd name="T7" fmla="*/ 2 h 5"/>
                    <a:gd name="T8" fmla="*/ 0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cubicBezTo>
                        <a:pt x="1" y="1"/>
                        <a:pt x="1" y="1"/>
                        <a:pt x="1" y="1"/>
                      </a:cubicBezTo>
                      <a:cubicBezTo>
                        <a:pt x="0" y="2"/>
                        <a:pt x="1" y="4"/>
                        <a:pt x="0" y="5"/>
                      </a:cubicBezTo>
                      <a:cubicBezTo>
                        <a:pt x="0" y="5"/>
                        <a:pt x="0" y="5"/>
                        <a:pt x="0" y="5"/>
                      </a:cubicBezTo>
                      <a:cubicBezTo>
                        <a:pt x="2" y="5"/>
                        <a:pt x="2" y="2"/>
                        <a:pt x="0"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59" name="Freeform 12340">
                  <a:extLst>
                    <a:ext uri="{FF2B5EF4-FFF2-40B4-BE49-F238E27FC236}">
                      <a16:creationId xmlns:a16="http://schemas.microsoft.com/office/drawing/2014/main" id="{5639F2E8-5E97-C3E3-D30A-418B7A5AAF8B}"/>
                    </a:ext>
                  </a:extLst>
                </p:cNvPr>
                <p:cNvSpPr>
                  <a:spLocks/>
                </p:cNvSpPr>
                <p:nvPr/>
              </p:nvSpPr>
              <p:spPr bwMode="auto">
                <a:xfrm>
                  <a:off x="4749" y="2413"/>
                  <a:ext cx="1" cy="2"/>
                </a:xfrm>
                <a:custGeom>
                  <a:avLst/>
                  <a:gdLst>
                    <a:gd name="T0" fmla="*/ 0 w 1"/>
                    <a:gd name="T1" fmla="*/ 0 h 2"/>
                    <a:gd name="T2" fmla="*/ 0 w 1"/>
                    <a:gd name="T3" fmla="*/ 0 h 2"/>
                    <a:gd name="T4" fmla="*/ 0 w 1"/>
                    <a:gd name="T5" fmla="*/ 2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0"/>
                        <a:pt x="0" y="0"/>
                        <a:pt x="0" y="0"/>
                      </a:cubicBezTo>
                      <a:cubicBezTo>
                        <a:pt x="0" y="1"/>
                        <a:pt x="0" y="2"/>
                        <a:pt x="0" y="2"/>
                      </a:cubicBezTo>
                      <a:cubicBezTo>
                        <a:pt x="0" y="2"/>
                        <a:pt x="0" y="1"/>
                        <a:pt x="0"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0" name="Freeform 12341">
                  <a:extLst>
                    <a:ext uri="{FF2B5EF4-FFF2-40B4-BE49-F238E27FC236}">
                      <a16:creationId xmlns:a16="http://schemas.microsoft.com/office/drawing/2014/main" id="{B919B9FF-F893-0201-9DA6-947AB718B6D5}"/>
                    </a:ext>
                  </a:extLst>
                </p:cNvPr>
                <p:cNvSpPr>
                  <a:spLocks/>
                </p:cNvSpPr>
                <p:nvPr/>
              </p:nvSpPr>
              <p:spPr bwMode="auto">
                <a:xfrm>
                  <a:off x="4749" y="2412"/>
                  <a:ext cx="1" cy="1"/>
                </a:xfrm>
                <a:custGeom>
                  <a:avLst/>
                  <a:gdLst>
                    <a:gd name="T0" fmla="*/ 0 w 1"/>
                    <a:gd name="T1" fmla="*/ 0 h 1"/>
                    <a:gd name="T2" fmla="*/ 0 w 1"/>
                    <a:gd name="T3" fmla="*/ 1 h 1"/>
                    <a:gd name="T4" fmla="*/ 0 w 1"/>
                    <a:gd name="T5" fmla="*/ 1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1"/>
                        <a:pt x="0" y="1"/>
                      </a:cubicBezTo>
                      <a:cubicBezTo>
                        <a:pt x="0" y="1"/>
                        <a:pt x="0" y="1"/>
                        <a:pt x="0" y="1"/>
                      </a:cubicBezTo>
                      <a:cubicBezTo>
                        <a:pt x="0" y="1"/>
                        <a:pt x="0" y="0"/>
                        <a:pt x="0" y="0"/>
                      </a:cubicBezTo>
                      <a:cubicBezTo>
                        <a:pt x="0" y="0"/>
                        <a:pt x="0" y="0"/>
                        <a:pt x="0" y="0"/>
                      </a:cubicBezTo>
                      <a:cubicBezTo>
                        <a:pt x="0" y="0"/>
                        <a:pt x="0" y="0"/>
                        <a:pt x="0" y="0"/>
                      </a:cubicBezTo>
                    </a:path>
                  </a:pathLst>
                </a:custGeom>
                <a:solidFill>
                  <a:srgbClr val="C7B8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1" name="Freeform 12342">
                  <a:extLst>
                    <a:ext uri="{FF2B5EF4-FFF2-40B4-BE49-F238E27FC236}">
                      <a16:creationId xmlns:a16="http://schemas.microsoft.com/office/drawing/2014/main" id="{D125A286-26B1-9590-45D4-1BB6AF6389B1}"/>
                    </a:ext>
                  </a:extLst>
                </p:cNvPr>
                <p:cNvSpPr>
                  <a:spLocks/>
                </p:cNvSpPr>
                <p:nvPr/>
              </p:nvSpPr>
              <p:spPr bwMode="auto">
                <a:xfrm>
                  <a:off x="4755" y="2429"/>
                  <a:ext cx="2" cy="1"/>
                </a:xfrm>
                <a:custGeom>
                  <a:avLst/>
                  <a:gdLst>
                    <a:gd name="T0" fmla="*/ 1 w 2"/>
                    <a:gd name="T1" fmla="*/ 0 h 2"/>
                    <a:gd name="T2" fmla="*/ 1 w 2"/>
                    <a:gd name="T3" fmla="*/ 0 h 2"/>
                    <a:gd name="T4" fmla="*/ 1 w 2"/>
                    <a:gd name="T5" fmla="*/ 1 h 2"/>
                    <a:gd name="T6" fmla="*/ 0 w 2"/>
                    <a:gd name="T7" fmla="*/ 1 h 2"/>
                    <a:gd name="T8" fmla="*/ 1 w 2"/>
                    <a:gd name="T9" fmla="*/ 1 h 2"/>
                    <a:gd name="T10" fmla="*/ 1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0"/>
                      </a:moveTo>
                      <a:cubicBezTo>
                        <a:pt x="1" y="0"/>
                        <a:pt x="1" y="0"/>
                        <a:pt x="1" y="0"/>
                      </a:cubicBezTo>
                      <a:cubicBezTo>
                        <a:pt x="2" y="1"/>
                        <a:pt x="1" y="2"/>
                        <a:pt x="1" y="2"/>
                      </a:cubicBezTo>
                      <a:cubicBezTo>
                        <a:pt x="0" y="2"/>
                        <a:pt x="0" y="2"/>
                        <a:pt x="0" y="1"/>
                      </a:cubicBezTo>
                      <a:cubicBezTo>
                        <a:pt x="0" y="2"/>
                        <a:pt x="1" y="2"/>
                        <a:pt x="1" y="2"/>
                      </a:cubicBezTo>
                      <a:cubicBezTo>
                        <a:pt x="1" y="2"/>
                        <a:pt x="2" y="1"/>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2" name="Freeform 12343">
                  <a:extLst>
                    <a:ext uri="{FF2B5EF4-FFF2-40B4-BE49-F238E27FC236}">
                      <a16:creationId xmlns:a16="http://schemas.microsoft.com/office/drawing/2014/main" id="{2069B636-84C6-92C8-DB43-FA548E3F0F76}"/>
                    </a:ext>
                  </a:extLst>
                </p:cNvPr>
                <p:cNvSpPr>
                  <a:spLocks noEditPoints="1"/>
                </p:cNvSpPr>
                <p:nvPr/>
              </p:nvSpPr>
              <p:spPr bwMode="auto">
                <a:xfrm>
                  <a:off x="4751" y="2425"/>
                  <a:ext cx="2" cy="4"/>
                </a:xfrm>
                <a:custGeom>
                  <a:avLst/>
                  <a:gdLst>
                    <a:gd name="T0" fmla="*/ 1 w 3"/>
                    <a:gd name="T1" fmla="*/ 2 h 5"/>
                    <a:gd name="T2" fmla="*/ 1 w 3"/>
                    <a:gd name="T3" fmla="*/ 2 h 5"/>
                    <a:gd name="T4" fmla="*/ 1 w 3"/>
                    <a:gd name="T5" fmla="*/ 2 h 5"/>
                    <a:gd name="T6" fmla="*/ 1 w 3"/>
                    <a:gd name="T7" fmla="*/ 0 h 5"/>
                    <a:gd name="T8" fmla="*/ 1 w 3"/>
                    <a:gd name="T9" fmla="*/ 0 h 5"/>
                    <a:gd name="T10" fmla="*/ 1 w 3"/>
                    <a:gd name="T11" fmla="*/ 2 h 5"/>
                    <a:gd name="T12" fmla="*/ 1 w 3"/>
                    <a:gd name="T13" fmla="*/ 2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4"/>
                      </a:moveTo>
                      <a:cubicBezTo>
                        <a:pt x="2" y="5"/>
                        <a:pt x="2" y="5"/>
                        <a:pt x="3" y="5"/>
                      </a:cubicBezTo>
                      <a:cubicBezTo>
                        <a:pt x="2" y="5"/>
                        <a:pt x="2" y="4"/>
                        <a:pt x="2" y="4"/>
                      </a:cubicBezTo>
                      <a:moveTo>
                        <a:pt x="1" y="0"/>
                      </a:moveTo>
                      <a:cubicBezTo>
                        <a:pt x="1" y="0"/>
                        <a:pt x="1" y="0"/>
                        <a:pt x="1" y="0"/>
                      </a:cubicBezTo>
                      <a:cubicBezTo>
                        <a:pt x="1" y="1"/>
                        <a:pt x="0" y="2"/>
                        <a:pt x="1" y="3"/>
                      </a:cubicBezTo>
                      <a:cubicBezTo>
                        <a:pt x="1" y="4"/>
                        <a:pt x="2" y="4"/>
                        <a:pt x="2" y="4"/>
                      </a:cubicBezTo>
                      <a:cubicBezTo>
                        <a:pt x="1" y="3"/>
                        <a:pt x="1" y="0"/>
                        <a:pt x="1" y="0"/>
                      </a:cubicBezTo>
                      <a:moveTo>
                        <a:pt x="1" y="0"/>
                      </a:moveTo>
                      <a:cubicBezTo>
                        <a:pt x="1" y="0"/>
                        <a:pt x="1" y="0"/>
                        <a:pt x="1" y="0"/>
                      </a:cubicBezTo>
                      <a:cubicBezTo>
                        <a:pt x="1" y="0"/>
                        <a:pt x="1" y="0"/>
                        <a:pt x="1" y="0"/>
                      </a:cubicBezTo>
                      <a:cubicBezTo>
                        <a:pt x="1" y="0"/>
                        <a:pt x="1" y="0"/>
                        <a:pt x="1"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3" name="Freeform 12344">
                  <a:extLst>
                    <a:ext uri="{FF2B5EF4-FFF2-40B4-BE49-F238E27FC236}">
                      <a16:creationId xmlns:a16="http://schemas.microsoft.com/office/drawing/2014/main" id="{2DFB64CD-869D-BEBE-33DC-D273296A9266}"/>
                    </a:ext>
                  </a:extLst>
                </p:cNvPr>
                <p:cNvSpPr>
                  <a:spLocks noEditPoints="1"/>
                </p:cNvSpPr>
                <p:nvPr/>
              </p:nvSpPr>
              <p:spPr bwMode="auto">
                <a:xfrm>
                  <a:off x="4749" y="2424"/>
                  <a:ext cx="1" cy="3"/>
                </a:xfrm>
                <a:custGeom>
                  <a:avLst/>
                  <a:gdLst>
                    <a:gd name="T0" fmla="*/ 0 w 1"/>
                    <a:gd name="T1" fmla="*/ 1 h 4"/>
                    <a:gd name="T2" fmla="*/ 1 w 1"/>
                    <a:gd name="T3" fmla="*/ 2 h 4"/>
                    <a:gd name="T4" fmla="*/ 0 w 1"/>
                    <a:gd name="T5" fmla="*/ 1 h 4"/>
                    <a:gd name="T6" fmla="*/ 0 w 1"/>
                    <a:gd name="T7" fmla="*/ 0 h 4"/>
                    <a:gd name="T8" fmla="*/ 0 w 1"/>
                    <a:gd name="T9" fmla="*/ 1 h 4"/>
                    <a:gd name="T10" fmla="*/ 0 w 1"/>
                    <a:gd name="T11" fmla="*/ 0 h 4"/>
                    <a:gd name="T12" fmla="*/ 0 w 1"/>
                    <a:gd name="T13" fmla="*/ 0 h 4"/>
                    <a:gd name="T14" fmla="*/ 0 w 1"/>
                    <a:gd name="T15" fmla="*/ 0 h 4"/>
                    <a:gd name="T16" fmla="*/ 0 w 1"/>
                    <a:gd name="T17" fmla="*/ 0 h 4"/>
                    <a:gd name="T18" fmla="*/ 0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1"/>
                      </a:moveTo>
                      <a:cubicBezTo>
                        <a:pt x="0" y="2"/>
                        <a:pt x="1" y="4"/>
                        <a:pt x="1" y="4"/>
                      </a:cubicBezTo>
                      <a:cubicBezTo>
                        <a:pt x="1" y="3"/>
                        <a:pt x="0" y="2"/>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path>
                  </a:pathLst>
                </a:custGeom>
                <a:solidFill>
                  <a:srgbClr val="C3B4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4" name="Freeform 12345">
                  <a:extLst>
                    <a:ext uri="{FF2B5EF4-FFF2-40B4-BE49-F238E27FC236}">
                      <a16:creationId xmlns:a16="http://schemas.microsoft.com/office/drawing/2014/main" id="{8A42A041-D851-26A1-5C46-7B830209C9FD}"/>
                    </a:ext>
                  </a:extLst>
                </p:cNvPr>
                <p:cNvSpPr>
                  <a:spLocks noEditPoints="1"/>
                </p:cNvSpPr>
                <p:nvPr/>
              </p:nvSpPr>
              <p:spPr bwMode="auto">
                <a:xfrm>
                  <a:off x="4756" y="2417"/>
                  <a:ext cx="17" cy="28"/>
                </a:xfrm>
                <a:custGeom>
                  <a:avLst/>
                  <a:gdLst>
                    <a:gd name="T0" fmla="*/ 8 w 21"/>
                    <a:gd name="T1" fmla="*/ 6 h 34"/>
                    <a:gd name="T2" fmla="*/ 8 w 21"/>
                    <a:gd name="T3" fmla="*/ 7 h 34"/>
                    <a:gd name="T4" fmla="*/ 7 w 21"/>
                    <a:gd name="T5" fmla="*/ 3 h 34"/>
                    <a:gd name="T6" fmla="*/ 7 w 21"/>
                    <a:gd name="T7" fmla="*/ 0 h 34"/>
                    <a:gd name="T8" fmla="*/ 6 w 21"/>
                    <a:gd name="T9" fmla="*/ 0 h 34"/>
                    <a:gd name="T10" fmla="*/ 5 w 21"/>
                    <a:gd name="T11" fmla="*/ 1 h 34"/>
                    <a:gd name="T12" fmla="*/ 6 w 21"/>
                    <a:gd name="T13" fmla="*/ 2 h 34"/>
                    <a:gd name="T14" fmla="*/ 7 w 21"/>
                    <a:gd name="T15" fmla="*/ 2 h 34"/>
                    <a:gd name="T16" fmla="*/ 6 w 21"/>
                    <a:gd name="T17" fmla="*/ 2 h 34"/>
                    <a:gd name="T18" fmla="*/ 7 w 21"/>
                    <a:gd name="T19" fmla="*/ 6 h 34"/>
                    <a:gd name="T20" fmla="*/ 7 w 21"/>
                    <a:gd name="T21" fmla="*/ 7 h 34"/>
                    <a:gd name="T22" fmla="*/ 7 w 21"/>
                    <a:gd name="T23" fmla="*/ 9 h 34"/>
                    <a:gd name="T24" fmla="*/ 7 w 21"/>
                    <a:gd name="T25" fmla="*/ 10 h 34"/>
                    <a:gd name="T26" fmla="*/ 6 w 21"/>
                    <a:gd name="T27" fmla="*/ 12 h 34"/>
                    <a:gd name="T28" fmla="*/ 6 w 21"/>
                    <a:gd name="T29" fmla="*/ 12 h 34"/>
                    <a:gd name="T30" fmla="*/ 5 w 21"/>
                    <a:gd name="T31" fmla="*/ 13 h 34"/>
                    <a:gd name="T32" fmla="*/ 5 w 21"/>
                    <a:gd name="T33" fmla="*/ 13 h 34"/>
                    <a:gd name="T34" fmla="*/ 5 w 21"/>
                    <a:gd name="T35" fmla="*/ 13 h 34"/>
                    <a:gd name="T36" fmla="*/ 5 w 21"/>
                    <a:gd name="T37" fmla="*/ 14 h 34"/>
                    <a:gd name="T38" fmla="*/ 5 w 21"/>
                    <a:gd name="T39" fmla="*/ 13 h 34"/>
                    <a:gd name="T40" fmla="*/ 4 w 21"/>
                    <a:gd name="T41" fmla="*/ 13 h 34"/>
                    <a:gd name="T42" fmla="*/ 4 w 21"/>
                    <a:gd name="T43" fmla="*/ 13 h 34"/>
                    <a:gd name="T44" fmla="*/ 4 w 21"/>
                    <a:gd name="T45" fmla="*/ 14 h 34"/>
                    <a:gd name="T46" fmla="*/ 4 w 21"/>
                    <a:gd name="T47" fmla="*/ 14 h 34"/>
                    <a:gd name="T48" fmla="*/ 3 w 21"/>
                    <a:gd name="T49" fmla="*/ 14 h 34"/>
                    <a:gd name="T50" fmla="*/ 2 w 21"/>
                    <a:gd name="T51" fmla="*/ 13 h 34"/>
                    <a:gd name="T52" fmla="*/ 2 w 21"/>
                    <a:gd name="T53" fmla="*/ 13 h 34"/>
                    <a:gd name="T54" fmla="*/ 2 w 21"/>
                    <a:gd name="T55" fmla="*/ 13 h 34"/>
                    <a:gd name="T56" fmla="*/ 2 w 21"/>
                    <a:gd name="T57" fmla="*/ 13 h 34"/>
                    <a:gd name="T58" fmla="*/ 2 w 21"/>
                    <a:gd name="T59" fmla="*/ 13 h 34"/>
                    <a:gd name="T60" fmla="*/ 2 w 21"/>
                    <a:gd name="T61" fmla="*/ 13 h 34"/>
                    <a:gd name="T62" fmla="*/ 2 w 21"/>
                    <a:gd name="T63" fmla="*/ 12 h 34"/>
                    <a:gd name="T64" fmla="*/ 2 w 21"/>
                    <a:gd name="T65" fmla="*/ 12 h 34"/>
                    <a:gd name="T66" fmla="*/ 2 w 21"/>
                    <a:gd name="T67" fmla="*/ 12 h 34"/>
                    <a:gd name="T68" fmla="*/ 0 w 21"/>
                    <a:gd name="T69" fmla="*/ 12 h 34"/>
                    <a:gd name="T70" fmla="*/ 1 w 21"/>
                    <a:gd name="T71" fmla="*/ 14 h 34"/>
                    <a:gd name="T72" fmla="*/ 2 w 21"/>
                    <a:gd name="T73" fmla="*/ 14 h 34"/>
                    <a:gd name="T74" fmla="*/ 2 w 21"/>
                    <a:gd name="T75" fmla="*/ 16 h 34"/>
                    <a:gd name="T76" fmla="*/ 2 w 21"/>
                    <a:gd name="T77" fmla="*/ 16 h 34"/>
                    <a:gd name="T78" fmla="*/ 4 w 21"/>
                    <a:gd name="T79" fmla="*/ 14 h 34"/>
                    <a:gd name="T80" fmla="*/ 4 w 21"/>
                    <a:gd name="T81" fmla="*/ 14 h 34"/>
                    <a:gd name="T82" fmla="*/ 5 w 21"/>
                    <a:gd name="T83" fmla="*/ 14 h 34"/>
                    <a:gd name="T84" fmla="*/ 7 w 21"/>
                    <a:gd name="T85" fmla="*/ 11 h 34"/>
                    <a:gd name="T86" fmla="*/ 9 w 21"/>
                    <a:gd name="T87" fmla="*/ 4 h 34"/>
                    <a:gd name="T88" fmla="*/ 8 w 21"/>
                    <a:gd name="T89" fmla="*/ 1 h 34"/>
                    <a:gd name="T90" fmla="*/ 7 w 21"/>
                    <a:gd name="T91" fmla="*/ 1 h 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 h="34">
                      <a:moveTo>
                        <a:pt x="18" y="15"/>
                      </a:moveTo>
                      <a:cubicBezTo>
                        <a:pt x="18" y="15"/>
                        <a:pt x="17" y="14"/>
                        <a:pt x="17" y="14"/>
                      </a:cubicBezTo>
                      <a:cubicBezTo>
                        <a:pt x="17" y="13"/>
                        <a:pt x="18" y="12"/>
                        <a:pt x="19" y="12"/>
                      </a:cubicBezTo>
                      <a:cubicBezTo>
                        <a:pt x="19" y="12"/>
                        <a:pt x="19" y="12"/>
                        <a:pt x="19" y="12"/>
                      </a:cubicBezTo>
                      <a:cubicBezTo>
                        <a:pt x="18" y="12"/>
                        <a:pt x="18" y="14"/>
                        <a:pt x="18" y="15"/>
                      </a:cubicBezTo>
                      <a:cubicBezTo>
                        <a:pt x="18" y="15"/>
                        <a:pt x="18" y="15"/>
                        <a:pt x="18" y="15"/>
                      </a:cubicBezTo>
                      <a:moveTo>
                        <a:pt x="16" y="10"/>
                      </a:moveTo>
                      <a:cubicBezTo>
                        <a:pt x="15" y="10"/>
                        <a:pt x="15" y="10"/>
                        <a:pt x="15" y="10"/>
                      </a:cubicBezTo>
                      <a:cubicBezTo>
                        <a:pt x="16" y="9"/>
                        <a:pt x="17" y="7"/>
                        <a:pt x="17" y="7"/>
                      </a:cubicBezTo>
                      <a:cubicBezTo>
                        <a:pt x="17" y="6"/>
                        <a:pt x="17" y="6"/>
                        <a:pt x="17" y="6"/>
                      </a:cubicBezTo>
                      <a:cubicBezTo>
                        <a:pt x="18" y="8"/>
                        <a:pt x="16" y="10"/>
                        <a:pt x="16" y="10"/>
                      </a:cubicBezTo>
                      <a:moveTo>
                        <a:pt x="16" y="0"/>
                      </a:moveTo>
                      <a:cubicBezTo>
                        <a:pt x="16" y="0"/>
                        <a:pt x="16" y="0"/>
                        <a:pt x="16" y="0"/>
                      </a:cubicBezTo>
                      <a:cubicBezTo>
                        <a:pt x="15" y="1"/>
                        <a:pt x="15" y="1"/>
                        <a:pt x="15" y="1"/>
                      </a:cubicBezTo>
                      <a:cubicBezTo>
                        <a:pt x="14" y="1"/>
                        <a:pt x="14" y="1"/>
                        <a:pt x="14" y="0"/>
                      </a:cubicBezTo>
                      <a:cubicBezTo>
                        <a:pt x="14" y="0"/>
                        <a:pt x="14" y="0"/>
                        <a:pt x="13" y="0"/>
                      </a:cubicBezTo>
                      <a:cubicBezTo>
                        <a:pt x="13" y="0"/>
                        <a:pt x="13" y="0"/>
                        <a:pt x="13" y="1"/>
                      </a:cubicBezTo>
                      <a:cubicBezTo>
                        <a:pt x="13" y="1"/>
                        <a:pt x="12" y="1"/>
                        <a:pt x="12" y="1"/>
                      </a:cubicBezTo>
                      <a:cubicBezTo>
                        <a:pt x="13" y="2"/>
                        <a:pt x="13" y="3"/>
                        <a:pt x="13" y="4"/>
                      </a:cubicBezTo>
                      <a:cubicBezTo>
                        <a:pt x="13" y="5"/>
                        <a:pt x="13" y="5"/>
                        <a:pt x="14" y="5"/>
                      </a:cubicBezTo>
                      <a:cubicBezTo>
                        <a:pt x="14" y="5"/>
                        <a:pt x="14" y="6"/>
                        <a:pt x="14" y="6"/>
                      </a:cubicBezTo>
                      <a:cubicBezTo>
                        <a:pt x="14" y="5"/>
                        <a:pt x="15" y="4"/>
                        <a:pt x="15" y="4"/>
                      </a:cubicBezTo>
                      <a:cubicBezTo>
                        <a:pt x="15" y="4"/>
                        <a:pt x="16" y="4"/>
                        <a:pt x="15" y="5"/>
                      </a:cubicBezTo>
                      <a:cubicBezTo>
                        <a:pt x="15" y="5"/>
                        <a:pt x="15" y="5"/>
                        <a:pt x="16" y="5"/>
                      </a:cubicBezTo>
                      <a:cubicBezTo>
                        <a:pt x="15" y="5"/>
                        <a:pt x="15" y="5"/>
                        <a:pt x="15" y="5"/>
                      </a:cubicBezTo>
                      <a:cubicBezTo>
                        <a:pt x="15" y="5"/>
                        <a:pt x="15" y="5"/>
                        <a:pt x="15" y="5"/>
                      </a:cubicBezTo>
                      <a:cubicBezTo>
                        <a:pt x="15" y="5"/>
                        <a:pt x="15" y="5"/>
                        <a:pt x="15" y="5"/>
                      </a:cubicBezTo>
                      <a:cubicBezTo>
                        <a:pt x="15" y="5"/>
                        <a:pt x="14" y="5"/>
                        <a:pt x="14" y="6"/>
                      </a:cubicBezTo>
                      <a:cubicBezTo>
                        <a:pt x="15" y="8"/>
                        <a:pt x="14" y="10"/>
                        <a:pt x="15" y="11"/>
                      </a:cubicBezTo>
                      <a:cubicBezTo>
                        <a:pt x="16" y="12"/>
                        <a:pt x="16" y="12"/>
                        <a:pt x="16" y="13"/>
                      </a:cubicBezTo>
                      <a:cubicBezTo>
                        <a:pt x="16" y="13"/>
                        <a:pt x="16" y="13"/>
                        <a:pt x="16" y="13"/>
                      </a:cubicBezTo>
                      <a:cubicBezTo>
                        <a:pt x="16" y="14"/>
                        <a:pt x="16" y="14"/>
                        <a:pt x="16" y="15"/>
                      </a:cubicBezTo>
                      <a:cubicBezTo>
                        <a:pt x="16" y="15"/>
                        <a:pt x="16" y="16"/>
                        <a:pt x="16" y="16"/>
                      </a:cubicBezTo>
                      <a:cubicBezTo>
                        <a:pt x="16" y="17"/>
                        <a:pt x="16" y="17"/>
                        <a:pt x="16" y="17"/>
                      </a:cubicBezTo>
                      <a:cubicBezTo>
                        <a:pt x="16" y="17"/>
                        <a:pt x="16" y="17"/>
                        <a:pt x="16" y="17"/>
                      </a:cubicBezTo>
                      <a:cubicBezTo>
                        <a:pt x="16" y="18"/>
                        <a:pt x="16" y="19"/>
                        <a:pt x="16" y="20"/>
                      </a:cubicBezTo>
                      <a:cubicBezTo>
                        <a:pt x="16" y="20"/>
                        <a:pt x="16" y="20"/>
                        <a:pt x="16" y="20"/>
                      </a:cubicBezTo>
                      <a:cubicBezTo>
                        <a:pt x="16" y="21"/>
                        <a:pt x="16" y="21"/>
                        <a:pt x="16" y="21"/>
                      </a:cubicBezTo>
                      <a:cubicBezTo>
                        <a:pt x="16" y="21"/>
                        <a:pt x="16" y="21"/>
                        <a:pt x="16" y="21"/>
                      </a:cubicBezTo>
                      <a:cubicBezTo>
                        <a:pt x="16" y="22"/>
                        <a:pt x="15" y="23"/>
                        <a:pt x="15" y="24"/>
                      </a:cubicBezTo>
                      <a:cubicBezTo>
                        <a:pt x="15" y="24"/>
                        <a:pt x="15" y="24"/>
                        <a:pt x="15" y="24"/>
                      </a:cubicBezTo>
                      <a:cubicBezTo>
                        <a:pt x="15" y="24"/>
                        <a:pt x="15" y="25"/>
                        <a:pt x="15" y="25"/>
                      </a:cubicBezTo>
                      <a:cubicBezTo>
                        <a:pt x="15" y="25"/>
                        <a:pt x="15" y="25"/>
                        <a:pt x="15" y="25"/>
                      </a:cubicBezTo>
                      <a:cubicBezTo>
                        <a:pt x="15" y="26"/>
                        <a:pt x="14" y="25"/>
                        <a:pt x="14" y="26"/>
                      </a:cubicBezTo>
                      <a:cubicBezTo>
                        <a:pt x="14" y="26"/>
                        <a:pt x="14" y="26"/>
                        <a:pt x="14" y="26"/>
                      </a:cubicBezTo>
                      <a:cubicBezTo>
                        <a:pt x="14" y="27"/>
                        <a:pt x="14" y="27"/>
                        <a:pt x="14" y="27"/>
                      </a:cubicBezTo>
                      <a:cubicBezTo>
                        <a:pt x="14" y="27"/>
                        <a:pt x="14" y="27"/>
                        <a:pt x="14" y="27"/>
                      </a:cubicBezTo>
                      <a:cubicBezTo>
                        <a:pt x="14" y="28"/>
                        <a:pt x="12" y="27"/>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7" y="30"/>
                      </a:cubicBezTo>
                      <a:cubicBezTo>
                        <a:pt x="7" y="30"/>
                        <a:pt x="7" y="30"/>
                        <a:pt x="7" y="30"/>
                      </a:cubicBezTo>
                      <a:cubicBezTo>
                        <a:pt x="7" y="30"/>
                        <a:pt x="7" y="30"/>
                        <a:pt x="7" y="30"/>
                      </a:cubicBezTo>
                      <a:cubicBezTo>
                        <a:pt x="7"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4" y="29"/>
                        <a:pt x="4" y="28"/>
                      </a:cubicBezTo>
                      <a:cubicBezTo>
                        <a:pt x="3" y="28"/>
                        <a:pt x="3" y="28"/>
                        <a:pt x="3" y="28"/>
                      </a:cubicBezTo>
                      <a:cubicBezTo>
                        <a:pt x="3" y="27"/>
                        <a:pt x="3"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0" y="26"/>
                      </a:cubicBezTo>
                      <a:cubicBezTo>
                        <a:pt x="0" y="26"/>
                        <a:pt x="0" y="26"/>
                        <a:pt x="0" y="26"/>
                      </a:cubicBezTo>
                      <a:cubicBezTo>
                        <a:pt x="0" y="26"/>
                        <a:pt x="0" y="26"/>
                        <a:pt x="0" y="25"/>
                      </a:cubicBezTo>
                      <a:cubicBezTo>
                        <a:pt x="0" y="25"/>
                        <a:pt x="0" y="25"/>
                        <a:pt x="0" y="25"/>
                      </a:cubicBezTo>
                      <a:cubicBezTo>
                        <a:pt x="0" y="26"/>
                        <a:pt x="0" y="26"/>
                        <a:pt x="0" y="27"/>
                      </a:cubicBezTo>
                      <a:cubicBezTo>
                        <a:pt x="1" y="27"/>
                        <a:pt x="0" y="30"/>
                        <a:pt x="1" y="31"/>
                      </a:cubicBezTo>
                      <a:cubicBezTo>
                        <a:pt x="1" y="31"/>
                        <a:pt x="1" y="31"/>
                        <a:pt x="1" y="32"/>
                      </a:cubicBezTo>
                      <a:cubicBezTo>
                        <a:pt x="2" y="32"/>
                        <a:pt x="2" y="32"/>
                        <a:pt x="2" y="32"/>
                      </a:cubicBezTo>
                      <a:cubicBezTo>
                        <a:pt x="2" y="32"/>
                        <a:pt x="2" y="32"/>
                        <a:pt x="2" y="32"/>
                      </a:cubicBezTo>
                      <a:cubicBezTo>
                        <a:pt x="2" y="31"/>
                        <a:pt x="2" y="31"/>
                        <a:pt x="2" y="31"/>
                      </a:cubicBezTo>
                      <a:cubicBezTo>
                        <a:pt x="2" y="31"/>
                        <a:pt x="3" y="32"/>
                        <a:pt x="3" y="33"/>
                      </a:cubicBezTo>
                      <a:cubicBezTo>
                        <a:pt x="4" y="33"/>
                        <a:pt x="4" y="34"/>
                        <a:pt x="4" y="34"/>
                      </a:cubicBezTo>
                      <a:cubicBezTo>
                        <a:pt x="5" y="34"/>
                        <a:pt x="5" y="34"/>
                        <a:pt x="5" y="33"/>
                      </a:cubicBezTo>
                      <a:cubicBezTo>
                        <a:pt x="5" y="33"/>
                        <a:pt x="6" y="33"/>
                        <a:pt x="6" y="33"/>
                      </a:cubicBezTo>
                      <a:cubicBezTo>
                        <a:pt x="6" y="33"/>
                        <a:pt x="6" y="33"/>
                        <a:pt x="6" y="34"/>
                      </a:cubicBezTo>
                      <a:cubicBezTo>
                        <a:pt x="7" y="34"/>
                        <a:pt x="7" y="34"/>
                        <a:pt x="7" y="34"/>
                      </a:cubicBezTo>
                      <a:cubicBezTo>
                        <a:pt x="8" y="34"/>
                        <a:pt x="8" y="34"/>
                        <a:pt x="8" y="33"/>
                      </a:cubicBezTo>
                      <a:cubicBezTo>
                        <a:pt x="8" y="33"/>
                        <a:pt x="8" y="32"/>
                        <a:pt x="9" y="32"/>
                      </a:cubicBezTo>
                      <a:cubicBezTo>
                        <a:pt x="9" y="32"/>
                        <a:pt x="9" y="32"/>
                        <a:pt x="9" y="33"/>
                      </a:cubicBezTo>
                      <a:cubicBezTo>
                        <a:pt x="9" y="33"/>
                        <a:pt x="9" y="33"/>
                        <a:pt x="10" y="33"/>
                      </a:cubicBezTo>
                      <a:cubicBezTo>
                        <a:pt x="10" y="33"/>
                        <a:pt x="10" y="32"/>
                        <a:pt x="10" y="32"/>
                      </a:cubicBezTo>
                      <a:cubicBezTo>
                        <a:pt x="11" y="31"/>
                        <a:pt x="11" y="31"/>
                        <a:pt x="11" y="31"/>
                      </a:cubicBezTo>
                      <a:cubicBezTo>
                        <a:pt x="11" y="31"/>
                        <a:pt x="11" y="31"/>
                        <a:pt x="11" y="31"/>
                      </a:cubicBezTo>
                      <a:cubicBezTo>
                        <a:pt x="11" y="31"/>
                        <a:pt x="11" y="31"/>
                        <a:pt x="11" y="31"/>
                      </a:cubicBezTo>
                      <a:cubicBezTo>
                        <a:pt x="12" y="31"/>
                        <a:pt x="12" y="31"/>
                        <a:pt x="13" y="30"/>
                      </a:cubicBezTo>
                      <a:cubicBezTo>
                        <a:pt x="13" y="28"/>
                        <a:pt x="15" y="29"/>
                        <a:pt x="15" y="27"/>
                      </a:cubicBezTo>
                      <a:cubicBezTo>
                        <a:pt x="15" y="25"/>
                        <a:pt x="17" y="25"/>
                        <a:pt x="17" y="23"/>
                      </a:cubicBezTo>
                      <a:cubicBezTo>
                        <a:pt x="17" y="21"/>
                        <a:pt x="19" y="20"/>
                        <a:pt x="19" y="18"/>
                      </a:cubicBezTo>
                      <a:cubicBezTo>
                        <a:pt x="19" y="16"/>
                        <a:pt x="20" y="15"/>
                        <a:pt x="20" y="13"/>
                      </a:cubicBezTo>
                      <a:cubicBezTo>
                        <a:pt x="20" y="11"/>
                        <a:pt x="21" y="9"/>
                        <a:pt x="21" y="8"/>
                      </a:cubicBezTo>
                      <a:cubicBezTo>
                        <a:pt x="20" y="7"/>
                        <a:pt x="20" y="5"/>
                        <a:pt x="21" y="3"/>
                      </a:cubicBezTo>
                      <a:cubicBezTo>
                        <a:pt x="20" y="3"/>
                        <a:pt x="20" y="3"/>
                        <a:pt x="20" y="3"/>
                      </a:cubicBezTo>
                      <a:cubicBezTo>
                        <a:pt x="20" y="2"/>
                        <a:pt x="20" y="1"/>
                        <a:pt x="19" y="1"/>
                      </a:cubicBezTo>
                      <a:cubicBezTo>
                        <a:pt x="19" y="1"/>
                        <a:pt x="19" y="1"/>
                        <a:pt x="19" y="2"/>
                      </a:cubicBezTo>
                      <a:cubicBezTo>
                        <a:pt x="19" y="2"/>
                        <a:pt x="19" y="2"/>
                        <a:pt x="18" y="2"/>
                      </a:cubicBezTo>
                      <a:cubicBezTo>
                        <a:pt x="18" y="2"/>
                        <a:pt x="18" y="1"/>
                        <a:pt x="17" y="1"/>
                      </a:cubicBezTo>
                      <a:cubicBezTo>
                        <a:pt x="17" y="0"/>
                        <a:pt x="17" y="0"/>
                        <a:pt x="16" y="0"/>
                      </a:cubicBezTo>
                    </a:path>
                  </a:pathLst>
                </a:custGeom>
                <a:solidFill>
                  <a:srgbClr val="D3B2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5" name="Freeform 12346">
                  <a:extLst>
                    <a:ext uri="{FF2B5EF4-FFF2-40B4-BE49-F238E27FC236}">
                      <a16:creationId xmlns:a16="http://schemas.microsoft.com/office/drawing/2014/main" id="{9805973D-45F5-E82D-A492-FE31B998C2F1}"/>
                    </a:ext>
                  </a:extLst>
                </p:cNvPr>
                <p:cNvSpPr>
                  <a:spLocks/>
                </p:cNvSpPr>
                <p:nvPr/>
              </p:nvSpPr>
              <p:spPr bwMode="auto">
                <a:xfrm>
                  <a:off x="4757" y="2421"/>
                  <a:ext cx="5" cy="13"/>
                </a:xfrm>
                <a:custGeom>
                  <a:avLst/>
                  <a:gdLst>
                    <a:gd name="T0" fmla="*/ 1 w 7"/>
                    <a:gd name="T1" fmla="*/ 0 h 16"/>
                    <a:gd name="T2" fmla="*/ 1 w 7"/>
                    <a:gd name="T3" fmla="*/ 2 h 16"/>
                    <a:gd name="T4" fmla="*/ 1 w 7"/>
                    <a:gd name="T5" fmla="*/ 2 h 16"/>
                    <a:gd name="T6" fmla="*/ 1 w 7"/>
                    <a:gd name="T7" fmla="*/ 3 h 16"/>
                    <a:gd name="T8" fmla="*/ 1 w 7"/>
                    <a:gd name="T9" fmla="*/ 4 h 16"/>
                    <a:gd name="T10" fmla="*/ 1 w 7"/>
                    <a:gd name="T11" fmla="*/ 4 h 16"/>
                    <a:gd name="T12" fmla="*/ 1 w 7"/>
                    <a:gd name="T13" fmla="*/ 2 h 16"/>
                    <a:gd name="T14" fmla="*/ 1 w 7"/>
                    <a:gd name="T15" fmla="*/ 4 h 16"/>
                    <a:gd name="T16" fmla="*/ 0 w 7"/>
                    <a:gd name="T17" fmla="*/ 7 h 16"/>
                    <a:gd name="T18" fmla="*/ 0 w 7"/>
                    <a:gd name="T19" fmla="*/ 7 h 16"/>
                    <a:gd name="T20" fmla="*/ 0 w 7"/>
                    <a:gd name="T21" fmla="*/ 7 h 16"/>
                    <a:gd name="T22" fmla="*/ 1 w 7"/>
                    <a:gd name="T23" fmla="*/ 7 h 16"/>
                    <a:gd name="T24" fmla="*/ 1 w 7"/>
                    <a:gd name="T25" fmla="*/ 6 h 16"/>
                    <a:gd name="T26" fmla="*/ 1 w 7"/>
                    <a:gd name="T27" fmla="*/ 6 h 16"/>
                    <a:gd name="T28" fmla="*/ 1 w 7"/>
                    <a:gd name="T29" fmla="*/ 6 h 16"/>
                    <a:gd name="T30" fmla="*/ 1 w 7"/>
                    <a:gd name="T31" fmla="*/ 6 h 16"/>
                    <a:gd name="T32" fmla="*/ 1 w 7"/>
                    <a:gd name="T33" fmla="*/ 6 h 16"/>
                    <a:gd name="T34" fmla="*/ 1 w 7"/>
                    <a:gd name="T35" fmla="*/ 6 h 16"/>
                    <a:gd name="T36" fmla="*/ 1 w 7"/>
                    <a:gd name="T37" fmla="*/ 7 h 16"/>
                    <a:gd name="T38" fmla="*/ 1 w 7"/>
                    <a:gd name="T39" fmla="*/ 7 h 16"/>
                    <a:gd name="T40" fmla="*/ 1 w 7"/>
                    <a:gd name="T41" fmla="*/ 6 h 16"/>
                    <a:gd name="T42" fmla="*/ 1 w 7"/>
                    <a:gd name="T43" fmla="*/ 6 h 16"/>
                    <a:gd name="T44" fmla="*/ 1 w 7"/>
                    <a:gd name="T45" fmla="*/ 5 h 16"/>
                    <a:gd name="T46" fmla="*/ 1 w 7"/>
                    <a:gd name="T47" fmla="*/ 5 h 16"/>
                    <a:gd name="T48" fmla="*/ 1 w 7"/>
                    <a:gd name="T49" fmla="*/ 5 h 16"/>
                    <a:gd name="T50" fmla="*/ 1 w 7"/>
                    <a:gd name="T51" fmla="*/ 5 h 16"/>
                    <a:gd name="T52" fmla="*/ 1 w 7"/>
                    <a:gd name="T53" fmla="*/ 4 h 16"/>
                    <a:gd name="T54" fmla="*/ 1 w 7"/>
                    <a:gd name="T55" fmla="*/ 3 h 16"/>
                    <a:gd name="T56" fmla="*/ 1 w 7"/>
                    <a:gd name="T57" fmla="*/ 4 h 16"/>
                    <a:gd name="T58" fmla="*/ 1 w 7"/>
                    <a:gd name="T59" fmla="*/ 2 h 16"/>
                    <a:gd name="T60" fmla="*/ 1 w 7"/>
                    <a:gd name="T61" fmla="*/ 2 h 16"/>
                    <a:gd name="T62" fmla="*/ 1 w 7"/>
                    <a:gd name="T63" fmla="*/ 0 h 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16">
                      <a:moveTo>
                        <a:pt x="6" y="0"/>
                      </a:moveTo>
                      <a:cubicBezTo>
                        <a:pt x="5" y="1"/>
                        <a:pt x="5" y="1"/>
                        <a:pt x="5" y="2"/>
                      </a:cubicBezTo>
                      <a:cubicBezTo>
                        <a:pt x="5" y="4"/>
                        <a:pt x="4" y="5"/>
                        <a:pt x="3" y="5"/>
                      </a:cubicBezTo>
                      <a:cubicBezTo>
                        <a:pt x="3" y="6"/>
                        <a:pt x="4" y="6"/>
                        <a:pt x="4" y="7"/>
                      </a:cubicBezTo>
                      <a:cubicBezTo>
                        <a:pt x="4" y="8"/>
                        <a:pt x="4" y="9"/>
                        <a:pt x="3" y="9"/>
                      </a:cubicBezTo>
                      <a:cubicBezTo>
                        <a:pt x="3" y="9"/>
                        <a:pt x="3" y="9"/>
                        <a:pt x="3" y="8"/>
                      </a:cubicBezTo>
                      <a:cubicBezTo>
                        <a:pt x="3" y="8"/>
                        <a:pt x="4" y="7"/>
                        <a:pt x="3" y="5"/>
                      </a:cubicBezTo>
                      <a:cubicBezTo>
                        <a:pt x="3" y="6"/>
                        <a:pt x="2" y="7"/>
                        <a:pt x="2" y="8"/>
                      </a:cubicBezTo>
                      <a:cubicBezTo>
                        <a:pt x="2" y="10"/>
                        <a:pt x="0" y="13"/>
                        <a:pt x="0" y="16"/>
                      </a:cubicBezTo>
                      <a:cubicBezTo>
                        <a:pt x="0" y="16"/>
                        <a:pt x="0" y="16"/>
                        <a:pt x="0" y="16"/>
                      </a:cubicBezTo>
                      <a:cubicBezTo>
                        <a:pt x="0" y="15"/>
                        <a:pt x="0" y="15"/>
                        <a:pt x="0" y="15"/>
                      </a:cubicBezTo>
                      <a:cubicBezTo>
                        <a:pt x="1" y="15"/>
                        <a:pt x="1" y="15"/>
                        <a:pt x="1" y="15"/>
                      </a:cubicBezTo>
                      <a:cubicBezTo>
                        <a:pt x="1" y="15"/>
                        <a:pt x="1" y="15"/>
                        <a:pt x="1" y="14"/>
                      </a:cubicBezTo>
                      <a:cubicBezTo>
                        <a:pt x="1" y="14"/>
                        <a:pt x="1" y="14"/>
                        <a:pt x="2" y="14"/>
                      </a:cubicBezTo>
                      <a:cubicBezTo>
                        <a:pt x="2" y="14"/>
                        <a:pt x="2" y="13"/>
                        <a:pt x="2" y="13"/>
                      </a:cubicBezTo>
                      <a:cubicBezTo>
                        <a:pt x="2" y="13"/>
                        <a:pt x="2" y="13"/>
                        <a:pt x="2" y="13"/>
                      </a:cubicBezTo>
                      <a:cubicBezTo>
                        <a:pt x="2" y="14"/>
                        <a:pt x="2" y="14"/>
                        <a:pt x="2" y="14"/>
                      </a:cubicBezTo>
                      <a:cubicBezTo>
                        <a:pt x="1" y="14"/>
                        <a:pt x="1" y="14"/>
                        <a:pt x="1" y="14"/>
                      </a:cubicBezTo>
                      <a:cubicBezTo>
                        <a:pt x="1" y="15"/>
                        <a:pt x="1" y="15"/>
                        <a:pt x="1" y="16"/>
                      </a:cubicBezTo>
                      <a:cubicBezTo>
                        <a:pt x="2" y="16"/>
                        <a:pt x="2" y="16"/>
                        <a:pt x="2" y="16"/>
                      </a:cubicBezTo>
                      <a:cubicBezTo>
                        <a:pt x="2" y="16"/>
                        <a:pt x="3" y="15"/>
                        <a:pt x="2" y="14"/>
                      </a:cubicBezTo>
                      <a:cubicBezTo>
                        <a:pt x="2" y="13"/>
                        <a:pt x="4" y="15"/>
                        <a:pt x="4" y="13"/>
                      </a:cubicBezTo>
                      <a:cubicBezTo>
                        <a:pt x="4" y="11"/>
                        <a:pt x="6" y="12"/>
                        <a:pt x="5" y="10"/>
                      </a:cubicBezTo>
                      <a:cubicBezTo>
                        <a:pt x="5" y="10"/>
                        <a:pt x="5" y="10"/>
                        <a:pt x="5" y="10"/>
                      </a:cubicBezTo>
                      <a:cubicBezTo>
                        <a:pt x="5" y="11"/>
                        <a:pt x="4" y="11"/>
                        <a:pt x="4" y="11"/>
                      </a:cubicBezTo>
                      <a:cubicBezTo>
                        <a:pt x="4" y="11"/>
                        <a:pt x="4" y="11"/>
                        <a:pt x="3" y="11"/>
                      </a:cubicBezTo>
                      <a:cubicBezTo>
                        <a:pt x="4" y="11"/>
                        <a:pt x="5" y="8"/>
                        <a:pt x="6" y="8"/>
                      </a:cubicBezTo>
                      <a:cubicBezTo>
                        <a:pt x="6" y="7"/>
                        <a:pt x="6" y="7"/>
                        <a:pt x="6" y="7"/>
                      </a:cubicBezTo>
                      <a:cubicBezTo>
                        <a:pt x="6" y="7"/>
                        <a:pt x="6" y="8"/>
                        <a:pt x="6" y="8"/>
                      </a:cubicBezTo>
                      <a:cubicBezTo>
                        <a:pt x="6" y="8"/>
                        <a:pt x="6" y="7"/>
                        <a:pt x="6" y="6"/>
                      </a:cubicBezTo>
                      <a:cubicBezTo>
                        <a:pt x="6" y="5"/>
                        <a:pt x="7" y="5"/>
                        <a:pt x="6" y="2"/>
                      </a:cubicBezTo>
                      <a:cubicBezTo>
                        <a:pt x="6" y="2"/>
                        <a:pt x="6" y="1"/>
                        <a:pt x="6" y="0"/>
                      </a:cubicBezTo>
                    </a:path>
                  </a:pathLst>
                </a:custGeom>
                <a:solidFill>
                  <a:srgbClr val="F6F0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6" name="Freeform 12347">
                  <a:extLst>
                    <a:ext uri="{FF2B5EF4-FFF2-40B4-BE49-F238E27FC236}">
                      <a16:creationId xmlns:a16="http://schemas.microsoft.com/office/drawing/2014/main" id="{5B4327BA-BB02-903D-F867-5FA055538674}"/>
                    </a:ext>
                  </a:extLst>
                </p:cNvPr>
                <p:cNvSpPr>
                  <a:spLocks noEditPoints="1"/>
                </p:cNvSpPr>
                <p:nvPr/>
              </p:nvSpPr>
              <p:spPr bwMode="auto">
                <a:xfrm>
                  <a:off x="4756" y="2418"/>
                  <a:ext cx="12" cy="24"/>
                </a:xfrm>
                <a:custGeom>
                  <a:avLst/>
                  <a:gdLst>
                    <a:gd name="T0" fmla="*/ 4 w 15"/>
                    <a:gd name="T1" fmla="*/ 14 h 29"/>
                    <a:gd name="T2" fmla="*/ 4 w 15"/>
                    <a:gd name="T3" fmla="*/ 14 h 29"/>
                    <a:gd name="T4" fmla="*/ 4 w 15"/>
                    <a:gd name="T5" fmla="*/ 14 h 29"/>
                    <a:gd name="T6" fmla="*/ 3 w 15"/>
                    <a:gd name="T7" fmla="*/ 14 h 29"/>
                    <a:gd name="T8" fmla="*/ 3 w 15"/>
                    <a:gd name="T9" fmla="*/ 14 h 29"/>
                    <a:gd name="T10" fmla="*/ 5 w 15"/>
                    <a:gd name="T11" fmla="*/ 14 h 29"/>
                    <a:gd name="T12" fmla="*/ 5 w 15"/>
                    <a:gd name="T13" fmla="*/ 14 h 29"/>
                    <a:gd name="T14" fmla="*/ 2 w 15"/>
                    <a:gd name="T15" fmla="*/ 13 h 29"/>
                    <a:gd name="T16" fmla="*/ 2 w 15"/>
                    <a:gd name="T17" fmla="*/ 13 h 29"/>
                    <a:gd name="T18" fmla="*/ 5 w 15"/>
                    <a:gd name="T19" fmla="*/ 13 h 29"/>
                    <a:gd name="T20" fmla="*/ 5 w 15"/>
                    <a:gd name="T21" fmla="*/ 13 h 29"/>
                    <a:gd name="T22" fmla="*/ 4 w 15"/>
                    <a:gd name="T23" fmla="*/ 13 h 29"/>
                    <a:gd name="T24" fmla="*/ 4 w 15"/>
                    <a:gd name="T25" fmla="*/ 13 h 29"/>
                    <a:gd name="T26" fmla="*/ 2 w 15"/>
                    <a:gd name="T27" fmla="*/ 13 h 29"/>
                    <a:gd name="T28" fmla="*/ 2 w 15"/>
                    <a:gd name="T29" fmla="*/ 13 h 29"/>
                    <a:gd name="T30" fmla="*/ 2 w 15"/>
                    <a:gd name="T31" fmla="*/ 13 h 29"/>
                    <a:gd name="T32" fmla="*/ 4 w 15"/>
                    <a:gd name="T33" fmla="*/ 13 h 29"/>
                    <a:gd name="T34" fmla="*/ 5 w 15"/>
                    <a:gd name="T35" fmla="*/ 13 h 29"/>
                    <a:gd name="T36" fmla="*/ 4 w 15"/>
                    <a:gd name="T37" fmla="*/ 13 h 29"/>
                    <a:gd name="T38" fmla="*/ 4 w 15"/>
                    <a:gd name="T39" fmla="*/ 13 h 29"/>
                    <a:gd name="T40" fmla="*/ 2 w 15"/>
                    <a:gd name="T41" fmla="*/ 13 h 29"/>
                    <a:gd name="T42" fmla="*/ 2 w 15"/>
                    <a:gd name="T43" fmla="*/ 13 h 29"/>
                    <a:gd name="T44" fmla="*/ 2 w 15"/>
                    <a:gd name="T45" fmla="*/ 13 h 29"/>
                    <a:gd name="T46" fmla="*/ 2 w 15"/>
                    <a:gd name="T47" fmla="*/ 13 h 29"/>
                    <a:gd name="T48" fmla="*/ 2 w 15"/>
                    <a:gd name="T49" fmla="*/ 13 h 29"/>
                    <a:gd name="T50" fmla="*/ 5 w 15"/>
                    <a:gd name="T51" fmla="*/ 12 h 29"/>
                    <a:gd name="T52" fmla="*/ 5 w 15"/>
                    <a:gd name="T53" fmla="*/ 12 h 29"/>
                    <a:gd name="T54" fmla="*/ 2 w 15"/>
                    <a:gd name="T55" fmla="*/ 12 h 29"/>
                    <a:gd name="T56" fmla="*/ 2 w 15"/>
                    <a:gd name="T57" fmla="*/ 12 h 29"/>
                    <a:gd name="T58" fmla="*/ 2 w 15"/>
                    <a:gd name="T59" fmla="*/ 12 h 29"/>
                    <a:gd name="T60" fmla="*/ 2 w 15"/>
                    <a:gd name="T61" fmla="*/ 12 h 29"/>
                    <a:gd name="T62" fmla="*/ 2 w 15"/>
                    <a:gd name="T63" fmla="*/ 12 h 29"/>
                    <a:gd name="T64" fmla="*/ 0 w 15"/>
                    <a:gd name="T65" fmla="*/ 12 h 29"/>
                    <a:gd name="T66" fmla="*/ 2 w 15"/>
                    <a:gd name="T67" fmla="*/ 12 h 29"/>
                    <a:gd name="T68" fmla="*/ 0 w 15"/>
                    <a:gd name="T69" fmla="*/ 12 h 29"/>
                    <a:gd name="T70" fmla="*/ 0 w 15"/>
                    <a:gd name="T71" fmla="*/ 12 h 29"/>
                    <a:gd name="T72" fmla="*/ 4 w 15"/>
                    <a:gd name="T73" fmla="*/ 9 h 29"/>
                    <a:gd name="T74" fmla="*/ 4 w 15"/>
                    <a:gd name="T75" fmla="*/ 9 h 29"/>
                    <a:gd name="T76" fmla="*/ 5 w 15"/>
                    <a:gd name="T77" fmla="*/ 2 h 29"/>
                    <a:gd name="T78" fmla="*/ 5 w 15"/>
                    <a:gd name="T79" fmla="*/ 2 h 29"/>
                    <a:gd name="T80" fmla="*/ 4 w 15"/>
                    <a:gd name="T81" fmla="*/ 6 h 29"/>
                    <a:gd name="T82" fmla="*/ 5 w 15"/>
                    <a:gd name="T83" fmla="*/ 2 h 29"/>
                    <a:gd name="T84" fmla="*/ 4 w 15"/>
                    <a:gd name="T85" fmla="*/ 2 h 29"/>
                    <a:gd name="T86" fmla="*/ 3 w 15"/>
                    <a:gd name="T87" fmla="*/ 4 h 29"/>
                    <a:gd name="T88" fmla="*/ 5 w 15"/>
                    <a:gd name="T89" fmla="*/ 1 h 29"/>
                    <a:gd name="T90" fmla="*/ 3 w 15"/>
                    <a:gd name="T91" fmla="*/ 2 h 29"/>
                    <a:gd name="T92" fmla="*/ 3 w 15"/>
                    <a:gd name="T93" fmla="*/ 6 h 29"/>
                    <a:gd name="T94" fmla="*/ 2 w 15"/>
                    <a:gd name="T95" fmla="*/ 8 h 29"/>
                    <a:gd name="T96" fmla="*/ 2 w 15"/>
                    <a:gd name="T97" fmla="*/ 10 h 29"/>
                    <a:gd name="T98" fmla="*/ 1 w 15"/>
                    <a:gd name="T99" fmla="*/ 9 h 29"/>
                    <a:gd name="T100" fmla="*/ 1 w 15"/>
                    <a:gd name="T101" fmla="*/ 10 h 29"/>
                    <a:gd name="T102" fmla="*/ 1 w 15"/>
                    <a:gd name="T103" fmla="*/ 10 h 29"/>
                    <a:gd name="T104" fmla="*/ 2 w 15"/>
                    <a:gd name="T105" fmla="*/ 12 h 29"/>
                    <a:gd name="T106" fmla="*/ 2 w 15"/>
                    <a:gd name="T107" fmla="*/ 10 h 29"/>
                    <a:gd name="T108" fmla="*/ 2 w 15"/>
                    <a:gd name="T109" fmla="*/ 10 h 29"/>
                    <a:gd name="T110" fmla="*/ 2 w 15"/>
                    <a:gd name="T111" fmla="*/ 12 h 29"/>
                    <a:gd name="T112" fmla="*/ 3 w 15"/>
                    <a:gd name="T113" fmla="*/ 12 h 29"/>
                    <a:gd name="T114" fmla="*/ 4 w 15"/>
                    <a:gd name="T115" fmla="*/ 12 h 29"/>
                    <a:gd name="T116" fmla="*/ 5 w 15"/>
                    <a:gd name="T117" fmla="*/ 9 h 29"/>
                    <a:gd name="T118" fmla="*/ 5 w 15"/>
                    <a:gd name="T119" fmla="*/ 8 h 29"/>
                    <a:gd name="T120" fmla="*/ 6 w 15"/>
                    <a:gd name="T121" fmla="*/ 7 h 29"/>
                    <a:gd name="T122" fmla="*/ 5 w 15"/>
                    <a:gd name="T123" fmla="*/ 2 h 29"/>
                    <a:gd name="T124" fmla="*/ 5 w 15"/>
                    <a:gd name="T125" fmla="*/ 2 h 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 h="29">
                      <a:moveTo>
                        <a:pt x="9" y="29"/>
                      </a:move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moveTo>
                        <a:pt x="8" y="29"/>
                      </a:moveTo>
                      <a:cubicBezTo>
                        <a:pt x="8" y="29"/>
                        <a:pt x="8" y="29"/>
                        <a:pt x="8" y="29"/>
                      </a:cubicBezTo>
                      <a:cubicBezTo>
                        <a:pt x="8" y="29"/>
                        <a:pt x="8" y="29"/>
                        <a:pt x="9" y="29"/>
                      </a:cubicBezTo>
                      <a:cubicBezTo>
                        <a:pt x="9" y="29"/>
                        <a:pt x="9" y="29"/>
                        <a:pt x="9" y="29"/>
                      </a:cubicBezTo>
                      <a:cubicBezTo>
                        <a:pt x="8" y="29"/>
                        <a:pt x="8" y="29"/>
                        <a:pt x="8" y="29"/>
                      </a:cubicBezTo>
                      <a:moveTo>
                        <a:pt x="7" y="29"/>
                      </a:moveTo>
                      <a:cubicBezTo>
                        <a:pt x="7" y="29"/>
                        <a:pt x="7" y="29"/>
                        <a:pt x="7" y="29"/>
                      </a:cubicBezTo>
                      <a:cubicBezTo>
                        <a:pt x="7" y="29"/>
                        <a:pt x="7" y="29"/>
                        <a:pt x="7" y="29"/>
                      </a:cubicBezTo>
                      <a:cubicBezTo>
                        <a:pt x="7" y="29"/>
                        <a:pt x="7" y="29"/>
                        <a:pt x="7" y="29"/>
                      </a:cubicBezTo>
                      <a:cubicBezTo>
                        <a:pt x="7" y="29"/>
                        <a:pt x="7" y="29"/>
                        <a:pt x="7" y="29"/>
                      </a:cubicBezTo>
                      <a:moveTo>
                        <a:pt x="12" y="29"/>
                      </a:move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moveTo>
                        <a:pt x="5" y="28"/>
                      </a:move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moveTo>
                        <a:pt x="11" y="28"/>
                      </a:moveTo>
                      <a:cubicBezTo>
                        <a:pt x="11" y="28"/>
                        <a:pt x="11" y="28"/>
                        <a:pt x="11" y="28"/>
                      </a:cubicBezTo>
                      <a:cubicBezTo>
                        <a:pt x="11" y="29"/>
                        <a:pt x="11" y="29"/>
                        <a:pt x="12" y="29"/>
                      </a:cubicBezTo>
                      <a:cubicBezTo>
                        <a:pt x="12" y="29"/>
                        <a:pt x="12" y="29"/>
                        <a:pt x="12" y="29"/>
                      </a:cubicBezTo>
                      <a:cubicBezTo>
                        <a:pt x="11" y="29"/>
                        <a:pt x="11" y="29"/>
                        <a:pt x="11" y="28"/>
                      </a:cubicBezTo>
                      <a:moveTo>
                        <a:pt x="10" y="28"/>
                      </a:move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moveTo>
                        <a:pt x="5" y="28"/>
                      </a:moveTo>
                      <a:cubicBezTo>
                        <a:pt x="5" y="28"/>
                        <a:pt x="5" y="28"/>
                        <a:pt x="5" y="28"/>
                      </a:cubicBezTo>
                      <a:cubicBezTo>
                        <a:pt x="5" y="28"/>
                        <a:pt x="5" y="28"/>
                        <a:pt x="5" y="28"/>
                      </a:cubicBezTo>
                      <a:cubicBezTo>
                        <a:pt x="5" y="28"/>
                        <a:pt x="5" y="28"/>
                        <a:pt x="5" y="28"/>
                      </a:cubicBezTo>
                      <a:cubicBezTo>
                        <a:pt x="5" y="28"/>
                        <a:pt x="5" y="28"/>
                        <a:pt x="5" y="28"/>
                      </a:cubicBezTo>
                      <a:moveTo>
                        <a:pt x="5" y="28"/>
                      </a:moveTo>
                      <a:cubicBezTo>
                        <a:pt x="5" y="28"/>
                        <a:pt x="5" y="28"/>
                        <a:pt x="5" y="28"/>
                      </a:cubicBezTo>
                      <a:cubicBezTo>
                        <a:pt x="5" y="28"/>
                        <a:pt x="5" y="28"/>
                        <a:pt x="5" y="28"/>
                      </a:cubicBezTo>
                      <a:cubicBezTo>
                        <a:pt x="5" y="28"/>
                        <a:pt x="5" y="28"/>
                        <a:pt x="5" y="28"/>
                      </a:cubicBezTo>
                      <a:cubicBezTo>
                        <a:pt x="5" y="28"/>
                        <a:pt x="5" y="28"/>
                        <a:pt x="5" y="28"/>
                      </a:cubicBezTo>
                      <a:moveTo>
                        <a:pt x="10" y="28"/>
                      </a:moveTo>
                      <a:cubicBezTo>
                        <a:pt x="10" y="28"/>
                        <a:pt x="10" y="28"/>
                        <a:pt x="10" y="28"/>
                      </a:cubicBezTo>
                      <a:cubicBezTo>
                        <a:pt x="10" y="28"/>
                        <a:pt x="10" y="28"/>
                        <a:pt x="11" y="28"/>
                      </a:cubicBezTo>
                      <a:cubicBezTo>
                        <a:pt x="11" y="28"/>
                        <a:pt x="11" y="28"/>
                        <a:pt x="11" y="28"/>
                      </a:cubicBezTo>
                      <a:cubicBezTo>
                        <a:pt x="10" y="28"/>
                        <a:pt x="10" y="28"/>
                        <a:pt x="10" y="28"/>
                      </a:cubicBezTo>
                      <a:moveTo>
                        <a:pt x="10" y="28"/>
                      </a:move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moveTo>
                        <a:pt x="6" y="28"/>
                      </a:moveTo>
                      <a:cubicBezTo>
                        <a:pt x="6" y="28"/>
                        <a:pt x="6" y="28"/>
                        <a:pt x="6" y="28"/>
                      </a:cubicBezTo>
                      <a:cubicBezTo>
                        <a:pt x="6" y="28"/>
                        <a:pt x="6" y="28"/>
                        <a:pt x="6" y="28"/>
                      </a:cubicBezTo>
                      <a:cubicBezTo>
                        <a:pt x="6" y="28"/>
                        <a:pt x="6" y="28"/>
                        <a:pt x="6" y="28"/>
                      </a:cubicBezTo>
                      <a:cubicBezTo>
                        <a:pt x="6" y="28"/>
                        <a:pt x="6" y="28"/>
                        <a:pt x="6" y="28"/>
                      </a:cubicBezTo>
                      <a:moveTo>
                        <a:pt x="6" y="28"/>
                      </a:moveTo>
                      <a:cubicBezTo>
                        <a:pt x="6" y="28"/>
                        <a:pt x="6" y="28"/>
                        <a:pt x="6" y="28"/>
                      </a:cubicBezTo>
                      <a:cubicBezTo>
                        <a:pt x="6" y="28"/>
                        <a:pt x="6" y="28"/>
                        <a:pt x="6" y="28"/>
                      </a:cubicBezTo>
                      <a:cubicBezTo>
                        <a:pt x="6" y="28"/>
                        <a:pt x="6" y="28"/>
                        <a:pt x="6" y="28"/>
                      </a:cubicBezTo>
                      <a:cubicBezTo>
                        <a:pt x="6" y="28"/>
                        <a:pt x="6" y="28"/>
                        <a:pt x="6" y="28"/>
                      </a:cubicBezTo>
                      <a:moveTo>
                        <a:pt x="6" y="28"/>
                      </a:move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moveTo>
                        <a:pt x="12" y="27"/>
                      </a:moveTo>
                      <a:cubicBezTo>
                        <a:pt x="12" y="27"/>
                        <a:pt x="12" y="27"/>
                        <a:pt x="12" y="27"/>
                      </a:cubicBezTo>
                      <a:cubicBezTo>
                        <a:pt x="12" y="27"/>
                        <a:pt x="12" y="27"/>
                        <a:pt x="12" y="27"/>
                      </a:cubicBezTo>
                      <a:moveTo>
                        <a:pt x="12" y="27"/>
                      </a:moveTo>
                      <a:cubicBezTo>
                        <a:pt x="12" y="27"/>
                        <a:pt x="12" y="27"/>
                        <a:pt x="12" y="27"/>
                      </a:cubicBezTo>
                      <a:cubicBezTo>
                        <a:pt x="12" y="27"/>
                        <a:pt x="12" y="27"/>
                        <a:pt x="12" y="27"/>
                      </a:cubicBezTo>
                      <a:moveTo>
                        <a:pt x="2" y="26"/>
                      </a:move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moveTo>
                        <a:pt x="2" y="26"/>
                      </a:move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3" y="26"/>
                        <a:pt x="3" y="26"/>
                        <a:pt x="3" y="27"/>
                      </a:cubicBezTo>
                      <a:cubicBezTo>
                        <a:pt x="3" y="27"/>
                        <a:pt x="3" y="27"/>
                        <a:pt x="3" y="27"/>
                      </a:cubicBezTo>
                      <a:cubicBezTo>
                        <a:pt x="3" y="26"/>
                        <a:pt x="3" y="26"/>
                        <a:pt x="2" y="26"/>
                      </a:cubicBezTo>
                      <a:moveTo>
                        <a:pt x="0" y="25"/>
                      </a:moveTo>
                      <a:cubicBezTo>
                        <a:pt x="0" y="25"/>
                        <a:pt x="0" y="25"/>
                        <a:pt x="0" y="25"/>
                      </a:cubicBezTo>
                      <a:cubicBezTo>
                        <a:pt x="1" y="26"/>
                        <a:pt x="1" y="26"/>
                        <a:pt x="2" y="26"/>
                      </a:cubicBezTo>
                      <a:cubicBezTo>
                        <a:pt x="2" y="26"/>
                        <a:pt x="2" y="26"/>
                        <a:pt x="2" y="26"/>
                      </a:cubicBezTo>
                      <a:cubicBezTo>
                        <a:pt x="1" y="26"/>
                        <a:pt x="1" y="26"/>
                        <a:pt x="0" y="25"/>
                      </a:cubicBezTo>
                      <a:moveTo>
                        <a:pt x="0" y="24"/>
                      </a:moveTo>
                      <a:cubicBezTo>
                        <a:pt x="0" y="24"/>
                        <a:pt x="0" y="24"/>
                        <a:pt x="0" y="24"/>
                      </a:cubicBezTo>
                      <a:cubicBezTo>
                        <a:pt x="0" y="24"/>
                        <a:pt x="0" y="24"/>
                        <a:pt x="0" y="24"/>
                      </a:cubicBezTo>
                      <a:cubicBezTo>
                        <a:pt x="0" y="24"/>
                        <a:pt x="0" y="24"/>
                        <a:pt x="0" y="24"/>
                      </a:cubicBezTo>
                      <a:cubicBezTo>
                        <a:pt x="0" y="24"/>
                        <a:pt x="0" y="24"/>
                        <a:pt x="0" y="24"/>
                      </a:cubicBezTo>
                      <a:moveTo>
                        <a:pt x="8" y="23"/>
                      </a:moveTo>
                      <a:cubicBezTo>
                        <a:pt x="8" y="22"/>
                        <a:pt x="8" y="19"/>
                        <a:pt x="9" y="19"/>
                      </a:cubicBezTo>
                      <a:cubicBezTo>
                        <a:pt x="9" y="19"/>
                        <a:pt x="9" y="19"/>
                        <a:pt x="9" y="19"/>
                      </a:cubicBezTo>
                      <a:cubicBezTo>
                        <a:pt x="9" y="19"/>
                        <a:pt x="9" y="19"/>
                        <a:pt x="9" y="19"/>
                      </a:cubicBezTo>
                      <a:cubicBezTo>
                        <a:pt x="10" y="19"/>
                        <a:pt x="10" y="19"/>
                        <a:pt x="10" y="19"/>
                      </a:cubicBezTo>
                      <a:cubicBezTo>
                        <a:pt x="10" y="19"/>
                        <a:pt x="9" y="19"/>
                        <a:pt x="9" y="19"/>
                      </a:cubicBezTo>
                      <a:cubicBezTo>
                        <a:pt x="9" y="20"/>
                        <a:pt x="9" y="20"/>
                        <a:pt x="8" y="21"/>
                      </a:cubicBezTo>
                      <a:cubicBezTo>
                        <a:pt x="8" y="22"/>
                        <a:pt x="8" y="22"/>
                        <a:pt x="8" y="23"/>
                      </a:cubicBezTo>
                      <a:moveTo>
                        <a:pt x="12" y="6"/>
                      </a:moveTo>
                      <a:cubicBezTo>
                        <a:pt x="12" y="6"/>
                        <a:pt x="12" y="6"/>
                        <a:pt x="12" y="6"/>
                      </a:cubicBezTo>
                      <a:cubicBezTo>
                        <a:pt x="11" y="6"/>
                        <a:pt x="11" y="6"/>
                        <a:pt x="11" y="6"/>
                      </a:cubicBezTo>
                      <a:cubicBezTo>
                        <a:pt x="12" y="6"/>
                        <a:pt x="12" y="6"/>
                        <a:pt x="12" y="6"/>
                      </a:cubicBezTo>
                      <a:cubicBezTo>
                        <a:pt x="12" y="6"/>
                        <a:pt x="12" y="6"/>
                        <a:pt x="12" y="6"/>
                      </a:cubicBezTo>
                      <a:cubicBezTo>
                        <a:pt x="12" y="7"/>
                        <a:pt x="12" y="8"/>
                        <a:pt x="12" y="9"/>
                      </a:cubicBezTo>
                      <a:cubicBezTo>
                        <a:pt x="12" y="9"/>
                        <a:pt x="11" y="12"/>
                        <a:pt x="10" y="12"/>
                      </a:cubicBezTo>
                      <a:cubicBezTo>
                        <a:pt x="10" y="12"/>
                        <a:pt x="10" y="12"/>
                        <a:pt x="10" y="12"/>
                      </a:cubicBezTo>
                      <a:cubicBezTo>
                        <a:pt x="10" y="11"/>
                        <a:pt x="11" y="11"/>
                        <a:pt x="11" y="10"/>
                      </a:cubicBezTo>
                      <a:cubicBezTo>
                        <a:pt x="11" y="9"/>
                        <a:pt x="12" y="7"/>
                        <a:pt x="12" y="6"/>
                      </a:cubicBezTo>
                      <a:moveTo>
                        <a:pt x="8" y="8"/>
                      </a:moveTo>
                      <a:cubicBezTo>
                        <a:pt x="8" y="7"/>
                        <a:pt x="9" y="5"/>
                        <a:pt x="9" y="5"/>
                      </a:cubicBezTo>
                      <a:cubicBezTo>
                        <a:pt x="9" y="5"/>
                        <a:pt x="9" y="5"/>
                        <a:pt x="10" y="5"/>
                      </a:cubicBezTo>
                      <a:cubicBezTo>
                        <a:pt x="9" y="5"/>
                        <a:pt x="9" y="5"/>
                        <a:pt x="9" y="5"/>
                      </a:cubicBezTo>
                      <a:cubicBezTo>
                        <a:pt x="9" y="5"/>
                        <a:pt x="9" y="5"/>
                        <a:pt x="9" y="5"/>
                      </a:cubicBezTo>
                      <a:cubicBezTo>
                        <a:pt x="8" y="5"/>
                        <a:pt x="8" y="7"/>
                        <a:pt x="8" y="8"/>
                      </a:cubicBezTo>
                      <a:moveTo>
                        <a:pt x="12" y="0"/>
                      </a:moveTo>
                      <a:cubicBezTo>
                        <a:pt x="12" y="1"/>
                        <a:pt x="11" y="1"/>
                        <a:pt x="11" y="1"/>
                      </a:cubicBezTo>
                      <a:cubicBezTo>
                        <a:pt x="11" y="1"/>
                        <a:pt x="11" y="1"/>
                        <a:pt x="11" y="1"/>
                      </a:cubicBezTo>
                      <a:cubicBezTo>
                        <a:pt x="11" y="1"/>
                        <a:pt x="10" y="1"/>
                        <a:pt x="10" y="1"/>
                      </a:cubicBezTo>
                      <a:cubicBezTo>
                        <a:pt x="10" y="1"/>
                        <a:pt x="9" y="1"/>
                        <a:pt x="9" y="2"/>
                      </a:cubicBezTo>
                      <a:cubicBezTo>
                        <a:pt x="9" y="3"/>
                        <a:pt x="8" y="4"/>
                        <a:pt x="7" y="4"/>
                      </a:cubicBezTo>
                      <a:cubicBezTo>
                        <a:pt x="7" y="5"/>
                        <a:pt x="7" y="6"/>
                        <a:pt x="7" y="6"/>
                      </a:cubicBezTo>
                      <a:cubicBezTo>
                        <a:pt x="8" y="9"/>
                        <a:pt x="7" y="9"/>
                        <a:pt x="7" y="10"/>
                      </a:cubicBezTo>
                      <a:cubicBezTo>
                        <a:pt x="7" y="11"/>
                        <a:pt x="7" y="12"/>
                        <a:pt x="7" y="12"/>
                      </a:cubicBezTo>
                      <a:cubicBezTo>
                        <a:pt x="7" y="13"/>
                        <a:pt x="6" y="14"/>
                        <a:pt x="6" y="14"/>
                      </a:cubicBezTo>
                      <a:cubicBezTo>
                        <a:pt x="6" y="14"/>
                        <a:pt x="6" y="14"/>
                        <a:pt x="6" y="14"/>
                      </a:cubicBezTo>
                      <a:cubicBezTo>
                        <a:pt x="7" y="16"/>
                        <a:pt x="5" y="15"/>
                        <a:pt x="5" y="17"/>
                      </a:cubicBezTo>
                      <a:cubicBezTo>
                        <a:pt x="5" y="19"/>
                        <a:pt x="3" y="17"/>
                        <a:pt x="3" y="18"/>
                      </a:cubicBezTo>
                      <a:cubicBezTo>
                        <a:pt x="4" y="19"/>
                        <a:pt x="3" y="20"/>
                        <a:pt x="3" y="20"/>
                      </a:cubicBezTo>
                      <a:cubicBezTo>
                        <a:pt x="3" y="20"/>
                        <a:pt x="3" y="20"/>
                        <a:pt x="2" y="20"/>
                      </a:cubicBezTo>
                      <a:cubicBezTo>
                        <a:pt x="2" y="20"/>
                        <a:pt x="2" y="21"/>
                        <a:pt x="2" y="22"/>
                      </a:cubicBezTo>
                      <a:cubicBezTo>
                        <a:pt x="2" y="21"/>
                        <a:pt x="2" y="20"/>
                        <a:pt x="2" y="19"/>
                      </a:cubicBezTo>
                      <a:cubicBezTo>
                        <a:pt x="2" y="19"/>
                        <a:pt x="2" y="19"/>
                        <a:pt x="1" y="19"/>
                      </a:cubicBezTo>
                      <a:cubicBezTo>
                        <a:pt x="1" y="19"/>
                        <a:pt x="1" y="19"/>
                        <a:pt x="1" y="20"/>
                      </a:cubicBezTo>
                      <a:cubicBezTo>
                        <a:pt x="1" y="20"/>
                        <a:pt x="1" y="20"/>
                        <a:pt x="1" y="20"/>
                      </a:cubicBezTo>
                      <a:cubicBezTo>
                        <a:pt x="1" y="20"/>
                        <a:pt x="1" y="20"/>
                        <a:pt x="1" y="20"/>
                      </a:cubicBezTo>
                      <a:cubicBezTo>
                        <a:pt x="1" y="21"/>
                        <a:pt x="1" y="22"/>
                        <a:pt x="1" y="23"/>
                      </a:cubicBezTo>
                      <a:cubicBezTo>
                        <a:pt x="1" y="23"/>
                        <a:pt x="1" y="23"/>
                        <a:pt x="1" y="23"/>
                      </a:cubicBezTo>
                      <a:cubicBezTo>
                        <a:pt x="1" y="23"/>
                        <a:pt x="1" y="23"/>
                        <a:pt x="1" y="22"/>
                      </a:cubicBezTo>
                      <a:cubicBezTo>
                        <a:pt x="1" y="22"/>
                        <a:pt x="1" y="22"/>
                        <a:pt x="1" y="22"/>
                      </a:cubicBezTo>
                      <a:cubicBezTo>
                        <a:pt x="1" y="22"/>
                        <a:pt x="2" y="23"/>
                        <a:pt x="2" y="23"/>
                      </a:cubicBezTo>
                      <a:cubicBezTo>
                        <a:pt x="3" y="24"/>
                        <a:pt x="3" y="25"/>
                        <a:pt x="4" y="25"/>
                      </a:cubicBezTo>
                      <a:cubicBezTo>
                        <a:pt x="4" y="24"/>
                        <a:pt x="3" y="24"/>
                        <a:pt x="3" y="23"/>
                      </a:cubicBezTo>
                      <a:cubicBezTo>
                        <a:pt x="3" y="22"/>
                        <a:pt x="4" y="21"/>
                        <a:pt x="5" y="20"/>
                      </a:cubicBezTo>
                      <a:cubicBezTo>
                        <a:pt x="5" y="20"/>
                        <a:pt x="5" y="20"/>
                        <a:pt x="5" y="20"/>
                      </a:cubicBezTo>
                      <a:cubicBezTo>
                        <a:pt x="5" y="20"/>
                        <a:pt x="5" y="20"/>
                        <a:pt x="5" y="20"/>
                      </a:cubicBezTo>
                      <a:cubicBezTo>
                        <a:pt x="5" y="20"/>
                        <a:pt x="5" y="20"/>
                        <a:pt x="5" y="20"/>
                      </a:cubicBezTo>
                      <a:cubicBezTo>
                        <a:pt x="5" y="20"/>
                        <a:pt x="5" y="20"/>
                        <a:pt x="5" y="20"/>
                      </a:cubicBezTo>
                      <a:cubicBezTo>
                        <a:pt x="4" y="21"/>
                        <a:pt x="4" y="23"/>
                        <a:pt x="4" y="25"/>
                      </a:cubicBezTo>
                      <a:cubicBezTo>
                        <a:pt x="4" y="25"/>
                        <a:pt x="4" y="24"/>
                        <a:pt x="4" y="24"/>
                      </a:cubicBezTo>
                      <a:cubicBezTo>
                        <a:pt x="4" y="24"/>
                        <a:pt x="4" y="24"/>
                        <a:pt x="5" y="24"/>
                      </a:cubicBezTo>
                      <a:cubicBezTo>
                        <a:pt x="5" y="24"/>
                        <a:pt x="6" y="24"/>
                        <a:pt x="6" y="25"/>
                      </a:cubicBezTo>
                      <a:cubicBezTo>
                        <a:pt x="7" y="25"/>
                        <a:pt x="7" y="25"/>
                        <a:pt x="8" y="25"/>
                      </a:cubicBezTo>
                      <a:cubicBezTo>
                        <a:pt x="8" y="25"/>
                        <a:pt x="8" y="25"/>
                        <a:pt x="8" y="25"/>
                      </a:cubicBezTo>
                      <a:cubicBezTo>
                        <a:pt x="8" y="24"/>
                        <a:pt x="9" y="24"/>
                        <a:pt x="9" y="24"/>
                      </a:cubicBezTo>
                      <a:cubicBezTo>
                        <a:pt x="9" y="24"/>
                        <a:pt x="9" y="24"/>
                        <a:pt x="10" y="24"/>
                      </a:cubicBezTo>
                      <a:cubicBezTo>
                        <a:pt x="10" y="25"/>
                        <a:pt x="10" y="25"/>
                        <a:pt x="10" y="25"/>
                      </a:cubicBezTo>
                      <a:cubicBezTo>
                        <a:pt x="11" y="25"/>
                        <a:pt x="11" y="24"/>
                        <a:pt x="11" y="23"/>
                      </a:cubicBezTo>
                      <a:cubicBezTo>
                        <a:pt x="10" y="22"/>
                        <a:pt x="13" y="24"/>
                        <a:pt x="12" y="22"/>
                      </a:cubicBezTo>
                      <a:cubicBezTo>
                        <a:pt x="12" y="20"/>
                        <a:pt x="14" y="21"/>
                        <a:pt x="13" y="19"/>
                      </a:cubicBezTo>
                      <a:cubicBezTo>
                        <a:pt x="13" y="17"/>
                        <a:pt x="15" y="18"/>
                        <a:pt x="14" y="15"/>
                      </a:cubicBezTo>
                      <a:cubicBezTo>
                        <a:pt x="14" y="15"/>
                        <a:pt x="14" y="15"/>
                        <a:pt x="14" y="15"/>
                      </a:cubicBezTo>
                      <a:cubicBezTo>
                        <a:pt x="14" y="15"/>
                        <a:pt x="13" y="17"/>
                        <a:pt x="13" y="18"/>
                      </a:cubicBezTo>
                      <a:cubicBezTo>
                        <a:pt x="13" y="17"/>
                        <a:pt x="13" y="15"/>
                        <a:pt x="14" y="14"/>
                      </a:cubicBezTo>
                      <a:cubicBezTo>
                        <a:pt x="14" y="14"/>
                        <a:pt x="14" y="14"/>
                        <a:pt x="14" y="14"/>
                      </a:cubicBezTo>
                      <a:cubicBezTo>
                        <a:pt x="14" y="14"/>
                        <a:pt x="14" y="14"/>
                        <a:pt x="14" y="14"/>
                      </a:cubicBezTo>
                      <a:cubicBezTo>
                        <a:pt x="15" y="13"/>
                        <a:pt x="15" y="13"/>
                        <a:pt x="14" y="11"/>
                      </a:cubicBezTo>
                      <a:cubicBezTo>
                        <a:pt x="14" y="9"/>
                        <a:pt x="15" y="8"/>
                        <a:pt x="14" y="6"/>
                      </a:cubicBezTo>
                      <a:cubicBezTo>
                        <a:pt x="14" y="6"/>
                        <a:pt x="14" y="6"/>
                        <a:pt x="13" y="5"/>
                      </a:cubicBezTo>
                      <a:cubicBezTo>
                        <a:pt x="13" y="5"/>
                        <a:pt x="13" y="5"/>
                        <a:pt x="13" y="5"/>
                      </a:cubicBezTo>
                      <a:cubicBezTo>
                        <a:pt x="13" y="5"/>
                        <a:pt x="13" y="5"/>
                        <a:pt x="13" y="5"/>
                      </a:cubicBezTo>
                      <a:cubicBezTo>
                        <a:pt x="13" y="5"/>
                        <a:pt x="13" y="4"/>
                        <a:pt x="13" y="3"/>
                      </a:cubicBezTo>
                      <a:cubicBezTo>
                        <a:pt x="13" y="3"/>
                        <a:pt x="13" y="3"/>
                        <a:pt x="13" y="3"/>
                      </a:cubicBezTo>
                      <a:cubicBezTo>
                        <a:pt x="13" y="2"/>
                        <a:pt x="13" y="1"/>
                        <a:pt x="12" y="0"/>
                      </a:cubicBezTo>
                    </a:path>
                  </a:pathLst>
                </a:custGeom>
                <a:solidFill>
                  <a:srgbClr val="E7E2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7" name="Freeform 12348">
                  <a:extLst>
                    <a:ext uri="{FF2B5EF4-FFF2-40B4-BE49-F238E27FC236}">
                      <a16:creationId xmlns:a16="http://schemas.microsoft.com/office/drawing/2014/main" id="{57E04A3C-0498-3013-22F0-F2826FC5F755}"/>
                    </a:ext>
                  </a:extLst>
                </p:cNvPr>
                <p:cNvSpPr>
                  <a:spLocks noEditPoints="1"/>
                </p:cNvSpPr>
                <p:nvPr/>
              </p:nvSpPr>
              <p:spPr bwMode="auto">
                <a:xfrm>
                  <a:off x="4756" y="2420"/>
                  <a:ext cx="13" cy="22"/>
                </a:xfrm>
                <a:custGeom>
                  <a:avLst/>
                  <a:gdLst>
                    <a:gd name="T0" fmla="*/ 4 w 16"/>
                    <a:gd name="T1" fmla="*/ 12 h 26"/>
                    <a:gd name="T2" fmla="*/ 2 w 16"/>
                    <a:gd name="T3" fmla="*/ 13 h 26"/>
                    <a:gd name="T4" fmla="*/ 3 w 16"/>
                    <a:gd name="T5" fmla="*/ 12 h 26"/>
                    <a:gd name="T6" fmla="*/ 6 w 16"/>
                    <a:gd name="T7" fmla="*/ 10 h 26"/>
                    <a:gd name="T8" fmla="*/ 6 w 16"/>
                    <a:gd name="T9" fmla="*/ 10 h 26"/>
                    <a:gd name="T10" fmla="*/ 5 w 16"/>
                    <a:gd name="T11" fmla="*/ 12 h 26"/>
                    <a:gd name="T12" fmla="*/ 6 w 16"/>
                    <a:gd name="T13" fmla="*/ 10 h 26"/>
                    <a:gd name="T14" fmla="*/ 6 w 16"/>
                    <a:gd name="T15" fmla="*/ 2 h 26"/>
                    <a:gd name="T16" fmla="*/ 6 w 16"/>
                    <a:gd name="T17" fmla="*/ 3 h 26"/>
                    <a:gd name="T18" fmla="*/ 6 w 16"/>
                    <a:gd name="T19" fmla="*/ 6 h 26"/>
                    <a:gd name="T20" fmla="*/ 7 w 16"/>
                    <a:gd name="T21" fmla="*/ 6 h 26"/>
                    <a:gd name="T22" fmla="*/ 6 w 16"/>
                    <a:gd name="T23" fmla="*/ 6 h 26"/>
                    <a:gd name="T24" fmla="*/ 6 w 16"/>
                    <a:gd name="T25" fmla="*/ 8 h 26"/>
                    <a:gd name="T26" fmla="*/ 5 w 16"/>
                    <a:gd name="T27" fmla="*/ 10 h 26"/>
                    <a:gd name="T28" fmla="*/ 5 w 16"/>
                    <a:gd name="T29" fmla="*/ 11 h 26"/>
                    <a:gd name="T30" fmla="*/ 4 w 16"/>
                    <a:gd name="T31" fmla="*/ 12 h 26"/>
                    <a:gd name="T32" fmla="*/ 2 w 16"/>
                    <a:gd name="T33" fmla="*/ 12 h 26"/>
                    <a:gd name="T34" fmla="*/ 2 w 16"/>
                    <a:gd name="T35" fmla="*/ 11 h 26"/>
                    <a:gd name="T36" fmla="*/ 2 w 16"/>
                    <a:gd name="T37" fmla="*/ 12 h 26"/>
                    <a:gd name="T38" fmla="*/ 2 w 16"/>
                    <a:gd name="T39" fmla="*/ 12 h 26"/>
                    <a:gd name="T40" fmla="*/ 2 w 16"/>
                    <a:gd name="T41" fmla="*/ 10 h 26"/>
                    <a:gd name="T42" fmla="*/ 1 w 16"/>
                    <a:gd name="T43" fmla="*/ 10 h 26"/>
                    <a:gd name="T44" fmla="*/ 1 w 16"/>
                    <a:gd name="T45" fmla="*/ 10 h 26"/>
                    <a:gd name="T46" fmla="*/ 0 w 16"/>
                    <a:gd name="T47" fmla="*/ 11 h 26"/>
                    <a:gd name="T48" fmla="*/ 0 w 16"/>
                    <a:gd name="T49" fmla="*/ 12 h 26"/>
                    <a:gd name="T50" fmla="*/ 2 w 16"/>
                    <a:gd name="T51" fmla="*/ 12 h 26"/>
                    <a:gd name="T52" fmla="*/ 2 w 16"/>
                    <a:gd name="T53" fmla="*/ 12 h 26"/>
                    <a:gd name="T54" fmla="*/ 2 w 16"/>
                    <a:gd name="T55" fmla="*/ 12 h 26"/>
                    <a:gd name="T56" fmla="*/ 2 w 16"/>
                    <a:gd name="T57" fmla="*/ 12 h 26"/>
                    <a:gd name="T58" fmla="*/ 2 w 16"/>
                    <a:gd name="T59" fmla="*/ 13 h 26"/>
                    <a:gd name="T60" fmla="*/ 2 w 16"/>
                    <a:gd name="T61" fmla="*/ 13 h 26"/>
                    <a:gd name="T62" fmla="*/ 2 w 16"/>
                    <a:gd name="T63" fmla="*/ 13 h 26"/>
                    <a:gd name="T64" fmla="*/ 2 w 16"/>
                    <a:gd name="T65" fmla="*/ 13 h 26"/>
                    <a:gd name="T66" fmla="*/ 2 w 16"/>
                    <a:gd name="T67" fmla="*/ 13 h 26"/>
                    <a:gd name="T68" fmla="*/ 2 w 16"/>
                    <a:gd name="T69" fmla="*/ 13 h 26"/>
                    <a:gd name="T70" fmla="*/ 2 w 16"/>
                    <a:gd name="T71" fmla="*/ 13 h 26"/>
                    <a:gd name="T72" fmla="*/ 2 w 16"/>
                    <a:gd name="T73" fmla="*/ 13 h 26"/>
                    <a:gd name="T74" fmla="*/ 3 w 16"/>
                    <a:gd name="T75" fmla="*/ 14 h 26"/>
                    <a:gd name="T76" fmla="*/ 4 w 16"/>
                    <a:gd name="T77" fmla="*/ 14 h 26"/>
                    <a:gd name="T78" fmla="*/ 4 w 16"/>
                    <a:gd name="T79" fmla="*/ 14 h 26"/>
                    <a:gd name="T80" fmla="*/ 4 w 16"/>
                    <a:gd name="T81" fmla="*/ 14 h 26"/>
                    <a:gd name="T82" fmla="*/ 5 w 16"/>
                    <a:gd name="T83" fmla="*/ 13 h 26"/>
                    <a:gd name="T84" fmla="*/ 5 w 16"/>
                    <a:gd name="T85" fmla="*/ 13 h 26"/>
                    <a:gd name="T86" fmla="*/ 5 w 16"/>
                    <a:gd name="T87" fmla="*/ 13 h 26"/>
                    <a:gd name="T88" fmla="*/ 5 w 16"/>
                    <a:gd name="T89" fmla="*/ 13 h 26"/>
                    <a:gd name="T90" fmla="*/ 5 w 16"/>
                    <a:gd name="T91" fmla="*/ 13 h 26"/>
                    <a:gd name="T92" fmla="*/ 6 w 16"/>
                    <a:gd name="T93" fmla="*/ 14 h 26"/>
                    <a:gd name="T94" fmla="*/ 6 w 16"/>
                    <a:gd name="T95" fmla="*/ 14 h 26"/>
                    <a:gd name="T96" fmla="*/ 6 w 16"/>
                    <a:gd name="T97" fmla="*/ 12 h 26"/>
                    <a:gd name="T98" fmla="*/ 6 w 16"/>
                    <a:gd name="T99" fmla="*/ 12 h 26"/>
                    <a:gd name="T100" fmla="*/ 6 w 16"/>
                    <a:gd name="T101" fmla="*/ 12 h 26"/>
                    <a:gd name="T102" fmla="*/ 6 w 16"/>
                    <a:gd name="T103" fmla="*/ 12 h 26"/>
                    <a:gd name="T104" fmla="*/ 6 w 16"/>
                    <a:gd name="T105" fmla="*/ 12 h 26"/>
                    <a:gd name="T106" fmla="*/ 7 w 16"/>
                    <a:gd name="T107" fmla="*/ 10 h 26"/>
                    <a:gd name="T108" fmla="*/ 7 w 16"/>
                    <a:gd name="T109" fmla="*/ 8 h 26"/>
                    <a:gd name="T110" fmla="*/ 7 w 16"/>
                    <a:gd name="T111" fmla="*/ 8 h 26"/>
                    <a:gd name="T112" fmla="*/ 7 w 16"/>
                    <a:gd name="T113" fmla="*/ 6 h 26"/>
                    <a:gd name="T114" fmla="*/ 7 w 16"/>
                    <a:gd name="T115" fmla="*/ 5 h 26"/>
                    <a:gd name="T116" fmla="*/ 6 w 16"/>
                    <a:gd name="T117" fmla="*/ 2 h 26"/>
                    <a:gd name="T118" fmla="*/ 6 w 16"/>
                    <a:gd name="T119" fmla="*/ 2 h 26"/>
                    <a:gd name="T120" fmla="*/ 6 w 16"/>
                    <a:gd name="T121" fmla="*/ 1 h 26"/>
                    <a:gd name="T122" fmla="*/ 6 w 16"/>
                    <a:gd name="T123" fmla="*/ 0 h 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 h="26">
                      <a:moveTo>
                        <a:pt x="7" y="24"/>
                      </a:moveTo>
                      <a:cubicBezTo>
                        <a:pt x="7" y="24"/>
                        <a:pt x="8" y="24"/>
                        <a:pt x="8" y="23"/>
                      </a:cubicBezTo>
                      <a:cubicBezTo>
                        <a:pt x="8" y="23"/>
                        <a:pt x="8" y="23"/>
                        <a:pt x="8" y="23"/>
                      </a:cubicBezTo>
                      <a:cubicBezTo>
                        <a:pt x="8" y="24"/>
                        <a:pt x="7" y="25"/>
                        <a:pt x="6" y="25"/>
                      </a:cubicBezTo>
                      <a:cubicBezTo>
                        <a:pt x="6" y="25"/>
                        <a:pt x="6" y="25"/>
                        <a:pt x="6" y="24"/>
                      </a:cubicBezTo>
                      <a:cubicBezTo>
                        <a:pt x="6" y="24"/>
                        <a:pt x="6" y="24"/>
                        <a:pt x="7" y="24"/>
                      </a:cubicBezTo>
                      <a:moveTo>
                        <a:pt x="13" y="20"/>
                      </a:moveTo>
                      <a:cubicBezTo>
                        <a:pt x="13" y="20"/>
                        <a:pt x="13" y="20"/>
                        <a:pt x="13" y="20"/>
                      </a:cubicBezTo>
                      <a:cubicBezTo>
                        <a:pt x="13" y="20"/>
                        <a:pt x="13" y="20"/>
                        <a:pt x="13" y="20"/>
                      </a:cubicBezTo>
                      <a:cubicBezTo>
                        <a:pt x="13" y="20"/>
                        <a:pt x="13" y="20"/>
                        <a:pt x="13" y="20"/>
                      </a:cubicBezTo>
                      <a:cubicBezTo>
                        <a:pt x="13" y="20"/>
                        <a:pt x="13" y="21"/>
                        <a:pt x="13" y="22"/>
                      </a:cubicBezTo>
                      <a:cubicBezTo>
                        <a:pt x="12" y="23"/>
                        <a:pt x="12" y="24"/>
                        <a:pt x="11" y="24"/>
                      </a:cubicBezTo>
                      <a:cubicBezTo>
                        <a:pt x="11" y="24"/>
                        <a:pt x="11" y="24"/>
                        <a:pt x="11" y="23"/>
                      </a:cubicBezTo>
                      <a:cubicBezTo>
                        <a:pt x="12" y="23"/>
                        <a:pt x="13" y="22"/>
                        <a:pt x="13" y="20"/>
                      </a:cubicBezTo>
                      <a:cubicBezTo>
                        <a:pt x="13" y="20"/>
                        <a:pt x="13" y="20"/>
                        <a:pt x="13" y="20"/>
                      </a:cubicBezTo>
                      <a:moveTo>
                        <a:pt x="14" y="2"/>
                      </a:moveTo>
                      <a:cubicBezTo>
                        <a:pt x="14" y="2"/>
                        <a:pt x="14" y="2"/>
                        <a:pt x="13" y="2"/>
                      </a:cubicBezTo>
                      <a:cubicBezTo>
                        <a:pt x="14" y="3"/>
                        <a:pt x="14" y="3"/>
                        <a:pt x="14" y="3"/>
                      </a:cubicBezTo>
                      <a:cubicBezTo>
                        <a:pt x="15" y="5"/>
                        <a:pt x="14" y="6"/>
                        <a:pt x="14" y="8"/>
                      </a:cubicBezTo>
                      <a:cubicBezTo>
                        <a:pt x="15" y="10"/>
                        <a:pt x="15" y="10"/>
                        <a:pt x="14" y="11"/>
                      </a:cubicBezTo>
                      <a:cubicBezTo>
                        <a:pt x="15" y="11"/>
                        <a:pt x="15" y="11"/>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5" y="15"/>
                        <a:pt x="13" y="14"/>
                        <a:pt x="13" y="16"/>
                      </a:cubicBezTo>
                      <a:cubicBezTo>
                        <a:pt x="14" y="18"/>
                        <a:pt x="12" y="17"/>
                        <a:pt x="12" y="19"/>
                      </a:cubicBezTo>
                      <a:cubicBezTo>
                        <a:pt x="13" y="21"/>
                        <a:pt x="10" y="19"/>
                        <a:pt x="11" y="20"/>
                      </a:cubicBezTo>
                      <a:cubicBezTo>
                        <a:pt x="11" y="21"/>
                        <a:pt x="11" y="22"/>
                        <a:pt x="10" y="22"/>
                      </a:cubicBezTo>
                      <a:cubicBezTo>
                        <a:pt x="10" y="22"/>
                        <a:pt x="10" y="22"/>
                        <a:pt x="10" y="21"/>
                      </a:cubicBezTo>
                      <a:cubicBezTo>
                        <a:pt x="9" y="21"/>
                        <a:pt x="9" y="21"/>
                        <a:pt x="9" y="21"/>
                      </a:cubicBezTo>
                      <a:cubicBezTo>
                        <a:pt x="9" y="21"/>
                        <a:pt x="8" y="21"/>
                        <a:pt x="8" y="22"/>
                      </a:cubicBezTo>
                      <a:cubicBezTo>
                        <a:pt x="8" y="22"/>
                        <a:pt x="8" y="22"/>
                        <a:pt x="8" y="22"/>
                      </a:cubicBezTo>
                      <a:cubicBezTo>
                        <a:pt x="7" y="22"/>
                        <a:pt x="7" y="22"/>
                        <a:pt x="6" y="22"/>
                      </a:cubicBezTo>
                      <a:cubicBezTo>
                        <a:pt x="6" y="21"/>
                        <a:pt x="5" y="21"/>
                        <a:pt x="5"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3" y="22"/>
                        <a:pt x="3" y="21"/>
                        <a:pt x="2" y="20"/>
                      </a:cubicBezTo>
                      <a:cubicBezTo>
                        <a:pt x="2" y="20"/>
                        <a:pt x="1" y="19"/>
                        <a:pt x="1" y="19"/>
                      </a:cubicBezTo>
                      <a:cubicBezTo>
                        <a:pt x="1" y="19"/>
                        <a:pt x="1" y="19"/>
                        <a:pt x="1" y="19"/>
                      </a:cubicBezTo>
                      <a:cubicBezTo>
                        <a:pt x="1" y="20"/>
                        <a:pt x="1" y="20"/>
                        <a:pt x="1" y="20"/>
                      </a:cubicBezTo>
                      <a:cubicBezTo>
                        <a:pt x="1" y="20"/>
                        <a:pt x="1" y="20"/>
                        <a:pt x="1" y="20"/>
                      </a:cubicBezTo>
                      <a:cubicBezTo>
                        <a:pt x="0" y="20"/>
                        <a:pt x="0" y="21"/>
                        <a:pt x="0" y="21"/>
                      </a:cubicBezTo>
                      <a:cubicBezTo>
                        <a:pt x="0" y="21"/>
                        <a:pt x="0" y="21"/>
                        <a:pt x="0" y="21"/>
                      </a:cubicBezTo>
                      <a:cubicBezTo>
                        <a:pt x="0" y="22"/>
                        <a:pt x="0" y="22"/>
                        <a:pt x="0" y="22"/>
                      </a:cubicBezTo>
                      <a:cubicBezTo>
                        <a:pt x="0" y="22"/>
                        <a:pt x="0" y="22"/>
                        <a:pt x="0" y="22"/>
                      </a:cubicBezTo>
                      <a:cubicBezTo>
                        <a:pt x="1" y="23"/>
                        <a:pt x="1"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3" y="23"/>
                        <a:pt x="3" y="23"/>
                        <a:pt x="3" y="24"/>
                      </a:cubicBezTo>
                      <a:cubicBezTo>
                        <a:pt x="3" y="24"/>
                        <a:pt x="3" y="24"/>
                        <a:pt x="4" y="24"/>
                      </a:cubicBezTo>
                      <a:cubicBezTo>
                        <a:pt x="4"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7" y="25"/>
                        <a:pt x="7" y="26"/>
                      </a:cubicBezTo>
                      <a:cubicBezTo>
                        <a:pt x="7" y="26"/>
                        <a:pt x="7" y="26"/>
                        <a:pt x="7" y="26"/>
                      </a:cubicBezTo>
                      <a:cubicBezTo>
                        <a:pt x="7" y="26"/>
                        <a:pt x="7" y="26"/>
                        <a:pt x="7" y="26"/>
                      </a:cubicBezTo>
                      <a:cubicBezTo>
                        <a:pt x="8" y="26"/>
                        <a:pt x="8" y="26"/>
                        <a:pt x="8" y="26"/>
                      </a:cubicBezTo>
                      <a:cubicBezTo>
                        <a:pt x="8" y="26"/>
                        <a:pt x="8" y="26"/>
                        <a:pt x="9" y="26"/>
                      </a:cubicBezTo>
                      <a:cubicBezTo>
                        <a:pt x="9" y="26"/>
                        <a:pt x="9" y="26"/>
                        <a:pt x="9" y="26"/>
                      </a:cubicBezTo>
                      <a:cubicBezTo>
                        <a:pt x="9" y="26"/>
                        <a:pt x="9" y="26"/>
                        <a:pt x="9" y="26"/>
                      </a:cubicBezTo>
                      <a:cubicBezTo>
                        <a:pt x="9" y="26"/>
                        <a:pt x="9" y="26"/>
                        <a:pt x="9" y="26"/>
                      </a:cubicBezTo>
                      <a:cubicBezTo>
                        <a:pt x="9" y="26"/>
                        <a:pt x="9" y="26"/>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1" y="25"/>
                      </a:cubicBezTo>
                      <a:cubicBezTo>
                        <a:pt x="11" y="25"/>
                        <a:pt x="11" y="25"/>
                        <a:pt x="11" y="25"/>
                      </a:cubicBezTo>
                      <a:cubicBezTo>
                        <a:pt x="11" y="25"/>
                        <a:pt x="11" y="25"/>
                        <a:pt x="11" y="25"/>
                      </a:cubicBezTo>
                      <a:cubicBezTo>
                        <a:pt x="11" y="26"/>
                        <a:pt x="11" y="26"/>
                        <a:pt x="12" y="26"/>
                      </a:cubicBezTo>
                      <a:cubicBezTo>
                        <a:pt x="12" y="26"/>
                        <a:pt x="12" y="26"/>
                        <a:pt x="12" y="26"/>
                      </a:cubicBezTo>
                      <a:cubicBezTo>
                        <a:pt x="12" y="26"/>
                        <a:pt x="12" y="26"/>
                        <a:pt x="12" y="26"/>
                      </a:cubicBezTo>
                      <a:cubicBezTo>
                        <a:pt x="12" y="26"/>
                        <a:pt x="12" y="26"/>
                        <a:pt x="12" y="26"/>
                      </a:cubicBezTo>
                      <a:cubicBezTo>
                        <a:pt x="12" y="26"/>
                        <a:pt x="12" y="25"/>
                        <a:pt x="12" y="25"/>
                      </a:cubicBezTo>
                      <a:cubicBezTo>
                        <a:pt x="12" y="25"/>
                        <a:pt x="12" y="25"/>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3"/>
                        <a:pt x="14" y="24"/>
                        <a:pt x="14" y="23"/>
                      </a:cubicBezTo>
                      <a:cubicBezTo>
                        <a:pt x="14" y="23"/>
                        <a:pt x="14" y="23"/>
                        <a:pt x="14" y="22"/>
                      </a:cubicBezTo>
                      <a:cubicBezTo>
                        <a:pt x="14" y="22"/>
                        <a:pt x="14" y="22"/>
                        <a:pt x="14" y="22"/>
                      </a:cubicBezTo>
                      <a:cubicBezTo>
                        <a:pt x="14" y="21"/>
                        <a:pt x="15" y="22"/>
                        <a:pt x="15" y="21"/>
                      </a:cubicBezTo>
                      <a:cubicBezTo>
                        <a:pt x="15" y="21"/>
                        <a:pt x="15" y="20"/>
                        <a:pt x="15" y="20"/>
                      </a:cubicBezTo>
                      <a:cubicBezTo>
                        <a:pt x="15" y="20"/>
                        <a:pt x="15" y="20"/>
                        <a:pt x="15" y="20"/>
                      </a:cubicBezTo>
                      <a:cubicBezTo>
                        <a:pt x="15" y="19"/>
                        <a:pt x="16" y="18"/>
                        <a:pt x="16" y="17"/>
                      </a:cubicBezTo>
                      <a:cubicBezTo>
                        <a:pt x="16" y="17"/>
                        <a:pt x="16" y="17"/>
                        <a:pt x="16" y="16"/>
                      </a:cubicBezTo>
                      <a:cubicBezTo>
                        <a:pt x="16" y="16"/>
                        <a:pt x="16" y="16"/>
                        <a:pt x="16" y="16"/>
                      </a:cubicBezTo>
                      <a:cubicBezTo>
                        <a:pt x="16" y="15"/>
                        <a:pt x="16" y="14"/>
                        <a:pt x="16" y="13"/>
                      </a:cubicBezTo>
                      <a:cubicBezTo>
                        <a:pt x="16" y="13"/>
                        <a:pt x="16" y="13"/>
                        <a:pt x="16" y="12"/>
                      </a:cubicBezTo>
                      <a:cubicBezTo>
                        <a:pt x="16" y="12"/>
                        <a:pt x="16" y="11"/>
                        <a:pt x="16" y="11"/>
                      </a:cubicBezTo>
                      <a:cubicBezTo>
                        <a:pt x="16" y="10"/>
                        <a:pt x="16" y="10"/>
                        <a:pt x="16" y="9"/>
                      </a:cubicBezTo>
                      <a:cubicBezTo>
                        <a:pt x="16" y="8"/>
                        <a:pt x="16" y="8"/>
                        <a:pt x="15" y="7"/>
                      </a:cubicBezTo>
                      <a:cubicBezTo>
                        <a:pt x="14" y="6"/>
                        <a:pt x="15" y="4"/>
                        <a:pt x="14" y="2"/>
                      </a:cubicBezTo>
                      <a:moveTo>
                        <a:pt x="13" y="0"/>
                      </a:moveTo>
                      <a:cubicBezTo>
                        <a:pt x="13" y="1"/>
                        <a:pt x="13" y="2"/>
                        <a:pt x="13" y="2"/>
                      </a:cubicBezTo>
                      <a:cubicBezTo>
                        <a:pt x="13" y="2"/>
                        <a:pt x="14" y="2"/>
                        <a:pt x="14" y="2"/>
                      </a:cubicBezTo>
                      <a:cubicBezTo>
                        <a:pt x="14" y="2"/>
                        <a:pt x="14" y="1"/>
                        <a:pt x="14" y="1"/>
                      </a:cubicBezTo>
                      <a:cubicBezTo>
                        <a:pt x="13" y="1"/>
                        <a:pt x="13" y="1"/>
                        <a:pt x="13" y="0"/>
                      </a:cubicBezTo>
                      <a:cubicBezTo>
                        <a:pt x="13" y="0"/>
                        <a:pt x="13" y="0"/>
                        <a:pt x="13" y="0"/>
                      </a:cubicBezTo>
                    </a:path>
                  </a:pathLst>
                </a:custGeom>
                <a:solidFill>
                  <a:srgbClr val="DCD5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8" name="Freeform 12349">
                  <a:extLst>
                    <a:ext uri="{FF2B5EF4-FFF2-40B4-BE49-F238E27FC236}">
                      <a16:creationId xmlns:a16="http://schemas.microsoft.com/office/drawing/2014/main" id="{D615E1B2-5C17-AD1F-693A-1BEB88FE4460}"/>
                    </a:ext>
                  </a:extLst>
                </p:cNvPr>
                <p:cNvSpPr>
                  <a:spLocks/>
                </p:cNvSpPr>
                <p:nvPr/>
              </p:nvSpPr>
              <p:spPr bwMode="auto">
                <a:xfrm>
                  <a:off x="4759" y="2425"/>
                  <a:ext cx="1" cy="4"/>
                </a:xfrm>
                <a:custGeom>
                  <a:avLst/>
                  <a:gdLst>
                    <a:gd name="T0" fmla="*/ 0 w 1"/>
                    <a:gd name="T1" fmla="*/ 0 h 4"/>
                    <a:gd name="T2" fmla="*/ 0 w 1"/>
                    <a:gd name="T3" fmla="*/ 0 h 4"/>
                    <a:gd name="T4" fmla="*/ 0 w 1"/>
                    <a:gd name="T5" fmla="*/ 3 h 4"/>
                    <a:gd name="T6" fmla="*/ 0 w 1"/>
                    <a:gd name="T7" fmla="*/ 4 h 4"/>
                    <a:gd name="T8" fmla="*/ 1 w 1"/>
                    <a:gd name="T9" fmla="*/ 2 h 4"/>
                    <a:gd name="T10" fmla="*/ 0 w 1"/>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
                      <a:moveTo>
                        <a:pt x="0" y="0"/>
                      </a:moveTo>
                      <a:cubicBezTo>
                        <a:pt x="0" y="0"/>
                        <a:pt x="0" y="0"/>
                        <a:pt x="0" y="0"/>
                      </a:cubicBezTo>
                      <a:cubicBezTo>
                        <a:pt x="1" y="2"/>
                        <a:pt x="0" y="3"/>
                        <a:pt x="0" y="3"/>
                      </a:cubicBezTo>
                      <a:cubicBezTo>
                        <a:pt x="0" y="4"/>
                        <a:pt x="0" y="4"/>
                        <a:pt x="0" y="4"/>
                      </a:cubicBezTo>
                      <a:cubicBezTo>
                        <a:pt x="1" y="4"/>
                        <a:pt x="1" y="3"/>
                        <a:pt x="1" y="2"/>
                      </a:cubicBezTo>
                      <a:cubicBezTo>
                        <a:pt x="1" y="1"/>
                        <a:pt x="0" y="1"/>
                        <a:pt x="0" y="0"/>
                      </a:cubicBezTo>
                    </a:path>
                  </a:pathLst>
                </a:custGeom>
                <a:solidFill>
                  <a:srgbClr val="E7E2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69" name="Freeform 12350">
                  <a:extLst>
                    <a:ext uri="{FF2B5EF4-FFF2-40B4-BE49-F238E27FC236}">
                      <a16:creationId xmlns:a16="http://schemas.microsoft.com/office/drawing/2014/main" id="{E9E18561-0E61-E97D-3294-CA9F552F3CE8}"/>
                    </a:ext>
                  </a:extLst>
                </p:cNvPr>
                <p:cNvSpPr>
                  <a:spLocks noEditPoints="1"/>
                </p:cNvSpPr>
                <p:nvPr/>
              </p:nvSpPr>
              <p:spPr bwMode="auto">
                <a:xfrm>
                  <a:off x="4757" y="2419"/>
                  <a:ext cx="19" cy="35"/>
                </a:xfrm>
                <a:custGeom>
                  <a:avLst/>
                  <a:gdLst>
                    <a:gd name="T0" fmla="*/ 5 w 23"/>
                    <a:gd name="T1" fmla="*/ 20 h 42"/>
                    <a:gd name="T2" fmla="*/ 5 w 23"/>
                    <a:gd name="T3" fmla="*/ 20 h 42"/>
                    <a:gd name="T4" fmla="*/ 3 w 23"/>
                    <a:gd name="T5" fmla="*/ 20 h 42"/>
                    <a:gd name="T6" fmla="*/ 4 w 23"/>
                    <a:gd name="T7" fmla="*/ 19 h 42"/>
                    <a:gd name="T8" fmla="*/ 4 w 23"/>
                    <a:gd name="T9" fmla="*/ 19 h 42"/>
                    <a:gd name="T10" fmla="*/ 4 w 23"/>
                    <a:gd name="T11" fmla="*/ 19 h 42"/>
                    <a:gd name="T12" fmla="*/ 4 w 23"/>
                    <a:gd name="T13" fmla="*/ 19 h 42"/>
                    <a:gd name="T14" fmla="*/ 4 w 23"/>
                    <a:gd name="T15" fmla="*/ 19 h 42"/>
                    <a:gd name="T16" fmla="*/ 4 w 23"/>
                    <a:gd name="T17" fmla="*/ 19 h 42"/>
                    <a:gd name="T18" fmla="*/ 5 w 23"/>
                    <a:gd name="T19" fmla="*/ 19 h 42"/>
                    <a:gd name="T20" fmla="*/ 5 w 23"/>
                    <a:gd name="T21" fmla="*/ 19 h 42"/>
                    <a:gd name="T22" fmla="*/ 5 w 23"/>
                    <a:gd name="T23" fmla="*/ 19 h 42"/>
                    <a:gd name="T24" fmla="*/ 2 w 23"/>
                    <a:gd name="T25" fmla="*/ 19 h 42"/>
                    <a:gd name="T26" fmla="*/ 2 w 23"/>
                    <a:gd name="T27" fmla="*/ 19 h 42"/>
                    <a:gd name="T28" fmla="*/ 5 w 23"/>
                    <a:gd name="T29" fmla="*/ 19 h 42"/>
                    <a:gd name="T30" fmla="*/ 5 w 23"/>
                    <a:gd name="T31" fmla="*/ 19 h 42"/>
                    <a:gd name="T32" fmla="*/ 5 w 23"/>
                    <a:gd name="T33" fmla="*/ 19 h 42"/>
                    <a:gd name="T34" fmla="*/ 2 w 23"/>
                    <a:gd name="T35" fmla="*/ 19 h 42"/>
                    <a:gd name="T36" fmla="*/ 6 w 23"/>
                    <a:gd name="T37" fmla="*/ 19 h 42"/>
                    <a:gd name="T38" fmla="*/ 6 w 23"/>
                    <a:gd name="T39" fmla="*/ 19 h 42"/>
                    <a:gd name="T40" fmla="*/ 2 w 23"/>
                    <a:gd name="T41" fmla="*/ 19 h 42"/>
                    <a:gd name="T42" fmla="*/ 2 w 23"/>
                    <a:gd name="T43" fmla="*/ 19 h 42"/>
                    <a:gd name="T44" fmla="*/ 2 w 23"/>
                    <a:gd name="T45" fmla="*/ 19 h 42"/>
                    <a:gd name="T46" fmla="*/ 2 w 23"/>
                    <a:gd name="T47" fmla="*/ 19 h 42"/>
                    <a:gd name="T48" fmla="*/ 2 w 23"/>
                    <a:gd name="T49" fmla="*/ 19 h 42"/>
                    <a:gd name="T50" fmla="*/ 7 w 23"/>
                    <a:gd name="T51" fmla="*/ 19 h 42"/>
                    <a:gd name="T52" fmla="*/ 7 w 23"/>
                    <a:gd name="T53" fmla="*/ 19 h 42"/>
                    <a:gd name="T54" fmla="*/ 7 w 23"/>
                    <a:gd name="T55" fmla="*/ 19 h 42"/>
                    <a:gd name="T56" fmla="*/ 7 w 23"/>
                    <a:gd name="T57" fmla="*/ 19 h 42"/>
                    <a:gd name="T58" fmla="*/ 2 w 23"/>
                    <a:gd name="T59" fmla="*/ 18 h 42"/>
                    <a:gd name="T60" fmla="*/ 2 w 23"/>
                    <a:gd name="T61" fmla="*/ 18 h 42"/>
                    <a:gd name="T62" fmla="*/ 2 w 23"/>
                    <a:gd name="T63" fmla="*/ 18 h 42"/>
                    <a:gd name="T64" fmla="*/ 2 w 23"/>
                    <a:gd name="T65" fmla="*/ 18 h 42"/>
                    <a:gd name="T66" fmla="*/ 2 w 23"/>
                    <a:gd name="T67" fmla="*/ 18 h 42"/>
                    <a:gd name="T68" fmla="*/ 0 w 23"/>
                    <a:gd name="T69" fmla="*/ 16 h 42"/>
                    <a:gd name="T70" fmla="*/ 0 w 23"/>
                    <a:gd name="T71" fmla="*/ 16 h 42"/>
                    <a:gd name="T72" fmla="*/ 0 w 23"/>
                    <a:gd name="T73" fmla="*/ 16 h 42"/>
                    <a:gd name="T74" fmla="*/ 1 w 23"/>
                    <a:gd name="T75" fmla="*/ 17 h 42"/>
                    <a:gd name="T76" fmla="*/ 1 w 23"/>
                    <a:gd name="T77" fmla="*/ 17 h 42"/>
                    <a:gd name="T78" fmla="*/ 0 w 23"/>
                    <a:gd name="T79" fmla="*/ 14 h 42"/>
                    <a:gd name="T80" fmla="*/ 8 w 23"/>
                    <a:gd name="T81" fmla="*/ 8 h 42"/>
                    <a:gd name="T82" fmla="*/ 5 w 23"/>
                    <a:gd name="T83" fmla="*/ 13 h 42"/>
                    <a:gd name="T84" fmla="*/ 4 w 23"/>
                    <a:gd name="T85" fmla="*/ 14 h 42"/>
                    <a:gd name="T86" fmla="*/ 2 w 23"/>
                    <a:gd name="T87" fmla="*/ 15 h 42"/>
                    <a:gd name="T88" fmla="*/ 1 w 23"/>
                    <a:gd name="T89" fmla="*/ 13 h 42"/>
                    <a:gd name="T90" fmla="*/ 2 w 23"/>
                    <a:gd name="T91" fmla="*/ 16 h 42"/>
                    <a:gd name="T92" fmla="*/ 4 w 23"/>
                    <a:gd name="T93" fmla="*/ 19 h 42"/>
                    <a:gd name="T94" fmla="*/ 5 w 23"/>
                    <a:gd name="T95" fmla="*/ 18 h 42"/>
                    <a:gd name="T96" fmla="*/ 7 w 23"/>
                    <a:gd name="T97" fmla="*/ 17 h 42"/>
                    <a:gd name="T98" fmla="*/ 10 w 23"/>
                    <a:gd name="T99" fmla="*/ 13 h 42"/>
                    <a:gd name="T100" fmla="*/ 11 w 23"/>
                    <a:gd name="T101" fmla="*/ 8 h 42"/>
                    <a:gd name="T102" fmla="*/ 10 w 23"/>
                    <a:gd name="T103" fmla="*/ 3 h 42"/>
                    <a:gd name="T104" fmla="*/ 10 w 23"/>
                    <a:gd name="T105" fmla="*/ 1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3" h="42">
                      <a:moveTo>
                        <a:pt x="10" y="42"/>
                      </a:move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moveTo>
                        <a:pt x="9" y="42"/>
                      </a:moveTo>
                      <a:cubicBezTo>
                        <a:pt x="9" y="42"/>
                        <a:pt x="9" y="42"/>
                        <a:pt x="9" y="42"/>
                      </a:cubicBezTo>
                      <a:cubicBezTo>
                        <a:pt x="10" y="42"/>
                        <a:pt x="10" y="42"/>
                        <a:pt x="10" y="42"/>
                      </a:cubicBezTo>
                      <a:cubicBezTo>
                        <a:pt x="10" y="42"/>
                        <a:pt x="10" y="42"/>
                        <a:pt x="10" y="42"/>
                      </a:cubicBezTo>
                      <a:cubicBezTo>
                        <a:pt x="10" y="42"/>
                        <a:pt x="10" y="42"/>
                        <a:pt x="9" y="42"/>
                      </a:cubicBezTo>
                      <a:moveTo>
                        <a:pt x="8" y="41"/>
                      </a:moveTo>
                      <a:cubicBezTo>
                        <a:pt x="8" y="42"/>
                        <a:pt x="7" y="42"/>
                        <a:pt x="7" y="42"/>
                      </a:cubicBezTo>
                      <a:cubicBezTo>
                        <a:pt x="7" y="42"/>
                        <a:pt x="7" y="42"/>
                        <a:pt x="7" y="42"/>
                      </a:cubicBezTo>
                      <a:cubicBezTo>
                        <a:pt x="7" y="42"/>
                        <a:pt x="7" y="42"/>
                        <a:pt x="7" y="42"/>
                      </a:cubicBezTo>
                      <a:cubicBezTo>
                        <a:pt x="7" y="42"/>
                        <a:pt x="8" y="42"/>
                        <a:pt x="8" y="41"/>
                      </a:cubicBezTo>
                      <a:cubicBezTo>
                        <a:pt x="8" y="41"/>
                        <a:pt x="8" y="41"/>
                        <a:pt x="8" y="41"/>
                      </a:cubicBezTo>
                      <a:moveTo>
                        <a:pt x="8" y="41"/>
                      </a:moveTo>
                      <a:cubicBezTo>
                        <a:pt x="8" y="41"/>
                        <a:pt x="8" y="41"/>
                        <a:pt x="8" y="41"/>
                      </a:cubicBezTo>
                      <a:cubicBezTo>
                        <a:pt x="8" y="41"/>
                        <a:pt x="8" y="41"/>
                        <a:pt x="8" y="41"/>
                      </a:cubicBezTo>
                      <a:cubicBezTo>
                        <a:pt x="8" y="41"/>
                        <a:pt x="8" y="41"/>
                        <a:pt x="8" y="41"/>
                      </a:cubicBezTo>
                      <a:cubicBezTo>
                        <a:pt x="8" y="41"/>
                        <a:pt x="8" y="41"/>
                        <a:pt x="8" y="41"/>
                      </a:cubicBezTo>
                      <a:moveTo>
                        <a:pt x="8" y="41"/>
                      </a:moveTo>
                      <a:cubicBezTo>
                        <a:pt x="8" y="41"/>
                        <a:pt x="8" y="41"/>
                        <a:pt x="8" y="41"/>
                      </a:cubicBezTo>
                      <a:cubicBezTo>
                        <a:pt x="8" y="41"/>
                        <a:pt x="8" y="41"/>
                        <a:pt x="8" y="41"/>
                      </a:cubicBezTo>
                      <a:cubicBezTo>
                        <a:pt x="8" y="41"/>
                        <a:pt x="8" y="41"/>
                        <a:pt x="8" y="41"/>
                      </a:cubicBezTo>
                      <a:cubicBezTo>
                        <a:pt x="8" y="41"/>
                        <a:pt x="8" y="41"/>
                        <a:pt x="8" y="41"/>
                      </a:cubicBezTo>
                      <a:moveTo>
                        <a:pt x="8" y="41"/>
                      </a:moveTo>
                      <a:cubicBezTo>
                        <a:pt x="8" y="41"/>
                        <a:pt x="8" y="41"/>
                        <a:pt x="8" y="41"/>
                      </a:cubicBezTo>
                      <a:cubicBezTo>
                        <a:pt x="8" y="41"/>
                        <a:pt x="8" y="41"/>
                        <a:pt x="8" y="41"/>
                      </a:cubicBezTo>
                      <a:cubicBezTo>
                        <a:pt x="8" y="41"/>
                        <a:pt x="8" y="41"/>
                        <a:pt x="8" y="41"/>
                      </a:cubicBezTo>
                      <a:cubicBezTo>
                        <a:pt x="8" y="41"/>
                        <a:pt x="8" y="41"/>
                        <a:pt x="8" y="41"/>
                      </a:cubicBezTo>
                      <a:moveTo>
                        <a:pt x="8" y="41"/>
                      </a:move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moveTo>
                        <a:pt x="8" y="41"/>
                      </a:move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moveTo>
                        <a:pt x="11" y="41"/>
                      </a:moveTo>
                      <a:cubicBezTo>
                        <a:pt x="11" y="41"/>
                        <a:pt x="11" y="41"/>
                        <a:pt x="11" y="41"/>
                      </a:cubicBezTo>
                      <a:cubicBezTo>
                        <a:pt x="11" y="41"/>
                        <a:pt x="11" y="41"/>
                        <a:pt x="11" y="41"/>
                      </a:cubicBezTo>
                      <a:cubicBezTo>
                        <a:pt x="11" y="41"/>
                        <a:pt x="11" y="41"/>
                        <a:pt x="11" y="41"/>
                      </a:cubicBezTo>
                      <a:cubicBezTo>
                        <a:pt x="11" y="41"/>
                        <a:pt x="11" y="41"/>
                        <a:pt x="11" y="41"/>
                      </a:cubicBezTo>
                      <a:moveTo>
                        <a:pt x="11" y="41"/>
                      </a:moveTo>
                      <a:cubicBezTo>
                        <a:pt x="11" y="41"/>
                        <a:pt x="11" y="41"/>
                        <a:pt x="11" y="41"/>
                      </a:cubicBezTo>
                      <a:cubicBezTo>
                        <a:pt x="11" y="41"/>
                        <a:pt x="11" y="41"/>
                        <a:pt x="11" y="41"/>
                      </a:cubicBezTo>
                      <a:cubicBezTo>
                        <a:pt x="11" y="41"/>
                        <a:pt x="11" y="41"/>
                        <a:pt x="11" y="41"/>
                      </a:cubicBezTo>
                      <a:cubicBezTo>
                        <a:pt x="11" y="41"/>
                        <a:pt x="11" y="41"/>
                        <a:pt x="11" y="41"/>
                      </a:cubicBezTo>
                      <a:moveTo>
                        <a:pt x="11" y="41"/>
                      </a:moveTo>
                      <a:cubicBezTo>
                        <a:pt x="11" y="41"/>
                        <a:pt x="11" y="41"/>
                        <a:pt x="11" y="41"/>
                      </a:cubicBezTo>
                      <a:cubicBezTo>
                        <a:pt x="11" y="41"/>
                        <a:pt x="11" y="41"/>
                        <a:pt x="11" y="41"/>
                      </a:cubicBezTo>
                      <a:cubicBezTo>
                        <a:pt x="11" y="41"/>
                        <a:pt x="11" y="41"/>
                        <a:pt x="11" y="41"/>
                      </a:cubicBezTo>
                      <a:cubicBezTo>
                        <a:pt x="11" y="41"/>
                        <a:pt x="11" y="41"/>
                        <a:pt x="11" y="41"/>
                      </a:cubicBezTo>
                      <a:moveTo>
                        <a:pt x="6" y="40"/>
                      </a:moveTo>
                      <a:cubicBezTo>
                        <a:pt x="6" y="40"/>
                        <a:pt x="6" y="40"/>
                        <a:pt x="6" y="40"/>
                      </a:cubicBezTo>
                      <a:cubicBezTo>
                        <a:pt x="6" y="40"/>
                        <a:pt x="6" y="40"/>
                        <a:pt x="6" y="41"/>
                      </a:cubicBezTo>
                      <a:cubicBezTo>
                        <a:pt x="6" y="41"/>
                        <a:pt x="6" y="41"/>
                        <a:pt x="6" y="41"/>
                      </a:cubicBezTo>
                      <a:cubicBezTo>
                        <a:pt x="6" y="41"/>
                        <a:pt x="6" y="41"/>
                        <a:pt x="6" y="41"/>
                      </a:cubicBezTo>
                      <a:cubicBezTo>
                        <a:pt x="6" y="41"/>
                        <a:pt x="6" y="41"/>
                        <a:pt x="6" y="41"/>
                      </a:cubicBezTo>
                      <a:cubicBezTo>
                        <a:pt x="6" y="40"/>
                        <a:pt x="6" y="40"/>
                        <a:pt x="6" y="40"/>
                      </a:cubicBezTo>
                      <a:moveTo>
                        <a:pt x="6" y="40"/>
                      </a:moveTo>
                      <a:cubicBezTo>
                        <a:pt x="6" y="40"/>
                        <a:pt x="6" y="40"/>
                        <a:pt x="6" y="40"/>
                      </a:cubicBezTo>
                      <a:cubicBezTo>
                        <a:pt x="6" y="40"/>
                        <a:pt x="6" y="40"/>
                        <a:pt x="6" y="40"/>
                      </a:cubicBezTo>
                      <a:cubicBezTo>
                        <a:pt x="6" y="40"/>
                        <a:pt x="6" y="40"/>
                        <a:pt x="6" y="40"/>
                      </a:cubicBezTo>
                      <a:cubicBezTo>
                        <a:pt x="6" y="40"/>
                        <a:pt x="6" y="40"/>
                        <a:pt x="6" y="40"/>
                      </a:cubicBezTo>
                      <a:moveTo>
                        <a:pt x="11" y="40"/>
                      </a:moveTo>
                      <a:cubicBezTo>
                        <a:pt x="11" y="40"/>
                        <a:pt x="11" y="40"/>
                        <a:pt x="11" y="40"/>
                      </a:cubicBezTo>
                      <a:cubicBezTo>
                        <a:pt x="12" y="40"/>
                        <a:pt x="12" y="40"/>
                        <a:pt x="12" y="40"/>
                      </a:cubicBezTo>
                      <a:cubicBezTo>
                        <a:pt x="12" y="40"/>
                        <a:pt x="12" y="40"/>
                        <a:pt x="12" y="40"/>
                      </a:cubicBezTo>
                      <a:cubicBezTo>
                        <a:pt x="12" y="40"/>
                        <a:pt x="12" y="40"/>
                        <a:pt x="11" y="40"/>
                      </a:cubicBezTo>
                      <a:moveTo>
                        <a:pt x="11" y="40"/>
                      </a:move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moveTo>
                        <a:pt x="4" y="40"/>
                      </a:move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moveTo>
                        <a:pt x="13" y="40"/>
                      </a:moveTo>
                      <a:cubicBezTo>
                        <a:pt x="13" y="40"/>
                        <a:pt x="13" y="40"/>
                        <a:pt x="13" y="40"/>
                      </a:cubicBezTo>
                      <a:cubicBezTo>
                        <a:pt x="13" y="40"/>
                        <a:pt x="13" y="41"/>
                        <a:pt x="12" y="41"/>
                      </a:cubicBezTo>
                      <a:cubicBezTo>
                        <a:pt x="12" y="41"/>
                        <a:pt x="12" y="41"/>
                        <a:pt x="12" y="41"/>
                      </a:cubicBezTo>
                      <a:cubicBezTo>
                        <a:pt x="12" y="41"/>
                        <a:pt x="12" y="41"/>
                        <a:pt x="12" y="41"/>
                      </a:cubicBezTo>
                      <a:cubicBezTo>
                        <a:pt x="13" y="41"/>
                        <a:pt x="13" y="40"/>
                        <a:pt x="13" y="40"/>
                      </a:cubicBezTo>
                      <a:cubicBezTo>
                        <a:pt x="13" y="40"/>
                        <a:pt x="13" y="40"/>
                        <a:pt x="13" y="40"/>
                      </a:cubicBezTo>
                      <a:cubicBezTo>
                        <a:pt x="13" y="40"/>
                        <a:pt x="13" y="40"/>
                        <a:pt x="13" y="40"/>
                      </a:cubicBezTo>
                      <a:cubicBezTo>
                        <a:pt x="13" y="40"/>
                        <a:pt x="13" y="40"/>
                        <a:pt x="13" y="40"/>
                      </a:cubicBezTo>
                      <a:cubicBezTo>
                        <a:pt x="13" y="40"/>
                        <a:pt x="13" y="40"/>
                        <a:pt x="13" y="40"/>
                      </a:cubicBezTo>
                      <a:moveTo>
                        <a:pt x="4" y="39"/>
                      </a:move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39"/>
                      </a:cubicBezTo>
                      <a:cubicBezTo>
                        <a:pt x="4" y="39"/>
                        <a:pt x="4" y="39"/>
                        <a:pt x="4" y="39"/>
                      </a:cubicBezTo>
                      <a:moveTo>
                        <a:pt x="4" y="39"/>
                      </a:moveTo>
                      <a:cubicBezTo>
                        <a:pt x="4" y="39"/>
                        <a:pt x="4" y="39"/>
                        <a:pt x="4" y="39"/>
                      </a:cubicBezTo>
                      <a:cubicBezTo>
                        <a:pt x="4" y="39"/>
                        <a:pt x="4" y="39"/>
                        <a:pt x="4" y="39"/>
                      </a:cubicBezTo>
                      <a:cubicBezTo>
                        <a:pt x="4" y="39"/>
                        <a:pt x="4" y="39"/>
                        <a:pt x="4" y="39"/>
                      </a:cubicBezTo>
                      <a:cubicBezTo>
                        <a:pt x="4" y="39"/>
                        <a:pt x="4" y="39"/>
                        <a:pt x="4" y="39"/>
                      </a:cubicBezTo>
                      <a:moveTo>
                        <a:pt x="5" y="39"/>
                      </a:moveTo>
                      <a:cubicBezTo>
                        <a:pt x="5" y="39"/>
                        <a:pt x="5" y="39"/>
                        <a:pt x="5" y="39"/>
                      </a:cubicBezTo>
                      <a:cubicBezTo>
                        <a:pt x="5" y="39"/>
                        <a:pt x="6" y="40"/>
                        <a:pt x="6" y="40"/>
                      </a:cubicBezTo>
                      <a:cubicBezTo>
                        <a:pt x="6" y="40"/>
                        <a:pt x="6" y="40"/>
                        <a:pt x="6" y="40"/>
                      </a:cubicBezTo>
                      <a:cubicBezTo>
                        <a:pt x="6" y="40"/>
                        <a:pt x="5" y="39"/>
                        <a:pt x="5" y="39"/>
                      </a:cubicBezTo>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moveTo>
                        <a:pt x="14" y="39"/>
                      </a:move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moveTo>
                        <a:pt x="14" y="39"/>
                      </a:move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moveTo>
                        <a:pt x="15" y="38"/>
                      </a:moveTo>
                      <a:cubicBezTo>
                        <a:pt x="15" y="38"/>
                        <a:pt x="15" y="38"/>
                        <a:pt x="15" y="38"/>
                      </a:cubicBezTo>
                      <a:cubicBezTo>
                        <a:pt x="15" y="38"/>
                        <a:pt x="15" y="38"/>
                        <a:pt x="15" y="38"/>
                      </a:cubicBezTo>
                      <a:cubicBezTo>
                        <a:pt x="15" y="38"/>
                        <a:pt x="15" y="38"/>
                        <a:pt x="15" y="38"/>
                      </a:cubicBezTo>
                      <a:cubicBezTo>
                        <a:pt x="15" y="38"/>
                        <a:pt x="15" y="38"/>
                        <a:pt x="15" y="38"/>
                      </a:cubicBezTo>
                      <a:moveTo>
                        <a:pt x="15" y="38"/>
                      </a:moveTo>
                      <a:cubicBezTo>
                        <a:pt x="15" y="38"/>
                        <a:pt x="15" y="38"/>
                        <a:pt x="15" y="38"/>
                      </a:cubicBezTo>
                      <a:cubicBezTo>
                        <a:pt x="15" y="38"/>
                        <a:pt x="15" y="38"/>
                        <a:pt x="15" y="38"/>
                      </a:cubicBezTo>
                      <a:cubicBezTo>
                        <a:pt x="15" y="38"/>
                        <a:pt x="15" y="38"/>
                        <a:pt x="15" y="38"/>
                      </a:cubicBezTo>
                      <a:cubicBezTo>
                        <a:pt x="15" y="38"/>
                        <a:pt x="15" y="38"/>
                        <a:pt x="15" y="38"/>
                      </a:cubicBezTo>
                      <a:moveTo>
                        <a:pt x="2" y="37"/>
                      </a:move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moveTo>
                        <a:pt x="2" y="37"/>
                      </a:moveTo>
                      <a:cubicBezTo>
                        <a:pt x="2" y="37"/>
                        <a:pt x="2" y="37"/>
                        <a:pt x="2"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2" y="37"/>
                      </a:cubicBezTo>
                      <a:moveTo>
                        <a:pt x="2" y="37"/>
                      </a:move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moveTo>
                        <a:pt x="0" y="32"/>
                      </a:moveTo>
                      <a:cubicBezTo>
                        <a:pt x="0" y="32"/>
                        <a:pt x="0" y="32"/>
                        <a:pt x="0" y="32"/>
                      </a:cubicBezTo>
                      <a:cubicBezTo>
                        <a:pt x="0" y="32"/>
                        <a:pt x="0" y="32"/>
                        <a:pt x="0" y="32"/>
                      </a:cubicBezTo>
                      <a:cubicBezTo>
                        <a:pt x="0" y="32"/>
                        <a:pt x="0" y="32"/>
                        <a:pt x="0" y="32"/>
                      </a:cubicBezTo>
                      <a:moveTo>
                        <a:pt x="0" y="32"/>
                      </a:moveTo>
                      <a:cubicBezTo>
                        <a:pt x="0" y="32"/>
                        <a:pt x="0" y="32"/>
                        <a:pt x="0" y="32"/>
                      </a:cubicBezTo>
                      <a:cubicBezTo>
                        <a:pt x="0" y="32"/>
                        <a:pt x="0" y="32"/>
                        <a:pt x="0" y="32"/>
                      </a:cubicBezTo>
                      <a:moveTo>
                        <a:pt x="0" y="32"/>
                      </a:move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moveTo>
                        <a:pt x="1" y="32"/>
                      </a:moveTo>
                      <a:cubicBezTo>
                        <a:pt x="1" y="32"/>
                        <a:pt x="1" y="32"/>
                        <a:pt x="1" y="32"/>
                      </a:cubicBezTo>
                      <a:cubicBezTo>
                        <a:pt x="1" y="32"/>
                        <a:pt x="1" y="32"/>
                        <a:pt x="1" y="32"/>
                      </a:cubicBezTo>
                      <a:cubicBezTo>
                        <a:pt x="1" y="32"/>
                        <a:pt x="1" y="32"/>
                        <a:pt x="1" y="32"/>
                      </a:cubicBezTo>
                      <a:cubicBezTo>
                        <a:pt x="1" y="32"/>
                        <a:pt x="1" y="33"/>
                        <a:pt x="1" y="35"/>
                      </a:cubicBezTo>
                      <a:cubicBezTo>
                        <a:pt x="1" y="36"/>
                        <a:pt x="2" y="37"/>
                        <a:pt x="2" y="37"/>
                      </a:cubicBezTo>
                      <a:cubicBezTo>
                        <a:pt x="2" y="37"/>
                        <a:pt x="2" y="37"/>
                        <a:pt x="2" y="37"/>
                      </a:cubicBezTo>
                      <a:cubicBezTo>
                        <a:pt x="2" y="37"/>
                        <a:pt x="2" y="37"/>
                        <a:pt x="2" y="37"/>
                      </a:cubicBezTo>
                      <a:cubicBezTo>
                        <a:pt x="2" y="37"/>
                        <a:pt x="2" y="37"/>
                        <a:pt x="2" y="37"/>
                      </a:cubicBezTo>
                      <a:cubicBezTo>
                        <a:pt x="2" y="37"/>
                        <a:pt x="1" y="36"/>
                        <a:pt x="1" y="35"/>
                      </a:cubicBezTo>
                      <a:cubicBezTo>
                        <a:pt x="1" y="33"/>
                        <a:pt x="1" y="32"/>
                        <a:pt x="1" y="32"/>
                      </a:cubicBezTo>
                      <a:moveTo>
                        <a:pt x="0" y="29"/>
                      </a:moveTo>
                      <a:cubicBezTo>
                        <a:pt x="0" y="29"/>
                        <a:pt x="0" y="29"/>
                        <a:pt x="0" y="29"/>
                      </a:cubicBezTo>
                      <a:cubicBezTo>
                        <a:pt x="0" y="30"/>
                        <a:pt x="0" y="32"/>
                        <a:pt x="0" y="32"/>
                      </a:cubicBezTo>
                      <a:cubicBezTo>
                        <a:pt x="0" y="32"/>
                        <a:pt x="0" y="30"/>
                        <a:pt x="0" y="29"/>
                      </a:cubicBezTo>
                      <a:moveTo>
                        <a:pt x="20" y="0"/>
                      </a:moveTo>
                      <a:cubicBezTo>
                        <a:pt x="20" y="0"/>
                        <a:pt x="20" y="0"/>
                        <a:pt x="20" y="0"/>
                      </a:cubicBezTo>
                      <a:cubicBezTo>
                        <a:pt x="19" y="2"/>
                        <a:pt x="19" y="4"/>
                        <a:pt x="20" y="5"/>
                      </a:cubicBezTo>
                      <a:cubicBezTo>
                        <a:pt x="20" y="6"/>
                        <a:pt x="19" y="8"/>
                        <a:pt x="19" y="10"/>
                      </a:cubicBezTo>
                      <a:cubicBezTo>
                        <a:pt x="19" y="12"/>
                        <a:pt x="18" y="13"/>
                        <a:pt x="18" y="15"/>
                      </a:cubicBezTo>
                      <a:cubicBezTo>
                        <a:pt x="18" y="17"/>
                        <a:pt x="16" y="18"/>
                        <a:pt x="16" y="20"/>
                      </a:cubicBezTo>
                      <a:cubicBezTo>
                        <a:pt x="16" y="22"/>
                        <a:pt x="14" y="22"/>
                        <a:pt x="14" y="24"/>
                      </a:cubicBezTo>
                      <a:cubicBezTo>
                        <a:pt x="14" y="26"/>
                        <a:pt x="12" y="25"/>
                        <a:pt x="12" y="27"/>
                      </a:cubicBezTo>
                      <a:cubicBezTo>
                        <a:pt x="11" y="28"/>
                        <a:pt x="11" y="28"/>
                        <a:pt x="10" y="28"/>
                      </a:cubicBezTo>
                      <a:cubicBezTo>
                        <a:pt x="10" y="28"/>
                        <a:pt x="10" y="28"/>
                        <a:pt x="10" y="28"/>
                      </a:cubicBezTo>
                      <a:cubicBezTo>
                        <a:pt x="10" y="28"/>
                        <a:pt x="10" y="28"/>
                        <a:pt x="10" y="28"/>
                      </a:cubicBezTo>
                      <a:cubicBezTo>
                        <a:pt x="10" y="28"/>
                        <a:pt x="10" y="28"/>
                        <a:pt x="9" y="29"/>
                      </a:cubicBezTo>
                      <a:cubicBezTo>
                        <a:pt x="9" y="29"/>
                        <a:pt x="9" y="30"/>
                        <a:pt x="9" y="30"/>
                      </a:cubicBezTo>
                      <a:cubicBezTo>
                        <a:pt x="8" y="30"/>
                        <a:pt x="8" y="30"/>
                        <a:pt x="8" y="30"/>
                      </a:cubicBezTo>
                      <a:cubicBezTo>
                        <a:pt x="8" y="29"/>
                        <a:pt x="8" y="29"/>
                        <a:pt x="8" y="29"/>
                      </a:cubicBezTo>
                      <a:cubicBezTo>
                        <a:pt x="7" y="29"/>
                        <a:pt x="7" y="30"/>
                        <a:pt x="7" y="30"/>
                      </a:cubicBezTo>
                      <a:cubicBezTo>
                        <a:pt x="7" y="31"/>
                        <a:pt x="7" y="31"/>
                        <a:pt x="6" y="31"/>
                      </a:cubicBezTo>
                      <a:cubicBezTo>
                        <a:pt x="6" y="31"/>
                        <a:pt x="6" y="31"/>
                        <a:pt x="5" y="31"/>
                      </a:cubicBezTo>
                      <a:cubicBezTo>
                        <a:pt x="5" y="30"/>
                        <a:pt x="5" y="30"/>
                        <a:pt x="5" y="30"/>
                      </a:cubicBezTo>
                      <a:cubicBezTo>
                        <a:pt x="5" y="30"/>
                        <a:pt x="4" y="30"/>
                        <a:pt x="4" y="30"/>
                      </a:cubicBezTo>
                      <a:cubicBezTo>
                        <a:pt x="4" y="31"/>
                        <a:pt x="4" y="31"/>
                        <a:pt x="3" y="31"/>
                      </a:cubicBezTo>
                      <a:cubicBezTo>
                        <a:pt x="3" y="31"/>
                        <a:pt x="3" y="30"/>
                        <a:pt x="2" y="30"/>
                      </a:cubicBezTo>
                      <a:cubicBezTo>
                        <a:pt x="2" y="29"/>
                        <a:pt x="1" y="28"/>
                        <a:pt x="1" y="28"/>
                      </a:cubicBezTo>
                      <a:cubicBezTo>
                        <a:pt x="1" y="28"/>
                        <a:pt x="1" y="28"/>
                        <a:pt x="1" y="29"/>
                      </a:cubicBezTo>
                      <a:cubicBezTo>
                        <a:pt x="1" y="28"/>
                        <a:pt x="1" y="28"/>
                        <a:pt x="1" y="28"/>
                      </a:cubicBezTo>
                      <a:cubicBezTo>
                        <a:pt x="1" y="28"/>
                        <a:pt x="1" y="29"/>
                        <a:pt x="2" y="29"/>
                      </a:cubicBezTo>
                      <a:cubicBezTo>
                        <a:pt x="2" y="30"/>
                        <a:pt x="2" y="33"/>
                        <a:pt x="3" y="33"/>
                      </a:cubicBezTo>
                      <a:cubicBezTo>
                        <a:pt x="3" y="33"/>
                        <a:pt x="3" y="33"/>
                        <a:pt x="3" y="33"/>
                      </a:cubicBezTo>
                      <a:cubicBezTo>
                        <a:pt x="3" y="33"/>
                        <a:pt x="3" y="33"/>
                        <a:pt x="3" y="33"/>
                      </a:cubicBezTo>
                      <a:cubicBezTo>
                        <a:pt x="3" y="33"/>
                        <a:pt x="4" y="33"/>
                        <a:pt x="4" y="34"/>
                      </a:cubicBezTo>
                      <a:cubicBezTo>
                        <a:pt x="4" y="35"/>
                        <a:pt x="4" y="36"/>
                        <a:pt x="5" y="36"/>
                      </a:cubicBezTo>
                      <a:cubicBezTo>
                        <a:pt x="5" y="36"/>
                        <a:pt x="5" y="36"/>
                        <a:pt x="5" y="36"/>
                      </a:cubicBezTo>
                      <a:cubicBezTo>
                        <a:pt x="5" y="35"/>
                        <a:pt x="5" y="35"/>
                        <a:pt x="5" y="35"/>
                      </a:cubicBezTo>
                      <a:cubicBezTo>
                        <a:pt x="6" y="35"/>
                        <a:pt x="6" y="36"/>
                        <a:pt x="7" y="37"/>
                      </a:cubicBezTo>
                      <a:cubicBezTo>
                        <a:pt x="7" y="37"/>
                        <a:pt x="7" y="38"/>
                        <a:pt x="8" y="38"/>
                      </a:cubicBezTo>
                      <a:cubicBezTo>
                        <a:pt x="8" y="38"/>
                        <a:pt x="8" y="38"/>
                        <a:pt x="9" y="37"/>
                      </a:cubicBezTo>
                      <a:cubicBezTo>
                        <a:pt x="9" y="37"/>
                        <a:pt x="9" y="37"/>
                        <a:pt x="9" y="37"/>
                      </a:cubicBezTo>
                      <a:cubicBezTo>
                        <a:pt x="9" y="37"/>
                        <a:pt x="10" y="37"/>
                        <a:pt x="10" y="38"/>
                      </a:cubicBezTo>
                      <a:cubicBezTo>
                        <a:pt x="10" y="38"/>
                        <a:pt x="10" y="38"/>
                        <a:pt x="11" y="38"/>
                      </a:cubicBezTo>
                      <a:cubicBezTo>
                        <a:pt x="11" y="38"/>
                        <a:pt x="11" y="38"/>
                        <a:pt x="11" y="37"/>
                      </a:cubicBezTo>
                      <a:cubicBezTo>
                        <a:pt x="12" y="37"/>
                        <a:pt x="12" y="36"/>
                        <a:pt x="12" y="36"/>
                      </a:cubicBezTo>
                      <a:cubicBezTo>
                        <a:pt x="12" y="36"/>
                        <a:pt x="12" y="36"/>
                        <a:pt x="12" y="36"/>
                      </a:cubicBezTo>
                      <a:cubicBezTo>
                        <a:pt x="13" y="37"/>
                        <a:pt x="13" y="37"/>
                        <a:pt x="13" y="37"/>
                      </a:cubicBezTo>
                      <a:cubicBezTo>
                        <a:pt x="13" y="37"/>
                        <a:pt x="14" y="36"/>
                        <a:pt x="14" y="36"/>
                      </a:cubicBezTo>
                      <a:cubicBezTo>
                        <a:pt x="14" y="35"/>
                        <a:pt x="14" y="35"/>
                        <a:pt x="15" y="35"/>
                      </a:cubicBezTo>
                      <a:cubicBezTo>
                        <a:pt x="15" y="35"/>
                        <a:pt x="15" y="35"/>
                        <a:pt x="15" y="35"/>
                      </a:cubicBezTo>
                      <a:cubicBezTo>
                        <a:pt x="15" y="35"/>
                        <a:pt x="15" y="35"/>
                        <a:pt x="15" y="35"/>
                      </a:cubicBezTo>
                      <a:cubicBezTo>
                        <a:pt x="15" y="35"/>
                        <a:pt x="16" y="35"/>
                        <a:pt x="16" y="34"/>
                      </a:cubicBezTo>
                      <a:cubicBezTo>
                        <a:pt x="16" y="32"/>
                        <a:pt x="18" y="33"/>
                        <a:pt x="18" y="31"/>
                      </a:cubicBezTo>
                      <a:cubicBezTo>
                        <a:pt x="19" y="29"/>
                        <a:pt x="20" y="29"/>
                        <a:pt x="21" y="27"/>
                      </a:cubicBezTo>
                      <a:cubicBezTo>
                        <a:pt x="21" y="25"/>
                        <a:pt x="23" y="24"/>
                        <a:pt x="22" y="22"/>
                      </a:cubicBezTo>
                      <a:cubicBezTo>
                        <a:pt x="22" y="21"/>
                        <a:pt x="23" y="20"/>
                        <a:pt x="23" y="19"/>
                      </a:cubicBezTo>
                      <a:cubicBezTo>
                        <a:pt x="23" y="19"/>
                        <a:pt x="23" y="19"/>
                        <a:pt x="23" y="19"/>
                      </a:cubicBezTo>
                      <a:cubicBezTo>
                        <a:pt x="23" y="18"/>
                        <a:pt x="23" y="17"/>
                        <a:pt x="23" y="17"/>
                      </a:cubicBezTo>
                      <a:cubicBezTo>
                        <a:pt x="23" y="16"/>
                        <a:pt x="23" y="16"/>
                        <a:pt x="23" y="16"/>
                      </a:cubicBezTo>
                      <a:cubicBezTo>
                        <a:pt x="23" y="15"/>
                        <a:pt x="23" y="15"/>
                        <a:pt x="23" y="14"/>
                      </a:cubicBezTo>
                      <a:cubicBezTo>
                        <a:pt x="23" y="13"/>
                        <a:pt x="23" y="11"/>
                        <a:pt x="23" y="10"/>
                      </a:cubicBezTo>
                      <a:cubicBezTo>
                        <a:pt x="23" y="10"/>
                        <a:pt x="23" y="10"/>
                        <a:pt x="23" y="9"/>
                      </a:cubicBezTo>
                      <a:cubicBezTo>
                        <a:pt x="22" y="9"/>
                        <a:pt x="23" y="6"/>
                        <a:pt x="22" y="5"/>
                      </a:cubicBezTo>
                      <a:cubicBezTo>
                        <a:pt x="22" y="5"/>
                        <a:pt x="22" y="5"/>
                        <a:pt x="22" y="5"/>
                      </a:cubicBezTo>
                      <a:cubicBezTo>
                        <a:pt x="22" y="5"/>
                        <a:pt x="22" y="5"/>
                        <a:pt x="22" y="5"/>
                      </a:cubicBezTo>
                      <a:cubicBezTo>
                        <a:pt x="21" y="3"/>
                        <a:pt x="21" y="1"/>
                        <a:pt x="20" y="1"/>
                      </a:cubicBezTo>
                      <a:cubicBezTo>
                        <a:pt x="20" y="1"/>
                        <a:pt x="20" y="1"/>
                        <a:pt x="20" y="1"/>
                      </a:cubicBezTo>
                      <a:cubicBezTo>
                        <a:pt x="20" y="1"/>
                        <a:pt x="20" y="1"/>
                        <a:pt x="20" y="1"/>
                      </a:cubicBezTo>
                      <a:cubicBezTo>
                        <a:pt x="20" y="1"/>
                        <a:pt x="20" y="1"/>
                        <a:pt x="20" y="1"/>
                      </a:cubicBezTo>
                      <a:cubicBezTo>
                        <a:pt x="20" y="0"/>
                        <a:pt x="20" y="0"/>
                        <a:pt x="20"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0" name="Freeform 12351">
                  <a:extLst>
                    <a:ext uri="{FF2B5EF4-FFF2-40B4-BE49-F238E27FC236}">
                      <a16:creationId xmlns:a16="http://schemas.microsoft.com/office/drawing/2014/main" id="{E0DDBA8A-91CB-E471-9E2A-DEB533DBB625}"/>
                    </a:ext>
                  </a:extLst>
                </p:cNvPr>
                <p:cNvSpPr>
                  <a:spLocks/>
                </p:cNvSpPr>
                <p:nvPr/>
              </p:nvSpPr>
              <p:spPr bwMode="auto">
                <a:xfrm>
                  <a:off x="4757" y="2435"/>
                  <a:ext cx="19" cy="19"/>
                </a:xfrm>
                <a:custGeom>
                  <a:avLst/>
                  <a:gdLst>
                    <a:gd name="T0" fmla="*/ 10 w 23"/>
                    <a:gd name="T1" fmla="*/ 4 h 23"/>
                    <a:gd name="T2" fmla="*/ 7 w 23"/>
                    <a:gd name="T3" fmla="*/ 7 h 23"/>
                    <a:gd name="T4" fmla="*/ 7 w 23"/>
                    <a:gd name="T5" fmla="*/ 8 h 23"/>
                    <a:gd name="T6" fmla="*/ 6 w 23"/>
                    <a:gd name="T7" fmla="*/ 8 h 23"/>
                    <a:gd name="T8" fmla="*/ 5 w 23"/>
                    <a:gd name="T9" fmla="*/ 9 h 23"/>
                    <a:gd name="T10" fmla="*/ 4 w 23"/>
                    <a:gd name="T11" fmla="*/ 9 h 23"/>
                    <a:gd name="T12" fmla="*/ 2 w 23"/>
                    <a:gd name="T13" fmla="*/ 8 h 23"/>
                    <a:gd name="T14" fmla="*/ 2 w 23"/>
                    <a:gd name="T15" fmla="*/ 7 h 23"/>
                    <a:gd name="T16" fmla="*/ 2 w 23"/>
                    <a:gd name="T17" fmla="*/ 5 h 23"/>
                    <a:gd name="T18" fmla="*/ 1 w 23"/>
                    <a:gd name="T19" fmla="*/ 5 h 23"/>
                    <a:gd name="T20" fmla="*/ 0 w 23"/>
                    <a:gd name="T21" fmla="*/ 5 h 23"/>
                    <a:gd name="T22" fmla="*/ 0 w 23"/>
                    <a:gd name="T23" fmla="*/ 6 h 23"/>
                    <a:gd name="T24" fmla="*/ 0 w 23"/>
                    <a:gd name="T25" fmla="*/ 6 h 23"/>
                    <a:gd name="T26" fmla="*/ 0 w 23"/>
                    <a:gd name="T27" fmla="*/ 6 h 23"/>
                    <a:gd name="T28" fmla="*/ 1 w 23"/>
                    <a:gd name="T29" fmla="*/ 7 h 23"/>
                    <a:gd name="T30" fmla="*/ 2 w 23"/>
                    <a:gd name="T31" fmla="*/ 8 h 23"/>
                    <a:gd name="T32" fmla="*/ 2 w 23"/>
                    <a:gd name="T33" fmla="*/ 8 h 23"/>
                    <a:gd name="T34" fmla="*/ 2 w 23"/>
                    <a:gd name="T35" fmla="*/ 8 h 23"/>
                    <a:gd name="T36" fmla="*/ 2 w 23"/>
                    <a:gd name="T37" fmla="*/ 10 h 23"/>
                    <a:gd name="T38" fmla="*/ 2 w 23"/>
                    <a:gd name="T39" fmla="*/ 10 h 23"/>
                    <a:gd name="T40" fmla="*/ 2 w 23"/>
                    <a:gd name="T41" fmla="*/ 10 h 23"/>
                    <a:gd name="T42" fmla="*/ 2 w 23"/>
                    <a:gd name="T43" fmla="*/ 10 h 23"/>
                    <a:gd name="T44" fmla="*/ 2 w 23"/>
                    <a:gd name="T45" fmla="*/ 10 h 23"/>
                    <a:gd name="T46" fmla="*/ 2 w 23"/>
                    <a:gd name="T47" fmla="*/ 10 h 23"/>
                    <a:gd name="T48" fmla="*/ 3 w 23"/>
                    <a:gd name="T49" fmla="*/ 11 h 23"/>
                    <a:gd name="T50" fmla="*/ 4 w 23"/>
                    <a:gd name="T51" fmla="*/ 10 h 23"/>
                    <a:gd name="T52" fmla="*/ 4 w 23"/>
                    <a:gd name="T53" fmla="*/ 10 h 23"/>
                    <a:gd name="T54" fmla="*/ 4 w 23"/>
                    <a:gd name="T55" fmla="*/ 10 h 23"/>
                    <a:gd name="T56" fmla="*/ 4 w 23"/>
                    <a:gd name="T57" fmla="*/ 10 h 23"/>
                    <a:gd name="T58" fmla="*/ 4 w 23"/>
                    <a:gd name="T59" fmla="*/ 11 h 23"/>
                    <a:gd name="T60" fmla="*/ 5 w 23"/>
                    <a:gd name="T61" fmla="*/ 11 h 23"/>
                    <a:gd name="T62" fmla="*/ 5 w 23"/>
                    <a:gd name="T63" fmla="*/ 10 h 23"/>
                    <a:gd name="T64" fmla="*/ 5 w 23"/>
                    <a:gd name="T65" fmla="*/ 10 h 23"/>
                    <a:gd name="T66" fmla="*/ 5 w 23"/>
                    <a:gd name="T67" fmla="*/ 10 h 23"/>
                    <a:gd name="T68" fmla="*/ 5 w 23"/>
                    <a:gd name="T69" fmla="*/ 10 h 23"/>
                    <a:gd name="T70" fmla="*/ 6 w 23"/>
                    <a:gd name="T71" fmla="*/ 10 h 23"/>
                    <a:gd name="T72" fmla="*/ 6 w 23"/>
                    <a:gd name="T73" fmla="*/ 10 h 23"/>
                    <a:gd name="T74" fmla="*/ 7 w 23"/>
                    <a:gd name="T75" fmla="*/ 10 h 23"/>
                    <a:gd name="T76" fmla="*/ 7 w 23"/>
                    <a:gd name="T77" fmla="*/ 10 h 23"/>
                    <a:gd name="T78" fmla="*/ 7 w 23"/>
                    <a:gd name="T79" fmla="*/ 9 h 23"/>
                    <a:gd name="T80" fmla="*/ 7 w 23"/>
                    <a:gd name="T81" fmla="*/ 9 h 23"/>
                    <a:gd name="T82" fmla="*/ 10 w 23"/>
                    <a:gd name="T83" fmla="*/ 6 h 23"/>
                    <a:gd name="T84" fmla="*/ 10 w 23"/>
                    <a:gd name="T85" fmla="*/ 3 h 23"/>
                    <a:gd name="T86" fmla="*/ 11 w 23"/>
                    <a:gd name="T87" fmla="*/ 0 h 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3" h="23">
                      <a:moveTo>
                        <a:pt x="23" y="0"/>
                      </a:moveTo>
                      <a:cubicBezTo>
                        <a:pt x="23" y="1"/>
                        <a:pt x="22" y="2"/>
                        <a:pt x="22" y="3"/>
                      </a:cubicBezTo>
                      <a:cubicBezTo>
                        <a:pt x="23" y="5"/>
                        <a:pt x="21" y="6"/>
                        <a:pt x="21" y="8"/>
                      </a:cubicBezTo>
                      <a:cubicBezTo>
                        <a:pt x="20" y="10"/>
                        <a:pt x="19" y="10"/>
                        <a:pt x="18" y="12"/>
                      </a:cubicBezTo>
                      <a:cubicBezTo>
                        <a:pt x="18" y="14"/>
                        <a:pt x="16" y="13"/>
                        <a:pt x="16" y="15"/>
                      </a:cubicBezTo>
                      <a:cubicBezTo>
                        <a:pt x="16" y="16"/>
                        <a:pt x="15" y="16"/>
                        <a:pt x="15" y="16"/>
                      </a:cubicBezTo>
                      <a:cubicBezTo>
                        <a:pt x="15" y="16"/>
                        <a:pt x="15" y="16"/>
                        <a:pt x="15" y="16"/>
                      </a:cubicBezTo>
                      <a:cubicBezTo>
                        <a:pt x="15" y="16"/>
                        <a:pt x="15" y="16"/>
                        <a:pt x="15" y="16"/>
                      </a:cubicBezTo>
                      <a:cubicBezTo>
                        <a:pt x="14" y="16"/>
                        <a:pt x="14" y="16"/>
                        <a:pt x="14" y="17"/>
                      </a:cubicBezTo>
                      <a:cubicBezTo>
                        <a:pt x="14" y="17"/>
                        <a:pt x="13" y="18"/>
                        <a:pt x="13" y="18"/>
                      </a:cubicBezTo>
                      <a:cubicBezTo>
                        <a:pt x="13" y="18"/>
                        <a:pt x="13" y="18"/>
                        <a:pt x="12" y="17"/>
                      </a:cubicBezTo>
                      <a:cubicBezTo>
                        <a:pt x="12" y="17"/>
                        <a:pt x="12" y="17"/>
                        <a:pt x="12" y="17"/>
                      </a:cubicBezTo>
                      <a:cubicBezTo>
                        <a:pt x="12" y="17"/>
                        <a:pt x="12" y="18"/>
                        <a:pt x="11" y="18"/>
                      </a:cubicBezTo>
                      <a:cubicBezTo>
                        <a:pt x="11" y="19"/>
                        <a:pt x="11" y="19"/>
                        <a:pt x="11" y="19"/>
                      </a:cubicBezTo>
                      <a:cubicBezTo>
                        <a:pt x="10" y="19"/>
                        <a:pt x="10" y="19"/>
                        <a:pt x="10" y="19"/>
                      </a:cubicBezTo>
                      <a:cubicBezTo>
                        <a:pt x="10" y="18"/>
                        <a:pt x="9" y="18"/>
                        <a:pt x="9" y="18"/>
                      </a:cubicBezTo>
                      <a:cubicBezTo>
                        <a:pt x="9" y="18"/>
                        <a:pt x="9" y="18"/>
                        <a:pt x="9" y="18"/>
                      </a:cubicBezTo>
                      <a:cubicBezTo>
                        <a:pt x="8" y="19"/>
                        <a:pt x="8" y="19"/>
                        <a:pt x="8" y="19"/>
                      </a:cubicBezTo>
                      <a:cubicBezTo>
                        <a:pt x="7" y="19"/>
                        <a:pt x="7" y="18"/>
                        <a:pt x="7" y="18"/>
                      </a:cubicBezTo>
                      <a:cubicBezTo>
                        <a:pt x="6" y="17"/>
                        <a:pt x="6" y="16"/>
                        <a:pt x="5" y="16"/>
                      </a:cubicBezTo>
                      <a:cubicBezTo>
                        <a:pt x="5" y="16"/>
                        <a:pt x="5" y="16"/>
                        <a:pt x="5" y="17"/>
                      </a:cubicBezTo>
                      <a:cubicBezTo>
                        <a:pt x="5" y="17"/>
                        <a:pt x="5" y="17"/>
                        <a:pt x="5" y="17"/>
                      </a:cubicBezTo>
                      <a:cubicBezTo>
                        <a:pt x="4" y="17"/>
                        <a:pt x="4" y="16"/>
                        <a:pt x="4" y="15"/>
                      </a:cubicBezTo>
                      <a:cubicBezTo>
                        <a:pt x="4" y="14"/>
                        <a:pt x="3" y="14"/>
                        <a:pt x="3" y="14"/>
                      </a:cubicBezTo>
                      <a:cubicBezTo>
                        <a:pt x="3" y="14"/>
                        <a:pt x="3" y="14"/>
                        <a:pt x="3" y="14"/>
                      </a:cubicBezTo>
                      <a:cubicBezTo>
                        <a:pt x="3" y="14"/>
                        <a:pt x="3" y="14"/>
                        <a:pt x="3" y="14"/>
                      </a:cubicBezTo>
                      <a:cubicBezTo>
                        <a:pt x="2" y="14"/>
                        <a:pt x="2" y="11"/>
                        <a:pt x="2" y="10"/>
                      </a:cubicBezTo>
                      <a:cubicBezTo>
                        <a:pt x="1" y="10"/>
                        <a:pt x="1" y="9"/>
                        <a:pt x="1" y="9"/>
                      </a:cubicBezTo>
                      <a:cubicBezTo>
                        <a:pt x="1" y="9"/>
                        <a:pt x="1" y="9"/>
                        <a:pt x="1" y="10"/>
                      </a:cubicBezTo>
                      <a:cubicBezTo>
                        <a:pt x="1" y="10"/>
                        <a:pt x="1" y="10"/>
                        <a:pt x="1" y="10"/>
                      </a:cubicBezTo>
                      <a:cubicBezTo>
                        <a:pt x="0" y="10"/>
                        <a:pt x="0" y="10"/>
                        <a:pt x="0" y="10"/>
                      </a:cubicBezTo>
                      <a:cubicBezTo>
                        <a:pt x="0" y="10"/>
                        <a:pt x="0" y="10"/>
                        <a:pt x="0" y="10"/>
                      </a:cubicBezTo>
                      <a:cubicBezTo>
                        <a:pt x="0" y="10"/>
                        <a:pt x="0" y="10"/>
                        <a:pt x="0" y="10"/>
                      </a:cubicBezTo>
                      <a:cubicBezTo>
                        <a:pt x="0" y="11"/>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1" y="13"/>
                        <a:pt x="1" y="13"/>
                        <a:pt x="1" y="13"/>
                      </a:cubicBezTo>
                      <a:cubicBezTo>
                        <a:pt x="1" y="13"/>
                        <a:pt x="1" y="13"/>
                        <a:pt x="1" y="13"/>
                      </a:cubicBezTo>
                      <a:cubicBezTo>
                        <a:pt x="1" y="13"/>
                        <a:pt x="1" y="14"/>
                        <a:pt x="1" y="16"/>
                      </a:cubicBezTo>
                      <a:cubicBezTo>
                        <a:pt x="1" y="17"/>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9"/>
                        <a:pt x="3" y="19"/>
                      </a:cubicBezTo>
                      <a:cubicBezTo>
                        <a:pt x="3" y="20"/>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7" y="23"/>
                        <a:pt x="7" y="23"/>
                      </a:cubicBezTo>
                      <a:cubicBezTo>
                        <a:pt x="7" y="23"/>
                        <a:pt x="7" y="23"/>
                        <a:pt x="7" y="23"/>
                      </a:cubicBezTo>
                      <a:cubicBezTo>
                        <a:pt x="7" y="23"/>
                        <a:pt x="8" y="23"/>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3"/>
                      </a:cubicBezTo>
                      <a:cubicBezTo>
                        <a:pt x="9" y="23"/>
                        <a:pt x="9" y="23"/>
                        <a:pt x="9"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1" y="23"/>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2"/>
                        <a:pt x="12" y="22"/>
                        <a:pt x="12" y="22"/>
                      </a:cubicBezTo>
                      <a:cubicBezTo>
                        <a:pt x="12" y="22"/>
                        <a:pt x="12" y="22"/>
                        <a:pt x="12" y="22"/>
                      </a:cubicBezTo>
                      <a:cubicBezTo>
                        <a:pt x="13" y="22"/>
                        <a:pt x="13" y="21"/>
                        <a:pt x="13" y="21"/>
                      </a:cubicBezTo>
                      <a:cubicBezTo>
                        <a:pt x="13" y="21"/>
                        <a:pt x="13" y="21"/>
                        <a:pt x="13" y="21"/>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7"/>
                        <a:pt x="17" y="18"/>
                        <a:pt x="18" y="16"/>
                      </a:cubicBezTo>
                      <a:cubicBezTo>
                        <a:pt x="18" y="14"/>
                        <a:pt x="20" y="14"/>
                        <a:pt x="20" y="12"/>
                      </a:cubicBezTo>
                      <a:cubicBezTo>
                        <a:pt x="20" y="10"/>
                        <a:pt x="22" y="9"/>
                        <a:pt x="22" y="8"/>
                      </a:cubicBezTo>
                      <a:cubicBezTo>
                        <a:pt x="22" y="7"/>
                        <a:pt x="22" y="7"/>
                        <a:pt x="22" y="7"/>
                      </a:cubicBezTo>
                      <a:cubicBezTo>
                        <a:pt x="22" y="7"/>
                        <a:pt x="22" y="7"/>
                        <a:pt x="22" y="7"/>
                      </a:cubicBezTo>
                      <a:cubicBezTo>
                        <a:pt x="22" y="5"/>
                        <a:pt x="23" y="4"/>
                        <a:pt x="23" y="2"/>
                      </a:cubicBezTo>
                      <a:cubicBezTo>
                        <a:pt x="23" y="2"/>
                        <a:pt x="23" y="2"/>
                        <a:pt x="23" y="1"/>
                      </a:cubicBezTo>
                      <a:cubicBezTo>
                        <a:pt x="23" y="1"/>
                        <a:pt x="23" y="0"/>
                        <a:pt x="23" y="0"/>
                      </a:cubicBezTo>
                      <a:cubicBezTo>
                        <a:pt x="23" y="0"/>
                        <a:pt x="23" y="0"/>
                        <a:pt x="23" y="0"/>
                      </a:cubicBezTo>
                      <a:cubicBezTo>
                        <a:pt x="23" y="0"/>
                        <a:pt x="23" y="0"/>
                        <a:pt x="23" y="0"/>
                      </a:cubicBezTo>
                    </a:path>
                  </a:pathLst>
                </a:custGeom>
                <a:solidFill>
                  <a:srgbClr val="A284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1" name="Freeform 12352">
                  <a:extLst>
                    <a:ext uri="{FF2B5EF4-FFF2-40B4-BE49-F238E27FC236}">
                      <a16:creationId xmlns:a16="http://schemas.microsoft.com/office/drawing/2014/main" id="{6128423D-54AD-6A49-FA69-0283D52FF9A1}"/>
                    </a:ext>
                  </a:extLst>
                </p:cNvPr>
                <p:cNvSpPr>
                  <a:spLocks/>
                </p:cNvSpPr>
                <p:nvPr/>
              </p:nvSpPr>
              <p:spPr bwMode="auto">
                <a:xfrm>
                  <a:off x="4770" y="2427"/>
                  <a:ext cx="1" cy="2"/>
                </a:xfrm>
                <a:custGeom>
                  <a:avLst/>
                  <a:gdLst>
                    <a:gd name="T0" fmla="*/ 1 w 2"/>
                    <a:gd name="T1" fmla="*/ 0 h 3"/>
                    <a:gd name="T2" fmla="*/ 0 w 2"/>
                    <a:gd name="T3" fmla="*/ 1 h 3"/>
                    <a:gd name="T4" fmla="*/ 1 w 2"/>
                    <a:gd name="T5" fmla="*/ 1 h 3"/>
                    <a:gd name="T6" fmla="*/ 1 w 2"/>
                    <a:gd name="T7" fmla="*/ 1 h 3"/>
                    <a:gd name="T8" fmla="*/ 1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0" y="1"/>
                        <a:pt x="0" y="2"/>
                      </a:cubicBezTo>
                      <a:cubicBezTo>
                        <a:pt x="0" y="2"/>
                        <a:pt x="1" y="3"/>
                        <a:pt x="1" y="3"/>
                      </a:cubicBezTo>
                      <a:cubicBezTo>
                        <a:pt x="1" y="3"/>
                        <a:pt x="1" y="3"/>
                        <a:pt x="1" y="3"/>
                      </a:cubicBezTo>
                      <a:cubicBezTo>
                        <a:pt x="1" y="2"/>
                        <a:pt x="1" y="0"/>
                        <a:pt x="2" y="0"/>
                      </a:cubicBezTo>
                      <a:cubicBezTo>
                        <a:pt x="2" y="0"/>
                        <a:pt x="2" y="0"/>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2" name="Freeform 12353">
                  <a:extLst>
                    <a:ext uri="{FF2B5EF4-FFF2-40B4-BE49-F238E27FC236}">
                      <a16:creationId xmlns:a16="http://schemas.microsoft.com/office/drawing/2014/main" id="{C37A98BB-666F-C68D-8A88-BBA74B19AFF2}"/>
                    </a:ext>
                  </a:extLst>
                </p:cNvPr>
                <p:cNvSpPr>
                  <a:spLocks/>
                </p:cNvSpPr>
                <p:nvPr/>
              </p:nvSpPr>
              <p:spPr bwMode="auto">
                <a:xfrm>
                  <a:off x="4768" y="2422"/>
                  <a:ext cx="3" cy="3"/>
                </a:xfrm>
                <a:custGeom>
                  <a:avLst/>
                  <a:gdLst>
                    <a:gd name="T0" fmla="*/ 2 w 3"/>
                    <a:gd name="T1" fmla="*/ 0 h 4"/>
                    <a:gd name="T2" fmla="*/ 2 w 3"/>
                    <a:gd name="T3" fmla="*/ 1 h 4"/>
                    <a:gd name="T4" fmla="*/ 0 w 3"/>
                    <a:gd name="T5" fmla="*/ 2 h 4"/>
                    <a:gd name="T6" fmla="*/ 1 w 3"/>
                    <a:gd name="T7" fmla="*/ 2 h 4"/>
                    <a:gd name="T8" fmla="*/ 2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2" y="0"/>
                      </a:moveTo>
                      <a:cubicBezTo>
                        <a:pt x="2" y="1"/>
                        <a:pt x="2" y="1"/>
                        <a:pt x="2" y="1"/>
                      </a:cubicBezTo>
                      <a:cubicBezTo>
                        <a:pt x="2" y="1"/>
                        <a:pt x="1" y="3"/>
                        <a:pt x="0" y="4"/>
                      </a:cubicBezTo>
                      <a:cubicBezTo>
                        <a:pt x="0" y="4"/>
                        <a:pt x="0" y="4"/>
                        <a:pt x="1" y="4"/>
                      </a:cubicBezTo>
                      <a:cubicBezTo>
                        <a:pt x="1" y="4"/>
                        <a:pt x="3" y="2"/>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3" name="Freeform 12354">
                  <a:extLst>
                    <a:ext uri="{FF2B5EF4-FFF2-40B4-BE49-F238E27FC236}">
                      <a16:creationId xmlns:a16="http://schemas.microsoft.com/office/drawing/2014/main" id="{20CCF0CA-EED4-303E-34EC-06FF2710252B}"/>
                    </a:ext>
                  </a:extLst>
                </p:cNvPr>
                <p:cNvSpPr>
                  <a:spLocks/>
                </p:cNvSpPr>
                <p:nvPr/>
              </p:nvSpPr>
              <p:spPr bwMode="auto">
                <a:xfrm>
                  <a:off x="4766" y="2429"/>
                  <a:ext cx="1" cy="4"/>
                </a:xfrm>
                <a:custGeom>
                  <a:avLst/>
                  <a:gdLst>
                    <a:gd name="T0" fmla="*/ 1 w 1"/>
                    <a:gd name="T1" fmla="*/ 0 h 4"/>
                    <a:gd name="T2" fmla="*/ 1 w 1"/>
                    <a:gd name="T3" fmla="*/ 0 h 4"/>
                    <a:gd name="T4" fmla="*/ 0 w 1"/>
                    <a:gd name="T5" fmla="*/ 4 h 4"/>
                    <a:gd name="T6" fmla="*/ 1 w 1"/>
                    <a:gd name="T7" fmla="*/ 1 h 4"/>
                    <a:gd name="T8" fmla="*/ 1 w 1"/>
                    <a:gd name="T9" fmla="*/ 0 h 4"/>
                    <a:gd name="T10" fmla="*/ 1 w 1"/>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
                      <a:moveTo>
                        <a:pt x="1" y="0"/>
                      </a:moveTo>
                      <a:cubicBezTo>
                        <a:pt x="1" y="0"/>
                        <a:pt x="1" y="0"/>
                        <a:pt x="1" y="0"/>
                      </a:cubicBezTo>
                      <a:cubicBezTo>
                        <a:pt x="0" y="1"/>
                        <a:pt x="0" y="3"/>
                        <a:pt x="0" y="4"/>
                      </a:cubicBezTo>
                      <a:cubicBezTo>
                        <a:pt x="0" y="3"/>
                        <a:pt x="1" y="1"/>
                        <a:pt x="1" y="1"/>
                      </a:cubicBezTo>
                      <a:cubicBezTo>
                        <a:pt x="1" y="1"/>
                        <a:pt x="1" y="0"/>
                        <a:pt x="1" y="0"/>
                      </a:cubicBezTo>
                      <a:cubicBezTo>
                        <a:pt x="1" y="0"/>
                        <a:pt x="1" y="0"/>
                        <a:pt x="1"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4" name="Freeform 12355">
                  <a:extLst>
                    <a:ext uri="{FF2B5EF4-FFF2-40B4-BE49-F238E27FC236}">
                      <a16:creationId xmlns:a16="http://schemas.microsoft.com/office/drawing/2014/main" id="{F9665A2F-799C-4FE3-8168-B11524BE7CE6}"/>
                    </a:ext>
                  </a:extLst>
                </p:cNvPr>
                <p:cNvSpPr>
                  <a:spLocks/>
                </p:cNvSpPr>
                <p:nvPr/>
              </p:nvSpPr>
              <p:spPr bwMode="auto">
                <a:xfrm>
                  <a:off x="4767" y="2429"/>
                  <a:ext cx="1" cy="1"/>
                </a:xfrm>
                <a:custGeom>
                  <a:avLst/>
                  <a:gdLst>
                    <a:gd name="T0" fmla="*/ 0 w 1"/>
                    <a:gd name="T1" fmla="*/ 0 h 1"/>
                    <a:gd name="T2" fmla="*/ 0 w 1"/>
                    <a:gd name="T3" fmla="*/ 1 h 1"/>
                    <a:gd name="T4" fmla="*/ 0 w 1"/>
                    <a:gd name="T5" fmla="*/ 1 h 1"/>
                    <a:gd name="T6" fmla="*/ 1 w 1"/>
                    <a:gd name="T7" fmla="*/ 1 h 1"/>
                    <a:gd name="T8" fmla="*/ 1 w 1"/>
                    <a:gd name="T9" fmla="*/ 1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1"/>
                        <a:pt x="0" y="1"/>
                      </a:cubicBezTo>
                      <a:cubicBezTo>
                        <a:pt x="0" y="1"/>
                        <a:pt x="0" y="1"/>
                        <a:pt x="0" y="1"/>
                      </a:cubicBezTo>
                      <a:cubicBezTo>
                        <a:pt x="1" y="1"/>
                        <a:pt x="1" y="1"/>
                        <a:pt x="1" y="1"/>
                      </a:cubicBezTo>
                      <a:cubicBezTo>
                        <a:pt x="1" y="1"/>
                        <a:pt x="1" y="1"/>
                        <a:pt x="1" y="1"/>
                      </a:cubicBezTo>
                      <a:cubicBezTo>
                        <a:pt x="1" y="0"/>
                        <a:pt x="1" y="0"/>
                        <a:pt x="0" y="0"/>
                      </a:cubicBezTo>
                    </a:path>
                  </a:pathLst>
                </a:custGeom>
                <a:solidFill>
                  <a:srgbClr val="BFBB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5" name="Freeform 12356">
                  <a:extLst>
                    <a:ext uri="{FF2B5EF4-FFF2-40B4-BE49-F238E27FC236}">
                      <a16:creationId xmlns:a16="http://schemas.microsoft.com/office/drawing/2014/main" id="{8068EAB4-7332-B3B2-1734-3561ECB4BE40}"/>
                    </a:ext>
                  </a:extLst>
                </p:cNvPr>
                <p:cNvSpPr>
                  <a:spLocks noEditPoints="1"/>
                </p:cNvSpPr>
                <p:nvPr/>
              </p:nvSpPr>
              <p:spPr bwMode="auto">
                <a:xfrm>
                  <a:off x="4764" y="2423"/>
                  <a:ext cx="2" cy="5"/>
                </a:xfrm>
                <a:custGeom>
                  <a:avLst/>
                  <a:gdLst>
                    <a:gd name="T0" fmla="*/ 2 w 2"/>
                    <a:gd name="T1" fmla="*/ 0 h 6"/>
                    <a:gd name="T2" fmla="*/ 1 w 2"/>
                    <a:gd name="T3" fmla="*/ 3 h 6"/>
                    <a:gd name="T4" fmla="*/ 0 w 2"/>
                    <a:gd name="T5" fmla="*/ 3 h 6"/>
                    <a:gd name="T6" fmla="*/ 0 w 2"/>
                    <a:gd name="T7" fmla="*/ 3 h 6"/>
                    <a:gd name="T8" fmla="*/ 2 w 2"/>
                    <a:gd name="T9" fmla="*/ 3 h 6"/>
                    <a:gd name="T10" fmla="*/ 2 w 2"/>
                    <a:gd name="T11" fmla="*/ 0 h 6"/>
                    <a:gd name="T12" fmla="*/ 2 w 2"/>
                    <a:gd name="T13" fmla="*/ 0 h 6"/>
                    <a:gd name="T14" fmla="*/ 1 w 2"/>
                    <a:gd name="T15" fmla="*/ 0 h 6"/>
                    <a:gd name="T16" fmla="*/ 2 w 2"/>
                    <a:gd name="T17" fmla="*/ 0 h 6"/>
                    <a:gd name="T18" fmla="*/ 2 w 2"/>
                    <a:gd name="T19" fmla="*/ 0 h 6"/>
                    <a:gd name="T20" fmla="*/ 2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2" y="0"/>
                      </a:moveTo>
                      <a:cubicBezTo>
                        <a:pt x="2" y="1"/>
                        <a:pt x="1" y="3"/>
                        <a:pt x="1" y="4"/>
                      </a:cubicBezTo>
                      <a:cubicBezTo>
                        <a:pt x="1" y="5"/>
                        <a:pt x="0" y="5"/>
                        <a:pt x="0" y="6"/>
                      </a:cubicBezTo>
                      <a:cubicBezTo>
                        <a:pt x="0" y="6"/>
                        <a:pt x="0" y="6"/>
                        <a:pt x="0" y="6"/>
                      </a:cubicBezTo>
                      <a:cubicBezTo>
                        <a:pt x="1" y="6"/>
                        <a:pt x="2" y="3"/>
                        <a:pt x="2" y="3"/>
                      </a:cubicBezTo>
                      <a:cubicBezTo>
                        <a:pt x="2" y="2"/>
                        <a:pt x="2" y="1"/>
                        <a:pt x="2" y="0"/>
                      </a:cubicBezTo>
                      <a:moveTo>
                        <a:pt x="2" y="0"/>
                      </a:moveTo>
                      <a:cubicBezTo>
                        <a:pt x="1" y="0"/>
                        <a:pt x="1" y="0"/>
                        <a:pt x="1" y="0"/>
                      </a:cubicBezTo>
                      <a:cubicBezTo>
                        <a:pt x="2" y="0"/>
                        <a:pt x="2" y="0"/>
                        <a:pt x="2" y="0"/>
                      </a:cubicBezTo>
                      <a:cubicBezTo>
                        <a:pt x="2" y="0"/>
                        <a:pt x="2" y="0"/>
                        <a:pt x="2" y="0"/>
                      </a:cubicBezTo>
                      <a:cubicBezTo>
                        <a:pt x="2" y="0"/>
                        <a:pt x="2" y="0"/>
                        <a:pt x="2"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6" name="Freeform 12357">
                  <a:extLst>
                    <a:ext uri="{FF2B5EF4-FFF2-40B4-BE49-F238E27FC236}">
                      <a16:creationId xmlns:a16="http://schemas.microsoft.com/office/drawing/2014/main" id="{92921FB4-15F0-95C0-A2AB-657449966517}"/>
                    </a:ext>
                  </a:extLst>
                </p:cNvPr>
                <p:cNvSpPr>
                  <a:spLocks/>
                </p:cNvSpPr>
                <p:nvPr/>
              </p:nvSpPr>
              <p:spPr bwMode="auto">
                <a:xfrm>
                  <a:off x="4767" y="2420"/>
                  <a:ext cx="2" cy="2"/>
                </a:xfrm>
                <a:custGeom>
                  <a:avLst/>
                  <a:gdLst>
                    <a:gd name="T0" fmla="*/ 1 w 2"/>
                    <a:gd name="T1" fmla="*/ 0 h 2"/>
                    <a:gd name="T2" fmla="*/ 0 w 2"/>
                    <a:gd name="T3" fmla="*/ 2 h 2"/>
                    <a:gd name="T4" fmla="*/ 0 w 2"/>
                    <a:gd name="T5" fmla="*/ 2 h 2"/>
                    <a:gd name="T6" fmla="*/ 1 w 2"/>
                    <a:gd name="T7" fmla="*/ 1 h 2"/>
                    <a:gd name="T8" fmla="*/ 1 w 2"/>
                    <a:gd name="T9" fmla="*/ 1 h 2"/>
                    <a:gd name="T10" fmla="*/ 1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0"/>
                      </a:moveTo>
                      <a:cubicBezTo>
                        <a:pt x="1" y="0"/>
                        <a:pt x="0" y="1"/>
                        <a:pt x="0" y="2"/>
                      </a:cubicBezTo>
                      <a:cubicBezTo>
                        <a:pt x="0" y="2"/>
                        <a:pt x="0" y="2"/>
                        <a:pt x="0" y="2"/>
                      </a:cubicBezTo>
                      <a:cubicBezTo>
                        <a:pt x="0" y="1"/>
                        <a:pt x="1" y="1"/>
                        <a:pt x="1" y="1"/>
                      </a:cubicBezTo>
                      <a:cubicBezTo>
                        <a:pt x="1" y="1"/>
                        <a:pt x="1" y="1"/>
                        <a:pt x="1" y="1"/>
                      </a:cubicBezTo>
                      <a:cubicBezTo>
                        <a:pt x="2" y="0"/>
                        <a:pt x="1" y="0"/>
                        <a:pt x="1"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7" name="Freeform 12358">
                  <a:extLst>
                    <a:ext uri="{FF2B5EF4-FFF2-40B4-BE49-F238E27FC236}">
                      <a16:creationId xmlns:a16="http://schemas.microsoft.com/office/drawing/2014/main" id="{EA96D465-C26B-0DA6-FD8E-007C02209468}"/>
                    </a:ext>
                  </a:extLst>
                </p:cNvPr>
                <p:cNvSpPr>
                  <a:spLocks/>
                </p:cNvSpPr>
                <p:nvPr/>
              </p:nvSpPr>
              <p:spPr bwMode="auto">
                <a:xfrm>
                  <a:off x="4766" y="2422"/>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8" name="Freeform 12359">
                  <a:extLst>
                    <a:ext uri="{FF2B5EF4-FFF2-40B4-BE49-F238E27FC236}">
                      <a16:creationId xmlns:a16="http://schemas.microsoft.com/office/drawing/2014/main" id="{A8B6BEE1-6A27-B884-069F-4F431800C600}"/>
                    </a:ext>
                  </a:extLst>
                </p:cNvPr>
                <p:cNvSpPr>
                  <a:spLocks/>
                </p:cNvSpPr>
                <p:nvPr/>
              </p:nvSpPr>
              <p:spPr bwMode="auto">
                <a:xfrm>
                  <a:off x="4766" y="2422"/>
                  <a:ext cx="1" cy="1"/>
                </a:xfrm>
                <a:custGeom>
                  <a:avLst/>
                  <a:gdLst>
                    <a:gd name="T0" fmla="*/ 1 w 1"/>
                    <a:gd name="T1" fmla="*/ 0 h 1"/>
                    <a:gd name="T2" fmla="*/ 0 w 1"/>
                    <a:gd name="T3" fmla="*/ 0 h 1"/>
                    <a:gd name="T4" fmla="*/ 0 w 1"/>
                    <a:gd name="T5" fmla="*/ 0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0" y="0"/>
                        <a:pt x="0" y="0"/>
                      </a:cubicBezTo>
                      <a:cubicBezTo>
                        <a:pt x="0" y="0"/>
                        <a:pt x="0" y="0"/>
                        <a:pt x="0" y="0"/>
                      </a:cubicBezTo>
                      <a:cubicBezTo>
                        <a:pt x="1" y="0"/>
                        <a:pt x="1" y="0"/>
                        <a:pt x="1" y="0"/>
                      </a:cubicBezTo>
                      <a:cubicBezTo>
                        <a:pt x="1" y="0"/>
                        <a:pt x="1" y="0"/>
                        <a:pt x="1" y="0"/>
                      </a:cubicBezTo>
                    </a:path>
                  </a:pathLst>
                </a:custGeom>
                <a:solidFill>
                  <a:srgbClr val="BFBB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79" name="Freeform 12360">
                  <a:extLst>
                    <a:ext uri="{FF2B5EF4-FFF2-40B4-BE49-F238E27FC236}">
                      <a16:creationId xmlns:a16="http://schemas.microsoft.com/office/drawing/2014/main" id="{0C99426D-6A8D-95B7-4C71-9325345150A3}"/>
                    </a:ext>
                  </a:extLst>
                </p:cNvPr>
                <p:cNvSpPr>
                  <a:spLocks/>
                </p:cNvSpPr>
                <p:nvPr/>
              </p:nvSpPr>
              <p:spPr bwMode="auto">
                <a:xfrm>
                  <a:off x="4768" y="2421"/>
                  <a:ext cx="1" cy="1"/>
                </a:xfrm>
                <a:custGeom>
                  <a:avLst/>
                  <a:gdLst>
                    <a:gd name="T0" fmla="*/ 0 w 1"/>
                    <a:gd name="T1" fmla="*/ 0 h 1"/>
                    <a:gd name="T2" fmla="*/ 0 w 1"/>
                    <a:gd name="T3" fmla="*/ 0 h 1"/>
                    <a:gd name="T4" fmla="*/ 1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1" y="0"/>
                        <a:pt x="1" y="0"/>
                        <a:pt x="1" y="0"/>
                      </a:cubicBezTo>
                      <a:cubicBezTo>
                        <a:pt x="0" y="0"/>
                        <a:pt x="0" y="0"/>
                        <a:pt x="0"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0" name="Freeform 12361">
                  <a:extLst>
                    <a:ext uri="{FF2B5EF4-FFF2-40B4-BE49-F238E27FC236}">
                      <a16:creationId xmlns:a16="http://schemas.microsoft.com/office/drawing/2014/main" id="{4B4A113F-9C8A-D5C0-595A-1F0ABE05ADE4}"/>
                    </a:ext>
                  </a:extLst>
                </p:cNvPr>
                <p:cNvSpPr>
                  <a:spLocks noEditPoints="1"/>
                </p:cNvSpPr>
                <p:nvPr/>
              </p:nvSpPr>
              <p:spPr bwMode="auto">
                <a:xfrm>
                  <a:off x="4765" y="2437"/>
                  <a:ext cx="1" cy="3"/>
                </a:xfrm>
                <a:custGeom>
                  <a:avLst/>
                  <a:gdLst>
                    <a:gd name="T0" fmla="*/ 1 w 2"/>
                    <a:gd name="T1" fmla="*/ 0 h 4"/>
                    <a:gd name="T2" fmla="*/ 1 w 2"/>
                    <a:gd name="T3" fmla="*/ 0 h 4"/>
                    <a:gd name="T4" fmla="*/ 0 w 2"/>
                    <a:gd name="T5" fmla="*/ 2 h 4"/>
                    <a:gd name="T6" fmla="*/ 0 w 2"/>
                    <a:gd name="T7" fmla="*/ 2 h 4"/>
                    <a:gd name="T8" fmla="*/ 1 w 2"/>
                    <a:gd name="T9" fmla="*/ 2 h 4"/>
                    <a:gd name="T10" fmla="*/ 1 w 2"/>
                    <a:gd name="T11" fmla="*/ 0 h 4"/>
                    <a:gd name="T12" fmla="*/ 1 w 2"/>
                    <a:gd name="T13" fmla="*/ 0 h 4"/>
                    <a:gd name="T14" fmla="*/ 1 w 2"/>
                    <a:gd name="T15" fmla="*/ 0 h 4"/>
                    <a:gd name="T16" fmla="*/ 1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cubicBezTo>
                        <a:pt x="2" y="0"/>
                        <a:pt x="2" y="0"/>
                        <a:pt x="2" y="0"/>
                      </a:cubicBezTo>
                      <a:cubicBezTo>
                        <a:pt x="2" y="2"/>
                        <a:pt x="1" y="3"/>
                        <a:pt x="0" y="3"/>
                      </a:cubicBezTo>
                      <a:cubicBezTo>
                        <a:pt x="0" y="4"/>
                        <a:pt x="0" y="4"/>
                        <a:pt x="0" y="4"/>
                      </a:cubicBezTo>
                      <a:cubicBezTo>
                        <a:pt x="1" y="4"/>
                        <a:pt x="1" y="3"/>
                        <a:pt x="2" y="2"/>
                      </a:cubicBezTo>
                      <a:cubicBezTo>
                        <a:pt x="2" y="1"/>
                        <a:pt x="2" y="0"/>
                        <a:pt x="2" y="0"/>
                      </a:cubicBezTo>
                      <a:moveTo>
                        <a:pt x="2" y="0"/>
                      </a:moveTo>
                      <a:cubicBezTo>
                        <a:pt x="2" y="0"/>
                        <a:pt x="2" y="0"/>
                        <a:pt x="2" y="0"/>
                      </a:cubicBezTo>
                      <a:cubicBezTo>
                        <a:pt x="2" y="0"/>
                        <a:pt x="2" y="0"/>
                        <a:pt x="2" y="0"/>
                      </a:cubicBezTo>
                      <a:cubicBezTo>
                        <a:pt x="2" y="0"/>
                        <a:pt x="2" y="0"/>
                        <a:pt x="2" y="0"/>
                      </a:cubicBezTo>
                    </a:path>
                  </a:pathLst>
                </a:custGeom>
                <a:solidFill>
                  <a:srgbClr val="BFBB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1" name="Freeform 12362">
                  <a:extLst>
                    <a:ext uri="{FF2B5EF4-FFF2-40B4-BE49-F238E27FC236}">
                      <a16:creationId xmlns:a16="http://schemas.microsoft.com/office/drawing/2014/main" id="{66772B92-838B-FB82-C89C-8566BA92C648}"/>
                    </a:ext>
                  </a:extLst>
                </p:cNvPr>
                <p:cNvSpPr>
                  <a:spLocks noEditPoints="1"/>
                </p:cNvSpPr>
                <p:nvPr/>
              </p:nvSpPr>
              <p:spPr bwMode="auto">
                <a:xfrm>
                  <a:off x="4762" y="2434"/>
                  <a:ext cx="2" cy="3"/>
                </a:xfrm>
                <a:custGeom>
                  <a:avLst/>
                  <a:gdLst>
                    <a:gd name="T0" fmla="*/ 1 w 2"/>
                    <a:gd name="T1" fmla="*/ 0 h 4"/>
                    <a:gd name="T2" fmla="*/ 1 w 2"/>
                    <a:gd name="T3" fmla="*/ 0 h 4"/>
                    <a:gd name="T4" fmla="*/ 2 w 2"/>
                    <a:gd name="T5" fmla="*/ 0 h 4"/>
                    <a:gd name="T6" fmla="*/ 1 w 2"/>
                    <a:gd name="T7" fmla="*/ 0 h 4"/>
                    <a:gd name="T8" fmla="*/ 1 w 2"/>
                    <a:gd name="T9" fmla="*/ 0 h 4"/>
                    <a:gd name="T10" fmla="*/ 0 w 2"/>
                    <a:gd name="T11" fmla="*/ 2 h 4"/>
                    <a:gd name="T12" fmla="*/ 0 w 2"/>
                    <a:gd name="T13" fmla="*/ 2 h 4"/>
                    <a:gd name="T14" fmla="*/ 1 w 2"/>
                    <a:gd name="T15" fmla="*/ 0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1" y="0"/>
                      </a:moveTo>
                      <a:cubicBezTo>
                        <a:pt x="1" y="0"/>
                        <a:pt x="1" y="0"/>
                        <a:pt x="1" y="0"/>
                      </a:cubicBezTo>
                      <a:cubicBezTo>
                        <a:pt x="1" y="0"/>
                        <a:pt x="2" y="0"/>
                        <a:pt x="2" y="0"/>
                      </a:cubicBezTo>
                      <a:cubicBezTo>
                        <a:pt x="1" y="0"/>
                        <a:pt x="1" y="0"/>
                        <a:pt x="1" y="0"/>
                      </a:cubicBezTo>
                      <a:moveTo>
                        <a:pt x="1" y="0"/>
                      </a:moveTo>
                      <a:cubicBezTo>
                        <a:pt x="0" y="0"/>
                        <a:pt x="0" y="3"/>
                        <a:pt x="0" y="4"/>
                      </a:cubicBezTo>
                      <a:cubicBezTo>
                        <a:pt x="0" y="3"/>
                        <a:pt x="0" y="3"/>
                        <a:pt x="0" y="2"/>
                      </a:cubicBezTo>
                      <a:cubicBezTo>
                        <a:pt x="1" y="1"/>
                        <a:pt x="1" y="1"/>
                        <a:pt x="1" y="0"/>
                      </a:cubicBezTo>
                      <a:cubicBezTo>
                        <a:pt x="1" y="0"/>
                        <a:pt x="1" y="0"/>
                        <a:pt x="1"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2" name="Freeform 12363">
                  <a:extLst>
                    <a:ext uri="{FF2B5EF4-FFF2-40B4-BE49-F238E27FC236}">
                      <a16:creationId xmlns:a16="http://schemas.microsoft.com/office/drawing/2014/main" id="{152BF133-B283-C925-D239-E0A84B3AC877}"/>
                    </a:ext>
                  </a:extLst>
                </p:cNvPr>
                <p:cNvSpPr>
                  <a:spLocks/>
                </p:cNvSpPr>
                <p:nvPr/>
              </p:nvSpPr>
              <p:spPr bwMode="auto">
                <a:xfrm>
                  <a:off x="4759" y="2427"/>
                  <a:ext cx="2" cy="3"/>
                </a:xfrm>
                <a:custGeom>
                  <a:avLst/>
                  <a:gdLst>
                    <a:gd name="T0" fmla="*/ 1 w 3"/>
                    <a:gd name="T1" fmla="*/ 0 h 4"/>
                    <a:gd name="T2" fmla="*/ 1 w 3"/>
                    <a:gd name="T3" fmla="*/ 1 h 4"/>
                    <a:gd name="T4" fmla="*/ 0 w 3"/>
                    <a:gd name="T5" fmla="*/ 2 h 4"/>
                    <a:gd name="T6" fmla="*/ 1 w 3"/>
                    <a:gd name="T7" fmla="*/ 2 h 4"/>
                    <a:gd name="T8" fmla="*/ 1 w 3"/>
                    <a:gd name="T9" fmla="*/ 2 h 4"/>
                    <a:gd name="T10" fmla="*/ 1 w 3"/>
                    <a:gd name="T11" fmla="*/ 1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3" y="0"/>
                      </a:moveTo>
                      <a:cubicBezTo>
                        <a:pt x="3" y="1"/>
                        <a:pt x="3" y="1"/>
                        <a:pt x="3" y="1"/>
                      </a:cubicBezTo>
                      <a:cubicBezTo>
                        <a:pt x="2" y="1"/>
                        <a:pt x="1" y="4"/>
                        <a:pt x="0" y="4"/>
                      </a:cubicBezTo>
                      <a:cubicBezTo>
                        <a:pt x="1" y="4"/>
                        <a:pt x="1" y="4"/>
                        <a:pt x="1" y="4"/>
                      </a:cubicBezTo>
                      <a:cubicBezTo>
                        <a:pt x="1" y="4"/>
                        <a:pt x="2" y="4"/>
                        <a:pt x="2" y="3"/>
                      </a:cubicBezTo>
                      <a:cubicBezTo>
                        <a:pt x="2" y="2"/>
                        <a:pt x="2" y="2"/>
                        <a:pt x="3" y="1"/>
                      </a:cubicBezTo>
                      <a:cubicBezTo>
                        <a:pt x="3" y="1"/>
                        <a:pt x="3" y="0"/>
                        <a:pt x="3" y="0"/>
                      </a:cubicBezTo>
                    </a:path>
                  </a:pathLst>
                </a:custGeom>
                <a:solidFill>
                  <a:srgbClr val="DAD5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3" name="Freeform 12364">
                  <a:extLst>
                    <a:ext uri="{FF2B5EF4-FFF2-40B4-BE49-F238E27FC236}">
                      <a16:creationId xmlns:a16="http://schemas.microsoft.com/office/drawing/2014/main" id="{BC3B66B1-2589-354F-D9CD-76E8467B069B}"/>
                    </a:ext>
                  </a:extLst>
                </p:cNvPr>
                <p:cNvSpPr>
                  <a:spLocks/>
                </p:cNvSpPr>
                <p:nvPr/>
              </p:nvSpPr>
              <p:spPr bwMode="auto">
                <a:xfrm>
                  <a:off x="4761" y="2428"/>
                  <a:ext cx="1" cy="1"/>
                </a:xfrm>
                <a:custGeom>
                  <a:avLst/>
                  <a:gdLst>
                    <a:gd name="T0" fmla="*/ 1 w 1"/>
                    <a:gd name="T1" fmla="*/ 0 h 2"/>
                    <a:gd name="T2" fmla="*/ 0 w 1"/>
                    <a:gd name="T3" fmla="*/ 1 h 2"/>
                    <a:gd name="T4" fmla="*/ 1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0" y="1"/>
                        <a:pt x="0" y="1"/>
                        <a:pt x="0" y="2"/>
                      </a:cubicBezTo>
                      <a:cubicBezTo>
                        <a:pt x="0" y="2"/>
                        <a:pt x="1" y="1"/>
                        <a:pt x="1"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4" name="Freeform 12365">
                  <a:extLst>
                    <a:ext uri="{FF2B5EF4-FFF2-40B4-BE49-F238E27FC236}">
                      <a16:creationId xmlns:a16="http://schemas.microsoft.com/office/drawing/2014/main" id="{2C913E59-B422-05E9-5AD6-61EC0F313508}"/>
                    </a:ext>
                  </a:extLst>
                </p:cNvPr>
                <p:cNvSpPr>
                  <a:spLocks/>
                </p:cNvSpPr>
                <p:nvPr/>
              </p:nvSpPr>
              <p:spPr bwMode="auto">
                <a:xfrm>
                  <a:off x="4762" y="2422"/>
                  <a:ext cx="2" cy="2"/>
                </a:xfrm>
                <a:custGeom>
                  <a:avLst/>
                  <a:gdLst>
                    <a:gd name="T0" fmla="*/ 1 w 2"/>
                    <a:gd name="T1" fmla="*/ 0 h 3"/>
                    <a:gd name="T2" fmla="*/ 0 w 2"/>
                    <a:gd name="T3" fmla="*/ 1 h 3"/>
                    <a:gd name="T4" fmla="*/ 1 w 2"/>
                    <a:gd name="T5" fmla="*/ 0 h 3"/>
                    <a:gd name="T6" fmla="*/ 1 w 2"/>
                    <a:gd name="T7" fmla="*/ 0 h 3"/>
                    <a:gd name="T8" fmla="*/ 2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0"/>
                        <a:pt x="0" y="2"/>
                        <a:pt x="0" y="3"/>
                      </a:cubicBezTo>
                      <a:cubicBezTo>
                        <a:pt x="0" y="2"/>
                        <a:pt x="0" y="0"/>
                        <a:pt x="1" y="0"/>
                      </a:cubicBezTo>
                      <a:cubicBezTo>
                        <a:pt x="1" y="0"/>
                        <a:pt x="1" y="0"/>
                        <a:pt x="1" y="0"/>
                      </a:cubicBezTo>
                      <a:cubicBezTo>
                        <a:pt x="2" y="0"/>
                        <a:pt x="2" y="0"/>
                        <a:pt x="2" y="0"/>
                      </a:cubicBezTo>
                      <a:cubicBezTo>
                        <a:pt x="1" y="0"/>
                        <a:pt x="1" y="0"/>
                        <a:pt x="1"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5" name="Freeform 12366">
                  <a:extLst>
                    <a:ext uri="{FF2B5EF4-FFF2-40B4-BE49-F238E27FC236}">
                      <a16:creationId xmlns:a16="http://schemas.microsoft.com/office/drawing/2014/main" id="{9EBE4E3C-A1BC-8193-66E7-82D4D7B7E6C4}"/>
                    </a:ext>
                  </a:extLst>
                </p:cNvPr>
                <p:cNvSpPr>
                  <a:spLocks/>
                </p:cNvSpPr>
                <p:nvPr/>
              </p:nvSpPr>
              <p:spPr bwMode="auto">
                <a:xfrm>
                  <a:off x="4761" y="2439"/>
                  <a:ext cx="1" cy="2"/>
                </a:xfrm>
                <a:custGeom>
                  <a:avLst/>
                  <a:gdLst>
                    <a:gd name="T0" fmla="*/ 1 w 2"/>
                    <a:gd name="T1" fmla="*/ 0 h 2"/>
                    <a:gd name="T2" fmla="*/ 1 w 2"/>
                    <a:gd name="T3" fmla="*/ 0 h 2"/>
                    <a:gd name="T4" fmla="*/ 1 w 2"/>
                    <a:gd name="T5" fmla="*/ 1 h 2"/>
                    <a:gd name="T6" fmla="*/ 0 w 2"/>
                    <a:gd name="T7" fmla="*/ 1 h 2"/>
                    <a:gd name="T8" fmla="*/ 0 w 2"/>
                    <a:gd name="T9" fmla="*/ 2 h 2"/>
                    <a:gd name="T10" fmla="*/ 1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0"/>
                      </a:moveTo>
                      <a:cubicBezTo>
                        <a:pt x="2" y="0"/>
                        <a:pt x="2" y="0"/>
                        <a:pt x="2" y="0"/>
                      </a:cubicBezTo>
                      <a:cubicBezTo>
                        <a:pt x="2" y="1"/>
                        <a:pt x="1" y="1"/>
                        <a:pt x="1" y="1"/>
                      </a:cubicBezTo>
                      <a:cubicBezTo>
                        <a:pt x="0" y="1"/>
                        <a:pt x="0" y="1"/>
                        <a:pt x="0" y="1"/>
                      </a:cubicBezTo>
                      <a:cubicBezTo>
                        <a:pt x="0" y="2"/>
                        <a:pt x="0" y="2"/>
                        <a:pt x="0" y="2"/>
                      </a:cubicBezTo>
                      <a:cubicBezTo>
                        <a:pt x="1" y="2"/>
                        <a:pt x="2" y="1"/>
                        <a:pt x="2" y="0"/>
                      </a:cubicBezTo>
                    </a:path>
                  </a:pathLst>
                </a:custGeom>
                <a:solidFill>
                  <a:srgbClr val="BFBB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6" name="Freeform 12367">
                  <a:extLst>
                    <a:ext uri="{FF2B5EF4-FFF2-40B4-BE49-F238E27FC236}">
                      <a16:creationId xmlns:a16="http://schemas.microsoft.com/office/drawing/2014/main" id="{42E32A88-52A3-98A3-FA39-51FF7BF61835}"/>
                    </a:ext>
                  </a:extLst>
                </p:cNvPr>
                <p:cNvSpPr>
                  <a:spLocks noEditPoints="1"/>
                </p:cNvSpPr>
                <p:nvPr/>
              </p:nvSpPr>
              <p:spPr bwMode="auto">
                <a:xfrm>
                  <a:off x="4758" y="2434"/>
                  <a:ext cx="2" cy="4"/>
                </a:xfrm>
                <a:custGeom>
                  <a:avLst/>
                  <a:gdLst>
                    <a:gd name="T0" fmla="*/ 2 w 2"/>
                    <a:gd name="T1" fmla="*/ 0 h 5"/>
                    <a:gd name="T2" fmla="*/ 0 w 2"/>
                    <a:gd name="T3" fmla="*/ 2 h 5"/>
                    <a:gd name="T4" fmla="*/ 1 w 2"/>
                    <a:gd name="T5" fmla="*/ 2 h 5"/>
                    <a:gd name="T6" fmla="*/ 1 w 2"/>
                    <a:gd name="T7" fmla="*/ 2 h 5"/>
                    <a:gd name="T8" fmla="*/ 1 w 2"/>
                    <a:gd name="T9" fmla="*/ 2 h 5"/>
                    <a:gd name="T10" fmla="*/ 2 w 2"/>
                    <a:gd name="T11" fmla="*/ 0 h 5"/>
                    <a:gd name="T12" fmla="*/ 2 w 2"/>
                    <a:gd name="T13" fmla="*/ 0 h 5"/>
                    <a:gd name="T14" fmla="*/ 2 w 2"/>
                    <a:gd name="T15" fmla="*/ 0 h 5"/>
                    <a:gd name="T16" fmla="*/ 2 w 2"/>
                    <a:gd name="T17" fmla="*/ 0 h 5"/>
                    <a:gd name="T18" fmla="*/ 2 w 2"/>
                    <a:gd name="T19" fmla="*/ 0 h 5"/>
                    <a:gd name="T20" fmla="*/ 2 w 2"/>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5">
                      <a:moveTo>
                        <a:pt x="2" y="0"/>
                      </a:moveTo>
                      <a:cubicBezTo>
                        <a:pt x="1" y="1"/>
                        <a:pt x="0" y="2"/>
                        <a:pt x="0" y="3"/>
                      </a:cubicBezTo>
                      <a:cubicBezTo>
                        <a:pt x="0" y="4"/>
                        <a:pt x="1" y="4"/>
                        <a:pt x="1" y="5"/>
                      </a:cubicBezTo>
                      <a:cubicBezTo>
                        <a:pt x="1" y="5"/>
                        <a:pt x="1" y="5"/>
                        <a:pt x="1" y="5"/>
                      </a:cubicBezTo>
                      <a:cubicBezTo>
                        <a:pt x="1" y="5"/>
                        <a:pt x="1" y="5"/>
                        <a:pt x="1" y="5"/>
                      </a:cubicBezTo>
                      <a:cubicBezTo>
                        <a:pt x="1" y="3"/>
                        <a:pt x="1" y="1"/>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7" name="Freeform 12368">
                  <a:extLst>
                    <a:ext uri="{FF2B5EF4-FFF2-40B4-BE49-F238E27FC236}">
                      <a16:creationId xmlns:a16="http://schemas.microsoft.com/office/drawing/2014/main" id="{B59CFA6F-00FD-0016-7381-013BA7D66434}"/>
                    </a:ext>
                  </a:extLst>
                </p:cNvPr>
                <p:cNvSpPr>
                  <a:spLocks noEditPoints="1"/>
                </p:cNvSpPr>
                <p:nvPr/>
              </p:nvSpPr>
              <p:spPr bwMode="auto">
                <a:xfrm>
                  <a:off x="4759" y="243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FBB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8" name="Freeform 12369">
                  <a:extLst>
                    <a:ext uri="{FF2B5EF4-FFF2-40B4-BE49-F238E27FC236}">
                      <a16:creationId xmlns:a16="http://schemas.microsoft.com/office/drawing/2014/main" id="{501FDD7E-096E-E609-694D-9E41CF41AEDF}"/>
                    </a:ext>
                  </a:extLst>
                </p:cNvPr>
                <p:cNvSpPr>
                  <a:spLocks noEditPoints="1"/>
                </p:cNvSpPr>
                <p:nvPr/>
              </p:nvSpPr>
              <p:spPr bwMode="auto">
                <a:xfrm>
                  <a:off x="4757" y="2432"/>
                  <a:ext cx="1" cy="2"/>
                </a:xfrm>
                <a:custGeom>
                  <a:avLst/>
                  <a:gdLst>
                    <a:gd name="T0" fmla="*/ 0 w 1"/>
                    <a:gd name="T1" fmla="*/ 1 h 3"/>
                    <a:gd name="T2" fmla="*/ 0 w 1"/>
                    <a:gd name="T3" fmla="*/ 1 h 3"/>
                    <a:gd name="T4" fmla="*/ 0 w 1"/>
                    <a:gd name="T5" fmla="*/ 1 h 3"/>
                    <a:gd name="T6" fmla="*/ 0 w 1"/>
                    <a:gd name="T7" fmla="*/ 1 h 3"/>
                    <a:gd name="T8" fmla="*/ 0 w 1"/>
                    <a:gd name="T9" fmla="*/ 1 h 3"/>
                    <a:gd name="T10" fmla="*/ 1 w 1"/>
                    <a:gd name="T11" fmla="*/ 1 h 3"/>
                    <a:gd name="T12" fmla="*/ 0 w 1"/>
                    <a:gd name="T13" fmla="*/ 1 h 3"/>
                    <a:gd name="T14" fmla="*/ 1 w 1"/>
                    <a:gd name="T15" fmla="*/ 1 h 3"/>
                    <a:gd name="T16" fmla="*/ 1 w 1"/>
                    <a:gd name="T17" fmla="*/ 0 h 3"/>
                    <a:gd name="T18" fmla="*/ 1 w 1"/>
                    <a:gd name="T19" fmla="*/ 1 h 3"/>
                    <a:gd name="T20" fmla="*/ 1 w 1"/>
                    <a:gd name="T21" fmla="*/ 0 h 3"/>
                    <a:gd name="T22" fmla="*/ 1 w 1"/>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3">
                      <a:moveTo>
                        <a:pt x="0" y="1"/>
                      </a:moveTo>
                      <a:cubicBezTo>
                        <a:pt x="0" y="2"/>
                        <a:pt x="0" y="2"/>
                        <a:pt x="0" y="2"/>
                      </a:cubicBezTo>
                      <a:cubicBezTo>
                        <a:pt x="0" y="3"/>
                        <a:pt x="0" y="3"/>
                        <a:pt x="0" y="3"/>
                      </a:cubicBezTo>
                      <a:cubicBezTo>
                        <a:pt x="0" y="3"/>
                        <a:pt x="0" y="3"/>
                        <a:pt x="0" y="3"/>
                      </a:cubicBezTo>
                      <a:cubicBezTo>
                        <a:pt x="0" y="2"/>
                        <a:pt x="0" y="2"/>
                        <a:pt x="0" y="1"/>
                      </a:cubicBezTo>
                      <a:moveTo>
                        <a:pt x="1" y="1"/>
                      </a:moveTo>
                      <a:cubicBezTo>
                        <a:pt x="0" y="1"/>
                        <a:pt x="0" y="1"/>
                        <a:pt x="0" y="1"/>
                      </a:cubicBezTo>
                      <a:cubicBezTo>
                        <a:pt x="0" y="1"/>
                        <a:pt x="0" y="1"/>
                        <a:pt x="1" y="1"/>
                      </a:cubicBezTo>
                      <a:moveTo>
                        <a:pt x="1" y="0"/>
                      </a:moveTo>
                      <a:cubicBezTo>
                        <a:pt x="1" y="0"/>
                        <a:pt x="1" y="1"/>
                        <a:pt x="1" y="1"/>
                      </a:cubicBezTo>
                      <a:cubicBezTo>
                        <a:pt x="1" y="1"/>
                        <a:pt x="1" y="1"/>
                        <a:pt x="1" y="0"/>
                      </a:cubicBezTo>
                      <a:cubicBezTo>
                        <a:pt x="1" y="0"/>
                        <a:pt x="1" y="0"/>
                        <a:pt x="1" y="0"/>
                      </a:cubicBezTo>
                    </a:path>
                  </a:pathLst>
                </a:custGeom>
                <a:solidFill>
                  <a:srgbClr val="DAD5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89" name="Freeform 12370">
                  <a:extLst>
                    <a:ext uri="{FF2B5EF4-FFF2-40B4-BE49-F238E27FC236}">
                      <a16:creationId xmlns:a16="http://schemas.microsoft.com/office/drawing/2014/main" id="{DAE0F2E7-CE5B-E9AE-2CC1-3533ADA3A032}"/>
                    </a:ext>
                  </a:extLst>
                </p:cNvPr>
                <p:cNvSpPr>
                  <a:spLocks/>
                </p:cNvSpPr>
                <p:nvPr/>
              </p:nvSpPr>
              <p:spPr bwMode="auto">
                <a:xfrm>
                  <a:off x="4757" y="2434"/>
                  <a:ext cx="1" cy="2"/>
                </a:xfrm>
                <a:custGeom>
                  <a:avLst/>
                  <a:gdLst>
                    <a:gd name="T0" fmla="*/ 0 w 1"/>
                    <a:gd name="T1" fmla="*/ 0 h 3"/>
                    <a:gd name="T2" fmla="*/ 0 w 1"/>
                    <a:gd name="T3" fmla="*/ 1 h 3"/>
                    <a:gd name="T4" fmla="*/ 0 w 1"/>
                    <a:gd name="T5" fmla="*/ 1 h 3"/>
                    <a:gd name="T6" fmla="*/ 0 w 1"/>
                    <a:gd name="T7" fmla="*/ 1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1"/>
                        <a:pt x="0" y="2"/>
                        <a:pt x="0" y="3"/>
                      </a:cubicBezTo>
                      <a:cubicBezTo>
                        <a:pt x="0" y="2"/>
                        <a:pt x="0" y="1"/>
                        <a:pt x="0" y="1"/>
                      </a:cubicBezTo>
                      <a:cubicBezTo>
                        <a:pt x="0" y="1"/>
                        <a:pt x="0" y="1"/>
                        <a:pt x="0" y="1"/>
                      </a:cubicBezTo>
                      <a:cubicBezTo>
                        <a:pt x="0" y="1"/>
                        <a:pt x="0" y="1"/>
                        <a:pt x="0" y="0"/>
                      </a:cubicBezTo>
                    </a:path>
                  </a:pathLst>
                </a:custGeom>
                <a:solidFill>
                  <a:srgbClr val="CB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0" name="Freeform 12371">
                  <a:extLst>
                    <a:ext uri="{FF2B5EF4-FFF2-40B4-BE49-F238E27FC236}">
                      <a16:creationId xmlns:a16="http://schemas.microsoft.com/office/drawing/2014/main" id="{77A8D312-34AD-A8D3-F14B-F9B49DE7492E}"/>
                    </a:ext>
                  </a:extLst>
                </p:cNvPr>
                <p:cNvSpPr>
                  <a:spLocks noEditPoints="1"/>
                </p:cNvSpPr>
                <p:nvPr/>
              </p:nvSpPr>
              <p:spPr bwMode="auto">
                <a:xfrm>
                  <a:off x="4632" y="2391"/>
                  <a:ext cx="21" cy="28"/>
                </a:xfrm>
                <a:custGeom>
                  <a:avLst/>
                  <a:gdLst>
                    <a:gd name="T0" fmla="*/ 4 w 26"/>
                    <a:gd name="T1" fmla="*/ 12 h 34"/>
                    <a:gd name="T2" fmla="*/ 4 w 26"/>
                    <a:gd name="T3" fmla="*/ 13 h 34"/>
                    <a:gd name="T4" fmla="*/ 7 w 26"/>
                    <a:gd name="T5" fmla="*/ 11 h 34"/>
                    <a:gd name="T6" fmla="*/ 6 w 26"/>
                    <a:gd name="T7" fmla="*/ 13 h 34"/>
                    <a:gd name="T8" fmla="*/ 7 w 26"/>
                    <a:gd name="T9" fmla="*/ 11 h 34"/>
                    <a:gd name="T10" fmla="*/ 3 w 26"/>
                    <a:gd name="T11" fmla="*/ 10 h 34"/>
                    <a:gd name="T12" fmla="*/ 2 w 26"/>
                    <a:gd name="T13" fmla="*/ 12 h 34"/>
                    <a:gd name="T14" fmla="*/ 2 w 26"/>
                    <a:gd name="T15" fmla="*/ 10 h 34"/>
                    <a:gd name="T16" fmla="*/ 5 w 26"/>
                    <a:gd name="T17" fmla="*/ 9 h 34"/>
                    <a:gd name="T18" fmla="*/ 5 w 26"/>
                    <a:gd name="T19" fmla="*/ 9 h 34"/>
                    <a:gd name="T20" fmla="*/ 5 w 26"/>
                    <a:gd name="T21" fmla="*/ 11 h 34"/>
                    <a:gd name="T22" fmla="*/ 2 w 26"/>
                    <a:gd name="T23" fmla="*/ 8 h 34"/>
                    <a:gd name="T24" fmla="*/ 7 w 26"/>
                    <a:gd name="T25" fmla="*/ 7 h 34"/>
                    <a:gd name="T26" fmla="*/ 8 w 26"/>
                    <a:gd name="T27" fmla="*/ 7 h 34"/>
                    <a:gd name="T28" fmla="*/ 10 w 26"/>
                    <a:gd name="T29" fmla="*/ 7 h 34"/>
                    <a:gd name="T30" fmla="*/ 10 w 26"/>
                    <a:gd name="T31" fmla="*/ 6 h 34"/>
                    <a:gd name="T32" fmla="*/ 10 w 26"/>
                    <a:gd name="T33" fmla="*/ 7 h 34"/>
                    <a:gd name="T34" fmla="*/ 3 w 26"/>
                    <a:gd name="T35" fmla="*/ 6 h 34"/>
                    <a:gd name="T36" fmla="*/ 6 w 26"/>
                    <a:gd name="T37" fmla="*/ 3 h 34"/>
                    <a:gd name="T38" fmla="*/ 6 w 26"/>
                    <a:gd name="T39" fmla="*/ 3 h 34"/>
                    <a:gd name="T40" fmla="*/ 6 w 26"/>
                    <a:gd name="T41" fmla="*/ 6 h 34"/>
                    <a:gd name="T42" fmla="*/ 6 w 26"/>
                    <a:gd name="T43" fmla="*/ 3 h 34"/>
                    <a:gd name="T44" fmla="*/ 9 w 26"/>
                    <a:gd name="T45" fmla="*/ 3 h 34"/>
                    <a:gd name="T46" fmla="*/ 4 w 26"/>
                    <a:gd name="T47" fmla="*/ 4 h 34"/>
                    <a:gd name="T48" fmla="*/ 5 w 26"/>
                    <a:gd name="T49" fmla="*/ 2 h 34"/>
                    <a:gd name="T50" fmla="*/ 7 w 26"/>
                    <a:gd name="T51" fmla="*/ 3 h 34"/>
                    <a:gd name="T52" fmla="*/ 8 w 26"/>
                    <a:gd name="T53" fmla="*/ 2 h 34"/>
                    <a:gd name="T54" fmla="*/ 8 w 26"/>
                    <a:gd name="T55" fmla="*/ 2 h 34"/>
                    <a:gd name="T56" fmla="*/ 8 w 26"/>
                    <a:gd name="T57" fmla="*/ 0 h 34"/>
                    <a:gd name="T58" fmla="*/ 7 w 26"/>
                    <a:gd name="T59" fmla="*/ 0 h 34"/>
                    <a:gd name="T60" fmla="*/ 6 w 26"/>
                    <a:gd name="T61" fmla="*/ 2 h 34"/>
                    <a:gd name="T62" fmla="*/ 3 w 26"/>
                    <a:gd name="T63" fmla="*/ 3 h 34"/>
                    <a:gd name="T64" fmla="*/ 1 w 26"/>
                    <a:gd name="T65" fmla="*/ 12 h 34"/>
                    <a:gd name="T66" fmla="*/ 2 w 26"/>
                    <a:gd name="T67" fmla="*/ 14 h 34"/>
                    <a:gd name="T68" fmla="*/ 2 w 26"/>
                    <a:gd name="T69" fmla="*/ 14 h 34"/>
                    <a:gd name="T70" fmla="*/ 3 w 26"/>
                    <a:gd name="T71" fmla="*/ 15 h 34"/>
                    <a:gd name="T72" fmla="*/ 4 w 26"/>
                    <a:gd name="T73" fmla="*/ 16 h 34"/>
                    <a:gd name="T74" fmla="*/ 5 w 26"/>
                    <a:gd name="T75" fmla="*/ 15 h 34"/>
                    <a:gd name="T76" fmla="*/ 6 w 26"/>
                    <a:gd name="T77" fmla="*/ 14 h 34"/>
                    <a:gd name="T78" fmla="*/ 7 w 26"/>
                    <a:gd name="T79" fmla="*/ 14 h 34"/>
                    <a:gd name="T80" fmla="*/ 10 w 26"/>
                    <a:gd name="T81" fmla="*/ 8 h 34"/>
                    <a:gd name="T82" fmla="*/ 11 w 26"/>
                    <a:gd name="T83" fmla="*/ 2 h 34"/>
                    <a:gd name="T84" fmla="*/ 10 w 26"/>
                    <a:gd name="T85" fmla="*/ 2 h 34"/>
                    <a:gd name="T86" fmla="*/ 9 w 26"/>
                    <a:gd name="T87" fmla="*/ 0 h 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34">
                      <a:moveTo>
                        <a:pt x="9" y="28"/>
                      </a:moveTo>
                      <a:cubicBezTo>
                        <a:pt x="10" y="28"/>
                        <a:pt x="10" y="28"/>
                        <a:pt x="10" y="27"/>
                      </a:cubicBezTo>
                      <a:cubicBezTo>
                        <a:pt x="10" y="27"/>
                        <a:pt x="10" y="27"/>
                        <a:pt x="10" y="27"/>
                      </a:cubicBezTo>
                      <a:cubicBezTo>
                        <a:pt x="10" y="28"/>
                        <a:pt x="9" y="29"/>
                        <a:pt x="8" y="29"/>
                      </a:cubicBezTo>
                      <a:cubicBezTo>
                        <a:pt x="8" y="29"/>
                        <a:pt x="8" y="29"/>
                        <a:pt x="8" y="28"/>
                      </a:cubicBezTo>
                      <a:cubicBezTo>
                        <a:pt x="8" y="28"/>
                        <a:pt x="9" y="28"/>
                        <a:pt x="9" y="28"/>
                      </a:cubicBezTo>
                      <a:moveTo>
                        <a:pt x="16" y="24"/>
                      </a:moveTo>
                      <a:cubicBezTo>
                        <a:pt x="16" y="24"/>
                        <a:pt x="16" y="24"/>
                        <a:pt x="16" y="24"/>
                      </a:cubicBezTo>
                      <a:cubicBezTo>
                        <a:pt x="17" y="24"/>
                        <a:pt x="17" y="24"/>
                        <a:pt x="17" y="24"/>
                      </a:cubicBezTo>
                      <a:cubicBezTo>
                        <a:pt x="17" y="24"/>
                        <a:pt x="17" y="24"/>
                        <a:pt x="17" y="24"/>
                      </a:cubicBezTo>
                      <a:cubicBezTo>
                        <a:pt x="17" y="24"/>
                        <a:pt x="17" y="25"/>
                        <a:pt x="16" y="26"/>
                      </a:cubicBezTo>
                      <a:cubicBezTo>
                        <a:pt x="16" y="27"/>
                        <a:pt x="15" y="28"/>
                        <a:pt x="15" y="28"/>
                      </a:cubicBezTo>
                      <a:cubicBezTo>
                        <a:pt x="15" y="28"/>
                        <a:pt x="14" y="28"/>
                        <a:pt x="14" y="28"/>
                      </a:cubicBezTo>
                      <a:cubicBezTo>
                        <a:pt x="15" y="27"/>
                        <a:pt x="17" y="26"/>
                        <a:pt x="17" y="24"/>
                      </a:cubicBezTo>
                      <a:cubicBezTo>
                        <a:pt x="17" y="24"/>
                        <a:pt x="16" y="24"/>
                        <a:pt x="16" y="24"/>
                      </a:cubicBezTo>
                      <a:moveTo>
                        <a:pt x="6" y="21"/>
                      </a:moveTo>
                      <a:cubicBezTo>
                        <a:pt x="6" y="21"/>
                        <a:pt x="6" y="21"/>
                        <a:pt x="6" y="21"/>
                      </a:cubicBezTo>
                      <a:cubicBezTo>
                        <a:pt x="7" y="21"/>
                        <a:pt x="7" y="21"/>
                        <a:pt x="7" y="21"/>
                      </a:cubicBezTo>
                      <a:cubicBezTo>
                        <a:pt x="6" y="21"/>
                        <a:pt x="6" y="21"/>
                        <a:pt x="6" y="21"/>
                      </a:cubicBezTo>
                      <a:cubicBezTo>
                        <a:pt x="6" y="22"/>
                        <a:pt x="5" y="24"/>
                        <a:pt x="5" y="26"/>
                      </a:cubicBezTo>
                      <a:cubicBezTo>
                        <a:pt x="5" y="26"/>
                        <a:pt x="5" y="26"/>
                        <a:pt x="5" y="26"/>
                      </a:cubicBezTo>
                      <a:cubicBezTo>
                        <a:pt x="5" y="26"/>
                        <a:pt x="5" y="26"/>
                        <a:pt x="5" y="26"/>
                      </a:cubicBezTo>
                      <a:cubicBezTo>
                        <a:pt x="5" y="25"/>
                        <a:pt x="5" y="25"/>
                        <a:pt x="5" y="24"/>
                      </a:cubicBezTo>
                      <a:cubicBezTo>
                        <a:pt x="5" y="23"/>
                        <a:pt x="6" y="22"/>
                        <a:pt x="6" y="21"/>
                      </a:cubicBezTo>
                      <a:cubicBezTo>
                        <a:pt x="6" y="21"/>
                        <a:pt x="6" y="21"/>
                        <a:pt x="6" y="21"/>
                      </a:cubicBezTo>
                      <a:moveTo>
                        <a:pt x="11" y="24"/>
                      </a:moveTo>
                      <a:cubicBezTo>
                        <a:pt x="10" y="23"/>
                        <a:pt x="11"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1" y="21"/>
                        <a:pt x="11" y="22"/>
                      </a:cubicBezTo>
                      <a:cubicBezTo>
                        <a:pt x="11" y="23"/>
                        <a:pt x="11" y="23"/>
                        <a:pt x="11" y="24"/>
                      </a:cubicBezTo>
                      <a:moveTo>
                        <a:pt x="3" y="23"/>
                      </a:moveTo>
                      <a:cubicBezTo>
                        <a:pt x="2" y="22"/>
                        <a:pt x="3" y="19"/>
                        <a:pt x="4" y="18"/>
                      </a:cubicBezTo>
                      <a:cubicBezTo>
                        <a:pt x="4" y="18"/>
                        <a:pt x="4" y="18"/>
                        <a:pt x="4" y="18"/>
                      </a:cubicBezTo>
                      <a:cubicBezTo>
                        <a:pt x="2" y="19"/>
                        <a:pt x="4" y="22"/>
                        <a:pt x="3" y="23"/>
                      </a:cubicBezTo>
                      <a:moveTo>
                        <a:pt x="16" y="19"/>
                      </a:moveTo>
                      <a:cubicBezTo>
                        <a:pt x="16" y="18"/>
                        <a:pt x="17" y="16"/>
                        <a:pt x="17" y="15"/>
                      </a:cubicBezTo>
                      <a:cubicBezTo>
                        <a:pt x="18" y="15"/>
                        <a:pt x="18" y="15"/>
                        <a:pt x="18" y="15"/>
                      </a:cubicBezTo>
                      <a:cubicBezTo>
                        <a:pt x="18" y="15"/>
                        <a:pt x="19" y="16"/>
                        <a:pt x="19" y="16"/>
                      </a:cubicBezTo>
                      <a:cubicBezTo>
                        <a:pt x="19" y="16"/>
                        <a:pt x="19" y="16"/>
                        <a:pt x="19" y="16"/>
                      </a:cubicBezTo>
                      <a:cubicBezTo>
                        <a:pt x="18" y="16"/>
                        <a:pt x="18" y="16"/>
                        <a:pt x="18" y="16"/>
                      </a:cubicBezTo>
                      <a:cubicBezTo>
                        <a:pt x="17" y="16"/>
                        <a:pt x="17" y="19"/>
                        <a:pt x="16" y="19"/>
                      </a:cubicBezTo>
                      <a:moveTo>
                        <a:pt x="23" y="15"/>
                      </a:moveTo>
                      <a:cubicBezTo>
                        <a:pt x="22" y="15"/>
                        <a:pt x="22" y="15"/>
                        <a:pt x="22" y="14"/>
                      </a:cubicBezTo>
                      <a:cubicBezTo>
                        <a:pt x="22" y="13"/>
                        <a:pt x="23" y="12"/>
                        <a:pt x="23" y="12"/>
                      </a:cubicBezTo>
                      <a:cubicBezTo>
                        <a:pt x="23" y="12"/>
                        <a:pt x="23" y="12"/>
                        <a:pt x="23" y="12"/>
                      </a:cubicBezTo>
                      <a:cubicBezTo>
                        <a:pt x="23" y="12"/>
                        <a:pt x="23" y="12"/>
                        <a:pt x="23" y="12"/>
                      </a:cubicBezTo>
                      <a:cubicBezTo>
                        <a:pt x="22" y="12"/>
                        <a:pt x="22" y="14"/>
                        <a:pt x="23" y="15"/>
                      </a:cubicBezTo>
                      <a:cubicBezTo>
                        <a:pt x="23" y="15"/>
                        <a:pt x="23" y="15"/>
                        <a:pt x="23" y="15"/>
                      </a:cubicBezTo>
                      <a:moveTo>
                        <a:pt x="6" y="16"/>
                      </a:moveTo>
                      <a:cubicBezTo>
                        <a:pt x="6" y="16"/>
                        <a:pt x="6" y="16"/>
                        <a:pt x="6" y="16"/>
                      </a:cubicBezTo>
                      <a:cubicBezTo>
                        <a:pt x="7" y="15"/>
                        <a:pt x="7" y="13"/>
                        <a:pt x="8" y="12"/>
                      </a:cubicBezTo>
                      <a:cubicBezTo>
                        <a:pt x="9" y="11"/>
                        <a:pt x="9" y="11"/>
                        <a:pt x="9" y="11"/>
                      </a:cubicBezTo>
                      <a:cubicBezTo>
                        <a:pt x="9" y="13"/>
                        <a:pt x="7" y="16"/>
                        <a:pt x="6" y="16"/>
                      </a:cubicBezTo>
                      <a:moveTo>
                        <a:pt x="15" y="7"/>
                      </a:moveTo>
                      <a:cubicBezTo>
                        <a:pt x="14" y="7"/>
                        <a:pt x="14" y="7"/>
                        <a:pt x="14" y="7"/>
                      </a:cubicBezTo>
                      <a:cubicBezTo>
                        <a:pt x="14" y="7"/>
                        <a:pt x="14" y="7"/>
                        <a:pt x="14" y="7"/>
                      </a:cubicBezTo>
                      <a:cubicBezTo>
                        <a:pt x="15" y="7"/>
                        <a:pt x="15" y="7"/>
                        <a:pt x="15" y="7"/>
                      </a:cubicBezTo>
                      <a:cubicBezTo>
                        <a:pt x="15" y="7"/>
                        <a:pt x="15" y="7"/>
                        <a:pt x="15" y="7"/>
                      </a:cubicBezTo>
                      <a:cubicBezTo>
                        <a:pt x="15" y="8"/>
                        <a:pt x="15" y="9"/>
                        <a:pt x="15" y="10"/>
                      </a:cubicBezTo>
                      <a:cubicBezTo>
                        <a:pt x="15" y="10"/>
                        <a:pt x="13" y="13"/>
                        <a:pt x="13" y="13"/>
                      </a:cubicBezTo>
                      <a:cubicBezTo>
                        <a:pt x="13" y="13"/>
                        <a:pt x="13" y="13"/>
                        <a:pt x="13" y="13"/>
                      </a:cubicBezTo>
                      <a:cubicBezTo>
                        <a:pt x="13" y="12"/>
                        <a:pt x="13" y="12"/>
                        <a:pt x="14" y="11"/>
                      </a:cubicBezTo>
                      <a:cubicBezTo>
                        <a:pt x="14" y="10"/>
                        <a:pt x="15" y="8"/>
                        <a:pt x="15" y="7"/>
                      </a:cubicBezTo>
                      <a:moveTo>
                        <a:pt x="19" y="10"/>
                      </a:moveTo>
                      <a:cubicBezTo>
                        <a:pt x="19" y="10"/>
                        <a:pt x="19" y="10"/>
                        <a:pt x="19" y="10"/>
                      </a:cubicBezTo>
                      <a:cubicBezTo>
                        <a:pt x="20" y="9"/>
                        <a:pt x="21" y="8"/>
                        <a:pt x="21" y="7"/>
                      </a:cubicBezTo>
                      <a:cubicBezTo>
                        <a:pt x="21" y="7"/>
                        <a:pt x="21" y="7"/>
                        <a:pt x="21" y="7"/>
                      </a:cubicBezTo>
                      <a:cubicBezTo>
                        <a:pt x="22" y="8"/>
                        <a:pt x="21" y="10"/>
                        <a:pt x="19" y="10"/>
                      </a:cubicBezTo>
                      <a:moveTo>
                        <a:pt x="10" y="9"/>
                      </a:moveTo>
                      <a:cubicBezTo>
                        <a:pt x="10" y="8"/>
                        <a:pt x="10" y="6"/>
                        <a:pt x="11" y="6"/>
                      </a:cubicBezTo>
                      <a:cubicBezTo>
                        <a:pt x="12" y="6"/>
                        <a:pt x="12" y="6"/>
                        <a:pt x="12" y="6"/>
                      </a:cubicBezTo>
                      <a:cubicBezTo>
                        <a:pt x="12" y="6"/>
                        <a:pt x="12" y="6"/>
                        <a:pt x="12" y="6"/>
                      </a:cubicBezTo>
                      <a:cubicBezTo>
                        <a:pt x="12" y="6"/>
                        <a:pt x="12" y="6"/>
                        <a:pt x="11" y="6"/>
                      </a:cubicBezTo>
                      <a:cubicBezTo>
                        <a:pt x="10" y="6"/>
                        <a:pt x="10" y="8"/>
                        <a:pt x="10" y="9"/>
                      </a:cubicBezTo>
                      <a:moveTo>
                        <a:pt x="17" y="7"/>
                      </a:moveTo>
                      <a:cubicBezTo>
                        <a:pt x="17" y="5"/>
                        <a:pt x="18" y="4"/>
                        <a:pt x="19" y="4"/>
                      </a:cubicBezTo>
                      <a:cubicBezTo>
                        <a:pt x="19" y="4"/>
                        <a:pt x="19" y="4"/>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7" y="6"/>
                        <a:pt x="17" y="7"/>
                      </a:cubicBezTo>
                      <a:moveTo>
                        <a:pt x="20" y="0"/>
                      </a:moveTo>
                      <a:cubicBezTo>
                        <a:pt x="20" y="0"/>
                        <a:pt x="20" y="0"/>
                        <a:pt x="19" y="0"/>
                      </a:cubicBezTo>
                      <a:cubicBezTo>
                        <a:pt x="19" y="1"/>
                        <a:pt x="18" y="1"/>
                        <a:pt x="18" y="1"/>
                      </a:cubicBezTo>
                      <a:cubicBezTo>
                        <a:pt x="18" y="1"/>
                        <a:pt x="17" y="1"/>
                        <a:pt x="17" y="1"/>
                      </a:cubicBezTo>
                      <a:cubicBezTo>
                        <a:pt x="17" y="0"/>
                        <a:pt x="17" y="0"/>
                        <a:pt x="16" y="0"/>
                      </a:cubicBezTo>
                      <a:cubicBezTo>
                        <a:pt x="16" y="0"/>
                        <a:pt x="16" y="0"/>
                        <a:pt x="16" y="1"/>
                      </a:cubicBezTo>
                      <a:cubicBezTo>
                        <a:pt x="15" y="2"/>
                        <a:pt x="14" y="2"/>
                        <a:pt x="13" y="2"/>
                      </a:cubicBezTo>
                      <a:cubicBezTo>
                        <a:pt x="13" y="2"/>
                        <a:pt x="13" y="2"/>
                        <a:pt x="13" y="2"/>
                      </a:cubicBezTo>
                      <a:cubicBezTo>
                        <a:pt x="13" y="2"/>
                        <a:pt x="13" y="2"/>
                        <a:pt x="13" y="2"/>
                      </a:cubicBezTo>
                      <a:cubicBezTo>
                        <a:pt x="12" y="2"/>
                        <a:pt x="11" y="2"/>
                        <a:pt x="11" y="3"/>
                      </a:cubicBezTo>
                      <a:cubicBezTo>
                        <a:pt x="10" y="5"/>
                        <a:pt x="7" y="5"/>
                        <a:pt x="7" y="7"/>
                      </a:cubicBezTo>
                      <a:cubicBezTo>
                        <a:pt x="7" y="10"/>
                        <a:pt x="4" y="10"/>
                        <a:pt x="4" y="13"/>
                      </a:cubicBezTo>
                      <a:cubicBezTo>
                        <a:pt x="4" y="15"/>
                        <a:pt x="1" y="18"/>
                        <a:pt x="2" y="21"/>
                      </a:cubicBezTo>
                      <a:cubicBezTo>
                        <a:pt x="2" y="22"/>
                        <a:pt x="0" y="25"/>
                        <a:pt x="1" y="26"/>
                      </a:cubicBezTo>
                      <a:cubicBezTo>
                        <a:pt x="2" y="27"/>
                        <a:pt x="0" y="30"/>
                        <a:pt x="2" y="31"/>
                      </a:cubicBezTo>
                      <a:cubicBezTo>
                        <a:pt x="2" y="31"/>
                        <a:pt x="2" y="31"/>
                        <a:pt x="2" y="31"/>
                      </a:cubicBezTo>
                      <a:cubicBezTo>
                        <a:pt x="2" y="32"/>
                        <a:pt x="2" y="32"/>
                        <a:pt x="2" y="32"/>
                      </a:cubicBezTo>
                      <a:cubicBezTo>
                        <a:pt x="2" y="32"/>
                        <a:pt x="3" y="32"/>
                        <a:pt x="3" y="31"/>
                      </a:cubicBezTo>
                      <a:cubicBezTo>
                        <a:pt x="3" y="31"/>
                        <a:pt x="3" y="31"/>
                        <a:pt x="3" y="31"/>
                      </a:cubicBezTo>
                      <a:cubicBezTo>
                        <a:pt x="3" y="31"/>
                        <a:pt x="3" y="31"/>
                        <a:pt x="3" y="31"/>
                      </a:cubicBezTo>
                      <a:cubicBezTo>
                        <a:pt x="4" y="31"/>
                        <a:pt x="4" y="32"/>
                        <a:pt x="5" y="32"/>
                      </a:cubicBezTo>
                      <a:cubicBezTo>
                        <a:pt x="5" y="33"/>
                        <a:pt x="6" y="34"/>
                        <a:pt x="6" y="34"/>
                      </a:cubicBezTo>
                      <a:cubicBezTo>
                        <a:pt x="7" y="34"/>
                        <a:pt x="7" y="34"/>
                        <a:pt x="7" y="33"/>
                      </a:cubicBezTo>
                      <a:cubicBezTo>
                        <a:pt x="7" y="33"/>
                        <a:pt x="8" y="33"/>
                        <a:pt x="8" y="33"/>
                      </a:cubicBezTo>
                      <a:cubicBezTo>
                        <a:pt x="8" y="33"/>
                        <a:pt x="8" y="33"/>
                        <a:pt x="9" y="34"/>
                      </a:cubicBezTo>
                      <a:cubicBezTo>
                        <a:pt x="9" y="34"/>
                        <a:pt x="9" y="34"/>
                        <a:pt x="10" y="34"/>
                      </a:cubicBezTo>
                      <a:cubicBezTo>
                        <a:pt x="10" y="34"/>
                        <a:pt x="10" y="34"/>
                        <a:pt x="11" y="33"/>
                      </a:cubicBezTo>
                      <a:cubicBezTo>
                        <a:pt x="11" y="33"/>
                        <a:pt x="11" y="33"/>
                        <a:pt x="11" y="33"/>
                      </a:cubicBezTo>
                      <a:cubicBezTo>
                        <a:pt x="12" y="33"/>
                        <a:pt x="12" y="33"/>
                        <a:pt x="12" y="33"/>
                      </a:cubicBezTo>
                      <a:cubicBezTo>
                        <a:pt x="12" y="33"/>
                        <a:pt x="12" y="33"/>
                        <a:pt x="13" y="33"/>
                      </a:cubicBezTo>
                      <a:cubicBezTo>
                        <a:pt x="13" y="33"/>
                        <a:pt x="13" y="33"/>
                        <a:pt x="14" y="32"/>
                      </a:cubicBezTo>
                      <a:cubicBezTo>
                        <a:pt x="14" y="31"/>
                        <a:pt x="14" y="31"/>
                        <a:pt x="14" y="31"/>
                      </a:cubicBezTo>
                      <a:cubicBezTo>
                        <a:pt x="15" y="31"/>
                        <a:pt x="15" y="31"/>
                        <a:pt x="15" y="31"/>
                      </a:cubicBezTo>
                      <a:cubicBezTo>
                        <a:pt x="15" y="31"/>
                        <a:pt x="15" y="31"/>
                        <a:pt x="15" y="31"/>
                      </a:cubicBezTo>
                      <a:cubicBezTo>
                        <a:pt x="15" y="31"/>
                        <a:pt x="16" y="31"/>
                        <a:pt x="16" y="30"/>
                      </a:cubicBezTo>
                      <a:cubicBezTo>
                        <a:pt x="17" y="28"/>
                        <a:pt x="19" y="29"/>
                        <a:pt x="19" y="27"/>
                      </a:cubicBezTo>
                      <a:cubicBezTo>
                        <a:pt x="20" y="25"/>
                        <a:pt x="21" y="26"/>
                        <a:pt x="22" y="23"/>
                      </a:cubicBezTo>
                      <a:cubicBezTo>
                        <a:pt x="22" y="21"/>
                        <a:pt x="24" y="21"/>
                        <a:pt x="24" y="18"/>
                      </a:cubicBezTo>
                      <a:cubicBezTo>
                        <a:pt x="23" y="17"/>
                        <a:pt x="25" y="15"/>
                        <a:pt x="25" y="13"/>
                      </a:cubicBezTo>
                      <a:cubicBezTo>
                        <a:pt x="25" y="11"/>
                        <a:pt x="26" y="9"/>
                        <a:pt x="26" y="8"/>
                      </a:cubicBezTo>
                      <a:cubicBezTo>
                        <a:pt x="25" y="7"/>
                        <a:pt x="25" y="5"/>
                        <a:pt x="25" y="4"/>
                      </a:cubicBezTo>
                      <a:cubicBezTo>
                        <a:pt x="25" y="3"/>
                        <a:pt x="25" y="3"/>
                        <a:pt x="25" y="3"/>
                      </a:cubicBezTo>
                      <a:cubicBezTo>
                        <a:pt x="25" y="2"/>
                        <a:pt x="24" y="2"/>
                        <a:pt x="24" y="2"/>
                      </a:cubicBezTo>
                      <a:cubicBezTo>
                        <a:pt x="24" y="2"/>
                        <a:pt x="24" y="2"/>
                        <a:pt x="23" y="2"/>
                      </a:cubicBezTo>
                      <a:cubicBezTo>
                        <a:pt x="23" y="2"/>
                        <a:pt x="23" y="2"/>
                        <a:pt x="23" y="2"/>
                      </a:cubicBezTo>
                      <a:cubicBezTo>
                        <a:pt x="22" y="2"/>
                        <a:pt x="22" y="2"/>
                        <a:pt x="21" y="1"/>
                      </a:cubicBezTo>
                      <a:cubicBezTo>
                        <a:pt x="21" y="1"/>
                        <a:pt x="20" y="0"/>
                        <a:pt x="20" y="0"/>
                      </a:cubicBezTo>
                    </a:path>
                  </a:pathLst>
                </a:custGeom>
                <a:solidFill>
                  <a:srgbClr val="D3B2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1" name="Freeform 12372">
                  <a:extLst>
                    <a:ext uri="{FF2B5EF4-FFF2-40B4-BE49-F238E27FC236}">
                      <a16:creationId xmlns:a16="http://schemas.microsoft.com/office/drawing/2014/main" id="{203A1542-E3C3-26F2-D636-3D54846A88D9}"/>
                    </a:ext>
                  </a:extLst>
                </p:cNvPr>
                <p:cNvSpPr>
                  <a:spLocks noEditPoints="1"/>
                </p:cNvSpPr>
                <p:nvPr/>
              </p:nvSpPr>
              <p:spPr bwMode="auto">
                <a:xfrm>
                  <a:off x="4633" y="2394"/>
                  <a:ext cx="24" cy="34"/>
                </a:xfrm>
                <a:custGeom>
                  <a:avLst/>
                  <a:gdLst>
                    <a:gd name="T0" fmla="*/ 6 w 30"/>
                    <a:gd name="T1" fmla="*/ 19 h 41"/>
                    <a:gd name="T2" fmla="*/ 6 w 30"/>
                    <a:gd name="T3" fmla="*/ 19 h 41"/>
                    <a:gd name="T4" fmla="*/ 5 w 30"/>
                    <a:gd name="T5" fmla="*/ 19 h 41"/>
                    <a:gd name="T6" fmla="*/ 5 w 30"/>
                    <a:gd name="T7" fmla="*/ 18 h 41"/>
                    <a:gd name="T8" fmla="*/ 5 w 30"/>
                    <a:gd name="T9" fmla="*/ 18 h 41"/>
                    <a:gd name="T10" fmla="*/ 5 w 30"/>
                    <a:gd name="T11" fmla="*/ 18 h 41"/>
                    <a:gd name="T12" fmla="*/ 6 w 30"/>
                    <a:gd name="T13" fmla="*/ 18 h 41"/>
                    <a:gd name="T14" fmla="*/ 5 w 30"/>
                    <a:gd name="T15" fmla="*/ 18 h 41"/>
                    <a:gd name="T16" fmla="*/ 5 w 30"/>
                    <a:gd name="T17" fmla="*/ 18 h 41"/>
                    <a:gd name="T18" fmla="*/ 6 w 30"/>
                    <a:gd name="T19" fmla="*/ 18 h 41"/>
                    <a:gd name="T20" fmla="*/ 6 w 30"/>
                    <a:gd name="T21" fmla="*/ 18 h 41"/>
                    <a:gd name="T22" fmla="*/ 7 w 30"/>
                    <a:gd name="T23" fmla="*/ 18 h 41"/>
                    <a:gd name="T24" fmla="*/ 6 w 30"/>
                    <a:gd name="T25" fmla="*/ 18 h 41"/>
                    <a:gd name="T26" fmla="*/ 6 w 30"/>
                    <a:gd name="T27" fmla="*/ 18 h 41"/>
                    <a:gd name="T28" fmla="*/ 6 w 30"/>
                    <a:gd name="T29" fmla="*/ 18 h 41"/>
                    <a:gd name="T30" fmla="*/ 6 w 30"/>
                    <a:gd name="T31" fmla="*/ 18 h 41"/>
                    <a:gd name="T32" fmla="*/ 5 w 30"/>
                    <a:gd name="T33" fmla="*/ 18 h 41"/>
                    <a:gd name="T34" fmla="*/ 7 w 30"/>
                    <a:gd name="T35" fmla="*/ 18 h 41"/>
                    <a:gd name="T36" fmla="*/ 7 w 30"/>
                    <a:gd name="T37" fmla="*/ 18 h 41"/>
                    <a:gd name="T38" fmla="*/ 7 w 30"/>
                    <a:gd name="T39" fmla="*/ 18 h 41"/>
                    <a:gd name="T40" fmla="*/ 3 w 30"/>
                    <a:gd name="T41" fmla="*/ 18 h 41"/>
                    <a:gd name="T42" fmla="*/ 8 w 30"/>
                    <a:gd name="T43" fmla="*/ 18 h 41"/>
                    <a:gd name="T44" fmla="*/ 8 w 30"/>
                    <a:gd name="T45" fmla="*/ 18 h 41"/>
                    <a:gd name="T46" fmla="*/ 3 w 30"/>
                    <a:gd name="T47" fmla="*/ 18 h 41"/>
                    <a:gd name="T48" fmla="*/ 8 w 30"/>
                    <a:gd name="T49" fmla="*/ 18 h 41"/>
                    <a:gd name="T50" fmla="*/ 8 w 30"/>
                    <a:gd name="T51" fmla="*/ 18 h 41"/>
                    <a:gd name="T52" fmla="*/ 8 w 30"/>
                    <a:gd name="T53" fmla="*/ 18 h 41"/>
                    <a:gd name="T54" fmla="*/ 3 w 30"/>
                    <a:gd name="T55" fmla="*/ 18 h 41"/>
                    <a:gd name="T56" fmla="*/ 3 w 30"/>
                    <a:gd name="T57" fmla="*/ 18 h 41"/>
                    <a:gd name="T58" fmla="*/ 8 w 30"/>
                    <a:gd name="T59" fmla="*/ 18 h 41"/>
                    <a:gd name="T60" fmla="*/ 2 w 30"/>
                    <a:gd name="T61" fmla="*/ 17 h 41"/>
                    <a:gd name="T62" fmla="*/ 2 w 30"/>
                    <a:gd name="T63" fmla="*/ 17 h 41"/>
                    <a:gd name="T64" fmla="*/ 2 w 30"/>
                    <a:gd name="T65" fmla="*/ 17 h 41"/>
                    <a:gd name="T66" fmla="*/ 2 w 30"/>
                    <a:gd name="T67" fmla="*/ 18 h 41"/>
                    <a:gd name="T68" fmla="*/ 2 w 30"/>
                    <a:gd name="T69" fmla="*/ 15 h 41"/>
                    <a:gd name="T70" fmla="*/ 2 w 30"/>
                    <a:gd name="T71" fmla="*/ 15 h 41"/>
                    <a:gd name="T72" fmla="*/ 2 w 30"/>
                    <a:gd name="T73" fmla="*/ 15 h 41"/>
                    <a:gd name="T74" fmla="*/ 2 w 30"/>
                    <a:gd name="T75" fmla="*/ 15 h 41"/>
                    <a:gd name="T76" fmla="*/ 2 w 30"/>
                    <a:gd name="T77" fmla="*/ 15 h 41"/>
                    <a:gd name="T78" fmla="*/ 10 w 30"/>
                    <a:gd name="T79" fmla="*/ 0 h 41"/>
                    <a:gd name="T80" fmla="*/ 9 w 30"/>
                    <a:gd name="T81" fmla="*/ 9 h 41"/>
                    <a:gd name="T82" fmla="*/ 5 w 30"/>
                    <a:gd name="T83" fmla="*/ 12 h 41"/>
                    <a:gd name="T84" fmla="*/ 4 w 30"/>
                    <a:gd name="T85" fmla="*/ 14 h 41"/>
                    <a:gd name="T86" fmla="*/ 2 w 30"/>
                    <a:gd name="T87" fmla="*/ 14 h 41"/>
                    <a:gd name="T88" fmla="*/ 2 w 30"/>
                    <a:gd name="T89" fmla="*/ 13 h 41"/>
                    <a:gd name="T90" fmla="*/ 3 w 30"/>
                    <a:gd name="T91" fmla="*/ 17 h 41"/>
                    <a:gd name="T92" fmla="*/ 5 w 30"/>
                    <a:gd name="T93" fmla="*/ 17 h 41"/>
                    <a:gd name="T94" fmla="*/ 6 w 30"/>
                    <a:gd name="T95" fmla="*/ 17 h 41"/>
                    <a:gd name="T96" fmla="*/ 8 w 30"/>
                    <a:gd name="T97" fmla="*/ 16 h 41"/>
                    <a:gd name="T98" fmla="*/ 11 w 30"/>
                    <a:gd name="T99" fmla="*/ 10 h 41"/>
                    <a:gd name="T100" fmla="*/ 12 w 30"/>
                    <a:gd name="T101" fmla="*/ 5 h 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 h="41">
                      <a:moveTo>
                        <a:pt x="14" y="41"/>
                      </a:move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moveTo>
                        <a:pt x="13" y="41"/>
                      </a:moveTo>
                      <a:cubicBezTo>
                        <a:pt x="13" y="41"/>
                        <a:pt x="13" y="41"/>
                        <a:pt x="13" y="41"/>
                      </a:cubicBezTo>
                      <a:cubicBezTo>
                        <a:pt x="13" y="41"/>
                        <a:pt x="14" y="41"/>
                        <a:pt x="14" y="41"/>
                      </a:cubicBezTo>
                      <a:cubicBezTo>
                        <a:pt x="14" y="41"/>
                        <a:pt x="14" y="41"/>
                        <a:pt x="14" y="41"/>
                      </a:cubicBezTo>
                      <a:cubicBezTo>
                        <a:pt x="14" y="41"/>
                        <a:pt x="13" y="41"/>
                        <a:pt x="13" y="41"/>
                      </a:cubicBezTo>
                      <a:moveTo>
                        <a:pt x="13" y="41"/>
                      </a:moveTo>
                      <a:cubicBezTo>
                        <a:pt x="13" y="41"/>
                        <a:pt x="13" y="41"/>
                        <a:pt x="13" y="41"/>
                      </a:cubicBezTo>
                      <a:cubicBezTo>
                        <a:pt x="13" y="41"/>
                        <a:pt x="13" y="41"/>
                        <a:pt x="13" y="41"/>
                      </a:cubicBezTo>
                      <a:cubicBezTo>
                        <a:pt x="13" y="41"/>
                        <a:pt x="13" y="41"/>
                        <a:pt x="13" y="41"/>
                      </a:cubicBezTo>
                      <a:cubicBezTo>
                        <a:pt x="13" y="41"/>
                        <a:pt x="13" y="41"/>
                        <a:pt x="13" y="41"/>
                      </a:cubicBezTo>
                      <a:moveTo>
                        <a:pt x="12" y="40"/>
                      </a:move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2" y="40"/>
                      </a:cubicBezTo>
                      <a:cubicBezTo>
                        <a:pt x="12" y="40"/>
                        <a:pt x="12" y="40"/>
                        <a:pt x="12" y="40"/>
                      </a:cubicBezTo>
                      <a:moveTo>
                        <a:pt x="12" y="40"/>
                      </a:moveTo>
                      <a:cubicBezTo>
                        <a:pt x="12" y="40"/>
                        <a:pt x="12" y="40"/>
                        <a:pt x="12" y="40"/>
                      </a:cubicBezTo>
                      <a:cubicBezTo>
                        <a:pt x="12" y="40"/>
                        <a:pt x="12" y="40"/>
                        <a:pt x="12" y="40"/>
                      </a:cubicBezTo>
                      <a:cubicBezTo>
                        <a:pt x="12" y="40"/>
                        <a:pt x="12" y="40"/>
                        <a:pt x="12" y="40"/>
                      </a:cubicBezTo>
                      <a:cubicBezTo>
                        <a:pt x="12" y="40"/>
                        <a:pt x="12" y="40"/>
                        <a:pt x="12" y="40"/>
                      </a:cubicBezTo>
                      <a:moveTo>
                        <a:pt x="15" y="40"/>
                      </a:moveTo>
                      <a:cubicBezTo>
                        <a:pt x="15" y="40"/>
                        <a:pt x="15" y="40"/>
                        <a:pt x="15" y="40"/>
                      </a:cubicBezTo>
                      <a:cubicBezTo>
                        <a:pt x="15" y="40"/>
                        <a:pt x="15" y="40"/>
                        <a:pt x="15" y="40"/>
                      </a:cubicBezTo>
                      <a:cubicBezTo>
                        <a:pt x="15" y="40"/>
                        <a:pt x="15" y="40"/>
                        <a:pt x="15" y="40"/>
                      </a:cubicBezTo>
                      <a:cubicBezTo>
                        <a:pt x="15" y="40"/>
                        <a:pt x="15" y="40"/>
                        <a:pt x="15" y="40"/>
                      </a:cubicBezTo>
                      <a:moveTo>
                        <a:pt x="12" y="40"/>
                      </a:moveTo>
                      <a:cubicBezTo>
                        <a:pt x="12" y="40"/>
                        <a:pt x="12" y="40"/>
                        <a:pt x="12" y="40"/>
                      </a:cubicBezTo>
                      <a:cubicBezTo>
                        <a:pt x="12" y="40"/>
                        <a:pt x="12" y="40"/>
                        <a:pt x="13" y="41"/>
                      </a:cubicBezTo>
                      <a:cubicBezTo>
                        <a:pt x="13" y="41"/>
                        <a:pt x="13" y="41"/>
                        <a:pt x="13" y="41"/>
                      </a:cubicBezTo>
                      <a:cubicBezTo>
                        <a:pt x="12" y="40"/>
                        <a:pt x="12" y="40"/>
                        <a:pt x="12" y="40"/>
                      </a:cubicBezTo>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moveTo>
                        <a:pt x="15" y="40"/>
                      </a:move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moveTo>
                        <a:pt x="15" y="40"/>
                      </a:moveTo>
                      <a:cubicBezTo>
                        <a:pt x="15" y="40"/>
                        <a:pt x="15" y="40"/>
                        <a:pt x="15" y="40"/>
                      </a:cubicBezTo>
                      <a:cubicBezTo>
                        <a:pt x="15" y="40"/>
                        <a:pt x="15" y="40"/>
                        <a:pt x="15" y="40"/>
                      </a:cubicBezTo>
                      <a:cubicBezTo>
                        <a:pt x="15" y="40"/>
                        <a:pt x="15" y="40"/>
                        <a:pt x="15" y="40"/>
                      </a:cubicBezTo>
                      <a:cubicBezTo>
                        <a:pt x="15" y="40"/>
                        <a:pt x="15" y="40"/>
                        <a:pt x="15" y="40"/>
                      </a:cubicBezTo>
                      <a:moveTo>
                        <a:pt x="17" y="40"/>
                      </a:move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moveTo>
                        <a:pt x="16" y="40"/>
                      </a:moveTo>
                      <a:cubicBezTo>
                        <a:pt x="16" y="40"/>
                        <a:pt x="16" y="40"/>
                        <a:pt x="16" y="40"/>
                      </a:cubicBezTo>
                      <a:cubicBezTo>
                        <a:pt x="16" y="40"/>
                        <a:pt x="17" y="40"/>
                        <a:pt x="17" y="40"/>
                      </a:cubicBezTo>
                      <a:cubicBezTo>
                        <a:pt x="17" y="40"/>
                        <a:pt x="17" y="40"/>
                        <a:pt x="17" y="40"/>
                      </a:cubicBezTo>
                      <a:cubicBezTo>
                        <a:pt x="17" y="40"/>
                        <a:pt x="16" y="40"/>
                        <a:pt x="16" y="40"/>
                      </a:cubicBezTo>
                      <a:moveTo>
                        <a:pt x="16" y="40"/>
                      </a:moveTo>
                      <a:cubicBezTo>
                        <a:pt x="16" y="40"/>
                        <a:pt x="16" y="40"/>
                        <a:pt x="16" y="40"/>
                      </a:cubicBezTo>
                      <a:cubicBezTo>
                        <a:pt x="16" y="40"/>
                        <a:pt x="16" y="40"/>
                        <a:pt x="16" y="40"/>
                      </a:cubicBezTo>
                      <a:cubicBezTo>
                        <a:pt x="16" y="40"/>
                        <a:pt x="16" y="40"/>
                        <a:pt x="16" y="40"/>
                      </a:cubicBezTo>
                      <a:cubicBezTo>
                        <a:pt x="16" y="40"/>
                        <a:pt x="16" y="40"/>
                        <a:pt x="16" y="40"/>
                      </a:cubicBezTo>
                      <a:moveTo>
                        <a:pt x="16" y="40"/>
                      </a:moveTo>
                      <a:cubicBezTo>
                        <a:pt x="15" y="40"/>
                        <a:pt x="15" y="40"/>
                        <a:pt x="15" y="40"/>
                      </a:cubicBezTo>
                      <a:cubicBezTo>
                        <a:pt x="15" y="40"/>
                        <a:pt x="15" y="40"/>
                        <a:pt x="15" y="40"/>
                      </a:cubicBezTo>
                      <a:cubicBezTo>
                        <a:pt x="15" y="40"/>
                        <a:pt x="15" y="40"/>
                        <a:pt x="16" y="40"/>
                      </a:cubicBezTo>
                      <a:cubicBezTo>
                        <a:pt x="16" y="40"/>
                        <a:pt x="16" y="40"/>
                        <a:pt x="16" y="40"/>
                      </a:cubicBezTo>
                      <a:cubicBezTo>
                        <a:pt x="16" y="40"/>
                        <a:pt x="16" y="40"/>
                        <a:pt x="16" y="40"/>
                      </a:cubicBezTo>
                      <a:moveTo>
                        <a:pt x="9" y="40"/>
                      </a:moveTo>
                      <a:cubicBezTo>
                        <a:pt x="9" y="40"/>
                        <a:pt x="9" y="40"/>
                        <a:pt x="9" y="40"/>
                      </a:cubicBezTo>
                      <a:cubicBezTo>
                        <a:pt x="9" y="40"/>
                        <a:pt x="9" y="40"/>
                        <a:pt x="9" y="40"/>
                      </a:cubicBezTo>
                      <a:cubicBezTo>
                        <a:pt x="9" y="40"/>
                        <a:pt x="10" y="41"/>
                        <a:pt x="10" y="41"/>
                      </a:cubicBezTo>
                      <a:cubicBezTo>
                        <a:pt x="11" y="41"/>
                        <a:pt x="11" y="41"/>
                        <a:pt x="11" y="40"/>
                      </a:cubicBezTo>
                      <a:cubicBezTo>
                        <a:pt x="11" y="40"/>
                        <a:pt x="11" y="40"/>
                        <a:pt x="11" y="40"/>
                      </a:cubicBezTo>
                      <a:cubicBezTo>
                        <a:pt x="11" y="41"/>
                        <a:pt x="11" y="41"/>
                        <a:pt x="10" y="41"/>
                      </a:cubicBezTo>
                      <a:cubicBezTo>
                        <a:pt x="10" y="41"/>
                        <a:pt x="9" y="40"/>
                        <a:pt x="9" y="40"/>
                      </a:cubicBezTo>
                      <a:cubicBezTo>
                        <a:pt x="9" y="40"/>
                        <a:pt x="9" y="40"/>
                        <a:pt x="9" y="40"/>
                      </a:cubicBezTo>
                      <a:moveTo>
                        <a:pt x="18" y="39"/>
                      </a:moveTo>
                      <a:cubicBezTo>
                        <a:pt x="18" y="39"/>
                        <a:pt x="18" y="39"/>
                        <a:pt x="18" y="39"/>
                      </a:cubicBezTo>
                      <a:cubicBezTo>
                        <a:pt x="18" y="39"/>
                        <a:pt x="18" y="39"/>
                        <a:pt x="18" y="39"/>
                      </a:cubicBezTo>
                      <a:cubicBezTo>
                        <a:pt x="18" y="39"/>
                        <a:pt x="18" y="39"/>
                        <a:pt x="18" y="39"/>
                      </a:cubicBezTo>
                      <a:cubicBezTo>
                        <a:pt x="18" y="39"/>
                        <a:pt x="18" y="39"/>
                        <a:pt x="18" y="39"/>
                      </a:cubicBezTo>
                      <a:moveTo>
                        <a:pt x="18" y="39"/>
                      </a:move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moveTo>
                        <a:pt x="7" y="39"/>
                      </a:move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moveTo>
                        <a:pt x="19" y="38"/>
                      </a:moveTo>
                      <a:cubicBezTo>
                        <a:pt x="19" y="38"/>
                        <a:pt x="19" y="38"/>
                        <a:pt x="19" y="38"/>
                      </a:cubicBezTo>
                      <a:cubicBezTo>
                        <a:pt x="19" y="38"/>
                        <a:pt x="19" y="38"/>
                        <a:pt x="19" y="38"/>
                      </a:cubicBezTo>
                      <a:cubicBezTo>
                        <a:pt x="19" y="38"/>
                        <a:pt x="19" y="38"/>
                        <a:pt x="19" y="38"/>
                      </a:cubicBezTo>
                      <a:cubicBezTo>
                        <a:pt x="19" y="38"/>
                        <a:pt x="19" y="38"/>
                        <a:pt x="19" y="38"/>
                      </a:cubicBezTo>
                      <a:moveTo>
                        <a:pt x="19" y="38"/>
                      </a:move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moveTo>
                        <a:pt x="7" y="38"/>
                      </a:moveTo>
                      <a:cubicBezTo>
                        <a:pt x="7" y="38"/>
                        <a:pt x="7" y="39"/>
                        <a:pt x="7" y="39"/>
                      </a:cubicBezTo>
                      <a:cubicBezTo>
                        <a:pt x="7" y="39"/>
                        <a:pt x="7" y="39"/>
                        <a:pt x="7" y="39"/>
                      </a:cubicBezTo>
                      <a:cubicBezTo>
                        <a:pt x="7" y="39"/>
                        <a:pt x="7" y="38"/>
                        <a:pt x="7" y="38"/>
                      </a:cubicBezTo>
                      <a:cubicBezTo>
                        <a:pt x="7" y="38"/>
                        <a:pt x="7" y="38"/>
                        <a:pt x="7" y="38"/>
                      </a:cubicBezTo>
                      <a:moveTo>
                        <a:pt x="19" y="38"/>
                      </a:moveTo>
                      <a:cubicBezTo>
                        <a:pt x="19" y="38"/>
                        <a:pt x="19" y="38"/>
                        <a:pt x="19" y="38"/>
                      </a:cubicBezTo>
                      <a:cubicBezTo>
                        <a:pt x="19" y="38"/>
                        <a:pt x="19" y="38"/>
                        <a:pt x="19" y="38"/>
                      </a:cubicBezTo>
                      <a:cubicBezTo>
                        <a:pt x="19" y="38"/>
                        <a:pt x="19" y="38"/>
                        <a:pt x="19" y="38"/>
                      </a:cubicBezTo>
                      <a:cubicBezTo>
                        <a:pt x="19" y="38"/>
                        <a:pt x="19" y="38"/>
                        <a:pt x="19" y="38"/>
                      </a:cubicBezTo>
                      <a:moveTo>
                        <a:pt x="19" y="38"/>
                      </a:move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moveTo>
                        <a:pt x="7" y="38"/>
                      </a:moveTo>
                      <a:cubicBezTo>
                        <a:pt x="7" y="38"/>
                        <a:pt x="7" y="38"/>
                        <a:pt x="7" y="38"/>
                      </a:cubicBezTo>
                      <a:cubicBezTo>
                        <a:pt x="8" y="38"/>
                        <a:pt x="8" y="39"/>
                        <a:pt x="9" y="40"/>
                      </a:cubicBezTo>
                      <a:cubicBezTo>
                        <a:pt x="9" y="40"/>
                        <a:pt x="9" y="40"/>
                        <a:pt x="9" y="40"/>
                      </a:cubicBezTo>
                      <a:cubicBezTo>
                        <a:pt x="8" y="39"/>
                        <a:pt x="8" y="38"/>
                        <a:pt x="7" y="38"/>
                      </a:cubicBezTo>
                      <a:moveTo>
                        <a:pt x="7" y="38"/>
                      </a:move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moveTo>
                        <a:pt x="20" y="37"/>
                      </a:moveTo>
                      <a:cubicBezTo>
                        <a:pt x="20" y="37"/>
                        <a:pt x="20" y="37"/>
                        <a:pt x="20" y="37"/>
                      </a:cubicBezTo>
                      <a:cubicBezTo>
                        <a:pt x="20" y="37"/>
                        <a:pt x="20" y="37"/>
                        <a:pt x="20" y="37"/>
                      </a:cubicBezTo>
                      <a:cubicBezTo>
                        <a:pt x="20" y="37"/>
                        <a:pt x="20" y="37"/>
                        <a:pt x="20" y="37"/>
                      </a:cubicBezTo>
                      <a:cubicBezTo>
                        <a:pt x="20" y="37"/>
                        <a:pt x="20" y="37"/>
                        <a:pt x="20" y="37"/>
                      </a:cubicBezTo>
                      <a:moveTo>
                        <a:pt x="4" y="36"/>
                      </a:move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moveTo>
                        <a:pt x="4" y="36"/>
                      </a:moveTo>
                      <a:cubicBezTo>
                        <a:pt x="4" y="36"/>
                        <a:pt x="4" y="36"/>
                        <a:pt x="4" y="36"/>
                      </a:cubicBezTo>
                      <a:cubicBezTo>
                        <a:pt x="4" y="36"/>
                        <a:pt x="4" y="36"/>
                        <a:pt x="4" y="36"/>
                      </a:cubicBezTo>
                      <a:cubicBezTo>
                        <a:pt x="4" y="36"/>
                        <a:pt x="4" y="36"/>
                        <a:pt x="4" y="36"/>
                      </a:cubicBezTo>
                      <a:cubicBezTo>
                        <a:pt x="4" y="36"/>
                        <a:pt x="4" y="36"/>
                        <a:pt x="4" y="36"/>
                      </a:cubicBezTo>
                      <a:moveTo>
                        <a:pt x="4" y="36"/>
                      </a:moveTo>
                      <a:cubicBezTo>
                        <a:pt x="4" y="36"/>
                        <a:pt x="4" y="36"/>
                        <a:pt x="4" y="36"/>
                      </a:cubicBezTo>
                      <a:cubicBezTo>
                        <a:pt x="4" y="36"/>
                        <a:pt x="4" y="36"/>
                        <a:pt x="4" y="36"/>
                      </a:cubicBezTo>
                      <a:cubicBezTo>
                        <a:pt x="4" y="36"/>
                        <a:pt x="4" y="36"/>
                        <a:pt x="4" y="36"/>
                      </a:cubicBezTo>
                      <a:cubicBezTo>
                        <a:pt x="5" y="36"/>
                        <a:pt x="5" y="36"/>
                        <a:pt x="5" y="37"/>
                      </a:cubicBezTo>
                      <a:cubicBezTo>
                        <a:pt x="5" y="38"/>
                        <a:pt x="6" y="39"/>
                        <a:pt x="6" y="39"/>
                      </a:cubicBezTo>
                      <a:cubicBezTo>
                        <a:pt x="6" y="39"/>
                        <a:pt x="6" y="39"/>
                        <a:pt x="6" y="39"/>
                      </a:cubicBezTo>
                      <a:cubicBezTo>
                        <a:pt x="6" y="39"/>
                        <a:pt x="6" y="39"/>
                        <a:pt x="6" y="39"/>
                      </a:cubicBezTo>
                      <a:cubicBezTo>
                        <a:pt x="6" y="39"/>
                        <a:pt x="6" y="39"/>
                        <a:pt x="6" y="39"/>
                      </a:cubicBezTo>
                      <a:cubicBezTo>
                        <a:pt x="6" y="39"/>
                        <a:pt x="5" y="38"/>
                        <a:pt x="5" y="37"/>
                      </a:cubicBezTo>
                      <a:cubicBezTo>
                        <a:pt x="5" y="36"/>
                        <a:pt x="5" y="36"/>
                        <a:pt x="4" y="36"/>
                      </a:cubicBezTo>
                      <a:moveTo>
                        <a:pt x="3" y="33"/>
                      </a:moveTo>
                      <a:cubicBezTo>
                        <a:pt x="3" y="33"/>
                        <a:pt x="3" y="33"/>
                        <a:pt x="3" y="33"/>
                      </a:cubicBezTo>
                      <a:cubicBezTo>
                        <a:pt x="3" y="33"/>
                        <a:pt x="3" y="33"/>
                        <a:pt x="3" y="33"/>
                      </a:cubicBezTo>
                      <a:cubicBezTo>
                        <a:pt x="3" y="35"/>
                        <a:pt x="3" y="36"/>
                        <a:pt x="4" y="36"/>
                      </a:cubicBezTo>
                      <a:cubicBezTo>
                        <a:pt x="4" y="36"/>
                        <a:pt x="4" y="36"/>
                        <a:pt x="4" y="36"/>
                      </a:cubicBezTo>
                      <a:cubicBezTo>
                        <a:pt x="3" y="36"/>
                        <a:pt x="3" y="35"/>
                        <a:pt x="3" y="33"/>
                      </a:cubicBezTo>
                      <a:cubicBezTo>
                        <a:pt x="3" y="33"/>
                        <a:pt x="3" y="33"/>
                        <a:pt x="3" y="33"/>
                      </a:cubicBezTo>
                      <a:moveTo>
                        <a:pt x="1" y="31"/>
                      </a:moveTo>
                      <a:cubicBezTo>
                        <a:pt x="1" y="31"/>
                        <a:pt x="1" y="31"/>
                        <a:pt x="1" y="31"/>
                      </a:cubicBezTo>
                      <a:cubicBezTo>
                        <a:pt x="1" y="31"/>
                        <a:pt x="1" y="31"/>
                        <a:pt x="1" y="31"/>
                      </a:cubicBezTo>
                      <a:cubicBezTo>
                        <a:pt x="1" y="31"/>
                        <a:pt x="1" y="31"/>
                        <a:pt x="1" y="31"/>
                      </a:cubicBezTo>
                      <a:moveTo>
                        <a:pt x="2" y="31"/>
                      </a:moveTo>
                      <a:cubicBezTo>
                        <a:pt x="2" y="31"/>
                        <a:pt x="2" y="31"/>
                        <a:pt x="2" y="31"/>
                      </a:cubicBezTo>
                      <a:cubicBezTo>
                        <a:pt x="2" y="31"/>
                        <a:pt x="2" y="31"/>
                        <a:pt x="2" y="31"/>
                      </a:cubicBezTo>
                      <a:cubicBezTo>
                        <a:pt x="2" y="31"/>
                        <a:pt x="2" y="31"/>
                        <a:pt x="2" y="31"/>
                      </a:cubicBezTo>
                      <a:cubicBezTo>
                        <a:pt x="2" y="31"/>
                        <a:pt x="2" y="31"/>
                        <a:pt x="2" y="31"/>
                      </a:cubicBezTo>
                      <a:moveTo>
                        <a:pt x="2" y="31"/>
                      </a:move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moveTo>
                        <a:pt x="1" y="27"/>
                      </a:moveTo>
                      <a:cubicBezTo>
                        <a:pt x="1" y="29"/>
                        <a:pt x="0" y="31"/>
                        <a:pt x="1" y="31"/>
                      </a:cubicBezTo>
                      <a:cubicBezTo>
                        <a:pt x="0" y="31"/>
                        <a:pt x="1" y="29"/>
                        <a:pt x="1" y="27"/>
                      </a:cubicBezTo>
                      <a:cubicBezTo>
                        <a:pt x="1" y="27"/>
                        <a:pt x="1" y="27"/>
                        <a:pt x="1" y="27"/>
                      </a:cubicBezTo>
                      <a:moveTo>
                        <a:pt x="24" y="0"/>
                      </a:moveTo>
                      <a:cubicBezTo>
                        <a:pt x="24" y="0"/>
                        <a:pt x="24" y="0"/>
                        <a:pt x="24" y="0"/>
                      </a:cubicBezTo>
                      <a:cubicBezTo>
                        <a:pt x="24" y="1"/>
                        <a:pt x="24" y="3"/>
                        <a:pt x="25" y="4"/>
                      </a:cubicBezTo>
                      <a:cubicBezTo>
                        <a:pt x="25" y="5"/>
                        <a:pt x="24" y="7"/>
                        <a:pt x="24" y="9"/>
                      </a:cubicBezTo>
                      <a:cubicBezTo>
                        <a:pt x="24" y="11"/>
                        <a:pt x="22" y="13"/>
                        <a:pt x="23" y="14"/>
                      </a:cubicBezTo>
                      <a:cubicBezTo>
                        <a:pt x="23" y="17"/>
                        <a:pt x="21" y="17"/>
                        <a:pt x="21" y="19"/>
                      </a:cubicBezTo>
                      <a:cubicBezTo>
                        <a:pt x="20" y="22"/>
                        <a:pt x="19" y="21"/>
                        <a:pt x="18" y="23"/>
                      </a:cubicBezTo>
                      <a:cubicBezTo>
                        <a:pt x="18" y="25"/>
                        <a:pt x="16" y="24"/>
                        <a:pt x="15" y="26"/>
                      </a:cubicBezTo>
                      <a:cubicBezTo>
                        <a:pt x="15" y="27"/>
                        <a:pt x="14" y="27"/>
                        <a:pt x="14" y="27"/>
                      </a:cubicBezTo>
                      <a:cubicBezTo>
                        <a:pt x="14" y="27"/>
                        <a:pt x="14" y="27"/>
                        <a:pt x="14" y="27"/>
                      </a:cubicBezTo>
                      <a:cubicBezTo>
                        <a:pt x="14" y="27"/>
                        <a:pt x="14" y="27"/>
                        <a:pt x="13" y="27"/>
                      </a:cubicBezTo>
                      <a:cubicBezTo>
                        <a:pt x="13" y="27"/>
                        <a:pt x="13" y="27"/>
                        <a:pt x="13" y="28"/>
                      </a:cubicBezTo>
                      <a:cubicBezTo>
                        <a:pt x="12" y="29"/>
                        <a:pt x="12" y="29"/>
                        <a:pt x="12" y="29"/>
                      </a:cubicBezTo>
                      <a:cubicBezTo>
                        <a:pt x="11" y="29"/>
                        <a:pt x="11" y="29"/>
                        <a:pt x="11" y="29"/>
                      </a:cubicBezTo>
                      <a:cubicBezTo>
                        <a:pt x="11" y="29"/>
                        <a:pt x="11" y="29"/>
                        <a:pt x="10" y="29"/>
                      </a:cubicBezTo>
                      <a:cubicBezTo>
                        <a:pt x="10" y="29"/>
                        <a:pt x="10" y="29"/>
                        <a:pt x="10" y="29"/>
                      </a:cubicBezTo>
                      <a:cubicBezTo>
                        <a:pt x="9" y="30"/>
                        <a:pt x="9" y="30"/>
                        <a:pt x="9" y="30"/>
                      </a:cubicBezTo>
                      <a:cubicBezTo>
                        <a:pt x="8" y="30"/>
                        <a:pt x="8" y="30"/>
                        <a:pt x="8" y="30"/>
                      </a:cubicBezTo>
                      <a:cubicBezTo>
                        <a:pt x="7" y="29"/>
                        <a:pt x="7" y="29"/>
                        <a:pt x="7" y="29"/>
                      </a:cubicBezTo>
                      <a:cubicBezTo>
                        <a:pt x="7" y="29"/>
                        <a:pt x="6" y="29"/>
                        <a:pt x="6" y="29"/>
                      </a:cubicBezTo>
                      <a:cubicBezTo>
                        <a:pt x="6" y="30"/>
                        <a:pt x="6" y="30"/>
                        <a:pt x="5" y="30"/>
                      </a:cubicBezTo>
                      <a:cubicBezTo>
                        <a:pt x="5" y="30"/>
                        <a:pt x="4" y="29"/>
                        <a:pt x="4" y="28"/>
                      </a:cubicBezTo>
                      <a:cubicBezTo>
                        <a:pt x="3" y="28"/>
                        <a:pt x="3" y="27"/>
                        <a:pt x="2" y="27"/>
                      </a:cubicBezTo>
                      <a:cubicBezTo>
                        <a:pt x="2" y="27"/>
                        <a:pt x="2" y="27"/>
                        <a:pt x="2" y="27"/>
                      </a:cubicBezTo>
                      <a:cubicBezTo>
                        <a:pt x="2" y="27"/>
                        <a:pt x="2" y="27"/>
                        <a:pt x="2" y="27"/>
                      </a:cubicBezTo>
                      <a:cubicBezTo>
                        <a:pt x="2" y="27"/>
                        <a:pt x="3" y="27"/>
                        <a:pt x="3" y="28"/>
                      </a:cubicBezTo>
                      <a:cubicBezTo>
                        <a:pt x="3" y="29"/>
                        <a:pt x="3" y="32"/>
                        <a:pt x="4" y="32"/>
                      </a:cubicBezTo>
                      <a:cubicBezTo>
                        <a:pt x="4" y="32"/>
                        <a:pt x="5" y="32"/>
                        <a:pt x="5" y="32"/>
                      </a:cubicBezTo>
                      <a:cubicBezTo>
                        <a:pt x="5" y="32"/>
                        <a:pt x="5" y="32"/>
                        <a:pt x="5" y="32"/>
                      </a:cubicBezTo>
                      <a:cubicBezTo>
                        <a:pt x="5" y="32"/>
                        <a:pt x="6" y="32"/>
                        <a:pt x="6" y="33"/>
                      </a:cubicBezTo>
                      <a:cubicBezTo>
                        <a:pt x="6" y="34"/>
                        <a:pt x="6" y="35"/>
                        <a:pt x="7" y="35"/>
                      </a:cubicBezTo>
                      <a:cubicBezTo>
                        <a:pt x="7" y="35"/>
                        <a:pt x="7" y="35"/>
                        <a:pt x="7" y="35"/>
                      </a:cubicBezTo>
                      <a:cubicBezTo>
                        <a:pt x="8" y="34"/>
                        <a:pt x="8" y="34"/>
                        <a:pt x="8" y="34"/>
                      </a:cubicBezTo>
                      <a:cubicBezTo>
                        <a:pt x="8" y="34"/>
                        <a:pt x="9" y="35"/>
                        <a:pt x="9" y="36"/>
                      </a:cubicBezTo>
                      <a:cubicBezTo>
                        <a:pt x="10" y="36"/>
                        <a:pt x="10" y="37"/>
                        <a:pt x="11" y="37"/>
                      </a:cubicBezTo>
                      <a:cubicBezTo>
                        <a:pt x="11" y="37"/>
                        <a:pt x="12" y="37"/>
                        <a:pt x="12" y="36"/>
                      </a:cubicBezTo>
                      <a:cubicBezTo>
                        <a:pt x="12" y="36"/>
                        <a:pt x="12" y="36"/>
                        <a:pt x="13" y="36"/>
                      </a:cubicBezTo>
                      <a:cubicBezTo>
                        <a:pt x="13" y="36"/>
                        <a:pt x="13" y="36"/>
                        <a:pt x="14" y="37"/>
                      </a:cubicBezTo>
                      <a:cubicBezTo>
                        <a:pt x="14" y="37"/>
                        <a:pt x="14" y="37"/>
                        <a:pt x="15" y="37"/>
                      </a:cubicBezTo>
                      <a:cubicBezTo>
                        <a:pt x="15" y="37"/>
                        <a:pt x="15" y="37"/>
                        <a:pt x="16" y="36"/>
                      </a:cubicBezTo>
                      <a:cubicBezTo>
                        <a:pt x="16" y="36"/>
                        <a:pt x="16" y="36"/>
                        <a:pt x="16" y="36"/>
                      </a:cubicBezTo>
                      <a:cubicBezTo>
                        <a:pt x="16" y="36"/>
                        <a:pt x="17" y="36"/>
                        <a:pt x="17" y="36"/>
                      </a:cubicBezTo>
                      <a:cubicBezTo>
                        <a:pt x="17" y="36"/>
                        <a:pt x="17" y="36"/>
                        <a:pt x="17" y="36"/>
                      </a:cubicBezTo>
                      <a:cubicBezTo>
                        <a:pt x="18" y="36"/>
                        <a:pt x="18" y="36"/>
                        <a:pt x="18" y="35"/>
                      </a:cubicBezTo>
                      <a:cubicBezTo>
                        <a:pt x="19" y="35"/>
                        <a:pt x="19" y="34"/>
                        <a:pt x="19" y="34"/>
                      </a:cubicBezTo>
                      <a:cubicBezTo>
                        <a:pt x="19" y="34"/>
                        <a:pt x="19" y="34"/>
                        <a:pt x="19" y="34"/>
                      </a:cubicBezTo>
                      <a:cubicBezTo>
                        <a:pt x="20" y="34"/>
                        <a:pt x="20" y="34"/>
                        <a:pt x="20" y="34"/>
                      </a:cubicBezTo>
                      <a:cubicBezTo>
                        <a:pt x="20" y="34"/>
                        <a:pt x="21" y="34"/>
                        <a:pt x="21" y="33"/>
                      </a:cubicBezTo>
                      <a:cubicBezTo>
                        <a:pt x="21" y="32"/>
                        <a:pt x="23" y="32"/>
                        <a:pt x="24" y="30"/>
                      </a:cubicBezTo>
                      <a:cubicBezTo>
                        <a:pt x="24" y="29"/>
                        <a:pt x="26" y="29"/>
                        <a:pt x="27" y="26"/>
                      </a:cubicBezTo>
                      <a:cubicBezTo>
                        <a:pt x="27" y="25"/>
                        <a:pt x="29" y="24"/>
                        <a:pt x="29" y="22"/>
                      </a:cubicBezTo>
                      <a:cubicBezTo>
                        <a:pt x="28" y="21"/>
                        <a:pt x="29" y="19"/>
                        <a:pt x="29" y="18"/>
                      </a:cubicBezTo>
                      <a:cubicBezTo>
                        <a:pt x="30" y="18"/>
                        <a:pt x="30" y="17"/>
                        <a:pt x="30" y="16"/>
                      </a:cubicBezTo>
                      <a:cubicBezTo>
                        <a:pt x="30" y="16"/>
                        <a:pt x="30" y="16"/>
                        <a:pt x="30" y="16"/>
                      </a:cubicBezTo>
                      <a:cubicBezTo>
                        <a:pt x="29" y="15"/>
                        <a:pt x="29" y="14"/>
                        <a:pt x="29" y="13"/>
                      </a:cubicBezTo>
                      <a:cubicBezTo>
                        <a:pt x="29" y="12"/>
                        <a:pt x="30" y="11"/>
                        <a:pt x="30" y="10"/>
                      </a:cubicBezTo>
                      <a:cubicBezTo>
                        <a:pt x="30" y="9"/>
                        <a:pt x="29" y="9"/>
                        <a:pt x="29" y="9"/>
                      </a:cubicBezTo>
                      <a:cubicBezTo>
                        <a:pt x="28" y="8"/>
                        <a:pt x="29" y="5"/>
                        <a:pt x="28" y="5"/>
                      </a:cubicBezTo>
                      <a:cubicBezTo>
                        <a:pt x="26" y="3"/>
                        <a:pt x="27" y="0"/>
                        <a:pt x="25" y="0"/>
                      </a:cubicBezTo>
                      <a:cubicBezTo>
                        <a:pt x="24" y="0"/>
                        <a:pt x="24" y="0"/>
                        <a:pt x="24"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2" name="Freeform 12373">
                  <a:extLst>
                    <a:ext uri="{FF2B5EF4-FFF2-40B4-BE49-F238E27FC236}">
                      <a16:creationId xmlns:a16="http://schemas.microsoft.com/office/drawing/2014/main" id="{E75C54D0-F1D9-964A-463D-79C9F12B623B}"/>
                    </a:ext>
                  </a:extLst>
                </p:cNvPr>
                <p:cNvSpPr>
                  <a:spLocks/>
                </p:cNvSpPr>
                <p:nvPr/>
              </p:nvSpPr>
              <p:spPr bwMode="auto">
                <a:xfrm>
                  <a:off x="4633" y="2409"/>
                  <a:ext cx="24" cy="19"/>
                </a:xfrm>
                <a:custGeom>
                  <a:avLst/>
                  <a:gdLst>
                    <a:gd name="T0" fmla="*/ 14 w 29"/>
                    <a:gd name="T1" fmla="*/ 0 h 23"/>
                    <a:gd name="T2" fmla="*/ 12 w 29"/>
                    <a:gd name="T3" fmla="*/ 6 h 23"/>
                    <a:gd name="T4" fmla="*/ 9 w 29"/>
                    <a:gd name="T5" fmla="*/ 7 h 23"/>
                    <a:gd name="T6" fmla="*/ 8 w 29"/>
                    <a:gd name="T7" fmla="*/ 8 h 23"/>
                    <a:gd name="T8" fmla="*/ 7 w 29"/>
                    <a:gd name="T9" fmla="*/ 8 h 23"/>
                    <a:gd name="T10" fmla="*/ 6 w 29"/>
                    <a:gd name="T11" fmla="*/ 8 h 23"/>
                    <a:gd name="T12" fmla="*/ 4 w 29"/>
                    <a:gd name="T13" fmla="*/ 8 h 23"/>
                    <a:gd name="T14" fmla="*/ 3 w 29"/>
                    <a:gd name="T15" fmla="*/ 8 h 23"/>
                    <a:gd name="T16" fmla="*/ 2 w 29"/>
                    <a:gd name="T17" fmla="*/ 7 h 23"/>
                    <a:gd name="T18" fmla="*/ 2 w 29"/>
                    <a:gd name="T19" fmla="*/ 4 h 23"/>
                    <a:gd name="T20" fmla="*/ 1 w 29"/>
                    <a:gd name="T21" fmla="*/ 5 h 23"/>
                    <a:gd name="T22" fmla="*/ 1 w 29"/>
                    <a:gd name="T23" fmla="*/ 4 h 23"/>
                    <a:gd name="T24" fmla="*/ 1 w 29"/>
                    <a:gd name="T25" fmla="*/ 6 h 23"/>
                    <a:gd name="T26" fmla="*/ 2 w 29"/>
                    <a:gd name="T27" fmla="*/ 6 h 23"/>
                    <a:gd name="T28" fmla="*/ 2 w 29"/>
                    <a:gd name="T29" fmla="*/ 6 h 23"/>
                    <a:gd name="T30" fmla="*/ 2 w 29"/>
                    <a:gd name="T31" fmla="*/ 7 h 23"/>
                    <a:gd name="T32" fmla="*/ 2 w 29"/>
                    <a:gd name="T33" fmla="*/ 8 h 23"/>
                    <a:gd name="T34" fmla="*/ 2 w 29"/>
                    <a:gd name="T35" fmla="*/ 8 h 23"/>
                    <a:gd name="T36" fmla="*/ 2 w 29"/>
                    <a:gd name="T37" fmla="*/ 8 h 23"/>
                    <a:gd name="T38" fmla="*/ 2 w 29"/>
                    <a:gd name="T39" fmla="*/ 10 h 23"/>
                    <a:gd name="T40" fmla="*/ 3 w 29"/>
                    <a:gd name="T41" fmla="*/ 10 h 23"/>
                    <a:gd name="T42" fmla="*/ 3 w 29"/>
                    <a:gd name="T43" fmla="*/ 10 h 23"/>
                    <a:gd name="T44" fmla="*/ 3 w 29"/>
                    <a:gd name="T45" fmla="*/ 10 h 23"/>
                    <a:gd name="T46" fmla="*/ 4 w 29"/>
                    <a:gd name="T47" fmla="*/ 10 h 23"/>
                    <a:gd name="T48" fmla="*/ 5 w 29"/>
                    <a:gd name="T49" fmla="*/ 10 h 23"/>
                    <a:gd name="T50" fmla="*/ 6 w 29"/>
                    <a:gd name="T51" fmla="*/ 10 h 23"/>
                    <a:gd name="T52" fmla="*/ 6 w 29"/>
                    <a:gd name="T53" fmla="*/ 10 h 23"/>
                    <a:gd name="T54" fmla="*/ 6 w 29"/>
                    <a:gd name="T55" fmla="*/ 10 h 23"/>
                    <a:gd name="T56" fmla="*/ 6 w 29"/>
                    <a:gd name="T57" fmla="*/ 11 h 23"/>
                    <a:gd name="T58" fmla="*/ 7 w 29"/>
                    <a:gd name="T59" fmla="*/ 11 h 23"/>
                    <a:gd name="T60" fmla="*/ 7 w 29"/>
                    <a:gd name="T61" fmla="*/ 11 h 23"/>
                    <a:gd name="T62" fmla="*/ 7 w 29"/>
                    <a:gd name="T63" fmla="*/ 10 h 23"/>
                    <a:gd name="T64" fmla="*/ 7 w 29"/>
                    <a:gd name="T65" fmla="*/ 10 h 23"/>
                    <a:gd name="T66" fmla="*/ 7 w 29"/>
                    <a:gd name="T67" fmla="*/ 10 h 23"/>
                    <a:gd name="T68" fmla="*/ 7 w 29"/>
                    <a:gd name="T69" fmla="*/ 10 h 23"/>
                    <a:gd name="T70" fmla="*/ 8 w 29"/>
                    <a:gd name="T71" fmla="*/ 10 h 23"/>
                    <a:gd name="T72" fmla="*/ 8 w 29"/>
                    <a:gd name="T73" fmla="*/ 10 h 23"/>
                    <a:gd name="T74" fmla="*/ 8 w 29"/>
                    <a:gd name="T75" fmla="*/ 10 h 23"/>
                    <a:gd name="T76" fmla="*/ 9 w 29"/>
                    <a:gd name="T77" fmla="*/ 10 h 23"/>
                    <a:gd name="T78" fmla="*/ 9 w 29"/>
                    <a:gd name="T79" fmla="*/ 10 h 23"/>
                    <a:gd name="T80" fmla="*/ 9 w 29"/>
                    <a:gd name="T81" fmla="*/ 10 h 23"/>
                    <a:gd name="T82" fmla="*/ 9 w 29"/>
                    <a:gd name="T83" fmla="*/ 10 h 23"/>
                    <a:gd name="T84" fmla="*/ 10 w 29"/>
                    <a:gd name="T85" fmla="*/ 9 h 23"/>
                    <a:gd name="T86" fmla="*/ 12 w 29"/>
                    <a:gd name="T87" fmla="*/ 6 h 23"/>
                    <a:gd name="T88" fmla="*/ 13 w 29"/>
                    <a:gd name="T89" fmla="*/ 3 h 23"/>
                    <a:gd name="T90" fmla="*/ 14 w 29"/>
                    <a:gd name="T91" fmla="*/ 0 h 2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9" h="23">
                      <a:moveTo>
                        <a:pt x="29" y="0"/>
                      </a:moveTo>
                      <a:cubicBezTo>
                        <a:pt x="29" y="0"/>
                        <a:pt x="29" y="0"/>
                        <a:pt x="29" y="0"/>
                      </a:cubicBezTo>
                      <a:cubicBezTo>
                        <a:pt x="29" y="0"/>
                        <a:pt x="29" y="0"/>
                        <a:pt x="29" y="0"/>
                      </a:cubicBezTo>
                      <a:cubicBezTo>
                        <a:pt x="29" y="1"/>
                        <a:pt x="28" y="3"/>
                        <a:pt x="29" y="4"/>
                      </a:cubicBezTo>
                      <a:cubicBezTo>
                        <a:pt x="29" y="6"/>
                        <a:pt x="27" y="7"/>
                        <a:pt x="27" y="8"/>
                      </a:cubicBezTo>
                      <a:cubicBezTo>
                        <a:pt x="26" y="11"/>
                        <a:pt x="24" y="11"/>
                        <a:pt x="24" y="12"/>
                      </a:cubicBezTo>
                      <a:cubicBezTo>
                        <a:pt x="23" y="14"/>
                        <a:pt x="21" y="14"/>
                        <a:pt x="21" y="15"/>
                      </a:cubicBezTo>
                      <a:cubicBezTo>
                        <a:pt x="21" y="16"/>
                        <a:pt x="20" y="16"/>
                        <a:pt x="20" y="16"/>
                      </a:cubicBezTo>
                      <a:cubicBezTo>
                        <a:pt x="20" y="16"/>
                        <a:pt x="20" y="16"/>
                        <a:pt x="19" y="16"/>
                      </a:cubicBezTo>
                      <a:cubicBezTo>
                        <a:pt x="19" y="16"/>
                        <a:pt x="19" y="16"/>
                        <a:pt x="19" y="16"/>
                      </a:cubicBezTo>
                      <a:cubicBezTo>
                        <a:pt x="19" y="16"/>
                        <a:pt x="19" y="17"/>
                        <a:pt x="18" y="17"/>
                      </a:cubicBezTo>
                      <a:cubicBezTo>
                        <a:pt x="18" y="18"/>
                        <a:pt x="18" y="18"/>
                        <a:pt x="17" y="18"/>
                      </a:cubicBezTo>
                      <a:cubicBezTo>
                        <a:pt x="17" y="18"/>
                        <a:pt x="17" y="18"/>
                        <a:pt x="17" y="18"/>
                      </a:cubicBezTo>
                      <a:cubicBezTo>
                        <a:pt x="17" y="18"/>
                        <a:pt x="16" y="18"/>
                        <a:pt x="16" y="18"/>
                      </a:cubicBezTo>
                      <a:cubicBezTo>
                        <a:pt x="16" y="18"/>
                        <a:pt x="16" y="18"/>
                        <a:pt x="16" y="18"/>
                      </a:cubicBezTo>
                      <a:cubicBezTo>
                        <a:pt x="15" y="19"/>
                        <a:pt x="15" y="19"/>
                        <a:pt x="15" y="19"/>
                      </a:cubicBezTo>
                      <a:cubicBezTo>
                        <a:pt x="14" y="19"/>
                        <a:pt x="14" y="19"/>
                        <a:pt x="14" y="19"/>
                      </a:cubicBezTo>
                      <a:cubicBezTo>
                        <a:pt x="13" y="18"/>
                        <a:pt x="13" y="18"/>
                        <a:pt x="13" y="18"/>
                      </a:cubicBezTo>
                      <a:cubicBezTo>
                        <a:pt x="12" y="18"/>
                        <a:pt x="12" y="18"/>
                        <a:pt x="12" y="18"/>
                      </a:cubicBezTo>
                      <a:cubicBezTo>
                        <a:pt x="12" y="19"/>
                        <a:pt x="11" y="19"/>
                        <a:pt x="11" y="19"/>
                      </a:cubicBezTo>
                      <a:cubicBezTo>
                        <a:pt x="10" y="19"/>
                        <a:pt x="10" y="18"/>
                        <a:pt x="9" y="18"/>
                      </a:cubicBezTo>
                      <a:cubicBezTo>
                        <a:pt x="9" y="17"/>
                        <a:pt x="8" y="16"/>
                        <a:pt x="8" y="16"/>
                      </a:cubicBezTo>
                      <a:cubicBezTo>
                        <a:pt x="8" y="16"/>
                        <a:pt x="8" y="16"/>
                        <a:pt x="7" y="17"/>
                      </a:cubicBezTo>
                      <a:cubicBezTo>
                        <a:pt x="7" y="17"/>
                        <a:pt x="7" y="17"/>
                        <a:pt x="7" y="17"/>
                      </a:cubicBezTo>
                      <a:cubicBezTo>
                        <a:pt x="6" y="17"/>
                        <a:pt x="6" y="16"/>
                        <a:pt x="6" y="15"/>
                      </a:cubicBezTo>
                      <a:cubicBezTo>
                        <a:pt x="6" y="14"/>
                        <a:pt x="5" y="14"/>
                        <a:pt x="5" y="14"/>
                      </a:cubicBezTo>
                      <a:cubicBezTo>
                        <a:pt x="5" y="14"/>
                        <a:pt x="5" y="14"/>
                        <a:pt x="5" y="14"/>
                      </a:cubicBezTo>
                      <a:cubicBezTo>
                        <a:pt x="5" y="14"/>
                        <a:pt x="4" y="14"/>
                        <a:pt x="4" y="14"/>
                      </a:cubicBezTo>
                      <a:cubicBezTo>
                        <a:pt x="3" y="14"/>
                        <a:pt x="3" y="11"/>
                        <a:pt x="3" y="10"/>
                      </a:cubicBezTo>
                      <a:cubicBezTo>
                        <a:pt x="3" y="9"/>
                        <a:pt x="2" y="9"/>
                        <a:pt x="2" y="9"/>
                      </a:cubicBezTo>
                      <a:cubicBezTo>
                        <a:pt x="2" y="9"/>
                        <a:pt x="2" y="9"/>
                        <a:pt x="2" y="9"/>
                      </a:cubicBezTo>
                      <a:cubicBezTo>
                        <a:pt x="2" y="9"/>
                        <a:pt x="2" y="9"/>
                        <a:pt x="2" y="9"/>
                      </a:cubicBezTo>
                      <a:cubicBezTo>
                        <a:pt x="2" y="10"/>
                        <a:pt x="1" y="10"/>
                        <a:pt x="1" y="10"/>
                      </a:cubicBezTo>
                      <a:cubicBezTo>
                        <a:pt x="1" y="10"/>
                        <a:pt x="1" y="10"/>
                        <a:pt x="1" y="9"/>
                      </a:cubicBezTo>
                      <a:cubicBezTo>
                        <a:pt x="1" y="9"/>
                        <a:pt x="1" y="9"/>
                        <a:pt x="1" y="9"/>
                      </a:cubicBezTo>
                      <a:cubicBezTo>
                        <a:pt x="1" y="9"/>
                        <a:pt x="1" y="9"/>
                        <a:pt x="1" y="9"/>
                      </a:cubicBezTo>
                      <a:cubicBezTo>
                        <a:pt x="1" y="11"/>
                        <a:pt x="0"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3" y="14"/>
                        <a:pt x="3" y="15"/>
                      </a:cubicBezTo>
                      <a:cubicBezTo>
                        <a:pt x="3" y="15"/>
                        <a:pt x="3" y="15"/>
                        <a:pt x="3" y="15"/>
                      </a:cubicBezTo>
                      <a:cubicBezTo>
                        <a:pt x="3" y="17"/>
                        <a:pt x="3"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9"/>
                      </a:cubicBezTo>
                      <a:cubicBezTo>
                        <a:pt x="5" y="20"/>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1"/>
                        <a:pt x="9" y="22"/>
                      </a:cubicBezTo>
                      <a:cubicBezTo>
                        <a:pt x="9" y="22"/>
                        <a:pt x="9" y="22"/>
                        <a:pt x="9" y="22"/>
                      </a:cubicBezTo>
                      <a:cubicBezTo>
                        <a:pt x="9" y="22"/>
                        <a:pt x="9" y="22"/>
                        <a:pt x="9" y="22"/>
                      </a:cubicBezTo>
                      <a:cubicBezTo>
                        <a:pt x="9" y="22"/>
                        <a:pt x="10" y="23"/>
                        <a:pt x="10" y="23"/>
                      </a:cubicBezTo>
                      <a:cubicBezTo>
                        <a:pt x="11" y="23"/>
                        <a:pt x="11" y="23"/>
                        <a:pt x="11" y="22"/>
                      </a:cubicBezTo>
                      <a:cubicBezTo>
                        <a:pt x="11" y="22"/>
                        <a:pt x="11" y="22"/>
                        <a:pt x="11" y="22"/>
                      </a:cubicBezTo>
                      <a:cubicBezTo>
                        <a:pt x="11" y="22"/>
                        <a:pt x="11" y="22"/>
                        <a:pt x="11" y="22"/>
                      </a:cubicBezTo>
                      <a:cubicBezTo>
                        <a:pt x="11" y="22"/>
                        <a:pt x="11"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4" y="23"/>
                        <a:pt x="14" y="23"/>
                      </a:cubicBezTo>
                      <a:cubicBezTo>
                        <a:pt x="14" y="23"/>
                        <a:pt x="14" y="23"/>
                        <a:pt x="14" y="23"/>
                      </a:cubicBezTo>
                      <a:cubicBezTo>
                        <a:pt x="14" y="23"/>
                        <a:pt x="14" y="23"/>
                        <a:pt x="14" y="23"/>
                      </a:cubicBezTo>
                      <a:cubicBezTo>
                        <a:pt x="14" y="23"/>
                        <a:pt x="14" y="23"/>
                        <a:pt x="14" y="23"/>
                      </a:cubicBezTo>
                      <a:cubicBezTo>
                        <a:pt x="14" y="23"/>
                        <a:pt x="15" y="23"/>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7" y="22"/>
                        <a:pt x="17" y="22"/>
                      </a:cubicBezTo>
                      <a:cubicBezTo>
                        <a:pt x="17" y="22"/>
                        <a:pt x="17" y="22"/>
                        <a:pt x="17" y="22"/>
                      </a:cubicBezTo>
                      <a:cubicBezTo>
                        <a:pt x="17" y="22"/>
                        <a:pt x="17" y="22"/>
                        <a:pt x="17" y="22"/>
                      </a:cubicBezTo>
                      <a:cubicBezTo>
                        <a:pt x="17" y="22"/>
                        <a:pt x="17" y="22"/>
                        <a:pt x="17" y="22"/>
                      </a:cubicBezTo>
                      <a:cubicBezTo>
                        <a:pt x="17" y="22"/>
                        <a:pt x="17"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19"/>
                      </a:cubicBezTo>
                      <a:cubicBezTo>
                        <a:pt x="20" y="19"/>
                        <a:pt x="20" y="19"/>
                        <a:pt x="20" y="19"/>
                      </a:cubicBezTo>
                      <a:cubicBezTo>
                        <a:pt x="20" y="19"/>
                        <a:pt x="20" y="19"/>
                        <a:pt x="20" y="19"/>
                      </a:cubicBezTo>
                      <a:cubicBezTo>
                        <a:pt x="21" y="18"/>
                        <a:pt x="23" y="18"/>
                        <a:pt x="23" y="16"/>
                      </a:cubicBezTo>
                      <a:cubicBezTo>
                        <a:pt x="24" y="15"/>
                        <a:pt x="26" y="15"/>
                        <a:pt x="26" y="12"/>
                      </a:cubicBezTo>
                      <a:cubicBezTo>
                        <a:pt x="26" y="11"/>
                        <a:pt x="28" y="10"/>
                        <a:pt x="28" y="8"/>
                      </a:cubicBezTo>
                      <a:cubicBezTo>
                        <a:pt x="28" y="8"/>
                        <a:pt x="28" y="8"/>
                        <a:pt x="28" y="8"/>
                      </a:cubicBezTo>
                      <a:cubicBezTo>
                        <a:pt x="28" y="7"/>
                        <a:pt x="28" y="7"/>
                        <a:pt x="28" y="7"/>
                      </a:cubicBezTo>
                      <a:cubicBezTo>
                        <a:pt x="28" y="6"/>
                        <a:pt x="29" y="4"/>
                        <a:pt x="29" y="2"/>
                      </a:cubicBezTo>
                      <a:cubicBezTo>
                        <a:pt x="29" y="2"/>
                        <a:pt x="29" y="2"/>
                        <a:pt x="29" y="2"/>
                      </a:cubicBezTo>
                      <a:cubicBezTo>
                        <a:pt x="29" y="1"/>
                        <a:pt x="29" y="1"/>
                        <a:pt x="29" y="0"/>
                      </a:cubicBezTo>
                    </a:path>
                  </a:pathLst>
                </a:custGeom>
                <a:solidFill>
                  <a:srgbClr val="A284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3" name="Freeform 12374">
                  <a:extLst>
                    <a:ext uri="{FF2B5EF4-FFF2-40B4-BE49-F238E27FC236}">
                      <a16:creationId xmlns:a16="http://schemas.microsoft.com/office/drawing/2014/main" id="{F3AEF5C1-9CAB-868E-1271-8370D34BA1E3}"/>
                    </a:ext>
                  </a:extLst>
                </p:cNvPr>
                <p:cNvSpPr>
                  <a:spLocks/>
                </p:cNvSpPr>
                <p:nvPr/>
              </p:nvSpPr>
              <p:spPr bwMode="auto">
                <a:xfrm>
                  <a:off x="4650" y="2400"/>
                  <a:ext cx="1" cy="3"/>
                </a:xfrm>
                <a:custGeom>
                  <a:avLst/>
                  <a:gdLst>
                    <a:gd name="T0" fmla="*/ 1 w 1"/>
                    <a:gd name="T1" fmla="*/ 0 h 3"/>
                    <a:gd name="T2" fmla="*/ 0 w 1"/>
                    <a:gd name="T3" fmla="*/ 2 h 3"/>
                    <a:gd name="T4" fmla="*/ 1 w 1"/>
                    <a:gd name="T5" fmla="*/ 3 h 3"/>
                    <a:gd name="T6" fmla="*/ 1 w 1"/>
                    <a:gd name="T7" fmla="*/ 3 h 3"/>
                    <a:gd name="T8" fmla="*/ 1 w 1"/>
                    <a:gd name="T9" fmla="*/ 0 h 3"/>
                    <a:gd name="T10" fmla="*/ 1 w 1"/>
                    <a:gd name="T11" fmla="*/ 0 h 3"/>
                    <a:gd name="T12" fmla="*/ 1 w 1"/>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3">
                      <a:moveTo>
                        <a:pt x="1" y="0"/>
                      </a:moveTo>
                      <a:cubicBezTo>
                        <a:pt x="1" y="0"/>
                        <a:pt x="0" y="1"/>
                        <a:pt x="0" y="2"/>
                      </a:cubicBezTo>
                      <a:cubicBezTo>
                        <a:pt x="0" y="3"/>
                        <a:pt x="0" y="3"/>
                        <a:pt x="1" y="3"/>
                      </a:cubicBezTo>
                      <a:cubicBezTo>
                        <a:pt x="1" y="3"/>
                        <a:pt x="1" y="3"/>
                        <a:pt x="1" y="3"/>
                      </a:cubicBezTo>
                      <a:cubicBezTo>
                        <a:pt x="0" y="2"/>
                        <a:pt x="0" y="0"/>
                        <a:pt x="1" y="0"/>
                      </a:cubicBezTo>
                      <a:cubicBezTo>
                        <a:pt x="1" y="0"/>
                        <a:pt x="1" y="0"/>
                        <a:pt x="1" y="0"/>
                      </a:cubicBezTo>
                      <a:cubicBezTo>
                        <a:pt x="1" y="0"/>
                        <a:pt x="1" y="0"/>
                        <a:pt x="1"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4" name="Freeform 12375">
                  <a:extLst>
                    <a:ext uri="{FF2B5EF4-FFF2-40B4-BE49-F238E27FC236}">
                      <a16:creationId xmlns:a16="http://schemas.microsoft.com/office/drawing/2014/main" id="{7D1703A2-7D57-D39C-C83B-DDFAA501469D}"/>
                    </a:ext>
                  </a:extLst>
                </p:cNvPr>
                <p:cNvSpPr>
                  <a:spLocks/>
                </p:cNvSpPr>
                <p:nvPr/>
              </p:nvSpPr>
              <p:spPr bwMode="auto">
                <a:xfrm>
                  <a:off x="4647" y="2396"/>
                  <a:ext cx="3" cy="3"/>
                </a:xfrm>
                <a:custGeom>
                  <a:avLst/>
                  <a:gdLst>
                    <a:gd name="T0" fmla="*/ 2 w 3"/>
                    <a:gd name="T1" fmla="*/ 0 h 3"/>
                    <a:gd name="T2" fmla="*/ 2 w 3"/>
                    <a:gd name="T3" fmla="*/ 0 h 3"/>
                    <a:gd name="T4" fmla="*/ 0 w 3"/>
                    <a:gd name="T5" fmla="*/ 3 h 3"/>
                    <a:gd name="T6" fmla="*/ 0 w 3"/>
                    <a:gd name="T7" fmla="*/ 3 h 3"/>
                    <a:gd name="T8" fmla="*/ 2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0"/>
                      </a:moveTo>
                      <a:cubicBezTo>
                        <a:pt x="2" y="0"/>
                        <a:pt x="2" y="0"/>
                        <a:pt x="2" y="0"/>
                      </a:cubicBezTo>
                      <a:cubicBezTo>
                        <a:pt x="2" y="1"/>
                        <a:pt x="1" y="2"/>
                        <a:pt x="0" y="3"/>
                      </a:cubicBezTo>
                      <a:cubicBezTo>
                        <a:pt x="0" y="3"/>
                        <a:pt x="0" y="3"/>
                        <a:pt x="0" y="3"/>
                      </a:cubicBezTo>
                      <a:cubicBezTo>
                        <a:pt x="2" y="3"/>
                        <a:pt x="3" y="1"/>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5" name="Freeform 12376">
                  <a:extLst>
                    <a:ext uri="{FF2B5EF4-FFF2-40B4-BE49-F238E27FC236}">
                      <a16:creationId xmlns:a16="http://schemas.microsoft.com/office/drawing/2014/main" id="{0F38967F-1772-CFBD-D0F1-804E7E28EA22}"/>
                    </a:ext>
                  </a:extLst>
                </p:cNvPr>
                <p:cNvSpPr>
                  <a:spLocks/>
                </p:cNvSpPr>
                <p:nvPr/>
              </p:nvSpPr>
              <p:spPr bwMode="auto">
                <a:xfrm>
                  <a:off x="4645" y="2403"/>
                  <a:ext cx="2" cy="3"/>
                </a:xfrm>
                <a:custGeom>
                  <a:avLst/>
                  <a:gdLst>
                    <a:gd name="T0" fmla="*/ 1 w 3"/>
                    <a:gd name="T1" fmla="*/ 0 h 4"/>
                    <a:gd name="T2" fmla="*/ 1 w 3"/>
                    <a:gd name="T3" fmla="*/ 0 h 4"/>
                    <a:gd name="T4" fmla="*/ 0 w 3"/>
                    <a:gd name="T5" fmla="*/ 2 h 4"/>
                    <a:gd name="T6" fmla="*/ 1 w 3"/>
                    <a:gd name="T7" fmla="*/ 1 h 4"/>
                    <a:gd name="T8" fmla="*/ 1 w 3"/>
                    <a:gd name="T9" fmla="*/ 1 h 4"/>
                    <a:gd name="T10" fmla="*/ 1 w 3"/>
                    <a:gd name="T11" fmla="*/ 1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2" y="0"/>
                      </a:moveTo>
                      <a:cubicBezTo>
                        <a:pt x="2" y="0"/>
                        <a:pt x="2" y="0"/>
                        <a:pt x="1" y="0"/>
                      </a:cubicBezTo>
                      <a:cubicBezTo>
                        <a:pt x="1" y="1"/>
                        <a:pt x="0" y="3"/>
                        <a:pt x="0" y="4"/>
                      </a:cubicBezTo>
                      <a:cubicBezTo>
                        <a:pt x="1" y="4"/>
                        <a:pt x="1" y="1"/>
                        <a:pt x="2" y="1"/>
                      </a:cubicBezTo>
                      <a:cubicBezTo>
                        <a:pt x="2" y="1"/>
                        <a:pt x="2" y="1"/>
                        <a:pt x="3" y="1"/>
                      </a:cubicBezTo>
                      <a:cubicBezTo>
                        <a:pt x="3" y="1"/>
                        <a:pt x="3" y="1"/>
                        <a:pt x="3" y="1"/>
                      </a:cubicBezTo>
                      <a:cubicBezTo>
                        <a:pt x="3" y="1"/>
                        <a:pt x="2" y="0"/>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6" name="Freeform 12377">
                  <a:extLst>
                    <a:ext uri="{FF2B5EF4-FFF2-40B4-BE49-F238E27FC236}">
                      <a16:creationId xmlns:a16="http://schemas.microsoft.com/office/drawing/2014/main" id="{014BDAAE-1C1C-5730-7D5E-06F2EB85E64E}"/>
                    </a:ext>
                  </a:extLst>
                </p:cNvPr>
                <p:cNvSpPr>
                  <a:spLocks noEditPoints="1"/>
                </p:cNvSpPr>
                <p:nvPr/>
              </p:nvSpPr>
              <p:spPr bwMode="auto">
                <a:xfrm>
                  <a:off x="4642" y="2396"/>
                  <a:ext cx="2" cy="5"/>
                </a:xfrm>
                <a:custGeom>
                  <a:avLst/>
                  <a:gdLst>
                    <a:gd name="T0" fmla="*/ 2 w 2"/>
                    <a:gd name="T1" fmla="*/ 0 h 6"/>
                    <a:gd name="T2" fmla="*/ 1 w 2"/>
                    <a:gd name="T3" fmla="*/ 3 h 6"/>
                    <a:gd name="T4" fmla="*/ 0 w 2"/>
                    <a:gd name="T5" fmla="*/ 3 h 6"/>
                    <a:gd name="T6" fmla="*/ 0 w 2"/>
                    <a:gd name="T7" fmla="*/ 3 h 6"/>
                    <a:gd name="T8" fmla="*/ 2 w 2"/>
                    <a:gd name="T9" fmla="*/ 3 h 6"/>
                    <a:gd name="T10" fmla="*/ 2 w 2"/>
                    <a:gd name="T11" fmla="*/ 0 h 6"/>
                    <a:gd name="T12" fmla="*/ 1 w 2"/>
                    <a:gd name="T13" fmla="*/ 0 h 6"/>
                    <a:gd name="T14" fmla="*/ 1 w 2"/>
                    <a:gd name="T15" fmla="*/ 0 h 6"/>
                    <a:gd name="T16" fmla="*/ 2 w 2"/>
                    <a:gd name="T17" fmla="*/ 0 h 6"/>
                    <a:gd name="T18" fmla="*/ 2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2" y="0"/>
                      </a:moveTo>
                      <a:cubicBezTo>
                        <a:pt x="2" y="1"/>
                        <a:pt x="1" y="3"/>
                        <a:pt x="1" y="4"/>
                      </a:cubicBezTo>
                      <a:cubicBezTo>
                        <a:pt x="0" y="5"/>
                        <a:pt x="0" y="5"/>
                        <a:pt x="0" y="6"/>
                      </a:cubicBezTo>
                      <a:cubicBezTo>
                        <a:pt x="0" y="6"/>
                        <a:pt x="0" y="6"/>
                        <a:pt x="0" y="6"/>
                      </a:cubicBezTo>
                      <a:cubicBezTo>
                        <a:pt x="0" y="6"/>
                        <a:pt x="2" y="3"/>
                        <a:pt x="2" y="3"/>
                      </a:cubicBezTo>
                      <a:cubicBezTo>
                        <a:pt x="2" y="2"/>
                        <a:pt x="2" y="1"/>
                        <a:pt x="2" y="0"/>
                      </a:cubicBezTo>
                      <a:moveTo>
                        <a:pt x="1" y="0"/>
                      </a:moveTo>
                      <a:cubicBezTo>
                        <a:pt x="1" y="0"/>
                        <a:pt x="1" y="0"/>
                        <a:pt x="1" y="0"/>
                      </a:cubicBezTo>
                      <a:cubicBezTo>
                        <a:pt x="1" y="0"/>
                        <a:pt x="1" y="0"/>
                        <a:pt x="2" y="0"/>
                      </a:cubicBezTo>
                      <a:cubicBezTo>
                        <a:pt x="2" y="0"/>
                        <a:pt x="2" y="0"/>
                        <a:pt x="2" y="0"/>
                      </a:cubicBezTo>
                      <a:cubicBezTo>
                        <a:pt x="1" y="0"/>
                        <a:pt x="1" y="0"/>
                        <a:pt x="1"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7" name="Freeform 12378">
                  <a:extLst>
                    <a:ext uri="{FF2B5EF4-FFF2-40B4-BE49-F238E27FC236}">
                      <a16:creationId xmlns:a16="http://schemas.microsoft.com/office/drawing/2014/main" id="{2AB2179C-35EC-37CF-DE5F-D133C9FD0165}"/>
                    </a:ext>
                  </a:extLst>
                </p:cNvPr>
                <p:cNvSpPr>
                  <a:spLocks noEditPoints="1"/>
                </p:cNvSpPr>
                <p:nvPr/>
              </p:nvSpPr>
              <p:spPr bwMode="auto">
                <a:xfrm>
                  <a:off x="4646" y="2394"/>
                  <a:ext cx="1" cy="2"/>
                </a:xfrm>
                <a:custGeom>
                  <a:avLst/>
                  <a:gdLst>
                    <a:gd name="T0" fmla="*/ 1 w 2"/>
                    <a:gd name="T1" fmla="*/ 1 h 3"/>
                    <a:gd name="T2" fmla="*/ 1 w 2"/>
                    <a:gd name="T3" fmla="*/ 1 h 3"/>
                    <a:gd name="T4" fmla="*/ 1 w 2"/>
                    <a:gd name="T5" fmla="*/ 1 h 3"/>
                    <a:gd name="T6" fmla="*/ 1 w 2"/>
                    <a:gd name="T7" fmla="*/ 1 h 3"/>
                    <a:gd name="T8" fmla="*/ 1 w 2"/>
                    <a:gd name="T9" fmla="*/ 0 h 3"/>
                    <a:gd name="T10" fmla="*/ 0 w 2"/>
                    <a:gd name="T11" fmla="*/ 1 h 3"/>
                    <a:gd name="T12" fmla="*/ 1 w 2"/>
                    <a:gd name="T13" fmla="*/ 1 h 3"/>
                    <a:gd name="T14" fmla="*/ 1 w 2"/>
                    <a:gd name="T15" fmla="*/ 1 h 3"/>
                    <a:gd name="T16" fmla="*/ 1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2" y="1"/>
                      </a:moveTo>
                      <a:cubicBezTo>
                        <a:pt x="2" y="1"/>
                        <a:pt x="2" y="1"/>
                        <a:pt x="2" y="1"/>
                      </a:cubicBezTo>
                      <a:cubicBezTo>
                        <a:pt x="2" y="1"/>
                        <a:pt x="2" y="1"/>
                        <a:pt x="2" y="1"/>
                      </a:cubicBezTo>
                      <a:cubicBezTo>
                        <a:pt x="2" y="1"/>
                        <a:pt x="2" y="1"/>
                        <a:pt x="2" y="1"/>
                      </a:cubicBezTo>
                      <a:moveTo>
                        <a:pt x="2" y="0"/>
                      </a:moveTo>
                      <a:cubicBezTo>
                        <a:pt x="1" y="0"/>
                        <a:pt x="0" y="1"/>
                        <a:pt x="0" y="3"/>
                      </a:cubicBezTo>
                      <a:cubicBezTo>
                        <a:pt x="0" y="2"/>
                        <a:pt x="1" y="1"/>
                        <a:pt x="2" y="1"/>
                      </a:cubicBezTo>
                      <a:cubicBezTo>
                        <a:pt x="2" y="1"/>
                        <a:pt x="2" y="1"/>
                        <a:pt x="2" y="1"/>
                      </a:cubicBezTo>
                      <a:cubicBezTo>
                        <a:pt x="2" y="0"/>
                        <a:pt x="2" y="0"/>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8" name="Freeform 12379">
                  <a:extLst>
                    <a:ext uri="{FF2B5EF4-FFF2-40B4-BE49-F238E27FC236}">
                      <a16:creationId xmlns:a16="http://schemas.microsoft.com/office/drawing/2014/main" id="{8690B52A-8273-049E-6CD3-9C84A1C122FC}"/>
                    </a:ext>
                  </a:extLst>
                </p:cNvPr>
                <p:cNvSpPr>
                  <a:spLocks noEditPoints="1"/>
                </p:cNvSpPr>
                <p:nvPr/>
              </p:nvSpPr>
              <p:spPr bwMode="auto">
                <a:xfrm>
                  <a:off x="4643" y="2410"/>
                  <a:ext cx="3" cy="4"/>
                </a:xfrm>
                <a:custGeom>
                  <a:avLst/>
                  <a:gdLst>
                    <a:gd name="T0" fmla="*/ 3 w 3"/>
                    <a:gd name="T1" fmla="*/ 0 h 4"/>
                    <a:gd name="T2" fmla="*/ 3 w 3"/>
                    <a:gd name="T3" fmla="*/ 0 h 4"/>
                    <a:gd name="T4" fmla="*/ 0 w 3"/>
                    <a:gd name="T5" fmla="*/ 4 h 4"/>
                    <a:gd name="T6" fmla="*/ 1 w 3"/>
                    <a:gd name="T7" fmla="*/ 4 h 4"/>
                    <a:gd name="T8" fmla="*/ 2 w 3"/>
                    <a:gd name="T9" fmla="*/ 2 h 4"/>
                    <a:gd name="T10" fmla="*/ 3 w 3"/>
                    <a:gd name="T11" fmla="*/ 0 h 4"/>
                    <a:gd name="T12" fmla="*/ 2 w 3"/>
                    <a:gd name="T13" fmla="*/ 0 h 4"/>
                    <a:gd name="T14" fmla="*/ 2 w 3"/>
                    <a:gd name="T15" fmla="*/ 0 h 4"/>
                    <a:gd name="T16" fmla="*/ 3 w 3"/>
                    <a:gd name="T17" fmla="*/ 0 h 4"/>
                    <a:gd name="T18" fmla="*/ 2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0"/>
                      </a:moveTo>
                      <a:cubicBezTo>
                        <a:pt x="3" y="0"/>
                        <a:pt x="3" y="0"/>
                        <a:pt x="3" y="0"/>
                      </a:cubicBezTo>
                      <a:cubicBezTo>
                        <a:pt x="3" y="2"/>
                        <a:pt x="1" y="3"/>
                        <a:pt x="0" y="4"/>
                      </a:cubicBezTo>
                      <a:cubicBezTo>
                        <a:pt x="0" y="4"/>
                        <a:pt x="1" y="4"/>
                        <a:pt x="1" y="4"/>
                      </a:cubicBezTo>
                      <a:cubicBezTo>
                        <a:pt x="1" y="4"/>
                        <a:pt x="2" y="3"/>
                        <a:pt x="2" y="2"/>
                      </a:cubicBezTo>
                      <a:cubicBezTo>
                        <a:pt x="3" y="1"/>
                        <a:pt x="3" y="0"/>
                        <a:pt x="3" y="0"/>
                      </a:cubicBezTo>
                      <a:moveTo>
                        <a:pt x="2" y="0"/>
                      </a:moveTo>
                      <a:cubicBezTo>
                        <a:pt x="2" y="0"/>
                        <a:pt x="2" y="0"/>
                        <a:pt x="2" y="0"/>
                      </a:cubicBezTo>
                      <a:cubicBezTo>
                        <a:pt x="2" y="0"/>
                        <a:pt x="3" y="0"/>
                        <a:pt x="3" y="0"/>
                      </a:cubicBezTo>
                      <a:cubicBezTo>
                        <a:pt x="3" y="0"/>
                        <a:pt x="3" y="0"/>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499" name="Freeform 12380">
                  <a:extLst>
                    <a:ext uri="{FF2B5EF4-FFF2-40B4-BE49-F238E27FC236}">
                      <a16:creationId xmlns:a16="http://schemas.microsoft.com/office/drawing/2014/main" id="{B29F3826-1799-7907-5970-64E09BFE4A52}"/>
                    </a:ext>
                  </a:extLst>
                </p:cNvPr>
                <p:cNvSpPr>
                  <a:spLocks noEditPoints="1"/>
                </p:cNvSpPr>
                <p:nvPr/>
              </p:nvSpPr>
              <p:spPr bwMode="auto">
                <a:xfrm>
                  <a:off x="4640" y="2407"/>
                  <a:ext cx="2" cy="3"/>
                </a:xfrm>
                <a:custGeom>
                  <a:avLst/>
                  <a:gdLst>
                    <a:gd name="T0" fmla="*/ 2 w 2"/>
                    <a:gd name="T1" fmla="*/ 0 h 4"/>
                    <a:gd name="T2" fmla="*/ 2 w 2"/>
                    <a:gd name="T3" fmla="*/ 0 h 4"/>
                    <a:gd name="T4" fmla="*/ 2 w 2"/>
                    <a:gd name="T5" fmla="*/ 0 h 4"/>
                    <a:gd name="T6" fmla="*/ 2 w 2"/>
                    <a:gd name="T7" fmla="*/ 0 h 4"/>
                    <a:gd name="T8" fmla="*/ 2 w 2"/>
                    <a:gd name="T9" fmla="*/ 0 h 4"/>
                    <a:gd name="T10" fmla="*/ 1 w 2"/>
                    <a:gd name="T11" fmla="*/ 2 h 4"/>
                    <a:gd name="T12" fmla="*/ 1 w 2"/>
                    <a:gd name="T13" fmla="*/ 2 h 4"/>
                    <a:gd name="T14" fmla="*/ 2 w 2"/>
                    <a:gd name="T15" fmla="*/ 0 h 4"/>
                    <a:gd name="T16" fmla="*/ 2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0"/>
                      </a:moveTo>
                      <a:cubicBezTo>
                        <a:pt x="2" y="0"/>
                        <a:pt x="2" y="0"/>
                        <a:pt x="2" y="0"/>
                      </a:cubicBezTo>
                      <a:cubicBezTo>
                        <a:pt x="2" y="0"/>
                        <a:pt x="2" y="0"/>
                        <a:pt x="2" y="0"/>
                      </a:cubicBezTo>
                      <a:cubicBezTo>
                        <a:pt x="2" y="0"/>
                        <a:pt x="2" y="0"/>
                        <a:pt x="2" y="0"/>
                      </a:cubicBezTo>
                      <a:moveTo>
                        <a:pt x="2" y="0"/>
                      </a:moveTo>
                      <a:cubicBezTo>
                        <a:pt x="1" y="0"/>
                        <a:pt x="0" y="3"/>
                        <a:pt x="1" y="4"/>
                      </a:cubicBezTo>
                      <a:cubicBezTo>
                        <a:pt x="1" y="3"/>
                        <a:pt x="1" y="3"/>
                        <a:pt x="1" y="2"/>
                      </a:cubicBezTo>
                      <a:cubicBezTo>
                        <a:pt x="1" y="1"/>
                        <a:pt x="2" y="1"/>
                        <a:pt x="2" y="0"/>
                      </a:cubicBezTo>
                      <a:cubicBezTo>
                        <a:pt x="2" y="0"/>
                        <a:pt x="2" y="0"/>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0" name="Freeform 12381">
                  <a:extLst>
                    <a:ext uri="{FF2B5EF4-FFF2-40B4-BE49-F238E27FC236}">
                      <a16:creationId xmlns:a16="http://schemas.microsoft.com/office/drawing/2014/main" id="{DD8A40C5-7F2D-E3DA-7756-9D22FF2AABE6}"/>
                    </a:ext>
                  </a:extLst>
                </p:cNvPr>
                <p:cNvSpPr>
                  <a:spLocks/>
                </p:cNvSpPr>
                <p:nvPr/>
              </p:nvSpPr>
              <p:spPr bwMode="auto">
                <a:xfrm>
                  <a:off x="4637" y="2400"/>
                  <a:ext cx="2" cy="4"/>
                </a:xfrm>
                <a:custGeom>
                  <a:avLst/>
                  <a:gdLst>
                    <a:gd name="T0" fmla="*/ 1 w 3"/>
                    <a:gd name="T1" fmla="*/ 0 h 5"/>
                    <a:gd name="T2" fmla="*/ 1 w 3"/>
                    <a:gd name="T3" fmla="*/ 1 h 5"/>
                    <a:gd name="T4" fmla="*/ 0 w 3"/>
                    <a:gd name="T5" fmla="*/ 2 h 5"/>
                    <a:gd name="T6" fmla="*/ 0 w 3"/>
                    <a:gd name="T7" fmla="*/ 2 h 5"/>
                    <a:gd name="T8" fmla="*/ 1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3" y="0"/>
                      </a:moveTo>
                      <a:cubicBezTo>
                        <a:pt x="2" y="1"/>
                        <a:pt x="2" y="1"/>
                        <a:pt x="2" y="1"/>
                      </a:cubicBezTo>
                      <a:cubicBezTo>
                        <a:pt x="1" y="2"/>
                        <a:pt x="1" y="4"/>
                        <a:pt x="0" y="5"/>
                      </a:cubicBezTo>
                      <a:cubicBezTo>
                        <a:pt x="0" y="5"/>
                        <a:pt x="0" y="5"/>
                        <a:pt x="0" y="5"/>
                      </a:cubicBezTo>
                      <a:cubicBezTo>
                        <a:pt x="1" y="5"/>
                        <a:pt x="3" y="2"/>
                        <a:pt x="3"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1" name="Freeform 12382">
                  <a:extLst>
                    <a:ext uri="{FF2B5EF4-FFF2-40B4-BE49-F238E27FC236}">
                      <a16:creationId xmlns:a16="http://schemas.microsoft.com/office/drawing/2014/main" id="{9789F835-20FA-B27D-76B1-E7CA8DDBCE77}"/>
                    </a:ext>
                  </a:extLst>
                </p:cNvPr>
                <p:cNvSpPr>
                  <a:spLocks/>
                </p:cNvSpPr>
                <p:nvPr/>
              </p:nvSpPr>
              <p:spPr bwMode="auto">
                <a:xfrm>
                  <a:off x="4640" y="2396"/>
                  <a:ext cx="2" cy="2"/>
                </a:xfrm>
                <a:custGeom>
                  <a:avLst/>
                  <a:gdLst>
                    <a:gd name="T0" fmla="*/ 1 w 2"/>
                    <a:gd name="T1" fmla="*/ 0 h 3"/>
                    <a:gd name="T2" fmla="*/ 0 w 2"/>
                    <a:gd name="T3" fmla="*/ 1 h 3"/>
                    <a:gd name="T4" fmla="*/ 1 w 2"/>
                    <a:gd name="T5" fmla="*/ 0 h 3"/>
                    <a:gd name="T6" fmla="*/ 2 w 2"/>
                    <a:gd name="T7" fmla="*/ 0 h 3"/>
                    <a:gd name="T8" fmla="*/ 2 w 2"/>
                    <a:gd name="T9" fmla="*/ 0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0" y="0"/>
                        <a:pt x="0" y="2"/>
                        <a:pt x="0" y="3"/>
                      </a:cubicBezTo>
                      <a:cubicBezTo>
                        <a:pt x="0" y="2"/>
                        <a:pt x="0" y="0"/>
                        <a:pt x="1" y="0"/>
                      </a:cubicBezTo>
                      <a:cubicBezTo>
                        <a:pt x="2" y="0"/>
                        <a:pt x="2" y="0"/>
                        <a:pt x="2" y="0"/>
                      </a:cubicBezTo>
                      <a:cubicBezTo>
                        <a:pt x="2" y="0"/>
                        <a:pt x="2" y="0"/>
                        <a:pt x="2" y="0"/>
                      </a:cubicBezTo>
                      <a:cubicBezTo>
                        <a:pt x="2" y="0"/>
                        <a:pt x="2" y="0"/>
                        <a:pt x="1"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2" name="Freeform 12383">
                  <a:extLst>
                    <a:ext uri="{FF2B5EF4-FFF2-40B4-BE49-F238E27FC236}">
                      <a16:creationId xmlns:a16="http://schemas.microsoft.com/office/drawing/2014/main" id="{EA0BAD25-3F2E-7BA9-A1A5-7D36697B3A67}"/>
                    </a:ext>
                  </a:extLst>
                </p:cNvPr>
                <p:cNvSpPr>
                  <a:spLocks/>
                </p:cNvSpPr>
                <p:nvPr/>
              </p:nvSpPr>
              <p:spPr bwMode="auto">
                <a:xfrm>
                  <a:off x="4638" y="2413"/>
                  <a:ext cx="2" cy="2"/>
                </a:xfrm>
                <a:custGeom>
                  <a:avLst/>
                  <a:gdLst>
                    <a:gd name="T0" fmla="*/ 2 w 2"/>
                    <a:gd name="T1" fmla="*/ 0 h 2"/>
                    <a:gd name="T2" fmla="*/ 2 w 2"/>
                    <a:gd name="T3" fmla="*/ 0 h 2"/>
                    <a:gd name="T4" fmla="*/ 1 w 2"/>
                    <a:gd name="T5" fmla="*/ 1 h 2"/>
                    <a:gd name="T6" fmla="*/ 0 w 2"/>
                    <a:gd name="T7" fmla="*/ 1 h 2"/>
                    <a:gd name="T8" fmla="*/ 0 w 2"/>
                    <a:gd name="T9" fmla="*/ 2 h 2"/>
                    <a:gd name="T10" fmla="*/ 2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0"/>
                      </a:moveTo>
                      <a:cubicBezTo>
                        <a:pt x="2" y="0"/>
                        <a:pt x="2" y="0"/>
                        <a:pt x="2" y="0"/>
                      </a:cubicBezTo>
                      <a:cubicBezTo>
                        <a:pt x="2" y="1"/>
                        <a:pt x="2" y="1"/>
                        <a:pt x="1" y="1"/>
                      </a:cubicBezTo>
                      <a:cubicBezTo>
                        <a:pt x="1" y="1"/>
                        <a:pt x="0" y="1"/>
                        <a:pt x="0" y="1"/>
                      </a:cubicBezTo>
                      <a:cubicBezTo>
                        <a:pt x="0" y="2"/>
                        <a:pt x="0" y="2"/>
                        <a:pt x="0" y="2"/>
                      </a:cubicBezTo>
                      <a:cubicBezTo>
                        <a:pt x="1" y="2"/>
                        <a:pt x="2" y="1"/>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3" name="Freeform 12384">
                  <a:extLst>
                    <a:ext uri="{FF2B5EF4-FFF2-40B4-BE49-F238E27FC236}">
                      <a16:creationId xmlns:a16="http://schemas.microsoft.com/office/drawing/2014/main" id="{601ED875-0C1E-F542-08CF-417352150431}"/>
                    </a:ext>
                  </a:extLst>
                </p:cNvPr>
                <p:cNvSpPr>
                  <a:spLocks noEditPoints="1"/>
                </p:cNvSpPr>
                <p:nvPr/>
              </p:nvSpPr>
              <p:spPr bwMode="auto">
                <a:xfrm>
                  <a:off x="4636" y="2408"/>
                  <a:ext cx="2" cy="4"/>
                </a:xfrm>
                <a:custGeom>
                  <a:avLst/>
                  <a:gdLst>
                    <a:gd name="T0" fmla="*/ 0 w 2"/>
                    <a:gd name="T1" fmla="*/ 2 h 5"/>
                    <a:gd name="T2" fmla="*/ 0 w 2"/>
                    <a:gd name="T3" fmla="*/ 2 h 5"/>
                    <a:gd name="T4" fmla="*/ 0 w 2"/>
                    <a:gd name="T5" fmla="*/ 2 h 5"/>
                    <a:gd name="T6" fmla="*/ 1 w 2"/>
                    <a:gd name="T7" fmla="*/ 0 h 5"/>
                    <a:gd name="T8" fmla="*/ 0 w 2"/>
                    <a:gd name="T9" fmla="*/ 2 h 5"/>
                    <a:gd name="T10" fmla="*/ 0 w 2"/>
                    <a:gd name="T11" fmla="*/ 2 h 5"/>
                    <a:gd name="T12" fmla="*/ 1 w 2"/>
                    <a:gd name="T13" fmla="*/ 0 h 5"/>
                    <a:gd name="T14" fmla="*/ 1 w 2"/>
                    <a:gd name="T15" fmla="*/ 0 h 5"/>
                    <a:gd name="T16" fmla="*/ 1 w 2"/>
                    <a:gd name="T17" fmla="*/ 0 h 5"/>
                    <a:gd name="T18" fmla="*/ 1 w 2"/>
                    <a:gd name="T19" fmla="*/ 0 h 5"/>
                    <a:gd name="T20" fmla="*/ 2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0" y="5"/>
                      </a:moveTo>
                      <a:cubicBezTo>
                        <a:pt x="0" y="5"/>
                        <a:pt x="0" y="5"/>
                        <a:pt x="0" y="5"/>
                      </a:cubicBezTo>
                      <a:cubicBezTo>
                        <a:pt x="0" y="5"/>
                        <a:pt x="0" y="5"/>
                        <a:pt x="0" y="5"/>
                      </a:cubicBezTo>
                      <a:moveTo>
                        <a:pt x="1" y="0"/>
                      </a:moveTo>
                      <a:cubicBezTo>
                        <a:pt x="1" y="1"/>
                        <a:pt x="0" y="2"/>
                        <a:pt x="0" y="3"/>
                      </a:cubicBezTo>
                      <a:cubicBezTo>
                        <a:pt x="0" y="4"/>
                        <a:pt x="0" y="4"/>
                        <a:pt x="0" y="5"/>
                      </a:cubicBezTo>
                      <a:cubicBezTo>
                        <a:pt x="0" y="3"/>
                        <a:pt x="1" y="1"/>
                        <a:pt x="1" y="0"/>
                      </a:cubicBezTo>
                      <a:cubicBezTo>
                        <a:pt x="1" y="0"/>
                        <a:pt x="1" y="0"/>
                        <a:pt x="1" y="0"/>
                      </a:cubicBezTo>
                      <a:moveTo>
                        <a:pt x="1" y="0"/>
                      </a:moveTo>
                      <a:cubicBezTo>
                        <a:pt x="1" y="0"/>
                        <a:pt x="1" y="0"/>
                        <a:pt x="1" y="0"/>
                      </a:cubicBezTo>
                      <a:cubicBezTo>
                        <a:pt x="2" y="0"/>
                        <a:pt x="2" y="0"/>
                        <a:pt x="2" y="0"/>
                      </a:cubicBezTo>
                      <a:cubicBezTo>
                        <a:pt x="2" y="0"/>
                        <a:pt x="2" y="0"/>
                        <a:pt x="1"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4" name="Freeform 12385">
                  <a:extLst>
                    <a:ext uri="{FF2B5EF4-FFF2-40B4-BE49-F238E27FC236}">
                      <a16:creationId xmlns:a16="http://schemas.microsoft.com/office/drawing/2014/main" id="{6CF32B68-A182-B3A2-421E-629AD5B4ED30}"/>
                    </a:ext>
                  </a:extLst>
                </p:cNvPr>
                <p:cNvSpPr>
                  <a:spLocks/>
                </p:cNvSpPr>
                <p:nvPr/>
              </p:nvSpPr>
              <p:spPr bwMode="auto">
                <a:xfrm>
                  <a:off x="4633" y="2405"/>
                  <a:ext cx="2" cy="5"/>
                </a:xfrm>
                <a:custGeom>
                  <a:avLst/>
                  <a:gdLst>
                    <a:gd name="T0" fmla="*/ 2 w 2"/>
                    <a:gd name="T1" fmla="*/ 0 h 5"/>
                    <a:gd name="T2" fmla="*/ 1 w 2"/>
                    <a:gd name="T3" fmla="*/ 5 h 5"/>
                    <a:gd name="T4" fmla="*/ 2 w 2"/>
                    <a:gd name="T5" fmla="*/ 0 h 5"/>
                    <a:gd name="T6" fmla="*/ 2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0"/>
                      </a:moveTo>
                      <a:cubicBezTo>
                        <a:pt x="1" y="1"/>
                        <a:pt x="0" y="4"/>
                        <a:pt x="1" y="5"/>
                      </a:cubicBezTo>
                      <a:cubicBezTo>
                        <a:pt x="2" y="4"/>
                        <a:pt x="0" y="1"/>
                        <a:pt x="2" y="0"/>
                      </a:cubicBezTo>
                      <a:cubicBezTo>
                        <a:pt x="2" y="0"/>
                        <a:pt x="2" y="0"/>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5" name="Freeform 12386">
                  <a:extLst>
                    <a:ext uri="{FF2B5EF4-FFF2-40B4-BE49-F238E27FC236}">
                      <a16:creationId xmlns:a16="http://schemas.microsoft.com/office/drawing/2014/main" id="{54DA14D1-1C81-AA03-B38C-6D1E2C562EAF}"/>
                    </a:ext>
                  </a:extLst>
                </p:cNvPr>
                <p:cNvSpPr>
                  <a:spLocks noEditPoints="1"/>
                </p:cNvSpPr>
                <p:nvPr/>
              </p:nvSpPr>
              <p:spPr bwMode="auto">
                <a:xfrm>
                  <a:off x="4633" y="2439"/>
                  <a:ext cx="31" cy="22"/>
                </a:xfrm>
                <a:custGeom>
                  <a:avLst/>
                  <a:gdLst>
                    <a:gd name="T0" fmla="*/ 18 w 37"/>
                    <a:gd name="T1" fmla="*/ 6 h 26"/>
                    <a:gd name="T2" fmla="*/ 18 w 37"/>
                    <a:gd name="T3" fmla="*/ 5 h 26"/>
                    <a:gd name="T4" fmla="*/ 8 w 37"/>
                    <a:gd name="T5" fmla="*/ 11 h 26"/>
                    <a:gd name="T6" fmla="*/ 8 w 37"/>
                    <a:gd name="T7" fmla="*/ 12 h 26"/>
                    <a:gd name="T8" fmla="*/ 8 w 37"/>
                    <a:gd name="T9" fmla="*/ 11 h 26"/>
                    <a:gd name="T10" fmla="*/ 5 w 37"/>
                    <a:gd name="T11" fmla="*/ 10 h 26"/>
                    <a:gd name="T12" fmla="*/ 5 w 37"/>
                    <a:gd name="T13" fmla="*/ 10 h 26"/>
                    <a:gd name="T14" fmla="*/ 14 w 37"/>
                    <a:gd name="T15" fmla="*/ 8 h 26"/>
                    <a:gd name="T16" fmla="*/ 15 w 37"/>
                    <a:gd name="T17" fmla="*/ 8 h 26"/>
                    <a:gd name="T18" fmla="*/ 11 w 37"/>
                    <a:gd name="T19" fmla="*/ 7 h 26"/>
                    <a:gd name="T20" fmla="*/ 12 w 37"/>
                    <a:gd name="T21" fmla="*/ 8 h 26"/>
                    <a:gd name="T22" fmla="*/ 6 w 37"/>
                    <a:gd name="T23" fmla="*/ 8 h 26"/>
                    <a:gd name="T24" fmla="*/ 8 w 37"/>
                    <a:gd name="T25" fmla="*/ 7 h 26"/>
                    <a:gd name="T26" fmla="*/ 7 w 37"/>
                    <a:gd name="T27" fmla="*/ 8 h 26"/>
                    <a:gd name="T28" fmla="*/ 3 w 37"/>
                    <a:gd name="T29" fmla="*/ 7 h 26"/>
                    <a:gd name="T30" fmla="*/ 5 w 37"/>
                    <a:gd name="T31" fmla="*/ 6 h 26"/>
                    <a:gd name="T32" fmla="*/ 3 w 37"/>
                    <a:gd name="T33" fmla="*/ 8 h 26"/>
                    <a:gd name="T34" fmla="*/ 14 w 37"/>
                    <a:gd name="T35" fmla="*/ 6 h 26"/>
                    <a:gd name="T36" fmla="*/ 16 w 37"/>
                    <a:gd name="T37" fmla="*/ 5 h 26"/>
                    <a:gd name="T38" fmla="*/ 5 w 37"/>
                    <a:gd name="T39" fmla="*/ 4 h 26"/>
                    <a:gd name="T40" fmla="*/ 5 w 37"/>
                    <a:gd name="T41" fmla="*/ 4 h 26"/>
                    <a:gd name="T42" fmla="*/ 3 w 37"/>
                    <a:gd name="T43" fmla="*/ 6 h 26"/>
                    <a:gd name="T44" fmla="*/ 13 w 37"/>
                    <a:gd name="T45" fmla="*/ 3 h 26"/>
                    <a:gd name="T46" fmla="*/ 13 w 37"/>
                    <a:gd name="T47" fmla="*/ 3 h 26"/>
                    <a:gd name="T48" fmla="*/ 11 w 37"/>
                    <a:gd name="T49" fmla="*/ 5 h 26"/>
                    <a:gd name="T50" fmla="*/ 13 w 37"/>
                    <a:gd name="T51" fmla="*/ 3 h 26"/>
                    <a:gd name="T52" fmla="*/ 15 w 37"/>
                    <a:gd name="T53" fmla="*/ 3 h 26"/>
                    <a:gd name="T54" fmla="*/ 15 w 37"/>
                    <a:gd name="T55" fmla="*/ 3 h 26"/>
                    <a:gd name="T56" fmla="*/ 7 w 37"/>
                    <a:gd name="T57" fmla="*/ 3 h 26"/>
                    <a:gd name="T58" fmla="*/ 7 w 37"/>
                    <a:gd name="T59" fmla="*/ 4 h 26"/>
                    <a:gd name="T60" fmla="*/ 10 w 37"/>
                    <a:gd name="T61" fmla="*/ 3 h 26"/>
                    <a:gd name="T62" fmla="*/ 12 w 37"/>
                    <a:gd name="T63" fmla="*/ 3 h 26"/>
                    <a:gd name="T64" fmla="*/ 13 w 37"/>
                    <a:gd name="T65" fmla="*/ 0 h 26"/>
                    <a:gd name="T66" fmla="*/ 11 w 37"/>
                    <a:gd name="T67" fmla="*/ 0 h 26"/>
                    <a:gd name="T68" fmla="*/ 7 w 37"/>
                    <a:gd name="T69" fmla="*/ 3 h 26"/>
                    <a:gd name="T70" fmla="*/ 0 w 37"/>
                    <a:gd name="T71" fmla="*/ 8 h 26"/>
                    <a:gd name="T72" fmla="*/ 1 w 37"/>
                    <a:gd name="T73" fmla="*/ 9 h 26"/>
                    <a:gd name="T74" fmla="*/ 3 w 37"/>
                    <a:gd name="T75" fmla="*/ 12 h 26"/>
                    <a:gd name="T76" fmla="*/ 3 w 37"/>
                    <a:gd name="T77" fmla="*/ 12 h 26"/>
                    <a:gd name="T78" fmla="*/ 5 w 37"/>
                    <a:gd name="T79" fmla="*/ 13 h 26"/>
                    <a:gd name="T80" fmla="*/ 6 w 37"/>
                    <a:gd name="T81" fmla="*/ 13 h 26"/>
                    <a:gd name="T82" fmla="*/ 7 w 37"/>
                    <a:gd name="T83" fmla="*/ 13 h 26"/>
                    <a:gd name="T84" fmla="*/ 9 w 37"/>
                    <a:gd name="T85" fmla="*/ 13 h 26"/>
                    <a:gd name="T86" fmla="*/ 10 w 37"/>
                    <a:gd name="T87" fmla="*/ 12 h 26"/>
                    <a:gd name="T88" fmla="*/ 15 w 37"/>
                    <a:gd name="T89" fmla="*/ 8 h 26"/>
                    <a:gd name="T90" fmla="*/ 18 w 37"/>
                    <a:gd name="T91" fmla="*/ 3 h 26"/>
                    <a:gd name="T92" fmla="*/ 16 w 37"/>
                    <a:gd name="T93" fmla="*/ 3 h 26"/>
                    <a:gd name="T94" fmla="*/ 15 w 37"/>
                    <a:gd name="T95" fmla="*/ 1 h 26"/>
                    <a:gd name="T96" fmla="*/ 13 w 3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7" h="26">
                      <a:moveTo>
                        <a:pt x="37" y="11"/>
                      </a:moveTo>
                      <a:cubicBezTo>
                        <a:pt x="37" y="11"/>
                        <a:pt x="37" y="11"/>
                        <a:pt x="37" y="11"/>
                      </a:cubicBezTo>
                      <a:cubicBezTo>
                        <a:pt x="37" y="11"/>
                        <a:pt x="37" y="11"/>
                        <a:pt x="37" y="11"/>
                      </a:cubicBezTo>
                      <a:moveTo>
                        <a:pt x="37" y="10"/>
                      </a:moveTo>
                      <a:cubicBezTo>
                        <a:pt x="37" y="11"/>
                        <a:pt x="37" y="11"/>
                        <a:pt x="37" y="11"/>
                      </a:cubicBezTo>
                      <a:cubicBezTo>
                        <a:pt x="37" y="11"/>
                        <a:pt x="37" y="11"/>
                        <a:pt x="37" y="10"/>
                      </a:cubicBezTo>
                      <a:moveTo>
                        <a:pt x="17" y="21"/>
                      </a:moveTo>
                      <a:cubicBezTo>
                        <a:pt x="17" y="21"/>
                        <a:pt x="17" y="21"/>
                        <a:pt x="17" y="21"/>
                      </a:cubicBezTo>
                      <a:cubicBezTo>
                        <a:pt x="17" y="21"/>
                        <a:pt x="17" y="21"/>
                        <a:pt x="17" y="21"/>
                      </a:cubicBezTo>
                      <a:cubicBezTo>
                        <a:pt x="18" y="22"/>
                        <a:pt x="15" y="23"/>
                        <a:pt x="14" y="23"/>
                      </a:cubicBezTo>
                      <a:cubicBezTo>
                        <a:pt x="13" y="23"/>
                        <a:pt x="13" y="23"/>
                        <a:pt x="13" y="22"/>
                      </a:cubicBezTo>
                      <a:cubicBezTo>
                        <a:pt x="14" y="22"/>
                        <a:pt x="14" y="22"/>
                        <a:pt x="15" y="22"/>
                      </a:cubicBezTo>
                      <a:cubicBezTo>
                        <a:pt x="16" y="22"/>
                        <a:pt x="17" y="22"/>
                        <a:pt x="17" y="21"/>
                      </a:cubicBezTo>
                      <a:cubicBezTo>
                        <a:pt x="17" y="21"/>
                        <a:pt x="17" y="21"/>
                        <a:pt x="17" y="21"/>
                      </a:cubicBezTo>
                      <a:cubicBezTo>
                        <a:pt x="17" y="21"/>
                        <a:pt x="17" y="21"/>
                        <a:pt x="17" y="21"/>
                      </a:cubicBezTo>
                      <a:moveTo>
                        <a:pt x="9" y="20"/>
                      </a:moveTo>
                      <a:cubicBezTo>
                        <a:pt x="8" y="20"/>
                        <a:pt x="7" y="19"/>
                        <a:pt x="8" y="18"/>
                      </a:cubicBezTo>
                      <a:cubicBezTo>
                        <a:pt x="8" y="19"/>
                        <a:pt x="8" y="19"/>
                        <a:pt x="9" y="19"/>
                      </a:cubicBezTo>
                      <a:cubicBezTo>
                        <a:pt x="10" y="19"/>
                        <a:pt x="10" y="19"/>
                        <a:pt x="10" y="19"/>
                      </a:cubicBezTo>
                      <a:cubicBezTo>
                        <a:pt x="10" y="19"/>
                        <a:pt x="10" y="19"/>
                        <a:pt x="10" y="19"/>
                      </a:cubicBezTo>
                      <a:cubicBezTo>
                        <a:pt x="10" y="19"/>
                        <a:pt x="9" y="20"/>
                        <a:pt x="9" y="20"/>
                      </a:cubicBezTo>
                      <a:moveTo>
                        <a:pt x="28" y="17"/>
                      </a:moveTo>
                      <a:cubicBezTo>
                        <a:pt x="27" y="17"/>
                        <a:pt x="27" y="17"/>
                        <a:pt x="28" y="16"/>
                      </a:cubicBezTo>
                      <a:cubicBezTo>
                        <a:pt x="28" y="15"/>
                        <a:pt x="29" y="15"/>
                        <a:pt x="29" y="15"/>
                      </a:cubicBezTo>
                      <a:cubicBezTo>
                        <a:pt x="30" y="15"/>
                        <a:pt x="30" y="15"/>
                        <a:pt x="30" y="15"/>
                      </a:cubicBezTo>
                      <a:cubicBezTo>
                        <a:pt x="30" y="16"/>
                        <a:pt x="30" y="16"/>
                        <a:pt x="30" y="16"/>
                      </a:cubicBezTo>
                      <a:cubicBezTo>
                        <a:pt x="30" y="15"/>
                        <a:pt x="30" y="15"/>
                        <a:pt x="30" y="15"/>
                      </a:cubicBezTo>
                      <a:cubicBezTo>
                        <a:pt x="29" y="15"/>
                        <a:pt x="28" y="17"/>
                        <a:pt x="28" y="17"/>
                      </a:cubicBezTo>
                      <a:moveTo>
                        <a:pt x="20" y="17"/>
                      </a:moveTo>
                      <a:cubicBezTo>
                        <a:pt x="20" y="15"/>
                        <a:pt x="22" y="14"/>
                        <a:pt x="23" y="14"/>
                      </a:cubicBezTo>
                      <a:cubicBezTo>
                        <a:pt x="23" y="14"/>
                        <a:pt x="23" y="14"/>
                        <a:pt x="23" y="14"/>
                      </a:cubicBezTo>
                      <a:cubicBezTo>
                        <a:pt x="24" y="14"/>
                        <a:pt x="25" y="15"/>
                        <a:pt x="24" y="15"/>
                      </a:cubicBezTo>
                      <a:cubicBezTo>
                        <a:pt x="24" y="16"/>
                        <a:pt x="24" y="16"/>
                        <a:pt x="24" y="16"/>
                      </a:cubicBezTo>
                      <a:cubicBezTo>
                        <a:pt x="24" y="15"/>
                        <a:pt x="23" y="15"/>
                        <a:pt x="23" y="15"/>
                      </a:cubicBezTo>
                      <a:cubicBezTo>
                        <a:pt x="22" y="15"/>
                        <a:pt x="21" y="16"/>
                        <a:pt x="20" y="17"/>
                      </a:cubicBezTo>
                      <a:moveTo>
                        <a:pt x="12" y="17"/>
                      </a:moveTo>
                      <a:cubicBezTo>
                        <a:pt x="13" y="16"/>
                        <a:pt x="14" y="14"/>
                        <a:pt x="15" y="14"/>
                      </a:cubicBezTo>
                      <a:cubicBezTo>
                        <a:pt x="16" y="14"/>
                        <a:pt x="16" y="14"/>
                        <a:pt x="16" y="15"/>
                      </a:cubicBezTo>
                      <a:cubicBezTo>
                        <a:pt x="16" y="15"/>
                        <a:pt x="16" y="14"/>
                        <a:pt x="16" y="14"/>
                      </a:cubicBezTo>
                      <a:cubicBezTo>
                        <a:pt x="16" y="15"/>
                        <a:pt x="16" y="15"/>
                        <a:pt x="16" y="15"/>
                      </a:cubicBezTo>
                      <a:cubicBezTo>
                        <a:pt x="16" y="15"/>
                        <a:pt x="16" y="15"/>
                        <a:pt x="16" y="15"/>
                      </a:cubicBezTo>
                      <a:cubicBezTo>
                        <a:pt x="15" y="15"/>
                        <a:pt x="14" y="15"/>
                        <a:pt x="14" y="15"/>
                      </a:cubicBezTo>
                      <a:cubicBezTo>
                        <a:pt x="13" y="16"/>
                        <a:pt x="13" y="16"/>
                        <a:pt x="12" y="17"/>
                      </a:cubicBezTo>
                      <a:moveTo>
                        <a:pt x="7" y="15"/>
                      </a:moveTo>
                      <a:cubicBezTo>
                        <a:pt x="7" y="14"/>
                        <a:pt x="7" y="14"/>
                        <a:pt x="7" y="13"/>
                      </a:cubicBezTo>
                      <a:cubicBezTo>
                        <a:pt x="8" y="12"/>
                        <a:pt x="9"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7" y="13"/>
                        <a:pt x="7" y="15"/>
                      </a:cubicBezTo>
                      <a:cubicBezTo>
                        <a:pt x="7" y="15"/>
                        <a:pt x="7" y="15"/>
                        <a:pt x="7" y="15"/>
                      </a:cubicBezTo>
                      <a:cubicBezTo>
                        <a:pt x="7" y="15"/>
                        <a:pt x="7" y="15"/>
                        <a:pt x="7" y="15"/>
                      </a:cubicBezTo>
                      <a:moveTo>
                        <a:pt x="29" y="12"/>
                      </a:moveTo>
                      <a:cubicBezTo>
                        <a:pt x="29" y="12"/>
                        <a:pt x="28" y="11"/>
                        <a:pt x="28" y="11"/>
                      </a:cubicBezTo>
                      <a:cubicBezTo>
                        <a:pt x="29" y="11"/>
                        <a:pt x="31" y="10"/>
                        <a:pt x="31" y="10"/>
                      </a:cubicBezTo>
                      <a:cubicBezTo>
                        <a:pt x="32" y="10"/>
                        <a:pt x="32" y="10"/>
                        <a:pt x="32" y="10"/>
                      </a:cubicBezTo>
                      <a:cubicBezTo>
                        <a:pt x="32" y="11"/>
                        <a:pt x="30" y="12"/>
                        <a:pt x="29" y="12"/>
                      </a:cubicBezTo>
                      <a:moveTo>
                        <a:pt x="9" y="8"/>
                      </a:moveTo>
                      <a:cubicBezTo>
                        <a:pt x="9"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8" y="9"/>
                        <a:pt x="7" y="11"/>
                        <a:pt x="7" y="11"/>
                      </a:cubicBezTo>
                      <a:cubicBezTo>
                        <a:pt x="7" y="10"/>
                        <a:pt x="8" y="9"/>
                        <a:pt x="9" y="8"/>
                      </a:cubicBezTo>
                      <a:cubicBezTo>
                        <a:pt x="9" y="8"/>
                        <a:pt x="9" y="8"/>
                        <a:pt x="9" y="8"/>
                      </a:cubicBezTo>
                      <a:moveTo>
                        <a:pt x="25" y="6"/>
                      </a:moveTo>
                      <a:cubicBezTo>
                        <a:pt x="25" y="6"/>
                        <a:pt x="25" y="6"/>
                        <a:pt x="25" y="6"/>
                      </a:cubicBezTo>
                      <a:cubicBezTo>
                        <a:pt x="25" y="6"/>
                        <a:pt x="25" y="6"/>
                        <a:pt x="25" y="6"/>
                      </a:cubicBezTo>
                      <a:cubicBezTo>
                        <a:pt x="25" y="6"/>
                        <a:pt x="25" y="6"/>
                        <a:pt x="25" y="6"/>
                      </a:cubicBezTo>
                      <a:cubicBezTo>
                        <a:pt x="25" y="6"/>
                        <a:pt x="25" y="6"/>
                        <a:pt x="25" y="6"/>
                      </a:cubicBezTo>
                      <a:cubicBezTo>
                        <a:pt x="25" y="7"/>
                        <a:pt x="25" y="8"/>
                        <a:pt x="24" y="8"/>
                      </a:cubicBezTo>
                      <a:cubicBezTo>
                        <a:pt x="24" y="8"/>
                        <a:pt x="22" y="9"/>
                        <a:pt x="21" y="9"/>
                      </a:cubicBezTo>
                      <a:cubicBezTo>
                        <a:pt x="21" y="9"/>
                        <a:pt x="21" y="9"/>
                        <a:pt x="21" y="9"/>
                      </a:cubicBezTo>
                      <a:cubicBezTo>
                        <a:pt x="21" y="9"/>
                        <a:pt x="22" y="9"/>
                        <a:pt x="22" y="8"/>
                      </a:cubicBezTo>
                      <a:cubicBezTo>
                        <a:pt x="23" y="8"/>
                        <a:pt x="25" y="7"/>
                        <a:pt x="25" y="6"/>
                      </a:cubicBezTo>
                      <a:moveTo>
                        <a:pt x="28" y="7"/>
                      </a:moveTo>
                      <a:cubicBezTo>
                        <a:pt x="28" y="6"/>
                        <a:pt x="29" y="6"/>
                        <a:pt x="30" y="6"/>
                      </a:cubicBezTo>
                      <a:cubicBezTo>
                        <a:pt x="31" y="6"/>
                        <a:pt x="32" y="6"/>
                        <a:pt x="31" y="7"/>
                      </a:cubicBezTo>
                      <a:cubicBezTo>
                        <a:pt x="31" y="7"/>
                        <a:pt x="31" y="7"/>
                        <a:pt x="31" y="7"/>
                      </a:cubicBezTo>
                      <a:cubicBezTo>
                        <a:pt x="31" y="7"/>
                        <a:pt x="31" y="7"/>
                        <a:pt x="31" y="7"/>
                      </a:cubicBezTo>
                      <a:cubicBezTo>
                        <a:pt x="31" y="7"/>
                        <a:pt x="31" y="7"/>
                        <a:pt x="31" y="7"/>
                      </a:cubicBezTo>
                      <a:cubicBezTo>
                        <a:pt x="31" y="7"/>
                        <a:pt x="30" y="6"/>
                        <a:pt x="30" y="6"/>
                      </a:cubicBezTo>
                      <a:cubicBezTo>
                        <a:pt x="29" y="6"/>
                        <a:pt x="28" y="7"/>
                        <a:pt x="28" y="7"/>
                      </a:cubicBezTo>
                      <a:moveTo>
                        <a:pt x="13" y="7"/>
                      </a:moveTo>
                      <a:cubicBezTo>
                        <a:pt x="14" y="7"/>
                        <a:pt x="16" y="6"/>
                        <a:pt x="17" y="6"/>
                      </a:cubicBezTo>
                      <a:cubicBezTo>
                        <a:pt x="18" y="5"/>
                        <a:pt x="18" y="5"/>
                        <a:pt x="18" y="5"/>
                      </a:cubicBezTo>
                      <a:cubicBezTo>
                        <a:pt x="18" y="7"/>
                        <a:pt x="16" y="8"/>
                        <a:pt x="14" y="8"/>
                      </a:cubicBezTo>
                      <a:cubicBezTo>
                        <a:pt x="14" y="8"/>
                        <a:pt x="13" y="8"/>
                        <a:pt x="13" y="7"/>
                      </a:cubicBezTo>
                      <a:cubicBezTo>
                        <a:pt x="13" y="7"/>
                        <a:pt x="13" y="7"/>
                        <a:pt x="13" y="7"/>
                      </a:cubicBezTo>
                      <a:moveTo>
                        <a:pt x="20" y="4"/>
                      </a:moveTo>
                      <a:cubicBezTo>
                        <a:pt x="21" y="3"/>
                        <a:pt x="22" y="2"/>
                        <a:pt x="23" y="2"/>
                      </a:cubicBezTo>
                      <a:cubicBezTo>
                        <a:pt x="23" y="2"/>
                        <a:pt x="24" y="3"/>
                        <a:pt x="24" y="3"/>
                      </a:cubicBezTo>
                      <a:cubicBezTo>
                        <a:pt x="24" y="3"/>
                        <a:pt x="24" y="3"/>
                        <a:pt x="24" y="3"/>
                      </a:cubicBezTo>
                      <a:cubicBezTo>
                        <a:pt x="24" y="3"/>
                        <a:pt x="23" y="3"/>
                        <a:pt x="23" y="3"/>
                      </a:cubicBezTo>
                      <a:cubicBezTo>
                        <a:pt x="22" y="3"/>
                        <a:pt x="21" y="4"/>
                        <a:pt x="20" y="4"/>
                      </a:cubicBezTo>
                      <a:moveTo>
                        <a:pt x="26" y="0"/>
                      </a:moveTo>
                      <a:cubicBezTo>
                        <a:pt x="26" y="0"/>
                        <a:pt x="26" y="0"/>
                        <a:pt x="25" y="0"/>
                      </a:cubicBezTo>
                      <a:cubicBezTo>
                        <a:pt x="25" y="1"/>
                        <a:pt x="24" y="1"/>
                        <a:pt x="24" y="1"/>
                      </a:cubicBezTo>
                      <a:cubicBezTo>
                        <a:pt x="23" y="1"/>
                        <a:pt x="23" y="1"/>
                        <a:pt x="22" y="0"/>
                      </a:cubicBezTo>
                      <a:cubicBezTo>
                        <a:pt x="22" y="0"/>
                        <a:pt x="21" y="0"/>
                        <a:pt x="21" y="0"/>
                      </a:cubicBezTo>
                      <a:cubicBezTo>
                        <a:pt x="20" y="0"/>
                        <a:pt x="20" y="0"/>
                        <a:pt x="19" y="1"/>
                      </a:cubicBezTo>
                      <a:cubicBezTo>
                        <a:pt x="17" y="3"/>
                        <a:pt x="15" y="1"/>
                        <a:pt x="13" y="3"/>
                      </a:cubicBezTo>
                      <a:cubicBezTo>
                        <a:pt x="12" y="5"/>
                        <a:pt x="7" y="6"/>
                        <a:pt x="6" y="8"/>
                      </a:cubicBezTo>
                      <a:cubicBezTo>
                        <a:pt x="6" y="10"/>
                        <a:pt x="2" y="11"/>
                        <a:pt x="3" y="13"/>
                      </a:cubicBezTo>
                      <a:cubicBezTo>
                        <a:pt x="3" y="14"/>
                        <a:pt x="0" y="15"/>
                        <a:pt x="0" y="17"/>
                      </a:cubicBezTo>
                      <a:cubicBezTo>
                        <a:pt x="0" y="17"/>
                        <a:pt x="0" y="17"/>
                        <a:pt x="0" y="17"/>
                      </a:cubicBezTo>
                      <a:cubicBezTo>
                        <a:pt x="0" y="17"/>
                        <a:pt x="1" y="18"/>
                        <a:pt x="1" y="18"/>
                      </a:cubicBezTo>
                      <a:cubicBezTo>
                        <a:pt x="1" y="18"/>
                        <a:pt x="1" y="18"/>
                        <a:pt x="1" y="18"/>
                      </a:cubicBezTo>
                      <a:cubicBezTo>
                        <a:pt x="3" y="18"/>
                        <a:pt x="1" y="22"/>
                        <a:pt x="4" y="22"/>
                      </a:cubicBezTo>
                      <a:cubicBezTo>
                        <a:pt x="4" y="22"/>
                        <a:pt x="4" y="22"/>
                        <a:pt x="4" y="22"/>
                      </a:cubicBezTo>
                      <a:cubicBezTo>
                        <a:pt x="4" y="22"/>
                        <a:pt x="4" y="22"/>
                        <a:pt x="4" y="22"/>
                      </a:cubicBezTo>
                      <a:cubicBezTo>
                        <a:pt x="5" y="22"/>
                        <a:pt x="5" y="23"/>
                        <a:pt x="5" y="23"/>
                      </a:cubicBezTo>
                      <a:cubicBezTo>
                        <a:pt x="5" y="24"/>
                        <a:pt x="5" y="25"/>
                        <a:pt x="6" y="25"/>
                      </a:cubicBezTo>
                      <a:cubicBezTo>
                        <a:pt x="6" y="25"/>
                        <a:pt x="7" y="25"/>
                        <a:pt x="7" y="24"/>
                      </a:cubicBezTo>
                      <a:cubicBezTo>
                        <a:pt x="7" y="24"/>
                        <a:pt x="7" y="24"/>
                        <a:pt x="7" y="24"/>
                      </a:cubicBezTo>
                      <a:cubicBezTo>
                        <a:pt x="8" y="24"/>
                        <a:pt x="8" y="24"/>
                        <a:pt x="8" y="25"/>
                      </a:cubicBezTo>
                      <a:cubicBezTo>
                        <a:pt x="9" y="25"/>
                        <a:pt x="9" y="25"/>
                        <a:pt x="9" y="25"/>
                      </a:cubicBezTo>
                      <a:cubicBezTo>
                        <a:pt x="10" y="25"/>
                        <a:pt x="10" y="25"/>
                        <a:pt x="10" y="25"/>
                      </a:cubicBezTo>
                      <a:cubicBezTo>
                        <a:pt x="10" y="25"/>
                        <a:pt x="10" y="25"/>
                        <a:pt x="11" y="25"/>
                      </a:cubicBezTo>
                      <a:cubicBezTo>
                        <a:pt x="11" y="25"/>
                        <a:pt x="11" y="25"/>
                        <a:pt x="11" y="25"/>
                      </a:cubicBezTo>
                      <a:cubicBezTo>
                        <a:pt x="12" y="26"/>
                        <a:pt x="12" y="26"/>
                        <a:pt x="12" y="26"/>
                      </a:cubicBezTo>
                      <a:cubicBezTo>
                        <a:pt x="13" y="26"/>
                        <a:pt x="13" y="26"/>
                        <a:pt x="13" y="25"/>
                      </a:cubicBezTo>
                      <a:cubicBezTo>
                        <a:pt x="14" y="25"/>
                        <a:pt x="14" y="25"/>
                        <a:pt x="14" y="25"/>
                      </a:cubicBezTo>
                      <a:cubicBezTo>
                        <a:pt x="15" y="25"/>
                        <a:pt x="15" y="25"/>
                        <a:pt x="15" y="25"/>
                      </a:cubicBezTo>
                      <a:cubicBezTo>
                        <a:pt x="16" y="25"/>
                        <a:pt x="16" y="25"/>
                        <a:pt x="16" y="25"/>
                      </a:cubicBezTo>
                      <a:cubicBezTo>
                        <a:pt x="17" y="25"/>
                        <a:pt x="17" y="25"/>
                        <a:pt x="18" y="25"/>
                      </a:cubicBezTo>
                      <a:cubicBezTo>
                        <a:pt x="18" y="24"/>
                        <a:pt x="19" y="24"/>
                        <a:pt x="19" y="24"/>
                      </a:cubicBezTo>
                      <a:cubicBezTo>
                        <a:pt x="19" y="24"/>
                        <a:pt x="20" y="24"/>
                        <a:pt x="20" y="24"/>
                      </a:cubicBezTo>
                      <a:cubicBezTo>
                        <a:pt x="20" y="24"/>
                        <a:pt x="20" y="24"/>
                        <a:pt x="20" y="24"/>
                      </a:cubicBezTo>
                      <a:cubicBezTo>
                        <a:pt x="21" y="24"/>
                        <a:pt x="21" y="24"/>
                        <a:pt x="22" y="23"/>
                      </a:cubicBezTo>
                      <a:cubicBezTo>
                        <a:pt x="23" y="22"/>
                        <a:pt x="26" y="23"/>
                        <a:pt x="27" y="21"/>
                      </a:cubicBezTo>
                      <a:cubicBezTo>
                        <a:pt x="28" y="19"/>
                        <a:pt x="30" y="19"/>
                        <a:pt x="31" y="17"/>
                      </a:cubicBezTo>
                      <a:cubicBezTo>
                        <a:pt x="32" y="16"/>
                        <a:pt x="34" y="15"/>
                        <a:pt x="34" y="14"/>
                      </a:cubicBezTo>
                      <a:cubicBezTo>
                        <a:pt x="34" y="12"/>
                        <a:pt x="36" y="11"/>
                        <a:pt x="37" y="10"/>
                      </a:cubicBezTo>
                      <a:cubicBezTo>
                        <a:pt x="37" y="9"/>
                        <a:pt x="37" y="7"/>
                        <a:pt x="36" y="7"/>
                      </a:cubicBezTo>
                      <a:cubicBezTo>
                        <a:pt x="34" y="7"/>
                        <a:pt x="36" y="3"/>
                        <a:pt x="34" y="3"/>
                      </a:cubicBezTo>
                      <a:cubicBezTo>
                        <a:pt x="34" y="3"/>
                        <a:pt x="34" y="3"/>
                        <a:pt x="34" y="3"/>
                      </a:cubicBezTo>
                      <a:cubicBezTo>
                        <a:pt x="34" y="3"/>
                        <a:pt x="34" y="3"/>
                        <a:pt x="33" y="3"/>
                      </a:cubicBezTo>
                      <a:cubicBezTo>
                        <a:pt x="32" y="3"/>
                        <a:pt x="32" y="3"/>
                        <a:pt x="32" y="2"/>
                      </a:cubicBezTo>
                      <a:cubicBezTo>
                        <a:pt x="31" y="2"/>
                        <a:pt x="31" y="1"/>
                        <a:pt x="31" y="1"/>
                      </a:cubicBezTo>
                      <a:cubicBezTo>
                        <a:pt x="31" y="1"/>
                        <a:pt x="31" y="1"/>
                        <a:pt x="30" y="1"/>
                      </a:cubicBezTo>
                      <a:cubicBezTo>
                        <a:pt x="30" y="1"/>
                        <a:pt x="30" y="1"/>
                        <a:pt x="29" y="1"/>
                      </a:cubicBezTo>
                      <a:cubicBezTo>
                        <a:pt x="29" y="1"/>
                        <a:pt x="28" y="1"/>
                        <a:pt x="28" y="1"/>
                      </a:cubicBezTo>
                      <a:cubicBezTo>
                        <a:pt x="27" y="0"/>
                        <a:pt x="27" y="0"/>
                        <a:pt x="26" y="0"/>
                      </a:cubicBezTo>
                    </a:path>
                  </a:pathLst>
                </a:custGeom>
                <a:solidFill>
                  <a:srgbClr val="D3B3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6" name="Freeform 12387">
                  <a:extLst>
                    <a:ext uri="{FF2B5EF4-FFF2-40B4-BE49-F238E27FC236}">
                      <a16:creationId xmlns:a16="http://schemas.microsoft.com/office/drawing/2014/main" id="{981562BC-5B77-6E92-A7EF-03EA265CF7D2}"/>
                    </a:ext>
                  </a:extLst>
                </p:cNvPr>
                <p:cNvSpPr>
                  <a:spLocks/>
                </p:cNvSpPr>
                <p:nvPr/>
              </p:nvSpPr>
              <p:spPr bwMode="auto">
                <a:xfrm>
                  <a:off x="4632" y="2455"/>
                  <a:ext cx="1" cy="2"/>
                </a:xfrm>
                <a:custGeom>
                  <a:avLst/>
                  <a:gdLst>
                    <a:gd name="T0" fmla="*/ 1 w 1"/>
                    <a:gd name="T1" fmla="*/ 0 h 2"/>
                    <a:gd name="T2" fmla="*/ 1 w 1"/>
                    <a:gd name="T3" fmla="*/ 2 h 2"/>
                    <a:gd name="T4" fmla="*/ 1 w 1"/>
                    <a:gd name="T5" fmla="*/ 1 h 2"/>
                    <a:gd name="T6" fmla="*/ 1 w 1"/>
                    <a:gd name="T7" fmla="*/ 0 h 2"/>
                    <a:gd name="T8" fmla="*/ 1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0"/>
                      </a:moveTo>
                      <a:cubicBezTo>
                        <a:pt x="1" y="1"/>
                        <a:pt x="0" y="1"/>
                        <a:pt x="1" y="2"/>
                      </a:cubicBezTo>
                      <a:cubicBezTo>
                        <a:pt x="1" y="1"/>
                        <a:pt x="1" y="1"/>
                        <a:pt x="1" y="1"/>
                      </a:cubicBezTo>
                      <a:cubicBezTo>
                        <a:pt x="1" y="1"/>
                        <a:pt x="1" y="1"/>
                        <a:pt x="1" y="0"/>
                      </a:cubicBezTo>
                      <a:cubicBezTo>
                        <a:pt x="1" y="0"/>
                        <a:pt x="1" y="0"/>
                        <a:pt x="1" y="0"/>
                      </a:cubicBezTo>
                    </a:path>
                  </a:pathLst>
                </a:custGeom>
                <a:solidFill>
                  <a:srgbClr val="DAB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7" name="Freeform 12388">
                  <a:extLst>
                    <a:ext uri="{FF2B5EF4-FFF2-40B4-BE49-F238E27FC236}">
                      <a16:creationId xmlns:a16="http://schemas.microsoft.com/office/drawing/2014/main" id="{2881152B-89B1-3976-5047-30F7EF6E73E2}"/>
                    </a:ext>
                  </a:extLst>
                </p:cNvPr>
                <p:cNvSpPr>
                  <a:spLocks/>
                </p:cNvSpPr>
                <p:nvPr/>
              </p:nvSpPr>
              <p:spPr bwMode="auto">
                <a:xfrm>
                  <a:off x="4633" y="2455"/>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D3B3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8" name="Freeform 12389">
                  <a:extLst>
                    <a:ext uri="{FF2B5EF4-FFF2-40B4-BE49-F238E27FC236}">
                      <a16:creationId xmlns:a16="http://schemas.microsoft.com/office/drawing/2014/main" id="{64286BA4-140E-063D-6A14-56F069B17A61}"/>
                    </a:ext>
                  </a:extLst>
                </p:cNvPr>
                <p:cNvSpPr>
                  <a:spLocks/>
                </p:cNvSpPr>
                <p:nvPr/>
              </p:nvSpPr>
              <p:spPr bwMode="auto">
                <a:xfrm>
                  <a:off x="4633" y="2459"/>
                  <a:ext cx="6" cy="8"/>
                </a:xfrm>
                <a:custGeom>
                  <a:avLst/>
                  <a:gdLst>
                    <a:gd name="T0" fmla="*/ 1 w 7"/>
                    <a:gd name="T1" fmla="*/ 0 h 10"/>
                    <a:gd name="T2" fmla="*/ 2 w 7"/>
                    <a:gd name="T3" fmla="*/ 2 h 10"/>
                    <a:gd name="T4" fmla="*/ 3 w 7"/>
                    <a:gd name="T5" fmla="*/ 3 h 10"/>
                    <a:gd name="T6" fmla="*/ 3 w 7"/>
                    <a:gd name="T7" fmla="*/ 3 h 10"/>
                    <a:gd name="T8" fmla="*/ 3 w 7"/>
                    <a:gd name="T9" fmla="*/ 3 h 10"/>
                    <a:gd name="T10" fmla="*/ 3 w 7"/>
                    <a:gd name="T11" fmla="*/ 4 h 10"/>
                    <a:gd name="T12" fmla="*/ 3 w 7"/>
                    <a:gd name="T13" fmla="*/ 4 h 10"/>
                    <a:gd name="T14" fmla="*/ 3 w 7"/>
                    <a:gd name="T15" fmla="*/ 4 h 10"/>
                    <a:gd name="T16" fmla="*/ 1 w 7"/>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10">
                      <a:moveTo>
                        <a:pt x="1" y="0"/>
                      </a:moveTo>
                      <a:cubicBezTo>
                        <a:pt x="1" y="2"/>
                        <a:pt x="0" y="3"/>
                        <a:pt x="2" y="3"/>
                      </a:cubicBezTo>
                      <a:cubicBezTo>
                        <a:pt x="4" y="3"/>
                        <a:pt x="2" y="8"/>
                        <a:pt x="5" y="8"/>
                      </a:cubicBezTo>
                      <a:cubicBezTo>
                        <a:pt x="5" y="8"/>
                        <a:pt x="5" y="8"/>
                        <a:pt x="5" y="8"/>
                      </a:cubicBezTo>
                      <a:cubicBezTo>
                        <a:pt x="5" y="8"/>
                        <a:pt x="5" y="8"/>
                        <a:pt x="5" y="8"/>
                      </a:cubicBezTo>
                      <a:cubicBezTo>
                        <a:pt x="5" y="8"/>
                        <a:pt x="6" y="8"/>
                        <a:pt x="6" y="9"/>
                      </a:cubicBezTo>
                      <a:cubicBezTo>
                        <a:pt x="6" y="10"/>
                        <a:pt x="6" y="10"/>
                        <a:pt x="7" y="10"/>
                      </a:cubicBezTo>
                      <a:cubicBezTo>
                        <a:pt x="7" y="10"/>
                        <a:pt x="7" y="10"/>
                        <a:pt x="7" y="10"/>
                      </a:cubicBezTo>
                      <a:cubicBezTo>
                        <a:pt x="5" y="7"/>
                        <a:pt x="3" y="4"/>
                        <a:pt x="1"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09" name="Freeform 12390">
                  <a:extLst>
                    <a:ext uri="{FF2B5EF4-FFF2-40B4-BE49-F238E27FC236}">
                      <a16:creationId xmlns:a16="http://schemas.microsoft.com/office/drawing/2014/main" id="{0CFD1FE3-638D-FCF3-BBD6-987583FF2104}"/>
                    </a:ext>
                  </a:extLst>
                </p:cNvPr>
                <p:cNvSpPr>
                  <a:spLocks/>
                </p:cNvSpPr>
                <p:nvPr/>
              </p:nvSpPr>
              <p:spPr bwMode="auto">
                <a:xfrm>
                  <a:off x="4633" y="2448"/>
                  <a:ext cx="32" cy="20"/>
                </a:xfrm>
                <a:custGeom>
                  <a:avLst/>
                  <a:gdLst>
                    <a:gd name="T0" fmla="*/ 19 w 38"/>
                    <a:gd name="T1" fmla="*/ 0 h 25"/>
                    <a:gd name="T2" fmla="*/ 16 w 38"/>
                    <a:gd name="T3" fmla="*/ 3 h 25"/>
                    <a:gd name="T4" fmla="*/ 11 w 38"/>
                    <a:gd name="T5" fmla="*/ 5 h 25"/>
                    <a:gd name="T6" fmla="*/ 10 w 38"/>
                    <a:gd name="T7" fmla="*/ 6 h 25"/>
                    <a:gd name="T8" fmla="*/ 9 w 38"/>
                    <a:gd name="T9" fmla="*/ 6 h 25"/>
                    <a:gd name="T10" fmla="*/ 8 w 38"/>
                    <a:gd name="T11" fmla="*/ 6 h 25"/>
                    <a:gd name="T12" fmla="*/ 7 w 38"/>
                    <a:gd name="T13" fmla="*/ 6 h 25"/>
                    <a:gd name="T14" fmla="*/ 6 w 38"/>
                    <a:gd name="T15" fmla="*/ 6 h 25"/>
                    <a:gd name="T16" fmla="*/ 5 w 38"/>
                    <a:gd name="T17" fmla="*/ 6 h 25"/>
                    <a:gd name="T18" fmla="*/ 4 w 38"/>
                    <a:gd name="T19" fmla="*/ 6 h 25"/>
                    <a:gd name="T20" fmla="*/ 3 w 38"/>
                    <a:gd name="T21" fmla="*/ 6 h 25"/>
                    <a:gd name="T22" fmla="*/ 3 w 38"/>
                    <a:gd name="T23" fmla="*/ 5 h 25"/>
                    <a:gd name="T24" fmla="*/ 3 w 38"/>
                    <a:gd name="T25" fmla="*/ 5 h 25"/>
                    <a:gd name="T26" fmla="*/ 1 w 38"/>
                    <a:gd name="T27" fmla="*/ 3 h 25"/>
                    <a:gd name="T28" fmla="*/ 1 w 38"/>
                    <a:gd name="T29" fmla="*/ 5 h 25"/>
                    <a:gd name="T30" fmla="*/ 3 w 38"/>
                    <a:gd name="T31" fmla="*/ 10 h 25"/>
                    <a:gd name="T32" fmla="*/ 4 w 38"/>
                    <a:gd name="T33" fmla="*/ 10 h 25"/>
                    <a:gd name="T34" fmla="*/ 5 w 38"/>
                    <a:gd name="T35" fmla="*/ 10 h 25"/>
                    <a:gd name="T36" fmla="*/ 6 w 38"/>
                    <a:gd name="T37" fmla="*/ 10 h 25"/>
                    <a:gd name="T38" fmla="*/ 7 w 38"/>
                    <a:gd name="T39" fmla="*/ 10 h 25"/>
                    <a:gd name="T40" fmla="*/ 8 w 38"/>
                    <a:gd name="T41" fmla="*/ 10 h 25"/>
                    <a:gd name="T42" fmla="*/ 8 w 38"/>
                    <a:gd name="T43" fmla="*/ 10 h 25"/>
                    <a:gd name="T44" fmla="*/ 10 w 38"/>
                    <a:gd name="T45" fmla="*/ 10 h 25"/>
                    <a:gd name="T46" fmla="*/ 11 w 38"/>
                    <a:gd name="T47" fmla="*/ 10 h 25"/>
                    <a:gd name="T48" fmla="*/ 14 w 38"/>
                    <a:gd name="T49" fmla="*/ 8 h 25"/>
                    <a:gd name="T50" fmla="*/ 16 w 38"/>
                    <a:gd name="T51" fmla="*/ 6 h 25"/>
                    <a:gd name="T52" fmla="*/ 18 w 38"/>
                    <a:gd name="T53" fmla="*/ 4 h 25"/>
                    <a:gd name="T54" fmla="*/ 19 w 38"/>
                    <a:gd name="T55" fmla="*/ 2 h 25"/>
                    <a:gd name="T56" fmla="*/ 19 w 38"/>
                    <a:gd name="T57" fmla="*/ 2 h 25"/>
                    <a:gd name="T58" fmla="*/ 19 w 38"/>
                    <a:gd name="T59" fmla="*/ 1 h 25"/>
                    <a:gd name="T60" fmla="*/ 19 w 38"/>
                    <a:gd name="T61" fmla="*/ 1 h 25"/>
                    <a:gd name="T62" fmla="*/ 19 w 38"/>
                    <a:gd name="T63" fmla="*/ 0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 h="25">
                      <a:moveTo>
                        <a:pt x="37" y="0"/>
                      </a:moveTo>
                      <a:cubicBezTo>
                        <a:pt x="37" y="0"/>
                        <a:pt x="37" y="0"/>
                        <a:pt x="37" y="0"/>
                      </a:cubicBezTo>
                      <a:cubicBezTo>
                        <a:pt x="36" y="1"/>
                        <a:pt x="34" y="2"/>
                        <a:pt x="34" y="4"/>
                      </a:cubicBezTo>
                      <a:cubicBezTo>
                        <a:pt x="34" y="5"/>
                        <a:pt x="32" y="6"/>
                        <a:pt x="31" y="7"/>
                      </a:cubicBezTo>
                      <a:cubicBezTo>
                        <a:pt x="30" y="9"/>
                        <a:pt x="28" y="9"/>
                        <a:pt x="27" y="11"/>
                      </a:cubicBezTo>
                      <a:cubicBezTo>
                        <a:pt x="26" y="13"/>
                        <a:pt x="23" y="12"/>
                        <a:pt x="22" y="13"/>
                      </a:cubicBezTo>
                      <a:cubicBezTo>
                        <a:pt x="21" y="14"/>
                        <a:pt x="21" y="14"/>
                        <a:pt x="20" y="14"/>
                      </a:cubicBezTo>
                      <a:cubicBezTo>
                        <a:pt x="20" y="14"/>
                        <a:pt x="20" y="14"/>
                        <a:pt x="20" y="14"/>
                      </a:cubicBezTo>
                      <a:cubicBezTo>
                        <a:pt x="20" y="14"/>
                        <a:pt x="19" y="14"/>
                        <a:pt x="19" y="14"/>
                      </a:cubicBezTo>
                      <a:cubicBezTo>
                        <a:pt x="19" y="14"/>
                        <a:pt x="18" y="14"/>
                        <a:pt x="18" y="15"/>
                      </a:cubicBezTo>
                      <a:cubicBezTo>
                        <a:pt x="17" y="15"/>
                        <a:pt x="17" y="15"/>
                        <a:pt x="16" y="15"/>
                      </a:cubicBezTo>
                      <a:cubicBezTo>
                        <a:pt x="16" y="15"/>
                        <a:pt x="16" y="15"/>
                        <a:pt x="15" y="15"/>
                      </a:cubicBezTo>
                      <a:cubicBezTo>
                        <a:pt x="15" y="15"/>
                        <a:pt x="15" y="15"/>
                        <a:pt x="14" y="15"/>
                      </a:cubicBezTo>
                      <a:cubicBezTo>
                        <a:pt x="14" y="15"/>
                        <a:pt x="14" y="15"/>
                        <a:pt x="13" y="15"/>
                      </a:cubicBezTo>
                      <a:cubicBezTo>
                        <a:pt x="13" y="16"/>
                        <a:pt x="13" y="16"/>
                        <a:pt x="12" y="16"/>
                      </a:cubicBezTo>
                      <a:cubicBezTo>
                        <a:pt x="12" y="16"/>
                        <a:pt x="12" y="16"/>
                        <a:pt x="11" y="15"/>
                      </a:cubicBezTo>
                      <a:cubicBezTo>
                        <a:pt x="11" y="15"/>
                        <a:pt x="11" y="15"/>
                        <a:pt x="11" y="15"/>
                      </a:cubicBezTo>
                      <a:cubicBezTo>
                        <a:pt x="10" y="15"/>
                        <a:pt x="10" y="15"/>
                        <a:pt x="10" y="15"/>
                      </a:cubicBezTo>
                      <a:cubicBezTo>
                        <a:pt x="10" y="15"/>
                        <a:pt x="10" y="15"/>
                        <a:pt x="9" y="15"/>
                      </a:cubicBezTo>
                      <a:cubicBezTo>
                        <a:pt x="9" y="15"/>
                        <a:pt x="9" y="15"/>
                        <a:pt x="8" y="15"/>
                      </a:cubicBezTo>
                      <a:cubicBezTo>
                        <a:pt x="8" y="14"/>
                        <a:pt x="8" y="14"/>
                        <a:pt x="7" y="14"/>
                      </a:cubicBezTo>
                      <a:cubicBezTo>
                        <a:pt x="7" y="14"/>
                        <a:pt x="7" y="14"/>
                        <a:pt x="7" y="14"/>
                      </a:cubicBezTo>
                      <a:cubicBezTo>
                        <a:pt x="7" y="15"/>
                        <a:pt x="6" y="15"/>
                        <a:pt x="6" y="15"/>
                      </a:cubicBezTo>
                      <a:cubicBezTo>
                        <a:pt x="5" y="15"/>
                        <a:pt x="5" y="14"/>
                        <a:pt x="5" y="13"/>
                      </a:cubicBezTo>
                      <a:cubicBezTo>
                        <a:pt x="5" y="13"/>
                        <a:pt x="5" y="12"/>
                        <a:pt x="4" y="12"/>
                      </a:cubicBezTo>
                      <a:cubicBezTo>
                        <a:pt x="4" y="12"/>
                        <a:pt x="4" y="12"/>
                        <a:pt x="4" y="12"/>
                      </a:cubicBezTo>
                      <a:cubicBezTo>
                        <a:pt x="4" y="12"/>
                        <a:pt x="4" y="12"/>
                        <a:pt x="4" y="12"/>
                      </a:cubicBezTo>
                      <a:cubicBezTo>
                        <a:pt x="1" y="12"/>
                        <a:pt x="3" y="8"/>
                        <a:pt x="1" y="8"/>
                      </a:cubicBezTo>
                      <a:cubicBezTo>
                        <a:pt x="2" y="8"/>
                        <a:pt x="2" y="8"/>
                        <a:pt x="2" y="9"/>
                      </a:cubicBezTo>
                      <a:cubicBezTo>
                        <a:pt x="2" y="10"/>
                        <a:pt x="0" y="13"/>
                        <a:pt x="1" y="13"/>
                      </a:cubicBezTo>
                      <a:cubicBezTo>
                        <a:pt x="2" y="13"/>
                        <a:pt x="2" y="14"/>
                        <a:pt x="1" y="14"/>
                      </a:cubicBezTo>
                      <a:cubicBezTo>
                        <a:pt x="3" y="18"/>
                        <a:pt x="5" y="21"/>
                        <a:pt x="7" y="24"/>
                      </a:cubicBezTo>
                      <a:cubicBezTo>
                        <a:pt x="8" y="24"/>
                        <a:pt x="8" y="24"/>
                        <a:pt x="8" y="24"/>
                      </a:cubicBezTo>
                      <a:cubicBezTo>
                        <a:pt x="8" y="24"/>
                        <a:pt x="8" y="24"/>
                        <a:pt x="8" y="24"/>
                      </a:cubicBezTo>
                      <a:cubicBezTo>
                        <a:pt x="9" y="24"/>
                        <a:pt x="9" y="24"/>
                        <a:pt x="9" y="24"/>
                      </a:cubicBezTo>
                      <a:cubicBezTo>
                        <a:pt x="9" y="25"/>
                        <a:pt x="10" y="25"/>
                        <a:pt x="10" y="25"/>
                      </a:cubicBezTo>
                      <a:cubicBezTo>
                        <a:pt x="10" y="25"/>
                        <a:pt x="11" y="25"/>
                        <a:pt x="11" y="25"/>
                      </a:cubicBezTo>
                      <a:cubicBezTo>
                        <a:pt x="11" y="25"/>
                        <a:pt x="11" y="25"/>
                        <a:pt x="11" y="25"/>
                      </a:cubicBezTo>
                      <a:cubicBezTo>
                        <a:pt x="12" y="25"/>
                        <a:pt x="12" y="25"/>
                        <a:pt x="12" y="25"/>
                      </a:cubicBezTo>
                      <a:cubicBezTo>
                        <a:pt x="12" y="25"/>
                        <a:pt x="13" y="25"/>
                        <a:pt x="13" y="25"/>
                      </a:cubicBezTo>
                      <a:cubicBezTo>
                        <a:pt x="13" y="25"/>
                        <a:pt x="14" y="25"/>
                        <a:pt x="14" y="25"/>
                      </a:cubicBezTo>
                      <a:cubicBezTo>
                        <a:pt x="14" y="25"/>
                        <a:pt x="15" y="25"/>
                        <a:pt x="15" y="25"/>
                      </a:cubicBezTo>
                      <a:cubicBezTo>
                        <a:pt x="15" y="25"/>
                        <a:pt x="16" y="25"/>
                        <a:pt x="16" y="25"/>
                      </a:cubicBezTo>
                      <a:cubicBezTo>
                        <a:pt x="16" y="25"/>
                        <a:pt x="17" y="25"/>
                        <a:pt x="17" y="25"/>
                      </a:cubicBezTo>
                      <a:cubicBezTo>
                        <a:pt x="18" y="25"/>
                        <a:pt x="18" y="25"/>
                        <a:pt x="19" y="24"/>
                      </a:cubicBezTo>
                      <a:cubicBezTo>
                        <a:pt x="19" y="24"/>
                        <a:pt x="20" y="24"/>
                        <a:pt x="20" y="24"/>
                      </a:cubicBezTo>
                      <a:cubicBezTo>
                        <a:pt x="20" y="24"/>
                        <a:pt x="20" y="24"/>
                        <a:pt x="20" y="24"/>
                      </a:cubicBezTo>
                      <a:cubicBezTo>
                        <a:pt x="20" y="24"/>
                        <a:pt x="20" y="24"/>
                        <a:pt x="21" y="24"/>
                      </a:cubicBezTo>
                      <a:cubicBezTo>
                        <a:pt x="21" y="24"/>
                        <a:pt x="22" y="24"/>
                        <a:pt x="23" y="23"/>
                      </a:cubicBezTo>
                      <a:cubicBezTo>
                        <a:pt x="24" y="22"/>
                        <a:pt x="27" y="23"/>
                        <a:pt x="28" y="20"/>
                      </a:cubicBezTo>
                      <a:cubicBezTo>
                        <a:pt x="28" y="19"/>
                        <a:pt x="29" y="19"/>
                        <a:pt x="30" y="18"/>
                      </a:cubicBezTo>
                      <a:cubicBezTo>
                        <a:pt x="31" y="18"/>
                        <a:pt x="32" y="17"/>
                        <a:pt x="32" y="16"/>
                      </a:cubicBezTo>
                      <a:cubicBezTo>
                        <a:pt x="32" y="14"/>
                        <a:pt x="36" y="12"/>
                        <a:pt x="36" y="11"/>
                      </a:cubicBezTo>
                      <a:cubicBezTo>
                        <a:pt x="36" y="11"/>
                        <a:pt x="36" y="10"/>
                        <a:pt x="36" y="10"/>
                      </a:cubicBezTo>
                      <a:cubicBezTo>
                        <a:pt x="35" y="10"/>
                        <a:pt x="35" y="10"/>
                        <a:pt x="35" y="10"/>
                      </a:cubicBezTo>
                      <a:cubicBezTo>
                        <a:pt x="35" y="9"/>
                        <a:pt x="37" y="7"/>
                        <a:pt x="37" y="6"/>
                      </a:cubicBezTo>
                      <a:cubicBezTo>
                        <a:pt x="37" y="6"/>
                        <a:pt x="37" y="6"/>
                        <a:pt x="37" y="6"/>
                      </a:cubicBezTo>
                      <a:cubicBezTo>
                        <a:pt x="37" y="6"/>
                        <a:pt x="37" y="6"/>
                        <a:pt x="37" y="5"/>
                      </a:cubicBezTo>
                      <a:cubicBezTo>
                        <a:pt x="37" y="4"/>
                        <a:pt x="38" y="3"/>
                        <a:pt x="38" y="2"/>
                      </a:cubicBezTo>
                      <a:cubicBezTo>
                        <a:pt x="38" y="2"/>
                        <a:pt x="38" y="1"/>
                        <a:pt x="37" y="1"/>
                      </a:cubicBezTo>
                      <a:cubicBezTo>
                        <a:pt x="37" y="1"/>
                        <a:pt x="37" y="1"/>
                        <a:pt x="37" y="1"/>
                      </a:cubicBezTo>
                      <a:cubicBezTo>
                        <a:pt x="37" y="1"/>
                        <a:pt x="37" y="1"/>
                        <a:pt x="37" y="1"/>
                      </a:cubicBezTo>
                      <a:cubicBezTo>
                        <a:pt x="37" y="1"/>
                        <a:pt x="37" y="1"/>
                        <a:pt x="37" y="1"/>
                      </a:cubicBezTo>
                      <a:cubicBezTo>
                        <a:pt x="37" y="1"/>
                        <a:pt x="37" y="1"/>
                        <a:pt x="37" y="0"/>
                      </a:cubicBezTo>
                      <a:cubicBezTo>
                        <a:pt x="37" y="0"/>
                        <a:pt x="37" y="0"/>
                        <a:pt x="37"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0" name="Freeform 12391">
                  <a:extLst>
                    <a:ext uri="{FF2B5EF4-FFF2-40B4-BE49-F238E27FC236}">
                      <a16:creationId xmlns:a16="http://schemas.microsoft.com/office/drawing/2014/main" id="{B4EAF66B-19B7-1D9B-BFDA-DD1C71DF5D6B}"/>
                    </a:ext>
                  </a:extLst>
                </p:cNvPr>
                <p:cNvSpPr>
                  <a:spLocks noEditPoints="1"/>
                </p:cNvSpPr>
                <p:nvPr/>
              </p:nvSpPr>
              <p:spPr bwMode="auto">
                <a:xfrm>
                  <a:off x="4633" y="2464"/>
                  <a:ext cx="4" cy="6"/>
                </a:xfrm>
                <a:custGeom>
                  <a:avLst/>
                  <a:gdLst>
                    <a:gd name="T0" fmla="*/ 2 w 5"/>
                    <a:gd name="T1" fmla="*/ 3 h 7"/>
                    <a:gd name="T2" fmla="*/ 2 w 5"/>
                    <a:gd name="T3" fmla="*/ 3 h 7"/>
                    <a:gd name="T4" fmla="*/ 2 w 5"/>
                    <a:gd name="T5" fmla="*/ 3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2 w 5"/>
                    <a:gd name="T23" fmla="*/ 3 h 7"/>
                    <a:gd name="T24" fmla="*/ 2 w 5"/>
                    <a:gd name="T25" fmla="*/ 3 h 7"/>
                    <a:gd name="T26" fmla="*/ 2 w 5"/>
                    <a:gd name="T27" fmla="*/ 3 h 7"/>
                    <a:gd name="T28" fmla="*/ 2 w 5"/>
                    <a:gd name="T29" fmla="*/ 3 h 7"/>
                    <a:gd name="T30" fmla="*/ 2 w 5"/>
                    <a:gd name="T31" fmla="*/ 3 h 7"/>
                    <a:gd name="T32" fmla="*/ 2 w 5"/>
                    <a:gd name="T33" fmla="*/ 3 h 7"/>
                    <a:gd name="T34" fmla="*/ 2 w 5"/>
                    <a:gd name="T35" fmla="*/ 3 h 7"/>
                    <a:gd name="T36" fmla="*/ 2 w 5"/>
                    <a:gd name="T37" fmla="*/ 3 h 7"/>
                    <a:gd name="T38" fmla="*/ 2 w 5"/>
                    <a:gd name="T39" fmla="*/ 3 h 7"/>
                    <a:gd name="T40" fmla="*/ 2 w 5"/>
                    <a:gd name="T41" fmla="*/ 3 h 7"/>
                    <a:gd name="T42" fmla="*/ 2 w 5"/>
                    <a:gd name="T43" fmla="*/ 3 h 7"/>
                    <a:gd name="T44" fmla="*/ 2 w 5"/>
                    <a:gd name="T45" fmla="*/ 3 h 7"/>
                    <a:gd name="T46" fmla="*/ 2 w 5"/>
                    <a:gd name="T47" fmla="*/ 3 h 7"/>
                    <a:gd name="T48" fmla="*/ 2 w 5"/>
                    <a:gd name="T49" fmla="*/ 3 h 7"/>
                    <a:gd name="T50" fmla="*/ 2 w 5"/>
                    <a:gd name="T51" fmla="*/ 3 h 7"/>
                    <a:gd name="T52" fmla="*/ 2 w 5"/>
                    <a:gd name="T53" fmla="*/ 3 h 7"/>
                    <a:gd name="T54" fmla="*/ 2 w 5"/>
                    <a:gd name="T55" fmla="*/ 3 h 7"/>
                    <a:gd name="T56" fmla="*/ 2 w 5"/>
                    <a:gd name="T57" fmla="*/ 3 h 7"/>
                    <a:gd name="T58" fmla="*/ 2 w 5"/>
                    <a:gd name="T59" fmla="*/ 3 h 7"/>
                    <a:gd name="T60" fmla="*/ 2 w 5"/>
                    <a:gd name="T61" fmla="*/ 3 h 7"/>
                    <a:gd name="T62" fmla="*/ 0 w 5"/>
                    <a:gd name="T63" fmla="*/ 0 h 7"/>
                    <a:gd name="T64" fmla="*/ 0 w 5"/>
                    <a:gd name="T65" fmla="*/ 0 h 7"/>
                    <a:gd name="T66" fmla="*/ 2 w 5"/>
                    <a:gd name="T67" fmla="*/ 3 h 7"/>
                    <a:gd name="T68" fmla="*/ 2 w 5"/>
                    <a:gd name="T69" fmla="*/ 3 h 7"/>
                    <a:gd name="T70" fmla="*/ 0 w 5"/>
                    <a:gd name="T71" fmla="*/ 0 h 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 h="7">
                      <a:moveTo>
                        <a:pt x="4" y="6"/>
                      </a:moveTo>
                      <a:cubicBezTo>
                        <a:pt x="4" y="6"/>
                        <a:pt x="4" y="6"/>
                        <a:pt x="4" y="6"/>
                      </a:cubicBezTo>
                      <a:cubicBezTo>
                        <a:pt x="4" y="6"/>
                        <a:pt x="4" y="6"/>
                        <a:pt x="4" y="6"/>
                      </a:cubicBezTo>
                      <a:cubicBezTo>
                        <a:pt x="4" y="6"/>
                        <a:pt x="4" y="7"/>
                        <a:pt x="5" y="7"/>
                      </a:cubicBezTo>
                      <a:cubicBezTo>
                        <a:pt x="5" y="7"/>
                        <a:pt x="5" y="7"/>
                        <a:pt x="5" y="7"/>
                      </a:cubicBezTo>
                      <a:cubicBezTo>
                        <a:pt x="4" y="7"/>
                        <a:pt x="4" y="6"/>
                        <a:pt x="4" y="6"/>
                      </a:cubicBezTo>
                      <a:cubicBezTo>
                        <a:pt x="4" y="6"/>
                        <a:pt x="4" y="6"/>
                        <a:pt x="4" y="6"/>
                      </a:cubicBezTo>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moveTo>
                        <a:pt x="3" y="4"/>
                      </a:moveTo>
                      <a:cubicBezTo>
                        <a:pt x="3" y="4"/>
                        <a:pt x="3" y="4"/>
                        <a:pt x="3" y="4"/>
                      </a:cubicBezTo>
                      <a:cubicBezTo>
                        <a:pt x="3" y="5"/>
                        <a:pt x="4" y="5"/>
                        <a:pt x="4" y="6"/>
                      </a:cubicBezTo>
                      <a:cubicBezTo>
                        <a:pt x="4" y="6"/>
                        <a:pt x="4" y="6"/>
                        <a:pt x="4" y="6"/>
                      </a:cubicBezTo>
                      <a:cubicBezTo>
                        <a:pt x="4" y="5"/>
                        <a:pt x="3" y="5"/>
                        <a:pt x="3" y="4"/>
                      </a:cubicBezTo>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moveTo>
                        <a:pt x="0" y="0"/>
                      </a:moveTo>
                      <a:cubicBezTo>
                        <a:pt x="0" y="0"/>
                        <a:pt x="0" y="0"/>
                        <a:pt x="0" y="0"/>
                      </a:cubicBezTo>
                      <a:cubicBezTo>
                        <a:pt x="2" y="1"/>
                        <a:pt x="0" y="4"/>
                        <a:pt x="3" y="5"/>
                      </a:cubicBezTo>
                      <a:cubicBezTo>
                        <a:pt x="3" y="5"/>
                        <a:pt x="3" y="5"/>
                        <a:pt x="3" y="5"/>
                      </a:cubicBezTo>
                      <a:cubicBezTo>
                        <a:pt x="0" y="4"/>
                        <a:pt x="2" y="1"/>
                        <a:pt x="0" y="0"/>
                      </a:cubicBezTo>
                    </a:path>
                  </a:pathLst>
                </a:custGeom>
                <a:solidFill>
                  <a:srgbClr val="C3A5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1" name="Freeform 12392">
                  <a:extLst>
                    <a:ext uri="{FF2B5EF4-FFF2-40B4-BE49-F238E27FC236}">
                      <a16:creationId xmlns:a16="http://schemas.microsoft.com/office/drawing/2014/main" id="{9D8B652C-5AAC-F48B-D9CA-8333DB109F4C}"/>
                    </a:ext>
                  </a:extLst>
                </p:cNvPr>
                <p:cNvSpPr>
                  <a:spLocks noEditPoints="1"/>
                </p:cNvSpPr>
                <p:nvPr/>
              </p:nvSpPr>
              <p:spPr bwMode="auto">
                <a:xfrm>
                  <a:off x="4638" y="2469"/>
                  <a:ext cx="1" cy="1"/>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1 w 1"/>
                    <a:gd name="T25" fmla="*/ 1 h 1"/>
                    <a:gd name="T26" fmla="*/ 1 w 1"/>
                    <a:gd name="T27" fmla="*/ 1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1" y="0"/>
                        <a:pt x="1" y="1"/>
                        <a:pt x="1" y="1"/>
                      </a:cubicBezTo>
                      <a:cubicBezTo>
                        <a:pt x="1" y="1"/>
                        <a:pt x="1" y="1"/>
                        <a:pt x="1" y="1"/>
                      </a:cubicBezTo>
                      <a:cubicBezTo>
                        <a:pt x="1" y="1"/>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3A5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2" name="Freeform 12393">
                  <a:extLst>
                    <a:ext uri="{FF2B5EF4-FFF2-40B4-BE49-F238E27FC236}">
                      <a16:creationId xmlns:a16="http://schemas.microsoft.com/office/drawing/2014/main" id="{F3F7C255-CC85-BA49-0CB3-4CBD98D56D6A}"/>
                    </a:ext>
                  </a:extLst>
                </p:cNvPr>
                <p:cNvSpPr>
                  <a:spLocks/>
                </p:cNvSpPr>
                <p:nvPr/>
              </p:nvSpPr>
              <p:spPr bwMode="auto">
                <a:xfrm>
                  <a:off x="4648" y="2470"/>
                  <a:ext cx="1" cy="1"/>
                </a:xfrm>
                <a:custGeom>
                  <a:avLst/>
                  <a:gdLst>
                    <a:gd name="T0" fmla="*/ 1 w 1"/>
                    <a:gd name="T1" fmla="*/ 0 h 1"/>
                    <a:gd name="T2" fmla="*/ 0 w 1"/>
                    <a:gd name="T3" fmla="*/ 0 h 1"/>
                    <a:gd name="T4" fmla="*/ 0 w 1"/>
                    <a:gd name="T5" fmla="*/ 0 h 1"/>
                    <a:gd name="T6" fmla="*/ 0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3" name="Freeform 12394">
                  <a:extLst>
                    <a:ext uri="{FF2B5EF4-FFF2-40B4-BE49-F238E27FC236}">
                      <a16:creationId xmlns:a16="http://schemas.microsoft.com/office/drawing/2014/main" id="{F127AA0B-D754-D3AA-D35B-77CC4298F4CC}"/>
                    </a:ext>
                  </a:extLst>
                </p:cNvPr>
                <p:cNvSpPr>
                  <a:spLocks noEditPoints="1"/>
                </p:cNvSpPr>
                <p:nvPr/>
              </p:nvSpPr>
              <p:spPr bwMode="auto">
                <a:xfrm>
                  <a:off x="4647" y="247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1 w 1"/>
                    <a:gd name="T11" fmla="*/ 0 h 1"/>
                    <a:gd name="T12" fmla="*/ 0 w 1"/>
                    <a:gd name="T13" fmla="*/ 0 h 1"/>
                    <a:gd name="T14" fmla="*/ 0 w 1"/>
                    <a:gd name="T15" fmla="*/ 0 h 1"/>
                    <a:gd name="T16" fmla="*/ 1 w 1"/>
                    <a:gd name="T17" fmla="*/ 0 h 1"/>
                    <a:gd name="T18" fmla="*/ 1 w 1"/>
                    <a:gd name="T19" fmla="*/ 0 h 1"/>
                    <a:gd name="T20" fmla="*/ 1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moveTo>
                        <a:pt x="1" y="0"/>
                      </a:moveTo>
                      <a:cubicBezTo>
                        <a:pt x="1" y="0"/>
                        <a:pt x="1" y="0"/>
                        <a:pt x="0" y="0"/>
                      </a:cubicBezTo>
                      <a:cubicBezTo>
                        <a:pt x="0" y="0"/>
                        <a:pt x="0" y="0"/>
                        <a:pt x="0" y="0"/>
                      </a:cubicBezTo>
                      <a:cubicBezTo>
                        <a:pt x="1" y="0"/>
                        <a:pt x="1" y="0"/>
                        <a:pt x="1" y="0"/>
                      </a:cubicBezTo>
                      <a:cubicBezTo>
                        <a:pt x="1" y="0"/>
                        <a:pt x="1" y="0"/>
                        <a:pt x="1" y="0"/>
                      </a:cubicBezTo>
                      <a:cubicBezTo>
                        <a:pt x="1" y="0"/>
                        <a:pt x="1" y="0"/>
                        <a:pt x="1"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4" name="Freeform 12395">
                  <a:extLst>
                    <a:ext uri="{FF2B5EF4-FFF2-40B4-BE49-F238E27FC236}">
                      <a16:creationId xmlns:a16="http://schemas.microsoft.com/office/drawing/2014/main" id="{B19FBF63-112F-81AB-A05F-D5995348D226}"/>
                    </a:ext>
                  </a:extLst>
                </p:cNvPr>
                <p:cNvSpPr>
                  <a:spLocks/>
                </p:cNvSpPr>
                <p:nvPr/>
              </p:nvSpPr>
              <p:spPr bwMode="auto">
                <a:xfrm>
                  <a:off x="4637" y="247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3A5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5" name="Freeform 12396">
                  <a:extLst>
                    <a:ext uri="{FF2B5EF4-FFF2-40B4-BE49-F238E27FC236}">
                      <a16:creationId xmlns:a16="http://schemas.microsoft.com/office/drawing/2014/main" id="{1156B154-D5A5-DE0C-C6B3-0AE0108B95AF}"/>
                    </a:ext>
                  </a:extLst>
                </p:cNvPr>
                <p:cNvSpPr>
                  <a:spLocks/>
                </p:cNvSpPr>
                <p:nvPr/>
              </p:nvSpPr>
              <p:spPr bwMode="auto">
                <a:xfrm>
                  <a:off x="4638" y="2470"/>
                  <a:ext cx="2" cy="1"/>
                </a:xfrm>
                <a:custGeom>
                  <a:avLst/>
                  <a:gdLst>
                    <a:gd name="T0" fmla="*/ 0 w 2"/>
                    <a:gd name="T1" fmla="*/ 0 h 1"/>
                    <a:gd name="T2" fmla="*/ 0 w 2"/>
                    <a:gd name="T3" fmla="*/ 0 h 1"/>
                    <a:gd name="T4" fmla="*/ 0 w 2"/>
                    <a:gd name="T5" fmla="*/ 0 h 1"/>
                    <a:gd name="T6" fmla="*/ 1 w 2"/>
                    <a:gd name="T7" fmla="*/ 1 h 1"/>
                    <a:gd name="T8" fmla="*/ 2 w 2"/>
                    <a:gd name="T9" fmla="*/ 1 h 1"/>
                    <a:gd name="T10" fmla="*/ 2 w 2"/>
                    <a:gd name="T11" fmla="*/ 1 h 1"/>
                    <a:gd name="T12" fmla="*/ 1 w 2"/>
                    <a:gd name="T13" fmla="*/ 1 h 1"/>
                    <a:gd name="T14" fmla="*/ 0 w 2"/>
                    <a:gd name="T15" fmla="*/ 0 h 1"/>
                    <a:gd name="T16" fmla="*/ 0 w 2"/>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1">
                      <a:moveTo>
                        <a:pt x="0" y="0"/>
                      </a:moveTo>
                      <a:cubicBezTo>
                        <a:pt x="0" y="0"/>
                        <a:pt x="0" y="0"/>
                        <a:pt x="0" y="0"/>
                      </a:cubicBezTo>
                      <a:cubicBezTo>
                        <a:pt x="0" y="0"/>
                        <a:pt x="0" y="0"/>
                        <a:pt x="0" y="0"/>
                      </a:cubicBezTo>
                      <a:cubicBezTo>
                        <a:pt x="0" y="0"/>
                        <a:pt x="1" y="1"/>
                        <a:pt x="1" y="1"/>
                      </a:cubicBezTo>
                      <a:cubicBezTo>
                        <a:pt x="1" y="1"/>
                        <a:pt x="2" y="1"/>
                        <a:pt x="2" y="1"/>
                      </a:cubicBezTo>
                      <a:cubicBezTo>
                        <a:pt x="2" y="1"/>
                        <a:pt x="2" y="1"/>
                        <a:pt x="2" y="1"/>
                      </a:cubicBezTo>
                      <a:cubicBezTo>
                        <a:pt x="2" y="1"/>
                        <a:pt x="1" y="1"/>
                        <a:pt x="1" y="1"/>
                      </a:cubicBezTo>
                      <a:cubicBezTo>
                        <a:pt x="1" y="1"/>
                        <a:pt x="0" y="0"/>
                        <a:pt x="0" y="0"/>
                      </a:cubicBezTo>
                      <a:cubicBezTo>
                        <a:pt x="0" y="0"/>
                        <a:pt x="0" y="0"/>
                        <a:pt x="0" y="0"/>
                      </a:cubicBezTo>
                    </a:path>
                  </a:pathLst>
                </a:custGeom>
                <a:solidFill>
                  <a:srgbClr val="C3A5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6" name="Freeform 12397">
                  <a:extLst>
                    <a:ext uri="{FF2B5EF4-FFF2-40B4-BE49-F238E27FC236}">
                      <a16:creationId xmlns:a16="http://schemas.microsoft.com/office/drawing/2014/main" id="{1A210DC9-43C1-B2BA-C4F3-209B30B69A3B}"/>
                    </a:ext>
                  </a:extLst>
                </p:cNvPr>
                <p:cNvSpPr>
                  <a:spLocks/>
                </p:cNvSpPr>
                <p:nvPr/>
              </p:nvSpPr>
              <p:spPr bwMode="auto">
                <a:xfrm>
                  <a:off x="4647" y="247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7" name="Freeform 12398">
                  <a:extLst>
                    <a:ext uri="{FF2B5EF4-FFF2-40B4-BE49-F238E27FC236}">
                      <a16:creationId xmlns:a16="http://schemas.microsoft.com/office/drawing/2014/main" id="{AC492B35-72B6-5EEF-8B41-E5F97C29A3BA}"/>
                    </a:ext>
                  </a:extLst>
                </p:cNvPr>
                <p:cNvSpPr>
                  <a:spLocks noEditPoints="1"/>
                </p:cNvSpPr>
                <p:nvPr/>
              </p:nvSpPr>
              <p:spPr bwMode="auto">
                <a:xfrm>
                  <a:off x="4640" y="2470"/>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0" y="0"/>
                      </a:moveTo>
                      <a:cubicBezTo>
                        <a:pt x="0" y="0"/>
                        <a:pt x="0" y="0"/>
                        <a:pt x="0" y="0"/>
                      </a:cubicBezTo>
                      <a:cubicBezTo>
                        <a:pt x="1" y="0"/>
                        <a:pt x="1" y="0"/>
                        <a:pt x="1" y="1"/>
                      </a:cubicBezTo>
                      <a:cubicBezTo>
                        <a:pt x="1" y="1"/>
                        <a:pt x="1" y="1"/>
                        <a:pt x="1" y="1"/>
                      </a:cubicBezTo>
                      <a:cubicBezTo>
                        <a:pt x="1" y="0"/>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8" name="Freeform 12399">
                  <a:extLst>
                    <a:ext uri="{FF2B5EF4-FFF2-40B4-BE49-F238E27FC236}">
                      <a16:creationId xmlns:a16="http://schemas.microsoft.com/office/drawing/2014/main" id="{9A556F91-2B97-270B-CAB8-D7BFFA455E35}"/>
                    </a:ext>
                  </a:extLst>
                </p:cNvPr>
                <p:cNvSpPr>
                  <a:spLocks/>
                </p:cNvSpPr>
                <p:nvPr/>
              </p:nvSpPr>
              <p:spPr bwMode="auto">
                <a:xfrm>
                  <a:off x="4644" y="2471"/>
                  <a:ext cx="1" cy="1"/>
                </a:xfrm>
                <a:custGeom>
                  <a:avLst/>
                  <a:gdLst>
                    <a:gd name="T0" fmla="*/ 0 w 1"/>
                    <a:gd name="T1" fmla="*/ 0 h 1"/>
                    <a:gd name="T2" fmla="*/ 0 w 1"/>
                    <a:gd name="T3" fmla="*/ 0 h 1"/>
                    <a:gd name="T4" fmla="*/ 1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1" y="0"/>
                        <a:pt x="1" y="0"/>
                        <a:pt x="1" y="0"/>
                      </a:cubicBezTo>
                      <a:cubicBezTo>
                        <a:pt x="1" y="0"/>
                        <a:pt x="1" y="0"/>
                        <a:pt x="1" y="0"/>
                      </a:cubicBezTo>
                      <a:cubicBezTo>
                        <a:pt x="1" y="0"/>
                        <a:pt x="1" y="0"/>
                        <a:pt x="0"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19" name="Freeform 12400">
                  <a:extLst>
                    <a:ext uri="{FF2B5EF4-FFF2-40B4-BE49-F238E27FC236}">
                      <a16:creationId xmlns:a16="http://schemas.microsoft.com/office/drawing/2014/main" id="{A5D6BD54-5677-59FE-ED1B-1007184ED105}"/>
                    </a:ext>
                  </a:extLst>
                </p:cNvPr>
                <p:cNvSpPr>
                  <a:spLocks noEditPoints="1"/>
                </p:cNvSpPr>
                <p:nvPr/>
              </p:nvSpPr>
              <p:spPr bwMode="auto">
                <a:xfrm>
                  <a:off x="4641" y="2471"/>
                  <a:ext cx="1" cy="1"/>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1 w 1"/>
                    <a:gd name="T17" fmla="*/ 0 h 1"/>
                    <a:gd name="T18" fmla="*/ 1 w 1"/>
                    <a:gd name="T19" fmla="*/ 0 h 1"/>
                    <a:gd name="T20" fmla="*/ 0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1" y="0"/>
                        <a:pt x="1" y="0"/>
                        <a:pt x="1" y="0"/>
                      </a:cubicBezTo>
                      <a:cubicBezTo>
                        <a:pt x="1" y="0"/>
                        <a:pt x="1" y="0"/>
                        <a:pt x="1" y="0"/>
                      </a:cubicBezTo>
                      <a:cubicBezTo>
                        <a:pt x="1" y="0"/>
                        <a:pt x="1" y="0"/>
                        <a:pt x="0"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0" name="Freeform 12401">
                  <a:extLst>
                    <a:ext uri="{FF2B5EF4-FFF2-40B4-BE49-F238E27FC236}">
                      <a16:creationId xmlns:a16="http://schemas.microsoft.com/office/drawing/2014/main" id="{9F7011C3-734E-6DE3-0AB4-0591C9B0985C}"/>
                    </a:ext>
                  </a:extLst>
                </p:cNvPr>
                <p:cNvSpPr>
                  <a:spLocks/>
                </p:cNvSpPr>
                <p:nvPr/>
              </p:nvSpPr>
              <p:spPr bwMode="auto">
                <a:xfrm>
                  <a:off x="4632" y="2455"/>
                  <a:ext cx="10" cy="16"/>
                </a:xfrm>
                <a:custGeom>
                  <a:avLst/>
                  <a:gdLst>
                    <a:gd name="T0" fmla="*/ 1 w 13"/>
                    <a:gd name="T1" fmla="*/ 0 h 19"/>
                    <a:gd name="T2" fmla="*/ 1 w 13"/>
                    <a:gd name="T3" fmla="*/ 1 h 19"/>
                    <a:gd name="T4" fmla="*/ 1 w 13"/>
                    <a:gd name="T5" fmla="*/ 2 h 19"/>
                    <a:gd name="T6" fmla="*/ 1 w 13"/>
                    <a:gd name="T7" fmla="*/ 2 h 19"/>
                    <a:gd name="T8" fmla="*/ 0 w 13"/>
                    <a:gd name="T9" fmla="*/ 3 h 19"/>
                    <a:gd name="T10" fmla="*/ 0 w 13"/>
                    <a:gd name="T11" fmla="*/ 3 h 19"/>
                    <a:gd name="T12" fmla="*/ 1 w 13"/>
                    <a:gd name="T13" fmla="*/ 4 h 19"/>
                    <a:gd name="T14" fmla="*/ 0 w 13"/>
                    <a:gd name="T15" fmla="*/ 5 h 19"/>
                    <a:gd name="T16" fmla="*/ 4 w 13"/>
                    <a:gd name="T17" fmla="*/ 9 h 19"/>
                    <a:gd name="T18" fmla="*/ 4 w 13"/>
                    <a:gd name="T19" fmla="*/ 9 h 19"/>
                    <a:gd name="T20" fmla="*/ 4 w 13"/>
                    <a:gd name="T21" fmla="*/ 9 h 19"/>
                    <a:gd name="T22" fmla="*/ 4 w 13"/>
                    <a:gd name="T23" fmla="*/ 9 h 19"/>
                    <a:gd name="T24" fmla="*/ 4 w 13"/>
                    <a:gd name="T25" fmla="*/ 9 h 19"/>
                    <a:gd name="T26" fmla="*/ 4 w 13"/>
                    <a:gd name="T27" fmla="*/ 9 h 19"/>
                    <a:gd name="T28" fmla="*/ 4 w 13"/>
                    <a:gd name="T29" fmla="*/ 9 h 19"/>
                    <a:gd name="T30" fmla="*/ 4 w 13"/>
                    <a:gd name="T31" fmla="*/ 9 h 19"/>
                    <a:gd name="T32" fmla="*/ 4 w 13"/>
                    <a:gd name="T33" fmla="*/ 9 h 19"/>
                    <a:gd name="T34" fmla="*/ 4 w 13"/>
                    <a:gd name="T35" fmla="*/ 9 h 19"/>
                    <a:gd name="T36" fmla="*/ 4 w 13"/>
                    <a:gd name="T37" fmla="*/ 9 h 19"/>
                    <a:gd name="T38" fmla="*/ 4 w 13"/>
                    <a:gd name="T39" fmla="*/ 9 h 19"/>
                    <a:gd name="T40" fmla="*/ 4 w 13"/>
                    <a:gd name="T41" fmla="*/ 9 h 19"/>
                    <a:gd name="T42" fmla="*/ 4 w 13"/>
                    <a:gd name="T43" fmla="*/ 9 h 19"/>
                    <a:gd name="T44" fmla="*/ 4 w 13"/>
                    <a:gd name="T45" fmla="*/ 9 h 19"/>
                    <a:gd name="T46" fmla="*/ 4 w 13"/>
                    <a:gd name="T47" fmla="*/ 9 h 19"/>
                    <a:gd name="T48" fmla="*/ 4 w 13"/>
                    <a:gd name="T49" fmla="*/ 9 h 19"/>
                    <a:gd name="T50" fmla="*/ 4 w 13"/>
                    <a:gd name="T51" fmla="*/ 9 h 19"/>
                    <a:gd name="T52" fmla="*/ 4 w 13"/>
                    <a:gd name="T53" fmla="*/ 9 h 19"/>
                    <a:gd name="T54" fmla="*/ 4 w 13"/>
                    <a:gd name="T55" fmla="*/ 9 h 19"/>
                    <a:gd name="T56" fmla="*/ 5 w 13"/>
                    <a:gd name="T57" fmla="*/ 9 h 19"/>
                    <a:gd name="T58" fmla="*/ 3 w 13"/>
                    <a:gd name="T59" fmla="*/ 8 h 19"/>
                    <a:gd name="T60" fmla="*/ 3 w 13"/>
                    <a:gd name="T61" fmla="*/ 8 h 19"/>
                    <a:gd name="T62" fmla="*/ 3 w 13"/>
                    <a:gd name="T63" fmla="*/ 7 h 19"/>
                    <a:gd name="T64" fmla="*/ 2 w 13"/>
                    <a:gd name="T65" fmla="*/ 7 h 19"/>
                    <a:gd name="T66" fmla="*/ 2 w 13"/>
                    <a:gd name="T67" fmla="*/ 7 h 19"/>
                    <a:gd name="T68" fmla="*/ 2 w 13"/>
                    <a:gd name="T69" fmla="*/ 7 h 19"/>
                    <a:gd name="T70" fmla="*/ 2 w 13"/>
                    <a:gd name="T71" fmla="*/ 4 h 19"/>
                    <a:gd name="T72" fmla="*/ 2 w 13"/>
                    <a:gd name="T73" fmla="*/ 3 h 19"/>
                    <a:gd name="T74" fmla="*/ 1 w 13"/>
                    <a:gd name="T75" fmla="*/ 0 h 1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3" h="19">
                      <a:moveTo>
                        <a:pt x="1" y="0"/>
                      </a:moveTo>
                      <a:cubicBezTo>
                        <a:pt x="1" y="1"/>
                        <a:pt x="1" y="1"/>
                        <a:pt x="1" y="1"/>
                      </a:cubicBezTo>
                      <a:cubicBezTo>
                        <a:pt x="1" y="1"/>
                        <a:pt x="1" y="2"/>
                        <a:pt x="1" y="2"/>
                      </a:cubicBezTo>
                      <a:cubicBezTo>
                        <a:pt x="1" y="2"/>
                        <a:pt x="1" y="2"/>
                        <a:pt x="1" y="2"/>
                      </a:cubicBezTo>
                      <a:cubicBezTo>
                        <a:pt x="1" y="3"/>
                        <a:pt x="0" y="5"/>
                        <a:pt x="0" y="6"/>
                      </a:cubicBezTo>
                      <a:cubicBezTo>
                        <a:pt x="0" y="7"/>
                        <a:pt x="0" y="7"/>
                        <a:pt x="0" y="7"/>
                      </a:cubicBezTo>
                      <a:cubicBezTo>
                        <a:pt x="1" y="7"/>
                        <a:pt x="1" y="7"/>
                        <a:pt x="1" y="8"/>
                      </a:cubicBezTo>
                      <a:cubicBezTo>
                        <a:pt x="1" y="8"/>
                        <a:pt x="0" y="9"/>
                        <a:pt x="0" y="10"/>
                      </a:cubicBezTo>
                      <a:cubicBezTo>
                        <a:pt x="3" y="13"/>
                        <a:pt x="6" y="16"/>
                        <a:pt x="10" y="19"/>
                      </a:cubicBezTo>
                      <a:cubicBezTo>
                        <a:pt x="10" y="19"/>
                        <a:pt x="10" y="19"/>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1" y="18"/>
                        <a:pt x="11" y="18"/>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3" y="19"/>
                        <a:pt x="13" y="19"/>
                      </a:cubicBezTo>
                      <a:cubicBezTo>
                        <a:pt x="12" y="18"/>
                        <a:pt x="11" y="16"/>
                        <a:pt x="9" y="15"/>
                      </a:cubicBezTo>
                      <a:cubicBezTo>
                        <a:pt x="9" y="15"/>
                        <a:pt x="9" y="15"/>
                        <a:pt x="9" y="15"/>
                      </a:cubicBezTo>
                      <a:cubicBezTo>
                        <a:pt x="8" y="15"/>
                        <a:pt x="8" y="15"/>
                        <a:pt x="8" y="14"/>
                      </a:cubicBezTo>
                      <a:cubicBezTo>
                        <a:pt x="8" y="13"/>
                        <a:pt x="7" y="13"/>
                        <a:pt x="7" y="13"/>
                      </a:cubicBezTo>
                      <a:cubicBezTo>
                        <a:pt x="7" y="13"/>
                        <a:pt x="7" y="13"/>
                        <a:pt x="7" y="13"/>
                      </a:cubicBezTo>
                      <a:cubicBezTo>
                        <a:pt x="7" y="13"/>
                        <a:pt x="7" y="13"/>
                        <a:pt x="7" y="13"/>
                      </a:cubicBezTo>
                      <a:cubicBezTo>
                        <a:pt x="4" y="13"/>
                        <a:pt x="6" y="8"/>
                        <a:pt x="4" y="8"/>
                      </a:cubicBezTo>
                      <a:cubicBezTo>
                        <a:pt x="2" y="8"/>
                        <a:pt x="3" y="7"/>
                        <a:pt x="3" y="5"/>
                      </a:cubicBezTo>
                      <a:cubicBezTo>
                        <a:pt x="3" y="4"/>
                        <a:pt x="2" y="2"/>
                        <a:pt x="1" y="0"/>
                      </a:cubicBezTo>
                    </a:path>
                  </a:pathLst>
                </a:custGeom>
                <a:solidFill>
                  <a:srgbClr val="A98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1" name="Freeform 12402">
                  <a:extLst>
                    <a:ext uri="{FF2B5EF4-FFF2-40B4-BE49-F238E27FC236}">
                      <a16:creationId xmlns:a16="http://schemas.microsoft.com/office/drawing/2014/main" id="{654A8E6B-6097-9BB9-B41C-1B91F468754B}"/>
                    </a:ext>
                  </a:extLst>
                </p:cNvPr>
                <p:cNvSpPr>
                  <a:spLocks noEditPoints="1"/>
                </p:cNvSpPr>
                <p:nvPr/>
              </p:nvSpPr>
              <p:spPr bwMode="auto">
                <a:xfrm>
                  <a:off x="4633" y="2453"/>
                  <a:ext cx="25" cy="18"/>
                </a:xfrm>
                <a:custGeom>
                  <a:avLst/>
                  <a:gdLst>
                    <a:gd name="T0" fmla="*/ 13 w 31"/>
                    <a:gd name="T1" fmla="*/ 6 h 21"/>
                    <a:gd name="T2" fmla="*/ 12 w 31"/>
                    <a:gd name="T3" fmla="*/ 7 h 21"/>
                    <a:gd name="T4" fmla="*/ 10 w 31"/>
                    <a:gd name="T5" fmla="*/ 9 h 21"/>
                    <a:gd name="T6" fmla="*/ 9 w 31"/>
                    <a:gd name="T7" fmla="*/ 9 h 21"/>
                    <a:gd name="T8" fmla="*/ 8 w 31"/>
                    <a:gd name="T9" fmla="*/ 9 h 21"/>
                    <a:gd name="T10" fmla="*/ 6 w 31"/>
                    <a:gd name="T11" fmla="*/ 9 h 21"/>
                    <a:gd name="T12" fmla="*/ 6 w 31"/>
                    <a:gd name="T13" fmla="*/ 9 h 21"/>
                    <a:gd name="T14" fmla="*/ 5 w 31"/>
                    <a:gd name="T15" fmla="*/ 9 h 21"/>
                    <a:gd name="T16" fmla="*/ 5 w 31"/>
                    <a:gd name="T17" fmla="*/ 9 h 21"/>
                    <a:gd name="T18" fmla="*/ 4 w 31"/>
                    <a:gd name="T19" fmla="*/ 9 h 21"/>
                    <a:gd name="T20" fmla="*/ 3 w 31"/>
                    <a:gd name="T21" fmla="*/ 9 h 21"/>
                    <a:gd name="T22" fmla="*/ 5 w 31"/>
                    <a:gd name="T23" fmla="*/ 11 h 21"/>
                    <a:gd name="T24" fmla="*/ 5 w 31"/>
                    <a:gd name="T25" fmla="*/ 11 h 21"/>
                    <a:gd name="T26" fmla="*/ 5 w 31"/>
                    <a:gd name="T27" fmla="*/ 11 h 21"/>
                    <a:gd name="T28" fmla="*/ 6 w 31"/>
                    <a:gd name="T29" fmla="*/ 11 h 21"/>
                    <a:gd name="T30" fmla="*/ 6 w 31"/>
                    <a:gd name="T31" fmla="*/ 11 h 21"/>
                    <a:gd name="T32" fmla="*/ 6 w 31"/>
                    <a:gd name="T33" fmla="*/ 11 h 21"/>
                    <a:gd name="T34" fmla="*/ 7 w 31"/>
                    <a:gd name="T35" fmla="*/ 11 h 21"/>
                    <a:gd name="T36" fmla="*/ 7 w 31"/>
                    <a:gd name="T37" fmla="*/ 11 h 21"/>
                    <a:gd name="T38" fmla="*/ 7 w 31"/>
                    <a:gd name="T39" fmla="*/ 11 h 21"/>
                    <a:gd name="T40" fmla="*/ 8 w 31"/>
                    <a:gd name="T41" fmla="*/ 11 h 21"/>
                    <a:gd name="T42" fmla="*/ 8 w 31"/>
                    <a:gd name="T43" fmla="*/ 11 h 21"/>
                    <a:gd name="T44" fmla="*/ 8 w 31"/>
                    <a:gd name="T45" fmla="*/ 11 h 21"/>
                    <a:gd name="T46" fmla="*/ 9 w 31"/>
                    <a:gd name="T47" fmla="*/ 10 h 21"/>
                    <a:gd name="T48" fmla="*/ 9 w 31"/>
                    <a:gd name="T49" fmla="*/ 10 h 21"/>
                    <a:gd name="T50" fmla="*/ 9 w 31"/>
                    <a:gd name="T51" fmla="*/ 10 h 21"/>
                    <a:gd name="T52" fmla="*/ 12 w 31"/>
                    <a:gd name="T53" fmla="*/ 7 h 21"/>
                    <a:gd name="T54" fmla="*/ 13 w 31"/>
                    <a:gd name="T55" fmla="*/ 6 h 21"/>
                    <a:gd name="T56" fmla="*/ 0 w 31"/>
                    <a:gd name="T57" fmla="*/ 2 h 21"/>
                    <a:gd name="T58" fmla="*/ 2 w 31"/>
                    <a:gd name="T59" fmla="*/ 3 h 21"/>
                    <a:gd name="T60" fmla="*/ 2 w 31"/>
                    <a:gd name="T61" fmla="*/ 2 h 21"/>
                    <a:gd name="T62" fmla="*/ 2 w 31"/>
                    <a:gd name="T63" fmla="*/ 1 h 21"/>
                    <a:gd name="T64" fmla="*/ 1 w 31"/>
                    <a:gd name="T65" fmla="*/ 0 h 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1" h="21">
                      <a:moveTo>
                        <a:pt x="31" y="11"/>
                      </a:moveTo>
                      <a:cubicBezTo>
                        <a:pt x="31" y="11"/>
                        <a:pt x="31" y="11"/>
                        <a:pt x="31" y="11"/>
                      </a:cubicBezTo>
                      <a:cubicBezTo>
                        <a:pt x="31" y="11"/>
                        <a:pt x="31" y="11"/>
                        <a:pt x="31" y="11"/>
                      </a:cubicBezTo>
                      <a:cubicBezTo>
                        <a:pt x="30" y="12"/>
                        <a:pt x="29" y="12"/>
                        <a:pt x="29" y="13"/>
                      </a:cubicBezTo>
                      <a:cubicBezTo>
                        <a:pt x="28" y="16"/>
                        <a:pt x="25" y="15"/>
                        <a:pt x="24" y="16"/>
                      </a:cubicBezTo>
                      <a:cubicBezTo>
                        <a:pt x="23" y="17"/>
                        <a:pt x="22" y="17"/>
                        <a:pt x="22" y="17"/>
                      </a:cubicBezTo>
                      <a:cubicBezTo>
                        <a:pt x="21" y="17"/>
                        <a:pt x="21" y="17"/>
                        <a:pt x="21" y="17"/>
                      </a:cubicBezTo>
                      <a:cubicBezTo>
                        <a:pt x="21" y="17"/>
                        <a:pt x="21" y="17"/>
                        <a:pt x="21" y="17"/>
                      </a:cubicBezTo>
                      <a:cubicBezTo>
                        <a:pt x="21" y="17"/>
                        <a:pt x="20" y="17"/>
                        <a:pt x="20" y="17"/>
                      </a:cubicBezTo>
                      <a:cubicBezTo>
                        <a:pt x="19" y="18"/>
                        <a:pt x="19" y="18"/>
                        <a:pt x="18" y="18"/>
                      </a:cubicBezTo>
                      <a:cubicBezTo>
                        <a:pt x="18" y="18"/>
                        <a:pt x="17" y="18"/>
                        <a:pt x="17" y="18"/>
                      </a:cubicBezTo>
                      <a:cubicBezTo>
                        <a:pt x="17" y="18"/>
                        <a:pt x="16" y="18"/>
                        <a:pt x="16" y="18"/>
                      </a:cubicBezTo>
                      <a:cubicBezTo>
                        <a:pt x="16" y="18"/>
                        <a:pt x="15" y="18"/>
                        <a:pt x="15" y="18"/>
                      </a:cubicBezTo>
                      <a:cubicBezTo>
                        <a:pt x="15" y="18"/>
                        <a:pt x="14" y="18"/>
                        <a:pt x="14" y="18"/>
                      </a:cubicBezTo>
                      <a:cubicBezTo>
                        <a:pt x="14" y="18"/>
                        <a:pt x="13" y="18"/>
                        <a:pt x="13" y="18"/>
                      </a:cubicBezTo>
                      <a:cubicBezTo>
                        <a:pt x="13" y="18"/>
                        <a:pt x="13" y="18"/>
                        <a:pt x="12" y="18"/>
                      </a:cubicBezTo>
                      <a:cubicBezTo>
                        <a:pt x="12" y="18"/>
                        <a:pt x="12" y="18"/>
                        <a:pt x="12" y="18"/>
                      </a:cubicBezTo>
                      <a:cubicBezTo>
                        <a:pt x="12" y="18"/>
                        <a:pt x="11" y="18"/>
                        <a:pt x="11" y="18"/>
                      </a:cubicBezTo>
                      <a:cubicBezTo>
                        <a:pt x="11" y="18"/>
                        <a:pt x="10" y="18"/>
                        <a:pt x="10" y="17"/>
                      </a:cubicBezTo>
                      <a:cubicBezTo>
                        <a:pt x="10" y="17"/>
                        <a:pt x="10" y="17"/>
                        <a:pt x="9" y="17"/>
                      </a:cubicBezTo>
                      <a:cubicBezTo>
                        <a:pt x="9" y="17"/>
                        <a:pt x="9" y="17"/>
                        <a:pt x="9" y="17"/>
                      </a:cubicBezTo>
                      <a:cubicBezTo>
                        <a:pt x="9" y="17"/>
                        <a:pt x="9" y="17"/>
                        <a:pt x="8" y="17"/>
                      </a:cubicBezTo>
                      <a:cubicBezTo>
                        <a:pt x="10" y="18"/>
                        <a:pt x="11" y="20"/>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0"/>
                        <a:pt x="13" y="20"/>
                        <a:pt x="13" y="20"/>
                      </a:cubicBezTo>
                      <a:cubicBezTo>
                        <a:pt x="14" y="20"/>
                        <a:pt x="14" y="20"/>
                        <a:pt x="14" y="21"/>
                      </a:cubicBez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20" y="20"/>
                        <a:pt x="20" y="20"/>
                      </a:cubicBezTo>
                      <a:cubicBezTo>
                        <a:pt x="20" y="19"/>
                        <a:pt x="20"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7"/>
                        <a:pt x="25" y="18"/>
                        <a:pt x="26" y="16"/>
                      </a:cubicBezTo>
                      <a:cubicBezTo>
                        <a:pt x="26" y="15"/>
                        <a:pt x="29" y="14"/>
                        <a:pt x="30" y="13"/>
                      </a:cubicBezTo>
                      <a:cubicBezTo>
                        <a:pt x="30" y="13"/>
                        <a:pt x="30" y="13"/>
                        <a:pt x="30" y="13"/>
                      </a:cubicBezTo>
                      <a:cubicBezTo>
                        <a:pt x="30" y="12"/>
                        <a:pt x="31" y="12"/>
                        <a:pt x="31" y="11"/>
                      </a:cubicBezTo>
                      <a:moveTo>
                        <a:pt x="1" y="0"/>
                      </a:moveTo>
                      <a:cubicBezTo>
                        <a:pt x="1" y="1"/>
                        <a:pt x="1" y="1"/>
                        <a:pt x="0" y="2"/>
                      </a:cubicBezTo>
                      <a:cubicBezTo>
                        <a:pt x="0" y="2"/>
                        <a:pt x="0" y="2"/>
                        <a:pt x="0" y="2"/>
                      </a:cubicBezTo>
                      <a:cubicBezTo>
                        <a:pt x="1" y="4"/>
                        <a:pt x="2" y="6"/>
                        <a:pt x="2" y="7"/>
                      </a:cubicBezTo>
                      <a:cubicBezTo>
                        <a:pt x="3" y="7"/>
                        <a:pt x="3" y="6"/>
                        <a:pt x="2" y="6"/>
                      </a:cubicBezTo>
                      <a:cubicBezTo>
                        <a:pt x="1" y="6"/>
                        <a:pt x="3" y="3"/>
                        <a:pt x="3" y="2"/>
                      </a:cubicBezTo>
                      <a:cubicBezTo>
                        <a:pt x="3" y="1"/>
                        <a:pt x="3" y="1"/>
                        <a:pt x="2" y="1"/>
                      </a:cubicBezTo>
                      <a:cubicBezTo>
                        <a:pt x="2" y="1"/>
                        <a:pt x="2" y="1"/>
                        <a:pt x="2" y="1"/>
                      </a:cubicBezTo>
                      <a:cubicBezTo>
                        <a:pt x="2" y="1"/>
                        <a:pt x="1" y="0"/>
                        <a:pt x="1" y="0"/>
                      </a:cubicBezTo>
                      <a:cubicBezTo>
                        <a:pt x="1" y="0"/>
                        <a:pt x="1" y="0"/>
                        <a:pt x="1" y="0"/>
                      </a:cubicBezTo>
                    </a:path>
                  </a:pathLst>
                </a:custGeom>
                <a:solidFill>
                  <a:srgbClr val="A284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2" name="Freeform 12403">
                  <a:extLst>
                    <a:ext uri="{FF2B5EF4-FFF2-40B4-BE49-F238E27FC236}">
                      <a16:creationId xmlns:a16="http://schemas.microsoft.com/office/drawing/2014/main" id="{DD75E075-D5A9-FEAF-B09A-F19097072F98}"/>
                    </a:ext>
                  </a:extLst>
                </p:cNvPr>
                <p:cNvSpPr>
                  <a:spLocks/>
                </p:cNvSpPr>
                <p:nvPr/>
              </p:nvSpPr>
              <p:spPr bwMode="auto">
                <a:xfrm>
                  <a:off x="4632" y="2463"/>
                  <a:ext cx="8" cy="8"/>
                </a:xfrm>
                <a:custGeom>
                  <a:avLst/>
                  <a:gdLst>
                    <a:gd name="T0" fmla="*/ 0 w 10"/>
                    <a:gd name="T1" fmla="*/ 0 h 9"/>
                    <a:gd name="T2" fmla="*/ 0 w 10"/>
                    <a:gd name="T3" fmla="*/ 0 h 9"/>
                    <a:gd name="T4" fmla="*/ 1 w 10"/>
                    <a:gd name="T5" fmla="*/ 1 h 9"/>
                    <a:gd name="T6" fmla="*/ 1 w 10"/>
                    <a:gd name="T7" fmla="*/ 1 h 9"/>
                    <a:gd name="T8" fmla="*/ 2 w 10"/>
                    <a:gd name="T9" fmla="*/ 4 h 9"/>
                    <a:gd name="T10" fmla="*/ 2 w 10"/>
                    <a:gd name="T11" fmla="*/ 4 h 9"/>
                    <a:gd name="T12" fmla="*/ 2 w 10"/>
                    <a:gd name="T13" fmla="*/ 4 h 9"/>
                    <a:gd name="T14" fmla="*/ 2 w 10"/>
                    <a:gd name="T15" fmla="*/ 4 h 9"/>
                    <a:gd name="T16" fmla="*/ 2 w 10"/>
                    <a:gd name="T17" fmla="*/ 4 h 9"/>
                    <a:gd name="T18" fmla="*/ 2 w 10"/>
                    <a:gd name="T19" fmla="*/ 4 h 9"/>
                    <a:gd name="T20" fmla="*/ 2 w 10"/>
                    <a:gd name="T21" fmla="*/ 4 h 9"/>
                    <a:gd name="T22" fmla="*/ 2 w 10"/>
                    <a:gd name="T23" fmla="*/ 4 h 9"/>
                    <a:gd name="T24" fmla="*/ 2 w 10"/>
                    <a:gd name="T25" fmla="*/ 4 h 9"/>
                    <a:gd name="T26" fmla="*/ 2 w 10"/>
                    <a:gd name="T27" fmla="*/ 4 h 9"/>
                    <a:gd name="T28" fmla="*/ 2 w 10"/>
                    <a:gd name="T29" fmla="*/ 4 h 9"/>
                    <a:gd name="T30" fmla="*/ 2 w 10"/>
                    <a:gd name="T31" fmla="*/ 4 h 9"/>
                    <a:gd name="T32" fmla="*/ 2 w 10"/>
                    <a:gd name="T33" fmla="*/ 4 h 9"/>
                    <a:gd name="T34" fmla="*/ 2 w 10"/>
                    <a:gd name="T35" fmla="*/ 4 h 9"/>
                    <a:gd name="T36" fmla="*/ 2 w 10"/>
                    <a:gd name="T37" fmla="*/ 4 h 9"/>
                    <a:gd name="T38" fmla="*/ 2 w 10"/>
                    <a:gd name="T39" fmla="*/ 4 h 9"/>
                    <a:gd name="T40" fmla="*/ 2 w 10"/>
                    <a:gd name="T41" fmla="*/ 4 h 9"/>
                    <a:gd name="T42" fmla="*/ 2 w 10"/>
                    <a:gd name="T43" fmla="*/ 4 h 9"/>
                    <a:gd name="T44" fmla="*/ 3 w 10"/>
                    <a:gd name="T45" fmla="*/ 4 h 9"/>
                    <a:gd name="T46" fmla="*/ 3 w 10"/>
                    <a:gd name="T47" fmla="*/ 4 h 9"/>
                    <a:gd name="T48" fmla="*/ 3 w 10"/>
                    <a:gd name="T49" fmla="*/ 4 h 9"/>
                    <a:gd name="T50" fmla="*/ 3 w 10"/>
                    <a:gd name="T51" fmla="*/ 4 h 9"/>
                    <a:gd name="T52" fmla="*/ 3 w 10"/>
                    <a:gd name="T53" fmla="*/ 4 h 9"/>
                    <a:gd name="T54" fmla="*/ 3 w 10"/>
                    <a:gd name="T55" fmla="*/ 4 h 9"/>
                    <a:gd name="T56" fmla="*/ 3 w 10"/>
                    <a:gd name="T57" fmla="*/ 4 h 9"/>
                    <a:gd name="T58" fmla="*/ 3 w 10"/>
                    <a:gd name="T59" fmla="*/ 4 h 9"/>
                    <a:gd name="T60" fmla="*/ 3 w 10"/>
                    <a:gd name="T61" fmla="*/ 4 h 9"/>
                    <a:gd name="T62" fmla="*/ 3 w 10"/>
                    <a:gd name="T63" fmla="*/ 4 h 9"/>
                    <a:gd name="T64" fmla="*/ 3 w 10"/>
                    <a:gd name="T65" fmla="*/ 4 h 9"/>
                    <a:gd name="T66" fmla="*/ 3 w 10"/>
                    <a:gd name="T67" fmla="*/ 4 h 9"/>
                    <a:gd name="T68" fmla="*/ 3 w 10"/>
                    <a:gd name="T69" fmla="*/ 4 h 9"/>
                    <a:gd name="T70" fmla="*/ 3 w 10"/>
                    <a:gd name="T71" fmla="*/ 4 h 9"/>
                    <a:gd name="T72" fmla="*/ 3 w 10"/>
                    <a:gd name="T73" fmla="*/ 4 h 9"/>
                    <a:gd name="T74" fmla="*/ 3 w 10"/>
                    <a:gd name="T75" fmla="*/ 4 h 9"/>
                    <a:gd name="T76" fmla="*/ 4 w 10"/>
                    <a:gd name="T77" fmla="*/ 5 h 9"/>
                    <a:gd name="T78" fmla="*/ 4 w 10"/>
                    <a:gd name="T79" fmla="*/ 5 h 9"/>
                    <a:gd name="T80" fmla="*/ 0 w 10"/>
                    <a:gd name="T81" fmla="*/ 0 h 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 h="9">
                      <a:moveTo>
                        <a:pt x="0" y="0"/>
                      </a:moveTo>
                      <a:cubicBezTo>
                        <a:pt x="0" y="0"/>
                        <a:pt x="0" y="0"/>
                        <a:pt x="0" y="0"/>
                      </a:cubicBezTo>
                      <a:cubicBezTo>
                        <a:pt x="0" y="1"/>
                        <a:pt x="0" y="1"/>
                        <a:pt x="1" y="1"/>
                      </a:cubicBezTo>
                      <a:cubicBezTo>
                        <a:pt x="1" y="1"/>
                        <a:pt x="1" y="1"/>
                        <a:pt x="1" y="1"/>
                      </a:cubicBezTo>
                      <a:cubicBezTo>
                        <a:pt x="3" y="2"/>
                        <a:pt x="1" y="5"/>
                        <a:pt x="4" y="6"/>
                      </a:cubicBezTo>
                      <a:cubicBezTo>
                        <a:pt x="4" y="6"/>
                        <a:pt x="4" y="6"/>
                        <a:pt x="4" y="6"/>
                      </a:cubicBezTo>
                      <a:cubicBezTo>
                        <a:pt x="4" y="6"/>
                        <a:pt x="4" y="6"/>
                        <a:pt x="4" y="6"/>
                      </a:cubicBezTo>
                      <a:cubicBezTo>
                        <a:pt x="4" y="6"/>
                        <a:pt x="4" y="6"/>
                        <a:pt x="4" y="6"/>
                      </a:cubicBezTo>
                      <a:cubicBezTo>
                        <a:pt x="4" y="6"/>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5" y="6"/>
                        <a:pt x="5" y="7"/>
                      </a:cubicBezTo>
                      <a:cubicBezTo>
                        <a:pt x="5" y="7"/>
                        <a:pt x="5" y="7"/>
                        <a:pt x="5" y="7"/>
                      </a:cubicBezTo>
                      <a:cubicBezTo>
                        <a:pt x="5" y="7"/>
                        <a:pt x="5" y="7"/>
                        <a:pt x="5" y="7"/>
                      </a:cubicBezTo>
                      <a:cubicBezTo>
                        <a:pt x="5" y="7"/>
                        <a:pt x="5" y="8"/>
                        <a:pt x="6" y="8"/>
                      </a:cubicBezTo>
                      <a:cubicBezTo>
                        <a:pt x="6" y="8"/>
                        <a:pt x="6" y="8"/>
                        <a:pt x="6" y="8"/>
                      </a:cubicBezTo>
                      <a:cubicBezTo>
                        <a:pt x="6" y="8"/>
                        <a:pt x="6" y="8"/>
                        <a:pt x="6" y="8"/>
                      </a:cubicBezTo>
                      <a:cubicBezTo>
                        <a:pt x="6" y="8"/>
                        <a:pt x="6" y="8"/>
                        <a:pt x="6" y="8"/>
                      </a:cubicBezTo>
                      <a:cubicBezTo>
                        <a:pt x="6" y="8"/>
                        <a:pt x="6"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8"/>
                        <a:pt x="8" y="8"/>
                      </a:cubicBezTo>
                      <a:cubicBezTo>
                        <a:pt x="8" y="8"/>
                        <a:pt x="8" y="8"/>
                        <a:pt x="8" y="8"/>
                      </a:cubicBezTo>
                      <a:cubicBezTo>
                        <a:pt x="8" y="8"/>
                        <a:pt x="8" y="8"/>
                        <a:pt x="8" y="8"/>
                      </a:cubicBezTo>
                      <a:cubicBezTo>
                        <a:pt x="8" y="8"/>
                        <a:pt x="9" y="9"/>
                        <a:pt x="9" y="9"/>
                      </a:cubicBezTo>
                      <a:cubicBezTo>
                        <a:pt x="9" y="9"/>
                        <a:pt x="10" y="9"/>
                        <a:pt x="10" y="9"/>
                      </a:cubicBezTo>
                      <a:cubicBezTo>
                        <a:pt x="6" y="6"/>
                        <a:pt x="3" y="3"/>
                        <a:pt x="0" y="0"/>
                      </a:cubicBezTo>
                    </a:path>
                  </a:pathLst>
                </a:custGeom>
                <a:solidFill>
                  <a:srgbClr val="AD8F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3" name="Freeform 12404">
                  <a:extLst>
                    <a:ext uri="{FF2B5EF4-FFF2-40B4-BE49-F238E27FC236}">
                      <a16:creationId xmlns:a16="http://schemas.microsoft.com/office/drawing/2014/main" id="{92F6F4F5-2789-266A-7976-9FF3697BF054}"/>
                    </a:ext>
                  </a:extLst>
                </p:cNvPr>
                <p:cNvSpPr>
                  <a:spLocks/>
                </p:cNvSpPr>
                <p:nvPr/>
              </p:nvSpPr>
              <p:spPr bwMode="auto">
                <a:xfrm>
                  <a:off x="4656" y="2452"/>
                  <a:ext cx="2" cy="1"/>
                </a:xfrm>
                <a:custGeom>
                  <a:avLst/>
                  <a:gdLst>
                    <a:gd name="T0" fmla="*/ 1 w 3"/>
                    <a:gd name="T1" fmla="*/ 0 h 2"/>
                    <a:gd name="T2" fmla="*/ 1 w 3"/>
                    <a:gd name="T3" fmla="*/ 1 h 2"/>
                    <a:gd name="T4" fmla="*/ 1 w 3"/>
                    <a:gd name="T5" fmla="*/ 1 h 2"/>
                    <a:gd name="T6" fmla="*/ 1 w 3"/>
                    <a:gd name="T7" fmla="*/ 0 h 2"/>
                    <a:gd name="T8" fmla="*/ 1 w 3"/>
                    <a:gd name="T9" fmla="*/ 1 h 2"/>
                    <a:gd name="T10" fmla="*/ 1 w 3"/>
                    <a:gd name="T11" fmla="*/ 0 h 2"/>
                    <a:gd name="T12" fmla="*/ 1 w 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
                      <a:moveTo>
                        <a:pt x="2" y="0"/>
                      </a:moveTo>
                      <a:cubicBezTo>
                        <a:pt x="2" y="0"/>
                        <a:pt x="1" y="0"/>
                        <a:pt x="1" y="1"/>
                      </a:cubicBezTo>
                      <a:cubicBezTo>
                        <a:pt x="0" y="2"/>
                        <a:pt x="0" y="2"/>
                        <a:pt x="1" y="2"/>
                      </a:cubicBezTo>
                      <a:cubicBezTo>
                        <a:pt x="1" y="2"/>
                        <a:pt x="2" y="0"/>
                        <a:pt x="3" y="0"/>
                      </a:cubicBezTo>
                      <a:cubicBezTo>
                        <a:pt x="3" y="0"/>
                        <a:pt x="3" y="0"/>
                        <a:pt x="3" y="1"/>
                      </a:cubicBezTo>
                      <a:cubicBezTo>
                        <a:pt x="3" y="0"/>
                        <a:pt x="3" y="0"/>
                        <a:pt x="3" y="0"/>
                      </a:cubicBezTo>
                      <a:cubicBezTo>
                        <a:pt x="3" y="0"/>
                        <a:pt x="3" y="0"/>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4" name="Freeform 12405">
                  <a:extLst>
                    <a:ext uri="{FF2B5EF4-FFF2-40B4-BE49-F238E27FC236}">
                      <a16:creationId xmlns:a16="http://schemas.microsoft.com/office/drawing/2014/main" id="{6064D1EC-FAAC-BD4A-8F95-B9166293609A}"/>
                    </a:ext>
                  </a:extLst>
                </p:cNvPr>
                <p:cNvSpPr>
                  <a:spLocks/>
                </p:cNvSpPr>
                <p:nvPr/>
              </p:nvSpPr>
              <p:spPr bwMode="auto">
                <a:xfrm>
                  <a:off x="4657" y="2448"/>
                  <a:ext cx="3" cy="1"/>
                </a:xfrm>
                <a:custGeom>
                  <a:avLst/>
                  <a:gdLst>
                    <a:gd name="T0" fmla="*/ 2 w 4"/>
                    <a:gd name="T1" fmla="*/ 0 h 2"/>
                    <a:gd name="T2" fmla="*/ 2 w 4"/>
                    <a:gd name="T3" fmla="*/ 0 h 2"/>
                    <a:gd name="T4" fmla="*/ 0 w 4"/>
                    <a:gd name="T5" fmla="*/ 1 h 2"/>
                    <a:gd name="T6" fmla="*/ 1 w 4"/>
                    <a:gd name="T7" fmla="*/ 1 h 2"/>
                    <a:gd name="T8" fmla="*/ 2 w 4"/>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0"/>
                      </a:moveTo>
                      <a:cubicBezTo>
                        <a:pt x="3" y="0"/>
                        <a:pt x="3" y="0"/>
                        <a:pt x="3" y="0"/>
                      </a:cubicBezTo>
                      <a:cubicBezTo>
                        <a:pt x="3" y="0"/>
                        <a:pt x="1" y="1"/>
                        <a:pt x="0" y="1"/>
                      </a:cubicBezTo>
                      <a:cubicBezTo>
                        <a:pt x="0" y="1"/>
                        <a:pt x="1" y="2"/>
                        <a:pt x="1" y="2"/>
                      </a:cubicBezTo>
                      <a:cubicBezTo>
                        <a:pt x="2" y="2"/>
                        <a:pt x="4" y="1"/>
                        <a:pt x="4"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5" name="Freeform 12406">
                  <a:extLst>
                    <a:ext uri="{FF2B5EF4-FFF2-40B4-BE49-F238E27FC236}">
                      <a16:creationId xmlns:a16="http://schemas.microsoft.com/office/drawing/2014/main" id="{7C5B5091-570A-44A2-E09A-6741CC1DF545}"/>
                    </a:ext>
                  </a:extLst>
                </p:cNvPr>
                <p:cNvSpPr>
                  <a:spLocks/>
                </p:cNvSpPr>
                <p:nvPr/>
              </p:nvSpPr>
              <p:spPr bwMode="auto">
                <a:xfrm>
                  <a:off x="4650" y="2451"/>
                  <a:ext cx="4" cy="2"/>
                </a:xfrm>
                <a:custGeom>
                  <a:avLst/>
                  <a:gdLst>
                    <a:gd name="T0" fmla="*/ 2 w 5"/>
                    <a:gd name="T1" fmla="*/ 0 h 3"/>
                    <a:gd name="T2" fmla="*/ 0 w 5"/>
                    <a:gd name="T3" fmla="*/ 1 h 3"/>
                    <a:gd name="T4" fmla="*/ 2 w 5"/>
                    <a:gd name="T5" fmla="*/ 1 h 3"/>
                    <a:gd name="T6" fmla="*/ 2 w 5"/>
                    <a:gd name="T7" fmla="*/ 1 h 3"/>
                    <a:gd name="T8" fmla="*/ 2 w 5"/>
                    <a:gd name="T9" fmla="*/ 1 h 3"/>
                    <a:gd name="T10" fmla="*/ 2 w 5"/>
                    <a:gd name="T11" fmla="*/ 0 h 3"/>
                    <a:gd name="T12" fmla="*/ 2 w 5"/>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3" y="0"/>
                      </a:moveTo>
                      <a:cubicBezTo>
                        <a:pt x="2" y="0"/>
                        <a:pt x="0" y="1"/>
                        <a:pt x="0" y="3"/>
                      </a:cubicBezTo>
                      <a:cubicBezTo>
                        <a:pt x="1" y="2"/>
                        <a:pt x="2" y="1"/>
                        <a:pt x="3" y="1"/>
                      </a:cubicBezTo>
                      <a:cubicBezTo>
                        <a:pt x="3" y="1"/>
                        <a:pt x="4" y="1"/>
                        <a:pt x="4" y="2"/>
                      </a:cubicBezTo>
                      <a:cubicBezTo>
                        <a:pt x="4" y="1"/>
                        <a:pt x="4" y="1"/>
                        <a:pt x="4" y="1"/>
                      </a:cubicBezTo>
                      <a:cubicBezTo>
                        <a:pt x="5" y="1"/>
                        <a:pt x="4" y="0"/>
                        <a:pt x="3" y="0"/>
                      </a:cubicBezTo>
                      <a:cubicBezTo>
                        <a:pt x="3" y="0"/>
                        <a:pt x="3" y="0"/>
                        <a:pt x="3"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6" name="Freeform 12407">
                  <a:extLst>
                    <a:ext uri="{FF2B5EF4-FFF2-40B4-BE49-F238E27FC236}">
                      <a16:creationId xmlns:a16="http://schemas.microsoft.com/office/drawing/2014/main" id="{8DC8D7D6-AF80-069A-EE83-CD3ED6D8797B}"/>
                    </a:ext>
                  </a:extLst>
                </p:cNvPr>
                <p:cNvSpPr>
                  <a:spLocks noEditPoints="1"/>
                </p:cNvSpPr>
                <p:nvPr/>
              </p:nvSpPr>
              <p:spPr bwMode="auto">
                <a:xfrm>
                  <a:off x="4651" y="2444"/>
                  <a:ext cx="3" cy="3"/>
                </a:xfrm>
                <a:custGeom>
                  <a:avLst/>
                  <a:gdLst>
                    <a:gd name="T0" fmla="*/ 2 w 4"/>
                    <a:gd name="T1" fmla="*/ 0 h 3"/>
                    <a:gd name="T2" fmla="*/ 1 w 4"/>
                    <a:gd name="T3" fmla="*/ 2 h 3"/>
                    <a:gd name="T4" fmla="*/ 0 w 4"/>
                    <a:gd name="T5" fmla="*/ 3 h 3"/>
                    <a:gd name="T6" fmla="*/ 0 w 4"/>
                    <a:gd name="T7" fmla="*/ 3 h 3"/>
                    <a:gd name="T8" fmla="*/ 2 w 4"/>
                    <a:gd name="T9" fmla="*/ 2 h 3"/>
                    <a:gd name="T10" fmla="*/ 2 w 4"/>
                    <a:gd name="T11" fmla="*/ 0 h 3"/>
                    <a:gd name="T12" fmla="*/ 2 w 4"/>
                    <a:gd name="T13" fmla="*/ 0 h 3"/>
                    <a:gd name="T14" fmla="*/ 2 w 4"/>
                    <a:gd name="T15" fmla="*/ 0 h 3"/>
                    <a:gd name="T16" fmla="*/ 2 w 4"/>
                    <a:gd name="T17" fmla="*/ 0 h 3"/>
                    <a:gd name="T18" fmla="*/ 2 w 4"/>
                    <a:gd name="T19" fmla="*/ 0 h 3"/>
                    <a:gd name="T20" fmla="*/ 2 w 4"/>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3">
                      <a:moveTo>
                        <a:pt x="4" y="0"/>
                      </a:moveTo>
                      <a:cubicBezTo>
                        <a:pt x="4" y="1"/>
                        <a:pt x="2" y="2"/>
                        <a:pt x="1" y="2"/>
                      </a:cubicBezTo>
                      <a:cubicBezTo>
                        <a:pt x="1" y="3"/>
                        <a:pt x="0" y="3"/>
                        <a:pt x="0" y="3"/>
                      </a:cubicBezTo>
                      <a:cubicBezTo>
                        <a:pt x="0" y="3"/>
                        <a:pt x="0" y="3"/>
                        <a:pt x="0" y="3"/>
                      </a:cubicBezTo>
                      <a:cubicBezTo>
                        <a:pt x="1" y="3"/>
                        <a:pt x="3" y="2"/>
                        <a:pt x="3" y="2"/>
                      </a:cubicBezTo>
                      <a:cubicBezTo>
                        <a:pt x="4" y="2"/>
                        <a:pt x="4" y="1"/>
                        <a:pt x="4" y="0"/>
                      </a:cubicBezTo>
                      <a:moveTo>
                        <a:pt x="4" y="0"/>
                      </a:moveTo>
                      <a:cubicBezTo>
                        <a:pt x="4" y="0"/>
                        <a:pt x="4" y="0"/>
                        <a:pt x="4" y="0"/>
                      </a:cubicBezTo>
                      <a:cubicBezTo>
                        <a:pt x="4" y="0"/>
                        <a:pt x="4" y="0"/>
                        <a:pt x="4" y="0"/>
                      </a:cubicBezTo>
                      <a:cubicBezTo>
                        <a:pt x="4" y="0"/>
                        <a:pt x="4" y="0"/>
                        <a:pt x="4" y="0"/>
                      </a:cubicBezTo>
                      <a:cubicBezTo>
                        <a:pt x="4" y="0"/>
                        <a:pt x="4" y="0"/>
                        <a:pt x="4"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7" name="Freeform 12408">
                  <a:extLst>
                    <a:ext uri="{FF2B5EF4-FFF2-40B4-BE49-F238E27FC236}">
                      <a16:creationId xmlns:a16="http://schemas.microsoft.com/office/drawing/2014/main" id="{249F97A0-67E5-290B-B3CC-1B52D55FE3FC}"/>
                    </a:ext>
                  </a:extLst>
                </p:cNvPr>
                <p:cNvSpPr>
                  <a:spLocks noEditPoints="1"/>
                </p:cNvSpPr>
                <p:nvPr/>
              </p:nvSpPr>
              <p:spPr bwMode="auto">
                <a:xfrm>
                  <a:off x="4657" y="2444"/>
                  <a:ext cx="3" cy="1"/>
                </a:xfrm>
                <a:custGeom>
                  <a:avLst/>
                  <a:gdLst>
                    <a:gd name="T0" fmla="*/ 2 w 4"/>
                    <a:gd name="T1" fmla="*/ 1 h 1"/>
                    <a:gd name="T2" fmla="*/ 2 w 4"/>
                    <a:gd name="T3" fmla="*/ 1 h 1"/>
                    <a:gd name="T4" fmla="*/ 2 w 4"/>
                    <a:gd name="T5" fmla="*/ 1 h 1"/>
                    <a:gd name="T6" fmla="*/ 2 w 4"/>
                    <a:gd name="T7" fmla="*/ 1 h 1"/>
                    <a:gd name="T8" fmla="*/ 2 w 4"/>
                    <a:gd name="T9" fmla="*/ 0 h 1"/>
                    <a:gd name="T10" fmla="*/ 0 w 4"/>
                    <a:gd name="T11" fmla="*/ 1 h 1"/>
                    <a:gd name="T12" fmla="*/ 2 w 4"/>
                    <a:gd name="T13" fmla="*/ 0 h 1"/>
                    <a:gd name="T14" fmla="*/ 2 w 4"/>
                    <a:gd name="T15" fmla="*/ 1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3" y="1"/>
                      </a:moveTo>
                      <a:cubicBezTo>
                        <a:pt x="3" y="1"/>
                        <a:pt x="3" y="1"/>
                        <a:pt x="3" y="1"/>
                      </a:cubicBezTo>
                      <a:cubicBezTo>
                        <a:pt x="3" y="1"/>
                        <a:pt x="3" y="1"/>
                        <a:pt x="3" y="1"/>
                      </a:cubicBezTo>
                      <a:cubicBezTo>
                        <a:pt x="3" y="1"/>
                        <a:pt x="3" y="1"/>
                        <a:pt x="3" y="1"/>
                      </a:cubicBezTo>
                      <a:moveTo>
                        <a:pt x="2" y="0"/>
                      </a:moveTo>
                      <a:cubicBezTo>
                        <a:pt x="1" y="0"/>
                        <a:pt x="0" y="0"/>
                        <a:pt x="0" y="1"/>
                      </a:cubicBezTo>
                      <a:cubicBezTo>
                        <a:pt x="0" y="1"/>
                        <a:pt x="1" y="0"/>
                        <a:pt x="2" y="0"/>
                      </a:cubicBezTo>
                      <a:cubicBezTo>
                        <a:pt x="2" y="0"/>
                        <a:pt x="3" y="1"/>
                        <a:pt x="3" y="1"/>
                      </a:cubicBezTo>
                      <a:cubicBezTo>
                        <a:pt x="4" y="0"/>
                        <a:pt x="3" y="0"/>
                        <a:pt x="2"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8" name="Freeform 12409">
                  <a:extLst>
                    <a:ext uri="{FF2B5EF4-FFF2-40B4-BE49-F238E27FC236}">
                      <a16:creationId xmlns:a16="http://schemas.microsoft.com/office/drawing/2014/main" id="{DC9D1FC8-AB93-3B9E-2E10-73BD7F3965AC}"/>
                    </a:ext>
                  </a:extLst>
                </p:cNvPr>
                <p:cNvSpPr>
                  <a:spLocks noEditPoints="1"/>
                </p:cNvSpPr>
                <p:nvPr/>
              </p:nvSpPr>
              <p:spPr bwMode="auto">
                <a:xfrm>
                  <a:off x="4644" y="2457"/>
                  <a:ext cx="4" cy="1"/>
                </a:xfrm>
                <a:custGeom>
                  <a:avLst/>
                  <a:gdLst>
                    <a:gd name="T0" fmla="*/ 2 w 5"/>
                    <a:gd name="T1" fmla="*/ 0 h 2"/>
                    <a:gd name="T2" fmla="*/ 2 w 5"/>
                    <a:gd name="T3" fmla="*/ 1 h 2"/>
                    <a:gd name="T4" fmla="*/ 0 w 5"/>
                    <a:gd name="T5" fmla="*/ 1 h 2"/>
                    <a:gd name="T6" fmla="*/ 1 w 5"/>
                    <a:gd name="T7" fmla="*/ 1 h 2"/>
                    <a:gd name="T8" fmla="*/ 2 w 5"/>
                    <a:gd name="T9" fmla="*/ 0 h 2"/>
                    <a:gd name="T10" fmla="*/ 2 w 5"/>
                    <a:gd name="T11" fmla="*/ 0 h 2"/>
                    <a:gd name="T12" fmla="*/ 2 w 5"/>
                    <a:gd name="T13" fmla="*/ 0 h 2"/>
                    <a:gd name="T14" fmla="*/ 2 w 5"/>
                    <a:gd name="T15" fmla="*/ 0 h 2"/>
                    <a:gd name="T16" fmla="*/ 2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4" y="0"/>
                      </a:moveTo>
                      <a:cubicBezTo>
                        <a:pt x="4" y="1"/>
                        <a:pt x="3" y="1"/>
                        <a:pt x="2" y="1"/>
                      </a:cubicBezTo>
                      <a:cubicBezTo>
                        <a:pt x="1" y="1"/>
                        <a:pt x="1" y="1"/>
                        <a:pt x="0" y="1"/>
                      </a:cubicBezTo>
                      <a:cubicBezTo>
                        <a:pt x="0" y="2"/>
                        <a:pt x="0" y="2"/>
                        <a:pt x="1" y="2"/>
                      </a:cubicBezTo>
                      <a:cubicBezTo>
                        <a:pt x="2" y="2"/>
                        <a:pt x="5" y="1"/>
                        <a:pt x="4" y="0"/>
                      </a:cubicBezTo>
                      <a:moveTo>
                        <a:pt x="4" y="0"/>
                      </a:moveTo>
                      <a:cubicBezTo>
                        <a:pt x="4" y="0"/>
                        <a:pt x="4" y="0"/>
                        <a:pt x="4" y="0"/>
                      </a:cubicBezTo>
                      <a:cubicBezTo>
                        <a:pt x="4" y="0"/>
                        <a:pt x="4" y="0"/>
                        <a:pt x="4" y="0"/>
                      </a:cubicBezTo>
                      <a:cubicBezTo>
                        <a:pt x="4" y="0"/>
                        <a:pt x="4" y="0"/>
                        <a:pt x="4"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29" name="Freeform 12410">
                  <a:extLst>
                    <a:ext uri="{FF2B5EF4-FFF2-40B4-BE49-F238E27FC236}">
                      <a16:creationId xmlns:a16="http://schemas.microsoft.com/office/drawing/2014/main" id="{C931791B-5AF8-78B3-A165-10288F349111}"/>
                    </a:ext>
                  </a:extLst>
                </p:cNvPr>
                <p:cNvSpPr>
                  <a:spLocks noEditPoints="1"/>
                </p:cNvSpPr>
                <p:nvPr/>
              </p:nvSpPr>
              <p:spPr bwMode="auto">
                <a:xfrm>
                  <a:off x="4643" y="2451"/>
                  <a:ext cx="4" cy="2"/>
                </a:xfrm>
                <a:custGeom>
                  <a:avLst/>
                  <a:gdLst>
                    <a:gd name="T0" fmla="*/ 4 w 4"/>
                    <a:gd name="T1" fmla="*/ 0 h 3"/>
                    <a:gd name="T2" fmla="*/ 4 w 4"/>
                    <a:gd name="T3" fmla="*/ 1 h 3"/>
                    <a:gd name="T4" fmla="*/ 4 w 4"/>
                    <a:gd name="T5" fmla="*/ 1 h 3"/>
                    <a:gd name="T6" fmla="*/ 4 w 4"/>
                    <a:gd name="T7" fmla="*/ 0 h 3"/>
                    <a:gd name="T8" fmla="*/ 3 w 4"/>
                    <a:gd name="T9" fmla="*/ 0 h 3"/>
                    <a:gd name="T10" fmla="*/ 0 w 4"/>
                    <a:gd name="T11" fmla="*/ 1 h 3"/>
                    <a:gd name="T12" fmla="*/ 2 w 4"/>
                    <a:gd name="T13" fmla="*/ 1 h 3"/>
                    <a:gd name="T14" fmla="*/ 4 w 4"/>
                    <a:gd name="T15" fmla="*/ 1 h 3"/>
                    <a:gd name="T16" fmla="*/ 3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4" y="0"/>
                      </a:moveTo>
                      <a:cubicBezTo>
                        <a:pt x="4" y="0"/>
                        <a:pt x="4" y="1"/>
                        <a:pt x="4" y="1"/>
                      </a:cubicBezTo>
                      <a:cubicBezTo>
                        <a:pt x="4" y="1"/>
                        <a:pt x="4" y="1"/>
                        <a:pt x="4" y="1"/>
                      </a:cubicBezTo>
                      <a:cubicBezTo>
                        <a:pt x="4" y="0"/>
                        <a:pt x="4" y="0"/>
                        <a:pt x="4" y="0"/>
                      </a:cubicBezTo>
                      <a:moveTo>
                        <a:pt x="3" y="0"/>
                      </a:moveTo>
                      <a:cubicBezTo>
                        <a:pt x="2" y="0"/>
                        <a:pt x="1" y="2"/>
                        <a:pt x="0" y="3"/>
                      </a:cubicBezTo>
                      <a:cubicBezTo>
                        <a:pt x="1" y="2"/>
                        <a:pt x="1" y="2"/>
                        <a:pt x="2" y="1"/>
                      </a:cubicBezTo>
                      <a:cubicBezTo>
                        <a:pt x="2" y="1"/>
                        <a:pt x="3" y="1"/>
                        <a:pt x="4" y="1"/>
                      </a:cubicBezTo>
                      <a:cubicBezTo>
                        <a:pt x="4" y="0"/>
                        <a:pt x="4" y="0"/>
                        <a:pt x="3"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0" name="Freeform 12411">
                  <a:extLst>
                    <a:ext uri="{FF2B5EF4-FFF2-40B4-BE49-F238E27FC236}">
                      <a16:creationId xmlns:a16="http://schemas.microsoft.com/office/drawing/2014/main" id="{4C633629-C1DC-9A75-AF02-3BA6BE1CD5FC}"/>
                    </a:ext>
                  </a:extLst>
                </p:cNvPr>
                <p:cNvSpPr>
                  <a:spLocks/>
                </p:cNvSpPr>
                <p:nvPr/>
              </p:nvSpPr>
              <p:spPr bwMode="auto">
                <a:xfrm>
                  <a:off x="4644" y="2443"/>
                  <a:ext cx="4" cy="3"/>
                </a:xfrm>
                <a:custGeom>
                  <a:avLst/>
                  <a:gdLst>
                    <a:gd name="T0" fmla="*/ 2 w 5"/>
                    <a:gd name="T1" fmla="*/ 0 h 3"/>
                    <a:gd name="T2" fmla="*/ 2 w 5"/>
                    <a:gd name="T3" fmla="*/ 1 h 3"/>
                    <a:gd name="T4" fmla="*/ 0 w 5"/>
                    <a:gd name="T5" fmla="*/ 2 h 3"/>
                    <a:gd name="T6" fmla="*/ 0 w 5"/>
                    <a:gd name="T7" fmla="*/ 2 h 3"/>
                    <a:gd name="T8" fmla="*/ 1 w 5"/>
                    <a:gd name="T9" fmla="*/ 3 h 3"/>
                    <a:gd name="T10" fmla="*/ 2 w 5"/>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
                      <a:moveTo>
                        <a:pt x="5" y="0"/>
                      </a:moveTo>
                      <a:cubicBezTo>
                        <a:pt x="4" y="1"/>
                        <a:pt x="4" y="1"/>
                        <a:pt x="4" y="1"/>
                      </a:cubicBezTo>
                      <a:cubicBezTo>
                        <a:pt x="3" y="1"/>
                        <a:pt x="1" y="2"/>
                        <a:pt x="0" y="2"/>
                      </a:cubicBezTo>
                      <a:cubicBezTo>
                        <a:pt x="0" y="2"/>
                        <a:pt x="0" y="2"/>
                        <a:pt x="0" y="2"/>
                      </a:cubicBezTo>
                      <a:cubicBezTo>
                        <a:pt x="0" y="3"/>
                        <a:pt x="1" y="3"/>
                        <a:pt x="1" y="3"/>
                      </a:cubicBezTo>
                      <a:cubicBezTo>
                        <a:pt x="3" y="3"/>
                        <a:pt x="5" y="2"/>
                        <a:pt x="5"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1" name="Freeform 12412">
                  <a:extLst>
                    <a:ext uri="{FF2B5EF4-FFF2-40B4-BE49-F238E27FC236}">
                      <a16:creationId xmlns:a16="http://schemas.microsoft.com/office/drawing/2014/main" id="{47E33ACB-3C74-766F-2008-1D33FBD71477}"/>
                    </a:ext>
                  </a:extLst>
                </p:cNvPr>
                <p:cNvSpPr>
                  <a:spLocks/>
                </p:cNvSpPr>
                <p:nvPr/>
              </p:nvSpPr>
              <p:spPr bwMode="auto">
                <a:xfrm>
                  <a:off x="4650" y="2441"/>
                  <a:ext cx="3" cy="2"/>
                </a:xfrm>
                <a:custGeom>
                  <a:avLst/>
                  <a:gdLst>
                    <a:gd name="T0" fmla="*/ 2 w 4"/>
                    <a:gd name="T1" fmla="*/ 0 h 2"/>
                    <a:gd name="T2" fmla="*/ 0 w 4"/>
                    <a:gd name="T3" fmla="*/ 2 h 2"/>
                    <a:gd name="T4" fmla="*/ 2 w 4"/>
                    <a:gd name="T5" fmla="*/ 1 h 2"/>
                    <a:gd name="T6" fmla="*/ 2 w 4"/>
                    <a:gd name="T7" fmla="*/ 1 h 2"/>
                    <a:gd name="T8" fmla="*/ 2 w 4"/>
                    <a:gd name="T9" fmla="*/ 1 h 2"/>
                    <a:gd name="T10" fmla="*/ 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3" y="0"/>
                      </a:moveTo>
                      <a:cubicBezTo>
                        <a:pt x="2" y="0"/>
                        <a:pt x="1" y="1"/>
                        <a:pt x="0" y="2"/>
                      </a:cubicBezTo>
                      <a:cubicBezTo>
                        <a:pt x="1" y="2"/>
                        <a:pt x="2" y="1"/>
                        <a:pt x="3" y="1"/>
                      </a:cubicBezTo>
                      <a:cubicBezTo>
                        <a:pt x="3" y="1"/>
                        <a:pt x="4" y="1"/>
                        <a:pt x="4" y="1"/>
                      </a:cubicBezTo>
                      <a:cubicBezTo>
                        <a:pt x="4" y="1"/>
                        <a:pt x="4" y="1"/>
                        <a:pt x="4" y="1"/>
                      </a:cubicBezTo>
                      <a:cubicBezTo>
                        <a:pt x="4" y="1"/>
                        <a:pt x="3" y="0"/>
                        <a:pt x="3"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2" name="Freeform 12413">
                  <a:extLst>
                    <a:ext uri="{FF2B5EF4-FFF2-40B4-BE49-F238E27FC236}">
                      <a16:creationId xmlns:a16="http://schemas.microsoft.com/office/drawing/2014/main" id="{B92FD563-4C25-8945-FE45-42484A009FB1}"/>
                    </a:ext>
                  </a:extLst>
                </p:cNvPr>
                <p:cNvSpPr>
                  <a:spLocks/>
                </p:cNvSpPr>
                <p:nvPr/>
              </p:nvSpPr>
              <p:spPr bwMode="auto">
                <a:xfrm>
                  <a:off x="4639" y="2454"/>
                  <a:ext cx="3" cy="2"/>
                </a:xfrm>
                <a:custGeom>
                  <a:avLst/>
                  <a:gdLst>
                    <a:gd name="T0" fmla="*/ 1 w 3"/>
                    <a:gd name="T1" fmla="*/ 0 h 2"/>
                    <a:gd name="T2" fmla="*/ 2 w 3"/>
                    <a:gd name="T3" fmla="*/ 2 h 2"/>
                    <a:gd name="T4" fmla="*/ 3 w 3"/>
                    <a:gd name="T5" fmla="*/ 1 h 2"/>
                    <a:gd name="T6" fmla="*/ 3 w 3"/>
                    <a:gd name="T7" fmla="*/ 1 h 2"/>
                    <a:gd name="T8" fmla="*/ 2 w 3"/>
                    <a:gd name="T9" fmla="*/ 1 h 2"/>
                    <a:gd name="T10" fmla="*/ 1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1" y="0"/>
                      </a:moveTo>
                      <a:cubicBezTo>
                        <a:pt x="0" y="1"/>
                        <a:pt x="1" y="2"/>
                        <a:pt x="2" y="2"/>
                      </a:cubicBezTo>
                      <a:cubicBezTo>
                        <a:pt x="2" y="2"/>
                        <a:pt x="3" y="1"/>
                        <a:pt x="3" y="1"/>
                      </a:cubicBezTo>
                      <a:cubicBezTo>
                        <a:pt x="3" y="1"/>
                        <a:pt x="3" y="1"/>
                        <a:pt x="3" y="1"/>
                      </a:cubicBezTo>
                      <a:cubicBezTo>
                        <a:pt x="3" y="1"/>
                        <a:pt x="3" y="1"/>
                        <a:pt x="2" y="1"/>
                      </a:cubicBezTo>
                      <a:cubicBezTo>
                        <a:pt x="1" y="1"/>
                        <a:pt x="1" y="1"/>
                        <a:pt x="1"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3" name="Freeform 12414">
                  <a:extLst>
                    <a:ext uri="{FF2B5EF4-FFF2-40B4-BE49-F238E27FC236}">
                      <a16:creationId xmlns:a16="http://schemas.microsoft.com/office/drawing/2014/main" id="{578A5D22-B7D0-E7C7-33A2-50D4EBB822B0}"/>
                    </a:ext>
                  </a:extLst>
                </p:cNvPr>
                <p:cNvSpPr>
                  <a:spLocks noEditPoints="1"/>
                </p:cNvSpPr>
                <p:nvPr/>
              </p:nvSpPr>
              <p:spPr bwMode="auto">
                <a:xfrm>
                  <a:off x="4639" y="2449"/>
                  <a:ext cx="3" cy="3"/>
                </a:xfrm>
                <a:custGeom>
                  <a:avLst/>
                  <a:gdLst>
                    <a:gd name="T0" fmla="*/ 0 w 3"/>
                    <a:gd name="T1" fmla="*/ 3 h 3"/>
                    <a:gd name="T2" fmla="*/ 0 w 3"/>
                    <a:gd name="T3" fmla="*/ 3 h 3"/>
                    <a:gd name="T4" fmla="*/ 0 w 3"/>
                    <a:gd name="T5" fmla="*/ 3 h 3"/>
                    <a:gd name="T6" fmla="*/ 3 w 3"/>
                    <a:gd name="T7" fmla="*/ 0 h 3"/>
                    <a:gd name="T8" fmla="*/ 3 w 3"/>
                    <a:gd name="T9" fmla="*/ 0 h 3"/>
                    <a:gd name="T10" fmla="*/ 3 w 3"/>
                    <a:gd name="T11" fmla="*/ 0 h 3"/>
                    <a:gd name="T12" fmla="*/ 3 w 3"/>
                    <a:gd name="T13" fmla="*/ 0 h 3"/>
                    <a:gd name="T14" fmla="*/ 0 w 3"/>
                    <a:gd name="T15" fmla="*/ 1 h 3"/>
                    <a:gd name="T16" fmla="*/ 0 w 3"/>
                    <a:gd name="T17" fmla="*/ 3 h 3"/>
                    <a:gd name="T18" fmla="*/ 3 w 3"/>
                    <a:gd name="T19" fmla="*/ 0 h 3"/>
                    <a:gd name="T20" fmla="*/ 3 w 3"/>
                    <a:gd name="T21" fmla="*/ 0 h 3"/>
                    <a:gd name="T22" fmla="*/ 3 w 3"/>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3">
                      <a:moveTo>
                        <a:pt x="0" y="3"/>
                      </a:moveTo>
                      <a:cubicBezTo>
                        <a:pt x="0" y="3"/>
                        <a:pt x="0" y="3"/>
                        <a:pt x="0" y="3"/>
                      </a:cubicBezTo>
                      <a:cubicBezTo>
                        <a:pt x="0" y="3"/>
                        <a:pt x="0" y="3"/>
                        <a:pt x="0" y="3"/>
                      </a:cubicBezTo>
                      <a:moveTo>
                        <a:pt x="3" y="0"/>
                      </a:moveTo>
                      <a:cubicBezTo>
                        <a:pt x="3" y="0"/>
                        <a:pt x="3" y="0"/>
                        <a:pt x="3" y="0"/>
                      </a:cubicBezTo>
                      <a:cubicBezTo>
                        <a:pt x="3" y="0"/>
                        <a:pt x="3" y="0"/>
                        <a:pt x="3" y="0"/>
                      </a:cubicBezTo>
                      <a:moveTo>
                        <a:pt x="3" y="0"/>
                      </a:moveTo>
                      <a:cubicBezTo>
                        <a:pt x="2" y="0"/>
                        <a:pt x="1" y="0"/>
                        <a:pt x="0" y="1"/>
                      </a:cubicBezTo>
                      <a:cubicBezTo>
                        <a:pt x="0" y="2"/>
                        <a:pt x="0" y="2"/>
                        <a:pt x="0" y="3"/>
                      </a:cubicBezTo>
                      <a:cubicBezTo>
                        <a:pt x="0" y="1"/>
                        <a:pt x="2" y="0"/>
                        <a:pt x="3" y="0"/>
                      </a:cubicBezTo>
                      <a:cubicBezTo>
                        <a:pt x="3" y="0"/>
                        <a:pt x="3" y="0"/>
                        <a:pt x="3" y="0"/>
                      </a:cubicBezTo>
                      <a:cubicBezTo>
                        <a:pt x="3" y="0"/>
                        <a:pt x="3" y="0"/>
                        <a:pt x="3"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4" name="Freeform 12415">
                  <a:extLst>
                    <a:ext uri="{FF2B5EF4-FFF2-40B4-BE49-F238E27FC236}">
                      <a16:creationId xmlns:a16="http://schemas.microsoft.com/office/drawing/2014/main" id="{EF272B30-15AA-89CE-E2C1-BD1297EC3973}"/>
                    </a:ext>
                  </a:extLst>
                </p:cNvPr>
                <p:cNvSpPr>
                  <a:spLocks noEditPoints="1"/>
                </p:cNvSpPr>
                <p:nvPr/>
              </p:nvSpPr>
              <p:spPr bwMode="auto">
                <a:xfrm>
                  <a:off x="4639" y="2446"/>
                  <a:ext cx="3" cy="2"/>
                </a:xfrm>
                <a:custGeom>
                  <a:avLst/>
                  <a:gdLst>
                    <a:gd name="T0" fmla="*/ 2 w 3"/>
                    <a:gd name="T1" fmla="*/ 0 h 3"/>
                    <a:gd name="T2" fmla="*/ 0 w 3"/>
                    <a:gd name="T3" fmla="*/ 1 h 3"/>
                    <a:gd name="T4" fmla="*/ 2 w 3"/>
                    <a:gd name="T5" fmla="*/ 0 h 3"/>
                    <a:gd name="T6" fmla="*/ 2 w 3"/>
                    <a:gd name="T7" fmla="*/ 0 h 3"/>
                    <a:gd name="T8" fmla="*/ 2 w 3"/>
                    <a:gd name="T9" fmla="*/ 0 h 3"/>
                    <a:gd name="T10" fmla="*/ 2 w 3"/>
                    <a:gd name="T11" fmla="*/ 0 h 3"/>
                    <a:gd name="T12" fmla="*/ 3 w 3"/>
                    <a:gd name="T13" fmla="*/ 0 h 3"/>
                    <a:gd name="T14" fmla="*/ 2 w 3"/>
                    <a:gd name="T15" fmla="*/ 0 h 3"/>
                    <a:gd name="T16" fmla="*/ 3 w 3"/>
                    <a:gd name="T17" fmla="*/ 0 h 3"/>
                    <a:gd name="T18" fmla="*/ 3 w 3"/>
                    <a:gd name="T19" fmla="*/ 0 h 3"/>
                    <a:gd name="T20" fmla="*/ 3 w 3"/>
                    <a:gd name="T21" fmla="*/ 0 h 3"/>
                    <a:gd name="T22" fmla="*/ 3 w 3"/>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3">
                      <a:moveTo>
                        <a:pt x="2" y="0"/>
                      </a:moveTo>
                      <a:cubicBezTo>
                        <a:pt x="1" y="1"/>
                        <a:pt x="0" y="2"/>
                        <a:pt x="0" y="3"/>
                      </a:cubicBezTo>
                      <a:cubicBezTo>
                        <a:pt x="0" y="3"/>
                        <a:pt x="1" y="1"/>
                        <a:pt x="2" y="0"/>
                      </a:cubicBezTo>
                      <a:moveTo>
                        <a:pt x="2" y="0"/>
                      </a:moveTo>
                      <a:cubicBezTo>
                        <a:pt x="2" y="0"/>
                        <a:pt x="2" y="0"/>
                        <a:pt x="2" y="0"/>
                      </a:cubicBezTo>
                      <a:cubicBezTo>
                        <a:pt x="2" y="0"/>
                        <a:pt x="2" y="0"/>
                        <a:pt x="2" y="0"/>
                      </a:cubicBezTo>
                      <a:moveTo>
                        <a:pt x="3" y="0"/>
                      </a:moveTo>
                      <a:cubicBezTo>
                        <a:pt x="3" y="0"/>
                        <a:pt x="2" y="0"/>
                        <a:pt x="2" y="0"/>
                      </a:cubicBezTo>
                      <a:cubicBezTo>
                        <a:pt x="2" y="0"/>
                        <a:pt x="2" y="0"/>
                        <a:pt x="3" y="0"/>
                      </a:cubicBezTo>
                      <a:cubicBezTo>
                        <a:pt x="3" y="0"/>
                        <a:pt x="3" y="0"/>
                        <a:pt x="3" y="0"/>
                      </a:cubicBezTo>
                      <a:cubicBezTo>
                        <a:pt x="3" y="0"/>
                        <a:pt x="3" y="0"/>
                        <a:pt x="3" y="0"/>
                      </a:cubicBezTo>
                      <a:cubicBezTo>
                        <a:pt x="3" y="0"/>
                        <a:pt x="3" y="0"/>
                        <a:pt x="3" y="0"/>
                      </a:cubicBezTo>
                    </a:path>
                  </a:pathLst>
                </a:custGeom>
                <a:solidFill>
                  <a:srgbClr val="B89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5" name="Freeform 12416">
                  <a:extLst>
                    <a:ext uri="{FF2B5EF4-FFF2-40B4-BE49-F238E27FC236}">
                      <a16:creationId xmlns:a16="http://schemas.microsoft.com/office/drawing/2014/main" id="{086268B0-CFD5-DE1B-3F78-8135E4172677}"/>
                    </a:ext>
                  </a:extLst>
                </p:cNvPr>
                <p:cNvSpPr>
                  <a:spLocks noEditPoints="1"/>
                </p:cNvSpPr>
                <p:nvPr/>
              </p:nvSpPr>
              <p:spPr bwMode="auto">
                <a:xfrm>
                  <a:off x="4672" y="2541"/>
                  <a:ext cx="31" cy="14"/>
                </a:xfrm>
                <a:custGeom>
                  <a:avLst/>
                  <a:gdLst>
                    <a:gd name="T0" fmla="*/ 14 w 37"/>
                    <a:gd name="T1" fmla="*/ 3 h 17"/>
                    <a:gd name="T2" fmla="*/ 15 w 37"/>
                    <a:gd name="T3" fmla="*/ 2 h 17"/>
                    <a:gd name="T4" fmla="*/ 3 w 37"/>
                    <a:gd name="T5" fmla="*/ 4 h 17"/>
                    <a:gd name="T6" fmla="*/ 5 w 37"/>
                    <a:gd name="T7" fmla="*/ 5 h 17"/>
                    <a:gd name="T8" fmla="*/ 4 w 37"/>
                    <a:gd name="T9" fmla="*/ 5 h 17"/>
                    <a:gd name="T10" fmla="*/ 11 w 37"/>
                    <a:gd name="T11" fmla="*/ 2 h 17"/>
                    <a:gd name="T12" fmla="*/ 12 w 37"/>
                    <a:gd name="T13" fmla="*/ 3 h 17"/>
                    <a:gd name="T14" fmla="*/ 11 w 37"/>
                    <a:gd name="T15" fmla="*/ 2 h 17"/>
                    <a:gd name="T16" fmla="*/ 6 w 37"/>
                    <a:gd name="T17" fmla="*/ 4 h 17"/>
                    <a:gd name="T18" fmla="*/ 8 w 37"/>
                    <a:gd name="T19" fmla="*/ 2 h 17"/>
                    <a:gd name="T20" fmla="*/ 8 w 37"/>
                    <a:gd name="T21" fmla="*/ 2 h 17"/>
                    <a:gd name="T22" fmla="*/ 7 w 37"/>
                    <a:gd name="T23" fmla="*/ 2 h 17"/>
                    <a:gd name="T24" fmla="*/ 18 w 37"/>
                    <a:gd name="T25" fmla="*/ 0 h 17"/>
                    <a:gd name="T26" fmla="*/ 15 w 37"/>
                    <a:gd name="T27" fmla="*/ 2 h 17"/>
                    <a:gd name="T28" fmla="*/ 13 w 37"/>
                    <a:gd name="T29" fmla="*/ 2 h 17"/>
                    <a:gd name="T30" fmla="*/ 13 w 37"/>
                    <a:gd name="T31" fmla="*/ 2 h 17"/>
                    <a:gd name="T32" fmla="*/ 11 w 37"/>
                    <a:gd name="T33" fmla="*/ 2 h 17"/>
                    <a:gd name="T34" fmla="*/ 10 w 37"/>
                    <a:gd name="T35" fmla="*/ 2 h 17"/>
                    <a:gd name="T36" fmla="*/ 10 w 37"/>
                    <a:gd name="T37" fmla="*/ 2 h 17"/>
                    <a:gd name="T38" fmla="*/ 10 w 37"/>
                    <a:gd name="T39" fmla="*/ 2 h 17"/>
                    <a:gd name="T40" fmla="*/ 9 w 37"/>
                    <a:gd name="T41" fmla="*/ 2 h 17"/>
                    <a:gd name="T42" fmla="*/ 8 w 37"/>
                    <a:gd name="T43" fmla="*/ 2 h 17"/>
                    <a:gd name="T44" fmla="*/ 8 w 37"/>
                    <a:gd name="T45" fmla="*/ 2 h 17"/>
                    <a:gd name="T46" fmla="*/ 8 w 37"/>
                    <a:gd name="T47" fmla="*/ 2 h 17"/>
                    <a:gd name="T48" fmla="*/ 7 w 37"/>
                    <a:gd name="T49" fmla="*/ 2 h 17"/>
                    <a:gd name="T50" fmla="*/ 7 w 37"/>
                    <a:gd name="T51" fmla="*/ 2 h 17"/>
                    <a:gd name="T52" fmla="*/ 6 w 37"/>
                    <a:gd name="T53" fmla="*/ 2 h 17"/>
                    <a:gd name="T54" fmla="*/ 6 w 37"/>
                    <a:gd name="T55" fmla="*/ 2 h 17"/>
                    <a:gd name="T56" fmla="*/ 6 w 37"/>
                    <a:gd name="T57" fmla="*/ 2 h 17"/>
                    <a:gd name="T58" fmla="*/ 6 w 37"/>
                    <a:gd name="T59" fmla="*/ 2 h 17"/>
                    <a:gd name="T60" fmla="*/ 5 w 37"/>
                    <a:gd name="T61" fmla="*/ 2 h 17"/>
                    <a:gd name="T62" fmla="*/ 5 w 37"/>
                    <a:gd name="T63" fmla="*/ 2 h 17"/>
                    <a:gd name="T64" fmla="*/ 5 w 37"/>
                    <a:gd name="T65" fmla="*/ 2 h 17"/>
                    <a:gd name="T66" fmla="*/ 3 w 37"/>
                    <a:gd name="T67" fmla="*/ 2 h 17"/>
                    <a:gd name="T68" fmla="*/ 3 w 37"/>
                    <a:gd name="T69" fmla="*/ 2 h 17"/>
                    <a:gd name="T70" fmla="*/ 4 w 37"/>
                    <a:gd name="T71" fmla="*/ 2 h 17"/>
                    <a:gd name="T72" fmla="*/ 3 w 37"/>
                    <a:gd name="T73" fmla="*/ 2 h 17"/>
                    <a:gd name="T74" fmla="*/ 3 w 37"/>
                    <a:gd name="T75" fmla="*/ 2 h 17"/>
                    <a:gd name="T76" fmla="*/ 3 w 37"/>
                    <a:gd name="T77" fmla="*/ 2 h 17"/>
                    <a:gd name="T78" fmla="*/ 3 w 37"/>
                    <a:gd name="T79" fmla="*/ 2 h 17"/>
                    <a:gd name="T80" fmla="*/ 3 w 37"/>
                    <a:gd name="T81" fmla="*/ 2 h 17"/>
                    <a:gd name="T82" fmla="*/ 3 w 37"/>
                    <a:gd name="T83" fmla="*/ 2 h 17"/>
                    <a:gd name="T84" fmla="*/ 3 w 37"/>
                    <a:gd name="T85" fmla="*/ 2 h 17"/>
                    <a:gd name="T86" fmla="*/ 0 w 37"/>
                    <a:gd name="T87" fmla="*/ 4 h 17"/>
                    <a:gd name="T88" fmla="*/ 1 w 37"/>
                    <a:gd name="T89" fmla="*/ 4 h 17"/>
                    <a:gd name="T90" fmla="*/ 3 w 37"/>
                    <a:gd name="T91" fmla="*/ 6 h 17"/>
                    <a:gd name="T92" fmla="*/ 3 w 37"/>
                    <a:gd name="T93" fmla="*/ 7 h 17"/>
                    <a:gd name="T94" fmla="*/ 3 w 37"/>
                    <a:gd name="T95" fmla="*/ 7 h 17"/>
                    <a:gd name="T96" fmla="*/ 4 w 37"/>
                    <a:gd name="T97" fmla="*/ 7 h 17"/>
                    <a:gd name="T98" fmla="*/ 5 w 37"/>
                    <a:gd name="T99" fmla="*/ 7 h 17"/>
                    <a:gd name="T100" fmla="*/ 6 w 37"/>
                    <a:gd name="T101" fmla="*/ 8 h 17"/>
                    <a:gd name="T102" fmla="*/ 7 w 37"/>
                    <a:gd name="T103" fmla="*/ 8 h 17"/>
                    <a:gd name="T104" fmla="*/ 7 w 37"/>
                    <a:gd name="T105" fmla="*/ 7 h 17"/>
                    <a:gd name="T106" fmla="*/ 7 w 37"/>
                    <a:gd name="T107" fmla="*/ 7 h 17"/>
                    <a:gd name="T108" fmla="*/ 7 w 37"/>
                    <a:gd name="T109" fmla="*/ 6 h 17"/>
                    <a:gd name="T110" fmla="*/ 8 w 37"/>
                    <a:gd name="T111" fmla="*/ 6 h 17"/>
                    <a:gd name="T112" fmla="*/ 11 w 37"/>
                    <a:gd name="T113" fmla="*/ 4 h 17"/>
                    <a:gd name="T114" fmla="*/ 13 w 37"/>
                    <a:gd name="T115" fmla="*/ 3 h 17"/>
                    <a:gd name="T116" fmla="*/ 15 w 37"/>
                    <a:gd name="T117" fmla="*/ 2 h 17"/>
                    <a:gd name="T118" fmla="*/ 16 w 37"/>
                    <a:gd name="T119" fmla="*/ 2 h 17"/>
                    <a:gd name="T120" fmla="*/ 16 w 37"/>
                    <a:gd name="T121" fmla="*/ 2 h 17"/>
                    <a:gd name="T122" fmla="*/ 18 w 37"/>
                    <a:gd name="T123" fmla="*/ 1 h 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7" h="17">
                      <a:moveTo>
                        <a:pt x="30" y="6"/>
                      </a:moveTo>
                      <a:cubicBezTo>
                        <a:pt x="29" y="6"/>
                        <a:pt x="29" y="7"/>
                        <a:pt x="29" y="7"/>
                      </a:cubicBezTo>
                      <a:cubicBezTo>
                        <a:pt x="29" y="7"/>
                        <a:pt x="30" y="7"/>
                        <a:pt x="30" y="7"/>
                      </a:cubicBezTo>
                      <a:cubicBezTo>
                        <a:pt x="30" y="7"/>
                        <a:pt x="30" y="6"/>
                        <a:pt x="30" y="6"/>
                      </a:cubicBezTo>
                      <a:moveTo>
                        <a:pt x="8" y="11"/>
                      </a:moveTo>
                      <a:cubicBezTo>
                        <a:pt x="7" y="11"/>
                        <a:pt x="7" y="10"/>
                        <a:pt x="7" y="9"/>
                      </a:cubicBezTo>
                      <a:cubicBezTo>
                        <a:pt x="8" y="10"/>
                        <a:pt x="8" y="11"/>
                        <a:pt x="9" y="11"/>
                      </a:cubicBezTo>
                      <a:cubicBezTo>
                        <a:pt x="9" y="11"/>
                        <a:pt x="10" y="10"/>
                        <a:pt x="10" y="10"/>
                      </a:cubicBezTo>
                      <a:cubicBezTo>
                        <a:pt x="10" y="10"/>
                        <a:pt x="10" y="10"/>
                        <a:pt x="10" y="10"/>
                      </a:cubicBezTo>
                      <a:cubicBezTo>
                        <a:pt x="10" y="11"/>
                        <a:pt x="9" y="11"/>
                        <a:pt x="8" y="11"/>
                      </a:cubicBezTo>
                      <a:moveTo>
                        <a:pt x="20" y="8"/>
                      </a:moveTo>
                      <a:cubicBezTo>
                        <a:pt x="20" y="7"/>
                        <a:pt x="22" y="5"/>
                        <a:pt x="23" y="5"/>
                      </a:cubicBezTo>
                      <a:cubicBezTo>
                        <a:pt x="23" y="5"/>
                        <a:pt x="23" y="5"/>
                        <a:pt x="23" y="5"/>
                      </a:cubicBezTo>
                      <a:cubicBezTo>
                        <a:pt x="23" y="5"/>
                        <a:pt x="24" y="6"/>
                        <a:pt x="24" y="7"/>
                      </a:cubicBezTo>
                      <a:cubicBezTo>
                        <a:pt x="24" y="7"/>
                        <a:pt x="24" y="7"/>
                        <a:pt x="24" y="7"/>
                      </a:cubicBezTo>
                      <a:cubicBezTo>
                        <a:pt x="23" y="6"/>
                        <a:pt x="23" y="6"/>
                        <a:pt x="23" y="6"/>
                      </a:cubicBezTo>
                      <a:cubicBezTo>
                        <a:pt x="22" y="6"/>
                        <a:pt x="20" y="8"/>
                        <a:pt x="20" y="8"/>
                      </a:cubicBezTo>
                      <a:moveTo>
                        <a:pt x="12" y="8"/>
                      </a:moveTo>
                      <a:cubicBezTo>
                        <a:pt x="12" y="7"/>
                        <a:pt x="14" y="5"/>
                        <a:pt x="15" y="5"/>
                      </a:cubicBezTo>
                      <a:cubicBezTo>
                        <a:pt x="15" y="5"/>
                        <a:pt x="16" y="5"/>
                        <a:pt x="16" y="6"/>
                      </a:cubicBezTo>
                      <a:cubicBezTo>
                        <a:pt x="16" y="6"/>
                        <a:pt x="16" y="6"/>
                        <a:pt x="16" y="6"/>
                      </a:cubicBezTo>
                      <a:cubicBezTo>
                        <a:pt x="16" y="6"/>
                        <a:pt x="16" y="6"/>
                        <a:pt x="16" y="6"/>
                      </a:cubicBezTo>
                      <a:cubicBezTo>
                        <a:pt x="16" y="6"/>
                        <a:pt x="16" y="6"/>
                        <a:pt x="16" y="6"/>
                      </a:cubicBezTo>
                      <a:cubicBezTo>
                        <a:pt x="15" y="6"/>
                        <a:pt x="14" y="6"/>
                        <a:pt x="13" y="6"/>
                      </a:cubicBezTo>
                      <a:cubicBezTo>
                        <a:pt x="13" y="7"/>
                        <a:pt x="12" y="8"/>
                        <a:pt x="12" y="8"/>
                      </a:cubicBezTo>
                      <a:moveTo>
                        <a:pt x="37" y="0"/>
                      </a:moveTo>
                      <a:cubicBezTo>
                        <a:pt x="37" y="0"/>
                        <a:pt x="37" y="0"/>
                        <a:pt x="37" y="1"/>
                      </a:cubicBezTo>
                      <a:cubicBezTo>
                        <a:pt x="36" y="1"/>
                        <a:pt x="34" y="1"/>
                        <a:pt x="31" y="2"/>
                      </a:cubicBezTo>
                      <a:cubicBezTo>
                        <a:pt x="31" y="2"/>
                        <a:pt x="30" y="3"/>
                        <a:pt x="29" y="3"/>
                      </a:cubicBezTo>
                      <a:cubicBezTo>
                        <a:pt x="29" y="3"/>
                        <a:pt x="28" y="3"/>
                        <a:pt x="28" y="3"/>
                      </a:cubicBezTo>
                      <a:cubicBezTo>
                        <a:pt x="27" y="3"/>
                        <a:pt x="26" y="3"/>
                        <a:pt x="25" y="3"/>
                      </a:cubicBezTo>
                      <a:cubicBezTo>
                        <a:pt x="25" y="3"/>
                        <a:pt x="25" y="3"/>
                        <a:pt x="25" y="3"/>
                      </a:cubicBezTo>
                      <a:cubicBezTo>
                        <a:pt x="24" y="3"/>
                        <a:pt x="23" y="3"/>
                        <a:pt x="23" y="3"/>
                      </a:cubicBezTo>
                      <a:cubicBezTo>
                        <a:pt x="23" y="3"/>
                        <a:pt x="23" y="3"/>
                        <a:pt x="23" y="3"/>
                      </a:cubicBezTo>
                      <a:cubicBezTo>
                        <a:pt x="22" y="3"/>
                        <a:pt x="21"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3"/>
                        <a:pt x="19" y="3"/>
                        <a:pt x="19" y="3"/>
                      </a:cubicBezTo>
                      <a:cubicBezTo>
                        <a:pt x="19" y="3"/>
                        <a:pt x="18" y="3"/>
                        <a:pt x="18" y="3"/>
                      </a:cubicBezTo>
                      <a:cubicBezTo>
                        <a:pt x="18" y="3"/>
                        <a:pt x="18" y="3"/>
                        <a:pt x="17" y="3"/>
                      </a:cubicBezTo>
                      <a:cubicBezTo>
                        <a:pt x="17" y="3"/>
                        <a:pt x="17" y="3"/>
                        <a:pt x="17" y="3"/>
                      </a:cubicBezTo>
                      <a:cubicBezTo>
                        <a:pt x="17" y="3"/>
                        <a:pt x="17" y="3"/>
                        <a:pt x="17" y="3"/>
                      </a:cubicBezTo>
                      <a:cubicBezTo>
                        <a:pt x="17" y="3"/>
                        <a:pt x="16" y="3"/>
                        <a:pt x="16" y="4"/>
                      </a:cubicBezTo>
                      <a:cubicBezTo>
                        <a:pt x="16" y="4"/>
                        <a:pt x="16" y="4"/>
                        <a:pt x="16" y="4"/>
                      </a:cubicBezTo>
                      <a:cubicBezTo>
                        <a:pt x="15" y="4"/>
                        <a:pt x="15" y="4"/>
                        <a:pt x="15" y="4"/>
                      </a:cubicBezTo>
                      <a:cubicBezTo>
                        <a:pt x="15"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1" y="4"/>
                        <a:pt x="11" y="4"/>
                      </a:cubicBezTo>
                      <a:cubicBezTo>
                        <a:pt x="11" y="4"/>
                        <a:pt x="11" y="4"/>
                        <a:pt x="11" y="4"/>
                      </a:cubicBezTo>
                      <a:cubicBezTo>
                        <a:pt x="11"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8" y="4"/>
                        <a:pt x="7" y="5"/>
                        <a:pt x="6" y="6"/>
                      </a:cubicBezTo>
                      <a:cubicBezTo>
                        <a:pt x="6" y="6"/>
                        <a:pt x="6" y="6"/>
                        <a:pt x="6" y="6"/>
                      </a:cubicBezTo>
                      <a:cubicBezTo>
                        <a:pt x="6" y="6"/>
                        <a:pt x="6" y="6"/>
                        <a:pt x="6" y="6"/>
                      </a:cubicBezTo>
                      <a:cubicBezTo>
                        <a:pt x="6" y="5"/>
                        <a:pt x="7" y="5"/>
                        <a:pt x="7" y="4"/>
                      </a:cubicBezTo>
                      <a:cubicBezTo>
                        <a:pt x="7" y="4"/>
                        <a:pt x="7" y="4"/>
                        <a:pt x="8" y="3"/>
                      </a:cubicBezTo>
                      <a:cubicBezTo>
                        <a:pt x="7" y="3"/>
                        <a:pt x="6" y="3"/>
                        <a:pt x="6" y="3"/>
                      </a:cubicBezTo>
                      <a:cubicBezTo>
                        <a:pt x="6" y="3"/>
                        <a:pt x="6" y="3"/>
                        <a:pt x="6" y="3"/>
                      </a:cubicBezTo>
                      <a:cubicBezTo>
                        <a:pt x="6" y="3"/>
                        <a:pt x="6" y="3"/>
                        <a:pt x="6"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3" y="3"/>
                        <a:pt x="3" y="3"/>
                      </a:cubicBezTo>
                      <a:cubicBezTo>
                        <a:pt x="3" y="3"/>
                        <a:pt x="3" y="3"/>
                        <a:pt x="3" y="3"/>
                      </a:cubicBezTo>
                      <a:cubicBezTo>
                        <a:pt x="3" y="3"/>
                        <a:pt x="3" y="3"/>
                        <a:pt x="3" y="3"/>
                      </a:cubicBezTo>
                      <a:cubicBezTo>
                        <a:pt x="3" y="3"/>
                        <a:pt x="3" y="3"/>
                        <a:pt x="3" y="3"/>
                      </a:cubicBezTo>
                      <a:cubicBezTo>
                        <a:pt x="3" y="3"/>
                        <a:pt x="2" y="3"/>
                        <a:pt x="3" y="4"/>
                      </a:cubicBezTo>
                      <a:cubicBezTo>
                        <a:pt x="3" y="5"/>
                        <a:pt x="0" y="6"/>
                        <a:pt x="0" y="8"/>
                      </a:cubicBezTo>
                      <a:cubicBezTo>
                        <a:pt x="0" y="8"/>
                        <a:pt x="0" y="8"/>
                        <a:pt x="0" y="8"/>
                      </a:cubicBezTo>
                      <a:cubicBezTo>
                        <a:pt x="0" y="9"/>
                        <a:pt x="0" y="9"/>
                        <a:pt x="1" y="9"/>
                      </a:cubicBezTo>
                      <a:cubicBezTo>
                        <a:pt x="1" y="9"/>
                        <a:pt x="1" y="9"/>
                        <a:pt x="1" y="9"/>
                      </a:cubicBezTo>
                      <a:cubicBezTo>
                        <a:pt x="3" y="9"/>
                        <a:pt x="1" y="13"/>
                        <a:pt x="4" y="13"/>
                      </a:cubicBezTo>
                      <a:cubicBezTo>
                        <a:pt x="4" y="13"/>
                        <a:pt x="4" y="13"/>
                        <a:pt x="4" y="13"/>
                      </a:cubicBezTo>
                      <a:cubicBezTo>
                        <a:pt x="4" y="13"/>
                        <a:pt x="4" y="13"/>
                        <a:pt x="4" y="13"/>
                      </a:cubicBezTo>
                      <a:cubicBezTo>
                        <a:pt x="4" y="13"/>
                        <a:pt x="5" y="14"/>
                        <a:pt x="5" y="15"/>
                      </a:cubicBezTo>
                      <a:cubicBezTo>
                        <a:pt x="5" y="15"/>
                        <a:pt x="5" y="16"/>
                        <a:pt x="6" y="16"/>
                      </a:cubicBezTo>
                      <a:cubicBezTo>
                        <a:pt x="6" y="16"/>
                        <a:pt x="6" y="16"/>
                        <a:pt x="7" y="15"/>
                      </a:cubicBezTo>
                      <a:cubicBezTo>
                        <a:pt x="7" y="15"/>
                        <a:pt x="7" y="15"/>
                        <a:pt x="7" y="15"/>
                      </a:cubicBezTo>
                      <a:cubicBezTo>
                        <a:pt x="8" y="15"/>
                        <a:pt x="8" y="16"/>
                        <a:pt x="8" y="16"/>
                      </a:cubicBezTo>
                      <a:cubicBezTo>
                        <a:pt x="8" y="16"/>
                        <a:pt x="9" y="17"/>
                        <a:pt x="9" y="17"/>
                      </a:cubicBezTo>
                      <a:cubicBezTo>
                        <a:pt x="9" y="17"/>
                        <a:pt x="10" y="17"/>
                        <a:pt x="10" y="16"/>
                      </a:cubicBezTo>
                      <a:cubicBezTo>
                        <a:pt x="10" y="16"/>
                        <a:pt x="10" y="16"/>
                        <a:pt x="10" y="16"/>
                      </a:cubicBezTo>
                      <a:cubicBezTo>
                        <a:pt x="11" y="16"/>
                        <a:pt x="11" y="16"/>
                        <a:pt x="11" y="17"/>
                      </a:cubicBezTo>
                      <a:cubicBezTo>
                        <a:pt x="12" y="17"/>
                        <a:pt x="12" y="17"/>
                        <a:pt x="12" y="17"/>
                      </a:cubicBezTo>
                      <a:cubicBezTo>
                        <a:pt x="12" y="17"/>
                        <a:pt x="13" y="17"/>
                        <a:pt x="13" y="17"/>
                      </a:cubicBezTo>
                      <a:cubicBezTo>
                        <a:pt x="13" y="16"/>
                        <a:pt x="14" y="16"/>
                        <a:pt x="14" y="16"/>
                      </a:cubicBezTo>
                      <a:cubicBezTo>
                        <a:pt x="14" y="16"/>
                        <a:pt x="15" y="15"/>
                        <a:pt x="14" y="15"/>
                      </a:cubicBezTo>
                      <a:cubicBezTo>
                        <a:pt x="14" y="15"/>
                        <a:pt x="14" y="14"/>
                        <a:pt x="14" y="14"/>
                      </a:cubicBezTo>
                      <a:cubicBezTo>
                        <a:pt x="14" y="14"/>
                        <a:pt x="14" y="14"/>
                        <a:pt x="14" y="14"/>
                      </a:cubicBezTo>
                      <a:cubicBezTo>
                        <a:pt x="13" y="14"/>
                        <a:pt x="13" y="14"/>
                        <a:pt x="13" y="13"/>
                      </a:cubicBezTo>
                      <a:cubicBezTo>
                        <a:pt x="13" y="13"/>
                        <a:pt x="14" y="13"/>
                        <a:pt x="14" y="13"/>
                      </a:cubicBezTo>
                      <a:cubicBezTo>
                        <a:pt x="15" y="13"/>
                        <a:pt x="16" y="13"/>
                        <a:pt x="16" y="13"/>
                      </a:cubicBezTo>
                      <a:cubicBezTo>
                        <a:pt x="17" y="12"/>
                        <a:pt x="17" y="12"/>
                        <a:pt x="17" y="12"/>
                      </a:cubicBezTo>
                      <a:cubicBezTo>
                        <a:pt x="17" y="12"/>
                        <a:pt x="17" y="12"/>
                        <a:pt x="17" y="12"/>
                      </a:cubicBezTo>
                      <a:cubicBezTo>
                        <a:pt x="17" y="11"/>
                        <a:pt x="20" y="11"/>
                        <a:pt x="21" y="9"/>
                      </a:cubicBezTo>
                      <a:cubicBezTo>
                        <a:pt x="22" y="8"/>
                        <a:pt x="25" y="9"/>
                        <a:pt x="26" y="7"/>
                      </a:cubicBezTo>
                      <a:cubicBezTo>
                        <a:pt x="26" y="7"/>
                        <a:pt x="27" y="7"/>
                        <a:pt x="28" y="7"/>
                      </a:cubicBezTo>
                      <a:cubicBezTo>
                        <a:pt x="28" y="6"/>
                        <a:pt x="29" y="6"/>
                        <a:pt x="29" y="6"/>
                      </a:cubicBezTo>
                      <a:cubicBezTo>
                        <a:pt x="29" y="6"/>
                        <a:pt x="30" y="6"/>
                        <a:pt x="30" y="6"/>
                      </a:cubicBezTo>
                      <a:cubicBezTo>
                        <a:pt x="30" y="7"/>
                        <a:pt x="30" y="7"/>
                        <a:pt x="30" y="7"/>
                      </a:cubicBezTo>
                      <a:cubicBezTo>
                        <a:pt x="31" y="6"/>
                        <a:pt x="32" y="6"/>
                        <a:pt x="33" y="6"/>
                      </a:cubicBezTo>
                      <a:cubicBezTo>
                        <a:pt x="33" y="6"/>
                        <a:pt x="33" y="6"/>
                        <a:pt x="33" y="6"/>
                      </a:cubicBezTo>
                      <a:cubicBezTo>
                        <a:pt x="33" y="5"/>
                        <a:pt x="34" y="5"/>
                        <a:pt x="34" y="5"/>
                      </a:cubicBezTo>
                      <a:cubicBezTo>
                        <a:pt x="34" y="5"/>
                        <a:pt x="34" y="5"/>
                        <a:pt x="34" y="5"/>
                      </a:cubicBezTo>
                      <a:cubicBezTo>
                        <a:pt x="34" y="3"/>
                        <a:pt x="36" y="2"/>
                        <a:pt x="37" y="1"/>
                      </a:cubicBezTo>
                      <a:cubicBezTo>
                        <a:pt x="37" y="1"/>
                        <a:pt x="37" y="1"/>
                        <a:pt x="37" y="0"/>
                      </a:cubicBezTo>
                    </a:path>
                  </a:pathLst>
                </a:custGeom>
                <a:solidFill>
                  <a:srgbClr val="DAB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6" name="Freeform 12417">
                  <a:extLst>
                    <a:ext uri="{FF2B5EF4-FFF2-40B4-BE49-F238E27FC236}">
                      <a16:creationId xmlns:a16="http://schemas.microsoft.com/office/drawing/2014/main" id="{4C663D6C-6A1B-BBEE-6308-D3C741853529}"/>
                    </a:ext>
                  </a:extLst>
                </p:cNvPr>
                <p:cNvSpPr>
                  <a:spLocks noEditPoints="1"/>
                </p:cNvSpPr>
                <p:nvPr/>
              </p:nvSpPr>
              <p:spPr bwMode="auto">
                <a:xfrm>
                  <a:off x="4684" y="2545"/>
                  <a:ext cx="16" cy="10"/>
                </a:xfrm>
                <a:custGeom>
                  <a:avLst/>
                  <a:gdLst>
                    <a:gd name="T0" fmla="*/ 5 w 20"/>
                    <a:gd name="T1" fmla="*/ 3 h 12"/>
                    <a:gd name="T2" fmla="*/ 5 w 20"/>
                    <a:gd name="T3" fmla="*/ 3 h 12"/>
                    <a:gd name="T4" fmla="*/ 4 w 20"/>
                    <a:gd name="T5" fmla="*/ 3 h 12"/>
                    <a:gd name="T6" fmla="*/ 4 w 20"/>
                    <a:gd name="T7" fmla="*/ 3 h 12"/>
                    <a:gd name="T8" fmla="*/ 4 w 20"/>
                    <a:gd name="T9" fmla="*/ 3 h 12"/>
                    <a:gd name="T10" fmla="*/ 3 w 20"/>
                    <a:gd name="T11" fmla="*/ 3 h 12"/>
                    <a:gd name="T12" fmla="*/ 2 w 20"/>
                    <a:gd name="T13" fmla="*/ 4 h 12"/>
                    <a:gd name="T14" fmla="*/ 0 w 20"/>
                    <a:gd name="T15" fmla="*/ 5 h 12"/>
                    <a:gd name="T16" fmla="*/ 0 w 20"/>
                    <a:gd name="T17" fmla="*/ 5 h 12"/>
                    <a:gd name="T18" fmla="*/ 0 w 20"/>
                    <a:gd name="T19" fmla="*/ 6 h 12"/>
                    <a:gd name="T20" fmla="*/ 0 w 20"/>
                    <a:gd name="T21" fmla="*/ 6 h 12"/>
                    <a:gd name="T22" fmla="*/ 1 w 20"/>
                    <a:gd name="T23" fmla="*/ 6 h 12"/>
                    <a:gd name="T24" fmla="*/ 2 w 20"/>
                    <a:gd name="T25" fmla="*/ 6 h 12"/>
                    <a:gd name="T26" fmla="*/ 2 w 20"/>
                    <a:gd name="T27" fmla="*/ 6 h 12"/>
                    <a:gd name="T28" fmla="*/ 2 w 20"/>
                    <a:gd name="T29" fmla="*/ 6 h 12"/>
                    <a:gd name="T30" fmla="*/ 2 w 20"/>
                    <a:gd name="T31" fmla="*/ 6 h 12"/>
                    <a:gd name="T32" fmla="*/ 2 w 20"/>
                    <a:gd name="T33" fmla="*/ 6 h 12"/>
                    <a:gd name="T34" fmla="*/ 2 w 20"/>
                    <a:gd name="T35" fmla="*/ 6 h 12"/>
                    <a:gd name="T36" fmla="*/ 2 w 20"/>
                    <a:gd name="T37" fmla="*/ 6 h 12"/>
                    <a:gd name="T38" fmla="*/ 3 w 20"/>
                    <a:gd name="T39" fmla="*/ 5 h 12"/>
                    <a:gd name="T40" fmla="*/ 3 w 20"/>
                    <a:gd name="T41" fmla="*/ 5 h 12"/>
                    <a:gd name="T42" fmla="*/ 3 w 20"/>
                    <a:gd name="T43" fmla="*/ 5 h 12"/>
                    <a:gd name="T44" fmla="*/ 5 w 20"/>
                    <a:gd name="T45" fmla="*/ 4 h 12"/>
                    <a:gd name="T46" fmla="*/ 5 w 20"/>
                    <a:gd name="T47" fmla="*/ 4 h 12"/>
                    <a:gd name="T48" fmla="*/ 5 w 20"/>
                    <a:gd name="T49" fmla="*/ 4 h 12"/>
                    <a:gd name="T50" fmla="*/ 5 w 20"/>
                    <a:gd name="T51" fmla="*/ 4 h 12"/>
                    <a:gd name="T52" fmla="*/ 5 w 20"/>
                    <a:gd name="T53" fmla="*/ 3 h 12"/>
                    <a:gd name="T54" fmla="*/ 5 w 20"/>
                    <a:gd name="T55" fmla="*/ 3 h 12"/>
                    <a:gd name="T56" fmla="*/ 8 w 20"/>
                    <a:gd name="T57" fmla="*/ 0 h 12"/>
                    <a:gd name="T58" fmla="*/ 8 w 20"/>
                    <a:gd name="T59" fmla="*/ 1 h 12"/>
                    <a:gd name="T60" fmla="*/ 8 w 20"/>
                    <a:gd name="T61" fmla="*/ 0 h 12"/>
                    <a:gd name="T62" fmla="*/ 8 w 20"/>
                    <a:gd name="T63" fmla="*/ 0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12">
                      <a:moveTo>
                        <a:pt x="13" y="6"/>
                      </a:moveTo>
                      <a:cubicBezTo>
                        <a:pt x="13" y="6"/>
                        <a:pt x="12" y="6"/>
                        <a:pt x="12" y="6"/>
                      </a:cubicBezTo>
                      <a:cubicBezTo>
                        <a:pt x="11" y="6"/>
                        <a:pt x="11" y="6"/>
                        <a:pt x="10" y="6"/>
                      </a:cubicBezTo>
                      <a:cubicBezTo>
                        <a:pt x="10" y="6"/>
                        <a:pt x="10" y="6"/>
                        <a:pt x="10" y="6"/>
                      </a:cubicBezTo>
                      <a:cubicBezTo>
                        <a:pt x="10" y="6"/>
                        <a:pt x="10" y="6"/>
                        <a:pt x="10" y="6"/>
                      </a:cubicBezTo>
                      <a:cubicBezTo>
                        <a:pt x="9" y="6"/>
                        <a:pt x="8" y="7"/>
                        <a:pt x="7" y="7"/>
                      </a:cubicBezTo>
                      <a:cubicBezTo>
                        <a:pt x="6" y="8"/>
                        <a:pt x="4" y="8"/>
                        <a:pt x="3" y="8"/>
                      </a:cubicBezTo>
                      <a:cubicBezTo>
                        <a:pt x="2" y="8"/>
                        <a:pt x="1" y="9"/>
                        <a:pt x="0" y="9"/>
                      </a:cubicBezTo>
                      <a:cubicBezTo>
                        <a:pt x="0" y="9"/>
                        <a:pt x="0" y="10"/>
                        <a:pt x="0" y="10"/>
                      </a:cubicBezTo>
                      <a:cubicBezTo>
                        <a:pt x="1" y="10"/>
                        <a:pt x="0" y="11"/>
                        <a:pt x="0" y="11"/>
                      </a:cubicBezTo>
                      <a:cubicBezTo>
                        <a:pt x="0" y="11"/>
                        <a:pt x="0" y="11"/>
                        <a:pt x="0" y="11"/>
                      </a:cubicBezTo>
                      <a:cubicBezTo>
                        <a:pt x="0" y="11"/>
                        <a:pt x="1" y="11"/>
                        <a:pt x="1" y="11"/>
                      </a:cubicBezTo>
                      <a:cubicBezTo>
                        <a:pt x="1" y="11"/>
                        <a:pt x="2" y="12"/>
                        <a:pt x="2" y="12"/>
                      </a:cubicBezTo>
                      <a:cubicBezTo>
                        <a:pt x="3" y="12"/>
                        <a:pt x="3" y="11"/>
                        <a:pt x="4" y="11"/>
                      </a:cubicBezTo>
                      <a:cubicBezTo>
                        <a:pt x="4" y="11"/>
                        <a:pt x="5" y="11"/>
                        <a:pt x="5" y="11"/>
                      </a:cubicBezTo>
                      <a:cubicBezTo>
                        <a:pt x="5" y="11"/>
                        <a:pt x="5" y="11"/>
                        <a:pt x="5" y="11"/>
                      </a:cubicBezTo>
                      <a:cubicBezTo>
                        <a:pt x="5" y="11"/>
                        <a:pt x="6" y="11"/>
                        <a:pt x="6" y="11"/>
                      </a:cubicBezTo>
                      <a:cubicBezTo>
                        <a:pt x="6" y="11"/>
                        <a:pt x="6" y="11"/>
                        <a:pt x="6" y="11"/>
                      </a:cubicBezTo>
                      <a:cubicBezTo>
                        <a:pt x="6" y="11"/>
                        <a:pt x="6" y="11"/>
                        <a:pt x="6" y="11"/>
                      </a:cubicBezTo>
                      <a:cubicBezTo>
                        <a:pt x="6" y="10"/>
                        <a:pt x="6" y="10"/>
                        <a:pt x="7" y="10"/>
                      </a:cubicBezTo>
                      <a:cubicBezTo>
                        <a:pt x="7" y="10"/>
                        <a:pt x="7" y="10"/>
                        <a:pt x="7" y="10"/>
                      </a:cubicBezTo>
                      <a:cubicBezTo>
                        <a:pt x="8" y="10"/>
                        <a:pt x="8" y="10"/>
                        <a:pt x="8" y="10"/>
                      </a:cubicBezTo>
                      <a:cubicBezTo>
                        <a:pt x="9" y="9"/>
                        <a:pt x="10" y="9"/>
                        <a:pt x="11" y="8"/>
                      </a:cubicBezTo>
                      <a:cubicBezTo>
                        <a:pt x="11" y="8"/>
                        <a:pt x="11" y="8"/>
                        <a:pt x="11" y="8"/>
                      </a:cubicBezTo>
                      <a:cubicBezTo>
                        <a:pt x="11" y="8"/>
                        <a:pt x="11" y="8"/>
                        <a:pt x="11" y="8"/>
                      </a:cubicBezTo>
                      <a:cubicBezTo>
                        <a:pt x="11" y="8"/>
                        <a:pt x="11" y="8"/>
                        <a:pt x="12" y="8"/>
                      </a:cubicBezTo>
                      <a:cubicBezTo>
                        <a:pt x="12" y="8"/>
                        <a:pt x="12" y="8"/>
                        <a:pt x="13" y="7"/>
                      </a:cubicBezTo>
                      <a:cubicBezTo>
                        <a:pt x="13" y="7"/>
                        <a:pt x="13" y="6"/>
                        <a:pt x="13" y="6"/>
                      </a:cubicBezTo>
                      <a:moveTo>
                        <a:pt x="20" y="0"/>
                      </a:moveTo>
                      <a:cubicBezTo>
                        <a:pt x="20" y="0"/>
                        <a:pt x="19" y="0"/>
                        <a:pt x="19" y="1"/>
                      </a:cubicBezTo>
                      <a:cubicBezTo>
                        <a:pt x="19" y="0"/>
                        <a:pt x="20" y="0"/>
                        <a:pt x="20" y="0"/>
                      </a:cubicBezTo>
                      <a:cubicBezTo>
                        <a:pt x="20" y="0"/>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7" name="Freeform 12418">
                  <a:extLst>
                    <a:ext uri="{FF2B5EF4-FFF2-40B4-BE49-F238E27FC236}">
                      <a16:creationId xmlns:a16="http://schemas.microsoft.com/office/drawing/2014/main" id="{992654C2-B42F-8C59-B85D-A9203693D67A}"/>
                    </a:ext>
                  </a:extLst>
                </p:cNvPr>
                <p:cNvSpPr>
                  <a:spLocks/>
                </p:cNvSpPr>
                <p:nvPr/>
              </p:nvSpPr>
              <p:spPr bwMode="auto">
                <a:xfrm>
                  <a:off x="4685" y="2545"/>
                  <a:ext cx="15" cy="7"/>
                </a:xfrm>
                <a:custGeom>
                  <a:avLst/>
                  <a:gdLst>
                    <a:gd name="T0" fmla="*/ 9 w 18"/>
                    <a:gd name="T1" fmla="*/ 0 h 8"/>
                    <a:gd name="T2" fmla="*/ 8 w 18"/>
                    <a:gd name="T3" fmla="*/ 1 h 8"/>
                    <a:gd name="T4" fmla="*/ 8 w 18"/>
                    <a:gd name="T5" fmla="*/ 1 h 8"/>
                    <a:gd name="T6" fmla="*/ 7 w 18"/>
                    <a:gd name="T7" fmla="*/ 2 h 8"/>
                    <a:gd name="T8" fmla="*/ 7 w 18"/>
                    <a:gd name="T9" fmla="*/ 2 h 8"/>
                    <a:gd name="T10" fmla="*/ 7 w 18"/>
                    <a:gd name="T11" fmla="*/ 2 h 8"/>
                    <a:gd name="T12" fmla="*/ 7 w 18"/>
                    <a:gd name="T13" fmla="*/ 2 h 8"/>
                    <a:gd name="T14" fmla="*/ 6 w 18"/>
                    <a:gd name="T15" fmla="*/ 3 h 8"/>
                    <a:gd name="T16" fmla="*/ 6 w 18"/>
                    <a:gd name="T17" fmla="*/ 2 h 8"/>
                    <a:gd name="T18" fmla="*/ 6 w 18"/>
                    <a:gd name="T19" fmla="*/ 2 h 8"/>
                    <a:gd name="T20" fmla="*/ 5 w 18"/>
                    <a:gd name="T21" fmla="*/ 2 h 8"/>
                    <a:gd name="T22" fmla="*/ 3 w 18"/>
                    <a:gd name="T23" fmla="*/ 4 h 8"/>
                    <a:gd name="T24" fmla="*/ 1 w 18"/>
                    <a:gd name="T25" fmla="*/ 4 h 8"/>
                    <a:gd name="T26" fmla="*/ 1 w 18"/>
                    <a:gd name="T27" fmla="*/ 4 h 8"/>
                    <a:gd name="T28" fmla="*/ 1 w 18"/>
                    <a:gd name="T29" fmla="*/ 4 h 8"/>
                    <a:gd name="T30" fmla="*/ 0 w 18"/>
                    <a:gd name="T31" fmla="*/ 4 h 8"/>
                    <a:gd name="T32" fmla="*/ 1 w 18"/>
                    <a:gd name="T33" fmla="*/ 4 h 8"/>
                    <a:gd name="T34" fmla="*/ 1 w 18"/>
                    <a:gd name="T35" fmla="*/ 4 h 8"/>
                    <a:gd name="T36" fmla="*/ 1 w 18"/>
                    <a:gd name="T37" fmla="*/ 4 h 8"/>
                    <a:gd name="T38" fmla="*/ 1 w 18"/>
                    <a:gd name="T39" fmla="*/ 4 h 8"/>
                    <a:gd name="T40" fmla="*/ 1 w 18"/>
                    <a:gd name="T41" fmla="*/ 4 h 8"/>
                    <a:gd name="T42" fmla="*/ 1 w 18"/>
                    <a:gd name="T43" fmla="*/ 4 h 8"/>
                    <a:gd name="T44" fmla="*/ 3 w 18"/>
                    <a:gd name="T45" fmla="*/ 4 h 8"/>
                    <a:gd name="T46" fmla="*/ 4 w 18"/>
                    <a:gd name="T47" fmla="*/ 4 h 8"/>
                    <a:gd name="T48" fmla="*/ 4 w 18"/>
                    <a:gd name="T49" fmla="*/ 4 h 8"/>
                    <a:gd name="T50" fmla="*/ 4 w 18"/>
                    <a:gd name="T51" fmla="*/ 4 h 8"/>
                    <a:gd name="T52" fmla="*/ 5 w 18"/>
                    <a:gd name="T53" fmla="*/ 4 h 8"/>
                    <a:gd name="T54" fmla="*/ 6 w 18"/>
                    <a:gd name="T55" fmla="*/ 4 h 8"/>
                    <a:gd name="T56" fmla="*/ 8 w 18"/>
                    <a:gd name="T57" fmla="*/ 3 h 8"/>
                    <a:gd name="T58" fmla="*/ 9 w 18"/>
                    <a:gd name="T59" fmla="*/ 0 h 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8" h="8">
                      <a:moveTo>
                        <a:pt x="18" y="0"/>
                      </a:moveTo>
                      <a:cubicBezTo>
                        <a:pt x="18" y="0"/>
                        <a:pt x="17" y="0"/>
                        <a:pt x="17" y="1"/>
                      </a:cubicBezTo>
                      <a:cubicBezTo>
                        <a:pt x="17" y="1"/>
                        <a:pt x="17" y="1"/>
                        <a:pt x="17" y="1"/>
                      </a:cubicBezTo>
                      <a:cubicBezTo>
                        <a:pt x="16" y="1"/>
                        <a:pt x="15" y="1"/>
                        <a:pt x="14" y="2"/>
                      </a:cubicBezTo>
                      <a:cubicBezTo>
                        <a:pt x="14" y="2"/>
                        <a:pt x="14" y="2"/>
                        <a:pt x="14" y="2"/>
                      </a:cubicBezTo>
                      <a:cubicBezTo>
                        <a:pt x="14" y="2"/>
                        <a:pt x="14" y="2"/>
                        <a:pt x="14" y="2"/>
                      </a:cubicBezTo>
                      <a:cubicBezTo>
                        <a:pt x="14" y="2"/>
                        <a:pt x="13" y="2"/>
                        <a:pt x="13" y="2"/>
                      </a:cubicBezTo>
                      <a:cubicBezTo>
                        <a:pt x="12" y="2"/>
                        <a:pt x="12" y="3"/>
                        <a:pt x="12" y="3"/>
                      </a:cubicBezTo>
                      <a:cubicBezTo>
                        <a:pt x="11" y="3"/>
                        <a:pt x="11" y="3"/>
                        <a:pt x="11" y="2"/>
                      </a:cubicBezTo>
                      <a:cubicBezTo>
                        <a:pt x="11" y="2"/>
                        <a:pt x="12" y="2"/>
                        <a:pt x="12" y="2"/>
                      </a:cubicBezTo>
                      <a:cubicBezTo>
                        <a:pt x="11" y="2"/>
                        <a:pt x="10" y="2"/>
                        <a:pt x="10" y="2"/>
                      </a:cubicBezTo>
                      <a:cubicBezTo>
                        <a:pt x="9" y="4"/>
                        <a:pt x="6" y="3"/>
                        <a:pt x="5" y="4"/>
                      </a:cubicBezTo>
                      <a:cubicBezTo>
                        <a:pt x="4" y="6"/>
                        <a:pt x="1" y="6"/>
                        <a:pt x="1" y="7"/>
                      </a:cubicBezTo>
                      <a:cubicBezTo>
                        <a:pt x="1" y="7"/>
                        <a:pt x="1" y="7"/>
                        <a:pt x="1" y="7"/>
                      </a:cubicBezTo>
                      <a:cubicBezTo>
                        <a:pt x="1" y="7"/>
                        <a:pt x="1" y="7"/>
                        <a:pt x="1" y="7"/>
                      </a:cubicBezTo>
                      <a:cubicBezTo>
                        <a:pt x="0" y="8"/>
                        <a:pt x="0" y="8"/>
                        <a:pt x="0" y="8"/>
                      </a:cubicBezTo>
                      <a:cubicBezTo>
                        <a:pt x="0" y="8"/>
                        <a:pt x="1" y="8"/>
                        <a:pt x="1" y="7"/>
                      </a:cubicBezTo>
                      <a:cubicBezTo>
                        <a:pt x="1" y="7"/>
                        <a:pt x="1" y="7"/>
                        <a:pt x="1" y="7"/>
                      </a:cubicBezTo>
                      <a:cubicBezTo>
                        <a:pt x="1" y="7"/>
                        <a:pt x="1" y="7"/>
                        <a:pt x="1" y="7"/>
                      </a:cubicBezTo>
                      <a:cubicBezTo>
                        <a:pt x="1" y="7"/>
                        <a:pt x="1" y="7"/>
                        <a:pt x="1" y="7"/>
                      </a:cubicBezTo>
                      <a:cubicBezTo>
                        <a:pt x="1" y="7"/>
                        <a:pt x="1" y="7"/>
                        <a:pt x="1" y="7"/>
                      </a:cubicBezTo>
                      <a:cubicBezTo>
                        <a:pt x="1" y="7"/>
                        <a:pt x="1" y="8"/>
                        <a:pt x="1" y="8"/>
                      </a:cubicBezTo>
                      <a:cubicBezTo>
                        <a:pt x="2" y="8"/>
                        <a:pt x="4" y="8"/>
                        <a:pt x="5" y="7"/>
                      </a:cubicBezTo>
                      <a:cubicBezTo>
                        <a:pt x="6" y="7"/>
                        <a:pt x="7" y="6"/>
                        <a:pt x="8" y="6"/>
                      </a:cubicBezTo>
                      <a:cubicBezTo>
                        <a:pt x="8" y="6"/>
                        <a:pt x="8" y="6"/>
                        <a:pt x="8" y="6"/>
                      </a:cubicBezTo>
                      <a:cubicBezTo>
                        <a:pt x="8" y="6"/>
                        <a:pt x="8" y="6"/>
                        <a:pt x="8" y="6"/>
                      </a:cubicBezTo>
                      <a:cubicBezTo>
                        <a:pt x="9" y="6"/>
                        <a:pt x="9" y="6"/>
                        <a:pt x="10" y="6"/>
                      </a:cubicBezTo>
                      <a:cubicBezTo>
                        <a:pt x="10" y="6"/>
                        <a:pt x="11" y="6"/>
                        <a:pt x="11" y="6"/>
                      </a:cubicBezTo>
                      <a:cubicBezTo>
                        <a:pt x="12" y="5"/>
                        <a:pt x="14" y="5"/>
                        <a:pt x="15" y="3"/>
                      </a:cubicBezTo>
                      <a:cubicBezTo>
                        <a:pt x="16" y="2"/>
                        <a:pt x="17" y="1"/>
                        <a:pt x="18" y="0"/>
                      </a:cubicBezTo>
                    </a:path>
                  </a:pathLst>
                </a:custGeom>
                <a:solidFill>
                  <a:srgbClr val="ECED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8" name="Freeform 12419">
                  <a:extLst>
                    <a:ext uri="{FF2B5EF4-FFF2-40B4-BE49-F238E27FC236}">
                      <a16:creationId xmlns:a16="http://schemas.microsoft.com/office/drawing/2014/main" id="{77C7BC8B-87D1-5D5B-E61B-4E8D29CDF160}"/>
                    </a:ext>
                  </a:extLst>
                </p:cNvPr>
                <p:cNvSpPr>
                  <a:spLocks/>
                </p:cNvSpPr>
                <p:nvPr/>
              </p:nvSpPr>
              <p:spPr bwMode="auto">
                <a:xfrm>
                  <a:off x="4693" y="2552"/>
                  <a:ext cx="1" cy="1"/>
                </a:xfrm>
                <a:custGeom>
                  <a:avLst/>
                  <a:gdLst>
                    <a:gd name="T0" fmla="*/ 0 w 1"/>
                    <a:gd name="T1" fmla="*/ 0 h 1"/>
                    <a:gd name="T2" fmla="*/ 0 w 1"/>
                    <a:gd name="T3" fmla="*/ 0 h 1"/>
                    <a:gd name="T4" fmla="*/ 0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0"/>
                        <a:pt x="0" y="0"/>
                      </a:cubicBezTo>
                      <a:cubicBezTo>
                        <a:pt x="0" y="0"/>
                        <a:pt x="0" y="0"/>
                        <a:pt x="1" y="0"/>
                      </a:cubicBezTo>
                      <a:cubicBezTo>
                        <a:pt x="0" y="0"/>
                        <a:pt x="0" y="0"/>
                        <a:pt x="0" y="0"/>
                      </a:cubicBezTo>
                    </a:path>
                  </a:pathLst>
                </a:custGeom>
                <a:solidFill>
                  <a:srgbClr val="ECED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39" name="Freeform 12420">
                  <a:extLst>
                    <a:ext uri="{FF2B5EF4-FFF2-40B4-BE49-F238E27FC236}">
                      <a16:creationId xmlns:a16="http://schemas.microsoft.com/office/drawing/2014/main" id="{B15E4F98-0F29-9991-1C39-2FCC0D10277C}"/>
                    </a:ext>
                  </a:extLst>
                </p:cNvPr>
                <p:cNvSpPr>
                  <a:spLocks/>
                </p:cNvSpPr>
                <p:nvPr/>
              </p:nvSpPr>
              <p:spPr bwMode="auto">
                <a:xfrm>
                  <a:off x="4689" y="2553"/>
                  <a:ext cx="1" cy="1"/>
                </a:xfrm>
                <a:custGeom>
                  <a:avLst/>
                  <a:gdLst>
                    <a:gd name="T0" fmla="*/ 1 w 1"/>
                    <a:gd name="T1" fmla="*/ 0 h 1"/>
                    <a:gd name="T2" fmla="*/ 0 w 1"/>
                    <a:gd name="T3" fmla="*/ 1 h 1"/>
                    <a:gd name="T4" fmla="*/ 0 w 1"/>
                    <a:gd name="T5" fmla="*/ 1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0" y="0"/>
                        <a:pt x="0" y="0"/>
                        <a:pt x="0" y="1"/>
                      </a:cubicBezTo>
                      <a:cubicBezTo>
                        <a:pt x="0" y="1"/>
                        <a:pt x="0" y="1"/>
                        <a:pt x="0" y="1"/>
                      </a:cubicBezTo>
                      <a:cubicBezTo>
                        <a:pt x="0" y="1"/>
                        <a:pt x="1" y="1"/>
                        <a:pt x="1" y="0"/>
                      </a:cubicBezTo>
                      <a:cubicBezTo>
                        <a:pt x="1" y="0"/>
                        <a:pt x="1" y="0"/>
                        <a:pt x="1" y="0"/>
                      </a:cubicBezTo>
                    </a:path>
                  </a:pathLst>
                </a:custGeom>
                <a:solidFill>
                  <a:srgbClr val="ECED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0" name="Freeform 12421">
                  <a:extLst>
                    <a:ext uri="{FF2B5EF4-FFF2-40B4-BE49-F238E27FC236}">
                      <a16:creationId xmlns:a16="http://schemas.microsoft.com/office/drawing/2014/main" id="{AA1B5238-52B7-1B23-4735-EA120256E065}"/>
                    </a:ext>
                  </a:extLst>
                </p:cNvPr>
                <p:cNvSpPr>
                  <a:spLocks noEditPoints="1"/>
                </p:cNvSpPr>
                <p:nvPr/>
              </p:nvSpPr>
              <p:spPr bwMode="auto">
                <a:xfrm>
                  <a:off x="4682" y="2533"/>
                  <a:ext cx="19" cy="6"/>
                </a:xfrm>
                <a:custGeom>
                  <a:avLst/>
                  <a:gdLst>
                    <a:gd name="T0" fmla="*/ 5 w 23"/>
                    <a:gd name="T1" fmla="*/ 3 h 7"/>
                    <a:gd name="T2" fmla="*/ 5 w 23"/>
                    <a:gd name="T3" fmla="*/ 3 h 7"/>
                    <a:gd name="T4" fmla="*/ 4 w 23"/>
                    <a:gd name="T5" fmla="*/ 3 h 7"/>
                    <a:gd name="T6" fmla="*/ 6 w 23"/>
                    <a:gd name="T7" fmla="*/ 0 h 7"/>
                    <a:gd name="T8" fmla="*/ 5 w 23"/>
                    <a:gd name="T9" fmla="*/ 1 h 7"/>
                    <a:gd name="T10" fmla="*/ 3 w 23"/>
                    <a:gd name="T11" fmla="*/ 1 h 7"/>
                    <a:gd name="T12" fmla="*/ 2 w 23"/>
                    <a:gd name="T13" fmla="*/ 3 h 7"/>
                    <a:gd name="T14" fmla="*/ 3 w 23"/>
                    <a:gd name="T15" fmla="*/ 3 h 7"/>
                    <a:gd name="T16" fmla="*/ 3 w 23"/>
                    <a:gd name="T17" fmla="*/ 3 h 7"/>
                    <a:gd name="T18" fmla="*/ 2 w 23"/>
                    <a:gd name="T19" fmla="*/ 3 h 7"/>
                    <a:gd name="T20" fmla="*/ 1 w 23"/>
                    <a:gd name="T21" fmla="*/ 3 h 7"/>
                    <a:gd name="T22" fmla="*/ 2 w 23"/>
                    <a:gd name="T23" fmla="*/ 3 h 7"/>
                    <a:gd name="T24" fmla="*/ 2 w 23"/>
                    <a:gd name="T25" fmla="*/ 3 h 7"/>
                    <a:gd name="T26" fmla="*/ 2 w 23"/>
                    <a:gd name="T27" fmla="*/ 3 h 7"/>
                    <a:gd name="T28" fmla="*/ 5 w 23"/>
                    <a:gd name="T29" fmla="*/ 3 h 7"/>
                    <a:gd name="T30" fmla="*/ 6 w 23"/>
                    <a:gd name="T31" fmla="*/ 3 h 7"/>
                    <a:gd name="T32" fmla="*/ 6 w 23"/>
                    <a:gd name="T33" fmla="*/ 3 h 7"/>
                    <a:gd name="T34" fmla="*/ 6 w 23"/>
                    <a:gd name="T35" fmla="*/ 3 h 7"/>
                    <a:gd name="T36" fmla="*/ 6 w 23"/>
                    <a:gd name="T37" fmla="*/ 3 h 7"/>
                    <a:gd name="T38" fmla="*/ 7 w 23"/>
                    <a:gd name="T39" fmla="*/ 3 h 7"/>
                    <a:gd name="T40" fmla="*/ 8 w 23"/>
                    <a:gd name="T41" fmla="*/ 3 h 7"/>
                    <a:gd name="T42" fmla="*/ 9 w 23"/>
                    <a:gd name="T43" fmla="*/ 3 h 7"/>
                    <a:gd name="T44" fmla="*/ 11 w 23"/>
                    <a:gd name="T45" fmla="*/ 3 h 7"/>
                    <a:gd name="T46" fmla="*/ 10 w 23"/>
                    <a:gd name="T47" fmla="*/ 3 h 7"/>
                    <a:gd name="T48" fmla="*/ 10 w 23"/>
                    <a:gd name="T49" fmla="*/ 3 h 7"/>
                    <a:gd name="T50" fmla="*/ 10 w 23"/>
                    <a:gd name="T51" fmla="*/ 3 h 7"/>
                    <a:gd name="T52" fmla="*/ 10 w 23"/>
                    <a:gd name="T53" fmla="*/ 3 h 7"/>
                    <a:gd name="T54" fmla="*/ 9 w 23"/>
                    <a:gd name="T55" fmla="*/ 1 h 7"/>
                    <a:gd name="T56" fmla="*/ 8 w 23"/>
                    <a:gd name="T57" fmla="*/ 2 h 7"/>
                    <a:gd name="T58" fmla="*/ 8 w 23"/>
                    <a:gd name="T59" fmla="*/ 2 h 7"/>
                    <a:gd name="T60" fmla="*/ 7 w 23"/>
                    <a:gd name="T61" fmla="*/ 1 h 7"/>
                    <a:gd name="T62" fmla="*/ 7 w 23"/>
                    <a:gd name="T63" fmla="*/ 0 h 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7">
                      <a:moveTo>
                        <a:pt x="8" y="4"/>
                      </a:moveTo>
                      <a:cubicBezTo>
                        <a:pt x="9" y="3"/>
                        <a:pt x="10" y="3"/>
                        <a:pt x="11" y="3"/>
                      </a:cubicBezTo>
                      <a:cubicBezTo>
                        <a:pt x="11" y="3"/>
                        <a:pt x="12" y="3"/>
                        <a:pt x="12" y="3"/>
                      </a:cubicBezTo>
                      <a:cubicBezTo>
                        <a:pt x="11" y="3"/>
                        <a:pt x="11" y="3"/>
                        <a:pt x="11" y="3"/>
                      </a:cubicBezTo>
                      <a:cubicBezTo>
                        <a:pt x="11" y="3"/>
                        <a:pt x="11" y="3"/>
                        <a:pt x="11" y="3"/>
                      </a:cubicBezTo>
                      <a:cubicBezTo>
                        <a:pt x="10" y="3"/>
                        <a:pt x="9" y="4"/>
                        <a:pt x="8" y="4"/>
                      </a:cubicBezTo>
                      <a:moveTo>
                        <a:pt x="14" y="0"/>
                      </a:moveTo>
                      <a:cubicBezTo>
                        <a:pt x="14" y="0"/>
                        <a:pt x="13" y="0"/>
                        <a:pt x="13" y="0"/>
                      </a:cubicBezTo>
                      <a:cubicBezTo>
                        <a:pt x="12" y="1"/>
                        <a:pt x="12" y="1"/>
                        <a:pt x="11" y="1"/>
                      </a:cubicBezTo>
                      <a:cubicBezTo>
                        <a:pt x="11" y="1"/>
                        <a:pt x="10" y="1"/>
                        <a:pt x="10" y="1"/>
                      </a:cubicBezTo>
                      <a:cubicBezTo>
                        <a:pt x="9" y="0"/>
                        <a:pt x="9" y="0"/>
                        <a:pt x="8" y="0"/>
                      </a:cubicBezTo>
                      <a:cubicBezTo>
                        <a:pt x="8" y="0"/>
                        <a:pt x="8" y="0"/>
                        <a:pt x="7" y="1"/>
                      </a:cubicBezTo>
                      <a:cubicBezTo>
                        <a:pt x="6" y="2"/>
                        <a:pt x="4" y="2"/>
                        <a:pt x="3" y="2"/>
                      </a:cubicBezTo>
                      <a:cubicBezTo>
                        <a:pt x="4" y="3"/>
                        <a:pt x="5"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6" y="3"/>
                        <a:pt x="5" y="3"/>
                      </a:cubicBezTo>
                      <a:cubicBezTo>
                        <a:pt x="4" y="3"/>
                        <a:pt x="2" y="3"/>
                        <a:pt x="2" y="3"/>
                      </a:cubicBezTo>
                      <a:cubicBezTo>
                        <a:pt x="1" y="3"/>
                        <a:pt x="1" y="3"/>
                        <a:pt x="1" y="3"/>
                      </a:cubicBezTo>
                      <a:cubicBezTo>
                        <a:pt x="1" y="4"/>
                        <a:pt x="1" y="4"/>
                        <a:pt x="0" y="4"/>
                      </a:cubicBezTo>
                      <a:cubicBezTo>
                        <a:pt x="1" y="4"/>
                        <a:pt x="1" y="4"/>
                        <a:pt x="2" y="5"/>
                      </a:cubicBezTo>
                      <a:cubicBezTo>
                        <a:pt x="2" y="5"/>
                        <a:pt x="3" y="5"/>
                        <a:pt x="4" y="5"/>
                      </a:cubicBezTo>
                      <a:cubicBezTo>
                        <a:pt x="4" y="5"/>
                        <a:pt x="4" y="5"/>
                        <a:pt x="4" y="5"/>
                      </a:cubicBezTo>
                      <a:cubicBezTo>
                        <a:pt x="4" y="5"/>
                        <a:pt x="4" y="5"/>
                        <a:pt x="5" y="5"/>
                      </a:cubicBezTo>
                      <a:cubicBezTo>
                        <a:pt x="5" y="5"/>
                        <a:pt x="6" y="6"/>
                        <a:pt x="6" y="6"/>
                      </a:cubicBezTo>
                      <a:cubicBezTo>
                        <a:pt x="7" y="6"/>
                        <a:pt x="8" y="6"/>
                        <a:pt x="9" y="6"/>
                      </a:cubicBezTo>
                      <a:cubicBezTo>
                        <a:pt x="9" y="6"/>
                        <a:pt x="9" y="6"/>
                        <a:pt x="10" y="6"/>
                      </a:cubicBezTo>
                      <a:cubicBezTo>
                        <a:pt x="10" y="6"/>
                        <a:pt x="10" y="6"/>
                        <a:pt x="10" y="6"/>
                      </a:cubicBezTo>
                      <a:cubicBezTo>
                        <a:pt x="11" y="6"/>
                        <a:pt x="12" y="6"/>
                        <a:pt x="12" y="6"/>
                      </a:cubicBezTo>
                      <a:cubicBezTo>
                        <a:pt x="12" y="6"/>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4" y="7"/>
                        <a:pt x="14" y="7"/>
                      </a:cubicBezTo>
                      <a:cubicBezTo>
                        <a:pt x="15" y="7"/>
                        <a:pt x="15" y="7"/>
                        <a:pt x="16" y="7"/>
                      </a:cubicBezTo>
                      <a:cubicBezTo>
                        <a:pt x="16" y="6"/>
                        <a:pt x="17" y="6"/>
                        <a:pt x="18" y="6"/>
                      </a:cubicBezTo>
                      <a:cubicBezTo>
                        <a:pt x="19" y="6"/>
                        <a:pt x="19" y="6"/>
                        <a:pt x="19" y="6"/>
                      </a:cubicBezTo>
                      <a:cubicBezTo>
                        <a:pt x="19" y="6"/>
                        <a:pt x="19" y="6"/>
                        <a:pt x="19" y="6"/>
                      </a:cubicBezTo>
                      <a:cubicBezTo>
                        <a:pt x="20" y="6"/>
                        <a:pt x="20" y="6"/>
                        <a:pt x="21" y="6"/>
                      </a:cubicBezTo>
                      <a:cubicBezTo>
                        <a:pt x="22" y="6"/>
                        <a:pt x="22" y="6"/>
                        <a:pt x="23" y="6"/>
                      </a:cubicBezTo>
                      <a:cubicBezTo>
                        <a:pt x="23" y="6"/>
                        <a:pt x="23" y="5"/>
                        <a:pt x="22" y="4"/>
                      </a:cubicBezTo>
                      <a:cubicBezTo>
                        <a:pt x="22" y="4"/>
                        <a:pt x="21" y="5"/>
                        <a:pt x="20" y="5"/>
                      </a:cubicBezTo>
                      <a:cubicBezTo>
                        <a:pt x="20" y="5"/>
                        <a:pt x="20" y="4"/>
                        <a:pt x="21" y="4"/>
                      </a:cubicBezTo>
                      <a:cubicBezTo>
                        <a:pt x="21" y="4"/>
                        <a:pt x="22" y="4"/>
                        <a:pt x="22" y="4"/>
                      </a:cubicBezTo>
                      <a:cubicBezTo>
                        <a:pt x="22" y="4"/>
                        <a:pt x="22" y="4"/>
                        <a:pt x="22" y="4"/>
                      </a:cubicBezTo>
                      <a:cubicBezTo>
                        <a:pt x="22" y="4"/>
                        <a:pt x="22" y="4"/>
                        <a:pt x="22" y="4"/>
                      </a:cubicBezTo>
                      <a:cubicBezTo>
                        <a:pt x="22" y="4"/>
                        <a:pt x="21" y="4"/>
                        <a:pt x="21" y="4"/>
                      </a:cubicBezTo>
                      <a:cubicBezTo>
                        <a:pt x="21" y="4"/>
                        <a:pt x="21" y="4"/>
                        <a:pt x="21" y="4"/>
                      </a:cubicBezTo>
                      <a:cubicBezTo>
                        <a:pt x="20" y="4"/>
                        <a:pt x="20" y="3"/>
                        <a:pt x="19" y="2"/>
                      </a:cubicBezTo>
                      <a:cubicBezTo>
                        <a:pt x="19" y="2"/>
                        <a:pt x="19" y="1"/>
                        <a:pt x="19" y="1"/>
                      </a:cubicBezTo>
                      <a:cubicBezTo>
                        <a:pt x="18" y="1"/>
                        <a:pt x="18" y="1"/>
                        <a:pt x="18" y="1"/>
                      </a:cubicBezTo>
                      <a:cubicBezTo>
                        <a:pt x="19" y="2"/>
                        <a:pt x="19" y="2"/>
                        <a:pt x="18" y="2"/>
                      </a:cubicBezTo>
                      <a:cubicBezTo>
                        <a:pt x="18" y="2"/>
                        <a:pt x="18" y="2"/>
                        <a:pt x="18" y="2"/>
                      </a:cubicBezTo>
                      <a:cubicBezTo>
                        <a:pt x="18" y="2"/>
                        <a:pt x="18" y="2"/>
                        <a:pt x="18" y="2"/>
                      </a:cubicBezTo>
                      <a:cubicBezTo>
                        <a:pt x="19" y="1"/>
                        <a:pt x="15" y="2"/>
                        <a:pt x="14" y="1"/>
                      </a:cubicBezTo>
                      <a:cubicBezTo>
                        <a:pt x="14" y="1"/>
                        <a:pt x="15" y="1"/>
                        <a:pt x="16" y="1"/>
                      </a:cubicBezTo>
                      <a:cubicBezTo>
                        <a:pt x="16" y="1"/>
                        <a:pt x="15" y="1"/>
                        <a:pt x="15" y="1"/>
                      </a:cubicBezTo>
                      <a:cubicBezTo>
                        <a:pt x="15" y="0"/>
                        <a:pt x="14" y="0"/>
                        <a:pt x="14" y="0"/>
                      </a:cubicBezTo>
                    </a:path>
                  </a:pathLst>
                </a:custGeom>
                <a:solidFill>
                  <a:srgbClr val="EDD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1" name="Freeform 12422">
                  <a:extLst>
                    <a:ext uri="{FF2B5EF4-FFF2-40B4-BE49-F238E27FC236}">
                      <a16:creationId xmlns:a16="http://schemas.microsoft.com/office/drawing/2014/main" id="{C6BE984F-CFE7-502C-6DA3-39F94045CA93}"/>
                    </a:ext>
                  </a:extLst>
                </p:cNvPr>
                <p:cNvSpPr>
                  <a:spLocks noEditPoints="1"/>
                </p:cNvSpPr>
                <p:nvPr/>
              </p:nvSpPr>
              <p:spPr bwMode="auto">
                <a:xfrm>
                  <a:off x="4676" y="2537"/>
                  <a:ext cx="27" cy="6"/>
                </a:xfrm>
                <a:custGeom>
                  <a:avLst/>
                  <a:gdLst>
                    <a:gd name="T0" fmla="*/ 6 w 32"/>
                    <a:gd name="T1" fmla="*/ 2 h 8"/>
                    <a:gd name="T2" fmla="*/ 5 w 32"/>
                    <a:gd name="T3" fmla="*/ 2 h 8"/>
                    <a:gd name="T4" fmla="*/ 4 w 32"/>
                    <a:gd name="T5" fmla="*/ 2 h 8"/>
                    <a:gd name="T6" fmla="*/ 1 w 32"/>
                    <a:gd name="T7" fmla="*/ 2 h 8"/>
                    <a:gd name="T8" fmla="*/ 1 w 32"/>
                    <a:gd name="T9" fmla="*/ 2 h 8"/>
                    <a:gd name="T10" fmla="*/ 3 w 32"/>
                    <a:gd name="T11" fmla="*/ 2 h 8"/>
                    <a:gd name="T12" fmla="*/ 3 w 32"/>
                    <a:gd name="T13" fmla="*/ 2 h 8"/>
                    <a:gd name="T14" fmla="*/ 3 w 32"/>
                    <a:gd name="T15" fmla="*/ 2 h 8"/>
                    <a:gd name="T16" fmla="*/ 3 w 32"/>
                    <a:gd name="T17" fmla="*/ 2 h 8"/>
                    <a:gd name="T18" fmla="*/ 2 w 32"/>
                    <a:gd name="T19" fmla="*/ 2 h 8"/>
                    <a:gd name="T20" fmla="*/ 3 w 32"/>
                    <a:gd name="T21" fmla="*/ 2 h 8"/>
                    <a:gd name="T22" fmla="*/ 3 w 32"/>
                    <a:gd name="T23" fmla="*/ 2 h 8"/>
                    <a:gd name="T24" fmla="*/ 5 w 32"/>
                    <a:gd name="T25" fmla="*/ 3 h 8"/>
                    <a:gd name="T26" fmla="*/ 6 w 32"/>
                    <a:gd name="T27" fmla="*/ 3 h 8"/>
                    <a:gd name="T28" fmla="*/ 8 w 32"/>
                    <a:gd name="T29" fmla="*/ 3 h 8"/>
                    <a:gd name="T30" fmla="*/ 10 w 32"/>
                    <a:gd name="T31" fmla="*/ 3 h 8"/>
                    <a:gd name="T32" fmla="*/ 12 w 32"/>
                    <a:gd name="T33" fmla="*/ 2 h 8"/>
                    <a:gd name="T34" fmla="*/ 14 w 32"/>
                    <a:gd name="T35" fmla="*/ 2 h 8"/>
                    <a:gd name="T36" fmla="*/ 16 w 32"/>
                    <a:gd name="T37" fmla="*/ 2 h 8"/>
                    <a:gd name="T38" fmla="*/ 16 w 32"/>
                    <a:gd name="T39" fmla="*/ 2 h 8"/>
                    <a:gd name="T40" fmla="*/ 15 w 32"/>
                    <a:gd name="T41" fmla="*/ 2 h 8"/>
                    <a:gd name="T42" fmla="*/ 14 w 32"/>
                    <a:gd name="T43" fmla="*/ 2 h 8"/>
                    <a:gd name="T44" fmla="*/ 14 w 32"/>
                    <a:gd name="T45" fmla="*/ 2 h 8"/>
                    <a:gd name="T46" fmla="*/ 14 w 32"/>
                    <a:gd name="T47" fmla="*/ 2 h 8"/>
                    <a:gd name="T48" fmla="*/ 14 w 32"/>
                    <a:gd name="T49" fmla="*/ 2 h 8"/>
                    <a:gd name="T50" fmla="*/ 12 w 32"/>
                    <a:gd name="T51" fmla="*/ 2 h 8"/>
                    <a:gd name="T52" fmla="*/ 11 w 32"/>
                    <a:gd name="T53" fmla="*/ 2 h 8"/>
                    <a:gd name="T54" fmla="*/ 10 w 32"/>
                    <a:gd name="T55" fmla="*/ 2 h 8"/>
                    <a:gd name="T56" fmla="*/ 8 w 32"/>
                    <a:gd name="T57" fmla="*/ 2 h 8"/>
                    <a:gd name="T58" fmla="*/ 10 w 32"/>
                    <a:gd name="T59" fmla="*/ 2 h 8"/>
                    <a:gd name="T60" fmla="*/ 8 w 32"/>
                    <a:gd name="T61" fmla="*/ 2 h 8"/>
                    <a:gd name="T62" fmla="*/ 8 w 32"/>
                    <a:gd name="T63" fmla="*/ 2 h 8"/>
                    <a:gd name="T64" fmla="*/ 6 w 32"/>
                    <a:gd name="T65" fmla="*/ 1 h 8"/>
                    <a:gd name="T66" fmla="*/ 6 w 32"/>
                    <a:gd name="T67" fmla="*/ 1 h 8"/>
                    <a:gd name="T68" fmla="*/ 3 w 32"/>
                    <a:gd name="T69" fmla="*/ 0 h 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2" h="8">
                      <a:moveTo>
                        <a:pt x="8" y="3"/>
                      </a:moveTo>
                      <a:cubicBezTo>
                        <a:pt x="9" y="3"/>
                        <a:pt x="10" y="2"/>
                        <a:pt x="12" y="2"/>
                      </a:cubicBezTo>
                      <a:cubicBezTo>
                        <a:pt x="13" y="2"/>
                        <a:pt x="13" y="2"/>
                        <a:pt x="13" y="2"/>
                      </a:cubicBezTo>
                      <a:cubicBezTo>
                        <a:pt x="12" y="3"/>
                        <a:pt x="10" y="4"/>
                        <a:pt x="9" y="4"/>
                      </a:cubicBezTo>
                      <a:cubicBezTo>
                        <a:pt x="8" y="4"/>
                        <a:pt x="8" y="4"/>
                        <a:pt x="8" y="3"/>
                      </a:cubicBezTo>
                      <a:cubicBezTo>
                        <a:pt x="8" y="3"/>
                        <a:pt x="8" y="3"/>
                        <a:pt x="8" y="3"/>
                      </a:cubicBezTo>
                      <a:moveTo>
                        <a:pt x="7" y="0"/>
                      </a:moveTo>
                      <a:cubicBezTo>
                        <a:pt x="6" y="2"/>
                        <a:pt x="2" y="2"/>
                        <a:pt x="1" y="4"/>
                      </a:cubicBezTo>
                      <a:cubicBezTo>
                        <a:pt x="1" y="5"/>
                        <a:pt x="1" y="5"/>
                        <a:pt x="0" y="6"/>
                      </a:cubicBezTo>
                      <a:cubicBezTo>
                        <a:pt x="1" y="6"/>
                        <a:pt x="1" y="6"/>
                        <a:pt x="1" y="6"/>
                      </a:cubicBezTo>
                      <a:cubicBezTo>
                        <a:pt x="1" y="6"/>
                        <a:pt x="1" y="6"/>
                        <a:pt x="2" y="7"/>
                      </a:cubicBezTo>
                      <a:cubicBezTo>
                        <a:pt x="2" y="6"/>
                        <a:pt x="3" y="5"/>
                        <a:pt x="4" y="4"/>
                      </a:cubicBezTo>
                      <a:cubicBezTo>
                        <a:pt x="4" y="4"/>
                        <a:pt x="4" y="4"/>
                        <a:pt x="4" y="4"/>
                      </a:cubicBezTo>
                      <a:cubicBezTo>
                        <a:pt x="4" y="4"/>
                        <a:pt x="4" y="4"/>
                        <a:pt x="5" y="4"/>
                      </a:cubicBezTo>
                      <a:cubicBezTo>
                        <a:pt x="5" y="4"/>
                        <a:pt x="5" y="4"/>
                        <a:pt x="5" y="4"/>
                      </a:cubicBezTo>
                      <a:cubicBezTo>
                        <a:pt x="5" y="4"/>
                        <a:pt x="5" y="4"/>
                        <a:pt x="5" y="4"/>
                      </a:cubicBezTo>
                      <a:cubicBezTo>
                        <a:pt x="5" y="4"/>
                        <a:pt x="4" y="4"/>
                        <a:pt x="4" y="4"/>
                      </a:cubicBezTo>
                      <a:cubicBezTo>
                        <a:pt x="4" y="4"/>
                        <a:pt x="4" y="4"/>
                        <a:pt x="4" y="4"/>
                      </a:cubicBezTo>
                      <a:cubicBezTo>
                        <a:pt x="4" y="4"/>
                        <a:pt x="4" y="4"/>
                        <a:pt x="4" y="4"/>
                      </a:cubicBezTo>
                      <a:cubicBezTo>
                        <a:pt x="3" y="5"/>
                        <a:pt x="2" y="6"/>
                        <a:pt x="2" y="7"/>
                      </a:cubicBezTo>
                      <a:cubicBezTo>
                        <a:pt x="2" y="7"/>
                        <a:pt x="3" y="7"/>
                        <a:pt x="3" y="7"/>
                      </a:cubicBezTo>
                      <a:cubicBezTo>
                        <a:pt x="4" y="7"/>
                        <a:pt x="4" y="7"/>
                        <a:pt x="4" y="7"/>
                      </a:cubicBezTo>
                      <a:cubicBezTo>
                        <a:pt x="4" y="7"/>
                        <a:pt x="4" y="7"/>
                        <a:pt x="4" y="7"/>
                      </a:cubicBezTo>
                      <a:cubicBezTo>
                        <a:pt x="5" y="7"/>
                        <a:pt x="5" y="7"/>
                        <a:pt x="6" y="7"/>
                      </a:cubicBezTo>
                      <a:cubicBezTo>
                        <a:pt x="6" y="8"/>
                        <a:pt x="7" y="8"/>
                        <a:pt x="8" y="8"/>
                      </a:cubicBezTo>
                      <a:cubicBezTo>
                        <a:pt x="8" y="8"/>
                        <a:pt x="9" y="8"/>
                        <a:pt x="9" y="8"/>
                      </a:cubicBezTo>
                      <a:cubicBezTo>
                        <a:pt x="9" y="8"/>
                        <a:pt x="10" y="8"/>
                        <a:pt x="10" y="8"/>
                      </a:cubicBezTo>
                      <a:cubicBezTo>
                        <a:pt x="10" y="8"/>
                        <a:pt x="11" y="8"/>
                        <a:pt x="12" y="8"/>
                      </a:cubicBezTo>
                      <a:cubicBezTo>
                        <a:pt x="12" y="8"/>
                        <a:pt x="13" y="8"/>
                        <a:pt x="14" y="8"/>
                      </a:cubicBezTo>
                      <a:cubicBezTo>
                        <a:pt x="14" y="8"/>
                        <a:pt x="15" y="8"/>
                        <a:pt x="16" y="8"/>
                      </a:cubicBezTo>
                      <a:cubicBezTo>
                        <a:pt x="16" y="8"/>
                        <a:pt x="17" y="8"/>
                        <a:pt x="17" y="8"/>
                      </a:cubicBezTo>
                      <a:cubicBezTo>
                        <a:pt x="18" y="8"/>
                        <a:pt x="19" y="8"/>
                        <a:pt x="20" y="8"/>
                      </a:cubicBezTo>
                      <a:cubicBezTo>
                        <a:pt x="21" y="8"/>
                        <a:pt x="22" y="8"/>
                        <a:pt x="23" y="8"/>
                      </a:cubicBezTo>
                      <a:cubicBezTo>
                        <a:pt x="23" y="7"/>
                        <a:pt x="23" y="7"/>
                        <a:pt x="23" y="7"/>
                      </a:cubicBezTo>
                      <a:cubicBezTo>
                        <a:pt x="23" y="7"/>
                        <a:pt x="26" y="6"/>
                        <a:pt x="26" y="6"/>
                      </a:cubicBezTo>
                      <a:cubicBezTo>
                        <a:pt x="26" y="6"/>
                        <a:pt x="26" y="6"/>
                        <a:pt x="26" y="6"/>
                      </a:cubicBezTo>
                      <a:cubicBezTo>
                        <a:pt x="26" y="6"/>
                        <a:pt x="26" y="6"/>
                        <a:pt x="26" y="7"/>
                      </a:cubicBezTo>
                      <a:cubicBezTo>
                        <a:pt x="29" y="6"/>
                        <a:pt x="31" y="6"/>
                        <a:pt x="32" y="6"/>
                      </a:cubicBezTo>
                      <a:cubicBezTo>
                        <a:pt x="32" y="5"/>
                        <a:pt x="32" y="5"/>
                        <a:pt x="32" y="5"/>
                      </a:cubicBezTo>
                      <a:cubicBezTo>
                        <a:pt x="32" y="5"/>
                        <a:pt x="32" y="5"/>
                        <a:pt x="32" y="5"/>
                      </a:cubicBezTo>
                      <a:cubicBezTo>
                        <a:pt x="32" y="5"/>
                        <a:pt x="31" y="4"/>
                        <a:pt x="30" y="4"/>
                      </a:cubicBezTo>
                      <a:cubicBezTo>
                        <a:pt x="30" y="4"/>
                        <a:pt x="30" y="3"/>
                        <a:pt x="30" y="3"/>
                      </a:cubicBezTo>
                      <a:cubicBezTo>
                        <a:pt x="30" y="3"/>
                        <a:pt x="30" y="2"/>
                        <a:pt x="30" y="2"/>
                      </a:cubicBezTo>
                      <a:cubicBezTo>
                        <a:pt x="29" y="2"/>
                        <a:pt x="29" y="2"/>
                        <a:pt x="28" y="2"/>
                      </a:cubicBezTo>
                      <a:cubicBezTo>
                        <a:pt x="27" y="2"/>
                        <a:pt x="27" y="2"/>
                        <a:pt x="26" y="2"/>
                      </a:cubicBezTo>
                      <a:cubicBezTo>
                        <a:pt x="26" y="2"/>
                        <a:pt x="26" y="2"/>
                        <a:pt x="26" y="2"/>
                      </a:cubicBezTo>
                      <a:cubicBezTo>
                        <a:pt x="26" y="2"/>
                        <a:pt x="26" y="3"/>
                        <a:pt x="26" y="3"/>
                      </a:cubicBezTo>
                      <a:cubicBezTo>
                        <a:pt x="26" y="3"/>
                        <a:pt x="26" y="3"/>
                        <a:pt x="26" y="3"/>
                      </a:cubicBezTo>
                      <a:cubicBezTo>
                        <a:pt x="26" y="3"/>
                        <a:pt x="26" y="3"/>
                        <a:pt x="26" y="3"/>
                      </a:cubicBezTo>
                      <a:cubicBezTo>
                        <a:pt x="26" y="3"/>
                        <a:pt x="26" y="3"/>
                        <a:pt x="26" y="3"/>
                      </a:cubicBezTo>
                      <a:cubicBezTo>
                        <a:pt x="25" y="3"/>
                        <a:pt x="25" y="3"/>
                        <a:pt x="24" y="3"/>
                      </a:cubicBezTo>
                      <a:cubicBezTo>
                        <a:pt x="24" y="3"/>
                        <a:pt x="23" y="3"/>
                        <a:pt x="22" y="3"/>
                      </a:cubicBezTo>
                      <a:cubicBezTo>
                        <a:pt x="23" y="3"/>
                        <a:pt x="23" y="3"/>
                        <a:pt x="23" y="3"/>
                      </a:cubicBezTo>
                      <a:cubicBezTo>
                        <a:pt x="22" y="3"/>
                        <a:pt x="22" y="3"/>
                        <a:pt x="21" y="3"/>
                      </a:cubicBezTo>
                      <a:cubicBezTo>
                        <a:pt x="21" y="3"/>
                        <a:pt x="20" y="3"/>
                        <a:pt x="20" y="3"/>
                      </a:cubicBezTo>
                      <a:cubicBezTo>
                        <a:pt x="20" y="3"/>
                        <a:pt x="19" y="4"/>
                        <a:pt x="19" y="4"/>
                      </a:cubicBezTo>
                      <a:cubicBezTo>
                        <a:pt x="18" y="5"/>
                        <a:pt x="16" y="6"/>
                        <a:pt x="16" y="6"/>
                      </a:cubicBezTo>
                      <a:cubicBezTo>
                        <a:pt x="15" y="6"/>
                        <a:pt x="15" y="5"/>
                        <a:pt x="15" y="5"/>
                      </a:cubicBezTo>
                      <a:cubicBezTo>
                        <a:pt x="16" y="5"/>
                        <a:pt x="17" y="5"/>
                        <a:pt x="17" y="5"/>
                      </a:cubicBezTo>
                      <a:cubicBezTo>
                        <a:pt x="18" y="4"/>
                        <a:pt x="19" y="3"/>
                        <a:pt x="20" y="3"/>
                      </a:cubicBezTo>
                      <a:cubicBezTo>
                        <a:pt x="20" y="3"/>
                        <a:pt x="19" y="2"/>
                        <a:pt x="19" y="2"/>
                      </a:cubicBezTo>
                      <a:cubicBezTo>
                        <a:pt x="19" y="2"/>
                        <a:pt x="18" y="2"/>
                        <a:pt x="17" y="2"/>
                      </a:cubicBezTo>
                      <a:cubicBezTo>
                        <a:pt x="17" y="2"/>
                        <a:pt x="17" y="2"/>
                        <a:pt x="17" y="2"/>
                      </a:cubicBezTo>
                      <a:cubicBezTo>
                        <a:pt x="16" y="2"/>
                        <a:pt x="16" y="2"/>
                        <a:pt x="16" y="2"/>
                      </a:cubicBezTo>
                      <a:cubicBezTo>
                        <a:pt x="15" y="2"/>
                        <a:pt x="14" y="2"/>
                        <a:pt x="13" y="2"/>
                      </a:cubicBezTo>
                      <a:cubicBezTo>
                        <a:pt x="13" y="2"/>
                        <a:pt x="12" y="1"/>
                        <a:pt x="12" y="1"/>
                      </a:cubicBezTo>
                      <a:cubicBezTo>
                        <a:pt x="11" y="1"/>
                        <a:pt x="11" y="1"/>
                        <a:pt x="11" y="1"/>
                      </a:cubicBezTo>
                      <a:cubicBezTo>
                        <a:pt x="11" y="1"/>
                        <a:pt x="11" y="1"/>
                        <a:pt x="11" y="1"/>
                      </a:cubicBezTo>
                      <a:cubicBezTo>
                        <a:pt x="10" y="1"/>
                        <a:pt x="9" y="1"/>
                        <a:pt x="9" y="1"/>
                      </a:cubicBezTo>
                      <a:cubicBezTo>
                        <a:pt x="8" y="0"/>
                        <a:pt x="8" y="0"/>
                        <a:pt x="7" y="0"/>
                      </a:cubicBezTo>
                    </a:path>
                  </a:pathLst>
                </a:custGeom>
                <a:solidFill>
                  <a:srgbClr val="E4D6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2" name="Freeform 12423">
                  <a:extLst>
                    <a:ext uri="{FF2B5EF4-FFF2-40B4-BE49-F238E27FC236}">
                      <a16:creationId xmlns:a16="http://schemas.microsoft.com/office/drawing/2014/main" id="{D4192B2D-16DF-E6F8-4D50-892264932367}"/>
                    </a:ext>
                  </a:extLst>
                </p:cNvPr>
                <p:cNvSpPr>
                  <a:spLocks/>
                </p:cNvSpPr>
                <p:nvPr/>
              </p:nvSpPr>
              <p:spPr bwMode="auto">
                <a:xfrm>
                  <a:off x="4701" y="2539"/>
                  <a:ext cx="2" cy="2"/>
                </a:xfrm>
                <a:custGeom>
                  <a:avLst/>
                  <a:gdLst>
                    <a:gd name="T0" fmla="*/ 0 w 2"/>
                    <a:gd name="T1" fmla="*/ 0 h 2"/>
                    <a:gd name="T2" fmla="*/ 0 w 2"/>
                    <a:gd name="T3" fmla="*/ 1 h 2"/>
                    <a:gd name="T4" fmla="*/ 2 w 2"/>
                    <a:gd name="T5" fmla="*/ 2 h 2"/>
                    <a:gd name="T6" fmla="*/ 1 w 2"/>
                    <a:gd name="T7" fmla="*/ 0 h 2"/>
                    <a:gd name="T8" fmla="*/ 0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cubicBezTo>
                        <a:pt x="0" y="0"/>
                        <a:pt x="0" y="1"/>
                        <a:pt x="0" y="1"/>
                      </a:cubicBezTo>
                      <a:cubicBezTo>
                        <a:pt x="1" y="1"/>
                        <a:pt x="2" y="2"/>
                        <a:pt x="2" y="2"/>
                      </a:cubicBezTo>
                      <a:cubicBezTo>
                        <a:pt x="2" y="1"/>
                        <a:pt x="2" y="0"/>
                        <a:pt x="1" y="0"/>
                      </a:cubicBezTo>
                      <a:cubicBezTo>
                        <a:pt x="1" y="0"/>
                        <a:pt x="0" y="0"/>
                        <a:pt x="0" y="0"/>
                      </a:cubicBezTo>
                    </a:path>
                  </a:pathLst>
                </a:custGeom>
                <a:solidFill>
                  <a:srgbClr val="F5F5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3" name="Freeform 12424">
                  <a:extLst>
                    <a:ext uri="{FF2B5EF4-FFF2-40B4-BE49-F238E27FC236}">
                      <a16:creationId xmlns:a16="http://schemas.microsoft.com/office/drawing/2014/main" id="{27155D6E-251C-2A81-D26A-2B507277B52A}"/>
                    </a:ext>
                  </a:extLst>
                </p:cNvPr>
                <p:cNvSpPr>
                  <a:spLocks noEditPoints="1"/>
                </p:cNvSpPr>
                <p:nvPr/>
              </p:nvSpPr>
              <p:spPr bwMode="auto">
                <a:xfrm>
                  <a:off x="4675" y="2543"/>
                  <a:ext cx="14" cy="1"/>
                </a:xfrm>
                <a:custGeom>
                  <a:avLst/>
                  <a:gdLst>
                    <a:gd name="T0" fmla="*/ 5 w 17"/>
                    <a:gd name="T1" fmla="*/ 1 h 1"/>
                    <a:gd name="T2" fmla="*/ 5 w 17"/>
                    <a:gd name="T3" fmla="*/ 1 h 1"/>
                    <a:gd name="T4" fmla="*/ 5 w 17"/>
                    <a:gd name="T5" fmla="*/ 1 h 1"/>
                    <a:gd name="T6" fmla="*/ 4 w 17"/>
                    <a:gd name="T7" fmla="*/ 1 h 1"/>
                    <a:gd name="T8" fmla="*/ 5 w 17"/>
                    <a:gd name="T9" fmla="*/ 1 h 1"/>
                    <a:gd name="T10" fmla="*/ 4 w 17"/>
                    <a:gd name="T11" fmla="*/ 1 h 1"/>
                    <a:gd name="T12" fmla="*/ 4 w 17"/>
                    <a:gd name="T13" fmla="*/ 1 h 1"/>
                    <a:gd name="T14" fmla="*/ 4 w 17"/>
                    <a:gd name="T15" fmla="*/ 1 h 1"/>
                    <a:gd name="T16" fmla="*/ 6 w 17"/>
                    <a:gd name="T17" fmla="*/ 1 h 1"/>
                    <a:gd name="T18" fmla="*/ 6 w 17"/>
                    <a:gd name="T19" fmla="*/ 1 h 1"/>
                    <a:gd name="T20" fmla="*/ 6 w 17"/>
                    <a:gd name="T21" fmla="*/ 1 h 1"/>
                    <a:gd name="T22" fmla="*/ 4 w 17"/>
                    <a:gd name="T23" fmla="*/ 1 h 1"/>
                    <a:gd name="T24" fmla="*/ 4 w 17"/>
                    <a:gd name="T25" fmla="*/ 1 h 1"/>
                    <a:gd name="T26" fmla="*/ 4 w 17"/>
                    <a:gd name="T27" fmla="*/ 1 h 1"/>
                    <a:gd name="T28" fmla="*/ 8 w 17"/>
                    <a:gd name="T29" fmla="*/ 1 h 1"/>
                    <a:gd name="T30" fmla="*/ 8 w 17"/>
                    <a:gd name="T31" fmla="*/ 1 h 1"/>
                    <a:gd name="T32" fmla="*/ 8 w 17"/>
                    <a:gd name="T33" fmla="*/ 1 h 1"/>
                    <a:gd name="T34" fmla="*/ 8 w 17"/>
                    <a:gd name="T35" fmla="*/ 1 h 1"/>
                    <a:gd name="T36" fmla="*/ 8 w 17"/>
                    <a:gd name="T37" fmla="*/ 1 h 1"/>
                    <a:gd name="T38" fmla="*/ 7 w 17"/>
                    <a:gd name="T39" fmla="*/ 0 h 1"/>
                    <a:gd name="T40" fmla="*/ 7 w 17"/>
                    <a:gd name="T41" fmla="*/ 0 h 1"/>
                    <a:gd name="T42" fmla="*/ 7 w 17"/>
                    <a:gd name="T43" fmla="*/ 0 h 1"/>
                    <a:gd name="T44" fmla="*/ 7 w 17"/>
                    <a:gd name="T45" fmla="*/ 0 h 1"/>
                    <a:gd name="T46" fmla="*/ 7 w 17"/>
                    <a:gd name="T47" fmla="*/ 0 h 1"/>
                    <a:gd name="T48" fmla="*/ 7 w 17"/>
                    <a:gd name="T49" fmla="*/ 0 h 1"/>
                    <a:gd name="T50" fmla="*/ 2 w 17"/>
                    <a:gd name="T51" fmla="*/ 0 h 1"/>
                    <a:gd name="T52" fmla="*/ 2 w 17"/>
                    <a:gd name="T53" fmla="*/ 0 h 1"/>
                    <a:gd name="T54" fmla="*/ 2 w 17"/>
                    <a:gd name="T55" fmla="*/ 0 h 1"/>
                    <a:gd name="T56" fmla="*/ 3 w 17"/>
                    <a:gd name="T57" fmla="*/ 0 h 1"/>
                    <a:gd name="T58" fmla="*/ 4 w 17"/>
                    <a:gd name="T59" fmla="*/ 1 h 1"/>
                    <a:gd name="T60" fmla="*/ 3 w 17"/>
                    <a:gd name="T61" fmla="*/ 0 h 1"/>
                    <a:gd name="T62" fmla="*/ 3 w 17"/>
                    <a:gd name="T63" fmla="*/ 0 h 1"/>
                    <a:gd name="T64" fmla="*/ 3 w 17"/>
                    <a:gd name="T65" fmla="*/ 0 h 1"/>
                    <a:gd name="T66" fmla="*/ 3 w 17"/>
                    <a:gd name="T67" fmla="*/ 0 h 1"/>
                    <a:gd name="T68" fmla="*/ 2 w 17"/>
                    <a:gd name="T69" fmla="*/ 0 h 1"/>
                    <a:gd name="T70" fmla="*/ 2 w 17"/>
                    <a:gd name="T71" fmla="*/ 0 h 1"/>
                    <a:gd name="T72" fmla="*/ 2 w 17"/>
                    <a:gd name="T73" fmla="*/ 0 h 1"/>
                    <a:gd name="T74" fmla="*/ 1 w 17"/>
                    <a:gd name="T75" fmla="*/ 0 h 1"/>
                    <a:gd name="T76" fmla="*/ 1 w 17"/>
                    <a:gd name="T77" fmla="*/ 0 h 1"/>
                    <a:gd name="T78" fmla="*/ 1 w 17"/>
                    <a:gd name="T79" fmla="*/ 0 h 1"/>
                    <a:gd name="T80" fmla="*/ 1 w 17"/>
                    <a:gd name="T81" fmla="*/ 0 h 1"/>
                    <a:gd name="T82" fmla="*/ 1 w 17"/>
                    <a:gd name="T83" fmla="*/ 0 h 1"/>
                    <a:gd name="T84" fmla="*/ 2 w 17"/>
                    <a:gd name="T85" fmla="*/ 0 h 1"/>
                    <a:gd name="T86" fmla="*/ 1 w 17"/>
                    <a:gd name="T87" fmla="*/ 0 h 1"/>
                    <a:gd name="T88" fmla="*/ 1 w 17"/>
                    <a:gd name="T89" fmla="*/ 0 h 1"/>
                    <a:gd name="T90" fmla="*/ 1 w 17"/>
                    <a:gd name="T91" fmla="*/ 0 h 1"/>
                    <a:gd name="T92" fmla="*/ 0 w 17"/>
                    <a:gd name="T93" fmla="*/ 0 h 1"/>
                    <a:gd name="T94" fmla="*/ 0 w 17"/>
                    <a:gd name="T95" fmla="*/ 0 h 1"/>
                    <a:gd name="T96" fmla="*/ 0 w 17"/>
                    <a:gd name="T97" fmla="*/ 0 h 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7" h="1">
                      <a:moveTo>
                        <a:pt x="11" y="1"/>
                      </a:move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moveTo>
                        <a:pt x="9" y="1"/>
                      </a:moveTo>
                      <a:cubicBezTo>
                        <a:pt x="9" y="1"/>
                        <a:pt x="9" y="1"/>
                        <a:pt x="9" y="1"/>
                      </a:cubicBezTo>
                      <a:cubicBezTo>
                        <a:pt x="10" y="1"/>
                        <a:pt x="10" y="1"/>
                        <a:pt x="11" y="1"/>
                      </a:cubicBezTo>
                      <a:cubicBezTo>
                        <a:pt x="11" y="1"/>
                        <a:pt x="11" y="1"/>
                        <a:pt x="11" y="1"/>
                      </a:cubicBezTo>
                      <a:cubicBezTo>
                        <a:pt x="10" y="1"/>
                        <a:pt x="10" y="1"/>
                        <a:pt x="9" y="1"/>
                      </a:cubicBezTo>
                      <a:moveTo>
                        <a:pt x="9" y="1"/>
                      </a:moveTo>
                      <a:cubicBezTo>
                        <a:pt x="9" y="1"/>
                        <a:pt x="9" y="1"/>
                        <a:pt x="9" y="1"/>
                      </a:cubicBezTo>
                      <a:cubicBezTo>
                        <a:pt x="9" y="1"/>
                        <a:pt x="9" y="1"/>
                        <a:pt x="9" y="1"/>
                      </a:cubicBezTo>
                      <a:cubicBezTo>
                        <a:pt x="9" y="1"/>
                        <a:pt x="9" y="1"/>
                        <a:pt x="9" y="1"/>
                      </a:cubicBezTo>
                      <a:cubicBezTo>
                        <a:pt x="9" y="1"/>
                        <a:pt x="9" y="1"/>
                        <a:pt x="9" y="1"/>
                      </a:cubicBezTo>
                      <a:moveTo>
                        <a:pt x="13" y="1"/>
                      </a:moveTo>
                      <a:cubicBezTo>
                        <a:pt x="13" y="1"/>
                        <a:pt x="13" y="1"/>
                        <a:pt x="13" y="1"/>
                      </a:cubicBezTo>
                      <a:cubicBezTo>
                        <a:pt x="12" y="1"/>
                        <a:pt x="12" y="1"/>
                        <a:pt x="12" y="1"/>
                      </a:cubicBezTo>
                      <a:cubicBezTo>
                        <a:pt x="12" y="1"/>
                        <a:pt x="12" y="1"/>
                        <a:pt x="12" y="1"/>
                      </a:cubicBezTo>
                      <a:cubicBezTo>
                        <a:pt x="12" y="1"/>
                        <a:pt x="12" y="1"/>
                        <a:pt x="13" y="1"/>
                      </a:cubicBezTo>
                      <a:cubicBezTo>
                        <a:pt x="13" y="1"/>
                        <a:pt x="13" y="1"/>
                        <a:pt x="13" y="1"/>
                      </a:cubicBezTo>
                      <a:cubicBezTo>
                        <a:pt x="13" y="1"/>
                        <a:pt x="13" y="1"/>
                        <a:pt x="13" y="1"/>
                      </a:cubicBezTo>
                      <a:moveTo>
                        <a:pt x="8" y="1"/>
                      </a:moveTo>
                      <a:cubicBezTo>
                        <a:pt x="8" y="1"/>
                        <a:pt x="8" y="1"/>
                        <a:pt x="8" y="1"/>
                      </a:cubicBezTo>
                      <a:cubicBezTo>
                        <a:pt x="8" y="1"/>
                        <a:pt x="9" y="1"/>
                        <a:pt x="9" y="1"/>
                      </a:cubicBezTo>
                      <a:cubicBezTo>
                        <a:pt x="9" y="1"/>
                        <a:pt x="9" y="1"/>
                        <a:pt x="9" y="1"/>
                      </a:cubicBezTo>
                      <a:cubicBezTo>
                        <a:pt x="9" y="1"/>
                        <a:pt x="8" y="1"/>
                        <a:pt x="8" y="1"/>
                      </a:cubicBezTo>
                      <a:moveTo>
                        <a:pt x="17" y="1"/>
                      </a:move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moveTo>
                        <a:pt x="17" y="1"/>
                      </a:moveTo>
                      <a:cubicBezTo>
                        <a:pt x="17" y="1"/>
                        <a:pt x="17" y="1"/>
                        <a:pt x="17" y="1"/>
                      </a:cubicBezTo>
                      <a:cubicBezTo>
                        <a:pt x="17" y="1"/>
                        <a:pt x="17" y="1"/>
                        <a:pt x="17" y="1"/>
                      </a:cubicBezTo>
                      <a:cubicBezTo>
                        <a:pt x="17" y="1"/>
                        <a:pt x="17" y="1"/>
                        <a:pt x="17" y="1"/>
                      </a:cubicBezTo>
                      <a:cubicBezTo>
                        <a:pt x="17" y="1"/>
                        <a:pt x="17" y="1"/>
                        <a:pt x="17" y="1"/>
                      </a:cubicBezTo>
                      <a:moveTo>
                        <a:pt x="14" y="0"/>
                      </a:moveTo>
                      <a:cubicBezTo>
                        <a:pt x="14" y="0"/>
                        <a:pt x="14" y="0"/>
                        <a:pt x="14" y="0"/>
                      </a:cubicBezTo>
                      <a:cubicBezTo>
                        <a:pt x="15" y="0"/>
                        <a:pt x="15" y="0"/>
                        <a:pt x="15" y="0"/>
                      </a:cubicBezTo>
                      <a:cubicBezTo>
                        <a:pt x="15" y="0"/>
                        <a:pt x="15" y="0"/>
                        <a:pt x="15" y="0"/>
                      </a:cubicBezTo>
                      <a:cubicBezTo>
                        <a:pt x="15" y="0"/>
                        <a:pt x="15" y="0"/>
                        <a:pt x="14" y="0"/>
                      </a:cubicBezTo>
                      <a:moveTo>
                        <a:pt x="14" y="0"/>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moveTo>
                        <a:pt x="7" y="0"/>
                      </a:moveTo>
                      <a:cubicBezTo>
                        <a:pt x="7" y="0"/>
                        <a:pt x="7" y="0"/>
                        <a:pt x="7" y="0"/>
                      </a:cubicBezTo>
                      <a:cubicBezTo>
                        <a:pt x="7" y="0"/>
                        <a:pt x="8" y="0"/>
                        <a:pt x="8" y="1"/>
                      </a:cubicBezTo>
                      <a:cubicBezTo>
                        <a:pt x="8" y="1"/>
                        <a:pt x="8" y="1"/>
                        <a:pt x="8" y="1"/>
                      </a:cubicBezTo>
                      <a:cubicBezTo>
                        <a:pt x="8" y="0"/>
                        <a:pt x="7" y="0"/>
                        <a:pt x="7" y="0"/>
                      </a:cubicBezTo>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moveTo>
                        <a:pt x="3" y="0"/>
                      </a:moveTo>
                      <a:cubicBezTo>
                        <a:pt x="3" y="0"/>
                        <a:pt x="3" y="0"/>
                        <a:pt x="3" y="0"/>
                      </a:cubicBezTo>
                      <a:cubicBezTo>
                        <a:pt x="3" y="0"/>
                        <a:pt x="3" y="0"/>
                        <a:pt x="3" y="0"/>
                      </a:cubicBezTo>
                      <a:cubicBezTo>
                        <a:pt x="3" y="0"/>
                        <a:pt x="4" y="0"/>
                        <a:pt x="5" y="0"/>
                      </a:cubicBezTo>
                      <a:cubicBezTo>
                        <a:pt x="5" y="0"/>
                        <a:pt x="5" y="0"/>
                        <a:pt x="5" y="0"/>
                      </a:cubicBezTo>
                      <a:cubicBezTo>
                        <a:pt x="4" y="0"/>
                        <a:pt x="3" y="0"/>
                        <a:pt x="3" y="0"/>
                      </a:cubicBezTo>
                      <a:cubicBezTo>
                        <a:pt x="3" y="0"/>
                        <a:pt x="3" y="0"/>
                        <a:pt x="3"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2" y="0"/>
                        <a:pt x="2" y="0"/>
                        <a:pt x="3" y="0"/>
                      </a:cubicBezTo>
                      <a:cubicBezTo>
                        <a:pt x="3" y="0"/>
                        <a:pt x="3" y="0"/>
                        <a:pt x="3" y="0"/>
                      </a:cubicBezTo>
                      <a:cubicBezTo>
                        <a:pt x="2" y="0"/>
                        <a:pt x="2" y="0"/>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4D6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4" name="Freeform 12425">
                  <a:extLst>
                    <a:ext uri="{FF2B5EF4-FFF2-40B4-BE49-F238E27FC236}">
                      <a16:creationId xmlns:a16="http://schemas.microsoft.com/office/drawing/2014/main" id="{8291F602-2A5F-F011-C188-1D85ACA694F1}"/>
                    </a:ext>
                  </a:extLst>
                </p:cNvPr>
                <p:cNvSpPr>
                  <a:spLocks/>
                </p:cNvSpPr>
                <p:nvPr/>
              </p:nvSpPr>
              <p:spPr bwMode="auto">
                <a:xfrm>
                  <a:off x="4675" y="2542"/>
                  <a:ext cx="18" cy="2"/>
                </a:xfrm>
                <a:custGeom>
                  <a:avLst/>
                  <a:gdLst>
                    <a:gd name="T0" fmla="*/ 0 w 22"/>
                    <a:gd name="T1" fmla="*/ 1 h 3"/>
                    <a:gd name="T2" fmla="*/ 0 w 22"/>
                    <a:gd name="T3" fmla="*/ 1 h 3"/>
                    <a:gd name="T4" fmla="*/ 1 w 22"/>
                    <a:gd name="T5" fmla="*/ 1 h 3"/>
                    <a:gd name="T6" fmla="*/ 1 w 22"/>
                    <a:gd name="T7" fmla="*/ 1 h 3"/>
                    <a:gd name="T8" fmla="*/ 1 w 22"/>
                    <a:gd name="T9" fmla="*/ 1 h 3"/>
                    <a:gd name="T10" fmla="*/ 2 w 22"/>
                    <a:gd name="T11" fmla="*/ 1 h 3"/>
                    <a:gd name="T12" fmla="*/ 2 w 22"/>
                    <a:gd name="T13" fmla="*/ 1 h 3"/>
                    <a:gd name="T14" fmla="*/ 3 w 22"/>
                    <a:gd name="T15" fmla="*/ 1 h 3"/>
                    <a:gd name="T16" fmla="*/ 3 w 22"/>
                    <a:gd name="T17" fmla="*/ 1 h 3"/>
                    <a:gd name="T18" fmla="*/ 3 w 22"/>
                    <a:gd name="T19" fmla="*/ 1 h 3"/>
                    <a:gd name="T20" fmla="*/ 2 w 22"/>
                    <a:gd name="T21" fmla="*/ 1 h 3"/>
                    <a:gd name="T22" fmla="*/ 2 w 22"/>
                    <a:gd name="T23" fmla="*/ 1 h 3"/>
                    <a:gd name="T24" fmla="*/ 3 w 22"/>
                    <a:gd name="T25" fmla="*/ 1 h 3"/>
                    <a:gd name="T26" fmla="*/ 3 w 22"/>
                    <a:gd name="T27" fmla="*/ 1 h 3"/>
                    <a:gd name="T28" fmla="*/ 4 w 22"/>
                    <a:gd name="T29" fmla="*/ 1 h 3"/>
                    <a:gd name="T30" fmla="*/ 4 w 22"/>
                    <a:gd name="T31" fmla="*/ 1 h 3"/>
                    <a:gd name="T32" fmla="*/ 4 w 22"/>
                    <a:gd name="T33" fmla="*/ 1 h 3"/>
                    <a:gd name="T34" fmla="*/ 5 w 22"/>
                    <a:gd name="T35" fmla="*/ 1 h 3"/>
                    <a:gd name="T36" fmla="*/ 5 w 22"/>
                    <a:gd name="T37" fmla="*/ 1 h 3"/>
                    <a:gd name="T38" fmla="*/ 6 w 22"/>
                    <a:gd name="T39" fmla="*/ 1 h 3"/>
                    <a:gd name="T40" fmla="*/ 6 w 22"/>
                    <a:gd name="T41" fmla="*/ 1 h 3"/>
                    <a:gd name="T42" fmla="*/ 6 w 22"/>
                    <a:gd name="T43" fmla="*/ 1 h 3"/>
                    <a:gd name="T44" fmla="*/ 6 w 22"/>
                    <a:gd name="T45" fmla="*/ 1 h 3"/>
                    <a:gd name="T46" fmla="*/ 7 w 22"/>
                    <a:gd name="T47" fmla="*/ 1 h 3"/>
                    <a:gd name="T48" fmla="*/ 7 w 22"/>
                    <a:gd name="T49" fmla="*/ 1 h 3"/>
                    <a:gd name="T50" fmla="*/ 7 w 22"/>
                    <a:gd name="T51" fmla="*/ 1 h 3"/>
                    <a:gd name="T52" fmla="*/ 9 w 22"/>
                    <a:gd name="T53" fmla="*/ 1 h 3"/>
                    <a:gd name="T54" fmla="*/ 10 w 22"/>
                    <a:gd name="T55" fmla="*/ 1 h 3"/>
                    <a:gd name="T56" fmla="*/ 10 w 22"/>
                    <a:gd name="T57" fmla="*/ 1 h 3"/>
                    <a:gd name="T58" fmla="*/ 8 w 22"/>
                    <a:gd name="T59" fmla="*/ 1 h 3"/>
                    <a:gd name="T60" fmla="*/ 6 w 22"/>
                    <a:gd name="T61" fmla="*/ 1 h 3"/>
                    <a:gd name="T62" fmla="*/ 5 w 22"/>
                    <a:gd name="T63" fmla="*/ 1 h 3"/>
                    <a:gd name="T64" fmla="*/ 4 w 22"/>
                    <a:gd name="T65" fmla="*/ 1 h 3"/>
                    <a:gd name="T66" fmla="*/ 2 w 22"/>
                    <a:gd name="T67" fmla="*/ 1 h 3"/>
                    <a:gd name="T68" fmla="*/ 2 w 22"/>
                    <a:gd name="T69" fmla="*/ 1 h 3"/>
                    <a:gd name="T70" fmla="*/ 2 w 22"/>
                    <a:gd name="T71" fmla="*/ 1 h 3"/>
                    <a:gd name="T72" fmla="*/ 2 w 22"/>
                    <a:gd name="T73" fmla="*/ 0 h 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3">
                      <a:moveTo>
                        <a:pt x="2" y="0"/>
                      </a:moveTo>
                      <a:cubicBezTo>
                        <a:pt x="1" y="0"/>
                        <a:pt x="0" y="1"/>
                        <a:pt x="0" y="2"/>
                      </a:cubicBezTo>
                      <a:cubicBezTo>
                        <a:pt x="0" y="2"/>
                        <a:pt x="0" y="2"/>
                        <a:pt x="0" y="2"/>
                      </a:cubicBezTo>
                      <a:cubicBezTo>
                        <a:pt x="0"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3" y="2"/>
                      </a:cubicBezTo>
                      <a:cubicBezTo>
                        <a:pt x="3" y="2"/>
                        <a:pt x="3" y="2"/>
                        <a:pt x="3" y="2"/>
                      </a:cubicBezTo>
                      <a:cubicBezTo>
                        <a:pt x="3" y="2"/>
                        <a:pt x="3" y="2"/>
                        <a:pt x="3" y="2"/>
                      </a:cubicBezTo>
                      <a:cubicBezTo>
                        <a:pt x="3" y="2"/>
                        <a:pt x="4" y="2"/>
                        <a:pt x="5" y="2"/>
                      </a:cubicBezTo>
                      <a:cubicBezTo>
                        <a:pt x="5" y="2"/>
                        <a:pt x="6"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2"/>
                        <a:pt x="8" y="2"/>
                        <a:pt x="8" y="3"/>
                      </a:cubicBezTo>
                      <a:cubicBezTo>
                        <a:pt x="8" y="3"/>
                        <a:pt x="8" y="3"/>
                        <a:pt x="8" y="3"/>
                      </a:cubicBezTo>
                      <a:cubicBezTo>
                        <a:pt x="8"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1" y="3"/>
                      </a:cubicBezTo>
                      <a:cubicBezTo>
                        <a:pt x="11" y="3"/>
                        <a:pt x="11" y="3"/>
                        <a:pt x="11" y="3"/>
                      </a:cubicBezTo>
                      <a:cubicBezTo>
                        <a:pt x="11" y="3"/>
                        <a:pt x="11" y="3"/>
                        <a:pt x="11" y="3"/>
                      </a:cubicBezTo>
                      <a:cubicBezTo>
                        <a:pt x="11" y="3"/>
                        <a:pt x="11" y="3"/>
                        <a:pt x="11" y="3"/>
                      </a:cubicBezTo>
                      <a:cubicBezTo>
                        <a:pt x="11" y="3"/>
                        <a:pt x="12" y="3"/>
                        <a:pt x="12" y="3"/>
                      </a:cubicBezTo>
                      <a:cubicBezTo>
                        <a:pt x="12" y="3"/>
                        <a:pt x="12" y="3"/>
                        <a:pt x="13" y="3"/>
                      </a:cubicBezTo>
                      <a:cubicBezTo>
                        <a:pt x="13" y="3"/>
                        <a:pt x="13" y="3"/>
                        <a:pt x="13" y="3"/>
                      </a:cubicBezTo>
                      <a:cubicBezTo>
                        <a:pt x="13" y="2"/>
                        <a:pt x="14" y="2"/>
                        <a:pt x="14" y="2"/>
                      </a:cubicBezTo>
                      <a:cubicBezTo>
                        <a:pt x="14" y="2"/>
                        <a:pt x="14" y="2"/>
                        <a:pt x="14" y="2"/>
                      </a:cubicBezTo>
                      <a:cubicBezTo>
                        <a:pt x="14" y="2"/>
                        <a:pt x="14" y="2"/>
                        <a:pt x="14" y="2"/>
                      </a:cubicBezTo>
                      <a:cubicBezTo>
                        <a:pt x="14" y="2"/>
                        <a:pt x="14" y="2"/>
                        <a:pt x="14" y="2"/>
                      </a:cubicBezTo>
                      <a:cubicBezTo>
                        <a:pt x="15" y="2"/>
                        <a:pt x="15" y="2"/>
                        <a:pt x="15" y="2"/>
                      </a:cubicBezTo>
                      <a:cubicBezTo>
                        <a:pt x="15" y="2"/>
                        <a:pt x="16" y="2"/>
                        <a:pt x="16" y="2"/>
                      </a:cubicBezTo>
                      <a:cubicBezTo>
                        <a:pt x="16" y="2"/>
                        <a:pt x="16" y="2"/>
                        <a:pt x="17" y="3"/>
                      </a:cubicBezTo>
                      <a:cubicBezTo>
                        <a:pt x="17" y="3"/>
                        <a:pt x="17" y="3"/>
                        <a:pt x="17" y="3"/>
                      </a:cubicBezTo>
                      <a:cubicBezTo>
                        <a:pt x="17" y="3"/>
                        <a:pt x="17" y="3"/>
                        <a:pt x="17" y="3"/>
                      </a:cubicBezTo>
                      <a:cubicBezTo>
                        <a:pt x="17" y="3"/>
                        <a:pt x="17" y="3"/>
                        <a:pt x="17" y="3"/>
                      </a:cubicBezTo>
                      <a:cubicBezTo>
                        <a:pt x="17" y="3"/>
                        <a:pt x="17" y="3"/>
                        <a:pt x="17" y="3"/>
                      </a:cubicBezTo>
                      <a:cubicBezTo>
                        <a:pt x="18" y="3"/>
                        <a:pt x="19" y="2"/>
                        <a:pt x="20" y="2"/>
                      </a:cubicBezTo>
                      <a:cubicBezTo>
                        <a:pt x="20" y="2"/>
                        <a:pt x="20" y="2"/>
                        <a:pt x="20" y="2"/>
                      </a:cubicBezTo>
                      <a:cubicBezTo>
                        <a:pt x="20" y="2"/>
                        <a:pt x="21" y="2"/>
                        <a:pt x="22" y="2"/>
                      </a:cubicBezTo>
                      <a:cubicBezTo>
                        <a:pt x="22" y="2"/>
                        <a:pt x="22" y="2"/>
                        <a:pt x="22" y="2"/>
                      </a:cubicBezTo>
                      <a:cubicBezTo>
                        <a:pt x="22" y="2"/>
                        <a:pt x="22" y="2"/>
                        <a:pt x="22" y="2"/>
                      </a:cubicBezTo>
                      <a:cubicBezTo>
                        <a:pt x="21" y="2"/>
                        <a:pt x="20" y="2"/>
                        <a:pt x="19" y="2"/>
                      </a:cubicBezTo>
                      <a:cubicBezTo>
                        <a:pt x="19" y="2"/>
                        <a:pt x="18" y="2"/>
                        <a:pt x="18" y="2"/>
                      </a:cubicBezTo>
                      <a:cubicBezTo>
                        <a:pt x="17" y="2"/>
                        <a:pt x="16" y="2"/>
                        <a:pt x="16" y="2"/>
                      </a:cubicBezTo>
                      <a:cubicBezTo>
                        <a:pt x="15" y="2"/>
                        <a:pt x="14" y="2"/>
                        <a:pt x="14" y="2"/>
                      </a:cubicBezTo>
                      <a:cubicBezTo>
                        <a:pt x="13" y="2"/>
                        <a:pt x="12" y="2"/>
                        <a:pt x="12" y="2"/>
                      </a:cubicBezTo>
                      <a:cubicBezTo>
                        <a:pt x="12" y="2"/>
                        <a:pt x="11" y="2"/>
                        <a:pt x="11" y="2"/>
                      </a:cubicBezTo>
                      <a:cubicBezTo>
                        <a:pt x="11" y="2"/>
                        <a:pt x="10" y="2"/>
                        <a:pt x="10" y="2"/>
                      </a:cubicBezTo>
                      <a:cubicBezTo>
                        <a:pt x="9" y="2"/>
                        <a:pt x="8" y="2"/>
                        <a:pt x="8" y="1"/>
                      </a:cubicBezTo>
                      <a:cubicBezTo>
                        <a:pt x="7" y="1"/>
                        <a:pt x="7" y="1"/>
                        <a:pt x="6" y="1"/>
                      </a:cubicBezTo>
                      <a:cubicBezTo>
                        <a:pt x="6" y="1"/>
                        <a:pt x="6" y="1"/>
                        <a:pt x="6" y="1"/>
                      </a:cubicBezTo>
                      <a:cubicBezTo>
                        <a:pt x="6" y="1"/>
                        <a:pt x="6" y="1"/>
                        <a:pt x="5" y="1"/>
                      </a:cubicBezTo>
                      <a:cubicBezTo>
                        <a:pt x="5" y="1"/>
                        <a:pt x="4" y="1"/>
                        <a:pt x="4" y="1"/>
                      </a:cubicBezTo>
                      <a:cubicBezTo>
                        <a:pt x="4" y="1"/>
                        <a:pt x="4" y="1"/>
                        <a:pt x="3" y="1"/>
                      </a:cubicBezTo>
                      <a:cubicBezTo>
                        <a:pt x="3" y="1"/>
                        <a:pt x="3" y="1"/>
                        <a:pt x="4" y="1"/>
                      </a:cubicBezTo>
                      <a:cubicBezTo>
                        <a:pt x="3" y="0"/>
                        <a:pt x="3" y="0"/>
                        <a:pt x="3" y="0"/>
                      </a:cubicBezTo>
                      <a:cubicBezTo>
                        <a:pt x="3" y="0"/>
                        <a:pt x="3" y="0"/>
                        <a:pt x="2" y="0"/>
                      </a:cubicBezTo>
                    </a:path>
                  </a:pathLst>
                </a:custGeom>
                <a:solidFill>
                  <a:srgbClr val="DC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5" name="Freeform 12426">
                  <a:extLst>
                    <a:ext uri="{FF2B5EF4-FFF2-40B4-BE49-F238E27FC236}">
                      <a16:creationId xmlns:a16="http://schemas.microsoft.com/office/drawing/2014/main" id="{1DF4FB39-F8C9-8F76-DC52-74B5081B504F}"/>
                    </a:ext>
                  </a:extLst>
                </p:cNvPr>
                <p:cNvSpPr>
                  <a:spLocks/>
                </p:cNvSpPr>
                <p:nvPr/>
              </p:nvSpPr>
              <p:spPr bwMode="auto">
                <a:xfrm>
                  <a:off x="4699" y="2537"/>
                  <a:ext cx="1" cy="1"/>
                </a:xfrm>
                <a:custGeom>
                  <a:avLst/>
                  <a:gdLst>
                    <a:gd name="T0" fmla="*/ 1 w 2"/>
                    <a:gd name="T1" fmla="*/ 0 h 1"/>
                    <a:gd name="T2" fmla="*/ 1 w 2"/>
                    <a:gd name="T3" fmla="*/ 0 h 1"/>
                    <a:gd name="T4" fmla="*/ 0 w 2"/>
                    <a:gd name="T5" fmla="*/ 1 h 1"/>
                    <a:gd name="T6" fmla="*/ 1 w 2"/>
                    <a:gd name="T7" fmla="*/ 0 h 1"/>
                    <a:gd name="T8" fmla="*/ 1 w 2"/>
                    <a:gd name="T9" fmla="*/ 0 h 1"/>
                    <a:gd name="T10" fmla="*/ 1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2" y="0"/>
                        <a:pt x="1" y="0"/>
                        <a:pt x="1" y="0"/>
                      </a:cubicBezTo>
                      <a:cubicBezTo>
                        <a:pt x="0" y="0"/>
                        <a:pt x="0" y="1"/>
                        <a:pt x="0" y="1"/>
                      </a:cubicBezTo>
                      <a:cubicBezTo>
                        <a:pt x="1" y="1"/>
                        <a:pt x="2" y="0"/>
                        <a:pt x="2" y="0"/>
                      </a:cubicBezTo>
                      <a:cubicBezTo>
                        <a:pt x="2" y="0"/>
                        <a:pt x="2" y="0"/>
                        <a:pt x="2" y="0"/>
                      </a:cubicBezTo>
                      <a:cubicBezTo>
                        <a:pt x="2" y="0"/>
                        <a:pt x="2" y="0"/>
                        <a:pt x="2" y="0"/>
                      </a:cubicBezTo>
                    </a:path>
                  </a:pathLst>
                </a:custGeom>
                <a:solidFill>
                  <a:srgbClr val="E4D6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6" name="Freeform 12427">
                  <a:extLst>
                    <a:ext uri="{FF2B5EF4-FFF2-40B4-BE49-F238E27FC236}">
                      <a16:creationId xmlns:a16="http://schemas.microsoft.com/office/drawing/2014/main" id="{255F5934-D5FA-88F7-520D-A6EE218E9088}"/>
                    </a:ext>
                  </a:extLst>
                </p:cNvPr>
                <p:cNvSpPr>
                  <a:spLocks/>
                </p:cNvSpPr>
                <p:nvPr/>
              </p:nvSpPr>
              <p:spPr bwMode="auto">
                <a:xfrm>
                  <a:off x="4694" y="2534"/>
                  <a:ext cx="4" cy="1"/>
                </a:xfrm>
                <a:custGeom>
                  <a:avLst/>
                  <a:gdLst>
                    <a:gd name="T0" fmla="*/ 2 w 5"/>
                    <a:gd name="T1" fmla="*/ 0 h 1"/>
                    <a:gd name="T2" fmla="*/ 0 w 5"/>
                    <a:gd name="T3" fmla="*/ 0 h 1"/>
                    <a:gd name="T4" fmla="*/ 2 w 5"/>
                    <a:gd name="T5" fmla="*/ 1 h 1"/>
                    <a:gd name="T6" fmla="*/ 2 w 5"/>
                    <a:gd name="T7" fmla="*/ 1 h 1"/>
                    <a:gd name="T8" fmla="*/ 2 w 5"/>
                    <a:gd name="T9" fmla="*/ 1 h 1"/>
                    <a:gd name="T10" fmla="*/ 2 w 5"/>
                    <a:gd name="T11" fmla="*/ 0 h 1"/>
                    <a:gd name="T12" fmla="*/ 2 w 5"/>
                    <a:gd name="T13" fmla="*/ 0 h 1"/>
                    <a:gd name="T14" fmla="*/ 2 w 5"/>
                    <a:gd name="T15" fmla="*/ 1 h 1"/>
                    <a:gd name="T16" fmla="*/ 2 w 5"/>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
                      <a:moveTo>
                        <a:pt x="2" y="0"/>
                      </a:moveTo>
                      <a:cubicBezTo>
                        <a:pt x="1" y="0"/>
                        <a:pt x="0" y="0"/>
                        <a:pt x="0" y="0"/>
                      </a:cubicBezTo>
                      <a:cubicBezTo>
                        <a:pt x="1" y="1"/>
                        <a:pt x="5" y="0"/>
                        <a:pt x="4" y="1"/>
                      </a:cubicBezTo>
                      <a:cubicBezTo>
                        <a:pt x="4" y="1"/>
                        <a:pt x="4" y="1"/>
                        <a:pt x="4" y="1"/>
                      </a:cubicBezTo>
                      <a:cubicBezTo>
                        <a:pt x="4" y="1"/>
                        <a:pt x="4" y="1"/>
                        <a:pt x="4" y="1"/>
                      </a:cubicBezTo>
                      <a:cubicBezTo>
                        <a:pt x="5" y="1"/>
                        <a:pt x="5" y="1"/>
                        <a:pt x="4" y="0"/>
                      </a:cubicBezTo>
                      <a:cubicBezTo>
                        <a:pt x="4" y="0"/>
                        <a:pt x="4" y="0"/>
                        <a:pt x="4" y="0"/>
                      </a:cubicBezTo>
                      <a:cubicBezTo>
                        <a:pt x="4" y="1"/>
                        <a:pt x="4" y="1"/>
                        <a:pt x="3" y="1"/>
                      </a:cubicBezTo>
                      <a:cubicBezTo>
                        <a:pt x="3" y="1"/>
                        <a:pt x="2" y="0"/>
                        <a:pt x="2" y="0"/>
                      </a:cubicBezTo>
                    </a:path>
                  </a:pathLst>
                </a:custGeom>
                <a:solidFill>
                  <a:srgbClr val="E4D6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7" name="Freeform 12428">
                  <a:extLst>
                    <a:ext uri="{FF2B5EF4-FFF2-40B4-BE49-F238E27FC236}">
                      <a16:creationId xmlns:a16="http://schemas.microsoft.com/office/drawing/2014/main" id="{A43FA9E2-E09E-1B13-09DA-D2B2990FFF38}"/>
                    </a:ext>
                  </a:extLst>
                </p:cNvPr>
                <p:cNvSpPr>
                  <a:spLocks noEditPoints="1"/>
                </p:cNvSpPr>
                <p:nvPr/>
              </p:nvSpPr>
              <p:spPr bwMode="auto">
                <a:xfrm>
                  <a:off x="4684" y="2535"/>
                  <a:ext cx="4" cy="1"/>
                </a:xfrm>
                <a:custGeom>
                  <a:avLst/>
                  <a:gdLst>
                    <a:gd name="T0" fmla="*/ 2 w 5"/>
                    <a:gd name="T1" fmla="*/ 1 h 1"/>
                    <a:gd name="T2" fmla="*/ 2 w 5"/>
                    <a:gd name="T3" fmla="*/ 1 h 1"/>
                    <a:gd name="T4" fmla="*/ 2 w 5"/>
                    <a:gd name="T5" fmla="*/ 1 h 1"/>
                    <a:gd name="T6" fmla="*/ 2 w 5"/>
                    <a:gd name="T7" fmla="*/ 1 h 1"/>
                    <a:gd name="T8" fmla="*/ 1 w 5"/>
                    <a:gd name="T9" fmla="*/ 0 h 1"/>
                    <a:gd name="T10" fmla="*/ 0 w 5"/>
                    <a:gd name="T11" fmla="*/ 1 h 1"/>
                    <a:gd name="T12" fmla="*/ 2 w 5"/>
                    <a:gd name="T13" fmla="*/ 1 h 1"/>
                    <a:gd name="T14" fmla="*/ 2 w 5"/>
                    <a:gd name="T15" fmla="*/ 1 h 1"/>
                    <a:gd name="T16" fmla="*/ 2 w 5"/>
                    <a:gd name="T17" fmla="*/ 1 h 1"/>
                    <a:gd name="T18" fmla="*/ 1 w 5"/>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
                      <a:moveTo>
                        <a:pt x="5" y="1"/>
                      </a:moveTo>
                      <a:cubicBezTo>
                        <a:pt x="5" y="1"/>
                        <a:pt x="5" y="1"/>
                        <a:pt x="5" y="1"/>
                      </a:cubicBezTo>
                      <a:cubicBezTo>
                        <a:pt x="5" y="1"/>
                        <a:pt x="5" y="1"/>
                        <a:pt x="5" y="1"/>
                      </a:cubicBezTo>
                      <a:cubicBezTo>
                        <a:pt x="5" y="1"/>
                        <a:pt x="5" y="1"/>
                        <a:pt x="5" y="1"/>
                      </a:cubicBezTo>
                      <a:moveTo>
                        <a:pt x="1" y="0"/>
                      </a:moveTo>
                      <a:cubicBezTo>
                        <a:pt x="1" y="0"/>
                        <a:pt x="0" y="1"/>
                        <a:pt x="0" y="1"/>
                      </a:cubicBezTo>
                      <a:cubicBezTo>
                        <a:pt x="0" y="1"/>
                        <a:pt x="2" y="1"/>
                        <a:pt x="3" y="1"/>
                      </a:cubicBezTo>
                      <a:cubicBezTo>
                        <a:pt x="4" y="1"/>
                        <a:pt x="5" y="1"/>
                        <a:pt x="5" y="1"/>
                      </a:cubicBezTo>
                      <a:cubicBezTo>
                        <a:pt x="4" y="1"/>
                        <a:pt x="4" y="1"/>
                        <a:pt x="4" y="1"/>
                      </a:cubicBezTo>
                      <a:cubicBezTo>
                        <a:pt x="3" y="1"/>
                        <a:pt x="2" y="1"/>
                        <a:pt x="1" y="0"/>
                      </a:cubicBezTo>
                    </a:path>
                  </a:pathLst>
                </a:custGeom>
                <a:solidFill>
                  <a:srgbClr val="E4D6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8" name="Freeform 12429">
                  <a:extLst>
                    <a:ext uri="{FF2B5EF4-FFF2-40B4-BE49-F238E27FC236}">
                      <a16:creationId xmlns:a16="http://schemas.microsoft.com/office/drawing/2014/main" id="{DC067BFA-7852-53E5-96AF-33F3FF4886C6}"/>
                    </a:ext>
                  </a:extLst>
                </p:cNvPr>
                <p:cNvSpPr>
                  <a:spLocks noEditPoints="1"/>
                </p:cNvSpPr>
                <p:nvPr/>
              </p:nvSpPr>
              <p:spPr bwMode="auto">
                <a:xfrm>
                  <a:off x="4703" y="254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B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49" name="Freeform 12430">
                  <a:extLst>
                    <a:ext uri="{FF2B5EF4-FFF2-40B4-BE49-F238E27FC236}">
                      <a16:creationId xmlns:a16="http://schemas.microsoft.com/office/drawing/2014/main" id="{ABE3AB33-9C01-176E-0C2F-42482203020E}"/>
                    </a:ext>
                  </a:extLst>
                </p:cNvPr>
                <p:cNvSpPr>
                  <a:spLocks noEditPoints="1"/>
                </p:cNvSpPr>
                <p:nvPr/>
              </p:nvSpPr>
              <p:spPr bwMode="auto">
                <a:xfrm>
                  <a:off x="4671" y="2549"/>
                  <a:ext cx="1" cy="2"/>
                </a:xfrm>
                <a:custGeom>
                  <a:avLst/>
                  <a:gdLst>
                    <a:gd name="T0" fmla="*/ 0 w 1"/>
                    <a:gd name="T1" fmla="*/ 2 h 2"/>
                    <a:gd name="T2" fmla="*/ 0 w 1"/>
                    <a:gd name="T3" fmla="*/ 2 h 2"/>
                    <a:gd name="T4" fmla="*/ 0 w 1"/>
                    <a:gd name="T5" fmla="*/ 2 h 2"/>
                    <a:gd name="T6" fmla="*/ 1 w 1"/>
                    <a:gd name="T7" fmla="*/ 0 h 2"/>
                    <a:gd name="T8" fmla="*/ 0 w 1"/>
                    <a:gd name="T9" fmla="*/ 2 h 2"/>
                    <a:gd name="T10" fmla="*/ 0 w 1"/>
                    <a:gd name="T11" fmla="*/ 1 h 2"/>
                    <a:gd name="T12" fmla="*/ 1 w 1"/>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2">
                      <a:moveTo>
                        <a:pt x="0" y="2"/>
                      </a:moveTo>
                      <a:cubicBezTo>
                        <a:pt x="0" y="2"/>
                        <a:pt x="0" y="2"/>
                        <a:pt x="0" y="2"/>
                      </a:cubicBezTo>
                      <a:cubicBezTo>
                        <a:pt x="0" y="2"/>
                        <a:pt x="0" y="2"/>
                        <a:pt x="0" y="2"/>
                      </a:cubicBezTo>
                      <a:moveTo>
                        <a:pt x="1" y="0"/>
                      </a:moveTo>
                      <a:cubicBezTo>
                        <a:pt x="1" y="1"/>
                        <a:pt x="0" y="1"/>
                        <a:pt x="0" y="2"/>
                      </a:cubicBezTo>
                      <a:cubicBezTo>
                        <a:pt x="0" y="2"/>
                        <a:pt x="0" y="1"/>
                        <a:pt x="0" y="1"/>
                      </a:cubicBezTo>
                      <a:cubicBezTo>
                        <a:pt x="0" y="1"/>
                        <a:pt x="1" y="1"/>
                        <a:pt x="1" y="0"/>
                      </a:cubicBezTo>
                    </a:path>
                  </a:pathLst>
                </a:custGeom>
                <a:solidFill>
                  <a:srgbClr val="DAB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0" name="Freeform 12431">
                  <a:extLst>
                    <a:ext uri="{FF2B5EF4-FFF2-40B4-BE49-F238E27FC236}">
                      <a16:creationId xmlns:a16="http://schemas.microsoft.com/office/drawing/2014/main" id="{EF2444E0-69FA-7EDA-EB35-16646BFF80B5}"/>
                    </a:ext>
                  </a:extLst>
                </p:cNvPr>
                <p:cNvSpPr>
                  <a:spLocks noEditPoints="1"/>
                </p:cNvSpPr>
                <p:nvPr/>
              </p:nvSpPr>
              <p:spPr bwMode="auto">
                <a:xfrm>
                  <a:off x="4671" y="2542"/>
                  <a:ext cx="33" cy="21"/>
                </a:xfrm>
                <a:custGeom>
                  <a:avLst/>
                  <a:gdLst>
                    <a:gd name="T0" fmla="*/ 3 w 39"/>
                    <a:gd name="T1" fmla="*/ 4 h 26"/>
                    <a:gd name="T2" fmla="*/ 3 w 39"/>
                    <a:gd name="T3" fmla="*/ 7 h 26"/>
                    <a:gd name="T4" fmla="*/ 3 w 39"/>
                    <a:gd name="T5" fmla="*/ 10 h 26"/>
                    <a:gd name="T6" fmla="*/ 3 w 39"/>
                    <a:gd name="T7" fmla="*/ 10 h 26"/>
                    <a:gd name="T8" fmla="*/ 5 w 39"/>
                    <a:gd name="T9" fmla="*/ 10 h 26"/>
                    <a:gd name="T10" fmla="*/ 5 w 39"/>
                    <a:gd name="T11" fmla="*/ 10 h 26"/>
                    <a:gd name="T12" fmla="*/ 6 w 39"/>
                    <a:gd name="T13" fmla="*/ 11 h 26"/>
                    <a:gd name="T14" fmla="*/ 7 w 39"/>
                    <a:gd name="T15" fmla="*/ 11 h 26"/>
                    <a:gd name="T16" fmla="*/ 8 w 39"/>
                    <a:gd name="T17" fmla="*/ 11 h 26"/>
                    <a:gd name="T18" fmla="*/ 8 w 39"/>
                    <a:gd name="T19" fmla="*/ 11 h 26"/>
                    <a:gd name="T20" fmla="*/ 10 w 39"/>
                    <a:gd name="T21" fmla="*/ 11 h 26"/>
                    <a:gd name="T22" fmla="*/ 7 w 39"/>
                    <a:gd name="T23" fmla="*/ 9 h 26"/>
                    <a:gd name="T24" fmla="*/ 8 w 39"/>
                    <a:gd name="T25" fmla="*/ 6 h 26"/>
                    <a:gd name="T26" fmla="*/ 7 w 39"/>
                    <a:gd name="T27" fmla="*/ 7 h 26"/>
                    <a:gd name="T28" fmla="*/ 6 w 39"/>
                    <a:gd name="T29" fmla="*/ 6 h 26"/>
                    <a:gd name="T30" fmla="*/ 5 w 39"/>
                    <a:gd name="T31" fmla="*/ 7 h 26"/>
                    <a:gd name="T32" fmla="*/ 4 w 39"/>
                    <a:gd name="T33" fmla="*/ 6 h 26"/>
                    <a:gd name="T34" fmla="*/ 3 w 39"/>
                    <a:gd name="T35" fmla="*/ 6 h 26"/>
                    <a:gd name="T36" fmla="*/ 3 w 39"/>
                    <a:gd name="T37" fmla="*/ 5 h 26"/>
                    <a:gd name="T38" fmla="*/ 3 w 39"/>
                    <a:gd name="T39" fmla="*/ 5 h 26"/>
                    <a:gd name="T40" fmla="*/ 19 w 39"/>
                    <a:gd name="T41" fmla="*/ 0 h 26"/>
                    <a:gd name="T42" fmla="*/ 18 w 39"/>
                    <a:gd name="T43" fmla="*/ 2 h 26"/>
                    <a:gd name="T44" fmla="*/ 18 w 39"/>
                    <a:gd name="T45" fmla="*/ 2 h 26"/>
                    <a:gd name="T46" fmla="*/ 18 w 39"/>
                    <a:gd name="T47" fmla="*/ 2 h 26"/>
                    <a:gd name="T48" fmla="*/ 18 w 39"/>
                    <a:gd name="T49" fmla="*/ 2 h 26"/>
                    <a:gd name="T50" fmla="*/ 18 w 39"/>
                    <a:gd name="T51" fmla="*/ 2 h 26"/>
                    <a:gd name="T52" fmla="*/ 18 w 39"/>
                    <a:gd name="T53" fmla="*/ 2 h 26"/>
                    <a:gd name="T54" fmla="*/ 19 w 39"/>
                    <a:gd name="T55" fmla="*/ 2 h 26"/>
                    <a:gd name="T56" fmla="*/ 19 w 39"/>
                    <a:gd name="T57" fmla="*/ 2 h 26"/>
                    <a:gd name="T58" fmla="*/ 20 w 39"/>
                    <a:gd name="T59" fmla="*/ 2 h 26"/>
                    <a:gd name="T60" fmla="*/ 19 w 39"/>
                    <a:gd name="T61" fmla="*/ 1 h 26"/>
                    <a:gd name="T62" fmla="*/ 19 w 39"/>
                    <a:gd name="T63" fmla="*/ 1 h 26"/>
                    <a:gd name="T64" fmla="*/ 19 w 39"/>
                    <a:gd name="T65" fmla="*/ 0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 h="26">
                      <a:moveTo>
                        <a:pt x="2" y="8"/>
                      </a:moveTo>
                      <a:cubicBezTo>
                        <a:pt x="2" y="8"/>
                        <a:pt x="3" y="8"/>
                        <a:pt x="3" y="9"/>
                      </a:cubicBezTo>
                      <a:cubicBezTo>
                        <a:pt x="2" y="10"/>
                        <a:pt x="0" y="13"/>
                        <a:pt x="2" y="13"/>
                      </a:cubicBezTo>
                      <a:cubicBezTo>
                        <a:pt x="3" y="14"/>
                        <a:pt x="0" y="17"/>
                        <a:pt x="3" y="17"/>
                      </a:cubicBezTo>
                      <a:cubicBezTo>
                        <a:pt x="5" y="18"/>
                        <a:pt x="3" y="22"/>
                        <a:pt x="5" y="22"/>
                      </a:cubicBezTo>
                      <a:cubicBezTo>
                        <a:pt x="5" y="22"/>
                        <a:pt x="5" y="22"/>
                        <a:pt x="6" y="22"/>
                      </a:cubicBezTo>
                      <a:cubicBezTo>
                        <a:pt x="6" y="22"/>
                        <a:pt x="6" y="22"/>
                        <a:pt x="6" y="22"/>
                      </a:cubicBezTo>
                      <a:cubicBezTo>
                        <a:pt x="6" y="22"/>
                        <a:pt x="6" y="22"/>
                        <a:pt x="7" y="23"/>
                      </a:cubicBezTo>
                      <a:cubicBezTo>
                        <a:pt x="7" y="24"/>
                        <a:pt x="7" y="24"/>
                        <a:pt x="8" y="24"/>
                      </a:cubicBezTo>
                      <a:cubicBezTo>
                        <a:pt x="8" y="24"/>
                        <a:pt x="8" y="24"/>
                        <a:pt x="9" y="24"/>
                      </a:cubicBezTo>
                      <a:cubicBezTo>
                        <a:pt x="9" y="24"/>
                        <a:pt x="9" y="24"/>
                        <a:pt x="9" y="24"/>
                      </a:cubicBezTo>
                      <a:cubicBezTo>
                        <a:pt x="9" y="24"/>
                        <a:pt x="10" y="24"/>
                        <a:pt x="10" y="24"/>
                      </a:cubicBezTo>
                      <a:cubicBezTo>
                        <a:pt x="10" y="25"/>
                        <a:pt x="10" y="25"/>
                        <a:pt x="11" y="25"/>
                      </a:cubicBezTo>
                      <a:cubicBezTo>
                        <a:pt x="11" y="25"/>
                        <a:pt x="11" y="25"/>
                        <a:pt x="12" y="25"/>
                      </a:cubicBezTo>
                      <a:cubicBezTo>
                        <a:pt x="12" y="25"/>
                        <a:pt x="12" y="25"/>
                        <a:pt x="12" y="25"/>
                      </a:cubicBezTo>
                      <a:cubicBezTo>
                        <a:pt x="12" y="25"/>
                        <a:pt x="13" y="25"/>
                        <a:pt x="13" y="25"/>
                      </a:cubicBezTo>
                      <a:cubicBezTo>
                        <a:pt x="13" y="25"/>
                        <a:pt x="14" y="26"/>
                        <a:pt x="14" y="26"/>
                      </a:cubicBezTo>
                      <a:cubicBezTo>
                        <a:pt x="14" y="26"/>
                        <a:pt x="15" y="25"/>
                        <a:pt x="15" y="25"/>
                      </a:cubicBezTo>
                      <a:cubicBezTo>
                        <a:pt x="15" y="25"/>
                        <a:pt x="16" y="25"/>
                        <a:pt x="16" y="25"/>
                      </a:cubicBezTo>
                      <a:cubicBezTo>
                        <a:pt x="16" y="25"/>
                        <a:pt x="17" y="25"/>
                        <a:pt x="17" y="25"/>
                      </a:cubicBezTo>
                      <a:cubicBezTo>
                        <a:pt x="17" y="25"/>
                        <a:pt x="18" y="25"/>
                        <a:pt x="18" y="25"/>
                      </a:cubicBezTo>
                      <a:cubicBezTo>
                        <a:pt x="18" y="25"/>
                        <a:pt x="19" y="25"/>
                        <a:pt x="19" y="25"/>
                      </a:cubicBezTo>
                      <a:cubicBezTo>
                        <a:pt x="19" y="24"/>
                        <a:pt x="18" y="23"/>
                        <a:pt x="17" y="23"/>
                      </a:cubicBezTo>
                      <a:cubicBezTo>
                        <a:pt x="15" y="23"/>
                        <a:pt x="17" y="21"/>
                        <a:pt x="14" y="20"/>
                      </a:cubicBezTo>
                      <a:cubicBezTo>
                        <a:pt x="13" y="20"/>
                        <a:pt x="16" y="18"/>
                        <a:pt x="14" y="17"/>
                      </a:cubicBezTo>
                      <a:cubicBezTo>
                        <a:pt x="13" y="17"/>
                        <a:pt x="14" y="16"/>
                        <a:pt x="15" y="15"/>
                      </a:cubicBezTo>
                      <a:cubicBezTo>
                        <a:pt x="15" y="15"/>
                        <a:pt x="14" y="15"/>
                        <a:pt x="14" y="16"/>
                      </a:cubicBezTo>
                      <a:cubicBezTo>
                        <a:pt x="14" y="16"/>
                        <a:pt x="13" y="16"/>
                        <a:pt x="13" y="16"/>
                      </a:cubicBezTo>
                      <a:cubicBezTo>
                        <a:pt x="13" y="16"/>
                        <a:pt x="13" y="16"/>
                        <a:pt x="12" y="16"/>
                      </a:cubicBezTo>
                      <a:cubicBezTo>
                        <a:pt x="12" y="15"/>
                        <a:pt x="12" y="15"/>
                        <a:pt x="11" y="15"/>
                      </a:cubicBezTo>
                      <a:cubicBezTo>
                        <a:pt x="11" y="15"/>
                        <a:pt x="11" y="15"/>
                        <a:pt x="11" y="15"/>
                      </a:cubicBezTo>
                      <a:cubicBezTo>
                        <a:pt x="11" y="16"/>
                        <a:pt x="10" y="16"/>
                        <a:pt x="10" y="16"/>
                      </a:cubicBezTo>
                      <a:cubicBezTo>
                        <a:pt x="10" y="16"/>
                        <a:pt x="9" y="15"/>
                        <a:pt x="9" y="15"/>
                      </a:cubicBezTo>
                      <a:cubicBezTo>
                        <a:pt x="9" y="15"/>
                        <a:pt x="9" y="14"/>
                        <a:pt x="8" y="14"/>
                      </a:cubicBezTo>
                      <a:cubicBezTo>
                        <a:pt x="8" y="14"/>
                        <a:pt x="8" y="14"/>
                        <a:pt x="8" y="14"/>
                      </a:cubicBezTo>
                      <a:cubicBezTo>
                        <a:pt x="7" y="15"/>
                        <a:pt x="7" y="15"/>
                        <a:pt x="7" y="15"/>
                      </a:cubicBezTo>
                      <a:cubicBezTo>
                        <a:pt x="6" y="15"/>
                        <a:pt x="6" y="14"/>
                        <a:pt x="6" y="14"/>
                      </a:cubicBezTo>
                      <a:cubicBezTo>
                        <a:pt x="6" y="13"/>
                        <a:pt x="5" y="12"/>
                        <a:pt x="5" y="12"/>
                      </a:cubicBezTo>
                      <a:cubicBezTo>
                        <a:pt x="5" y="12"/>
                        <a:pt x="5" y="12"/>
                        <a:pt x="5" y="12"/>
                      </a:cubicBezTo>
                      <a:cubicBezTo>
                        <a:pt x="5" y="12"/>
                        <a:pt x="5" y="12"/>
                        <a:pt x="5" y="12"/>
                      </a:cubicBezTo>
                      <a:cubicBezTo>
                        <a:pt x="2" y="12"/>
                        <a:pt x="4" y="8"/>
                        <a:pt x="2" y="8"/>
                      </a:cubicBezTo>
                      <a:moveTo>
                        <a:pt x="38" y="0"/>
                      </a:moveTo>
                      <a:cubicBezTo>
                        <a:pt x="38" y="0"/>
                        <a:pt x="38" y="0"/>
                        <a:pt x="38" y="0"/>
                      </a:cubicBezTo>
                      <a:cubicBezTo>
                        <a:pt x="37" y="1"/>
                        <a:pt x="35" y="2"/>
                        <a:pt x="35" y="4"/>
                      </a:cubicBezTo>
                      <a:cubicBezTo>
                        <a:pt x="35" y="4"/>
                        <a:pt x="35" y="4"/>
                        <a:pt x="35" y="4"/>
                      </a:cubicBezTo>
                      <a:cubicBezTo>
                        <a:pt x="35"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8" y="4"/>
                      </a:cubicBezTo>
                      <a:cubicBezTo>
                        <a:pt x="38" y="3"/>
                        <a:pt x="39" y="3"/>
                        <a:pt x="39" y="2"/>
                      </a:cubicBezTo>
                      <a:cubicBezTo>
                        <a:pt x="39" y="2"/>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1" name="Freeform 12432">
                  <a:extLst>
                    <a:ext uri="{FF2B5EF4-FFF2-40B4-BE49-F238E27FC236}">
                      <a16:creationId xmlns:a16="http://schemas.microsoft.com/office/drawing/2014/main" id="{8ED8CFF7-1DE5-274A-9DC6-BA656AC9D65E}"/>
                    </a:ext>
                  </a:extLst>
                </p:cNvPr>
                <p:cNvSpPr>
                  <a:spLocks noEditPoints="1"/>
                </p:cNvSpPr>
                <p:nvPr/>
              </p:nvSpPr>
              <p:spPr bwMode="auto">
                <a:xfrm>
                  <a:off x="4682" y="2545"/>
                  <a:ext cx="20" cy="17"/>
                </a:xfrm>
                <a:custGeom>
                  <a:avLst/>
                  <a:gdLst>
                    <a:gd name="T0" fmla="*/ 3 w 24"/>
                    <a:gd name="T1" fmla="*/ 8 h 21"/>
                    <a:gd name="T2" fmla="*/ 3 w 24"/>
                    <a:gd name="T3" fmla="*/ 8 h 21"/>
                    <a:gd name="T4" fmla="*/ 5 w 24"/>
                    <a:gd name="T5" fmla="*/ 8 h 21"/>
                    <a:gd name="T6" fmla="*/ 5 w 24"/>
                    <a:gd name="T7" fmla="*/ 7 h 21"/>
                    <a:gd name="T8" fmla="*/ 6 w 24"/>
                    <a:gd name="T9" fmla="*/ 6 h 21"/>
                    <a:gd name="T10" fmla="*/ 7 w 24"/>
                    <a:gd name="T11" fmla="*/ 7 h 21"/>
                    <a:gd name="T12" fmla="*/ 5 w 24"/>
                    <a:gd name="T13" fmla="*/ 7 h 21"/>
                    <a:gd name="T14" fmla="*/ 5 w 24"/>
                    <a:gd name="T15" fmla="*/ 7 h 21"/>
                    <a:gd name="T16" fmla="*/ 5 w 24"/>
                    <a:gd name="T17" fmla="*/ 7 h 21"/>
                    <a:gd name="T18" fmla="*/ 3 w 24"/>
                    <a:gd name="T19" fmla="*/ 6 h 21"/>
                    <a:gd name="T20" fmla="*/ 3 w 24"/>
                    <a:gd name="T21" fmla="*/ 6 h 21"/>
                    <a:gd name="T22" fmla="*/ 4 w 24"/>
                    <a:gd name="T23" fmla="*/ 6 h 21"/>
                    <a:gd name="T24" fmla="*/ 3 w 24"/>
                    <a:gd name="T25" fmla="*/ 6 h 21"/>
                    <a:gd name="T26" fmla="*/ 10 w 24"/>
                    <a:gd name="T27" fmla="*/ 2 h 21"/>
                    <a:gd name="T28" fmla="*/ 8 w 24"/>
                    <a:gd name="T29" fmla="*/ 2 h 21"/>
                    <a:gd name="T30" fmla="*/ 8 w 24"/>
                    <a:gd name="T31" fmla="*/ 2 h 21"/>
                    <a:gd name="T32" fmla="*/ 7 w 24"/>
                    <a:gd name="T33" fmla="*/ 3 h 21"/>
                    <a:gd name="T34" fmla="*/ 8 w 24"/>
                    <a:gd name="T35" fmla="*/ 3 h 21"/>
                    <a:gd name="T36" fmla="*/ 8 w 24"/>
                    <a:gd name="T37" fmla="*/ 4 h 21"/>
                    <a:gd name="T38" fmla="*/ 5 w 24"/>
                    <a:gd name="T39" fmla="*/ 4 h 21"/>
                    <a:gd name="T40" fmla="*/ 6 w 24"/>
                    <a:gd name="T41" fmla="*/ 5 h 21"/>
                    <a:gd name="T42" fmla="*/ 4 w 24"/>
                    <a:gd name="T43" fmla="*/ 5 h 21"/>
                    <a:gd name="T44" fmla="*/ 4 w 24"/>
                    <a:gd name="T45" fmla="*/ 5 h 21"/>
                    <a:gd name="T46" fmla="*/ 3 w 24"/>
                    <a:gd name="T47" fmla="*/ 5 h 21"/>
                    <a:gd name="T48" fmla="*/ 3 w 24"/>
                    <a:gd name="T49" fmla="*/ 5 h 21"/>
                    <a:gd name="T50" fmla="*/ 2 w 24"/>
                    <a:gd name="T51" fmla="*/ 5 h 21"/>
                    <a:gd name="T52" fmla="*/ 1 w 24"/>
                    <a:gd name="T53" fmla="*/ 6 h 21"/>
                    <a:gd name="T54" fmla="*/ 3 w 24"/>
                    <a:gd name="T55" fmla="*/ 8 h 21"/>
                    <a:gd name="T56" fmla="*/ 3 w 24"/>
                    <a:gd name="T57" fmla="*/ 9 h 21"/>
                    <a:gd name="T58" fmla="*/ 4 w 24"/>
                    <a:gd name="T59" fmla="*/ 9 h 21"/>
                    <a:gd name="T60" fmla="*/ 6 w 24"/>
                    <a:gd name="T61" fmla="*/ 8 h 21"/>
                    <a:gd name="T62" fmla="*/ 9 w 24"/>
                    <a:gd name="T63" fmla="*/ 6 h 21"/>
                    <a:gd name="T64" fmla="*/ 9 w 24"/>
                    <a:gd name="T65" fmla="*/ 5 h 21"/>
                    <a:gd name="T66" fmla="*/ 8 w 24"/>
                    <a:gd name="T67" fmla="*/ 5 h 21"/>
                    <a:gd name="T68" fmla="*/ 9 w 24"/>
                    <a:gd name="T69" fmla="*/ 5 h 21"/>
                    <a:gd name="T70" fmla="*/ 10 w 24"/>
                    <a:gd name="T71" fmla="*/ 5 h 21"/>
                    <a:gd name="T72" fmla="*/ 11 w 24"/>
                    <a:gd name="T73" fmla="*/ 3 h 21"/>
                    <a:gd name="T74" fmla="*/ 11 w 24"/>
                    <a:gd name="T75" fmla="*/ 2 h 21"/>
                    <a:gd name="T76" fmla="*/ 12 w 24"/>
                    <a:gd name="T77" fmla="*/ 0 h 21"/>
                    <a:gd name="T78" fmla="*/ 11 w 24"/>
                    <a:gd name="T79" fmla="*/ 0 h 21"/>
                    <a:gd name="T80" fmla="*/ 11 w 24"/>
                    <a:gd name="T81" fmla="*/ 0 h 21"/>
                    <a:gd name="T82" fmla="*/ 12 w 24"/>
                    <a:gd name="T83" fmla="*/ 0 h 21"/>
                    <a:gd name="T84" fmla="*/ 12 w 24"/>
                    <a:gd name="T85" fmla="*/ 0 h 21"/>
                    <a:gd name="T86" fmla="*/ 11 w 24"/>
                    <a:gd name="T87" fmla="*/ 0 h 21"/>
                    <a:gd name="T88" fmla="*/ 11 w 24"/>
                    <a:gd name="T89" fmla="*/ 0 h 21"/>
                    <a:gd name="T90" fmla="*/ 11 w 24"/>
                    <a:gd name="T91" fmla="*/ 0 h 21"/>
                    <a:gd name="T92" fmla="*/ 11 w 24"/>
                    <a:gd name="T93" fmla="*/ 0 h 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 h="21">
                      <a:moveTo>
                        <a:pt x="7" y="18"/>
                      </a:moveTo>
                      <a:cubicBezTo>
                        <a:pt x="7" y="18"/>
                        <a:pt x="7" y="18"/>
                        <a:pt x="7" y="18"/>
                      </a:cubicBezTo>
                      <a:cubicBezTo>
                        <a:pt x="7" y="18"/>
                        <a:pt x="7" y="18"/>
                        <a:pt x="7" y="18"/>
                      </a:cubicBezTo>
                      <a:cubicBezTo>
                        <a:pt x="7" y="18"/>
                        <a:pt x="7" y="18"/>
                        <a:pt x="7" y="18"/>
                      </a:cubicBezTo>
                      <a:cubicBezTo>
                        <a:pt x="7" y="19"/>
                        <a:pt x="9" y="19"/>
                        <a:pt x="10" y="19"/>
                      </a:cubicBezTo>
                      <a:cubicBezTo>
                        <a:pt x="10" y="19"/>
                        <a:pt x="10" y="19"/>
                        <a:pt x="9" y="19"/>
                      </a:cubicBezTo>
                      <a:cubicBezTo>
                        <a:pt x="8" y="19"/>
                        <a:pt x="7" y="19"/>
                        <a:pt x="7" y="18"/>
                      </a:cubicBezTo>
                      <a:moveTo>
                        <a:pt x="9" y="16"/>
                      </a:moveTo>
                      <a:cubicBezTo>
                        <a:pt x="9" y="15"/>
                        <a:pt x="10" y="15"/>
                        <a:pt x="11" y="15"/>
                      </a:cubicBezTo>
                      <a:cubicBezTo>
                        <a:pt x="11" y="15"/>
                        <a:pt x="11" y="15"/>
                        <a:pt x="11" y="15"/>
                      </a:cubicBezTo>
                      <a:cubicBezTo>
                        <a:pt x="12" y="15"/>
                        <a:pt x="16" y="16"/>
                        <a:pt x="14" y="16"/>
                      </a:cubicBezTo>
                      <a:cubicBezTo>
                        <a:pt x="14" y="16"/>
                        <a:pt x="14" y="16"/>
                        <a:pt x="14" y="16"/>
                      </a:cubicBezTo>
                      <a:cubicBezTo>
                        <a:pt x="14" y="16"/>
                        <a:pt x="13" y="16"/>
                        <a:pt x="13" y="16"/>
                      </a:cubicBezTo>
                      <a:cubicBezTo>
                        <a:pt x="12" y="16"/>
                        <a:pt x="11" y="16"/>
                        <a:pt x="10" y="16"/>
                      </a:cubicBezTo>
                      <a:cubicBezTo>
                        <a:pt x="10" y="16"/>
                        <a:pt x="9" y="16"/>
                        <a:pt x="9" y="16"/>
                      </a:cubicBezTo>
                      <a:cubicBezTo>
                        <a:pt x="9" y="16"/>
                        <a:pt x="9" y="16"/>
                        <a:pt x="9" y="16"/>
                      </a:cubicBezTo>
                      <a:cubicBezTo>
                        <a:pt x="9" y="16"/>
                        <a:pt x="9" y="16"/>
                        <a:pt x="9" y="16"/>
                      </a:cubicBezTo>
                      <a:cubicBezTo>
                        <a:pt x="9" y="16"/>
                        <a:pt x="9" y="16"/>
                        <a:pt x="9" y="16"/>
                      </a:cubicBezTo>
                      <a:cubicBezTo>
                        <a:pt x="9" y="16"/>
                        <a:pt x="9" y="16"/>
                        <a:pt x="9" y="16"/>
                      </a:cubicBezTo>
                      <a:moveTo>
                        <a:pt x="6" y="13"/>
                      </a:moveTo>
                      <a:cubicBezTo>
                        <a:pt x="6" y="13"/>
                        <a:pt x="6" y="13"/>
                        <a:pt x="6" y="13"/>
                      </a:cubicBezTo>
                      <a:cubicBezTo>
                        <a:pt x="6" y="13"/>
                        <a:pt x="6" y="13"/>
                        <a:pt x="6" y="13"/>
                      </a:cubicBezTo>
                      <a:cubicBezTo>
                        <a:pt x="6" y="13"/>
                        <a:pt x="6" y="13"/>
                        <a:pt x="6" y="13"/>
                      </a:cubicBezTo>
                      <a:cubicBezTo>
                        <a:pt x="5" y="13"/>
                        <a:pt x="7" y="14"/>
                        <a:pt x="8" y="14"/>
                      </a:cubicBezTo>
                      <a:cubicBezTo>
                        <a:pt x="8" y="14"/>
                        <a:pt x="7" y="14"/>
                        <a:pt x="7" y="14"/>
                      </a:cubicBezTo>
                      <a:cubicBezTo>
                        <a:pt x="5" y="14"/>
                        <a:pt x="3" y="13"/>
                        <a:pt x="6" y="13"/>
                      </a:cubicBezTo>
                      <a:moveTo>
                        <a:pt x="21" y="6"/>
                      </a:moveTo>
                      <a:cubicBezTo>
                        <a:pt x="21" y="6"/>
                        <a:pt x="20" y="6"/>
                        <a:pt x="20" y="6"/>
                      </a:cubicBezTo>
                      <a:cubicBezTo>
                        <a:pt x="20" y="6"/>
                        <a:pt x="19" y="7"/>
                        <a:pt x="19" y="7"/>
                      </a:cubicBezTo>
                      <a:cubicBezTo>
                        <a:pt x="18" y="7"/>
                        <a:pt x="18" y="6"/>
                        <a:pt x="17" y="6"/>
                      </a:cubicBezTo>
                      <a:cubicBezTo>
                        <a:pt x="17" y="6"/>
                        <a:pt x="16" y="6"/>
                        <a:pt x="15" y="6"/>
                      </a:cubicBezTo>
                      <a:cubicBezTo>
                        <a:pt x="15" y="6"/>
                        <a:pt x="15" y="6"/>
                        <a:pt x="15" y="6"/>
                      </a:cubicBezTo>
                      <a:cubicBezTo>
                        <a:pt x="15" y="6"/>
                        <a:pt x="15" y="7"/>
                        <a:pt x="15" y="7"/>
                      </a:cubicBezTo>
                      <a:cubicBezTo>
                        <a:pt x="14" y="8"/>
                        <a:pt x="14" y="8"/>
                        <a:pt x="14" y="8"/>
                      </a:cubicBezTo>
                      <a:cubicBezTo>
                        <a:pt x="14" y="8"/>
                        <a:pt x="14" y="8"/>
                        <a:pt x="14" y="8"/>
                      </a:cubicBezTo>
                      <a:cubicBezTo>
                        <a:pt x="15" y="8"/>
                        <a:pt x="16" y="8"/>
                        <a:pt x="16" y="8"/>
                      </a:cubicBezTo>
                      <a:cubicBezTo>
                        <a:pt x="17" y="8"/>
                        <a:pt x="16" y="9"/>
                        <a:pt x="16" y="9"/>
                      </a:cubicBezTo>
                      <a:cubicBezTo>
                        <a:pt x="15" y="9"/>
                        <a:pt x="15" y="9"/>
                        <a:pt x="15" y="9"/>
                      </a:cubicBezTo>
                      <a:cubicBezTo>
                        <a:pt x="14" y="9"/>
                        <a:pt x="14" y="9"/>
                        <a:pt x="13" y="8"/>
                      </a:cubicBezTo>
                      <a:cubicBezTo>
                        <a:pt x="12" y="9"/>
                        <a:pt x="11" y="9"/>
                        <a:pt x="10" y="10"/>
                      </a:cubicBezTo>
                      <a:cubicBezTo>
                        <a:pt x="10" y="10"/>
                        <a:pt x="10" y="10"/>
                        <a:pt x="9" y="10"/>
                      </a:cubicBezTo>
                      <a:cubicBezTo>
                        <a:pt x="10" y="10"/>
                        <a:pt x="11" y="11"/>
                        <a:pt x="11" y="12"/>
                      </a:cubicBezTo>
                      <a:cubicBezTo>
                        <a:pt x="10" y="11"/>
                        <a:pt x="9" y="11"/>
                        <a:pt x="8" y="11"/>
                      </a:cubicBezTo>
                      <a:cubicBezTo>
                        <a:pt x="8" y="11"/>
                        <a:pt x="8" y="11"/>
                        <a:pt x="8" y="11"/>
                      </a:cubicBezTo>
                      <a:cubicBezTo>
                        <a:pt x="8" y="11"/>
                        <a:pt x="8" y="11"/>
                        <a:pt x="8" y="11"/>
                      </a:cubicBezTo>
                      <a:cubicBezTo>
                        <a:pt x="8" y="11"/>
                        <a:pt x="8" y="11"/>
                        <a:pt x="8" y="11"/>
                      </a:cubicBezTo>
                      <a:cubicBezTo>
                        <a:pt x="8" y="11"/>
                        <a:pt x="7" y="11"/>
                        <a:pt x="7" y="11"/>
                      </a:cubicBezTo>
                      <a:cubicBezTo>
                        <a:pt x="7" y="11"/>
                        <a:pt x="7" y="11"/>
                        <a:pt x="7" y="11"/>
                      </a:cubicBezTo>
                      <a:cubicBezTo>
                        <a:pt x="7" y="11"/>
                        <a:pt x="6" y="11"/>
                        <a:pt x="6" y="11"/>
                      </a:cubicBezTo>
                      <a:cubicBezTo>
                        <a:pt x="5" y="11"/>
                        <a:pt x="5" y="12"/>
                        <a:pt x="4" y="12"/>
                      </a:cubicBezTo>
                      <a:cubicBezTo>
                        <a:pt x="4" y="12"/>
                        <a:pt x="3" y="11"/>
                        <a:pt x="3" y="11"/>
                      </a:cubicBezTo>
                      <a:cubicBezTo>
                        <a:pt x="3" y="11"/>
                        <a:pt x="2" y="11"/>
                        <a:pt x="2" y="11"/>
                      </a:cubicBezTo>
                      <a:cubicBezTo>
                        <a:pt x="2" y="11"/>
                        <a:pt x="2" y="11"/>
                        <a:pt x="2" y="11"/>
                      </a:cubicBezTo>
                      <a:cubicBezTo>
                        <a:pt x="1" y="12"/>
                        <a:pt x="0" y="13"/>
                        <a:pt x="1" y="13"/>
                      </a:cubicBezTo>
                      <a:cubicBezTo>
                        <a:pt x="3" y="14"/>
                        <a:pt x="0" y="16"/>
                        <a:pt x="1" y="16"/>
                      </a:cubicBezTo>
                      <a:cubicBezTo>
                        <a:pt x="4" y="17"/>
                        <a:pt x="2" y="19"/>
                        <a:pt x="4" y="19"/>
                      </a:cubicBezTo>
                      <a:cubicBezTo>
                        <a:pt x="5" y="19"/>
                        <a:pt x="6" y="20"/>
                        <a:pt x="6" y="21"/>
                      </a:cubicBezTo>
                      <a:cubicBezTo>
                        <a:pt x="6" y="21"/>
                        <a:pt x="6" y="21"/>
                        <a:pt x="6" y="20"/>
                      </a:cubicBezTo>
                      <a:cubicBezTo>
                        <a:pt x="7" y="20"/>
                        <a:pt x="7" y="20"/>
                        <a:pt x="8" y="20"/>
                      </a:cubicBezTo>
                      <a:cubicBezTo>
                        <a:pt x="8" y="20"/>
                        <a:pt x="8" y="20"/>
                        <a:pt x="8" y="20"/>
                      </a:cubicBezTo>
                      <a:cubicBezTo>
                        <a:pt x="8" y="20"/>
                        <a:pt x="8" y="20"/>
                        <a:pt x="8" y="20"/>
                      </a:cubicBezTo>
                      <a:cubicBezTo>
                        <a:pt x="9" y="20"/>
                        <a:pt x="10" y="20"/>
                        <a:pt x="11" y="19"/>
                      </a:cubicBezTo>
                      <a:cubicBezTo>
                        <a:pt x="12" y="18"/>
                        <a:pt x="14" y="19"/>
                        <a:pt x="15" y="16"/>
                      </a:cubicBezTo>
                      <a:cubicBezTo>
                        <a:pt x="16" y="16"/>
                        <a:pt x="17" y="15"/>
                        <a:pt x="18" y="14"/>
                      </a:cubicBezTo>
                      <a:cubicBezTo>
                        <a:pt x="19" y="14"/>
                        <a:pt x="20" y="13"/>
                        <a:pt x="20" y="12"/>
                      </a:cubicBezTo>
                      <a:cubicBezTo>
                        <a:pt x="20" y="12"/>
                        <a:pt x="19" y="12"/>
                        <a:pt x="19" y="12"/>
                      </a:cubicBezTo>
                      <a:cubicBezTo>
                        <a:pt x="18" y="12"/>
                        <a:pt x="17" y="12"/>
                        <a:pt x="17" y="12"/>
                      </a:cubicBezTo>
                      <a:cubicBezTo>
                        <a:pt x="17" y="12"/>
                        <a:pt x="17" y="11"/>
                        <a:pt x="17" y="11"/>
                      </a:cubicBezTo>
                      <a:cubicBezTo>
                        <a:pt x="17" y="11"/>
                        <a:pt x="17" y="11"/>
                        <a:pt x="17" y="11"/>
                      </a:cubicBezTo>
                      <a:cubicBezTo>
                        <a:pt x="18" y="11"/>
                        <a:pt x="18" y="11"/>
                        <a:pt x="18" y="11"/>
                      </a:cubicBezTo>
                      <a:cubicBezTo>
                        <a:pt x="18" y="11"/>
                        <a:pt x="18" y="11"/>
                        <a:pt x="18" y="11"/>
                      </a:cubicBezTo>
                      <a:cubicBezTo>
                        <a:pt x="17" y="12"/>
                        <a:pt x="19" y="12"/>
                        <a:pt x="20" y="12"/>
                      </a:cubicBezTo>
                      <a:cubicBezTo>
                        <a:pt x="20" y="10"/>
                        <a:pt x="23" y="8"/>
                        <a:pt x="23" y="7"/>
                      </a:cubicBezTo>
                      <a:cubicBezTo>
                        <a:pt x="23" y="7"/>
                        <a:pt x="23" y="7"/>
                        <a:pt x="23" y="7"/>
                      </a:cubicBezTo>
                      <a:cubicBezTo>
                        <a:pt x="23" y="7"/>
                        <a:pt x="23" y="7"/>
                        <a:pt x="23" y="7"/>
                      </a:cubicBezTo>
                      <a:cubicBezTo>
                        <a:pt x="23" y="6"/>
                        <a:pt x="22" y="6"/>
                        <a:pt x="21" y="6"/>
                      </a:cubicBezTo>
                      <a:moveTo>
                        <a:pt x="23" y="0"/>
                      </a:moveTo>
                      <a:cubicBezTo>
                        <a:pt x="24" y="0"/>
                        <a:pt x="24" y="0"/>
                        <a:pt x="24" y="0"/>
                      </a:cubicBezTo>
                      <a:cubicBezTo>
                        <a:pt x="24" y="0"/>
                        <a:pt x="24" y="0"/>
                        <a:pt x="24" y="0"/>
                      </a:cubicBezTo>
                      <a:cubicBezTo>
                        <a:pt x="24" y="0"/>
                        <a:pt x="24" y="0"/>
                        <a:pt x="23" y="0"/>
                      </a:cubicBezTo>
                      <a:moveTo>
                        <a:pt x="23" y="0"/>
                      </a:moveTo>
                      <a:cubicBezTo>
                        <a:pt x="23" y="0"/>
                        <a:pt x="23" y="0"/>
                        <a:pt x="23" y="0"/>
                      </a:cubicBezTo>
                      <a:cubicBezTo>
                        <a:pt x="23" y="0"/>
                        <a:pt x="23" y="0"/>
                        <a:pt x="23" y="0"/>
                      </a:cubicBezTo>
                      <a:moveTo>
                        <a:pt x="24" y="0"/>
                      </a:moveTo>
                      <a:cubicBezTo>
                        <a:pt x="24" y="0"/>
                        <a:pt x="24" y="0"/>
                        <a:pt x="24" y="0"/>
                      </a:cubicBezTo>
                      <a:cubicBezTo>
                        <a:pt x="24" y="0"/>
                        <a:pt x="24" y="0"/>
                        <a:pt x="24" y="0"/>
                      </a:cubicBezTo>
                      <a:cubicBezTo>
                        <a:pt x="24" y="0"/>
                        <a:pt x="24" y="0"/>
                        <a:pt x="24" y="0"/>
                      </a:cubicBezTo>
                      <a:moveTo>
                        <a:pt x="23" y="0"/>
                      </a:moveTo>
                      <a:cubicBezTo>
                        <a:pt x="23" y="0"/>
                        <a:pt x="22" y="0"/>
                        <a:pt x="22" y="0"/>
                      </a:cubicBezTo>
                      <a:cubicBezTo>
                        <a:pt x="22" y="0"/>
                        <a:pt x="22" y="0"/>
                        <a:pt x="22" y="0"/>
                      </a:cubicBezTo>
                      <a:cubicBezTo>
                        <a:pt x="22" y="0"/>
                        <a:pt x="23" y="0"/>
                        <a:pt x="23" y="0"/>
                      </a:cubicBezTo>
                      <a:moveTo>
                        <a:pt x="23" y="0"/>
                      </a:moveTo>
                      <a:cubicBezTo>
                        <a:pt x="23" y="0"/>
                        <a:pt x="23" y="0"/>
                        <a:pt x="23" y="0"/>
                      </a:cubicBezTo>
                      <a:cubicBezTo>
                        <a:pt x="23" y="0"/>
                        <a:pt x="23" y="0"/>
                        <a:pt x="23" y="0"/>
                      </a:cubicBezTo>
                      <a:cubicBezTo>
                        <a:pt x="23" y="0"/>
                        <a:pt x="23" y="0"/>
                        <a:pt x="23" y="0"/>
                      </a:cubicBezTo>
                    </a:path>
                  </a:pathLst>
                </a:custGeom>
                <a:solidFill>
                  <a:srgbClr val="E3E3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2" name="Freeform 12433">
                  <a:extLst>
                    <a:ext uri="{FF2B5EF4-FFF2-40B4-BE49-F238E27FC236}">
                      <a16:creationId xmlns:a16="http://schemas.microsoft.com/office/drawing/2014/main" id="{9ED3F86E-5AA7-7777-229E-E803D29DC5E2}"/>
                    </a:ext>
                  </a:extLst>
                </p:cNvPr>
                <p:cNvSpPr>
                  <a:spLocks/>
                </p:cNvSpPr>
                <p:nvPr/>
              </p:nvSpPr>
              <p:spPr bwMode="auto">
                <a:xfrm>
                  <a:off x="4695" y="2545"/>
                  <a:ext cx="8" cy="6"/>
                </a:xfrm>
                <a:custGeom>
                  <a:avLst/>
                  <a:gdLst>
                    <a:gd name="T0" fmla="*/ 3 w 10"/>
                    <a:gd name="T1" fmla="*/ 0 h 7"/>
                    <a:gd name="T2" fmla="*/ 3 w 10"/>
                    <a:gd name="T3" fmla="*/ 0 h 7"/>
                    <a:gd name="T4" fmla="*/ 3 w 10"/>
                    <a:gd name="T5" fmla="*/ 0 h 7"/>
                    <a:gd name="T6" fmla="*/ 2 w 10"/>
                    <a:gd name="T7" fmla="*/ 3 h 7"/>
                    <a:gd name="T8" fmla="*/ 0 w 10"/>
                    <a:gd name="T9" fmla="*/ 3 h 7"/>
                    <a:gd name="T10" fmla="*/ 0 w 10"/>
                    <a:gd name="T11" fmla="*/ 3 h 7"/>
                    <a:gd name="T12" fmla="*/ 2 w 10"/>
                    <a:gd name="T13" fmla="*/ 3 h 7"/>
                    <a:gd name="T14" fmla="*/ 2 w 10"/>
                    <a:gd name="T15" fmla="*/ 3 h 7"/>
                    <a:gd name="T16" fmla="*/ 2 w 10"/>
                    <a:gd name="T17" fmla="*/ 3 h 7"/>
                    <a:gd name="T18" fmla="*/ 2 w 10"/>
                    <a:gd name="T19" fmla="*/ 3 h 7"/>
                    <a:gd name="T20" fmla="*/ 3 w 10"/>
                    <a:gd name="T21" fmla="*/ 3 h 7"/>
                    <a:gd name="T22" fmla="*/ 3 w 10"/>
                    <a:gd name="T23" fmla="*/ 3 h 7"/>
                    <a:gd name="T24" fmla="*/ 3 w 10"/>
                    <a:gd name="T25" fmla="*/ 3 h 7"/>
                    <a:gd name="T26" fmla="*/ 3 w 10"/>
                    <a:gd name="T27" fmla="*/ 3 h 7"/>
                    <a:gd name="T28" fmla="*/ 4 w 10"/>
                    <a:gd name="T29" fmla="*/ 3 h 7"/>
                    <a:gd name="T30" fmla="*/ 4 w 10"/>
                    <a:gd name="T31" fmla="*/ 2 h 7"/>
                    <a:gd name="T32" fmla="*/ 4 w 10"/>
                    <a:gd name="T33" fmla="*/ 1 h 7"/>
                    <a:gd name="T34" fmla="*/ 4 w 10"/>
                    <a:gd name="T35" fmla="*/ 0 h 7"/>
                    <a:gd name="T36" fmla="*/ 4 w 10"/>
                    <a:gd name="T37" fmla="*/ 0 h 7"/>
                    <a:gd name="T38" fmla="*/ 4 w 10"/>
                    <a:gd name="T39" fmla="*/ 0 h 7"/>
                    <a:gd name="T40" fmla="*/ 4 w 10"/>
                    <a:gd name="T41" fmla="*/ 0 h 7"/>
                    <a:gd name="T42" fmla="*/ 4 w 10"/>
                    <a:gd name="T43" fmla="*/ 0 h 7"/>
                    <a:gd name="T44" fmla="*/ 3 w 10"/>
                    <a:gd name="T45" fmla="*/ 0 h 7"/>
                    <a:gd name="T46" fmla="*/ 3 w 10"/>
                    <a:gd name="T47" fmla="*/ 0 h 7"/>
                    <a:gd name="T48" fmla="*/ 3 w 10"/>
                    <a:gd name="T49" fmla="*/ 0 h 7"/>
                    <a:gd name="T50" fmla="*/ 3 w 10"/>
                    <a:gd name="T51" fmla="*/ 0 h 7"/>
                    <a:gd name="T52" fmla="*/ 3 w 10"/>
                    <a:gd name="T53" fmla="*/ 0 h 7"/>
                    <a:gd name="T54" fmla="*/ 3 w 10"/>
                    <a:gd name="T55" fmla="*/ 0 h 7"/>
                    <a:gd name="T56" fmla="*/ 3 w 10"/>
                    <a:gd name="T57" fmla="*/ 0 h 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 h="7">
                      <a:moveTo>
                        <a:pt x="8" y="0"/>
                      </a:moveTo>
                      <a:cubicBezTo>
                        <a:pt x="8" y="0"/>
                        <a:pt x="8" y="0"/>
                        <a:pt x="8" y="0"/>
                      </a:cubicBezTo>
                      <a:cubicBezTo>
                        <a:pt x="8" y="0"/>
                        <a:pt x="7" y="0"/>
                        <a:pt x="7" y="0"/>
                      </a:cubicBezTo>
                      <a:cubicBezTo>
                        <a:pt x="6" y="1"/>
                        <a:pt x="5" y="2"/>
                        <a:pt x="4" y="3"/>
                      </a:cubicBezTo>
                      <a:cubicBezTo>
                        <a:pt x="3" y="5"/>
                        <a:pt x="1" y="5"/>
                        <a:pt x="0" y="6"/>
                      </a:cubicBezTo>
                      <a:cubicBezTo>
                        <a:pt x="0" y="6"/>
                        <a:pt x="0" y="6"/>
                        <a:pt x="0" y="6"/>
                      </a:cubicBezTo>
                      <a:cubicBezTo>
                        <a:pt x="1" y="6"/>
                        <a:pt x="2" y="6"/>
                        <a:pt x="2" y="6"/>
                      </a:cubicBezTo>
                      <a:cubicBezTo>
                        <a:pt x="3" y="6"/>
                        <a:pt x="3" y="7"/>
                        <a:pt x="4" y="7"/>
                      </a:cubicBezTo>
                      <a:cubicBezTo>
                        <a:pt x="4" y="7"/>
                        <a:pt x="5" y="6"/>
                        <a:pt x="5" y="6"/>
                      </a:cubicBezTo>
                      <a:cubicBezTo>
                        <a:pt x="5" y="6"/>
                        <a:pt x="6" y="6"/>
                        <a:pt x="6" y="6"/>
                      </a:cubicBezTo>
                      <a:cubicBezTo>
                        <a:pt x="7" y="6"/>
                        <a:pt x="8" y="6"/>
                        <a:pt x="8" y="7"/>
                      </a:cubicBezTo>
                      <a:cubicBezTo>
                        <a:pt x="8" y="7"/>
                        <a:pt x="8" y="7"/>
                        <a:pt x="8" y="7"/>
                      </a:cubicBezTo>
                      <a:cubicBezTo>
                        <a:pt x="8" y="7"/>
                        <a:pt x="8" y="7"/>
                        <a:pt x="8" y="7"/>
                      </a:cubicBezTo>
                      <a:cubicBezTo>
                        <a:pt x="8" y="6"/>
                        <a:pt x="8" y="6"/>
                        <a:pt x="8" y="6"/>
                      </a:cubicBezTo>
                      <a:cubicBezTo>
                        <a:pt x="8" y="5"/>
                        <a:pt x="10" y="3"/>
                        <a:pt x="10" y="3"/>
                      </a:cubicBezTo>
                      <a:cubicBezTo>
                        <a:pt x="10" y="2"/>
                        <a:pt x="10" y="2"/>
                        <a:pt x="10" y="2"/>
                      </a:cubicBezTo>
                      <a:cubicBezTo>
                        <a:pt x="10" y="2"/>
                        <a:pt x="10" y="2"/>
                        <a:pt x="10" y="1"/>
                      </a:cubicBezTo>
                      <a:cubicBezTo>
                        <a:pt x="10" y="1"/>
                        <a:pt x="10" y="1"/>
                        <a:pt x="10"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3" name="Freeform 12434">
                  <a:extLst>
                    <a:ext uri="{FF2B5EF4-FFF2-40B4-BE49-F238E27FC236}">
                      <a16:creationId xmlns:a16="http://schemas.microsoft.com/office/drawing/2014/main" id="{FAD668B6-D271-A64D-6660-16D628440F54}"/>
                    </a:ext>
                  </a:extLst>
                </p:cNvPr>
                <p:cNvSpPr>
                  <a:spLocks/>
                </p:cNvSpPr>
                <p:nvPr/>
              </p:nvSpPr>
              <p:spPr bwMode="auto">
                <a:xfrm>
                  <a:off x="4702" y="2545"/>
                  <a:ext cx="1" cy="1"/>
                </a:xfrm>
                <a:custGeom>
                  <a:avLst/>
                  <a:gdLst>
                    <a:gd name="T0" fmla="*/ 1 w 1"/>
                    <a:gd name="T1" fmla="*/ 0 h 1"/>
                    <a:gd name="T2" fmla="*/ 0 w 1"/>
                    <a:gd name="T3" fmla="*/ 0 h 1"/>
                    <a:gd name="T4" fmla="*/ 0 w 1"/>
                    <a:gd name="T5" fmla="*/ 0 h 1"/>
                    <a:gd name="T6" fmla="*/ 0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path>
                  </a:pathLst>
                </a:custGeom>
                <a:solidFill>
                  <a:srgbClr val="C1C3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4" name="Freeform 12435">
                  <a:extLst>
                    <a:ext uri="{FF2B5EF4-FFF2-40B4-BE49-F238E27FC236}">
                      <a16:creationId xmlns:a16="http://schemas.microsoft.com/office/drawing/2014/main" id="{CF8029D2-2453-632B-40BA-78FC1FADCFD7}"/>
                    </a:ext>
                  </a:extLst>
                </p:cNvPr>
                <p:cNvSpPr>
                  <a:spLocks/>
                </p:cNvSpPr>
                <p:nvPr/>
              </p:nvSpPr>
              <p:spPr bwMode="auto">
                <a:xfrm>
                  <a:off x="4693" y="2552"/>
                  <a:ext cx="3" cy="1"/>
                </a:xfrm>
                <a:custGeom>
                  <a:avLst/>
                  <a:gdLst>
                    <a:gd name="T0" fmla="*/ 2 w 4"/>
                    <a:gd name="T1" fmla="*/ 0 h 1"/>
                    <a:gd name="T2" fmla="*/ 1 w 4"/>
                    <a:gd name="T3" fmla="*/ 0 h 1"/>
                    <a:gd name="T4" fmla="*/ 1 w 4"/>
                    <a:gd name="T5" fmla="*/ 0 h 1"/>
                    <a:gd name="T6" fmla="*/ 0 w 4"/>
                    <a:gd name="T7" fmla="*/ 0 h 1"/>
                    <a:gd name="T8" fmla="*/ 2 w 4"/>
                    <a:gd name="T9" fmla="*/ 1 h 1"/>
                    <a:gd name="T10" fmla="*/ 2 w 4"/>
                    <a:gd name="T11" fmla="*/ 1 h 1"/>
                    <a:gd name="T12" fmla="*/ 2 w 4"/>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
                      <a:moveTo>
                        <a:pt x="3" y="0"/>
                      </a:moveTo>
                      <a:cubicBezTo>
                        <a:pt x="3" y="0"/>
                        <a:pt x="2" y="0"/>
                        <a:pt x="1" y="0"/>
                      </a:cubicBezTo>
                      <a:cubicBezTo>
                        <a:pt x="1" y="0"/>
                        <a:pt x="1" y="0"/>
                        <a:pt x="1" y="0"/>
                      </a:cubicBezTo>
                      <a:cubicBezTo>
                        <a:pt x="0" y="0"/>
                        <a:pt x="0" y="0"/>
                        <a:pt x="0" y="0"/>
                      </a:cubicBezTo>
                      <a:cubicBezTo>
                        <a:pt x="1" y="1"/>
                        <a:pt x="1" y="1"/>
                        <a:pt x="2" y="1"/>
                      </a:cubicBezTo>
                      <a:cubicBezTo>
                        <a:pt x="2" y="1"/>
                        <a:pt x="2" y="1"/>
                        <a:pt x="3" y="1"/>
                      </a:cubicBezTo>
                      <a:cubicBezTo>
                        <a:pt x="3" y="1"/>
                        <a:pt x="4"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5" name="Freeform 12436">
                  <a:extLst>
                    <a:ext uri="{FF2B5EF4-FFF2-40B4-BE49-F238E27FC236}">
                      <a16:creationId xmlns:a16="http://schemas.microsoft.com/office/drawing/2014/main" id="{856D155F-A1F9-B552-5CB0-0D81276F5636}"/>
                    </a:ext>
                  </a:extLst>
                </p:cNvPr>
                <p:cNvSpPr>
                  <a:spLocks/>
                </p:cNvSpPr>
                <p:nvPr/>
              </p:nvSpPr>
              <p:spPr bwMode="auto">
                <a:xfrm>
                  <a:off x="4689" y="2553"/>
                  <a:ext cx="2" cy="2"/>
                </a:xfrm>
                <a:custGeom>
                  <a:avLst/>
                  <a:gdLst>
                    <a:gd name="T0" fmla="*/ 1 w 3"/>
                    <a:gd name="T1" fmla="*/ 0 h 2"/>
                    <a:gd name="T2" fmla="*/ 0 w 3"/>
                    <a:gd name="T3" fmla="*/ 1 h 2"/>
                    <a:gd name="T4" fmla="*/ 0 w 3"/>
                    <a:gd name="T5" fmla="*/ 1 h 2"/>
                    <a:gd name="T6" fmla="*/ 0 w 3"/>
                    <a:gd name="T7" fmla="*/ 1 h 2"/>
                    <a:gd name="T8" fmla="*/ 1 w 3"/>
                    <a:gd name="T9" fmla="*/ 2 h 2"/>
                    <a:gd name="T10" fmla="*/ 1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1" y="0"/>
                      </a:moveTo>
                      <a:cubicBezTo>
                        <a:pt x="1" y="1"/>
                        <a:pt x="0" y="1"/>
                        <a:pt x="0" y="1"/>
                      </a:cubicBezTo>
                      <a:cubicBezTo>
                        <a:pt x="0" y="1"/>
                        <a:pt x="0" y="1"/>
                        <a:pt x="0" y="1"/>
                      </a:cubicBezTo>
                      <a:cubicBezTo>
                        <a:pt x="0" y="1"/>
                        <a:pt x="0" y="1"/>
                        <a:pt x="0" y="1"/>
                      </a:cubicBezTo>
                      <a:cubicBezTo>
                        <a:pt x="1" y="1"/>
                        <a:pt x="2" y="1"/>
                        <a:pt x="3" y="2"/>
                      </a:cubicBezTo>
                      <a:cubicBezTo>
                        <a:pt x="3" y="1"/>
                        <a:pt x="2"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6" name="Freeform 12437">
                  <a:extLst>
                    <a:ext uri="{FF2B5EF4-FFF2-40B4-BE49-F238E27FC236}">
                      <a16:creationId xmlns:a16="http://schemas.microsoft.com/office/drawing/2014/main" id="{2999DDD9-7D48-E3E7-6D02-9A233EE6E8A2}"/>
                    </a:ext>
                  </a:extLst>
                </p:cNvPr>
                <p:cNvSpPr>
                  <a:spLocks/>
                </p:cNvSpPr>
                <p:nvPr/>
              </p:nvSpPr>
              <p:spPr bwMode="auto">
                <a:xfrm>
                  <a:off x="4696" y="2554"/>
                  <a:ext cx="3" cy="1"/>
                </a:xfrm>
                <a:custGeom>
                  <a:avLst/>
                  <a:gdLst>
                    <a:gd name="T0" fmla="*/ 0 w 3"/>
                    <a:gd name="T1" fmla="*/ 0 h 1"/>
                    <a:gd name="T2" fmla="*/ 0 w 3"/>
                    <a:gd name="T3" fmla="*/ 1 h 1"/>
                    <a:gd name="T4" fmla="*/ 2 w 3"/>
                    <a:gd name="T5" fmla="*/ 1 h 1"/>
                    <a:gd name="T6" fmla="*/ 3 w 3"/>
                    <a:gd name="T7" fmla="*/ 1 h 1"/>
                    <a:gd name="T8" fmla="*/ 3 w 3"/>
                    <a:gd name="T9" fmla="*/ 1 h 1"/>
                    <a:gd name="T10" fmla="*/ 3 w 3"/>
                    <a:gd name="T11" fmla="*/ 1 h 1"/>
                    <a:gd name="T12" fmla="*/ 1 w 3"/>
                    <a:gd name="T13" fmla="*/ 0 h 1"/>
                    <a:gd name="T14" fmla="*/ 0 w 3"/>
                    <a:gd name="T15" fmla="*/ 0 h 1"/>
                    <a:gd name="T16" fmla="*/ 0 w 3"/>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1">
                      <a:moveTo>
                        <a:pt x="0" y="0"/>
                      </a:moveTo>
                      <a:cubicBezTo>
                        <a:pt x="0" y="0"/>
                        <a:pt x="0" y="1"/>
                        <a:pt x="0" y="1"/>
                      </a:cubicBezTo>
                      <a:cubicBezTo>
                        <a:pt x="0" y="1"/>
                        <a:pt x="1" y="1"/>
                        <a:pt x="2" y="1"/>
                      </a:cubicBezTo>
                      <a:cubicBezTo>
                        <a:pt x="2" y="1"/>
                        <a:pt x="3" y="1"/>
                        <a:pt x="3" y="1"/>
                      </a:cubicBezTo>
                      <a:cubicBezTo>
                        <a:pt x="3" y="1"/>
                        <a:pt x="3" y="1"/>
                        <a:pt x="3" y="1"/>
                      </a:cubicBezTo>
                      <a:cubicBezTo>
                        <a:pt x="3" y="1"/>
                        <a:pt x="3" y="1"/>
                        <a:pt x="3" y="1"/>
                      </a:cubicBezTo>
                      <a:cubicBezTo>
                        <a:pt x="2" y="1"/>
                        <a:pt x="0" y="1"/>
                        <a:pt x="1"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7" name="Freeform 12438">
                  <a:extLst>
                    <a:ext uri="{FF2B5EF4-FFF2-40B4-BE49-F238E27FC236}">
                      <a16:creationId xmlns:a16="http://schemas.microsoft.com/office/drawing/2014/main" id="{FDB012E5-DEAD-8A53-464E-625BCFBF8F24}"/>
                    </a:ext>
                  </a:extLst>
                </p:cNvPr>
                <p:cNvSpPr>
                  <a:spLocks noEditPoints="1"/>
                </p:cNvSpPr>
                <p:nvPr/>
              </p:nvSpPr>
              <p:spPr bwMode="auto">
                <a:xfrm>
                  <a:off x="4690" y="2557"/>
                  <a:ext cx="5" cy="1"/>
                </a:xfrm>
                <a:custGeom>
                  <a:avLst/>
                  <a:gdLst>
                    <a:gd name="T0" fmla="*/ 0 w 7"/>
                    <a:gd name="T1" fmla="*/ 1 h 1"/>
                    <a:gd name="T2" fmla="*/ 0 w 7"/>
                    <a:gd name="T3" fmla="*/ 1 h 1"/>
                    <a:gd name="T4" fmla="*/ 0 w 7"/>
                    <a:gd name="T5" fmla="*/ 1 h 1"/>
                    <a:gd name="T6" fmla="*/ 0 w 7"/>
                    <a:gd name="T7" fmla="*/ 1 h 1"/>
                    <a:gd name="T8" fmla="*/ 0 w 7"/>
                    <a:gd name="T9" fmla="*/ 1 h 1"/>
                    <a:gd name="T10" fmla="*/ 1 w 7"/>
                    <a:gd name="T11" fmla="*/ 0 h 1"/>
                    <a:gd name="T12" fmla="*/ 0 w 7"/>
                    <a:gd name="T13" fmla="*/ 1 h 1"/>
                    <a:gd name="T14" fmla="*/ 1 w 7"/>
                    <a:gd name="T15" fmla="*/ 1 h 1"/>
                    <a:gd name="T16" fmla="*/ 1 w 7"/>
                    <a:gd name="T17" fmla="*/ 1 h 1"/>
                    <a:gd name="T18" fmla="*/ 1 w 7"/>
                    <a:gd name="T19" fmla="*/ 1 h 1"/>
                    <a:gd name="T20" fmla="*/ 1 w 7"/>
                    <a:gd name="T21" fmla="*/ 1 h 1"/>
                    <a:gd name="T22" fmla="*/ 1 w 7"/>
                    <a:gd name="T23" fmla="*/ 0 h 1"/>
                    <a:gd name="T24" fmla="*/ 1 w 7"/>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
                      <a:moveTo>
                        <a:pt x="0" y="1"/>
                      </a:moveTo>
                      <a:cubicBezTo>
                        <a:pt x="0" y="1"/>
                        <a:pt x="0" y="1"/>
                        <a:pt x="0" y="1"/>
                      </a:cubicBezTo>
                      <a:cubicBezTo>
                        <a:pt x="0" y="1"/>
                        <a:pt x="0" y="1"/>
                        <a:pt x="0" y="1"/>
                      </a:cubicBezTo>
                      <a:cubicBezTo>
                        <a:pt x="0" y="1"/>
                        <a:pt x="0" y="1"/>
                        <a:pt x="0" y="1"/>
                      </a:cubicBezTo>
                      <a:cubicBezTo>
                        <a:pt x="0" y="1"/>
                        <a:pt x="0" y="1"/>
                        <a:pt x="0" y="1"/>
                      </a:cubicBezTo>
                      <a:moveTo>
                        <a:pt x="2" y="0"/>
                      </a:moveTo>
                      <a:cubicBezTo>
                        <a:pt x="1" y="0"/>
                        <a:pt x="0" y="0"/>
                        <a:pt x="0" y="1"/>
                      </a:cubicBezTo>
                      <a:cubicBezTo>
                        <a:pt x="0" y="1"/>
                        <a:pt x="1" y="1"/>
                        <a:pt x="1" y="1"/>
                      </a:cubicBezTo>
                      <a:cubicBezTo>
                        <a:pt x="2" y="1"/>
                        <a:pt x="3" y="1"/>
                        <a:pt x="4" y="1"/>
                      </a:cubicBezTo>
                      <a:cubicBezTo>
                        <a:pt x="4" y="1"/>
                        <a:pt x="5" y="1"/>
                        <a:pt x="5" y="1"/>
                      </a:cubicBezTo>
                      <a:cubicBezTo>
                        <a:pt x="5" y="1"/>
                        <a:pt x="5" y="1"/>
                        <a:pt x="5" y="1"/>
                      </a:cubicBezTo>
                      <a:cubicBezTo>
                        <a:pt x="7" y="1"/>
                        <a:pt x="3" y="0"/>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8" name="Freeform 12439">
                  <a:extLst>
                    <a:ext uri="{FF2B5EF4-FFF2-40B4-BE49-F238E27FC236}">
                      <a16:creationId xmlns:a16="http://schemas.microsoft.com/office/drawing/2014/main" id="{65F8393E-4CB6-C10D-390B-835510780533}"/>
                    </a:ext>
                  </a:extLst>
                </p:cNvPr>
                <p:cNvSpPr>
                  <a:spLocks noEditPoints="1"/>
                </p:cNvSpPr>
                <p:nvPr/>
              </p:nvSpPr>
              <p:spPr bwMode="auto">
                <a:xfrm>
                  <a:off x="4685" y="2556"/>
                  <a:ext cx="4" cy="1"/>
                </a:xfrm>
                <a:custGeom>
                  <a:avLst/>
                  <a:gdLst>
                    <a:gd name="T0" fmla="*/ 2 w 5"/>
                    <a:gd name="T1" fmla="*/ 0 h 1"/>
                    <a:gd name="T2" fmla="*/ 2 w 5"/>
                    <a:gd name="T3" fmla="*/ 1 h 1"/>
                    <a:gd name="T4" fmla="*/ 2 w 5"/>
                    <a:gd name="T5" fmla="*/ 1 h 1"/>
                    <a:gd name="T6" fmla="*/ 2 w 5"/>
                    <a:gd name="T7" fmla="*/ 0 h 1"/>
                    <a:gd name="T8" fmla="*/ 2 w 5"/>
                    <a:gd name="T9" fmla="*/ 0 h 1"/>
                    <a:gd name="T10" fmla="*/ 2 w 5"/>
                    <a:gd name="T11" fmla="*/ 0 h 1"/>
                    <a:gd name="T12" fmla="*/ 2 w 5"/>
                    <a:gd name="T13" fmla="*/ 0 h 1"/>
                    <a:gd name="T14" fmla="*/ 2 w 5"/>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1">
                      <a:moveTo>
                        <a:pt x="3" y="0"/>
                      </a:moveTo>
                      <a:cubicBezTo>
                        <a:pt x="0" y="0"/>
                        <a:pt x="2" y="1"/>
                        <a:pt x="4" y="1"/>
                      </a:cubicBezTo>
                      <a:cubicBezTo>
                        <a:pt x="4" y="1"/>
                        <a:pt x="5" y="1"/>
                        <a:pt x="5" y="1"/>
                      </a:cubicBezTo>
                      <a:cubicBezTo>
                        <a:pt x="4" y="1"/>
                        <a:pt x="2" y="0"/>
                        <a:pt x="3" y="0"/>
                      </a:cubicBezTo>
                      <a:moveTo>
                        <a:pt x="3" y="0"/>
                      </a:moveTo>
                      <a:cubicBezTo>
                        <a:pt x="3" y="0"/>
                        <a:pt x="3" y="0"/>
                        <a:pt x="3" y="0"/>
                      </a:cubicBezTo>
                      <a:cubicBezTo>
                        <a:pt x="3" y="0"/>
                        <a:pt x="3" y="0"/>
                        <a:pt x="3"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59" name="Freeform 12440">
                  <a:extLst>
                    <a:ext uri="{FF2B5EF4-FFF2-40B4-BE49-F238E27FC236}">
                      <a16:creationId xmlns:a16="http://schemas.microsoft.com/office/drawing/2014/main" id="{F2D55C21-1FCC-3344-49E0-548589B365B6}"/>
                    </a:ext>
                  </a:extLst>
                </p:cNvPr>
                <p:cNvSpPr>
                  <a:spLocks/>
                </p:cNvSpPr>
                <p:nvPr/>
              </p:nvSpPr>
              <p:spPr bwMode="auto">
                <a:xfrm>
                  <a:off x="4688" y="2560"/>
                  <a:ext cx="2"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cubicBezTo>
                        <a:pt x="0" y="1"/>
                        <a:pt x="1" y="1"/>
                        <a:pt x="2" y="1"/>
                      </a:cubicBezTo>
                      <a:cubicBezTo>
                        <a:pt x="3" y="1"/>
                        <a:pt x="3" y="1"/>
                        <a:pt x="3" y="1"/>
                      </a:cubicBezTo>
                      <a:cubicBezTo>
                        <a:pt x="2" y="1"/>
                        <a:pt x="0" y="1"/>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0" name="Freeform 12441">
                  <a:extLst>
                    <a:ext uri="{FF2B5EF4-FFF2-40B4-BE49-F238E27FC236}">
                      <a16:creationId xmlns:a16="http://schemas.microsoft.com/office/drawing/2014/main" id="{352901DE-24A0-6E56-55DE-2544905553CB}"/>
                    </a:ext>
                  </a:extLst>
                </p:cNvPr>
                <p:cNvSpPr>
                  <a:spLocks/>
                </p:cNvSpPr>
                <p:nvPr/>
              </p:nvSpPr>
              <p:spPr bwMode="auto">
                <a:xfrm>
                  <a:off x="4689" y="25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1" name="Freeform 12442">
                  <a:extLst>
                    <a:ext uri="{FF2B5EF4-FFF2-40B4-BE49-F238E27FC236}">
                      <a16:creationId xmlns:a16="http://schemas.microsoft.com/office/drawing/2014/main" id="{AA498D2A-A6E8-3688-3102-DE92E201A2B6}"/>
                    </a:ext>
                  </a:extLst>
                </p:cNvPr>
                <p:cNvSpPr>
                  <a:spLocks noEditPoints="1"/>
                </p:cNvSpPr>
                <p:nvPr/>
              </p:nvSpPr>
              <p:spPr bwMode="auto">
                <a:xfrm>
                  <a:off x="4671" y="2558"/>
                  <a:ext cx="16" cy="7"/>
                </a:xfrm>
                <a:custGeom>
                  <a:avLst/>
                  <a:gdLst>
                    <a:gd name="T0" fmla="*/ 6 w 19"/>
                    <a:gd name="T1" fmla="*/ 4 h 8"/>
                    <a:gd name="T2" fmla="*/ 6 w 19"/>
                    <a:gd name="T3" fmla="*/ 4 h 8"/>
                    <a:gd name="T4" fmla="*/ 6 w 19"/>
                    <a:gd name="T5" fmla="*/ 4 h 8"/>
                    <a:gd name="T6" fmla="*/ 6 w 19"/>
                    <a:gd name="T7" fmla="*/ 4 h 8"/>
                    <a:gd name="T8" fmla="*/ 6 w 19"/>
                    <a:gd name="T9" fmla="*/ 4 h 8"/>
                    <a:gd name="T10" fmla="*/ 6 w 19"/>
                    <a:gd name="T11" fmla="*/ 4 h 8"/>
                    <a:gd name="T12" fmla="*/ 6 w 19"/>
                    <a:gd name="T13" fmla="*/ 4 h 8"/>
                    <a:gd name="T14" fmla="*/ 6 w 19"/>
                    <a:gd name="T15" fmla="*/ 4 h 8"/>
                    <a:gd name="T16" fmla="*/ 6 w 19"/>
                    <a:gd name="T17" fmla="*/ 4 h 8"/>
                    <a:gd name="T18" fmla="*/ 6 w 19"/>
                    <a:gd name="T19" fmla="*/ 4 h 8"/>
                    <a:gd name="T20" fmla="*/ 6 w 19"/>
                    <a:gd name="T21" fmla="*/ 4 h 8"/>
                    <a:gd name="T22" fmla="*/ 5 w 19"/>
                    <a:gd name="T23" fmla="*/ 4 h 8"/>
                    <a:gd name="T24" fmla="*/ 5 w 19"/>
                    <a:gd name="T25" fmla="*/ 4 h 8"/>
                    <a:gd name="T26" fmla="*/ 5 w 19"/>
                    <a:gd name="T27" fmla="*/ 4 h 8"/>
                    <a:gd name="T28" fmla="*/ 5 w 19"/>
                    <a:gd name="T29" fmla="*/ 4 h 8"/>
                    <a:gd name="T30" fmla="*/ 5 w 19"/>
                    <a:gd name="T31" fmla="*/ 4 h 8"/>
                    <a:gd name="T32" fmla="*/ 5 w 19"/>
                    <a:gd name="T33" fmla="*/ 4 h 8"/>
                    <a:gd name="T34" fmla="*/ 8 w 19"/>
                    <a:gd name="T35" fmla="*/ 4 h 8"/>
                    <a:gd name="T36" fmla="*/ 8 w 19"/>
                    <a:gd name="T37" fmla="*/ 4 h 8"/>
                    <a:gd name="T38" fmla="*/ 8 w 19"/>
                    <a:gd name="T39" fmla="*/ 4 h 8"/>
                    <a:gd name="T40" fmla="*/ 8 w 19"/>
                    <a:gd name="T41" fmla="*/ 4 h 8"/>
                    <a:gd name="T42" fmla="*/ 8 w 19"/>
                    <a:gd name="T43" fmla="*/ 4 h 8"/>
                    <a:gd name="T44" fmla="*/ 8 w 19"/>
                    <a:gd name="T45" fmla="*/ 4 h 8"/>
                    <a:gd name="T46" fmla="*/ 8 w 19"/>
                    <a:gd name="T47" fmla="*/ 4 h 8"/>
                    <a:gd name="T48" fmla="*/ 3 w 19"/>
                    <a:gd name="T49" fmla="*/ 4 h 8"/>
                    <a:gd name="T50" fmla="*/ 9 w 19"/>
                    <a:gd name="T51" fmla="*/ 4 h 8"/>
                    <a:gd name="T52" fmla="*/ 9 w 19"/>
                    <a:gd name="T53" fmla="*/ 4 h 8"/>
                    <a:gd name="T54" fmla="*/ 9 w 19"/>
                    <a:gd name="T55" fmla="*/ 4 h 8"/>
                    <a:gd name="T56" fmla="*/ 9 w 19"/>
                    <a:gd name="T57" fmla="*/ 4 h 8"/>
                    <a:gd name="T58" fmla="*/ 9 w 19"/>
                    <a:gd name="T59" fmla="*/ 4 h 8"/>
                    <a:gd name="T60" fmla="*/ 9 w 19"/>
                    <a:gd name="T61" fmla="*/ 4 h 8"/>
                    <a:gd name="T62" fmla="*/ 9 w 19"/>
                    <a:gd name="T63" fmla="*/ 4 h 8"/>
                    <a:gd name="T64" fmla="*/ 9 w 19"/>
                    <a:gd name="T65" fmla="*/ 4 h 8"/>
                    <a:gd name="T66" fmla="*/ 3 w 19"/>
                    <a:gd name="T67" fmla="*/ 4 h 8"/>
                    <a:gd name="T68" fmla="*/ 3 w 19"/>
                    <a:gd name="T69" fmla="*/ 4 h 8"/>
                    <a:gd name="T70" fmla="*/ 3 w 19"/>
                    <a:gd name="T71" fmla="*/ 4 h 8"/>
                    <a:gd name="T72" fmla="*/ 3 w 19"/>
                    <a:gd name="T73" fmla="*/ 4 h 8"/>
                    <a:gd name="T74" fmla="*/ 3 w 19"/>
                    <a:gd name="T75" fmla="*/ 4 h 8"/>
                    <a:gd name="T76" fmla="*/ 3 w 19"/>
                    <a:gd name="T77" fmla="*/ 4 h 8"/>
                    <a:gd name="T78" fmla="*/ 3 w 19"/>
                    <a:gd name="T79" fmla="*/ 4 h 8"/>
                    <a:gd name="T80" fmla="*/ 3 w 19"/>
                    <a:gd name="T81" fmla="*/ 4 h 8"/>
                    <a:gd name="T82" fmla="*/ 3 w 19"/>
                    <a:gd name="T83" fmla="*/ 4 h 8"/>
                    <a:gd name="T84" fmla="*/ 3 w 19"/>
                    <a:gd name="T85" fmla="*/ 4 h 8"/>
                    <a:gd name="T86" fmla="*/ 3 w 19"/>
                    <a:gd name="T87" fmla="*/ 4 h 8"/>
                    <a:gd name="T88" fmla="*/ 3 w 19"/>
                    <a:gd name="T89" fmla="*/ 4 h 8"/>
                    <a:gd name="T90" fmla="*/ 4 w 19"/>
                    <a:gd name="T91" fmla="*/ 4 h 8"/>
                    <a:gd name="T92" fmla="*/ 3 w 19"/>
                    <a:gd name="T93" fmla="*/ 4 h 8"/>
                    <a:gd name="T94" fmla="*/ 2 w 19"/>
                    <a:gd name="T95" fmla="*/ 4 h 8"/>
                    <a:gd name="T96" fmla="*/ 2 w 19"/>
                    <a:gd name="T97" fmla="*/ 4 h 8"/>
                    <a:gd name="T98" fmla="*/ 3 w 19"/>
                    <a:gd name="T99" fmla="*/ 4 h 8"/>
                    <a:gd name="T100" fmla="*/ 3 w 19"/>
                    <a:gd name="T101" fmla="*/ 4 h 8"/>
                    <a:gd name="T102" fmla="*/ 3 w 19"/>
                    <a:gd name="T103" fmla="*/ 4 h 8"/>
                    <a:gd name="T104" fmla="*/ 3 w 19"/>
                    <a:gd name="T105" fmla="*/ 4 h 8"/>
                    <a:gd name="T106" fmla="*/ 3 w 19"/>
                    <a:gd name="T107" fmla="*/ 4 h 8"/>
                    <a:gd name="T108" fmla="*/ 3 w 19"/>
                    <a:gd name="T109" fmla="*/ 4 h 8"/>
                    <a:gd name="T110" fmla="*/ 0 w 19"/>
                    <a:gd name="T111" fmla="*/ 0 h 8"/>
                    <a:gd name="T112" fmla="*/ 0 w 19"/>
                    <a:gd name="T113" fmla="*/ 0 h 8"/>
                    <a:gd name="T114" fmla="*/ 0 w 19"/>
                    <a:gd name="T115" fmla="*/ 0 h 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 h="8">
                      <a:moveTo>
                        <a:pt x="12" y="8"/>
                      </a:moveTo>
                      <a:cubicBezTo>
                        <a:pt x="12" y="8"/>
                        <a:pt x="11" y="8"/>
                        <a:pt x="11" y="8"/>
                      </a:cubicBezTo>
                      <a:cubicBezTo>
                        <a:pt x="11" y="8"/>
                        <a:pt x="11" y="8"/>
                        <a:pt x="11" y="8"/>
                      </a:cubicBezTo>
                      <a:cubicBezTo>
                        <a:pt x="11" y="8"/>
                        <a:pt x="11" y="8"/>
                        <a:pt x="11" y="8"/>
                      </a:cubicBezTo>
                      <a:cubicBezTo>
                        <a:pt x="11" y="8"/>
                        <a:pt x="12" y="8"/>
                        <a:pt x="12" y="8"/>
                      </a:cubicBezTo>
                      <a:cubicBezTo>
                        <a:pt x="12" y="8"/>
                        <a:pt x="12" y="8"/>
                        <a:pt x="12" y="8"/>
                      </a:cubicBezTo>
                      <a:moveTo>
                        <a:pt x="12" y="8"/>
                      </a:move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moveTo>
                        <a:pt x="12" y="8"/>
                      </a:moveTo>
                      <a:cubicBezTo>
                        <a:pt x="12" y="8"/>
                        <a:pt x="12" y="8"/>
                        <a:pt x="12" y="8"/>
                      </a:cubicBezTo>
                      <a:cubicBezTo>
                        <a:pt x="12" y="8"/>
                        <a:pt x="12" y="8"/>
                        <a:pt x="12" y="8"/>
                      </a:cubicBezTo>
                      <a:cubicBezTo>
                        <a:pt x="12" y="8"/>
                        <a:pt x="12" y="8"/>
                        <a:pt x="12" y="8"/>
                      </a:cubicBezTo>
                      <a:cubicBezTo>
                        <a:pt x="12" y="8"/>
                        <a:pt x="12" y="8"/>
                        <a:pt x="12" y="8"/>
                      </a:cubicBezTo>
                      <a:moveTo>
                        <a:pt x="12" y="8"/>
                      </a:moveTo>
                      <a:cubicBezTo>
                        <a:pt x="12" y="8"/>
                        <a:pt x="12" y="8"/>
                        <a:pt x="12" y="8"/>
                      </a:cubicBezTo>
                      <a:cubicBezTo>
                        <a:pt x="12" y="8"/>
                        <a:pt x="12" y="8"/>
                        <a:pt x="12" y="8"/>
                      </a:cubicBezTo>
                      <a:cubicBezTo>
                        <a:pt x="12" y="8"/>
                        <a:pt x="12" y="8"/>
                        <a:pt x="12" y="8"/>
                      </a:cubicBezTo>
                      <a:cubicBezTo>
                        <a:pt x="12" y="8"/>
                        <a:pt x="12" y="8"/>
                        <a:pt x="12" y="8"/>
                      </a:cubicBezTo>
                      <a:moveTo>
                        <a:pt x="12" y="8"/>
                      </a:moveTo>
                      <a:cubicBezTo>
                        <a:pt x="12" y="8"/>
                        <a:pt x="12" y="8"/>
                        <a:pt x="12" y="8"/>
                      </a:cubicBezTo>
                      <a:cubicBezTo>
                        <a:pt x="12" y="8"/>
                        <a:pt x="12" y="8"/>
                        <a:pt x="12" y="8"/>
                      </a:cubicBezTo>
                      <a:cubicBezTo>
                        <a:pt x="12" y="8"/>
                        <a:pt x="12" y="8"/>
                        <a:pt x="12" y="8"/>
                      </a:cubicBezTo>
                      <a:cubicBezTo>
                        <a:pt x="12" y="8"/>
                        <a:pt x="12" y="8"/>
                        <a:pt x="12" y="8"/>
                      </a:cubicBezTo>
                      <a:moveTo>
                        <a:pt x="12" y="8"/>
                      </a:moveTo>
                      <a:cubicBezTo>
                        <a:pt x="12" y="8"/>
                        <a:pt x="12" y="8"/>
                        <a:pt x="12" y="8"/>
                      </a:cubicBezTo>
                      <a:cubicBezTo>
                        <a:pt x="12" y="8"/>
                        <a:pt x="12" y="8"/>
                        <a:pt x="12" y="8"/>
                      </a:cubicBezTo>
                      <a:cubicBezTo>
                        <a:pt x="12" y="8"/>
                        <a:pt x="12" y="8"/>
                        <a:pt x="12" y="8"/>
                      </a:cubicBezTo>
                      <a:cubicBezTo>
                        <a:pt x="12" y="8"/>
                        <a:pt x="12" y="8"/>
                        <a:pt x="12" y="8"/>
                      </a:cubicBezTo>
                      <a:moveTo>
                        <a:pt x="9" y="8"/>
                      </a:move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moveTo>
                        <a:pt x="9" y="7"/>
                      </a:moveTo>
                      <a:cubicBezTo>
                        <a:pt x="9" y="7"/>
                        <a:pt x="9" y="7"/>
                        <a:pt x="9" y="7"/>
                      </a:cubicBezTo>
                      <a:cubicBezTo>
                        <a:pt x="10" y="7"/>
                        <a:pt x="10" y="8"/>
                        <a:pt x="10" y="8"/>
                      </a:cubicBezTo>
                      <a:cubicBezTo>
                        <a:pt x="10" y="8"/>
                        <a:pt x="10" y="8"/>
                        <a:pt x="10" y="8"/>
                      </a:cubicBezTo>
                      <a:cubicBezTo>
                        <a:pt x="10" y="8"/>
                        <a:pt x="9" y="7"/>
                        <a:pt x="9" y="7"/>
                      </a:cubicBezTo>
                      <a:moveTo>
                        <a:pt x="9" y="7"/>
                      </a:moveTo>
                      <a:cubicBezTo>
                        <a:pt x="9" y="7"/>
                        <a:pt x="9" y="7"/>
                        <a:pt x="9" y="7"/>
                      </a:cubicBezTo>
                      <a:cubicBezTo>
                        <a:pt x="9" y="7"/>
                        <a:pt x="9" y="7"/>
                        <a:pt x="9" y="7"/>
                      </a:cubicBezTo>
                      <a:cubicBezTo>
                        <a:pt x="9" y="7"/>
                        <a:pt x="9" y="7"/>
                        <a:pt x="9" y="7"/>
                      </a:cubicBezTo>
                      <a:cubicBezTo>
                        <a:pt x="9" y="7"/>
                        <a:pt x="9" y="7"/>
                        <a:pt x="9" y="7"/>
                      </a:cubicBezTo>
                      <a:cubicBezTo>
                        <a:pt x="9" y="7"/>
                        <a:pt x="9" y="7"/>
                        <a:pt x="9" y="7"/>
                      </a:cubicBezTo>
                      <a:moveTo>
                        <a:pt x="16" y="7"/>
                      </a:moveTo>
                      <a:cubicBezTo>
                        <a:pt x="16" y="7"/>
                        <a:pt x="16" y="7"/>
                        <a:pt x="16" y="7"/>
                      </a:cubicBezTo>
                      <a:cubicBezTo>
                        <a:pt x="16" y="7"/>
                        <a:pt x="16" y="7"/>
                        <a:pt x="16" y="7"/>
                      </a:cubicBezTo>
                      <a:cubicBezTo>
                        <a:pt x="16" y="7"/>
                        <a:pt x="16" y="7"/>
                        <a:pt x="16" y="7"/>
                      </a:cubicBezTo>
                      <a:cubicBezTo>
                        <a:pt x="16" y="7"/>
                        <a:pt x="16" y="7"/>
                        <a:pt x="16" y="7"/>
                      </a:cubicBezTo>
                      <a:moveTo>
                        <a:pt x="16" y="7"/>
                      </a:moveTo>
                      <a:cubicBezTo>
                        <a:pt x="16" y="7"/>
                        <a:pt x="16" y="7"/>
                        <a:pt x="16" y="7"/>
                      </a:cubicBezTo>
                      <a:cubicBezTo>
                        <a:pt x="16" y="7"/>
                        <a:pt x="16" y="7"/>
                        <a:pt x="16" y="7"/>
                      </a:cubicBezTo>
                      <a:cubicBezTo>
                        <a:pt x="16" y="7"/>
                        <a:pt x="16" y="7"/>
                        <a:pt x="16" y="7"/>
                      </a:cubicBezTo>
                      <a:cubicBezTo>
                        <a:pt x="16" y="7"/>
                        <a:pt x="16" y="7"/>
                        <a:pt x="16" y="7"/>
                      </a:cubicBezTo>
                      <a:moveTo>
                        <a:pt x="17" y="7"/>
                      </a:moveTo>
                      <a:cubicBezTo>
                        <a:pt x="17" y="7"/>
                        <a:pt x="17" y="7"/>
                        <a:pt x="16" y="7"/>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moveTo>
                        <a:pt x="5" y="7"/>
                      </a:moveTo>
                      <a:cubicBezTo>
                        <a:pt x="5" y="7"/>
                        <a:pt x="5" y="7"/>
                        <a:pt x="5" y="7"/>
                      </a:cubicBezTo>
                      <a:cubicBezTo>
                        <a:pt x="5" y="7"/>
                        <a:pt x="5" y="7"/>
                        <a:pt x="5" y="7"/>
                      </a:cubicBezTo>
                      <a:cubicBezTo>
                        <a:pt x="5" y="7"/>
                        <a:pt x="5" y="7"/>
                        <a:pt x="5" y="7"/>
                      </a:cubicBezTo>
                      <a:cubicBezTo>
                        <a:pt x="5" y="7"/>
                        <a:pt x="5" y="7"/>
                        <a:pt x="5" y="7"/>
                      </a:cubicBezTo>
                      <a:moveTo>
                        <a:pt x="19" y="7"/>
                      </a:moveTo>
                      <a:cubicBezTo>
                        <a:pt x="19" y="7"/>
                        <a:pt x="19" y="7"/>
                        <a:pt x="18" y="7"/>
                      </a:cubicBezTo>
                      <a:cubicBezTo>
                        <a:pt x="18" y="7"/>
                        <a:pt x="18" y="7"/>
                        <a:pt x="18" y="7"/>
                      </a:cubicBezTo>
                      <a:cubicBezTo>
                        <a:pt x="18" y="7"/>
                        <a:pt x="18" y="7"/>
                        <a:pt x="18" y="7"/>
                      </a:cubicBezTo>
                      <a:cubicBezTo>
                        <a:pt x="19" y="7"/>
                        <a:pt x="19" y="7"/>
                        <a:pt x="19" y="7"/>
                      </a:cubicBezTo>
                      <a:cubicBezTo>
                        <a:pt x="19" y="7"/>
                        <a:pt x="19" y="7"/>
                        <a:pt x="19" y="7"/>
                      </a:cubicBezTo>
                      <a:moveTo>
                        <a:pt x="18" y="7"/>
                      </a:moveTo>
                      <a:cubicBezTo>
                        <a:pt x="18" y="7"/>
                        <a:pt x="18" y="7"/>
                        <a:pt x="18" y="7"/>
                      </a:cubicBezTo>
                      <a:cubicBezTo>
                        <a:pt x="18" y="7"/>
                        <a:pt x="18" y="7"/>
                        <a:pt x="18" y="7"/>
                      </a:cubicBezTo>
                      <a:cubicBezTo>
                        <a:pt x="18" y="7"/>
                        <a:pt x="18" y="7"/>
                        <a:pt x="18" y="7"/>
                      </a:cubicBezTo>
                      <a:cubicBezTo>
                        <a:pt x="18" y="7"/>
                        <a:pt x="18" y="7"/>
                        <a:pt x="18" y="7"/>
                      </a:cubicBezTo>
                      <a:moveTo>
                        <a:pt x="18" y="7"/>
                      </a:moveTo>
                      <a:cubicBezTo>
                        <a:pt x="18" y="7"/>
                        <a:pt x="18" y="7"/>
                        <a:pt x="18" y="7"/>
                      </a:cubicBezTo>
                      <a:cubicBezTo>
                        <a:pt x="18" y="7"/>
                        <a:pt x="18" y="7"/>
                        <a:pt x="18" y="7"/>
                      </a:cubicBezTo>
                      <a:cubicBezTo>
                        <a:pt x="18" y="7"/>
                        <a:pt x="18" y="7"/>
                        <a:pt x="18" y="7"/>
                      </a:cubicBezTo>
                      <a:cubicBezTo>
                        <a:pt x="18" y="7"/>
                        <a:pt x="18" y="7"/>
                        <a:pt x="18" y="7"/>
                      </a:cubicBezTo>
                      <a:moveTo>
                        <a:pt x="18" y="7"/>
                      </a:move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moveTo>
                        <a:pt x="6" y="7"/>
                      </a:moveTo>
                      <a:cubicBezTo>
                        <a:pt x="6" y="7"/>
                        <a:pt x="6" y="7"/>
                        <a:pt x="6" y="7"/>
                      </a:cubicBezTo>
                      <a:cubicBezTo>
                        <a:pt x="6" y="7"/>
                        <a:pt x="6" y="7"/>
                        <a:pt x="6" y="7"/>
                      </a:cubicBezTo>
                      <a:cubicBezTo>
                        <a:pt x="6" y="7"/>
                        <a:pt x="6" y="7"/>
                        <a:pt x="6" y="7"/>
                      </a:cubicBezTo>
                      <a:cubicBezTo>
                        <a:pt x="6" y="7"/>
                        <a:pt x="6" y="7"/>
                        <a:pt x="6" y="7"/>
                      </a:cubicBezTo>
                      <a:moveTo>
                        <a:pt x="6" y="7"/>
                      </a:moveTo>
                      <a:cubicBezTo>
                        <a:pt x="6" y="7"/>
                        <a:pt x="6" y="7"/>
                        <a:pt x="6" y="7"/>
                      </a:cubicBezTo>
                      <a:cubicBezTo>
                        <a:pt x="6" y="7"/>
                        <a:pt x="6" y="7"/>
                        <a:pt x="6" y="7"/>
                      </a:cubicBezTo>
                      <a:cubicBezTo>
                        <a:pt x="6" y="7"/>
                        <a:pt x="6" y="7"/>
                        <a:pt x="6" y="7"/>
                      </a:cubicBezTo>
                      <a:cubicBezTo>
                        <a:pt x="6" y="7"/>
                        <a:pt x="6" y="7"/>
                        <a:pt x="6" y="7"/>
                      </a:cubicBezTo>
                      <a:moveTo>
                        <a:pt x="6" y="7"/>
                      </a:move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moveTo>
                        <a:pt x="6" y="7"/>
                      </a:moveTo>
                      <a:cubicBezTo>
                        <a:pt x="6" y="7"/>
                        <a:pt x="6" y="7"/>
                        <a:pt x="6" y="7"/>
                      </a:cubicBezTo>
                      <a:cubicBezTo>
                        <a:pt x="6" y="7"/>
                        <a:pt x="6" y="7"/>
                        <a:pt x="6" y="7"/>
                      </a:cubicBezTo>
                      <a:cubicBezTo>
                        <a:pt x="6" y="7"/>
                        <a:pt x="6" y="7"/>
                        <a:pt x="6" y="7"/>
                      </a:cubicBezTo>
                      <a:cubicBezTo>
                        <a:pt x="6" y="7"/>
                        <a:pt x="6" y="7"/>
                        <a:pt x="6" y="7"/>
                      </a:cubicBezTo>
                      <a:moveTo>
                        <a:pt x="6" y="7"/>
                      </a:moveTo>
                      <a:cubicBezTo>
                        <a:pt x="6" y="7"/>
                        <a:pt x="6" y="7"/>
                        <a:pt x="6" y="7"/>
                      </a:cubicBezTo>
                      <a:cubicBezTo>
                        <a:pt x="6" y="7"/>
                        <a:pt x="6" y="7"/>
                        <a:pt x="6" y="7"/>
                      </a:cubicBezTo>
                      <a:cubicBezTo>
                        <a:pt x="6" y="7"/>
                        <a:pt x="6" y="7"/>
                        <a:pt x="6" y="7"/>
                      </a:cubicBezTo>
                      <a:cubicBezTo>
                        <a:pt x="6" y="7"/>
                        <a:pt x="6" y="7"/>
                        <a:pt x="6" y="7"/>
                      </a:cubicBezTo>
                      <a:moveTo>
                        <a:pt x="6" y="7"/>
                      </a:moveTo>
                      <a:cubicBezTo>
                        <a:pt x="6" y="7"/>
                        <a:pt x="6" y="7"/>
                        <a:pt x="6" y="7"/>
                      </a:cubicBezTo>
                      <a:cubicBezTo>
                        <a:pt x="6" y="7"/>
                        <a:pt x="6" y="7"/>
                        <a:pt x="6" y="7"/>
                      </a:cubicBezTo>
                      <a:cubicBezTo>
                        <a:pt x="6" y="7"/>
                        <a:pt x="6" y="7"/>
                        <a:pt x="6" y="7"/>
                      </a:cubicBezTo>
                      <a:cubicBezTo>
                        <a:pt x="6" y="7"/>
                        <a:pt x="6" y="7"/>
                        <a:pt x="6" y="7"/>
                      </a:cubicBezTo>
                      <a:moveTo>
                        <a:pt x="6" y="7"/>
                      </a:moveTo>
                      <a:cubicBezTo>
                        <a:pt x="6" y="7"/>
                        <a:pt x="6" y="7"/>
                        <a:pt x="6" y="7"/>
                      </a:cubicBezTo>
                      <a:cubicBezTo>
                        <a:pt x="6" y="7"/>
                        <a:pt x="6" y="7"/>
                        <a:pt x="6" y="7"/>
                      </a:cubicBezTo>
                      <a:cubicBezTo>
                        <a:pt x="6" y="7"/>
                        <a:pt x="6" y="7"/>
                        <a:pt x="6" y="7"/>
                      </a:cubicBezTo>
                      <a:cubicBezTo>
                        <a:pt x="6" y="7"/>
                        <a:pt x="7" y="7"/>
                        <a:pt x="7" y="7"/>
                      </a:cubicBezTo>
                      <a:cubicBezTo>
                        <a:pt x="7" y="8"/>
                        <a:pt x="8" y="8"/>
                        <a:pt x="8" y="8"/>
                      </a:cubicBezTo>
                      <a:cubicBezTo>
                        <a:pt x="8" y="8"/>
                        <a:pt x="8" y="8"/>
                        <a:pt x="8" y="8"/>
                      </a:cubicBezTo>
                      <a:cubicBezTo>
                        <a:pt x="8" y="8"/>
                        <a:pt x="8" y="8"/>
                        <a:pt x="8" y="8"/>
                      </a:cubicBezTo>
                      <a:cubicBezTo>
                        <a:pt x="8" y="8"/>
                        <a:pt x="8" y="8"/>
                        <a:pt x="8" y="8"/>
                      </a:cubicBezTo>
                      <a:cubicBezTo>
                        <a:pt x="8" y="8"/>
                        <a:pt x="7" y="8"/>
                        <a:pt x="7" y="7"/>
                      </a:cubicBezTo>
                      <a:cubicBezTo>
                        <a:pt x="7" y="7"/>
                        <a:pt x="6" y="7"/>
                        <a:pt x="6" y="7"/>
                      </a:cubicBezTo>
                      <a:moveTo>
                        <a:pt x="2" y="5"/>
                      </a:moveTo>
                      <a:cubicBezTo>
                        <a:pt x="2" y="5"/>
                        <a:pt x="2" y="5"/>
                        <a:pt x="2" y="5"/>
                      </a:cubicBezTo>
                      <a:cubicBezTo>
                        <a:pt x="2" y="5"/>
                        <a:pt x="2" y="5"/>
                        <a:pt x="2" y="5"/>
                      </a:cubicBezTo>
                      <a:cubicBezTo>
                        <a:pt x="2" y="5"/>
                        <a:pt x="2" y="5"/>
                        <a:pt x="2" y="5"/>
                      </a:cubicBezTo>
                      <a:cubicBezTo>
                        <a:pt x="2" y="5"/>
                        <a:pt x="2" y="5"/>
                        <a:pt x="2" y="5"/>
                      </a:cubicBezTo>
                      <a:cubicBezTo>
                        <a:pt x="2" y="5"/>
                        <a:pt x="2" y="5"/>
                        <a:pt x="2" y="5"/>
                      </a:cubicBezTo>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moveTo>
                        <a:pt x="3" y="5"/>
                      </a:moveTo>
                      <a:cubicBezTo>
                        <a:pt x="3" y="5"/>
                        <a:pt x="3" y="5"/>
                        <a:pt x="3" y="5"/>
                      </a:cubicBezTo>
                      <a:cubicBezTo>
                        <a:pt x="3" y="5"/>
                        <a:pt x="3" y="5"/>
                        <a:pt x="3" y="5"/>
                      </a:cubicBezTo>
                      <a:cubicBezTo>
                        <a:pt x="3" y="5"/>
                        <a:pt x="3" y="5"/>
                        <a:pt x="3" y="5"/>
                      </a:cubicBezTo>
                      <a:cubicBezTo>
                        <a:pt x="3" y="5"/>
                        <a:pt x="3" y="5"/>
                        <a:pt x="4" y="6"/>
                      </a:cubicBezTo>
                      <a:cubicBezTo>
                        <a:pt x="4" y="6"/>
                        <a:pt x="4" y="7"/>
                        <a:pt x="5" y="7"/>
                      </a:cubicBezTo>
                      <a:cubicBezTo>
                        <a:pt x="5" y="7"/>
                        <a:pt x="5" y="7"/>
                        <a:pt x="5" y="7"/>
                      </a:cubicBezTo>
                      <a:cubicBezTo>
                        <a:pt x="5" y="7"/>
                        <a:pt x="5" y="7"/>
                        <a:pt x="5" y="7"/>
                      </a:cubicBezTo>
                      <a:cubicBezTo>
                        <a:pt x="5" y="7"/>
                        <a:pt x="5" y="7"/>
                        <a:pt x="5" y="7"/>
                      </a:cubicBezTo>
                      <a:cubicBezTo>
                        <a:pt x="4" y="7"/>
                        <a:pt x="4" y="6"/>
                        <a:pt x="4" y="6"/>
                      </a:cubicBezTo>
                      <a:cubicBezTo>
                        <a:pt x="3" y="5"/>
                        <a:pt x="3" y="5"/>
                        <a:pt x="3" y="5"/>
                      </a:cubicBezTo>
                      <a:moveTo>
                        <a:pt x="0" y="0"/>
                      </a:moveTo>
                      <a:cubicBezTo>
                        <a:pt x="0" y="0"/>
                        <a:pt x="0" y="0"/>
                        <a:pt x="0" y="0"/>
                      </a:cubicBezTo>
                      <a:cubicBezTo>
                        <a:pt x="1" y="1"/>
                        <a:pt x="0" y="5"/>
                        <a:pt x="2" y="5"/>
                      </a:cubicBezTo>
                      <a:cubicBezTo>
                        <a:pt x="2" y="5"/>
                        <a:pt x="2" y="5"/>
                        <a:pt x="2" y="5"/>
                      </a:cubicBezTo>
                      <a:cubicBezTo>
                        <a:pt x="0" y="5"/>
                        <a:pt x="1" y="1"/>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2" name="Freeform 12443">
                  <a:extLst>
                    <a:ext uri="{FF2B5EF4-FFF2-40B4-BE49-F238E27FC236}">
                      <a16:creationId xmlns:a16="http://schemas.microsoft.com/office/drawing/2014/main" id="{31ABBAEF-AB13-7E3B-88B5-5F06D5F0FE8B}"/>
                    </a:ext>
                  </a:extLst>
                </p:cNvPr>
                <p:cNvSpPr>
                  <a:spLocks/>
                </p:cNvSpPr>
                <p:nvPr/>
              </p:nvSpPr>
              <p:spPr bwMode="auto">
                <a:xfrm>
                  <a:off x="4671" y="2547"/>
                  <a:ext cx="18" cy="18"/>
                </a:xfrm>
                <a:custGeom>
                  <a:avLst/>
                  <a:gdLst>
                    <a:gd name="T0" fmla="*/ 1 w 22"/>
                    <a:gd name="T1" fmla="*/ 2 h 21"/>
                    <a:gd name="T2" fmla="*/ 1 w 22"/>
                    <a:gd name="T3" fmla="*/ 3 h 21"/>
                    <a:gd name="T4" fmla="*/ 0 w 22"/>
                    <a:gd name="T5" fmla="*/ 4 h 21"/>
                    <a:gd name="T6" fmla="*/ 0 w 22"/>
                    <a:gd name="T7" fmla="*/ 6 h 21"/>
                    <a:gd name="T8" fmla="*/ 1 w 22"/>
                    <a:gd name="T9" fmla="*/ 7 h 21"/>
                    <a:gd name="T10" fmla="*/ 1 w 22"/>
                    <a:gd name="T11" fmla="*/ 7 h 21"/>
                    <a:gd name="T12" fmla="*/ 2 w 22"/>
                    <a:gd name="T13" fmla="*/ 9 h 21"/>
                    <a:gd name="T14" fmla="*/ 2 w 22"/>
                    <a:gd name="T15" fmla="*/ 9 h 21"/>
                    <a:gd name="T16" fmla="*/ 2 w 22"/>
                    <a:gd name="T17" fmla="*/ 9 h 21"/>
                    <a:gd name="T18" fmla="*/ 2 w 22"/>
                    <a:gd name="T19" fmla="*/ 9 h 21"/>
                    <a:gd name="T20" fmla="*/ 2 w 22"/>
                    <a:gd name="T21" fmla="*/ 9 h 21"/>
                    <a:gd name="T22" fmla="*/ 2 w 22"/>
                    <a:gd name="T23" fmla="*/ 11 h 21"/>
                    <a:gd name="T24" fmla="*/ 2 w 22"/>
                    <a:gd name="T25" fmla="*/ 11 h 21"/>
                    <a:gd name="T26" fmla="*/ 3 w 22"/>
                    <a:gd name="T27" fmla="*/ 11 h 21"/>
                    <a:gd name="T28" fmla="*/ 3 w 22"/>
                    <a:gd name="T29" fmla="*/ 11 h 21"/>
                    <a:gd name="T30" fmla="*/ 3 w 22"/>
                    <a:gd name="T31" fmla="*/ 11 h 21"/>
                    <a:gd name="T32" fmla="*/ 3 w 22"/>
                    <a:gd name="T33" fmla="*/ 11 h 21"/>
                    <a:gd name="T34" fmla="*/ 3 w 22"/>
                    <a:gd name="T35" fmla="*/ 11 h 21"/>
                    <a:gd name="T36" fmla="*/ 3 w 22"/>
                    <a:gd name="T37" fmla="*/ 11 h 21"/>
                    <a:gd name="T38" fmla="*/ 3 w 22"/>
                    <a:gd name="T39" fmla="*/ 11 h 21"/>
                    <a:gd name="T40" fmla="*/ 3 w 22"/>
                    <a:gd name="T41" fmla="*/ 11 h 21"/>
                    <a:gd name="T42" fmla="*/ 4 w 22"/>
                    <a:gd name="T43" fmla="*/ 11 h 21"/>
                    <a:gd name="T44" fmla="*/ 5 w 22"/>
                    <a:gd name="T45" fmla="*/ 11 h 21"/>
                    <a:gd name="T46" fmla="*/ 5 w 22"/>
                    <a:gd name="T47" fmla="*/ 11 h 21"/>
                    <a:gd name="T48" fmla="*/ 5 w 22"/>
                    <a:gd name="T49" fmla="*/ 11 h 21"/>
                    <a:gd name="T50" fmla="*/ 5 w 22"/>
                    <a:gd name="T51" fmla="*/ 11 h 21"/>
                    <a:gd name="T52" fmla="*/ 5 w 22"/>
                    <a:gd name="T53" fmla="*/ 11 h 21"/>
                    <a:gd name="T54" fmla="*/ 6 w 22"/>
                    <a:gd name="T55" fmla="*/ 11 h 21"/>
                    <a:gd name="T56" fmla="*/ 6 w 22"/>
                    <a:gd name="T57" fmla="*/ 11 h 21"/>
                    <a:gd name="T58" fmla="*/ 6 w 22"/>
                    <a:gd name="T59" fmla="*/ 11 h 21"/>
                    <a:gd name="T60" fmla="*/ 6 w 22"/>
                    <a:gd name="T61" fmla="*/ 11 h 21"/>
                    <a:gd name="T62" fmla="*/ 6 w 22"/>
                    <a:gd name="T63" fmla="*/ 11 h 21"/>
                    <a:gd name="T64" fmla="*/ 6 w 22"/>
                    <a:gd name="T65" fmla="*/ 11 h 21"/>
                    <a:gd name="T66" fmla="*/ 6 w 22"/>
                    <a:gd name="T67" fmla="*/ 11 h 21"/>
                    <a:gd name="T68" fmla="*/ 7 w 22"/>
                    <a:gd name="T69" fmla="*/ 11 h 21"/>
                    <a:gd name="T70" fmla="*/ 7 w 22"/>
                    <a:gd name="T71" fmla="*/ 11 h 21"/>
                    <a:gd name="T72" fmla="*/ 7 w 22"/>
                    <a:gd name="T73" fmla="*/ 11 h 21"/>
                    <a:gd name="T74" fmla="*/ 7 w 22"/>
                    <a:gd name="T75" fmla="*/ 11 h 21"/>
                    <a:gd name="T76" fmla="*/ 8 w 22"/>
                    <a:gd name="T77" fmla="*/ 11 h 21"/>
                    <a:gd name="T78" fmla="*/ 9 w 22"/>
                    <a:gd name="T79" fmla="*/ 11 h 21"/>
                    <a:gd name="T80" fmla="*/ 9 w 22"/>
                    <a:gd name="T81" fmla="*/ 11 h 21"/>
                    <a:gd name="T82" fmla="*/ 9 w 22"/>
                    <a:gd name="T83" fmla="*/ 11 h 21"/>
                    <a:gd name="T84" fmla="*/ 9 w 22"/>
                    <a:gd name="T85" fmla="*/ 11 h 21"/>
                    <a:gd name="T86" fmla="*/ 9 w 22"/>
                    <a:gd name="T87" fmla="*/ 11 h 21"/>
                    <a:gd name="T88" fmla="*/ 10 w 22"/>
                    <a:gd name="T89" fmla="*/ 10 h 21"/>
                    <a:gd name="T90" fmla="*/ 10 w 22"/>
                    <a:gd name="T91" fmla="*/ 10 h 21"/>
                    <a:gd name="T92" fmla="*/ 9 w 22"/>
                    <a:gd name="T93" fmla="*/ 9 h 21"/>
                    <a:gd name="T94" fmla="*/ 7 w 22"/>
                    <a:gd name="T95" fmla="*/ 9 h 21"/>
                    <a:gd name="T96" fmla="*/ 7 w 22"/>
                    <a:gd name="T97" fmla="*/ 10 h 21"/>
                    <a:gd name="T98" fmla="*/ 6 w 22"/>
                    <a:gd name="T99" fmla="*/ 9 h 21"/>
                    <a:gd name="T100" fmla="*/ 6 w 22"/>
                    <a:gd name="T101" fmla="*/ 9 h 21"/>
                    <a:gd name="T102" fmla="*/ 5 w 22"/>
                    <a:gd name="T103" fmla="*/ 9 h 21"/>
                    <a:gd name="T104" fmla="*/ 4 w 22"/>
                    <a:gd name="T105" fmla="*/ 9 h 21"/>
                    <a:gd name="T106" fmla="*/ 3 w 22"/>
                    <a:gd name="T107" fmla="*/ 8 h 21"/>
                    <a:gd name="T108" fmla="*/ 2 w 22"/>
                    <a:gd name="T109" fmla="*/ 8 h 21"/>
                    <a:gd name="T110" fmla="*/ 2 w 22"/>
                    <a:gd name="T111" fmla="*/ 3 h 21"/>
                    <a:gd name="T112" fmla="*/ 2 w 22"/>
                    <a:gd name="T113" fmla="*/ 1 h 21"/>
                    <a:gd name="T114" fmla="*/ 2 w 22"/>
                    <a:gd name="T115" fmla="*/ 0 h 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2" h="21">
                      <a:moveTo>
                        <a:pt x="2" y="0"/>
                      </a:moveTo>
                      <a:cubicBezTo>
                        <a:pt x="2" y="1"/>
                        <a:pt x="1" y="1"/>
                        <a:pt x="1" y="2"/>
                      </a:cubicBezTo>
                      <a:cubicBezTo>
                        <a:pt x="1" y="3"/>
                        <a:pt x="0" y="3"/>
                        <a:pt x="0" y="3"/>
                      </a:cubicBezTo>
                      <a:cubicBezTo>
                        <a:pt x="0" y="4"/>
                        <a:pt x="0" y="4"/>
                        <a:pt x="1" y="4"/>
                      </a:cubicBezTo>
                      <a:cubicBezTo>
                        <a:pt x="1" y="4"/>
                        <a:pt x="1" y="4"/>
                        <a:pt x="1" y="4"/>
                      </a:cubicBezTo>
                      <a:cubicBezTo>
                        <a:pt x="1" y="5"/>
                        <a:pt x="0" y="7"/>
                        <a:pt x="0" y="8"/>
                      </a:cubicBezTo>
                      <a:cubicBezTo>
                        <a:pt x="0" y="9"/>
                        <a:pt x="0" y="9"/>
                        <a:pt x="0" y="9"/>
                      </a:cubicBezTo>
                      <a:cubicBezTo>
                        <a:pt x="0" y="9"/>
                        <a:pt x="0" y="9"/>
                        <a:pt x="0" y="10"/>
                      </a:cubicBezTo>
                      <a:cubicBezTo>
                        <a:pt x="0" y="10"/>
                        <a:pt x="0" y="11"/>
                        <a:pt x="0" y="12"/>
                      </a:cubicBezTo>
                      <a:cubicBezTo>
                        <a:pt x="0" y="13"/>
                        <a:pt x="0" y="13"/>
                        <a:pt x="1" y="13"/>
                      </a:cubicBezTo>
                      <a:cubicBezTo>
                        <a:pt x="1" y="13"/>
                        <a:pt x="1" y="13"/>
                        <a:pt x="1" y="13"/>
                      </a:cubicBezTo>
                      <a:cubicBezTo>
                        <a:pt x="1" y="13"/>
                        <a:pt x="1" y="13"/>
                        <a:pt x="1" y="13"/>
                      </a:cubicBezTo>
                      <a:cubicBezTo>
                        <a:pt x="1" y="13"/>
                        <a:pt x="1" y="13"/>
                        <a:pt x="1" y="13"/>
                      </a:cubicBezTo>
                      <a:cubicBezTo>
                        <a:pt x="2" y="14"/>
                        <a:pt x="1"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5" y="19"/>
                      </a:cubicBezTo>
                      <a:cubicBezTo>
                        <a:pt x="5" y="19"/>
                        <a:pt x="5" y="20"/>
                        <a:pt x="6" y="20"/>
                      </a:cubicBezTo>
                      <a:cubicBezTo>
                        <a:pt x="6" y="20"/>
                        <a:pt x="6" y="20"/>
                        <a:pt x="6" y="20"/>
                      </a:cubicBezTo>
                      <a:cubicBezTo>
                        <a:pt x="6" y="20"/>
                        <a:pt x="6" y="20"/>
                        <a:pt x="6" y="20"/>
                      </a:cubicBezTo>
                      <a:cubicBezTo>
                        <a:pt x="6" y="20"/>
                        <a:pt x="6" y="20"/>
                        <a:pt x="6" y="20"/>
                      </a:cubicBezTo>
                      <a:cubicBezTo>
                        <a:pt x="6" y="20"/>
                        <a:pt x="6"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8" y="20"/>
                        <a:pt x="8" y="20"/>
                      </a:cubicBezTo>
                      <a:cubicBezTo>
                        <a:pt x="8" y="21"/>
                        <a:pt x="9" y="21"/>
                        <a:pt x="9" y="21"/>
                      </a:cubicBezTo>
                      <a:cubicBezTo>
                        <a:pt x="9" y="21"/>
                        <a:pt x="9" y="21"/>
                        <a:pt x="9" y="21"/>
                      </a:cubicBezTo>
                      <a:cubicBezTo>
                        <a:pt x="9" y="21"/>
                        <a:pt x="10" y="21"/>
                        <a:pt x="10" y="21"/>
                      </a:cubicBezTo>
                      <a:cubicBezTo>
                        <a:pt x="10" y="21"/>
                        <a:pt x="10" y="21"/>
                        <a:pt x="10" y="21"/>
                      </a:cubicBezTo>
                      <a:cubicBezTo>
                        <a:pt x="10" y="21"/>
                        <a:pt x="10" y="21"/>
                        <a:pt x="10" y="21"/>
                      </a:cubicBezTo>
                      <a:cubicBezTo>
                        <a:pt x="10" y="21"/>
                        <a:pt x="10" y="20"/>
                        <a:pt x="10" y="20"/>
                      </a:cubicBezTo>
                      <a:cubicBezTo>
                        <a:pt x="10" y="20"/>
                        <a:pt x="10" y="20"/>
                        <a:pt x="10" y="20"/>
                      </a:cubicBezTo>
                      <a:cubicBezTo>
                        <a:pt x="10" y="20"/>
                        <a:pt x="10" y="20"/>
                        <a:pt x="10" y="20"/>
                      </a:cubicBezTo>
                      <a:cubicBezTo>
                        <a:pt x="10" y="20"/>
                        <a:pt x="10" y="20"/>
                        <a:pt x="10" y="20"/>
                      </a:cubicBezTo>
                      <a:cubicBezTo>
                        <a:pt x="10" y="20"/>
                        <a:pt x="11" y="21"/>
                        <a:pt x="11" y="21"/>
                      </a:cubicBezTo>
                      <a:cubicBezTo>
                        <a:pt x="11" y="21"/>
                        <a:pt x="11" y="21"/>
                        <a:pt x="11" y="21"/>
                      </a:cubicBezTo>
                      <a:cubicBezTo>
                        <a:pt x="11" y="21"/>
                        <a:pt x="12" y="21"/>
                        <a:pt x="12" y="21"/>
                      </a:cubicBezTo>
                      <a:cubicBezTo>
                        <a:pt x="12" y="21"/>
                        <a:pt x="12" y="21"/>
                        <a:pt x="12" y="21"/>
                      </a:cubicBezTo>
                      <a:cubicBezTo>
                        <a:pt x="12"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4" y="21"/>
                        <a:pt x="14" y="21"/>
                      </a:cubicBezTo>
                      <a:cubicBezTo>
                        <a:pt x="14" y="21"/>
                        <a:pt x="15" y="21"/>
                        <a:pt x="15" y="21"/>
                      </a:cubicBezTo>
                      <a:cubicBezTo>
                        <a:pt x="15" y="21"/>
                        <a:pt x="16" y="21"/>
                        <a:pt x="16" y="21"/>
                      </a:cubicBezTo>
                      <a:cubicBezTo>
                        <a:pt x="16" y="21"/>
                        <a:pt x="17" y="21"/>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1" y="20"/>
                        <a:pt x="22" y="19"/>
                      </a:cubicBezTo>
                      <a:cubicBezTo>
                        <a:pt x="22" y="19"/>
                        <a:pt x="22" y="19"/>
                        <a:pt x="22" y="19"/>
                      </a:cubicBezTo>
                      <a:cubicBezTo>
                        <a:pt x="22" y="19"/>
                        <a:pt x="22" y="19"/>
                        <a:pt x="22" y="19"/>
                      </a:cubicBezTo>
                      <a:cubicBezTo>
                        <a:pt x="21" y="19"/>
                        <a:pt x="21" y="18"/>
                        <a:pt x="20" y="18"/>
                      </a:cubicBezTo>
                      <a:cubicBezTo>
                        <a:pt x="20" y="18"/>
                        <a:pt x="19" y="18"/>
                        <a:pt x="19" y="18"/>
                      </a:cubicBezTo>
                      <a:cubicBezTo>
                        <a:pt x="19" y="18"/>
                        <a:pt x="18" y="18"/>
                        <a:pt x="18" y="18"/>
                      </a:cubicBezTo>
                      <a:cubicBezTo>
                        <a:pt x="18" y="18"/>
                        <a:pt x="17" y="18"/>
                        <a:pt x="17" y="18"/>
                      </a:cubicBezTo>
                      <a:cubicBezTo>
                        <a:pt x="17" y="18"/>
                        <a:pt x="16" y="18"/>
                        <a:pt x="16" y="18"/>
                      </a:cubicBezTo>
                      <a:cubicBezTo>
                        <a:pt x="16" y="18"/>
                        <a:pt x="15" y="19"/>
                        <a:pt x="15" y="19"/>
                      </a:cubicBezTo>
                      <a:cubicBezTo>
                        <a:pt x="15" y="19"/>
                        <a:pt x="14" y="18"/>
                        <a:pt x="14" y="18"/>
                      </a:cubicBezTo>
                      <a:cubicBezTo>
                        <a:pt x="14" y="18"/>
                        <a:pt x="13" y="18"/>
                        <a:pt x="13" y="18"/>
                      </a:cubicBezTo>
                      <a:cubicBezTo>
                        <a:pt x="13" y="18"/>
                        <a:pt x="13" y="18"/>
                        <a:pt x="13" y="18"/>
                      </a:cubicBezTo>
                      <a:cubicBezTo>
                        <a:pt x="12" y="18"/>
                        <a:pt x="12" y="18"/>
                        <a:pt x="12" y="18"/>
                      </a:cubicBezTo>
                      <a:cubicBezTo>
                        <a:pt x="11" y="18"/>
                        <a:pt x="11" y="18"/>
                        <a:pt x="11" y="17"/>
                      </a:cubicBezTo>
                      <a:cubicBezTo>
                        <a:pt x="11" y="17"/>
                        <a:pt x="10" y="17"/>
                        <a:pt x="10" y="17"/>
                      </a:cubicBezTo>
                      <a:cubicBezTo>
                        <a:pt x="10" y="17"/>
                        <a:pt x="10" y="17"/>
                        <a:pt x="10" y="17"/>
                      </a:cubicBezTo>
                      <a:cubicBezTo>
                        <a:pt x="9" y="17"/>
                        <a:pt x="9" y="17"/>
                        <a:pt x="9" y="17"/>
                      </a:cubicBezTo>
                      <a:cubicBezTo>
                        <a:pt x="8" y="17"/>
                        <a:pt x="8" y="17"/>
                        <a:pt x="8" y="16"/>
                      </a:cubicBezTo>
                      <a:cubicBezTo>
                        <a:pt x="7" y="15"/>
                        <a:pt x="7" y="15"/>
                        <a:pt x="7" y="15"/>
                      </a:cubicBezTo>
                      <a:cubicBezTo>
                        <a:pt x="7" y="15"/>
                        <a:pt x="7" y="15"/>
                        <a:pt x="7" y="15"/>
                      </a:cubicBezTo>
                      <a:cubicBezTo>
                        <a:pt x="6" y="15"/>
                        <a:pt x="6" y="15"/>
                        <a:pt x="6" y="15"/>
                      </a:cubicBezTo>
                      <a:cubicBezTo>
                        <a:pt x="4" y="15"/>
                        <a:pt x="6" y="11"/>
                        <a:pt x="4" y="10"/>
                      </a:cubicBezTo>
                      <a:cubicBezTo>
                        <a:pt x="1" y="10"/>
                        <a:pt x="4" y="7"/>
                        <a:pt x="3" y="6"/>
                      </a:cubicBezTo>
                      <a:cubicBezTo>
                        <a:pt x="1" y="6"/>
                        <a:pt x="3" y="3"/>
                        <a:pt x="4" y="2"/>
                      </a:cubicBezTo>
                      <a:cubicBezTo>
                        <a:pt x="4" y="1"/>
                        <a:pt x="3" y="1"/>
                        <a:pt x="3" y="1"/>
                      </a:cubicBezTo>
                      <a:cubicBezTo>
                        <a:pt x="3" y="1"/>
                        <a:pt x="3" y="1"/>
                        <a:pt x="3" y="1"/>
                      </a:cubicBezTo>
                      <a:cubicBezTo>
                        <a:pt x="2" y="1"/>
                        <a:pt x="2" y="1"/>
                        <a:pt x="2" y="0"/>
                      </a:cubicBezTo>
                      <a:cubicBezTo>
                        <a:pt x="2" y="0"/>
                        <a:pt x="2" y="0"/>
                        <a:pt x="2" y="0"/>
                      </a:cubicBezTo>
                    </a:path>
                  </a:pathLst>
                </a:custGeom>
                <a:solidFill>
                  <a:srgbClr val="A98B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3" name="Freeform 12444">
                  <a:extLst>
                    <a:ext uri="{FF2B5EF4-FFF2-40B4-BE49-F238E27FC236}">
                      <a16:creationId xmlns:a16="http://schemas.microsoft.com/office/drawing/2014/main" id="{AA40F8F2-9FEF-0756-1F12-3B57A5FD77A2}"/>
                    </a:ext>
                  </a:extLst>
                </p:cNvPr>
                <p:cNvSpPr>
                  <a:spLocks/>
                </p:cNvSpPr>
                <p:nvPr/>
              </p:nvSpPr>
              <p:spPr bwMode="auto">
                <a:xfrm>
                  <a:off x="4687" y="2556"/>
                  <a:ext cx="10" cy="7"/>
                </a:xfrm>
                <a:custGeom>
                  <a:avLst/>
                  <a:gdLst>
                    <a:gd name="T0" fmla="*/ 6 w 12"/>
                    <a:gd name="T1" fmla="*/ 0 h 8"/>
                    <a:gd name="T2" fmla="*/ 6 w 12"/>
                    <a:gd name="T3" fmla="*/ 0 h 8"/>
                    <a:gd name="T4" fmla="*/ 6 w 12"/>
                    <a:gd name="T5" fmla="*/ 0 h 8"/>
                    <a:gd name="T6" fmla="*/ 5 w 12"/>
                    <a:gd name="T7" fmla="*/ 2 h 8"/>
                    <a:gd name="T8" fmla="*/ 3 w 12"/>
                    <a:gd name="T9" fmla="*/ 4 h 8"/>
                    <a:gd name="T10" fmla="*/ 2 w 12"/>
                    <a:gd name="T11" fmla="*/ 4 h 8"/>
                    <a:gd name="T12" fmla="*/ 2 w 12"/>
                    <a:gd name="T13" fmla="*/ 4 h 8"/>
                    <a:gd name="T14" fmla="*/ 2 w 12"/>
                    <a:gd name="T15" fmla="*/ 4 h 8"/>
                    <a:gd name="T16" fmla="*/ 0 w 12"/>
                    <a:gd name="T17" fmla="*/ 4 h 8"/>
                    <a:gd name="T18" fmla="*/ 0 w 12"/>
                    <a:gd name="T19" fmla="*/ 4 h 8"/>
                    <a:gd name="T20" fmla="*/ 2 w 12"/>
                    <a:gd name="T21" fmla="*/ 4 h 8"/>
                    <a:gd name="T22" fmla="*/ 3 w 12"/>
                    <a:gd name="T23" fmla="*/ 4 h 8"/>
                    <a:gd name="T24" fmla="*/ 6 w 12"/>
                    <a:gd name="T25" fmla="*/ 2 h 8"/>
                    <a:gd name="T26" fmla="*/ 6 w 12"/>
                    <a:gd name="T27" fmla="*/ 2 h 8"/>
                    <a:gd name="T28" fmla="*/ 6 w 12"/>
                    <a:gd name="T29" fmla="*/ 0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8">
                      <a:moveTo>
                        <a:pt x="12" y="0"/>
                      </a:moveTo>
                      <a:cubicBezTo>
                        <a:pt x="12" y="0"/>
                        <a:pt x="12" y="0"/>
                        <a:pt x="12" y="0"/>
                      </a:cubicBezTo>
                      <a:cubicBezTo>
                        <a:pt x="12" y="0"/>
                        <a:pt x="12" y="0"/>
                        <a:pt x="12" y="0"/>
                      </a:cubicBezTo>
                      <a:cubicBezTo>
                        <a:pt x="11" y="1"/>
                        <a:pt x="10" y="2"/>
                        <a:pt x="9" y="2"/>
                      </a:cubicBezTo>
                      <a:cubicBezTo>
                        <a:pt x="8" y="5"/>
                        <a:pt x="6" y="4"/>
                        <a:pt x="5" y="5"/>
                      </a:cubicBezTo>
                      <a:cubicBezTo>
                        <a:pt x="4" y="6"/>
                        <a:pt x="3" y="6"/>
                        <a:pt x="2" y="6"/>
                      </a:cubicBezTo>
                      <a:cubicBezTo>
                        <a:pt x="2" y="6"/>
                        <a:pt x="2" y="6"/>
                        <a:pt x="2" y="6"/>
                      </a:cubicBezTo>
                      <a:cubicBezTo>
                        <a:pt x="2" y="6"/>
                        <a:pt x="2" y="6"/>
                        <a:pt x="2" y="6"/>
                      </a:cubicBezTo>
                      <a:cubicBezTo>
                        <a:pt x="1" y="6"/>
                        <a:pt x="1" y="6"/>
                        <a:pt x="0" y="6"/>
                      </a:cubicBezTo>
                      <a:cubicBezTo>
                        <a:pt x="0" y="7"/>
                        <a:pt x="0" y="7"/>
                        <a:pt x="0" y="7"/>
                      </a:cubicBezTo>
                      <a:cubicBezTo>
                        <a:pt x="1" y="7"/>
                        <a:pt x="1" y="8"/>
                        <a:pt x="2" y="8"/>
                      </a:cubicBezTo>
                      <a:cubicBezTo>
                        <a:pt x="3" y="7"/>
                        <a:pt x="5" y="7"/>
                        <a:pt x="6" y="5"/>
                      </a:cubicBezTo>
                      <a:cubicBezTo>
                        <a:pt x="7" y="4"/>
                        <a:pt x="10" y="4"/>
                        <a:pt x="11" y="2"/>
                      </a:cubicBezTo>
                      <a:cubicBezTo>
                        <a:pt x="11" y="2"/>
                        <a:pt x="11" y="2"/>
                        <a:pt x="11" y="2"/>
                      </a:cubicBezTo>
                      <a:cubicBezTo>
                        <a:pt x="11" y="1"/>
                        <a:pt x="12" y="1"/>
                        <a:pt x="12" y="0"/>
                      </a:cubicBezTo>
                    </a:path>
                  </a:pathLst>
                </a:custGeom>
                <a:solidFill>
                  <a:srgbClr val="CBCC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4" name="Freeform 12445">
                  <a:extLst>
                    <a:ext uri="{FF2B5EF4-FFF2-40B4-BE49-F238E27FC236}">
                      <a16:creationId xmlns:a16="http://schemas.microsoft.com/office/drawing/2014/main" id="{D69787ED-14CF-8802-E829-1304808B2B98}"/>
                    </a:ext>
                  </a:extLst>
                </p:cNvPr>
                <p:cNvSpPr>
                  <a:spLocks/>
                </p:cNvSpPr>
                <p:nvPr/>
              </p:nvSpPr>
              <p:spPr bwMode="auto">
                <a:xfrm>
                  <a:off x="4695" y="2546"/>
                  <a:ext cx="2" cy="1"/>
                </a:xfrm>
                <a:custGeom>
                  <a:avLst/>
                  <a:gdLst>
                    <a:gd name="T0" fmla="*/ 1 w 2"/>
                    <a:gd name="T1" fmla="*/ 0 h 1"/>
                    <a:gd name="T2" fmla="*/ 0 w 2"/>
                    <a:gd name="T3" fmla="*/ 1 h 1"/>
                    <a:gd name="T4" fmla="*/ 1 w 2"/>
                    <a:gd name="T5" fmla="*/ 1 h 1"/>
                    <a:gd name="T6" fmla="*/ 2 w 2"/>
                    <a:gd name="T7" fmla="*/ 0 h 1"/>
                    <a:gd name="T8" fmla="*/ 2 w 2"/>
                    <a:gd name="T9" fmla="*/ 1 h 1"/>
                    <a:gd name="T10" fmla="*/ 2 w 2"/>
                    <a:gd name="T11" fmla="*/ 1 h 1"/>
                    <a:gd name="T12" fmla="*/ 2 w 2"/>
                    <a:gd name="T13" fmla="*/ 0 h 1"/>
                    <a:gd name="T14" fmla="*/ 1 w 2"/>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1">
                      <a:moveTo>
                        <a:pt x="1" y="0"/>
                      </a:moveTo>
                      <a:cubicBezTo>
                        <a:pt x="1" y="0"/>
                        <a:pt x="0" y="0"/>
                        <a:pt x="0" y="1"/>
                      </a:cubicBezTo>
                      <a:cubicBezTo>
                        <a:pt x="0" y="1"/>
                        <a:pt x="1" y="1"/>
                        <a:pt x="1" y="1"/>
                      </a:cubicBezTo>
                      <a:cubicBezTo>
                        <a:pt x="1" y="1"/>
                        <a:pt x="1" y="0"/>
                        <a:pt x="2" y="0"/>
                      </a:cubicBezTo>
                      <a:cubicBezTo>
                        <a:pt x="2" y="0"/>
                        <a:pt x="2" y="1"/>
                        <a:pt x="2" y="1"/>
                      </a:cubicBezTo>
                      <a:cubicBezTo>
                        <a:pt x="2" y="1"/>
                        <a:pt x="2" y="1"/>
                        <a:pt x="2" y="1"/>
                      </a:cubicBezTo>
                      <a:cubicBezTo>
                        <a:pt x="2" y="0"/>
                        <a:pt x="2" y="0"/>
                        <a:pt x="2" y="0"/>
                      </a:cubicBezTo>
                      <a:cubicBezTo>
                        <a:pt x="2" y="0"/>
                        <a:pt x="1" y="0"/>
                        <a:pt x="1"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5" name="Freeform 12446">
                  <a:extLst>
                    <a:ext uri="{FF2B5EF4-FFF2-40B4-BE49-F238E27FC236}">
                      <a16:creationId xmlns:a16="http://schemas.microsoft.com/office/drawing/2014/main" id="{CD5D3134-0469-F5B9-6C45-0A6351BB92C0}"/>
                    </a:ext>
                  </a:extLst>
                </p:cNvPr>
                <p:cNvSpPr>
                  <a:spLocks noEditPoints="1"/>
                </p:cNvSpPr>
                <p:nvPr/>
              </p:nvSpPr>
              <p:spPr bwMode="auto">
                <a:xfrm>
                  <a:off x="4695" y="2547"/>
                  <a:ext cx="2" cy="1"/>
                </a:xfrm>
                <a:custGeom>
                  <a:avLst/>
                  <a:gdLst>
                    <a:gd name="T0" fmla="*/ 1 w 3"/>
                    <a:gd name="T1" fmla="*/ 0 h 1"/>
                    <a:gd name="T2" fmla="*/ 1 w 3"/>
                    <a:gd name="T3" fmla="*/ 0 h 1"/>
                    <a:gd name="T4" fmla="*/ 0 w 3"/>
                    <a:gd name="T5" fmla="*/ 0 h 1"/>
                    <a:gd name="T6" fmla="*/ 1 w 3"/>
                    <a:gd name="T7" fmla="*/ 1 h 1"/>
                    <a:gd name="T8" fmla="*/ 1 w 3"/>
                    <a:gd name="T9" fmla="*/ 0 h 1"/>
                    <a:gd name="T10" fmla="*/ 1 w 3"/>
                    <a:gd name="T11" fmla="*/ 0 h 1"/>
                    <a:gd name="T12" fmla="*/ 1 w 3"/>
                    <a:gd name="T13" fmla="*/ 0 h 1"/>
                    <a:gd name="T14" fmla="*/ 1 w 3"/>
                    <a:gd name="T15" fmla="*/ 0 h 1"/>
                    <a:gd name="T16" fmla="*/ 1 w 3"/>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1">
                      <a:moveTo>
                        <a:pt x="2" y="0"/>
                      </a:moveTo>
                      <a:cubicBezTo>
                        <a:pt x="2" y="0"/>
                        <a:pt x="1" y="0"/>
                        <a:pt x="1" y="0"/>
                      </a:cubicBezTo>
                      <a:cubicBezTo>
                        <a:pt x="1" y="0"/>
                        <a:pt x="0" y="0"/>
                        <a:pt x="0" y="0"/>
                      </a:cubicBezTo>
                      <a:cubicBezTo>
                        <a:pt x="0" y="1"/>
                        <a:pt x="0" y="1"/>
                        <a:pt x="1" y="1"/>
                      </a:cubicBezTo>
                      <a:cubicBezTo>
                        <a:pt x="1" y="1"/>
                        <a:pt x="1" y="0"/>
                        <a:pt x="2" y="0"/>
                      </a:cubicBezTo>
                      <a:moveTo>
                        <a:pt x="3" y="0"/>
                      </a:moveTo>
                      <a:cubicBezTo>
                        <a:pt x="3" y="0"/>
                        <a:pt x="3" y="0"/>
                        <a:pt x="3" y="0"/>
                      </a:cubicBezTo>
                      <a:cubicBezTo>
                        <a:pt x="3" y="0"/>
                        <a:pt x="3" y="0"/>
                        <a:pt x="3"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6" name="Freeform 12447">
                  <a:extLst>
                    <a:ext uri="{FF2B5EF4-FFF2-40B4-BE49-F238E27FC236}">
                      <a16:creationId xmlns:a16="http://schemas.microsoft.com/office/drawing/2014/main" id="{CC1A38AF-36B5-5017-2F42-A671BC520FC0}"/>
                    </a:ext>
                  </a:extLst>
                </p:cNvPr>
                <p:cNvSpPr>
                  <a:spLocks/>
                </p:cNvSpPr>
                <p:nvPr/>
              </p:nvSpPr>
              <p:spPr bwMode="auto">
                <a:xfrm>
                  <a:off x="4695" y="2542"/>
                  <a:ext cx="3" cy="1"/>
                </a:xfrm>
                <a:custGeom>
                  <a:avLst/>
                  <a:gdLst>
                    <a:gd name="T0" fmla="*/ 3 w 3"/>
                    <a:gd name="T1" fmla="*/ 0 h 1"/>
                    <a:gd name="T2" fmla="*/ 0 w 3"/>
                    <a:gd name="T3" fmla="*/ 0 h 1"/>
                    <a:gd name="T4" fmla="*/ 0 w 3"/>
                    <a:gd name="T5" fmla="*/ 1 h 1"/>
                    <a:gd name="T6" fmla="*/ 1 w 3"/>
                    <a:gd name="T7" fmla="*/ 1 h 1"/>
                    <a:gd name="T8" fmla="*/ 3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3" y="0"/>
                      </a:moveTo>
                      <a:cubicBezTo>
                        <a:pt x="2" y="0"/>
                        <a:pt x="1" y="0"/>
                        <a:pt x="0" y="0"/>
                      </a:cubicBezTo>
                      <a:cubicBezTo>
                        <a:pt x="0" y="1"/>
                        <a:pt x="0" y="1"/>
                        <a:pt x="0" y="1"/>
                      </a:cubicBezTo>
                      <a:cubicBezTo>
                        <a:pt x="0" y="1"/>
                        <a:pt x="1" y="1"/>
                        <a:pt x="1" y="1"/>
                      </a:cubicBezTo>
                      <a:cubicBezTo>
                        <a:pt x="2" y="1"/>
                        <a:pt x="3" y="0"/>
                        <a:pt x="3"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7" name="Freeform 12448">
                  <a:extLst>
                    <a:ext uri="{FF2B5EF4-FFF2-40B4-BE49-F238E27FC236}">
                      <a16:creationId xmlns:a16="http://schemas.microsoft.com/office/drawing/2014/main" id="{9377A9EB-2D3A-2125-1A28-60A3834F88AD}"/>
                    </a:ext>
                  </a:extLst>
                </p:cNvPr>
                <p:cNvSpPr>
                  <a:spLocks/>
                </p:cNvSpPr>
                <p:nvPr/>
              </p:nvSpPr>
              <p:spPr bwMode="auto">
                <a:xfrm>
                  <a:off x="4695" y="2542"/>
                  <a:ext cx="3" cy="1"/>
                </a:xfrm>
                <a:custGeom>
                  <a:avLst/>
                  <a:gdLst>
                    <a:gd name="T0" fmla="*/ 3 w 3"/>
                    <a:gd name="T1" fmla="*/ 0 h 2"/>
                    <a:gd name="T2" fmla="*/ 3 w 3"/>
                    <a:gd name="T3" fmla="*/ 0 h 2"/>
                    <a:gd name="T4" fmla="*/ 0 w 3"/>
                    <a:gd name="T5" fmla="*/ 1 h 2"/>
                    <a:gd name="T6" fmla="*/ 0 w 3"/>
                    <a:gd name="T7" fmla="*/ 1 h 2"/>
                    <a:gd name="T8" fmla="*/ 0 w 3"/>
                    <a:gd name="T9" fmla="*/ 1 h 2"/>
                    <a:gd name="T10" fmla="*/ 3 w 3"/>
                    <a:gd name="T11" fmla="*/ 1 h 2"/>
                    <a:gd name="T12" fmla="*/ 3 w 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
                      <a:moveTo>
                        <a:pt x="3" y="0"/>
                      </a:moveTo>
                      <a:cubicBezTo>
                        <a:pt x="3" y="0"/>
                        <a:pt x="3" y="0"/>
                        <a:pt x="3" y="0"/>
                      </a:cubicBezTo>
                      <a:cubicBezTo>
                        <a:pt x="3" y="0"/>
                        <a:pt x="0" y="1"/>
                        <a:pt x="0" y="1"/>
                      </a:cubicBezTo>
                      <a:cubicBezTo>
                        <a:pt x="0" y="1"/>
                        <a:pt x="0" y="1"/>
                        <a:pt x="0" y="2"/>
                      </a:cubicBezTo>
                      <a:cubicBezTo>
                        <a:pt x="0" y="2"/>
                        <a:pt x="0" y="2"/>
                        <a:pt x="0" y="1"/>
                      </a:cubicBezTo>
                      <a:cubicBezTo>
                        <a:pt x="1" y="1"/>
                        <a:pt x="2" y="1"/>
                        <a:pt x="3" y="1"/>
                      </a:cubicBezTo>
                      <a:cubicBezTo>
                        <a:pt x="3" y="0"/>
                        <a:pt x="3" y="0"/>
                        <a:pt x="3" y="0"/>
                      </a:cubicBezTo>
                    </a:path>
                  </a:pathLst>
                </a:custGeom>
                <a:solidFill>
                  <a:srgbClr val="C8BC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8" name="Freeform 12449">
                  <a:extLst>
                    <a:ext uri="{FF2B5EF4-FFF2-40B4-BE49-F238E27FC236}">
                      <a16:creationId xmlns:a16="http://schemas.microsoft.com/office/drawing/2014/main" id="{C33B0EF9-53C2-598B-1139-AB736C510529}"/>
                    </a:ext>
                  </a:extLst>
                </p:cNvPr>
                <p:cNvSpPr>
                  <a:spLocks/>
                </p:cNvSpPr>
                <p:nvPr/>
              </p:nvSpPr>
              <p:spPr bwMode="auto">
                <a:xfrm>
                  <a:off x="4689" y="2545"/>
                  <a:ext cx="3" cy="2"/>
                </a:xfrm>
                <a:custGeom>
                  <a:avLst/>
                  <a:gdLst>
                    <a:gd name="T0" fmla="*/ 2 w 4"/>
                    <a:gd name="T1" fmla="*/ 0 h 3"/>
                    <a:gd name="T2" fmla="*/ 0 w 4"/>
                    <a:gd name="T3" fmla="*/ 1 h 3"/>
                    <a:gd name="T4" fmla="*/ 2 w 4"/>
                    <a:gd name="T5" fmla="*/ 1 h 3"/>
                    <a:gd name="T6" fmla="*/ 2 w 4"/>
                    <a:gd name="T7" fmla="*/ 1 h 3"/>
                    <a:gd name="T8" fmla="*/ 2 w 4"/>
                    <a:gd name="T9" fmla="*/ 1 h 3"/>
                    <a:gd name="T10" fmla="*/ 2 w 4"/>
                    <a:gd name="T11" fmla="*/ 0 h 3"/>
                    <a:gd name="T12" fmla="*/ 2 w 4"/>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3" y="0"/>
                      </a:moveTo>
                      <a:cubicBezTo>
                        <a:pt x="2" y="0"/>
                        <a:pt x="0" y="2"/>
                        <a:pt x="0" y="3"/>
                      </a:cubicBezTo>
                      <a:cubicBezTo>
                        <a:pt x="0" y="3"/>
                        <a:pt x="2" y="1"/>
                        <a:pt x="3" y="1"/>
                      </a:cubicBezTo>
                      <a:cubicBezTo>
                        <a:pt x="3" y="1"/>
                        <a:pt x="3" y="1"/>
                        <a:pt x="4" y="2"/>
                      </a:cubicBezTo>
                      <a:cubicBezTo>
                        <a:pt x="4" y="2"/>
                        <a:pt x="4" y="2"/>
                        <a:pt x="4" y="2"/>
                      </a:cubicBezTo>
                      <a:cubicBezTo>
                        <a:pt x="4" y="1"/>
                        <a:pt x="3" y="0"/>
                        <a:pt x="3" y="0"/>
                      </a:cubicBezTo>
                      <a:cubicBezTo>
                        <a:pt x="3" y="0"/>
                        <a:pt x="3" y="0"/>
                        <a:pt x="3"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69" name="Freeform 12450">
                  <a:extLst>
                    <a:ext uri="{FF2B5EF4-FFF2-40B4-BE49-F238E27FC236}">
                      <a16:creationId xmlns:a16="http://schemas.microsoft.com/office/drawing/2014/main" id="{4CACD0EA-5994-2231-33B0-EC49FE9F83D0}"/>
                    </a:ext>
                  </a:extLst>
                </p:cNvPr>
                <p:cNvSpPr>
                  <a:spLocks noEditPoints="1"/>
                </p:cNvSpPr>
                <p:nvPr/>
              </p:nvSpPr>
              <p:spPr bwMode="auto">
                <a:xfrm>
                  <a:off x="4693" y="2538"/>
                  <a:ext cx="1" cy="1"/>
                </a:xfrm>
                <a:custGeom>
                  <a:avLst/>
                  <a:gdLst>
                    <a:gd name="T0" fmla="*/ 0 w 1"/>
                    <a:gd name="T1" fmla="*/ 0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1"/>
                      </a:cubicBezTo>
                      <a:cubicBezTo>
                        <a:pt x="0" y="1"/>
                        <a:pt x="0" y="1"/>
                        <a:pt x="0" y="1"/>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D1C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0" name="Freeform 12451">
                  <a:extLst>
                    <a:ext uri="{FF2B5EF4-FFF2-40B4-BE49-F238E27FC236}">
                      <a16:creationId xmlns:a16="http://schemas.microsoft.com/office/drawing/2014/main" id="{BD32CBB1-13AD-3FAC-A7C2-BFCA5BA10FFE}"/>
                    </a:ext>
                  </a:extLst>
                </p:cNvPr>
                <p:cNvSpPr>
                  <a:spLocks/>
                </p:cNvSpPr>
                <p:nvPr/>
              </p:nvSpPr>
              <p:spPr bwMode="auto">
                <a:xfrm>
                  <a:off x="4689" y="2539"/>
                  <a:ext cx="4" cy="3"/>
                </a:xfrm>
                <a:custGeom>
                  <a:avLst/>
                  <a:gdLst>
                    <a:gd name="T0" fmla="*/ 2 w 5"/>
                    <a:gd name="T1" fmla="*/ 0 h 3"/>
                    <a:gd name="T2" fmla="*/ 2 w 5"/>
                    <a:gd name="T3" fmla="*/ 2 h 3"/>
                    <a:gd name="T4" fmla="*/ 0 w 5"/>
                    <a:gd name="T5" fmla="*/ 2 h 3"/>
                    <a:gd name="T6" fmla="*/ 1 w 5"/>
                    <a:gd name="T7" fmla="*/ 3 h 3"/>
                    <a:gd name="T8" fmla="*/ 2 w 5"/>
                    <a:gd name="T9" fmla="*/ 1 h 3"/>
                    <a:gd name="T10" fmla="*/ 2 w 5"/>
                    <a:gd name="T11" fmla="*/ 0 h 3"/>
                    <a:gd name="T12" fmla="*/ 2 w 5"/>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5" y="0"/>
                      </a:moveTo>
                      <a:cubicBezTo>
                        <a:pt x="4" y="0"/>
                        <a:pt x="3" y="1"/>
                        <a:pt x="2" y="2"/>
                      </a:cubicBezTo>
                      <a:cubicBezTo>
                        <a:pt x="2" y="2"/>
                        <a:pt x="1" y="2"/>
                        <a:pt x="0" y="2"/>
                      </a:cubicBezTo>
                      <a:cubicBezTo>
                        <a:pt x="0" y="2"/>
                        <a:pt x="0" y="3"/>
                        <a:pt x="1" y="3"/>
                      </a:cubicBezTo>
                      <a:cubicBezTo>
                        <a:pt x="1" y="3"/>
                        <a:pt x="3" y="2"/>
                        <a:pt x="4" y="1"/>
                      </a:cubicBezTo>
                      <a:cubicBezTo>
                        <a:pt x="4" y="1"/>
                        <a:pt x="5" y="0"/>
                        <a:pt x="5" y="0"/>
                      </a:cubicBezTo>
                      <a:cubicBezTo>
                        <a:pt x="5" y="0"/>
                        <a:pt x="5" y="0"/>
                        <a:pt x="5" y="0"/>
                      </a:cubicBezTo>
                    </a:path>
                  </a:pathLst>
                </a:custGeom>
                <a:solidFill>
                  <a:srgbClr val="C8BC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1" name="Freeform 12452">
                  <a:extLst>
                    <a:ext uri="{FF2B5EF4-FFF2-40B4-BE49-F238E27FC236}">
                      <a16:creationId xmlns:a16="http://schemas.microsoft.com/office/drawing/2014/main" id="{148A28E3-CF50-068C-96F6-B009FE6EBDC5}"/>
                    </a:ext>
                  </a:extLst>
                </p:cNvPr>
                <p:cNvSpPr>
                  <a:spLocks/>
                </p:cNvSpPr>
                <p:nvPr/>
              </p:nvSpPr>
              <p:spPr bwMode="auto">
                <a:xfrm>
                  <a:off x="4695" y="2538"/>
                  <a:ext cx="3" cy="1"/>
                </a:xfrm>
                <a:custGeom>
                  <a:avLst/>
                  <a:gdLst>
                    <a:gd name="T0" fmla="*/ 2 w 3"/>
                    <a:gd name="T1" fmla="*/ 0 h 1"/>
                    <a:gd name="T2" fmla="*/ 0 w 3"/>
                    <a:gd name="T3" fmla="*/ 1 h 1"/>
                    <a:gd name="T4" fmla="*/ 0 w 3"/>
                    <a:gd name="T5" fmla="*/ 0 h 1"/>
                    <a:gd name="T6" fmla="*/ 2 w 3"/>
                    <a:gd name="T7" fmla="*/ 0 h 1"/>
                    <a:gd name="T8" fmla="*/ 3 w 3"/>
                    <a:gd name="T9" fmla="*/ 0 h 1"/>
                    <a:gd name="T10" fmla="*/ 2 w 3"/>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
                      <a:moveTo>
                        <a:pt x="2" y="0"/>
                      </a:moveTo>
                      <a:cubicBezTo>
                        <a:pt x="1" y="0"/>
                        <a:pt x="0" y="0"/>
                        <a:pt x="0" y="1"/>
                      </a:cubicBezTo>
                      <a:cubicBezTo>
                        <a:pt x="0" y="1"/>
                        <a:pt x="0" y="1"/>
                        <a:pt x="0" y="0"/>
                      </a:cubicBezTo>
                      <a:cubicBezTo>
                        <a:pt x="1" y="0"/>
                        <a:pt x="1" y="0"/>
                        <a:pt x="2" y="0"/>
                      </a:cubicBezTo>
                      <a:cubicBezTo>
                        <a:pt x="2" y="0"/>
                        <a:pt x="3" y="0"/>
                        <a:pt x="3" y="0"/>
                      </a:cubicBezTo>
                      <a:cubicBezTo>
                        <a:pt x="3" y="0"/>
                        <a:pt x="3" y="0"/>
                        <a:pt x="2" y="0"/>
                      </a:cubicBezTo>
                    </a:path>
                  </a:pathLst>
                </a:custGeom>
                <a:solidFill>
                  <a:srgbClr val="D1C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2" name="Freeform 12453">
                  <a:extLst>
                    <a:ext uri="{FF2B5EF4-FFF2-40B4-BE49-F238E27FC236}">
                      <a16:creationId xmlns:a16="http://schemas.microsoft.com/office/drawing/2014/main" id="{08A0D68F-FCA1-F43E-4054-5F75175E6E21}"/>
                    </a:ext>
                  </a:extLst>
                </p:cNvPr>
                <p:cNvSpPr>
                  <a:spLocks noEditPoints="1"/>
                </p:cNvSpPr>
                <p:nvPr/>
              </p:nvSpPr>
              <p:spPr bwMode="auto">
                <a:xfrm>
                  <a:off x="4695" y="2538"/>
                  <a:ext cx="3" cy="1"/>
                </a:xfrm>
                <a:custGeom>
                  <a:avLst/>
                  <a:gdLst>
                    <a:gd name="T0" fmla="*/ 2 w 4"/>
                    <a:gd name="T1" fmla="*/ 1 h 1"/>
                    <a:gd name="T2" fmla="*/ 2 w 4"/>
                    <a:gd name="T3" fmla="*/ 1 h 1"/>
                    <a:gd name="T4" fmla="*/ 2 w 4"/>
                    <a:gd name="T5" fmla="*/ 1 h 1"/>
                    <a:gd name="T6" fmla="*/ 2 w 4"/>
                    <a:gd name="T7" fmla="*/ 1 h 1"/>
                    <a:gd name="T8" fmla="*/ 2 w 4"/>
                    <a:gd name="T9" fmla="*/ 0 h 1"/>
                    <a:gd name="T10" fmla="*/ 1 w 4"/>
                    <a:gd name="T11" fmla="*/ 0 h 1"/>
                    <a:gd name="T12" fmla="*/ 1 w 4"/>
                    <a:gd name="T13" fmla="*/ 1 h 1"/>
                    <a:gd name="T14" fmla="*/ 0 w 4"/>
                    <a:gd name="T15" fmla="*/ 1 h 1"/>
                    <a:gd name="T16" fmla="*/ 2 w 4"/>
                    <a:gd name="T17" fmla="*/ 1 h 1"/>
                    <a:gd name="T18" fmla="*/ 2 w 4"/>
                    <a:gd name="T19" fmla="*/ 1 h 1"/>
                    <a:gd name="T20" fmla="*/ 2 w 4"/>
                    <a:gd name="T21" fmla="*/ 0 h 1"/>
                    <a:gd name="T22" fmla="*/ 2 w 4"/>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1">
                      <a:moveTo>
                        <a:pt x="4" y="1"/>
                      </a:moveTo>
                      <a:cubicBezTo>
                        <a:pt x="4" y="1"/>
                        <a:pt x="4" y="1"/>
                        <a:pt x="4" y="1"/>
                      </a:cubicBezTo>
                      <a:cubicBezTo>
                        <a:pt x="4" y="1"/>
                        <a:pt x="4" y="1"/>
                        <a:pt x="4" y="1"/>
                      </a:cubicBezTo>
                      <a:cubicBezTo>
                        <a:pt x="4" y="1"/>
                        <a:pt x="4" y="1"/>
                        <a:pt x="4" y="1"/>
                      </a:cubicBezTo>
                      <a:moveTo>
                        <a:pt x="3" y="0"/>
                      </a:moveTo>
                      <a:cubicBezTo>
                        <a:pt x="2" y="0"/>
                        <a:pt x="2" y="0"/>
                        <a:pt x="1" y="0"/>
                      </a:cubicBezTo>
                      <a:cubicBezTo>
                        <a:pt x="1" y="1"/>
                        <a:pt x="1" y="1"/>
                        <a:pt x="1" y="1"/>
                      </a:cubicBezTo>
                      <a:cubicBezTo>
                        <a:pt x="1" y="1"/>
                        <a:pt x="1" y="1"/>
                        <a:pt x="0" y="1"/>
                      </a:cubicBezTo>
                      <a:cubicBezTo>
                        <a:pt x="1" y="1"/>
                        <a:pt x="2" y="1"/>
                        <a:pt x="2" y="1"/>
                      </a:cubicBezTo>
                      <a:cubicBezTo>
                        <a:pt x="3" y="1"/>
                        <a:pt x="3" y="1"/>
                        <a:pt x="4" y="1"/>
                      </a:cubicBezTo>
                      <a:cubicBezTo>
                        <a:pt x="4" y="1"/>
                        <a:pt x="4" y="0"/>
                        <a:pt x="4" y="0"/>
                      </a:cubicBezTo>
                      <a:cubicBezTo>
                        <a:pt x="4" y="0"/>
                        <a:pt x="3" y="0"/>
                        <a:pt x="3" y="0"/>
                      </a:cubicBezTo>
                    </a:path>
                  </a:pathLst>
                </a:custGeom>
                <a:solidFill>
                  <a:srgbClr val="C8BC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3" name="Freeform 12454">
                  <a:extLst>
                    <a:ext uri="{FF2B5EF4-FFF2-40B4-BE49-F238E27FC236}">
                      <a16:creationId xmlns:a16="http://schemas.microsoft.com/office/drawing/2014/main" id="{4AE7F390-C371-45CC-530D-9308FA973D21}"/>
                    </a:ext>
                  </a:extLst>
                </p:cNvPr>
                <p:cNvSpPr>
                  <a:spLocks/>
                </p:cNvSpPr>
                <p:nvPr/>
              </p:nvSpPr>
              <p:spPr bwMode="auto">
                <a:xfrm>
                  <a:off x="4686" y="2551"/>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4" name="Freeform 12455">
                  <a:extLst>
                    <a:ext uri="{FF2B5EF4-FFF2-40B4-BE49-F238E27FC236}">
                      <a16:creationId xmlns:a16="http://schemas.microsoft.com/office/drawing/2014/main" id="{31AF9005-EA5C-4EAF-F3DE-C9B2A7C2119A}"/>
                    </a:ext>
                  </a:extLst>
                </p:cNvPr>
                <p:cNvSpPr>
                  <a:spLocks/>
                </p:cNvSpPr>
                <p:nvPr/>
              </p:nvSpPr>
              <p:spPr bwMode="auto">
                <a:xfrm>
                  <a:off x="4683" y="2552"/>
                  <a:ext cx="2" cy="1"/>
                </a:xfrm>
                <a:custGeom>
                  <a:avLst/>
                  <a:gdLst>
                    <a:gd name="T0" fmla="*/ 1 w 3"/>
                    <a:gd name="T1" fmla="*/ 0 h 1"/>
                    <a:gd name="T2" fmla="*/ 1 w 3"/>
                    <a:gd name="T3" fmla="*/ 0 h 1"/>
                    <a:gd name="T4" fmla="*/ 0 w 3"/>
                    <a:gd name="T5" fmla="*/ 0 h 1"/>
                    <a:gd name="T6" fmla="*/ 1 w 3"/>
                    <a:gd name="T7" fmla="*/ 1 h 1"/>
                    <a:gd name="T8" fmla="*/ 1 w 3"/>
                    <a:gd name="T9" fmla="*/ 1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3" y="0"/>
                      </a:moveTo>
                      <a:cubicBezTo>
                        <a:pt x="3" y="0"/>
                        <a:pt x="2" y="0"/>
                        <a:pt x="1" y="0"/>
                      </a:cubicBezTo>
                      <a:cubicBezTo>
                        <a:pt x="1" y="0"/>
                        <a:pt x="0" y="0"/>
                        <a:pt x="0" y="0"/>
                      </a:cubicBezTo>
                      <a:cubicBezTo>
                        <a:pt x="0" y="1"/>
                        <a:pt x="0" y="1"/>
                        <a:pt x="1" y="1"/>
                      </a:cubicBezTo>
                      <a:cubicBezTo>
                        <a:pt x="1" y="1"/>
                        <a:pt x="1" y="1"/>
                        <a:pt x="1" y="1"/>
                      </a:cubicBezTo>
                      <a:cubicBezTo>
                        <a:pt x="2" y="1"/>
                        <a:pt x="3" y="0"/>
                        <a:pt x="3" y="0"/>
                      </a:cubicBezTo>
                      <a:cubicBezTo>
                        <a:pt x="3" y="0"/>
                        <a:pt x="3" y="0"/>
                        <a:pt x="3" y="0"/>
                      </a:cubicBezTo>
                      <a:cubicBezTo>
                        <a:pt x="3" y="0"/>
                        <a:pt x="3" y="0"/>
                        <a:pt x="3"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5" name="Freeform 12456">
                  <a:extLst>
                    <a:ext uri="{FF2B5EF4-FFF2-40B4-BE49-F238E27FC236}">
                      <a16:creationId xmlns:a16="http://schemas.microsoft.com/office/drawing/2014/main" id="{5740FA5A-38DD-111D-7755-D3ED09C54210}"/>
                    </a:ext>
                  </a:extLst>
                </p:cNvPr>
                <p:cNvSpPr>
                  <a:spLocks/>
                </p:cNvSpPr>
                <p:nvPr/>
              </p:nvSpPr>
              <p:spPr bwMode="auto">
                <a:xfrm>
                  <a:off x="4684" y="2552"/>
                  <a:ext cx="2" cy="1"/>
                </a:xfrm>
                <a:custGeom>
                  <a:avLst/>
                  <a:gdLst>
                    <a:gd name="T0" fmla="*/ 1 w 3"/>
                    <a:gd name="T1" fmla="*/ 0 h 1"/>
                    <a:gd name="T2" fmla="*/ 1 w 3"/>
                    <a:gd name="T3" fmla="*/ 0 h 1"/>
                    <a:gd name="T4" fmla="*/ 0 w 3"/>
                    <a:gd name="T5" fmla="*/ 1 h 1"/>
                    <a:gd name="T6" fmla="*/ 1 w 3"/>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
                      <a:moveTo>
                        <a:pt x="3" y="0"/>
                      </a:moveTo>
                      <a:cubicBezTo>
                        <a:pt x="2" y="0"/>
                        <a:pt x="2" y="0"/>
                        <a:pt x="2" y="0"/>
                      </a:cubicBezTo>
                      <a:cubicBezTo>
                        <a:pt x="2" y="0"/>
                        <a:pt x="1" y="1"/>
                        <a:pt x="0" y="1"/>
                      </a:cubicBezTo>
                      <a:cubicBezTo>
                        <a:pt x="1" y="1"/>
                        <a:pt x="2" y="0"/>
                        <a:pt x="3" y="0"/>
                      </a:cubicBezTo>
                    </a:path>
                  </a:pathLst>
                </a:custGeom>
                <a:solidFill>
                  <a:srgbClr val="E3E3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6" name="Freeform 12457">
                  <a:extLst>
                    <a:ext uri="{FF2B5EF4-FFF2-40B4-BE49-F238E27FC236}">
                      <a16:creationId xmlns:a16="http://schemas.microsoft.com/office/drawing/2014/main" id="{9F90D486-EE9C-147E-4F1D-8148B7392CD2}"/>
                    </a:ext>
                  </a:extLst>
                </p:cNvPr>
                <p:cNvSpPr>
                  <a:spLocks/>
                </p:cNvSpPr>
                <p:nvPr/>
              </p:nvSpPr>
              <p:spPr bwMode="auto">
                <a:xfrm>
                  <a:off x="4685" y="2551"/>
                  <a:ext cx="1" cy="1"/>
                </a:xfrm>
                <a:custGeom>
                  <a:avLst/>
                  <a:gdLst>
                    <a:gd name="T0" fmla="*/ 1 w 1"/>
                    <a:gd name="T1" fmla="*/ 0 h 1"/>
                    <a:gd name="T2" fmla="*/ 0 w 1"/>
                    <a:gd name="T3" fmla="*/ 1 h 1"/>
                    <a:gd name="T4" fmla="*/ 0 w 1"/>
                    <a:gd name="T5" fmla="*/ 1 h 1"/>
                    <a:gd name="T6" fmla="*/ 0 w 1"/>
                    <a:gd name="T7" fmla="*/ 1 h 1"/>
                    <a:gd name="T8" fmla="*/ 1 w 1"/>
                    <a:gd name="T9" fmla="*/ 1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1" y="1"/>
                        <a:pt x="0" y="1"/>
                        <a:pt x="0" y="1"/>
                      </a:cubicBezTo>
                      <a:cubicBezTo>
                        <a:pt x="0" y="1"/>
                        <a:pt x="0" y="1"/>
                        <a:pt x="0" y="1"/>
                      </a:cubicBezTo>
                      <a:cubicBezTo>
                        <a:pt x="0" y="1"/>
                        <a:pt x="0" y="1"/>
                        <a:pt x="0" y="1"/>
                      </a:cubicBezTo>
                      <a:cubicBezTo>
                        <a:pt x="0" y="1"/>
                        <a:pt x="0" y="1"/>
                        <a:pt x="1" y="1"/>
                      </a:cubicBezTo>
                      <a:cubicBezTo>
                        <a:pt x="1" y="1"/>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7" name="Freeform 12458">
                  <a:extLst>
                    <a:ext uri="{FF2B5EF4-FFF2-40B4-BE49-F238E27FC236}">
                      <a16:creationId xmlns:a16="http://schemas.microsoft.com/office/drawing/2014/main" id="{BE54F11A-87C0-9358-24B1-77761CF1DFE8}"/>
                    </a:ext>
                  </a:extLst>
                </p:cNvPr>
                <p:cNvSpPr>
                  <a:spLocks noEditPoints="1"/>
                </p:cNvSpPr>
                <p:nvPr/>
              </p:nvSpPr>
              <p:spPr bwMode="auto">
                <a:xfrm>
                  <a:off x="4682" y="2545"/>
                  <a:ext cx="3" cy="2"/>
                </a:xfrm>
                <a:custGeom>
                  <a:avLst/>
                  <a:gdLst>
                    <a:gd name="T0" fmla="*/ 2 w 4"/>
                    <a:gd name="T1" fmla="*/ 1 h 3"/>
                    <a:gd name="T2" fmla="*/ 2 w 4"/>
                    <a:gd name="T3" fmla="*/ 1 h 3"/>
                    <a:gd name="T4" fmla="*/ 2 w 4"/>
                    <a:gd name="T5" fmla="*/ 1 h 3"/>
                    <a:gd name="T6" fmla="*/ 2 w 4"/>
                    <a:gd name="T7" fmla="*/ 1 h 3"/>
                    <a:gd name="T8" fmla="*/ 2 w 4"/>
                    <a:gd name="T9" fmla="*/ 0 h 3"/>
                    <a:gd name="T10" fmla="*/ 0 w 4"/>
                    <a:gd name="T11" fmla="*/ 1 h 3"/>
                    <a:gd name="T12" fmla="*/ 1 w 4"/>
                    <a:gd name="T13" fmla="*/ 1 h 3"/>
                    <a:gd name="T14" fmla="*/ 2 w 4"/>
                    <a:gd name="T15" fmla="*/ 1 h 3"/>
                    <a:gd name="T16" fmla="*/ 2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4" y="1"/>
                      </a:moveTo>
                      <a:cubicBezTo>
                        <a:pt x="4" y="1"/>
                        <a:pt x="4" y="1"/>
                        <a:pt x="4" y="1"/>
                      </a:cubicBezTo>
                      <a:cubicBezTo>
                        <a:pt x="4" y="1"/>
                        <a:pt x="4" y="1"/>
                        <a:pt x="4" y="1"/>
                      </a:cubicBezTo>
                      <a:cubicBezTo>
                        <a:pt x="4" y="1"/>
                        <a:pt x="4" y="1"/>
                        <a:pt x="4" y="1"/>
                      </a:cubicBezTo>
                      <a:moveTo>
                        <a:pt x="3" y="0"/>
                      </a:moveTo>
                      <a:cubicBezTo>
                        <a:pt x="2" y="0"/>
                        <a:pt x="0" y="2"/>
                        <a:pt x="0" y="3"/>
                      </a:cubicBezTo>
                      <a:cubicBezTo>
                        <a:pt x="0" y="3"/>
                        <a:pt x="1" y="2"/>
                        <a:pt x="1" y="1"/>
                      </a:cubicBezTo>
                      <a:cubicBezTo>
                        <a:pt x="2" y="1"/>
                        <a:pt x="3" y="1"/>
                        <a:pt x="4" y="1"/>
                      </a:cubicBezTo>
                      <a:cubicBezTo>
                        <a:pt x="4" y="0"/>
                        <a:pt x="3" y="0"/>
                        <a:pt x="3"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8" name="Freeform 12459">
                  <a:extLst>
                    <a:ext uri="{FF2B5EF4-FFF2-40B4-BE49-F238E27FC236}">
                      <a16:creationId xmlns:a16="http://schemas.microsoft.com/office/drawing/2014/main" id="{46B3DD84-B871-B049-130A-E3F84E3635F2}"/>
                    </a:ext>
                  </a:extLst>
                </p:cNvPr>
                <p:cNvSpPr>
                  <a:spLocks/>
                </p:cNvSpPr>
                <p:nvPr/>
              </p:nvSpPr>
              <p:spPr bwMode="auto">
                <a:xfrm>
                  <a:off x="4683" y="2538"/>
                  <a:ext cx="4" cy="2"/>
                </a:xfrm>
                <a:custGeom>
                  <a:avLst/>
                  <a:gdLst>
                    <a:gd name="T0" fmla="*/ 2 w 5"/>
                    <a:gd name="T1" fmla="*/ 0 h 2"/>
                    <a:gd name="T2" fmla="*/ 2 w 5"/>
                    <a:gd name="T3" fmla="*/ 0 h 2"/>
                    <a:gd name="T4" fmla="*/ 0 w 5"/>
                    <a:gd name="T5" fmla="*/ 1 h 2"/>
                    <a:gd name="T6" fmla="*/ 0 w 5"/>
                    <a:gd name="T7" fmla="*/ 1 h 2"/>
                    <a:gd name="T8" fmla="*/ 1 w 5"/>
                    <a:gd name="T9" fmla="*/ 2 h 2"/>
                    <a:gd name="T10" fmla="*/ 2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cubicBezTo>
                        <a:pt x="4" y="0"/>
                        <a:pt x="4" y="0"/>
                        <a:pt x="4" y="0"/>
                      </a:cubicBezTo>
                      <a:cubicBezTo>
                        <a:pt x="2" y="0"/>
                        <a:pt x="1" y="1"/>
                        <a:pt x="0" y="1"/>
                      </a:cubicBezTo>
                      <a:cubicBezTo>
                        <a:pt x="0" y="1"/>
                        <a:pt x="0" y="1"/>
                        <a:pt x="0" y="1"/>
                      </a:cubicBezTo>
                      <a:cubicBezTo>
                        <a:pt x="0" y="2"/>
                        <a:pt x="0" y="2"/>
                        <a:pt x="1" y="2"/>
                      </a:cubicBezTo>
                      <a:cubicBezTo>
                        <a:pt x="2" y="2"/>
                        <a:pt x="4" y="1"/>
                        <a:pt x="5" y="0"/>
                      </a:cubicBezTo>
                    </a:path>
                  </a:pathLst>
                </a:custGeom>
                <a:solidFill>
                  <a:srgbClr val="C8BC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79" name="Freeform 12460">
                  <a:extLst>
                    <a:ext uri="{FF2B5EF4-FFF2-40B4-BE49-F238E27FC236}">
                      <a16:creationId xmlns:a16="http://schemas.microsoft.com/office/drawing/2014/main" id="{C9FA2F3B-B7C7-64B0-7F17-6D8A082A859B}"/>
                    </a:ext>
                  </a:extLst>
                </p:cNvPr>
                <p:cNvSpPr>
                  <a:spLocks/>
                </p:cNvSpPr>
                <p:nvPr/>
              </p:nvSpPr>
              <p:spPr bwMode="auto">
                <a:xfrm>
                  <a:off x="4689" y="2536"/>
                  <a:ext cx="3" cy="1"/>
                </a:xfrm>
                <a:custGeom>
                  <a:avLst/>
                  <a:gdLst>
                    <a:gd name="T0" fmla="*/ 2 w 4"/>
                    <a:gd name="T1" fmla="*/ 0 h 1"/>
                    <a:gd name="T2" fmla="*/ 0 w 4"/>
                    <a:gd name="T3" fmla="*/ 1 h 1"/>
                    <a:gd name="T4" fmla="*/ 2 w 4"/>
                    <a:gd name="T5" fmla="*/ 0 h 1"/>
                    <a:gd name="T6" fmla="*/ 2 w 4"/>
                    <a:gd name="T7" fmla="*/ 0 h 1"/>
                    <a:gd name="T8" fmla="*/ 2 w 4"/>
                    <a:gd name="T9" fmla="*/ 0 h 1"/>
                    <a:gd name="T10" fmla="*/ 2 w 4"/>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
                      <a:moveTo>
                        <a:pt x="3" y="0"/>
                      </a:moveTo>
                      <a:cubicBezTo>
                        <a:pt x="2" y="0"/>
                        <a:pt x="1" y="0"/>
                        <a:pt x="0" y="1"/>
                      </a:cubicBezTo>
                      <a:cubicBezTo>
                        <a:pt x="1" y="1"/>
                        <a:pt x="2" y="0"/>
                        <a:pt x="3" y="0"/>
                      </a:cubicBezTo>
                      <a:cubicBezTo>
                        <a:pt x="3" y="0"/>
                        <a:pt x="3" y="0"/>
                        <a:pt x="3" y="0"/>
                      </a:cubicBezTo>
                      <a:cubicBezTo>
                        <a:pt x="4" y="0"/>
                        <a:pt x="4" y="0"/>
                        <a:pt x="4" y="0"/>
                      </a:cubicBezTo>
                      <a:cubicBezTo>
                        <a:pt x="4" y="0"/>
                        <a:pt x="3" y="0"/>
                        <a:pt x="3" y="0"/>
                      </a:cubicBezTo>
                    </a:path>
                  </a:pathLst>
                </a:custGeom>
                <a:solidFill>
                  <a:srgbClr val="D1C4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0" name="Freeform 12461">
                  <a:extLst>
                    <a:ext uri="{FF2B5EF4-FFF2-40B4-BE49-F238E27FC236}">
                      <a16:creationId xmlns:a16="http://schemas.microsoft.com/office/drawing/2014/main" id="{4AAACE7B-C2C4-42E7-ED18-CE496D17525F}"/>
                    </a:ext>
                  </a:extLst>
                </p:cNvPr>
                <p:cNvSpPr>
                  <a:spLocks/>
                </p:cNvSpPr>
                <p:nvPr/>
              </p:nvSpPr>
              <p:spPr bwMode="auto">
                <a:xfrm>
                  <a:off x="4678" y="2548"/>
                  <a:ext cx="3" cy="2"/>
                </a:xfrm>
                <a:custGeom>
                  <a:avLst/>
                  <a:gdLst>
                    <a:gd name="T0" fmla="*/ 0 w 3"/>
                    <a:gd name="T1" fmla="*/ 0 h 2"/>
                    <a:gd name="T2" fmla="*/ 1 w 3"/>
                    <a:gd name="T3" fmla="*/ 2 h 2"/>
                    <a:gd name="T4" fmla="*/ 3 w 3"/>
                    <a:gd name="T5" fmla="*/ 1 h 2"/>
                    <a:gd name="T6" fmla="*/ 3 w 3"/>
                    <a:gd name="T7" fmla="*/ 1 h 2"/>
                    <a:gd name="T8" fmla="*/ 2 w 3"/>
                    <a:gd name="T9" fmla="*/ 2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cubicBezTo>
                        <a:pt x="0" y="1"/>
                        <a:pt x="0" y="2"/>
                        <a:pt x="1" y="2"/>
                      </a:cubicBezTo>
                      <a:cubicBezTo>
                        <a:pt x="2" y="2"/>
                        <a:pt x="3" y="2"/>
                        <a:pt x="3" y="1"/>
                      </a:cubicBezTo>
                      <a:cubicBezTo>
                        <a:pt x="3" y="1"/>
                        <a:pt x="3" y="1"/>
                        <a:pt x="3" y="1"/>
                      </a:cubicBezTo>
                      <a:cubicBezTo>
                        <a:pt x="3" y="1"/>
                        <a:pt x="2" y="2"/>
                        <a:pt x="2" y="2"/>
                      </a:cubicBezTo>
                      <a:cubicBezTo>
                        <a:pt x="1" y="2"/>
                        <a:pt x="1" y="1"/>
                        <a:pt x="0"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1" name="Freeform 12462">
                  <a:extLst>
                    <a:ext uri="{FF2B5EF4-FFF2-40B4-BE49-F238E27FC236}">
                      <a16:creationId xmlns:a16="http://schemas.microsoft.com/office/drawing/2014/main" id="{FB323269-F80C-0601-B15F-19D368C90B3E}"/>
                    </a:ext>
                  </a:extLst>
                </p:cNvPr>
                <p:cNvSpPr>
                  <a:spLocks/>
                </p:cNvSpPr>
                <p:nvPr/>
              </p:nvSpPr>
              <p:spPr bwMode="auto">
                <a:xfrm>
                  <a:off x="4677" y="2543"/>
                  <a:ext cx="3" cy="3"/>
                </a:xfrm>
                <a:custGeom>
                  <a:avLst/>
                  <a:gdLst>
                    <a:gd name="T0" fmla="*/ 3 w 3"/>
                    <a:gd name="T1" fmla="*/ 0 h 3"/>
                    <a:gd name="T2" fmla="*/ 3 w 3"/>
                    <a:gd name="T3" fmla="*/ 0 h 3"/>
                    <a:gd name="T4" fmla="*/ 3 w 3"/>
                    <a:gd name="T5" fmla="*/ 0 h 3"/>
                    <a:gd name="T6" fmla="*/ 2 w 3"/>
                    <a:gd name="T7" fmla="*/ 0 h 3"/>
                    <a:gd name="T8" fmla="*/ 2 w 3"/>
                    <a:gd name="T9" fmla="*/ 0 h 3"/>
                    <a:gd name="T10" fmla="*/ 2 w 3"/>
                    <a:gd name="T11" fmla="*/ 0 h 3"/>
                    <a:gd name="T12" fmla="*/ 2 w 3"/>
                    <a:gd name="T13" fmla="*/ 0 h 3"/>
                    <a:gd name="T14" fmla="*/ 2 w 3"/>
                    <a:gd name="T15" fmla="*/ 0 h 3"/>
                    <a:gd name="T16" fmla="*/ 2 w 3"/>
                    <a:gd name="T17" fmla="*/ 0 h 3"/>
                    <a:gd name="T18" fmla="*/ 1 w 3"/>
                    <a:gd name="T19" fmla="*/ 1 h 3"/>
                    <a:gd name="T20" fmla="*/ 0 w 3"/>
                    <a:gd name="T21" fmla="*/ 3 h 3"/>
                    <a:gd name="T22" fmla="*/ 3 w 3"/>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3">
                      <a:moveTo>
                        <a:pt x="3" y="0"/>
                      </a:move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1"/>
                        <a:pt x="1" y="1"/>
                        <a:pt x="1" y="1"/>
                      </a:cubicBezTo>
                      <a:cubicBezTo>
                        <a:pt x="1" y="2"/>
                        <a:pt x="0" y="2"/>
                        <a:pt x="0" y="3"/>
                      </a:cubicBezTo>
                      <a:cubicBezTo>
                        <a:pt x="1" y="2"/>
                        <a:pt x="2" y="1"/>
                        <a:pt x="3"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2" name="Freeform 12463">
                  <a:extLst>
                    <a:ext uri="{FF2B5EF4-FFF2-40B4-BE49-F238E27FC236}">
                      <a16:creationId xmlns:a16="http://schemas.microsoft.com/office/drawing/2014/main" id="{ED97A1F5-991E-2638-8817-9DE607734C95}"/>
                    </a:ext>
                  </a:extLst>
                </p:cNvPr>
                <p:cNvSpPr>
                  <a:spLocks noEditPoints="1"/>
                </p:cNvSpPr>
                <p:nvPr/>
              </p:nvSpPr>
              <p:spPr bwMode="auto">
                <a:xfrm>
                  <a:off x="4679" y="2543"/>
                  <a:ext cx="2" cy="1"/>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2" y="0"/>
                      </a:moveTo>
                      <a:cubicBezTo>
                        <a:pt x="2" y="0"/>
                        <a:pt x="2" y="0"/>
                        <a:pt x="2" y="0"/>
                      </a:cubicBezTo>
                      <a:cubicBezTo>
                        <a:pt x="2" y="0"/>
                        <a:pt x="2" y="0"/>
                        <a:pt x="2" y="0"/>
                      </a:cubicBezTo>
                      <a:moveTo>
                        <a:pt x="2"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path>
                  </a:pathLst>
                </a:custGeom>
                <a:solidFill>
                  <a:srgbClr val="C1B4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3" name="Freeform 12464">
                  <a:extLst>
                    <a:ext uri="{FF2B5EF4-FFF2-40B4-BE49-F238E27FC236}">
                      <a16:creationId xmlns:a16="http://schemas.microsoft.com/office/drawing/2014/main" id="{A7DE2DF8-584B-C515-33AE-12D14C1A490E}"/>
                    </a:ext>
                  </a:extLst>
                </p:cNvPr>
                <p:cNvSpPr>
                  <a:spLocks/>
                </p:cNvSpPr>
                <p:nvPr/>
              </p:nvSpPr>
              <p:spPr bwMode="auto">
                <a:xfrm>
                  <a:off x="4677" y="254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BFA0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4" name="Freeform 12465">
                  <a:extLst>
                    <a:ext uri="{FF2B5EF4-FFF2-40B4-BE49-F238E27FC236}">
                      <a16:creationId xmlns:a16="http://schemas.microsoft.com/office/drawing/2014/main" id="{F3AA9FEB-BB71-B212-70F0-6790376AA24B}"/>
                    </a:ext>
                  </a:extLst>
                </p:cNvPr>
                <p:cNvSpPr>
                  <a:spLocks noEditPoints="1"/>
                </p:cNvSpPr>
                <p:nvPr/>
              </p:nvSpPr>
              <p:spPr bwMode="auto">
                <a:xfrm>
                  <a:off x="4678" y="2540"/>
                  <a:ext cx="3" cy="2"/>
                </a:xfrm>
                <a:custGeom>
                  <a:avLst/>
                  <a:gdLst>
                    <a:gd name="T0" fmla="*/ 2 w 3"/>
                    <a:gd name="T1" fmla="*/ 0 h 3"/>
                    <a:gd name="T2" fmla="*/ 0 w 3"/>
                    <a:gd name="T3" fmla="*/ 1 h 3"/>
                    <a:gd name="T4" fmla="*/ 0 w 3"/>
                    <a:gd name="T5" fmla="*/ 1 h 3"/>
                    <a:gd name="T6" fmla="*/ 2 w 3"/>
                    <a:gd name="T7" fmla="*/ 0 h 3"/>
                    <a:gd name="T8" fmla="*/ 2 w 3"/>
                    <a:gd name="T9" fmla="*/ 0 h 3"/>
                    <a:gd name="T10" fmla="*/ 2 w 3"/>
                    <a:gd name="T11" fmla="*/ 0 h 3"/>
                    <a:gd name="T12" fmla="*/ 2 w 3"/>
                    <a:gd name="T13" fmla="*/ 0 h 3"/>
                    <a:gd name="T14" fmla="*/ 3 w 3"/>
                    <a:gd name="T15" fmla="*/ 0 h 3"/>
                    <a:gd name="T16" fmla="*/ 2 w 3"/>
                    <a:gd name="T17" fmla="*/ 0 h 3"/>
                    <a:gd name="T18" fmla="*/ 2 w 3"/>
                    <a:gd name="T19" fmla="*/ 0 h 3"/>
                    <a:gd name="T20" fmla="*/ 3 w 3"/>
                    <a:gd name="T21" fmla="*/ 0 h 3"/>
                    <a:gd name="T22" fmla="*/ 3 w 3"/>
                    <a:gd name="T23" fmla="*/ 0 h 3"/>
                    <a:gd name="T24" fmla="*/ 3 w 3"/>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 h="3">
                      <a:moveTo>
                        <a:pt x="2" y="0"/>
                      </a:moveTo>
                      <a:cubicBezTo>
                        <a:pt x="1" y="1"/>
                        <a:pt x="0" y="2"/>
                        <a:pt x="0" y="3"/>
                      </a:cubicBezTo>
                      <a:cubicBezTo>
                        <a:pt x="0" y="3"/>
                        <a:pt x="0" y="3"/>
                        <a:pt x="0" y="3"/>
                      </a:cubicBezTo>
                      <a:cubicBezTo>
                        <a:pt x="0" y="2"/>
                        <a:pt x="1" y="1"/>
                        <a:pt x="2" y="0"/>
                      </a:cubicBezTo>
                      <a:moveTo>
                        <a:pt x="2" y="0"/>
                      </a:moveTo>
                      <a:cubicBezTo>
                        <a:pt x="2" y="0"/>
                        <a:pt x="2" y="0"/>
                        <a:pt x="2" y="0"/>
                      </a:cubicBezTo>
                      <a:cubicBezTo>
                        <a:pt x="2" y="0"/>
                        <a:pt x="2" y="0"/>
                        <a:pt x="2" y="0"/>
                      </a:cubicBezTo>
                      <a:moveTo>
                        <a:pt x="3" y="0"/>
                      </a:moveTo>
                      <a:cubicBezTo>
                        <a:pt x="2" y="0"/>
                        <a:pt x="2" y="0"/>
                        <a:pt x="2" y="0"/>
                      </a:cubicBezTo>
                      <a:cubicBezTo>
                        <a:pt x="2" y="0"/>
                        <a:pt x="2" y="0"/>
                        <a:pt x="2" y="0"/>
                      </a:cubicBezTo>
                      <a:cubicBezTo>
                        <a:pt x="2" y="0"/>
                        <a:pt x="3" y="0"/>
                        <a:pt x="3" y="0"/>
                      </a:cubicBezTo>
                      <a:cubicBezTo>
                        <a:pt x="3" y="0"/>
                        <a:pt x="3" y="0"/>
                        <a:pt x="3" y="0"/>
                      </a:cubicBezTo>
                      <a:cubicBezTo>
                        <a:pt x="3" y="0"/>
                        <a:pt x="3" y="0"/>
                        <a:pt x="3" y="0"/>
                      </a:cubicBezTo>
                    </a:path>
                  </a:pathLst>
                </a:custGeom>
                <a:solidFill>
                  <a:srgbClr val="C8BC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5" name="Freeform 12466">
                  <a:extLst>
                    <a:ext uri="{FF2B5EF4-FFF2-40B4-BE49-F238E27FC236}">
                      <a16:creationId xmlns:a16="http://schemas.microsoft.com/office/drawing/2014/main" id="{E714D18C-2FC7-C1AF-B727-8DC510F31746}"/>
                    </a:ext>
                  </a:extLst>
                </p:cNvPr>
                <p:cNvSpPr>
                  <a:spLocks/>
                </p:cNvSpPr>
                <p:nvPr/>
              </p:nvSpPr>
              <p:spPr bwMode="auto">
                <a:xfrm>
                  <a:off x="4677" y="2542"/>
                  <a:ext cx="1" cy="1"/>
                </a:xfrm>
                <a:custGeom>
                  <a:avLst/>
                  <a:gdLst>
                    <a:gd name="T0" fmla="*/ 1 w 1"/>
                    <a:gd name="T1" fmla="*/ 0 h 1"/>
                    <a:gd name="T2" fmla="*/ 0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0" y="0"/>
                      </a:cubicBezTo>
                      <a:cubicBezTo>
                        <a:pt x="1" y="0"/>
                        <a:pt x="1" y="0"/>
                        <a:pt x="1" y="0"/>
                      </a:cubicBezTo>
                      <a:cubicBezTo>
                        <a:pt x="1" y="0"/>
                        <a:pt x="1" y="0"/>
                        <a:pt x="1" y="0"/>
                      </a:cubicBezTo>
                    </a:path>
                  </a:pathLst>
                </a:custGeom>
                <a:solidFill>
                  <a:srgbClr val="C1B4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6" name="Freeform 12467">
                  <a:extLst>
                    <a:ext uri="{FF2B5EF4-FFF2-40B4-BE49-F238E27FC236}">
                      <a16:creationId xmlns:a16="http://schemas.microsoft.com/office/drawing/2014/main" id="{762ABE6B-A6A2-4B4B-33B5-D02F10FBC450}"/>
                    </a:ext>
                  </a:extLst>
                </p:cNvPr>
                <p:cNvSpPr>
                  <a:spLocks noEditPoints="1"/>
                </p:cNvSpPr>
                <p:nvPr/>
              </p:nvSpPr>
              <p:spPr bwMode="auto">
                <a:xfrm>
                  <a:off x="4766" y="2503"/>
                  <a:ext cx="33" cy="14"/>
                </a:xfrm>
                <a:custGeom>
                  <a:avLst/>
                  <a:gdLst>
                    <a:gd name="T0" fmla="*/ 7 w 40"/>
                    <a:gd name="T1" fmla="*/ 6 h 17"/>
                    <a:gd name="T2" fmla="*/ 4 w 40"/>
                    <a:gd name="T3" fmla="*/ 7 h 17"/>
                    <a:gd name="T4" fmla="*/ 5 w 40"/>
                    <a:gd name="T5" fmla="*/ 7 h 17"/>
                    <a:gd name="T6" fmla="*/ 7 w 40"/>
                    <a:gd name="T7" fmla="*/ 6 h 17"/>
                    <a:gd name="T8" fmla="*/ 12 w 40"/>
                    <a:gd name="T9" fmla="*/ 5 h 17"/>
                    <a:gd name="T10" fmla="*/ 14 w 40"/>
                    <a:gd name="T11" fmla="*/ 4 h 17"/>
                    <a:gd name="T12" fmla="*/ 14 w 40"/>
                    <a:gd name="T13" fmla="*/ 5 h 17"/>
                    <a:gd name="T14" fmla="*/ 12 w 40"/>
                    <a:gd name="T15" fmla="*/ 5 h 17"/>
                    <a:gd name="T16" fmla="*/ 10 w 40"/>
                    <a:gd name="T17" fmla="*/ 4 h 17"/>
                    <a:gd name="T18" fmla="*/ 10 w 40"/>
                    <a:gd name="T19" fmla="*/ 4 h 17"/>
                    <a:gd name="T20" fmla="*/ 10 w 40"/>
                    <a:gd name="T21" fmla="*/ 5 h 17"/>
                    <a:gd name="T22" fmla="*/ 8 w 40"/>
                    <a:gd name="T23" fmla="*/ 5 h 17"/>
                    <a:gd name="T24" fmla="*/ 13 w 40"/>
                    <a:gd name="T25" fmla="*/ 3 h 17"/>
                    <a:gd name="T26" fmla="*/ 15 w 40"/>
                    <a:gd name="T27" fmla="*/ 2 h 17"/>
                    <a:gd name="T28" fmla="*/ 12 w 40"/>
                    <a:gd name="T29" fmla="*/ 2 h 17"/>
                    <a:gd name="T30" fmla="*/ 12 w 40"/>
                    <a:gd name="T31" fmla="*/ 2 h 17"/>
                    <a:gd name="T32" fmla="*/ 12 w 40"/>
                    <a:gd name="T33" fmla="*/ 2 h 17"/>
                    <a:gd name="T34" fmla="*/ 10 w 40"/>
                    <a:gd name="T35" fmla="*/ 2 h 17"/>
                    <a:gd name="T36" fmla="*/ 10 w 40"/>
                    <a:gd name="T37" fmla="*/ 2 h 17"/>
                    <a:gd name="T38" fmla="*/ 13 w 40"/>
                    <a:gd name="T39" fmla="*/ 2 h 17"/>
                    <a:gd name="T40" fmla="*/ 14 w 40"/>
                    <a:gd name="T41" fmla="*/ 2 h 17"/>
                    <a:gd name="T42" fmla="*/ 14 w 40"/>
                    <a:gd name="T43" fmla="*/ 2 h 17"/>
                    <a:gd name="T44" fmla="*/ 14 w 40"/>
                    <a:gd name="T45" fmla="*/ 2 h 17"/>
                    <a:gd name="T46" fmla="*/ 12 w 40"/>
                    <a:gd name="T47" fmla="*/ 0 h 17"/>
                    <a:gd name="T48" fmla="*/ 12 w 40"/>
                    <a:gd name="T49" fmla="*/ 0 h 17"/>
                    <a:gd name="T50" fmla="*/ 11 w 40"/>
                    <a:gd name="T51" fmla="*/ 1 h 17"/>
                    <a:gd name="T52" fmla="*/ 12 w 40"/>
                    <a:gd name="T53" fmla="*/ 2 h 17"/>
                    <a:gd name="T54" fmla="*/ 11 w 40"/>
                    <a:gd name="T55" fmla="*/ 2 h 17"/>
                    <a:gd name="T56" fmla="*/ 10 w 40"/>
                    <a:gd name="T57" fmla="*/ 2 h 17"/>
                    <a:gd name="T58" fmla="*/ 8 w 40"/>
                    <a:gd name="T59" fmla="*/ 2 h 17"/>
                    <a:gd name="T60" fmla="*/ 6 w 40"/>
                    <a:gd name="T61" fmla="*/ 4 h 17"/>
                    <a:gd name="T62" fmla="*/ 6 w 40"/>
                    <a:gd name="T63" fmla="*/ 4 h 17"/>
                    <a:gd name="T64" fmla="*/ 6 w 40"/>
                    <a:gd name="T65" fmla="*/ 4 h 17"/>
                    <a:gd name="T66" fmla="*/ 6 w 40"/>
                    <a:gd name="T67" fmla="*/ 4 h 17"/>
                    <a:gd name="T68" fmla="*/ 4 w 40"/>
                    <a:gd name="T69" fmla="*/ 5 h 17"/>
                    <a:gd name="T70" fmla="*/ 2 w 40"/>
                    <a:gd name="T71" fmla="*/ 5 h 17"/>
                    <a:gd name="T72" fmla="*/ 2 w 40"/>
                    <a:gd name="T73" fmla="*/ 6 h 17"/>
                    <a:gd name="T74" fmla="*/ 2 w 40"/>
                    <a:gd name="T75" fmla="*/ 6 h 17"/>
                    <a:gd name="T76" fmla="*/ 2 w 40"/>
                    <a:gd name="T77" fmla="*/ 6 h 17"/>
                    <a:gd name="T78" fmla="*/ 1 w 40"/>
                    <a:gd name="T79" fmla="*/ 6 h 17"/>
                    <a:gd name="T80" fmla="*/ 0 w 40"/>
                    <a:gd name="T81" fmla="*/ 6 h 17"/>
                    <a:gd name="T82" fmla="*/ 1 w 40"/>
                    <a:gd name="T83" fmla="*/ 7 h 17"/>
                    <a:gd name="T84" fmla="*/ 2 w 40"/>
                    <a:gd name="T85" fmla="*/ 7 h 17"/>
                    <a:gd name="T86" fmla="*/ 2 w 40"/>
                    <a:gd name="T87" fmla="*/ 7 h 17"/>
                    <a:gd name="T88" fmla="*/ 2 w 40"/>
                    <a:gd name="T89" fmla="*/ 7 h 17"/>
                    <a:gd name="T90" fmla="*/ 4 w 40"/>
                    <a:gd name="T91" fmla="*/ 7 h 17"/>
                    <a:gd name="T92" fmla="*/ 5 w 40"/>
                    <a:gd name="T93" fmla="*/ 7 h 17"/>
                    <a:gd name="T94" fmla="*/ 7 w 40"/>
                    <a:gd name="T95" fmla="*/ 7 h 17"/>
                    <a:gd name="T96" fmla="*/ 12 w 40"/>
                    <a:gd name="T97" fmla="*/ 6 h 17"/>
                    <a:gd name="T98" fmla="*/ 17 w 40"/>
                    <a:gd name="T99" fmla="*/ 4 h 17"/>
                    <a:gd name="T100" fmla="*/ 17 w 40"/>
                    <a:gd name="T101" fmla="*/ 2 h 17"/>
                    <a:gd name="T102" fmla="*/ 17 w 40"/>
                    <a:gd name="T103" fmla="*/ 2 h 17"/>
                    <a:gd name="T104" fmla="*/ 16 w 40"/>
                    <a:gd name="T105" fmla="*/ 1 h 17"/>
                    <a:gd name="T106" fmla="*/ 14 w 40"/>
                    <a:gd name="T107" fmla="*/ 0 h 17"/>
                    <a:gd name="T108" fmla="*/ 14 w 40"/>
                    <a:gd name="T109" fmla="*/ 0 h 1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0" h="17">
                      <a:moveTo>
                        <a:pt x="14" y="13"/>
                      </a:moveTo>
                      <a:cubicBezTo>
                        <a:pt x="14" y="13"/>
                        <a:pt x="14" y="13"/>
                        <a:pt x="14" y="13"/>
                      </a:cubicBezTo>
                      <a:cubicBezTo>
                        <a:pt x="14" y="13"/>
                        <a:pt x="14" y="13"/>
                        <a:pt x="14" y="13"/>
                      </a:cubicBezTo>
                      <a:cubicBezTo>
                        <a:pt x="14" y="14"/>
                        <a:pt x="11" y="15"/>
                        <a:pt x="9" y="15"/>
                      </a:cubicBezTo>
                      <a:cubicBezTo>
                        <a:pt x="9" y="15"/>
                        <a:pt x="8" y="15"/>
                        <a:pt x="9" y="14"/>
                      </a:cubicBezTo>
                      <a:cubicBezTo>
                        <a:pt x="9" y="14"/>
                        <a:pt x="10" y="14"/>
                        <a:pt x="10" y="14"/>
                      </a:cubicBezTo>
                      <a:cubicBezTo>
                        <a:pt x="11" y="14"/>
                        <a:pt x="13" y="14"/>
                        <a:pt x="14" y="13"/>
                      </a:cubicBezTo>
                      <a:cubicBezTo>
                        <a:pt x="14" y="13"/>
                        <a:pt x="14" y="13"/>
                        <a:pt x="14" y="13"/>
                      </a:cubicBezTo>
                      <a:cubicBezTo>
                        <a:pt x="14" y="13"/>
                        <a:pt x="14" y="13"/>
                        <a:pt x="14" y="13"/>
                      </a:cubicBezTo>
                      <a:moveTo>
                        <a:pt x="27" y="11"/>
                      </a:moveTo>
                      <a:cubicBezTo>
                        <a:pt x="27" y="11"/>
                        <a:pt x="27" y="10"/>
                        <a:pt x="27" y="10"/>
                      </a:cubicBezTo>
                      <a:cubicBezTo>
                        <a:pt x="28" y="10"/>
                        <a:pt x="28" y="9"/>
                        <a:pt x="29" y="9"/>
                      </a:cubicBezTo>
                      <a:cubicBezTo>
                        <a:pt x="30" y="9"/>
                        <a:pt x="30" y="9"/>
                        <a:pt x="30" y="10"/>
                      </a:cubicBezTo>
                      <a:cubicBezTo>
                        <a:pt x="30" y="10"/>
                        <a:pt x="30" y="10"/>
                        <a:pt x="30" y="10"/>
                      </a:cubicBezTo>
                      <a:cubicBezTo>
                        <a:pt x="30" y="10"/>
                        <a:pt x="30" y="10"/>
                        <a:pt x="30" y="10"/>
                      </a:cubicBezTo>
                      <a:cubicBezTo>
                        <a:pt x="29" y="10"/>
                        <a:pt x="28" y="10"/>
                        <a:pt x="27" y="11"/>
                      </a:cubicBezTo>
                      <a:moveTo>
                        <a:pt x="18" y="10"/>
                      </a:moveTo>
                      <a:cubicBezTo>
                        <a:pt x="18" y="10"/>
                        <a:pt x="21" y="9"/>
                        <a:pt x="22" y="9"/>
                      </a:cubicBezTo>
                      <a:cubicBezTo>
                        <a:pt x="22" y="9"/>
                        <a:pt x="22" y="9"/>
                        <a:pt x="22" y="9"/>
                      </a:cubicBezTo>
                      <a:cubicBezTo>
                        <a:pt x="22" y="9"/>
                        <a:pt x="22" y="9"/>
                        <a:pt x="22" y="9"/>
                      </a:cubicBezTo>
                      <a:cubicBezTo>
                        <a:pt x="22" y="9"/>
                        <a:pt x="23" y="10"/>
                        <a:pt x="23" y="10"/>
                      </a:cubicBezTo>
                      <a:cubicBezTo>
                        <a:pt x="22" y="10"/>
                        <a:pt x="22" y="10"/>
                        <a:pt x="22" y="10"/>
                      </a:cubicBezTo>
                      <a:cubicBezTo>
                        <a:pt x="22" y="10"/>
                        <a:pt x="22" y="9"/>
                        <a:pt x="22" y="9"/>
                      </a:cubicBezTo>
                      <a:cubicBezTo>
                        <a:pt x="21" y="9"/>
                        <a:pt x="19" y="10"/>
                        <a:pt x="18" y="10"/>
                      </a:cubicBezTo>
                      <a:moveTo>
                        <a:pt x="29" y="7"/>
                      </a:moveTo>
                      <a:cubicBezTo>
                        <a:pt x="29" y="7"/>
                        <a:pt x="28" y="7"/>
                        <a:pt x="28" y="7"/>
                      </a:cubicBezTo>
                      <a:cubicBezTo>
                        <a:pt x="29" y="7"/>
                        <a:pt x="32" y="6"/>
                        <a:pt x="32" y="6"/>
                      </a:cubicBezTo>
                      <a:cubicBezTo>
                        <a:pt x="33" y="6"/>
                        <a:pt x="33" y="6"/>
                        <a:pt x="33" y="6"/>
                      </a:cubicBezTo>
                      <a:cubicBezTo>
                        <a:pt x="33" y="7"/>
                        <a:pt x="31" y="7"/>
                        <a:pt x="29" y="7"/>
                      </a:cubicBezTo>
                      <a:moveTo>
                        <a:pt x="26" y="4"/>
                      </a:moveTo>
                      <a:cubicBezTo>
                        <a:pt x="26" y="4"/>
                        <a:pt x="26" y="4"/>
                        <a:pt x="26" y="4"/>
                      </a:cubicBezTo>
                      <a:cubicBezTo>
                        <a:pt x="25" y="3"/>
                        <a:pt x="25" y="3"/>
                        <a:pt x="25" y="3"/>
                      </a:cubicBezTo>
                      <a:cubicBezTo>
                        <a:pt x="26" y="4"/>
                        <a:pt x="26" y="4"/>
                        <a:pt x="26" y="4"/>
                      </a:cubicBezTo>
                      <a:cubicBezTo>
                        <a:pt x="26" y="4"/>
                        <a:pt x="26" y="4"/>
                        <a:pt x="26" y="4"/>
                      </a:cubicBezTo>
                      <a:cubicBezTo>
                        <a:pt x="26" y="4"/>
                        <a:pt x="25" y="5"/>
                        <a:pt x="24" y="5"/>
                      </a:cubicBezTo>
                      <a:cubicBezTo>
                        <a:pt x="23" y="5"/>
                        <a:pt x="21" y="6"/>
                        <a:pt x="20" y="6"/>
                      </a:cubicBezTo>
                      <a:cubicBezTo>
                        <a:pt x="20" y="6"/>
                        <a:pt x="20" y="6"/>
                        <a:pt x="20" y="6"/>
                      </a:cubicBezTo>
                      <a:cubicBezTo>
                        <a:pt x="20" y="5"/>
                        <a:pt x="21" y="5"/>
                        <a:pt x="22" y="5"/>
                      </a:cubicBezTo>
                      <a:cubicBezTo>
                        <a:pt x="23" y="5"/>
                        <a:pt x="25" y="4"/>
                        <a:pt x="26" y="4"/>
                      </a:cubicBezTo>
                      <a:moveTo>
                        <a:pt x="28" y="4"/>
                      </a:moveTo>
                      <a:cubicBezTo>
                        <a:pt x="29" y="4"/>
                        <a:pt x="31" y="3"/>
                        <a:pt x="32" y="3"/>
                      </a:cubicBezTo>
                      <a:cubicBezTo>
                        <a:pt x="33" y="3"/>
                        <a:pt x="33" y="4"/>
                        <a:pt x="32" y="4"/>
                      </a:cubicBezTo>
                      <a:cubicBezTo>
                        <a:pt x="32" y="4"/>
                        <a:pt x="32" y="4"/>
                        <a:pt x="32" y="4"/>
                      </a:cubicBezTo>
                      <a:cubicBezTo>
                        <a:pt x="32" y="4"/>
                        <a:pt x="32" y="4"/>
                        <a:pt x="32" y="4"/>
                      </a:cubicBezTo>
                      <a:cubicBezTo>
                        <a:pt x="32" y="4"/>
                        <a:pt x="32" y="4"/>
                        <a:pt x="32" y="4"/>
                      </a:cubicBezTo>
                      <a:cubicBezTo>
                        <a:pt x="32" y="4"/>
                        <a:pt x="32" y="4"/>
                        <a:pt x="31" y="4"/>
                      </a:cubicBezTo>
                      <a:cubicBezTo>
                        <a:pt x="30" y="4"/>
                        <a:pt x="29" y="4"/>
                        <a:pt x="28" y="4"/>
                      </a:cubicBezTo>
                      <a:moveTo>
                        <a:pt x="27" y="0"/>
                      </a:moveTo>
                      <a:cubicBezTo>
                        <a:pt x="27" y="0"/>
                        <a:pt x="27" y="0"/>
                        <a:pt x="26" y="0"/>
                      </a:cubicBezTo>
                      <a:cubicBezTo>
                        <a:pt x="26" y="0"/>
                        <a:pt x="25" y="0"/>
                        <a:pt x="25" y="0"/>
                      </a:cubicBezTo>
                      <a:cubicBezTo>
                        <a:pt x="24" y="1"/>
                        <a:pt x="24" y="1"/>
                        <a:pt x="23" y="1"/>
                      </a:cubicBezTo>
                      <a:cubicBezTo>
                        <a:pt x="23" y="1"/>
                        <a:pt x="23" y="1"/>
                        <a:pt x="23" y="1"/>
                      </a:cubicBezTo>
                      <a:cubicBezTo>
                        <a:pt x="24" y="1"/>
                        <a:pt x="24" y="1"/>
                        <a:pt x="24" y="2"/>
                      </a:cubicBezTo>
                      <a:cubicBezTo>
                        <a:pt x="24" y="2"/>
                        <a:pt x="24" y="2"/>
                        <a:pt x="24" y="2"/>
                      </a:cubicBezTo>
                      <a:cubicBezTo>
                        <a:pt x="24" y="2"/>
                        <a:pt x="24" y="2"/>
                        <a:pt x="23" y="2"/>
                      </a:cubicBezTo>
                      <a:cubicBezTo>
                        <a:pt x="23" y="2"/>
                        <a:pt x="23" y="2"/>
                        <a:pt x="23" y="2"/>
                      </a:cubicBezTo>
                      <a:cubicBezTo>
                        <a:pt x="23" y="2"/>
                        <a:pt x="23" y="2"/>
                        <a:pt x="23" y="2"/>
                      </a:cubicBezTo>
                      <a:cubicBezTo>
                        <a:pt x="22" y="3"/>
                        <a:pt x="21" y="3"/>
                        <a:pt x="20" y="4"/>
                      </a:cubicBezTo>
                      <a:cubicBezTo>
                        <a:pt x="20" y="4"/>
                        <a:pt x="20" y="4"/>
                        <a:pt x="20" y="4"/>
                      </a:cubicBezTo>
                      <a:cubicBezTo>
                        <a:pt x="19" y="4"/>
                        <a:pt x="19" y="5"/>
                        <a:pt x="18" y="5"/>
                      </a:cubicBezTo>
                      <a:cubicBezTo>
                        <a:pt x="18" y="5"/>
                        <a:pt x="18" y="5"/>
                        <a:pt x="18" y="5"/>
                      </a:cubicBezTo>
                      <a:cubicBezTo>
                        <a:pt x="16" y="7"/>
                        <a:pt x="14" y="7"/>
                        <a:pt x="12" y="9"/>
                      </a:cubicBezTo>
                      <a:cubicBezTo>
                        <a:pt x="12" y="9"/>
                        <a:pt x="12" y="9"/>
                        <a:pt x="12" y="9"/>
                      </a:cubicBezTo>
                      <a:cubicBezTo>
                        <a:pt x="12" y="9"/>
                        <a:pt x="12"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1" y="9"/>
                        <a:pt x="10" y="10"/>
                      </a:cubicBezTo>
                      <a:cubicBezTo>
                        <a:pt x="10" y="10"/>
                        <a:pt x="9" y="11"/>
                        <a:pt x="8" y="11"/>
                      </a:cubicBezTo>
                      <a:cubicBezTo>
                        <a:pt x="8" y="11"/>
                        <a:pt x="9" y="10"/>
                        <a:pt x="9" y="10"/>
                      </a:cubicBezTo>
                      <a:cubicBezTo>
                        <a:pt x="8" y="10"/>
                        <a:pt x="7" y="10"/>
                        <a:pt x="6" y="11"/>
                      </a:cubicBezTo>
                      <a:cubicBezTo>
                        <a:pt x="5" y="12"/>
                        <a:pt x="4" y="12"/>
                        <a:pt x="3" y="12"/>
                      </a:cubicBezTo>
                      <a:cubicBezTo>
                        <a:pt x="3" y="12"/>
                        <a:pt x="4" y="13"/>
                        <a:pt x="4" y="13"/>
                      </a:cubicBezTo>
                      <a:cubicBezTo>
                        <a:pt x="5" y="13"/>
                        <a:pt x="5" y="12"/>
                        <a:pt x="6" y="12"/>
                      </a:cubicBezTo>
                      <a:cubicBezTo>
                        <a:pt x="6" y="12"/>
                        <a:pt x="6" y="12"/>
                        <a:pt x="6" y="12"/>
                      </a:cubicBezTo>
                      <a:cubicBezTo>
                        <a:pt x="5" y="13"/>
                        <a:pt x="5" y="13"/>
                        <a:pt x="4" y="13"/>
                      </a:cubicBezTo>
                      <a:cubicBezTo>
                        <a:pt x="3" y="13"/>
                        <a:pt x="2" y="12"/>
                        <a:pt x="2" y="12"/>
                      </a:cubicBezTo>
                      <a:cubicBezTo>
                        <a:pt x="2" y="12"/>
                        <a:pt x="2" y="12"/>
                        <a:pt x="1" y="13"/>
                      </a:cubicBezTo>
                      <a:cubicBezTo>
                        <a:pt x="1" y="13"/>
                        <a:pt x="1" y="13"/>
                        <a:pt x="1" y="13"/>
                      </a:cubicBezTo>
                      <a:cubicBezTo>
                        <a:pt x="1" y="13"/>
                        <a:pt x="1" y="13"/>
                        <a:pt x="1" y="13"/>
                      </a:cubicBezTo>
                      <a:cubicBezTo>
                        <a:pt x="1" y="13"/>
                        <a:pt x="0" y="13"/>
                        <a:pt x="0" y="13"/>
                      </a:cubicBezTo>
                      <a:cubicBezTo>
                        <a:pt x="0" y="13"/>
                        <a:pt x="0" y="14"/>
                        <a:pt x="1" y="14"/>
                      </a:cubicBezTo>
                      <a:cubicBezTo>
                        <a:pt x="1" y="14"/>
                        <a:pt x="1" y="14"/>
                        <a:pt x="1" y="14"/>
                      </a:cubicBezTo>
                      <a:cubicBezTo>
                        <a:pt x="2" y="14"/>
                        <a:pt x="2" y="15"/>
                        <a:pt x="2" y="16"/>
                      </a:cubicBezTo>
                      <a:cubicBezTo>
                        <a:pt x="2" y="16"/>
                        <a:pt x="2" y="16"/>
                        <a:pt x="3" y="16"/>
                      </a:cubicBezTo>
                      <a:cubicBezTo>
                        <a:pt x="3" y="16"/>
                        <a:pt x="3" y="16"/>
                        <a:pt x="4" y="16"/>
                      </a:cubicBezTo>
                      <a:cubicBezTo>
                        <a:pt x="4" y="16"/>
                        <a:pt x="4" y="16"/>
                        <a:pt x="5" y="16"/>
                      </a:cubicBezTo>
                      <a:cubicBezTo>
                        <a:pt x="5" y="16"/>
                        <a:pt x="5" y="16"/>
                        <a:pt x="5" y="16"/>
                      </a:cubicBezTo>
                      <a:cubicBezTo>
                        <a:pt x="6" y="16"/>
                        <a:pt x="6" y="16"/>
                        <a:pt x="6" y="16"/>
                      </a:cubicBezTo>
                      <a:cubicBezTo>
                        <a:pt x="7" y="16"/>
                        <a:pt x="7" y="17"/>
                        <a:pt x="7" y="17"/>
                      </a:cubicBezTo>
                      <a:cubicBezTo>
                        <a:pt x="8" y="17"/>
                        <a:pt x="8" y="17"/>
                        <a:pt x="9" y="16"/>
                      </a:cubicBezTo>
                      <a:cubicBezTo>
                        <a:pt x="9" y="16"/>
                        <a:pt x="10" y="16"/>
                        <a:pt x="10" y="16"/>
                      </a:cubicBezTo>
                      <a:cubicBezTo>
                        <a:pt x="10" y="16"/>
                        <a:pt x="11" y="16"/>
                        <a:pt x="11" y="16"/>
                      </a:cubicBezTo>
                      <a:cubicBezTo>
                        <a:pt x="11" y="16"/>
                        <a:pt x="12" y="16"/>
                        <a:pt x="12" y="16"/>
                      </a:cubicBezTo>
                      <a:cubicBezTo>
                        <a:pt x="13" y="16"/>
                        <a:pt x="13" y="16"/>
                        <a:pt x="14" y="16"/>
                      </a:cubicBezTo>
                      <a:cubicBezTo>
                        <a:pt x="16" y="15"/>
                        <a:pt x="17" y="16"/>
                        <a:pt x="20" y="15"/>
                      </a:cubicBezTo>
                      <a:cubicBezTo>
                        <a:pt x="21" y="14"/>
                        <a:pt x="24" y="15"/>
                        <a:pt x="25" y="13"/>
                      </a:cubicBezTo>
                      <a:cubicBezTo>
                        <a:pt x="27" y="12"/>
                        <a:pt x="30" y="12"/>
                        <a:pt x="31" y="11"/>
                      </a:cubicBezTo>
                      <a:cubicBezTo>
                        <a:pt x="32" y="10"/>
                        <a:pt x="35" y="9"/>
                        <a:pt x="35" y="9"/>
                      </a:cubicBezTo>
                      <a:cubicBezTo>
                        <a:pt x="36" y="7"/>
                        <a:pt x="38" y="7"/>
                        <a:pt x="39" y="6"/>
                      </a:cubicBezTo>
                      <a:cubicBezTo>
                        <a:pt x="39" y="5"/>
                        <a:pt x="40" y="4"/>
                        <a:pt x="39" y="4"/>
                      </a:cubicBezTo>
                      <a:cubicBezTo>
                        <a:pt x="36" y="4"/>
                        <a:pt x="38" y="2"/>
                        <a:pt x="36" y="2"/>
                      </a:cubicBezTo>
                      <a:cubicBezTo>
                        <a:pt x="36" y="2"/>
                        <a:pt x="36" y="2"/>
                        <a:pt x="36" y="2"/>
                      </a:cubicBezTo>
                      <a:cubicBezTo>
                        <a:pt x="36" y="2"/>
                        <a:pt x="36" y="2"/>
                        <a:pt x="36" y="2"/>
                      </a:cubicBezTo>
                      <a:cubicBezTo>
                        <a:pt x="34" y="2"/>
                        <a:pt x="34" y="1"/>
                        <a:pt x="34" y="1"/>
                      </a:cubicBezTo>
                      <a:cubicBezTo>
                        <a:pt x="34" y="1"/>
                        <a:pt x="34" y="0"/>
                        <a:pt x="33" y="0"/>
                      </a:cubicBezTo>
                      <a:cubicBezTo>
                        <a:pt x="33" y="0"/>
                        <a:pt x="33" y="0"/>
                        <a:pt x="32" y="0"/>
                      </a:cubicBezTo>
                      <a:cubicBezTo>
                        <a:pt x="32" y="1"/>
                        <a:pt x="32" y="1"/>
                        <a:pt x="31" y="1"/>
                      </a:cubicBezTo>
                      <a:cubicBezTo>
                        <a:pt x="30" y="1"/>
                        <a:pt x="30" y="0"/>
                        <a:pt x="29" y="0"/>
                      </a:cubicBezTo>
                      <a:cubicBezTo>
                        <a:pt x="28" y="0"/>
                        <a:pt x="28" y="0"/>
                        <a:pt x="27" y="0"/>
                      </a:cubicBezTo>
                    </a:path>
                  </a:pathLst>
                </a:custGeom>
                <a:solidFill>
                  <a:srgbClr val="D3AE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7" name="Freeform 12468">
                  <a:extLst>
                    <a:ext uri="{FF2B5EF4-FFF2-40B4-BE49-F238E27FC236}">
                      <a16:creationId xmlns:a16="http://schemas.microsoft.com/office/drawing/2014/main" id="{B0D11ABE-FB4C-81C4-D195-B47960ECE35D}"/>
                    </a:ext>
                  </a:extLst>
                </p:cNvPr>
                <p:cNvSpPr>
                  <a:spLocks/>
                </p:cNvSpPr>
                <p:nvPr/>
              </p:nvSpPr>
              <p:spPr bwMode="auto">
                <a:xfrm>
                  <a:off x="4762" y="2514"/>
                  <a:ext cx="5" cy="2"/>
                </a:xfrm>
                <a:custGeom>
                  <a:avLst/>
                  <a:gdLst>
                    <a:gd name="T0" fmla="*/ 2 w 6"/>
                    <a:gd name="T1" fmla="*/ 0 h 3"/>
                    <a:gd name="T2" fmla="*/ 0 w 6"/>
                    <a:gd name="T3" fmla="*/ 0 h 3"/>
                    <a:gd name="T4" fmla="*/ 0 w 6"/>
                    <a:gd name="T5" fmla="*/ 0 h 3"/>
                    <a:gd name="T6" fmla="*/ 0 w 6"/>
                    <a:gd name="T7" fmla="*/ 0 h 3"/>
                    <a:gd name="T8" fmla="*/ 0 w 6"/>
                    <a:gd name="T9" fmla="*/ 0 h 3"/>
                    <a:gd name="T10" fmla="*/ 0 w 6"/>
                    <a:gd name="T11" fmla="*/ 1 h 3"/>
                    <a:gd name="T12" fmla="*/ 1 w 6"/>
                    <a:gd name="T13" fmla="*/ 1 h 3"/>
                    <a:gd name="T14" fmla="*/ 2 w 6"/>
                    <a:gd name="T15" fmla="*/ 1 h 3"/>
                    <a:gd name="T16" fmla="*/ 2 w 6"/>
                    <a:gd name="T17" fmla="*/ 1 h 3"/>
                    <a:gd name="T18" fmla="*/ 3 w 6"/>
                    <a:gd name="T19" fmla="*/ 1 h 3"/>
                    <a:gd name="T20" fmla="*/ 3 w 6"/>
                    <a:gd name="T21" fmla="*/ 1 h 3"/>
                    <a:gd name="T22" fmla="*/ 3 w 6"/>
                    <a:gd name="T23" fmla="*/ 1 h 3"/>
                    <a:gd name="T24" fmla="*/ 3 w 6"/>
                    <a:gd name="T25" fmla="*/ 1 h 3"/>
                    <a:gd name="T26" fmla="*/ 3 w 6"/>
                    <a:gd name="T27" fmla="*/ 1 h 3"/>
                    <a:gd name="T28" fmla="*/ 3 w 6"/>
                    <a:gd name="T29" fmla="*/ 1 h 3"/>
                    <a:gd name="T30" fmla="*/ 3 w 6"/>
                    <a:gd name="T31" fmla="*/ 1 h 3"/>
                    <a:gd name="T32" fmla="*/ 3 w 6"/>
                    <a:gd name="T33" fmla="*/ 0 h 3"/>
                    <a:gd name="T34" fmla="*/ 3 w 6"/>
                    <a:gd name="T35" fmla="*/ 0 h 3"/>
                    <a:gd name="T36" fmla="*/ 3 w 6"/>
                    <a:gd name="T37" fmla="*/ 0 h 3"/>
                    <a:gd name="T38" fmla="*/ 3 w 6"/>
                    <a:gd name="T39" fmla="*/ 0 h 3"/>
                    <a:gd name="T40" fmla="*/ 3 w 6"/>
                    <a:gd name="T41" fmla="*/ 0 h 3"/>
                    <a:gd name="T42" fmla="*/ 3 w 6"/>
                    <a:gd name="T43" fmla="*/ 0 h 3"/>
                    <a:gd name="T44" fmla="*/ 3 w 6"/>
                    <a:gd name="T45" fmla="*/ 0 h 3"/>
                    <a:gd name="T46" fmla="*/ 3 w 6"/>
                    <a:gd name="T47" fmla="*/ 0 h 3"/>
                    <a:gd name="T48" fmla="*/ 2 w 6"/>
                    <a:gd name="T49" fmla="*/ 0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 h="3">
                      <a:moveTo>
                        <a:pt x="2" y="0"/>
                      </a:moveTo>
                      <a:cubicBezTo>
                        <a:pt x="1" y="0"/>
                        <a:pt x="1" y="0"/>
                        <a:pt x="0" y="0"/>
                      </a:cubicBezTo>
                      <a:cubicBezTo>
                        <a:pt x="0" y="0"/>
                        <a:pt x="0" y="0"/>
                        <a:pt x="0" y="0"/>
                      </a:cubicBezTo>
                      <a:cubicBezTo>
                        <a:pt x="0" y="0"/>
                        <a:pt x="0" y="0"/>
                        <a:pt x="0" y="0"/>
                      </a:cubicBezTo>
                      <a:cubicBezTo>
                        <a:pt x="0" y="0"/>
                        <a:pt x="0" y="0"/>
                        <a:pt x="0" y="0"/>
                      </a:cubicBezTo>
                      <a:cubicBezTo>
                        <a:pt x="0" y="0"/>
                        <a:pt x="0" y="1"/>
                        <a:pt x="0" y="1"/>
                      </a:cubicBezTo>
                      <a:cubicBezTo>
                        <a:pt x="0" y="1"/>
                        <a:pt x="0" y="1"/>
                        <a:pt x="1" y="1"/>
                      </a:cubicBezTo>
                      <a:cubicBezTo>
                        <a:pt x="2" y="1"/>
                        <a:pt x="2" y="1"/>
                        <a:pt x="2" y="1"/>
                      </a:cubicBezTo>
                      <a:cubicBezTo>
                        <a:pt x="2" y="1"/>
                        <a:pt x="2" y="1"/>
                        <a:pt x="2" y="1"/>
                      </a:cubicBezTo>
                      <a:cubicBezTo>
                        <a:pt x="3" y="1"/>
                        <a:pt x="3" y="2"/>
                        <a:pt x="3" y="2"/>
                      </a:cubicBezTo>
                      <a:cubicBezTo>
                        <a:pt x="3" y="3"/>
                        <a:pt x="3" y="3"/>
                        <a:pt x="4" y="3"/>
                      </a:cubicBezTo>
                      <a:cubicBezTo>
                        <a:pt x="4" y="3"/>
                        <a:pt x="5" y="3"/>
                        <a:pt x="5" y="3"/>
                      </a:cubicBezTo>
                      <a:cubicBezTo>
                        <a:pt x="5" y="3"/>
                        <a:pt x="6" y="3"/>
                        <a:pt x="6" y="3"/>
                      </a:cubicBezTo>
                      <a:cubicBezTo>
                        <a:pt x="6" y="3"/>
                        <a:pt x="6" y="3"/>
                        <a:pt x="6" y="3"/>
                      </a:cubicBezTo>
                      <a:cubicBezTo>
                        <a:pt x="6" y="2"/>
                        <a:pt x="6" y="1"/>
                        <a:pt x="5" y="1"/>
                      </a:cubicBezTo>
                      <a:cubicBezTo>
                        <a:pt x="5" y="1"/>
                        <a:pt x="5" y="1"/>
                        <a:pt x="5" y="1"/>
                      </a:cubicBezTo>
                      <a:cubicBezTo>
                        <a:pt x="4" y="1"/>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8" name="Freeform 12469">
                  <a:extLst>
                    <a:ext uri="{FF2B5EF4-FFF2-40B4-BE49-F238E27FC236}">
                      <a16:creationId xmlns:a16="http://schemas.microsoft.com/office/drawing/2014/main" id="{17F04293-3407-015C-D56E-9D11A5A8ADFA}"/>
                    </a:ext>
                  </a:extLst>
                </p:cNvPr>
                <p:cNvSpPr>
                  <a:spLocks noEditPoints="1"/>
                </p:cNvSpPr>
                <p:nvPr/>
              </p:nvSpPr>
              <p:spPr bwMode="auto">
                <a:xfrm>
                  <a:off x="4761" y="2503"/>
                  <a:ext cx="25" cy="11"/>
                </a:xfrm>
                <a:custGeom>
                  <a:avLst/>
                  <a:gdLst>
                    <a:gd name="T0" fmla="*/ 1 w 30"/>
                    <a:gd name="T1" fmla="*/ 6 h 14"/>
                    <a:gd name="T2" fmla="*/ 1 w 30"/>
                    <a:gd name="T3" fmla="*/ 5 h 14"/>
                    <a:gd name="T4" fmla="*/ 1 w 30"/>
                    <a:gd name="T5" fmla="*/ 5 h 14"/>
                    <a:gd name="T6" fmla="*/ 1 w 30"/>
                    <a:gd name="T7" fmla="*/ 5 h 14"/>
                    <a:gd name="T8" fmla="*/ 1 w 30"/>
                    <a:gd name="T9" fmla="*/ 5 h 14"/>
                    <a:gd name="T10" fmla="*/ 1 w 30"/>
                    <a:gd name="T11" fmla="*/ 5 h 14"/>
                    <a:gd name="T12" fmla="*/ 3 w 30"/>
                    <a:gd name="T13" fmla="*/ 5 h 14"/>
                    <a:gd name="T14" fmla="*/ 3 w 30"/>
                    <a:gd name="T15" fmla="*/ 5 h 14"/>
                    <a:gd name="T16" fmla="*/ 3 w 30"/>
                    <a:gd name="T17" fmla="*/ 5 h 14"/>
                    <a:gd name="T18" fmla="*/ 3 w 30"/>
                    <a:gd name="T19" fmla="*/ 5 h 14"/>
                    <a:gd name="T20" fmla="*/ 3 w 30"/>
                    <a:gd name="T21" fmla="*/ 5 h 14"/>
                    <a:gd name="T22" fmla="*/ 3 w 30"/>
                    <a:gd name="T23" fmla="*/ 5 h 14"/>
                    <a:gd name="T24" fmla="*/ 3 w 30"/>
                    <a:gd name="T25" fmla="*/ 5 h 14"/>
                    <a:gd name="T26" fmla="*/ 3 w 30"/>
                    <a:gd name="T27" fmla="*/ 5 h 14"/>
                    <a:gd name="T28" fmla="*/ 3 w 30"/>
                    <a:gd name="T29" fmla="*/ 5 h 14"/>
                    <a:gd name="T30" fmla="*/ 3 w 30"/>
                    <a:gd name="T31" fmla="*/ 5 h 14"/>
                    <a:gd name="T32" fmla="*/ 3 w 30"/>
                    <a:gd name="T33" fmla="*/ 4 h 14"/>
                    <a:gd name="T34" fmla="*/ 6 w 30"/>
                    <a:gd name="T35" fmla="*/ 3 h 14"/>
                    <a:gd name="T36" fmla="*/ 6 w 30"/>
                    <a:gd name="T37" fmla="*/ 3 h 14"/>
                    <a:gd name="T38" fmla="*/ 6 w 30"/>
                    <a:gd name="T39" fmla="*/ 3 h 14"/>
                    <a:gd name="T40" fmla="*/ 3 w 30"/>
                    <a:gd name="T41" fmla="*/ 4 h 14"/>
                    <a:gd name="T42" fmla="*/ 6 w 30"/>
                    <a:gd name="T43" fmla="*/ 2 h 14"/>
                    <a:gd name="T44" fmla="*/ 6 w 30"/>
                    <a:gd name="T45" fmla="*/ 2 h 14"/>
                    <a:gd name="T46" fmla="*/ 6 w 30"/>
                    <a:gd name="T47" fmla="*/ 2 h 14"/>
                    <a:gd name="T48" fmla="*/ 6 w 30"/>
                    <a:gd name="T49" fmla="*/ 2 h 14"/>
                    <a:gd name="T50" fmla="*/ 6 w 30"/>
                    <a:gd name="T51" fmla="*/ 2 h 14"/>
                    <a:gd name="T52" fmla="*/ 6 w 30"/>
                    <a:gd name="T53" fmla="*/ 2 h 14"/>
                    <a:gd name="T54" fmla="*/ 11 w 30"/>
                    <a:gd name="T55" fmla="*/ 2 h 14"/>
                    <a:gd name="T56" fmla="*/ 8 w 30"/>
                    <a:gd name="T57" fmla="*/ 2 h 14"/>
                    <a:gd name="T58" fmla="*/ 8 w 30"/>
                    <a:gd name="T59" fmla="*/ 2 h 14"/>
                    <a:gd name="T60" fmla="*/ 12 w 30"/>
                    <a:gd name="T61" fmla="*/ 0 h 14"/>
                    <a:gd name="T62" fmla="*/ 4 w 30"/>
                    <a:gd name="T63" fmla="*/ 2 h 14"/>
                    <a:gd name="T64" fmla="*/ 0 w 30"/>
                    <a:gd name="T65" fmla="*/ 4 h 14"/>
                    <a:gd name="T66" fmla="*/ 1 w 30"/>
                    <a:gd name="T67" fmla="*/ 4 h 14"/>
                    <a:gd name="T68" fmla="*/ 2 w 30"/>
                    <a:gd name="T69" fmla="*/ 5 h 14"/>
                    <a:gd name="T70" fmla="*/ 3 w 30"/>
                    <a:gd name="T71" fmla="*/ 5 h 14"/>
                    <a:gd name="T72" fmla="*/ 3 w 30"/>
                    <a:gd name="T73" fmla="*/ 5 h 14"/>
                    <a:gd name="T74" fmla="*/ 4 w 30"/>
                    <a:gd name="T75" fmla="*/ 4 h 14"/>
                    <a:gd name="T76" fmla="*/ 5 w 30"/>
                    <a:gd name="T77" fmla="*/ 4 h 14"/>
                    <a:gd name="T78" fmla="*/ 11 w 30"/>
                    <a:gd name="T79" fmla="*/ 2 h 14"/>
                    <a:gd name="T80" fmla="*/ 13 w 30"/>
                    <a:gd name="T81" fmla="*/ 2 h 14"/>
                    <a:gd name="T82" fmla="*/ 13 w 30"/>
                    <a:gd name="T83" fmla="*/ 2 h 14"/>
                    <a:gd name="T84" fmla="*/ 15 w 30"/>
                    <a:gd name="T85" fmla="*/ 0 h 14"/>
                    <a:gd name="T86" fmla="*/ 13 w 30"/>
                    <a:gd name="T87" fmla="*/ 0 h 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0" h="14">
                      <a:moveTo>
                        <a:pt x="1" y="13"/>
                      </a:moveTo>
                      <a:cubicBezTo>
                        <a:pt x="1" y="13"/>
                        <a:pt x="1" y="13"/>
                        <a:pt x="1" y="14"/>
                      </a:cubicBezTo>
                      <a:cubicBezTo>
                        <a:pt x="1" y="14"/>
                        <a:pt x="1" y="14"/>
                        <a:pt x="1" y="14"/>
                      </a:cubicBezTo>
                      <a:cubicBezTo>
                        <a:pt x="1" y="14"/>
                        <a:pt x="1" y="13"/>
                        <a:pt x="1" y="13"/>
                      </a:cubicBezTo>
                      <a:cubicBezTo>
                        <a:pt x="1" y="13"/>
                        <a:pt x="1" y="13"/>
                        <a:pt x="1" y="13"/>
                      </a:cubicBezTo>
                      <a:moveTo>
                        <a:pt x="1" y="13"/>
                      </a:move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moveTo>
                        <a:pt x="4" y="13"/>
                      </a:move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moveTo>
                        <a:pt x="4" y="13"/>
                      </a:move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moveTo>
                        <a:pt x="7" y="12"/>
                      </a:moveTo>
                      <a:cubicBezTo>
                        <a:pt x="7" y="12"/>
                        <a:pt x="7" y="12"/>
                        <a:pt x="6" y="13"/>
                      </a:cubicBezTo>
                      <a:cubicBezTo>
                        <a:pt x="6" y="13"/>
                        <a:pt x="6" y="13"/>
                        <a:pt x="6" y="13"/>
                      </a:cubicBezTo>
                      <a:cubicBezTo>
                        <a:pt x="6" y="13"/>
                        <a:pt x="6" y="13"/>
                        <a:pt x="6" y="13"/>
                      </a:cubicBezTo>
                      <a:cubicBezTo>
                        <a:pt x="6" y="13"/>
                        <a:pt x="6" y="13"/>
                        <a:pt x="6" y="13"/>
                      </a:cubicBezTo>
                      <a:cubicBezTo>
                        <a:pt x="6" y="13"/>
                        <a:pt x="6" y="13"/>
                        <a:pt x="6" y="13"/>
                      </a:cubicBezTo>
                      <a:cubicBezTo>
                        <a:pt x="7" y="12"/>
                        <a:pt x="7" y="12"/>
                        <a:pt x="7" y="12"/>
                      </a:cubicBezTo>
                      <a:cubicBezTo>
                        <a:pt x="7" y="12"/>
                        <a:pt x="7" y="12"/>
                        <a:pt x="7" y="12"/>
                      </a:cubicBezTo>
                      <a:moveTo>
                        <a:pt x="7" y="10"/>
                      </a:moveTo>
                      <a:cubicBezTo>
                        <a:pt x="7" y="9"/>
                        <a:pt x="7" y="9"/>
                        <a:pt x="8" y="9"/>
                      </a:cubicBezTo>
                      <a:cubicBezTo>
                        <a:pt x="9" y="8"/>
                        <a:pt x="10"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8" y="9"/>
                        <a:pt x="7" y="10"/>
                      </a:cubicBezTo>
                      <a:cubicBezTo>
                        <a:pt x="7" y="10"/>
                        <a:pt x="7" y="10"/>
                        <a:pt x="7" y="10"/>
                      </a:cubicBezTo>
                      <a:cubicBezTo>
                        <a:pt x="7" y="10"/>
                        <a:pt x="7" y="10"/>
                        <a:pt x="7" y="10"/>
                      </a:cubicBezTo>
                      <a:moveTo>
                        <a:pt x="12" y="5"/>
                      </a:moveTo>
                      <a:cubicBezTo>
                        <a:pt x="12" y="5"/>
                        <a:pt x="12" y="5"/>
                        <a:pt x="12" y="5"/>
                      </a:cubicBezTo>
                      <a:cubicBezTo>
                        <a:pt x="12" y="5"/>
                        <a:pt x="12" y="5"/>
                        <a:pt x="12" y="5"/>
                      </a:cubicBezTo>
                      <a:cubicBezTo>
                        <a:pt x="12" y="5"/>
                        <a:pt x="12" y="5"/>
                        <a:pt x="12" y="5"/>
                      </a:cubicBezTo>
                      <a:cubicBezTo>
                        <a:pt x="12" y="5"/>
                        <a:pt x="12" y="5"/>
                        <a:pt x="11" y="5"/>
                      </a:cubicBezTo>
                      <a:cubicBezTo>
                        <a:pt x="11" y="5"/>
                        <a:pt x="11" y="5"/>
                        <a:pt x="11" y="5"/>
                      </a:cubicBezTo>
                      <a:cubicBezTo>
                        <a:pt x="11" y="5"/>
                        <a:pt x="11" y="5"/>
                        <a:pt x="11" y="5"/>
                      </a:cubicBezTo>
                      <a:cubicBezTo>
                        <a:pt x="9" y="6"/>
                        <a:pt x="8" y="7"/>
                        <a:pt x="7" y="7"/>
                      </a:cubicBezTo>
                      <a:cubicBezTo>
                        <a:pt x="8" y="6"/>
                        <a:pt x="9" y="6"/>
                        <a:pt x="11" y="5"/>
                      </a:cubicBezTo>
                      <a:cubicBezTo>
                        <a:pt x="11" y="5"/>
                        <a:pt x="11" y="5"/>
                        <a:pt x="11" y="5"/>
                      </a:cubicBezTo>
                      <a:cubicBezTo>
                        <a:pt x="11" y="5"/>
                        <a:pt x="12" y="5"/>
                        <a:pt x="12" y="5"/>
                      </a:cubicBezTo>
                      <a:moveTo>
                        <a:pt x="16" y="5"/>
                      </a:moveTo>
                      <a:cubicBezTo>
                        <a:pt x="17" y="5"/>
                        <a:pt x="19" y="4"/>
                        <a:pt x="21" y="4"/>
                      </a:cubicBezTo>
                      <a:cubicBezTo>
                        <a:pt x="22" y="3"/>
                        <a:pt x="22" y="3"/>
                        <a:pt x="22" y="3"/>
                      </a:cubicBezTo>
                      <a:cubicBezTo>
                        <a:pt x="21" y="4"/>
                        <a:pt x="19" y="5"/>
                        <a:pt x="17" y="5"/>
                      </a:cubicBezTo>
                      <a:cubicBezTo>
                        <a:pt x="16" y="5"/>
                        <a:pt x="16" y="5"/>
                        <a:pt x="15" y="5"/>
                      </a:cubicBezTo>
                      <a:cubicBezTo>
                        <a:pt x="15" y="5"/>
                        <a:pt x="16" y="5"/>
                        <a:pt x="16" y="5"/>
                      </a:cubicBezTo>
                      <a:moveTo>
                        <a:pt x="26" y="0"/>
                      </a:moveTo>
                      <a:cubicBezTo>
                        <a:pt x="25" y="0"/>
                        <a:pt x="25" y="0"/>
                        <a:pt x="24" y="0"/>
                      </a:cubicBezTo>
                      <a:cubicBezTo>
                        <a:pt x="21" y="2"/>
                        <a:pt x="18" y="1"/>
                        <a:pt x="16" y="2"/>
                      </a:cubicBezTo>
                      <a:cubicBezTo>
                        <a:pt x="15" y="3"/>
                        <a:pt x="9" y="4"/>
                        <a:pt x="8" y="5"/>
                      </a:cubicBezTo>
                      <a:cubicBezTo>
                        <a:pt x="7" y="6"/>
                        <a:pt x="2" y="7"/>
                        <a:pt x="3" y="8"/>
                      </a:cubicBezTo>
                      <a:cubicBezTo>
                        <a:pt x="3" y="9"/>
                        <a:pt x="1" y="9"/>
                        <a:pt x="0" y="10"/>
                      </a:cubicBezTo>
                      <a:cubicBezTo>
                        <a:pt x="0" y="10"/>
                        <a:pt x="0" y="10"/>
                        <a:pt x="0" y="10"/>
                      </a:cubicBezTo>
                      <a:cubicBezTo>
                        <a:pt x="0" y="10"/>
                        <a:pt x="1" y="10"/>
                        <a:pt x="1" y="10"/>
                      </a:cubicBezTo>
                      <a:cubicBezTo>
                        <a:pt x="1" y="11"/>
                        <a:pt x="1" y="11"/>
                        <a:pt x="1" y="11"/>
                      </a:cubicBezTo>
                      <a:cubicBezTo>
                        <a:pt x="2" y="11"/>
                        <a:pt x="2" y="11"/>
                        <a:pt x="2" y="11"/>
                      </a:cubicBezTo>
                      <a:cubicBezTo>
                        <a:pt x="3" y="11"/>
                        <a:pt x="3" y="11"/>
                        <a:pt x="3" y="11"/>
                      </a:cubicBezTo>
                      <a:cubicBezTo>
                        <a:pt x="3" y="11"/>
                        <a:pt x="3" y="11"/>
                        <a:pt x="4" y="11"/>
                      </a:cubicBezTo>
                      <a:cubicBezTo>
                        <a:pt x="4" y="11"/>
                        <a:pt x="4" y="11"/>
                        <a:pt x="4" y="11"/>
                      </a:cubicBezTo>
                      <a:cubicBezTo>
                        <a:pt x="5" y="11"/>
                        <a:pt x="5" y="11"/>
                        <a:pt x="6" y="11"/>
                      </a:cubicBezTo>
                      <a:cubicBezTo>
                        <a:pt x="6" y="10"/>
                        <a:pt x="7" y="10"/>
                        <a:pt x="7" y="10"/>
                      </a:cubicBezTo>
                      <a:cubicBezTo>
                        <a:pt x="7" y="10"/>
                        <a:pt x="7" y="10"/>
                        <a:pt x="8" y="10"/>
                      </a:cubicBezTo>
                      <a:cubicBezTo>
                        <a:pt x="8" y="10"/>
                        <a:pt x="8" y="11"/>
                        <a:pt x="9" y="11"/>
                      </a:cubicBezTo>
                      <a:cubicBezTo>
                        <a:pt x="9" y="11"/>
                        <a:pt x="10" y="10"/>
                        <a:pt x="10" y="10"/>
                      </a:cubicBezTo>
                      <a:cubicBezTo>
                        <a:pt x="12" y="9"/>
                        <a:pt x="13" y="10"/>
                        <a:pt x="16" y="8"/>
                      </a:cubicBezTo>
                      <a:cubicBezTo>
                        <a:pt x="17" y="7"/>
                        <a:pt x="19" y="8"/>
                        <a:pt x="21" y="6"/>
                      </a:cubicBezTo>
                      <a:cubicBezTo>
                        <a:pt x="22" y="5"/>
                        <a:pt x="24" y="5"/>
                        <a:pt x="25" y="4"/>
                      </a:cubicBezTo>
                      <a:cubicBezTo>
                        <a:pt x="26" y="3"/>
                        <a:pt x="27" y="3"/>
                        <a:pt x="28" y="2"/>
                      </a:cubicBezTo>
                      <a:cubicBezTo>
                        <a:pt x="28" y="2"/>
                        <a:pt x="28" y="2"/>
                        <a:pt x="28" y="2"/>
                      </a:cubicBezTo>
                      <a:cubicBezTo>
                        <a:pt x="27" y="2"/>
                        <a:pt x="26" y="2"/>
                        <a:pt x="25" y="2"/>
                      </a:cubicBezTo>
                      <a:cubicBezTo>
                        <a:pt x="26" y="2"/>
                        <a:pt x="27" y="1"/>
                        <a:pt x="28" y="1"/>
                      </a:cubicBezTo>
                      <a:cubicBezTo>
                        <a:pt x="29" y="1"/>
                        <a:pt x="29" y="1"/>
                        <a:pt x="30" y="0"/>
                      </a:cubicBezTo>
                      <a:cubicBezTo>
                        <a:pt x="30" y="0"/>
                        <a:pt x="29" y="0"/>
                        <a:pt x="29" y="0"/>
                      </a:cubicBezTo>
                      <a:cubicBezTo>
                        <a:pt x="29" y="0"/>
                        <a:pt x="28" y="0"/>
                        <a:pt x="27" y="0"/>
                      </a:cubicBezTo>
                      <a:cubicBezTo>
                        <a:pt x="27" y="0"/>
                        <a:pt x="26" y="0"/>
                        <a:pt x="26" y="0"/>
                      </a:cubicBezTo>
                    </a:path>
                  </a:pathLst>
                </a:custGeom>
                <a:solidFill>
                  <a:srgbClr val="EAEA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89" name="Freeform 12470">
                  <a:extLst>
                    <a:ext uri="{FF2B5EF4-FFF2-40B4-BE49-F238E27FC236}">
                      <a16:creationId xmlns:a16="http://schemas.microsoft.com/office/drawing/2014/main" id="{1C995E3A-3B99-A9DC-88B4-3784D3C6007C}"/>
                    </a:ext>
                  </a:extLst>
                </p:cNvPr>
                <p:cNvSpPr>
                  <a:spLocks/>
                </p:cNvSpPr>
                <p:nvPr/>
              </p:nvSpPr>
              <p:spPr bwMode="auto">
                <a:xfrm>
                  <a:off x="4761" y="2506"/>
                  <a:ext cx="21" cy="8"/>
                </a:xfrm>
                <a:custGeom>
                  <a:avLst/>
                  <a:gdLst>
                    <a:gd name="T0" fmla="*/ 11 w 26"/>
                    <a:gd name="T1" fmla="*/ 0 h 10"/>
                    <a:gd name="T2" fmla="*/ 11 w 26"/>
                    <a:gd name="T3" fmla="*/ 0 h 10"/>
                    <a:gd name="T4" fmla="*/ 11 w 26"/>
                    <a:gd name="T5" fmla="*/ 0 h 10"/>
                    <a:gd name="T6" fmla="*/ 10 w 26"/>
                    <a:gd name="T7" fmla="*/ 2 h 10"/>
                    <a:gd name="T8" fmla="*/ 7 w 26"/>
                    <a:gd name="T9" fmla="*/ 2 h 10"/>
                    <a:gd name="T10" fmla="*/ 5 w 26"/>
                    <a:gd name="T11" fmla="*/ 2 h 10"/>
                    <a:gd name="T12" fmla="*/ 4 w 26"/>
                    <a:gd name="T13" fmla="*/ 3 h 10"/>
                    <a:gd name="T14" fmla="*/ 4 w 26"/>
                    <a:gd name="T15" fmla="*/ 2 h 10"/>
                    <a:gd name="T16" fmla="*/ 3 w 26"/>
                    <a:gd name="T17" fmla="*/ 2 h 10"/>
                    <a:gd name="T18" fmla="*/ 3 w 26"/>
                    <a:gd name="T19" fmla="*/ 3 h 10"/>
                    <a:gd name="T20" fmla="*/ 2 w 26"/>
                    <a:gd name="T21" fmla="*/ 3 h 10"/>
                    <a:gd name="T22" fmla="*/ 2 w 26"/>
                    <a:gd name="T23" fmla="*/ 3 h 10"/>
                    <a:gd name="T24" fmla="*/ 2 w 26"/>
                    <a:gd name="T25" fmla="*/ 3 h 10"/>
                    <a:gd name="T26" fmla="*/ 2 w 26"/>
                    <a:gd name="T27" fmla="*/ 3 h 10"/>
                    <a:gd name="T28" fmla="*/ 2 w 26"/>
                    <a:gd name="T29" fmla="*/ 3 h 10"/>
                    <a:gd name="T30" fmla="*/ 2 w 26"/>
                    <a:gd name="T31" fmla="*/ 2 h 10"/>
                    <a:gd name="T32" fmla="*/ 1 w 26"/>
                    <a:gd name="T33" fmla="*/ 2 h 10"/>
                    <a:gd name="T34" fmla="*/ 1 w 26"/>
                    <a:gd name="T35" fmla="*/ 2 h 10"/>
                    <a:gd name="T36" fmla="*/ 0 w 26"/>
                    <a:gd name="T37" fmla="*/ 3 h 10"/>
                    <a:gd name="T38" fmla="*/ 0 w 26"/>
                    <a:gd name="T39" fmla="*/ 3 h 10"/>
                    <a:gd name="T40" fmla="*/ 1 w 26"/>
                    <a:gd name="T41" fmla="*/ 3 h 10"/>
                    <a:gd name="T42" fmla="*/ 1 w 26"/>
                    <a:gd name="T43" fmla="*/ 3 h 10"/>
                    <a:gd name="T44" fmla="*/ 2 w 26"/>
                    <a:gd name="T45" fmla="*/ 4 h 10"/>
                    <a:gd name="T46" fmla="*/ 2 w 26"/>
                    <a:gd name="T47" fmla="*/ 4 h 10"/>
                    <a:gd name="T48" fmla="*/ 2 w 26"/>
                    <a:gd name="T49" fmla="*/ 4 h 10"/>
                    <a:gd name="T50" fmla="*/ 2 w 26"/>
                    <a:gd name="T51" fmla="*/ 4 h 10"/>
                    <a:gd name="T52" fmla="*/ 2 w 26"/>
                    <a:gd name="T53" fmla="*/ 4 h 10"/>
                    <a:gd name="T54" fmla="*/ 2 w 26"/>
                    <a:gd name="T55" fmla="*/ 4 h 10"/>
                    <a:gd name="T56" fmla="*/ 2 w 26"/>
                    <a:gd name="T57" fmla="*/ 4 h 10"/>
                    <a:gd name="T58" fmla="*/ 2 w 26"/>
                    <a:gd name="T59" fmla="*/ 4 h 10"/>
                    <a:gd name="T60" fmla="*/ 2 w 26"/>
                    <a:gd name="T61" fmla="*/ 4 h 10"/>
                    <a:gd name="T62" fmla="*/ 2 w 26"/>
                    <a:gd name="T63" fmla="*/ 4 h 10"/>
                    <a:gd name="T64" fmla="*/ 2 w 26"/>
                    <a:gd name="T65" fmla="*/ 4 h 10"/>
                    <a:gd name="T66" fmla="*/ 2 w 26"/>
                    <a:gd name="T67" fmla="*/ 4 h 10"/>
                    <a:gd name="T68" fmla="*/ 3 w 26"/>
                    <a:gd name="T69" fmla="*/ 4 h 10"/>
                    <a:gd name="T70" fmla="*/ 3 w 26"/>
                    <a:gd name="T71" fmla="*/ 4 h 10"/>
                    <a:gd name="T72" fmla="*/ 3 w 26"/>
                    <a:gd name="T73" fmla="*/ 3 h 10"/>
                    <a:gd name="T74" fmla="*/ 4 w 26"/>
                    <a:gd name="T75" fmla="*/ 3 h 10"/>
                    <a:gd name="T76" fmla="*/ 4 w 26"/>
                    <a:gd name="T77" fmla="*/ 3 h 10"/>
                    <a:gd name="T78" fmla="*/ 5 w 26"/>
                    <a:gd name="T79" fmla="*/ 3 h 10"/>
                    <a:gd name="T80" fmla="*/ 6 w 26"/>
                    <a:gd name="T81" fmla="*/ 2 h 10"/>
                    <a:gd name="T82" fmla="*/ 8 w 26"/>
                    <a:gd name="T83" fmla="*/ 2 h 10"/>
                    <a:gd name="T84" fmla="*/ 8 w 26"/>
                    <a:gd name="T85" fmla="*/ 2 h 10"/>
                    <a:gd name="T86" fmla="*/ 10 w 26"/>
                    <a:gd name="T87" fmla="*/ 1 h 10"/>
                    <a:gd name="T88" fmla="*/ 10 w 26"/>
                    <a:gd name="T89" fmla="*/ 1 h 10"/>
                    <a:gd name="T90" fmla="*/ 11 w 26"/>
                    <a:gd name="T91" fmla="*/ 0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6" h="10">
                      <a:moveTo>
                        <a:pt x="26" y="0"/>
                      </a:moveTo>
                      <a:cubicBezTo>
                        <a:pt x="26" y="0"/>
                        <a:pt x="26" y="0"/>
                        <a:pt x="26" y="0"/>
                      </a:cubicBezTo>
                      <a:cubicBezTo>
                        <a:pt x="26" y="0"/>
                        <a:pt x="26" y="0"/>
                        <a:pt x="26" y="0"/>
                      </a:cubicBezTo>
                      <a:cubicBezTo>
                        <a:pt x="25" y="1"/>
                        <a:pt x="23" y="1"/>
                        <a:pt x="22" y="2"/>
                      </a:cubicBezTo>
                      <a:cubicBezTo>
                        <a:pt x="20" y="4"/>
                        <a:pt x="18" y="3"/>
                        <a:pt x="17" y="4"/>
                      </a:cubicBezTo>
                      <a:cubicBezTo>
                        <a:pt x="14" y="6"/>
                        <a:pt x="13" y="5"/>
                        <a:pt x="11" y="6"/>
                      </a:cubicBezTo>
                      <a:cubicBezTo>
                        <a:pt x="11" y="6"/>
                        <a:pt x="10" y="7"/>
                        <a:pt x="10" y="7"/>
                      </a:cubicBezTo>
                      <a:cubicBezTo>
                        <a:pt x="9" y="7"/>
                        <a:pt x="9" y="6"/>
                        <a:pt x="9" y="6"/>
                      </a:cubicBezTo>
                      <a:cubicBezTo>
                        <a:pt x="8" y="6"/>
                        <a:pt x="8" y="6"/>
                        <a:pt x="8" y="6"/>
                      </a:cubicBezTo>
                      <a:cubicBezTo>
                        <a:pt x="8" y="6"/>
                        <a:pt x="7" y="6"/>
                        <a:pt x="7" y="7"/>
                      </a:cubicBezTo>
                      <a:cubicBezTo>
                        <a:pt x="6" y="7"/>
                        <a:pt x="6" y="7"/>
                        <a:pt x="5" y="7"/>
                      </a:cubicBezTo>
                      <a:cubicBezTo>
                        <a:pt x="5" y="7"/>
                        <a:pt x="5" y="7"/>
                        <a:pt x="5" y="7"/>
                      </a:cubicBezTo>
                      <a:cubicBezTo>
                        <a:pt x="4" y="7"/>
                        <a:pt x="4" y="7"/>
                        <a:pt x="4" y="7"/>
                      </a:cubicBezTo>
                      <a:cubicBezTo>
                        <a:pt x="4" y="7"/>
                        <a:pt x="4" y="7"/>
                        <a:pt x="3" y="7"/>
                      </a:cubicBezTo>
                      <a:cubicBezTo>
                        <a:pt x="3" y="7"/>
                        <a:pt x="3" y="7"/>
                        <a:pt x="2" y="7"/>
                      </a:cubicBezTo>
                      <a:cubicBezTo>
                        <a:pt x="2" y="7"/>
                        <a:pt x="2" y="7"/>
                        <a:pt x="2" y="6"/>
                      </a:cubicBezTo>
                      <a:cubicBezTo>
                        <a:pt x="2" y="6"/>
                        <a:pt x="1" y="6"/>
                        <a:pt x="1" y="6"/>
                      </a:cubicBezTo>
                      <a:cubicBezTo>
                        <a:pt x="1" y="6"/>
                        <a:pt x="1" y="6"/>
                        <a:pt x="1" y="6"/>
                      </a:cubicBezTo>
                      <a:cubicBezTo>
                        <a:pt x="0" y="6"/>
                        <a:pt x="0" y="7"/>
                        <a:pt x="0" y="7"/>
                      </a:cubicBezTo>
                      <a:cubicBezTo>
                        <a:pt x="0" y="7"/>
                        <a:pt x="0" y="7"/>
                        <a:pt x="0" y="7"/>
                      </a:cubicBezTo>
                      <a:cubicBezTo>
                        <a:pt x="0" y="7"/>
                        <a:pt x="0" y="8"/>
                        <a:pt x="1" y="8"/>
                      </a:cubicBezTo>
                      <a:cubicBezTo>
                        <a:pt x="1" y="8"/>
                        <a:pt x="1" y="8"/>
                        <a:pt x="1" y="8"/>
                      </a:cubicBezTo>
                      <a:cubicBezTo>
                        <a:pt x="2" y="8"/>
                        <a:pt x="2" y="9"/>
                        <a:pt x="2" y="10"/>
                      </a:cubicBezTo>
                      <a:cubicBezTo>
                        <a:pt x="2" y="9"/>
                        <a:pt x="2" y="9"/>
                        <a:pt x="2" y="9"/>
                      </a:cubicBezTo>
                      <a:cubicBezTo>
                        <a:pt x="2" y="9"/>
                        <a:pt x="2" y="9"/>
                        <a:pt x="2" y="9"/>
                      </a:cubicBezTo>
                      <a:cubicBezTo>
                        <a:pt x="2" y="9"/>
                        <a:pt x="2" y="9"/>
                        <a:pt x="2" y="9"/>
                      </a:cubicBezTo>
                      <a:cubicBezTo>
                        <a:pt x="2" y="9"/>
                        <a:pt x="2" y="9"/>
                        <a:pt x="2" y="9"/>
                      </a:cubicBezTo>
                      <a:cubicBezTo>
                        <a:pt x="3" y="9"/>
                        <a:pt x="3" y="9"/>
                        <a:pt x="4" y="9"/>
                      </a:cubicBezTo>
                      <a:cubicBezTo>
                        <a:pt x="4" y="9"/>
                        <a:pt x="4"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7" y="9"/>
                      </a:cubicBezTo>
                      <a:cubicBezTo>
                        <a:pt x="7" y="9"/>
                        <a:pt x="7" y="9"/>
                        <a:pt x="7" y="9"/>
                      </a:cubicBezTo>
                      <a:cubicBezTo>
                        <a:pt x="8" y="8"/>
                        <a:pt x="8" y="8"/>
                        <a:pt x="8" y="8"/>
                      </a:cubicBezTo>
                      <a:cubicBezTo>
                        <a:pt x="8" y="8"/>
                        <a:pt x="8" y="8"/>
                        <a:pt x="9" y="8"/>
                      </a:cubicBezTo>
                      <a:cubicBezTo>
                        <a:pt x="9" y="8"/>
                        <a:pt x="9" y="8"/>
                        <a:pt x="9" y="8"/>
                      </a:cubicBezTo>
                      <a:cubicBezTo>
                        <a:pt x="10" y="8"/>
                        <a:pt x="11" y="8"/>
                        <a:pt x="12" y="7"/>
                      </a:cubicBezTo>
                      <a:cubicBezTo>
                        <a:pt x="13" y="6"/>
                        <a:pt x="14" y="6"/>
                        <a:pt x="15" y="6"/>
                      </a:cubicBezTo>
                      <a:cubicBezTo>
                        <a:pt x="16" y="6"/>
                        <a:pt x="17" y="5"/>
                        <a:pt x="18" y="5"/>
                      </a:cubicBezTo>
                      <a:cubicBezTo>
                        <a:pt x="18" y="5"/>
                        <a:pt x="18" y="5"/>
                        <a:pt x="18" y="5"/>
                      </a:cubicBezTo>
                      <a:cubicBezTo>
                        <a:pt x="20" y="3"/>
                        <a:pt x="22" y="3"/>
                        <a:pt x="24" y="1"/>
                      </a:cubicBezTo>
                      <a:cubicBezTo>
                        <a:pt x="24" y="1"/>
                        <a:pt x="24" y="1"/>
                        <a:pt x="24" y="1"/>
                      </a:cubicBezTo>
                      <a:cubicBezTo>
                        <a:pt x="25" y="1"/>
                        <a:pt x="25" y="0"/>
                        <a:pt x="26" y="0"/>
                      </a:cubicBezTo>
                    </a:path>
                  </a:pathLst>
                </a:custGeom>
                <a:solidFill>
                  <a:srgbClr val="D8D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90" name="Freeform 12471">
                  <a:extLst>
                    <a:ext uri="{FF2B5EF4-FFF2-40B4-BE49-F238E27FC236}">
                      <a16:creationId xmlns:a16="http://schemas.microsoft.com/office/drawing/2014/main" id="{80A6E7D4-C97A-4CEF-D2FA-104F445D2FA0}"/>
                    </a:ext>
                  </a:extLst>
                </p:cNvPr>
                <p:cNvSpPr>
                  <a:spLocks/>
                </p:cNvSpPr>
                <p:nvPr/>
              </p:nvSpPr>
              <p:spPr bwMode="auto">
                <a:xfrm>
                  <a:off x="4767" y="2508"/>
                  <a:ext cx="32" cy="14"/>
                </a:xfrm>
                <a:custGeom>
                  <a:avLst/>
                  <a:gdLst>
                    <a:gd name="T0" fmla="*/ 19 w 38"/>
                    <a:gd name="T1" fmla="*/ 0 h 17"/>
                    <a:gd name="T2" fmla="*/ 19 w 38"/>
                    <a:gd name="T3" fmla="*/ 0 h 17"/>
                    <a:gd name="T4" fmla="*/ 17 w 38"/>
                    <a:gd name="T5" fmla="*/ 2 h 17"/>
                    <a:gd name="T6" fmla="*/ 14 w 38"/>
                    <a:gd name="T7" fmla="*/ 2 h 17"/>
                    <a:gd name="T8" fmla="*/ 11 w 38"/>
                    <a:gd name="T9" fmla="*/ 3 h 17"/>
                    <a:gd name="T10" fmla="*/ 9 w 38"/>
                    <a:gd name="T11" fmla="*/ 4 h 17"/>
                    <a:gd name="T12" fmla="*/ 6 w 38"/>
                    <a:gd name="T13" fmla="*/ 5 h 17"/>
                    <a:gd name="T14" fmla="*/ 5 w 38"/>
                    <a:gd name="T15" fmla="*/ 5 h 17"/>
                    <a:gd name="T16" fmla="*/ 5 w 38"/>
                    <a:gd name="T17" fmla="*/ 5 h 17"/>
                    <a:gd name="T18" fmla="*/ 4 w 38"/>
                    <a:gd name="T19" fmla="*/ 5 h 17"/>
                    <a:gd name="T20" fmla="*/ 3 w 38"/>
                    <a:gd name="T21" fmla="*/ 5 h 17"/>
                    <a:gd name="T22" fmla="*/ 3 w 38"/>
                    <a:gd name="T23" fmla="*/ 5 h 17"/>
                    <a:gd name="T24" fmla="*/ 3 w 38"/>
                    <a:gd name="T25" fmla="*/ 5 h 17"/>
                    <a:gd name="T26" fmla="*/ 3 w 38"/>
                    <a:gd name="T27" fmla="*/ 5 h 17"/>
                    <a:gd name="T28" fmla="*/ 3 w 38"/>
                    <a:gd name="T29" fmla="*/ 5 h 17"/>
                    <a:gd name="T30" fmla="*/ 2 w 38"/>
                    <a:gd name="T31" fmla="*/ 5 h 17"/>
                    <a:gd name="T32" fmla="*/ 1 w 38"/>
                    <a:gd name="T33" fmla="*/ 5 h 17"/>
                    <a:gd name="T34" fmla="*/ 0 w 38"/>
                    <a:gd name="T35" fmla="*/ 5 h 17"/>
                    <a:gd name="T36" fmla="*/ 1 w 38"/>
                    <a:gd name="T37" fmla="*/ 5 h 17"/>
                    <a:gd name="T38" fmla="*/ 1 w 38"/>
                    <a:gd name="T39" fmla="*/ 7 h 17"/>
                    <a:gd name="T40" fmla="*/ 0 w 38"/>
                    <a:gd name="T41" fmla="*/ 7 h 17"/>
                    <a:gd name="T42" fmla="*/ 1 w 38"/>
                    <a:gd name="T43" fmla="*/ 7 h 17"/>
                    <a:gd name="T44" fmla="*/ 2 w 38"/>
                    <a:gd name="T45" fmla="*/ 7 h 17"/>
                    <a:gd name="T46" fmla="*/ 3 w 38"/>
                    <a:gd name="T47" fmla="*/ 7 h 17"/>
                    <a:gd name="T48" fmla="*/ 3 w 38"/>
                    <a:gd name="T49" fmla="*/ 7 h 17"/>
                    <a:gd name="T50" fmla="*/ 3 w 38"/>
                    <a:gd name="T51" fmla="*/ 8 h 17"/>
                    <a:gd name="T52" fmla="*/ 3 w 38"/>
                    <a:gd name="T53" fmla="*/ 7 h 17"/>
                    <a:gd name="T54" fmla="*/ 4 w 38"/>
                    <a:gd name="T55" fmla="*/ 7 h 17"/>
                    <a:gd name="T56" fmla="*/ 5 w 38"/>
                    <a:gd name="T57" fmla="*/ 7 h 17"/>
                    <a:gd name="T58" fmla="*/ 5 w 38"/>
                    <a:gd name="T59" fmla="*/ 7 h 17"/>
                    <a:gd name="T60" fmla="*/ 6 w 38"/>
                    <a:gd name="T61" fmla="*/ 7 h 17"/>
                    <a:gd name="T62" fmla="*/ 8 w 38"/>
                    <a:gd name="T63" fmla="*/ 7 h 17"/>
                    <a:gd name="T64" fmla="*/ 11 w 38"/>
                    <a:gd name="T65" fmla="*/ 6 h 17"/>
                    <a:gd name="T66" fmla="*/ 13 w 38"/>
                    <a:gd name="T67" fmla="*/ 6 h 17"/>
                    <a:gd name="T68" fmla="*/ 14 w 38"/>
                    <a:gd name="T69" fmla="*/ 5 h 17"/>
                    <a:gd name="T70" fmla="*/ 17 w 38"/>
                    <a:gd name="T71" fmla="*/ 3 h 17"/>
                    <a:gd name="T72" fmla="*/ 17 w 38"/>
                    <a:gd name="T73" fmla="*/ 3 h 17"/>
                    <a:gd name="T74" fmla="*/ 17 w 38"/>
                    <a:gd name="T75" fmla="*/ 3 h 17"/>
                    <a:gd name="T76" fmla="*/ 18 w 38"/>
                    <a:gd name="T77" fmla="*/ 2 h 17"/>
                    <a:gd name="T78" fmla="*/ 18 w 38"/>
                    <a:gd name="T79" fmla="*/ 2 h 17"/>
                    <a:gd name="T80" fmla="*/ 18 w 38"/>
                    <a:gd name="T81" fmla="*/ 2 h 17"/>
                    <a:gd name="T82" fmla="*/ 19 w 38"/>
                    <a:gd name="T83" fmla="*/ 1 h 17"/>
                    <a:gd name="T84" fmla="*/ 19 w 38"/>
                    <a:gd name="T85" fmla="*/ 1 h 17"/>
                    <a:gd name="T86" fmla="*/ 19 w 38"/>
                    <a:gd name="T87" fmla="*/ 0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8" h="17">
                      <a:moveTo>
                        <a:pt x="37" y="0"/>
                      </a:moveTo>
                      <a:cubicBezTo>
                        <a:pt x="37" y="0"/>
                        <a:pt x="37" y="0"/>
                        <a:pt x="37" y="0"/>
                      </a:cubicBezTo>
                      <a:cubicBezTo>
                        <a:pt x="36" y="1"/>
                        <a:pt x="34" y="1"/>
                        <a:pt x="33" y="3"/>
                      </a:cubicBezTo>
                      <a:cubicBezTo>
                        <a:pt x="33" y="3"/>
                        <a:pt x="30" y="4"/>
                        <a:pt x="29" y="5"/>
                      </a:cubicBezTo>
                      <a:cubicBezTo>
                        <a:pt x="28" y="6"/>
                        <a:pt x="25" y="6"/>
                        <a:pt x="23" y="7"/>
                      </a:cubicBezTo>
                      <a:cubicBezTo>
                        <a:pt x="22" y="9"/>
                        <a:pt x="19" y="8"/>
                        <a:pt x="18" y="9"/>
                      </a:cubicBezTo>
                      <a:cubicBezTo>
                        <a:pt x="15" y="10"/>
                        <a:pt x="14" y="9"/>
                        <a:pt x="12" y="10"/>
                      </a:cubicBezTo>
                      <a:cubicBezTo>
                        <a:pt x="11" y="10"/>
                        <a:pt x="11" y="10"/>
                        <a:pt x="10" y="10"/>
                      </a:cubicBezTo>
                      <a:cubicBezTo>
                        <a:pt x="10" y="10"/>
                        <a:pt x="9" y="10"/>
                        <a:pt x="9" y="10"/>
                      </a:cubicBezTo>
                      <a:cubicBezTo>
                        <a:pt x="9" y="10"/>
                        <a:pt x="8" y="10"/>
                        <a:pt x="8" y="10"/>
                      </a:cubicBezTo>
                      <a:cubicBezTo>
                        <a:pt x="8" y="10"/>
                        <a:pt x="7" y="10"/>
                        <a:pt x="7" y="10"/>
                      </a:cubicBezTo>
                      <a:cubicBezTo>
                        <a:pt x="6" y="11"/>
                        <a:pt x="6" y="11"/>
                        <a:pt x="5" y="11"/>
                      </a:cubicBezTo>
                      <a:cubicBezTo>
                        <a:pt x="5" y="11"/>
                        <a:pt x="5" y="10"/>
                        <a:pt x="4" y="10"/>
                      </a:cubicBezTo>
                      <a:cubicBezTo>
                        <a:pt x="4" y="10"/>
                        <a:pt x="4" y="10"/>
                        <a:pt x="3" y="10"/>
                      </a:cubicBezTo>
                      <a:cubicBezTo>
                        <a:pt x="3" y="10"/>
                        <a:pt x="3" y="10"/>
                        <a:pt x="3" y="10"/>
                      </a:cubicBezTo>
                      <a:cubicBezTo>
                        <a:pt x="2" y="10"/>
                        <a:pt x="2" y="10"/>
                        <a:pt x="2" y="10"/>
                      </a:cubicBezTo>
                      <a:cubicBezTo>
                        <a:pt x="1" y="10"/>
                        <a:pt x="1" y="10"/>
                        <a:pt x="1" y="10"/>
                      </a:cubicBezTo>
                      <a:cubicBezTo>
                        <a:pt x="0" y="10"/>
                        <a:pt x="0" y="10"/>
                        <a:pt x="0" y="10"/>
                      </a:cubicBezTo>
                      <a:cubicBezTo>
                        <a:pt x="0" y="10"/>
                        <a:pt x="0" y="10"/>
                        <a:pt x="1" y="10"/>
                      </a:cubicBezTo>
                      <a:cubicBezTo>
                        <a:pt x="3" y="11"/>
                        <a:pt x="0" y="13"/>
                        <a:pt x="1" y="14"/>
                      </a:cubicBezTo>
                      <a:cubicBezTo>
                        <a:pt x="2" y="14"/>
                        <a:pt x="1" y="15"/>
                        <a:pt x="0" y="16"/>
                      </a:cubicBezTo>
                      <a:cubicBezTo>
                        <a:pt x="1" y="16"/>
                        <a:pt x="1" y="16"/>
                        <a:pt x="1" y="16"/>
                      </a:cubicBezTo>
                      <a:cubicBezTo>
                        <a:pt x="2" y="16"/>
                        <a:pt x="2" y="16"/>
                        <a:pt x="2" y="16"/>
                      </a:cubicBezTo>
                      <a:cubicBezTo>
                        <a:pt x="3" y="16"/>
                        <a:pt x="3" y="16"/>
                        <a:pt x="3" y="16"/>
                      </a:cubicBezTo>
                      <a:cubicBezTo>
                        <a:pt x="3" y="16"/>
                        <a:pt x="4" y="16"/>
                        <a:pt x="4" y="16"/>
                      </a:cubicBezTo>
                      <a:cubicBezTo>
                        <a:pt x="4" y="17"/>
                        <a:pt x="4" y="17"/>
                        <a:pt x="5" y="17"/>
                      </a:cubicBezTo>
                      <a:cubicBezTo>
                        <a:pt x="5" y="17"/>
                        <a:pt x="6" y="17"/>
                        <a:pt x="6" y="16"/>
                      </a:cubicBezTo>
                      <a:cubicBezTo>
                        <a:pt x="7" y="16"/>
                        <a:pt x="7" y="16"/>
                        <a:pt x="8" y="16"/>
                      </a:cubicBezTo>
                      <a:cubicBezTo>
                        <a:pt x="8" y="16"/>
                        <a:pt x="8" y="16"/>
                        <a:pt x="9" y="16"/>
                      </a:cubicBezTo>
                      <a:cubicBezTo>
                        <a:pt x="9" y="16"/>
                        <a:pt x="9" y="16"/>
                        <a:pt x="10" y="16"/>
                      </a:cubicBezTo>
                      <a:cubicBezTo>
                        <a:pt x="10" y="16"/>
                        <a:pt x="11" y="16"/>
                        <a:pt x="12" y="16"/>
                      </a:cubicBezTo>
                      <a:cubicBezTo>
                        <a:pt x="13" y="15"/>
                        <a:pt x="15" y="16"/>
                        <a:pt x="17" y="15"/>
                      </a:cubicBezTo>
                      <a:cubicBezTo>
                        <a:pt x="19" y="14"/>
                        <a:pt x="21" y="15"/>
                        <a:pt x="23" y="13"/>
                      </a:cubicBezTo>
                      <a:cubicBezTo>
                        <a:pt x="24" y="13"/>
                        <a:pt x="25" y="12"/>
                        <a:pt x="26" y="12"/>
                      </a:cubicBezTo>
                      <a:cubicBezTo>
                        <a:pt x="28" y="11"/>
                        <a:pt x="29" y="11"/>
                        <a:pt x="29" y="10"/>
                      </a:cubicBezTo>
                      <a:cubicBezTo>
                        <a:pt x="30" y="9"/>
                        <a:pt x="34" y="8"/>
                        <a:pt x="34" y="7"/>
                      </a:cubicBezTo>
                      <a:cubicBezTo>
                        <a:pt x="34" y="7"/>
                        <a:pt x="34" y="7"/>
                        <a:pt x="34" y="7"/>
                      </a:cubicBezTo>
                      <a:cubicBezTo>
                        <a:pt x="34" y="7"/>
                        <a:pt x="34" y="7"/>
                        <a:pt x="34" y="7"/>
                      </a:cubicBezTo>
                      <a:cubicBezTo>
                        <a:pt x="34" y="6"/>
                        <a:pt x="36" y="5"/>
                        <a:pt x="36" y="4"/>
                      </a:cubicBezTo>
                      <a:cubicBezTo>
                        <a:pt x="36" y="4"/>
                        <a:pt x="36" y="4"/>
                        <a:pt x="36" y="4"/>
                      </a:cubicBezTo>
                      <a:cubicBezTo>
                        <a:pt x="36" y="4"/>
                        <a:pt x="36" y="4"/>
                        <a:pt x="36" y="4"/>
                      </a:cubicBezTo>
                      <a:cubicBezTo>
                        <a:pt x="36" y="3"/>
                        <a:pt x="38" y="2"/>
                        <a:pt x="38" y="1"/>
                      </a:cubicBezTo>
                      <a:cubicBezTo>
                        <a:pt x="38" y="1"/>
                        <a:pt x="38" y="1"/>
                        <a:pt x="37" y="1"/>
                      </a:cubicBezTo>
                      <a:cubicBezTo>
                        <a:pt x="37" y="0"/>
                        <a:pt x="37" y="0"/>
                        <a:pt x="37"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91" name="Freeform 12472">
                  <a:extLst>
                    <a:ext uri="{FF2B5EF4-FFF2-40B4-BE49-F238E27FC236}">
                      <a16:creationId xmlns:a16="http://schemas.microsoft.com/office/drawing/2014/main" id="{0E657BDE-DB73-2FB9-AE7E-E9B5866B4B4A}"/>
                    </a:ext>
                  </a:extLst>
                </p:cNvPr>
                <p:cNvSpPr>
                  <a:spLocks noEditPoints="1"/>
                </p:cNvSpPr>
                <p:nvPr/>
              </p:nvSpPr>
              <p:spPr bwMode="auto">
                <a:xfrm>
                  <a:off x="4760" y="2514"/>
                  <a:ext cx="10" cy="7"/>
                </a:xfrm>
                <a:custGeom>
                  <a:avLst/>
                  <a:gdLst>
                    <a:gd name="T0" fmla="*/ 3 w 12"/>
                    <a:gd name="T1" fmla="*/ 2 h 9"/>
                    <a:gd name="T2" fmla="*/ 3 w 12"/>
                    <a:gd name="T3" fmla="*/ 2 h 9"/>
                    <a:gd name="T4" fmla="*/ 3 w 12"/>
                    <a:gd name="T5" fmla="*/ 2 h 9"/>
                    <a:gd name="T6" fmla="*/ 3 w 12"/>
                    <a:gd name="T7" fmla="*/ 2 h 9"/>
                    <a:gd name="T8" fmla="*/ 3 w 12"/>
                    <a:gd name="T9" fmla="*/ 2 h 9"/>
                    <a:gd name="T10" fmla="*/ 3 w 12"/>
                    <a:gd name="T11" fmla="*/ 2 h 9"/>
                    <a:gd name="T12" fmla="*/ 3 w 12"/>
                    <a:gd name="T13" fmla="*/ 2 h 9"/>
                    <a:gd name="T14" fmla="*/ 1 w 12"/>
                    <a:gd name="T15" fmla="*/ 0 h 9"/>
                    <a:gd name="T16" fmla="*/ 1 w 12"/>
                    <a:gd name="T17" fmla="*/ 2 h 9"/>
                    <a:gd name="T18" fmla="*/ 1 w 12"/>
                    <a:gd name="T19" fmla="*/ 2 h 9"/>
                    <a:gd name="T20" fmla="*/ 2 w 12"/>
                    <a:gd name="T21" fmla="*/ 2 h 9"/>
                    <a:gd name="T22" fmla="*/ 2 w 12"/>
                    <a:gd name="T23" fmla="*/ 2 h 9"/>
                    <a:gd name="T24" fmla="*/ 2 w 12"/>
                    <a:gd name="T25" fmla="*/ 2 h 9"/>
                    <a:gd name="T26" fmla="*/ 2 w 12"/>
                    <a:gd name="T27" fmla="*/ 2 h 9"/>
                    <a:gd name="T28" fmla="*/ 2 w 12"/>
                    <a:gd name="T29" fmla="*/ 2 h 9"/>
                    <a:gd name="T30" fmla="*/ 1 w 12"/>
                    <a:gd name="T31" fmla="*/ 2 h 9"/>
                    <a:gd name="T32" fmla="*/ 1 w 12"/>
                    <a:gd name="T33" fmla="*/ 2 h 9"/>
                    <a:gd name="T34" fmla="*/ 3 w 12"/>
                    <a:gd name="T35" fmla="*/ 2 h 9"/>
                    <a:gd name="T36" fmla="*/ 3 w 12"/>
                    <a:gd name="T37" fmla="*/ 2 h 9"/>
                    <a:gd name="T38" fmla="*/ 3 w 12"/>
                    <a:gd name="T39" fmla="*/ 2 h 9"/>
                    <a:gd name="T40" fmla="*/ 3 w 12"/>
                    <a:gd name="T41" fmla="*/ 3 h 9"/>
                    <a:gd name="T42" fmla="*/ 3 w 12"/>
                    <a:gd name="T43" fmla="*/ 3 h 9"/>
                    <a:gd name="T44" fmla="*/ 4 w 12"/>
                    <a:gd name="T45" fmla="*/ 3 h 9"/>
                    <a:gd name="T46" fmla="*/ 4 w 12"/>
                    <a:gd name="T47" fmla="*/ 3 h 9"/>
                    <a:gd name="T48" fmla="*/ 5 w 12"/>
                    <a:gd name="T49" fmla="*/ 3 h 9"/>
                    <a:gd name="T50" fmla="*/ 5 w 12"/>
                    <a:gd name="T51" fmla="*/ 3 h 9"/>
                    <a:gd name="T52" fmla="*/ 5 w 12"/>
                    <a:gd name="T53" fmla="*/ 2 h 9"/>
                    <a:gd name="T54" fmla="*/ 5 w 12"/>
                    <a:gd name="T55" fmla="*/ 2 h 9"/>
                    <a:gd name="T56" fmla="*/ 5 w 12"/>
                    <a:gd name="T57" fmla="*/ 2 h 9"/>
                    <a:gd name="T58" fmla="*/ 5 w 12"/>
                    <a:gd name="T59" fmla="*/ 2 h 9"/>
                    <a:gd name="T60" fmla="*/ 4 w 12"/>
                    <a:gd name="T61" fmla="*/ 2 h 9"/>
                    <a:gd name="T62" fmla="*/ 3 w 12"/>
                    <a:gd name="T63" fmla="*/ 2 h 9"/>
                    <a:gd name="T64" fmla="*/ 3 w 12"/>
                    <a:gd name="T65" fmla="*/ 2 h 9"/>
                    <a:gd name="T66" fmla="*/ 3 w 12"/>
                    <a:gd name="T67" fmla="*/ 1 h 9"/>
                    <a:gd name="T68" fmla="*/ 3 w 12"/>
                    <a:gd name="T69" fmla="*/ 1 h 9"/>
                    <a:gd name="T70" fmla="*/ 3 w 12"/>
                    <a:gd name="T71" fmla="*/ 1 h 9"/>
                    <a:gd name="T72" fmla="*/ 3 w 12"/>
                    <a:gd name="T73" fmla="*/ 1 h 9"/>
                    <a:gd name="T74" fmla="*/ 2 w 12"/>
                    <a:gd name="T75" fmla="*/ 1 h 9"/>
                    <a:gd name="T76" fmla="*/ 2 w 12"/>
                    <a:gd name="T77" fmla="*/ 1 h 9"/>
                    <a:gd name="T78" fmla="*/ 2 w 12"/>
                    <a:gd name="T79" fmla="*/ 1 h 9"/>
                    <a:gd name="T80" fmla="*/ 1 w 12"/>
                    <a:gd name="T81" fmla="*/ 0 h 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 h="9">
                      <a:moveTo>
                        <a:pt x="6" y="5"/>
                      </a:moveTo>
                      <a:cubicBezTo>
                        <a:pt x="6" y="5"/>
                        <a:pt x="4" y="4"/>
                        <a:pt x="3" y="4"/>
                      </a:cubicBezTo>
                      <a:cubicBezTo>
                        <a:pt x="4" y="4"/>
                        <a:pt x="4" y="4"/>
                        <a:pt x="5" y="4"/>
                      </a:cubicBezTo>
                      <a:cubicBezTo>
                        <a:pt x="6" y="4"/>
                        <a:pt x="7" y="5"/>
                        <a:pt x="6" y="5"/>
                      </a:cubicBezTo>
                      <a:cubicBezTo>
                        <a:pt x="6" y="5"/>
                        <a:pt x="6" y="5"/>
                        <a:pt x="6" y="5"/>
                      </a:cubicBezTo>
                      <a:cubicBezTo>
                        <a:pt x="6" y="5"/>
                        <a:pt x="6" y="5"/>
                        <a:pt x="6" y="5"/>
                      </a:cubicBezTo>
                      <a:cubicBezTo>
                        <a:pt x="6" y="5"/>
                        <a:pt x="6" y="5"/>
                        <a:pt x="6" y="5"/>
                      </a:cubicBezTo>
                      <a:moveTo>
                        <a:pt x="1" y="0"/>
                      </a:moveTo>
                      <a:cubicBezTo>
                        <a:pt x="1" y="1"/>
                        <a:pt x="0" y="2"/>
                        <a:pt x="1" y="2"/>
                      </a:cubicBezTo>
                      <a:cubicBezTo>
                        <a:pt x="2" y="2"/>
                        <a:pt x="1" y="3"/>
                        <a:pt x="1" y="4"/>
                      </a:cubicBezTo>
                      <a:cubicBezTo>
                        <a:pt x="1" y="4"/>
                        <a:pt x="2" y="3"/>
                        <a:pt x="2" y="3"/>
                      </a:cubicBezTo>
                      <a:cubicBezTo>
                        <a:pt x="2" y="3"/>
                        <a:pt x="2" y="3"/>
                        <a:pt x="2" y="3"/>
                      </a:cubicBezTo>
                      <a:cubicBezTo>
                        <a:pt x="2" y="3"/>
                        <a:pt x="2" y="3"/>
                        <a:pt x="2" y="3"/>
                      </a:cubicBezTo>
                      <a:cubicBezTo>
                        <a:pt x="2" y="3"/>
                        <a:pt x="2" y="3"/>
                        <a:pt x="2" y="3"/>
                      </a:cubicBezTo>
                      <a:cubicBezTo>
                        <a:pt x="2" y="3"/>
                        <a:pt x="2" y="3"/>
                        <a:pt x="2" y="3"/>
                      </a:cubicBezTo>
                      <a:cubicBezTo>
                        <a:pt x="2" y="4"/>
                        <a:pt x="1" y="4"/>
                        <a:pt x="1" y="4"/>
                      </a:cubicBezTo>
                      <a:cubicBezTo>
                        <a:pt x="1" y="4"/>
                        <a:pt x="1" y="5"/>
                        <a:pt x="1" y="5"/>
                      </a:cubicBezTo>
                      <a:cubicBezTo>
                        <a:pt x="4" y="5"/>
                        <a:pt x="1" y="7"/>
                        <a:pt x="4" y="7"/>
                      </a:cubicBezTo>
                      <a:cubicBezTo>
                        <a:pt x="4" y="7"/>
                        <a:pt x="4" y="7"/>
                        <a:pt x="4" y="7"/>
                      </a:cubicBezTo>
                      <a:cubicBezTo>
                        <a:pt x="4" y="7"/>
                        <a:pt x="4" y="7"/>
                        <a:pt x="4" y="7"/>
                      </a:cubicBezTo>
                      <a:cubicBezTo>
                        <a:pt x="5" y="7"/>
                        <a:pt x="5" y="8"/>
                        <a:pt x="5" y="8"/>
                      </a:cubicBezTo>
                      <a:cubicBezTo>
                        <a:pt x="6" y="9"/>
                        <a:pt x="6" y="9"/>
                        <a:pt x="6" y="9"/>
                      </a:cubicBezTo>
                      <a:cubicBezTo>
                        <a:pt x="7" y="9"/>
                        <a:pt x="7" y="9"/>
                        <a:pt x="8" y="9"/>
                      </a:cubicBezTo>
                      <a:cubicBezTo>
                        <a:pt x="8" y="9"/>
                        <a:pt x="8" y="9"/>
                        <a:pt x="8" y="9"/>
                      </a:cubicBezTo>
                      <a:cubicBezTo>
                        <a:pt x="9" y="9"/>
                        <a:pt x="9" y="9"/>
                        <a:pt x="9" y="9"/>
                      </a:cubicBezTo>
                      <a:cubicBezTo>
                        <a:pt x="9" y="9"/>
                        <a:pt x="9" y="9"/>
                        <a:pt x="9" y="9"/>
                      </a:cubicBezTo>
                      <a:cubicBezTo>
                        <a:pt x="10" y="8"/>
                        <a:pt x="11" y="7"/>
                        <a:pt x="10" y="7"/>
                      </a:cubicBezTo>
                      <a:cubicBezTo>
                        <a:pt x="9" y="6"/>
                        <a:pt x="12" y="4"/>
                        <a:pt x="10" y="3"/>
                      </a:cubicBezTo>
                      <a:cubicBezTo>
                        <a:pt x="9" y="3"/>
                        <a:pt x="9" y="3"/>
                        <a:pt x="9" y="3"/>
                      </a:cubicBezTo>
                      <a:cubicBezTo>
                        <a:pt x="9" y="3"/>
                        <a:pt x="9" y="3"/>
                        <a:pt x="9" y="3"/>
                      </a:cubicBezTo>
                      <a:cubicBezTo>
                        <a:pt x="9" y="3"/>
                        <a:pt x="8" y="3"/>
                        <a:pt x="8" y="3"/>
                      </a:cubicBezTo>
                      <a:cubicBezTo>
                        <a:pt x="8" y="3"/>
                        <a:pt x="7" y="3"/>
                        <a:pt x="7" y="3"/>
                      </a:cubicBezTo>
                      <a:cubicBezTo>
                        <a:pt x="6" y="3"/>
                        <a:pt x="6" y="3"/>
                        <a:pt x="6" y="2"/>
                      </a:cubicBezTo>
                      <a:cubicBezTo>
                        <a:pt x="6" y="2"/>
                        <a:pt x="6" y="1"/>
                        <a:pt x="5" y="1"/>
                      </a:cubicBezTo>
                      <a:cubicBezTo>
                        <a:pt x="5" y="1"/>
                        <a:pt x="5" y="1"/>
                        <a:pt x="5" y="1"/>
                      </a:cubicBezTo>
                      <a:cubicBezTo>
                        <a:pt x="5" y="1"/>
                        <a:pt x="5" y="1"/>
                        <a:pt x="4" y="1"/>
                      </a:cubicBezTo>
                      <a:cubicBezTo>
                        <a:pt x="3" y="1"/>
                        <a:pt x="3" y="1"/>
                        <a:pt x="3" y="1"/>
                      </a:cubicBezTo>
                      <a:cubicBezTo>
                        <a:pt x="3" y="1"/>
                        <a:pt x="2" y="1"/>
                        <a:pt x="2" y="1"/>
                      </a:cubicBezTo>
                      <a:cubicBezTo>
                        <a:pt x="2" y="1"/>
                        <a:pt x="2" y="1"/>
                        <a:pt x="2" y="1"/>
                      </a:cubicBezTo>
                      <a:cubicBezTo>
                        <a:pt x="2" y="1"/>
                        <a:pt x="2" y="1"/>
                        <a:pt x="2" y="1"/>
                      </a:cubicBezTo>
                      <a:cubicBezTo>
                        <a:pt x="2" y="1"/>
                        <a:pt x="2" y="1"/>
                        <a:pt x="1"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92" name="Freeform 12473">
                  <a:extLst>
                    <a:ext uri="{FF2B5EF4-FFF2-40B4-BE49-F238E27FC236}">
                      <a16:creationId xmlns:a16="http://schemas.microsoft.com/office/drawing/2014/main" id="{AB02B00C-414A-145B-B2DD-ECA03B483A73}"/>
                    </a:ext>
                  </a:extLst>
                </p:cNvPr>
                <p:cNvSpPr>
                  <a:spLocks noEditPoints="1"/>
                </p:cNvSpPr>
                <p:nvPr/>
              </p:nvSpPr>
              <p:spPr bwMode="auto">
                <a:xfrm>
                  <a:off x="4760" y="2516"/>
                  <a:ext cx="1" cy="1"/>
                </a:xfrm>
                <a:custGeom>
                  <a:avLst/>
                  <a:gdLst>
                    <a:gd name="T0" fmla="*/ 1 w 2"/>
                    <a:gd name="T1" fmla="*/ 0 h 1"/>
                    <a:gd name="T2" fmla="*/ 1 w 2"/>
                    <a:gd name="T3" fmla="*/ 1 h 1"/>
                    <a:gd name="T4" fmla="*/ 1 w 2"/>
                    <a:gd name="T5" fmla="*/ 1 h 1"/>
                    <a:gd name="T6" fmla="*/ 1 w 2"/>
                    <a:gd name="T7" fmla="*/ 0 h 1"/>
                    <a:gd name="T8" fmla="*/ 1 w 2"/>
                    <a:gd name="T9" fmla="*/ 0 h 1"/>
                    <a:gd name="T10" fmla="*/ 1 w 2"/>
                    <a:gd name="T11" fmla="*/ 0 h 1"/>
                    <a:gd name="T12" fmla="*/ 1 w 2"/>
                    <a:gd name="T13" fmla="*/ 0 h 1"/>
                    <a:gd name="T14" fmla="*/ 1 w 2"/>
                    <a:gd name="T15" fmla="*/ 0 h 1"/>
                    <a:gd name="T16" fmla="*/ 1 w 2"/>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1">
                      <a:moveTo>
                        <a:pt x="2" y="0"/>
                      </a:moveTo>
                      <a:cubicBezTo>
                        <a:pt x="2" y="0"/>
                        <a:pt x="1" y="1"/>
                        <a:pt x="1" y="1"/>
                      </a:cubicBezTo>
                      <a:cubicBezTo>
                        <a:pt x="1" y="1"/>
                        <a:pt x="0" y="1"/>
                        <a:pt x="1" y="1"/>
                      </a:cubicBezTo>
                      <a:cubicBezTo>
                        <a:pt x="1" y="1"/>
                        <a:pt x="2" y="1"/>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93" name="Freeform 12474">
                  <a:extLst>
                    <a:ext uri="{FF2B5EF4-FFF2-40B4-BE49-F238E27FC236}">
                      <a16:creationId xmlns:a16="http://schemas.microsoft.com/office/drawing/2014/main" id="{8967DF4C-60BA-CA92-B398-ADD8B47890BD}"/>
                    </a:ext>
                  </a:extLst>
                </p:cNvPr>
                <p:cNvSpPr>
                  <a:spLocks noEditPoints="1"/>
                </p:cNvSpPr>
                <p:nvPr/>
              </p:nvSpPr>
              <p:spPr bwMode="auto">
                <a:xfrm>
                  <a:off x="4762" y="2517"/>
                  <a:ext cx="4" cy="1"/>
                </a:xfrm>
                <a:custGeom>
                  <a:avLst/>
                  <a:gdLst>
                    <a:gd name="T0" fmla="*/ 3 w 4"/>
                    <a:gd name="T1" fmla="*/ 1 h 1"/>
                    <a:gd name="T2" fmla="*/ 3 w 4"/>
                    <a:gd name="T3" fmla="*/ 1 h 1"/>
                    <a:gd name="T4" fmla="*/ 3 w 4"/>
                    <a:gd name="T5" fmla="*/ 1 h 1"/>
                    <a:gd name="T6" fmla="*/ 3 w 4"/>
                    <a:gd name="T7" fmla="*/ 1 h 1"/>
                    <a:gd name="T8" fmla="*/ 2 w 4"/>
                    <a:gd name="T9" fmla="*/ 0 h 1"/>
                    <a:gd name="T10" fmla="*/ 0 w 4"/>
                    <a:gd name="T11" fmla="*/ 0 h 1"/>
                    <a:gd name="T12" fmla="*/ 3 w 4"/>
                    <a:gd name="T13" fmla="*/ 1 h 1"/>
                    <a:gd name="T14" fmla="*/ 2 w 4"/>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1">
                      <a:moveTo>
                        <a:pt x="3" y="1"/>
                      </a:moveTo>
                      <a:cubicBezTo>
                        <a:pt x="3" y="1"/>
                        <a:pt x="3" y="1"/>
                        <a:pt x="3" y="1"/>
                      </a:cubicBezTo>
                      <a:cubicBezTo>
                        <a:pt x="3" y="1"/>
                        <a:pt x="3" y="1"/>
                        <a:pt x="3" y="1"/>
                      </a:cubicBezTo>
                      <a:cubicBezTo>
                        <a:pt x="3" y="1"/>
                        <a:pt x="3" y="1"/>
                        <a:pt x="3" y="1"/>
                      </a:cubicBezTo>
                      <a:moveTo>
                        <a:pt x="2" y="0"/>
                      </a:moveTo>
                      <a:cubicBezTo>
                        <a:pt x="1" y="0"/>
                        <a:pt x="1" y="0"/>
                        <a:pt x="0" y="0"/>
                      </a:cubicBezTo>
                      <a:cubicBezTo>
                        <a:pt x="1" y="0"/>
                        <a:pt x="3" y="1"/>
                        <a:pt x="3" y="1"/>
                      </a:cubicBezTo>
                      <a:cubicBezTo>
                        <a:pt x="4" y="1"/>
                        <a:pt x="3"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94" name="Freeform 12475">
                  <a:extLst>
                    <a:ext uri="{FF2B5EF4-FFF2-40B4-BE49-F238E27FC236}">
                      <a16:creationId xmlns:a16="http://schemas.microsoft.com/office/drawing/2014/main" id="{170BF7C1-5A5F-6991-DC05-316D51171319}"/>
                    </a:ext>
                  </a:extLst>
                </p:cNvPr>
                <p:cNvSpPr>
                  <a:spLocks/>
                </p:cNvSpPr>
                <p:nvPr/>
              </p:nvSpPr>
              <p:spPr bwMode="auto">
                <a:xfrm>
                  <a:off x="4761" y="2514"/>
                  <a:ext cx="1" cy="1"/>
                </a:xfrm>
                <a:custGeom>
                  <a:avLst/>
                  <a:gdLst>
                    <a:gd name="T0" fmla="*/ 1 w 1"/>
                    <a:gd name="T1" fmla="*/ 0 h 1"/>
                    <a:gd name="T2" fmla="*/ 0 w 1"/>
                    <a:gd name="T3" fmla="*/ 0 h 1"/>
                    <a:gd name="T4" fmla="*/ 0 w 1"/>
                    <a:gd name="T5" fmla="*/ 0 h 1"/>
                    <a:gd name="T6" fmla="*/ 0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95" name="Freeform 12476">
                  <a:extLst>
                    <a:ext uri="{FF2B5EF4-FFF2-40B4-BE49-F238E27FC236}">
                      <a16:creationId xmlns:a16="http://schemas.microsoft.com/office/drawing/2014/main" id="{5381B7FC-F88D-098D-B364-378CA206BAB3}"/>
                    </a:ext>
                  </a:extLst>
                </p:cNvPr>
                <p:cNvSpPr>
                  <a:spLocks/>
                </p:cNvSpPr>
                <p:nvPr/>
              </p:nvSpPr>
              <p:spPr bwMode="auto">
                <a:xfrm>
                  <a:off x="4761" y="2513"/>
                  <a:ext cx="1" cy="1"/>
                </a:xfrm>
                <a:custGeom>
                  <a:avLst/>
                  <a:gdLst>
                    <a:gd name="T0" fmla="*/ 1 w 2"/>
                    <a:gd name="T1" fmla="*/ 0 h 2"/>
                    <a:gd name="T2" fmla="*/ 1 w 2"/>
                    <a:gd name="T3" fmla="*/ 0 h 2"/>
                    <a:gd name="T4" fmla="*/ 0 w 2"/>
                    <a:gd name="T5" fmla="*/ 1 h 2"/>
                    <a:gd name="T6" fmla="*/ 1 w 2"/>
                    <a:gd name="T7" fmla="*/ 1 h 2"/>
                    <a:gd name="T8" fmla="*/ 1 w 2"/>
                    <a:gd name="T9" fmla="*/ 1 h 2"/>
                    <a:gd name="T10" fmla="*/ 1 w 2"/>
                    <a:gd name="T11" fmla="*/ 1 h 2"/>
                    <a:gd name="T12" fmla="*/ 1 w 2"/>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2">
                      <a:moveTo>
                        <a:pt x="1" y="0"/>
                      </a:moveTo>
                      <a:cubicBezTo>
                        <a:pt x="2" y="0"/>
                        <a:pt x="2" y="0"/>
                        <a:pt x="2" y="0"/>
                      </a:cubicBezTo>
                      <a:cubicBezTo>
                        <a:pt x="2" y="1"/>
                        <a:pt x="1" y="1"/>
                        <a:pt x="0" y="1"/>
                      </a:cubicBezTo>
                      <a:cubicBezTo>
                        <a:pt x="1" y="2"/>
                        <a:pt x="1" y="2"/>
                        <a:pt x="1" y="2"/>
                      </a:cubicBezTo>
                      <a:cubicBezTo>
                        <a:pt x="1" y="2"/>
                        <a:pt x="1" y="2"/>
                        <a:pt x="1" y="2"/>
                      </a:cubicBezTo>
                      <a:cubicBezTo>
                        <a:pt x="1" y="2"/>
                        <a:pt x="2" y="2"/>
                        <a:pt x="2" y="2"/>
                      </a:cubicBezTo>
                      <a:cubicBezTo>
                        <a:pt x="2" y="1"/>
                        <a:pt x="2" y="0"/>
                        <a:pt x="1"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96" name="Freeform 12477">
                  <a:extLst>
                    <a:ext uri="{FF2B5EF4-FFF2-40B4-BE49-F238E27FC236}">
                      <a16:creationId xmlns:a16="http://schemas.microsoft.com/office/drawing/2014/main" id="{0FFD7E21-0E94-9893-17FC-612348C51A67}"/>
                    </a:ext>
                  </a:extLst>
                </p:cNvPr>
                <p:cNvSpPr>
                  <a:spLocks noEditPoints="1"/>
                </p:cNvSpPr>
                <p:nvPr/>
              </p:nvSpPr>
              <p:spPr bwMode="auto">
                <a:xfrm>
                  <a:off x="4758" y="2519"/>
                  <a:ext cx="6" cy="4"/>
                </a:xfrm>
                <a:custGeom>
                  <a:avLst/>
                  <a:gdLst>
                    <a:gd name="T0" fmla="*/ 3 w 7"/>
                    <a:gd name="T1" fmla="*/ 4 h 4"/>
                    <a:gd name="T2" fmla="*/ 3 w 7"/>
                    <a:gd name="T3" fmla="*/ 4 h 4"/>
                    <a:gd name="T4" fmla="*/ 3 w 7"/>
                    <a:gd name="T5" fmla="*/ 4 h 4"/>
                    <a:gd name="T6" fmla="*/ 3 w 7"/>
                    <a:gd name="T7" fmla="*/ 4 h 4"/>
                    <a:gd name="T8" fmla="*/ 3 w 7"/>
                    <a:gd name="T9" fmla="*/ 4 h 4"/>
                    <a:gd name="T10" fmla="*/ 3 w 7"/>
                    <a:gd name="T11" fmla="*/ 4 h 4"/>
                    <a:gd name="T12" fmla="*/ 3 w 7"/>
                    <a:gd name="T13" fmla="*/ 4 h 4"/>
                    <a:gd name="T14" fmla="*/ 3 w 7"/>
                    <a:gd name="T15" fmla="*/ 4 h 4"/>
                    <a:gd name="T16" fmla="*/ 3 w 7"/>
                    <a:gd name="T17" fmla="*/ 4 h 4"/>
                    <a:gd name="T18" fmla="*/ 3 w 7"/>
                    <a:gd name="T19" fmla="*/ 4 h 4"/>
                    <a:gd name="T20" fmla="*/ 3 w 7"/>
                    <a:gd name="T21" fmla="*/ 4 h 4"/>
                    <a:gd name="T22" fmla="*/ 3 w 7"/>
                    <a:gd name="T23" fmla="*/ 4 h 4"/>
                    <a:gd name="T24" fmla="*/ 3 w 7"/>
                    <a:gd name="T25" fmla="*/ 4 h 4"/>
                    <a:gd name="T26" fmla="*/ 3 w 7"/>
                    <a:gd name="T27" fmla="*/ 4 h 4"/>
                    <a:gd name="T28" fmla="*/ 3 w 7"/>
                    <a:gd name="T29" fmla="*/ 4 h 4"/>
                    <a:gd name="T30" fmla="*/ 3 w 7"/>
                    <a:gd name="T31" fmla="*/ 4 h 4"/>
                    <a:gd name="T32" fmla="*/ 3 w 7"/>
                    <a:gd name="T33" fmla="*/ 3 h 4"/>
                    <a:gd name="T34" fmla="*/ 3 w 7"/>
                    <a:gd name="T35" fmla="*/ 4 h 4"/>
                    <a:gd name="T36" fmla="*/ 3 w 7"/>
                    <a:gd name="T37" fmla="*/ 3 h 4"/>
                    <a:gd name="T38" fmla="*/ 3 w 7"/>
                    <a:gd name="T39" fmla="*/ 3 h 4"/>
                    <a:gd name="T40" fmla="*/ 3 w 7"/>
                    <a:gd name="T41" fmla="*/ 3 h 4"/>
                    <a:gd name="T42" fmla="*/ 3 w 7"/>
                    <a:gd name="T43" fmla="*/ 3 h 4"/>
                    <a:gd name="T44" fmla="*/ 2 w 7"/>
                    <a:gd name="T45" fmla="*/ 2 h 4"/>
                    <a:gd name="T46" fmla="*/ 2 w 7"/>
                    <a:gd name="T47" fmla="*/ 2 h 4"/>
                    <a:gd name="T48" fmla="*/ 2 w 7"/>
                    <a:gd name="T49" fmla="*/ 2 h 4"/>
                    <a:gd name="T50" fmla="*/ 2 w 7"/>
                    <a:gd name="T51" fmla="*/ 2 h 4"/>
                    <a:gd name="T52" fmla="*/ 2 w 7"/>
                    <a:gd name="T53" fmla="*/ 2 h 4"/>
                    <a:gd name="T54" fmla="*/ 3 w 7"/>
                    <a:gd name="T55" fmla="*/ 2 h 4"/>
                    <a:gd name="T56" fmla="*/ 3 w 7"/>
                    <a:gd name="T57" fmla="*/ 2 h 4"/>
                    <a:gd name="T58" fmla="*/ 3 w 7"/>
                    <a:gd name="T59" fmla="*/ 3 h 4"/>
                    <a:gd name="T60" fmla="*/ 3 w 7"/>
                    <a:gd name="T61" fmla="*/ 3 h 4"/>
                    <a:gd name="T62" fmla="*/ 3 w 7"/>
                    <a:gd name="T63" fmla="*/ 2 h 4"/>
                    <a:gd name="T64" fmla="*/ 3 w 7"/>
                    <a:gd name="T65" fmla="*/ 2 h 4"/>
                    <a:gd name="T66" fmla="*/ 3 w 7"/>
                    <a:gd name="T67" fmla="*/ 2 h 4"/>
                    <a:gd name="T68" fmla="*/ 3 w 7"/>
                    <a:gd name="T69" fmla="*/ 2 h 4"/>
                    <a:gd name="T70" fmla="*/ 0 w 7"/>
                    <a:gd name="T71" fmla="*/ 0 h 4"/>
                    <a:gd name="T72" fmla="*/ 2 w 7"/>
                    <a:gd name="T73" fmla="*/ 2 h 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 h="4">
                      <a:moveTo>
                        <a:pt x="5" y="4"/>
                      </a:moveTo>
                      <a:cubicBezTo>
                        <a:pt x="5" y="4"/>
                        <a:pt x="5" y="4"/>
                        <a:pt x="5" y="4"/>
                      </a:cubicBezTo>
                      <a:cubicBezTo>
                        <a:pt x="5" y="4"/>
                        <a:pt x="5" y="4"/>
                        <a:pt x="5" y="4"/>
                      </a:cubicBezTo>
                      <a:cubicBezTo>
                        <a:pt x="5" y="4"/>
                        <a:pt x="5" y="4"/>
                        <a:pt x="5" y="4"/>
                      </a:cubicBezTo>
                      <a:cubicBezTo>
                        <a:pt x="5" y="4"/>
                        <a:pt x="5" y="4"/>
                        <a:pt x="5" y="4"/>
                      </a:cubicBezTo>
                      <a:cubicBezTo>
                        <a:pt x="5" y="4"/>
                        <a:pt x="5" y="4"/>
                        <a:pt x="5" y="4"/>
                      </a:cubicBezTo>
                      <a:moveTo>
                        <a:pt x="6" y="4"/>
                      </a:moveTo>
                      <a:cubicBezTo>
                        <a:pt x="6" y="4"/>
                        <a:pt x="6" y="4"/>
                        <a:pt x="6" y="4"/>
                      </a:cubicBezTo>
                      <a:cubicBezTo>
                        <a:pt x="6" y="4"/>
                        <a:pt x="6" y="4"/>
                        <a:pt x="6" y="4"/>
                      </a:cubicBezTo>
                      <a:cubicBezTo>
                        <a:pt x="6" y="4"/>
                        <a:pt x="6" y="4"/>
                        <a:pt x="6" y="4"/>
                      </a:cubicBezTo>
                      <a:cubicBezTo>
                        <a:pt x="6" y="4"/>
                        <a:pt x="6" y="4"/>
                        <a:pt x="6" y="4"/>
                      </a:cubicBezTo>
                      <a:moveTo>
                        <a:pt x="6" y="4"/>
                      </a:moveTo>
                      <a:cubicBezTo>
                        <a:pt x="6" y="4"/>
                        <a:pt x="6" y="4"/>
                        <a:pt x="6" y="4"/>
                      </a:cubicBezTo>
                      <a:cubicBezTo>
                        <a:pt x="6" y="4"/>
                        <a:pt x="6" y="4"/>
                        <a:pt x="6" y="4"/>
                      </a:cubicBezTo>
                      <a:cubicBezTo>
                        <a:pt x="6" y="4"/>
                        <a:pt x="6" y="4"/>
                        <a:pt x="6" y="4"/>
                      </a:cubicBezTo>
                      <a:cubicBezTo>
                        <a:pt x="6" y="4"/>
                        <a:pt x="6" y="4"/>
                        <a:pt x="6" y="4"/>
                      </a:cubicBezTo>
                      <a:moveTo>
                        <a:pt x="6" y="4"/>
                      </a:moveTo>
                      <a:cubicBezTo>
                        <a:pt x="6" y="4"/>
                        <a:pt x="6" y="4"/>
                        <a:pt x="6" y="4"/>
                      </a:cubicBezTo>
                      <a:cubicBezTo>
                        <a:pt x="6" y="4"/>
                        <a:pt x="6" y="4"/>
                        <a:pt x="6" y="4"/>
                      </a:cubicBezTo>
                      <a:cubicBezTo>
                        <a:pt x="6" y="4"/>
                        <a:pt x="6" y="4"/>
                        <a:pt x="6" y="4"/>
                      </a:cubicBezTo>
                      <a:cubicBezTo>
                        <a:pt x="6" y="4"/>
                        <a:pt x="6" y="4"/>
                        <a:pt x="6" y="4"/>
                      </a:cubicBezTo>
                      <a:moveTo>
                        <a:pt x="6" y="4"/>
                      </a:move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6" y="4"/>
                      </a:moveTo>
                      <a:cubicBezTo>
                        <a:pt x="6" y="4"/>
                        <a:pt x="6" y="4"/>
                        <a:pt x="6" y="4"/>
                      </a:cubicBezTo>
                      <a:cubicBezTo>
                        <a:pt x="6" y="4"/>
                        <a:pt x="6" y="4"/>
                        <a:pt x="6" y="4"/>
                      </a:cubicBezTo>
                      <a:cubicBezTo>
                        <a:pt x="6" y="4"/>
                        <a:pt x="6" y="4"/>
                        <a:pt x="6" y="4"/>
                      </a:cubicBezTo>
                      <a:cubicBezTo>
                        <a:pt x="6" y="4"/>
                        <a:pt x="6" y="4"/>
                        <a:pt x="6" y="4"/>
                      </a:cubicBezTo>
                      <a:moveTo>
                        <a:pt x="6" y="3"/>
                      </a:moveTo>
                      <a:cubicBezTo>
                        <a:pt x="6" y="3"/>
                        <a:pt x="6" y="3"/>
                        <a:pt x="6" y="3"/>
                      </a:cubicBezTo>
                      <a:cubicBezTo>
                        <a:pt x="7" y="3"/>
                        <a:pt x="7" y="4"/>
                        <a:pt x="7" y="4"/>
                      </a:cubicBezTo>
                      <a:cubicBezTo>
                        <a:pt x="7" y="4"/>
                        <a:pt x="7" y="4"/>
                        <a:pt x="7" y="4"/>
                      </a:cubicBezTo>
                      <a:cubicBezTo>
                        <a:pt x="7" y="4"/>
                        <a:pt x="7" y="3"/>
                        <a:pt x="6" y="3"/>
                      </a:cubicBezTo>
                      <a:moveTo>
                        <a:pt x="6" y="3"/>
                      </a:moveTo>
                      <a:cubicBezTo>
                        <a:pt x="6" y="3"/>
                        <a:pt x="6" y="3"/>
                        <a:pt x="6" y="3"/>
                      </a:cubicBezTo>
                      <a:cubicBezTo>
                        <a:pt x="6" y="3"/>
                        <a:pt x="6" y="3"/>
                        <a:pt x="6" y="3"/>
                      </a:cubicBezTo>
                      <a:cubicBezTo>
                        <a:pt x="6" y="3"/>
                        <a:pt x="6" y="3"/>
                        <a:pt x="6" y="3"/>
                      </a:cubicBezTo>
                      <a:cubicBezTo>
                        <a:pt x="6" y="3"/>
                        <a:pt x="6" y="3"/>
                        <a:pt x="6" y="3"/>
                      </a:cubicBezTo>
                      <a:cubicBezTo>
                        <a:pt x="6" y="3"/>
                        <a:pt x="6" y="3"/>
                        <a:pt x="6" y="3"/>
                      </a:cubicBezTo>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moveTo>
                        <a:pt x="3" y="2"/>
                      </a:moveTo>
                      <a:cubicBezTo>
                        <a:pt x="3" y="2"/>
                        <a:pt x="2" y="2"/>
                        <a:pt x="2" y="2"/>
                      </a:cubicBezTo>
                      <a:cubicBezTo>
                        <a:pt x="2" y="2"/>
                        <a:pt x="2" y="2"/>
                        <a:pt x="2" y="2"/>
                      </a:cubicBezTo>
                      <a:cubicBezTo>
                        <a:pt x="2" y="2"/>
                        <a:pt x="2" y="2"/>
                        <a:pt x="2" y="2"/>
                      </a:cubicBezTo>
                      <a:cubicBezTo>
                        <a:pt x="2" y="2"/>
                        <a:pt x="2" y="2"/>
                        <a:pt x="2" y="2"/>
                      </a:cubicBezTo>
                      <a:cubicBezTo>
                        <a:pt x="2" y="2"/>
                        <a:pt x="3" y="2"/>
                        <a:pt x="3" y="2"/>
                      </a:cubicBezTo>
                      <a:cubicBezTo>
                        <a:pt x="3" y="2"/>
                        <a:pt x="3" y="2"/>
                        <a:pt x="3" y="2"/>
                      </a:cubicBezTo>
                      <a:moveTo>
                        <a:pt x="3" y="2"/>
                      </a:moveTo>
                      <a:cubicBezTo>
                        <a:pt x="3" y="2"/>
                        <a:pt x="3" y="2"/>
                        <a:pt x="3" y="2"/>
                      </a:cubicBezTo>
                      <a:cubicBezTo>
                        <a:pt x="3" y="2"/>
                        <a:pt x="3" y="3"/>
                        <a:pt x="4" y="3"/>
                      </a:cubicBezTo>
                      <a:cubicBezTo>
                        <a:pt x="4" y="3"/>
                        <a:pt x="4" y="3"/>
                        <a:pt x="4" y="3"/>
                      </a:cubicBezTo>
                      <a:cubicBezTo>
                        <a:pt x="4" y="3"/>
                        <a:pt x="4" y="3"/>
                        <a:pt x="4" y="3"/>
                      </a:cubicBezTo>
                      <a:cubicBezTo>
                        <a:pt x="4" y="3"/>
                        <a:pt x="4" y="3"/>
                        <a:pt x="4" y="3"/>
                      </a:cubicBezTo>
                      <a:cubicBezTo>
                        <a:pt x="3" y="3"/>
                        <a:pt x="3" y="2"/>
                        <a:pt x="3" y="2"/>
                      </a:cubicBezTo>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moveTo>
                        <a:pt x="0" y="0"/>
                      </a:moveTo>
                      <a:cubicBezTo>
                        <a:pt x="0" y="0"/>
                        <a:pt x="0" y="0"/>
                        <a:pt x="0" y="0"/>
                      </a:cubicBezTo>
                      <a:cubicBezTo>
                        <a:pt x="1" y="0"/>
                        <a:pt x="0" y="2"/>
                        <a:pt x="2" y="2"/>
                      </a:cubicBezTo>
                      <a:cubicBezTo>
                        <a:pt x="2" y="2"/>
                        <a:pt x="2" y="2"/>
                        <a:pt x="2" y="2"/>
                      </a:cubicBezTo>
                      <a:cubicBezTo>
                        <a:pt x="0" y="2"/>
                        <a:pt x="1" y="0"/>
                        <a:pt x="0" y="0"/>
                      </a:cubicBezTo>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97" name="Oval 12478">
                  <a:extLst>
                    <a:ext uri="{FF2B5EF4-FFF2-40B4-BE49-F238E27FC236}">
                      <a16:creationId xmlns:a16="http://schemas.microsoft.com/office/drawing/2014/main" id="{FA89F31D-7A37-FA2E-9966-056F96BC9724}"/>
                    </a:ext>
                  </a:extLst>
                </p:cNvPr>
                <p:cNvSpPr>
                  <a:spLocks noChangeArrowheads="1"/>
                </p:cNvSpPr>
                <p:nvPr/>
              </p:nvSpPr>
              <p:spPr bwMode="auto">
                <a:xfrm>
                  <a:off x="4765" y="2523"/>
                  <a:ext cx="1" cy="1"/>
                </a:xfrm>
                <a:prstGeom prst="ellipse">
                  <a:avLst/>
                </a:pr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8598" name="Freeform 12479">
                  <a:extLst>
                    <a:ext uri="{FF2B5EF4-FFF2-40B4-BE49-F238E27FC236}">
                      <a16:creationId xmlns:a16="http://schemas.microsoft.com/office/drawing/2014/main" id="{BD0CAC7C-3B9E-A90C-E833-166B2A75EA77}"/>
                    </a:ext>
                  </a:extLst>
                </p:cNvPr>
                <p:cNvSpPr>
                  <a:spLocks/>
                </p:cNvSpPr>
                <p:nvPr/>
              </p:nvSpPr>
              <p:spPr bwMode="auto">
                <a:xfrm>
                  <a:off x="4765" y="2523"/>
                  <a:ext cx="1" cy="1"/>
                </a:xfrm>
                <a:custGeom>
                  <a:avLst/>
                  <a:gdLst>
                    <a:gd name="T0" fmla="*/ 0 w 1"/>
                    <a:gd name="T1" fmla="*/ 0 h 1"/>
                    <a:gd name="T2" fmla="*/ 0 w 1"/>
                    <a:gd name="T3" fmla="*/ 0 h 1"/>
                    <a:gd name="T4" fmla="*/ 1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599" name="Freeform 12480">
                  <a:extLst>
                    <a:ext uri="{FF2B5EF4-FFF2-40B4-BE49-F238E27FC236}">
                      <a16:creationId xmlns:a16="http://schemas.microsoft.com/office/drawing/2014/main" id="{7D3475E5-8DF5-BFAA-1D14-57AE6C4241C4}"/>
                    </a:ext>
                  </a:extLst>
                </p:cNvPr>
                <p:cNvSpPr>
                  <a:spLocks/>
                </p:cNvSpPr>
                <p:nvPr/>
              </p:nvSpPr>
              <p:spPr bwMode="auto">
                <a:xfrm>
                  <a:off x="4766" y="2523"/>
                  <a:ext cx="1" cy="1"/>
                </a:xfrm>
                <a:custGeom>
                  <a:avLst/>
                  <a:gdLst>
                    <a:gd name="T0" fmla="*/ 0 w 1"/>
                    <a:gd name="T1" fmla="*/ 0 h 1"/>
                    <a:gd name="T2" fmla="*/ 0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0" name="Freeform 12481">
                  <a:extLst>
                    <a:ext uri="{FF2B5EF4-FFF2-40B4-BE49-F238E27FC236}">
                      <a16:creationId xmlns:a16="http://schemas.microsoft.com/office/drawing/2014/main" id="{7D1FCAAB-6864-7640-7CF6-FD30B6A0F804}"/>
                    </a:ext>
                  </a:extLst>
                </p:cNvPr>
                <p:cNvSpPr>
                  <a:spLocks noEditPoints="1"/>
                </p:cNvSpPr>
                <p:nvPr/>
              </p:nvSpPr>
              <p:spPr bwMode="auto">
                <a:xfrm>
                  <a:off x="4769" y="2523"/>
                  <a:ext cx="3" cy="1"/>
                </a:xfrm>
                <a:custGeom>
                  <a:avLst/>
                  <a:gdLst>
                    <a:gd name="T0" fmla="*/ 1 w 4"/>
                    <a:gd name="T1" fmla="*/ 0 h 1"/>
                    <a:gd name="T2" fmla="*/ 0 w 4"/>
                    <a:gd name="T3" fmla="*/ 0 h 1"/>
                    <a:gd name="T4" fmla="*/ 0 w 4"/>
                    <a:gd name="T5" fmla="*/ 0 h 1"/>
                    <a:gd name="T6" fmla="*/ 0 w 4"/>
                    <a:gd name="T7" fmla="*/ 0 h 1"/>
                    <a:gd name="T8" fmla="*/ 0 w 4"/>
                    <a:gd name="T9" fmla="*/ 0 h 1"/>
                    <a:gd name="T10" fmla="*/ 0 w 4"/>
                    <a:gd name="T11" fmla="*/ 0 h 1"/>
                    <a:gd name="T12" fmla="*/ 0 w 4"/>
                    <a:gd name="T13" fmla="*/ 0 h 1"/>
                    <a:gd name="T14" fmla="*/ 1 w 4"/>
                    <a:gd name="T15" fmla="*/ 0 h 1"/>
                    <a:gd name="T16" fmla="*/ 1 w 4"/>
                    <a:gd name="T17" fmla="*/ 0 h 1"/>
                    <a:gd name="T18" fmla="*/ 2 w 4"/>
                    <a:gd name="T19" fmla="*/ 0 h 1"/>
                    <a:gd name="T20" fmla="*/ 2 w 4"/>
                    <a:gd name="T21" fmla="*/ 0 h 1"/>
                    <a:gd name="T22" fmla="*/ 2 w 4"/>
                    <a:gd name="T23" fmla="*/ 0 h 1"/>
                    <a:gd name="T24" fmla="*/ 2 w 4"/>
                    <a:gd name="T25" fmla="*/ 0 h 1"/>
                    <a:gd name="T26" fmla="*/ 2 w 4"/>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moveTo>
                        <a:pt x="3" y="0"/>
                      </a:moveTo>
                      <a:cubicBezTo>
                        <a:pt x="3" y="0"/>
                        <a:pt x="3" y="0"/>
                        <a:pt x="3" y="0"/>
                      </a:cubicBezTo>
                      <a:cubicBezTo>
                        <a:pt x="3" y="0"/>
                        <a:pt x="4" y="0"/>
                        <a:pt x="4" y="0"/>
                      </a:cubicBezTo>
                      <a:cubicBezTo>
                        <a:pt x="4" y="0"/>
                        <a:pt x="4" y="0"/>
                        <a:pt x="4" y="0"/>
                      </a:cubicBezTo>
                      <a:cubicBezTo>
                        <a:pt x="4" y="0"/>
                        <a:pt x="3" y="0"/>
                        <a:pt x="3"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1" name="Freeform 12482">
                  <a:extLst>
                    <a:ext uri="{FF2B5EF4-FFF2-40B4-BE49-F238E27FC236}">
                      <a16:creationId xmlns:a16="http://schemas.microsoft.com/office/drawing/2014/main" id="{05C586AE-6539-F31E-8CC5-793709240BA9}"/>
                    </a:ext>
                  </a:extLst>
                </p:cNvPr>
                <p:cNvSpPr>
                  <a:spLocks noEditPoints="1"/>
                </p:cNvSpPr>
                <p:nvPr/>
              </p:nvSpPr>
              <p:spPr bwMode="auto">
                <a:xfrm>
                  <a:off x="4769" y="2523"/>
                  <a:ext cx="3" cy="1"/>
                </a:xfrm>
                <a:custGeom>
                  <a:avLst/>
                  <a:gdLst>
                    <a:gd name="T0" fmla="*/ 0 w 4"/>
                    <a:gd name="T1" fmla="*/ 0 h 1"/>
                    <a:gd name="T2" fmla="*/ 0 w 4"/>
                    <a:gd name="T3" fmla="*/ 0 h 1"/>
                    <a:gd name="T4" fmla="*/ 0 w 4"/>
                    <a:gd name="T5" fmla="*/ 0 h 1"/>
                    <a:gd name="T6" fmla="*/ 0 w 4"/>
                    <a:gd name="T7" fmla="*/ 0 h 1"/>
                    <a:gd name="T8" fmla="*/ 0 w 4"/>
                    <a:gd name="T9" fmla="*/ 0 h 1"/>
                    <a:gd name="T10" fmla="*/ 2 w 4"/>
                    <a:gd name="T11" fmla="*/ 0 h 1"/>
                    <a:gd name="T12" fmla="*/ 2 w 4"/>
                    <a:gd name="T13" fmla="*/ 0 h 1"/>
                    <a:gd name="T14" fmla="*/ 2 w 4"/>
                    <a:gd name="T15" fmla="*/ 0 h 1"/>
                    <a:gd name="T16" fmla="*/ 2 w 4"/>
                    <a:gd name="T17" fmla="*/ 0 h 1"/>
                    <a:gd name="T18" fmla="*/ 2 w 4"/>
                    <a:gd name="T19" fmla="*/ 0 h 1"/>
                    <a:gd name="T20" fmla="*/ 2 w 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
                      <a:moveTo>
                        <a:pt x="0" y="0"/>
                      </a:moveTo>
                      <a:cubicBezTo>
                        <a:pt x="0" y="0"/>
                        <a:pt x="0" y="0"/>
                        <a:pt x="0" y="0"/>
                      </a:cubicBezTo>
                      <a:cubicBezTo>
                        <a:pt x="0" y="0"/>
                        <a:pt x="0" y="0"/>
                        <a:pt x="0" y="0"/>
                      </a:cubicBezTo>
                      <a:cubicBezTo>
                        <a:pt x="0" y="0"/>
                        <a:pt x="0" y="0"/>
                        <a:pt x="0" y="0"/>
                      </a:cubicBezTo>
                      <a:cubicBezTo>
                        <a:pt x="0" y="0"/>
                        <a:pt x="0" y="0"/>
                        <a:pt x="0" y="0"/>
                      </a:cubicBezTo>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2" name="Freeform 12483">
                  <a:extLst>
                    <a:ext uri="{FF2B5EF4-FFF2-40B4-BE49-F238E27FC236}">
                      <a16:creationId xmlns:a16="http://schemas.microsoft.com/office/drawing/2014/main" id="{6C592741-19DF-5490-3C1D-6F1BEFDE966D}"/>
                    </a:ext>
                  </a:extLst>
                </p:cNvPr>
                <p:cNvSpPr>
                  <a:spLocks/>
                </p:cNvSpPr>
                <p:nvPr/>
              </p:nvSpPr>
              <p:spPr bwMode="auto">
                <a:xfrm>
                  <a:off x="4766" y="252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3" name="Freeform 12484">
                  <a:extLst>
                    <a:ext uri="{FF2B5EF4-FFF2-40B4-BE49-F238E27FC236}">
                      <a16:creationId xmlns:a16="http://schemas.microsoft.com/office/drawing/2014/main" id="{93B5C2ED-8987-92D0-8440-BBEC1155B2C2}"/>
                    </a:ext>
                  </a:extLst>
                </p:cNvPr>
                <p:cNvSpPr>
                  <a:spLocks/>
                </p:cNvSpPr>
                <p:nvPr/>
              </p:nvSpPr>
              <p:spPr bwMode="auto">
                <a:xfrm>
                  <a:off x="4768" y="252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4" name="Freeform 12485">
                  <a:extLst>
                    <a:ext uri="{FF2B5EF4-FFF2-40B4-BE49-F238E27FC236}">
                      <a16:creationId xmlns:a16="http://schemas.microsoft.com/office/drawing/2014/main" id="{AAD8D5FA-16F2-9349-C794-B7AC4FB48051}"/>
                    </a:ext>
                  </a:extLst>
                </p:cNvPr>
                <p:cNvSpPr>
                  <a:spLocks/>
                </p:cNvSpPr>
                <p:nvPr/>
              </p:nvSpPr>
              <p:spPr bwMode="auto">
                <a:xfrm>
                  <a:off x="4767" y="2518"/>
                  <a:ext cx="23" cy="5"/>
                </a:xfrm>
                <a:custGeom>
                  <a:avLst/>
                  <a:gdLst>
                    <a:gd name="T0" fmla="*/ 14 w 27"/>
                    <a:gd name="T1" fmla="*/ 0 h 7"/>
                    <a:gd name="T2" fmla="*/ 14 w 27"/>
                    <a:gd name="T3" fmla="*/ 0 h 7"/>
                    <a:gd name="T4" fmla="*/ 14 w 27"/>
                    <a:gd name="T5" fmla="*/ 0 h 7"/>
                    <a:gd name="T6" fmla="*/ 12 w 27"/>
                    <a:gd name="T7" fmla="*/ 1 h 7"/>
                    <a:gd name="T8" fmla="*/ 9 w 27"/>
                    <a:gd name="T9" fmla="*/ 1 h 7"/>
                    <a:gd name="T10" fmla="*/ 7 w 27"/>
                    <a:gd name="T11" fmla="*/ 1 h 7"/>
                    <a:gd name="T12" fmla="*/ 6 w 27"/>
                    <a:gd name="T13" fmla="*/ 1 h 7"/>
                    <a:gd name="T14" fmla="*/ 5 w 27"/>
                    <a:gd name="T15" fmla="*/ 1 h 7"/>
                    <a:gd name="T16" fmla="*/ 4 w 27"/>
                    <a:gd name="T17" fmla="*/ 1 h 7"/>
                    <a:gd name="T18" fmla="*/ 3 w 27"/>
                    <a:gd name="T19" fmla="*/ 1 h 7"/>
                    <a:gd name="T20" fmla="*/ 3 w 27"/>
                    <a:gd name="T21" fmla="*/ 1 h 7"/>
                    <a:gd name="T22" fmla="*/ 3 w 27"/>
                    <a:gd name="T23" fmla="*/ 1 h 7"/>
                    <a:gd name="T24" fmla="*/ 3 w 27"/>
                    <a:gd name="T25" fmla="*/ 1 h 7"/>
                    <a:gd name="T26" fmla="*/ 2 w 27"/>
                    <a:gd name="T27" fmla="*/ 1 h 7"/>
                    <a:gd name="T28" fmla="*/ 1 w 27"/>
                    <a:gd name="T29" fmla="*/ 1 h 7"/>
                    <a:gd name="T30" fmla="*/ 0 w 27"/>
                    <a:gd name="T31" fmla="*/ 1 h 7"/>
                    <a:gd name="T32" fmla="*/ 0 w 27"/>
                    <a:gd name="T33" fmla="*/ 1 h 7"/>
                    <a:gd name="T34" fmla="*/ 0 w 27"/>
                    <a:gd name="T35" fmla="*/ 1 h 7"/>
                    <a:gd name="T36" fmla="*/ 0 w 27"/>
                    <a:gd name="T37" fmla="*/ 1 h 7"/>
                    <a:gd name="T38" fmla="*/ 0 w 27"/>
                    <a:gd name="T39" fmla="*/ 1 h 7"/>
                    <a:gd name="T40" fmla="*/ 0 w 27"/>
                    <a:gd name="T41" fmla="*/ 1 h 7"/>
                    <a:gd name="T42" fmla="*/ 0 w 27"/>
                    <a:gd name="T43" fmla="*/ 1 h 7"/>
                    <a:gd name="T44" fmla="*/ 0 w 27"/>
                    <a:gd name="T45" fmla="*/ 1 h 7"/>
                    <a:gd name="T46" fmla="*/ 1 w 27"/>
                    <a:gd name="T47" fmla="*/ 2 h 7"/>
                    <a:gd name="T48" fmla="*/ 1 w 27"/>
                    <a:gd name="T49" fmla="*/ 2 h 7"/>
                    <a:gd name="T50" fmla="*/ 1 w 27"/>
                    <a:gd name="T51" fmla="*/ 2 h 7"/>
                    <a:gd name="T52" fmla="*/ 1 w 27"/>
                    <a:gd name="T53" fmla="*/ 2 h 7"/>
                    <a:gd name="T54" fmla="*/ 2 w 27"/>
                    <a:gd name="T55" fmla="*/ 1 h 7"/>
                    <a:gd name="T56" fmla="*/ 2 w 27"/>
                    <a:gd name="T57" fmla="*/ 1 h 7"/>
                    <a:gd name="T58" fmla="*/ 2 w 27"/>
                    <a:gd name="T59" fmla="*/ 1 h 7"/>
                    <a:gd name="T60" fmla="*/ 2 w 27"/>
                    <a:gd name="T61" fmla="*/ 1 h 7"/>
                    <a:gd name="T62" fmla="*/ 3 w 27"/>
                    <a:gd name="T63" fmla="*/ 1 h 7"/>
                    <a:gd name="T64" fmla="*/ 3 w 27"/>
                    <a:gd name="T65" fmla="*/ 1 h 7"/>
                    <a:gd name="T66" fmla="*/ 3 w 27"/>
                    <a:gd name="T67" fmla="*/ 1 h 7"/>
                    <a:gd name="T68" fmla="*/ 3 w 27"/>
                    <a:gd name="T69" fmla="*/ 1 h 7"/>
                    <a:gd name="T70" fmla="*/ 3 w 27"/>
                    <a:gd name="T71" fmla="*/ 1 h 7"/>
                    <a:gd name="T72" fmla="*/ 3 w 27"/>
                    <a:gd name="T73" fmla="*/ 1 h 7"/>
                    <a:gd name="T74" fmla="*/ 3 w 27"/>
                    <a:gd name="T75" fmla="*/ 1 h 7"/>
                    <a:gd name="T76" fmla="*/ 3 w 27"/>
                    <a:gd name="T77" fmla="*/ 1 h 7"/>
                    <a:gd name="T78" fmla="*/ 3 w 27"/>
                    <a:gd name="T79" fmla="*/ 1 h 7"/>
                    <a:gd name="T80" fmla="*/ 3 w 27"/>
                    <a:gd name="T81" fmla="*/ 1 h 7"/>
                    <a:gd name="T82" fmla="*/ 3 w 27"/>
                    <a:gd name="T83" fmla="*/ 1 h 7"/>
                    <a:gd name="T84" fmla="*/ 3 w 27"/>
                    <a:gd name="T85" fmla="*/ 1 h 7"/>
                    <a:gd name="T86" fmla="*/ 3 w 27"/>
                    <a:gd name="T87" fmla="*/ 1 h 7"/>
                    <a:gd name="T88" fmla="*/ 3 w 27"/>
                    <a:gd name="T89" fmla="*/ 1 h 7"/>
                    <a:gd name="T90" fmla="*/ 4 w 27"/>
                    <a:gd name="T91" fmla="*/ 1 h 7"/>
                    <a:gd name="T92" fmla="*/ 4 w 27"/>
                    <a:gd name="T93" fmla="*/ 1 h 7"/>
                    <a:gd name="T94" fmla="*/ 4 w 27"/>
                    <a:gd name="T95" fmla="*/ 1 h 7"/>
                    <a:gd name="T96" fmla="*/ 4 w 27"/>
                    <a:gd name="T97" fmla="*/ 1 h 7"/>
                    <a:gd name="T98" fmla="*/ 7 w 27"/>
                    <a:gd name="T99" fmla="*/ 1 h 7"/>
                    <a:gd name="T100" fmla="*/ 10 w 27"/>
                    <a:gd name="T101" fmla="*/ 1 h 7"/>
                    <a:gd name="T102" fmla="*/ 13 w 27"/>
                    <a:gd name="T103" fmla="*/ 1 h 7"/>
                    <a:gd name="T104" fmla="*/ 13 w 27"/>
                    <a:gd name="T105" fmla="*/ 1 h 7"/>
                    <a:gd name="T106" fmla="*/ 13 w 27"/>
                    <a:gd name="T107" fmla="*/ 1 h 7"/>
                    <a:gd name="T108" fmla="*/ 14 w 27"/>
                    <a:gd name="T109" fmla="*/ 0 h 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 h="7">
                      <a:moveTo>
                        <a:pt x="27" y="0"/>
                      </a:moveTo>
                      <a:cubicBezTo>
                        <a:pt x="26" y="0"/>
                        <a:pt x="26" y="0"/>
                        <a:pt x="26" y="0"/>
                      </a:cubicBezTo>
                      <a:cubicBezTo>
                        <a:pt x="26" y="0"/>
                        <a:pt x="26" y="0"/>
                        <a:pt x="26" y="0"/>
                      </a:cubicBezTo>
                      <a:cubicBezTo>
                        <a:pt x="25" y="0"/>
                        <a:pt x="24" y="1"/>
                        <a:pt x="23" y="1"/>
                      </a:cubicBezTo>
                      <a:cubicBezTo>
                        <a:pt x="21" y="3"/>
                        <a:pt x="19" y="2"/>
                        <a:pt x="17" y="3"/>
                      </a:cubicBezTo>
                      <a:cubicBezTo>
                        <a:pt x="15" y="4"/>
                        <a:pt x="13" y="3"/>
                        <a:pt x="12" y="4"/>
                      </a:cubicBezTo>
                      <a:cubicBezTo>
                        <a:pt x="11" y="4"/>
                        <a:pt x="10" y="4"/>
                        <a:pt x="10" y="4"/>
                      </a:cubicBezTo>
                      <a:cubicBezTo>
                        <a:pt x="9" y="4"/>
                        <a:pt x="9" y="4"/>
                        <a:pt x="9" y="4"/>
                      </a:cubicBezTo>
                      <a:cubicBezTo>
                        <a:pt x="8" y="4"/>
                        <a:pt x="8" y="4"/>
                        <a:pt x="8" y="4"/>
                      </a:cubicBezTo>
                      <a:cubicBezTo>
                        <a:pt x="7" y="4"/>
                        <a:pt x="7" y="4"/>
                        <a:pt x="6" y="4"/>
                      </a:cubicBezTo>
                      <a:cubicBezTo>
                        <a:pt x="6" y="5"/>
                        <a:pt x="5" y="5"/>
                        <a:pt x="5" y="5"/>
                      </a:cubicBezTo>
                      <a:cubicBezTo>
                        <a:pt x="4" y="5"/>
                        <a:pt x="4" y="5"/>
                        <a:pt x="4" y="4"/>
                      </a:cubicBezTo>
                      <a:cubicBezTo>
                        <a:pt x="4" y="4"/>
                        <a:pt x="3" y="4"/>
                        <a:pt x="3" y="4"/>
                      </a:cubicBezTo>
                      <a:cubicBezTo>
                        <a:pt x="3" y="4"/>
                        <a:pt x="3" y="4"/>
                        <a:pt x="2" y="4"/>
                      </a:cubicBezTo>
                      <a:cubicBezTo>
                        <a:pt x="2" y="4"/>
                        <a:pt x="2" y="4"/>
                        <a:pt x="1" y="4"/>
                      </a:cubicBezTo>
                      <a:cubicBezTo>
                        <a:pt x="1" y="4"/>
                        <a:pt x="1"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6"/>
                        <a:pt x="0" y="6"/>
                      </a:cubicBezTo>
                      <a:cubicBezTo>
                        <a:pt x="0" y="6"/>
                        <a:pt x="0" y="6"/>
                        <a:pt x="0" y="6"/>
                      </a:cubicBezTo>
                      <a:cubicBezTo>
                        <a:pt x="0" y="6"/>
                        <a:pt x="1" y="7"/>
                        <a:pt x="1" y="7"/>
                      </a:cubicBezTo>
                      <a:cubicBezTo>
                        <a:pt x="1" y="7"/>
                        <a:pt x="1" y="7"/>
                        <a:pt x="1" y="7"/>
                      </a:cubicBezTo>
                      <a:cubicBezTo>
                        <a:pt x="1" y="7"/>
                        <a:pt x="1" y="7"/>
                        <a:pt x="1" y="7"/>
                      </a:cubicBezTo>
                      <a:cubicBezTo>
                        <a:pt x="1" y="7"/>
                        <a:pt x="1" y="7"/>
                        <a:pt x="1" y="7"/>
                      </a:cubicBezTo>
                      <a:cubicBezTo>
                        <a:pt x="1" y="7"/>
                        <a:pt x="2" y="7"/>
                        <a:pt x="2" y="6"/>
                      </a:cubicBezTo>
                      <a:cubicBezTo>
                        <a:pt x="2" y="6"/>
                        <a:pt x="2" y="6"/>
                        <a:pt x="2" y="6"/>
                      </a:cubicBezTo>
                      <a:cubicBezTo>
                        <a:pt x="2" y="6"/>
                        <a:pt x="2" y="6"/>
                        <a:pt x="2" y="6"/>
                      </a:cubicBezTo>
                      <a:cubicBezTo>
                        <a:pt x="2" y="6"/>
                        <a:pt x="2" y="6"/>
                        <a:pt x="2" y="6"/>
                      </a:cubicBezTo>
                      <a:cubicBezTo>
                        <a:pt x="3" y="6"/>
                        <a:pt x="3" y="6"/>
                        <a:pt x="3"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6" y="6"/>
                        <a:pt x="6" y="6"/>
                      </a:cubicBezTo>
                      <a:cubicBezTo>
                        <a:pt x="6" y="6"/>
                        <a:pt x="6" y="6"/>
                        <a:pt x="6" y="6"/>
                      </a:cubicBezTo>
                      <a:cubicBezTo>
                        <a:pt x="6" y="6"/>
                        <a:pt x="6" y="6"/>
                        <a:pt x="6" y="6"/>
                      </a:cubicBezTo>
                      <a:cubicBezTo>
                        <a:pt x="6" y="6"/>
                        <a:pt x="6" y="6"/>
                        <a:pt x="6" y="6"/>
                      </a:cubicBezTo>
                      <a:cubicBezTo>
                        <a:pt x="6" y="6"/>
                        <a:pt x="7" y="6"/>
                        <a:pt x="8" y="6"/>
                      </a:cubicBezTo>
                      <a:cubicBezTo>
                        <a:pt x="8" y="6"/>
                        <a:pt x="8" y="6"/>
                        <a:pt x="8" y="6"/>
                      </a:cubicBezTo>
                      <a:cubicBezTo>
                        <a:pt x="8" y="6"/>
                        <a:pt x="8" y="6"/>
                        <a:pt x="8" y="6"/>
                      </a:cubicBezTo>
                      <a:cubicBezTo>
                        <a:pt x="8" y="6"/>
                        <a:pt x="8" y="6"/>
                        <a:pt x="8" y="6"/>
                      </a:cubicBezTo>
                      <a:cubicBezTo>
                        <a:pt x="10" y="5"/>
                        <a:pt x="11" y="6"/>
                        <a:pt x="13" y="5"/>
                      </a:cubicBezTo>
                      <a:cubicBezTo>
                        <a:pt x="15" y="4"/>
                        <a:pt x="18" y="5"/>
                        <a:pt x="19" y="3"/>
                      </a:cubicBezTo>
                      <a:cubicBezTo>
                        <a:pt x="20" y="2"/>
                        <a:pt x="23" y="2"/>
                        <a:pt x="25" y="1"/>
                      </a:cubicBezTo>
                      <a:cubicBezTo>
                        <a:pt x="25" y="1"/>
                        <a:pt x="25" y="1"/>
                        <a:pt x="25" y="1"/>
                      </a:cubicBezTo>
                      <a:cubicBezTo>
                        <a:pt x="25" y="1"/>
                        <a:pt x="25" y="1"/>
                        <a:pt x="25" y="1"/>
                      </a:cubicBezTo>
                      <a:cubicBezTo>
                        <a:pt x="25" y="0"/>
                        <a:pt x="26" y="0"/>
                        <a:pt x="27" y="0"/>
                      </a:cubicBezTo>
                    </a:path>
                  </a:pathLst>
                </a:custGeom>
                <a:solidFill>
                  <a:srgbClr val="A985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5" name="Freeform 12486">
                  <a:extLst>
                    <a:ext uri="{FF2B5EF4-FFF2-40B4-BE49-F238E27FC236}">
                      <a16:creationId xmlns:a16="http://schemas.microsoft.com/office/drawing/2014/main" id="{079644C4-078A-09C9-855E-CF56152C8A70}"/>
                    </a:ext>
                  </a:extLst>
                </p:cNvPr>
                <p:cNvSpPr>
                  <a:spLocks noEditPoints="1"/>
                </p:cNvSpPr>
                <p:nvPr/>
              </p:nvSpPr>
              <p:spPr bwMode="auto">
                <a:xfrm>
                  <a:off x="4757" y="2514"/>
                  <a:ext cx="10" cy="9"/>
                </a:xfrm>
                <a:custGeom>
                  <a:avLst/>
                  <a:gdLst>
                    <a:gd name="T0" fmla="*/ 4 w 12"/>
                    <a:gd name="T1" fmla="*/ 4 h 11"/>
                    <a:gd name="T2" fmla="*/ 3 w 12"/>
                    <a:gd name="T3" fmla="*/ 4 h 11"/>
                    <a:gd name="T4" fmla="*/ 3 w 12"/>
                    <a:gd name="T5" fmla="*/ 4 h 11"/>
                    <a:gd name="T6" fmla="*/ 3 w 12"/>
                    <a:gd name="T7" fmla="*/ 4 h 11"/>
                    <a:gd name="T8" fmla="*/ 3 w 12"/>
                    <a:gd name="T9" fmla="*/ 2 h 11"/>
                    <a:gd name="T10" fmla="*/ 0 w 12"/>
                    <a:gd name="T11" fmla="*/ 2 h 11"/>
                    <a:gd name="T12" fmla="*/ 1 w 12"/>
                    <a:gd name="T13" fmla="*/ 3 h 11"/>
                    <a:gd name="T14" fmla="*/ 3 w 12"/>
                    <a:gd name="T15" fmla="*/ 4 h 11"/>
                    <a:gd name="T16" fmla="*/ 3 w 12"/>
                    <a:gd name="T17" fmla="*/ 4 h 11"/>
                    <a:gd name="T18" fmla="*/ 3 w 12"/>
                    <a:gd name="T19" fmla="*/ 4 h 11"/>
                    <a:gd name="T20" fmla="*/ 3 w 12"/>
                    <a:gd name="T21" fmla="*/ 4 h 11"/>
                    <a:gd name="T22" fmla="*/ 3 w 12"/>
                    <a:gd name="T23" fmla="*/ 4 h 11"/>
                    <a:gd name="T24" fmla="*/ 3 w 12"/>
                    <a:gd name="T25" fmla="*/ 5 h 11"/>
                    <a:gd name="T26" fmla="*/ 3 w 12"/>
                    <a:gd name="T27" fmla="*/ 5 h 11"/>
                    <a:gd name="T28" fmla="*/ 3 w 12"/>
                    <a:gd name="T29" fmla="*/ 5 h 11"/>
                    <a:gd name="T30" fmla="*/ 3 w 12"/>
                    <a:gd name="T31" fmla="*/ 5 h 11"/>
                    <a:gd name="T32" fmla="*/ 3 w 12"/>
                    <a:gd name="T33" fmla="*/ 5 h 11"/>
                    <a:gd name="T34" fmla="*/ 3 w 12"/>
                    <a:gd name="T35" fmla="*/ 5 h 11"/>
                    <a:gd name="T36" fmla="*/ 3 w 12"/>
                    <a:gd name="T37" fmla="*/ 5 h 11"/>
                    <a:gd name="T38" fmla="*/ 3 w 12"/>
                    <a:gd name="T39" fmla="*/ 5 h 11"/>
                    <a:gd name="T40" fmla="*/ 3 w 12"/>
                    <a:gd name="T41" fmla="*/ 5 h 11"/>
                    <a:gd name="T42" fmla="*/ 3 w 12"/>
                    <a:gd name="T43" fmla="*/ 5 h 11"/>
                    <a:gd name="T44" fmla="*/ 4 w 12"/>
                    <a:gd name="T45" fmla="*/ 5 h 11"/>
                    <a:gd name="T46" fmla="*/ 5 w 12"/>
                    <a:gd name="T47" fmla="*/ 5 h 11"/>
                    <a:gd name="T48" fmla="*/ 6 w 12"/>
                    <a:gd name="T49" fmla="*/ 4 h 11"/>
                    <a:gd name="T50" fmla="*/ 6 w 12"/>
                    <a:gd name="T51" fmla="*/ 4 h 11"/>
                    <a:gd name="T52" fmla="*/ 6 w 12"/>
                    <a:gd name="T53" fmla="*/ 4 h 11"/>
                    <a:gd name="T54" fmla="*/ 4 w 12"/>
                    <a:gd name="T55" fmla="*/ 4 h 11"/>
                    <a:gd name="T56" fmla="*/ 3 w 12"/>
                    <a:gd name="T57" fmla="*/ 3 h 11"/>
                    <a:gd name="T58" fmla="*/ 3 w 12"/>
                    <a:gd name="T59" fmla="*/ 2 h 11"/>
                    <a:gd name="T60" fmla="*/ 3 w 12"/>
                    <a:gd name="T61" fmla="*/ 0 h 11"/>
                    <a:gd name="T62" fmla="*/ 3 w 12"/>
                    <a:gd name="T63" fmla="*/ 0 h 11"/>
                    <a:gd name="T64" fmla="*/ 2 w 12"/>
                    <a:gd name="T65" fmla="*/ 0 h 11"/>
                    <a:gd name="T66" fmla="*/ 2 w 12"/>
                    <a:gd name="T67" fmla="*/ 1 h 11"/>
                    <a:gd name="T68" fmla="*/ 2 w 12"/>
                    <a:gd name="T69" fmla="*/ 1 h 11"/>
                    <a:gd name="T70" fmla="*/ 2 w 12"/>
                    <a:gd name="T71" fmla="*/ 0 h 11"/>
                    <a:gd name="T72" fmla="*/ 2 w 12"/>
                    <a:gd name="T73" fmla="*/ 1 h 11"/>
                    <a:gd name="T74" fmla="*/ 0 w 12"/>
                    <a:gd name="T75" fmla="*/ 2 h 11"/>
                    <a:gd name="T76" fmla="*/ 1 w 12"/>
                    <a:gd name="T77" fmla="*/ 2 h 11"/>
                    <a:gd name="T78" fmla="*/ 1 w 12"/>
                    <a:gd name="T79" fmla="*/ 2 h 11"/>
                    <a:gd name="T80" fmla="*/ 3 w 12"/>
                    <a:gd name="T81" fmla="*/ 2 h 11"/>
                    <a:gd name="T82" fmla="*/ 3 w 12"/>
                    <a:gd name="T83" fmla="*/ 0 h 11"/>
                    <a:gd name="T84" fmla="*/ 3 w 12"/>
                    <a:gd name="T85" fmla="*/ 0 h 11"/>
                    <a:gd name="T86" fmla="*/ 1 w 12"/>
                    <a:gd name="T87" fmla="*/ 0 h 11"/>
                    <a:gd name="T88" fmla="*/ 2 w 12"/>
                    <a:gd name="T89" fmla="*/ 1 h 11"/>
                    <a:gd name="T90" fmla="*/ 2 w 12"/>
                    <a:gd name="T91" fmla="*/ 0 h 11"/>
                    <a:gd name="T92" fmla="*/ 2 w 12"/>
                    <a:gd name="T93" fmla="*/ 0 h 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 h="11">
                      <a:moveTo>
                        <a:pt x="7" y="8"/>
                      </a:moveTo>
                      <a:cubicBezTo>
                        <a:pt x="7" y="8"/>
                        <a:pt x="8" y="8"/>
                        <a:pt x="8" y="8"/>
                      </a:cubicBezTo>
                      <a:cubicBezTo>
                        <a:pt x="8" y="8"/>
                        <a:pt x="8" y="8"/>
                        <a:pt x="8" y="8"/>
                      </a:cubicBezTo>
                      <a:cubicBezTo>
                        <a:pt x="8" y="9"/>
                        <a:pt x="7" y="9"/>
                        <a:pt x="6" y="9"/>
                      </a:cubicBezTo>
                      <a:cubicBezTo>
                        <a:pt x="5" y="9"/>
                        <a:pt x="5" y="8"/>
                        <a:pt x="5" y="8"/>
                      </a:cubicBezTo>
                      <a:cubicBezTo>
                        <a:pt x="5" y="8"/>
                        <a:pt x="5" y="8"/>
                        <a:pt x="5" y="8"/>
                      </a:cubicBezTo>
                      <a:cubicBezTo>
                        <a:pt x="5" y="8"/>
                        <a:pt x="6" y="8"/>
                        <a:pt x="6" y="8"/>
                      </a:cubicBezTo>
                      <a:cubicBezTo>
                        <a:pt x="6" y="8"/>
                        <a:pt x="6" y="8"/>
                        <a:pt x="7" y="8"/>
                      </a:cubicBezTo>
                      <a:moveTo>
                        <a:pt x="4" y="4"/>
                      </a:moveTo>
                      <a:cubicBezTo>
                        <a:pt x="3" y="4"/>
                        <a:pt x="3" y="5"/>
                        <a:pt x="3" y="5"/>
                      </a:cubicBezTo>
                      <a:cubicBezTo>
                        <a:pt x="2" y="5"/>
                        <a:pt x="1" y="5"/>
                        <a:pt x="0" y="5"/>
                      </a:cubicBezTo>
                      <a:cubicBezTo>
                        <a:pt x="0" y="5"/>
                        <a:pt x="0" y="6"/>
                        <a:pt x="0" y="6"/>
                      </a:cubicBezTo>
                      <a:cubicBezTo>
                        <a:pt x="0" y="6"/>
                        <a:pt x="0" y="6"/>
                        <a:pt x="1" y="6"/>
                      </a:cubicBezTo>
                      <a:cubicBezTo>
                        <a:pt x="1" y="7"/>
                        <a:pt x="1" y="7"/>
                        <a:pt x="1" y="7"/>
                      </a:cubicBezTo>
                      <a:cubicBezTo>
                        <a:pt x="2" y="7"/>
                        <a:pt x="1"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10"/>
                        <a:pt x="5" y="10"/>
                      </a:cubicBezTo>
                      <a:cubicBezTo>
                        <a:pt x="5" y="10"/>
                        <a:pt x="5" y="10"/>
                        <a:pt x="5" y="10"/>
                      </a:cubicBezTo>
                      <a:cubicBezTo>
                        <a:pt x="5" y="10"/>
                        <a:pt x="5" y="11"/>
                        <a:pt x="6" y="11"/>
                      </a:cubicBezTo>
                      <a:cubicBezTo>
                        <a:pt x="6" y="11"/>
                        <a:pt x="6" y="11"/>
                        <a:pt x="6" y="11"/>
                      </a:cubicBezTo>
                      <a:cubicBezTo>
                        <a:pt x="6" y="11"/>
                        <a:pt x="6" y="11"/>
                        <a:pt x="6" y="11"/>
                      </a:cubicBezTo>
                      <a:cubicBezTo>
                        <a:pt x="6"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8" y="10"/>
                        <a:pt x="8" y="11"/>
                        <a:pt x="8" y="11"/>
                      </a:cubicBezTo>
                      <a:cubicBezTo>
                        <a:pt x="8" y="11"/>
                        <a:pt x="8" y="11"/>
                        <a:pt x="8" y="11"/>
                      </a:cubicBezTo>
                      <a:cubicBezTo>
                        <a:pt x="8" y="11"/>
                        <a:pt x="8" y="11"/>
                        <a:pt x="9" y="11"/>
                      </a:cubicBezTo>
                      <a:cubicBezTo>
                        <a:pt x="9" y="11"/>
                        <a:pt x="9" y="11"/>
                        <a:pt x="9" y="11"/>
                      </a:cubicBezTo>
                      <a:cubicBezTo>
                        <a:pt x="10" y="10"/>
                        <a:pt x="11" y="10"/>
                        <a:pt x="12" y="9"/>
                      </a:cubicBezTo>
                      <a:cubicBezTo>
                        <a:pt x="12" y="9"/>
                        <a:pt x="12" y="9"/>
                        <a:pt x="12" y="9"/>
                      </a:cubicBezTo>
                      <a:cubicBezTo>
                        <a:pt x="12" y="9"/>
                        <a:pt x="12" y="9"/>
                        <a:pt x="12" y="9"/>
                      </a:cubicBezTo>
                      <a:cubicBezTo>
                        <a:pt x="12" y="9"/>
                        <a:pt x="12" y="9"/>
                        <a:pt x="11" y="9"/>
                      </a:cubicBezTo>
                      <a:cubicBezTo>
                        <a:pt x="11" y="9"/>
                        <a:pt x="11" y="9"/>
                        <a:pt x="11" y="9"/>
                      </a:cubicBezTo>
                      <a:cubicBezTo>
                        <a:pt x="10" y="9"/>
                        <a:pt x="10" y="9"/>
                        <a:pt x="9" y="9"/>
                      </a:cubicBezTo>
                      <a:cubicBezTo>
                        <a:pt x="9" y="9"/>
                        <a:pt x="9" y="9"/>
                        <a:pt x="8" y="8"/>
                      </a:cubicBezTo>
                      <a:cubicBezTo>
                        <a:pt x="8" y="8"/>
                        <a:pt x="8" y="7"/>
                        <a:pt x="7" y="7"/>
                      </a:cubicBezTo>
                      <a:cubicBezTo>
                        <a:pt x="7" y="7"/>
                        <a:pt x="7" y="7"/>
                        <a:pt x="7" y="7"/>
                      </a:cubicBezTo>
                      <a:cubicBezTo>
                        <a:pt x="7" y="7"/>
                        <a:pt x="7" y="7"/>
                        <a:pt x="7" y="7"/>
                      </a:cubicBezTo>
                      <a:cubicBezTo>
                        <a:pt x="4" y="7"/>
                        <a:pt x="7" y="5"/>
                        <a:pt x="4" y="5"/>
                      </a:cubicBezTo>
                      <a:cubicBezTo>
                        <a:pt x="4" y="5"/>
                        <a:pt x="4" y="4"/>
                        <a:pt x="4" y="4"/>
                      </a:cubicBezTo>
                      <a:moveTo>
                        <a:pt x="4" y="0"/>
                      </a:moveTo>
                      <a:cubicBezTo>
                        <a:pt x="4" y="0"/>
                        <a:pt x="3" y="0"/>
                        <a:pt x="3" y="0"/>
                      </a:cubicBezTo>
                      <a:cubicBezTo>
                        <a:pt x="3" y="0"/>
                        <a:pt x="3" y="0"/>
                        <a:pt x="3" y="0"/>
                      </a:cubicBezTo>
                      <a:cubicBezTo>
                        <a:pt x="3" y="0"/>
                        <a:pt x="3"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1"/>
                      </a:cubicBezTo>
                      <a:cubicBezTo>
                        <a:pt x="2" y="1"/>
                        <a:pt x="2" y="1"/>
                        <a:pt x="2" y="1"/>
                      </a:cubicBezTo>
                      <a:cubicBezTo>
                        <a:pt x="2" y="1"/>
                        <a:pt x="0" y="3"/>
                        <a:pt x="0" y="3"/>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3" y="4"/>
                        <a:pt x="4" y="4"/>
                      </a:cubicBezTo>
                      <a:cubicBezTo>
                        <a:pt x="4" y="3"/>
                        <a:pt x="5" y="2"/>
                        <a:pt x="4" y="2"/>
                      </a:cubicBezTo>
                      <a:cubicBezTo>
                        <a:pt x="3" y="2"/>
                        <a:pt x="4" y="1"/>
                        <a:pt x="4" y="0"/>
                      </a:cubicBezTo>
                      <a:cubicBezTo>
                        <a:pt x="4" y="0"/>
                        <a:pt x="4" y="0"/>
                        <a:pt x="4" y="0"/>
                      </a:cubicBezTo>
                      <a:cubicBezTo>
                        <a:pt x="4" y="0"/>
                        <a:pt x="4" y="0"/>
                        <a:pt x="4" y="0"/>
                      </a:cubicBezTo>
                      <a:moveTo>
                        <a:pt x="2" y="0"/>
                      </a:moveTo>
                      <a:cubicBezTo>
                        <a:pt x="1" y="0"/>
                        <a:pt x="1" y="0"/>
                        <a:pt x="1" y="0"/>
                      </a:cubicBezTo>
                      <a:cubicBezTo>
                        <a:pt x="1" y="0"/>
                        <a:pt x="1" y="0"/>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path>
                  </a:pathLst>
                </a:custGeom>
                <a:solidFill>
                  <a:srgbClr val="D1D1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6" name="Freeform 12487">
                  <a:extLst>
                    <a:ext uri="{FF2B5EF4-FFF2-40B4-BE49-F238E27FC236}">
                      <a16:creationId xmlns:a16="http://schemas.microsoft.com/office/drawing/2014/main" id="{C46C4F11-B5CA-FCA2-D5ED-C354D28B984C}"/>
                    </a:ext>
                  </a:extLst>
                </p:cNvPr>
                <p:cNvSpPr>
                  <a:spLocks/>
                </p:cNvSpPr>
                <p:nvPr/>
              </p:nvSpPr>
              <p:spPr bwMode="auto">
                <a:xfrm>
                  <a:off x="4765" y="2521"/>
                  <a:ext cx="2" cy="2"/>
                </a:xfrm>
                <a:custGeom>
                  <a:avLst/>
                  <a:gdLst>
                    <a:gd name="T0" fmla="*/ 1 w 3"/>
                    <a:gd name="T1" fmla="*/ 0 h 2"/>
                    <a:gd name="T2" fmla="*/ 1 w 3"/>
                    <a:gd name="T3" fmla="*/ 0 h 2"/>
                    <a:gd name="T4" fmla="*/ 0 w 3"/>
                    <a:gd name="T5" fmla="*/ 2 h 2"/>
                    <a:gd name="T6" fmla="*/ 1 w 3"/>
                    <a:gd name="T7" fmla="*/ 2 h 2"/>
                    <a:gd name="T8" fmla="*/ 1 w 3"/>
                    <a:gd name="T9" fmla="*/ 2 h 2"/>
                    <a:gd name="T10" fmla="*/ 1 w 3"/>
                    <a:gd name="T11" fmla="*/ 2 h 2"/>
                    <a:gd name="T12" fmla="*/ 1 w 3"/>
                    <a:gd name="T13" fmla="*/ 2 h 2"/>
                    <a:gd name="T14" fmla="*/ 1 w 3"/>
                    <a:gd name="T15" fmla="*/ 2 h 2"/>
                    <a:gd name="T16" fmla="*/ 1 w 3"/>
                    <a:gd name="T17" fmla="*/ 2 h 2"/>
                    <a:gd name="T18" fmla="*/ 1 w 3"/>
                    <a:gd name="T19" fmla="*/ 2 h 2"/>
                    <a:gd name="T20" fmla="*/ 1 w 3"/>
                    <a:gd name="T21" fmla="*/ 2 h 2"/>
                    <a:gd name="T22" fmla="*/ 1 w 3"/>
                    <a:gd name="T23" fmla="*/ 2 h 2"/>
                    <a:gd name="T24" fmla="*/ 1 w 3"/>
                    <a:gd name="T25" fmla="*/ 2 h 2"/>
                    <a:gd name="T26" fmla="*/ 1 w 3"/>
                    <a:gd name="T27" fmla="*/ 2 h 2"/>
                    <a:gd name="T28" fmla="*/ 1 w 3"/>
                    <a:gd name="T29" fmla="*/ 2 h 2"/>
                    <a:gd name="T30" fmla="*/ 1 w 3"/>
                    <a:gd name="T31" fmla="*/ 2 h 2"/>
                    <a:gd name="T32" fmla="*/ 1 w 3"/>
                    <a:gd name="T33" fmla="*/ 2 h 2"/>
                    <a:gd name="T34" fmla="*/ 1 w 3"/>
                    <a:gd name="T35" fmla="*/ 2 h 2"/>
                    <a:gd name="T36" fmla="*/ 1 w 3"/>
                    <a:gd name="T37" fmla="*/ 2 h 2"/>
                    <a:gd name="T38" fmla="*/ 1 w 3"/>
                    <a:gd name="T39" fmla="*/ 1 h 2"/>
                    <a:gd name="T40" fmla="*/ 1 w 3"/>
                    <a:gd name="T41" fmla="*/ 0 h 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 h="2">
                      <a:moveTo>
                        <a:pt x="3" y="0"/>
                      </a:moveTo>
                      <a:cubicBezTo>
                        <a:pt x="3" y="0"/>
                        <a:pt x="3" y="0"/>
                        <a:pt x="3" y="0"/>
                      </a:cubicBezTo>
                      <a:cubicBezTo>
                        <a:pt x="2" y="1"/>
                        <a:pt x="1" y="1"/>
                        <a:pt x="0" y="2"/>
                      </a:cubicBezTo>
                      <a:cubicBezTo>
                        <a:pt x="0" y="2"/>
                        <a:pt x="0"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3" y="2"/>
                        <a:pt x="3" y="2"/>
                      </a:cubicBezTo>
                      <a:cubicBezTo>
                        <a:pt x="3" y="2"/>
                        <a:pt x="3" y="2"/>
                        <a:pt x="3" y="2"/>
                      </a:cubicBezTo>
                      <a:cubicBezTo>
                        <a:pt x="3" y="2"/>
                        <a:pt x="3" y="2"/>
                        <a:pt x="3" y="2"/>
                      </a:cubicBezTo>
                      <a:cubicBezTo>
                        <a:pt x="3" y="2"/>
                        <a:pt x="3" y="1"/>
                        <a:pt x="3" y="1"/>
                      </a:cubicBezTo>
                      <a:cubicBezTo>
                        <a:pt x="3" y="0"/>
                        <a:pt x="3" y="0"/>
                        <a:pt x="3" y="0"/>
                      </a:cubicBezTo>
                    </a:path>
                  </a:pathLst>
                </a:custGeom>
                <a:solidFill>
                  <a:srgbClr val="BBBE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7" name="Freeform 12488">
                  <a:extLst>
                    <a:ext uri="{FF2B5EF4-FFF2-40B4-BE49-F238E27FC236}">
                      <a16:creationId xmlns:a16="http://schemas.microsoft.com/office/drawing/2014/main" id="{5869B69C-E5B0-A72E-C600-E10B4721556E}"/>
                    </a:ext>
                  </a:extLst>
                </p:cNvPr>
                <p:cNvSpPr>
                  <a:spLocks/>
                </p:cNvSpPr>
                <p:nvPr/>
              </p:nvSpPr>
              <p:spPr bwMode="auto">
                <a:xfrm>
                  <a:off x="4761" y="2520"/>
                  <a:ext cx="3" cy="1"/>
                </a:xfrm>
                <a:custGeom>
                  <a:avLst/>
                  <a:gdLst>
                    <a:gd name="T0" fmla="*/ 3 w 3"/>
                    <a:gd name="T1" fmla="*/ 0 h 1"/>
                    <a:gd name="T2" fmla="*/ 2 w 3"/>
                    <a:gd name="T3" fmla="*/ 0 h 1"/>
                    <a:gd name="T4" fmla="*/ 1 w 3"/>
                    <a:gd name="T5" fmla="*/ 0 h 1"/>
                    <a:gd name="T6" fmla="*/ 0 w 3"/>
                    <a:gd name="T7" fmla="*/ 0 h 1"/>
                    <a:gd name="T8" fmla="*/ 0 w 3"/>
                    <a:gd name="T9" fmla="*/ 0 h 1"/>
                    <a:gd name="T10" fmla="*/ 1 w 3"/>
                    <a:gd name="T11" fmla="*/ 1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3" y="0"/>
                      </a:moveTo>
                      <a:cubicBezTo>
                        <a:pt x="3" y="0"/>
                        <a:pt x="2" y="0"/>
                        <a:pt x="2" y="0"/>
                      </a:cubicBezTo>
                      <a:cubicBezTo>
                        <a:pt x="1" y="0"/>
                        <a:pt x="1" y="0"/>
                        <a:pt x="1" y="0"/>
                      </a:cubicBezTo>
                      <a:cubicBezTo>
                        <a:pt x="1" y="0"/>
                        <a:pt x="0" y="0"/>
                        <a:pt x="0" y="0"/>
                      </a:cubicBezTo>
                      <a:cubicBezTo>
                        <a:pt x="0" y="0"/>
                        <a:pt x="0" y="0"/>
                        <a:pt x="0" y="0"/>
                      </a:cubicBezTo>
                      <a:cubicBezTo>
                        <a:pt x="0" y="0"/>
                        <a:pt x="0" y="1"/>
                        <a:pt x="1" y="1"/>
                      </a:cubicBezTo>
                      <a:cubicBezTo>
                        <a:pt x="2" y="1"/>
                        <a:pt x="3" y="1"/>
                        <a:pt x="3" y="0"/>
                      </a:cubicBezTo>
                      <a:cubicBezTo>
                        <a:pt x="3" y="0"/>
                        <a:pt x="3" y="0"/>
                        <a:pt x="3" y="0"/>
                      </a:cubicBezTo>
                    </a:path>
                  </a:pathLst>
                </a:custGeom>
                <a:solidFill>
                  <a:srgbClr val="BBBE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8" name="Freeform 12489">
                  <a:extLst>
                    <a:ext uri="{FF2B5EF4-FFF2-40B4-BE49-F238E27FC236}">
                      <a16:creationId xmlns:a16="http://schemas.microsoft.com/office/drawing/2014/main" id="{A759DF97-C5F7-6F91-D153-D90862450852}"/>
                    </a:ext>
                  </a:extLst>
                </p:cNvPr>
                <p:cNvSpPr>
                  <a:spLocks/>
                </p:cNvSpPr>
                <p:nvPr/>
              </p:nvSpPr>
              <p:spPr bwMode="auto">
                <a:xfrm>
                  <a:off x="4757" y="2517"/>
                  <a:ext cx="4" cy="1"/>
                </a:xfrm>
                <a:custGeom>
                  <a:avLst/>
                  <a:gdLst>
                    <a:gd name="T0" fmla="*/ 4 w 4"/>
                    <a:gd name="T1" fmla="*/ 0 h 1"/>
                    <a:gd name="T2" fmla="*/ 1 w 4"/>
                    <a:gd name="T3" fmla="*/ 0 h 1"/>
                    <a:gd name="T4" fmla="*/ 1 w 4"/>
                    <a:gd name="T5" fmla="*/ 0 h 1"/>
                    <a:gd name="T6" fmla="*/ 1 w 4"/>
                    <a:gd name="T7" fmla="*/ 0 h 1"/>
                    <a:gd name="T8" fmla="*/ 1 w 4"/>
                    <a:gd name="T9" fmla="*/ 0 h 1"/>
                    <a:gd name="T10" fmla="*/ 0 w 4"/>
                    <a:gd name="T11" fmla="*/ 1 h 1"/>
                    <a:gd name="T12" fmla="*/ 3 w 4"/>
                    <a:gd name="T13" fmla="*/ 1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4" y="0"/>
                      </a:moveTo>
                      <a:cubicBezTo>
                        <a:pt x="3" y="0"/>
                        <a:pt x="2" y="0"/>
                        <a:pt x="1" y="0"/>
                      </a:cubicBezTo>
                      <a:cubicBezTo>
                        <a:pt x="1" y="0"/>
                        <a:pt x="1" y="0"/>
                        <a:pt x="1" y="0"/>
                      </a:cubicBezTo>
                      <a:cubicBezTo>
                        <a:pt x="1" y="0"/>
                        <a:pt x="1" y="0"/>
                        <a:pt x="1" y="0"/>
                      </a:cubicBezTo>
                      <a:cubicBezTo>
                        <a:pt x="1" y="0"/>
                        <a:pt x="1" y="0"/>
                        <a:pt x="1" y="0"/>
                      </a:cubicBezTo>
                      <a:cubicBezTo>
                        <a:pt x="0" y="1"/>
                        <a:pt x="0" y="1"/>
                        <a:pt x="0" y="1"/>
                      </a:cubicBezTo>
                      <a:cubicBezTo>
                        <a:pt x="1" y="1"/>
                        <a:pt x="2" y="1"/>
                        <a:pt x="3" y="1"/>
                      </a:cubicBezTo>
                      <a:cubicBezTo>
                        <a:pt x="3" y="1"/>
                        <a:pt x="3" y="0"/>
                        <a:pt x="4" y="0"/>
                      </a:cubicBezTo>
                      <a:cubicBezTo>
                        <a:pt x="3" y="0"/>
                        <a:pt x="4" y="0"/>
                        <a:pt x="4" y="0"/>
                      </a:cubicBezTo>
                    </a:path>
                  </a:pathLst>
                </a:custGeom>
                <a:solidFill>
                  <a:srgbClr val="BBBE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09" name="Freeform 12490">
                  <a:extLst>
                    <a:ext uri="{FF2B5EF4-FFF2-40B4-BE49-F238E27FC236}">
                      <a16:creationId xmlns:a16="http://schemas.microsoft.com/office/drawing/2014/main" id="{06B64AA2-E4CC-6EDE-948D-8C288C56428D}"/>
                    </a:ext>
                  </a:extLst>
                </p:cNvPr>
                <p:cNvSpPr>
                  <a:spLocks/>
                </p:cNvSpPr>
                <p:nvPr/>
              </p:nvSpPr>
              <p:spPr bwMode="auto">
                <a:xfrm>
                  <a:off x="4759" y="2514"/>
                  <a:ext cx="1" cy="1"/>
                </a:xfrm>
                <a:custGeom>
                  <a:avLst/>
                  <a:gdLst>
                    <a:gd name="T0" fmla="*/ 0 w 1"/>
                    <a:gd name="T1" fmla="*/ 0 h 1"/>
                    <a:gd name="T2" fmla="*/ 0 w 1"/>
                    <a:gd name="T3" fmla="*/ 1 h 1"/>
                    <a:gd name="T4" fmla="*/ 0 w 1"/>
                    <a:gd name="T5" fmla="*/ 1 h 1"/>
                    <a:gd name="T6" fmla="*/ 0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1"/>
                      </a:cubicBezTo>
                      <a:cubicBezTo>
                        <a:pt x="0" y="1"/>
                        <a:pt x="0" y="1"/>
                        <a:pt x="0" y="1"/>
                      </a:cubicBezTo>
                      <a:cubicBezTo>
                        <a:pt x="0" y="0"/>
                        <a:pt x="0" y="0"/>
                        <a:pt x="0" y="0"/>
                      </a:cubicBezTo>
                      <a:cubicBezTo>
                        <a:pt x="0" y="0"/>
                        <a:pt x="0" y="0"/>
                        <a:pt x="0" y="0"/>
                      </a:cubicBezTo>
                    </a:path>
                  </a:pathLst>
                </a:custGeom>
                <a:solidFill>
                  <a:srgbClr val="BBBE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0" name="Freeform 12491">
                  <a:extLst>
                    <a:ext uri="{FF2B5EF4-FFF2-40B4-BE49-F238E27FC236}">
                      <a16:creationId xmlns:a16="http://schemas.microsoft.com/office/drawing/2014/main" id="{201E1782-62BD-FFFC-F501-ADAA433C0E7A}"/>
                    </a:ext>
                  </a:extLst>
                </p:cNvPr>
                <p:cNvSpPr>
                  <a:spLocks noEditPoints="1"/>
                </p:cNvSpPr>
                <p:nvPr/>
              </p:nvSpPr>
              <p:spPr bwMode="auto">
                <a:xfrm>
                  <a:off x="4759" y="2514"/>
                  <a:ext cx="2" cy="1"/>
                </a:xfrm>
                <a:custGeom>
                  <a:avLst/>
                  <a:gdLst>
                    <a:gd name="T0" fmla="*/ 0 w 2"/>
                    <a:gd name="T1" fmla="*/ 0 h 1"/>
                    <a:gd name="T2" fmla="*/ 0 w 2"/>
                    <a:gd name="T3" fmla="*/ 1 h 1"/>
                    <a:gd name="T4" fmla="*/ 0 w 2"/>
                    <a:gd name="T5" fmla="*/ 1 h 1"/>
                    <a:gd name="T6" fmla="*/ 0 w 2"/>
                    <a:gd name="T7" fmla="*/ 1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2 w 2"/>
                    <a:gd name="T23" fmla="*/ 0 h 1"/>
                    <a:gd name="T24" fmla="*/ 1 w 2"/>
                    <a:gd name="T25" fmla="*/ 0 h 1"/>
                    <a:gd name="T26" fmla="*/ 1 w 2"/>
                    <a:gd name="T27" fmla="*/ 0 h 1"/>
                    <a:gd name="T28" fmla="*/ 2 w 2"/>
                    <a:gd name="T29" fmla="*/ 0 h 1"/>
                    <a:gd name="T30" fmla="*/ 2 w 2"/>
                    <a:gd name="T31" fmla="*/ 0 h 1"/>
                    <a:gd name="T32" fmla="*/ 2 w 2"/>
                    <a:gd name="T33" fmla="*/ 0 h 1"/>
                    <a:gd name="T34" fmla="*/ 0 w 2"/>
                    <a:gd name="T35" fmla="*/ 0 h 1"/>
                    <a:gd name="T36" fmla="*/ 0 w 2"/>
                    <a:gd name="T37" fmla="*/ 0 h 1"/>
                    <a:gd name="T38" fmla="*/ 0 w 2"/>
                    <a:gd name="T39" fmla="*/ 0 h 1"/>
                    <a:gd name="T40" fmla="*/ 0 w 2"/>
                    <a:gd name="T41" fmla="*/ 0 h 1"/>
                    <a:gd name="T42" fmla="*/ 0 w 2"/>
                    <a:gd name="T43" fmla="*/ 1 h 1"/>
                    <a:gd name="T44" fmla="*/ 0 w 2"/>
                    <a:gd name="T45" fmla="*/ 1 h 1"/>
                    <a:gd name="T46" fmla="*/ 0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0"/>
                      </a:moveTo>
                      <a:cubicBezTo>
                        <a:pt x="0" y="1"/>
                        <a:pt x="0" y="1"/>
                        <a:pt x="0" y="1"/>
                      </a:cubicBezTo>
                      <a:cubicBezTo>
                        <a:pt x="0" y="1"/>
                        <a:pt x="0" y="1"/>
                        <a:pt x="0" y="1"/>
                      </a:cubicBezTo>
                      <a:cubicBezTo>
                        <a:pt x="0" y="1"/>
                        <a:pt x="0" y="1"/>
                        <a:pt x="0" y="1"/>
                      </a:cubicBezTo>
                      <a:cubicBezTo>
                        <a:pt x="0" y="1"/>
                        <a:pt x="0" y="1"/>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moveTo>
                        <a:pt x="2" y="0"/>
                      </a:moveTo>
                      <a:cubicBezTo>
                        <a:pt x="2" y="0"/>
                        <a:pt x="1" y="0"/>
                        <a:pt x="1" y="0"/>
                      </a:cubicBezTo>
                      <a:cubicBezTo>
                        <a:pt x="1" y="0"/>
                        <a:pt x="1" y="0"/>
                        <a:pt x="1" y="0"/>
                      </a:cubicBezTo>
                      <a:cubicBezTo>
                        <a:pt x="1" y="0"/>
                        <a:pt x="2" y="0"/>
                        <a:pt x="2" y="0"/>
                      </a:cubicBezTo>
                      <a:cubicBezTo>
                        <a:pt x="2" y="0"/>
                        <a:pt x="2" y="0"/>
                        <a:pt x="2" y="0"/>
                      </a:cubicBezTo>
                      <a:cubicBezTo>
                        <a:pt x="2" y="0"/>
                        <a:pt x="2" y="0"/>
                        <a:pt x="2" y="0"/>
                      </a:cubicBezTo>
                      <a:moveTo>
                        <a:pt x="0" y="0"/>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0"/>
                        <a:pt x="0" y="0"/>
                      </a:cubicBezTo>
                    </a:path>
                  </a:pathLst>
                </a:custGeom>
                <a:solidFill>
                  <a:srgbClr val="BBBE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1" name="Freeform 12492">
                  <a:extLst>
                    <a:ext uri="{FF2B5EF4-FFF2-40B4-BE49-F238E27FC236}">
                      <a16:creationId xmlns:a16="http://schemas.microsoft.com/office/drawing/2014/main" id="{EE0616EE-BDDF-8A56-6D66-49F33269FB34}"/>
                    </a:ext>
                  </a:extLst>
                </p:cNvPr>
                <p:cNvSpPr>
                  <a:spLocks/>
                </p:cNvSpPr>
                <p:nvPr/>
              </p:nvSpPr>
              <p:spPr bwMode="auto">
                <a:xfrm>
                  <a:off x="4759" y="2512"/>
                  <a:ext cx="3" cy="2"/>
                </a:xfrm>
                <a:custGeom>
                  <a:avLst/>
                  <a:gdLst>
                    <a:gd name="T0" fmla="*/ 2 w 4"/>
                    <a:gd name="T1" fmla="*/ 0 h 3"/>
                    <a:gd name="T2" fmla="*/ 0 w 4"/>
                    <a:gd name="T3" fmla="*/ 1 h 3"/>
                    <a:gd name="T4" fmla="*/ 0 w 4"/>
                    <a:gd name="T5" fmla="*/ 1 h 3"/>
                    <a:gd name="T6" fmla="*/ 0 w 4"/>
                    <a:gd name="T7" fmla="*/ 1 h 3"/>
                    <a:gd name="T8" fmla="*/ 0 w 4"/>
                    <a:gd name="T9" fmla="*/ 1 h 3"/>
                    <a:gd name="T10" fmla="*/ 0 w 4"/>
                    <a:gd name="T11" fmla="*/ 1 h 3"/>
                    <a:gd name="T12" fmla="*/ 0 w 4"/>
                    <a:gd name="T13" fmla="*/ 1 h 3"/>
                    <a:gd name="T14" fmla="*/ 0 w 4"/>
                    <a:gd name="T15" fmla="*/ 1 h 3"/>
                    <a:gd name="T16" fmla="*/ 0 w 4"/>
                    <a:gd name="T17" fmla="*/ 1 h 3"/>
                    <a:gd name="T18" fmla="*/ 0 w 4"/>
                    <a:gd name="T19" fmla="*/ 1 h 3"/>
                    <a:gd name="T20" fmla="*/ 1 w 4"/>
                    <a:gd name="T21" fmla="*/ 1 h 3"/>
                    <a:gd name="T22" fmla="*/ 1 w 4"/>
                    <a:gd name="T23" fmla="*/ 1 h 3"/>
                    <a:gd name="T24" fmla="*/ 2 w 4"/>
                    <a:gd name="T25" fmla="*/ 1 h 3"/>
                    <a:gd name="T26" fmla="*/ 2 w 4"/>
                    <a:gd name="T27" fmla="*/ 1 h 3"/>
                    <a:gd name="T28" fmla="*/ 2 w 4"/>
                    <a:gd name="T29" fmla="*/ 1 h 3"/>
                    <a:gd name="T30" fmla="*/ 2 w 4"/>
                    <a:gd name="T31" fmla="*/ 1 h 3"/>
                    <a:gd name="T32" fmla="*/ 2 w 4"/>
                    <a:gd name="T33" fmla="*/ 1 h 3"/>
                    <a:gd name="T34" fmla="*/ 2 w 4"/>
                    <a:gd name="T35" fmla="*/ 1 h 3"/>
                    <a:gd name="T36" fmla="*/ 2 w 4"/>
                    <a:gd name="T37" fmla="*/ 1 h 3"/>
                    <a:gd name="T38" fmla="*/ 2 w 4"/>
                    <a:gd name="T39" fmla="*/ 0 h 3"/>
                    <a:gd name="T40" fmla="*/ 2 w 4"/>
                    <a:gd name="T41" fmla="*/ 0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 h="3">
                      <a:moveTo>
                        <a:pt x="2" y="0"/>
                      </a:moveTo>
                      <a:cubicBezTo>
                        <a:pt x="2" y="1"/>
                        <a:pt x="0" y="1"/>
                        <a:pt x="0" y="2"/>
                      </a:cubicBezTo>
                      <a:cubicBezTo>
                        <a:pt x="0" y="2"/>
                        <a:pt x="0" y="2"/>
                        <a:pt x="0" y="2"/>
                      </a:cubicBezTo>
                      <a:cubicBezTo>
                        <a:pt x="0" y="2"/>
                        <a:pt x="0" y="2"/>
                        <a:pt x="0" y="2"/>
                      </a:cubicBezTo>
                      <a:cubicBezTo>
                        <a:pt x="0" y="2"/>
                        <a:pt x="0" y="3"/>
                        <a:pt x="0" y="3"/>
                      </a:cubicBezTo>
                      <a:cubicBezTo>
                        <a:pt x="0" y="3"/>
                        <a:pt x="0" y="3"/>
                        <a:pt x="0" y="3"/>
                      </a:cubicBezTo>
                      <a:cubicBezTo>
                        <a:pt x="0" y="3"/>
                        <a:pt x="0" y="3"/>
                        <a:pt x="0" y="3"/>
                      </a:cubicBezTo>
                      <a:cubicBezTo>
                        <a:pt x="0" y="3"/>
                        <a:pt x="0" y="3"/>
                        <a:pt x="0" y="2"/>
                      </a:cubicBezTo>
                      <a:cubicBezTo>
                        <a:pt x="0" y="2"/>
                        <a:pt x="0" y="2"/>
                        <a:pt x="0" y="2"/>
                      </a:cubicBezTo>
                      <a:cubicBezTo>
                        <a:pt x="0" y="2"/>
                        <a:pt x="0" y="2"/>
                        <a:pt x="0" y="2"/>
                      </a:cubicBezTo>
                      <a:cubicBezTo>
                        <a:pt x="1" y="2"/>
                        <a:pt x="1" y="2"/>
                        <a:pt x="1" y="2"/>
                      </a:cubicBezTo>
                      <a:cubicBezTo>
                        <a:pt x="1" y="2"/>
                        <a:pt x="1" y="2"/>
                        <a:pt x="1" y="2"/>
                      </a:cubicBezTo>
                      <a:cubicBezTo>
                        <a:pt x="1" y="2"/>
                        <a:pt x="2" y="2"/>
                        <a:pt x="2" y="2"/>
                      </a:cubicBezTo>
                      <a:cubicBezTo>
                        <a:pt x="2" y="2"/>
                        <a:pt x="2" y="2"/>
                        <a:pt x="2" y="2"/>
                      </a:cubicBezTo>
                      <a:cubicBezTo>
                        <a:pt x="2" y="2"/>
                        <a:pt x="2" y="2"/>
                        <a:pt x="2" y="2"/>
                      </a:cubicBezTo>
                      <a:cubicBezTo>
                        <a:pt x="2" y="2"/>
                        <a:pt x="2" y="2"/>
                        <a:pt x="2" y="2"/>
                      </a:cubicBezTo>
                      <a:cubicBezTo>
                        <a:pt x="3" y="2"/>
                        <a:pt x="4" y="2"/>
                        <a:pt x="4" y="1"/>
                      </a:cubicBezTo>
                      <a:cubicBezTo>
                        <a:pt x="4" y="1"/>
                        <a:pt x="4" y="1"/>
                        <a:pt x="3" y="1"/>
                      </a:cubicBezTo>
                      <a:cubicBezTo>
                        <a:pt x="3" y="1"/>
                        <a:pt x="3" y="1"/>
                        <a:pt x="3" y="1"/>
                      </a:cubicBezTo>
                      <a:cubicBezTo>
                        <a:pt x="2" y="1"/>
                        <a:pt x="2" y="0"/>
                        <a:pt x="2" y="0"/>
                      </a:cubicBezTo>
                      <a:cubicBezTo>
                        <a:pt x="2" y="0"/>
                        <a:pt x="2" y="0"/>
                        <a:pt x="2"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2" name="Freeform 12493">
                  <a:extLst>
                    <a:ext uri="{FF2B5EF4-FFF2-40B4-BE49-F238E27FC236}">
                      <a16:creationId xmlns:a16="http://schemas.microsoft.com/office/drawing/2014/main" id="{9D25E4A2-00AC-34E1-B802-4C5C5FA0AA42}"/>
                    </a:ext>
                  </a:extLst>
                </p:cNvPr>
                <p:cNvSpPr>
                  <a:spLocks/>
                </p:cNvSpPr>
                <p:nvPr/>
              </p:nvSpPr>
              <p:spPr bwMode="auto">
                <a:xfrm>
                  <a:off x="4788" y="2510"/>
                  <a:ext cx="2" cy="2"/>
                </a:xfrm>
                <a:custGeom>
                  <a:avLst/>
                  <a:gdLst>
                    <a:gd name="T0" fmla="*/ 1 w 3"/>
                    <a:gd name="T1" fmla="*/ 0 h 2"/>
                    <a:gd name="T2" fmla="*/ 0 w 3"/>
                    <a:gd name="T3" fmla="*/ 1 h 2"/>
                    <a:gd name="T4" fmla="*/ 0 w 3"/>
                    <a:gd name="T5" fmla="*/ 2 h 2"/>
                    <a:gd name="T6" fmla="*/ 1 w 3"/>
                    <a:gd name="T7" fmla="*/ 1 h 2"/>
                    <a:gd name="T8" fmla="*/ 1 w 3"/>
                    <a:gd name="T9" fmla="*/ 1 h 2"/>
                    <a:gd name="T10" fmla="*/ 1 w 3"/>
                    <a:gd name="T11" fmla="*/ 1 h 2"/>
                    <a:gd name="T12" fmla="*/ 1 w 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
                      <a:moveTo>
                        <a:pt x="2" y="0"/>
                      </a:moveTo>
                      <a:cubicBezTo>
                        <a:pt x="1" y="0"/>
                        <a:pt x="1" y="1"/>
                        <a:pt x="0" y="1"/>
                      </a:cubicBezTo>
                      <a:cubicBezTo>
                        <a:pt x="0" y="1"/>
                        <a:pt x="0" y="2"/>
                        <a:pt x="0" y="2"/>
                      </a:cubicBezTo>
                      <a:cubicBezTo>
                        <a:pt x="1" y="1"/>
                        <a:pt x="2" y="1"/>
                        <a:pt x="3" y="1"/>
                      </a:cubicBezTo>
                      <a:cubicBezTo>
                        <a:pt x="3" y="1"/>
                        <a:pt x="3" y="1"/>
                        <a:pt x="3" y="1"/>
                      </a:cubicBezTo>
                      <a:cubicBezTo>
                        <a:pt x="3" y="1"/>
                        <a:pt x="3" y="1"/>
                        <a:pt x="3" y="1"/>
                      </a:cubicBezTo>
                      <a:cubicBezTo>
                        <a:pt x="3" y="0"/>
                        <a:pt x="3" y="0"/>
                        <a:pt x="2"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3" name="Freeform 12494">
                  <a:extLst>
                    <a:ext uri="{FF2B5EF4-FFF2-40B4-BE49-F238E27FC236}">
                      <a16:creationId xmlns:a16="http://schemas.microsoft.com/office/drawing/2014/main" id="{A0661E91-FD50-3F82-1504-7F77BB936F53}"/>
                    </a:ext>
                  </a:extLst>
                </p:cNvPr>
                <p:cNvSpPr>
                  <a:spLocks/>
                </p:cNvSpPr>
                <p:nvPr/>
              </p:nvSpPr>
              <p:spPr bwMode="auto">
                <a:xfrm>
                  <a:off x="4789" y="2508"/>
                  <a:ext cx="4" cy="1"/>
                </a:xfrm>
                <a:custGeom>
                  <a:avLst/>
                  <a:gdLst>
                    <a:gd name="T0" fmla="*/ 2 w 5"/>
                    <a:gd name="T1" fmla="*/ 0 h 1"/>
                    <a:gd name="T2" fmla="*/ 2 w 5"/>
                    <a:gd name="T3" fmla="*/ 0 h 1"/>
                    <a:gd name="T4" fmla="*/ 0 w 5"/>
                    <a:gd name="T5" fmla="*/ 1 h 1"/>
                    <a:gd name="T6" fmla="*/ 1 w 5"/>
                    <a:gd name="T7" fmla="*/ 1 h 1"/>
                    <a:gd name="T8" fmla="*/ 2 w 5"/>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
                      <a:moveTo>
                        <a:pt x="5" y="0"/>
                      </a:moveTo>
                      <a:cubicBezTo>
                        <a:pt x="4" y="0"/>
                        <a:pt x="4" y="0"/>
                        <a:pt x="4" y="0"/>
                      </a:cubicBezTo>
                      <a:cubicBezTo>
                        <a:pt x="4" y="0"/>
                        <a:pt x="1" y="1"/>
                        <a:pt x="0" y="1"/>
                      </a:cubicBezTo>
                      <a:cubicBezTo>
                        <a:pt x="0" y="1"/>
                        <a:pt x="1" y="1"/>
                        <a:pt x="1" y="1"/>
                      </a:cubicBezTo>
                      <a:cubicBezTo>
                        <a:pt x="3" y="1"/>
                        <a:pt x="5" y="1"/>
                        <a:pt x="5"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4" name="Freeform 12495">
                  <a:extLst>
                    <a:ext uri="{FF2B5EF4-FFF2-40B4-BE49-F238E27FC236}">
                      <a16:creationId xmlns:a16="http://schemas.microsoft.com/office/drawing/2014/main" id="{D4D7124E-8C7D-CE15-5F41-BCF16412C9E6}"/>
                    </a:ext>
                  </a:extLst>
                </p:cNvPr>
                <p:cNvSpPr>
                  <a:spLocks/>
                </p:cNvSpPr>
                <p:nvPr/>
              </p:nvSpPr>
              <p:spPr bwMode="auto">
                <a:xfrm>
                  <a:off x="4781" y="2510"/>
                  <a:ext cx="4" cy="1"/>
                </a:xfrm>
                <a:custGeom>
                  <a:avLst/>
                  <a:gdLst>
                    <a:gd name="T0" fmla="*/ 2 w 5"/>
                    <a:gd name="T1" fmla="*/ 0 h 1"/>
                    <a:gd name="T2" fmla="*/ 0 w 5"/>
                    <a:gd name="T3" fmla="*/ 1 h 1"/>
                    <a:gd name="T4" fmla="*/ 2 w 5"/>
                    <a:gd name="T5" fmla="*/ 0 h 1"/>
                    <a:gd name="T6" fmla="*/ 2 w 5"/>
                    <a:gd name="T7" fmla="*/ 1 h 1"/>
                    <a:gd name="T8" fmla="*/ 2 w 5"/>
                    <a:gd name="T9" fmla="*/ 1 h 1"/>
                    <a:gd name="T10" fmla="*/ 2 w 5"/>
                    <a:gd name="T11" fmla="*/ 0 h 1"/>
                    <a:gd name="T12" fmla="*/ 2 w 5"/>
                    <a:gd name="T13" fmla="*/ 0 h 1"/>
                    <a:gd name="T14" fmla="*/ 2 w 5"/>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1">
                      <a:moveTo>
                        <a:pt x="4" y="0"/>
                      </a:moveTo>
                      <a:cubicBezTo>
                        <a:pt x="3" y="0"/>
                        <a:pt x="0" y="1"/>
                        <a:pt x="0" y="1"/>
                      </a:cubicBezTo>
                      <a:cubicBezTo>
                        <a:pt x="1" y="1"/>
                        <a:pt x="3" y="0"/>
                        <a:pt x="4" y="0"/>
                      </a:cubicBezTo>
                      <a:cubicBezTo>
                        <a:pt x="4" y="0"/>
                        <a:pt x="4" y="1"/>
                        <a:pt x="4" y="1"/>
                      </a:cubicBezTo>
                      <a:cubicBezTo>
                        <a:pt x="5" y="1"/>
                        <a:pt x="5" y="1"/>
                        <a:pt x="5" y="1"/>
                      </a:cubicBezTo>
                      <a:cubicBezTo>
                        <a:pt x="5" y="1"/>
                        <a:pt x="4" y="0"/>
                        <a:pt x="4" y="0"/>
                      </a:cubicBezTo>
                      <a:cubicBezTo>
                        <a:pt x="4" y="0"/>
                        <a:pt x="4" y="0"/>
                        <a:pt x="4" y="0"/>
                      </a:cubicBezTo>
                      <a:cubicBezTo>
                        <a:pt x="4" y="0"/>
                        <a:pt x="4" y="0"/>
                        <a:pt x="4"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5" name="Freeform 12496">
                  <a:extLst>
                    <a:ext uri="{FF2B5EF4-FFF2-40B4-BE49-F238E27FC236}">
                      <a16:creationId xmlns:a16="http://schemas.microsoft.com/office/drawing/2014/main" id="{0DC5CFA9-2B00-3130-EB46-CF2AB6C357D9}"/>
                    </a:ext>
                  </a:extLst>
                </p:cNvPr>
                <p:cNvSpPr>
                  <a:spLocks noEditPoints="1"/>
                </p:cNvSpPr>
                <p:nvPr/>
              </p:nvSpPr>
              <p:spPr bwMode="auto">
                <a:xfrm>
                  <a:off x="4782" y="2505"/>
                  <a:ext cx="5" cy="3"/>
                </a:xfrm>
                <a:custGeom>
                  <a:avLst/>
                  <a:gdLst>
                    <a:gd name="T0" fmla="*/ 3 w 6"/>
                    <a:gd name="T1" fmla="*/ 1 h 3"/>
                    <a:gd name="T2" fmla="*/ 2 w 6"/>
                    <a:gd name="T3" fmla="*/ 2 h 3"/>
                    <a:gd name="T4" fmla="*/ 0 w 6"/>
                    <a:gd name="T5" fmla="*/ 3 h 3"/>
                    <a:gd name="T6" fmla="*/ 0 w 6"/>
                    <a:gd name="T7" fmla="*/ 3 h 3"/>
                    <a:gd name="T8" fmla="*/ 3 w 6"/>
                    <a:gd name="T9" fmla="*/ 2 h 3"/>
                    <a:gd name="T10" fmla="*/ 3 w 6"/>
                    <a:gd name="T11" fmla="*/ 1 h 3"/>
                    <a:gd name="T12" fmla="*/ 3 w 6"/>
                    <a:gd name="T13" fmla="*/ 0 h 3"/>
                    <a:gd name="T14" fmla="*/ 3 w 6"/>
                    <a:gd name="T15" fmla="*/ 1 h 3"/>
                    <a:gd name="T16" fmla="*/ 3 w 6"/>
                    <a:gd name="T17" fmla="*/ 1 h 3"/>
                    <a:gd name="T18" fmla="*/ 3 w 6"/>
                    <a:gd name="T19" fmla="*/ 1 h 3"/>
                    <a:gd name="T20" fmla="*/ 3 w 6"/>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3">
                      <a:moveTo>
                        <a:pt x="6" y="1"/>
                      </a:moveTo>
                      <a:cubicBezTo>
                        <a:pt x="5" y="1"/>
                        <a:pt x="3" y="2"/>
                        <a:pt x="2" y="2"/>
                      </a:cubicBezTo>
                      <a:cubicBezTo>
                        <a:pt x="1" y="2"/>
                        <a:pt x="0" y="2"/>
                        <a:pt x="0" y="3"/>
                      </a:cubicBezTo>
                      <a:cubicBezTo>
                        <a:pt x="0" y="3"/>
                        <a:pt x="0" y="3"/>
                        <a:pt x="0" y="3"/>
                      </a:cubicBezTo>
                      <a:cubicBezTo>
                        <a:pt x="1" y="3"/>
                        <a:pt x="3" y="2"/>
                        <a:pt x="4" y="2"/>
                      </a:cubicBezTo>
                      <a:cubicBezTo>
                        <a:pt x="5" y="2"/>
                        <a:pt x="6" y="1"/>
                        <a:pt x="6" y="1"/>
                      </a:cubicBezTo>
                      <a:moveTo>
                        <a:pt x="5" y="0"/>
                      </a:moveTo>
                      <a:cubicBezTo>
                        <a:pt x="6" y="1"/>
                        <a:pt x="6" y="1"/>
                        <a:pt x="6" y="1"/>
                      </a:cubicBezTo>
                      <a:cubicBezTo>
                        <a:pt x="6" y="1"/>
                        <a:pt x="6" y="1"/>
                        <a:pt x="6" y="1"/>
                      </a:cubicBezTo>
                      <a:cubicBezTo>
                        <a:pt x="6" y="1"/>
                        <a:pt x="6" y="1"/>
                        <a:pt x="6" y="1"/>
                      </a:cubicBezTo>
                      <a:cubicBezTo>
                        <a:pt x="5" y="0"/>
                        <a:pt x="5" y="0"/>
                        <a:pt x="5"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6" name="Freeform 12497">
                  <a:extLst>
                    <a:ext uri="{FF2B5EF4-FFF2-40B4-BE49-F238E27FC236}">
                      <a16:creationId xmlns:a16="http://schemas.microsoft.com/office/drawing/2014/main" id="{544F6653-67B4-CE28-64BB-D22D6917F25F}"/>
                    </a:ext>
                  </a:extLst>
                </p:cNvPr>
                <p:cNvSpPr>
                  <a:spLocks noEditPoints="1"/>
                </p:cNvSpPr>
                <p:nvPr/>
              </p:nvSpPr>
              <p:spPr bwMode="auto">
                <a:xfrm>
                  <a:off x="4789" y="2505"/>
                  <a:ext cx="4" cy="1"/>
                </a:xfrm>
                <a:custGeom>
                  <a:avLst/>
                  <a:gdLst>
                    <a:gd name="T0" fmla="*/ 2 w 5"/>
                    <a:gd name="T1" fmla="*/ 1 h 1"/>
                    <a:gd name="T2" fmla="*/ 2 w 5"/>
                    <a:gd name="T3" fmla="*/ 1 h 1"/>
                    <a:gd name="T4" fmla="*/ 2 w 5"/>
                    <a:gd name="T5" fmla="*/ 1 h 1"/>
                    <a:gd name="T6" fmla="*/ 2 w 5"/>
                    <a:gd name="T7" fmla="*/ 1 h 1"/>
                    <a:gd name="T8" fmla="*/ 2 w 5"/>
                    <a:gd name="T9" fmla="*/ 0 h 1"/>
                    <a:gd name="T10" fmla="*/ 0 w 5"/>
                    <a:gd name="T11" fmla="*/ 1 h 1"/>
                    <a:gd name="T12" fmla="*/ 2 w 5"/>
                    <a:gd name="T13" fmla="*/ 1 h 1"/>
                    <a:gd name="T14" fmla="*/ 2 w 5"/>
                    <a:gd name="T15" fmla="*/ 1 h 1"/>
                    <a:gd name="T16" fmla="*/ 2 w 5"/>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
                      <a:moveTo>
                        <a:pt x="4" y="1"/>
                      </a:moveTo>
                      <a:cubicBezTo>
                        <a:pt x="4" y="1"/>
                        <a:pt x="4" y="1"/>
                        <a:pt x="4" y="1"/>
                      </a:cubicBezTo>
                      <a:cubicBezTo>
                        <a:pt x="4" y="1"/>
                        <a:pt x="4" y="1"/>
                        <a:pt x="4" y="1"/>
                      </a:cubicBezTo>
                      <a:cubicBezTo>
                        <a:pt x="4" y="1"/>
                        <a:pt x="4" y="1"/>
                        <a:pt x="4" y="1"/>
                      </a:cubicBezTo>
                      <a:moveTo>
                        <a:pt x="4" y="0"/>
                      </a:moveTo>
                      <a:cubicBezTo>
                        <a:pt x="3" y="0"/>
                        <a:pt x="1" y="1"/>
                        <a:pt x="0" y="1"/>
                      </a:cubicBezTo>
                      <a:cubicBezTo>
                        <a:pt x="1" y="1"/>
                        <a:pt x="2" y="1"/>
                        <a:pt x="3" y="1"/>
                      </a:cubicBezTo>
                      <a:cubicBezTo>
                        <a:pt x="4" y="1"/>
                        <a:pt x="4" y="1"/>
                        <a:pt x="4" y="1"/>
                      </a:cubicBezTo>
                      <a:cubicBezTo>
                        <a:pt x="5" y="1"/>
                        <a:pt x="5" y="0"/>
                        <a:pt x="4"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7" name="Freeform 12498">
                  <a:extLst>
                    <a:ext uri="{FF2B5EF4-FFF2-40B4-BE49-F238E27FC236}">
                      <a16:creationId xmlns:a16="http://schemas.microsoft.com/office/drawing/2014/main" id="{072485A6-23D5-C6AC-C2C0-E7E487742344}"/>
                    </a:ext>
                  </a:extLst>
                </p:cNvPr>
                <p:cNvSpPr>
                  <a:spLocks noEditPoints="1"/>
                </p:cNvSpPr>
                <p:nvPr/>
              </p:nvSpPr>
              <p:spPr bwMode="auto">
                <a:xfrm>
                  <a:off x="4772" y="2514"/>
                  <a:ext cx="5" cy="1"/>
                </a:xfrm>
                <a:custGeom>
                  <a:avLst/>
                  <a:gdLst>
                    <a:gd name="T0" fmla="*/ 3 w 6"/>
                    <a:gd name="T1" fmla="*/ 0 h 2"/>
                    <a:gd name="T2" fmla="*/ 2 w 6"/>
                    <a:gd name="T3" fmla="*/ 1 h 2"/>
                    <a:gd name="T4" fmla="*/ 1 w 6"/>
                    <a:gd name="T5" fmla="*/ 1 h 2"/>
                    <a:gd name="T6" fmla="*/ 1 w 6"/>
                    <a:gd name="T7" fmla="*/ 1 h 2"/>
                    <a:gd name="T8" fmla="*/ 3 w 6"/>
                    <a:gd name="T9" fmla="*/ 0 h 2"/>
                    <a:gd name="T10" fmla="*/ 3 w 6"/>
                    <a:gd name="T11" fmla="*/ 0 h 2"/>
                    <a:gd name="T12" fmla="*/ 3 w 6"/>
                    <a:gd name="T13" fmla="*/ 0 h 2"/>
                    <a:gd name="T14" fmla="*/ 3 w 6"/>
                    <a:gd name="T15" fmla="*/ 0 h 2"/>
                    <a:gd name="T16" fmla="*/ 3 w 6"/>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2">
                      <a:moveTo>
                        <a:pt x="6" y="0"/>
                      </a:moveTo>
                      <a:cubicBezTo>
                        <a:pt x="5" y="1"/>
                        <a:pt x="3" y="1"/>
                        <a:pt x="2" y="1"/>
                      </a:cubicBezTo>
                      <a:cubicBezTo>
                        <a:pt x="2" y="1"/>
                        <a:pt x="1" y="1"/>
                        <a:pt x="1" y="1"/>
                      </a:cubicBezTo>
                      <a:cubicBezTo>
                        <a:pt x="0" y="2"/>
                        <a:pt x="1" y="2"/>
                        <a:pt x="1" y="2"/>
                      </a:cubicBezTo>
                      <a:cubicBezTo>
                        <a:pt x="3" y="2"/>
                        <a:pt x="6" y="1"/>
                        <a:pt x="6" y="0"/>
                      </a:cubicBezTo>
                      <a:moveTo>
                        <a:pt x="6" y="0"/>
                      </a:moveTo>
                      <a:cubicBezTo>
                        <a:pt x="6" y="0"/>
                        <a:pt x="6" y="0"/>
                        <a:pt x="6" y="0"/>
                      </a:cubicBezTo>
                      <a:cubicBezTo>
                        <a:pt x="6" y="0"/>
                        <a:pt x="6" y="0"/>
                        <a:pt x="6" y="0"/>
                      </a:cubicBezTo>
                      <a:cubicBezTo>
                        <a:pt x="6" y="0"/>
                        <a:pt x="6" y="0"/>
                        <a:pt x="6"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8" name="Freeform 12499">
                  <a:extLst>
                    <a:ext uri="{FF2B5EF4-FFF2-40B4-BE49-F238E27FC236}">
                      <a16:creationId xmlns:a16="http://schemas.microsoft.com/office/drawing/2014/main" id="{5374EF6F-E3B9-F393-EEAB-47672AB995F9}"/>
                    </a:ext>
                  </a:extLst>
                </p:cNvPr>
                <p:cNvSpPr>
                  <a:spLocks/>
                </p:cNvSpPr>
                <p:nvPr/>
              </p:nvSpPr>
              <p:spPr bwMode="auto">
                <a:xfrm>
                  <a:off x="4772" y="2510"/>
                  <a:ext cx="4" cy="2"/>
                </a:xfrm>
                <a:custGeom>
                  <a:avLst/>
                  <a:gdLst>
                    <a:gd name="T0" fmla="*/ 2 w 5"/>
                    <a:gd name="T1" fmla="*/ 0 h 2"/>
                    <a:gd name="T2" fmla="*/ 2 w 5"/>
                    <a:gd name="T3" fmla="*/ 0 h 2"/>
                    <a:gd name="T4" fmla="*/ 1 w 5"/>
                    <a:gd name="T5" fmla="*/ 1 h 2"/>
                    <a:gd name="T6" fmla="*/ 0 w 5"/>
                    <a:gd name="T7" fmla="*/ 2 h 2"/>
                    <a:gd name="T8" fmla="*/ 2 w 5"/>
                    <a:gd name="T9" fmla="*/ 1 h 2"/>
                    <a:gd name="T10" fmla="*/ 2 w 5"/>
                    <a:gd name="T11" fmla="*/ 0 h 2"/>
                    <a:gd name="T12" fmla="*/ 2 w 5"/>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2">
                      <a:moveTo>
                        <a:pt x="5" y="0"/>
                      </a:moveTo>
                      <a:cubicBezTo>
                        <a:pt x="4" y="0"/>
                        <a:pt x="4" y="0"/>
                        <a:pt x="4" y="0"/>
                      </a:cubicBezTo>
                      <a:cubicBezTo>
                        <a:pt x="3" y="1"/>
                        <a:pt x="2" y="1"/>
                        <a:pt x="1" y="1"/>
                      </a:cubicBezTo>
                      <a:cubicBezTo>
                        <a:pt x="1" y="1"/>
                        <a:pt x="0" y="2"/>
                        <a:pt x="0" y="2"/>
                      </a:cubicBezTo>
                      <a:cubicBezTo>
                        <a:pt x="1" y="2"/>
                        <a:pt x="2" y="1"/>
                        <a:pt x="2" y="1"/>
                      </a:cubicBezTo>
                      <a:cubicBezTo>
                        <a:pt x="3" y="0"/>
                        <a:pt x="4" y="0"/>
                        <a:pt x="5" y="0"/>
                      </a:cubicBezTo>
                      <a:cubicBezTo>
                        <a:pt x="5" y="0"/>
                        <a:pt x="5" y="0"/>
                        <a:pt x="5"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19" name="Freeform 12500">
                  <a:extLst>
                    <a:ext uri="{FF2B5EF4-FFF2-40B4-BE49-F238E27FC236}">
                      <a16:creationId xmlns:a16="http://schemas.microsoft.com/office/drawing/2014/main" id="{0F5A4633-907A-BE24-1DA4-54C55B1819A3}"/>
                    </a:ext>
                  </a:extLst>
                </p:cNvPr>
                <p:cNvSpPr>
                  <a:spLocks/>
                </p:cNvSpPr>
                <p:nvPr/>
              </p:nvSpPr>
              <p:spPr bwMode="auto">
                <a:xfrm>
                  <a:off x="4773" y="2510"/>
                  <a:ext cx="3" cy="1"/>
                </a:xfrm>
                <a:custGeom>
                  <a:avLst/>
                  <a:gdLst>
                    <a:gd name="T0" fmla="*/ 3 w 3"/>
                    <a:gd name="T1" fmla="*/ 0 h 1"/>
                    <a:gd name="T2" fmla="*/ 0 w 3"/>
                    <a:gd name="T3" fmla="*/ 1 h 1"/>
                    <a:gd name="T4" fmla="*/ 3 w 3"/>
                    <a:gd name="T5" fmla="*/ 0 h 1"/>
                    <a:gd name="T6" fmla="*/ 0 60000 65536"/>
                    <a:gd name="T7" fmla="*/ 0 60000 65536"/>
                    <a:gd name="T8" fmla="*/ 0 60000 65536"/>
                  </a:gdLst>
                  <a:ahLst/>
                  <a:cxnLst>
                    <a:cxn ang="T6">
                      <a:pos x="T0" y="T1"/>
                    </a:cxn>
                    <a:cxn ang="T7">
                      <a:pos x="T2" y="T3"/>
                    </a:cxn>
                    <a:cxn ang="T8">
                      <a:pos x="T4" y="T5"/>
                    </a:cxn>
                  </a:cxnLst>
                  <a:rect l="0" t="0" r="r" b="b"/>
                  <a:pathLst>
                    <a:path w="3" h="1">
                      <a:moveTo>
                        <a:pt x="3" y="0"/>
                      </a:moveTo>
                      <a:cubicBezTo>
                        <a:pt x="2" y="0"/>
                        <a:pt x="1" y="1"/>
                        <a:pt x="0" y="1"/>
                      </a:cubicBezTo>
                      <a:cubicBezTo>
                        <a:pt x="1" y="1"/>
                        <a:pt x="2" y="1"/>
                        <a:pt x="3"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0" name="Freeform 12501">
                  <a:extLst>
                    <a:ext uri="{FF2B5EF4-FFF2-40B4-BE49-F238E27FC236}">
                      <a16:creationId xmlns:a16="http://schemas.microsoft.com/office/drawing/2014/main" id="{E8571DB6-CA19-7751-70F0-F036FA437208}"/>
                    </a:ext>
                  </a:extLst>
                </p:cNvPr>
                <p:cNvSpPr>
                  <a:spLocks/>
                </p:cNvSpPr>
                <p:nvPr/>
              </p:nvSpPr>
              <p:spPr bwMode="auto">
                <a:xfrm>
                  <a:off x="4776" y="2510"/>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1" name="Freeform 12502">
                  <a:extLst>
                    <a:ext uri="{FF2B5EF4-FFF2-40B4-BE49-F238E27FC236}">
                      <a16:creationId xmlns:a16="http://schemas.microsoft.com/office/drawing/2014/main" id="{D7F4256E-FB99-1DFB-22D4-EA3929A42B88}"/>
                    </a:ext>
                  </a:extLst>
                </p:cNvPr>
                <p:cNvSpPr>
                  <a:spLocks/>
                </p:cNvSpPr>
                <p:nvPr/>
              </p:nvSpPr>
              <p:spPr bwMode="auto">
                <a:xfrm>
                  <a:off x="4774" y="2505"/>
                  <a:ext cx="6" cy="2"/>
                </a:xfrm>
                <a:custGeom>
                  <a:avLst/>
                  <a:gdLst>
                    <a:gd name="T0" fmla="*/ 3 w 7"/>
                    <a:gd name="T1" fmla="*/ 0 h 2"/>
                    <a:gd name="T2" fmla="*/ 3 w 7"/>
                    <a:gd name="T3" fmla="*/ 1 h 2"/>
                    <a:gd name="T4" fmla="*/ 1 w 7"/>
                    <a:gd name="T5" fmla="*/ 2 h 2"/>
                    <a:gd name="T6" fmla="*/ 0 w 7"/>
                    <a:gd name="T7" fmla="*/ 2 h 2"/>
                    <a:gd name="T8" fmla="*/ 2 w 7"/>
                    <a:gd name="T9" fmla="*/ 2 h 2"/>
                    <a:gd name="T10" fmla="*/ 3 w 7"/>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0"/>
                      </a:moveTo>
                      <a:cubicBezTo>
                        <a:pt x="6" y="1"/>
                        <a:pt x="6" y="1"/>
                        <a:pt x="6" y="1"/>
                      </a:cubicBezTo>
                      <a:cubicBezTo>
                        <a:pt x="4" y="1"/>
                        <a:pt x="2" y="2"/>
                        <a:pt x="1" y="2"/>
                      </a:cubicBezTo>
                      <a:cubicBezTo>
                        <a:pt x="1" y="2"/>
                        <a:pt x="0" y="2"/>
                        <a:pt x="0" y="2"/>
                      </a:cubicBezTo>
                      <a:cubicBezTo>
                        <a:pt x="1" y="2"/>
                        <a:pt x="1" y="2"/>
                        <a:pt x="2" y="2"/>
                      </a:cubicBezTo>
                      <a:cubicBezTo>
                        <a:pt x="4" y="2"/>
                        <a:pt x="6" y="1"/>
                        <a:pt x="7"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2" name="Freeform 12503">
                  <a:extLst>
                    <a:ext uri="{FF2B5EF4-FFF2-40B4-BE49-F238E27FC236}">
                      <a16:creationId xmlns:a16="http://schemas.microsoft.com/office/drawing/2014/main" id="{3D906616-1DBC-2B84-552C-1E1E9FE18A44}"/>
                    </a:ext>
                  </a:extLst>
                </p:cNvPr>
                <p:cNvSpPr>
                  <a:spLocks/>
                </p:cNvSpPr>
                <p:nvPr/>
              </p:nvSpPr>
              <p:spPr bwMode="auto">
                <a:xfrm>
                  <a:off x="4785" y="2504"/>
                  <a:ext cx="1" cy="1"/>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1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0"/>
                        <a:pt x="1" y="0"/>
                        <a:pt x="0"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3" name="Freeform 12504">
                  <a:extLst>
                    <a:ext uri="{FF2B5EF4-FFF2-40B4-BE49-F238E27FC236}">
                      <a16:creationId xmlns:a16="http://schemas.microsoft.com/office/drawing/2014/main" id="{F55307B8-374F-D297-8D28-36AF2B32A557}"/>
                    </a:ext>
                  </a:extLst>
                </p:cNvPr>
                <p:cNvSpPr>
                  <a:spLocks/>
                </p:cNvSpPr>
                <p:nvPr/>
              </p:nvSpPr>
              <p:spPr bwMode="auto">
                <a:xfrm>
                  <a:off x="4782" y="2504"/>
                  <a:ext cx="3" cy="1"/>
                </a:xfrm>
                <a:custGeom>
                  <a:avLst/>
                  <a:gdLst>
                    <a:gd name="T0" fmla="*/ 3 w 3"/>
                    <a:gd name="T1" fmla="*/ 0 h 1"/>
                    <a:gd name="T2" fmla="*/ 0 w 3"/>
                    <a:gd name="T3" fmla="*/ 1 h 1"/>
                    <a:gd name="T4" fmla="*/ 3 w 3"/>
                    <a:gd name="T5" fmla="*/ 1 h 1"/>
                    <a:gd name="T6" fmla="*/ 3 w 3"/>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
                      <a:moveTo>
                        <a:pt x="3" y="0"/>
                      </a:moveTo>
                      <a:cubicBezTo>
                        <a:pt x="2" y="0"/>
                        <a:pt x="1" y="1"/>
                        <a:pt x="0" y="1"/>
                      </a:cubicBezTo>
                      <a:cubicBezTo>
                        <a:pt x="1" y="1"/>
                        <a:pt x="2" y="1"/>
                        <a:pt x="3" y="1"/>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4" name="Freeform 12505">
                  <a:extLst>
                    <a:ext uri="{FF2B5EF4-FFF2-40B4-BE49-F238E27FC236}">
                      <a16:creationId xmlns:a16="http://schemas.microsoft.com/office/drawing/2014/main" id="{C618AF53-367B-B4AA-4416-6FC314317871}"/>
                    </a:ext>
                  </a:extLst>
                </p:cNvPr>
                <p:cNvSpPr>
                  <a:spLocks/>
                </p:cNvSpPr>
                <p:nvPr/>
              </p:nvSpPr>
              <p:spPr bwMode="auto">
                <a:xfrm>
                  <a:off x="4767" y="2513"/>
                  <a:ext cx="4" cy="1"/>
                </a:xfrm>
                <a:custGeom>
                  <a:avLst/>
                  <a:gdLst>
                    <a:gd name="T0" fmla="*/ 1 w 4"/>
                    <a:gd name="T1" fmla="*/ 0 h 1"/>
                    <a:gd name="T2" fmla="*/ 0 w 4"/>
                    <a:gd name="T3" fmla="*/ 0 h 1"/>
                    <a:gd name="T4" fmla="*/ 2 w 4"/>
                    <a:gd name="T5" fmla="*/ 1 h 1"/>
                    <a:gd name="T6" fmla="*/ 4 w 4"/>
                    <a:gd name="T7" fmla="*/ 0 h 1"/>
                    <a:gd name="T8" fmla="*/ 4 w 4"/>
                    <a:gd name="T9" fmla="*/ 0 h 1"/>
                    <a:gd name="T10" fmla="*/ 2 w 4"/>
                    <a:gd name="T11" fmla="*/ 1 h 1"/>
                    <a:gd name="T12" fmla="*/ 1 w 4"/>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
                      <a:moveTo>
                        <a:pt x="1" y="0"/>
                      </a:moveTo>
                      <a:cubicBezTo>
                        <a:pt x="1" y="0"/>
                        <a:pt x="1" y="0"/>
                        <a:pt x="0" y="0"/>
                      </a:cubicBezTo>
                      <a:cubicBezTo>
                        <a:pt x="0" y="0"/>
                        <a:pt x="1" y="1"/>
                        <a:pt x="2" y="1"/>
                      </a:cubicBezTo>
                      <a:cubicBezTo>
                        <a:pt x="3" y="1"/>
                        <a:pt x="3" y="1"/>
                        <a:pt x="4" y="0"/>
                      </a:cubicBezTo>
                      <a:cubicBezTo>
                        <a:pt x="4" y="0"/>
                        <a:pt x="4" y="0"/>
                        <a:pt x="4" y="0"/>
                      </a:cubicBezTo>
                      <a:cubicBezTo>
                        <a:pt x="3" y="0"/>
                        <a:pt x="3" y="1"/>
                        <a:pt x="2" y="1"/>
                      </a:cubicBezTo>
                      <a:cubicBezTo>
                        <a:pt x="2" y="1"/>
                        <a:pt x="1" y="0"/>
                        <a:pt x="1" y="0"/>
                      </a:cubicBezTo>
                    </a:path>
                  </a:pathLst>
                </a:custGeom>
                <a:solidFill>
                  <a:srgbClr val="BC9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5" name="Freeform 12506">
                  <a:extLst>
                    <a:ext uri="{FF2B5EF4-FFF2-40B4-BE49-F238E27FC236}">
                      <a16:creationId xmlns:a16="http://schemas.microsoft.com/office/drawing/2014/main" id="{2B8C69F1-507C-26AC-FF5A-159CBE76A13F}"/>
                    </a:ext>
                  </a:extLst>
                </p:cNvPr>
                <p:cNvSpPr>
                  <a:spLocks/>
                </p:cNvSpPr>
                <p:nvPr/>
              </p:nvSpPr>
              <p:spPr bwMode="auto">
                <a:xfrm>
                  <a:off x="4767" y="2513"/>
                  <a:ext cx="1" cy="1"/>
                </a:xfrm>
                <a:custGeom>
                  <a:avLst/>
                  <a:gdLst>
                    <a:gd name="T0" fmla="*/ 1 w 1"/>
                    <a:gd name="T1" fmla="*/ 0 h 1"/>
                    <a:gd name="T2" fmla="*/ 0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0" y="0"/>
                      </a:cubicBezTo>
                      <a:cubicBezTo>
                        <a:pt x="1" y="0"/>
                        <a:pt x="1" y="0"/>
                        <a:pt x="1" y="0"/>
                      </a:cubicBezTo>
                      <a:cubicBezTo>
                        <a:pt x="1" y="0"/>
                        <a:pt x="1" y="0"/>
                        <a:pt x="1" y="0"/>
                      </a:cubicBezTo>
                    </a:path>
                  </a:pathLst>
                </a:custGeom>
                <a:solidFill>
                  <a:srgbClr val="BEC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6" name="Freeform 12507">
                  <a:extLst>
                    <a:ext uri="{FF2B5EF4-FFF2-40B4-BE49-F238E27FC236}">
                      <a16:creationId xmlns:a16="http://schemas.microsoft.com/office/drawing/2014/main" id="{F2EC6261-6C60-BE1E-A295-FF81337DF95E}"/>
                    </a:ext>
                  </a:extLst>
                </p:cNvPr>
                <p:cNvSpPr>
                  <a:spLocks noEditPoints="1"/>
                </p:cNvSpPr>
                <p:nvPr/>
              </p:nvSpPr>
              <p:spPr bwMode="auto">
                <a:xfrm>
                  <a:off x="4767" y="2509"/>
                  <a:ext cx="4" cy="2"/>
                </a:xfrm>
                <a:custGeom>
                  <a:avLst/>
                  <a:gdLst>
                    <a:gd name="T0" fmla="*/ 0 w 5"/>
                    <a:gd name="T1" fmla="*/ 2 h 2"/>
                    <a:gd name="T2" fmla="*/ 0 w 5"/>
                    <a:gd name="T3" fmla="*/ 2 h 2"/>
                    <a:gd name="T4" fmla="*/ 0 w 5"/>
                    <a:gd name="T5" fmla="*/ 2 h 2"/>
                    <a:gd name="T6" fmla="*/ 2 w 5"/>
                    <a:gd name="T7" fmla="*/ 0 h 2"/>
                    <a:gd name="T8" fmla="*/ 2 w 5"/>
                    <a:gd name="T9" fmla="*/ 0 h 2"/>
                    <a:gd name="T10" fmla="*/ 2 w 5"/>
                    <a:gd name="T11" fmla="*/ 0 h 2"/>
                    <a:gd name="T12" fmla="*/ 2 w 5"/>
                    <a:gd name="T13" fmla="*/ 0 h 2"/>
                    <a:gd name="T14" fmla="*/ 1 w 5"/>
                    <a:gd name="T15" fmla="*/ 1 h 2"/>
                    <a:gd name="T16" fmla="*/ 0 w 5"/>
                    <a:gd name="T17" fmla="*/ 2 h 2"/>
                    <a:gd name="T18" fmla="*/ 2 w 5"/>
                    <a:gd name="T19" fmla="*/ 0 h 2"/>
                    <a:gd name="T20" fmla="*/ 2 w 5"/>
                    <a:gd name="T21" fmla="*/ 0 h 2"/>
                    <a:gd name="T22" fmla="*/ 2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2"/>
                      </a:moveTo>
                      <a:cubicBezTo>
                        <a:pt x="0" y="2"/>
                        <a:pt x="0" y="2"/>
                        <a:pt x="0" y="2"/>
                      </a:cubicBezTo>
                      <a:cubicBezTo>
                        <a:pt x="0" y="2"/>
                        <a:pt x="0" y="2"/>
                        <a:pt x="0" y="2"/>
                      </a:cubicBezTo>
                      <a:moveTo>
                        <a:pt x="5" y="0"/>
                      </a:moveTo>
                      <a:cubicBezTo>
                        <a:pt x="5" y="0"/>
                        <a:pt x="5" y="0"/>
                        <a:pt x="5" y="0"/>
                      </a:cubicBezTo>
                      <a:cubicBezTo>
                        <a:pt x="5" y="0"/>
                        <a:pt x="5" y="0"/>
                        <a:pt x="5" y="0"/>
                      </a:cubicBezTo>
                      <a:moveTo>
                        <a:pt x="5" y="0"/>
                      </a:moveTo>
                      <a:cubicBezTo>
                        <a:pt x="3" y="0"/>
                        <a:pt x="2" y="0"/>
                        <a:pt x="1" y="1"/>
                      </a:cubicBezTo>
                      <a:cubicBezTo>
                        <a:pt x="0" y="1"/>
                        <a:pt x="0" y="1"/>
                        <a:pt x="0" y="2"/>
                      </a:cubicBezTo>
                      <a:cubicBezTo>
                        <a:pt x="1" y="1"/>
                        <a:pt x="4" y="0"/>
                        <a:pt x="5" y="0"/>
                      </a:cubicBezTo>
                      <a:cubicBezTo>
                        <a:pt x="5" y="0"/>
                        <a:pt x="5" y="0"/>
                        <a:pt x="5" y="0"/>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7" name="Freeform 12508">
                  <a:extLst>
                    <a:ext uri="{FF2B5EF4-FFF2-40B4-BE49-F238E27FC236}">
                      <a16:creationId xmlns:a16="http://schemas.microsoft.com/office/drawing/2014/main" id="{C099E872-2198-ECCC-9996-0FD8CACC098D}"/>
                    </a:ext>
                  </a:extLst>
                </p:cNvPr>
                <p:cNvSpPr>
                  <a:spLocks noEditPoints="1"/>
                </p:cNvSpPr>
                <p:nvPr/>
              </p:nvSpPr>
              <p:spPr bwMode="auto">
                <a:xfrm>
                  <a:off x="4767" y="2507"/>
                  <a:ext cx="4" cy="2"/>
                </a:xfrm>
                <a:custGeom>
                  <a:avLst/>
                  <a:gdLst>
                    <a:gd name="T0" fmla="*/ 2 w 5"/>
                    <a:gd name="T1" fmla="*/ 0 h 2"/>
                    <a:gd name="T2" fmla="*/ 0 w 5"/>
                    <a:gd name="T3" fmla="*/ 2 h 2"/>
                    <a:gd name="T4" fmla="*/ 2 w 5"/>
                    <a:gd name="T5" fmla="*/ 0 h 2"/>
                    <a:gd name="T6" fmla="*/ 2 w 5"/>
                    <a:gd name="T7" fmla="*/ 0 h 2"/>
                    <a:gd name="T8" fmla="*/ 2 w 5"/>
                    <a:gd name="T9" fmla="*/ 0 h 2"/>
                    <a:gd name="T10" fmla="*/ 2 w 5"/>
                    <a:gd name="T11" fmla="*/ 0 h 2"/>
                    <a:gd name="T12" fmla="*/ 2 w 5"/>
                    <a:gd name="T13" fmla="*/ 0 h 2"/>
                    <a:gd name="T14" fmla="*/ 2 w 5"/>
                    <a:gd name="T15" fmla="*/ 0 h 2"/>
                    <a:gd name="T16" fmla="*/ 2 w 5"/>
                    <a:gd name="T17" fmla="*/ 0 h 2"/>
                    <a:gd name="T18" fmla="*/ 2 w 5"/>
                    <a:gd name="T19" fmla="*/ 0 h 2"/>
                    <a:gd name="T20" fmla="*/ 2 w 5"/>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2">
                      <a:moveTo>
                        <a:pt x="4" y="0"/>
                      </a:moveTo>
                      <a:cubicBezTo>
                        <a:pt x="2" y="1"/>
                        <a:pt x="1" y="1"/>
                        <a:pt x="0" y="2"/>
                      </a:cubicBezTo>
                      <a:cubicBezTo>
                        <a:pt x="1" y="2"/>
                        <a:pt x="2" y="1"/>
                        <a:pt x="4" y="0"/>
                      </a:cubicBezTo>
                      <a:moveTo>
                        <a:pt x="4" y="0"/>
                      </a:moveTo>
                      <a:cubicBezTo>
                        <a:pt x="4" y="0"/>
                        <a:pt x="4" y="0"/>
                        <a:pt x="4" y="0"/>
                      </a:cubicBezTo>
                      <a:cubicBezTo>
                        <a:pt x="4" y="0"/>
                        <a:pt x="4" y="0"/>
                        <a:pt x="4" y="0"/>
                      </a:cubicBezTo>
                      <a:moveTo>
                        <a:pt x="5" y="0"/>
                      </a:moveTo>
                      <a:cubicBezTo>
                        <a:pt x="5" y="0"/>
                        <a:pt x="4" y="0"/>
                        <a:pt x="4" y="0"/>
                      </a:cubicBezTo>
                      <a:cubicBezTo>
                        <a:pt x="4" y="0"/>
                        <a:pt x="4" y="0"/>
                        <a:pt x="4" y="0"/>
                      </a:cubicBezTo>
                      <a:cubicBezTo>
                        <a:pt x="5" y="0"/>
                        <a:pt x="5" y="0"/>
                        <a:pt x="5" y="0"/>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8" name="Freeform 12509">
                  <a:extLst>
                    <a:ext uri="{FF2B5EF4-FFF2-40B4-BE49-F238E27FC236}">
                      <a16:creationId xmlns:a16="http://schemas.microsoft.com/office/drawing/2014/main" id="{1CF2CB27-5528-EC7C-4335-AF2DB6FF131F}"/>
                    </a:ext>
                  </a:extLst>
                </p:cNvPr>
                <p:cNvSpPr>
                  <a:spLocks noEditPoints="1"/>
                </p:cNvSpPr>
                <p:nvPr/>
              </p:nvSpPr>
              <p:spPr bwMode="auto">
                <a:xfrm>
                  <a:off x="4621" y="2500"/>
                  <a:ext cx="20" cy="31"/>
                </a:xfrm>
                <a:custGeom>
                  <a:avLst/>
                  <a:gdLst>
                    <a:gd name="T0" fmla="*/ 11 w 24"/>
                    <a:gd name="T1" fmla="*/ 3 h 38"/>
                    <a:gd name="T2" fmla="*/ 11 w 24"/>
                    <a:gd name="T3" fmla="*/ 3 h 38"/>
                    <a:gd name="T4" fmla="*/ 8 w 24"/>
                    <a:gd name="T5" fmla="*/ 2 h 38"/>
                    <a:gd name="T6" fmla="*/ 8 w 24"/>
                    <a:gd name="T7" fmla="*/ 2 h 38"/>
                    <a:gd name="T8" fmla="*/ 8 w 24"/>
                    <a:gd name="T9" fmla="*/ 2 h 38"/>
                    <a:gd name="T10" fmla="*/ 8 w 24"/>
                    <a:gd name="T11" fmla="*/ 2 h 38"/>
                    <a:gd name="T12" fmla="*/ 8 w 24"/>
                    <a:gd name="T13" fmla="*/ 2 h 38"/>
                    <a:gd name="T14" fmla="*/ 8 w 24"/>
                    <a:gd name="T15" fmla="*/ 2 h 38"/>
                    <a:gd name="T16" fmla="*/ 6 w 24"/>
                    <a:gd name="T17" fmla="*/ 1 h 38"/>
                    <a:gd name="T18" fmla="*/ 7 w 24"/>
                    <a:gd name="T19" fmla="*/ 1 h 38"/>
                    <a:gd name="T20" fmla="*/ 7 w 24"/>
                    <a:gd name="T21" fmla="*/ 1 h 38"/>
                    <a:gd name="T22" fmla="*/ 7 w 24"/>
                    <a:gd name="T23" fmla="*/ 1 h 38"/>
                    <a:gd name="T24" fmla="*/ 8 w 24"/>
                    <a:gd name="T25" fmla="*/ 2 h 38"/>
                    <a:gd name="T26" fmla="*/ 7 w 24"/>
                    <a:gd name="T27" fmla="*/ 1 h 38"/>
                    <a:gd name="T28" fmla="*/ 6 w 24"/>
                    <a:gd name="T29" fmla="*/ 1 h 38"/>
                    <a:gd name="T30" fmla="*/ 9 w 24"/>
                    <a:gd name="T31" fmla="*/ 13 h 38"/>
                    <a:gd name="T32" fmla="*/ 5 w 24"/>
                    <a:gd name="T33" fmla="*/ 13 h 38"/>
                    <a:gd name="T34" fmla="*/ 5 w 24"/>
                    <a:gd name="T35" fmla="*/ 13 h 38"/>
                    <a:gd name="T36" fmla="*/ 5 w 24"/>
                    <a:gd name="T37" fmla="*/ 13 h 38"/>
                    <a:gd name="T38" fmla="*/ 7 w 24"/>
                    <a:gd name="T39" fmla="*/ 12 h 38"/>
                    <a:gd name="T40" fmla="*/ 8 w 24"/>
                    <a:gd name="T41" fmla="*/ 13 h 38"/>
                    <a:gd name="T42" fmla="*/ 8 w 24"/>
                    <a:gd name="T43" fmla="*/ 13 h 38"/>
                    <a:gd name="T44" fmla="*/ 6 w 24"/>
                    <a:gd name="T45" fmla="*/ 13 h 38"/>
                    <a:gd name="T46" fmla="*/ 7 w 24"/>
                    <a:gd name="T47" fmla="*/ 10 h 38"/>
                    <a:gd name="T48" fmla="*/ 7 w 24"/>
                    <a:gd name="T49" fmla="*/ 10 h 38"/>
                    <a:gd name="T50" fmla="*/ 7 w 24"/>
                    <a:gd name="T51" fmla="*/ 10 h 38"/>
                    <a:gd name="T52" fmla="*/ 9 w 24"/>
                    <a:gd name="T53" fmla="*/ 9 h 38"/>
                    <a:gd name="T54" fmla="*/ 11 w 24"/>
                    <a:gd name="T55" fmla="*/ 11 h 38"/>
                    <a:gd name="T56" fmla="*/ 9 w 24"/>
                    <a:gd name="T57" fmla="*/ 9 h 38"/>
                    <a:gd name="T58" fmla="*/ 3 w 24"/>
                    <a:gd name="T59" fmla="*/ 9 h 38"/>
                    <a:gd name="T60" fmla="*/ 7 w 24"/>
                    <a:gd name="T61" fmla="*/ 7 h 38"/>
                    <a:gd name="T62" fmla="*/ 7 w 24"/>
                    <a:gd name="T63" fmla="*/ 6 h 38"/>
                    <a:gd name="T64" fmla="*/ 3 w 24"/>
                    <a:gd name="T65" fmla="*/ 6 h 38"/>
                    <a:gd name="T66" fmla="*/ 3 w 24"/>
                    <a:gd name="T67" fmla="*/ 7 h 38"/>
                    <a:gd name="T68" fmla="*/ 3 w 24"/>
                    <a:gd name="T69" fmla="*/ 6 h 38"/>
                    <a:gd name="T70" fmla="*/ 5 w 24"/>
                    <a:gd name="T71" fmla="*/ 7 h 38"/>
                    <a:gd name="T72" fmla="*/ 3 w 24"/>
                    <a:gd name="T73" fmla="*/ 6 h 38"/>
                    <a:gd name="T74" fmla="*/ 3 w 24"/>
                    <a:gd name="T75" fmla="*/ 6 h 38"/>
                    <a:gd name="T76" fmla="*/ 7 w 24"/>
                    <a:gd name="T77" fmla="*/ 4 h 38"/>
                    <a:gd name="T78" fmla="*/ 7 w 24"/>
                    <a:gd name="T79" fmla="*/ 5 h 38"/>
                    <a:gd name="T80" fmla="*/ 3 w 24"/>
                    <a:gd name="T81" fmla="*/ 3 h 38"/>
                    <a:gd name="T82" fmla="*/ 3 w 24"/>
                    <a:gd name="T83" fmla="*/ 3 h 38"/>
                    <a:gd name="T84" fmla="*/ 5 w 24"/>
                    <a:gd name="T85" fmla="*/ 3 h 38"/>
                    <a:gd name="T86" fmla="*/ 3 w 24"/>
                    <a:gd name="T87" fmla="*/ 1 h 38"/>
                    <a:gd name="T88" fmla="*/ 2 w 24"/>
                    <a:gd name="T89" fmla="*/ 3 h 38"/>
                    <a:gd name="T90" fmla="*/ 3 w 24"/>
                    <a:gd name="T91" fmla="*/ 11 h 38"/>
                    <a:gd name="T92" fmla="*/ 7 w 24"/>
                    <a:gd name="T93" fmla="*/ 16 h 38"/>
                    <a:gd name="T94" fmla="*/ 8 w 24"/>
                    <a:gd name="T95" fmla="*/ 16 h 38"/>
                    <a:gd name="T96" fmla="*/ 9 w 24"/>
                    <a:gd name="T97" fmla="*/ 16 h 38"/>
                    <a:gd name="T98" fmla="*/ 9 w 24"/>
                    <a:gd name="T99" fmla="*/ 16 h 38"/>
                    <a:gd name="T100" fmla="*/ 11 w 24"/>
                    <a:gd name="T101" fmla="*/ 16 h 38"/>
                    <a:gd name="T102" fmla="*/ 11 w 24"/>
                    <a:gd name="T103" fmla="*/ 11 h 38"/>
                    <a:gd name="T104" fmla="*/ 9 w 24"/>
                    <a:gd name="T105" fmla="*/ 6 h 38"/>
                    <a:gd name="T106" fmla="*/ 4 w 24"/>
                    <a:gd name="T107" fmla="*/ 1 h 38"/>
                    <a:gd name="T108" fmla="*/ 5 w 24"/>
                    <a:gd name="T109" fmla="*/ 1 h 38"/>
                    <a:gd name="T110" fmla="*/ 5 w 24"/>
                    <a:gd name="T111" fmla="*/ 0 h 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4" h="38">
                      <a:moveTo>
                        <a:pt x="21" y="7"/>
                      </a:moveTo>
                      <a:cubicBezTo>
                        <a:pt x="21" y="7"/>
                        <a:pt x="21" y="7"/>
                        <a:pt x="21" y="7"/>
                      </a:cubicBezTo>
                      <a:cubicBezTo>
                        <a:pt x="21" y="7"/>
                        <a:pt x="21" y="7"/>
                        <a:pt x="21" y="7"/>
                      </a:cubicBezTo>
                      <a:moveTo>
                        <a:pt x="21" y="7"/>
                      </a:moveTo>
                      <a:cubicBezTo>
                        <a:pt x="21" y="7"/>
                        <a:pt x="21" y="7"/>
                        <a:pt x="21" y="7"/>
                      </a:cubicBezTo>
                      <a:cubicBezTo>
                        <a:pt x="21" y="7"/>
                        <a:pt x="21" y="7"/>
                        <a:pt x="21" y="7"/>
                      </a:cubicBezTo>
                      <a:moveTo>
                        <a:pt x="17" y="3"/>
                      </a:moveTo>
                      <a:cubicBezTo>
                        <a:pt x="18" y="4"/>
                        <a:pt x="19" y="6"/>
                        <a:pt x="21" y="7"/>
                      </a:cubicBezTo>
                      <a:cubicBezTo>
                        <a:pt x="19" y="6"/>
                        <a:pt x="18" y="4"/>
                        <a:pt x="17" y="3"/>
                      </a:cubicBezTo>
                      <a:moveTo>
                        <a:pt x="17" y="3"/>
                      </a:moveTo>
                      <a:cubicBezTo>
                        <a:pt x="17" y="3"/>
                        <a:pt x="17" y="3"/>
                        <a:pt x="17" y="3"/>
                      </a:cubicBezTo>
                      <a:cubicBezTo>
                        <a:pt x="17" y="3"/>
                        <a:pt x="17" y="3"/>
                        <a:pt x="17" y="3"/>
                      </a:cubicBezTo>
                      <a:moveTo>
                        <a:pt x="16" y="3"/>
                      </a:moveTo>
                      <a:cubicBezTo>
                        <a:pt x="16" y="3"/>
                        <a:pt x="16" y="3"/>
                        <a:pt x="16" y="3"/>
                      </a:cubicBezTo>
                      <a:cubicBezTo>
                        <a:pt x="16" y="3"/>
                        <a:pt x="16" y="3"/>
                        <a:pt x="16" y="3"/>
                      </a:cubicBezTo>
                      <a:moveTo>
                        <a:pt x="17" y="3"/>
                      </a:moveTo>
                      <a:cubicBezTo>
                        <a:pt x="16" y="3"/>
                        <a:pt x="16" y="3"/>
                        <a:pt x="16" y="3"/>
                      </a:cubicBezTo>
                      <a:cubicBezTo>
                        <a:pt x="16" y="3"/>
                        <a:pt x="16" y="3"/>
                        <a:pt x="17" y="3"/>
                      </a:cubicBezTo>
                      <a:moveTo>
                        <a:pt x="17" y="3"/>
                      </a:moveTo>
                      <a:cubicBezTo>
                        <a:pt x="17" y="3"/>
                        <a:pt x="17" y="3"/>
                        <a:pt x="17" y="3"/>
                      </a:cubicBezTo>
                      <a:cubicBezTo>
                        <a:pt x="17" y="3"/>
                        <a:pt x="17" y="3"/>
                        <a:pt x="17" y="3"/>
                      </a:cubicBezTo>
                      <a:moveTo>
                        <a:pt x="17" y="3"/>
                      </a:moveTo>
                      <a:cubicBezTo>
                        <a:pt x="17" y="3"/>
                        <a:pt x="17" y="3"/>
                        <a:pt x="17" y="3"/>
                      </a:cubicBezTo>
                      <a:cubicBezTo>
                        <a:pt x="17" y="3"/>
                        <a:pt x="17" y="3"/>
                        <a:pt x="17" y="3"/>
                      </a:cubicBezTo>
                      <a:cubicBezTo>
                        <a:pt x="17" y="3"/>
                        <a:pt x="17" y="3"/>
                        <a:pt x="17" y="3"/>
                      </a:cubicBezTo>
                      <a:moveTo>
                        <a:pt x="12" y="1"/>
                      </a:moveTo>
                      <a:cubicBezTo>
                        <a:pt x="12" y="1"/>
                        <a:pt x="12" y="1"/>
                        <a:pt x="12" y="1"/>
                      </a:cubicBezTo>
                      <a:cubicBezTo>
                        <a:pt x="12" y="1"/>
                        <a:pt x="12" y="1"/>
                        <a:pt x="12" y="1"/>
                      </a:cubicBezTo>
                      <a:cubicBezTo>
                        <a:pt x="12" y="1"/>
                        <a:pt x="12" y="1"/>
                        <a:pt x="12" y="1"/>
                      </a:cubicBezTo>
                      <a:moveTo>
                        <a:pt x="13" y="1"/>
                      </a:moveTo>
                      <a:cubicBezTo>
                        <a:pt x="13" y="1"/>
                        <a:pt x="13" y="1"/>
                        <a:pt x="12" y="1"/>
                      </a:cubicBezTo>
                      <a:cubicBezTo>
                        <a:pt x="13" y="1"/>
                        <a:pt x="13" y="1"/>
                        <a:pt x="13" y="1"/>
                      </a:cubicBezTo>
                      <a:moveTo>
                        <a:pt x="13" y="1"/>
                      </a:moveTo>
                      <a:cubicBezTo>
                        <a:pt x="13" y="1"/>
                        <a:pt x="13" y="1"/>
                        <a:pt x="13" y="1"/>
                      </a:cubicBezTo>
                      <a:cubicBezTo>
                        <a:pt x="13" y="1"/>
                        <a:pt x="13" y="1"/>
                        <a:pt x="13" y="1"/>
                      </a:cubicBezTo>
                      <a:moveTo>
                        <a:pt x="13" y="1"/>
                      </a:moveTo>
                      <a:cubicBezTo>
                        <a:pt x="13" y="1"/>
                        <a:pt x="13" y="1"/>
                        <a:pt x="13" y="1"/>
                      </a:cubicBezTo>
                      <a:cubicBezTo>
                        <a:pt x="14" y="1"/>
                        <a:pt x="14" y="2"/>
                        <a:pt x="15" y="2"/>
                      </a:cubicBezTo>
                      <a:cubicBezTo>
                        <a:pt x="15" y="3"/>
                        <a:pt x="16" y="3"/>
                        <a:pt x="16" y="3"/>
                      </a:cubicBezTo>
                      <a:cubicBezTo>
                        <a:pt x="16" y="3"/>
                        <a:pt x="16" y="3"/>
                        <a:pt x="16" y="3"/>
                      </a:cubicBezTo>
                      <a:cubicBezTo>
                        <a:pt x="16" y="3"/>
                        <a:pt x="15" y="3"/>
                        <a:pt x="15" y="2"/>
                      </a:cubicBezTo>
                      <a:cubicBezTo>
                        <a:pt x="14" y="2"/>
                        <a:pt x="14" y="1"/>
                        <a:pt x="13" y="1"/>
                      </a:cubicBezTo>
                      <a:moveTo>
                        <a:pt x="11" y="1"/>
                      </a:moveTo>
                      <a:cubicBezTo>
                        <a:pt x="11" y="1"/>
                        <a:pt x="11" y="1"/>
                        <a:pt x="11" y="1"/>
                      </a:cubicBezTo>
                      <a:cubicBezTo>
                        <a:pt x="11" y="1"/>
                        <a:pt x="11" y="1"/>
                        <a:pt x="11" y="1"/>
                      </a:cubicBezTo>
                      <a:moveTo>
                        <a:pt x="18" y="31"/>
                      </a:moveTo>
                      <a:cubicBezTo>
                        <a:pt x="18" y="31"/>
                        <a:pt x="18" y="31"/>
                        <a:pt x="18" y="30"/>
                      </a:cubicBezTo>
                      <a:cubicBezTo>
                        <a:pt x="18" y="30"/>
                        <a:pt x="19" y="29"/>
                        <a:pt x="18" y="28"/>
                      </a:cubicBezTo>
                      <a:cubicBezTo>
                        <a:pt x="18" y="28"/>
                        <a:pt x="18" y="28"/>
                        <a:pt x="18" y="28"/>
                      </a:cubicBezTo>
                      <a:cubicBezTo>
                        <a:pt x="19" y="29"/>
                        <a:pt x="19" y="31"/>
                        <a:pt x="18" y="31"/>
                      </a:cubicBezTo>
                      <a:moveTo>
                        <a:pt x="9" y="28"/>
                      </a:moveTo>
                      <a:cubicBezTo>
                        <a:pt x="9" y="28"/>
                        <a:pt x="9" y="28"/>
                        <a:pt x="9" y="28"/>
                      </a:cubicBezTo>
                      <a:cubicBezTo>
                        <a:pt x="9" y="28"/>
                        <a:pt x="9" y="28"/>
                        <a:pt x="9" y="28"/>
                      </a:cubicBezTo>
                      <a:cubicBezTo>
                        <a:pt x="9" y="28"/>
                        <a:pt x="9" y="28"/>
                        <a:pt x="9" y="28"/>
                      </a:cubicBezTo>
                      <a:cubicBezTo>
                        <a:pt x="10" y="28"/>
                        <a:pt x="10" y="28"/>
                        <a:pt x="10" y="29"/>
                      </a:cubicBezTo>
                      <a:cubicBezTo>
                        <a:pt x="10" y="30"/>
                        <a:pt x="12" y="30"/>
                        <a:pt x="12" y="31"/>
                      </a:cubicBezTo>
                      <a:cubicBezTo>
                        <a:pt x="11" y="31"/>
                        <a:pt x="10" y="30"/>
                        <a:pt x="10" y="29"/>
                      </a:cubicBezTo>
                      <a:cubicBezTo>
                        <a:pt x="10" y="28"/>
                        <a:pt x="10" y="28"/>
                        <a:pt x="9" y="28"/>
                      </a:cubicBezTo>
                      <a:moveTo>
                        <a:pt x="13" y="27"/>
                      </a:moveTo>
                      <a:cubicBezTo>
                        <a:pt x="13" y="27"/>
                        <a:pt x="13" y="27"/>
                        <a:pt x="13" y="27"/>
                      </a:cubicBezTo>
                      <a:cubicBezTo>
                        <a:pt x="13" y="27"/>
                        <a:pt x="13" y="27"/>
                        <a:pt x="13" y="27"/>
                      </a:cubicBezTo>
                      <a:cubicBezTo>
                        <a:pt x="12" y="28"/>
                        <a:pt x="12" y="28"/>
                        <a:pt x="12" y="28"/>
                      </a:cubicBezTo>
                      <a:cubicBezTo>
                        <a:pt x="12" y="28"/>
                        <a:pt x="14" y="31"/>
                        <a:pt x="15" y="31"/>
                      </a:cubicBezTo>
                      <a:cubicBezTo>
                        <a:pt x="15" y="31"/>
                        <a:pt x="15" y="31"/>
                        <a:pt x="16" y="31"/>
                      </a:cubicBezTo>
                      <a:cubicBezTo>
                        <a:pt x="16" y="31"/>
                        <a:pt x="16" y="31"/>
                        <a:pt x="15" y="31"/>
                      </a:cubicBezTo>
                      <a:cubicBezTo>
                        <a:pt x="15" y="31"/>
                        <a:pt x="15" y="31"/>
                        <a:pt x="15" y="31"/>
                      </a:cubicBezTo>
                      <a:cubicBezTo>
                        <a:pt x="15" y="31"/>
                        <a:pt x="14" y="31"/>
                        <a:pt x="14" y="31"/>
                      </a:cubicBezTo>
                      <a:cubicBezTo>
                        <a:pt x="13" y="30"/>
                        <a:pt x="13" y="29"/>
                        <a:pt x="12" y="28"/>
                      </a:cubicBezTo>
                      <a:cubicBezTo>
                        <a:pt x="12" y="28"/>
                        <a:pt x="12" y="28"/>
                        <a:pt x="12" y="28"/>
                      </a:cubicBezTo>
                      <a:cubicBezTo>
                        <a:pt x="12" y="27"/>
                        <a:pt x="13" y="27"/>
                        <a:pt x="13" y="27"/>
                      </a:cubicBezTo>
                      <a:moveTo>
                        <a:pt x="14" y="22"/>
                      </a:moveTo>
                      <a:cubicBezTo>
                        <a:pt x="14" y="22"/>
                        <a:pt x="14" y="22"/>
                        <a:pt x="14" y="22"/>
                      </a:cubicBezTo>
                      <a:cubicBezTo>
                        <a:pt x="14" y="22"/>
                        <a:pt x="14" y="22"/>
                        <a:pt x="14" y="22"/>
                      </a:cubicBezTo>
                      <a:cubicBezTo>
                        <a:pt x="14" y="22"/>
                        <a:pt x="14" y="22"/>
                        <a:pt x="14" y="22"/>
                      </a:cubicBezTo>
                      <a:cubicBezTo>
                        <a:pt x="14" y="22"/>
                        <a:pt x="14" y="22"/>
                        <a:pt x="14" y="22"/>
                      </a:cubicBezTo>
                      <a:cubicBezTo>
                        <a:pt x="14" y="23"/>
                        <a:pt x="14" y="24"/>
                        <a:pt x="15" y="24"/>
                      </a:cubicBezTo>
                      <a:cubicBezTo>
                        <a:pt x="15" y="25"/>
                        <a:pt x="16" y="25"/>
                        <a:pt x="16" y="26"/>
                      </a:cubicBezTo>
                      <a:cubicBezTo>
                        <a:pt x="15" y="25"/>
                        <a:pt x="12" y="22"/>
                        <a:pt x="14" y="22"/>
                      </a:cubicBezTo>
                      <a:moveTo>
                        <a:pt x="19" y="21"/>
                      </a:moveTo>
                      <a:cubicBezTo>
                        <a:pt x="19" y="21"/>
                        <a:pt x="19" y="21"/>
                        <a:pt x="19" y="21"/>
                      </a:cubicBezTo>
                      <a:cubicBezTo>
                        <a:pt x="19" y="21"/>
                        <a:pt x="19" y="21"/>
                        <a:pt x="19" y="21"/>
                      </a:cubicBezTo>
                      <a:cubicBezTo>
                        <a:pt x="19" y="21"/>
                        <a:pt x="19" y="21"/>
                        <a:pt x="19" y="21"/>
                      </a:cubicBezTo>
                      <a:cubicBezTo>
                        <a:pt x="19" y="21"/>
                        <a:pt x="20" y="22"/>
                        <a:pt x="21" y="23"/>
                      </a:cubicBezTo>
                      <a:cubicBezTo>
                        <a:pt x="21" y="24"/>
                        <a:pt x="21" y="25"/>
                        <a:pt x="21" y="25"/>
                      </a:cubicBezTo>
                      <a:cubicBezTo>
                        <a:pt x="21" y="25"/>
                        <a:pt x="20" y="25"/>
                        <a:pt x="20" y="25"/>
                      </a:cubicBezTo>
                      <a:cubicBezTo>
                        <a:pt x="20" y="24"/>
                        <a:pt x="20" y="22"/>
                        <a:pt x="19" y="21"/>
                      </a:cubicBezTo>
                      <a:cubicBezTo>
                        <a:pt x="19" y="21"/>
                        <a:pt x="19" y="21"/>
                        <a:pt x="19" y="21"/>
                      </a:cubicBezTo>
                      <a:moveTo>
                        <a:pt x="9" y="25"/>
                      </a:moveTo>
                      <a:cubicBezTo>
                        <a:pt x="9" y="23"/>
                        <a:pt x="7" y="22"/>
                        <a:pt x="7" y="20"/>
                      </a:cubicBezTo>
                      <a:cubicBezTo>
                        <a:pt x="7" y="20"/>
                        <a:pt x="7" y="20"/>
                        <a:pt x="7" y="20"/>
                      </a:cubicBezTo>
                      <a:cubicBezTo>
                        <a:pt x="8" y="20"/>
                        <a:pt x="9" y="24"/>
                        <a:pt x="9" y="25"/>
                      </a:cubicBezTo>
                      <a:moveTo>
                        <a:pt x="15" y="18"/>
                      </a:moveTo>
                      <a:cubicBezTo>
                        <a:pt x="14" y="18"/>
                        <a:pt x="13" y="16"/>
                        <a:pt x="13" y="15"/>
                      </a:cubicBezTo>
                      <a:cubicBezTo>
                        <a:pt x="13" y="15"/>
                        <a:pt x="13" y="14"/>
                        <a:pt x="14" y="14"/>
                      </a:cubicBezTo>
                      <a:cubicBezTo>
                        <a:pt x="14" y="14"/>
                        <a:pt x="14" y="14"/>
                        <a:pt x="14" y="14"/>
                      </a:cubicBezTo>
                      <a:cubicBezTo>
                        <a:pt x="14" y="14"/>
                        <a:pt x="14" y="14"/>
                        <a:pt x="14" y="14"/>
                      </a:cubicBezTo>
                      <a:cubicBezTo>
                        <a:pt x="13" y="14"/>
                        <a:pt x="15" y="17"/>
                        <a:pt x="15" y="18"/>
                      </a:cubicBezTo>
                      <a:moveTo>
                        <a:pt x="4" y="13"/>
                      </a:moveTo>
                      <a:cubicBezTo>
                        <a:pt x="4" y="13"/>
                        <a:pt x="4" y="13"/>
                        <a:pt x="4" y="13"/>
                      </a:cubicBezTo>
                      <a:cubicBezTo>
                        <a:pt x="4" y="13"/>
                        <a:pt x="4" y="13"/>
                        <a:pt x="4" y="13"/>
                      </a:cubicBezTo>
                      <a:cubicBezTo>
                        <a:pt x="4" y="14"/>
                        <a:pt x="4" y="14"/>
                        <a:pt x="4" y="14"/>
                      </a:cubicBezTo>
                      <a:cubicBezTo>
                        <a:pt x="3" y="14"/>
                        <a:pt x="5" y="16"/>
                        <a:pt x="5" y="17"/>
                      </a:cubicBezTo>
                      <a:cubicBezTo>
                        <a:pt x="4" y="16"/>
                        <a:pt x="3" y="14"/>
                        <a:pt x="4" y="13"/>
                      </a:cubicBezTo>
                      <a:moveTo>
                        <a:pt x="6" y="12"/>
                      </a:moveTo>
                      <a:cubicBezTo>
                        <a:pt x="6" y="12"/>
                        <a:pt x="6" y="12"/>
                        <a:pt x="6" y="12"/>
                      </a:cubicBezTo>
                      <a:cubicBezTo>
                        <a:pt x="6" y="12"/>
                        <a:pt x="6" y="12"/>
                        <a:pt x="6" y="12"/>
                      </a:cubicBezTo>
                      <a:cubicBezTo>
                        <a:pt x="7" y="12"/>
                        <a:pt x="8" y="13"/>
                        <a:pt x="8" y="14"/>
                      </a:cubicBezTo>
                      <a:cubicBezTo>
                        <a:pt x="8" y="14"/>
                        <a:pt x="10" y="17"/>
                        <a:pt x="9" y="17"/>
                      </a:cubicBezTo>
                      <a:cubicBezTo>
                        <a:pt x="9" y="17"/>
                        <a:pt x="9" y="17"/>
                        <a:pt x="9" y="17"/>
                      </a:cubicBezTo>
                      <a:cubicBezTo>
                        <a:pt x="9" y="17"/>
                        <a:pt x="9" y="16"/>
                        <a:pt x="8" y="15"/>
                      </a:cubicBezTo>
                      <a:cubicBezTo>
                        <a:pt x="8" y="14"/>
                        <a:pt x="7" y="13"/>
                        <a:pt x="6" y="12"/>
                      </a:cubicBezTo>
                      <a:cubicBezTo>
                        <a:pt x="6" y="12"/>
                        <a:pt x="6" y="12"/>
                        <a:pt x="6" y="12"/>
                      </a:cubicBezTo>
                      <a:cubicBezTo>
                        <a:pt x="6" y="12"/>
                        <a:pt x="6" y="12"/>
                        <a:pt x="6" y="12"/>
                      </a:cubicBezTo>
                      <a:cubicBezTo>
                        <a:pt x="6" y="12"/>
                        <a:pt x="6" y="12"/>
                        <a:pt x="6" y="12"/>
                      </a:cubicBezTo>
                      <a:moveTo>
                        <a:pt x="14" y="11"/>
                      </a:moveTo>
                      <a:cubicBezTo>
                        <a:pt x="14" y="11"/>
                        <a:pt x="14" y="11"/>
                        <a:pt x="14" y="11"/>
                      </a:cubicBezTo>
                      <a:cubicBezTo>
                        <a:pt x="13" y="10"/>
                        <a:pt x="13" y="9"/>
                        <a:pt x="13" y="8"/>
                      </a:cubicBezTo>
                      <a:cubicBezTo>
                        <a:pt x="13" y="8"/>
                        <a:pt x="13" y="8"/>
                        <a:pt x="13" y="8"/>
                      </a:cubicBezTo>
                      <a:cubicBezTo>
                        <a:pt x="13" y="9"/>
                        <a:pt x="14" y="10"/>
                        <a:pt x="15" y="10"/>
                      </a:cubicBezTo>
                      <a:cubicBezTo>
                        <a:pt x="15" y="11"/>
                        <a:pt x="15" y="11"/>
                        <a:pt x="14" y="11"/>
                      </a:cubicBezTo>
                      <a:moveTo>
                        <a:pt x="7" y="10"/>
                      </a:moveTo>
                      <a:cubicBezTo>
                        <a:pt x="6" y="9"/>
                        <a:pt x="5" y="6"/>
                        <a:pt x="6" y="6"/>
                      </a:cubicBezTo>
                      <a:cubicBezTo>
                        <a:pt x="6" y="6"/>
                        <a:pt x="6" y="6"/>
                        <a:pt x="6" y="7"/>
                      </a:cubicBezTo>
                      <a:cubicBezTo>
                        <a:pt x="6" y="7"/>
                        <a:pt x="6" y="7"/>
                        <a:pt x="6" y="7"/>
                      </a:cubicBezTo>
                      <a:cubicBezTo>
                        <a:pt x="6" y="7"/>
                        <a:pt x="6" y="7"/>
                        <a:pt x="6" y="7"/>
                      </a:cubicBezTo>
                      <a:cubicBezTo>
                        <a:pt x="6" y="7"/>
                        <a:pt x="6" y="7"/>
                        <a:pt x="6" y="7"/>
                      </a:cubicBezTo>
                      <a:cubicBezTo>
                        <a:pt x="6" y="7"/>
                        <a:pt x="6" y="9"/>
                        <a:pt x="7" y="10"/>
                      </a:cubicBezTo>
                      <a:moveTo>
                        <a:pt x="10" y="10"/>
                      </a:moveTo>
                      <a:cubicBezTo>
                        <a:pt x="10" y="9"/>
                        <a:pt x="9" y="7"/>
                        <a:pt x="9" y="7"/>
                      </a:cubicBezTo>
                      <a:cubicBezTo>
                        <a:pt x="9" y="6"/>
                        <a:pt x="9" y="6"/>
                        <a:pt x="9" y="6"/>
                      </a:cubicBezTo>
                      <a:cubicBezTo>
                        <a:pt x="10" y="6"/>
                        <a:pt x="11" y="9"/>
                        <a:pt x="10" y="10"/>
                      </a:cubicBezTo>
                      <a:moveTo>
                        <a:pt x="7" y="1"/>
                      </a:moveTo>
                      <a:cubicBezTo>
                        <a:pt x="6" y="1"/>
                        <a:pt x="6" y="1"/>
                        <a:pt x="6" y="1"/>
                      </a:cubicBezTo>
                      <a:cubicBezTo>
                        <a:pt x="6" y="4"/>
                        <a:pt x="3" y="2"/>
                        <a:pt x="3" y="4"/>
                      </a:cubicBezTo>
                      <a:cubicBezTo>
                        <a:pt x="4" y="6"/>
                        <a:pt x="1" y="5"/>
                        <a:pt x="2" y="7"/>
                      </a:cubicBezTo>
                      <a:cubicBezTo>
                        <a:pt x="3" y="10"/>
                        <a:pt x="0" y="10"/>
                        <a:pt x="2" y="12"/>
                      </a:cubicBezTo>
                      <a:cubicBezTo>
                        <a:pt x="3" y="14"/>
                        <a:pt x="1" y="16"/>
                        <a:pt x="3" y="18"/>
                      </a:cubicBezTo>
                      <a:cubicBezTo>
                        <a:pt x="5" y="20"/>
                        <a:pt x="4" y="23"/>
                        <a:pt x="5" y="24"/>
                      </a:cubicBezTo>
                      <a:cubicBezTo>
                        <a:pt x="7" y="25"/>
                        <a:pt x="8" y="30"/>
                        <a:pt x="10" y="31"/>
                      </a:cubicBezTo>
                      <a:cubicBezTo>
                        <a:pt x="11" y="32"/>
                        <a:pt x="12" y="35"/>
                        <a:pt x="14" y="35"/>
                      </a:cubicBezTo>
                      <a:cubicBezTo>
                        <a:pt x="14" y="35"/>
                        <a:pt x="14" y="35"/>
                        <a:pt x="14" y="35"/>
                      </a:cubicBezTo>
                      <a:cubicBezTo>
                        <a:pt x="14" y="35"/>
                        <a:pt x="14" y="35"/>
                        <a:pt x="14" y="35"/>
                      </a:cubicBezTo>
                      <a:cubicBezTo>
                        <a:pt x="14" y="35"/>
                        <a:pt x="15" y="36"/>
                        <a:pt x="15" y="36"/>
                      </a:cubicBezTo>
                      <a:cubicBezTo>
                        <a:pt x="16" y="37"/>
                        <a:pt x="16" y="38"/>
                        <a:pt x="17" y="38"/>
                      </a:cubicBezTo>
                      <a:cubicBezTo>
                        <a:pt x="17" y="38"/>
                        <a:pt x="17" y="38"/>
                        <a:pt x="17" y="38"/>
                      </a:cubicBezTo>
                      <a:cubicBezTo>
                        <a:pt x="17" y="38"/>
                        <a:pt x="17" y="37"/>
                        <a:pt x="17" y="37"/>
                      </a:cubicBezTo>
                      <a:cubicBezTo>
                        <a:pt x="17" y="37"/>
                        <a:pt x="18" y="38"/>
                        <a:pt x="18" y="38"/>
                      </a:cubicBezTo>
                      <a:cubicBezTo>
                        <a:pt x="18" y="38"/>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5"/>
                        <a:pt x="22" y="37"/>
                        <a:pt x="21" y="34"/>
                      </a:cubicBezTo>
                      <a:cubicBezTo>
                        <a:pt x="21" y="33"/>
                        <a:pt x="24" y="34"/>
                        <a:pt x="23" y="31"/>
                      </a:cubicBezTo>
                      <a:cubicBezTo>
                        <a:pt x="22" y="30"/>
                        <a:pt x="24" y="30"/>
                        <a:pt x="23" y="28"/>
                      </a:cubicBezTo>
                      <a:cubicBezTo>
                        <a:pt x="22" y="27"/>
                        <a:pt x="24" y="27"/>
                        <a:pt x="23" y="25"/>
                      </a:cubicBezTo>
                      <a:cubicBezTo>
                        <a:pt x="22" y="24"/>
                        <a:pt x="23" y="23"/>
                        <a:pt x="22" y="21"/>
                      </a:cubicBezTo>
                      <a:cubicBezTo>
                        <a:pt x="21" y="19"/>
                        <a:pt x="22" y="18"/>
                        <a:pt x="20" y="16"/>
                      </a:cubicBezTo>
                      <a:cubicBezTo>
                        <a:pt x="19" y="15"/>
                        <a:pt x="20" y="13"/>
                        <a:pt x="18" y="12"/>
                      </a:cubicBezTo>
                      <a:cubicBezTo>
                        <a:pt x="16" y="11"/>
                        <a:pt x="16" y="8"/>
                        <a:pt x="14" y="7"/>
                      </a:cubicBezTo>
                      <a:cubicBezTo>
                        <a:pt x="13" y="6"/>
                        <a:pt x="12" y="4"/>
                        <a:pt x="12" y="4"/>
                      </a:cubicBezTo>
                      <a:cubicBezTo>
                        <a:pt x="10" y="4"/>
                        <a:pt x="9" y="2"/>
                        <a:pt x="8" y="1"/>
                      </a:cubicBezTo>
                      <a:cubicBezTo>
                        <a:pt x="8" y="1"/>
                        <a:pt x="8" y="1"/>
                        <a:pt x="7" y="1"/>
                      </a:cubicBezTo>
                      <a:cubicBezTo>
                        <a:pt x="7" y="1"/>
                        <a:pt x="7" y="1"/>
                        <a:pt x="7" y="1"/>
                      </a:cubicBezTo>
                      <a:moveTo>
                        <a:pt x="9" y="1"/>
                      </a:moveTo>
                      <a:cubicBezTo>
                        <a:pt x="9" y="1"/>
                        <a:pt x="9" y="1"/>
                        <a:pt x="9" y="1"/>
                      </a:cubicBezTo>
                      <a:cubicBezTo>
                        <a:pt x="9" y="1"/>
                        <a:pt x="9" y="1"/>
                        <a:pt x="9" y="1"/>
                      </a:cubicBezTo>
                      <a:moveTo>
                        <a:pt x="9" y="0"/>
                      </a:moveTo>
                      <a:cubicBezTo>
                        <a:pt x="9" y="0"/>
                        <a:pt x="9" y="1"/>
                        <a:pt x="9" y="1"/>
                      </a:cubicBezTo>
                      <a:cubicBezTo>
                        <a:pt x="9" y="1"/>
                        <a:pt x="9" y="0"/>
                        <a:pt x="9" y="0"/>
                      </a:cubicBezTo>
                    </a:path>
                  </a:pathLst>
                </a:custGeom>
                <a:solidFill>
                  <a:srgbClr val="E5D0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29" name="Freeform 12510">
                  <a:extLst>
                    <a:ext uri="{FF2B5EF4-FFF2-40B4-BE49-F238E27FC236}">
                      <a16:creationId xmlns:a16="http://schemas.microsoft.com/office/drawing/2014/main" id="{7CDD5ED4-A886-D66A-1BE4-59746F7115C4}"/>
                    </a:ext>
                  </a:extLst>
                </p:cNvPr>
                <p:cNvSpPr>
                  <a:spLocks/>
                </p:cNvSpPr>
                <p:nvPr/>
              </p:nvSpPr>
              <p:spPr bwMode="auto">
                <a:xfrm>
                  <a:off x="4628" y="2500"/>
                  <a:ext cx="18" cy="31"/>
                </a:xfrm>
                <a:custGeom>
                  <a:avLst/>
                  <a:gdLst>
                    <a:gd name="T0" fmla="*/ 1 w 22"/>
                    <a:gd name="T1" fmla="*/ 0 h 38"/>
                    <a:gd name="T2" fmla="*/ 1 w 22"/>
                    <a:gd name="T3" fmla="*/ 1 h 38"/>
                    <a:gd name="T4" fmla="*/ 1 w 22"/>
                    <a:gd name="T5" fmla="*/ 1 h 38"/>
                    <a:gd name="T6" fmla="*/ 0 w 22"/>
                    <a:gd name="T7" fmla="*/ 1 h 38"/>
                    <a:gd name="T8" fmla="*/ 2 w 22"/>
                    <a:gd name="T9" fmla="*/ 3 h 38"/>
                    <a:gd name="T10" fmla="*/ 6 w 22"/>
                    <a:gd name="T11" fmla="*/ 7 h 38"/>
                    <a:gd name="T12" fmla="*/ 7 w 22"/>
                    <a:gd name="T13" fmla="*/ 11 h 38"/>
                    <a:gd name="T14" fmla="*/ 7 w 22"/>
                    <a:gd name="T15" fmla="*/ 13 h 38"/>
                    <a:gd name="T16" fmla="*/ 5 w 22"/>
                    <a:gd name="T17" fmla="*/ 16 h 38"/>
                    <a:gd name="T18" fmla="*/ 6 w 22"/>
                    <a:gd name="T19" fmla="*/ 16 h 38"/>
                    <a:gd name="T20" fmla="*/ 7 w 22"/>
                    <a:gd name="T21" fmla="*/ 16 h 38"/>
                    <a:gd name="T22" fmla="*/ 7 w 22"/>
                    <a:gd name="T23" fmla="*/ 16 h 38"/>
                    <a:gd name="T24" fmla="*/ 9 w 22"/>
                    <a:gd name="T25" fmla="*/ 16 h 38"/>
                    <a:gd name="T26" fmla="*/ 9 w 22"/>
                    <a:gd name="T27" fmla="*/ 13 h 38"/>
                    <a:gd name="T28" fmla="*/ 10 w 22"/>
                    <a:gd name="T29" fmla="*/ 10 h 38"/>
                    <a:gd name="T30" fmla="*/ 9 w 22"/>
                    <a:gd name="T31" fmla="*/ 7 h 38"/>
                    <a:gd name="T32" fmla="*/ 7 w 22"/>
                    <a:gd name="T33" fmla="*/ 4 h 38"/>
                    <a:gd name="T34" fmla="*/ 6 w 22"/>
                    <a:gd name="T35" fmla="*/ 3 h 38"/>
                    <a:gd name="T36" fmla="*/ 6 w 22"/>
                    <a:gd name="T37" fmla="*/ 3 h 38"/>
                    <a:gd name="T38" fmla="*/ 6 w 22"/>
                    <a:gd name="T39" fmla="*/ 3 h 38"/>
                    <a:gd name="T40" fmla="*/ 4 w 22"/>
                    <a:gd name="T41" fmla="*/ 2 h 38"/>
                    <a:gd name="T42" fmla="*/ 4 w 22"/>
                    <a:gd name="T43" fmla="*/ 2 h 38"/>
                    <a:gd name="T44" fmla="*/ 4 w 22"/>
                    <a:gd name="T45" fmla="*/ 2 h 38"/>
                    <a:gd name="T46" fmla="*/ 4 w 22"/>
                    <a:gd name="T47" fmla="*/ 2 h 38"/>
                    <a:gd name="T48" fmla="*/ 4 w 22"/>
                    <a:gd name="T49" fmla="*/ 2 h 38"/>
                    <a:gd name="T50" fmla="*/ 4 w 22"/>
                    <a:gd name="T51" fmla="*/ 2 h 38"/>
                    <a:gd name="T52" fmla="*/ 4 w 22"/>
                    <a:gd name="T53" fmla="*/ 2 h 38"/>
                    <a:gd name="T54" fmla="*/ 3 w 22"/>
                    <a:gd name="T55" fmla="*/ 2 h 38"/>
                    <a:gd name="T56" fmla="*/ 2 w 22"/>
                    <a:gd name="T57" fmla="*/ 1 h 38"/>
                    <a:gd name="T58" fmla="*/ 2 w 22"/>
                    <a:gd name="T59" fmla="*/ 1 h 38"/>
                    <a:gd name="T60" fmla="*/ 2 w 22"/>
                    <a:gd name="T61" fmla="*/ 1 h 38"/>
                    <a:gd name="T62" fmla="*/ 2 w 22"/>
                    <a:gd name="T63" fmla="*/ 1 h 38"/>
                    <a:gd name="T64" fmla="*/ 2 w 22"/>
                    <a:gd name="T65" fmla="*/ 1 h 38"/>
                    <a:gd name="T66" fmla="*/ 2 w 22"/>
                    <a:gd name="T67" fmla="*/ 1 h 38"/>
                    <a:gd name="T68" fmla="*/ 2 w 22"/>
                    <a:gd name="T69" fmla="*/ 0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2" h="38">
                      <a:moveTo>
                        <a:pt x="2" y="0"/>
                      </a:move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2" y="4"/>
                        <a:pt x="4" y="4"/>
                      </a:cubicBezTo>
                      <a:cubicBezTo>
                        <a:pt x="4" y="4"/>
                        <a:pt x="5" y="6"/>
                        <a:pt x="6" y="7"/>
                      </a:cubicBezTo>
                      <a:cubicBezTo>
                        <a:pt x="8" y="8"/>
                        <a:pt x="8" y="11"/>
                        <a:pt x="10" y="12"/>
                      </a:cubicBezTo>
                      <a:cubicBezTo>
                        <a:pt x="12" y="13"/>
                        <a:pt x="11" y="15"/>
                        <a:pt x="12" y="16"/>
                      </a:cubicBezTo>
                      <a:cubicBezTo>
                        <a:pt x="14" y="18"/>
                        <a:pt x="13" y="19"/>
                        <a:pt x="14" y="21"/>
                      </a:cubicBezTo>
                      <a:cubicBezTo>
                        <a:pt x="15" y="23"/>
                        <a:pt x="14" y="24"/>
                        <a:pt x="15" y="25"/>
                      </a:cubicBezTo>
                      <a:cubicBezTo>
                        <a:pt x="16" y="27"/>
                        <a:pt x="14" y="27"/>
                        <a:pt x="15" y="28"/>
                      </a:cubicBezTo>
                      <a:cubicBezTo>
                        <a:pt x="16" y="30"/>
                        <a:pt x="14" y="30"/>
                        <a:pt x="15" y="31"/>
                      </a:cubicBezTo>
                      <a:cubicBezTo>
                        <a:pt x="16" y="34"/>
                        <a:pt x="13" y="33"/>
                        <a:pt x="13" y="34"/>
                      </a:cubicBezTo>
                      <a:cubicBezTo>
                        <a:pt x="14" y="37"/>
                        <a:pt x="11" y="35"/>
                        <a:pt x="10" y="37"/>
                      </a:cubicBezTo>
                      <a:cubicBezTo>
                        <a:pt x="10" y="36"/>
                        <a:pt x="10" y="36"/>
                        <a:pt x="11" y="36"/>
                      </a:cubicBezTo>
                      <a:cubicBezTo>
                        <a:pt x="12" y="36"/>
                        <a:pt x="13" y="38"/>
                        <a:pt x="14" y="38"/>
                      </a:cubicBezTo>
                      <a:cubicBezTo>
                        <a:pt x="14" y="38"/>
                        <a:pt x="14" y="38"/>
                        <a:pt x="14" y="37"/>
                      </a:cubicBezTo>
                      <a:cubicBezTo>
                        <a:pt x="14" y="37"/>
                        <a:pt x="14" y="37"/>
                        <a:pt x="15" y="37"/>
                      </a:cubicBezTo>
                      <a:cubicBezTo>
                        <a:pt x="15" y="37"/>
                        <a:pt x="15" y="37"/>
                        <a:pt x="16" y="37"/>
                      </a:cubicBezTo>
                      <a:cubicBezTo>
                        <a:pt x="16" y="37"/>
                        <a:pt x="16" y="38"/>
                        <a:pt x="17" y="38"/>
                      </a:cubicBezTo>
                      <a:cubicBezTo>
                        <a:pt x="17" y="38"/>
                        <a:pt x="17" y="37"/>
                        <a:pt x="17" y="37"/>
                      </a:cubicBezTo>
                      <a:cubicBezTo>
                        <a:pt x="17" y="35"/>
                        <a:pt x="21" y="37"/>
                        <a:pt x="21" y="34"/>
                      </a:cubicBezTo>
                      <a:cubicBezTo>
                        <a:pt x="21" y="34"/>
                        <a:pt x="21" y="34"/>
                        <a:pt x="21" y="33"/>
                      </a:cubicBezTo>
                      <a:cubicBezTo>
                        <a:pt x="21" y="32"/>
                        <a:pt x="22" y="30"/>
                        <a:pt x="21" y="30"/>
                      </a:cubicBezTo>
                      <a:cubicBezTo>
                        <a:pt x="20" y="28"/>
                        <a:pt x="22" y="26"/>
                        <a:pt x="22" y="24"/>
                      </a:cubicBezTo>
                      <a:cubicBezTo>
                        <a:pt x="22" y="24"/>
                        <a:pt x="22" y="23"/>
                        <a:pt x="22" y="22"/>
                      </a:cubicBezTo>
                      <a:cubicBezTo>
                        <a:pt x="22" y="22"/>
                        <a:pt x="22" y="21"/>
                        <a:pt x="21" y="21"/>
                      </a:cubicBezTo>
                      <a:cubicBezTo>
                        <a:pt x="20" y="19"/>
                        <a:pt x="21" y="18"/>
                        <a:pt x="20" y="16"/>
                      </a:cubicBezTo>
                      <a:cubicBezTo>
                        <a:pt x="18" y="15"/>
                        <a:pt x="19" y="13"/>
                        <a:pt x="17" y="11"/>
                      </a:cubicBezTo>
                      <a:cubicBezTo>
                        <a:pt x="16" y="11"/>
                        <a:pt x="16" y="10"/>
                        <a:pt x="15" y="9"/>
                      </a:cubicBezTo>
                      <a:cubicBezTo>
                        <a:pt x="15" y="8"/>
                        <a:pt x="14"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1" y="6"/>
                        <a:pt x="10" y="4"/>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7" y="3"/>
                        <a:pt x="7" y="2"/>
                      </a:cubicBezTo>
                      <a:cubicBezTo>
                        <a:pt x="6" y="2"/>
                        <a:pt x="6"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2" y="0"/>
                        <a:pt x="2" y="0"/>
                        <a:pt x="2"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0" name="Freeform 12511">
                  <a:extLst>
                    <a:ext uri="{FF2B5EF4-FFF2-40B4-BE49-F238E27FC236}">
                      <a16:creationId xmlns:a16="http://schemas.microsoft.com/office/drawing/2014/main" id="{00E581E7-BD43-B227-C063-564A1FE5D82D}"/>
                    </a:ext>
                  </a:extLst>
                </p:cNvPr>
                <p:cNvSpPr>
                  <a:spLocks/>
                </p:cNvSpPr>
                <p:nvPr/>
              </p:nvSpPr>
              <p:spPr bwMode="auto">
                <a:xfrm>
                  <a:off x="4644" y="2518"/>
                  <a:ext cx="3" cy="9"/>
                </a:xfrm>
                <a:custGeom>
                  <a:avLst/>
                  <a:gdLst>
                    <a:gd name="T0" fmla="*/ 2 w 4"/>
                    <a:gd name="T1" fmla="*/ 0 h 11"/>
                    <a:gd name="T2" fmla="*/ 2 w 4"/>
                    <a:gd name="T3" fmla="*/ 2 h 11"/>
                    <a:gd name="T4" fmla="*/ 1 w 4"/>
                    <a:gd name="T5" fmla="*/ 4 h 11"/>
                    <a:gd name="T6" fmla="*/ 1 w 4"/>
                    <a:gd name="T7" fmla="*/ 5 h 11"/>
                    <a:gd name="T8" fmla="*/ 2 w 4"/>
                    <a:gd name="T9" fmla="*/ 4 h 11"/>
                    <a:gd name="T10" fmla="*/ 2 w 4"/>
                    <a:gd name="T11" fmla="*/ 2 h 11"/>
                    <a:gd name="T12" fmla="*/ 2 w 4"/>
                    <a:gd name="T13" fmla="*/ 2 h 11"/>
                    <a:gd name="T14" fmla="*/ 2 w 4"/>
                    <a:gd name="T15" fmla="*/ 0 h 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11">
                      <a:moveTo>
                        <a:pt x="2" y="0"/>
                      </a:moveTo>
                      <a:cubicBezTo>
                        <a:pt x="2" y="1"/>
                        <a:pt x="2" y="2"/>
                        <a:pt x="2" y="2"/>
                      </a:cubicBezTo>
                      <a:cubicBezTo>
                        <a:pt x="2" y="4"/>
                        <a:pt x="0" y="6"/>
                        <a:pt x="1" y="8"/>
                      </a:cubicBezTo>
                      <a:cubicBezTo>
                        <a:pt x="2" y="8"/>
                        <a:pt x="1" y="10"/>
                        <a:pt x="1" y="11"/>
                      </a:cubicBezTo>
                      <a:cubicBezTo>
                        <a:pt x="2" y="11"/>
                        <a:pt x="3" y="11"/>
                        <a:pt x="2" y="9"/>
                      </a:cubicBezTo>
                      <a:cubicBezTo>
                        <a:pt x="1" y="8"/>
                        <a:pt x="3" y="8"/>
                        <a:pt x="2" y="6"/>
                      </a:cubicBezTo>
                      <a:cubicBezTo>
                        <a:pt x="2" y="5"/>
                        <a:pt x="4" y="5"/>
                        <a:pt x="2" y="3"/>
                      </a:cubicBezTo>
                      <a:cubicBezTo>
                        <a:pt x="2" y="2"/>
                        <a:pt x="2" y="1"/>
                        <a:pt x="2" y="0"/>
                      </a:cubicBezTo>
                    </a:path>
                  </a:pathLst>
                </a:custGeom>
                <a:solidFill>
                  <a:srgbClr val="D1C8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1" name="Freeform 12512">
                  <a:extLst>
                    <a:ext uri="{FF2B5EF4-FFF2-40B4-BE49-F238E27FC236}">
                      <a16:creationId xmlns:a16="http://schemas.microsoft.com/office/drawing/2014/main" id="{B1962F3E-ED58-6126-5ED0-EE516267DED4}"/>
                    </a:ext>
                  </a:extLst>
                </p:cNvPr>
                <p:cNvSpPr>
                  <a:spLocks noEditPoints="1"/>
                </p:cNvSpPr>
                <p:nvPr/>
              </p:nvSpPr>
              <p:spPr bwMode="auto">
                <a:xfrm>
                  <a:off x="4636" y="2531"/>
                  <a:ext cx="7" cy="2"/>
                </a:xfrm>
                <a:custGeom>
                  <a:avLst/>
                  <a:gdLst>
                    <a:gd name="T0" fmla="*/ 2 w 9"/>
                    <a:gd name="T1" fmla="*/ 1 h 3"/>
                    <a:gd name="T2" fmla="*/ 2 w 9"/>
                    <a:gd name="T3" fmla="*/ 1 h 3"/>
                    <a:gd name="T4" fmla="*/ 2 w 9"/>
                    <a:gd name="T5" fmla="*/ 1 h 3"/>
                    <a:gd name="T6" fmla="*/ 2 w 9"/>
                    <a:gd name="T7" fmla="*/ 1 h 3"/>
                    <a:gd name="T8" fmla="*/ 2 w 9"/>
                    <a:gd name="T9" fmla="*/ 1 h 3"/>
                    <a:gd name="T10" fmla="*/ 3 w 9"/>
                    <a:gd name="T11" fmla="*/ 1 h 3"/>
                    <a:gd name="T12" fmla="*/ 3 w 9"/>
                    <a:gd name="T13" fmla="*/ 1 h 3"/>
                    <a:gd name="T14" fmla="*/ 3 w 9"/>
                    <a:gd name="T15" fmla="*/ 1 h 3"/>
                    <a:gd name="T16" fmla="*/ 2 w 9"/>
                    <a:gd name="T17" fmla="*/ 1 h 3"/>
                    <a:gd name="T18" fmla="*/ 2 w 9"/>
                    <a:gd name="T19" fmla="*/ 1 h 3"/>
                    <a:gd name="T20" fmla="*/ 2 w 9"/>
                    <a:gd name="T21" fmla="*/ 1 h 3"/>
                    <a:gd name="T22" fmla="*/ 2 w 9"/>
                    <a:gd name="T23" fmla="*/ 1 h 3"/>
                    <a:gd name="T24" fmla="*/ 2 w 9"/>
                    <a:gd name="T25" fmla="*/ 1 h 3"/>
                    <a:gd name="T26" fmla="*/ 3 w 9"/>
                    <a:gd name="T27" fmla="*/ 1 h 3"/>
                    <a:gd name="T28" fmla="*/ 3 w 9"/>
                    <a:gd name="T29" fmla="*/ 1 h 3"/>
                    <a:gd name="T30" fmla="*/ 3 w 9"/>
                    <a:gd name="T31" fmla="*/ 1 h 3"/>
                    <a:gd name="T32" fmla="*/ 2 w 9"/>
                    <a:gd name="T33" fmla="*/ 1 h 3"/>
                    <a:gd name="T34" fmla="*/ 2 w 9"/>
                    <a:gd name="T35" fmla="*/ 1 h 3"/>
                    <a:gd name="T36" fmla="*/ 3 w 9"/>
                    <a:gd name="T37" fmla="*/ 1 h 3"/>
                    <a:gd name="T38" fmla="*/ 3 w 9"/>
                    <a:gd name="T39" fmla="*/ 1 h 3"/>
                    <a:gd name="T40" fmla="*/ 3 w 9"/>
                    <a:gd name="T41" fmla="*/ 1 h 3"/>
                    <a:gd name="T42" fmla="*/ 2 w 9"/>
                    <a:gd name="T43" fmla="*/ 1 h 3"/>
                    <a:gd name="T44" fmla="*/ 2 w 9"/>
                    <a:gd name="T45" fmla="*/ 1 h 3"/>
                    <a:gd name="T46" fmla="*/ 3 w 9"/>
                    <a:gd name="T47" fmla="*/ 1 h 3"/>
                    <a:gd name="T48" fmla="*/ 3 w 9"/>
                    <a:gd name="T49" fmla="*/ 1 h 3"/>
                    <a:gd name="T50" fmla="*/ 3 w 9"/>
                    <a:gd name="T51" fmla="*/ 1 h 3"/>
                    <a:gd name="T52" fmla="*/ 2 w 9"/>
                    <a:gd name="T53" fmla="*/ 1 h 3"/>
                    <a:gd name="T54" fmla="*/ 2 w 9"/>
                    <a:gd name="T55" fmla="*/ 1 h 3"/>
                    <a:gd name="T56" fmla="*/ 2 w 9"/>
                    <a:gd name="T57" fmla="*/ 1 h 3"/>
                    <a:gd name="T58" fmla="*/ 3 w 9"/>
                    <a:gd name="T59" fmla="*/ 1 h 3"/>
                    <a:gd name="T60" fmla="*/ 2 w 9"/>
                    <a:gd name="T61" fmla="*/ 1 h 3"/>
                    <a:gd name="T62" fmla="*/ 2 w 9"/>
                    <a:gd name="T63" fmla="*/ 1 h 3"/>
                    <a:gd name="T64" fmla="*/ 2 w 9"/>
                    <a:gd name="T65" fmla="*/ 1 h 3"/>
                    <a:gd name="T66" fmla="*/ 2 w 9"/>
                    <a:gd name="T67" fmla="*/ 1 h 3"/>
                    <a:gd name="T68" fmla="*/ 2 w 9"/>
                    <a:gd name="T69" fmla="*/ 1 h 3"/>
                    <a:gd name="T70" fmla="*/ 2 w 9"/>
                    <a:gd name="T71" fmla="*/ 1 h 3"/>
                    <a:gd name="T72" fmla="*/ 2 w 9"/>
                    <a:gd name="T73" fmla="*/ 1 h 3"/>
                    <a:gd name="T74" fmla="*/ 2 w 9"/>
                    <a:gd name="T75" fmla="*/ 1 h 3"/>
                    <a:gd name="T76" fmla="*/ 2 w 9"/>
                    <a:gd name="T77" fmla="*/ 1 h 3"/>
                    <a:gd name="T78" fmla="*/ 2 w 9"/>
                    <a:gd name="T79" fmla="*/ 1 h 3"/>
                    <a:gd name="T80" fmla="*/ 2 w 9"/>
                    <a:gd name="T81" fmla="*/ 1 h 3"/>
                    <a:gd name="T82" fmla="*/ 2 w 9"/>
                    <a:gd name="T83" fmla="*/ 1 h 3"/>
                    <a:gd name="T84" fmla="*/ 2 w 9"/>
                    <a:gd name="T85" fmla="*/ 1 h 3"/>
                    <a:gd name="T86" fmla="*/ 2 w 9"/>
                    <a:gd name="T87" fmla="*/ 1 h 3"/>
                    <a:gd name="T88" fmla="*/ 2 w 9"/>
                    <a:gd name="T89" fmla="*/ 1 h 3"/>
                    <a:gd name="T90" fmla="*/ 2 w 9"/>
                    <a:gd name="T91" fmla="*/ 1 h 3"/>
                    <a:gd name="T92" fmla="*/ 2 w 9"/>
                    <a:gd name="T93" fmla="*/ 1 h 3"/>
                    <a:gd name="T94" fmla="*/ 2 w 9"/>
                    <a:gd name="T95" fmla="*/ 1 h 3"/>
                    <a:gd name="T96" fmla="*/ 2 w 9"/>
                    <a:gd name="T97" fmla="*/ 1 h 3"/>
                    <a:gd name="T98" fmla="*/ 2 w 9"/>
                    <a:gd name="T99" fmla="*/ 1 h 3"/>
                    <a:gd name="T100" fmla="*/ 2 w 9"/>
                    <a:gd name="T101" fmla="*/ 1 h 3"/>
                    <a:gd name="T102" fmla="*/ 2 w 9"/>
                    <a:gd name="T103" fmla="*/ 1 h 3"/>
                    <a:gd name="T104" fmla="*/ 0 w 9"/>
                    <a:gd name="T105" fmla="*/ 0 h 3"/>
                    <a:gd name="T106" fmla="*/ 0 w 9"/>
                    <a:gd name="T107" fmla="*/ 0 h 3"/>
                    <a:gd name="T108" fmla="*/ 0 w 9"/>
                    <a:gd name="T109" fmla="*/ 0 h 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 h="3">
                      <a:moveTo>
                        <a:pt x="6" y="3"/>
                      </a:moveTo>
                      <a:cubicBezTo>
                        <a:pt x="6" y="3"/>
                        <a:pt x="6" y="3"/>
                        <a:pt x="6" y="3"/>
                      </a:cubicBezTo>
                      <a:cubicBezTo>
                        <a:pt x="6" y="3"/>
                        <a:pt x="6" y="3"/>
                        <a:pt x="6" y="3"/>
                      </a:cubicBezTo>
                      <a:cubicBezTo>
                        <a:pt x="6" y="3"/>
                        <a:pt x="6" y="3"/>
                        <a:pt x="6" y="3"/>
                      </a:cubicBezTo>
                      <a:cubicBezTo>
                        <a:pt x="6" y="3"/>
                        <a:pt x="6" y="3"/>
                        <a:pt x="6" y="3"/>
                      </a:cubicBezTo>
                      <a:cubicBezTo>
                        <a:pt x="6" y="3"/>
                        <a:pt x="6" y="3"/>
                        <a:pt x="6" y="3"/>
                      </a:cubicBezTo>
                      <a:moveTo>
                        <a:pt x="6" y="3"/>
                      </a:moveTo>
                      <a:cubicBezTo>
                        <a:pt x="6" y="3"/>
                        <a:pt x="6" y="3"/>
                        <a:pt x="6" y="3"/>
                      </a:cubicBezTo>
                      <a:cubicBezTo>
                        <a:pt x="6" y="3"/>
                        <a:pt x="6" y="3"/>
                        <a:pt x="6" y="3"/>
                      </a:cubicBezTo>
                      <a:cubicBezTo>
                        <a:pt x="6" y="3"/>
                        <a:pt x="6" y="3"/>
                        <a:pt x="6" y="3"/>
                      </a:cubicBezTo>
                      <a:cubicBezTo>
                        <a:pt x="6" y="3"/>
                        <a:pt x="6" y="3"/>
                        <a:pt x="6" y="3"/>
                      </a:cubicBezTo>
                      <a:moveTo>
                        <a:pt x="9" y="3"/>
                      </a:moveTo>
                      <a:cubicBezTo>
                        <a:pt x="9" y="3"/>
                        <a:pt x="9" y="3"/>
                        <a:pt x="9" y="3"/>
                      </a:cubicBezTo>
                      <a:cubicBezTo>
                        <a:pt x="9" y="3"/>
                        <a:pt x="9" y="3"/>
                        <a:pt x="9" y="3"/>
                      </a:cubicBezTo>
                      <a:cubicBezTo>
                        <a:pt x="9" y="3"/>
                        <a:pt x="9" y="3"/>
                        <a:pt x="9" y="3"/>
                      </a:cubicBezTo>
                      <a:cubicBezTo>
                        <a:pt x="9" y="3"/>
                        <a:pt x="9" y="3"/>
                        <a:pt x="9" y="3"/>
                      </a:cubicBezTo>
                      <a:cubicBezTo>
                        <a:pt x="9" y="3"/>
                        <a:pt x="9" y="3"/>
                        <a:pt x="9" y="3"/>
                      </a:cubicBezTo>
                      <a:moveTo>
                        <a:pt x="6" y="3"/>
                      </a:moveTo>
                      <a:cubicBezTo>
                        <a:pt x="6" y="3"/>
                        <a:pt x="6" y="3"/>
                        <a:pt x="6" y="3"/>
                      </a:cubicBezTo>
                      <a:cubicBezTo>
                        <a:pt x="6" y="3"/>
                        <a:pt x="6" y="3"/>
                        <a:pt x="6" y="3"/>
                      </a:cubicBezTo>
                      <a:cubicBezTo>
                        <a:pt x="6" y="3"/>
                        <a:pt x="6" y="3"/>
                        <a:pt x="6" y="3"/>
                      </a:cubicBezTo>
                      <a:cubicBezTo>
                        <a:pt x="6" y="3"/>
                        <a:pt x="6" y="3"/>
                        <a:pt x="6" y="3"/>
                      </a:cubicBezTo>
                      <a:moveTo>
                        <a:pt x="6" y="3"/>
                      </a:moveTo>
                      <a:cubicBezTo>
                        <a:pt x="6" y="3"/>
                        <a:pt x="6" y="3"/>
                        <a:pt x="6" y="3"/>
                      </a:cubicBezTo>
                      <a:cubicBezTo>
                        <a:pt x="6" y="3"/>
                        <a:pt x="6" y="3"/>
                        <a:pt x="6" y="3"/>
                      </a:cubicBezTo>
                      <a:cubicBezTo>
                        <a:pt x="6" y="3"/>
                        <a:pt x="6" y="3"/>
                        <a:pt x="6" y="3"/>
                      </a:cubicBezTo>
                      <a:cubicBezTo>
                        <a:pt x="6" y="3"/>
                        <a:pt x="6" y="3"/>
                        <a:pt x="6" y="3"/>
                      </a:cubicBezTo>
                      <a:moveTo>
                        <a:pt x="9" y="2"/>
                      </a:moveTo>
                      <a:cubicBezTo>
                        <a:pt x="9" y="2"/>
                        <a:pt x="9" y="2"/>
                        <a:pt x="9" y="2"/>
                      </a:cubicBezTo>
                      <a:cubicBezTo>
                        <a:pt x="9" y="3"/>
                        <a:pt x="9" y="3"/>
                        <a:pt x="9" y="3"/>
                      </a:cubicBezTo>
                      <a:cubicBezTo>
                        <a:pt x="9" y="3"/>
                        <a:pt x="9" y="3"/>
                        <a:pt x="9" y="3"/>
                      </a:cubicBezTo>
                      <a:cubicBezTo>
                        <a:pt x="9" y="3"/>
                        <a:pt x="9" y="3"/>
                        <a:pt x="9" y="2"/>
                      </a:cubicBezTo>
                      <a:moveTo>
                        <a:pt x="5" y="2"/>
                      </a:moveTo>
                      <a:cubicBezTo>
                        <a:pt x="5" y="2"/>
                        <a:pt x="5" y="2"/>
                        <a:pt x="5" y="2"/>
                      </a:cubicBezTo>
                      <a:cubicBezTo>
                        <a:pt x="5" y="2"/>
                        <a:pt x="6" y="2"/>
                        <a:pt x="6" y="2"/>
                      </a:cubicBezTo>
                      <a:cubicBezTo>
                        <a:pt x="6" y="2"/>
                        <a:pt x="6" y="2"/>
                        <a:pt x="6" y="2"/>
                      </a:cubicBezTo>
                      <a:cubicBezTo>
                        <a:pt x="6" y="2"/>
                        <a:pt x="5" y="2"/>
                        <a:pt x="5" y="2"/>
                      </a:cubicBezTo>
                      <a:moveTo>
                        <a:pt x="8" y="2"/>
                      </a:moveTo>
                      <a:cubicBezTo>
                        <a:pt x="8" y="2"/>
                        <a:pt x="8" y="2"/>
                        <a:pt x="8" y="2"/>
                      </a:cubicBezTo>
                      <a:cubicBezTo>
                        <a:pt x="8" y="2"/>
                        <a:pt x="8" y="2"/>
                        <a:pt x="8" y="2"/>
                      </a:cubicBezTo>
                      <a:cubicBezTo>
                        <a:pt x="8" y="2"/>
                        <a:pt x="8" y="2"/>
                        <a:pt x="8" y="2"/>
                      </a:cubicBezTo>
                      <a:cubicBezTo>
                        <a:pt x="8" y="2"/>
                        <a:pt x="8" y="2"/>
                        <a:pt x="8" y="2"/>
                      </a:cubicBezTo>
                      <a:moveTo>
                        <a:pt x="7" y="2"/>
                      </a:moveTo>
                      <a:cubicBezTo>
                        <a:pt x="7" y="2"/>
                        <a:pt x="7" y="2"/>
                        <a:pt x="7" y="2"/>
                      </a:cubicBezTo>
                      <a:cubicBezTo>
                        <a:pt x="7" y="2"/>
                        <a:pt x="7" y="2"/>
                        <a:pt x="7" y="2"/>
                      </a:cubicBezTo>
                      <a:cubicBezTo>
                        <a:pt x="7" y="2"/>
                        <a:pt x="7" y="2"/>
                        <a:pt x="7" y="2"/>
                      </a:cubicBezTo>
                      <a:cubicBezTo>
                        <a:pt x="7" y="2"/>
                        <a:pt x="7" y="2"/>
                        <a:pt x="7" y="2"/>
                      </a:cubicBezTo>
                      <a:moveTo>
                        <a:pt x="8" y="2"/>
                      </a:moveTo>
                      <a:cubicBezTo>
                        <a:pt x="8" y="2"/>
                        <a:pt x="8" y="2"/>
                        <a:pt x="8" y="2"/>
                      </a:cubicBezTo>
                      <a:cubicBezTo>
                        <a:pt x="8" y="2"/>
                        <a:pt x="8" y="2"/>
                        <a:pt x="8" y="2"/>
                      </a:cubicBezTo>
                      <a:cubicBezTo>
                        <a:pt x="8" y="2"/>
                        <a:pt x="8" y="2"/>
                        <a:pt x="8" y="2"/>
                      </a:cubicBezTo>
                      <a:cubicBezTo>
                        <a:pt x="8" y="2"/>
                        <a:pt x="8" y="2"/>
                        <a:pt x="8" y="2"/>
                      </a:cubicBezTo>
                      <a:moveTo>
                        <a:pt x="5" y="2"/>
                      </a:moveTo>
                      <a:cubicBezTo>
                        <a:pt x="5" y="2"/>
                        <a:pt x="5" y="2"/>
                        <a:pt x="5" y="2"/>
                      </a:cubicBezTo>
                      <a:cubicBezTo>
                        <a:pt x="5" y="2"/>
                        <a:pt x="5" y="2"/>
                        <a:pt x="5" y="2"/>
                      </a:cubicBezTo>
                      <a:cubicBezTo>
                        <a:pt x="5" y="2"/>
                        <a:pt x="5" y="2"/>
                        <a:pt x="5" y="2"/>
                      </a:cubicBezTo>
                      <a:cubicBezTo>
                        <a:pt x="5" y="2"/>
                        <a:pt x="5" y="2"/>
                        <a:pt x="5" y="2"/>
                      </a:cubicBezTo>
                      <a:moveTo>
                        <a:pt x="7" y="2"/>
                      </a:moveTo>
                      <a:cubicBezTo>
                        <a:pt x="7" y="2"/>
                        <a:pt x="7" y="2"/>
                        <a:pt x="7" y="2"/>
                      </a:cubicBezTo>
                      <a:cubicBezTo>
                        <a:pt x="7" y="2"/>
                        <a:pt x="7" y="2"/>
                        <a:pt x="8" y="2"/>
                      </a:cubicBezTo>
                      <a:cubicBezTo>
                        <a:pt x="8" y="2"/>
                        <a:pt x="8" y="2"/>
                        <a:pt x="8" y="2"/>
                      </a:cubicBezTo>
                      <a:cubicBezTo>
                        <a:pt x="7" y="2"/>
                        <a:pt x="7" y="2"/>
                        <a:pt x="7" y="2"/>
                      </a:cubicBezTo>
                      <a:moveTo>
                        <a:pt x="7" y="2"/>
                      </a:moveTo>
                      <a:cubicBezTo>
                        <a:pt x="7" y="2"/>
                        <a:pt x="7" y="2"/>
                        <a:pt x="7" y="2"/>
                      </a:cubicBezTo>
                      <a:cubicBezTo>
                        <a:pt x="7" y="2"/>
                        <a:pt x="7" y="2"/>
                        <a:pt x="7" y="2"/>
                      </a:cubicBezTo>
                      <a:cubicBezTo>
                        <a:pt x="7" y="2"/>
                        <a:pt x="7" y="2"/>
                        <a:pt x="7" y="2"/>
                      </a:cubicBezTo>
                      <a:cubicBezTo>
                        <a:pt x="7" y="2"/>
                        <a:pt x="7" y="2"/>
                        <a:pt x="7" y="2"/>
                      </a:cubicBezTo>
                      <a:cubicBezTo>
                        <a:pt x="7" y="2"/>
                        <a:pt x="7" y="2"/>
                        <a:pt x="7" y="2"/>
                      </a:cubicBezTo>
                      <a:moveTo>
                        <a:pt x="5" y="2"/>
                      </a:moveTo>
                      <a:cubicBezTo>
                        <a:pt x="5" y="2"/>
                        <a:pt x="5" y="2"/>
                        <a:pt x="5" y="2"/>
                      </a:cubicBezTo>
                      <a:cubicBezTo>
                        <a:pt x="5" y="2"/>
                        <a:pt x="5" y="2"/>
                        <a:pt x="5" y="2"/>
                      </a:cubicBezTo>
                      <a:cubicBezTo>
                        <a:pt x="5" y="2"/>
                        <a:pt x="5" y="2"/>
                        <a:pt x="5" y="2"/>
                      </a:cubicBezTo>
                      <a:cubicBezTo>
                        <a:pt x="5" y="2"/>
                        <a:pt x="5" y="2"/>
                        <a:pt x="5" y="2"/>
                      </a:cubicBezTo>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moveTo>
                        <a:pt x="2" y="2"/>
                      </a:moveTo>
                      <a:cubicBezTo>
                        <a:pt x="2" y="2"/>
                        <a:pt x="2" y="2"/>
                        <a:pt x="2" y="2"/>
                      </a:cubicBezTo>
                      <a:cubicBezTo>
                        <a:pt x="2" y="2"/>
                        <a:pt x="2" y="2"/>
                        <a:pt x="2" y="2"/>
                      </a:cubicBezTo>
                      <a:cubicBezTo>
                        <a:pt x="2" y="2"/>
                        <a:pt x="2" y="2"/>
                        <a:pt x="2" y="2"/>
                      </a:cubicBezTo>
                      <a:moveTo>
                        <a:pt x="4" y="1"/>
                      </a:moveTo>
                      <a:cubicBezTo>
                        <a:pt x="4" y="1"/>
                        <a:pt x="4" y="1"/>
                        <a:pt x="4" y="1"/>
                      </a:cubicBezTo>
                      <a:cubicBezTo>
                        <a:pt x="4" y="1"/>
                        <a:pt x="4" y="1"/>
                        <a:pt x="4" y="1"/>
                      </a:cubicBezTo>
                      <a:cubicBezTo>
                        <a:pt x="4" y="1"/>
                        <a:pt x="4" y="1"/>
                        <a:pt x="4" y="1"/>
                      </a:cubicBezTo>
                      <a:cubicBezTo>
                        <a:pt x="4" y="1"/>
                        <a:pt x="4" y="1"/>
                        <a:pt x="4" y="1"/>
                      </a:cubicBezTo>
                      <a:moveTo>
                        <a:pt x="4" y="1"/>
                      </a:moveTo>
                      <a:cubicBezTo>
                        <a:pt x="4" y="1"/>
                        <a:pt x="4" y="1"/>
                        <a:pt x="4" y="1"/>
                      </a:cubicBezTo>
                      <a:cubicBezTo>
                        <a:pt x="4" y="1"/>
                        <a:pt x="4" y="1"/>
                        <a:pt x="4" y="1"/>
                      </a:cubicBezTo>
                      <a:cubicBezTo>
                        <a:pt x="4" y="1"/>
                        <a:pt x="4" y="1"/>
                        <a:pt x="4" y="1"/>
                      </a:cubicBezTo>
                      <a:cubicBezTo>
                        <a:pt x="4" y="1"/>
                        <a:pt x="4" y="1"/>
                        <a:pt x="4" y="1"/>
                      </a:cubicBezTo>
                      <a:moveTo>
                        <a:pt x="3" y="1"/>
                      </a:moveTo>
                      <a:cubicBezTo>
                        <a:pt x="3" y="1"/>
                        <a:pt x="3" y="1"/>
                        <a:pt x="3" y="1"/>
                      </a:cubicBezTo>
                      <a:cubicBezTo>
                        <a:pt x="3" y="1"/>
                        <a:pt x="3" y="1"/>
                        <a:pt x="3" y="1"/>
                      </a:cubicBezTo>
                      <a:cubicBezTo>
                        <a:pt x="3" y="1"/>
                        <a:pt x="3" y="1"/>
                        <a:pt x="3" y="1"/>
                      </a:cubicBezTo>
                      <a:cubicBezTo>
                        <a:pt x="3" y="1"/>
                        <a:pt x="3" y="1"/>
                        <a:pt x="3" y="1"/>
                      </a:cubicBezTo>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2" name="Freeform 12513">
                  <a:extLst>
                    <a:ext uri="{FF2B5EF4-FFF2-40B4-BE49-F238E27FC236}">
                      <a16:creationId xmlns:a16="http://schemas.microsoft.com/office/drawing/2014/main" id="{F506C45C-EF9F-5D95-1054-831FA998654E}"/>
                    </a:ext>
                  </a:extLst>
                </p:cNvPr>
                <p:cNvSpPr>
                  <a:spLocks noEditPoints="1"/>
                </p:cNvSpPr>
                <p:nvPr/>
              </p:nvSpPr>
              <p:spPr bwMode="auto">
                <a:xfrm>
                  <a:off x="4636" y="2507"/>
                  <a:ext cx="11" cy="26"/>
                </a:xfrm>
                <a:custGeom>
                  <a:avLst/>
                  <a:gdLst>
                    <a:gd name="T0" fmla="*/ 6 w 13"/>
                    <a:gd name="T1" fmla="*/ 11 h 32"/>
                    <a:gd name="T2" fmla="*/ 3 w 13"/>
                    <a:gd name="T3" fmla="*/ 13 h 32"/>
                    <a:gd name="T4" fmla="*/ 3 w 13"/>
                    <a:gd name="T5" fmla="*/ 12 h 32"/>
                    <a:gd name="T6" fmla="*/ 3 w 13"/>
                    <a:gd name="T7" fmla="*/ 13 h 32"/>
                    <a:gd name="T8" fmla="*/ 0 w 13"/>
                    <a:gd name="T9" fmla="*/ 12 h 32"/>
                    <a:gd name="T10" fmla="*/ 0 w 13"/>
                    <a:gd name="T11" fmla="*/ 12 h 32"/>
                    <a:gd name="T12" fmla="*/ 0 w 13"/>
                    <a:gd name="T13" fmla="*/ 13 h 32"/>
                    <a:gd name="T14" fmla="*/ 0 w 13"/>
                    <a:gd name="T15" fmla="*/ 13 h 32"/>
                    <a:gd name="T16" fmla="*/ 0 w 13"/>
                    <a:gd name="T17" fmla="*/ 13 h 32"/>
                    <a:gd name="T18" fmla="*/ 0 w 13"/>
                    <a:gd name="T19" fmla="*/ 13 h 32"/>
                    <a:gd name="T20" fmla="*/ 2 w 13"/>
                    <a:gd name="T21" fmla="*/ 13 h 32"/>
                    <a:gd name="T22" fmla="*/ 2 w 13"/>
                    <a:gd name="T23" fmla="*/ 13 h 32"/>
                    <a:gd name="T24" fmla="*/ 3 w 13"/>
                    <a:gd name="T25" fmla="*/ 13 h 32"/>
                    <a:gd name="T26" fmla="*/ 3 w 13"/>
                    <a:gd name="T27" fmla="*/ 13 h 32"/>
                    <a:gd name="T28" fmla="*/ 3 w 13"/>
                    <a:gd name="T29" fmla="*/ 13 h 32"/>
                    <a:gd name="T30" fmla="*/ 3 w 13"/>
                    <a:gd name="T31" fmla="*/ 13 h 32"/>
                    <a:gd name="T32" fmla="*/ 3 w 13"/>
                    <a:gd name="T33" fmla="*/ 13 h 32"/>
                    <a:gd name="T34" fmla="*/ 3 w 13"/>
                    <a:gd name="T35" fmla="*/ 13 h 32"/>
                    <a:gd name="T36" fmla="*/ 3 w 13"/>
                    <a:gd name="T37" fmla="*/ 13 h 32"/>
                    <a:gd name="T38" fmla="*/ 3 w 13"/>
                    <a:gd name="T39" fmla="*/ 13 h 32"/>
                    <a:gd name="T40" fmla="*/ 3 w 13"/>
                    <a:gd name="T41" fmla="*/ 13 h 32"/>
                    <a:gd name="T42" fmla="*/ 3 w 13"/>
                    <a:gd name="T43" fmla="*/ 13 h 32"/>
                    <a:gd name="T44" fmla="*/ 3 w 13"/>
                    <a:gd name="T45" fmla="*/ 14 h 32"/>
                    <a:gd name="T46" fmla="*/ 3 w 13"/>
                    <a:gd name="T47" fmla="*/ 14 h 32"/>
                    <a:gd name="T48" fmla="*/ 3 w 13"/>
                    <a:gd name="T49" fmla="*/ 14 h 32"/>
                    <a:gd name="T50" fmla="*/ 3 w 13"/>
                    <a:gd name="T51" fmla="*/ 14 h 32"/>
                    <a:gd name="T52" fmla="*/ 3 w 13"/>
                    <a:gd name="T53" fmla="*/ 13 h 32"/>
                    <a:gd name="T54" fmla="*/ 3 w 13"/>
                    <a:gd name="T55" fmla="*/ 13 h 32"/>
                    <a:gd name="T56" fmla="*/ 3 w 13"/>
                    <a:gd name="T57" fmla="*/ 13 h 32"/>
                    <a:gd name="T58" fmla="*/ 3 w 13"/>
                    <a:gd name="T59" fmla="*/ 13 h 32"/>
                    <a:gd name="T60" fmla="*/ 4 w 13"/>
                    <a:gd name="T61" fmla="*/ 13 h 32"/>
                    <a:gd name="T62" fmla="*/ 4 w 13"/>
                    <a:gd name="T63" fmla="*/ 13 h 32"/>
                    <a:gd name="T64" fmla="*/ 4 w 13"/>
                    <a:gd name="T65" fmla="*/ 13 h 32"/>
                    <a:gd name="T66" fmla="*/ 5 w 13"/>
                    <a:gd name="T67" fmla="*/ 14 h 32"/>
                    <a:gd name="T68" fmla="*/ 5 w 13"/>
                    <a:gd name="T69" fmla="*/ 14 h 32"/>
                    <a:gd name="T70" fmla="*/ 5 w 13"/>
                    <a:gd name="T71" fmla="*/ 13 h 32"/>
                    <a:gd name="T72" fmla="*/ 6 w 13"/>
                    <a:gd name="T73" fmla="*/ 13 h 32"/>
                    <a:gd name="T74" fmla="*/ 6 w 13"/>
                    <a:gd name="T75" fmla="*/ 13 h 32"/>
                    <a:gd name="T76" fmla="*/ 6 w 13"/>
                    <a:gd name="T77" fmla="*/ 13 h 32"/>
                    <a:gd name="T78" fmla="*/ 6 w 13"/>
                    <a:gd name="T79" fmla="*/ 13 h 32"/>
                    <a:gd name="T80" fmla="*/ 6 w 13"/>
                    <a:gd name="T81" fmla="*/ 13 h 32"/>
                    <a:gd name="T82" fmla="*/ 6 w 13"/>
                    <a:gd name="T83" fmla="*/ 13 h 32"/>
                    <a:gd name="T84" fmla="*/ 6 w 13"/>
                    <a:gd name="T85" fmla="*/ 13 h 32"/>
                    <a:gd name="T86" fmla="*/ 6 w 13"/>
                    <a:gd name="T87" fmla="*/ 11 h 32"/>
                    <a:gd name="T88" fmla="*/ 6 w 13"/>
                    <a:gd name="T89" fmla="*/ 11 h 32"/>
                    <a:gd name="T90" fmla="*/ 6 w 13"/>
                    <a:gd name="T91" fmla="*/ 11 h 32"/>
                    <a:gd name="T92" fmla="*/ 3 w 13"/>
                    <a:gd name="T93" fmla="*/ 0 h 32"/>
                    <a:gd name="T94" fmla="*/ 5 w 13"/>
                    <a:gd name="T95" fmla="*/ 3 h 32"/>
                    <a:gd name="T96" fmla="*/ 6 w 13"/>
                    <a:gd name="T97" fmla="*/ 6 h 32"/>
                    <a:gd name="T98" fmla="*/ 6 w 13"/>
                    <a:gd name="T99" fmla="*/ 5 h 32"/>
                    <a:gd name="T100" fmla="*/ 3 w 13"/>
                    <a:gd name="T101" fmla="*/ 1 h 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3" h="32">
                      <a:moveTo>
                        <a:pt x="11" y="24"/>
                      </a:moveTo>
                      <a:cubicBezTo>
                        <a:pt x="11" y="25"/>
                        <a:pt x="11" y="25"/>
                        <a:pt x="11" y="25"/>
                      </a:cubicBezTo>
                      <a:cubicBezTo>
                        <a:pt x="11" y="28"/>
                        <a:pt x="7" y="26"/>
                        <a:pt x="7" y="28"/>
                      </a:cubicBezTo>
                      <a:cubicBezTo>
                        <a:pt x="7" y="28"/>
                        <a:pt x="7" y="29"/>
                        <a:pt x="7" y="29"/>
                      </a:cubicBezTo>
                      <a:cubicBezTo>
                        <a:pt x="6" y="29"/>
                        <a:pt x="6" y="28"/>
                        <a:pt x="6" y="28"/>
                      </a:cubicBezTo>
                      <a:cubicBezTo>
                        <a:pt x="5" y="28"/>
                        <a:pt x="5" y="28"/>
                        <a:pt x="5" y="28"/>
                      </a:cubicBezTo>
                      <a:cubicBezTo>
                        <a:pt x="4" y="28"/>
                        <a:pt x="4" y="28"/>
                        <a:pt x="4" y="28"/>
                      </a:cubicBezTo>
                      <a:cubicBezTo>
                        <a:pt x="4" y="29"/>
                        <a:pt x="4" y="29"/>
                        <a:pt x="4" y="29"/>
                      </a:cubicBezTo>
                      <a:cubicBezTo>
                        <a:pt x="3" y="29"/>
                        <a:pt x="2" y="27"/>
                        <a:pt x="1" y="27"/>
                      </a:cubicBezTo>
                      <a:cubicBezTo>
                        <a:pt x="0" y="27"/>
                        <a:pt x="0" y="27"/>
                        <a:pt x="0" y="28"/>
                      </a:cubicBezTo>
                      <a:cubicBezTo>
                        <a:pt x="0" y="28"/>
                        <a:pt x="0" y="28"/>
                        <a:pt x="0" y="28"/>
                      </a:cubicBezTo>
                      <a:cubicBezTo>
                        <a:pt x="0" y="28"/>
                        <a:pt x="0" y="28"/>
                        <a:pt x="0" y="28"/>
                      </a:cubicBezTo>
                      <a:cubicBezTo>
                        <a:pt x="0" y="28"/>
                        <a:pt x="0" y="28"/>
                        <a:pt x="0" y="28"/>
                      </a:cubicBezTo>
                      <a:cubicBezTo>
                        <a:pt x="0" y="28"/>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1" y="30"/>
                        <a:pt x="2" y="31"/>
                        <a:pt x="2" y="31"/>
                      </a:cubicBezTo>
                      <a:cubicBezTo>
                        <a:pt x="2" y="31"/>
                        <a:pt x="2" y="31"/>
                        <a:pt x="2" y="31"/>
                      </a:cubicBezTo>
                      <a:cubicBezTo>
                        <a:pt x="2" y="31"/>
                        <a:pt x="2" y="31"/>
                        <a:pt x="2" y="31"/>
                      </a:cubicBezTo>
                      <a:cubicBezTo>
                        <a:pt x="2" y="31"/>
                        <a:pt x="3" y="31"/>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4" y="30"/>
                        <a:pt x="4" y="30"/>
                      </a:cubicBezTo>
                      <a:cubicBezTo>
                        <a:pt x="4" y="30"/>
                        <a:pt x="4" y="30"/>
                        <a:pt x="4" y="30"/>
                      </a:cubicBezTo>
                      <a:cubicBezTo>
                        <a:pt x="4" y="30"/>
                        <a:pt x="4" y="30"/>
                        <a:pt x="4" y="30"/>
                      </a:cubicBezTo>
                      <a:cubicBezTo>
                        <a:pt x="4" y="30"/>
                        <a:pt x="4" y="30"/>
                        <a:pt x="4" y="30"/>
                      </a:cubicBezTo>
                      <a:cubicBezTo>
                        <a:pt x="4" y="31"/>
                        <a:pt x="4"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6" y="31"/>
                        <a:pt x="6" y="31"/>
                      </a:cubicBezTo>
                      <a:cubicBezTo>
                        <a:pt x="6" y="31"/>
                        <a:pt x="6" y="31"/>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7" y="32"/>
                        <a:pt x="7" y="32"/>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10" y="32"/>
                        <a:pt x="10" y="31"/>
                        <a:pt x="10" y="31"/>
                      </a:cubicBezTo>
                      <a:cubicBezTo>
                        <a:pt x="10" y="29"/>
                        <a:pt x="12" y="30"/>
                        <a:pt x="13" y="30"/>
                      </a:cubicBezTo>
                      <a:cubicBezTo>
                        <a:pt x="13"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2" y="27"/>
                        <a:pt x="12" y="26"/>
                      </a:cubicBezTo>
                      <a:cubicBezTo>
                        <a:pt x="12" y="26"/>
                        <a:pt x="12" y="26"/>
                        <a:pt x="12" y="26"/>
                      </a:cubicBezTo>
                      <a:cubicBezTo>
                        <a:pt x="12" y="26"/>
                        <a:pt x="12" y="26"/>
                        <a:pt x="12" y="26"/>
                      </a:cubicBezTo>
                      <a:cubicBezTo>
                        <a:pt x="12" y="26"/>
                        <a:pt x="12" y="26"/>
                        <a:pt x="12" y="26"/>
                      </a:cubicBezTo>
                      <a:cubicBezTo>
                        <a:pt x="12" y="26"/>
                        <a:pt x="11" y="25"/>
                        <a:pt x="11" y="25"/>
                      </a:cubicBezTo>
                      <a:cubicBezTo>
                        <a:pt x="11" y="25"/>
                        <a:pt x="11" y="25"/>
                        <a:pt x="11" y="24"/>
                      </a:cubicBezTo>
                      <a:moveTo>
                        <a:pt x="5" y="0"/>
                      </a:moveTo>
                      <a:cubicBezTo>
                        <a:pt x="5" y="0"/>
                        <a:pt x="5" y="0"/>
                        <a:pt x="5" y="0"/>
                      </a:cubicBezTo>
                      <a:cubicBezTo>
                        <a:pt x="6" y="1"/>
                        <a:pt x="6" y="2"/>
                        <a:pt x="7" y="2"/>
                      </a:cubicBezTo>
                      <a:cubicBezTo>
                        <a:pt x="9" y="4"/>
                        <a:pt x="8" y="6"/>
                        <a:pt x="10" y="7"/>
                      </a:cubicBezTo>
                      <a:cubicBezTo>
                        <a:pt x="11" y="9"/>
                        <a:pt x="10" y="10"/>
                        <a:pt x="11" y="12"/>
                      </a:cubicBezTo>
                      <a:cubicBezTo>
                        <a:pt x="12" y="12"/>
                        <a:pt x="12" y="13"/>
                        <a:pt x="12" y="13"/>
                      </a:cubicBezTo>
                      <a:cubicBezTo>
                        <a:pt x="12" y="13"/>
                        <a:pt x="12" y="12"/>
                        <a:pt x="13" y="11"/>
                      </a:cubicBezTo>
                      <a:cubicBezTo>
                        <a:pt x="13" y="11"/>
                        <a:pt x="12" y="11"/>
                        <a:pt x="12" y="10"/>
                      </a:cubicBezTo>
                      <a:cubicBezTo>
                        <a:pt x="11" y="9"/>
                        <a:pt x="12" y="7"/>
                        <a:pt x="10" y="5"/>
                      </a:cubicBezTo>
                      <a:cubicBezTo>
                        <a:pt x="8" y="5"/>
                        <a:pt x="8" y="2"/>
                        <a:pt x="6" y="1"/>
                      </a:cubicBezTo>
                      <a:cubicBezTo>
                        <a:pt x="6" y="1"/>
                        <a:pt x="6" y="0"/>
                        <a:pt x="5" y="0"/>
                      </a:cubicBezTo>
                    </a:path>
                  </a:pathLst>
                </a:custGeom>
                <a:solidFill>
                  <a:srgbClr val="AA96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3" name="Freeform 12514">
                  <a:extLst>
                    <a:ext uri="{FF2B5EF4-FFF2-40B4-BE49-F238E27FC236}">
                      <a16:creationId xmlns:a16="http://schemas.microsoft.com/office/drawing/2014/main" id="{78A9A290-B9FB-8F08-FCA4-718ADB1939EE}"/>
                    </a:ext>
                  </a:extLst>
                </p:cNvPr>
                <p:cNvSpPr>
                  <a:spLocks/>
                </p:cNvSpPr>
                <p:nvPr/>
              </p:nvSpPr>
              <p:spPr bwMode="auto">
                <a:xfrm>
                  <a:off x="4645" y="2516"/>
                  <a:ext cx="3" cy="13"/>
                </a:xfrm>
                <a:custGeom>
                  <a:avLst/>
                  <a:gdLst>
                    <a:gd name="T0" fmla="*/ 2 w 4"/>
                    <a:gd name="T1" fmla="*/ 0 h 16"/>
                    <a:gd name="T2" fmla="*/ 1 w 4"/>
                    <a:gd name="T3" fmla="*/ 2 h 16"/>
                    <a:gd name="T4" fmla="*/ 1 w 4"/>
                    <a:gd name="T5" fmla="*/ 2 h 16"/>
                    <a:gd name="T6" fmla="*/ 1 w 4"/>
                    <a:gd name="T7" fmla="*/ 4 h 16"/>
                    <a:gd name="T8" fmla="*/ 1 w 4"/>
                    <a:gd name="T9" fmla="*/ 5 h 16"/>
                    <a:gd name="T10" fmla="*/ 0 w 4"/>
                    <a:gd name="T11" fmla="*/ 6 h 16"/>
                    <a:gd name="T12" fmla="*/ 0 w 4"/>
                    <a:gd name="T13" fmla="*/ 6 h 16"/>
                    <a:gd name="T14" fmla="*/ 1 w 4"/>
                    <a:gd name="T15" fmla="*/ 7 h 16"/>
                    <a:gd name="T16" fmla="*/ 1 w 4"/>
                    <a:gd name="T17" fmla="*/ 7 h 16"/>
                    <a:gd name="T18" fmla="*/ 1 w 4"/>
                    <a:gd name="T19" fmla="*/ 7 h 16"/>
                    <a:gd name="T20" fmla="*/ 1 w 4"/>
                    <a:gd name="T21" fmla="*/ 7 h 16"/>
                    <a:gd name="T22" fmla="*/ 1 w 4"/>
                    <a:gd name="T23" fmla="*/ 7 h 16"/>
                    <a:gd name="T24" fmla="*/ 1 w 4"/>
                    <a:gd name="T25" fmla="*/ 7 h 16"/>
                    <a:gd name="T26" fmla="*/ 1 w 4"/>
                    <a:gd name="T27" fmla="*/ 7 h 16"/>
                    <a:gd name="T28" fmla="*/ 1 w 4"/>
                    <a:gd name="T29" fmla="*/ 7 h 16"/>
                    <a:gd name="T30" fmla="*/ 1 w 4"/>
                    <a:gd name="T31" fmla="*/ 7 h 16"/>
                    <a:gd name="T32" fmla="*/ 1 w 4"/>
                    <a:gd name="T33" fmla="*/ 7 h 16"/>
                    <a:gd name="T34" fmla="*/ 1 w 4"/>
                    <a:gd name="T35" fmla="*/ 7 h 16"/>
                    <a:gd name="T36" fmla="*/ 1 w 4"/>
                    <a:gd name="T37" fmla="*/ 7 h 16"/>
                    <a:gd name="T38" fmla="*/ 1 w 4"/>
                    <a:gd name="T39" fmla="*/ 7 h 16"/>
                    <a:gd name="T40" fmla="*/ 2 w 4"/>
                    <a:gd name="T41" fmla="*/ 7 h 16"/>
                    <a:gd name="T42" fmla="*/ 2 w 4"/>
                    <a:gd name="T43" fmla="*/ 7 h 16"/>
                    <a:gd name="T44" fmla="*/ 2 w 4"/>
                    <a:gd name="T45" fmla="*/ 7 h 16"/>
                    <a:gd name="T46" fmla="*/ 2 w 4"/>
                    <a:gd name="T47" fmla="*/ 7 h 16"/>
                    <a:gd name="T48" fmla="*/ 2 w 4"/>
                    <a:gd name="T49" fmla="*/ 6 h 16"/>
                    <a:gd name="T50" fmla="*/ 2 w 4"/>
                    <a:gd name="T51" fmla="*/ 6 h 16"/>
                    <a:gd name="T52" fmla="*/ 2 w 4"/>
                    <a:gd name="T53" fmla="*/ 6 h 16"/>
                    <a:gd name="T54" fmla="*/ 2 w 4"/>
                    <a:gd name="T55" fmla="*/ 5 h 16"/>
                    <a:gd name="T56" fmla="*/ 2 w 4"/>
                    <a:gd name="T57" fmla="*/ 5 h 16"/>
                    <a:gd name="T58" fmla="*/ 2 w 4"/>
                    <a:gd name="T59" fmla="*/ 4 h 16"/>
                    <a:gd name="T60" fmla="*/ 2 w 4"/>
                    <a:gd name="T61" fmla="*/ 4 h 16"/>
                    <a:gd name="T62" fmla="*/ 2 w 4"/>
                    <a:gd name="T63" fmla="*/ 4 h 16"/>
                    <a:gd name="T64" fmla="*/ 2 w 4"/>
                    <a:gd name="T65" fmla="*/ 4 h 16"/>
                    <a:gd name="T66" fmla="*/ 2 w 4"/>
                    <a:gd name="T67" fmla="*/ 3 h 16"/>
                    <a:gd name="T68" fmla="*/ 2 w 4"/>
                    <a:gd name="T69" fmla="*/ 2 h 16"/>
                    <a:gd name="T70" fmla="*/ 2 w 4"/>
                    <a:gd name="T71" fmla="*/ 2 h 16"/>
                    <a:gd name="T72" fmla="*/ 2 w 4"/>
                    <a:gd name="T73" fmla="*/ 2 h 16"/>
                    <a:gd name="T74" fmla="*/ 2 w 4"/>
                    <a:gd name="T75" fmla="*/ 2 h 16"/>
                    <a:gd name="T76" fmla="*/ 2 w 4"/>
                    <a:gd name="T77" fmla="*/ 2 h 16"/>
                    <a:gd name="T78" fmla="*/ 2 w 4"/>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 h="16">
                      <a:moveTo>
                        <a:pt x="2" y="0"/>
                      </a:moveTo>
                      <a:cubicBezTo>
                        <a:pt x="1" y="1"/>
                        <a:pt x="1" y="2"/>
                        <a:pt x="1" y="2"/>
                      </a:cubicBezTo>
                      <a:cubicBezTo>
                        <a:pt x="1" y="3"/>
                        <a:pt x="1" y="4"/>
                        <a:pt x="1" y="5"/>
                      </a:cubicBezTo>
                      <a:cubicBezTo>
                        <a:pt x="3" y="7"/>
                        <a:pt x="1" y="7"/>
                        <a:pt x="1" y="8"/>
                      </a:cubicBezTo>
                      <a:cubicBezTo>
                        <a:pt x="2" y="10"/>
                        <a:pt x="0" y="10"/>
                        <a:pt x="1" y="11"/>
                      </a:cubicBezTo>
                      <a:cubicBezTo>
                        <a:pt x="2" y="13"/>
                        <a:pt x="1" y="13"/>
                        <a:pt x="0" y="13"/>
                      </a:cubicBezTo>
                      <a:cubicBezTo>
                        <a:pt x="0" y="14"/>
                        <a:pt x="0" y="14"/>
                        <a:pt x="0" y="14"/>
                      </a:cubicBezTo>
                      <a:cubicBezTo>
                        <a:pt x="0" y="14"/>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3" y="15"/>
                        <a:pt x="3" y="16"/>
                      </a:cubicBezTo>
                      <a:cubicBezTo>
                        <a:pt x="3" y="16"/>
                        <a:pt x="3" y="16"/>
                        <a:pt x="3" y="16"/>
                      </a:cubicBezTo>
                      <a:cubicBezTo>
                        <a:pt x="4" y="16"/>
                        <a:pt x="4" y="16"/>
                        <a:pt x="4" y="15"/>
                      </a:cubicBezTo>
                      <a:cubicBezTo>
                        <a:pt x="4" y="15"/>
                        <a:pt x="4" y="15"/>
                        <a:pt x="3" y="14"/>
                      </a:cubicBezTo>
                      <a:cubicBezTo>
                        <a:pt x="3" y="14"/>
                        <a:pt x="3" y="14"/>
                        <a:pt x="3" y="14"/>
                      </a:cubicBezTo>
                      <a:cubicBezTo>
                        <a:pt x="3" y="13"/>
                        <a:pt x="4" y="13"/>
                        <a:pt x="4" y="12"/>
                      </a:cubicBezTo>
                      <a:cubicBezTo>
                        <a:pt x="4" y="12"/>
                        <a:pt x="4" y="12"/>
                        <a:pt x="4" y="11"/>
                      </a:cubicBezTo>
                      <a:cubicBezTo>
                        <a:pt x="4" y="11"/>
                        <a:pt x="4" y="11"/>
                        <a:pt x="4" y="11"/>
                      </a:cubicBezTo>
                      <a:cubicBezTo>
                        <a:pt x="4" y="10"/>
                        <a:pt x="4" y="10"/>
                        <a:pt x="4" y="9"/>
                      </a:cubicBezTo>
                      <a:cubicBezTo>
                        <a:pt x="4" y="9"/>
                        <a:pt x="4" y="9"/>
                        <a:pt x="4" y="9"/>
                      </a:cubicBezTo>
                      <a:cubicBezTo>
                        <a:pt x="4" y="9"/>
                        <a:pt x="4" y="9"/>
                        <a:pt x="4" y="8"/>
                      </a:cubicBezTo>
                      <a:cubicBezTo>
                        <a:pt x="4" y="8"/>
                        <a:pt x="4" y="8"/>
                        <a:pt x="4" y="8"/>
                      </a:cubicBezTo>
                      <a:cubicBezTo>
                        <a:pt x="3" y="8"/>
                        <a:pt x="3" y="7"/>
                        <a:pt x="3" y="7"/>
                      </a:cubicBezTo>
                      <a:cubicBezTo>
                        <a:pt x="3" y="6"/>
                        <a:pt x="3" y="6"/>
                        <a:pt x="3" y="5"/>
                      </a:cubicBezTo>
                      <a:cubicBezTo>
                        <a:pt x="3" y="5"/>
                        <a:pt x="3" y="4"/>
                        <a:pt x="3" y="4"/>
                      </a:cubicBezTo>
                      <a:cubicBezTo>
                        <a:pt x="3" y="3"/>
                        <a:pt x="3" y="3"/>
                        <a:pt x="2" y="3"/>
                      </a:cubicBezTo>
                      <a:cubicBezTo>
                        <a:pt x="2" y="4"/>
                        <a:pt x="3" y="6"/>
                        <a:pt x="2" y="6"/>
                      </a:cubicBezTo>
                      <a:cubicBezTo>
                        <a:pt x="2" y="5"/>
                        <a:pt x="2" y="4"/>
                        <a:pt x="2" y="3"/>
                      </a:cubicBezTo>
                      <a:cubicBezTo>
                        <a:pt x="2" y="2"/>
                        <a:pt x="2" y="1"/>
                        <a:pt x="2" y="0"/>
                      </a:cubicBezTo>
                    </a:path>
                  </a:pathLst>
                </a:custGeom>
                <a:solidFill>
                  <a:srgbClr val="B6A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4" name="Freeform 12515">
                  <a:extLst>
                    <a:ext uri="{FF2B5EF4-FFF2-40B4-BE49-F238E27FC236}">
                      <a16:creationId xmlns:a16="http://schemas.microsoft.com/office/drawing/2014/main" id="{B65DC35A-B2FD-0EE9-1E02-FF3B73E9724B}"/>
                    </a:ext>
                  </a:extLst>
                </p:cNvPr>
                <p:cNvSpPr>
                  <a:spLocks noEditPoints="1"/>
                </p:cNvSpPr>
                <p:nvPr/>
              </p:nvSpPr>
              <p:spPr bwMode="auto">
                <a:xfrm>
                  <a:off x="4645" y="2528"/>
                  <a:ext cx="2" cy="4"/>
                </a:xfrm>
                <a:custGeom>
                  <a:avLst/>
                  <a:gdLst>
                    <a:gd name="T0" fmla="*/ 1 w 3"/>
                    <a:gd name="T1" fmla="*/ 4 h 4"/>
                    <a:gd name="T2" fmla="*/ 1 w 3"/>
                    <a:gd name="T3" fmla="*/ 4 h 4"/>
                    <a:gd name="T4" fmla="*/ 1 w 3"/>
                    <a:gd name="T5" fmla="*/ 4 h 4"/>
                    <a:gd name="T6" fmla="*/ 1 w 3"/>
                    <a:gd name="T7" fmla="*/ 4 h 4"/>
                    <a:gd name="T8" fmla="*/ 1 w 3"/>
                    <a:gd name="T9" fmla="*/ 4 h 4"/>
                    <a:gd name="T10" fmla="*/ 1 w 3"/>
                    <a:gd name="T11" fmla="*/ 4 h 4"/>
                    <a:gd name="T12" fmla="*/ 1 w 3"/>
                    <a:gd name="T13" fmla="*/ 4 h 4"/>
                    <a:gd name="T14" fmla="*/ 1 w 3"/>
                    <a:gd name="T15" fmla="*/ 4 h 4"/>
                    <a:gd name="T16" fmla="*/ 1 w 3"/>
                    <a:gd name="T17" fmla="*/ 4 h 4"/>
                    <a:gd name="T18" fmla="*/ 1 w 3"/>
                    <a:gd name="T19" fmla="*/ 4 h 4"/>
                    <a:gd name="T20" fmla="*/ 1 w 3"/>
                    <a:gd name="T21" fmla="*/ 4 h 4"/>
                    <a:gd name="T22" fmla="*/ 1 w 3"/>
                    <a:gd name="T23" fmla="*/ 4 h 4"/>
                    <a:gd name="T24" fmla="*/ 1 w 3"/>
                    <a:gd name="T25" fmla="*/ 4 h 4"/>
                    <a:gd name="T26" fmla="*/ 1 w 3"/>
                    <a:gd name="T27" fmla="*/ 4 h 4"/>
                    <a:gd name="T28" fmla="*/ 1 w 3"/>
                    <a:gd name="T29" fmla="*/ 4 h 4"/>
                    <a:gd name="T30" fmla="*/ 1 w 3"/>
                    <a:gd name="T31" fmla="*/ 4 h 4"/>
                    <a:gd name="T32" fmla="*/ 1 w 3"/>
                    <a:gd name="T33" fmla="*/ 4 h 4"/>
                    <a:gd name="T34" fmla="*/ 1 w 3"/>
                    <a:gd name="T35" fmla="*/ 4 h 4"/>
                    <a:gd name="T36" fmla="*/ 1 w 3"/>
                    <a:gd name="T37" fmla="*/ 4 h 4"/>
                    <a:gd name="T38" fmla="*/ 1 w 3"/>
                    <a:gd name="T39" fmla="*/ 4 h 4"/>
                    <a:gd name="T40" fmla="*/ 1 w 3"/>
                    <a:gd name="T41" fmla="*/ 4 h 4"/>
                    <a:gd name="T42" fmla="*/ 1 w 3"/>
                    <a:gd name="T43" fmla="*/ 4 h 4"/>
                    <a:gd name="T44" fmla="*/ 1 w 3"/>
                    <a:gd name="T45" fmla="*/ 4 h 4"/>
                    <a:gd name="T46" fmla="*/ 1 w 3"/>
                    <a:gd name="T47" fmla="*/ 0 h 4"/>
                    <a:gd name="T48" fmla="*/ 1 w 3"/>
                    <a:gd name="T49" fmla="*/ 0 h 4"/>
                    <a:gd name="T50" fmla="*/ 1 w 3"/>
                    <a:gd name="T51" fmla="*/ 0 h 4"/>
                    <a:gd name="T52" fmla="*/ 1 w 3"/>
                    <a:gd name="T53" fmla="*/ 0 h 4"/>
                    <a:gd name="T54" fmla="*/ 1 w 3"/>
                    <a:gd name="T55" fmla="*/ 0 h 4"/>
                    <a:gd name="T56" fmla="*/ 1 w 3"/>
                    <a:gd name="T57" fmla="*/ 0 h 4"/>
                    <a:gd name="T58" fmla="*/ 1 w 3"/>
                    <a:gd name="T59" fmla="*/ 0 h 4"/>
                    <a:gd name="T60" fmla="*/ 1 w 3"/>
                    <a:gd name="T61" fmla="*/ 0 h 4"/>
                    <a:gd name="T62" fmla="*/ 1 w 3"/>
                    <a:gd name="T63" fmla="*/ 0 h 4"/>
                    <a:gd name="T64" fmla="*/ 1 w 3"/>
                    <a:gd name="T65" fmla="*/ 0 h 4"/>
                    <a:gd name="T66" fmla="*/ 1 w 3"/>
                    <a:gd name="T67" fmla="*/ 0 h 4"/>
                    <a:gd name="T68" fmla="*/ 1 w 3"/>
                    <a:gd name="T69" fmla="*/ 0 h 4"/>
                    <a:gd name="T70" fmla="*/ 1 w 3"/>
                    <a:gd name="T71" fmla="*/ 0 h 4"/>
                    <a:gd name="T72" fmla="*/ 1 w 3"/>
                    <a:gd name="T73" fmla="*/ 0 h 4"/>
                    <a:gd name="T74" fmla="*/ 1 w 3"/>
                    <a:gd name="T75" fmla="*/ 0 h 4"/>
                    <a:gd name="T76" fmla="*/ 1 w 3"/>
                    <a:gd name="T77" fmla="*/ 0 h 4"/>
                    <a:gd name="T78" fmla="*/ 1 w 3"/>
                    <a:gd name="T79" fmla="*/ 0 h 4"/>
                    <a:gd name="T80" fmla="*/ 1 w 3"/>
                    <a:gd name="T81" fmla="*/ 4 h 4"/>
                    <a:gd name="T82" fmla="*/ 1 w 3"/>
                    <a:gd name="T83" fmla="*/ 0 h 4"/>
                    <a:gd name="T84" fmla="*/ 1 w 3"/>
                    <a:gd name="T85" fmla="*/ 0 h 4"/>
                    <a:gd name="T86" fmla="*/ 1 w 3"/>
                    <a:gd name="T87" fmla="*/ 0 h 4"/>
                    <a:gd name="T88" fmla="*/ 1 w 3"/>
                    <a:gd name="T89" fmla="*/ 0 h 4"/>
                    <a:gd name="T90" fmla="*/ 1 w 3"/>
                    <a:gd name="T91" fmla="*/ 0 h 4"/>
                    <a:gd name="T92" fmla="*/ 1 w 3"/>
                    <a:gd name="T93" fmla="*/ 0 h 4"/>
                    <a:gd name="T94" fmla="*/ 1 w 3"/>
                    <a:gd name="T95" fmla="*/ 1 h 4"/>
                    <a:gd name="T96" fmla="*/ 1 w 3"/>
                    <a:gd name="T97" fmla="*/ 1 h 4"/>
                    <a:gd name="T98" fmla="*/ 1 w 3"/>
                    <a:gd name="T99" fmla="*/ 1 h 4"/>
                    <a:gd name="T100" fmla="*/ 1 w 3"/>
                    <a:gd name="T101" fmla="*/ 0 h 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moveTo>
                        <a:pt x="1" y="4"/>
                      </a:moveTo>
                      <a:cubicBezTo>
                        <a:pt x="1" y="4"/>
                        <a:pt x="1" y="4"/>
                        <a:pt x="1" y="4"/>
                      </a:cubicBezTo>
                      <a:cubicBezTo>
                        <a:pt x="1" y="4"/>
                        <a:pt x="2" y="4"/>
                        <a:pt x="2" y="4"/>
                      </a:cubicBezTo>
                      <a:cubicBezTo>
                        <a:pt x="2" y="4"/>
                        <a:pt x="2" y="4"/>
                        <a:pt x="2" y="4"/>
                      </a:cubicBezTo>
                      <a:cubicBezTo>
                        <a:pt x="2" y="4"/>
                        <a:pt x="1" y="4"/>
                        <a:pt x="1" y="4"/>
                      </a:cubicBezTo>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moveTo>
                        <a:pt x="1" y="0"/>
                      </a:move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1"/>
                        <a:pt x="0" y="4"/>
                        <a:pt x="1" y="4"/>
                      </a:cubicBezTo>
                      <a:cubicBezTo>
                        <a:pt x="0" y="4"/>
                        <a:pt x="1" y="1"/>
                        <a:pt x="1" y="0"/>
                      </a:cubicBezTo>
                      <a:cubicBezTo>
                        <a:pt x="1" y="0"/>
                        <a:pt x="1" y="0"/>
                        <a:pt x="1" y="0"/>
                      </a:cubicBezTo>
                      <a:moveTo>
                        <a:pt x="2" y="0"/>
                      </a:moveTo>
                      <a:cubicBezTo>
                        <a:pt x="2" y="0"/>
                        <a:pt x="2" y="0"/>
                        <a:pt x="1" y="0"/>
                      </a:cubicBezTo>
                      <a:cubicBezTo>
                        <a:pt x="2" y="0"/>
                        <a:pt x="2" y="0"/>
                        <a:pt x="2" y="0"/>
                      </a:cubicBezTo>
                      <a:cubicBezTo>
                        <a:pt x="2" y="0"/>
                        <a:pt x="2" y="0"/>
                        <a:pt x="3" y="0"/>
                      </a:cubicBezTo>
                      <a:cubicBezTo>
                        <a:pt x="3" y="0"/>
                        <a:pt x="3" y="1"/>
                        <a:pt x="3" y="1"/>
                      </a:cubicBezTo>
                      <a:cubicBezTo>
                        <a:pt x="3" y="1"/>
                        <a:pt x="3" y="1"/>
                        <a:pt x="3" y="1"/>
                      </a:cubicBezTo>
                      <a:cubicBezTo>
                        <a:pt x="3" y="1"/>
                        <a:pt x="3" y="1"/>
                        <a:pt x="3" y="1"/>
                      </a:cubicBezTo>
                      <a:cubicBezTo>
                        <a:pt x="3" y="0"/>
                        <a:pt x="2" y="0"/>
                        <a:pt x="2" y="0"/>
                      </a:cubicBezTo>
                    </a:path>
                  </a:pathLst>
                </a:custGeom>
                <a:solidFill>
                  <a:srgbClr val="AFA8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5" name="Freeform 12516">
                  <a:extLst>
                    <a:ext uri="{FF2B5EF4-FFF2-40B4-BE49-F238E27FC236}">
                      <a16:creationId xmlns:a16="http://schemas.microsoft.com/office/drawing/2014/main" id="{C7D095F4-52D7-92D6-2372-5E3B3DC59DD9}"/>
                    </a:ext>
                  </a:extLst>
                </p:cNvPr>
                <p:cNvSpPr>
                  <a:spLocks/>
                </p:cNvSpPr>
                <p:nvPr/>
              </p:nvSpPr>
              <p:spPr bwMode="auto">
                <a:xfrm>
                  <a:off x="4645" y="2528"/>
                  <a:ext cx="2" cy="4"/>
                </a:xfrm>
                <a:custGeom>
                  <a:avLst/>
                  <a:gdLst>
                    <a:gd name="T0" fmla="*/ 1 w 3"/>
                    <a:gd name="T1" fmla="*/ 0 h 4"/>
                    <a:gd name="T2" fmla="*/ 1 w 3"/>
                    <a:gd name="T3" fmla="*/ 0 h 4"/>
                    <a:gd name="T4" fmla="*/ 1 w 3"/>
                    <a:gd name="T5" fmla="*/ 0 h 4"/>
                    <a:gd name="T6" fmla="*/ 1 w 3"/>
                    <a:gd name="T7" fmla="*/ 0 h 4"/>
                    <a:gd name="T8" fmla="*/ 1 w 3"/>
                    <a:gd name="T9" fmla="*/ 0 h 4"/>
                    <a:gd name="T10" fmla="*/ 1 w 3"/>
                    <a:gd name="T11" fmla="*/ 0 h 4"/>
                    <a:gd name="T12" fmla="*/ 1 w 3"/>
                    <a:gd name="T13" fmla="*/ 0 h 4"/>
                    <a:gd name="T14" fmla="*/ 1 w 3"/>
                    <a:gd name="T15" fmla="*/ 0 h 4"/>
                    <a:gd name="T16" fmla="*/ 1 w 3"/>
                    <a:gd name="T17" fmla="*/ 0 h 4"/>
                    <a:gd name="T18" fmla="*/ 1 w 3"/>
                    <a:gd name="T19" fmla="*/ 0 h 4"/>
                    <a:gd name="T20" fmla="*/ 1 w 3"/>
                    <a:gd name="T21" fmla="*/ 0 h 4"/>
                    <a:gd name="T22" fmla="*/ 1 w 3"/>
                    <a:gd name="T23" fmla="*/ 0 h 4"/>
                    <a:gd name="T24" fmla="*/ 1 w 3"/>
                    <a:gd name="T25" fmla="*/ 0 h 4"/>
                    <a:gd name="T26" fmla="*/ 1 w 3"/>
                    <a:gd name="T27" fmla="*/ 0 h 4"/>
                    <a:gd name="T28" fmla="*/ 1 w 3"/>
                    <a:gd name="T29" fmla="*/ 0 h 4"/>
                    <a:gd name="T30" fmla="*/ 1 w 3"/>
                    <a:gd name="T31" fmla="*/ 0 h 4"/>
                    <a:gd name="T32" fmla="*/ 1 w 3"/>
                    <a:gd name="T33" fmla="*/ 0 h 4"/>
                    <a:gd name="T34" fmla="*/ 1 w 3"/>
                    <a:gd name="T35" fmla="*/ 4 h 4"/>
                    <a:gd name="T36" fmla="*/ 1 w 3"/>
                    <a:gd name="T37" fmla="*/ 4 h 4"/>
                    <a:gd name="T38" fmla="*/ 1 w 3"/>
                    <a:gd name="T39" fmla="*/ 4 h 4"/>
                    <a:gd name="T40" fmla="*/ 1 w 3"/>
                    <a:gd name="T41" fmla="*/ 4 h 4"/>
                    <a:gd name="T42" fmla="*/ 1 w 3"/>
                    <a:gd name="T43" fmla="*/ 4 h 4"/>
                    <a:gd name="T44" fmla="*/ 1 w 3"/>
                    <a:gd name="T45" fmla="*/ 4 h 4"/>
                    <a:gd name="T46" fmla="*/ 1 w 3"/>
                    <a:gd name="T47" fmla="*/ 4 h 4"/>
                    <a:gd name="T48" fmla="*/ 1 w 3"/>
                    <a:gd name="T49" fmla="*/ 4 h 4"/>
                    <a:gd name="T50" fmla="*/ 1 w 3"/>
                    <a:gd name="T51" fmla="*/ 4 h 4"/>
                    <a:gd name="T52" fmla="*/ 1 w 3"/>
                    <a:gd name="T53" fmla="*/ 4 h 4"/>
                    <a:gd name="T54" fmla="*/ 1 w 3"/>
                    <a:gd name="T55" fmla="*/ 4 h 4"/>
                    <a:gd name="T56" fmla="*/ 1 w 3"/>
                    <a:gd name="T57" fmla="*/ 4 h 4"/>
                    <a:gd name="T58" fmla="*/ 1 w 3"/>
                    <a:gd name="T59" fmla="*/ 3 h 4"/>
                    <a:gd name="T60" fmla="*/ 1 w 3"/>
                    <a:gd name="T61" fmla="*/ 2 h 4"/>
                    <a:gd name="T62" fmla="*/ 1 w 3"/>
                    <a:gd name="T63" fmla="*/ 2 h 4"/>
                    <a:gd name="T64" fmla="*/ 1 w 3"/>
                    <a:gd name="T65" fmla="*/ 1 h 4"/>
                    <a:gd name="T66" fmla="*/ 1 w 3"/>
                    <a:gd name="T67" fmla="*/ 0 h 4"/>
                    <a:gd name="T68" fmla="*/ 1 w 3"/>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 h="4">
                      <a:moveTo>
                        <a:pt x="2" y="0"/>
                      </a:move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0"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2" y="4"/>
                        <a:pt x="2" y="4"/>
                      </a:cubicBezTo>
                      <a:cubicBezTo>
                        <a:pt x="2" y="4"/>
                        <a:pt x="2" y="3"/>
                        <a:pt x="2" y="3"/>
                      </a:cubicBezTo>
                      <a:cubicBezTo>
                        <a:pt x="2" y="3"/>
                        <a:pt x="2" y="2"/>
                        <a:pt x="2" y="2"/>
                      </a:cubicBezTo>
                      <a:cubicBezTo>
                        <a:pt x="2" y="2"/>
                        <a:pt x="2" y="2"/>
                        <a:pt x="2" y="2"/>
                      </a:cubicBezTo>
                      <a:cubicBezTo>
                        <a:pt x="2" y="2"/>
                        <a:pt x="2" y="1"/>
                        <a:pt x="3" y="1"/>
                      </a:cubicBezTo>
                      <a:cubicBezTo>
                        <a:pt x="3" y="1"/>
                        <a:pt x="3" y="0"/>
                        <a:pt x="3" y="0"/>
                      </a:cubicBezTo>
                      <a:cubicBezTo>
                        <a:pt x="2" y="0"/>
                        <a:pt x="2" y="0"/>
                        <a:pt x="2" y="0"/>
                      </a:cubicBezTo>
                    </a:path>
                  </a:pathLst>
                </a:custGeom>
                <a:solidFill>
                  <a:srgbClr val="A9A3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6" name="Freeform 12517">
                  <a:extLst>
                    <a:ext uri="{FF2B5EF4-FFF2-40B4-BE49-F238E27FC236}">
                      <a16:creationId xmlns:a16="http://schemas.microsoft.com/office/drawing/2014/main" id="{FA4D3DA7-AC1A-4ACC-0B1E-68690545F501}"/>
                    </a:ext>
                  </a:extLst>
                </p:cNvPr>
                <p:cNvSpPr>
                  <a:spLocks/>
                </p:cNvSpPr>
                <p:nvPr/>
              </p:nvSpPr>
              <p:spPr bwMode="auto">
                <a:xfrm>
                  <a:off x="4648" y="2523"/>
                  <a:ext cx="1" cy="1"/>
                </a:xfrm>
                <a:custGeom>
                  <a:avLst/>
                  <a:gdLst>
                    <a:gd name="T0" fmla="*/ 0 w 1"/>
                    <a:gd name="T1" fmla="*/ 0 h 1"/>
                    <a:gd name="T2" fmla="*/ 0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0" y="1"/>
                      </a:cubicBezTo>
                      <a:cubicBezTo>
                        <a:pt x="0" y="1"/>
                        <a:pt x="0" y="1"/>
                        <a:pt x="0" y="0"/>
                      </a:cubicBezTo>
                    </a:path>
                  </a:pathLst>
                </a:custGeom>
                <a:solidFill>
                  <a:srgbClr val="AFA8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7" name="Freeform 12518">
                  <a:extLst>
                    <a:ext uri="{FF2B5EF4-FFF2-40B4-BE49-F238E27FC236}">
                      <a16:creationId xmlns:a16="http://schemas.microsoft.com/office/drawing/2014/main" id="{3CF00001-4338-82E4-BD95-0D6DAB4E480C}"/>
                    </a:ext>
                  </a:extLst>
                </p:cNvPr>
                <p:cNvSpPr>
                  <a:spLocks/>
                </p:cNvSpPr>
                <p:nvPr/>
              </p:nvSpPr>
              <p:spPr bwMode="auto">
                <a:xfrm>
                  <a:off x="4647" y="2519"/>
                  <a:ext cx="1" cy="2"/>
                </a:xfrm>
                <a:custGeom>
                  <a:avLst/>
                  <a:gdLst>
                    <a:gd name="T0" fmla="*/ 0 w 1"/>
                    <a:gd name="T1" fmla="*/ 0 h 3"/>
                    <a:gd name="T2" fmla="*/ 0 w 1"/>
                    <a:gd name="T3" fmla="*/ 1 h 3"/>
                    <a:gd name="T4" fmla="*/ 0 w 1"/>
                    <a:gd name="T5" fmla="*/ 0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0" y="1"/>
                        <a:pt x="0" y="2"/>
                        <a:pt x="0" y="3"/>
                      </a:cubicBezTo>
                      <a:cubicBezTo>
                        <a:pt x="1" y="3"/>
                        <a:pt x="0" y="1"/>
                        <a:pt x="0" y="0"/>
                      </a:cubicBezTo>
                      <a:cubicBezTo>
                        <a:pt x="0" y="0"/>
                        <a:pt x="0" y="0"/>
                        <a:pt x="0" y="0"/>
                      </a:cubicBezTo>
                    </a:path>
                  </a:pathLst>
                </a:custGeom>
                <a:solidFill>
                  <a:srgbClr val="AFA8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8" name="Freeform 12519">
                  <a:extLst>
                    <a:ext uri="{FF2B5EF4-FFF2-40B4-BE49-F238E27FC236}">
                      <a16:creationId xmlns:a16="http://schemas.microsoft.com/office/drawing/2014/main" id="{3FE74892-993B-F6C0-5EBE-827979D7E1C5}"/>
                    </a:ext>
                  </a:extLst>
                </p:cNvPr>
                <p:cNvSpPr>
                  <a:spLocks/>
                </p:cNvSpPr>
                <p:nvPr/>
              </p:nvSpPr>
              <p:spPr bwMode="auto">
                <a:xfrm>
                  <a:off x="4632" y="2506"/>
                  <a:ext cx="1" cy="3"/>
                </a:xfrm>
                <a:custGeom>
                  <a:avLst/>
                  <a:gdLst>
                    <a:gd name="T0" fmla="*/ 0 w 2"/>
                    <a:gd name="T1" fmla="*/ 0 h 3"/>
                    <a:gd name="T2" fmla="*/ 0 w 2"/>
                    <a:gd name="T3" fmla="*/ 0 h 3"/>
                    <a:gd name="T4" fmla="*/ 1 w 2"/>
                    <a:gd name="T5" fmla="*/ 3 h 3"/>
                    <a:gd name="T6" fmla="*/ 1 w 2"/>
                    <a:gd name="T7" fmla="*/ 3 h 3"/>
                    <a:gd name="T8" fmla="*/ 1 w 2"/>
                    <a:gd name="T9" fmla="*/ 2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0"/>
                        <a:pt x="0" y="0"/>
                        <a:pt x="0" y="0"/>
                      </a:cubicBezTo>
                      <a:cubicBezTo>
                        <a:pt x="0" y="1"/>
                        <a:pt x="0" y="2"/>
                        <a:pt x="1" y="3"/>
                      </a:cubicBezTo>
                      <a:cubicBezTo>
                        <a:pt x="1" y="3"/>
                        <a:pt x="1" y="3"/>
                        <a:pt x="1" y="3"/>
                      </a:cubicBezTo>
                      <a:cubicBezTo>
                        <a:pt x="2" y="3"/>
                        <a:pt x="2" y="3"/>
                        <a:pt x="2" y="2"/>
                      </a:cubicBezTo>
                      <a:cubicBezTo>
                        <a:pt x="1" y="2"/>
                        <a:pt x="0" y="1"/>
                        <a:pt x="0"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39" name="Freeform 12520">
                  <a:extLst>
                    <a:ext uri="{FF2B5EF4-FFF2-40B4-BE49-F238E27FC236}">
                      <a16:creationId xmlns:a16="http://schemas.microsoft.com/office/drawing/2014/main" id="{B8A31C77-C277-A7A5-DDA1-A9C53FA74C55}"/>
                    </a:ext>
                  </a:extLst>
                </p:cNvPr>
                <p:cNvSpPr>
                  <a:spLocks/>
                </p:cNvSpPr>
                <p:nvPr/>
              </p:nvSpPr>
              <p:spPr bwMode="auto">
                <a:xfrm>
                  <a:off x="4628" y="2504"/>
                  <a:ext cx="2" cy="4"/>
                </a:xfrm>
                <a:custGeom>
                  <a:avLst/>
                  <a:gdLst>
                    <a:gd name="T0" fmla="*/ 0 w 2"/>
                    <a:gd name="T1" fmla="*/ 0 h 4"/>
                    <a:gd name="T2" fmla="*/ 0 w 2"/>
                    <a:gd name="T3" fmla="*/ 1 h 4"/>
                    <a:gd name="T4" fmla="*/ 1 w 2"/>
                    <a:gd name="T5" fmla="*/ 4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0" y="1"/>
                        <a:pt x="0" y="1"/>
                        <a:pt x="0" y="1"/>
                      </a:cubicBezTo>
                      <a:cubicBezTo>
                        <a:pt x="0" y="1"/>
                        <a:pt x="1" y="3"/>
                        <a:pt x="1" y="4"/>
                      </a:cubicBezTo>
                      <a:cubicBezTo>
                        <a:pt x="2" y="3"/>
                        <a:pt x="1" y="0"/>
                        <a:pt x="0"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0" name="Freeform 12521">
                  <a:extLst>
                    <a:ext uri="{FF2B5EF4-FFF2-40B4-BE49-F238E27FC236}">
                      <a16:creationId xmlns:a16="http://schemas.microsoft.com/office/drawing/2014/main" id="{3B3AC329-EFCD-8DE2-95AA-01BCBA9018BA}"/>
                    </a:ext>
                  </a:extLst>
                </p:cNvPr>
                <p:cNvSpPr>
                  <a:spLocks/>
                </p:cNvSpPr>
                <p:nvPr/>
              </p:nvSpPr>
              <p:spPr bwMode="auto">
                <a:xfrm>
                  <a:off x="4632" y="2511"/>
                  <a:ext cx="1" cy="3"/>
                </a:xfrm>
                <a:custGeom>
                  <a:avLst/>
                  <a:gdLst>
                    <a:gd name="T0" fmla="*/ 1 w 2"/>
                    <a:gd name="T1" fmla="*/ 0 h 4"/>
                    <a:gd name="T2" fmla="*/ 0 w 2"/>
                    <a:gd name="T3" fmla="*/ 1 h 4"/>
                    <a:gd name="T4" fmla="*/ 1 w 2"/>
                    <a:gd name="T5" fmla="*/ 2 h 4"/>
                    <a:gd name="T6" fmla="*/ 1 w 2"/>
                    <a:gd name="T7" fmla="*/ 0 h 4"/>
                    <a:gd name="T8" fmla="*/ 1 w 2"/>
                    <a:gd name="T9" fmla="*/ 0 h 4"/>
                    <a:gd name="T10" fmla="*/ 1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0" y="0"/>
                        <a:pt x="0" y="1"/>
                        <a:pt x="0" y="1"/>
                      </a:cubicBezTo>
                      <a:cubicBezTo>
                        <a:pt x="0" y="2"/>
                        <a:pt x="1" y="4"/>
                        <a:pt x="2" y="4"/>
                      </a:cubicBezTo>
                      <a:cubicBezTo>
                        <a:pt x="2" y="3"/>
                        <a:pt x="0" y="0"/>
                        <a:pt x="1" y="0"/>
                      </a:cubicBezTo>
                      <a:cubicBezTo>
                        <a:pt x="1" y="0"/>
                        <a:pt x="1" y="0"/>
                        <a:pt x="1" y="0"/>
                      </a:cubicBezTo>
                      <a:cubicBezTo>
                        <a:pt x="1" y="0"/>
                        <a:pt x="1" y="0"/>
                        <a:pt x="1"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1" name="Freeform 12522">
                  <a:extLst>
                    <a:ext uri="{FF2B5EF4-FFF2-40B4-BE49-F238E27FC236}">
                      <a16:creationId xmlns:a16="http://schemas.microsoft.com/office/drawing/2014/main" id="{BDDE48D3-831A-57B5-FCA6-A74924C885AC}"/>
                    </a:ext>
                  </a:extLst>
                </p:cNvPr>
                <p:cNvSpPr>
                  <a:spLocks noEditPoints="1"/>
                </p:cNvSpPr>
                <p:nvPr/>
              </p:nvSpPr>
              <p:spPr bwMode="auto">
                <a:xfrm>
                  <a:off x="4626" y="2509"/>
                  <a:ext cx="3" cy="5"/>
                </a:xfrm>
                <a:custGeom>
                  <a:avLst/>
                  <a:gdLst>
                    <a:gd name="T0" fmla="*/ 0 w 4"/>
                    <a:gd name="T1" fmla="*/ 0 h 5"/>
                    <a:gd name="T2" fmla="*/ 2 w 4"/>
                    <a:gd name="T3" fmla="*/ 3 h 5"/>
                    <a:gd name="T4" fmla="*/ 2 w 4"/>
                    <a:gd name="T5" fmla="*/ 5 h 5"/>
                    <a:gd name="T6" fmla="*/ 2 w 4"/>
                    <a:gd name="T7" fmla="*/ 5 h 5"/>
                    <a:gd name="T8" fmla="*/ 2 w 4"/>
                    <a:gd name="T9" fmla="*/ 2 h 5"/>
                    <a:gd name="T10" fmla="*/ 0 w 4"/>
                    <a:gd name="T11" fmla="*/ 0 h 5"/>
                    <a:gd name="T12" fmla="*/ 0 w 4"/>
                    <a:gd name="T13" fmla="*/ 0 h 5"/>
                    <a:gd name="T14" fmla="*/ 0 w 4"/>
                    <a:gd name="T15" fmla="*/ 0 h 5"/>
                    <a:gd name="T16" fmla="*/ 0 w 4"/>
                    <a:gd name="T17" fmla="*/ 0 h 5"/>
                    <a:gd name="T18" fmla="*/ 0 w 4"/>
                    <a:gd name="T19" fmla="*/ 0 h 5"/>
                    <a:gd name="T20" fmla="*/ 0 w 4"/>
                    <a:gd name="T21" fmla="*/ 0 h 5"/>
                    <a:gd name="T22" fmla="*/ 0 w 4"/>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5">
                      <a:moveTo>
                        <a:pt x="0" y="0"/>
                      </a:moveTo>
                      <a:cubicBezTo>
                        <a:pt x="1" y="1"/>
                        <a:pt x="2" y="2"/>
                        <a:pt x="2" y="3"/>
                      </a:cubicBezTo>
                      <a:cubicBezTo>
                        <a:pt x="3" y="4"/>
                        <a:pt x="3" y="5"/>
                        <a:pt x="3" y="5"/>
                      </a:cubicBezTo>
                      <a:cubicBezTo>
                        <a:pt x="3" y="5"/>
                        <a:pt x="3" y="5"/>
                        <a:pt x="3" y="5"/>
                      </a:cubicBezTo>
                      <a:cubicBezTo>
                        <a:pt x="4" y="5"/>
                        <a:pt x="2" y="2"/>
                        <a:pt x="2" y="2"/>
                      </a:cubicBezTo>
                      <a:cubicBezTo>
                        <a:pt x="2" y="1"/>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2" name="Freeform 12523">
                  <a:extLst>
                    <a:ext uri="{FF2B5EF4-FFF2-40B4-BE49-F238E27FC236}">
                      <a16:creationId xmlns:a16="http://schemas.microsoft.com/office/drawing/2014/main" id="{2E6043DF-AB5F-169B-E5C5-422522171050}"/>
                    </a:ext>
                  </a:extLst>
                </p:cNvPr>
                <p:cNvSpPr>
                  <a:spLocks noEditPoints="1"/>
                </p:cNvSpPr>
                <p:nvPr/>
              </p:nvSpPr>
              <p:spPr bwMode="auto">
                <a:xfrm>
                  <a:off x="4625" y="2504"/>
                  <a:ext cx="2" cy="4"/>
                </a:xfrm>
                <a:custGeom>
                  <a:avLst/>
                  <a:gdLst>
                    <a:gd name="T0" fmla="*/ 1 w 2"/>
                    <a:gd name="T1" fmla="*/ 1 h 4"/>
                    <a:gd name="T2" fmla="*/ 1 w 2"/>
                    <a:gd name="T3" fmla="*/ 1 h 4"/>
                    <a:gd name="T4" fmla="*/ 1 w 2"/>
                    <a:gd name="T5" fmla="*/ 1 h 4"/>
                    <a:gd name="T6" fmla="*/ 1 w 2"/>
                    <a:gd name="T7" fmla="*/ 1 h 4"/>
                    <a:gd name="T8" fmla="*/ 1 w 2"/>
                    <a:gd name="T9" fmla="*/ 0 h 4"/>
                    <a:gd name="T10" fmla="*/ 2 w 2"/>
                    <a:gd name="T11" fmla="*/ 4 h 4"/>
                    <a:gd name="T12" fmla="*/ 1 w 2"/>
                    <a:gd name="T13" fmla="*/ 1 h 4"/>
                    <a:gd name="T14" fmla="*/ 1 w 2"/>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4">
                      <a:moveTo>
                        <a:pt x="1" y="1"/>
                      </a:moveTo>
                      <a:cubicBezTo>
                        <a:pt x="1" y="1"/>
                        <a:pt x="1" y="1"/>
                        <a:pt x="1" y="1"/>
                      </a:cubicBezTo>
                      <a:cubicBezTo>
                        <a:pt x="1" y="1"/>
                        <a:pt x="1" y="1"/>
                        <a:pt x="1" y="1"/>
                      </a:cubicBezTo>
                      <a:cubicBezTo>
                        <a:pt x="1" y="1"/>
                        <a:pt x="1" y="1"/>
                        <a:pt x="1" y="1"/>
                      </a:cubicBezTo>
                      <a:moveTo>
                        <a:pt x="1" y="0"/>
                      </a:moveTo>
                      <a:cubicBezTo>
                        <a:pt x="0" y="0"/>
                        <a:pt x="1" y="3"/>
                        <a:pt x="2" y="4"/>
                      </a:cubicBezTo>
                      <a:cubicBezTo>
                        <a:pt x="1" y="3"/>
                        <a:pt x="1" y="1"/>
                        <a:pt x="1" y="1"/>
                      </a:cubicBezTo>
                      <a:cubicBezTo>
                        <a:pt x="1" y="0"/>
                        <a:pt x="1" y="0"/>
                        <a:pt x="1"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3" name="Freeform 12524">
                  <a:extLst>
                    <a:ext uri="{FF2B5EF4-FFF2-40B4-BE49-F238E27FC236}">
                      <a16:creationId xmlns:a16="http://schemas.microsoft.com/office/drawing/2014/main" id="{81130E49-8DA4-2406-C96B-EB0A89A54916}"/>
                    </a:ext>
                  </a:extLst>
                </p:cNvPr>
                <p:cNvSpPr>
                  <a:spLocks noEditPoints="1"/>
                </p:cNvSpPr>
                <p:nvPr/>
              </p:nvSpPr>
              <p:spPr bwMode="auto">
                <a:xfrm>
                  <a:off x="4637" y="2517"/>
                  <a:ext cx="1" cy="3"/>
                </a:xfrm>
                <a:custGeom>
                  <a:avLst/>
                  <a:gdLst>
                    <a:gd name="T0" fmla="*/ 0 w 2"/>
                    <a:gd name="T1" fmla="*/ 0 h 4"/>
                    <a:gd name="T2" fmla="*/ 0 w 2"/>
                    <a:gd name="T3" fmla="*/ 0 h 4"/>
                    <a:gd name="T4" fmla="*/ 1 w 2"/>
                    <a:gd name="T5" fmla="*/ 2 h 4"/>
                    <a:gd name="T6" fmla="*/ 1 w 2"/>
                    <a:gd name="T7" fmla="*/ 2 h 4"/>
                    <a:gd name="T8" fmla="*/ 1 w 2"/>
                    <a:gd name="T9" fmla="*/ 2 h 4"/>
                    <a:gd name="T10" fmla="*/ 0 w 2"/>
                    <a:gd name="T11" fmla="*/ 0 h 4"/>
                    <a:gd name="T12" fmla="*/ 0 w 2"/>
                    <a:gd name="T13" fmla="*/ 0 h 4"/>
                    <a:gd name="T14" fmla="*/ 0 w 2"/>
                    <a:gd name="T15" fmla="*/ 0 h 4"/>
                    <a:gd name="T16" fmla="*/ 0 w 2"/>
                    <a:gd name="T17" fmla="*/ 0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0"/>
                      </a:moveTo>
                      <a:cubicBezTo>
                        <a:pt x="0" y="0"/>
                        <a:pt x="0" y="0"/>
                        <a:pt x="0" y="0"/>
                      </a:cubicBezTo>
                      <a:cubicBezTo>
                        <a:pt x="1" y="1"/>
                        <a:pt x="1" y="3"/>
                        <a:pt x="1" y="4"/>
                      </a:cubicBezTo>
                      <a:cubicBezTo>
                        <a:pt x="1" y="4"/>
                        <a:pt x="2" y="4"/>
                        <a:pt x="2" y="4"/>
                      </a:cubicBezTo>
                      <a:cubicBezTo>
                        <a:pt x="2" y="4"/>
                        <a:pt x="2" y="3"/>
                        <a:pt x="2" y="2"/>
                      </a:cubicBezTo>
                      <a:cubicBezTo>
                        <a:pt x="1" y="1"/>
                        <a:pt x="0" y="0"/>
                        <a:pt x="0" y="0"/>
                      </a:cubicBezTo>
                      <a:moveTo>
                        <a:pt x="0" y="0"/>
                      </a:moveTo>
                      <a:cubicBezTo>
                        <a:pt x="0" y="0"/>
                        <a:pt x="0" y="0"/>
                        <a:pt x="0" y="0"/>
                      </a:cubicBezTo>
                      <a:cubicBezTo>
                        <a:pt x="0" y="0"/>
                        <a:pt x="0" y="0"/>
                        <a:pt x="0" y="0"/>
                      </a:cubicBezTo>
                      <a:cubicBezTo>
                        <a:pt x="0" y="0"/>
                        <a:pt x="0" y="0"/>
                        <a:pt x="0"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4" name="Freeform 12525">
                  <a:extLst>
                    <a:ext uri="{FF2B5EF4-FFF2-40B4-BE49-F238E27FC236}">
                      <a16:creationId xmlns:a16="http://schemas.microsoft.com/office/drawing/2014/main" id="{FE6102CA-817B-7224-4677-4C01583BFA1C}"/>
                    </a:ext>
                  </a:extLst>
                </p:cNvPr>
                <p:cNvSpPr>
                  <a:spLocks noEditPoints="1"/>
                </p:cNvSpPr>
                <p:nvPr/>
              </p:nvSpPr>
              <p:spPr bwMode="auto">
                <a:xfrm>
                  <a:off x="4631" y="2518"/>
                  <a:ext cx="3" cy="3"/>
                </a:xfrm>
                <a:custGeom>
                  <a:avLst/>
                  <a:gdLst>
                    <a:gd name="T0" fmla="*/ 2 w 4"/>
                    <a:gd name="T1" fmla="*/ 0 h 4"/>
                    <a:gd name="T2" fmla="*/ 2 w 4"/>
                    <a:gd name="T3" fmla="*/ 2 h 4"/>
                    <a:gd name="T4" fmla="*/ 2 w 4"/>
                    <a:gd name="T5" fmla="*/ 2 h 4"/>
                    <a:gd name="T6" fmla="*/ 2 w 4"/>
                    <a:gd name="T7" fmla="*/ 0 h 4"/>
                    <a:gd name="T8" fmla="*/ 2 w 4"/>
                    <a:gd name="T9" fmla="*/ 0 h 4"/>
                    <a:gd name="T10" fmla="*/ 2 w 4"/>
                    <a:gd name="T11" fmla="*/ 0 h 4"/>
                    <a:gd name="T12" fmla="*/ 2 w 4"/>
                    <a:gd name="T13" fmla="*/ 0 h 4"/>
                    <a:gd name="T14" fmla="*/ 2 w 4"/>
                    <a:gd name="T15" fmla="*/ 0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2" y="0"/>
                      </a:moveTo>
                      <a:cubicBezTo>
                        <a:pt x="0" y="0"/>
                        <a:pt x="3" y="3"/>
                        <a:pt x="4" y="4"/>
                      </a:cubicBezTo>
                      <a:cubicBezTo>
                        <a:pt x="4" y="3"/>
                        <a:pt x="3" y="3"/>
                        <a:pt x="3" y="2"/>
                      </a:cubicBezTo>
                      <a:cubicBezTo>
                        <a:pt x="2" y="2"/>
                        <a:pt x="2" y="1"/>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5" name="Freeform 12526">
                  <a:extLst>
                    <a:ext uri="{FF2B5EF4-FFF2-40B4-BE49-F238E27FC236}">
                      <a16:creationId xmlns:a16="http://schemas.microsoft.com/office/drawing/2014/main" id="{55785B7B-3A80-ABE0-DBAA-D2B6F08DA2E9}"/>
                    </a:ext>
                  </a:extLst>
                </p:cNvPr>
                <p:cNvSpPr>
                  <a:spLocks/>
                </p:cNvSpPr>
                <p:nvPr/>
              </p:nvSpPr>
              <p:spPr bwMode="auto">
                <a:xfrm>
                  <a:off x="4627" y="2516"/>
                  <a:ext cx="1" cy="4"/>
                </a:xfrm>
                <a:custGeom>
                  <a:avLst/>
                  <a:gdLst>
                    <a:gd name="T0" fmla="*/ 0 w 2"/>
                    <a:gd name="T1" fmla="*/ 0 h 5"/>
                    <a:gd name="T2" fmla="*/ 0 w 2"/>
                    <a:gd name="T3" fmla="*/ 0 h 5"/>
                    <a:gd name="T4" fmla="*/ 1 w 2"/>
                    <a:gd name="T5" fmla="*/ 2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0" y="0"/>
                        <a:pt x="0" y="0"/>
                        <a:pt x="0" y="0"/>
                      </a:cubicBezTo>
                      <a:cubicBezTo>
                        <a:pt x="0" y="2"/>
                        <a:pt x="2" y="3"/>
                        <a:pt x="2" y="5"/>
                      </a:cubicBezTo>
                      <a:cubicBezTo>
                        <a:pt x="2" y="4"/>
                        <a:pt x="1" y="0"/>
                        <a:pt x="0"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6" name="Freeform 12527">
                  <a:extLst>
                    <a:ext uri="{FF2B5EF4-FFF2-40B4-BE49-F238E27FC236}">
                      <a16:creationId xmlns:a16="http://schemas.microsoft.com/office/drawing/2014/main" id="{20641ECD-9C30-14A1-2509-1F7C9661C4EB}"/>
                    </a:ext>
                  </a:extLst>
                </p:cNvPr>
                <p:cNvSpPr>
                  <a:spLocks/>
                </p:cNvSpPr>
                <p:nvPr/>
              </p:nvSpPr>
              <p:spPr bwMode="auto">
                <a:xfrm>
                  <a:off x="4623" y="2510"/>
                  <a:ext cx="2" cy="4"/>
                </a:xfrm>
                <a:custGeom>
                  <a:avLst/>
                  <a:gdLst>
                    <a:gd name="T0" fmla="*/ 1 w 2"/>
                    <a:gd name="T1" fmla="*/ 0 h 4"/>
                    <a:gd name="T2" fmla="*/ 2 w 2"/>
                    <a:gd name="T3" fmla="*/ 4 h 4"/>
                    <a:gd name="T4" fmla="*/ 1 w 2"/>
                    <a:gd name="T5" fmla="*/ 1 h 4"/>
                    <a:gd name="T6" fmla="*/ 1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1" y="0"/>
                      </a:moveTo>
                      <a:cubicBezTo>
                        <a:pt x="0" y="1"/>
                        <a:pt x="1" y="3"/>
                        <a:pt x="2" y="4"/>
                      </a:cubicBezTo>
                      <a:cubicBezTo>
                        <a:pt x="2" y="3"/>
                        <a:pt x="0" y="1"/>
                        <a:pt x="1" y="1"/>
                      </a:cubicBezTo>
                      <a:cubicBezTo>
                        <a:pt x="1" y="0"/>
                        <a:pt x="1" y="0"/>
                        <a:pt x="1"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7" name="Freeform 12528">
                  <a:extLst>
                    <a:ext uri="{FF2B5EF4-FFF2-40B4-BE49-F238E27FC236}">
                      <a16:creationId xmlns:a16="http://schemas.microsoft.com/office/drawing/2014/main" id="{5F99E0CB-3ADD-D6F7-E5A8-582C8E8E2368}"/>
                    </a:ext>
                  </a:extLst>
                </p:cNvPr>
                <p:cNvSpPr>
                  <a:spLocks/>
                </p:cNvSpPr>
                <p:nvPr/>
              </p:nvSpPr>
              <p:spPr bwMode="auto">
                <a:xfrm>
                  <a:off x="4636" y="2523"/>
                  <a:ext cx="1" cy="2"/>
                </a:xfrm>
                <a:custGeom>
                  <a:avLst/>
                  <a:gdLst>
                    <a:gd name="T0" fmla="*/ 0 w 1"/>
                    <a:gd name="T1" fmla="*/ 0 h 3"/>
                    <a:gd name="T2" fmla="*/ 0 w 1"/>
                    <a:gd name="T3" fmla="*/ 0 h 3"/>
                    <a:gd name="T4" fmla="*/ 0 w 1"/>
                    <a:gd name="T5" fmla="*/ 1 h 3"/>
                    <a:gd name="T6" fmla="*/ 0 w 1"/>
                    <a:gd name="T7" fmla="*/ 1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0"/>
                        <a:pt x="0" y="0"/>
                        <a:pt x="0" y="0"/>
                      </a:cubicBezTo>
                      <a:cubicBezTo>
                        <a:pt x="1" y="1"/>
                        <a:pt x="0" y="2"/>
                        <a:pt x="0" y="2"/>
                      </a:cubicBezTo>
                      <a:cubicBezTo>
                        <a:pt x="0" y="3"/>
                        <a:pt x="0" y="3"/>
                        <a:pt x="0" y="3"/>
                      </a:cubicBezTo>
                      <a:cubicBezTo>
                        <a:pt x="1" y="3"/>
                        <a:pt x="1" y="1"/>
                        <a:pt x="0"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8" name="Freeform 12529">
                  <a:extLst>
                    <a:ext uri="{FF2B5EF4-FFF2-40B4-BE49-F238E27FC236}">
                      <a16:creationId xmlns:a16="http://schemas.microsoft.com/office/drawing/2014/main" id="{F52B4EA7-F432-029F-88F1-AAADD7722151}"/>
                    </a:ext>
                  </a:extLst>
                </p:cNvPr>
                <p:cNvSpPr>
                  <a:spLocks noEditPoints="1"/>
                </p:cNvSpPr>
                <p:nvPr/>
              </p:nvSpPr>
              <p:spPr bwMode="auto">
                <a:xfrm>
                  <a:off x="4631" y="2522"/>
                  <a:ext cx="3" cy="3"/>
                </a:xfrm>
                <a:custGeom>
                  <a:avLst/>
                  <a:gdLst>
                    <a:gd name="T0" fmla="*/ 2 w 4"/>
                    <a:gd name="T1" fmla="*/ 2 h 4"/>
                    <a:gd name="T2" fmla="*/ 2 w 4"/>
                    <a:gd name="T3" fmla="*/ 2 h 4"/>
                    <a:gd name="T4" fmla="*/ 2 w 4"/>
                    <a:gd name="T5" fmla="*/ 2 h 4"/>
                    <a:gd name="T6" fmla="*/ 2 w 4"/>
                    <a:gd name="T7" fmla="*/ 2 h 4"/>
                    <a:gd name="T8" fmla="*/ 0 w 4"/>
                    <a:gd name="T9" fmla="*/ 1 h 4"/>
                    <a:gd name="T10" fmla="*/ 0 w 4"/>
                    <a:gd name="T11" fmla="*/ 1 h 4"/>
                    <a:gd name="T12" fmla="*/ 2 w 4"/>
                    <a:gd name="T13" fmla="*/ 2 h 4"/>
                    <a:gd name="T14" fmla="*/ 2 w 4"/>
                    <a:gd name="T15" fmla="*/ 2 h 4"/>
                    <a:gd name="T16" fmla="*/ 0 w 4"/>
                    <a:gd name="T17" fmla="*/ 1 h 4"/>
                    <a:gd name="T18" fmla="*/ 1 w 4"/>
                    <a:gd name="T19" fmla="*/ 0 h 4"/>
                    <a:gd name="T20" fmla="*/ 0 w 4"/>
                    <a:gd name="T21" fmla="*/ 1 h 4"/>
                    <a:gd name="T22" fmla="*/ 1 w 4"/>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4">
                      <a:moveTo>
                        <a:pt x="3" y="4"/>
                      </a:moveTo>
                      <a:cubicBezTo>
                        <a:pt x="3" y="4"/>
                        <a:pt x="3" y="4"/>
                        <a:pt x="3" y="4"/>
                      </a:cubicBezTo>
                      <a:cubicBezTo>
                        <a:pt x="4" y="4"/>
                        <a:pt x="4" y="4"/>
                        <a:pt x="4" y="4"/>
                      </a:cubicBezTo>
                      <a:cubicBezTo>
                        <a:pt x="3" y="4"/>
                        <a:pt x="3" y="4"/>
                        <a:pt x="3" y="4"/>
                      </a:cubicBezTo>
                      <a:moveTo>
                        <a:pt x="0" y="1"/>
                      </a:moveTo>
                      <a:cubicBezTo>
                        <a:pt x="0" y="1"/>
                        <a:pt x="0" y="1"/>
                        <a:pt x="0" y="1"/>
                      </a:cubicBezTo>
                      <a:cubicBezTo>
                        <a:pt x="1" y="2"/>
                        <a:pt x="1" y="3"/>
                        <a:pt x="2" y="4"/>
                      </a:cubicBezTo>
                      <a:cubicBezTo>
                        <a:pt x="2" y="4"/>
                        <a:pt x="3" y="4"/>
                        <a:pt x="3" y="4"/>
                      </a:cubicBezTo>
                      <a:cubicBezTo>
                        <a:pt x="2" y="4"/>
                        <a:pt x="0" y="1"/>
                        <a:pt x="0" y="1"/>
                      </a:cubicBezTo>
                      <a:moveTo>
                        <a:pt x="1" y="0"/>
                      </a:moveTo>
                      <a:cubicBezTo>
                        <a:pt x="1" y="0"/>
                        <a:pt x="0" y="0"/>
                        <a:pt x="0" y="1"/>
                      </a:cubicBezTo>
                      <a:cubicBezTo>
                        <a:pt x="1" y="0"/>
                        <a:pt x="1" y="0"/>
                        <a:pt x="1"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49" name="Freeform 12530">
                  <a:extLst>
                    <a:ext uri="{FF2B5EF4-FFF2-40B4-BE49-F238E27FC236}">
                      <a16:creationId xmlns:a16="http://schemas.microsoft.com/office/drawing/2014/main" id="{F78FCCA3-77D9-7031-1ADC-1ED8F72161DE}"/>
                    </a:ext>
                  </a:extLst>
                </p:cNvPr>
                <p:cNvSpPr>
                  <a:spLocks noEditPoints="1"/>
                </p:cNvSpPr>
                <p:nvPr/>
              </p:nvSpPr>
              <p:spPr bwMode="auto">
                <a:xfrm>
                  <a:off x="4628" y="2523"/>
                  <a:ext cx="3" cy="2"/>
                </a:xfrm>
                <a:custGeom>
                  <a:avLst/>
                  <a:gdLst>
                    <a:gd name="T0" fmla="*/ 1 w 3"/>
                    <a:gd name="T1" fmla="*/ 1 h 3"/>
                    <a:gd name="T2" fmla="*/ 3 w 3"/>
                    <a:gd name="T3" fmla="*/ 1 h 3"/>
                    <a:gd name="T4" fmla="*/ 1 w 3"/>
                    <a:gd name="T5" fmla="*/ 1 h 3"/>
                    <a:gd name="T6" fmla="*/ 0 w 3"/>
                    <a:gd name="T7" fmla="*/ 0 h 3"/>
                    <a:gd name="T8" fmla="*/ 1 w 3"/>
                    <a:gd name="T9" fmla="*/ 1 h 3"/>
                    <a:gd name="T10" fmla="*/ 0 w 3"/>
                    <a:gd name="T11" fmla="*/ 0 h 3"/>
                    <a:gd name="T12" fmla="*/ 0 w 3"/>
                    <a:gd name="T13" fmla="*/ 0 h 3"/>
                    <a:gd name="T14" fmla="*/ 0 w 3"/>
                    <a:gd name="T15" fmla="*/ 0 h 3"/>
                    <a:gd name="T16" fmla="*/ 0 w 3"/>
                    <a:gd name="T17" fmla="*/ 0 h 3"/>
                    <a:gd name="T18" fmla="*/ 0 w 3"/>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
                      <a:moveTo>
                        <a:pt x="1" y="1"/>
                      </a:moveTo>
                      <a:cubicBezTo>
                        <a:pt x="1" y="2"/>
                        <a:pt x="2" y="3"/>
                        <a:pt x="3" y="3"/>
                      </a:cubicBezTo>
                      <a:cubicBezTo>
                        <a:pt x="3" y="2"/>
                        <a:pt x="1" y="2"/>
                        <a:pt x="1" y="1"/>
                      </a:cubicBezTo>
                      <a:moveTo>
                        <a:pt x="0" y="0"/>
                      </a:moveTo>
                      <a:cubicBezTo>
                        <a:pt x="1" y="0"/>
                        <a:pt x="1" y="0"/>
                        <a:pt x="1" y="1"/>
                      </a:cubicBezTo>
                      <a:cubicBezTo>
                        <a:pt x="1" y="0"/>
                        <a:pt x="1" y="0"/>
                        <a:pt x="0" y="0"/>
                      </a:cubicBezTo>
                      <a:moveTo>
                        <a:pt x="0" y="0"/>
                      </a:moveTo>
                      <a:cubicBezTo>
                        <a:pt x="0" y="0"/>
                        <a:pt x="0" y="0"/>
                        <a:pt x="0" y="0"/>
                      </a:cubicBezTo>
                      <a:cubicBezTo>
                        <a:pt x="0" y="0"/>
                        <a:pt x="0" y="0"/>
                        <a:pt x="0" y="0"/>
                      </a:cubicBezTo>
                      <a:cubicBezTo>
                        <a:pt x="0" y="0"/>
                        <a:pt x="0" y="0"/>
                        <a:pt x="0" y="0"/>
                      </a:cubicBezTo>
                    </a:path>
                  </a:pathLst>
                </a:custGeom>
                <a:solidFill>
                  <a:srgbClr val="C5B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0" name="Freeform 12531">
                  <a:extLst>
                    <a:ext uri="{FF2B5EF4-FFF2-40B4-BE49-F238E27FC236}">
                      <a16:creationId xmlns:a16="http://schemas.microsoft.com/office/drawing/2014/main" id="{82DF45BC-9D3F-4CDD-397F-AE18C277236D}"/>
                    </a:ext>
                  </a:extLst>
                </p:cNvPr>
                <p:cNvSpPr>
                  <a:spLocks noEditPoints="1"/>
                </p:cNvSpPr>
                <p:nvPr/>
              </p:nvSpPr>
              <p:spPr bwMode="auto">
                <a:xfrm>
                  <a:off x="4708" y="2435"/>
                  <a:ext cx="1" cy="1"/>
                </a:xfrm>
                <a:custGeom>
                  <a:avLst/>
                  <a:gdLst>
                    <a:gd name="T0" fmla="*/ 0 w 1"/>
                    <a:gd name="T1" fmla="*/ 0 h 1"/>
                    <a:gd name="T2" fmla="*/ 0 w 1"/>
                    <a:gd name="T3" fmla="*/ 0 h 1"/>
                    <a:gd name="T4" fmla="*/ 0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E0C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1" name="Freeform 12532">
                  <a:extLst>
                    <a:ext uri="{FF2B5EF4-FFF2-40B4-BE49-F238E27FC236}">
                      <a16:creationId xmlns:a16="http://schemas.microsoft.com/office/drawing/2014/main" id="{61BBBC06-682B-3C6B-E7F7-DD6D08ACBD07}"/>
                    </a:ext>
                  </a:extLst>
                </p:cNvPr>
                <p:cNvSpPr>
                  <a:spLocks noEditPoints="1"/>
                </p:cNvSpPr>
                <p:nvPr/>
              </p:nvSpPr>
              <p:spPr bwMode="auto">
                <a:xfrm>
                  <a:off x="4700" y="2450"/>
                  <a:ext cx="15" cy="17"/>
                </a:xfrm>
                <a:custGeom>
                  <a:avLst/>
                  <a:gdLst>
                    <a:gd name="T0" fmla="*/ 5 w 19"/>
                    <a:gd name="T1" fmla="*/ 7 h 20"/>
                    <a:gd name="T2" fmla="*/ 5 w 19"/>
                    <a:gd name="T3" fmla="*/ 7 h 20"/>
                    <a:gd name="T4" fmla="*/ 5 w 19"/>
                    <a:gd name="T5" fmla="*/ 6 h 20"/>
                    <a:gd name="T6" fmla="*/ 5 w 19"/>
                    <a:gd name="T7" fmla="*/ 6 h 20"/>
                    <a:gd name="T8" fmla="*/ 5 w 19"/>
                    <a:gd name="T9" fmla="*/ 7 h 20"/>
                    <a:gd name="T10" fmla="*/ 3 w 19"/>
                    <a:gd name="T11" fmla="*/ 5 h 20"/>
                    <a:gd name="T12" fmla="*/ 3 w 19"/>
                    <a:gd name="T13" fmla="*/ 5 h 20"/>
                    <a:gd name="T14" fmla="*/ 3 w 19"/>
                    <a:gd name="T15" fmla="*/ 5 h 20"/>
                    <a:gd name="T16" fmla="*/ 3 w 19"/>
                    <a:gd name="T17" fmla="*/ 5 h 20"/>
                    <a:gd name="T18" fmla="*/ 4 w 19"/>
                    <a:gd name="T19" fmla="*/ 7 h 20"/>
                    <a:gd name="T20" fmla="*/ 4 w 19"/>
                    <a:gd name="T21" fmla="*/ 7 h 20"/>
                    <a:gd name="T22" fmla="*/ 4 w 19"/>
                    <a:gd name="T23" fmla="*/ 7 h 20"/>
                    <a:gd name="T24" fmla="*/ 3 w 19"/>
                    <a:gd name="T25" fmla="*/ 7 h 20"/>
                    <a:gd name="T26" fmla="*/ 3 w 19"/>
                    <a:gd name="T27" fmla="*/ 5 h 20"/>
                    <a:gd name="T28" fmla="*/ 3 w 19"/>
                    <a:gd name="T29" fmla="*/ 5 h 20"/>
                    <a:gd name="T30" fmla="*/ 3 w 19"/>
                    <a:gd name="T31" fmla="*/ 5 h 20"/>
                    <a:gd name="T32" fmla="*/ 2 w 19"/>
                    <a:gd name="T33" fmla="*/ 5 h 20"/>
                    <a:gd name="T34" fmla="*/ 2 w 19"/>
                    <a:gd name="T35" fmla="*/ 4 h 20"/>
                    <a:gd name="T36" fmla="*/ 2 w 19"/>
                    <a:gd name="T37" fmla="*/ 5 h 20"/>
                    <a:gd name="T38" fmla="*/ 2 w 19"/>
                    <a:gd name="T39" fmla="*/ 5 h 20"/>
                    <a:gd name="T40" fmla="*/ 2 w 19"/>
                    <a:gd name="T41" fmla="*/ 6 h 20"/>
                    <a:gd name="T42" fmla="*/ 2 w 19"/>
                    <a:gd name="T43" fmla="*/ 7 h 20"/>
                    <a:gd name="T44" fmla="*/ 2 w 19"/>
                    <a:gd name="T45" fmla="*/ 6 h 20"/>
                    <a:gd name="T46" fmla="*/ 2 w 19"/>
                    <a:gd name="T47" fmla="*/ 5 h 20"/>
                    <a:gd name="T48" fmla="*/ 4 w 19"/>
                    <a:gd name="T49" fmla="*/ 3 h 20"/>
                    <a:gd name="T50" fmla="*/ 4 w 19"/>
                    <a:gd name="T51" fmla="*/ 3 h 20"/>
                    <a:gd name="T52" fmla="*/ 4 w 19"/>
                    <a:gd name="T53" fmla="*/ 3 h 20"/>
                    <a:gd name="T54" fmla="*/ 4 w 19"/>
                    <a:gd name="T55" fmla="*/ 3 h 20"/>
                    <a:gd name="T56" fmla="*/ 4 w 19"/>
                    <a:gd name="T57" fmla="*/ 3 h 20"/>
                    <a:gd name="T58" fmla="*/ 5 w 19"/>
                    <a:gd name="T59" fmla="*/ 4 h 20"/>
                    <a:gd name="T60" fmla="*/ 4 w 19"/>
                    <a:gd name="T61" fmla="*/ 3 h 20"/>
                    <a:gd name="T62" fmla="*/ 4 w 19"/>
                    <a:gd name="T63" fmla="*/ 3 h 20"/>
                    <a:gd name="T64" fmla="*/ 0 w 19"/>
                    <a:gd name="T65" fmla="*/ 0 h 20"/>
                    <a:gd name="T66" fmla="*/ 1 w 19"/>
                    <a:gd name="T67" fmla="*/ 3 h 20"/>
                    <a:gd name="T68" fmla="*/ 2 w 19"/>
                    <a:gd name="T69" fmla="*/ 7 h 20"/>
                    <a:gd name="T70" fmla="*/ 3 w 19"/>
                    <a:gd name="T71" fmla="*/ 9 h 20"/>
                    <a:gd name="T72" fmla="*/ 3 w 19"/>
                    <a:gd name="T73" fmla="*/ 9 h 20"/>
                    <a:gd name="T74" fmla="*/ 3 w 19"/>
                    <a:gd name="T75" fmla="*/ 9 h 20"/>
                    <a:gd name="T76" fmla="*/ 3 w 19"/>
                    <a:gd name="T77" fmla="*/ 9 h 20"/>
                    <a:gd name="T78" fmla="*/ 4 w 19"/>
                    <a:gd name="T79" fmla="*/ 10 h 20"/>
                    <a:gd name="T80" fmla="*/ 4 w 19"/>
                    <a:gd name="T81" fmla="*/ 10 h 20"/>
                    <a:gd name="T82" fmla="*/ 4 w 19"/>
                    <a:gd name="T83" fmla="*/ 10 h 20"/>
                    <a:gd name="T84" fmla="*/ 4 w 19"/>
                    <a:gd name="T85" fmla="*/ 10 h 20"/>
                    <a:gd name="T86" fmla="*/ 4 w 19"/>
                    <a:gd name="T87" fmla="*/ 10 h 20"/>
                    <a:gd name="T88" fmla="*/ 4 w 19"/>
                    <a:gd name="T89" fmla="*/ 10 h 20"/>
                    <a:gd name="T90" fmla="*/ 5 w 19"/>
                    <a:gd name="T91" fmla="*/ 9 h 20"/>
                    <a:gd name="T92" fmla="*/ 5 w 19"/>
                    <a:gd name="T93" fmla="*/ 9 h 20"/>
                    <a:gd name="T94" fmla="*/ 5 w 19"/>
                    <a:gd name="T95" fmla="*/ 10 h 20"/>
                    <a:gd name="T96" fmla="*/ 6 w 19"/>
                    <a:gd name="T97" fmla="*/ 9 h 20"/>
                    <a:gd name="T98" fmla="*/ 6 w 19"/>
                    <a:gd name="T99" fmla="*/ 8 h 20"/>
                    <a:gd name="T100" fmla="*/ 6 w 19"/>
                    <a:gd name="T101" fmla="*/ 7 h 20"/>
                    <a:gd name="T102" fmla="*/ 7 w 19"/>
                    <a:gd name="T103" fmla="*/ 4 h 20"/>
                    <a:gd name="T104" fmla="*/ 7 w 19"/>
                    <a:gd name="T105" fmla="*/ 3 h 20"/>
                    <a:gd name="T106" fmla="*/ 6 w 19"/>
                    <a:gd name="T107" fmla="*/ 3 h 20"/>
                    <a:gd name="T108" fmla="*/ 6 w 19"/>
                    <a:gd name="T109" fmla="*/ 3 h 20"/>
                    <a:gd name="T110" fmla="*/ 6 w 19"/>
                    <a:gd name="T111" fmla="*/ 4 h 20"/>
                    <a:gd name="T112" fmla="*/ 6 w 19"/>
                    <a:gd name="T113" fmla="*/ 4 h 20"/>
                    <a:gd name="T114" fmla="*/ 6 w 19"/>
                    <a:gd name="T115" fmla="*/ 3 h 20"/>
                    <a:gd name="T116" fmla="*/ 2 w 19"/>
                    <a:gd name="T117" fmla="*/ 1 h 20"/>
                    <a:gd name="T118" fmla="*/ 2 w 19"/>
                    <a:gd name="T119" fmla="*/ 3 h 20"/>
                    <a:gd name="T120" fmla="*/ 2 w 19"/>
                    <a:gd name="T121" fmla="*/ 1 h 20"/>
                    <a:gd name="T122" fmla="*/ 2 w 19"/>
                    <a:gd name="T123" fmla="*/ 1 h 20"/>
                    <a:gd name="T124" fmla="*/ 0 w 19"/>
                    <a:gd name="T125" fmla="*/ 0 h 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 h="20">
                      <a:moveTo>
                        <a:pt x="12" y="13"/>
                      </a:moveTo>
                      <a:cubicBezTo>
                        <a:pt x="12" y="13"/>
                        <a:pt x="12" y="13"/>
                        <a:pt x="11" y="13"/>
                      </a:cubicBezTo>
                      <a:cubicBezTo>
                        <a:pt x="12" y="12"/>
                        <a:pt x="13" y="12"/>
                        <a:pt x="12" y="10"/>
                      </a:cubicBezTo>
                      <a:cubicBezTo>
                        <a:pt x="12" y="10"/>
                        <a:pt x="12" y="10"/>
                        <a:pt x="12" y="10"/>
                      </a:cubicBezTo>
                      <a:cubicBezTo>
                        <a:pt x="13" y="11"/>
                        <a:pt x="13" y="13"/>
                        <a:pt x="12" y="13"/>
                      </a:cubicBezTo>
                      <a:moveTo>
                        <a:pt x="7" y="9"/>
                      </a:moveTo>
                      <a:cubicBezTo>
                        <a:pt x="7" y="9"/>
                        <a:pt x="7" y="9"/>
                        <a:pt x="7" y="9"/>
                      </a:cubicBezTo>
                      <a:cubicBezTo>
                        <a:pt x="7" y="9"/>
                        <a:pt x="7" y="9"/>
                        <a:pt x="7" y="9"/>
                      </a:cubicBezTo>
                      <a:cubicBezTo>
                        <a:pt x="7" y="9"/>
                        <a:pt x="7" y="9"/>
                        <a:pt x="7" y="9"/>
                      </a:cubicBezTo>
                      <a:cubicBezTo>
                        <a:pt x="7" y="10"/>
                        <a:pt x="8" y="12"/>
                        <a:pt x="9" y="13"/>
                      </a:cubicBezTo>
                      <a:cubicBezTo>
                        <a:pt x="9" y="13"/>
                        <a:pt x="9" y="13"/>
                        <a:pt x="9" y="13"/>
                      </a:cubicBezTo>
                      <a:cubicBezTo>
                        <a:pt x="9" y="13"/>
                        <a:pt x="9" y="13"/>
                        <a:pt x="9" y="13"/>
                      </a:cubicBezTo>
                      <a:cubicBezTo>
                        <a:pt x="8" y="13"/>
                        <a:pt x="8" y="13"/>
                        <a:pt x="8" y="12"/>
                      </a:cubicBezTo>
                      <a:cubicBezTo>
                        <a:pt x="7" y="11"/>
                        <a:pt x="7" y="10"/>
                        <a:pt x="7" y="9"/>
                      </a:cubicBezTo>
                      <a:cubicBezTo>
                        <a:pt x="7" y="9"/>
                        <a:pt x="7" y="9"/>
                        <a:pt x="7" y="9"/>
                      </a:cubicBezTo>
                      <a:cubicBezTo>
                        <a:pt x="7" y="9"/>
                        <a:pt x="7" y="9"/>
                        <a:pt x="7" y="9"/>
                      </a:cubicBezTo>
                      <a:moveTo>
                        <a:pt x="4" y="9"/>
                      </a:moveTo>
                      <a:cubicBezTo>
                        <a:pt x="4" y="9"/>
                        <a:pt x="4" y="9"/>
                        <a:pt x="4" y="8"/>
                      </a:cubicBezTo>
                      <a:cubicBezTo>
                        <a:pt x="4" y="9"/>
                        <a:pt x="4" y="9"/>
                        <a:pt x="4" y="9"/>
                      </a:cubicBezTo>
                      <a:cubicBezTo>
                        <a:pt x="4" y="9"/>
                        <a:pt x="4" y="9"/>
                        <a:pt x="4" y="9"/>
                      </a:cubicBezTo>
                      <a:cubicBezTo>
                        <a:pt x="4" y="9"/>
                        <a:pt x="4" y="9"/>
                        <a:pt x="4" y="10"/>
                      </a:cubicBezTo>
                      <a:cubicBezTo>
                        <a:pt x="4" y="11"/>
                        <a:pt x="6" y="12"/>
                        <a:pt x="6" y="12"/>
                      </a:cubicBezTo>
                      <a:cubicBezTo>
                        <a:pt x="5" y="12"/>
                        <a:pt x="4" y="11"/>
                        <a:pt x="4" y="10"/>
                      </a:cubicBezTo>
                      <a:cubicBezTo>
                        <a:pt x="4" y="9"/>
                        <a:pt x="4" y="9"/>
                        <a:pt x="4" y="9"/>
                      </a:cubicBezTo>
                      <a:moveTo>
                        <a:pt x="10" y="4"/>
                      </a:moveTo>
                      <a:cubicBezTo>
                        <a:pt x="10" y="4"/>
                        <a:pt x="10" y="4"/>
                        <a:pt x="10" y="4"/>
                      </a:cubicBezTo>
                      <a:cubicBezTo>
                        <a:pt x="10" y="4"/>
                        <a:pt x="10" y="4"/>
                        <a:pt x="10" y="4"/>
                      </a:cubicBezTo>
                      <a:cubicBezTo>
                        <a:pt x="10" y="4"/>
                        <a:pt x="10" y="4"/>
                        <a:pt x="10" y="4"/>
                      </a:cubicBezTo>
                      <a:cubicBezTo>
                        <a:pt x="10" y="5"/>
                        <a:pt x="10" y="5"/>
                        <a:pt x="10" y="6"/>
                      </a:cubicBezTo>
                      <a:cubicBezTo>
                        <a:pt x="10" y="7"/>
                        <a:pt x="11" y="7"/>
                        <a:pt x="11" y="8"/>
                      </a:cubicBezTo>
                      <a:cubicBezTo>
                        <a:pt x="10" y="7"/>
                        <a:pt x="8" y="4"/>
                        <a:pt x="10" y="4"/>
                      </a:cubicBezTo>
                      <a:cubicBezTo>
                        <a:pt x="10" y="4"/>
                        <a:pt x="10" y="4"/>
                        <a:pt x="10" y="4"/>
                      </a:cubicBezTo>
                      <a:moveTo>
                        <a:pt x="0" y="0"/>
                      </a:moveTo>
                      <a:cubicBezTo>
                        <a:pt x="1" y="1"/>
                        <a:pt x="0" y="3"/>
                        <a:pt x="1" y="4"/>
                      </a:cubicBezTo>
                      <a:cubicBezTo>
                        <a:pt x="2" y="6"/>
                        <a:pt x="2" y="11"/>
                        <a:pt x="4" y="12"/>
                      </a:cubicBezTo>
                      <a:cubicBezTo>
                        <a:pt x="5" y="13"/>
                        <a:pt x="5" y="17"/>
                        <a:pt x="7" y="17"/>
                      </a:cubicBezTo>
                      <a:cubicBezTo>
                        <a:pt x="7" y="17"/>
                        <a:pt x="7" y="17"/>
                        <a:pt x="7" y="17"/>
                      </a:cubicBezTo>
                      <a:cubicBezTo>
                        <a:pt x="7" y="17"/>
                        <a:pt x="7" y="17"/>
                        <a:pt x="7" y="17"/>
                      </a:cubicBezTo>
                      <a:cubicBezTo>
                        <a:pt x="7" y="17"/>
                        <a:pt x="7" y="17"/>
                        <a:pt x="8" y="18"/>
                      </a:cubicBezTo>
                      <a:cubicBezTo>
                        <a:pt x="8" y="19"/>
                        <a:pt x="9" y="20"/>
                        <a:pt x="9" y="20"/>
                      </a:cubicBezTo>
                      <a:cubicBezTo>
                        <a:pt x="9" y="20"/>
                        <a:pt x="9" y="20"/>
                        <a:pt x="9" y="20"/>
                      </a:cubicBezTo>
                      <a:cubicBezTo>
                        <a:pt x="9" y="20"/>
                        <a:pt x="9" y="20"/>
                        <a:pt x="9" y="20"/>
                      </a:cubicBezTo>
                      <a:cubicBezTo>
                        <a:pt x="9" y="20"/>
                        <a:pt x="10" y="20"/>
                        <a:pt x="10" y="20"/>
                      </a:cubicBezTo>
                      <a:cubicBezTo>
                        <a:pt x="10" y="20"/>
                        <a:pt x="10" y="20"/>
                        <a:pt x="10" y="19"/>
                      </a:cubicBezTo>
                      <a:cubicBezTo>
                        <a:pt x="10" y="19"/>
                        <a:pt x="10" y="19"/>
                        <a:pt x="10" y="19"/>
                      </a:cubicBezTo>
                      <a:cubicBezTo>
                        <a:pt x="11" y="19"/>
                        <a:pt x="11" y="18"/>
                        <a:pt x="11" y="18"/>
                      </a:cubicBezTo>
                      <a:cubicBezTo>
                        <a:pt x="11" y="18"/>
                        <a:pt x="12" y="18"/>
                        <a:pt x="12" y="18"/>
                      </a:cubicBezTo>
                      <a:cubicBezTo>
                        <a:pt x="12" y="19"/>
                        <a:pt x="12" y="19"/>
                        <a:pt x="13" y="19"/>
                      </a:cubicBezTo>
                      <a:cubicBezTo>
                        <a:pt x="13" y="19"/>
                        <a:pt x="14" y="18"/>
                        <a:pt x="14" y="17"/>
                      </a:cubicBezTo>
                      <a:cubicBezTo>
                        <a:pt x="14" y="16"/>
                        <a:pt x="17" y="17"/>
                        <a:pt x="16" y="14"/>
                      </a:cubicBezTo>
                      <a:cubicBezTo>
                        <a:pt x="15" y="13"/>
                        <a:pt x="18" y="14"/>
                        <a:pt x="17" y="12"/>
                      </a:cubicBezTo>
                      <a:cubicBezTo>
                        <a:pt x="17" y="10"/>
                        <a:pt x="19" y="10"/>
                        <a:pt x="18" y="8"/>
                      </a:cubicBezTo>
                      <a:cubicBezTo>
                        <a:pt x="17" y="8"/>
                        <a:pt x="18" y="7"/>
                        <a:pt x="18" y="6"/>
                      </a:cubicBezTo>
                      <a:cubicBezTo>
                        <a:pt x="17" y="6"/>
                        <a:pt x="16" y="6"/>
                        <a:pt x="16" y="5"/>
                      </a:cubicBezTo>
                      <a:cubicBezTo>
                        <a:pt x="16" y="5"/>
                        <a:pt x="16" y="6"/>
                        <a:pt x="16" y="6"/>
                      </a:cubicBezTo>
                      <a:cubicBezTo>
                        <a:pt x="16" y="7"/>
                        <a:pt x="16" y="8"/>
                        <a:pt x="16" y="8"/>
                      </a:cubicBezTo>
                      <a:cubicBezTo>
                        <a:pt x="15" y="8"/>
                        <a:pt x="15" y="8"/>
                        <a:pt x="15" y="8"/>
                      </a:cubicBezTo>
                      <a:cubicBezTo>
                        <a:pt x="15" y="7"/>
                        <a:pt x="16" y="6"/>
                        <a:pt x="15" y="5"/>
                      </a:cubicBezTo>
                      <a:cubicBezTo>
                        <a:pt x="11" y="4"/>
                        <a:pt x="7" y="2"/>
                        <a:pt x="4" y="1"/>
                      </a:cubicBezTo>
                      <a:cubicBezTo>
                        <a:pt x="5" y="2"/>
                        <a:pt x="5" y="5"/>
                        <a:pt x="4" y="6"/>
                      </a:cubicBezTo>
                      <a:cubicBezTo>
                        <a:pt x="4" y="4"/>
                        <a:pt x="3" y="3"/>
                        <a:pt x="3" y="1"/>
                      </a:cubicBezTo>
                      <a:cubicBezTo>
                        <a:pt x="3" y="1"/>
                        <a:pt x="3" y="1"/>
                        <a:pt x="3" y="1"/>
                      </a:cubicBezTo>
                      <a:cubicBezTo>
                        <a:pt x="2" y="0"/>
                        <a:pt x="1" y="0"/>
                        <a:pt x="0" y="0"/>
                      </a:cubicBezTo>
                    </a:path>
                  </a:pathLst>
                </a:custGeom>
                <a:solidFill>
                  <a:srgbClr val="E0C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2" name="Freeform 12533">
                  <a:extLst>
                    <a:ext uri="{FF2B5EF4-FFF2-40B4-BE49-F238E27FC236}">
                      <a16:creationId xmlns:a16="http://schemas.microsoft.com/office/drawing/2014/main" id="{D700DC3A-C0DE-63E3-D739-F5104B9E9737}"/>
                    </a:ext>
                  </a:extLst>
                </p:cNvPr>
                <p:cNvSpPr>
                  <a:spLocks noEditPoints="1"/>
                </p:cNvSpPr>
                <p:nvPr/>
              </p:nvSpPr>
              <p:spPr bwMode="auto">
                <a:xfrm>
                  <a:off x="4699" y="2435"/>
                  <a:ext cx="18" cy="20"/>
                </a:xfrm>
                <a:custGeom>
                  <a:avLst/>
                  <a:gdLst>
                    <a:gd name="T0" fmla="*/ 10 w 22"/>
                    <a:gd name="T1" fmla="*/ 4 h 24"/>
                    <a:gd name="T2" fmla="*/ 8 w 22"/>
                    <a:gd name="T3" fmla="*/ 3 h 24"/>
                    <a:gd name="T4" fmla="*/ 8 w 22"/>
                    <a:gd name="T5" fmla="*/ 3 h 24"/>
                    <a:gd name="T6" fmla="*/ 8 w 22"/>
                    <a:gd name="T7" fmla="*/ 3 h 24"/>
                    <a:gd name="T8" fmla="*/ 8 w 22"/>
                    <a:gd name="T9" fmla="*/ 3 h 24"/>
                    <a:gd name="T10" fmla="*/ 8 w 22"/>
                    <a:gd name="T11" fmla="*/ 3 h 24"/>
                    <a:gd name="T12" fmla="*/ 8 w 22"/>
                    <a:gd name="T13" fmla="*/ 3 h 24"/>
                    <a:gd name="T14" fmla="*/ 8 w 22"/>
                    <a:gd name="T15" fmla="*/ 3 h 24"/>
                    <a:gd name="T16" fmla="*/ 7 w 22"/>
                    <a:gd name="T17" fmla="*/ 3 h 24"/>
                    <a:gd name="T18" fmla="*/ 7 w 22"/>
                    <a:gd name="T19" fmla="*/ 3 h 24"/>
                    <a:gd name="T20" fmla="*/ 7 w 22"/>
                    <a:gd name="T21" fmla="*/ 3 h 24"/>
                    <a:gd name="T22" fmla="*/ 7 w 22"/>
                    <a:gd name="T23" fmla="*/ 2 h 24"/>
                    <a:gd name="T24" fmla="*/ 7 w 22"/>
                    <a:gd name="T25" fmla="*/ 2 h 24"/>
                    <a:gd name="T26" fmla="*/ 6 w 22"/>
                    <a:gd name="T27" fmla="*/ 1 h 24"/>
                    <a:gd name="T28" fmla="*/ 7 w 22"/>
                    <a:gd name="T29" fmla="*/ 1 h 24"/>
                    <a:gd name="T30" fmla="*/ 7 w 22"/>
                    <a:gd name="T31" fmla="*/ 1 h 24"/>
                    <a:gd name="T32" fmla="*/ 7 w 22"/>
                    <a:gd name="T33" fmla="*/ 1 h 24"/>
                    <a:gd name="T34" fmla="*/ 7 w 22"/>
                    <a:gd name="T35" fmla="*/ 1 h 24"/>
                    <a:gd name="T36" fmla="*/ 7 w 22"/>
                    <a:gd name="T37" fmla="*/ 1 h 24"/>
                    <a:gd name="T38" fmla="*/ 5 w 22"/>
                    <a:gd name="T39" fmla="*/ 0 h 24"/>
                    <a:gd name="T40" fmla="*/ 5 w 22"/>
                    <a:gd name="T41" fmla="*/ 0 h 24"/>
                    <a:gd name="T42" fmla="*/ 6 w 22"/>
                    <a:gd name="T43" fmla="*/ 0 h 24"/>
                    <a:gd name="T44" fmla="*/ 6 w 22"/>
                    <a:gd name="T45" fmla="*/ 0 h 24"/>
                    <a:gd name="T46" fmla="*/ 6 w 22"/>
                    <a:gd name="T47" fmla="*/ 0 h 24"/>
                    <a:gd name="T48" fmla="*/ 6 w 22"/>
                    <a:gd name="T49" fmla="*/ 8 h 24"/>
                    <a:gd name="T50" fmla="*/ 6 w 22"/>
                    <a:gd name="T51" fmla="*/ 7 h 24"/>
                    <a:gd name="T52" fmla="*/ 6 w 22"/>
                    <a:gd name="T53" fmla="*/ 7 h 24"/>
                    <a:gd name="T54" fmla="*/ 2 w 22"/>
                    <a:gd name="T55" fmla="*/ 6 h 24"/>
                    <a:gd name="T56" fmla="*/ 2 w 22"/>
                    <a:gd name="T57" fmla="*/ 6 h 24"/>
                    <a:gd name="T58" fmla="*/ 2 w 22"/>
                    <a:gd name="T59" fmla="*/ 8 h 24"/>
                    <a:gd name="T60" fmla="*/ 2 w 22"/>
                    <a:gd name="T61" fmla="*/ 6 h 24"/>
                    <a:gd name="T62" fmla="*/ 2 w 22"/>
                    <a:gd name="T63" fmla="*/ 6 h 24"/>
                    <a:gd name="T64" fmla="*/ 3 w 22"/>
                    <a:gd name="T65" fmla="*/ 8 h 24"/>
                    <a:gd name="T66" fmla="*/ 3 w 22"/>
                    <a:gd name="T67" fmla="*/ 7 h 24"/>
                    <a:gd name="T68" fmla="*/ 2 w 22"/>
                    <a:gd name="T69" fmla="*/ 6 h 24"/>
                    <a:gd name="T70" fmla="*/ 6 w 22"/>
                    <a:gd name="T71" fmla="*/ 6 h 24"/>
                    <a:gd name="T72" fmla="*/ 6 w 22"/>
                    <a:gd name="T73" fmla="*/ 4 h 24"/>
                    <a:gd name="T74" fmla="*/ 6 w 22"/>
                    <a:gd name="T75" fmla="*/ 6 h 24"/>
                    <a:gd name="T76" fmla="*/ 5 w 22"/>
                    <a:gd name="T77" fmla="*/ 5 h 24"/>
                    <a:gd name="T78" fmla="*/ 4 w 22"/>
                    <a:gd name="T79" fmla="*/ 3 h 24"/>
                    <a:gd name="T80" fmla="*/ 2 w 22"/>
                    <a:gd name="T81" fmla="*/ 5 h 24"/>
                    <a:gd name="T82" fmla="*/ 3 w 22"/>
                    <a:gd name="T83" fmla="*/ 3 h 24"/>
                    <a:gd name="T84" fmla="*/ 3 w 22"/>
                    <a:gd name="T85" fmla="*/ 3 h 24"/>
                    <a:gd name="T86" fmla="*/ 3 w 22"/>
                    <a:gd name="T87" fmla="*/ 3 h 24"/>
                    <a:gd name="T88" fmla="*/ 4 w 22"/>
                    <a:gd name="T89" fmla="*/ 0 h 24"/>
                    <a:gd name="T90" fmla="*/ 2 w 22"/>
                    <a:gd name="T91" fmla="*/ 1 h 24"/>
                    <a:gd name="T92" fmla="*/ 2 w 22"/>
                    <a:gd name="T93" fmla="*/ 1 h 24"/>
                    <a:gd name="T94" fmla="*/ 2 w 22"/>
                    <a:gd name="T95" fmla="*/ 3 h 24"/>
                    <a:gd name="T96" fmla="*/ 1 w 22"/>
                    <a:gd name="T97" fmla="*/ 8 h 24"/>
                    <a:gd name="T98" fmla="*/ 2 w 22"/>
                    <a:gd name="T99" fmla="*/ 9 h 24"/>
                    <a:gd name="T100" fmla="*/ 2 w 22"/>
                    <a:gd name="T101" fmla="*/ 9 h 24"/>
                    <a:gd name="T102" fmla="*/ 7 w 22"/>
                    <a:gd name="T103" fmla="*/ 11 h 24"/>
                    <a:gd name="T104" fmla="*/ 7 w 22"/>
                    <a:gd name="T105" fmla="*/ 11 h 24"/>
                    <a:gd name="T106" fmla="*/ 7 w 22"/>
                    <a:gd name="T107" fmla="*/ 11 h 24"/>
                    <a:gd name="T108" fmla="*/ 9 w 22"/>
                    <a:gd name="T109" fmla="*/ 12 h 24"/>
                    <a:gd name="T110" fmla="*/ 8 w 22"/>
                    <a:gd name="T111" fmla="*/ 8 h 24"/>
                    <a:gd name="T112" fmla="*/ 7 w 22"/>
                    <a:gd name="T113" fmla="*/ 3 h 24"/>
                    <a:gd name="T114" fmla="*/ 5 w 22"/>
                    <a:gd name="T115" fmla="*/ 0 h 24"/>
                    <a:gd name="T116" fmla="*/ 4 w 22"/>
                    <a:gd name="T117" fmla="*/ 0 h 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2" h="24">
                      <a:moveTo>
                        <a:pt x="20" y="6"/>
                      </a:moveTo>
                      <a:cubicBezTo>
                        <a:pt x="20" y="7"/>
                        <a:pt x="21" y="8"/>
                        <a:pt x="22" y="8"/>
                      </a:cubicBezTo>
                      <a:cubicBezTo>
                        <a:pt x="21" y="8"/>
                        <a:pt x="20" y="7"/>
                        <a:pt x="20" y="6"/>
                      </a:cubicBezTo>
                      <a:moveTo>
                        <a:pt x="18" y="4"/>
                      </a:moveTo>
                      <a:cubicBezTo>
                        <a:pt x="18" y="4"/>
                        <a:pt x="18" y="4"/>
                        <a:pt x="18" y="4"/>
                      </a:cubicBezTo>
                      <a:cubicBezTo>
                        <a:pt x="18" y="4"/>
                        <a:pt x="18" y="4"/>
                        <a:pt x="18" y="4"/>
                      </a:cubicBezTo>
                      <a:cubicBezTo>
                        <a:pt x="18" y="4"/>
                        <a:pt x="18" y="4"/>
                        <a:pt x="18" y="4"/>
                      </a:cubicBezTo>
                      <a:moveTo>
                        <a:pt x="18" y="4"/>
                      </a:moveTo>
                      <a:cubicBezTo>
                        <a:pt x="18" y="4"/>
                        <a:pt x="18" y="4"/>
                        <a:pt x="18" y="4"/>
                      </a:cubicBezTo>
                      <a:cubicBezTo>
                        <a:pt x="18" y="4"/>
                        <a:pt x="18" y="4"/>
                        <a:pt x="18" y="4"/>
                      </a:cubicBezTo>
                      <a:moveTo>
                        <a:pt x="18" y="4"/>
                      </a:moveTo>
                      <a:cubicBezTo>
                        <a:pt x="18" y="4"/>
                        <a:pt x="18" y="4"/>
                        <a:pt x="18" y="4"/>
                      </a:cubicBezTo>
                      <a:cubicBezTo>
                        <a:pt x="18" y="4"/>
                        <a:pt x="18" y="4"/>
                        <a:pt x="18" y="4"/>
                      </a:cubicBezTo>
                      <a:moveTo>
                        <a:pt x="18" y="4"/>
                      </a:moveTo>
                      <a:cubicBezTo>
                        <a:pt x="18" y="4"/>
                        <a:pt x="18" y="4"/>
                        <a:pt x="18" y="4"/>
                      </a:cubicBezTo>
                      <a:cubicBezTo>
                        <a:pt x="18" y="4"/>
                        <a:pt x="18" y="4"/>
                        <a:pt x="18" y="4"/>
                      </a:cubicBezTo>
                      <a:cubicBezTo>
                        <a:pt x="18" y="4"/>
                        <a:pt x="18" y="4"/>
                        <a:pt x="18" y="4"/>
                      </a:cubicBezTo>
                      <a:moveTo>
                        <a:pt x="16" y="3"/>
                      </a:moveTo>
                      <a:cubicBezTo>
                        <a:pt x="16" y="3"/>
                        <a:pt x="16" y="3"/>
                        <a:pt x="16" y="3"/>
                      </a:cubicBezTo>
                      <a:cubicBezTo>
                        <a:pt x="16" y="3"/>
                        <a:pt x="16" y="3"/>
                        <a:pt x="16" y="3"/>
                      </a:cubicBezTo>
                      <a:moveTo>
                        <a:pt x="16" y="2"/>
                      </a:moveTo>
                      <a:cubicBezTo>
                        <a:pt x="16" y="3"/>
                        <a:pt x="16" y="3"/>
                        <a:pt x="16" y="3"/>
                      </a:cubicBezTo>
                      <a:cubicBezTo>
                        <a:pt x="16" y="3"/>
                        <a:pt x="16" y="3"/>
                        <a:pt x="16" y="2"/>
                      </a:cubicBezTo>
                      <a:moveTo>
                        <a:pt x="16" y="2"/>
                      </a:moveTo>
                      <a:cubicBezTo>
                        <a:pt x="16" y="2"/>
                        <a:pt x="16" y="2"/>
                        <a:pt x="16" y="2"/>
                      </a:cubicBezTo>
                      <a:cubicBezTo>
                        <a:pt x="16" y="2"/>
                        <a:pt x="16" y="2"/>
                        <a:pt x="16" y="2"/>
                      </a:cubicBezTo>
                      <a:moveTo>
                        <a:pt x="15" y="1"/>
                      </a:moveTo>
                      <a:cubicBezTo>
                        <a:pt x="14" y="1"/>
                        <a:pt x="14" y="1"/>
                        <a:pt x="14" y="1"/>
                      </a:cubicBezTo>
                      <a:cubicBezTo>
                        <a:pt x="14" y="1"/>
                        <a:pt x="14"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cubicBezTo>
                        <a:pt x="15" y="1"/>
                        <a:pt x="15" y="1"/>
                        <a:pt x="15" y="1"/>
                      </a:cubicBezTo>
                      <a:moveTo>
                        <a:pt x="11" y="0"/>
                      </a:moveTo>
                      <a:cubicBezTo>
                        <a:pt x="11" y="0"/>
                        <a:pt x="11" y="0"/>
                        <a:pt x="11" y="0"/>
                      </a:cubicBezTo>
                      <a:cubicBezTo>
                        <a:pt x="11" y="0"/>
                        <a:pt x="11" y="0"/>
                        <a:pt x="11"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3" y="18"/>
                      </a:moveTo>
                      <a:cubicBezTo>
                        <a:pt x="12" y="18"/>
                        <a:pt x="11" y="16"/>
                        <a:pt x="12" y="15"/>
                      </a:cubicBezTo>
                      <a:cubicBezTo>
                        <a:pt x="12" y="14"/>
                        <a:pt x="12" y="14"/>
                        <a:pt x="12" y="14"/>
                      </a:cubicBezTo>
                      <a:cubicBezTo>
                        <a:pt x="12" y="14"/>
                        <a:pt x="12" y="14"/>
                        <a:pt x="12" y="14"/>
                      </a:cubicBezTo>
                      <a:cubicBezTo>
                        <a:pt x="13" y="14"/>
                        <a:pt x="13" y="14"/>
                        <a:pt x="13" y="14"/>
                      </a:cubicBezTo>
                      <a:cubicBezTo>
                        <a:pt x="13" y="14"/>
                        <a:pt x="13" y="14"/>
                        <a:pt x="13" y="14"/>
                      </a:cubicBezTo>
                      <a:cubicBezTo>
                        <a:pt x="11" y="14"/>
                        <a:pt x="13" y="17"/>
                        <a:pt x="13" y="18"/>
                      </a:cubicBezTo>
                      <a:moveTo>
                        <a:pt x="3" y="12"/>
                      </a:moveTo>
                      <a:cubicBezTo>
                        <a:pt x="3" y="12"/>
                        <a:pt x="3" y="12"/>
                        <a:pt x="3" y="12"/>
                      </a:cubicBezTo>
                      <a:cubicBezTo>
                        <a:pt x="3" y="12"/>
                        <a:pt x="3" y="12"/>
                        <a:pt x="3" y="12"/>
                      </a:cubicBezTo>
                      <a:cubicBezTo>
                        <a:pt x="3" y="12"/>
                        <a:pt x="3" y="12"/>
                        <a:pt x="3" y="12"/>
                      </a:cubicBezTo>
                      <a:cubicBezTo>
                        <a:pt x="2" y="13"/>
                        <a:pt x="3" y="14"/>
                        <a:pt x="3" y="15"/>
                      </a:cubicBezTo>
                      <a:cubicBezTo>
                        <a:pt x="3" y="14"/>
                        <a:pt x="2" y="12"/>
                        <a:pt x="3" y="12"/>
                      </a:cubicBezTo>
                      <a:moveTo>
                        <a:pt x="5" y="11"/>
                      </a:moveTo>
                      <a:cubicBezTo>
                        <a:pt x="5" y="11"/>
                        <a:pt x="5" y="11"/>
                        <a:pt x="5" y="11"/>
                      </a:cubicBezTo>
                      <a:cubicBezTo>
                        <a:pt x="5" y="11"/>
                        <a:pt x="5" y="11"/>
                        <a:pt x="6" y="11"/>
                      </a:cubicBezTo>
                      <a:cubicBezTo>
                        <a:pt x="6" y="11"/>
                        <a:pt x="7" y="12"/>
                        <a:pt x="7" y="13"/>
                      </a:cubicBezTo>
                      <a:cubicBezTo>
                        <a:pt x="7" y="13"/>
                        <a:pt x="8" y="16"/>
                        <a:pt x="7" y="16"/>
                      </a:cubicBezTo>
                      <a:cubicBezTo>
                        <a:pt x="7" y="16"/>
                        <a:pt x="7" y="16"/>
                        <a:pt x="7" y="16"/>
                      </a:cubicBezTo>
                      <a:cubicBezTo>
                        <a:pt x="7" y="16"/>
                        <a:pt x="7" y="15"/>
                        <a:pt x="7" y="14"/>
                      </a:cubicBezTo>
                      <a:cubicBezTo>
                        <a:pt x="7" y="13"/>
                        <a:pt x="6" y="12"/>
                        <a:pt x="6" y="11"/>
                      </a:cubicBezTo>
                      <a:cubicBezTo>
                        <a:pt x="5" y="11"/>
                        <a:pt x="5" y="11"/>
                        <a:pt x="5" y="11"/>
                      </a:cubicBezTo>
                      <a:cubicBezTo>
                        <a:pt x="5" y="11"/>
                        <a:pt x="5" y="11"/>
                        <a:pt x="5" y="11"/>
                      </a:cubicBezTo>
                      <a:moveTo>
                        <a:pt x="14" y="11"/>
                      </a:moveTo>
                      <a:cubicBezTo>
                        <a:pt x="14" y="11"/>
                        <a:pt x="14" y="11"/>
                        <a:pt x="13" y="11"/>
                      </a:cubicBezTo>
                      <a:cubicBezTo>
                        <a:pt x="13" y="10"/>
                        <a:pt x="13" y="9"/>
                        <a:pt x="13" y="8"/>
                      </a:cubicBezTo>
                      <a:cubicBezTo>
                        <a:pt x="13" y="8"/>
                        <a:pt x="13" y="8"/>
                        <a:pt x="13" y="8"/>
                      </a:cubicBezTo>
                      <a:cubicBezTo>
                        <a:pt x="13" y="9"/>
                        <a:pt x="14" y="10"/>
                        <a:pt x="14" y="11"/>
                      </a:cubicBezTo>
                      <a:cubicBezTo>
                        <a:pt x="14" y="11"/>
                        <a:pt x="14" y="11"/>
                        <a:pt x="14" y="11"/>
                      </a:cubicBezTo>
                      <a:moveTo>
                        <a:pt x="10" y="9"/>
                      </a:moveTo>
                      <a:cubicBezTo>
                        <a:pt x="9" y="9"/>
                        <a:pt x="9" y="6"/>
                        <a:pt x="9" y="6"/>
                      </a:cubicBezTo>
                      <a:cubicBezTo>
                        <a:pt x="9" y="5"/>
                        <a:pt x="9" y="5"/>
                        <a:pt x="9" y="5"/>
                      </a:cubicBezTo>
                      <a:cubicBezTo>
                        <a:pt x="10" y="6"/>
                        <a:pt x="10" y="9"/>
                        <a:pt x="10" y="9"/>
                      </a:cubicBezTo>
                      <a:moveTo>
                        <a:pt x="6" y="9"/>
                      </a:moveTo>
                      <a:cubicBezTo>
                        <a:pt x="6" y="8"/>
                        <a:pt x="6" y="5"/>
                        <a:pt x="6" y="5"/>
                      </a:cubicBezTo>
                      <a:cubicBezTo>
                        <a:pt x="6" y="5"/>
                        <a:pt x="7" y="5"/>
                        <a:pt x="7" y="6"/>
                      </a:cubicBezTo>
                      <a:cubicBezTo>
                        <a:pt x="7" y="6"/>
                        <a:pt x="7" y="6"/>
                        <a:pt x="7" y="6"/>
                      </a:cubicBezTo>
                      <a:cubicBezTo>
                        <a:pt x="7" y="6"/>
                        <a:pt x="7" y="6"/>
                        <a:pt x="7" y="6"/>
                      </a:cubicBezTo>
                      <a:cubicBezTo>
                        <a:pt x="7" y="6"/>
                        <a:pt x="7" y="6"/>
                        <a:pt x="7" y="6"/>
                      </a:cubicBezTo>
                      <a:cubicBezTo>
                        <a:pt x="7" y="6"/>
                        <a:pt x="7" y="6"/>
                        <a:pt x="7" y="6"/>
                      </a:cubicBezTo>
                      <a:cubicBezTo>
                        <a:pt x="6" y="6"/>
                        <a:pt x="6" y="8"/>
                        <a:pt x="6" y="9"/>
                      </a:cubicBezTo>
                      <a:moveTo>
                        <a:pt x="8" y="0"/>
                      </a:moveTo>
                      <a:cubicBezTo>
                        <a:pt x="8" y="0"/>
                        <a:pt x="8" y="0"/>
                        <a:pt x="8" y="0"/>
                      </a:cubicBezTo>
                      <a:cubicBezTo>
                        <a:pt x="8" y="1"/>
                        <a:pt x="7" y="1"/>
                        <a:pt x="6" y="1"/>
                      </a:cubicBezTo>
                      <a:cubicBezTo>
                        <a:pt x="6" y="1"/>
                        <a:pt x="6" y="1"/>
                        <a:pt x="6" y="1"/>
                      </a:cubicBezTo>
                      <a:cubicBezTo>
                        <a:pt x="6" y="1"/>
                        <a:pt x="6" y="1"/>
                        <a:pt x="5" y="1"/>
                      </a:cubicBezTo>
                      <a:cubicBezTo>
                        <a:pt x="5" y="1"/>
                        <a:pt x="5" y="1"/>
                        <a:pt x="5" y="2"/>
                      </a:cubicBezTo>
                      <a:cubicBezTo>
                        <a:pt x="4" y="5"/>
                        <a:pt x="2" y="3"/>
                        <a:pt x="3" y="5"/>
                      </a:cubicBezTo>
                      <a:cubicBezTo>
                        <a:pt x="3" y="8"/>
                        <a:pt x="0" y="8"/>
                        <a:pt x="1" y="10"/>
                      </a:cubicBezTo>
                      <a:cubicBezTo>
                        <a:pt x="2" y="12"/>
                        <a:pt x="0" y="14"/>
                        <a:pt x="1" y="16"/>
                      </a:cubicBezTo>
                      <a:cubicBezTo>
                        <a:pt x="1" y="16"/>
                        <a:pt x="1" y="17"/>
                        <a:pt x="1" y="18"/>
                      </a:cubicBezTo>
                      <a:cubicBezTo>
                        <a:pt x="2" y="18"/>
                        <a:pt x="3" y="18"/>
                        <a:pt x="4" y="19"/>
                      </a:cubicBezTo>
                      <a:cubicBezTo>
                        <a:pt x="4" y="18"/>
                        <a:pt x="4" y="18"/>
                        <a:pt x="4" y="18"/>
                      </a:cubicBezTo>
                      <a:cubicBezTo>
                        <a:pt x="4" y="18"/>
                        <a:pt x="4" y="18"/>
                        <a:pt x="5" y="19"/>
                      </a:cubicBezTo>
                      <a:cubicBezTo>
                        <a:pt x="8" y="20"/>
                        <a:pt x="12" y="22"/>
                        <a:pt x="16" y="23"/>
                      </a:cubicBezTo>
                      <a:cubicBezTo>
                        <a:pt x="16" y="23"/>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7" y="23"/>
                      </a:cubicBezTo>
                      <a:cubicBezTo>
                        <a:pt x="17" y="24"/>
                        <a:pt x="18" y="24"/>
                        <a:pt x="19" y="24"/>
                      </a:cubicBezTo>
                      <a:cubicBezTo>
                        <a:pt x="19" y="23"/>
                        <a:pt x="19" y="23"/>
                        <a:pt x="19" y="22"/>
                      </a:cubicBezTo>
                      <a:cubicBezTo>
                        <a:pt x="18" y="20"/>
                        <a:pt x="19" y="19"/>
                        <a:pt x="18" y="17"/>
                      </a:cubicBezTo>
                      <a:cubicBezTo>
                        <a:pt x="17" y="16"/>
                        <a:pt x="18" y="14"/>
                        <a:pt x="17" y="12"/>
                      </a:cubicBezTo>
                      <a:cubicBezTo>
                        <a:pt x="16" y="11"/>
                        <a:pt x="16" y="9"/>
                        <a:pt x="15" y="7"/>
                      </a:cubicBezTo>
                      <a:cubicBezTo>
                        <a:pt x="14" y="6"/>
                        <a:pt x="14" y="4"/>
                        <a:pt x="13" y="4"/>
                      </a:cubicBezTo>
                      <a:cubicBezTo>
                        <a:pt x="11" y="3"/>
                        <a:pt x="11" y="1"/>
                        <a:pt x="10" y="0"/>
                      </a:cubicBezTo>
                      <a:cubicBezTo>
                        <a:pt x="10" y="0"/>
                        <a:pt x="10" y="0"/>
                        <a:pt x="9" y="0"/>
                      </a:cubicBezTo>
                      <a:cubicBezTo>
                        <a:pt x="9" y="0"/>
                        <a:pt x="9" y="0"/>
                        <a:pt x="8" y="0"/>
                      </a:cubicBezTo>
                    </a:path>
                  </a:pathLst>
                </a:custGeom>
                <a:solidFill>
                  <a:srgbClr val="E0C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3" name="Freeform 12534">
                  <a:extLst>
                    <a:ext uri="{FF2B5EF4-FFF2-40B4-BE49-F238E27FC236}">
                      <a16:creationId xmlns:a16="http://schemas.microsoft.com/office/drawing/2014/main" id="{C302E326-5CEB-12DF-0915-05DC5BAB76E3}"/>
                    </a:ext>
                  </a:extLst>
                </p:cNvPr>
                <p:cNvSpPr>
                  <a:spLocks/>
                </p:cNvSpPr>
                <p:nvPr/>
              </p:nvSpPr>
              <p:spPr bwMode="auto">
                <a:xfrm>
                  <a:off x="4708" y="2455"/>
                  <a:ext cx="13" cy="12"/>
                </a:xfrm>
                <a:custGeom>
                  <a:avLst/>
                  <a:gdLst>
                    <a:gd name="T0" fmla="*/ 4 w 16"/>
                    <a:gd name="T1" fmla="*/ 0 h 15"/>
                    <a:gd name="T2" fmla="*/ 4 w 16"/>
                    <a:gd name="T3" fmla="*/ 2 h 15"/>
                    <a:gd name="T4" fmla="*/ 3 w 16"/>
                    <a:gd name="T5" fmla="*/ 2 h 15"/>
                    <a:gd name="T6" fmla="*/ 2 w 16"/>
                    <a:gd name="T7" fmla="*/ 3 h 15"/>
                    <a:gd name="T8" fmla="*/ 2 w 16"/>
                    <a:gd name="T9" fmla="*/ 5 h 15"/>
                    <a:gd name="T10" fmla="*/ 2 w 16"/>
                    <a:gd name="T11" fmla="*/ 5 h 15"/>
                    <a:gd name="T12" fmla="*/ 2 w 16"/>
                    <a:gd name="T13" fmla="*/ 5 h 15"/>
                    <a:gd name="T14" fmla="*/ 1 w 16"/>
                    <a:gd name="T15" fmla="*/ 5 h 15"/>
                    <a:gd name="T16" fmla="*/ 0 w 16"/>
                    <a:gd name="T17" fmla="*/ 5 h 15"/>
                    <a:gd name="T18" fmla="*/ 1 w 16"/>
                    <a:gd name="T19" fmla="*/ 5 h 15"/>
                    <a:gd name="T20" fmla="*/ 2 w 16"/>
                    <a:gd name="T21" fmla="*/ 6 h 15"/>
                    <a:gd name="T22" fmla="*/ 2 w 16"/>
                    <a:gd name="T23" fmla="*/ 6 h 15"/>
                    <a:gd name="T24" fmla="*/ 2 w 16"/>
                    <a:gd name="T25" fmla="*/ 6 h 15"/>
                    <a:gd name="T26" fmla="*/ 2 w 16"/>
                    <a:gd name="T27" fmla="*/ 6 h 15"/>
                    <a:gd name="T28" fmla="*/ 3 w 16"/>
                    <a:gd name="T29" fmla="*/ 6 h 15"/>
                    <a:gd name="T30" fmla="*/ 4 w 16"/>
                    <a:gd name="T31" fmla="*/ 6 h 15"/>
                    <a:gd name="T32" fmla="*/ 4 w 16"/>
                    <a:gd name="T33" fmla="*/ 6 h 15"/>
                    <a:gd name="T34" fmla="*/ 4 w 16"/>
                    <a:gd name="T35" fmla="*/ 6 h 15"/>
                    <a:gd name="T36" fmla="*/ 5 w 16"/>
                    <a:gd name="T37" fmla="*/ 6 h 15"/>
                    <a:gd name="T38" fmla="*/ 5 w 16"/>
                    <a:gd name="T39" fmla="*/ 5 h 15"/>
                    <a:gd name="T40" fmla="*/ 6 w 16"/>
                    <a:gd name="T41" fmla="*/ 4 h 15"/>
                    <a:gd name="T42" fmla="*/ 6 w 16"/>
                    <a:gd name="T43" fmla="*/ 3 h 15"/>
                    <a:gd name="T44" fmla="*/ 7 w 16"/>
                    <a:gd name="T45" fmla="*/ 2 h 15"/>
                    <a:gd name="T46" fmla="*/ 7 w 16"/>
                    <a:gd name="T47" fmla="*/ 2 h 15"/>
                    <a:gd name="T48" fmla="*/ 4 w 16"/>
                    <a:gd name="T49" fmla="*/ 0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 h="15">
                      <a:moveTo>
                        <a:pt x="8" y="0"/>
                      </a:moveTo>
                      <a:cubicBezTo>
                        <a:pt x="8" y="1"/>
                        <a:pt x="7" y="2"/>
                        <a:pt x="8" y="2"/>
                      </a:cubicBezTo>
                      <a:cubicBezTo>
                        <a:pt x="9" y="4"/>
                        <a:pt x="7" y="4"/>
                        <a:pt x="7" y="6"/>
                      </a:cubicBezTo>
                      <a:cubicBezTo>
                        <a:pt x="8" y="8"/>
                        <a:pt x="5" y="7"/>
                        <a:pt x="6" y="8"/>
                      </a:cubicBezTo>
                      <a:cubicBezTo>
                        <a:pt x="7" y="11"/>
                        <a:pt x="4" y="10"/>
                        <a:pt x="4" y="11"/>
                      </a:cubicBezTo>
                      <a:cubicBezTo>
                        <a:pt x="4" y="12"/>
                        <a:pt x="3" y="13"/>
                        <a:pt x="3" y="13"/>
                      </a:cubicBezTo>
                      <a:cubicBezTo>
                        <a:pt x="2" y="13"/>
                        <a:pt x="2" y="13"/>
                        <a:pt x="2" y="12"/>
                      </a:cubicBezTo>
                      <a:cubicBezTo>
                        <a:pt x="2" y="12"/>
                        <a:pt x="1" y="12"/>
                        <a:pt x="1" y="12"/>
                      </a:cubicBezTo>
                      <a:cubicBezTo>
                        <a:pt x="1" y="12"/>
                        <a:pt x="1" y="13"/>
                        <a:pt x="0" y="13"/>
                      </a:cubicBezTo>
                      <a:cubicBezTo>
                        <a:pt x="1" y="13"/>
                        <a:pt x="1" y="12"/>
                        <a:pt x="1" y="12"/>
                      </a:cubicBezTo>
                      <a:cubicBezTo>
                        <a:pt x="2" y="13"/>
                        <a:pt x="3" y="15"/>
                        <a:pt x="4" y="15"/>
                      </a:cubicBezTo>
                      <a:cubicBezTo>
                        <a:pt x="4" y="15"/>
                        <a:pt x="4" y="14"/>
                        <a:pt x="4" y="14"/>
                      </a:cubicBezTo>
                      <a:cubicBezTo>
                        <a:pt x="4" y="14"/>
                        <a:pt x="5" y="14"/>
                        <a:pt x="5" y="14"/>
                      </a:cubicBezTo>
                      <a:cubicBezTo>
                        <a:pt x="5" y="14"/>
                        <a:pt x="5" y="14"/>
                        <a:pt x="6" y="14"/>
                      </a:cubicBezTo>
                      <a:cubicBezTo>
                        <a:pt x="6" y="15"/>
                        <a:pt x="7" y="15"/>
                        <a:pt x="7" y="15"/>
                      </a:cubicBezTo>
                      <a:cubicBezTo>
                        <a:pt x="7" y="15"/>
                        <a:pt x="7" y="15"/>
                        <a:pt x="8" y="14"/>
                      </a:cubicBezTo>
                      <a:cubicBezTo>
                        <a:pt x="8" y="14"/>
                        <a:pt x="8" y="14"/>
                        <a:pt x="8" y="14"/>
                      </a:cubicBezTo>
                      <a:cubicBezTo>
                        <a:pt x="9" y="14"/>
                        <a:pt x="9" y="14"/>
                        <a:pt x="9" y="14"/>
                      </a:cubicBezTo>
                      <a:cubicBezTo>
                        <a:pt x="9" y="14"/>
                        <a:pt x="10" y="14"/>
                        <a:pt x="10" y="14"/>
                      </a:cubicBezTo>
                      <a:cubicBezTo>
                        <a:pt x="11" y="14"/>
                        <a:pt x="11" y="13"/>
                        <a:pt x="11" y="12"/>
                      </a:cubicBezTo>
                      <a:cubicBezTo>
                        <a:pt x="11" y="11"/>
                        <a:pt x="14" y="12"/>
                        <a:pt x="13" y="10"/>
                      </a:cubicBezTo>
                      <a:cubicBezTo>
                        <a:pt x="13" y="8"/>
                        <a:pt x="15" y="9"/>
                        <a:pt x="14" y="7"/>
                      </a:cubicBezTo>
                      <a:cubicBezTo>
                        <a:pt x="14" y="5"/>
                        <a:pt x="16" y="5"/>
                        <a:pt x="15" y="3"/>
                      </a:cubicBezTo>
                      <a:cubicBezTo>
                        <a:pt x="15" y="3"/>
                        <a:pt x="15" y="3"/>
                        <a:pt x="15" y="3"/>
                      </a:cubicBezTo>
                      <a:cubicBezTo>
                        <a:pt x="12" y="2"/>
                        <a:pt x="10" y="1"/>
                        <a:pt x="8"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4" name="Freeform 12535">
                  <a:extLst>
                    <a:ext uri="{FF2B5EF4-FFF2-40B4-BE49-F238E27FC236}">
                      <a16:creationId xmlns:a16="http://schemas.microsoft.com/office/drawing/2014/main" id="{2A2527DD-1BBB-F9DB-BEE9-D08A5F7C692A}"/>
                    </a:ext>
                  </a:extLst>
                </p:cNvPr>
                <p:cNvSpPr>
                  <a:spLocks/>
                </p:cNvSpPr>
                <p:nvPr/>
              </p:nvSpPr>
              <p:spPr bwMode="auto">
                <a:xfrm>
                  <a:off x="4707" y="2435"/>
                  <a:ext cx="14" cy="22"/>
                </a:xfrm>
                <a:custGeom>
                  <a:avLst/>
                  <a:gdLst>
                    <a:gd name="T0" fmla="*/ 1 w 17"/>
                    <a:gd name="T1" fmla="*/ 0 h 27"/>
                    <a:gd name="T2" fmla="*/ 1 w 17"/>
                    <a:gd name="T3" fmla="*/ 0 h 27"/>
                    <a:gd name="T4" fmla="*/ 1 w 17"/>
                    <a:gd name="T5" fmla="*/ 0 h 27"/>
                    <a:gd name="T6" fmla="*/ 1 w 17"/>
                    <a:gd name="T7" fmla="*/ 0 h 27"/>
                    <a:gd name="T8" fmla="*/ 1 w 17"/>
                    <a:gd name="T9" fmla="*/ 0 h 27"/>
                    <a:gd name="T10" fmla="*/ 1 w 17"/>
                    <a:gd name="T11" fmla="*/ 0 h 27"/>
                    <a:gd name="T12" fmla="*/ 0 w 17"/>
                    <a:gd name="T13" fmla="*/ 0 h 27"/>
                    <a:gd name="T14" fmla="*/ 0 w 17"/>
                    <a:gd name="T15" fmla="*/ 0 h 27"/>
                    <a:gd name="T16" fmla="*/ 2 w 17"/>
                    <a:gd name="T17" fmla="*/ 2 h 27"/>
                    <a:gd name="T18" fmla="*/ 2 w 17"/>
                    <a:gd name="T19" fmla="*/ 3 h 27"/>
                    <a:gd name="T20" fmla="*/ 3 w 17"/>
                    <a:gd name="T21" fmla="*/ 6 h 27"/>
                    <a:gd name="T22" fmla="*/ 4 w 17"/>
                    <a:gd name="T23" fmla="*/ 7 h 27"/>
                    <a:gd name="T24" fmla="*/ 4 w 17"/>
                    <a:gd name="T25" fmla="*/ 10 h 27"/>
                    <a:gd name="T26" fmla="*/ 4 w 17"/>
                    <a:gd name="T27" fmla="*/ 11 h 27"/>
                    <a:gd name="T28" fmla="*/ 7 w 17"/>
                    <a:gd name="T29" fmla="*/ 12 h 27"/>
                    <a:gd name="T30" fmla="*/ 7 w 17"/>
                    <a:gd name="T31" fmla="*/ 10 h 27"/>
                    <a:gd name="T32" fmla="*/ 7 w 17"/>
                    <a:gd name="T33" fmla="*/ 8 h 27"/>
                    <a:gd name="T34" fmla="*/ 7 w 17"/>
                    <a:gd name="T35" fmla="*/ 6 h 27"/>
                    <a:gd name="T36" fmla="*/ 6 w 17"/>
                    <a:gd name="T37" fmla="*/ 5 h 27"/>
                    <a:gd name="T38" fmla="*/ 6 w 17"/>
                    <a:gd name="T39" fmla="*/ 4 h 27"/>
                    <a:gd name="T40" fmla="*/ 6 w 17"/>
                    <a:gd name="T41" fmla="*/ 4 h 27"/>
                    <a:gd name="T42" fmla="*/ 5 w 17"/>
                    <a:gd name="T43" fmla="*/ 2 h 27"/>
                    <a:gd name="T44" fmla="*/ 4 w 17"/>
                    <a:gd name="T45" fmla="*/ 2 h 27"/>
                    <a:gd name="T46" fmla="*/ 4 w 17"/>
                    <a:gd name="T47" fmla="*/ 2 h 27"/>
                    <a:gd name="T48" fmla="*/ 4 w 17"/>
                    <a:gd name="T49" fmla="*/ 2 h 27"/>
                    <a:gd name="T50" fmla="*/ 4 w 17"/>
                    <a:gd name="T51" fmla="*/ 2 h 27"/>
                    <a:gd name="T52" fmla="*/ 4 w 17"/>
                    <a:gd name="T53" fmla="*/ 2 h 27"/>
                    <a:gd name="T54" fmla="*/ 4 w 17"/>
                    <a:gd name="T55" fmla="*/ 2 h 27"/>
                    <a:gd name="T56" fmla="*/ 4 w 17"/>
                    <a:gd name="T57" fmla="*/ 2 h 27"/>
                    <a:gd name="T58" fmla="*/ 4 w 17"/>
                    <a:gd name="T59" fmla="*/ 2 h 27"/>
                    <a:gd name="T60" fmla="*/ 4 w 17"/>
                    <a:gd name="T61" fmla="*/ 2 h 27"/>
                    <a:gd name="T62" fmla="*/ 4 w 17"/>
                    <a:gd name="T63" fmla="*/ 2 h 27"/>
                    <a:gd name="T64" fmla="*/ 4 w 17"/>
                    <a:gd name="T65" fmla="*/ 2 h 27"/>
                    <a:gd name="T66" fmla="*/ 2 w 17"/>
                    <a:gd name="T67" fmla="*/ 2 h 27"/>
                    <a:gd name="T68" fmla="*/ 2 w 17"/>
                    <a:gd name="T69" fmla="*/ 2 h 27"/>
                    <a:gd name="T70" fmla="*/ 2 w 17"/>
                    <a:gd name="T71" fmla="*/ 2 h 27"/>
                    <a:gd name="T72" fmla="*/ 2 w 17"/>
                    <a:gd name="T73" fmla="*/ 2 h 27"/>
                    <a:gd name="T74" fmla="*/ 2 w 17"/>
                    <a:gd name="T75" fmla="*/ 2 h 27"/>
                    <a:gd name="T76" fmla="*/ 2 w 17"/>
                    <a:gd name="T77" fmla="*/ 2 h 27"/>
                    <a:gd name="T78" fmla="*/ 2 w 17"/>
                    <a:gd name="T79" fmla="*/ 2 h 27"/>
                    <a:gd name="T80" fmla="*/ 2 w 17"/>
                    <a:gd name="T81" fmla="*/ 1 h 27"/>
                    <a:gd name="T82" fmla="*/ 2 w 17"/>
                    <a:gd name="T83" fmla="*/ 1 h 27"/>
                    <a:gd name="T84" fmla="*/ 2 w 17"/>
                    <a:gd name="T85" fmla="*/ 1 h 27"/>
                    <a:gd name="T86" fmla="*/ 2 w 17"/>
                    <a:gd name="T87" fmla="*/ 1 h 27"/>
                    <a:gd name="T88" fmla="*/ 2 w 17"/>
                    <a:gd name="T89" fmla="*/ 1 h 27"/>
                    <a:gd name="T90" fmla="*/ 2 w 17"/>
                    <a:gd name="T91" fmla="*/ 1 h 27"/>
                    <a:gd name="T92" fmla="*/ 2 w 17"/>
                    <a:gd name="T93" fmla="*/ 1 h 27"/>
                    <a:gd name="T94" fmla="*/ 2 w 17"/>
                    <a:gd name="T95" fmla="*/ 1 h 27"/>
                    <a:gd name="T96" fmla="*/ 2 w 17"/>
                    <a:gd name="T97" fmla="*/ 1 h 27"/>
                    <a:gd name="T98" fmla="*/ 2 w 17"/>
                    <a:gd name="T99" fmla="*/ 1 h 27"/>
                    <a:gd name="T100" fmla="*/ 2 w 17"/>
                    <a:gd name="T101" fmla="*/ 1 h 27"/>
                    <a:gd name="T102" fmla="*/ 2 w 17"/>
                    <a:gd name="T103" fmla="*/ 1 h 27"/>
                    <a:gd name="T104" fmla="*/ 2 w 17"/>
                    <a:gd name="T105" fmla="*/ 0 h 27"/>
                    <a:gd name="T106" fmla="*/ 2 w 17"/>
                    <a:gd name="T107" fmla="*/ 0 h 27"/>
                    <a:gd name="T108" fmla="*/ 2 w 17"/>
                    <a:gd name="T109" fmla="*/ 0 h 27"/>
                    <a:gd name="T110" fmla="*/ 2 w 17"/>
                    <a:gd name="T111" fmla="*/ 0 h 27"/>
                    <a:gd name="T112" fmla="*/ 2 w 17"/>
                    <a:gd name="T113" fmla="*/ 0 h 27"/>
                    <a:gd name="T114" fmla="*/ 2 w 17"/>
                    <a:gd name="T115" fmla="*/ 0 h 27"/>
                    <a:gd name="T116" fmla="*/ 2 w 17"/>
                    <a:gd name="T117" fmla="*/ 0 h 27"/>
                    <a:gd name="T118" fmla="*/ 2 w 17"/>
                    <a:gd name="T119" fmla="*/ 0 h 27"/>
                    <a:gd name="T120" fmla="*/ 2 w 17"/>
                    <a:gd name="T121" fmla="*/ 0 h 27"/>
                    <a:gd name="T122" fmla="*/ 2 w 17"/>
                    <a:gd name="T123" fmla="*/ 0 h 27"/>
                    <a:gd name="T124" fmla="*/ 1 w 17"/>
                    <a:gd name="T125" fmla="*/ 0 h 2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 h="27">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1" y="1"/>
                        <a:pt x="1" y="3"/>
                        <a:pt x="3" y="4"/>
                      </a:cubicBezTo>
                      <a:cubicBezTo>
                        <a:pt x="4" y="4"/>
                        <a:pt x="4" y="6"/>
                        <a:pt x="5" y="7"/>
                      </a:cubicBezTo>
                      <a:cubicBezTo>
                        <a:pt x="6" y="9"/>
                        <a:pt x="6" y="11"/>
                        <a:pt x="7" y="12"/>
                      </a:cubicBezTo>
                      <a:cubicBezTo>
                        <a:pt x="8" y="14"/>
                        <a:pt x="7" y="16"/>
                        <a:pt x="8" y="17"/>
                      </a:cubicBezTo>
                      <a:cubicBezTo>
                        <a:pt x="9" y="19"/>
                        <a:pt x="8" y="20"/>
                        <a:pt x="9" y="22"/>
                      </a:cubicBezTo>
                      <a:cubicBezTo>
                        <a:pt x="9" y="23"/>
                        <a:pt x="9" y="23"/>
                        <a:pt x="9" y="24"/>
                      </a:cubicBezTo>
                      <a:cubicBezTo>
                        <a:pt x="11" y="25"/>
                        <a:pt x="13" y="26"/>
                        <a:pt x="16" y="27"/>
                      </a:cubicBezTo>
                      <a:cubicBezTo>
                        <a:pt x="16" y="26"/>
                        <a:pt x="17" y="25"/>
                        <a:pt x="16" y="23"/>
                      </a:cubicBezTo>
                      <a:cubicBezTo>
                        <a:pt x="15" y="22"/>
                        <a:pt x="17" y="20"/>
                        <a:pt x="16" y="18"/>
                      </a:cubicBezTo>
                      <a:cubicBezTo>
                        <a:pt x="15" y="17"/>
                        <a:pt x="16" y="15"/>
                        <a:pt x="14" y="13"/>
                      </a:cubicBezTo>
                      <a:cubicBezTo>
                        <a:pt x="14" y="13"/>
                        <a:pt x="13" y="12"/>
                        <a:pt x="13" y="10"/>
                      </a:cubicBezTo>
                      <a:cubicBezTo>
                        <a:pt x="13" y="9"/>
                        <a:pt x="12" y="8"/>
                        <a:pt x="12" y="8"/>
                      </a:cubicBezTo>
                      <a:cubicBezTo>
                        <a:pt x="12" y="8"/>
                        <a:pt x="12" y="8"/>
                        <a:pt x="12" y="8"/>
                      </a:cubicBezTo>
                      <a:cubicBezTo>
                        <a:pt x="11" y="8"/>
                        <a:pt x="10" y="7"/>
                        <a:pt x="10" y="6"/>
                      </a:cubicBezTo>
                      <a:cubicBezTo>
                        <a:pt x="9" y="5"/>
                        <a:pt x="9"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3"/>
                        <a:pt x="6" y="3"/>
                      </a:cubicBezTo>
                      <a:cubicBezTo>
                        <a:pt x="6" y="3"/>
                        <a:pt x="6" y="3"/>
                        <a:pt x="6" y="3"/>
                      </a:cubicBezTo>
                      <a:cubicBezTo>
                        <a:pt x="6" y="3"/>
                        <a:pt x="6" y="3"/>
                        <a:pt x="6" y="3"/>
                      </a:cubicBezTo>
                      <a:cubicBezTo>
                        <a:pt x="6" y="3"/>
                        <a:pt x="6" y="3"/>
                        <a:pt x="6" y="2"/>
                      </a:cubicBezTo>
                      <a:cubicBezTo>
                        <a:pt x="6" y="2"/>
                        <a:pt x="6" y="2"/>
                        <a:pt x="6" y="2"/>
                      </a:cubicBezTo>
                      <a:cubicBezTo>
                        <a:pt x="6" y="2"/>
                        <a:pt x="6" y="2"/>
                        <a:pt x="6" y="2"/>
                      </a:cubicBezTo>
                      <a:cubicBezTo>
                        <a:pt x="6" y="2"/>
                        <a:pt x="6" y="2"/>
                        <a:pt x="6" y="2"/>
                      </a:cubicBezTo>
                      <a:cubicBezTo>
                        <a:pt x="6" y="2"/>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3" y="1"/>
                        <a:pt x="3"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5" name="Freeform 12536">
                  <a:extLst>
                    <a:ext uri="{FF2B5EF4-FFF2-40B4-BE49-F238E27FC236}">
                      <a16:creationId xmlns:a16="http://schemas.microsoft.com/office/drawing/2014/main" id="{96723FA9-ED87-1F94-8DE6-340D71382788}"/>
                    </a:ext>
                  </a:extLst>
                </p:cNvPr>
                <p:cNvSpPr>
                  <a:spLocks noEditPoints="1"/>
                </p:cNvSpPr>
                <p:nvPr/>
              </p:nvSpPr>
              <p:spPr bwMode="auto">
                <a:xfrm>
                  <a:off x="4708" y="2467"/>
                  <a:ext cx="11" cy="3"/>
                </a:xfrm>
                <a:custGeom>
                  <a:avLst/>
                  <a:gdLst>
                    <a:gd name="T0" fmla="*/ 5 w 13"/>
                    <a:gd name="T1" fmla="*/ 2 h 4"/>
                    <a:gd name="T2" fmla="*/ 5 w 13"/>
                    <a:gd name="T3" fmla="*/ 2 h 4"/>
                    <a:gd name="T4" fmla="*/ 5 w 13"/>
                    <a:gd name="T5" fmla="*/ 2 h 4"/>
                    <a:gd name="T6" fmla="*/ 4 w 13"/>
                    <a:gd name="T7" fmla="*/ 2 h 4"/>
                    <a:gd name="T8" fmla="*/ 5 w 13"/>
                    <a:gd name="T9" fmla="*/ 2 h 4"/>
                    <a:gd name="T10" fmla="*/ 4 w 13"/>
                    <a:gd name="T11" fmla="*/ 2 h 4"/>
                    <a:gd name="T12" fmla="*/ 4 w 13"/>
                    <a:gd name="T13" fmla="*/ 2 h 4"/>
                    <a:gd name="T14" fmla="*/ 4 w 13"/>
                    <a:gd name="T15" fmla="*/ 2 h 4"/>
                    <a:gd name="T16" fmla="*/ 3 w 13"/>
                    <a:gd name="T17" fmla="*/ 2 h 4"/>
                    <a:gd name="T18" fmla="*/ 3 w 13"/>
                    <a:gd name="T19" fmla="*/ 2 h 4"/>
                    <a:gd name="T20" fmla="*/ 3 w 13"/>
                    <a:gd name="T21" fmla="*/ 2 h 4"/>
                    <a:gd name="T22" fmla="*/ 4 w 13"/>
                    <a:gd name="T23" fmla="*/ 2 h 4"/>
                    <a:gd name="T24" fmla="*/ 4 w 13"/>
                    <a:gd name="T25" fmla="*/ 2 h 4"/>
                    <a:gd name="T26" fmla="*/ 5 w 13"/>
                    <a:gd name="T27" fmla="*/ 2 h 4"/>
                    <a:gd name="T28" fmla="*/ 5 w 13"/>
                    <a:gd name="T29" fmla="*/ 2 h 4"/>
                    <a:gd name="T30" fmla="*/ 5 w 13"/>
                    <a:gd name="T31" fmla="*/ 2 h 4"/>
                    <a:gd name="T32" fmla="*/ 3 w 13"/>
                    <a:gd name="T33" fmla="*/ 2 h 4"/>
                    <a:gd name="T34" fmla="*/ 3 w 13"/>
                    <a:gd name="T35" fmla="*/ 2 h 4"/>
                    <a:gd name="T36" fmla="*/ 5 w 13"/>
                    <a:gd name="T37" fmla="*/ 2 h 4"/>
                    <a:gd name="T38" fmla="*/ 5 w 13"/>
                    <a:gd name="T39" fmla="*/ 2 h 4"/>
                    <a:gd name="T40" fmla="*/ 5 w 13"/>
                    <a:gd name="T41" fmla="*/ 2 h 4"/>
                    <a:gd name="T42" fmla="*/ 3 w 13"/>
                    <a:gd name="T43" fmla="*/ 2 h 4"/>
                    <a:gd name="T44" fmla="*/ 3 w 13"/>
                    <a:gd name="T45" fmla="*/ 2 h 4"/>
                    <a:gd name="T46" fmla="*/ 3 w 13"/>
                    <a:gd name="T47" fmla="*/ 2 h 4"/>
                    <a:gd name="T48" fmla="*/ 3 w 13"/>
                    <a:gd name="T49" fmla="*/ 2 h 4"/>
                    <a:gd name="T50" fmla="*/ 3 w 13"/>
                    <a:gd name="T51" fmla="*/ 2 h 4"/>
                    <a:gd name="T52" fmla="*/ 3 w 13"/>
                    <a:gd name="T53" fmla="*/ 2 h 4"/>
                    <a:gd name="T54" fmla="*/ 5 w 13"/>
                    <a:gd name="T55" fmla="*/ 2 h 4"/>
                    <a:gd name="T56" fmla="*/ 6 w 13"/>
                    <a:gd name="T57" fmla="*/ 2 h 4"/>
                    <a:gd name="T58" fmla="*/ 5 w 13"/>
                    <a:gd name="T59" fmla="*/ 2 h 4"/>
                    <a:gd name="T60" fmla="*/ 5 w 13"/>
                    <a:gd name="T61" fmla="*/ 2 h 4"/>
                    <a:gd name="T62" fmla="*/ 5 w 13"/>
                    <a:gd name="T63" fmla="*/ 2 h 4"/>
                    <a:gd name="T64" fmla="*/ 5 w 13"/>
                    <a:gd name="T65" fmla="*/ 2 h 4"/>
                    <a:gd name="T66" fmla="*/ 3 w 13"/>
                    <a:gd name="T67" fmla="*/ 2 h 4"/>
                    <a:gd name="T68" fmla="*/ 3 w 13"/>
                    <a:gd name="T69" fmla="*/ 2 h 4"/>
                    <a:gd name="T70" fmla="*/ 3 w 13"/>
                    <a:gd name="T71" fmla="*/ 2 h 4"/>
                    <a:gd name="T72" fmla="*/ 3 w 13"/>
                    <a:gd name="T73" fmla="*/ 2 h 4"/>
                    <a:gd name="T74" fmla="*/ 3 w 13"/>
                    <a:gd name="T75" fmla="*/ 2 h 4"/>
                    <a:gd name="T76" fmla="*/ 3 w 13"/>
                    <a:gd name="T77" fmla="*/ 2 h 4"/>
                    <a:gd name="T78" fmla="*/ 3 w 13"/>
                    <a:gd name="T79" fmla="*/ 2 h 4"/>
                    <a:gd name="T80" fmla="*/ 3 w 13"/>
                    <a:gd name="T81" fmla="*/ 2 h 4"/>
                    <a:gd name="T82" fmla="*/ 2 w 13"/>
                    <a:gd name="T83" fmla="*/ 2 h 4"/>
                    <a:gd name="T84" fmla="*/ 2 w 13"/>
                    <a:gd name="T85" fmla="*/ 2 h 4"/>
                    <a:gd name="T86" fmla="*/ 2 w 13"/>
                    <a:gd name="T87" fmla="*/ 2 h 4"/>
                    <a:gd name="T88" fmla="*/ 2 w 13"/>
                    <a:gd name="T89" fmla="*/ 2 h 4"/>
                    <a:gd name="T90" fmla="*/ 2 w 13"/>
                    <a:gd name="T91" fmla="*/ 2 h 4"/>
                    <a:gd name="T92" fmla="*/ 1 w 13"/>
                    <a:gd name="T93" fmla="*/ 2 h 4"/>
                    <a:gd name="T94" fmla="*/ 1 w 13"/>
                    <a:gd name="T95" fmla="*/ 2 h 4"/>
                    <a:gd name="T96" fmla="*/ 3 w 13"/>
                    <a:gd name="T97" fmla="*/ 2 h 4"/>
                    <a:gd name="T98" fmla="*/ 3 w 13"/>
                    <a:gd name="T99" fmla="*/ 2 h 4"/>
                    <a:gd name="T100" fmla="*/ 7 w 13"/>
                    <a:gd name="T101" fmla="*/ 2 h 4"/>
                    <a:gd name="T102" fmla="*/ 6 w 13"/>
                    <a:gd name="T103" fmla="*/ 2 h 4"/>
                    <a:gd name="T104" fmla="*/ 7 w 13"/>
                    <a:gd name="T105" fmla="*/ 2 h 4"/>
                    <a:gd name="T106" fmla="*/ 1 w 13"/>
                    <a:gd name="T107" fmla="*/ 2 h 4"/>
                    <a:gd name="T108" fmla="*/ 1 w 13"/>
                    <a:gd name="T109" fmla="*/ 2 h 4"/>
                    <a:gd name="T110" fmla="*/ 3 w 13"/>
                    <a:gd name="T111" fmla="*/ 2 h 4"/>
                    <a:gd name="T112" fmla="*/ 3 w 13"/>
                    <a:gd name="T113" fmla="*/ 2 h 4"/>
                    <a:gd name="T114" fmla="*/ 3 w 13"/>
                    <a:gd name="T115" fmla="*/ 2 h 4"/>
                    <a:gd name="T116" fmla="*/ 0 w 13"/>
                    <a:gd name="T117" fmla="*/ 0 h 4"/>
                    <a:gd name="T118" fmla="*/ 0 w 13"/>
                    <a:gd name="T119" fmla="*/ 0 h 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 h="4">
                      <a:moveTo>
                        <a:pt x="9" y="4"/>
                      </a:moveTo>
                      <a:cubicBezTo>
                        <a:pt x="9" y="4"/>
                        <a:pt x="9" y="4"/>
                        <a:pt x="9" y="4"/>
                      </a:cubicBezTo>
                      <a:cubicBezTo>
                        <a:pt x="9" y="4"/>
                        <a:pt x="9" y="4"/>
                        <a:pt x="9" y="4"/>
                      </a:cubicBezTo>
                      <a:cubicBezTo>
                        <a:pt x="9" y="4"/>
                        <a:pt x="9" y="4"/>
                        <a:pt x="9" y="4"/>
                      </a:cubicBezTo>
                      <a:cubicBezTo>
                        <a:pt x="9" y="4"/>
                        <a:pt x="9" y="4"/>
                        <a:pt x="9" y="4"/>
                      </a:cubicBezTo>
                      <a:cubicBezTo>
                        <a:pt x="9" y="4"/>
                        <a:pt x="9" y="4"/>
                        <a:pt x="9" y="4"/>
                      </a:cubicBezTo>
                      <a:moveTo>
                        <a:pt x="8" y="4"/>
                      </a:moveTo>
                      <a:cubicBezTo>
                        <a:pt x="8" y="4"/>
                        <a:pt x="8" y="4"/>
                        <a:pt x="8" y="4"/>
                      </a:cubicBezTo>
                      <a:cubicBezTo>
                        <a:pt x="8" y="4"/>
                        <a:pt x="9" y="4"/>
                        <a:pt x="9" y="4"/>
                      </a:cubicBezTo>
                      <a:cubicBezTo>
                        <a:pt x="9" y="4"/>
                        <a:pt x="9" y="4"/>
                        <a:pt x="9" y="4"/>
                      </a:cubicBezTo>
                      <a:cubicBezTo>
                        <a:pt x="9" y="4"/>
                        <a:pt x="8" y="4"/>
                        <a:pt x="8" y="4"/>
                      </a:cubicBezTo>
                      <a:moveTo>
                        <a:pt x="8" y="4"/>
                      </a:moveTo>
                      <a:cubicBezTo>
                        <a:pt x="8" y="4"/>
                        <a:pt x="8" y="4"/>
                        <a:pt x="8" y="4"/>
                      </a:cubicBezTo>
                      <a:cubicBezTo>
                        <a:pt x="8" y="4"/>
                        <a:pt x="8" y="4"/>
                        <a:pt x="8" y="4"/>
                      </a:cubicBezTo>
                      <a:cubicBezTo>
                        <a:pt x="8" y="4"/>
                        <a:pt x="8" y="4"/>
                        <a:pt x="8" y="4"/>
                      </a:cubicBezTo>
                      <a:cubicBezTo>
                        <a:pt x="8" y="4"/>
                        <a:pt x="8" y="4"/>
                        <a:pt x="8" y="4"/>
                      </a:cubicBezTo>
                      <a:moveTo>
                        <a:pt x="6" y="4"/>
                      </a:move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8" y="4"/>
                      </a:moveTo>
                      <a:cubicBezTo>
                        <a:pt x="8" y="4"/>
                        <a:pt x="8" y="4"/>
                        <a:pt x="8" y="4"/>
                      </a:cubicBezTo>
                      <a:cubicBezTo>
                        <a:pt x="8" y="4"/>
                        <a:pt x="8" y="4"/>
                        <a:pt x="8" y="4"/>
                      </a:cubicBezTo>
                      <a:cubicBezTo>
                        <a:pt x="8" y="4"/>
                        <a:pt x="8" y="4"/>
                        <a:pt x="8" y="4"/>
                      </a:cubicBezTo>
                      <a:cubicBezTo>
                        <a:pt x="8" y="4"/>
                        <a:pt x="8" y="4"/>
                        <a:pt x="8" y="4"/>
                      </a:cubicBezTo>
                      <a:moveTo>
                        <a:pt x="9" y="4"/>
                      </a:moveTo>
                      <a:cubicBezTo>
                        <a:pt x="9" y="4"/>
                        <a:pt x="9" y="4"/>
                        <a:pt x="9" y="4"/>
                      </a:cubicBezTo>
                      <a:cubicBezTo>
                        <a:pt x="9" y="4"/>
                        <a:pt x="9" y="4"/>
                        <a:pt x="9" y="4"/>
                      </a:cubicBezTo>
                      <a:cubicBezTo>
                        <a:pt x="9" y="4"/>
                        <a:pt x="9" y="4"/>
                        <a:pt x="9" y="4"/>
                      </a:cubicBezTo>
                      <a:cubicBezTo>
                        <a:pt x="9" y="4"/>
                        <a:pt x="9" y="4"/>
                        <a:pt x="9" y="4"/>
                      </a:cubicBezTo>
                      <a:moveTo>
                        <a:pt x="6" y="4"/>
                      </a:moveTo>
                      <a:cubicBezTo>
                        <a:pt x="6" y="4"/>
                        <a:pt x="6" y="4"/>
                        <a:pt x="6" y="4"/>
                      </a:cubicBezTo>
                      <a:cubicBezTo>
                        <a:pt x="6" y="4"/>
                        <a:pt x="6" y="4"/>
                        <a:pt x="6" y="4"/>
                      </a:cubicBezTo>
                      <a:cubicBezTo>
                        <a:pt x="6" y="4"/>
                        <a:pt x="6" y="4"/>
                        <a:pt x="6" y="4"/>
                      </a:cubicBezTo>
                      <a:cubicBezTo>
                        <a:pt x="6" y="4"/>
                        <a:pt x="6" y="4"/>
                        <a:pt x="6" y="4"/>
                      </a:cubicBezTo>
                      <a:moveTo>
                        <a:pt x="9" y="4"/>
                      </a:moveTo>
                      <a:cubicBezTo>
                        <a:pt x="9" y="4"/>
                        <a:pt x="9" y="4"/>
                        <a:pt x="9" y="4"/>
                      </a:cubicBezTo>
                      <a:cubicBezTo>
                        <a:pt x="9" y="4"/>
                        <a:pt x="9" y="4"/>
                        <a:pt x="9" y="4"/>
                      </a:cubicBezTo>
                      <a:cubicBezTo>
                        <a:pt x="9" y="4"/>
                        <a:pt x="9" y="4"/>
                        <a:pt x="9" y="4"/>
                      </a:cubicBezTo>
                      <a:cubicBezTo>
                        <a:pt x="9" y="4"/>
                        <a:pt x="9" y="4"/>
                        <a:pt x="9" y="4"/>
                      </a:cubicBezTo>
                      <a:moveTo>
                        <a:pt x="6" y="3"/>
                      </a:moveTo>
                      <a:cubicBezTo>
                        <a:pt x="6" y="3"/>
                        <a:pt x="6" y="4"/>
                        <a:pt x="6" y="4"/>
                      </a:cubicBezTo>
                      <a:cubicBezTo>
                        <a:pt x="6" y="4"/>
                        <a:pt x="6" y="4"/>
                        <a:pt x="6" y="4"/>
                      </a:cubicBezTo>
                      <a:cubicBezTo>
                        <a:pt x="6" y="4"/>
                        <a:pt x="6" y="4"/>
                        <a:pt x="6" y="4"/>
                      </a:cubicBezTo>
                      <a:cubicBezTo>
                        <a:pt x="6" y="4"/>
                        <a:pt x="6" y="4"/>
                        <a:pt x="6" y="4"/>
                      </a:cubicBezTo>
                      <a:cubicBezTo>
                        <a:pt x="6" y="4"/>
                        <a:pt x="6" y="3"/>
                        <a:pt x="6" y="3"/>
                      </a:cubicBezTo>
                      <a:cubicBezTo>
                        <a:pt x="6" y="3"/>
                        <a:pt x="6" y="3"/>
                        <a:pt x="6" y="3"/>
                      </a:cubicBezTo>
                      <a:moveTo>
                        <a:pt x="6" y="3"/>
                      </a:moveTo>
                      <a:cubicBezTo>
                        <a:pt x="6" y="3"/>
                        <a:pt x="6" y="3"/>
                        <a:pt x="6" y="3"/>
                      </a:cubicBezTo>
                      <a:cubicBezTo>
                        <a:pt x="6" y="3"/>
                        <a:pt x="6" y="3"/>
                        <a:pt x="6" y="3"/>
                      </a:cubicBezTo>
                      <a:cubicBezTo>
                        <a:pt x="6" y="3"/>
                        <a:pt x="6" y="3"/>
                        <a:pt x="6" y="3"/>
                      </a:cubicBezTo>
                      <a:cubicBezTo>
                        <a:pt x="6" y="3"/>
                        <a:pt x="6" y="3"/>
                        <a:pt x="6" y="3"/>
                      </a:cubicBezTo>
                      <a:cubicBezTo>
                        <a:pt x="6" y="3"/>
                        <a:pt x="6" y="3"/>
                        <a:pt x="6" y="3"/>
                      </a:cubicBezTo>
                      <a:moveTo>
                        <a:pt x="10" y="3"/>
                      </a:moveTo>
                      <a:cubicBezTo>
                        <a:pt x="10" y="3"/>
                        <a:pt x="10" y="3"/>
                        <a:pt x="10" y="3"/>
                      </a:cubicBezTo>
                      <a:cubicBezTo>
                        <a:pt x="10" y="3"/>
                        <a:pt x="11" y="3"/>
                        <a:pt x="11" y="3"/>
                      </a:cubicBezTo>
                      <a:cubicBezTo>
                        <a:pt x="11" y="3"/>
                        <a:pt x="11" y="3"/>
                        <a:pt x="11" y="3"/>
                      </a:cubicBezTo>
                      <a:cubicBezTo>
                        <a:pt x="11" y="3"/>
                        <a:pt x="10" y="3"/>
                        <a:pt x="10" y="3"/>
                      </a:cubicBezTo>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moveTo>
                        <a:pt x="4" y="3"/>
                      </a:moveTo>
                      <a:cubicBezTo>
                        <a:pt x="4" y="3"/>
                        <a:pt x="4" y="3"/>
                        <a:pt x="4" y="3"/>
                      </a:cubicBezTo>
                      <a:cubicBezTo>
                        <a:pt x="4" y="3"/>
                        <a:pt x="4" y="3"/>
                        <a:pt x="4" y="3"/>
                      </a:cubicBezTo>
                      <a:cubicBezTo>
                        <a:pt x="5" y="3"/>
                        <a:pt x="5" y="4"/>
                        <a:pt x="5" y="4"/>
                      </a:cubicBezTo>
                      <a:cubicBezTo>
                        <a:pt x="5" y="4"/>
                        <a:pt x="5" y="4"/>
                        <a:pt x="5" y="4"/>
                      </a:cubicBezTo>
                      <a:cubicBezTo>
                        <a:pt x="5" y="4"/>
                        <a:pt x="5" y="3"/>
                        <a:pt x="4" y="3"/>
                      </a:cubicBezTo>
                      <a:cubicBezTo>
                        <a:pt x="4" y="3"/>
                        <a:pt x="4" y="3"/>
                        <a:pt x="4" y="3"/>
                      </a:cubicBezTo>
                      <a:moveTo>
                        <a:pt x="4" y="3"/>
                      </a:moveTo>
                      <a:cubicBezTo>
                        <a:pt x="4" y="3"/>
                        <a:pt x="4" y="3"/>
                        <a:pt x="4" y="3"/>
                      </a:cubicBezTo>
                      <a:cubicBezTo>
                        <a:pt x="4" y="3"/>
                        <a:pt x="4" y="3"/>
                        <a:pt x="4" y="3"/>
                      </a:cubicBezTo>
                      <a:cubicBezTo>
                        <a:pt x="4" y="3"/>
                        <a:pt x="4" y="3"/>
                        <a:pt x="4" y="3"/>
                      </a:cubicBezTo>
                      <a:cubicBezTo>
                        <a:pt x="4" y="3"/>
                        <a:pt x="4" y="3"/>
                        <a:pt x="4" y="3"/>
                      </a:cubicBezTo>
                      <a:moveTo>
                        <a:pt x="4" y="3"/>
                      </a:moveTo>
                      <a:cubicBezTo>
                        <a:pt x="4" y="3"/>
                        <a:pt x="4" y="3"/>
                        <a:pt x="4" y="3"/>
                      </a:cubicBezTo>
                      <a:cubicBezTo>
                        <a:pt x="4" y="3"/>
                        <a:pt x="4" y="3"/>
                        <a:pt x="4" y="3"/>
                      </a:cubicBezTo>
                      <a:cubicBezTo>
                        <a:pt x="4" y="3"/>
                        <a:pt x="4" y="3"/>
                        <a:pt x="4" y="3"/>
                      </a:cubicBezTo>
                      <a:cubicBezTo>
                        <a:pt x="4" y="3"/>
                        <a:pt x="4" y="3"/>
                        <a:pt x="4" y="3"/>
                      </a:cubicBezTo>
                      <a:moveTo>
                        <a:pt x="2" y="2"/>
                      </a:moveTo>
                      <a:cubicBezTo>
                        <a:pt x="2" y="2"/>
                        <a:pt x="2" y="2"/>
                        <a:pt x="2" y="2"/>
                      </a:cubicBezTo>
                      <a:cubicBezTo>
                        <a:pt x="2" y="2"/>
                        <a:pt x="2" y="2"/>
                        <a:pt x="2" y="2"/>
                      </a:cubicBezTo>
                      <a:cubicBezTo>
                        <a:pt x="2" y="2"/>
                        <a:pt x="2" y="2"/>
                        <a:pt x="2" y="2"/>
                      </a:cubicBezTo>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moveTo>
                        <a:pt x="1" y="2"/>
                      </a:moveTo>
                      <a:cubicBezTo>
                        <a:pt x="1" y="2"/>
                        <a:pt x="1" y="2"/>
                        <a:pt x="1" y="2"/>
                      </a:cubicBezTo>
                      <a:cubicBezTo>
                        <a:pt x="1" y="2"/>
                        <a:pt x="1" y="2"/>
                        <a:pt x="1" y="2"/>
                      </a:cubicBezTo>
                      <a:moveTo>
                        <a:pt x="3" y="2"/>
                      </a:moveTo>
                      <a:cubicBezTo>
                        <a:pt x="3" y="2"/>
                        <a:pt x="3" y="2"/>
                        <a:pt x="3" y="2"/>
                      </a:cubicBezTo>
                      <a:cubicBezTo>
                        <a:pt x="3" y="2"/>
                        <a:pt x="3" y="2"/>
                        <a:pt x="4" y="2"/>
                      </a:cubicBezTo>
                      <a:cubicBezTo>
                        <a:pt x="4" y="2"/>
                        <a:pt x="4" y="2"/>
                        <a:pt x="4" y="2"/>
                      </a:cubicBezTo>
                      <a:cubicBezTo>
                        <a:pt x="3" y="2"/>
                        <a:pt x="3" y="2"/>
                        <a:pt x="3" y="2"/>
                      </a:cubicBezTo>
                      <a:moveTo>
                        <a:pt x="13" y="2"/>
                      </a:moveTo>
                      <a:cubicBezTo>
                        <a:pt x="13" y="3"/>
                        <a:pt x="12" y="3"/>
                        <a:pt x="12" y="3"/>
                      </a:cubicBezTo>
                      <a:cubicBezTo>
                        <a:pt x="12" y="3"/>
                        <a:pt x="12" y="3"/>
                        <a:pt x="12" y="3"/>
                      </a:cubicBezTo>
                      <a:cubicBezTo>
                        <a:pt x="12" y="3"/>
                        <a:pt x="12" y="3"/>
                        <a:pt x="12" y="3"/>
                      </a:cubicBezTo>
                      <a:cubicBezTo>
                        <a:pt x="12" y="3"/>
                        <a:pt x="13" y="3"/>
                        <a:pt x="13" y="2"/>
                      </a:cubicBezTo>
                      <a:cubicBezTo>
                        <a:pt x="13" y="2"/>
                        <a:pt x="13" y="2"/>
                        <a:pt x="13" y="2"/>
                      </a:cubicBezTo>
                      <a:moveTo>
                        <a:pt x="1" y="2"/>
                      </a:moveTo>
                      <a:cubicBezTo>
                        <a:pt x="1" y="2"/>
                        <a:pt x="1" y="2"/>
                        <a:pt x="1" y="2"/>
                      </a:cubicBezTo>
                      <a:cubicBezTo>
                        <a:pt x="1" y="2"/>
                        <a:pt x="1" y="2"/>
                        <a:pt x="1" y="2"/>
                      </a:cubicBezTo>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moveTo>
                        <a:pt x="0" y="0"/>
                      </a:moveTo>
                      <a:cubicBezTo>
                        <a:pt x="0" y="0"/>
                        <a:pt x="0" y="0"/>
                        <a:pt x="0" y="0"/>
                      </a:cubicBezTo>
                      <a:cubicBezTo>
                        <a:pt x="0" y="0"/>
                        <a:pt x="0" y="0"/>
                        <a:pt x="0" y="0"/>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6" name="Freeform 12537">
                  <a:extLst>
                    <a:ext uri="{FF2B5EF4-FFF2-40B4-BE49-F238E27FC236}">
                      <a16:creationId xmlns:a16="http://schemas.microsoft.com/office/drawing/2014/main" id="{7CBD7D23-5D03-E4D3-1D9F-DAB384C1ABF9}"/>
                    </a:ext>
                  </a:extLst>
                </p:cNvPr>
                <p:cNvSpPr>
                  <a:spLocks/>
                </p:cNvSpPr>
                <p:nvPr/>
              </p:nvSpPr>
              <p:spPr bwMode="auto">
                <a:xfrm>
                  <a:off x="4708" y="2457"/>
                  <a:ext cx="14" cy="13"/>
                </a:xfrm>
                <a:custGeom>
                  <a:avLst/>
                  <a:gdLst>
                    <a:gd name="T0" fmla="*/ 7 w 17"/>
                    <a:gd name="T1" fmla="*/ 0 h 15"/>
                    <a:gd name="T2" fmla="*/ 6 w 17"/>
                    <a:gd name="T3" fmla="*/ 3 h 15"/>
                    <a:gd name="T4" fmla="*/ 5 w 17"/>
                    <a:gd name="T5" fmla="*/ 7 h 15"/>
                    <a:gd name="T6" fmla="*/ 4 w 17"/>
                    <a:gd name="T7" fmla="*/ 7 h 15"/>
                    <a:gd name="T8" fmla="*/ 3 w 17"/>
                    <a:gd name="T9" fmla="*/ 7 h 15"/>
                    <a:gd name="T10" fmla="*/ 2 w 17"/>
                    <a:gd name="T11" fmla="*/ 7 h 15"/>
                    <a:gd name="T12" fmla="*/ 2 w 17"/>
                    <a:gd name="T13" fmla="*/ 7 h 15"/>
                    <a:gd name="T14" fmla="*/ 0 w 17"/>
                    <a:gd name="T15" fmla="*/ 6 h 15"/>
                    <a:gd name="T16" fmla="*/ 0 w 17"/>
                    <a:gd name="T17" fmla="*/ 7 h 15"/>
                    <a:gd name="T18" fmla="*/ 0 w 17"/>
                    <a:gd name="T19" fmla="*/ 7 h 15"/>
                    <a:gd name="T20" fmla="*/ 1 w 17"/>
                    <a:gd name="T21" fmla="*/ 8 h 15"/>
                    <a:gd name="T22" fmla="*/ 1 w 17"/>
                    <a:gd name="T23" fmla="*/ 8 h 15"/>
                    <a:gd name="T24" fmla="*/ 2 w 17"/>
                    <a:gd name="T25" fmla="*/ 8 h 15"/>
                    <a:gd name="T26" fmla="*/ 2 w 17"/>
                    <a:gd name="T27" fmla="*/ 8 h 15"/>
                    <a:gd name="T28" fmla="*/ 2 w 17"/>
                    <a:gd name="T29" fmla="*/ 8 h 15"/>
                    <a:gd name="T30" fmla="*/ 2 w 17"/>
                    <a:gd name="T31" fmla="*/ 8 h 15"/>
                    <a:gd name="T32" fmla="*/ 2 w 17"/>
                    <a:gd name="T33" fmla="*/ 8 h 15"/>
                    <a:gd name="T34" fmla="*/ 2 w 17"/>
                    <a:gd name="T35" fmla="*/ 8 h 15"/>
                    <a:gd name="T36" fmla="*/ 2 w 17"/>
                    <a:gd name="T37" fmla="*/ 8 h 15"/>
                    <a:gd name="T38" fmla="*/ 2 w 17"/>
                    <a:gd name="T39" fmla="*/ 8 h 15"/>
                    <a:gd name="T40" fmla="*/ 2 w 17"/>
                    <a:gd name="T41" fmla="*/ 8 h 15"/>
                    <a:gd name="T42" fmla="*/ 2 w 17"/>
                    <a:gd name="T43" fmla="*/ 9 h 15"/>
                    <a:gd name="T44" fmla="*/ 2 w 17"/>
                    <a:gd name="T45" fmla="*/ 9 h 15"/>
                    <a:gd name="T46" fmla="*/ 2 w 17"/>
                    <a:gd name="T47" fmla="*/ 9 h 15"/>
                    <a:gd name="T48" fmla="*/ 2 w 17"/>
                    <a:gd name="T49" fmla="*/ 9 h 15"/>
                    <a:gd name="T50" fmla="*/ 2 w 17"/>
                    <a:gd name="T51" fmla="*/ 8 h 15"/>
                    <a:gd name="T52" fmla="*/ 2 w 17"/>
                    <a:gd name="T53" fmla="*/ 8 h 15"/>
                    <a:gd name="T54" fmla="*/ 4 w 17"/>
                    <a:gd name="T55" fmla="*/ 9 h 15"/>
                    <a:gd name="T56" fmla="*/ 4 w 17"/>
                    <a:gd name="T57" fmla="*/ 9 h 15"/>
                    <a:gd name="T58" fmla="*/ 4 w 17"/>
                    <a:gd name="T59" fmla="*/ 9 h 15"/>
                    <a:gd name="T60" fmla="*/ 4 w 17"/>
                    <a:gd name="T61" fmla="*/ 9 h 15"/>
                    <a:gd name="T62" fmla="*/ 4 w 17"/>
                    <a:gd name="T63" fmla="*/ 9 h 15"/>
                    <a:gd name="T64" fmla="*/ 4 w 17"/>
                    <a:gd name="T65" fmla="*/ 9 h 15"/>
                    <a:gd name="T66" fmla="*/ 4 w 17"/>
                    <a:gd name="T67" fmla="*/ 9 h 15"/>
                    <a:gd name="T68" fmla="*/ 5 w 17"/>
                    <a:gd name="T69" fmla="*/ 8 h 15"/>
                    <a:gd name="T70" fmla="*/ 5 w 17"/>
                    <a:gd name="T71" fmla="*/ 8 h 15"/>
                    <a:gd name="T72" fmla="*/ 5 w 17"/>
                    <a:gd name="T73" fmla="*/ 8 h 15"/>
                    <a:gd name="T74" fmla="*/ 6 w 17"/>
                    <a:gd name="T75" fmla="*/ 8 h 15"/>
                    <a:gd name="T76" fmla="*/ 6 w 17"/>
                    <a:gd name="T77" fmla="*/ 8 h 15"/>
                    <a:gd name="T78" fmla="*/ 7 w 17"/>
                    <a:gd name="T79" fmla="*/ 7 h 15"/>
                    <a:gd name="T80" fmla="*/ 7 w 17"/>
                    <a:gd name="T81" fmla="*/ 6 h 15"/>
                    <a:gd name="T82" fmla="*/ 7 w 17"/>
                    <a:gd name="T83" fmla="*/ 3 h 15"/>
                    <a:gd name="T84" fmla="*/ 8 w 17"/>
                    <a:gd name="T85" fmla="*/ 3 h 15"/>
                    <a:gd name="T86" fmla="*/ 8 w 17"/>
                    <a:gd name="T87" fmla="*/ 3 h 15"/>
                    <a:gd name="T88" fmla="*/ 7 w 17"/>
                    <a:gd name="T89" fmla="*/ 0 h 1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 h="15">
                      <a:moveTo>
                        <a:pt x="15" y="0"/>
                      </a:moveTo>
                      <a:cubicBezTo>
                        <a:pt x="15" y="0"/>
                        <a:pt x="15" y="0"/>
                        <a:pt x="15" y="0"/>
                      </a:cubicBezTo>
                      <a:cubicBezTo>
                        <a:pt x="16" y="2"/>
                        <a:pt x="14" y="2"/>
                        <a:pt x="14" y="4"/>
                      </a:cubicBezTo>
                      <a:cubicBezTo>
                        <a:pt x="15" y="6"/>
                        <a:pt x="13" y="5"/>
                        <a:pt x="13" y="7"/>
                      </a:cubicBezTo>
                      <a:cubicBezTo>
                        <a:pt x="14" y="9"/>
                        <a:pt x="11" y="8"/>
                        <a:pt x="11" y="9"/>
                      </a:cubicBezTo>
                      <a:cubicBezTo>
                        <a:pt x="11" y="10"/>
                        <a:pt x="11" y="11"/>
                        <a:pt x="10" y="11"/>
                      </a:cubicBezTo>
                      <a:cubicBezTo>
                        <a:pt x="10" y="11"/>
                        <a:pt x="9" y="11"/>
                        <a:pt x="9" y="11"/>
                      </a:cubicBezTo>
                      <a:cubicBezTo>
                        <a:pt x="9" y="11"/>
                        <a:pt x="9" y="11"/>
                        <a:pt x="8" y="11"/>
                      </a:cubicBezTo>
                      <a:cubicBezTo>
                        <a:pt x="8" y="11"/>
                        <a:pt x="8" y="11"/>
                        <a:pt x="8" y="11"/>
                      </a:cubicBezTo>
                      <a:cubicBezTo>
                        <a:pt x="7" y="12"/>
                        <a:pt x="7" y="12"/>
                        <a:pt x="7" y="12"/>
                      </a:cubicBezTo>
                      <a:cubicBezTo>
                        <a:pt x="7" y="12"/>
                        <a:pt x="6" y="12"/>
                        <a:pt x="6" y="11"/>
                      </a:cubicBezTo>
                      <a:cubicBezTo>
                        <a:pt x="5" y="11"/>
                        <a:pt x="5" y="11"/>
                        <a:pt x="5" y="11"/>
                      </a:cubicBezTo>
                      <a:cubicBezTo>
                        <a:pt x="5" y="11"/>
                        <a:pt x="4" y="11"/>
                        <a:pt x="4" y="11"/>
                      </a:cubicBezTo>
                      <a:cubicBezTo>
                        <a:pt x="4" y="11"/>
                        <a:pt x="4" y="12"/>
                        <a:pt x="4" y="12"/>
                      </a:cubicBezTo>
                      <a:cubicBezTo>
                        <a:pt x="3" y="12"/>
                        <a:pt x="2" y="10"/>
                        <a:pt x="1" y="9"/>
                      </a:cubicBezTo>
                      <a:cubicBezTo>
                        <a:pt x="1" y="9"/>
                        <a:pt x="1"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1" y="12"/>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3" y="13"/>
                      </a:cubicBezTo>
                      <a:cubicBezTo>
                        <a:pt x="3" y="13"/>
                        <a:pt x="3" y="13"/>
                        <a:pt x="3" y="13"/>
                      </a:cubicBezTo>
                      <a:cubicBezTo>
                        <a:pt x="3" y="13"/>
                        <a:pt x="3" y="13"/>
                        <a:pt x="3" y="13"/>
                      </a:cubicBezTo>
                      <a:cubicBezTo>
                        <a:pt x="3" y="13"/>
                        <a:pt x="3" y="13"/>
                        <a:pt x="3" y="13"/>
                      </a:cubicBezTo>
                      <a:cubicBezTo>
                        <a:pt x="3" y="13"/>
                        <a:pt x="3" y="13"/>
                        <a:pt x="4" y="13"/>
                      </a:cubicBezTo>
                      <a:cubicBezTo>
                        <a:pt x="4" y="13"/>
                        <a:pt x="4" y="13"/>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4"/>
                        <a:pt x="6" y="14"/>
                      </a:cubicBezTo>
                      <a:cubicBezTo>
                        <a:pt x="6" y="14"/>
                        <a:pt x="6" y="14"/>
                        <a:pt x="6" y="14"/>
                      </a:cubicBezTo>
                      <a:cubicBezTo>
                        <a:pt x="6" y="14"/>
                        <a:pt x="6" y="14"/>
                        <a:pt x="6" y="14"/>
                      </a:cubicBezTo>
                      <a:cubicBezTo>
                        <a:pt x="6" y="14"/>
                        <a:pt x="6" y="14"/>
                        <a:pt x="6" y="14"/>
                      </a:cubicBezTo>
                      <a:cubicBezTo>
                        <a:pt x="7" y="14"/>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10" y="14"/>
                        <a:pt x="10" y="14"/>
                      </a:cubicBezTo>
                      <a:cubicBezTo>
                        <a:pt x="10" y="14"/>
                        <a:pt x="10" y="14"/>
                        <a:pt x="10" y="14"/>
                      </a:cubicBezTo>
                      <a:cubicBezTo>
                        <a:pt x="10" y="14"/>
                        <a:pt x="10" y="14"/>
                        <a:pt x="10" y="14"/>
                      </a:cubicBezTo>
                      <a:cubicBezTo>
                        <a:pt x="10" y="14"/>
                        <a:pt x="10" y="14"/>
                        <a:pt x="10" y="14"/>
                      </a:cubicBezTo>
                      <a:cubicBezTo>
                        <a:pt x="10" y="14"/>
                        <a:pt x="11" y="14"/>
                        <a:pt x="11" y="14"/>
                      </a:cubicBezTo>
                      <a:cubicBezTo>
                        <a:pt x="11" y="14"/>
                        <a:pt x="11" y="14"/>
                        <a:pt x="11" y="14"/>
                      </a:cubicBezTo>
                      <a:cubicBezTo>
                        <a:pt x="11" y="14"/>
                        <a:pt x="11" y="14"/>
                        <a:pt x="12" y="14"/>
                      </a:cubicBezTo>
                      <a:cubicBezTo>
                        <a:pt x="12" y="14"/>
                        <a:pt x="12" y="14"/>
                        <a:pt x="12" y="14"/>
                      </a:cubicBezTo>
                      <a:cubicBezTo>
                        <a:pt x="12" y="14"/>
                        <a:pt x="13" y="14"/>
                        <a:pt x="13" y="13"/>
                      </a:cubicBezTo>
                      <a:cubicBezTo>
                        <a:pt x="13" y="13"/>
                        <a:pt x="13" y="13"/>
                        <a:pt x="13" y="13"/>
                      </a:cubicBezTo>
                      <a:cubicBezTo>
                        <a:pt x="13" y="11"/>
                        <a:pt x="15" y="12"/>
                        <a:pt x="15" y="11"/>
                      </a:cubicBezTo>
                      <a:cubicBezTo>
                        <a:pt x="15" y="11"/>
                        <a:pt x="15" y="10"/>
                        <a:pt x="15" y="10"/>
                      </a:cubicBezTo>
                      <a:cubicBezTo>
                        <a:pt x="15" y="10"/>
                        <a:pt x="15" y="10"/>
                        <a:pt x="15" y="10"/>
                      </a:cubicBezTo>
                      <a:cubicBezTo>
                        <a:pt x="15" y="9"/>
                        <a:pt x="16" y="9"/>
                        <a:pt x="16" y="8"/>
                      </a:cubicBezTo>
                      <a:cubicBezTo>
                        <a:pt x="16" y="8"/>
                        <a:pt x="16" y="7"/>
                        <a:pt x="16" y="7"/>
                      </a:cubicBezTo>
                      <a:cubicBezTo>
                        <a:pt x="16" y="7"/>
                        <a:pt x="16" y="7"/>
                        <a:pt x="16" y="7"/>
                      </a:cubicBezTo>
                      <a:cubicBezTo>
                        <a:pt x="16" y="6"/>
                        <a:pt x="17" y="6"/>
                        <a:pt x="17" y="5"/>
                      </a:cubicBezTo>
                      <a:cubicBezTo>
                        <a:pt x="17" y="5"/>
                        <a:pt x="17" y="4"/>
                        <a:pt x="17" y="4"/>
                      </a:cubicBezTo>
                      <a:cubicBezTo>
                        <a:pt x="17" y="4"/>
                        <a:pt x="17" y="3"/>
                        <a:pt x="17" y="3"/>
                      </a:cubicBezTo>
                      <a:cubicBezTo>
                        <a:pt x="17" y="2"/>
                        <a:pt x="17" y="2"/>
                        <a:pt x="17" y="1"/>
                      </a:cubicBezTo>
                      <a:cubicBezTo>
                        <a:pt x="16" y="0"/>
                        <a:pt x="16" y="0"/>
                        <a:pt x="15" y="0"/>
                      </a:cubicBezTo>
                    </a:path>
                  </a:pathLst>
                </a:custGeom>
                <a:solidFill>
                  <a:srgbClr val="A49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7" name="Freeform 12538">
                  <a:extLst>
                    <a:ext uri="{FF2B5EF4-FFF2-40B4-BE49-F238E27FC236}">
                      <a16:creationId xmlns:a16="http://schemas.microsoft.com/office/drawing/2014/main" id="{E8202383-3A01-B442-F129-51A3D0E7FF30}"/>
                    </a:ext>
                  </a:extLst>
                </p:cNvPr>
                <p:cNvSpPr>
                  <a:spLocks/>
                </p:cNvSpPr>
                <p:nvPr/>
              </p:nvSpPr>
              <p:spPr bwMode="auto">
                <a:xfrm>
                  <a:off x="4718" y="2443"/>
                  <a:ext cx="4" cy="15"/>
                </a:xfrm>
                <a:custGeom>
                  <a:avLst/>
                  <a:gdLst>
                    <a:gd name="T0" fmla="*/ 0 w 5"/>
                    <a:gd name="T1" fmla="*/ 0 h 18"/>
                    <a:gd name="T2" fmla="*/ 0 w 5"/>
                    <a:gd name="T3" fmla="*/ 0 h 18"/>
                    <a:gd name="T4" fmla="*/ 1 w 5"/>
                    <a:gd name="T5" fmla="*/ 3 h 18"/>
                    <a:gd name="T6" fmla="*/ 2 w 5"/>
                    <a:gd name="T7" fmla="*/ 4 h 18"/>
                    <a:gd name="T8" fmla="*/ 2 w 5"/>
                    <a:gd name="T9" fmla="*/ 7 h 18"/>
                    <a:gd name="T10" fmla="*/ 2 w 5"/>
                    <a:gd name="T11" fmla="*/ 8 h 18"/>
                    <a:gd name="T12" fmla="*/ 2 w 5"/>
                    <a:gd name="T13" fmla="*/ 9 h 18"/>
                    <a:gd name="T14" fmla="*/ 2 w 5"/>
                    <a:gd name="T15" fmla="*/ 9 h 18"/>
                    <a:gd name="T16" fmla="*/ 2 w 5"/>
                    <a:gd name="T17" fmla="*/ 8 h 18"/>
                    <a:gd name="T18" fmla="*/ 2 w 5"/>
                    <a:gd name="T19" fmla="*/ 8 h 18"/>
                    <a:gd name="T20" fmla="*/ 2 w 5"/>
                    <a:gd name="T21" fmla="*/ 7 h 18"/>
                    <a:gd name="T22" fmla="*/ 2 w 5"/>
                    <a:gd name="T23" fmla="*/ 6 h 18"/>
                    <a:gd name="T24" fmla="*/ 2 w 5"/>
                    <a:gd name="T25" fmla="*/ 3 h 18"/>
                    <a:gd name="T26" fmla="*/ 1 w 5"/>
                    <a:gd name="T27" fmla="*/ 2 h 18"/>
                    <a:gd name="T28" fmla="*/ 0 w 5"/>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18">
                      <a:moveTo>
                        <a:pt x="0" y="0"/>
                      </a:moveTo>
                      <a:cubicBezTo>
                        <a:pt x="0" y="0"/>
                        <a:pt x="0" y="0"/>
                        <a:pt x="0" y="0"/>
                      </a:cubicBezTo>
                      <a:cubicBezTo>
                        <a:pt x="0" y="2"/>
                        <a:pt x="1" y="3"/>
                        <a:pt x="1" y="3"/>
                      </a:cubicBezTo>
                      <a:cubicBezTo>
                        <a:pt x="3" y="5"/>
                        <a:pt x="2" y="7"/>
                        <a:pt x="3" y="8"/>
                      </a:cubicBezTo>
                      <a:cubicBezTo>
                        <a:pt x="4" y="10"/>
                        <a:pt x="2" y="12"/>
                        <a:pt x="3" y="13"/>
                      </a:cubicBezTo>
                      <a:cubicBezTo>
                        <a:pt x="4" y="15"/>
                        <a:pt x="3" y="16"/>
                        <a:pt x="3" y="17"/>
                      </a:cubicBezTo>
                      <a:cubicBezTo>
                        <a:pt x="4" y="17"/>
                        <a:pt x="4" y="17"/>
                        <a:pt x="5" y="18"/>
                      </a:cubicBezTo>
                      <a:cubicBezTo>
                        <a:pt x="5" y="18"/>
                        <a:pt x="5" y="18"/>
                        <a:pt x="5" y="18"/>
                      </a:cubicBezTo>
                      <a:cubicBezTo>
                        <a:pt x="5" y="17"/>
                        <a:pt x="5" y="17"/>
                        <a:pt x="5" y="16"/>
                      </a:cubicBezTo>
                      <a:cubicBezTo>
                        <a:pt x="5" y="16"/>
                        <a:pt x="5" y="16"/>
                        <a:pt x="5" y="15"/>
                      </a:cubicBezTo>
                      <a:cubicBezTo>
                        <a:pt x="5" y="15"/>
                        <a:pt x="5" y="14"/>
                        <a:pt x="5" y="14"/>
                      </a:cubicBezTo>
                      <a:cubicBezTo>
                        <a:pt x="5" y="13"/>
                        <a:pt x="5" y="12"/>
                        <a:pt x="4" y="12"/>
                      </a:cubicBezTo>
                      <a:cubicBezTo>
                        <a:pt x="3" y="10"/>
                        <a:pt x="5" y="8"/>
                        <a:pt x="3" y="7"/>
                      </a:cubicBezTo>
                      <a:cubicBezTo>
                        <a:pt x="2" y="6"/>
                        <a:pt x="2" y="3"/>
                        <a:pt x="1" y="2"/>
                      </a:cubicBezTo>
                      <a:cubicBezTo>
                        <a:pt x="1" y="1"/>
                        <a:pt x="0" y="1"/>
                        <a:pt x="0" y="0"/>
                      </a:cubicBezTo>
                    </a:path>
                  </a:pathLst>
                </a:custGeom>
                <a:solidFill>
                  <a:srgbClr val="A49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8" name="Freeform 12539">
                  <a:extLst>
                    <a:ext uri="{FF2B5EF4-FFF2-40B4-BE49-F238E27FC236}">
                      <a16:creationId xmlns:a16="http://schemas.microsoft.com/office/drawing/2014/main" id="{FD15A4C6-1494-DB72-1A60-619A3A7A5E3B}"/>
                    </a:ext>
                  </a:extLst>
                </p:cNvPr>
                <p:cNvSpPr>
                  <a:spLocks/>
                </p:cNvSpPr>
                <p:nvPr/>
              </p:nvSpPr>
              <p:spPr bwMode="auto">
                <a:xfrm>
                  <a:off x="4709" y="2442"/>
                  <a:ext cx="1" cy="2"/>
                </a:xfrm>
                <a:custGeom>
                  <a:avLst/>
                  <a:gdLst>
                    <a:gd name="T0" fmla="*/ 0 w 1"/>
                    <a:gd name="T1" fmla="*/ 0 h 3"/>
                    <a:gd name="T2" fmla="*/ 0 w 1"/>
                    <a:gd name="T3" fmla="*/ 1 h 3"/>
                    <a:gd name="T4" fmla="*/ 1 w 1"/>
                    <a:gd name="T5" fmla="*/ 1 h 3"/>
                    <a:gd name="T6" fmla="*/ 1 w 1"/>
                    <a:gd name="T7" fmla="*/ 1 h 3"/>
                    <a:gd name="T8" fmla="*/ 0 w 1"/>
                    <a:gd name="T9" fmla="*/ 0 h 3"/>
                    <a:gd name="T10" fmla="*/ 0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0"/>
                      </a:moveTo>
                      <a:cubicBezTo>
                        <a:pt x="0" y="1"/>
                        <a:pt x="0" y="2"/>
                        <a:pt x="0" y="3"/>
                      </a:cubicBezTo>
                      <a:cubicBezTo>
                        <a:pt x="1" y="3"/>
                        <a:pt x="1" y="3"/>
                        <a:pt x="1" y="3"/>
                      </a:cubicBezTo>
                      <a:cubicBezTo>
                        <a:pt x="1" y="3"/>
                        <a:pt x="1" y="3"/>
                        <a:pt x="1" y="3"/>
                      </a:cubicBezTo>
                      <a:cubicBezTo>
                        <a:pt x="1" y="2"/>
                        <a:pt x="0" y="1"/>
                        <a:pt x="0" y="0"/>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59" name="Freeform 12540">
                  <a:extLst>
                    <a:ext uri="{FF2B5EF4-FFF2-40B4-BE49-F238E27FC236}">
                      <a16:creationId xmlns:a16="http://schemas.microsoft.com/office/drawing/2014/main" id="{6F10535B-CE1A-88E9-97C7-48013660FC68}"/>
                    </a:ext>
                  </a:extLst>
                </p:cNvPr>
                <p:cNvSpPr>
                  <a:spLocks/>
                </p:cNvSpPr>
                <p:nvPr/>
              </p:nvSpPr>
              <p:spPr bwMode="auto">
                <a:xfrm>
                  <a:off x="4706" y="2439"/>
                  <a:ext cx="1" cy="4"/>
                </a:xfrm>
                <a:custGeom>
                  <a:avLst/>
                  <a:gdLst>
                    <a:gd name="T0" fmla="*/ 0 w 1"/>
                    <a:gd name="T1" fmla="*/ 0 h 4"/>
                    <a:gd name="T2" fmla="*/ 0 w 1"/>
                    <a:gd name="T3" fmla="*/ 1 h 4"/>
                    <a:gd name="T4" fmla="*/ 1 w 1"/>
                    <a:gd name="T5" fmla="*/ 4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0" y="1"/>
                        <a:pt x="0" y="1"/>
                        <a:pt x="0" y="1"/>
                      </a:cubicBezTo>
                      <a:cubicBezTo>
                        <a:pt x="0" y="1"/>
                        <a:pt x="0" y="4"/>
                        <a:pt x="1" y="4"/>
                      </a:cubicBezTo>
                      <a:cubicBezTo>
                        <a:pt x="1" y="4"/>
                        <a:pt x="1" y="1"/>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0" name="Freeform 12541">
                  <a:extLst>
                    <a:ext uri="{FF2B5EF4-FFF2-40B4-BE49-F238E27FC236}">
                      <a16:creationId xmlns:a16="http://schemas.microsoft.com/office/drawing/2014/main" id="{2388B0C4-5602-573D-7DCE-3DA2E5340293}"/>
                    </a:ext>
                  </a:extLst>
                </p:cNvPr>
                <p:cNvSpPr>
                  <a:spLocks/>
                </p:cNvSpPr>
                <p:nvPr/>
              </p:nvSpPr>
              <p:spPr bwMode="auto">
                <a:xfrm>
                  <a:off x="4708" y="2447"/>
                  <a:ext cx="1" cy="3"/>
                </a:xfrm>
                <a:custGeom>
                  <a:avLst/>
                  <a:gdLst>
                    <a:gd name="T0" fmla="*/ 1 w 2"/>
                    <a:gd name="T1" fmla="*/ 0 h 4"/>
                    <a:gd name="T2" fmla="*/ 1 w 2"/>
                    <a:gd name="T3" fmla="*/ 1 h 4"/>
                    <a:gd name="T4" fmla="*/ 1 w 2"/>
                    <a:gd name="T5" fmla="*/ 2 h 4"/>
                    <a:gd name="T6" fmla="*/ 1 w 2"/>
                    <a:gd name="T7" fmla="*/ 0 h 4"/>
                    <a:gd name="T8" fmla="*/ 1 w 2"/>
                    <a:gd name="T9" fmla="*/ 0 h 4"/>
                    <a:gd name="T10" fmla="*/ 1 w 2"/>
                    <a:gd name="T11" fmla="*/ 0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1" y="0"/>
                        <a:pt x="1" y="0"/>
                        <a:pt x="1" y="1"/>
                      </a:cubicBezTo>
                      <a:cubicBezTo>
                        <a:pt x="0" y="2"/>
                        <a:pt x="1" y="4"/>
                        <a:pt x="2" y="4"/>
                      </a:cubicBezTo>
                      <a:cubicBezTo>
                        <a:pt x="2" y="3"/>
                        <a:pt x="0" y="0"/>
                        <a:pt x="2" y="0"/>
                      </a:cubicBezTo>
                      <a:cubicBezTo>
                        <a:pt x="2" y="0"/>
                        <a:pt x="2" y="0"/>
                        <a:pt x="2" y="0"/>
                      </a:cubicBezTo>
                      <a:cubicBezTo>
                        <a:pt x="1" y="0"/>
                        <a:pt x="1" y="0"/>
                        <a:pt x="1" y="0"/>
                      </a:cubicBezTo>
                      <a:cubicBezTo>
                        <a:pt x="1" y="0"/>
                        <a:pt x="1" y="0"/>
                        <a:pt x="1"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1" name="Freeform 12542">
                  <a:extLst>
                    <a:ext uri="{FF2B5EF4-FFF2-40B4-BE49-F238E27FC236}">
                      <a16:creationId xmlns:a16="http://schemas.microsoft.com/office/drawing/2014/main" id="{ED5E8E93-18A4-3AAD-0810-4BFED1120979}"/>
                    </a:ext>
                  </a:extLst>
                </p:cNvPr>
                <p:cNvSpPr>
                  <a:spLocks noEditPoints="1"/>
                </p:cNvSpPr>
                <p:nvPr/>
              </p:nvSpPr>
              <p:spPr bwMode="auto">
                <a:xfrm>
                  <a:off x="4703" y="2444"/>
                  <a:ext cx="2" cy="4"/>
                </a:xfrm>
                <a:custGeom>
                  <a:avLst/>
                  <a:gdLst>
                    <a:gd name="T0" fmla="*/ 1 w 3"/>
                    <a:gd name="T1" fmla="*/ 0 h 5"/>
                    <a:gd name="T2" fmla="*/ 1 w 3"/>
                    <a:gd name="T3" fmla="*/ 2 h 5"/>
                    <a:gd name="T4" fmla="*/ 1 w 3"/>
                    <a:gd name="T5" fmla="*/ 2 h 5"/>
                    <a:gd name="T6" fmla="*/ 1 w 3"/>
                    <a:gd name="T7" fmla="*/ 2 h 5"/>
                    <a:gd name="T8" fmla="*/ 1 w 3"/>
                    <a:gd name="T9" fmla="*/ 2 h 5"/>
                    <a:gd name="T10" fmla="*/ 1 w 3"/>
                    <a:gd name="T11" fmla="*/ 0 h 5"/>
                    <a:gd name="T12" fmla="*/ 0 w 3"/>
                    <a:gd name="T13" fmla="*/ 0 h 5"/>
                    <a:gd name="T14" fmla="*/ 0 w 3"/>
                    <a:gd name="T15" fmla="*/ 0 h 5"/>
                    <a:gd name="T16" fmla="*/ 0 w 3"/>
                    <a:gd name="T17" fmla="*/ 0 h 5"/>
                    <a:gd name="T18" fmla="*/ 1 w 3"/>
                    <a:gd name="T19" fmla="*/ 0 h 5"/>
                    <a:gd name="T20" fmla="*/ 0 w 3"/>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5">
                      <a:moveTo>
                        <a:pt x="1" y="0"/>
                      </a:moveTo>
                      <a:cubicBezTo>
                        <a:pt x="1" y="1"/>
                        <a:pt x="2" y="2"/>
                        <a:pt x="2" y="3"/>
                      </a:cubicBezTo>
                      <a:cubicBezTo>
                        <a:pt x="2" y="4"/>
                        <a:pt x="2" y="5"/>
                        <a:pt x="2" y="5"/>
                      </a:cubicBezTo>
                      <a:cubicBezTo>
                        <a:pt x="2" y="5"/>
                        <a:pt x="2" y="5"/>
                        <a:pt x="2" y="5"/>
                      </a:cubicBezTo>
                      <a:cubicBezTo>
                        <a:pt x="3" y="5"/>
                        <a:pt x="2" y="2"/>
                        <a:pt x="2" y="2"/>
                      </a:cubicBezTo>
                      <a:cubicBezTo>
                        <a:pt x="2" y="1"/>
                        <a:pt x="1" y="0"/>
                        <a:pt x="1" y="0"/>
                      </a:cubicBezTo>
                      <a:moveTo>
                        <a:pt x="0" y="0"/>
                      </a:moveTo>
                      <a:cubicBezTo>
                        <a:pt x="0" y="0"/>
                        <a:pt x="0" y="0"/>
                        <a:pt x="0" y="0"/>
                      </a:cubicBezTo>
                      <a:cubicBezTo>
                        <a:pt x="0" y="0"/>
                        <a:pt x="0" y="0"/>
                        <a:pt x="0" y="0"/>
                      </a:cubicBezTo>
                      <a:cubicBezTo>
                        <a:pt x="0" y="0"/>
                        <a:pt x="0" y="0"/>
                        <a:pt x="1" y="0"/>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2" name="Freeform 12543">
                  <a:extLst>
                    <a:ext uri="{FF2B5EF4-FFF2-40B4-BE49-F238E27FC236}">
                      <a16:creationId xmlns:a16="http://schemas.microsoft.com/office/drawing/2014/main" id="{53EF820B-7C4F-CECE-016C-1CE19F9E13B7}"/>
                    </a:ext>
                  </a:extLst>
                </p:cNvPr>
                <p:cNvSpPr>
                  <a:spLocks noEditPoints="1"/>
                </p:cNvSpPr>
                <p:nvPr/>
              </p:nvSpPr>
              <p:spPr bwMode="auto">
                <a:xfrm>
                  <a:off x="4704" y="2439"/>
                  <a:ext cx="1" cy="4"/>
                </a:xfrm>
                <a:custGeom>
                  <a:avLst/>
                  <a:gdLst>
                    <a:gd name="T0" fmla="*/ 1 w 1"/>
                    <a:gd name="T1" fmla="*/ 1 h 4"/>
                    <a:gd name="T2" fmla="*/ 1 w 1"/>
                    <a:gd name="T3" fmla="*/ 1 h 4"/>
                    <a:gd name="T4" fmla="*/ 1 w 1"/>
                    <a:gd name="T5" fmla="*/ 1 h 4"/>
                    <a:gd name="T6" fmla="*/ 1 w 1"/>
                    <a:gd name="T7" fmla="*/ 1 h 4"/>
                    <a:gd name="T8" fmla="*/ 1 w 1"/>
                    <a:gd name="T9" fmla="*/ 1 h 4"/>
                    <a:gd name="T10" fmla="*/ 0 w 1"/>
                    <a:gd name="T11" fmla="*/ 0 h 4"/>
                    <a:gd name="T12" fmla="*/ 0 w 1"/>
                    <a:gd name="T13" fmla="*/ 4 h 4"/>
                    <a:gd name="T14" fmla="*/ 1 w 1"/>
                    <a:gd name="T15" fmla="*/ 1 h 4"/>
                    <a:gd name="T16" fmla="*/ 0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0" y="3"/>
                        <a:pt x="0" y="4"/>
                      </a:cubicBezTo>
                      <a:cubicBezTo>
                        <a:pt x="0" y="3"/>
                        <a:pt x="0" y="1"/>
                        <a:pt x="1" y="1"/>
                      </a:cubicBezTo>
                      <a:cubicBezTo>
                        <a:pt x="1"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3" name="Freeform 12544">
                  <a:extLst>
                    <a:ext uri="{FF2B5EF4-FFF2-40B4-BE49-F238E27FC236}">
                      <a16:creationId xmlns:a16="http://schemas.microsoft.com/office/drawing/2014/main" id="{E5A361CA-D1FE-82C2-E5D6-BE9A6D98BCD8}"/>
                    </a:ext>
                  </a:extLst>
                </p:cNvPr>
                <p:cNvSpPr>
                  <a:spLocks/>
                </p:cNvSpPr>
                <p:nvPr/>
              </p:nvSpPr>
              <p:spPr bwMode="auto">
                <a:xfrm>
                  <a:off x="4712" y="2453"/>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4" name="Freeform 12545">
                  <a:extLst>
                    <a:ext uri="{FF2B5EF4-FFF2-40B4-BE49-F238E27FC236}">
                      <a16:creationId xmlns:a16="http://schemas.microsoft.com/office/drawing/2014/main" id="{E73BDE44-4ABD-8D08-52EC-C4B72214ED6E}"/>
                    </a:ext>
                  </a:extLst>
                </p:cNvPr>
                <p:cNvSpPr>
                  <a:spLocks/>
                </p:cNvSpPr>
                <p:nvPr/>
              </p:nvSpPr>
              <p:spPr bwMode="auto">
                <a:xfrm>
                  <a:off x="4712" y="2454"/>
                  <a:ext cx="1" cy="3"/>
                </a:xfrm>
                <a:custGeom>
                  <a:avLst/>
                  <a:gdLst>
                    <a:gd name="T0" fmla="*/ 0 w 1"/>
                    <a:gd name="T1" fmla="*/ 0 h 3"/>
                    <a:gd name="T2" fmla="*/ 0 w 1"/>
                    <a:gd name="T3" fmla="*/ 3 h 3"/>
                    <a:gd name="T4" fmla="*/ 1 w 1"/>
                    <a:gd name="T5" fmla="*/ 3 h 3"/>
                    <a:gd name="T6" fmla="*/ 1 w 1"/>
                    <a:gd name="T7" fmla="*/ 1 h 3"/>
                    <a:gd name="T8" fmla="*/ 1 w 1"/>
                    <a:gd name="T9" fmla="*/ 0 h 3"/>
                    <a:gd name="T10" fmla="*/ 0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0"/>
                      </a:moveTo>
                      <a:cubicBezTo>
                        <a:pt x="1" y="1"/>
                        <a:pt x="0" y="2"/>
                        <a:pt x="0" y="3"/>
                      </a:cubicBezTo>
                      <a:cubicBezTo>
                        <a:pt x="0" y="3"/>
                        <a:pt x="0" y="3"/>
                        <a:pt x="1" y="3"/>
                      </a:cubicBezTo>
                      <a:cubicBezTo>
                        <a:pt x="1" y="3"/>
                        <a:pt x="1" y="2"/>
                        <a:pt x="1" y="1"/>
                      </a:cubicBezTo>
                      <a:cubicBezTo>
                        <a:pt x="1" y="1"/>
                        <a:pt x="1" y="0"/>
                        <a:pt x="1" y="0"/>
                      </a:cubicBezTo>
                      <a:cubicBezTo>
                        <a:pt x="1"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5" name="Freeform 12546">
                  <a:extLst>
                    <a:ext uri="{FF2B5EF4-FFF2-40B4-BE49-F238E27FC236}">
                      <a16:creationId xmlns:a16="http://schemas.microsoft.com/office/drawing/2014/main" id="{F3AF2F3E-9D9C-0B47-1B22-451A44EFCA22}"/>
                    </a:ext>
                  </a:extLst>
                </p:cNvPr>
                <p:cNvSpPr>
                  <a:spLocks/>
                </p:cNvSpPr>
                <p:nvPr/>
              </p:nvSpPr>
              <p:spPr bwMode="auto">
                <a:xfrm>
                  <a:off x="4712" y="2453"/>
                  <a:ext cx="1" cy="1"/>
                </a:xfrm>
                <a:custGeom>
                  <a:avLst/>
                  <a:gdLst>
                    <a:gd name="T0" fmla="*/ 0 w 1"/>
                    <a:gd name="T1" fmla="*/ 0 h 1"/>
                    <a:gd name="T2" fmla="*/ 0 w 1"/>
                    <a:gd name="T3" fmla="*/ 0 h 1"/>
                    <a:gd name="T4" fmla="*/ 0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1"/>
                        <a:pt x="0" y="1"/>
                      </a:cubicBezTo>
                      <a:cubicBezTo>
                        <a:pt x="0" y="1"/>
                        <a:pt x="1" y="1"/>
                        <a:pt x="1" y="1"/>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6" name="Freeform 12547">
                  <a:extLst>
                    <a:ext uri="{FF2B5EF4-FFF2-40B4-BE49-F238E27FC236}">
                      <a16:creationId xmlns:a16="http://schemas.microsoft.com/office/drawing/2014/main" id="{EBAFBBDF-6433-1D04-922A-0F46A20E95A3}"/>
                    </a:ext>
                  </a:extLst>
                </p:cNvPr>
                <p:cNvSpPr>
                  <a:spLocks noEditPoints="1"/>
                </p:cNvSpPr>
                <p:nvPr/>
              </p:nvSpPr>
              <p:spPr bwMode="auto">
                <a:xfrm>
                  <a:off x="4706" y="2453"/>
                  <a:ext cx="3" cy="4"/>
                </a:xfrm>
                <a:custGeom>
                  <a:avLst/>
                  <a:gdLst>
                    <a:gd name="T0" fmla="*/ 2 w 3"/>
                    <a:gd name="T1" fmla="*/ 0 h 4"/>
                    <a:gd name="T2" fmla="*/ 3 w 3"/>
                    <a:gd name="T3" fmla="*/ 4 h 4"/>
                    <a:gd name="T4" fmla="*/ 2 w 3"/>
                    <a:gd name="T5" fmla="*/ 2 h 4"/>
                    <a:gd name="T6" fmla="*/ 2 w 3"/>
                    <a:gd name="T7" fmla="*/ 0 h 4"/>
                    <a:gd name="T8" fmla="*/ 2 w 3"/>
                    <a:gd name="T9" fmla="*/ 0 h 4"/>
                    <a:gd name="T10" fmla="*/ 2 w 3"/>
                    <a:gd name="T11" fmla="*/ 0 h 4"/>
                    <a:gd name="T12" fmla="*/ 2 w 3"/>
                    <a:gd name="T13" fmla="*/ 0 h 4"/>
                    <a:gd name="T14" fmla="*/ 2 w 3"/>
                    <a:gd name="T15" fmla="*/ 0 h 4"/>
                    <a:gd name="T16" fmla="*/ 2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2" y="0"/>
                      </a:moveTo>
                      <a:cubicBezTo>
                        <a:pt x="0" y="0"/>
                        <a:pt x="2" y="3"/>
                        <a:pt x="3" y="4"/>
                      </a:cubicBezTo>
                      <a:cubicBezTo>
                        <a:pt x="3" y="3"/>
                        <a:pt x="2" y="3"/>
                        <a:pt x="2" y="2"/>
                      </a:cubicBezTo>
                      <a:cubicBezTo>
                        <a:pt x="2" y="1"/>
                        <a:pt x="2" y="1"/>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7" name="Freeform 12548">
                  <a:extLst>
                    <a:ext uri="{FF2B5EF4-FFF2-40B4-BE49-F238E27FC236}">
                      <a16:creationId xmlns:a16="http://schemas.microsoft.com/office/drawing/2014/main" id="{DBE6FF92-8C67-B92A-379B-5AE6A229637E}"/>
                    </a:ext>
                  </a:extLst>
                </p:cNvPr>
                <p:cNvSpPr>
                  <a:spLocks/>
                </p:cNvSpPr>
                <p:nvPr/>
              </p:nvSpPr>
              <p:spPr bwMode="auto">
                <a:xfrm>
                  <a:off x="4702" y="2451"/>
                  <a:ext cx="2" cy="4"/>
                </a:xfrm>
                <a:custGeom>
                  <a:avLst/>
                  <a:gdLst>
                    <a:gd name="T0" fmla="*/ 0 w 2"/>
                    <a:gd name="T1" fmla="*/ 0 h 5"/>
                    <a:gd name="T2" fmla="*/ 0 w 2"/>
                    <a:gd name="T3" fmla="*/ 0 h 5"/>
                    <a:gd name="T4" fmla="*/ 1 w 2"/>
                    <a:gd name="T5" fmla="*/ 2 h 5"/>
                    <a:gd name="T6" fmla="*/ 1 w 2"/>
                    <a:gd name="T7" fmla="*/ 0 h 5"/>
                    <a:gd name="T8" fmla="*/ 0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cubicBezTo>
                        <a:pt x="0" y="0"/>
                        <a:pt x="0" y="0"/>
                        <a:pt x="0" y="0"/>
                      </a:cubicBezTo>
                      <a:cubicBezTo>
                        <a:pt x="0" y="2"/>
                        <a:pt x="1" y="3"/>
                        <a:pt x="1" y="5"/>
                      </a:cubicBezTo>
                      <a:cubicBezTo>
                        <a:pt x="2" y="4"/>
                        <a:pt x="2" y="1"/>
                        <a:pt x="1" y="0"/>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8" name="Freeform 12549">
                  <a:extLst>
                    <a:ext uri="{FF2B5EF4-FFF2-40B4-BE49-F238E27FC236}">
                      <a16:creationId xmlns:a16="http://schemas.microsoft.com/office/drawing/2014/main" id="{35586976-8934-C69B-5FF7-1A4732B794BF}"/>
                    </a:ext>
                  </a:extLst>
                </p:cNvPr>
                <p:cNvSpPr>
                  <a:spLocks/>
                </p:cNvSpPr>
                <p:nvPr/>
              </p:nvSpPr>
              <p:spPr bwMode="auto">
                <a:xfrm>
                  <a:off x="4702" y="2450"/>
                  <a:ext cx="1" cy="1"/>
                </a:xfrm>
                <a:custGeom>
                  <a:avLst/>
                  <a:gdLst>
                    <a:gd name="T0" fmla="*/ 0 w 1"/>
                    <a:gd name="T1" fmla="*/ 0 h 1"/>
                    <a:gd name="T2" fmla="*/ 0 w 1"/>
                    <a:gd name="T3" fmla="*/ 1 h 1"/>
                    <a:gd name="T4" fmla="*/ 1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1" y="1"/>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69" name="Freeform 12550">
                  <a:extLst>
                    <a:ext uri="{FF2B5EF4-FFF2-40B4-BE49-F238E27FC236}">
                      <a16:creationId xmlns:a16="http://schemas.microsoft.com/office/drawing/2014/main" id="{28730B3E-62E3-3528-6EF8-407129346DED}"/>
                    </a:ext>
                  </a:extLst>
                </p:cNvPr>
                <p:cNvSpPr>
                  <a:spLocks/>
                </p:cNvSpPr>
                <p:nvPr/>
              </p:nvSpPr>
              <p:spPr bwMode="auto">
                <a:xfrm>
                  <a:off x="4700" y="2445"/>
                  <a:ext cx="1" cy="3"/>
                </a:xfrm>
                <a:custGeom>
                  <a:avLst/>
                  <a:gdLst>
                    <a:gd name="T0" fmla="*/ 1 w 1"/>
                    <a:gd name="T1" fmla="*/ 0 h 3"/>
                    <a:gd name="T2" fmla="*/ 1 w 1"/>
                    <a:gd name="T3" fmla="*/ 3 h 3"/>
                    <a:gd name="T4" fmla="*/ 1 w 1"/>
                    <a:gd name="T5" fmla="*/ 0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0" y="0"/>
                        <a:pt x="1" y="2"/>
                        <a:pt x="1" y="3"/>
                      </a:cubicBezTo>
                      <a:cubicBezTo>
                        <a:pt x="1" y="2"/>
                        <a:pt x="0" y="1"/>
                        <a:pt x="1" y="0"/>
                      </a:cubicBezTo>
                      <a:cubicBezTo>
                        <a:pt x="1" y="0"/>
                        <a:pt x="1" y="0"/>
                        <a:pt x="1"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0" name="Freeform 12551">
                  <a:extLst>
                    <a:ext uri="{FF2B5EF4-FFF2-40B4-BE49-F238E27FC236}">
                      <a16:creationId xmlns:a16="http://schemas.microsoft.com/office/drawing/2014/main" id="{650D0A1B-073B-1206-ECA8-CC57B43AC1CB}"/>
                    </a:ext>
                  </a:extLst>
                </p:cNvPr>
                <p:cNvSpPr>
                  <a:spLocks/>
                </p:cNvSpPr>
                <p:nvPr/>
              </p:nvSpPr>
              <p:spPr bwMode="auto">
                <a:xfrm>
                  <a:off x="4709" y="2458"/>
                  <a:ext cx="1" cy="3"/>
                </a:xfrm>
                <a:custGeom>
                  <a:avLst/>
                  <a:gdLst>
                    <a:gd name="T0" fmla="*/ 1 w 2"/>
                    <a:gd name="T1" fmla="*/ 0 h 3"/>
                    <a:gd name="T2" fmla="*/ 1 w 2"/>
                    <a:gd name="T3" fmla="*/ 0 h 3"/>
                    <a:gd name="T4" fmla="*/ 0 w 2"/>
                    <a:gd name="T5" fmla="*/ 3 h 3"/>
                    <a:gd name="T6" fmla="*/ 1 w 2"/>
                    <a:gd name="T7" fmla="*/ 3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0"/>
                        <a:pt x="1" y="0"/>
                        <a:pt x="1" y="0"/>
                      </a:cubicBezTo>
                      <a:cubicBezTo>
                        <a:pt x="2" y="2"/>
                        <a:pt x="1" y="2"/>
                        <a:pt x="0" y="3"/>
                      </a:cubicBezTo>
                      <a:cubicBezTo>
                        <a:pt x="1" y="3"/>
                        <a:pt x="1" y="3"/>
                        <a:pt x="1" y="3"/>
                      </a:cubicBezTo>
                      <a:cubicBezTo>
                        <a:pt x="2" y="3"/>
                        <a:pt x="2" y="1"/>
                        <a:pt x="1"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1" name="Freeform 12552">
                  <a:extLst>
                    <a:ext uri="{FF2B5EF4-FFF2-40B4-BE49-F238E27FC236}">
                      <a16:creationId xmlns:a16="http://schemas.microsoft.com/office/drawing/2014/main" id="{DF7750AE-02DE-660D-D886-802A9E4D33D6}"/>
                    </a:ext>
                  </a:extLst>
                </p:cNvPr>
                <p:cNvSpPr>
                  <a:spLocks noEditPoints="1"/>
                </p:cNvSpPr>
                <p:nvPr/>
              </p:nvSpPr>
              <p:spPr bwMode="auto">
                <a:xfrm>
                  <a:off x="4705" y="2457"/>
                  <a:ext cx="2" cy="4"/>
                </a:xfrm>
                <a:custGeom>
                  <a:avLst/>
                  <a:gdLst>
                    <a:gd name="T0" fmla="*/ 2 w 2"/>
                    <a:gd name="T1" fmla="*/ 4 h 4"/>
                    <a:gd name="T2" fmla="*/ 2 w 2"/>
                    <a:gd name="T3" fmla="*/ 4 h 4"/>
                    <a:gd name="T4" fmla="*/ 2 w 2"/>
                    <a:gd name="T5" fmla="*/ 4 h 4"/>
                    <a:gd name="T6" fmla="*/ 0 w 2"/>
                    <a:gd name="T7" fmla="*/ 0 h 4"/>
                    <a:gd name="T8" fmla="*/ 0 w 2"/>
                    <a:gd name="T9" fmla="*/ 0 h 4"/>
                    <a:gd name="T10" fmla="*/ 1 w 2"/>
                    <a:gd name="T11" fmla="*/ 3 h 4"/>
                    <a:gd name="T12" fmla="*/ 2 w 2"/>
                    <a:gd name="T13" fmla="*/ 4 h 4"/>
                    <a:gd name="T14" fmla="*/ 0 w 2"/>
                    <a:gd name="T15" fmla="*/ 0 h 4"/>
                    <a:gd name="T16" fmla="*/ 0 w 2"/>
                    <a:gd name="T17" fmla="*/ 0 h 4"/>
                    <a:gd name="T18" fmla="*/ 0 w 2"/>
                    <a:gd name="T19" fmla="*/ 0 h 4"/>
                    <a:gd name="T20" fmla="*/ 0 w 2"/>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4">
                      <a:moveTo>
                        <a:pt x="2" y="4"/>
                      </a:moveTo>
                      <a:cubicBezTo>
                        <a:pt x="2" y="4"/>
                        <a:pt x="2" y="4"/>
                        <a:pt x="2" y="4"/>
                      </a:cubicBezTo>
                      <a:cubicBezTo>
                        <a:pt x="2" y="4"/>
                        <a:pt x="2" y="4"/>
                        <a:pt x="2" y="4"/>
                      </a:cubicBezTo>
                      <a:moveTo>
                        <a:pt x="0" y="0"/>
                      </a:moveTo>
                      <a:cubicBezTo>
                        <a:pt x="0" y="0"/>
                        <a:pt x="0" y="0"/>
                        <a:pt x="0" y="0"/>
                      </a:cubicBezTo>
                      <a:cubicBezTo>
                        <a:pt x="0" y="1"/>
                        <a:pt x="0" y="2"/>
                        <a:pt x="1" y="3"/>
                      </a:cubicBezTo>
                      <a:cubicBezTo>
                        <a:pt x="1" y="4"/>
                        <a:pt x="1" y="4"/>
                        <a:pt x="2" y="4"/>
                      </a:cubicBezTo>
                      <a:cubicBezTo>
                        <a:pt x="1" y="3"/>
                        <a:pt x="0" y="1"/>
                        <a:pt x="0" y="0"/>
                      </a:cubicBezTo>
                      <a:moveTo>
                        <a:pt x="0" y="0"/>
                      </a:moveTo>
                      <a:cubicBezTo>
                        <a:pt x="0" y="0"/>
                        <a:pt x="0" y="0"/>
                        <a:pt x="0" y="0"/>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2" name="Freeform 12553">
                  <a:extLst>
                    <a:ext uri="{FF2B5EF4-FFF2-40B4-BE49-F238E27FC236}">
                      <a16:creationId xmlns:a16="http://schemas.microsoft.com/office/drawing/2014/main" id="{EF2278D7-DDFC-37F9-F034-D8D23DF4F218}"/>
                    </a:ext>
                  </a:extLst>
                </p:cNvPr>
                <p:cNvSpPr>
                  <a:spLocks noEditPoints="1"/>
                </p:cNvSpPr>
                <p:nvPr/>
              </p:nvSpPr>
              <p:spPr bwMode="auto">
                <a:xfrm>
                  <a:off x="4703" y="2457"/>
                  <a:ext cx="1" cy="3"/>
                </a:xfrm>
                <a:custGeom>
                  <a:avLst/>
                  <a:gdLst>
                    <a:gd name="T0" fmla="*/ 0 w 2"/>
                    <a:gd name="T1" fmla="*/ 2 h 4"/>
                    <a:gd name="T2" fmla="*/ 1 w 2"/>
                    <a:gd name="T3" fmla="*/ 2 h 4"/>
                    <a:gd name="T4" fmla="*/ 0 w 2"/>
                    <a:gd name="T5" fmla="*/ 2 h 4"/>
                    <a:gd name="T6" fmla="*/ 0 w 2"/>
                    <a:gd name="T7" fmla="*/ 1 h 4"/>
                    <a:gd name="T8" fmla="*/ 0 w 2"/>
                    <a:gd name="T9" fmla="*/ 2 h 4"/>
                    <a:gd name="T10" fmla="*/ 0 w 2"/>
                    <a:gd name="T11" fmla="*/ 1 h 4"/>
                    <a:gd name="T12" fmla="*/ 0 w 2"/>
                    <a:gd name="T13" fmla="*/ 0 h 4"/>
                    <a:gd name="T14" fmla="*/ 0 w 2"/>
                    <a:gd name="T15" fmla="*/ 1 h 4"/>
                    <a:gd name="T16" fmla="*/ 0 w 2"/>
                    <a:gd name="T17" fmla="*/ 1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2"/>
                      </a:moveTo>
                      <a:cubicBezTo>
                        <a:pt x="0" y="3"/>
                        <a:pt x="1" y="4"/>
                        <a:pt x="2" y="4"/>
                      </a:cubicBezTo>
                      <a:cubicBezTo>
                        <a:pt x="2" y="4"/>
                        <a:pt x="0" y="3"/>
                        <a:pt x="0" y="2"/>
                      </a:cubicBezTo>
                      <a:moveTo>
                        <a:pt x="0" y="1"/>
                      </a:moveTo>
                      <a:cubicBezTo>
                        <a:pt x="0" y="1"/>
                        <a:pt x="0" y="1"/>
                        <a:pt x="0" y="2"/>
                      </a:cubicBezTo>
                      <a:cubicBezTo>
                        <a:pt x="0" y="1"/>
                        <a:pt x="0" y="1"/>
                        <a:pt x="0" y="1"/>
                      </a:cubicBezTo>
                      <a:moveTo>
                        <a:pt x="0" y="0"/>
                      </a:moveTo>
                      <a:cubicBezTo>
                        <a:pt x="0" y="1"/>
                        <a:pt x="0" y="1"/>
                        <a:pt x="0" y="1"/>
                      </a:cubicBezTo>
                      <a:cubicBezTo>
                        <a:pt x="0" y="1"/>
                        <a:pt x="0" y="1"/>
                        <a:pt x="0" y="1"/>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3" name="Freeform 12554">
                  <a:extLst>
                    <a:ext uri="{FF2B5EF4-FFF2-40B4-BE49-F238E27FC236}">
                      <a16:creationId xmlns:a16="http://schemas.microsoft.com/office/drawing/2014/main" id="{467C84D1-7583-5B35-2434-9D84868DE067}"/>
                    </a:ext>
                  </a:extLst>
                </p:cNvPr>
                <p:cNvSpPr>
                  <a:spLocks noEditPoints="1"/>
                </p:cNvSpPr>
                <p:nvPr/>
              </p:nvSpPr>
              <p:spPr bwMode="auto">
                <a:xfrm>
                  <a:off x="4787" y="2364"/>
                  <a:ext cx="28" cy="27"/>
                </a:xfrm>
                <a:custGeom>
                  <a:avLst/>
                  <a:gdLst>
                    <a:gd name="T0" fmla="*/ 7 w 34"/>
                    <a:gd name="T1" fmla="*/ 11 h 33"/>
                    <a:gd name="T2" fmla="*/ 6 w 34"/>
                    <a:gd name="T3" fmla="*/ 12 h 33"/>
                    <a:gd name="T4" fmla="*/ 7 w 34"/>
                    <a:gd name="T5" fmla="*/ 12 h 33"/>
                    <a:gd name="T6" fmla="*/ 11 w 34"/>
                    <a:gd name="T7" fmla="*/ 10 h 33"/>
                    <a:gd name="T8" fmla="*/ 11 w 34"/>
                    <a:gd name="T9" fmla="*/ 11 h 33"/>
                    <a:gd name="T10" fmla="*/ 10 w 34"/>
                    <a:gd name="T11" fmla="*/ 11 h 33"/>
                    <a:gd name="T12" fmla="*/ 11 w 34"/>
                    <a:gd name="T13" fmla="*/ 10 h 33"/>
                    <a:gd name="T14" fmla="*/ 4 w 34"/>
                    <a:gd name="T15" fmla="*/ 9 h 33"/>
                    <a:gd name="T16" fmla="*/ 5 w 34"/>
                    <a:gd name="T17" fmla="*/ 9 h 33"/>
                    <a:gd name="T18" fmla="*/ 4 w 34"/>
                    <a:gd name="T19" fmla="*/ 11 h 33"/>
                    <a:gd name="T20" fmla="*/ 4 w 34"/>
                    <a:gd name="T21" fmla="*/ 11 h 33"/>
                    <a:gd name="T22" fmla="*/ 4 w 34"/>
                    <a:gd name="T23" fmla="*/ 9 h 33"/>
                    <a:gd name="T24" fmla="*/ 7 w 34"/>
                    <a:gd name="T25" fmla="*/ 10 h 33"/>
                    <a:gd name="T26" fmla="*/ 8 w 34"/>
                    <a:gd name="T27" fmla="*/ 7 h 33"/>
                    <a:gd name="T28" fmla="*/ 8 w 34"/>
                    <a:gd name="T29" fmla="*/ 8 h 33"/>
                    <a:gd name="T30" fmla="*/ 7 w 34"/>
                    <a:gd name="T31" fmla="*/ 9 h 33"/>
                    <a:gd name="T32" fmla="*/ 2 w 34"/>
                    <a:gd name="T33" fmla="*/ 7 h 33"/>
                    <a:gd name="T34" fmla="*/ 2 w 34"/>
                    <a:gd name="T35" fmla="*/ 7 h 33"/>
                    <a:gd name="T36" fmla="*/ 2 w 34"/>
                    <a:gd name="T37" fmla="*/ 7 h 33"/>
                    <a:gd name="T38" fmla="*/ 2 w 34"/>
                    <a:gd name="T39" fmla="*/ 7 h 33"/>
                    <a:gd name="T40" fmla="*/ 11 w 34"/>
                    <a:gd name="T41" fmla="*/ 7 h 33"/>
                    <a:gd name="T42" fmla="*/ 12 w 34"/>
                    <a:gd name="T43" fmla="*/ 6 h 33"/>
                    <a:gd name="T44" fmla="*/ 12 w 34"/>
                    <a:gd name="T45" fmla="*/ 6 h 33"/>
                    <a:gd name="T46" fmla="*/ 11 w 34"/>
                    <a:gd name="T47" fmla="*/ 7 h 33"/>
                    <a:gd name="T48" fmla="*/ 4 w 34"/>
                    <a:gd name="T49" fmla="*/ 6 h 33"/>
                    <a:gd name="T50" fmla="*/ 6 w 34"/>
                    <a:gd name="T51" fmla="*/ 4 h 33"/>
                    <a:gd name="T52" fmla="*/ 6 w 34"/>
                    <a:gd name="T53" fmla="*/ 0 h 33"/>
                    <a:gd name="T54" fmla="*/ 2 w 34"/>
                    <a:gd name="T55" fmla="*/ 4 h 33"/>
                    <a:gd name="T56" fmla="*/ 2 w 34"/>
                    <a:gd name="T57" fmla="*/ 11 h 33"/>
                    <a:gd name="T58" fmla="*/ 2 w 34"/>
                    <a:gd name="T59" fmla="*/ 13 h 33"/>
                    <a:gd name="T60" fmla="*/ 2 w 34"/>
                    <a:gd name="T61" fmla="*/ 13 h 33"/>
                    <a:gd name="T62" fmla="*/ 2 w 34"/>
                    <a:gd name="T63" fmla="*/ 13 h 33"/>
                    <a:gd name="T64" fmla="*/ 2 w 34"/>
                    <a:gd name="T65" fmla="*/ 13 h 33"/>
                    <a:gd name="T66" fmla="*/ 2 w 34"/>
                    <a:gd name="T67" fmla="*/ 13 h 33"/>
                    <a:gd name="T68" fmla="*/ 4 w 34"/>
                    <a:gd name="T69" fmla="*/ 13 h 33"/>
                    <a:gd name="T70" fmla="*/ 6 w 34"/>
                    <a:gd name="T71" fmla="*/ 14 h 33"/>
                    <a:gd name="T72" fmla="*/ 7 w 34"/>
                    <a:gd name="T73" fmla="*/ 15 h 33"/>
                    <a:gd name="T74" fmla="*/ 7 w 34"/>
                    <a:gd name="T75" fmla="*/ 14 h 33"/>
                    <a:gd name="T76" fmla="*/ 8 w 34"/>
                    <a:gd name="T77" fmla="*/ 14 h 33"/>
                    <a:gd name="T78" fmla="*/ 9 w 34"/>
                    <a:gd name="T79" fmla="*/ 13 h 33"/>
                    <a:gd name="T80" fmla="*/ 10 w 34"/>
                    <a:gd name="T81" fmla="*/ 13 h 33"/>
                    <a:gd name="T82" fmla="*/ 11 w 34"/>
                    <a:gd name="T83" fmla="*/ 13 h 33"/>
                    <a:gd name="T84" fmla="*/ 14 w 34"/>
                    <a:gd name="T85" fmla="*/ 9 h 33"/>
                    <a:gd name="T86" fmla="*/ 15 w 34"/>
                    <a:gd name="T87" fmla="*/ 6 h 33"/>
                    <a:gd name="T88" fmla="*/ 15 w 34"/>
                    <a:gd name="T89" fmla="*/ 6 h 33"/>
                    <a:gd name="T90" fmla="*/ 15 w 34"/>
                    <a:gd name="T91" fmla="*/ 6 h 33"/>
                    <a:gd name="T92" fmla="*/ 14 w 34"/>
                    <a:gd name="T93" fmla="*/ 6 h 33"/>
                    <a:gd name="T94" fmla="*/ 14 w 34"/>
                    <a:gd name="T95" fmla="*/ 6 h 33"/>
                    <a:gd name="T96" fmla="*/ 14 w 34"/>
                    <a:gd name="T97" fmla="*/ 6 h 33"/>
                    <a:gd name="T98" fmla="*/ 14 w 34"/>
                    <a:gd name="T99" fmla="*/ 6 h 33"/>
                    <a:gd name="T100" fmla="*/ 12 w 34"/>
                    <a:gd name="T101" fmla="*/ 4 h 33"/>
                    <a:gd name="T102" fmla="*/ 11 w 34"/>
                    <a:gd name="T103" fmla="*/ 4 h 33"/>
                    <a:gd name="T104" fmla="*/ 11 w 34"/>
                    <a:gd name="T105" fmla="*/ 4 h 33"/>
                    <a:gd name="T106" fmla="*/ 11 w 34"/>
                    <a:gd name="T107" fmla="*/ 4 h 33"/>
                    <a:gd name="T108" fmla="*/ 11 w 34"/>
                    <a:gd name="T109" fmla="*/ 4 h 33"/>
                    <a:gd name="T110" fmla="*/ 11 w 34"/>
                    <a:gd name="T111" fmla="*/ 4 h 33"/>
                    <a:gd name="T112" fmla="*/ 10 w 34"/>
                    <a:gd name="T113" fmla="*/ 4 h 33"/>
                    <a:gd name="T114" fmla="*/ 10 w 34"/>
                    <a:gd name="T115" fmla="*/ 4 h 33"/>
                    <a:gd name="T116" fmla="*/ 9 w 34"/>
                    <a:gd name="T117" fmla="*/ 2 h 33"/>
                    <a:gd name="T118" fmla="*/ 8 w 34"/>
                    <a:gd name="T119" fmla="*/ 4 h 33"/>
                    <a:gd name="T120" fmla="*/ 9 w 34"/>
                    <a:gd name="T121" fmla="*/ 2 h 33"/>
                    <a:gd name="T122" fmla="*/ 7 w 34"/>
                    <a:gd name="T123" fmla="*/ 2 h 33"/>
                    <a:gd name="T124" fmla="*/ 7 w 34"/>
                    <a:gd name="T125" fmla="*/ 2 h 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4" h="33">
                      <a:moveTo>
                        <a:pt x="14" y="27"/>
                      </a:moveTo>
                      <a:cubicBezTo>
                        <a:pt x="15" y="27"/>
                        <a:pt x="15" y="26"/>
                        <a:pt x="15" y="25"/>
                      </a:cubicBezTo>
                      <a:cubicBezTo>
                        <a:pt x="16" y="25"/>
                        <a:pt x="16" y="25"/>
                        <a:pt x="16" y="25"/>
                      </a:cubicBezTo>
                      <a:cubicBezTo>
                        <a:pt x="16" y="26"/>
                        <a:pt x="14" y="27"/>
                        <a:pt x="13" y="27"/>
                      </a:cubicBezTo>
                      <a:cubicBezTo>
                        <a:pt x="12" y="27"/>
                        <a:pt x="12" y="27"/>
                        <a:pt x="12" y="26"/>
                      </a:cubicBezTo>
                      <a:cubicBezTo>
                        <a:pt x="12" y="26"/>
                        <a:pt x="13" y="27"/>
                        <a:pt x="14" y="27"/>
                      </a:cubicBezTo>
                      <a:moveTo>
                        <a:pt x="24" y="22"/>
                      </a:moveTo>
                      <a:cubicBezTo>
                        <a:pt x="24" y="22"/>
                        <a:pt x="24" y="22"/>
                        <a:pt x="24" y="22"/>
                      </a:cubicBezTo>
                      <a:cubicBezTo>
                        <a:pt x="24" y="22"/>
                        <a:pt x="24" y="22"/>
                        <a:pt x="24" y="22"/>
                      </a:cubicBezTo>
                      <a:cubicBezTo>
                        <a:pt x="25" y="22"/>
                        <a:pt x="24" y="24"/>
                        <a:pt x="24" y="25"/>
                      </a:cubicBezTo>
                      <a:cubicBezTo>
                        <a:pt x="23" y="26"/>
                        <a:pt x="23" y="27"/>
                        <a:pt x="22" y="27"/>
                      </a:cubicBezTo>
                      <a:cubicBezTo>
                        <a:pt x="22" y="27"/>
                        <a:pt x="21" y="27"/>
                        <a:pt x="21" y="26"/>
                      </a:cubicBezTo>
                      <a:cubicBezTo>
                        <a:pt x="22" y="25"/>
                        <a:pt x="25" y="24"/>
                        <a:pt x="24" y="22"/>
                      </a:cubicBezTo>
                      <a:cubicBezTo>
                        <a:pt x="24" y="22"/>
                        <a:pt x="24" y="22"/>
                        <a:pt x="24" y="22"/>
                      </a:cubicBezTo>
                      <a:cubicBezTo>
                        <a:pt x="24" y="22"/>
                        <a:pt x="24" y="22"/>
                        <a:pt x="24" y="22"/>
                      </a:cubicBezTo>
                      <a:moveTo>
                        <a:pt x="9" y="19"/>
                      </a:moveTo>
                      <a:cubicBezTo>
                        <a:pt x="9" y="19"/>
                        <a:pt x="9" y="19"/>
                        <a:pt x="10" y="19"/>
                      </a:cubicBezTo>
                      <a:cubicBezTo>
                        <a:pt x="10" y="19"/>
                        <a:pt x="10" y="19"/>
                        <a:pt x="10" y="19"/>
                      </a:cubicBezTo>
                      <a:cubicBezTo>
                        <a:pt x="9" y="19"/>
                        <a:pt x="9" y="19"/>
                        <a:pt x="9" y="19"/>
                      </a:cubicBezTo>
                      <a:cubicBezTo>
                        <a:pt x="8" y="19"/>
                        <a:pt x="7" y="22"/>
                        <a:pt x="8" y="24"/>
                      </a:cubicBezTo>
                      <a:cubicBezTo>
                        <a:pt x="8" y="24"/>
                        <a:pt x="8" y="24"/>
                        <a:pt x="8" y="24"/>
                      </a:cubicBezTo>
                      <a:cubicBezTo>
                        <a:pt x="8" y="24"/>
                        <a:pt x="8" y="24"/>
                        <a:pt x="8" y="24"/>
                      </a:cubicBezTo>
                      <a:cubicBezTo>
                        <a:pt x="8" y="23"/>
                        <a:pt x="7" y="23"/>
                        <a:pt x="7" y="22"/>
                      </a:cubicBezTo>
                      <a:cubicBezTo>
                        <a:pt x="7" y="20"/>
                        <a:pt x="8" y="20"/>
                        <a:pt x="9" y="19"/>
                      </a:cubicBezTo>
                      <a:cubicBezTo>
                        <a:pt x="9" y="19"/>
                        <a:pt x="9" y="19"/>
                        <a:pt x="9" y="19"/>
                      </a:cubicBezTo>
                      <a:moveTo>
                        <a:pt x="15" y="22"/>
                      </a:moveTo>
                      <a:cubicBezTo>
                        <a:pt x="15" y="21"/>
                        <a:pt x="15" y="17"/>
                        <a:pt x="17" y="17"/>
                      </a:cubicBezTo>
                      <a:cubicBezTo>
                        <a:pt x="17" y="17"/>
                        <a:pt x="17" y="17"/>
                        <a:pt x="17" y="17"/>
                      </a:cubicBezTo>
                      <a:cubicBezTo>
                        <a:pt x="17" y="17"/>
                        <a:pt x="17" y="17"/>
                        <a:pt x="17" y="17"/>
                      </a:cubicBezTo>
                      <a:cubicBezTo>
                        <a:pt x="18" y="18"/>
                        <a:pt x="18" y="18"/>
                        <a:pt x="18" y="18"/>
                      </a:cubicBezTo>
                      <a:cubicBezTo>
                        <a:pt x="18" y="17"/>
                        <a:pt x="17" y="17"/>
                        <a:pt x="17" y="17"/>
                      </a:cubicBezTo>
                      <a:cubicBezTo>
                        <a:pt x="17" y="18"/>
                        <a:pt x="16" y="19"/>
                        <a:pt x="16" y="20"/>
                      </a:cubicBezTo>
                      <a:cubicBezTo>
                        <a:pt x="15" y="20"/>
                        <a:pt x="16" y="21"/>
                        <a:pt x="15" y="22"/>
                      </a:cubicBezTo>
                      <a:moveTo>
                        <a:pt x="5" y="16"/>
                      </a:moveTo>
                      <a:cubicBezTo>
                        <a:pt x="5" y="16"/>
                        <a:pt x="5" y="15"/>
                        <a:pt x="6" y="15"/>
                      </a:cubicBezTo>
                      <a:cubicBezTo>
                        <a:pt x="6" y="15"/>
                        <a:pt x="6" y="15"/>
                        <a:pt x="6" y="15"/>
                      </a:cubicBezTo>
                      <a:cubicBezTo>
                        <a:pt x="5" y="16"/>
                        <a:pt x="5" y="16"/>
                        <a:pt x="5" y="16"/>
                      </a:cubicBezTo>
                      <a:cubicBezTo>
                        <a:pt x="5" y="16"/>
                        <a:pt x="5" y="16"/>
                        <a:pt x="5" y="16"/>
                      </a:cubicBezTo>
                      <a:cubicBezTo>
                        <a:pt x="4" y="18"/>
                        <a:pt x="6" y="20"/>
                        <a:pt x="5" y="20"/>
                      </a:cubicBezTo>
                      <a:cubicBezTo>
                        <a:pt x="4" y="19"/>
                        <a:pt x="4" y="18"/>
                        <a:pt x="5" y="16"/>
                      </a:cubicBezTo>
                      <a:cubicBezTo>
                        <a:pt x="5" y="16"/>
                        <a:pt x="5" y="16"/>
                        <a:pt x="5" y="16"/>
                      </a:cubicBezTo>
                      <a:moveTo>
                        <a:pt x="23" y="16"/>
                      </a:moveTo>
                      <a:cubicBezTo>
                        <a:pt x="23" y="15"/>
                        <a:pt x="23" y="13"/>
                        <a:pt x="25" y="12"/>
                      </a:cubicBezTo>
                      <a:cubicBezTo>
                        <a:pt x="25" y="12"/>
                        <a:pt x="25" y="12"/>
                        <a:pt x="25" y="12"/>
                      </a:cubicBezTo>
                      <a:cubicBezTo>
                        <a:pt x="26" y="12"/>
                        <a:pt x="27" y="12"/>
                        <a:pt x="26" y="13"/>
                      </a:cubicBezTo>
                      <a:cubicBezTo>
                        <a:pt x="26" y="13"/>
                        <a:pt x="26" y="13"/>
                        <a:pt x="26" y="13"/>
                      </a:cubicBezTo>
                      <a:cubicBezTo>
                        <a:pt x="26" y="13"/>
                        <a:pt x="26" y="13"/>
                        <a:pt x="26" y="13"/>
                      </a:cubicBezTo>
                      <a:cubicBezTo>
                        <a:pt x="24" y="13"/>
                        <a:pt x="24" y="16"/>
                        <a:pt x="23" y="16"/>
                      </a:cubicBezTo>
                      <a:moveTo>
                        <a:pt x="9" y="13"/>
                      </a:moveTo>
                      <a:cubicBezTo>
                        <a:pt x="8" y="13"/>
                        <a:pt x="8" y="13"/>
                        <a:pt x="8" y="13"/>
                      </a:cubicBezTo>
                      <a:cubicBezTo>
                        <a:pt x="10" y="12"/>
                        <a:pt x="10" y="10"/>
                        <a:pt x="11" y="9"/>
                      </a:cubicBezTo>
                      <a:cubicBezTo>
                        <a:pt x="12" y="8"/>
                        <a:pt x="12" y="8"/>
                        <a:pt x="12" y="8"/>
                      </a:cubicBezTo>
                      <a:cubicBezTo>
                        <a:pt x="13" y="10"/>
                        <a:pt x="10" y="13"/>
                        <a:pt x="9" y="13"/>
                      </a:cubicBezTo>
                      <a:moveTo>
                        <a:pt x="13" y="0"/>
                      </a:moveTo>
                      <a:cubicBezTo>
                        <a:pt x="11" y="1"/>
                        <a:pt x="9" y="1"/>
                        <a:pt x="9" y="3"/>
                      </a:cubicBezTo>
                      <a:cubicBezTo>
                        <a:pt x="9" y="6"/>
                        <a:pt x="5" y="6"/>
                        <a:pt x="5" y="9"/>
                      </a:cubicBezTo>
                      <a:cubicBezTo>
                        <a:pt x="6" y="12"/>
                        <a:pt x="1" y="15"/>
                        <a:pt x="2" y="18"/>
                      </a:cubicBezTo>
                      <a:cubicBezTo>
                        <a:pt x="3" y="20"/>
                        <a:pt x="0" y="23"/>
                        <a:pt x="2" y="25"/>
                      </a:cubicBezTo>
                      <a:cubicBezTo>
                        <a:pt x="4" y="25"/>
                        <a:pt x="1" y="29"/>
                        <a:pt x="3" y="30"/>
                      </a:cubicBezTo>
                      <a:cubicBezTo>
                        <a:pt x="3"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5" y="30"/>
                        <a:pt x="5" y="30"/>
                      </a:cubicBezTo>
                      <a:cubicBezTo>
                        <a:pt x="5" y="30"/>
                        <a:pt x="5" y="30"/>
                        <a:pt x="5" y="30"/>
                      </a:cubicBezTo>
                      <a:cubicBezTo>
                        <a:pt x="5" y="30"/>
                        <a:pt x="5" y="30"/>
                        <a:pt x="5" y="30"/>
                      </a:cubicBezTo>
                      <a:cubicBezTo>
                        <a:pt x="5" y="30"/>
                        <a:pt x="5" y="30"/>
                        <a:pt x="5" y="30"/>
                      </a:cubicBezTo>
                      <a:cubicBezTo>
                        <a:pt x="5" y="30"/>
                        <a:pt x="6" y="30"/>
                        <a:pt x="6" y="30"/>
                      </a:cubicBezTo>
                      <a:cubicBezTo>
                        <a:pt x="6" y="30"/>
                        <a:pt x="7" y="31"/>
                        <a:pt x="8" y="31"/>
                      </a:cubicBezTo>
                      <a:cubicBezTo>
                        <a:pt x="9" y="32"/>
                        <a:pt x="9" y="33"/>
                        <a:pt x="10" y="33"/>
                      </a:cubicBezTo>
                      <a:cubicBezTo>
                        <a:pt x="11" y="33"/>
                        <a:pt x="11" y="33"/>
                        <a:pt x="12" y="32"/>
                      </a:cubicBezTo>
                      <a:cubicBezTo>
                        <a:pt x="12" y="32"/>
                        <a:pt x="12" y="32"/>
                        <a:pt x="12" y="32"/>
                      </a:cubicBezTo>
                      <a:cubicBezTo>
                        <a:pt x="13" y="32"/>
                        <a:pt x="13" y="32"/>
                        <a:pt x="14" y="33"/>
                      </a:cubicBezTo>
                      <a:cubicBezTo>
                        <a:pt x="14" y="33"/>
                        <a:pt x="15" y="33"/>
                        <a:pt x="15" y="33"/>
                      </a:cubicBezTo>
                      <a:cubicBezTo>
                        <a:pt x="16" y="33"/>
                        <a:pt x="16" y="33"/>
                        <a:pt x="16" y="32"/>
                      </a:cubicBezTo>
                      <a:cubicBezTo>
                        <a:pt x="17" y="32"/>
                        <a:pt x="17" y="31"/>
                        <a:pt x="17" y="31"/>
                      </a:cubicBezTo>
                      <a:cubicBezTo>
                        <a:pt x="18" y="31"/>
                        <a:pt x="18" y="32"/>
                        <a:pt x="18" y="32"/>
                      </a:cubicBezTo>
                      <a:cubicBezTo>
                        <a:pt x="18" y="32"/>
                        <a:pt x="19" y="32"/>
                        <a:pt x="19" y="32"/>
                      </a:cubicBezTo>
                      <a:cubicBezTo>
                        <a:pt x="20" y="32"/>
                        <a:pt x="20" y="32"/>
                        <a:pt x="20" y="31"/>
                      </a:cubicBezTo>
                      <a:cubicBezTo>
                        <a:pt x="21" y="30"/>
                        <a:pt x="21" y="30"/>
                        <a:pt x="22" y="30"/>
                      </a:cubicBezTo>
                      <a:cubicBezTo>
                        <a:pt x="22" y="30"/>
                        <a:pt x="22" y="30"/>
                        <a:pt x="22" y="30"/>
                      </a:cubicBezTo>
                      <a:cubicBezTo>
                        <a:pt x="22" y="30"/>
                        <a:pt x="22" y="30"/>
                        <a:pt x="22" y="30"/>
                      </a:cubicBezTo>
                      <a:cubicBezTo>
                        <a:pt x="23" y="30"/>
                        <a:pt x="24" y="30"/>
                        <a:pt x="24" y="29"/>
                      </a:cubicBezTo>
                      <a:cubicBezTo>
                        <a:pt x="24" y="27"/>
                        <a:pt x="27" y="28"/>
                        <a:pt x="28" y="25"/>
                      </a:cubicBezTo>
                      <a:cubicBezTo>
                        <a:pt x="28" y="24"/>
                        <a:pt x="31" y="24"/>
                        <a:pt x="31" y="21"/>
                      </a:cubicBezTo>
                      <a:cubicBezTo>
                        <a:pt x="31" y="20"/>
                        <a:pt x="33" y="19"/>
                        <a:pt x="34" y="18"/>
                      </a:cubicBezTo>
                      <a:cubicBezTo>
                        <a:pt x="33" y="16"/>
                        <a:pt x="33" y="14"/>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1" y="12"/>
                        <a:pt x="31" y="12"/>
                        <a:pt x="31" y="11"/>
                      </a:cubicBezTo>
                      <a:cubicBezTo>
                        <a:pt x="31" y="11"/>
                        <a:pt x="31" y="12"/>
                        <a:pt x="31" y="12"/>
                      </a:cubicBezTo>
                      <a:cubicBezTo>
                        <a:pt x="30" y="12"/>
                        <a:pt x="30" y="12"/>
                        <a:pt x="30" y="12"/>
                      </a:cubicBezTo>
                      <a:cubicBezTo>
                        <a:pt x="30" y="12"/>
                        <a:pt x="30" y="12"/>
                        <a:pt x="30" y="12"/>
                      </a:cubicBezTo>
                      <a:cubicBezTo>
                        <a:pt x="29" y="12"/>
                        <a:pt x="28" y="11"/>
                        <a:pt x="27" y="10"/>
                      </a:cubicBezTo>
                      <a:cubicBezTo>
                        <a:pt x="26" y="10"/>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2" y="8"/>
                        <a:pt x="22" y="8"/>
                      </a:cubicBezTo>
                      <a:cubicBezTo>
                        <a:pt x="22" y="8"/>
                        <a:pt x="22" y="8"/>
                        <a:pt x="22" y="8"/>
                      </a:cubicBezTo>
                      <a:cubicBezTo>
                        <a:pt x="22" y="8"/>
                        <a:pt x="21" y="8"/>
                        <a:pt x="21" y="8"/>
                      </a:cubicBezTo>
                      <a:cubicBezTo>
                        <a:pt x="21" y="7"/>
                        <a:pt x="21" y="7"/>
                        <a:pt x="20" y="6"/>
                      </a:cubicBezTo>
                      <a:cubicBezTo>
                        <a:pt x="20" y="6"/>
                        <a:pt x="20" y="6"/>
                        <a:pt x="20" y="6"/>
                      </a:cubicBezTo>
                      <a:cubicBezTo>
                        <a:pt x="20" y="7"/>
                        <a:pt x="19" y="10"/>
                        <a:pt x="18" y="10"/>
                      </a:cubicBezTo>
                      <a:cubicBezTo>
                        <a:pt x="18" y="10"/>
                        <a:pt x="18" y="9"/>
                        <a:pt x="18" y="9"/>
                      </a:cubicBezTo>
                      <a:cubicBezTo>
                        <a:pt x="18" y="9"/>
                        <a:pt x="19" y="8"/>
                        <a:pt x="19" y="7"/>
                      </a:cubicBezTo>
                      <a:cubicBezTo>
                        <a:pt x="19" y="7"/>
                        <a:pt x="19" y="7"/>
                        <a:pt x="19" y="6"/>
                      </a:cubicBezTo>
                      <a:cubicBezTo>
                        <a:pt x="17" y="6"/>
                        <a:pt x="17" y="2"/>
                        <a:pt x="15" y="2"/>
                      </a:cubicBezTo>
                      <a:cubicBezTo>
                        <a:pt x="15" y="2"/>
                        <a:pt x="15" y="2"/>
                        <a:pt x="15" y="2"/>
                      </a:cubicBezTo>
                      <a:cubicBezTo>
                        <a:pt x="14" y="3"/>
                        <a:pt x="14" y="4"/>
                        <a:pt x="13" y="5"/>
                      </a:cubicBezTo>
                      <a:cubicBezTo>
                        <a:pt x="13" y="4"/>
                        <a:pt x="14" y="3"/>
                        <a:pt x="14" y="2"/>
                      </a:cubicBezTo>
                      <a:cubicBezTo>
                        <a:pt x="14" y="2"/>
                        <a:pt x="13" y="1"/>
                        <a:pt x="13" y="0"/>
                      </a:cubicBezTo>
                    </a:path>
                  </a:pathLst>
                </a:custGeom>
                <a:solidFill>
                  <a:srgbClr val="E0C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4" name="Freeform 12555">
                  <a:extLst>
                    <a:ext uri="{FF2B5EF4-FFF2-40B4-BE49-F238E27FC236}">
                      <a16:creationId xmlns:a16="http://schemas.microsoft.com/office/drawing/2014/main" id="{1B6D7E9B-FE66-581C-BAD8-0490296F32DB}"/>
                    </a:ext>
                  </a:extLst>
                </p:cNvPr>
                <p:cNvSpPr>
                  <a:spLocks/>
                </p:cNvSpPr>
                <p:nvPr/>
              </p:nvSpPr>
              <p:spPr bwMode="auto">
                <a:xfrm>
                  <a:off x="4814" y="2374"/>
                  <a:ext cx="2" cy="5"/>
                </a:xfrm>
                <a:custGeom>
                  <a:avLst/>
                  <a:gdLst>
                    <a:gd name="T0" fmla="*/ 0 w 2"/>
                    <a:gd name="T1" fmla="*/ 0 h 6"/>
                    <a:gd name="T2" fmla="*/ 1 w 2"/>
                    <a:gd name="T3" fmla="*/ 3 h 6"/>
                    <a:gd name="T4" fmla="*/ 1 w 2"/>
                    <a:gd name="T5" fmla="*/ 3 h 6"/>
                    <a:gd name="T6" fmla="*/ 2 w 2"/>
                    <a:gd name="T7" fmla="*/ 1 h 6"/>
                    <a:gd name="T8" fmla="*/ 0 w 2"/>
                    <a:gd name="T9" fmla="*/ 0 h 6"/>
                    <a:gd name="T10" fmla="*/ 0 w 2"/>
                    <a:gd name="T11" fmla="*/ 0 h 6"/>
                    <a:gd name="T12" fmla="*/ 0 w 2"/>
                    <a:gd name="T13" fmla="*/ 0 h 6"/>
                    <a:gd name="T14" fmla="*/ 0 w 2"/>
                    <a:gd name="T15" fmla="*/ 0 h 6"/>
                    <a:gd name="T16" fmla="*/ 0 w 2"/>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6">
                      <a:moveTo>
                        <a:pt x="0" y="0"/>
                      </a:moveTo>
                      <a:cubicBezTo>
                        <a:pt x="0" y="2"/>
                        <a:pt x="0" y="4"/>
                        <a:pt x="1" y="6"/>
                      </a:cubicBezTo>
                      <a:cubicBezTo>
                        <a:pt x="1" y="5"/>
                        <a:pt x="1" y="5"/>
                        <a:pt x="1" y="4"/>
                      </a:cubicBezTo>
                      <a:cubicBezTo>
                        <a:pt x="1" y="3"/>
                        <a:pt x="1" y="2"/>
                        <a:pt x="2" y="1"/>
                      </a:cubicBezTo>
                      <a:cubicBezTo>
                        <a:pt x="1" y="1"/>
                        <a:pt x="1"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3CE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5" name="Freeform 12556">
                  <a:extLst>
                    <a:ext uri="{FF2B5EF4-FFF2-40B4-BE49-F238E27FC236}">
                      <a16:creationId xmlns:a16="http://schemas.microsoft.com/office/drawing/2014/main" id="{9FCD6D80-9CA9-48D5-A8D0-15DC26947A21}"/>
                    </a:ext>
                  </a:extLst>
                </p:cNvPr>
                <p:cNvSpPr>
                  <a:spLocks/>
                </p:cNvSpPr>
                <p:nvPr/>
              </p:nvSpPr>
              <p:spPr bwMode="auto">
                <a:xfrm>
                  <a:off x="4791" y="2379"/>
                  <a:ext cx="24" cy="19"/>
                </a:xfrm>
                <a:custGeom>
                  <a:avLst/>
                  <a:gdLst>
                    <a:gd name="T0" fmla="*/ 14 w 29"/>
                    <a:gd name="T1" fmla="*/ 0 h 23"/>
                    <a:gd name="T2" fmla="*/ 12 w 29"/>
                    <a:gd name="T3" fmla="*/ 2 h 23"/>
                    <a:gd name="T4" fmla="*/ 11 w 29"/>
                    <a:gd name="T5" fmla="*/ 3 h 23"/>
                    <a:gd name="T6" fmla="*/ 9 w 29"/>
                    <a:gd name="T7" fmla="*/ 5 h 23"/>
                    <a:gd name="T8" fmla="*/ 8 w 29"/>
                    <a:gd name="T9" fmla="*/ 6 h 23"/>
                    <a:gd name="T10" fmla="*/ 8 w 29"/>
                    <a:gd name="T11" fmla="*/ 6 h 23"/>
                    <a:gd name="T12" fmla="*/ 8 w 29"/>
                    <a:gd name="T13" fmla="*/ 6 h 23"/>
                    <a:gd name="T14" fmla="*/ 7 w 29"/>
                    <a:gd name="T15" fmla="*/ 6 h 23"/>
                    <a:gd name="T16" fmla="*/ 7 w 29"/>
                    <a:gd name="T17" fmla="*/ 7 h 23"/>
                    <a:gd name="T18" fmla="*/ 6 w 29"/>
                    <a:gd name="T19" fmla="*/ 7 h 23"/>
                    <a:gd name="T20" fmla="*/ 6 w 29"/>
                    <a:gd name="T21" fmla="*/ 6 h 23"/>
                    <a:gd name="T22" fmla="*/ 5 w 29"/>
                    <a:gd name="T23" fmla="*/ 7 h 23"/>
                    <a:gd name="T24" fmla="*/ 5 w 29"/>
                    <a:gd name="T25" fmla="*/ 7 h 23"/>
                    <a:gd name="T26" fmla="*/ 4 w 29"/>
                    <a:gd name="T27" fmla="*/ 7 h 23"/>
                    <a:gd name="T28" fmla="*/ 3 w 29"/>
                    <a:gd name="T29" fmla="*/ 7 h 23"/>
                    <a:gd name="T30" fmla="*/ 3 w 29"/>
                    <a:gd name="T31" fmla="*/ 7 h 23"/>
                    <a:gd name="T32" fmla="*/ 2 w 29"/>
                    <a:gd name="T33" fmla="*/ 7 h 23"/>
                    <a:gd name="T34" fmla="*/ 2 w 29"/>
                    <a:gd name="T35" fmla="*/ 6 h 23"/>
                    <a:gd name="T36" fmla="*/ 1 w 29"/>
                    <a:gd name="T37" fmla="*/ 6 h 23"/>
                    <a:gd name="T38" fmla="*/ 0 w 29"/>
                    <a:gd name="T39" fmla="*/ 6 h 23"/>
                    <a:gd name="T40" fmla="*/ 1 w 29"/>
                    <a:gd name="T41" fmla="*/ 6 h 23"/>
                    <a:gd name="T42" fmla="*/ 2 w 29"/>
                    <a:gd name="T43" fmla="*/ 6 h 23"/>
                    <a:gd name="T44" fmla="*/ 2 w 29"/>
                    <a:gd name="T45" fmla="*/ 8 h 23"/>
                    <a:gd name="T46" fmla="*/ 2 w 29"/>
                    <a:gd name="T47" fmla="*/ 8 h 23"/>
                    <a:gd name="T48" fmla="*/ 2 w 29"/>
                    <a:gd name="T49" fmla="*/ 8 h 23"/>
                    <a:gd name="T50" fmla="*/ 2 w 29"/>
                    <a:gd name="T51" fmla="*/ 9 h 23"/>
                    <a:gd name="T52" fmla="*/ 4 w 29"/>
                    <a:gd name="T53" fmla="*/ 10 h 23"/>
                    <a:gd name="T54" fmla="*/ 4 w 29"/>
                    <a:gd name="T55" fmla="*/ 10 h 23"/>
                    <a:gd name="T56" fmla="*/ 4 w 29"/>
                    <a:gd name="T57" fmla="*/ 10 h 23"/>
                    <a:gd name="T58" fmla="*/ 6 w 29"/>
                    <a:gd name="T59" fmla="*/ 10 h 23"/>
                    <a:gd name="T60" fmla="*/ 7 w 29"/>
                    <a:gd name="T61" fmla="*/ 11 h 23"/>
                    <a:gd name="T62" fmla="*/ 7 w 29"/>
                    <a:gd name="T63" fmla="*/ 10 h 23"/>
                    <a:gd name="T64" fmla="*/ 7 w 29"/>
                    <a:gd name="T65" fmla="*/ 10 h 23"/>
                    <a:gd name="T66" fmla="*/ 8 w 29"/>
                    <a:gd name="T67" fmla="*/ 11 h 23"/>
                    <a:gd name="T68" fmla="*/ 9 w 29"/>
                    <a:gd name="T69" fmla="*/ 11 h 23"/>
                    <a:gd name="T70" fmla="*/ 10 w 29"/>
                    <a:gd name="T71" fmla="*/ 10 h 23"/>
                    <a:gd name="T72" fmla="*/ 10 w 29"/>
                    <a:gd name="T73" fmla="*/ 10 h 23"/>
                    <a:gd name="T74" fmla="*/ 10 w 29"/>
                    <a:gd name="T75" fmla="*/ 10 h 23"/>
                    <a:gd name="T76" fmla="*/ 11 w 29"/>
                    <a:gd name="T77" fmla="*/ 10 h 23"/>
                    <a:gd name="T78" fmla="*/ 12 w 29"/>
                    <a:gd name="T79" fmla="*/ 10 h 23"/>
                    <a:gd name="T80" fmla="*/ 12 w 29"/>
                    <a:gd name="T81" fmla="*/ 10 h 23"/>
                    <a:gd name="T82" fmla="*/ 12 w 29"/>
                    <a:gd name="T83" fmla="*/ 10 h 23"/>
                    <a:gd name="T84" fmla="*/ 12 w 29"/>
                    <a:gd name="T85" fmla="*/ 10 h 23"/>
                    <a:gd name="T86" fmla="*/ 13 w 29"/>
                    <a:gd name="T87" fmla="*/ 9 h 23"/>
                    <a:gd name="T88" fmla="*/ 14 w 29"/>
                    <a:gd name="T89" fmla="*/ 8 h 23"/>
                    <a:gd name="T90" fmla="*/ 14 w 29"/>
                    <a:gd name="T91" fmla="*/ 5 h 23"/>
                    <a:gd name="T92" fmla="*/ 14 w 29"/>
                    <a:gd name="T93" fmla="*/ 0 h 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9" h="23">
                      <a:moveTo>
                        <a:pt x="29" y="0"/>
                      </a:moveTo>
                      <a:cubicBezTo>
                        <a:pt x="28" y="1"/>
                        <a:pt x="26" y="2"/>
                        <a:pt x="26" y="3"/>
                      </a:cubicBezTo>
                      <a:cubicBezTo>
                        <a:pt x="26" y="6"/>
                        <a:pt x="23" y="6"/>
                        <a:pt x="23" y="7"/>
                      </a:cubicBezTo>
                      <a:cubicBezTo>
                        <a:pt x="22" y="10"/>
                        <a:pt x="19" y="9"/>
                        <a:pt x="19" y="11"/>
                      </a:cubicBezTo>
                      <a:cubicBezTo>
                        <a:pt x="19" y="12"/>
                        <a:pt x="18" y="12"/>
                        <a:pt x="17" y="12"/>
                      </a:cubicBezTo>
                      <a:cubicBezTo>
                        <a:pt x="17" y="12"/>
                        <a:pt x="17" y="12"/>
                        <a:pt x="17" y="12"/>
                      </a:cubicBezTo>
                      <a:cubicBezTo>
                        <a:pt x="17" y="12"/>
                        <a:pt x="17" y="12"/>
                        <a:pt x="17" y="12"/>
                      </a:cubicBezTo>
                      <a:cubicBezTo>
                        <a:pt x="16" y="12"/>
                        <a:pt x="16" y="12"/>
                        <a:pt x="15" y="13"/>
                      </a:cubicBezTo>
                      <a:cubicBezTo>
                        <a:pt x="15" y="14"/>
                        <a:pt x="15" y="14"/>
                        <a:pt x="14" y="14"/>
                      </a:cubicBezTo>
                      <a:cubicBezTo>
                        <a:pt x="14" y="14"/>
                        <a:pt x="13" y="14"/>
                        <a:pt x="13" y="14"/>
                      </a:cubicBezTo>
                      <a:cubicBezTo>
                        <a:pt x="13" y="14"/>
                        <a:pt x="13" y="13"/>
                        <a:pt x="12" y="13"/>
                      </a:cubicBezTo>
                      <a:cubicBezTo>
                        <a:pt x="12" y="13"/>
                        <a:pt x="12" y="14"/>
                        <a:pt x="11" y="14"/>
                      </a:cubicBezTo>
                      <a:cubicBezTo>
                        <a:pt x="11" y="15"/>
                        <a:pt x="11" y="15"/>
                        <a:pt x="10" y="15"/>
                      </a:cubicBezTo>
                      <a:cubicBezTo>
                        <a:pt x="10" y="15"/>
                        <a:pt x="9" y="15"/>
                        <a:pt x="9" y="15"/>
                      </a:cubicBezTo>
                      <a:cubicBezTo>
                        <a:pt x="8" y="14"/>
                        <a:pt x="8" y="14"/>
                        <a:pt x="7" y="14"/>
                      </a:cubicBezTo>
                      <a:cubicBezTo>
                        <a:pt x="7" y="14"/>
                        <a:pt x="7" y="14"/>
                        <a:pt x="7" y="14"/>
                      </a:cubicBezTo>
                      <a:cubicBezTo>
                        <a:pt x="6" y="15"/>
                        <a:pt x="6" y="15"/>
                        <a:pt x="5" y="15"/>
                      </a:cubicBezTo>
                      <a:cubicBezTo>
                        <a:pt x="4" y="15"/>
                        <a:pt x="4" y="14"/>
                        <a:pt x="3" y="13"/>
                      </a:cubicBezTo>
                      <a:cubicBezTo>
                        <a:pt x="2" y="13"/>
                        <a:pt x="1" y="12"/>
                        <a:pt x="1" y="12"/>
                      </a:cubicBezTo>
                      <a:cubicBezTo>
                        <a:pt x="1" y="12"/>
                        <a:pt x="0" y="12"/>
                        <a:pt x="0" y="12"/>
                      </a:cubicBezTo>
                      <a:cubicBezTo>
                        <a:pt x="0" y="12"/>
                        <a:pt x="1" y="12"/>
                        <a:pt x="1" y="12"/>
                      </a:cubicBezTo>
                      <a:cubicBezTo>
                        <a:pt x="1" y="12"/>
                        <a:pt x="1" y="12"/>
                        <a:pt x="2" y="13"/>
                      </a:cubicBezTo>
                      <a:cubicBezTo>
                        <a:pt x="2" y="14"/>
                        <a:pt x="3" y="17"/>
                        <a:pt x="4" y="17"/>
                      </a:cubicBezTo>
                      <a:cubicBezTo>
                        <a:pt x="4" y="17"/>
                        <a:pt x="4" y="17"/>
                        <a:pt x="4" y="17"/>
                      </a:cubicBezTo>
                      <a:cubicBezTo>
                        <a:pt x="5" y="17"/>
                        <a:pt x="5" y="17"/>
                        <a:pt x="5" y="17"/>
                      </a:cubicBezTo>
                      <a:cubicBezTo>
                        <a:pt x="5" y="17"/>
                        <a:pt x="6" y="18"/>
                        <a:pt x="6" y="19"/>
                      </a:cubicBezTo>
                      <a:cubicBezTo>
                        <a:pt x="7" y="20"/>
                        <a:pt x="7" y="20"/>
                        <a:pt x="8" y="20"/>
                      </a:cubicBezTo>
                      <a:cubicBezTo>
                        <a:pt x="8" y="20"/>
                        <a:pt x="8" y="20"/>
                        <a:pt x="9" y="20"/>
                      </a:cubicBezTo>
                      <a:cubicBezTo>
                        <a:pt x="9" y="20"/>
                        <a:pt x="9" y="20"/>
                        <a:pt x="9" y="20"/>
                      </a:cubicBezTo>
                      <a:cubicBezTo>
                        <a:pt x="10" y="20"/>
                        <a:pt x="11" y="21"/>
                        <a:pt x="12" y="21"/>
                      </a:cubicBezTo>
                      <a:cubicBezTo>
                        <a:pt x="12" y="22"/>
                        <a:pt x="13" y="23"/>
                        <a:pt x="14" y="23"/>
                      </a:cubicBezTo>
                      <a:cubicBezTo>
                        <a:pt x="14" y="23"/>
                        <a:pt x="15" y="23"/>
                        <a:pt x="15" y="22"/>
                      </a:cubicBezTo>
                      <a:cubicBezTo>
                        <a:pt x="16" y="22"/>
                        <a:pt x="16" y="22"/>
                        <a:pt x="16" y="22"/>
                      </a:cubicBezTo>
                      <a:cubicBezTo>
                        <a:pt x="16" y="22"/>
                        <a:pt x="17" y="22"/>
                        <a:pt x="17" y="23"/>
                      </a:cubicBezTo>
                      <a:cubicBezTo>
                        <a:pt x="18" y="23"/>
                        <a:pt x="18" y="23"/>
                        <a:pt x="19" y="23"/>
                      </a:cubicBezTo>
                      <a:cubicBezTo>
                        <a:pt x="19" y="23"/>
                        <a:pt x="20" y="23"/>
                        <a:pt x="20" y="22"/>
                      </a:cubicBezTo>
                      <a:cubicBezTo>
                        <a:pt x="20" y="22"/>
                        <a:pt x="21" y="22"/>
                        <a:pt x="21" y="22"/>
                      </a:cubicBezTo>
                      <a:cubicBezTo>
                        <a:pt x="21" y="22"/>
                        <a:pt x="22" y="22"/>
                        <a:pt x="22" y="22"/>
                      </a:cubicBezTo>
                      <a:cubicBezTo>
                        <a:pt x="22" y="22"/>
                        <a:pt x="23" y="22"/>
                        <a:pt x="23" y="22"/>
                      </a:cubicBezTo>
                      <a:cubicBezTo>
                        <a:pt x="23" y="22"/>
                        <a:pt x="24" y="22"/>
                        <a:pt x="24" y="21"/>
                      </a:cubicBezTo>
                      <a:cubicBezTo>
                        <a:pt x="24" y="20"/>
                        <a:pt x="25" y="20"/>
                        <a:pt x="25" y="20"/>
                      </a:cubicBezTo>
                      <a:cubicBezTo>
                        <a:pt x="25" y="20"/>
                        <a:pt x="26" y="20"/>
                        <a:pt x="26" y="20"/>
                      </a:cubicBezTo>
                      <a:cubicBezTo>
                        <a:pt x="26" y="20"/>
                        <a:pt x="26" y="20"/>
                        <a:pt x="26" y="20"/>
                      </a:cubicBezTo>
                      <a:cubicBezTo>
                        <a:pt x="27" y="20"/>
                        <a:pt x="27" y="20"/>
                        <a:pt x="28" y="19"/>
                      </a:cubicBezTo>
                      <a:cubicBezTo>
                        <a:pt x="28" y="18"/>
                        <a:pt x="29" y="18"/>
                        <a:pt x="29" y="18"/>
                      </a:cubicBezTo>
                      <a:cubicBezTo>
                        <a:pt x="29" y="15"/>
                        <a:pt x="29" y="13"/>
                        <a:pt x="29" y="11"/>
                      </a:cubicBezTo>
                      <a:cubicBezTo>
                        <a:pt x="29" y="7"/>
                        <a:pt x="29" y="3"/>
                        <a:pt x="29"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6" name="Freeform 12557">
                  <a:extLst>
                    <a:ext uri="{FF2B5EF4-FFF2-40B4-BE49-F238E27FC236}">
                      <a16:creationId xmlns:a16="http://schemas.microsoft.com/office/drawing/2014/main" id="{535C8A41-C4A0-EC18-9531-09916354827E}"/>
                    </a:ext>
                  </a:extLst>
                </p:cNvPr>
                <p:cNvSpPr>
                  <a:spLocks/>
                </p:cNvSpPr>
                <p:nvPr/>
              </p:nvSpPr>
              <p:spPr bwMode="auto">
                <a:xfrm>
                  <a:off x="4815" y="2373"/>
                  <a:ext cx="8" cy="21"/>
                </a:xfrm>
                <a:custGeom>
                  <a:avLst/>
                  <a:gdLst>
                    <a:gd name="T0" fmla="*/ 4 w 10"/>
                    <a:gd name="T1" fmla="*/ 0 h 25"/>
                    <a:gd name="T2" fmla="*/ 4 w 10"/>
                    <a:gd name="T3" fmla="*/ 0 h 25"/>
                    <a:gd name="T4" fmla="*/ 3 w 10"/>
                    <a:gd name="T5" fmla="*/ 1 h 25"/>
                    <a:gd name="T6" fmla="*/ 3 w 10"/>
                    <a:gd name="T7" fmla="*/ 1 h 25"/>
                    <a:gd name="T8" fmla="*/ 3 w 10"/>
                    <a:gd name="T9" fmla="*/ 1 h 25"/>
                    <a:gd name="T10" fmla="*/ 2 w 10"/>
                    <a:gd name="T11" fmla="*/ 1 h 25"/>
                    <a:gd name="T12" fmla="*/ 2 w 10"/>
                    <a:gd name="T13" fmla="*/ 1 h 25"/>
                    <a:gd name="T14" fmla="*/ 2 w 10"/>
                    <a:gd name="T15" fmla="*/ 1 h 25"/>
                    <a:gd name="T16" fmla="*/ 1 w 10"/>
                    <a:gd name="T17" fmla="*/ 2 h 25"/>
                    <a:gd name="T18" fmla="*/ 1 w 10"/>
                    <a:gd name="T19" fmla="*/ 2 h 25"/>
                    <a:gd name="T20" fmla="*/ 1 w 10"/>
                    <a:gd name="T21" fmla="*/ 2 h 25"/>
                    <a:gd name="T22" fmla="*/ 1 w 10"/>
                    <a:gd name="T23" fmla="*/ 2 h 25"/>
                    <a:gd name="T24" fmla="*/ 1 w 10"/>
                    <a:gd name="T25" fmla="*/ 2 h 25"/>
                    <a:gd name="T26" fmla="*/ 1 w 10"/>
                    <a:gd name="T27" fmla="*/ 2 h 25"/>
                    <a:gd name="T28" fmla="*/ 0 w 10"/>
                    <a:gd name="T29" fmla="*/ 3 h 25"/>
                    <a:gd name="T30" fmla="*/ 0 w 10"/>
                    <a:gd name="T31" fmla="*/ 3 h 25"/>
                    <a:gd name="T32" fmla="*/ 0 w 10"/>
                    <a:gd name="T33" fmla="*/ 9 h 25"/>
                    <a:gd name="T34" fmla="*/ 0 w 10"/>
                    <a:gd name="T35" fmla="*/ 13 h 25"/>
                    <a:gd name="T36" fmla="*/ 2 w 10"/>
                    <a:gd name="T37" fmla="*/ 11 h 25"/>
                    <a:gd name="T38" fmla="*/ 2 w 10"/>
                    <a:gd name="T39" fmla="*/ 9 h 25"/>
                    <a:gd name="T40" fmla="*/ 4 w 10"/>
                    <a:gd name="T41" fmla="*/ 7 h 25"/>
                    <a:gd name="T42" fmla="*/ 4 w 10"/>
                    <a:gd name="T43" fmla="*/ 5 h 25"/>
                    <a:gd name="T44" fmla="*/ 4 w 10"/>
                    <a:gd name="T45" fmla="*/ 3 h 25"/>
                    <a:gd name="T46" fmla="*/ 4 w 10"/>
                    <a:gd name="T47" fmla="*/ 3 h 25"/>
                    <a:gd name="T48" fmla="*/ 4 w 10"/>
                    <a:gd name="T49" fmla="*/ 3 h 25"/>
                    <a:gd name="T50" fmla="*/ 4 w 10"/>
                    <a:gd name="T51" fmla="*/ 0 h 25"/>
                    <a:gd name="T52" fmla="*/ 4 w 10"/>
                    <a:gd name="T53" fmla="*/ 0 h 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 h="25">
                      <a:moveTo>
                        <a:pt x="9" y="0"/>
                      </a:moveTo>
                      <a:cubicBezTo>
                        <a:pt x="9" y="0"/>
                        <a:pt x="9" y="0"/>
                        <a:pt x="9" y="0"/>
                      </a:cubicBezTo>
                      <a:cubicBezTo>
                        <a:pt x="9" y="1"/>
                        <a:pt x="8" y="1"/>
                        <a:pt x="7" y="1"/>
                      </a:cubicBezTo>
                      <a:cubicBezTo>
                        <a:pt x="7" y="1"/>
                        <a:pt x="7" y="1"/>
                        <a:pt x="7" y="1"/>
                      </a:cubicBezTo>
                      <a:cubicBezTo>
                        <a:pt x="7" y="1"/>
                        <a:pt x="7" y="1"/>
                        <a:pt x="7" y="1"/>
                      </a:cubicBezTo>
                      <a:cubicBezTo>
                        <a:pt x="7" y="1"/>
                        <a:pt x="6" y="1"/>
                        <a:pt x="5" y="1"/>
                      </a:cubicBezTo>
                      <a:cubicBezTo>
                        <a:pt x="5" y="1"/>
                        <a:pt x="4" y="1"/>
                        <a:pt x="4" y="1"/>
                      </a:cubicBezTo>
                      <a:cubicBezTo>
                        <a:pt x="3" y="1"/>
                        <a:pt x="3"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3"/>
                        <a:pt x="0" y="4"/>
                        <a:pt x="0" y="5"/>
                      </a:cubicBezTo>
                      <a:cubicBezTo>
                        <a:pt x="0" y="6"/>
                        <a:pt x="0" y="6"/>
                        <a:pt x="0" y="7"/>
                      </a:cubicBezTo>
                      <a:cubicBezTo>
                        <a:pt x="0" y="10"/>
                        <a:pt x="0" y="14"/>
                        <a:pt x="0" y="18"/>
                      </a:cubicBezTo>
                      <a:cubicBezTo>
                        <a:pt x="0" y="20"/>
                        <a:pt x="0" y="22"/>
                        <a:pt x="0" y="25"/>
                      </a:cubicBezTo>
                      <a:cubicBezTo>
                        <a:pt x="1" y="24"/>
                        <a:pt x="2" y="24"/>
                        <a:pt x="3" y="22"/>
                      </a:cubicBezTo>
                      <a:cubicBezTo>
                        <a:pt x="3" y="21"/>
                        <a:pt x="6" y="21"/>
                        <a:pt x="6" y="18"/>
                      </a:cubicBezTo>
                      <a:cubicBezTo>
                        <a:pt x="6" y="16"/>
                        <a:pt x="9" y="15"/>
                        <a:pt x="9" y="13"/>
                      </a:cubicBezTo>
                      <a:cubicBezTo>
                        <a:pt x="8" y="12"/>
                        <a:pt x="9" y="10"/>
                        <a:pt x="10" y="9"/>
                      </a:cubicBezTo>
                      <a:cubicBezTo>
                        <a:pt x="10" y="8"/>
                        <a:pt x="10" y="8"/>
                        <a:pt x="10" y="7"/>
                      </a:cubicBezTo>
                      <a:cubicBezTo>
                        <a:pt x="10" y="7"/>
                        <a:pt x="10" y="6"/>
                        <a:pt x="10" y="6"/>
                      </a:cubicBezTo>
                      <a:cubicBezTo>
                        <a:pt x="9" y="5"/>
                        <a:pt x="9" y="4"/>
                        <a:pt x="9" y="3"/>
                      </a:cubicBezTo>
                      <a:cubicBezTo>
                        <a:pt x="9" y="2"/>
                        <a:pt x="9" y="1"/>
                        <a:pt x="9" y="0"/>
                      </a:cubicBezTo>
                      <a:cubicBezTo>
                        <a:pt x="9" y="0"/>
                        <a:pt x="9" y="0"/>
                        <a:pt x="9" y="0"/>
                      </a:cubicBezTo>
                    </a:path>
                  </a:pathLst>
                </a:custGeom>
                <a:solidFill>
                  <a:srgbClr val="C2A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7" name="Freeform 12558">
                  <a:extLst>
                    <a:ext uri="{FF2B5EF4-FFF2-40B4-BE49-F238E27FC236}">
                      <a16:creationId xmlns:a16="http://schemas.microsoft.com/office/drawing/2014/main" id="{36F3A874-0326-6BD3-CB46-A601CD4E3466}"/>
                    </a:ext>
                  </a:extLst>
                </p:cNvPr>
                <p:cNvSpPr>
                  <a:spLocks noEditPoints="1"/>
                </p:cNvSpPr>
                <p:nvPr/>
              </p:nvSpPr>
              <p:spPr bwMode="auto">
                <a:xfrm>
                  <a:off x="4790" y="2389"/>
                  <a:ext cx="1" cy="2"/>
                </a:xfrm>
                <a:custGeom>
                  <a:avLst/>
                  <a:gdLst>
                    <a:gd name="T0" fmla="*/ 0 w 1"/>
                    <a:gd name="T1" fmla="*/ 0 h 3"/>
                    <a:gd name="T2" fmla="*/ 0 w 1"/>
                    <a:gd name="T3" fmla="*/ 1 h 3"/>
                    <a:gd name="T4" fmla="*/ 0 w 1"/>
                    <a:gd name="T5" fmla="*/ 1 h 3"/>
                    <a:gd name="T6" fmla="*/ 0 w 1"/>
                    <a:gd name="T7" fmla="*/ 0 h 3"/>
                    <a:gd name="T8" fmla="*/ 0 w 1"/>
                    <a:gd name="T9" fmla="*/ 0 h 3"/>
                    <a:gd name="T10" fmla="*/ 0 w 1"/>
                    <a:gd name="T11" fmla="*/ 0 h 3"/>
                    <a:gd name="T12" fmla="*/ 0 w 1"/>
                    <a:gd name="T13" fmla="*/ 0 h 3"/>
                    <a:gd name="T14" fmla="*/ 0 w 1"/>
                    <a:gd name="T15" fmla="*/ 0 h 3"/>
                    <a:gd name="T16" fmla="*/ 0 w 1"/>
                    <a:gd name="T17" fmla="*/ 0 h 3"/>
                    <a:gd name="T18" fmla="*/ 0 w 1"/>
                    <a:gd name="T19" fmla="*/ 0 h 3"/>
                    <a:gd name="T20" fmla="*/ 0 w 1"/>
                    <a:gd name="T21" fmla="*/ 0 h 3"/>
                    <a:gd name="T22" fmla="*/ 0 w 1"/>
                    <a:gd name="T23" fmla="*/ 0 h 3"/>
                    <a:gd name="T24" fmla="*/ 0 w 1"/>
                    <a:gd name="T25" fmla="*/ 0 h 3"/>
                    <a:gd name="T26" fmla="*/ 0 w 1"/>
                    <a:gd name="T27" fmla="*/ 0 h 3"/>
                    <a:gd name="T28" fmla="*/ 0 w 1"/>
                    <a:gd name="T29" fmla="*/ 0 h 3"/>
                    <a:gd name="T30" fmla="*/ 1 w 1"/>
                    <a:gd name="T31" fmla="*/ 0 h 3"/>
                    <a:gd name="T32" fmla="*/ 1 w 1"/>
                    <a:gd name="T33" fmla="*/ 0 h 3"/>
                    <a:gd name="T34" fmla="*/ 1 w 1"/>
                    <a:gd name="T35" fmla="*/ 0 h 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 h="3">
                      <a:moveTo>
                        <a:pt x="0" y="0"/>
                      </a:moveTo>
                      <a:cubicBezTo>
                        <a:pt x="0" y="1"/>
                        <a:pt x="0" y="2"/>
                        <a:pt x="0" y="3"/>
                      </a:cubicBezTo>
                      <a:cubicBezTo>
                        <a:pt x="0" y="3"/>
                        <a:pt x="0" y="3"/>
                        <a:pt x="0" y="3"/>
                      </a:cubicBezTo>
                      <a:cubicBezTo>
                        <a:pt x="0" y="2"/>
                        <a:pt x="0" y="1"/>
                        <a:pt x="0" y="0"/>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moveTo>
                        <a:pt x="1" y="0"/>
                      </a:moveTo>
                      <a:cubicBezTo>
                        <a:pt x="1" y="0"/>
                        <a:pt x="1" y="0"/>
                        <a:pt x="1" y="0"/>
                      </a:cubicBezTo>
                      <a:cubicBezTo>
                        <a:pt x="1" y="0"/>
                        <a:pt x="1" y="0"/>
                        <a:pt x="1"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8" name="Freeform 12559">
                  <a:extLst>
                    <a:ext uri="{FF2B5EF4-FFF2-40B4-BE49-F238E27FC236}">
                      <a16:creationId xmlns:a16="http://schemas.microsoft.com/office/drawing/2014/main" id="{B33C8A52-15AB-AF49-E4CF-A5C175D0362C}"/>
                    </a:ext>
                  </a:extLst>
                </p:cNvPr>
                <p:cNvSpPr>
                  <a:spLocks noEditPoints="1"/>
                </p:cNvSpPr>
                <p:nvPr/>
              </p:nvSpPr>
              <p:spPr bwMode="auto">
                <a:xfrm>
                  <a:off x="4790" y="2391"/>
                  <a:ext cx="7" cy="9"/>
                </a:xfrm>
                <a:custGeom>
                  <a:avLst/>
                  <a:gdLst>
                    <a:gd name="T0" fmla="*/ 4 w 8"/>
                    <a:gd name="T1" fmla="*/ 5 h 10"/>
                    <a:gd name="T2" fmla="*/ 4 w 8"/>
                    <a:gd name="T3" fmla="*/ 6 h 10"/>
                    <a:gd name="T4" fmla="*/ 4 w 8"/>
                    <a:gd name="T5" fmla="*/ 5 h 10"/>
                    <a:gd name="T6" fmla="*/ 4 w 8"/>
                    <a:gd name="T7" fmla="*/ 5 h 10"/>
                    <a:gd name="T8" fmla="*/ 4 w 8"/>
                    <a:gd name="T9" fmla="*/ 5 h 10"/>
                    <a:gd name="T10" fmla="*/ 4 w 8"/>
                    <a:gd name="T11" fmla="*/ 5 h 10"/>
                    <a:gd name="T12" fmla="*/ 4 w 8"/>
                    <a:gd name="T13" fmla="*/ 5 h 10"/>
                    <a:gd name="T14" fmla="*/ 4 w 8"/>
                    <a:gd name="T15" fmla="*/ 5 h 10"/>
                    <a:gd name="T16" fmla="*/ 4 w 8"/>
                    <a:gd name="T17" fmla="*/ 5 h 10"/>
                    <a:gd name="T18" fmla="*/ 4 w 8"/>
                    <a:gd name="T19" fmla="*/ 5 h 10"/>
                    <a:gd name="T20" fmla="*/ 4 w 8"/>
                    <a:gd name="T21" fmla="*/ 5 h 10"/>
                    <a:gd name="T22" fmla="*/ 4 w 8"/>
                    <a:gd name="T23" fmla="*/ 5 h 10"/>
                    <a:gd name="T24" fmla="*/ 4 w 8"/>
                    <a:gd name="T25" fmla="*/ 5 h 10"/>
                    <a:gd name="T26" fmla="*/ 4 w 8"/>
                    <a:gd name="T27" fmla="*/ 5 h 10"/>
                    <a:gd name="T28" fmla="*/ 3 w 8"/>
                    <a:gd name="T29" fmla="*/ 4 h 10"/>
                    <a:gd name="T30" fmla="*/ 4 w 8"/>
                    <a:gd name="T31" fmla="*/ 5 h 10"/>
                    <a:gd name="T32" fmla="*/ 3 w 8"/>
                    <a:gd name="T33" fmla="*/ 4 h 10"/>
                    <a:gd name="T34" fmla="*/ 3 w 8"/>
                    <a:gd name="T35" fmla="*/ 4 h 10"/>
                    <a:gd name="T36" fmla="*/ 3 w 8"/>
                    <a:gd name="T37" fmla="*/ 4 h 10"/>
                    <a:gd name="T38" fmla="*/ 3 w 8"/>
                    <a:gd name="T39" fmla="*/ 4 h 10"/>
                    <a:gd name="T40" fmla="*/ 1 w 8"/>
                    <a:gd name="T41" fmla="*/ 1 h 10"/>
                    <a:gd name="T42" fmla="*/ 1 w 8"/>
                    <a:gd name="T43" fmla="*/ 1 h 10"/>
                    <a:gd name="T44" fmla="*/ 1 w 8"/>
                    <a:gd name="T45" fmla="*/ 1 h 10"/>
                    <a:gd name="T46" fmla="*/ 1 w 8"/>
                    <a:gd name="T47" fmla="*/ 1 h 10"/>
                    <a:gd name="T48" fmla="*/ 1 w 8"/>
                    <a:gd name="T49" fmla="*/ 1 h 10"/>
                    <a:gd name="T50" fmla="*/ 1 w 8"/>
                    <a:gd name="T51" fmla="*/ 1 h 10"/>
                    <a:gd name="T52" fmla="*/ 1 w 8"/>
                    <a:gd name="T53" fmla="*/ 1 h 10"/>
                    <a:gd name="T54" fmla="*/ 1 w 8"/>
                    <a:gd name="T55" fmla="*/ 1 h 10"/>
                    <a:gd name="T56" fmla="*/ 3 w 8"/>
                    <a:gd name="T57" fmla="*/ 4 h 10"/>
                    <a:gd name="T58" fmla="*/ 1 w 8"/>
                    <a:gd name="T59" fmla="*/ 1 h 10"/>
                    <a:gd name="T60" fmla="*/ 1 w 8"/>
                    <a:gd name="T61" fmla="*/ 1 h 10"/>
                    <a:gd name="T62" fmla="*/ 1 w 8"/>
                    <a:gd name="T63" fmla="*/ 1 h 10"/>
                    <a:gd name="T64" fmla="*/ 0 w 8"/>
                    <a:gd name="T65" fmla="*/ 0 h 10"/>
                    <a:gd name="T66" fmla="*/ 0 w 8"/>
                    <a:gd name="T67" fmla="*/ 0 h 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 h="10">
                      <a:moveTo>
                        <a:pt x="7" y="8"/>
                      </a:moveTo>
                      <a:cubicBezTo>
                        <a:pt x="7" y="8"/>
                        <a:pt x="7" y="8"/>
                        <a:pt x="7" y="8"/>
                      </a:cubicBezTo>
                      <a:cubicBezTo>
                        <a:pt x="7" y="9"/>
                        <a:pt x="7" y="10"/>
                        <a:pt x="8" y="10"/>
                      </a:cubicBezTo>
                      <a:cubicBezTo>
                        <a:pt x="8" y="10"/>
                        <a:pt x="8" y="10"/>
                        <a:pt x="8" y="10"/>
                      </a:cubicBezTo>
                      <a:cubicBezTo>
                        <a:pt x="7" y="10"/>
                        <a:pt x="7" y="9"/>
                        <a:pt x="7" y="8"/>
                      </a:cubicBezTo>
                      <a:moveTo>
                        <a:pt x="7" y="8"/>
                      </a:moveTo>
                      <a:cubicBezTo>
                        <a:pt x="7" y="8"/>
                        <a:pt x="7" y="8"/>
                        <a:pt x="7" y="8"/>
                      </a:cubicBezTo>
                      <a:cubicBezTo>
                        <a:pt x="7" y="8"/>
                        <a:pt x="7" y="8"/>
                        <a:pt x="7" y="8"/>
                      </a:cubicBezTo>
                      <a:cubicBezTo>
                        <a:pt x="7" y="8"/>
                        <a:pt x="7" y="8"/>
                        <a:pt x="7" y="8"/>
                      </a:cubicBezTo>
                      <a:cubicBezTo>
                        <a:pt x="7" y="8"/>
                        <a:pt x="7" y="8"/>
                        <a:pt x="7" y="8"/>
                      </a:cubicBezTo>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moveTo>
                        <a:pt x="3" y="4"/>
                      </a:moveTo>
                      <a:cubicBezTo>
                        <a:pt x="3" y="4"/>
                        <a:pt x="3" y="4"/>
                        <a:pt x="3" y="4"/>
                      </a:cubicBezTo>
                      <a:cubicBezTo>
                        <a:pt x="3" y="5"/>
                        <a:pt x="4" y="7"/>
                        <a:pt x="5" y="7"/>
                      </a:cubicBezTo>
                      <a:cubicBezTo>
                        <a:pt x="5" y="7"/>
                        <a:pt x="5" y="7"/>
                        <a:pt x="5" y="7"/>
                      </a:cubicBezTo>
                      <a:cubicBezTo>
                        <a:pt x="4" y="7"/>
                        <a:pt x="3" y="5"/>
                        <a:pt x="3" y="4"/>
                      </a:cubicBezTo>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moveTo>
                        <a:pt x="1" y="1"/>
                      </a:moveTo>
                      <a:cubicBezTo>
                        <a:pt x="1" y="1"/>
                        <a:pt x="1" y="1"/>
                        <a:pt x="1" y="1"/>
                      </a:cubicBez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1" y="1"/>
                      </a:moveTo>
                      <a:cubicBezTo>
                        <a:pt x="1" y="1"/>
                        <a:pt x="1" y="1"/>
                        <a:pt x="1" y="1"/>
                      </a:cubicBezTo>
                      <a:cubicBezTo>
                        <a:pt x="2" y="1"/>
                        <a:pt x="2" y="3"/>
                        <a:pt x="3" y="4"/>
                      </a:cubicBezTo>
                      <a:cubicBezTo>
                        <a:pt x="3" y="4"/>
                        <a:pt x="3" y="4"/>
                        <a:pt x="3" y="4"/>
                      </a:cubicBezTo>
                      <a:cubicBezTo>
                        <a:pt x="2" y="3"/>
                        <a:pt x="2" y="1"/>
                        <a:pt x="1" y="1"/>
                      </a:cubicBezTo>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0"/>
                      </a:moveTo>
                      <a:cubicBezTo>
                        <a:pt x="0" y="1"/>
                        <a:pt x="0" y="1"/>
                        <a:pt x="1" y="1"/>
                      </a:cubicBezTo>
                      <a:cubicBezTo>
                        <a:pt x="0" y="1"/>
                        <a:pt x="0" y="1"/>
                        <a:pt x="0" y="0"/>
                      </a:cubicBezTo>
                      <a:cubicBezTo>
                        <a:pt x="0" y="0"/>
                        <a:pt x="0" y="0"/>
                        <a:pt x="0"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79" name="Oval 12560">
                  <a:extLst>
                    <a:ext uri="{FF2B5EF4-FFF2-40B4-BE49-F238E27FC236}">
                      <a16:creationId xmlns:a16="http://schemas.microsoft.com/office/drawing/2014/main" id="{CC07894C-C8AF-258B-933A-02533EB41C4F}"/>
                    </a:ext>
                  </a:extLst>
                </p:cNvPr>
                <p:cNvSpPr>
                  <a:spLocks noChangeArrowheads="1"/>
                </p:cNvSpPr>
                <p:nvPr/>
              </p:nvSpPr>
              <p:spPr bwMode="auto">
                <a:xfrm>
                  <a:off x="4797" y="2400"/>
                  <a:ext cx="1" cy="1"/>
                </a:xfrm>
                <a:prstGeom prst="ellipse">
                  <a:avLst/>
                </a:prstGeom>
                <a:solidFill>
                  <a:srgbClr val="C5C4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8680" name="Freeform 12561">
                  <a:extLst>
                    <a:ext uri="{FF2B5EF4-FFF2-40B4-BE49-F238E27FC236}">
                      <a16:creationId xmlns:a16="http://schemas.microsoft.com/office/drawing/2014/main" id="{F758B870-DC9F-1E6E-5CF8-C9B947C69144}"/>
                    </a:ext>
                  </a:extLst>
                </p:cNvPr>
                <p:cNvSpPr>
                  <a:spLocks noEditPoints="1"/>
                </p:cNvSpPr>
                <p:nvPr/>
              </p:nvSpPr>
              <p:spPr bwMode="auto">
                <a:xfrm>
                  <a:off x="4798" y="2398"/>
                  <a:ext cx="16" cy="2"/>
                </a:xfrm>
                <a:custGeom>
                  <a:avLst/>
                  <a:gdLst>
                    <a:gd name="T0" fmla="*/ 1 w 19"/>
                    <a:gd name="T1" fmla="*/ 1 h 3"/>
                    <a:gd name="T2" fmla="*/ 0 w 19"/>
                    <a:gd name="T3" fmla="*/ 1 h 3"/>
                    <a:gd name="T4" fmla="*/ 0 w 19"/>
                    <a:gd name="T5" fmla="*/ 1 h 3"/>
                    <a:gd name="T6" fmla="*/ 1 w 19"/>
                    <a:gd name="T7" fmla="*/ 1 h 3"/>
                    <a:gd name="T8" fmla="*/ 3 w 19"/>
                    <a:gd name="T9" fmla="*/ 1 h 3"/>
                    <a:gd name="T10" fmla="*/ 3 w 19"/>
                    <a:gd name="T11" fmla="*/ 1 h 3"/>
                    <a:gd name="T12" fmla="*/ 1 w 19"/>
                    <a:gd name="T13" fmla="*/ 1 h 3"/>
                    <a:gd name="T14" fmla="*/ 9 w 19"/>
                    <a:gd name="T15" fmla="*/ 1 h 3"/>
                    <a:gd name="T16" fmla="*/ 9 w 19"/>
                    <a:gd name="T17" fmla="*/ 1 h 3"/>
                    <a:gd name="T18" fmla="*/ 9 w 19"/>
                    <a:gd name="T19" fmla="*/ 1 h 3"/>
                    <a:gd name="T20" fmla="*/ 9 w 19"/>
                    <a:gd name="T21" fmla="*/ 1 h 3"/>
                    <a:gd name="T22" fmla="*/ 9 w 19"/>
                    <a:gd name="T23" fmla="*/ 1 h 3"/>
                    <a:gd name="T24" fmla="*/ 9 w 19"/>
                    <a:gd name="T25" fmla="*/ 0 h 3"/>
                    <a:gd name="T26" fmla="*/ 9 w 19"/>
                    <a:gd name="T27" fmla="*/ 1 h 3"/>
                    <a:gd name="T28" fmla="*/ 9 w 19"/>
                    <a:gd name="T29" fmla="*/ 1 h 3"/>
                    <a:gd name="T30" fmla="*/ 9 w 19"/>
                    <a:gd name="T31" fmla="*/ 0 h 3"/>
                    <a:gd name="T32" fmla="*/ 9 w 19"/>
                    <a:gd name="T33" fmla="*/ 0 h 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3">
                      <a:moveTo>
                        <a:pt x="1" y="2"/>
                      </a:moveTo>
                      <a:cubicBezTo>
                        <a:pt x="1" y="2"/>
                        <a:pt x="0" y="2"/>
                        <a:pt x="0" y="2"/>
                      </a:cubicBezTo>
                      <a:cubicBezTo>
                        <a:pt x="0" y="2"/>
                        <a:pt x="0" y="2"/>
                        <a:pt x="0" y="2"/>
                      </a:cubicBezTo>
                      <a:cubicBezTo>
                        <a:pt x="0" y="2"/>
                        <a:pt x="1" y="2"/>
                        <a:pt x="1" y="2"/>
                      </a:cubicBezTo>
                      <a:cubicBezTo>
                        <a:pt x="1" y="2"/>
                        <a:pt x="2" y="2"/>
                        <a:pt x="3" y="3"/>
                      </a:cubicBezTo>
                      <a:cubicBezTo>
                        <a:pt x="3" y="3"/>
                        <a:pt x="3" y="3"/>
                        <a:pt x="3" y="3"/>
                      </a:cubicBezTo>
                      <a:cubicBezTo>
                        <a:pt x="2" y="2"/>
                        <a:pt x="1" y="2"/>
                        <a:pt x="1" y="2"/>
                      </a:cubicBezTo>
                      <a:moveTo>
                        <a:pt x="19" y="1"/>
                      </a:moveTo>
                      <a:cubicBezTo>
                        <a:pt x="19" y="1"/>
                        <a:pt x="19" y="1"/>
                        <a:pt x="19" y="1"/>
                      </a:cubicBezTo>
                      <a:cubicBezTo>
                        <a:pt x="19" y="1"/>
                        <a:pt x="19" y="1"/>
                        <a:pt x="19" y="1"/>
                      </a:cubicBezTo>
                      <a:cubicBezTo>
                        <a:pt x="19" y="1"/>
                        <a:pt x="19" y="1"/>
                        <a:pt x="19" y="1"/>
                      </a:cubicBezTo>
                      <a:cubicBezTo>
                        <a:pt x="19" y="1"/>
                        <a:pt x="19" y="1"/>
                        <a:pt x="19" y="1"/>
                      </a:cubicBezTo>
                      <a:moveTo>
                        <a:pt x="19" y="0"/>
                      </a:moveTo>
                      <a:cubicBezTo>
                        <a:pt x="19" y="0"/>
                        <a:pt x="19" y="1"/>
                        <a:pt x="19" y="1"/>
                      </a:cubicBezTo>
                      <a:cubicBezTo>
                        <a:pt x="19" y="1"/>
                        <a:pt x="19" y="1"/>
                        <a:pt x="19" y="1"/>
                      </a:cubicBezTo>
                      <a:cubicBezTo>
                        <a:pt x="19" y="1"/>
                        <a:pt x="19" y="0"/>
                        <a:pt x="19" y="0"/>
                      </a:cubicBezTo>
                      <a:cubicBezTo>
                        <a:pt x="19" y="0"/>
                        <a:pt x="19" y="0"/>
                        <a:pt x="19"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81" name="Freeform 12562">
                  <a:extLst>
                    <a:ext uri="{FF2B5EF4-FFF2-40B4-BE49-F238E27FC236}">
                      <a16:creationId xmlns:a16="http://schemas.microsoft.com/office/drawing/2014/main" id="{160402C9-529F-A212-3DEE-869BD891E625}"/>
                    </a:ext>
                  </a:extLst>
                </p:cNvPr>
                <p:cNvSpPr>
                  <a:spLocks noEditPoints="1"/>
                </p:cNvSpPr>
                <p:nvPr/>
              </p:nvSpPr>
              <p:spPr bwMode="auto">
                <a:xfrm>
                  <a:off x="4800" y="2400"/>
                  <a:ext cx="11" cy="2"/>
                </a:xfrm>
                <a:custGeom>
                  <a:avLst/>
                  <a:gdLst>
                    <a:gd name="T0" fmla="*/ 2 w 13"/>
                    <a:gd name="T1" fmla="*/ 1 h 3"/>
                    <a:gd name="T2" fmla="*/ 2 w 13"/>
                    <a:gd name="T3" fmla="*/ 1 h 3"/>
                    <a:gd name="T4" fmla="*/ 2 w 13"/>
                    <a:gd name="T5" fmla="*/ 1 h 3"/>
                    <a:gd name="T6" fmla="*/ 3 w 13"/>
                    <a:gd name="T7" fmla="*/ 1 h 3"/>
                    <a:gd name="T8" fmla="*/ 3 w 13"/>
                    <a:gd name="T9" fmla="*/ 1 h 3"/>
                    <a:gd name="T10" fmla="*/ 3 w 13"/>
                    <a:gd name="T11" fmla="*/ 1 h 3"/>
                    <a:gd name="T12" fmla="*/ 3 w 13"/>
                    <a:gd name="T13" fmla="*/ 1 h 3"/>
                    <a:gd name="T14" fmla="*/ 3 w 13"/>
                    <a:gd name="T15" fmla="*/ 1 h 3"/>
                    <a:gd name="T16" fmla="*/ 3 w 13"/>
                    <a:gd name="T17" fmla="*/ 1 h 3"/>
                    <a:gd name="T18" fmla="*/ 3 w 13"/>
                    <a:gd name="T19" fmla="*/ 1 h 3"/>
                    <a:gd name="T20" fmla="*/ 5 w 13"/>
                    <a:gd name="T21" fmla="*/ 1 h 3"/>
                    <a:gd name="T22" fmla="*/ 3 w 13"/>
                    <a:gd name="T23" fmla="*/ 1 h 3"/>
                    <a:gd name="T24" fmla="*/ 3 w 13"/>
                    <a:gd name="T25" fmla="*/ 1 h 3"/>
                    <a:gd name="T26" fmla="*/ 3 w 13"/>
                    <a:gd name="T27" fmla="*/ 1 h 3"/>
                    <a:gd name="T28" fmla="*/ 3 w 13"/>
                    <a:gd name="T29" fmla="*/ 1 h 3"/>
                    <a:gd name="T30" fmla="*/ 3 w 13"/>
                    <a:gd name="T31" fmla="*/ 1 h 3"/>
                    <a:gd name="T32" fmla="*/ 5 w 13"/>
                    <a:gd name="T33" fmla="*/ 1 h 3"/>
                    <a:gd name="T34" fmla="*/ 5 w 13"/>
                    <a:gd name="T35" fmla="*/ 1 h 3"/>
                    <a:gd name="T36" fmla="*/ 5 w 13"/>
                    <a:gd name="T37" fmla="*/ 1 h 3"/>
                    <a:gd name="T38" fmla="*/ 5 w 13"/>
                    <a:gd name="T39" fmla="*/ 1 h 3"/>
                    <a:gd name="T40" fmla="*/ 5 w 13"/>
                    <a:gd name="T41" fmla="*/ 1 h 3"/>
                    <a:gd name="T42" fmla="*/ 5 w 13"/>
                    <a:gd name="T43" fmla="*/ 1 h 3"/>
                    <a:gd name="T44" fmla="*/ 5 w 13"/>
                    <a:gd name="T45" fmla="*/ 1 h 3"/>
                    <a:gd name="T46" fmla="*/ 5 w 13"/>
                    <a:gd name="T47" fmla="*/ 1 h 3"/>
                    <a:gd name="T48" fmla="*/ 5 w 13"/>
                    <a:gd name="T49" fmla="*/ 1 h 3"/>
                    <a:gd name="T50" fmla="*/ 5 w 13"/>
                    <a:gd name="T51" fmla="*/ 1 h 3"/>
                    <a:gd name="T52" fmla="*/ 5 w 13"/>
                    <a:gd name="T53" fmla="*/ 1 h 3"/>
                    <a:gd name="T54" fmla="*/ 0 w 13"/>
                    <a:gd name="T55" fmla="*/ 1 h 3"/>
                    <a:gd name="T56" fmla="*/ 2 w 13"/>
                    <a:gd name="T57" fmla="*/ 1 h 3"/>
                    <a:gd name="T58" fmla="*/ 0 w 13"/>
                    <a:gd name="T59" fmla="*/ 1 h 3"/>
                    <a:gd name="T60" fmla="*/ 0 w 13"/>
                    <a:gd name="T61" fmla="*/ 1 h 3"/>
                    <a:gd name="T62" fmla="*/ 0 w 13"/>
                    <a:gd name="T63" fmla="*/ 1 h 3"/>
                    <a:gd name="T64" fmla="*/ 0 w 13"/>
                    <a:gd name="T65" fmla="*/ 1 h 3"/>
                    <a:gd name="T66" fmla="*/ 0 w 13"/>
                    <a:gd name="T67" fmla="*/ 1 h 3"/>
                    <a:gd name="T68" fmla="*/ 0 w 13"/>
                    <a:gd name="T69" fmla="*/ 1 h 3"/>
                    <a:gd name="T70" fmla="*/ 0 w 13"/>
                    <a:gd name="T71" fmla="*/ 1 h 3"/>
                    <a:gd name="T72" fmla="*/ 6 w 13"/>
                    <a:gd name="T73" fmla="*/ 1 h 3"/>
                    <a:gd name="T74" fmla="*/ 6 w 13"/>
                    <a:gd name="T75" fmla="*/ 1 h 3"/>
                    <a:gd name="T76" fmla="*/ 7 w 13"/>
                    <a:gd name="T77" fmla="*/ 0 h 3"/>
                    <a:gd name="T78" fmla="*/ 7 w 13"/>
                    <a:gd name="T79" fmla="*/ 0 h 3"/>
                    <a:gd name="T80" fmla="*/ 7 w 13"/>
                    <a:gd name="T81" fmla="*/ 0 h 3"/>
                    <a:gd name="T82" fmla="*/ 7 w 13"/>
                    <a:gd name="T83" fmla="*/ 0 h 3"/>
                    <a:gd name="T84" fmla="*/ 7 w 13"/>
                    <a:gd name="T85" fmla="*/ 0 h 3"/>
                    <a:gd name="T86" fmla="*/ 7 w 13"/>
                    <a:gd name="T87" fmla="*/ 0 h 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 h="3">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moveTo>
                        <a:pt x="4" y="2"/>
                      </a:moveTo>
                      <a:cubicBezTo>
                        <a:pt x="4" y="2"/>
                        <a:pt x="4" y="2"/>
                        <a:pt x="4" y="2"/>
                      </a:cubicBezTo>
                      <a:cubicBezTo>
                        <a:pt x="4" y="2"/>
                        <a:pt x="4" y="2"/>
                        <a:pt x="4" y="2"/>
                      </a:cubicBezTo>
                      <a:cubicBezTo>
                        <a:pt x="4" y="2"/>
                        <a:pt x="4" y="2"/>
                        <a:pt x="4" y="2"/>
                      </a:cubicBezTo>
                      <a:cubicBezTo>
                        <a:pt x="4" y="2"/>
                        <a:pt x="4" y="2"/>
                        <a:pt x="4" y="2"/>
                      </a:cubicBezTo>
                      <a:moveTo>
                        <a:pt x="4" y="2"/>
                      </a:moveTo>
                      <a:cubicBezTo>
                        <a:pt x="4" y="2"/>
                        <a:pt x="4" y="2"/>
                        <a:pt x="4" y="2"/>
                      </a:cubicBezTo>
                      <a:cubicBezTo>
                        <a:pt x="4" y="2"/>
                        <a:pt x="4" y="2"/>
                        <a:pt x="4" y="2"/>
                      </a:cubicBezTo>
                      <a:cubicBezTo>
                        <a:pt x="4" y="2"/>
                        <a:pt x="4" y="2"/>
                        <a:pt x="4" y="2"/>
                      </a:cubicBezTo>
                      <a:cubicBezTo>
                        <a:pt x="4" y="2"/>
                        <a:pt x="4" y="2"/>
                        <a:pt x="4" y="2"/>
                      </a:cubicBezTo>
                      <a:moveTo>
                        <a:pt x="9" y="2"/>
                      </a:moveTo>
                      <a:cubicBezTo>
                        <a:pt x="8" y="3"/>
                        <a:pt x="8" y="3"/>
                        <a:pt x="7" y="3"/>
                      </a:cubicBezTo>
                      <a:cubicBezTo>
                        <a:pt x="7" y="3"/>
                        <a:pt x="7" y="3"/>
                        <a:pt x="7" y="3"/>
                      </a:cubicBezTo>
                      <a:cubicBezTo>
                        <a:pt x="7" y="3"/>
                        <a:pt x="7" y="3"/>
                        <a:pt x="7" y="3"/>
                      </a:cubicBezTo>
                      <a:cubicBezTo>
                        <a:pt x="8" y="3"/>
                        <a:pt x="8" y="3"/>
                        <a:pt x="9" y="2"/>
                      </a:cubicBezTo>
                      <a:cubicBezTo>
                        <a:pt x="9" y="2"/>
                        <a:pt x="9" y="2"/>
                        <a:pt x="9" y="2"/>
                      </a:cubicBezTo>
                      <a:moveTo>
                        <a:pt x="4" y="2"/>
                      </a:moveTo>
                      <a:cubicBezTo>
                        <a:pt x="4" y="2"/>
                        <a:pt x="4" y="2"/>
                        <a:pt x="4" y="2"/>
                      </a:cubicBezTo>
                      <a:cubicBezTo>
                        <a:pt x="5" y="2"/>
                        <a:pt x="5" y="2"/>
                        <a:pt x="6" y="2"/>
                      </a:cubicBezTo>
                      <a:cubicBezTo>
                        <a:pt x="6" y="2"/>
                        <a:pt x="6" y="2"/>
                        <a:pt x="6" y="2"/>
                      </a:cubicBezTo>
                      <a:cubicBezTo>
                        <a:pt x="5" y="2"/>
                        <a:pt x="5" y="2"/>
                        <a:pt x="4" y="2"/>
                      </a:cubicBezTo>
                      <a:moveTo>
                        <a:pt x="4" y="2"/>
                      </a:moveTo>
                      <a:cubicBezTo>
                        <a:pt x="4" y="2"/>
                        <a:pt x="4" y="2"/>
                        <a:pt x="4" y="2"/>
                      </a:cubicBezTo>
                      <a:cubicBezTo>
                        <a:pt x="4" y="2"/>
                        <a:pt x="4" y="2"/>
                        <a:pt x="4" y="2"/>
                      </a:cubicBezTo>
                      <a:cubicBezTo>
                        <a:pt x="4" y="2"/>
                        <a:pt x="4" y="2"/>
                        <a:pt x="4" y="2"/>
                      </a:cubicBezTo>
                      <a:cubicBezTo>
                        <a:pt x="4" y="2"/>
                        <a:pt x="4" y="2"/>
                        <a:pt x="4" y="2"/>
                      </a:cubicBezTo>
                      <a:cubicBezTo>
                        <a:pt x="4" y="2"/>
                        <a:pt x="4" y="2"/>
                        <a:pt x="4" y="2"/>
                      </a:cubicBezTo>
                      <a:moveTo>
                        <a:pt x="9" y="1"/>
                      </a:moveTo>
                      <a:cubicBezTo>
                        <a:pt x="9" y="1"/>
                        <a:pt x="9" y="2"/>
                        <a:pt x="9" y="2"/>
                      </a:cubicBezTo>
                      <a:cubicBezTo>
                        <a:pt x="9" y="2"/>
                        <a:pt x="9" y="2"/>
                        <a:pt x="9" y="2"/>
                      </a:cubicBezTo>
                      <a:cubicBezTo>
                        <a:pt x="9" y="2"/>
                        <a:pt x="9" y="2"/>
                        <a:pt x="9" y="2"/>
                      </a:cubicBezTo>
                      <a:cubicBezTo>
                        <a:pt x="9" y="2"/>
                        <a:pt x="9" y="2"/>
                        <a:pt x="9" y="2"/>
                      </a:cubicBezTo>
                      <a:cubicBezTo>
                        <a:pt x="9" y="2"/>
                        <a:pt x="9" y="1"/>
                        <a:pt x="9" y="1"/>
                      </a:cubicBezTo>
                      <a:cubicBezTo>
                        <a:pt x="9" y="1"/>
                        <a:pt x="9" y="1"/>
                        <a:pt x="9" y="1"/>
                      </a:cubicBezTo>
                      <a:moveTo>
                        <a:pt x="9" y="1"/>
                      </a:moveTo>
                      <a:cubicBezTo>
                        <a:pt x="9" y="1"/>
                        <a:pt x="9" y="1"/>
                        <a:pt x="9" y="1"/>
                      </a:cubicBezTo>
                      <a:cubicBezTo>
                        <a:pt x="9" y="1"/>
                        <a:pt x="9" y="1"/>
                        <a:pt x="9" y="1"/>
                      </a:cubicBezTo>
                      <a:cubicBezTo>
                        <a:pt x="9" y="1"/>
                        <a:pt x="9" y="1"/>
                        <a:pt x="9" y="1"/>
                      </a:cubicBezTo>
                      <a:cubicBezTo>
                        <a:pt x="9" y="1"/>
                        <a:pt x="9" y="1"/>
                        <a:pt x="9" y="1"/>
                      </a:cubicBezTo>
                      <a:moveTo>
                        <a:pt x="9" y="1"/>
                      </a:moveTo>
                      <a:cubicBezTo>
                        <a:pt x="9" y="1"/>
                        <a:pt x="9" y="1"/>
                        <a:pt x="9" y="1"/>
                      </a:cubicBezTo>
                      <a:cubicBezTo>
                        <a:pt x="9" y="1"/>
                        <a:pt x="9" y="1"/>
                        <a:pt x="9" y="1"/>
                      </a:cubicBezTo>
                      <a:cubicBezTo>
                        <a:pt x="9" y="1"/>
                        <a:pt x="9" y="1"/>
                        <a:pt x="9" y="1"/>
                      </a:cubicBezTo>
                      <a:cubicBezTo>
                        <a:pt x="9" y="1"/>
                        <a:pt x="9" y="1"/>
                        <a:pt x="9" y="1"/>
                      </a:cubicBezTo>
                      <a:moveTo>
                        <a:pt x="9" y="1"/>
                      </a:moveTo>
                      <a:cubicBezTo>
                        <a:pt x="9" y="1"/>
                        <a:pt x="9" y="1"/>
                        <a:pt x="9" y="1"/>
                      </a:cubicBezTo>
                      <a:cubicBezTo>
                        <a:pt x="9" y="1"/>
                        <a:pt x="9" y="1"/>
                        <a:pt x="9" y="1"/>
                      </a:cubicBezTo>
                      <a:cubicBezTo>
                        <a:pt x="9" y="1"/>
                        <a:pt x="9" y="1"/>
                        <a:pt x="9" y="1"/>
                      </a:cubicBezTo>
                      <a:cubicBezTo>
                        <a:pt x="9" y="1"/>
                        <a:pt x="9" y="1"/>
                        <a:pt x="9" y="1"/>
                      </a:cubicBezTo>
                      <a:moveTo>
                        <a:pt x="0" y="1"/>
                      </a:moveTo>
                      <a:cubicBezTo>
                        <a:pt x="0" y="1"/>
                        <a:pt x="0" y="1"/>
                        <a:pt x="0" y="1"/>
                      </a:cubicBezTo>
                      <a:cubicBezTo>
                        <a:pt x="1" y="2"/>
                        <a:pt x="2" y="2"/>
                        <a:pt x="2" y="2"/>
                      </a:cubicBezTo>
                      <a:cubicBezTo>
                        <a:pt x="2" y="2"/>
                        <a:pt x="2" y="2"/>
                        <a:pt x="2" y="2"/>
                      </a:cubicBezTo>
                      <a:cubicBezTo>
                        <a:pt x="2" y="2"/>
                        <a:pt x="1" y="2"/>
                        <a:pt x="0" y="1"/>
                      </a:cubicBezTo>
                      <a:moveTo>
                        <a:pt x="0" y="1"/>
                      </a:move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12" y="1"/>
                      </a:moveTo>
                      <a:cubicBezTo>
                        <a:pt x="12" y="1"/>
                        <a:pt x="12" y="1"/>
                        <a:pt x="12" y="1"/>
                      </a:cubicBezTo>
                      <a:cubicBezTo>
                        <a:pt x="12" y="1"/>
                        <a:pt x="12" y="1"/>
                        <a:pt x="12" y="1"/>
                      </a:cubicBezTo>
                      <a:cubicBezTo>
                        <a:pt x="12" y="1"/>
                        <a:pt x="12" y="1"/>
                        <a:pt x="12" y="1"/>
                      </a:cubicBezTo>
                      <a:cubicBezTo>
                        <a:pt x="12" y="1"/>
                        <a:pt x="12" y="1"/>
                        <a:pt x="12" y="1"/>
                      </a:cubicBezTo>
                      <a:moveTo>
                        <a:pt x="13" y="0"/>
                      </a:moveTo>
                      <a:cubicBezTo>
                        <a:pt x="13" y="0"/>
                        <a:pt x="13" y="0"/>
                        <a:pt x="13" y="0"/>
                      </a:cubicBezTo>
                      <a:cubicBezTo>
                        <a:pt x="13" y="0"/>
                        <a:pt x="13" y="0"/>
                        <a:pt x="13" y="0"/>
                      </a:cubicBezTo>
                      <a:cubicBezTo>
                        <a:pt x="13" y="0"/>
                        <a:pt x="13" y="0"/>
                        <a:pt x="13" y="0"/>
                      </a:cubicBezTo>
                      <a:cubicBezTo>
                        <a:pt x="13" y="0"/>
                        <a:pt x="13" y="0"/>
                        <a:pt x="13" y="0"/>
                      </a:cubicBezTo>
                      <a:moveTo>
                        <a:pt x="13" y="0"/>
                      </a:move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82" name="Freeform 12563">
                  <a:extLst>
                    <a:ext uri="{FF2B5EF4-FFF2-40B4-BE49-F238E27FC236}">
                      <a16:creationId xmlns:a16="http://schemas.microsoft.com/office/drawing/2014/main" id="{06F7DEAF-3589-895C-AF30-76E295008C96}"/>
                    </a:ext>
                  </a:extLst>
                </p:cNvPr>
                <p:cNvSpPr>
                  <a:spLocks/>
                </p:cNvSpPr>
                <p:nvPr/>
              </p:nvSpPr>
              <p:spPr bwMode="auto">
                <a:xfrm>
                  <a:off x="4790" y="2389"/>
                  <a:ext cx="25" cy="13"/>
                </a:xfrm>
                <a:custGeom>
                  <a:avLst/>
                  <a:gdLst>
                    <a:gd name="T0" fmla="*/ 1 w 30"/>
                    <a:gd name="T1" fmla="*/ 0 h 16"/>
                    <a:gd name="T2" fmla="*/ 1 w 30"/>
                    <a:gd name="T3" fmla="*/ 0 h 16"/>
                    <a:gd name="T4" fmla="*/ 0 w 30"/>
                    <a:gd name="T5" fmla="*/ 0 h 16"/>
                    <a:gd name="T6" fmla="*/ 0 w 30"/>
                    <a:gd name="T7" fmla="*/ 0 h 16"/>
                    <a:gd name="T8" fmla="*/ 0 w 30"/>
                    <a:gd name="T9" fmla="*/ 0 h 16"/>
                    <a:gd name="T10" fmla="*/ 0 w 30"/>
                    <a:gd name="T11" fmla="*/ 0 h 16"/>
                    <a:gd name="T12" fmla="*/ 0 w 30"/>
                    <a:gd name="T13" fmla="*/ 0 h 16"/>
                    <a:gd name="T14" fmla="*/ 0 w 30"/>
                    <a:gd name="T15" fmla="*/ 2 h 16"/>
                    <a:gd name="T16" fmla="*/ 2 w 30"/>
                    <a:gd name="T17" fmla="*/ 2 h 16"/>
                    <a:gd name="T18" fmla="*/ 2 w 30"/>
                    <a:gd name="T19" fmla="*/ 2 h 16"/>
                    <a:gd name="T20" fmla="*/ 3 w 30"/>
                    <a:gd name="T21" fmla="*/ 2 h 16"/>
                    <a:gd name="T22" fmla="*/ 5 w 30"/>
                    <a:gd name="T23" fmla="*/ 6 h 16"/>
                    <a:gd name="T24" fmla="*/ 5 w 30"/>
                    <a:gd name="T25" fmla="*/ 6 h 16"/>
                    <a:gd name="T26" fmla="*/ 6 w 30"/>
                    <a:gd name="T27" fmla="*/ 6 h 16"/>
                    <a:gd name="T28" fmla="*/ 6 w 30"/>
                    <a:gd name="T29" fmla="*/ 6 h 16"/>
                    <a:gd name="T30" fmla="*/ 6 w 30"/>
                    <a:gd name="T31" fmla="*/ 6 h 16"/>
                    <a:gd name="T32" fmla="*/ 7 w 30"/>
                    <a:gd name="T33" fmla="*/ 7 h 16"/>
                    <a:gd name="T34" fmla="*/ 7 w 30"/>
                    <a:gd name="T35" fmla="*/ 7 h 16"/>
                    <a:gd name="T36" fmla="*/ 8 w 30"/>
                    <a:gd name="T37" fmla="*/ 7 h 16"/>
                    <a:gd name="T38" fmla="*/ 8 w 30"/>
                    <a:gd name="T39" fmla="*/ 7 h 16"/>
                    <a:gd name="T40" fmla="*/ 8 w 30"/>
                    <a:gd name="T41" fmla="*/ 7 h 16"/>
                    <a:gd name="T42" fmla="*/ 8 w 30"/>
                    <a:gd name="T43" fmla="*/ 7 h 16"/>
                    <a:gd name="T44" fmla="*/ 8 w 30"/>
                    <a:gd name="T45" fmla="*/ 7 h 16"/>
                    <a:gd name="T46" fmla="*/ 9 w 30"/>
                    <a:gd name="T47" fmla="*/ 7 h 16"/>
                    <a:gd name="T48" fmla="*/ 9 w 30"/>
                    <a:gd name="T49" fmla="*/ 7 h 16"/>
                    <a:gd name="T50" fmla="*/ 11 w 30"/>
                    <a:gd name="T51" fmla="*/ 7 h 16"/>
                    <a:gd name="T52" fmla="*/ 11 w 30"/>
                    <a:gd name="T53" fmla="*/ 6 h 16"/>
                    <a:gd name="T54" fmla="*/ 11 w 30"/>
                    <a:gd name="T55" fmla="*/ 6 h 16"/>
                    <a:gd name="T56" fmla="*/ 11 w 30"/>
                    <a:gd name="T57" fmla="*/ 6 h 16"/>
                    <a:gd name="T58" fmla="*/ 11 w 30"/>
                    <a:gd name="T59" fmla="*/ 6 h 16"/>
                    <a:gd name="T60" fmla="*/ 11 w 30"/>
                    <a:gd name="T61" fmla="*/ 6 h 16"/>
                    <a:gd name="T62" fmla="*/ 12 w 30"/>
                    <a:gd name="T63" fmla="*/ 6 h 16"/>
                    <a:gd name="T64" fmla="*/ 13 w 30"/>
                    <a:gd name="T65" fmla="*/ 6 h 16"/>
                    <a:gd name="T66" fmla="*/ 13 w 30"/>
                    <a:gd name="T67" fmla="*/ 6 h 16"/>
                    <a:gd name="T68" fmla="*/ 13 w 30"/>
                    <a:gd name="T69" fmla="*/ 6 h 16"/>
                    <a:gd name="T70" fmla="*/ 13 w 30"/>
                    <a:gd name="T71" fmla="*/ 6 h 16"/>
                    <a:gd name="T72" fmla="*/ 13 w 30"/>
                    <a:gd name="T73" fmla="*/ 6 h 16"/>
                    <a:gd name="T74" fmla="*/ 13 w 30"/>
                    <a:gd name="T75" fmla="*/ 6 h 16"/>
                    <a:gd name="T76" fmla="*/ 13 w 30"/>
                    <a:gd name="T77" fmla="*/ 6 h 16"/>
                    <a:gd name="T78" fmla="*/ 13 w 30"/>
                    <a:gd name="T79" fmla="*/ 6 h 16"/>
                    <a:gd name="T80" fmla="*/ 13 w 30"/>
                    <a:gd name="T81" fmla="*/ 5 h 16"/>
                    <a:gd name="T82" fmla="*/ 15 w 30"/>
                    <a:gd name="T83" fmla="*/ 5 h 16"/>
                    <a:gd name="T84" fmla="*/ 14 w 30"/>
                    <a:gd name="T85" fmla="*/ 3 h 16"/>
                    <a:gd name="T86" fmla="*/ 13 w 30"/>
                    <a:gd name="T87" fmla="*/ 4 h 16"/>
                    <a:gd name="T88" fmla="*/ 13 w 30"/>
                    <a:gd name="T89" fmla="*/ 4 h 16"/>
                    <a:gd name="T90" fmla="*/ 11 w 30"/>
                    <a:gd name="T91" fmla="*/ 5 h 16"/>
                    <a:gd name="T92" fmla="*/ 11 w 30"/>
                    <a:gd name="T93" fmla="*/ 5 h 16"/>
                    <a:gd name="T94" fmla="*/ 9 w 30"/>
                    <a:gd name="T95" fmla="*/ 5 h 16"/>
                    <a:gd name="T96" fmla="*/ 8 w 30"/>
                    <a:gd name="T97" fmla="*/ 5 h 16"/>
                    <a:gd name="T98" fmla="*/ 7 w 30"/>
                    <a:gd name="T99" fmla="*/ 4 h 16"/>
                    <a:gd name="T100" fmla="*/ 5 w 30"/>
                    <a:gd name="T101" fmla="*/ 4 h 16"/>
                    <a:gd name="T102" fmla="*/ 3 w 30"/>
                    <a:gd name="T103" fmla="*/ 3 h 16"/>
                    <a:gd name="T104" fmla="*/ 3 w 30"/>
                    <a:gd name="T105" fmla="*/ 2 h 16"/>
                    <a:gd name="T106" fmla="*/ 3 w 30"/>
                    <a:gd name="T107" fmla="*/ 1 h 1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0" h="16">
                      <a:moveTo>
                        <a:pt x="2" y="0"/>
                      </a:moveTo>
                      <a:cubicBezTo>
                        <a:pt x="2"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2"/>
                        <a:pt x="0" y="3"/>
                      </a:cubicBezTo>
                      <a:cubicBezTo>
                        <a:pt x="0" y="3"/>
                        <a:pt x="1" y="3"/>
                        <a:pt x="2" y="4"/>
                      </a:cubicBezTo>
                      <a:cubicBezTo>
                        <a:pt x="2" y="4"/>
                        <a:pt x="2" y="4"/>
                        <a:pt x="2" y="4"/>
                      </a:cubicBezTo>
                      <a:cubicBezTo>
                        <a:pt x="2" y="4"/>
                        <a:pt x="2" y="4"/>
                        <a:pt x="2" y="4"/>
                      </a:cubicBezTo>
                      <a:cubicBezTo>
                        <a:pt x="2" y="4"/>
                        <a:pt x="2" y="4"/>
                        <a:pt x="2" y="4"/>
                      </a:cubicBezTo>
                      <a:cubicBezTo>
                        <a:pt x="3" y="4"/>
                        <a:pt x="3" y="5"/>
                        <a:pt x="4" y="6"/>
                      </a:cubicBezTo>
                      <a:cubicBezTo>
                        <a:pt x="4" y="6"/>
                        <a:pt x="4" y="6"/>
                        <a:pt x="4" y="6"/>
                      </a:cubicBezTo>
                      <a:cubicBezTo>
                        <a:pt x="4" y="7"/>
                        <a:pt x="5" y="7"/>
                        <a:pt x="5" y="7"/>
                      </a:cubicBezTo>
                      <a:cubicBezTo>
                        <a:pt x="7" y="9"/>
                        <a:pt x="7" y="11"/>
                        <a:pt x="9" y="12"/>
                      </a:cubicBezTo>
                      <a:cubicBezTo>
                        <a:pt x="9" y="12"/>
                        <a:pt x="9" y="13"/>
                        <a:pt x="9" y="13"/>
                      </a:cubicBezTo>
                      <a:cubicBezTo>
                        <a:pt x="9" y="13"/>
                        <a:pt x="10" y="13"/>
                        <a:pt x="10" y="13"/>
                      </a:cubicBezTo>
                      <a:cubicBezTo>
                        <a:pt x="10" y="13"/>
                        <a:pt x="11" y="13"/>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5"/>
                        <a:pt x="14" y="15"/>
                        <a:pt x="14" y="15"/>
                      </a:cubicBezTo>
                      <a:cubicBezTo>
                        <a:pt x="14" y="15"/>
                        <a:pt x="14" y="15"/>
                        <a:pt x="14" y="15"/>
                      </a:cubicBezTo>
                      <a:cubicBezTo>
                        <a:pt x="14" y="15"/>
                        <a:pt x="14" y="15"/>
                        <a:pt x="14" y="15"/>
                      </a:cubicBezTo>
                      <a:cubicBezTo>
                        <a:pt x="14" y="15"/>
                        <a:pt x="14" y="15"/>
                        <a:pt x="14" y="15"/>
                      </a:cubicBezTo>
                      <a:cubicBezTo>
                        <a:pt x="15" y="15"/>
                        <a:pt x="15"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8" y="15"/>
                      </a:cubicBezTo>
                      <a:cubicBezTo>
                        <a:pt x="18" y="15"/>
                        <a:pt x="18" y="15"/>
                        <a:pt x="18" y="15"/>
                      </a:cubicBezTo>
                      <a:cubicBezTo>
                        <a:pt x="18" y="16"/>
                        <a:pt x="19" y="16"/>
                        <a:pt x="19" y="16"/>
                      </a:cubicBezTo>
                      <a:cubicBezTo>
                        <a:pt x="19" y="16"/>
                        <a:pt x="19" y="16"/>
                        <a:pt x="19" y="16"/>
                      </a:cubicBezTo>
                      <a:cubicBezTo>
                        <a:pt x="20" y="16"/>
                        <a:pt x="20" y="16"/>
                        <a:pt x="21" y="15"/>
                      </a:cubicBezTo>
                      <a:cubicBezTo>
                        <a:pt x="21" y="15"/>
                        <a:pt x="21" y="15"/>
                        <a:pt x="21" y="15"/>
                      </a:cubicBezTo>
                      <a:cubicBezTo>
                        <a:pt x="21" y="15"/>
                        <a:pt x="21" y="15"/>
                        <a:pt x="21" y="15"/>
                      </a:cubicBezTo>
                      <a:cubicBezTo>
                        <a:pt x="21" y="15"/>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2" y="14"/>
                        <a:pt x="22" y="14"/>
                        <a:pt x="22" y="14"/>
                      </a:cubicBezTo>
                      <a:cubicBezTo>
                        <a:pt x="23" y="14"/>
                        <a:pt x="23" y="14"/>
                        <a:pt x="23" y="14"/>
                      </a:cubicBezTo>
                      <a:cubicBezTo>
                        <a:pt x="24" y="14"/>
                        <a:pt x="24" y="14"/>
                        <a:pt x="24" y="14"/>
                      </a:cubicBezTo>
                      <a:cubicBezTo>
                        <a:pt x="24" y="14"/>
                        <a:pt x="24" y="14"/>
                        <a:pt x="24" y="14"/>
                      </a:cubicBezTo>
                      <a:cubicBezTo>
                        <a:pt x="24" y="14"/>
                        <a:pt x="24"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8" y="13"/>
                        <a:pt x="28" y="12"/>
                      </a:cubicBezTo>
                      <a:cubicBezTo>
                        <a:pt x="28" y="12"/>
                        <a:pt x="28" y="12"/>
                        <a:pt x="28" y="12"/>
                      </a:cubicBezTo>
                      <a:cubicBezTo>
                        <a:pt x="28" y="12"/>
                        <a:pt x="28" y="12"/>
                        <a:pt x="28" y="12"/>
                      </a:cubicBezTo>
                      <a:cubicBezTo>
                        <a:pt x="28" y="12"/>
                        <a:pt x="28" y="11"/>
                        <a:pt x="28" y="11"/>
                      </a:cubicBezTo>
                      <a:cubicBezTo>
                        <a:pt x="28" y="11"/>
                        <a:pt x="28" y="11"/>
                        <a:pt x="28" y="11"/>
                      </a:cubicBezTo>
                      <a:cubicBezTo>
                        <a:pt x="28" y="11"/>
                        <a:pt x="28" y="11"/>
                        <a:pt x="28" y="11"/>
                      </a:cubicBezTo>
                      <a:cubicBezTo>
                        <a:pt x="28" y="10"/>
                        <a:pt x="29" y="10"/>
                        <a:pt x="30" y="10"/>
                      </a:cubicBezTo>
                      <a:cubicBezTo>
                        <a:pt x="30" y="8"/>
                        <a:pt x="30" y="7"/>
                        <a:pt x="30" y="6"/>
                      </a:cubicBezTo>
                      <a:cubicBezTo>
                        <a:pt x="30" y="6"/>
                        <a:pt x="29" y="6"/>
                        <a:pt x="29" y="7"/>
                      </a:cubicBezTo>
                      <a:cubicBezTo>
                        <a:pt x="28" y="8"/>
                        <a:pt x="28" y="8"/>
                        <a:pt x="27" y="8"/>
                      </a:cubicBezTo>
                      <a:cubicBezTo>
                        <a:pt x="27" y="8"/>
                        <a:pt x="27" y="8"/>
                        <a:pt x="27" y="8"/>
                      </a:cubicBezTo>
                      <a:cubicBezTo>
                        <a:pt x="27" y="8"/>
                        <a:pt x="26" y="8"/>
                        <a:pt x="26" y="8"/>
                      </a:cubicBezTo>
                      <a:cubicBezTo>
                        <a:pt x="26" y="8"/>
                        <a:pt x="25" y="8"/>
                        <a:pt x="25" y="9"/>
                      </a:cubicBezTo>
                      <a:cubicBezTo>
                        <a:pt x="25" y="10"/>
                        <a:pt x="24" y="10"/>
                        <a:pt x="24" y="10"/>
                      </a:cubicBezTo>
                      <a:cubicBezTo>
                        <a:pt x="24" y="10"/>
                        <a:pt x="23" y="10"/>
                        <a:pt x="23" y="10"/>
                      </a:cubicBezTo>
                      <a:cubicBezTo>
                        <a:pt x="23" y="10"/>
                        <a:pt x="22" y="10"/>
                        <a:pt x="22" y="10"/>
                      </a:cubicBezTo>
                      <a:cubicBezTo>
                        <a:pt x="22" y="10"/>
                        <a:pt x="21" y="10"/>
                        <a:pt x="21" y="10"/>
                      </a:cubicBezTo>
                      <a:cubicBezTo>
                        <a:pt x="21" y="11"/>
                        <a:pt x="20" y="11"/>
                        <a:pt x="20" y="11"/>
                      </a:cubicBezTo>
                      <a:cubicBezTo>
                        <a:pt x="19" y="11"/>
                        <a:pt x="19" y="11"/>
                        <a:pt x="18" y="11"/>
                      </a:cubicBezTo>
                      <a:cubicBezTo>
                        <a:pt x="18" y="10"/>
                        <a:pt x="17" y="10"/>
                        <a:pt x="17" y="10"/>
                      </a:cubicBezTo>
                      <a:cubicBezTo>
                        <a:pt x="17" y="10"/>
                        <a:pt x="17" y="10"/>
                        <a:pt x="16" y="10"/>
                      </a:cubicBezTo>
                      <a:cubicBezTo>
                        <a:pt x="16" y="11"/>
                        <a:pt x="15" y="11"/>
                        <a:pt x="15" y="11"/>
                      </a:cubicBezTo>
                      <a:cubicBezTo>
                        <a:pt x="14" y="11"/>
                        <a:pt x="13" y="10"/>
                        <a:pt x="13" y="9"/>
                      </a:cubicBezTo>
                      <a:cubicBezTo>
                        <a:pt x="12" y="9"/>
                        <a:pt x="11" y="8"/>
                        <a:pt x="10" y="8"/>
                      </a:cubicBezTo>
                      <a:cubicBezTo>
                        <a:pt x="10" y="8"/>
                        <a:pt x="10" y="8"/>
                        <a:pt x="10" y="8"/>
                      </a:cubicBezTo>
                      <a:cubicBezTo>
                        <a:pt x="9" y="8"/>
                        <a:pt x="9" y="8"/>
                        <a:pt x="9" y="8"/>
                      </a:cubicBezTo>
                      <a:cubicBezTo>
                        <a:pt x="8" y="8"/>
                        <a:pt x="8" y="8"/>
                        <a:pt x="7" y="7"/>
                      </a:cubicBezTo>
                      <a:cubicBezTo>
                        <a:pt x="7" y="6"/>
                        <a:pt x="6" y="5"/>
                        <a:pt x="6" y="5"/>
                      </a:cubicBezTo>
                      <a:cubicBezTo>
                        <a:pt x="6" y="5"/>
                        <a:pt x="6" y="5"/>
                        <a:pt x="5" y="5"/>
                      </a:cubicBezTo>
                      <a:cubicBezTo>
                        <a:pt x="5" y="5"/>
                        <a:pt x="5" y="5"/>
                        <a:pt x="5" y="5"/>
                      </a:cubicBezTo>
                      <a:cubicBezTo>
                        <a:pt x="4" y="5"/>
                        <a:pt x="3" y="2"/>
                        <a:pt x="3" y="1"/>
                      </a:cubicBezTo>
                      <a:cubicBezTo>
                        <a:pt x="2" y="0"/>
                        <a:pt x="2" y="0"/>
                        <a:pt x="2" y="0"/>
                      </a:cubicBezTo>
                    </a:path>
                  </a:pathLst>
                </a:custGeom>
                <a:solidFill>
                  <a:srgbClr val="A49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83" name="Freeform 12564">
                  <a:extLst>
                    <a:ext uri="{FF2B5EF4-FFF2-40B4-BE49-F238E27FC236}">
                      <a16:creationId xmlns:a16="http://schemas.microsoft.com/office/drawing/2014/main" id="{0A5A4B7B-3B5F-2BC4-D9E0-DCBD594442D8}"/>
                    </a:ext>
                  </a:extLst>
                </p:cNvPr>
                <p:cNvSpPr>
                  <a:spLocks/>
                </p:cNvSpPr>
                <p:nvPr/>
              </p:nvSpPr>
              <p:spPr bwMode="auto">
                <a:xfrm>
                  <a:off x="4815" y="2381"/>
                  <a:ext cx="8" cy="16"/>
                </a:xfrm>
                <a:custGeom>
                  <a:avLst/>
                  <a:gdLst>
                    <a:gd name="T0" fmla="*/ 4 w 10"/>
                    <a:gd name="T1" fmla="*/ 0 h 20"/>
                    <a:gd name="T2" fmla="*/ 4 w 10"/>
                    <a:gd name="T3" fmla="*/ 0 h 20"/>
                    <a:gd name="T4" fmla="*/ 4 w 10"/>
                    <a:gd name="T5" fmla="*/ 0 h 20"/>
                    <a:gd name="T6" fmla="*/ 4 w 10"/>
                    <a:gd name="T7" fmla="*/ 2 h 20"/>
                    <a:gd name="T8" fmla="*/ 2 w 10"/>
                    <a:gd name="T9" fmla="*/ 4 h 20"/>
                    <a:gd name="T10" fmla="*/ 2 w 10"/>
                    <a:gd name="T11" fmla="*/ 5 h 20"/>
                    <a:gd name="T12" fmla="*/ 0 w 10"/>
                    <a:gd name="T13" fmla="*/ 6 h 20"/>
                    <a:gd name="T14" fmla="*/ 0 w 10"/>
                    <a:gd name="T15" fmla="*/ 8 h 20"/>
                    <a:gd name="T16" fmla="*/ 2 w 10"/>
                    <a:gd name="T17" fmla="*/ 7 h 20"/>
                    <a:gd name="T18" fmla="*/ 2 w 10"/>
                    <a:gd name="T19" fmla="*/ 6 h 20"/>
                    <a:gd name="T20" fmla="*/ 3 w 10"/>
                    <a:gd name="T21" fmla="*/ 4 h 20"/>
                    <a:gd name="T22" fmla="*/ 3 w 10"/>
                    <a:gd name="T23" fmla="*/ 3 h 20"/>
                    <a:gd name="T24" fmla="*/ 3 w 10"/>
                    <a:gd name="T25" fmla="*/ 3 h 20"/>
                    <a:gd name="T26" fmla="*/ 4 w 10"/>
                    <a:gd name="T27" fmla="*/ 2 h 20"/>
                    <a:gd name="T28" fmla="*/ 4 w 10"/>
                    <a:gd name="T29" fmla="*/ 2 h 20"/>
                    <a:gd name="T30" fmla="*/ 4 w 10"/>
                    <a:gd name="T31" fmla="*/ 0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 h="20">
                      <a:moveTo>
                        <a:pt x="10" y="0"/>
                      </a:moveTo>
                      <a:cubicBezTo>
                        <a:pt x="10" y="0"/>
                        <a:pt x="10" y="0"/>
                        <a:pt x="10" y="0"/>
                      </a:cubicBezTo>
                      <a:cubicBezTo>
                        <a:pt x="10" y="0"/>
                        <a:pt x="10" y="0"/>
                        <a:pt x="10" y="0"/>
                      </a:cubicBezTo>
                      <a:cubicBezTo>
                        <a:pt x="9" y="1"/>
                        <a:pt x="8" y="3"/>
                        <a:pt x="9" y="4"/>
                      </a:cubicBezTo>
                      <a:cubicBezTo>
                        <a:pt x="9" y="6"/>
                        <a:pt x="6" y="7"/>
                        <a:pt x="6" y="9"/>
                      </a:cubicBezTo>
                      <a:cubicBezTo>
                        <a:pt x="6" y="12"/>
                        <a:pt x="3" y="12"/>
                        <a:pt x="3" y="13"/>
                      </a:cubicBezTo>
                      <a:cubicBezTo>
                        <a:pt x="2" y="15"/>
                        <a:pt x="1" y="15"/>
                        <a:pt x="0" y="16"/>
                      </a:cubicBezTo>
                      <a:cubicBezTo>
                        <a:pt x="0" y="17"/>
                        <a:pt x="0" y="18"/>
                        <a:pt x="0" y="20"/>
                      </a:cubicBezTo>
                      <a:cubicBezTo>
                        <a:pt x="1" y="20"/>
                        <a:pt x="2" y="19"/>
                        <a:pt x="2" y="18"/>
                      </a:cubicBezTo>
                      <a:cubicBezTo>
                        <a:pt x="3" y="16"/>
                        <a:pt x="5" y="16"/>
                        <a:pt x="5" y="14"/>
                      </a:cubicBezTo>
                      <a:cubicBezTo>
                        <a:pt x="5" y="12"/>
                        <a:pt x="8" y="11"/>
                        <a:pt x="8" y="9"/>
                      </a:cubicBezTo>
                      <a:cubicBezTo>
                        <a:pt x="8" y="9"/>
                        <a:pt x="8" y="9"/>
                        <a:pt x="8" y="8"/>
                      </a:cubicBezTo>
                      <a:cubicBezTo>
                        <a:pt x="8" y="8"/>
                        <a:pt x="8" y="8"/>
                        <a:pt x="8" y="8"/>
                      </a:cubicBezTo>
                      <a:cubicBezTo>
                        <a:pt x="8" y="6"/>
                        <a:pt x="10" y="5"/>
                        <a:pt x="10" y="3"/>
                      </a:cubicBezTo>
                      <a:cubicBezTo>
                        <a:pt x="9" y="2"/>
                        <a:pt x="9" y="2"/>
                        <a:pt x="9" y="2"/>
                      </a:cubicBezTo>
                      <a:cubicBezTo>
                        <a:pt x="9" y="1"/>
                        <a:pt x="9" y="1"/>
                        <a:pt x="10" y="0"/>
                      </a:cubicBezTo>
                    </a:path>
                  </a:pathLst>
                </a:custGeom>
                <a:solidFill>
                  <a:srgbClr val="A895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84" name="Freeform 12565">
                  <a:extLst>
                    <a:ext uri="{FF2B5EF4-FFF2-40B4-BE49-F238E27FC236}">
                      <a16:creationId xmlns:a16="http://schemas.microsoft.com/office/drawing/2014/main" id="{BFEA4EE0-2A0D-EA66-7E33-D728FE254878}"/>
                    </a:ext>
                  </a:extLst>
                </p:cNvPr>
                <p:cNvSpPr>
                  <a:spLocks/>
                </p:cNvSpPr>
                <p:nvPr/>
              </p:nvSpPr>
              <p:spPr bwMode="auto">
                <a:xfrm>
                  <a:off x="4790" y="2391"/>
                  <a:ext cx="7" cy="9"/>
                </a:xfrm>
                <a:custGeom>
                  <a:avLst/>
                  <a:gdLst>
                    <a:gd name="T0" fmla="*/ 0 w 8"/>
                    <a:gd name="T1" fmla="*/ 0 h 10"/>
                    <a:gd name="T2" fmla="*/ 1 w 8"/>
                    <a:gd name="T3" fmla="*/ 1 h 10"/>
                    <a:gd name="T4" fmla="*/ 1 w 8"/>
                    <a:gd name="T5" fmla="*/ 1 h 10"/>
                    <a:gd name="T6" fmla="*/ 1 w 8"/>
                    <a:gd name="T7" fmla="*/ 1 h 10"/>
                    <a:gd name="T8" fmla="*/ 1 w 8"/>
                    <a:gd name="T9" fmla="*/ 1 h 10"/>
                    <a:gd name="T10" fmla="*/ 1 w 8"/>
                    <a:gd name="T11" fmla="*/ 1 h 10"/>
                    <a:gd name="T12" fmla="*/ 1 w 8"/>
                    <a:gd name="T13" fmla="*/ 1 h 10"/>
                    <a:gd name="T14" fmla="*/ 1 w 8"/>
                    <a:gd name="T15" fmla="*/ 1 h 10"/>
                    <a:gd name="T16" fmla="*/ 1 w 8"/>
                    <a:gd name="T17" fmla="*/ 1 h 10"/>
                    <a:gd name="T18" fmla="*/ 1 w 8"/>
                    <a:gd name="T19" fmla="*/ 1 h 10"/>
                    <a:gd name="T20" fmla="*/ 1 w 8"/>
                    <a:gd name="T21" fmla="*/ 1 h 10"/>
                    <a:gd name="T22" fmla="*/ 1 w 8"/>
                    <a:gd name="T23" fmla="*/ 1 h 10"/>
                    <a:gd name="T24" fmla="*/ 1 w 8"/>
                    <a:gd name="T25" fmla="*/ 1 h 10"/>
                    <a:gd name="T26" fmla="*/ 1 w 8"/>
                    <a:gd name="T27" fmla="*/ 1 h 10"/>
                    <a:gd name="T28" fmla="*/ 3 w 8"/>
                    <a:gd name="T29" fmla="*/ 4 h 10"/>
                    <a:gd name="T30" fmla="*/ 3 w 8"/>
                    <a:gd name="T31" fmla="*/ 4 h 10"/>
                    <a:gd name="T32" fmla="*/ 3 w 8"/>
                    <a:gd name="T33" fmla="*/ 4 h 10"/>
                    <a:gd name="T34" fmla="*/ 3 w 8"/>
                    <a:gd name="T35" fmla="*/ 4 h 10"/>
                    <a:gd name="T36" fmla="*/ 3 w 8"/>
                    <a:gd name="T37" fmla="*/ 4 h 10"/>
                    <a:gd name="T38" fmla="*/ 4 w 8"/>
                    <a:gd name="T39" fmla="*/ 5 h 10"/>
                    <a:gd name="T40" fmla="*/ 4 w 8"/>
                    <a:gd name="T41" fmla="*/ 5 h 10"/>
                    <a:gd name="T42" fmla="*/ 4 w 8"/>
                    <a:gd name="T43" fmla="*/ 5 h 10"/>
                    <a:gd name="T44" fmla="*/ 4 w 8"/>
                    <a:gd name="T45" fmla="*/ 5 h 10"/>
                    <a:gd name="T46" fmla="*/ 4 w 8"/>
                    <a:gd name="T47" fmla="*/ 5 h 10"/>
                    <a:gd name="T48" fmla="*/ 4 w 8"/>
                    <a:gd name="T49" fmla="*/ 5 h 10"/>
                    <a:gd name="T50" fmla="*/ 4 w 8"/>
                    <a:gd name="T51" fmla="*/ 5 h 10"/>
                    <a:gd name="T52" fmla="*/ 4 w 8"/>
                    <a:gd name="T53" fmla="*/ 5 h 10"/>
                    <a:gd name="T54" fmla="*/ 4 w 8"/>
                    <a:gd name="T55" fmla="*/ 5 h 10"/>
                    <a:gd name="T56" fmla="*/ 4 w 8"/>
                    <a:gd name="T57" fmla="*/ 5 h 10"/>
                    <a:gd name="T58" fmla="*/ 4 w 8"/>
                    <a:gd name="T59" fmla="*/ 5 h 10"/>
                    <a:gd name="T60" fmla="*/ 4 w 8"/>
                    <a:gd name="T61" fmla="*/ 5 h 10"/>
                    <a:gd name="T62" fmla="*/ 4 w 8"/>
                    <a:gd name="T63" fmla="*/ 5 h 10"/>
                    <a:gd name="T64" fmla="*/ 4 w 8"/>
                    <a:gd name="T65" fmla="*/ 5 h 10"/>
                    <a:gd name="T66" fmla="*/ 4 w 8"/>
                    <a:gd name="T67" fmla="*/ 6 h 10"/>
                    <a:gd name="T68" fmla="*/ 4 w 8"/>
                    <a:gd name="T69" fmla="*/ 5 h 10"/>
                    <a:gd name="T70" fmla="*/ 4 w 8"/>
                    <a:gd name="T71" fmla="*/ 3 h 10"/>
                    <a:gd name="T72" fmla="*/ 2 w 8"/>
                    <a:gd name="T73" fmla="*/ 1 h 10"/>
                    <a:gd name="T74" fmla="*/ 2 w 8"/>
                    <a:gd name="T75" fmla="*/ 1 h 10"/>
                    <a:gd name="T76" fmla="*/ 2 w 8"/>
                    <a:gd name="T77" fmla="*/ 1 h 10"/>
                    <a:gd name="T78" fmla="*/ 2 w 8"/>
                    <a:gd name="T79" fmla="*/ 1 h 10"/>
                    <a:gd name="T80" fmla="*/ 0 w 8"/>
                    <a:gd name="T81" fmla="*/ 0 h 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 h="10">
                      <a:moveTo>
                        <a:pt x="0" y="0"/>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3"/>
                        <a:pt x="3" y="4"/>
                      </a:cubicBezTo>
                      <a:cubicBezTo>
                        <a:pt x="3" y="4"/>
                        <a:pt x="3" y="4"/>
                        <a:pt x="3" y="4"/>
                      </a:cubicBezTo>
                      <a:cubicBezTo>
                        <a:pt x="3" y="4"/>
                        <a:pt x="3" y="4"/>
                        <a:pt x="3" y="4"/>
                      </a:cubicBezTo>
                      <a:cubicBezTo>
                        <a:pt x="3" y="4"/>
                        <a:pt x="3" y="4"/>
                        <a:pt x="3" y="4"/>
                      </a:cubicBezTo>
                      <a:cubicBezTo>
                        <a:pt x="3" y="4"/>
                        <a:pt x="3" y="4"/>
                        <a:pt x="3" y="4"/>
                      </a:cubicBezTo>
                      <a:cubicBezTo>
                        <a:pt x="3" y="5"/>
                        <a:pt x="4"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7" y="8"/>
                      </a:cubicBezTo>
                      <a:cubicBezTo>
                        <a:pt x="7" y="8"/>
                        <a:pt x="7" y="8"/>
                        <a:pt x="7" y="8"/>
                      </a:cubicBezTo>
                      <a:cubicBezTo>
                        <a:pt x="7" y="8"/>
                        <a:pt x="7" y="8"/>
                        <a:pt x="7" y="8"/>
                      </a:cubicBezTo>
                      <a:cubicBezTo>
                        <a:pt x="7" y="8"/>
                        <a:pt x="7" y="8"/>
                        <a:pt x="7" y="8"/>
                      </a:cubicBezTo>
                      <a:cubicBezTo>
                        <a:pt x="7" y="9"/>
                        <a:pt x="7" y="10"/>
                        <a:pt x="8" y="10"/>
                      </a:cubicBezTo>
                      <a:cubicBezTo>
                        <a:pt x="7" y="9"/>
                        <a:pt x="8" y="7"/>
                        <a:pt x="6" y="6"/>
                      </a:cubicBezTo>
                      <a:cubicBezTo>
                        <a:pt x="5" y="5"/>
                        <a:pt x="5" y="4"/>
                        <a:pt x="4" y="3"/>
                      </a:cubicBezTo>
                      <a:cubicBezTo>
                        <a:pt x="3" y="2"/>
                        <a:pt x="3" y="1"/>
                        <a:pt x="2" y="1"/>
                      </a:cubicBezTo>
                      <a:cubicBezTo>
                        <a:pt x="2" y="1"/>
                        <a:pt x="2" y="1"/>
                        <a:pt x="2" y="1"/>
                      </a:cubicBezTo>
                      <a:cubicBezTo>
                        <a:pt x="2" y="1"/>
                        <a:pt x="2" y="1"/>
                        <a:pt x="2" y="1"/>
                      </a:cubicBezTo>
                      <a:cubicBezTo>
                        <a:pt x="2" y="1"/>
                        <a:pt x="2" y="1"/>
                        <a:pt x="2" y="1"/>
                      </a:cubicBezTo>
                      <a:cubicBezTo>
                        <a:pt x="1" y="0"/>
                        <a:pt x="0" y="0"/>
                        <a:pt x="0" y="0"/>
                      </a:cubicBezTo>
                    </a:path>
                  </a:pathLst>
                </a:custGeom>
                <a:solidFill>
                  <a:srgbClr val="B2B2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85" name="Freeform 12566">
                  <a:extLst>
                    <a:ext uri="{FF2B5EF4-FFF2-40B4-BE49-F238E27FC236}">
                      <a16:creationId xmlns:a16="http://schemas.microsoft.com/office/drawing/2014/main" id="{3B21C409-594E-EF12-02A6-F2BE88342D8C}"/>
                    </a:ext>
                  </a:extLst>
                </p:cNvPr>
                <p:cNvSpPr>
                  <a:spLocks/>
                </p:cNvSpPr>
                <p:nvPr/>
              </p:nvSpPr>
              <p:spPr bwMode="auto">
                <a:xfrm>
                  <a:off x="4794" y="2394"/>
                  <a:ext cx="4" cy="6"/>
                </a:xfrm>
                <a:custGeom>
                  <a:avLst/>
                  <a:gdLst>
                    <a:gd name="T0" fmla="*/ 0 w 5"/>
                    <a:gd name="T1" fmla="*/ 0 h 7"/>
                    <a:gd name="T2" fmla="*/ 0 w 5"/>
                    <a:gd name="T3" fmla="*/ 0 h 7"/>
                    <a:gd name="T4" fmla="*/ 2 w 5"/>
                    <a:gd name="T5" fmla="*/ 3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2 w 5"/>
                    <a:gd name="T23" fmla="*/ 3 h 7"/>
                    <a:gd name="T24" fmla="*/ 2 w 5"/>
                    <a:gd name="T25" fmla="*/ 3 h 7"/>
                    <a:gd name="T26" fmla="*/ 2 w 5"/>
                    <a:gd name="T27" fmla="*/ 3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cubicBezTo>
                        <a:pt x="0" y="0"/>
                        <a:pt x="0" y="0"/>
                        <a:pt x="0" y="0"/>
                      </a:cubicBezTo>
                      <a:cubicBezTo>
                        <a:pt x="1" y="1"/>
                        <a:pt x="1" y="2"/>
                        <a:pt x="2" y="3"/>
                      </a:cubicBezTo>
                      <a:cubicBezTo>
                        <a:pt x="4" y="4"/>
                        <a:pt x="3" y="6"/>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6"/>
                        <a:pt x="5" y="6"/>
                      </a:cubicBezTo>
                      <a:cubicBezTo>
                        <a:pt x="3" y="5"/>
                        <a:pt x="3" y="3"/>
                        <a:pt x="1" y="1"/>
                      </a:cubicBezTo>
                      <a:cubicBezTo>
                        <a:pt x="1" y="1"/>
                        <a:pt x="0" y="1"/>
                        <a:pt x="0" y="0"/>
                      </a:cubicBezTo>
                    </a:path>
                  </a:pathLst>
                </a:custGeom>
                <a:solidFill>
                  <a:srgbClr val="A9A9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86" name="Freeform 12567">
                  <a:extLst>
                    <a:ext uri="{FF2B5EF4-FFF2-40B4-BE49-F238E27FC236}">
                      <a16:creationId xmlns:a16="http://schemas.microsoft.com/office/drawing/2014/main" id="{03A5F004-EC07-04C1-7B9E-CFA01C781453}"/>
                    </a:ext>
                  </a:extLst>
                </p:cNvPr>
                <p:cNvSpPr>
                  <a:spLocks/>
                </p:cNvSpPr>
                <p:nvPr/>
              </p:nvSpPr>
              <p:spPr bwMode="auto">
                <a:xfrm>
                  <a:off x="4813" y="2373"/>
                  <a:ext cx="1" cy="1"/>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0"/>
                      </a:move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0"/>
                        <a:pt x="1" y="0"/>
                        <a:pt x="0" y="0"/>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87" name="Freeform 12568">
                  <a:extLst>
                    <a:ext uri="{FF2B5EF4-FFF2-40B4-BE49-F238E27FC236}">
                      <a16:creationId xmlns:a16="http://schemas.microsoft.com/office/drawing/2014/main" id="{52EFA6DD-AFC6-A2F6-2882-77CEA3019EF2}"/>
                    </a:ext>
                  </a:extLst>
                </p:cNvPr>
                <p:cNvSpPr>
                  <a:spLocks/>
                </p:cNvSpPr>
                <p:nvPr/>
              </p:nvSpPr>
              <p:spPr bwMode="auto">
                <a:xfrm>
                  <a:off x="4806" y="2374"/>
                  <a:ext cx="3" cy="3"/>
                </a:xfrm>
                <a:custGeom>
                  <a:avLst/>
                  <a:gdLst>
                    <a:gd name="T0" fmla="*/ 2 w 4"/>
                    <a:gd name="T1" fmla="*/ 0 h 4"/>
                    <a:gd name="T2" fmla="*/ 2 w 4"/>
                    <a:gd name="T3" fmla="*/ 0 h 4"/>
                    <a:gd name="T4" fmla="*/ 0 w 4"/>
                    <a:gd name="T5" fmla="*/ 2 h 4"/>
                    <a:gd name="T6" fmla="*/ 2 w 4"/>
                    <a:gd name="T7" fmla="*/ 1 h 4"/>
                    <a:gd name="T8" fmla="*/ 2 w 4"/>
                    <a:gd name="T9" fmla="*/ 1 h 4"/>
                    <a:gd name="T10" fmla="*/ 2 w 4"/>
                    <a:gd name="T11" fmla="*/ 1 h 4"/>
                    <a:gd name="T12" fmla="*/ 2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2" y="0"/>
                      </a:moveTo>
                      <a:cubicBezTo>
                        <a:pt x="2" y="0"/>
                        <a:pt x="2" y="0"/>
                        <a:pt x="2" y="0"/>
                      </a:cubicBezTo>
                      <a:cubicBezTo>
                        <a:pt x="0" y="1"/>
                        <a:pt x="0" y="3"/>
                        <a:pt x="0" y="4"/>
                      </a:cubicBezTo>
                      <a:cubicBezTo>
                        <a:pt x="1" y="4"/>
                        <a:pt x="1" y="1"/>
                        <a:pt x="3" y="1"/>
                      </a:cubicBezTo>
                      <a:cubicBezTo>
                        <a:pt x="3" y="1"/>
                        <a:pt x="3" y="1"/>
                        <a:pt x="3" y="1"/>
                      </a:cubicBezTo>
                      <a:cubicBezTo>
                        <a:pt x="3" y="1"/>
                        <a:pt x="3" y="1"/>
                        <a:pt x="3" y="1"/>
                      </a:cubicBezTo>
                      <a:cubicBezTo>
                        <a:pt x="4" y="0"/>
                        <a:pt x="3" y="0"/>
                        <a:pt x="2"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88" name="Freeform 12569">
                  <a:extLst>
                    <a:ext uri="{FF2B5EF4-FFF2-40B4-BE49-F238E27FC236}">
                      <a16:creationId xmlns:a16="http://schemas.microsoft.com/office/drawing/2014/main" id="{D87F8A4F-8A43-93EC-A41E-91E551F2DD1E}"/>
                    </a:ext>
                  </a:extLst>
                </p:cNvPr>
                <p:cNvSpPr>
                  <a:spLocks/>
                </p:cNvSpPr>
                <p:nvPr/>
              </p:nvSpPr>
              <p:spPr bwMode="auto">
                <a:xfrm>
                  <a:off x="4802" y="2369"/>
                  <a:ext cx="2" cy="3"/>
                </a:xfrm>
                <a:custGeom>
                  <a:avLst/>
                  <a:gdLst>
                    <a:gd name="T0" fmla="*/ 1 w 2"/>
                    <a:gd name="T1" fmla="*/ 0 h 4"/>
                    <a:gd name="T2" fmla="*/ 1 w 2"/>
                    <a:gd name="T3" fmla="*/ 1 h 4"/>
                    <a:gd name="T4" fmla="*/ 0 w 2"/>
                    <a:gd name="T5" fmla="*/ 2 h 4"/>
                    <a:gd name="T6" fmla="*/ 0 w 2"/>
                    <a:gd name="T7" fmla="*/ 2 h 4"/>
                    <a:gd name="T8" fmla="*/ 2 w 2"/>
                    <a:gd name="T9" fmla="*/ 0 h 4"/>
                    <a:gd name="T10" fmla="*/ 2 w 2"/>
                    <a:gd name="T11" fmla="*/ 0 h 4"/>
                    <a:gd name="T12" fmla="*/ 2 w 2"/>
                    <a:gd name="T13" fmla="*/ 0 h 4"/>
                    <a:gd name="T14" fmla="*/ 2 w 2"/>
                    <a:gd name="T15" fmla="*/ 0 h 4"/>
                    <a:gd name="T16" fmla="*/ 2 w 2"/>
                    <a:gd name="T17" fmla="*/ 0 h 4"/>
                    <a:gd name="T18" fmla="*/ 2 w 2"/>
                    <a:gd name="T19" fmla="*/ 0 h 4"/>
                    <a:gd name="T20" fmla="*/ 2 w 2"/>
                    <a:gd name="T21" fmla="*/ 0 h 4"/>
                    <a:gd name="T22" fmla="*/ 2 w 2"/>
                    <a:gd name="T23" fmla="*/ 0 h 4"/>
                    <a:gd name="T24" fmla="*/ 1 w 2"/>
                    <a:gd name="T25" fmla="*/ 0 h 4"/>
                    <a:gd name="T26" fmla="*/ 1 w 2"/>
                    <a:gd name="T27" fmla="*/ 0 h 4"/>
                    <a:gd name="T28" fmla="*/ 1 w 2"/>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4">
                      <a:moveTo>
                        <a:pt x="1" y="0"/>
                      </a:moveTo>
                      <a:cubicBezTo>
                        <a:pt x="1" y="1"/>
                        <a:pt x="1" y="1"/>
                        <a:pt x="1" y="1"/>
                      </a:cubicBezTo>
                      <a:cubicBezTo>
                        <a:pt x="1" y="2"/>
                        <a:pt x="0" y="3"/>
                        <a:pt x="0" y="3"/>
                      </a:cubicBezTo>
                      <a:cubicBezTo>
                        <a:pt x="0" y="3"/>
                        <a:pt x="0" y="4"/>
                        <a:pt x="0" y="4"/>
                      </a:cubicBezTo>
                      <a:cubicBezTo>
                        <a:pt x="1" y="4"/>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89" name="Freeform 12570">
                  <a:extLst>
                    <a:ext uri="{FF2B5EF4-FFF2-40B4-BE49-F238E27FC236}">
                      <a16:creationId xmlns:a16="http://schemas.microsoft.com/office/drawing/2014/main" id="{9115AED9-1BDB-5C08-F846-A349AAD2E045}"/>
                    </a:ext>
                  </a:extLst>
                </p:cNvPr>
                <p:cNvSpPr>
                  <a:spLocks noEditPoints="1"/>
                </p:cNvSpPr>
                <p:nvPr/>
              </p:nvSpPr>
              <p:spPr bwMode="auto">
                <a:xfrm>
                  <a:off x="4804" y="2382"/>
                  <a:ext cx="4" cy="4"/>
                </a:xfrm>
                <a:custGeom>
                  <a:avLst/>
                  <a:gdLst>
                    <a:gd name="T0" fmla="*/ 3 w 4"/>
                    <a:gd name="T1" fmla="*/ 0 h 5"/>
                    <a:gd name="T2" fmla="*/ 0 w 4"/>
                    <a:gd name="T3" fmla="*/ 2 h 5"/>
                    <a:gd name="T4" fmla="*/ 1 w 4"/>
                    <a:gd name="T5" fmla="*/ 2 h 5"/>
                    <a:gd name="T6" fmla="*/ 3 w 4"/>
                    <a:gd name="T7" fmla="*/ 2 h 5"/>
                    <a:gd name="T8" fmla="*/ 3 w 4"/>
                    <a:gd name="T9" fmla="*/ 0 h 5"/>
                    <a:gd name="T10" fmla="*/ 3 w 4"/>
                    <a:gd name="T11" fmla="*/ 0 h 5"/>
                    <a:gd name="T12" fmla="*/ 3 w 4"/>
                    <a:gd name="T13" fmla="*/ 0 h 5"/>
                    <a:gd name="T14" fmla="*/ 3 w 4"/>
                    <a:gd name="T15" fmla="*/ 0 h 5"/>
                    <a:gd name="T16" fmla="*/ 3 w 4"/>
                    <a:gd name="T17" fmla="*/ 0 h 5"/>
                    <a:gd name="T18" fmla="*/ 3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3" y="0"/>
                      </a:moveTo>
                      <a:cubicBezTo>
                        <a:pt x="4" y="2"/>
                        <a:pt x="1" y="3"/>
                        <a:pt x="0" y="4"/>
                      </a:cubicBezTo>
                      <a:cubicBezTo>
                        <a:pt x="0" y="5"/>
                        <a:pt x="1" y="5"/>
                        <a:pt x="1" y="5"/>
                      </a:cubicBezTo>
                      <a:cubicBezTo>
                        <a:pt x="2" y="5"/>
                        <a:pt x="2" y="4"/>
                        <a:pt x="3" y="3"/>
                      </a:cubicBezTo>
                      <a:cubicBezTo>
                        <a:pt x="3" y="2"/>
                        <a:pt x="4" y="0"/>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0" name="Freeform 12571">
                  <a:extLst>
                    <a:ext uri="{FF2B5EF4-FFF2-40B4-BE49-F238E27FC236}">
                      <a16:creationId xmlns:a16="http://schemas.microsoft.com/office/drawing/2014/main" id="{3A4476C0-CBCF-1018-06A3-137BD9E8A490}"/>
                    </a:ext>
                  </a:extLst>
                </p:cNvPr>
                <p:cNvSpPr>
                  <a:spLocks noEditPoints="1"/>
                </p:cNvSpPr>
                <p:nvPr/>
              </p:nvSpPr>
              <p:spPr bwMode="auto">
                <a:xfrm>
                  <a:off x="4800" y="2378"/>
                  <a:ext cx="2" cy="4"/>
                </a:xfrm>
                <a:custGeom>
                  <a:avLst/>
                  <a:gdLst>
                    <a:gd name="T0" fmla="*/ 1 w 3"/>
                    <a:gd name="T1" fmla="*/ 0 h 5"/>
                    <a:gd name="T2" fmla="*/ 1 w 3"/>
                    <a:gd name="T3" fmla="*/ 0 h 5"/>
                    <a:gd name="T4" fmla="*/ 1 w 3"/>
                    <a:gd name="T5" fmla="*/ 1 h 5"/>
                    <a:gd name="T6" fmla="*/ 1 w 3"/>
                    <a:gd name="T7" fmla="*/ 0 h 5"/>
                    <a:gd name="T8" fmla="*/ 1 w 3"/>
                    <a:gd name="T9" fmla="*/ 0 h 5"/>
                    <a:gd name="T10" fmla="*/ 0 w 3"/>
                    <a:gd name="T11" fmla="*/ 2 h 5"/>
                    <a:gd name="T12" fmla="*/ 1 w 3"/>
                    <a:gd name="T13" fmla="*/ 2 h 5"/>
                    <a:gd name="T14" fmla="*/ 1 w 3"/>
                    <a:gd name="T15" fmla="*/ 0 h 5"/>
                    <a:gd name="T16" fmla="*/ 1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2" y="0"/>
                      </a:moveTo>
                      <a:cubicBezTo>
                        <a:pt x="2" y="0"/>
                        <a:pt x="2" y="0"/>
                        <a:pt x="2" y="0"/>
                      </a:cubicBezTo>
                      <a:cubicBezTo>
                        <a:pt x="2" y="0"/>
                        <a:pt x="3" y="0"/>
                        <a:pt x="3" y="1"/>
                      </a:cubicBezTo>
                      <a:cubicBezTo>
                        <a:pt x="2" y="0"/>
                        <a:pt x="2" y="0"/>
                        <a:pt x="2" y="0"/>
                      </a:cubicBezTo>
                      <a:moveTo>
                        <a:pt x="2" y="0"/>
                      </a:moveTo>
                      <a:cubicBezTo>
                        <a:pt x="0" y="0"/>
                        <a:pt x="0" y="4"/>
                        <a:pt x="0" y="5"/>
                      </a:cubicBezTo>
                      <a:cubicBezTo>
                        <a:pt x="1" y="4"/>
                        <a:pt x="0" y="3"/>
                        <a:pt x="1" y="3"/>
                      </a:cubicBezTo>
                      <a:cubicBezTo>
                        <a:pt x="1" y="2"/>
                        <a:pt x="2" y="1"/>
                        <a:pt x="2" y="0"/>
                      </a:cubicBezTo>
                      <a:cubicBezTo>
                        <a:pt x="2" y="0"/>
                        <a:pt x="2" y="0"/>
                        <a:pt x="2"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1" name="Freeform 12572">
                  <a:extLst>
                    <a:ext uri="{FF2B5EF4-FFF2-40B4-BE49-F238E27FC236}">
                      <a16:creationId xmlns:a16="http://schemas.microsoft.com/office/drawing/2014/main" id="{D8050155-7ABA-917F-A273-C0188E75E402}"/>
                    </a:ext>
                  </a:extLst>
                </p:cNvPr>
                <p:cNvSpPr>
                  <a:spLocks/>
                </p:cNvSpPr>
                <p:nvPr/>
              </p:nvSpPr>
              <p:spPr bwMode="auto">
                <a:xfrm>
                  <a:off x="4794" y="2371"/>
                  <a:ext cx="4" cy="4"/>
                </a:xfrm>
                <a:custGeom>
                  <a:avLst/>
                  <a:gdLst>
                    <a:gd name="T0" fmla="*/ 2 w 5"/>
                    <a:gd name="T1" fmla="*/ 0 h 5"/>
                    <a:gd name="T2" fmla="*/ 2 w 5"/>
                    <a:gd name="T3" fmla="*/ 1 h 5"/>
                    <a:gd name="T4" fmla="*/ 0 w 5"/>
                    <a:gd name="T5" fmla="*/ 2 h 5"/>
                    <a:gd name="T6" fmla="*/ 1 w 5"/>
                    <a:gd name="T7" fmla="*/ 2 h 5"/>
                    <a:gd name="T8" fmla="*/ 2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3" y="1"/>
                        <a:pt x="3" y="1"/>
                        <a:pt x="3" y="1"/>
                      </a:cubicBezTo>
                      <a:cubicBezTo>
                        <a:pt x="2" y="2"/>
                        <a:pt x="2" y="4"/>
                        <a:pt x="0" y="5"/>
                      </a:cubicBezTo>
                      <a:cubicBezTo>
                        <a:pt x="0" y="5"/>
                        <a:pt x="0" y="5"/>
                        <a:pt x="1" y="5"/>
                      </a:cubicBezTo>
                      <a:cubicBezTo>
                        <a:pt x="2" y="5"/>
                        <a:pt x="5" y="2"/>
                        <a:pt x="4"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2" name="Freeform 12573">
                  <a:extLst>
                    <a:ext uri="{FF2B5EF4-FFF2-40B4-BE49-F238E27FC236}">
                      <a16:creationId xmlns:a16="http://schemas.microsoft.com/office/drawing/2014/main" id="{203F2F92-94C9-B2FF-6E8D-6F88A3761404}"/>
                    </a:ext>
                  </a:extLst>
                </p:cNvPr>
                <p:cNvSpPr>
                  <a:spLocks/>
                </p:cNvSpPr>
                <p:nvPr/>
              </p:nvSpPr>
              <p:spPr bwMode="auto">
                <a:xfrm>
                  <a:off x="4798" y="2366"/>
                  <a:ext cx="2" cy="2"/>
                </a:xfrm>
                <a:custGeom>
                  <a:avLst/>
                  <a:gdLst>
                    <a:gd name="T0" fmla="*/ 1 w 2"/>
                    <a:gd name="T1" fmla="*/ 0 h 3"/>
                    <a:gd name="T2" fmla="*/ 0 w 2"/>
                    <a:gd name="T3" fmla="*/ 1 h 3"/>
                    <a:gd name="T4" fmla="*/ 2 w 2"/>
                    <a:gd name="T5" fmla="*/ 0 h 3"/>
                    <a:gd name="T6" fmla="*/ 1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1" y="1"/>
                        <a:pt x="0" y="2"/>
                        <a:pt x="0" y="3"/>
                      </a:cubicBezTo>
                      <a:cubicBezTo>
                        <a:pt x="1" y="2"/>
                        <a:pt x="1" y="1"/>
                        <a:pt x="2" y="0"/>
                      </a:cubicBezTo>
                      <a:cubicBezTo>
                        <a:pt x="1" y="0"/>
                        <a:pt x="1" y="0"/>
                        <a:pt x="1"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3" name="Freeform 12574">
                  <a:extLst>
                    <a:ext uri="{FF2B5EF4-FFF2-40B4-BE49-F238E27FC236}">
                      <a16:creationId xmlns:a16="http://schemas.microsoft.com/office/drawing/2014/main" id="{75443500-3AEF-5C2F-394F-871152B64569}"/>
                    </a:ext>
                  </a:extLst>
                </p:cNvPr>
                <p:cNvSpPr>
                  <a:spLocks/>
                </p:cNvSpPr>
                <p:nvPr/>
              </p:nvSpPr>
              <p:spPr bwMode="auto">
                <a:xfrm>
                  <a:off x="4797" y="2385"/>
                  <a:ext cx="3" cy="1"/>
                </a:xfrm>
                <a:custGeom>
                  <a:avLst/>
                  <a:gdLst>
                    <a:gd name="T0" fmla="*/ 2 w 4"/>
                    <a:gd name="T1" fmla="*/ 0 h 2"/>
                    <a:gd name="T2" fmla="*/ 2 w 4"/>
                    <a:gd name="T3" fmla="*/ 0 h 2"/>
                    <a:gd name="T4" fmla="*/ 2 w 4"/>
                    <a:gd name="T5" fmla="*/ 1 h 2"/>
                    <a:gd name="T6" fmla="*/ 0 w 4"/>
                    <a:gd name="T7" fmla="*/ 1 h 2"/>
                    <a:gd name="T8" fmla="*/ 1 w 4"/>
                    <a:gd name="T9" fmla="*/ 1 h 2"/>
                    <a:gd name="T10" fmla="*/ 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cubicBezTo>
                        <a:pt x="3" y="0"/>
                        <a:pt x="3" y="0"/>
                        <a:pt x="3" y="0"/>
                      </a:cubicBezTo>
                      <a:cubicBezTo>
                        <a:pt x="3" y="1"/>
                        <a:pt x="3" y="2"/>
                        <a:pt x="2" y="2"/>
                      </a:cubicBezTo>
                      <a:cubicBezTo>
                        <a:pt x="1" y="2"/>
                        <a:pt x="0" y="1"/>
                        <a:pt x="0" y="1"/>
                      </a:cubicBezTo>
                      <a:cubicBezTo>
                        <a:pt x="0" y="2"/>
                        <a:pt x="0" y="2"/>
                        <a:pt x="1" y="2"/>
                      </a:cubicBezTo>
                      <a:cubicBezTo>
                        <a:pt x="2" y="2"/>
                        <a:pt x="4" y="1"/>
                        <a:pt x="4"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4" name="Freeform 12575">
                  <a:extLst>
                    <a:ext uri="{FF2B5EF4-FFF2-40B4-BE49-F238E27FC236}">
                      <a16:creationId xmlns:a16="http://schemas.microsoft.com/office/drawing/2014/main" id="{738001E0-1198-7BC1-39D2-099321FFB367}"/>
                    </a:ext>
                  </a:extLst>
                </p:cNvPr>
                <p:cNvSpPr>
                  <a:spLocks noEditPoints="1"/>
                </p:cNvSpPr>
                <p:nvPr/>
              </p:nvSpPr>
              <p:spPr bwMode="auto">
                <a:xfrm>
                  <a:off x="4793" y="2380"/>
                  <a:ext cx="2" cy="4"/>
                </a:xfrm>
                <a:custGeom>
                  <a:avLst/>
                  <a:gdLst>
                    <a:gd name="T0" fmla="*/ 1 w 3"/>
                    <a:gd name="T1" fmla="*/ 2 h 5"/>
                    <a:gd name="T2" fmla="*/ 1 w 3"/>
                    <a:gd name="T3" fmla="*/ 2 h 5"/>
                    <a:gd name="T4" fmla="*/ 1 w 3"/>
                    <a:gd name="T5" fmla="*/ 2 h 5"/>
                    <a:gd name="T6" fmla="*/ 1 w 3"/>
                    <a:gd name="T7" fmla="*/ 0 h 5"/>
                    <a:gd name="T8" fmla="*/ 0 w 3"/>
                    <a:gd name="T9" fmla="*/ 2 h 5"/>
                    <a:gd name="T10" fmla="*/ 1 w 3"/>
                    <a:gd name="T11" fmla="*/ 2 h 5"/>
                    <a:gd name="T12" fmla="*/ 1 w 3"/>
                    <a:gd name="T13" fmla="*/ 0 h 5"/>
                    <a:gd name="T14" fmla="*/ 1 w 3"/>
                    <a:gd name="T15" fmla="*/ 0 h 5"/>
                    <a:gd name="T16" fmla="*/ 1 w 3"/>
                    <a:gd name="T17" fmla="*/ 0 h 5"/>
                    <a:gd name="T18" fmla="*/ 1 w 3"/>
                    <a:gd name="T19" fmla="*/ 0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1" y="5"/>
                      </a:moveTo>
                      <a:cubicBezTo>
                        <a:pt x="1" y="5"/>
                        <a:pt x="1" y="5"/>
                        <a:pt x="1" y="5"/>
                      </a:cubicBezTo>
                      <a:cubicBezTo>
                        <a:pt x="1" y="5"/>
                        <a:pt x="1" y="5"/>
                        <a:pt x="1" y="5"/>
                      </a:cubicBezTo>
                      <a:moveTo>
                        <a:pt x="2" y="0"/>
                      </a:moveTo>
                      <a:cubicBezTo>
                        <a:pt x="1" y="1"/>
                        <a:pt x="0" y="1"/>
                        <a:pt x="0" y="3"/>
                      </a:cubicBezTo>
                      <a:cubicBezTo>
                        <a:pt x="0" y="4"/>
                        <a:pt x="1" y="4"/>
                        <a:pt x="1" y="5"/>
                      </a:cubicBezTo>
                      <a:cubicBezTo>
                        <a:pt x="0" y="3"/>
                        <a:pt x="1" y="0"/>
                        <a:pt x="2" y="0"/>
                      </a:cubicBezTo>
                      <a:cubicBezTo>
                        <a:pt x="2" y="0"/>
                        <a:pt x="2" y="0"/>
                        <a:pt x="2" y="0"/>
                      </a:cubicBezTo>
                      <a:moveTo>
                        <a:pt x="3" y="0"/>
                      </a:moveTo>
                      <a:cubicBezTo>
                        <a:pt x="2" y="0"/>
                        <a:pt x="2" y="0"/>
                        <a:pt x="2" y="0"/>
                      </a:cubicBezTo>
                      <a:cubicBezTo>
                        <a:pt x="3" y="0"/>
                        <a:pt x="3" y="0"/>
                        <a:pt x="3" y="0"/>
                      </a:cubicBezTo>
                      <a:cubicBezTo>
                        <a:pt x="3" y="0"/>
                        <a:pt x="3" y="0"/>
                        <a:pt x="3"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5" name="Freeform 12576">
                  <a:extLst>
                    <a:ext uri="{FF2B5EF4-FFF2-40B4-BE49-F238E27FC236}">
                      <a16:creationId xmlns:a16="http://schemas.microsoft.com/office/drawing/2014/main" id="{67D269CF-B643-3BD6-F1D9-4F37D0E4F877}"/>
                    </a:ext>
                  </a:extLst>
                </p:cNvPr>
                <p:cNvSpPr>
                  <a:spLocks noEditPoints="1"/>
                </p:cNvSpPr>
                <p:nvPr/>
              </p:nvSpPr>
              <p:spPr bwMode="auto">
                <a:xfrm>
                  <a:off x="4790" y="2377"/>
                  <a:ext cx="2" cy="4"/>
                </a:xfrm>
                <a:custGeom>
                  <a:avLst/>
                  <a:gdLst>
                    <a:gd name="T0" fmla="*/ 1 w 2"/>
                    <a:gd name="T1" fmla="*/ 1 h 5"/>
                    <a:gd name="T2" fmla="*/ 1 w 2"/>
                    <a:gd name="T3" fmla="*/ 2 h 5"/>
                    <a:gd name="T4" fmla="*/ 1 w 2"/>
                    <a:gd name="T5" fmla="*/ 1 h 5"/>
                    <a:gd name="T6" fmla="*/ 1 w 2"/>
                    <a:gd name="T7" fmla="*/ 1 h 5"/>
                    <a:gd name="T8" fmla="*/ 1 w 2"/>
                    <a:gd name="T9" fmla="*/ 1 h 5"/>
                    <a:gd name="T10" fmla="*/ 1 w 2"/>
                    <a:gd name="T11" fmla="*/ 1 h 5"/>
                    <a:gd name="T12" fmla="*/ 2 w 2"/>
                    <a:gd name="T13" fmla="*/ 0 h 5"/>
                    <a:gd name="T14" fmla="*/ 1 w 2"/>
                    <a:gd name="T15" fmla="*/ 1 h 5"/>
                    <a:gd name="T16" fmla="*/ 2 w 2"/>
                    <a:gd name="T17" fmla="*/ 0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0" y="3"/>
                        <a:pt x="0" y="4"/>
                        <a:pt x="1" y="5"/>
                      </a:cubicBezTo>
                      <a:cubicBezTo>
                        <a:pt x="2" y="5"/>
                        <a:pt x="0" y="3"/>
                        <a:pt x="1" y="1"/>
                      </a:cubicBezTo>
                      <a:moveTo>
                        <a:pt x="1" y="1"/>
                      </a:moveTo>
                      <a:cubicBezTo>
                        <a:pt x="1" y="1"/>
                        <a:pt x="1" y="1"/>
                        <a:pt x="1" y="1"/>
                      </a:cubicBezTo>
                      <a:cubicBezTo>
                        <a:pt x="1" y="1"/>
                        <a:pt x="1" y="1"/>
                        <a:pt x="1" y="1"/>
                      </a:cubicBezTo>
                      <a:moveTo>
                        <a:pt x="2" y="0"/>
                      </a:moveTo>
                      <a:cubicBezTo>
                        <a:pt x="1" y="0"/>
                        <a:pt x="1" y="1"/>
                        <a:pt x="1" y="1"/>
                      </a:cubicBezTo>
                      <a:cubicBezTo>
                        <a:pt x="1" y="1"/>
                        <a:pt x="1" y="1"/>
                        <a:pt x="2" y="0"/>
                      </a:cubicBezTo>
                      <a:cubicBezTo>
                        <a:pt x="2" y="0"/>
                        <a:pt x="2" y="0"/>
                        <a:pt x="2"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6" name="Freeform 12577">
                  <a:extLst>
                    <a:ext uri="{FF2B5EF4-FFF2-40B4-BE49-F238E27FC236}">
                      <a16:creationId xmlns:a16="http://schemas.microsoft.com/office/drawing/2014/main" id="{5A9E214E-2AFE-053D-A4C5-19AB883C76F9}"/>
                    </a:ext>
                  </a:extLst>
                </p:cNvPr>
                <p:cNvSpPr>
                  <a:spLocks noEditPoints="1"/>
                </p:cNvSpPr>
                <p:nvPr/>
              </p:nvSpPr>
              <p:spPr bwMode="auto">
                <a:xfrm>
                  <a:off x="4806" y="2319"/>
                  <a:ext cx="27" cy="20"/>
                </a:xfrm>
                <a:custGeom>
                  <a:avLst/>
                  <a:gdLst>
                    <a:gd name="T0" fmla="*/ 13 w 33"/>
                    <a:gd name="T1" fmla="*/ 2 h 25"/>
                    <a:gd name="T2" fmla="*/ 13 w 33"/>
                    <a:gd name="T3" fmla="*/ 5 h 25"/>
                    <a:gd name="T4" fmla="*/ 13 w 33"/>
                    <a:gd name="T5" fmla="*/ 5 h 25"/>
                    <a:gd name="T6" fmla="*/ 13 w 33"/>
                    <a:gd name="T7" fmla="*/ 9 h 25"/>
                    <a:gd name="T8" fmla="*/ 14 w 33"/>
                    <a:gd name="T9" fmla="*/ 5 h 25"/>
                    <a:gd name="T10" fmla="*/ 13 w 33"/>
                    <a:gd name="T11" fmla="*/ 2 h 25"/>
                    <a:gd name="T12" fmla="*/ 13 w 33"/>
                    <a:gd name="T13" fmla="*/ 2 h 25"/>
                    <a:gd name="T14" fmla="*/ 2 w 33"/>
                    <a:gd name="T15" fmla="*/ 6 h 25"/>
                    <a:gd name="T16" fmla="*/ 4 w 33"/>
                    <a:gd name="T17" fmla="*/ 5 h 25"/>
                    <a:gd name="T18" fmla="*/ 7 w 33"/>
                    <a:gd name="T19" fmla="*/ 3 h 25"/>
                    <a:gd name="T20" fmla="*/ 7 w 33"/>
                    <a:gd name="T21" fmla="*/ 3 h 25"/>
                    <a:gd name="T22" fmla="*/ 7 w 33"/>
                    <a:gd name="T23" fmla="*/ 3 h 25"/>
                    <a:gd name="T24" fmla="*/ 6 w 33"/>
                    <a:gd name="T25" fmla="*/ 5 h 25"/>
                    <a:gd name="T26" fmla="*/ 7 w 33"/>
                    <a:gd name="T27" fmla="*/ 5 h 25"/>
                    <a:gd name="T28" fmla="*/ 5 w 33"/>
                    <a:gd name="T29" fmla="*/ 4 h 25"/>
                    <a:gd name="T30" fmla="*/ 6 w 33"/>
                    <a:gd name="T31" fmla="*/ 2 h 25"/>
                    <a:gd name="T32" fmla="*/ 6 w 33"/>
                    <a:gd name="T33" fmla="*/ 2 h 25"/>
                    <a:gd name="T34" fmla="*/ 9 w 33"/>
                    <a:gd name="T35" fmla="*/ 0 h 25"/>
                    <a:gd name="T36" fmla="*/ 6 w 33"/>
                    <a:gd name="T37" fmla="*/ 2 h 25"/>
                    <a:gd name="T38" fmla="*/ 6 w 33"/>
                    <a:gd name="T39" fmla="*/ 2 h 25"/>
                    <a:gd name="T40" fmla="*/ 2 w 33"/>
                    <a:gd name="T41" fmla="*/ 3 h 25"/>
                    <a:gd name="T42" fmla="*/ 0 w 33"/>
                    <a:gd name="T43" fmla="*/ 7 h 25"/>
                    <a:gd name="T44" fmla="*/ 1 w 33"/>
                    <a:gd name="T45" fmla="*/ 8 h 25"/>
                    <a:gd name="T46" fmla="*/ 2 w 33"/>
                    <a:gd name="T47" fmla="*/ 7 h 25"/>
                    <a:gd name="T48" fmla="*/ 2 w 33"/>
                    <a:gd name="T49" fmla="*/ 8 h 25"/>
                    <a:gd name="T50" fmla="*/ 2 w 33"/>
                    <a:gd name="T51" fmla="*/ 9 h 25"/>
                    <a:gd name="T52" fmla="*/ 2 w 33"/>
                    <a:gd name="T53" fmla="*/ 9 h 25"/>
                    <a:gd name="T54" fmla="*/ 2 w 33"/>
                    <a:gd name="T55" fmla="*/ 9 h 25"/>
                    <a:gd name="T56" fmla="*/ 2 w 33"/>
                    <a:gd name="T57" fmla="*/ 8 h 25"/>
                    <a:gd name="T58" fmla="*/ 2 w 33"/>
                    <a:gd name="T59" fmla="*/ 8 h 25"/>
                    <a:gd name="T60" fmla="*/ 2 w 33"/>
                    <a:gd name="T61" fmla="*/ 8 h 25"/>
                    <a:gd name="T62" fmla="*/ 3 w 33"/>
                    <a:gd name="T63" fmla="*/ 9 h 25"/>
                    <a:gd name="T64" fmla="*/ 3 w 33"/>
                    <a:gd name="T65" fmla="*/ 9 h 25"/>
                    <a:gd name="T66" fmla="*/ 5 w 33"/>
                    <a:gd name="T67" fmla="*/ 9 h 25"/>
                    <a:gd name="T68" fmla="*/ 5 w 33"/>
                    <a:gd name="T69" fmla="*/ 9 h 25"/>
                    <a:gd name="T70" fmla="*/ 5 w 33"/>
                    <a:gd name="T71" fmla="*/ 9 h 25"/>
                    <a:gd name="T72" fmla="*/ 5 w 33"/>
                    <a:gd name="T73" fmla="*/ 9 h 25"/>
                    <a:gd name="T74" fmla="*/ 5 w 33"/>
                    <a:gd name="T75" fmla="*/ 9 h 25"/>
                    <a:gd name="T76" fmla="*/ 6 w 33"/>
                    <a:gd name="T77" fmla="*/ 8 h 25"/>
                    <a:gd name="T78" fmla="*/ 6 w 33"/>
                    <a:gd name="T79" fmla="*/ 8 h 25"/>
                    <a:gd name="T80" fmla="*/ 6 w 33"/>
                    <a:gd name="T81" fmla="*/ 8 h 25"/>
                    <a:gd name="T82" fmla="*/ 6 w 33"/>
                    <a:gd name="T83" fmla="*/ 10 h 25"/>
                    <a:gd name="T84" fmla="*/ 6 w 33"/>
                    <a:gd name="T85" fmla="*/ 10 h 25"/>
                    <a:gd name="T86" fmla="*/ 9 w 33"/>
                    <a:gd name="T87" fmla="*/ 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3" h="25">
                      <a:moveTo>
                        <a:pt x="29" y="2"/>
                      </a:moveTo>
                      <a:cubicBezTo>
                        <a:pt x="29" y="2"/>
                        <a:pt x="29" y="2"/>
                        <a:pt x="29" y="2"/>
                      </a:cubicBezTo>
                      <a:cubicBezTo>
                        <a:pt x="29" y="5"/>
                        <a:pt x="29" y="9"/>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8" y="16"/>
                        <a:pt x="28" y="19"/>
                        <a:pt x="28" y="22"/>
                      </a:cubicBezTo>
                      <a:cubicBezTo>
                        <a:pt x="29" y="21"/>
                        <a:pt x="31" y="20"/>
                        <a:pt x="30" y="19"/>
                      </a:cubicBezTo>
                      <a:cubicBezTo>
                        <a:pt x="30" y="17"/>
                        <a:pt x="32" y="15"/>
                        <a:pt x="32" y="13"/>
                      </a:cubicBezTo>
                      <a:cubicBezTo>
                        <a:pt x="31" y="11"/>
                        <a:pt x="33" y="9"/>
                        <a:pt x="32" y="8"/>
                      </a:cubicBezTo>
                      <a:cubicBezTo>
                        <a:pt x="31" y="7"/>
                        <a:pt x="31" y="5"/>
                        <a:pt x="31" y="4"/>
                      </a:cubicBezTo>
                      <a:cubicBezTo>
                        <a:pt x="31" y="3"/>
                        <a:pt x="31" y="3"/>
                        <a:pt x="31" y="3"/>
                      </a:cubicBezTo>
                      <a:cubicBezTo>
                        <a:pt x="30" y="2"/>
                        <a:pt x="30" y="2"/>
                        <a:pt x="29" y="2"/>
                      </a:cubicBezTo>
                      <a:moveTo>
                        <a:pt x="5" y="16"/>
                      </a:moveTo>
                      <a:cubicBezTo>
                        <a:pt x="5" y="16"/>
                        <a:pt x="5" y="16"/>
                        <a:pt x="5" y="16"/>
                      </a:cubicBezTo>
                      <a:cubicBezTo>
                        <a:pt x="6" y="16"/>
                        <a:pt x="6" y="14"/>
                        <a:pt x="8" y="13"/>
                      </a:cubicBezTo>
                      <a:cubicBezTo>
                        <a:pt x="8" y="12"/>
                        <a:pt x="8" y="12"/>
                        <a:pt x="8" y="12"/>
                      </a:cubicBezTo>
                      <a:cubicBezTo>
                        <a:pt x="9" y="14"/>
                        <a:pt x="7" y="16"/>
                        <a:pt x="5" y="16"/>
                      </a:cubicBezTo>
                      <a:moveTo>
                        <a:pt x="16" y="8"/>
                      </a:moveTo>
                      <a:cubicBezTo>
                        <a:pt x="16" y="8"/>
                        <a:pt x="16" y="8"/>
                        <a:pt x="16" y="7"/>
                      </a:cubicBezTo>
                      <a:cubicBezTo>
                        <a:pt x="16" y="7"/>
                        <a:pt x="16" y="7"/>
                        <a:pt x="16" y="7"/>
                      </a:cubicBezTo>
                      <a:cubicBezTo>
                        <a:pt x="16" y="7"/>
                        <a:pt x="16" y="7"/>
                        <a:pt x="16" y="7"/>
                      </a:cubicBezTo>
                      <a:cubicBezTo>
                        <a:pt x="16" y="7"/>
                        <a:pt x="16" y="8"/>
                        <a:pt x="16" y="8"/>
                      </a:cubicBezTo>
                      <a:cubicBezTo>
                        <a:pt x="17" y="8"/>
                        <a:pt x="17" y="9"/>
                        <a:pt x="17" y="10"/>
                      </a:cubicBezTo>
                      <a:cubicBezTo>
                        <a:pt x="17" y="11"/>
                        <a:pt x="15" y="13"/>
                        <a:pt x="14" y="13"/>
                      </a:cubicBezTo>
                      <a:cubicBezTo>
                        <a:pt x="14" y="13"/>
                        <a:pt x="14" y="13"/>
                        <a:pt x="14" y="13"/>
                      </a:cubicBezTo>
                      <a:cubicBezTo>
                        <a:pt x="14" y="12"/>
                        <a:pt x="15" y="12"/>
                        <a:pt x="15" y="11"/>
                      </a:cubicBezTo>
                      <a:cubicBezTo>
                        <a:pt x="16" y="11"/>
                        <a:pt x="17" y="8"/>
                        <a:pt x="16" y="8"/>
                      </a:cubicBezTo>
                      <a:moveTo>
                        <a:pt x="10" y="9"/>
                      </a:moveTo>
                      <a:cubicBezTo>
                        <a:pt x="10" y="8"/>
                        <a:pt x="11" y="6"/>
                        <a:pt x="12" y="6"/>
                      </a:cubicBezTo>
                      <a:cubicBezTo>
                        <a:pt x="12" y="6"/>
                        <a:pt x="12" y="6"/>
                        <a:pt x="13" y="6"/>
                      </a:cubicBezTo>
                      <a:cubicBezTo>
                        <a:pt x="12" y="6"/>
                        <a:pt x="12" y="6"/>
                        <a:pt x="12" y="6"/>
                      </a:cubicBezTo>
                      <a:cubicBezTo>
                        <a:pt x="12" y="6"/>
                        <a:pt x="12" y="6"/>
                        <a:pt x="12" y="6"/>
                      </a:cubicBezTo>
                      <a:cubicBezTo>
                        <a:pt x="11" y="6"/>
                        <a:pt x="10" y="8"/>
                        <a:pt x="10" y="9"/>
                      </a:cubicBezTo>
                      <a:moveTo>
                        <a:pt x="19" y="0"/>
                      </a:moveTo>
                      <a:cubicBezTo>
                        <a:pt x="18" y="0"/>
                        <a:pt x="18" y="0"/>
                        <a:pt x="18" y="1"/>
                      </a:cubicBezTo>
                      <a:cubicBezTo>
                        <a:pt x="17" y="2"/>
                        <a:pt x="15" y="2"/>
                        <a:pt x="14" y="2"/>
                      </a:cubicBezTo>
                      <a:cubicBezTo>
                        <a:pt x="14" y="2"/>
                        <a:pt x="14" y="2"/>
                        <a:pt x="14" y="2"/>
                      </a:cubicBezTo>
                      <a:cubicBezTo>
                        <a:pt x="14" y="2"/>
                        <a:pt x="14" y="2"/>
                        <a:pt x="13" y="2"/>
                      </a:cubicBezTo>
                      <a:cubicBezTo>
                        <a:pt x="12" y="2"/>
                        <a:pt x="12" y="2"/>
                        <a:pt x="11" y="3"/>
                      </a:cubicBezTo>
                      <a:cubicBezTo>
                        <a:pt x="10" y="6"/>
                        <a:pt x="6" y="5"/>
                        <a:pt x="6" y="7"/>
                      </a:cubicBezTo>
                      <a:cubicBezTo>
                        <a:pt x="6" y="10"/>
                        <a:pt x="1" y="11"/>
                        <a:pt x="2" y="13"/>
                      </a:cubicBezTo>
                      <a:cubicBezTo>
                        <a:pt x="2" y="14"/>
                        <a:pt x="1" y="16"/>
                        <a:pt x="0" y="17"/>
                      </a:cubicBezTo>
                      <a:cubicBezTo>
                        <a:pt x="0" y="18"/>
                        <a:pt x="1" y="19"/>
                        <a:pt x="1" y="19"/>
                      </a:cubicBezTo>
                      <a:cubicBezTo>
                        <a:pt x="1" y="19"/>
                        <a:pt x="1" y="19"/>
                        <a:pt x="1" y="19"/>
                      </a:cubicBezTo>
                      <a:cubicBezTo>
                        <a:pt x="1" y="19"/>
                        <a:pt x="1" y="19"/>
                        <a:pt x="2" y="19"/>
                      </a:cubicBezTo>
                      <a:cubicBezTo>
                        <a:pt x="2" y="19"/>
                        <a:pt x="2" y="19"/>
                        <a:pt x="2" y="18"/>
                      </a:cubicBezTo>
                      <a:cubicBezTo>
                        <a:pt x="2" y="19"/>
                        <a:pt x="2" y="19"/>
                        <a:pt x="2" y="19"/>
                      </a:cubicBezTo>
                      <a:cubicBezTo>
                        <a:pt x="2" y="19"/>
                        <a:pt x="2" y="19"/>
                        <a:pt x="2" y="19"/>
                      </a:cubicBezTo>
                      <a:cubicBezTo>
                        <a:pt x="1" y="19"/>
                        <a:pt x="1" y="19"/>
                        <a:pt x="1" y="19"/>
                      </a:cubicBezTo>
                      <a:cubicBezTo>
                        <a:pt x="2" y="20"/>
                        <a:pt x="2" y="20"/>
                        <a:pt x="2" y="21"/>
                      </a:cubicBezTo>
                      <a:cubicBezTo>
                        <a:pt x="2" y="21"/>
                        <a:pt x="2" y="21"/>
                        <a:pt x="2" y="21"/>
                      </a:cubicBezTo>
                      <a:cubicBezTo>
                        <a:pt x="2" y="21"/>
                        <a:pt x="2" y="21"/>
                        <a:pt x="2" y="21"/>
                      </a:cubicBezTo>
                      <a:cubicBezTo>
                        <a:pt x="3" y="21"/>
                        <a:pt x="3" y="21"/>
                        <a:pt x="3" y="21"/>
                      </a:cubicBezTo>
                      <a:cubicBezTo>
                        <a:pt x="3" y="21"/>
                        <a:pt x="4" y="21"/>
                        <a:pt x="4" y="21"/>
                      </a:cubicBezTo>
                      <a:cubicBezTo>
                        <a:pt x="4" y="21"/>
                        <a:pt x="4" y="21"/>
                        <a:pt x="4" y="21"/>
                      </a:cubicBezTo>
                      <a:cubicBezTo>
                        <a:pt x="4" y="21"/>
                        <a:pt x="4"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1"/>
                        <a:pt x="7" y="21"/>
                      </a:cubicBezTo>
                      <a:cubicBezTo>
                        <a:pt x="7" y="21"/>
                        <a:pt x="7" y="21"/>
                        <a:pt x="7" y="21"/>
                      </a:cubicBezTo>
                      <a:cubicBezTo>
                        <a:pt x="7" y="21"/>
                        <a:pt x="7" y="22"/>
                        <a:pt x="7" y="22"/>
                      </a:cubicBezTo>
                      <a:cubicBezTo>
                        <a:pt x="7" y="22"/>
                        <a:pt x="7" y="22"/>
                        <a:pt x="7" y="22"/>
                      </a:cubicBezTo>
                      <a:cubicBezTo>
                        <a:pt x="7" y="22"/>
                        <a:pt x="7" y="22"/>
                        <a:pt x="7" y="22"/>
                      </a:cubicBezTo>
                      <a:cubicBezTo>
                        <a:pt x="8" y="22"/>
                        <a:pt x="9"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2" y="23"/>
                      </a:cubicBezTo>
                      <a:cubicBezTo>
                        <a:pt x="12" y="22"/>
                        <a:pt x="12" y="20"/>
                        <a:pt x="13" y="20"/>
                      </a:cubicBezTo>
                      <a:cubicBezTo>
                        <a:pt x="13" y="20"/>
                        <a:pt x="13" y="20"/>
                        <a:pt x="14" y="20"/>
                      </a:cubicBezTo>
                      <a:cubicBezTo>
                        <a:pt x="14" y="20"/>
                        <a:pt x="14" y="20"/>
                        <a:pt x="14" y="20"/>
                      </a:cubicBezTo>
                      <a:cubicBezTo>
                        <a:pt x="14" y="20"/>
                        <a:pt x="14" y="20"/>
                        <a:pt x="14" y="20"/>
                      </a:cubicBezTo>
                      <a:cubicBezTo>
                        <a:pt x="14" y="20"/>
                        <a:pt x="14" y="20"/>
                        <a:pt x="14" y="20"/>
                      </a:cubicBezTo>
                      <a:cubicBezTo>
                        <a:pt x="13" y="21"/>
                        <a:pt x="12" y="21"/>
                        <a:pt x="12" y="22"/>
                      </a:cubicBezTo>
                      <a:cubicBezTo>
                        <a:pt x="12" y="23"/>
                        <a:pt x="12" y="23"/>
                        <a:pt x="12" y="24"/>
                      </a:cubicBezTo>
                      <a:cubicBezTo>
                        <a:pt x="12" y="24"/>
                        <a:pt x="12" y="24"/>
                        <a:pt x="13" y="24"/>
                      </a:cubicBezTo>
                      <a:cubicBezTo>
                        <a:pt x="13" y="25"/>
                        <a:pt x="14" y="25"/>
                        <a:pt x="14" y="25"/>
                      </a:cubicBezTo>
                      <a:cubicBezTo>
                        <a:pt x="17" y="17"/>
                        <a:pt x="19" y="9"/>
                        <a:pt x="20" y="1"/>
                      </a:cubicBezTo>
                      <a:cubicBezTo>
                        <a:pt x="19" y="0"/>
                        <a:pt x="19" y="0"/>
                        <a:pt x="19" y="0"/>
                      </a:cubicBezTo>
                    </a:path>
                  </a:pathLst>
                </a:custGeom>
                <a:solidFill>
                  <a:srgbClr val="E3C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7" name="Freeform 12578">
                  <a:extLst>
                    <a:ext uri="{FF2B5EF4-FFF2-40B4-BE49-F238E27FC236}">
                      <a16:creationId xmlns:a16="http://schemas.microsoft.com/office/drawing/2014/main" id="{7122A5A2-25D4-4E30-28D3-D294E1691FA2}"/>
                    </a:ext>
                  </a:extLst>
                </p:cNvPr>
                <p:cNvSpPr>
                  <a:spLocks noEditPoints="1"/>
                </p:cNvSpPr>
                <p:nvPr/>
              </p:nvSpPr>
              <p:spPr bwMode="auto">
                <a:xfrm>
                  <a:off x="4805" y="2333"/>
                  <a:ext cx="3" cy="3"/>
                </a:xfrm>
                <a:custGeom>
                  <a:avLst/>
                  <a:gdLst>
                    <a:gd name="T0" fmla="*/ 2 w 3"/>
                    <a:gd name="T1" fmla="*/ 2 h 4"/>
                    <a:gd name="T2" fmla="*/ 2 w 3"/>
                    <a:gd name="T3" fmla="*/ 2 h 4"/>
                    <a:gd name="T4" fmla="*/ 2 w 3"/>
                    <a:gd name="T5" fmla="*/ 2 h 4"/>
                    <a:gd name="T6" fmla="*/ 2 w 3"/>
                    <a:gd name="T7" fmla="*/ 2 h 4"/>
                    <a:gd name="T8" fmla="*/ 3 w 3"/>
                    <a:gd name="T9" fmla="*/ 2 h 4"/>
                    <a:gd name="T10" fmla="*/ 2 w 3"/>
                    <a:gd name="T11" fmla="*/ 2 h 4"/>
                    <a:gd name="T12" fmla="*/ 1 w 3"/>
                    <a:gd name="T13" fmla="*/ 0 h 4"/>
                    <a:gd name="T14" fmla="*/ 0 w 3"/>
                    <a:gd name="T15" fmla="*/ 2 h 4"/>
                    <a:gd name="T16" fmla="*/ 0 w 3"/>
                    <a:gd name="T17" fmla="*/ 2 h 4"/>
                    <a:gd name="T18" fmla="*/ 2 w 3"/>
                    <a:gd name="T19" fmla="*/ 2 h 4"/>
                    <a:gd name="T20" fmla="*/ 2 w 3"/>
                    <a:gd name="T21" fmla="*/ 2 h 4"/>
                    <a:gd name="T22" fmla="*/ 2 w 3"/>
                    <a:gd name="T23" fmla="*/ 2 h 4"/>
                    <a:gd name="T24" fmla="*/ 2 w 3"/>
                    <a:gd name="T25" fmla="*/ 2 h 4"/>
                    <a:gd name="T26" fmla="*/ 1 w 3"/>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2" y="2"/>
                      </a:moveTo>
                      <a:cubicBezTo>
                        <a:pt x="2" y="2"/>
                        <a:pt x="2" y="2"/>
                        <a:pt x="2" y="2"/>
                      </a:cubicBezTo>
                      <a:cubicBezTo>
                        <a:pt x="2" y="3"/>
                        <a:pt x="2" y="3"/>
                        <a:pt x="2" y="3"/>
                      </a:cubicBezTo>
                      <a:cubicBezTo>
                        <a:pt x="2" y="3"/>
                        <a:pt x="2" y="3"/>
                        <a:pt x="2" y="3"/>
                      </a:cubicBezTo>
                      <a:cubicBezTo>
                        <a:pt x="3" y="4"/>
                        <a:pt x="3" y="4"/>
                        <a:pt x="3" y="4"/>
                      </a:cubicBezTo>
                      <a:cubicBezTo>
                        <a:pt x="3" y="3"/>
                        <a:pt x="3" y="3"/>
                        <a:pt x="2" y="2"/>
                      </a:cubicBezTo>
                      <a:moveTo>
                        <a:pt x="1" y="0"/>
                      </a:moveTo>
                      <a:cubicBezTo>
                        <a:pt x="0" y="1"/>
                        <a:pt x="0" y="2"/>
                        <a:pt x="0" y="3"/>
                      </a:cubicBezTo>
                      <a:cubicBezTo>
                        <a:pt x="0" y="3"/>
                        <a:pt x="0" y="3"/>
                        <a:pt x="0" y="3"/>
                      </a:cubicBezTo>
                      <a:cubicBezTo>
                        <a:pt x="1" y="3"/>
                        <a:pt x="1" y="3"/>
                        <a:pt x="2" y="3"/>
                      </a:cubicBezTo>
                      <a:cubicBezTo>
                        <a:pt x="2" y="3"/>
                        <a:pt x="2" y="3"/>
                        <a:pt x="2" y="2"/>
                      </a:cubicBezTo>
                      <a:cubicBezTo>
                        <a:pt x="2" y="2"/>
                        <a:pt x="2" y="2"/>
                        <a:pt x="2" y="2"/>
                      </a:cubicBezTo>
                      <a:cubicBezTo>
                        <a:pt x="2" y="2"/>
                        <a:pt x="2" y="2"/>
                        <a:pt x="2" y="2"/>
                      </a:cubicBezTo>
                      <a:cubicBezTo>
                        <a:pt x="2" y="2"/>
                        <a:pt x="1" y="1"/>
                        <a:pt x="1" y="0"/>
                      </a:cubicBezTo>
                    </a:path>
                  </a:pathLst>
                </a:custGeom>
                <a:solidFill>
                  <a:srgbClr val="E0C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8" name="Freeform 12579">
                  <a:extLst>
                    <a:ext uri="{FF2B5EF4-FFF2-40B4-BE49-F238E27FC236}">
                      <a16:creationId xmlns:a16="http://schemas.microsoft.com/office/drawing/2014/main" id="{C0213288-F5DB-86BD-5F44-1633BCC73D61}"/>
                    </a:ext>
                  </a:extLst>
                </p:cNvPr>
                <p:cNvSpPr>
                  <a:spLocks noEditPoints="1"/>
                </p:cNvSpPr>
                <p:nvPr/>
              </p:nvSpPr>
              <p:spPr bwMode="auto">
                <a:xfrm>
                  <a:off x="4818" y="2319"/>
                  <a:ext cx="12" cy="25"/>
                </a:xfrm>
                <a:custGeom>
                  <a:avLst/>
                  <a:gdLst>
                    <a:gd name="T0" fmla="*/ 2 w 15"/>
                    <a:gd name="T1" fmla="*/ 8 h 31"/>
                    <a:gd name="T2" fmla="*/ 3 w 15"/>
                    <a:gd name="T3" fmla="*/ 6 h 31"/>
                    <a:gd name="T4" fmla="*/ 3 w 15"/>
                    <a:gd name="T5" fmla="*/ 6 h 31"/>
                    <a:gd name="T6" fmla="*/ 4 w 15"/>
                    <a:gd name="T7" fmla="*/ 6 h 31"/>
                    <a:gd name="T8" fmla="*/ 4 w 15"/>
                    <a:gd name="T9" fmla="*/ 6 h 31"/>
                    <a:gd name="T10" fmla="*/ 3 w 15"/>
                    <a:gd name="T11" fmla="*/ 6 h 31"/>
                    <a:gd name="T12" fmla="*/ 2 w 15"/>
                    <a:gd name="T13" fmla="*/ 8 h 31"/>
                    <a:gd name="T14" fmla="*/ 4 w 15"/>
                    <a:gd name="T15" fmla="*/ 4 h 31"/>
                    <a:gd name="T16" fmla="*/ 4 w 15"/>
                    <a:gd name="T17" fmla="*/ 4 h 31"/>
                    <a:gd name="T18" fmla="*/ 5 w 15"/>
                    <a:gd name="T19" fmla="*/ 3 h 31"/>
                    <a:gd name="T20" fmla="*/ 5 w 15"/>
                    <a:gd name="T21" fmla="*/ 3 h 31"/>
                    <a:gd name="T22" fmla="*/ 4 w 15"/>
                    <a:gd name="T23" fmla="*/ 4 h 31"/>
                    <a:gd name="T24" fmla="*/ 2 w 15"/>
                    <a:gd name="T25" fmla="*/ 3 h 31"/>
                    <a:gd name="T26" fmla="*/ 3 w 15"/>
                    <a:gd name="T27" fmla="*/ 2 h 31"/>
                    <a:gd name="T28" fmla="*/ 4 w 15"/>
                    <a:gd name="T29" fmla="*/ 2 h 31"/>
                    <a:gd name="T30" fmla="*/ 4 w 15"/>
                    <a:gd name="T31" fmla="*/ 2 h 31"/>
                    <a:gd name="T32" fmla="*/ 4 w 15"/>
                    <a:gd name="T33" fmla="*/ 2 h 31"/>
                    <a:gd name="T34" fmla="*/ 4 w 15"/>
                    <a:gd name="T35" fmla="*/ 2 h 31"/>
                    <a:gd name="T36" fmla="*/ 3 w 15"/>
                    <a:gd name="T37" fmla="*/ 2 h 31"/>
                    <a:gd name="T38" fmla="*/ 2 w 15"/>
                    <a:gd name="T39" fmla="*/ 3 h 31"/>
                    <a:gd name="T40" fmla="*/ 4 w 15"/>
                    <a:gd name="T41" fmla="*/ 0 h 31"/>
                    <a:gd name="T42" fmla="*/ 4 w 15"/>
                    <a:gd name="T43" fmla="*/ 0 h 31"/>
                    <a:gd name="T44" fmla="*/ 3 w 15"/>
                    <a:gd name="T45" fmla="*/ 1 h 31"/>
                    <a:gd name="T46" fmla="*/ 2 w 15"/>
                    <a:gd name="T47" fmla="*/ 1 h 31"/>
                    <a:gd name="T48" fmla="*/ 2 w 15"/>
                    <a:gd name="T49" fmla="*/ 1 h 31"/>
                    <a:gd name="T50" fmla="*/ 0 w 15"/>
                    <a:gd name="T51" fmla="*/ 10 h 31"/>
                    <a:gd name="T52" fmla="*/ 1 w 15"/>
                    <a:gd name="T53" fmla="*/ 11 h 31"/>
                    <a:gd name="T54" fmla="*/ 1 w 15"/>
                    <a:gd name="T55" fmla="*/ 11 h 31"/>
                    <a:gd name="T56" fmla="*/ 1 w 15"/>
                    <a:gd name="T57" fmla="*/ 11 h 31"/>
                    <a:gd name="T58" fmla="*/ 1 w 15"/>
                    <a:gd name="T59" fmla="*/ 11 h 31"/>
                    <a:gd name="T60" fmla="*/ 1 w 15"/>
                    <a:gd name="T61" fmla="*/ 11 h 31"/>
                    <a:gd name="T62" fmla="*/ 1 w 15"/>
                    <a:gd name="T63" fmla="*/ 11 h 31"/>
                    <a:gd name="T64" fmla="*/ 1 w 15"/>
                    <a:gd name="T65" fmla="*/ 11 h 31"/>
                    <a:gd name="T66" fmla="*/ 1 w 15"/>
                    <a:gd name="T67" fmla="*/ 11 h 31"/>
                    <a:gd name="T68" fmla="*/ 2 w 15"/>
                    <a:gd name="T69" fmla="*/ 12 h 31"/>
                    <a:gd name="T70" fmla="*/ 2 w 15"/>
                    <a:gd name="T71" fmla="*/ 10 h 31"/>
                    <a:gd name="T72" fmla="*/ 2 w 15"/>
                    <a:gd name="T73" fmla="*/ 10 h 31"/>
                    <a:gd name="T74" fmla="*/ 2 w 15"/>
                    <a:gd name="T75" fmla="*/ 10 h 31"/>
                    <a:gd name="T76" fmla="*/ 2 w 15"/>
                    <a:gd name="T77" fmla="*/ 10 h 31"/>
                    <a:gd name="T78" fmla="*/ 2 w 15"/>
                    <a:gd name="T79" fmla="*/ 10 h 31"/>
                    <a:gd name="T80" fmla="*/ 2 w 15"/>
                    <a:gd name="T81" fmla="*/ 12 h 31"/>
                    <a:gd name="T82" fmla="*/ 2 w 15"/>
                    <a:gd name="T83" fmla="*/ 12 h 31"/>
                    <a:gd name="T84" fmla="*/ 2 w 15"/>
                    <a:gd name="T85" fmla="*/ 12 h 31"/>
                    <a:gd name="T86" fmla="*/ 2 w 15"/>
                    <a:gd name="T87" fmla="*/ 13 h 31"/>
                    <a:gd name="T88" fmla="*/ 2 w 15"/>
                    <a:gd name="T89" fmla="*/ 12 h 31"/>
                    <a:gd name="T90" fmla="*/ 4 w 15"/>
                    <a:gd name="T91" fmla="*/ 12 h 31"/>
                    <a:gd name="T92" fmla="*/ 6 w 15"/>
                    <a:gd name="T93" fmla="*/ 10 h 31"/>
                    <a:gd name="T94" fmla="*/ 6 w 15"/>
                    <a:gd name="T95" fmla="*/ 10 h 31"/>
                    <a:gd name="T96" fmla="*/ 6 w 15"/>
                    <a:gd name="T97" fmla="*/ 5 h 31"/>
                    <a:gd name="T98" fmla="*/ 6 w 15"/>
                    <a:gd name="T99" fmla="*/ 6 h 31"/>
                    <a:gd name="T100" fmla="*/ 6 w 15"/>
                    <a:gd name="T101" fmla="*/ 6 h 31"/>
                    <a:gd name="T102" fmla="*/ 5 w 15"/>
                    <a:gd name="T103" fmla="*/ 6 h 31"/>
                    <a:gd name="T104" fmla="*/ 6 w 15"/>
                    <a:gd name="T105" fmla="*/ 5 h 31"/>
                    <a:gd name="T106" fmla="*/ 6 w 15"/>
                    <a:gd name="T107" fmla="*/ 2 h 31"/>
                    <a:gd name="T108" fmla="*/ 6 w 15"/>
                    <a:gd name="T109" fmla="*/ 2 h 31"/>
                    <a:gd name="T110" fmla="*/ 6 w 15"/>
                    <a:gd name="T111" fmla="*/ 2 h 31"/>
                    <a:gd name="T112" fmla="*/ 5 w 15"/>
                    <a:gd name="T113" fmla="*/ 1 h 31"/>
                    <a:gd name="T114" fmla="*/ 4 w 15"/>
                    <a:gd name="T115" fmla="*/ 0 h 3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 h="31">
                      <a:moveTo>
                        <a:pt x="6" y="19"/>
                      </a:moveTo>
                      <a:cubicBezTo>
                        <a:pt x="5" y="18"/>
                        <a:pt x="6" y="16"/>
                        <a:pt x="7" y="16"/>
                      </a:cubicBezTo>
                      <a:cubicBezTo>
                        <a:pt x="7" y="16"/>
                        <a:pt x="7" y="15"/>
                        <a:pt x="8" y="15"/>
                      </a:cubicBezTo>
                      <a:cubicBezTo>
                        <a:pt x="8" y="15"/>
                        <a:pt x="9" y="16"/>
                        <a:pt x="9" y="16"/>
                      </a:cubicBezTo>
                      <a:cubicBezTo>
                        <a:pt x="9" y="16"/>
                        <a:pt x="9" y="16"/>
                        <a:pt x="9" y="16"/>
                      </a:cubicBezTo>
                      <a:cubicBezTo>
                        <a:pt x="8" y="16"/>
                        <a:pt x="8" y="16"/>
                        <a:pt x="8" y="16"/>
                      </a:cubicBezTo>
                      <a:cubicBezTo>
                        <a:pt x="7" y="16"/>
                        <a:pt x="6" y="19"/>
                        <a:pt x="6" y="19"/>
                      </a:cubicBezTo>
                      <a:moveTo>
                        <a:pt x="9" y="10"/>
                      </a:moveTo>
                      <a:cubicBezTo>
                        <a:pt x="9" y="10"/>
                        <a:pt x="9" y="10"/>
                        <a:pt x="9" y="10"/>
                      </a:cubicBezTo>
                      <a:cubicBezTo>
                        <a:pt x="10" y="9"/>
                        <a:pt x="12" y="8"/>
                        <a:pt x="12" y="7"/>
                      </a:cubicBezTo>
                      <a:cubicBezTo>
                        <a:pt x="12" y="7"/>
                        <a:pt x="12" y="7"/>
                        <a:pt x="12" y="7"/>
                      </a:cubicBezTo>
                      <a:cubicBezTo>
                        <a:pt x="13" y="8"/>
                        <a:pt x="11" y="10"/>
                        <a:pt x="9" y="10"/>
                      </a:cubicBezTo>
                      <a:moveTo>
                        <a:pt x="5" y="7"/>
                      </a:moveTo>
                      <a:cubicBezTo>
                        <a:pt x="5" y="5"/>
                        <a:pt x="7" y="4"/>
                        <a:pt x="8" y="4"/>
                      </a:cubicBezTo>
                      <a:cubicBezTo>
                        <a:pt x="9" y="4"/>
                        <a:pt x="9" y="4"/>
                        <a:pt x="9" y="5"/>
                      </a:cubicBezTo>
                      <a:cubicBezTo>
                        <a:pt x="9" y="5"/>
                        <a:pt x="9" y="5"/>
                        <a:pt x="9" y="5"/>
                      </a:cubicBezTo>
                      <a:cubicBezTo>
                        <a:pt x="9" y="5"/>
                        <a:pt x="9" y="5"/>
                        <a:pt x="9" y="5"/>
                      </a:cubicBezTo>
                      <a:cubicBezTo>
                        <a:pt x="9" y="5"/>
                        <a:pt x="9" y="5"/>
                        <a:pt x="9" y="5"/>
                      </a:cubicBezTo>
                      <a:cubicBezTo>
                        <a:pt x="9" y="5"/>
                        <a:pt x="8" y="5"/>
                        <a:pt x="8" y="5"/>
                      </a:cubicBezTo>
                      <a:cubicBezTo>
                        <a:pt x="7" y="5"/>
                        <a:pt x="6" y="6"/>
                        <a:pt x="5" y="7"/>
                      </a:cubicBezTo>
                      <a:moveTo>
                        <a:pt x="10" y="0"/>
                      </a:moveTo>
                      <a:cubicBezTo>
                        <a:pt x="9" y="0"/>
                        <a:pt x="9" y="0"/>
                        <a:pt x="9" y="0"/>
                      </a:cubicBezTo>
                      <a:cubicBezTo>
                        <a:pt x="8" y="1"/>
                        <a:pt x="8" y="1"/>
                        <a:pt x="7" y="1"/>
                      </a:cubicBezTo>
                      <a:cubicBezTo>
                        <a:pt x="7" y="1"/>
                        <a:pt x="6" y="1"/>
                        <a:pt x="6" y="1"/>
                      </a:cubicBezTo>
                      <a:cubicBezTo>
                        <a:pt x="6" y="1"/>
                        <a:pt x="6" y="1"/>
                        <a:pt x="6" y="1"/>
                      </a:cubicBezTo>
                      <a:cubicBezTo>
                        <a:pt x="5" y="9"/>
                        <a:pt x="3" y="17"/>
                        <a:pt x="0" y="25"/>
                      </a:cubicBezTo>
                      <a:cubicBezTo>
                        <a:pt x="0"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3" y="27"/>
                        <a:pt x="4" y="28"/>
                      </a:cubicBezTo>
                      <a:cubicBezTo>
                        <a:pt x="5" y="27"/>
                        <a:pt x="7" y="26"/>
                        <a:pt x="6" y="25"/>
                      </a:cubicBezTo>
                      <a:cubicBezTo>
                        <a:pt x="6" y="25"/>
                        <a:pt x="6" y="25"/>
                        <a:pt x="6" y="25"/>
                      </a:cubicBezTo>
                      <a:cubicBezTo>
                        <a:pt x="6" y="25"/>
                        <a:pt x="6" y="25"/>
                        <a:pt x="6" y="25"/>
                      </a:cubicBezTo>
                      <a:cubicBezTo>
                        <a:pt x="6" y="24"/>
                        <a:pt x="6" y="24"/>
                        <a:pt x="6" y="24"/>
                      </a:cubicBezTo>
                      <a:cubicBezTo>
                        <a:pt x="6" y="25"/>
                        <a:pt x="6" y="25"/>
                        <a:pt x="6" y="25"/>
                      </a:cubicBezTo>
                      <a:cubicBezTo>
                        <a:pt x="7" y="25"/>
                        <a:pt x="7" y="26"/>
                        <a:pt x="6" y="27"/>
                      </a:cubicBezTo>
                      <a:cubicBezTo>
                        <a:pt x="6" y="28"/>
                        <a:pt x="5" y="28"/>
                        <a:pt x="4" y="29"/>
                      </a:cubicBezTo>
                      <a:cubicBezTo>
                        <a:pt x="5" y="29"/>
                        <a:pt x="5" y="29"/>
                        <a:pt x="5" y="30"/>
                      </a:cubicBezTo>
                      <a:cubicBezTo>
                        <a:pt x="5" y="30"/>
                        <a:pt x="6" y="30"/>
                        <a:pt x="6" y="31"/>
                      </a:cubicBezTo>
                      <a:cubicBezTo>
                        <a:pt x="6" y="31"/>
                        <a:pt x="6" y="31"/>
                        <a:pt x="6" y="30"/>
                      </a:cubicBezTo>
                      <a:cubicBezTo>
                        <a:pt x="7" y="29"/>
                        <a:pt x="10" y="30"/>
                        <a:pt x="10" y="27"/>
                      </a:cubicBezTo>
                      <a:cubicBezTo>
                        <a:pt x="11" y="26"/>
                        <a:pt x="13" y="26"/>
                        <a:pt x="14" y="23"/>
                      </a:cubicBezTo>
                      <a:cubicBezTo>
                        <a:pt x="14" y="23"/>
                        <a:pt x="14" y="22"/>
                        <a:pt x="14" y="22"/>
                      </a:cubicBezTo>
                      <a:cubicBezTo>
                        <a:pt x="14" y="19"/>
                        <a:pt x="14" y="16"/>
                        <a:pt x="15" y="12"/>
                      </a:cubicBezTo>
                      <a:cubicBezTo>
                        <a:pt x="14" y="13"/>
                        <a:pt x="14" y="14"/>
                        <a:pt x="14" y="15"/>
                      </a:cubicBezTo>
                      <a:cubicBezTo>
                        <a:pt x="14" y="15"/>
                        <a:pt x="14" y="15"/>
                        <a:pt x="14" y="15"/>
                      </a:cubicBezTo>
                      <a:cubicBezTo>
                        <a:pt x="14" y="15"/>
                        <a:pt x="13" y="15"/>
                        <a:pt x="13" y="14"/>
                      </a:cubicBezTo>
                      <a:cubicBezTo>
                        <a:pt x="13" y="13"/>
                        <a:pt x="14" y="13"/>
                        <a:pt x="15" y="12"/>
                      </a:cubicBezTo>
                      <a:cubicBezTo>
                        <a:pt x="15" y="9"/>
                        <a:pt x="15" y="5"/>
                        <a:pt x="15" y="2"/>
                      </a:cubicBezTo>
                      <a:cubicBezTo>
                        <a:pt x="15" y="2"/>
                        <a:pt x="15" y="2"/>
                        <a:pt x="15" y="2"/>
                      </a:cubicBezTo>
                      <a:cubicBezTo>
                        <a:pt x="14" y="2"/>
                        <a:pt x="14" y="2"/>
                        <a:pt x="14" y="2"/>
                      </a:cubicBezTo>
                      <a:cubicBezTo>
                        <a:pt x="13" y="2"/>
                        <a:pt x="12" y="1"/>
                        <a:pt x="11" y="1"/>
                      </a:cubicBezTo>
                      <a:cubicBezTo>
                        <a:pt x="11" y="1"/>
                        <a:pt x="10" y="0"/>
                        <a:pt x="10" y="0"/>
                      </a:cubicBezTo>
                    </a:path>
                  </a:pathLst>
                </a:custGeom>
                <a:solidFill>
                  <a:srgbClr val="E6D0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699" name="Freeform 12580">
                  <a:extLst>
                    <a:ext uri="{FF2B5EF4-FFF2-40B4-BE49-F238E27FC236}">
                      <a16:creationId xmlns:a16="http://schemas.microsoft.com/office/drawing/2014/main" id="{08E900D5-34DA-FF39-1E92-753CFA3C9234}"/>
                    </a:ext>
                  </a:extLst>
                </p:cNvPr>
                <p:cNvSpPr>
                  <a:spLocks/>
                </p:cNvSpPr>
                <p:nvPr/>
              </p:nvSpPr>
              <p:spPr bwMode="auto">
                <a:xfrm>
                  <a:off x="4829" y="2322"/>
                  <a:ext cx="10" cy="27"/>
                </a:xfrm>
                <a:custGeom>
                  <a:avLst/>
                  <a:gdLst>
                    <a:gd name="T0" fmla="*/ 3 w 12"/>
                    <a:gd name="T1" fmla="*/ 0 h 33"/>
                    <a:gd name="T2" fmla="*/ 3 w 12"/>
                    <a:gd name="T3" fmla="*/ 0 h 33"/>
                    <a:gd name="T4" fmla="*/ 3 w 12"/>
                    <a:gd name="T5" fmla="*/ 2 h 33"/>
                    <a:gd name="T6" fmla="*/ 3 w 12"/>
                    <a:gd name="T7" fmla="*/ 4 h 33"/>
                    <a:gd name="T8" fmla="*/ 2 w 12"/>
                    <a:gd name="T9" fmla="*/ 7 h 33"/>
                    <a:gd name="T10" fmla="*/ 0 w 12"/>
                    <a:gd name="T11" fmla="*/ 8 h 33"/>
                    <a:gd name="T12" fmla="*/ 1 w 12"/>
                    <a:gd name="T13" fmla="*/ 15 h 33"/>
                    <a:gd name="T14" fmla="*/ 3 w 12"/>
                    <a:gd name="T15" fmla="*/ 13 h 33"/>
                    <a:gd name="T16" fmla="*/ 4 w 12"/>
                    <a:gd name="T17" fmla="*/ 11 h 33"/>
                    <a:gd name="T18" fmla="*/ 6 w 12"/>
                    <a:gd name="T19" fmla="*/ 10 h 33"/>
                    <a:gd name="T20" fmla="*/ 6 w 12"/>
                    <a:gd name="T21" fmla="*/ 8 h 33"/>
                    <a:gd name="T22" fmla="*/ 6 w 12"/>
                    <a:gd name="T23" fmla="*/ 7 h 33"/>
                    <a:gd name="T24" fmla="*/ 6 w 12"/>
                    <a:gd name="T25" fmla="*/ 7 h 33"/>
                    <a:gd name="T26" fmla="*/ 6 w 12"/>
                    <a:gd name="T27" fmla="*/ 6 h 33"/>
                    <a:gd name="T28" fmla="*/ 6 w 12"/>
                    <a:gd name="T29" fmla="*/ 5 h 33"/>
                    <a:gd name="T30" fmla="*/ 6 w 12"/>
                    <a:gd name="T31" fmla="*/ 4 h 33"/>
                    <a:gd name="T32" fmla="*/ 5 w 12"/>
                    <a:gd name="T33" fmla="*/ 2 h 33"/>
                    <a:gd name="T34" fmla="*/ 5 w 12"/>
                    <a:gd name="T35" fmla="*/ 2 h 33"/>
                    <a:gd name="T36" fmla="*/ 4 w 12"/>
                    <a:gd name="T37" fmla="*/ 2 h 33"/>
                    <a:gd name="T38" fmla="*/ 4 w 12"/>
                    <a:gd name="T39" fmla="*/ 2 h 33"/>
                    <a:gd name="T40" fmla="*/ 4 w 12"/>
                    <a:gd name="T41" fmla="*/ 2 h 33"/>
                    <a:gd name="T42" fmla="*/ 4 w 12"/>
                    <a:gd name="T43" fmla="*/ 2 h 33"/>
                    <a:gd name="T44" fmla="*/ 4 w 12"/>
                    <a:gd name="T45" fmla="*/ 2 h 33"/>
                    <a:gd name="T46" fmla="*/ 3 w 12"/>
                    <a:gd name="T47" fmla="*/ 0 h 33"/>
                    <a:gd name="T48" fmla="*/ 3 w 12"/>
                    <a:gd name="T49" fmla="*/ 0 h 33"/>
                    <a:gd name="T50" fmla="*/ 3 w 12"/>
                    <a:gd name="T51" fmla="*/ 0 h 33"/>
                    <a:gd name="T52" fmla="*/ 3 w 12"/>
                    <a:gd name="T53" fmla="*/ 0 h 33"/>
                    <a:gd name="T54" fmla="*/ 3 w 12"/>
                    <a:gd name="T55" fmla="*/ 0 h 33"/>
                    <a:gd name="T56" fmla="*/ 3 w 12"/>
                    <a:gd name="T57" fmla="*/ 0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 h="33">
                      <a:moveTo>
                        <a:pt x="3" y="0"/>
                      </a:moveTo>
                      <a:cubicBezTo>
                        <a:pt x="3" y="0"/>
                        <a:pt x="3" y="0"/>
                        <a:pt x="3" y="0"/>
                      </a:cubicBezTo>
                      <a:cubicBezTo>
                        <a:pt x="3" y="1"/>
                        <a:pt x="3" y="3"/>
                        <a:pt x="4" y="4"/>
                      </a:cubicBezTo>
                      <a:cubicBezTo>
                        <a:pt x="5" y="5"/>
                        <a:pt x="3" y="7"/>
                        <a:pt x="4" y="9"/>
                      </a:cubicBezTo>
                      <a:cubicBezTo>
                        <a:pt x="4" y="11"/>
                        <a:pt x="2" y="13"/>
                        <a:pt x="2" y="15"/>
                      </a:cubicBezTo>
                      <a:cubicBezTo>
                        <a:pt x="3" y="16"/>
                        <a:pt x="1" y="17"/>
                        <a:pt x="0" y="18"/>
                      </a:cubicBezTo>
                      <a:cubicBezTo>
                        <a:pt x="0" y="23"/>
                        <a:pt x="1" y="28"/>
                        <a:pt x="1" y="33"/>
                      </a:cubicBezTo>
                      <a:cubicBezTo>
                        <a:pt x="1" y="32"/>
                        <a:pt x="4" y="33"/>
                        <a:pt x="5" y="30"/>
                      </a:cubicBezTo>
                      <a:cubicBezTo>
                        <a:pt x="5" y="29"/>
                        <a:pt x="8" y="29"/>
                        <a:pt x="8" y="26"/>
                      </a:cubicBezTo>
                      <a:cubicBezTo>
                        <a:pt x="8" y="25"/>
                        <a:pt x="12" y="24"/>
                        <a:pt x="11" y="22"/>
                      </a:cubicBezTo>
                      <a:cubicBezTo>
                        <a:pt x="10" y="21"/>
                        <a:pt x="11" y="20"/>
                        <a:pt x="12" y="18"/>
                      </a:cubicBezTo>
                      <a:cubicBezTo>
                        <a:pt x="12" y="18"/>
                        <a:pt x="12" y="17"/>
                        <a:pt x="12" y="16"/>
                      </a:cubicBezTo>
                      <a:cubicBezTo>
                        <a:pt x="12" y="16"/>
                        <a:pt x="12" y="16"/>
                        <a:pt x="12" y="16"/>
                      </a:cubicBezTo>
                      <a:cubicBezTo>
                        <a:pt x="11" y="15"/>
                        <a:pt x="11" y="14"/>
                        <a:pt x="11" y="13"/>
                      </a:cubicBezTo>
                      <a:cubicBezTo>
                        <a:pt x="11" y="12"/>
                        <a:pt x="12" y="11"/>
                        <a:pt x="12" y="10"/>
                      </a:cubicBezTo>
                      <a:cubicBezTo>
                        <a:pt x="12" y="10"/>
                        <a:pt x="11" y="9"/>
                        <a:pt x="11" y="9"/>
                      </a:cubicBezTo>
                      <a:cubicBezTo>
                        <a:pt x="9" y="8"/>
                        <a:pt x="10" y="5"/>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6" y="3"/>
                        <a:pt x="7" y="0"/>
                        <a:pt x="5" y="0"/>
                      </a:cubicBezTo>
                      <a:cubicBezTo>
                        <a:pt x="5" y="0"/>
                        <a:pt x="5" y="0"/>
                        <a:pt x="5" y="0"/>
                      </a:cubicBezTo>
                      <a:cubicBezTo>
                        <a:pt x="5" y="0"/>
                        <a:pt x="5" y="0"/>
                        <a:pt x="5" y="0"/>
                      </a:cubicBezTo>
                      <a:cubicBezTo>
                        <a:pt x="5" y="0"/>
                        <a:pt x="5" y="0"/>
                        <a:pt x="5" y="0"/>
                      </a:cubicBezTo>
                      <a:cubicBezTo>
                        <a:pt x="5" y="0"/>
                        <a:pt x="5" y="0"/>
                        <a:pt x="5" y="0"/>
                      </a:cubicBezTo>
                      <a:cubicBezTo>
                        <a:pt x="4" y="0"/>
                        <a:pt x="4" y="0"/>
                        <a:pt x="3" y="0"/>
                      </a:cubicBezTo>
                    </a:path>
                  </a:pathLst>
                </a:custGeom>
                <a:solidFill>
                  <a:srgbClr val="C2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0" name="Freeform 12581">
                  <a:extLst>
                    <a:ext uri="{FF2B5EF4-FFF2-40B4-BE49-F238E27FC236}">
                      <a16:creationId xmlns:a16="http://schemas.microsoft.com/office/drawing/2014/main" id="{22A8789E-DE3E-D76D-484A-D9A8FF1282B5}"/>
                    </a:ext>
                  </a:extLst>
                </p:cNvPr>
                <p:cNvSpPr>
                  <a:spLocks/>
                </p:cNvSpPr>
                <p:nvPr/>
              </p:nvSpPr>
              <p:spPr bwMode="auto">
                <a:xfrm>
                  <a:off x="4823" y="2337"/>
                  <a:ext cx="7" cy="14"/>
                </a:xfrm>
                <a:custGeom>
                  <a:avLst/>
                  <a:gdLst>
                    <a:gd name="T0" fmla="*/ 3 w 9"/>
                    <a:gd name="T1" fmla="*/ 0 h 17"/>
                    <a:gd name="T2" fmla="*/ 3 w 9"/>
                    <a:gd name="T3" fmla="*/ 1 h 17"/>
                    <a:gd name="T4" fmla="*/ 2 w 9"/>
                    <a:gd name="T5" fmla="*/ 2 h 17"/>
                    <a:gd name="T6" fmla="*/ 0 w 9"/>
                    <a:gd name="T7" fmla="*/ 4 h 17"/>
                    <a:gd name="T8" fmla="*/ 0 w 9"/>
                    <a:gd name="T9" fmla="*/ 4 h 17"/>
                    <a:gd name="T10" fmla="*/ 1 w 9"/>
                    <a:gd name="T11" fmla="*/ 4 h 17"/>
                    <a:gd name="T12" fmla="*/ 1 w 9"/>
                    <a:gd name="T13" fmla="*/ 4 h 17"/>
                    <a:gd name="T14" fmla="*/ 1 w 9"/>
                    <a:gd name="T15" fmla="*/ 4 h 17"/>
                    <a:gd name="T16" fmla="*/ 1 w 9"/>
                    <a:gd name="T17" fmla="*/ 4 h 17"/>
                    <a:gd name="T18" fmla="*/ 2 w 9"/>
                    <a:gd name="T19" fmla="*/ 6 h 17"/>
                    <a:gd name="T20" fmla="*/ 2 w 9"/>
                    <a:gd name="T21" fmla="*/ 6 h 17"/>
                    <a:gd name="T22" fmla="*/ 2 w 9"/>
                    <a:gd name="T23" fmla="*/ 7 h 17"/>
                    <a:gd name="T24" fmla="*/ 2 w 9"/>
                    <a:gd name="T25" fmla="*/ 7 h 17"/>
                    <a:gd name="T26" fmla="*/ 2 w 9"/>
                    <a:gd name="T27" fmla="*/ 7 h 17"/>
                    <a:gd name="T28" fmla="*/ 2 w 9"/>
                    <a:gd name="T29" fmla="*/ 7 h 17"/>
                    <a:gd name="T30" fmla="*/ 2 w 9"/>
                    <a:gd name="T31" fmla="*/ 7 h 17"/>
                    <a:gd name="T32" fmla="*/ 2 w 9"/>
                    <a:gd name="T33" fmla="*/ 7 h 17"/>
                    <a:gd name="T34" fmla="*/ 2 w 9"/>
                    <a:gd name="T35" fmla="*/ 7 h 17"/>
                    <a:gd name="T36" fmla="*/ 2 w 9"/>
                    <a:gd name="T37" fmla="*/ 7 h 17"/>
                    <a:gd name="T38" fmla="*/ 2 w 9"/>
                    <a:gd name="T39" fmla="*/ 7 h 17"/>
                    <a:gd name="T40" fmla="*/ 2 w 9"/>
                    <a:gd name="T41" fmla="*/ 8 h 17"/>
                    <a:gd name="T42" fmla="*/ 2 w 9"/>
                    <a:gd name="T43" fmla="*/ 8 h 17"/>
                    <a:gd name="T44" fmla="*/ 2 w 9"/>
                    <a:gd name="T45" fmla="*/ 8 h 17"/>
                    <a:gd name="T46" fmla="*/ 2 w 9"/>
                    <a:gd name="T47" fmla="*/ 8 h 17"/>
                    <a:gd name="T48" fmla="*/ 3 w 9"/>
                    <a:gd name="T49" fmla="*/ 7 h 17"/>
                    <a:gd name="T50" fmla="*/ 3 w 9"/>
                    <a:gd name="T51" fmla="*/ 7 h 17"/>
                    <a:gd name="T52" fmla="*/ 3 w 9"/>
                    <a:gd name="T53" fmla="*/ 0 h 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 h="17">
                      <a:moveTo>
                        <a:pt x="8" y="0"/>
                      </a:moveTo>
                      <a:cubicBezTo>
                        <a:pt x="8" y="0"/>
                        <a:pt x="8" y="1"/>
                        <a:pt x="8" y="1"/>
                      </a:cubicBezTo>
                      <a:cubicBezTo>
                        <a:pt x="7" y="4"/>
                        <a:pt x="5" y="4"/>
                        <a:pt x="4" y="5"/>
                      </a:cubicBezTo>
                      <a:cubicBezTo>
                        <a:pt x="4" y="8"/>
                        <a:pt x="1" y="7"/>
                        <a:pt x="0" y="8"/>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2" y="10"/>
                        <a:pt x="3" y="11"/>
                        <a:pt x="4" y="12"/>
                      </a:cubicBezTo>
                      <a:cubicBezTo>
                        <a:pt x="4" y="12"/>
                        <a:pt x="4" y="12"/>
                        <a:pt x="4" y="12"/>
                      </a:cubicBezTo>
                      <a:cubicBezTo>
                        <a:pt x="4" y="13"/>
                        <a:pt x="4" y="13"/>
                        <a:pt x="4" y="14"/>
                      </a:cubicBezTo>
                      <a:cubicBezTo>
                        <a:pt x="4" y="14"/>
                        <a:pt x="4" y="14"/>
                        <a:pt x="4" y="14"/>
                      </a:cubicBezTo>
                      <a:cubicBezTo>
                        <a:pt x="4" y="14"/>
                        <a:pt x="4"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5"/>
                        <a:pt x="6" y="16"/>
                        <a:pt x="6" y="17"/>
                      </a:cubicBezTo>
                      <a:cubicBezTo>
                        <a:pt x="6" y="17"/>
                        <a:pt x="6" y="17"/>
                        <a:pt x="6" y="17"/>
                      </a:cubicBezTo>
                      <a:cubicBezTo>
                        <a:pt x="7" y="17"/>
                        <a:pt x="7" y="17"/>
                        <a:pt x="7" y="17"/>
                      </a:cubicBezTo>
                      <a:cubicBezTo>
                        <a:pt x="7" y="17"/>
                        <a:pt x="7" y="17"/>
                        <a:pt x="7" y="17"/>
                      </a:cubicBezTo>
                      <a:cubicBezTo>
                        <a:pt x="8" y="17"/>
                        <a:pt x="9" y="17"/>
                        <a:pt x="9" y="16"/>
                      </a:cubicBezTo>
                      <a:cubicBezTo>
                        <a:pt x="9" y="15"/>
                        <a:pt x="9" y="15"/>
                        <a:pt x="9" y="15"/>
                      </a:cubicBezTo>
                      <a:cubicBezTo>
                        <a:pt x="9" y="10"/>
                        <a:pt x="8" y="5"/>
                        <a:pt x="8" y="0"/>
                      </a:cubicBezTo>
                    </a:path>
                  </a:pathLst>
                </a:custGeom>
                <a:solidFill>
                  <a:srgbClr val="C5B0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1" name="Freeform 12582">
                  <a:extLst>
                    <a:ext uri="{FF2B5EF4-FFF2-40B4-BE49-F238E27FC236}">
                      <a16:creationId xmlns:a16="http://schemas.microsoft.com/office/drawing/2014/main" id="{049768E6-2616-A6A5-0A48-EF832AC5F36D}"/>
                    </a:ext>
                  </a:extLst>
                </p:cNvPr>
                <p:cNvSpPr>
                  <a:spLocks noEditPoints="1"/>
                </p:cNvSpPr>
                <p:nvPr/>
              </p:nvSpPr>
              <p:spPr bwMode="auto">
                <a:xfrm>
                  <a:off x="4829" y="2353"/>
                  <a:ext cx="1" cy="1"/>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1 h 1"/>
                    <a:gd name="T40" fmla="*/ 0 w 1"/>
                    <a:gd name="T41" fmla="*/ 1 h 1"/>
                    <a:gd name="T42" fmla="*/ 0 w 1"/>
                    <a:gd name="T43" fmla="*/ 1 h 1"/>
                    <a:gd name="T44" fmla="*/ 0 w 1"/>
                    <a:gd name="T45" fmla="*/ 1 h 1"/>
                    <a:gd name="T46" fmla="*/ 0 w 1"/>
                    <a:gd name="T47" fmla="*/ 1 h 1"/>
                    <a:gd name="T48" fmla="*/ 0 w 1"/>
                    <a:gd name="T49" fmla="*/ 1 h 1"/>
                    <a:gd name="T50" fmla="*/ 1 w 1"/>
                    <a:gd name="T51" fmla="*/ 0 h 1"/>
                    <a:gd name="T52" fmla="*/ 0 w 1"/>
                    <a:gd name="T53" fmla="*/ 1 h 1"/>
                    <a:gd name="T54" fmla="*/ 0 w 1"/>
                    <a:gd name="T55" fmla="*/ 1 h 1"/>
                    <a:gd name="T56" fmla="*/ 0 w 1"/>
                    <a:gd name="T57" fmla="*/ 1 h 1"/>
                    <a:gd name="T58" fmla="*/ 0 w 1"/>
                    <a:gd name="T59" fmla="*/ 1 h 1"/>
                    <a:gd name="T60" fmla="*/ 0 w 1"/>
                    <a:gd name="T61" fmla="*/ 1 h 1"/>
                    <a:gd name="T62" fmla="*/ 1 w 1"/>
                    <a:gd name="T63" fmla="*/ 0 h 1"/>
                    <a:gd name="T64" fmla="*/ 1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cubicBezTo>
                        <a:pt x="0" y="1"/>
                        <a:pt x="0" y="1"/>
                        <a:pt x="0" y="1"/>
                      </a:cubicBezTo>
                      <a:cubicBezTo>
                        <a:pt x="0" y="1"/>
                        <a:pt x="0" y="1"/>
                        <a:pt x="0" y="1"/>
                      </a:cubicBezTo>
                      <a:moveTo>
                        <a:pt x="0" y="1"/>
                      </a:moveTo>
                      <a:cubicBezTo>
                        <a:pt x="0" y="1"/>
                        <a:pt x="0" y="1"/>
                        <a:pt x="0" y="1"/>
                      </a:cubicBezTo>
                      <a:cubicBezTo>
                        <a:pt x="0" y="1"/>
                        <a:pt x="0" y="1"/>
                        <a:pt x="0" y="1"/>
                      </a:cubicBezTo>
                      <a:cubicBezTo>
                        <a:pt x="0" y="1"/>
                        <a:pt x="0" y="1"/>
                        <a:pt x="0" y="1"/>
                      </a:cubicBezTo>
                      <a:cubicBezTo>
                        <a:pt x="0" y="1"/>
                        <a:pt x="0" y="1"/>
                        <a:pt x="0" y="1"/>
                      </a:cubicBezTo>
                      <a:moveTo>
                        <a:pt x="1" y="0"/>
                      </a:moveTo>
                      <a:cubicBezTo>
                        <a:pt x="1" y="0"/>
                        <a:pt x="0" y="0"/>
                        <a:pt x="0" y="1"/>
                      </a:cubicBezTo>
                      <a:cubicBezTo>
                        <a:pt x="0" y="1"/>
                        <a:pt x="0" y="1"/>
                        <a:pt x="0" y="1"/>
                      </a:cubicBezTo>
                      <a:cubicBezTo>
                        <a:pt x="0" y="1"/>
                        <a:pt x="0" y="1"/>
                        <a:pt x="0" y="1"/>
                      </a:cubicBezTo>
                      <a:cubicBezTo>
                        <a:pt x="0" y="1"/>
                        <a:pt x="0" y="1"/>
                        <a:pt x="0" y="1"/>
                      </a:cubicBezTo>
                      <a:cubicBezTo>
                        <a:pt x="0" y="1"/>
                        <a:pt x="0" y="1"/>
                        <a:pt x="0" y="1"/>
                      </a:cubicBezTo>
                      <a:cubicBezTo>
                        <a:pt x="0" y="0"/>
                        <a:pt x="1" y="0"/>
                        <a:pt x="1" y="0"/>
                      </a:cubicBezTo>
                      <a:cubicBezTo>
                        <a:pt x="1" y="0"/>
                        <a:pt x="1" y="0"/>
                        <a:pt x="1" y="0"/>
                      </a:cubicBezTo>
                    </a:path>
                  </a:pathLst>
                </a:custGeom>
                <a:solidFill>
                  <a:srgbClr val="C5B0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2" name="Freeform 12583">
                  <a:extLst>
                    <a:ext uri="{FF2B5EF4-FFF2-40B4-BE49-F238E27FC236}">
                      <a16:creationId xmlns:a16="http://schemas.microsoft.com/office/drawing/2014/main" id="{1E33D8C8-0929-7CD8-507B-5518E2F89AAB}"/>
                    </a:ext>
                  </a:extLst>
                </p:cNvPr>
                <p:cNvSpPr>
                  <a:spLocks/>
                </p:cNvSpPr>
                <p:nvPr/>
              </p:nvSpPr>
              <p:spPr bwMode="auto">
                <a:xfrm>
                  <a:off x="4830" y="2337"/>
                  <a:ext cx="9" cy="16"/>
                </a:xfrm>
                <a:custGeom>
                  <a:avLst/>
                  <a:gdLst>
                    <a:gd name="T0" fmla="*/ 5 w 11"/>
                    <a:gd name="T1" fmla="*/ 0 h 19"/>
                    <a:gd name="T2" fmla="*/ 5 w 11"/>
                    <a:gd name="T3" fmla="*/ 0 h 19"/>
                    <a:gd name="T4" fmla="*/ 5 w 11"/>
                    <a:gd name="T5" fmla="*/ 0 h 19"/>
                    <a:gd name="T6" fmla="*/ 5 w 11"/>
                    <a:gd name="T7" fmla="*/ 3 h 19"/>
                    <a:gd name="T8" fmla="*/ 3 w 11"/>
                    <a:gd name="T9" fmla="*/ 4 h 19"/>
                    <a:gd name="T10" fmla="*/ 2 w 11"/>
                    <a:gd name="T11" fmla="*/ 6 h 19"/>
                    <a:gd name="T12" fmla="*/ 0 w 11"/>
                    <a:gd name="T13" fmla="*/ 8 h 19"/>
                    <a:gd name="T14" fmla="*/ 0 w 11"/>
                    <a:gd name="T15" fmla="*/ 9 h 19"/>
                    <a:gd name="T16" fmla="*/ 2 w 11"/>
                    <a:gd name="T17" fmla="*/ 8 h 19"/>
                    <a:gd name="T18" fmla="*/ 3 w 11"/>
                    <a:gd name="T19" fmla="*/ 6 h 19"/>
                    <a:gd name="T20" fmla="*/ 4 w 11"/>
                    <a:gd name="T21" fmla="*/ 4 h 19"/>
                    <a:gd name="T22" fmla="*/ 4 w 11"/>
                    <a:gd name="T23" fmla="*/ 4 h 19"/>
                    <a:gd name="T24" fmla="*/ 4 w 11"/>
                    <a:gd name="T25" fmla="*/ 3 h 19"/>
                    <a:gd name="T26" fmla="*/ 5 w 11"/>
                    <a:gd name="T27" fmla="*/ 3 h 19"/>
                    <a:gd name="T28" fmla="*/ 5 w 11"/>
                    <a:gd name="T29" fmla="*/ 2 h 19"/>
                    <a:gd name="T30" fmla="*/ 5 w 11"/>
                    <a:gd name="T31" fmla="*/ 0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 h="19">
                      <a:moveTo>
                        <a:pt x="11" y="0"/>
                      </a:moveTo>
                      <a:cubicBezTo>
                        <a:pt x="11" y="0"/>
                        <a:pt x="11" y="0"/>
                        <a:pt x="11" y="0"/>
                      </a:cubicBezTo>
                      <a:cubicBezTo>
                        <a:pt x="11" y="0"/>
                        <a:pt x="11" y="0"/>
                        <a:pt x="11" y="0"/>
                      </a:cubicBezTo>
                      <a:cubicBezTo>
                        <a:pt x="10" y="2"/>
                        <a:pt x="9" y="3"/>
                        <a:pt x="10" y="4"/>
                      </a:cubicBezTo>
                      <a:cubicBezTo>
                        <a:pt x="11" y="6"/>
                        <a:pt x="7" y="7"/>
                        <a:pt x="7" y="8"/>
                      </a:cubicBezTo>
                      <a:cubicBezTo>
                        <a:pt x="7" y="11"/>
                        <a:pt x="4" y="11"/>
                        <a:pt x="4" y="12"/>
                      </a:cubicBezTo>
                      <a:cubicBezTo>
                        <a:pt x="3" y="15"/>
                        <a:pt x="0" y="14"/>
                        <a:pt x="0" y="15"/>
                      </a:cubicBezTo>
                      <a:cubicBezTo>
                        <a:pt x="0" y="16"/>
                        <a:pt x="0" y="17"/>
                        <a:pt x="0" y="19"/>
                      </a:cubicBezTo>
                      <a:cubicBezTo>
                        <a:pt x="1" y="18"/>
                        <a:pt x="3" y="18"/>
                        <a:pt x="3" y="16"/>
                      </a:cubicBezTo>
                      <a:cubicBezTo>
                        <a:pt x="4" y="15"/>
                        <a:pt x="6" y="15"/>
                        <a:pt x="7" y="12"/>
                      </a:cubicBezTo>
                      <a:cubicBezTo>
                        <a:pt x="7" y="11"/>
                        <a:pt x="9" y="10"/>
                        <a:pt x="9" y="8"/>
                      </a:cubicBezTo>
                      <a:cubicBezTo>
                        <a:pt x="9" y="8"/>
                        <a:pt x="9" y="8"/>
                        <a:pt x="9" y="8"/>
                      </a:cubicBezTo>
                      <a:cubicBezTo>
                        <a:pt x="9" y="7"/>
                        <a:pt x="9" y="7"/>
                        <a:pt x="9" y="7"/>
                      </a:cubicBezTo>
                      <a:cubicBezTo>
                        <a:pt x="9" y="6"/>
                        <a:pt x="11" y="4"/>
                        <a:pt x="11" y="3"/>
                      </a:cubicBezTo>
                      <a:cubicBezTo>
                        <a:pt x="11" y="2"/>
                        <a:pt x="11" y="2"/>
                        <a:pt x="11" y="2"/>
                      </a:cubicBezTo>
                      <a:cubicBezTo>
                        <a:pt x="11" y="2"/>
                        <a:pt x="11" y="1"/>
                        <a:pt x="11" y="0"/>
                      </a:cubicBezTo>
                    </a:path>
                  </a:pathLst>
                </a:custGeom>
                <a:solidFill>
                  <a:srgbClr val="A793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3" name="Freeform 12584">
                  <a:extLst>
                    <a:ext uri="{FF2B5EF4-FFF2-40B4-BE49-F238E27FC236}">
                      <a16:creationId xmlns:a16="http://schemas.microsoft.com/office/drawing/2014/main" id="{A48B1722-D5C6-4035-F99C-C48C2413809D}"/>
                    </a:ext>
                  </a:extLst>
                </p:cNvPr>
                <p:cNvSpPr>
                  <a:spLocks/>
                </p:cNvSpPr>
                <p:nvPr/>
              </p:nvSpPr>
              <p:spPr bwMode="auto">
                <a:xfrm>
                  <a:off x="4828" y="2349"/>
                  <a:ext cx="2" cy="4"/>
                </a:xfrm>
                <a:custGeom>
                  <a:avLst/>
                  <a:gdLst>
                    <a:gd name="T0" fmla="*/ 1 w 3"/>
                    <a:gd name="T1" fmla="*/ 0 h 5"/>
                    <a:gd name="T2" fmla="*/ 1 w 3"/>
                    <a:gd name="T3" fmla="*/ 1 h 5"/>
                    <a:gd name="T4" fmla="*/ 1 w 3"/>
                    <a:gd name="T5" fmla="*/ 2 h 5"/>
                    <a:gd name="T6" fmla="*/ 1 w 3"/>
                    <a:gd name="T7" fmla="*/ 2 h 5"/>
                    <a:gd name="T8" fmla="*/ 0 w 3"/>
                    <a:gd name="T9" fmla="*/ 2 h 5"/>
                    <a:gd name="T10" fmla="*/ 0 w 3"/>
                    <a:gd name="T11" fmla="*/ 2 h 5"/>
                    <a:gd name="T12" fmla="*/ 1 w 3"/>
                    <a:gd name="T13" fmla="*/ 2 h 5"/>
                    <a:gd name="T14" fmla="*/ 1 w 3"/>
                    <a:gd name="T15" fmla="*/ 2 h 5"/>
                    <a:gd name="T16" fmla="*/ 1 w 3"/>
                    <a:gd name="T17" fmla="*/ 2 h 5"/>
                    <a:gd name="T18" fmla="*/ 1 w 3"/>
                    <a:gd name="T19" fmla="*/ 2 h 5"/>
                    <a:gd name="T20" fmla="*/ 1 w 3"/>
                    <a:gd name="T21" fmla="*/ 2 h 5"/>
                    <a:gd name="T22" fmla="*/ 1 w 3"/>
                    <a:gd name="T23" fmla="*/ 2 h 5"/>
                    <a:gd name="T24" fmla="*/ 1 w 3"/>
                    <a:gd name="T25" fmla="*/ 2 h 5"/>
                    <a:gd name="T26" fmla="*/ 1 w 3"/>
                    <a:gd name="T27" fmla="*/ 2 h 5"/>
                    <a:gd name="T28" fmla="*/ 1 w 3"/>
                    <a:gd name="T29" fmla="*/ 2 h 5"/>
                    <a:gd name="T30" fmla="*/ 1 w 3"/>
                    <a:gd name="T31" fmla="*/ 2 h 5"/>
                    <a:gd name="T32" fmla="*/ 1 w 3"/>
                    <a:gd name="T33" fmla="*/ 2 h 5"/>
                    <a:gd name="T34" fmla="*/ 1 w 3"/>
                    <a:gd name="T35" fmla="*/ 2 h 5"/>
                    <a:gd name="T36" fmla="*/ 1 w 3"/>
                    <a:gd name="T37" fmla="*/ 2 h 5"/>
                    <a:gd name="T38" fmla="*/ 1 w 3"/>
                    <a:gd name="T39" fmla="*/ 2 h 5"/>
                    <a:gd name="T40" fmla="*/ 1 w 3"/>
                    <a:gd name="T41" fmla="*/ 0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 h="5">
                      <a:moveTo>
                        <a:pt x="3" y="0"/>
                      </a:moveTo>
                      <a:cubicBezTo>
                        <a:pt x="3" y="0"/>
                        <a:pt x="3" y="0"/>
                        <a:pt x="3" y="1"/>
                      </a:cubicBezTo>
                      <a:cubicBezTo>
                        <a:pt x="3" y="2"/>
                        <a:pt x="2" y="2"/>
                        <a:pt x="1" y="2"/>
                      </a:cubicBezTo>
                      <a:cubicBezTo>
                        <a:pt x="1" y="2"/>
                        <a:pt x="1" y="2"/>
                        <a:pt x="1" y="2"/>
                      </a:cubicBezTo>
                      <a:cubicBezTo>
                        <a:pt x="1" y="2"/>
                        <a:pt x="1" y="2"/>
                        <a:pt x="0" y="2"/>
                      </a:cubicBezTo>
                      <a:cubicBezTo>
                        <a:pt x="0" y="2"/>
                        <a:pt x="0" y="2"/>
                        <a:pt x="0" y="2"/>
                      </a:cubicBezTo>
                      <a:cubicBezTo>
                        <a:pt x="0" y="3"/>
                        <a:pt x="1" y="4"/>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4"/>
                        <a:pt x="3" y="4"/>
                      </a:cubicBezTo>
                      <a:cubicBezTo>
                        <a:pt x="3" y="2"/>
                        <a:pt x="3" y="1"/>
                        <a:pt x="3" y="0"/>
                      </a:cubicBezTo>
                    </a:path>
                  </a:pathLst>
                </a:custGeom>
                <a:solidFill>
                  <a:srgbClr val="AA96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4" name="Freeform 12585">
                  <a:extLst>
                    <a:ext uri="{FF2B5EF4-FFF2-40B4-BE49-F238E27FC236}">
                      <a16:creationId xmlns:a16="http://schemas.microsoft.com/office/drawing/2014/main" id="{5061D14F-8EAA-AE39-FE2A-5C4BFE1D669E}"/>
                    </a:ext>
                  </a:extLst>
                </p:cNvPr>
                <p:cNvSpPr>
                  <a:spLocks/>
                </p:cNvSpPr>
                <p:nvPr/>
              </p:nvSpPr>
              <p:spPr bwMode="auto">
                <a:xfrm>
                  <a:off x="4830" y="232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2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5" name="Freeform 12586">
                  <a:extLst>
                    <a:ext uri="{FF2B5EF4-FFF2-40B4-BE49-F238E27FC236}">
                      <a16:creationId xmlns:a16="http://schemas.microsoft.com/office/drawing/2014/main" id="{6AA85A7A-1550-D242-312C-F4F551CB866F}"/>
                    </a:ext>
                  </a:extLst>
                </p:cNvPr>
                <p:cNvSpPr>
                  <a:spLocks/>
                </p:cNvSpPr>
                <p:nvPr/>
              </p:nvSpPr>
              <p:spPr bwMode="auto">
                <a:xfrm>
                  <a:off x="4828" y="2329"/>
                  <a:ext cx="2" cy="2"/>
                </a:xfrm>
                <a:custGeom>
                  <a:avLst/>
                  <a:gdLst>
                    <a:gd name="T0" fmla="*/ 2 w 2"/>
                    <a:gd name="T1" fmla="*/ 0 h 3"/>
                    <a:gd name="T2" fmla="*/ 0 w 2"/>
                    <a:gd name="T3" fmla="*/ 1 h 3"/>
                    <a:gd name="T4" fmla="*/ 1 w 2"/>
                    <a:gd name="T5" fmla="*/ 1 h 3"/>
                    <a:gd name="T6" fmla="*/ 1 w 2"/>
                    <a:gd name="T7" fmla="*/ 1 h 3"/>
                    <a:gd name="T8" fmla="*/ 2 w 2"/>
                    <a:gd name="T9" fmla="*/ 0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1"/>
                        <a:pt x="0" y="1"/>
                        <a:pt x="0" y="2"/>
                      </a:cubicBezTo>
                      <a:cubicBezTo>
                        <a:pt x="0" y="3"/>
                        <a:pt x="1" y="3"/>
                        <a:pt x="1" y="3"/>
                      </a:cubicBezTo>
                      <a:cubicBezTo>
                        <a:pt x="1" y="3"/>
                        <a:pt x="1" y="3"/>
                        <a:pt x="1" y="3"/>
                      </a:cubicBezTo>
                      <a:cubicBezTo>
                        <a:pt x="1" y="2"/>
                        <a:pt x="1" y="1"/>
                        <a:pt x="2" y="0"/>
                      </a:cubicBezTo>
                      <a:cubicBezTo>
                        <a:pt x="2" y="0"/>
                        <a:pt x="2" y="0"/>
                        <a:pt x="2" y="0"/>
                      </a:cubicBezTo>
                    </a:path>
                  </a:pathLst>
                </a:custGeom>
                <a:solidFill>
                  <a:srgbClr val="C5B0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6" name="Freeform 12587">
                  <a:extLst>
                    <a:ext uri="{FF2B5EF4-FFF2-40B4-BE49-F238E27FC236}">
                      <a16:creationId xmlns:a16="http://schemas.microsoft.com/office/drawing/2014/main" id="{DE3B268D-978A-BEA2-4A21-41A3DF6A9BAE}"/>
                    </a:ext>
                  </a:extLst>
                </p:cNvPr>
                <p:cNvSpPr>
                  <a:spLocks/>
                </p:cNvSpPr>
                <p:nvPr/>
              </p:nvSpPr>
              <p:spPr bwMode="auto">
                <a:xfrm>
                  <a:off x="4825" y="2325"/>
                  <a:ext cx="3" cy="2"/>
                </a:xfrm>
                <a:custGeom>
                  <a:avLst/>
                  <a:gdLst>
                    <a:gd name="T0" fmla="*/ 2 w 4"/>
                    <a:gd name="T1" fmla="*/ 0 h 3"/>
                    <a:gd name="T2" fmla="*/ 2 w 4"/>
                    <a:gd name="T3" fmla="*/ 0 h 3"/>
                    <a:gd name="T4" fmla="*/ 0 w 4"/>
                    <a:gd name="T5" fmla="*/ 1 h 3"/>
                    <a:gd name="T6" fmla="*/ 0 w 4"/>
                    <a:gd name="T7" fmla="*/ 1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3" y="0"/>
                      </a:moveTo>
                      <a:cubicBezTo>
                        <a:pt x="3" y="0"/>
                        <a:pt x="3" y="0"/>
                        <a:pt x="3" y="0"/>
                      </a:cubicBezTo>
                      <a:cubicBezTo>
                        <a:pt x="3" y="1"/>
                        <a:pt x="1" y="2"/>
                        <a:pt x="0" y="3"/>
                      </a:cubicBezTo>
                      <a:cubicBezTo>
                        <a:pt x="0" y="3"/>
                        <a:pt x="0" y="3"/>
                        <a:pt x="0" y="3"/>
                      </a:cubicBezTo>
                      <a:cubicBezTo>
                        <a:pt x="2" y="3"/>
                        <a:pt x="4" y="1"/>
                        <a:pt x="3" y="0"/>
                      </a:cubicBezTo>
                    </a:path>
                  </a:pathLst>
                </a:custGeom>
                <a:solidFill>
                  <a:srgbClr val="C5B0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7" name="Freeform 12588">
                  <a:extLst>
                    <a:ext uri="{FF2B5EF4-FFF2-40B4-BE49-F238E27FC236}">
                      <a16:creationId xmlns:a16="http://schemas.microsoft.com/office/drawing/2014/main" id="{3B0E48B5-4466-0976-A9ED-481245546493}"/>
                    </a:ext>
                  </a:extLst>
                </p:cNvPr>
                <p:cNvSpPr>
                  <a:spLocks/>
                </p:cNvSpPr>
                <p:nvPr/>
              </p:nvSpPr>
              <p:spPr bwMode="auto">
                <a:xfrm>
                  <a:off x="4822" y="2331"/>
                  <a:ext cx="3" cy="3"/>
                </a:xfrm>
                <a:custGeom>
                  <a:avLst/>
                  <a:gdLst>
                    <a:gd name="T0" fmla="*/ 2 w 4"/>
                    <a:gd name="T1" fmla="*/ 0 h 4"/>
                    <a:gd name="T2" fmla="*/ 2 w 4"/>
                    <a:gd name="T3" fmla="*/ 1 h 4"/>
                    <a:gd name="T4" fmla="*/ 1 w 4"/>
                    <a:gd name="T5" fmla="*/ 2 h 4"/>
                    <a:gd name="T6" fmla="*/ 2 w 4"/>
                    <a:gd name="T7" fmla="*/ 1 h 4"/>
                    <a:gd name="T8" fmla="*/ 2 w 4"/>
                    <a:gd name="T9" fmla="*/ 1 h 4"/>
                    <a:gd name="T10" fmla="*/ 2 w 4"/>
                    <a:gd name="T11" fmla="*/ 1 h 4"/>
                    <a:gd name="T12" fmla="*/ 2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3" y="0"/>
                      </a:moveTo>
                      <a:cubicBezTo>
                        <a:pt x="2" y="0"/>
                        <a:pt x="2" y="1"/>
                        <a:pt x="2" y="1"/>
                      </a:cubicBezTo>
                      <a:cubicBezTo>
                        <a:pt x="1" y="1"/>
                        <a:pt x="0" y="3"/>
                        <a:pt x="1" y="4"/>
                      </a:cubicBezTo>
                      <a:cubicBezTo>
                        <a:pt x="1" y="4"/>
                        <a:pt x="2" y="1"/>
                        <a:pt x="3" y="1"/>
                      </a:cubicBezTo>
                      <a:cubicBezTo>
                        <a:pt x="3" y="1"/>
                        <a:pt x="3" y="1"/>
                        <a:pt x="4" y="1"/>
                      </a:cubicBezTo>
                      <a:cubicBezTo>
                        <a:pt x="4" y="1"/>
                        <a:pt x="4" y="1"/>
                        <a:pt x="4" y="1"/>
                      </a:cubicBezTo>
                      <a:cubicBezTo>
                        <a:pt x="4" y="1"/>
                        <a:pt x="3" y="0"/>
                        <a:pt x="3" y="0"/>
                      </a:cubicBezTo>
                    </a:path>
                  </a:pathLst>
                </a:custGeom>
                <a:solidFill>
                  <a:srgbClr val="C5B0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8" name="Freeform 12589">
                  <a:extLst>
                    <a:ext uri="{FF2B5EF4-FFF2-40B4-BE49-F238E27FC236}">
                      <a16:creationId xmlns:a16="http://schemas.microsoft.com/office/drawing/2014/main" id="{469E6CEC-D83F-3ACA-B023-108DE80D8EDB}"/>
                    </a:ext>
                  </a:extLst>
                </p:cNvPr>
                <p:cNvSpPr>
                  <a:spLocks noEditPoints="1"/>
                </p:cNvSpPr>
                <p:nvPr/>
              </p:nvSpPr>
              <p:spPr bwMode="auto">
                <a:xfrm>
                  <a:off x="4818" y="2325"/>
                  <a:ext cx="2" cy="5"/>
                </a:xfrm>
                <a:custGeom>
                  <a:avLst/>
                  <a:gdLst>
                    <a:gd name="T0" fmla="*/ 1 w 3"/>
                    <a:gd name="T1" fmla="*/ 1 h 6"/>
                    <a:gd name="T2" fmla="*/ 1 w 3"/>
                    <a:gd name="T3" fmla="*/ 3 h 6"/>
                    <a:gd name="T4" fmla="*/ 0 w 3"/>
                    <a:gd name="T5" fmla="*/ 3 h 6"/>
                    <a:gd name="T6" fmla="*/ 0 w 3"/>
                    <a:gd name="T7" fmla="*/ 3 h 6"/>
                    <a:gd name="T8" fmla="*/ 1 w 3"/>
                    <a:gd name="T9" fmla="*/ 3 h 6"/>
                    <a:gd name="T10" fmla="*/ 1 w 3"/>
                    <a:gd name="T11" fmla="*/ 1 h 6"/>
                    <a:gd name="T12" fmla="*/ 1 w 3"/>
                    <a:gd name="T13" fmla="*/ 0 h 6"/>
                    <a:gd name="T14" fmla="*/ 1 w 3"/>
                    <a:gd name="T15" fmla="*/ 0 h 6"/>
                    <a:gd name="T16" fmla="*/ 1 w 3"/>
                    <a:gd name="T17" fmla="*/ 1 h 6"/>
                    <a:gd name="T18" fmla="*/ 1 w 3"/>
                    <a:gd name="T19" fmla="*/ 0 h 6"/>
                    <a:gd name="T20" fmla="*/ 1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2" y="1"/>
                      </a:moveTo>
                      <a:cubicBezTo>
                        <a:pt x="3" y="1"/>
                        <a:pt x="2" y="4"/>
                        <a:pt x="1" y="4"/>
                      </a:cubicBezTo>
                      <a:cubicBezTo>
                        <a:pt x="1" y="5"/>
                        <a:pt x="0" y="5"/>
                        <a:pt x="0" y="6"/>
                      </a:cubicBezTo>
                      <a:cubicBezTo>
                        <a:pt x="0" y="6"/>
                        <a:pt x="0" y="6"/>
                        <a:pt x="0" y="6"/>
                      </a:cubicBezTo>
                      <a:cubicBezTo>
                        <a:pt x="1" y="6"/>
                        <a:pt x="3" y="4"/>
                        <a:pt x="3" y="3"/>
                      </a:cubicBezTo>
                      <a:cubicBezTo>
                        <a:pt x="3" y="2"/>
                        <a:pt x="3" y="1"/>
                        <a:pt x="2" y="1"/>
                      </a:cubicBezTo>
                      <a:moveTo>
                        <a:pt x="2" y="0"/>
                      </a:moveTo>
                      <a:cubicBezTo>
                        <a:pt x="2" y="0"/>
                        <a:pt x="2" y="0"/>
                        <a:pt x="2" y="0"/>
                      </a:cubicBezTo>
                      <a:cubicBezTo>
                        <a:pt x="2" y="1"/>
                        <a:pt x="2" y="1"/>
                        <a:pt x="2" y="1"/>
                      </a:cubicBezTo>
                      <a:cubicBezTo>
                        <a:pt x="2" y="1"/>
                        <a:pt x="2" y="0"/>
                        <a:pt x="2" y="0"/>
                      </a:cubicBezTo>
                      <a:cubicBezTo>
                        <a:pt x="2" y="0"/>
                        <a:pt x="2" y="0"/>
                        <a:pt x="2" y="0"/>
                      </a:cubicBezTo>
                    </a:path>
                  </a:pathLst>
                </a:custGeom>
                <a:solidFill>
                  <a:srgbClr val="C2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09" name="Freeform 12590">
                  <a:extLst>
                    <a:ext uri="{FF2B5EF4-FFF2-40B4-BE49-F238E27FC236}">
                      <a16:creationId xmlns:a16="http://schemas.microsoft.com/office/drawing/2014/main" id="{92671CFC-B931-2069-2A0E-A798B57451B8}"/>
                    </a:ext>
                  </a:extLst>
                </p:cNvPr>
                <p:cNvSpPr>
                  <a:spLocks noEditPoints="1"/>
                </p:cNvSpPr>
                <p:nvPr/>
              </p:nvSpPr>
              <p:spPr bwMode="auto">
                <a:xfrm>
                  <a:off x="4822" y="2322"/>
                  <a:ext cx="3" cy="3"/>
                </a:xfrm>
                <a:custGeom>
                  <a:avLst/>
                  <a:gdLst>
                    <a:gd name="T0" fmla="*/ 2 w 4"/>
                    <a:gd name="T1" fmla="*/ 1 h 3"/>
                    <a:gd name="T2" fmla="*/ 2 w 4"/>
                    <a:gd name="T3" fmla="*/ 1 h 3"/>
                    <a:gd name="T4" fmla="*/ 2 w 4"/>
                    <a:gd name="T5" fmla="*/ 1 h 3"/>
                    <a:gd name="T6" fmla="*/ 2 w 4"/>
                    <a:gd name="T7" fmla="*/ 1 h 3"/>
                    <a:gd name="T8" fmla="*/ 2 w 4"/>
                    <a:gd name="T9" fmla="*/ 0 h 3"/>
                    <a:gd name="T10" fmla="*/ 0 w 4"/>
                    <a:gd name="T11" fmla="*/ 3 h 3"/>
                    <a:gd name="T12" fmla="*/ 2 w 4"/>
                    <a:gd name="T13" fmla="*/ 1 h 3"/>
                    <a:gd name="T14" fmla="*/ 2 w 4"/>
                    <a:gd name="T15" fmla="*/ 1 h 3"/>
                    <a:gd name="T16" fmla="*/ 2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4" y="1"/>
                      </a:moveTo>
                      <a:cubicBezTo>
                        <a:pt x="4" y="1"/>
                        <a:pt x="4" y="1"/>
                        <a:pt x="4" y="1"/>
                      </a:cubicBezTo>
                      <a:cubicBezTo>
                        <a:pt x="4" y="1"/>
                        <a:pt x="4" y="1"/>
                        <a:pt x="4" y="1"/>
                      </a:cubicBezTo>
                      <a:cubicBezTo>
                        <a:pt x="4" y="1"/>
                        <a:pt x="4" y="1"/>
                        <a:pt x="4" y="1"/>
                      </a:cubicBezTo>
                      <a:moveTo>
                        <a:pt x="3" y="0"/>
                      </a:moveTo>
                      <a:cubicBezTo>
                        <a:pt x="2" y="0"/>
                        <a:pt x="0" y="1"/>
                        <a:pt x="0" y="3"/>
                      </a:cubicBezTo>
                      <a:cubicBezTo>
                        <a:pt x="1" y="2"/>
                        <a:pt x="2" y="1"/>
                        <a:pt x="3" y="1"/>
                      </a:cubicBezTo>
                      <a:cubicBezTo>
                        <a:pt x="3" y="1"/>
                        <a:pt x="4" y="1"/>
                        <a:pt x="4" y="1"/>
                      </a:cubicBezTo>
                      <a:cubicBezTo>
                        <a:pt x="4" y="0"/>
                        <a:pt x="4" y="0"/>
                        <a:pt x="3" y="0"/>
                      </a:cubicBezTo>
                    </a:path>
                  </a:pathLst>
                </a:custGeom>
                <a:solidFill>
                  <a:srgbClr val="C5B0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0" name="Freeform 12591">
                  <a:extLst>
                    <a:ext uri="{FF2B5EF4-FFF2-40B4-BE49-F238E27FC236}">
                      <a16:creationId xmlns:a16="http://schemas.microsoft.com/office/drawing/2014/main" id="{7BC50D22-9BDF-16CE-BE6A-12417B5F8659}"/>
                    </a:ext>
                  </a:extLst>
                </p:cNvPr>
                <p:cNvSpPr>
                  <a:spLocks noEditPoints="1"/>
                </p:cNvSpPr>
                <p:nvPr/>
              </p:nvSpPr>
              <p:spPr bwMode="auto">
                <a:xfrm>
                  <a:off x="4821" y="2339"/>
                  <a:ext cx="2" cy="4"/>
                </a:xfrm>
                <a:custGeom>
                  <a:avLst/>
                  <a:gdLst>
                    <a:gd name="T0" fmla="*/ 1 w 3"/>
                    <a:gd name="T1" fmla="*/ 1 h 5"/>
                    <a:gd name="T2" fmla="*/ 0 w 3"/>
                    <a:gd name="T3" fmla="*/ 2 h 5"/>
                    <a:gd name="T4" fmla="*/ 0 w 3"/>
                    <a:gd name="T5" fmla="*/ 2 h 5"/>
                    <a:gd name="T6" fmla="*/ 1 w 3"/>
                    <a:gd name="T7" fmla="*/ 2 h 5"/>
                    <a:gd name="T8" fmla="*/ 1 w 3"/>
                    <a:gd name="T9" fmla="*/ 1 h 5"/>
                    <a:gd name="T10" fmla="*/ 1 w 3"/>
                    <a:gd name="T11" fmla="*/ 0 h 5"/>
                    <a:gd name="T12" fmla="*/ 1 w 3"/>
                    <a:gd name="T13" fmla="*/ 1 h 5"/>
                    <a:gd name="T14" fmla="*/ 1 w 3"/>
                    <a:gd name="T15" fmla="*/ 1 h 5"/>
                    <a:gd name="T16" fmla="*/ 1 w 3"/>
                    <a:gd name="T17" fmla="*/ 1 h 5"/>
                    <a:gd name="T18" fmla="*/ 1 w 3"/>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5">
                      <a:moveTo>
                        <a:pt x="2" y="1"/>
                      </a:moveTo>
                      <a:cubicBezTo>
                        <a:pt x="3" y="2"/>
                        <a:pt x="1" y="3"/>
                        <a:pt x="0" y="4"/>
                      </a:cubicBezTo>
                      <a:cubicBezTo>
                        <a:pt x="0" y="4"/>
                        <a:pt x="0" y="4"/>
                        <a:pt x="0" y="5"/>
                      </a:cubicBezTo>
                      <a:cubicBezTo>
                        <a:pt x="1" y="4"/>
                        <a:pt x="2" y="4"/>
                        <a:pt x="2" y="3"/>
                      </a:cubicBezTo>
                      <a:cubicBezTo>
                        <a:pt x="3" y="2"/>
                        <a:pt x="3" y="1"/>
                        <a:pt x="2" y="1"/>
                      </a:cubicBezTo>
                      <a:moveTo>
                        <a:pt x="2" y="0"/>
                      </a:moveTo>
                      <a:cubicBezTo>
                        <a:pt x="2" y="1"/>
                        <a:pt x="2" y="1"/>
                        <a:pt x="2" y="1"/>
                      </a:cubicBezTo>
                      <a:cubicBezTo>
                        <a:pt x="2" y="1"/>
                        <a:pt x="2" y="1"/>
                        <a:pt x="2" y="1"/>
                      </a:cubicBezTo>
                      <a:cubicBezTo>
                        <a:pt x="2" y="1"/>
                        <a:pt x="2" y="1"/>
                        <a:pt x="2" y="1"/>
                      </a:cubicBezTo>
                      <a:cubicBezTo>
                        <a:pt x="2" y="1"/>
                        <a:pt x="2" y="1"/>
                        <a:pt x="2" y="0"/>
                      </a:cubicBezTo>
                    </a:path>
                  </a:pathLst>
                </a:custGeom>
                <a:solidFill>
                  <a:srgbClr val="C5B0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1" name="Freeform 12592">
                  <a:extLst>
                    <a:ext uri="{FF2B5EF4-FFF2-40B4-BE49-F238E27FC236}">
                      <a16:creationId xmlns:a16="http://schemas.microsoft.com/office/drawing/2014/main" id="{3F1A943D-CBEC-2F4E-9C96-1EAC045D466A}"/>
                    </a:ext>
                  </a:extLst>
                </p:cNvPr>
                <p:cNvSpPr>
                  <a:spLocks noEditPoints="1"/>
                </p:cNvSpPr>
                <p:nvPr/>
              </p:nvSpPr>
              <p:spPr bwMode="auto">
                <a:xfrm>
                  <a:off x="4816" y="2335"/>
                  <a:ext cx="2" cy="4"/>
                </a:xfrm>
                <a:custGeom>
                  <a:avLst/>
                  <a:gdLst>
                    <a:gd name="T0" fmla="*/ 2 w 2"/>
                    <a:gd name="T1" fmla="*/ 0 h 4"/>
                    <a:gd name="T2" fmla="*/ 2 w 2"/>
                    <a:gd name="T3" fmla="*/ 0 h 4"/>
                    <a:gd name="T4" fmla="*/ 2 w 2"/>
                    <a:gd name="T5" fmla="*/ 0 h 4"/>
                    <a:gd name="T6" fmla="*/ 2 w 2"/>
                    <a:gd name="T7" fmla="*/ 0 h 4"/>
                    <a:gd name="T8" fmla="*/ 1 w 2"/>
                    <a:gd name="T9" fmla="*/ 0 h 4"/>
                    <a:gd name="T10" fmla="*/ 0 w 2"/>
                    <a:gd name="T11" fmla="*/ 3 h 4"/>
                    <a:gd name="T12" fmla="*/ 0 w 2"/>
                    <a:gd name="T13" fmla="*/ 4 h 4"/>
                    <a:gd name="T14" fmla="*/ 0 w 2"/>
                    <a:gd name="T15" fmla="*/ 2 h 4"/>
                    <a:gd name="T16" fmla="*/ 2 w 2"/>
                    <a:gd name="T17" fmla="*/ 0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cubicBezTo>
                        <a:pt x="2" y="0"/>
                        <a:pt x="2" y="0"/>
                        <a:pt x="2" y="0"/>
                      </a:cubicBezTo>
                      <a:cubicBezTo>
                        <a:pt x="2" y="0"/>
                        <a:pt x="2" y="0"/>
                        <a:pt x="2" y="0"/>
                      </a:cubicBezTo>
                      <a:cubicBezTo>
                        <a:pt x="2" y="0"/>
                        <a:pt x="2" y="0"/>
                        <a:pt x="2" y="0"/>
                      </a:cubicBezTo>
                      <a:moveTo>
                        <a:pt x="1" y="0"/>
                      </a:moveTo>
                      <a:cubicBezTo>
                        <a:pt x="0" y="0"/>
                        <a:pt x="0" y="2"/>
                        <a:pt x="0" y="3"/>
                      </a:cubicBezTo>
                      <a:cubicBezTo>
                        <a:pt x="0" y="3"/>
                        <a:pt x="0" y="4"/>
                        <a:pt x="0" y="4"/>
                      </a:cubicBezTo>
                      <a:cubicBezTo>
                        <a:pt x="0" y="3"/>
                        <a:pt x="0" y="3"/>
                        <a:pt x="0" y="2"/>
                      </a:cubicBezTo>
                      <a:cubicBezTo>
                        <a:pt x="0" y="1"/>
                        <a:pt x="1" y="1"/>
                        <a:pt x="2" y="0"/>
                      </a:cubicBezTo>
                      <a:cubicBezTo>
                        <a:pt x="1" y="0"/>
                        <a:pt x="1" y="0"/>
                        <a:pt x="1" y="0"/>
                      </a:cubicBezTo>
                    </a:path>
                  </a:pathLst>
                </a:custGeom>
                <a:solidFill>
                  <a:srgbClr val="C2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2" name="Freeform 12593">
                  <a:extLst>
                    <a:ext uri="{FF2B5EF4-FFF2-40B4-BE49-F238E27FC236}">
                      <a16:creationId xmlns:a16="http://schemas.microsoft.com/office/drawing/2014/main" id="{7B5B1044-C217-161B-27C5-C5BAA9B5456D}"/>
                    </a:ext>
                  </a:extLst>
                </p:cNvPr>
                <p:cNvSpPr>
                  <a:spLocks/>
                </p:cNvSpPr>
                <p:nvPr/>
              </p:nvSpPr>
              <p:spPr bwMode="auto">
                <a:xfrm>
                  <a:off x="4810" y="2329"/>
                  <a:ext cx="4" cy="3"/>
                </a:xfrm>
                <a:custGeom>
                  <a:avLst/>
                  <a:gdLst>
                    <a:gd name="T0" fmla="*/ 3 w 4"/>
                    <a:gd name="T1" fmla="*/ 0 h 4"/>
                    <a:gd name="T2" fmla="*/ 3 w 4"/>
                    <a:gd name="T3" fmla="*/ 1 h 4"/>
                    <a:gd name="T4" fmla="*/ 0 w 4"/>
                    <a:gd name="T5" fmla="*/ 2 h 4"/>
                    <a:gd name="T6" fmla="*/ 0 w 4"/>
                    <a:gd name="T7" fmla="*/ 2 h 4"/>
                    <a:gd name="T8" fmla="*/ 3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3" y="0"/>
                      </a:moveTo>
                      <a:cubicBezTo>
                        <a:pt x="3" y="1"/>
                        <a:pt x="3" y="1"/>
                        <a:pt x="3" y="1"/>
                      </a:cubicBezTo>
                      <a:cubicBezTo>
                        <a:pt x="1" y="2"/>
                        <a:pt x="1" y="4"/>
                        <a:pt x="0" y="4"/>
                      </a:cubicBezTo>
                      <a:cubicBezTo>
                        <a:pt x="0" y="4"/>
                        <a:pt x="0" y="4"/>
                        <a:pt x="0" y="4"/>
                      </a:cubicBezTo>
                      <a:cubicBezTo>
                        <a:pt x="2" y="4"/>
                        <a:pt x="4" y="2"/>
                        <a:pt x="3" y="0"/>
                      </a:cubicBezTo>
                    </a:path>
                  </a:pathLst>
                </a:custGeom>
                <a:solidFill>
                  <a:srgbClr val="C2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3" name="Freeform 12594">
                  <a:extLst>
                    <a:ext uri="{FF2B5EF4-FFF2-40B4-BE49-F238E27FC236}">
                      <a16:creationId xmlns:a16="http://schemas.microsoft.com/office/drawing/2014/main" id="{213D7F30-4DD7-68C5-4A64-FD45FC1BE341}"/>
                    </a:ext>
                  </a:extLst>
                </p:cNvPr>
                <p:cNvSpPr>
                  <a:spLocks/>
                </p:cNvSpPr>
                <p:nvPr/>
              </p:nvSpPr>
              <p:spPr bwMode="auto">
                <a:xfrm>
                  <a:off x="4814" y="2324"/>
                  <a:ext cx="3" cy="2"/>
                </a:xfrm>
                <a:custGeom>
                  <a:avLst/>
                  <a:gdLst>
                    <a:gd name="T0" fmla="*/ 2 w 3"/>
                    <a:gd name="T1" fmla="*/ 0 h 3"/>
                    <a:gd name="T2" fmla="*/ 0 w 3"/>
                    <a:gd name="T3" fmla="*/ 1 h 3"/>
                    <a:gd name="T4" fmla="*/ 2 w 3"/>
                    <a:gd name="T5" fmla="*/ 0 h 3"/>
                    <a:gd name="T6" fmla="*/ 2 w 3"/>
                    <a:gd name="T7" fmla="*/ 0 h 3"/>
                    <a:gd name="T8" fmla="*/ 3 w 3"/>
                    <a:gd name="T9" fmla="*/ 0 h 3"/>
                    <a:gd name="T10" fmla="*/ 2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1" y="0"/>
                        <a:pt x="0" y="2"/>
                        <a:pt x="0" y="3"/>
                      </a:cubicBezTo>
                      <a:cubicBezTo>
                        <a:pt x="0" y="2"/>
                        <a:pt x="1" y="0"/>
                        <a:pt x="2" y="0"/>
                      </a:cubicBezTo>
                      <a:cubicBezTo>
                        <a:pt x="2" y="0"/>
                        <a:pt x="2" y="0"/>
                        <a:pt x="2" y="0"/>
                      </a:cubicBezTo>
                      <a:cubicBezTo>
                        <a:pt x="3" y="0"/>
                        <a:pt x="3" y="0"/>
                        <a:pt x="3" y="0"/>
                      </a:cubicBezTo>
                      <a:cubicBezTo>
                        <a:pt x="2" y="0"/>
                        <a:pt x="2" y="0"/>
                        <a:pt x="2" y="0"/>
                      </a:cubicBezTo>
                    </a:path>
                  </a:pathLst>
                </a:custGeom>
                <a:solidFill>
                  <a:srgbClr val="C2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4" name="Freeform 12595">
                  <a:extLst>
                    <a:ext uri="{FF2B5EF4-FFF2-40B4-BE49-F238E27FC236}">
                      <a16:creationId xmlns:a16="http://schemas.microsoft.com/office/drawing/2014/main" id="{566DEEC5-0C58-4E11-2B62-1CAFAC49244E}"/>
                    </a:ext>
                  </a:extLst>
                </p:cNvPr>
                <p:cNvSpPr>
                  <a:spLocks noEditPoints="1"/>
                </p:cNvSpPr>
                <p:nvPr/>
              </p:nvSpPr>
              <p:spPr bwMode="auto">
                <a:xfrm>
                  <a:off x="4807" y="2334"/>
                  <a:ext cx="1" cy="1"/>
                </a:xfrm>
                <a:custGeom>
                  <a:avLst/>
                  <a:gdLst>
                    <a:gd name="T0" fmla="*/ 1 w 1"/>
                    <a:gd name="T1" fmla="*/ 1 h 1"/>
                    <a:gd name="T2" fmla="*/ 0 w 1"/>
                    <a:gd name="T3" fmla="*/ 1 h 1"/>
                    <a:gd name="T4" fmla="*/ 0 w 1"/>
                    <a:gd name="T5" fmla="*/ 1 h 1"/>
                    <a:gd name="T6" fmla="*/ 1 w 1"/>
                    <a:gd name="T7" fmla="*/ 1 h 1"/>
                    <a:gd name="T8" fmla="*/ 1 w 1"/>
                    <a:gd name="T9" fmla="*/ 0 h 1"/>
                    <a:gd name="T10" fmla="*/ 1 w 1"/>
                    <a:gd name="T11" fmla="*/ 1 h 1"/>
                    <a:gd name="T12" fmla="*/ 1 w 1"/>
                    <a:gd name="T13" fmla="*/ 1 h 1"/>
                    <a:gd name="T14" fmla="*/ 1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1" y="1"/>
                      </a:moveTo>
                      <a:cubicBezTo>
                        <a:pt x="0" y="1"/>
                        <a:pt x="0" y="1"/>
                        <a:pt x="0" y="1"/>
                      </a:cubicBezTo>
                      <a:cubicBezTo>
                        <a:pt x="0" y="1"/>
                        <a:pt x="0" y="1"/>
                        <a:pt x="0" y="1"/>
                      </a:cubicBezTo>
                      <a:cubicBezTo>
                        <a:pt x="0" y="1"/>
                        <a:pt x="0" y="1"/>
                        <a:pt x="1" y="1"/>
                      </a:cubicBezTo>
                      <a:moveTo>
                        <a:pt x="1" y="0"/>
                      </a:moveTo>
                      <a:cubicBezTo>
                        <a:pt x="1" y="1"/>
                        <a:pt x="1" y="1"/>
                        <a:pt x="1" y="1"/>
                      </a:cubicBezTo>
                      <a:cubicBezTo>
                        <a:pt x="1" y="1"/>
                        <a:pt x="1" y="1"/>
                        <a:pt x="1" y="1"/>
                      </a:cubicBezTo>
                      <a:cubicBezTo>
                        <a:pt x="1" y="0"/>
                        <a:pt x="1" y="0"/>
                        <a:pt x="1" y="0"/>
                      </a:cubicBezTo>
                    </a:path>
                  </a:pathLst>
                </a:custGeom>
                <a:solidFill>
                  <a:srgbClr val="C2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5" name="Freeform 12596">
                  <a:extLst>
                    <a:ext uri="{FF2B5EF4-FFF2-40B4-BE49-F238E27FC236}">
                      <a16:creationId xmlns:a16="http://schemas.microsoft.com/office/drawing/2014/main" id="{F8EA37A2-752F-E40B-BD98-429428AFE36E}"/>
                    </a:ext>
                  </a:extLst>
                </p:cNvPr>
                <p:cNvSpPr>
                  <a:spLocks noEditPoints="1"/>
                </p:cNvSpPr>
                <p:nvPr/>
              </p:nvSpPr>
              <p:spPr bwMode="auto">
                <a:xfrm>
                  <a:off x="4807" y="2334"/>
                  <a:ext cx="1" cy="1"/>
                </a:xfrm>
                <a:custGeom>
                  <a:avLst/>
                  <a:gdLst>
                    <a:gd name="T0" fmla="*/ 0 w 1"/>
                    <a:gd name="T1" fmla="*/ 0 h 1"/>
                    <a:gd name="T2" fmla="*/ 0 w 1"/>
                    <a:gd name="T3" fmla="*/ 1 h 1"/>
                    <a:gd name="T4" fmla="*/ 0 w 1"/>
                    <a:gd name="T5" fmla="*/ 1 h 1"/>
                    <a:gd name="T6" fmla="*/ 0 w 1"/>
                    <a:gd name="T7" fmla="*/ 0 h 1"/>
                    <a:gd name="T8" fmla="*/ 0 w 1"/>
                    <a:gd name="T9" fmla="*/ 0 h 1"/>
                    <a:gd name="T10" fmla="*/ 0 w 1"/>
                    <a:gd name="T11" fmla="*/ 0 h 1"/>
                    <a:gd name="T12" fmla="*/ 0 w 1"/>
                    <a:gd name="T13" fmla="*/ 0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0"/>
                      </a:moveTo>
                      <a:cubicBezTo>
                        <a:pt x="0" y="1"/>
                        <a:pt x="0" y="1"/>
                        <a:pt x="0" y="1"/>
                      </a:cubicBezTo>
                      <a:cubicBezTo>
                        <a:pt x="0" y="1"/>
                        <a:pt x="0" y="1"/>
                        <a:pt x="0" y="1"/>
                      </a:cubicBezTo>
                      <a:cubicBezTo>
                        <a:pt x="0" y="1"/>
                        <a:pt x="0" y="1"/>
                        <a:pt x="0" y="0"/>
                      </a:cubicBezTo>
                      <a:moveTo>
                        <a:pt x="0" y="0"/>
                      </a:moveTo>
                      <a:cubicBezTo>
                        <a:pt x="0" y="0"/>
                        <a:pt x="0" y="0"/>
                        <a:pt x="0" y="0"/>
                      </a:cubicBezTo>
                      <a:cubicBezTo>
                        <a:pt x="0" y="0"/>
                        <a:pt x="0" y="0"/>
                        <a:pt x="0" y="0"/>
                      </a:cubicBezTo>
                      <a:cubicBezTo>
                        <a:pt x="0" y="0"/>
                        <a:pt x="0" y="0"/>
                        <a:pt x="0" y="0"/>
                      </a:cubicBezTo>
                    </a:path>
                  </a:pathLst>
                </a:custGeom>
                <a:solidFill>
                  <a:srgbClr val="BFA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6" name="Freeform 12597">
                  <a:extLst>
                    <a:ext uri="{FF2B5EF4-FFF2-40B4-BE49-F238E27FC236}">
                      <a16:creationId xmlns:a16="http://schemas.microsoft.com/office/drawing/2014/main" id="{19C1A6C0-2DF8-229D-6182-AC0C585EF8D6}"/>
                    </a:ext>
                  </a:extLst>
                </p:cNvPr>
                <p:cNvSpPr>
                  <a:spLocks noEditPoints="1"/>
                </p:cNvSpPr>
                <p:nvPr/>
              </p:nvSpPr>
              <p:spPr bwMode="auto">
                <a:xfrm>
                  <a:off x="4651" y="2257"/>
                  <a:ext cx="20" cy="30"/>
                </a:xfrm>
                <a:custGeom>
                  <a:avLst/>
                  <a:gdLst>
                    <a:gd name="T0" fmla="*/ 5 w 25"/>
                    <a:gd name="T1" fmla="*/ 15 h 36"/>
                    <a:gd name="T2" fmla="*/ 4 w 25"/>
                    <a:gd name="T3" fmla="*/ 16 h 36"/>
                    <a:gd name="T4" fmla="*/ 4 w 25"/>
                    <a:gd name="T5" fmla="*/ 16 h 36"/>
                    <a:gd name="T6" fmla="*/ 2 w 25"/>
                    <a:gd name="T7" fmla="*/ 13 h 36"/>
                    <a:gd name="T8" fmla="*/ 2 w 25"/>
                    <a:gd name="T9" fmla="*/ 13 h 36"/>
                    <a:gd name="T10" fmla="*/ 2 w 25"/>
                    <a:gd name="T11" fmla="*/ 15 h 36"/>
                    <a:gd name="T12" fmla="*/ 2 w 25"/>
                    <a:gd name="T13" fmla="*/ 13 h 36"/>
                    <a:gd name="T14" fmla="*/ 2 w 25"/>
                    <a:gd name="T15" fmla="*/ 13 h 36"/>
                    <a:gd name="T16" fmla="*/ 5 w 25"/>
                    <a:gd name="T17" fmla="*/ 11 h 36"/>
                    <a:gd name="T18" fmla="*/ 5 w 25"/>
                    <a:gd name="T19" fmla="*/ 11 h 36"/>
                    <a:gd name="T20" fmla="*/ 5 w 25"/>
                    <a:gd name="T21" fmla="*/ 11 h 36"/>
                    <a:gd name="T22" fmla="*/ 5 w 25"/>
                    <a:gd name="T23" fmla="*/ 13 h 36"/>
                    <a:gd name="T24" fmla="*/ 2 w 25"/>
                    <a:gd name="T25" fmla="*/ 11 h 36"/>
                    <a:gd name="T26" fmla="*/ 2 w 25"/>
                    <a:gd name="T27" fmla="*/ 11 h 36"/>
                    <a:gd name="T28" fmla="*/ 2 w 25"/>
                    <a:gd name="T29" fmla="*/ 13 h 36"/>
                    <a:gd name="T30" fmla="*/ 2 w 25"/>
                    <a:gd name="T31" fmla="*/ 11 h 36"/>
                    <a:gd name="T32" fmla="*/ 6 w 25"/>
                    <a:gd name="T33" fmla="*/ 8 h 36"/>
                    <a:gd name="T34" fmla="*/ 7 w 25"/>
                    <a:gd name="T35" fmla="*/ 8 h 36"/>
                    <a:gd name="T36" fmla="*/ 7 w 25"/>
                    <a:gd name="T37" fmla="*/ 8 h 36"/>
                    <a:gd name="T38" fmla="*/ 2 w 25"/>
                    <a:gd name="T39" fmla="*/ 9 h 36"/>
                    <a:gd name="T40" fmla="*/ 3 w 25"/>
                    <a:gd name="T41" fmla="*/ 8 h 36"/>
                    <a:gd name="T42" fmla="*/ 2 w 25"/>
                    <a:gd name="T43" fmla="*/ 9 h 36"/>
                    <a:gd name="T44" fmla="*/ 9 w 25"/>
                    <a:gd name="T45" fmla="*/ 8 h 36"/>
                    <a:gd name="T46" fmla="*/ 9 w 25"/>
                    <a:gd name="T47" fmla="*/ 7 h 36"/>
                    <a:gd name="T48" fmla="*/ 9 w 25"/>
                    <a:gd name="T49" fmla="*/ 8 h 36"/>
                    <a:gd name="T50" fmla="*/ 5 w 25"/>
                    <a:gd name="T51" fmla="*/ 5 h 36"/>
                    <a:gd name="T52" fmla="*/ 5 w 25"/>
                    <a:gd name="T53" fmla="*/ 6 h 36"/>
                    <a:gd name="T54" fmla="*/ 5 w 25"/>
                    <a:gd name="T55" fmla="*/ 8 h 36"/>
                    <a:gd name="T56" fmla="*/ 5 w 25"/>
                    <a:gd name="T57" fmla="*/ 5 h 36"/>
                    <a:gd name="T58" fmla="*/ 5 w 25"/>
                    <a:gd name="T59" fmla="*/ 5 h 36"/>
                    <a:gd name="T60" fmla="*/ 4 w 25"/>
                    <a:gd name="T61" fmla="*/ 4 h 36"/>
                    <a:gd name="T62" fmla="*/ 4 w 25"/>
                    <a:gd name="T63" fmla="*/ 4 h 36"/>
                    <a:gd name="T64" fmla="*/ 7 w 25"/>
                    <a:gd name="T65" fmla="*/ 6 h 36"/>
                    <a:gd name="T66" fmla="*/ 8 w 25"/>
                    <a:gd name="T67" fmla="*/ 4 h 36"/>
                    <a:gd name="T68" fmla="*/ 7 w 25"/>
                    <a:gd name="T69" fmla="*/ 6 h 36"/>
                    <a:gd name="T70" fmla="*/ 6 w 25"/>
                    <a:gd name="T71" fmla="*/ 3 h 36"/>
                    <a:gd name="T72" fmla="*/ 7 w 25"/>
                    <a:gd name="T73" fmla="*/ 3 h 36"/>
                    <a:gd name="T74" fmla="*/ 7 w 25"/>
                    <a:gd name="T75" fmla="*/ 3 h 36"/>
                    <a:gd name="T76" fmla="*/ 6 w 25"/>
                    <a:gd name="T77" fmla="*/ 4 h 36"/>
                    <a:gd name="T78" fmla="*/ 7 w 25"/>
                    <a:gd name="T79" fmla="*/ 1 h 36"/>
                    <a:gd name="T80" fmla="*/ 6 w 25"/>
                    <a:gd name="T81" fmla="*/ 1 h 36"/>
                    <a:gd name="T82" fmla="*/ 5 w 25"/>
                    <a:gd name="T83" fmla="*/ 2 h 36"/>
                    <a:gd name="T84" fmla="*/ 2 w 25"/>
                    <a:gd name="T85" fmla="*/ 5 h 36"/>
                    <a:gd name="T86" fmla="*/ 1 w 25"/>
                    <a:gd name="T87" fmla="*/ 13 h 36"/>
                    <a:gd name="T88" fmla="*/ 2 w 25"/>
                    <a:gd name="T89" fmla="*/ 18 h 36"/>
                    <a:gd name="T90" fmla="*/ 2 w 25"/>
                    <a:gd name="T91" fmla="*/ 18 h 36"/>
                    <a:gd name="T92" fmla="*/ 2 w 25"/>
                    <a:gd name="T93" fmla="*/ 18 h 36"/>
                    <a:gd name="T94" fmla="*/ 7 w 25"/>
                    <a:gd name="T95" fmla="*/ 13 h 36"/>
                    <a:gd name="T96" fmla="*/ 7 w 25"/>
                    <a:gd name="T97" fmla="*/ 13 h 36"/>
                    <a:gd name="T98" fmla="*/ 7 w 25"/>
                    <a:gd name="T99" fmla="*/ 13 h 36"/>
                    <a:gd name="T100" fmla="*/ 7 w 25"/>
                    <a:gd name="T101" fmla="*/ 13 h 36"/>
                    <a:gd name="T102" fmla="*/ 9 w 25"/>
                    <a:gd name="T103" fmla="*/ 12 h 36"/>
                    <a:gd name="T104" fmla="*/ 10 w 25"/>
                    <a:gd name="T105" fmla="*/ 7 h 36"/>
                    <a:gd name="T106" fmla="*/ 9 w 25"/>
                    <a:gd name="T107" fmla="*/ 3 h 36"/>
                    <a:gd name="T108" fmla="*/ 9 w 25"/>
                    <a:gd name="T109" fmla="*/ 2 h 36"/>
                    <a:gd name="T110" fmla="*/ 8 w 25"/>
                    <a:gd name="T111" fmla="*/ 2 h 36"/>
                    <a:gd name="T112" fmla="*/ 7 w 25"/>
                    <a:gd name="T113" fmla="*/ 0 h 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 h="36">
                      <a:moveTo>
                        <a:pt x="9" y="32"/>
                      </a:moveTo>
                      <a:cubicBezTo>
                        <a:pt x="10" y="32"/>
                        <a:pt x="10" y="31"/>
                        <a:pt x="11" y="30"/>
                      </a:cubicBezTo>
                      <a:cubicBezTo>
                        <a:pt x="11" y="30"/>
                        <a:pt x="11" y="30"/>
                        <a:pt x="11" y="30"/>
                      </a:cubicBezTo>
                      <a:cubicBezTo>
                        <a:pt x="11" y="31"/>
                        <a:pt x="10" y="32"/>
                        <a:pt x="9" y="32"/>
                      </a:cubicBezTo>
                      <a:cubicBezTo>
                        <a:pt x="9" y="32"/>
                        <a:pt x="8" y="32"/>
                        <a:pt x="8" y="31"/>
                      </a:cubicBezTo>
                      <a:cubicBezTo>
                        <a:pt x="9" y="32"/>
                        <a:pt x="9" y="32"/>
                        <a:pt x="9" y="32"/>
                      </a:cubicBezTo>
                      <a:moveTo>
                        <a:pt x="6" y="25"/>
                      </a:moveTo>
                      <a:cubicBezTo>
                        <a:pt x="6" y="25"/>
                        <a:pt x="6" y="25"/>
                        <a:pt x="6" y="25"/>
                      </a:cubicBezTo>
                      <a:cubicBezTo>
                        <a:pt x="6" y="25"/>
                        <a:pt x="6" y="25"/>
                        <a:pt x="6" y="25"/>
                      </a:cubicBezTo>
                      <a:cubicBezTo>
                        <a:pt x="6" y="25"/>
                        <a:pt x="6" y="25"/>
                        <a:pt x="6" y="25"/>
                      </a:cubicBezTo>
                      <a:cubicBezTo>
                        <a:pt x="5" y="25"/>
                        <a:pt x="5" y="28"/>
                        <a:pt x="5" y="30"/>
                      </a:cubicBezTo>
                      <a:cubicBezTo>
                        <a:pt x="5" y="30"/>
                        <a:pt x="5" y="30"/>
                        <a:pt x="6" y="30"/>
                      </a:cubicBezTo>
                      <a:cubicBezTo>
                        <a:pt x="5" y="30"/>
                        <a:pt x="5" y="30"/>
                        <a:pt x="5" y="30"/>
                      </a:cubicBezTo>
                      <a:cubicBezTo>
                        <a:pt x="5" y="29"/>
                        <a:pt x="5" y="29"/>
                        <a:pt x="5" y="28"/>
                      </a:cubicBezTo>
                      <a:cubicBezTo>
                        <a:pt x="4" y="27"/>
                        <a:pt x="5" y="26"/>
                        <a:pt x="6" y="25"/>
                      </a:cubicBezTo>
                      <a:cubicBezTo>
                        <a:pt x="6" y="25"/>
                        <a:pt x="6" y="25"/>
                        <a:pt x="6" y="25"/>
                      </a:cubicBezTo>
                      <a:moveTo>
                        <a:pt x="11" y="27"/>
                      </a:moveTo>
                      <a:cubicBezTo>
                        <a:pt x="10" y="26"/>
                        <a:pt x="10" y="22"/>
                        <a:pt x="11" y="22"/>
                      </a:cubicBezTo>
                      <a:cubicBezTo>
                        <a:pt x="11" y="22"/>
                        <a:pt x="11" y="22"/>
                        <a:pt x="12" y="22"/>
                      </a:cubicBezTo>
                      <a:cubicBezTo>
                        <a:pt x="12" y="22"/>
                        <a:pt x="12" y="22"/>
                        <a:pt x="12" y="22"/>
                      </a:cubicBezTo>
                      <a:cubicBezTo>
                        <a:pt x="12" y="23"/>
                        <a:pt x="12" y="23"/>
                        <a:pt x="12" y="23"/>
                      </a:cubicBezTo>
                      <a:cubicBezTo>
                        <a:pt x="12" y="23"/>
                        <a:pt x="12" y="23"/>
                        <a:pt x="12" y="22"/>
                      </a:cubicBezTo>
                      <a:cubicBezTo>
                        <a:pt x="11" y="23"/>
                        <a:pt x="11" y="24"/>
                        <a:pt x="11" y="25"/>
                      </a:cubicBezTo>
                      <a:cubicBezTo>
                        <a:pt x="10" y="26"/>
                        <a:pt x="11" y="26"/>
                        <a:pt x="11" y="27"/>
                      </a:cubicBezTo>
                      <a:moveTo>
                        <a:pt x="3" y="22"/>
                      </a:moveTo>
                      <a:cubicBezTo>
                        <a:pt x="3" y="22"/>
                        <a:pt x="3" y="22"/>
                        <a:pt x="3" y="22"/>
                      </a:cubicBezTo>
                      <a:cubicBezTo>
                        <a:pt x="3" y="22"/>
                        <a:pt x="3" y="22"/>
                        <a:pt x="3" y="22"/>
                      </a:cubicBezTo>
                      <a:cubicBezTo>
                        <a:pt x="3" y="22"/>
                        <a:pt x="3" y="22"/>
                        <a:pt x="3" y="22"/>
                      </a:cubicBezTo>
                      <a:cubicBezTo>
                        <a:pt x="3" y="23"/>
                        <a:pt x="3" y="23"/>
                        <a:pt x="2" y="23"/>
                      </a:cubicBezTo>
                      <a:cubicBezTo>
                        <a:pt x="2" y="24"/>
                        <a:pt x="3" y="26"/>
                        <a:pt x="3" y="27"/>
                      </a:cubicBezTo>
                      <a:cubicBezTo>
                        <a:pt x="2" y="26"/>
                        <a:pt x="2" y="24"/>
                        <a:pt x="2" y="23"/>
                      </a:cubicBezTo>
                      <a:cubicBezTo>
                        <a:pt x="2" y="23"/>
                        <a:pt x="3" y="23"/>
                        <a:pt x="3" y="22"/>
                      </a:cubicBezTo>
                      <a:moveTo>
                        <a:pt x="16" y="21"/>
                      </a:moveTo>
                      <a:cubicBezTo>
                        <a:pt x="15" y="20"/>
                        <a:pt x="16" y="18"/>
                        <a:pt x="16" y="17"/>
                      </a:cubicBezTo>
                      <a:cubicBezTo>
                        <a:pt x="17" y="17"/>
                        <a:pt x="17" y="17"/>
                        <a:pt x="17" y="17"/>
                      </a:cubicBezTo>
                      <a:cubicBezTo>
                        <a:pt x="18" y="17"/>
                        <a:pt x="18" y="17"/>
                        <a:pt x="18" y="17"/>
                      </a:cubicBezTo>
                      <a:cubicBezTo>
                        <a:pt x="18" y="17"/>
                        <a:pt x="18" y="17"/>
                        <a:pt x="18" y="17"/>
                      </a:cubicBezTo>
                      <a:cubicBezTo>
                        <a:pt x="18" y="17"/>
                        <a:pt x="17" y="17"/>
                        <a:pt x="17" y="17"/>
                      </a:cubicBezTo>
                      <a:cubicBezTo>
                        <a:pt x="16" y="17"/>
                        <a:pt x="16" y="20"/>
                        <a:pt x="16" y="21"/>
                      </a:cubicBezTo>
                      <a:moveTo>
                        <a:pt x="5" y="19"/>
                      </a:moveTo>
                      <a:cubicBezTo>
                        <a:pt x="5" y="19"/>
                        <a:pt x="5" y="19"/>
                        <a:pt x="5" y="19"/>
                      </a:cubicBezTo>
                      <a:cubicBezTo>
                        <a:pt x="6" y="19"/>
                        <a:pt x="6" y="16"/>
                        <a:pt x="7" y="15"/>
                      </a:cubicBezTo>
                      <a:cubicBezTo>
                        <a:pt x="7" y="14"/>
                        <a:pt x="7" y="14"/>
                        <a:pt x="7" y="14"/>
                      </a:cubicBezTo>
                      <a:cubicBezTo>
                        <a:pt x="8" y="16"/>
                        <a:pt x="6" y="19"/>
                        <a:pt x="5" y="19"/>
                      </a:cubicBezTo>
                      <a:moveTo>
                        <a:pt x="22" y="16"/>
                      </a:moveTo>
                      <a:cubicBezTo>
                        <a:pt x="21" y="16"/>
                        <a:pt x="21" y="15"/>
                        <a:pt x="21" y="15"/>
                      </a:cubicBezTo>
                      <a:cubicBezTo>
                        <a:pt x="20" y="14"/>
                        <a:pt x="21" y="13"/>
                        <a:pt x="22" y="12"/>
                      </a:cubicBezTo>
                      <a:cubicBezTo>
                        <a:pt x="22" y="13"/>
                        <a:pt x="22" y="13"/>
                        <a:pt x="22" y="13"/>
                      </a:cubicBezTo>
                      <a:cubicBezTo>
                        <a:pt x="21" y="13"/>
                        <a:pt x="22" y="15"/>
                        <a:pt x="22" y="16"/>
                      </a:cubicBezTo>
                      <a:cubicBezTo>
                        <a:pt x="22" y="16"/>
                        <a:pt x="22" y="16"/>
                        <a:pt x="22" y="16"/>
                      </a:cubicBezTo>
                      <a:moveTo>
                        <a:pt x="12" y="9"/>
                      </a:moveTo>
                      <a:cubicBezTo>
                        <a:pt x="13" y="9"/>
                        <a:pt x="13" y="9"/>
                        <a:pt x="13" y="9"/>
                      </a:cubicBezTo>
                      <a:cubicBezTo>
                        <a:pt x="13" y="9"/>
                        <a:pt x="13" y="9"/>
                        <a:pt x="13" y="9"/>
                      </a:cubicBezTo>
                      <a:cubicBezTo>
                        <a:pt x="13" y="10"/>
                        <a:pt x="13" y="11"/>
                        <a:pt x="13" y="12"/>
                      </a:cubicBezTo>
                      <a:cubicBezTo>
                        <a:pt x="13" y="12"/>
                        <a:pt x="12" y="15"/>
                        <a:pt x="12" y="15"/>
                      </a:cubicBezTo>
                      <a:cubicBezTo>
                        <a:pt x="12" y="15"/>
                        <a:pt x="11" y="15"/>
                        <a:pt x="11" y="15"/>
                      </a:cubicBezTo>
                      <a:cubicBezTo>
                        <a:pt x="11" y="14"/>
                        <a:pt x="12" y="13"/>
                        <a:pt x="12" y="13"/>
                      </a:cubicBezTo>
                      <a:cubicBezTo>
                        <a:pt x="12" y="12"/>
                        <a:pt x="13" y="10"/>
                        <a:pt x="13" y="9"/>
                      </a:cubicBezTo>
                      <a:cubicBezTo>
                        <a:pt x="13" y="9"/>
                        <a:pt x="12" y="9"/>
                        <a:pt x="12" y="9"/>
                      </a:cubicBezTo>
                      <a:cubicBezTo>
                        <a:pt x="12" y="9"/>
                        <a:pt x="12" y="9"/>
                        <a:pt x="12" y="9"/>
                      </a:cubicBezTo>
                      <a:moveTo>
                        <a:pt x="8" y="11"/>
                      </a:moveTo>
                      <a:cubicBezTo>
                        <a:pt x="8" y="10"/>
                        <a:pt x="8" y="8"/>
                        <a:pt x="9" y="8"/>
                      </a:cubicBezTo>
                      <a:cubicBezTo>
                        <a:pt x="9" y="8"/>
                        <a:pt x="9" y="8"/>
                        <a:pt x="10" y="8"/>
                      </a:cubicBezTo>
                      <a:cubicBezTo>
                        <a:pt x="9" y="8"/>
                        <a:pt x="9" y="8"/>
                        <a:pt x="9" y="8"/>
                      </a:cubicBezTo>
                      <a:cubicBezTo>
                        <a:pt x="8" y="8"/>
                        <a:pt x="8" y="10"/>
                        <a:pt x="8" y="11"/>
                      </a:cubicBezTo>
                      <a:moveTo>
                        <a:pt x="18" y="11"/>
                      </a:moveTo>
                      <a:cubicBezTo>
                        <a:pt x="18" y="11"/>
                        <a:pt x="18" y="11"/>
                        <a:pt x="18" y="11"/>
                      </a:cubicBezTo>
                      <a:cubicBezTo>
                        <a:pt x="18" y="10"/>
                        <a:pt x="19" y="8"/>
                        <a:pt x="19" y="8"/>
                      </a:cubicBezTo>
                      <a:cubicBezTo>
                        <a:pt x="19" y="7"/>
                        <a:pt x="19" y="7"/>
                        <a:pt x="19" y="7"/>
                      </a:cubicBezTo>
                      <a:cubicBezTo>
                        <a:pt x="21" y="8"/>
                        <a:pt x="19" y="11"/>
                        <a:pt x="18" y="11"/>
                      </a:cubicBezTo>
                      <a:moveTo>
                        <a:pt x="15" y="8"/>
                      </a:moveTo>
                      <a:cubicBezTo>
                        <a:pt x="15" y="6"/>
                        <a:pt x="16" y="5"/>
                        <a:pt x="16" y="5"/>
                      </a:cubicBezTo>
                      <a:cubicBezTo>
                        <a:pt x="17" y="5"/>
                        <a:pt x="17" y="5"/>
                        <a:pt x="17" y="6"/>
                      </a:cubicBezTo>
                      <a:cubicBezTo>
                        <a:pt x="17" y="6"/>
                        <a:pt x="17" y="6"/>
                        <a:pt x="17" y="6"/>
                      </a:cubicBezTo>
                      <a:cubicBezTo>
                        <a:pt x="17" y="6"/>
                        <a:pt x="17" y="6"/>
                        <a:pt x="17" y="6"/>
                      </a:cubicBezTo>
                      <a:cubicBezTo>
                        <a:pt x="17" y="6"/>
                        <a:pt x="17" y="6"/>
                        <a:pt x="17" y="6"/>
                      </a:cubicBezTo>
                      <a:cubicBezTo>
                        <a:pt x="17" y="5"/>
                        <a:pt x="17" y="5"/>
                        <a:pt x="17" y="5"/>
                      </a:cubicBezTo>
                      <a:cubicBezTo>
                        <a:pt x="16" y="5"/>
                        <a:pt x="15" y="7"/>
                        <a:pt x="15" y="8"/>
                      </a:cubicBezTo>
                      <a:moveTo>
                        <a:pt x="17" y="0"/>
                      </a:moveTo>
                      <a:cubicBezTo>
                        <a:pt x="17" y="0"/>
                        <a:pt x="17" y="0"/>
                        <a:pt x="17" y="1"/>
                      </a:cubicBezTo>
                      <a:cubicBezTo>
                        <a:pt x="16" y="1"/>
                        <a:pt x="16" y="2"/>
                        <a:pt x="15" y="2"/>
                      </a:cubicBezTo>
                      <a:cubicBezTo>
                        <a:pt x="15" y="2"/>
                        <a:pt x="15" y="1"/>
                        <a:pt x="14" y="1"/>
                      </a:cubicBezTo>
                      <a:cubicBezTo>
                        <a:pt x="14" y="1"/>
                        <a:pt x="14" y="1"/>
                        <a:pt x="14" y="1"/>
                      </a:cubicBezTo>
                      <a:cubicBezTo>
                        <a:pt x="13" y="1"/>
                        <a:pt x="13" y="1"/>
                        <a:pt x="13" y="2"/>
                      </a:cubicBezTo>
                      <a:cubicBezTo>
                        <a:pt x="12" y="4"/>
                        <a:pt x="9" y="2"/>
                        <a:pt x="9" y="5"/>
                      </a:cubicBezTo>
                      <a:cubicBezTo>
                        <a:pt x="8" y="7"/>
                        <a:pt x="5" y="7"/>
                        <a:pt x="5" y="10"/>
                      </a:cubicBezTo>
                      <a:cubicBezTo>
                        <a:pt x="5" y="13"/>
                        <a:pt x="2" y="14"/>
                        <a:pt x="2" y="16"/>
                      </a:cubicBezTo>
                      <a:cubicBezTo>
                        <a:pt x="3" y="18"/>
                        <a:pt x="0" y="22"/>
                        <a:pt x="1" y="25"/>
                      </a:cubicBezTo>
                      <a:cubicBezTo>
                        <a:pt x="2" y="27"/>
                        <a:pt x="0" y="30"/>
                        <a:pt x="1" y="31"/>
                      </a:cubicBezTo>
                      <a:cubicBezTo>
                        <a:pt x="2" y="32"/>
                        <a:pt x="1" y="35"/>
                        <a:pt x="2" y="36"/>
                      </a:cubicBezTo>
                      <a:cubicBezTo>
                        <a:pt x="2" y="36"/>
                        <a:pt x="2" y="36"/>
                        <a:pt x="2" y="36"/>
                      </a:cubicBezTo>
                      <a:cubicBezTo>
                        <a:pt x="3" y="36"/>
                        <a:pt x="3" y="36"/>
                        <a:pt x="3" y="36"/>
                      </a:cubicBezTo>
                      <a:cubicBezTo>
                        <a:pt x="3" y="36"/>
                        <a:pt x="4" y="36"/>
                        <a:pt x="4" y="36"/>
                      </a:cubicBezTo>
                      <a:cubicBezTo>
                        <a:pt x="4" y="36"/>
                        <a:pt x="4" y="36"/>
                        <a:pt x="4" y="36"/>
                      </a:cubicBezTo>
                      <a:cubicBezTo>
                        <a:pt x="4" y="36"/>
                        <a:pt x="4" y="36"/>
                        <a:pt x="5" y="36"/>
                      </a:cubicBezTo>
                      <a:cubicBezTo>
                        <a:pt x="9" y="33"/>
                        <a:pt x="13" y="30"/>
                        <a:pt x="17" y="28"/>
                      </a:cubicBezTo>
                      <a:cubicBezTo>
                        <a:pt x="17" y="27"/>
                        <a:pt x="17" y="27"/>
                        <a:pt x="17" y="27"/>
                      </a:cubicBezTo>
                      <a:cubicBezTo>
                        <a:pt x="17" y="27"/>
                        <a:pt x="17" y="27"/>
                        <a:pt x="17" y="27"/>
                      </a:cubicBezTo>
                      <a:cubicBezTo>
                        <a:pt x="17" y="26"/>
                        <a:pt x="17" y="26"/>
                        <a:pt x="17" y="26"/>
                      </a:cubicBezTo>
                      <a:cubicBezTo>
                        <a:pt x="17" y="26"/>
                        <a:pt x="17" y="27"/>
                        <a:pt x="17" y="27"/>
                      </a:cubicBezTo>
                      <a:cubicBezTo>
                        <a:pt x="17" y="27"/>
                        <a:pt x="17" y="27"/>
                        <a:pt x="17" y="27"/>
                      </a:cubicBezTo>
                      <a:cubicBezTo>
                        <a:pt x="17" y="27"/>
                        <a:pt x="17" y="27"/>
                        <a:pt x="17" y="28"/>
                      </a:cubicBezTo>
                      <a:cubicBezTo>
                        <a:pt x="19" y="27"/>
                        <a:pt x="20" y="26"/>
                        <a:pt x="22" y="25"/>
                      </a:cubicBezTo>
                      <a:cubicBezTo>
                        <a:pt x="22" y="25"/>
                        <a:pt x="22" y="25"/>
                        <a:pt x="22" y="24"/>
                      </a:cubicBezTo>
                      <a:cubicBezTo>
                        <a:pt x="22" y="23"/>
                        <a:pt x="24" y="22"/>
                        <a:pt x="23" y="19"/>
                      </a:cubicBezTo>
                      <a:cubicBezTo>
                        <a:pt x="23" y="17"/>
                        <a:pt x="25" y="15"/>
                        <a:pt x="24" y="13"/>
                      </a:cubicBezTo>
                      <a:cubicBezTo>
                        <a:pt x="24" y="12"/>
                        <a:pt x="25" y="9"/>
                        <a:pt x="24" y="8"/>
                      </a:cubicBezTo>
                      <a:cubicBezTo>
                        <a:pt x="23" y="7"/>
                        <a:pt x="23" y="5"/>
                        <a:pt x="23" y="3"/>
                      </a:cubicBezTo>
                      <a:cubicBezTo>
                        <a:pt x="23" y="3"/>
                        <a:pt x="23" y="3"/>
                        <a:pt x="23" y="3"/>
                      </a:cubicBezTo>
                      <a:cubicBezTo>
                        <a:pt x="22" y="2"/>
                        <a:pt x="22" y="2"/>
                        <a:pt x="21" y="2"/>
                      </a:cubicBezTo>
                      <a:cubicBezTo>
                        <a:pt x="21" y="2"/>
                        <a:pt x="21" y="2"/>
                        <a:pt x="21" y="2"/>
                      </a:cubicBezTo>
                      <a:cubicBezTo>
                        <a:pt x="21" y="2"/>
                        <a:pt x="20" y="2"/>
                        <a:pt x="20" y="2"/>
                      </a:cubicBezTo>
                      <a:cubicBezTo>
                        <a:pt x="20" y="2"/>
                        <a:pt x="19" y="2"/>
                        <a:pt x="19" y="1"/>
                      </a:cubicBezTo>
                      <a:cubicBezTo>
                        <a:pt x="18" y="1"/>
                        <a:pt x="18" y="0"/>
                        <a:pt x="17" y="0"/>
                      </a:cubicBezTo>
                    </a:path>
                  </a:pathLst>
                </a:custGeom>
                <a:solidFill>
                  <a:srgbClr val="CC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7" name="Freeform 12598">
                  <a:extLst>
                    <a:ext uri="{FF2B5EF4-FFF2-40B4-BE49-F238E27FC236}">
                      <a16:creationId xmlns:a16="http://schemas.microsoft.com/office/drawing/2014/main" id="{F1ECCF55-F1E2-B0CE-7D8E-35F59341405B}"/>
                    </a:ext>
                  </a:extLst>
                </p:cNvPr>
                <p:cNvSpPr>
                  <a:spLocks/>
                </p:cNvSpPr>
                <p:nvPr/>
              </p:nvSpPr>
              <p:spPr bwMode="auto">
                <a:xfrm>
                  <a:off x="4655" y="2278"/>
                  <a:ext cx="14" cy="10"/>
                </a:xfrm>
                <a:custGeom>
                  <a:avLst/>
                  <a:gdLst>
                    <a:gd name="T0" fmla="*/ 8 w 17"/>
                    <a:gd name="T1" fmla="*/ 0 h 13"/>
                    <a:gd name="T2" fmla="*/ 6 w 17"/>
                    <a:gd name="T3" fmla="*/ 2 h 13"/>
                    <a:gd name="T4" fmla="*/ 6 w 17"/>
                    <a:gd name="T5" fmla="*/ 2 h 13"/>
                    <a:gd name="T6" fmla="*/ 5 w 17"/>
                    <a:gd name="T7" fmla="*/ 2 h 13"/>
                    <a:gd name="T8" fmla="*/ 5 w 17"/>
                    <a:gd name="T9" fmla="*/ 2 h 13"/>
                    <a:gd name="T10" fmla="*/ 6 w 17"/>
                    <a:gd name="T11" fmla="*/ 2 h 13"/>
                    <a:gd name="T12" fmla="*/ 0 w 17"/>
                    <a:gd name="T13" fmla="*/ 4 h 13"/>
                    <a:gd name="T14" fmla="*/ 1 w 17"/>
                    <a:gd name="T15" fmla="*/ 4 h 13"/>
                    <a:gd name="T16" fmla="*/ 2 w 17"/>
                    <a:gd name="T17" fmla="*/ 5 h 13"/>
                    <a:gd name="T18" fmla="*/ 2 w 17"/>
                    <a:gd name="T19" fmla="*/ 4 h 13"/>
                    <a:gd name="T20" fmla="*/ 2 w 17"/>
                    <a:gd name="T21" fmla="*/ 4 h 13"/>
                    <a:gd name="T22" fmla="*/ 2 w 17"/>
                    <a:gd name="T23" fmla="*/ 4 h 13"/>
                    <a:gd name="T24" fmla="*/ 2 w 17"/>
                    <a:gd name="T25" fmla="*/ 5 h 13"/>
                    <a:gd name="T26" fmla="*/ 3 w 17"/>
                    <a:gd name="T27" fmla="*/ 4 h 13"/>
                    <a:gd name="T28" fmla="*/ 4 w 17"/>
                    <a:gd name="T29" fmla="*/ 4 h 13"/>
                    <a:gd name="T30" fmla="*/ 4 w 17"/>
                    <a:gd name="T31" fmla="*/ 4 h 13"/>
                    <a:gd name="T32" fmla="*/ 4 w 17"/>
                    <a:gd name="T33" fmla="*/ 4 h 13"/>
                    <a:gd name="T34" fmla="*/ 5 w 17"/>
                    <a:gd name="T35" fmla="*/ 4 h 13"/>
                    <a:gd name="T36" fmla="*/ 6 w 17"/>
                    <a:gd name="T37" fmla="*/ 3 h 13"/>
                    <a:gd name="T38" fmla="*/ 7 w 17"/>
                    <a:gd name="T39" fmla="*/ 2 h 13"/>
                    <a:gd name="T40" fmla="*/ 8 w 17"/>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3">
                      <a:moveTo>
                        <a:pt x="17" y="0"/>
                      </a:moveTo>
                      <a:cubicBezTo>
                        <a:pt x="15" y="1"/>
                        <a:pt x="14" y="2"/>
                        <a:pt x="12" y="3"/>
                      </a:cubicBezTo>
                      <a:cubicBezTo>
                        <a:pt x="12" y="3"/>
                        <a:pt x="12" y="3"/>
                        <a:pt x="12" y="4"/>
                      </a:cubicBezTo>
                      <a:cubicBezTo>
                        <a:pt x="11" y="5"/>
                        <a:pt x="11" y="6"/>
                        <a:pt x="10" y="6"/>
                      </a:cubicBezTo>
                      <a:cubicBezTo>
                        <a:pt x="10" y="6"/>
                        <a:pt x="10" y="6"/>
                        <a:pt x="10" y="5"/>
                      </a:cubicBezTo>
                      <a:cubicBezTo>
                        <a:pt x="10" y="5"/>
                        <a:pt x="11" y="4"/>
                        <a:pt x="12" y="3"/>
                      </a:cubicBezTo>
                      <a:cubicBezTo>
                        <a:pt x="8" y="5"/>
                        <a:pt x="4" y="8"/>
                        <a:pt x="0" y="11"/>
                      </a:cubicBezTo>
                      <a:cubicBezTo>
                        <a:pt x="0" y="11"/>
                        <a:pt x="0" y="12"/>
                        <a:pt x="1" y="12"/>
                      </a:cubicBezTo>
                      <a:cubicBezTo>
                        <a:pt x="1" y="12"/>
                        <a:pt x="2" y="13"/>
                        <a:pt x="2" y="13"/>
                      </a:cubicBezTo>
                      <a:cubicBezTo>
                        <a:pt x="3" y="13"/>
                        <a:pt x="3" y="13"/>
                        <a:pt x="3" y="12"/>
                      </a:cubicBezTo>
                      <a:cubicBezTo>
                        <a:pt x="3" y="12"/>
                        <a:pt x="4" y="12"/>
                        <a:pt x="4" y="12"/>
                      </a:cubicBezTo>
                      <a:cubicBezTo>
                        <a:pt x="4" y="12"/>
                        <a:pt x="5" y="12"/>
                        <a:pt x="5" y="12"/>
                      </a:cubicBezTo>
                      <a:cubicBezTo>
                        <a:pt x="5" y="13"/>
                        <a:pt x="6" y="13"/>
                        <a:pt x="6" y="13"/>
                      </a:cubicBezTo>
                      <a:cubicBezTo>
                        <a:pt x="6" y="13"/>
                        <a:pt x="7" y="13"/>
                        <a:pt x="7" y="12"/>
                      </a:cubicBezTo>
                      <a:cubicBezTo>
                        <a:pt x="7" y="11"/>
                        <a:pt x="7" y="11"/>
                        <a:pt x="8" y="11"/>
                      </a:cubicBezTo>
                      <a:cubicBezTo>
                        <a:pt x="8" y="11"/>
                        <a:pt x="8" y="11"/>
                        <a:pt x="8" y="11"/>
                      </a:cubicBezTo>
                      <a:cubicBezTo>
                        <a:pt x="8" y="11"/>
                        <a:pt x="8" y="11"/>
                        <a:pt x="9" y="11"/>
                      </a:cubicBezTo>
                      <a:cubicBezTo>
                        <a:pt x="9" y="11"/>
                        <a:pt x="9" y="11"/>
                        <a:pt x="10" y="10"/>
                      </a:cubicBezTo>
                      <a:cubicBezTo>
                        <a:pt x="10" y="8"/>
                        <a:pt x="12" y="10"/>
                        <a:pt x="12" y="8"/>
                      </a:cubicBezTo>
                      <a:cubicBezTo>
                        <a:pt x="12" y="6"/>
                        <a:pt x="15" y="6"/>
                        <a:pt x="15" y="4"/>
                      </a:cubicBezTo>
                      <a:cubicBezTo>
                        <a:pt x="15" y="2"/>
                        <a:pt x="17" y="2"/>
                        <a:pt x="17" y="0"/>
                      </a:cubicBezTo>
                    </a:path>
                  </a:pathLst>
                </a:custGeom>
                <a:solidFill>
                  <a:srgbClr val="D2AC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8" name="Freeform 12599">
                  <a:extLst>
                    <a:ext uri="{FF2B5EF4-FFF2-40B4-BE49-F238E27FC236}">
                      <a16:creationId xmlns:a16="http://schemas.microsoft.com/office/drawing/2014/main" id="{3BD2ABEC-074E-652F-C2B7-DA8BEA9ABD2D}"/>
                    </a:ext>
                  </a:extLst>
                </p:cNvPr>
                <p:cNvSpPr>
                  <a:spLocks noEditPoints="1"/>
                </p:cNvSpPr>
                <p:nvPr/>
              </p:nvSpPr>
              <p:spPr bwMode="auto">
                <a:xfrm>
                  <a:off x="4671" y="2260"/>
                  <a:ext cx="2" cy="3"/>
                </a:xfrm>
                <a:custGeom>
                  <a:avLst/>
                  <a:gdLst>
                    <a:gd name="T0" fmla="*/ 1 w 3"/>
                    <a:gd name="T1" fmla="*/ 2 h 4"/>
                    <a:gd name="T2" fmla="*/ 1 w 3"/>
                    <a:gd name="T3" fmla="*/ 2 h 4"/>
                    <a:gd name="T4" fmla="*/ 1 w 3"/>
                    <a:gd name="T5" fmla="*/ 2 h 4"/>
                    <a:gd name="T6" fmla="*/ 1 w 3"/>
                    <a:gd name="T7" fmla="*/ 2 h 4"/>
                    <a:gd name="T8" fmla="*/ 1 w 3"/>
                    <a:gd name="T9" fmla="*/ 2 h 4"/>
                    <a:gd name="T10" fmla="*/ 1 w 3"/>
                    <a:gd name="T11" fmla="*/ 2 h 4"/>
                    <a:gd name="T12" fmla="*/ 0 w 3"/>
                    <a:gd name="T13" fmla="*/ 0 h 4"/>
                    <a:gd name="T14" fmla="*/ 0 w 3"/>
                    <a:gd name="T15" fmla="*/ 0 h 4"/>
                    <a:gd name="T16" fmla="*/ 0 w 3"/>
                    <a:gd name="T17" fmla="*/ 0 h 4"/>
                    <a:gd name="T18" fmla="*/ 0 w 3"/>
                    <a:gd name="T19" fmla="*/ 0 h 4"/>
                    <a:gd name="T20" fmla="*/ 0 w 3"/>
                    <a:gd name="T21" fmla="*/ 0 h 4"/>
                    <a:gd name="T22" fmla="*/ 0 w 3"/>
                    <a:gd name="T23" fmla="*/ 0 h 4"/>
                    <a:gd name="T24" fmla="*/ 0 w 3"/>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 h="4">
                      <a:moveTo>
                        <a:pt x="3" y="3"/>
                      </a:moveTo>
                      <a:cubicBezTo>
                        <a:pt x="3" y="4"/>
                        <a:pt x="3" y="4"/>
                        <a:pt x="3" y="4"/>
                      </a:cubicBezTo>
                      <a:cubicBezTo>
                        <a:pt x="3" y="4"/>
                        <a:pt x="3" y="4"/>
                        <a:pt x="3" y="3"/>
                      </a:cubicBezTo>
                      <a:moveTo>
                        <a:pt x="3" y="3"/>
                      </a:moveTo>
                      <a:cubicBezTo>
                        <a:pt x="3" y="3"/>
                        <a:pt x="3" y="3"/>
                        <a:pt x="3" y="3"/>
                      </a:cubicBezTo>
                      <a:cubicBezTo>
                        <a:pt x="3" y="3"/>
                        <a:pt x="3" y="3"/>
                        <a:pt x="3" y="3"/>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CC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19" name="Freeform 12600">
                  <a:extLst>
                    <a:ext uri="{FF2B5EF4-FFF2-40B4-BE49-F238E27FC236}">
                      <a16:creationId xmlns:a16="http://schemas.microsoft.com/office/drawing/2014/main" id="{E58EDF21-8455-6E09-0E7C-62A97C75ECFF}"/>
                    </a:ext>
                  </a:extLst>
                </p:cNvPr>
                <p:cNvSpPr>
                  <a:spLocks noEditPoints="1"/>
                </p:cNvSpPr>
                <p:nvPr/>
              </p:nvSpPr>
              <p:spPr bwMode="auto">
                <a:xfrm>
                  <a:off x="4654" y="2259"/>
                  <a:ext cx="22" cy="28"/>
                </a:xfrm>
                <a:custGeom>
                  <a:avLst/>
                  <a:gdLst>
                    <a:gd name="T0" fmla="*/ 0 w 27"/>
                    <a:gd name="T1" fmla="*/ 17 h 33"/>
                    <a:gd name="T2" fmla="*/ 0 w 27"/>
                    <a:gd name="T3" fmla="*/ 17 h 33"/>
                    <a:gd name="T4" fmla="*/ 0 w 27"/>
                    <a:gd name="T5" fmla="*/ 17 h 33"/>
                    <a:gd name="T6" fmla="*/ 1 w 27"/>
                    <a:gd name="T7" fmla="*/ 17 h 33"/>
                    <a:gd name="T8" fmla="*/ 1 w 27"/>
                    <a:gd name="T9" fmla="*/ 17 h 33"/>
                    <a:gd name="T10" fmla="*/ 1 w 27"/>
                    <a:gd name="T11" fmla="*/ 17 h 33"/>
                    <a:gd name="T12" fmla="*/ 0 w 27"/>
                    <a:gd name="T13" fmla="*/ 17 h 33"/>
                    <a:gd name="T14" fmla="*/ 8 w 27"/>
                    <a:gd name="T15" fmla="*/ 0 h 33"/>
                    <a:gd name="T16" fmla="*/ 8 w 27"/>
                    <a:gd name="T17" fmla="*/ 0 h 33"/>
                    <a:gd name="T18" fmla="*/ 9 w 27"/>
                    <a:gd name="T19" fmla="*/ 3 h 33"/>
                    <a:gd name="T20" fmla="*/ 9 w 27"/>
                    <a:gd name="T21" fmla="*/ 5 h 33"/>
                    <a:gd name="T22" fmla="*/ 8 w 27"/>
                    <a:gd name="T23" fmla="*/ 8 h 33"/>
                    <a:gd name="T24" fmla="*/ 8 w 27"/>
                    <a:gd name="T25" fmla="*/ 11 h 33"/>
                    <a:gd name="T26" fmla="*/ 8 w 27"/>
                    <a:gd name="T27" fmla="*/ 12 h 33"/>
                    <a:gd name="T28" fmla="*/ 8 w 27"/>
                    <a:gd name="T29" fmla="*/ 11 h 33"/>
                    <a:gd name="T30" fmla="*/ 12 w 27"/>
                    <a:gd name="T31" fmla="*/ 9 h 33"/>
                    <a:gd name="T32" fmla="*/ 12 w 27"/>
                    <a:gd name="T33" fmla="*/ 8 h 33"/>
                    <a:gd name="T34" fmla="*/ 12 w 27"/>
                    <a:gd name="T35" fmla="*/ 8 h 33"/>
                    <a:gd name="T36" fmla="*/ 11 w 27"/>
                    <a:gd name="T37" fmla="*/ 7 h 33"/>
                    <a:gd name="T38" fmla="*/ 11 w 27"/>
                    <a:gd name="T39" fmla="*/ 6 h 33"/>
                    <a:gd name="T40" fmla="*/ 11 w 27"/>
                    <a:gd name="T41" fmla="*/ 5 h 33"/>
                    <a:gd name="T42" fmla="*/ 10 w 27"/>
                    <a:gd name="T43" fmla="*/ 3 h 33"/>
                    <a:gd name="T44" fmla="*/ 10 w 27"/>
                    <a:gd name="T45" fmla="*/ 3 h 33"/>
                    <a:gd name="T46" fmla="*/ 10 w 27"/>
                    <a:gd name="T47" fmla="*/ 3 h 33"/>
                    <a:gd name="T48" fmla="*/ 10 w 27"/>
                    <a:gd name="T49" fmla="*/ 3 h 33"/>
                    <a:gd name="T50" fmla="*/ 10 w 27"/>
                    <a:gd name="T51" fmla="*/ 3 h 33"/>
                    <a:gd name="T52" fmla="*/ 9 w 27"/>
                    <a:gd name="T53" fmla="*/ 1 h 33"/>
                    <a:gd name="T54" fmla="*/ 9 w 27"/>
                    <a:gd name="T55" fmla="*/ 1 h 33"/>
                    <a:gd name="T56" fmla="*/ 9 w 27"/>
                    <a:gd name="T57" fmla="*/ 1 h 33"/>
                    <a:gd name="T58" fmla="*/ 9 w 27"/>
                    <a:gd name="T59" fmla="*/ 1 h 33"/>
                    <a:gd name="T60" fmla="*/ 9 w 27"/>
                    <a:gd name="T61" fmla="*/ 1 h 33"/>
                    <a:gd name="T62" fmla="*/ 9 w 27"/>
                    <a:gd name="T63" fmla="*/ 1 h 33"/>
                    <a:gd name="T64" fmla="*/ 8 w 27"/>
                    <a:gd name="T65" fmla="*/ 0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 h="33">
                      <a:moveTo>
                        <a:pt x="0" y="33"/>
                      </a:moveTo>
                      <a:cubicBezTo>
                        <a:pt x="0" y="33"/>
                        <a:pt x="0" y="33"/>
                        <a:pt x="0" y="33"/>
                      </a:cubicBezTo>
                      <a:cubicBezTo>
                        <a:pt x="0" y="33"/>
                        <a:pt x="0" y="33"/>
                        <a:pt x="0" y="33"/>
                      </a:cubicBezTo>
                      <a:cubicBezTo>
                        <a:pt x="0" y="33"/>
                        <a:pt x="0" y="33"/>
                        <a:pt x="1" y="33"/>
                      </a:cubicBezTo>
                      <a:cubicBezTo>
                        <a:pt x="1" y="33"/>
                        <a:pt x="1" y="33"/>
                        <a:pt x="1" y="33"/>
                      </a:cubicBezTo>
                      <a:cubicBezTo>
                        <a:pt x="1" y="33"/>
                        <a:pt x="1" y="33"/>
                        <a:pt x="1" y="33"/>
                      </a:cubicBezTo>
                      <a:cubicBezTo>
                        <a:pt x="0" y="33"/>
                        <a:pt x="0" y="33"/>
                        <a:pt x="0" y="33"/>
                      </a:cubicBezTo>
                      <a:moveTo>
                        <a:pt x="19" y="0"/>
                      </a:moveTo>
                      <a:cubicBezTo>
                        <a:pt x="19" y="0"/>
                        <a:pt x="19" y="0"/>
                        <a:pt x="19" y="0"/>
                      </a:cubicBezTo>
                      <a:cubicBezTo>
                        <a:pt x="19" y="2"/>
                        <a:pt x="19" y="4"/>
                        <a:pt x="20" y="5"/>
                      </a:cubicBezTo>
                      <a:cubicBezTo>
                        <a:pt x="21" y="6"/>
                        <a:pt x="20" y="9"/>
                        <a:pt x="20" y="10"/>
                      </a:cubicBezTo>
                      <a:cubicBezTo>
                        <a:pt x="21" y="12"/>
                        <a:pt x="19" y="14"/>
                        <a:pt x="19" y="16"/>
                      </a:cubicBezTo>
                      <a:cubicBezTo>
                        <a:pt x="20" y="19"/>
                        <a:pt x="18" y="20"/>
                        <a:pt x="18" y="21"/>
                      </a:cubicBezTo>
                      <a:cubicBezTo>
                        <a:pt x="18" y="22"/>
                        <a:pt x="18" y="22"/>
                        <a:pt x="18" y="22"/>
                      </a:cubicBezTo>
                      <a:cubicBezTo>
                        <a:pt x="18" y="21"/>
                        <a:pt x="19" y="21"/>
                        <a:pt x="19" y="21"/>
                      </a:cubicBezTo>
                      <a:cubicBezTo>
                        <a:pt x="22" y="20"/>
                        <a:pt x="24" y="19"/>
                        <a:pt x="27" y="18"/>
                      </a:cubicBezTo>
                      <a:cubicBezTo>
                        <a:pt x="27" y="18"/>
                        <a:pt x="27" y="18"/>
                        <a:pt x="27" y="17"/>
                      </a:cubicBezTo>
                      <a:cubicBezTo>
                        <a:pt x="27" y="17"/>
                        <a:pt x="27" y="17"/>
                        <a:pt x="27" y="16"/>
                      </a:cubicBezTo>
                      <a:cubicBezTo>
                        <a:pt x="26" y="15"/>
                        <a:pt x="26" y="14"/>
                        <a:pt x="26" y="13"/>
                      </a:cubicBezTo>
                      <a:cubicBezTo>
                        <a:pt x="26" y="12"/>
                        <a:pt x="26" y="12"/>
                        <a:pt x="26" y="11"/>
                      </a:cubicBezTo>
                      <a:cubicBezTo>
                        <a:pt x="26" y="10"/>
                        <a:pt x="26" y="10"/>
                        <a:pt x="25" y="9"/>
                      </a:cubicBezTo>
                      <a:cubicBezTo>
                        <a:pt x="24" y="9"/>
                        <a:pt x="24" y="5"/>
                        <a:pt x="23" y="5"/>
                      </a:cubicBezTo>
                      <a:cubicBezTo>
                        <a:pt x="23" y="5"/>
                        <a:pt x="23" y="5"/>
                        <a:pt x="23" y="5"/>
                      </a:cubicBezTo>
                      <a:cubicBezTo>
                        <a:pt x="23" y="5"/>
                        <a:pt x="23" y="5"/>
                        <a:pt x="23" y="4"/>
                      </a:cubicBezTo>
                      <a:cubicBezTo>
                        <a:pt x="23" y="4"/>
                        <a:pt x="23" y="4"/>
                        <a:pt x="23" y="4"/>
                      </a:cubicBezTo>
                      <a:cubicBezTo>
                        <a:pt x="23" y="4"/>
                        <a:pt x="23" y="4"/>
                        <a:pt x="23" y="4"/>
                      </a:cubicBezTo>
                      <a:cubicBezTo>
                        <a:pt x="22" y="3"/>
                        <a:pt x="22"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0" name="Freeform 12601">
                  <a:extLst>
                    <a:ext uri="{FF2B5EF4-FFF2-40B4-BE49-F238E27FC236}">
                      <a16:creationId xmlns:a16="http://schemas.microsoft.com/office/drawing/2014/main" id="{0284381F-4B73-94C1-A17E-17D5B238FD27}"/>
                    </a:ext>
                  </a:extLst>
                </p:cNvPr>
                <p:cNvSpPr>
                  <a:spLocks/>
                </p:cNvSpPr>
                <p:nvPr/>
              </p:nvSpPr>
              <p:spPr bwMode="auto">
                <a:xfrm>
                  <a:off x="4655" y="2274"/>
                  <a:ext cx="21" cy="18"/>
                </a:xfrm>
                <a:custGeom>
                  <a:avLst/>
                  <a:gdLst>
                    <a:gd name="T0" fmla="*/ 11 w 26"/>
                    <a:gd name="T1" fmla="*/ 0 h 22"/>
                    <a:gd name="T2" fmla="*/ 8 w 26"/>
                    <a:gd name="T3" fmla="*/ 2 h 22"/>
                    <a:gd name="T4" fmla="*/ 7 w 26"/>
                    <a:gd name="T5" fmla="*/ 2 h 22"/>
                    <a:gd name="T6" fmla="*/ 6 w 26"/>
                    <a:gd name="T7" fmla="*/ 4 h 22"/>
                    <a:gd name="T8" fmla="*/ 5 w 26"/>
                    <a:gd name="T9" fmla="*/ 6 h 22"/>
                    <a:gd name="T10" fmla="*/ 4 w 26"/>
                    <a:gd name="T11" fmla="*/ 6 h 22"/>
                    <a:gd name="T12" fmla="*/ 4 w 26"/>
                    <a:gd name="T13" fmla="*/ 7 h 22"/>
                    <a:gd name="T14" fmla="*/ 3 w 26"/>
                    <a:gd name="T15" fmla="*/ 7 h 22"/>
                    <a:gd name="T16" fmla="*/ 3 w 26"/>
                    <a:gd name="T17" fmla="*/ 7 h 22"/>
                    <a:gd name="T18" fmla="*/ 3 w 26"/>
                    <a:gd name="T19" fmla="*/ 7 h 22"/>
                    <a:gd name="T20" fmla="*/ 2 w 26"/>
                    <a:gd name="T21" fmla="*/ 7 h 22"/>
                    <a:gd name="T22" fmla="*/ 2 w 26"/>
                    <a:gd name="T23" fmla="*/ 7 h 22"/>
                    <a:gd name="T24" fmla="*/ 2 w 26"/>
                    <a:gd name="T25" fmla="*/ 7 h 22"/>
                    <a:gd name="T26" fmla="*/ 2 w 26"/>
                    <a:gd name="T27" fmla="*/ 7 h 22"/>
                    <a:gd name="T28" fmla="*/ 2 w 26"/>
                    <a:gd name="T29" fmla="*/ 7 h 22"/>
                    <a:gd name="T30" fmla="*/ 1 w 26"/>
                    <a:gd name="T31" fmla="*/ 7 h 22"/>
                    <a:gd name="T32" fmla="*/ 0 w 26"/>
                    <a:gd name="T33" fmla="*/ 7 h 22"/>
                    <a:gd name="T34" fmla="*/ 0 w 26"/>
                    <a:gd name="T35" fmla="*/ 7 h 22"/>
                    <a:gd name="T36" fmla="*/ 2 w 26"/>
                    <a:gd name="T37" fmla="*/ 9 h 22"/>
                    <a:gd name="T38" fmla="*/ 2 w 26"/>
                    <a:gd name="T39" fmla="*/ 9 h 22"/>
                    <a:gd name="T40" fmla="*/ 2 w 26"/>
                    <a:gd name="T41" fmla="*/ 9 h 22"/>
                    <a:gd name="T42" fmla="*/ 2 w 26"/>
                    <a:gd name="T43" fmla="*/ 9 h 22"/>
                    <a:gd name="T44" fmla="*/ 2 w 26"/>
                    <a:gd name="T45" fmla="*/ 10 h 22"/>
                    <a:gd name="T46" fmla="*/ 2 w 26"/>
                    <a:gd name="T47" fmla="*/ 10 h 22"/>
                    <a:gd name="T48" fmla="*/ 2 w 26"/>
                    <a:gd name="T49" fmla="*/ 10 h 22"/>
                    <a:gd name="T50" fmla="*/ 2 w 26"/>
                    <a:gd name="T51" fmla="*/ 10 h 22"/>
                    <a:gd name="T52" fmla="*/ 9 w 26"/>
                    <a:gd name="T53" fmla="*/ 4 h 22"/>
                    <a:gd name="T54" fmla="*/ 11 w 26"/>
                    <a:gd name="T55" fmla="*/ 2 h 22"/>
                    <a:gd name="T56" fmla="*/ 11 w 26"/>
                    <a:gd name="T57" fmla="*/ 1 h 22"/>
                    <a:gd name="T58" fmla="*/ 11 w 26"/>
                    <a:gd name="T59" fmla="*/ 0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6" h="22">
                      <a:moveTo>
                        <a:pt x="26" y="0"/>
                      </a:moveTo>
                      <a:cubicBezTo>
                        <a:pt x="23" y="1"/>
                        <a:pt x="21" y="2"/>
                        <a:pt x="18" y="3"/>
                      </a:cubicBezTo>
                      <a:cubicBezTo>
                        <a:pt x="18" y="3"/>
                        <a:pt x="17" y="3"/>
                        <a:pt x="17" y="4"/>
                      </a:cubicBezTo>
                      <a:cubicBezTo>
                        <a:pt x="17" y="6"/>
                        <a:pt x="15" y="6"/>
                        <a:pt x="15" y="8"/>
                      </a:cubicBezTo>
                      <a:cubicBezTo>
                        <a:pt x="15" y="10"/>
                        <a:pt x="12" y="10"/>
                        <a:pt x="12" y="12"/>
                      </a:cubicBezTo>
                      <a:cubicBezTo>
                        <a:pt x="12" y="14"/>
                        <a:pt x="10" y="12"/>
                        <a:pt x="10" y="14"/>
                      </a:cubicBezTo>
                      <a:cubicBezTo>
                        <a:pt x="9" y="15"/>
                        <a:pt x="9" y="15"/>
                        <a:pt x="9" y="15"/>
                      </a:cubicBezTo>
                      <a:cubicBezTo>
                        <a:pt x="8" y="15"/>
                        <a:pt x="8" y="15"/>
                        <a:pt x="8" y="15"/>
                      </a:cubicBezTo>
                      <a:cubicBezTo>
                        <a:pt x="8" y="15"/>
                        <a:pt x="8" y="15"/>
                        <a:pt x="8" y="15"/>
                      </a:cubicBezTo>
                      <a:cubicBezTo>
                        <a:pt x="7" y="15"/>
                        <a:pt x="7" y="15"/>
                        <a:pt x="7" y="16"/>
                      </a:cubicBezTo>
                      <a:cubicBezTo>
                        <a:pt x="7" y="17"/>
                        <a:pt x="6" y="17"/>
                        <a:pt x="6" y="17"/>
                      </a:cubicBezTo>
                      <a:cubicBezTo>
                        <a:pt x="6" y="17"/>
                        <a:pt x="5" y="17"/>
                        <a:pt x="5" y="16"/>
                      </a:cubicBezTo>
                      <a:cubicBezTo>
                        <a:pt x="5" y="16"/>
                        <a:pt x="4" y="16"/>
                        <a:pt x="4" y="16"/>
                      </a:cubicBezTo>
                      <a:cubicBezTo>
                        <a:pt x="4" y="16"/>
                        <a:pt x="3" y="16"/>
                        <a:pt x="3" y="16"/>
                      </a:cubicBezTo>
                      <a:cubicBezTo>
                        <a:pt x="3" y="17"/>
                        <a:pt x="3" y="17"/>
                        <a:pt x="2" y="17"/>
                      </a:cubicBezTo>
                      <a:cubicBezTo>
                        <a:pt x="2" y="17"/>
                        <a:pt x="1" y="16"/>
                        <a:pt x="1" y="16"/>
                      </a:cubicBezTo>
                      <a:cubicBezTo>
                        <a:pt x="0" y="16"/>
                        <a:pt x="0" y="15"/>
                        <a:pt x="0" y="15"/>
                      </a:cubicBezTo>
                      <a:cubicBezTo>
                        <a:pt x="0" y="15"/>
                        <a:pt x="0" y="15"/>
                        <a:pt x="0" y="15"/>
                      </a:cubicBezTo>
                      <a:cubicBezTo>
                        <a:pt x="0" y="16"/>
                        <a:pt x="1" y="19"/>
                        <a:pt x="2" y="19"/>
                      </a:cubicBezTo>
                      <a:cubicBezTo>
                        <a:pt x="2" y="19"/>
                        <a:pt x="2" y="19"/>
                        <a:pt x="2" y="19"/>
                      </a:cubicBezTo>
                      <a:cubicBezTo>
                        <a:pt x="2" y="19"/>
                        <a:pt x="2" y="19"/>
                        <a:pt x="2" y="19"/>
                      </a:cubicBezTo>
                      <a:cubicBezTo>
                        <a:pt x="3" y="19"/>
                        <a:pt x="3" y="20"/>
                        <a:pt x="3" y="21"/>
                      </a:cubicBezTo>
                      <a:cubicBezTo>
                        <a:pt x="4" y="21"/>
                        <a:pt x="4" y="22"/>
                        <a:pt x="5" y="22"/>
                      </a:cubicBezTo>
                      <a:cubicBezTo>
                        <a:pt x="5" y="22"/>
                        <a:pt x="5" y="22"/>
                        <a:pt x="5" y="22"/>
                      </a:cubicBezTo>
                      <a:cubicBezTo>
                        <a:pt x="5" y="22"/>
                        <a:pt x="6" y="22"/>
                        <a:pt x="6" y="22"/>
                      </a:cubicBezTo>
                      <a:cubicBezTo>
                        <a:pt x="6" y="22"/>
                        <a:pt x="6" y="22"/>
                        <a:pt x="6" y="22"/>
                      </a:cubicBezTo>
                      <a:cubicBezTo>
                        <a:pt x="9" y="17"/>
                        <a:pt x="13" y="13"/>
                        <a:pt x="20" y="8"/>
                      </a:cubicBezTo>
                      <a:cubicBezTo>
                        <a:pt x="22" y="7"/>
                        <a:pt x="23" y="6"/>
                        <a:pt x="25" y="5"/>
                      </a:cubicBezTo>
                      <a:cubicBezTo>
                        <a:pt x="25" y="4"/>
                        <a:pt x="25" y="3"/>
                        <a:pt x="26" y="1"/>
                      </a:cubicBezTo>
                      <a:cubicBezTo>
                        <a:pt x="26" y="1"/>
                        <a:pt x="26" y="0"/>
                        <a:pt x="26"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1" name="Freeform 12602">
                  <a:extLst>
                    <a:ext uri="{FF2B5EF4-FFF2-40B4-BE49-F238E27FC236}">
                      <a16:creationId xmlns:a16="http://schemas.microsoft.com/office/drawing/2014/main" id="{11093619-CBA9-D4C8-B1A2-A70E0152D3FD}"/>
                    </a:ext>
                  </a:extLst>
                </p:cNvPr>
                <p:cNvSpPr>
                  <a:spLocks/>
                </p:cNvSpPr>
                <p:nvPr/>
              </p:nvSpPr>
              <p:spPr bwMode="auto">
                <a:xfrm>
                  <a:off x="4660" y="2278"/>
                  <a:ext cx="16" cy="16"/>
                </a:xfrm>
                <a:custGeom>
                  <a:avLst/>
                  <a:gdLst>
                    <a:gd name="T0" fmla="*/ 8 w 20"/>
                    <a:gd name="T1" fmla="*/ 0 h 19"/>
                    <a:gd name="T2" fmla="*/ 6 w 20"/>
                    <a:gd name="T3" fmla="*/ 3 h 19"/>
                    <a:gd name="T4" fmla="*/ 0 w 20"/>
                    <a:gd name="T5" fmla="*/ 8 h 19"/>
                    <a:gd name="T6" fmla="*/ 1 w 20"/>
                    <a:gd name="T7" fmla="*/ 9 h 19"/>
                    <a:gd name="T8" fmla="*/ 2 w 20"/>
                    <a:gd name="T9" fmla="*/ 9 h 19"/>
                    <a:gd name="T10" fmla="*/ 2 w 20"/>
                    <a:gd name="T11" fmla="*/ 9 h 19"/>
                    <a:gd name="T12" fmla="*/ 2 w 20"/>
                    <a:gd name="T13" fmla="*/ 9 h 19"/>
                    <a:gd name="T14" fmla="*/ 2 w 20"/>
                    <a:gd name="T15" fmla="*/ 9 h 19"/>
                    <a:gd name="T16" fmla="*/ 3 w 20"/>
                    <a:gd name="T17" fmla="*/ 9 h 19"/>
                    <a:gd name="T18" fmla="*/ 3 w 20"/>
                    <a:gd name="T19" fmla="*/ 9 h 19"/>
                    <a:gd name="T20" fmla="*/ 3 w 20"/>
                    <a:gd name="T21" fmla="*/ 9 h 19"/>
                    <a:gd name="T22" fmla="*/ 3 w 20"/>
                    <a:gd name="T23" fmla="*/ 8 h 19"/>
                    <a:gd name="T24" fmla="*/ 3 w 20"/>
                    <a:gd name="T25" fmla="*/ 8 h 19"/>
                    <a:gd name="T26" fmla="*/ 4 w 20"/>
                    <a:gd name="T27" fmla="*/ 8 h 19"/>
                    <a:gd name="T28" fmla="*/ 4 w 20"/>
                    <a:gd name="T29" fmla="*/ 8 h 19"/>
                    <a:gd name="T30" fmla="*/ 5 w 20"/>
                    <a:gd name="T31" fmla="*/ 7 h 19"/>
                    <a:gd name="T32" fmla="*/ 5 w 20"/>
                    <a:gd name="T33" fmla="*/ 7 h 19"/>
                    <a:gd name="T34" fmla="*/ 6 w 20"/>
                    <a:gd name="T35" fmla="*/ 5 h 19"/>
                    <a:gd name="T36" fmla="*/ 7 w 20"/>
                    <a:gd name="T37" fmla="*/ 3 h 19"/>
                    <a:gd name="T38" fmla="*/ 8 w 20"/>
                    <a:gd name="T39" fmla="*/ 0 h 19"/>
                    <a:gd name="T40" fmla="*/ 8 w 20"/>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9">
                      <a:moveTo>
                        <a:pt x="19" y="0"/>
                      </a:moveTo>
                      <a:cubicBezTo>
                        <a:pt x="17" y="1"/>
                        <a:pt x="16" y="2"/>
                        <a:pt x="14" y="3"/>
                      </a:cubicBezTo>
                      <a:cubicBezTo>
                        <a:pt x="7" y="8"/>
                        <a:pt x="3" y="12"/>
                        <a:pt x="0" y="17"/>
                      </a:cubicBezTo>
                      <a:cubicBezTo>
                        <a:pt x="0" y="17"/>
                        <a:pt x="1" y="17"/>
                        <a:pt x="1" y="18"/>
                      </a:cubicBezTo>
                      <a:cubicBezTo>
                        <a:pt x="2" y="18"/>
                        <a:pt x="2" y="19"/>
                        <a:pt x="3" y="19"/>
                      </a:cubicBezTo>
                      <a:cubicBezTo>
                        <a:pt x="3" y="19"/>
                        <a:pt x="4" y="18"/>
                        <a:pt x="4" y="18"/>
                      </a:cubicBezTo>
                      <a:cubicBezTo>
                        <a:pt x="4" y="18"/>
                        <a:pt x="4" y="18"/>
                        <a:pt x="5" y="18"/>
                      </a:cubicBezTo>
                      <a:cubicBezTo>
                        <a:pt x="5" y="18"/>
                        <a:pt x="5" y="18"/>
                        <a:pt x="6" y="18"/>
                      </a:cubicBezTo>
                      <a:cubicBezTo>
                        <a:pt x="6" y="18"/>
                        <a:pt x="6" y="18"/>
                        <a:pt x="7" y="18"/>
                      </a:cubicBezTo>
                      <a:cubicBezTo>
                        <a:pt x="7" y="18"/>
                        <a:pt x="7" y="18"/>
                        <a:pt x="7" y="18"/>
                      </a:cubicBezTo>
                      <a:cubicBezTo>
                        <a:pt x="7" y="18"/>
                        <a:pt x="7" y="18"/>
                        <a:pt x="7" y="18"/>
                      </a:cubicBezTo>
                      <a:cubicBezTo>
                        <a:pt x="7" y="18"/>
                        <a:pt x="8" y="18"/>
                        <a:pt x="8" y="17"/>
                      </a:cubicBezTo>
                      <a:cubicBezTo>
                        <a:pt x="8" y="17"/>
                        <a:pt x="8" y="17"/>
                        <a:pt x="8" y="17"/>
                      </a:cubicBezTo>
                      <a:cubicBezTo>
                        <a:pt x="8" y="17"/>
                        <a:pt x="9" y="17"/>
                        <a:pt x="9" y="17"/>
                      </a:cubicBezTo>
                      <a:cubicBezTo>
                        <a:pt x="9" y="16"/>
                        <a:pt x="9" y="16"/>
                        <a:pt x="9" y="16"/>
                      </a:cubicBezTo>
                      <a:cubicBezTo>
                        <a:pt x="9" y="14"/>
                        <a:pt x="11" y="15"/>
                        <a:pt x="13" y="14"/>
                      </a:cubicBezTo>
                      <a:cubicBezTo>
                        <a:pt x="13" y="14"/>
                        <a:pt x="13" y="13"/>
                        <a:pt x="13" y="13"/>
                      </a:cubicBezTo>
                      <a:cubicBezTo>
                        <a:pt x="13" y="11"/>
                        <a:pt x="15" y="12"/>
                        <a:pt x="16" y="10"/>
                      </a:cubicBezTo>
                      <a:cubicBezTo>
                        <a:pt x="16" y="8"/>
                        <a:pt x="18" y="8"/>
                        <a:pt x="18" y="5"/>
                      </a:cubicBezTo>
                      <a:cubicBezTo>
                        <a:pt x="18" y="3"/>
                        <a:pt x="20" y="2"/>
                        <a:pt x="19" y="0"/>
                      </a:cubicBezTo>
                      <a:cubicBezTo>
                        <a:pt x="19" y="0"/>
                        <a:pt x="19" y="0"/>
                        <a:pt x="19" y="0"/>
                      </a:cubicBezTo>
                    </a:path>
                  </a:pathLst>
                </a:custGeom>
                <a:solidFill>
                  <a:srgbClr val="CBA3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2" name="Freeform 12603">
                  <a:extLst>
                    <a:ext uri="{FF2B5EF4-FFF2-40B4-BE49-F238E27FC236}">
                      <a16:creationId xmlns:a16="http://schemas.microsoft.com/office/drawing/2014/main" id="{2D77A3C5-1AAD-D85A-9DF6-5AFDF5D8FF84}"/>
                    </a:ext>
                  </a:extLst>
                </p:cNvPr>
                <p:cNvSpPr>
                  <a:spLocks/>
                </p:cNvSpPr>
                <p:nvPr/>
              </p:nvSpPr>
              <p:spPr bwMode="auto">
                <a:xfrm>
                  <a:off x="4676" y="2277"/>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3" name="Freeform 12604">
                  <a:extLst>
                    <a:ext uri="{FF2B5EF4-FFF2-40B4-BE49-F238E27FC236}">
                      <a16:creationId xmlns:a16="http://schemas.microsoft.com/office/drawing/2014/main" id="{2663E096-55EB-E502-ADAC-8C51FCFAF83C}"/>
                    </a:ext>
                  </a:extLst>
                </p:cNvPr>
                <p:cNvSpPr>
                  <a:spLocks noEditPoints="1"/>
                </p:cNvSpPr>
                <p:nvPr/>
              </p:nvSpPr>
              <p:spPr bwMode="auto">
                <a:xfrm>
                  <a:off x="4652" y="2287"/>
                  <a:ext cx="1" cy="1"/>
                </a:xfrm>
                <a:custGeom>
                  <a:avLst/>
                  <a:gdLst>
                    <a:gd name="T0" fmla="*/ 1 w 1"/>
                    <a:gd name="T1" fmla="*/ 0 h 2"/>
                    <a:gd name="T2" fmla="*/ 1 w 1"/>
                    <a:gd name="T3" fmla="*/ 1 h 2"/>
                    <a:gd name="T4" fmla="*/ 1 w 1"/>
                    <a:gd name="T5" fmla="*/ 1 h 2"/>
                    <a:gd name="T6" fmla="*/ 1 w 1"/>
                    <a:gd name="T7" fmla="*/ 0 h 2"/>
                    <a:gd name="T8" fmla="*/ 0 w 1"/>
                    <a:gd name="T9" fmla="*/ 0 h 2"/>
                    <a:gd name="T10" fmla="*/ 0 w 1"/>
                    <a:gd name="T11" fmla="*/ 0 h 2"/>
                    <a:gd name="T12" fmla="*/ 1 w 1"/>
                    <a:gd name="T13" fmla="*/ 0 h 2"/>
                    <a:gd name="T14" fmla="*/ 0 w 1"/>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2">
                      <a:moveTo>
                        <a:pt x="1" y="0"/>
                      </a:moveTo>
                      <a:cubicBezTo>
                        <a:pt x="1" y="1"/>
                        <a:pt x="1" y="1"/>
                        <a:pt x="1" y="2"/>
                      </a:cubicBezTo>
                      <a:cubicBezTo>
                        <a:pt x="1" y="2"/>
                        <a:pt x="1" y="2"/>
                        <a:pt x="1" y="2"/>
                      </a:cubicBezTo>
                      <a:cubicBezTo>
                        <a:pt x="1" y="1"/>
                        <a:pt x="1" y="1"/>
                        <a:pt x="1" y="0"/>
                      </a:cubicBezTo>
                      <a:moveTo>
                        <a:pt x="0" y="0"/>
                      </a:moveTo>
                      <a:cubicBezTo>
                        <a:pt x="0" y="0"/>
                        <a:pt x="0" y="0"/>
                        <a:pt x="0" y="0"/>
                      </a:cubicBezTo>
                      <a:cubicBezTo>
                        <a:pt x="0" y="0"/>
                        <a:pt x="0" y="0"/>
                        <a:pt x="1" y="0"/>
                      </a:cubicBezTo>
                      <a:cubicBezTo>
                        <a:pt x="0" y="0"/>
                        <a:pt x="0" y="0"/>
                        <a:pt x="0"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4" name="Freeform 12605">
                  <a:extLst>
                    <a:ext uri="{FF2B5EF4-FFF2-40B4-BE49-F238E27FC236}">
                      <a16:creationId xmlns:a16="http://schemas.microsoft.com/office/drawing/2014/main" id="{135D4FE4-5D74-5472-FF01-2BFBA3648C7E}"/>
                    </a:ext>
                  </a:extLst>
                </p:cNvPr>
                <p:cNvSpPr>
                  <a:spLocks noEditPoints="1"/>
                </p:cNvSpPr>
                <p:nvPr/>
              </p:nvSpPr>
              <p:spPr bwMode="auto">
                <a:xfrm>
                  <a:off x="4653" y="2288"/>
                  <a:ext cx="5" cy="8"/>
                </a:xfrm>
                <a:custGeom>
                  <a:avLst/>
                  <a:gdLst>
                    <a:gd name="T0" fmla="*/ 3 w 6"/>
                    <a:gd name="T1" fmla="*/ 4 h 9"/>
                    <a:gd name="T2" fmla="*/ 3 w 6"/>
                    <a:gd name="T3" fmla="*/ 4 h 9"/>
                    <a:gd name="T4" fmla="*/ 3 w 6"/>
                    <a:gd name="T5" fmla="*/ 4 h 9"/>
                    <a:gd name="T6" fmla="*/ 3 w 6"/>
                    <a:gd name="T7" fmla="*/ 5 h 9"/>
                    <a:gd name="T8" fmla="*/ 3 w 6"/>
                    <a:gd name="T9" fmla="*/ 5 h 9"/>
                    <a:gd name="T10" fmla="*/ 3 w 6"/>
                    <a:gd name="T11" fmla="*/ 4 h 9"/>
                    <a:gd name="T12" fmla="*/ 3 w 6"/>
                    <a:gd name="T13" fmla="*/ 4 h 9"/>
                    <a:gd name="T14" fmla="*/ 3 w 6"/>
                    <a:gd name="T15" fmla="*/ 4 h 9"/>
                    <a:gd name="T16" fmla="*/ 3 w 6"/>
                    <a:gd name="T17" fmla="*/ 4 h 9"/>
                    <a:gd name="T18" fmla="*/ 3 w 6"/>
                    <a:gd name="T19" fmla="*/ 4 h 9"/>
                    <a:gd name="T20" fmla="*/ 3 w 6"/>
                    <a:gd name="T21" fmla="*/ 4 h 9"/>
                    <a:gd name="T22" fmla="*/ 3 w 6"/>
                    <a:gd name="T23" fmla="*/ 4 h 9"/>
                    <a:gd name="T24" fmla="*/ 3 w 6"/>
                    <a:gd name="T25" fmla="*/ 4 h 9"/>
                    <a:gd name="T26" fmla="*/ 3 w 6"/>
                    <a:gd name="T27" fmla="*/ 4 h 9"/>
                    <a:gd name="T28" fmla="*/ 3 w 6"/>
                    <a:gd name="T29" fmla="*/ 4 h 9"/>
                    <a:gd name="T30" fmla="*/ 3 w 6"/>
                    <a:gd name="T31" fmla="*/ 4 h 9"/>
                    <a:gd name="T32" fmla="*/ 3 w 6"/>
                    <a:gd name="T33" fmla="*/ 4 h 9"/>
                    <a:gd name="T34" fmla="*/ 3 w 6"/>
                    <a:gd name="T35" fmla="*/ 4 h 9"/>
                    <a:gd name="T36" fmla="*/ 3 w 6"/>
                    <a:gd name="T37" fmla="*/ 4 h 9"/>
                    <a:gd name="T38" fmla="*/ 3 w 6"/>
                    <a:gd name="T39" fmla="*/ 4 h 9"/>
                    <a:gd name="T40" fmla="*/ 3 w 6"/>
                    <a:gd name="T41" fmla="*/ 4 h 9"/>
                    <a:gd name="T42" fmla="*/ 3 w 6"/>
                    <a:gd name="T43" fmla="*/ 4 h 9"/>
                    <a:gd name="T44" fmla="*/ 3 w 6"/>
                    <a:gd name="T45" fmla="*/ 4 h 9"/>
                    <a:gd name="T46" fmla="*/ 3 w 6"/>
                    <a:gd name="T47" fmla="*/ 4 h 9"/>
                    <a:gd name="T48" fmla="*/ 2 w 6"/>
                    <a:gd name="T49" fmla="*/ 4 h 9"/>
                    <a:gd name="T50" fmla="*/ 2 w 6"/>
                    <a:gd name="T51" fmla="*/ 4 h 9"/>
                    <a:gd name="T52" fmla="*/ 2 w 6"/>
                    <a:gd name="T53" fmla="*/ 4 h 9"/>
                    <a:gd name="T54" fmla="*/ 3 w 6"/>
                    <a:gd name="T55" fmla="*/ 4 h 9"/>
                    <a:gd name="T56" fmla="*/ 3 w 6"/>
                    <a:gd name="T57" fmla="*/ 4 h 9"/>
                    <a:gd name="T58" fmla="*/ 2 w 6"/>
                    <a:gd name="T59" fmla="*/ 4 h 9"/>
                    <a:gd name="T60" fmla="*/ 2 w 6"/>
                    <a:gd name="T61" fmla="*/ 4 h 9"/>
                    <a:gd name="T62" fmla="*/ 1 w 6"/>
                    <a:gd name="T63" fmla="*/ 2 h 9"/>
                    <a:gd name="T64" fmla="*/ 1 w 6"/>
                    <a:gd name="T65" fmla="*/ 2 h 9"/>
                    <a:gd name="T66" fmla="*/ 1 w 6"/>
                    <a:gd name="T67" fmla="*/ 2 h 9"/>
                    <a:gd name="T68" fmla="*/ 1 w 6"/>
                    <a:gd name="T69" fmla="*/ 2 h 9"/>
                    <a:gd name="T70" fmla="*/ 1 w 6"/>
                    <a:gd name="T71" fmla="*/ 2 h 9"/>
                    <a:gd name="T72" fmla="*/ 1 w 6"/>
                    <a:gd name="T73" fmla="*/ 2 h 9"/>
                    <a:gd name="T74" fmla="*/ 1 w 6"/>
                    <a:gd name="T75" fmla="*/ 2 h 9"/>
                    <a:gd name="T76" fmla="*/ 1 w 6"/>
                    <a:gd name="T77" fmla="*/ 2 h 9"/>
                    <a:gd name="T78" fmla="*/ 1 w 6"/>
                    <a:gd name="T79" fmla="*/ 2 h 9"/>
                    <a:gd name="T80" fmla="*/ 1 w 6"/>
                    <a:gd name="T81" fmla="*/ 2 h 9"/>
                    <a:gd name="T82" fmla="*/ 1 w 6"/>
                    <a:gd name="T83" fmla="*/ 2 h 9"/>
                    <a:gd name="T84" fmla="*/ 1 w 6"/>
                    <a:gd name="T85" fmla="*/ 2 h 9"/>
                    <a:gd name="T86" fmla="*/ 1 w 6"/>
                    <a:gd name="T87" fmla="*/ 2 h 9"/>
                    <a:gd name="T88" fmla="*/ 1 w 6"/>
                    <a:gd name="T89" fmla="*/ 2 h 9"/>
                    <a:gd name="T90" fmla="*/ 1 w 6"/>
                    <a:gd name="T91" fmla="*/ 2 h 9"/>
                    <a:gd name="T92" fmla="*/ 1 w 6"/>
                    <a:gd name="T93" fmla="*/ 2 h 9"/>
                    <a:gd name="T94" fmla="*/ 1 w 6"/>
                    <a:gd name="T95" fmla="*/ 2 h 9"/>
                    <a:gd name="T96" fmla="*/ 1 w 6"/>
                    <a:gd name="T97" fmla="*/ 2 h 9"/>
                    <a:gd name="T98" fmla="*/ 0 w 6"/>
                    <a:gd name="T99" fmla="*/ 0 h 9"/>
                    <a:gd name="T100" fmla="*/ 0 w 6"/>
                    <a:gd name="T101" fmla="*/ 0 h 9"/>
                    <a:gd name="T102" fmla="*/ 1 w 6"/>
                    <a:gd name="T103" fmla="*/ 2 h 9"/>
                    <a:gd name="T104" fmla="*/ 0 w 6"/>
                    <a:gd name="T105" fmla="*/ 0 h 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 h="9">
                      <a:moveTo>
                        <a:pt x="5" y="8"/>
                      </a:moveTo>
                      <a:cubicBezTo>
                        <a:pt x="5" y="8"/>
                        <a:pt x="5" y="8"/>
                        <a:pt x="5" y="8"/>
                      </a:cubicBezTo>
                      <a:cubicBezTo>
                        <a:pt x="5" y="8"/>
                        <a:pt x="5" y="8"/>
                        <a:pt x="5" y="8"/>
                      </a:cubicBezTo>
                      <a:cubicBezTo>
                        <a:pt x="5" y="8"/>
                        <a:pt x="5" y="9"/>
                        <a:pt x="6" y="9"/>
                      </a:cubicBezTo>
                      <a:cubicBezTo>
                        <a:pt x="6" y="9"/>
                        <a:pt x="6" y="9"/>
                        <a:pt x="6" y="9"/>
                      </a:cubicBezTo>
                      <a:cubicBezTo>
                        <a:pt x="5" y="9"/>
                        <a:pt x="5" y="8"/>
                        <a:pt x="5" y="8"/>
                      </a:cubicBezTo>
                      <a:cubicBezTo>
                        <a:pt x="5" y="8"/>
                        <a:pt x="5" y="8"/>
                        <a:pt x="5" y="8"/>
                      </a:cubicBezTo>
                      <a:moveTo>
                        <a:pt x="3"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moveTo>
                        <a:pt x="4" y="6"/>
                      </a:moveTo>
                      <a:cubicBezTo>
                        <a:pt x="4" y="6"/>
                        <a:pt x="4" y="6"/>
                        <a:pt x="4" y="6"/>
                      </a:cubicBezTo>
                      <a:cubicBezTo>
                        <a:pt x="4" y="6"/>
                        <a:pt x="5" y="7"/>
                        <a:pt x="5" y="8"/>
                      </a:cubicBezTo>
                      <a:cubicBezTo>
                        <a:pt x="5" y="8"/>
                        <a:pt x="5" y="8"/>
                        <a:pt x="5" y="8"/>
                      </a:cubicBezTo>
                      <a:cubicBezTo>
                        <a:pt x="5" y="7"/>
                        <a:pt x="4" y="6"/>
                        <a:pt x="4" y="6"/>
                      </a:cubicBezTo>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moveTo>
                        <a:pt x="2" y="4"/>
                      </a:moveTo>
                      <a:cubicBezTo>
                        <a:pt x="2" y="4"/>
                        <a:pt x="2" y="4"/>
                        <a:pt x="2" y="4"/>
                      </a:cubicBezTo>
                      <a:cubicBezTo>
                        <a:pt x="2" y="4"/>
                        <a:pt x="2" y="4"/>
                        <a:pt x="2" y="4"/>
                      </a:cubicBezTo>
                      <a:cubicBezTo>
                        <a:pt x="2" y="5"/>
                        <a:pt x="3" y="7"/>
                        <a:pt x="3" y="7"/>
                      </a:cubicBezTo>
                      <a:cubicBezTo>
                        <a:pt x="3" y="7"/>
                        <a:pt x="3" y="7"/>
                        <a:pt x="3" y="7"/>
                      </a:cubicBezTo>
                      <a:cubicBezTo>
                        <a:pt x="3" y="7"/>
                        <a:pt x="2" y="5"/>
                        <a:pt x="2" y="4"/>
                      </a:cubicBezTo>
                      <a:cubicBezTo>
                        <a:pt x="2" y="4"/>
                        <a:pt x="2" y="4"/>
                        <a:pt x="2" y="4"/>
                      </a:cubicBezTo>
                      <a:moveTo>
                        <a:pt x="1" y="2"/>
                      </a:moveTo>
                      <a:cubicBezTo>
                        <a:pt x="1" y="2"/>
                        <a:pt x="1" y="2"/>
                        <a:pt x="1" y="2"/>
                      </a:cubicBezTo>
                      <a:cubicBezTo>
                        <a:pt x="1" y="2"/>
                        <a:pt x="1" y="2"/>
                        <a:pt x="1" y="2"/>
                      </a:cubicBezTo>
                      <a:cubicBezTo>
                        <a:pt x="1" y="2"/>
                        <a:pt x="1" y="2"/>
                        <a:pt x="1" y="2"/>
                      </a:cubicBezTo>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moveTo>
                        <a:pt x="0" y="0"/>
                      </a:moveTo>
                      <a:cubicBezTo>
                        <a:pt x="0" y="0"/>
                        <a:pt x="0" y="0"/>
                        <a:pt x="0" y="0"/>
                      </a:cubicBezTo>
                      <a:cubicBezTo>
                        <a:pt x="0" y="1"/>
                        <a:pt x="0" y="2"/>
                        <a:pt x="1" y="2"/>
                      </a:cubicBezTo>
                      <a:cubicBezTo>
                        <a:pt x="0" y="2"/>
                        <a:pt x="0" y="1"/>
                        <a:pt x="0"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5" name="Freeform 12606">
                  <a:extLst>
                    <a:ext uri="{FF2B5EF4-FFF2-40B4-BE49-F238E27FC236}">
                      <a16:creationId xmlns:a16="http://schemas.microsoft.com/office/drawing/2014/main" id="{7BB50D6F-C1E3-AA35-0C0E-0AA5CC1DEECA}"/>
                    </a:ext>
                  </a:extLst>
                </p:cNvPr>
                <p:cNvSpPr>
                  <a:spLocks noEditPoints="1"/>
                </p:cNvSpPr>
                <p:nvPr/>
              </p:nvSpPr>
              <p:spPr bwMode="auto">
                <a:xfrm>
                  <a:off x="4658" y="2296"/>
                  <a:ext cx="6" cy="1"/>
                </a:xfrm>
                <a:custGeom>
                  <a:avLst/>
                  <a:gdLst>
                    <a:gd name="T0" fmla="*/ 3 w 7"/>
                    <a:gd name="T1" fmla="*/ 1 h 2"/>
                    <a:gd name="T2" fmla="*/ 3 w 7"/>
                    <a:gd name="T3" fmla="*/ 1 h 2"/>
                    <a:gd name="T4" fmla="*/ 3 w 7"/>
                    <a:gd name="T5" fmla="*/ 1 h 2"/>
                    <a:gd name="T6" fmla="*/ 3 w 7"/>
                    <a:gd name="T7" fmla="*/ 1 h 2"/>
                    <a:gd name="T8" fmla="*/ 3 w 7"/>
                    <a:gd name="T9" fmla="*/ 1 h 2"/>
                    <a:gd name="T10" fmla="*/ 3 w 7"/>
                    <a:gd name="T11" fmla="*/ 1 h 2"/>
                    <a:gd name="T12" fmla="*/ 3 w 7"/>
                    <a:gd name="T13" fmla="*/ 1 h 2"/>
                    <a:gd name="T14" fmla="*/ 3 w 7"/>
                    <a:gd name="T15" fmla="*/ 1 h 2"/>
                    <a:gd name="T16" fmla="*/ 3 w 7"/>
                    <a:gd name="T17" fmla="*/ 1 h 2"/>
                    <a:gd name="T18" fmla="*/ 3 w 7"/>
                    <a:gd name="T19" fmla="*/ 1 h 2"/>
                    <a:gd name="T20" fmla="*/ 3 w 7"/>
                    <a:gd name="T21" fmla="*/ 1 h 2"/>
                    <a:gd name="T22" fmla="*/ 3 w 7"/>
                    <a:gd name="T23" fmla="*/ 1 h 2"/>
                    <a:gd name="T24" fmla="*/ 3 w 7"/>
                    <a:gd name="T25" fmla="*/ 1 h 2"/>
                    <a:gd name="T26" fmla="*/ 3 w 7"/>
                    <a:gd name="T27" fmla="*/ 1 h 2"/>
                    <a:gd name="T28" fmla="*/ 3 w 7"/>
                    <a:gd name="T29" fmla="*/ 1 h 2"/>
                    <a:gd name="T30" fmla="*/ 3 w 7"/>
                    <a:gd name="T31" fmla="*/ 1 h 2"/>
                    <a:gd name="T32" fmla="*/ 3 w 7"/>
                    <a:gd name="T33" fmla="*/ 1 h 2"/>
                    <a:gd name="T34" fmla="*/ 3 w 7"/>
                    <a:gd name="T35" fmla="*/ 1 h 2"/>
                    <a:gd name="T36" fmla="*/ 3 w 7"/>
                    <a:gd name="T37" fmla="*/ 1 h 2"/>
                    <a:gd name="T38" fmla="*/ 0 w 7"/>
                    <a:gd name="T39" fmla="*/ 0 h 2"/>
                    <a:gd name="T40" fmla="*/ 0 w 7"/>
                    <a:gd name="T41" fmla="*/ 0 h 2"/>
                    <a:gd name="T42" fmla="*/ 0 w 7"/>
                    <a:gd name="T43" fmla="*/ 0 h 2"/>
                    <a:gd name="T44" fmla="*/ 1 w 7"/>
                    <a:gd name="T45" fmla="*/ 0 h 2"/>
                    <a:gd name="T46" fmla="*/ 1 w 7"/>
                    <a:gd name="T47" fmla="*/ 0 h 2"/>
                    <a:gd name="T48" fmla="*/ 1 w 7"/>
                    <a:gd name="T49" fmla="*/ 0 h 2"/>
                    <a:gd name="T50" fmla="*/ 1 w 7"/>
                    <a:gd name="T51" fmla="*/ 0 h 2"/>
                    <a:gd name="T52" fmla="*/ 1 w 7"/>
                    <a:gd name="T53" fmla="*/ 0 h 2"/>
                    <a:gd name="T54" fmla="*/ 0 w 7"/>
                    <a:gd name="T55" fmla="*/ 0 h 2"/>
                    <a:gd name="T56" fmla="*/ 0 w 7"/>
                    <a:gd name="T57" fmla="*/ 0 h 2"/>
                    <a:gd name="T58" fmla="*/ 0 w 7"/>
                    <a:gd name="T59" fmla="*/ 0 h 2"/>
                    <a:gd name="T60" fmla="*/ 2 w 7"/>
                    <a:gd name="T61" fmla="*/ 0 h 2"/>
                    <a:gd name="T62" fmla="*/ 3 w 7"/>
                    <a:gd name="T63" fmla="*/ 1 h 2"/>
                    <a:gd name="T64" fmla="*/ 3 w 7"/>
                    <a:gd name="T65" fmla="*/ 1 h 2"/>
                    <a:gd name="T66" fmla="*/ 3 w 7"/>
                    <a:gd name="T67" fmla="*/ 1 h 2"/>
                    <a:gd name="T68" fmla="*/ 2 w 7"/>
                    <a:gd name="T69" fmla="*/ 0 h 2"/>
                    <a:gd name="T70" fmla="*/ 2 w 7"/>
                    <a:gd name="T71" fmla="*/ 0 h 2"/>
                    <a:gd name="T72" fmla="*/ 2 w 7"/>
                    <a:gd name="T73" fmla="*/ 0 h 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 h="2">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moveTo>
                        <a:pt x="6" y="1"/>
                      </a:moveTo>
                      <a:cubicBezTo>
                        <a:pt x="6" y="1"/>
                        <a:pt x="6" y="1"/>
                        <a:pt x="6" y="1"/>
                      </a:cubicBezTo>
                      <a:cubicBezTo>
                        <a:pt x="6" y="1"/>
                        <a:pt x="6" y="1"/>
                        <a:pt x="6" y="1"/>
                      </a:cubicBezTo>
                      <a:cubicBezTo>
                        <a:pt x="6" y="1"/>
                        <a:pt x="6" y="1"/>
                        <a:pt x="6" y="1"/>
                      </a:cubicBezTo>
                      <a:cubicBezTo>
                        <a:pt x="6" y="1"/>
                        <a:pt x="6" y="1"/>
                        <a:pt x="6" y="1"/>
                      </a:cubicBezTo>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moveTo>
                        <a:pt x="6" y="1"/>
                      </a:moveTo>
                      <a:cubicBezTo>
                        <a:pt x="6" y="1"/>
                        <a:pt x="6" y="1"/>
                        <a:pt x="6" y="1"/>
                      </a:cubicBezTo>
                      <a:cubicBezTo>
                        <a:pt x="6" y="1"/>
                        <a:pt x="6" y="1"/>
                        <a:pt x="6" y="1"/>
                      </a:cubicBezTo>
                      <a:cubicBezTo>
                        <a:pt x="6" y="1"/>
                        <a:pt x="6" y="1"/>
                        <a:pt x="6" y="1"/>
                      </a:cubicBezTo>
                      <a:cubicBezTo>
                        <a:pt x="6" y="1"/>
                        <a:pt x="6" y="1"/>
                        <a:pt x="6" y="1"/>
                      </a:cubicBezTo>
                      <a:moveTo>
                        <a:pt x="7" y="1"/>
                      </a:moveTo>
                      <a:cubicBezTo>
                        <a:pt x="7" y="1"/>
                        <a:pt x="7" y="1"/>
                        <a:pt x="7" y="1"/>
                      </a:cubicBezTo>
                      <a:cubicBezTo>
                        <a:pt x="7" y="1"/>
                        <a:pt x="7" y="1"/>
                        <a:pt x="7" y="1"/>
                      </a:cubicBezTo>
                      <a:cubicBezTo>
                        <a:pt x="7" y="1"/>
                        <a:pt x="7" y="1"/>
                        <a:pt x="7" y="1"/>
                      </a:cubicBezTo>
                      <a:cubicBezTo>
                        <a:pt x="7" y="1"/>
                        <a:pt x="7" y="1"/>
                        <a:pt x="7" y="1"/>
                      </a:cubicBezTo>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moveTo>
                        <a:pt x="3" y="1"/>
                      </a:moveTo>
                      <a:cubicBezTo>
                        <a:pt x="3" y="1"/>
                        <a:pt x="3" y="1"/>
                        <a:pt x="3" y="1"/>
                      </a:cubicBezTo>
                      <a:cubicBezTo>
                        <a:pt x="4" y="1"/>
                        <a:pt x="4" y="2"/>
                        <a:pt x="5" y="2"/>
                      </a:cubicBezTo>
                      <a:cubicBezTo>
                        <a:pt x="5" y="2"/>
                        <a:pt x="5" y="2"/>
                        <a:pt x="5" y="2"/>
                      </a:cubicBezTo>
                      <a:cubicBezTo>
                        <a:pt x="4" y="2"/>
                        <a:pt x="4" y="1"/>
                        <a:pt x="3"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1" y="0"/>
                      </a:move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cubicBezTo>
                        <a:pt x="0" y="0"/>
                        <a:pt x="0" y="0"/>
                        <a:pt x="0" y="0"/>
                      </a:cubicBezTo>
                      <a:moveTo>
                        <a:pt x="2" y="0"/>
                      </a:moveTo>
                      <a:cubicBezTo>
                        <a:pt x="2" y="0"/>
                        <a:pt x="2" y="0"/>
                        <a:pt x="2" y="0"/>
                      </a:cubicBezTo>
                      <a:cubicBezTo>
                        <a:pt x="2" y="0"/>
                        <a:pt x="3" y="0"/>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path>
                  </a:pathLst>
                </a:custGeom>
                <a:solidFill>
                  <a:srgbClr val="CBA3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6" name="Freeform 12607">
                  <a:extLst>
                    <a:ext uri="{FF2B5EF4-FFF2-40B4-BE49-F238E27FC236}">
                      <a16:creationId xmlns:a16="http://schemas.microsoft.com/office/drawing/2014/main" id="{8E74F62F-7A6D-4393-F2FF-9A85DDB40D7B}"/>
                    </a:ext>
                  </a:extLst>
                </p:cNvPr>
                <p:cNvSpPr>
                  <a:spLocks noEditPoints="1"/>
                </p:cNvSpPr>
                <p:nvPr/>
              </p:nvSpPr>
              <p:spPr bwMode="auto">
                <a:xfrm>
                  <a:off x="4672" y="2275"/>
                  <a:ext cx="4" cy="14"/>
                </a:xfrm>
                <a:custGeom>
                  <a:avLst/>
                  <a:gdLst>
                    <a:gd name="T0" fmla="*/ 2 w 5"/>
                    <a:gd name="T1" fmla="*/ 7 h 17"/>
                    <a:gd name="T2" fmla="*/ 0 w 5"/>
                    <a:gd name="T3" fmla="*/ 8 h 17"/>
                    <a:gd name="T4" fmla="*/ 1 w 5"/>
                    <a:gd name="T5" fmla="*/ 8 h 17"/>
                    <a:gd name="T6" fmla="*/ 1 w 5"/>
                    <a:gd name="T7" fmla="*/ 8 h 17"/>
                    <a:gd name="T8" fmla="*/ 2 w 5"/>
                    <a:gd name="T9" fmla="*/ 7 h 17"/>
                    <a:gd name="T10" fmla="*/ 2 w 5"/>
                    <a:gd name="T11" fmla="*/ 0 h 17"/>
                    <a:gd name="T12" fmla="*/ 2 w 5"/>
                    <a:gd name="T13" fmla="*/ 0 h 17"/>
                    <a:gd name="T14" fmla="*/ 2 w 5"/>
                    <a:gd name="T15" fmla="*/ 0 h 17"/>
                    <a:gd name="T16" fmla="*/ 2 w 5"/>
                    <a:gd name="T17" fmla="*/ 2 h 17"/>
                    <a:gd name="T18" fmla="*/ 2 w 5"/>
                    <a:gd name="T19" fmla="*/ 2 h 17"/>
                    <a:gd name="T20" fmla="*/ 2 w 5"/>
                    <a:gd name="T21" fmla="*/ 2 h 17"/>
                    <a:gd name="T22" fmla="*/ 2 w 5"/>
                    <a:gd name="T23" fmla="*/ 2 h 17"/>
                    <a:gd name="T24" fmla="*/ 2 w 5"/>
                    <a:gd name="T25" fmla="*/ 2 h 17"/>
                    <a:gd name="T26" fmla="*/ 2 w 5"/>
                    <a:gd name="T27" fmla="*/ 2 h 17"/>
                    <a:gd name="T28" fmla="*/ 2 w 5"/>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17">
                      <a:moveTo>
                        <a:pt x="3" y="14"/>
                      </a:moveTo>
                      <a:cubicBezTo>
                        <a:pt x="2" y="15"/>
                        <a:pt x="1" y="16"/>
                        <a:pt x="0" y="17"/>
                      </a:cubicBezTo>
                      <a:cubicBezTo>
                        <a:pt x="0" y="17"/>
                        <a:pt x="1" y="17"/>
                        <a:pt x="1" y="17"/>
                      </a:cubicBezTo>
                      <a:cubicBezTo>
                        <a:pt x="1" y="17"/>
                        <a:pt x="1" y="17"/>
                        <a:pt x="1" y="17"/>
                      </a:cubicBezTo>
                      <a:cubicBezTo>
                        <a:pt x="2" y="16"/>
                        <a:pt x="2" y="15"/>
                        <a:pt x="3" y="14"/>
                      </a:cubicBezTo>
                      <a:moveTo>
                        <a:pt x="5" y="0"/>
                      </a:moveTo>
                      <a:cubicBezTo>
                        <a:pt x="5" y="0"/>
                        <a:pt x="5" y="0"/>
                        <a:pt x="5" y="0"/>
                      </a:cubicBezTo>
                      <a:cubicBezTo>
                        <a:pt x="5" y="0"/>
                        <a:pt x="5" y="0"/>
                        <a:pt x="5" y="0"/>
                      </a:cubicBezTo>
                      <a:cubicBezTo>
                        <a:pt x="4" y="2"/>
                        <a:pt x="4" y="3"/>
                        <a:pt x="4" y="4"/>
                      </a:cubicBezTo>
                      <a:cubicBezTo>
                        <a:pt x="4" y="4"/>
                        <a:pt x="5" y="3"/>
                        <a:pt x="5" y="3"/>
                      </a:cubicBezTo>
                      <a:cubicBezTo>
                        <a:pt x="5" y="3"/>
                        <a:pt x="5" y="3"/>
                        <a:pt x="5" y="3"/>
                      </a:cubicBezTo>
                      <a:cubicBezTo>
                        <a:pt x="5" y="3"/>
                        <a:pt x="5" y="2"/>
                        <a:pt x="5" y="2"/>
                      </a:cubicBezTo>
                      <a:cubicBezTo>
                        <a:pt x="5" y="2"/>
                        <a:pt x="5" y="2"/>
                        <a:pt x="5" y="2"/>
                      </a:cubicBezTo>
                      <a:cubicBezTo>
                        <a:pt x="5" y="2"/>
                        <a:pt x="5" y="2"/>
                        <a:pt x="5" y="2"/>
                      </a:cubicBezTo>
                      <a:cubicBezTo>
                        <a:pt x="5" y="1"/>
                        <a:pt x="5" y="1"/>
                        <a:pt x="5" y="0"/>
                      </a:cubicBezTo>
                    </a:path>
                  </a:pathLst>
                </a:custGeom>
                <a:solidFill>
                  <a:srgbClr val="A682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7" name="Freeform 12608">
                  <a:extLst>
                    <a:ext uri="{FF2B5EF4-FFF2-40B4-BE49-F238E27FC236}">
                      <a16:creationId xmlns:a16="http://schemas.microsoft.com/office/drawing/2014/main" id="{3E52EB26-6CA0-D539-26AD-94CDB817979E}"/>
                    </a:ext>
                  </a:extLst>
                </p:cNvPr>
                <p:cNvSpPr>
                  <a:spLocks/>
                </p:cNvSpPr>
                <p:nvPr/>
              </p:nvSpPr>
              <p:spPr bwMode="auto">
                <a:xfrm>
                  <a:off x="4671" y="2278"/>
                  <a:ext cx="5" cy="12"/>
                </a:xfrm>
                <a:custGeom>
                  <a:avLst/>
                  <a:gdLst>
                    <a:gd name="T0" fmla="*/ 2 w 7"/>
                    <a:gd name="T1" fmla="*/ 0 h 15"/>
                    <a:gd name="T2" fmla="*/ 1 w 7"/>
                    <a:gd name="T3" fmla="*/ 1 h 15"/>
                    <a:gd name="T4" fmla="*/ 1 w 7"/>
                    <a:gd name="T5" fmla="*/ 1 h 15"/>
                    <a:gd name="T6" fmla="*/ 1 w 7"/>
                    <a:gd name="T7" fmla="*/ 2 h 15"/>
                    <a:gd name="T8" fmla="*/ 1 w 7"/>
                    <a:gd name="T9" fmla="*/ 5 h 15"/>
                    <a:gd name="T10" fmla="*/ 0 w 7"/>
                    <a:gd name="T11" fmla="*/ 6 h 15"/>
                    <a:gd name="T12" fmla="*/ 0 w 7"/>
                    <a:gd name="T13" fmla="*/ 6 h 15"/>
                    <a:gd name="T14" fmla="*/ 1 w 7"/>
                    <a:gd name="T15" fmla="*/ 6 h 15"/>
                    <a:gd name="T16" fmla="*/ 1 w 7"/>
                    <a:gd name="T17" fmla="*/ 5 h 15"/>
                    <a:gd name="T18" fmla="*/ 1 w 7"/>
                    <a:gd name="T19" fmla="*/ 5 h 15"/>
                    <a:gd name="T20" fmla="*/ 1 w 7"/>
                    <a:gd name="T21" fmla="*/ 6 h 15"/>
                    <a:gd name="T22" fmla="*/ 1 w 7"/>
                    <a:gd name="T23" fmla="*/ 5 h 15"/>
                    <a:gd name="T24" fmla="*/ 1 w 7"/>
                    <a:gd name="T25" fmla="*/ 5 h 15"/>
                    <a:gd name="T26" fmla="*/ 1 w 7"/>
                    <a:gd name="T27" fmla="*/ 4 h 15"/>
                    <a:gd name="T28" fmla="*/ 1 w 7"/>
                    <a:gd name="T29" fmla="*/ 4 h 15"/>
                    <a:gd name="T30" fmla="*/ 1 w 7"/>
                    <a:gd name="T31" fmla="*/ 2 h 15"/>
                    <a:gd name="T32" fmla="*/ 1 w 7"/>
                    <a:gd name="T33" fmla="*/ 2 h 15"/>
                    <a:gd name="T34" fmla="*/ 1 w 7"/>
                    <a:gd name="T35" fmla="*/ 2 h 15"/>
                    <a:gd name="T36" fmla="*/ 2 w 7"/>
                    <a:gd name="T37" fmla="*/ 0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 h="15">
                      <a:moveTo>
                        <a:pt x="7" y="0"/>
                      </a:moveTo>
                      <a:cubicBezTo>
                        <a:pt x="7" y="0"/>
                        <a:pt x="6" y="1"/>
                        <a:pt x="6" y="1"/>
                      </a:cubicBezTo>
                      <a:cubicBezTo>
                        <a:pt x="6" y="1"/>
                        <a:pt x="6" y="1"/>
                        <a:pt x="6" y="1"/>
                      </a:cubicBezTo>
                      <a:cubicBezTo>
                        <a:pt x="7" y="3"/>
                        <a:pt x="5" y="4"/>
                        <a:pt x="5" y="6"/>
                      </a:cubicBezTo>
                      <a:cubicBezTo>
                        <a:pt x="5" y="9"/>
                        <a:pt x="3" y="9"/>
                        <a:pt x="3" y="11"/>
                      </a:cubicBezTo>
                      <a:cubicBezTo>
                        <a:pt x="2" y="13"/>
                        <a:pt x="0" y="12"/>
                        <a:pt x="0" y="14"/>
                      </a:cubicBezTo>
                      <a:cubicBezTo>
                        <a:pt x="0" y="14"/>
                        <a:pt x="0" y="15"/>
                        <a:pt x="0" y="15"/>
                      </a:cubicBezTo>
                      <a:cubicBezTo>
                        <a:pt x="0" y="14"/>
                        <a:pt x="0" y="14"/>
                        <a:pt x="1" y="14"/>
                      </a:cubicBezTo>
                      <a:cubicBezTo>
                        <a:pt x="1" y="13"/>
                        <a:pt x="1" y="13"/>
                        <a:pt x="1" y="13"/>
                      </a:cubicBezTo>
                      <a:cubicBezTo>
                        <a:pt x="1" y="13"/>
                        <a:pt x="2" y="13"/>
                        <a:pt x="2" y="13"/>
                      </a:cubicBezTo>
                      <a:cubicBezTo>
                        <a:pt x="2" y="13"/>
                        <a:pt x="2" y="14"/>
                        <a:pt x="2" y="14"/>
                      </a:cubicBezTo>
                      <a:cubicBezTo>
                        <a:pt x="3" y="13"/>
                        <a:pt x="4" y="12"/>
                        <a:pt x="5" y="11"/>
                      </a:cubicBezTo>
                      <a:cubicBezTo>
                        <a:pt x="5" y="11"/>
                        <a:pt x="5" y="11"/>
                        <a:pt x="5" y="11"/>
                      </a:cubicBezTo>
                      <a:cubicBezTo>
                        <a:pt x="5" y="11"/>
                        <a:pt x="5" y="10"/>
                        <a:pt x="5" y="10"/>
                      </a:cubicBezTo>
                      <a:cubicBezTo>
                        <a:pt x="5" y="10"/>
                        <a:pt x="5" y="10"/>
                        <a:pt x="5" y="10"/>
                      </a:cubicBezTo>
                      <a:cubicBezTo>
                        <a:pt x="5" y="9"/>
                        <a:pt x="6" y="8"/>
                        <a:pt x="6" y="6"/>
                      </a:cubicBezTo>
                      <a:cubicBezTo>
                        <a:pt x="6" y="6"/>
                        <a:pt x="6" y="5"/>
                        <a:pt x="6" y="5"/>
                      </a:cubicBezTo>
                      <a:cubicBezTo>
                        <a:pt x="6" y="5"/>
                        <a:pt x="6" y="5"/>
                        <a:pt x="6" y="4"/>
                      </a:cubicBezTo>
                      <a:cubicBezTo>
                        <a:pt x="6" y="3"/>
                        <a:pt x="7" y="2"/>
                        <a:pt x="7" y="0"/>
                      </a:cubicBezTo>
                    </a:path>
                  </a:pathLst>
                </a:custGeom>
                <a:solidFill>
                  <a:srgbClr val="B78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8" name="Freeform 12609">
                  <a:extLst>
                    <a:ext uri="{FF2B5EF4-FFF2-40B4-BE49-F238E27FC236}">
                      <a16:creationId xmlns:a16="http://schemas.microsoft.com/office/drawing/2014/main" id="{FB1D25E6-0E17-029F-973A-B2FF4ECF2DC2}"/>
                    </a:ext>
                  </a:extLst>
                </p:cNvPr>
                <p:cNvSpPr>
                  <a:spLocks/>
                </p:cNvSpPr>
                <p:nvPr/>
              </p:nvSpPr>
              <p:spPr bwMode="auto">
                <a:xfrm>
                  <a:off x="4652" y="2287"/>
                  <a:ext cx="3" cy="1"/>
                </a:xfrm>
                <a:custGeom>
                  <a:avLst/>
                  <a:gdLst>
                    <a:gd name="T0" fmla="*/ 2 w 3"/>
                    <a:gd name="T1" fmla="*/ 0 h 2"/>
                    <a:gd name="T2" fmla="*/ 2 w 3"/>
                    <a:gd name="T3" fmla="*/ 0 h 2"/>
                    <a:gd name="T4" fmla="*/ 1 w 3"/>
                    <a:gd name="T5" fmla="*/ 0 h 2"/>
                    <a:gd name="T6" fmla="*/ 0 w 3"/>
                    <a:gd name="T7" fmla="*/ 0 h 2"/>
                    <a:gd name="T8" fmla="*/ 0 w 3"/>
                    <a:gd name="T9" fmla="*/ 0 h 2"/>
                    <a:gd name="T10" fmla="*/ 0 w 3"/>
                    <a:gd name="T11" fmla="*/ 0 h 2"/>
                    <a:gd name="T12" fmla="*/ 1 w 3"/>
                    <a:gd name="T13" fmla="*/ 0 h 2"/>
                    <a:gd name="T14" fmla="*/ 1 w 3"/>
                    <a:gd name="T15" fmla="*/ 0 h 2"/>
                    <a:gd name="T16" fmla="*/ 1 w 3"/>
                    <a:gd name="T17" fmla="*/ 1 h 2"/>
                    <a:gd name="T18" fmla="*/ 3 w 3"/>
                    <a:gd name="T19" fmla="*/ 0 h 2"/>
                    <a:gd name="T20" fmla="*/ 3 w 3"/>
                    <a:gd name="T21" fmla="*/ 0 h 2"/>
                    <a:gd name="T22" fmla="*/ 2 w 3"/>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2">
                      <a:moveTo>
                        <a:pt x="2" y="0"/>
                      </a:moveTo>
                      <a:cubicBezTo>
                        <a:pt x="2" y="0"/>
                        <a:pt x="2" y="0"/>
                        <a:pt x="2" y="0"/>
                      </a:cubicBezTo>
                      <a:cubicBezTo>
                        <a:pt x="2"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1"/>
                        <a:pt x="1" y="1"/>
                        <a:pt x="1" y="2"/>
                      </a:cubicBezTo>
                      <a:cubicBezTo>
                        <a:pt x="1" y="1"/>
                        <a:pt x="2" y="1"/>
                        <a:pt x="3" y="0"/>
                      </a:cubicBezTo>
                      <a:cubicBezTo>
                        <a:pt x="3" y="0"/>
                        <a:pt x="3" y="0"/>
                        <a:pt x="3" y="0"/>
                      </a:cubicBezTo>
                      <a:cubicBezTo>
                        <a:pt x="2" y="0"/>
                        <a:pt x="2" y="0"/>
                        <a:pt x="2" y="0"/>
                      </a:cubicBezTo>
                    </a:path>
                  </a:pathLst>
                </a:custGeom>
                <a:solidFill>
                  <a:srgbClr val="A07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29" name="Freeform 12610">
                  <a:extLst>
                    <a:ext uri="{FF2B5EF4-FFF2-40B4-BE49-F238E27FC236}">
                      <a16:creationId xmlns:a16="http://schemas.microsoft.com/office/drawing/2014/main" id="{7001D6E7-7C24-E3C9-B53E-37F72F89590E}"/>
                    </a:ext>
                  </a:extLst>
                </p:cNvPr>
                <p:cNvSpPr>
                  <a:spLocks/>
                </p:cNvSpPr>
                <p:nvPr/>
              </p:nvSpPr>
              <p:spPr bwMode="auto">
                <a:xfrm>
                  <a:off x="4653" y="2287"/>
                  <a:ext cx="7" cy="9"/>
                </a:xfrm>
                <a:custGeom>
                  <a:avLst/>
                  <a:gdLst>
                    <a:gd name="T0" fmla="*/ 2 w 8"/>
                    <a:gd name="T1" fmla="*/ 0 h 11"/>
                    <a:gd name="T2" fmla="*/ 0 w 8"/>
                    <a:gd name="T3" fmla="*/ 2 h 11"/>
                    <a:gd name="T4" fmla="*/ 1 w 8"/>
                    <a:gd name="T5" fmla="*/ 2 h 11"/>
                    <a:gd name="T6" fmla="*/ 1 w 8"/>
                    <a:gd name="T7" fmla="*/ 2 h 11"/>
                    <a:gd name="T8" fmla="*/ 1 w 8"/>
                    <a:gd name="T9" fmla="*/ 2 h 11"/>
                    <a:gd name="T10" fmla="*/ 1 w 8"/>
                    <a:gd name="T11" fmla="*/ 2 h 11"/>
                    <a:gd name="T12" fmla="*/ 1 w 8"/>
                    <a:gd name="T13" fmla="*/ 2 h 11"/>
                    <a:gd name="T14" fmla="*/ 1 w 8"/>
                    <a:gd name="T15" fmla="*/ 2 h 11"/>
                    <a:gd name="T16" fmla="*/ 1 w 8"/>
                    <a:gd name="T17" fmla="*/ 2 h 11"/>
                    <a:gd name="T18" fmla="*/ 1 w 8"/>
                    <a:gd name="T19" fmla="*/ 2 h 11"/>
                    <a:gd name="T20" fmla="*/ 1 w 8"/>
                    <a:gd name="T21" fmla="*/ 2 h 11"/>
                    <a:gd name="T22" fmla="*/ 1 w 8"/>
                    <a:gd name="T23" fmla="*/ 2 h 11"/>
                    <a:gd name="T24" fmla="*/ 2 w 8"/>
                    <a:gd name="T25" fmla="*/ 2 h 11"/>
                    <a:gd name="T26" fmla="*/ 2 w 8"/>
                    <a:gd name="T27" fmla="*/ 2 h 11"/>
                    <a:gd name="T28" fmla="*/ 3 w 8"/>
                    <a:gd name="T29" fmla="*/ 4 h 11"/>
                    <a:gd name="T30" fmla="*/ 3 w 8"/>
                    <a:gd name="T31" fmla="*/ 4 h 11"/>
                    <a:gd name="T32" fmla="*/ 3 w 8"/>
                    <a:gd name="T33" fmla="*/ 4 h 11"/>
                    <a:gd name="T34" fmla="*/ 3 w 8"/>
                    <a:gd name="T35" fmla="*/ 4 h 11"/>
                    <a:gd name="T36" fmla="*/ 4 w 8"/>
                    <a:gd name="T37" fmla="*/ 4 h 11"/>
                    <a:gd name="T38" fmla="*/ 4 w 8"/>
                    <a:gd name="T39" fmla="*/ 4 h 11"/>
                    <a:gd name="T40" fmla="*/ 4 w 8"/>
                    <a:gd name="T41" fmla="*/ 4 h 11"/>
                    <a:gd name="T42" fmla="*/ 4 w 8"/>
                    <a:gd name="T43" fmla="*/ 4 h 11"/>
                    <a:gd name="T44" fmla="*/ 4 w 8"/>
                    <a:gd name="T45" fmla="*/ 4 h 11"/>
                    <a:gd name="T46" fmla="*/ 4 w 8"/>
                    <a:gd name="T47" fmla="*/ 5 h 11"/>
                    <a:gd name="T48" fmla="*/ 4 w 8"/>
                    <a:gd name="T49" fmla="*/ 5 h 11"/>
                    <a:gd name="T50" fmla="*/ 4 w 8"/>
                    <a:gd name="T51" fmla="*/ 5 h 11"/>
                    <a:gd name="T52" fmla="*/ 4 w 8"/>
                    <a:gd name="T53" fmla="*/ 5 h 11"/>
                    <a:gd name="T54" fmla="*/ 4 w 8"/>
                    <a:gd name="T55" fmla="*/ 3 h 11"/>
                    <a:gd name="T56" fmla="*/ 4 w 8"/>
                    <a:gd name="T57" fmla="*/ 3 h 11"/>
                    <a:gd name="T58" fmla="*/ 4 w 8"/>
                    <a:gd name="T59" fmla="*/ 3 h 11"/>
                    <a:gd name="T60" fmla="*/ 4 w 8"/>
                    <a:gd name="T61" fmla="*/ 3 h 11"/>
                    <a:gd name="T62" fmla="*/ 4 w 8"/>
                    <a:gd name="T63" fmla="*/ 2 h 11"/>
                    <a:gd name="T64" fmla="*/ 4 w 8"/>
                    <a:gd name="T65" fmla="*/ 2 h 11"/>
                    <a:gd name="T66" fmla="*/ 4 w 8"/>
                    <a:gd name="T67" fmla="*/ 2 h 11"/>
                    <a:gd name="T68" fmla="*/ 4 w 8"/>
                    <a:gd name="T69" fmla="*/ 2 h 11"/>
                    <a:gd name="T70" fmla="*/ 2 w 8"/>
                    <a:gd name="T71" fmla="*/ 0 h 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 h="11">
                      <a:moveTo>
                        <a:pt x="2" y="0"/>
                      </a:moveTo>
                      <a:cubicBezTo>
                        <a:pt x="1" y="1"/>
                        <a:pt x="0" y="1"/>
                        <a:pt x="0" y="2"/>
                      </a:cubicBezTo>
                      <a:cubicBezTo>
                        <a:pt x="0" y="3"/>
                        <a:pt x="0"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5"/>
                        <a:pt x="2" y="6"/>
                      </a:cubicBezTo>
                      <a:cubicBezTo>
                        <a:pt x="2" y="6"/>
                        <a:pt x="2" y="6"/>
                        <a:pt x="2" y="6"/>
                      </a:cubicBezTo>
                      <a:cubicBezTo>
                        <a:pt x="2" y="7"/>
                        <a:pt x="3" y="9"/>
                        <a:pt x="3" y="9"/>
                      </a:cubicBezTo>
                      <a:cubicBezTo>
                        <a:pt x="3" y="9"/>
                        <a:pt x="3" y="9"/>
                        <a:pt x="3" y="9"/>
                      </a:cubicBezTo>
                      <a:cubicBezTo>
                        <a:pt x="3" y="9"/>
                        <a:pt x="3" y="9"/>
                        <a:pt x="3" y="9"/>
                      </a:cubicBezTo>
                      <a:cubicBezTo>
                        <a:pt x="3" y="9"/>
                        <a:pt x="3" y="9"/>
                        <a:pt x="3" y="9"/>
                      </a:cubicBezTo>
                      <a:cubicBezTo>
                        <a:pt x="4" y="9"/>
                        <a:pt x="4" y="9"/>
                        <a:pt x="4" y="8"/>
                      </a:cubicBezTo>
                      <a:cubicBezTo>
                        <a:pt x="4" y="8"/>
                        <a:pt x="4" y="8"/>
                        <a:pt x="4" y="8"/>
                      </a:cubicBezTo>
                      <a:cubicBezTo>
                        <a:pt x="4" y="8"/>
                        <a:pt x="4" y="8"/>
                        <a:pt x="4" y="8"/>
                      </a:cubicBezTo>
                      <a:cubicBezTo>
                        <a:pt x="4" y="8"/>
                        <a:pt x="4" y="8"/>
                        <a:pt x="4" y="8"/>
                      </a:cubicBezTo>
                      <a:cubicBezTo>
                        <a:pt x="4" y="8"/>
                        <a:pt x="4" y="8"/>
                        <a:pt x="4" y="8"/>
                      </a:cubicBezTo>
                      <a:cubicBezTo>
                        <a:pt x="4" y="8"/>
                        <a:pt x="5" y="9"/>
                        <a:pt x="5" y="10"/>
                      </a:cubicBezTo>
                      <a:cubicBezTo>
                        <a:pt x="5" y="10"/>
                        <a:pt x="5" y="10"/>
                        <a:pt x="5" y="10"/>
                      </a:cubicBezTo>
                      <a:cubicBezTo>
                        <a:pt x="5" y="10"/>
                        <a:pt x="5" y="10"/>
                        <a:pt x="5" y="10"/>
                      </a:cubicBezTo>
                      <a:cubicBezTo>
                        <a:pt x="5" y="10"/>
                        <a:pt x="5" y="11"/>
                        <a:pt x="6" y="11"/>
                      </a:cubicBezTo>
                      <a:cubicBezTo>
                        <a:pt x="6" y="9"/>
                        <a:pt x="7" y="8"/>
                        <a:pt x="8" y="7"/>
                      </a:cubicBezTo>
                      <a:cubicBezTo>
                        <a:pt x="8" y="7"/>
                        <a:pt x="8" y="7"/>
                        <a:pt x="8" y="7"/>
                      </a:cubicBezTo>
                      <a:cubicBezTo>
                        <a:pt x="8" y="7"/>
                        <a:pt x="7" y="7"/>
                        <a:pt x="7" y="7"/>
                      </a:cubicBezTo>
                      <a:cubicBezTo>
                        <a:pt x="7" y="7"/>
                        <a:pt x="7" y="7"/>
                        <a:pt x="7" y="7"/>
                      </a:cubicBezTo>
                      <a:cubicBezTo>
                        <a:pt x="6" y="7"/>
                        <a:pt x="6" y="6"/>
                        <a:pt x="5" y="6"/>
                      </a:cubicBezTo>
                      <a:cubicBezTo>
                        <a:pt x="5" y="5"/>
                        <a:pt x="5" y="4"/>
                        <a:pt x="4" y="4"/>
                      </a:cubicBezTo>
                      <a:cubicBezTo>
                        <a:pt x="4" y="4"/>
                        <a:pt x="4" y="4"/>
                        <a:pt x="4" y="4"/>
                      </a:cubicBezTo>
                      <a:cubicBezTo>
                        <a:pt x="4" y="4"/>
                        <a:pt x="4" y="4"/>
                        <a:pt x="4" y="4"/>
                      </a:cubicBezTo>
                      <a:cubicBezTo>
                        <a:pt x="3" y="4"/>
                        <a:pt x="2" y="1"/>
                        <a:pt x="2" y="0"/>
                      </a:cubicBezTo>
                    </a:path>
                  </a:pathLst>
                </a:custGeom>
                <a:solidFill>
                  <a:srgbClr val="A682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0" name="Freeform 12611">
                  <a:extLst>
                    <a:ext uri="{FF2B5EF4-FFF2-40B4-BE49-F238E27FC236}">
                      <a16:creationId xmlns:a16="http://schemas.microsoft.com/office/drawing/2014/main" id="{2A92ABDD-C062-8A2D-B12F-B5E7FF756831}"/>
                    </a:ext>
                  </a:extLst>
                </p:cNvPr>
                <p:cNvSpPr>
                  <a:spLocks noEditPoints="1"/>
                </p:cNvSpPr>
                <p:nvPr/>
              </p:nvSpPr>
              <p:spPr bwMode="auto">
                <a:xfrm>
                  <a:off x="4658" y="2292"/>
                  <a:ext cx="9" cy="5"/>
                </a:xfrm>
                <a:custGeom>
                  <a:avLst/>
                  <a:gdLst>
                    <a:gd name="T0" fmla="*/ 5 w 11"/>
                    <a:gd name="T1" fmla="*/ 0 h 6"/>
                    <a:gd name="T2" fmla="*/ 5 w 11"/>
                    <a:gd name="T3" fmla="*/ 0 h 6"/>
                    <a:gd name="T4" fmla="*/ 4 w 11"/>
                    <a:gd name="T5" fmla="*/ 1 h 6"/>
                    <a:gd name="T6" fmla="*/ 5 w 11"/>
                    <a:gd name="T7" fmla="*/ 0 h 6"/>
                    <a:gd name="T8" fmla="*/ 5 w 11"/>
                    <a:gd name="T9" fmla="*/ 0 h 6"/>
                    <a:gd name="T10" fmla="*/ 2 w 11"/>
                    <a:gd name="T11" fmla="*/ 0 h 6"/>
                    <a:gd name="T12" fmla="*/ 0 w 11"/>
                    <a:gd name="T13" fmla="*/ 3 h 6"/>
                    <a:gd name="T14" fmla="*/ 0 w 11"/>
                    <a:gd name="T15" fmla="*/ 3 h 6"/>
                    <a:gd name="T16" fmla="*/ 0 w 11"/>
                    <a:gd name="T17" fmla="*/ 3 h 6"/>
                    <a:gd name="T18" fmla="*/ 0 w 11"/>
                    <a:gd name="T19" fmla="*/ 3 h 6"/>
                    <a:gd name="T20" fmla="*/ 0 w 11"/>
                    <a:gd name="T21" fmla="*/ 3 h 6"/>
                    <a:gd name="T22" fmla="*/ 1 w 11"/>
                    <a:gd name="T23" fmla="*/ 3 h 6"/>
                    <a:gd name="T24" fmla="*/ 1 w 11"/>
                    <a:gd name="T25" fmla="*/ 3 h 6"/>
                    <a:gd name="T26" fmla="*/ 1 w 11"/>
                    <a:gd name="T27" fmla="*/ 3 h 6"/>
                    <a:gd name="T28" fmla="*/ 1 w 11"/>
                    <a:gd name="T29" fmla="*/ 3 h 6"/>
                    <a:gd name="T30" fmla="*/ 1 w 11"/>
                    <a:gd name="T31" fmla="*/ 3 h 6"/>
                    <a:gd name="T32" fmla="*/ 2 w 11"/>
                    <a:gd name="T33" fmla="*/ 3 h 6"/>
                    <a:gd name="T34" fmla="*/ 2 w 11"/>
                    <a:gd name="T35" fmla="*/ 3 h 6"/>
                    <a:gd name="T36" fmla="*/ 2 w 11"/>
                    <a:gd name="T37" fmla="*/ 3 h 6"/>
                    <a:gd name="T38" fmla="*/ 2 w 11"/>
                    <a:gd name="T39" fmla="*/ 3 h 6"/>
                    <a:gd name="T40" fmla="*/ 2 w 11"/>
                    <a:gd name="T41" fmla="*/ 3 h 6"/>
                    <a:gd name="T42" fmla="*/ 2 w 11"/>
                    <a:gd name="T43" fmla="*/ 3 h 6"/>
                    <a:gd name="T44" fmla="*/ 2 w 11"/>
                    <a:gd name="T45" fmla="*/ 3 h 6"/>
                    <a:gd name="T46" fmla="*/ 2 w 11"/>
                    <a:gd name="T47" fmla="*/ 3 h 6"/>
                    <a:gd name="T48" fmla="*/ 2 w 11"/>
                    <a:gd name="T49" fmla="*/ 3 h 6"/>
                    <a:gd name="T50" fmla="*/ 2 w 11"/>
                    <a:gd name="T51" fmla="*/ 3 h 6"/>
                    <a:gd name="T52" fmla="*/ 2 w 11"/>
                    <a:gd name="T53" fmla="*/ 3 h 6"/>
                    <a:gd name="T54" fmla="*/ 2 w 11"/>
                    <a:gd name="T55" fmla="*/ 3 h 6"/>
                    <a:gd name="T56" fmla="*/ 2 w 11"/>
                    <a:gd name="T57" fmla="*/ 3 h 6"/>
                    <a:gd name="T58" fmla="*/ 2 w 11"/>
                    <a:gd name="T59" fmla="*/ 3 h 6"/>
                    <a:gd name="T60" fmla="*/ 2 w 11"/>
                    <a:gd name="T61" fmla="*/ 3 h 6"/>
                    <a:gd name="T62" fmla="*/ 2 w 11"/>
                    <a:gd name="T63" fmla="*/ 3 h 6"/>
                    <a:gd name="T64" fmla="*/ 2 w 11"/>
                    <a:gd name="T65" fmla="*/ 3 h 6"/>
                    <a:gd name="T66" fmla="*/ 2 w 11"/>
                    <a:gd name="T67" fmla="*/ 3 h 6"/>
                    <a:gd name="T68" fmla="*/ 2 w 11"/>
                    <a:gd name="T69" fmla="*/ 3 h 6"/>
                    <a:gd name="T70" fmla="*/ 2 w 11"/>
                    <a:gd name="T71" fmla="*/ 3 h 6"/>
                    <a:gd name="T72" fmla="*/ 2 w 11"/>
                    <a:gd name="T73" fmla="*/ 3 h 6"/>
                    <a:gd name="T74" fmla="*/ 3 w 11"/>
                    <a:gd name="T75" fmla="*/ 3 h 6"/>
                    <a:gd name="T76" fmla="*/ 3 w 11"/>
                    <a:gd name="T77" fmla="*/ 3 h 6"/>
                    <a:gd name="T78" fmla="*/ 3 w 11"/>
                    <a:gd name="T79" fmla="*/ 3 h 6"/>
                    <a:gd name="T80" fmla="*/ 4 w 11"/>
                    <a:gd name="T81" fmla="*/ 1 h 6"/>
                    <a:gd name="T82" fmla="*/ 4 w 11"/>
                    <a:gd name="T83" fmla="*/ 1 h 6"/>
                    <a:gd name="T84" fmla="*/ 4 w 11"/>
                    <a:gd name="T85" fmla="*/ 1 h 6"/>
                    <a:gd name="T86" fmla="*/ 3 w 11"/>
                    <a:gd name="T87" fmla="*/ 1 h 6"/>
                    <a:gd name="T88" fmla="*/ 2 w 11"/>
                    <a:gd name="T89" fmla="*/ 1 h 6"/>
                    <a:gd name="T90" fmla="*/ 2 w 11"/>
                    <a:gd name="T91" fmla="*/ 2 h 6"/>
                    <a:gd name="T92" fmla="*/ 2 w 11"/>
                    <a:gd name="T93" fmla="*/ 1 h 6"/>
                    <a:gd name="T94" fmla="*/ 2 w 11"/>
                    <a:gd name="T95" fmla="*/ 0 h 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 h="6">
                      <a:moveTo>
                        <a:pt x="10" y="0"/>
                      </a:moveTo>
                      <a:cubicBezTo>
                        <a:pt x="10" y="0"/>
                        <a:pt x="10" y="0"/>
                        <a:pt x="10" y="0"/>
                      </a:cubicBezTo>
                      <a:cubicBezTo>
                        <a:pt x="10" y="1"/>
                        <a:pt x="9" y="1"/>
                        <a:pt x="9" y="1"/>
                      </a:cubicBezTo>
                      <a:cubicBezTo>
                        <a:pt x="10" y="1"/>
                        <a:pt x="10" y="0"/>
                        <a:pt x="11" y="0"/>
                      </a:cubicBezTo>
                      <a:cubicBezTo>
                        <a:pt x="11" y="0"/>
                        <a:pt x="10" y="0"/>
                        <a:pt x="10" y="0"/>
                      </a:cubicBezTo>
                      <a:moveTo>
                        <a:pt x="2" y="0"/>
                      </a:moveTo>
                      <a:cubicBezTo>
                        <a:pt x="1" y="1"/>
                        <a:pt x="0" y="2"/>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2" y="4"/>
                      </a:cubicBezTo>
                      <a:cubicBezTo>
                        <a:pt x="2" y="4"/>
                        <a:pt x="2" y="4"/>
                        <a:pt x="2" y="4"/>
                      </a:cubicBezTo>
                      <a:cubicBezTo>
                        <a:pt x="2" y="4"/>
                        <a:pt x="2" y="4"/>
                        <a:pt x="2" y="4"/>
                      </a:cubicBezTo>
                      <a:cubicBezTo>
                        <a:pt x="2" y="4"/>
                        <a:pt x="2" y="4"/>
                        <a:pt x="2" y="4"/>
                      </a:cubicBezTo>
                      <a:cubicBezTo>
                        <a:pt x="2" y="4"/>
                        <a:pt x="3" y="4"/>
                        <a:pt x="3" y="5"/>
                      </a:cubicBezTo>
                      <a:cubicBezTo>
                        <a:pt x="3" y="5"/>
                        <a:pt x="3" y="5"/>
                        <a:pt x="3" y="5"/>
                      </a:cubicBezTo>
                      <a:cubicBezTo>
                        <a:pt x="3" y="5"/>
                        <a:pt x="3" y="5"/>
                        <a:pt x="3" y="5"/>
                      </a:cubicBezTo>
                      <a:cubicBezTo>
                        <a:pt x="4" y="5"/>
                        <a:pt x="4" y="6"/>
                        <a:pt x="5" y="6"/>
                      </a:cubicBezTo>
                      <a:cubicBezTo>
                        <a:pt x="5" y="6"/>
                        <a:pt x="5" y="6"/>
                        <a:pt x="5" y="6"/>
                      </a:cubicBezTo>
                      <a:cubicBezTo>
                        <a:pt x="5" y="6"/>
                        <a:pt x="5" y="6"/>
                        <a:pt x="5" y="6"/>
                      </a:cubicBezTo>
                      <a:cubicBezTo>
                        <a:pt x="5" y="6"/>
                        <a:pt x="5" y="6"/>
                        <a:pt x="5" y="6"/>
                      </a:cubicBezTo>
                      <a:cubicBezTo>
                        <a:pt x="5" y="6"/>
                        <a:pt x="6" y="6"/>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4"/>
                        <a:pt x="7" y="4"/>
                      </a:cubicBezTo>
                      <a:cubicBezTo>
                        <a:pt x="7" y="3"/>
                        <a:pt x="8" y="2"/>
                        <a:pt x="9" y="1"/>
                      </a:cubicBezTo>
                      <a:cubicBezTo>
                        <a:pt x="9" y="1"/>
                        <a:pt x="9" y="1"/>
                        <a:pt x="9" y="1"/>
                      </a:cubicBezTo>
                      <a:cubicBezTo>
                        <a:pt x="8" y="1"/>
                        <a:pt x="8" y="1"/>
                        <a:pt x="8" y="1"/>
                      </a:cubicBezTo>
                      <a:cubicBezTo>
                        <a:pt x="7" y="1"/>
                        <a:pt x="7" y="1"/>
                        <a:pt x="7" y="1"/>
                      </a:cubicBezTo>
                      <a:cubicBezTo>
                        <a:pt x="6" y="1"/>
                        <a:pt x="6" y="1"/>
                        <a:pt x="6" y="1"/>
                      </a:cubicBezTo>
                      <a:cubicBezTo>
                        <a:pt x="6" y="1"/>
                        <a:pt x="5" y="2"/>
                        <a:pt x="5" y="2"/>
                      </a:cubicBezTo>
                      <a:cubicBezTo>
                        <a:pt x="4" y="2"/>
                        <a:pt x="4" y="1"/>
                        <a:pt x="3" y="1"/>
                      </a:cubicBezTo>
                      <a:cubicBezTo>
                        <a:pt x="3" y="0"/>
                        <a:pt x="2" y="0"/>
                        <a:pt x="2" y="0"/>
                      </a:cubicBezTo>
                    </a:path>
                  </a:pathLst>
                </a:custGeom>
                <a:solidFill>
                  <a:srgbClr val="B78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1" name="Freeform 12612">
                  <a:extLst>
                    <a:ext uri="{FF2B5EF4-FFF2-40B4-BE49-F238E27FC236}">
                      <a16:creationId xmlns:a16="http://schemas.microsoft.com/office/drawing/2014/main" id="{1B114EF5-0A63-CDAF-A841-69073CDF376F}"/>
                    </a:ext>
                  </a:extLst>
                </p:cNvPr>
                <p:cNvSpPr>
                  <a:spLocks/>
                </p:cNvSpPr>
                <p:nvPr/>
              </p:nvSpPr>
              <p:spPr bwMode="auto">
                <a:xfrm>
                  <a:off x="4667" y="2267"/>
                  <a:ext cx="2" cy="3"/>
                </a:xfrm>
                <a:custGeom>
                  <a:avLst/>
                  <a:gdLst>
                    <a:gd name="T0" fmla="*/ 2 w 2"/>
                    <a:gd name="T1" fmla="*/ 0 h 4"/>
                    <a:gd name="T2" fmla="*/ 1 w 2"/>
                    <a:gd name="T3" fmla="*/ 2 h 4"/>
                    <a:gd name="T4" fmla="*/ 2 w 2"/>
                    <a:gd name="T5" fmla="*/ 2 h 4"/>
                    <a:gd name="T6" fmla="*/ 2 w 2"/>
                    <a:gd name="T7" fmla="*/ 2 h 4"/>
                    <a:gd name="T8" fmla="*/ 2 w 2"/>
                    <a:gd name="T9" fmla="*/ 1 h 4"/>
                    <a:gd name="T10" fmla="*/ 2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cubicBezTo>
                        <a:pt x="1" y="1"/>
                        <a:pt x="0" y="2"/>
                        <a:pt x="1" y="3"/>
                      </a:cubicBezTo>
                      <a:cubicBezTo>
                        <a:pt x="1" y="3"/>
                        <a:pt x="1" y="4"/>
                        <a:pt x="2" y="4"/>
                      </a:cubicBezTo>
                      <a:cubicBezTo>
                        <a:pt x="2" y="4"/>
                        <a:pt x="2" y="4"/>
                        <a:pt x="2" y="4"/>
                      </a:cubicBezTo>
                      <a:cubicBezTo>
                        <a:pt x="2" y="3"/>
                        <a:pt x="1" y="1"/>
                        <a:pt x="2" y="1"/>
                      </a:cubicBezTo>
                      <a:cubicBezTo>
                        <a:pt x="2" y="0"/>
                        <a:pt x="2" y="0"/>
                        <a:pt x="2"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2" name="Freeform 12613">
                  <a:extLst>
                    <a:ext uri="{FF2B5EF4-FFF2-40B4-BE49-F238E27FC236}">
                      <a16:creationId xmlns:a16="http://schemas.microsoft.com/office/drawing/2014/main" id="{D2E8ABA5-3CAB-F157-DCF3-220E7D8C3B09}"/>
                    </a:ext>
                  </a:extLst>
                </p:cNvPr>
                <p:cNvSpPr>
                  <a:spLocks/>
                </p:cNvSpPr>
                <p:nvPr/>
              </p:nvSpPr>
              <p:spPr bwMode="auto">
                <a:xfrm>
                  <a:off x="4666" y="2263"/>
                  <a:ext cx="2" cy="3"/>
                </a:xfrm>
                <a:custGeom>
                  <a:avLst/>
                  <a:gdLst>
                    <a:gd name="T0" fmla="*/ 1 w 3"/>
                    <a:gd name="T1" fmla="*/ 0 h 4"/>
                    <a:gd name="T2" fmla="*/ 1 w 3"/>
                    <a:gd name="T3" fmla="*/ 1 h 4"/>
                    <a:gd name="T4" fmla="*/ 0 w 3"/>
                    <a:gd name="T5" fmla="*/ 2 h 4"/>
                    <a:gd name="T6" fmla="*/ 0 w 3"/>
                    <a:gd name="T7" fmla="*/ 2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1" y="0"/>
                      </a:moveTo>
                      <a:cubicBezTo>
                        <a:pt x="1" y="1"/>
                        <a:pt x="1" y="1"/>
                        <a:pt x="1" y="1"/>
                      </a:cubicBezTo>
                      <a:cubicBezTo>
                        <a:pt x="1" y="1"/>
                        <a:pt x="0" y="3"/>
                        <a:pt x="0" y="4"/>
                      </a:cubicBezTo>
                      <a:cubicBezTo>
                        <a:pt x="0" y="4"/>
                        <a:pt x="0" y="4"/>
                        <a:pt x="0" y="4"/>
                      </a:cubicBezTo>
                      <a:cubicBezTo>
                        <a:pt x="1" y="4"/>
                        <a:pt x="3" y="1"/>
                        <a:pt x="1"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3" name="Freeform 12614">
                  <a:extLst>
                    <a:ext uri="{FF2B5EF4-FFF2-40B4-BE49-F238E27FC236}">
                      <a16:creationId xmlns:a16="http://schemas.microsoft.com/office/drawing/2014/main" id="{193D358A-4E5F-767B-E972-B34AA32C3042}"/>
                    </a:ext>
                  </a:extLst>
                </p:cNvPr>
                <p:cNvSpPr>
                  <a:spLocks/>
                </p:cNvSpPr>
                <p:nvPr/>
              </p:nvSpPr>
              <p:spPr bwMode="auto">
                <a:xfrm>
                  <a:off x="4663" y="2271"/>
                  <a:ext cx="3" cy="3"/>
                </a:xfrm>
                <a:custGeom>
                  <a:avLst/>
                  <a:gdLst>
                    <a:gd name="T0" fmla="*/ 2 w 3"/>
                    <a:gd name="T1" fmla="*/ 0 h 4"/>
                    <a:gd name="T2" fmla="*/ 1 w 3"/>
                    <a:gd name="T3" fmla="*/ 0 h 4"/>
                    <a:gd name="T4" fmla="*/ 1 w 3"/>
                    <a:gd name="T5" fmla="*/ 2 h 4"/>
                    <a:gd name="T6" fmla="*/ 2 w 3"/>
                    <a:gd name="T7" fmla="*/ 0 h 4"/>
                    <a:gd name="T8" fmla="*/ 3 w 3"/>
                    <a:gd name="T9" fmla="*/ 0 h 4"/>
                    <a:gd name="T10" fmla="*/ 3 w 3"/>
                    <a:gd name="T11" fmla="*/ 0 h 4"/>
                    <a:gd name="T12" fmla="*/ 2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2" y="0"/>
                      </a:moveTo>
                      <a:cubicBezTo>
                        <a:pt x="2" y="0"/>
                        <a:pt x="2" y="0"/>
                        <a:pt x="1" y="0"/>
                      </a:cubicBezTo>
                      <a:cubicBezTo>
                        <a:pt x="1" y="1"/>
                        <a:pt x="0" y="3"/>
                        <a:pt x="1" y="4"/>
                      </a:cubicBezTo>
                      <a:cubicBezTo>
                        <a:pt x="1" y="3"/>
                        <a:pt x="1" y="0"/>
                        <a:pt x="2" y="0"/>
                      </a:cubicBezTo>
                      <a:cubicBezTo>
                        <a:pt x="2" y="0"/>
                        <a:pt x="3" y="0"/>
                        <a:pt x="3" y="0"/>
                      </a:cubicBezTo>
                      <a:cubicBezTo>
                        <a:pt x="3" y="0"/>
                        <a:pt x="3" y="0"/>
                        <a:pt x="3" y="0"/>
                      </a:cubicBezTo>
                      <a:cubicBezTo>
                        <a:pt x="3" y="0"/>
                        <a:pt x="3" y="0"/>
                        <a:pt x="2"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4" name="Freeform 12615">
                  <a:extLst>
                    <a:ext uri="{FF2B5EF4-FFF2-40B4-BE49-F238E27FC236}">
                      <a16:creationId xmlns:a16="http://schemas.microsoft.com/office/drawing/2014/main" id="{1B23A8EC-95E4-2886-2FE3-F91D102311D9}"/>
                    </a:ext>
                  </a:extLst>
                </p:cNvPr>
                <p:cNvSpPr>
                  <a:spLocks noEditPoints="1"/>
                </p:cNvSpPr>
                <p:nvPr/>
              </p:nvSpPr>
              <p:spPr bwMode="auto">
                <a:xfrm>
                  <a:off x="4660" y="2264"/>
                  <a:ext cx="2" cy="5"/>
                </a:xfrm>
                <a:custGeom>
                  <a:avLst/>
                  <a:gdLst>
                    <a:gd name="T0" fmla="*/ 2 w 2"/>
                    <a:gd name="T1" fmla="*/ 0 h 6"/>
                    <a:gd name="T2" fmla="*/ 1 w 2"/>
                    <a:gd name="T3" fmla="*/ 3 h 6"/>
                    <a:gd name="T4" fmla="*/ 0 w 2"/>
                    <a:gd name="T5" fmla="*/ 3 h 6"/>
                    <a:gd name="T6" fmla="*/ 1 w 2"/>
                    <a:gd name="T7" fmla="*/ 3 h 6"/>
                    <a:gd name="T8" fmla="*/ 2 w 2"/>
                    <a:gd name="T9" fmla="*/ 3 h 6"/>
                    <a:gd name="T10" fmla="*/ 2 w 2"/>
                    <a:gd name="T11" fmla="*/ 0 h 6"/>
                    <a:gd name="T12" fmla="*/ 2 w 2"/>
                    <a:gd name="T13" fmla="*/ 0 h 6"/>
                    <a:gd name="T14" fmla="*/ 1 w 2"/>
                    <a:gd name="T15" fmla="*/ 0 h 6"/>
                    <a:gd name="T16" fmla="*/ 1 w 2"/>
                    <a:gd name="T17" fmla="*/ 0 h 6"/>
                    <a:gd name="T18" fmla="*/ 2 w 2"/>
                    <a:gd name="T19" fmla="*/ 0 h 6"/>
                    <a:gd name="T20" fmla="*/ 2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2" y="0"/>
                      </a:moveTo>
                      <a:cubicBezTo>
                        <a:pt x="2" y="1"/>
                        <a:pt x="1" y="3"/>
                        <a:pt x="1" y="4"/>
                      </a:cubicBezTo>
                      <a:cubicBezTo>
                        <a:pt x="1" y="4"/>
                        <a:pt x="0" y="5"/>
                        <a:pt x="0" y="6"/>
                      </a:cubicBezTo>
                      <a:cubicBezTo>
                        <a:pt x="0" y="6"/>
                        <a:pt x="1" y="6"/>
                        <a:pt x="1" y="6"/>
                      </a:cubicBezTo>
                      <a:cubicBezTo>
                        <a:pt x="1" y="6"/>
                        <a:pt x="2" y="3"/>
                        <a:pt x="2" y="3"/>
                      </a:cubicBezTo>
                      <a:cubicBezTo>
                        <a:pt x="2" y="2"/>
                        <a:pt x="2" y="1"/>
                        <a:pt x="2" y="0"/>
                      </a:cubicBezTo>
                      <a:moveTo>
                        <a:pt x="2" y="0"/>
                      </a:moveTo>
                      <a:cubicBezTo>
                        <a:pt x="1" y="0"/>
                        <a:pt x="1" y="0"/>
                        <a:pt x="1" y="0"/>
                      </a:cubicBezTo>
                      <a:cubicBezTo>
                        <a:pt x="1" y="0"/>
                        <a:pt x="1" y="0"/>
                        <a:pt x="1" y="0"/>
                      </a:cubicBezTo>
                      <a:cubicBezTo>
                        <a:pt x="1" y="0"/>
                        <a:pt x="2" y="0"/>
                        <a:pt x="2" y="0"/>
                      </a:cubicBezTo>
                      <a:cubicBezTo>
                        <a:pt x="2" y="0"/>
                        <a:pt x="2" y="0"/>
                        <a:pt x="2"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5" name="Freeform 12616">
                  <a:extLst>
                    <a:ext uri="{FF2B5EF4-FFF2-40B4-BE49-F238E27FC236}">
                      <a16:creationId xmlns:a16="http://schemas.microsoft.com/office/drawing/2014/main" id="{DC6DEDE3-44A1-4C9A-F2B9-94E0E60829FB}"/>
                    </a:ext>
                  </a:extLst>
                </p:cNvPr>
                <p:cNvSpPr>
                  <a:spLocks noEditPoints="1"/>
                </p:cNvSpPr>
                <p:nvPr/>
              </p:nvSpPr>
              <p:spPr bwMode="auto">
                <a:xfrm>
                  <a:off x="4663" y="2261"/>
                  <a:ext cx="2" cy="2"/>
                </a:xfrm>
                <a:custGeom>
                  <a:avLst/>
                  <a:gdLst>
                    <a:gd name="T0" fmla="*/ 2 w 2"/>
                    <a:gd name="T1" fmla="*/ 1 h 3"/>
                    <a:gd name="T2" fmla="*/ 2 w 2"/>
                    <a:gd name="T3" fmla="*/ 1 h 3"/>
                    <a:gd name="T4" fmla="*/ 2 w 2"/>
                    <a:gd name="T5" fmla="*/ 1 h 3"/>
                    <a:gd name="T6" fmla="*/ 2 w 2"/>
                    <a:gd name="T7" fmla="*/ 1 h 3"/>
                    <a:gd name="T8" fmla="*/ 1 w 2"/>
                    <a:gd name="T9" fmla="*/ 0 h 3"/>
                    <a:gd name="T10" fmla="*/ 0 w 2"/>
                    <a:gd name="T11" fmla="*/ 1 h 3"/>
                    <a:gd name="T12" fmla="*/ 2 w 2"/>
                    <a:gd name="T13" fmla="*/ 0 h 3"/>
                    <a:gd name="T14" fmla="*/ 2 w 2"/>
                    <a:gd name="T15" fmla="*/ 1 h 3"/>
                    <a:gd name="T16" fmla="*/ 1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2" y="1"/>
                      </a:moveTo>
                      <a:cubicBezTo>
                        <a:pt x="2" y="1"/>
                        <a:pt x="2" y="1"/>
                        <a:pt x="2" y="1"/>
                      </a:cubicBezTo>
                      <a:cubicBezTo>
                        <a:pt x="2" y="1"/>
                        <a:pt x="2" y="1"/>
                        <a:pt x="2" y="1"/>
                      </a:cubicBezTo>
                      <a:cubicBezTo>
                        <a:pt x="2" y="1"/>
                        <a:pt x="2" y="1"/>
                        <a:pt x="2" y="1"/>
                      </a:cubicBezTo>
                      <a:moveTo>
                        <a:pt x="1" y="0"/>
                      </a:moveTo>
                      <a:cubicBezTo>
                        <a:pt x="1" y="0"/>
                        <a:pt x="0" y="1"/>
                        <a:pt x="0" y="3"/>
                      </a:cubicBezTo>
                      <a:cubicBezTo>
                        <a:pt x="0" y="2"/>
                        <a:pt x="1" y="0"/>
                        <a:pt x="2" y="0"/>
                      </a:cubicBezTo>
                      <a:cubicBezTo>
                        <a:pt x="2" y="0"/>
                        <a:pt x="2" y="0"/>
                        <a:pt x="2" y="1"/>
                      </a:cubicBezTo>
                      <a:cubicBezTo>
                        <a:pt x="2" y="0"/>
                        <a:pt x="2" y="0"/>
                        <a:pt x="1"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6" name="Freeform 12617">
                  <a:extLst>
                    <a:ext uri="{FF2B5EF4-FFF2-40B4-BE49-F238E27FC236}">
                      <a16:creationId xmlns:a16="http://schemas.microsoft.com/office/drawing/2014/main" id="{14464CA1-C5C1-F393-56C0-8226334641E3}"/>
                    </a:ext>
                  </a:extLst>
                </p:cNvPr>
                <p:cNvSpPr>
                  <a:spLocks noEditPoints="1"/>
                </p:cNvSpPr>
                <p:nvPr/>
              </p:nvSpPr>
              <p:spPr bwMode="auto">
                <a:xfrm>
                  <a:off x="4665" y="2278"/>
                  <a:ext cx="1" cy="2"/>
                </a:xfrm>
                <a:custGeom>
                  <a:avLst/>
                  <a:gdLst>
                    <a:gd name="T0" fmla="*/ 0 w 1"/>
                    <a:gd name="T1" fmla="*/ 1 h 2"/>
                    <a:gd name="T2" fmla="*/ 0 w 1"/>
                    <a:gd name="T3" fmla="*/ 1 h 2"/>
                    <a:gd name="T4" fmla="*/ 0 w 1"/>
                    <a:gd name="T5" fmla="*/ 2 h 2"/>
                    <a:gd name="T6" fmla="*/ 0 w 1"/>
                    <a:gd name="T7" fmla="*/ 2 h 2"/>
                    <a:gd name="T8" fmla="*/ 0 w 1"/>
                    <a:gd name="T9" fmla="*/ 1 h 2"/>
                    <a:gd name="T10" fmla="*/ 0 w 1"/>
                    <a:gd name="T11" fmla="*/ 0 h 2"/>
                    <a:gd name="T12" fmla="*/ 0 w 1"/>
                    <a:gd name="T13" fmla="*/ 1 h 2"/>
                    <a:gd name="T14" fmla="*/ 0 w 1"/>
                    <a:gd name="T15" fmla="*/ 1 h 2"/>
                    <a:gd name="T16" fmla="*/ 0 w 1"/>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2">
                      <a:moveTo>
                        <a:pt x="0" y="1"/>
                      </a:moveTo>
                      <a:cubicBezTo>
                        <a:pt x="0" y="1"/>
                        <a:pt x="0" y="1"/>
                        <a:pt x="0" y="1"/>
                      </a:cubicBezTo>
                      <a:cubicBezTo>
                        <a:pt x="0" y="1"/>
                        <a:pt x="0" y="1"/>
                        <a:pt x="0" y="2"/>
                      </a:cubicBezTo>
                      <a:cubicBezTo>
                        <a:pt x="0" y="2"/>
                        <a:pt x="0" y="2"/>
                        <a:pt x="0" y="2"/>
                      </a:cubicBezTo>
                      <a:cubicBezTo>
                        <a:pt x="0" y="1"/>
                        <a:pt x="0" y="1"/>
                        <a:pt x="0" y="1"/>
                      </a:cubicBezTo>
                      <a:moveTo>
                        <a:pt x="0" y="0"/>
                      </a:moveTo>
                      <a:cubicBezTo>
                        <a:pt x="0" y="1"/>
                        <a:pt x="0" y="1"/>
                        <a:pt x="0" y="1"/>
                      </a:cubicBezTo>
                      <a:cubicBezTo>
                        <a:pt x="0" y="1"/>
                        <a:pt x="0" y="1"/>
                        <a:pt x="0" y="1"/>
                      </a:cubicBezTo>
                      <a:cubicBezTo>
                        <a:pt x="0" y="1"/>
                        <a:pt x="0" y="0"/>
                        <a:pt x="0"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7" name="Freeform 12618">
                  <a:extLst>
                    <a:ext uri="{FF2B5EF4-FFF2-40B4-BE49-F238E27FC236}">
                      <a16:creationId xmlns:a16="http://schemas.microsoft.com/office/drawing/2014/main" id="{CEA4C152-94ED-98F2-DC99-3F9A35F6BE86}"/>
                    </a:ext>
                  </a:extLst>
                </p:cNvPr>
                <p:cNvSpPr>
                  <a:spLocks/>
                </p:cNvSpPr>
                <p:nvPr/>
              </p:nvSpPr>
              <p:spPr bwMode="auto">
                <a:xfrm>
                  <a:off x="4663" y="2280"/>
                  <a:ext cx="2" cy="2"/>
                </a:xfrm>
                <a:custGeom>
                  <a:avLst/>
                  <a:gdLst>
                    <a:gd name="T0" fmla="*/ 2 w 2"/>
                    <a:gd name="T1" fmla="*/ 0 h 3"/>
                    <a:gd name="T2" fmla="*/ 2 w 2"/>
                    <a:gd name="T3" fmla="*/ 0 h 3"/>
                    <a:gd name="T4" fmla="*/ 0 w 2"/>
                    <a:gd name="T5" fmla="*/ 1 h 3"/>
                    <a:gd name="T6" fmla="*/ 0 w 2"/>
                    <a:gd name="T7" fmla="*/ 1 h 3"/>
                    <a:gd name="T8" fmla="*/ 2 w 2"/>
                    <a:gd name="T9" fmla="*/ 1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2" y="0"/>
                        <a:pt x="2" y="0"/>
                        <a:pt x="2" y="0"/>
                      </a:cubicBezTo>
                      <a:cubicBezTo>
                        <a:pt x="1" y="1"/>
                        <a:pt x="0" y="2"/>
                        <a:pt x="0" y="2"/>
                      </a:cubicBezTo>
                      <a:cubicBezTo>
                        <a:pt x="0" y="3"/>
                        <a:pt x="0" y="3"/>
                        <a:pt x="0" y="3"/>
                      </a:cubicBezTo>
                      <a:cubicBezTo>
                        <a:pt x="1" y="3"/>
                        <a:pt x="1" y="2"/>
                        <a:pt x="2" y="1"/>
                      </a:cubicBezTo>
                      <a:cubicBezTo>
                        <a:pt x="2" y="0"/>
                        <a:pt x="2" y="0"/>
                        <a:pt x="2"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8" name="Freeform 12619">
                  <a:extLst>
                    <a:ext uri="{FF2B5EF4-FFF2-40B4-BE49-F238E27FC236}">
                      <a16:creationId xmlns:a16="http://schemas.microsoft.com/office/drawing/2014/main" id="{E6E12342-98CA-FA6B-B048-45E3D3260F35}"/>
                    </a:ext>
                  </a:extLst>
                </p:cNvPr>
                <p:cNvSpPr>
                  <a:spLocks noEditPoints="1"/>
                </p:cNvSpPr>
                <p:nvPr/>
              </p:nvSpPr>
              <p:spPr bwMode="auto">
                <a:xfrm>
                  <a:off x="4659" y="2275"/>
                  <a:ext cx="2" cy="4"/>
                </a:xfrm>
                <a:custGeom>
                  <a:avLst/>
                  <a:gdLst>
                    <a:gd name="T0" fmla="*/ 2 w 2"/>
                    <a:gd name="T1" fmla="*/ 0 h 5"/>
                    <a:gd name="T2" fmla="*/ 2 w 2"/>
                    <a:gd name="T3" fmla="*/ 0 h 5"/>
                    <a:gd name="T4" fmla="*/ 2 w 2"/>
                    <a:gd name="T5" fmla="*/ 1 h 5"/>
                    <a:gd name="T6" fmla="*/ 2 w 2"/>
                    <a:gd name="T7" fmla="*/ 0 h 5"/>
                    <a:gd name="T8" fmla="*/ 1 w 2"/>
                    <a:gd name="T9" fmla="*/ 0 h 5"/>
                    <a:gd name="T10" fmla="*/ 1 w 2"/>
                    <a:gd name="T11" fmla="*/ 2 h 5"/>
                    <a:gd name="T12" fmla="*/ 1 w 2"/>
                    <a:gd name="T13" fmla="*/ 2 h 5"/>
                    <a:gd name="T14" fmla="*/ 2 w 2"/>
                    <a:gd name="T15" fmla="*/ 0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0"/>
                      </a:moveTo>
                      <a:cubicBezTo>
                        <a:pt x="2" y="0"/>
                        <a:pt x="2" y="0"/>
                        <a:pt x="2" y="0"/>
                      </a:cubicBezTo>
                      <a:cubicBezTo>
                        <a:pt x="2" y="1"/>
                        <a:pt x="2" y="1"/>
                        <a:pt x="2" y="1"/>
                      </a:cubicBezTo>
                      <a:cubicBezTo>
                        <a:pt x="2" y="0"/>
                        <a:pt x="2" y="0"/>
                        <a:pt x="2" y="0"/>
                      </a:cubicBezTo>
                      <a:moveTo>
                        <a:pt x="1" y="0"/>
                      </a:moveTo>
                      <a:cubicBezTo>
                        <a:pt x="0" y="0"/>
                        <a:pt x="0" y="4"/>
                        <a:pt x="1" y="5"/>
                      </a:cubicBezTo>
                      <a:cubicBezTo>
                        <a:pt x="1" y="4"/>
                        <a:pt x="0" y="4"/>
                        <a:pt x="1" y="3"/>
                      </a:cubicBezTo>
                      <a:cubicBezTo>
                        <a:pt x="1" y="2"/>
                        <a:pt x="1" y="1"/>
                        <a:pt x="2" y="0"/>
                      </a:cubicBezTo>
                      <a:cubicBezTo>
                        <a:pt x="1" y="0"/>
                        <a:pt x="1" y="0"/>
                        <a:pt x="1"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39" name="Freeform 12620">
                  <a:extLst>
                    <a:ext uri="{FF2B5EF4-FFF2-40B4-BE49-F238E27FC236}">
                      <a16:creationId xmlns:a16="http://schemas.microsoft.com/office/drawing/2014/main" id="{BFFC4739-9E23-D3C4-4E61-B7288B6C2B53}"/>
                    </a:ext>
                  </a:extLst>
                </p:cNvPr>
                <p:cNvSpPr>
                  <a:spLocks/>
                </p:cNvSpPr>
                <p:nvPr/>
              </p:nvSpPr>
              <p:spPr bwMode="auto">
                <a:xfrm>
                  <a:off x="4655" y="2268"/>
                  <a:ext cx="2" cy="5"/>
                </a:xfrm>
                <a:custGeom>
                  <a:avLst/>
                  <a:gdLst>
                    <a:gd name="T0" fmla="*/ 1 w 3"/>
                    <a:gd name="T1" fmla="*/ 0 h 5"/>
                    <a:gd name="T2" fmla="*/ 1 w 3"/>
                    <a:gd name="T3" fmla="*/ 1 h 5"/>
                    <a:gd name="T4" fmla="*/ 0 w 3"/>
                    <a:gd name="T5" fmla="*/ 5 h 5"/>
                    <a:gd name="T6" fmla="*/ 0 w 3"/>
                    <a:gd name="T7" fmla="*/ 5 h 5"/>
                    <a:gd name="T8" fmla="*/ 1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0"/>
                      </a:moveTo>
                      <a:cubicBezTo>
                        <a:pt x="2" y="1"/>
                        <a:pt x="2" y="1"/>
                        <a:pt x="2" y="1"/>
                      </a:cubicBezTo>
                      <a:cubicBezTo>
                        <a:pt x="1" y="2"/>
                        <a:pt x="1" y="5"/>
                        <a:pt x="0" y="5"/>
                      </a:cubicBezTo>
                      <a:cubicBezTo>
                        <a:pt x="0" y="5"/>
                        <a:pt x="0" y="5"/>
                        <a:pt x="0" y="5"/>
                      </a:cubicBezTo>
                      <a:cubicBezTo>
                        <a:pt x="1" y="5"/>
                        <a:pt x="3" y="2"/>
                        <a:pt x="2"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0" name="Freeform 12621">
                  <a:extLst>
                    <a:ext uri="{FF2B5EF4-FFF2-40B4-BE49-F238E27FC236}">
                      <a16:creationId xmlns:a16="http://schemas.microsoft.com/office/drawing/2014/main" id="{44294FFD-32B6-0A9B-BF95-23CC6B432349}"/>
                    </a:ext>
                  </a:extLst>
                </p:cNvPr>
                <p:cNvSpPr>
                  <a:spLocks/>
                </p:cNvSpPr>
                <p:nvPr/>
              </p:nvSpPr>
              <p:spPr bwMode="auto">
                <a:xfrm>
                  <a:off x="4657" y="2263"/>
                  <a:ext cx="2" cy="3"/>
                </a:xfrm>
                <a:custGeom>
                  <a:avLst/>
                  <a:gdLst>
                    <a:gd name="T0" fmla="*/ 1 w 2"/>
                    <a:gd name="T1" fmla="*/ 0 h 3"/>
                    <a:gd name="T2" fmla="*/ 0 w 2"/>
                    <a:gd name="T3" fmla="*/ 3 h 3"/>
                    <a:gd name="T4" fmla="*/ 1 w 2"/>
                    <a:gd name="T5" fmla="*/ 0 h 3"/>
                    <a:gd name="T6" fmla="*/ 2 w 2"/>
                    <a:gd name="T7" fmla="*/ 0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0" y="0"/>
                        <a:pt x="0" y="2"/>
                        <a:pt x="0" y="3"/>
                      </a:cubicBezTo>
                      <a:cubicBezTo>
                        <a:pt x="0" y="2"/>
                        <a:pt x="0" y="0"/>
                        <a:pt x="1" y="0"/>
                      </a:cubicBezTo>
                      <a:cubicBezTo>
                        <a:pt x="2" y="0"/>
                        <a:pt x="2" y="0"/>
                        <a:pt x="2" y="0"/>
                      </a:cubicBezTo>
                      <a:cubicBezTo>
                        <a:pt x="1" y="0"/>
                        <a:pt x="1" y="0"/>
                        <a:pt x="1"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1" name="Freeform 12622">
                  <a:extLst>
                    <a:ext uri="{FF2B5EF4-FFF2-40B4-BE49-F238E27FC236}">
                      <a16:creationId xmlns:a16="http://schemas.microsoft.com/office/drawing/2014/main" id="{C80FA203-EA86-76F3-2499-397C0E739EFA}"/>
                    </a:ext>
                  </a:extLst>
                </p:cNvPr>
                <p:cNvSpPr>
                  <a:spLocks/>
                </p:cNvSpPr>
                <p:nvPr/>
              </p:nvSpPr>
              <p:spPr bwMode="auto">
                <a:xfrm>
                  <a:off x="4657" y="2282"/>
                  <a:ext cx="3" cy="1"/>
                </a:xfrm>
                <a:custGeom>
                  <a:avLst/>
                  <a:gdLst>
                    <a:gd name="T0" fmla="*/ 3 w 3"/>
                    <a:gd name="T1" fmla="*/ 0 h 2"/>
                    <a:gd name="T2" fmla="*/ 3 w 3"/>
                    <a:gd name="T3" fmla="*/ 0 h 2"/>
                    <a:gd name="T4" fmla="*/ 1 w 3"/>
                    <a:gd name="T5" fmla="*/ 1 h 2"/>
                    <a:gd name="T6" fmla="*/ 0 w 3"/>
                    <a:gd name="T7" fmla="*/ 1 h 2"/>
                    <a:gd name="T8" fmla="*/ 1 w 3"/>
                    <a:gd name="T9" fmla="*/ 1 h 2"/>
                    <a:gd name="T10" fmla="*/ 3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3" y="0"/>
                        <a:pt x="3" y="0"/>
                        <a:pt x="3" y="0"/>
                      </a:cubicBezTo>
                      <a:cubicBezTo>
                        <a:pt x="2" y="1"/>
                        <a:pt x="2" y="2"/>
                        <a:pt x="1" y="2"/>
                      </a:cubicBezTo>
                      <a:cubicBezTo>
                        <a:pt x="1" y="2"/>
                        <a:pt x="1" y="2"/>
                        <a:pt x="0" y="1"/>
                      </a:cubicBezTo>
                      <a:cubicBezTo>
                        <a:pt x="0" y="2"/>
                        <a:pt x="1" y="2"/>
                        <a:pt x="1" y="2"/>
                      </a:cubicBezTo>
                      <a:cubicBezTo>
                        <a:pt x="2" y="2"/>
                        <a:pt x="3" y="1"/>
                        <a:pt x="3"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2" name="Freeform 12623">
                  <a:extLst>
                    <a:ext uri="{FF2B5EF4-FFF2-40B4-BE49-F238E27FC236}">
                      <a16:creationId xmlns:a16="http://schemas.microsoft.com/office/drawing/2014/main" id="{FC7730D2-6A4B-67FD-327A-198BB81B25E4}"/>
                    </a:ext>
                  </a:extLst>
                </p:cNvPr>
                <p:cNvSpPr>
                  <a:spLocks noEditPoints="1"/>
                </p:cNvSpPr>
                <p:nvPr/>
              </p:nvSpPr>
              <p:spPr bwMode="auto">
                <a:xfrm>
                  <a:off x="4654" y="2278"/>
                  <a:ext cx="2" cy="4"/>
                </a:xfrm>
                <a:custGeom>
                  <a:avLst/>
                  <a:gdLst>
                    <a:gd name="T0" fmla="*/ 1 w 2"/>
                    <a:gd name="T1" fmla="*/ 2 h 5"/>
                    <a:gd name="T2" fmla="*/ 2 w 2"/>
                    <a:gd name="T3" fmla="*/ 2 h 5"/>
                    <a:gd name="T4" fmla="*/ 1 w 2"/>
                    <a:gd name="T5" fmla="*/ 2 h 5"/>
                    <a:gd name="T6" fmla="*/ 2 w 2"/>
                    <a:gd name="T7" fmla="*/ 0 h 5"/>
                    <a:gd name="T8" fmla="*/ 2 w 2"/>
                    <a:gd name="T9" fmla="*/ 0 h 5"/>
                    <a:gd name="T10" fmla="*/ 1 w 2"/>
                    <a:gd name="T11" fmla="*/ 2 h 5"/>
                    <a:gd name="T12" fmla="*/ 1 w 2"/>
                    <a:gd name="T13" fmla="*/ 2 h 5"/>
                    <a:gd name="T14" fmla="*/ 2 w 2"/>
                    <a:gd name="T15" fmla="*/ 0 h 5"/>
                    <a:gd name="T16" fmla="*/ 2 w 2"/>
                    <a:gd name="T17" fmla="*/ 0 h 5"/>
                    <a:gd name="T18" fmla="*/ 2 w 2"/>
                    <a:gd name="T19" fmla="*/ 0 h 5"/>
                    <a:gd name="T20" fmla="*/ 2 w 2"/>
                    <a:gd name="T21" fmla="*/ 0 h 5"/>
                    <a:gd name="T22" fmla="*/ 2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5"/>
                      </a:moveTo>
                      <a:cubicBezTo>
                        <a:pt x="1" y="5"/>
                        <a:pt x="1" y="5"/>
                        <a:pt x="2" y="5"/>
                      </a:cubicBezTo>
                      <a:cubicBezTo>
                        <a:pt x="1" y="5"/>
                        <a:pt x="1" y="5"/>
                        <a:pt x="1" y="5"/>
                      </a:cubicBezTo>
                      <a:moveTo>
                        <a:pt x="2" y="0"/>
                      </a:moveTo>
                      <a:cubicBezTo>
                        <a:pt x="2" y="0"/>
                        <a:pt x="2" y="0"/>
                        <a:pt x="2" y="0"/>
                      </a:cubicBezTo>
                      <a:cubicBezTo>
                        <a:pt x="1" y="1"/>
                        <a:pt x="0" y="2"/>
                        <a:pt x="1" y="3"/>
                      </a:cubicBezTo>
                      <a:cubicBezTo>
                        <a:pt x="1" y="4"/>
                        <a:pt x="1" y="4"/>
                        <a:pt x="1" y="5"/>
                      </a:cubicBezTo>
                      <a:cubicBezTo>
                        <a:pt x="1" y="3"/>
                        <a:pt x="1" y="0"/>
                        <a:pt x="2" y="0"/>
                      </a:cubicBezTo>
                      <a:moveTo>
                        <a:pt x="2" y="0"/>
                      </a:moveTo>
                      <a:cubicBezTo>
                        <a:pt x="2" y="0"/>
                        <a:pt x="2" y="0"/>
                        <a:pt x="2" y="0"/>
                      </a:cubicBezTo>
                      <a:cubicBezTo>
                        <a:pt x="2" y="0"/>
                        <a:pt x="2" y="0"/>
                        <a:pt x="2" y="0"/>
                      </a:cubicBezTo>
                      <a:cubicBezTo>
                        <a:pt x="2" y="0"/>
                        <a:pt x="2" y="0"/>
                        <a:pt x="2"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3" name="Freeform 12624">
                  <a:extLst>
                    <a:ext uri="{FF2B5EF4-FFF2-40B4-BE49-F238E27FC236}">
                      <a16:creationId xmlns:a16="http://schemas.microsoft.com/office/drawing/2014/main" id="{1860D455-0AB9-8B7B-BCA0-1E552FF909C4}"/>
                    </a:ext>
                  </a:extLst>
                </p:cNvPr>
                <p:cNvSpPr>
                  <a:spLocks noEditPoints="1"/>
                </p:cNvSpPr>
                <p:nvPr/>
              </p:nvSpPr>
              <p:spPr bwMode="auto">
                <a:xfrm>
                  <a:off x="4652" y="2275"/>
                  <a:ext cx="1" cy="4"/>
                </a:xfrm>
                <a:custGeom>
                  <a:avLst/>
                  <a:gdLst>
                    <a:gd name="T0" fmla="*/ 0 w 1"/>
                    <a:gd name="T1" fmla="*/ 1 h 5"/>
                    <a:gd name="T2" fmla="*/ 1 w 1"/>
                    <a:gd name="T3" fmla="*/ 2 h 5"/>
                    <a:gd name="T4" fmla="*/ 0 w 1"/>
                    <a:gd name="T5" fmla="*/ 1 h 5"/>
                    <a:gd name="T6" fmla="*/ 1 w 1"/>
                    <a:gd name="T7" fmla="*/ 0 h 5"/>
                    <a:gd name="T8" fmla="*/ 0 w 1"/>
                    <a:gd name="T9" fmla="*/ 1 h 5"/>
                    <a:gd name="T10" fmla="*/ 1 w 1"/>
                    <a:gd name="T11" fmla="*/ 0 h 5"/>
                    <a:gd name="T12" fmla="*/ 1 w 1"/>
                    <a:gd name="T13" fmla="*/ 0 h 5"/>
                    <a:gd name="T14" fmla="*/ 1 w 1"/>
                    <a:gd name="T15" fmla="*/ 0 h 5"/>
                    <a:gd name="T16" fmla="*/ 1 w 1"/>
                    <a:gd name="T17" fmla="*/ 0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0" y="1"/>
                      </a:moveTo>
                      <a:cubicBezTo>
                        <a:pt x="0" y="2"/>
                        <a:pt x="0" y="4"/>
                        <a:pt x="1" y="5"/>
                      </a:cubicBezTo>
                      <a:cubicBezTo>
                        <a:pt x="1" y="4"/>
                        <a:pt x="0" y="2"/>
                        <a:pt x="0" y="1"/>
                      </a:cubicBezTo>
                      <a:moveTo>
                        <a:pt x="1" y="0"/>
                      </a:moveTo>
                      <a:cubicBezTo>
                        <a:pt x="1" y="1"/>
                        <a:pt x="0" y="1"/>
                        <a:pt x="0" y="1"/>
                      </a:cubicBezTo>
                      <a:cubicBezTo>
                        <a:pt x="1" y="1"/>
                        <a:pt x="1" y="1"/>
                        <a:pt x="1" y="0"/>
                      </a:cubicBezTo>
                      <a:moveTo>
                        <a:pt x="1" y="0"/>
                      </a:moveTo>
                      <a:cubicBezTo>
                        <a:pt x="1" y="0"/>
                        <a:pt x="1" y="0"/>
                        <a:pt x="1" y="0"/>
                      </a:cubicBezTo>
                      <a:cubicBezTo>
                        <a:pt x="1" y="0"/>
                        <a:pt x="1" y="0"/>
                        <a:pt x="1" y="0"/>
                      </a:cubicBezTo>
                      <a:cubicBezTo>
                        <a:pt x="1" y="0"/>
                        <a:pt x="1" y="0"/>
                        <a:pt x="1"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4" name="Freeform 12625">
                  <a:extLst>
                    <a:ext uri="{FF2B5EF4-FFF2-40B4-BE49-F238E27FC236}">
                      <a16:creationId xmlns:a16="http://schemas.microsoft.com/office/drawing/2014/main" id="{EF50B858-BBB0-604D-3606-63AAC0429E82}"/>
                    </a:ext>
                  </a:extLst>
                </p:cNvPr>
                <p:cNvSpPr>
                  <a:spLocks noEditPoints="1"/>
                </p:cNvSpPr>
                <p:nvPr/>
              </p:nvSpPr>
              <p:spPr bwMode="auto">
                <a:xfrm>
                  <a:off x="4662" y="2294"/>
                  <a:ext cx="19" cy="25"/>
                </a:xfrm>
                <a:custGeom>
                  <a:avLst/>
                  <a:gdLst>
                    <a:gd name="T0" fmla="*/ 4 w 22"/>
                    <a:gd name="T1" fmla="*/ 11 h 30"/>
                    <a:gd name="T2" fmla="*/ 3 w 22"/>
                    <a:gd name="T3" fmla="*/ 13 h 30"/>
                    <a:gd name="T4" fmla="*/ 3 w 22"/>
                    <a:gd name="T5" fmla="*/ 12 h 30"/>
                    <a:gd name="T6" fmla="*/ 8 w 22"/>
                    <a:gd name="T7" fmla="*/ 9 h 30"/>
                    <a:gd name="T8" fmla="*/ 8 w 22"/>
                    <a:gd name="T9" fmla="*/ 9 h 30"/>
                    <a:gd name="T10" fmla="*/ 8 w 22"/>
                    <a:gd name="T11" fmla="*/ 11 h 30"/>
                    <a:gd name="T12" fmla="*/ 8 w 22"/>
                    <a:gd name="T13" fmla="*/ 9 h 30"/>
                    <a:gd name="T14" fmla="*/ 4 w 22"/>
                    <a:gd name="T15" fmla="*/ 9 h 30"/>
                    <a:gd name="T16" fmla="*/ 5 w 22"/>
                    <a:gd name="T17" fmla="*/ 8 h 30"/>
                    <a:gd name="T18" fmla="*/ 5 w 22"/>
                    <a:gd name="T19" fmla="*/ 8 h 30"/>
                    <a:gd name="T20" fmla="*/ 4 w 22"/>
                    <a:gd name="T21" fmla="*/ 8 h 30"/>
                    <a:gd name="T22" fmla="*/ 8 w 22"/>
                    <a:gd name="T23" fmla="*/ 7 h 30"/>
                    <a:gd name="T24" fmla="*/ 9 w 22"/>
                    <a:gd name="T25" fmla="*/ 5 h 30"/>
                    <a:gd name="T26" fmla="*/ 9 w 22"/>
                    <a:gd name="T27" fmla="*/ 5 h 30"/>
                    <a:gd name="T28" fmla="*/ 8 w 22"/>
                    <a:gd name="T29" fmla="*/ 7 h 30"/>
                    <a:gd name="T30" fmla="*/ 10 w 22"/>
                    <a:gd name="T31" fmla="*/ 3 h 30"/>
                    <a:gd name="T32" fmla="*/ 11 w 22"/>
                    <a:gd name="T33" fmla="*/ 3 h 30"/>
                    <a:gd name="T34" fmla="*/ 10 w 22"/>
                    <a:gd name="T35" fmla="*/ 4 h 30"/>
                    <a:gd name="T36" fmla="*/ 7 w 22"/>
                    <a:gd name="T37" fmla="*/ 4 h 30"/>
                    <a:gd name="T38" fmla="*/ 3 w 22"/>
                    <a:gd name="T39" fmla="*/ 11 h 30"/>
                    <a:gd name="T40" fmla="*/ 3 w 22"/>
                    <a:gd name="T41" fmla="*/ 11 h 30"/>
                    <a:gd name="T42" fmla="*/ 0 w 22"/>
                    <a:gd name="T43" fmla="*/ 13 h 30"/>
                    <a:gd name="T44" fmla="*/ 1 w 22"/>
                    <a:gd name="T45" fmla="*/ 13 h 30"/>
                    <a:gd name="T46" fmla="*/ 1 w 22"/>
                    <a:gd name="T47" fmla="*/ 13 h 30"/>
                    <a:gd name="T48" fmla="*/ 3 w 22"/>
                    <a:gd name="T49" fmla="*/ 14 h 30"/>
                    <a:gd name="T50" fmla="*/ 3 w 22"/>
                    <a:gd name="T51" fmla="*/ 14 h 30"/>
                    <a:gd name="T52" fmla="*/ 3 w 22"/>
                    <a:gd name="T53" fmla="*/ 15 h 30"/>
                    <a:gd name="T54" fmla="*/ 5 w 22"/>
                    <a:gd name="T55" fmla="*/ 14 h 30"/>
                    <a:gd name="T56" fmla="*/ 7 w 22"/>
                    <a:gd name="T57" fmla="*/ 13 h 30"/>
                    <a:gd name="T58" fmla="*/ 7 w 22"/>
                    <a:gd name="T59" fmla="*/ 13 h 30"/>
                    <a:gd name="T60" fmla="*/ 10 w 22"/>
                    <a:gd name="T61" fmla="*/ 11 h 30"/>
                    <a:gd name="T62" fmla="*/ 12 w 22"/>
                    <a:gd name="T63" fmla="*/ 6 h 30"/>
                    <a:gd name="T64" fmla="*/ 12 w 22"/>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 h="30">
                      <a:moveTo>
                        <a:pt x="7" y="24"/>
                      </a:moveTo>
                      <a:cubicBezTo>
                        <a:pt x="7" y="24"/>
                        <a:pt x="8" y="24"/>
                        <a:pt x="8" y="22"/>
                      </a:cubicBezTo>
                      <a:cubicBezTo>
                        <a:pt x="8" y="22"/>
                        <a:pt x="8" y="22"/>
                        <a:pt x="8" y="22"/>
                      </a:cubicBezTo>
                      <a:cubicBezTo>
                        <a:pt x="8" y="23"/>
                        <a:pt x="7" y="25"/>
                        <a:pt x="6" y="25"/>
                      </a:cubicBezTo>
                      <a:cubicBezTo>
                        <a:pt x="6" y="25"/>
                        <a:pt x="6" y="24"/>
                        <a:pt x="6" y="24"/>
                      </a:cubicBezTo>
                      <a:cubicBezTo>
                        <a:pt x="6" y="24"/>
                        <a:pt x="6" y="24"/>
                        <a:pt x="7" y="24"/>
                      </a:cubicBezTo>
                      <a:moveTo>
                        <a:pt x="14" y="19"/>
                      </a:moveTo>
                      <a:cubicBezTo>
                        <a:pt x="14" y="19"/>
                        <a:pt x="14" y="19"/>
                        <a:pt x="14" y="19"/>
                      </a:cubicBezTo>
                      <a:cubicBezTo>
                        <a:pt x="14" y="19"/>
                        <a:pt x="14" y="19"/>
                        <a:pt x="14" y="19"/>
                      </a:cubicBezTo>
                      <a:cubicBezTo>
                        <a:pt x="14" y="19"/>
                        <a:pt x="14" y="19"/>
                        <a:pt x="14" y="19"/>
                      </a:cubicBezTo>
                      <a:cubicBezTo>
                        <a:pt x="15" y="19"/>
                        <a:pt x="15" y="20"/>
                        <a:pt x="14" y="21"/>
                      </a:cubicBezTo>
                      <a:cubicBezTo>
                        <a:pt x="14" y="22"/>
                        <a:pt x="13" y="23"/>
                        <a:pt x="13" y="23"/>
                      </a:cubicBezTo>
                      <a:cubicBezTo>
                        <a:pt x="13" y="23"/>
                        <a:pt x="12" y="23"/>
                        <a:pt x="12" y="22"/>
                      </a:cubicBezTo>
                      <a:cubicBezTo>
                        <a:pt x="13" y="22"/>
                        <a:pt x="15" y="20"/>
                        <a:pt x="14" y="19"/>
                      </a:cubicBezTo>
                      <a:cubicBezTo>
                        <a:pt x="14" y="19"/>
                        <a:pt x="14" y="19"/>
                        <a:pt x="14" y="19"/>
                      </a:cubicBezTo>
                      <a:moveTo>
                        <a:pt x="8" y="19"/>
                      </a:moveTo>
                      <a:cubicBezTo>
                        <a:pt x="8" y="18"/>
                        <a:pt x="8" y="14"/>
                        <a:pt x="9" y="14"/>
                      </a:cubicBezTo>
                      <a:cubicBezTo>
                        <a:pt x="9" y="14"/>
                        <a:pt x="9" y="14"/>
                        <a:pt x="9" y="15"/>
                      </a:cubicBezTo>
                      <a:cubicBezTo>
                        <a:pt x="9" y="15"/>
                        <a:pt x="9" y="15"/>
                        <a:pt x="9" y="15"/>
                      </a:cubicBezTo>
                      <a:cubicBezTo>
                        <a:pt x="9" y="15"/>
                        <a:pt x="9" y="15"/>
                        <a:pt x="9" y="15"/>
                      </a:cubicBezTo>
                      <a:cubicBezTo>
                        <a:pt x="9" y="15"/>
                        <a:pt x="9" y="15"/>
                        <a:pt x="9" y="15"/>
                      </a:cubicBezTo>
                      <a:cubicBezTo>
                        <a:pt x="9" y="15"/>
                        <a:pt x="8" y="16"/>
                        <a:pt x="8" y="17"/>
                      </a:cubicBezTo>
                      <a:cubicBezTo>
                        <a:pt x="8" y="18"/>
                        <a:pt x="8" y="19"/>
                        <a:pt x="8" y="19"/>
                      </a:cubicBezTo>
                      <a:moveTo>
                        <a:pt x="13" y="13"/>
                      </a:moveTo>
                      <a:cubicBezTo>
                        <a:pt x="13" y="12"/>
                        <a:pt x="13" y="10"/>
                        <a:pt x="14" y="9"/>
                      </a:cubicBezTo>
                      <a:cubicBezTo>
                        <a:pt x="14" y="9"/>
                        <a:pt x="14" y="9"/>
                        <a:pt x="15" y="9"/>
                      </a:cubicBezTo>
                      <a:cubicBezTo>
                        <a:pt x="15" y="9"/>
                        <a:pt x="16" y="9"/>
                        <a:pt x="15" y="9"/>
                      </a:cubicBezTo>
                      <a:cubicBezTo>
                        <a:pt x="15" y="10"/>
                        <a:pt x="15" y="10"/>
                        <a:pt x="15" y="10"/>
                      </a:cubicBezTo>
                      <a:cubicBezTo>
                        <a:pt x="15" y="9"/>
                        <a:pt x="15" y="9"/>
                        <a:pt x="15" y="9"/>
                      </a:cubicBezTo>
                      <a:cubicBezTo>
                        <a:pt x="14" y="9"/>
                        <a:pt x="14" y="12"/>
                        <a:pt x="13" y="13"/>
                      </a:cubicBezTo>
                      <a:moveTo>
                        <a:pt x="19" y="8"/>
                      </a:moveTo>
                      <a:cubicBezTo>
                        <a:pt x="19" y="8"/>
                        <a:pt x="18" y="8"/>
                        <a:pt x="18" y="7"/>
                      </a:cubicBezTo>
                      <a:cubicBezTo>
                        <a:pt x="18" y="6"/>
                        <a:pt x="19" y="5"/>
                        <a:pt x="20" y="5"/>
                      </a:cubicBezTo>
                      <a:cubicBezTo>
                        <a:pt x="20" y="5"/>
                        <a:pt x="20" y="5"/>
                        <a:pt x="20" y="5"/>
                      </a:cubicBezTo>
                      <a:cubicBezTo>
                        <a:pt x="19" y="5"/>
                        <a:pt x="19" y="7"/>
                        <a:pt x="19" y="8"/>
                      </a:cubicBezTo>
                      <a:cubicBezTo>
                        <a:pt x="19" y="8"/>
                        <a:pt x="19" y="8"/>
                        <a:pt x="19" y="8"/>
                      </a:cubicBezTo>
                      <a:moveTo>
                        <a:pt x="22" y="0"/>
                      </a:moveTo>
                      <a:cubicBezTo>
                        <a:pt x="18" y="3"/>
                        <a:pt x="14" y="5"/>
                        <a:pt x="11" y="8"/>
                      </a:cubicBezTo>
                      <a:cubicBezTo>
                        <a:pt x="8" y="12"/>
                        <a:pt x="5" y="17"/>
                        <a:pt x="3" y="21"/>
                      </a:cubicBezTo>
                      <a:cubicBezTo>
                        <a:pt x="3" y="22"/>
                        <a:pt x="3" y="22"/>
                        <a:pt x="3" y="22"/>
                      </a:cubicBezTo>
                      <a:cubicBezTo>
                        <a:pt x="3" y="22"/>
                        <a:pt x="3" y="22"/>
                        <a:pt x="3" y="22"/>
                      </a:cubicBezTo>
                      <a:cubicBezTo>
                        <a:pt x="3" y="22"/>
                        <a:pt x="3" y="22"/>
                        <a:pt x="3" y="22"/>
                      </a:cubicBezTo>
                      <a:cubicBezTo>
                        <a:pt x="3" y="22"/>
                        <a:pt x="3" y="22"/>
                        <a:pt x="3" y="21"/>
                      </a:cubicBezTo>
                      <a:cubicBezTo>
                        <a:pt x="2" y="24"/>
                        <a:pt x="1" y="26"/>
                        <a:pt x="0"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2" y="28"/>
                        <a:pt x="2" y="29"/>
                        <a:pt x="3" y="29"/>
                      </a:cubicBezTo>
                      <a:cubicBezTo>
                        <a:pt x="4" y="30"/>
                        <a:pt x="4" y="30"/>
                        <a:pt x="5" y="30"/>
                      </a:cubicBezTo>
                      <a:cubicBezTo>
                        <a:pt x="5" y="30"/>
                        <a:pt x="5" y="30"/>
                        <a:pt x="6" y="29"/>
                      </a:cubicBezTo>
                      <a:cubicBezTo>
                        <a:pt x="6" y="29"/>
                        <a:pt x="6" y="29"/>
                        <a:pt x="6" y="29"/>
                      </a:cubicBezTo>
                      <a:cubicBezTo>
                        <a:pt x="7" y="29"/>
                        <a:pt x="7" y="29"/>
                        <a:pt x="7" y="30"/>
                      </a:cubicBezTo>
                      <a:cubicBezTo>
                        <a:pt x="8" y="30"/>
                        <a:pt x="8" y="30"/>
                        <a:pt x="8" y="30"/>
                      </a:cubicBezTo>
                      <a:cubicBezTo>
                        <a:pt x="9" y="30"/>
                        <a:pt x="9" y="30"/>
                        <a:pt x="9" y="29"/>
                      </a:cubicBezTo>
                      <a:cubicBezTo>
                        <a:pt x="9" y="28"/>
                        <a:pt x="10" y="28"/>
                        <a:pt x="10" y="28"/>
                      </a:cubicBezTo>
                      <a:cubicBezTo>
                        <a:pt x="10" y="28"/>
                        <a:pt x="10" y="28"/>
                        <a:pt x="11" y="28"/>
                      </a:cubicBezTo>
                      <a:cubicBezTo>
                        <a:pt x="11" y="28"/>
                        <a:pt x="11" y="28"/>
                        <a:pt x="11" y="28"/>
                      </a:cubicBezTo>
                      <a:cubicBezTo>
                        <a:pt x="11" y="28"/>
                        <a:pt x="12" y="28"/>
                        <a:pt x="12" y="27"/>
                      </a:cubicBezTo>
                      <a:cubicBezTo>
                        <a:pt x="12" y="26"/>
                        <a:pt x="14" y="27"/>
                        <a:pt x="15" y="25"/>
                      </a:cubicBezTo>
                      <a:cubicBezTo>
                        <a:pt x="15" y="23"/>
                        <a:pt x="17" y="24"/>
                        <a:pt x="17" y="21"/>
                      </a:cubicBezTo>
                      <a:cubicBezTo>
                        <a:pt x="18" y="19"/>
                        <a:pt x="19" y="19"/>
                        <a:pt x="19" y="17"/>
                      </a:cubicBezTo>
                      <a:cubicBezTo>
                        <a:pt x="19" y="15"/>
                        <a:pt x="22" y="14"/>
                        <a:pt x="21" y="11"/>
                      </a:cubicBezTo>
                      <a:cubicBezTo>
                        <a:pt x="20" y="10"/>
                        <a:pt x="22" y="7"/>
                        <a:pt x="22" y="5"/>
                      </a:cubicBezTo>
                      <a:cubicBezTo>
                        <a:pt x="21" y="4"/>
                        <a:pt x="22" y="2"/>
                        <a:pt x="22" y="0"/>
                      </a:cubicBezTo>
                    </a:path>
                  </a:pathLst>
                </a:custGeom>
                <a:solidFill>
                  <a:srgbClr val="CC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5" name="Freeform 12626">
                  <a:extLst>
                    <a:ext uri="{FF2B5EF4-FFF2-40B4-BE49-F238E27FC236}">
                      <a16:creationId xmlns:a16="http://schemas.microsoft.com/office/drawing/2014/main" id="{B5BB4430-BAB5-8F45-DA42-7FE4D4E00E03}"/>
                    </a:ext>
                  </a:extLst>
                </p:cNvPr>
                <p:cNvSpPr>
                  <a:spLocks noEditPoints="1"/>
                </p:cNvSpPr>
                <p:nvPr/>
              </p:nvSpPr>
              <p:spPr bwMode="auto">
                <a:xfrm>
                  <a:off x="4661" y="2287"/>
                  <a:ext cx="20" cy="30"/>
                </a:xfrm>
                <a:custGeom>
                  <a:avLst/>
                  <a:gdLst>
                    <a:gd name="T0" fmla="*/ 3 w 24"/>
                    <a:gd name="T1" fmla="*/ 10 h 36"/>
                    <a:gd name="T2" fmla="*/ 3 w 24"/>
                    <a:gd name="T3" fmla="*/ 7 h 36"/>
                    <a:gd name="T4" fmla="*/ 6 w 24"/>
                    <a:gd name="T5" fmla="*/ 5 h 36"/>
                    <a:gd name="T6" fmla="*/ 6 w 24"/>
                    <a:gd name="T7" fmla="*/ 5 h 36"/>
                    <a:gd name="T8" fmla="*/ 6 w 24"/>
                    <a:gd name="T9" fmla="*/ 8 h 36"/>
                    <a:gd name="T10" fmla="*/ 6 w 24"/>
                    <a:gd name="T11" fmla="*/ 7 h 36"/>
                    <a:gd name="T12" fmla="*/ 6 w 24"/>
                    <a:gd name="T13" fmla="*/ 5 h 36"/>
                    <a:gd name="T14" fmla="*/ 8 w 24"/>
                    <a:gd name="T15" fmla="*/ 6 h 36"/>
                    <a:gd name="T16" fmla="*/ 9 w 24"/>
                    <a:gd name="T17" fmla="*/ 4 h 36"/>
                    <a:gd name="T18" fmla="*/ 8 w 24"/>
                    <a:gd name="T19" fmla="*/ 6 h 36"/>
                    <a:gd name="T20" fmla="*/ 8 w 24"/>
                    <a:gd name="T21" fmla="*/ 3 h 36"/>
                    <a:gd name="T22" fmla="*/ 8 w 24"/>
                    <a:gd name="T23" fmla="*/ 3 h 36"/>
                    <a:gd name="T24" fmla="*/ 8 w 24"/>
                    <a:gd name="T25" fmla="*/ 3 h 36"/>
                    <a:gd name="T26" fmla="*/ 7 w 24"/>
                    <a:gd name="T27" fmla="*/ 4 h 36"/>
                    <a:gd name="T28" fmla="*/ 8 w 24"/>
                    <a:gd name="T29" fmla="*/ 1 h 36"/>
                    <a:gd name="T30" fmla="*/ 7 w 24"/>
                    <a:gd name="T31" fmla="*/ 3 h 36"/>
                    <a:gd name="T32" fmla="*/ 5 w 24"/>
                    <a:gd name="T33" fmla="*/ 5 h 36"/>
                    <a:gd name="T34" fmla="*/ 5 w 24"/>
                    <a:gd name="T35" fmla="*/ 5 h 36"/>
                    <a:gd name="T36" fmla="*/ 3 w 24"/>
                    <a:gd name="T37" fmla="*/ 6 h 36"/>
                    <a:gd name="T38" fmla="*/ 3 w 24"/>
                    <a:gd name="T39" fmla="*/ 6 h 36"/>
                    <a:gd name="T40" fmla="*/ 2 w 24"/>
                    <a:gd name="T41" fmla="*/ 11 h 36"/>
                    <a:gd name="T42" fmla="*/ 2 w 24"/>
                    <a:gd name="T43" fmla="*/ 11 h 36"/>
                    <a:gd name="T44" fmla="*/ 2 w 24"/>
                    <a:gd name="T45" fmla="*/ 13 h 36"/>
                    <a:gd name="T46" fmla="*/ 0 w 24"/>
                    <a:gd name="T47" fmla="*/ 13 h 36"/>
                    <a:gd name="T48" fmla="*/ 2 w 24"/>
                    <a:gd name="T49" fmla="*/ 18 h 36"/>
                    <a:gd name="T50" fmla="*/ 2 w 24"/>
                    <a:gd name="T51" fmla="*/ 18 h 36"/>
                    <a:gd name="T52" fmla="*/ 3 w 24"/>
                    <a:gd name="T53" fmla="*/ 13 h 36"/>
                    <a:gd name="T54" fmla="*/ 3 w 24"/>
                    <a:gd name="T55" fmla="*/ 13 h 36"/>
                    <a:gd name="T56" fmla="*/ 3 w 24"/>
                    <a:gd name="T57" fmla="*/ 13 h 36"/>
                    <a:gd name="T58" fmla="*/ 3 w 24"/>
                    <a:gd name="T59" fmla="*/ 14 h 36"/>
                    <a:gd name="T60" fmla="*/ 12 w 24"/>
                    <a:gd name="T61" fmla="*/ 4 h 36"/>
                    <a:gd name="T62" fmla="*/ 11 w 24"/>
                    <a:gd name="T63" fmla="*/ 3 h 36"/>
                    <a:gd name="T64" fmla="*/ 11 w 24"/>
                    <a:gd name="T65" fmla="*/ 2 h 36"/>
                    <a:gd name="T66" fmla="*/ 10 w 24"/>
                    <a:gd name="T67" fmla="*/ 2 h 36"/>
                    <a:gd name="T68" fmla="*/ 8 w 24"/>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4" h="36">
                      <a:moveTo>
                        <a:pt x="4" y="20"/>
                      </a:moveTo>
                      <a:cubicBezTo>
                        <a:pt x="4" y="20"/>
                        <a:pt x="4" y="20"/>
                        <a:pt x="4" y="20"/>
                      </a:cubicBezTo>
                      <a:cubicBezTo>
                        <a:pt x="5" y="19"/>
                        <a:pt x="5" y="16"/>
                        <a:pt x="6" y="15"/>
                      </a:cubicBezTo>
                      <a:cubicBezTo>
                        <a:pt x="6" y="14"/>
                        <a:pt x="6" y="14"/>
                        <a:pt x="6" y="14"/>
                      </a:cubicBezTo>
                      <a:cubicBezTo>
                        <a:pt x="7" y="16"/>
                        <a:pt x="6" y="20"/>
                        <a:pt x="4" y="20"/>
                      </a:cubicBezTo>
                      <a:moveTo>
                        <a:pt x="12" y="9"/>
                      </a:moveTo>
                      <a:cubicBezTo>
                        <a:pt x="12" y="9"/>
                        <a:pt x="12" y="9"/>
                        <a:pt x="12" y="9"/>
                      </a:cubicBezTo>
                      <a:cubicBezTo>
                        <a:pt x="12" y="9"/>
                        <a:pt x="12" y="9"/>
                        <a:pt x="12" y="9"/>
                      </a:cubicBezTo>
                      <a:cubicBezTo>
                        <a:pt x="13" y="10"/>
                        <a:pt x="13" y="11"/>
                        <a:pt x="13" y="12"/>
                      </a:cubicBezTo>
                      <a:cubicBezTo>
                        <a:pt x="12" y="12"/>
                        <a:pt x="12" y="15"/>
                        <a:pt x="11" y="15"/>
                      </a:cubicBezTo>
                      <a:cubicBezTo>
                        <a:pt x="11" y="15"/>
                        <a:pt x="11" y="15"/>
                        <a:pt x="11" y="15"/>
                      </a:cubicBezTo>
                      <a:cubicBezTo>
                        <a:pt x="11" y="14"/>
                        <a:pt x="11" y="14"/>
                        <a:pt x="12" y="13"/>
                      </a:cubicBezTo>
                      <a:cubicBezTo>
                        <a:pt x="12" y="12"/>
                        <a:pt x="12" y="10"/>
                        <a:pt x="12" y="9"/>
                      </a:cubicBezTo>
                      <a:cubicBezTo>
                        <a:pt x="12" y="9"/>
                        <a:pt x="12" y="9"/>
                        <a:pt x="12" y="9"/>
                      </a:cubicBezTo>
                      <a:cubicBezTo>
                        <a:pt x="12" y="9"/>
                        <a:pt x="12" y="9"/>
                        <a:pt x="12" y="9"/>
                      </a:cubicBezTo>
                      <a:moveTo>
                        <a:pt x="17" y="11"/>
                      </a:moveTo>
                      <a:cubicBezTo>
                        <a:pt x="17" y="11"/>
                        <a:pt x="17" y="11"/>
                        <a:pt x="17" y="11"/>
                      </a:cubicBezTo>
                      <a:cubicBezTo>
                        <a:pt x="17" y="10"/>
                        <a:pt x="19" y="8"/>
                        <a:pt x="19" y="8"/>
                      </a:cubicBezTo>
                      <a:cubicBezTo>
                        <a:pt x="19" y="7"/>
                        <a:pt x="19" y="7"/>
                        <a:pt x="19" y="7"/>
                      </a:cubicBezTo>
                      <a:cubicBezTo>
                        <a:pt x="20" y="9"/>
                        <a:pt x="18" y="11"/>
                        <a:pt x="17" y="11"/>
                      </a:cubicBezTo>
                      <a:moveTo>
                        <a:pt x="14" y="8"/>
                      </a:moveTo>
                      <a:cubicBezTo>
                        <a:pt x="14" y="7"/>
                        <a:pt x="15" y="5"/>
                        <a:pt x="16" y="5"/>
                      </a:cubicBezTo>
                      <a:cubicBezTo>
                        <a:pt x="16" y="5"/>
                        <a:pt x="16" y="5"/>
                        <a:pt x="16" y="6"/>
                      </a:cubicBezTo>
                      <a:cubicBezTo>
                        <a:pt x="16" y="6"/>
                        <a:pt x="17" y="6"/>
                        <a:pt x="17" y="6"/>
                      </a:cubicBezTo>
                      <a:cubicBezTo>
                        <a:pt x="16" y="6"/>
                        <a:pt x="16" y="6"/>
                        <a:pt x="16" y="6"/>
                      </a:cubicBezTo>
                      <a:cubicBezTo>
                        <a:pt x="16" y="6"/>
                        <a:pt x="16" y="6"/>
                        <a:pt x="16" y="6"/>
                      </a:cubicBezTo>
                      <a:cubicBezTo>
                        <a:pt x="16" y="6"/>
                        <a:pt x="16" y="6"/>
                        <a:pt x="16" y="6"/>
                      </a:cubicBezTo>
                      <a:cubicBezTo>
                        <a:pt x="15" y="6"/>
                        <a:pt x="15" y="7"/>
                        <a:pt x="14" y="8"/>
                      </a:cubicBezTo>
                      <a:moveTo>
                        <a:pt x="17" y="0"/>
                      </a:moveTo>
                      <a:cubicBezTo>
                        <a:pt x="17" y="0"/>
                        <a:pt x="16" y="1"/>
                        <a:pt x="16" y="1"/>
                      </a:cubicBezTo>
                      <a:cubicBezTo>
                        <a:pt x="16" y="1"/>
                        <a:pt x="15" y="2"/>
                        <a:pt x="15" y="2"/>
                      </a:cubicBezTo>
                      <a:cubicBezTo>
                        <a:pt x="15" y="2"/>
                        <a:pt x="15" y="2"/>
                        <a:pt x="14" y="3"/>
                      </a:cubicBezTo>
                      <a:cubicBezTo>
                        <a:pt x="14" y="5"/>
                        <a:pt x="12" y="5"/>
                        <a:pt x="12" y="7"/>
                      </a:cubicBezTo>
                      <a:cubicBezTo>
                        <a:pt x="12" y="9"/>
                        <a:pt x="10" y="7"/>
                        <a:pt x="9" y="9"/>
                      </a:cubicBezTo>
                      <a:cubicBezTo>
                        <a:pt x="9" y="9"/>
                        <a:pt x="9" y="9"/>
                        <a:pt x="9" y="9"/>
                      </a:cubicBezTo>
                      <a:cubicBezTo>
                        <a:pt x="9" y="9"/>
                        <a:pt x="9" y="9"/>
                        <a:pt x="9" y="9"/>
                      </a:cubicBezTo>
                      <a:cubicBezTo>
                        <a:pt x="9" y="10"/>
                        <a:pt x="9" y="10"/>
                        <a:pt x="8" y="10"/>
                      </a:cubicBezTo>
                      <a:cubicBezTo>
                        <a:pt x="8" y="10"/>
                        <a:pt x="8" y="11"/>
                        <a:pt x="7" y="11"/>
                      </a:cubicBezTo>
                      <a:cubicBezTo>
                        <a:pt x="7" y="11"/>
                        <a:pt x="7" y="11"/>
                        <a:pt x="7" y="11"/>
                      </a:cubicBezTo>
                      <a:cubicBezTo>
                        <a:pt x="7" y="11"/>
                        <a:pt x="7" y="11"/>
                        <a:pt x="7" y="11"/>
                      </a:cubicBezTo>
                      <a:cubicBezTo>
                        <a:pt x="5" y="15"/>
                        <a:pt x="4" y="18"/>
                        <a:pt x="2" y="22"/>
                      </a:cubicBezTo>
                      <a:cubicBezTo>
                        <a:pt x="2" y="22"/>
                        <a:pt x="2" y="22"/>
                        <a:pt x="2" y="22"/>
                      </a:cubicBezTo>
                      <a:cubicBezTo>
                        <a:pt x="3" y="22"/>
                        <a:pt x="3" y="22"/>
                        <a:pt x="3" y="22"/>
                      </a:cubicBezTo>
                      <a:cubicBezTo>
                        <a:pt x="2" y="22"/>
                        <a:pt x="2" y="22"/>
                        <a:pt x="2" y="22"/>
                      </a:cubicBezTo>
                      <a:cubicBezTo>
                        <a:pt x="2" y="23"/>
                        <a:pt x="2" y="23"/>
                        <a:pt x="2" y="23"/>
                      </a:cubicBezTo>
                      <a:cubicBezTo>
                        <a:pt x="2" y="24"/>
                        <a:pt x="3" y="26"/>
                        <a:pt x="2" y="27"/>
                      </a:cubicBezTo>
                      <a:cubicBezTo>
                        <a:pt x="2" y="26"/>
                        <a:pt x="2" y="25"/>
                        <a:pt x="2" y="23"/>
                      </a:cubicBezTo>
                      <a:cubicBezTo>
                        <a:pt x="1" y="25"/>
                        <a:pt x="1" y="26"/>
                        <a:pt x="0" y="27"/>
                      </a:cubicBezTo>
                      <a:cubicBezTo>
                        <a:pt x="0" y="29"/>
                        <a:pt x="0" y="30"/>
                        <a:pt x="1" y="31"/>
                      </a:cubicBezTo>
                      <a:cubicBezTo>
                        <a:pt x="2" y="32"/>
                        <a:pt x="0" y="35"/>
                        <a:pt x="2" y="36"/>
                      </a:cubicBezTo>
                      <a:cubicBezTo>
                        <a:pt x="2" y="36"/>
                        <a:pt x="2" y="36"/>
                        <a:pt x="2" y="36"/>
                      </a:cubicBezTo>
                      <a:cubicBezTo>
                        <a:pt x="2" y="36"/>
                        <a:pt x="2" y="36"/>
                        <a:pt x="2" y="36"/>
                      </a:cubicBezTo>
                      <a:cubicBezTo>
                        <a:pt x="3" y="34"/>
                        <a:pt x="4" y="32"/>
                        <a:pt x="5" y="29"/>
                      </a:cubicBezTo>
                      <a:cubicBezTo>
                        <a:pt x="4" y="29"/>
                        <a:pt x="4" y="29"/>
                        <a:pt x="4" y="28"/>
                      </a:cubicBezTo>
                      <a:cubicBezTo>
                        <a:pt x="4" y="27"/>
                        <a:pt x="5" y="26"/>
                        <a:pt x="5" y="25"/>
                      </a:cubicBezTo>
                      <a:cubicBezTo>
                        <a:pt x="5" y="25"/>
                        <a:pt x="5" y="25"/>
                        <a:pt x="5" y="25"/>
                      </a:cubicBezTo>
                      <a:cubicBezTo>
                        <a:pt x="5" y="25"/>
                        <a:pt x="5" y="25"/>
                        <a:pt x="6" y="25"/>
                      </a:cubicBezTo>
                      <a:cubicBezTo>
                        <a:pt x="6" y="25"/>
                        <a:pt x="6" y="25"/>
                        <a:pt x="6" y="25"/>
                      </a:cubicBezTo>
                      <a:cubicBezTo>
                        <a:pt x="5" y="25"/>
                        <a:pt x="5" y="25"/>
                        <a:pt x="5" y="25"/>
                      </a:cubicBezTo>
                      <a:cubicBezTo>
                        <a:pt x="5" y="25"/>
                        <a:pt x="4" y="28"/>
                        <a:pt x="5" y="29"/>
                      </a:cubicBezTo>
                      <a:cubicBezTo>
                        <a:pt x="7" y="25"/>
                        <a:pt x="10" y="20"/>
                        <a:pt x="13" y="16"/>
                      </a:cubicBezTo>
                      <a:cubicBezTo>
                        <a:pt x="16" y="13"/>
                        <a:pt x="20" y="11"/>
                        <a:pt x="24" y="8"/>
                      </a:cubicBezTo>
                      <a:cubicBezTo>
                        <a:pt x="24" y="8"/>
                        <a:pt x="23" y="8"/>
                        <a:pt x="23" y="8"/>
                      </a:cubicBezTo>
                      <a:cubicBezTo>
                        <a:pt x="22" y="7"/>
                        <a:pt x="23" y="5"/>
                        <a:pt x="23" y="3"/>
                      </a:cubicBezTo>
                      <a:cubicBezTo>
                        <a:pt x="23" y="3"/>
                        <a:pt x="22" y="3"/>
                        <a:pt x="22" y="3"/>
                      </a:cubicBezTo>
                      <a:cubicBezTo>
                        <a:pt x="22" y="2"/>
                        <a:pt x="21" y="2"/>
                        <a:pt x="21" y="2"/>
                      </a:cubicBezTo>
                      <a:cubicBezTo>
                        <a:pt x="21" y="2"/>
                        <a:pt x="21" y="2"/>
                        <a:pt x="21" y="2"/>
                      </a:cubicBezTo>
                      <a:cubicBezTo>
                        <a:pt x="20" y="2"/>
                        <a:pt x="20" y="2"/>
                        <a:pt x="20" y="2"/>
                      </a:cubicBezTo>
                      <a:cubicBezTo>
                        <a:pt x="19" y="2"/>
                        <a:pt x="19" y="2"/>
                        <a:pt x="18" y="1"/>
                      </a:cubicBezTo>
                      <a:cubicBezTo>
                        <a:pt x="18" y="1"/>
                        <a:pt x="17" y="0"/>
                        <a:pt x="17" y="0"/>
                      </a:cubicBezTo>
                    </a:path>
                  </a:pathLst>
                </a:custGeom>
                <a:solidFill>
                  <a:srgbClr val="D2AC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6" name="Freeform 12627">
                  <a:extLst>
                    <a:ext uri="{FF2B5EF4-FFF2-40B4-BE49-F238E27FC236}">
                      <a16:creationId xmlns:a16="http://schemas.microsoft.com/office/drawing/2014/main" id="{E355E699-3F31-5DC4-B9D5-5B0A09CE0758}"/>
                    </a:ext>
                  </a:extLst>
                </p:cNvPr>
                <p:cNvSpPr>
                  <a:spLocks noEditPoints="1"/>
                </p:cNvSpPr>
                <p:nvPr/>
              </p:nvSpPr>
              <p:spPr bwMode="auto">
                <a:xfrm>
                  <a:off x="4660" y="2296"/>
                  <a:ext cx="7" cy="14"/>
                </a:xfrm>
                <a:custGeom>
                  <a:avLst/>
                  <a:gdLst>
                    <a:gd name="T0" fmla="*/ 2 w 9"/>
                    <a:gd name="T1" fmla="*/ 6 h 17"/>
                    <a:gd name="T2" fmla="*/ 2 w 9"/>
                    <a:gd name="T3" fmla="*/ 6 h 17"/>
                    <a:gd name="T4" fmla="*/ 2 w 9"/>
                    <a:gd name="T5" fmla="*/ 6 h 17"/>
                    <a:gd name="T6" fmla="*/ 2 w 9"/>
                    <a:gd name="T7" fmla="*/ 6 h 17"/>
                    <a:gd name="T8" fmla="*/ 2 w 9"/>
                    <a:gd name="T9" fmla="*/ 6 h 17"/>
                    <a:gd name="T10" fmla="*/ 3 w 9"/>
                    <a:gd name="T11" fmla="*/ 0 h 17"/>
                    <a:gd name="T12" fmla="*/ 3 w 9"/>
                    <a:gd name="T13" fmla="*/ 1 h 17"/>
                    <a:gd name="T14" fmla="*/ 3 w 9"/>
                    <a:gd name="T15" fmla="*/ 0 h 17"/>
                    <a:gd name="T16" fmla="*/ 3 w 9"/>
                    <a:gd name="T17" fmla="*/ 0 h 17"/>
                    <a:gd name="T18" fmla="*/ 3 w 9"/>
                    <a:gd name="T19" fmla="*/ 0 h 17"/>
                    <a:gd name="T20" fmla="*/ 3 w 9"/>
                    <a:gd name="T21" fmla="*/ 0 h 17"/>
                    <a:gd name="T22" fmla="*/ 3 w 9"/>
                    <a:gd name="T23" fmla="*/ 0 h 17"/>
                    <a:gd name="T24" fmla="*/ 3 w 9"/>
                    <a:gd name="T25" fmla="*/ 0 h 17"/>
                    <a:gd name="T26" fmla="*/ 3 w 9"/>
                    <a:gd name="T27" fmla="*/ 0 h 17"/>
                    <a:gd name="T28" fmla="*/ 3 w 9"/>
                    <a:gd name="T29" fmla="*/ 0 h 17"/>
                    <a:gd name="T30" fmla="*/ 3 w 9"/>
                    <a:gd name="T31" fmla="*/ 0 h 17"/>
                    <a:gd name="T32" fmla="*/ 3 w 9"/>
                    <a:gd name="T33" fmla="*/ 0 h 17"/>
                    <a:gd name="T34" fmla="*/ 3 w 9"/>
                    <a:gd name="T35" fmla="*/ 0 h 17"/>
                    <a:gd name="T36" fmla="*/ 3 w 9"/>
                    <a:gd name="T37" fmla="*/ 0 h 17"/>
                    <a:gd name="T38" fmla="*/ 2 w 9"/>
                    <a:gd name="T39" fmla="*/ 0 h 17"/>
                    <a:gd name="T40" fmla="*/ 2 w 9"/>
                    <a:gd name="T41" fmla="*/ 0 h 17"/>
                    <a:gd name="T42" fmla="*/ 2 w 9"/>
                    <a:gd name="T43" fmla="*/ 1 h 17"/>
                    <a:gd name="T44" fmla="*/ 2 w 9"/>
                    <a:gd name="T45" fmla="*/ 1 h 17"/>
                    <a:gd name="T46" fmla="*/ 2 w 9"/>
                    <a:gd name="T47" fmla="*/ 2 h 17"/>
                    <a:gd name="T48" fmla="*/ 2 w 9"/>
                    <a:gd name="T49" fmla="*/ 2 h 17"/>
                    <a:gd name="T50" fmla="*/ 2 w 9"/>
                    <a:gd name="T51" fmla="*/ 2 h 17"/>
                    <a:gd name="T52" fmla="*/ 2 w 9"/>
                    <a:gd name="T53" fmla="*/ 2 h 17"/>
                    <a:gd name="T54" fmla="*/ 2 w 9"/>
                    <a:gd name="T55" fmla="*/ 2 h 17"/>
                    <a:gd name="T56" fmla="*/ 2 w 9"/>
                    <a:gd name="T57" fmla="*/ 2 h 17"/>
                    <a:gd name="T58" fmla="*/ 2 w 9"/>
                    <a:gd name="T59" fmla="*/ 2 h 17"/>
                    <a:gd name="T60" fmla="*/ 2 w 9"/>
                    <a:gd name="T61" fmla="*/ 1 h 17"/>
                    <a:gd name="T62" fmla="*/ 2 w 9"/>
                    <a:gd name="T63" fmla="*/ 1 h 17"/>
                    <a:gd name="T64" fmla="*/ 2 w 9"/>
                    <a:gd name="T65" fmla="*/ 1 h 17"/>
                    <a:gd name="T66" fmla="*/ 2 w 9"/>
                    <a:gd name="T67" fmla="*/ 1 h 17"/>
                    <a:gd name="T68" fmla="*/ 2 w 9"/>
                    <a:gd name="T69" fmla="*/ 2 h 17"/>
                    <a:gd name="T70" fmla="*/ 1 w 9"/>
                    <a:gd name="T71" fmla="*/ 7 h 17"/>
                    <a:gd name="T72" fmla="*/ 1 w 9"/>
                    <a:gd name="T73" fmla="*/ 8 h 17"/>
                    <a:gd name="T74" fmla="*/ 2 w 9"/>
                    <a:gd name="T75" fmla="*/ 6 h 17"/>
                    <a:gd name="T76" fmla="*/ 2 w 9"/>
                    <a:gd name="T77" fmla="*/ 6 h 17"/>
                    <a:gd name="T78" fmla="*/ 2 w 9"/>
                    <a:gd name="T79" fmla="*/ 6 h 17"/>
                    <a:gd name="T80" fmla="*/ 2 w 9"/>
                    <a:gd name="T81" fmla="*/ 6 h 17"/>
                    <a:gd name="T82" fmla="*/ 3 w 9"/>
                    <a:gd name="T83" fmla="*/ 1 h 17"/>
                    <a:gd name="T84" fmla="*/ 3 w 9"/>
                    <a:gd name="T85" fmla="*/ 0 h 17"/>
                    <a:gd name="T86" fmla="*/ 3 w 9"/>
                    <a:gd name="T87" fmla="*/ 0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 h="17">
                      <a:moveTo>
                        <a:pt x="3" y="12"/>
                      </a:moveTo>
                      <a:cubicBezTo>
                        <a:pt x="3" y="12"/>
                        <a:pt x="3" y="13"/>
                        <a:pt x="3" y="13"/>
                      </a:cubicBezTo>
                      <a:cubicBezTo>
                        <a:pt x="3" y="13"/>
                        <a:pt x="3" y="13"/>
                        <a:pt x="3" y="13"/>
                      </a:cubicBezTo>
                      <a:cubicBezTo>
                        <a:pt x="3" y="13"/>
                        <a:pt x="3" y="13"/>
                        <a:pt x="3" y="13"/>
                      </a:cubicBezTo>
                      <a:cubicBezTo>
                        <a:pt x="3" y="13"/>
                        <a:pt x="3" y="13"/>
                        <a:pt x="3" y="12"/>
                      </a:cubicBezTo>
                      <a:moveTo>
                        <a:pt x="9" y="0"/>
                      </a:moveTo>
                      <a:cubicBezTo>
                        <a:pt x="9" y="0"/>
                        <a:pt x="9" y="1"/>
                        <a:pt x="8" y="1"/>
                      </a:cubicBezTo>
                      <a:cubicBezTo>
                        <a:pt x="9" y="1"/>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moveTo>
                        <a:pt x="8" y="0"/>
                      </a:moveTo>
                      <a:cubicBezTo>
                        <a:pt x="8" y="0"/>
                        <a:pt x="8" y="0"/>
                        <a:pt x="8" y="0"/>
                      </a:cubicBezTo>
                      <a:cubicBezTo>
                        <a:pt x="8" y="0"/>
                        <a:pt x="8" y="0"/>
                        <a:pt x="8" y="0"/>
                      </a:cubicBezTo>
                      <a:cubicBezTo>
                        <a:pt x="7" y="0"/>
                        <a:pt x="7" y="0"/>
                        <a:pt x="7" y="0"/>
                      </a:cubicBezTo>
                      <a:cubicBezTo>
                        <a:pt x="7" y="0"/>
                        <a:pt x="7" y="0"/>
                        <a:pt x="7" y="0"/>
                      </a:cubicBezTo>
                      <a:cubicBezTo>
                        <a:pt x="7" y="0"/>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5" y="1"/>
                        <a:pt x="5" y="1"/>
                        <a:pt x="5" y="1"/>
                      </a:cubicBezTo>
                      <a:cubicBezTo>
                        <a:pt x="5" y="3"/>
                        <a:pt x="2" y="4"/>
                        <a:pt x="3" y="6"/>
                      </a:cubicBezTo>
                      <a:cubicBezTo>
                        <a:pt x="3" y="9"/>
                        <a:pt x="0" y="12"/>
                        <a:pt x="1" y="15"/>
                      </a:cubicBezTo>
                      <a:cubicBezTo>
                        <a:pt x="2" y="16"/>
                        <a:pt x="1" y="17"/>
                        <a:pt x="1" y="17"/>
                      </a:cubicBezTo>
                      <a:cubicBezTo>
                        <a:pt x="2" y="16"/>
                        <a:pt x="2" y="15"/>
                        <a:pt x="3" y="13"/>
                      </a:cubicBezTo>
                      <a:cubicBezTo>
                        <a:pt x="3" y="13"/>
                        <a:pt x="3" y="13"/>
                        <a:pt x="3" y="13"/>
                      </a:cubicBezTo>
                      <a:cubicBezTo>
                        <a:pt x="3" y="13"/>
                        <a:pt x="3" y="13"/>
                        <a:pt x="3" y="13"/>
                      </a:cubicBezTo>
                      <a:cubicBezTo>
                        <a:pt x="3" y="12"/>
                        <a:pt x="3" y="12"/>
                        <a:pt x="3" y="12"/>
                      </a:cubicBezTo>
                      <a:cubicBezTo>
                        <a:pt x="5" y="8"/>
                        <a:pt x="6" y="5"/>
                        <a:pt x="8" y="1"/>
                      </a:cubicBezTo>
                      <a:cubicBezTo>
                        <a:pt x="8" y="1"/>
                        <a:pt x="8" y="0"/>
                        <a:pt x="8" y="0"/>
                      </a:cubicBezTo>
                      <a:cubicBezTo>
                        <a:pt x="8" y="0"/>
                        <a:pt x="8" y="0"/>
                        <a:pt x="8" y="0"/>
                      </a:cubicBezTo>
                    </a:path>
                  </a:pathLst>
                </a:custGeom>
                <a:solidFill>
                  <a:srgbClr val="E3BB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7" name="Freeform 12628">
                  <a:extLst>
                    <a:ext uri="{FF2B5EF4-FFF2-40B4-BE49-F238E27FC236}">
                      <a16:creationId xmlns:a16="http://schemas.microsoft.com/office/drawing/2014/main" id="{2868A3A5-2EB4-A799-4627-2F98838B0D67}"/>
                    </a:ext>
                  </a:extLst>
                </p:cNvPr>
                <p:cNvSpPr>
                  <a:spLocks noEditPoints="1"/>
                </p:cNvSpPr>
                <p:nvPr/>
              </p:nvSpPr>
              <p:spPr bwMode="auto">
                <a:xfrm>
                  <a:off x="4666" y="2290"/>
                  <a:ext cx="5" cy="3"/>
                </a:xfrm>
                <a:custGeom>
                  <a:avLst/>
                  <a:gdLst>
                    <a:gd name="T0" fmla="*/ 0 w 6"/>
                    <a:gd name="T1" fmla="*/ 2 h 4"/>
                    <a:gd name="T2" fmla="*/ 0 w 6"/>
                    <a:gd name="T3" fmla="*/ 2 h 4"/>
                    <a:gd name="T4" fmla="*/ 0 w 6"/>
                    <a:gd name="T5" fmla="*/ 2 h 4"/>
                    <a:gd name="T6" fmla="*/ 3 w 6"/>
                    <a:gd name="T7" fmla="*/ 0 h 4"/>
                    <a:gd name="T8" fmla="*/ 2 w 6"/>
                    <a:gd name="T9" fmla="*/ 2 h 4"/>
                    <a:gd name="T10" fmla="*/ 2 w 6"/>
                    <a:gd name="T11" fmla="*/ 2 h 4"/>
                    <a:gd name="T12" fmla="*/ 2 w 6"/>
                    <a:gd name="T13" fmla="*/ 2 h 4"/>
                    <a:gd name="T14" fmla="*/ 2 w 6"/>
                    <a:gd name="T15" fmla="*/ 2 h 4"/>
                    <a:gd name="T16" fmla="*/ 3 w 6"/>
                    <a:gd name="T17" fmla="*/ 2 h 4"/>
                    <a:gd name="T18" fmla="*/ 3 w 6"/>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4">
                      <a:moveTo>
                        <a:pt x="0" y="4"/>
                      </a:moveTo>
                      <a:cubicBezTo>
                        <a:pt x="0" y="4"/>
                        <a:pt x="0" y="4"/>
                        <a:pt x="0" y="4"/>
                      </a:cubicBezTo>
                      <a:cubicBezTo>
                        <a:pt x="0" y="4"/>
                        <a:pt x="0" y="4"/>
                        <a:pt x="0" y="4"/>
                      </a:cubicBezTo>
                      <a:moveTo>
                        <a:pt x="6" y="0"/>
                      </a:moveTo>
                      <a:cubicBezTo>
                        <a:pt x="4" y="1"/>
                        <a:pt x="2" y="0"/>
                        <a:pt x="2" y="2"/>
                      </a:cubicBezTo>
                      <a:cubicBezTo>
                        <a:pt x="2" y="2"/>
                        <a:pt x="2" y="2"/>
                        <a:pt x="2" y="3"/>
                      </a:cubicBezTo>
                      <a:cubicBezTo>
                        <a:pt x="2" y="3"/>
                        <a:pt x="2" y="3"/>
                        <a:pt x="2" y="3"/>
                      </a:cubicBezTo>
                      <a:cubicBezTo>
                        <a:pt x="2" y="3"/>
                        <a:pt x="2" y="3"/>
                        <a:pt x="2" y="3"/>
                      </a:cubicBezTo>
                      <a:cubicBezTo>
                        <a:pt x="3" y="3"/>
                        <a:pt x="3" y="2"/>
                        <a:pt x="3" y="2"/>
                      </a:cubicBezTo>
                      <a:cubicBezTo>
                        <a:pt x="4" y="0"/>
                        <a:pt x="6" y="2"/>
                        <a:pt x="6" y="0"/>
                      </a:cubicBezTo>
                    </a:path>
                  </a:pathLst>
                </a:custGeom>
                <a:solidFill>
                  <a:srgbClr val="E7D6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8" name="Freeform 12629">
                  <a:extLst>
                    <a:ext uri="{FF2B5EF4-FFF2-40B4-BE49-F238E27FC236}">
                      <a16:creationId xmlns:a16="http://schemas.microsoft.com/office/drawing/2014/main" id="{72E45C1C-2706-6DF9-6315-E47A31341118}"/>
                    </a:ext>
                  </a:extLst>
                </p:cNvPr>
                <p:cNvSpPr>
                  <a:spLocks noEditPoints="1"/>
                </p:cNvSpPr>
                <p:nvPr/>
              </p:nvSpPr>
              <p:spPr bwMode="auto">
                <a:xfrm>
                  <a:off x="4666" y="2296"/>
                  <a:ext cx="1" cy="1"/>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7D6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49" name="Freeform 12630">
                  <a:extLst>
                    <a:ext uri="{FF2B5EF4-FFF2-40B4-BE49-F238E27FC236}">
                      <a16:creationId xmlns:a16="http://schemas.microsoft.com/office/drawing/2014/main" id="{F1F861EE-E9BD-096E-B7EC-F4ED899F4576}"/>
                    </a:ext>
                  </a:extLst>
                </p:cNvPr>
                <p:cNvSpPr>
                  <a:spLocks noEditPoints="1"/>
                </p:cNvSpPr>
                <p:nvPr/>
              </p:nvSpPr>
              <p:spPr bwMode="auto">
                <a:xfrm>
                  <a:off x="4664" y="2296"/>
                  <a:ext cx="3" cy="1"/>
                </a:xfrm>
                <a:custGeom>
                  <a:avLst/>
                  <a:gdLst>
                    <a:gd name="T0" fmla="*/ 2 w 4"/>
                    <a:gd name="T1" fmla="*/ 1 h 2"/>
                    <a:gd name="T2" fmla="*/ 2 w 4"/>
                    <a:gd name="T3" fmla="*/ 1 h 2"/>
                    <a:gd name="T4" fmla="*/ 2 w 4"/>
                    <a:gd name="T5" fmla="*/ 1 h 2"/>
                    <a:gd name="T6" fmla="*/ 2 w 4"/>
                    <a:gd name="T7" fmla="*/ 1 h 2"/>
                    <a:gd name="T8" fmla="*/ 2 w 4"/>
                    <a:gd name="T9" fmla="*/ 1 h 2"/>
                    <a:gd name="T10" fmla="*/ 2 w 4"/>
                    <a:gd name="T11" fmla="*/ 1 h 2"/>
                    <a:gd name="T12" fmla="*/ 1 w 4"/>
                    <a:gd name="T13" fmla="*/ 1 h 2"/>
                    <a:gd name="T14" fmla="*/ 1 w 4"/>
                    <a:gd name="T15" fmla="*/ 1 h 2"/>
                    <a:gd name="T16" fmla="*/ 1 w 4"/>
                    <a:gd name="T17" fmla="*/ 1 h 2"/>
                    <a:gd name="T18" fmla="*/ 2 w 4"/>
                    <a:gd name="T19" fmla="*/ 1 h 2"/>
                    <a:gd name="T20" fmla="*/ 1 w 4"/>
                    <a:gd name="T21" fmla="*/ 1 h 2"/>
                    <a:gd name="T22" fmla="*/ 1 w 4"/>
                    <a:gd name="T23" fmla="*/ 1 h 2"/>
                    <a:gd name="T24" fmla="*/ 1 w 4"/>
                    <a:gd name="T25" fmla="*/ 1 h 2"/>
                    <a:gd name="T26" fmla="*/ 1 w 4"/>
                    <a:gd name="T27" fmla="*/ 1 h 2"/>
                    <a:gd name="T28" fmla="*/ 1 w 4"/>
                    <a:gd name="T29" fmla="*/ 1 h 2"/>
                    <a:gd name="T30" fmla="*/ 1 w 4"/>
                    <a:gd name="T31" fmla="*/ 1 h 2"/>
                    <a:gd name="T32" fmla="*/ 0 w 4"/>
                    <a:gd name="T33" fmla="*/ 1 h 2"/>
                    <a:gd name="T34" fmla="*/ 0 w 4"/>
                    <a:gd name="T35" fmla="*/ 1 h 2"/>
                    <a:gd name="T36" fmla="*/ 1 w 4"/>
                    <a:gd name="T37" fmla="*/ 1 h 2"/>
                    <a:gd name="T38" fmla="*/ 1 w 4"/>
                    <a:gd name="T39" fmla="*/ 1 h 2"/>
                    <a:gd name="T40" fmla="*/ 1 w 4"/>
                    <a:gd name="T41" fmla="*/ 1 h 2"/>
                    <a:gd name="T42" fmla="*/ 1 w 4"/>
                    <a:gd name="T43" fmla="*/ 1 h 2"/>
                    <a:gd name="T44" fmla="*/ 0 w 4"/>
                    <a:gd name="T45" fmla="*/ 1 h 2"/>
                    <a:gd name="T46" fmla="*/ 2 w 4"/>
                    <a:gd name="T47" fmla="*/ 0 h 2"/>
                    <a:gd name="T48" fmla="*/ 2 w 4"/>
                    <a:gd name="T49" fmla="*/ 0 h 2"/>
                    <a:gd name="T50" fmla="*/ 2 w 4"/>
                    <a:gd name="T51" fmla="*/ 1 h 2"/>
                    <a:gd name="T52" fmla="*/ 2 w 4"/>
                    <a:gd name="T53" fmla="*/ 1 h 2"/>
                    <a:gd name="T54" fmla="*/ 2 w 4"/>
                    <a:gd name="T55" fmla="*/ 1 h 2"/>
                    <a:gd name="T56" fmla="*/ 2 w 4"/>
                    <a:gd name="T57" fmla="*/ 0 h 2"/>
                    <a:gd name="T58" fmla="*/ 2 w 4"/>
                    <a:gd name="T59" fmla="*/ 0 h 2"/>
                    <a:gd name="T60" fmla="*/ 2 w 4"/>
                    <a:gd name="T61" fmla="*/ 0 h 2"/>
                    <a:gd name="T62" fmla="*/ 2 w 4"/>
                    <a:gd name="T63" fmla="*/ 0 h 2"/>
                    <a:gd name="T64" fmla="*/ 2 w 4"/>
                    <a:gd name="T65" fmla="*/ 0 h 2"/>
                    <a:gd name="T66" fmla="*/ 2 w 4"/>
                    <a:gd name="T67" fmla="*/ 0 h 2"/>
                    <a:gd name="T68" fmla="*/ 2 w 4"/>
                    <a:gd name="T69" fmla="*/ 0 h 2"/>
                    <a:gd name="T70" fmla="*/ 2 w 4"/>
                    <a:gd name="T71" fmla="*/ 0 h 2"/>
                    <a:gd name="T72" fmla="*/ 2 w 4"/>
                    <a:gd name="T73" fmla="*/ 0 h 2"/>
                    <a:gd name="T74" fmla="*/ 2 w 4"/>
                    <a:gd name="T75" fmla="*/ 0 h 2"/>
                    <a:gd name="T76" fmla="*/ 2 w 4"/>
                    <a:gd name="T77" fmla="*/ 0 h 2"/>
                    <a:gd name="T78" fmla="*/ 2 w 4"/>
                    <a:gd name="T79" fmla="*/ 0 h 2"/>
                    <a:gd name="T80" fmla="*/ 2 w 4"/>
                    <a:gd name="T81" fmla="*/ 0 h 2"/>
                    <a:gd name="T82" fmla="*/ 2 w 4"/>
                    <a:gd name="T83" fmla="*/ 0 h 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 h="2">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moveTo>
                        <a:pt x="1" y="2"/>
                      </a:moveTo>
                      <a:cubicBezTo>
                        <a:pt x="1" y="2"/>
                        <a:pt x="1" y="2"/>
                        <a:pt x="1" y="2"/>
                      </a:cubicBezTo>
                      <a:cubicBezTo>
                        <a:pt x="1" y="2"/>
                        <a:pt x="1" y="2"/>
                        <a:pt x="1" y="2"/>
                      </a:cubicBezTo>
                      <a:cubicBezTo>
                        <a:pt x="1" y="2"/>
                        <a:pt x="1" y="2"/>
                        <a:pt x="2" y="2"/>
                      </a:cubicBezTo>
                      <a:cubicBezTo>
                        <a:pt x="1" y="2"/>
                        <a:pt x="1" y="2"/>
                        <a:pt x="1" y="2"/>
                      </a:cubicBezTo>
                      <a:moveTo>
                        <a:pt x="1" y="1"/>
                      </a:moveTo>
                      <a:cubicBezTo>
                        <a:pt x="1" y="1"/>
                        <a:pt x="1" y="1"/>
                        <a:pt x="1" y="1"/>
                      </a:cubicBezTo>
                      <a:cubicBezTo>
                        <a:pt x="1" y="1"/>
                        <a:pt x="1" y="1"/>
                        <a:pt x="1" y="2"/>
                      </a:cubicBezTo>
                      <a:cubicBezTo>
                        <a:pt x="1" y="2"/>
                        <a:pt x="1" y="2"/>
                        <a:pt x="1" y="2"/>
                      </a:cubicBezTo>
                      <a:cubicBezTo>
                        <a:pt x="1" y="1"/>
                        <a:pt x="1" y="1"/>
                        <a:pt x="1" y="1"/>
                      </a:cubicBezTo>
                      <a:moveTo>
                        <a:pt x="0" y="1"/>
                      </a:move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0" y="1"/>
                        <a:pt x="0" y="1"/>
                        <a:pt x="0" y="1"/>
                      </a:cubicBezTo>
                      <a:moveTo>
                        <a:pt x="2" y="0"/>
                      </a:moveTo>
                      <a:cubicBezTo>
                        <a:pt x="2" y="0"/>
                        <a:pt x="2" y="0"/>
                        <a:pt x="2" y="0"/>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moveTo>
                        <a:pt x="3" y="0"/>
                      </a:moveTo>
                      <a:cubicBezTo>
                        <a:pt x="2" y="0"/>
                        <a:pt x="2" y="0"/>
                        <a:pt x="2" y="0"/>
                      </a:cubicBezTo>
                      <a:cubicBezTo>
                        <a:pt x="2" y="0"/>
                        <a:pt x="2" y="0"/>
                        <a:pt x="2" y="0"/>
                      </a:cubicBezTo>
                      <a:cubicBezTo>
                        <a:pt x="2" y="0"/>
                        <a:pt x="2" y="0"/>
                        <a:pt x="3" y="0"/>
                      </a:cubicBezTo>
                      <a:cubicBezTo>
                        <a:pt x="3" y="0"/>
                        <a:pt x="3" y="0"/>
                        <a:pt x="3" y="0"/>
                      </a:cubicBezTo>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path>
                  </a:pathLst>
                </a:custGeom>
                <a:solidFill>
                  <a:srgbClr val="E7D6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0" name="Freeform 12631">
                  <a:extLst>
                    <a:ext uri="{FF2B5EF4-FFF2-40B4-BE49-F238E27FC236}">
                      <a16:creationId xmlns:a16="http://schemas.microsoft.com/office/drawing/2014/main" id="{6A9B17C5-7D15-D7F2-9D28-0268F060DE69}"/>
                    </a:ext>
                  </a:extLst>
                </p:cNvPr>
                <p:cNvSpPr>
                  <a:spLocks/>
                </p:cNvSpPr>
                <p:nvPr/>
              </p:nvSpPr>
              <p:spPr bwMode="auto">
                <a:xfrm>
                  <a:off x="4667" y="2289"/>
                  <a:ext cx="6" cy="7"/>
                </a:xfrm>
                <a:custGeom>
                  <a:avLst/>
                  <a:gdLst>
                    <a:gd name="T0" fmla="*/ 3 w 7"/>
                    <a:gd name="T1" fmla="*/ 0 h 8"/>
                    <a:gd name="T2" fmla="*/ 0 w 7"/>
                    <a:gd name="T3" fmla="*/ 4 h 8"/>
                    <a:gd name="T4" fmla="*/ 1 w 7"/>
                    <a:gd name="T5" fmla="*/ 4 h 8"/>
                    <a:gd name="T6" fmla="*/ 1 w 7"/>
                    <a:gd name="T7" fmla="*/ 4 h 8"/>
                    <a:gd name="T8" fmla="*/ 1 w 7"/>
                    <a:gd name="T9" fmla="*/ 4 h 8"/>
                    <a:gd name="T10" fmla="*/ 3 w 7"/>
                    <a:gd name="T11" fmla="*/ 4 h 8"/>
                    <a:gd name="T12" fmla="*/ 3 w 7"/>
                    <a:gd name="T13" fmla="*/ 1 h 8"/>
                    <a:gd name="T14" fmla="*/ 3 w 7"/>
                    <a:gd name="T15" fmla="*/ 0 h 8"/>
                    <a:gd name="T16" fmla="*/ 3 w 7"/>
                    <a:gd name="T17" fmla="*/ 0 h 8"/>
                    <a:gd name="T18" fmla="*/ 3 w 7"/>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8">
                      <a:moveTo>
                        <a:pt x="6" y="0"/>
                      </a:moveTo>
                      <a:cubicBezTo>
                        <a:pt x="4" y="2"/>
                        <a:pt x="2" y="5"/>
                        <a:pt x="0" y="8"/>
                      </a:cubicBezTo>
                      <a:cubicBezTo>
                        <a:pt x="1" y="8"/>
                        <a:pt x="1" y="8"/>
                        <a:pt x="1" y="7"/>
                      </a:cubicBezTo>
                      <a:cubicBezTo>
                        <a:pt x="1" y="7"/>
                        <a:pt x="1" y="7"/>
                        <a:pt x="1" y="7"/>
                      </a:cubicBezTo>
                      <a:cubicBezTo>
                        <a:pt x="1" y="7"/>
                        <a:pt x="1" y="7"/>
                        <a:pt x="1" y="7"/>
                      </a:cubicBezTo>
                      <a:cubicBezTo>
                        <a:pt x="2" y="5"/>
                        <a:pt x="4" y="7"/>
                        <a:pt x="4" y="5"/>
                      </a:cubicBezTo>
                      <a:cubicBezTo>
                        <a:pt x="4" y="3"/>
                        <a:pt x="6" y="3"/>
                        <a:pt x="6" y="1"/>
                      </a:cubicBezTo>
                      <a:cubicBezTo>
                        <a:pt x="7" y="0"/>
                        <a:pt x="7" y="0"/>
                        <a:pt x="7" y="0"/>
                      </a:cubicBezTo>
                      <a:cubicBezTo>
                        <a:pt x="7" y="0"/>
                        <a:pt x="7" y="0"/>
                        <a:pt x="7" y="0"/>
                      </a:cubicBezTo>
                      <a:cubicBezTo>
                        <a:pt x="7" y="0"/>
                        <a:pt x="6" y="0"/>
                        <a:pt x="6" y="0"/>
                      </a:cubicBezTo>
                    </a:path>
                  </a:pathLst>
                </a:custGeom>
                <a:solidFill>
                  <a:srgbClr val="D5C5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1" name="Freeform 12632">
                  <a:extLst>
                    <a:ext uri="{FF2B5EF4-FFF2-40B4-BE49-F238E27FC236}">
                      <a16:creationId xmlns:a16="http://schemas.microsoft.com/office/drawing/2014/main" id="{A8276480-A1A7-055A-FDB3-3B88C555E740}"/>
                    </a:ext>
                  </a:extLst>
                </p:cNvPr>
                <p:cNvSpPr>
                  <a:spLocks/>
                </p:cNvSpPr>
                <p:nvPr/>
              </p:nvSpPr>
              <p:spPr bwMode="auto">
                <a:xfrm>
                  <a:off x="4664" y="2288"/>
                  <a:ext cx="8" cy="9"/>
                </a:xfrm>
                <a:custGeom>
                  <a:avLst/>
                  <a:gdLst>
                    <a:gd name="T0" fmla="*/ 4 w 10"/>
                    <a:gd name="T1" fmla="*/ 0 h 11"/>
                    <a:gd name="T2" fmla="*/ 4 w 10"/>
                    <a:gd name="T3" fmla="*/ 1 h 11"/>
                    <a:gd name="T4" fmla="*/ 3 w 10"/>
                    <a:gd name="T5" fmla="*/ 2 h 11"/>
                    <a:gd name="T6" fmla="*/ 2 w 10"/>
                    <a:gd name="T7" fmla="*/ 2 h 11"/>
                    <a:gd name="T8" fmla="*/ 2 w 10"/>
                    <a:gd name="T9" fmla="*/ 2 h 11"/>
                    <a:gd name="T10" fmla="*/ 2 w 10"/>
                    <a:gd name="T11" fmla="*/ 2 h 11"/>
                    <a:gd name="T12" fmla="*/ 2 w 10"/>
                    <a:gd name="T13" fmla="*/ 2 h 11"/>
                    <a:gd name="T14" fmla="*/ 2 w 10"/>
                    <a:gd name="T15" fmla="*/ 2 h 11"/>
                    <a:gd name="T16" fmla="*/ 2 w 10"/>
                    <a:gd name="T17" fmla="*/ 2 h 11"/>
                    <a:gd name="T18" fmla="*/ 0 w 10"/>
                    <a:gd name="T19" fmla="*/ 4 h 11"/>
                    <a:gd name="T20" fmla="*/ 0 w 10"/>
                    <a:gd name="T21" fmla="*/ 5 h 11"/>
                    <a:gd name="T22" fmla="*/ 1 w 10"/>
                    <a:gd name="T23" fmla="*/ 5 h 11"/>
                    <a:gd name="T24" fmla="*/ 1 w 10"/>
                    <a:gd name="T25" fmla="*/ 5 h 11"/>
                    <a:gd name="T26" fmla="*/ 1 w 10"/>
                    <a:gd name="T27" fmla="*/ 5 h 11"/>
                    <a:gd name="T28" fmla="*/ 1 w 10"/>
                    <a:gd name="T29" fmla="*/ 5 h 11"/>
                    <a:gd name="T30" fmla="*/ 1 w 10"/>
                    <a:gd name="T31" fmla="*/ 5 h 11"/>
                    <a:gd name="T32" fmla="*/ 2 w 10"/>
                    <a:gd name="T33" fmla="*/ 5 h 11"/>
                    <a:gd name="T34" fmla="*/ 2 w 10"/>
                    <a:gd name="T35" fmla="*/ 5 h 11"/>
                    <a:gd name="T36" fmla="*/ 2 w 10"/>
                    <a:gd name="T37" fmla="*/ 5 h 11"/>
                    <a:gd name="T38" fmla="*/ 2 w 10"/>
                    <a:gd name="T39" fmla="*/ 5 h 11"/>
                    <a:gd name="T40" fmla="*/ 2 w 10"/>
                    <a:gd name="T41" fmla="*/ 5 h 11"/>
                    <a:gd name="T42" fmla="*/ 2 w 10"/>
                    <a:gd name="T43" fmla="*/ 4 h 11"/>
                    <a:gd name="T44" fmla="*/ 2 w 10"/>
                    <a:gd name="T45" fmla="*/ 4 h 11"/>
                    <a:gd name="T46" fmla="*/ 2 w 10"/>
                    <a:gd name="T47" fmla="*/ 4 h 11"/>
                    <a:gd name="T48" fmla="*/ 2 w 10"/>
                    <a:gd name="T49" fmla="*/ 4 h 11"/>
                    <a:gd name="T50" fmla="*/ 2 w 10"/>
                    <a:gd name="T51" fmla="*/ 4 h 11"/>
                    <a:gd name="T52" fmla="*/ 2 w 10"/>
                    <a:gd name="T53" fmla="*/ 4 h 11"/>
                    <a:gd name="T54" fmla="*/ 2 w 10"/>
                    <a:gd name="T55" fmla="*/ 4 h 11"/>
                    <a:gd name="T56" fmla="*/ 2 w 10"/>
                    <a:gd name="T57" fmla="*/ 4 h 11"/>
                    <a:gd name="T58" fmla="*/ 2 w 10"/>
                    <a:gd name="T59" fmla="*/ 3 h 11"/>
                    <a:gd name="T60" fmla="*/ 2 w 10"/>
                    <a:gd name="T61" fmla="*/ 3 h 11"/>
                    <a:gd name="T62" fmla="*/ 2 w 10"/>
                    <a:gd name="T63" fmla="*/ 3 h 11"/>
                    <a:gd name="T64" fmla="*/ 2 w 10"/>
                    <a:gd name="T65" fmla="*/ 4 h 11"/>
                    <a:gd name="T66" fmla="*/ 2 w 10"/>
                    <a:gd name="T67" fmla="*/ 4 h 11"/>
                    <a:gd name="T68" fmla="*/ 2 w 10"/>
                    <a:gd name="T69" fmla="*/ 4 h 11"/>
                    <a:gd name="T70" fmla="*/ 2 w 10"/>
                    <a:gd name="T71" fmla="*/ 4 h 11"/>
                    <a:gd name="T72" fmla="*/ 2 w 10"/>
                    <a:gd name="T73" fmla="*/ 4 h 11"/>
                    <a:gd name="T74" fmla="*/ 4 w 10"/>
                    <a:gd name="T75" fmla="*/ 1 h 11"/>
                    <a:gd name="T76" fmla="*/ 4 w 10"/>
                    <a:gd name="T77" fmla="*/ 0 h 11"/>
                    <a:gd name="T78" fmla="*/ 4 w 10"/>
                    <a:gd name="T79" fmla="*/ 0 h 1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 h="11">
                      <a:moveTo>
                        <a:pt x="9" y="0"/>
                      </a:moveTo>
                      <a:cubicBezTo>
                        <a:pt x="9" y="0"/>
                        <a:pt x="9" y="0"/>
                        <a:pt x="9" y="1"/>
                      </a:cubicBezTo>
                      <a:cubicBezTo>
                        <a:pt x="8" y="1"/>
                        <a:pt x="8" y="1"/>
                        <a:pt x="8" y="2"/>
                      </a:cubicBezTo>
                      <a:cubicBezTo>
                        <a:pt x="8" y="4"/>
                        <a:pt x="6" y="2"/>
                        <a:pt x="5" y="4"/>
                      </a:cubicBezTo>
                      <a:cubicBezTo>
                        <a:pt x="5" y="4"/>
                        <a:pt x="5" y="5"/>
                        <a:pt x="4" y="5"/>
                      </a:cubicBezTo>
                      <a:cubicBezTo>
                        <a:pt x="4" y="5"/>
                        <a:pt x="4" y="5"/>
                        <a:pt x="4" y="5"/>
                      </a:cubicBezTo>
                      <a:cubicBezTo>
                        <a:pt x="4" y="5"/>
                        <a:pt x="4" y="5"/>
                        <a:pt x="4" y="5"/>
                      </a:cubicBezTo>
                      <a:cubicBezTo>
                        <a:pt x="3" y="5"/>
                        <a:pt x="3" y="6"/>
                        <a:pt x="2" y="6"/>
                      </a:cubicBezTo>
                      <a:cubicBezTo>
                        <a:pt x="2" y="6"/>
                        <a:pt x="2" y="6"/>
                        <a:pt x="2" y="6"/>
                      </a:cubicBezTo>
                      <a:cubicBezTo>
                        <a:pt x="1" y="7"/>
                        <a:pt x="0" y="8"/>
                        <a:pt x="0" y="9"/>
                      </a:cubicBezTo>
                      <a:cubicBezTo>
                        <a:pt x="0" y="9"/>
                        <a:pt x="0" y="10"/>
                        <a:pt x="0" y="10"/>
                      </a:cubicBezTo>
                      <a:cubicBezTo>
                        <a:pt x="0" y="10"/>
                        <a:pt x="0" y="10"/>
                        <a:pt x="1" y="10"/>
                      </a:cubicBezTo>
                      <a:cubicBezTo>
                        <a:pt x="1" y="10"/>
                        <a:pt x="1" y="10"/>
                        <a:pt x="1" y="10"/>
                      </a:cubicBezTo>
                      <a:cubicBezTo>
                        <a:pt x="1" y="10"/>
                        <a:pt x="1" y="10"/>
                        <a:pt x="1" y="10"/>
                      </a:cubicBezTo>
                      <a:cubicBezTo>
                        <a:pt x="1" y="10"/>
                        <a:pt x="1" y="10"/>
                        <a:pt x="1" y="11"/>
                      </a:cubicBezTo>
                      <a:cubicBezTo>
                        <a:pt x="1" y="11"/>
                        <a:pt x="1" y="11"/>
                        <a:pt x="1" y="11"/>
                      </a:cubicBezTo>
                      <a:cubicBezTo>
                        <a:pt x="1" y="11"/>
                        <a:pt x="1" y="11"/>
                        <a:pt x="2" y="11"/>
                      </a:cubicBezTo>
                      <a:cubicBezTo>
                        <a:pt x="2" y="11"/>
                        <a:pt x="2" y="11"/>
                        <a:pt x="2" y="11"/>
                      </a:cubicBezTo>
                      <a:cubicBezTo>
                        <a:pt x="2" y="11"/>
                        <a:pt x="2" y="11"/>
                        <a:pt x="2" y="11"/>
                      </a:cubicBezTo>
                      <a:cubicBezTo>
                        <a:pt x="2" y="11"/>
                        <a:pt x="2" y="11"/>
                        <a:pt x="2" y="11"/>
                      </a:cubicBezTo>
                      <a:cubicBezTo>
                        <a:pt x="2" y="11"/>
                        <a:pt x="2" y="11"/>
                        <a:pt x="2" y="10"/>
                      </a:cubicBezTo>
                      <a:cubicBezTo>
                        <a:pt x="2" y="10"/>
                        <a:pt x="2" y="10"/>
                        <a:pt x="2" y="9"/>
                      </a:cubicBezTo>
                      <a:cubicBezTo>
                        <a:pt x="2" y="9"/>
                        <a:pt x="2" y="9"/>
                        <a:pt x="2" y="9"/>
                      </a:cubicBezTo>
                      <a:cubicBezTo>
                        <a:pt x="2" y="9"/>
                        <a:pt x="2" y="9"/>
                        <a:pt x="2" y="9"/>
                      </a:cubicBezTo>
                      <a:cubicBezTo>
                        <a:pt x="2" y="9"/>
                        <a:pt x="2" y="9"/>
                        <a:pt x="3" y="9"/>
                      </a:cubicBezTo>
                      <a:cubicBezTo>
                        <a:pt x="3" y="9"/>
                        <a:pt x="3" y="9"/>
                        <a:pt x="3" y="9"/>
                      </a:cubicBezTo>
                      <a:cubicBezTo>
                        <a:pt x="3" y="9"/>
                        <a:pt x="3" y="9"/>
                        <a:pt x="3" y="9"/>
                      </a:cubicBezTo>
                      <a:cubicBezTo>
                        <a:pt x="3" y="9"/>
                        <a:pt x="3" y="9"/>
                        <a:pt x="3" y="9"/>
                      </a:cubicBezTo>
                      <a:cubicBezTo>
                        <a:pt x="3" y="9"/>
                        <a:pt x="3" y="9"/>
                        <a:pt x="3" y="9"/>
                      </a:cubicBezTo>
                      <a:cubicBezTo>
                        <a:pt x="4" y="8"/>
                        <a:pt x="4" y="7"/>
                        <a:pt x="5" y="7"/>
                      </a:cubicBezTo>
                      <a:cubicBezTo>
                        <a:pt x="5" y="7"/>
                        <a:pt x="5" y="7"/>
                        <a:pt x="5" y="7"/>
                      </a:cubicBezTo>
                      <a:cubicBezTo>
                        <a:pt x="5" y="7"/>
                        <a:pt x="5" y="7"/>
                        <a:pt x="5" y="7"/>
                      </a:cubicBezTo>
                      <a:cubicBezTo>
                        <a:pt x="4" y="7"/>
                        <a:pt x="4" y="8"/>
                        <a:pt x="4" y="9"/>
                      </a:cubicBezTo>
                      <a:cubicBezTo>
                        <a:pt x="4" y="9"/>
                        <a:pt x="4" y="9"/>
                        <a:pt x="4" y="9"/>
                      </a:cubicBezTo>
                      <a:cubicBezTo>
                        <a:pt x="4" y="9"/>
                        <a:pt x="4" y="9"/>
                        <a:pt x="4" y="9"/>
                      </a:cubicBezTo>
                      <a:cubicBezTo>
                        <a:pt x="4" y="9"/>
                        <a:pt x="4" y="9"/>
                        <a:pt x="4" y="9"/>
                      </a:cubicBezTo>
                      <a:cubicBezTo>
                        <a:pt x="4" y="9"/>
                        <a:pt x="4" y="9"/>
                        <a:pt x="4" y="9"/>
                      </a:cubicBezTo>
                      <a:cubicBezTo>
                        <a:pt x="6" y="6"/>
                        <a:pt x="8" y="3"/>
                        <a:pt x="10" y="1"/>
                      </a:cubicBezTo>
                      <a:cubicBezTo>
                        <a:pt x="10" y="1"/>
                        <a:pt x="10" y="0"/>
                        <a:pt x="10" y="0"/>
                      </a:cubicBezTo>
                      <a:cubicBezTo>
                        <a:pt x="10" y="0"/>
                        <a:pt x="9" y="0"/>
                        <a:pt x="9" y="0"/>
                      </a:cubicBezTo>
                    </a:path>
                  </a:pathLst>
                </a:custGeom>
                <a:solidFill>
                  <a:srgbClr val="DDCC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2" name="Freeform 12633">
                  <a:extLst>
                    <a:ext uri="{FF2B5EF4-FFF2-40B4-BE49-F238E27FC236}">
                      <a16:creationId xmlns:a16="http://schemas.microsoft.com/office/drawing/2014/main" id="{7389A6BF-A9DE-8546-FC9D-90E89C135FEC}"/>
                    </a:ext>
                  </a:extLst>
                </p:cNvPr>
                <p:cNvSpPr>
                  <a:spLocks noEditPoints="1"/>
                </p:cNvSpPr>
                <p:nvPr/>
              </p:nvSpPr>
              <p:spPr bwMode="auto">
                <a:xfrm>
                  <a:off x="4681" y="229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D2AC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3" name="Freeform 12634">
                  <a:extLst>
                    <a:ext uri="{FF2B5EF4-FFF2-40B4-BE49-F238E27FC236}">
                      <a16:creationId xmlns:a16="http://schemas.microsoft.com/office/drawing/2014/main" id="{69DA54F6-8E2E-2FBC-541A-71D5310AAA7D}"/>
                    </a:ext>
                  </a:extLst>
                </p:cNvPr>
                <p:cNvSpPr>
                  <a:spLocks/>
                </p:cNvSpPr>
                <p:nvPr/>
              </p:nvSpPr>
              <p:spPr bwMode="auto">
                <a:xfrm>
                  <a:off x="4663" y="2293"/>
                  <a:ext cx="22" cy="32"/>
                </a:xfrm>
                <a:custGeom>
                  <a:avLst/>
                  <a:gdLst>
                    <a:gd name="T0" fmla="*/ 10 w 27"/>
                    <a:gd name="T1" fmla="*/ 0 h 38"/>
                    <a:gd name="T2" fmla="*/ 9 w 27"/>
                    <a:gd name="T3" fmla="*/ 1 h 38"/>
                    <a:gd name="T4" fmla="*/ 9 w 27"/>
                    <a:gd name="T5" fmla="*/ 3 h 38"/>
                    <a:gd name="T6" fmla="*/ 9 w 27"/>
                    <a:gd name="T7" fmla="*/ 6 h 38"/>
                    <a:gd name="T8" fmla="*/ 8 w 27"/>
                    <a:gd name="T9" fmla="*/ 9 h 38"/>
                    <a:gd name="T10" fmla="*/ 7 w 27"/>
                    <a:gd name="T11" fmla="*/ 11 h 38"/>
                    <a:gd name="T12" fmla="*/ 6 w 27"/>
                    <a:gd name="T13" fmla="*/ 13 h 38"/>
                    <a:gd name="T14" fmla="*/ 5 w 27"/>
                    <a:gd name="T15" fmla="*/ 14 h 38"/>
                    <a:gd name="T16" fmla="*/ 5 w 27"/>
                    <a:gd name="T17" fmla="*/ 14 h 38"/>
                    <a:gd name="T18" fmla="*/ 5 w 27"/>
                    <a:gd name="T19" fmla="*/ 14 h 38"/>
                    <a:gd name="T20" fmla="*/ 4 w 27"/>
                    <a:gd name="T21" fmla="*/ 14 h 38"/>
                    <a:gd name="T22" fmla="*/ 4 w 27"/>
                    <a:gd name="T23" fmla="*/ 15 h 38"/>
                    <a:gd name="T24" fmla="*/ 3 w 27"/>
                    <a:gd name="T25" fmla="*/ 16 h 38"/>
                    <a:gd name="T26" fmla="*/ 2 w 27"/>
                    <a:gd name="T27" fmla="*/ 16 h 38"/>
                    <a:gd name="T28" fmla="*/ 2 w 27"/>
                    <a:gd name="T29" fmla="*/ 15 h 38"/>
                    <a:gd name="T30" fmla="*/ 2 w 27"/>
                    <a:gd name="T31" fmla="*/ 15 h 38"/>
                    <a:gd name="T32" fmla="*/ 2 w 27"/>
                    <a:gd name="T33" fmla="*/ 16 h 38"/>
                    <a:gd name="T34" fmla="*/ 2 w 27"/>
                    <a:gd name="T35" fmla="*/ 15 h 38"/>
                    <a:gd name="T36" fmla="*/ 0 w 27"/>
                    <a:gd name="T37" fmla="*/ 14 h 38"/>
                    <a:gd name="T38" fmla="*/ 0 w 27"/>
                    <a:gd name="T39" fmla="*/ 14 h 38"/>
                    <a:gd name="T40" fmla="*/ 0 w 27"/>
                    <a:gd name="T41" fmla="*/ 14 h 38"/>
                    <a:gd name="T42" fmla="*/ 1 w 27"/>
                    <a:gd name="T43" fmla="*/ 14 h 38"/>
                    <a:gd name="T44" fmla="*/ 2 w 27"/>
                    <a:gd name="T45" fmla="*/ 17 h 38"/>
                    <a:gd name="T46" fmla="*/ 2 w 27"/>
                    <a:gd name="T47" fmla="*/ 17 h 38"/>
                    <a:gd name="T48" fmla="*/ 2 w 27"/>
                    <a:gd name="T49" fmla="*/ 17 h 38"/>
                    <a:gd name="T50" fmla="*/ 2 w 27"/>
                    <a:gd name="T51" fmla="*/ 17 h 38"/>
                    <a:gd name="T52" fmla="*/ 2 w 27"/>
                    <a:gd name="T53" fmla="*/ 18 h 38"/>
                    <a:gd name="T54" fmla="*/ 3 w 27"/>
                    <a:gd name="T55" fmla="*/ 18 h 38"/>
                    <a:gd name="T56" fmla="*/ 3 w 27"/>
                    <a:gd name="T57" fmla="*/ 18 h 38"/>
                    <a:gd name="T58" fmla="*/ 4 w 27"/>
                    <a:gd name="T59" fmla="*/ 19 h 38"/>
                    <a:gd name="T60" fmla="*/ 5 w 27"/>
                    <a:gd name="T61" fmla="*/ 19 h 38"/>
                    <a:gd name="T62" fmla="*/ 6 w 27"/>
                    <a:gd name="T63" fmla="*/ 19 h 38"/>
                    <a:gd name="T64" fmla="*/ 6 w 27"/>
                    <a:gd name="T65" fmla="*/ 19 h 38"/>
                    <a:gd name="T66" fmla="*/ 6 w 27"/>
                    <a:gd name="T67" fmla="*/ 19 h 38"/>
                    <a:gd name="T68" fmla="*/ 6 w 27"/>
                    <a:gd name="T69" fmla="*/ 19 h 38"/>
                    <a:gd name="T70" fmla="*/ 7 w 27"/>
                    <a:gd name="T71" fmla="*/ 18 h 38"/>
                    <a:gd name="T72" fmla="*/ 7 w 27"/>
                    <a:gd name="T73" fmla="*/ 18 h 38"/>
                    <a:gd name="T74" fmla="*/ 7 w 27"/>
                    <a:gd name="T75" fmla="*/ 18 h 38"/>
                    <a:gd name="T76" fmla="*/ 7 w 27"/>
                    <a:gd name="T77" fmla="*/ 18 h 38"/>
                    <a:gd name="T78" fmla="*/ 8 w 27"/>
                    <a:gd name="T79" fmla="*/ 17 h 38"/>
                    <a:gd name="T80" fmla="*/ 9 w 27"/>
                    <a:gd name="T81" fmla="*/ 16 h 38"/>
                    <a:gd name="T82" fmla="*/ 10 w 27"/>
                    <a:gd name="T83" fmla="*/ 14 h 38"/>
                    <a:gd name="T84" fmla="*/ 11 w 27"/>
                    <a:gd name="T85" fmla="*/ 12 h 38"/>
                    <a:gd name="T86" fmla="*/ 12 w 27"/>
                    <a:gd name="T87" fmla="*/ 9 h 38"/>
                    <a:gd name="T88" fmla="*/ 12 w 27"/>
                    <a:gd name="T89" fmla="*/ 8 h 38"/>
                    <a:gd name="T90" fmla="*/ 12 w 27"/>
                    <a:gd name="T91" fmla="*/ 7 h 38"/>
                    <a:gd name="T92" fmla="*/ 12 w 27"/>
                    <a:gd name="T93" fmla="*/ 6 h 38"/>
                    <a:gd name="T94" fmla="*/ 11 w 27"/>
                    <a:gd name="T95" fmla="*/ 5 h 38"/>
                    <a:gd name="T96" fmla="*/ 11 w 27"/>
                    <a:gd name="T97" fmla="*/ 3 h 38"/>
                    <a:gd name="T98" fmla="*/ 11 w 27"/>
                    <a:gd name="T99" fmla="*/ 3 h 38"/>
                    <a:gd name="T100" fmla="*/ 11 w 27"/>
                    <a:gd name="T101" fmla="*/ 1 h 38"/>
                    <a:gd name="T102" fmla="*/ 11 w 27"/>
                    <a:gd name="T103" fmla="*/ 1 h 38"/>
                    <a:gd name="T104" fmla="*/ 11 w 27"/>
                    <a:gd name="T105" fmla="*/ 1 h 38"/>
                    <a:gd name="T106" fmla="*/ 11 w 27"/>
                    <a:gd name="T107" fmla="*/ 1 h 38"/>
                    <a:gd name="T108" fmla="*/ 10 w 27"/>
                    <a:gd name="T109" fmla="*/ 1 h 38"/>
                    <a:gd name="T110" fmla="*/ 10 w 27"/>
                    <a:gd name="T111" fmla="*/ 0 h 38"/>
                    <a:gd name="T112" fmla="*/ 10 w 27"/>
                    <a:gd name="T113" fmla="*/ 0 h 38"/>
                    <a:gd name="T114" fmla="*/ 10 w 27"/>
                    <a:gd name="T115" fmla="*/ 0 h 38"/>
                    <a:gd name="T116" fmla="*/ 10 w 27"/>
                    <a:gd name="T117" fmla="*/ 0 h 38"/>
                    <a:gd name="T118" fmla="*/ 10 w 27"/>
                    <a:gd name="T119" fmla="*/ 0 h 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 h="38">
                      <a:moveTo>
                        <a:pt x="23" y="0"/>
                      </a:moveTo>
                      <a:cubicBezTo>
                        <a:pt x="22" y="1"/>
                        <a:pt x="21" y="1"/>
                        <a:pt x="21" y="1"/>
                      </a:cubicBezTo>
                      <a:cubicBezTo>
                        <a:pt x="21" y="3"/>
                        <a:pt x="20" y="5"/>
                        <a:pt x="21" y="6"/>
                      </a:cubicBezTo>
                      <a:cubicBezTo>
                        <a:pt x="21" y="8"/>
                        <a:pt x="19" y="11"/>
                        <a:pt x="20" y="12"/>
                      </a:cubicBezTo>
                      <a:cubicBezTo>
                        <a:pt x="21" y="15"/>
                        <a:pt x="18" y="16"/>
                        <a:pt x="18" y="18"/>
                      </a:cubicBezTo>
                      <a:cubicBezTo>
                        <a:pt x="18" y="20"/>
                        <a:pt x="17" y="20"/>
                        <a:pt x="16" y="22"/>
                      </a:cubicBezTo>
                      <a:cubicBezTo>
                        <a:pt x="16" y="25"/>
                        <a:pt x="14" y="24"/>
                        <a:pt x="14" y="26"/>
                      </a:cubicBezTo>
                      <a:cubicBezTo>
                        <a:pt x="13" y="28"/>
                        <a:pt x="11" y="27"/>
                        <a:pt x="11" y="28"/>
                      </a:cubicBezTo>
                      <a:cubicBezTo>
                        <a:pt x="11" y="29"/>
                        <a:pt x="10" y="29"/>
                        <a:pt x="10" y="29"/>
                      </a:cubicBezTo>
                      <a:cubicBezTo>
                        <a:pt x="10" y="29"/>
                        <a:pt x="10" y="29"/>
                        <a:pt x="10" y="29"/>
                      </a:cubicBezTo>
                      <a:cubicBezTo>
                        <a:pt x="9" y="29"/>
                        <a:pt x="9" y="29"/>
                        <a:pt x="9" y="29"/>
                      </a:cubicBezTo>
                      <a:cubicBezTo>
                        <a:pt x="9" y="29"/>
                        <a:pt x="8" y="29"/>
                        <a:pt x="8" y="30"/>
                      </a:cubicBezTo>
                      <a:cubicBezTo>
                        <a:pt x="8" y="31"/>
                        <a:pt x="8" y="31"/>
                        <a:pt x="7" y="31"/>
                      </a:cubicBezTo>
                      <a:cubicBezTo>
                        <a:pt x="7" y="31"/>
                        <a:pt x="7" y="31"/>
                        <a:pt x="6" y="31"/>
                      </a:cubicBezTo>
                      <a:cubicBezTo>
                        <a:pt x="6" y="30"/>
                        <a:pt x="6" y="30"/>
                        <a:pt x="5" y="30"/>
                      </a:cubicBezTo>
                      <a:cubicBezTo>
                        <a:pt x="5" y="30"/>
                        <a:pt x="5" y="30"/>
                        <a:pt x="5" y="30"/>
                      </a:cubicBezTo>
                      <a:cubicBezTo>
                        <a:pt x="4" y="31"/>
                        <a:pt x="4" y="31"/>
                        <a:pt x="4" y="31"/>
                      </a:cubicBezTo>
                      <a:cubicBezTo>
                        <a:pt x="3" y="31"/>
                        <a:pt x="3" y="31"/>
                        <a:pt x="2" y="30"/>
                      </a:cubicBezTo>
                      <a:cubicBezTo>
                        <a:pt x="1" y="30"/>
                        <a:pt x="1" y="29"/>
                        <a:pt x="0" y="29"/>
                      </a:cubicBezTo>
                      <a:cubicBezTo>
                        <a:pt x="0" y="29"/>
                        <a:pt x="0" y="29"/>
                        <a:pt x="0" y="29"/>
                      </a:cubicBezTo>
                      <a:cubicBezTo>
                        <a:pt x="0" y="29"/>
                        <a:pt x="0" y="29"/>
                        <a:pt x="0" y="29"/>
                      </a:cubicBezTo>
                      <a:cubicBezTo>
                        <a:pt x="1" y="29"/>
                        <a:pt x="1" y="29"/>
                        <a:pt x="1" y="29"/>
                      </a:cubicBezTo>
                      <a:cubicBezTo>
                        <a:pt x="2" y="31"/>
                        <a:pt x="2" y="33"/>
                        <a:pt x="3" y="33"/>
                      </a:cubicBezTo>
                      <a:cubicBezTo>
                        <a:pt x="3" y="33"/>
                        <a:pt x="3" y="33"/>
                        <a:pt x="3" y="33"/>
                      </a:cubicBezTo>
                      <a:cubicBezTo>
                        <a:pt x="4" y="33"/>
                        <a:pt x="4" y="33"/>
                        <a:pt x="4" y="33"/>
                      </a:cubicBezTo>
                      <a:cubicBezTo>
                        <a:pt x="4" y="33"/>
                        <a:pt x="4" y="34"/>
                        <a:pt x="5" y="35"/>
                      </a:cubicBezTo>
                      <a:cubicBezTo>
                        <a:pt x="5" y="35"/>
                        <a:pt x="5" y="36"/>
                        <a:pt x="6" y="36"/>
                      </a:cubicBezTo>
                      <a:cubicBezTo>
                        <a:pt x="6" y="36"/>
                        <a:pt x="6" y="36"/>
                        <a:pt x="7" y="36"/>
                      </a:cubicBezTo>
                      <a:cubicBezTo>
                        <a:pt x="7" y="36"/>
                        <a:pt x="7" y="36"/>
                        <a:pt x="7" y="36"/>
                      </a:cubicBezTo>
                      <a:cubicBezTo>
                        <a:pt x="8" y="36"/>
                        <a:pt x="8" y="36"/>
                        <a:pt x="9" y="37"/>
                      </a:cubicBezTo>
                      <a:cubicBezTo>
                        <a:pt x="9" y="37"/>
                        <a:pt x="10" y="38"/>
                        <a:pt x="11" y="38"/>
                      </a:cubicBezTo>
                      <a:cubicBezTo>
                        <a:pt x="11" y="38"/>
                        <a:pt x="11" y="38"/>
                        <a:pt x="12" y="37"/>
                      </a:cubicBezTo>
                      <a:cubicBezTo>
                        <a:pt x="12" y="37"/>
                        <a:pt x="12" y="37"/>
                        <a:pt x="12" y="37"/>
                      </a:cubicBezTo>
                      <a:cubicBezTo>
                        <a:pt x="12" y="37"/>
                        <a:pt x="13" y="37"/>
                        <a:pt x="13" y="37"/>
                      </a:cubicBezTo>
                      <a:cubicBezTo>
                        <a:pt x="14" y="37"/>
                        <a:pt x="14" y="38"/>
                        <a:pt x="14" y="38"/>
                      </a:cubicBezTo>
                      <a:cubicBezTo>
                        <a:pt x="15" y="38"/>
                        <a:pt x="15" y="37"/>
                        <a:pt x="15" y="36"/>
                      </a:cubicBezTo>
                      <a:cubicBezTo>
                        <a:pt x="15" y="36"/>
                        <a:pt x="15" y="36"/>
                        <a:pt x="16" y="36"/>
                      </a:cubicBezTo>
                      <a:cubicBezTo>
                        <a:pt x="16" y="36"/>
                        <a:pt x="16" y="36"/>
                        <a:pt x="16" y="36"/>
                      </a:cubicBezTo>
                      <a:cubicBezTo>
                        <a:pt x="16" y="36"/>
                        <a:pt x="17" y="36"/>
                        <a:pt x="17" y="36"/>
                      </a:cubicBezTo>
                      <a:cubicBezTo>
                        <a:pt x="17" y="36"/>
                        <a:pt x="18" y="36"/>
                        <a:pt x="18" y="35"/>
                      </a:cubicBezTo>
                      <a:cubicBezTo>
                        <a:pt x="18" y="33"/>
                        <a:pt x="20" y="35"/>
                        <a:pt x="20" y="32"/>
                      </a:cubicBezTo>
                      <a:cubicBezTo>
                        <a:pt x="21" y="31"/>
                        <a:pt x="23" y="31"/>
                        <a:pt x="23" y="29"/>
                      </a:cubicBezTo>
                      <a:cubicBezTo>
                        <a:pt x="23" y="27"/>
                        <a:pt x="25" y="27"/>
                        <a:pt x="25" y="24"/>
                      </a:cubicBezTo>
                      <a:cubicBezTo>
                        <a:pt x="25" y="22"/>
                        <a:pt x="27" y="21"/>
                        <a:pt x="27" y="19"/>
                      </a:cubicBezTo>
                      <a:cubicBezTo>
                        <a:pt x="26" y="18"/>
                        <a:pt x="27" y="17"/>
                        <a:pt x="27" y="15"/>
                      </a:cubicBezTo>
                      <a:cubicBezTo>
                        <a:pt x="27" y="15"/>
                        <a:pt x="27" y="14"/>
                        <a:pt x="27" y="14"/>
                      </a:cubicBezTo>
                      <a:cubicBezTo>
                        <a:pt x="27" y="13"/>
                        <a:pt x="27" y="13"/>
                        <a:pt x="27" y="12"/>
                      </a:cubicBezTo>
                      <a:cubicBezTo>
                        <a:pt x="26" y="11"/>
                        <a:pt x="26" y="10"/>
                        <a:pt x="26" y="9"/>
                      </a:cubicBezTo>
                      <a:cubicBezTo>
                        <a:pt x="26" y="8"/>
                        <a:pt x="26" y="8"/>
                        <a:pt x="26" y="7"/>
                      </a:cubicBezTo>
                      <a:cubicBezTo>
                        <a:pt x="26" y="6"/>
                        <a:pt x="26" y="6"/>
                        <a:pt x="26" y="5"/>
                      </a:cubicBezTo>
                      <a:cubicBezTo>
                        <a:pt x="24" y="5"/>
                        <a:pt x="25" y="2"/>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0"/>
                      </a:cubicBezTo>
                      <a:cubicBezTo>
                        <a:pt x="23" y="0"/>
                        <a:pt x="23" y="0"/>
                        <a:pt x="23" y="0"/>
                      </a:cubicBezTo>
                      <a:cubicBezTo>
                        <a:pt x="23" y="0"/>
                        <a:pt x="23" y="0"/>
                        <a:pt x="23" y="0"/>
                      </a:cubicBezTo>
                      <a:cubicBezTo>
                        <a:pt x="23" y="0"/>
                        <a:pt x="23" y="0"/>
                        <a:pt x="23" y="0"/>
                      </a:cubicBezTo>
                      <a:cubicBezTo>
                        <a:pt x="23" y="0"/>
                        <a:pt x="23" y="0"/>
                        <a:pt x="23"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4" name="Freeform 12635">
                  <a:extLst>
                    <a:ext uri="{FF2B5EF4-FFF2-40B4-BE49-F238E27FC236}">
                      <a16:creationId xmlns:a16="http://schemas.microsoft.com/office/drawing/2014/main" id="{DB901DF9-9806-2975-392C-4833E28DB1AF}"/>
                    </a:ext>
                  </a:extLst>
                </p:cNvPr>
                <p:cNvSpPr>
                  <a:spLocks/>
                </p:cNvSpPr>
                <p:nvPr/>
              </p:nvSpPr>
              <p:spPr bwMode="auto">
                <a:xfrm>
                  <a:off x="4679" y="2290"/>
                  <a:ext cx="3" cy="4"/>
                </a:xfrm>
                <a:custGeom>
                  <a:avLst/>
                  <a:gdLst>
                    <a:gd name="T0" fmla="*/ 1 w 4"/>
                    <a:gd name="T1" fmla="*/ 0 h 5"/>
                    <a:gd name="T2" fmla="*/ 1 w 4"/>
                    <a:gd name="T3" fmla="*/ 0 h 5"/>
                    <a:gd name="T4" fmla="*/ 1 w 4"/>
                    <a:gd name="T5" fmla="*/ 2 h 5"/>
                    <a:gd name="T6" fmla="*/ 2 w 4"/>
                    <a:gd name="T7" fmla="*/ 2 h 5"/>
                    <a:gd name="T8" fmla="*/ 2 w 4"/>
                    <a:gd name="T9" fmla="*/ 2 h 5"/>
                    <a:gd name="T10" fmla="*/ 2 w 4"/>
                    <a:gd name="T11" fmla="*/ 1 h 5"/>
                    <a:gd name="T12" fmla="*/ 2 w 4"/>
                    <a:gd name="T13" fmla="*/ 1 h 5"/>
                    <a:gd name="T14" fmla="*/ 2 w 4"/>
                    <a:gd name="T15" fmla="*/ 1 h 5"/>
                    <a:gd name="T16" fmla="*/ 2 w 4"/>
                    <a:gd name="T17" fmla="*/ 1 h 5"/>
                    <a:gd name="T18" fmla="*/ 2 w 4"/>
                    <a:gd name="T19" fmla="*/ 1 h 5"/>
                    <a:gd name="T20" fmla="*/ 2 w 4"/>
                    <a:gd name="T21" fmla="*/ 1 h 5"/>
                    <a:gd name="T22" fmla="*/ 1 w 4"/>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5">
                      <a:moveTo>
                        <a:pt x="1" y="0"/>
                      </a:moveTo>
                      <a:cubicBezTo>
                        <a:pt x="1" y="0"/>
                        <a:pt x="1" y="0"/>
                        <a:pt x="1" y="0"/>
                      </a:cubicBezTo>
                      <a:cubicBezTo>
                        <a:pt x="1" y="2"/>
                        <a:pt x="0" y="4"/>
                        <a:pt x="1" y="5"/>
                      </a:cubicBezTo>
                      <a:cubicBezTo>
                        <a:pt x="1" y="5"/>
                        <a:pt x="2" y="5"/>
                        <a:pt x="2" y="5"/>
                      </a:cubicBezTo>
                      <a:cubicBezTo>
                        <a:pt x="2" y="5"/>
                        <a:pt x="3" y="5"/>
                        <a:pt x="4" y="4"/>
                      </a:cubicBezTo>
                      <a:cubicBezTo>
                        <a:pt x="3" y="3"/>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0"/>
                        <a:pt x="1" y="0"/>
                        <a:pt x="1"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5" name="Freeform 12636">
                  <a:extLst>
                    <a:ext uri="{FF2B5EF4-FFF2-40B4-BE49-F238E27FC236}">
                      <a16:creationId xmlns:a16="http://schemas.microsoft.com/office/drawing/2014/main" id="{FB1E712C-B651-7382-91EA-B0DA49918C1F}"/>
                    </a:ext>
                  </a:extLst>
                </p:cNvPr>
                <p:cNvSpPr>
                  <a:spLocks noEditPoints="1"/>
                </p:cNvSpPr>
                <p:nvPr/>
              </p:nvSpPr>
              <p:spPr bwMode="auto">
                <a:xfrm>
                  <a:off x="4662" y="2307"/>
                  <a:ext cx="23" cy="13"/>
                </a:xfrm>
                <a:custGeom>
                  <a:avLst/>
                  <a:gdLst>
                    <a:gd name="T0" fmla="*/ 0 w 28"/>
                    <a:gd name="T1" fmla="*/ 6 h 16"/>
                    <a:gd name="T2" fmla="*/ 0 w 28"/>
                    <a:gd name="T3" fmla="*/ 6 h 16"/>
                    <a:gd name="T4" fmla="*/ 1 w 28"/>
                    <a:gd name="T5" fmla="*/ 7 h 16"/>
                    <a:gd name="T6" fmla="*/ 0 w 28"/>
                    <a:gd name="T7" fmla="*/ 6 h 16"/>
                    <a:gd name="T8" fmla="*/ 1 w 28"/>
                    <a:gd name="T9" fmla="*/ 6 h 16"/>
                    <a:gd name="T10" fmla="*/ 1 w 28"/>
                    <a:gd name="T11" fmla="*/ 6 h 16"/>
                    <a:gd name="T12" fmla="*/ 1 w 28"/>
                    <a:gd name="T13" fmla="*/ 6 h 16"/>
                    <a:gd name="T14" fmla="*/ 13 w 28"/>
                    <a:gd name="T15" fmla="*/ 0 h 16"/>
                    <a:gd name="T16" fmla="*/ 13 w 28"/>
                    <a:gd name="T17" fmla="*/ 0 h 16"/>
                    <a:gd name="T18" fmla="*/ 13 w 28"/>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16">
                      <a:moveTo>
                        <a:pt x="0" y="13"/>
                      </a:moveTo>
                      <a:cubicBezTo>
                        <a:pt x="0" y="13"/>
                        <a:pt x="0" y="13"/>
                        <a:pt x="0" y="13"/>
                      </a:cubicBezTo>
                      <a:cubicBezTo>
                        <a:pt x="0" y="14"/>
                        <a:pt x="0" y="16"/>
                        <a:pt x="1" y="16"/>
                      </a:cubicBezTo>
                      <a:cubicBezTo>
                        <a:pt x="0" y="16"/>
                        <a:pt x="0" y="14"/>
                        <a:pt x="0" y="13"/>
                      </a:cubicBezTo>
                      <a:moveTo>
                        <a:pt x="1" y="12"/>
                      </a:moveTo>
                      <a:cubicBezTo>
                        <a:pt x="1" y="12"/>
                        <a:pt x="1" y="12"/>
                        <a:pt x="1" y="12"/>
                      </a:cubicBezTo>
                      <a:cubicBezTo>
                        <a:pt x="1" y="12"/>
                        <a:pt x="1" y="12"/>
                        <a:pt x="1" y="12"/>
                      </a:cubicBezTo>
                      <a:moveTo>
                        <a:pt x="28" y="0"/>
                      </a:moveTo>
                      <a:cubicBezTo>
                        <a:pt x="28" y="0"/>
                        <a:pt x="28" y="0"/>
                        <a:pt x="28" y="0"/>
                      </a:cubicBezTo>
                      <a:cubicBezTo>
                        <a:pt x="28" y="0"/>
                        <a:pt x="28" y="0"/>
                        <a:pt x="28"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6" name="Freeform 12637">
                  <a:extLst>
                    <a:ext uri="{FF2B5EF4-FFF2-40B4-BE49-F238E27FC236}">
                      <a16:creationId xmlns:a16="http://schemas.microsoft.com/office/drawing/2014/main" id="{69538D28-2219-78C8-4B3E-884DBB3A250D}"/>
                    </a:ext>
                  </a:extLst>
                </p:cNvPr>
                <p:cNvSpPr>
                  <a:spLocks noEditPoints="1"/>
                </p:cNvSpPr>
                <p:nvPr/>
              </p:nvSpPr>
              <p:spPr bwMode="auto">
                <a:xfrm>
                  <a:off x="4663" y="2320"/>
                  <a:ext cx="14" cy="8"/>
                </a:xfrm>
                <a:custGeom>
                  <a:avLst/>
                  <a:gdLst>
                    <a:gd name="T0" fmla="*/ 5 w 17"/>
                    <a:gd name="T1" fmla="*/ 5 h 9"/>
                    <a:gd name="T2" fmla="*/ 5 w 17"/>
                    <a:gd name="T3" fmla="*/ 5 h 9"/>
                    <a:gd name="T4" fmla="*/ 7 w 17"/>
                    <a:gd name="T5" fmla="*/ 5 h 9"/>
                    <a:gd name="T6" fmla="*/ 7 w 17"/>
                    <a:gd name="T7" fmla="*/ 5 h 9"/>
                    <a:gd name="T8" fmla="*/ 7 w 17"/>
                    <a:gd name="T9" fmla="*/ 5 h 9"/>
                    <a:gd name="T10" fmla="*/ 5 w 17"/>
                    <a:gd name="T11" fmla="*/ 4 h 9"/>
                    <a:gd name="T12" fmla="*/ 5 w 17"/>
                    <a:gd name="T13" fmla="*/ 4 h 9"/>
                    <a:gd name="T14" fmla="*/ 5 w 17"/>
                    <a:gd name="T15" fmla="*/ 4 h 9"/>
                    <a:gd name="T16" fmla="*/ 5 w 17"/>
                    <a:gd name="T17" fmla="*/ 4 h 9"/>
                    <a:gd name="T18" fmla="*/ 6 w 17"/>
                    <a:gd name="T19" fmla="*/ 4 h 9"/>
                    <a:gd name="T20" fmla="*/ 6 w 17"/>
                    <a:gd name="T21" fmla="*/ 4 h 9"/>
                    <a:gd name="T22" fmla="*/ 4 w 17"/>
                    <a:gd name="T23" fmla="*/ 4 h 9"/>
                    <a:gd name="T24" fmla="*/ 4 w 17"/>
                    <a:gd name="T25" fmla="*/ 4 h 9"/>
                    <a:gd name="T26" fmla="*/ 6 w 17"/>
                    <a:gd name="T27" fmla="*/ 4 h 9"/>
                    <a:gd name="T28" fmla="*/ 6 w 17"/>
                    <a:gd name="T29" fmla="*/ 4 h 9"/>
                    <a:gd name="T30" fmla="*/ 4 w 17"/>
                    <a:gd name="T31" fmla="*/ 4 h 9"/>
                    <a:gd name="T32" fmla="*/ 4 w 17"/>
                    <a:gd name="T33" fmla="*/ 4 h 9"/>
                    <a:gd name="T34" fmla="*/ 4 w 17"/>
                    <a:gd name="T35" fmla="*/ 4 h 9"/>
                    <a:gd name="T36" fmla="*/ 4 w 17"/>
                    <a:gd name="T37" fmla="*/ 4 h 9"/>
                    <a:gd name="T38" fmla="*/ 4 w 17"/>
                    <a:gd name="T39" fmla="*/ 4 h 9"/>
                    <a:gd name="T40" fmla="*/ 7 w 17"/>
                    <a:gd name="T41" fmla="*/ 4 h 9"/>
                    <a:gd name="T42" fmla="*/ 7 w 17"/>
                    <a:gd name="T43" fmla="*/ 4 h 9"/>
                    <a:gd name="T44" fmla="*/ 2 w 17"/>
                    <a:gd name="T45" fmla="*/ 4 h 9"/>
                    <a:gd name="T46" fmla="*/ 2 w 17"/>
                    <a:gd name="T47" fmla="*/ 4 h 9"/>
                    <a:gd name="T48" fmla="*/ 3 w 17"/>
                    <a:gd name="T49" fmla="*/ 4 h 9"/>
                    <a:gd name="T50" fmla="*/ 3 w 17"/>
                    <a:gd name="T51" fmla="*/ 4 h 9"/>
                    <a:gd name="T52" fmla="*/ 8 w 17"/>
                    <a:gd name="T53" fmla="*/ 4 h 9"/>
                    <a:gd name="T54" fmla="*/ 8 w 17"/>
                    <a:gd name="T55" fmla="*/ 4 h 9"/>
                    <a:gd name="T56" fmla="*/ 8 w 17"/>
                    <a:gd name="T57" fmla="*/ 4 h 9"/>
                    <a:gd name="T58" fmla="*/ 7 w 17"/>
                    <a:gd name="T59" fmla="*/ 4 h 9"/>
                    <a:gd name="T60" fmla="*/ 7 w 17"/>
                    <a:gd name="T61" fmla="*/ 4 h 9"/>
                    <a:gd name="T62" fmla="*/ 7 w 17"/>
                    <a:gd name="T63" fmla="*/ 4 h 9"/>
                    <a:gd name="T64" fmla="*/ 7 w 17"/>
                    <a:gd name="T65" fmla="*/ 4 h 9"/>
                    <a:gd name="T66" fmla="*/ 7 w 17"/>
                    <a:gd name="T67" fmla="*/ 4 h 9"/>
                    <a:gd name="T68" fmla="*/ 4 w 17"/>
                    <a:gd name="T69" fmla="*/ 4 h 9"/>
                    <a:gd name="T70" fmla="*/ 3 w 17"/>
                    <a:gd name="T71" fmla="*/ 4 h 9"/>
                    <a:gd name="T72" fmla="*/ 3 w 17"/>
                    <a:gd name="T73" fmla="*/ 4 h 9"/>
                    <a:gd name="T74" fmla="*/ 2 w 17"/>
                    <a:gd name="T75" fmla="*/ 4 h 9"/>
                    <a:gd name="T76" fmla="*/ 2 w 17"/>
                    <a:gd name="T77" fmla="*/ 4 h 9"/>
                    <a:gd name="T78" fmla="*/ 2 w 17"/>
                    <a:gd name="T79" fmla="*/ 4 h 9"/>
                    <a:gd name="T80" fmla="*/ 2 w 17"/>
                    <a:gd name="T81" fmla="*/ 4 h 9"/>
                    <a:gd name="T82" fmla="*/ 2 w 17"/>
                    <a:gd name="T83" fmla="*/ 4 h 9"/>
                    <a:gd name="T84" fmla="*/ 2 w 17"/>
                    <a:gd name="T85" fmla="*/ 4 h 9"/>
                    <a:gd name="T86" fmla="*/ 2 w 17"/>
                    <a:gd name="T87" fmla="*/ 2 h 9"/>
                    <a:gd name="T88" fmla="*/ 2 w 17"/>
                    <a:gd name="T89" fmla="*/ 4 h 9"/>
                    <a:gd name="T90" fmla="*/ 0 w 17"/>
                    <a:gd name="T91" fmla="*/ 0 h 9"/>
                    <a:gd name="T92" fmla="*/ 0 w 17"/>
                    <a:gd name="T93" fmla="*/ 0 h 9"/>
                    <a:gd name="T94" fmla="*/ 0 w 17"/>
                    <a:gd name="T95" fmla="*/ 0 h 9"/>
                    <a:gd name="T96" fmla="*/ 0 w 17"/>
                    <a:gd name="T97" fmla="*/ 0 h 9"/>
                    <a:gd name="T98" fmla="*/ 0 w 17"/>
                    <a:gd name="T99" fmla="*/ 0 h 9"/>
                    <a:gd name="T100" fmla="*/ 0 w 17"/>
                    <a:gd name="T101" fmla="*/ 0 h 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 h="9">
                      <a:moveTo>
                        <a:pt x="10" y="9"/>
                      </a:move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moveTo>
                        <a:pt x="14" y="9"/>
                      </a:move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moveTo>
                        <a:pt x="14" y="9"/>
                      </a:moveTo>
                      <a:cubicBezTo>
                        <a:pt x="14" y="9"/>
                        <a:pt x="14" y="9"/>
                        <a:pt x="14" y="9"/>
                      </a:cubicBezTo>
                      <a:cubicBezTo>
                        <a:pt x="14" y="9"/>
                        <a:pt x="14" y="9"/>
                        <a:pt x="14" y="9"/>
                      </a:cubicBezTo>
                      <a:cubicBezTo>
                        <a:pt x="14" y="9"/>
                        <a:pt x="14" y="9"/>
                        <a:pt x="14" y="9"/>
                      </a:cubicBezTo>
                      <a:cubicBezTo>
                        <a:pt x="14" y="9"/>
                        <a:pt x="14" y="9"/>
                        <a:pt x="14" y="9"/>
                      </a:cubicBezTo>
                      <a:moveTo>
                        <a:pt x="11" y="8"/>
                      </a:moveTo>
                      <a:cubicBezTo>
                        <a:pt x="11" y="8"/>
                        <a:pt x="11" y="8"/>
                        <a:pt x="11" y="9"/>
                      </a:cubicBezTo>
                      <a:cubicBezTo>
                        <a:pt x="11" y="9"/>
                        <a:pt x="11" y="9"/>
                        <a:pt x="11" y="9"/>
                      </a:cubicBezTo>
                      <a:cubicBezTo>
                        <a:pt x="11" y="8"/>
                        <a:pt x="11" y="8"/>
                        <a:pt x="11" y="8"/>
                      </a:cubicBezTo>
                      <a:cubicBezTo>
                        <a:pt x="11" y="8"/>
                        <a:pt x="11" y="8"/>
                        <a:pt x="11" y="8"/>
                      </a:cubicBezTo>
                      <a:moveTo>
                        <a:pt x="11" y="8"/>
                      </a:move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moveTo>
                        <a:pt x="12" y="8"/>
                      </a:moveTo>
                      <a:cubicBezTo>
                        <a:pt x="12" y="8"/>
                        <a:pt x="12" y="8"/>
                        <a:pt x="11" y="8"/>
                      </a:cubicBezTo>
                      <a:cubicBezTo>
                        <a:pt x="11" y="8"/>
                        <a:pt x="11" y="8"/>
                        <a:pt x="11" y="8"/>
                      </a:cubicBezTo>
                      <a:cubicBezTo>
                        <a:pt x="12" y="8"/>
                        <a:pt x="12" y="8"/>
                        <a:pt x="12" y="8"/>
                      </a:cubicBezTo>
                      <a:cubicBezTo>
                        <a:pt x="12" y="8"/>
                        <a:pt x="12" y="8"/>
                        <a:pt x="12" y="8"/>
                      </a:cubicBezTo>
                      <a:moveTo>
                        <a:pt x="9" y="8"/>
                      </a:moveTo>
                      <a:cubicBezTo>
                        <a:pt x="9" y="8"/>
                        <a:pt x="9" y="8"/>
                        <a:pt x="9" y="8"/>
                      </a:cubicBezTo>
                      <a:cubicBezTo>
                        <a:pt x="9" y="9"/>
                        <a:pt x="10" y="9"/>
                        <a:pt x="10" y="9"/>
                      </a:cubicBezTo>
                      <a:cubicBezTo>
                        <a:pt x="10" y="9"/>
                        <a:pt x="10" y="9"/>
                        <a:pt x="10" y="9"/>
                      </a:cubicBezTo>
                      <a:cubicBezTo>
                        <a:pt x="10" y="9"/>
                        <a:pt x="9" y="9"/>
                        <a:pt x="9" y="8"/>
                      </a:cubicBezTo>
                      <a:moveTo>
                        <a:pt x="12" y="8"/>
                      </a:move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moveTo>
                        <a:pt x="9" y="8"/>
                      </a:moveTo>
                      <a:cubicBezTo>
                        <a:pt x="9" y="8"/>
                        <a:pt x="9" y="8"/>
                        <a:pt x="9" y="8"/>
                      </a:cubicBezTo>
                      <a:cubicBezTo>
                        <a:pt x="9" y="8"/>
                        <a:pt x="9" y="8"/>
                        <a:pt x="9" y="8"/>
                      </a:cubicBezTo>
                      <a:cubicBezTo>
                        <a:pt x="9" y="8"/>
                        <a:pt x="9" y="8"/>
                        <a:pt x="9" y="8"/>
                      </a:cubicBezTo>
                      <a:cubicBezTo>
                        <a:pt x="9" y="8"/>
                        <a:pt x="9" y="8"/>
                        <a:pt x="9" y="8"/>
                      </a:cubicBezTo>
                      <a:moveTo>
                        <a:pt x="9" y="8"/>
                      </a:moveTo>
                      <a:cubicBezTo>
                        <a:pt x="9" y="8"/>
                        <a:pt x="9" y="8"/>
                        <a:pt x="9" y="8"/>
                      </a:cubicBezTo>
                      <a:cubicBezTo>
                        <a:pt x="9" y="8"/>
                        <a:pt x="9" y="8"/>
                        <a:pt x="9" y="8"/>
                      </a:cubicBezTo>
                      <a:cubicBezTo>
                        <a:pt x="9" y="8"/>
                        <a:pt x="9" y="8"/>
                        <a:pt x="9" y="8"/>
                      </a:cubicBezTo>
                      <a:cubicBezTo>
                        <a:pt x="9" y="8"/>
                        <a:pt x="9" y="8"/>
                        <a:pt x="9" y="8"/>
                      </a:cubicBezTo>
                      <a:moveTo>
                        <a:pt x="9" y="8"/>
                      </a:move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moveTo>
                        <a:pt x="15" y="8"/>
                      </a:moveTo>
                      <a:cubicBezTo>
                        <a:pt x="15" y="8"/>
                        <a:pt x="15" y="8"/>
                        <a:pt x="15" y="8"/>
                      </a:cubicBezTo>
                      <a:cubicBezTo>
                        <a:pt x="15" y="8"/>
                        <a:pt x="15" y="8"/>
                        <a:pt x="15" y="8"/>
                      </a:cubicBezTo>
                      <a:cubicBezTo>
                        <a:pt x="15" y="8"/>
                        <a:pt x="15" y="8"/>
                        <a:pt x="15" y="8"/>
                      </a:cubicBezTo>
                      <a:cubicBezTo>
                        <a:pt x="15" y="8"/>
                        <a:pt x="15" y="8"/>
                        <a:pt x="15" y="8"/>
                      </a:cubicBezTo>
                      <a:moveTo>
                        <a:pt x="6" y="7"/>
                      </a:moveTo>
                      <a:cubicBezTo>
                        <a:pt x="6" y="7"/>
                        <a:pt x="6" y="7"/>
                        <a:pt x="6" y="7"/>
                      </a:cubicBezTo>
                      <a:cubicBezTo>
                        <a:pt x="6" y="7"/>
                        <a:pt x="6" y="7"/>
                        <a:pt x="6" y="7"/>
                      </a:cubicBezTo>
                      <a:cubicBezTo>
                        <a:pt x="6" y="7"/>
                        <a:pt x="6" y="7"/>
                        <a:pt x="6" y="7"/>
                      </a:cubicBezTo>
                      <a:cubicBezTo>
                        <a:pt x="6" y="7"/>
                        <a:pt x="6" y="7"/>
                        <a:pt x="6" y="7"/>
                      </a:cubicBezTo>
                      <a:cubicBezTo>
                        <a:pt x="6" y="7"/>
                        <a:pt x="6" y="7"/>
                        <a:pt x="6" y="7"/>
                      </a:cubicBezTo>
                      <a:moveTo>
                        <a:pt x="7" y="7"/>
                      </a:moveTo>
                      <a:cubicBezTo>
                        <a:pt x="7" y="7"/>
                        <a:pt x="7" y="7"/>
                        <a:pt x="7" y="7"/>
                      </a:cubicBezTo>
                      <a:cubicBezTo>
                        <a:pt x="7" y="7"/>
                        <a:pt x="7" y="7"/>
                        <a:pt x="7" y="7"/>
                      </a:cubicBezTo>
                      <a:cubicBezTo>
                        <a:pt x="7" y="7"/>
                        <a:pt x="7" y="7"/>
                        <a:pt x="7" y="7"/>
                      </a:cubicBezTo>
                      <a:cubicBezTo>
                        <a:pt x="7" y="7"/>
                        <a:pt x="7" y="7"/>
                        <a:pt x="7" y="7"/>
                      </a:cubicBezTo>
                      <a:moveTo>
                        <a:pt x="17" y="7"/>
                      </a:move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moveTo>
                        <a:pt x="16" y="7"/>
                      </a:moveTo>
                      <a:cubicBezTo>
                        <a:pt x="16" y="7"/>
                        <a:pt x="16" y="7"/>
                        <a:pt x="16" y="7"/>
                      </a:cubicBezTo>
                      <a:cubicBezTo>
                        <a:pt x="16" y="7"/>
                        <a:pt x="17" y="7"/>
                        <a:pt x="17" y="7"/>
                      </a:cubicBezTo>
                      <a:cubicBezTo>
                        <a:pt x="17" y="7"/>
                        <a:pt x="17" y="7"/>
                        <a:pt x="17" y="7"/>
                      </a:cubicBezTo>
                      <a:cubicBezTo>
                        <a:pt x="17" y="7"/>
                        <a:pt x="16" y="7"/>
                        <a:pt x="16" y="7"/>
                      </a:cubicBezTo>
                      <a:moveTo>
                        <a:pt x="16" y="7"/>
                      </a:move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moveTo>
                        <a:pt x="16" y="7"/>
                      </a:move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moveTo>
                        <a:pt x="7" y="7"/>
                      </a:moveTo>
                      <a:cubicBezTo>
                        <a:pt x="7" y="7"/>
                        <a:pt x="7" y="7"/>
                        <a:pt x="7" y="7"/>
                      </a:cubicBezTo>
                      <a:cubicBezTo>
                        <a:pt x="8" y="7"/>
                        <a:pt x="8" y="7"/>
                        <a:pt x="8" y="8"/>
                      </a:cubicBezTo>
                      <a:cubicBezTo>
                        <a:pt x="8" y="8"/>
                        <a:pt x="8" y="8"/>
                        <a:pt x="8" y="8"/>
                      </a:cubicBezTo>
                      <a:cubicBezTo>
                        <a:pt x="8" y="7"/>
                        <a:pt x="8" y="7"/>
                        <a:pt x="7" y="7"/>
                      </a:cubicBezTo>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moveTo>
                        <a:pt x="4" y="5"/>
                      </a:moveTo>
                      <a:cubicBezTo>
                        <a:pt x="4" y="5"/>
                        <a:pt x="4" y="5"/>
                        <a:pt x="4" y="5"/>
                      </a:cubicBezTo>
                      <a:cubicBezTo>
                        <a:pt x="4" y="5"/>
                        <a:pt x="4" y="5"/>
                        <a:pt x="4" y="5"/>
                      </a:cubicBezTo>
                      <a:cubicBezTo>
                        <a:pt x="4" y="5"/>
                        <a:pt x="4" y="5"/>
                        <a:pt x="4" y="5"/>
                      </a:cubicBezTo>
                      <a:cubicBezTo>
                        <a:pt x="4" y="5"/>
                        <a:pt x="4" y="5"/>
                        <a:pt x="4" y="5"/>
                      </a:cubicBezTo>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moveTo>
                        <a:pt x="2" y="2"/>
                      </a:moveTo>
                      <a:cubicBezTo>
                        <a:pt x="2" y="2"/>
                        <a:pt x="2" y="2"/>
                        <a:pt x="2" y="2"/>
                      </a:cubicBezTo>
                      <a:cubicBezTo>
                        <a:pt x="2" y="2"/>
                        <a:pt x="2" y="2"/>
                        <a:pt x="2" y="2"/>
                      </a:cubicBezTo>
                      <a:cubicBezTo>
                        <a:pt x="2" y="4"/>
                        <a:pt x="2" y="5"/>
                        <a:pt x="3" y="5"/>
                      </a:cubicBezTo>
                      <a:cubicBezTo>
                        <a:pt x="3" y="5"/>
                        <a:pt x="3" y="5"/>
                        <a:pt x="3" y="5"/>
                      </a:cubicBezTo>
                      <a:cubicBezTo>
                        <a:pt x="2" y="5"/>
                        <a:pt x="2" y="4"/>
                        <a:pt x="2" y="2"/>
                      </a:cubicBezTo>
                      <a:cubicBezTo>
                        <a:pt x="2" y="2"/>
                        <a:pt x="2" y="2"/>
                        <a:pt x="2" y="2"/>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7" name="Freeform 12638">
                  <a:extLst>
                    <a:ext uri="{FF2B5EF4-FFF2-40B4-BE49-F238E27FC236}">
                      <a16:creationId xmlns:a16="http://schemas.microsoft.com/office/drawing/2014/main" id="{B5D68780-B26B-3CE1-B073-C433ED909B6F}"/>
                    </a:ext>
                  </a:extLst>
                </p:cNvPr>
                <p:cNvSpPr>
                  <a:spLocks/>
                </p:cNvSpPr>
                <p:nvPr/>
              </p:nvSpPr>
              <p:spPr bwMode="auto">
                <a:xfrm>
                  <a:off x="4662" y="2306"/>
                  <a:ext cx="23" cy="22"/>
                </a:xfrm>
                <a:custGeom>
                  <a:avLst/>
                  <a:gdLst>
                    <a:gd name="T0" fmla="*/ 13 w 28"/>
                    <a:gd name="T1" fmla="*/ 0 h 27"/>
                    <a:gd name="T2" fmla="*/ 13 w 28"/>
                    <a:gd name="T3" fmla="*/ 2 h 27"/>
                    <a:gd name="T4" fmla="*/ 11 w 28"/>
                    <a:gd name="T5" fmla="*/ 6 h 27"/>
                    <a:gd name="T6" fmla="*/ 9 w 28"/>
                    <a:gd name="T7" fmla="*/ 9 h 27"/>
                    <a:gd name="T8" fmla="*/ 8 w 28"/>
                    <a:gd name="T9" fmla="*/ 9 h 27"/>
                    <a:gd name="T10" fmla="*/ 7 w 28"/>
                    <a:gd name="T11" fmla="*/ 9 h 27"/>
                    <a:gd name="T12" fmla="*/ 7 w 28"/>
                    <a:gd name="T13" fmla="*/ 10 h 27"/>
                    <a:gd name="T14" fmla="*/ 6 w 28"/>
                    <a:gd name="T15" fmla="*/ 10 h 27"/>
                    <a:gd name="T16" fmla="*/ 5 w 28"/>
                    <a:gd name="T17" fmla="*/ 10 h 27"/>
                    <a:gd name="T18" fmla="*/ 4 w 28"/>
                    <a:gd name="T19" fmla="*/ 9 h 27"/>
                    <a:gd name="T20" fmla="*/ 2 w 28"/>
                    <a:gd name="T21" fmla="*/ 9 h 27"/>
                    <a:gd name="T22" fmla="*/ 2 w 28"/>
                    <a:gd name="T23" fmla="*/ 8 h 27"/>
                    <a:gd name="T24" fmla="*/ 2 w 28"/>
                    <a:gd name="T25" fmla="*/ 6 h 27"/>
                    <a:gd name="T26" fmla="*/ 1 w 28"/>
                    <a:gd name="T27" fmla="*/ 6 h 27"/>
                    <a:gd name="T28" fmla="*/ 1 w 28"/>
                    <a:gd name="T29" fmla="*/ 6 h 27"/>
                    <a:gd name="T30" fmla="*/ 0 w 28"/>
                    <a:gd name="T31" fmla="*/ 6 h 27"/>
                    <a:gd name="T32" fmla="*/ 1 w 28"/>
                    <a:gd name="T33" fmla="*/ 8 h 27"/>
                    <a:gd name="T34" fmla="*/ 1 w 28"/>
                    <a:gd name="T35" fmla="*/ 8 h 27"/>
                    <a:gd name="T36" fmla="*/ 1 w 28"/>
                    <a:gd name="T37" fmla="*/ 8 h 27"/>
                    <a:gd name="T38" fmla="*/ 1 w 28"/>
                    <a:gd name="T39" fmla="*/ 8 h 27"/>
                    <a:gd name="T40" fmla="*/ 1 w 28"/>
                    <a:gd name="T41" fmla="*/ 8 h 27"/>
                    <a:gd name="T42" fmla="*/ 2 w 28"/>
                    <a:gd name="T43" fmla="*/ 9 h 27"/>
                    <a:gd name="T44" fmla="*/ 2 w 28"/>
                    <a:gd name="T45" fmla="*/ 10 h 27"/>
                    <a:gd name="T46" fmla="*/ 2 w 28"/>
                    <a:gd name="T47" fmla="*/ 10 h 27"/>
                    <a:gd name="T48" fmla="*/ 2 w 28"/>
                    <a:gd name="T49" fmla="*/ 10 h 27"/>
                    <a:gd name="T50" fmla="*/ 2 w 28"/>
                    <a:gd name="T51" fmla="*/ 10 h 27"/>
                    <a:gd name="T52" fmla="*/ 2 w 28"/>
                    <a:gd name="T53" fmla="*/ 10 h 27"/>
                    <a:gd name="T54" fmla="*/ 2 w 28"/>
                    <a:gd name="T55" fmla="*/ 11 h 27"/>
                    <a:gd name="T56" fmla="*/ 3 w 28"/>
                    <a:gd name="T57" fmla="*/ 11 h 27"/>
                    <a:gd name="T58" fmla="*/ 4 w 28"/>
                    <a:gd name="T59" fmla="*/ 11 h 27"/>
                    <a:gd name="T60" fmla="*/ 4 w 28"/>
                    <a:gd name="T61" fmla="*/ 11 h 27"/>
                    <a:gd name="T62" fmla="*/ 4 w 28"/>
                    <a:gd name="T63" fmla="*/ 11 h 27"/>
                    <a:gd name="T64" fmla="*/ 4 w 28"/>
                    <a:gd name="T65" fmla="*/ 11 h 27"/>
                    <a:gd name="T66" fmla="*/ 5 w 28"/>
                    <a:gd name="T67" fmla="*/ 11 h 27"/>
                    <a:gd name="T68" fmla="*/ 5 w 28"/>
                    <a:gd name="T69" fmla="*/ 11 h 27"/>
                    <a:gd name="T70" fmla="*/ 5 w 28"/>
                    <a:gd name="T71" fmla="*/ 11 h 27"/>
                    <a:gd name="T72" fmla="*/ 5 w 28"/>
                    <a:gd name="T73" fmla="*/ 11 h 27"/>
                    <a:gd name="T74" fmla="*/ 5 w 28"/>
                    <a:gd name="T75" fmla="*/ 12 h 27"/>
                    <a:gd name="T76" fmla="*/ 5 w 28"/>
                    <a:gd name="T77" fmla="*/ 12 h 27"/>
                    <a:gd name="T78" fmla="*/ 6 w 28"/>
                    <a:gd name="T79" fmla="*/ 12 h 27"/>
                    <a:gd name="T80" fmla="*/ 6 w 28"/>
                    <a:gd name="T81" fmla="*/ 11 h 27"/>
                    <a:gd name="T82" fmla="*/ 6 w 28"/>
                    <a:gd name="T83" fmla="*/ 11 h 27"/>
                    <a:gd name="T84" fmla="*/ 6 w 28"/>
                    <a:gd name="T85" fmla="*/ 11 h 27"/>
                    <a:gd name="T86" fmla="*/ 6 w 28"/>
                    <a:gd name="T87" fmla="*/ 11 h 27"/>
                    <a:gd name="T88" fmla="*/ 7 w 28"/>
                    <a:gd name="T89" fmla="*/ 12 h 27"/>
                    <a:gd name="T90" fmla="*/ 7 w 28"/>
                    <a:gd name="T91" fmla="*/ 12 h 27"/>
                    <a:gd name="T92" fmla="*/ 7 w 28"/>
                    <a:gd name="T93" fmla="*/ 12 h 27"/>
                    <a:gd name="T94" fmla="*/ 7 w 28"/>
                    <a:gd name="T95" fmla="*/ 11 h 27"/>
                    <a:gd name="T96" fmla="*/ 7 w 28"/>
                    <a:gd name="T97" fmla="*/ 11 h 27"/>
                    <a:gd name="T98" fmla="*/ 8 w 28"/>
                    <a:gd name="T99" fmla="*/ 11 h 27"/>
                    <a:gd name="T100" fmla="*/ 8 w 28"/>
                    <a:gd name="T101" fmla="*/ 11 h 27"/>
                    <a:gd name="T102" fmla="*/ 8 w 28"/>
                    <a:gd name="T103" fmla="*/ 11 h 27"/>
                    <a:gd name="T104" fmla="*/ 8 w 28"/>
                    <a:gd name="T105" fmla="*/ 11 h 27"/>
                    <a:gd name="T106" fmla="*/ 8 w 28"/>
                    <a:gd name="T107" fmla="*/ 11 h 27"/>
                    <a:gd name="T108" fmla="*/ 9 w 28"/>
                    <a:gd name="T109" fmla="*/ 11 h 27"/>
                    <a:gd name="T110" fmla="*/ 11 w 28"/>
                    <a:gd name="T111" fmla="*/ 8 h 27"/>
                    <a:gd name="T112" fmla="*/ 12 w 28"/>
                    <a:gd name="T113" fmla="*/ 6 h 27"/>
                    <a:gd name="T114" fmla="*/ 13 w 28"/>
                    <a:gd name="T115" fmla="*/ 4 h 27"/>
                    <a:gd name="T116" fmla="*/ 12 w 28"/>
                    <a:gd name="T117" fmla="*/ 4 h 27"/>
                    <a:gd name="T118" fmla="*/ 13 w 28"/>
                    <a:gd name="T119" fmla="*/ 2 h 27"/>
                    <a:gd name="T120" fmla="*/ 13 w 28"/>
                    <a:gd name="T121" fmla="*/ 2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 h="27">
                      <a:moveTo>
                        <a:pt x="28" y="0"/>
                      </a:moveTo>
                      <a:cubicBezTo>
                        <a:pt x="28" y="0"/>
                        <a:pt x="28" y="0"/>
                        <a:pt x="28" y="0"/>
                      </a:cubicBezTo>
                      <a:cubicBezTo>
                        <a:pt x="28" y="0"/>
                        <a:pt x="28" y="0"/>
                        <a:pt x="28" y="0"/>
                      </a:cubicBezTo>
                      <a:cubicBezTo>
                        <a:pt x="28" y="2"/>
                        <a:pt x="27" y="3"/>
                        <a:pt x="28" y="4"/>
                      </a:cubicBezTo>
                      <a:cubicBezTo>
                        <a:pt x="28" y="6"/>
                        <a:pt x="26" y="7"/>
                        <a:pt x="26" y="9"/>
                      </a:cubicBezTo>
                      <a:cubicBezTo>
                        <a:pt x="26" y="12"/>
                        <a:pt x="24" y="12"/>
                        <a:pt x="24" y="14"/>
                      </a:cubicBezTo>
                      <a:cubicBezTo>
                        <a:pt x="24" y="16"/>
                        <a:pt x="22" y="16"/>
                        <a:pt x="21" y="17"/>
                      </a:cubicBezTo>
                      <a:cubicBezTo>
                        <a:pt x="21" y="20"/>
                        <a:pt x="19" y="18"/>
                        <a:pt x="19" y="20"/>
                      </a:cubicBezTo>
                      <a:cubicBezTo>
                        <a:pt x="19" y="21"/>
                        <a:pt x="18" y="21"/>
                        <a:pt x="18" y="21"/>
                      </a:cubicBezTo>
                      <a:cubicBezTo>
                        <a:pt x="18" y="21"/>
                        <a:pt x="17" y="21"/>
                        <a:pt x="17" y="21"/>
                      </a:cubicBezTo>
                      <a:cubicBezTo>
                        <a:pt x="17" y="21"/>
                        <a:pt x="17" y="21"/>
                        <a:pt x="17" y="21"/>
                      </a:cubicBezTo>
                      <a:cubicBezTo>
                        <a:pt x="16" y="21"/>
                        <a:pt x="16" y="21"/>
                        <a:pt x="16" y="21"/>
                      </a:cubicBezTo>
                      <a:cubicBezTo>
                        <a:pt x="16" y="22"/>
                        <a:pt x="16" y="23"/>
                        <a:pt x="15" y="23"/>
                      </a:cubicBezTo>
                      <a:cubicBezTo>
                        <a:pt x="15" y="23"/>
                        <a:pt x="15" y="22"/>
                        <a:pt x="14" y="22"/>
                      </a:cubicBezTo>
                      <a:cubicBezTo>
                        <a:pt x="14" y="22"/>
                        <a:pt x="13" y="22"/>
                        <a:pt x="13" y="22"/>
                      </a:cubicBezTo>
                      <a:cubicBezTo>
                        <a:pt x="13" y="22"/>
                        <a:pt x="13" y="22"/>
                        <a:pt x="13" y="22"/>
                      </a:cubicBezTo>
                      <a:cubicBezTo>
                        <a:pt x="12" y="23"/>
                        <a:pt x="12" y="23"/>
                        <a:pt x="12" y="23"/>
                      </a:cubicBezTo>
                      <a:cubicBezTo>
                        <a:pt x="11" y="23"/>
                        <a:pt x="10" y="22"/>
                        <a:pt x="10" y="22"/>
                      </a:cubicBezTo>
                      <a:cubicBezTo>
                        <a:pt x="9" y="21"/>
                        <a:pt x="9" y="21"/>
                        <a:pt x="8" y="21"/>
                      </a:cubicBezTo>
                      <a:cubicBezTo>
                        <a:pt x="8" y="21"/>
                        <a:pt x="8" y="21"/>
                        <a:pt x="8" y="21"/>
                      </a:cubicBezTo>
                      <a:cubicBezTo>
                        <a:pt x="7" y="21"/>
                        <a:pt x="7" y="21"/>
                        <a:pt x="7" y="21"/>
                      </a:cubicBezTo>
                      <a:cubicBezTo>
                        <a:pt x="6" y="21"/>
                        <a:pt x="6" y="20"/>
                        <a:pt x="6" y="20"/>
                      </a:cubicBezTo>
                      <a:cubicBezTo>
                        <a:pt x="5" y="19"/>
                        <a:pt x="5" y="18"/>
                        <a:pt x="5" y="18"/>
                      </a:cubicBezTo>
                      <a:cubicBezTo>
                        <a:pt x="5" y="18"/>
                        <a:pt x="5" y="18"/>
                        <a:pt x="4" y="18"/>
                      </a:cubicBezTo>
                      <a:cubicBezTo>
                        <a:pt x="4" y="18"/>
                        <a:pt x="4" y="18"/>
                        <a:pt x="4" y="18"/>
                      </a:cubicBezTo>
                      <a:cubicBezTo>
                        <a:pt x="3" y="18"/>
                        <a:pt x="3" y="16"/>
                        <a:pt x="2" y="14"/>
                      </a:cubicBezTo>
                      <a:cubicBezTo>
                        <a:pt x="2" y="14"/>
                        <a:pt x="2"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5"/>
                      </a:cubicBezTo>
                      <a:cubicBezTo>
                        <a:pt x="0" y="16"/>
                        <a:pt x="0"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2" y="18"/>
                        <a:pt x="2" y="19"/>
                        <a:pt x="3" y="20"/>
                      </a:cubicBezTo>
                      <a:cubicBezTo>
                        <a:pt x="3" y="20"/>
                        <a:pt x="3" y="20"/>
                        <a:pt x="3" y="20"/>
                      </a:cubicBezTo>
                      <a:cubicBezTo>
                        <a:pt x="3" y="22"/>
                        <a:pt x="3"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6" y="24"/>
                      </a:cubicBezTo>
                      <a:cubicBezTo>
                        <a:pt x="6" y="25"/>
                        <a:pt x="6" y="25"/>
                        <a:pt x="7" y="25"/>
                      </a:cubicBezTo>
                      <a:cubicBezTo>
                        <a:pt x="7" y="25"/>
                        <a:pt x="7" y="25"/>
                        <a:pt x="7" y="25"/>
                      </a:cubicBezTo>
                      <a:cubicBezTo>
                        <a:pt x="7" y="25"/>
                        <a:pt x="7" y="25"/>
                        <a:pt x="7" y="25"/>
                      </a:cubicBezTo>
                      <a:cubicBezTo>
                        <a:pt x="7" y="25"/>
                        <a:pt x="7"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9" y="25"/>
                        <a:pt x="9" y="25"/>
                        <a:pt x="9" y="26"/>
                      </a:cubicBezTo>
                      <a:cubicBezTo>
                        <a:pt x="9"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4" y="26"/>
                        <a:pt x="14" y="27"/>
                      </a:cubicBezTo>
                      <a:cubicBezTo>
                        <a:pt x="14"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6" y="27"/>
                        <a:pt x="16" y="26"/>
                        <a:pt x="16" y="26"/>
                      </a:cubicBezTo>
                      <a:cubicBezTo>
                        <a:pt x="16" y="26"/>
                        <a:pt x="16" y="26"/>
                        <a:pt x="16" y="26"/>
                      </a:cubicBezTo>
                      <a:cubicBezTo>
                        <a:pt x="16" y="26"/>
                        <a:pt x="16" y="26"/>
                        <a:pt x="16" y="26"/>
                      </a:cubicBezTo>
                      <a:cubicBezTo>
                        <a:pt x="16" y="25"/>
                        <a:pt x="16"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8" y="25"/>
                        <a:pt x="18" y="25"/>
                      </a:cubicBezTo>
                      <a:cubicBezTo>
                        <a:pt x="18" y="25"/>
                        <a:pt x="18" y="25"/>
                        <a:pt x="18" y="25"/>
                      </a:cubicBezTo>
                      <a:cubicBezTo>
                        <a:pt x="18" y="25"/>
                        <a:pt x="18" y="25"/>
                        <a:pt x="18" y="25"/>
                      </a:cubicBezTo>
                      <a:cubicBezTo>
                        <a:pt x="18" y="25"/>
                        <a:pt x="18" y="25"/>
                        <a:pt x="18" y="25"/>
                      </a:cubicBezTo>
                      <a:cubicBezTo>
                        <a:pt x="18" y="25"/>
                        <a:pt x="19" y="25"/>
                        <a:pt x="19" y="24"/>
                      </a:cubicBezTo>
                      <a:cubicBezTo>
                        <a:pt x="19" y="23"/>
                        <a:pt x="21" y="24"/>
                        <a:pt x="21" y="22"/>
                      </a:cubicBezTo>
                      <a:cubicBezTo>
                        <a:pt x="21" y="20"/>
                        <a:pt x="24" y="21"/>
                        <a:pt x="24" y="18"/>
                      </a:cubicBezTo>
                      <a:cubicBezTo>
                        <a:pt x="24" y="16"/>
                        <a:pt x="26" y="16"/>
                        <a:pt x="26" y="14"/>
                      </a:cubicBezTo>
                      <a:cubicBezTo>
                        <a:pt x="26" y="14"/>
                        <a:pt x="26" y="14"/>
                        <a:pt x="26" y="14"/>
                      </a:cubicBezTo>
                      <a:cubicBezTo>
                        <a:pt x="26" y="14"/>
                        <a:pt x="26" y="14"/>
                        <a:pt x="26" y="14"/>
                      </a:cubicBezTo>
                      <a:cubicBezTo>
                        <a:pt x="26" y="12"/>
                        <a:pt x="28" y="11"/>
                        <a:pt x="28" y="9"/>
                      </a:cubicBezTo>
                      <a:cubicBezTo>
                        <a:pt x="28" y="9"/>
                        <a:pt x="28" y="9"/>
                        <a:pt x="28" y="8"/>
                      </a:cubicBezTo>
                      <a:cubicBezTo>
                        <a:pt x="27" y="8"/>
                        <a:pt x="27" y="8"/>
                        <a:pt x="27" y="8"/>
                      </a:cubicBezTo>
                      <a:cubicBezTo>
                        <a:pt x="27" y="6"/>
                        <a:pt x="28" y="5"/>
                        <a:pt x="28" y="3"/>
                      </a:cubicBezTo>
                      <a:cubicBezTo>
                        <a:pt x="28" y="3"/>
                        <a:pt x="28" y="2"/>
                        <a:pt x="28" y="2"/>
                      </a:cubicBezTo>
                      <a:cubicBezTo>
                        <a:pt x="28" y="2"/>
                        <a:pt x="28" y="2"/>
                        <a:pt x="28" y="2"/>
                      </a:cubicBezTo>
                      <a:cubicBezTo>
                        <a:pt x="28" y="2"/>
                        <a:pt x="28" y="2"/>
                        <a:pt x="28" y="2"/>
                      </a:cubicBezTo>
                      <a:cubicBezTo>
                        <a:pt x="28" y="1"/>
                        <a:pt x="28" y="1"/>
                        <a:pt x="28" y="0"/>
                      </a:cubicBezTo>
                    </a:path>
                  </a:pathLst>
                </a:custGeom>
                <a:solidFill>
                  <a:srgbClr val="A07C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8" name="Freeform 12639">
                  <a:extLst>
                    <a:ext uri="{FF2B5EF4-FFF2-40B4-BE49-F238E27FC236}">
                      <a16:creationId xmlns:a16="http://schemas.microsoft.com/office/drawing/2014/main" id="{B1B66D2C-BD74-CFEC-2CE9-D152B2722DCD}"/>
                    </a:ext>
                  </a:extLst>
                </p:cNvPr>
                <p:cNvSpPr>
                  <a:spLocks/>
                </p:cNvSpPr>
                <p:nvPr/>
              </p:nvSpPr>
              <p:spPr bwMode="auto">
                <a:xfrm>
                  <a:off x="4662" y="2317"/>
                  <a:ext cx="1" cy="1"/>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0"/>
                        <a:pt x="0" y="0"/>
                        <a:pt x="0" y="0"/>
                      </a:cubicBezTo>
                    </a:path>
                  </a:pathLst>
                </a:custGeom>
                <a:solidFill>
                  <a:srgbClr val="A682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59" name="Freeform 12640">
                  <a:extLst>
                    <a:ext uri="{FF2B5EF4-FFF2-40B4-BE49-F238E27FC236}">
                      <a16:creationId xmlns:a16="http://schemas.microsoft.com/office/drawing/2014/main" id="{6297CD14-BB3B-E8A7-9EFF-63FC97C2660A}"/>
                    </a:ext>
                  </a:extLst>
                </p:cNvPr>
                <p:cNvSpPr>
                  <a:spLocks/>
                </p:cNvSpPr>
                <p:nvPr/>
              </p:nvSpPr>
              <p:spPr bwMode="auto">
                <a:xfrm>
                  <a:off x="4677" y="2298"/>
                  <a:ext cx="2" cy="3"/>
                </a:xfrm>
                <a:custGeom>
                  <a:avLst/>
                  <a:gdLst>
                    <a:gd name="T0" fmla="*/ 2 w 2"/>
                    <a:gd name="T1" fmla="*/ 0 h 3"/>
                    <a:gd name="T2" fmla="*/ 0 w 2"/>
                    <a:gd name="T3" fmla="*/ 2 h 3"/>
                    <a:gd name="T4" fmla="*/ 1 w 2"/>
                    <a:gd name="T5" fmla="*/ 3 h 3"/>
                    <a:gd name="T6" fmla="*/ 1 w 2"/>
                    <a:gd name="T7" fmla="*/ 3 h 3"/>
                    <a:gd name="T8" fmla="*/ 2 w 2"/>
                    <a:gd name="T9" fmla="*/ 0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1" y="0"/>
                        <a:pt x="0" y="1"/>
                        <a:pt x="0" y="2"/>
                      </a:cubicBezTo>
                      <a:cubicBezTo>
                        <a:pt x="0" y="3"/>
                        <a:pt x="1" y="3"/>
                        <a:pt x="1" y="3"/>
                      </a:cubicBezTo>
                      <a:cubicBezTo>
                        <a:pt x="1" y="3"/>
                        <a:pt x="1" y="3"/>
                        <a:pt x="1" y="3"/>
                      </a:cubicBezTo>
                      <a:cubicBezTo>
                        <a:pt x="1" y="2"/>
                        <a:pt x="1" y="0"/>
                        <a:pt x="2" y="0"/>
                      </a:cubicBezTo>
                      <a:cubicBezTo>
                        <a:pt x="2" y="0"/>
                        <a:pt x="2" y="0"/>
                        <a:pt x="2"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0" name="Freeform 12641">
                  <a:extLst>
                    <a:ext uri="{FF2B5EF4-FFF2-40B4-BE49-F238E27FC236}">
                      <a16:creationId xmlns:a16="http://schemas.microsoft.com/office/drawing/2014/main" id="{DA506826-F7A2-D24D-1F3C-B7FE901A0FD3}"/>
                    </a:ext>
                  </a:extLst>
                </p:cNvPr>
                <p:cNvSpPr>
                  <a:spLocks/>
                </p:cNvSpPr>
                <p:nvPr/>
              </p:nvSpPr>
              <p:spPr bwMode="auto">
                <a:xfrm>
                  <a:off x="4675" y="2293"/>
                  <a:ext cx="2" cy="3"/>
                </a:xfrm>
                <a:custGeom>
                  <a:avLst/>
                  <a:gdLst>
                    <a:gd name="T0" fmla="*/ 1 w 3"/>
                    <a:gd name="T1" fmla="*/ 0 h 4"/>
                    <a:gd name="T2" fmla="*/ 1 w 3"/>
                    <a:gd name="T3" fmla="*/ 1 h 4"/>
                    <a:gd name="T4" fmla="*/ 0 w 3"/>
                    <a:gd name="T5" fmla="*/ 2 h 4"/>
                    <a:gd name="T6" fmla="*/ 0 w 3"/>
                    <a:gd name="T7" fmla="*/ 2 h 4"/>
                    <a:gd name="T8" fmla="*/ 1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2" y="0"/>
                      </a:moveTo>
                      <a:cubicBezTo>
                        <a:pt x="2" y="1"/>
                        <a:pt x="2" y="1"/>
                        <a:pt x="2" y="1"/>
                      </a:cubicBezTo>
                      <a:cubicBezTo>
                        <a:pt x="2" y="1"/>
                        <a:pt x="0" y="3"/>
                        <a:pt x="0" y="4"/>
                      </a:cubicBezTo>
                      <a:cubicBezTo>
                        <a:pt x="0" y="4"/>
                        <a:pt x="0" y="4"/>
                        <a:pt x="0" y="4"/>
                      </a:cubicBezTo>
                      <a:cubicBezTo>
                        <a:pt x="1" y="4"/>
                        <a:pt x="3" y="2"/>
                        <a:pt x="2"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1" name="Freeform 12642">
                  <a:extLst>
                    <a:ext uri="{FF2B5EF4-FFF2-40B4-BE49-F238E27FC236}">
                      <a16:creationId xmlns:a16="http://schemas.microsoft.com/office/drawing/2014/main" id="{24D5B657-B865-654D-7F42-FB03C556C75B}"/>
                    </a:ext>
                  </a:extLst>
                </p:cNvPr>
                <p:cNvSpPr>
                  <a:spLocks/>
                </p:cNvSpPr>
                <p:nvPr/>
              </p:nvSpPr>
              <p:spPr bwMode="auto">
                <a:xfrm>
                  <a:off x="4673" y="2301"/>
                  <a:ext cx="3" cy="4"/>
                </a:xfrm>
                <a:custGeom>
                  <a:avLst/>
                  <a:gdLst>
                    <a:gd name="T0" fmla="*/ 2 w 3"/>
                    <a:gd name="T1" fmla="*/ 0 h 4"/>
                    <a:gd name="T2" fmla="*/ 1 w 3"/>
                    <a:gd name="T3" fmla="*/ 0 h 4"/>
                    <a:gd name="T4" fmla="*/ 0 w 3"/>
                    <a:gd name="T5" fmla="*/ 4 h 4"/>
                    <a:gd name="T6" fmla="*/ 2 w 3"/>
                    <a:gd name="T7" fmla="*/ 0 h 4"/>
                    <a:gd name="T8" fmla="*/ 2 w 3"/>
                    <a:gd name="T9" fmla="*/ 1 h 4"/>
                    <a:gd name="T10" fmla="*/ 2 w 3"/>
                    <a:gd name="T11" fmla="*/ 0 h 4"/>
                    <a:gd name="T12" fmla="*/ 2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2" y="0"/>
                      </a:moveTo>
                      <a:cubicBezTo>
                        <a:pt x="1" y="0"/>
                        <a:pt x="1" y="0"/>
                        <a:pt x="1" y="0"/>
                      </a:cubicBezTo>
                      <a:cubicBezTo>
                        <a:pt x="0" y="1"/>
                        <a:pt x="0" y="3"/>
                        <a:pt x="0" y="4"/>
                      </a:cubicBezTo>
                      <a:cubicBezTo>
                        <a:pt x="1" y="3"/>
                        <a:pt x="1" y="0"/>
                        <a:pt x="2" y="0"/>
                      </a:cubicBezTo>
                      <a:cubicBezTo>
                        <a:pt x="2" y="0"/>
                        <a:pt x="2" y="0"/>
                        <a:pt x="2" y="1"/>
                      </a:cubicBezTo>
                      <a:cubicBezTo>
                        <a:pt x="2" y="0"/>
                        <a:pt x="2" y="0"/>
                        <a:pt x="2" y="0"/>
                      </a:cubicBezTo>
                      <a:cubicBezTo>
                        <a:pt x="3" y="0"/>
                        <a:pt x="2" y="0"/>
                        <a:pt x="2"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2" name="Freeform 12643">
                  <a:extLst>
                    <a:ext uri="{FF2B5EF4-FFF2-40B4-BE49-F238E27FC236}">
                      <a16:creationId xmlns:a16="http://schemas.microsoft.com/office/drawing/2014/main" id="{943A6B67-D4B2-34BD-D596-7EFA888B097D}"/>
                    </a:ext>
                  </a:extLst>
                </p:cNvPr>
                <p:cNvSpPr>
                  <a:spLocks noEditPoints="1"/>
                </p:cNvSpPr>
                <p:nvPr/>
              </p:nvSpPr>
              <p:spPr bwMode="auto">
                <a:xfrm>
                  <a:off x="4670" y="2295"/>
                  <a:ext cx="1" cy="5"/>
                </a:xfrm>
                <a:custGeom>
                  <a:avLst/>
                  <a:gdLst>
                    <a:gd name="T0" fmla="*/ 1 w 2"/>
                    <a:gd name="T1" fmla="*/ 0 h 6"/>
                    <a:gd name="T2" fmla="*/ 1 w 2"/>
                    <a:gd name="T3" fmla="*/ 3 h 6"/>
                    <a:gd name="T4" fmla="*/ 0 w 2"/>
                    <a:gd name="T5" fmla="*/ 3 h 6"/>
                    <a:gd name="T6" fmla="*/ 0 w 2"/>
                    <a:gd name="T7" fmla="*/ 3 h 6"/>
                    <a:gd name="T8" fmla="*/ 1 w 2"/>
                    <a:gd name="T9" fmla="*/ 3 h 6"/>
                    <a:gd name="T10" fmla="*/ 1 w 2"/>
                    <a:gd name="T11" fmla="*/ 0 h 6"/>
                    <a:gd name="T12" fmla="*/ 1 w 2"/>
                    <a:gd name="T13" fmla="*/ 0 h 6"/>
                    <a:gd name="T14" fmla="*/ 1 w 2"/>
                    <a:gd name="T15" fmla="*/ 0 h 6"/>
                    <a:gd name="T16" fmla="*/ 1 w 2"/>
                    <a:gd name="T17" fmla="*/ 0 h 6"/>
                    <a:gd name="T18" fmla="*/ 1 w 2"/>
                    <a:gd name="T19" fmla="*/ 0 h 6"/>
                    <a:gd name="T20" fmla="*/ 1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1" y="0"/>
                      </a:moveTo>
                      <a:cubicBezTo>
                        <a:pt x="1" y="1"/>
                        <a:pt x="1" y="3"/>
                        <a:pt x="1" y="4"/>
                      </a:cubicBezTo>
                      <a:cubicBezTo>
                        <a:pt x="0" y="5"/>
                        <a:pt x="0" y="5"/>
                        <a:pt x="0" y="6"/>
                      </a:cubicBezTo>
                      <a:cubicBezTo>
                        <a:pt x="0" y="6"/>
                        <a:pt x="0" y="6"/>
                        <a:pt x="0" y="6"/>
                      </a:cubicBezTo>
                      <a:cubicBezTo>
                        <a:pt x="1" y="6"/>
                        <a:pt x="1" y="3"/>
                        <a:pt x="2" y="3"/>
                      </a:cubicBezTo>
                      <a:cubicBezTo>
                        <a:pt x="2" y="2"/>
                        <a:pt x="2" y="1"/>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3" name="Freeform 12644">
                  <a:extLst>
                    <a:ext uri="{FF2B5EF4-FFF2-40B4-BE49-F238E27FC236}">
                      <a16:creationId xmlns:a16="http://schemas.microsoft.com/office/drawing/2014/main" id="{C32F450C-8958-D62C-CE5B-7EDC387BEE4E}"/>
                    </a:ext>
                  </a:extLst>
                </p:cNvPr>
                <p:cNvSpPr>
                  <a:spLocks noEditPoints="1"/>
                </p:cNvSpPr>
                <p:nvPr/>
              </p:nvSpPr>
              <p:spPr bwMode="auto">
                <a:xfrm>
                  <a:off x="4672" y="2292"/>
                  <a:ext cx="3" cy="2"/>
                </a:xfrm>
                <a:custGeom>
                  <a:avLst/>
                  <a:gdLst>
                    <a:gd name="T0" fmla="*/ 2 w 3"/>
                    <a:gd name="T1" fmla="*/ 1 h 3"/>
                    <a:gd name="T2" fmla="*/ 2 w 3"/>
                    <a:gd name="T3" fmla="*/ 1 h 3"/>
                    <a:gd name="T4" fmla="*/ 3 w 3"/>
                    <a:gd name="T5" fmla="*/ 1 h 3"/>
                    <a:gd name="T6" fmla="*/ 2 w 3"/>
                    <a:gd name="T7" fmla="*/ 1 h 3"/>
                    <a:gd name="T8" fmla="*/ 2 w 3"/>
                    <a:gd name="T9" fmla="*/ 0 h 3"/>
                    <a:gd name="T10" fmla="*/ 0 w 3"/>
                    <a:gd name="T11" fmla="*/ 1 h 3"/>
                    <a:gd name="T12" fmla="*/ 2 w 3"/>
                    <a:gd name="T13" fmla="*/ 1 h 3"/>
                    <a:gd name="T14" fmla="*/ 2 w 3"/>
                    <a:gd name="T15" fmla="*/ 1 h 3"/>
                    <a:gd name="T16" fmla="*/ 2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2" y="1"/>
                      </a:moveTo>
                      <a:cubicBezTo>
                        <a:pt x="2" y="1"/>
                        <a:pt x="2" y="1"/>
                        <a:pt x="2" y="1"/>
                      </a:cubicBezTo>
                      <a:cubicBezTo>
                        <a:pt x="3" y="1"/>
                        <a:pt x="3" y="1"/>
                        <a:pt x="3" y="1"/>
                      </a:cubicBezTo>
                      <a:cubicBezTo>
                        <a:pt x="3" y="1"/>
                        <a:pt x="2" y="1"/>
                        <a:pt x="2" y="1"/>
                      </a:cubicBezTo>
                      <a:moveTo>
                        <a:pt x="2" y="0"/>
                      </a:moveTo>
                      <a:cubicBezTo>
                        <a:pt x="1" y="0"/>
                        <a:pt x="0" y="2"/>
                        <a:pt x="0" y="3"/>
                      </a:cubicBezTo>
                      <a:cubicBezTo>
                        <a:pt x="1" y="2"/>
                        <a:pt x="1" y="1"/>
                        <a:pt x="2" y="1"/>
                      </a:cubicBezTo>
                      <a:cubicBezTo>
                        <a:pt x="2" y="1"/>
                        <a:pt x="2" y="1"/>
                        <a:pt x="2" y="1"/>
                      </a:cubicBezTo>
                      <a:cubicBezTo>
                        <a:pt x="2" y="0"/>
                        <a:pt x="2" y="0"/>
                        <a:pt x="2"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4" name="Freeform 12645">
                  <a:extLst>
                    <a:ext uri="{FF2B5EF4-FFF2-40B4-BE49-F238E27FC236}">
                      <a16:creationId xmlns:a16="http://schemas.microsoft.com/office/drawing/2014/main" id="{54B66B53-5CBA-9C97-B32F-928DD8A80939}"/>
                    </a:ext>
                  </a:extLst>
                </p:cNvPr>
                <p:cNvSpPr>
                  <a:spLocks noEditPoints="1"/>
                </p:cNvSpPr>
                <p:nvPr/>
              </p:nvSpPr>
              <p:spPr bwMode="auto">
                <a:xfrm>
                  <a:off x="4672" y="2310"/>
                  <a:ext cx="3" cy="3"/>
                </a:xfrm>
                <a:custGeom>
                  <a:avLst/>
                  <a:gdLst>
                    <a:gd name="T0" fmla="*/ 2 w 3"/>
                    <a:gd name="T1" fmla="*/ 0 h 4"/>
                    <a:gd name="T2" fmla="*/ 2 w 3"/>
                    <a:gd name="T3" fmla="*/ 0 h 4"/>
                    <a:gd name="T4" fmla="*/ 0 w 3"/>
                    <a:gd name="T5" fmla="*/ 2 h 4"/>
                    <a:gd name="T6" fmla="*/ 1 w 3"/>
                    <a:gd name="T7" fmla="*/ 2 h 4"/>
                    <a:gd name="T8" fmla="*/ 2 w 3"/>
                    <a:gd name="T9" fmla="*/ 2 h 4"/>
                    <a:gd name="T10" fmla="*/ 2 w 3"/>
                    <a:gd name="T11" fmla="*/ 0 h 4"/>
                    <a:gd name="T12" fmla="*/ 2 w 3"/>
                    <a:gd name="T13" fmla="*/ 0 h 4"/>
                    <a:gd name="T14" fmla="*/ 2 w 3"/>
                    <a:gd name="T15" fmla="*/ 0 h 4"/>
                    <a:gd name="T16" fmla="*/ 2 w 3"/>
                    <a:gd name="T17" fmla="*/ 0 h 4"/>
                    <a:gd name="T18" fmla="*/ 2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2" y="0"/>
                      </a:moveTo>
                      <a:cubicBezTo>
                        <a:pt x="2" y="0"/>
                        <a:pt x="2" y="0"/>
                        <a:pt x="2" y="0"/>
                      </a:cubicBezTo>
                      <a:cubicBezTo>
                        <a:pt x="3" y="1"/>
                        <a:pt x="1" y="3"/>
                        <a:pt x="0" y="3"/>
                      </a:cubicBezTo>
                      <a:cubicBezTo>
                        <a:pt x="0" y="4"/>
                        <a:pt x="1" y="4"/>
                        <a:pt x="1" y="4"/>
                      </a:cubicBezTo>
                      <a:cubicBezTo>
                        <a:pt x="1" y="4"/>
                        <a:pt x="2" y="3"/>
                        <a:pt x="2" y="2"/>
                      </a:cubicBezTo>
                      <a:cubicBezTo>
                        <a:pt x="3" y="1"/>
                        <a:pt x="3" y="0"/>
                        <a:pt x="2" y="0"/>
                      </a:cubicBezTo>
                      <a:moveTo>
                        <a:pt x="2" y="0"/>
                      </a:moveTo>
                      <a:cubicBezTo>
                        <a:pt x="2" y="0"/>
                        <a:pt x="2" y="0"/>
                        <a:pt x="2" y="0"/>
                      </a:cubicBezTo>
                      <a:cubicBezTo>
                        <a:pt x="2" y="0"/>
                        <a:pt x="2" y="0"/>
                        <a:pt x="2" y="0"/>
                      </a:cubicBezTo>
                      <a:cubicBezTo>
                        <a:pt x="2" y="0"/>
                        <a:pt x="2" y="0"/>
                        <a:pt x="2"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5" name="Freeform 12646">
                  <a:extLst>
                    <a:ext uri="{FF2B5EF4-FFF2-40B4-BE49-F238E27FC236}">
                      <a16:creationId xmlns:a16="http://schemas.microsoft.com/office/drawing/2014/main" id="{EF5E3423-010F-C0D9-0239-08EE24EC57E7}"/>
                    </a:ext>
                  </a:extLst>
                </p:cNvPr>
                <p:cNvSpPr>
                  <a:spLocks noEditPoints="1"/>
                </p:cNvSpPr>
                <p:nvPr/>
              </p:nvSpPr>
              <p:spPr bwMode="auto">
                <a:xfrm>
                  <a:off x="4669" y="2306"/>
                  <a:ext cx="1" cy="4"/>
                </a:xfrm>
                <a:custGeom>
                  <a:avLst/>
                  <a:gdLst>
                    <a:gd name="T0" fmla="*/ 1 w 1"/>
                    <a:gd name="T1" fmla="*/ 1 h 5"/>
                    <a:gd name="T2" fmla="*/ 1 w 1"/>
                    <a:gd name="T3" fmla="*/ 1 h 5"/>
                    <a:gd name="T4" fmla="*/ 1 w 1"/>
                    <a:gd name="T5" fmla="*/ 1 h 5"/>
                    <a:gd name="T6" fmla="*/ 1 w 1"/>
                    <a:gd name="T7" fmla="*/ 1 h 5"/>
                    <a:gd name="T8" fmla="*/ 1 w 1"/>
                    <a:gd name="T9" fmla="*/ 0 h 5"/>
                    <a:gd name="T10" fmla="*/ 0 w 1"/>
                    <a:gd name="T11" fmla="*/ 2 h 5"/>
                    <a:gd name="T12" fmla="*/ 0 w 1"/>
                    <a:gd name="T13" fmla="*/ 2 h 5"/>
                    <a:gd name="T14" fmla="*/ 1 w 1"/>
                    <a:gd name="T15" fmla="*/ 1 h 5"/>
                    <a:gd name="T16" fmla="*/ 1 w 1"/>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5">
                      <a:moveTo>
                        <a:pt x="1" y="1"/>
                      </a:moveTo>
                      <a:cubicBezTo>
                        <a:pt x="1" y="1"/>
                        <a:pt x="1" y="1"/>
                        <a:pt x="1" y="1"/>
                      </a:cubicBezTo>
                      <a:cubicBezTo>
                        <a:pt x="1" y="1"/>
                        <a:pt x="1" y="1"/>
                        <a:pt x="1" y="1"/>
                      </a:cubicBezTo>
                      <a:cubicBezTo>
                        <a:pt x="1" y="1"/>
                        <a:pt x="1" y="1"/>
                        <a:pt x="1" y="1"/>
                      </a:cubicBezTo>
                      <a:moveTo>
                        <a:pt x="1" y="0"/>
                      </a:moveTo>
                      <a:cubicBezTo>
                        <a:pt x="0" y="0"/>
                        <a:pt x="0" y="4"/>
                        <a:pt x="0" y="5"/>
                      </a:cubicBezTo>
                      <a:cubicBezTo>
                        <a:pt x="0" y="5"/>
                        <a:pt x="0" y="4"/>
                        <a:pt x="0" y="3"/>
                      </a:cubicBezTo>
                      <a:cubicBezTo>
                        <a:pt x="0" y="2"/>
                        <a:pt x="1" y="1"/>
                        <a:pt x="1" y="1"/>
                      </a:cubicBezTo>
                      <a:cubicBezTo>
                        <a:pt x="1" y="0"/>
                        <a:pt x="1" y="0"/>
                        <a:pt x="1"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6" name="Freeform 12647">
                  <a:extLst>
                    <a:ext uri="{FF2B5EF4-FFF2-40B4-BE49-F238E27FC236}">
                      <a16:creationId xmlns:a16="http://schemas.microsoft.com/office/drawing/2014/main" id="{5DD50BEC-1936-25B5-CD76-C3BD3348623C}"/>
                    </a:ext>
                  </a:extLst>
                </p:cNvPr>
                <p:cNvSpPr>
                  <a:spLocks/>
                </p:cNvSpPr>
                <p:nvPr/>
              </p:nvSpPr>
              <p:spPr bwMode="auto">
                <a:xfrm>
                  <a:off x="4664" y="2299"/>
                  <a:ext cx="2" cy="5"/>
                </a:xfrm>
                <a:custGeom>
                  <a:avLst/>
                  <a:gdLst>
                    <a:gd name="T0" fmla="*/ 1 w 3"/>
                    <a:gd name="T1" fmla="*/ 0 h 6"/>
                    <a:gd name="T2" fmla="*/ 1 w 3"/>
                    <a:gd name="T3" fmla="*/ 1 h 6"/>
                    <a:gd name="T4" fmla="*/ 0 w 3"/>
                    <a:gd name="T5" fmla="*/ 3 h 6"/>
                    <a:gd name="T6" fmla="*/ 0 w 3"/>
                    <a:gd name="T7" fmla="*/ 3 h 6"/>
                    <a:gd name="T8" fmla="*/ 1 w 3"/>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2" y="0"/>
                      </a:moveTo>
                      <a:cubicBezTo>
                        <a:pt x="2" y="1"/>
                        <a:pt x="2" y="1"/>
                        <a:pt x="2" y="1"/>
                      </a:cubicBezTo>
                      <a:cubicBezTo>
                        <a:pt x="1" y="2"/>
                        <a:pt x="1" y="5"/>
                        <a:pt x="0" y="6"/>
                      </a:cubicBezTo>
                      <a:cubicBezTo>
                        <a:pt x="0" y="6"/>
                        <a:pt x="0" y="6"/>
                        <a:pt x="0" y="6"/>
                      </a:cubicBezTo>
                      <a:cubicBezTo>
                        <a:pt x="2" y="6"/>
                        <a:pt x="3" y="2"/>
                        <a:pt x="2"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7" name="Freeform 12648">
                  <a:extLst>
                    <a:ext uri="{FF2B5EF4-FFF2-40B4-BE49-F238E27FC236}">
                      <a16:creationId xmlns:a16="http://schemas.microsoft.com/office/drawing/2014/main" id="{EA630373-7D33-7E4D-E8D8-F03D0FF0EFC0}"/>
                    </a:ext>
                  </a:extLst>
                </p:cNvPr>
                <p:cNvSpPr>
                  <a:spLocks/>
                </p:cNvSpPr>
                <p:nvPr/>
              </p:nvSpPr>
              <p:spPr bwMode="auto">
                <a:xfrm>
                  <a:off x="4666" y="2296"/>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8" name="Freeform 12649">
                  <a:extLst>
                    <a:ext uri="{FF2B5EF4-FFF2-40B4-BE49-F238E27FC236}">
                      <a16:creationId xmlns:a16="http://schemas.microsoft.com/office/drawing/2014/main" id="{F3B850BB-DAF8-F2AC-F157-F7AC7015A4D5}"/>
                    </a:ext>
                  </a:extLst>
                </p:cNvPr>
                <p:cNvSpPr>
                  <a:spLocks/>
                </p:cNvSpPr>
                <p:nvPr/>
              </p:nvSpPr>
              <p:spPr bwMode="auto">
                <a:xfrm>
                  <a:off x="4666" y="2296"/>
                  <a:ext cx="1" cy="1"/>
                </a:xfrm>
                <a:custGeom>
                  <a:avLst/>
                  <a:gdLst>
                    <a:gd name="T0" fmla="*/ 0 w 1"/>
                    <a:gd name="T1" fmla="*/ 0 h 1"/>
                    <a:gd name="T2" fmla="*/ 0 w 1"/>
                    <a:gd name="T3" fmla="*/ 1 h 1"/>
                    <a:gd name="T4" fmla="*/ 0 w 1"/>
                    <a:gd name="T5" fmla="*/ 1 h 1"/>
                    <a:gd name="T6" fmla="*/ 1 w 1"/>
                    <a:gd name="T7" fmla="*/ 0 h 1"/>
                    <a:gd name="T8" fmla="*/ 1 w 1"/>
                    <a:gd name="T9" fmla="*/ 0 h 1"/>
                    <a:gd name="T10" fmla="*/ 1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0" y="0"/>
                      </a:cubicBezTo>
                    </a:path>
                  </a:pathLst>
                </a:custGeom>
                <a:solidFill>
                  <a:srgbClr val="CBA3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69" name="Freeform 12650">
                  <a:extLst>
                    <a:ext uri="{FF2B5EF4-FFF2-40B4-BE49-F238E27FC236}">
                      <a16:creationId xmlns:a16="http://schemas.microsoft.com/office/drawing/2014/main" id="{FB2B96D6-83D3-DB38-A370-377592B554A3}"/>
                    </a:ext>
                  </a:extLst>
                </p:cNvPr>
                <p:cNvSpPr>
                  <a:spLocks/>
                </p:cNvSpPr>
                <p:nvPr/>
              </p:nvSpPr>
              <p:spPr bwMode="auto">
                <a:xfrm>
                  <a:off x="4666" y="2294"/>
                  <a:ext cx="2" cy="2"/>
                </a:xfrm>
                <a:custGeom>
                  <a:avLst/>
                  <a:gdLst>
                    <a:gd name="T0" fmla="*/ 2 w 2"/>
                    <a:gd name="T1" fmla="*/ 0 h 2"/>
                    <a:gd name="T2" fmla="*/ 0 w 2"/>
                    <a:gd name="T3" fmla="*/ 2 h 2"/>
                    <a:gd name="T4" fmla="*/ 1 w 2"/>
                    <a:gd name="T5" fmla="*/ 2 h 2"/>
                    <a:gd name="T6" fmla="*/ 1 w 2"/>
                    <a:gd name="T7" fmla="*/ 2 h 2"/>
                    <a:gd name="T8" fmla="*/ 1 w 2"/>
                    <a:gd name="T9" fmla="*/ 2 h 2"/>
                    <a:gd name="T10" fmla="*/ 2 w 2"/>
                    <a:gd name="T11" fmla="*/ 0 h 2"/>
                    <a:gd name="T12" fmla="*/ 2 w 2"/>
                    <a:gd name="T13" fmla="*/ 0 h 2"/>
                    <a:gd name="T14" fmla="*/ 2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2" y="0"/>
                      </a:moveTo>
                      <a:cubicBezTo>
                        <a:pt x="1" y="0"/>
                        <a:pt x="1" y="1"/>
                        <a:pt x="0" y="2"/>
                      </a:cubicBezTo>
                      <a:cubicBezTo>
                        <a:pt x="1" y="2"/>
                        <a:pt x="1" y="2"/>
                        <a:pt x="1" y="2"/>
                      </a:cubicBezTo>
                      <a:cubicBezTo>
                        <a:pt x="1" y="2"/>
                        <a:pt x="1" y="2"/>
                        <a:pt x="1" y="2"/>
                      </a:cubicBezTo>
                      <a:cubicBezTo>
                        <a:pt x="1" y="2"/>
                        <a:pt x="1" y="2"/>
                        <a:pt x="1" y="2"/>
                      </a:cubicBezTo>
                      <a:cubicBezTo>
                        <a:pt x="1" y="1"/>
                        <a:pt x="1" y="0"/>
                        <a:pt x="2" y="0"/>
                      </a:cubicBezTo>
                      <a:cubicBezTo>
                        <a:pt x="2" y="0"/>
                        <a:pt x="2" y="0"/>
                        <a:pt x="2" y="0"/>
                      </a:cubicBezTo>
                      <a:cubicBezTo>
                        <a:pt x="2" y="0"/>
                        <a:pt x="2" y="0"/>
                        <a:pt x="2" y="0"/>
                      </a:cubicBezTo>
                    </a:path>
                  </a:pathLst>
                </a:custGeom>
                <a:solidFill>
                  <a:srgbClr val="C4B4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0" name="Freeform 12651">
                  <a:extLst>
                    <a:ext uri="{FF2B5EF4-FFF2-40B4-BE49-F238E27FC236}">
                      <a16:creationId xmlns:a16="http://schemas.microsoft.com/office/drawing/2014/main" id="{36B61F40-33C7-4277-0D23-9931CDBBAB21}"/>
                    </a:ext>
                  </a:extLst>
                </p:cNvPr>
                <p:cNvSpPr>
                  <a:spLocks/>
                </p:cNvSpPr>
                <p:nvPr/>
              </p:nvSpPr>
              <p:spPr bwMode="auto">
                <a:xfrm>
                  <a:off x="4667" y="2312"/>
                  <a:ext cx="2" cy="3"/>
                </a:xfrm>
                <a:custGeom>
                  <a:avLst/>
                  <a:gdLst>
                    <a:gd name="T0" fmla="*/ 2 w 2"/>
                    <a:gd name="T1" fmla="*/ 0 h 3"/>
                    <a:gd name="T2" fmla="*/ 2 w 2"/>
                    <a:gd name="T3" fmla="*/ 0 h 3"/>
                    <a:gd name="T4" fmla="*/ 1 w 2"/>
                    <a:gd name="T5" fmla="*/ 2 h 3"/>
                    <a:gd name="T6" fmla="*/ 0 w 2"/>
                    <a:gd name="T7" fmla="*/ 2 h 3"/>
                    <a:gd name="T8" fmla="*/ 0 w 2"/>
                    <a:gd name="T9" fmla="*/ 3 h 3"/>
                    <a:gd name="T10" fmla="*/ 2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2" y="0"/>
                        <a:pt x="2" y="0"/>
                        <a:pt x="2" y="0"/>
                      </a:cubicBezTo>
                      <a:cubicBezTo>
                        <a:pt x="2" y="2"/>
                        <a:pt x="1" y="2"/>
                        <a:pt x="1" y="2"/>
                      </a:cubicBezTo>
                      <a:cubicBezTo>
                        <a:pt x="0" y="2"/>
                        <a:pt x="0" y="2"/>
                        <a:pt x="0" y="2"/>
                      </a:cubicBezTo>
                      <a:cubicBezTo>
                        <a:pt x="0" y="2"/>
                        <a:pt x="0" y="3"/>
                        <a:pt x="0" y="3"/>
                      </a:cubicBezTo>
                      <a:cubicBezTo>
                        <a:pt x="1" y="3"/>
                        <a:pt x="2" y="1"/>
                        <a:pt x="2"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1" name="Freeform 12652">
                  <a:extLst>
                    <a:ext uri="{FF2B5EF4-FFF2-40B4-BE49-F238E27FC236}">
                      <a16:creationId xmlns:a16="http://schemas.microsoft.com/office/drawing/2014/main" id="{F9880D81-9DAF-7E70-40AF-1E2515C46080}"/>
                    </a:ext>
                  </a:extLst>
                </p:cNvPr>
                <p:cNvSpPr>
                  <a:spLocks/>
                </p:cNvSpPr>
                <p:nvPr/>
              </p:nvSpPr>
              <p:spPr bwMode="auto">
                <a:xfrm>
                  <a:off x="4665" y="2308"/>
                  <a:ext cx="1" cy="1"/>
                </a:xfrm>
                <a:custGeom>
                  <a:avLst/>
                  <a:gdLst>
                    <a:gd name="T0" fmla="*/ 1 w 1"/>
                    <a:gd name="T1" fmla="*/ 0 h 1"/>
                    <a:gd name="T2" fmla="*/ 0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0" y="0"/>
                      </a:cubicBezTo>
                      <a:cubicBezTo>
                        <a:pt x="1" y="0"/>
                        <a:pt x="1" y="0"/>
                        <a:pt x="1" y="0"/>
                      </a:cubicBezTo>
                      <a:cubicBezTo>
                        <a:pt x="1" y="0"/>
                        <a:pt x="1" y="0"/>
                        <a:pt x="1"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2" name="Freeform 12653">
                  <a:extLst>
                    <a:ext uri="{FF2B5EF4-FFF2-40B4-BE49-F238E27FC236}">
                      <a16:creationId xmlns:a16="http://schemas.microsoft.com/office/drawing/2014/main" id="{81A22622-9D87-DB4D-D29D-B9231B31D587}"/>
                    </a:ext>
                  </a:extLst>
                </p:cNvPr>
                <p:cNvSpPr>
                  <a:spLocks/>
                </p:cNvSpPr>
                <p:nvPr/>
              </p:nvSpPr>
              <p:spPr bwMode="auto">
                <a:xfrm>
                  <a:off x="4665" y="2311"/>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1"/>
                        <a:pt x="0" y="1"/>
                        <a:pt x="0" y="1"/>
                      </a:cubicBezTo>
                      <a:cubicBezTo>
                        <a:pt x="0" y="1"/>
                        <a:pt x="0" y="1"/>
                        <a:pt x="0"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3" name="Freeform 12654">
                  <a:extLst>
                    <a:ext uri="{FF2B5EF4-FFF2-40B4-BE49-F238E27FC236}">
                      <a16:creationId xmlns:a16="http://schemas.microsoft.com/office/drawing/2014/main" id="{83787666-1D27-448F-4C43-2171294428A9}"/>
                    </a:ext>
                  </a:extLst>
                </p:cNvPr>
                <p:cNvSpPr>
                  <a:spLocks/>
                </p:cNvSpPr>
                <p:nvPr/>
              </p:nvSpPr>
              <p:spPr bwMode="auto">
                <a:xfrm>
                  <a:off x="4664" y="2308"/>
                  <a:ext cx="1" cy="3"/>
                </a:xfrm>
                <a:custGeom>
                  <a:avLst/>
                  <a:gdLst>
                    <a:gd name="T0" fmla="*/ 1 w 1"/>
                    <a:gd name="T1" fmla="*/ 0 h 4"/>
                    <a:gd name="T2" fmla="*/ 1 w 1"/>
                    <a:gd name="T3" fmla="*/ 0 h 4"/>
                    <a:gd name="T4" fmla="*/ 0 w 1"/>
                    <a:gd name="T5" fmla="*/ 2 h 4"/>
                    <a:gd name="T6" fmla="*/ 1 w 1"/>
                    <a:gd name="T7" fmla="*/ 2 h 4"/>
                    <a:gd name="T8" fmla="*/ 1 w 1"/>
                    <a:gd name="T9" fmla="*/ 2 h 4"/>
                    <a:gd name="T10" fmla="*/ 1 w 1"/>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4">
                      <a:moveTo>
                        <a:pt x="1" y="0"/>
                      </a:moveTo>
                      <a:cubicBezTo>
                        <a:pt x="1" y="0"/>
                        <a:pt x="1" y="0"/>
                        <a:pt x="1" y="0"/>
                      </a:cubicBezTo>
                      <a:cubicBezTo>
                        <a:pt x="1" y="1"/>
                        <a:pt x="0" y="2"/>
                        <a:pt x="0" y="3"/>
                      </a:cubicBezTo>
                      <a:cubicBezTo>
                        <a:pt x="0" y="4"/>
                        <a:pt x="0" y="4"/>
                        <a:pt x="1" y="4"/>
                      </a:cubicBezTo>
                      <a:cubicBezTo>
                        <a:pt x="1" y="4"/>
                        <a:pt x="1" y="4"/>
                        <a:pt x="1" y="4"/>
                      </a:cubicBezTo>
                      <a:cubicBezTo>
                        <a:pt x="0" y="3"/>
                        <a:pt x="1" y="0"/>
                        <a:pt x="1"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4" name="Freeform 12655">
                  <a:extLst>
                    <a:ext uri="{FF2B5EF4-FFF2-40B4-BE49-F238E27FC236}">
                      <a16:creationId xmlns:a16="http://schemas.microsoft.com/office/drawing/2014/main" id="{AB28BAA7-764F-3D4C-506E-2776DC24560D}"/>
                    </a:ext>
                  </a:extLst>
                </p:cNvPr>
                <p:cNvSpPr>
                  <a:spLocks/>
                </p:cNvSpPr>
                <p:nvPr/>
              </p:nvSpPr>
              <p:spPr bwMode="auto">
                <a:xfrm>
                  <a:off x="4665" y="2312"/>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B48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5" name="Freeform 12656">
                  <a:extLst>
                    <a:ext uri="{FF2B5EF4-FFF2-40B4-BE49-F238E27FC236}">
                      <a16:creationId xmlns:a16="http://schemas.microsoft.com/office/drawing/2014/main" id="{52590B11-35FB-BCB2-E83C-5E58263FEB29}"/>
                    </a:ext>
                  </a:extLst>
                </p:cNvPr>
                <p:cNvSpPr>
                  <a:spLocks/>
                </p:cNvSpPr>
                <p:nvPr/>
              </p:nvSpPr>
              <p:spPr bwMode="auto">
                <a:xfrm>
                  <a:off x="4662" y="2306"/>
                  <a:ext cx="1" cy="1"/>
                </a:xfrm>
                <a:custGeom>
                  <a:avLst/>
                  <a:gdLst>
                    <a:gd name="T0" fmla="*/ 0 w 1"/>
                    <a:gd name="T1" fmla="*/ 0 h 1"/>
                    <a:gd name="T2" fmla="*/ 0 w 1"/>
                    <a:gd name="T3" fmla="*/ 0 h 1"/>
                    <a:gd name="T4" fmla="*/ 0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0"/>
                        <a:pt x="0" y="0"/>
                      </a:cubicBezTo>
                      <a:cubicBezTo>
                        <a:pt x="0" y="0"/>
                        <a:pt x="0" y="0"/>
                        <a:pt x="1" y="0"/>
                      </a:cubicBezTo>
                      <a:cubicBezTo>
                        <a:pt x="0" y="0"/>
                        <a:pt x="0" y="0"/>
                        <a:pt x="0"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6" name="Freeform 12657">
                  <a:extLst>
                    <a:ext uri="{FF2B5EF4-FFF2-40B4-BE49-F238E27FC236}">
                      <a16:creationId xmlns:a16="http://schemas.microsoft.com/office/drawing/2014/main" id="{64E3D885-B99E-EC0B-7094-C0FFF5E54675}"/>
                    </a:ext>
                  </a:extLst>
                </p:cNvPr>
                <p:cNvSpPr>
                  <a:spLocks noEditPoints="1"/>
                </p:cNvSpPr>
                <p:nvPr/>
              </p:nvSpPr>
              <p:spPr bwMode="auto">
                <a:xfrm>
                  <a:off x="4662" y="2306"/>
                  <a:ext cx="1" cy="1"/>
                </a:xfrm>
                <a:custGeom>
                  <a:avLst/>
                  <a:gdLst>
                    <a:gd name="T0" fmla="*/ 0 w 1"/>
                    <a:gd name="T1" fmla="*/ 1 h 1"/>
                    <a:gd name="T2" fmla="*/ 0 w 1"/>
                    <a:gd name="T3" fmla="*/ 1 h 1"/>
                    <a:gd name="T4" fmla="*/ 0 w 1"/>
                    <a:gd name="T5" fmla="*/ 1 h 1"/>
                    <a:gd name="T6" fmla="*/ 0 w 1"/>
                    <a:gd name="T7" fmla="*/ 0 h 1"/>
                    <a:gd name="T8" fmla="*/ 0 w 1"/>
                    <a:gd name="T9" fmla="*/ 1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1"/>
                      </a:moveTo>
                      <a:cubicBezTo>
                        <a:pt x="0" y="1"/>
                        <a:pt x="0" y="1"/>
                        <a:pt x="0" y="1"/>
                      </a:cubicBezTo>
                      <a:cubicBezTo>
                        <a:pt x="0" y="1"/>
                        <a:pt x="0" y="1"/>
                        <a:pt x="0" y="1"/>
                      </a:cubicBezTo>
                      <a:moveTo>
                        <a:pt x="0" y="0"/>
                      </a:moveTo>
                      <a:cubicBezTo>
                        <a:pt x="0" y="0"/>
                        <a:pt x="0" y="0"/>
                        <a:pt x="0" y="1"/>
                      </a:cubicBezTo>
                      <a:cubicBezTo>
                        <a:pt x="0" y="1"/>
                        <a:pt x="0" y="0"/>
                        <a:pt x="0" y="0"/>
                      </a:cubicBezTo>
                      <a:cubicBezTo>
                        <a:pt x="0" y="0"/>
                        <a:pt x="0" y="0"/>
                        <a:pt x="0" y="0"/>
                      </a:cubicBezTo>
                    </a:path>
                  </a:pathLst>
                </a:custGeom>
                <a:solidFill>
                  <a:srgbClr val="CBA3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7" name="Freeform 12658">
                  <a:extLst>
                    <a:ext uri="{FF2B5EF4-FFF2-40B4-BE49-F238E27FC236}">
                      <a16:creationId xmlns:a16="http://schemas.microsoft.com/office/drawing/2014/main" id="{653CD3BA-A1C1-DF85-7889-4D7039DCCFF1}"/>
                    </a:ext>
                  </a:extLst>
                </p:cNvPr>
                <p:cNvSpPr>
                  <a:spLocks/>
                </p:cNvSpPr>
                <p:nvPr/>
              </p:nvSpPr>
              <p:spPr bwMode="auto">
                <a:xfrm>
                  <a:off x="4662" y="2306"/>
                  <a:ext cx="1" cy="4"/>
                </a:xfrm>
                <a:custGeom>
                  <a:avLst/>
                  <a:gdLst>
                    <a:gd name="T0" fmla="*/ 0 w 1"/>
                    <a:gd name="T1" fmla="*/ 0 h 4"/>
                    <a:gd name="T2" fmla="*/ 0 w 1"/>
                    <a:gd name="T3" fmla="*/ 0 h 4"/>
                    <a:gd name="T4" fmla="*/ 0 w 1"/>
                    <a:gd name="T5" fmla="*/ 4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0" y="0"/>
                        <a:pt x="0" y="0"/>
                        <a:pt x="0" y="0"/>
                      </a:cubicBezTo>
                      <a:cubicBezTo>
                        <a:pt x="0" y="2"/>
                        <a:pt x="0" y="3"/>
                        <a:pt x="0" y="4"/>
                      </a:cubicBezTo>
                      <a:cubicBezTo>
                        <a:pt x="1" y="3"/>
                        <a:pt x="0" y="1"/>
                        <a:pt x="0" y="0"/>
                      </a:cubicBezTo>
                    </a:path>
                  </a:pathLst>
                </a:custGeom>
                <a:solidFill>
                  <a:srgbClr val="BA9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8" name="Freeform 12659">
                  <a:extLst>
                    <a:ext uri="{FF2B5EF4-FFF2-40B4-BE49-F238E27FC236}">
                      <a16:creationId xmlns:a16="http://schemas.microsoft.com/office/drawing/2014/main" id="{61D1D075-13F1-B31B-2E11-2D10DE81719E}"/>
                    </a:ext>
                  </a:extLst>
                </p:cNvPr>
                <p:cNvSpPr>
                  <a:spLocks/>
                </p:cNvSpPr>
                <p:nvPr/>
              </p:nvSpPr>
              <p:spPr bwMode="auto">
                <a:xfrm>
                  <a:off x="4662" y="2306"/>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CBA3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79" name="Freeform 12660">
                  <a:extLst>
                    <a:ext uri="{FF2B5EF4-FFF2-40B4-BE49-F238E27FC236}">
                      <a16:creationId xmlns:a16="http://schemas.microsoft.com/office/drawing/2014/main" id="{8BEF2D2E-0378-E7F8-6834-5CB7293B52D4}"/>
                    </a:ext>
                  </a:extLst>
                </p:cNvPr>
                <p:cNvSpPr>
                  <a:spLocks noEditPoints="1"/>
                </p:cNvSpPr>
                <p:nvPr/>
              </p:nvSpPr>
              <p:spPr bwMode="auto">
                <a:xfrm>
                  <a:off x="4791" y="2335"/>
                  <a:ext cx="23" cy="29"/>
                </a:xfrm>
                <a:custGeom>
                  <a:avLst/>
                  <a:gdLst>
                    <a:gd name="T0" fmla="*/ 8 w 28"/>
                    <a:gd name="T1" fmla="*/ 12 h 35"/>
                    <a:gd name="T2" fmla="*/ 9 w 28"/>
                    <a:gd name="T3" fmla="*/ 14 h 35"/>
                    <a:gd name="T4" fmla="*/ 2 w 28"/>
                    <a:gd name="T5" fmla="*/ 7 h 35"/>
                    <a:gd name="T6" fmla="*/ 2 w 28"/>
                    <a:gd name="T7" fmla="*/ 6 h 35"/>
                    <a:gd name="T8" fmla="*/ 5 w 28"/>
                    <a:gd name="T9" fmla="*/ 5 h 35"/>
                    <a:gd name="T10" fmla="*/ 6 w 28"/>
                    <a:gd name="T11" fmla="*/ 8 h 35"/>
                    <a:gd name="T12" fmla="*/ 5 w 28"/>
                    <a:gd name="T13" fmla="*/ 5 h 35"/>
                    <a:gd name="T14" fmla="*/ 6 w 28"/>
                    <a:gd name="T15" fmla="*/ 4 h 35"/>
                    <a:gd name="T16" fmla="*/ 7 w 28"/>
                    <a:gd name="T17" fmla="*/ 2 h 35"/>
                    <a:gd name="T18" fmla="*/ 7 w 28"/>
                    <a:gd name="T19" fmla="*/ 2 h 35"/>
                    <a:gd name="T20" fmla="*/ 8 w 28"/>
                    <a:gd name="T21" fmla="*/ 0 h 35"/>
                    <a:gd name="T22" fmla="*/ 6 w 28"/>
                    <a:gd name="T23" fmla="*/ 1 h 35"/>
                    <a:gd name="T24" fmla="*/ 2 w 28"/>
                    <a:gd name="T25" fmla="*/ 5 h 35"/>
                    <a:gd name="T26" fmla="*/ 2 w 28"/>
                    <a:gd name="T27" fmla="*/ 14 h 35"/>
                    <a:gd name="T28" fmla="*/ 3 w 28"/>
                    <a:gd name="T29" fmla="*/ 10 h 35"/>
                    <a:gd name="T30" fmla="*/ 5 w 28"/>
                    <a:gd name="T31" fmla="*/ 9 h 35"/>
                    <a:gd name="T32" fmla="*/ 4 w 28"/>
                    <a:gd name="T33" fmla="*/ 15 h 35"/>
                    <a:gd name="T34" fmla="*/ 5 w 28"/>
                    <a:gd name="T35" fmla="*/ 15 h 35"/>
                    <a:gd name="T36" fmla="*/ 6 w 28"/>
                    <a:gd name="T37" fmla="*/ 14 h 35"/>
                    <a:gd name="T38" fmla="*/ 6 w 28"/>
                    <a:gd name="T39" fmla="*/ 14 h 35"/>
                    <a:gd name="T40" fmla="*/ 6 w 28"/>
                    <a:gd name="T41" fmla="*/ 15 h 35"/>
                    <a:gd name="T42" fmla="*/ 8 w 28"/>
                    <a:gd name="T43" fmla="*/ 15 h 35"/>
                    <a:gd name="T44" fmla="*/ 10 w 28"/>
                    <a:gd name="T45" fmla="*/ 14 h 35"/>
                    <a:gd name="T46" fmla="*/ 12 w 28"/>
                    <a:gd name="T47" fmla="*/ 15 h 35"/>
                    <a:gd name="T48" fmla="*/ 12 w 28"/>
                    <a:gd name="T49" fmla="*/ 14 h 35"/>
                    <a:gd name="T50" fmla="*/ 12 w 28"/>
                    <a:gd name="T51" fmla="*/ 12 h 35"/>
                    <a:gd name="T52" fmla="*/ 12 w 28"/>
                    <a:gd name="T53" fmla="*/ 12 h 35"/>
                    <a:gd name="T54" fmla="*/ 13 w 28"/>
                    <a:gd name="T55" fmla="*/ 11 h 35"/>
                    <a:gd name="T56" fmla="*/ 13 w 28"/>
                    <a:gd name="T57" fmla="*/ 11 h 35"/>
                    <a:gd name="T58" fmla="*/ 12 w 28"/>
                    <a:gd name="T59" fmla="*/ 11 h 35"/>
                    <a:gd name="T60" fmla="*/ 12 w 28"/>
                    <a:gd name="T61" fmla="*/ 11 h 35"/>
                    <a:gd name="T62" fmla="*/ 12 w 28"/>
                    <a:gd name="T63" fmla="*/ 10 h 35"/>
                    <a:gd name="T64" fmla="*/ 11 w 28"/>
                    <a:gd name="T65" fmla="*/ 10 h 35"/>
                    <a:gd name="T66" fmla="*/ 11 w 28"/>
                    <a:gd name="T67" fmla="*/ 10 h 35"/>
                    <a:gd name="T68" fmla="*/ 11 w 28"/>
                    <a:gd name="T69" fmla="*/ 10 h 35"/>
                    <a:gd name="T70" fmla="*/ 11 w 28"/>
                    <a:gd name="T71" fmla="*/ 10 h 35"/>
                    <a:gd name="T72" fmla="*/ 10 w 28"/>
                    <a:gd name="T73" fmla="*/ 10 h 35"/>
                    <a:gd name="T74" fmla="*/ 9 w 28"/>
                    <a:gd name="T75" fmla="*/ 7 h 35"/>
                    <a:gd name="T76" fmla="*/ 9 w 28"/>
                    <a:gd name="T77" fmla="*/ 7 h 35"/>
                    <a:gd name="T78" fmla="*/ 9 w 28"/>
                    <a:gd name="T79" fmla="*/ 7 h 35"/>
                    <a:gd name="T80" fmla="*/ 9 w 28"/>
                    <a:gd name="T81" fmla="*/ 7 h 35"/>
                    <a:gd name="T82" fmla="*/ 9 w 28"/>
                    <a:gd name="T83" fmla="*/ 7 h 35"/>
                    <a:gd name="T84" fmla="*/ 8 w 28"/>
                    <a:gd name="T85" fmla="*/ 6 h 35"/>
                    <a:gd name="T86" fmla="*/ 8 w 28"/>
                    <a:gd name="T87" fmla="*/ 5 h 35"/>
                    <a:gd name="T88" fmla="*/ 8 w 28"/>
                    <a:gd name="T89" fmla="*/ 0 h 3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8" h="35">
                      <a:moveTo>
                        <a:pt x="18" y="24"/>
                      </a:moveTo>
                      <a:cubicBezTo>
                        <a:pt x="18" y="24"/>
                        <a:pt x="18" y="24"/>
                        <a:pt x="18" y="24"/>
                      </a:cubicBezTo>
                      <a:cubicBezTo>
                        <a:pt x="18" y="24"/>
                        <a:pt x="18" y="24"/>
                        <a:pt x="18" y="24"/>
                      </a:cubicBezTo>
                      <a:cubicBezTo>
                        <a:pt x="18" y="24"/>
                        <a:pt x="18" y="24"/>
                        <a:pt x="18" y="24"/>
                      </a:cubicBezTo>
                      <a:cubicBezTo>
                        <a:pt x="18" y="25"/>
                        <a:pt x="18" y="26"/>
                        <a:pt x="18" y="27"/>
                      </a:cubicBezTo>
                      <a:cubicBezTo>
                        <a:pt x="18" y="28"/>
                        <a:pt x="19" y="28"/>
                        <a:pt x="20" y="29"/>
                      </a:cubicBezTo>
                      <a:cubicBezTo>
                        <a:pt x="18" y="28"/>
                        <a:pt x="15" y="24"/>
                        <a:pt x="18" y="24"/>
                      </a:cubicBezTo>
                      <a:cubicBezTo>
                        <a:pt x="18" y="24"/>
                        <a:pt x="18" y="24"/>
                        <a:pt x="18" y="24"/>
                      </a:cubicBezTo>
                      <a:moveTo>
                        <a:pt x="6" y="16"/>
                      </a:moveTo>
                      <a:cubicBezTo>
                        <a:pt x="5" y="15"/>
                        <a:pt x="4" y="12"/>
                        <a:pt x="6" y="12"/>
                      </a:cubicBezTo>
                      <a:cubicBezTo>
                        <a:pt x="6" y="12"/>
                        <a:pt x="6" y="12"/>
                        <a:pt x="6" y="12"/>
                      </a:cubicBezTo>
                      <a:cubicBezTo>
                        <a:pt x="6" y="12"/>
                        <a:pt x="6" y="12"/>
                        <a:pt x="6" y="12"/>
                      </a:cubicBezTo>
                      <a:cubicBezTo>
                        <a:pt x="5" y="13"/>
                        <a:pt x="6" y="15"/>
                        <a:pt x="6" y="16"/>
                      </a:cubicBezTo>
                      <a:moveTo>
                        <a:pt x="10" y="12"/>
                      </a:moveTo>
                      <a:cubicBezTo>
                        <a:pt x="11" y="11"/>
                        <a:pt x="11" y="11"/>
                        <a:pt x="11" y="11"/>
                      </a:cubicBezTo>
                      <a:cubicBezTo>
                        <a:pt x="11" y="11"/>
                        <a:pt x="11" y="11"/>
                        <a:pt x="11" y="11"/>
                      </a:cubicBezTo>
                      <a:cubicBezTo>
                        <a:pt x="12" y="12"/>
                        <a:pt x="13" y="13"/>
                        <a:pt x="13" y="14"/>
                      </a:cubicBezTo>
                      <a:cubicBezTo>
                        <a:pt x="13" y="14"/>
                        <a:pt x="14" y="17"/>
                        <a:pt x="13" y="17"/>
                      </a:cubicBezTo>
                      <a:cubicBezTo>
                        <a:pt x="13" y="17"/>
                        <a:pt x="13" y="17"/>
                        <a:pt x="13" y="17"/>
                      </a:cubicBezTo>
                      <a:cubicBezTo>
                        <a:pt x="12" y="17"/>
                        <a:pt x="13" y="16"/>
                        <a:pt x="13" y="15"/>
                      </a:cubicBezTo>
                      <a:cubicBezTo>
                        <a:pt x="12" y="14"/>
                        <a:pt x="12" y="12"/>
                        <a:pt x="11" y="11"/>
                      </a:cubicBezTo>
                      <a:cubicBezTo>
                        <a:pt x="11" y="11"/>
                        <a:pt x="11" y="11"/>
                        <a:pt x="11" y="11"/>
                      </a:cubicBezTo>
                      <a:cubicBezTo>
                        <a:pt x="10" y="12"/>
                        <a:pt x="10" y="12"/>
                        <a:pt x="10" y="12"/>
                      </a:cubicBezTo>
                      <a:moveTo>
                        <a:pt x="13" y="9"/>
                      </a:moveTo>
                      <a:cubicBezTo>
                        <a:pt x="12" y="8"/>
                        <a:pt x="12" y="5"/>
                        <a:pt x="13" y="5"/>
                      </a:cubicBezTo>
                      <a:cubicBezTo>
                        <a:pt x="13" y="5"/>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8"/>
                        <a:pt x="13" y="9"/>
                      </a:cubicBezTo>
                      <a:moveTo>
                        <a:pt x="17" y="0"/>
                      </a:moveTo>
                      <a:cubicBezTo>
                        <a:pt x="17" y="0"/>
                        <a:pt x="17" y="0"/>
                        <a:pt x="17" y="0"/>
                      </a:cubicBezTo>
                      <a:cubicBezTo>
                        <a:pt x="16" y="1"/>
                        <a:pt x="15" y="1"/>
                        <a:pt x="15" y="1"/>
                      </a:cubicBezTo>
                      <a:cubicBezTo>
                        <a:pt x="14" y="1"/>
                        <a:pt x="14" y="1"/>
                        <a:pt x="13" y="1"/>
                      </a:cubicBezTo>
                      <a:cubicBezTo>
                        <a:pt x="13" y="1"/>
                        <a:pt x="12" y="1"/>
                        <a:pt x="12" y="1"/>
                      </a:cubicBezTo>
                      <a:cubicBezTo>
                        <a:pt x="11" y="1"/>
                        <a:pt x="11" y="1"/>
                        <a:pt x="11" y="2"/>
                      </a:cubicBezTo>
                      <a:cubicBezTo>
                        <a:pt x="10" y="5"/>
                        <a:pt x="7" y="3"/>
                        <a:pt x="7" y="4"/>
                      </a:cubicBezTo>
                      <a:cubicBezTo>
                        <a:pt x="7" y="8"/>
                        <a:pt x="2" y="7"/>
                        <a:pt x="3" y="10"/>
                      </a:cubicBezTo>
                      <a:cubicBezTo>
                        <a:pt x="4" y="12"/>
                        <a:pt x="0" y="14"/>
                        <a:pt x="2" y="16"/>
                      </a:cubicBezTo>
                      <a:cubicBezTo>
                        <a:pt x="4" y="19"/>
                        <a:pt x="0" y="21"/>
                        <a:pt x="2" y="23"/>
                      </a:cubicBezTo>
                      <a:cubicBezTo>
                        <a:pt x="4" y="24"/>
                        <a:pt x="4" y="27"/>
                        <a:pt x="4" y="29"/>
                      </a:cubicBezTo>
                      <a:cubicBezTo>
                        <a:pt x="6" y="28"/>
                        <a:pt x="7" y="26"/>
                        <a:pt x="8" y="25"/>
                      </a:cubicBezTo>
                      <a:cubicBezTo>
                        <a:pt x="8" y="25"/>
                        <a:pt x="7" y="25"/>
                        <a:pt x="7" y="25"/>
                      </a:cubicBezTo>
                      <a:cubicBezTo>
                        <a:pt x="8" y="24"/>
                        <a:pt x="7" y="22"/>
                        <a:pt x="7" y="20"/>
                      </a:cubicBezTo>
                      <a:cubicBezTo>
                        <a:pt x="7" y="19"/>
                        <a:pt x="7" y="19"/>
                        <a:pt x="7" y="19"/>
                      </a:cubicBezTo>
                      <a:cubicBezTo>
                        <a:pt x="9" y="20"/>
                        <a:pt x="9" y="22"/>
                        <a:pt x="9" y="24"/>
                      </a:cubicBezTo>
                      <a:cubicBezTo>
                        <a:pt x="10" y="22"/>
                        <a:pt x="11" y="21"/>
                        <a:pt x="11" y="19"/>
                      </a:cubicBezTo>
                      <a:cubicBezTo>
                        <a:pt x="12" y="24"/>
                        <a:pt x="11" y="28"/>
                        <a:pt x="9" y="31"/>
                      </a:cubicBezTo>
                      <a:cubicBezTo>
                        <a:pt x="9" y="32"/>
                        <a:pt x="10" y="32"/>
                        <a:pt x="10" y="33"/>
                      </a:cubicBezTo>
                      <a:cubicBezTo>
                        <a:pt x="9" y="32"/>
                        <a:pt x="9" y="32"/>
                        <a:pt x="8" y="32"/>
                      </a:cubicBezTo>
                      <a:cubicBezTo>
                        <a:pt x="8" y="32"/>
                        <a:pt x="8" y="33"/>
                        <a:pt x="7" y="33"/>
                      </a:cubicBezTo>
                      <a:cubicBezTo>
                        <a:pt x="8" y="34"/>
                        <a:pt x="8" y="34"/>
                        <a:pt x="8" y="35"/>
                      </a:cubicBezTo>
                      <a:cubicBezTo>
                        <a:pt x="9" y="35"/>
                        <a:pt x="9" y="34"/>
                        <a:pt x="10" y="33"/>
                      </a:cubicBezTo>
                      <a:cubicBezTo>
                        <a:pt x="10" y="32"/>
                        <a:pt x="11" y="32"/>
                        <a:pt x="12" y="32"/>
                      </a:cubicBezTo>
                      <a:cubicBezTo>
                        <a:pt x="12" y="32"/>
                        <a:pt x="12" y="32"/>
                        <a:pt x="12" y="32"/>
                      </a:cubicBezTo>
                      <a:cubicBezTo>
                        <a:pt x="12" y="31"/>
                        <a:pt x="12" y="30"/>
                        <a:pt x="12" y="29"/>
                      </a:cubicBezTo>
                      <a:cubicBezTo>
                        <a:pt x="12" y="29"/>
                        <a:pt x="12" y="29"/>
                        <a:pt x="12" y="29"/>
                      </a:cubicBezTo>
                      <a:cubicBezTo>
                        <a:pt x="12" y="29"/>
                        <a:pt x="12" y="29"/>
                        <a:pt x="13" y="29"/>
                      </a:cubicBezTo>
                      <a:cubicBezTo>
                        <a:pt x="13" y="29"/>
                        <a:pt x="13" y="29"/>
                        <a:pt x="13" y="29"/>
                      </a:cubicBezTo>
                      <a:cubicBezTo>
                        <a:pt x="12" y="29"/>
                        <a:pt x="12" y="29"/>
                        <a:pt x="12" y="29"/>
                      </a:cubicBezTo>
                      <a:cubicBezTo>
                        <a:pt x="12" y="30"/>
                        <a:pt x="12" y="31"/>
                        <a:pt x="13" y="32"/>
                      </a:cubicBezTo>
                      <a:cubicBezTo>
                        <a:pt x="13" y="32"/>
                        <a:pt x="13" y="32"/>
                        <a:pt x="13" y="32"/>
                      </a:cubicBezTo>
                      <a:cubicBezTo>
                        <a:pt x="14" y="32"/>
                        <a:pt x="15" y="32"/>
                        <a:pt x="16" y="31"/>
                      </a:cubicBezTo>
                      <a:cubicBezTo>
                        <a:pt x="16" y="30"/>
                        <a:pt x="17" y="30"/>
                        <a:pt x="17" y="30"/>
                      </a:cubicBezTo>
                      <a:cubicBezTo>
                        <a:pt x="17" y="30"/>
                        <a:pt x="18" y="30"/>
                        <a:pt x="18" y="31"/>
                      </a:cubicBezTo>
                      <a:cubicBezTo>
                        <a:pt x="18" y="31"/>
                        <a:pt x="19" y="31"/>
                        <a:pt x="19" y="31"/>
                      </a:cubicBezTo>
                      <a:cubicBezTo>
                        <a:pt x="20" y="31"/>
                        <a:pt x="21" y="31"/>
                        <a:pt x="21" y="30"/>
                      </a:cubicBezTo>
                      <a:cubicBezTo>
                        <a:pt x="21" y="30"/>
                        <a:pt x="22" y="30"/>
                        <a:pt x="22" y="30"/>
                      </a:cubicBezTo>
                      <a:cubicBezTo>
                        <a:pt x="23" y="30"/>
                        <a:pt x="23" y="31"/>
                        <a:pt x="24" y="31"/>
                      </a:cubicBezTo>
                      <a:cubicBezTo>
                        <a:pt x="24" y="32"/>
                        <a:pt x="25" y="32"/>
                        <a:pt x="26" y="32"/>
                      </a:cubicBezTo>
                      <a:cubicBezTo>
                        <a:pt x="26" y="32"/>
                        <a:pt x="27" y="32"/>
                        <a:pt x="27" y="32"/>
                      </a:cubicBezTo>
                      <a:cubicBezTo>
                        <a:pt x="27" y="32"/>
                        <a:pt x="27" y="32"/>
                        <a:pt x="27" y="32"/>
                      </a:cubicBezTo>
                      <a:cubicBezTo>
                        <a:pt x="27" y="31"/>
                        <a:pt x="27" y="31"/>
                        <a:pt x="27" y="30"/>
                      </a:cubicBezTo>
                      <a:cubicBezTo>
                        <a:pt x="27" y="30"/>
                        <a:pt x="27" y="30"/>
                        <a:pt x="27" y="30"/>
                      </a:cubicBezTo>
                      <a:cubicBezTo>
                        <a:pt x="27" y="29"/>
                        <a:pt x="27" y="29"/>
                        <a:pt x="27" y="28"/>
                      </a:cubicBezTo>
                      <a:cubicBezTo>
                        <a:pt x="27" y="27"/>
                        <a:pt x="28" y="27"/>
                        <a:pt x="28" y="26"/>
                      </a:cubicBezTo>
                      <a:cubicBezTo>
                        <a:pt x="27" y="26"/>
                        <a:pt x="27" y="26"/>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8" y="26"/>
                      </a:cubicBezTo>
                      <a:cubicBezTo>
                        <a:pt x="28" y="25"/>
                        <a:pt x="28" y="24"/>
                        <a:pt x="28" y="23"/>
                      </a:cubicBezTo>
                      <a:cubicBezTo>
                        <a:pt x="28" y="23"/>
                        <a:pt x="28" y="23"/>
                        <a:pt x="28" y="23"/>
                      </a:cubicBezTo>
                      <a:cubicBezTo>
                        <a:pt x="28" y="23"/>
                        <a:pt x="28" y="23"/>
                        <a:pt x="28" y="23"/>
                      </a:cubicBezTo>
                      <a:cubicBezTo>
                        <a:pt x="28" y="23"/>
                        <a:pt x="28" y="23"/>
                        <a:pt x="28" y="23"/>
                      </a:cubicBezTo>
                      <a:cubicBezTo>
                        <a:pt x="28" y="23"/>
                        <a:pt x="27" y="23"/>
                        <a:pt x="27" y="23"/>
                      </a:cubicBezTo>
                      <a:cubicBezTo>
                        <a:pt x="27" y="23"/>
                        <a:pt x="27" y="23"/>
                        <a:pt x="27" y="23"/>
                      </a:cubicBezTo>
                      <a:cubicBezTo>
                        <a:pt x="27" y="23"/>
                        <a:pt x="27" y="23"/>
                        <a:pt x="27" y="23"/>
                      </a:cubicBezTo>
                      <a:cubicBezTo>
                        <a:pt x="27" y="23"/>
                        <a:pt x="27"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5" y="22"/>
                        <a:pt x="25" y="22"/>
                      </a:cubicBezTo>
                      <a:cubicBezTo>
                        <a:pt x="25" y="22"/>
                        <a:pt x="25" y="22"/>
                        <a:pt x="25" y="22"/>
                      </a:cubicBezTo>
                      <a:cubicBezTo>
                        <a:pt x="25" y="22"/>
                        <a:pt x="25" y="22"/>
                        <a:pt x="25" y="22"/>
                      </a:cubicBezTo>
                      <a:cubicBezTo>
                        <a:pt x="24" y="21"/>
                        <a:pt x="24"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2" y="20"/>
                        <a:pt x="22" y="20"/>
                        <a:pt x="22" y="20"/>
                      </a:cubicBezTo>
                      <a:cubicBezTo>
                        <a:pt x="22" y="20"/>
                        <a:pt x="22" y="20"/>
                        <a:pt x="22" y="21"/>
                      </a:cubicBezTo>
                      <a:cubicBezTo>
                        <a:pt x="21" y="20"/>
                        <a:pt x="20" y="18"/>
                        <a:pt x="21" y="17"/>
                      </a:cubicBezTo>
                      <a:cubicBezTo>
                        <a:pt x="21" y="17"/>
                        <a:pt x="21" y="17"/>
                        <a:pt x="21" y="17"/>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3"/>
                        <a:pt x="18" y="12"/>
                      </a:cubicBezTo>
                      <a:cubicBezTo>
                        <a:pt x="18" y="12"/>
                        <a:pt x="18" y="12"/>
                        <a:pt x="18" y="12"/>
                      </a:cubicBezTo>
                      <a:cubicBezTo>
                        <a:pt x="18" y="12"/>
                        <a:pt x="18" y="12"/>
                        <a:pt x="18" y="12"/>
                      </a:cubicBezTo>
                      <a:cubicBezTo>
                        <a:pt x="18" y="12"/>
                        <a:pt x="18" y="12"/>
                        <a:pt x="18" y="12"/>
                      </a:cubicBezTo>
                      <a:cubicBezTo>
                        <a:pt x="18" y="12"/>
                        <a:pt x="18" y="11"/>
                        <a:pt x="18" y="11"/>
                      </a:cubicBezTo>
                      <a:cubicBezTo>
                        <a:pt x="16" y="11"/>
                        <a:pt x="18" y="8"/>
                        <a:pt x="17" y="7"/>
                      </a:cubicBezTo>
                      <a:cubicBezTo>
                        <a:pt x="15" y="6"/>
                        <a:pt x="18" y="3"/>
                        <a:pt x="17" y="1"/>
                      </a:cubicBezTo>
                      <a:cubicBezTo>
                        <a:pt x="17" y="1"/>
                        <a:pt x="17" y="1"/>
                        <a:pt x="17"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0" name="Freeform 12661">
                  <a:extLst>
                    <a:ext uri="{FF2B5EF4-FFF2-40B4-BE49-F238E27FC236}">
                      <a16:creationId xmlns:a16="http://schemas.microsoft.com/office/drawing/2014/main" id="{178AFCA3-C38D-7F92-56E6-41E92EF9CFF2}"/>
                    </a:ext>
                  </a:extLst>
                </p:cNvPr>
                <p:cNvSpPr>
                  <a:spLocks noEditPoints="1"/>
                </p:cNvSpPr>
                <p:nvPr/>
              </p:nvSpPr>
              <p:spPr bwMode="auto">
                <a:xfrm>
                  <a:off x="4814" y="2354"/>
                  <a:ext cx="5" cy="9"/>
                </a:xfrm>
                <a:custGeom>
                  <a:avLst/>
                  <a:gdLst>
                    <a:gd name="T0" fmla="*/ 1 w 6"/>
                    <a:gd name="T1" fmla="*/ 3 h 10"/>
                    <a:gd name="T2" fmla="*/ 0 w 6"/>
                    <a:gd name="T3" fmla="*/ 5 h 10"/>
                    <a:gd name="T4" fmla="*/ 1 w 6"/>
                    <a:gd name="T5" fmla="*/ 3 h 10"/>
                    <a:gd name="T6" fmla="*/ 1 w 6"/>
                    <a:gd name="T7" fmla="*/ 0 h 10"/>
                    <a:gd name="T8" fmla="*/ 1 w 6"/>
                    <a:gd name="T9" fmla="*/ 3 h 10"/>
                    <a:gd name="T10" fmla="*/ 1 w 6"/>
                    <a:gd name="T11" fmla="*/ 5 h 10"/>
                    <a:gd name="T12" fmla="*/ 1 w 6"/>
                    <a:gd name="T13" fmla="*/ 5 h 10"/>
                    <a:gd name="T14" fmla="*/ 0 w 6"/>
                    <a:gd name="T15" fmla="*/ 5 h 10"/>
                    <a:gd name="T16" fmla="*/ 0 w 6"/>
                    <a:gd name="T17" fmla="*/ 5 h 10"/>
                    <a:gd name="T18" fmla="*/ 0 w 6"/>
                    <a:gd name="T19" fmla="*/ 5 h 10"/>
                    <a:gd name="T20" fmla="*/ 2 w 6"/>
                    <a:gd name="T21" fmla="*/ 6 h 10"/>
                    <a:gd name="T22" fmla="*/ 3 w 6"/>
                    <a:gd name="T23" fmla="*/ 5 h 10"/>
                    <a:gd name="T24" fmla="*/ 3 w 6"/>
                    <a:gd name="T25" fmla="*/ 3 h 10"/>
                    <a:gd name="T26" fmla="*/ 3 w 6"/>
                    <a:gd name="T27" fmla="*/ 2 h 10"/>
                    <a:gd name="T28" fmla="*/ 3 w 6"/>
                    <a:gd name="T29" fmla="*/ 1 h 10"/>
                    <a:gd name="T30" fmla="*/ 3 w 6"/>
                    <a:gd name="T31" fmla="*/ 1 h 10"/>
                    <a:gd name="T32" fmla="*/ 3 w 6"/>
                    <a:gd name="T33" fmla="*/ 1 h 10"/>
                    <a:gd name="T34" fmla="*/ 3 w 6"/>
                    <a:gd name="T35" fmla="*/ 1 h 10"/>
                    <a:gd name="T36" fmla="*/ 3 w 6"/>
                    <a:gd name="T37" fmla="*/ 1 h 10"/>
                    <a:gd name="T38" fmla="*/ 1 w 6"/>
                    <a:gd name="T39" fmla="*/ 0 h 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 h="10">
                      <a:moveTo>
                        <a:pt x="1" y="3"/>
                      </a:moveTo>
                      <a:cubicBezTo>
                        <a:pt x="1" y="4"/>
                        <a:pt x="0" y="4"/>
                        <a:pt x="0" y="5"/>
                      </a:cubicBezTo>
                      <a:cubicBezTo>
                        <a:pt x="1" y="4"/>
                        <a:pt x="1" y="4"/>
                        <a:pt x="1" y="3"/>
                      </a:cubicBezTo>
                      <a:moveTo>
                        <a:pt x="1" y="0"/>
                      </a:moveTo>
                      <a:cubicBezTo>
                        <a:pt x="1" y="1"/>
                        <a:pt x="1" y="2"/>
                        <a:pt x="1" y="3"/>
                      </a:cubicBezTo>
                      <a:cubicBezTo>
                        <a:pt x="1" y="3"/>
                        <a:pt x="1" y="4"/>
                        <a:pt x="1" y="5"/>
                      </a:cubicBezTo>
                      <a:cubicBezTo>
                        <a:pt x="2" y="6"/>
                        <a:pt x="1" y="7"/>
                        <a:pt x="1" y="7"/>
                      </a:cubicBezTo>
                      <a:cubicBezTo>
                        <a:pt x="1" y="7"/>
                        <a:pt x="0" y="7"/>
                        <a:pt x="0" y="7"/>
                      </a:cubicBezTo>
                      <a:cubicBezTo>
                        <a:pt x="0" y="8"/>
                        <a:pt x="0" y="8"/>
                        <a:pt x="0" y="9"/>
                      </a:cubicBezTo>
                      <a:cubicBezTo>
                        <a:pt x="0" y="9"/>
                        <a:pt x="0" y="9"/>
                        <a:pt x="0" y="9"/>
                      </a:cubicBezTo>
                      <a:cubicBezTo>
                        <a:pt x="1" y="9"/>
                        <a:pt x="2" y="10"/>
                        <a:pt x="2" y="10"/>
                      </a:cubicBezTo>
                      <a:cubicBezTo>
                        <a:pt x="3" y="9"/>
                        <a:pt x="5" y="10"/>
                        <a:pt x="4" y="8"/>
                      </a:cubicBezTo>
                      <a:cubicBezTo>
                        <a:pt x="3" y="6"/>
                        <a:pt x="6" y="5"/>
                        <a:pt x="5" y="3"/>
                      </a:cubicBezTo>
                      <a:cubicBezTo>
                        <a:pt x="5" y="3"/>
                        <a:pt x="5" y="2"/>
                        <a:pt x="5" y="2"/>
                      </a:cubicBezTo>
                      <a:cubicBezTo>
                        <a:pt x="4" y="2"/>
                        <a:pt x="4" y="2"/>
                        <a:pt x="3" y="1"/>
                      </a:cubicBezTo>
                      <a:cubicBezTo>
                        <a:pt x="3" y="1"/>
                        <a:pt x="3" y="1"/>
                        <a:pt x="3" y="1"/>
                      </a:cubicBezTo>
                      <a:cubicBezTo>
                        <a:pt x="3" y="1"/>
                        <a:pt x="3" y="1"/>
                        <a:pt x="3" y="1"/>
                      </a:cubicBezTo>
                      <a:cubicBezTo>
                        <a:pt x="3" y="1"/>
                        <a:pt x="3" y="1"/>
                        <a:pt x="3" y="1"/>
                      </a:cubicBezTo>
                      <a:cubicBezTo>
                        <a:pt x="3" y="1"/>
                        <a:pt x="3" y="1"/>
                        <a:pt x="3" y="1"/>
                      </a:cubicBezTo>
                      <a:cubicBezTo>
                        <a:pt x="2" y="0"/>
                        <a:pt x="2" y="0"/>
                        <a:pt x="1"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1" name="Freeform 12662">
                  <a:extLst>
                    <a:ext uri="{FF2B5EF4-FFF2-40B4-BE49-F238E27FC236}">
                      <a16:creationId xmlns:a16="http://schemas.microsoft.com/office/drawing/2014/main" id="{D884E829-4A1E-2990-B2B6-E6DBBFB92EF0}"/>
                    </a:ext>
                  </a:extLst>
                </p:cNvPr>
                <p:cNvSpPr>
                  <a:spLocks/>
                </p:cNvSpPr>
                <p:nvPr/>
              </p:nvSpPr>
              <p:spPr bwMode="auto">
                <a:xfrm>
                  <a:off x="4795" y="2351"/>
                  <a:ext cx="6" cy="12"/>
                </a:xfrm>
                <a:custGeom>
                  <a:avLst/>
                  <a:gdLst>
                    <a:gd name="T0" fmla="*/ 2 w 8"/>
                    <a:gd name="T1" fmla="*/ 0 h 14"/>
                    <a:gd name="T2" fmla="*/ 2 w 8"/>
                    <a:gd name="T3" fmla="*/ 3 h 14"/>
                    <a:gd name="T4" fmla="*/ 2 w 8"/>
                    <a:gd name="T5" fmla="*/ 3 h 14"/>
                    <a:gd name="T6" fmla="*/ 0 w 8"/>
                    <a:gd name="T7" fmla="*/ 6 h 14"/>
                    <a:gd name="T8" fmla="*/ 2 w 8"/>
                    <a:gd name="T9" fmla="*/ 7 h 14"/>
                    <a:gd name="T10" fmla="*/ 2 w 8"/>
                    <a:gd name="T11" fmla="*/ 8 h 14"/>
                    <a:gd name="T12" fmla="*/ 2 w 8"/>
                    <a:gd name="T13" fmla="*/ 7 h 14"/>
                    <a:gd name="T14" fmla="*/ 2 w 8"/>
                    <a:gd name="T15" fmla="*/ 6 h 14"/>
                    <a:gd name="T16" fmla="*/ 2 w 8"/>
                    <a:gd name="T17" fmla="*/ 6 h 14"/>
                    <a:gd name="T18" fmla="*/ 2 w 8"/>
                    <a:gd name="T19" fmla="*/ 5 h 14"/>
                    <a:gd name="T20" fmla="*/ 2 w 8"/>
                    <a:gd name="T21" fmla="*/ 5 h 14"/>
                    <a:gd name="T22" fmla="*/ 2 w 8"/>
                    <a:gd name="T23" fmla="*/ 6 h 14"/>
                    <a:gd name="T24" fmla="*/ 2 w 8"/>
                    <a:gd name="T25" fmla="*/ 6 h 14"/>
                    <a:gd name="T26" fmla="*/ 2 w 8"/>
                    <a:gd name="T27" fmla="*/ 7 h 14"/>
                    <a:gd name="T28" fmla="*/ 2 w 8"/>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 h="14">
                      <a:moveTo>
                        <a:pt x="7" y="0"/>
                      </a:moveTo>
                      <a:cubicBezTo>
                        <a:pt x="7" y="2"/>
                        <a:pt x="6" y="3"/>
                        <a:pt x="5" y="5"/>
                      </a:cubicBezTo>
                      <a:cubicBezTo>
                        <a:pt x="4" y="5"/>
                        <a:pt x="4" y="5"/>
                        <a:pt x="4" y="6"/>
                      </a:cubicBezTo>
                      <a:cubicBezTo>
                        <a:pt x="3" y="7"/>
                        <a:pt x="2" y="9"/>
                        <a:pt x="0" y="10"/>
                      </a:cubicBezTo>
                      <a:cubicBezTo>
                        <a:pt x="1" y="11"/>
                        <a:pt x="1" y="12"/>
                        <a:pt x="2" y="13"/>
                      </a:cubicBezTo>
                      <a:cubicBezTo>
                        <a:pt x="3" y="13"/>
                        <a:pt x="3" y="14"/>
                        <a:pt x="3" y="14"/>
                      </a:cubicBezTo>
                      <a:cubicBezTo>
                        <a:pt x="4" y="14"/>
                        <a:pt x="4" y="13"/>
                        <a:pt x="4" y="13"/>
                      </a:cubicBezTo>
                      <a:cubicBezTo>
                        <a:pt x="4" y="12"/>
                        <a:pt x="3" y="11"/>
                        <a:pt x="3" y="10"/>
                      </a:cubicBezTo>
                      <a:cubicBezTo>
                        <a:pt x="3" y="10"/>
                        <a:pt x="3" y="10"/>
                        <a:pt x="3" y="10"/>
                      </a:cubicBezTo>
                      <a:cubicBezTo>
                        <a:pt x="3" y="10"/>
                        <a:pt x="3" y="9"/>
                        <a:pt x="3" y="9"/>
                      </a:cubicBezTo>
                      <a:cubicBezTo>
                        <a:pt x="3" y="9"/>
                        <a:pt x="3" y="9"/>
                        <a:pt x="3" y="9"/>
                      </a:cubicBezTo>
                      <a:cubicBezTo>
                        <a:pt x="3" y="9"/>
                        <a:pt x="3" y="10"/>
                        <a:pt x="3" y="10"/>
                      </a:cubicBezTo>
                      <a:cubicBezTo>
                        <a:pt x="3" y="10"/>
                        <a:pt x="3" y="10"/>
                        <a:pt x="3" y="10"/>
                      </a:cubicBezTo>
                      <a:cubicBezTo>
                        <a:pt x="3" y="11"/>
                        <a:pt x="4" y="12"/>
                        <a:pt x="5" y="12"/>
                      </a:cubicBezTo>
                      <a:cubicBezTo>
                        <a:pt x="7" y="9"/>
                        <a:pt x="8" y="5"/>
                        <a:pt x="7"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2" name="Freeform 12663">
                  <a:extLst>
                    <a:ext uri="{FF2B5EF4-FFF2-40B4-BE49-F238E27FC236}">
                      <a16:creationId xmlns:a16="http://schemas.microsoft.com/office/drawing/2014/main" id="{4FAC2FAA-D455-AE89-9865-50DB0F0BE9E6}"/>
                    </a:ext>
                  </a:extLst>
                </p:cNvPr>
                <p:cNvSpPr>
                  <a:spLocks noEditPoints="1"/>
                </p:cNvSpPr>
                <p:nvPr/>
              </p:nvSpPr>
              <p:spPr bwMode="auto">
                <a:xfrm>
                  <a:off x="4798" y="2360"/>
                  <a:ext cx="16" cy="9"/>
                </a:xfrm>
                <a:custGeom>
                  <a:avLst/>
                  <a:gdLst>
                    <a:gd name="T0" fmla="*/ 5 w 20"/>
                    <a:gd name="T1" fmla="*/ 2 h 11"/>
                    <a:gd name="T2" fmla="*/ 6 w 20"/>
                    <a:gd name="T3" fmla="*/ 1 h 11"/>
                    <a:gd name="T4" fmla="*/ 5 w 20"/>
                    <a:gd name="T5" fmla="*/ 2 h 11"/>
                    <a:gd name="T6" fmla="*/ 5 w 20"/>
                    <a:gd name="T7" fmla="*/ 2 h 11"/>
                    <a:gd name="T8" fmla="*/ 5 w 20"/>
                    <a:gd name="T9" fmla="*/ 2 h 11"/>
                    <a:gd name="T10" fmla="*/ 5 w 20"/>
                    <a:gd name="T11" fmla="*/ 2 h 11"/>
                    <a:gd name="T12" fmla="*/ 5 w 20"/>
                    <a:gd name="T13" fmla="*/ 0 h 11"/>
                    <a:gd name="T14" fmla="*/ 4 w 20"/>
                    <a:gd name="T15" fmla="*/ 1 h 11"/>
                    <a:gd name="T16" fmla="*/ 3 w 20"/>
                    <a:gd name="T17" fmla="*/ 1 h 11"/>
                    <a:gd name="T18" fmla="*/ 2 w 20"/>
                    <a:gd name="T19" fmla="*/ 2 h 11"/>
                    <a:gd name="T20" fmla="*/ 3 w 20"/>
                    <a:gd name="T21" fmla="*/ 2 h 11"/>
                    <a:gd name="T22" fmla="*/ 2 w 20"/>
                    <a:gd name="T23" fmla="*/ 2 h 11"/>
                    <a:gd name="T24" fmla="*/ 2 w 20"/>
                    <a:gd name="T25" fmla="*/ 2 h 11"/>
                    <a:gd name="T26" fmla="*/ 0 w 20"/>
                    <a:gd name="T27" fmla="*/ 2 h 11"/>
                    <a:gd name="T28" fmla="*/ 2 w 20"/>
                    <a:gd name="T29" fmla="*/ 2 h 11"/>
                    <a:gd name="T30" fmla="*/ 2 w 20"/>
                    <a:gd name="T31" fmla="*/ 3 h 11"/>
                    <a:gd name="T32" fmla="*/ 2 w 20"/>
                    <a:gd name="T33" fmla="*/ 3 h 11"/>
                    <a:gd name="T34" fmla="*/ 2 w 20"/>
                    <a:gd name="T35" fmla="*/ 5 h 11"/>
                    <a:gd name="T36" fmla="*/ 3 w 20"/>
                    <a:gd name="T37" fmla="*/ 4 h 11"/>
                    <a:gd name="T38" fmla="*/ 3 w 20"/>
                    <a:gd name="T39" fmla="*/ 4 h 11"/>
                    <a:gd name="T40" fmla="*/ 3 w 20"/>
                    <a:gd name="T41" fmla="*/ 5 h 11"/>
                    <a:gd name="T42" fmla="*/ 3 w 20"/>
                    <a:gd name="T43" fmla="*/ 5 h 11"/>
                    <a:gd name="T44" fmla="*/ 4 w 20"/>
                    <a:gd name="T45" fmla="*/ 5 h 11"/>
                    <a:gd name="T46" fmla="*/ 5 w 20"/>
                    <a:gd name="T47" fmla="*/ 5 h 11"/>
                    <a:gd name="T48" fmla="*/ 6 w 20"/>
                    <a:gd name="T49" fmla="*/ 4 h 11"/>
                    <a:gd name="T50" fmla="*/ 6 w 20"/>
                    <a:gd name="T51" fmla="*/ 4 h 11"/>
                    <a:gd name="T52" fmla="*/ 6 w 20"/>
                    <a:gd name="T53" fmla="*/ 4 h 11"/>
                    <a:gd name="T54" fmla="*/ 7 w 20"/>
                    <a:gd name="T55" fmla="*/ 4 h 11"/>
                    <a:gd name="T56" fmla="*/ 7 w 20"/>
                    <a:gd name="T57" fmla="*/ 4 h 11"/>
                    <a:gd name="T58" fmla="*/ 8 w 20"/>
                    <a:gd name="T59" fmla="*/ 2 h 11"/>
                    <a:gd name="T60" fmla="*/ 8 w 20"/>
                    <a:gd name="T61" fmla="*/ 2 h 11"/>
                    <a:gd name="T62" fmla="*/ 6 w 20"/>
                    <a:gd name="T63" fmla="*/ 1 h 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11">
                      <a:moveTo>
                        <a:pt x="12" y="5"/>
                      </a:moveTo>
                      <a:cubicBezTo>
                        <a:pt x="12" y="4"/>
                        <a:pt x="11" y="4"/>
                        <a:pt x="11" y="4"/>
                      </a:cubicBezTo>
                      <a:cubicBezTo>
                        <a:pt x="13" y="4"/>
                        <a:pt x="14" y="4"/>
                        <a:pt x="14" y="2"/>
                      </a:cubicBezTo>
                      <a:cubicBezTo>
                        <a:pt x="14" y="1"/>
                        <a:pt x="14" y="1"/>
                        <a:pt x="14" y="1"/>
                      </a:cubicBezTo>
                      <a:cubicBezTo>
                        <a:pt x="14" y="2"/>
                        <a:pt x="14" y="4"/>
                        <a:pt x="13" y="5"/>
                      </a:cubicBezTo>
                      <a:cubicBezTo>
                        <a:pt x="13" y="5"/>
                        <a:pt x="13" y="5"/>
                        <a:pt x="13" y="5"/>
                      </a:cubicBezTo>
                      <a:cubicBezTo>
                        <a:pt x="13" y="5"/>
                        <a:pt x="13" y="6"/>
                        <a:pt x="13" y="6"/>
                      </a:cubicBezTo>
                      <a:cubicBezTo>
                        <a:pt x="13" y="6"/>
                        <a:pt x="13" y="6"/>
                        <a:pt x="13" y="6"/>
                      </a:cubicBezTo>
                      <a:cubicBezTo>
                        <a:pt x="13" y="5"/>
                        <a:pt x="13" y="5"/>
                        <a:pt x="13" y="5"/>
                      </a:cubicBezTo>
                      <a:cubicBezTo>
                        <a:pt x="13" y="5"/>
                        <a:pt x="13" y="5"/>
                        <a:pt x="13" y="5"/>
                      </a:cubicBezTo>
                      <a:cubicBezTo>
                        <a:pt x="12" y="5"/>
                        <a:pt x="10" y="7"/>
                        <a:pt x="10" y="7"/>
                      </a:cubicBezTo>
                      <a:cubicBezTo>
                        <a:pt x="10" y="6"/>
                        <a:pt x="11" y="5"/>
                        <a:pt x="12" y="5"/>
                      </a:cubicBezTo>
                      <a:moveTo>
                        <a:pt x="14" y="0"/>
                      </a:moveTo>
                      <a:cubicBezTo>
                        <a:pt x="14" y="0"/>
                        <a:pt x="13" y="0"/>
                        <a:pt x="13" y="0"/>
                      </a:cubicBezTo>
                      <a:cubicBezTo>
                        <a:pt x="13" y="1"/>
                        <a:pt x="12" y="1"/>
                        <a:pt x="11" y="1"/>
                      </a:cubicBezTo>
                      <a:cubicBezTo>
                        <a:pt x="11" y="1"/>
                        <a:pt x="10" y="1"/>
                        <a:pt x="10" y="1"/>
                      </a:cubicBezTo>
                      <a:cubicBezTo>
                        <a:pt x="10" y="0"/>
                        <a:pt x="9" y="0"/>
                        <a:pt x="9" y="0"/>
                      </a:cubicBezTo>
                      <a:cubicBezTo>
                        <a:pt x="9" y="0"/>
                        <a:pt x="8" y="0"/>
                        <a:pt x="8" y="1"/>
                      </a:cubicBezTo>
                      <a:cubicBezTo>
                        <a:pt x="7" y="2"/>
                        <a:pt x="6" y="2"/>
                        <a:pt x="5" y="2"/>
                      </a:cubicBezTo>
                      <a:cubicBezTo>
                        <a:pt x="5" y="2"/>
                        <a:pt x="5" y="2"/>
                        <a:pt x="5" y="2"/>
                      </a:cubicBezTo>
                      <a:cubicBezTo>
                        <a:pt x="5" y="3"/>
                        <a:pt x="6" y="4"/>
                        <a:pt x="7" y="4"/>
                      </a:cubicBezTo>
                      <a:cubicBezTo>
                        <a:pt x="7" y="4"/>
                        <a:pt x="7" y="4"/>
                        <a:pt x="7" y="4"/>
                      </a:cubicBezTo>
                      <a:cubicBezTo>
                        <a:pt x="7" y="4"/>
                        <a:pt x="7" y="4"/>
                        <a:pt x="7" y="4"/>
                      </a:cubicBezTo>
                      <a:cubicBezTo>
                        <a:pt x="6" y="4"/>
                        <a:pt x="5" y="3"/>
                        <a:pt x="5" y="3"/>
                      </a:cubicBezTo>
                      <a:cubicBezTo>
                        <a:pt x="4" y="3"/>
                        <a:pt x="4" y="2"/>
                        <a:pt x="4" y="2"/>
                      </a:cubicBezTo>
                      <a:cubicBezTo>
                        <a:pt x="4" y="2"/>
                        <a:pt x="4" y="2"/>
                        <a:pt x="4" y="2"/>
                      </a:cubicBezTo>
                      <a:cubicBezTo>
                        <a:pt x="3" y="2"/>
                        <a:pt x="2" y="2"/>
                        <a:pt x="2" y="3"/>
                      </a:cubicBezTo>
                      <a:cubicBezTo>
                        <a:pt x="1" y="4"/>
                        <a:pt x="1" y="5"/>
                        <a:pt x="0" y="5"/>
                      </a:cubicBezTo>
                      <a:cubicBezTo>
                        <a:pt x="0" y="6"/>
                        <a:pt x="1" y="7"/>
                        <a:pt x="1" y="7"/>
                      </a:cubicBezTo>
                      <a:cubicBezTo>
                        <a:pt x="2" y="7"/>
                        <a:pt x="2" y="6"/>
                        <a:pt x="2" y="6"/>
                      </a:cubicBezTo>
                      <a:cubicBezTo>
                        <a:pt x="2" y="6"/>
                        <a:pt x="3" y="7"/>
                        <a:pt x="3" y="7"/>
                      </a:cubicBezTo>
                      <a:cubicBezTo>
                        <a:pt x="3" y="7"/>
                        <a:pt x="3" y="7"/>
                        <a:pt x="3" y="7"/>
                      </a:cubicBezTo>
                      <a:cubicBezTo>
                        <a:pt x="3" y="7"/>
                        <a:pt x="3" y="7"/>
                        <a:pt x="2" y="7"/>
                      </a:cubicBezTo>
                      <a:cubicBezTo>
                        <a:pt x="2" y="7"/>
                        <a:pt x="2" y="7"/>
                        <a:pt x="2" y="7"/>
                      </a:cubicBezTo>
                      <a:cubicBezTo>
                        <a:pt x="2" y="7"/>
                        <a:pt x="2" y="7"/>
                        <a:pt x="2" y="7"/>
                      </a:cubicBezTo>
                      <a:cubicBezTo>
                        <a:pt x="4" y="7"/>
                        <a:pt x="4" y="11"/>
                        <a:pt x="6" y="11"/>
                      </a:cubicBezTo>
                      <a:cubicBezTo>
                        <a:pt x="7" y="10"/>
                        <a:pt x="7" y="9"/>
                        <a:pt x="7" y="8"/>
                      </a:cubicBezTo>
                      <a:cubicBezTo>
                        <a:pt x="7" y="8"/>
                        <a:pt x="7" y="8"/>
                        <a:pt x="7" y="8"/>
                      </a:cubicBezTo>
                      <a:cubicBezTo>
                        <a:pt x="6" y="8"/>
                        <a:pt x="6" y="8"/>
                        <a:pt x="6" y="8"/>
                      </a:cubicBezTo>
                      <a:cubicBezTo>
                        <a:pt x="7" y="8"/>
                        <a:pt x="7" y="8"/>
                        <a:pt x="7" y="8"/>
                      </a:cubicBezTo>
                      <a:cubicBezTo>
                        <a:pt x="7" y="8"/>
                        <a:pt x="7" y="8"/>
                        <a:pt x="7" y="8"/>
                      </a:cubicBezTo>
                      <a:cubicBezTo>
                        <a:pt x="8" y="9"/>
                        <a:pt x="8" y="10"/>
                        <a:pt x="7" y="11"/>
                      </a:cubicBezTo>
                      <a:cubicBezTo>
                        <a:pt x="7" y="11"/>
                        <a:pt x="7" y="11"/>
                        <a:pt x="7" y="11"/>
                      </a:cubicBezTo>
                      <a:cubicBezTo>
                        <a:pt x="8" y="11"/>
                        <a:pt x="8" y="11"/>
                        <a:pt x="8" y="11"/>
                      </a:cubicBezTo>
                      <a:cubicBezTo>
                        <a:pt x="8" y="11"/>
                        <a:pt x="8" y="11"/>
                        <a:pt x="8" y="11"/>
                      </a:cubicBezTo>
                      <a:cubicBezTo>
                        <a:pt x="9" y="10"/>
                        <a:pt x="9" y="10"/>
                        <a:pt x="10" y="10"/>
                      </a:cubicBezTo>
                      <a:cubicBezTo>
                        <a:pt x="10" y="10"/>
                        <a:pt x="11" y="10"/>
                        <a:pt x="11" y="10"/>
                      </a:cubicBezTo>
                      <a:cubicBezTo>
                        <a:pt x="12" y="10"/>
                        <a:pt x="13" y="11"/>
                        <a:pt x="13" y="11"/>
                      </a:cubicBezTo>
                      <a:cubicBezTo>
                        <a:pt x="14" y="11"/>
                        <a:pt x="14" y="11"/>
                        <a:pt x="14" y="10"/>
                      </a:cubicBezTo>
                      <a:cubicBezTo>
                        <a:pt x="14" y="10"/>
                        <a:pt x="15" y="10"/>
                        <a:pt x="15" y="9"/>
                      </a:cubicBezTo>
                      <a:cubicBezTo>
                        <a:pt x="15" y="9"/>
                        <a:pt x="15" y="9"/>
                        <a:pt x="15" y="9"/>
                      </a:cubicBezTo>
                      <a:cubicBezTo>
                        <a:pt x="15" y="9"/>
                        <a:pt x="15" y="9"/>
                        <a:pt x="16" y="9"/>
                      </a:cubicBezTo>
                      <a:cubicBezTo>
                        <a:pt x="16" y="8"/>
                        <a:pt x="16" y="8"/>
                        <a:pt x="16" y="8"/>
                      </a:cubicBezTo>
                      <a:cubicBezTo>
                        <a:pt x="16" y="8"/>
                        <a:pt x="16" y="8"/>
                        <a:pt x="16" y="8"/>
                      </a:cubicBezTo>
                      <a:cubicBezTo>
                        <a:pt x="17" y="8"/>
                        <a:pt x="17" y="8"/>
                        <a:pt x="17" y="9"/>
                      </a:cubicBezTo>
                      <a:cubicBezTo>
                        <a:pt x="17" y="9"/>
                        <a:pt x="17" y="9"/>
                        <a:pt x="17" y="9"/>
                      </a:cubicBezTo>
                      <a:cubicBezTo>
                        <a:pt x="17" y="9"/>
                        <a:pt x="17" y="9"/>
                        <a:pt x="17" y="9"/>
                      </a:cubicBezTo>
                      <a:cubicBezTo>
                        <a:pt x="17" y="9"/>
                        <a:pt x="17" y="9"/>
                        <a:pt x="17" y="9"/>
                      </a:cubicBezTo>
                      <a:cubicBezTo>
                        <a:pt x="19" y="9"/>
                        <a:pt x="20" y="9"/>
                        <a:pt x="19" y="7"/>
                      </a:cubicBezTo>
                      <a:cubicBezTo>
                        <a:pt x="19" y="6"/>
                        <a:pt x="19" y="6"/>
                        <a:pt x="19" y="6"/>
                      </a:cubicBezTo>
                      <a:cubicBezTo>
                        <a:pt x="19" y="5"/>
                        <a:pt x="19" y="3"/>
                        <a:pt x="19" y="2"/>
                      </a:cubicBezTo>
                      <a:cubicBezTo>
                        <a:pt x="19" y="2"/>
                        <a:pt x="19" y="2"/>
                        <a:pt x="19" y="2"/>
                      </a:cubicBezTo>
                      <a:cubicBezTo>
                        <a:pt x="19" y="2"/>
                        <a:pt x="18" y="2"/>
                        <a:pt x="18" y="2"/>
                      </a:cubicBezTo>
                      <a:cubicBezTo>
                        <a:pt x="17" y="2"/>
                        <a:pt x="16" y="2"/>
                        <a:pt x="16" y="1"/>
                      </a:cubicBezTo>
                      <a:cubicBezTo>
                        <a:pt x="15" y="1"/>
                        <a:pt x="15" y="0"/>
                        <a:pt x="14" y="0"/>
                      </a:cubicBezTo>
                    </a:path>
                  </a:pathLst>
                </a:custGeom>
                <a:solidFill>
                  <a:srgbClr val="F0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3" name="Freeform 12664">
                  <a:extLst>
                    <a:ext uri="{FF2B5EF4-FFF2-40B4-BE49-F238E27FC236}">
                      <a16:creationId xmlns:a16="http://schemas.microsoft.com/office/drawing/2014/main" id="{ADCC300B-7DE5-0B84-A651-26297EB925C5}"/>
                    </a:ext>
                  </a:extLst>
                </p:cNvPr>
                <p:cNvSpPr>
                  <a:spLocks/>
                </p:cNvSpPr>
                <p:nvPr/>
              </p:nvSpPr>
              <p:spPr bwMode="auto">
                <a:xfrm>
                  <a:off x="4814" y="2362"/>
                  <a:ext cx="2" cy="3"/>
                </a:xfrm>
                <a:custGeom>
                  <a:avLst/>
                  <a:gdLst>
                    <a:gd name="T0" fmla="*/ 0 w 3"/>
                    <a:gd name="T1" fmla="*/ 0 h 4"/>
                    <a:gd name="T2" fmla="*/ 0 w 3"/>
                    <a:gd name="T3" fmla="*/ 0 h 4"/>
                    <a:gd name="T4" fmla="*/ 0 w 3"/>
                    <a:gd name="T5" fmla="*/ 2 h 4"/>
                    <a:gd name="T6" fmla="*/ 1 w 3"/>
                    <a:gd name="T7" fmla="*/ 2 h 4"/>
                    <a:gd name="T8" fmla="*/ 1 w 3"/>
                    <a:gd name="T9" fmla="*/ 1 h 4"/>
                    <a:gd name="T10" fmla="*/ 0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0" y="0"/>
                      </a:moveTo>
                      <a:cubicBezTo>
                        <a:pt x="0" y="0"/>
                        <a:pt x="0" y="0"/>
                        <a:pt x="0" y="0"/>
                      </a:cubicBezTo>
                      <a:cubicBezTo>
                        <a:pt x="0" y="1"/>
                        <a:pt x="0" y="3"/>
                        <a:pt x="0" y="4"/>
                      </a:cubicBezTo>
                      <a:cubicBezTo>
                        <a:pt x="1" y="3"/>
                        <a:pt x="3" y="3"/>
                        <a:pt x="2" y="2"/>
                      </a:cubicBezTo>
                      <a:cubicBezTo>
                        <a:pt x="2" y="2"/>
                        <a:pt x="2" y="2"/>
                        <a:pt x="2" y="1"/>
                      </a:cubicBezTo>
                      <a:cubicBezTo>
                        <a:pt x="2" y="1"/>
                        <a:pt x="1" y="0"/>
                        <a:pt x="0" y="0"/>
                      </a:cubicBezTo>
                    </a:path>
                  </a:pathLst>
                </a:custGeom>
                <a:solidFill>
                  <a:srgbClr val="F2E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4" name="Freeform 12665">
                  <a:extLst>
                    <a:ext uri="{FF2B5EF4-FFF2-40B4-BE49-F238E27FC236}">
                      <a16:creationId xmlns:a16="http://schemas.microsoft.com/office/drawing/2014/main" id="{5B433832-D56E-B84A-8D0A-EA156E9696D6}"/>
                    </a:ext>
                  </a:extLst>
                </p:cNvPr>
                <p:cNvSpPr>
                  <a:spLocks noEditPoints="1"/>
                </p:cNvSpPr>
                <p:nvPr/>
              </p:nvSpPr>
              <p:spPr bwMode="auto">
                <a:xfrm>
                  <a:off x="4809" y="2367"/>
                  <a:ext cx="3" cy="1"/>
                </a:xfrm>
                <a:custGeom>
                  <a:avLst/>
                  <a:gdLst>
                    <a:gd name="T0" fmla="*/ 1 w 3"/>
                    <a:gd name="T1" fmla="*/ 1 h 2"/>
                    <a:gd name="T2" fmla="*/ 0 w 3"/>
                    <a:gd name="T3" fmla="*/ 1 h 2"/>
                    <a:gd name="T4" fmla="*/ 1 w 3"/>
                    <a:gd name="T5" fmla="*/ 1 h 2"/>
                    <a:gd name="T6" fmla="*/ 2 w 3"/>
                    <a:gd name="T7" fmla="*/ 0 h 2"/>
                    <a:gd name="T8" fmla="*/ 2 w 3"/>
                    <a:gd name="T9" fmla="*/ 0 h 2"/>
                    <a:gd name="T10" fmla="*/ 2 w 3"/>
                    <a:gd name="T11" fmla="*/ 1 h 2"/>
                    <a:gd name="T12" fmla="*/ 3 w 3"/>
                    <a:gd name="T13" fmla="*/ 1 h 2"/>
                    <a:gd name="T14" fmla="*/ 2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1" y="1"/>
                      </a:moveTo>
                      <a:cubicBezTo>
                        <a:pt x="1" y="2"/>
                        <a:pt x="0" y="2"/>
                        <a:pt x="0" y="2"/>
                      </a:cubicBezTo>
                      <a:cubicBezTo>
                        <a:pt x="1" y="2"/>
                        <a:pt x="1" y="2"/>
                        <a:pt x="1" y="1"/>
                      </a:cubicBezTo>
                      <a:moveTo>
                        <a:pt x="2" y="0"/>
                      </a:moveTo>
                      <a:cubicBezTo>
                        <a:pt x="2" y="0"/>
                        <a:pt x="2" y="0"/>
                        <a:pt x="2" y="0"/>
                      </a:cubicBezTo>
                      <a:cubicBezTo>
                        <a:pt x="2" y="0"/>
                        <a:pt x="2" y="0"/>
                        <a:pt x="2" y="1"/>
                      </a:cubicBezTo>
                      <a:cubicBezTo>
                        <a:pt x="2" y="1"/>
                        <a:pt x="2" y="1"/>
                        <a:pt x="3" y="1"/>
                      </a:cubicBezTo>
                      <a:cubicBezTo>
                        <a:pt x="3" y="0"/>
                        <a:pt x="3" y="0"/>
                        <a:pt x="2" y="0"/>
                      </a:cubicBezTo>
                    </a:path>
                  </a:pathLst>
                </a:custGeom>
                <a:solidFill>
                  <a:srgbClr val="DFD5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5" name="Freeform 12666">
                  <a:extLst>
                    <a:ext uri="{FF2B5EF4-FFF2-40B4-BE49-F238E27FC236}">
                      <a16:creationId xmlns:a16="http://schemas.microsoft.com/office/drawing/2014/main" id="{895747BE-2F5C-C006-9062-976F856D2EED}"/>
                    </a:ext>
                  </a:extLst>
                </p:cNvPr>
                <p:cNvSpPr>
                  <a:spLocks noEditPoints="1"/>
                </p:cNvSpPr>
                <p:nvPr/>
              </p:nvSpPr>
              <p:spPr bwMode="auto">
                <a:xfrm>
                  <a:off x="4803" y="2367"/>
                  <a:ext cx="1" cy="2"/>
                </a:xfrm>
                <a:custGeom>
                  <a:avLst/>
                  <a:gdLst>
                    <a:gd name="T0" fmla="*/ 1 w 2"/>
                    <a:gd name="T1" fmla="*/ 0 h 3"/>
                    <a:gd name="T2" fmla="*/ 0 w 2"/>
                    <a:gd name="T3" fmla="*/ 1 h 3"/>
                    <a:gd name="T4" fmla="*/ 0 w 2"/>
                    <a:gd name="T5" fmla="*/ 1 h 3"/>
                    <a:gd name="T6" fmla="*/ 0 w 2"/>
                    <a:gd name="T7" fmla="*/ 1 h 3"/>
                    <a:gd name="T8" fmla="*/ 1 w 2"/>
                    <a:gd name="T9" fmla="*/ 1 h 3"/>
                    <a:gd name="T10" fmla="*/ 1 w 2"/>
                    <a:gd name="T11" fmla="*/ 1 h 3"/>
                    <a:gd name="T12" fmla="*/ 1 w 2"/>
                    <a:gd name="T13" fmla="*/ 1 h 3"/>
                    <a:gd name="T14" fmla="*/ 1 w 2"/>
                    <a:gd name="T15" fmla="*/ 1 h 3"/>
                    <a:gd name="T16" fmla="*/ 1 w 2"/>
                    <a:gd name="T17" fmla="*/ 0 h 3"/>
                    <a:gd name="T18" fmla="*/ 0 w 2"/>
                    <a:gd name="T19" fmla="*/ 0 h 3"/>
                    <a:gd name="T20" fmla="*/ 1 w 2"/>
                    <a:gd name="T21" fmla="*/ 0 h 3"/>
                    <a:gd name="T22" fmla="*/ 1 w 2"/>
                    <a:gd name="T23" fmla="*/ 0 h 3"/>
                    <a:gd name="T24" fmla="*/ 1 w 2"/>
                    <a:gd name="T25" fmla="*/ 0 h 3"/>
                    <a:gd name="T26" fmla="*/ 0 w 2"/>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1" y="0"/>
                      </a:moveTo>
                      <a:cubicBezTo>
                        <a:pt x="1" y="1"/>
                        <a:pt x="1" y="2"/>
                        <a:pt x="0" y="3"/>
                      </a:cubicBezTo>
                      <a:cubicBezTo>
                        <a:pt x="0" y="3"/>
                        <a:pt x="0" y="3"/>
                        <a:pt x="0" y="3"/>
                      </a:cubicBezTo>
                      <a:cubicBezTo>
                        <a:pt x="0" y="3"/>
                        <a:pt x="0" y="3"/>
                        <a:pt x="0" y="3"/>
                      </a:cubicBezTo>
                      <a:cubicBezTo>
                        <a:pt x="0" y="3"/>
                        <a:pt x="1" y="3"/>
                        <a:pt x="1" y="3"/>
                      </a:cubicBezTo>
                      <a:cubicBezTo>
                        <a:pt x="1" y="3"/>
                        <a:pt x="1" y="3"/>
                        <a:pt x="1" y="3"/>
                      </a:cubicBezTo>
                      <a:cubicBezTo>
                        <a:pt x="1" y="3"/>
                        <a:pt x="1" y="3"/>
                        <a:pt x="1" y="3"/>
                      </a:cubicBezTo>
                      <a:cubicBezTo>
                        <a:pt x="1" y="3"/>
                        <a:pt x="1" y="3"/>
                        <a:pt x="1" y="3"/>
                      </a:cubicBezTo>
                      <a:cubicBezTo>
                        <a:pt x="2" y="2"/>
                        <a:pt x="2" y="1"/>
                        <a:pt x="1" y="0"/>
                      </a:cubicBezTo>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DFD5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6" name="Freeform 12667">
                  <a:extLst>
                    <a:ext uri="{FF2B5EF4-FFF2-40B4-BE49-F238E27FC236}">
                      <a16:creationId xmlns:a16="http://schemas.microsoft.com/office/drawing/2014/main" id="{D6EF3817-BF6F-1E58-1B54-07B8CFA5698F}"/>
                    </a:ext>
                  </a:extLst>
                </p:cNvPr>
                <p:cNvSpPr>
                  <a:spLocks noEditPoints="1"/>
                </p:cNvSpPr>
                <p:nvPr/>
              </p:nvSpPr>
              <p:spPr bwMode="auto">
                <a:xfrm>
                  <a:off x="4806" y="2364"/>
                  <a:ext cx="3" cy="2"/>
                </a:xfrm>
                <a:custGeom>
                  <a:avLst/>
                  <a:gdLst>
                    <a:gd name="T0" fmla="*/ 3 w 3"/>
                    <a:gd name="T1" fmla="*/ 0 h 2"/>
                    <a:gd name="T2" fmla="*/ 3 w 3"/>
                    <a:gd name="T3" fmla="*/ 1 h 2"/>
                    <a:gd name="T4" fmla="*/ 3 w 3"/>
                    <a:gd name="T5" fmla="*/ 1 h 2"/>
                    <a:gd name="T6" fmla="*/ 3 w 3"/>
                    <a:gd name="T7" fmla="*/ 0 h 2"/>
                    <a:gd name="T8" fmla="*/ 3 w 3"/>
                    <a:gd name="T9" fmla="*/ 0 h 2"/>
                    <a:gd name="T10" fmla="*/ 2 w 3"/>
                    <a:gd name="T11" fmla="*/ 0 h 2"/>
                    <a:gd name="T12" fmla="*/ 2 w 3"/>
                    <a:gd name="T13" fmla="*/ 0 h 2"/>
                    <a:gd name="T14" fmla="*/ 0 w 3"/>
                    <a:gd name="T15" fmla="*/ 2 h 2"/>
                    <a:gd name="T16" fmla="*/ 3 w 3"/>
                    <a:gd name="T17" fmla="*/ 0 h 2"/>
                    <a:gd name="T18" fmla="*/ 3 w 3"/>
                    <a:gd name="T19" fmla="*/ 0 h 2"/>
                    <a:gd name="T20" fmla="*/ 3 w 3"/>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2">
                      <a:moveTo>
                        <a:pt x="3" y="0"/>
                      </a:moveTo>
                      <a:cubicBezTo>
                        <a:pt x="3" y="0"/>
                        <a:pt x="3" y="0"/>
                        <a:pt x="3" y="1"/>
                      </a:cubicBezTo>
                      <a:cubicBezTo>
                        <a:pt x="3" y="1"/>
                        <a:pt x="3" y="1"/>
                        <a:pt x="3" y="1"/>
                      </a:cubicBezTo>
                      <a:cubicBezTo>
                        <a:pt x="3" y="1"/>
                        <a:pt x="3" y="0"/>
                        <a:pt x="3" y="0"/>
                      </a:cubicBezTo>
                      <a:moveTo>
                        <a:pt x="3" y="0"/>
                      </a:moveTo>
                      <a:cubicBezTo>
                        <a:pt x="3" y="0"/>
                        <a:pt x="3" y="0"/>
                        <a:pt x="2" y="0"/>
                      </a:cubicBezTo>
                      <a:cubicBezTo>
                        <a:pt x="2" y="0"/>
                        <a:pt x="2" y="0"/>
                        <a:pt x="2" y="0"/>
                      </a:cubicBezTo>
                      <a:cubicBezTo>
                        <a:pt x="1" y="0"/>
                        <a:pt x="0" y="1"/>
                        <a:pt x="0" y="2"/>
                      </a:cubicBezTo>
                      <a:cubicBezTo>
                        <a:pt x="0" y="2"/>
                        <a:pt x="2" y="0"/>
                        <a:pt x="3" y="0"/>
                      </a:cubicBezTo>
                      <a:cubicBezTo>
                        <a:pt x="3" y="0"/>
                        <a:pt x="3" y="0"/>
                        <a:pt x="3" y="0"/>
                      </a:cubicBezTo>
                      <a:cubicBezTo>
                        <a:pt x="3" y="0"/>
                        <a:pt x="3" y="0"/>
                        <a:pt x="3" y="0"/>
                      </a:cubicBezTo>
                    </a:path>
                  </a:pathLst>
                </a:custGeom>
                <a:solidFill>
                  <a:srgbClr val="DFD5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7" name="Freeform 12668">
                  <a:extLst>
                    <a:ext uri="{FF2B5EF4-FFF2-40B4-BE49-F238E27FC236}">
                      <a16:creationId xmlns:a16="http://schemas.microsoft.com/office/drawing/2014/main" id="{0BCA298A-C73D-4825-738E-72CF0F8D11CA}"/>
                    </a:ext>
                  </a:extLst>
                </p:cNvPr>
                <p:cNvSpPr>
                  <a:spLocks/>
                </p:cNvSpPr>
                <p:nvPr/>
              </p:nvSpPr>
              <p:spPr bwMode="auto">
                <a:xfrm>
                  <a:off x="4799" y="2365"/>
                  <a:ext cx="1" cy="1"/>
                </a:xfrm>
                <a:custGeom>
                  <a:avLst/>
                  <a:gdLst>
                    <a:gd name="T0" fmla="*/ 1 w 2"/>
                    <a:gd name="T1" fmla="*/ 0 h 1"/>
                    <a:gd name="T2" fmla="*/ 0 w 2"/>
                    <a:gd name="T3" fmla="*/ 1 h 1"/>
                    <a:gd name="T4" fmla="*/ 1 w 2"/>
                    <a:gd name="T5" fmla="*/ 1 h 1"/>
                    <a:gd name="T6" fmla="*/ 1 w 2"/>
                    <a:gd name="T7" fmla="*/ 1 h 1"/>
                    <a:gd name="T8" fmla="*/ 1 w 2"/>
                    <a:gd name="T9" fmla="*/ 1 h 1"/>
                    <a:gd name="T10" fmla="*/ 1 w 2"/>
                    <a:gd name="T11" fmla="*/ 1 h 1"/>
                    <a:gd name="T12" fmla="*/ 1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1" y="0"/>
                      </a:moveTo>
                      <a:cubicBezTo>
                        <a:pt x="1" y="0"/>
                        <a:pt x="1" y="1"/>
                        <a:pt x="0" y="1"/>
                      </a:cubicBezTo>
                      <a:cubicBezTo>
                        <a:pt x="0" y="1"/>
                        <a:pt x="0" y="1"/>
                        <a:pt x="1" y="1"/>
                      </a:cubicBezTo>
                      <a:cubicBezTo>
                        <a:pt x="1" y="1"/>
                        <a:pt x="1" y="1"/>
                        <a:pt x="1" y="1"/>
                      </a:cubicBezTo>
                      <a:cubicBezTo>
                        <a:pt x="2" y="1"/>
                        <a:pt x="2" y="1"/>
                        <a:pt x="2" y="1"/>
                      </a:cubicBezTo>
                      <a:cubicBezTo>
                        <a:pt x="2" y="1"/>
                        <a:pt x="2" y="1"/>
                        <a:pt x="2" y="1"/>
                      </a:cubicBezTo>
                      <a:cubicBezTo>
                        <a:pt x="2" y="1"/>
                        <a:pt x="1" y="0"/>
                        <a:pt x="1" y="0"/>
                      </a:cubicBezTo>
                    </a:path>
                  </a:pathLst>
                </a:custGeom>
                <a:solidFill>
                  <a:srgbClr val="DFD5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8" name="Freeform 12669">
                  <a:extLst>
                    <a:ext uri="{FF2B5EF4-FFF2-40B4-BE49-F238E27FC236}">
                      <a16:creationId xmlns:a16="http://schemas.microsoft.com/office/drawing/2014/main" id="{CC4237E6-6A7D-AB57-D253-CCC3FB112E83}"/>
                    </a:ext>
                  </a:extLst>
                </p:cNvPr>
                <p:cNvSpPr>
                  <a:spLocks noEditPoints="1"/>
                </p:cNvSpPr>
                <p:nvPr/>
              </p:nvSpPr>
              <p:spPr bwMode="auto">
                <a:xfrm>
                  <a:off x="4808" y="2336"/>
                  <a:ext cx="8" cy="11"/>
                </a:xfrm>
                <a:custGeom>
                  <a:avLst/>
                  <a:gdLst>
                    <a:gd name="T0" fmla="*/ 2 w 10"/>
                    <a:gd name="T1" fmla="*/ 3 h 13"/>
                    <a:gd name="T2" fmla="*/ 2 w 10"/>
                    <a:gd name="T3" fmla="*/ 3 h 13"/>
                    <a:gd name="T4" fmla="*/ 3 w 10"/>
                    <a:gd name="T5" fmla="*/ 7 h 13"/>
                    <a:gd name="T6" fmla="*/ 3 w 10"/>
                    <a:gd name="T7" fmla="*/ 7 h 13"/>
                    <a:gd name="T8" fmla="*/ 4 w 10"/>
                    <a:gd name="T9" fmla="*/ 7 h 13"/>
                    <a:gd name="T10" fmla="*/ 4 w 10"/>
                    <a:gd name="T11" fmla="*/ 7 h 13"/>
                    <a:gd name="T12" fmla="*/ 4 w 10"/>
                    <a:gd name="T13" fmla="*/ 7 h 13"/>
                    <a:gd name="T14" fmla="*/ 4 w 10"/>
                    <a:gd name="T15" fmla="*/ 7 h 13"/>
                    <a:gd name="T16" fmla="*/ 3 w 10"/>
                    <a:gd name="T17" fmla="*/ 4 h 13"/>
                    <a:gd name="T18" fmla="*/ 3 w 10"/>
                    <a:gd name="T19" fmla="*/ 4 h 13"/>
                    <a:gd name="T20" fmla="*/ 3 w 10"/>
                    <a:gd name="T21" fmla="*/ 4 h 13"/>
                    <a:gd name="T22" fmla="*/ 2 w 10"/>
                    <a:gd name="T23" fmla="*/ 3 h 13"/>
                    <a:gd name="T24" fmla="*/ 3 w 10"/>
                    <a:gd name="T25" fmla="*/ 3 h 13"/>
                    <a:gd name="T26" fmla="*/ 2 w 10"/>
                    <a:gd name="T27" fmla="*/ 3 h 13"/>
                    <a:gd name="T28" fmla="*/ 2 w 10"/>
                    <a:gd name="T29" fmla="*/ 3 h 13"/>
                    <a:gd name="T30" fmla="*/ 0 w 10"/>
                    <a:gd name="T31" fmla="*/ 0 h 13"/>
                    <a:gd name="T32" fmla="*/ 2 w 10"/>
                    <a:gd name="T33" fmla="*/ 2 h 13"/>
                    <a:gd name="T34" fmla="*/ 2 w 10"/>
                    <a:gd name="T35" fmla="*/ 2 h 13"/>
                    <a:gd name="T36" fmla="*/ 0 w 10"/>
                    <a:gd name="T37" fmla="*/ 0 h 13"/>
                    <a:gd name="T38" fmla="*/ 0 w 10"/>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 h="13">
                      <a:moveTo>
                        <a:pt x="2" y="3"/>
                      </a:moveTo>
                      <a:cubicBezTo>
                        <a:pt x="2" y="3"/>
                        <a:pt x="2" y="3"/>
                        <a:pt x="2" y="3"/>
                      </a:cubicBezTo>
                      <a:cubicBezTo>
                        <a:pt x="4" y="7"/>
                        <a:pt x="6" y="10"/>
                        <a:pt x="8" y="13"/>
                      </a:cubicBezTo>
                      <a:cubicBezTo>
                        <a:pt x="8" y="13"/>
                        <a:pt x="8" y="13"/>
                        <a:pt x="8" y="13"/>
                      </a:cubicBezTo>
                      <a:cubicBezTo>
                        <a:pt x="8" y="13"/>
                        <a:pt x="9" y="13"/>
                        <a:pt x="9" y="13"/>
                      </a:cubicBezTo>
                      <a:cubicBezTo>
                        <a:pt x="9" y="13"/>
                        <a:pt x="10" y="13"/>
                        <a:pt x="10" y="13"/>
                      </a:cubicBezTo>
                      <a:cubicBezTo>
                        <a:pt x="10" y="13"/>
                        <a:pt x="10" y="13"/>
                        <a:pt x="10" y="13"/>
                      </a:cubicBezTo>
                      <a:cubicBezTo>
                        <a:pt x="10" y="13"/>
                        <a:pt x="10" y="13"/>
                        <a:pt x="10" y="13"/>
                      </a:cubicBezTo>
                      <a:cubicBezTo>
                        <a:pt x="9" y="12"/>
                        <a:pt x="9" y="10"/>
                        <a:pt x="8" y="8"/>
                      </a:cubicBezTo>
                      <a:cubicBezTo>
                        <a:pt x="8" y="8"/>
                        <a:pt x="8" y="8"/>
                        <a:pt x="8" y="8"/>
                      </a:cubicBezTo>
                      <a:cubicBezTo>
                        <a:pt x="7" y="8"/>
                        <a:pt x="7" y="8"/>
                        <a:pt x="7" y="8"/>
                      </a:cubicBezTo>
                      <a:cubicBezTo>
                        <a:pt x="7" y="8"/>
                        <a:pt x="6" y="8"/>
                        <a:pt x="6" y="7"/>
                      </a:cubicBezTo>
                      <a:cubicBezTo>
                        <a:pt x="6" y="7"/>
                        <a:pt x="7" y="7"/>
                        <a:pt x="7" y="7"/>
                      </a:cubicBezTo>
                      <a:cubicBezTo>
                        <a:pt x="6" y="6"/>
                        <a:pt x="6" y="4"/>
                        <a:pt x="4" y="4"/>
                      </a:cubicBezTo>
                      <a:cubicBezTo>
                        <a:pt x="4" y="4"/>
                        <a:pt x="3" y="3"/>
                        <a:pt x="2" y="3"/>
                      </a:cubicBezTo>
                      <a:moveTo>
                        <a:pt x="0" y="0"/>
                      </a:moveTo>
                      <a:cubicBezTo>
                        <a:pt x="1" y="1"/>
                        <a:pt x="1" y="2"/>
                        <a:pt x="2" y="2"/>
                      </a:cubicBezTo>
                      <a:cubicBezTo>
                        <a:pt x="2" y="2"/>
                        <a:pt x="2" y="2"/>
                        <a:pt x="2" y="2"/>
                      </a:cubicBezTo>
                      <a:cubicBezTo>
                        <a:pt x="1" y="1"/>
                        <a:pt x="1" y="0"/>
                        <a:pt x="0" y="0"/>
                      </a:cubicBezTo>
                      <a:cubicBezTo>
                        <a:pt x="0" y="0"/>
                        <a:pt x="0" y="0"/>
                        <a:pt x="0" y="0"/>
                      </a:cubicBezTo>
                    </a:path>
                  </a:pathLst>
                </a:custGeom>
                <a:solidFill>
                  <a:srgbClr val="F1E7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89" name="Freeform 12670">
                  <a:extLst>
                    <a:ext uri="{FF2B5EF4-FFF2-40B4-BE49-F238E27FC236}">
                      <a16:creationId xmlns:a16="http://schemas.microsoft.com/office/drawing/2014/main" id="{1075F1F7-74A9-5662-D612-9B46AC9631AA}"/>
                    </a:ext>
                  </a:extLst>
                </p:cNvPr>
                <p:cNvSpPr>
                  <a:spLocks noEditPoints="1"/>
                </p:cNvSpPr>
                <p:nvPr/>
              </p:nvSpPr>
              <p:spPr bwMode="auto">
                <a:xfrm>
                  <a:off x="4804" y="2335"/>
                  <a:ext cx="10" cy="12"/>
                </a:xfrm>
                <a:custGeom>
                  <a:avLst/>
                  <a:gdLst>
                    <a:gd name="T0" fmla="*/ 4 w 13"/>
                    <a:gd name="T1" fmla="*/ 7 h 14"/>
                    <a:gd name="T2" fmla="*/ 4 w 13"/>
                    <a:gd name="T3" fmla="*/ 7 h 14"/>
                    <a:gd name="T4" fmla="*/ 4 w 13"/>
                    <a:gd name="T5" fmla="*/ 6 h 14"/>
                    <a:gd name="T6" fmla="*/ 4 w 13"/>
                    <a:gd name="T7" fmla="*/ 6 h 14"/>
                    <a:gd name="T8" fmla="*/ 4 w 13"/>
                    <a:gd name="T9" fmla="*/ 7 h 14"/>
                    <a:gd name="T10" fmla="*/ 4 w 13"/>
                    <a:gd name="T11" fmla="*/ 7 h 14"/>
                    <a:gd name="T12" fmla="*/ 2 w 13"/>
                    <a:gd name="T13" fmla="*/ 6 h 14"/>
                    <a:gd name="T14" fmla="*/ 2 w 13"/>
                    <a:gd name="T15" fmla="*/ 3 h 14"/>
                    <a:gd name="T16" fmla="*/ 2 w 13"/>
                    <a:gd name="T17" fmla="*/ 3 h 14"/>
                    <a:gd name="T18" fmla="*/ 2 w 13"/>
                    <a:gd name="T19" fmla="*/ 6 h 14"/>
                    <a:gd name="T20" fmla="*/ 2 w 13"/>
                    <a:gd name="T21" fmla="*/ 0 h 14"/>
                    <a:gd name="T22" fmla="*/ 2 w 13"/>
                    <a:gd name="T23" fmla="*/ 0 h 14"/>
                    <a:gd name="T24" fmla="*/ 2 w 13"/>
                    <a:gd name="T25" fmla="*/ 1 h 14"/>
                    <a:gd name="T26" fmla="*/ 2 w 13"/>
                    <a:gd name="T27" fmla="*/ 3 h 14"/>
                    <a:gd name="T28" fmla="*/ 2 w 13"/>
                    <a:gd name="T29" fmla="*/ 6 h 14"/>
                    <a:gd name="T30" fmla="*/ 2 w 13"/>
                    <a:gd name="T31" fmla="*/ 7 h 14"/>
                    <a:gd name="T32" fmla="*/ 2 w 13"/>
                    <a:gd name="T33" fmla="*/ 7 h 14"/>
                    <a:gd name="T34" fmla="*/ 2 w 13"/>
                    <a:gd name="T35" fmla="*/ 7 h 14"/>
                    <a:gd name="T36" fmla="*/ 2 w 13"/>
                    <a:gd name="T37" fmla="*/ 7 h 14"/>
                    <a:gd name="T38" fmla="*/ 2 w 13"/>
                    <a:gd name="T39" fmla="*/ 7 h 14"/>
                    <a:gd name="T40" fmla="*/ 2 w 13"/>
                    <a:gd name="T41" fmla="*/ 7 h 14"/>
                    <a:gd name="T42" fmla="*/ 2 w 13"/>
                    <a:gd name="T43" fmla="*/ 7 h 14"/>
                    <a:gd name="T44" fmla="*/ 2 w 13"/>
                    <a:gd name="T45" fmla="*/ 7 h 14"/>
                    <a:gd name="T46" fmla="*/ 2 w 13"/>
                    <a:gd name="T47" fmla="*/ 7 h 14"/>
                    <a:gd name="T48" fmla="*/ 2 w 13"/>
                    <a:gd name="T49" fmla="*/ 7 h 14"/>
                    <a:gd name="T50" fmla="*/ 2 w 13"/>
                    <a:gd name="T51" fmla="*/ 7 h 14"/>
                    <a:gd name="T52" fmla="*/ 3 w 13"/>
                    <a:gd name="T53" fmla="*/ 8 h 14"/>
                    <a:gd name="T54" fmla="*/ 4 w 13"/>
                    <a:gd name="T55" fmla="*/ 8 h 14"/>
                    <a:gd name="T56" fmla="*/ 4 w 13"/>
                    <a:gd name="T57" fmla="*/ 7 h 14"/>
                    <a:gd name="T58" fmla="*/ 5 w 13"/>
                    <a:gd name="T59" fmla="*/ 8 h 14"/>
                    <a:gd name="T60" fmla="*/ 2 w 13"/>
                    <a:gd name="T61" fmla="*/ 3 h 14"/>
                    <a:gd name="T62" fmla="*/ 2 w 13"/>
                    <a:gd name="T63" fmla="*/ 3 h 14"/>
                    <a:gd name="T64" fmla="*/ 3 w 13"/>
                    <a:gd name="T65" fmla="*/ 3 h 14"/>
                    <a:gd name="T66" fmla="*/ 2 w 13"/>
                    <a:gd name="T67" fmla="*/ 3 h 14"/>
                    <a:gd name="T68" fmla="*/ 2 w 13"/>
                    <a:gd name="T69" fmla="*/ 3 h 14"/>
                    <a:gd name="T70" fmla="*/ 2 w 13"/>
                    <a:gd name="T71" fmla="*/ 3 h 14"/>
                    <a:gd name="T72" fmla="*/ 2 w 13"/>
                    <a:gd name="T73" fmla="*/ 1 h 14"/>
                    <a:gd name="T74" fmla="*/ 2 w 13"/>
                    <a:gd name="T75" fmla="*/ 0 h 14"/>
                    <a:gd name="T76" fmla="*/ 2 w 13"/>
                    <a:gd name="T77" fmla="*/ 0 h 14"/>
                    <a:gd name="T78" fmla="*/ 2 w 13"/>
                    <a:gd name="T79" fmla="*/ 3 h 14"/>
                    <a:gd name="T80" fmla="*/ 2 w 13"/>
                    <a:gd name="T81" fmla="*/ 0 h 14"/>
                    <a:gd name="T82" fmla="*/ 2 w 13"/>
                    <a:gd name="T83" fmla="*/ 0 h 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3" h="14">
                      <a:moveTo>
                        <a:pt x="11" y="13"/>
                      </a:moveTo>
                      <a:cubicBezTo>
                        <a:pt x="10" y="13"/>
                        <a:pt x="10" y="13"/>
                        <a:pt x="10" y="13"/>
                      </a:cubicBezTo>
                      <a:cubicBezTo>
                        <a:pt x="8" y="12"/>
                        <a:pt x="9" y="10"/>
                        <a:pt x="10" y="10"/>
                      </a:cubicBezTo>
                      <a:cubicBezTo>
                        <a:pt x="10" y="10"/>
                        <a:pt x="10" y="10"/>
                        <a:pt x="10" y="10"/>
                      </a:cubicBezTo>
                      <a:cubicBezTo>
                        <a:pt x="9" y="10"/>
                        <a:pt x="10" y="12"/>
                        <a:pt x="11" y="13"/>
                      </a:cubicBezTo>
                      <a:cubicBezTo>
                        <a:pt x="11" y="13"/>
                        <a:pt x="11" y="13"/>
                        <a:pt x="11" y="13"/>
                      </a:cubicBezTo>
                      <a:moveTo>
                        <a:pt x="3" y="11"/>
                      </a:moveTo>
                      <a:cubicBezTo>
                        <a:pt x="3" y="10"/>
                        <a:pt x="3" y="7"/>
                        <a:pt x="3" y="7"/>
                      </a:cubicBezTo>
                      <a:cubicBezTo>
                        <a:pt x="3" y="6"/>
                        <a:pt x="3" y="6"/>
                        <a:pt x="3" y="6"/>
                      </a:cubicBezTo>
                      <a:cubicBezTo>
                        <a:pt x="5" y="7"/>
                        <a:pt x="5" y="10"/>
                        <a:pt x="3" y="11"/>
                      </a:cubicBezTo>
                      <a:moveTo>
                        <a:pt x="2" y="0"/>
                      </a:moveTo>
                      <a:cubicBezTo>
                        <a:pt x="2" y="0"/>
                        <a:pt x="2" y="0"/>
                        <a:pt x="2" y="0"/>
                      </a:cubicBezTo>
                      <a:cubicBezTo>
                        <a:pt x="2" y="1"/>
                        <a:pt x="2" y="1"/>
                        <a:pt x="2" y="1"/>
                      </a:cubicBezTo>
                      <a:cubicBezTo>
                        <a:pt x="3" y="3"/>
                        <a:pt x="0" y="6"/>
                        <a:pt x="2" y="7"/>
                      </a:cubicBezTo>
                      <a:cubicBezTo>
                        <a:pt x="3" y="8"/>
                        <a:pt x="1" y="11"/>
                        <a:pt x="3" y="11"/>
                      </a:cubicBezTo>
                      <a:cubicBezTo>
                        <a:pt x="3" y="11"/>
                        <a:pt x="3" y="12"/>
                        <a:pt x="3" y="12"/>
                      </a:cubicBezTo>
                      <a:cubicBezTo>
                        <a:pt x="3" y="12"/>
                        <a:pt x="3" y="12"/>
                        <a:pt x="3" y="12"/>
                      </a:cubicBezTo>
                      <a:cubicBezTo>
                        <a:pt x="3" y="12"/>
                        <a:pt x="3" y="12"/>
                        <a:pt x="3" y="12"/>
                      </a:cubicBezTo>
                      <a:cubicBezTo>
                        <a:pt x="3" y="12"/>
                        <a:pt x="3" y="12"/>
                        <a:pt x="3" y="12"/>
                      </a:cubicBezTo>
                      <a:cubicBezTo>
                        <a:pt x="3" y="12"/>
                        <a:pt x="4" y="12"/>
                        <a:pt x="4" y="12"/>
                      </a:cubicBezTo>
                      <a:cubicBezTo>
                        <a:pt x="4" y="12"/>
                        <a:pt x="4" y="12"/>
                        <a:pt x="4" y="12"/>
                      </a:cubicBezTo>
                      <a:cubicBezTo>
                        <a:pt x="4" y="12"/>
                        <a:pt x="4" y="12"/>
                        <a:pt x="4" y="12"/>
                      </a:cubicBezTo>
                      <a:cubicBezTo>
                        <a:pt x="4" y="12"/>
                        <a:pt x="4" y="12"/>
                        <a:pt x="4" y="12"/>
                      </a:cubicBezTo>
                      <a:cubicBezTo>
                        <a:pt x="4" y="12"/>
                        <a:pt x="5" y="12"/>
                        <a:pt x="5" y="12"/>
                      </a:cubicBezTo>
                      <a:cubicBezTo>
                        <a:pt x="5" y="12"/>
                        <a:pt x="5" y="12"/>
                        <a:pt x="5" y="12"/>
                      </a:cubicBezTo>
                      <a:cubicBezTo>
                        <a:pt x="6" y="12"/>
                        <a:pt x="6" y="12"/>
                        <a:pt x="7" y="13"/>
                      </a:cubicBezTo>
                      <a:cubicBezTo>
                        <a:pt x="8" y="14"/>
                        <a:pt x="9" y="14"/>
                        <a:pt x="9" y="14"/>
                      </a:cubicBezTo>
                      <a:cubicBezTo>
                        <a:pt x="10" y="14"/>
                        <a:pt x="10" y="14"/>
                        <a:pt x="11" y="14"/>
                      </a:cubicBezTo>
                      <a:cubicBezTo>
                        <a:pt x="11" y="13"/>
                        <a:pt x="11" y="13"/>
                        <a:pt x="11" y="13"/>
                      </a:cubicBezTo>
                      <a:cubicBezTo>
                        <a:pt x="12" y="13"/>
                        <a:pt x="12" y="14"/>
                        <a:pt x="13" y="14"/>
                      </a:cubicBezTo>
                      <a:cubicBezTo>
                        <a:pt x="11" y="11"/>
                        <a:pt x="9" y="8"/>
                        <a:pt x="7" y="4"/>
                      </a:cubicBezTo>
                      <a:cubicBezTo>
                        <a:pt x="7" y="5"/>
                        <a:pt x="7" y="6"/>
                        <a:pt x="7" y="6"/>
                      </a:cubicBezTo>
                      <a:cubicBezTo>
                        <a:pt x="8" y="6"/>
                        <a:pt x="8" y="6"/>
                        <a:pt x="8" y="7"/>
                      </a:cubicBezTo>
                      <a:cubicBezTo>
                        <a:pt x="8" y="6"/>
                        <a:pt x="7" y="6"/>
                        <a:pt x="7" y="6"/>
                      </a:cubicBezTo>
                      <a:cubicBezTo>
                        <a:pt x="7" y="6"/>
                        <a:pt x="7" y="5"/>
                        <a:pt x="7" y="5"/>
                      </a:cubicBezTo>
                      <a:cubicBezTo>
                        <a:pt x="6" y="4"/>
                        <a:pt x="7" y="4"/>
                        <a:pt x="7" y="3"/>
                      </a:cubicBezTo>
                      <a:cubicBezTo>
                        <a:pt x="6" y="3"/>
                        <a:pt x="6" y="2"/>
                        <a:pt x="5" y="1"/>
                      </a:cubicBezTo>
                      <a:cubicBezTo>
                        <a:pt x="5" y="1"/>
                        <a:pt x="5" y="1"/>
                        <a:pt x="4" y="0"/>
                      </a:cubicBezTo>
                      <a:cubicBezTo>
                        <a:pt x="4" y="0"/>
                        <a:pt x="4" y="0"/>
                        <a:pt x="4" y="0"/>
                      </a:cubicBezTo>
                      <a:cubicBezTo>
                        <a:pt x="4" y="1"/>
                        <a:pt x="5" y="3"/>
                        <a:pt x="4" y="3"/>
                      </a:cubicBezTo>
                      <a:cubicBezTo>
                        <a:pt x="4" y="2"/>
                        <a:pt x="4" y="1"/>
                        <a:pt x="4" y="0"/>
                      </a:cubicBezTo>
                      <a:cubicBezTo>
                        <a:pt x="3" y="0"/>
                        <a:pt x="3" y="0"/>
                        <a:pt x="2" y="0"/>
                      </a:cubicBezTo>
                    </a:path>
                  </a:pathLst>
                </a:custGeom>
                <a:solidFill>
                  <a:srgbClr val="F0E6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90" name="Oval 12671">
                  <a:extLst>
                    <a:ext uri="{FF2B5EF4-FFF2-40B4-BE49-F238E27FC236}">
                      <a16:creationId xmlns:a16="http://schemas.microsoft.com/office/drawing/2014/main" id="{9548D3EB-0D7D-BEBB-0492-E4CAE66718BC}"/>
                    </a:ext>
                  </a:extLst>
                </p:cNvPr>
                <p:cNvSpPr>
                  <a:spLocks noChangeArrowheads="1"/>
                </p:cNvSpPr>
                <p:nvPr/>
              </p:nvSpPr>
              <p:spPr bwMode="auto">
                <a:xfrm>
                  <a:off x="4816" y="2347"/>
                  <a:ext cx="1" cy="1"/>
                </a:xfrm>
                <a:prstGeom prst="ellipse">
                  <a:avLst/>
                </a:prstGeom>
                <a:solidFill>
                  <a:srgbClr val="F3E8E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8791" name="Freeform 12672">
                  <a:extLst>
                    <a:ext uri="{FF2B5EF4-FFF2-40B4-BE49-F238E27FC236}">
                      <a16:creationId xmlns:a16="http://schemas.microsoft.com/office/drawing/2014/main" id="{E090A142-F43E-59A3-5E4F-4016A3A080E7}"/>
                    </a:ext>
                  </a:extLst>
                </p:cNvPr>
                <p:cNvSpPr>
                  <a:spLocks/>
                </p:cNvSpPr>
                <p:nvPr/>
              </p:nvSpPr>
              <p:spPr bwMode="auto">
                <a:xfrm>
                  <a:off x="4814" y="2347"/>
                  <a:ext cx="2" cy="2"/>
                </a:xfrm>
                <a:custGeom>
                  <a:avLst/>
                  <a:gdLst>
                    <a:gd name="T0" fmla="*/ 0 w 2"/>
                    <a:gd name="T1" fmla="*/ 0 h 3"/>
                    <a:gd name="T2" fmla="*/ 1 w 2"/>
                    <a:gd name="T3" fmla="*/ 1 h 3"/>
                    <a:gd name="T4" fmla="*/ 2 w 2"/>
                    <a:gd name="T5" fmla="*/ 0 h 3"/>
                    <a:gd name="T6" fmla="*/ 1 w 2"/>
                    <a:gd name="T7" fmla="*/ 0 h 3"/>
                    <a:gd name="T8" fmla="*/ 0 w 2"/>
                    <a:gd name="T9" fmla="*/ 0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1"/>
                        <a:pt x="1" y="2"/>
                        <a:pt x="1" y="3"/>
                      </a:cubicBezTo>
                      <a:cubicBezTo>
                        <a:pt x="1" y="2"/>
                        <a:pt x="1" y="1"/>
                        <a:pt x="2" y="0"/>
                      </a:cubicBezTo>
                      <a:cubicBezTo>
                        <a:pt x="2" y="0"/>
                        <a:pt x="1" y="0"/>
                        <a:pt x="1" y="0"/>
                      </a:cubicBezTo>
                      <a:cubicBezTo>
                        <a:pt x="1" y="0"/>
                        <a:pt x="0" y="0"/>
                        <a:pt x="0" y="0"/>
                      </a:cubicBezTo>
                      <a:cubicBezTo>
                        <a:pt x="0" y="0"/>
                        <a:pt x="0" y="0"/>
                        <a:pt x="0" y="0"/>
                      </a:cubicBezTo>
                    </a:path>
                  </a:pathLst>
                </a:custGeom>
                <a:solidFill>
                  <a:srgbClr val="E1D6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92" name="Freeform 12673">
                  <a:extLst>
                    <a:ext uri="{FF2B5EF4-FFF2-40B4-BE49-F238E27FC236}">
                      <a16:creationId xmlns:a16="http://schemas.microsoft.com/office/drawing/2014/main" id="{73255D11-E239-2A76-2206-B52B0F8F84CE}"/>
                    </a:ext>
                  </a:extLst>
                </p:cNvPr>
                <p:cNvSpPr>
                  <a:spLocks/>
                </p:cNvSpPr>
                <p:nvPr/>
              </p:nvSpPr>
              <p:spPr bwMode="auto">
                <a:xfrm>
                  <a:off x="4808" y="2345"/>
                  <a:ext cx="7" cy="6"/>
                </a:xfrm>
                <a:custGeom>
                  <a:avLst/>
                  <a:gdLst>
                    <a:gd name="T0" fmla="*/ 0 w 9"/>
                    <a:gd name="T1" fmla="*/ 0 h 7"/>
                    <a:gd name="T2" fmla="*/ 1 w 9"/>
                    <a:gd name="T3" fmla="*/ 0 h 7"/>
                    <a:gd name="T4" fmla="*/ 2 w 9"/>
                    <a:gd name="T5" fmla="*/ 3 h 7"/>
                    <a:gd name="T6" fmla="*/ 2 w 9"/>
                    <a:gd name="T7" fmla="*/ 3 h 7"/>
                    <a:gd name="T8" fmla="*/ 2 w 9"/>
                    <a:gd name="T9" fmla="*/ 3 h 7"/>
                    <a:gd name="T10" fmla="*/ 2 w 9"/>
                    <a:gd name="T11" fmla="*/ 3 h 7"/>
                    <a:gd name="T12" fmla="*/ 2 w 9"/>
                    <a:gd name="T13" fmla="*/ 3 h 7"/>
                    <a:gd name="T14" fmla="*/ 3 w 9"/>
                    <a:gd name="T15" fmla="*/ 3 h 7"/>
                    <a:gd name="T16" fmla="*/ 3 w 9"/>
                    <a:gd name="T17" fmla="*/ 3 h 7"/>
                    <a:gd name="T18" fmla="*/ 3 w 9"/>
                    <a:gd name="T19" fmla="*/ 3 h 7"/>
                    <a:gd name="T20" fmla="*/ 3 w 9"/>
                    <a:gd name="T21" fmla="*/ 3 h 7"/>
                    <a:gd name="T22" fmla="*/ 3 w 9"/>
                    <a:gd name="T23" fmla="*/ 2 h 7"/>
                    <a:gd name="T24" fmla="*/ 2 w 9"/>
                    <a:gd name="T25" fmla="*/ 1 h 7"/>
                    <a:gd name="T26" fmla="*/ 2 w 9"/>
                    <a:gd name="T27" fmla="*/ 2 h 7"/>
                    <a:gd name="T28" fmla="*/ 2 w 9"/>
                    <a:gd name="T29" fmla="*/ 2 h 7"/>
                    <a:gd name="T30" fmla="*/ 2 w 9"/>
                    <a:gd name="T31" fmla="*/ 1 h 7"/>
                    <a:gd name="T32" fmla="*/ 0 w 9"/>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7">
                      <a:moveTo>
                        <a:pt x="0" y="0"/>
                      </a:moveTo>
                      <a:cubicBezTo>
                        <a:pt x="0" y="0"/>
                        <a:pt x="1" y="0"/>
                        <a:pt x="1" y="0"/>
                      </a:cubicBezTo>
                      <a:cubicBezTo>
                        <a:pt x="2" y="1"/>
                        <a:pt x="2" y="4"/>
                        <a:pt x="3" y="4"/>
                      </a:cubicBezTo>
                      <a:cubicBezTo>
                        <a:pt x="3" y="4"/>
                        <a:pt x="4" y="4"/>
                        <a:pt x="4" y="4"/>
                      </a:cubicBezTo>
                      <a:cubicBezTo>
                        <a:pt x="4" y="4"/>
                        <a:pt x="4" y="4"/>
                        <a:pt x="4" y="4"/>
                      </a:cubicBezTo>
                      <a:cubicBezTo>
                        <a:pt x="5" y="4"/>
                        <a:pt x="5" y="5"/>
                        <a:pt x="5" y="6"/>
                      </a:cubicBezTo>
                      <a:cubicBezTo>
                        <a:pt x="6" y="6"/>
                        <a:pt x="6" y="7"/>
                        <a:pt x="7" y="7"/>
                      </a:cubicBezTo>
                      <a:cubicBezTo>
                        <a:pt x="7" y="7"/>
                        <a:pt x="7" y="7"/>
                        <a:pt x="8" y="7"/>
                      </a:cubicBezTo>
                      <a:cubicBezTo>
                        <a:pt x="8" y="7"/>
                        <a:pt x="8" y="7"/>
                        <a:pt x="8" y="7"/>
                      </a:cubicBezTo>
                      <a:cubicBezTo>
                        <a:pt x="8" y="7"/>
                        <a:pt x="9" y="7"/>
                        <a:pt x="9" y="7"/>
                      </a:cubicBezTo>
                      <a:cubicBezTo>
                        <a:pt x="9" y="6"/>
                        <a:pt x="9" y="5"/>
                        <a:pt x="9" y="5"/>
                      </a:cubicBezTo>
                      <a:cubicBezTo>
                        <a:pt x="9" y="4"/>
                        <a:pt x="8" y="3"/>
                        <a:pt x="8" y="2"/>
                      </a:cubicBezTo>
                      <a:cubicBezTo>
                        <a:pt x="7" y="2"/>
                        <a:pt x="7" y="1"/>
                        <a:pt x="6" y="1"/>
                      </a:cubicBezTo>
                      <a:cubicBezTo>
                        <a:pt x="6" y="1"/>
                        <a:pt x="6" y="1"/>
                        <a:pt x="6" y="2"/>
                      </a:cubicBezTo>
                      <a:cubicBezTo>
                        <a:pt x="5" y="2"/>
                        <a:pt x="5" y="2"/>
                        <a:pt x="4" y="2"/>
                      </a:cubicBezTo>
                      <a:cubicBezTo>
                        <a:pt x="4" y="2"/>
                        <a:pt x="3" y="2"/>
                        <a:pt x="2" y="1"/>
                      </a:cubicBezTo>
                      <a:cubicBezTo>
                        <a:pt x="1" y="0"/>
                        <a:pt x="1" y="0"/>
                        <a:pt x="0" y="0"/>
                      </a:cubicBezTo>
                    </a:path>
                  </a:pathLst>
                </a:custGeom>
                <a:solidFill>
                  <a:srgbClr val="DFD5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93" name="Freeform 12674">
                  <a:extLst>
                    <a:ext uri="{FF2B5EF4-FFF2-40B4-BE49-F238E27FC236}">
                      <a16:creationId xmlns:a16="http://schemas.microsoft.com/office/drawing/2014/main" id="{08CF7696-3275-4059-34BA-1CDE1D3C0B94}"/>
                    </a:ext>
                  </a:extLst>
                </p:cNvPr>
                <p:cNvSpPr>
                  <a:spLocks/>
                </p:cNvSpPr>
                <p:nvPr/>
              </p:nvSpPr>
              <p:spPr bwMode="auto">
                <a:xfrm>
                  <a:off x="4815" y="2347"/>
                  <a:ext cx="4" cy="6"/>
                </a:xfrm>
                <a:custGeom>
                  <a:avLst/>
                  <a:gdLst>
                    <a:gd name="T0" fmla="*/ 1 w 4"/>
                    <a:gd name="T1" fmla="*/ 0 h 7"/>
                    <a:gd name="T2" fmla="*/ 1 w 4"/>
                    <a:gd name="T3" fmla="*/ 0 h 7"/>
                    <a:gd name="T4" fmla="*/ 0 w 4"/>
                    <a:gd name="T5" fmla="*/ 3 h 7"/>
                    <a:gd name="T6" fmla="*/ 2 w 4"/>
                    <a:gd name="T7" fmla="*/ 3 h 7"/>
                    <a:gd name="T8" fmla="*/ 3 w 4"/>
                    <a:gd name="T9" fmla="*/ 3 h 7"/>
                    <a:gd name="T10" fmla="*/ 3 w 4"/>
                    <a:gd name="T11" fmla="*/ 3 h 7"/>
                    <a:gd name="T12" fmla="*/ 1 w 4"/>
                    <a:gd name="T13" fmla="*/ 1 h 7"/>
                    <a:gd name="T14" fmla="*/ 1 w 4"/>
                    <a:gd name="T15" fmla="*/ 0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7">
                      <a:moveTo>
                        <a:pt x="1" y="0"/>
                      </a:moveTo>
                      <a:cubicBezTo>
                        <a:pt x="1" y="0"/>
                        <a:pt x="1" y="0"/>
                        <a:pt x="1" y="0"/>
                      </a:cubicBezTo>
                      <a:cubicBezTo>
                        <a:pt x="0" y="1"/>
                        <a:pt x="0" y="2"/>
                        <a:pt x="0" y="3"/>
                      </a:cubicBezTo>
                      <a:cubicBezTo>
                        <a:pt x="1" y="4"/>
                        <a:pt x="1" y="5"/>
                        <a:pt x="2" y="6"/>
                      </a:cubicBezTo>
                      <a:cubicBezTo>
                        <a:pt x="2" y="7"/>
                        <a:pt x="3" y="7"/>
                        <a:pt x="3" y="7"/>
                      </a:cubicBezTo>
                      <a:cubicBezTo>
                        <a:pt x="3" y="7"/>
                        <a:pt x="3" y="7"/>
                        <a:pt x="3" y="7"/>
                      </a:cubicBezTo>
                      <a:cubicBezTo>
                        <a:pt x="2" y="5"/>
                        <a:pt x="4" y="3"/>
                        <a:pt x="1" y="1"/>
                      </a:cubicBezTo>
                      <a:cubicBezTo>
                        <a:pt x="1" y="1"/>
                        <a:pt x="1" y="1"/>
                        <a:pt x="1" y="0"/>
                      </a:cubicBezTo>
                    </a:path>
                  </a:pathLst>
                </a:custGeom>
                <a:solidFill>
                  <a:srgbClr val="E2D8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94" name="Freeform 12675">
                  <a:extLst>
                    <a:ext uri="{FF2B5EF4-FFF2-40B4-BE49-F238E27FC236}">
                      <a16:creationId xmlns:a16="http://schemas.microsoft.com/office/drawing/2014/main" id="{E0F2AC9D-CD5E-C3D7-138F-2DC7AC031FF8}"/>
                    </a:ext>
                  </a:extLst>
                </p:cNvPr>
                <p:cNvSpPr>
                  <a:spLocks/>
                </p:cNvSpPr>
                <p:nvPr/>
              </p:nvSpPr>
              <p:spPr bwMode="auto">
                <a:xfrm>
                  <a:off x="4815" y="2349"/>
                  <a:ext cx="2" cy="3"/>
                </a:xfrm>
                <a:custGeom>
                  <a:avLst/>
                  <a:gdLst>
                    <a:gd name="T0" fmla="*/ 0 w 2"/>
                    <a:gd name="T1" fmla="*/ 0 h 3"/>
                    <a:gd name="T2" fmla="*/ 0 w 2"/>
                    <a:gd name="T3" fmla="*/ 2 h 3"/>
                    <a:gd name="T4" fmla="*/ 2 w 2"/>
                    <a:gd name="T5" fmla="*/ 3 h 3"/>
                    <a:gd name="T6" fmla="*/ 2 w 2"/>
                    <a:gd name="T7" fmla="*/ 3 h 3"/>
                    <a:gd name="T8" fmla="*/ 0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cubicBezTo>
                        <a:pt x="0" y="0"/>
                        <a:pt x="0" y="1"/>
                        <a:pt x="0" y="2"/>
                      </a:cubicBezTo>
                      <a:cubicBezTo>
                        <a:pt x="0" y="2"/>
                        <a:pt x="1" y="2"/>
                        <a:pt x="2" y="3"/>
                      </a:cubicBezTo>
                      <a:cubicBezTo>
                        <a:pt x="2" y="3"/>
                        <a:pt x="2" y="3"/>
                        <a:pt x="2" y="3"/>
                      </a:cubicBezTo>
                      <a:cubicBezTo>
                        <a:pt x="1" y="2"/>
                        <a:pt x="1" y="1"/>
                        <a:pt x="0" y="0"/>
                      </a:cubicBezTo>
                    </a:path>
                  </a:pathLst>
                </a:custGeom>
                <a:solidFill>
                  <a:srgbClr val="E1D7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95" name="Freeform 12676">
                  <a:extLst>
                    <a:ext uri="{FF2B5EF4-FFF2-40B4-BE49-F238E27FC236}">
                      <a16:creationId xmlns:a16="http://schemas.microsoft.com/office/drawing/2014/main" id="{D805DD78-1029-6324-E9ED-36D348EDC7C9}"/>
                    </a:ext>
                  </a:extLst>
                </p:cNvPr>
                <p:cNvSpPr>
                  <a:spLocks noEditPoints="1"/>
                </p:cNvSpPr>
                <p:nvPr/>
              </p:nvSpPr>
              <p:spPr bwMode="auto">
                <a:xfrm>
                  <a:off x="4806" y="2345"/>
                  <a:ext cx="8" cy="9"/>
                </a:xfrm>
                <a:custGeom>
                  <a:avLst/>
                  <a:gdLst>
                    <a:gd name="T0" fmla="*/ 4 w 10"/>
                    <a:gd name="T1" fmla="*/ 5 h 11"/>
                    <a:gd name="T2" fmla="*/ 4 w 10"/>
                    <a:gd name="T3" fmla="*/ 5 h 11"/>
                    <a:gd name="T4" fmla="*/ 4 w 10"/>
                    <a:gd name="T5" fmla="*/ 5 h 11"/>
                    <a:gd name="T6" fmla="*/ 4 w 10"/>
                    <a:gd name="T7" fmla="*/ 5 h 11"/>
                    <a:gd name="T8" fmla="*/ 4 w 10"/>
                    <a:gd name="T9" fmla="*/ 5 h 11"/>
                    <a:gd name="T10" fmla="*/ 3 w 10"/>
                    <a:gd name="T11" fmla="*/ 5 h 11"/>
                    <a:gd name="T12" fmla="*/ 3 w 10"/>
                    <a:gd name="T13" fmla="*/ 5 h 11"/>
                    <a:gd name="T14" fmla="*/ 3 w 10"/>
                    <a:gd name="T15" fmla="*/ 5 h 11"/>
                    <a:gd name="T16" fmla="*/ 3 w 10"/>
                    <a:gd name="T17" fmla="*/ 5 h 11"/>
                    <a:gd name="T18" fmla="*/ 2 w 10"/>
                    <a:gd name="T19" fmla="*/ 4 h 11"/>
                    <a:gd name="T20" fmla="*/ 2 w 10"/>
                    <a:gd name="T21" fmla="*/ 4 h 11"/>
                    <a:gd name="T22" fmla="*/ 2 w 10"/>
                    <a:gd name="T23" fmla="*/ 4 h 11"/>
                    <a:gd name="T24" fmla="*/ 2 w 10"/>
                    <a:gd name="T25" fmla="*/ 4 h 11"/>
                    <a:gd name="T26" fmla="*/ 2 w 10"/>
                    <a:gd name="T27" fmla="*/ 4 h 11"/>
                    <a:gd name="T28" fmla="*/ 2 w 10"/>
                    <a:gd name="T29" fmla="*/ 4 h 11"/>
                    <a:gd name="T30" fmla="*/ 3 w 10"/>
                    <a:gd name="T31" fmla="*/ 5 h 11"/>
                    <a:gd name="T32" fmla="*/ 2 w 10"/>
                    <a:gd name="T33" fmla="*/ 4 h 11"/>
                    <a:gd name="T34" fmla="*/ 2 w 10"/>
                    <a:gd name="T35" fmla="*/ 4 h 11"/>
                    <a:gd name="T36" fmla="*/ 2 w 10"/>
                    <a:gd name="T37" fmla="*/ 4 h 11"/>
                    <a:gd name="T38" fmla="*/ 2 w 10"/>
                    <a:gd name="T39" fmla="*/ 4 h 11"/>
                    <a:gd name="T40" fmla="*/ 2 w 10"/>
                    <a:gd name="T41" fmla="*/ 4 h 11"/>
                    <a:gd name="T42" fmla="*/ 2 w 10"/>
                    <a:gd name="T43" fmla="*/ 4 h 11"/>
                    <a:gd name="T44" fmla="*/ 1 w 10"/>
                    <a:gd name="T45" fmla="*/ 2 h 11"/>
                    <a:gd name="T46" fmla="*/ 1 w 10"/>
                    <a:gd name="T47" fmla="*/ 2 h 11"/>
                    <a:gd name="T48" fmla="*/ 1 w 10"/>
                    <a:gd name="T49" fmla="*/ 2 h 11"/>
                    <a:gd name="T50" fmla="*/ 1 w 10"/>
                    <a:gd name="T51" fmla="*/ 2 h 11"/>
                    <a:gd name="T52" fmla="*/ 1 w 10"/>
                    <a:gd name="T53" fmla="*/ 2 h 11"/>
                    <a:gd name="T54" fmla="*/ 2 w 10"/>
                    <a:gd name="T55" fmla="*/ 2 h 11"/>
                    <a:gd name="T56" fmla="*/ 2 w 10"/>
                    <a:gd name="T57" fmla="*/ 2 h 11"/>
                    <a:gd name="T58" fmla="*/ 2 w 10"/>
                    <a:gd name="T59" fmla="*/ 2 h 11"/>
                    <a:gd name="T60" fmla="*/ 2 w 10"/>
                    <a:gd name="T61" fmla="*/ 2 h 11"/>
                    <a:gd name="T62" fmla="*/ 2 w 10"/>
                    <a:gd name="T63" fmla="*/ 2 h 11"/>
                    <a:gd name="T64" fmla="*/ 1 w 10"/>
                    <a:gd name="T65" fmla="*/ 0 h 11"/>
                    <a:gd name="T66" fmla="*/ 0 w 10"/>
                    <a:gd name="T67" fmla="*/ 0 h 11"/>
                    <a:gd name="T68" fmla="*/ 0 w 10"/>
                    <a:gd name="T69" fmla="*/ 0 h 11"/>
                    <a:gd name="T70" fmla="*/ 0 w 10"/>
                    <a:gd name="T71" fmla="*/ 0 h 11"/>
                    <a:gd name="T72" fmla="*/ 1 w 10"/>
                    <a:gd name="T73" fmla="*/ 2 h 11"/>
                    <a:gd name="T74" fmla="*/ 0 w 10"/>
                    <a:gd name="T75" fmla="*/ 0 h 11"/>
                    <a:gd name="T76" fmla="*/ 1 w 10"/>
                    <a:gd name="T77" fmla="*/ 0 h 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 h="11">
                      <a:moveTo>
                        <a:pt x="10" y="11"/>
                      </a:moveTo>
                      <a:cubicBezTo>
                        <a:pt x="10" y="11"/>
                        <a:pt x="10" y="11"/>
                        <a:pt x="10" y="11"/>
                      </a:cubicBezTo>
                      <a:cubicBezTo>
                        <a:pt x="10" y="11"/>
                        <a:pt x="10" y="11"/>
                        <a:pt x="10" y="11"/>
                      </a:cubicBezTo>
                      <a:cubicBezTo>
                        <a:pt x="10" y="11"/>
                        <a:pt x="10" y="11"/>
                        <a:pt x="10" y="11"/>
                      </a:cubicBezTo>
                      <a:cubicBezTo>
                        <a:pt x="10" y="11"/>
                        <a:pt x="10" y="11"/>
                        <a:pt x="10" y="11"/>
                      </a:cubicBezTo>
                      <a:moveTo>
                        <a:pt x="10" y="11"/>
                      </a:move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moveTo>
                        <a:pt x="7" y="10"/>
                      </a:moveTo>
                      <a:cubicBezTo>
                        <a:pt x="7" y="10"/>
                        <a:pt x="7" y="10"/>
                        <a:pt x="7" y="10"/>
                      </a:cubicBezTo>
                      <a:cubicBezTo>
                        <a:pt x="7" y="10"/>
                        <a:pt x="7" y="10"/>
                        <a:pt x="7" y="10"/>
                      </a:cubicBezTo>
                      <a:cubicBezTo>
                        <a:pt x="7" y="10"/>
                        <a:pt x="8" y="11"/>
                        <a:pt x="8" y="11"/>
                      </a:cubicBezTo>
                      <a:cubicBezTo>
                        <a:pt x="8" y="11"/>
                        <a:pt x="8" y="11"/>
                        <a:pt x="8" y="11"/>
                      </a:cubicBezTo>
                      <a:cubicBezTo>
                        <a:pt x="8" y="11"/>
                        <a:pt x="7" y="10"/>
                        <a:pt x="7" y="10"/>
                      </a:cubicBezTo>
                      <a:cubicBezTo>
                        <a:pt x="7" y="10"/>
                        <a:pt x="7" y="10"/>
                        <a:pt x="7" y="10"/>
                      </a:cubicBezTo>
                      <a:moveTo>
                        <a:pt x="5" y="8"/>
                      </a:moveTo>
                      <a:cubicBezTo>
                        <a:pt x="5" y="8"/>
                        <a:pt x="5" y="8"/>
                        <a:pt x="5" y="8"/>
                      </a:cubicBezTo>
                      <a:cubicBezTo>
                        <a:pt x="5" y="8"/>
                        <a:pt x="5" y="8"/>
                        <a:pt x="5" y="8"/>
                      </a:cubicBezTo>
                      <a:cubicBezTo>
                        <a:pt x="5" y="8"/>
                        <a:pt x="5" y="8"/>
                        <a:pt x="5" y="8"/>
                      </a:cubicBezTo>
                      <a:cubicBezTo>
                        <a:pt x="5" y="8"/>
                        <a:pt x="5" y="8"/>
                        <a:pt x="5" y="8"/>
                      </a:cubicBezTo>
                      <a:cubicBezTo>
                        <a:pt x="5" y="8"/>
                        <a:pt x="5" y="8"/>
                        <a:pt x="5" y="8"/>
                      </a:cubicBezTo>
                      <a:moveTo>
                        <a:pt x="5" y="8"/>
                      </a:moveTo>
                      <a:cubicBezTo>
                        <a:pt x="5" y="8"/>
                        <a:pt x="5" y="8"/>
                        <a:pt x="5" y="8"/>
                      </a:cubicBezTo>
                      <a:cubicBezTo>
                        <a:pt x="5" y="8"/>
                        <a:pt x="5" y="8"/>
                        <a:pt x="5" y="8"/>
                      </a:cubicBezTo>
                      <a:cubicBezTo>
                        <a:pt x="5" y="8"/>
                        <a:pt x="5" y="8"/>
                        <a:pt x="5" y="8"/>
                      </a:cubicBezTo>
                      <a:cubicBezTo>
                        <a:pt x="5" y="8"/>
                        <a:pt x="5" y="8"/>
                        <a:pt x="5" y="8"/>
                      </a:cubicBezTo>
                      <a:moveTo>
                        <a:pt x="5" y="8"/>
                      </a:moveTo>
                      <a:cubicBezTo>
                        <a:pt x="5" y="8"/>
                        <a:pt x="5" y="8"/>
                        <a:pt x="5" y="8"/>
                      </a:cubicBezTo>
                      <a:cubicBezTo>
                        <a:pt x="6" y="8"/>
                        <a:pt x="6" y="9"/>
                        <a:pt x="7" y="10"/>
                      </a:cubicBezTo>
                      <a:cubicBezTo>
                        <a:pt x="7" y="10"/>
                        <a:pt x="7" y="10"/>
                        <a:pt x="7" y="10"/>
                      </a:cubicBezTo>
                      <a:cubicBezTo>
                        <a:pt x="6" y="9"/>
                        <a:pt x="6" y="8"/>
                        <a:pt x="5" y="8"/>
                      </a:cubicBezTo>
                      <a:moveTo>
                        <a:pt x="5" y="8"/>
                      </a:moveTo>
                      <a:cubicBezTo>
                        <a:pt x="5" y="8"/>
                        <a:pt x="5" y="8"/>
                        <a:pt x="5" y="8"/>
                      </a:cubicBezTo>
                      <a:cubicBezTo>
                        <a:pt x="5" y="8"/>
                        <a:pt x="5" y="8"/>
                        <a:pt x="5" y="8"/>
                      </a:cubicBezTo>
                      <a:cubicBezTo>
                        <a:pt x="5" y="8"/>
                        <a:pt x="5" y="8"/>
                        <a:pt x="5" y="8"/>
                      </a:cubicBezTo>
                      <a:cubicBezTo>
                        <a:pt x="5" y="8"/>
                        <a:pt x="5" y="8"/>
                        <a:pt x="5" y="8"/>
                      </a:cubicBezTo>
                      <a:cubicBezTo>
                        <a:pt x="5" y="8"/>
                        <a:pt x="5" y="8"/>
                        <a:pt x="5" y="8"/>
                      </a:cubicBezTo>
                      <a:moveTo>
                        <a:pt x="4" y="8"/>
                      </a:moveTo>
                      <a:cubicBezTo>
                        <a:pt x="4" y="8"/>
                        <a:pt x="4" y="8"/>
                        <a:pt x="4" y="8"/>
                      </a:cubicBezTo>
                      <a:cubicBezTo>
                        <a:pt x="4" y="8"/>
                        <a:pt x="4" y="8"/>
                        <a:pt x="5" y="8"/>
                      </a:cubicBezTo>
                      <a:cubicBezTo>
                        <a:pt x="5" y="8"/>
                        <a:pt x="5" y="8"/>
                        <a:pt x="5" y="8"/>
                      </a:cubicBezTo>
                      <a:cubicBezTo>
                        <a:pt x="4" y="8"/>
                        <a:pt x="4" y="8"/>
                        <a:pt x="4" y="8"/>
                      </a:cubicBezTo>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cubicBezTo>
                        <a:pt x="1" y="4"/>
                        <a:pt x="1" y="4"/>
                        <a:pt x="1" y="4"/>
                      </a:cubicBezTo>
                      <a:cubicBezTo>
                        <a:pt x="1" y="4"/>
                        <a:pt x="1" y="4"/>
                        <a:pt x="1" y="4"/>
                      </a:cubicBezTo>
                      <a:moveTo>
                        <a:pt x="2" y="4"/>
                      </a:moveTo>
                      <a:cubicBezTo>
                        <a:pt x="2" y="4"/>
                        <a:pt x="2" y="4"/>
                        <a:pt x="2" y="4"/>
                      </a:cubicBezTo>
                      <a:cubicBezTo>
                        <a:pt x="2" y="4"/>
                        <a:pt x="2" y="4"/>
                        <a:pt x="2" y="4"/>
                      </a:cubicBezTo>
                      <a:cubicBezTo>
                        <a:pt x="2" y="4"/>
                        <a:pt x="2" y="4"/>
                        <a:pt x="2" y="4"/>
                      </a:cubicBezTo>
                      <a:cubicBezTo>
                        <a:pt x="2" y="4"/>
                        <a:pt x="2" y="4"/>
                        <a:pt x="2" y="4"/>
                      </a:cubicBezTo>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moveTo>
                        <a:pt x="1" y="0"/>
                      </a:moveTo>
                      <a:cubicBezTo>
                        <a:pt x="1" y="0"/>
                        <a:pt x="0" y="0"/>
                        <a:pt x="0" y="0"/>
                      </a:cubicBezTo>
                      <a:cubicBezTo>
                        <a:pt x="0" y="0"/>
                        <a:pt x="0" y="0"/>
                        <a:pt x="0" y="0"/>
                      </a:cubicBezTo>
                      <a:cubicBezTo>
                        <a:pt x="0" y="0"/>
                        <a:pt x="1" y="0"/>
                        <a:pt x="1" y="0"/>
                      </a:cubicBezTo>
                      <a:moveTo>
                        <a:pt x="0" y="0"/>
                      </a:moveTo>
                      <a:cubicBezTo>
                        <a:pt x="0" y="0"/>
                        <a:pt x="0" y="0"/>
                        <a:pt x="0" y="0"/>
                      </a:cubicBezTo>
                      <a:cubicBezTo>
                        <a:pt x="0" y="0"/>
                        <a:pt x="0" y="0"/>
                        <a:pt x="0" y="0"/>
                      </a:cubicBezTo>
                      <a:moveTo>
                        <a:pt x="0" y="0"/>
                      </a:moveTo>
                      <a:cubicBezTo>
                        <a:pt x="0" y="1"/>
                        <a:pt x="0" y="4"/>
                        <a:pt x="1" y="4"/>
                      </a:cubicBezTo>
                      <a:cubicBezTo>
                        <a:pt x="0" y="4"/>
                        <a:pt x="0" y="1"/>
                        <a:pt x="0" y="0"/>
                      </a:cubicBezTo>
                      <a:cubicBezTo>
                        <a:pt x="0" y="0"/>
                        <a:pt x="0" y="0"/>
                        <a:pt x="0" y="0"/>
                      </a:cubicBezTo>
                      <a:moveTo>
                        <a:pt x="1" y="0"/>
                      </a:moveTo>
                      <a:cubicBezTo>
                        <a:pt x="1" y="0"/>
                        <a:pt x="1" y="0"/>
                        <a:pt x="1" y="0"/>
                      </a:cubicBezTo>
                      <a:cubicBezTo>
                        <a:pt x="1" y="0"/>
                        <a:pt x="1" y="0"/>
                        <a:pt x="1" y="0"/>
                      </a:cubicBezTo>
                    </a:path>
                  </a:pathLst>
                </a:custGeom>
                <a:solidFill>
                  <a:srgbClr val="DFD5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96" name="Freeform 12677">
                  <a:extLst>
                    <a:ext uri="{FF2B5EF4-FFF2-40B4-BE49-F238E27FC236}">
                      <a16:creationId xmlns:a16="http://schemas.microsoft.com/office/drawing/2014/main" id="{D637357C-AA66-EEC3-428E-B6F8F5FA258B}"/>
                    </a:ext>
                  </a:extLst>
                </p:cNvPr>
                <p:cNvSpPr>
                  <a:spLocks/>
                </p:cNvSpPr>
                <p:nvPr/>
              </p:nvSpPr>
              <p:spPr bwMode="auto">
                <a:xfrm>
                  <a:off x="4814" y="2354"/>
                  <a:ext cx="2" cy="1"/>
                </a:xfrm>
                <a:custGeom>
                  <a:avLst/>
                  <a:gdLst>
                    <a:gd name="T0" fmla="*/ 0 w 2"/>
                    <a:gd name="T1" fmla="*/ 0 h 1"/>
                    <a:gd name="T2" fmla="*/ 0 w 2"/>
                    <a:gd name="T3" fmla="*/ 0 h 1"/>
                    <a:gd name="T4" fmla="*/ 2 w 2"/>
                    <a:gd name="T5" fmla="*/ 1 h 1"/>
                    <a:gd name="T6" fmla="*/ 2 w 2"/>
                    <a:gd name="T7" fmla="*/ 1 h 1"/>
                    <a:gd name="T8" fmla="*/ 0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cubicBezTo>
                        <a:pt x="0" y="0"/>
                        <a:pt x="0" y="0"/>
                        <a:pt x="0" y="0"/>
                      </a:cubicBezTo>
                      <a:cubicBezTo>
                        <a:pt x="1" y="0"/>
                        <a:pt x="1" y="0"/>
                        <a:pt x="2" y="1"/>
                      </a:cubicBezTo>
                      <a:cubicBezTo>
                        <a:pt x="2" y="1"/>
                        <a:pt x="2" y="1"/>
                        <a:pt x="2" y="1"/>
                      </a:cubicBezTo>
                      <a:cubicBezTo>
                        <a:pt x="1" y="0"/>
                        <a:pt x="1" y="0"/>
                        <a:pt x="0" y="0"/>
                      </a:cubicBezTo>
                    </a:path>
                  </a:pathLst>
                </a:custGeom>
                <a:solidFill>
                  <a:srgbClr val="E1D7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97" name="Freeform 12678">
                  <a:extLst>
                    <a:ext uri="{FF2B5EF4-FFF2-40B4-BE49-F238E27FC236}">
                      <a16:creationId xmlns:a16="http://schemas.microsoft.com/office/drawing/2014/main" id="{5CFCE302-79DE-09F3-CF47-DEE6BF4DD02B}"/>
                    </a:ext>
                  </a:extLst>
                </p:cNvPr>
                <p:cNvSpPr>
                  <a:spLocks noEditPoints="1"/>
                </p:cNvSpPr>
                <p:nvPr/>
              </p:nvSpPr>
              <p:spPr bwMode="auto">
                <a:xfrm>
                  <a:off x="4816" y="2355"/>
                  <a:ext cx="2" cy="1"/>
                </a:xfrm>
                <a:custGeom>
                  <a:avLst/>
                  <a:gdLst>
                    <a:gd name="T0" fmla="*/ 0 w 2"/>
                    <a:gd name="T1" fmla="*/ 0 h 1"/>
                    <a:gd name="T2" fmla="*/ 0 w 2"/>
                    <a:gd name="T3" fmla="*/ 0 h 1"/>
                    <a:gd name="T4" fmla="*/ 0 w 2"/>
                    <a:gd name="T5" fmla="*/ 0 h 1"/>
                    <a:gd name="T6" fmla="*/ 2 w 2"/>
                    <a:gd name="T7" fmla="*/ 1 h 1"/>
                    <a:gd name="T8" fmla="*/ 2 w 2"/>
                    <a:gd name="T9" fmla="*/ 1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1">
                      <a:moveTo>
                        <a:pt x="0" y="0"/>
                      </a:moveTo>
                      <a:cubicBezTo>
                        <a:pt x="0" y="0"/>
                        <a:pt x="0" y="0"/>
                        <a:pt x="0" y="0"/>
                      </a:cubicBezTo>
                      <a:cubicBezTo>
                        <a:pt x="0" y="0"/>
                        <a:pt x="0" y="0"/>
                        <a:pt x="0" y="0"/>
                      </a:cubicBezTo>
                      <a:cubicBezTo>
                        <a:pt x="1" y="1"/>
                        <a:pt x="1" y="1"/>
                        <a:pt x="2" y="1"/>
                      </a:cubicBezTo>
                      <a:cubicBezTo>
                        <a:pt x="2" y="1"/>
                        <a:pt x="2" y="1"/>
                        <a:pt x="2" y="1"/>
                      </a:cubicBezTo>
                      <a:cubicBezTo>
                        <a:pt x="1" y="1"/>
                        <a:pt x="1" y="1"/>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E1D7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98" name="Freeform 12679">
                  <a:extLst>
                    <a:ext uri="{FF2B5EF4-FFF2-40B4-BE49-F238E27FC236}">
                      <a16:creationId xmlns:a16="http://schemas.microsoft.com/office/drawing/2014/main" id="{1BCD75AA-B0F3-C253-EB4B-6ACEB0884D29}"/>
                    </a:ext>
                  </a:extLst>
                </p:cNvPr>
                <p:cNvSpPr>
                  <a:spLocks/>
                </p:cNvSpPr>
                <p:nvPr/>
              </p:nvSpPr>
              <p:spPr bwMode="auto">
                <a:xfrm>
                  <a:off x="4806" y="2345"/>
                  <a:ext cx="9" cy="9"/>
                </a:xfrm>
                <a:custGeom>
                  <a:avLst/>
                  <a:gdLst>
                    <a:gd name="T0" fmla="*/ 1 w 11"/>
                    <a:gd name="T1" fmla="*/ 0 h 11"/>
                    <a:gd name="T2" fmla="*/ 1 w 11"/>
                    <a:gd name="T3" fmla="*/ 0 h 11"/>
                    <a:gd name="T4" fmla="*/ 0 w 11"/>
                    <a:gd name="T5" fmla="*/ 0 h 11"/>
                    <a:gd name="T6" fmla="*/ 0 w 11"/>
                    <a:gd name="T7" fmla="*/ 0 h 11"/>
                    <a:gd name="T8" fmla="*/ 0 w 11"/>
                    <a:gd name="T9" fmla="*/ 0 h 11"/>
                    <a:gd name="T10" fmla="*/ 0 w 11"/>
                    <a:gd name="T11" fmla="*/ 0 h 11"/>
                    <a:gd name="T12" fmla="*/ 1 w 11"/>
                    <a:gd name="T13" fmla="*/ 2 h 11"/>
                    <a:gd name="T14" fmla="*/ 1 w 11"/>
                    <a:gd name="T15" fmla="*/ 2 h 11"/>
                    <a:gd name="T16" fmla="*/ 1 w 11"/>
                    <a:gd name="T17" fmla="*/ 2 h 11"/>
                    <a:gd name="T18" fmla="*/ 1 w 11"/>
                    <a:gd name="T19" fmla="*/ 2 h 11"/>
                    <a:gd name="T20" fmla="*/ 2 w 11"/>
                    <a:gd name="T21" fmla="*/ 2 h 11"/>
                    <a:gd name="T22" fmla="*/ 2 w 11"/>
                    <a:gd name="T23" fmla="*/ 2 h 11"/>
                    <a:gd name="T24" fmla="*/ 2 w 11"/>
                    <a:gd name="T25" fmla="*/ 2 h 11"/>
                    <a:gd name="T26" fmla="*/ 2 w 11"/>
                    <a:gd name="T27" fmla="*/ 2 h 11"/>
                    <a:gd name="T28" fmla="*/ 2 w 11"/>
                    <a:gd name="T29" fmla="*/ 2 h 11"/>
                    <a:gd name="T30" fmla="*/ 2 w 11"/>
                    <a:gd name="T31" fmla="*/ 4 h 11"/>
                    <a:gd name="T32" fmla="*/ 2 w 11"/>
                    <a:gd name="T33" fmla="*/ 4 h 11"/>
                    <a:gd name="T34" fmla="*/ 2 w 11"/>
                    <a:gd name="T35" fmla="*/ 4 h 11"/>
                    <a:gd name="T36" fmla="*/ 2 w 11"/>
                    <a:gd name="T37" fmla="*/ 4 h 11"/>
                    <a:gd name="T38" fmla="*/ 2 w 11"/>
                    <a:gd name="T39" fmla="*/ 4 h 11"/>
                    <a:gd name="T40" fmla="*/ 2 w 11"/>
                    <a:gd name="T41" fmla="*/ 4 h 11"/>
                    <a:gd name="T42" fmla="*/ 3 w 11"/>
                    <a:gd name="T43" fmla="*/ 5 h 11"/>
                    <a:gd name="T44" fmla="*/ 4 w 11"/>
                    <a:gd name="T45" fmla="*/ 5 h 11"/>
                    <a:gd name="T46" fmla="*/ 4 w 11"/>
                    <a:gd name="T47" fmla="*/ 5 h 11"/>
                    <a:gd name="T48" fmla="*/ 4 w 11"/>
                    <a:gd name="T49" fmla="*/ 5 h 11"/>
                    <a:gd name="T50" fmla="*/ 4 w 11"/>
                    <a:gd name="T51" fmla="*/ 5 h 11"/>
                    <a:gd name="T52" fmla="*/ 5 w 11"/>
                    <a:gd name="T53" fmla="*/ 5 h 11"/>
                    <a:gd name="T54" fmla="*/ 5 w 11"/>
                    <a:gd name="T55" fmla="*/ 5 h 11"/>
                    <a:gd name="T56" fmla="*/ 5 w 11"/>
                    <a:gd name="T57" fmla="*/ 3 h 11"/>
                    <a:gd name="T58" fmla="*/ 5 w 11"/>
                    <a:gd name="T59" fmla="*/ 3 h 11"/>
                    <a:gd name="T60" fmla="*/ 3 w 11"/>
                    <a:gd name="T61" fmla="*/ 2 h 11"/>
                    <a:gd name="T62" fmla="*/ 2 w 11"/>
                    <a:gd name="T63" fmla="*/ 2 h 11"/>
                    <a:gd name="T64" fmla="*/ 2 w 11"/>
                    <a:gd name="T65" fmla="*/ 0 h 11"/>
                    <a:gd name="T66" fmla="*/ 2 w 11"/>
                    <a:gd name="T67" fmla="*/ 0 h 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1">
                      <a:moveTo>
                        <a:pt x="2" y="0"/>
                      </a:moveTo>
                      <a:cubicBezTo>
                        <a:pt x="2"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3" y="5"/>
                      </a:cubicBezTo>
                      <a:cubicBezTo>
                        <a:pt x="3" y="4"/>
                        <a:pt x="4" y="4"/>
                        <a:pt x="4" y="4"/>
                      </a:cubicBezTo>
                      <a:cubicBezTo>
                        <a:pt x="4" y="4"/>
                        <a:pt x="4" y="4"/>
                        <a:pt x="4" y="4"/>
                      </a:cubicBezTo>
                      <a:cubicBezTo>
                        <a:pt x="5" y="4"/>
                        <a:pt x="5" y="4"/>
                        <a:pt x="5" y="4"/>
                      </a:cubicBezTo>
                      <a:cubicBezTo>
                        <a:pt x="4" y="4"/>
                        <a:pt x="4" y="4"/>
                        <a:pt x="4" y="4"/>
                      </a:cubicBezTo>
                      <a:cubicBezTo>
                        <a:pt x="3" y="4"/>
                        <a:pt x="4" y="7"/>
                        <a:pt x="4" y="8"/>
                      </a:cubicBezTo>
                      <a:cubicBezTo>
                        <a:pt x="4" y="8"/>
                        <a:pt x="4"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9"/>
                        <a:pt x="7" y="10"/>
                      </a:cubicBezTo>
                      <a:cubicBezTo>
                        <a:pt x="7" y="10"/>
                        <a:pt x="7" y="10"/>
                        <a:pt x="7" y="10"/>
                      </a:cubicBezTo>
                      <a:cubicBezTo>
                        <a:pt x="7" y="10"/>
                        <a:pt x="7" y="10"/>
                        <a:pt x="7" y="10"/>
                      </a:cubicBezTo>
                      <a:cubicBezTo>
                        <a:pt x="7" y="10"/>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8"/>
                        <a:pt x="11" y="7"/>
                      </a:cubicBezTo>
                      <a:cubicBezTo>
                        <a:pt x="11" y="7"/>
                        <a:pt x="10" y="7"/>
                        <a:pt x="10" y="7"/>
                      </a:cubicBezTo>
                      <a:cubicBezTo>
                        <a:pt x="10" y="7"/>
                        <a:pt x="10" y="7"/>
                        <a:pt x="10" y="7"/>
                      </a:cubicBezTo>
                      <a:cubicBezTo>
                        <a:pt x="9" y="7"/>
                        <a:pt x="9" y="7"/>
                        <a:pt x="9" y="7"/>
                      </a:cubicBezTo>
                      <a:cubicBezTo>
                        <a:pt x="8" y="7"/>
                        <a:pt x="8" y="6"/>
                        <a:pt x="7" y="6"/>
                      </a:cubicBezTo>
                      <a:cubicBezTo>
                        <a:pt x="7" y="5"/>
                        <a:pt x="7" y="4"/>
                        <a:pt x="6" y="4"/>
                      </a:cubicBezTo>
                      <a:cubicBezTo>
                        <a:pt x="6" y="4"/>
                        <a:pt x="6" y="4"/>
                        <a:pt x="6" y="4"/>
                      </a:cubicBezTo>
                      <a:cubicBezTo>
                        <a:pt x="6" y="4"/>
                        <a:pt x="5" y="4"/>
                        <a:pt x="5" y="4"/>
                      </a:cubicBezTo>
                      <a:cubicBezTo>
                        <a:pt x="4" y="4"/>
                        <a:pt x="4" y="1"/>
                        <a:pt x="3" y="0"/>
                      </a:cubicBezTo>
                      <a:cubicBezTo>
                        <a:pt x="3" y="0"/>
                        <a:pt x="2" y="0"/>
                        <a:pt x="2" y="0"/>
                      </a:cubicBezTo>
                      <a:cubicBezTo>
                        <a:pt x="2" y="0"/>
                        <a:pt x="2" y="0"/>
                        <a:pt x="2" y="0"/>
                      </a:cubicBezTo>
                    </a:path>
                  </a:pathLst>
                </a:custGeom>
                <a:solidFill>
                  <a:srgbClr val="D1C7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799" name="Freeform 12680">
                  <a:extLst>
                    <a:ext uri="{FF2B5EF4-FFF2-40B4-BE49-F238E27FC236}">
                      <a16:creationId xmlns:a16="http://schemas.microsoft.com/office/drawing/2014/main" id="{D3F6A7A8-B38D-A21F-8B79-F10408ECA6BD}"/>
                    </a:ext>
                  </a:extLst>
                </p:cNvPr>
                <p:cNvSpPr>
                  <a:spLocks/>
                </p:cNvSpPr>
                <p:nvPr/>
              </p:nvSpPr>
              <p:spPr bwMode="auto">
                <a:xfrm>
                  <a:off x="4817" y="2352"/>
                  <a:ext cx="2" cy="2"/>
                </a:xfrm>
                <a:custGeom>
                  <a:avLst/>
                  <a:gdLst>
                    <a:gd name="T0" fmla="*/ 0 w 2"/>
                    <a:gd name="T1" fmla="*/ 0 h 3"/>
                    <a:gd name="T2" fmla="*/ 1 w 2"/>
                    <a:gd name="T3" fmla="*/ 1 h 3"/>
                    <a:gd name="T4" fmla="*/ 1 w 2"/>
                    <a:gd name="T5" fmla="*/ 1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1"/>
                        <a:pt x="1" y="2"/>
                        <a:pt x="1" y="3"/>
                      </a:cubicBezTo>
                      <a:cubicBezTo>
                        <a:pt x="2" y="3"/>
                        <a:pt x="2" y="2"/>
                        <a:pt x="1" y="1"/>
                      </a:cubicBezTo>
                      <a:cubicBezTo>
                        <a:pt x="1" y="1"/>
                        <a:pt x="0" y="1"/>
                        <a:pt x="0" y="0"/>
                      </a:cubicBezTo>
                    </a:path>
                  </a:pathLst>
                </a:custGeom>
                <a:solidFill>
                  <a:srgbClr val="D5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0" name="Freeform 12681">
                  <a:extLst>
                    <a:ext uri="{FF2B5EF4-FFF2-40B4-BE49-F238E27FC236}">
                      <a16:creationId xmlns:a16="http://schemas.microsoft.com/office/drawing/2014/main" id="{7972F3FB-DCF1-4992-CDF2-5029981D138E}"/>
                    </a:ext>
                  </a:extLst>
                </p:cNvPr>
                <p:cNvSpPr>
                  <a:spLocks/>
                </p:cNvSpPr>
                <p:nvPr/>
              </p:nvSpPr>
              <p:spPr bwMode="auto">
                <a:xfrm>
                  <a:off x="4814" y="2351"/>
                  <a:ext cx="4" cy="5"/>
                </a:xfrm>
                <a:custGeom>
                  <a:avLst/>
                  <a:gdLst>
                    <a:gd name="T0" fmla="*/ 1 w 4"/>
                    <a:gd name="T1" fmla="*/ 0 h 6"/>
                    <a:gd name="T2" fmla="*/ 0 w 4"/>
                    <a:gd name="T3" fmla="*/ 3 h 6"/>
                    <a:gd name="T4" fmla="*/ 2 w 4"/>
                    <a:gd name="T5" fmla="*/ 3 h 6"/>
                    <a:gd name="T6" fmla="*/ 2 w 4"/>
                    <a:gd name="T7" fmla="*/ 3 h 6"/>
                    <a:gd name="T8" fmla="*/ 2 w 4"/>
                    <a:gd name="T9" fmla="*/ 3 h 6"/>
                    <a:gd name="T10" fmla="*/ 2 w 4"/>
                    <a:gd name="T11" fmla="*/ 3 h 6"/>
                    <a:gd name="T12" fmla="*/ 2 w 4"/>
                    <a:gd name="T13" fmla="*/ 3 h 6"/>
                    <a:gd name="T14" fmla="*/ 4 w 4"/>
                    <a:gd name="T15" fmla="*/ 3 h 6"/>
                    <a:gd name="T16" fmla="*/ 4 w 4"/>
                    <a:gd name="T17" fmla="*/ 3 h 6"/>
                    <a:gd name="T18" fmla="*/ 3 w 4"/>
                    <a:gd name="T19" fmla="*/ 1 h 6"/>
                    <a:gd name="T20" fmla="*/ 3 w 4"/>
                    <a:gd name="T21" fmla="*/ 1 h 6"/>
                    <a:gd name="T22" fmla="*/ 1 w 4"/>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0"/>
                      </a:moveTo>
                      <a:cubicBezTo>
                        <a:pt x="0" y="1"/>
                        <a:pt x="0" y="3"/>
                        <a:pt x="0" y="4"/>
                      </a:cubicBezTo>
                      <a:cubicBezTo>
                        <a:pt x="1" y="4"/>
                        <a:pt x="1" y="4"/>
                        <a:pt x="2" y="5"/>
                      </a:cubicBezTo>
                      <a:cubicBezTo>
                        <a:pt x="2" y="5"/>
                        <a:pt x="2" y="5"/>
                        <a:pt x="2" y="5"/>
                      </a:cubicBezTo>
                      <a:cubicBezTo>
                        <a:pt x="2" y="5"/>
                        <a:pt x="2" y="5"/>
                        <a:pt x="2" y="5"/>
                      </a:cubicBezTo>
                      <a:cubicBezTo>
                        <a:pt x="2" y="5"/>
                        <a:pt x="2" y="5"/>
                        <a:pt x="2" y="5"/>
                      </a:cubicBezTo>
                      <a:cubicBezTo>
                        <a:pt x="2" y="5"/>
                        <a:pt x="2" y="5"/>
                        <a:pt x="2" y="5"/>
                      </a:cubicBezTo>
                      <a:cubicBezTo>
                        <a:pt x="3" y="6"/>
                        <a:pt x="3" y="6"/>
                        <a:pt x="4" y="6"/>
                      </a:cubicBezTo>
                      <a:cubicBezTo>
                        <a:pt x="4" y="6"/>
                        <a:pt x="4" y="5"/>
                        <a:pt x="4" y="4"/>
                      </a:cubicBezTo>
                      <a:cubicBezTo>
                        <a:pt x="4" y="3"/>
                        <a:pt x="3" y="2"/>
                        <a:pt x="3" y="1"/>
                      </a:cubicBezTo>
                      <a:cubicBezTo>
                        <a:pt x="3" y="1"/>
                        <a:pt x="3" y="1"/>
                        <a:pt x="3" y="1"/>
                      </a:cubicBezTo>
                      <a:cubicBezTo>
                        <a:pt x="2" y="0"/>
                        <a:pt x="1" y="0"/>
                        <a:pt x="1" y="0"/>
                      </a:cubicBezTo>
                    </a:path>
                  </a:pathLst>
                </a:custGeom>
                <a:solidFill>
                  <a:srgbClr val="D3CA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1" name="Freeform 12682">
                  <a:extLst>
                    <a:ext uri="{FF2B5EF4-FFF2-40B4-BE49-F238E27FC236}">
                      <a16:creationId xmlns:a16="http://schemas.microsoft.com/office/drawing/2014/main" id="{506A4266-3EEA-7380-EDEC-1B33F2FBA134}"/>
                    </a:ext>
                  </a:extLst>
                </p:cNvPr>
                <p:cNvSpPr>
                  <a:spLocks/>
                </p:cNvSpPr>
                <p:nvPr/>
              </p:nvSpPr>
              <p:spPr bwMode="auto">
                <a:xfrm>
                  <a:off x="4813" y="2342"/>
                  <a:ext cx="1" cy="1"/>
                </a:xfrm>
                <a:custGeom>
                  <a:avLst/>
                  <a:gdLst>
                    <a:gd name="T0" fmla="*/ 0 w 2"/>
                    <a:gd name="T1" fmla="*/ 0 h 1"/>
                    <a:gd name="T2" fmla="*/ 1 w 2"/>
                    <a:gd name="T3" fmla="*/ 1 h 1"/>
                    <a:gd name="T4" fmla="*/ 1 w 2"/>
                    <a:gd name="T5" fmla="*/ 1 h 1"/>
                    <a:gd name="T6" fmla="*/ 1 w 2"/>
                    <a:gd name="T7" fmla="*/ 0 h 1"/>
                    <a:gd name="T8" fmla="*/ 0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cubicBezTo>
                        <a:pt x="0" y="1"/>
                        <a:pt x="1" y="1"/>
                        <a:pt x="1" y="1"/>
                      </a:cubicBezTo>
                      <a:cubicBezTo>
                        <a:pt x="1" y="1"/>
                        <a:pt x="1" y="1"/>
                        <a:pt x="2" y="1"/>
                      </a:cubicBezTo>
                      <a:cubicBezTo>
                        <a:pt x="1" y="1"/>
                        <a:pt x="1" y="1"/>
                        <a:pt x="1" y="0"/>
                      </a:cubicBezTo>
                      <a:cubicBezTo>
                        <a:pt x="1" y="0"/>
                        <a:pt x="0" y="0"/>
                        <a:pt x="0" y="0"/>
                      </a:cubicBezTo>
                    </a:path>
                  </a:pathLst>
                </a:custGeom>
                <a:solidFill>
                  <a:srgbClr val="E1D6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2" name="Freeform 12683">
                  <a:extLst>
                    <a:ext uri="{FF2B5EF4-FFF2-40B4-BE49-F238E27FC236}">
                      <a16:creationId xmlns:a16="http://schemas.microsoft.com/office/drawing/2014/main" id="{AEB83DB5-4941-DFD0-6991-9771706ACF1B}"/>
                    </a:ext>
                  </a:extLst>
                </p:cNvPr>
                <p:cNvSpPr>
                  <a:spLocks/>
                </p:cNvSpPr>
                <p:nvPr/>
              </p:nvSpPr>
              <p:spPr bwMode="auto">
                <a:xfrm>
                  <a:off x="4809" y="2338"/>
                  <a:ext cx="1" cy="1"/>
                </a:xfrm>
                <a:custGeom>
                  <a:avLst/>
                  <a:gdLst>
                    <a:gd name="T0" fmla="*/ 0 w 1"/>
                    <a:gd name="T1" fmla="*/ 0 h 1"/>
                    <a:gd name="T2" fmla="*/ 0 w 1"/>
                    <a:gd name="T3" fmla="*/ 0 h 1"/>
                    <a:gd name="T4" fmla="*/ 0 w 1"/>
                    <a:gd name="T5" fmla="*/ 1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E1D6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3" name="Freeform 12684">
                  <a:extLst>
                    <a:ext uri="{FF2B5EF4-FFF2-40B4-BE49-F238E27FC236}">
                      <a16:creationId xmlns:a16="http://schemas.microsoft.com/office/drawing/2014/main" id="{8D51EB09-372E-D036-E42E-1DC48605C3BD}"/>
                    </a:ext>
                  </a:extLst>
                </p:cNvPr>
                <p:cNvSpPr>
                  <a:spLocks noEditPoints="1"/>
                </p:cNvSpPr>
                <p:nvPr/>
              </p:nvSpPr>
              <p:spPr bwMode="auto">
                <a:xfrm>
                  <a:off x="4809" y="2338"/>
                  <a:ext cx="1" cy="3"/>
                </a:xfrm>
                <a:custGeom>
                  <a:avLst/>
                  <a:gdLst>
                    <a:gd name="T0" fmla="*/ 1 w 2"/>
                    <a:gd name="T1" fmla="*/ 2 h 4"/>
                    <a:gd name="T2" fmla="*/ 1 w 2"/>
                    <a:gd name="T3" fmla="*/ 2 h 4"/>
                    <a:gd name="T4" fmla="*/ 1 w 2"/>
                    <a:gd name="T5" fmla="*/ 2 h 4"/>
                    <a:gd name="T6" fmla="*/ 1 w 2"/>
                    <a:gd name="T7" fmla="*/ 0 h 4"/>
                    <a:gd name="T8" fmla="*/ 1 w 2"/>
                    <a:gd name="T9" fmla="*/ 2 h 4"/>
                    <a:gd name="T10" fmla="*/ 1 w 2"/>
                    <a:gd name="T11" fmla="*/ 2 h 4"/>
                    <a:gd name="T12" fmla="*/ 1 w 2"/>
                    <a:gd name="T13" fmla="*/ 1 h 4"/>
                    <a:gd name="T14" fmla="*/ 1 w 2"/>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4">
                      <a:moveTo>
                        <a:pt x="1" y="3"/>
                      </a:moveTo>
                      <a:cubicBezTo>
                        <a:pt x="1" y="3"/>
                        <a:pt x="2" y="3"/>
                        <a:pt x="2" y="4"/>
                      </a:cubicBezTo>
                      <a:cubicBezTo>
                        <a:pt x="2" y="3"/>
                        <a:pt x="2" y="3"/>
                        <a:pt x="1" y="3"/>
                      </a:cubicBezTo>
                      <a:moveTo>
                        <a:pt x="1" y="0"/>
                      </a:moveTo>
                      <a:cubicBezTo>
                        <a:pt x="1" y="1"/>
                        <a:pt x="0" y="1"/>
                        <a:pt x="1" y="2"/>
                      </a:cubicBezTo>
                      <a:cubicBezTo>
                        <a:pt x="1" y="2"/>
                        <a:pt x="1" y="3"/>
                        <a:pt x="1" y="3"/>
                      </a:cubicBezTo>
                      <a:cubicBezTo>
                        <a:pt x="1" y="3"/>
                        <a:pt x="1" y="2"/>
                        <a:pt x="1" y="1"/>
                      </a:cubicBezTo>
                      <a:cubicBezTo>
                        <a:pt x="1" y="1"/>
                        <a:pt x="1" y="1"/>
                        <a:pt x="1" y="0"/>
                      </a:cubicBezTo>
                    </a:path>
                  </a:pathLst>
                </a:custGeom>
                <a:solidFill>
                  <a:srgbClr val="DFD5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4" name="Freeform 12685">
                  <a:extLst>
                    <a:ext uri="{FF2B5EF4-FFF2-40B4-BE49-F238E27FC236}">
                      <a16:creationId xmlns:a16="http://schemas.microsoft.com/office/drawing/2014/main" id="{5B5F817A-216D-3157-1287-F5E4E3846BBB}"/>
                    </a:ext>
                  </a:extLst>
                </p:cNvPr>
                <p:cNvSpPr>
                  <a:spLocks/>
                </p:cNvSpPr>
                <p:nvPr/>
              </p:nvSpPr>
              <p:spPr bwMode="auto">
                <a:xfrm>
                  <a:off x="4807" y="2335"/>
                  <a:ext cx="1" cy="3"/>
                </a:xfrm>
                <a:custGeom>
                  <a:avLst/>
                  <a:gdLst>
                    <a:gd name="T0" fmla="*/ 0 w 1"/>
                    <a:gd name="T1" fmla="*/ 0 h 3"/>
                    <a:gd name="T2" fmla="*/ 0 w 1"/>
                    <a:gd name="T3" fmla="*/ 3 h 3"/>
                    <a:gd name="T4" fmla="*/ 0 w 1"/>
                    <a:gd name="T5" fmla="*/ 0 h 3"/>
                    <a:gd name="T6" fmla="*/ 0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0" y="1"/>
                        <a:pt x="0" y="2"/>
                        <a:pt x="0" y="3"/>
                      </a:cubicBezTo>
                      <a:cubicBezTo>
                        <a:pt x="1" y="3"/>
                        <a:pt x="0" y="1"/>
                        <a:pt x="0" y="0"/>
                      </a:cubicBezTo>
                      <a:cubicBezTo>
                        <a:pt x="0" y="0"/>
                        <a:pt x="0" y="0"/>
                        <a:pt x="0" y="0"/>
                      </a:cubicBezTo>
                    </a:path>
                  </a:pathLst>
                </a:custGeom>
                <a:solidFill>
                  <a:srgbClr val="DFD5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5" name="Freeform 12686">
                  <a:extLst>
                    <a:ext uri="{FF2B5EF4-FFF2-40B4-BE49-F238E27FC236}">
                      <a16:creationId xmlns:a16="http://schemas.microsoft.com/office/drawing/2014/main" id="{69C51D26-83F6-92E6-1C27-96434EF421F6}"/>
                    </a:ext>
                  </a:extLst>
                </p:cNvPr>
                <p:cNvSpPr>
                  <a:spLocks noEditPoints="1"/>
                </p:cNvSpPr>
                <p:nvPr/>
              </p:nvSpPr>
              <p:spPr bwMode="auto">
                <a:xfrm>
                  <a:off x="4809" y="2335"/>
                  <a:ext cx="5" cy="3"/>
                </a:xfrm>
                <a:custGeom>
                  <a:avLst/>
                  <a:gdLst>
                    <a:gd name="T0" fmla="*/ 3 w 6"/>
                    <a:gd name="T1" fmla="*/ 3 h 3"/>
                    <a:gd name="T2" fmla="*/ 3 w 6"/>
                    <a:gd name="T3" fmla="*/ 3 h 3"/>
                    <a:gd name="T4" fmla="*/ 3 w 6"/>
                    <a:gd name="T5" fmla="*/ 3 h 3"/>
                    <a:gd name="T6" fmla="*/ 3 w 6"/>
                    <a:gd name="T7" fmla="*/ 3 h 3"/>
                    <a:gd name="T8" fmla="*/ 3 w 6"/>
                    <a:gd name="T9" fmla="*/ 3 h 3"/>
                    <a:gd name="T10" fmla="*/ 3 w 6"/>
                    <a:gd name="T11" fmla="*/ 3 h 3"/>
                    <a:gd name="T12" fmla="*/ 3 w 6"/>
                    <a:gd name="T13" fmla="*/ 3 h 3"/>
                    <a:gd name="T14" fmla="*/ 3 w 6"/>
                    <a:gd name="T15" fmla="*/ 3 h 3"/>
                    <a:gd name="T16" fmla="*/ 3 w 6"/>
                    <a:gd name="T17" fmla="*/ 3 h 3"/>
                    <a:gd name="T18" fmla="*/ 3 w 6"/>
                    <a:gd name="T19" fmla="*/ 2 h 3"/>
                    <a:gd name="T20" fmla="*/ 3 w 6"/>
                    <a:gd name="T21" fmla="*/ 2 h 3"/>
                    <a:gd name="T22" fmla="*/ 3 w 6"/>
                    <a:gd name="T23" fmla="*/ 2 h 3"/>
                    <a:gd name="T24" fmla="*/ 3 w 6"/>
                    <a:gd name="T25" fmla="*/ 1 h 3"/>
                    <a:gd name="T26" fmla="*/ 3 w 6"/>
                    <a:gd name="T27" fmla="*/ 1 h 3"/>
                    <a:gd name="T28" fmla="*/ 3 w 6"/>
                    <a:gd name="T29" fmla="*/ 1 h 3"/>
                    <a:gd name="T30" fmla="*/ 1 w 6"/>
                    <a:gd name="T31" fmla="*/ 0 h 3"/>
                    <a:gd name="T32" fmla="*/ 0 w 6"/>
                    <a:gd name="T33" fmla="*/ 1 h 3"/>
                    <a:gd name="T34" fmla="*/ 1 w 6"/>
                    <a:gd name="T35" fmla="*/ 0 h 3"/>
                    <a:gd name="T36" fmla="*/ 1 w 6"/>
                    <a:gd name="T37" fmla="*/ 0 h 3"/>
                    <a:gd name="T38" fmla="*/ 1 w 6"/>
                    <a:gd name="T39" fmla="*/ 0 h 3"/>
                    <a:gd name="T40" fmla="*/ 1 w 6"/>
                    <a:gd name="T41" fmla="*/ 0 h 3"/>
                    <a:gd name="T42" fmla="*/ 1 w 6"/>
                    <a:gd name="T43" fmla="*/ 0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3">
                      <a:moveTo>
                        <a:pt x="6" y="3"/>
                      </a:moveTo>
                      <a:cubicBezTo>
                        <a:pt x="6" y="3"/>
                        <a:pt x="6" y="3"/>
                        <a:pt x="6" y="3"/>
                      </a:cubicBezTo>
                      <a:cubicBezTo>
                        <a:pt x="6" y="3"/>
                        <a:pt x="6" y="3"/>
                        <a:pt x="6" y="3"/>
                      </a:cubicBezTo>
                      <a:moveTo>
                        <a:pt x="6" y="3"/>
                      </a:moveTo>
                      <a:cubicBezTo>
                        <a:pt x="6" y="3"/>
                        <a:pt x="6" y="3"/>
                        <a:pt x="6" y="3"/>
                      </a:cubicBezTo>
                      <a:cubicBezTo>
                        <a:pt x="6" y="3"/>
                        <a:pt x="6" y="3"/>
                        <a:pt x="6" y="3"/>
                      </a:cubicBezTo>
                      <a:moveTo>
                        <a:pt x="6" y="3"/>
                      </a:moveTo>
                      <a:cubicBezTo>
                        <a:pt x="6" y="3"/>
                        <a:pt x="6" y="3"/>
                        <a:pt x="6" y="3"/>
                      </a:cubicBezTo>
                      <a:cubicBezTo>
                        <a:pt x="6" y="3"/>
                        <a:pt x="6" y="3"/>
                        <a:pt x="6" y="3"/>
                      </a:cubicBezTo>
                      <a:moveTo>
                        <a:pt x="3" y="2"/>
                      </a:moveTo>
                      <a:cubicBezTo>
                        <a:pt x="3" y="2"/>
                        <a:pt x="3" y="2"/>
                        <a:pt x="3" y="2"/>
                      </a:cubicBezTo>
                      <a:cubicBezTo>
                        <a:pt x="3" y="2"/>
                        <a:pt x="3" y="2"/>
                        <a:pt x="3" y="2"/>
                      </a:cubicBezTo>
                      <a:moveTo>
                        <a:pt x="3" y="1"/>
                      </a:moveTo>
                      <a:cubicBezTo>
                        <a:pt x="3" y="1"/>
                        <a:pt x="3" y="1"/>
                        <a:pt x="3" y="1"/>
                      </a:cubicBezTo>
                      <a:cubicBezTo>
                        <a:pt x="3" y="1"/>
                        <a:pt x="3" y="1"/>
                        <a:pt x="3" y="1"/>
                      </a:cubicBezTo>
                      <a:moveTo>
                        <a:pt x="1" y="0"/>
                      </a:moveTo>
                      <a:cubicBezTo>
                        <a:pt x="0" y="0"/>
                        <a:pt x="0" y="1"/>
                        <a:pt x="0" y="1"/>
                      </a:cubicBezTo>
                      <a:cubicBezTo>
                        <a:pt x="0" y="1"/>
                        <a:pt x="0" y="0"/>
                        <a:pt x="1" y="0"/>
                      </a:cubicBezTo>
                      <a:moveTo>
                        <a:pt x="1" y="0"/>
                      </a:moveTo>
                      <a:cubicBezTo>
                        <a:pt x="1" y="0"/>
                        <a:pt x="1" y="0"/>
                        <a:pt x="1" y="0"/>
                      </a:cubicBezTo>
                      <a:cubicBezTo>
                        <a:pt x="1" y="0"/>
                        <a:pt x="1" y="0"/>
                        <a:pt x="1" y="0"/>
                      </a:cubicBezTo>
                      <a:cubicBezTo>
                        <a:pt x="1" y="0"/>
                        <a:pt x="1" y="0"/>
                        <a:pt x="1" y="0"/>
                      </a:cubicBezTo>
                    </a:path>
                  </a:pathLst>
                </a:custGeom>
                <a:solidFill>
                  <a:srgbClr val="F1E7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6" name="Freeform 12687">
                  <a:extLst>
                    <a:ext uri="{FF2B5EF4-FFF2-40B4-BE49-F238E27FC236}">
                      <a16:creationId xmlns:a16="http://schemas.microsoft.com/office/drawing/2014/main" id="{2FC5C3AF-7D86-1D61-85C4-1580E123277B}"/>
                    </a:ext>
                  </a:extLst>
                </p:cNvPr>
                <p:cNvSpPr>
                  <a:spLocks noEditPoints="1"/>
                </p:cNvSpPr>
                <p:nvPr/>
              </p:nvSpPr>
              <p:spPr bwMode="auto">
                <a:xfrm>
                  <a:off x="4819" y="2340"/>
                  <a:ext cx="4" cy="4"/>
                </a:xfrm>
                <a:custGeom>
                  <a:avLst/>
                  <a:gdLst>
                    <a:gd name="T0" fmla="*/ 2 w 5"/>
                    <a:gd name="T1" fmla="*/ 2 h 5"/>
                    <a:gd name="T2" fmla="*/ 2 w 5"/>
                    <a:gd name="T3" fmla="*/ 2 h 5"/>
                    <a:gd name="T4" fmla="*/ 2 w 5"/>
                    <a:gd name="T5" fmla="*/ 2 h 5"/>
                    <a:gd name="T6" fmla="*/ 2 w 5"/>
                    <a:gd name="T7" fmla="*/ 2 h 5"/>
                    <a:gd name="T8" fmla="*/ 0 w 5"/>
                    <a:gd name="T9" fmla="*/ 0 h 5"/>
                    <a:gd name="T10" fmla="*/ 0 w 5"/>
                    <a:gd name="T11" fmla="*/ 0 h 5"/>
                    <a:gd name="T12" fmla="*/ 0 w 5"/>
                    <a:gd name="T13" fmla="*/ 0 h 5"/>
                    <a:gd name="T14" fmla="*/ 0 w 5"/>
                    <a:gd name="T15" fmla="*/ 0 h 5"/>
                    <a:gd name="T16" fmla="*/ 0 w 5"/>
                    <a:gd name="T17" fmla="*/ 0 h 5"/>
                    <a:gd name="T18" fmla="*/ 0 w 5"/>
                    <a:gd name="T19" fmla="*/ 0 h 5"/>
                    <a:gd name="T20" fmla="*/ 0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5">
                      <a:moveTo>
                        <a:pt x="4" y="4"/>
                      </a:moveTo>
                      <a:cubicBezTo>
                        <a:pt x="4" y="4"/>
                        <a:pt x="5" y="4"/>
                        <a:pt x="5" y="5"/>
                      </a:cubicBezTo>
                      <a:cubicBezTo>
                        <a:pt x="5" y="5"/>
                        <a:pt x="5" y="5"/>
                        <a:pt x="5" y="5"/>
                      </a:cubicBezTo>
                      <a:cubicBezTo>
                        <a:pt x="5" y="4"/>
                        <a:pt x="4" y="4"/>
                        <a:pt x="4" y="4"/>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F3E8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7" name="Freeform 12688">
                  <a:extLst>
                    <a:ext uri="{FF2B5EF4-FFF2-40B4-BE49-F238E27FC236}">
                      <a16:creationId xmlns:a16="http://schemas.microsoft.com/office/drawing/2014/main" id="{B4733D30-1740-F586-5157-AAC51CDA0582}"/>
                    </a:ext>
                  </a:extLst>
                </p:cNvPr>
                <p:cNvSpPr>
                  <a:spLocks/>
                </p:cNvSpPr>
                <p:nvPr/>
              </p:nvSpPr>
              <p:spPr bwMode="auto">
                <a:xfrm>
                  <a:off x="4819" y="2354"/>
                  <a:ext cx="10" cy="15"/>
                </a:xfrm>
                <a:custGeom>
                  <a:avLst/>
                  <a:gdLst>
                    <a:gd name="T0" fmla="*/ 4 w 13"/>
                    <a:gd name="T1" fmla="*/ 0 h 18"/>
                    <a:gd name="T2" fmla="*/ 4 w 13"/>
                    <a:gd name="T3" fmla="*/ 0 h 18"/>
                    <a:gd name="T4" fmla="*/ 4 w 13"/>
                    <a:gd name="T5" fmla="*/ 0 h 18"/>
                    <a:gd name="T6" fmla="*/ 4 w 13"/>
                    <a:gd name="T7" fmla="*/ 0 h 18"/>
                    <a:gd name="T8" fmla="*/ 4 w 13"/>
                    <a:gd name="T9" fmla="*/ 0 h 18"/>
                    <a:gd name="T10" fmla="*/ 4 w 13"/>
                    <a:gd name="T11" fmla="*/ 0 h 18"/>
                    <a:gd name="T12" fmla="*/ 4 w 13"/>
                    <a:gd name="T13" fmla="*/ 0 h 18"/>
                    <a:gd name="T14" fmla="*/ 3 w 13"/>
                    <a:gd name="T15" fmla="*/ 1 h 18"/>
                    <a:gd name="T16" fmla="*/ 2 w 13"/>
                    <a:gd name="T17" fmla="*/ 1 h 18"/>
                    <a:gd name="T18" fmla="*/ 2 w 13"/>
                    <a:gd name="T19" fmla="*/ 1 h 18"/>
                    <a:gd name="T20" fmla="*/ 2 w 13"/>
                    <a:gd name="T21" fmla="*/ 1 h 18"/>
                    <a:gd name="T22" fmla="*/ 2 w 13"/>
                    <a:gd name="T23" fmla="*/ 2 h 18"/>
                    <a:gd name="T24" fmla="*/ 2 w 13"/>
                    <a:gd name="T25" fmla="*/ 2 h 18"/>
                    <a:gd name="T26" fmla="*/ 2 w 13"/>
                    <a:gd name="T27" fmla="*/ 2 h 18"/>
                    <a:gd name="T28" fmla="*/ 2 w 13"/>
                    <a:gd name="T29" fmla="*/ 2 h 18"/>
                    <a:gd name="T30" fmla="*/ 2 w 13"/>
                    <a:gd name="T31" fmla="*/ 3 h 18"/>
                    <a:gd name="T32" fmla="*/ 2 w 13"/>
                    <a:gd name="T33" fmla="*/ 3 h 18"/>
                    <a:gd name="T34" fmla="*/ 2 w 13"/>
                    <a:gd name="T35" fmla="*/ 3 h 18"/>
                    <a:gd name="T36" fmla="*/ 2 w 13"/>
                    <a:gd name="T37" fmla="*/ 3 h 18"/>
                    <a:gd name="T38" fmla="*/ 2 w 13"/>
                    <a:gd name="T39" fmla="*/ 3 h 18"/>
                    <a:gd name="T40" fmla="*/ 2 w 13"/>
                    <a:gd name="T41" fmla="*/ 2 h 18"/>
                    <a:gd name="T42" fmla="*/ 2 w 13"/>
                    <a:gd name="T43" fmla="*/ 2 h 18"/>
                    <a:gd name="T44" fmla="*/ 2 w 13"/>
                    <a:gd name="T45" fmla="*/ 2 h 18"/>
                    <a:gd name="T46" fmla="*/ 2 w 13"/>
                    <a:gd name="T47" fmla="*/ 2 h 18"/>
                    <a:gd name="T48" fmla="*/ 2 w 13"/>
                    <a:gd name="T49" fmla="*/ 2 h 18"/>
                    <a:gd name="T50" fmla="*/ 2 w 13"/>
                    <a:gd name="T51" fmla="*/ 2 h 18"/>
                    <a:gd name="T52" fmla="*/ 2 w 13"/>
                    <a:gd name="T53" fmla="*/ 2 h 18"/>
                    <a:gd name="T54" fmla="*/ 1 w 13"/>
                    <a:gd name="T55" fmla="*/ 2 h 18"/>
                    <a:gd name="T56" fmla="*/ 1 w 13"/>
                    <a:gd name="T57" fmla="*/ 2 h 18"/>
                    <a:gd name="T58" fmla="*/ 1 w 13"/>
                    <a:gd name="T59" fmla="*/ 2 h 18"/>
                    <a:gd name="T60" fmla="*/ 1 w 13"/>
                    <a:gd name="T61" fmla="*/ 2 h 18"/>
                    <a:gd name="T62" fmla="*/ 1 w 13"/>
                    <a:gd name="T63" fmla="*/ 2 h 18"/>
                    <a:gd name="T64" fmla="*/ 1 w 13"/>
                    <a:gd name="T65" fmla="*/ 2 h 18"/>
                    <a:gd name="T66" fmla="*/ 1 w 13"/>
                    <a:gd name="T67" fmla="*/ 2 h 18"/>
                    <a:gd name="T68" fmla="*/ 1 w 13"/>
                    <a:gd name="T69" fmla="*/ 2 h 18"/>
                    <a:gd name="T70" fmla="*/ 1 w 13"/>
                    <a:gd name="T71" fmla="*/ 2 h 18"/>
                    <a:gd name="T72" fmla="*/ 1 w 13"/>
                    <a:gd name="T73" fmla="*/ 2 h 18"/>
                    <a:gd name="T74" fmla="*/ 1 w 13"/>
                    <a:gd name="T75" fmla="*/ 2 h 18"/>
                    <a:gd name="T76" fmla="*/ 0 w 13"/>
                    <a:gd name="T77" fmla="*/ 2 h 18"/>
                    <a:gd name="T78" fmla="*/ 2 w 13"/>
                    <a:gd name="T79" fmla="*/ 9 h 18"/>
                    <a:gd name="T80" fmla="*/ 2 w 13"/>
                    <a:gd name="T81" fmla="*/ 8 h 18"/>
                    <a:gd name="T82" fmla="*/ 3 w 13"/>
                    <a:gd name="T83" fmla="*/ 7 h 18"/>
                    <a:gd name="T84" fmla="*/ 4 w 13"/>
                    <a:gd name="T85" fmla="*/ 5 h 18"/>
                    <a:gd name="T86" fmla="*/ 4 w 13"/>
                    <a:gd name="T87" fmla="*/ 3 h 18"/>
                    <a:gd name="T88" fmla="*/ 4 w 13"/>
                    <a:gd name="T89" fmla="*/ 0 h 18"/>
                    <a:gd name="T90" fmla="*/ 4 w 13"/>
                    <a:gd name="T91" fmla="*/ 0 h 18"/>
                    <a:gd name="T92" fmla="*/ 4 w 13"/>
                    <a:gd name="T93" fmla="*/ 0 h 18"/>
                    <a:gd name="T94" fmla="*/ 4 w 13"/>
                    <a:gd name="T95" fmla="*/ 0 h 18"/>
                    <a:gd name="T96" fmla="*/ 4 w 13"/>
                    <a:gd name="T97" fmla="*/ 0 h 18"/>
                    <a:gd name="T98" fmla="*/ 4 w 13"/>
                    <a:gd name="T99" fmla="*/ 0 h 1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3" h="18">
                      <a:moveTo>
                        <a:pt x="11" y="0"/>
                      </a:move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1"/>
                        <a:pt x="9" y="1"/>
                        <a:pt x="8" y="1"/>
                      </a:cubicBezTo>
                      <a:cubicBezTo>
                        <a:pt x="8" y="1"/>
                        <a:pt x="8" y="1"/>
                        <a:pt x="7" y="1"/>
                      </a:cubicBezTo>
                      <a:cubicBezTo>
                        <a:pt x="7" y="1"/>
                        <a:pt x="7" y="1"/>
                        <a:pt x="6" y="1"/>
                      </a:cubicBezTo>
                      <a:cubicBezTo>
                        <a:pt x="6" y="1"/>
                        <a:pt x="6" y="1"/>
                        <a:pt x="6" y="1"/>
                      </a:cubicBezTo>
                      <a:cubicBezTo>
                        <a:pt x="6" y="1"/>
                        <a:pt x="6" y="2"/>
                        <a:pt x="6" y="2"/>
                      </a:cubicBezTo>
                      <a:cubicBezTo>
                        <a:pt x="6" y="2"/>
                        <a:pt x="6" y="2"/>
                        <a:pt x="6" y="2"/>
                      </a:cubicBezTo>
                      <a:cubicBezTo>
                        <a:pt x="6" y="2"/>
                        <a:pt x="6" y="2"/>
                        <a:pt x="6" y="2"/>
                      </a:cubicBezTo>
                      <a:cubicBezTo>
                        <a:pt x="6" y="2"/>
                        <a:pt x="6" y="2"/>
                        <a:pt x="6" y="2"/>
                      </a:cubicBezTo>
                      <a:cubicBezTo>
                        <a:pt x="5" y="2"/>
                        <a:pt x="5" y="3"/>
                        <a:pt x="4" y="3"/>
                      </a:cubicBezTo>
                      <a:cubicBezTo>
                        <a:pt x="4" y="3"/>
                        <a:pt x="4" y="3"/>
                        <a:pt x="4" y="3"/>
                      </a:cubicBezTo>
                      <a:cubicBezTo>
                        <a:pt x="4" y="3"/>
                        <a:pt x="4" y="3"/>
                        <a:pt x="4" y="3"/>
                      </a:cubicBezTo>
                      <a:cubicBezTo>
                        <a:pt x="4" y="3"/>
                        <a:pt x="4" y="3"/>
                        <a:pt x="4" y="3"/>
                      </a:cubicBezTo>
                      <a:cubicBezTo>
                        <a:pt x="4" y="3"/>
                        <a:pt x="4" y="3"/>
                        <a:pt x="4" y="3"/>
                      </a:cubicBezTo>
                      <a:cubicBezTo>
                        <a:pt x="4" y="3"/>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3" y="7"/>
                        <a:pt x="5" y="13"/>
                        <a:pt x="6" y="18"/>
                      </a:cubicBezTo>
                      <a:cubicBezTo>
                        <a:pt x="7" y="18"/>
                        <a:pt x="7" y="17"/>
                        <a:pt x="7" y="16"/>
                      </a:cubicBezTo>
                      <a:cubicBezTo>
                        <a:pt x="6" y="15"/>
                        <a:pt x="10" y="16"/>
                        <a:pt x="9" y="13"/>
                      </a:cubicBezTo>
                      <a:cubicBezTo>
                        <a:pt x="8" y="12"/>
                        <a:pt x="12" y="12"/>
                        <a:pt x="11" y="10"/>
                      </a:cubicBezTo>
                      <a:cubicBezTo>
                        <a:pt x="10" y="8"/>
                        <a:pt x="13" y="8"/>
                        <a:pt x="12" y="5"/>
                      </a:cubicBezTo>
                      <a:cubicBezTo>
                        <a:pt x="11" y="4"/>
                        <a:pt x="13" y="3"/>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path>
                  </a:pathLst>
                </a:custGeom>
                <a:solidFill>
                  <a:srgbClr val="BD93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8" name="Freeform 12689">
                  <a:extLst>
                    <a:ext uri="{FF2B5EF4-FFF2-40B4-BE49-F238E27FC236}">
                      <a16:creationId xmlns:a16="http://schemas.microsoft.com/office/drawing/2014/main" id="{04436AFB-E141-D02E-D936-F11C622288E7}"/>
                    </a:ext>
                  </a:extLst>
                </p:cNvPr>
                <p:cNvSpPr>
                  <a:spLocks/>
                </p:cNvSpPr>
                <p:nvPr/>
              </p:nvSpPr>
              <p:spPr bwMode="auto">
                <a:xfrm>
                  <a:off x="4815" y="2356"/>
                  <a:ext cx="8" cy="13"/>
                </a:xfrm>
                <a:custGeom>
                  <a:avLst/>
                  <a:gdLst>
                    <a:gd name="T0" fmla="*/ 2 w 10"/>
                    <a:gd name="T1" fmla="*/ 0 h 16"/>
                    <a:gd name="T2" fmla="*/ 2 w 10"/>
                    <a:gd name="T3" fmla="*/ 0 h 16"/>
                    <a:gd name="T4" fmla="*/ 2 w 10"/>
                    <a:gd name="T5" fmla="*/ 0 h 16"/>
                    <a:gd name="T6" fmla="*/ 2 w 10"/>
                    <a:gd name="T7" fmla="*/ 1 h 16"/>
                    <a:gd name="T8" fmla="*/ 2 w 10"/>
                    <a:gd name="T9" fmla="*/ 2 h 16"/>
                    <a:gd name="T10" fmla="*/ 0 w 10"/>
                    <a:gd name="T11" fmla="*/ 4 h 16"/>
                    <a:gd name="T12" fmla="*/ 1 w 10"/>
                    <a:gd name="T13" fmla="*/ 4 h 16"/>
                    <a:gd name="T14" fmla="*/ 1 w 10"/>
                    <a:gd name="T15" fmla="*/ 4 h 16"/>
                    <a:gd name="T16" fmla="*/ 2 w 10"/>
                    <a:gd name="T17" fmla="*/ 5 h 16"/>
                    <a:gd name="T18" fmla="*/ 2 w 10"/>
                    <a:gd name="T19" fmla="*/ 5 h 16"/>
                    <a:gd name="T20" fmla="*/ 2 w 10"/>
                    <a:gd name="T21" fmla="*/ 5 h 16"/>
                    <a:gd name="T22" fmla="*/ 2 w 10"/>
                    <a:gd name="T23" fmla="*/ 7 h 16"/>
                    <a:gd name="T24" fmla="*/ 3 w 10"/>
                    <a:gd name="T25" fmla="*/ 7 h 16"/>
                    <a:gd name="T26" fmla="*/ 3 w 10"/>
                    <a:gd name="T27" fmla="*/ 7 h 16"/>
                    <a:gd name="T28" fmla="*/ 4 w 10"/>
                    <a:gd name="T29" fmla="*/ 7 h 16"/>
                    <a:gd name="T30" fmla="*/ 4 w 10"/>
                    <a:gd name="T31" fmla="*/ 7 h 16"/>
                    <a:gd name="T32" fmla="*/ 4 w 10"/>
                    <a:gd name="T33" fmla="*/ 7 h 16"/>
                    <a:gd name="T34" fmla="*/ 2 w 10"/>
                    <a:gd name="T35" fmla="*/ 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 h="16">
                      <a:moveTo>
                        <a:pt x="4" y="0"/>
                      </a:moveTo>
                      <a:cubicBezTo>
                        <a:pt x="4" y="0"/>
                        <a:pt x="4" y="0"/>
                        <a:pt x="3" y="0"/>
                      </a:cubicBezTo>
                      <a:cubicBezTo>
                        <a:pt x="3" y="0"/>
                        <a:pt x="3" y="0"/>
                        <a:pt x="3" y="0"/>
                      </a:cubicBezTo>
                      <a:cubicBezTo>
                        <a:pt x="3" y="0"/>
                        <a:pt x="3" y="1"/>
                        <a:pt x="3" y="1"/>
                      </a:cubicBezTo>
                      <a:cubicBezTo>
                        <a:pt x="4" y="3"/>
                        <a:pt x="1" y="4"/>
                        <a:pt x="2" y="6"/>
                      </a:cubicBezTo>
                      <a:cubicBezTo>
                        <a:pt x="3" y="8"/>
                        <a:pt x="1" y="7"/>
                        <a:pt x="0" y="8"/>
                      </a:cubicBezTo>
                      <a:cubicBezTo>
                        <a:pt x="1" y="9"/>
                        <a:pt x="1" y="9"/>
                        <a:pt x="1" y="9"/>
                      </a:cubicBezTo>
                      <a:cubicBezTo>
                        <a:pt x="1" y="9"/>
                        <a:pt x="1" y="9"/>
                        <a:pt x="1" y="9"/>
                      </a:cubicBezTo>
                      <a:cubicBezTo>
                        <a:pt x="1" y="9"/>
                        <a:pt x="2" y="10"/>
                        <a:pt x="2" y="10"/>
                      </a:cubicBezTo>
                      <a:cubicBezTo>
                        <a:pt x="2" y="10"/>
                        <a:pt x="2" y="10"/>
                        <a:pt x="2" y="10"/>
                      </a:cubicBezTo>
                      <a:cubicBezTo>
                        <a:pt x="2" y="10"/>
                        <a:pt x="2" y="10"/>
                        <a:pt x="2" y="10"/>
                      </a:cubicBezTo>
                      <a:cubicBezTo>
                        <a:pt x="5" y="10"/>
                        <a:pt x="4" y="13"/>
                        <a:pt x="6" y="15"/>
                      </a:cubicBezTo>
                      <a:cubicBezTo>
                        <a:pt x="7" y="15"/>
                        <a:pt x="7" y="16"/>
                        <a:pt x="7" y="16"/>
                      </a:cubicBezTo>
                      <a:cubicBezTo>
                        <a:pt x="7" y="16"/>
                        <a:pt x="8" y="16"/>
                        <a:pt x="8" y="16"/>
                      </a:cubicBezTo>
                      <a:cubicBezTo>
                        <a:pt x="9" y="16"/>
                        <a:pt x="9" y="16"/>
                        <a:pt x="9" y="16"/>
                      </a:cubicBezTo>
                      <a:cubicBezTo>
                        <a:pt x="9" y="16"/>
                        <a:pt x="9" y="16"/>
                        <a:pt x="9" y="16"/>
                      </a:cubicBezTo>
                      <a:cubicBezTo>
                        <a:pt x="10" y="16"/>
                        <a:pt x="10" y="16"/>
                        <a:pt x="10" y="16"/>
                      </a:cubicBezTo>
                      <a:cubicBezTo>
                        <a:pt x="9" y="11"/>
                        <a:pt x="7" y="5"/>
                        <a:pt x="4"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09" name="Freeform 12690">
                  <a:extLst>
                    <a:ext uri="{FF2B5EF4-FFF2-40B4-BE49-F238E27FC236}">
                      <a16:creationId xmlns:a16="http://schemas.microsoft.com/office/drawing/2014/main" id="{A6BF893A-1159-40A2-C829-92FDCCEBBDA9}"/>
                    </a:ext>
                  </a:extLst>
                </p:cNvPr>
                <p:cNvSpPr>
                  <a:spLocks noEditPoints="1"/>
                </p:cNvSpPr>
                <p:nvPr/>
              </p:nvSpPr>
              <p:spPr bwMode="auto">
                <a:xfrm>
                  <a:off x="4804" y="2365"/>
                  <a:ext cx="10" cy="7"/>
                </a:xfrm>
                <a:custGeom>
                  <a:avLst/>
                  <a:gdLst>
                    <a:gd name="T0" fmla="*/ 6 w 12"/>
                    <a:gd name="T1" fmla="*/ 4 h 8"/>
                    <a:gd name="T2" fmla="*/ 6 w 12"/>
                    <a:gd name="T3" fmla="*/ 4 h 8"/>
                    <a:gd name="T4" fmla="*/ 6 w 12"/>
                    <a:gd name="T5" fmla="*/ 4 h 8"/>
                    <a:gd name="T6" fmla="*/ 6 w 12"/>
                    <a:gd name="T7" fmla="*/ 4 h 8"/>
                    <a:gd name="T8" fmla="*/ 6 w 12"/>
                    <a:gd name="T9" fmla="*/ 4 h 8"/>
                    <a:gd name="T10" fmla="*/ 6 w 12"/>
                    <a:gd name="T11" fmla="*/ 0 h 8"/>
                    <a:gd name="T12" fmla="*/ 6 w 12"/>
                    <a:gd name="T13" fmla="*/ 1 h 8"/>
                    <a:gd name="T14" fmla="*/ 5 w 12"/>
                    <a:gd name="T15" fmla="*/ 3 h 8"/>
                    <a:gd name="T16" fmla="*/ 5 w 12"/>
                    <a:gd name="T17" fmla="*/ 3 h 8"/>
                    <a:gd name="T18" fmla="*/ 5 w 12"/>
                    <a:gd name="T19" fmla="*/ 3 h 8"/>
                    <a:gd name="T20" fmla="*/ 5 w 12"/>
                    <a:gd name="T21" fmla="*/ 3 h 8"/>
                    <a:gd name="T22" fmla="*/ 3 w 12"/>
                    <a:gd name="T23" fmla="*/ 4 h 8"/>
                    <a:gd name="T24" fmla="*/ 3 w 12"/>
                    <a:gd name="T25" fmla="*/ 4 h 8"/>
                    <a:gd name="T26" fmla="*/ 3 w 12"/>
                    <a:gd name="T27" fmla="*/ 4 h 8"/>
                    <a:gd name="T28" fmla="*/ 3 w 12"/>
                    <a:gd name="T29" fmla="*/ 4 h 8"/>
                    <a:gd name="T30" fmla="*/ 3 w 12"/>
                    <a:gd name="T31" fmla="*/ 4 h 8"/>
                    <a:gd name="T32" fmla="*/ 2 w 12"/>
                    <a:gd name="T33" fmla="*/ 4 h 8"/>
                    <a:gd name="T34" fmla="*/ 0 w 12"/>
                    <a:gd name="T35" fmla="*/ 4 h 8"/>
                    <a:gd name="T36" fmla="*/ 2 w 12"/>
                    <a:gd name="T37" fmla="*/ 4 h 8"/>
                    <a:gd name="T38" fmla="*/ 2 w 12"/>
                    <a:gd name="T39" fmla="*/ 4 h 8"/>
                    <a:gd name="T40" fmla="*/ 3 w 12"/>
                    <a:gd name="T41" fmla="*/ 4 h 8"/>
                    <a:gd name="T42" fmla="*/ 3 w 12"/>
                    <a:gd name="T43" fmla="*/ 4 h 8"/>
                    <a:gd name="T44" fmla="*/ 4 w 12"/>
                    <a:gd name="T45" fmla="*/ 4 h 8"/>
                    <a:gd name="T46" fmla="*/ 5 w 12"/>
                    <a:gd name="T47" fmla="*/ 4 h 8"/>
                    <a:gd name="T48" fmla="*/ 6 w 12"/>
                    <a:gd name="T49" fmla="*/ 4 h 8"/>
                    <a:gd name="T50" fmla="*/ 6 w 12"/>
                    <a:gd name="T51" fmla="*/ 4 h 8"/>
                    <a:gd name="T52" fmla="*/ 6 w 12"/>
                    <a:gd name="T53" fmla="*/ 4 h 8"/>
                    <a:gd name="T54" fmla="*/ 6 w 12"/>
                    <a:gd name="T55" fmla="*/ 0 h 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 h="8">
                      <a:moveTo>
                        <a:pt x="12" y="8"/>
                      </a:moveTo>
                      <a:cubicBezTo>
                        <a:pt x="12" y="8"/>
                        <a:pt x="11" y="8"/>
                        <a:pt x="11" y="8"/>
                      </a:cubicBezTo>
                      <a:cubicBezTo>
                        <a:pt x="11" y="8"/>
                        <a:pt x="12" y="8"/>
                        <a:pt x="12" y="8"/>
                      </a:cubicBezTo>
                      <a:cubicBezTo>
                        <a:pt x="12" y="8"/>
                        <a:pt x="12" y="8"/>
                        <a:pt x="12" y="8"/>
                      </a:cubicBezTo>
                      <a:cubicBezTo>
                        <a:pt x="12" y="8"/>
                        <a:pt x="12" y="8"/>
                        <a:pt x="12" y="8"/>
                      </a:cubicBezTo>
                      <a:moveTo>
                        <a:pt x="11" y="0"/>
                      </a:moveTo>
                      <a:cubicBezTo>
                        <a:pt x="11" y="0"/>
                        <a:pt x="11" y="0"/>
                        <a:pt x="11" y="1"/>
                      </a:cubicBezTo>
                      <a:cubicBezTo>
                        <a:pt x="12" y="3"/>
                        <a:pt x="11" y="3"/>
                        <a:pt x="9" y="3"/>
                      </a:cubicBezTo>
                      <a:cubicBezTo>
                        <a:pt x="9" y="3"/>
                        <a:pt x="9" y="3"/>
                        <a:pt x="9" y="3"/>
                      </a:cubicBezTo>
                      <a:cubicBezTo>
                        <a:pt x="9" y="3"/>
                        <a:pt x="9" y="3"/>
                        <a:pt x="9" y="3"/>
                      </a:cubicBezTo>
                      <a:cubicBezTo>
                        <a:pt x="9" y="3"/>
                        <a:pt x="9" y="3"/>
                        <a:pt x="9" y="3"/>
                      </a:cubicBezTo>
                      <a:cubicBezTo>
                        <a:pt x="9" y="4"/>
                        <a:pt x="7" y="5"/>
                        <a:pt x="6" y="5"/>
                      </a:cubicBezTo>
                      <a:cubicBezTo>
                        <a:pt x="6" y="5"/>
                        <a:pt x="6" y="5"/>
                        <a:pt x="6" y="5"/>
                      </a:cubicBezTo>
                      <a:cubicBezTo>
                        <a:pt x="6" y="5"/>
                        <a:pt x="6" y="5"/>
                        <a:pt x="6" y="4"/>
                      </a:cubicBezTo>
                      <a:cubicBezTo>
                        <a:pt x="6" y="5"/>
                        <a:pt x="6" y="5"/>
                        <a:pt x="5" y="5"/>
                      </a:cubicBezTo>
                      <a:cubicBezTo>
                        <a:pt x="5" y="5"/>
                        <a:pt x="4" y="4"/>
                        <a:pt x="3" y="4"/>
                      </a:cubicBezTo>
                      <a:cubicBezTo>
                        <a:pt x="3" y="4"/>
                        <a:pt x="2" y="4"/>
                        <a:pt x="2" y="4"/>
                      </a:cubicBezTo>
                      <a:cubicBezTo>
                        <a:pt x="1" y="4"/>
                        <a:pt x="1" y="4"/>
                        <a:pt x="0" y="5"/>
                      </a:cubicBezTo>
                      <a:cubicBezTo>
                        <a:pt x="1" y="4"/>
                        <a:pt x="1" y="4"/>
                        <a:pt x="2" y="4"/>
                      </a:cubicBezTo>
                      <a:cubicBezTo>
                        <a:pt x="2" y="4"/>
                        <a:pt x="2" y="4"/>
                        <a:pt x="2" y="4"/>
                      </a:cubicBezTo>
                      <a:cubicBezTo>
                        <a:pt x="3" y="5"/>
                        <a:pt x="5" y="7"/>
                        <a:pt x="6" y="7"/>
                      </a:cubicBezTo>
                      <a:cubicBezTo>
                        <a:pt x="7" y="7"/>
                        <a:pt x="7" y="7"/>
                        <a:pt x="7" y="7"/>
                      </a:cubicBezTo>
                      <a:cubicBezTo>
                        <a:pt x="7" y="6"/>
                        <a:pt x="8" y="6"/>
                        <a:pt x="8" y="6"/>
                      </a:cubicBezTo>
                      <a:cubicBezTo>
                        <a:pt x="8" y="6"/>
                        <a:pt x="9" y="7"/>
                        <a:pt x="10" y="7"/>
                      </a:cubicBezTo>
                      <a:cubicBezTo>
                        <a:pt x="10" y="7"/>
                        <a:pt x="10" y="8"/>
                        <a:pt x="11" y="8"/>
                      </a:cubicBezTo>
                      <a:cubicBezTo>
                        <a:pt x="11" y="8"/>
                        <a:pt x="11" y="8"/>
                        <a:pt x="12" y="7"/>
                      </a:cubicBezTo>
                      <a:cubicBezTo>
                        <a:pt x="12" y="8"/>
                        <a:pt x="12" y="8"/>
                        <a:pt x="12" y="8"/>
                      </a:cubicBezTo>
                      <a:cubicBezTo>
                        <a:pt x="12" y="5"/>
                        <a:pt x="11" y="2"/>
                        <a:pt x="11" y="0"/>
                      </a:cubicBezTo>
                    </a:path>
                  </a:pathLst>
                </a:custGeom>
                <a:solidFill>
                  <a:srgbClr val="D8C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10" name="Freeform 12691">
                  <a:extLst>
                    <a:ext uri="{FF2B5EF4-FFF2-40B4-BE49-F238E27FC236}">
                      <a16:creationId xmlns:a16="http://schemas.microsoft.com/office/drawing/2014/main" id="{D49133F6-A7AD-CB0B-2295-6313F9A6D56E}"/>
                    </a:ext>
                  </a:extLst>
                </p:cNvPr>
                <p:cNvSpPr>
                  <a:spLocks noEditPoints="1"/>
                </p:cNvSpPr>
                <p:nvPr/>
              </p:nvSpPr>
              <p:spPr bwMode="auto">
                <a:xfrm>
                  <a:off x="4814" y="2363"/>
                  <a:ext cx="3" cy="9"/>
                </a:xfrm>
                <a:custGeom>
                  <a:avLst/>
                  <a:gdLst>
                    <a:gd name="T0" fmla="*/ 2 w 4"/>
                    <a:gd name="T1" fmla="*/ 2 h 11"/>
                    <a:gd name="T2" fmla="*/ 2 w 4"/>
                    <a:gd name="T3" fmla="*/ 2 h 11"/>
                    <a:gd name="T4" fmla="*/ 2 w 4"/>
                    <a:gd name="T5" fmla="*/ 2 h 11"/>
                    <a:gd name="T6" fmla="*/ 2 w 4"/>
                    <a:gd name="T7" fmla="*/ 0 h 11"/>
                    <a:gd name="T8" fmla="*/ 2 w 4"/>
                    <a:gd name="T9" fmla="*/ 1 h 11"/>
                    <a:gd name="T10" fmla="*/ 0 w 4"/>
                    <a:gd name="T11" fmla="*/ 2 h 11"/>
                    <a:gd name="T12" fmla="*/ 1 w 4"/>
                    <a:gd name="T13" fmla="*/ 5 h 11"/>
                    <a:gd name="T14" fmla="*/ 1 w 4"/>
                    <a:gd name="T15" fmla="*/ 5 h 11"/>
                    <a:gd name="T16" fmla="*/ 1 w 4"/>
                    <a:gd name="T17" fmla="*/ 5 h 11"/>
                    <a:gd name="T18" fmla="*/ 1 w 4"/>
                    <a:gd name="T19" fmla="*/ 5 h 11"/>
                    <a:gd name="T20" fmla="*/ 1 w 4"/>
                    <a:gd name="T21" fmla="*/ 5 h 11"/>
                    <a:gd name="T22" fmla="*/ 2 w 4"/>
                    <a:gd name="T23" fmla="*/ 5 h 11"/>
                    <a:gd name="T24" fmla="*/ 2 w 4"/>
                    <a:gd name="T25" fmla="*/ 5 h 11"/>
                    <a:gd name="T26" fmla="*/ 2 w 4"/>
                    <a:gd name="T27" fmla="*/ 5 h 11"/>
                    <a:gd name="T28" fmla="*/ 2 w 4"/>
                    <a:gd name="T29" fmla="*/ 2 h 11"/>
                    <a:gd name="T30" fmla="*/ 2 w 4"/>
                    <a:gd name="T31" fmla="*/ 1 h 11"/>
                    <a:gd name="T32" fmla="*/ 2 w 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 h="11">
                      <a:moveTo>
                        <a:pt x="4" y="2"/>
                      </a:moveTo>
                      <a:cubicBezTo>
                        <a:pt x="4" y="2"/>
                        <a:pt x="4" y="2"/>
                        <a:pt x="4" y="2"/>
                      </a:cubicBezTo>
                      <a:cubicBezTo>
                        <a:pt x="4" y="2"/>
                        <a:pt x="4" y="2"/>
                        <a:pt x="4" y="2"/>
                      </a:cubicBezTo>
                      <a:moveTo>
                        <a:pt x="2" y="0"/>
                      </a:moveTo>
                      <a:cubicBezTo>
                        <a:pt x="2" y="1"/>
                        <a:pt x="2" y="1"/>
                        <a:pt x="2" y="1"/>
                      </a:cubicBezTo>
                      <a:cubicBezTo>
                        <a:pt x="3" y="2"/>
                        <a:pt x="1" y="2"/>
                        <a:pt x="0" y="3"/>
                      </a:cubicBezTo>
                      <a:cubicBezTo>
                        <a:pt x="0" y="5"/>
                        <a:pt x="1" y="8"/>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2" y="11"/>
                        <a:pt x="2" y="10"/>
                      </a:cubicBezTo>
                      <a:cubicBezTo>
                        <a:pt x="2" y="10"/>
                        <a:pt x="3" y="10"/>
                        <a:pt x="3" y="10"/>
                      </a:cubicBezTo>
                      <a:cubicBezTo>
                        <a:pt x="3" y="10"/>
                        <a:pt x="3" y="10"/>
                        <a:pt x="3" y="10"/>
                      </a:cubicBezTo>
                      <a:cubicBezTo>
                        <a:pt x="4" y="8"/>
                        <a:pt x="4" y="7"/>
                        <a:pt x="4" y="6"/>
                      </a:cubicBezTo>
                      <a:cubicBezTo>
                        <a:pt x="2" y="5"/>
                        <a:pt x="3" y="3"/>
                        <a:pt x="3" y="1"/>
                      </a:cubicBezTo>
                      <a:cubicBezTo>
                        <a:pt x="3" y="1"/>
                        <a:pt x="3" y="1"/>
                        <a:pt x="2" y="0"/>
                      </a:cubicBezTo>
                    </a:path>
                  </a:pathLst>
                </a:custGeom>
                <a:solidFill>
                  <a:srgbClr val="DAD0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11" name="Freeform 12692">
                  <a:extLst>
                    <a:ext uri="{FF2B5EF4-FFF2-40B4-BE49-F238E27FC236}">
                      <a16:creationId xmlns:a16="http://schemas.microsoft.com/office/drawing/2014/main" id="{F2B67586-F40F-880B-1D1C-BC670EBD2B7D}"/>
                    </a:ext>
                  </a:extLst>
                </p:cNvPr>
                <p:cNvSpPr>
                  <a:spLocks/>
                </p:cNvSpPr>
                <p:nvPr/>
              </p:nvSpPr>
              <p:spPr bwMode="auto">
                <a:xfrm>
                  <a:off x="4810" y="2367"/>
                  <a:ext cx="1" cy="1"/>
                </a:xfrm>
                <a:custGeom>
                  <a:avLst/>
                  <a:gdLst>
                    <a:gd name="T0" fmla="*/ 1 w 1"/>
                    <a:gd name="T1" fmla="*/ 0 h 1"/>
                    <a:gd name="T2" fmla="*/ 0 w 1"/>
                    <a:gd name="T3" fmla="*/ 0 h 1"/>
                    <a:gd name="T4" fmla="*/ 0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0" y="0"/>
                      </a:cubicBezTo>
                      <a:cubicBezTo>
                        <a:pt x="0" y="0"/>
                        <a:pt x="0" y="0"/>
                        <a:pt x="0" y="0"/>
                      </a:cubicBezTo>
                      <a:cubicBezTo>
                        <a:pt x="0" y="0"/>
                        <a:pt x="0" y="0"/>
                        <a:pt x="1" y="0"/>
                      </a:cubicBezTo>
                    </a:path>
                  </a:pathLst>
                </a:custGeom>
                <a:solidFill>
                  <a:srgbClr val="D8C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12" name="Freeform 12693">
                  <a:extLst>
                    <a:ext uri="{FF2B5EF4-FFF2-40B4-BE49-F238E27FC236}">
                      <a16:creationId xmlns:a16="http://schemas.microsoft.com/office/drawing/2014/main" id="{D1FFE734-4076-F8BD-8CED-158BAAA6E3DB}"/>
                    </a:ext>
                  </a:extLst>
                </p:cNvPr>
                <p:cNvSpPr>
                  <a:spLocks/>
                </p:cNvSpPr>
                <p:nvPr/>
              </p:nvSpPr>
              <p:spPr bwMode="auto">
                <a:xfrm>
                  <a:off x="4815" y="2363"/>
                  <a:ext cx="6" cy="8"/>
                </a:xfrm>
                <a:custGeom>
                  <a:avLst/>
                  <a:gdLst>
                    <a:gd name="T0" fmla="*/ 1 w 7"/>
                    <a:gd name="T1" fmla="*/ 0 h 9"/>
                    <a:gd name="T2" fmla="*/ 1 w 7"/>
                    <a:gd name="T3" fmla="*/ 0 h 9"/>
                    <a:gd name="T4" fmla="*/ 2 w 7"/>
                    <a:gd name="T5" fmla="*/ 4 h 9"/>
                    <a:gd name="T6" fmla="*/ 1 w 7"/>
                    <a:gd name="T7" fmla="*/ 5 h 9"/>
                    <a:gd name="T8" fmla="*/ 3 w 7"/>
                    <a:gd name="T9" fmla="*/ 5 h 9"/>
                    <a:gd name="T10" fmla="*/ 3 w 7"/>
                    <a:gd name="T11" fmla="*/ 5 h 9"/>
                    <a:gd name="T12" fmla="*/ 3 w 7"/>
                    <a:gd name="T13" fmla="*/ 4 h 9"/>
                    <a:gd name="T14" fmla="*/ 3 w 7"/>
                    <a:gd name="T15" fmla="*/ 4 h 9"/>
                    <a:gd name="T16" fmla="*/ 3 w 7"/>
                    <a:gd name="T17" fmla="*/ 4 h 9"/>
                    <a:gd name="T18" fmla="*/ 2 w 7"/>
                    <a:gd name="T19" fmla="*/ 1 h 9"/>
                    <a:gd name="T20" fmla="*/ 2 w 7"/>
                    <a:gd name="T21" fmla="*/ 1 h 9"/>
                    <a:gd name="T22" fmla="*/ 2 w 7"/>
                    <a:gd name="T23" fmla="*/ 1 h 9"/>
                    <a:gd name="T24" fmla="*/ 1 w 7"/>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9">
                      <a:moveTo>
                        <a:pt x="1" y="0"/>
                      </a:moveTo>
                      <a:cubicBezTo>
                        <a:pt x="1" y="0"/>
                        <a:pt x="1" y="0"/>
                        <a:pt x="1" y="0"/>
                      </a:cubicBezTo>
                      <a:cubicBezTo>
                        <a:pt x="1" y="2"/>
                        <a:pt x="0" y="4"/>
                        <a:pt x="2" y="5"/>
                      </a:cubicBezTo>
                      <a:cubicBezTo>
                        <a:pt x="2" y="6"/>
                        <a:pt x="2" y="7"/>
                        <a:pt x="1" y="9"/>
                      </a:cubicBezTo>
                      <a:cubicBezTo>
                        <a:pt x="2" y="9"/>
                        <a:pt x="2" y="9"/>
                        <a:pt x="3" y="9"/>
                      </a:cubicBezTo>
                      <a:cubicBezTo>
                        <a:pt x="4" y="9"/>
                        <a:pt x="4" y="9"/>
                        <a:pt x="5" y="9"/>
                      </a:cubicBezTo>
                      <a:cubicBezTo>
                        <a:pt x="6" y="9"/>
                        <a:pt x="6" y="9"/>
                        <a:pt x="7" y="8"/>
                      </a:cubicBezTo>
                      <a:cubicBezTo>
                        <a:pt x="7" y="8"/>
                        <a:pt x="7" y="7"/>
                        <a:pt x="7" y="7"/>
                      </a:cubicBezTo>
                      <a:cubicBezTo>
                        <a:pt x="7" y="7"/>
                        <a:pt x="7" y="6"/>
                        <a:pt x="6" y="6"/>
                      </a:cubicBezTo>
                      <a:cubicBezTo>
                        <a:pt x="4" y="4"/>
                        <a:pt x="5" y="1"/>
                        <a:pt x="2" y="1"/>
                      </a:cubicBezTo>
                      <a:cubicBezTo>
                        <a:pt x="2" y="1"/>
                        <a:pt x="2" y="1"/>
                        <a:pt x="2" y="1"/>
                      </a:cubicBezTo>
                      <a:cubicBezTo>
                        <a:pt x="2" y="1"/>
                        <a:pt x="2" y="1"/>
                        <a:pt x="2" y="1"/>
                      </a:cubicBezTo>
                      <a:cubicBezTo>
                        <a:pt x="2" y="1"/>
                        <a:pt x="1" y="0"/>
                        <a:pt x="1" y="0"/>
                      </a:cubicBezTo>
                    </a:path>
                  </a:pathLst>
                </a:custGeom>
                <a:solidFill>
                  <a:srgbClr val="CAC0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13" name="Freeform 12694">
                  <a:extLst>
                    <a:ext uri="{FF2B5EF4-FFF2-40B4-BE49-F238E27FC236}">
                      <a16:creationId xmlns:a16="http://schemas.microsoft.com/office/drawing/2014/main" id="{3EBB762F-AD32-4FED-99E3-3B011084C920}"/>
                    </a:ext>
                  </a:extLst>
                </p:cNvPr>
                <p:cNvSpPr>
                  <a:spLocks/>
                </p:cNvSpPr>
                <p:nvPr/>
              </p:nvSpPr>
              <p:spPr bwMode="auto">
                <a:xfrm>
                  <a:off x="4814" y="2371"/>
                  <a:ext cx="1" cy="1"/>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0" y="1"/>
                        <a:pt x="0" y="1"/>
                        <a:pt x="0" y="1"/>
                      </a:cubicBezTo>
                      <a:cubicBezTo>
                        <a:pt x="0" y="1"/>
                        <a:pt x="0" y="1"/>
                        <a:pt x="0" y="1"/>
                      </a:cubicBezTo>
                      <a:cubicBezTo>
                        <a:pt x="0" y="1"/>
                        <a:pt x="1" y="1"/>
                        <a:pt x="1" y="1"/>
                      </a:cubicBezTo>
                      <a:cubicBezTo>
                        <a:pt x="1" y="1"/>
                        <a:pt x="1" y="1"/>
                        <a:pt x="1" y="1"/>
                      </a:cubicBezTo>
                      <a:cubicBezTo>
                        <a:pt x="1" y="0"/>
                        <a:pt x="1" y="0"/>
                        <a:pt x="1" y="0"/>
                      </a:cubicBezTo>
                    </a:path>
                  </a:pathLst>
                </a:custGeom>
                <a:solidFill>
                  <a:srgbClr val="C8BF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14" name="Oval 12695">
                  <a:extLst>
                    <a:ext uri="{FF2B5EF4-FFF2-40B4-BE49-F238E27FC236}">
                      <a16:creationId xmlns:a16="http://schemas.microsoft.com/office/drawing/2014/main" id="{A2918EA4-502D-EEC0-6A9B-A1606C6300D0}"/>
                    </a:ext>
                  </a:extLst>
                </p:cNvPr>
                <p:cNvSpPr>
                  <a:spLocks noChangeArrowheads="1"/>
                </p:cNvSpPr>
                <p:nvPr/>
              </p:nvSpPr>
              <p:spPr bwMode="auto">
                <a:xfrm>
                  <a:off x="4814" y="2372"/>
                  <a:ext cx="1" cy="1"/>
                </a:xfrm>
                <a:prstGeom prst="ellipse">
                  <a:avLst/>
                </a:prstGeom>
                <a:solidFill>
                  <a:srgbClr val="CAC0C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8815" name="Freeform 12696">
                  <a:extLst>
                    <a:ext uri="{FF2B5EF4-FFF2-40B4-BE49-F238E27FC236}">
                      <a16:creationId xmlns:a16="http://schemas.microsoft.com/office/drawing/2014/main" id="{D852B941-32C9-254C-3651-36F52B5AFF61}"/>
                    </a:ext>
                  </a:extLst>
                </p:cNvPr>
                <p:cNvSpPr>
                  <a:spLocks/>
                </p:cNvSpPr>
                <p:nvPr/>
              </p:nvSpPr>
              <p:spPr bwMode="auto">
                <a:xfrm>
                  <a:off x="4809" y="2367"/>
                  <a:ext cx="3" cy="2"/>
                </a:xfrm>
                <a:custGeom>
                  <a:avLst/>
                  <a:gdLst>
                    <a:gd name="T0" fmla="*/ 3 w 3"/>
                    <a:gd name="T1" fmla="*/ 0 h 2"/>
                    <a:gd name="T2" fmla="*/ 2 w 3"/>
                    <a:gd name="T3" fmla="*/ 0 h 2"/>
                    <a:gd name="T4" fmla="*/ 1 w 3"/>
                    <a:gd name="T5" fmla="*/ 0 h 2"/>
                    <a:gd name="T6" fmla="*/ 0 w 3"/>
                    <a:gd name="T7" fmla="*/ 1 h 2"/>
                    <a:gd name="T8" fmla="*/ 0 w 3"/>
                    <a:gd name="T9" fmla="*/ 2 h 2"/>
                    <a:gd name="T10" fmla="*/ 0 w 3"/>
                    <a:gd name="T11" fmla="*/ 2 h 2"/>
                    <a:gd name="T12" fmla="*/ 3 w 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
                      <a:moveTo>
                        <a:pt x="3" y="0"/>
                      </a:moveTo>
                      <a:cubicBezTo>
                        <a:pt x="2" y="0"/>
                        <a:pt x="2" y="0"/>
                        <a:pt x="2" y="0"/>
                      </a:cubicBezTo>
                      <a:cubicBezTo>
                        <a:pt x="1" y="0"/>
                        <a:pt x="1" y="0"/>
                        <a:pt x="1" y="0"/>
                      </a:cubicBezTo>
                      <a:cubicBezTo>
                        <a:pt x="1" y="1"/>
                        <a:pt x="1" y="1"/>
                        <a:pt x="0" y="1"/>
                      </a:cubicBezTo>
                      <a:cubicBezTo>
                        <a:pt x="0" y="2"/>
                        <a:pt x="0" y="2"/>
                        <a:pt x="0" y="2"/>
                      </a:cubicBezTo>
                      <a:cubicBezTo>
                        <a:pt x="0" y="2"/>
                        <a:pt x="0" y="2"/>
                        <a:pt x="0" y="2"/>
                      </a:cubicBezTo>
                      <a:cubicBezTo>
                        <a:pt x="1" y="2"/>
                        <a:pt x="3" y="1"/>
                        <a:pt x="3" y="0"/>
                      </a:cubicBezTo>
                    </a:path>
                  </a:pathLst>
                </a:custGeom>
                <a:solidFill>
                  <a:srgbClr val="C8BF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16" name="Freeform 12697">
                  <a:extLst>
                    <a:ext uri="{FF2B5EF4-FFF2-40B4-BE49-F238E27FC236}">
                      <a16:creationId xmlns:a16="http://schemas.microsoft.com/office/drawing/2014/main" id="{80EDD6D1-EB7C-9DD4-A1C6-5BD33558440B}"/>
                    </a:ext>
                  </a:extLst>
                </p:cNvPr>
                <p:cNvSpPr>
                  <a:spLocks/>
                </p:cNvSpPr>
                <p:nvPr/>
              </p:nvSpPr>
              <p:spPr bwMode="auto">
                <a:xfrm>
                  <a:off x="4808" y="2335"/>
                  <a:ext cx="10" cy="12"/>
                </a:xfrm>
                <a:custGeom>
                  <a:avLst/>
                  <a:gdLst>
                    <a:gd name="T0" fmla="*/ 3 w 12"/>
                    <a:gd name="T1" fmla="*/ 0 h 14"/>
                    <a:gd name="T2" fmla="*/ 3 w 12"/>
                    <a:gd name="T3" fmla="*/ 0 h 14"/>
                    <a:gd name="T4" fmla="*/ 2 w 12"/>
                    <a:gd name="T5" fmla="*/ 1 h 14"/>
                    <a:gd name="T6" fmla="*/ 2 w 12"/>
                    <a:gd name="T7" fmla="*/ 1 h 14"/>
                    <a:gd name="T8" fmla="*/ 1 w 12"/>
                    <a:gd name="T9" fmla="*/ 1 h 14"/>
                    <a:gd name="T10" fmla="*/ 0 w 12"/>
                    <a:gd name="T11" fmla="*/ 1 h 14"/>
                    <a:gd name="T12" fmla="*/ 0 w 12"/>
                    <a:gd name="T13" fmla="*/ 1 h 14"/>
                    <a:gd name="T14" fmla="*/ 2 w 12"/>
                    <a:gd name="T15" fmla="*/ 3 h 14"/>
                    <a:gd name="T16" fmla="*/ 3 w 12"/>
                    <a:gd name="T17" fmla="*/ 2 h 14"/>
                    <a:gd name="T18" fmla="*/ 3 w 12"/>
                    <a:gd name="T19" fmla="*/ 2 h 14"/>
                    <a:gd name="T20" fmla="*/ 3 w 12"/>
                    <a:gd name="T21" fmla="*/ 2 h 14"/>
                    <a:gd name="T22" fmla="*/ 3 w 12"/>
                    <a:gd name="T23" fmla="*/ 2 h 14"/>
                    <a:gd name="T24" fmla="*/ 3 w 12"/>
                    <a:gd name="T25" fmla="*/ 2 h 14"/>
                    <a:gd name="T26" fmla="*/ 2 w 12"/>
                    <a:gd name="T27" fmla="*/ 3 h 14"/>
                    <a:gd name="T28" fmla="*/ 3 w 12"/>
                    <a:gd name="T29" fmla="*/ 3 h 14"/>
                    <a:gd name="T30" fmla="*/ 3 w 12"/>
                    <a:gd name="T31" fmla="*/ 4 h 14"/>
                    <a:gd name="T32" fmla="*/ 4 w 12"/>
                    <a:gd name="T33" fmla="*/ 4 h 14"/>
                    <a:gd name="T34" fmla="*/ 5 w 12"/>
                    <a:gd name="T35" fmla="*/ 3 h 14"/>
                    <a:gd name="T36" fmla="*/ 5 w 12"/>
                    <a:gd name="T37" fmla="*/ 3 h 14"/>
                    <a:gd name="T38" fmla="*/ 4 w 12"/>
                    <a:gd name="T39" fmla="*/ 5 h 14"/>
                    <a:gd name="T40" fmla="*/ 4 w 12"/>
                    <a:gd name="T41" fmla="*/ 5 h 14"/>
                    <a:gd name="T42" fmla="*/ 5 w 12"/>
                    <a:gd name="T43" fmla="*/ 8 h 14"/>
                    <a:gd name="T44" fmla="*/ 6 w 12"/>
                    <a:gd name="T45" fmla="*/ 3 h 14"/>
                    <a:gd name="T46" fmla="*/ 6 w 12"/>
                    <a:gd name="T47" fmla="*/ 3 h 14"/>
                    <a:gd name="T48" fmla="*/ 5 w 12"/>
                    <a:gd name="T49" fmla="*/ 3 h 14"/>
                    <a:gd name="T50" fmla="*/ 5 w 12"/>
                    <a:gd name="T51" fmla="*/ 3 h 14"/>
                    <a:gd name="T52" fmla="*/ 5 w 12"/>
                    <a:gd name="T53" fmla="*/ 3 h 14"/>
                    <a:gd name="T54" fmla="*/ 4 w 12"/>
                    <a:gd name="T55" fmla="*/ 3 h 14"/>
                    <a:gd name="T56" fmla="*/ 4 w 12"/>
                    <a:gd name="T57" fmla="*/ 3 h 14"/>
                    <a:gd name="T58" fmla="*/ 4 w 12"/>
                    <a:gd name="T59" fmla="*/ 3 h 14"/>
                    <a:gd name="T60" fmla="*/ 4 w 12"/>
                    <a:gd name="T61" fmla="*/ 3 h 14"/>
                    <a:gd name="T62" fmla="*/ 4 w 12"/>
                    <a:gd name="T63" fmla="*/ 3 h 14"/>
                    <a:gd name="T64" fmla="*/ 4 w 12"/>
                    <a:gd name="T65" fmla="*/ 3 h 14"/>
                    <a:gd name="T66" fmla="*/ 4 w 12"/>
                    <a:gd name="T67" fmla="*/ 3 h 14"/>
                    <a:gd name="T68" fmla="*/ 4 w 12"/>
                    <a:gd name="T69" fmla="*/ 3 h 14"/>
                    <a:gd name="T70" fmla="*/ 4 w 12"/>
                    <a:gd name="T71" fmla="*/ 3 h 14"/>
                    <a:gd name="T72" fmla="*/ 3 w 12"/>
                    <a:gd name="T73" fmla="*/ 2 h 14"/>
                    <a:gd name="T74" fmla="*/ 3 w 12"/>
                    <a:gd name="T75" fmla="*/ 2 h 14"/>
                    <a:gd name="T76" fmla="*/ 3 w 12"/>
                    <a:gd name="T77" fmla="*/ 2 h 14"/>
                    <a:gd name="T78" fmla="*/ 3 w 12"/>
                    <a:gd name="T79" fmla="*/ 1 h 14"/>
                    <a:gd name="T80" fmla="*/ 3 w 12"/>
                    <a:gd name="T81" fmla="*/ 1 h 14"/>
                    <a:gd name="T82" fmla="*/ 3 w 12"/>
                    <a:gd name="T83" fmla="*/ 0 h 14"/>
                    <a:gd name="T84" fmla="*/ 3 w 12"/>
                    <a:gd name="T85" fmla="*/ 0 h 14"/>
                    <a:gd name="T86" fmla="*/ 3 w 12"/>
                    <a:gd name="T87" fmla="*/ 0 h 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 h="14">
                      <a:moveTo>
                        <a:pt x="3" y="0"/>
                      </a:moveTo>
                      <a:cubicBezTo>
                        <a:pt x="3" y="0"/>
                        <a:pt x="3" y="0"/>
                        <a:pt x="3" y="0"/>
                      </a:cubicBezTo>
                      <a:cubicBezTo>
                        <a:pt x="2" y="0"/>
                        <a:pt x="2" y="1"/>
                        <a:pt x="2" y="1"/>
                      </a:cubicBezTo>
                      <a:cubicBezTo>
                        <a:pt x="2" y="1"/>
                        <a:pt x="2" y="1"/>
                        <a:pt x="2" y="1"/>
                      </a:cubicBezTo>
                      <a:cubicBezTo>
                        <a:pt x="2" y="1"/>
                        <a:pt x="1" y="1"/>
                        <a:pt x="1" y="1"/>
                      </a:cubicBezTo>
                      <a:cubicBezTo>
                        <a:pt x="1" y="1"/>
                        <a:pt x="1" y="1"/>
                        <a:pt x="0" y="1"/>
                      </a:cubicBezTo>
                      <a:cubicBezTo>
                        <a:pt x="0" y="1"/>
                        <a:pt x="0" y="1"/>
                        <a:pt x="0" y="1"/>
                      </a:cubicBezTo>
                      <a:cubicBezTo>
                        <a:pt x="1" y="1"/>
                        <a:pt x="1" y="2"/>
                        <a:pt x="2" y="3"/>
                      </a:cubicBezTo>
                      <a:cubicBezTo>
                        <a:pt x="2" y="3"/>
                        <a:pt x="3" y="2"/>
                        <a:pt x="4" y="2"/>
                      </a:cubicBezTo>
                      <a:cubicBezTo>
                        <a:pt x="4" y="2"/>
                        <a:pt x="4" y="2"/>
                        <a:pt x="4" y="2"/>
                      </a:cubicBezTo>
                      <a:cubicBezTo>
                        <a:pt x="4" y="2"/>
                        <a:pt x="4" y="2"/>
                        <a:pt x="4" y="2"/>
                      </a:cubicBezTo>
                      <a:cubicBezTo>
                        <a:pt x="4" y="2"/>
                        <a:pt x="4" y="2"/>
                        <a:pt x="4" y="2"/>
                      </a:cubicBezTo>
                      <a:cubicBezTo>
                        <a:pt x="4" y="2"/>
                        <a:pt x="4" y="2"/>
                        <a:pt x="4" y="2"/>
                      </a:cubicBezTo>
                      <a:cubicBezTo>
                        <a:pt x="3" y="2"/>
                        <a:pt x="3" y="3"/>
                        <a:pt x="2" y="4"/>
                      </a:cubicBezTo>
                      <a:cubicBezTo>
                        <a:pt x="3" y="4"/>
                        <a:pt x="4" y="5"/>
                        <a:pt x="4" y="5"/>
                      </a:cubicBezTo>
                      <a:cubicBezTo>
                        <a:pt x="6" y="5"/>
                        <a:pt x="6" y="7"/>
                        <a:pt x="7" y="8"/>
                      </a:cubicBezTo>
                      <a:cubicBezTo>
                        <a:pt x="7" y="8"/>
                        <a:pt x="8" y="8"/>
                        <a:pt x="8" y="8"/>
                      </a:cubicBezTo>
                      <a:cubicBezTo>
                        <a:pt x="9" y="8"/>
                        <a:pt x="9" y="8"/>
                        <a:pt x="10" y="7"/>
                      </a:cubicBezTo>
                      <a:cubicBezTo>
                        <a:pt x="10" y="7"/>
                        <a:pt x="10" y="7"/>
                        <a:pt x="10" y="7"/>
                      </a:cubicBezTo>
                      <a:cubicBezTo>
                        <a:pt x="10" y="8"/>
                        <a:pt x="9" y="9"/>
                        <a:pt x="8" y="9"/>
                      </a:cubicBezTo>
                      <a:cubicBezTo>
                        <a:pt x="8" y="9"/>
                        <a:pt x="8" y="9"/>
                        <a:pt x="8" y="9"/>
                      </a:cubicBezTo>
                      <a:cubicBezTo>
                        <a:pt x="9" y="11"/>
                        <a:pt x="9" y="13"/>
                        <a:pt x="10" y="14"/>
                      </a:cubicBezTo>
                      <a:cubicBezTo>
                        <a:pt x="10" y="11"/>
                        <a:pt x="11" y="8"/>
                        <a:pt x="12" y="5"/>
                      </a:cubicBezTo>
                      <a:cubicBezTo>
                        <a:pt x="12" y="5"/>
                        <a:pt x="11" y="5"/>
                        <a:pt x="11" y="4"/>
                      </a:cubicBezTo>
                      <a:cubicBezTo>
                        <a:pt x="10" y="4"/>
                        <a:pt x="10" y="4"/>
                        <a:pt x="10" y="4"/>
                      </a:cubicBezTo>
                      <a:cubicBezTo>
                        <a:pt x="10" y="4"/>
                        <a:pt x="10" y="4"/>
                        <a:pt x="10" y="4"/>
                      </a:cubicBezTo>
                      <a:cubicBezTo>
                        <a:pt x="10" y="4"/>
                        <a:pt x="10" y="4"/>
                        <a:pt x="10"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6" y="2"/>
                        <a:pt x="5" y="2"/>
                      </a:cubicBezTo>
                      <a:cubicBezTo>
                        <a:pt x="5" y="2"/>
                        <a:pt x="5" y="2"/>
                        <a:pt x="5" y="2"/>
                      </a:cubicBezTo>
                      <a:cubicBezTo>
                        <a:pt x="5" y="2"/>
                        <a:pt x="5" y="2"/>
                        <a:pt x="5" y="2"/>
                      </a:cubicBezTo>
                      <a:cubicBezTo>
                        <a:pt x="5" y="2"/>
                        <a:pt x="5" y="1"/>
                        <a:pt x="5" y="1"/>
                      </a:cubicBezTo>
                      <a:cubicBezTo>
                        <a:pt x="5" y="1"/>
                        <a:pt x="5" y="1"/>
                        <a:pt x="5" y="1"/>
                      </a:cubicBezTo>
                      <a:cubicBezTo>
                        <a:pt x="4" y="1"/>
                        <a:pt x="4" y="0"/>
                        <a:pt x="3" y="0"/>
                      </a:cubicBezTo>
                      <a:cubicBezTo>
                        <a:pt x="3" y="0"/>
                        <a:pt x="3" y="0"/>
                        <a:pt x="3" y="0"/>
                      </a:cubicBezTo>
                      <a:cubicBezTo>
                        <a:pt x="3" y="0"/>
                        <a:pt x="3" y="0"/>
                        <a:pt x="3" y="0"/>
                      </a:cubicBezTo>
                    </a:path>
                  </a:pathLst>
                </a:custGeom>
                <a:solidFill>
                  <a:srgbClr val="DAD0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17" name="Freeform 12698">
                  <a:extLst>
                    <a:ext uri="{FF2B5EF4-FFF2-40B4-BE49-F238E27FC236}">
                      <a16:creationId xmlns:a16="http://schemas.microsoft.com/office/drawing/2014/main" id="{9E645425-8584-8D5A-4292-17BA94DE2DB5}"/>
                    </a:ext>
                  </a:extLst>
                </p:cNvPr>
                <p:cNvSpPr>
                  <a:spLocks/>
                </p:cNvSpPr>
                <p:nvPr/>
              </p:nvSpPr>
              <p:spPr bwMode="auto">
                <a:xfrm>
                  <a:off x="4816" y="2339"/>
                  <a:ext cx="7" cy="8"/>
                </a:xfrm>
                <a:custGeom>
                  <a:avLst/>
                  <a:gdLst>
                    <a:gd name="T0" fmla="*/ 2 w 8"/>
                    <a:gd name="T1" fmla="*/ 0 h 9"/>
                    <a:gd name="T2" fmla="*/ 0 w 8"/>
                    <a:gd name="T3" fmla="*/ 5 h 9"/>
                    <a:gd name="T4" fmla="*/ 0 w 8"/>
                    <a:gd name="T5" fmla="*/ 5 h 9"/>
                    <a:gd name="T6" fmla="*/ 1 w 8"/>
                    <a:gd name="T7" fmla="*/ 4 h 9"/>
                    <a:gd name="T8" fmla="*/ 2 w 8"/>
                    <a:gd name="T9" fmla="*/ 4 h 9"/>
                    <a:gd name="T10" fmla="*/ 2 w 8"/>
                    <a:gd name="T11" fmla="*/ 4 h 9"/>
                    <a:gd name="T12" fmla="*/ 3 w 8"/>
                    <a:gd name="T13" fmla="*/ 4 h 9"/>
                    <a:gd name="T14" fmla="*/ 4 w 8"/>
                    <a:gd name="T15" fmla="*/ 4 h 9"/>
                    <a:gd name="T16" fmla="*/ 4 w 8"/>
                    <a:gd name="T17" fmla="*/ 4 h 9"/>
                    <a:gd name="T18" fmla="*/ 4 w 8"/>
                    <a:gd name="T19" fmla="*/ 4 h 9"/>
                    <a:gd name="T20" fmla="*/ 4 w 8"/>
                    <a:gd name="T21" fmla="*/ 4 h 9"/>
                    <a:gd name="T22" fmla="*/ 4 w 8"/>
                    <a:gd name="T23" fmla="*/ 4 h 9"/>
                    <a:gd name="T24" fmla="*/ 4 w 8"/>
                    <a:gd name="T25" fmla="*/ 4 h 9"/>
                    <a:gd name="T26" fmla="*/ 4 w 8"/>
                    <a:gd name="T27" fmla="*/ 4 h 9"/>
                    <a:gd name="T28" fmla="*/ 4 w 8"/>
                    <a:gd name="T29" fmla="*/ 4 h 9"/>
                    <a:gd name="T30" fmla="*/ 4 w 8"/>
                    <a:gd name="T31" fmla="*/ 3 h 9"/>
                    <a:gd name="T32" fmla="*/ 4 w 8"/>
                    <a:gd name="T33" fmla="*/ 3 h 9"/>
                    <a:gd name="T34" fmla="*/ 3 w 8"/>
                    <a:gd name="T35" fmla="*/ 1 h 9"/>
                    <a:gd name="T36" fmla="*/ 3 w 8"/>
                    <a:gd name="T37" fmla="*/ 1 h 9"/>
                    <a:gd name="T38" fmla="*/ 3 w 8"/>
                    <a:gd name="T39" fmla="*/ 1 h 9"/>
                    <a:gd name="T40" fmla="*/ 3 w 8"/>
                    <a:gd name="T41" fmla="*/ 1 h 9"/>
                    <a:gd name="T42" fmla="*/ 3 w 8"/>
                    <a:gd name="T43" fmla="*/ 1 h 9"/>
                    <a:gd name="T44" fmla="*/ 3 w 8"/>
                    <a:gd name="T45" fmla="*/ 1 h 9"/>
                    <a:gd name="T46" fmla="*/ 3 w 8"/>
                    <a:gd name="T47" fmla="*/ 1 h 9"/>
                    <a:gd name="T48" fmla="*/ 2 w 8"/>
                    <a:gd name="T49" fmla="*/ 0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9">
                      <a:moveTo>
                        <a:pt x="2" y="0"/>
                      </a:moveTo>
                      <a:cubicBezTo>
                        <a:pt x="1" y="3"/>
                        <a:pt x="0" y="6"/>
                        <a:pt x="0" y="9"/>
                      </a:cubicBezTo>
                      <a:cubicBezTo>
                        <a:pt x="0" y="9"/>
                        <a:pt x="0" y="9"/>
                        <a:pt x="0" y="9"/>
                      </a:cubicBezTo>
                      <a:cubicBezTo>
                        <a:pt x="0" y="9"/>
                        <a:pt x="0" y="9"/>
                        <a:pt x="1" y="8"/>
                      </a:cubicBezTo>
                      <a:cubicBezTo>
                        <a:pt x="1" y="8"/>
                        <a:pt x="1" y="8"/>
                        <a:pt x="2" y="8"/>
                      </a:cubicBezTo>
                      <a:cubicBezTo>
                        <a:pt x="2" y="8"/>
                        <a:pt x="2" y="8"/>
                        <a:pt x="2" y="8"/>
                      </a:cubicBezTo>
                      <a:cubicBezTo>
                        <a:pt x="3" y="8"/>
                        <a:pt x="3" y="8"/>
                        <a:pt x="3" y="8"/>
                      </a:cubicBezTo>
                      <a:cubicBezTo>
                        <a:pt x="4" y="8"/>
                        <a:pt x="4" y="8"/>
                        <a:pt x="5" y="7"/>
                      </a:cubicBezTo>
                      <a:cubicBezTo>
                        <a:pt x="5" y="7"/>
                        <a:pt x="5" y="7"/>
                        <a:pt x="6" y="7"/>
                      </a:cubicBezTo>
                      <a:cubicBezTo>
                        <a:pt x="6" y="7"/>
                        <a:pt x="6" y="7"/>
                        <a:pt x="6" y="7"/>
                      </a:cubicBezTo>
                      <a:cubicBezTo>
                        <a:pt x="6" y="7"/>
                        <a:pt x="6" y="7"/>
                        <a:pt x="6" y="7"/>
                      </a:cubicBezTo>
                      <a:cubicBezTo>
                        <a:pt x="7" y="7"/>
                        <a:pt x="8" y="7"/>
                        <a:pt x="8" y="6"/>
                      </a:cubicBezTo>
                      <a:cubicBezTo>
                        <a:pt x="8" y="5"/>
                        <a:pt x="7" y="5"/>
                        <a:pt x="7" y="5"/>
                      </a:cubicBezTo>
                      <a:cubicBezTo>
                        <a:pt x="7" y="4"/>
                        <a:pt x="7" y="4"/>
                        <a:pt x="6" y="4"/>
                      </a:cubicBezTo>
                      <a:cubicBezTo>
                        <a:pt x="6" y="4"/>
                        <a:pt x="6" y="4"/>
                        <a:pt x="6" y="4"/>
                      </a:cubicBezTo>
                      <a:cubicBezTo>
                        <a:pt x="6" y="4"/>
                        <a:pt x="5" y="3"/>
                        <a:pt x="5" y="3"/>
                      </a:cubicBezTo>
                      <a:cubicBezTo>
                        <a:pt x="5" y="3"/>
                        <a:pt x="5" y="3"/>
                        <a:pt x="6" y="3"/>
                      </a:cubicBezTo>
                      <a:cubicBezTo>
                        <a:pt x="5" y="2"/>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path>
                  </a:pathLst>
                </a:custGeom>
                <a:solidFill>
                  <a:srgbClr val="DBD1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18" name="Freeform 12699">
                  <a:extLst>
                    <a:ext uri="{FF2B5EF4-FFF2-40B4-BE49-F238E27FC236}">
                      <a16:creationId xmlns:a16="http://schemas.microsoft.com/office/drawing/2014/main" id="{1197D27B-283B-F72F-51EC-0B72B3D84B4C}"/>
                    </a:ext>
                  </a:extLst>
                </p:cNvPr>
                <p:cNvSpPr>
                  <a:spLocks noEditPoints="1"/>
                </p:cNvSpPr>
                <p:nvPr/>
              </p:nvSpPr>
              <p:spPr bwMode="auto">
                <a:xfrm>
                  <a:off x="4816" y="2344"/>
                  <a:ext cx="12" cy="12"/>
                </a:xfrm>
                <a:custGeom>
                  <a:avLst/>
                  <a:gdLst>
                    <a:gd name="T0" fmla="*/ 3 w 14"/>
                    <a:gd name="T1" fmla="*/ 8 h 14"/>
                    <a:gd name="T2" fmla="*/ 3 w 14"/>
                    <a:gd name="T3" fmla="*/ 8 h 14"/>
                    <a:gd name="T4" fmla="*/ 3 w 14"/>
                    <a:gd name="T5" fmla="*/ 8 h 14"/>
                    <a:gd name="T6" fmla="*/ 3 w 14"/>
                    <a:gd name="T7" fmla="*/ 8 h 14"/>
                    <a:gd name="T8" fmla="*/ 3 w 14"/>
                    <a:gd name="T9" fmla="*/ 8 h 14"/>
                    <a:gd name="T10" fmla="*/ 3 w 14"/>
                    <a:gd name="T11" fmla="*/ 8 h 14"/>
                    <a:gd name="T12" fmla="*/ 3 w 14"/>
                    <a:gd name="T13" fmla="*/ 8 h 14"/>
                    <a:gd name="T14" fmla="*/ 3 w 14"/>
                    <a:gd name="T15" fmla="*/ 8 h 14"/>
                    <a:gd name="T16" fmla="*/ 3 w 14"/>
                    <a:gd name="T17" fmla="*/ 8 h 14"/>
                    <a:gd name="T18" fmla="*/ 3 w 14"/>
                    <a:gd name="T19" fmla="*/ 8 h 14"/>
                    <a:gd name="T20" fmla="*/ 3 w 14"/>
                    <a:gd name="T21" fmla="*/ 8 h 14"/>
                    <a:gd name="T22" fmla="*/ 3 w 14"/>
                    <a:gd name="T23" fmla="*/ 8 h 14"/>
                    <a:gd name="T24" fmla="*/ 3 w 14"/>
                    <a:gd name="T25" fmla="*/ 8 h 14"/>
                    <a:gd name="T26" fmla="*/ 3 w 14"/>
                    <a:gd name="T27" fmla="*/ 8 h 14"/>
                    <a:gd name="T28" fmla="*/ 3 w 14"/>
                    <a:gd name="T29" fmla="*/ 8 h 14"/>
                    <a:gd name="T30" fmla="*/ 5 w 14"/>
                    <a:gd name="T31" fmla="*/ 8 h 14"/>
                    <a:gd name="T32" fmla="*/ 5 w 14"/>
                    <a:gd name="T33" fmla="*/ 8 h 14"/>
                    <a:gd name="T34" fmla="*/ 5 w 14"/>
                    <a:gd name="T35" fmla="*/ 8 h 14"/>
                    <a:gd name="T36" fmla="*/ 5 w 14"/>
                    <a:gd name="T37" fmla="*/ 7 h 14"/>
                    <a:gd name="T38" fmla="*/ 7 w 14"/>
                    <a:gd name="T39" fmla="*/ 7 h 14"/>
                    <a:gd name="T40" fmla="*/ 7 w 14"/>
                    <a:gd name="T41" fmla="*/ 7 h 14"/>
                    <a:gd name="T42" fmla="*/ 7 w 14"/>
                    <a:gd name="T43" fmla="*/ 7 h 14"/>
                    <a:gd name="T44" fmla="*/ 7 w 14"/>
                    <a:gd name="T45" fmla="*/ 7 h 14"/>
                    <a:gd name="T46" fmla="*/ 7 w 14"/>
                    <a:gd name="T47" fmla="*/ 7 h 14"/>
                    <a:gd name="T48" fmla="*/ 7 w 14"/>
                    <a:gd name="T49" fmla="*/ 7 h 14"/>
                    <a:gd name="T50" fmla="*/ 8 w 14"/>
                    <a:gd name="T51" fmla="*/ 7 h 14"/>
                    <a:gd name="T52" fmla="*/ 8 w 14"/>
                    <a:gd name="T53" fmla="*/ 7 h 14"/>
                    <a:gd name="T54" fmla="*/ 8 w 14"/>
                    <a:gd name="T55" fmla="*/ 7 h 14"/>
                    <a:gd name="T56" fmla="*/ 8 w 14"/>
                    <a:gd name="T57" fmla="*/ 7 h 14"/>
                    <a:gd name="T58" fmla="*/ 8 w 14"/>
                    <a:gd name="T59" fmla="*/ 7 h 14"/>
                    <a:gd name="T60" fmla="*/ 8 w 14"/>
                    <a:gd name="T61" fmla="*/ 7 h 14"/>
                    <a:gd name="T62" fmla="*/ 3 w 14"/>
                    <a:gd name="T63" fmla="*/ 1 h 14"/>
                    <a:gd name="T64" fmla="*/ 3 w 14"/>
                    <a:gd name="T65" fmla="*/ 1 h 14"/>
                    <a:gd name="T66" fmla="*/ 3 w 14"/>
                    <a:gd name="T67" fmla="*/ 2 h 14"/>
                    <a:gd name="T68" fmla="*/ 2 w 14"/>
                    <a:gd name="T69" fmla="*/ 2 h 14"/>
                    <a:gd name="T70" fmla="*/ 0 w 14"/>
                    <a:gd name="T71" fmla="*/ 3 h 14"/>
                    <a:gd name="T72" fmla="*/ 2 w 14"/>
                    <a:gd name="T73" fmla="*/ 6 h 14"/>
                    <a:gd name="T74" fmla="*/ 3 w 14"/>
                    <a:gd name="T75" fmla="*/ 6 h 14"/>
                    <a:gd name="T76" fmla="*/ 3 w 14"/>
                    <a:gd name="T77" fmla="*/ 6 h 14"/>
                    <a:gd name="T78" fmla="*/ 4 w 14"/>
                    <a:gd name="T79" fmla="*/ 6 h 14"/>
                    <a:gd name="T80" fmla="*/ 6 w 14"/>
                    <a:gd name="T81" fmla="*/ 5 h 14"/>
                    <a:gd name="T82" fmla="*/ 7 w 14"/>
                    <a:gd name="T83" fmla="*/ 5 h 14"/>
                    <a:gd name="T84" fmla="*/ 8 w 14"/>
                    <a:gd name="T85" fmla="*/ 4 h 14"/>
                    <a:gd name="T86" fmla="*/ 7 w 14"/>
                    <a:gd name="T87" fmla="*/ 3 h 14"/>
                    <a:gd name="T88" fmla="*/ 5 w 14"/>
                    <a:gd name="T89" fmla="*/ 0 h 14"/>
                    <a:gd name="T90" fmla="*/ 5 w 14"/>
                    <a:gd name="T91" fmla="*/ 0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 h="14">
                      <a:moveTo>
                        <a:pt x="4" y="14"/>
                      </a:moveTo>
                      <a:cubicBezTo>
                        <a:pt x="3" y="14"/>
                        <a:pt x="3" y="14"/>
                        <a:pt x="3" y="14"/>
                      </a:cubicBezTo>
                      <a:cubicBezTo>
                        <a:pt x="3" y="14"/>
                        <a:pt x="3" y="14"/>
                        <a:pt x="3" y="14"/>
                      </a:cubicBezTo>
                      <a:cubicBezTo>
                        <a:pt x="3" y="14"/>
                        <a:pt x="3" y="14"/>
                        <a:pt x="4" y="14"/>
                      </a:cubicBezTo>
                      <a:cubicBezTo>
                        <a:pt x="4" y="14"/>
                        <a:pt x="4" y="14"/>
                        <a:pt x="4" y="14"/>
                      </a:cubicBezTo>
                      <a:moveTo>
                        <a:pt x="4" y="14"/>
                      </a:moveTo>
                      <a:cubicBezTo>
                        <a:pt x="4" y="14"/>
                        <a:pt x="4" y="14"/>
                        <a:pt x="4" y="14"/>
                      </a:cubicBezTo>
                      <a:cubicBezTo>
                        <a:pt x="4" y="14"/>
                        <a:pt x="4" y="14"/>
                        <a:pt x="4" y="14"/>
                      </a:cubicBezTo>
                      <a:cubicBezTo>
                        <a:pt x="4" y="14"/>
                        <a:pt x="4" y="14"/>
                        <a:pt x="4" y="14"/>
                      </a:cubicBezTo>
                      <a:cubicBezTo>
                        <a:pt x="4" y="14"/>
                        <a:pt x="4" y="14"/>
                        <a:pt x="4" y="14"/>
                      </a:cubicBezTo>
                      <a:moveTo>
                        <a:pt x="4" y="14"/>
                      </a:move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moveTo>
                        <a:pt x="4" y="14"/>
                      </a:moveTo>
                      <a:cubicBezTo>
                        <a:pt x="4" y="14"/>
                        <a:pt x="4" y="14"/>
                        <a:pt x="4" y="14"/>
                      </a:cubicBezTo>
                      <a:cubicBezTo>
                        <a:pt x="5" y="14"/>
                        <a:pt x="5" y="14"/>
                        <a:pt x="6" y="14"/>
                      </a:cubicBezTo>
                      <a:cubicBezTo>
                        <a:pt x="6" y="14"/>
                        <a:pt x="6" y="14"/>
                        <a:pt x="6" y="14"/>
                      </a:cubicBezTo>
                      <a:cubicBezTo>
                        <a:pt x="5" y="14"/>
                        <a:pt x="5" y="14"/>
                        <a:pt x="4" y="14"/>
                      </a:cubicBezTo>
                      <a:moveTo>
                        <a:pt x="4" y="14"/>
                      </a:move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moveTo>
                        <a:pt x="9" y="13"/>
                      </a:moveTo>
                      <a:cubicBezTo>
                        <a:pt x="9" y="13"/>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3"/>
                        <a:pt x="9" y="13"/>
                      </a:cubicBezTo>
                      <a:cubicBezTo>
                        <a:pt x="9" y="13"/>
                        <a:pt x="9" y="13"/>
                        <a:pt x="9" y="13"/>
                      </a:cubicBezTo>
                      <a:moveTo>
                        <a:pt x="13" y="12"/>
                      </a:moveTo>
                      <a:cubicBezTo>
                        <a:pt x="13" y="12"/>
                        <a:pt x="13" y="12"/>
                        <a:pt x="13" y="12"/>
                      </a:cubicBezTo>
                      <a:cubicBezTo>
                        <a:pt x="13" y="12"/>
                        <a:pt x="13" y="12"/>
                        <a:pt x="13" y="12"/>
                      </a:cubicBezTo>
                      <a:cubicBezTo>
                        <a:pt x="13" y="12"/>
                        <a:pt x="13" y="12"/>
                        <a:pt x="13" y="12"/>
                      </a:cubicBezTo>
                      <a:cubicBezTo>
                        <a:pt x="13" y="12"/>
                        <a:pt x="13" y="12"/>
                        <a:pt x="13" y="12"/>
                      </a:cubicBezTo>
                      <a:moveTo>
                        <a:pt x="13" y="12"/>
                      </a:move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moveTo>
                        <a:pt x="14" y="12"/>
                      </a:moveTo>
                      <a:cubicBezTo>
                        <a:pt x="14" y="12"/>
                        <a:pt x="14" y="12"/>
                        <a:pt x="14" y="12"/>
                      </a:cubicBezTo>
                      <a:cubicBezTo>
                        <a:pt x="14" y="12"/>
                        <a:pt x="14" y="12"/>
                        <a:pt x="14" y="12"/>
                      </a:cubicBezTo>
                      <a:cubicBezTo>
                        <a:pt x="14" y="12"/>
                        <a:pt x="14" y="12"/>
                        <a:pt x="14" y="12"/>
                      </a:cubicBezTo>
                      <a:cubicBezTo>
                        <a:pt x="14" y="12"/>
                        <a:pt x="14" y="12"/>
                        <a:pt x="14" y="12"/>
                      </a:cubicBezTo>
                      <a:moveTo>
                        <a:pt x="14" y="12"/>
                      </a:move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moveTo>
                        <a:pt x="8" y="0"/>
                      </a:moveTo>
                      <a:cubicBezTo>
                        <a:pt x="8" y="1"/>
                        <a:pt x="7" y="1"/>
                        <a:pt x="6" y="1"/>
                      </a:cubicBezTo>
                      <a:cubicBezTo>
                        <a:pt x="6" y="1"/>
                        <a:pt x="6" y="1"/>
                        <a:pt x="6" y="1"/>
                      </a:cubicBezTo>
                      <a:cubicBezTo>
                        <a:pt x="6" y="1"/>
                        <a:pt x="6" y="1"/>
                        <a:pt x="6" y="1"/>
                      </a:cubicBezTo>
                      <a:cubicBezTo>
                        <a:pt x="5" y="1"/>
                        <a:pt x="5" y="1"/>
                        <a:pt x="5" y="1"/>
                      </a:cubicBezTo>
                      <a:cubicBezTo>
                        <a:pt x="4" y="2"/>
                        <a:pt x="4" y="2"/>
                        <a:pt x="3" y="2"/>
                      </a:cubicBezTo>
                      <a:cubicBezTo>
                        <a:pt x="3" y="2"/>
                        <a:pt x="3" y="2"/>
                        <a:pt x="2" y="2"/>
                      </a:cubicBezTo>
                      <a:cubicBezTo>
                        <a:pt x="2" y="2"/>
                        <a:pt x="2" y="2"/>
                        <a:pt x="2" y="2"/>
                      </a:cubicBezTo>
                      <a:cubicBezTo>
                        <a:pt x="1" y="2"/>
                        <a:pt x="1" y="2"/>
                        <a:pt x="1" y="2"/>
                      </a:cubicBezTo>
                      <a:cubicBezTo>
                        <a:pt x="0" y="3"/>
                        <a:pt x="0" y="3"/>
                        <a:pt x="0" y="3"/>
                      </a:cubicBezTo>
                      <a:cubicBezTo>
                        <a:pt x="0" y="4"/>
                        <a:pt x="0" y="4"/>
                        <a:pt x="0" y="4"/>
                      </a:cubicBezTo>
                      <a:cubicBezTo>
                        <a:pt x="3" y="6"/>
                        <a:pt x="1" y="8"/>
                        <a:pt x="2" y="10"/>
                      </a:cubicBezTo>
                      <a:cubicBezTo>
                        <a:pt x="2" y="10"/>
                        <a:pt x="2" y="10"/>
                        <a:pt x="2" y="10"/>
                      </a:cubicBezTo>
                      <a:cubicBezTo>
                        <a:pt x="2" y="10"/>
                        <a:pt x="3" y="10"/>
                        <a:pt x="3" y="10"/>
                      </a:cubicBezTo>
                      <a:cubicBezTo>
                        <a:pt x="3" y="10"/>
                        <a:pt x="4" y="10"/>
                        <a:pt x="4" y="10"/>
                      </a:cubicBezTo>
                      <a:cubicBezTo>
                        <a:pt x="5" y="10"/>
                        <a:pt x="5" y="10"/>
                        <a:pt x="5" y="10"/>
                      </a:cubicBezTo>
                      <a:cubicBezTo>
                        <a:pt x="6" y="10"/>
                        <a:pt x="6" y="10"/>
                        <a:pt x="7" y="10"/>
                      </a:cubicBezTo>
                      <a:cubicBezTo>
                        <a:pt x="7" y="10"/>
                        <a:pt x="8" y="11"/>
                        <a:pt x="8" y="11"/>
                      </a:cubicBezTo>
                      <a:cubicBezTo>
                        <a:pt x="9" y="11"/>
                        <a:pt x="9" y="10"/>
                        <a:pt x="9" y="9"/>
                      </a:cubicBezTo>
                      <a:cubicBezTo>
                        <a:pt x="9" y="9"/>
                        <a:pt x="10" y="9"/>
                        <a:pt x="10" y="9"/>
                      </a:cubicBezTo>
                      <a:cubicBezTo>
                        <a:pt x="10" y="9"/>
                        <a:pt x="11" y="9"/>
                        <a:pt x="11" y="9"/>
                      </a:cubicBezTo>
                      <a:cubicBezTo>
                        <a:pt x="11" y="9"/>
                        <a:pt x="12" y="9"/>
                        <a:pt x="12" y="9"/>
                      </a:cubicBezTo>
                      <a:cubicBezTo>
                        <a:pt x="12" y="9"/>
                        <a:pt x="13" y="9"/>
                        <a:pt x="13" y="8"/>
                      </a:cubicBezTo>
                      <a:cubicBezTo>
                        <a:pt x="13" y="8"/>
                        <a:pt x="14" y="8"/>
                        <a:pt x="14" y="8"/>
                      </a:cubicBezTo>
                      <a:cubicBezTo>
                        <a:pt x="14" y="7"/>
                        <a:pt x="14" y="7"/>
                        <a:pt x="13" y="7"/>
                      </a:cubicBezTo>
                      <a:cubicBezTo>
                        <a:pt x="12" y="6"/>
                        <a:pt x="12" y="4"/>
                        <a:pt x="12" y="3"/>
                      </a:cubicBezTo>
                      <a:cubicBezTo>
                        <a:pt x="11" y="2"/>
                        <a:pt x="10" y="1"/>
                        <a:pt x="9" y="0"/>
                      </a:cubicBezTo>
                      <a:cubicBezTo>
                        <a:pt x="9" y="0"/>
                        <a:pt x="9" y="0"/>
                        <a:pt x="9" y="0"/>
                      </a:cubicBezTo>
                      <a:cubicBezTo>
                        <a:pt x="9" y="0"/>
                        <a:pt x="9" y="0"/>
                        <a:pt x="9" y="0"/>
                      </a:cubicBezTo>
                      <a:cubicBezTo>
                        <a:pt x="9" y="0"/>
                        <a:pt x="9" y="0"/>
                        <a:pt x="9" y="0"/>
                      </a:cubicBezTo>
                      <a:cubicBezTo>
                        <a:pt x="9" y="0"/>
                        <a:pt x="8" y="0"/>
                        <a:pt x="8" y="0"/>
                      </a:cubicBezTo>
                    </a:path>
                  </a:pathLst>
                </a:custGeom>
                <a:solidFill>
                  <a:srgbClr val="CB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19" name="Freeform 12700">
                  <a:extLst>
                    <a:ext uri="{FF2B5EF4-FFF2-40B4-BE49-F238E27FC236}">
                      <a16:creationId xmlns:a16="http://schemas.microsoft.com/office/drawing/2014/main" id="{11A38740-45BC-0272-9978-7B1DF77F6003}"/>
                    </a:ext>
                  </a:extLst>
                </p:cNvPr>
                <p:cNvSpPr>
                  <a:spLocks/>
                </p:cNvSpPr>
                <p:nvPr/>
              </p:nvSpPr>
              <p:spPr bwMode="auto">
                <a:xfrm>
                  <a:off x="4818" y="2356"/>
                  <a:ext cx="1" cy="1"/>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path>
                  </a:pathLst>
                </a:custGeom>
                <a:solidFill>
                  <a:srgbClr val="CAC0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0" name="Freeform 12701">
                  <a:extLst>
                    <a:ext uri="{FF2B5EF4-FFF2-40B4-BE49-F238E27FC236}">
                      <a16:creationId xmlns:a16="http://schemas.microsoft.com/office/drawing/2014/main" id="{A36F6A41-C8AE-2486-8387-C700764B9F55}"/>
                    </a:ext>
                  </a:extLst>
                </p:cNvPr>
                <p:cNvSpPr>
                  <a:spLocks noEditPoints="1"/>
                </p:cNvSpPr>
                <p:nvPr/>
              </p:nvSpPr>
              <p:spPr bwMode="auto">
                <a:xfrm>
                  <a:off x="4821" y="2356"/>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0 h 1"/>
                    <a:gd name="T14" fmla="*/ 0 w 1"/>
                    <a:gd name="T15" fmla="*/ 0 h 1"/>
                    <a:gd name="T16" fmla="*/ 1 w 1"/>
                    <a:gd name="T17" fmla="*/ 1 h 1"/>
                    <a:gd name="T18" fmla="*/ 1 w 1"/>
                    <a:gd name="T19" fmla="*/ 1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1" y="0"/>
                        <a:pt x="1" y="1"/>
                        <a:pt x="1" y="1"/>
                      </a:cubicBezTo>
                      <a:cubicBezTo>
                        <a:pt x="1" y="1"/>
                        <a:pt x="1" y="1"/>
                        <a:pt x="1" y="1"/>
                      </a:cubicBezTo>
                      <a:cubicBezTo>
                        <a:pt x="1" y="1"/>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CB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1" name="Freeform 12702">
                  <a:extLst>
                    <a:ext uri="{FF2B5EF4-FFF2-40B4-BE49-F238E27FC236}">
                      <a16:creationId xmlns:a16="http://schemas.microsoft.com/office/drawing/2014/main" id="{06619579-80F6-BDEC-3ED2-E17334BC7B19}"/>
                    </a:ext>
                  </a:extLst>
                </p:cNvPr>
                <p:cNvSpPr>
                  <a:spLocks/>
                </p:cNvSpPr>
                <p:nvPr/>
              </p:nvSpPr>
              <p:spPr bwMode="auto">
                <a:xfrm>
                  <a:off x="4818" y="2351"/>
                  <a:ext cx="10" cy="6"/>
                </a:xfrm>
                <a:custGeom>
                  <a:avLst/>
                  <a:gdLst>
                    <a:gd name="T0" fmla="*/ 4 w 13"/>
                    <a:gd name="T1" fmla="*/ 0 h 7"/>
                    <a:gd name="T2" fmla="*/ 4 w 13"/>
                    <a:gd name="T3" fmla="*/ 0 h 7"/>
                    <a:gd name="T4" fmla="*/ 4 w 13"/>
                    <a:gd name="T5" fmla="*/ 1 h 7"/>
                    <a:gd name="T6" fmla="*/ 3 w 13"/>
                    <a:gd name="T7" fmla="*/ 1 h 7"/>
                    <a:gd name="T8" fmla="*/ 3 w 13"/>
                    <a:gd name="T9" fmla="*/ 1 h 7"/>
                    <a:gd name="T10" fmla="*/ 2 w 13"/>
                    <a:gd name="T11" fmla="*/ 1 h 7"/>
                    <a:gd name="T12" fmla="*/ 2 w 13"/>
                    <a:gd name="T13" fmla="*/ 3 h 7"/>
                    <a:gd name="T14" fmla="*/ 2 w 13"/>
                    <a:gd name="T15" fmla="*/ 2 h 7"/>
                    <a:gd name="T16" fmla="*/ 2 w 13"/>
                    <a:gd name="T17" fmla="*/ 2 h 7"/>
                    <a:gd name="T18" fmla="*/ 2 w 13"/>
                    <a:gd name="T19" fmla="*/ 2 h 7"/>
                    <a:gd name="T20" fmla="*/ 1 w 13"/>
                    <a:gd name="T21" fmla="*/ 2 h 7"/>
                    <a:gd name="T22" fmla="*/ 0 w 13"/>
                    <a:gd name="T23" fmla="*/ 2 h 7"/>
                    <a:gd name="T24" fmla="*/ 0 w 13"/>
                    <a:gd name="T25" fmla="*/ 3 h 7"/>
                    <a:gd name="T26" fmla="*/ 1 w 13"/>
                    <a:gd name="T27" fmla="*/ 3 h 7"/>
                    <a:gd name="T28" fmla="*/ 2 w 13"/>
                    <a:gd name="T29" fmla="*/ 3 h 7"/>
                    <a:gd name="T30" fmla="*/ 2 w 13"/>
                    <a:gd name="T31" fmla="*/ 3 h 7"/>
                    <a:gd name="T32" fmla="*/ 2 w 13"/>
                    <a:gd name="T33" fmla="*/ 3 h 7"/>
                    <a:gd name="T34" fmla="*/ 2 w 13"/>
                    <a:gd name="T35" fmla="*/ 3 h 7"/>
                    <a:gd name="T36" fmla="*/ 2 w 13"/>
                    <a:gd name="T37" fmla="*/ 3 h 7"/>
                    <a:gd name="T38" fmla="*/ 2 w 13"/>
                    <a:gd name="T39" fmla="*/ 3 h 7"/>
                    <a:gd name="T40" fmla="*/ 2 w 13"/>
                    <a:gd name="T41" fmla="*/ 3 h 7"/>
                    <a:gd name="T42" fmla="*/ 2 w 13"/>
                    <a:gd name="T43" fmla="*/ 3 h 7"/>
                    <a:gd name="T44" fmla="*/ 2 w 13"/>
                    <a:gd name="T45" fmla="*/ 3 h 7"/>
                    <a:gd name="T46" fmla="*/ 2 w 13"/>
                    <a:gd name="T47" fmla="*/ 3 h 7"/>
                    <a:gd name="T48" fmla="*/ 2 w 13"/>
                    <a:gd name="T49" fmla="*/ 3 h 7"/>
                    <a:gd name="T50" fmla="*/ 2 w 13"/>
                    <a:gd name="T51" fmla="*/ 3 h 7"/>
                    <a:gd name="T52" fmla="*/ 2 w 13"/>
                    <a:gd name="T53" fmla="*/ 3 h 7"/>
                    <a:gd name="T54" fmla="*/ 2 w 13"/>
                    <a:gd name="T55" fmla="*/ 3 h 7"/>
                    <a:gd name="T56" fmla="*/ 2 w 13"/>
                    <a:gd name="T57" fmla="*/ 3 h 7"/>
                    <a:gd name="T58" fmla="*/ 2 w 13"/>
                    <a:gd name="T59" fmla="*/ 3 h 7"/>
                    <a:gd name="T60" fmla="*/ 2 w 13"/>
                    <a:gd name="T61" fmla="*/ 3 h 7"/>
                    <a:gd name="T62" fmla="*/ 2 w 13"/>
                    <a:gd name="T63" fmla="*/ 3 h 7"/>
                    <a:gd name="T64" fmla="*/ 2 w 13"/>
                    <a:gd name="T65" fmla="*/ 3 h 7"/>
                    <a:gd name="T66" fmla="*/ 2 w 13"/>
                    <a:gd name="T67" fmla="*/ 3 h 7"/>
                    <a:gd name="T68" fmla="*/ 2 w 13"/>
                    <a:gd name="T69" fmla="*/ 3 h 7"/>
                    <a:gd name="T70" fmla="*/ 2 w 13"/>
                    <a:gd name="T71" fmla="*/ 3 h 7"/>
                    <a:gd name="T72" fmla="*/ 2 w 13"/>
                    <a:gd name="T73" fmla="*/ 3 h 7"/>
                    <a:gd name="T74" fmla="*/ 2 w 13"/>
                    <a:gd name="T75" fmla="*/ 3 h 7"/>
                    <a:gd name="T76" fmla="*/ 2 w 13"/>
                    <a:gd name="T77" fmla="*/ 3 h 7"/>
                    <a:gd name="T78" fmla="*/ 3 w 13"/>
                    <a:gd name="T79" fmla="*/ 3 h 7"/>
                    <a:gd name="T80" fmla="*/ 3 w 13"/>
                    <a:gd name="T81" fmla="*/ 3 h 7"/>
                    <a:gd name="T82" fmla="*/ 4 w 13"/>
                    <a:gd name="T83" fmla="*/ 3 h 7"/>
                    <a:gd name="T84" fmla="*/ 4 w 13"/>
                    <a:gd name="T85" fmla="*/ 3 h 7"/>
                    <a:gd name="T86" fmla="*/ 4 w 13"/>
                    <a:gd name="T87" fmla="*/ 3 h 7"/>
                    <a:gd name="T88" fmla="*/ 4 w 13"/>
                    <a:gd name="T89" fmla="*/ 3 h 7"/>
                    <a:gd name="T90" fmla="*/ 4 w 13"/>
                    <a:gd name="T91" fmla="*/ 3 h 7"/>
                    <a:gd name="T92" fmla="*/ 4 w 13"/>
                    <a:gd name="T93" fmla="*/ 3 h 7"/>
                    <a:gd name="T94" fmla="*/ 4 w 13"/>
                    <a:gd name="T95" fmla="*/ 3 h 7"/>
                    <a:gd name="T96" fmla="*/ 4 w 13"/>
                    <a:gd name="T97" fmla="*/ 3 h 7"/>
                    <a:gd name="T98" fmla="*/ 4 w 13"/>
                    <a:gd name="T99" fmla="*/ 3 h 7"/>
                    <a:gd name="T100" fmla="*/ 4 w 13"/>
                    <a:gd name="T101" fmla="*/ 3 h 7"/>
                    <a:gd name="T102" fmla="*/ 4 w 13"/>
                    <a:gd name="T103" fmla="*/ 3 h 7"/>
                    <a:gd name="T104" fmla="*/ 4 w 13"/>
                    <a:gd name="T105" fmla="*/ 3 h 7"/>
                    <a:gd name="T106" fmla="*/ 4 w 13"/>
                    <a:gd name="T107" fmla="*/ 0 h 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 h="7">
                      <a:moveTo>
                        <a:pt x="12" y="0"/>
                      </a:moveTo>
                      <a:cubicBezTo>
                        <a:pt x="12" y="0"/>
                        <a:pt x="11" y="0"/>
                        <a:pt x="11" y="0"/>
                      </a:cubicBezTo>
                      <a:cubicBezTo>
                        <a:pt x="11" y="1"/>
                        <a:pt x="10" y="1"/>
                        <a:pt x="10" y="1"/>
                      </a:cubicBezTo>
                      <a:cubicBezTo>
                        <a:pt x="10" y="1"/>
                        <a:pt x="9" y="1"/>
                        <a:pt x="9" y="1"/>
                      </a:cubicBezTo>
                      <a:cubicBezTo>
                        <a:pt x="9" y="1"/>
                        <a:pt x="8" y="1"/>
                        <a:pt x="8" y="1"/>
                      </a:cubicBezTo>
                      <a:cubicBezTo>
                        <a:pt x="8" y="1"/>
                        <a:pt x="7" y="1"/>
                        <a:pt x="7" y="1"/>
                      </a:cubicBezTo>
                      <a:cubicBezTo>
                        <a:pt x="7" y="2"/>
                        <a:pt x="7" y="3"/>
                        <a:pt x="6" y="3"/>
                      </a:cubicBezTo>
                      <a:cubicBezTo>
                        <a:pt x="6" y="3"/>
                        <a:pt x="5" y="2"/>
                        <a:pt x="5" y="2"/>
                      </a:cubicBezTo>
                      <a:cubicBezTo>
                        <a:pt x="4" y="2"/>
                        <a:pt x="4" y="2"/>
                        <a:pt x="3" y="2"/>
                      </a:cubicBezTo>
                      <a:cubicBezTo>
                        <a:pt x="3" y="2"/>
                        <a:pt x="3" y="2"/>
                        <a:pt x="2" y="2"/>
                      </a:cubicBezTo>
                      <a:cubicBezTo>
                        <a:pt x="2" y="2"/>
                        <a:pt x="1" y="2"/>
                        <a:pt x="1" y="2"/>
                      </a:cubicBezTo>
                      <a:cubicBezTo>
                        <a:pt x="1" y="2"/>
                        <a:pt x="0" y="2"/>
                        <a:pt x="0" y="2"/>
                      </a:cubicBezTo>
                      <a:cubicBezTo>
                        <a:pt x="1" y="3"/>
                        <a:pt x="1" y="4"/>
                        <a:pt x="0" y="4"/>
                      </a:cubicBezTo>
                      <a:cubicBezTo>
                        <a:pt x="1" y="5"/>
                        <a:pt x="1" y="6"/>
                        <a:pt x="1" y="6"/>
                      </a:cubicBezTo>
                      <a:cubicBezTo>
                        <a:pt x="1" y="6"/>
                        <a:pt x="1"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7"/>
                        <a:pt x="5" y="7"/>
                      </a:cubicBezTo>
                      <a:cubicBezTo>
                        <a:pt x="5" y="7"/>
                        <a:pt x="5" y="7"/>
                        <a:pt x="5" y="7"/>
                      </a:cubicBezTo>
                      <a:cubicBezTo>
                        <a:pt x="5" y="7"/>
                        <a:pt x="5" y="7"/>
                        <a:pt x="5" y="7"/>
                      </a:cubicBezTo>
                      <a:cubicBezTo>
                        <a:pt x="5" y="7"/>
                        <a:pt x="5" y="7"/>
                        <a:pt x="5" y="7"/>
                      </a:cubicBezTo>
                      <a:cubicBezTo>
                        <a:pt x="6" y="7"/>
                        <a:pt x="6" y="6"/>
                        <a:pt x="7" y="6"/>
                      </a:cubicBezTo>
                      <a:cubicBezTo>
                        <a:pt x="7" y="6"/>
                        <a:pt x="7" y="6"/>
                        <a:pt x="7" y="6"/>
                      </a:cubicBezTo>
                      <a:cubicBezTo>
                        <a:pt x="7" y="6"/>
                        <a:pt x="7" y="5"/>
                        <a:pt x="7" y="5"/>
                      </a:cubicBezTo>
                      <a:cubicBezTo>
                        <a:pt x="7" y="5"/>
                        <a:pt x="7" y="5"/>
                        <a:pt x="7" y="5"/>
                      </a:cubicBezTo>
                      <a:cubicBezTo>
                        <a:pt x="8" y="5"/>
                        <a:pt x="8" y="5"/>
                        <a:pt x="8" y="5"/>
                      </a:cubicBezTo>
                      <a:cubicBezTo>
                        <a:pt x="9" y="5"/>
                        <a:pt x="9" y="5"/>
                        <a:pt x="9" y="5"/>
                      </a:cubicBezTo>
                      <a:cubicBezTo>
                        <a:pt x="10" y="5"/>
                        <a:pt x="10" y="5"/>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3" y="1"/>
                        <a:pt x="12" y="0"/>
                      </a:cubicBezTo>
                    </a:path>
                  </a:pathLst>
                </a:custGeom>
                <a:solidFill>
                  <a:srgbClr val="BDB4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2" name="Freeform 12703">
                  <a:extLst>
                    <a:ext uri="{FF2B5EF4-FFF2-40B4-BE49-F238E27FC236}">
                      <a16:creationId xmlns:a16="http://schemas.microsoft.com/office/drawing/2014/main" id="{CB0CB31C-307E-FB6C-1BD9-C19D51A18D86}"/>
                    </a:ext>
                  </a:extLst>
                </p:cNvPr>
                <p:cNvSpPr>
                  <a:spLocks/>
                </p:cNvSpPr>
                <p:nvPr/>
              </p:nvSpPr>
              <p:spPr bwMode="auto">
                <a:xfrm>
                  <a:off x="4818" y="2354"/>
                  <a:ext cx="1" cy="2"/>
                </a:xfrm>
                <a:custGeom>
                  <a:avLst/>
                  <a:gdLst>
                    <a:gd name="T0" fmla="*/ 0 w 1"/>
                    <a:gd name="T1" fmla="*/ 0 h 2"/>
                    <a:gd name="T2" fmla="*/ 0 w 1"/>
                    <a:gd name="T3" fmla="*/ 2 h 2"/>
                    <a:gd name="T4" fmla="*/ 0 w 1"/>
                    <a:gd name="T5" fmla="*/ 2 h 2"/>
                    <a:gd name="T6" fmla="*/ 1 w 1"/>
                    <a:gd name="T7" fmla="*/ 2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0" y="1"/>
                        <a:pt x="0" y="2"/>
                        <a:pt x="0" y="2"/>
                      </a:cubicBezTo>
                      <a:cubicBezTo>
                        <a:pt x="0" y="2"/>
                        <a:pt x="0" y="2"/>
                        <a:pt x="0" y="2"/>
                      </a:cubicBezTo>
                      <a:cubicBezTo>
                        <a:pt x="1" y="2"/>
                        <a:pt x="1" y="2"/>
                        <a:pt x="1" y="2"/>
                      </a:cubicBezTo>
                      <a:cubicBezTo>
                        <a:pt x="1" y="2"/>
                        <a:pt x="1" y="1"/>
                        <a:pt x="0" y="0"/>
                      </a:cubicBezTo>
                    </a:path>
                  </a:pathLst>
                </a:custGeom>
                <a:solidFill>
                  <a:srgbClr val="BCB4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3" name="Freeform 12704">
                  <a:extLst>
                    <a:ext uri="{FF2B5EF4-FFF2-40B4-BE49-F238E27FC236}">
                      <a16:creationId xmlns:a16="http://schemas.microsoft.com/office/drawing/2014/main" id="{93FEEF5C-5B7E-4F3A-0516-18790522C05A}"/>
                    </a:ext>
                  </a:extLst>
                </p:cNvPr>
                <p:cNvSpPr>
                  <a:spLocks/>
                </p:cNvSpPr>
                <p:nvPr/>
              </p:nvSpPr>
              <p:spPr bwMode="auto">
                <a:xfrm>
                  <a:off x="4820" y="2342"/>
                  <a:ext cx="1" cy="1"/>
                </a:xfrm>
                <a:custGeom>
                  <a:avLst/>
                  <a:gdLst>
                    <a:gd name="T0" fmla="*/ 1 w 1"/>
                    <a:gd name="T1" fmla="*/ 0 h 1"/>
                    <a:gd name="T2" fmla="*/ 0 w 1"/>
                    <a:gd name="T3" fmla="*/ 0 h 1"/>
                    <a:gd name="T4" fmla="*/ 1 w 1"/>
                    <a:gd name="T5" fmla="*/ 1 h 1"/>
                    <a:gd name="T6" fmla="*/ 1 w 1"/>
                    <a:gd name="T7" fmla="*/ 1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0" y="0"/>
                        <a:pt x="0" y="0"/>
                        <a:pt x="0" y="0"/>
                      </a:cubicBezTo>
                      <a:cubicBezTo>
                        <a:pt x="0" y="0"/>
                        <a:pt x="1" y="1"/>
                        <a:pt x="1" y="1"/>
                      </a:cubicBezTo>
                      <a:cubicBezTo>
                        <a:pt x="1" y="1"/>
                        <a:pt x="1" y="1"/>
                        <a:pt x="1" y="1"/>
                      </a:cubicBezTo>
                      <a:cubicBezTo>
                        <a:pt x="1" y="0"/>
                        <a:pt x="1" y="0"/>
                        <a:pt x="1" y="0"/>
                      </a:cubicBezTo>
                    </a:path>
                  </a:pathLst>
                </a:custGeom>
                <a:solidFill>
                  <a:srgbClr val="CB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4" name="Freeform 12705">
                  <a:extLst>
                    <a:ext uri="{FF2B5EF4-FFF2-40B4-BE49-F238E27FC236}">
                      <a16:creationId xmlns:a16="http://schemas.microsoft.com/office/drawing/2014/main" id="{58E01CDE-3151-22AC-5790-049F6D29BD0E}"/>
                    </a:ext>
                  </a:extLst>
                </p:cNvPr>
                <p:cNvSpPr>
                  <a:spLocks/>
                </p:cNvSpPr>
                <p:nvPr/>
              </p:nvSpPr>
              <p:spPr bwMode="auto">
                <a:xfrm>
                  <a:off x="4816" y="2338"/>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0" y="1"/>
                      </a:cubicBezTo>
                      <a:cubicBezTo>
                        <a:pt x="0" y="1"/>
                        <a:pt x="0" y="0"/>
                        <a:pt x="0" y="0"/>
                      </a:cubicBezTo>
                    </a:path>
                  </a:pathLst>
                </a:custGeom>
                <a:solidFill>
                  <a:srgbClr val="C9C0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5" name="Freeform 12706">
                  <a:extLst>
                    <a:ext uri="{FF2B5EF4-FFF2-40B4-BE49-F238E27FC236}">
                      <a16:creationId xmlns:a16="http://schemas.microsoft.com/office/drawing/2014/main" id="{23B91E01-0F97-A5FC-633C-42D0B1954584}"/>
                    </a:ext>
                  </a:extLst>
                </p:cNvPr>
                <p:cNvSpPr>
                  <a:spLocks/>
                </p:cNvSpPr>
                <p:nvPr/>
              </p:nvSpPr>
              <p:spPr bwMode="auto">
                <a:xfrm>
                  <a:off x="4814" y="2341"/>
                  <a:ext cx="2" cy="2"/>
                </a:xfrm>
                <a:custGeom>
                  <a:avLst/>
                  <a:gdLst>
                    <a:gd name="T0" fmla="*/ 1 w 3"/>
                    <a:gd name="T1" fmla="*/ 0 h 2"/>
                    <a:gd name="T2" fmla="*/ 1 w 3"/>
                    <a:gd name="T3" fmla="*/ 0 h 2"/>
                    <a:gd name="T4" fmla="*/ 1 w 3"/>
                    <a:gd name="T5" fmla="*/ 1 h 2"/>
                    <a:gd name="T6" fmla="*/ 0 w 3"/>
                    <a:gd name="T7" fmla="*/ 1 h 2"/>
                    <a:gd name="T8" fmla="*/ 1 w 3"/>
                    <a:gd name="T9" fmla="*/ 2 h 2"/>
                    <a:gd name="T10" fmla="*/ 1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cubicBezTo>
                        <a:pt x="3" y="0"/>
                        <a:pt x="3" y="0"/>
                        <a:pt x="3" y="0"/>
                      </a:cubicBezTo>
                      <a:cubicBezTo>
                        <a:pt x="2" y="1"/>
                        <a:pt x="2" y="1"/>
                        <a:pt x="1" y="1"/>
                      </a:cubicBezTo>
                      <a:cubicBezTo>
                        <a:pt x="1" y="1"/>
                        <a:pt x="0" y="1"/>
                        <a:pt x="0" y="1"/>
                      </a:cubicBezTo>
                      <a:cubicBezTo>
                        <a:pt x="0" y="2"/>
                        <a:pt x="0" y="2"/>
                        <a:pt x="1" y="2"/>
                      </a:cubicBezTo>
                      <a:cubicBezTo>
                        <a:pt x="2" y="2"/>
                        <a:pt x="3" y="1"/>
                        <a:pt x="3" y="0"/>
                      </a:cubicBezTo>
                    </a:path>
                  </a:pathLst>
                </a:custGeom>
                <a:solidFill>
                  <a:srgbClr val="C9C0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6" name="Freeform 12707">
                  <a:extLst>
                    <a:ext uri="{FF2B5EF4-FFF2-40B4-BE49-F238E27FC236}">
                      <a16:creationId xmlns:a16="http://schemas.microsoft.com/office/drawing/2014/main" id="{857A5DE0-1CDD-C5C9-2570-08057A4D56E0}"/>
                    </a:ext>
                  </a:extLst>
                </p:cNvPr>
                <p:cNvSpPr>
                  <a:spLocks noEditPoints="1"/>
                </p:cNvSpPr>
                <p:nvPr/>
              </p:nvSpPr>
              <p:spPr bwMode="auto">
                <a:xfrm>
                  <a:off x="4809" y="2337"/>
                  <a:ext cx="2" cy="2"/>
                </a:xfrm>
                <a:custGeom>
                  <a:avLst/>
                  <a:gdLst>
                    <a:gd name="T0" fmla="*/ 2 w 2"/>
                    <a:gd name="T1" fmla="*/ 0 h 2"/>
                    <a:gd name="T2" fmla="*/ 0 w 2"/>
                    <a:gd name="T3" fmla="*/ 1 h 2"/>
                    <a:gd name="T4" fmla="*/ 0 w 2"/>
                    <a:gd name="T5" fmla="*/ 2 h 2"/>
                    <a:gd name="T6" fmla="*/ 2 w 2"/>
                    <a:gd name="T7" fmla="*/ 0 h 2"/>
                    <a:gd name="T8" fmla="*/ 2 w 2"/>
                    <a:gd name="T9" fmla="*/ 0 h 2"/>
                    <a:gd name="T10" fmla="*/ 2 w 2"/>
                    <a:gd name="T11" fmla="*/ 0 h 2"/>
                    <a:gd name="T12" fmla="*/ 2 w 2"/>
                    <a:gd name="T13" fmla="*/ 0 h 2"/>
                    <a:gd name="T14" fmla="*/ 2 w 2"/>
                    <a:gd name="T15" fmla="*/ 0 h 2"/>
                    <a:gd name="T16" fmla="*/ 2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0"/>
                      </a:moveTo>
                      <a:cubicBezTo>
                        <a:pt x="1" y="0"/>
                        <a:pt x="0" y="1"/>
                        <a:pt x="0" y="1"/>
                      </a:cubicBezTo>
                      <a:cubicBezTo>
                        <a:pt x="0" y="1"/>
                        <a:pt x="0" y="1"/>
                        <a:pt x="0" y="2"/>
                      </a:cubicBezTo>
                      <a:cubicBezTo>
                        <a:pt x="1" y="1"/>
                        <a:pt x="1" y="0"/>
                        <a:pt x="2" y="0"/>
                      </a:cubicBezTo>
                      <a:cubicBezTo>
                        <a:pt x="2" y="0"/>
                        <a:pt x="2" y="0"/>
                        <a:pt x="2" y="0"/>
                      </a:cubicBezTo>
                      <a:moveTo>
                        <a:pt x="2" y="0"/>
                      </a:moveTo>
                      <a:cubicBezTo>
                        <a:pt x="2" y="0"/>
                        <a:pt x="2" y="0"/>
                        <a:pt x="2" y="0"/>
                      </a:cubicBezTo>
                      <a:cubicBezTo>
                        <a:pt x="2" y="0"/>
                        <a:pt x="2" y="0"/>
                        <a:pt x="2" y="0"/>
                      </a:cubicBezTo>
                      <a:cubicBezTo>
                        <a:pt x="2" y="0"/>
                        <a:pt x="2" y="0"/>
                        <a:pt x="2" y="0"/>
                      </a:cubicBezTo>
                    </a:path>
                  </a:pathLst>
                </a:custGeom>
                <a:solidFill>
                  <a:srgbClr val="C9C0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7" name="Freeform 12708">
                  <a:extLst>
                    <a:ext uri="{FF2B5EF4-FFF2-40B4-BE49-F238E27FC236}">
                      <a16:creationId xmlns:a16="http://schemas.microsoft.com/office/drawing/2014/main" id="{6E308521-1A47-659A-92C4-523617AE7127}"/>
                    </a:ext>
                  </a:extLst>
                </p:cNvPr>
                <p:cNvSpPr>
                  <a:spLocks noEditPoints="1"/>
                </p:cNvSpPr>
                <p:nvPr/>
              </p:nvSpPr>
              <p:spPr bwMode="auto">
                <a:xfrm>
                  <a:off x="4826" y="2348"/>
                  <a:ext cx="1" cy="1"/>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0 h 1"/>
                    <a:gd name="T22" fmla="*/ 0 w 1"/>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path>
                  </a:pathLst>
                </a:custGeom>
                <a:solidFill>
                  <a:srgbClr val="CBC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8" name="Freeform 12709">
                  <a:extLst>
                    <a:ext uri="{FF2B5EF4-FFF2-40B4-BE49-F238E27FC236}">
                      <a16:creationId xmlns:a16="http://schemas.microsoft.com/office/drawing/2014/main" id="{5A7840CE-8AD0-B21D-BD4F-6F6E3095FA61}"/>
                    </a:ext>
                  </a:extLst>
                </p:cNvPr>
                <p:cNvSpPr>
                  <a:spLocks noEditPoints="1"/>
                </p:cNvSpPr>
                <p:nvPr/>
              </p:nvSpPr>
              <p:spPr bwMode="auto">
                <a:xfrm>
                  <a:off x="4804" y="2371"/>
                  <a:ext cx="8" cy="3"/>
                </a:xfrm>
                <a:custGeom>
                  <a:avLst/>
                  <a:gdLst>
                    <a:gd name="T0" fmla="*/ 3 w 9"/>
                    <a:gd name="T1" fmla="*/ 1 h 4"/>
                    <a:gd name="T2" fmla="*/ 3 w 9"/>
                    <a:gd name="T3" fmla="*/ 1 h 4"/>
                    <a:gd name="T4" fmla="*/ 3 w 9"/>
                    <a:gd name="T5" fmla="*/ 1 h 4"/>
                    <a:gd name="T6" fmla="*/ 3 w 9"/>
                    <a:gd name="T7" fmla="*/ 1 h 4"/>
                    <a:gd name="T8" fmla="*/ 3 w 9"/>
                    <a:gd name="T9" fmla="*/ 1 h 4"/>
                    <a:gd name="T10" fmla="*/ 3 w 9"/>
                    <a:gd name="T11" fmla="*/ 1 h 4"/>
                    <a:gd name="T12" fmla="*/ 3 w 9"/>
                    <a:gd name="T13" fmla="*/ 1 h 4"/>
                    <a:gd name="T14" fmla="*/ 3 w 9"/>
                    <a:gd name="T15" fmla="*/ 1 h 4"/>
                    <a:gd name="T16" fmla="*/ 3 w 9"/>
                    <a:gd name="T17" fmla="*/ 1 h 4"/>
                    <a:gd name="T18" fmla="*/ 3 w 9"/>
                    <a:gd name="T19" fmla="*/ 1 h 4"/>
                    <a:gd name="T20" fmla="*/ 3 w 9"/>
                    <a:gd name="T21" fmla="*/ 1 h 4"/>
                    <a:gd name="T22" fmla="*/ 3 w 9"/>
                    <a:gd name="T23" fmla="*/ 1 h 4"/>
                    <a:gd name="T24" fmla="*/ 4 w 9"/>
                    <a:gd name="T25" fmla="*/ 1 h 4"/>
                    <a:gd name="T26" fmla="*/ 4 w 9"/>
                    <a:gd name="T27" fmla="*/ 1 h 4"/>
                    <a:gd name="T28" fmla="*/ 4 w 9"/>
                    <a:gd name="T29" fmla="*/ 1 h 4"/>
                    <a:gd name="T30" fmla="*/ 4 w 9"/>
                    <a:gd name="T31" fmla="*/ 1 h 4"/>
                    <a:gd name="T32" fmla="*/ 4 w 9"/>
                    <a:gd name="T33" fmla="*/ 2 h 4"/>
                    <a:gd name="T34" fmla="*/ 5 w 9"/>
                    <a:gd name="T35" fmla="*/ 2 h 4"/>
                    <a:gd name="T36" fmla="*/ 5 w 9"/>
                    <a:gd name="T37" fmla="*/ 2 h 4"/>
                    <a:gd name="T38" fmla="*/ 5 w 9"/>
                    <a:gd name="T39" fmla="*/ 2 h 4"/>
                    <a:gd name="T40" fmla="*/ 5 w 9"/>
                    <a:gd name="T41" fmla="*/ 2 h 4"/>
                    <a:gd name="T42" fmla="*/ 4 w 9"/>
                    <a:gd name="T43" fmla="*/ 2 h 4"/>
                    <a:gd name="T44" fmla="*/ 4 w 9"/>
                    <a:gd name="T45" fmla="*/ 1 h 4"/>
                    <a:gd name="T46" fmla="*/ 1 w 9"/>
                    <a:gd name="T47" fmla="*/ 0 h 4"/>
                    <a:gd name="T48" fmla="*/ 3 w 9"/>
                    <a:gd name="T49" fmla="*/ 1 h 4"/>
                    <a:gd name="T50" fmla="*/ 1 w 9"/>
                    <a:gd name="T51" fmla="*/ 0 h 4"/>
                    <a:gd name="T52" fmla="*/ 0 w 9"/>
                    <a:gd name="T53" fmla="*/ 0 h 4"/>
                    <a:gd name="T54" fmla="*/ 1 w 9"/>
                    <a:gd name="T55" fmla="*/ 0 h 4"/>
                    <a:gd name="T56" fmla="*/ 0 w 9"/>
                    <a:gd name="T57" fmla="*/ 0 h 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 h="4">
                      <a:moveTo>
                        <a:pt x="3" y="1"/>
                      </a:moveTo>
                      <a:cubicBezTo>
                        <a:pt x="3" y="1"/>
                        <a:pt x="3" y="1"/>
                        <a:pt x="3" y="1"/>
                      </a:cubicBezTo>
                      <a:cubicBezTo>
                        <a:pt x="3" y="1"/>
                        <a:pt x="3" y="1"/>
                        <a:pt x="3" y="1"/>
                      </a:cubicBezTo>
                      <a:cubicBezTo>
                        <a:pt x="3" y="1"/>
                        <a:pt x="3" y="1"/>
                        <a:pt x="3" y="1"/>
                      </a:cubicBezTo>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moveTo>
                        <a:pt x="4" y="1"/>
                      </a:moveTo>
                      <a:cubicBezTo>
                        <a:pt x="4" y="1"/>
                        <a:pt x="4" y="1"/>
                        <a:pt x="4" y="1"/>
                      </a:cubicBezTo>
                      <a:cubicBezTo>
                        <a:pt x="4" y="1"/>
                        <a:pt x="4" y="1"/>
                        <a:pt x="4" y="1"/>
                      </a:cubicBezTo>
                      <a:cubicBezTo>
                        <a:pt x="4" y="1"/>
                        <a:pt x="4" y="1"/>
                        <a:pt x="4" y="1"/>
                      </a:cubicBezTo>
                      <a:cubicBezTo>
                        <a:pt x="4" y="1"/>
                        <a:pt x="5" y="2"/>
                        <a:pt x="6" y="2"/>
                      </a:cubicBezTo>
                      <a:cubicBezTo>
                        <a:pt x="7" y="3"/>
                        <a:pt x="8" y="4"/>
                        <a:pt x="9" y="4"/>
                      </a:cubicBezTo>
                      <a:cubicBezTo>
                        <a:pt x="9" y="4"/>
                        <a:pt x="9" y="4"/>
                        <a:pt x="9" y="4"/>
                      </a:cubicBezTo>
                      <a:cubicBezTo>
                        <a:pt x="9" y="4"/>
                        <a:pt x="9" y="4"/>
                        <a:pt x="9" y="4"/>
                      </a:cubicBezTo>
                      <a:cubicBezTo>
                        <a:pt x="9" y="4"/>
                        <a:pt x="9" y="4"/>
                        <a:pt x="9" y="4"/>
                      </a:cubicBezTo>
                      <a:cubicBezTo>
                        <a:pt x="8" y="4"/>
                        <a:pt x="7" y="3"/>
                        <a:pt x="6" y="2"/>
                      </a:cubicBezTo>
                      <a:cubicBezTo>
                        <a:pt x="5" y="2"/>
                        <a:pt x="4" y="1"/>
                        <a:pt x="4" y="1"/>
                      </a:cubicBezTo>
                      <a:moveTo>
                        <a:pt x="1" y="0"/>
                      </a:moveTo>
                      <a:cubicBezTo>
                        <a:pt x="1" y="0"/>
                        <a:pt x="2" y="1"/>
                        <a:pt x="3" y="1"/>
                      </a:cubicBezTo>
                      <a:cubicBezTo>
                        <a:pt x="2" y="1"/>
                        <a:pt x="1" y="0"/>
                        <a:pt x="1" y="0"/>
                      </a:cubicBezTo>
                      <a:moveTo>
                        <a:pt x="0" y="0"/>
                      </a:moveTo>
                      <a:cubicBezTo>
                        <a:pt x="0" y="0"/>
                        <a:pt x="1" y="0"/>
                        <a:pt x="1" y="0"/>
                      </a:cubicBezTo>
                      <a:cubicBezTo>
                        <a:pt x="1" y="0"/>
                        <a:pt x="0" y="0"/>
                        <a:pt x="0" y="0"/>
                      </a:cubicBezTo>
                    </a:path>
                  </a:pathLst>
                </a:custGeom>
                <a:solidFill>
                  <a:srgbClr val="D8C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29" name="Freeform 12710">
                  <a:extLst>
                    <a:ext uri="{FF2B5EF4-FFF2-40B4-BE49-F238E27FC236}">
                      <a16:creationId xmlns:a16="http://schemas.microsoft.com/office/drawing/2014/main" id="{41EE93BB-488A-677E-5157-A037B6769C15}"/>
                    </a:ext>
                  </a:extLst>
                </p:cNvPr>
                <p:cNvSpPr>
                  <a:spLocks noEditPoints="1"/>
                </p:cNvSpPr>
                <p:nvPr/>
              </p:nvSpPr>
              <p:spPr bwMode="auto">
                <a:xfrm>
                  <a:off x="4823" y="2372"/>
                  <a:ext cx="1" cy="1"/>
                </a:xfrm>
                <a:custGeom>
                  <a:avLst/>
                  <a:gdLst>
                    <a:gd name="T0" fmla="*/ 0 w 2"/>
                    <a:gd name="T1" fmla="*/ 1 h 1"/>
                    <a:gd name="T2" fmla="*/ 0 w 2"/>
                    <a:gd name="T3" fmla="*/ 1 h 1"/>
                    <a:gd name="T4" fmla="*/ 0 w 2"/>
                    <a:gd name="T5" fmla="*/ 1 h 1"/>
                    <a:gd name="T6" fmla="*/ 0 w 2"/>
                    <a:gd name="T7" fmla="*/ 1 h 1"/>
                    <a:gd name="T8" fmla="*/ 0 w 2"/>
                    <a:gd name="T9" fmla="*/ 1 h 1"/>
                    <a:gd name="T10" fmla="*/ 0 w 2"/>
                    <a:gd name="T11" fmla="*/ 1 h 1"/>
                    <a:gd name="T12" fmla="*/ 0 w 2"/>
                    <a:gd name="T13" fmla="*/ 1 h 1"/>
                    <a:gd name="T14" fmla="*/ 0 w 2"/>
                    <a:gd name="T15" fmla="*/ 1 h 1"/>
                    <a:gd name="T16" fmla="*/ 0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0" name="Freeform 12711">
                  <a:extLst>
                    <a:ext uri="{FF2B5EF4-FFF2-40B4-BE49-F238E27FC236}">
                      <a16:creationId xmlns:a16="http://schemas.microsoft.com/office/drawing/2014/main" id="{9B7F41CA-C5A5-8117-4F06-99BAD79CA0E2}"/>
                    </a:ext>
                  </a:extLst>
                </p:cNvPr>
                <p:cNvSpPr>
                  <a:spLocks/>
                </p:cNvSpPr>
                <p:nvPr/>
              </p:nvSpPr>
              <p:spPr bwMode="auto">
                <a:xfrm>
                  <a:off x="4821" y="2373"/>
                  <a:ext cx="2" cy="1"/>
                </a:xfrm>
                <a:custGeom>
                  <a:avLst/>
                  <a:gdLst>
                    <a:gd name="T0" fmla="*/ 2 w 2"/>
                    <a:gd name="T1" fmla="*/ 0 h 1"/>
                    <a:gd name="T2" fmla="*/ 0 w 2"/>
                    <a:gd name="T3" fmla="*/ 1 h 1"/>
                    <a:gd name="T4" fmla="*/ 0 w 2"/>
                    <a:gd name="T5" fmla="*/ 1 h 1"/>
                    <a:gd name="T6" fmla="*/ 0 w 2"/>
                    <a:gd name="T7" fmla="*/ 1 h 1"/>
                    <a:gd name="T8" fmla="*/ 2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2" y="1"/>
                        <a:pt x="1" y="1"/>
                        <a:pt x="0" y="1"/>
                      </a:cubicBezTo>
                      <a:cubicBezTo>
                        <a:pt x="0" y="1"/>
                        <a:pt x="0" y="1"/>
                        <a:pt x="0" y="1"/>
                      </a:cubicBezTo>
                      <a:cubicBezTo>
                        <a:pt x="0" y="1"/>
                        <a:pt x="0" y="1"/>
                        <a:pt x="0" y="1"/>
                      </a:cubicBezTo>
                      <a:cubicBezTo>
                        <a:pt x="1" y="1"/>
                        <a:pt x="2" y="1"/>
                        <a:pt x="2" y="0"/>
                      </a:cubicBezTo>
                      <a:cubicBezTo>
                        <a:pt x="2" y="0"/>
                        <a:pt x="2" y="0"/>
                        <a:pt x="2" y="0"/>
                      </a:cubicBezTo>
                    </a:path>
                  </a:pathLst>
                </a:custGeom>
                <a:solidFill>
                  <a:srgbClr val="CAC0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1" name="Freeform 12712">
                  <a:extLst>
                    <a:ext uri="{FF2B5EF4-FFF2-40B4-BE49-F238E27FC236}">
                      <a16:creationId xmlns:a16="http://schemas.microsoft.com/office/drawing/2014/main" id="{87B253A8-6FD4-9258-69ED-FEF0AC78AC9E}"/>
                    </a:ext>
                  </a:extLst>
                </p:cNvPr>
                <p:cNvSpPr>
                  <a:spLocks/>
                </p:cNvSpPr>
                <p:nvPr/>
              </p:nvSpPr>
              <p:spPr bwMode="auto">
                <a:xfrm>
                  <a:off x="4813" y="237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8BF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2" name="Freeform 12713">
                  <a:extLst>
                    <a:ext uri="{FF2B5EF4-FFF2-40B4-BE49-F238E27FC236}">
                      <a16:creationId xmlns:a16="http://schemas.microsoft.com/office/drawing/2014/main" id="{80006736-A086-E5DB-8CA8-088B4DC4EF8B}"/>
                    </a:ext>
                  </a:extLst>
                </p:cNvPr>
                <p:cNvSpPr>
                  <a:spLocks/>
                </p:cNvSpPr>
                <p:nvPr/>
              </p:nvSpPr>
              <p:spPr bwMode="auto">
                <a:xfrm>
                  <a:off x="4814" y="2374"/>
                  <a:ext cx="1" cy="1"/>
                </a:xfrm>
                <a:custGeom>
                  <a:avLst/>
                  <a:gdLst>
                    <a:gd name="T0" fmla="*/ 0 w 1"/>
                    <a:gd name="T1" fmla="*/ 0 h 1"/>
                    <a:gd name="T2" fmla="*/ 0 w 1"/>
                    <a:gd name="T3" fmla="*/ 0 h 1"/>
                    <a:gd name="T4" fmla="*/ 1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D8C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3" name="Freeform 12714">
                  <a:extLst>
                    <a:ext uri="{FF2B5EF4-FFF2-40B4-BE49-F238E27FC236}">
                      <a16:creationId xmlns:a16="http://schemas.microsoft.com/office/drawing/2014/main" id="{9AD50F97-EF71-E37C-711A-E44A817537EB}"/>
                    </a:ext>
                  </a:extLst>
                </p:cNvPr>
                <p:cNvSpPr>
                  <a:spLocks/>
                </p:cNvSpPr>
                <p:nvPr/>
              </p:nvSpPr>
              <p:spPr bwMode="auto">
                <a:xfrm>
                  <a:off x="4813" y="2373"/>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1" y="0"/>
                        <a:pt x="1" y="0"/>
                        <a:pt x="1" y="1"/>
                      </a:cubicBezTo>
                      <a:cubicBezTo>
                        <a:pt x="1" y="1"/>
                        <a:pt x="1" y="1"/>
                        <a:pt x="1" y="1"/>
                      </a:cubicBezTo>
                      <a:cubicBezTo>
                        <a:pt x="1" y="0"/>
                        <a:pt x="1" y="0"/>
                        <a:pt x="0" y="0"/>
                      </a:cubicBezTo>
                    </a:path>
                  </a:pathLst>
                </a:custGeom>
                <a:solidFill>
                  <a:srgbClr val="C8BF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4" name="Freeform 12715">
                  <a:extLst>
                    <a:ext uri="{FF2B5EF4-FFF2-40B4-BE49-F238E27FC236}">
                      <a16:creationId xmlns:a16="http://schemas.microsoft.com/office/drawing/2014/main" id="{22EEA530-E85A-BDDE-B616-EB7E1FBE28AE}"/>
                    </a:ext>
                  </a:extLst>
                </p:cNvPr>
                <p:cNvSpPr>
                  <a:spLocks noEditPoints="1"/>
                </p:cNvSpPr>
                <p:nvPr/>
              </p:nvSpPr>
              <p:spPr bwMode="auto">
                <a:xfrm>
                  <a:off x="4816" y="2375"/>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CAC0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5" name="Freeform 12716">
                  <a:extLst>
                    <a:ext uri="{FF2B5EF4-FFF2-40B4-BE49-F238E27FC236}">
                      <a16:creationId xmlns:a16="http://schemas.microsoft.com/office/drawing/2014/main" id="{4B6008E8-C02D-A6E4-9589-A162E1ECD60E}"/>
                    </a:ext>
                  </a:extLst>
                </p:cNvPr>
                <p:cNvSpPr>
                  <a:spLocks/>
                </p:cNvSpPr>
                <p:nvPr/>
              </p:nvSpPr>
              <p:spPr bwMode="auto">
                <a:xfrm>
                  <a:off x="4823" y="2353"/>
                  <a:ext cx="8" cy="19"/>
                </a:xfrm>
                <a:custGeom>
                  <a:avLst/>
                  <a:gdLst>
                    <a:gd name="T0" fmla="*/ 4 w 9"/>
                    <a:gd name="T1" fmla="*/ 0 h 23"/>
                    <a:gd name="T2" fmla="*/ 4 w 9"/>
                    <a:gd name="T3" fmla="*/ 0 h 23"/>
                    <a:gd name="T4" fmla="*/ 4 w 9"/>
                    <a:gd name="T5" fmla="*/ 0 h 23"/>
                    <a:gd name="T6" fmla="*/ 4 w 9"/>
                    <a:gd name="T7" fmla="*/ 0 h 23"/>
                    <a:gd name="T8" fmla="*/ 4 w 9"/>
                    <a:gd name="T9" fmla="*/ 0 h 23"/>
                    <a:gd name="T10" fmla="*/ 4 w 9"/>
                    <a:gd name="T11" fmla="*/ 0 h 23"/>
                    <a:gd name="T12" fmla="*/ 4 w 9"/>
                    <a:gd name="T13" fmla="*/ 0 h 23"/>
                    <a:gd name="T14" fmla="*/ 4 w 9"/>
                    <a:gd name="T15" fmla="*/ 0 h 23"/>
                    <a:gd name="T16" fmla="*/ 4 w 9"/>
                    <a:gd name="T17" fmla="*/ 0 h 23"/>
                    <a:gd name="T18" fmla="*/ 4 w 9"/>
                    <a:gd name="T19" fmla="*/ 0 h 23"/>
                    <a:gd name="T20" fmla="*/ 4 w 9"/>
                    <a:gd name="T21" fmla="*/ 0 h 23"/>
                    <a:gd name="T22" fmla="*/ 4 w 9"/>
                    <a:gd name="T23" fmla="*/ 0 h 23"/>
                    <a:gd name="T24" fmla="*/ 4 w 9"/>
                    <a:gd name="T25" fmla="*/ 0 h 23"/>
                    <a:gd name="T26" fmla="*/ 4 w 9"/>
                    <a:gd name="T27" fmla="*/ 0 h 23"/>
                    <a:gd name="T28" fmla="*/ 4 w 9"/>
                    <a:gd name="T29" fmla="*/ 0 h 23"/>
                    <a:gd name="T30" fmla="*/ 4 w 9"/>
                    <a:gd name="T31" fmla="*/ 0 h 23"/>
                    <a:gd name="T32" fmla="*/ 4 w 9"/>
                    <a:gd name="T33" fmla="*/ 0 h 23"/>
                    <a:gd name="T34" fmla="*/ 4 w 9"/>
                    <a:gd name="T35" fmla="*/ 0 h 23"/>
                    <a:gd name="T36" fmla="*/ 4 w 9"/>
                    <a:gd name="T37" fmla="*/ 0 h 23"/>
                    <a:gd name="T38" fmla="*/ 4 w 9"/>
                    <a:gd name="T39" fmla="*/ 0 h 23"/>
                    <a:gd name="T40" fmla="*/ 4 w 9"/>
                    <a:gd name="T41" fmla="*/ 0 h 23"/>
                    <a:gd name="T42" fmla="*/ 4 w 9"/>
                    <a:gd name="T43" fmla="*/ 0 h 23"/>
                    <a:gd name="T44" fmla="*/ 4 w 9"/>
                    <a:gd name="T45" fmla="*/ 0 h 23"/>
                    <a:gd name="T46" fmla="*/ 4 w 9"/>
                    <a:gd name="T47" fmla="*/ 0 h 23"/>
                    <a:gd name="T48" fmla="*/ 4 w 9"/>
                    <a:gd name="T49" fmla="*/ 1 h 23"/>
                    <a:gd name="T50" fmla="*/ 4 w 9"/>
                    <a:gd name="T51" fmla="*/ 1 h 23"/>
                    <a:gd name="T52" fmla="*/ 4 w 9"/>
                    <a:gd name="T53" fmla="*/ 1 h 23"/>
                    <a:gd name="T54" fmla="*/ 4 w 9"/>
                    <a:gd name="T55" fmla="*/ 2 h 23"/>
                    <a:gd name="T56" fmla="*/ 4 w 9"/>
                    <a:gd name="T57" fmla="*/ 5 h 23"/>
                    <a:gd name="T58" fmla="*/ 3 w 9"/>
                    <a:gd name="T59" fmla="*/ 7 h 23"/>
                    <a:gd name="T60" fmla="*/ 1 w 9"/>
                    <a:gd name="T61" fmla="*/ 8 h 23"/>
                    <a:gd name="T62" fmla="*/ 0 w 9"/>
                    <a:gd name="T63" fmla="*/ 9 h 23"/>
                    <a:gd name="T64" fmla="*/ 2 w 9"/>
                    <a:gd name="T65" fmla="*/ 11 h 23"/>
                    <a:gd name="T66" fmla="*/ 3 w 9"/>
                    <a:gd name="T67" fmla="*/ 10 h 23"/>
                    <a:gd name="T68" fmla="*/ 3 w 9"/>
                    <a:gd name="T69" fmla="*/ 10 h 23"/>
                    <a:gd name="T70" fmla="*/ 3 w 9"/>
                    <a:gd name="T71" fmla="*/ 10 h 23"/>
                    <a:gd name="T72" fmla="*/ 4 w 9"/>
                    <a:gd name="T73" fmla="*/ 9 h 23"/>
                    <a:gd name="T74" fmla="*/ 4 w 9"/>
                    <a:gd name="T75" fmla="*/ 8 h 23"/>
                    <a:gd name="T76" fmla="*/ 4 w 9"/>
                    <a:gd name="T77" fmla="*/ 8 h 23"/>
                    <a:gd name="T78" fmla="*/ 4 w 9"/>
                    <a:gd name="T79" fmla="*/ 7 h 23"/>
                    <a:gd name="T80" fmla="*/ 4 w 9"/>
                    <a:gd name="T81" fmla="*/ 7 h 23"/>
                    <a:gd name="T82" fmla="*/ 4 w 9"/>
                    <a:gd name="T83" fmla="*/ 7 h 23"/>
                    <a:gd name="T84" fmla="*/ 4 w 9"/>
                    <a:gd name="T85" fmla="*/ 5 h 23"/>
                    <a:gd name="T86" fmla="*/ 4 w 9"/>
                    <a:gd name="T87" fmla="*/ 5 h 23"/>
                    <a:gd name="T88" fmla="*/ 4 w 9"/>
                    <a:gd name="T89" fmla="*/ 5 h 23"/>
                    <a:gd name="T90" fmla="*/ 5 w 9"/>
                    <a:gd name="T91" fmla="*/ 3 h 23"/>
                    <a:gd name="T92" fmla="*/ 4 w 9"/>
                    <a:gd name="T93" fmla="*/ 2 h 23"/>
                    <a:gd name="T94" fmla="*/ 4 w 9"/>
                    <a:gd name="T95" fmla="*/ 2 h 23"/>
                    <a:gd name="T96" fmla="*/ 4 w 9"/>
                    <a:gd name="T97" fmla="*/ 2 h 23"/>
                    <a:gd name="T98" fmla="*/ 4 w 9"/>
                    <a:gd name="T99" fmla="*/ 0 h 2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 h="23">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1"/>
                        <a:pt x="6" y="1"/>
                        <a:pt x="5" y="1"/>
                      </a:cubicBezTo>
                      <a:cubicBezTo>
                        <a:pt x="5" y="1"/>
                        <a:pt x="5" y="1"/>
                        <a:pt x="5" y="1"/>
                      </a:cubicBezTo>
                      <a:cubicBezTo>
                        <a:pt x="5" y="1"/>
                        <a:pt x="5" y="1"/>
                        <a:pt x="5" y="1"/>
                      </a:cubicBezTo>
                      <a:cubicBezTo>
                        <a:pt x="7" y="4"/>
                        <a:pt x="5" y="5"/>
                        <a:pt x="6" y="6"/>
                      </a:cubicBezTo>
                      <a:cubicBezTo>
                        <a:pt x="7" y="9"/>
                        <a:pt x="4" y="9"/>
                        <a:pt x="5" y="11"/>
                      </a:cubicBezTo>
                      <a:cubicBezTo>
                        <a:pt x="6" y="13"/>
                        <a:pt x="2" y="13"/>
                        <a:pt x="3" y="14"/>
                      </a:cubicBezTo>
                      <a:cubicBezTo>
                        <a:pt x="4" y="17"/>
                        <a:pt x="0" y="16"/>
                        <a:pt x="1" y="17"/>
                      </a:cubicBezTo>
                      <a:cubicBezTo>
                        <a:pt x="1" y="18"/>
                        <a:pt x="1" y="19"/>
                        <a:pt x="0" y="19"/>
                      </a:cubicBezTo>
                      <a:cubicBezTo>
                        <a:pt x="1" y="20"/>
                        <a:pt x="1" y="22"/>
                        <a:pt x="2" y="23"/>
                      </a:cubicBezTo>
                      <a:cubicBezTo>
                        <a:pt x="3" y="23"/>
                        <a:pt x="3" y="23"/>
                        <a:pt x="3" y="22"/>
                      </a:cubicBezTo>
                      <a:cubicBezTo>
                        <a:pt x="3" y="22"/>
                        <a:pt x="3" y="22"/>
                        <a:pt x="3" y="21"/>
                      </a:cubicBezTo>
                      <a:cubicBezTo>
                        <a:pt x="3" y="21"/>
                        <a:pt x="3" y="21"/>
                        <a:pt x="3" y="21"/>
                      </a:cubicBezTo>
                      <a:cubicBezTo>
                        <a:pt x="3" y="20"/>
                        <a:pt x="6" y="20"/>
                        <a:pt x="6" y="19"/>
                      </a:cubicBezTo>
                      <a:cubicBezTo>
                        <a:pt x="6" y="19"/>
                        <a:pt x="6" y="19"/>
                        <a:pt x="5" y="18"/>
                      </a:cubicBezTo>
                      <a:cubicBezTo>
                        <a:pt x="5" y="18"/>
                        <a:pt x="5" y="18"/>
                        <a:pt x="5" y="18"/>
                      </a:cubicBezTo>
                      <a:cubicBezTo>
                        <a:pt x="5" y="17"/>
                        <a:pt x="7" y="17"/>
                        <a:pt x="7" y="16"/>
                      </a:cubicBezTo>
                      <a:cubicBezTo>
                        <a:pt x="7" y="16"/>
                        <a:pt x="7" y="15"/>
                        <a:pt x="7" y="15"/>
                      </a:cubicBezTo>
                      <a:cubicBezTo>
                        <a:pt x="7" y="15"/>
                        <a:pt x="7" y="15"/>
                        <a:pt x="7" y="14"/>
                      </a:cubicBezTo>
                      <a:cubicBezTo>
                        <a:pt x="7" y="13"/>
                        <a:pt x="8" y="13"/>
                        <a:pt x="8" y="11"/>
                      </a:cubicBezTo>
                      <a:cubicBezTo>
                        <a:pt x="8" y="11"/>
                        <a:pt x="8" y="11"/>
                        <a:pt x="8" y="10"/>
                      </a:cubicBezTo>
                      <a:cubicBezTo>
                        <a:pt x="8" y="10"/>
                        <a:pt x="8" y="10"/>
                        <a:pt x="8" y="10"/>
                      </a:cubicBezTo>
                      <a:cubicBezTo>
                        <a:pt x="8" y="9"/>
                        <a:pt x="9" y="8"/>
                        <a:pt x="9" y="7"/>
                      </a:cubicBezTo>
                      <a:cubicBezTo>
                        <a:pt x="9" y="6"/>
                        <a:pt x="8" y="6"/>
                        <a:pt x="8" y="5"/>
                      </a:cubicBezTo>
                      <a:cubicBezTo>
                        <a:pt x="8" y="5"/>
                        <a:pt x="8" y="4"/>
                        <a:pt x="8" y="4"/>
                      </a:cubicBezTo>
                      <a:cubicBezTo>
                        <a:pt x="8" y="3"/>
                        <a:pt x="8" y="3"/>
                        <a:pt x="8" y="2"/>
                      </a:cubicBezTo>
                      <a:cubicBezTo>
                        <a:pt x="8" y="1"/>
                        <a:pt x="8" y="1"/>
                        <a:pt x="7" y="0"/>
                      </a:cubicBezTo>
                    </a:path>
                  </a:pathLst>
                </a:custGeom>
                <a:solidFill>
                  <a:srgbClr val="AB81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6" name="Freeform 12717">
                  <a:extLst>
                    <a:ext uri="{FF2B5EF4-FFF2-40B4-BE49-F238E27FC236}">
                      <a16:creationId xmlns:a16="http://schemas.microsoft.com/office/drawing/2014/main" id="{77661209-B93E-879F-45C0-E9D1F325AADB}"/>
                    </a:ext>
                  </a:extLst>
                </p:cNvPr>
                <p:cNvSpPr>
                  <a:spLocks/>
                </p:cNvSpPr>
                <p:nvPr/>
              </p:nvSpPr>
              <p:spPr bwMode="auto">
                <a:xfrm>
                  <a:off x="4821" y="2369"/>
                  <a:ext cx="4" cy="4"/>
                </a:xfrm>
                <a:custGeom>
                  <a:avLst/>
                  <a:gdLst>
                    <a:gd name="T0" fmla="*/ 2 w 5"/>
                    <a:gd name="T1" fmla="*/ 0 h 5"/>
                    <a:gd name="T2" fmla="*/ 2 w 5"/>
                    <a:gd name="T3" fmla="*/ 0 h 5"/>
                    <a:gd name="T4" fmla="*/ 2 w 5"/>
                    <a:gd name="T5" fmla="*/ 0 h 5"/>
                    <a:gd name="T6" fmla="*/ 1 w 5"/>
                    <a:gd name="T7" fmla="*/ 0 h 5"/>
                    <a:gd name="T8" fmla="*/ 0 w 5"/>
                    <a:gd name="T9" fmla="*/ 0 h 5"/>
                    <a:gd name="T10" fmla="*/ 1 w 5"/>
                    <a:gd name="T11" fmla="*/ 2 h 5"/>
                    <a:gd name="T12" fmla="*/ 2 w 5"/>
                    <a:gd name="T13" fmla="*/ 2 h 5"/>
                    <a:gd name="T14" fmla="*/ 2 w 5"/>
                    <a:gd name="T15" fmla="*/ 2 h 5"/>
                    <a:gd name="T16" fmla="*/ 2 w 5"/>
                    <a:gd name="T17" fmla="*/ 2 h 5"/>
                    <a:gd name="T18" fmla="*/ 2 w 5"/>
                    <a:gd name="T19" fmla="*/ 2 h 5"/>
                    <a:gd name="T20" fmla="*/ 2 w 5"/>
                    <a:gd name="T21" fmla="*/ 2 h 5"/>
                    <a:gd name="T22" fmla="*/ 2 w 5"/>
                    <a:gd name="T23" fmla="*/ 2 h 5"/>
                    <a:gd name="T24" fmla="*/ 2 w 5"/>
                    <a:gd name="T25" fmla="*/ 2 h 5"/>
                    <a:gd name="T26" fmla="*/ 2 w 5"/>
                    <a:gd name="T27" fmla="*/ 2 h 5"/>
                    <a:gd name="T28" fmla="*/ 2 w 5"/>
                    <a:gd name="T29" fmla="*/ 2 h 5"/>
                    <a:gd name="T30" fmla="*/ 2 w 5"/>
                    <a:gd name="T31" fmla="*/ 2 h 5"/>
                    <a:gd name="T32" fmla="*/ 2 w 5"/>
                    <a:gd name="T33" fmla="*/ 2 h 5"/>
                    <a:gd name="T34" fmla="*/ 2 w 5"/>
                    <a:gd name="T35" fmla="*/ 2 h 5"/>
                    <a:gd name="T36" fmla="*/ 2 w 5"/>
                    <a:gd name="T37" fmla="*/ 0 h 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 h="5">
                      <a:moveTo>
                        <a:pt x="3" y="0"/>
                      </a:moveTo>
                      <a:cubicBezTo>
                        <a:pt x="3" y="0"/>
                        <a:pt x="3" y="0"/>
                        <a:pt x="2" y="0"/>
                      </a:cubicBezTo>
                      <a:cubicBezTo>
                        <a:pt x="2" y="0"/>
                        <a:pt x="2" y="0"/>
                        <a:pt x="2" y="0"/>
                      </a:cubicBezTo>
                      <a:cubicBezTo>
                        <a:pt x="2" y="0"/>
                        <a:pt x="2" y="0"/>
                        <a:pt x="1" y="0"/>
                      </a:cubicBezTo>
                      <a:cubicBezTo>
                        <a:pt x="1" y="0"/>
                        <a:pt x="0" y="0"/>
                        <a:pt x="0" y="0"/>
                      </a:cubicBezTo>
                      <a:cubicBezTo>
                        <a:pt x="0" y="2"/>
                        <a:pt x="0" y="3"/>
                        <a:pt x="1" y="3"/>
                      </a:cubicBezTo>
                      <a:cubicBezTo>
                        <a:pt x="2" y="4"/>
                        <a:pt x="2" y="4"/>
                        <a:pt x="2" y="5"/>
                      </a:cubicBezTo>
                      <a:cubicBezTo>
                        <a:pt x="2" y="5"/>
                        <a:pt x="2" y="5"/>
                        <a:pt x="2" y="5"/>
                      </a:cubicBezTo>
                      <a:cubicBezTo>
                        <a:pt x="2" y="5"/>
                        <a:pt x="2" y="5"/>
                        <a:pt x="2" y="5"/>
                      </a:cubicBezTo>
                      <a:cubicBezTo>
                        <a:pt x="2" y="5"/>
                        <a:pt x="2" y="5"/>
                        <a:pt x="2" y="5"/>
                      </a:cubicBezTo>
                      <a:cubicBezTo>
                        <a:pt x="2" y="4"/>
                        <a:pt x="3"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4" y="3"/>
                        <a:pt x="4" y="1"/>
                        <a:pt x="3" y="0"/>
                      </a:cubicBezTo>
                    </a:path>
                  </a:pathLst>
                </a:custGeom>
                <a:solidFill>
                  <a:srgbClr val="A67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7" name="Freeform 12718">
                  <a:extLst>
                    <a:ext uri="{FF2B5EF4-FFF2-40B4-BE49-F238E27FC236}">
                      <a16:creationId xmlns:a16="http://schemas.microsoft.com/office/drawing/2014/main" id="{71EE733E-4C29-B10D-42DE-BC266D52A989}"/>
                    </a:ext>
                  </a:extLst>
                </p:cNvPr>
                <p:cNvSpPr>
                  <a:spLocks noEditPoints="1"/>
                </p:cNvSpPr>
                <p:nvPr/>
              </p:nvSpPr>
              <p:spPr bwMode="auto">
                <a:xfrm>
                  <a:off x="4804" y="2368"/>
                  <a:ext cx="10" cy="6"/>
                </a:xfrm>
                <a:custGeom>
                  <a:avLst/>
                  <a:gdLst>
                    <a:gd name="T0" fmla="*/ 4 w 13"/>
                    <a:gd name="T1" fmla="*/ 3 h 7"/>
                    <a:gd name="T2" fmla="*/ 4 w 13"/>
                    <a:gd name="T3" fmla="*/ 3 h 7"/>
                    <a:gd name="T4" fmla="*/ 5 w 13"/>
                    <a:gd name="T5" fmla="*/ 3 h 7"/>
                    <a:gd name="T6" fmla="*/ 5 w 13"/>
                    <a:gd name="T7" fmla="*/ 3 h 7"/>
                    <a:gd name="T8" fmla="*/ 5 w 13"/>
                    <a:gd name="T9" fmla="*/ 3 h 7"/>
                    <a:gd name="T10" fmla="*/ 5 w 13"/>
                    <a:gd name="T11" fmla="*/ 3 h 7"/>
                    <a:gd name="T12" fmla="*/ 5 w 13"/>
                    <a:gd name="T13" fmla="*/ 3 h 7"/>
                    <a:gd name="T14" fmla="*/ 5 w 13"/>
                    <a:gd name="T15" fmla="*/ 3 h 7"/>
                    <a:gd name="T16" fmla="*/ 5 w 13"/>
                    <a:gd name="T17" fmla="*/ 3 h 7"/>
                    <a:gd name="T18" fmla="*/ 5 w 13"/>
                    <a:gd name="T19" fmla="*/ 3 h 7"/>
                    <a:gd name="T20" fmla="*/ 4 w 13"/>
                    <a:gd name="T21" fmla="*/ 3 h 7"/>
                    <a:gd name="T22" fmla="*/ 2 w 13"/>
                    <a:gd name="T23" fmla="*/ 0 h 7"/>
                    <a:gd name="T24" fmla="*/ 1 w 13"/>
                    <a:gd name="T25" fmla="*/ 1 h 7"/>
                    <a:gd name="T26" fmla="*/ 1 w 13"/>
                    <a:gd name="T27" fmla="*/ 1 h 7"/>
                    <a:gd name="T28" fmla="*/ 0 w 13"/>
                    <a:gd name="T29" fmla="*/ 1 h 7"/>
                    <a:gd name="T30" fmla="*/ 0 w 13"/>
                    <a:gd name="T31" fmla="*/ 1 h 7"/>
                    <a:gd name="T32" fmla="*/ 0 w 13"/>
                    <a:gd name="T33" fmla="*/ 1 h 7"/>
                    <a:gd name="T34" fmla="*/ 1 w 13"/>
                    <a:gd name="T35" fmla="*/ 3 h 7"/>
                    <a:gd name="T36" fmla="*/ 2 w 13"/>
                    <a:gd name="T37" fmla="*/ 3 h 7"/>
                    <a:gd name="T38" fmla="*/ 2 w 13"/>
                    <a:gd name="T39" fmla="*/ 3 h 7"/>
                    <a:gd name="T40" fmla="*/ 2 w 13"/>
                    <a:gd name="T41" fmla="*/ 3 h 7"/>
                    <a:gd name="T42" fmla="*/ 2 w 13"/>
                    <a:gd name="T43" fmla="*/ 3 h 7"/>
                    <a:gd name="T44" fmla="*/ 2 w 13"/>
                    <a:gd name="T45" fmla="*/ 3 h 7"/>
                    <a:gd name="T46" fmla="*/ 2 w 13"/>
                    <a:gd name="T47" fmla="*/ 3 h 7"/>
                    <a:gd name="T48" fmla="*/ 2 w 13"/>
                    <a:gd name="T49" fmla="*/ 3 h 7"/>
                    <a:gd name="T50" fmla="*/ 2 w 13"/>
                    <a:gd name="T51" fmla="*/ 3 h 7"/>
                    <a:gd name="T52" fmla="*/ 2 w 13"/>
                    <a:gd name="T53" fmla="*/ 3 h 7"/>
                    <a:gd name="T54" fmla="*/ 2 w 13"/>
                    <a:gd name="T55" fmla="*/ 3 h 7"/>
                    <a:gd name="T56" fmla="*/ 2 w 13"/>
                    <a:gd name="T57" fmla="*/ 3 h 7"/>
                    <a:gd name="T58" fmla="*/ 2 w 13"/>
                    <a:gd name="T59" fmla="*/ 3 h 7"/>
                    <a:gd name="T60" fmla="*/ 4 w 13"/>
                    <a:gd name="T61" fmla="*/ 3 h 7"/>
                    <a:gd name="T62" fmla="*/ 4 w 13"/>
                    <a:gd name="T63" fmla="*/ 3 h 7"/>
                    <a:gd name="T64" fmla="*/ 4 w 13"/>
                    <a:gd name="T65" fmla="*/ 3 h 7"/>
                    <a:gd name="T66" fmla="*/ 4 w 13"/>
                    <a:gd name="T67" fmla="*/ 3 h 7"/>
                    <a:gd name="T68" fmla="*/ 4 w 13"/>
                    <a:gd name="T69" fmla="*/ 3 h 7"/>
                    <a:gd name="T70" fmla="*/ 4 w 13"/>
                    <a:gd name="T71" fmla="*/ 3 h 7"/>
                    <a:gd name="T72" fmla="*/ 4 w 13"/>
                    <a:gd name="T73" fmla="*/ 3 h 7"/>
                    <a:gd name="T74" fmla="*/ 3 w 13"/>
                    <a:gd name="T75" fmla="*/ 2 h 7"/>
                    <a:gd name="T76" fmla="*/ 3 w 13"/>
                    <a:gd name="T77" fmla="*/ 3 h 7"/>
                    <a:gd name="T78" fmla="*/ 2 w 13"/>
                    <a:gd name="T79" fmla="*/ 3 h 7"/>
                    <a:gd name="T80" fmla="*/ 2 w 13"/>
                    <a:gd name="T81" fmla="*/ 0 h 7"/>
                    <a:gd name="T82" fmla="*/ 2 w 13"/>
                    <a:gd name="T83" fmla="*/ 0 h 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3" h="7">
                      <a:moveTo>
                        <a:pt x="12" y="4"/>
                      </a:moveTo>
                      <a:cubicBezTo>
                        <a:pt x="12" y="4"/>
                        <a:pt x="12" y="6"/>
                        <a:pt x="12" y="7"/>
                      </a:cubicBezTo>
                      <a:cubicBezTo>
                        <a:pt x="12" y="7"/>
                        <a:pt x="12"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5"/>
                        <a:pt x="13" y="4"/>
                      </a:cubicBezTo>
                      <a:cubicBezTo>
                        <a:pt x="13" y="4"/>
                        <a:pt x="13" y="4"/>
                        <a:pt x="13" y="4"/>
                      </a:cubicBezTo>
                      <a:cubicBezTo>
                        <a:pt x="13" y="4"/>
                        <a:pt x="12" y="4"/>
                        <a:pt x="12" y="4"/>
                      </a:cubicBezTo>
                      <a:moveTo>
                        <a:pt x="3" y="0"/>
                      </a:moveTo>
                      <a:cubicBezTo>
                        <a:pt x="2" y="0"/>
                        <a:pt x="2" y="0"/>
                        <a:pt x="1" y="1"/>
                      </a:cubicBezTo>
                      <a:cubicBezTo>
                        <a:pt x="1" y="1"/>
                        <a:pt x="1" y="1"/>
                        <a:pt x="1" y="1"/>
                      </a:cubicBezTo>
                      <a:cubicBezTo>
                        <a:pt x="1" y="1"/>
                        <a:pt x="1" y="1"/>
                        <a:pt x="0" y="1"/>
                      </a:cubicBezTo>
                      <a:cubicBezTo>
                        <a:pt x="0" y="1"/>
                        <a:pt x="0" y="1"/>
                        <a:pt x="0" y="1"/>
                      </a:cubicBezTo>
                      <a:cubicBezTo>
                        <a:pt x="0" y="1"/>
                        <a:pt x="0" y="1"/>
                        <a:pt x="0" y="1"/>
                      </a:cubicBezTo>
                      <a:cubicBezTo>
                        <a:pt x="1" y="2"/>
                        <a:pt x="1" y="2"/>
                        <a:pt x="1" y="3"/>
                      </a:cubicBezTo>
                      <a:cubicBezTo>
                        <a:pt x="1" y="3"/>
                        <a:pt x="2" y="3"/>
                        <a:pt x="2" y="3"/>
                      </a:cubicBezTo>
                      <a:cubicBezTo>
                        <a:pt x="2" y="3"/>
                        <a:pt x="2" y="3"/>
                        <a:pt x="2" y="3"/>
                      </a:cubicBezTo>
                      <a:cubicBezTo>
                        <a:pt x="2" y="3"/>
                        <a:pt x="3"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5" y="4"/>
                      </a:cubicBezTo>
                      <a:cubicBezTo>
                        <a:pt x="5" y="4"/>
                        <a:pt x="5" y="4"/>
                        <a:pt x="5" y="4"/>
                      </a:cubicBezTo>
                      <a:cubicBezTo>
                        <a:pt x="5" y="4"/>
                        <a:pt x="6" y="5"/>
                        <a:pt x="7" y="5"/>
                      </a:cubicBezTo>
                      <a:cubicBezTo>
                        <a:pt x="8" y="6"/>
                        <a:pt x="9" y="7"/>
                        <a:pt x="10" y="7"/>
                      </a:cubicBezTo>
                      <a:cubicBezTo>
                        <a:pt x="10" y="7"/>
                        <a:pt x="10" y="7"/>
                        <a:pt x="10" y="7"/>
                      </a:cubicBezTo>
                      <a:cubicBezTo>
                        <a:pt x="10" y="7"/>
                        <a:pt x="10" y="7"/>
                        <a:pt x="11" y="7"/>
                      </a:cubicBezTo>
                      <a:cubicBezTo>
                        <a:pt x="11" y="7"/>
                        <a:pt x="11" y="6"/>
                        <a:pt x="11" y="6"/>
                      </a:cubicBezTo>
                      <a:cubicBezTo>
                        <a:pt x="11" y="6"/>
                        <a:pt x="11" y="6"/>
                        <a:pt x="11" y="6"/>
                      </a:cubicBezTo>
                      <a:cubicBezTo>
                        <a:pt x="10" y="5"/>
                        <a:pt x="11" y="4"/>
                        <a:pt x="12" y="4"/>
                      </a:cubicBezTo>
                      <a:cubicBezTo>
                        <a:pt x="11" y="4"/>
                        <a:pt x="11" y="3"/>
                        <a:pt x="11" y="3"/>
                      </a:cubicBezTo>
                      <a:cubicBezTo>
                        <a:pt x="10" y="3"/>
                        <a:pt x="9" y="2"/>
                        <a:pt x="9" y="2"/>
                      </a:cubicBezTo>
                      <a:cubicBezTo>
                        <a:pt x="9" y="2"/>
                        <a:pt x="8" y="2"/>
                        <a:pt x="8" y="3"/>
                      </a:cubicBezTo>
                      <a:cubicBezTo>
                        <a:pt x="8" y="3"/>
                        <a:pt x="8" y="3"/>
                        <a:pt x="7" y="3"/>
                      </a:cubicBezTo>
                      <a:cubicBezTo>
                        <a:pt x="6" y="3"/>
                        <a:pt x="4" y="1"/>
                        <a:pt x="3" y="0"/>
                      </a:cubicBezTo>
                      <a:cubicBezTo>
                        <a:pt x="3" y="0"/>
                        <a:pt x="3" y="0"/>
                        <a:pt x="3" y="0"/>
                      </a:cubicBezTo>
                    </a:path>
                  </a:pathLst>
                </a:custGeom>
                <a:solidFill>
                  <a:srgbClr val="C5BB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8" name="Freeform 12719">
                  <a:extLst>
                    <a:ext uri="{FF2B5EF4-FFF2-40B4-BE49-F238E27FC236}">
                      <a16:creationId xmlns:a16="http://schemas.microsoft.com/office/drawing/2014/main" id="{45BD03E5-FA05-A004-41DE-D3664CD3CE20}"/>
                    </a:ext>
                  </a:extLst>
                </p:cNvPr>
                <p:cNvSpPr>
                  <a:spLocks/>
                </p:cNvSpPr>
                <p:nvPr/>
              </p:nvSpPr>
              <p:spPr bwMode="auto">
                <a:xfrm>
                  <a:off x="4814" y="2371"/>
                  <a:ext cx="3" cy="4"/>
                </a:xfrm>
                <a:custGeom>
                  <a:avLst/>
                  <a:gdLst>
                    <a:gd name="T0" fmla="*/ 2 w 3"/>
                    <a:gd name="T1" fmla="*/ 0 h 5"/>
                    <a:gd name="T2" fmla="*/ 1 w 3"/>
                    <a:gd name="T3" fmla="*/ 0 h 5"/>
                    <a:gd name="T4" fmla="*/ 0 w 3"/>
                    <a:gd name="T5" fmla="*/ 1 h 5"/>
                    <a:gd name="T6" fmla="*/ 0 w 3"/>
                    <a:gd name="T7" fmla="*/ 2 h 5"/>
                    <a:gd name="T8" fmla="*/ 0 w 3"/>
                    <a:gd name="T9" fmla="*/ 2 h 5"/>
                    <a:gd name="T10" fmla="*/ 0 w 3"/>
                    <a:gd name="T11" fmla="*/ 2 h 5"/>
                    <a:gd name="T12" fmla="*/ 0 w 3"/>
                    <a:gd name="T13" fmla="*/ 2 h 5"/>
                    <a:gd name="T14" fmla="*/ 0 w 3"/>
                    <a:gd name="T15" fmla="*/ 2 h 5"/>
                    <a:gd name="T16" fmla="*/ 2 w 3"/>
                    <a:gd name="T17" fmla="*/ 2 h 5"/>
                    <a:gd name="T18" fmla="*/ 2 w 3"/>
                    <a:gd name="T19" fmla="*/ 1 h 5"/>
                    <a:gd name="T20" fmla="*/ 2 w 3"/>
                    <a:gd name="T21" fmla="*/ 0 h 5"/>
                    <a:gd name="T22" fmla="*/ 2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2" y="0"/>
                      </a:moveTo>
                      <a:cubicBezTo>
                        <a:pt x="2" y="0"/>
                        <a:pt x="1" y="0"/>
                        <a:pt x="1" y="0"/>
                      </a:cubicBezTo>
                      <a:cubicBezTo>
                        <a:pt x="1" y="1"/>
                        <a:pt x="0" y="1"/>
                        <a:pt x="0" y="1"/>
                      </a:cubicBezTo>
                      <a:cubicBezTo>
                        <a:pt x="0" y="2"/>
                        <a:pt x="0" y="3"/>
                        <a:pt x="0" y="4"/>
                      </a:cubicBezTo>
                      <a:cubicBezTo>
                        <a:pt x="0" y="4"/>
                        <a:pt x="0" y="4"/>
                        <a:pt x="0" y="4"/>
                      </a:cubicBezTo>
                      <a:cubicBezTo>
                        <a:pt x="0" y="4"/>
                        <a:pt x="0" y="4"/>
                        <a:pt x="0" y="4"/>
                      </a:cubicBezTo>
                      <a:cubicBezTo>
                        <a:pt x="0" y="4"/>
                        <a:pt x="0" y="4"/>
                        <a:pt x="0" y="4"/>
                      </a:cubicBezTo>
                      <a:cubicBezTo>
                        <a:pt x="0" y="4"/>
                        <a:pt x="0" y="4"/>
                        <a:pt x="0" y="4"/>
                      </a:cubicBezTo>
                      <a:cubicBezTo>
                        <a:pt x="1" y="4"/>
                        <a:pt x="1" y="5"/>
                        <a:pt x="2" y="5"/>
                      </a:cubicBezTo>
                      <a:cubicBezTo>
                        <a:pt x="2" y="4"/>
                        <a:pt x="3" y="3"/>
                        <a:pt x="2" y="1"/>
                      </a:cubicBezTo>
                      <a:cubicBezTo>
                        <a:pt x="2" y="1"/>
                        <a:pt x="2" y="0"/>
                        <a:pt x="2" y="0"/>
                      </a:cubicBezTo>
                      <a:cubicBezTo>
                        <a:pt x="2" y="0"/>
                        <a:pt x="2" y="0"/>
                        <a:pt x="2" y="0"/>
                      </a:cubicBezTo>
                    </a:path>
                  </a:pathLst>
                </a:custGeom>
                <a:solidFill>
                  <a:srgbClr val="C7BD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39" name="Freeform 12720">
                  <a:extLst>
                    <a:ext uri="{FF2B5EF4-FFF2-40B4-BE49-F238E27FC236}">
                      <a16:creationId xmlns:a16="http://schemas.microsoft.com/office/drawing/2014/main" id="{5282430D-3DA6-2C2E-C034-E2FC3C5A90E4}"/>
                    </a:ext>
                  </a:extLst>
                </p:cNvPr>
                <p:cNvSpPr>
                  <a:spLocks/>
                </p:cNvSpPr>
                <p:nvPr/>
              </p:nvSpPr>
              <p:spPr bwMode="auto">
                <a:xfrm>
                  <a:off x="4816" y="2369"/>
                  <a:ext cx="7" cy="6"/>
                </a:xfrm>
                <a:custGeom>
                  <a:avLst/>
                  <a:gdLst>
                    <a:gd name="T0" fmla="*/ 4 w 8"/>
                    <a:gd name="T1" fmla="*/ 0 h 7"/>
                    <a:gd name="T2" fmla="*/ 4 w 8"/>
                    <a:gd name="T3" fmla="*/ 1 h 7"/>
                    <a:gd name="T4" fmla="*/ 4 w 8"/>
                    <a:gd name="T5" fmla="*/ 2 h 7"/>
                    <a:gd name="T6" fmla="*/ 2 w 8"/>
                    <a:gd name="T7" fmla="*/ 2 h 7"/>
                    <a:gd name="T8" fmla="*/ 0 w 8"/>
                    <a:gd name="T9" fmla="*/ 2 h 7"/>
                    <a:gd name="T10" fmla="*/ 0 w 8"/>
                    <a:gd name="T11" fmla="*/ 3 h 7"/>
                    <a:gd name="T12" fmla="*/ 0 w 8"/>
                    <a:gd name="T13" fmla="*/ 3 h 7"/>
                    <a:gd name="T14" fmla="*/ 0 w 8"/>
                    <a:gd name="T15" fmla="*/ 3 h 7"/>
                    <a:gd name="T16" fmla="*/ 0 w 8"/>
                    <a:gd name="T17" fmla="*/ 3 h 7"/>
                    <a:gd name="T18" fmla="*/ 0 w 8"/>
                    <a:gd name="T19" fmla="*/ 3 h 7"/>
                    <a:gd name="T20" fmla="*/ 0 w 8"/>
                    <a:gd name="T21" fmla="*/ 3 h 7"/>
                    <a:gd name="T22" fmla="*/ 1 w 8"/>
                    <a:gd name="T23" fmla="*/ 3 h 7"/>
                    <a:gd name="T24" fmla="*/ 3 w 8"/>
                    <a:gd name="T25" fmla="*/ 3 h 7"/>
                    <a:gd name="T26" fmla="*/ 4 w 8"/>
                    <a:gd name="T27" fmla="*/ 3 h 7"/>
                    <a:gd name="T28" fmla="*/ 4 w 8"/>
                    <a:gd name="T29" fmla="*/ 3 h 7"/>
                    <a:gd name="T30" fmla="*/ 4 w 8"/>
                    <a:gd name="T31" fmla="*/ 3 h 7"/>
                    <a:gd name="T32" fmla="*/ 4 w 8"/>
                    <a:gd name="T33" fmla="*/ 3 h 7"/>
                    <a:gd name="T34" fmla="*/ 4 w 8"/>
                    <a:gd name="T35" fmla="*/ 3 h 7"/>
                    <a:gd name="T36" fmla="*/ 4 w 8"/>
                    <a:gd name="T37" fmla="*/ 3 h 7"/>
                    <a:gd name="T38" fmla="*/ 4 w 8"/>
                    <a:gd name="T39" fmla="*/ 0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 h="7">
                      <a:moveTo>
                        <a:pt x="6" y="0"/>
                      </a:moveTo>
                      <a:cubicBezTo>
                        <a:pt x="6" y="0"/>
                        <a:pt x="6" y="1"/>
                        <a:pt x="6" y="1"/>
                      </a:cubicBezTo>
                      <a:cubicBezTo>
                        <a:pt x="5" y="2"/>
                        <a:pt x="5" y="2"/>
                        <a:pt x="4" y="2"/>
                      </a:cubicBezTo>
                      <a:cubicBezTo>
                        <a:pt x="3" y="2"/>
                        <a:pt x="3" y="2"/>
                        <a:pt x="2" y="2"/>
                      </a:cubicBezTo>
                      <a:cubicBezTo>
                        <a:pt x="1" y="2"/>
                        <a:pt x="1" y="2"/>
                        <a:pt x="0" y="2"/>
                      </a:cubicBezTo>
                      <a:cubicBezTo>
                        <a:pt x="0" y="2"/>
                        <a:pt x="0" y="3"/>
                        <a:pt x="0" y="3"/>
                      </a:cubicBezTo>
                      <a:cubicBezTo>
                        <a:pt x="1" y="5"/>
                        <a:pt x="0" y="6"/>
                        <a:pt x="0" y="7"/>
                      </a:cubicBezTo>
                      <a:cubicBezTo>
                        <a:pt x="0" y="7"/>
                        <a:pt x="0" y="7"/>
                        <a:pt x="0" y="7"/>
                      </a:cubicBezTo>
                      <a:cubicBezTo>
                        <a:pt x="0" y="7"/>
                        <a:pt x="0" y="7"/>
                        <a:pt x="0" y="7"/>
                      </a:cubicBezTo>
                      <a:cubicBezTo>
                        <a:pt x="0" y="7"/>
                        <a:pt x="0" y="7"/>
                        <a:pt x="0" y="7"/>
                      </a:cubicBezTo>
                      <a:cubicBezTo>
                        <a:pt x="0" y="7"/>
                        <a:pt x="0" y="7"/>
                        <a:pt x="0" y="7"/>
                      </a:cubicBezTo>
                      <a:cubicBezTo>
                        <a:pt x="1" y="7"/>
                        <a:pt x="1" y="7"/>
                        <a:pt x="1" y="6"/>
                      </a:cubicBezTo>
                      <a:cubicBezTo>
                        <a:pt x="2" y="6"/>
                        <a:pt x="2" y="6"/>
                        <a:pt x="3" y="6"/>
                      </a:cubicBezTo>
                      <a:cubicBezTo>
                        <a:pt x="3" y="6"/>
                        <a:pt x="4" y="6"/>
                        <a:pt x="4" y="6"/>
                      </a:cubicBezTo>
                      <a:cubicBezTo>
                        <a:pt x="5" y="6"/>
                        <a:pt x="6" y="6"/>
                        <a:pt x="6" y="6"/>
                      </a:cubicBezTo>
                      <a:cubicBezTo>
                        <a:pt x="6" y="6"/>
                        <a:pt x="6" y="6"/>
                        <a:pt x="6" y="6"/>
                      </a:cubicBezTo>
                      <a:cubicBezTo>
                        <a:pt x="7" y="6"/>
                        <a:pt x="8" y="6"/>
                        <a:pt x="8" y="5"/>
                      </a:cubicBezTo>
                      <a:cubicBezTo>
                        <a:pt x="8" y="5"/>
                        <a:pt x="8" y="5"/>
                        <a:pt x="8" y="5"/>
                      </a:cubicBezTo>
                      <a:cubicBezTo>
                        <a:pt x="8" y="4"/>
                        <a:pt x="8" y="4"/>
                        <a:pt x="7" y="3"/>
                      </a:cubicBezTo>
                      <a:cubicBezTo>
                        <a:pt x="6" y="3"/>
                        <a:pt x="6" y="2"/>
                        <a:pt x="6" y="0"/>
                      </a:cubicBezTo>
                    </a:path>
                  </a:pathLst>
                </a:custGeom>
                <a:solidFill>
                  <a:srgbClr val="B6AD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40" name="Freeform 12721">
                  <a:extLst>
                    <a:ext uri="{FF2B5EF4-FFF2-40B4-BE49-F238E27FC236}">
                      <a16:creationId xmlns:a16="http://schemas.microsoft.com/office/drawing/2014/main" id="{96B83BAE-D661-35CE-B3A0-F585252BFFC0}"/>
                    </a:ext>
                  </a:extLst>
                </p:cNvPr>
                <p:cNvSpPr>
                  <a:spLocks/>
                </p:cNvSpPr>
                <p:nvPr/>
              </p:nvSpPr>
              <p:spPr bwMode="auto">
                <a:xfrm>
                  <a:off x="4812" y="2372"/>
                  <a:ext cx="2" cy="2"/>
                </a:xfrm>
                <a:custGeom>
                  <a:avLst/>
                  <a:gdLst>
                    <a:gd name="T0" fmla="*/ 2 w 2"/>
                    <a:gd name="T1" fmla="*/ 0 h 3"/>
                    <a:gd name="T2" fmla="*/ 1 w 2"/>
                    <a:gd name="T3" fmla="*/ 1 h 3"/>
                    <a:gd name="T4" fmla="*/ 1 w 2"/>
                    <a:gd name="T5" fmla="*/ 1 h 3"/>
                    <a:gd name="T6" fmla="*/ 1 w 2"/>
                    <a:gd name="T7" fmla="*/ 1 h 3"/>
                    <a:gd name="T8" fmla="*/ 1 w 2"/>
                    <a:gd name="T9" fmla="*/ 1 h 3"/>
                    <a:gd name="T10" fmla="*/ 1 w 2"/>
                    <a:gd name="T11" fmla="*/ 1 h 3"/>
                    <a:gd name="T12" fmla="*/ 1 w 2"/>
                    <a:gd name="T13" fmla="*/ 1 h 3"/>
                    <a:gd name="T14" fmla="*/ 2 w 2"/>
                    <a:gd name="T15" fmla="*/ 1 h 3"/>
                    <a:gd name="T16" fmla="*/ 2 w 2"/>
                    <a:gd name="T17" fmla="*/ 0 h 3"/>
                    <a:gd name="T18" fmla="*/ 2 w 2"/>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
                      <a:moveTo>
                        <a:pt x="2" y="0"/>
                      </a:moveTo>
                      <a:cubicBezTo>
                        <a:pt x="1" y="0"/>
                        <a:pt x="0"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3"/>
                      </a:cubicBezTo>
                      <a:cubicBezTo>
                        <a:pt x="2" y="2"/>
                        <a:pt x="2" y="0"/>
                        <a:pt x="2" y="0"/>
                      </a:cubicBezTo>
                      <a:cubicBezTo>
                        <a:pt x="2" y="0"/>
                        <a:pt x="2" y="0"/>
                        <a:pt x="2" y="0"/>
                      </a:cubicBezTo>
                    </a:path>
                  </a:pathLst>
                </a:custGeom>
                <a:solidFill>
                  <a:srgbClr val="B4AC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41" name="Freeform 12722">
                  <a:extLst>
                    <a:ext uri="{FF2B5EF4-FFF2-40B4-BE49-F238E27FC236}">
                      <a16:creationId xmlns:a16="http://schemas.microsoft.com/office/drawing/2014/main" id="{338058E2-2DF5-C507-6F3F-4EA51B2974CD}"/>
                    </a:ext>
                  </a:extLst>
                </p:cNvPr>
                <p:cNvSpPr>
                  <a:spLocks/>
                </p:cNvSpPr>
                <p:nvPr/>
              </p:nvSpPr>
              <p:spPr bwMode="auto">
                <a:xfrm>
                  <a:off x="4804" y="236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4AC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42" name="Freeform 12723">
                  <a:extLst>
                    <a:ext uri="{FF2B5EF4-FFF2-40B4-BE49-F238E27FC236}">
                      <a16:creationId xmlns:a16="http://schemas.microsoft.com/office/drawing/2014/main" id="{C7C05A1F-D4AF-A66E-A6FA-AF00E4D1E108}"/>
                    </a:ext>
                  </a:extLst>
                </p:cNvPr>
                <p:cNvSpPr>
                  <a:spLocks noEditPoints="1"/>
                </p:cNvSpPr>
                <p:nvPr/>
              </p:nvSpPr>
              <p:spPr bwMode="auto">
                <a:xfrm>
                  <a:off x="4826" y="2347"/>
                  <a:ext cx="3" cy="6"/>
                </a:xfrm>
                <a:custGeom>
                  <a:avLst/>
                  <a:gdLst>
                    <a:gd name="T0" fmla="*/ 2 w 4"/>
                    <a:gd name="T1" fmla="*/ 3 h 8"/>
                    <a:gd name="T2" fmla="*/ 2 w 4"/>
                    <a:gd name="T3" fmla="*/ 3 h 8"/>
                    <a:gd name="T4" fmla="*/ 2 w 4"/>
                    <a:gd name="T5" fmla="*/ 3 h 8"/>
                    <a:gd name="T6" fmla="*/ 2 w 4"/>
                    <a:gd name="T7" fmla="*/ 3 h 8"/>
                    <a:gd name="T8" fmla="*/ 2 w 4"/>
                    <a:gd name="T9" fmla="*/ 3 h 8"/>
                    <a:gd name="T10" fmla="*/ 2 w 4"/>
                    <a:gd name="T11" fmla="*/ 3 h 8"/>
                    <a:gd name="T12" fmla="*/ 2 w 4"/>
                    <a:gd name="T13" fmla="*/ 3 h 8"/>
                    <a:gd name="T14" fmla="*/ 2 w 4"/>
                    <a:gd name="T15" fmla="*/ 3 h 8"/>
                    <a:gd name="T16" fmla="*/ 2 w 4"/>
                    <a:gd name="T17" fmla="*/ 3 h 8"/>
                    <a:gd name="T18" fmla="*/ 2 w 4"/>
                    <a:gd name="T19" fmla="*/ 3 h 8"/>
                    <a:gd name="T20" fmla="*/ 2 w 4"/>
                    <a:gd name="T21" fmla="*/ 3 h 8"/>
                    <a:gd name="T22" fmla="*/ 2 w 4"/>
                    <a:gd name="T23" fmla="*/ 3 h 8"/>
                    <a:gd name="T24" fmla="*/ 2 w 4"/>
                    <a:gd name="T25" fmla="*/ 3 h 8"/>
                    <a:gd name="T26" fmla="*/ 2 w 4"/>
                    <a:gd name="T27" fmla="*/ 3 h 8"/>
                    <a:gd name="T28" fmla="*/ 2 w 4"/>
                    <a:gd name="T29" fmla="*/ 3 h 8"/>
                    <a:gd name="T30" fmla="*/ 2 w 4"/>
                    <a:gd name="T31" fmla="*/ 3 h 8"/>
                    <a:gd name="T32" fmla="*/ 2 w 4"/>
                    <a:gd name="T33" fmla="*/ 3 h 8"/>
                    <a:gd name="T34" fmla="*/ 2 w 4"/>
                    <a:gd name="T35" fmla="*/ 3 h 8"/>
                    <a:gd name="T36" fmla="*/ 2 w 4"/>
                    <a:gd name="T37" fmla="*/ 3 h 8"/>
                    <a:gd name="T38" fmla="*/ 2 w 4"/>
                    <a:gd name="T39" fmla="*/ 3 h 8"/>
                    <a:gd name="T40" fmla="*/ 2 w 4"/>
                    <a:gd name="T41" fmla="*/ 3 h 8"/>
                    <a:gd name="T42" fmla="*/ 2 w 4"/>
                    <a:gd name="T43" fmla="*/ 3 h 8"/>
                    <a:gd name="T44" fmla="*/ 2 w 4"/>
                    <a:gd name="T45" fmla="*/ 3 h 8"/>
                    <a:gd name="T46" fmla="*/ 2 w 4"/>
                    <a:gd name="T47" fmla="*/ 3 h 8"/>
                    <a:gd name="T48" fmla="*/ 2 w 4"/>
                    <a:gd name="T49" fmla="*/ 3 h 8"/>
                    <a:gd name="T50" fmla="*/ 2 w 4"/>
                    <a:gd name="T51" fmla="*/ 3 h 8"/>
                    <a:gd name="T52" fmla="*/ 2 w 4"/>
                    <a:gd name="T53" fmla="*/ 3 h 8"/>
                    <a:gd name="T54" fmla="*/ 2 w 4"/>
                    <a:gd name="T55" fmla="*/ 3 h 8"/>
                    <a:gd name="T56" fmla="*/ 2 w 4"/>
                    <a:gd name="T57" fmla="*/ 3 h 8"/>
                    <a:gd name="T58" fmla="*/ 2 w 4"/>
                    <a:gd name="T59" fmla="*/ 3 h 8"/>
                    <a:gd name="T60" fmla="*/ 0 w 4"/>
                    <a:gd name="T61" fmla="*/ 0 h 8"/>
                    <a:gd name="T62" fmla="*/ 2 w 4"/>
                    <a:gd name="T63" fmla="*/ 2 h 8"/>
                    <a:gd name="T64" fmla="*/ 1 w 4"/>
                    <a:gd name="T65" fmla="*/ 2 h 8"/>
                    <a:gd name="T66" fmla="*/ 1 w 4"/>
                    <a:gd name="T67" fmla="*/ 2 h 8"/>
                    <a:gd name="T68" fmla="*/ 1 w 4"/>
                    <a:gd name="T69" fmla="*/ 2 h 8"/>
                    <a:gd name="T70" fmla="*/ 1 w 4"/>
                    <a:gd name="T71" fmla="*/ 2 h 8"/>
                    <a:gd name="T72" fmla="*/ 0 w 4"/>
                    <a:gd name="T73" fmla="*/ 2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 h="8">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4" y="8"/>
                      </a:moveTo>
                      <a:cubicBezTo>
                        <a:pt x="4" y="8"/>
                        <a:pt x="4" y="8"/>
                        <a:pt x="4" y="8"/>
                      </a:cubicBezTo>
                      <a:cubicBezTo>
                        <a:pt x="4" y="8"/>
                        <a:pt x="4" y="8"/>
                        <a:pt x="4" y="8"/>
                      </a:cubicBezTo>
                      <a:cubicBezTo>
                        <a:pt x="4" y="8"/>
                        <a:pt x="4" y="8"/>
                        <a:pt x="4" y="8"/>
                      </a:cubicBezTo>
                      <a:cubicBezTo>
                        <a:pt x="4" y="8"/>
                        <a:pt x="4" y="8"/>
                        <a:pt x="4" y="8"/>
                      </a:cubicBezTo>
                      <a:moveTo>
                        <a:pt x="0" y="0"/>
                      </a:moveTo>
                      <a:cubicBezTo>
                        <a:pt x="0" y="0"/>
                        <a:pt x="0" y="0"/>
                        <a:pt x="0" y="0"/>
                      </a:cubicBezTo>
                      <a:cubicBezTo>
                        <a:pt x="0" y="1"/>
                        <a:pt x="0" y="3"/>
                        <a:pt x="1" y="4"/>
                      </a:cubicBezTo>
                      <a:cubicBezTo>
                        <a:pt x="2" y="4"/>
                        <a:pt x="2" y="4"/>
                        <a:pt x="2" y="5"/>
                      </a:cubicBezTo>
                      <a:cubicBezTo>
                        <a:pt x="2" y="5"/>
                        <a:pt x="2" y="5"/>
                        <a:pt x="2" y="5"/>
                      </a:cubicBezTo>
                      <a:cubicBezTo>
                        <a:pt x="2" y="4"/>
                        <a:pt x="2" y="3"/>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1"/>
                        <a:pt x="0" y="1"/>
                        <a:pt x="0" y="0"/>
                      </a:cubicBezTo>
                    </a:path>
                  </a:pathLst>
                </a:custGeom>
                <a:solidFill>
                  <a:srgbClr val="B7AF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43" name="Freeform 12724">
                  <a:extLst>
                    <a:ext uri="{FF2B5EF4-FFF2-40B4-BE49-F238E27FC236}">
                      <a16:creationId xmlns:a16="http://schemas.microsoft.com/office/drawing/2014/main" id="{846A5527-E5A3-D663-F551-C31C150935A3}"/>
                    </a:ext>
                  </a:extLst>
                </p:cNvPr>
                <p:cNvSpPr>
                  <a:spLocks/>
                </p:cNvSpPr>
                <p:nvPr/>
              </p:nvSpPr>
              <p:spPr bwMode="auto">
                <a:xfrm>
                  <a:off x="4828" y="2351"/>
                  <a:ext cx="1" cy="3"/>
                </a:xfrm>
                <a:custGeom>
                  <a:avLst/>
                  <a:gdLst>
                    <a:gd name="T0" fmla="*/ 0 w 2"/>
                    <a:gd name="T1" fmla="*/ 0 h 4"/>
                    <a:gd name="T2" fmla="*/ 0 w 2"/>
                    <a:gd name="T3" fmla="*/ 0 h 4"/>
                    <a:gd name="T4" fmla="*/ 0 w 2"/>
                    <a:gd name="T5" fmla="*/ 2 h 4"/>
                    <a:gd name="T6" fmla="*/ 0 w 2"/>
                    <a:gd name="T7" fmla="*/ 2 h 4"/>
                    <a:gd name="T8" fmla="*/ 1 w 2"/>
                    <a:gd name="T9" fmla="*/ 2 h 4"/>
                    <a:gd name="T10" fmla="*/ 1 w 2"/>
                    <a:gd name="T11" fmla="*/ 2 h 4"/>
                    <a:gd name="T12" fmla="*/ 1 w 2"/>
                    <a:gd name="T13" fmla="*/ 2 h 4"/>
                    <a:gd name="T14" fmla="*/ 1 w 2"/>
                    <a:gd name="T15" fmla="*/ 2 h 4"/>
                    <a:gd name="T16" fmla="*/ 1 w 2"/>
                    <a:gd name="T17" fmla="*/ 2 h 4"/>
                    <a:gd name="T18" fmla="*/ 1 w 2"/>
                    <a:gd name="T19" fmla="*/ 2 h 4"/>
                    <a:gd name="T20" fmla="*/ 1 w 2"/>
                    <a:gd name="T21" fmla="*/ 2 h 4"/>
                    <a:gd name="T22" fmla="*/ 1 w 2"/>
                    <a:gd name="T23" fmla="*/ 2 h 4"/>
                    <a:gd name="T24" fmla="*/ 1 w 2"/>
                    <a:gd name="T25" fmla="*/ 2 h 4"/>
                    <a:gd name="T26" fmla="*/ 1 w 2"/>
                    <a:gd name="T27" fmla="*/ 2 h 4"/>
                    <a:gd name="T28" fmla="*/ 1 w 2"/>
                    <a:gd name="T29" fmla="*/ 2 h 4"/>
                    <a:gd name="T30" fmla="*/ 1 w 2"/>
                    <a:gd name="T31" fmla="*/ 2 h 4"/>
                    <a:gd name="T32" fmla="*/ 1 w 2"/>
                    <a:gd name="T33" fmla="*/ 2 h 4"/>
                    <a:gd name="T34" fmla="*/ 1 w 2"/>
                    <a:gd name="T35" fmla="*/ 2 h 4"/>
                    <a:gd name="T36" fmla="*/ 1 w 2"/>
                    <a:gd name="T37" fmla="*/ 2 h 4"/>
                    <a:gd name="T38" fmla="*/ 1 w 2"/>
                    <a:gd name="T39" fmla="*/ 2 h 4"/>
                    <a:gd name="T40" fmla="*/ 1 w 2"/>
                    <a:gd name="T41" fmla="*/ 2 h 4"/>
                    <a:gd name="T42" fmla="*/ 1 w 2"/>
                    <a:gd name="T43" fmla="*/ 2 h 4"/>
                    <a:gd name="T44" fmla="*/ 1 w 2"/>
                    <a:gd name="T45" fmla="*/ 2 h 4"/>
                    <a:gd name="T46" fmla="*/ 1 w 2"/>
                    <a:gd name="T47" fmla="*/ 2 h 4"/>
                    <a:gd name="T48" fmla="*/ 1 w 2"/>
                    <a:gd name="T49" fmla="*/ 2 h 4"/>
                    <a:gd name="T50" fmla="*/ 1 w 2"/>
                    <a:gd name="T51" fmla="*/ 2 h 4"/>
                    <a:gd name="T52" fmla="*/ 1 w 2"/>
                    <a:gd name="T53" fmla="*/ 2 h 4"/>
                    <a:gd name="T54" fmla="*/ 1 w 2"/>
                    <a:gd name="T55" fmla="*/ 2 h 4"/>
                    <a:gd name="T56" fmla="*/ 1 w 2"/>
                    <a:gd name="T57" fmla="*/ 2 h 4"/>
                    <a:gd name="T58" fmla="*/ 0 w 2"/>
                    <a:gd name="T59" fmla="*/ 0 h 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 h="4">
                      <a:moveTo>
                        <a:pt x="0" y="0"/>
                      </a:moveTo>
                      <a:cubicBezTo>
                        <a:pt x="0" y="0"/>
                        <a:pt x="0" y="0"/>
                        <a:pt x="0" y="0"/>
                      </a:cubicBezTo>
                      <a:cubicBezTo>
                        <a:pt x="1" y="1"/>
                        <a:pt x="0" y="3"/>
                        <a:pt x="0" y="4"/>
                      </a:cubicBezTo>
                      <a:cubicBezTo>
                        <a:pt x="0" y="4"/>
                        <a:pt x="0" y="4"/>
                        <a:pt x="0" y="4"/>
                      </a:cubicBezTo>
                      <a:cubicBezTo>
                        <a:pt x="1" y="4"/>
                        <a:pt x="1" y="4"/>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2"/>
                        <a:pt x="0" y="1"/>
                        <a:pt x="0" y="0"/>
                      </a:cubicBezTo>
                    </a:path>
                  </a:pathLst>
                </a:custGeom>
                <a:solidFill>
                  <a:srgbClr val="AAA2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44" name="Freeform 12725">
                  <a:extLst>
                    <a:ext uri="{FF2B5EF4-FFF2-40B4-BE49-F238E27FC236}">
                      <a16:creationId xmlns:a16="http://schemas.microsoft.com/office/drawing/2014/main" id="{E6F084B5-C035-E2BF-150A-0574B5888A5B}"/>
                    </a:ext>
                  </a:extLst>
                </p:cNvPr>
                <p:cNvSpPr>
                  <a:spLocks/>
                </p:cNvSpPr>
                <p:nvPr/>
              </p:nvSpPr>
              <p:spPr bwMode="auto">
                <a:xfrm>
                  <a:off x="4810" y="2344"/>
                  <a:ext cx="3" cy="2"/>
                </a:xfrm>
                <a:custGeom>
                  <a:avLst/>
                  <a:gdLst>
                    <a:gd name="T0" fmla="*/ 2 w 3"/>
                    <a:gd name="T1" fmla="*/ 0 h 3"/>
                    <a:gd name="T2" fmla="*/ 2 w 3"/>
                    <a:gd name="T3" fmla="*/ 1 h 3"/>
                    <a:gd name="T4" fmla="*/ 3 w 3"/>
                    <a:gd name="T5" fmla="*/ 1 h 3"/>
                    <a:gd name="T6" fmla="*/ 3 w 3"/>
                    <a:gd name="T7" fmla="*/ 1 h 3"/>
                    <a:gd name="T8" fmla="*/ 2 w 3"/>
                    <a:gd name="T9" fmla="*/ 0 h 3"/>
                    <a:gd name="T10" fmla="*/ 2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1" y="0"/>
                        <a:pt x="0" y="2"/>
                        <a:pt x="2" y="3"/>
                      </a:cubicBezTo>
                      <a:cubicBezTo>
                        <a:pt x="2" y="3"/>
                        <a:pt x="2" y="3"/>
                        <a:pt x="3" y="3"/>
                      </a:cubicBezTo>
                      <a:cubicBezTo>
                        <a:pt x="3" y="3"/>
                        <a:pt x="3" y="3"/>
                        <a:pt x="3" y="3"/>
                      </a:cubicBezTo>
                      <a:cubicBezTo>
                        <a:pt x="2" y="2"/>
                        <a:pt x="1" y="0"/>
                        <a:pt x="2" y="0"/>
                      </a:cubicBezTo>
                      <a:cubicBezTo>
                        <a:pt x="2" y="0"/>
                        <a:pt x="2" y="0"/>
                        <a:pt x="2" y="0"/>
                      </a:cubicBezTo>
                    </a:path>
                  </a:pathLst>
                </a:custGeom>
                <a:solidFill>
                  <a:srgbClr val="D8C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45" name="Freeform 12726">
                  <a:extLst>
                    <a:ext uri="{FF2B5EF4-FFF2-40B4-BE49-F238E27FC236}">
                      <a16:creationId xmlns:a16="http://schemas.microsoft.com/office/drawing/2014/main" id="{C1A70D9D-9F94-A4D6-E10F-E63BF16B13D0}"/>
                    </a:ext>
                  </a:extLst>
                </p:cNvPr>
                <p:cNvSpPr>
                  <a:spLocks/>
                </p:cNvSpPr>
                <p:nvPr/>
              </p:nvSpPr>
              <p:spPr bwMode="auto">
                <a:xfrm>
                  <a:off x="4806" y="2340"/>
                  <a:ext cx="2" cy="4"/>
                </a:xfrm>
                <a:custGeom>
                  <a:avLst/>
                  <a:gdLst>
                    <a:gd name="T0" fmla="*/ 0 w 2"/>
                    <a:gd name="T1" fmla="*/ 0 h 5"/>
                    <a:gd name="T2" fmla="*/ 0 w 2"/>
                    <a:gd name="T3" fmla="*/ 1 h 5"/>
                    <a:gd name="T4" fmla="*/ 0 w 2"/>
                    <a:gd name="T5" fmla="*/ 2 h 5"/>
                    <a:gd name="T6" fmla="*/ 0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0"/>
                      </a:moveTo>
                      <a:cubicBezTo>
                        <a:pt x="0" y="1"/>
                        <a:pt x="0" y="1"/>
                        <a:pt x="0" y="1"/>
                      </a:cubicBezTo>
                      <a:cubicBezTo>
                        <a:pt x="0" y="1"/>
                        <a:pt x="0" y="4"/>
                        <a:pt x="0" y="5"/>
                      </a:cubicBezTo>
                      <a:cubicBezTo>
                        <a:pt x="2" y="4"/>
                        <a:pt x="2" y="1"/>
                        <a:pt x="0" y="0"/>
                      </a:cubicBezTo>
                    </a:path>
                  </a:pathLst>
                </a:custGeom>
                <a:solidFill>
                  <a:srgbClr val="D8C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46" name="Freeform 12727">
                  <a:extLst>
                    <a:ext uri="{FF2B5EF4-FFF2-40B4-BE49-F238E27FC236}">
                      <a16:creationId xmlns:a16="http://schemas.microsoft.com/office/drawing/2014/main" id="{9E5D013A-B67A-2F6C-20F6-8CC05CD98424}"/>
                    </a:ext>
                  </a:extLst>
                </p:cNvPr>
                <p:cNvSpPr>
                  <a:spLocks/>
                </p:cNvSpPr>
                <p:nvPr/>
              </p:nvSpPr>
              <p:spPr bwMode="auto">
                <a:xfrm>
                  <a:off x="4808" y="2349"/>
                  <a:ext cx="1" cy="4"/>
                </a:xfrm>
                <a:custGeom>
                  <a:avLst/>
                  <a:gdLst>
                    <a:gd name="T0" fmla="*/ 1 w 2"/>
                    <a:gd name="T1" fmla="*/ 0 h 4"/>
                    <a:gd name="T2" fmla="*/ 1 w 2"/>
                    <a:gd name="T3" fmla="*/ 0 h 4"/>
                    <a:gd name="T4" fmla="*/ 1 w 2"/>
                    <a:gd name="T5" fmla="*/ 4 h 4"/>
                    <a:gd name="T6" fmla="*/ 1 w 2"/>
                    <a:gd name="T7" fmla="*/ 3 h 4"/>
                    <a:gd name="T8" fmla="*/ 1 w 2"/>
                    <a:gd name="T9" fmla="*/ 3 h 4"/>
                    <a:gd name="T10" fmla="*/ 1 w 2"/>
                    <a:gd name="T11" fmla="*/ 1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1" y="0"/>
                        <a:pt x="1" y="0"/>
                        <a:pt x="1" y="0"/>
                      </a:cubicBezTo>
                      <a:cubicBezTo>
                        <a:pt x="0" y="1"/>
                        <a:pt x="1" y="3"/>
                        <a:pt x="2" y="4"/>
                      </a:cubicBezTo>
                      <a:cubicBezTo>
                        <a:pt x="2" y="3"/>
                        <a:pt x="2" y="3"/>
                        <a:pt x="2" y="3"/>
                      </a:cubicBezTo>
                      <a:cubicBezTo>
                        <a:pt x="2" y="3"/>
                        <a:pt x="2" y="3"/>
                        <a:pt x="2" y="3"/>
                      </a:cubicBezTo>
                      <a:cubicBezTo>
                        <a:pt x="1" y="2"/>
                        <a:pt x="1" y="2"/>
                        <a:pt x="1" y="1"/>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47" name="Oval 12728">
                  <a:extLst>
                    <a:ext uri="{FF2B5EF4-FFF2-40B4-BE49-F238E27FC236}">
                      <a16:creationId xmlns:a16="http://schemas.microsoft.com/office/drawing/2014/main" id="{D0C20883-8F5E-68F7-86C5-B390C15B40A2}"/>
                    </a:ext>
                  </a:extLst>
                </p:cNvPr>
                <p:cNvSpPr>
                  <a:spLocks noChangeArrowheads="1"/>
                </p:cNvSpPr>
                <p:nvPr/>
              </p:nvSpPr>
              <p:spPr bwMode="auto">
                <a:xfrm>
                  <a:off x="4809" y="2352"/>
                  <a:ext cx="1" cy="1"/>
                </a:xfrm>
                <a:prstGeom prst="ellipse">
                  <a:avLst/>
                </a:prstGeom>
                <a:solidFill>
                  <a:srgbClr val="C8BF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8848" name="Freeform 12729">
                  <a:extLst>
                    <a:ext uri="{FF2B5EF4-FFF2-40B4-BE49-F238E27FC236}">
                      <a16:creationId xmlns:a16="http://schemas.microsoft.com/office/drawing/2014/main" id="{56566EAB-34FD-4E39-628A-215848E83136}"/>
                    </a:ext>
                  </a:extLst>
                </p:cNvPr>
                <p:cNvSpPr>
                  <a:spLocks/>
                </p:cNvSpPr>
                <p:nvPr/>
              </p:nvSpPr>
              <p:spPr bwMode="auto">
                <a:xfrm>
                  <a:off x="4809" y="2348"/>
                  <a:ext cx="1" cy="4"/>
                </a:xfrm>
                <a:custGeom>
                  <a:avLst/>
                  <a:gdLst>
                    <a:gd name="T0" fmla="*/ 1 w 2"/>
                    <a:gd name="T1" fmla="*/ 0 h 4"/>
                    <a:gd name="T2" fmla="*/ 0 w 2"/>
                    <a:gd name="T3" fmla="*/ 1 h 4"/>
                    <a:gd name="T4" fmla="*/ 0 w 2"/>
                    <a:gd name="T5" fmla="*/ 2 h 4"/>
                    <a:gd name="T6" fmla="*/ 1 w 2"/>
                    <a:gd name="T7" fmla="*/ 4 h 4"/>
                    <a:gd name="T8" fmla="*/ 1 w 2"/>
                    <a:gd name="T9" fmla="*/ 4 h 4"/>
                    <a:gd name="T10" fmla="*/ 1 w 2"/>
                    <a:gd name="T11" fmla="*/ 0 h 4"/>
                    <a:gd name="T12" fmla="*/ 1 w 2"/>
                    <a:gd name="T13" fmla="*/ 0 h 4"/>
                    <a:gd name="T14" fmla="*/ 1 w 2"/>
                    <a:gd name="T15" fmla="*/ 0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1" y="0"/>
                      </a:moveTo>
                      <a:cubicBezTo>
                        <a:pt x="1" y="0"/>
                        <a:pt x="0" y="0"/>
                        <a:pt x="0" y="1"/>
                      </a:cubicBezTo>
                      <a:cubicBezTo>
                        <a:pt x="0" y="1"/>
                        <a:pt x="0" y="1"/>
                        <a:pt x="0" y="2"/>
                      </a:cubicBezTo>
                      <a:cubicBezTo>
                        <a:pt x="0" y="3"/>
                        <a:pt x="0" y="3"/>
                        <a:pt x="1" y="4"/>
                      </a:cubicBezTo>
                      <a:cubicBezTo>
                        <a:pt x="1" y="4"/>
                        <a:pt x="1" y="4"/>
                        <a:pt x="1" y="4"/>
                      </a:cubicBezTo>
                      <a:cubicBezTo>
                        <a:pt x="1" y="3"/>
                        <a:pt x="0" y="0"/>
                        <a:pt x="1" y="0"/>
                      </a:cubicBezTo>
                      <a:cubicBezTo>
                        <a:pt x="1" y="0"/>
                        <a:pt x="1" y="0"/>
                        <a:pt x="2" y="0"/>
                      </a:cubicBezTo>
                      <a:cubicBezTo>
                        <a:pt x="1" y="0"/>
                        <a:pt x="1" y="0"/>
                        <a:pt x="1" y="0"/>
                      </a:cubicBezTo>
                      <a:cubicBezTo>
                        <a:pt x="1" y="0"/>
                        <a:pt x="1" y="0"/>
                        <a:pt x="1" y="0"/>
                      </a:cubicBezTo>
                    </a:path>
                  </a:pathLst>
                </a:custGeom>
                <a:solidFill>
                  <a:srgbClr val="B9B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49" name="Freeform 12730">
                  <a:extLst>
                    <a:ext uri="{FF2B5EF4-FFF2-40B4-BE49-F238E27FC236}">
                      <a16:creationId xmlns:a16="http://schemas.microsoft.com/office/drawing/2014/main" id="{747D81FF-7265-9E35-F9BA-3383E9F5EE3B}"/>
                    </a:ext>
                  </a:extLst>
                </p:cNvPr>
                <p:cNvSpPr>
                  <a:spLocks noEditPoints="1"/>
                </p:cNvSpPr>
                <p:nvPr/>
              </p:nvSpPr>
              <p:spPr bwMode="auto">
                <a:xfrm>
                  <a:off x="4800" y="2344"/>
                  <a:ext cx="3" cy="5"/>
                </a:xfrm>
                <a:custGeom>
                  <a:avLst/>
                  <a:gdLst>
                    <a:gd name="T0" fmla="*/ 1 w 4"/>
                    <a:gd name="T1" fmla="*/ 0 h 6"/>
                    <a:gd name="T2" fmla="*/ 2 w 4"/>
                    <a:gd name="T3" fmla="*/ 3 h 6"/>
                    <a:gd name="T4" fmla="*/ 2 w 4"/>
                    <a:gd name="T5" fmla="*/ 3 h 6"/>
                    <a:gd name="T6" fmla="*/ 2 w 4"/>
                    <a:gd name="T7" fmla="*/ 3 h 6"/>
                    <a:gd name="T8" fmla="*/ 2 w 4"/>
                    <a:gd name="T9" fmla="*/ 3 h 6"/>
                    <a:gd name="T10" fmla="*/ 1 w 4"/>
                    <a:gd name="T11" fmla="*/ 0 h 6"/>
                    <a:gd name="T12" fmla="*/ 1 w 4"/>
                    <a:gd name="T13" fmla="*/ 0 h 6"/>
                    <a:gd name="T14" fmla="*/ 0 w 4"/>
                    <a:gd name="T15" fmla="*/ 1 h 6"/>
                    <a:gd name="T16" fmla="*/ 1 w 4"/>
                    <a:gd name="T17" fmla="*/ 0 h 6"/>
                    <a:gd name="T18" fmla="*/ 1 w 4"/>
                    <a:gd name="T19" fmla="*/ 0 h 6"/>
                    <a:gd name="T20" fmla="*/ 1 w 4"/>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6">
                      <a:moveTo>
                        <a:pt x="1" y="0"/>
                      </a:moveTo>
                      <a:cubicBezTo>
                        <a:pt x="2" y="1"/>
                        <a:pt x="2" y="3"/>
                        <a:pt x="3" y="4"/>
                      </a:cubicBezTo>
                      <a:cubicBezTo>
                        <a:pt x="3" y="5"/>
                        <a:pt x="2" y="6"/>
                        <a:pt x="3" y="6"/>
                      </a:cubicBezTo>
                      <a:cubicBezTo>
                        <a:pt x="3" y="6"/>
                        <a:pt x="3" y="6"/>
                        <a:pt x="3" y="6"/>
                      </a:cubicBezTo>
                      <a:cubicBezTo>
                        <a:pt x="4" y="6"/>
                        <a:pt x="3" y="3"/>
                        <a:pt x="3" y="3"/>
                      </a:cubicBezTo>
                      <a:cubicBezTo>
                        <a:pt x="3" y="2"/>
                        <a:pt x="2" y="1"/>
                        <a:pt x="1" y="0"/>
                      </a:cubicBezTo>
                      <a:moveTo>
                        <a:pt x="1" y="0"/>
                      </a:moveTo>
                      <a:cubicBezTo>
                        <a:pt x="0" y="1"/>
                        <a:pt x="0" y="1"/>
                        <a:pt x="0" y="1"/>
                      </a:cubicBezTo>
                      <a:cubicBezTo>
                        <a:pt x="1" y="0"/>
                        <a:pt x="1" y="0"/>
                        <a:pt x="1" y="0"/>
                      </a:cubicBezTo>
                      <a:cubicBezTo>
                        <a:pt x="1" y="0"/>
                        <a:pt x="1" y="0"/>
                        <a:pt x="1"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0" name="Freeform 12731">
                  <a:extLst>
                    <a:ext uri="{FF2B5EF4-FFF2-40B4-BE49-F238E27FC236}">
                      <a16:creationId xmlns:a16="http://schemas.microsoft.com/office/drawing/2014/main" id="{504D150F-F9ED-DC2C-145D-8DFAD4B699EA}"/>
                    </a:ext>
                  </a:extLst>
                </p:cNvPr>
                <p:cNvSpPr>
                  <a:spLocks noEditPoints="1"/>
                </p:cNvSpPr>
                <p:nvPr/>
              </p:nvSpPr>
              <p:spPr bwMode="auto">
                <a:xfrm>
                  <a:off x="4801" y="2339"/>
                  <a:ext cx="2" cy="4"/>
                </a:xfrm>
                <a:custGeom>
                  <a:avLst/>
                  <a:gdLst>
                    <a:gd name="T0" fmla="*/ 2 w 2"/>
                    <a:gd name="T1" fmla="*/ 1 h 4"/>
                    <a:gd name="T2" fmla="*/ 2 w 2"/>
                    <a:gd name="T3" fmla="*/ 1 h 4"/>
                    <a:gd name="T4" fmla="*/ 2 w 2"/>
                    <a:gd name="T5" fmla="*/ 1 h 4"/>
                    <a:gd name="T6" fmla="*/ 2 w 2"/>
                    <a:gd name="T7" fmla="*/ 1 h 4"/>
                    <a:gd name="T8" fmla="*/ 2 w 2"/>
                    <a:gd name="T9" fmla="*/ 1 h 4"/>
                    <a:gd name="T10" fmla="*/ 1 w 2"/>
                    <a:gd name="T11" fmla="*/ 0 h 4"/>
                    <a:gd name="T12" fmla="*/ 1 w 2"/>
                    <a:gd name="T13" fmla="*/ 4 h 4"/>
                    <a:gd name="T14" fmla="*/ 2 w 2"/>
                    <a:gd name="T15" fmla="*/ 1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1"/>
                      </a:moveTo>
                      <a:cubicBezTo>
                        <a:pt x="2" y="1"/>
                        <a:pt x="2" y="1"/>
                        <a:pt x="2" y="1"/>
                      </a:cubicBezTo>
                      <a:cubicBezTo>
                        <a:pt x="2" y="1"/>
                        <a:pt x="2" y="1"/>
                        <a:pt x="2" y="1"/>
                      </a:cubicBezTo>
                      <a:cubicBezTo>
                        <a:pt x="2" y="1"/>
                        <a:pt x="2" y="1"/>
                        <a:pt x="2" y="1"/>
                      </a:cubicBezTo>
                      <a:cubicBezTo>
                        <a:pt x="2" y="1"/>
                        <a:pt x="2" y="1"/>
                        <a:pt x="2" y="1"/>
                      </a:cubicBezTo>
                      <a:moveTo>
                        <a:pt x="1" y="0"/>
                      </a:moveTo>
                      <a:cubicBezTo>
                        <a:pt x="0" y="0"/>
                        <a:pt x="0" y="3"/>
                        <a:pt x="1" y="4"/>
                      </a:cubicBezTo>
                      <a:cubicBezTo>
                        <a:pt x="1" y="3"/>
                        <a:pt x="1" y="1"/>
                        <a:pt x="2" y="1"/>
                      </a:cubicBezTo>
                      <a:cubicBezTo>
                        <a:pt x="2" y="1"/>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1" name="Freeform 12732">
                  <a:extLst>
                    <a:ext uri="{FF2B5EF4-FFF2-40B4-BE49-F238E27FC236}">
                      <a16:creationId xmlns:a16="http://schemas.microsoft.com/office/drawing/2014/main" id="{F7281DA5-4910-5A93-723B-6106CA2B448D}"/>
                    </a:ext>
                  </a:extLst>
                </p:cNvPr>
                <p:cNvSpPr>
                  <a:spLocks noEditPoints="1"/>
                </p:cNvSpPr>
                <p:nvPr/>
              </p:nvSpPr>
              <p:spPr bwMode="auto">
                <a:xfrm>
                  <a:off x="4814" y="2356"/>
                  <a:ext cx="1" cy="4"/>
                </a:xfrm>
                <a:custGeom>
                  <a:avLst/>
                  <a:gdLst>
                    <a:gd name="T0" fmla="*/ 0 w 1"/>
                    <a:gd name="T1" fmla="*/ 2 h 5"/>
                    <a:gd name="T2" fmla="*/ 0 w 1"/>
                    <a:gd name="T3" fmla="*/ 2 h 5"/>
                    <a:gd name="T4" fmla="*/ 0 w 1"/>
                    <a:gd name="T5" fmla="*/ 2 h 5"/>
                    <a:gd name="T6" fmla="*/ 0 w 1"/>
                    <a:gd name="T7" fmla="*/ 2 h 5"/>
                    <a:gd name="T8" fmla="*/ 0 w 1"/>
                    <a:gd name="T9" fmla="*/ 0 h 5"/>
                    <a:gd name="T10" fmla="*/ 0 w 1"/>
                    <a:gd name="T11" fmla="*/ 0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5">
                      <a:moveTo>
                        <a:pt x="0" y="3"/>
                      </a:moveTo>
                      <a:cubicBezTo>
                        <a:pt x="0" y="4"/>
                        <a:pt x="0" y="4"/>
                        <a:pt x="0" y="5"/>
                      </a:cubicBezTo>
                      <a:cubicBezTo>
                        <a:pt x="0" y="5"/>
                        <a:pt x="0" y="5"/>
                        <a:pt x="0" y="5"/>
                      </a:cubicBezTo>
                      <a:cubicBezTo>
                        <a:pt x="0" y="4"/>
                        <a:pt x="0" y="4"/>
                        <a:pt x="0" y="3"/>
                      </a:cubicBezTo>
                      <a:moveTo>
                        <a:pt x="0" y="0"/>
                      </a:moveTo>
                      <a:cubicBezTo>
                        <a:pt x="0" y="0"/>
                        <a:pt x="0" y="0"/>
                        <a:pt x="0" y="0"/>
                      </a:cubicBezTo>
                      <a:cubicBezTo>
                        <a:pt x="0" y="1"/>
                        <a:pt x="0" y="1"/>
                        <a:pt x="1" y="1"/>
                      </a:cubicBezTo>
                      <a:cubicBezTo>
                        <a:pt x="1" y="1"/>
                        <a:pt x="1" y="1"/>
                        <a:pt x="1" y="1"/>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2" name="Freeform 12733">
                  <a:extLst>
                    <a:ext uri="{FF2B5EF4-FFF2-40B4-BE49-F238E27FC236}">
                      <a16:creationId xmlns:a16="http://schemas.microsoft.com/office/drawing/2014/main" id="{4E1447C4-F00D-03AA-1CA7-3CCCD5857FF6}"/>
                    </a:ext>
                  </a:extLst>
                </p:cNvPr>
                <p:cNvSpPr>
                  <a:spLocks/>
                </p:cNvSpPr>
                <p:nvPr/>
              </p:nvSpPr>
              <p:spPr bwMode="auto">
                <a:xfrm>
                  <a:off x="4814" y="2357"/>
                  <a:ext cx="1" cy="3"/>
                </a:xfrm>
                <a:custGeom>
                  <a:avLst/>
                  <a:gdLst>
                    <a:gd name="T0" fmla="*/ 1 w 2"/>
                    <a:gd name="T1" fmla="*/ 0 h 4"/>
                    <a:gd name="T2" fmla="*/ 1 w 2"/>
                    <a:gd name="T3" fmla="*/ 0 h 4"/>
                    <a:gd name="T4" fmla="*/ 0 w 2"/>
                    <a:gd name="T5" fmla="*/ 2 h 4"/>
                    <a:gd name="T6" fmla="*/ 0 w 2"/>
                    <a:gd name="T7" fmla="*/ 2 h 4"/>
                    <a:gd name="T8" fmla="*/ 1 w 2"/>
                    <a:gd name="T9" fmla="*/ 2 h 4"/>
                    <a:gd name="T10" fmla="*/ 1 w 2"/>
                    <a:gd name="T11" fmla="*/ 2 h 4"/>
                    <a:gd name="T12" fmla="*/ 1 w 2"/>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4">
                      <a:moveTo>
                        <a:pt x="1" y="0"/>
                      </a:moveTo>
                      <a:cubicBezTo>
                        <a:pt x="1" y="0"/>
                        <a:pt x="1" y="0"/>
                        <a:pt x="1" y="0"/>
                      </a:cubicBezTo>
                      <a:cubicBezTo>
                        <a:pt x="1" y="1"/>
                        <a:pt x="1" y="1"/>
                        <a:pt x="0" y="2"/>
                      </a:cubicBezTo>
                      <a:cubicBezTo>
                        <a:pt x="0" y="3"/>
                        <a:pt x="0" y="3"/>
                        <a:pt x="0" y="4"/>
                      </a:cubicBezTo>
                      <a:cubicBezTo>
                        <a:pt x="0" y="4"/>
                        <a:pt x="1" y="4"/>
                        <a:pt x="1" y="4"/>
                      </a:cubicBezTo>
                      <a:cubicBezTo>
                        <a:pt x="1" y="4"/>
                        <a:pt x="2" y="3"/>
                        <a:pt x="1" y="2"/>
                      </a:cubicBezTo>
                      <a:cubicBezTo>
                        <a:pt x="1" y="1"/>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3" name="Freeform 12734">
                  <a:extLst>
                    <a:ext uri="{FF2B5EF4-FFF2-40B4-BE49-F238E27FC236}">
                      <a16:creationId xmlns:a16="http://schemas.microsoft.com/office/drawing/2014/main" id="{B88808B8-6363-A739-051A-800EB411DC46}"/>
                    </a:ext>
                  </a:extLst>
                </p:cNvPr>
                <p:cNvSpPr>
                  <a:spLocks noEditPoints="1"/>
                </p:cNvSpPr>
                <p:nvPr/>
              </p:nvSpPr>
              <p:spPr bwMode="auto">
                <a:xfrm>
                  <a:off x="4804" y="2355"/>
                  <a:ext cx="4" cy="4"/>
                </a:xfrm>
                <a:custGeom>
                  <a:avLst/>
                  <a:gdLst>
                    <a:gd name="T0" fmla="*/ 2 w 5"/>
                    <a:gd name="T1" fmla="*/ 0 h 5"/>
                    <a:gd name="T2" fmla="*/ 2 w 5"/>
                    <a:gd name="T3" fmla="*/ 2 h 5"/>
                    <a:gd name="T4" fmla="*/ 2 w 5"/>
                    <a:gd name="T5" fmla="*/ 2 h 5"/>
                    <a:gd name="T6" fmla="*/ 2 w 5"/>
                    <a:gd name="T7" fmla="*/ 0 h 5"/>
                    <a:gd name="T8" fmla="*/ 2 w 5"/>
                    <a:gd name="T9" fmla="*/ 0 h 5"/>
                    <a:gd name="T10" fmla="*/ 2 w 5"/>
                    <a:gd name="T11" fmla="*/ 0 h 5"/>
                    <a:gd name="T12" fmla="*/ 2 w 5"/>
                    <a:gd name="T13" fmla="*/ 0 h 5"/>
                    <a:gd name="T14" fmla="*/ 2 w 5"/>
                    <a:gd name="T15" fmla="*/ 0 h 5"/>
                    <a:gd name="T16" fmla="*/ 2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5">
                      <a:moveTo>
                        <a:pt x="3" y="0"/>
                      </a:moveTo>
                      <a:cubicBezTo>
                        <a:pt x="0" y="0"/>
                        <a:pt x="3" y="4"/>
                        <a:pt x="5" y="5"/>
                      </a:cubicBezTo>
                      <a:cubicBezTo>
                        <a:pt x="4" y="4"/>
                        <a:pt x="3" y="4"/>
                        <a:pt x="3" y="3"/>
                      </a:cubicBezTo>
                      <a:cubicBezTo>
                        <a:pt x="3" y="2"/>
                        <a:pt x="3" y="1"/>
                        <a:pt x="3" y="0"/>
                      </a:cubicBezTo>
                      <a:cubicBezTo>
                        <a:pt x="3" y="0"/>
                        <a:pt x="3" y="0"/>
                        <a:pt x="3" y="0"/>
                      </a:cubicBezTo>
                      <a:moveTo>
                        <a:pt x="3" y="0"/>
                      </a:moveTo>
                      <a:cubicBezTo>
                        <a:pt x="3" y="0"/>
                        <a:pt x="3" y="0"/>
                        <a:pt x="3" y="0"/>
                      </a:cubicBezTo>
                      <a:cubicBezTo>
                        <a:pt x="3" y="0"/>
                        <a:pt x="3" y="0"/>
                        <a:pt x="3" y="0"/>
                      </a:cubicBezTo>
                      <a:cubicBezTo>
                        <a:pt x="3" y="0"/>
                        <a:pt x="3" y="0"/>
                        <a:pt x="3"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4" name="Freeform 12735">
                  <a:extLst>
                    <a:ext uri="{FF2B5EF4-FFF2-40B4-BE49-F238E27FC236}">
                      <a16:creationId xmlns:a16="http://schemas.microsoft.com/office/drawing/2014/main" id="{787539E1-6BC7-A06A-9D1F-74CCE1857AF7}"/>
                    </a:ext>
                  </a:extLst>
                </p:cNvPr>
                <p:cNvSpPr>
                  <a:spLocks/>
                </p:cNvSpPr>
                <p:nvPr/>
              </p:nvSpPr>
              <p:spPr bwMode="auto">
                <a:xfrm>
                  <a:off x="4797" y="2351"/>
                  <a:ext cx="2" cy="5"/>
                </a:xfrm>
                <a:custGeom>
                  <a:avLst/>
                  <a:gdLst>
                    <a:gd name="T0" fmla="*/ 0 w 2"/>
                    <a:gd name="T1" fmla="*/ 0 h 6"/>
                    <a:gd name="T2" fmla="*/ 0 w 2"/>
                    <a:gd name="T3" fmla="*/ 1 h 6"/>
                    <a:gd name="T4" fmla="*/ 0 w 2"/>
                    <a:gd name="T5" fmla="*/ 3 h 6"/>
                    <a:gd name="T6" fmla="*/ 1 w 2"/>
                    <a:gd name="T7" fmla="*/ 3 h 6"/>
                    <a:gd name="T8" fmla="*/ 2 w 2"/>
                    <a:gd name="T9" fmla="*/ 3 h 6"/>
                    <a:gd name="T10" fmla="*/ 0 w 2"/>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0" y="0"/>
                      </a:moveTo>
                      <a:cubicBezTo>
                        <a:pt x="0" y="1"/>
                        <a:pt x="0" y="1"/>
                        <a:pt x="0" y="1"/>
                      </a:cubicBezTo>
                      <a:cubicBezTo>
                        <a:pt x="0" y="3"/>
                        <a:pt x="1" y="5"/>
                        <a:pt x="0" y="6"/>
                      </a:cubicBezTo>
                      <a:cubicBezTo>
                        <a:pt x="0" y="6"/>
                        <a:pt x="1" y="6"/>
                        <a:pt x="1" y="6"/>
                      </a:cubicBezTo>
                      <a:cubicBezTo>
                        <a:pt x="1" y="5"/>
                        <a:pt x="1" y="5"/>
                        <a:pt x="2" y="5"/>
                      </a:cubicBezTo>
                      <a:cubicBezTo>
                        <a:pt x="2" y="3"/>
                        <a:pt x="2" y="1"/>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5" name="Freeform 12736">
                  <a:extLst>
                    <a:ext uri="{FF2B5EF4-FFF2-40B4-BE49-F238E27FC236}">
                      <a16:creationId xmlns:a16="http://schemas.microsoft.com/office/drawing/2014/main" id="{95A1C1F9-B2A4-CC3E-0F57-3D04510B2C06}"/>
                    </a:ext>
                  </a:extLst>
                </p:cNvPr>
                <p:cNvSpPr>
                  <a:spLocks/>
                </p:cNvSpPr>
                <p:nvPr/>
              </p:nvSpPr>
              <p:spPr bwMode="auto">
                <a:xfrm>
                  <a:off x="4798" y="2355"/>
                  <a:ext cx="1" cy="1"/>
                </a:xfrm>
                <a:custGeom>
                  <a:avLst/>
                  <a:gdLst>
                    <a:gd name="T0" fmla="*/ 1 w 1"/>
                    <a:gd name="T1" fmla="*/ 0 h 1"/>
                    <a:gd name="T2" fmla="*/ 0 w 1"/>
                    <a:gd name="T3" fmla="*/ 1 h 1"/>
                    <a:gd name="T4" fmla="*/ 1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0" y="0"/>
                        <a:pt x="0" y="1"/>
                      </a:cubicBezTo>
                      <a:cubicBezTo>
                        <a:pt x="0" y="0"/>
                        <a:pt x="0"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6" name="Freeform 12737">
                  <a:extLst>
                    <a:ext uri="{FF2B5EF4-FFF2-40B4-BE49-F238E27FC236}">
                      <a16:creationId xmlns:a16="http://schemas.microsoft.com/office/drawing/2014/main" id="{A48CE60A-27C0-F2EE-79EC-D7F4A665AB6A}"/>
                    </a:ext>
                  </a:extLst>
                </p:cNvPr>
                <p:cNvSpPr>
                  <a:spLocks/>
                </p:cNvSpPr>
                <p:nvPr/>
              </p:nvSpPr>
              <p:spPr bwMode="auto">
                <a:xfrm>
                  <a:off x="4795" y="2345"/>
                  <a:ext cx="1" cy="3"/>
                </a:xfrm>
                <a:custGeom>
                  <a:avLst/>
                  <a:gdLst>
                    <a:gd name="T0" fmla="*/ 1 w 2"/>
                    <a:gd name="T1" fmla="*/ 0 h 4"/>
                    <a:gd name="T2" fmla="*/ 1 w 2"/>
                    <a:gd name="T3" fmla="*/ 2 h 4"/>
                    <a:gd name="T4" fmla="*/ 1 w 2"/>
                    <a:gd name="T5" fmla="*/ 0 h 4"/>
                    <a:gd name="T6" fmla="*/ 1 w 2"/>
                    <a:gd name="T7" fmla="*/ 0 h 4"/>
                    <a:gd name="T8" fmla="*/ 1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0" y="0"/>
                        <a:pt x="1" y="3"/>
                        <a:pt x="2" y="4"/>
                      </a:cubicBezTo>
                      <a:cubicBezTo>
                        <a:pt x="2" y="3"/>
                        <a:pt x="1" y="1"/>
                        <a:pt x="2" y="0"/>
                      </a:cubicBezTo>
                      <a:cubicBezTo>
                        <a:pt x="2" y="0"/>
                        <a:pt x="2" y="0"/>
                        <a:pt x="2" y="0"/>
                      </a:cubicBezTo>
                      <a:cubicBezTo>
                        <a:pt x="2"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7" name="Freeform 12738">
                  <a:extLst>
                    <a:ext uri="{FF2B5EF4-FFF2-40B4-BE49-F238E27FC236}">
                      <a16:creationId xmlns:a16="http://schemas.microsoft.com/office/drawing/2014/main" id="{8B1DB6B0-9F95-340A-48BA-4BC589C756C7}"/>
                    </a:ext>
                  </a:extLst>
                </p:cNvPr>
                <p:cNvSpPr>
                  <a:spLocks/>
                </p:cNvSpPr>
                <p:nvPr/>
              </p:nvSpPr>
              <p:spPr bwMode="auto">
                <a:xfrm>
                  <a:off x="4807" y="2361"/>
                  <a:ext cx="2" cy="3"/>
                </a:xfrm>
                <a:custGeom>
                  <a:avLst/>
                  <a:gdLst>
                    <a:gd name="T0" fmla="*/ 1 w 3"/>
                    <a:gd name="T1" fmla="*/ 0 h 4"/>
                    <a:gd name="T2" fmla="*/ 1 w 3"/>
                    <a:gd name="T3" fmla="*/ 1 h 4"/>
                    <a:gd name="T4" fmla="*/ 0 w 3"/>
                    <a:gd name="T5" fmla="*/ 2 h 4"/>
                    <a:gd name="T6" fmla="*/ 1 w 3"/>
                    <a:gd name="T7" fmla="*/ 2 h 4"/>
                    <a:gd name="T8" fmla="*/ 1 w 3"/>
                    <a:gd name="T9" fmla="*/ 2 h 4"/>
                    <a:gd name="T10" fmla="*/ 1 w 3"/>
                    <a:gd name="T11" fmla="*/ 2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3" y="0"/>
                      </a:moveTo>
                      <a:cubicBezTo>
                        <a:pt x="3" y="1"/>
                        <a:pt x="3" y="1"/>
                        <a:pt x="3" y="1"/>
                      </a:cubicBezTo>
                      <a:cubicBezTo>
                        <a:pt x="3" y="3"/>
                        <a:pt x="2" y="3"/>
                        <a:pt x="0" y="3"/>
                      </a:cubicBezTo>
                      <a:cubicBezTo>
                        <a:pt x="0" y="3"/>
                        <a:pt x="1" y="3"/>
                        <a:pt x="1" y="4"/>
                      </a:cubicBezTo>
                      <a:cubicBezTo>
                        <a:pt x="1" y="3"/>
                        <a:pt x="1" y="3"/>
                        <a:pt x="2" y="3"/>
                      </a:cubicBezTo>
                      <a:cubicBezTo>
                        <a:pt x="2" y="3"/>
                        <a:pt x="2" y="3"/>
                        <a:pt x="2" y="4"/>
                      </a:cubicBezTo>
                      <a:cubicBezTo>
                        <a:pt x="3" y="3"/>
                        <a:pt x="3" y="1"/>
                        <a:pt x="3" y="0"/>
                      </a:cubicBezTo>
                    </a:path>
                  </a:pathLst>
                </a:custGeom>
                <a:solidFill>
                  <a:srgbClr val="D8C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8" name="Freeform 12739">
                  <a:extLst>
                    <a:ext uri="{FF2B5EF4-FFF2-40B4-BE49-F238E27FC236}">
                      <a16:creationId xmlns:a16="http://schemas.microsoft.com/office/drawing/2014/main" id="{7E8605BD-3EE7-BFA6-00E1-3ED6C6F1ACF6}"/>
                    </a:ext>
                  </a:extLst>
                </p:cNvPr>
                <p:cNvSpPr>
                  <a:spLocks/>
                </p:cNvSpPr>
                <p:nvPr/>
              </p:nvSpPr>
              <p:spPr bwMode="auto">
                <a:xfrm>
                  <a:off x="4808" y="2363"/>
                  <a:ext cx="1" cy="1"/>
                </a:xfrm>
                <a:custGeom>
                  <a:avLst/>
                  <a:gdLst>
                    <a:gd name="T0" fmla="*/ 1 w 1"/>
                    <a:gd name="T1" fmla="*/ 0 h 1"/>
                    <a:gd name="T2" fmla="*/ 0 w 1"/>
                    <a:gd name="T3" fmla="*/ 1 h 1"/>
                    <a:gd name="T4" fmla="*/ 0 w 1"/>
                    <a:gd name="T5" fmla="*/ 1 h 1"/>
                    <a:gd name="T6" fmla="*/ 1 w 1"/>
                    <a:gd name="T7" fmla="*/ 1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0" y="0"/>
                        <a:pt x="0" y="0"/>
                        <a:pt x="0" y="1"/>
                      </a:cubicBezTo>
                      <a:cubicBezTo>
                        <a:pt x="0" y="1"/>
                        <a:pt x="0" y="1"/>
                        <a:pt x="0" y="1"/>
                      </a:cubicBezTo>
                      <a:cubicBezTo>
                        <a:pt x="1" y="1"/>
                        <a:pt x="1" y="1"/>
                        <a:pt x="1" y="1"/>
                      </a:cubicBezTo>
                      <a:cubicBezTo>
                        <a:pt x="1" y="0"/>
                        <a:pt x="1" y="0"/>
                        <a:pt x="1" y="0"/>
                      </a:cubicBezTo>
                    </a:path>
                  </a:pathLst>
                </a:custGeom>
                <a:solidFill>
                  <a:srgbClr val="C8BF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59" name="Freeform 12740">
                  <a:extLst>
                    <a:ext uri="{FF2B5EF4-FFF2-40B4-BE49-F238E27FC236}">
                      <a16:creationId xmlns:a16="http://schemas.microsoft.com/office/drawing/2014/main" id="{7B695AE4-7D25-45B7-C453-5040DE71B305}"/>
                    </a:ext>
                  </a:extLst>
                </p:cNvPr>
                <p:cNvSpPr>
                  <a:spLocks noEditPoints="1"/>
                </p:cNvSpPr>
                <p:nvPr/>
              </p:nvSpPr>
              <p:spPr bwMode="auto">
                <a:xfrm>
                  <a:off x="4801" y="2359"/>
                  <a:ext cx="1" cy="3"/>
                </a:xfrm>
                <a:custGeom>
                  <a:avLst/>
                  <a:gdLst>
                    <a:gd name="T0" fmla="*/ 0 w 1"/>
                    <a:gd name="T1" fmla="*/ 0 h 3"/>
                    <a:gd name="T2" fmla="*/ 0 w 1"/>
                    <a:gd name="T3" fmla="*/ 0 h 3"/>
                    <a:gd name="T4" fmla="*/ 0 w 1"/>
                    <a:gd name="T5" fmla="*/ 3 h 3"/>
                    <a:gd name="T6" fmla="*/ 0 w 1"/>
                    <a:gd name="T7" fmla="*/ 3 h 3"/>
                    <a:gd name="T8" fmla="*/ 1 w 1"/>
                    <a:gd name="T9" fmla="*/ 3 h 3"/>
                    <a:gd name="T10" fmla="*/ 0 w 1"/>
                    <a:gd name="T11" fmla="*/ 0 h 3"/>
                    <a:gd name="T12" fmla="*/ 1 w 1"/>
                    <a:gd name="T13" fmla="*/ 0 h 3"/>
                    <a:gd name="T14" fmla="*/ 0 w 1"/>
                    <a:gd name="T15" fmla="*/ 0 h 3"/>
                    <a:gd name="T16" fmla="*/ 1 w 1"/>
                    <a:gd name="T17" fmla="*/ 0 h 3"/>
                    <a:gd name="T18" fmla="*/ 1 w 1"/>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3">
                      <a:moveTo>
                        <a:pt x="0" y="0"/>
                      </a:moveTo>
                      <a:cubicBezTo>
                        <a:pt x="0" y="0"/>
                        <a:pt x="0" y="0"/>
                        <a:pt x="0" y="0"/>
                      </a:cubicBezTo>
                      <a:cubicBezTo>
                        <a:pt x="0" y="1"/>
                        <a:pt x="0" y="2"/>
                        <a:pt x="0" y="3"/>
                      </a:cubicBezTo>
                      <a:cubicBezTo>
                        <a:pt x="0" y="3"/>
                        <a:pt x="0" y="3"/>
                        <a:pt x="0" y="3"/>
                      </a:cubicBezTo>
                      <a:cubicBezTo>
                        <a:pt x="0" y="3"/>
                        <a:pt x="1" y="3"/>
                        <a:pt x="1" y="3"/>
                      </a:cubicBezTo>
                      <a:cubicBezTo>
                        <a:pt x="0" y="2"/>
                        <a:pt x="0" y="1"/>
                        <a:pt x="0" y="0"/>
                      </a:cubicBezTo>
                      <a:moveTo>
                        <a:pt x="1" y="0"/>
                      </a:moveTo>
                      <a:cubicBezTo>
                        <a:pt x="0" y="0"/>
                        <a:pt x="0" y="0"/>
                        <a:pt x="0" y="0"/>
                      </a:cubicBezTo>
                      <a:cubicBezTo>
                        <a:pt x="1" y="0"/>
                        <a:pt x="1" y="0"/>
                        <a:pt x="1"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0" name="Freeform 12741">
                  <a:extLst>
                    <a:ext uri="{FF2B5EF4-FFF2-40B4-BE49-F238E27FC236}">
                      <a16:creationId xmlns:a16="http://schemas.microsoft.com/office/drawing/2014/main" id="{84D44D6B-C54F-ED16-32D9-8F6FEC5CC530}"/>
                    </a:ext>
                  </a:extLst>
                </p:cNvPr>
                <p:cNvSpPr>
                  <a:spLocks noEditPoints="1"/>
                </p:cNvSpPr>
                <p:nvPr/>
              </p:nvSpPr>
              <p:spPr bwMode="auto">
                <a:xfrm>
                  <a:off x="4801" y="2362"/>
                  <a:ext cx="3" cy="1"/>
                </a:xfrm>
                <a:custGeom>
                  <a:avLst/>
                  <a:gdLst>
                    <a:gd name="T0" fmla="*/ 3 w 3"/>
                    <a:gd name="T1" fmla="*/ 1 h 2"/>
                    <a:gd name="T2" fmla="*/ 3 w 3"/>
                    <a:gd name="T3" fmla="*/ 1 h 2"/>
                    <a:gd name="T4" fmla="*/ 3 w 3"/>
                    <a:gd name="T5" fmla="*/ 1 h 2"/>
                    <a:gd name="T6" fmla="*/ 0 w 3"/>
                    <a:gd name="T7" fmla="*/ 0 h 2"/>
                    <a:gd name="T8" fmla="*/ 1 w 3"/>
                    <a:gd name="T9" fmla="*/ 1 h 2"/>
                    <a:gd name="T10" fmla="*/ 3 w 3"/>
                    <a:gd name="T11" fmla="*/ 1 h 2"/>
                    <a:gd name="T12" fmla="*/ 1 w 3"/>
                    <a:gd name="T13" fmla="*/ 0 h 2"/>
                    <a:gd name="T14" fmla="*/ 0 w 3"/>
                    <a:gd name="T15" fmla="*/ 0 h 2"/>
                    <a:gd name="T16" fmla="*/ 0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3" y="2"/>
                      </a:moveTo>
                      <a:cubicBezTo>
                        <a:pt x="3" y="2"/>
                        <a:pt x="3" y="2"/>
                        <a:pt x="3" y="2"/>
                      </a:cubicBezTo>
                      <a:cubicBezTo>
                        <a:pt x="3" y="2"/>
                        <a:pt x="3" y="2"/>
                        <a:pt x="3" y="2"/>
                      </a:cubicBezTo>
                      <a:moveTo>
                        <a:pt x="0" y="0"/>
                      </a:moveTo>
                      <a:cubicBezTo>
                        <a:pt x="0" y="0"/>
                        <a:pt x="0" y="1"/>
                        <a:pt x="1" y="1"/>
                      </a:cubicBezTo>
                      <a:cubicBezTo>
                        <a:pt x="1" y="1"/>
                        <a:pt x="2" y="2"/>
                        <a:pt x="3" y="2"/>
                      </a:cubicBezTo>
                      <a:cubicBezTo>
                        <a:pt x="2" y="2"/>
                        <a:pt x="1" y="1"/>
                        <a:pt x="1" y="0"/>
                      </a:cubicBezTo>
                      <a:cubicBezTo>
                        <a:pt x="1" y="0"/>
                        <a:pt x="0" y="0"/>
                        <a:pt x="0" y="0"/>
                      </a:cubicBezTo>
                      <a:cubicBezTo>
                        <a:pt x="0" y="0"/>
                        <a:pt x="0" y="0"/>
                        <a:pt x="0" y="0"/>
                      </a:cubicBezTo>
                    </a:path>
                  </a:pathLst>
                </a:custGeom>
                <a:solidFill>
                  <a:srgbClr val="D8C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1" name="Freeform 12742">
                  <a:extLst>
                    <a:ext uri="{FF2B5EF4-FFF2-40B4-BE49-F238E27FC236}">
                      <a16:creationId xmlns:a16="http://schemas.microsoft.com/office/drawing/2014/main" id="{432D5E28-57BA-30BA-499F-A10E91BCAB79}"/>
                    </a:ext>
                  </a:extLst>
                </p:cNvPr>
                <p:cNvSpPr>
                  <a:spLocks noEditPoints="1"/>
                </p:cNvSpPr>
                <p:nvPr/>
              </p:nvSpPr>
              <p:spPr bwMode="auto">
                <a:xfrm>
                  <a:off x="4797" y="2358"/>
                  <a:ext cx="1" cy="1"/>
                </a:xfrm>
                <a:custGeom>
                  <a:avLst/>
                  <a:gdLst>
                    <a:gd name="T0" fmla="*/ 0 w 1"/>
                    <a:gd name="T1" fmla="*/ 1 h 1"/>
                    <a:gd name="T2" fmla="*/ 0 w 1"/>
                    <a:gd name="T3" fmla="*/ 1 h 1"/>
                    <a:gd name="T4" fmla="*/ 0 w 1"/>
                    <a:gd name="T5" fmla="*/ 1 h 1"/>
                    <a:gd name="T6" fmla="*/ 0 w 1"/>
                    <a:gd name="T7" fmla="*/ 0 h 1"/>
                    <a:gd name="T8" fmla="*/ 0 w 1"/>
                    <a:gd name="T9" fmla="*/ 1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1"/>
                      </a:moveTo>
                      <a:cubicBezTo>
                        <a:pt x="0" y="1"/>
                        <a:pt x="0" y="1"/>
                        <a:pt x="0" y="1"/>
                      </a:cubicBezTo>
                      <a:cubicBezTo>
                        <a:pt x="0" y="1"/>
                        <a:pt x="0" y="1"/>
                        <a:pt x="0" y="1"/>
                      </a:cubicBezTo>
                      <a:moveTo>
                        <a:pt x="0" y="0"/>
                      </a:moveTo>
                      <a:cubicBezTo>
                        <a:pt x="0" y="0"/>
                        <a:pt x="0" y="1"/>
                        <a:pt x="0" y="1"/>
                      </a:cubicBezTo>
                      <a:cubicBezTo>
                        <a:pt x="0" y="1"/>
                        <a:pt x="0" y="0"/>
                        <a:pt x="0" y="0"/>
                      </a:cubicBezTo>
                      <a:cubicBezTo>
                        <a:pt x="0"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2" name="Freeform 12743">
                  <a:extLst>
                    <a:ext uri="{FF2B5EF4-FFF2-40B4-BE49-F238E27FC236}">
                      <a16:creationId xmlns:a16="http://schemas.microsoft.com/office/drawing/2014/main" id="{0E8C1B7C-463B-5C79-E98F-BB8BE4848E32}"/>
                    </a:ext>
                  </a:extLst>
                </p:cNvPr>
                <p:cNvSpPr>
                  <a:spLocks/>
                </p:cNvSpPr>
                <p:nvPr/>
              </p:nvSpPr>
              <p:spPr bwMode="auto">
                <a:xfrm>
                  <a:off x="4798" y="2361"/>
                  <a:ext cx="2" cy="2"/>
                </a:xfrm>
                <a:custGeom>
                  <a:avLst/>
                  <a:gdLst>
                    <a:gd name="T0" fmla="*/ 1 w 2"/>
                    <a:gd name="T1" fmla="*/ 0 h 2"/>
                    <a:gd name="T2" fmla="*/ 0 w 2"/>
                    <a:gd name="T3" fmla="*/ 1 h 2"/>
                    <a:gd name="T4" fmla="*/ 2 w 2"/>
                    <a:gd name="T5" fmla="*/ 2 h 2"/>
                    <a:gd name="T6" fmla="*/ 1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1" y="0"/>
                      </a:moveTo>
                      <a:cubicBezTo>
                        <a:pt x="1" y="0"/>
                        <a:pt x="1" y="1"/>
                        <a:pt x="0" y="1"/>
                      </a:cubicBezTo>
                      <a:cubicBezTo>
                        <a:pt x="1" y="1"/>
                        <a:pt x="1" y="1"/>
                        <a:pt x="2" y="2"/>
                      </a:cubicBezTo>
                      <a:cubicBezTo>
                        <a:pt x="2" y="1"/>
                        <a:pt x="1" y="1"/>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3" name="Freeform 12744">
                  <a:extLst>
                    <a:ext uri="{FF2B5EF4-FFF2-40B4-BE49-F238E27FC236}">
                      <a16:creationId xmlns:a16="http://schemas.microsoft.com/office/drawing/2014/main" id="{6B885577-F147-837D-2CA1-253171421477}"/>
                    </a:ext>
                  </a:extLst>
                </p:cNvPr>
                <p:cNvSpPr>
                  <a:spLocks/>
                </p:cNvSpPr>
                <p:nvPr/>
              </p:nvSpPr>
              <p:spPr bwMode="auto">
                <a:xfrm>
                  <a:off x="4797" y="2359"/>
                  <a:ext cx="2" cy="3"/>
                </a:xfrm>
                <a:custGeom>
                  <a:avLst/>
                  <a:gdLst>
                    <a:gd name="T0" fmla="*/ 0 w 2"/>
                    <a:gd name="T1" fmla="*/ 0 h 3"/>
                    <a:gd name="T2" fmla="*/ 1 w 2"/>
                    <a:gd name="T3" fmla="*/ 3 h 3"/>
                    <a:gd name="T4" fmla="*/ 2 w 2"/>
                    <a:gd name="T5" fmla="*/ 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1"/>
                        <a:pt x="1" y="2"/>
                        <a:pt x="1" y="3"/>
                      </a:cubicBezTo>
                      <a:cubicBezTo>
                        <a:pt x="2" y="3"/>
                        <a:pt x="2" y="2"/>
                        <a:pt x="2" y="2"/>
                      </a:cubicBezTo>
                      <a:cubicBezTo>
                        <a:pt x="1" y="2"/>
                        <a:pt x="0" y="1"/>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4" name="Freeform 12745">
                  <a:extLst>
                    <a:ext uri="{FF2B5EF4-FFF2-40B4-BE49-F238E27FC236}">
                      <a16:creationId xmlns:a16="http://schemas.microsoft.com/office/drawing/2014/main" id="{13C764BD-6429-2082-56C4-168DDB8B7053}"/>
                    </a:ext>
                  </a:extLst>
                </p:cNvPr>
                <p:cNvSpPr>
                  <a:spLocks/>
                </p:cNvSpPr>
                <p:nvPr/>
              </p:nvSpPr>
              <p:spPr bwMode="auto">
                <a:xfrm>
                  <a:off x="4721" y="2309"/>
                  <a:ext cx="36" cy="30"/>
                </a:xfrm>
                <a:custGeom>
                  <a:avLst/>
                  <a:gdLst>
                    <a:gd name="T0" fmla="*/ 16 w 44"/>
                    <a:gd name="T1" fmla="*/ 3 h 36"/>
                    <a:gd name="T2" fmla="*/ 16 w 44"/>
                    <a:gd name="T3" fmla="*/ 3 h 36"/>
                    <a:gd name="T4" fmla="*/ 13 w 44"/>
                    <a:gd name="T5" fmla="*/ 2 h 36"/>
                    <a:gd name="T6" fmla="*/ 13 w 44"/>
                    <a:gd name="T7" fmla="*/ 1 h 36"/>
                    <a:gd name="T8" fmla="*/ 11 w 44"/>
                    <a:gd name="T9" fmla="*/ 1 h 36"/>
                    <a:gd name="T10" fmla="*/ 10 w 44"/>
                    <a:gd name="T11" fmla="*/ 1 h 36"/>
                    <a:gd name="T12" fmla="*/ 6 w 44"/>
                    <a:gd name="T13" fmla="*/ 3 h 36"/>
                    <a:gd name="T14" fmla="*/ 4 w 44"/>
                    <a:gd name="T15" fmla="*/ 3 h 36"/>
                    <a:gd name="T16" fmla="*/ 2 w 44"/>
                    <a:gd name="T17" fmla="*/ 4 h 36"/>
                    <a:gd name="T18" fmla="*/ 2 w 44"/>
                    <a:gd name="T19" fmla="*/ 6 h 36"/>
                    <a:gd name="T20" fmla="*/ 2 w 44"/>
                    <a:gd name="T21" fmla="*/ 8 h 36"/>
                    <a:gd name="T22" fmla="*/ 2 w 44"/>
                    <a:gd name="T23" fmla="*/ 11 h 36"/>
                    <a:gd name="T24" fmla="*/ 2 w 44"/>
                    <a:gd name="T25" fmla="*/ 13 h 36"/>
                    <a:gd name="T26" fmla="*/ 2 w 44"/>
                    <a:gd name="T27" fmla="*/ 15 h 36"/>
                    <a:gd name="T28" fmla="*/ 3 w 44"/>
                    <a:gd name="T29" fmla="*/ 15 h 36"/>
                    <a:gd name="T30" fmla="*/ 4 w 44"/>
                    <a:gd name="T31" fmla="*/ 16 h 36"/>
                    <a:gd name="T32" fmla="*/ 5 w 44"/>
                    <a:gd name="T33" fmla="*/ 16 h 36"/>
                    <a:gd name="T34" fmla="*/ 6 w 44"/>
                    <a:gd name="T35" fmla="*/ 16 h 36"/>
                    <a:gd name="T36" fmla="*/ 6 w 44"/>
                    <a:gd name="T37" fmla="*/ 17 h 36"/>
                    <a:gd name="T38" fmla="*/ 7 w 44"/>
                    <a:gd name="T39" fmla="*/ 17 h 36"/>
                    <a:gd name="T40" fmla="*/ 8 w 44"/>
                    <a:gd name="T41" fmla="*/ 18 h 36"/>
                    <a:gd name="T42" fmla="*/ 9 w 44"/>
                    <a:gd name="T43" fmla="*/ 18 h 36"/>
                    <a:gd name="T44" fmla="*/ 10 w 44"/>
                    <a:gd name="T45" fmla="*/ 18 h 36"/>
                    <a:gd name="T46" fmla="*/ 11 w 44"/>
                    <a:gd name="T47" fmla="*/ 17 h 36"/>
                    <a:gd name="T48" fmla="*/ 13 w 44"/>
                    <a:gd name="T49" fmla="*/ 16 h 36"/>
                    <a:gd name="T50" fmla="*/ 16 w 44"/>
                    <a:gd name="T51" fmla="*/ 16 h 36"/>
                    <a:gd name="T52" fmla="*/ 17 w 44"/>
                    <a:gd name="T53" fmla="*/ 13 h 36"/>
                    <a:gd name="T54" fmla="*/ 19 w 44"/>
                    <a:gd name="T55" fmla="*/ 12 h 36"/>
                    <a:gd name="T56" fmla="*/ 19 w 44"/>
                    <a:gd name="T57" fmla="*/ 9 h 36"/>
                    <a:gd name="T58" fmla="*/ 19 w 44"/>
                    <a:gd name="T59" fmla="*/ 8 h 36"/>
                    <a:gd name="T60" fmla="*/ 19 w 44"/>
                    <a:gd name="T61" fmla="*/ 5 h 36"/>
                    <a:gd name="T62" fmla="*/ 16 w 44"/>
                    <a:gd name="T63" fmla="*/ 3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4" h="36">
                      <a:moveTo>
                        <a:pt x="38" y="7"/>
                      </a:moveTo>
                      <a:cubicBezTo>
                        <a:pt x="35" y="6"/>
                        <a:pt x="36" y="3"/>
                        <a:pt x="34" y="3"/>
                      </a:cubicBezTo>
                      <a:cubicBezTo>
                        <a:pt x="32" y="3"/>
                        <a:pt x="32" y="3"/>
                        <a:pt x="31" y="2"/>
                      </a:cubicBezTo>
                      <a:cubicBezTo>
                        <a:pt x="30" y="1"/>
                        <a:pt x="29" y="1"/>
                        <a:pt x="28" y="1"/>
                      </a:cubicBezTo>
                      <a:cubicBezTo>
                        <a:pt x="27" y="2"/>
                        <a:pt x="25" y="1"/>
                        <a:pt x="24" y="1"/>
                      </a:cubicBezTo>
                      <a:cubicBezTo>
                        <a:pt x="23" y="1"/>
                        <a:pt x="22" y="0"/>
                        <a:pt x="22" y="1"/>
                      </a:cubicBezTo>
                      <a:cubicBezTo>
                        <a:pt x="20" y="2"/>
                        <a:pt x="15" y="1"/>
                        <a:pt x="14" y="3"/>
                      </a:cubicBezTo>
                      <a:cubicBezTo>
                        <a:pt x="13" y="4"/>
                        <a:pt x="9" y="3"/>
                        <a:pt x="9" y="5"/>
                      </a:cubicBezTo>
                      <a:cubicBezTo>
                        <a:pt x="9" y="7"/>
                        <a:pt x="6" y="6"/>
                        <a:pt x="6" y="8"/>
                      </a:cubicBezTo>
                      <a:cubicBezTo>
                        <a:pt x="6" y="9"/>
                        <a:pt x="3" y="10"/>
                        <a:pt x="4" y="12"/>
                      </a:cubicBezTo>
                      <a:cubicBezTo>
                        <a:pt x="5" y="13"/>
                        <a:pt x="1" y="15"/>
                        <a:pt x="2" y="16"/>
                      </a:cubicBezTo>
                      <a:cubicBezTo>
                        <a:pt x="3" y="17"/>
                        <a:pt x="0" y="20"/>
                        <a:pt x="2" y="21"/>
                      </a:cubicBezTo>
                      <a:cubicBezTo>
                        <a:pt x="4" y="22"/>
                        <a:pt x="1" y="25"/>
                        <a:pt x="3" y="26"/>
                      </a:cubicBezTo>
                      <a:cubicBezTo>
                        <a:pt x="5" y="27"/>
                        <a:pt x="3" y="30"/>
                        <a:pt x="6" y="30"/>
                      </a:cubicBezTo>
                      <a:cubicBezTo>
                        <a:pt x="7" y="30"/>
                        <a:pt x="7" y="30"/>
                        <a:pt x="7" y="31"/>
                      </a:cubicBezTo>
                      <a:cubicBezTo>
                        <a:pt x="7" y="32"/>
                        <a:pt x="8" y="32"/>
                        <a:pt x="9" y="32"/>
                      </a:cubicBezTo>
                      <a:cubicBezTo>
                        <a:pt x="9" y="32"/>
                        <a:pt x="9" y="33"/>
                        <a:pt x="10" y="33"/>
                      </a:cubicBezTo>
                      <a:cubicBezTo>
                        <a:pt x="10" y="34"/>
                        <a:pt x="11" y="34"/>
                        <a:pt x="12" y="34"/>
                      </a:cubicBezTo>
                      <a:cubicBezTo>
                        <a:pt x="12" y="34"/>
                        <a:pt x="13" y="34"/>
                        <a:pt x="13" y="35"/>
                      </a:cubicBezTo>
                      <a:cubicBezTo>
                        <a:pt x="14" y="35"/>
                        <a:pt x="15" y="36"/>
                        <a:pt x="16" y="35"/>
                      </a:cubicBezTo>
                      <a:cubicBezTo>
                        <a:pt x="17" y="35"/>
                        <a:pt x="17" y="35"/>
                        <a:pt x="18" y="36"/>
                      </a:cubicBezTo>
                      <a:cubicBezTo>
                        <a:pt x="18" y="36"/>
                        <a:pt x="19" y="36"/>
                        <a:pt x="20" y="36"/>
                      </a:cubicBezTo>
                      <a:cubicBezTo>
                        <a:pt x="21" y="36"/>
                        <a:pt x="22" y="36"/>
                        <a:pt x="22" y="36"/>
                      </a:cubicBezTo>
                      <a:cubicBezTo>
                        <a:pt x="23" y="36"/>
                        <a:pt x="24" y="36"/>
                        <a:pt x="25" y="35"/>
                      </a:cubicBezTo>
                      <a:cubicBezTo>
                        <a:pt x="26" y="34"/>
                        <a:pt x="29" y="35"/>
                        <a:pt x="30" y="34"/>
                      </a:cubicBezTo>
                      <a:cubicBezTo>
                        <a:pt x="31" y="33"/>
                        <a:pt x="33" y="33"/>
                        <a:pt x="34" y="32"/>
                      </a:cubicBezTo>
                      <a:cubicBezTo>
                        <a:pt x="35" y="29"/>
                        <a:pt x="39" y="29"/>
                        <a:pt x="39" y="28"/>
                      </a:cubicBezTo>
                      <a:cubicBezTo>
                        <a:pt x="38" y="26"/>
                        <a:pt x="41" y="25"/>
                        <a:pt x="41" y="24"/>
                      </a:cubicBezTo>
                      <a:cubicBezTo>
                        <a:pt x="40" y="22"/>
                        <a:pt x="44" y="21"/>
                        <a:pt x="42" y="19"/>
                      </a:cubicBezTo>
                      <a:cubicBezTo>
                        <a:pt x="42" y="18"/>
                        <a:pt x="44" y="16"/>
                        <a:pt x="42" y="15"/>
                      </a:cubicBezTo>
                      <a:cubicBezTo>
                        <a:pt x="40" y="13"/>
                        <a:pt x="43" y="11"/>
                        <a:pt x="41" y="10"/>
                      </a:cubicBezTo>
                      <a:cubicBezTo>
                        <a:pt x="38" y="9"/>
                        <a:pt x="40" y="7"/>
                        <a:pt x="38"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5" name="Freeform 12746">
                  <a:extLst>
                    <a:ext uri="{FF2B5EF4-FFF2-40B4-BE49-F238E27FC236}">
                      <a16:creationId xmlns:a16="http://schemas.microsoft.com/office/drawing/2014/main" id="{32F0F5F6-B0F8-C253-3700-FFFDA4AD2F24}"/>
                    </a:ext>
                  </a:extLst>
                </p:cNvPr>
                <p:cNvSpPr>
                  <a:spLocks/>
                </p:cNvSpPr>
                <p:nvPr/>
              </p:nvSpPr>
              <p:spPr bwMode="auto">
                <a:xfrm>
                  <a:off x="4721" y="2316"/>
                  <a:ext cx="36" cy="23"/>
                </a:xfrm>
                <a:custGeom>
                  <a:avLst/>
                  <a:gdLst>
                    <a:gd name="T0" fmla="*/ 3 w 44"/>
                    <a:gd name="T1" fmla="*/ 1 h 27"/>
                    <a:gd name="T2" fmla="*/ 4 w 44"/>
                    <a:gd name="T3" fmla="*/ 3 h 27"/>
                    <a:gd name="T4" fmla="*/ 5 w 44"/>
                    <a:gd name="T5" fmla="*/ 6 h 27"/>
                    <a:gd name="T6" fmla="*/ 6 w 44"/>
                    <a:gd name="T7" fmla="*/ 6 h 27"/>
                    <a:gd name="T8" fmla="*/ 6 w 44"/>
                    <a:gd name="T9" fmla="*/ 7 h 27"/>
                    <a:gd name="T10" fmla="*/ 7 w 44"/>
                    <a:gd name="T11" fmla="*/ 7 h 27"/>
                    <a:gd name="T12" fmla="*/ 7 w 44"/>
                    <a:gd name="T13" fmla="*/ 8 h 27"/>
                    <a:gd name="T14" fmla="*/ 8 w 44"/>
                    <a:gd name="T15" fmla="*/ 8 h 27"/>
                    <a:gd name="T16" fmla="*/ 9 w 44"/>
                    <a:gd name="T17" fmla="*/ 8 h 27"/>
                    <a:gd name="T18" fmla="*/ 11 w 44"/>
                    <a:gd name="T19" fmla="*/ 9 h 27"/>
                    <a:gd name="T20" fmla="*/ 11 w 44"/>
                    <a:gd name="T21" fmla="*/ 9 h 27"/>
                    <a:gd name="T22" fmla="*/ 12 w 44"/>
                    <a:gd name="T23" fmla="*/ 9 h 27"/>
                    <a:gd name="T24" fmla="*/ 13 w 44"/>
                    <a:gd name="T25" fmla="*/ 8 h 27"/>
                    <a:gd name="T26" fmla="*/ 16 w 44"/>
                    <a:gd name="T27" fmla="*/ 8 h 27"/>
                    <a:gd name="T28" fmla="*/ 17 w 44"/>
                    <a:gd name="T29" fmla="*/ 7 h 27"/>
                    <a:gd name="T30" fmla="*/ 19 w 44"/>
                    <a:gd name="T31" fmla="*/ 5 h 27"/>
                    <a:gd name="T32" fmla="*/ 19 w 44"/>
                    <a:gd name="T33" fmla="*/ 6 h 27"/>
                    <a:gd name="T34" fmla="*/ 19 w 44"/>
                    <a:gd name="T35" fmla="*/ 8 h 27"/>
                    <a:gd name="T36" fmla="*/ 17 w 44"/>
                    <a:gd name="T37" fmla="*/ 10 h 27"/>
                    <a:gd name="T38" fmla="*/ 16 w 44"/>
                    <a:gd name="T39" fmla="*/ 12 h 27"/>
                    <a:gd name="T40" fmla="*/ 13 w 44"/>
                    <a:gd name="T41" fmla="*/ 13 h 27"/>
                    <a:gd name="T42" fmla="*/ 11 w 44"/>
                    <a:gd name="T43" fmla="*/ 14 h 27"/>
                    <a:gd name="T44" fmla="*/ 10 w 44"/>
                    <a:gd name="T45" fmla="*/ 14 h 27"/>
                    <a:gd name="T46" fmla="*/ 9 w 44"/>
                    <a:gd name="T47" fmla="*/ 14 h 27"/>
                    <a:gd name="T48" fmla="*/ 8 w 44"/>
                    <a:gd name="T49" fmla="*/ 14 h 27"/>
                    <a:gd name="T50" fmla="*/ 7 w 44"/>
                    <a:gd name="T51" fmla="*/ 14 h 27"/>
                    <a:gd name="T52" fmla="*/ 6 w 44"/>
                    <a:gd name="T53" fmla="*/ 14 h 27"/>
                    <a:gd name="T54" fmla="*/ 6 w 44"/>
                    <a:gd name="T55" fmla="*/ 13 h 27"/>
                    <a:gd name="T56" fmla="*/ 5 w 44"/>
                    <a:gd name="T57" fmla="*/ 12 h 27"/>
                    <a:gd name="T58" fmla="*/ 4 w 44"/>
                    <a:gd name="T59" fmla="*/ 12 h 27"/>
                    <a:gd name="T60" fmla="*/ 3 w 44"/>
                    <a:gd name="T61" fmla="*/ 12 h 27"/>
                    <a:gd name="T62" fmla="*/ 2 w 44"/>
                    <a:gd name="T63" fmla="*/ 11 h 27"/>
                    <a:gd name="T64" fmla="*/ 2 w 44"/>
                    <a:gd name="T65" fmla="*/ 9 h 27"/>
                    <a:gd name="T66" fmla="*/ 2 w 44"/>
                    <a:gd name="T67" fmla="*/ 7 h 27"/>
                    <a:gd name="T68" fmla="*/ 2 w 44"/>
                    <a:gd name="T69" fmla="*/ 3 h 27"/>
                    <a:gd name="T70" fmla="*/ 2 w 44"/>
                    <a:gd name="T71" fmla="*/ 3 h 27"/>
                    <a:gd name="T72" fmla="*/ 2 w 44"/>
                    <a:gd name="T73" fmla="*/ 0 h 27"/>
                    <a:gd name="T74" fmla="*/ 3 w 44"/>
                    <a:gd name="T75" fmla="*/ 1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4" h="27">
                      <a:moveTo>
                        <a:pt x="7" y="1"/>
                      </a:moveTo>
                      <a:cubicBezTo>
                        <a:pt x="9" y="2"/>
                        <a:pt x="6" y="5"/>
                        <a:pt x="8" y="6"/>
                      </a:cubicBezTo>
                      <a:cubicBezTo>
                        <a:pt x="10" y="7"/>
                        <a:pt x="8" y="10"/>
                        <a:pt x="11" y="10"/>
                      </a:cubicBezTo>
                      <a:cubicBezTo>
                        <a:pt x="11" y="10"/>
                        <a:pt x="12" y="10"/>
                        <a:pt x="12" y="11"/>
                      </a:cubicBezTo>
                      <a:cubicBezTo>
                        <a:pt x="12" y="12"/>
                        <a:pt x="13" y="12"/>
                        <a:pt x="14" y="12"/>
                      </a:cubicBezTo>
                      <a:cubicBezTo>
                        <a:pt x="14" y="12"/>
                        <a:pt x="14" y="12"/>
                        <a:pt x="15" y="13"/>
                      </a:cubicBezTo>
                      <a:cubicBezTo>
                        <a:pt x="15" y="14"/>
                        <a:pt x="15" y="14"/>
                        <a:pt x="17" y="14"/>
                      </a:cubicBezTo>
                      <a:cubicBezTo>
                        <a:pt x="17" y="14"/>
                        <a:pt x="18" y="14"/>
                        <a:pt x="18" y="14"/>
                      </a:cubicBezTo>
                      <a:cubicBezTo>
                        <a:pt x="19" y="15"/>
                        <a:pt x="20" y="16"/>
                        <a:pt x="21" y="15"/>
                      </a:cubicBezTo>
                      <a:cubicBezTo>
                        <a:pt x="22" y="15"/>
                        <a:pt x="22" y="15"/>
                        <a:pt x="23" y="16"/>
                      </a:cubicBezTo>
                      <a:cubicBezTo>
                        <a:pt x="23" y="16"/>
                        <a:pt x="24" y="16"/>
                        <a:pt x="25" y="16"/>
                      </a:cubicBezTo>
                      <a:cubicBezTo>
                        <a:pt x="26" y="15"/>
                        <a:pt x="27" y="16"/>
                        <a:pt x="27" y="16"/>
                      </a:cubicBezTo>
                      <a:cubicBezTo>
                        <a:pt x="28" y="16"/>
                        <a:pt x="29" y="16"/>
                        <a:pt x="30" y="15"/>
                      </a:cubicBezTo>
                      <a:cubicBezTo>
                        <a:pt x="31" y="14"/>
                        <a:pt x="34" y="15"/>
                        <a:pt x="35" y="14"/>
                      </a:cubicBezTo>
                      <a:cubicBezTo>
                        <a:pt x="36" y="13"/>
                        <a:pt x="38" y="13"/>
                        <a:pt x="39" y="12"/>
                      </a:cubicBezTo>
                      <a:cubicBezTo>
                        <a:pt x="39" y="10"/>
                        <a:pt x="41" y="10"/>
                        <a:pt x="42" y="9"/>
                      </a:cubicBezTo>
                      <a:cubicBezTo>
                        <a:pt x="42" y="9"/>
                        <a:pt x="42" y="10"/>
                        <a:pt x="42" y="10"/>
                      </a:cubicBezTo>
                      <a:cubicBezTo>
                        <a:pt x="44" y="12"/>
                        <a:pt x="40" y="13"/>
                        <a:pt x="41" y="15"/>
                      </a:cubicBezTo>
                      <a:cubicBezTo>
                        <a:pt x="41" y="16"/>
                        <a:pt x="38" y="17"/>
                        <a:pt x="39" y="19"/>
                      </a:cubicBezTo>
                      <a:cubicBezTo>
                        <a:pt x="39" y="20"/>
                        <a:pt x="35" y="20"/>
                        <a:pt x="34" y="23"/>
                      </a:cubicBezTo>
                      <a:cubicBezTo>
                        <a:pt x="33" y="24"/>
                        <a:pt x="31" y="24"/>
                        <a:pt x="30" y="25"/>
                      </a:cubicBezTo>
                      <a:cubicBezTo>
                        <a:pt x="29" y="26"/>
                        <a:pt x="26" y="25"/>
                        <a:pt x="25" y="26"/>
                      </a:cubicBezTo>
                      <a:cubicBezTo>
                        <a:pt x="24" y="27"/>
                        <a:pt x="23" y="27"/>
                        <a:pt x="22" y="27"/>
                      </a:cubicBezTo>
                      <a:cubicBezTo>
                        <a:pt x="22" y="27"/>
                        <a:pt x="21" y="27"/>
                        <a:pt x="20" y="27"/>
                      </a:cubicBezTo>
                      <a:cubicBezTo>
                        <a:pt x="19" y="27"/>
                        <a:pt x="18" y="27"/>
                        <a:pt x="18" y="27"/>
                      </a:cubicBezTo>
                      <a:cubicBezTo>
                        <a:pt x="17" y="26"/>
                        <a:pt x="17" y="26"/>
                        <a:pt x="16" y="26"/>
                      </a:cubicBezTo>
                      <a:cubicBezTo>
                        <a:pt x="15" y="27"/>
                        <a:pt x="14" y="26"/>
                        <a:pt x="13" y="26"/>
                      </a:cubicBezTo>
                      <a:cubicBezTo>
                        <a:pt x="13" y="25"/>
                        <a:pt x="12" y="25"/>
                        <a:pt x="12" y="25"/>
                      </a:cubicBezTo>
                      <a:cubicBezTo>
                        <a:pt x="11" y="25"/>
                        <a:pt x="10" y="25"/>
                        <a:pt x="10" y="24"/>
                      </a:cubicBezTo>
                      <a:cubicBezTo>
                        <a:pt x="9" y="24"/>
                        <a:pt x="9" y="23"/>
                        <a:pt x="9" y="23"/>
                      </a:cubicBezTo>
                      <a:cubicBezTo>
                        <a:pt x="8" y="23"/>
                        <a:pt x="7" y="23"/>
                        <a:pt x="7" y="22"/>
                      </a:cubicBezTo>
                      <a:cubicBezTo>
                        <a:pt x="7" y="21"/>
                        <a:pt x="7" y="21"/>
                        <a:pt x="6" y="21"/>
                      </a:cubicBezTo>
                      <a:cubicBezTo>
                        <a:pt x="3" y="21"/>
                        <a:pt x="5" y="18"/>
                        <a:pt x="3" y="17"/>
                      </a:cubicBezTo>
                      <a:cubicBezTo>
                        <a:pt x="1" y="16"/>
                        <a:pt x="4" y="13"/>
                        <a:pt x="2" y="12"/>
                      </a:cubicBezTo>
                      <a:cubicBezTo>
                        <a:pt x="0" y="11"/>
                        <a:pt x="3" y="8"/>
                        <a:pt x="2" y="7"/>
                      </a:cubicBezTo>
                      <a:cubicBezTo>
                        <a:pt x="1" y="6"/>
                        <a:pt x="5" y="4"/>
                        <a:pt x="4" y="3"/>
                      </a:cubicBezTo>
                      <a:cubicBezTo>
                        <a:pt x="3" y="2"/>
                        <a:pt x="5" y="1"/>
                        <a:pt x="6" y="0"/>
                      </a:cubicBezTo>
                      <a:cubicBezTo>
                        <a:pt x="6" y="0"/>
                        <a:pt x="6" y="0"/>
                        <a:pt x="7"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6" name="Freeform 12747">
                  <a:extLst>
                    <a:ext uri="{FF2B5EF4-FFF2-40B4-BE49-F238E27FC236}">
                      <a16:creationId xmlns:a16="http://schemas.microsoft.com/office/drawing/2014/main" id="{B4E213EB-089E-8A89-904A-F8039D61A037}"/>
                    </a:ext>
                  </a:extLst>
                </p:cNvPr>
                <p:cNvSpPr>
                  <a:spLocks/>
                </p:cNvSpPr>
                <p:nvPr/>
              </p:nvSpPr>
              <p:spPr bwMode="auto">
                <a:xfrm>
                  <a:off x="4721" y="2316"/>
                  <a:ext cx="26" cy="23"/>
                </a:xfrm>
                <a:custGeom>
                  <a:avLst/>
                  <a:gdLst>
                    <a:gd name="T0" fmla="*/ 2 w 32"/>
                    <a:gd name="T1" fmla="*/ 0 h 27"/>
                    <a:gd name="T2" fmla="*/ 2 w 32"/>
                    <a:gd name="T3" fmla="*/ 3 h 27"/>
                    <a:gd name="T4" fmla="*/ 2 w 32"/>
                    <a:gd name="T5" fmla="*/ 3 h 27"/>
                    <a:gd name="T6" fmla="*/ 2 w 32"/>
                    <a:gd name="T7" fmla="*/ 7 h 27"/>
                    <a:gd name="T8" fmla="*/ 2 w 32"/>
                    <a:gd name="T9" fmla="*/ 9 h 27"/>
                    <a:gd name="T10" fmla="*/ 2 w 32"/>
                    <a:gd name="T11" fmla="*/ 11 h 27"/>
                    <a:gd name="T12" fmla="*/ 3 w 32"/>
                    <a:gd name="T13" fmla="*/ 12 h 27"/>
                    <a:gd name="T14" fmla="*/ 4 w 32"/>
                    <a:gd name="T15" fmla="*/ 12 h 27"/>
                    <a:gd name="T16" fmla="*/ 5 w 32"/>
                    <a:gd name="T17" fmla="*/ 12 h 27"/>
                    <a:gd name="T18" fmla="*/ 6 w 32"/>
                    <a:gd name="T19" fmla="*/ 13 h 27"/>
                    <a:gd name="T20" fmla="*/ 6 w 32"/>
                    <a:gd name="T21" fmla="*/ 14 h 27"/>
                    <a:gd name="T22" fmla="*/ 7 w 32"/>
                    <a:gd name="T23" fmla="*/ 14 h 27"/>
                    <a:gd name="T24" fmla="*/ 8 w 32"/>
                    <a:gd name="T25" fmla="*/ 14 h 27"/>
                    <a:gd name="T26" fmla="*/ 9 w 32"/>
                    <a:gd name="T27" fmla="*/ 14 h 27"/>
                    <a:gd name="T28" fmla="*/ 10 w 32"/>
                    <a:gd name="T29" fmla="*/ 14 h 27"/>
                    <a:gd name="T30" fmla="*/ 11 w 32"/>
                    <a:gd name="T31" fmla="*/ 14 h 27"/>
                    <a:gd name="T32" fmla="*/ 13 w 32"/>
                    <a:gd name="T33" fmla="*/ 13 h 27"/>
                    <a:gd name="T34" fmla="*/ 14 w 32"/>
                    <a:gd name="T35" fmla="*/ 12 h 27"/>
                    <a:gd name="T36" fmla="*/ 13 w 32"/>
                    <a:gd name="T37" fmla="*/ 13 h 27"/>
                    <a:gd name="T38" fmla="*/ 11 w 32"/>
                    <a:gd name="T39" fmla="*/ 13 h 27"/>
                    <a:gd name="T40" fmla="*/ 11 w 32"/>
                    <a:gd name="T41" fmla="*/ 13 h 27"/>
                    <a:gd name="T42" fmla="*/ 9 w 32"/>
                    <a:gd name="T43" fmla="*/ 13 h 27"/>
                    <a:gd name="T44" fmla="*/ 8 w 32"/>
                    <a:gd name="T45" fmla="*/ 13 h 27"/>
                    <a:gd name="T46" fmla="*/ 7 w 32"/>
                    <a:gd name="T47" fmla="*/ 12 h 27"/>
                    <a:gd name="T48" fmla="*/ 7 w 32"/>
                    <a:gd name="T49" fmla="*/ 12 h 27"/>
                    <a:gd name="T50" fmla="*/ 6 w 32"/>
                    <a:gd name="T51" fmla="*/ 12 h 27"/>
                    <a:gd name="T52" fmla="*/ 6 w 32"/>
                    <a:gd name="T53" fmla="*/ 12 h 27"/>
                    <a:gd name="T54" fmla="*/ 5 w 32"/>
                    <a:gd name="T55" fmla="*/ 11 h 27"/>
                    <a:gd name="T56" fmla="*/ 4 w 32"/>
                    <a:gd name="T57" fmla="*/ 10 h 27"/>
                    <a:gd name="T58" fmla="*/ 3 w 32"/>
                    <a:gd name="T59" fmla="*/ 9 h 27"/>
                    <a:gd name="T60" fmla="*/ 2 w 32"/>
                    <a:gd name="T61" fmla="*/ 6 h 27"/>
                    <a:gd name="T62" fmla="*/ 2 w 32"/>
                    <a:gd name="T63" fmla="*/ 3 h 27"/>
                    <a:gd name="T64" fmla="*/ 3 w 32"/>
                    <a:gd name="T65" fmla="*/ 2 h 27"/>
                    <a:gd name="T66" fmla="*/ 3 w 32"/>
                    <a:gd name="T67" fmla="*/ 1 h 27"/>
                    <a:gd name="T68" fmla="*/ 2 w 32"/>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2" h="27">
                      <a:moveTo>
                        <a:pt x="6" y="0"/>
                      </a:moveTo>
                      <a:cubicBezTo>
                        <a:pt x="5" y="1"/>
                        <a:pt x="3" y="2"/>
                        <a:pt x="4" y="3"/>
                      </a:cubicBezTo>
                      <a:cubicBezTo>
                        <a:pt x="5" y="4"/>
                        <a:pt x="1" y="6"/>
                        <a:pt x="2" y="7"/>
                      </a:cubicBezTo>
                      <a:cubicBezTo>
                        <a:pt x="3" y="8"/>
                        <a:pt x="0" y="11"/>
                        <a:pt x="2" y="12"/>
                      </a:cubicBezTo>
                      <a:cubicBezTo>
                        <a:pt x="4" y="13"/>
                        <a:pt x="1" y="16"/>
                        <a:pt x="3" y="17"/>
                      </a:cubicBezTo>
                      <a:cubicBezTo>
                        <a:pt x="5" y="18"/>
                        <a:pt x="3" y="21"/>
                        <a:pt x="6" y="21"/>
                      </a:cubicBezTo>
                      <a:cubicBezTo>
                        <a:pt x="7" y="21"/>
                        <a:pt x="7" y="21"/>
                        <a:pt x="7" y="22"/>
                      </a:cubicBezTo>
                      <a:cubicBezTo>
                        <a:pt x="7" y="23"/>
                        <a:pt x="8" y="23"/>
                        <a:pt x="9" y="23"/>
                      </a:cubicBezTo>
                      <a:cubicBezTo>
                        <a:pt x="9" y="23"/>
                        <a:pt x="9" y="24"/>
                        <a:pt x="10" y="24"/>
                      </a:cubicBezTo>
                      <a:cubicBezTo>
                        <a:pt x="10" y="25"/>
                        <a:pt x="11" y="25"/>
                        <a:pt x="12" y="25"/>
                      </a:cubicBezTo>
                      <a:cubicBezTo>
                        <a:pt x="12" y="25"/>
                        <a:pt x="13" y="25"/>
                        <a:pt x="13" y="26"/>
                      </a:cubicBezTo>
                      <a:cubicBezTo>
                        <a:pt x="14" y="26"/>
                        <a:pt x="15" y="27"/>
                        <a:pt x="16" y="26"/>
                      </a:cubicBezTo>
                      <a:cubicBezTo>
                        <a:pt x="17" y="26"/>
                        <a:pt x="17" y="26"/>
                        <a:pt x="18" y="27"/>
                      </a:cubicBezTo>
                      <a:cubicBezTo>
                        <a:pt x="18" y="27"/>
                        <a:pt x="19" y="27"/>
                        <a:pt x="20" y="27"/>
                      </a:cubicBezTo>
                      <a:cubicBezTo>
                        <a:pt x="21" y="27"/>
                        <a:pt x="22" y="27"/>
                        <a:pt x="22" y="27"/>
                      </a:cubicBezTo>
                      <a:cubicBezTo>
                        <a:pt x="23" y="27"/>
                        <a:pt x="24" y="27"/>
                        <a:pt x="25" y="26"/>
                      </a:cubicBezTo>
                      <a:cubicBezTo>
                        <a:pt x="26" y="25"/>
                        <a:pt x="29" y="26"/>
                        <a:pt x="30" y="25"/>
                      </a:cubicBezTo>
                      <a:cubicBezTo>
                        <a:pt x="31" y="24"/>
                        <a:pt x="31" y="24"/>
                        <a:pt x="32" y="24"/>
                      </a:cubicBezTo>
                      <a:cubicBezTo>
                        <a:pt x="31" y="24"/>
                        <a:pt x="29" y="24"/>
                        <a:pt x="29" y="25"/>
                      </a:cubicBezTo>
                      <a:cubicBezTo>
                        <a:pt x="28" y="26"/>
                        <a:pt x="27" y="26"/>
                        <a:pt x="26" y="25"/>
                      </a:cubicBezTo>
                      <a:cubicBezTo>
                        <a:pt x="25" y="25"/>
                        <a:pt x="24" y="25"/>
                        <a:pt x="24" y="25"/>
                      </a:cubicBezTo>
                      <a:cubicBezTo>
                        <a:pt x="23" y="26"/>
                        <a:pt x="22" y="26"/>
                        <a:pt x="21" y="25"/>
                      </a:cubicBezTo>
                      <a:cubicBezTo>
                        <a:pt x="20" y="25"/>
                        <a:pt x="20" y="25"/>
                        <a:pt x="19" y="25"/>
                      </a:cubicBezTo>
                      <a:cubicBezTo>
                        <a:pt x="18" y="25"/>
                        <a:pt x="18" y="25"/>
                        <a:pt x="17" y="24"/>
                      </a:cubicBezTo>
                      <a:cubicBezTo>
                        <a:pt x="16" y="24"/>
                        <a:pt x="16" y="23"/>
                        <a:pt x="15" y="23"/>
                      </a:cubicBezTo>
                      <a:cubicBezTo>
                        <a:pt x="14" y="24"/>
                        <a:pt x="13" y="23"/>
                        <a:pt x="13" y="23"/>
                      </a:cubicBezTo>
                      <a:cubicBezTo>
                        <a:pt x="13" y="22"/>
                        <a:pt x="13" y="22"/>
                        <a:pt x="12" y="22"/>
                      </a:cubicBezTo>
                      <a:cubicBezTo>
                        <a:pt x="11" y="22"/>
                        <a:pt x="11" y="21"/>
                        <a:pt x="10" y="21"/>
                      </a:cubicBezTo>
                      <a:cubicBezTo>
                        <a:pt x="10" y="20"/>
                        <a:pt x="10" y="19"/>
                        <a:pt x="9" y="19"/>
                      </a:cubicBezTo>
                      <a:cubicBezTo>
                        <a:pt x="7" y="20"/>
                        <a:pt x="8" y="17"/>
                        <a:pt x="7" y="16"/>
                      </a:cubicBezTo>
                      <a:cubicBezTo>
                        <a:pt x="4" y="15"/>
                        <a:pt x="7" y="11"/>
                        <a:pt x="5" y="10"/>
                      </a:cubicBezTo>
                      <a:cubicBezTo>
                        <a:pt x="3" y="9"/>
                        <a:pt x="7" y="7"/>
                        <a:pt x="5" y="6"/>
                      </a:cubicBezTo>
                      <a:cubicBezTo>
                        <a:pt x="4" y="5"/>
                        <a:pt x="7" y="3"/>
                        <a:pt x="7" y="2"/>
                      </a:cubicBezTo>
                      <a:cubicBezTo>
                        <a:pt x="7" y="1"/>
                        <a:pt x="7" y="1"/>
                        <a:pt x="7" y="1"/>
                      </a:cubicBezTo>
                      <a:cubicBezTo>
                        <a:pt x="6" y="0"/>
                        <a:pt x="6" y="0"/>
                        <a:pt x="6"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7" name="Freeform 12748">
                  <a:extLst>
                    <a:ext uri="{FF2B5EF4-FFF2-40B4-BE49-F238E27FC236}">
                      <a16:creationId xmlns:a16="http://schemas.microsoft.com/office/drawing/2014/main" id="{926FAFF5-453D-F1CD-A4CC-7891058C03C6}"/>
                    </a:ext>
                  </a:extLst>
                </p:cNvPr>
                <p:cNvSpPr>
                  <a:spLocks/>
                </p:cNvSpPr>
                <p:nvPr/>
              </p:nvSpPr>
              <p:spPr bwMode="auto">
                <a:xfrm>
                  <a:off x="4747" y="2325"/>
                  <a:ext cx="3" cy="1"/>
                </a:xfrm>
                <a:custGeom>
                  <a:avLst/>
                  <a:gdLst>
                    <a:gd name="T0" fmla="*/ 3 w 3"/>
                    <a:gd name="T1" fmla="*/ 1 h 2"/>
                    <a:gd name="T2" fmla="*/ 0 w 3"/>
                    <a:gd name="T3" fmla="*/ 1 h 2"/>
                    <a:gd name="T4" fmla="*/ 0 w 3"/>
                    <a:gd name="T5" fmla="*/ 1 h 2"/>
                    <a:gd name="T6" fmla="*/ 3 w 3"/>
                    <a:gd name="T7" fmla="*/ 1 h 2"/>
                    <a:gd name="T8" fmla="*/ 3 w 3"/>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3" y="2"/>
                      </a:moveTo>
                      <a:cubicBezTo>
                        <a:pt x="2" y="0"/>
                        <a:pt x="1" y="2"/>
                        <a:pt x="0" y="2"/>
                      </a:cubicBezTo>
                      <a:cubicBezTo>
                        <a:pt x="0" y="2"/>
                        <a:pt x="0" y="1"/>
                        <a:pt x="0" y="1"/>
                      </a:cubicBezTo>
                      <a:cubicBezTo>
                        <a:pt x="1" y="0"/>
                        <a:pt x="2" y="1"/>
                        <a:pt x="3" y="1"/>
                      </a:cubicBezTo>
                      <a:cubicBezTo>
                        <a:pt x="3" y="2"/>
                        <a:pt x="3" y="2"/>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8" name="Freeform 12749">
                  <a:extLst>
                    <a:ext uri="{FF2B5EF4-FFF2-40B4-BE49-F238E27FC236}">
                      <a16:creationId xmlns:a16="http://schemas.microsoft.com/office/drawing/2014/main" id="{7800D7A2-0F0E-5646-C042-DE1C62DA36B2}"/>
                    </a:ext>
                  </a:extLst>
                </p:cNvPr>
                <p:cNvSpPr>
                  <a:spLocks/>
                </p:cNvSpPr>
                <p:nvPr/>
              </p:nvSpPr>
              <p:spPr bwMode="auto">
                <a:xfrm>
                  <a:off x="4749" y="2321"/>
                  <a:ext cx="3" cy="2"/>
                </a:xfrm>
                <a:custGeom>
                  <a:avLst/>
                  <a:gdLst>
                    <a:gd name="T0" fmla="*/ 3 w 3"/>
                    <a:gd name="T1" fmla="*/ 0 h 2"/>
                    <a:gd name="T2" fmla="*/ 0 w 3"/>
                    <a:gd name="T3" fmla="*/ 0 h 2"/>
                    <a:gd name="T4" fmla="*/ 1 w 3"/>
                    <a:gd name="T5" fmla="*/ 0 h 2"/>
                    <a:gd name="T6" fmla="*/ 3 w 3"/>
                    <a:gd name="T7" fmla="*/ 0 h 2"/>
                    <a:gd name="T8" fmla="*/ 3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3" y="0"/>
                      </a:moveTo>
                      <a:cubicBezTo>
                        <a:pt x="3" y="2"/>
                        <a:pt x="0" y="1"/>
                        <a:pt x="0" y="0"/>
                      </a:cubicBezTo>
                      <a:cubicBezTo>
                        <a:pt x="0" y="0"/>
                        <a:pt x="0" y="0"/>
                        <a:pt x="1" y="0"/>
                      </a:cubicBezTo>
                      <a:cubicBezTo>
                        <a:pt x="2" y="0"/>
                        <a:pt x="3" y="0"/>
                        <a:pt x="3" y="0"/>
                      </a:cubicBezTo>
                      <a:cubicBezTo>
                        <a:pt x="3"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69" name="Freeform 12750">
                  <a:extLst>
                    <a:ext uri="{FF2B5EF4-FFF2-40B4-BE49-F238E27FC236}">
                      <a16:creationId xmlns:a16="http://schemas.microsoft.com/office/drawing/2014/main" id="{3434ADA7-DED4-2D87-CC40-B94909F71062}"/>
                    </a:ext>
                  </a:extLst>
                </p:cNvPr>
                <p:cNvSpPr>
                  <a:spLocks/>
                </p:cNvSpPr>
                <p:nvPr/>
              </p:nvSpPr>
              <p:spPr bwMode="auto">
                <a:xfrm>
                  <a:off x="4742" y="2322"/>
                  <a:ext cx="3" cy="2"/>
                </a:xfrm>
                <a:custGeom>
                  <a:avLst/>
                  <a:gdLst>
                    <a:gd name="T0" fmla="*/ 2 w 4"/>
                    <a:gd name="T1" fmla="*/ 2 h 2"/>
                    <a:gd name="T2" fmla="*/ 2 w 4"/>
                    <a:gd name="T3" fmla="*/ 0 h 2"/>
                    <a:gd name="T4" fmla="*/ 0 w 4"/>
                    <a:gd name="T5" fmla="*/ 1 h 2"/>
                    <a:gd name="T6" fmla="*/ 2 w 4"/>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4" y="2"/>
                      </a:moveTo>
                      <a:cubicBezTo>
                        <a:pt x="4" y="2"/>
                        <a:pt x="4" y="0"/>
                        <a:pt x="3" y="0"/>
                      </a:cubicBezTo>
                      <a:cubicBezTo>
                        <a:pt x="2" y="0"/>
                        <a:pt x="0" y="0"/>
                        <a:pt x="0" y="1"/>
                      </a:cubicBezTo>
                      <a:cubicBezTo>
                        <a:pt x="1" y="1"/>
                        <a:pt x="4" y="0"/>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0" name="Freeform 12751">
                  <a:extLst>
                    <a:ext uri="{FF2B5EF4-FFF2-40B4-BE49-F238E27FC236}">
                      <a16:creationId xmlns:a16="http://schemas.microsoft.com/office/drawing/2014/main" id="{E0BBB3E8-BE7D-6C62-ABFC-B0D64585F491}"/>
                    </a:ext>
                  </a:extLst>
                </p:cNvPr>
                <p:cNvSpPr>
                  <a:spLocks/>
                </p:cNvSpPr>
                <p:nvPr/>
              </p:nvSpPr>
              <p:spPr bwMode="auto">
                <a:xfrm>
                  <a:off x="4743" y="2316"/>
                  <a:ext cx="4" cy="2"/>
                </a:xfrm>
                <a:custGeom>
                  <a:avLst/>
                  <a:gdLst>
                    <a:gd name="T0" fmla="*/ 2 w 5"/>
                    <a:gd name="T1" fmla="*/ 0 h 2"/>
                    <a:gd name="T2" fmla="*/ 2 w 5"/>
                    <a:gd name="T3" fmla="*/ 1 h 2"/>
                    <a:gd name="T4" fmla="*/ 0 w 5"/>
                    <a:gd name="T5" fmla="*/ 1 h 2"/>
                    <a:gd name="T6" fmla="*/ 2 w 5"/>
                    <a:gd name="T7" fmla="*/ 1 h 2"/>
                    <a:gd name="T8" fmla="*/ 2 w 5"/>
                    <a:gd name="T9" fmla="*/ 0 h 2"/>
                    <a:gd name="T10" fmla="*/ 2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cubicBezTo>
                        <a:pt x="5" y="1"/>
                        <a:pt x="4" y="1"/>
                        <a:pt x="3" y="1"/>
                      </a:cubicBezTo>
                      <a:cubicBezTo>
                        <a:pt x="3" y="2"/>
                        <a:pt x="0" y="2"/>
                        <a:pt x="0" y="1"/>
                      </a:cubicBezTo>
                      <a:cubicBezTo>
                        <a:pt x="1" y="1"/>
                        <a:pt x="2" y="1"/>
                        <a:pt x="2" y="1"/>
                      </a:cubicBezTo>
                      <a:cubicBezTo>
                        <a:pt x="3" y="1"/>
                        <a:pt x="5" y="0"/>
                        <a:pt x="5" y="0"/>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1" name="Freeform 12752">
                  <a:extLst>
                    <a:ext uri="{FF2B5EF4-FFF2-40B4-BE49-F238E27FC236}">
                      <a16:creationId xmlns:a16="http://schemas.microsoft.com/office/drawing/2014/main" id="{36380E26-99B4-BF0B-97CE-52227738DC31}"/>
                    </a:ext>
                  </a:extLst>
                </p:cNvPr>
                <p:cNvSpPr>
                  <a:spLocks/>
                </p:cNvSpPr>
                <p:nvPr/>
              </p:nvSpPr>
              <p:spPr bwMode="auto">
                <a:xfrm>
                  <a:off x="4749" y="2317"/>
                  <a:ext cx="4" cy="2"/>
                </a:xfrm>
                <a:custGeom>
                  <a:avLst/>
                  <a:gdLst>
                    <a:gd name="T0" fmla="*/ 2 w 5"/>
                    <a:gd name="T1" fmla="*/ 2 h 2"/>
                    <a:gd name="T2" fmla="*/ 0 w 5"/>
                    <a:gd name="T3" fmla="*/ 1 h 2"/>
                    <a:gd name="T4" fmla="*/ 2 w 5"/>
                    <a:gd name="T5" fmla="*/ 2 h 2"/>
                    <a:gd name="T6" fmla="*/ 0 60000 65536"/>
                    <a:gd name="T7" fmla="*/ 0 60000 65536"/>
                    <a:gd name="T8" fmla="*/ 0 60000 65536"/>
                  </a:gdLst>
                  <a:ahLst/>
                  <a:cxnLst>
                    <a:cxn ang="T6">
                      <a:pos x="T0" y="T1"/>
                    </a:cxn>
                    <a:cxn ang="T7">
                      <a:pos x="T2" y="T3"/>
                    </a:cxn>
                    <a:cxn ang="T8">
                      <a:pos x="T4" y="T5"/>
                    </a:cxn>
                  </a:cxnLst>
                  <a:rect l="0" t="0" r="r" b="b"/>
                  <a:pathLst>
                    <a:path w="5" h="2">
                      <a:moveTo>
                        <a:pt x="3" y="2"/>
                      </a:moveTo>
                      <a:cubicBezTo>
                        <a:pt x="5" y="1"/>
                        <a:pt x="2" y="0"/>
                        <a:pt x="0" y="1"/>
                      </a:cubicBezTo>
                      <a:cubicBezTo>
                        <a:pt x="1" y="1"/>
                        <a:pt x="3" y="1"/>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2" name="Freeform 12753">
                  <a:extLst>
                    <a:ext uri="{FF2B5EF4-FFF2-40B4-BE49-F238E27FC236}">
                      <a16:creationId xmlns:a16="http://schemas.microsoft.com/office/drawing/2014/main" id="{7FC66AD2-BD8D-CA63-BBFA-C692A4AB6566}"/>
                    </a:ext>
                  </a:extLst>
                </p:cNvPr>
                <p:cNvSpPr>
                  <a:spLocks/>
                </p:cNvSpPr>
                <p:nvPr/>
              </p:nvSpPr>
              <p:spPr bwMode="auto">
                <a:xfrm>
                  <a:off x="4734" y="2325"/>
                  <a:ext cx="5" cy="2"/>
                </a:xfrm>
                <a:custGeom>
                  <a:avLst/>
                  <a:gdLst>
                    <a:gd name="T0" fmla="*/ 3 w 6"/>
                    <a:gd name="T1" fmla="*/ 1 h 3"/>
                    <a:gd name="T2" fmla="*/ 1 w 6"/>
                    <a:gd name="T3" fmla="*/ 0 h 3"/>
                    <a:gd name="T4" fmla="*/ 3 w 6"/>
                    <a:gd name="T5" fmla="*/ 1 h 3"/>
                    <a:gd name="T6" fmla="*/ 0 60000 65536"/>
                    <a:gd name="T7" fmla="*/ 0 60000 65536"/>
                    <a:gd name="T8" fmla="*/ 0 60000 65536"/>
                  </a:gdLst>
                  <a:ahLst/>
                  <a:cxnLst>
                    <a:cxn ang="T6">
                      <a:pos x="T0" y="T1"/>
                    </a:cxn>
                    <a:cxn ang="T7">
                      <a:pos x="T2" y="T3"/>
                    </a:cxn>
                    <a:cxn ang="T8">
                      <a:pos x="T4" y="T5"/>
                    </a:cxn>
                  </a:cxnLst>
                  <a:rect l="0" t="0" r="r" b="b"/>
                  <a:pathLst>
                    <a:path w="6" h="3">
                      <a:moveTo>
                        <a:pt x="5" y="1"/>
                      </a:moveTo>
                      <a:cubicBezTo>
                        <a:pt x="6" y="2"/>
                        <a:pt x="0" y="3"/>
                        <a:pt x="1" y="0"/>
                      </a:cubicBezTo>
                      <a:cubicBezTo>
                        <a:pt x="2" y="1"/>
                        <a:pt x="4" y="2"/>
                        <a:pt x="5"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3" name="Freeform 12754">
                  <a:extLst>
                    <a:ext uri="{FF2B5EF4-FFF2-40B4-BE49-F238E27FC236}">
                      <a16:creationId xmlns:a16="http://schemas.microsoft.com/office/drawing/2014/main" id="{E9376AE0-9BF4-2910-DF8D-36B06B6855D0}"/>
                    </a:ext>
                  </a:extLst>
                </p:cNvPr>
                <p:cNvSpPr>
                  <a:spLocks/>
                </p:cNvSpPr>
                <p:nvPr/>
              </p:nvSpPr>
              <p:spPr bwMode="auto">
                <a:xfrm>
                  <a:off x="4735" y="2318"/>
                  <a:ext cx="4" cy="2"/>
                </a:xfrm>
                <a:custGeom>
                  <a:avLst/>
                  <a:gdLst>
                    <a:gd name="T0" fmla="*/ 2 w 5"/>
                    <a:gd name="T1" fmla="*/ 1 h 3"/>
                    <a:gd name="T2" fmla="*/ 0 w 5"/>
                    <a:gd name="T3" fmla="*/ 1 h 3"/>
                    <a:gd name="T4" fmla="*/ 2 w 5"/>
                    <a:gd name="T5" fmla="*/ 1 h 3"/>
                    <a:gd name="T6" fmla="*/ 2 w 5"/>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4" y="2"/>
                      </a:moveTo>
                      <a:cubicBezTo>
                        <a:pt x="5" y="0"/>
                        <a:pt x="1" y="2"/>
                        <a:pt x="0" y="3"/>
                      </a:cubicBezTo>
                      <a:cubicBezTo>
                        <a:pt x="1" y="3"/>
                        <a:pt x="1" y="2"/>
                        <a:pt x="2" y="2"/>
                      </a:cubicBezTo>
                      <a:cubicBezTo>
                        <a:pt x="3" y="2"/>
                        <a:pt x="4" y="2"/>
                        <a:pt x="5"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4" name="Freeform 12755">
                  <a:extLst>
                    <a:ext uri="{FF2B5EF4-FFF2-40B4-BE49-F238E27FC236}">
                      <a16:creationId xmlns:a16="http://schemas.microsoft.com/office/drawing/2014/main" id="{6F9D7DE4-42F8-8478-E3AF-DC8E21EEDAC8}"/>
                    </a:ext>
                  </a:extLst>
                </p:cNvPr>
                <p:cNvSpPr>
                  <a:spLocks/>
                </p:cNvSpPr>
                <p:nvPr/>
              </p:nvSpPr>
              <p:spPr bwMode="auto">
                <a:xfrm>
                  <a:off x="4738" y="2313"/>
                  <a:ext cx="4" cy="2"/>
                </a:xfrm>
                <a:custGeom>
                  <a:avLst/>
                  <a:gdLst>
                    <a:gd name="T0" fmla="*/ 2 w 5"/>
                    <a:gd name="T1" fmla="*/ 0 h 2"/>
                    <a:gd name="T2" fmla="*/ 0 w 5"/>
                    <a:gd name="T3" fmla="*/ 0 h 2"/>
                    <a:gd name="T4" fmla="*/ 2 w 5"/>
                    <a:gd name="T5" fmla="*/ 0 h 2"/>
                    <a:gd name="T6" fmla="*/ 0 60000 65536"/>
                    <a:gd name="T7" fmla="*/ 0 60000 65536"/>
                    <a:gd name="T8" fmla="*/ 0 60000 65536"/>
                  </a:gdLst>
                  <a:ahLst/>
                  <a:cxnLst>
                    <a:cxn ang="T6">
                      <a:pos x="T0" y="T1"/>
                    </a:cxn>
                    <a:cxn ang="T7">
                      <a:pos x="T2" y="T3"/>
                    </a:cxn>
                    <a:cxn ang="T8">
                      <a:pos x="T4" y="T5"/>
                    </a:cxn>
                  </a:cxnLst>
                  <a:rect l="0" t="0" r="r" b="b"/>
                  <a:pathLst>
                    <a:path w="5" h="2">
                      <a:moveTo>
                        <a:pt x="5" y="0"/>
                      </a:moveTo>
                      <a:cubicBezTo>
                        <a:pt x="4" y="2"/>
                        <a:pt x="1" y="1"/>
                        <a:pt x="0" y="0"/>
                      </a:cubicBezTo>
                      <a:cubicBezTo>
                        <a:pt x="1" y="0"/>
                        <a:pt x="3"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5" name="Freeform 12756">
                  <a:extLst>
                    <a:ext uri="{FF2B5EF4-FFF2-40B4-BE49-F238E27FC236}">
                      <a16:creationId xmlns:a16="http://schemas.microsoft.com/office/drawing/2014/main" id="{9F3E882D-8C8B-1408-D881-97BA8083C748}"/>
                    </a:ext>
                  </a:extLst>
                </p:cNvPr>
                <p:cNvSpPr>
                  <a:spLocks/>
                </p:cNvSpPr>
                <p:nvPr/>
              </p:nvSpPr>
              <p:spPr bwMode="auto">
                <a:xfrm>
                  <a:off x="4744" y="2312"/>
                  <a:ext cx="3" cy="1"/>
                </a:xfrm>
                <a:custGeom>
                  <a:avLst/>
                  <a:gdLst>
                    <a:gd name="T0" fmla="*/ 2 w 4"/>
                    <a:gd name="T1" fmla="*/ 1 h 1"/>
                    <a:gd name="T2" fmla="*/ 0 w 4"/>
                    <a:gd name="T3" fmla="*/ 1 h 1"/>
                    <a:gd name="T4" fmla="*/ 2 w 4"/>
                    <a:gd name="T5" fmla="*/ 1 h 1"/>
                    <a:gd name="T6" fmla="*/ 0 60000 65536"/>
                    <a:gd name="T7" fmla="*/ 0 60000 65536"/>
                    <a:gd name="T8" fmla="*/ 0 60000 65536"/>
                  </a:gdLst>
                  <a:ahLst/>
                  <a:cxnLst>
                    <a:cxn ang="T6">
                      <a:pos x="T0" y="T1"/>
                    </a:cxn>
                    <a:cxn ang="T7">
                      <a:pos x="T2" y="T3"/>
                    </a:cxn>
                    <a:cxn ang="T8">
                      <a:pos x="T4" y="T5"/>
                    </a:cxn>
                  </a:cxnLst>
                  <a:rect l="0" t="0" r="r" b="b"/>
                  <a:pathLst>
                    <a:path w="4" h="1">
                      <a:moveTo>
                        <a:pt x="4" y="1"/>
                      </a:moveTo>
                      <a:cubicBezTo>
                        <a:pt x="4" y="0"/>
                        <a:pt x="1" y="0"/>
                        <a:pt x="0" y="1"/>
                      </a:cubicBezTo>
                      <a:cubicBezTo>
                        <a:pt x="1" y="1"/>
                        <a:pt x="3" y="0"/>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6" name="Freeform 12757">
                  <a:extLst>
                    <a:ext uri="{FF2B5EF4-FFF2-40B4-BE49-F238E27FC236}">
                      <a16:creationId xmlns:a16="http://schemas.microsoft.com/office/drawing/2014/main" id="{86AB817F-4D11-470C-6FD1-0ECAC379D8DB}"/>
                    </a:ext>
                  </a:extLst>
                </p:cNvPr>
                <p:cNvSpPr>
                  <a:spLocks/>
                </p:cNvSpPr>
                <p:nvPr/>
              </p:nvSpPr>
              <p:spPr bwMode="auto">
                <a:xfrm>
                  <a:off x="4730" y="2320"/>
                  <a:ext cx="3" cy="2"/>
                </a:xfrm>
                <a:custGeom>
                  <a:avLst/>
                  <a:gdLst>
                    <a:gd name="T0" fmla="*/ 2 w 4"/>
                    <a:gd name="T1" fmla="*/ 1 h 3"/>
                    <a:gd name="T2" fmla="*/ 2 w 4"/>
                    <a:gd name="T3" fmla="*/ 0 h 3"/>
                    <a:gd name="T4" fmla="*/ 2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4" y="2"/>
                      </a:moveTo>
                      <a:cubicBezTo>
                        <a:pt x="3" y="3"/>
                        <a:pt x="0" y="1"/>
                        <a:pt x="2" y="0"/>
                      </a:cubicBezTo>
                      <a:cubicBezTo>
                        <a:pt x="2" y="1"/>
                        <a:pt x="2" y="2"/>
                        <a:pt x="4"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7" name="Freeform 12758">
                  <a:extLst>
                    <a:ext uri="{FF2B5EF4-FFF2-40B4-BE49-F238E27FC236}">
                      <a16:creationId xmlns:a16="http://schemas.microsoft.com/office/drawing/2014/main" id="{1339DDF9-4014-AFE9-3DC1-DF56668C3BC7}"/>
                    </a:ext>
                  </a:extLst>
                </p:cNvPr>
                <p:cNvSpPr>
                  <a:spLocks/>
                </p:cNvSpPr>
                <p:nvPr/>
              </p:nvSpPr>
              <p:spPr bwMode="auto">
                <a:xfrm>
                  <a:off x="4731" y="2315"/>
                  <a:ext cx="4" cy="2"/>
                </a:xfrm>
                <a:custGeom>
                  <a:avLst/>
                  <a:gdLst>
                    <a:gd name="T0" fmla="*/ 2 w 5"/>
                    <a:gd name="T1" fmla="*/ 1 h 3"/>
                    <a:gd name="T2" fmla="*/ 0 w 5"/>
                    <a:gd name="T3" fmla="*/ 1 h 3"/>
                    <a:gd name="T4" fmla="*/ 1 w 5"/>
                    <a:gd name="T5" fmla="*/ 1 h 3"/>
                    <a:gd name="T6" fmla="*/ 2 w 5"/>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3">
                      <a:moveTo>
                        <a:pt x="5" y="1"/>
                      </a:moveTo>
                      <a:cubicBezTo>
                        <a:pt x="5" y="0"/>
                        <a:pt x="1" y="1"/>
                        <a:pt x="0" y="3"/>
                      </a:cubicBezTo>
                      <a:cubicBezTo>
                        <a:pt x="1" y="2"/>
                        <a:pt x="1" y="1"/>
                        <a:pt x="1" y="1"/>
                      </a:cubicBezTo>
                      <a:cubicBezTo>
                        <a:pt x="3" y="0"/>
                        <a:pt x="3" y="1"/>
                        <a:pt x="5"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8" name="Freeform 12759">
                  <a:extLst>
                    <a:ext uri="{FF2B5EF4-FFF2-40B4-BE49-F238E27FC236}">
                      <a16:creationId xmlns:a16="http://schemas.microsoft.com/office/drawing/2014/main" id="{D2CBBC8C-CB61-CFB2-2AE3-49FCA2E71382}"/>
                    </a:ext>
                  </a:extLst>
                </p:cNvPr>
                <p:cNvSpPr>
                  <a:spLocks/>
                </p:cNvSpPr>
                <p:nvPr/>
              </p:nvSpPr>
              <p:spPr bwMode="auto">
                <a:xfrm>
                  <a:off x="4733" y="2311"/>
                  <a:ext cx="2" cy="3"/>
                </a:xfrm>
                <a:custGeom>
                  <a:avLst/>
                  <a:gdLst>
                    <a:gd name="T0" fmla="*/ 1 w 3"/>
                    <a:gd name="T1" fmla="*/ 1 h 3"/>
                    <a:gd name="T2" fmla="*/ 0 w 3"/>
                    <a:gd name="T3" fmla="*/ 2 h 3"/>
                    <a:gd name="T4" fmla="*/ 1 w 3"/>
                    <a:gd name="T5" fmla="*/ 1 h 3"/>
                    <a:gd name="T6" fmla="*/ 0 60000 65536"/>
                    <a:gd name="T7" fmla="*/ 0 60000 65536"/>
                    <a:gd name="T8" fmla="*/ 0 60000 65536"/>
                  </a:gdLst>
                  <a:ahLst/>
                  <a:cxnLst>
                    <a:cxn ang="T6">
                      <a:pos x="T0" y="T1"/>
                    </a:cxn>
                    <a:cxn ang="T7">
                      <a:pos x="T2" y="T3"/>
                    </a:cxn>
                    <a:cxn ang="T8">
                      <a:pos x="T4" y="T5"/>
                    </a:cxn>
                  </a:cxnLst>
                  <a:rect l="0" t="0" r="r" b="b"/>
                  <a:pathLst>
                    <a:path w="3" h="3">
                      <a:moveTo>
                        <a:pt x="3" y="1"/>
                      </a:moveTo>
                      <a:cubicBezTo>
                        <a:pt x="2" y="0"/>
                        <a:pt x="0" y="1"/>
                        <a:pt x="0" y="2"/>
                      </a:cubicBezTo>
                      <a:cubicBezTo>
                        <a:pt x="1" y="3"/>
                        <a:pt x="2" y="0"/>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79" name="Freeform 12760">
                  <a:extLst>
                    <a:ext uri="{FF2B5EF4-FFF2-40B4-BE49-F238E27FC236}">
                      <a16:creationId xmlns:a16="http://schemas.microsoft.com/office/drawing/2014/main" id="{A2F1380A-EF20-BDF3-E1DB-84DF4A92FEC9}"/>
                    </a:ext>
                  </a:extLst>
                </p:cNvPr>
                <p:cNvSpPr>
                  <a:spLocks noEditPoints="1"/>
                </p:cNvSpPr>
                <p:nvPr/>
              </p:nvSpPr>
              <p:spPr bwMode="auto">
                <a:xfrm>
                  <a:off x="4747" y="2325"/>
                  <a:ext cx="28" cy="17"/>
                </a:xfrm>
                <a:custGeom>
                  <a:avLst/>
                  <a:gdLst>
                    <a:gd name="T0" fmla="*/ 11 w 34"/>
                    <a:gd name="T1" fmla="*/ 7 h 21"/>
                    <a:gd name="T2" fmla="*/ 12 w 34"/>
                    <a:gd name="T3" fmla="*/ 7 h 21"/>
                    <a:gd name="T4" fmla="*/ 11 w 34"/>
                    <a:gd name="T5" fmla="*/ 7 h 21"/>
                    <a:gd name="T6" fmla="*/ 4 w 34"/>
                    <a:gd name="T7" fmla="*/ 7 h 21"/>
                    <a:gd name="T8" fmla="*/ 5 w 34"/>
                    <a:gd name="T9" fmla="*/ 7 h 21"/>
                    <a:gd name="T10" fmla="*/ 5 w 34"/>
                    <a:gd name="T11" fmla="*/ 7 h 21"/>
                    <a:gd name="T12" fmla="*/ 6 w 34"/>
                    <a:gd name="T13" fmla="*/ 7 h 21"/>
                    <a:gd name="T14" fmla="*/ 4 w 34"/>
                    <a:gd name="T15" fmla="*/ 7 h 21"/>
                    <a:gd name="T16" fmla="*/ 7 w 34"/>
                    <a:gd name="T17" fmla="*/ 6 h 21"/>
                    <a:gd name="T18" fmla="*/ 9 w 34"/>
                    <a:gd name="T19" fmla="*/ 6 h 21"/>
                    <a:gd name="T20" fmla="*/ 9 w 34"/>
                    <a:gd name="T21" fmla="*/ 6 h 21"/>
                    <a:gd name="T22" fmla="*/ 8 w 34"/>
                    <a:gd name="T23" fmla="*/ 6 h 21"/>
                    <a:gd name="T24" fmla="*/ 7 w 34"/>
                    <a:gd name="T25" fmla="*/ 6 h 21"/>
                    <a:gd name="T26" fmla="*/ 11 w 34"/>
                    <a:gd name="T27" fmla="*/ 5 h 21"/>
                    <a:gd name="T28" fmla="*/ 12 w 34"/>
                    <a:gd name="T29" fmla="*/ 5 h 21"/>
                    <a:gd name="T30" fmla="*/ 12 w 34"/>
                    <a:gd name="T31" fmla="*/ 5 h 21"/>
                    <a:gd name="T32" fmla="*/ 12 w 34"/>
                    <a:gd name="T33" fmla="*/ 6 h 21"/>
                    <a:gd name="T34" fmla="*/ 12 w 34"/>
                    <a:gd name="T35" fmla="*/ 3 h 21"/>
                    <a:gd name="T36" fmla="*/ 13 w 34"/>
                    <a:gd name="T37" fmla="*/ 4 h 21"/>
                    <a:gd name="T38" fmla="*/ 13 w 34"/>
                    <a:gd name="T39" fmla="*/ 4 h 21"/>
                    <a:gd name="T40" fmla="*/ 11 w 34"/>
                    <a:gd name="T41" fmla="*/ 2 h 21"/>
                    <a:gd name="T42" fmla="*/ 11 w 34"/>
                    <a:gd name="T43" fmla="*/ 2 h 21"/>
                    <a:gd name="T44" fmla="*/ 11 w 34"/>
                    <a:gd name="T45" fmla="*/ 2 h 21"/>
                    <a:gd name="T46" fmla="*/ 9 w 34"/>
                    <a:gd name="T47" fmla="*/ 3 h 21"/>
                    <a:gd name="T48" fmla="*/ 8 w 34"/>
                    <a:gd name="T49" fmla="*/ 2 h 21"/>
                    <a:gd name="T50" fmla="*/ 9 w 34"/>
                    <a:gd name="T51" fmla="*/ 2 h 21"/>
                    <a:gd name="T52" fmla="*/ 11 w 34"/>
                    <a:gd name="T53" fmla="*/ 2 h 21"/>
                    <a:gd name="T54" fmla="*/ 11 w 34"/>
                    <a:gd name="T55" fmla="*/ 0 h 21"/>
                    <a:gd name="T56" fmla="*/ 10 w 34"/>
                    <a:gd name="T57" fmla="*/ 2 h 21"/>
                    <a:gd name="T58" fmla="*/ 6 w 34"/>
                    <a:gd name="T59" fmla="*/ 4 h 21"/>
                    <a:gd name="T60" fmla="*/ 6 w 34"/>
                    <a:gd name="T61" fmla="*/ 4 h 21"/>
                    <a:gd name="T62" fmla="*/ 6 w 34"/>
                    <a:gd name="T63" fmla="*/ 4 h 21"/>
                    <a:gd name="T64" fmla="*/ 2 w 34"/>
                    <a:gd name="T65" fmla="*/ 6 h 21"/>
                    <a:gd name="T66" fmla="*/ 1 w 34"/>
                    <a:gd name="T67" fmla="*/ 6 h 21"/>
                    <a:gd name="T68" fmla="*/ 1 w 34"/>
                    <a:gd name="T69" fmla="*/ 6 h 21"/>
                    <a:gd name="T70" fmla="*/ 1 w 34"/>
                    <a:gd name="T71" fmla="*/ 6 h 21"/>
                    <a:gd name="T72" fmla="*/ 2 w 34"/>
                    <a:gd name="T73" fmla="*/ 8 h 21"/>
                    <a:gd name="T74" fmla="*/ 2 w 34"/>
                    <a:gd name="T75" fmla="*/ 8 h 21"/>
                    <a:gd name="T76" fmla="*/ 2 w 34"/>
                    <a:gd name="T77" fmla="*/ 8 h 21"/>
                    <a:gd name="T78" fmla="*/ 3 w 34"/>
                    <a:gd name="T79" fmla="*/ 8 h 21"/>
                    <a:gd name="T80" fmla="*/ 5 w 34"/>
                    <a:gd name="T81" fmla="*/ 9 h 21"/>
                    <a:gd name="T82" fmla="*/ 6 w 34"/>
                    <a:gd name="T83" fmla="*/ 9 h 21"/>
                    <a:gd name="T84" fmla="*/ 7 w 34"/>
                    <a:gd name="T85" fmla="*/ 9 h 21"/>
                    <a:gd name="T86" fmla="*/ 8 w 34"/>
                    <a:gd name="T87" fmla="*/ 9 h 21"/>
                    <a:gd name="T88" fmla="*/ 9 w 34"/>
                    <a:gd name="T89" fmla="*/ 9 h 21"/>
                    <a:gd name="T90" fmla="*/ 12 w 34"/>
                    <a:gd name="T91" fmla="*/ 8 h 21"/>
                    <a:gd name="T92" fmla="*/ 15 w 34"/>
                    <a:gd name="T93" fmla="*/ 6 h 21"/>
                    <a:gd name="T94" fmla="*/ 15 w 34"/>
                    <a:gd name="T95" fmla="*/ 6 h 21"/>
                    <a:gd name="T96" fmla="*/ 15 w 34"/>
                    <a:gd name="T97" fmla="*/ 5 h 21"/>
                    <a:gd name="T98" fmla="*/ 13 w 34"/>
                    <a:gd name="T99" fmla="*/ 2 h 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4" h="21">
                      <a:moveTo>
                        <a:pt x="23" y="18"/>
                      </a:moveTo>
                      <a:cubicBezTo>
                        <a:pt x="22" y="17"/>
                        <a:pt x="22" y="17"/>
                        <a:pt x="23" y="16"/>
                      </a:cubicBezTo>
                      <a:cubicBezTo>
                        <a:pt x="23" y="16"/>
                        <a:pt x="23" y="16"/>
                        <a:pt x="23" y="16"/>
                      </a:cubicBezTo>
                      <a:cubicBezTo>
                        <a:pt x="24" y="16"/>
                        <a:pt x="25" y="16"/>
                        <a:pt x="25" y="17"/>
                      </a:cubicBezTo>
                      <a:cubicBezTo>
                        <a:pt x="25" y="17"/>
                        <a:pt x="25" y="17"/>
                        <a:pt x="25" y="17"/>
                      </a:cubicBezTo>
                      <a:cubicBezTo>
                        <a:pt x="25" y="17"/>
                        <a:pt x="25" y="17"/>
                        <a:pt x="24" y="17"/>
                      </a:cubicBezTo>
                      <a:cubicBezTo>
                        <a:pt x="24" y="17"/>
                        <a:pt x="23" y="17"/>
                        <a:pt x="23" y="18"/>
                      </a:cubicBezTo>
                      <a:moveTo>
                        <a:pt x="9" y="17"/>
                      </a:moveTo>
                      <a:cubicBezTo>
                        <a:pt x="8" y="17"/>
                        <a:pt x="7" y="17"/>
                        <a:pt x="8" y="16"/>
                      </a:cubicBezTo>
                      <a:cubicBezTo>
                        <a:pt x="8" y="16"/>
                        <a:pt x="9" y="17"/>
                        <a:pt x="10" y="17"/>
                      </a:cubicBezTo>
                      <a:cubicBezTo>
                        <a:pt x="11" y="17"/>
                        <a:pt x="11" y="17"/>
                        <a:pt x="11" y="17"/>
                      </a:cubicBezTo>
                      <a:cubicBezTo>
                        <a:pt x="11" y="17"/>
                        <a:pt x="11" y="17"/>
                        <a:pt x="11" y="16"/>
                      </a:cubicBezTo>
                      <a:cubicBezTo>
                        <a:pt x="12" y="16"/>
                        <a:pt x="12" y="16"/>
                        <a:pt x="12" y="16"/>
                      </a:cubicBezTo>
                      <a:cubicBezTo>
                        <a:pt x="12" y="16"/>
                        <a:pt x="12" y="16"/>
                        <a:pt x="12" y="16"/>
                      </a:cubicBezTo>
                      <a:cubicBezTo>
                        <a:pt x="12" y="16"/>
                        <a:pt x="12" y="17"/>
                        <a:pt x="11" y="17"/>
                      </a:cubicBezTo>
                      <a:cubicBezTo>
                        <a:pt x="12" y="17"/>
                        <a:pt x="11" y="17"/>
                        <a:pt x="9" y="17"/>
                      </a:cubicBezTo>
                      <a:moveTo>
                        <a:pt x="16" y="13"/>
                      </a:moveTo>
                      <a:cubicBezTo>
                        <a:pt x="16" y="13"/>
                        <a:pt x="15" y="13"/>
                        <a:pt x="15" y="13"/>
                      </a:cubicBezTo>
                      <a:cubicBezTo>
                        <a:pt x="16" y="13"/>
                        <a:pt x="17" y="12"/>
                        <a:pt x="18" y="12"/>
                      </a:cubicBezTo>
                      <a:cubicBezTo>
                        <a:pt x="18" y="12"/>
                        <a:pt x="18" y="12"/>
                        <a:pt x="19" y="13"/>
                      </a:cubicBezTo>
                      <a:cubicBezTo>
                        <a:pt x="19" y="13"/>
                        <a:pt x="20" y="14"/>
                        <a:pt x="19" y="14"/>
                      </a:cubicBezTo>
                      <a:cubicBezTo>
                        <a:pt x="19" y="14"/>
                        <a:pt x="19" y="14"/>
                        <a:pt x="19" y="14"/>
                      </a:cubicBezTo>
                      <a:cubicBezTo>
                        <a:pt x="19" y="14"/>
                        <a:pt x="19" y="14"/>
                        <a:pt x="19" y="14"/>
                      </a:cubicBezTo>
                      <a:cubicBezTo>
                        <a:pt x="19" y="13"/>
                        <a:pt x="19" y="13"/>
                        <a:pt x="18" y="13"/>
                      </a:cubicBezTo>
                      <a:cubicBezTo>
                        <a:pt x="18" y="13"/>
                        <a:pt x="17" y="13"/>
                        <a:pt x="17" y="13"/>
                      </a:cubicBezTo>
                      <a:cubicBezTo>
                        <a:pt x="16" y="13"/>
                        <a:pt x="16" y="13"/>
                        <a:pt x="16" y="13"/>
                      </a:cubicBezTo>
                      <a:moveTo>
                        <a:pt x="26" y="13"/>
                      </a:moveTo>
                      <a:cubicBezTo>
                        <a:pt x="25" y="13"/>
                        <a:pt x="24" y="12"/>
                        <a:pt x="24" y="11"/>
                      </a:cubicBezTo>
                      <a:cubicBezTo>
                        <a:pt x="24" y="11"/>
                        <a:pt x="24" y="11"/>
                        <a:pt x="24" y="11"/>
                      </a:cubicBezTo>
                      <a:cubicBezTo>
                        <a:pt x="24" y="11"/>
                        <a:pt x="25" y="12"/>
                        <a:pt x="25" y="12"/>
                      </a:cubicBezTo>
                      <a:cubicBezTo>
                        <a:pt x="26" y="12"/>
                        <a:pt x="27" y="12"/>
                        <a:pt x="27" y="12"/>
                      </a:cubicBezTo>
                      <a:cubicBezTo>
                        <a:pt x="27" y="12"/>
                        <a:pt x="27" y="12"/>
                        <a:pt x="27" y="12"/>
                      </a:cubicBezTo>
                      <a:cubicBezTo>
                        <a:pt x="28" y="12"/>
                        <a:pt x="28" y="12"/>
                        <a:pt x="28" y="12"/>
                      </a:cubicBezTo>
                      <a:cubicBezTo>
                        <a:pt x="28" y="13"/>
                        <a:pt x="27" y="13"/>
                        <a:pt x="26" y="13"/>
                      </a:cubicBezTo>
                      <a:moveTo>
                        <a:pt x="28" y="9"/>
                      </a:moveTo>
                      <a:cubicBezTo>
                        <a:pt x="28" y="8"/>
                        <a:pt x="26" y="7"/>
                        <a:pt x="25" y="7"/>
                      </a:cubicBezTo>
                      <a:cubicBezTo>
                        <a:pt x="25" y="7"/>
                        <a:pt x="26" y="7"/>
                        <a:pt x="26" y="7"/>
                      </a:cubicBezTo>
                      <a:cubicBezTo>
                        <a:pt x="27" y="7"/>
                        <a:pt x="29" y="8"/>
                        <a:pt x="28" y="9"/>
                      </a:cubicBezTo>
                      <a:cubicBezTo>
                        <a:pt x="28" y="9"/>
                        <a:pt x="28" y="9"/>
                        <a:pt x="28" y="9"/>
                      </a:cubicBezTo>
                      <a:cubicBezTo>
                        <a:pt x="28" y="9"/>
                        <a:pt x="28" y="9"/>
                        <a:pt x="28" y="9"/>
                      </a:cubicBezTo>
                      <a:cubicBezTo>
                        <a:pt x="28" y="9"/>
                        <a:pt x="28" y="9"/>
                        <a:pt x="28" y="9"/>
                      </a:cubicBezTo>
                      <a:moveTo>
                        <a:pt x="23" y="5"/>
                      </a:moveTo>
                      <a:cubicBezTo>
                        <a:pt x="23" y="5"/>
                        <a:pt x="23" y="5"/>
                        <a:pt x="23" y="5"/>
                      </a:cubicBezTo>
                      <a:cubicBezTo>
                        <a:pt x="23" y="5"/>
                        <a:pt x="23" y="5"/>
                        <a:pt x="23" y="5"/>
                      </a:cubicBezTo>
                      <a:cubicBezTo>
                        <a:pt x="23" y="5"/>
                        <a:pt x="23" y="5"/>
                        <a:pt x="23" y="5"/>
                      </a:cubicBezTo>
                      <a:cubicBezTo>
                        <a:pt x="23" y="5"/>
                        <a:pt x="23" y="5"/>
                        <a:pt x="23" y="5"/>
                      </a:cubicBezTo>
                      <a:cubicBezTo>
                        <a:pt x="23" y="6"/>
                        <a:pt x="22" y="7"/>
                        <a:pt x="21" y="7"/>
                      </a:cubicBezTo>
                      <a:cubicBezTo>
                        <a:pt x="21" y="7"/>
                        <a:pt x="20" y="7"/>
                        <a:pt x="20" y="7"/>
                      </a:cubicBezTo>
                      <a:cubicBezTo>
                        <a:pt x="19" y="7"/>
                        <a:pt x="17" y="7"/>
                        <a:pt x="18" y="6"/>
                      </a:cubicBezTo>
                      <a:cubicBezTo>
                        <a:pt x="18" y="6"/>
                        <a:pt x="18" y="6"/>
                        <a:pt x="18" y="6"/>
                      </a:cubicBezTo>
                      <a:cubicBezTo>
                        <a:pt x="18" y="6"/>
                        <a:pt x="19" y="6"/>
                        <a:pt x="19" y="6"/>
                      </a:cubicBezTo>
                      <a:cubicBezTo>
                        <a:pt x="19" y="6"/>
                        <a:pt x="19" y="6"/>
                        <a:pt x="19" y="6"/>
                      </a:cubicBezTo>
                      <a:cubicBezTo>
                        <a:pt x="19" y="6"/>
                        <a:pt x="19" y="6"/>
                        <a:pt x="19" y="6"/>
                      </a:cubicBezTo>
                      <a:cubicBezTo>
                        <a:pt x="20" y="6"/>
                        <a:pt x="22" y="6"/>
                        <a:pt x="23" y="5"/>
                      </a:cubicBezTo>
                      <a:moveTo>
                        <a:pt x="24" y="0"/>
                      </a:moveTo>
                      <a:cubicBezTo>
                        <a:pt x="24" y="0"/>
                        <a:pt x="24" y="0"/>
                        <a:pt x="24" y="0"/>
                      </a:cubicBezTo>
                      <a:cubicBezTo>
                        <a:pt x="24" y="0"/>
                        <a:pt x="23" y="1"/>
                        <a:pt x="22" y="2"/>
                      </a:cubicBezTo>
                      <a:cubicBezTo>
                        <a:pt x="22" y="2"/>
                        <a:pt x="22" y="2"/>
                        <a:pt x="22" y="2"/>
                      </a:cubicBezTo>
                      <a:cubicBezTo>
                        <a:pt x="22" y="2"/>
                        <a:pt x="22" y="2"/>
                        <a:pt x="22" y="2"/>
                      </a:cubicBezTo>
                      <a:cubicBezTo>
                        <a:pt x="19" y="4"/>
                        <a:pt x="16" y="7"/>
                        <a:pt x="12" y="9"/>
                      </a:cubicBezTo>
                      <a:cubicBezTo>
                        <a:pt x="12" y="9"/>
                        <a:pt x="12" y="9"/>
                        <a:pt x="12" y="10"/>
                      </a:cubicBezTo>
                      <a:cubicBezTo>
                        <a:pt x="12" y="10"/>
                        <a:pt x="12" y="10"/>
                        <a:pt x="12" y="10"/>
                      </a:cubicBezTo>
                      <a:cubicBezTo>
                        <a:pt x="12" y="10"/>
                        <a:pt x="12" y="10"/>
                        <a:pt x="12" y="10"/>
                      </a:cubicBezTo>
                      <a:cubicBezTo>
                        <a:pt x="12" y="10"/>
                        <a:pt x="12" y="10"/>
                        <a:pt x="12" y="10"/>
                      </a:cubicBezTo>
                      <a:cubicBezTo>
                        <a:pt x="12" y="10"/>
                        <a:pt x="11" y="9"/>
                        <a:pt x="11" y="9"/>
                      </a:cubicBezTo>
                      <a:cubicBezTo>
                        <a:pt x="9" y="11"/>
                        <a:pt x="6" y="12"/>
                        <a:pt x="3" y="13"/>
                      </a:cubicBezTo>
                      <a:cubicBezTo>
                        <a:pt x="3" y="14"/>
                        <a:pt x="2" y="14"/>
                        <a:pt x="1" y="14"/>
                      </a:cubicBezTo>
                      <a:cubicBezTo>
                        <a:pt x="1" y="14"/>
                        <a:pt x="1" y="14"/>
                        <a:pt x="1" y="14"/>
                      </a:cubicBezTo>
                      <a:cubicBezTo>
                        <a:pt x="0" y="14"/>
                        <a:pt x="0" y="14"/>
                        <a:pt x="0" y="15"/>
                      </a:cubicBezTo>
                      <a:cubicBezTo>
                        <a:pt x="0" y="15"/>
                        <a:pt x="0" y="15"/>
                        <a:pt x="1" y="15"/>
                      </a:cubicBezTo>
                      <a:cubicBezTo>
                        <a:pt x="1" y="15"/>
                        <a:pt x="1" y="15"/>
                        <a:pt x="1" y="15"/>
                      </a:cubicBezTo>
                      <a:cubicBezTo>
                        <a:pt x="1" y="15"/>
                        <a:pt x="1" y="15"/>
                        <a:pt x="1" y="15"/>
                      </a:cubicBezTo>
                      <a:cubicBezTo>
                        <a:pt x="2" y="15"/>
                        <a:pt x="2" y="16"/>
                        <a:pt x="2" y="16"/>
                      </a:cubicBezTo>
                      <a:cubicBezTo>
                        <a:pt x="3" y="17"/>
                        <a:pt x="3" y="18"/>
                        <a:pt x="4" y="18"/>
                      </a:cubicBezTo>
                      <a:cubicBezTo>
                        <a:pt x="4" y="18"/>
                        <a:pt x="4" y="18"/>
                        <a:pt x="4" y="18"/>
                      </a:cubicBezTo>
                      <a:cubicBezTo>
                        <a:pt x="4" y="18"/>
                        <a:pt x="4" y="18"/>
                        <a:pt x="4" y="18"/>
                      </a:cubicBezTo>
                      <a:cubicBezTo>
                        <a:pt x="5" y="18"/>
                        <a:pt x="5" y="18"/>
                        <a:pt x="5" y="18"/>
                      </a:cubicBezTo>
                      <a:cubicBezTo>
                        <a:pt x="5" y="19"/>
                        <a:pt x="6" y="19"/>
                        <a:pt x="6" y="19"/>
                      </a:cubicBezTo>
                      <a:cubicBezTo>
                        <a:pt x="7" y="19"/>
                        <a:pt x="7" y="19"/>
                        <a:pt x="7" y="19"/>
                      </a:cubicBezTo>
                      <a:cubicBezTo>
                        <a:pt x="7" y="19"/>
                        <a:pt x="7" y="19"/>
                        <a:pt x="7" y="19"/>
                      </a:cubicBezTo>
                      <a:cubicBezTo>
                        <a:pt x="8" y="19"/>
                        <a:pt x="8" y="20"/>
                        <a:pt x="9" y="20"/>
                      </a:cubicBezTo>
                      <a:cubicBezTo>
                        <a:pt x="9" y="20"/>
                        <a:pt x="10" y="21"/>
                        <a:pt x="11" y="21"/>
                      </a:cubicBezTo>
                      <a:cubicBezTo>
                        <a:pt x="11" y="21"/>
                        <a:pt x="11" y="21"/>
                        <a:pt x="11" y="21"/>
                      </a:cubicBezTo>
                      <a:cubicBezTo>
                        <a:pt x="12" y="21"/>
                        <a:pt x="12" y="21"/>
                        <a:pt x="12" y="21"/>
                      </a:cubicBezTo>
                      <a:cubicBezTo>
                        <a:pt x="12" y="21"/>
                        <a:pt x="13" y="21"/>
                        <a:pt x="13" y="21"/>
                      </a:cubicBezTo>
                      <a:cubicBezTo>
                        <a:pt x="14" y="21"/>
                        <a:pt x="14" y="21"/>
                        <a:pt x="15" y="21"/>
                      </a:cubicBezTo>
                      <a:cubicBezTo>
                        <a:pt x="15" y="21"/>
                        <a:pt x="15" y="21"/>
                        <a:pt x="16" y="21"/>
                      </a:cubicBezTo>
                      <a:cubicBezTo>
                        <a:pt x="16" y="21"/>
                        <a:pt x="16" y="21"/>
                        <a:pt x="17" y="21"/>
                      </a:cubicBezTo>
                      <a:cubicBezTo>
                        <a:pt x="17" y="21"/>
                        <a:pt x="17" y="21"/>
                        <a:pt x="18" y="21"/>
                      </a:cubicBezTo>
                      <a:cubicBezTo>
                        <a:pt x="18" y="21"/>
                        <a:pt x="19" y="21"/>
                        <a:pt x="19" y="21"/>
                      </a:cubicBezTo>
                      <a:cubicBezTo>
                        <a:pt x="20" y="21"/>
                        <a:pt x="20" y="21"/>
                        <a:pt x="21" y="21"/>
                      </a:cubicBezTo>
                      <a:cubicBezTo>
                        <a:pt x="22" y="19"/>
                        <a:pt x="24" y="21"/>
                        <a:pt x="26" y="19"/>
                      </a:cubicBezTo>
                      <a:cubicBezTo>
                        <a:pt x="27" y="18"/>
                        <a:pt x="29" y="18"/>
                        <a:pt x="29" y="17"/>
                      </a:cubicBezTo>
                      <a:cubicBezTo>
                        <a:pt x="30" y="16"/>
                        <a:pt x="32" y="15"/>
                        <a:pt x="33" y="14"/>
                      </a:cubicBezTo>
                      <a:cubicBezTo>
                        <a:pt x="33" y="14"/>
                        <a:pt x="33" y="14"/>
                        <a:pt x="33" y="14"/>
                      </a:cubicBezTo>
                      <a:cubicBezTo>
                        <a:pt x="33" y="14"/>
                        <a:pt x="33" y="14"/>
                        <a:pt x="33" y="14"/>
                      </a:cubicBezTo>
                      <a:cubicBezTo>
                        <a:pt x="33" y="14"/>
                        <a:pt x="33" y="14"/>
                        <a:pt x="33" y="14"/>
                      </a:cubicBezTo>
                      <a:cubicBezTo>
                        <a:pt x="33" y="13"/>
                        <a:pt x="34" y="12"/>
                        <a:pt x="33" y="12"/>
                      </a:cubicBezTo>
                      <a:cubicBezTo>
                        <a:pt x="31" y="10"/>
                        <a:pt x="33" y="7"/>
                        <a:pt x="31" y="7"/>
                      </a:cubicBezTo>
                      <a:cubicBezTo>
                        <a:pt x="29" y="6"/>
                        <a:pt x="30" y="3"/>
                        <a:pt x="29" y="3"/>
                      </a:cubicBezTo>
                      <a:cubicBezTo>
                        <a:pt x="26" y="3"/>
                        <a:pt x="26" y="0"/>
                        <a:pt x="24" y="0"/>
                      </a:cubicBezTo>
                    </a:path>
                  </a:pathLst>
                </a:custGeom>
                <a:solidFill>
                  <a:srgbClr val="BA8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0" name="Freeform 12761">
                  <a:extLst>
                    <a:ext uri="{FF2B5EF4-FFF2-40B4-BE49-F238E27FC236}">
                      <a16:creationId xmlns:a16="http://schemas.microsoft.com/office/drawing/2014/main" id="{E66CDA6A-F512-748F-D667-3D73136A969D}"/>
                    </a:ext>
                  </a:extLst>
                </p:cNvPr>
                <p:cNvSpPr>
                  <a:spLocks/>
                </p:cNvSpPr>
                <p:nvPr/>
              </p:nvSpPr>
              <p:spPr bwMode="auto">
                <a:xfrm>
                  <a:off x="4749" y="2322"/>
                  <a:ext cx="17" cy="13"/>
                </a:xfrm>
                <a:custGeom>
                  <a:avLst/>
                  <a:gdLst>
                    <a:gd name="T0" fmla="*/ 4 w 21"/>
                    <a:gd name="T1" fmla="*/ 0 h 16"/>
                    <a:gd name="T2" fmla="*/ 4 w 21"/>
                    <a:gd name="T3" fmla="*/ 0 h 16"/>
                    <a:gd name="T4" fmla="*/ 4 w 21"/>
                    <a:gd name="T5" fmla="*/ 1 h 16"/>
                    <a:gd name="T6" fmla="*/ 3 w 21"/>
                    <a:gd name="T7" fmla="*/ 2 h 16"/>
                    <a:gd name="T8" fmla="*/ 3 w 21"/>
                    <a:gd name="T9" fmla="*/ 2 h 16"/>
                    <a:gd name="T10" fmla="*/ 3 w 21"/>
                    <a:gd name="T11" fmla="*/ 2 h 16"/>
                    <a:gd name="T12" fmla="*/ 3 w 21"/>
                    <a:gd name="T13" fmla="*/ 2 h 16"/>
                    <a:gd name="T14" fmla="*/ 3 w 21"/>
                    <a:gd name="T15" fmla="*/ 2 h 16"/>
                    <a:gd name="T16" fmla="*/ 3 w 21"/>
                    <a:gd name="T17" fmla="*/ 2 h 16"/>
                    <a:gd name="T18" fmla="*/ 4 w 21"/>
                    <a:gd name="T19" fmla="*/ 2 h 16"/>
                    <a:gd name="T20" fmla="*/ 4 w 21"/>
                    <a:gd name="T21" fmla="*/ 2 h 16"/>
                    <a:gd name="T22" fmla="*/ 4 w 21"/>
                    <a:gd name="T23" fmla="*/ 2 h 16"/>
                    <a:gd name="T24" fmla="*/ 4 w 21"/>
                    <a:gd name="T25" fmla="*/ 2 h 16"/>
                    <a:gd name="T26" fmla="*/ 4 w 21"/>
                    <a:gd name="T27" fmla="*/ 2 h 16"/>
                    <a:gd name="T28" fmla="*/ 5 w 21"/>
                    <a:gd name="T29" fmla="*/ 2 h 16"/>
                    <a:gd name="T30" fmla="*/ 6 w 21"/>
                    <a:gd name="T31" fmla="*/ 2 h 16"/>
                    <a:gd name="T32" fmla="*/ 5 w 21"/>
                    <a:gd name="T33" fmla="*/ 2 h 16"/>
                    <a:gd name="T34" fmla="*/ 3 w 21"/>
                    <a:gd name="T35" fmla="*/ 2 h 16"/>
                    <a:gd name="T36" fmla="*/ 3 w 21"/>
                    <a:gd name="T37" fmla="*/ 4 h 16"/>
                    <a:gd name="T38" fmla="*/ 3 w 21"/>
                    <a:gd name="T39" fmla="*/ 4 h 16"/>
                    <a:gd name="T40" fmla="*/ 3 w 21"/>
                    <a:gd name="T41" fmla="*/ 4 h 16"/>
                    <a:gd name="T42" fmla="*/ 2 w 21"/>
                    <a:gd name="T43" fmla="*/ 6 h 16"/>
                    <a:gd name="T44" fmla="*/ 2 w 21"/>
                    <a:gd name="T45" fmla="*/ 6 h 16"/>
                    <a:gd name="T46" fmla="*/ 2 w 21"/>
                    <a:gd name="T47" fmla="*/ 6 h 16"/>
                    <a:gd name="T48" fmla="*/ 1 w 21"/>
                    <a:gd name="T49" fmla="*/ 6 h 16"/>
                    <a:gd name="T50" fmla="*/ 2 w 21"/>
                    <a:gd name="T51" fmla="*/ 7 h 16"/>
                    <a:gd name="T52" fmla="*/ 2 w 21"/>
                    <a:gd name="T53" fmla="*/ 7 h 16"/>
                    <a:gd name="T54" fmla="*/ 2 w 21"/>
                    <a:gd name="T55" fmla="*/ 7 h 16"/>
                    <a:gd name="T56" fmla="*/ 2 w 21"/>
                    <a:gd name="T57" fmla="*/ 7 h 16"/>
                    <a:gd name="T58" fmla="*/ 1 w 21"/>
                    <a:gd name="T59" fmla="*/ 6 h 16"/>
                    <a:gd name="T60" fmla="*/ 0 w 21"/>
                    <a:gd name="T61" fmla="*/ 7 h 16"/>
                    <a:gd name="T62" fmla="*/ 0 w 21"/>
                    <a:gd name="T63" fmla="*/ 7 h 16"/>
                    <a:gd name="T64" fmla="*/ 3 w 21"/>
                    <a:gd name="T65" fmla="*/ 6 h 16"/>
                    <a:gd name="T66" fmla="*/ 3 w 21"/>
                    <a:gd name="T67" fmla="*/ 6 h 16"/>
                    <a:gd name="T68" fmla="*/ 3 w 21"/>
                    <a:gd name="T69" fmla="*/ 6 h 16"/>
                    <a:gd name="T70" fmla="*/ 2 w 21"/>
                    <a:gd name="T71" fmla="*/ 6 h 16"/>
                    <a:gd name="T72" fmla="*/ 3 w 21"/>
                    <a:gd name="T73" fmla="*/ 6 h 16"/>
                    <a:gd name="T74" fmla="*/ 4 w 21"/>
                    <a:gd name="T75" fmla="*/ 6 h 16"/>
                    <a:gd name="T76" fmla="*/ 8 w 21"/>
                    <a:gd name="T77" fmla="*/ 2 h 16"/>
                    <a:gd name="T78" fmla="*/ 8 w 21"/>
                    <a:gd name="T79" fmla="*/ 2 h 16"/>
                    <a:gd name="T80" fmla="*/ 8 w 21"/>
                    <a:gd name="T81" fmla="*/ 2 h 16"/>
                    <a:gd name="T82" fmla="*/ 7 w 21"/>
                    <a:gd name="T83" fmla="*/ 2 h 16"/>
                    <a:gd name="T84" fmla="*/ 7 w 21"/>
                    <a:gd name="T85" fmla="*/ 2 h 16"/>
                    <a:gd name="T86" fmla="*/ 7 w 21"/>
                    <a:gd name="T87" fmla="*/ 2 h 16"/>
                    <a:gd name="T88" fmla="*/ 8 w 21"/>
                    <a:gd name="T89" fmla="*/ 2 h 16"/>
                    <a:gd name="T90" fmla="*/ 8 w 21"/>
                    <a:gd name="T91" fmla="*/ 2 h 16"/>
                    <a:gd name="T92" fmla="*/ 9 w 21"/>
                    <a:gd name="T93" fmla="*/ 2 h 16"/>
                    <a:gd name="T94" fmla="*/ 9 w 21"/>
                    <a:gd name="T95" fmla="*/ 2 h 16"/>
                    <a:gd name="T96" fmla="*/ 9 w 21"/>
                    <a:gd name="T97" fmla="*/ 2 h 16"/>
                    <a:gd name="T98" fmla="*/ 8 w 21"/>
                    <a:gd name="T99" fmla="*/ 2 h 16"/>
                    <a:gd name="T100" fmla="*/ 7 w 21"/>
                    <a:gd name="T101" fmla="*/ 0 h 16"/>
                    <a:gd name="T102" fmla="*/ 6 w 21"/>
                    <a:gd name="T103" fmla="*/ 1 h 16"/>
                    <a:gd name="T104" fmla="*/ 6 w 21"/>
                    <a:gd name="T105" fmla="*/ 1 h 16"/>
                    <a:gd name="T106" fmla="*/ 5 w 21"/>
                    <a:gd name="T107" fmla="*/ 0 h 16"/>
                    <a:gd name="T108" fmla="*/ 4 w 21"/>
                    <a:gd name="T109" fmla="*/ 0 h 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 h="16">
                      <a:moveTo>
                        <a:pt x="10" y="0"/>
                      </a:moveTo>
                      <a:cubicBezTo>
                        <a:pt x="10" y="0"/>
                        <a:pt x="9" y="0"/>
                        <a:pt x="9" y="0"/>
                      </a:cubicBezTo>
                      <a:cubicBezTo>
                        <a:pt x="9" y="0"/>
                        <a:pt x="9" y="0"/>
                        <a:pt x="9" y="1"/>
                      </a:cubicBezTo>
                      <a:cubicBezTo>
                        <a:pt x="9" y="1"/>
                        <a:pt x="8" y="2"/>
                        <a:pt x="8" y="2"/>
                      </a:cubicBezTo>
                      <a:cubicBezTo>
                        <a:pt x="8" y="2"/>
                        <a:pt x="8" y="3"/>
                        <a:pt x="8" y="3"/>
                      </a:cubicBezTo>
                      <a:cubicBezTo>
                        <a:pt x="8" y="3"/>
                        <a:pt x="8" y="3"/>
                        <a:pt x="8" y="3"/>
                      </a:cubicBezTo>
                      <a:cubicBezTo>
                        <a:pt x="8" y="3"/>
                        <a:pt x="8" y="3"/>
                        <a:pt x="8" y="3"/>
                      </a:cubicBezTo>
                      <a:cubicBezTo>
                        <a:pt x="8" y="3"/>
                        <a:pt x="8" y="3"/>
                        <a:pt x="8" y="3"/>
                      </a:cubicBezTo>
                      <a:cubicBezTo>
                        <a:pt x="8" y="3"/>
                        <a:pt x="8" y="3"/>
                        <a:pt x="8" y="3"/>
                      </a:cubicBezTo>
                      <a:cubicBezTo>
                        <a:pt x="9" y="3"/>
                        <a:pt x="9" y="4"/>
                        <a:pt x="9" y="4"/>
                      </a:cubicBezTo>
                      <a:cubicBezTo>
                        <a:pt x="9" y="4"/>
                        <a:pt x="9" y="4"/>
                        <a:pt x="9" y="4"/>
                      </a:cubicBezTo>
                      <a:cubicBezTo>
                        <a:pt x="9" y="4"/>
                        <a:pt x="9" y="4"/>
                        <a:pt x="9" y="4"/>
                      </a:cubicBezTo>
                      <a:cubicBezTo>
                        <a:pt x="10" y="4"/>
                        <a:pt x="10" y="4"/>
                        <a:pt x="10" y="4"/>
                      </a:cubicBezTo>
                      <a:cubicBezTo>
                        <a:pt x="10" y="4"/>
                        <a:pt x="10" y="4"/>
                        <a:pt x="10" y="4"/>
                      </a:cubicBezTo>
                      <a:cubicBezTo>
                        <a:pt x="11" y="4"/>
                        <a:pt x="12" y="4"/>
                        <a:pt x="12" y="5"/>
                      </a:cubicBezTo>
                      <a:cubicBezTo>
                        <a:pt x="13" y="4"/>
                        <a:pt x="13" y="4"/>
                        <a:pt x="13" y="4"/>
                      </a:cubicBezTo>
                      <a:cubicBezTo>
                        <a:pt x="13" y="5"/>
                        <a:pt x="12" y="6"/>
                        <a:pt x="11" y="6"/>
                      </a:cubicBezTo>
                      <a:cubicBezTo>
                        <a:pt x="10" y="6"/>
                        <a:pt x="9" y="5"/>
                        <a:pt x="8" y="5"/>
                      </a:cubicBezTo>
                      <a:cubicBezTo>
                        <a:pt x="8" y="6"/>
                        <a:pt x="7" y="6"/>
                        <a:pt x="7" y="8"/>
                      </a:cubicBezTo>
                      <a:cubicBezTo>
                        <a:pt x="7" y="8"/>
                        <a:pt x="7" y="8"/>
                        <a:pt x="7" y="8"/>
                      </a:cubicBezTo>
                      <a:cubicBezTo>
                        <a:pt x="7" y="8"/>
                        <a:pt x="7" y="8"/>
                        <a:pt x="7" y="8"/>
                      </a:cubicBezTo>
                      <a:cubicBezTo>
                        <a:pt x="7" y="9"/>
                        <a:pt x="5" y="10"/>
                        <a:pt x="5" y="12"/>
                      </a:cubicBezTo>
                      <a:cubicBezTo>
                        <a:pt x="5" y="12"/>
                        <a:pt x="5" y="12"/>
                        <a:pt x="5" y="12"/>
                      </a:cubicBezTo>
                      <a:cubicBezTo>
                        <a:pt x="5" y="12"/>
                        <a:pt x="5" y="12"/>
                        <a:pt x="5" y="12"/>
                      </a:cubicBezTo>
                      <a:cubicBezTo>
                        <a:pt x="5" y="13"/>
                        <a:pt x="3" y="13"/>
                        <a:pt x="1" y="14"/>
                      </a:cubicBezTo>
                      <a:cubicBezTo>
                        <a:pt x="1" y="14"/>
                        <a:pt x="2" y="15"/>
                        <a:pt x="2" y="15"/>
                      </a:cubicBezTo>
                      <a:cubicBezTo>
                        <a:pt x="2" y="15"/>
                        <a:pt x="2" y="15"/>
                        <a:pt x="3" y="15"/>
                      </a:cubicBezTo>
                      <a:cubicBezTo>
                        <a:pt x="3" y="15"/>
                        <a:pt x="3" y="15"/>
                        <a:pt x="3" y="15"/>
                      </a:cubicBezTo>
                      <a:cubicBezTo>
                        <a:pt x="3" y="15"/>
                        <a:pt x="2" y="15"/>
                        <a:pt x="2" y="15"/>
                      </a:cubicBezTo>
                      <a:cubicBezTo>
                        <a:pt x="2" y="15"/>
                        <a:pt x="1" y="15"/>
                        <a:pt x="1" y="14"/>
                      </a:cubicBezTo>
                      <a:cubicBezTo>
                        <a:pt x="0" y="15"/>
                        <a:pt x="0" y="15"/>
                        <a:pt x="0" y="16"/>
                      </a:cubicBezTo>
                      <a:cubicBezTo>
                        <a:pt x="0" y="16"/>
                        <a:pt x="0" y="16"/>
                        <a:pt x="0" y="16"/>
                      </a:cubicBezTo>
                      <a:cubicBezTo>
                        <a:pt x="3" y="15"/>
                        <a:pt x="6" y="14"/>
                        <a:pt x="8" y="12"/>
                      </a:cubicBezTo>
                      <a:cubicBezTo>
                        <a:pt x="8" y="12"/>
                        <a:pt x="7" y="12"/>
                        <a:pt x="7" y="12"/>
                      </a:cubicBezTo>
                      <a:cubicBezTo>
                        <a:pt x="7" y="12"/>
                        <a:pt x="7" y="12"/>
                        <a:pt x="7" y="12"/>
                      </a:cubicBezTo>
                      <a:cubicBezTo>
                        <a:pt x="6" y="13"/>
                        <a:pt x="5" y="13"/>
                        <a:pt x="5" y="13"/>
                      </a:cubicBezTo>
                      <a:cubicBezTo>
                        <a:pt x="5" y="13"/>
                        <a:pt x="7" y="12"/>
                        <a:pt x="8" y="12"/>
                      </a:cubicBezTo>
                      <a:cubicBezTo>
                        <a:pt x="9" y="12"/>
                        <a:pt x="9" y="12"/>
                        <a:pt x="9" y="12"/>
                      </a:cubicBezTo>
                      <a:cubicBezTo>
                        <a:pt x="13" y="10"/>
                        <a:pt x="16" y="7"/>
                        <a:pt x="19" y="5"/>
                      </a:cubicBezTo>
                      <a:cubicBezTo>
                        <a:pt x="19" y="5"/>
                        <a:pt x="19" y="5"/>
                        <a:pt x="19" y="5"/>
                      </a:cubicBezTo>
                      <a:cubicBezTo>
                        <a:pt x="19" y="4"/>
                        <a:pt x="18" y="4"/>
                        <a:pt x="18" y="4"/>
                      </a:cubicBezTo>
                      <a:cubicBezTo>
                        <a:pt x="18" y="4"/>
                        <a:pt x="17" y="4"/>
                        <a:pt x="17" y="4"/>
                      </a:cubicBezTo>
                      <a:cubicBezTo>
                        <a:pt x="16" y="4"/>
                        <a:pt x="16" y="4"/>
                        <a:pt x="16" y="4"/>
                      </a:cubicBezTo>
                      <a:cubicBezTo>
                        <a:pt x="16" y="4"/>
                        <a:pt x="16" y="4"/>
                        <a:pt x="16" y="4"/>
                      </a:cubicBezTo>
                      <a:cubicBezTo>
                        <a:pt x="16" y="4"/>
                        <a:pt x="17" y="4"/>
                        <a:pt x="18" y="4"/>
                      </a:cubicBezTo>
                      <a:cubicBezTo>
                        <a:pt x="18" y="4"/>
                        <a:pt x="19" y="4"/>
                        <a:pt x="19" y="5"/>
                      </a:cubicBezTo>
                      <a:cubicBezTo>
                        <a:pt x="20" y="4"/>
                        <a:pt x="21" y="3"/>
                        <a:pt x="21" y="3"/>
                      </a:cubicBezTo>
                      <a:cubicBezTo>
                        <a:pt x="21" y="3"/>
                        <a:pt x="21" y="3"/>
                        <a:pt x="21" y="3"/>
                      </a:cubicBezTo>
                      <a:cubicBezTo>
                        <a:pt x="21" y="3"/>
                        <a:pt x="21" y="3"/>
                        <a:pt x="21" y="3"/>
                      </a:cubicBezTo>
                      <a:cubicBezTo>
                        <a:pt x="20" y="3"/>
                        <a:pt x="19" y="2"/>
                        <a:pt x="18" y="2"/>
                      </a:cubicBezTo>
                      <a:cubicBezTo>
                        <a:pt x="17" y="1"/>
                        <a:pt x="17" y="0"/>
                        <a:pt x="16" y="0"/>
                      </a:cubicBezTo>
                      <a:cubicBezTo>
                        <a:pt x="16" y="0"/>
                        <a:pt x="16" y="0"/>
                        <a:pt x="15" y="1"/>
                      </a:cubicBezTo>
                      <a:cubicBezTo>
                        <a:pt x="15" y="1"/>
                        <a:pt x="14" y="1"/>
                        <a:pt x="14" y="1"/>
                      </a:cubicBezTo>
                      <a:cubicBezTo>
                        <a:pt x="13" y="1"/>
                        <a:pt x="12" y="1"/>
                        <a:pt x="12" y="0"/>
                      </a:cubicBezTo>
                      <a:cubicBezTo>
                        <a:pt x="11" y="0"/>
                        <a:pt x="11" y="0"/>
                        <a:pt x="10" y="0"/>
                      </a:cubicBezTo>
                    </a:path>
                  </a:pathLst>
                </a:custGeom>
                <a:solidFill>
                  <a:srgbClr val="C38D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1" name="Freeform 12762">
                  <a:extLst>
                    <a:ext uri="{FF2B5EF4-FFF2-40B4-BE49-F238E27FC236}">
                      <a16:creationId xmlns:a16="http://schemas.microsoft.com/office/drawing/2014/main" id="{74A2EF3B-2902-CB3F-2B74-4F4E4E1DAC27}"/>
                    </a:ext>
                  </a:extLst>
                </p:cNvPr>
                <p:cNvSpPr>
                  <a:spLocks noEditPoints="1"/>
                </p:cNvSpPr>
                <p:nvPr/>
              </p:nvSpPr>
              <p:spPr bwMode="auto">
                <a:xfrm>
                  <a:off x="4744" y="2322"/>
                  <a:ext cx="13" cy="8"/>
                </a:xfrm>
                <a:custGeom>
                  <a:avLst/>
                  <a:gdLst>
                    <a:gd name="T0" fmla="*/ 8 w 15"/>
                    <a:gd name="T1" fmla="*/ 3 h 9"/>
                    <a:gd name="T2" fmla="*/ 8 w 15"/>
                    <a:gd name="T3" fmla="*/ 3 h 9"/>
                    <a:gd name="T4" fmla="*/ 8 w 15"/>
                    <a:gd name="T5" fmla="*/ 3 h 9"/>
                    <a:gd name="T6" fmla="*/ 8 w 15"/>
                    <a:gd name="T7" fmla="*/ 3 h 9"/>
                    <a:gd name="T8" fmla="*/ 8 w 15"/>
                    <a:gd name="T9" fmla="*/ 3 h 9"/>
                    <a:gd name="T10" fmla="*/ 8 w 15"/>
                    <a:gd name="T11" fmla="*/ 3 h 9"/>
                    <a:gd name="T12" fmla="*/ 3 w 15"/>
                    <a:gd name="T13" fmla="*/ 4 h 9"/>
                    <a:gd name="T14" fmla="*/ 3 w 15"/>
                    <a:gd name="T15" fmla="*/ 4 h 9"/>
                    <a:gd name="T16" fmla="*/ 3 w 15"/>
                    <a:gd name="T17" fmla="*/ 4 h 9"/>
                    <a:gd name="T18" fmla="*/ 3 w 15"/>
                    <a:gd name="T19" fmla="*/ 4 h 9"/>
                    <a:gd name="T20" fmla="*/ 3 w 15"/>
                    <a:gd name="T21" fmla="*/ 4 h 9"/>
                    <a:gd name="T22" fmla="*/ 3 w 15"/>
                    <a:gd name="T23" fmla="*/ 4 h 9"/>
                    <a:gd name="T24" fmla="*/ 3 w 15"/>
                    <a:gd name="T25" fmla="*/ 4 h 9"/>
                    <a:gd name="T26" fmla="*/ 6 w 15"/>
                    <a:gd name="T27" fmla="*/ 3 h 9"/>
                    <a:gd name="T28" fmla="*/ 6 w 15"/>
                    <a:gd name="T29" fmla="*/ 3 h 9"/>
                    <a:gd name="T30" fmla="*/ 6 w 15"/>
                    <a:gd name="T31" fmla="*/ 3 h 9"/>
                    <a:gd name="T32" fmla="*/ 7 w 15"/>
                    <a:gd name="T33" fmla="*/ 3 h 9"/>
                    <a:gd name="T34" fmla="*/ 7 w 15"/>
                    <a:gd name="T35" fmla="*/ 3 h 9"/>
                    <a:gd name="T36" fmla="*/ 6 w 15"/>
                    <a:gd name="T37" fmla="*/ 3 h 9"/>
                    <a:gd name="T38" fmla="*/ 6 w 15"/>
                    <a:gd name="T39" fmla="*/ 3 h 9"/>
                    <a:gd name="T40" fmla="*/ 6 w 15"/>
                    <a:gd name="T41" fmla="*/ 3 h 9"/>
                    <a:gd name="T42" fmla="*/ 5 w 15"/>
                    <a:gd name="T43" fmla="*/ 4 h 9"/>
                    <a:gd name="T44" fmla="*/ 3 w 15"/>
                    <a:gd name="T45" fmla="*/ 4 h 9"/>
                    <a:gd name="T46" fmla="*/ 3 w 15"/>
                    <a:gd name="T47" fmla="*/ 4 h 9"/>
                    <a:gd name="T48" fmla="*/ 6 w 15"/>
                    <a:gd name="T49" fmla="*/ 3 h 9"/>
                    <a:gd name="T50" fmla="*/ 9 w 15"/>
                    <a:gd name="T51" fmla="*/ 1 h 9"/>
                    <a:gd name="T52" fmla="*/ 3 w 15"/>
                    <a:gd name="T53" fmla="*/ 2 h 9"/>
                    <a:gd name="T54" fmla="*/ 3 w 15"/>
                    <a:gd name="T55" fmla="*/ 4 h 9"/>
                    <a:gd name="T56" fmla="*/ 0 w 15"/>
                    <a:gd name="T57" fmla="*/ 4 h 9"/>
                    <a:gd name="T58" fmla="*/ 0 w 15"/>
                    <a:gd name="T59" fmla="*/ 4 h 9"/>
                    <a:gd name="T60" fmla="*/ 0 w 15"/>
                    <a:gd name="T61" fmla="*/ 5 h 9"/>
                    <a:gd name="T62" fmla="*/ 1 w 15"/>
                    <a:gd name="T63" fmla="*/ 5 h 9"/>
                    <a:gd name="T64" fmla="*/ 2 w 15"/>
                    <a:gd name="T65" fmla="*/ 4 h 9"/>
                    <a:gd name="T66" fmla="*/ 3 w 15"/>
                    <a:gd name="T67" fmla="*/ 4 h 9"/>
                    <a:gd name="T68" fmla="*/ 7 w 15"/>
                    <a:gd name="T69" fmla="*/ 4 h 9"/>
                    <a:gd name="T70" fmla="*/ 8 w 15"/>
                    <a:gd name="T71" fmla="*/ 2 h 9"/>
                    <a:gd name="T72" fmla="*/ 8 w 15"/>
                    <a:gd name="T73" fmla="*/ 2 h 9"/>
                    <a:gd name="T74" fmla="*/ 8 w 15"/>
                    <a:gd name="T75" fmla="*/ 2 h 9"/>
                    <a:gd name="T76" fmla="*/ 8 w 15"/>
                    <a:gd name="T77" fmla="*/ 2 h 9"/>
                    <a:gd name="T78" fmla="*/ 9 w 15"/>
                    <a:gd name="T79" fmla="*/ 1 h 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 h="9">
                      <a:moveTo>
                        <a:pt x="14" y="3"/>
                      </a:moveTo>
                      <a:cubicBezTo>
                        <a:pt x="14" y="3"/>
                        <a:pt x="14" y="3"/>
                        <a:pt x="14" y="3"/>
                      </a:cubicBezTo>
                      <a:cubicBezTo>
                        <a:pt x="14" y="3"/>
                        <a:pt x="14" y="3"/>
                        <a:pt x="14" y="3"/>
                      </a:cubicBezTo>
                      <a:moveTo>
                        <a:pt x="14" y="3"/>
                      </a:moveTo>
                      <a:cubicBezTo>
                        <a:pt x="14" y="3"/>
                        <a:pt x="14" y="3"/>
                        <a:pt x="14" y="3"/>
                      </a:cubicBezTo>
                      <a:cubicBezTo>
                        <a:pt x="14" y="3"/>
                        <a:pt x="14" y="3"/>
                        <a:pt x="14" y="3"/>
                      </a:cubicBezTo>
                      <a:moveTo>
                        <a:pt x="4" y="5"/>
                      </a:moveTo>
                      <a:cubicBezTo>
                        <a:pt x="4" y="5"/>
                        <a:pt x="4" y="4"/>
                        <a:pt x="4" y="4"/>
                      </a:cubicBezTo>
                      <a:cubicBezTo>
                        <a:pt x="4" y="4"/>
                        <a:pt x="5" y="4"/>
                        <a:pt x="5" y="4"/>
                      </a:cubicBezTo>
                      <a:cubicBezTo>
                        <a:pt x="6" y="4"/>
                        <a:pt x="6" y="4"/>
                        <a:pt x="7" y="4"/>
                      </a:cubicBezTo>
                      <a:cubicBezTo>
                        <a:pt x="7" y="5"/>
                        <a:pt x="7" y="5"/>
                        <a:pt x="7" y="5"/>
                      </a:cubicBezTo>
                      <a:cubicBezTo>
                        <a:pt x="6" y="4"/>
                        <a:pt x="6" y="4"/>
                        <a:pt x="6" y="4"/>
                      </a:cubicBezTo>
                      <a:cubicBezTo>
                        <a:pt x="5" y="4"/>
                        <a:pt x="4" y="5"/>
                        <a:pt x="4" y="5"/>
                      </a:cubicBezTo>
                      <a:moveTo>
                        <a:pt x="10" y="3"/>
                      </a:moveTo>
                      <a:cubicBezTo>
                        <a:pt x="10" y="3"/>
                        <a:pt x="10" y="3"/>
                        <a:pt x="10" y="3"/>
                      </a:cubicBezTo>
                      <a:cubicBezTo>
                        <a:pt x="10" y="3"/>
                        <a:pt x="10" y="3"/>
                        <a:pt x="10" y="3"/>
                      </a:cubicBezTo>
                      <a:cubicBezTo>
                        <a:pt x="11" y="3"/>
                        <a:pt x="11" y="3"/>
                        <a:pt x="11" y="3"/>
                      </a:cubicBezTo>
                      <a:cubicBezTo>
                        <a:pt x="11" y="3"/>
                        <a:pt x="11" y="3"/>
                        <a:pt x="11" y="3"/>
                      </a:cubicBezTo>
                      <a:cubicBezTo>
                        <a:pt x="11" y="3"/>
                        <a:pt x="10" y="3"/>
                        <a:pt x="10" y="3"/>
                      </a:cubicBezTo>
                      <a:cubicBezTo>
                        <a:pt x="10" y="3"/>
                        <a:pt x="10" y="3"/>
                        <a:pt x="10" y="3"/>
                      </a:cubicBezTo>
                      <a:cubicBezTo>
                        <a:pt x="10" y="3"/>
                        <a:pt x="10" y="3"/>
                        <a:pt x="10" y="3"/>
                      </a:cubicBezTo>
                      <a:cubicBezTo>
                        <a:pt x="9" y="3"/>
                        <a:pt x="9" y="4"/>
                        <a:pt x="9" y="4"/>
                      </a:cubicBezTo>
                      <a:cubicBezTo>
                        <a:pt x="8" y="4"/>
                        <a:pt x="8" y="5"/>
                        <a:pt x="7" y="5"/>
                      </a:cubicBezTo>
                      <a:cubicBezTo>
                        <a:pt x="7" y="5"/>
                        <a:pt x="7" y="5"/>
                        <a:pt x="7" y="5"/>
                      </a:cubicBezTo>
                      <a:cubicBezTo>
                        <a:pt x="7" y="4"/>
                        <a:pt x="9" y="3"/>
                        <a:pt x="10" y="3"/>
                      </a:cubicBezTo>
                      <a:moveTo>
                        <a:pt x="15" y="1"/>
                      </a:moveTo>
                      <a:cubicBezTo>
                        <a:pt x="13" y="1"/>
                        <a:pt x="9" y="0"/>
                        <a:pt x="7" y="2"/>
                      </a:cubicBezTo>
                      <a:cubicBezTo>
                        <a:pt x="6" y="4"/>
                        <a:pt x="3" y="3"/>
                        <a:pt x="3" y="5"/>
                      </a:cubicBezTo>
                      <a:cubicBezTo>
                        <a:pt x="3" y="6"/>
                        <a:pt x="0" y="6"/>
                        <a:pt x="0" y="8"/>
                      </a:cubicBezTo>
                      <a:cubicBezTo>
                        <a:pt x="0" y="8"/>
                        <a:pt x="0" y="8"/>
                        <a:pt x="0" y="8"/>
                      </a:cubicBezTo>
                      <a:cubicBezTo>
                        <a:pt x="0" y="8"/>
                        <a:pt x="0" y="9"/>
                        <a:pt x="0" y="9"/>
                      </a:cubicBezTo>
                      <a:cubicBezTo>
                        <a:pt x="0" y="9"/>
                        <a:pt x="0" y="9"/>
                        <a:pt x="1" y="9"/>
                      </a:cubicBezTo>
                      <a:cubicBezTo>
                        <a:pt x="1" y="9"/>
                        <a:pt x="2" y="9"/>
                        <a:pt x="2" y="8"/>
                      </a:cubicBezTo>
                      <a:cubicBezTo>
                        <a:pt x="3" y="7"/>
                        <a:pt x="6" y="8"/>
                        <a:pt x="7" y="7"/>
                      </a:cubicBezTo>
                      <a:cubicBezTo>
                        <a:pt x="8" y="6"/>
                        <a:pt x="10" y="6"/>
                        <a:pt x="11" y="5"/>
                      </a:cubicBezTo>
                      <a:cubicBezTo>
                        <a:pt x="11" y="3"/>
                        <a:pt x="13" y="3"/>
                        <a:pt x="14" y="2"/>
                      </a:cubicBezTo>
                      <a:cubicBezTo>
                        <a:pt x="14" y="2"/>
                        <a:pt x="14" y="2"/>
                        <a:pt x="14" y="2"/>
                      </a:cubicBezTo>
                      <a:cubicBezTo>
                        <a:pt x="14" y="2"/>
                        <a:pt x="14" y="2"/>
                        <a:pt x="14" y="2"/>
                      </a:cubicBezTo>
                      <a:cubicBezTo>
                        <a:pt x="14" y="2"/>
                        <a:pt x="14" y="2"/>
                        <a:pt x="14" y="2"/>
                      </a:cubicBezTo>
                      <a:cubicBezTo>
                        <a:pt x="14" y="2"/>
                        <a:pt x="15" y="1"/>
                        <a:pt x="15"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2" name="Freeform 12763">
                  <a:extLst>
                    <a:ext uri="{FF2B5EF4-FFF2-40B4-BE49-F238E27FC236}">
                      <a16:creationId xmlns:a16="http://schemas.microsoft.com/office/drawing/2014/main" id="{70EC0B50-C1A9-3E8D-8F6C-4573FC2EE21F}"/>
                    </a:ext>
                  </a:extLst>
                </p:cNvPr>
                <p:cNvSpPr>
                  <a:spLocks noEditPoints="1"/>
                </p:cNvSpPr>
                <p:nvPr/>
              </p:nvSpPr>
              <p:spPr bwMode="auto">
                <a:xfrm>
                  <a:off x="4743" y="2324"/>
                  <a:ext cx="14" cy="12"/>
                </a:xfrm>
                <a:custGeom>
                  <a:avLst/>
                  <a:gdLst>
                    <a:gd name="T0" fmla="*/ 4 w 16"/>
                    <a:gd name="T1" fmla="*/ 3 h 15"/>
                    <a:gd name="T2" fmla="*/ 4 w 16"/>
                    <a:gd name="T3" fmla="*/ 2 h 15"/>
                    <a:gd name="T4" fmla="*/ 5 w 16"/>
                    <a:gd name="T5" fmla="*/ 2 h 15"/>
                    <a:gd name="T6" fmla="*/ 7 w 16"/>
                    <a:gd name="T7" fmla="*/ 2 h 15"/>
                    <a:gd name="T8" fmla="*/ 7 w 16"/>
                    <a:gd name="T9" fmla="*/ 2 h 15"/>
                    <a:gd name="T10" fmla="*/ 7 w 16"/>
                    <a:gd name="T11" fmla="*/ 2 h 15"/>
                    <a:gd name="T12" fmla="*/ 7 w 16"/>
                    <a:gd name="T13" fmla="*/ 2 h 15"/>
                    <a:gd name="T14" fmla="*/ 6 w 16"/>
                    <a:gd name="T15" fmla="*/ 2 h 15"/>
                    <a:gd name="T16" fmla="*/ 4 w 16"/>
                    <a:gd name="T17" fmla="*/ 3 h 15"/>
                    <a:gd name="T18" fmla="*/ 4 w 16"/>
                    <a:gd name="T19" fmla="*/ 3 h 15"/>
                    <a:gd name="T20" fmla="*/ 4 w 16"/>
                    <a:gd name="T21" fmla="*/ 3 h 15"/>
                    <a:gd name="T22" fmla="*/ 9 w 16"/>
                    <a:gd name="T23" fmla="*/ 0 h 15"/>
                    <a:gd name="T24" fmla="*/ 8 w 16"/>
                    <a:gd name="T25" fmla="*/ 2 h 15"/>
                    <a:gd name="T26" fmla="*/ 4 w 16"/>
                    <a:gd name="T27" fmla="*/ 2 h 15"/>
                    <a:gd name="T28" fmla="*/ 3 w 16"/>
                    <a:gd name="T29" fmla="*/ 2 h 15"/>
                    <a:gd name="T30" fmla="*/ 2 w 16"/>
                    <a:gd name="T31" fmla="*/ 3 h 15"/>
                    <a:gd name="T32" fmla="*/ 1 w 16"/>
                    <a:gd name="T33" fmla="*/ 3 h 15"/>
                    <a:gd name="T34" fmla="*/ 1 w 16"/>
                    <a:gd name="T35" fmla="*/ 3 h 15"/>
                    <a:gd name="T36" fmla="*/ 2 w 16"/>
                    <a:gd name="T37" fmla="*/ 3 h 15"/>
                    <a:gd name="T38" fmla="*/ 3 w 16"/>
                    <a:gd name="T39" fmla="*/ 5 h 15"/>
                    <a:gd name="T40" fmla="*/ 4 w 16"/>
                    <a:gd name="T41" fmla="*/ 6 h 15"/>
                    <a:gd name="T42" fmla="*/ 4 w 16"/>
                    <a:gd name="T43" fmla="*/ 6 h 15"/>
                    <a:gd name="T44" fmla="*/ 4 w 16"/>
                    <a:gd name="T45" fmla="*/ 6 h 15"/>
                    <a:gd name="T46" fmla="*/ 4 w 16"/>
                    <a:gd name="T47" fmla="*/ 5 h 15"/>
                    <a:gd name="T48" fmla="*/ 4 w 16"/>
                    <a:gd name="T49" fmla="*/ 4 h 15"/>
                    <a:gd name="T50" fmla="*/ 4 w 16"/>
                    <a:gd name="T51" fmla="*/ 5 h 15"/>
                    <a:gd name="T52" fmla="*/ 8 w 16"/>
                    <a:gd name="T53" fmla="*/ 4 h 15"/>
                    <a:gd name="T54" fmla="*/ 8 w 16"/>
                    <a:gd name="T55" fmla="*/ 4 h 15"/>
                    <a:gd name="T56" fmla="*/ 8 w 16"/>
                    <a:gd name="T57" fmla="*/ 4 h 15"/>
                    <a:gd name="T58" fmla="*/ 9 w 16"/>
                    <a:gd name="T59" fmla="*/ 2 h 15"/>
                    <a:gd name="T60" fmla="*/ 9 w 16"/>
                    <a:gd name="T61" fmla="*/ 2 h 15"/>
                    <a:gd name="T62" fmla="*/ 9 w 16"/>
                    <a:gd name="T63" fmla="*/ 2 h 15"/>
                    <a:gd name="T64" fmla="*/ 9 w 16"/>
                    <a:gd name="T65" fmla="*/ 2 h 15"/>
                    <a:gd name="T66" fmla="*/ 9 w 16"/>
                    <a:gd name="T67" fmla="*/ 2 h 15"/>
                    <a:gd name="T68" fmla="*/ 10 w 16"/>
                    <a:gd name="T69" fmla="*/ 2 h 15"/>
                    <a:gd name="T70" fmla="*/ 10 w 16"/>
                    <a:gd name="T71" fmla="*/ 2 h 15"/>
                    <a:gd name="T72" fmla="*/ 9 w 16"/>
                    <a:gd name="T73" fmla="*/ 1 h 15"/>
                    <a:gd name="T74" fmla="*/ 9 w 16"/>
                    <a:gd name="T75" fmla="*/ 1 h 15"/>
                    <a:gd name="T76" fmla="*/ 9 w 16"/>
                    <a:gd name="T77" fmla="*/ 1 h 15"/>
                    <a:gd name="T78" fmla="*/ 9 w 16"/>
                    <a:gd name="T79" fmla="*/ 1 h 15"/>
                    <a:gd name="T80" fmla="*/ 9 w 16"/>
                    <a:gd name="T81" fmla="*/ 1 h 15"/>
                    <a:gd name="T82" fmla="*/ 9 w 16"/>
                    <a:gd name="T83" fmla="*/ 0 h 15"/>
                    <a:gd name="T84" fmla="*/ 9 w 16"/>
                    <a:gd name="T85" fmla="*/ 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 h="15">
                      <a:moveTo>
                        <a:pt x="7" y="7"/>
                      </a:moveTo>
                      <a:cubicBezTo>
                        <a:pt x="7" y="6"/>
                        <a:pt x="8" y="6"/>
                        <a:pt x="8" y="5"/>
                      </a:cubicBezTo>
                      <a:cubicBezTo>
                        <a:pt x="8" y="5"/>
                        <a:pt x="9" y="5"/>
                        <a:pt x="9" y="5"/>
                      </a:cubicBezTo>
                      <a:cubicBezTo>
                        <a:pt x="10" y="5"/>
                        <a:pt x="10" y="5"/>
                        <a:pt x="11" y="5"/>
                      </a:cubicBezTo>
                      <a:cubicBezTo>
                        <a:pt x="11" y="5"/>
                        <a:pt x="11" y="5"/>
                        <a:pt x="11" y="5"/>
                      </a:cubicBezTo>
                      <a:cubicBezTo>
                        <a:pt x="11" y="6"/>
                        <a:pt x="11" y="6"/>
                        <a:pt x="11" y="6"/>
                      </a:cubicBezTo>
                      <a:cubicBezTo>
                        <a:pt x="11" y="5"/>
                        <a:pt x="11" y="5"/>
                        <a:pt x="11" y="5"/>
                      </a:cubicBezTo>
                      <a:cubicBezTo>
                        <a:pt x="11" y="5"/>
                        <a:pt x="11" y="5"/>
                        <a:pt x="10" y="5"/>
                      </a:cubicBezTo>
                      <a:cubicBezTo>
                        <a:pt x="9" y="5"/>
                        <a:pt x="8" y="6"/>
                        <a:pt x="7" y="7"/>
                      </a:cubicBezTo>
                      <a:cubicBezTo>
                        <a:pt x="7" y="7"/>
                        <a:pt x="7" y="7"/>
                        <a:pt x="7" y="7"/>
                      </a:cubicBezTo>
                      <a:cubicBezTo>
                        <a:pt x="7" y="7"/>
                        <a:pt x="7" y="7"/>
                        <a:pt x="7" y="7"/>
                      </a:cubicBezTo>
                      <a:moveTo>
                        <a:pt x="15" y="0"/>
                      </a:moveTo>
                      <a:cubicBezTo>
                        <a:pt x="14" y="1"/>
                        <a:pt x="12" y="1"/>
                        <a:pt x="12" y="3"/>
                      </a:cubicBezTo>
                      <a:cubicBezTo>
                        <a:pt x="11" y="4"/>
                        <a:pt x="9" y="4"/>
                        <a:pt x="8" y="5"/>
                      </a:cubicBezTo>
                      <a:cubicBezTo>
                        <a:pt x="7" y="6"/>
                        <a:pt x="4" y="5"/>
                        <a:pt x="3" y="6"/>
                      </a:cubicBezTo>
                      <a:cubicBezTo>
                        <a:pt x="3" y="7"/>
                        <a:pt x="2" y="7"/>
                        <a:pt x="2" y="7"/>
                      </a:cubicBezTo>
                      <a:cubicBezTo>
                        <a:pt x="1" y="7"/>
                        <a:pt x="1" y="7"/>
                        <a:pt x="1" y="7"/>
                      </a:cubicBezTo>
                      <a:cubicBezTo>
                        <a:pt x="1" y="7"/>
                        <a:pt x="1" y="7"/>
                        <a:pt x="1" y="7"/>
                      </a:cubicBezTo>
                      <a:cubicBezTo>
                        <a:pt x="1" y="7"/>
                        <a:pt x="2" y="7"/>
                        <a:pt x="2" y="8"/>
                      </a:cubicBezTo>
                      <a:cubicBezTo>
                        <a:pt x="2" y="9"/>
                        <a:pt x="0" y="12"/>
                        <a:pt x="3" y="13"/>
                      </a:cubicBezTo>
                      <a:cubicBezTo>
                        <a:pt x="4" y="13"/>
                        <a:pt x="4" y="14"/>
                        <a:pt x="4" y="15"/>
                      </a:cubicBezTo>
                      <a:cubicBezTo>
                        <a:pt x="4" y="15"/>
                        <a:pt x="4" y="15"/>
                        <a:pt x="5" y="15"/>
                      </a:cubicBezTo>
                      <a:cubicBezTo>
                        <a:pt x="6" y="15"/>
                        <a:pt x="7" y="15"/>
                        <a:pt x="7" y="14"/>
                      </a:cubicBezTo>
                      <a:cubicBezTo>
                        <a:pt x="7" y="13"/>
                        <a:pt x="7" y="13"/>
                        <a:pt x="8" y="12"/>
                      </a:cubicBezTo>
                      <a:cubicBezTo>
                        <a:pt x="7" y="12"/>
                        <a:pt x="6" y="11"/>
                        <a:pt x="7" y="10"/>
                      </a:cubicBezTo>
                      <a:cubicBezTo>
                        <a:pt x="7" y="11"/>
                        <a:pt x="8" y="12"/>
                        <a:pt x="8" y="12"/>
                      </a:cubicBezTo>
                      <a:cubicBezTo>
                        <a:pt x="10" y="11"/>
                        <a:pt x="12" y="11"/>
                        <a:pt x="12" y="10"/>
                      </a:cubicBezTo>
                      <a:cubicBezTo>
                        <a:pt x="12" y="10"/>
                        <a:pt x="12" y="10"/>
                        <a:pt x="12" y="10"/>
                      </a:cubicBezTo>
                      <a:cubicBezTo>
                        <a:pt x="12" y="10"/>
                        <a:pt x="12" y="10"/>
                        <a:pt x="12" y="10"/>
                      </a:cubicBezTo>
                      <a:cubicBezTo>
                        <a:pt x="12" y="8"/>
                        <a:pt x="14" y="7"/>
                        <a:pt x="14" y="6"/>
                      </a:cubicBezTo>
                      <a:cubicBezTo>
                        <a:pt x="14" y="6"/>
                        <a:pt x="14" y="6"/>
                        <a:pt x="14" y="6"/>
                      </a:cubicBezTo>
                      <a:cubicBezTo>
                        <a:pt x="14" y="6"/>
                        <a:pt x="14" y="6"/>
                        <a:pt x="14" y="6"/>
                      </a:cubicBezTo>
                      <a:cubicBezTo>
                        <a:pt x="14" y="4"/>
                        <a:pt x="15" y="4"/>
                        <a:pt x="15" y="3"/>
                      </a:cubicBezTo>
                      <a:cubicBezTo>
                        <a:pt x="15" y="3"/>
                        <a:pt x="15" y="2"/>
                        <a:pt x="15" y="2"/>
                      </a:cubicBezTo>
                      <a:cubicBezTo>
                        <a:pt x="15" y="2"/>
                        <a:pt x="15" y="2"/>
                        <a:pt x="16" y="2"/>
                      </a:cubicBezTo>
                      <a:cubicBezTo>
                        <a:pt x="16" y="2"/>
                        <a:pt x="16" y="2"/>
                        <a:pt x="16" y="2"/>
                      </a:cubicBezTo>
                      <a:cubicBezTo>
                        <a:pt x="16" y="2"/>
                        <a:pt x="16"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0"/>
                        <a:pt x="15" y="0"/>
                      </a:cubicBezTo>
                      <a:cubicBezTo>
                        <a:pt x="15" y="0"/>
                        <a:pt x="15" y="0"/>
                        <a:pt x="15" y="0"/>
                      </a:cubicBezTo>
                    </a:path>
                  </a:pathLst>
                </a:custGeom>
                <a:solidFill>
                  <a:srgbClr val="E2E3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3" name="Freeform 12764">
                  <a:extLst>
                    <a:ext uri="{FF2B5EF4-FFF2-40B4-BE49-F238E27FC236}">
                      <a16:creationId xmlns:a16="http://schemas.microsoft.com/office/drawing/2014/main" id="{9182ECB7-E0A0-F0CD-3D96-66D5514CDEDA}"/>
                    </a:ext>
                  </a:extLst>
                </p:cNvPr>
                <p:cNvSpPr>
                  <a:spLocks/>
                </p:cNvSpPr>
                <p:nvPr/>
              </p:nvSpPr>
              <p:spPr bwMode="auto">
                <a:xfrm>
                  <a:off x="4747" y="2336"/>
                  <a:ext cx="1" cy="1"/>
                </a:xfrm>
                <a:custGeom>
                  <a:avLst/>
                  <a:gdLst>
                    <a:gd name="T0" fmla="*/ 1 w 1"/>
                    <a:gd name="T1" fmla="*/ 0 h 1"/>
                    <a:gd name="T2" fmla="*/ 1 w 1"/>
                    <a:gd name="T3" fmla="*/ 0 h 1"/>
                    <a:gd name="T4" fmla="*/ 1 w 1"/>
                    <a:gd name="T5" fmla="*/ 0 h 1"/>
                    <a:gd name="T6" fmla="*/ 0 w 1"/>
                    <a:gd name="T7" fmla="*/ 0 h 1"/>
                    <a:gd name="T8" fmla="*/ 0 w 1"/>
                    <a:gd name="T9" fmla="*/ 1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1"/>
                      </a:cubicBezTo>
                      <a:cubicBezTo>
                        <a:pt x="0" y="0"/>
                        <a:pt x="0" y="0"/>
                        <a:pt x="1" y="0"/>
                      </a:cubicBezTo>
                    </a:path>
                  </a:pathLst>
                </a:custGeom>
                <a:solidFill>
                  <a:srgbClr val="C9CB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4" name="Freeform 12765">
                  <a:extLst>
                    <a:ext uri="{FF2B5EF4-FFF2-40B4-BE49-F238E27FC236}">
                      <a16:creationId xmlns:a16="http://schemas.microsoft.com/office/drawing/2014/main" id="{D142EA3C-E9EE-DB4F-BF08-E79D1A2FC69D}"/>
                    </a:ext>
                  </a:extLst>
                </p:cNvPr>
                <p:cNvSpPr>
                  <a:spLocks/>
                </p:cNvSpPr>
                <p:nvPr/>
              </p:nvSpPr>
              <p:spPr bwMode="auto">
                <a:xfrm>
                  <a:off x="4747" y="2325"/>
                  <a:ext cx="3" cy="1"/>
                </a:xfrm>
                <a:custGeom>
                  <a:avLst/>
                  <a:gdLst>
                    <a:gd name="T0" fmla="*/ 1 w 3"/>
                    <a:gd name="T1" fmla="*/ 0 h 1"/>
                    <a:gd name="T2" fmla="*/ 0 w 3"/>
                    <a:gd name="T3" fmla="*/ 0 h 1"/>
                    <a:gd name="T4" fmla="*/ 0 w 3"/>
                    <a:gd name="T5" fmla="*/ 1 h 1"/>
                    <a:gd name="T6" fmla="*/ 2 w 3"/>
                    <a:gd name="T7" fmla="*/ 0 h 1"/>
                    <a:gd name="T8" fmla="*/ 3 w 3"/>
                    <a:gd name="T9" fmla="*/ 1 h 1"/>
                    <a:gd name="T10" fmla="*/ 3 w 3"/>
                    <a:gd name="T11" fmla="*/ 0 h 1"/>
                    <a:gd name="T12" fmla="*/ 1 w 3"/>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1">
                      <a:moveTo>
                        <a:pt x="1" y="0"/>
                      </a:moveTo>
                      <a:cubicBezTo>
                        <a:pt x="1" y="0"/>
                        <a:pt x="0" y="0"/>
                        <a:pt x="0" y="0"/>
                      </a:cubicBezTo>
                      <a:cubicBezTo>
                        <a:pt x="0" y="0"/>
                        <a:pt x="0" y="1"/>
                        <a:pt x="0" y="1"/>
                      </a:cubicBezTo>
                      <a:cubicBezTo>
                        <a:pt x="0" y="1"/>
                        <a:pt x="1" y="0"/>
                        <a:pt x="2" y="0"/>
                      </a:cubicBezTo>
                      <a:cubicBezTo>
                        <a:pt x="2" y="0"/>
                        <a:pt x="2" y="0"/>
                        <a:pt x="3" y="1"/>
                      </a:cubicBezTo>
                      <a:cubicBezTo>
                        <a:pt x="3" y="0"/>
                        <a:pt x="3" y="0"/>
                        <a:pt x="3" y="0"/>
                      </a:cubicBezTo>
                      <a:cubicBezTo>
                        <a:pt x="2" y="0"/>
                        <a:pt x="2" y="0"/>
                        <a:pt x="1" y="0"/>
                      </a:cubicBezTo>
                    </a:path>
                  </a:pathLst>
                </a:custGeom>
                <a:solidFill>
                  <a:srgbClr val="E2E3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5" name="Freeform 12766">
                  <a:extLst>
                    <a:ext uri="{FF2B5EF4-FFF2-40B4-BE49-F238E27FC236}">
                      <a16:creationId xmlns:a16="http://schemas.microsoft.com/office/drawing/2014/main" id="{80C3C2DC-C69F-BA57-7EA1-6C04274B3673}"/>
                    </a:ext>
                  </a:extLst>
                </p:cNvPr>
                <p:cNvSpPr>
                  <a:spLocks/>
                </p:cNvSpPr>
                <p:nvPr/>
              </p:nvSpPr>
              <p:spPr bwMode="auto">
                <a:xfrm>
                  <a:off x="4774" y="2337"/>
                  <a:ext cx="1" cy="1"/>
                </a:xfrm>
                <a:custGeom>
                  <a:avLst/>
                  <a:gdLst>
                    <a:gd name="T0" fmla="*/ 0 w 1"/>
                    <a:gd name="T1" fmla="*/ 0 h 1"/>
                    <a:gd name="T2" fmla="*/ 0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0" y="1"/>
                      </a:cubicBezTo>
                      <a:cubicBezTo>
                        <a:pt x="0" y="1"/>
                        <a:pt x="0" y="0"/>
                        <a:pt x="0" y="0"/>
                      </a:cubicBezTo>
                    </a:path>
                  </a:pathLst>
                </a:custGeom>
                <a:solidFill>
                  <a:srgbClr val="BA8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6" name="Freeform 12767">
                  <a:extLst>
                    <a:ext uri="{FF2B5EF4-FFF2-40B4-BE49-F238E27FC236}">
                      <a16:creationId xmlns:a16="http://schemas.microsoft.com/office/drawing/2014/main" id="{B449576A-EF97-170E-33ED-6B0897040D63}"/>
                    </a:ext>
                  </a:extLst>
                </p:cNvPr>
                <p:cNvSpPr>
                  <a:spLocks/>
                </p:cNvSpPr>
                <p:nvPr/>
              </p:nvSpPr>
              <p:spPr bwMode="auto">
                <a:xfrm>
                  <a:off x="4742" y="2330"/>
                  <a:ext cx="5" cy="8"/>
                </a:xfrm>
                <a:custGeom>
                  <a:avLst/>
                  <a:gdLst>
                    <a:gd name="T0" fmla="*/ 3 w 6"/>
                    <a:gd name="T1" fmla="*/ 0 h 9"/>
                    <a:gd name="T2" fmla="*/ 3 w 6"/>
                    <a:gd name="T3" fmla="*/ 1 h 9"/>
                    <a:gd name="T4" fmla="*/ 2 w 6"/>
                    <a:gd name="T5" fmla="*/ 4 h 9"/>
                    <a:gd name="T6" fmla="*/ 1 w 6"/>
                    <a:gd name="T7" fmla="*/ 5 h 9"/>
                    <a:gd name="T8" fmla="*/ 2 w 6"/>
                    <a:gd name="T9" fmla="*/ 5 h 9"/>
                    <a:gd name="T10" fmla="*/ 3 w 6"/>
                    <a:gd name="T11" fmla="*/ 4 h 9"/>
                    <a:gd name="T12" fmla="*/ 3 w 6"/>
                    <a:gd name="T13" fmla="*/ 4 h 9"/>
                    <a:gd name="T14" fmla="*/ 3 w 6"/>
                    <a:gd name="T15" fmla="*/ 4 h 9"/>
                    <a:gd name="T16" fmla="*/ 3 w 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9">
                      <a:moveTo>
                        <a:pt x="4" y="0"/>
                      </a:moveTo>
                      <a:cubicBezTo>
                        <a:pt x="4" y="0"/>
                        <a:pt x="4" y="0"/>
                        <a:pt x="4" y="1"/>
                      </a:cubicBezTo>
                      <a:cubicBezTo>
                        <a:pt x="3" y="2"/>
                        <a:pt x="1" y="3"/>
                        <a:pt x="2" y="4"/>
                      </a:cubicBezTo>
                      <a:cubicBezTo>
                        <a:pt x="3" y="5"/>
                        <a:pt x="0" y="7"/>
                        <a:pt x="1" y="9"/>
                      </a:cubicBezTo>
                      <a:cubicBezTo>
                        <a:pt x="2" y="9"/>
                        <a:pt x="2" y="9"/>
                        <a:pt x="2" y="9"/>
                      </a:cubicBezTo>
                      <a:cubicBezTo>
                        <a:pt x="3" y="9"/>
                        <a:pt x="3" y="8"/>
                        <a:pt x="4" y="8"/>
                      </a:cubicBezTo>
                      <a:cubicBezTo>
                        <a:pt x="4" y="7"/>
                        <a:pt x="5" y="7"/>
                        <a:pt x="6" y="7"/>
                      </a:cubicBezTo>
                      <a:cubicBezTo>
                        <a:pt x="6" y="6"/>
                        <a:pt x="6" y="5"/>
                        <a:pt x="5" y="5"/>
                      </a:cubicBezTo>
                      <a:cubicBezTo>
                        <a:pt x="2" y="4"/>
                        <a:pt x="4" y="1"/>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7" name="Freeform 12768">
                  <a:extLst>
                    <a:ext uri="{FF2B5EF4-FFF2-40B4-BE49-F238E27FC236}">
                      <a16:creationId xmlns:a16="http://schemas.microsoft.com/office/drawing/2014/main" id="{3A522856-DBC8-CF56-DBDC-664686CD8510}"/>
                    </a:ext>
                  </a:extLst>
                </p:cNvPr>
                <p:cNvSpPr>
                  <a:spLocks/>
                </p:cNvSpPr>
                <p:nvPr/>
              </p:nvSpPr>
              <p:spPr bwMode="auto">
                <a:xfrm>
                  <a:off x="4742" y="2336"/>
                  <a:ext cx="32" cy="14"/>
                </a:xfrm>
                <a:custGeom>
                  <a:avLst/>
                  <a:gdLst>
                    <a:gd name="T0" fmla="*/ 17 w 38"/>
                    <a:gd name="T1" fmla="*/ 2 h 17"/>
                    <a:gd name="T2" fmla="*/ 13 w 38"/>
                    <a:gd name="T3" fmla="*/ 3 h 17"/>
                    <a:gd name="T4" fmla="*/ 11 w 38"/>
                    <a:gd name="T5" fmla="*/ 3 h 17"/>
                    <a:gd name="T6" fmla="*/ 11 w 38"/>
                    <a:gd name="T7" fmla="*/ 3 h 17"/>
                    <a:gd name="T8" fmla="*/ 9 w 38"/>
                    <a:gd name="T9" fmla="*/ 3 h 17"/>
                    <a:gd name="T10" fmla="*/ 8 w 38"/>
                    <a:gd name="T11" fmla="*/ 3 h 17"/>
                    <a:gd name="T12" fmla="*/ 7 w 38"/>
                    <a:gd name="T13" fmla="*/ 2 h 17"/>
                    <a:gd name="T14" fmla="*/ 6 w 38"/>
                    <a:gd name="T15" fmla="*/ 2 h 17"/>
                    <a:gd name="T16" fmla="*/ 5 w 38"/>
                    <a:gd name="T17" fmla="*/ 2 h 17"/>
                    <a:gd name="T18" fmla="*/ 5 w 38"/>
                    <a:gd name="T19" fmla="*/ 2 h 17"/>
                    <a:gd name="T20" fmla="*/ 3 w 38"/>
                    <a:gd name="T21" fmla="*/ 2 h 17"/>
                    <a:gd name="T22" fmla="*/ 3 w 38"/>
                    <a:gd name="T23" fmla="*/ 1 h 17"/>
                    <a:gd name="T24" fmla="*/ 3 w 38"/>
                    <a:gd name="T25" fmla="*/ 1 h 17"/>
                    <a:gd name="T26" fmla="*/ 3 w 38"/>
                    <a:gd name="T27" fmla="*/ 1 h 17"/>
                    <a:gd name="T28" fmla="*/ 1 w 38"/>
                    <a:gd name="T29" fmla="*/ 2 h 17"/>
                    <a:gd name="T30" fmla="*/ 3 w 38"/>
                    <a:gd name="T31" fmla="*/ 5 h 17"/>
                    <a:gd name="T32" fmla="*/ 3 w 38"/>
                    <a:gd name="T33" fmla="*/ 5 h 17"/>
                    <a:gd name="T34" fmla="*/ 3 w 38"/>
                    <a:gd name="T35" fmla="*/ 6 h 17"/>
                    <a:gd name="T36" fmla="*/ 4 w 38"/>
                    <a:gd name="T37" fmla="*/ 6 h 17"/>
                    <a:gd name="T38" fmla="*/ 5 w 38"/>
                    <a:gd name="T39" fmla="*/ 7 h 17"/>
                    <a:gd name="T40" fmla="*/ 6 w 38"/>
                    <a:gd name="T41" fmla="*/ 7 h 17"/>
                    <a:gd name="T42" fmla="*/ 7 w 38"/>
                    <a:gd name="T43" fmla="*/ 7 h 17"/>
                    <a:gd name="T44" fmla="*/ 8 w 38"/>
                    <a:gd name="T45" fmla="*/ 7 h 17"/>
                    <a:gd name="T46" fmla="*/ 9 w 38"/>
                    <a:gd name="T47" fmla="*/ 8 h 17"/>
                    <a:gd name="T48" fmla="*/ 10 w 38"/>
                    <a:gd name="T49" fmla="*/ 8 h 17"/>
                    <a:gd name="T50" fmla="*/ 11 w 38"/>
                    <a:gd name="T51" fmla="*/ 8 h 17"/>
                    <a:gd name="T52" fmla="*/ 13 w 38"/>
                    <a:gd name="T53" fmla="*/ 7 h 17"/>
                    <a:gd name="T54" fmla="*/ 17 w 38"/>
                    <a:gd name="T55" fmla="*/ 5 h 17"/>
                    <a:gd name="T56" fmla="*/ 17 w 38"/>
                    <a:gd name="T57" fmla="*/ 5 h 17"/>
                    <a:gd name="T58" fmla="*/ 18 w 38"/>
                    <a:gd name="T59" fmla="*/ 3 h 17"/>
                    <a:gd name="T60" fmla="*/ 19 w 38"/>
                    <a:gd name="T61" fmla="*/ 2 h 17"/>
                    <a:gd name="T62" fmla="*/ 19 w 38"/>
                    <a:gd name="T63" fmla="*/ 2 h 17"/>
                    <a:gd name="T64" fmla="*/ 19 w 38"/>
                    <a:gd name="T65" fmla="*/ 0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 h="17">
                      <a:moveTo>
                        <a:pt x="38" y="0"/>
                      </a:moveTo>
                      <a:cubicBezTo>
                        <a:pt x="37" y="1"/>
                        <a:pt x="35" y="2"/>
                        <a:pt x="34" y="3"/>
                      </a:cubicBezTo>
                      <a:cubicBezTo>
                        <a:pt x="34" y="4"/>
                        <a:pt x="32" y="4"/>
                        <a:pt x="31" y="5"/>
                      </a:cubicBezTo>
                      <a:cubicBezTo>
                        <a:pt x="29" y="7"/>
                        <a:pt x="27" y="5"/>
                        <a:pt x="26" y="7"/>
                      </a:cubicBezTo>
                      <a:cubicBezTo>
                        <a:pt x="25" y="7"/>
                        <a:pt x="25" y="7"/>
                        <a:pt x="24" y="7"/>
                      </a:cubicBezTo>
                      <a:cubicBezTo>
                        <a:pt x="24" y="7"/>
                        <a:pt x="23" y="7"/>
                        <a:pt x="23" y="7"/>
                      </a:cubicBezTo>
                      <a:cubicBezTo>
                        <a:pt x="22" y="7"/>
                        <a:pt x="22" y="7"/>
                        <a:pt x="22" y="7"/>
                      </a:cubicBezTo>
                      <a:cubicBezTo>
                        <a:pt x="21" y="7"/>
                        <a:pt x="21" y="7"/>
                        <a:pt x="21" y="7"/>
                      </a:cubicBezTo>
                      <a:cubicBezTo>
                        <a:pt x="20" y="7"/>
                        <a:pt x="20" y="7"/>
                        <a:pt x="20" y="7"/>
                      </a:cubicBezTo>
                      <a:cubicBezTo>
                        <a:pt x="19" y="7"/>
                        <a:pt x="19" y="7"/>
                        <a:pt x="18" y="7"/>
                      </a:cubicBezTo>
                      <a:cubicBezTo>
                        <a:pt x="18" y="7"/>
                        <a:pt x="17" y="7"/>
                        <a:pt x="17" y="7"/>
                      </a:cubicBezTo>
                      <a:cubicBezTo>
                        <a:pt x="17" y="7"/>
                        <a:pt x="17" y="7"/>
                        <a:pt x="16" y="7"/>
                      </a:cubicBezTo>
                      <a:cubicBezTo>
                        <a:pt x="16" y="7"/>
                        <a:pt x="16" y="7"/>
                        <a:pt x="16" y="7"/>
                      </a:cubicBezTo>
                      <a:cubicBezTo>
                        <a:pt x="15" y="7"/>
                        <a:pt x="14" y="6"/>
                        <a:pt x="14" y="6"/>
                      </a:cubicBezTo>
                      <a:cubicBezTo>
                        <a:pt x="13" y="6"/>
                        <a:pt x="13" y="5"/>
                        <a:pt x="12" y="5"/>
                      </a:cubicBezTo>
                      <a:cubicBezTo>
                        <a:pt x="12" y="5"/>
                        <a:pt x="12" y="5"/>
                        <a:pt x="12" y="5"/>
                      </a:cubicBezTo>
                      <a:cubicBezTo>
                        <a:pt x="12" y="5"/>
                        <a:pt x="12" y="5"/>
                        <a:pt x="11" y="5"/>
                      </a:cubicBezTo>
                      <a:cubicBezTo>
                        <a:pt x="11" y="5"/>
                        <a:pt x="10" y="5"/>
                        <a:pt x="10" y="4"/>
                      </a:cubicBezTo>
                      <a:cubicBezTo>
                        <a:pt x="10" y="4"/>
                        <a:pt x="10" y="4"/>
                        <a:pt x="9" y="4"/>
                      </a:cubicBezTo>
                      <a:cubicBezTo>
                        <a:pt x="9" y="4"/>
                        <a:pt x="9" y="4"/>
                        <a:pt x="9" y="4"/>
                      </a:cubicBezTo>
                      <a:cubicBezTo>
                        <a:pt x="9" y="4"/>
                        <a:pt x="9" y="4"/>
                        <a:pt x="9" y="4"/>
                      </a:cubicBezTo>
                      <a:cubicBezTo>
                        <a:pt x="8" y="4"/>
                        <a:pt x="8" y="3"/>
                        <a:pt x="7" y="2"/>
                      </a:cubicBezTo>
                      <a:cubicBezTo>
                        <a:pt x="7" y="2"/>
                        <a:pt x="7"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3" y="2"/>
                        <a:pt x="2" y="2"/>
                        <a:pt x="1" y="2"/>
                      </a:cubicBezTo>
                      <a:cubicBezTo>
                        <a:pt x="1" y="2"/>
                        <a:pt x="1" y="2"/>
                        <a:pt x="1" y="2"/>
                      </a:cubicBezTo>
                      <a:cubicBezTo>
                        <a:pt x="2" y="3"/>
                        <a:pt x="0" y="6"/>
                        <a:pt x="2" y="7"/>
                      </a:cubicBezTo>
                      <a:cubicBezTo>
                        <a:pt x="4" y="8"/>
                        <a:pt x="2" y="11"/>
                        <a:pt x="4" y="11"/>
                      </a:cubicBezTo>
                      <a:cubicBezTo>
                        <a:pt x="4" y="11"/>
                        <a:pt x="5" y="11"/>
                        <a:pt x="5" y="11"/>
                      </a:cubicBezTo>
                      <a:cubicBezTo>
                        <a:pt x="5" y="11"/>
                        <a:pt x="5" y="11"/>
                        <a:pt x="5" y="11"/>
                      </a:cubicBezTo>
                      <a:cubicBezTo>
                        <a:pt x="5" y="11"/>
                        <a:pt x="6" y="11"/>
                        <a:pt x="6" y="12"/>
                      </a:cubicBezTo>
                      <a:cubicBezTo>
                        <a:pt x="6" y="13"/>
                        <a:pt x="6" y="13"/>
                        <a:pt x="7" y="13"/>
                      </a:cubicBezTo>
                      <a:cubicBezTo>
                        <a:pt x="7" y="13"/>
                        <a:pt x="7" y="13"/>
                        <a:pt x="7" y="13"/>
                      </a:cubicBezTo>
                      <a:cubicBezTo>
                        <a:pt x="7" y="13"/>
                        <a:pt x="8" y="13"/>
                        <a:pt x="8" y="13"/>
                      </a:cubicBezTo>
                      <a:cubicBezTo>
                        <a:pt x="8" y="13"/>
                        <a:pt x="8" y="14"/>
                        <a:pt x="9" y="14"/>
                      </a:cubicBezTo>
                      <a:cubicBezTo>
                        <a:pt x="9" y="15"/>
                        <a:pt x="9" y="15"/>
                        <a:pt x="10" y="15"/>
                      </a:cubicBezTo>
                      <a:cubicBezTo>
                        <a:pt x="10" y="15"/>
                        <a:pt x="10" y="15"/>
                        <a:pt x="10" y="15"/>
                      </a:cubicBezTo>
                      <a:cubicBezTo>
                        <a:pt x="11" y="15"/>
                        <a:pt x="11" y="15"/>
                        <a:pt x="11" y="15"/>
                      </a:cubicBezTo>
                      <a:cubicBezTo>
                        <a:pt x="11" y="15"/>
                        <a:pt x="12" y="15"/>
                        <a:pt x="12" y="16"/>
                      </a:cubicBezTo>
                      <a:cubicBezTo>
                        <a:pt x="13" y="16"/>
                        <a:pt x="13" y="16"/>
                        <a:pt x="14" y="16"/>
                      </a:cubicBezTo>
                      <a:cubicBezTo>
                        <a:pt x="14" y="16"/>
                        <a:pt x="15" y="16"/>
                        <a:pt x="15" y="16"/>
                      </a:cubicBezTo>
                      <a:cubicBezTo>
                        <a:pt x="15" y="16"/>
                        <a:pt x="15" y="16"/>
                        <a:pt x="15" y="16"/>
                      </a:cubicBezTo>
                      <a:cubicBezTo>
                        <a:pt x="16" y="16"/>
                        <a:pt x="16" y="17"/>
                        <a:pt x="17" y="17"/>
                      </a:cubicBezTo>
                      <a:cubicBezTo>
                        <a:pt x="17" y="17"/>
                        <a:pt x="18" y="17"/>
                        <a:pt x="18" y="17"/>
                      </a:cubicBezTo>
                      <a:cubicBezTo>
                        <a:pt x="18" y="17"/>
                        <a:pt x="19" y="17"/>
                        <a:pt x="19" y="17"/>
                      </a:cubicBezTo>
                      <a:cubicBezTo>
                        <a:pt x="19" y="17"/>
                        <a:pt x="20" y="17"/>
                        <a:pt x="20" y="17"/>
                      </a:cubicBezTo>
                      <a:cubicBezTo>
                        <a:pt x="20" y="17"/>
                        <a:pt x="21" y="17"/>
                        <a:pt x="21" y="17"/>
                      </a:cubicBezTo>
                      <a:cubicBezTo>
                        <a:pt x="22" y="17"/>
                        <a:pt x="22" y="17"/>
                        <a:pt x="23" y="17"/>
                      </a:cubicBezTo>
                      <a:cubicBezTo>
                        <a:pt x="23" y="17"/>
                        <a:pt x="24" y="17"/>
                        <a:pt x="24" y="16"/>
                      </a:cubicBezTo>
                      <a:cubicBezTo>
                        <a:pt x="25" y="16"/>
                        <a:pt x="26" y="16"/>
                        <a:pt x="27" y="16"/>
                      </a:cubicBezTo>
                      <a:cubicBezTo>
                        <a:pt x="28" y="15"/>
                        <a:pt x="29" y="15"/>
                        <a:pt x="29" y="14"/>
                      </a:cubicBezTo>
                      <a:cubicBezTo>
                        <a:pt x="30" y="12"/>
                        <a:pt x="34" y="12"/>
                        <a:pt x="34" y="10"/>
                      </a:cubicBezTo>
                      <a:cubicBezTo>
                        <a:pt x="34" y="10"/>
                        <a:pt x="34" y="10"/>
                        <a:pt x="34" y="10"/>
                      </a:cubicBezTo>
                      <a:cubicBezTo>
                        <a:pt x="34" y="10"/>
                        <a:pt x="34" y="10"/>
                        <a:pt x="34" y="10"/>
                      </a:cubicBezTo>
                      <a:cubicBezTo>
                        <a:pt x="34" y="9"/>
                        <a:pt x="36" y="8"/>
                        <a:pt x="36" y="7"/>
                      </a:cubicBezTo>
                      <a:cubicBezTo>
                        <a:pt x="36" y="7"/>
                        <a:pt x="36" y="7"/>
                        <a:pt x="36" y="7"/>
                      </a:cubicBezTo>
                      <a:cubicBezTo>
                        <a:pt x="36" y="6"/>
                        <a:pt x="36" y="6"/>
                        <a:pt x="36" y="6"/>
                      </a:cubicBezTo>
                      <a:cubicBezTo>
                        <a:pt x="36" y="4"/>
                        <a:pt x="38" y="4"/>
                        <a:pt x="38" y="2"/>
                      </a:cubicBezTo>
                      <a:cubicBezTo>
                        <a:pt x="38" y="2"/>
                        <a:pt x="38" y="2"/>
                        <a:pt x="38" y="2"/>
                      </a:cubicBezTo>
                      <a:cubicBezTo>
                        <a:pt x="38" y="2"/>
                        <a:pt x="38" y="2"/>
                        <a:pt x="38" y="2"/>
                      </a:cubicBezTo>
                      <a:cubicBezTo>
                        <a:pt x="38" y="2"/>
                        <a:pt x="38" y="1"/>
                        <a:pt x="38" y="1"/>
                      </a:cubicBezTo>
                      <a:cubicBezTo>
                        <a:pt x="38" y="1"/>
                        <a:pt x="38" y="1"/>
                        <a:pt x="38" y="0"/>
                      </a:cubicBezTo>
                      <a:cubicBezTo>
                        <a:pt x="38" y="0"/>
                        <a:pt x="38" y="0"/>
                        <a:pt x="38"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8" name="Freeform 12769">
                  <a:extLst>
                    <a:ext uri="{FF2B5EF4-FFF2-40B4-BE49-F238E27FC236}">
                      <a16:creationId xmlns:a16="http://schemas.microsoft.com/office/drawing/2014/main" id="{CCB46B0E-C040-1427-78E0-97EAB32576EE}"/>
                    </a:ext>
                  </a:extLst>
                </p:cNvPr>
                <p:cNvSpPr>
                  <a:spLocks/>
                </p:cNvSpPr>
                <p:nvPr/>
              </p:nvSpPr>
              <p:spPr bwMode="auto">
                <a:xfrm>
                  <a:off x="4742" y="2336"/>
                  <a:ext cx="5" cy="2"/>
                </a:xfrm>
                <a:custGeom>
                  <a:avLst/>
                  <a:gdLst>
                    <a:gd name="T0" fmla="*/ 5 w 5"/>
                    <a:gd name="T1" fmla="*/ 0 h 2"/>
                    <a:gd name="T2" fmla="*/ 3 w 5"/>
                    <a:gd name="T3" fmla="*/ 1 h 2"/>
                    <a:gd name="T4" fmla="*/ 1 w 5"/>
                    <a:gd name="T5" fmla="*/ 2 h 2"/>
                    <a:gd name="T6" fmla="*/ 0 w 5"/>
                    <a:gd name="T7" fmla="*/ 2 h 2"/>
                    <a:gd name="T8" fmla="*/ 1 w 5"/>
                    <a:gd name="T9" fmla="*/ 2 h 2"/>
                    <a:gd name="T10" fmla="*/ 4 w 5"/>
                    <a:gd name="T11" fmla="*/ 1 h 2"/>
                    <a:gd name="T12" fmla="*/ 4 w 5"/>
                    <a:gd name="T13" fmla="*/ 1 h 2"/>
                    <a:gd name="T14" fmla="*/ 5 w 5"/>
                    <a:gd name="T15" fmla="*/ 1 h 2"/>
                    <a:gd name="T16" fmla="*/ 5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5" y="0"/>
                      </a:moveTo>
                      <a:cubicBezTo>
                        <a:pt x="4" y="0"/>
                        <a:pt x="3" y="0"/>
                        <a:pt x="3" y="1"/>
                      </a:cubicBezTo>
                      <a:cubicBezTo>
                        <a:pt x="2" y="1"/>
                        <a:pt x="2" y="2"/>
                        <a:pt x="1" y="2"/>
                      </a:cubicBezTo>
                      <a:cubicBezTo>
                        <a:pt x="1" y="2"/>
                        <a:pt x="1" y="2"/>
                        <a:pt x="0" y="2"/>
                      </a:cubicBezTo>
                      <a:cubicBezTo>
                        <a:pt x="0" y="2"/>
                        <a:pt x="1" y="2"/>
                        <a:pt x="1" y="2"/>
                      </a:cubicBezTo>
                      <a:cubicBezTo>
                        <a:pt x="2" y="2"/>
                        <a:pt x="3" y="2"/>
                        <a:pt x="4" y="1"/>
                      </a:cubicBezTo>
                      <a:cubicBezTo>
                        <a:pt x="4" y="1"/>
                        <a:pt x="4" y="1"/>
                        <a:pt x="4" y="1"/>
                      </a:cubicBezTo>
                      <a:cubicBezTo>
                        <a:pt x="4" y="1"/>
                        <a:pt x="5" y="1"/>
                        <a:pt x="5" y="1"/>
                      </a:cubicBezTo>
                      <a:cubicBezTo>
                        <a:pt x="5" y="0"/>
                        <a:pt x="5" y="0"/>
                        <a:pt x="5" y="0"/>
                      </a:cubicBezTo>
                    </a:path>
                  </a:pathLst>
                </a:custGeom>
                <a:solidFill>
                  <a:srgbClr val="B8BB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89" name="Freeform 12770">
                  <a:extLst>
                    <a:ext uri="{FF2B5EF4-FFF2-40B4-BE49-F238E27FC236}">
                      <a16:creationId xmlns:a16="http://schemas.microsoft.com/office/drawing/2014/main" id="{A8DF9108-DF12-B977-6272-BB422403E73B}"/>
                    </a:ext>
                  </a:extLst>
                </p:cNvPr>
                <p:cNvSpPr>
                  <a:spLocks noEditPoints="1"/>
                </p:cNvSpPr>
                <p:nvPr/>
              </p:nvSpPr>
              <p:spPr bwMode="auto">
                <a:xfrm>
                  <a:off x="4741" y="2342"/>
                  <a:ext cx="23" cy="10"/>
                </a:xfrm>
                <a:custGeom>
                  <a:avLst/>
                  <a:gdLst>
                    <a:gd name="T0" fmla="*/ 8 w 28"/>
                    <a:gd name="T1" fmla="*/ 6 h 12"/>
                    <a:gd name="T2" fmla="*/ 10 w 28"/>
                    <a:gd name="T3" fmla="*/ 6 h 12"/>
                    <a:gd name="T4" fmla="*/ 10 w 28"/>
                    <a:gd name="T5" fmla="*/ 6 h 12"/>
                    <a:gd name="T6" fmla="*/ 10 w 28"/>
                    <a:gd name="T7" fmla="*/ 6 h 12"/>
                    <a:gd name="T8" fmla="*/ 9 w 28"/>
                    <a:gd name="T9" fmla="*/ 6 h 12"/>
                    <a:gd name="T10" fmla="*/ 8 w 28"/>
                    <a:gd name="T11" fmla="*/ 6 h 12"/>
                    <a:gd name="T12" fmla="*/ 8 w 28"/>
                    <a:gd name="T13" fmla="*/ 6 h 12"/>
                    <a:gd name="T14" fmla="*/ 7 w 28"/>
                    <a:gd name="T15" fmla="*/ 6 h 12"/>
                    <a:gd name="T16" fmla="*/ 7 w 28"/>
                    <a:gd name="T17" fmla="*/ 6 h 12"/>
                    <a:gd name="T18" fmla="*/ 7 w 28"/>
                    <a:gd name="T19" fmla="*/ 6 h 12"/>
                    <a:gd name="T20" fmla="*/ 9 w 28"/>
                    <a:gd name="T21" fmla="*/ 6 h 12"/>
                    <a:gd name="T22" fmla="*/ 9 w 28"/>
                    <a:gd name="T23" fmla="*/ 6 h 12"/>
                    <a:gd name="T24" fmla="*/ 9 w 28"/>
                    <a:gd name="T25" fmla="*/ 6 h 12"/>
                    <a:gd name="T26" fmla="*/ 7 w 28"/>
                    <a:gd name="T27" fmla="*/ 6 h 12"/>
                    <a:gd name="T28" fmla="*/ 6 w 28"/>
                    <a:gd name="T29" fmla="*/ 6 h 12"/>
                    <a:gd name="T30" fmla="*/ 6 w 28"/>
                    <a:gd name="T31" fmla="*/ 6 h 12"/>
                    <a:gd name="T32" fmla="*/ 6 w 28"/>
                    <a:gd name="T33" fmla="*/ 6 h 12"/>
                    <a:gd name="T34" fmla="*/ 6 w 28"/>
                    <a:gd name="T35" fmla="*/ 6 h 12"/>
                    <a:gd name="T36" fmla="*/ 7 w 28"/>
                    <a:gd name="T37" fmla="*/ 6 h 12"/>
                    <a:gd name="T38" fmla="*/ 7 w 28"/>
                    <a:gd name="T39" fmla="*/ 6 h 12"/>
                    <a:gd name="T40" fmla="*/ 5 w 28"/>
                    <a:gd name="T41" fmla="*/ 5 h 12"/>
                    <a:gd name="T42" fmla="*/ 5 w 28"/>
                    <a:gd name="T43" fmla="*/ 5 h 12"/>
                    <a:gd name="T44" fmla="*/ 5 w 28"/>
                    <a:gd name="T45" fmla="*/ 5 h 12"/>
                    <a:gd name="T46" fmla="*/ 4 w 28"/>
                    <a:gd name="T47" fmla="*/ 5 h 12"/>
                    <a:gd name="T48" fmla="*/ 4 w 28"/>
                    <a:gd name="T49" fmla="*/ 5 h 12"/>
                    <a:gd name="T50" fmla="*/ 4 w 28"/>
                    <a:gd name="T51" fmla="*/ 5 h 12"/>
                    <a:gd name="T52" fmla="*/ 4 w 28"/>
                    <a:gd name="T53" fmla="*/ 5 h 12"/>
                    <a:gd name="T54" fmla="*/ 4 w 28"/>
                    <a:gd name="T55" fmla="*/ 5 h 12"/>
                    <a:gd name="T56" fmla="*/ 4 w 28"/>
                    <a:gd name="T57" fmla="*/ 5 h 12"/>
                    <a:gd name="T58" fmla="*/ 4 w 28"/>
                    <a:gd name="T59" fmla="*/ 5 h 12"/>
                    <a:gd name="T60" fmla="*/ 5 w 28"/>
                    <a:gd name="T61" fmla="*/ 5 h 12"/>
                    <a:gd name="T62" fmla="*/ 5 w 28"/>
                    <a:gd name="T63" fmla="*/ 5 h 12"/>
                    <a:gd name="T64" fmla="*/ 4 w 28"/>
                    <a:gd name="T65" fmla="*/ 5 h 12"/>
                    <a:gd name="T66" fmla="*/ 13 w 28"/>
                    <a:gd name="T67" fmla="*/ 5 h 12"/>
                    <a:gd name="T68" fmla="*/ 11 w 28"/>
                    <a:gd name="T69" fmla="*/ 6 h 12"/>
                    <a:gd name="T70" fmla="*/ 2 w 28"/>
                    <a:gd name="T71" fmla="*/ 4 h 12"/>
                    <a:gd name="T72" fmla="*/ 2 w 28"/>
                    <a:gd name="T73" fmla="*/ 4 h 12"/>
                    <a:gd name="T74" fmla="*/ 2 w 28"/>
                    <a:gd name="T75" fmla="*/ 4 h 12"/>
                    <a:gd name="T76" fmla="*/ 2 w 28"/>
                    <a:gd name="T77" fmla="*/ 4 h 12"/>
                    <a:gd name="T78" fmla="*/ 3 w 28"/>
                    <a:gd name="T79" fmla="*/ 5 h 12"/>
                    <a:gd name="T80" fmla="*/ 2 w 28"/>
                    <a:gd name="T81" fmla="*/ 4 h 12"/>
                    <a:gd name="T82" fmla="*/ 2 w 28"/>
                    <a:gd name="T83" fmla="*/ 3 h 12"/>
                    <a:gd name="T84" fmla="*/ 2 w 28"/>
                    <a:gd name="T85" fmla="*/ 3 h 12"/>
                    <a:gd name="T86" fmla="*/ 2 w 28"/>
                    <a:gd name="T87" fmla="*/ 3 h 12"/>
                    <a:gd name="T88" fmla="*/ 2 w 28"/>
                    <a:gd name="T89" fmla="*/ 3 h 12"/>
                    <a:gd name="T90" fmla="*/ 2 w 28"/>
                    <a:gd name="T91" fmla="*/ 3 h 12"/>
                    <a:gd name="T92" fmla="*/ 2 w 28"/>
                    <a:gd name="T93" fmla="*/ 3 h 12"/>
                    <a:gd name="T94" fmla="*/ 2 w 28"/>
                    <a:gd name="T95" fmla="*/ 3 h 12"/>
                    <a:gd name="T96" fmla="*/ 2 w 28"/>
                    <a:gd name="T97" fmla="*/ 3 h 12"/>
                    <a:gd name="T98" fmla="*/ 2 w 28"/>
                    <a:gd name="T99" fmla="*/ 3 h 12"/>
                    <a:gd name="T100" fmla="*/ 2 w 28"/>
                    <a:gd name="T101" fmla="*/ 3 h 12"/>
                    <a:gd name="T102" fmla="*/ 1 w 28"/>
                    <a:gd name="T103" fmla="*/ 2 h 12"/>
                    <a:gd name="T104" fmla="*/ 0 w 28"/>
                    <a:gd name="T105" fmla="*/ 0 h 12"/>
                    <a:gd name="T106" fmla="*/ 1 w 28"/>
                    <a:gd name="T107" fmla="*/ 2 h 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8" h="12">
                      <a:moveTo>
                        <a:pt x="17" y="12"/>
                      </a:move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moveTo>
                        <a:pt x="21" y="12"/>
                      </a:move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moveTo>
                        <a:pt x="20" y="11"/>
                      </a:moveTo>
                      <a:cubicBezTo>
                        <a:pt x="20" y="11"/>
                        <a:pt x="20" y="11"/>
                        <a:pt x="20" y="11"/>
                      </a:cubicBezTo>
                      <a:cubicBezTo>
                        <a:pt x="20" y="12"/>
                        <a:pt x="21" y="12"/>
                        <a:pt x="21" y="12"/>
                      </a:cubicBezTo>
                      <a:cubicBezTo>
                        <a:pt x="21" y="12"/>
                        <a:pt x="21" y="12"/>
                        <a:pt x="21" y="12"/>
                      </a:cubicBezTo>
                      <a:cubicBezTo>
                        <a:pt x="21" y="12"/>
                        <a:pt x="20" y="12"/>
                        <a:pt x="20" y="11"/>
                      </a:cubicBezTo>
                      <a:moveTo>
                        <a:pt x="20" y="11"/>
                      </a:moveTo>
                      <a:cubicBezTo>
                        <a:pt x="20" y="11"/>
                        <a:pt x="20" y="11"/>
                        <a:pt x="20" y="11"/>
                      </a:cubicBezTo>
                      <a:cubicBezTo>
                        <a:pt x="20" y="11"/>
                        <a:pt x="20" y="11"/>
                        <a:pt x="20" y="11"/>
                      </a:cubicBezTo>
                      <a:cubicBezTo>
                        <a:pt x="20" y="11"/>
                        <a:pt x="20" y="11"/>
                        <a:pt x="20" y="11"/>
                      </a:cubicBezTo>
                      <a:cubicBezTo>
                        <a:pt x="20" y="11"/>
                        <a:pt x="20" y="11"/>
                        <a:pt x="20" y="11"/>
                      </a:cubicBezTo>
                      <a:moveTo>
                        <a:pt x="18" y="11"/>
                      </a:move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moveTo>
                        <a:pt x="15" y="11"/>
                      </a:moveTo>
                      <a:cubicBezTo>
                        <a:pt x="15" y="11"/>
                        <a:pt x="15" y="11"/>
                        <a:pt x="15" y="11"/>
                      </a:cubicBezTo>
                      <a:cubicBezTo>
                        <a:pt x="16" y="11"/>
                        <a:pt x="16" y="12"/>
                        <a:pt x="17" y="12"/>
                      </a:cubicBezTo>
                      <a:cubicBezTo>
                        <a:pt x="17" y="12"/>
                        <a:pt x="17" y="12"/>
                        <a:pt x="17" y="12"/>
                      </a:cubicBezTo>
                      <a:cubicBezTo>
                        <a:pt x="16" y="12"/>
                        <a:pt x="16" y="11"/>
                        <a:pt x="15" y="11"/>
                      </a:cubicBezTo>
                      <a:moveTo>
                        <a:pt x="15" y="11"/>
                      </a:moveTo>
                      <a:cubicBezTo>
                        <a:pt x="15" y="11"/>
                        <a:pt x="15" y="11"/>
                        <a:pt x="15" y="11"/>
                      </a:cubicBezTo>
                      <a:cubicBezTo>
                        <a:pt x="15" y="11"/>
                        <a:pt x="15" y="11"/>
                        <a:pt x="15" y="11"/>
                      </a:cubicBezTo>
                      <a:cubicBezTo>
                        <a:pt x="15" y="11"/>
                        <a:pt x="15" y="11"/>
                        <a:pt x="15" y="11"/>
                      </a:cubicBezTo>
                      <a:cubicBezTo>
                        <a:pt x="15" y="11"/>
                        <a:pt x="15" y="11"/>
                        <a:pt x="15" y="11"/>
                      </a:cubicBezTo>
                      <a:moveTo>
                        <a:pt x="19" y="11"/>
                      </a:moveTo>
                      <a:cubicBezTo>
                        <a:pt x="19" y="11"/>
                        <a:pt x="19" y="11"/>
                        <a:pt x="19" y="11"/>
                      </a:cubicBezTo>
                      <a:cubicBezTo>
                        <a:pt x="19" y="11"/>
                        <a:pt x="19" y="11"/>
                        <a:pt x="20" y="11"/>
                      </a:cubicBezTo>
                      <a:cubicBezTo>
                        <a:pt x="20" y="11"/>
                        <a:pt x="20" y="11"/>
                        <a:pt x="20" y="11"/>
                      </a:cubicBezTo>
                      <a:cubicBezTo>
                        <a:pt x="20" y="11"/>
                        <a:pt x="20" y="11"/>
                        <a:pt x="20" y="11"/>
                      </a:cubicBezTo>
                      <a:cubicBezTo>
                        <a:pt x="20" y="11"/>
                        <a:pt x="20" y="11"/>
                        <a:pt x="20" y="11"/>
                      </a:cubicBezTo>
                      <a:cubicBezTo>
                        <a:pt x="19" y="11"/>
                        <a:pt x="19" y="11"/>
                        <a:pt x="19" y="11"/>
                      </a:cubicBezTo>
                      <a:moveTo>
                        <a:pt x="19" y="11"/>
                      </a:move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moveTo>
                        <a:pt x="15" y="11"/>
                      </a:moveTo>
                      <a:cubicBezTo>
                        <a:pt x="15" y="11"/>
                        <a:pt x="15" y="11"/>
                        <a:pt x="15" y="11"/>
                      </a:cubicBezTo>
                      <a:cubicBezTo>
                        <a:pt x="15" y="11"/>
                        <a:pt x="15" y="11"/>
                        <a:pt x="15" y="11"/>
                      </a:cubicBezTo>
                      <a:cubicBezTo>
                        <a:pt x="15" y="11"/>
                        <a:pt x="15" y="11"/>
                        <a:pt x="15" y="11"/>
                      </a:cubicBezTo>
                      <a:cubicBezTo>
                        <a:pt x="15" y="11"/>
                        <a:pt x="15" y="11"/>
                        <a:pt x="15" y="11"/>
                      </a:cubicBezTo>
                      <a:moveTo>
                        <a:pt x="13" y="11"/>
                      </a:move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moveTo>
                        <a:pt x="13" y="11"/>
                      </a:move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moveTo>
                        <a:pt x="14" y="11"/>
                      </a:moveTo>
                      <a:cubicBezTo>
                        <a:pt x="14" y="11"/>
                        <a:pt x="14" y="11"/>
                        <a:pt x="14" y="11"/>
                      </a:cubicBezTo>
                      <a:cubicBezTo>
                        <a:pt x="14" y="11"/>
                        <a:pt x="15" y="11"/>
                        <a:pt x="15" y="11"/>
                      </a:cubicBezTo>
                      <a:cubicBezTo>
                        <a:pt x="15" y="11"/>
                        <a:pt x="15" y="11"/>
                        <a:pt x="15" y="11"/>
                      </a:cubicBezTo>
                      <a:cubicBezTo>
                        <a:pt x="15" y="11"/>
                        <a:pt x="14" y="11"/>
                        <a:pt x="14" y="11"/>
                      </a:cubicBezTo>
                      <a:moveTo>
                        <a:pt x="14" y="11"/>
                      </a:move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moveTo>
                        <a:pt x="11" y="10"/>
                      </a:moveTo>
                      <a:cubicBezTo>
                        <a:pt x="11" y="10"/>
                        <a:pt x="11" y="10"/>
                        <a:pt x="11" y="10"/>
                      </a:cubicBezTo>
                      <a:cubicBezTo>
                        <a:pt x="12" y="11"/>
                        <a:pt x="12" y="11"/>
                        <a:pt x="13" y="11"/>
                      </a:cubicBezTo>
                      <a:cubicBezTo>
                        <a:pt x="13" y="11"/>
                        <a:pt x="13" y="11"/>
                        <a:pt x="13" y="11"/>
                      </a:cubicBezTo>
                      <a:cubicBezTo>
                        <a:pt x="12" y="11"/>
                        <a:pt x="12" y="11"/>
                        <a:pt x="11" y="10"/>
                      </a:cubicBezTo>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moveTo>
                        <a:pt x="9" y="10"/>
                      </a:moveTo>
                      <a:cubicBezTo>
                        <a:pt x="9" y="10"/>
                        <a:pt x="9" y="10"/>
                        <a:pt x="8" y="10"/>
                      </a:cubicBezTo>
                      <a:cubicBezTo>
                        <a:pt x="8" y="10"/>
                        <a:pt x="8" y="10"/>
                        <a:pt x="8" y="10"/>
                      </a:cubicBezTo>
                      <a:cubicBezTo>
                        <a:pt x="8" y="10"/>
                        <a:pt x="8" y="10"/>
                        <a:pt x="8" y="10"/>
                      </a:cubicBezTo>
                      <a:cubicBezTo>
                        <a:pt x="9" y="10"/>
                        <a:pt x="9" y="10"/>
                        <a:pt x="9" y="10"/>
                      </a:cubicBezTo>
                      <a:cubicBezTo>
                        <a:pt x="9" y="10"/>
                        <a:pt x="9" y="10"/>
                        <a:pt x="9" y="10"/>
                      </a:cubicBezTo>
                      <a:moveTo>
                        <a:pt x="9" y="10"/>
                      </a:moveTo>
                      <a:cubicBezTo>
                        <a:pt x="9" y="10"/>
                        <a:pt x="9" y="10"/>
                        <a:pt x="9" y="10"/>
                      </a:cubicBezTo>
                      <a:cubicBezTo>
                        <a:pt x="9" y="10"/>
                        <a:pt x="9" y="10"/>
                        <a:pt x="9" y="10"/>
                      </a:cubicBezTo>
                      <a:cubicBezTo>
                        <a:pt x="9" y="10"/>
                        <a:pt x="9" y="10"/>
                        <a:pt x="9" y="10"/>
                      </a:cubicBezTo>
                      <a:cubicBezTo>
                        <a:pt x="9" y="10"/>
                        <a:pt x="9" y="10"/>
                        <a:pt x="9" y="10"/>
                      </a:cubicBezTo>
                      <a:moveTo>
                        <a:pt x="9" y="9"/>
                      </a:moveTo>
                      <a:cubicBezTo>
                        <a:pt x="9" y="10"/>
                        <a:pt x="9" y="10"/>
                        <a:pt x="9" y="10"/>
                      </a:cubicBezTo>
                      <a:cubicBezTo>
                        <a:pt x="9" y="10"/>
                        <a:pt x="9" y="10"/>
                        <a:pt x="9" y="10"/>
                      </a:cubicBezTo>
                      <a:cubicBezTo>
                        <a:pt x="9" y="10"/>
                        <a:pt x="9" y="10"/>
                        <a:pt x="9" y="9"/>
                      </a:cubicBezTo>
                      <a:cubicBezTo>
                        <a:pt x="9" y="9"/>
                        <a:pt x="9" y="9"/>
                        <a:pt x="9" y="9"/>
                      </a:cubicBezTo>
                      <a:moveTo>
                        <a:pt x="9" y="9"/>
                      </a:move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moveTo>
                        <a:pt x="9" y="9"/>
                      </a:moveTo>
                      <a:cubicBezTo>
                        <a:pt x="9" y="9"/>
                        <a:pt x="9" y="9"/>
                        <a:pt x="9" y="9"/>
                      </a:cubicBezTo>
                      <a:cubicBezTo>
                        <a:pt x="9" y="9"/>
                        <a:pt x="9" y="9"/>
                        <a:pt x="9" y="9"/>
                      </a:cubicBezTo>
                      <a:cubicBezTo>
                        <a:pt x="9" y="9"/>
                        <a:pt x="9" y="9"/>
                        <a:pt x="9" y="9"/>
                      </a:cubicBezTo>
                      <a:cubicBezTo>
                        <a:pt x="9" y="9"/>
                        <a:pt x="9" y="9"/>
                        <a:pt x="9" y="9"/>
                      </a:cubicBezTo>
                      <a:moveTo>
                        <a:pt x="10" y="9"/>
                      </a:moveTo>
                      <a:cubicBezTo>
                        <a:pt x="10" y="9"/>
                        <a:pt x="10" y="9"/>
                        <a:pt x="10" y="9"/>
                      </a:cubicBezTo>
                      <a:cubicBezTo>
                        <a:pt x="10" y="9"/>
                        <a:pt x="10" y="10"/>
                        <a:pt x="11" y="10"/>
                      </a:cubicBezTo>
                      <a:cubicBezTo>
                        <a:pt x="11" y="10"/>
                        <a:pt x="11" y="10"/>
                        <a:pt x="11" y="10"/>
                      </a:cubicBezTo>
                      <a:cubicBezTo>
                        <a:pt x="10" y="10"/>
                        <a:pt x="10" y="9"/>
                        <a:pt x="10" y="9"/>
                      </a:cubicBezTo>
                      <a:moveTo>
                        <a:pt x="9" y="9"/>
                      </a:moveTo>
                      <a:cubicBezTo>
                        <a:pt x="9" y="9"/>
                        <a:pt x="9" y="9"/>
                        <a:pt x="9" y="9"/>
                      </a:cubicBezTo>
                      <a:cubicBezTo>
                        <a:pt x="9" y="9"/>
                        <a:pt x="9" y="9"/>
                        <a:pt x="9" y="9"/>
                      </a:cubicBezTo>
                      <a:cubicBezTo>
                        <a:pt x="9" y="9"/>
                        <a:pt x="9" y="9"/>
                        <a:pt x="9" y="9"/>
                      </a:cubicBezTo>
                      <a:cubicBezTo>
                        <a:pt x="9" y="9"/>
                        <a:pt x="9" y="9"/>
                        <a:pt x="9" y="9"/>
                      </a:cubicBezTo>
                      <a:cubicBezTo>
                        <a:pt x="9" y="9"/>
                        <a:pt x="9" y="9"/>
                        <a:pt x="9" y="9"/>
                      </a:cubicBezTo>
                      <a:moveTo>
                        <a:pt x="28" y="9"/>
                      </a:moveTo>
                      <a:cubicBezTo>
                        <a:pt x="28" y="9"/>
                        <a:pt x="28" y="9"/>
                        <a:pt x="28" y="9"/>
                      </a:cubicBezTo>
                      <a:cubicBezTo>
                        <a:pt x="26" y="11"/>
                        <a:pt x="24" y="10"/>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0"/>
                        <a:pt x="26" y="11"/>
                        <a:pt x="28" y="9"/>
                      </a:cubicBezTo>
                      <a:cubicBezTo>
                        <a:pt x="28" y="9"/>
                        <a:pt x="28" y="9"/>
                        <a:pt x="28" y="9"/>
                      </a:cubicBezTo>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moveTo>
                        <a:pt x="6" y="8"/>
                      </a:moveTo>
                      <a:cubicBezTo>
                        <a:pt x="6" y="8"/>
                        <a:pt x="6" y="8"/>
                        <a:pt x="6" y="8"/>
                      </a:cubicBezTo>
                      <a:cubicBezTo>
                        <a:pt x="7" y="8"/>
                        <a:pt x="7" y="8"/>
                        <a:pt x="7" y="9"/>
                      </a:cubicBezTo>
                      <a:cubicBezTo>
                        <a:pt x="7" y="9"/>
                        <a:pt x="7" y="9"/>
                        <a:pt x="7" y="9"/>
                      </a:cubicBezTo>
                      <a:cubicBezTo>
                        <a:pt x="7" y="8"/>
                        <a:pt x="7" y="8"/>
                        <a:pt x="6" y="8"/>
                      </a:cubicBezTo>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moveTo>
                        <a:pt x="5" y="7"/>
                      </a:moveTo>
                      <a:cubicBezTo>
                        <a:pt x="5" y="7"/>
                        <a:pt x="5" y="7"/>
                        <a:pt x="5" y="7"/>
                      </a:cubicBezTo>
                      <a:cubicBezTo>
                        <a:pt x="5" y="7"/>
                        <a:pt x="5" y="8"/>
                        <a:pt x="6" y="8"/>
                      </a:cubicBezTo>
                      <a:cubicBezTo>
                        <a:pt x="6" y="8"/>
                        <a:pt x="6" y="8"/>
                        <a:pt x="6" y="8"/>
                      </a:cubicBezTo>
                      <a:cubicBezTo>
                        <a:pt x="5" y="8"/>
                        <a:pt x="5" y="7"/>
                        <a:pt x="5" y="7"/>
                      </a:cubicBezTo>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moveTo>
                        <a:pt x="4" y="5"/>
                      </a:moveTo>
                      <a:cubicBezTo>
                        <a:pt x="4" y="5"/>
                        <a:pt x="4" y="5"/>
                        <a:pt x="4" y="5"/>
                      </a:cubicBezTo>
                      <a:cubicBezTo>
                        <a:pt x="4" y="5"/>
                        <a:pt x="4" y="6"/>
                        <a:pt x="4" y="7"/>
                      </a:cubicBezTo>
                      <a:cubicBezTo>
                        <a:pt x="4" y="7"/>
                        <a:pt x="4" y="7"/>
                        <a:pt x="4" y="7"/>
                      </a:cubicBezTo>
                      <a:cubicBezTo>
                        <a:pt x="4" y="7"/>
                        <a:pt x="4" y="7"/>
                        <a:pt x="4" y="7"/>
                      </a:cubicBezTo>
                      <a:cubicBezTo>
                        <a:pt x="4" y="7"/>
                        <a:pt x="4" y="7"/>
                        <a:pt x="5" y="7"/>
                      </a:cubicBezTo>
                      <a:cubicBezTo>
                        <a:pt x="5" y="7"/>
                        <a:pt x="5" y="7"/>
                        <a:pt x="5" y="7"/>
                      </a:cubicBezTo>
                      <a:cubicBezTo>
                        <a:pt x="4" y="7"/>
                        <a:pt x="4" y="7"/>
                        <a:pt x="4" y="7"/>
                      </a:cubicBezTo>
                      <a:cubicBezTo>
                        <a:pt x="4" y="6"/>
                        <a:pt x="4" y="5"/>
                        <a:pt x="4" y="5"/>
                      </a:cubicBezTo>
                      <a:moveTo>
                        <a:pt x="4" y="5"/>
                      </a:moveTo>
                      <a:cubicBezTo>
                        <a:pt x="4" y="5"/>
                        <a:pt x="4" y="5"/>
                        <a:pt x="4" y="5"/>
                      </a:cubicBezTo>
                      <a:cubicBezTo>
                        <a:pt x="4" y="5"/>
                        <a:pt x="4" y="5"/>
                        <a:pt x="4" y="5"/>
                      </a:cubicBezTo>
                      <a:cubicBezTo>
                        <a:pt x="4" y="5"/>
                        <a:pt x="4" y="5"/>
                        <a:pt x="4" y="5"/>
                      </a:cubicBezTo>
                      <a:cubicBezTo>
                        <a:pt x="4" y="5"/>
                        <a:pt x="4" y="5"/>
                        <a:pt x="4" y="5"/>
                      </a:cubicBezTo>
                      <a:cubicBezTo>
                        <a:pt x="4" y="5"/>
                        <a:pt x="4" y="5"/>
                        <a:pt x="4" y="5"/>
                      </a:cubicBezTo>
                      <a:moveTo>
                        <a:pt x="1" y="2"/>
                      </a:moveTo>
                      <a:cubicBezTo>
                        <a:pt x="1" y="2"/>
                        <a:pt x="1" y="2"/>
                        <a:pt x="1" y="2"/>
                      </a:cubicBezTo>
                      <a:cubicBezTo>
                        <a:pt x="2" y="3"/>
                        <a:pt x="1" y="5"/>
                        <a:pt x="3" y="5"/>
                      </a:cubicBezTo>
                      <a:cubicBezTo>
                        <a:pt x="3" y="5"/>
                        <a:pt x="3" y="5"/>
                        <a:pt x="3" y="5"/>
                      </a:cubicBezTo>
                      <a:cubicBezTo>
                        <a:pt x="1" y="5"/>
                        <a:pt x="2" y="3"/>
                        <a:pt x="1" y="2"/>
                      </a:cubicBezTo>
                      <a:moveTo>
                        <a:pt x="1" y="2"/>
                      </a:moveTo>
                      <a:cubicBezTo>
                        <a:pt x="1" y="2"/>
                        <a:pt x="1" y="2"/>
                        <a:pt x="1" y="2"/>
                      </a:cubicBezTo>
                      <a:cubicBezTo>
                        <a:pt x="1" y="2"/>
                        <a:pt x="1" y="2"/>
                        <a:pt x="1" y="2"/>
                      </a:cubicBezTo>
                      <a:cubicBezTo>
                        <a:pt x="1" y="2"/>
                        <a:pt x="1" y="2"/>
                        <a:pt x="1" y="2"/>
                      </a:cubicBezTo>
                      <a:cubicBezTo>
                        <a:pt x="1" y="2"/>
                        <a:pt x="1" y="2"/>
                        <a:pt x="1" y="2"/>
                      </a:cubicBezTo>
                      <a:moveTo>
                        <a:pt x="0" y="0"/>
                      </a:moveTo>
                      <a:cubicBezTo>
                        <a:pt x="0" y="0"/>
                        <a:pt x="0" y="0"/>
                        <a:pt x="0" y="0"/>
                      </a:cubicBezTo>
                      <a:cubicBezTo>
                        <a:pt x="0" y="1"/>
                        <a:pt x="0" y="2"/>
                        <a:pt x="1" y="2"/>
                      </a:cubicBezTo>
                      <a:cubicBezTo>
                        <a:pt x="1" y="2"/>
                        <a:pt x="1" y="2"/>
                        <a:pt x="1" y="2"/>
                      </a:cubicBezTo>
                      <a:cubicBezTo>
                        <a:pt x="1" y="2"/>
                        <a:pt x="1" y="2"/>
                        <a:pt x="1" y="2"/>
                      </a:cubicBezTo>
                      <a:cubicBezTo>
                        <a:pt x="1" y="2"/>
                        <a:pt x="1" y="2"/>
                        <a:pt x="1" y="2"/>
                      </a:cubicBezTo>
                      <a:cubicBezTo>
                        <a:pt x="1" y="2"/>
                        <a:pt x="1" y="2"/>
                        <a:pt x="1" y="2"/>
                      </a:cubicBezTo>
                      <a:cubicBezTo>
                        <a:pt x="0" y="2"/>
                        <a:pt x="0" y="1"/>
                        <a:pt x="0"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0" name="Freeform 12771">
                  <a:extLst>
                    <a:ext uri="{FF2B5EF4-FFF2-40B4-BE49-F238E27FC236}">
                      <a16:creationId xmlns:a16="http://schemas.microsoft.com/office/drawing/2014/main" id="{1CDE2AF2-3732-370B-C799-D7DA2E5F00D3}"/>
                    </a:ext>
                  </a:extLst>
                </p:cNvPr>
                <p:cNvSpPr>
                  <a:spLocks/>
                </p:cNvSpPr>
                <p:nvPr/>
              </p:nvSpPr>
              <p:spPr bwMode="auto">
                <a:xfrm>
                  <a:off x="4743" y="2329"/>
                  <a:ext cx="1" cy="1"/>
                </a:xfrm>
                <a:custGeom>
                  <a:avLst/>
                  <a:gdLst>
                    <a:gd name="T0" fmla="*/ 1 w 1"/>
                    <a:gd name="T1" fmla="*/ 0 h 1"/>
                    <a:gd name="T2" fmla="*/ 0 w 1"/>
                    <a:gd name="T3" fmla="*/ 1 h 1"/>
                    <a:gd name="T4" fmla="*/ 0 w 1"/>
                    <a:gd name="T5" fmla="*/ 1 h 1"/>
                    <a:gd name="T6" fmla="*/ 1 w 1"/>
                    <a:gd name="T7" fmla="*/ 1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1" y="0"/>
                        <a:pt x="0" y="1"/>
                        <a:pt x="0" y="1"/>
                      </a:cubicBezTo>
                      <a:cubicBezTo>
                        <a:pt x="0" y="1"/>
                        <a:pt x="0" y="1"/>
                        <a:pt x="0" y="1"/>
                      </a:cubicBezTo>
                      <a:cubicBezTo>
                        <a:pt x="1" y="1"/>
                        <a:pt x="1" y="1"/>
                        <a:pt x="1" y="1"/>
                      </a:cubicBezTo>
                      <a:cubicBezTo>
                        <a:pt x="1" y="1"/>
                        <a:pt x="1" y="0"/>
                        <a:pt x="1" y="0"/>
                      </a:cubicBezTo>
                      <a:cubicBezTo>
                        <a:pt x="1" y="0"/>
                        <a:pt x="1" y="0"/>
                        <a:pt x="1" y="0"/>
                      </a:cubicBezTo>
                    </a:path>
                  </a:pathLst>
                </a:custGeom>
                <a:solidFill>
                  <a:srgbClr val="DFDF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1" name="Freeform 12772">
                  <a:extLst>
                    <a:ext uri="{FF2B5EF4-FFF2-40B4-BE49-F238E27FC236}">
                      <a16:creationId xmlns:a16="http://schemas.microsoft.com/office/drawing/2014/main" id="{CC6F8D66-29A3-38BA-5E86-64B540C2A494}"/>
                    </a:ext>
                  </a:extLst>
                </p:cNvPr>
                <p:cNvSpPr>
                  <a:spLocks/>
                </p:cNvSpPr>
                <p:nvPr/>
              </p:nvSpPr>
              <p:spPr bwMode="auto">
                <a:xfrm>
                  <a:off x="4740" y="2330"/>
                  <a:ext cx="5" cy="8"/>
                </a:xfrm>
                <a:custGeom>
                  <a:avLst/>
                  <a:gdLst>
                    <a:gd name="T0" fmla="*/ 3 w 6"/>
                    <a:gd name="T1" fmla="*/ 0 h 10"/>
                    <a:gd name="T2" fmla="*/ 2 w 6"/>
                    <a:gd name="T3" fmla="*/ 2 h 10"/>
                    <a:gd name="T4" fmla="*/ 2 w 6"/>
                    <a:gd name="T5" fmla="*/ 2 h 10"/>
                    <a:gd name="T6" fmla="*/ 3 w 6"/>
                    <a:gd name="T7" fmla="*/ 2 h 10"/>
                    <a:gd name="T8" fmla="*/ 0 w 6"/>
                    <a:gd name="T9" fmla="*/ 2 h 10"/>
                    <a:gd name="T10" fmla="*/ 1 w 6"/>
                    <a:gd name="T11" fmla="*/ 3 h 10"/>
                    <a:gd name="T12" fmla="*/ 1 w 6"/>
                    <a:gd name="T13" fmla="*/ 3 h 10"/>
                    <a:gd name="T14" fmla="*/ 0 w 6"/>
                    <a:gd name="T15" fmla="*/ 4 h 10"/>
                    <a:gd name="T16" fmla="*/ 1 w 6"/>
                    <a:gd name="T17" fmla="*/ 4 h 10"/>
                    <a:gd name="T18" fmla="*/ 2 w 6"/>
                    <a:gd name="T19" fmla="*/ 4 h 10"/>
                    <a:gd name="T20" fmla="*/ 3 w 6"/>
                    <a:gd name="T21" fmla="*/ 4 h 10"/>
                    <a:gd name="T22" fmla="*/ 3 w 6"/>
                    <a:gd name="T23" fmla="*/ 4 h 10"/>
                    <a:gd name="T24" fmla="*/ 3 w 6"/>
                    <a:gd name="T25" fmla="*/ 2 h 10"/>
                    <a:gd name="T26" fmla="*/ 3 w 6"/>
                    <a:gd name="T27" fmla="*/ 2 h 10"/>
                    <a:gd name="T28" fmla="*/ 3 w 6"/>
                    <a:gd name="T29" fmla="*/ 1 h 10"/>
                    <a:gd name="T30" fmla="*/ 3 w 6"/>
                    <a:gd name="T31" fmla="*/ 0 h 10"/>
                    <a:gd name="T32" fmla="*/ 3 w 6"/>
                    <a:gd name="T33" fmla="*/ 0 h 10"/>
                    <a:gd name="T34" fmla="*/ 3 w 6"/>
                    <a:gd name="T35" fmla="*/ 0 h 10"/>
                    <a:gd name="T36" fmla="*/ 3 w 6"/>
                    <a:gd name="T37" fmla="*/ 0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0">
                      <a:moveTo>
                        <a:pt x="4" y="0"/>
                      </a:moveTo>
                      <a:cubicBezTo>
                        <a:pt x="3" y="0"/>
                        <a:pt x="2" y="1"/>
                        <a:pt x="2" y="2"/>
                      </a:cubicBezTo>
                      <a:cubicBezTo>
                        <a:pt x="2" y="2"/>
                        <a:pt x="2" y="2"/>
                        <a:pt x="2" y="2"/>
                      </a:cubicBezTo>
                      <a:cubicBezTo>
                        <a:pt x="3" y="2"/>
                        <a:pt x="3" y="2"/>
                        <a:pt x="3" y="3"/>
                      </a:cubicBezTo>
                      <a:cubicBezTo>
                        <a:pt x="3" y="4"/>
                        <a:pt x="0" y="5"/>
                        <a:pt x="0" y="6"/>
                      </a:cubicBezTo>
                      <a:cubicBezTo>
                        <a:pt x="0" y="6"/>
                        <a:pt x="0" y="7"/>
                        <a:pt x="1" y="7"/>
                      </a:cubicBezTo>
                      <a:cubicBezTo>
                        <a:pt x="1" y="7"/>
                        <a:pt x="1" y="7"/>
                        <a:pt x="1" y="7"/>
                      </a:cubicBezTo>
                      <a:cubicBezTo>
                        <a:pt x="1" y="8"/>
                        <a:pt x="0" y="9"/>
                        <a:pt x="0" y="10"/>
                      </a:cubicBezTo>
                      <a:cubicBezTo>
                        <a:pt x="0" y="10"/>
                        <a:pt x="0" y="10"/>
                        <a:pt x="1" y="9"/>
                      </a:cubicBezTo>
                      <a:cubicBezTo>
                        <a:pt x="1" y="9"/>
                        <a:pt x="1" y="9"/>
                        <a:pt x="2" y="9"/>
                      </a:cubicBezTo>
                      <a:cubicBezTo>
                        <a:pt x="2" y="9"/>
                        <a:pt x="2" y="9"/>
                        <a:pt x="3" y="9"/>
                      </a:cubicBezTo>
                      <a:cubicBezTo>
                        <a:pt x="3" y="9"/>
                        <a:pt x="3" y="10"/>
                        <a:pt x="3" y="10"/>
                      </a:cubicBezTo>
                      <a:cubicBezTo>
                        <a:pt x="2" y="8"/>
                        <a:pt x="5" y="6"/>
                        <a:pt x="4" y="5"/>
                      </a:cubicBezTo>
                      <a:cubicBezTo>
                        <a:pt x="3" y="4"/>
                        <a:pt x="5" y="3"/>
                        <a:pt x="6" y="2"/>
                      </a:cubicBezTo>
                      <a:cubicBezTo>
                        <a:pt x="6" y="1"/>
                        <a:pt x="6" y="1"/>
                        <a:pt x="6" y="1"/>
                      </a:cubicBezTo>
                      <a:cubicBezTo>
                        <a:pt x="6" y="0"/>
                        <a:pt x="5" y="0"/>
                        <a:pt x="5" y="0"/>
                      </a:cubicBezTo>
                      <a:cubicBezTo>
                        <a:pt x="5" y="0"/>
                        <a:pt x="5" y="0"/>
                        <a:pt x="5" y="0"/>
                      </a:cubicBezTo>
                      <a:cubicBezTo>
                        <a:pt x="5" y="0"/>
                        <a:pt x="5" y="0"/>
                        <a:pt x="4" y="0"/>
                      </a:cubicBezTo>
                      <a:cubicBezTo>
                        <a:pt x="4" y="0"/>
                        <a:pt x="4" y="0"/>
                        <a:pt x="4" y="0"/>
                      </a:cubicBezTo>
                    </a:path>
                  </a:pathLst>
                </a:custGeom>
                <a:solidFill>
                  <a:srgbClr val="C1C3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2" name="Freeform 12773">
                  <a:extLst>
                    <a:ext uri="{FF2B5EF4-FFF2-40B4-BE49-F238E27FC236}">
                      <a16:creationId xmlns:a16="http://schemas.microsoft.com/office/drawing/2014/main" id="{F85AFD3C-88CC-D316-E5F3-E43082CDAC7F}"/>
                    </a:ext>
                  </a:extLst>
                </p:cNvPr>
                <p:cNvSpPr>
                  <a:spLocks/>
                </p:cNvSpPr>
                <p:nvPr/>
              </p:nvSpPr>
              <p:spPr bwMode="auto">
                <a:xfrm>
                  <a:off x="4740" y="2338"/>
                  <a:ext cx="25" cy="14"/>
                </a:xfrm>
                <a:custGeom>
                  <a:avLst/>
                  <a:gdLst>
                    <a:gd name="T0" fmla="*/ 2 w 30"/>
                    <a:gd name="T1" fmla="*/ 0 h 17"/>
                    <a:gd name="T2" fmla="*/ 1 w 30"/>
                    <a:gd name="T3" fmla="*/ 1 h 17"/>
                    <a:gd name="T4" fmla="*/ 1 w 30"/>
                    <a:gd name="T5" fmla="*/ 1 h 17"/>
                    <a:gd name="T6" fmla="*/ 1 w 30"/>
                    <a:gd name="T7" fmla="*/ 2 h 17"/>
                    <a:gd name="T8" fmla="*/ 2 w 30"/>
                    <a:gd name="T9" fmla="*/ 3 h 17"/>
                    <a:gd name="T10" fmla="*/ 2 w 30"/>
                    <a:gd name="T11" fmla="*/ 3 h 17"/>
                    <a:gd name="T12" fmla="*/ 3 w 30"/>
                    <a:gd name="T13" fmla="*/ 5 h 17"/>
                    <a:gd name="T14" fmla="*/ 3 w 30"/>
                    <a:gd name="T15" fmla="*/ 5 h 17"/>
                    <a:gd name="T16" fmla="*/ 3 w 30"/>
                    <a:gd name="T17" fmla="*/ 5 h 17"/>
                    <a:gd name="T18" fmla="*/ 3 w 30"/>
                    <a:gd name="T19" fmla="*/ 6 h 17"/>
                    <a:gd name="T20" fmla="*/ 3 w 30"/>
                    <a:gd name="T21" fmla="*/ 6 h 17"/>
                    <a:gd name="T22" fmla="*/ 3 w 30"/>
                    <a:gd name="T23" fmla="*/ 6 h 17"/>
                    <a:gd name="T24" fmla="*/ 3 w 30"/>
                    <a:gd name="T25" fmla="*/ 6 h 17"/>
                    <a:gd name="T26" fmla="*/ 3 w 30"/>
                    <a:gd name="T27" fmla="*/ 6 h 17"/>
                    <a:gd name="T28" fmla="*/ 4 w 30"/>
                    <a:gd name="T29" fmla="*/ 7 h 17"/>
                    <a:gd name="T30" fmla="*/ 5 w 30"/>
                    <a:gd name="T31" fmla="*/ 7 h 17"/>
                    <a:gd name="T32" fmla="*/ 5 w 30"/>
                    <a:gd name="T33" fmla="*/ 7 h 17"/>
                    <a:gd name="T34" fmla="*/ 5 w 30"/>
                    <a:gd name="T35" fmla="*/ 7 h 17"/>
                    <a:gd name="T36" fmla="*/ 5 w 30"/>
                    <a:gd name="T37" fmla="*/ 7 h 17"/>
                    <a:gd name="T38" fmla="*/ 5 w 30"/>
                    <a:gd name="T39" fmla="*/ 7 h 17"/>
                    <a:gd name="T40" fmla="*/ 6 w 30"/>
                    <a:gd name="T41" fmla="*/ 7 h 17"/>
                    <a:gd name="T42" fmla="*/ 6 w 30"/>
                    <a:gd name="T43" fmla="*/ 7 h 17"/>
                    <a:gd name="T44" fmla="*/ 7 w 30"/>
                    <a:gd name="T45" fmla="*/ 7 h 17"/>
                    <a:gd name="T46" fmla="*/ 7 w 30"/>
                    <a:gd name="T47" fmla="*/ 7 h 17"/>
                    <a:gd name="T48" fmla="*/ 8 w 30"/>
                    <a:gd name="T49" fmla="*/ 7 h 17"/>
                    <a:gd name="T50" fmla="*/ 8 w 30"/>
                    <a:gd name="T51" fmla="*/ 7 h 17"/>
                    <a:gd name="T52" fmla="*/ 8 w 30"/>
                    <a:gd name="T53" fmla="*/ 7 h 17"/>
                    <a:gd name="T54" fmla="*/ 8 w 30"/>
                    <a:gd name="T55" fmla="*/ 7 h 17"/>
                    <a:gd name="T56" fmla="*/ 9 w 30"/>
                    <a:gd name="T57" fmla="*/ 8 h 17"/>
                    <a:gd name="T58" fmla="*/ 9 w 30"/>
                    <a:gd name="T59" fmla="*/ 7 h 17"/>
                    <a:gd name="T60" fmla="*/ 10 w 30"/>
                    <a:gd name="T61" fmla="*/ 7 h 17"/>
                    <a:gd name="T62" fmla="*/ 11 w 30"/>
                    <a:gd name="T63" fmla="*/ 7 h 17"/>
                    <a:gd name="T64" fmla="*/ 11 w 30"/>
                    <a:gd name="T65" fmla="*/ 7 h 17"/>
                    <a:gd name="T66" fmla="*/ 11 w 30"/>
                    <a:gd name="T67" fmla="*/ 8 h 17"/>
                    <a:gd name="T68" fmla="*/ 12 w 30"/>
                    <a:gd name="T69" fmla="*/ 7 h 17"/>
                    <a:gd name="T70" fmla="*/ 14 w 30"/>
                    <a:gd name="T71" fmla="*/ 7 h 17"/>
                    <a:gd name="T72" fmla="*/ 15 w 30"/>
                    <a:gd name="T73" fmla="*/ 7 h 17"/>
                    <a:gd name="T74" fmla="*/ 13 w 30"/>
                    <a:gd name="T75" fmla="*/ 7 h 17"/>
                    <a:gd name="T76" fmla="*/ 11 w 30"/>
                    <a:gd name="T77" fmla="*/ 7 h 17"/>
                    <a:gd name="T78" fmla="*/ 9 w 30"/>
                    <a:gd name="T79" fmla="*/ 7 h 17"/>
                    <a:gd name="T80" fmla="*/ 8 w 30"/>
                    <a:gd name="T81" fmla="*/ 7 h 17"/>
                    <a:gd name="T82" fmla="*/ 7 w 30"/>
                    <a:gd name="T83" fmla="*/ 6 h 17"/>
                    <a:gd name="T84" fmla="*/ 5 w 30"/>
                    <a:gd name="T85" fmla="*/ 5 h 17"/>
                    <a:gd name="T86" fmla="*/ 4 w 30"/>
                    <a:gd name="T87" fmla="*/ 4 h 17"/>
                    <a:gd name="T88" fmla="*/ 3 w 30"/>
                    <a:gd name="T89" fmla="*/ 2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0" h="17">
                      <a:moveTo>
                        <a:pt x="4" y="0"/>
                      </a:moveTo>
                      <a:cubicBezTo>
                        <a:pt x="3" y="0"/>
                        <a:pt x="3" y="0"/>
                        <a:pt x="2" y="0"/>
                      </a:cubicBezTo>
                      <a:cubicBezTo>
                        <a:pt x="2" y="0"/>
                        <a:pt x="2" y="0"/>
                        <a:pt x="2" y="0"/>
                      </a:cubicBezTo>
                      <a:cubicBezTo>
                        <a:pt x="2" y="0"/>
                        <a:pt x="2" y="0"/>
                        <a:pt x="2" y="0"/>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2"/>
                        <a:pt x="1" y="3"/>
                      </a:cubicBezTo>
                      <a:cubicBezTo>
                        <a:pt x="1" y="3"/>
                        <a:pt x="1" y="4"/>
                        <a:pt x="1" y="5"/>
                      </a:cubicBezTo>
                      <a:cubicBezTo>
                        <a:pt x="1" y="6"/>
                        <a:pt x="1" y="7"/>
                        <a:pt x="2" y="7"/>
                      </a:cubicBezTo>
                      <a:cubicBezTo>
                        <a:pt x="2" y="7"/>
                        <a:pt x="2" y="7"/>
                        <a:pt x="2" y="7"/>
                      </a:cubicBezTo>
                      <a:cubicBezTo>
                        <a:pt x="2" y="7"/>
                        <a:pt x="2" y="7"/>
                        <a:pt x="2" y="7"/>
                      </a:cubicBezTo>
                      <a:cubicBezTo>
                        <a:pt x="2" y="7"/>
                        <a:pt x="2" y="7"/>
                        <a:pt x="2" y="7"/>
                      </a:cubicBezTo>
                      <a:cubicBezTo>
                        <a:pt x="2" y="7"/>
                        <a:pt x="2" y="7"/>
                        <a:pt x="2" y="7"/>
                      </a:cubicBezTo>
                      <a:cubicBezTo>
                        <a:pt x="3" y="8"/>
                        <a:pt x="2"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5" y="10"/>
                      </a:cubicBezTo>
                      <a:cubicBezTo>
                        <a:pt x="5" y="10"/>
                        <a:pt x="5" y="10"/>
                        <a:pt x="5" y="10"/>
                      </a:cubicBezTo>
                      <a:cubicBezTo>
                        <a:pt x="5" y="10"/>
                        <a:pt x="5" y="10"/>
                        <a:pt x="5" y="10"/>
                      </a:cubicBezTo>
                      <a:cubicBezTo>
                        <a:pt x="5" y="10"/>
                        <a:pt x="5" y="10"/>
                        <a:pt x="5" y="10"/>
                      </a:cubicBezTo>
                      <a:cubicBezTo>
                        <a:pt x="5" y="10"/>
                        <a:pt x="5" y="11"/>
                        <a:pt x="5" y="12"/>
                      </a:cubicBezTo>
                      <a:cubicBezTo>
                        <a:pt x="5" y="12"/>
                        <a:pt x="5" y="12"/>
                        <a:pt x="6" y="12"/>
                      </a:cubicBezTo>
                      <a:cubicBezTo>
                        <a:pt x="6" y="12"/>
                        <a:pt x="6" y="12"/>
                        <a:pt x="6" y="12"/>
                      </a:cubicBezTo>
                      <a:cubicBezTo>
                        <a:pt x="6" y="12"/>
                        <a:pt x="6"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4"/>
                      </a:cubicBezTo>
                      <a:cubicBezTo>
                        <a:pt x="8" y="14"/>
                        <a:pt x="8" y="14"/>
                        <a:pt x="8" y="14"/>
                      </a:cubicBezTo>
                      <a:cubicBezTo>
                        <a:pt x="8" y="14"/>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1" y="14"/>
                        <a:pt x="11" y="14"/>
                      </a:cubicBezTo>
                      <a:cubicBezTo>
                        <a:pt x="11" y="14"/>
                        <a:pt x="11"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6"/>
                        <a:pt x="13"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7"/>
                        <a:pt x="18" y="17"/>
                      </a:cubicBezTo>
                      <a:cubicBezTo>
                        <a:pt x="18" y="17"/>
                        <a:pt x="18" y="17"/>
                        <a:pt x="18" y="17"/>
                      </a:cubicBezTo>
                      <a:cubicBezTo>
                        <a:pt x="18" y="17"/>
                        <a:pt x="18" y="17"/>
                        <a:pt x="18" y="17"/>
                      </a:cubicBezTo>
                      <a:cubicBezTo>
                        <a:pt x="18" y="17"/>
                        <a:pt x="18" y="17"/>
                        <a:pt x="18" y="17"/>
                      </a:cubicBezTo>
                      <a:cubicBezTo>
                        <a:pt x="18" y="17"/>
                        <a:pt x="18" y="17"/>
                        <a:pt x="19" y="16"/>
                      </a:cubicBezTo>
                      <a:cubicBezTo>
                        <a:pt x="19" y="16"/>
                        <a:pt x="19" y="16"/>
                        <a:pt x="19" y="16"/>
                      </a:cubicBezTo>
                      <a:cubicBezTo>
                        <a:pt x="19" y="16"/>
                        <a:pt x="19" y="16"/>
                        <a:pt x="19" y="16"/>
                      </a:cubicBezTo>
                      <a:cubicBezTo>
                        <a:pt x="19" y="16"/>
                        <a:pt x="19" y="16"/>
                        <a:pt x="20" y="16"/>
                      </a:cubicBezTo>
                      <a:cubicBezTo>
                        <a:pt x="20" y="16"/>
                        <a:pt x="20" y="16"/>
                        <a:pt x="20" y="16"/>
                      </a:cubicBezTo>
                      <a:cubicBezTo>
                        <a:pt x="20" y="16"/>
                        <a:pt x="20" y="16"/>
                        <a:pt x="20" y="16"/>
                      </a:cubicBezTo>
                      <a:cubicBezTo>
                        <a:pt x="20" y="16"/>
                        <a:pt x="20" y="16"/>
                        <a:pt x="20" y="16"/>
                      </a:cubicBezTo>
                      <a:cubicBezTo>
                        <a:pt x="20" y="16"/>
                        <a:pt x="20"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2" y="17"/>
                        <a:pt x="22" y="17"/>
                      </a:cubicBezTo>
                      <a:cubicBezTo>
                        <a:pt x="22" y="17"/>
                        <a:pt x="22" y="17"/>
                        <a:pt x="22" y="17"/>
                      </a:cubicBezTo>
                      <a:cubicBezTo>
                        <a:pt x="22" y="17"/>
                        <a:pt x="22" y="17"/>
                        <a:pt x="22" y="17"/>
                      </a:cubicBezTo>
                      <a:cubicBezTo>
                        <a:pt x="22" y="17"/>
                        <a:pt x="22" y="17"/>
                        <a:pt x="22" y="17"/>
                      </a:cubicBezTo>
                      <a:cubicBezTo>
                        <a:pt x="23" y="17"/>
                        <a:pt x="23" y="16"/>
                        <a:pt x="24" y="16"/>
                      </a:cubicBezTo>
                      <a:cubicBezTo>
                        <a:pt x="24" y="16"/>
                        <a:pt x="24" y="16"/>
                        <a:pt x="24" y="16"/>
                      </a:cubicBezTo>
                      <a:cubicBezTo>
                        <a:pt x="25" y="15"/>
                        <a:pt x="27" y="16"/>
                        <a:pt x="29" y="14"/>
                      </a:cubicBezTo>
                      <a:cubicBezTo>
                        <a:pt x="29" y="14"/>
                        <a:pt x="29" y="14"/>
                        <a:pt x="29" y="14"/>
                      </a:cubicBezTo>
                      <a:cubicBezTo>
                        <a:pt x="29" y="14"/>
                        <a:pt x="29" y="14"/>
                        <a:pt x="29" y="14"/>
                      </a:cubicBezTo>
                      <a:cubicBezTo>
                        <a:pt x="29" y="14"/>
                        <a:pt x="30" y="14"/>
                        <a:pt x="30" y="14"/>
                      </a:cubicBezTo>
                      <a:cubicBezTo>
                        <a:pt x="30" y="14"/>
                        <a:pt x="30" y="14"/>
                        <a:pt x="30" y="14"/>
                      </a:cubicBezTo>
                      <a:cubicBezTo>
                        <a:pt x="30" y="14"/>
                        <a:pt x="30" y="14"/>
                        <a:pt x="30" y="14"/>
                      </a:cubicBezTo>
                      <a:cubicBezTo>
                        <a:pt x="29" y="14"/>
                        <a:pt x="28" y="14"/>
                        <a:pt x="27" y="14"/>
                      </a:cubicBezTo>
                      <a:cubicBezTo>
                        <a:pt x="27" y="15"/>
                        <a:pt x="26" y="15"/>
                        <a:pt x="26" y="15"/>
                      </a:cubicBezTo>
                      <a:cubicBezTo>
                        <a:pt x="25" y="15"/>
                        <a:pt x="25" y="15"/>
                        <a:pt x="24" y="15"/>
                      </a:cubicBezTo>
                      <a:cubicBezTo>
                        <a:pt x="24" y="15"/>
                        <a:pt x="23" y="15"/>
                        <a:pt x="23" y="15"/>
                      </a:cubicBezTo>
                      <a:cubicBezTo>
                        <a:pt x="23" y="15"/>
                        <a:pt x="22" y="15"/>
                        <a:pt x="22" y="15"/>
                      </a:cubicBezTo>
                      <a:cubicBezTo>
                        <a:pt x="22" y="15"/>
                        <a:pt x="21" y="15"/>
                        <a:pt x="21" y="15"/>
                      </a:cubicBezTo>
                      <a:cubicBezTo>
                        <a:pt x="21" y="15"/>
                        <a:pt x="20" y="15"/>
                        <a:pt x="20" y="15"/>
                      </a:cubicBezTo>
                      <a:cubicBezTo>
                        <a:pt x="19" y="15"/>
                        <a:pt x="19" y="14"/>
                        <a:pt x="18" y="14"/>
                      </a:cubicBezTo>
                      <a:cubicBezTo>
                        <a:pt x="18" y="14"/>
                        <a:pt x="18" y="14"/>
                        <a:pt x="18" y="14"/>
                      </a:cubicBezTo>
                      <a:cubicBezTo>
                        <a:pt x="18" y="14"/>
                        <a:pt x="17" y="14"/>
                        <a:pt x="17" y="14"/>
                      </a:cubicBezTo>
                      <a:cubicBezTo>
                        <a:pt x="16" y="14"/>
                        <a:pt x="16" y="14"/>
                        <a:pt x="15" y="14"/>
                      </a:cubicBezTo>
                      <a:cubicBezTo>
                        <a:pt x="15" y="13"/>
                        <a:pt x="14" y="13"/>
                        <a:pt x="14" y="13"/>
                      </a:cubicBezTo>
                      <a:cubicBezTo>
                        <a:pt x="14" y="13"/>
                        <a:pt x="14" y="13"/>
                        <a:pt x="13" y="13"/>
                      </a:cubicBezTo>
                      <a:cubicBezTo>
                        <a:pt x="13" y="13"/>
                        <a:pt x="13" y="13"/>
                        <a:pt x="13" y="13"/>
                      </a:cubicBezTo>
                      <a:cubicBezTo>
                        <a:pt x="12" y="13"/>
                        <a:pt x="12" y="13"/>
                        <a:pt x="12" y="12"/>
                      </a:cubicBezTo>
                      <a:cubicBezTo>
                        <a:pt x="11" y="12"/>
                        <a:pt x="11" y="11"/>
                        <a:pt x="11" y="11"/>
                      </a:cubicBezTo>
                      <a:cubicBezTo>
                        <a:pt x="11" y="11"/>
                        <a:pt x="10" y="11"/>
                        <a:pt x="10" y="11"/>
                      </a:cubicBezTo>
                      <a:cubicBezTo>
                        <a:pt x="10" y="11"/>
                        <a:pt x="10" y="11"/>
                        <a:pt x="10" y="11"/>
                      </a:cubicBezTo>
                      <a:cubicBezTo>
                        <a:pt x="9" y="11"/>
                        <a:pt x="9" y="11"/>
                        <a:pt x="9" y="10"/>
                      </a:cubicBezTo>
                      <a:cubicBezTo>
                        <a:pt x="9" y="9"/>
                        <a:pt x="8" y="9"/>
                        <a:pt x="8" y="9"/>
                      </a:cubicBezTo>
                      <a:cubicBezTo>
                        <a:pt x="8" y="9"/>
                        <a:pt x="8" y="9"/>
                        <a:pt x="8" y="9"/>
                      </a:cubicBezTo>
                      <a:cubicBezTo>
                        <a:pt x="8" y="9"/>
                        <a:pt x="7" y="9"/>
                        <a:pt x="7" y="9"/>
                      </a:cubicBezTo>
                      <a:cubicBezTo>
                        <a:pt x="5" y="9"/>
                        <a:pt x="7" y="6"/>
                        <a:pt x="5" y="5"/>
                      </a:cubicBezTo>
                      <a:cubicBezTo>
                        <a:pt x="3" y="4"/>
                        <a:pt x="5" y="1"/>
                        <a:pt x="4" y="0"/>
                      </a:cubicBezTo>
                      <a:cubicBezTo>
                        <a:pt x="4" y="0"/>
                        <a:pt x="4" y="0"/>
                        <a:pt x="4" y="0"/>
                      </a:cubicBezTo>
                    </a:path>
                  </a:pathLst>
                </a:custGeom>
                <a:solidFill>
                  <a:srgbClr val="9E6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3" name="Freeform 12774">
                  <a:extLst>
                    <a:ext uri="{FF2B5EF4-FFF2-40B4-BE49-F238E27FC236}">
                      <a16:creationId xmlns:a16="http://schemas.microsoft.com/office/drawing/2014/main" id="{F78EE8D7-961D-0A90-2BEE-925893E1FD46}"/>
                    </a:ext>
                  </a:extLst>
                </p:cNvPr>
                <p:cNvSpPr>
                  <a:spLocks noEditPoints="1"/>
                </p:cNvSpPr>
                <p:nvPr/>
              </p:nvSpPr>
              <p:spPr bwMode="auto">
                <a:xfrm>
                  <a:off x="4740" y="2338"/>
                  <a:ext cx="3" cy="1"/>
                </a:xfrm>
                <a:custGeom>
                  <a:avLst/>
                  <a:gdLst>
                    <a:gd name="T0" fmla="*/ 1 w 4"/>
                    <a:gd name="T1" fmla="*/ 1 h 1"/>
                    <a:gd name="T2" fmla="*/ 1 w 4"/>
                    <a:gd name="T3" fmla="*/ 1 h 1"/>
                    <a:gd name="T4" fmla="*/ 1 w 4"/>
                    <a:gd name="T5" fmla="*/ 1 h 1"/>
                    <a:gd name="T6" fmla="*/ 1 w 4"/>
                    <a:gd name="T7" fmla="*/ 1 h 1"/>
                    <a:gd name="T8" fmla="*/ 1 w 4"/>
                    <a:gd name="T9" fmla="*/ 1 h 1"/>
                    <a:gd name="T10" fmla="*/ 1 w 4"/>
                    <a:gd name="T11" fmla="*/ 1 h 1"/>
                    <a:gd name="T12" fmla="*/ 0 w 4"/>
                    <a:gd name="T13" fmla="*/ 1 h 1"/>
                    <a:gd name="T14" fmla="*/ 0 w 4"/>
                    <a:gd name="T15" fmla="*/ 1 h 1"/>
                    <a:gd name="T16" fmla="*/ 1 w 4"/>
                    <a:gd name="T17" fmla="*/ 1 h 1"/>
                    <a:gd name="T18" fmla="*/ 1 w 4"/>
                    <a:gd name="T19" fmla="*/ 1 h 1"/>
                    <a:gd name="T20" fmla="*/ 0 w 4"/>
                    <a:gd name="T21" fmla="*/ 1 h 1"/>
                    <a:gd name="T22" fmla="*/ 2 w 4"/>
                    <a:gd name="T23" fmla="*/ 0 h 1"/>
                    <a:gd name="T24" fmla="*/ 2 w 4"/>
                    <a:gd name="T25" fmla="*/ 0 h 1"/>
                    <a:gd name="T26" fmla="*/ 2 w 4"/>
                    <a:gd name="T27" fmla="*/ 0 h 1"/>
                    <a:gd name="T28" fmla="*/ 2 w 4"/>
                    <a:gd name="T29" fmla="*/ 0 h 1"/>
                    <a:gd name="T30" fmla="*/ 2 w 4"/>
                    <a:gd name="T31" fmla="*/ 0 h 1"/>
                    <a:gd name="T32" fmla="*/ 2 w 4"/>
                    <a:gd name="T33" fmla="*/ 0 h 1"/>
                    <a:gd name="T34" fmla="*/ 2 w 4"/>
                    <a:gd name="T35" fmla="*/ 0 h 1"/>
                    <a:gd name="T36" fmla="*/ 2 w 4"/>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1"/>
                      </a:moveTo>
                      <a:cubicBezTo>
                        <a:pt x="0" y="1"/>
                        <a:pt x="0" y="1"/>
                        <a:pt x="0" y="1"/>
                      </a:cubicBezTo>
                      <a:cubicBezTo>
                        <a:pt x="0" y="1"/>
                        <a:pt x="0" y="1"/>
                        <a:pt x="1" y="1"/>
                      </a:cubicBezTo>
                      <a:cubicBezTo>
                        <a:pt x="1" y="1"/>
                        <a:pt x="1" y="1"/>
                        <a:pt x="1" y="1"/>
                      </a:cubicBezTo>
                      <a:cubicBezTo>
                        <a:pt x="0" y="1"/>
                        <a:pt x="0" y="1"/>
                        <a:pt x="0" y="1"/>
                      </a:cubicBezTo>
                      <a:moveTo>
                        <a:pt x="4" y="0"/>
                      </a:moveTo>
                      <a:cubicBezTo>
                        <a:pt x="3" y="0"/>
                        <a:pt x="3" y="0"/>
                        <a:pt x="2" y="0"/>
                      </a:cubicBezTo>
                      <a:cubicBezTo>
                        <a:pt x="2" y="0"/>
                        <a:pt x="2" y="0"/>
                        <a:pt x="2" y="0"/>
                      </a:cubicBezTo>
                      <a:cubicBezTo>
                        <a:pt x="2" y="0"/>
                        <a:pt x="2" y="0"/>
                        <a:pt x="2" y="0"/>
                      </a:cubicBezTo>
                      <a:cubicBezTo>
                        <a:pt x="2" y="0"/>
                        <a:pt x="2" y="0"/>
                        <a:pt x="2" y="0"/>
                      </a:cubicBezTo>
                      <a:cubicBezTo>
                        <a:pt x="2" y="0"/>
                        <a:pt x="2" y="0"/>
                        <a:pt x="2" y="0"/>
                      </a:cubicBezTo>
                      <a:cubicBezTo>
                        <a:pt x="3" y="0"/>
                        <a:pt x="3" y="0"/>
                        <a:pt x="4" y="0"/>
                      </a:cubicBezTo>
                      <a:cubicBezTo>
                        <a:pt x="4" y="0"/>
                        <a:pt x="4" y="0"/>
                        <a:pt x="4" y="0"/>
                      </a:cubicBezTo>
                    </a:path>
                  </a:pathLst>
                </a:custGeom>
                <a:solidFill>
                  <a:srgbClr val="C1C3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4" name="Freeform 12775">
                  <a:extLst>
                    <a:ext uri="{FF2B5EF4-FFF2-40B4-BE49-F238E27FC236}">
                      <a16:creationId xmlns:a16="http://schemas.microsoft.com/office/drawing/2014/main" id="{51122A1A-A51B-FF9F-4027-D4E7ED11E2BF}"/>
                    </a:ext>
                  </a:extLst>
                </p:cNvPr>
                <p:cNvSpPr>
                  <a:spLocks/>
                </p:cNvSpPr>
                <p:nvPr/>
              </p:nvSpPr>
              <p:spPr bwMode="auto">
                <a:xfrm>
                  <a:off x="4740" y="2337"/>
                  <a:ext cx="3" cy="2"/>
                </a:xfrm>
                <a:custGeom>
                  <a:avLst/>
                  <a:gdLst>
                    <a:gd name="T0" fmla="*/ 2 w 4"/>
                    <a:gd name="T1" fmla="*/ 0 h 2"/>
                    <a:gd name="T2" fmla="*/ 1 w 4"/>
                    <a:gd name="T3" fmla="*/ 0 h 2"/>
                    <a:gd name="T4" fmla="*/ 0 w 4"/>
                    <a:gd name="T5" fmla="*/ 1 h 2"/>
                    <a:gd name="T6" fmla="*/ 0 w 4"/>
                    <a:gd name="T7" fmla="*/ 1 h 2"/>
                    <a:gd name="T8" fmla="*/ 0 w 4"/>
                    <a:gd name="T9" fmla="*/ 2 h 2"/>
                    <a:gd name="T10" fmla="*/ 1 w 4"/>
                    <a:gd name="T11" fmla="*/ 2 h 2"/>
                    <a:gd name="T12" fmla="*/ 1 w 4"/>
                    <a:gd name="T13" fmla="*/ 2 h 2"/>
                    <a:gd name="T14" fmla="*/ 1 w 4"/>
                    <a:gd name="T15" fmla="*/ 2 h 2"/>
                    <a:gd name="T16" fmla="*/ 1 w 4"/>
                    <a:gd name="T17" fmla="*/ 2 h 2"/>
                    <a:gd name="T18" fmla="*/ 2 w 4"/>
                    <a:gd name="T19" fmla="*/ 1 h 2"/>
                    <a:gd name="T20" fmla="*/ 2 w 4"/>
                    <a:gd name="T21" fmla="*/ 1 h 2"/>
                    <a:gd name="T22" fmla="*/ 2 w 4"/>
                    <a:gd name="T23" fmla="*/ 1 h 2"/>
                    <a:gd name="T24" fmla="*/ 2 w 4"/>
                    <a:gd name="T25" fmla="*/ 1 h 2"/>
                    <a:gd name="T26" fmla="*/ 2 w 4"/>
                    <a:gd name="T27" fmla="*/ 0 h 2"/>
                    <a:gd name="T28" fmla="*/ 2 w 4"/>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2">
                      <a:moveTo>
                        <a:pt x="2" y="0"/>
                      </a:moveTo>
                      <a:cubicBezTo>
                        <a:pt x="1" y="0"/>
                        <a:pt x="1" y="0"/>
                        <a:pt x="1" y="0"/>
                      </a:cubicBezTo>
                      <a:cubicBezTo>
                        <a:pt x="0" y="1"/>
                        <a:pt x="0" y="1"/>
                        <a:pt x="0" y="1"/>
                      </a:cubicBezTo>
                      <a:cubicBezTo>
                        <a:pt x="0" y="1"/>
                        <a:pt x="0" y="1"/>
                        <a:pt x="0" y="1"/>
                      </a:cubicBezTo>
                      <a:cubicBezTo>
                        <a:pt x="0" y="2"/>
                        <a:pt x="0" y="2"/>
                        <a:pt x="0" y="2"/>
                      </a:cubicBezTo>
                      <a:cubicBezTo>
                        <a:pt x="0" y="2"/>
                        <a:pt x="0" y="2"/>
                        <a:pt x="1" y="2"/>
                      </a:cubicBezTo>
                      <a:cubicBezTo>
                        <a:pt x="1" y="2"/>
                        <a:pt x="1" y="2"/>
                        <a:pt x="1" y="2"/>
                      </a:cubicBezTo>
                      <a:cubicBezTo>
                        <a:pt x="1" y="2"/>
                        <a:pt x="1" y="2"/>
                        <a:pt x="1" y="2"/>
                      </a:cubicBezTo>
                      <a:cubicBezTo>
                        <a:pt x="1" y="2"/>
                        <a:pt x="1" y="2"/>
                        <a:pt x="1" y="2"/>
                      </a:cubicBezTo>
                      <a:cubicBezTo>
                        <a:pt x="1" y="2"/>
                        <a:pt x="2" y="2"/>
                        <a:pt x="2" y="1"/>
                      </a:cubicBezTo>
                      <a:cubicBezTo>
                        <a:pt x="2" y="1"/>
                        <a:pt x="2" y="1"/>
                        <a:pt x="2" y="1"/>
                      </a:cubicBezTo>
                      <a:cubicBezTo>
                        <a:pt x="3" y="1"/>
                        <a:pt x="3" y="1"/>
                        <a:pt x="4" y="1"/>
                      </a:cubicBezTo>
                      <a:cubicBezTo>
                        <a:pt x="4" y="1"/>
                        <a:pt x="3" y="1"/>
                        <a:pt x="3" y="1"/>
                      </a:cubicBezTo>
                      <a:cubicBezTo>
                        <a:pt x="3" y="1"/>
                        <a:pt x="3" y="0"/>
                        <a:pt x="3" y="0"/>
                      </a:cubicBezTo>
                      <a:cubicBezTo>
                        <a:pt x="2" y="0"/>
                        <a:pt x="2" y="0"/>
                        <a:pt x="2"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5" name="Freeform 12776">
                  <a:extLst>
                    <a:ext uri="{FF2B5EF4-FFF2-40B4-BE49-F238E27FC236}">
                      <a16:creationId xmlns:a16="http://schemas.microsoft.com/office/drawing/2014/main" id="{18FE1499-6583-7B8E-8682-058EA90537BE}"/>
                    </a:ext>
                  </a:extLst>
                </p:cNvPr>
                <p:cNvSpPr>
                  <a:spLocks/>
                </p:cNvSpPr>
                <p:nvPr/>
              </p:nvSpPr>
              <p:spPr bwMode="auto">
                <a:xfrm>
                  <a:off x="4765" y="2338"/>
                  <a:ext cx="2" cy="1"/>
                </a:xfrm>
                <a:custGeom>
                  <a:avLst/>
                  <a:gdLst>
                    <a:gd name="T0" fmla="*/ 1 w 3"/>
                    <a:gd name="T1" fmla="*/ 0 h 2"/>
                    <a:gd name="T2" fmla="*/ 1 w 3"/>
                    <a:gd name="T3" fmla="*/ 0 h 2"/>
                    <a:gd name="T4" fmla="*/ 1 w 3"/>
                    <a:gd name="T5" fmla="*/ 1 h 2"/>
                    <a:gd name="T6" fmla="*/ 1 w 3"/>
                    <a:gd name="T7" fmla="*/ 1 h 2"/>
                    <a:gd name="T8" fmla="*/ 1 w 3"/>
                    <a:gd name="T9" fmla="*/ 1 h 2"/>
                    <a:gd name="T10" fmla="*/ 1 w 3"/>
                    <a:gd name="T11" fmla="*/ 1 h 2"/>
                    <a:gd name="T12" fmla="*/ 1 w 3"/>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
                      <a:moveTo>
                        <a:pt x="1" y="0"/>
                      </a:moveTo>
                      <a:cubicBezTo>
                        <a:pt x="1" y="0"/>
                        <a:pt x="1" y="0"/>
                        <a:pt x="1" y="0"/>
                      </a:cubicBezTo>
                      <a:cubicBezTo>
                        <a:pt x="0" y="1"/>
                        <a:pt x="0" y="1"/>
                        <a:pt x="1" y="2"/>
                      </a:cubicBezTo>
                      <a:cubicBezTo>
                        <a:pt x="1" y="1"/>
                        <a:pt x="2" y="1"/>
                        <a:pt x="2" y="1"/>
                      </a:cubicBezTo>
                      <a:cubicBezTo>
                        <a:pt x="3" y="1"/>
                        <a:pt x="3" y="1"/>
                        <a:pt x="3" y="1"/>
                      </a:cubicBezTo>
                      <a:cubicBezTo>
                        <a:pt x="3" y="1"/>
                        <a:pt x="3" y="1"/>
                        <a:pt x="3" y="1"/>
                      </a:cubicBezTo>
                      <a:cubicBezTo>
                        <a:pt x="3" y="0"/>
                        <a:pt x="2" y="0"/>
                        <a:pt x="1"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6" name="Freeform 12777">
                  <a:extLst>
                    <a:ext uri="{FF2B5EF4-FFF2-40B4-BE49-F238E27FC236}">
                      <a16:creationId xmlns:a16="http://schemas.microsoft.com/office/drawing/2014/main" id="{C05C8EA3-8D04-1131-0ACB-1FAD6C913881}"/>
                    </a:ext>
                  </a:extLst>
                </p:cNvPr>
                <p:cNvSpPr>
                  <a:spLocks/>
                </p:cNvSpPr>
                <p:nvPr/>
              </p:nvSpPr>
              <p:spPr bwMode="auto">
                <a:xfrm>
                  <a:off x="4766" y="2334"/>
                  <a:ext cx="4" cy="1"/>
                </a:xfrm>
                <a:custGeom>
                  <a:avLst/>
                  <a:gdLst>
                    <a:gd name="T0" fmla="*/ 0 w 4"/>
                    <a:gd name="T1" fmla="*/ 0 h 2"/>
                    <a:gd name="T2" fmla="*/ 0 w 4"/>
                    <a:gd name="T3" fmla="*/ 0 h 2"/>
                    <a:gd name="T4" fmla="*/ 2 w 4"/>
                    <a:gd name="T5" fmla="*/ 1 h 2"/>
                    <a:gd name="T6" fmla="*/ 4 w 4"/>
                    <a:gd name="T7" fmla="*/ 1 h 2"/>
                    <a:gd name="T8" fmla="*/ 3 w 4"/>
                    <a:gd name="T9" fmla="*/ 1 h 2"/>
                    <a:gd name="T10" fmla="*/ 3 w 4"/>
                    <a:gd name="T11" fmla="*/ 1 h 2"/>
                    <a:gd name="T12" fmla="*/ 1 w 4"/>
                    <a:gd name="T13" fmla="*/ 1 h 2"/>
                    <a:gd name="T14" fmla="*/ 0 w 4"/>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2">
                      <a:moveTo>
                        <a:pt x="0" y="0"/>
                      </a:moveTo>
                      <a:cubicBezTo>
                        <a:pt x="0" y="0"/>
                        <a:pt x="0" y="0"/>
                        <a:pt x="0" y="0"/>
                      </a:cubicBezTo>
                      <a:cubicBezTo>
                        <a:pt x="0" y="1"/>
                        <a:pt x="1" y="2"/>
                        <a:pt x="2" y="2"/>
                      </a:cubicBezTo>
                      <a:cubicBezTo>
                        <a:pt x="3" y="2"/>
                        <a:pt x="4" y="2"/>
                        <a:pt x="4" y="1"/>
                      </a:cubicBezTo>
                      <a:cubicBezTo>
                        <a:pt x="3" y="1"/>
                        <a:pt x="3" y="1"/>
                        <a:pt x="3" y="1"/>
                      </a:cubicBezTo>
                      <a:cubicBezTo>
                        <a:pt x="3" y="1"/>
                        <a:pt x="3" y="1"/>
                        <a:pt x="3" y="1"/>
                      </a:cubicBezTo>
                      <a:cubicBezTo>
                        <a:pt x="3" y="1"/>
                        <a:pt x="2" y="1"/>
                        <a:pt x="1" y="1"/>
                      </a:cubicBezTo>
                      <a:cubicBezTo>
                        <a:pt x="1" y="1"/>
                        <a:pt x="0" y="0"/>
                        <a:pt x="0"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7" name="Freeform 12778">
                  <a:extLst>
                    <a:ext uri="{FF2B5EF4-FFF2-40B4-BE49-F238E27FC236}">
                      <a16:creationId xmlns:a16="http://schemas.microsoft.com/office/drawing/2014/main" id="{834B0364-9D5B-7014-C179-97579D9F00DE}"/>
                    </a:ext>
                  </a:extLst>
                </p:cNvPr>
                <p:cNvSpPr>
                  <a:spLocks/>
                </p:cNvSpPr>
                <p:nvPr/>
              </p:nvSpPr>
              <p:spPr bwMode="auto">
                <a:xfrm>
                  <a:off x="4759" y="2334"/>
                  <a:ext cx="4" cy="2"/>
                </a:xfrm>
                <a:custGeom>
                  <a:avLst/>
                  <a:gdLst>
                    <a:gd name="T0" fmla="*/ 2 w 5"/>
                    <a:gd name="T1" fmla="*/ 0 h 2"/>
                    <a:gd name="T2" fmla="*/ 0 w 5"/>
                    <a:gd name="T3" fmla="*/ 1 h 2"/>
                    <a:gd name="T4" fmla="*/ 1 w 5"/>
                    <a:gd name="T5" fmla="*/ 1 h 2"/>
                    <a:gd name="T6" fmla="*/ 2 w 5"/>
                    <a:gd name="T7" fmla="*/ 1 h 2"/>
                    <a:gd name="T8" fmla="*/ 2 w 5"/>
                    <a:gd name="T9" fmla="*/ 1 h 2"/>
                    <a:gd name="T10" fmla="*/ 2 w 5"/>
                    <a:gd name="T11" fmla="*/ 2 h 2"/>
                    <a:gd name="T12" fmla="*/ 2 w 5"/>
                    <a:gd name="T13" fmla="*/ 2 h 2"/>
                    <a:gd name="T14" fmla="*/ 2 w 5"/>
                    <a:gd name="T15" fmla="*/ 2 h 2"/>
                    <a:gd name="T16" fmla="*/ 2 w 5"/>
                    <a:gd name="T17" fmla="*/ 1 h 2"/>
                    <a:gd name="T18" fmla="*/ 2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3" y="0"/>
                      </a:moveTo>
                      <a:cubicBezTo>
                        <a:pt x="2" y="0"/>
                        <a:pt x="1" y="1"/>
                        <a:pt x="0" y="1"/>
                      </a:cubicBezTo>
                      <a:cubicBezTo>
                        <a:pt x="0" y="1"/>
                        <a:pt x="1" y="1"/>
                        <a:pt x="1" y="1"/>
                      </a:cubicBezTo>
                      <a:cubicBezTo>
                        <a:pt x="1" y="1"/>
                        <a:pt x="1" y="1"/>
                        <a:pt x="2" y="1"/>
                      </a:cubicBezTo>
                      <a:cubicBezTo>
                        <a:pt x="2" y="1"/>
                        <a:pt x="3" y="1"/>
                        <a:pt x="3" y="1"/>
                      </a:cubicBezTo>
                      <a:cubicBezTo>
                        <a:pt x="4" y="1"/>
                        <a:pt x="4" y="1"/>
                        <a:pt x="4" y="2"/>
                      </a:cubicBezTo>
                      <a:cubicBezTo>
                        <a:pt x="4" y="2"/>
                        <a:pt x="4" y="2"/>
                        <a:pt x="4" y="2"/>
                      </a:cubicBezTo>
                      <a:cubicBezTo>
                        <a:pt x="4" y="2"/>
                        <a:pt x="4" y="2"/>
                        <a:pt x="4" y="2"/>
                      </a:cubicBezTo>
                      <a:cubicBezTo>
                        <a:pt x="5" y="2"/>
                        <a:pt x="4" y="1"/>
                        <a:pt x="4" y="1"/>
                      </a:cubicBezTo>
                      <a:cubicBezTo>
                        <a:pt x="3" y="0"/>
                        <a:pt x="3" y="0"/>
                        <a:pt x="3"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8" name="Freeform 12779">
                  <a:extLst>
                    <a:ext uri="{FF2B5EF4-FFF2-40B4-BE49-F238E27FC236}">
                      <a16:creationId xmlns:a16="http://schemas.microsoft.com/office/drawing/2014/main" id="{EB6BDC56-31B8-EA32-E597-8AC19E69827E}"/>
                    </a:ext>
                  </a:extLst>
                </p:cNvPr>
                <p:cNvSpPr>
                  <a:spLocks noEditPoints="1"/>
                </p:cNvSpPr>
                <p:nvPr/>
              </p:nvSpPr>
              <p:spPr bwMode="auto">
                <a:xfrm>
                  <a:off x="4761" y="2329"/>
                  <a:ext cx="5" cy="1"/>
                </a:xfrm>
                <a:custGeom>
                  <a:avLst/>
                  <a:gdLst>
                    <a:gd name="T0" fmla="*/ 3 w 6"/>
                    <a:gd name="T1" fmla="*/ 0 h 2"/>
                    <a:gd name="T2" fmla="*/ 2 w 6"/>
                    <a:gd name="T3" fmla="*/ 1 h 2"/>
                    <a:gd name="T4" fmla="*/ 2 w 6"/>
                    <a:gd name="T5" fmla="*/ 1 h 2"/>
                    <a:gd name="T6" fmla="*/ 2 w 6"/>
                    <a:gd name="T7" fmla="*/ 1 h 2"/>
                    <a:gd name="T8" fmla="*/ 1 w 6"/>
                    <a:gd name="T9" fmla="*/ 1 h 2"/>
                    <a:gd name="T10" fmla="*/ 1 w 6"/>
                    <a:gd name="T11" fmla="*/ 1 h 2"/>
                    <a:gd name="T12" fmla="*/ 3 w 6"/>
                    <a:gd name="T13" fmla="*/ 1 h 2"/>
                    <a:gd name="T14" fmla="*/ 3 w 6"/>
                    <a:gd name="T15" fmla="*/ 1 h 2"/>
                    <a:gd name="T16" fmla="*/ 3 w 6"/>
                    <a:gd name="T17" fmla="*/ 0 h 2"/>
                    <a:gd name="T18" fmla="*/ 3 w 6"/>
                    <a:gd name="T19" fmla="*/ 0 h 2"/>
                    <a:gd name="T20" fmla="*/ 3 w 6"/>
                    <a:gd name="T21" fmla="*/ 0 h 2"/>
                    <a:gd name="T22" fmla="*/ 3 w 6"/>
                    <a:gd name="T23" fmla="*/ 0 h 2"/>
                    <a:gd name="T24" fmla="*/ 3 w 6"/>
                    <a:gd name="T25" fmla="*/ 0 h 2"/>
                    <a:gd name="T26" fmla="*/ 3 w 6"/>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2">
                      <a:moveTo>
                        <a:pt x="6" y="0"/>
                      </a:moveTo>
                      <a:cubicBezTo>
                        <a:pt x="5" y="1"/>
                        <a:pt x="3" y="1"/>
                        <a:pt x="2" y="1"/>
                      </a:cubicBezTo>
                      <a:cubicBezTo>
                        <a:pt x="2" y="1"/>
                        <a:pt x="2" y="1"/>
                        <a:pt x="2" y="1"/>
                      </a:cubicBezTo>
                      <a:cubicBezTo>
                        <a:pt x="2" y="1"/>
                        <a:pt x="2" y="1"/>
                        <a:pt x="2" y="1"/>
                      </a:cubicBezTo>
                      <a:cubicBezTo>
                        <a:pt x="2" y="1"/>
                        <a:pt x="1" y="1"/>
                        <a:pt x="1" y="1"/>
                      </a:cubicBezTo>
                      <a:cubicBezTo>
                        <a:pt x="1" y="1"/>
                        <a:pt x="1" y="1"/>
                        <a:pt x="1" y="1"/>
                      </a:cubicBezTo>
                      <a:cubicBezTo>
                        <a:pt x="0" y="2"/>
                        <a:pt x="2" y="2"/>
                        <a:pt x="3" y="2"/>
                      </a:cubicBezTo>
                      <a:cubicBezTo>
                        <a:pt x="3" y="2"/>
                        <a:pt x="4" y="2"/>
                        <a:pt x="4" y="2"/>
                      </a:cubicBezTo>
                      <a:cubicBezTo>
                        <a:pt x="5" y="2"/>
                        <a:pt x="6" y="1"/>
                        <a:pt x="6" y="0"/>
                      </a:cubicBezTo>
                      <a:moveTo>
                        <a:pt x="6" y="0"/>
                      </a:moveTo>
                      <a:cubicBezTo>
                        <a:pt x="6" y="0"/>
                        <a:pt x="6" y="0"/>
                        <a:pt x="6" y="0"/>
                      </a:cubicBezTo>
                      <a:cubicBezTo>
                        <a:pt x="6" y="0"/>
                        <a:pt x="6" y="0"/>
                        <a:pt x="6" y="0"/>
                      </a:cubicBezTo>
                      <a:cubicBezTo>
                        <a:pt x="6" y="0"/>
                        <a:pt x="6" y="0"/>
                        <a:pt x="6" y="0"/>
                      </a:cubicBezTo>
                      <a:cubicBezTo>
                        <a:pt x="6" y="0"/>
                        <a:pt x="6" y="0"/>
                        <a:pt x="6"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899" name="Freeform 12780">
                  <a:extLst>
                    <a:ext uri="{FF2B5EF4-FFF2-40B4-BE49-F238E27FC236}">
                      <a16:creationId xmlns:a16="http://schemas.microsoft.com/office/drawing/2014/main" id="{9F112454-8640-698C-2BDE-2D2AF556494C}"/>
                    </a:ext>
                  </a:extLst>
                </p:cNvPr>
                <p:cNvSpPr>
                  <a:spLocks noEditPoints="1"/>
                </p:cNvSpPr>
                <p:nvPr/>
              </p:nvSpPr>
              <p:spPr bwMode="auto">
                <a:xfrm>
                  <a:off x="4767" y="2330"/>
                  <a:ext cx="4" cy="2"/>
                </a:xfrm>
                <a:custGeom>
                  <a:avLst/>
                  <a:gdLst>
                    <a:gd name="T0" fmla="*/ 3 w 4"/>
                    <a:gd name="T1" fmla="*/ 2 h 2"/>
                    <a:gd name="T2" fmla="*/ 3 w 4"/>
                    <a:gd name="T3" fmla="*/ 2 h 2"/>
                    <a:gd name="T4" fmla="*/ 3 w 4"/>
                    <a:gd name="T5" fmla="*/ 2 h 2"/>
                    <a:gd name="T6" fmla="*/ 3 w 4"/>
                    <a:gd name="T7" fmla="*/ 2 h 2"/>
                    <a:gd name="T8" fmla="*/ 1 w 4"/>
                    <a:gd name="T9" fmla="*/ 0 h 2"/>
                    <a:gd name="T10" fmla="*/ 0 w 4"/>
                    <a:gd name="T11" fmla="*/ 0 h 2"/>
                    <a:gd name="T12" fmla="*/ 3 w 4"/>
                    <a:gd name="T13" fmla="*/ 2 h 2"/>
                    <a:gd name="T14" fmla="*/ 1 w 4"/>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2">
                      <a:moveTo>
                        <a:pt x="3" y="2"/>
                      </a:moveTo>
                      <a:cubicBezTo>
                        <a:pt x="3" y="2"/>
                        <a:pt x="3" y="2"/>
                        <a:pt x="3" y="2"/>
                      </a:cubicBezTo>
                      <a:cubicBezTo>
                        <a:pt x="3" y="2"/>
                        <a:pt x="3" y="2"/>
                        <a:pt x="3" y="2"/>
                      </a:cubicBezTo>
                      <a:cubicBezTo>
                        <a:pt x="3" y="2"/>
                        <a:pt x="3" y="2"/>
                        <a:pt x="3" y="2"/>
                      </a:cubicBezTo>
                      <a:moveTo>
                        <a:pt x="1" y="0"/>
                      </a:moveTo>
                      <a:cubicBezTo>
                        <a:pt x="1" y="0"/>
                        <a:pt x="0" y="0"/>
                        <a:pt x="0" y="0"/>
                      </a:cubicBezTo>
                      <a:cubicBezTo>
                        <a:pt x="1" y="0"/>
                        <a:pt x="3" y="1"/>
                        <a:pt x="3" y="2"/>
                      </a:cubicBezTo>
                      <a:cubicBezTo>
                        <a:pt x="4" y="1"/>
                        <a:pt x="2" y="0"/>
                        <a:pt x="1"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0" name="Freeform 12781">
                  <a:extLst>
                    <a:ext uri="{FF2B5EF4-FFF2-40B4-BE49-F238E27FC236}">
                      <a16:creationId xmlns:a16="http://schemas.microsoft.com/office/drawing/2014/main" id="{8955D6D2-0859-181A-227E-95715B3A3CD2}"/>
                    </a:ext>
                  </a:extLst>
                </p:cNvPr>
                <p:cNvSpPr>
                  <a:spLocks noEditPoints="1"/>
                </p:cNvSpPr>
                <p:nvPr/>
              </p:nvSpPr>
              <p:spPr bwMode="auto">
                <a:xfrm>
                  <a:off x="4752" y="2338"/>
                  <a:ext cx="5" cy="1"/>
                </a:xfrm>
                <a:custGeom>
                  <a:avLst/>
                  <a:gdLst>
                    <a:gd name="T0" fmla="*/ 5 w 5"/>
                    <a:gd name="T1" fmla="*/ 0 h 1"/>
                    <a:gd name="T2" fmla="*/ 4 w 5"/>
                    <a:gd name="T3" fmla="*/ 0 h 1"/>
                    <a:gd name="T4" fmla="*/ 4 w 5"/>
                    <a:gd name="T5" fmla="*/ 1 h 1"/>
                    <a:gd name="T6" fmla="*/ 5 w 5"/>
                    <a:gd name="T7" fmla="*/ 0 h 1"/>
                    <a:gd name="T8" fmla="*/ 1 w 5"/>
                    <a:gd name="T9" fmla="*/ 0 h 1"/>
                    <a:gd name="T10" fmla="*/ 2 w 5"/>
                    <a:gd name="T11" fmla="*/ 1 h 1"/>
                    <a:gd name="T12" fmla="*/ 4 w 5"/>
                    <a:gd name="T13" fmla="*/ 1 h 1"/>
                    <a:gd name="T14" fmla="*/ 3 w 5"/>
                    <a:gd name="T15" fmla="*/ 1 h 1"/>
                    <a:gd name="T16" fmla="*/ 1 w 5"/>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
                      <a:moveTo>
                        <a:pt x="5" y="0"/>
                      </a:moveTo>
                      <a:cubicBezTo>
                        <a:pt x="4" y="0"/>
                        <a:pt x="4" y="0"/>
                        <a:pt x="4" y="0"/>
                      </a:cubicBezTo>
                      <a:cubicBezTo>
                        <a:pt x="4" y="1"/>
                        <a:pt x="4" y="1"/>
                        <a:pt x="4" y="1"/>
                      </a:cubicBezTo>
                      <a:cubicBezTo>
                        <a:pt x="5" y="1"/>
                        <a:pt x="5" y="0"/>
                        <a:pt x="5" y="0"/>
                      </a:cubicBezTo>
                      <a:moveTo>
                        <a:pt x="1" y="0"/>
                      </a:moveTo>
                      <a:cubicBezTo>
                        <a:pt x="0" y="1"/>
                        <a:pt x="1" y="1"/>
                        <a:pt x="2" y="1"/>
                      </a:cubicBezTo>
                      <a:cubicBezTo>
                        <a:pt x="4" y="1"/>
                        <a:pt x="5" y="1"/>
                        <a:pt x="4" y="1"/>
                      </a:cubicBezTo>
                      <a:cubicBezTo>
                        <a:pt x="4" y="1"/>
                        <a:pt x="4" y="1"/>
                        <a:pt x="3" y="1"/>
                      </a:cubicBezTo>
                      <a:cubicBezTo>
                        <a:pt x="2" y="1"/>
                        <a:pt x="1" y="0"/>
                        <a:pt x="1"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1" name="Freeform 12782">
                  <a:extLst>
                    <a:ext uri="{FF2B5EF4-FFF2-40B4-BE49-F238E27FC236}">
                      <a16:creationId xmlns:a16="http://schemas.microsoft.com/office/drawing/2014/main" id="{27B14460-C81D-DCE2-1751-E93FAEADB4BC}"/>
                    </a:ext>
                  </a:extLst>
                </p:cNvPr>
                <p:cNvSpPr>
                  <a:spLocks/>
                </p:cNvSpPr>
                <p:nvPr/>
              </p:nvSpPr>
              <p:spPr bwMode="auto">
                <a:xfrm>
                  <a:off x="4756" y="2332"/>
                  <a:ext cx="1" cy="1"/>
                </a:xfrm>
                <a:custGeom>
                  <a:avLst/>
                  <a:gdLst>
                    <a:gd name="T0" fmla="*/ 1 w 1"/>
                    <a:gd name="T1" fmla="*/ 0 h 1"/>
                    <a:gd name="T2" fmla="*/ 0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0" y="0"/>
                        <a:pt x="0" y="0"/>
                      </a:cubicBezTo>
                      <a:cubicBezTo>
                        <a:pt x="0" y="0"/>
                        <a:pt x="1" y="1"/>
                        <a:pt x="1" y="1"/>
                      </a:cubicBezTo>
                      <a:cubicBezTo>
                        <a:pt x="1" y="0"/>
                        <a:pt x="1" y="0"/>
                        <a:pt x="1"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2" name="Freeform 12783">
                  <a:extLst>
                    <a:ext uri="{FF2B5EF4-FFF2-40B4-BE49-F238E27FC236}">
                      <a16:creationId xmlns:a16="http://schemas.microsoft.com/office/drawing/2014/main" id="{CFD88815-52BB-B54F-93BE-9411C66DC4D3}"/>
                    </a:ext>
                  </a:extLst>
                </p:cNvPr>
                <p:cNvSpPr>
                  <a:spLocks/>
                </p:cNvSpPr>
                <p:nvPr/>
              </p:nvSpPr>
              <p:spPr bwMode="auto">
                <a:xfrm>
                  <a:off x="4753" y="2332"/>
                  <a:ext cx="4" cy="1"/>
                </a:xfrm>
                <a:custGeom>
                  <a:avLst/>
                  <a:gdLst>
                    <a:gd name="T0" fmla="*/ 3 w 4"/>
                    <a:gd name="T1" fmla="*/ 0 h 1"/>
                    <a:gd name="T2" fmla="*/ 0 w 4"/>
                    <a:gd name="T3" fmla="*/ 1 h 1"/>
                    <a:gd name="T4" fmla="*/ 2 w 4"/>
                    <a:gd name="T5" fmla="*/ 0 h 1"/>
                    <a:gd name="T6" fmla="*/ 2 w 4"/>
                    <a:gd name="T7" fmla="*/ 0 h 1"/>
                    <a:gd name="T8" fmla="*/ 3 w 4"/>
                    <a:gd name="T9" fmla="*/ 0 h 1"/>
                    <a:gd name="T10" fmla="*/ 4 w 4"/>
                    <a:gd name="T11" fmla="*/ 0 h 1"/>
                    <a:gd name="T12" fmla="*/ 3 w 4"/>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
                      <a:moveTo>
                        <a:pt x="3" y="0"/>
                      </a:moveTo>
                      <a:cubicBezTo>
                        <a:pt x="2" y="0"/>
                        <a:pt x="0" y="1"/>
                        <a:pt x="0" y="1"/>
                      </a:cubicBezTo>
                      <a:cubicBezTo>
                        <a:pt x="0" y="1"/>
                        <a:pt x="1" y="1"/>
                        <a:pt x="2" y="0"/>
                      </a:cubicBezTo>
                      <a:cubicBezTo>
                        <a:pt x="2" y="0"/>
                        <a:pt x="2" y="0"/>
                        <a:pt x="2" y="0"/>
                      </a:cubicBezTo>
                      <a:cubicBezTo>
                        <a:pt x="2" y="0"/>
                        <a:pt x="3" y="0"/>
                        <a:pt x="3" y="0"/>
                      </a:cubicBezTo>
                      <a:cubicBezTo>
                        <a:pt x="3" y="0"/>
                        <a:pt x="4" y="0"/>
                        <a:pt x="4" y="0"/>
                      </a:cubicBezTo>
                      <a:cubicBezTo>
                        <a:pt x="4" y="0"/>
                        <a:pt x="4" y="0"/>
                        <a:pt x="3" y="0"/>
                      </a:cubicBezTo>
                    </a:path>
                  </a:pathLst>
                </a:custGeom>
                <a:solidFill>
                  <a:srgbClr val="B37D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3" name="Freeform 12784">
                  <a:extLst>
                    <a:ext uri="{FF2B5EF4-FFF2-40B4-BE49-F238E27FC236}">
                      <a16:creationId xmlns:a16="http://schemas.microsoft.com/office/drawing/2014/main" id="{2D77DAA5-C9DE-FA8C-F65A-25007CC9A600}"/>
                    </a:ext>
                  </a:extLst>
                </p:cNvPr>
                <p:cNvSpPr>
                  <a:spLocks/>
                </p:cNvSpPr>
                <p:nvPr/>
              </p:nvSpPr>
              <p:spPr bwMode="auto">
                <a:xfrm>
                  <a:off x="4757" y="2333"/>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4" name="Freeform 12785">
                  <a:extLst>
                    <a:ext uri="{FF2B5EF4-FFF2-40B4-BE49-F238E27FC236}">
                      <a16:creationId xmlns:a16="http://schemas.microsoft.com/office/drawing/2014/main" id="{19BA4FEE-6414-E3AF-45F9-7EFE26A6FA2B}"/>
                    </a:ext>
                  </a:extLst>
                </p:cNvPr>
                <p:cNvSpPr>
                  <a:spLocks/>
                </p:cNvSpPr>
                <p:nvPr/>
              </p:nvSpPr>
              <p:spPr bwMode="auto">
                <a:xfrm>
                  <a:off x="4756" y="2325"/>
                  <a:ext cx="4" cy="2"/>
                </a:xfrm>
                <a:custGeom>
                  <a:avLst/>
                  <a:gdLst>
                    <a:gd name="T0" fmla="*/ 1 w 5"/>
                    <a:gd name="T1" fmla="*/ 0 h 2"/>
                    <a:gd name="T2" fmla="*/ 0 w 5"/>
                    <a:gd name="T3" fmla="*/ 1 h 2"/>
                    <a:gd name="T4" fmla="*/ 2 w 5"/>
                    <a:gd name="T5" fmla="*/ 2 h 2"/>
                    <a:gd name="T6" fmla="*/ 2 w 5"/>
                    <a:gd name="T7" fmla="*/ 0 h 2"/>
                    <a:gd name="T8" fmla="*/ 2 w 5"/>
                    <a:gd name="T9" fmla="*/ 1 h 2"/>
                    <a:gd name="T10" fmla="*/ 2 w 5"/>
                    <a:gd name="T11" fmla="*/ 0 h 2"/>
                    <a:gd name="T12" fmla="*/ 2 w 5"/>
                    <a:gd name="T13" fmla="*/ 0 h 2"/>
                    <a:gd name="T14" fmla="*/ 1 w 5"/>
                    <a:gd name="T15" fmla="*/ 0 h 2"/>
                    <a:gd name="T16" fmla="*/ 1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1" y="0"/>
                      </a:moveTo>
                      <a:cubicBezTo>
                        <a:pt x="1" y="1"/>
                        <a:pt x="0" y="1"/>
                        <a:pt x="0" y="1"/>
                      </a:cubicBezTo>
                      <a:cubicBezTo>
                        <a:pt x="1" y="1"/>
                        <a:pt x="2" y="2"/>
                        <a:pt x="3" y="2"/>
                      </a:cubicBezTo>
                      <a:cubicBezTo>
                        <a:pt x="4" y="2"/>
                        <a:pt x="5" y="1"/>
                        <a:pt x="5" y="0"/>
                      </a:cubicBezTo>
                      <a:cubicBezTo>
                        <a:pt x="4" y="1"/>
                        <a:pt x="4" y="1"/>
                        <a:pt x="4" y="1"/>
                      </a:cubicBezTo>
                      <a:cubicBezTo>
                        <a:pt x="4" y="0"/>
                        <a:pt x="3" y="0"/>
                        <a:pt x="2" y="0"/>
                      </a:cubicBezTo>
                      <a:cubicBezTo>
                        <a:pt x="2" y="0"/>
                        <a:pt x="2" y="0"/>
                        <a:pt x="2" y="0"/>
                      </a:cubicBezTo>
                      <a:cubicBezTo>
                        <a:pt x="2" y="0"/>
                        <a:pt x="2" y="0"/>
                        <a:pt x="1" y="0"/>
                      </a:cubicBezTo>
                      <a:cubicBezTo>
                        <a:pt x="1" y="0"/>
                        <a:pt x="1" y="0"/>
                        <a:pt x="1" y="0"/>
                      </a:cubicBezTo>
                    </a:path>
                  </a:pathLst>
                </a:custGeom>
                <a:solidFill>
                  <a:srgbClr val="B37D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5" name="Freeform 12786">
                  <a:extLst>
                    <a:ext uri="{FF2B5EF4-FFF2-40B4-BE49-F238E27FC236}">
                      <a16:creationId xmlns:a16="http://schemas.microsoft.com/office/drawing/2014/main" id="{9BC53EB8-3436-8D4C-1E04-11548ED90129}"/>
                    </a:ext>
                  </a:extLst>
                </p:cNvPr>
                <p:cNvSpPr>
                  <a:spLocks/>
                </p:cNvSpPr>
                <p:nvPr/>
              </p:nvSpPr>
              <p:spPr bwMode="auto">
                <a:xfrm>
                  <a:off x="4756" y="2325"/>
                  <a:ext cx="1" cy="1"/>
                </a:xfrm>
                <a:custGeom>
                  <a:avLst/>
                  <a:gdLst>
                    <a:gd name="T0" fmla="*/ 0 w 1"/>
                    <a:gd name="T1" fmla="*/ 0 h 1"/>
                    <a:gd name="T2" fmla="*/ 0 w 1"/>
                    <a:gd name="T3" fmla="*/ 1 h 1"/>
                    <a:gd name="T4" fmla="*/ 1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0" y="1"/>
                      </a:cubicBezTo>
                      <a:cubicBezTo>
                        <a:pt x="0" y="1"/>
                        <a:pt x="1" y="1"/>
                        <a:pt x="1"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6" name="Freeform 12787">
                  <a:extLst>
                    <a:ext uri="{FF2B5EF4-FFF2-40B4-BE49-F238E27FC236}">
                      <a16:creationId xmlns:a16="http://schemas.microsoft.com/office/drawing/2014/main" id="{483E8FD8-54DC-5670-9893-F5C8C7E0B8CF}"/>
                    </a:ext>
                  </a:extLst>
                </p:cNvPr>
                <p:cNvSpPr>
                  <a:spLocks/>
                </p:cNvSpPr>
                <p:nvPr/>
              </p:nvSpPr>
              <p:spPr bwMode="auto">
                <a:xfrm>
                  <a:off x="4765" y="2326"/>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AB75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7" name="Freeform 12788">
                  <a:extLst>
                    <a:ext uri="{FF2B5EF4-FFF2-40B4-BE49-F238E27FC236}">
                      <a16:creationId xmlns:a16="http://schemas.microsoft.com/office/drawing/2014/main" id="{B36907D8-616C-18D7-7AB2-CEDB65AB3C79}"/>
                    </a:ext>
                  </a:extLst>
                </p:cNvPr>
                <p:cNvSpPr>
                  <a:spLocks/>
                </p:cNvSpPr>
                <p:nvPr/>
              </p:nvSpPr>
              <p:spPr bwMode="auto">
                <a:xfrm>
                  <a:off x="4762" y="2325"/>
                  <a:ext cx="3" cy="1"/>
                </a:xfrm>
                <a:custGeom>
                  <a:avLst/>
                  <a:gdLst>
                    <a:gd name="T0" fmla="*/ 2 w 3"/>
                    <a:gd name="T1" fmla="*/ 0 h 1"/>
                    <a:gd name="T2" fmla="*/ 0 w 3"/>
                    <a:gd name="T3" fmla="*/ 0 h 1"/>
                    <a:gd name="T4" fmla="*/ 0 w 3"/>
                    <a:gd name="T5" fmla="*/ 0 h 1"/>
                    <a:gd name="T6" fmla="*/ 1 w 3"/>
                    <a:gd name="T7" fmla="*/ 0 h 1"/>
                    <a:gd name="T8" fmla="*/ 2 w 3"/>
                    <a:gd name="T9" fmla="*/ 0 h 1"/>
                    <a:gd name="T10" fmla="*/ 3 w 3"/>
                    <a:gd name="T11" fmla="*/ 1 h 1"/>
                    <a:gd name="T12" fmla="*/ 3 w 3"/>
                    <a:gd name="T13" fmla="*/ 1 h 1"/>
                    <a:gd name="T14" fmla="*/ 3 w 3"/>
                    <a:gd name="T15" fmla="*/ 1 h 1"/>
                    <a:gd name="T16" fmla="*/ 2 w 3"/>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1">
                      <a:moveTo>
                        <a:pt x="2" y="0"/>
                      </a:moveTo>
                      <a:cubicBezTo>
                        <a:pt x="1" y="0"/>
                        <a:pt x="0" y="0"/>
                        <a:pt x="0" y="0"/>
                      </a:cubicBezTo>
                      <a:cubicBezTo>
                        <a:pt x="0" y="0"/>
                        <a:pt x="0" y="0"/>
                        <a:pt x="0" y="0"/>
                      </a:cubicBezTo>
                      <a:cubicBezTo>
                        <a:pt x="0" y="0"/>
                        <a:pt x="0" y="0"/>
                        <a:pt x="1" y="0"/>
                      </a:cubicBezTo>
                      <a:cubicBezTo>
                        <a:pt x="1" y="0"/>
                        <a:pt x="2" y="0"/>
                        <a:pt x="2" y="0"/>
                      </a:cubicBezTo>
                      <a:cubicBezTo>
                        <a:pt x="2" y="0"/>
                        <a:pt x="3" y="0"/>
                        <a:pt x="3" y="1"/>
                      </a:cubicBezTo>
                      <a:cubicBezTo>
                        <a:pt x="3" y="1"/>
                        <a:pt x="3" y="1"/>
                        <a:pt x="3" y="1"/>
                      </a:cubicBezTo>
                      <a:cubicBezTo>
                        <a:pt x="3" y="1"/>
                        <a:pt x="3" y="1"/>
                        <a:pt x="3" y="1"/>
                      </a:cubicBezTo>
                      <a:cubicBezTo>
                        <a:pt x="3" y="0"/>
                        <a:pt x="2" y="0"/>
                        <a:pt x="2" y="0"/>
                      </a:cubicBezTo>
                    </a:path>
                  </a:pathLst>
                </a:custGeom>
                <a:solidFill>
                  <a:srgbClr val="B37D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8" name="Freeform 12789">
                  <a:extLst>
                    <a:ext uri="{FF2B5EF4-FFF2-40B4-BE49-F238E27FC236}">
                      <a16:creationId xmlns:a16="http://schemas.microsoft.com/office/drawing/2014/main" id="{9E4EC26A-1237-0720-5FD0-0CE2E05C1230}"/>
                    </a:ext>
                  </a:extLst>
                </p:cNvPr>
                <p:cNvSpPr>
                  <a:spLocks/>
                </p:cNvSpPr>
                <p:nvPr/>
              </p:nvSpPr>
              <p:spPr bwMode="auto">
                <a:xfrm>
                  <a:off x="4750" y="2334"/>
                  <a:ext cx="2" cy="1"/>
                </a:xfrm>
                <a:custGeom>
                  <a:avLst/>
                  <a:gdLst>
                    <a:gd name="T0" fmla="*/ 0 w 2"/>
                    <a:gd name="T1" fmla="*/ 0 h 1"/>
                    <a:gd name="T2" fmla="*/ 0 w 2"/>
                    <a:gd name="T3" fmla="*/ 0 h 1"/>
                    <a:gd name="T4" fmla="*/ 1 w 2"/>
                    <a:gd name="T5" fmla="*/ 1 h 1"/>
                    <a:gd name="T6" fmla="*/ 2 w 2"/>
                    <a:gd name="T7" fmla="*/ 1 h 1"/>
                    <a:gd name="T8" fmla="*/ 2 w 2"/>
                    <a:gd name="T9" fmla="*/ 1 h 1"/>
                    <a:gd name="T10" fmla="*/ 1 w 2"/>
                    <a:gd name="T11" fmla="*/ 1 h 1"/>
                    <a:gd name="T12" fmla="*/ 0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cubicBezTo>
                        <a:pt x="0" y="0"/>
                        <a:pt x="0" y="0"/>
                        <a:pt x="0" y="0"/>
                      </a:cubicBezTo>
                      <a:cubicBezTo>
                        <a:pt x="0" y="1"/>
                        <a:pt x="1" y="1"/>
                        <a:pt x="1" y="1"/>
                      </a:cubicBezTo>
                      <a:cubicBezTo>
                        <a:pt x="1" y="1"/>
                        <a:pt x="2" y="1"/>
                        <a:pt x="2" y="1"/>
                      </a:cubicBezTo>
                      <a:cubicBezTo>
                        <a:pt x="2" y="1"/>
                        <a:pt x="2" y="1"/>
                        <a:pt x="2" y="1"/>
                      </a:cubicBezTo>
                      <a:cubicBezTo>
                        <a:pt x="1" y="1"/>
                        <a:pt x="1" y="1"/>
                        <a:pt x="1" y="1"/>
                      </a:cubicBezTo>
                      <a:cubicBezTo>
                        <a:pt x="1" y="1"/>
                        <a:pt x="0" y="0"/>
                        <a:pt x="0" y="0"/>
                      </a:cubicBezTo>
                    </a:path>
                  </a:pathLst>
                </a:custGeom>
                <a:solidFill>
                  <a:srgbClr val="B37D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09" name="Freeform 12790">
                  <a:extLst>
                    <a:ext uri="{FF2B5EF4-FFF2-40B4-BE49-F238E27FC236}">
                      <a16:creationId xmlns:a16="http://schemas.microsoft.com/office/drawing/2014/main" id="{812F4858-F32C-94FC-2AB2-F20BFC960E49}"/>
                    </a:ext>
                  </a:extLst>
                </p:cNvPr>
                <p:cNvSpPr>
                  <a:spLocks/>
                </p:cNvSpPr>
                <p:nvPr/>
              </p:nvSpPr>
              <p:spPr bwMode="auto">
                <a:xfrm>
                  <a:off x="4748" y="2332"/>
                  <a:ext cx="2" cy="2"/>
                </a:xfrm>
                <a:custGeom>
                  <a:avLst/>
                  <a:gdLst>
                    <a:gd name="T0" fmla="*/ 1 w 2"/>
                    <a:gd name="T1" fmla="*/ 0 h 2"/>
                    <a:gd name="T2" fmla="*/ 2 w 2"/>
                    <a:gd name="T3" fmla="*/ 2 h 2"/>
                    <a:gd name="T4" fmla="*/ 2 w 2"/>
                    <a:gd name="T5" fmla="*/ 2 h 2"/>
                    <a:gd name="T6" fmla="*/ 1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1" y="0"/>
                      </a:moveTo>
                      <a:cubicBezTo>
                        <a:pt x="0" y="1"/>
                        <a:pt x="1" y="2"/>
                        <a:pt x="2" y="2"/>
                      </a:cubicBezTo>
                      <a:cubicBezTo>
                        <a:pt x="2" y="2"/>
                        <a:pt x="2" y="2"/>
                        <a:pt x="2" y="2"/>
                      </a:cubicBezTo>
                      <a:cubicBezTo>
                        <a:pt x="2" y="2"/>
                        <a:pt x="1"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0" name="Freeform 12791">
                  <a:extLst>
                    <a:ext uri="{FF2B5EF4-FFF2-40B4-BE49-F238E27FC236}">
                      <a16:creationId xmlns:a16="http://schemas.microsoft.com/office/drawing/2014/main" id="{CCAFFBC4-96DC-FFDE-67E0-9FFB7CB7B681}"/>
                    </a:ext>
                  </a:extLst>
                </p:cNvPr>
                <p:cNvSpPr>
                  <a:spLocks noEditPoints="1"/>
                </p:cNvSpPr>
                <p:nvPr/>
              </p:nvSpPr>
              <p:spPr bwMode="auto">
                <a:xfrm>
                  <a:off x="4749" y="2328"/>
                  <a:ext cx="3" cy="2"/>
                </a:xfrm>
                <a:custGeom>
                  <a:avLst/>
                  <a:gdLst>
                    <a:gd name="T0" fmla="*/ 0 w 4"/>
                    <a:gd name="T1" fmla="*/ 2 h 2"/>
                    <a:gd name="T2" fmla="*/ 0 w 4"/>
                    <a:gd name="T3" fmla="*/ 2 h 2"/>
                    <a:gd name="T4" fmla="*/ 0 w 4"/>
                    <a:gd name="T5" fmla="*/ 2 h 2"/>
                    <a:gd name="T6" fmla="*/ 2 w 4"/>
                    <a:gd name="T7" fmla="*/ 0 h 2"/>
                    <a:gd name="T8" fmla="*/ 2 w 4"/>
                    <a:gd name="T9" fmla="*/ 1 h 2"/>
                    <a:gd name="T10" fmla="*/ 2 w 4"/>
                    <a:gd name="T11" fmla="*/ 0 h 2"/>
                    <a:gd name="T12" fmla="*/ 2 w 4"/>
                    <a:gd name="T13" fmla="*/ 0 h 2"/>
                    <a:gd name="T14" fmla="*/ 1 w 4"/>
                    <a:gd name="T15" fmla="*/ 0 h 2"/>
                    <a:gd name="T16" fmla="*/ 0 w 4"/>
                    <a:gd name="T17" fmla="*/ 2 h 2"/>
                    <a:gd name="T18" fmla="*/ 2 w 4"/>
                    <a:gd name="T19" fmla="*/ 0 h 2"/>
                    <a:gd name="T20" fmla="*/ 2 w 4"/>
                    <a:gd name="T21" fmla="*/ 0 h 2"/>
                    <a:gd name="T22" fmla="*/ 2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2"/>
                      </a:moveTo>
                      <a:cubicBezTo>
                        <a:pt x="0" y="2"/>
                        <a:pt x="0" y="2"/>
                        <a:pt x="0" y="2"/>
                      </a:cubicBezTo>
                      <a:cubicBezTo>
                        <a:pt x="0" y="2"/>
                        <a:pt x="0" y="2"/>
                        <a:pt x="0" y="2"/>
                      </a:cubicBezTo>
                      <a:moveTo>
                        <a:pt x="4" y="0"/>
                      </a:moveTo>
                      <a:cubicBezTo>
                        <a:pt x="4" y="1"/>
                        <a:pt x="4" y="1"/>
                        <a:pt x="4" y="1"/>
                      </a:cubicBezTo>
                      <a:cubicBezTo>
                        <a:pt x="4" y="1"/>
                        <a:pt x="4" y="1"/>
                        <a:pt x="4" y="0"/>
                      </a:cubicBezTo>
                      <a:moveTo>
                        <a:pt x="2" y="0"/>
                      </a:moveTo>
                      <a:cubicBezTo>
                        <a:pt x="2" y="0"/>
                        <a:pt x="1" y="0"/>
                        <a:pt x="1" y="0"/>
                      </a:cubicBezTo>
                      <a:cubicBezTo>
                        <a:pt x="1" y="1"/>
                        <a:pt x="0" y="1"/>
                        <a:pt x="0" y="2"/>
                      </a:cubicBezTo>
                      <a:cubicBezTo>
                        <a:pt x="1" y="1"/>
                        <a:pt x="2" y="0"/>
                        <a:pt x="3" y="0"/>
                      </a:cubicBezTo>
                      <a:cubicBezTo>
                        <a:pt x="4" y="0"/>
                        <a:pt x="4" y="0"/>
                        <a:pt x="4" y="0"/>
                      </a:cubicBezTo>
                      <a:cubicBezTo>
                        <a:pt x="4" y="0"/>
                        <a:pt x="4" y="0"/>
                        <a:pt x="4" y="0"/>
                      </a:cubicBezTo>
                      <a:cubicBezTo>
                        <a:pt x="3" y="0"/>
                        <a:pt x="3" y="0"/>
                        <a:pt x="2"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1" name="Freeform 12792">
                  <a:extLst>
                    <a:ext uri="{FF2B5EF4-FFF2-40B4-BE49-F238E27FC236}">
                      <a16:creationId xmlns:a16="http://schemas.microsoft.com/office/drawing/2014/main" id="{9B4EF1A0-8D14-A5DC-6172-7B84A89EF7D0}"/>
                    </a:ext>
                  </a:extLst>
                </p:cNvPr>
                <p:cNvSpPr>
                  <a:spLocks noEditPoints="1"/>
                </p:cNvSpPr>
                <p:nvPr/>
              </p:nvSpPr>
              <p:spPr bwMode="auto">
                <a:xfrm>
                  <a:off x="4750" y="2325"/>
                  <a:ext cx="3" cy="1"/>
                </a:xfrm>
                <a:custGeom>
                  <a:avLst/>
                  <a:gdLst>
                    <a:gd name="T0" fmla="*/ 2 w 4"/>
                    <a:gd name="T1" fmla="*/ 0 h 2"/>
                    <a:gd name="T2" fmla="*/ 0 w 4"/>
                    <a:gd name="T3" fmla="*/ 1 h 2"/>
                    <a:gd name="T4" fmla="*/ 0 w 4"/>
                    <a:gd name="T5" fmla="*/ 1 h 2"/>
                    <a:gd name="T6" fmla="*/ 2 w 4"/>
                    <a:gd name="T7" fmla="*/ 1 h 2"/>
                    <a:gd name="T8" fmla="*/ 2 w 4"/>
                    <a:gd name="T9" fmla="*/ 0 h 2"/>
                    <a:gd name="T10" fmla="*/ 2 w 4"/>
                    <a:gd name="T11" fmla="*/ 0 h 2"/>
                    <a:gd name="T12" fmla="*/ 2 w 4"/>
                    <a:gd name="T13" fmla="*/ 0 h 2"/>
                    <a:gd name="T14" fmla="*/ 2 w 4"/>
                    <a:gd name="T15" fmla="*/ 0 h 2"/>
                    <a:gd name="T16" fmla="*/ 2 w 4"/>
                    <a:gd name="T17" fmla="*/ 0 h 2"/>
                    <a:gd name="T18" fmla="*/ 2 w 4"/>
                    <a:gd name="T19" fmla="*/ 0 h 2"/>
                    <a:gd name="T20" fmla="*/ 2 w 4"/>
                    <a:gd name="T21" fmla="*/ 0 h 2"/>
                    <a:gd name="T22" fmla="*/ 2 w 4"/>
                    <a:gd name="T23" fmla="*/ 0 h 2"/>
                    <a:gd name="T24" fmla="*/ 2 w 4"/>
                    <a:gd name="T25" fmla="*/ 0 h 2"/>
                    <a:gd name="T26" fmla="*/ 2 w 4"/>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2">
                      <a:moveTo>
                        <a:pt x="3" y="0"/>
                      </a:moveTo>
                      <a:cubicBezTo>
                        <a:pt x="2" y="0"/>
                        <a:pt x="0" y="1"/>
                        <a:pt x="0" y="2"/>
                      </a:cubicBezTo>
                      <a:cubicBezTo>
                        <a:pt x="0" y="2"/>
                        <a:pt x="0" y="2"/>
                        <a:pt x="0" y="2"/>
                      </a:cubicBezTo>
                      <a:cubicBezTo>
                        <a:pt x="1" y="2"/>
                        <a:pt x="1" y="1"/>
                        <a:pt x="2" y="1"/>
                      </a:cubicBezTo>
                      <a:cubicBezTo>
                        <a:pt x="2" y="1"/>
                        <a:pt x="2" y="0"/>
                        <a:pt x="3" y="0"/>
                      </a:cubicBezTo>
                      <a:moveTo>
                        <a:pt x="3" y="0"/>
                      </a:moveTo>
                      <a:cubicBezTo>
                        <a:pt x="3" y="0"/>
                        <a:pt x="4" y="0"/>
                        <a:pt x="4" y="0"/>
                      </a:cubicBezTo>
                      <a:cubicBezTo>
                        <a:pt x="4" y="0"/>
                        <a:pt x="4" y="0"/>
                        <a:pt x="4" y="0"/>
                      </a:cubicBezTo>
                      <a:cubicBezTo>
                        <a:pt x="4" y="0"/>
                        <a:pt x="4" y="0"/>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EDED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2" name="Freeform 12793">
                  <a:extLst>
                    <a:ext uri="{FF2B5EF4-FFF2-40B4-BE49-F238E27FC236}">
                      <a16:creationId xmlns:a16="http://schemas.microsoft.com/office/drawing/2014/main" id="{40D37536-8B9C-7D8B-9D8F-9AD8857F21D2}"/>
                    </a:ext>
                  </a:extLst>
                </p:cNvPr>
                <p:cNvSpPr>
                  <a:spLocks/>
                </p:cNvSpPr>
                <p:nvPr/>
              </p:nvSpPr>
              <p:spPr bwMode="auto">
                <a:xfrm>
                  <a:off x="4819" y="2449"/>
                  <a:ext cx="32" cy="36"/>
                </a:xfrm>
                <a:custGeom>
                  <a:avLst/>
                  <a:gdLst>
                    <a:gd name="T0" fmla="*/ 18 w 38"/>
                    <a:gd name="T1" fmla="*/ 2 h 43"/>
                    <a:gd name="T2" fmla="*/ 17 w 38"/>
                    <a:gd name="T3" fmla="*/ 1 h 43"/>
                    <a:gd name="T4" fmla="*/ 17 w 38"/>
                    <a:gd name="T5" fmla="*/ 1 h 43"/>
                    <a:gd name="T6" fmla="*/ 16 w 38"/>
                    <a:gd name="T7" fmla="*/ 1 h 43"/>
                    <a:gd name="T8" fmla="*/ 14 w 38"/>
                    <a:gd name="T9" fmla="*/ 2 h 43"/>
                    <a:gd name="T10" fmla="*/ 12 w 38"/>
                    <a:gd name="T11" fmla="*/ 3 h 43"/>
                    <a:gd name="T12" fmla="*/ 8 w 38"/>
                    <a:gd name="T13" fmla="*/ 6 h 43"/>
                    <a:gd name="T14" fmla="*/ 7 w 38"/>
                    <a:gd name="T15" fmla="*/ 8 h 43"/>
                    <a:gd name="T16" fmla="*/ 5 w 38"/>
                    <a:gd name="T17" fmla="*/ 10 h 43"/>
                    <a:gd name="T18" fmla="*/ 3 w 38"/>
                    <a:gd name="T19" fmla="*/ 12 h 43"/>
                    <a:gd name="T20" fmla="*/ 3 w 38"/>
                    <a:gd name="T21" fmla="*/ 15 h 43"/>
                    <a:gd name="T22" fmla="*/ 2 w 38"/>
                    <a:gd name="T23" fmla="*/ 16 h 43"/>
                    <a:gd name="T24" fmla="*/ 2 w 38"/>
                    <a:gd name="T25" fmla="*/ 19 h 43"/>
                    <a:gd name="T26" fmla="*/ 2 w 38"/>
                    <a:gd name="T27" fmla="*/ 19 h 43"/>
                    <a:gd name="T28" fmla="*/ 3 w 38"/>
                    <a:gd name="T29" fmla="*/ 19 h 43"/>
                    <a:gd name="T30" fmla="*/ 3 w 38"/>
                    <a:gd name="T31" fmla="*/ 19 h 43"/>
                    <a:gd name="T32" fmla="*/ 3 w 38"/>
                    <a:gd name="T33" fmla="*/ 20 h 43"/>
                    <a:gd name="T34" fmla="*/ 3 w 38"/>
                    <a:gd name="T35" fmla="*/ 20 h 43"/>
                    <a:gd name="T36" fmla="*/ 3 w 38"/>
                    <a:gd name="T37" fmla="*/ 20 h 43"/>
                    <a:gd name="T38" fmla="*/ 4 w 38"/>
                    <a:gd name="T39" fmla="*/ 20 h 43"/>
                    <a:gd name="T40" fmla="*/ 5 w 38"/>
                    <a:gd name="T41" fmla="*/ 19 h 43"/>
                    <a:gd name="T42" fmla="*/ 7 w 38"/>
                    <a:gd name="T43" fmla="*/ 19 h 43"/>
                    <a:gd name="T44" fmla="*/ 8 w 38"/>
                    <a:gd name="T45" fmla="*/ 18 h 43"/>
                    <a:gd name="T46" fmla="*/ 11 w 38"/>
                    <a:gd name="T47" fmla="*/ 16 h 43"/>
                    <a:gd name="T48" fmla="*/ 13 w 38"/>
                    <a:gd name="T49" fmla="*/ 14 h 43"/>
                    <a:gd name="T50" fmla="*/ 15 w 38"/>
                    <a:gd name="T51" fmla="*/ 11 h 43"/>
                    <a:gd name="T52" fmla="*/ 17 w 38"/>
                    <a:gd name="T53" fmla="*/ 9 h 43"/>
                    <a:gd name="T54" fmla="*/ 18 w 38"/>
                    <a:gd name="T55" fmla="*/ 6 h 43"/>
                    <a:gd name="T56" fmla="*/ 19 w 38"/>
                    <a:gd name="T57" fmla="*/ 4 h 43"/>
                    <a:gd name="T58" fmla="*/ 19 w 38"/>
                    <a:gd name="T59" fmla="*/ 3 h 43"/>
                    <a:gd name="T60" fmla="*/ 18 w 38"/>
                    <a:gd name="T61" fmla="*/ 3 h 43"/>
                    <a:gd name="T62" fmla="*/ 18 w 38"/>
                    <a:gd name="T63" fmla="*/ 2 h 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 h="43">
                      <a:moveTo>
                        <a:pt x="36" y="2"/>
                      </a:moveTo>
                      <a:cubicBezTo>
                        <a:pt x="35" y="3"/>
                        <a:pt x="34" y="2"/>
                        <a:pt x="34" y="1"/>
                      </a:cubicBezTo>
                      <a:cubicBezTo>
                        <a:pt x="34" y="1"/>
                        <a:pt x="34" y="0"/>
                        <a:pt x="33" y="1"/>
                      </a:cubicBezTo>
                      <a:cubicBezTo>
                        <a:pt x="32" y="2"/>
                        <a:pt x="31" y="2"/>
                        <a:pt x="31" y="1"/>
                      </a:cubicBezTo>
                      <a:cubicBezTo>
                        <a:pt x="30" y="1"/>
                        <a:pt x="30" y="1"/>
                        <a:pt x="29" y="2"/>
                      </a:cubicBezTo>
                      <a:cubicBezTo>
                        <a:pt x="26" y="5"/>
                        <a:pt x="26" y="3"/>
                        <a:pt x="24" y="5"/>
                      </a:cubicBezTo>
                      <a:cubicBezTo>
                        <a:pt x="22" y="7"/>
                        <a:pt x="19" y="8"/>
                        <a:pt x="17" y="11"/>
                      </a:cubicBezTo>
                      <a:cubicBezTo>
                        <a:pt x="16" y="12"/>
                        <a:pt x="13" y="13"/>
                        <a:pt x="13" y="15"/>
                      </a:cubicBezTo>
                      <a:cubicBezTo>
                        <a:pt x="12" y="17"/>
                        <a:pt x="10" y="18"/>
                        <a:pt x="9" y="20"/>
                      </a:cubicBezTo>
                      <a:cubicBezTo>
                        <a:pt x="9" y="21"/>
                        <a:pt x="6" y="24"/>
                        <a:pt x="6" y="24"/>
                      </a:cubicBezTo>
                      <a:cubicBezTo>
                        <a:pt x="7" y="25"/>
                        <a:pt x="3" y="29"/>
                        <a:pt x="4" y="30"/>
                      </a:cubicBezTo>
                      <a:cubicBezTo>
                        <a:pt x="4" y="30"/>
                        <a:pt x="1" y="34"/>
                        <a:pt x="2" y="34"/>
                      </a:cubicBezTo>
                      <a:cubicBezTo>
                        <a:pt x="3" y="34"/>
                        <a:pt x="0" y="39"/>
                        <a:pt x="2" y="39"/>
                      </a:cubicBezTo>
                      <a:cubicBezTo>
                        <a:pt x="2" y="39"/>
                        <a:pt x="2" y="39"/>
                        <a:pt x="2" y="40"/>
                      </a:cubicBezTo>
                      <a:cubicBezTo>
                        <a:pt x="2" y="41"/>
                        <a:pt x="1" y="42"/>
                        <a:pt x="3" y="41"/>
                      </a:cubicBezTo>
                      <a:cubicBezTo>
                        <a:pt x="3" y="40"/>
                        <a:pt x="3" y="41"/>
                        <a:pt x="3" y="41"/>
                      </a:cubicBezTo>
                      <a:cubicBezTo>
                        <a:pt x="3" y="42"/>
                        <a:pt x="3" y="42"/>
                        <a:pt x="4" y="42"/>
                      </a:cubicBezTo>
                      <a:cubicBezTo>
                        <a:pt x="5" y="41"/>
                        <a:pt x="5" y="42"/>
                        <a:pt x="5" y="42"/>
                      </a:cubicBezTo>
                      <a:cubicBezTo>
                        <a:pt x="5" y="42"/>
                        <a:pt x="5" y="43"/>
                        <a:pt x="6" y="42"/>
                      </a:cubicBezTo>
                      <a:cubicBezTo>
                        <a:pt x="7" y="41"/>
                        <a:pt x="7" y="41"/>
                        <a:pt x="8" y="42"/>
                      </a:cubicBezTo>
                      <a:cubicBezTo>
                        <a:pt x="8" y="42"/>
                        <a:pt x="8" y="42"/>
                        <a:pt x="9" y="41"/>
                      </a:cubicBezTo>
                      <a:cubicBezTo>
                        <a:pt x="11" y="40"/>
                        <a:pt x="11" y="41"/>
                        <a:pt x="13" y="39"/>
                      </a:cubicBezTo>
                      <a:cubicBezTo>
                        <a:pt x="14" y="38"/>
                        <a:pt x="15" y="39"/>
                        <a:pt x="17" y="36"/>
                      </a:cubicBezTo>
                      <a:cubicBezTo>
                        <a:pt x="18" y="35"/>
                        <a:pt x="20" y="35"/>
                        <a:pt x="22" y="32"/>
                      </a:cubicBezTo>
                      <a:cubicBezTo>
                        <a:pt x="23" y="31"/>
                        <a:pt x="24" y="30"/>
                        <a:pt x="25" y="29"/>
                      </a:cubicBezTo>
                      <a:cubicBezTo>
                        <a:pt x="27" y="26"/>
                        <a:pt x="30" y="24"/>
                        <a:pt x="30" y="22"/>
                      </a:cubicBezTo>
                      <a:cubicBezTo>
                        <a:pt x="30" y="21"/>
                        <a:pt x="33" y="19"/>
                        <a:pt x="33" y="18"/>
                      </a:cubicBezTo>
                      <a:cubicBezTo>
                        <a:pt x="33" y="16"/>
                        <a:pt x="36" y="13"/>
                        <a:pt x="36" y="12"/>
                      </a:cubicBezTo>
                      <a:cubicBezTo>
                        <a:pt x="35" y="11"/>
                        <a:pt x="37" y="8"/>
                        <a:pt x="37" y="8"/>
                      </a:cubicBezTo>
                      <a:cubicBezTo>
                        <a:pt x="35" y="8"/>
                        <a:pt x="38" y="4"/>
                        <a:pt x="37" y="4"/>
                      </a:cubicBezTo>
                      <a:cubicBezTo>
                        <a:pt x="36" y="4"/>
                        <a:pt x="36" y="4"/>
                        <a:pt x="36" y="3"/>
                      </a:cubicBezTo>
                      <a:cubicBezTo>
                        <a:pt x="36" y="2"/>
                        <a:pt x="36" y="2"/>
                        <a:pt x="3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3" name="Freeform 12794">
                  <a:extLst>
                    <a:ext uri="{FF2B5EF4-FFF2-40B4-BE49-F238E27FC236}">
                      <a16:creationId xmlns:a16="http://schemas.microsoft.com/office/drawing/2014/main" id="{3058A4B6-CF84-46D6-0E53-442FACB40E0F}"/>
                    </a:ext>
                  </a:extLst>
                </p:cNvPr>
                <p:cNvSpPr>
                  <a:spLocks/>
                </p:cNvSpPr>
                <p:nvPr/>
              </p:nvSpPr>
              <p:spPr bwMode="auto">
                <a:xfrm>
                  <a:off x="4819" y="2458"/>
                  <a:ext cx="30" cy="27"/>
                </a:xfrm>
                <a:custGeom>
                  <a:avLst/>
                  <a:gdLst>
                    <a:gd name="T0" fmla="*/ 5 w 36"/>
                    <a:gd name="T1" fmla="*/ 5 h 32"/>
                    <a:gd name="T2" fmla="*/ 5 w 36"/>
                    <a:gd name="T3" fmla="*/ 7 h 32"/>
                    <a:gd name="T4" fmla="*/ 5 w 36"/>
                    <a:gd name="T5" fmla="*/ 8 h 32"/>
                    <a:gd name="T6" fmla="*/ 5 w 36"/>
                    <a:gd name="T7" fmla="*/ 8 h 32"/>
                    <a:gd name="T8" fmla="*/ 6 w 36"/>
                    <a:gd name="T9" fmla="*/ 8 h 32"/>
                    <a:gd name="T10" fmla="*/ 6 w 36"/>
                    <a:gd name="T11" fmla="*/ 8 h 32"/>
                    <a:gd name="T12" fmla="*/ 6 w 36"/>
                    <a:gd name="T13" fmla="*/ 9 h 32"/>
                    <a:gd name="T14" fmla="*/ 7 w 36"/>
                    <a:gd name="T15" fmla="*/ 9 h 32"/>
                    <a:gd name="T16" fmla="*/ 8 w 36"/>
                    <a:gd name="T17" fmla="*/ 8 h 32"/>
                    <a:gd name="T18" fmla="*/ 8 w 36"/>
                    <a:gd name="T19" fmla="*/ 8 h 32"/>
                    <a:gd name="T20" fmla="*/ 10 w 36"/>
                    <a:gd name="T21" fmla="*/ 8 h 32"/>
                    <a:gd name="T22" fmla="*/ 12 w 36"/>
                    <a:gd name="T23" fmla="*/ 6 h 32"/>
                    <a:gd name="T24" fmla="*/ 14 w 36"/>
                    <a:gd name="T25" fmla="*/ 4 h 32"/>
                    <a:gd name="T26" fmla="*/ 16 w 36"/>
                    <a:gd name="T27" fmla="*/ 3 h 32"/>
                    <a:gd name="T28" fmla="*/ 18 w 36"/>
                    <a:gd name="T29" fmla="*/ 0 h 32"/>
                    <a:gd name="T30" fmla="*/ 18 w 36"/>
                    <a:gd name="T31" fmla="*/ 1 h 32"/>
                    <a:gd name="T32" fmla="*/ 16 w 36"/>
                    <a:gd name="T33" fmla="*/ 3 h 32"/>
                    <a:gd name="T34" fmla="*/ 15 w 36"/>
                    <a:gd name="T35" fmla="*/ 6 h 32"/>
                    <a:gd name="T36" fmla="*/ 13 w 36"/>
                    <a:gd name="T37" fmla="*/ 9 h 32"/>
                    <a:gd name="T38" fmla="*/ 11 w 36"/>
                    <a:gd name="T39" fmla="*/ 11 h 32"/>
                    <a:gd name="T40" fmla="*/ 8 w 36"/>
                    <a:gd name="T41" fmla="*/ 13 h 32"/>
                    <a:gd name="T42" fmla="*/ 7 w 36"/>
                    <a:gd name="T43" fmla="*/ 14 h 32"/>
                    <a:gd name="T44" fmla="*/ 5 w 36"/>
                    <a:gd name="T45" fmla="*/ 15 h 32"/>
                    <a:gd name="T46" fmla="*/ 4 w 36"/>
                    <a:gd name="T47" fmla="*/ 16 h 32"/>
                    <a:gd name="T48" fmla="*/ 3 w 36"/>
                    <a:gd name="T49" fmla="*/ 16 h 32"/>
                    <a:gd name="T50" fmla="*/ 3 w 36"/>
                    <a:gd name="T51" fmla="*/ 16 h 32"/>
                    <a:gd name="T52" fmla="*/ 3 w 36"/>
                    <a:gd name="T53" fmla="*/ 16 h 32"/>
                    <a:gd name="T54" fmla="*/ 3 w 36"/>
                    <a:gd name="T55" fmla="*/ 15 h 32"/>
                    <a:gd name="T56" fmla="*/ 3 w 36"/>
                    <a:gd name="T57" fmla="*/ 15 h 32"/>
                    <a:gd name="T58" fmla="*/ 2 w 36"/>
                    <a:gd name="T59" fmla="*/ 14 h 32"/>
                    <a:gd name="T60" fmla="*/ 2 w 36"/>
                    <a:gd name="T61" fmla="*/ 14 h 32"/>
                    <a:gd name="T62" fmla="*/ 2 w 36"/>
                    <a:gd name="T63" fmla="*/ 12 h 32"/>
                    <a:gd name="T64" fmla="*/ 3 w 36"/>
                    <a:gd name="T65" fmla="*/ 10 h 32"/>
                    <a:gd name="T66" fmla="*/ 3 w 36"/>
                    <a:gd name="T67" fmla="*/ 7 h 32"/>
                    <a:gd name="T68" fmla="*/ 5 w 36"/>
                    <a:gd name="T69" fmla="*/ 5 h 32"/>
                    <a:gd name="T70" fmla="*/ 5 w 36"/>
                    <a:gd name="T71" fmla="*/ 5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 h="32">
                      <a:moveTo>
                        <a:pt x="9" y="10"/>
                      </a:moveTo>
                      <a:cubicBezTo>
                        <a:pt x="10" y="10"/>
                        <a:pt x="7" y="15"/>
                        <a:pt x="9" y="14"/>
                      </a:cubicBezTo>
                      <a:cubicBezTo>
                        <a:pt x="9" y="14"/>
                        <a:pt x="9" y="15"/>
                        <a:pt x="9" y="16"/>
                      </a:cubicBezTo>
                      <a:cubicBezTo>
                        <a:pt x="9" y="17"/>
                        <a:pt x="9" y="18"/>
                        <a:pt x="10" y="17"/>
                      </a:cubicBezTo>
                      <a:cubicBezTo>
                        <a:pt x="11" y="16"/>
                        <a:pt x="11" y="17"/>
                        <a:pt x="11" y="17"/>
                      </a:cubicBezTo>
                      <a:cubicBezTo>
                        <a:pt x="11" y="18"/>
                        <a:pt x="11" y="18"/>
                        <a:pt x="12" y="17"/>
                      </a:cubicBezTo>
                      <a:cubicBezTo>
                        <a:pt x="12" y="17"/>
                        <a:pt x="12" y="17"/>
                        <a:pt x="12" y="18"/>
                      </a:cubicBezTo>
                      <a:cubicBezTo>
                        <a:pt x="12" y="18"/>
                        <a:pt x="13" y="19"/>
                        <a:pt x="14" y="18"/>
                      </a:cubicBezTo>
                      <a:cubicBezTo>
                        <a:pt x="14" y="17"/>
                        <a:pt x="14" y="17"/>
                        <a:pt x="15" y="17"/>
                      </a:cubicBezTo>
                      <a:cubicBezTo>
                        <a:pt x="15" y="18"/>
                        <a:pt x="16" y="18"/>
                        <a:pt x="17" y="17"/>
                      </a:cubicBezTo>
                      <a:cubicBezTo>
                        <a:pt x="18" y="16"/>
                        <a:pt x="18" y="17"/>
                        <a:pt x="20" y="15"/>
                      </a:cubicBezTo>
                      <a:cubicBezTo>
                        <a:pt x="21" y="14"/>
                        <a:pt x="22" y="15"/>
                        <a:pt x="24" y="12"/>
                      </a:cubicBezTo>
                      <a:cubicBezTo>
                        <a:pt x="25" y="10"/>
                        <a:pt x="27" y="10"/>
                        <a:pt x="29" y="8"/>
                      </a:cubicBezTo>
                      <a:cubicBezTo>
                        <a:pt x="30" y="7"/>
                        <a:pt x="32" y="6"/>
                        <a:pt x="32" y="4"/>
                      </a:cubicBezTo>
                      <a:cubicBezTo>
                        <a:pt x="33" y="3"/>
                        <a:pt x="35" y="1"/>
                        <a:pt x="36" y="0"/>
                      </a:cubicBezTo>
                      <a:cubicBezTo>
                        <a:pt x="36" y="1"/>
                        <a:pt x="35" y="1"/>
                        <a:pt x="36" y="1"/>
                      </a:cubicBezTo>
                      <a:cubicBezTo>
                        <a:pt x="36" y="2"/>
                        <a:pt x="33" y="5"/>
                        <a:pt x="33" y="7"/>
                      </a:cubicBezTo>
                      <a:cubicBezTo>
                        <a:pt x="33" y="8"/>
                        <a:pt x="30" y="10"/>
                        <a:pt x="30" y="11"/>
                      </a:cubicBezTo>
                      <a:cubicBezTo>
                        <a:pt x="30" y="13"/>
                        <a:pt x="27" y="15"/>
                        <a:pt x="25" y="18"/>
                      </a:cubicBezTo>
                      <a:cubicBezTo>
                        <a:pt x="24" y="19"/>
                        <a:pt x="23" y="20"/>
                        <a:pt x="22" y="21"/>
                      </a:cubicBezTo>
                      <a:cubicBezTo>
                        <a:pt x="20" y="24"/>
                        <a:pt x="18" y="24"/>
                        <a:pt x="17" y="25"/>
                      </a:cubicBezTo>
                      <a:cubicBezTo>
                        <a:pt x="15" y="28"/>
                        <a:pt x="14" y="27"/>
                        <a:pt x="13" y="28"/>
                      </a:cubicBezTo>
                      <a:cubicBezTo>
                        <a:pt x="11" y="30"/>
                        <a:pt x="11" y="29"/>
                        <a:pt x="9" y="30"/>
                      </a:cubicBezTo>
                      <a:cubicBezTo>
                        <a:pt x="8" y="31"/>
                        <a:pt x="8" y="31"/>
                        <a:pt x="8" y="31"/>
                      </a:cubicBezTo>
                      <a:cubicBezTo>
                        <a:pt x="7" y="30"/>
                        <a:pt x="7" y="30"/>
                        <a:pt x="6" y="31"/>
                      </a:cubicBezTo>
                      <a:cubicBezTo>
                        <a:pt x="5" y="32"/>
                        <a:pt x="5" y="31"/>
                        <a:pt x="5" y="31"/>
                      </a:cubicBezTo>
                      <a:cubicBezTo>
                        <a:pt x="5" y="31"/>
                        <a:pt x="5" y="30"/>
                        <a:pt x="4" y="31"/>
                      </a:cubicBezTo>
                      <a:cubicBezTo>
                        <a:pt x="3" y="31"/>
                        <a:pt x="3" y="31"/>
                        <a:pt x="3" y="30"/>
                      </a:cubicBezTo>
                      <a:cubicBezTo>
                        <a:pt x="3" y="30"/>
                        <a:pt x="3" y="29"/>
                        <a:pt x="3" y="30"/>
                      </a:cubicBezTo>
                      <a:cubicBezTo>
                        <a:pt x="1" y="31"/>
                        <a:pt x="2" y="30"/>
                        <a:pt x="2" y="29"/>
                      </a:cubicBezTo>
                      <a:cubicBezTo>
                        <a:pt x="2" y="28"/>
                        <a:pt x="2" y="28"/>
                        <a:pt x="2" y="28"/>
                      </a:cubicBezTo>
                      <a:cubicBezTo>
                        <a:pt x="0" y="28"/>
                        <a:pt x="3" y="23"/>
                        <a:pt x="2" y="23"/>
                      </a:cubicBezTo>
                      <a:cubicBezTo>
                        <a:pt x="1" y="23"/>
                        <a:pt x="4" y="19"/>
                        <a:pt x="4" y="19"/>
                      </a:cubicBezTo>
                      <a:cubicBezTo>
                        <a:pt x="3" y="18"/>
                        <a:pt x="7" y="14"/>
                        <a:pt x="6" y="13"/>
                      </a:cubicBezTo>
                      <a:cubicBezTo>
                        <a:pt x="6" y="13"/>
                        <a:pt x="8" y="11"/>
                        <a:pt x="9" y="9"/>
                      </a:cubicBezTo>
                      <a:cubicBezTo>
                        <a:pt x="9" y="10"/>
                        <a:pt x="9" y="10"/>
                        <a:pt x="9" y="1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4" name="Freeform 12795">
                  <a:extLst>
                    <a:ext uri="{FF2B5EF4-FFF2-40B4-BE49-F238E27FC236}">
                      <a16:creationId xmlns:a16="http://schemas.microsoft.com/office/drawing/2014/main" id="{E9DC3952-8F53-CF9F-58A7-822F7EB58B12}"/>
                    </a:ext>
                  </a:extLst>
                </p:cNvPr>
                <p:cNvSpPr>
                  <a:spLocks/>
                </p:cNvSpPr>
                <p:nvPr/>
              </p:nvSpPr>
              <p:spPr bwMode="auto">
                <a:xfrm>
                  <a:off x="4819" y="2466"/>
                  <a:ext cx="19" cy="19"/>
                </a:xfrm>
                <a:custGeom>
                  <a:avLst/>
                  <a:gdLst>
                    <a:gd name="T0" fmla="*/ 4 w 23"/>
                    <a:gd name="T1" fmla="*/ 0 h 23"/>
                    <a:gd name="T2" fmla="*/ 2 w 23"/>
                    <a:gd name="T3" fmla="*/ 2 h 23"/>
                    <a:gd name="T4" fmla="*/ 2 w 23"/>
                    <a:gd name="T5" fmla="*/ 5 h 23"/>
                    <a:gd name="T6" fmla="*/ 2 w 23"/>
                    <a:gd name="T7" fmla="*/ 7 h 23"/>
                    <a:gd name="T8" fmla="*/ 2 w 23"/>
                    <a:gd name="T9" fmla="*/ 9 h 23"/>
                    <a:gd name="T10" fmla="*/ 2 w 23"/>
                    <a:gd name="T11" fmla="*/ 10 h 23"/>
                    <a:gd name="T12" fmla="*/ 2 w 23"/>
                    <a:gd name="T13" fmla="*/ 10 h 23"/>
                    <a:gd name="T14" fmla="*/ 2 w 23"/>
                    <a:gd name="T15" fmla="*/ 10 h 23"/>
                    <a:gd name="T16" fmla="*/ 2 w 23"/>
                    <a:gd name="T17" fmla="*/ 10 h 23"/>
                    <a:gd name="T18" fmla="*/ 2 w 23"/>
                    <a:gd name="T19" fmla="*/ 10 h 23"/>
                    <a:gd name="T20" fmla="*/ 2 w 23"/>
                    <a:gd name="T21" fmla="*/ 10 h 23"/>
                    <a:gd name="T22" fmla="*/ 4 w 23"/>
                    <a:gd name="T23" fmla="*/ 10 h 23"/>
                    <a:gd name="T24" fmla="*/ 4 w 23"/>
                    <a:gd name="T25" fmla="*/ 10 h 23"/>
                    <a:gd name="T26" fmla="*/ 6 w 23"/>
                    <a:gd name="T27" fmla="*/ 9 h 23"/>
                    <a:gd name="T28" fmla="*/ 8 w 23"/>
                    <a:gd name="T29" fmla="*/ 7 h 23"/>
                    <a:gd name="T30" fmla="*/ 10 w 23"/>
                    <a:gd name="T31" fmla="*/ 6 h 23"/>
                    <a:gd name="T32" fmla="*/ 11 w 23"/>
                    <a:gd name="T33" fmla="*/ 5 h 23"/>
                    <a:gd name="T34" fmla="*/ 10 w 23"/>
                    <a:gd name="T35" fmla="*/ 6 h 23"/>
                    <a:gd name="T36" fmla="*/ 7 w 23"/>
                    <a:gd name="T37" fmla="*/ 7 h 23"/>
                    <a:gd name="T38" fmla="*/ 6 w 23"/>
                    <a:gd name="T39" fmla="*/ 8 h 23"/>
                    <a:gd name="T40" fmla="*/ 5 w 23"/>
                    <a:gd name="T41" fmla="*/ 9 h 23"/>
                    <a:gd name="T42" fmla="*/ 4 w 23"/>
                    <a:gd name="T43" fmla="*/ 9 h 23"/>
                    <a:gd name="T44" fmla="*/ 4 w 23"/>
                    <a:gd name="T45" fmla="*/ 9 h 23"/>
                    <a:gd name="T46" fmla="*/ 4 w 23"/>
                    <a:gd name="T47" fmla="*/ 9 h 23"/>
                    <a:gd name="T48" fmla="*/ 3 w 23"/>
                    <a:gd name="T49" fmla="*/ 8 h 23"/>
                    <a:gd name="T50" fmla="*/ 2 w 23"/>
                    <a:gd name="T51" fmla="*/ 8 h 23"/>
                    <a:gd name="T52" fmla="*/ 2 w 23"/>
                    <a:gd name="T53" fmla="*/ 8 h 23"/>
                    <a:gd name="T54" fmla="*/ 2 w 23"/>
                    <a:gd name="T55" fmla="*/ 7 h 23"/>
                    <a:gd name="T56" fmla="*/ 2 w 23"/>
                    <a:gd name="T57" fmla="*/ 5 h 23"/>
                    <a:gd name="T58" fmla="*/ 3 w 23"/>
                    <a:gd name="T59" fmla="*/ 3 h 23"/>
                    <a:gd name="T60" fmla="*/ 4 w 23"/>
                    <a:gd name="T61" fmla="*/ 2 h 23"/>
                    <a:gd name="T62" fmla="*/ 4 w 23"/>
                    <a:gd name="T63" fmla="*/ 1 h 23"/>
                    <a:gd name="T64" fmla="*/ 4 w 23"/>
                    <a:gd name="T65" fmla="*/ 0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 h="23">
                      <a:moveTo>
                        <a:pt x="9" y="0"/>
                      </a:moveTo>
                      <a:cubicBezTo>
                        <a:pt x="8" y="2"/>
                        <a:pt x="6" y="4"/>
                        <a:pt x="6" y="4"/>
                      </a:cubicBezTo>
                      <a:cubicBezTo>
                        <a:pt x="7" y="5"/>
                        <a:pt x="3" y="9"/>
                        <a:pt x="4" y="10"/>
                      </a:cubicBezTo>
                      <a:cubicBezTo>
                        <a:pt x="4" y="10"/>
                        <a:pt x="1" y="14"/>
                        <a:pt x="2" y="14"/>
                      </a:cubicBezTo>
                      <a:cubicBezTo>
                        <a:pt x="3" y="14"/>
                        <a:pt x="0" y="19"/>
                        <a:pt x="2" y="19"/>
                      </a:cubicBezTo>
                      <a:cubicBezTo>
                        <a:pt x="2" y="19"/>
                        <a:pt x="2" y="19"/>
                        <a:pt x="2" y="20"/>
                      </a:cubicBezTo>
                      <a:cubicBezTo>
                        <a:pt x="2" y="21"/>
                        <a:pt x="1" y="22"/>
                        <a:pt x="3" y="21"/>
                      </a:cubicBezTo>
                      <a:cubicBezTo>
                        <a:pt x="3" y="20"/>
                        <a:pt x="3" y="21"/>
                        <a:pt x="3" y="21"/>
                      </a:cubicBezTo>
                      <a:cubicBezTo>
                        <a:pt x="3" y="22"/>
                        <a:pt x="3" y="22"/>
                        <a:pt x="4" y="22"/>
                      </a:cubicBezTo>
                      <a:cubicBezTo>
                        <a:pt x="5" y="21"/>
                        <a:pt x="5" y="22"/>
                        <a:pt x="5" y="22"/>
                      </a:cubicBezTo>
                      <a:cubicBezTo>
                        <a:pt x="5" y="22"/>
                        <a:pt x="5" y="23"/>
                        <a:pt x="6" y="22"/>
                      </a:cubicBezTo>
                      <a:cubicBezTo>
                        <a:pt x="7" y="21"/>
                        <a:pt x="7" y="21"/>
                        <a:pt x="8" y="22"/>
                      </a:cubicBezTo>
                      <a:cubicBezTo>
                        <a:pt x="8" y="22"/>
                        <a:pt x="8" y="22"/>
                        <a:pt x="9" y="21"/>
                      </a:cubicBezTo>
                      <a:cubicBezTo>
                        <a:pt x="11" y="20"/>
                        <a:pt x="11" y="21"/>
                        <a:pt x="13" y="19"/>
                      </a:cubicBezTo>
                      <a:cubicBezTo>
                        <a:pt x="14" y="18"/>
                        <a:pt x="15" y="19"/>
                        <a:pt x="17" y="16"/>
                      </a:cubicBezTo>
                      <a:cubicBezTo>
                        <a:pt x="18" y="15"/>
                        <a:pt x="20" y="15"/>
                        <a:pt x="22" y="12"/>
                      </a:cubicBezTo>
                      <a:cubicBezTo>
                        <a:pt x="22" y="12"/>
                        <a:pt x="22" y="12"/>
                        <a:pt x="23" y="11"/>
                      </a:cubicBezTo>
                      <a:cubicBezTo>
                        <a:pt x="22" y="12"/>
                        <a:pt x="21" y="12"/>
                        <a:pt x="20" y="13"/>
                      </a:cubicBezTo>
                      <a:cubicBezTo>
                        <a:pt x="18" y="16"/>
                        <a:pt x="17" y="15"/>
                        <a:pt x="16" y="16"/>
                      </a:cubicBezTo>
                      <a:cubicBezTo>
                        <a:pt x="14" y="18"/>
                        <a:pt x="14" y="17"/>
                        <a:pt x="13" y="18"/>
                      </a:cubicBezTo>
                      <a:cubicBezTo>
                        <a:pt x="12" y="19"/>
                        <a:pt x="11" y="19"/>
                        <a:pt x="11" y="19"/>
                      </a:cubicBezTo>
                      <a:cubicBezTo>
                        <a:pt x="10" y="18"/>
                        <a:pt x="10" y="18"/>
                        <a:pt x="9" y="19"/>
                      </a:cubicBezTo>
                      <a:cubicBezTo>
                        <a:pt x="8" y="20"/>
                        <a:pt x="8" y="19"/>
                        <a:pt x="8" y="19"/>
                      </a:cubicBezTo>
                      <a:cubicBezTo>
                        <a:pt x="8" y="19"/>
                        <a:pt x="8" y="18"/>
                        <a:pt x="8" y="19"/>
                      </a:cubicBezTo>
                      <a:cubicBezTo>
                        <a:pt x="7" y="19"/>
                        <a:pt x="7" y="19"/>
                        <a:pt x="7" y="18"/>
                      </a:cubicBezTo>
                      <a:cubicBezTo>
                        <a:pt x="7" y="18"/>
                        <a:pt x="7" y="17"/>
                        <a:pt x="6" y="18"/>
                      </a:cubicBezTo>
                      <a:cubicBezTo>
                        <a:pt x="5" y="19"/>
                        <a:pt x="5" y="18"/>
                        <a:pt x="5" y="17"/>
                      </a:cubicBezTo>
                      <a:cubicBezTo>
                        <a:pt x="5" y="16"/>
                        <a:pt x="5" y="16"/>
                        <a:pt x="5" y="16"/>
                      </a:cubicBezTo>
                      <a:cubicBezTo>
                        <a:pt x="3" y="16"/>
                        <a:pt x="6" y="11"/>
                        <a:pt x="5" y="11"/>
                      </a:cubicBezTo>
                      <a:cubicBezTo>
                        <a:pt x="4" y="11"/>
                        <a:pt x="7" y="7"/>
                        <a:pt x="7" y="7"/>
                      </a:cubicBezTo>
                      <a:cubicBezTo>
                        <a:pt x="6" y="6"/>
                        <a:pt x="9" y="3"/>
                        <a:pt x="9" y="2"/>
                      </a:cubicBezTo>
                      <a:cubicBezTo>
                        <a:pt x="10" y="1"/>
                        <a:pt x="10" y="1"/>
                        <a:pt x="9" y="1"/>
                      </a:cubicBezTo>
                      <a:cubicBezTo>
                        <a:pt x="9" y="0"/>
                        <a:pt x="9" y="0"/>
                        <a:pt x="9"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5" name="Freeform 12796">
                  <a:extLst>
                    <a:ext uri="{FF2B5EF4-FFF2-40B4-BE49-F238E27FC236}">
                      <a16:creationId xmlns:a16="http://schemas.microsoft.com/office/drawing/2014/main" id="{9058AA4D-C43E-F09F-ED65-D6881D556D0B}"/>
                    </a:ext>
                  </a:extLst>
                </p:cNvPr>
                <p:cNvSpPr>
                  <a:spLocks/>
                </p:cNvSpPr>
                <p:nvPr/>
              </p:nvSpPr>
              <p:spPr bwMode="auto">
                <a:xfrm>
                  <a:off x="4841" y="2463"/>
                  <a:ext cx="2" cy="2"/>
                </a:xfrm>
                <a:custGeom>
                  <a:avLst/>
                  <a:gdLst>
                    <a:gd name="T0" fmla="*/ 1 w 3"/>
                    <a:gd name="T1" fmla="*/ 0 h 2"/>
                    <a:gd name="T2" fmla="*/ 0 w 3"/>
                    <a:gd name="T3" fmla="*/ 2 h 2"/>
                    <a:gd name="T4" fmla="*/ 1 w 3"/>
                    <a:gd name="T5" fmla="*/ 1 h 2"/>
                    <a:gd name="T6" fmla="*/ 1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0"/>
                      </a:moveTo>
                      <a:cubicBezTo>
                        <a:pt x="3" y="0"/>
                        <a:pt x="1" y="1"/>
                        <a:pt x="0" y="2"/>
                      </a:cubicBezTo>
                      <a:cubicBezTo>
                        <a:pt x="0" y="2"/>
                        <a:pt x="1" y="2"/>
                        <a:pt x="1" y="1"/>
                      </a:cubicBezTo>
                      <a:cubicBezTo>
                        <a:pt x="2" y="0"/>
                        <a:pt x="3" y="0"/>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6" name="Freeform 12797">
                  <a:extLst>
                    <a:ext uri="{FF2B5EF4-FFF2-40B4-BE49-F238E27FC236}">
                      <a16:creationId xmlns:a16="http://schemas.microsoft.com/office/drawing/2014/main" id="{14C60ACD-8EA8-5FEE-C753-C54E5AD6DD88}"/>
                    </a:ext>
                  </a:extLst>
                </p:cNvPr>
                <p:cNvSpPr>
                  <a:spLocks/>
                </p:cNvSpPr>
                <p:nvPr/>
              </p:nvSpPr>
              <p:spPr bwMode="auto">
                <a:xfrm>
                  <a:off x="4843" y="2458"/>
                  <a:ext cx="3" cy="3"/>
                </a:xfrm>
                <a:custGeom>
                  <a:avLst/>
                  <a:gdLst>
                    <a:gd name="T0" fmla="*/ 3 w 3"/>
                    <a:gd name="T1" fmla="*/ 0 h 3"/>
                    <a:gd name="T2" fmla="*/ 0 w 3"/>
                    <a:gd name="T3" fmla="*/ 2 h 3"/>
                    <a:gd name="T4" fmla="*/ 3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3" y="2"/>
                        <a:pt x="0" y="3"/>
                        <a:pt x="0" y="2"/>
                      </a:cubicBezTo>
                      <a:cubicBezTo>
                        <a:pt x="1" y="1"/>
                        <a:pt x="3" y="1"/>
                        <a:pt x="3"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7" name="Freeform 12798">
                  <a:extLst>
                    <a:ext uri="{FF2B5EF4-FFF2-40B4-BE49-F238E27FC236}">
                      <a16:creationId xmlns:a16="http://schemas.microsoft.com/office/drawing/2014/main" id="{EEE29099-0E75-9ED7-691D-BBF2E6BC12DB}"/>
                    </a:ext>
                  </a:extLst>
                </p:cNvPr>
                <p:cNvSpPr>
                  <a:spLocks/>
                </p:cNvSpPr>
                <p:nvPr/>
              </p:nvSpPr>
              <p:spPr bwMode="auto">
                <a:xfrm>
                  <a:off x="4838" y="2462"/>
                  <a:ext cx="2" cy="3"/>
                </a:xfrm>
                <a:custGeom>
                  <a:avLst/>
                  <a:gdLst>
                    <a:gd name="T0" fmla="*/ 1 w 3"/>
                    <a:gd name="T1" fmla="*/ 2 h 3"/>
                    <a:gd name="T2" fmla="*/ 1 w 3"/>
                    <a:gd name="T3" fmla="*/ 0 h 3"/>
                    <a:gd name="T4" fmla="*/ 0 w 3"/>
                    <a:gd name="T5" fmla="*/ 3 h 3"/>
                    <a:gd name="T6" fmla="*/ 1 w 3"/>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2"/>
                      </a:moveTo>
                      <a:cubicBezTo>
                        <a:pt x="3" y="1"/>
                        <a:pt x="3" y="0"/>
                        <a:pt x="3" y="0"/>
                      </a:cubicBezTo>
                      <a:cubicBezTo>
                        <a:pt x="2" y="0"/>
                        <a:pt x="1" y="2"/>
                        <a:pt x="0" y="3"/>
                      </a:cubicBezTo>
                      <a:cubicBezTo>
                        <a:pt x="1" y="3"/>
                        <a:pt x="3" y="0"/>
                        <a:pt x="3"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8" name="Freeform 12799">
                  <a:extLst>
                    <a:ext uri="{FF2B5EF4-FFF2-40B4-BE49-F238E27FC236}">
                      <a16:creationId xmlns:a16="http://schemas.microsoft.com/office/drawing/2014/main" id="{DFAAE6EE-9EE2-A75E-6105-F8C4BE1D7631}"/>
                    </a:ext>
                  </a:extLst>
                </p:cNvPr>
                <p:cNvSpPr>
                  <a:spLocks/>
                </p:cNvSpPr>
                <p:nvPr/>
              </p:nvSpPr>
              <p:spPr bwMode="auto">
                <a:xfrm>
                  <a:off x="4840" y="2455"/>
                  <a:ext cx="4" cy="4"/>
                </a:xfrm>
                <a:custGeom>
                  <a:avLst/>
                  <a:gdLst>
                    <a:gd name="T0" fmla="*/ 2 w 5"/>
                    <a:gd name="T1" fmla="*/ 0 h 5"/>
                    <a:gd name="T2" fmla="*/ 2 w 5"/>
                    <a:gd name="T3" fmla="*/ 2 h 5"/>
                    <a:gd name="T4" fmla="*/ 1 w 5"/>
                    <a:gd name="T5" fmla="*/ 2 h 5"/>
                    <a:gd name="T6" fmla="*/ 2 w 5"/>
                    <a:gd name="T7" fmla="*/ 2 h 5"/>
                    <a:gd name="T8" fmla="*/ 2 w 5"/>
                    <a:gd name="T9" fmla="*/ 0 h 5"/>
                    <a:gd name="T10" fmla="*/ 2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cubicBezTo>
                        <a:pt x="5" y="1"/>
                        <a:pt x="4" y="2"/>
                        <a:pt x="3" y="3"/>
                      </a:cubicBezTo>
                      <a:cubicBezTo>
                        <a:pt x="3" y="3"/>
                        <a:pt x="0" y="5"/>
                        <a:pt x="1" y="4"/>
                      </a:cubicBezTo>
                      <a:cubicBezTo>
                        <a:pt x="1" y="3"/>
                        <a:pt x="2" y="3"/>
                        <a:pt x="2" y="3"/>
                      </a:cubicBezTo>
                      <a:cubicBezTo>
                        <a:pt x="3" y="2"/>
                        <a:pt x="5" y="1"/>
                        <a:pt x="5" y="0"/>
                      </a:cubicBezTo>
                      <a:cubicBezTo>
                        <a:pt x="5" y="0"/>
                        <a:pt x="5" y="0"/>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19" name="Freeform 12800">
                  <a:extLst>
                    <a:ext uri="{FF2B5EF4-FFF2-40B4-BE49-F238E27FC236}">
                      <a16:creationId xmlns:a16="http://schemas.microsoft.com/office/drawing/2014/main" id="{C80586E2-439F-46C1-E0FB-95BE10B6B22B}"/>
                    </a:ext>
                  </a:extLst>
                </p:cNvPr>
                <p:cNvSpPr>
                  <a:spLocks/>
                </p:cNvSpPr>
                <p:nvPr/>
              </p:nvSpPr>
              <p:spPr bwMode="auto">
                <a:xfrm>
                  <a:off x="4845" y="2454"/>
                  <a:ext cx="3" cy="2"/>
                </a:xfrm>
                <a:custGeom>
                  <a:avLst/>
                  <a:gdLst>
                    <a:gd name="T0" fmla="*/ 2 w 4"/>
                    <a:gd name="T1" fmla="*/ 2 h 2"/>
                    <a:gd name="T2" fmla="*/ 0 w 4"/>
                    <a:gd name="T3" fmla="*/ 2 h 2"/>
                    <a:gd name="T4" fmla="*/ 2 w 4"/>
                    <a:gd name="T5" fmla="*/ 2 h 2"/>
                    <a:gd name="T6" fmla="*/ 0 60000 65536"/>
                    <a:gd name="T7" fmla="*/ 0 60000 65536"/>
                    <a:gd name="T8" fmla="*/ 0 60000 65536"/>
                  </a:gdLst>
                  <a:ahLst/>
                  <a:cxnLst>
                    <a:cxn ang="T6">
                      <a:pos x="T0" y="T1"/>
                    </a:cxn>
                    <a:cxn ang="T7">
                      <a:pos x="T2" y="T3"/>
                    </a:cxn>
                    <a:cxn ang="T8">
                      <a:pos x="T4" y="T5"/>
                    </a:cxn>
                  </a:cxnLst>
                  <a:rect l="0" t="0" r="r" b="b"/>
                  <a:pathLst>
                    <a:path w="4" h="2">
                      <a:moveTo>
                        <a:pt x="2" y="2"/>
                      </a:moveTo>
                      <a:cubicBezTo>
                        <a:pt x="4" y="0"/>
                        <a:pt x="2" y="0"/>
                        <a:pt x="0" y="2"/>
                      </a:cubicBezTo>
                      <a:cubicBezTo>
                        <a:pt x="1" y="2"/>
                        <a:pt x="3" y="1"/>
                        <a:pt x="2" y="2"/>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0" name="Freeform 12801">
                  <a:extLst>
                    <a:ext uri="{FF2B5EF4-FFF2-40B4-BE49-F238E27FC236}">
                      <a16:creationId xmlns:a16="http://schemas.microsoft.com/office/drawing/2014/main" id="{568752E1-B9BF-36CF-EEB5-13DE4E5F7B5E}"/>
                    </a:ext>
                  </a:extLst>
                </p:cNvPr>
                <p:cNvSpPr>
                  <a:spLocks/>
                </p:cNvSpPr>
                <p:nvPr/>
              </p:nvSpPr>
              <p:spPr bwMode="auto">
                <a:xfrm>
                  <a:off x="4830" y="2469"/>
                  <a:ext cx="4" cy="3"/>
                </a:xfrm>
                <a:custGeom>
                  <a:avLst/>
                  <a:gdLst>
                    <a:gd name="T0" fmla="*/ 2 w 5"/>
                    <a:gd name="T1" fmla="*/ 0 h 4"/>
                    <a:gd name="T2" fmla="*/ 2 w 5"/>
                    <a:gd name="T3" fmla="*/ 1 h 4"/>
                    <a:gd name="T4" fmla="*/ 2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5" y="0"/>
                      </a:moveTo>
                      <a:cubicBezTo>
                        <a:pt x="5" y="0"/>
                        <a:pt x="0" y="4"/>
                        <a:pt x="2" y="1"/>
                      </a:cubicBezTo>
                      <a:cubicBezTo>
                        <a:pt x="3" y="1"/>
                        <a:pt x="4" y="1"/>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1" name="Freeform 12802">
                  <a:extLst>
                    <a:ext uri="{FF2B5EF4-FFF2-40B4-BE49-F238E27FC236}">
                      <a16:creationId xmlns:a16="http://schemas.microsoft.com/office/drawing/2014/main" id="{F3CE83CF-59C4-C849-3A74-037A04C74F1B}"/>
                    </a:ext>
                  </a:extLst>
                </p:cNvPr>
                <p:cNvSpPr>
                  <a:spLocks/>
                </p:cNvSpPr>
                <p:nvPr/>
              </p:nvSpPr>
              <p:spPr bwMode="auto">
                <a:xfrm>
                  <a:off x="4833" y="2461"/>
                  <a:ext cx="4" cy="5"/>
                </a:xfrm>
                <a:custGeom>
                  <a:avLst/>
                  <a:gdLst>
                    <a:gd name="T0" fmla="*/ 3 w 4"/>
                    <a:gd name="T1" fmla="*/ 3 h 6"/>
                    <a:gd name="T2" fmla="*/ 0 w 4"/>
                    <a:gd name="T3" fmla="*/ 3 h 6"/>
                    <a:gd name="T4" fmla="*/ 1 w 4"/>
                    <a:gd name="T5" fmla="*/ 3 h 6"/>
                    <a:gd name="T6" fmla="*/ 3 w 4"/>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
                      <a:moveTo>
                        <a:pt x="3" y="3"/>
                      </a:moveTo>
                      <a:cubicBezTo>
                        <a:pt x="4" y="0"/>
                        <a:pt x="1" y="4"/>
                        <a:pt x="0" y="6"/>
                      </a:cubicBezTo>
                      <a:cubicBezTo>
                        <a:pt x="0" y="5"/>
                        <a:pt x="1" y="4"/>
                        <a:pt x="1" y="4"/>
                      </a:cubicBezTo>
                      <a:cubicBezTo>
                        <a:pt x="2" y="3"/>
                        <a:pt x="3" y="3"/>
                        <a:pt x="3" y="3"/>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2" name="Freeform 12803">
                  <a:extLst>
                    <a:ext uri="{FF2B5EF4-FFF2-40B4-BE49-F238E27FC236}">
                      <a16:creationId xmlns:a16="http://schemas.microsoft.com/office/drawing/2014/main" id="{E54EDD77-BA64-ED62-480E-C8101AEE62DA}"/>
                    </a:ext>
                  </a:extLst>
                </p:cNvPr>
                <p:cNvSpPr>
                  <a:spLocks/>
                </p:cNvSpPr>
                <p:nvPr/>
              </p:nvSpPr>
              <p:spPr bwMode="auto">
                <a:xfrm>
                  <a:off x="4838" y="2455"/>
                  <a:ext cx="3" cy="2"/>
                </a:xfrm>
                <a:custGeom>
                  <a:avLst/>
                  <a:gdLst>
                    <a:gd name="T0" fmla="*/ 2 w 4"/>
                    <a:gd name="T1" fmla="*/ 0 h 3"/>
                    <a:gd name="T2" fmla="*/ 0 w 4"/>
                    <a:gd name="T3" fmla="*/ 1 h 3"/>
                    <a:gd name="T4" fmla="*/ 2 w 4"/>
                    <a:gd name="T5" fmla="*/ 1 h 3"/>
                    <a:gd name="T6" fmla="*/ 0 60000 65536"/>
                    <a:gd name="T7" fmla="*/ 0 60000 65536"/>
                    <a:gd name="T8" fmla="*/ 0 60000 65536"/>
                  </a:gdLst>
                  <a:ahLst/>
                  <a:cxnLst>
                    <a:cxn ang="T6">
                      <a:pos x="T0" y="T1"/>
                    </a:cxn>
                    <a:cxn ang="T7">
                      <a:pos x="T2" y="T3"/>
                    </a:cxn>
                    <a:cxn ang="T8">
                      <a:pos x="T4" y="T5"/>
                    </a:cxn>
                  </a:cxnLst>
                  <a:rect l="0" t="0" r="r" b="b"/>
                  <a:pathLst>
                    <a:path w="4" h="3">
                      <a:moveTo>
                        <a:pt x="4" y="0"/>
                      </a:moveTo>
                      <a:cubicBezTo>
                        <a:pt x="2" y="2"/>
                        <a:pt x="0" y="3"/>
                        <a:pt x="0" y="2"/>
                      </a:cubicBezTo>
                      <a:cubicBezTo>
                        <a:pt x="0" y="2"/>
                        <a:pt x="2" y="1"/>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3" name="Freeform 12804">
                  <a:extLst>
                    <a:ext uri="{FF2B5EF4-FFF2-40B4-BE49-F238E27FC236}">
                      <a16:creationId xmlns:a16="http://schemas.microsoft.com/office/drawing/2014/main" id="{9EA5C0EB-324C-B99A-5A5E-F088C00BA0F0}"/>
                    </a:ext>
                  </a:extLst>
                </p:cNvPr>
                <p:cNvSpPr>
                  <a:spLocks/>
                </p:cNvSpPr>
                <p:nvPr/>
              </p:nvSpPr>
              <p:spPr bwMode="auto">
                <a:xfrm>
                  <a:off x="4842" y="2452"/>
                  <a:ext cx="3" cy="2"/>
                </a:xfrm>
                <a:custGeom>
                  <a:avLst/>
                  <a:gdLst>
                    <a:gd name="T0" fmla="*/ 3 w 3"/>
                    <a:gd name="T1" fmla="*/ 1 h 3"/>
                    <a:gd name="T2" fmla="*/ 0 w 3"/>
                    <a:gd name="T3" fmla="*/ 1 h 3"/>
                    <a:gd name="T4" fmla="*/ 3 w 3"/>
                    <a:gd name="T5" fmla="*/ 1 h 3"/>
                    <a:gd name="T6" fmla="*/ 0 60000 65536"/>
                    <a:gd name="T7" fmla="*/ 0 60000 65536"/>
                    <a:gd name="T8" fmla="*/ 0 60000 65536"/>
                  </a:gdLst>
                  <a:ahLst/>
                  <a:cxnLst>
                    <a:cxn ang="T6">
                      <a:pos x="T0" y="T1"/>
                    </a:cxn>
                    <a:cxn ang="T7">
                      <a:pos x="T2" y="T3"/>
                    </a:cxn>
                    <a:cxn ang="T8">
                      <a:pos x="T4" y="T5"/>
                    </a:cxn>
                  </a:cxnLst>
                  <a:rect l="0" t="0" r="r" b="b"/>
                  <a:pathLst>
                    <a:path w="3" h="3">
                      <a:moveTo>
                        <a:pt x="3" y="1"/>
                      </a:moveTo>
                      <a:cubicBezTo>
                        <a:pt x="3" y="0"/>
                        <a:pt x="1" y="1"/>
                        <a:pt x="0" y="3"/>
                      </a:cubicBezTo>
                      <a:cubicBezTo>
                        <a:pt x="1" y="2"/>
                        <a:pt x="3" y="0"/>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4" name="Freeform 12805">
                  <a:extLst>
                    <a:ext uri="{FF2B5EF4-FFF2-40B4-BE49-F238E27FC236}">
                      <a16:creationId xmlns:a16="http://schemas.microsoft.com/office/drawing/2014/main" id="{59751C1A-8C93-AEDE-28F0-8E36749D50E5}"/>
                    </a:ext>
                  </a:extLst>
                </p:cNvPr>
                <p:cNvSpPr>
                  <a:spLocks/>
                </p:cNvSpPr>
                <p:nvPr/>
              </p:nvSpPr>
              <p:spPr bwMode="auto">
                <a:xfrm>
                  <a:off x="4829" y="2467"/>
                  <a:ext cx="3" cy="1"/>
                </a:xfrm>
                <a:custGeom>
                  <a:avLst/>
                  <a:gdLst>
                    <a:gd name="T0" fmla="*/ 3 w 3"/>
                    <a:gd name="T1" fmla="*/ 1 h 2"/>
                    <a:gd name="T2" fmla="*/ 1 w 3"/>
                    <a:gd name="T3" fmla="*/ 0 h 2"/>
                    <a:gd name="T4" fmla="*/ 3 w 3"/>
                    <a:gd name="T5" fmla="*/ 1 h 2"/>
                    <a:gd name="T6" fmla="*/ 0 60000 65536"/>
                    <a:gd name="T7" fmla="*/ 0 60000 65536"/>
                    <a:gd name="T8" fmla="*/ 0 60000 65536"/>
                  </a:gdLst>
                  <a:ahLst/>
                  <a:cxnLst>
                    <a:cxn ang="T6">
                      <a:pos x="T0" y="T1"/>
                    </a:cxn>
                    <a:cxn ang="T7">
                      <a:pos x="T2" y="T3"/>
                    </a:cxn>
                    <a:cxn ang="T8">
                      <a:pos x="T4" y="T5"/>
                    </a:cxn>
                  </a:cxnLst>
                  <a:rect l="0" t="0" r="r" b="b"/>
                  <a:pathLst>
                    <a:path w="3" h="2">
                      <a:moveTo>
                        <a:pt x="3" y="1"/>
                      </a:moveTo>
                      <a:cubicBezTo>
                        <a:pt x="2" y="2"/>
                        <a:pt x="0" y="2"/>
                        <a:pt x="1" y="0"/>
                      </a:cubicBezTo>
                      <a:cubicBezTo>
                        <a:pt x="1" y="1"/>
                        <a:pt x="1" y="2"/>
                        <a:pt x="3"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5" name="Freeform 12806">
                  <a:extLst>
                    <a:ext uri="{FF2B5EF4-FFF2-40B4-BE49-F238E27FC236}">
                      <a16:creationId xmlns:a16="http://schemas.microsoft.com/office/drawing/2014/main" id="{4F0B762C-7AE6-E0A8-2936-9FB55F3A7F59}"/>
                    </a:ext>
                  </a:extLst>
                </p:cNvPr>
                <p:cNvSpPr>
                  <a:spLocks/>
                </p:cNvSpPr>
                <p:nvPr/>
              </p:nvSpPr>
              <p:spPr bwMode="auto">
                <a:xfrm>
                  <a:off x="4831" y="2460"/>
                  <a:ext cx="3" cy="4"/>
                </a:xfrm>
                <a:custGeom>
                  <a:avLst/>
                  <a:gdLst>
                    <a:gd name="T0" fmla="*/ 2 w 4"/>
                    <a:gd name="T1" fmla="*/ 1 h 5"/>
                    <a:gd name="T2" fmla="*/ 0 w 4"/>
                    <a:gd name="T3" fmla="*/ 2 h 5"/>
                    <a:gd name="T4" fmla="*/ 1 w 4"/>
                    <a:gd name="T5" fmla="*/ 2 h 5"/>
                    <a:gd name="T6" fmla="*/ 2 w 4"/>
                    <a:gd name="T7" fmla="*/ 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4" y="1"/>
                      </a:moveTo>
                      <a:cubicBezTo>
                        <a:pt x="4" y="0"/>
                        <a:pt x="1" y="3"/>
                        <a:pt x="0" y="5"/>
                      </a:cubicBezTo>
                      <a:cubicBezTo>
                        <a:pt x="0" y="4"/>
                        <a:pt x="1" y="4"/>
                        <a:pt x="1" y="3"/>
                      </a:cubicBezTo>
                      <a:cubicBezTo>
                        <a:pt x="2" y="1"/>
                        <a:pt x="3" y="2"/>
                        <a:pt x="4" y="1"/>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6" name="Freeform 12807">
                  <a:extLst>
                    <a:ext uri="{FF2B5EF4-FFF2-40B4-BE49-F238E27FC236}">
                      <a16:creationId xmlns:a16="http://schemas.microsoft.com/office/drawing/2014/main" id="{ABBF3B12-2DF4-E47D-07AE-E920BD9EC11E}"/>
                    </a:ext>
                  </a:extLst>
                </p:cNvPr>
                <p:cNvSpPr>
                  <a:spLocks/>
                </p:cNvSpPr>
                <p:nvPr/>
              </p:nvSpPr>
              <p:spPr bwMode="auto">
                <a:xfrm>
                  <a:off x="4833" y="2457"/>
                  <a:ext cx="3" cy="3"/>
                </a:xfrm>
                <a:custGeom>
                  <a:avLst/>
                  <a:gdLst>
                    <a:gd name="T0" fmla="*/ 2 w 4"/>
                    <a:gd name="T1" fmla="*/ 0 h 3"/>
                    <a:gd name="T2" fmla="*/ 0 w 4"/>
                    <a:gd name="T3" fmla="*/ 3 h 3"/>
                    <a:gd name="T4" fmla="*/ 2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4" y="0"/>
                      </a:moveTo>
                      <a:cubicBezTo>
                        <a:pt x="3" y="0"/>
                        <a:pt x="1" y="2"/>
                        <a:pt x="0" y="3"/>
                      </a:cubicBezTo>
                      <a:cubicBezTo>
                        <a:pt x="1" y="3"/>
                        <a:pt x="3" y="0"/>
                        <a:pt x="4"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7" name="Freeform 12808">
                  <a:extLst>
                    <a:ext uri="{FF2B5EF4-FFF2-40B4-BE49-F238E27FC236}">
                      <a16:creationId xmlns:a16="http://schemas.microsoft.com/office/drawing/2014/main" id="{F70B4B01-D91B-D6EC-57F1-509B603A4947}"/>
                    </a:ext>
                  </a:extLst>
                </p:cNvPr>
                <p:cNvSpPr>
                  <a:spLocks noEditPoints="1"/>
                </p:cNvSpPr>
                <p:nvPr/>
              </p:nvSpPr>
              <p:spPr bwMode="auto">
                <a:xfrm>
                  <a:off x="4790" y="2476"/>
                  <a:ext cx="32" cy="12"/>
                </a:xfrm>
                <a:custGeom>
                  <a:avLst/>
                  <a:gdLst>
                    <a:gd name="T0" fmla="*/ 11 w 38"/>
                    <a:gd name="T1" fmla="*/ 4 h 15"/>
                    <a:gd name="T2" fmla="*/ 8 w 38"/>
                    <a:gd name="T3" fmla="*/ 5 h 15"/>
                    <a:gd name="T4" fmla="*/ 11 w 38"/>
                    <a:gd name="T5" fmla="*/ 4 h 15"/>
                    <a:gd name="T6" fmla="*/ 11 w 38"/>
                    <a:gd name="T7" fmla="*/ 4 h 15"/>
                    <a:gd name="T8" fmla="*/ 5 w 38"/>
                    <a:gd name="T9" fmla="*/ 3 h 15"/>
                    <a:gd name="T10" fmla="*/ 7 w 38"/>
                    <a:gd name="T11" fmla="*/ 3 h 15"/>
                    <a:gd name="T12" fmla="*/ 6 w 38"/>
                    <a:gd name="T13" fmla="*/ 4 h 15"/>
                    <a:gd name="T14" fmla="*/ 17 w 38"/>
                    <a:gd name="T15" fmla="*/ 2 h 15"/>
                    <a:gd name="T16" fmla="*/ 19 w 38"/>
                    <a:gd name="T17" fmla="*/ 2 h 15"/>
                    <a:gd name="T18" fmla="*/ 18 w 38"/>
                    <a:gd name="T19" fmla="*/ 2 h 15"/>
                    <a:gd name="T20" fmla="*/ 19 w 38"/>
                    <a:gd name="T21" fmla="*/ 0 h 15"/>
                    <a:gd name="T22" fmla="*/ 14 w 38"/>
                    <a:gd name="T23" fmla="*/ 2 h 15"/>
                    <a:gd name="T24" fmla="*/ 14 w 38"/>
                    <a:gd name="T25" fmla="*/ 2 h 15"/>
                    <a:gd name="T26" fmla="*/ 13 w 38"/>
                    <a:gd name="T27" fmla="*/ 2 h 15"/>
                    <a:gd name="T28" fmla="*/ 9 w 38"/>
                    <a:gd name="T29" fmla="*/ 2 h 15"/>
                    <a:gd name="T30" fmla="*/ 9 w 38"/>
                    <a:gd name="T31" fmla="*/ 2 h 15"/>
                    <a:gd name="T32" fmla="*/ 8 w 38"/>
                    <a:gd name="T33" fmla="*/ 2 h 15"/>
                    <a:gd name="T34" fmla="*/ 5 w 38"/>
                    <a:gd name="T35" fmla="*/ 2 h 15"/>
                    <a:gd name="T36" fmla="*/ 4 w 38"/>
                    <a:gd name="T37" fmla="*/ 2 h 15"/>
                    <a:gd name="T38" fmla="*/ 4 w 38"/>
                    <a:gd name="T39" fmla="*/ 2 h 15"/>
                    <a:gd name="T40" fmla="*/ 3 w 38"/>
                    <a:gd name="T41" fmla="*/ 2 h 15"/>
                    <a:gd name="T42" fmla="*/ 1 w 38"/>
                    <a:gd name="T43" fmla="*/ 3 h 15"/>
                    <a:gd name="T44" fmla="*/ 2 w 38"/>
                    <a:gd name="T45" fmla="*/ 3 h 15"/>
                    <a:gd name="T46" fmla="*/ 3 w 38"/>
                    <a:gd name="T47" fmla="*/ 5 h 15"/>
                    <a:gd name="T48" fmla="*/ 3 w 38"/>
                    <a:gd name="T49" fmla="*/ 5 h 15"/>
                    <a:gd name="T50" fmla="*/ 4 w 38"/>
                    <a:gd name="T51" fmla="*/ 6 h 15"/>
                    <a:gd name="T52" fmla="*/ 5 w 38"/>
                    <a:gd name="T53" fmla="*/ 6 h 15"/>
                    <a:gd name="T54" fmla="*/ 6 w 38"/>
                    <a:gd name="T55" fmla="*/ 6 h 15"/>
                    <a:gd name="T56" fmla="*/ 7 w 38"/>
                    <a:gd name="T57" fmla="*/ 6 h 15"/>
                    <a:gd name="T58" fmla="*/ 8 w 38"/>
                    <a:gd name="T59" fmla="*/ 6 h 15"/>
                    <a:gd name="T60" fmla="*/ 9 w 38"/>
                    <a:gd name="T61" fmla="*/ 6 h 15"/>
                    <a:gd name="T62" fmla="*/ 10 w 38"/>
                    <a:gd name="T63" fmla="*/ 6 h 15"/>
                    <a:gd name="T64" fmla="*/ 13 w 38"/>
                    <a:gd name="T65" fmla="*/ 5 h 15"/>
                    <a:gd name="T66" fmla="*/ 19 w 38"/>
                    <a:gd name="T67" fmla="*/ 2 h 15"/>
                    <a:gd name="T68" fmla="*/ 19 w 38"/>
                    <a:gd name="T69" fmla="*/ 2 h 15"/>
                    <a:gd name="T70" fmla="*/ 19 w 38"/>
                    <a:gd name="T71" fmla="*/ 2 h 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8" h="15">
                      <a:moveTo>
                        <a:pt x="21" y="9"/>
                      </a:moveTo>
                      <a:cubicBezTo>
                        <a:pt x="21" y="9"/>
                        <a:pt x="21" y="9"/>
                        <a:pt x="21" y="9"/>
                      </a:cubicBezTo>
                      <a:cubicBezTo>
                        <a:pt x="21" y="9"/>
                        <a:pt x="21" y="9"/>
                        <a:pt x="21" y="10"/>
                      </a:cubicBezTo>
                      <a:cubicBezTo>
                        <a:pt x="22" y="10"/>
                        <a:pt x="19" y="12"/>
                        <a:pt x="17" y="12"/>
                      </a:cubicBezTo>
                      <a:cubicBezTo>
                        <a:pt x="17" y="12"/>
                        <a:pt x="16" y="12"/>
                        <a:pt x="17" y="11"/>
                      </a:cubicBezTo>
                      <a:cubicBezTo>
                        <a:pt x="18" y="11"/>
                        <a:pt x="20" y="11"/>
                        <a:pt x="21" y="10"/>
                      </a:cubicBezTo>
                      <a:cubicBezTo>
                        <a:pt x="21" y="10"/>
                        <a:pt x="21" y="10"/>
                        <a:pt x="21" y="9"/>
                      </a:cubicBezTo>
                      <a:cubicBezTo>
                        <a:pt x="21" y="9"/>
                        <a:pt x="21" y="9"/>
                        <a:pt x="21" y="9"/>
                      </a:cubicBezTo>
                      <a:moveTo>
                        <a:pt x="11" y="9"/>
                      </a:moveTo>
                      <a:cubicBezTo>
                        <a:pt x="10" y="9"/>
                        <a:pt x="9" y="9"/>
                        <a:pt x="10" y="8"/>
                      </a:cubicBezTo>
                      <a:cubicBezTo>
                        <a:pt x="10" y="8"/>
                        <a:pt x="11" y="9"/>
                        <a:pt x="11" y="9"/>
                      </a:cubicBezTo>
                      <a:cubicBezTo>
                        <a:pt x="12" y="9"/>
                        <a:pt x="12" y="9"/>
                        <a:pt x="13" y="8"/>
                      </a:cubicBezTo>
                      <a:cubicBezTo>
                        <a:pt x="13" y="8"/>
                        <a:pt x="13" y="8"/>
                        <a:pt x="13" y="8"/>
                      </a:cubicBezTo>
                      <a:cubicBezTo>
                        <a:pt x="13" y="9"/>
                        <a:pt x="11" y="9"/>
                        <a:pt x="11" y="9"/>
                      </a:cubicBezTo>
                      <a:moveTo>
                        <a:pt x="34" y="4"/>
                      </a:moveTo>
                      <a:cubicBezTo>
                        <a:pt x="33" y="4"/>
                        <a:pt x="33" y="3"/>
                        <a:pt x="33" y="3"/>
                      </a:cubicBezTo>
                      <a:cubicBezTo>
                        <a:pt x="34" y="2"/>
                        <a:pt x="35" y="1"/>
                        <a:pt x="36" y="1"/>
                      </a:cubicBezTo>
                      <a:cubicBezTo>
                        <a:pt x="36" y="1"/>
                        <a:pt x="36" y="2"/>
                        <a:pt x="37" y="2"/>
                      </a:cubicBezTo>
                      <a:cubicBezTo>
                        <a:pt x="37" y="2"/>
                        <a:pt x="37" y="2"/>
                        <a:pt x="37" y="2"/>
                      </a:cubicBezTo>
                      <a:cubicBezTo>
                        <a:pt x="36" y="2"/>
                        <a:pt x="36" y="2"/>
                        <a:pt x="36" y="2"/>
                      </a:cubicBezTo>
                      <a:cubicBezTo>
                        <a:pt x="35" y="2"/>
                        <a:pt x="34" y="3"/>
                        <a:pt x="34" y="4"/>
                      </a:cubicBezTo>
                      <a:moveTo>
                        <a:pt x="38" y="0"/>
                      </a:moveTo>
                      <a:cubicBezTo>
                        <a:pt x="35" y="1"/>
                        <a:pt x="32" y="1"/>
                        <a:pt x="29" y="2"/>
                      </a:cubicBezTo>
                      <a:cubicBezTo>
                        <a:pt x="29" y="2"/>
                        <a:pt x="30" y="2"/>
                        <a:pt x="29" y="3"/>
                      </a:cubicBezTo>
                      <a:cubicBezTo>
                        <a:pt x="29" y="3"/>
                        <a:pt x="29" y="3"/>
                        <a:pt x="29" y="3"/>
                      </a:cubicBezTo>
                      <a:cubicBezTo>
                        <a:pt x="29" y="2"/>
                        <a:pt x="29" y="2"/>
                        <a:pt x="28" y="2"/>
                      </a:cubicBezTo>
                      <a:cubicBezTo>
                        <a:pt x="27" y="2"/>
                        <a:pt x="25" y="4"/>
                        <a:pt x="24" y="4"/>
                      </a:cubicBezTo>
                      <a:cubicBezTo>
                        <a:pt x="25" y="3"/>
                        <a:pt x="25" y="3"/>
                        <a:pt x="26" y="2"/>
                      </a:cubicBezTo>
                      <a:cubicBezTo>
                        <a:pt x="24" y="2"/>
                        <a:pt x="22" y="3"/>
                        <a:pt x="19" y="3"/>
                      </a:cubicBezTo>
                      <a:cubicBezTo>
                        <a:pt x="19" y="3"/>
                        <a:pt x="19" y="3"/>
                        <a:pt x="19" y="3"/>
                      </a:cubicBezTo>
                      <a:cubicBezTo>
                        <a:pt x="19" y="3"/>
                        <a:pt x="19" y="3"/>
                        <a:pt x="19" y="3"/>
                      </a:cubicBezTo>
                      <a:cubicBezTo>
                        <a:pt x="19" y="3"/>
                        <a:pt x="19" y="3"/>
                        <a:pt x="19" y="3"/>
                      </a:cubicBezTo>
                      <a:cubicBezTo>
                        <a:pt x="18" y="3"/>
                        <a:pt x="17" y="3"/>
                        <a:pt x="17" y="4"/>
                      </a:cubicBezTo>
                      <a:cubicBezTo>
                        <a:pt x="16" y="4"/>
                        <a:pt x="16" y="5"/>
                        <a:pt x="15" y="6"/>
                      </a:cubicBezTo>
                      <a:cubicBezTo>
                        <a:pt x="15" y="5"/>
                        <a:pt x="16" y="4"/>
                        <a:pt x="17" y="3"/>
                      </a:cubicBezTo>
                      <a:cubicBezTo>
                        <a:pt x="15" y="3"/>
                        <a:pt x="12" y="3"/>
                        <a:pt x="10" y="3"/>
                      </a:cubicBezTo>
                      <a:cubicBezTo>
                        <a:pt x="10" y="3"/>
                        <a:pt x="9" y="3"/>
                        <a:pt x="9" y="3"/>
                      </a:cubicBezTo>
                      <a:cubicBezTo>
                        <a:pt x="8" y="4"/>
                        <a:pt x="8" y="4"/>
                        <a:pt x="8" y="4"/>
                      </a:cubicBezTo>
                      <a:cubicBezTo>
                        <a:pt x="8" y="4"/>
                        <a:pt x="8" y="5"/>
                        <a:pt x="8" y="5"/>
                      </a:cubicBezTo>
                      <a:cubicBezTo>
                        <a:pt x="8" y="5"/>
                        <a:pt x="8" y="4"/>
                        <a:pt x="8" y="4"/>
                      </a:cubicBezTo>
                      <a:cubicBezTo>
                        <a:pt x="8" y="4"/>
                        <a:pt x="8" y="4"/>
                        <a:pt x="8" y="3"/>
                      </a:cubicBezTo>
                      <a:cubicBezTo>
                        <a:pt x="7" y="3"/>
                        <a:pt x="5" y="3"/>
                        <a:pt x="3" y="3"/>
                      </a:cubicBezTo>
                      <a:cubicBezTo>
                        <a:pt x="3" y="4"/>
                        <a:pt x="0" y="6"/>
                        <a:pt x="1" y="7"/>
                      </a:cubicBezTo>
                      <a:cubicBezTo>
                        <a:pt x="1" y="7"/>
                        <a:pt x="1" y="7"/>
                        <a:pt x="1" y="8"/>
                      </a:cubicBezTo>
                      <a:cubicBezTo>
                        <a:pt x="1" y="8"/>
                        <a:pt x="1" y="8"/>
                        <a:pt x="2" y="8"/>
                      </a:cubicBezTo>
                      <a:cubicBezTo>
                        <a:pt x="2" y="8"/>
                        <a:pt x="2" y="8"/>
                        <a:pt x="2" y="8"/>
                      </a:cubicBezTo>
                      <a:cubicBezTo>
                        <a:pt x="2" y="8"/>
                        <a:pt x="2" y="8"/>
                        <a:pt x="2" y="8"/>
                      </a:cubicBezTo>
                      <a:cubicBezTo>
                        <a:pt x="4" y="9"/>
                        <a:pt x="3" y="13"/>
                        <a:pt x="5" y="13"/>
                      </a:cubicBezTo>
                      <a:cubicBezTo>
                        <a:pt x="5" y="13"/>
                        <a:pt x="5" y="13"/>
                        <a:pt x="5" y="13"/>
                      </a:cubicBezTo>
                      <a:cubicBezTo>
                        <a:pt x="6" y="13"/>
                        <a:pt x="6" y="13"/>
                        <a:pt x="6" y="13"/>
                      </a:cubicBezTo>
                      <a:cubicBezTo>
                        <a:pt x="6" y="13"/>
                        <a:pt x="7" y="13"/>
                        <a:pt x="7" y="14"/>
                      </a:cubicBezTo>
                      <a:cubicBezTo>
                        <a:pt x="7" y="14"/>
                        <a:pt x="7" y="15"/>
                        <a:pt x="8" y="15"/>
                      </a:cubicBezTo>
                      <a:cubicBezTo>
                        <a:pt x="8" y="15"/>
                        <a:pt x="9" y="15"/>
                        <a:pt x="9" y="14"/>
                      </a:cubicBezTo>
                      <a:cubicBezTo>
                        <a:pt x="9" y="14"/>
                        <a:pt x="10" y="14"/>
                        <a:pt x="10" y="14"/>
                      </a:cubicBezTo>
                      <a:cubicBezTo>
                        <a:pt x="10" y="14"/>
                        <a:pt x="11" y="14"/>
                        <a:pt x="11" y="15"/>
                      </a:cubicBezTo>
                      <a:cubicBezTo>
                        <a:pt x="11" y="15"/>
                        <a:pt x="12" y="15"/>
                        <a:pt x="12" y="15"/>
                      </a:cubicBezTo>
                      <a:cubicBezTo>
                        <a:pt x="12" y="15"/>
                        <a:pt x="13" y="15"/>
                        <a:pt x="13" y="15"/>
                      </a:cubicBezTo>
                      <a:cubicBezTo>
                        <a:pt x="13" y="15"/>
                        <a:pt x="13" y="15"/>
                        <a:pt x="14" y="15"/>
                      </a:cubicBezTo>
                      <a:cubicBezTo>
                        <a:pt x="14" y="15"/>
                        <a:pt x="14" y="15"/>
                        <a:pt x="15" y="15"/>
                      </a:cubicBezTo>
                      <a:cubicBezTo>
                        <a:pt x="15" y="15"/>
                        <a:pt x="15" y="15"/>
                        <a:pt x="16" y="15"/>
                      </a:cubicBezTo>
                      <a:cubicBezTo>
                        <a:pt x="16" y="15"/>
                        <a:pt x="16" y="15"/>
                        <a:pt x="17" y="15"/>
                      </a:cubicBezTo>
                      <a:cubicBezTo>
                        <a:pt x="17" y="14"/>
                        <a:pt x="18" y="14"/>
                        <a:pt x="18" y="14"/>
                      </a:cubicBezTo>
                      <a:cubicBezTo>
                        <a:pt x="19" y="14"/>
                        <a:pt x="19" y="14"/>
                        <a:pt x="19" y="14"/>
                      </a:cubicBezTo>
                      <a:cubicBezTo>
                        <a:pt x="20" y="14"/>
                        <a:pt x="20" y="14"/>
                        <a:pt x="20" y="14"/>
                      </a:cubicBezTo>
                      <a:cubicBezTo>
                        <a:pt x="21" y="14"/>
                        <a:pt x="22" y="14"/>
                        <a:pt x="22" y="13"/>
                      </a:cubicBezTo>
                      <a:cubicBezTo>
                        <a:pt x="24" y="12"/>
                        <a:pt x="26" y="14"/>
                        <a:pt x="27" y="11"/>
                      </a:cubicBezTo>
                      <a:cubicBezTo>
                        <a:pt x="29" y="10"/>
                        <a:pt x="32" y="10"/>
                        <a:pt x="33" y="8"/>
                      </a:cubicBezTo>
                      <a:cubicBezTo>
                        <a:pt x="33" y="7"/>
                        <a:pt x="35" y="6"/>
                        <a:pt x="37" y="5"/>
                      </a:cubicBezTo>
                      <a:cubicBezTo>
                        <a:pt x="37" y="4"/>
                        <a:pt x="38" y="3"/>
                        <a:pt x="37" y="2"/>
                      </a:cubicBezTo>
                      <a:cubicBezTo>
                        <a:pt x="37" y="2"/>
                        <a:pt x="37" y="2"/>
                        <a:pt x="37" y="2"/>
                      </a:cubicBezTo>
                      <a:cubicBezTo>
                        <a:pt x="37" y="2"/>
                        <a:pt x="37" y="2"/>
                        <a:pt x="37" y="2"/>
                      </a:cubicBezTo>
                      <a:cubicBezTo>
                        <a:pt x="37" y="2"/>
                        <a:pt x="37" y="2"/>
                        <a:pt x="37" y="2"/>
                      </a:cubicBezTo>
                      <a:cubicBezTo>
                        <a:pt x="37" y="1"/>
                        <a:pt x="37" y="0"/>
                        <a:pt x="38" y="0"/>
                      </a:cubicBezTo>
                    </a:path>
                  </a:pathLst>
                </a:custGeom>
                <a:solidFill>
                  <a:srgbClr val="D1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8" name="Freeform 12809">
                  <a:extLst>
                    <a:ext uri="{FF2B5EF4-FFF2-40B4-BE49-F238E27FC236}">
                      <a16:creationId xmlns:a16="http://schemas.microsoft.com/office/drawing/2014/main" id="{964771BC-11E4-C70F-00E8-913AFDC57365}"/>
                    </a:ext>
                  </a:extLst>
                </p:cNvPr>
                <p:cNvSpPr>
                  <a:spLocks noEditPoints="1"/>
                </p:cNvSpPr>
                <p:nvPr/>
              </p:nvSpPr>
              <p:spPr bwMode="auto">
                <a:xfrm>
                  <a:off x="4793" y="2463"/>
                  <a:ext cx="32" cy="15"/>
                </a:xfrm>
                <a:custGeom>
                  <a:avLst/>
                  <a:gdLst>
                    <a:gd name="T0" fmla="*/ 7 w 39"/>
                    <a:gd name="T1" fmla="*/ 9 h 18"/>
                    <a:gd name="T2" fmla="*/ 7 w 39"/>
                    <a:gd name="T3" fmla="*/ 9 h 18"/>
                    <a:gd name="T4" fmla="*/ 4 w 39"/>
                    <a:gd name="T5" fmla="*/ 6 h 18"/>
                    <a:gd name="T6" fmla="*/ 4 w 39"/>
                    <a:gd name="T7" fmla="*/ 6 h 18"/>
                    <a:gd name="T8" fmla="*/ 4 w 39"/>
                    <a:gd name="T9" fmla="*/ 6 h 18"/>
                    <a:gd name="T10" fmla="*/ 2 w 39"/>
                    <a:gd name="T11" fmla="*/ 8 h 18"/>
                    <a:gd name="T12" fmla="*/ 4 w 39"/>
                    <a:gd name="T13" fmla="*/ 6 h 18"/>
                    <a:gd name="T14" fmla="*/ 14 w 39"/>
                    <a:gd name="T15" fmla="*/ 7 h 18"/>
                    <a:gd name="T16" fmla="*/ 16 w 39"/>
                    <a:gd name="T17" fmla="*/ 6 h 18"/>
                    <a:gd name="T18" fmla="*/ 14 w 39"/>
                    <a:gd name="T19" fmla="*/ 7 h 18"/>
                    <a:gd name="T20" fmla="*/ 7 w 39"/>
                    <a:gd name="T21" fmla="*/ 4 h 18"/>
                    <a:gd name="T22" fmla="*/ 6 w 39"/>
                    <a:gd name="T23" fmla="*/ 6 h 18"/>
                    <a:gd name="T24" fmla="*/ 6 w 39"/>
                    <a:gd name="T25" fmla="*/ 5 h 18"/>
                    <a:gd name="T26" fmla="*/ 12 w 39"/>
                    <a:gd name="T27" fmla="*/ 3 h 18"/>
                    <a:gd name="T28" fmla="*/ 12 w 39"/>
                    <a:gd name="T29" fmla="*/ 3 h 18"/>
                    <a:gd name="T30" fmla="*/ 11 w 39"/>
                    <a:gd name="T31" fmla="*/ 5 h 18"/>
                    <a:gd name="T32" fmla="*/ 10 w 39"/>
                    <a:gd name="T33" fmla="*/ 6 h 18"/>
                    <a:gd name="T34" fmla="*/ 12 w 39"/>
                    <a:gd name="T35" fmla="*/ 3 h 18"/>
                    <a:gd name="T36" fmla="*/ 15 w 39"/>
                    <a:gd name="T37" fmla="*/ 3 h 18"/>
                    <a:gd name="T38" fmla="*/ 16 w 39"/>
                    <a:gd name="T39" fmla="*/ 4 h 18"/>
                    <a:gd name="T40" fmla="*/ 16 w 39"/>
                    <a:gd name="T41" fmla="*/ 3 h 18"/>
                    <a:gd name="T42" fmla="*/ 14 w 39"/>
                    <a:gd name="T43" fmla="*/ 4 h 18"/>
                    <a:gd name="T44" fmla="*/ 11 w 39"/>
                    <a:gd name="T45" fmla="*/ 3 h 18"/>
                    <a:gd name="T46" fmla="*/ 11 w 39"/>
                    <a:gd name="T47" fmla="*/ 3 h 18"/>
                    <a:gd name="T48" fmla="*/ 9 w 39"/>
                    <a:gd name="T49" fmla="*/ 3 h 18"/>
                    <a:gd name="T50" fmla="*/ 12 w 39"/>
                    <a:gd name="T51" fmla="*/ 1 h 18"/>
                    <a:gd name="T52" fmla="*/ 11 w 39"/>
                    <a:gd name="T53" fmla="*/ 2 h 18"/>
                    <a:gd name="T54" fmla="*/ 9 w 39"/>
                    <a:gd name="T55" fmla="*/ 2 h 18"/>
                    <a:gd name="T56" fmla="*/ 2 w 39"/>
                    <a:gd name="T57" fmla="*/ 6 h 18"/>
                    <a:gd name="T58" fmla="*/ 0 w 39"/>
                    <a:gd name="T59" fmla="*/ 9 h 18"/>
                    <a:gd name="T60" fmla="*/ 2 w 39"/>
                    <a:gd name="T61" fmla="*/ 9 h 18"/>
                    <a:gd name="T62" fmla="*/ 4 w 39"/>
                    <a:gd name="T63" fmla="*/ 8 h 18"/>
                    <a:gd name="T64" fmla="*/ 4 w 39"/>
                    <a:gd name="T65" fmla="*/ 8 h 18"/>
                    <a:gd name="T66" fmla="*/ 2 w 39"/>
                    <a:gd name="T67" fmla="*/ 9 h 18"/>
                    <a:gd name="T68" fmla="*/ 6 w 39"/>
                    <a:gd name="T69" fmla="*/ 9 h 18"/>
                    <a:gd name="T70" fmla="*/ 7 w 39"/>
                    <a:gd name="T71" fmla="*/ 9 h 18"/>
                    <a:gd name="T72" fmla="*/ 7 w 39"/>
                    <a:gd name="T73" fmla="*/ 9 h 18"/>
                    <a:gd name="T74" fmla="*/ 11 w 39"/>
                    <a:gd name="T75" fmla="*/ 8 h 18"/>
                    <a:gd name="T76" fmla="*/ 11 w 39"/>
                    <a:gd name="T77" fmla="*/ 8 h 18"/>
                    <a:gd name="T78" fmla="*/ 17 w 39"/>
                    <a:gd name="T79" fmla="*/ 7 h 18"/>
                    <a:gd name="T80" fmla="*/ 16 w 39"/>
                    <a:gd name="T81" fmla="*/ 6 h 18"/>
                    <a:gd name="T82" fmla="*/ 17 w 39"/>
                    <a:gd name="T83" fmla="*/ 3 h 18"/>
                    <a:gd name="T84" fmla="*/ 17 w 39"/>
                    <a:gd name="T85" fmla="*/ 3 h 18"/>
                    <a:gd name="T86" fmla="*/ 17 w 39"/>
                    <a:gd name="T87" fmla="*/ 3 h 18"/>
                    <a:gd name="T88" fmla="*/ 17 w 39"/>
                    <a:gd name="T89" fmla="*/ 3 h 18"/>
                    <a:gd name="T90" fmla="*/ 17 w 39"/>
                    <a:gd name="T91" fmla="*/ 3 h 18"/>
                    <a:gd name="T92" fmla="*/ 16 w 39"/>
                    <a:gd name="T93" fmla="*/ 1 h 18"/>
                    <a:gd name="T94" fmla="*/ 14 w 39"/>
                    <a:gd name="T95" fmla="*/ 2 h 18"/>
                    <a:gd name="T96" fmla="*/ 13 w 39"/>
                    <a:gd name="T97" fmla="*/ 0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9" h="18">
                      <a:moveTo>
                        <a:pt x="16" y="18"/>
                      </a:moveTo>
                      <a:cubicBezTo>
                        <a:pt x="16" y="18"/>
                        <a:pt x="16" y="18"/>
                        <a:pt x="16" y="18"/>
                      </a:cubicBezTo>
                      <a:cubicBezTo>
                        <a:pt x="16" y="18"/>
                        <a:pt x="16" y="18"/>
                        <a:pt x="16" y="18"/>
                      </a:cubicBezTo>
                      <a:cubicBezTo>
                        <a:pt x="16" y="18"/>
                        <a:pt x="16" y="18"/>
                        <a:pt x="16" y="18"/>
                      </a:cubicBezTo>
                      <a:moveTo>
                        <a:pt x="9" y="11"/>
                      </a:moveTo>
                      <a:cubicBezTo>
                        <a:pt x="9" y="11"/>
                        <a:pt x="9" y="11"/>
                        <a:pt x="9" y="11"/>
                      </a:cubicBezTo>
                      <a:cubicBezTo>
                        <a:pt x="9" y="11"/>
                        <a:pt x="9" y="11"/>
                        <a:pt x="9" y="11"/>
                      </a:cubicBezTo>
                      <a:cubicBezTo>
                        <a:pt x="9" y="11"/>
                        <a:pt x="9" y="11"/>
                        <a:pt x="9" y="11"/>
                      </a:cubicBezTo>
                      <a:cubicBezTo>
                        <a:pt x="9" y="11"/>
                        <a:pt x="9" y="11"/>
                        <a:pt x="9" y="11"/>
                      </a:cubicBezTo>
                      <a:cubicBezTo>
                        <a:pt x="8" y="11"/>
                        <a:pt x="8" y="11"/>
                        <a:pt x="8" y="12"/>
                      </a:cubicBezTo>
                      <a:cubicBezTo>
                        <a:pt x="8" y="12"/>
                        <a:pt x="8" y="12"/>
                        <a:pt x="7" y="12"/>
                      </a:cubicBezTo>
                      <a:cubicBezTo>
                        <a:pt x="6" y="13"/>
                        <a:pt x="6" y="15"/>
                        <a:pt x="5" y="15"/>
                      </a:cubicBezTo>
                      <a:cubicBezTo>
                        <a:pt x="5" y="14"/>
                        <a:pt x="6" y="13"/>
                        <a:pt x="7" y="12"/>
                      </a:cubicBezTo>
                      <a:cubicBezTo>
                        <a:pt x="8" y="12"/>
                        <a:pt x="8" y="12"/>
                        <a:pt x="8" y="12"/>
                      </a:cubicBezTo>
                      <a:cubicBezTo>
                        <a:pt x="8" y="11"/>
                        <a:pt x="9" y="11"/>
                        <a:pt x="9" y="11"/>
                      </a:cubicBezTo>
                      <a:moveTo>
                        <a:pt x="32" y="13"/>
                      </a:moveTo>
                      <a:cubicBezTo>
                        <a:pt x="31" y="13"/>
                        <a:pt x="31" y="12"/>
                        <a:pt x="30" y="12"/>
                      </a:cubicBezTo>
                      <a:cubicBezTo>
                        <a:pt x="31" y="12"/>
                        <a:pt x="34" y="11"/>
                        <a:pt x="34" y="11"/>
                      </a:cubicBezTo>
                      <a:cubicBezTo>
                        <a:pt x="35" y="10"/>
                        <a:pt x="35" y="10"/>
                        <a:pt x="35" y="10"/>
                      </a:cubicBezTo>
                      <a:cubicBezTo>
                        <a:pt x="35" y="12"/>
                        <a:pt x="33" y="13"/>
                        <a:pt x="32" y="13"/>
                      </a:cubicBezTo>
                      <a:moveTo>
                        <a:pt x="12" y="10"/>
                      </a:moveTo>
                      <a:cubicBezTo>
                        <a:pt x="14" y="10"/>
                        <a:pt x="16" y="9"/>
                        <a:pt x="17" y="8"/>
                      </a:cubicBezTo>
                      <a:cubicBezTo>
                        <a:pt x="18" y="8"/>
                        <a:pt x="18" y="8"/>
                        <a:pt x="18" y="8"/>
                      </a:cubicBezTo>
                      <a:cubicBezTo>
                        <a:pt x="18" y="9"/>
                        <a:pt x="15" y="11"/>
                        <a:pt x="13" y="11"/>
                      </a:cubicBezTo>
                      <a:cubicBezTo>
                        <a:pt x="13" y="11"/>
                        <a:pt x="12" y="11"/>
                        <a:pt x="12" y="10"/>
                      </a:cubicBezTo>
                      <a:cubicBezTo>
                        <a:pt x="12" y="10"/>
                        <a:pt x="12" y="10"/>
                        <a:pt x="12" y="10"/>
                      </a:cubicBezTo>
                      <a:moveTo>
                        <a:pt x="27" y="7"/>
                      </a:moveTo>
                      <a:cubicBezTo>
                        <a:pt x="27" y="7"/>
                        <a:pt x="27" y="7"/>
                        <a:pt x="27" y="7"/>
                      </a:cubicBezTo>
                      <a:cubicBezTo>
                        <a:pt x="27" y="7"/>
                        <a:pt x="27" y="7"/>
                        <a:pt x="27" y="7"/>
                      </a:cubicBezTo>
                      <a:cubicBezTo>
                        <a:pt x="27" y="7"/>
                        <a:pt x="27" y="7"/>
                        <a:pt x="27" y="7"/>
                      </a:cubicBezTo>
                      <a:cubicBezTo>
                        <a:pt x="27" y="7"/>
                        <a:pt x="27" y="7"/>
                        <a:pt x="27" y="7"/>
                      </a:cubicBezTo>
                      <a:cubicBezTo>
                        <a:pt x="27" y="8"/>
                        <a:pt x="26" y="9"/>
                        <a:pt x="26" y="10"/>
                      </a:cubicBezTo>
                      <a:cubicBezTo>
                        <a:pt x="25" y="10"/>
                        <a:pt x="23" y="12"/>
                        <a:pt x="22" y="12"/>
                      </a:cubicBezTo>
                      <a:cubicBezTo>
                        <a:pt x="22" y="12"/>
                        <a:pt x="22" y="11"/>
                        <a:pt x="22" y="11"/>
                      </a:cubicBezTo>
                      <a:cubicBezTo>
                        <a:pt x="22" y="11"/>
                        <a:pt x="23" y="10"/>
                        <a:pt x="24" y="10"/>
                      </a:cubicBezTo>
                      <a:cubicBezTo>
                        <a:pt x="25" y="10"/>
                        <a:pt x="27" y="8"/>
                        <a:pt x="27" y="7"/>
                      </a:cubicBezTo>
                      <a:moveTo>
                        <a:pt x="30" y="8"/>
                      </a:moveTo>
                      <a:cubicBezTo>
                        <a:pt x="31" y="7"/>
                        <a:pt x="32" y="6"/>
                        <a:pt x="33" y="6"/>
                      </a:cubicBezTo>
                      <a:cubicBezTo>
                        <a:pt x="34" y="6"/>
                        <a:pt x="35" y="6"/>
                        <a:pt x="34" y="7"/>
                      </a:cubicBezTo>
                      <a:cubicBezTo>
                        <a:pt x="34" y="7"/>
                        <a:pt x="34" y="7"/>
                        <a:pt x="34" y="8"/>
                      </a:cubicBezTo>
                      <a:cubicBezTo>
                        <a:pt x="34" y="7"/>
                        <a:pt x="34" y="7"/>
                        <a:pt x="34" y="7"/>
                      </a:cubicBezTo>
                      <a:cubicBezTo>
                        <a:pt x="34" y="7"/>
                        <a:pt x="34" y="7"/>
                        <a:pt x="34" y="7"/>
                      </a:cubicBezTo>
                      <a:cubicBezTo>
                        <a:pt x="34" y="7"/>
                        <a:pt x="33" y="7"/>
                        <a:pt x="33" y="7"/>
                      </a:cubicBezTo>
                      <a:cubicBezTo>
                        <a:pt x="32" y="7"/>
                        <a:pt x="31" y="7"/>
                        <a:pt x="30" y="8"/>
                      </a:cubicBezTo>
                      <a:moveTo>
                        <a:pt x="21" y="6"/>
                      </a:moveTo>
                      <a:cubicBezTo>
                        <a:pt x="22" y="5"/>
                        <a:pt x="23" y="4"/>
                        <a:pt x="24" y="4"/>
                      </a:cubicBezTo>
                      <a:cubicBezTo>
                        <a:pt x="25" y="4"/>
                        <a:pt x="25" y="4"/>
                        <a:pt x="25" y="4"/>
                      </a:cubicBezTo>
                      <a:cubicBezTo>
                        <a:pt x="25" y="4"/>
                        <a:pt x="25" y="4"/>
                        <a:pt x="25" y="4"/>
                      </a:cubicBezTo>
                      <a:cubicBezTo>
                        <a:pt x="25" y="4"/>
                        <a:pt x="25" y="4"/>
                        <a:pt x="24" y="4"/>
                      </a:cubicBezTo>
                      <a:cubicBezTo>
                        <a:pt x="23" y="4"/>
                        <a:pt x="22" y="5"/>
                        <a:pt x="21" y="6"/>
                      </a:cubicBezTo>
                      <a:moveTo>
                        <a:pt x="28" y="0"/>
                      </a:moveTo>
                      <a:cubicBezTo>
                        <a:pt x="27" y="0"/>
                        <a:pt x="27" y="1"/>
                        <a:pt x="27" y="1"/>
                      </a:cubicBezTo>
                      <a:cubicBezTo>
                        <a:pt x="26" y="2"/>
                        <a:pt x="25" y="2"/>
                        <a:pt x="24" y="2"/>
                      </a:cubicBezTo>
                      <a:cubicBezTo>
                        <a:pt x="24" y="2"/>
                        <a:pt x="23" y="2"/>
                        <a:pt x="23" y="2"/>
                      </a:cubicBezTo>
                      <a:cubicBezTo>
                        <a:pt x="22" y="2"/>
                        <a:pt x="22" y="2"/>
                        <a:pt x="22" y="2"/>
                      </a:cubicBezTo>
                      <a:cubicBezTo>
                        <a:pt x="21" y="2"/>
                        <a:pt x="20" y="2"/>
                        <a:pt x="20" y="2"/>
                      </a:cubicBezTo>
                      <a:cubicBezTo>
                        <a:pt x="17" y="5"/>
                        <a:pt x="14" y="4"/>
                        <a:pt x="12" y="6"/>
                      </a:cubicBezTo>
                      <a:cubicBezTo>
                        <a:pt x="11" y="8"/>
                        <a:pt x="6" y="10"/>
                        <a:pt x="5" y="12"/>
                      </a:cubicBezTo>
                      <a:cubicBezTo>
                        <a:pt x="4" y="14"/>
                        <a:pt x="0" y="16"/>
                        <a:pt x="0" y="18"/>
                      </a:cubicBezTo>
                      <a:cubicBezTo>
                        <a:pt x="0" y="18"/>
                        <a:pt x="0" y="18"/>
                        <a:pt x="0" y="18"/>
                      </a:cubicBezTo>
                      <a:cubicBezTo>
                        <a:pt x="2" y="18"/>
                        <a:pt x="4" y="18"/>
                        <a:pt x="5" y="18"/>
                      </a:cubicBezTo>
                      <a:cubicBezTo>
                        <a:pt x="5" y="18"/>
                        <a:pt x="5" y="18"/>
                        <a:pt x="6" y="18"/>
                      </a:cubicBezTo>
                      <a:cubicBezTo>
                        <a:pt x="7" y="16"/>
                        <a:pt x="8" y="16"/>
                        <a:pt x="9" y="16"/>
                      </a:cubicBezTo>
                      <a:cubicBezTo>
                        <a:pt x="9" y="16"/>
                        <a:pt x="9" y="16"/>
                        <a:pt x="9" y="16"/>
                      </a:cubicBezTo>
                      <a:cubicBezTo>
                        <a:pt x="9" y="16"/>
                        <a:pt x="10" y="16"/>
                        <a:pt x="10" y="16"/>
                      </a:cubicBezTo>
                      <a:cubicBezTo>
                        <a:pt x="9" y="16"/>
                        <a:pt x="9" y="16"/>
                        <a:pt x="9" y="16"/>
                      </a:cubicBezTo>
                      <a:cubicBezTo>
                        <a:pt x="9" y="16"/>
                        <a:pt x="9" y="16"/>
                        <a:pt x="9" y="16"/>
                      </a:cubicBezTo>
                      <a:cubicBezTo>
                        <a:pt x="9" y="16"/>
                        <a:pt x="7" y="17"/>
                        <a:pt x="6" y="18"/>
                      </a:cubicBezTo>
                      <a:cubicBezTo>
                        <a:pt x="6" y="18"/>
                        <a:pt x="7" y="18"/>
                        <a:pt x="7" y="18"/>
                      </a:cubicBezTo>
                      <a:cubicBezTo>
                        <a:pt x="9" y="18"/>
                        <a:pt x="12" y="18"/>
                        <a:pt x="14" y="18"/>
                      </a:cubicBezTo>
                      <a:cubicBezTo>
                        <a:pt x="15" y="17"/>
                        <a:pt x="15" y="17"/>
                        <a:pt x="16" y="17"/>
                      </a:cubicBezTo>
                      <a:cubicBezTo>
                        <a:pt x="16" y="17"/>
                        <a:pt x="16" y="17"/>
                        <a:pt x="16" y="18"/>
                      </a:cubicBezTo>
                      <a:cubicBezTo>
                        <a:pt x="16" y="18"/>
                        <a:pt x="16" y="18"/>
                        <a:pt x="16" y="18"/>
                      </a:cubicBezTo>
                      <a:cubicBezTo>
                        <a:pt x="16" y="18"/>
                        <a:pt x="16" y="18"/>
                        <a:pt x="16" y="18"/>
                      </a:cubicBezTo>
                      <a:cubicBezTo>
                        <a:pt x="19" y="18"/>
                        <a:pt x="21" y="17"/>
                        <a:pt x="23" y="17"/>
                      </a:cubicBezTo>
                      <a:cubicBezTo>
                        <a:pt x="24" y="17"/>
                        <a:pt x="24" y="16"/>
                        <a:pt x="25" y="16"/>
                      </a:cubicBezTo>
                      <a:cubicBezTo>
                        <a:pt x="25" y="16"/>
                        <a:pt x="25" y="16"/>
                        <a:pt x="25" y="16"/>
                      </a:cubicBezTo>
                      <a:cubicBezTo>
                        <a:pt x="25" y="16"/>
                        <a:pt x="25" y="17"/>
                        <a:pt x="26" y="17"/>
                      </a:cubicBezTo>
                      <a:cubicBezTo>
                        <a:pt x="29" y="16"/>
                        <a:pt x="32" y="16"/>
                        <a:pt x="35" y="15"/>
                      </a:cubicBezTo>
                      <a:cubicBezTo>
                        <a:pt x="35" y="14"/>
                        <a:pt x="36" y="13"/>
                        <a:pt x="36" y="13"/>
                      </a:cubicBezTo>
                      <a:cubicBezTo>
                        <a:pt x="36" y="13"/>
                        <a:pt x="36" y="13"/>
                        <a:pt x="36" y="13"/>
                      </a:cubicBezTo>
                      <a:cubicBezTo>
                        <a:pt x="36" y="13"/>
                        <a:pt x="35" y="13"/>
                        <a:pt x="35" y="12"/>
                      </a:cubicBezTo>
                      <a:cubicBezTo>
                        <a:pt x="35" y="12"/>
                        <a:pt x="35" y="12"/>
                        <a:pt x="35" y="12"/>
                      </a:cubicBezTo>
                      <a:cubicBezTo>
                        <a:pt x="35" y="11"/>
                        <a:pt x="39" y="8"/>
                        <a:pt x="39" y="7"/>
                      </a:cubicBezTo>
                      <a:cubicBezTo>
                        <a:pt x="39" y="7"/>
                        <a:pt x="39" y="7"/>
                        <a:pt x="38" y="7"/>
                      </a:cubicBezTo>
                      <a:cubicBezTo>
                        <a:pt x="38" y="7"/>
                        <a:pt x="38" y="7"/>
                        <a:pt x="38" y="7"/>
                      </a:cubicBezTo>
                      <a:cubicBezTo>
                        <a:pt x="38" y="7"/>
                        <a:pt x="38" y="7"/>
                        <a:pt x="38" y="7"/>
                      </a:cubicBezTo>
                      <a:cubicBezTo>
                        <a:pt x="38" y="7"/>
                        <a:pt x="38" y="7"/>
                        <a:pt x="39" y="6"/>
                      </a:cubicBezTo>
                      <a:cubicBezTo>
                        <a:pt x="39" y="6"/>
                        <a:pt x="39" y="6"/>
                        <a:pt x="39" y="6"/>
                      </a:cubicBezTo>
                      <a:cubicBezTo>
                        <a:pt x="38" y="5"/>
                        <a:pt x="39" y="3"/>
                        <a:pt x="37" y="3"/>
                      </a:cubicBezTo>
                      <a:cubicBezTo>
                        <a:pt x="37" y="3"/>
                        <a:pt x="37" y="3"/>
                        <a:pt x="37" y="3"/>
                      </a:cubicBezTo>
                      <a:cubicBezTo>
                        <a:pt x="37" y="3"/>
                        <a:pt x="37" y="3"/>
                        <a:pt x="36" y="3"/>
                      </a:cubicBezTo>
                      <a:cubicBezTo>
                        <a:pt x="35" y="3"/>
                        <a:pt x="35" y="3"/>
                        <a:pt x="35" y="2"/>
                      </a:cubicBezTo>
                      <a:cubicBezTo>
                        <a:pt x="34" y="2"/>
                        <a:pt x="34" y="1"/>
                        <a:pt x="34" y="1"/>
                      </a:cubicBezTo>
                      <a:cubicBezTo>
                        <a:pt x="33" y="1"/>
                        <a:pt x="33" y="1"/>
                        <a:pt x="33" y="1"/>
                      </a:cubicBezTo>
                      <a:cubicBezTo>
                        <a:pt x="32" y="2"/>
                        <a:pt x="32" y="2"/>
                        <a:pt x="31" y="2"/>
                      </a:cubicBezTo>
                      <a:cubicBezTo>
                        <a:pt x="31" y="2"/>
                        <a:pt x="30" y="1"/>
                        <a:pt x="29" y="1"/>
                      </a:cubicBezTo>
                      <a:cubicBezTo>
                        <a:pt x="29" y="1"/>
                        <a:pt x="28" y="0"/>
                        <a:pt x="28" y="0"/>
                      </a:cubicBezTo>
                    </a:path>
                  </a:pathLst>
                </a:custGeom>
                <a:solidFill>
                  <a:srgbClr val="CDA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29" name="Freeform 12810">
                  <a:extLst>
                    <a:ext uri="{FF2B5EF4-FFF2-40B4-BE49-F238E27FC236}">
                      <a16:creationId xmlns:a16="http://schemas.microsoft.com/office/drawing/2014/main" id="{51EAE938-6057-59E1-9448-677C72AE15E9}"/>
                    </a:ext>
                  </a:extLst>
                </p:cNvPr>
                <p:cNvSpPr>
                  <a:spLocks/>
                </p:cNvSpPr>
                <p:nvPr/>
              </p:nvSpPr>
              <p:spPr bwMode="auto">
                <a:xfrm>
                  <a:off x="4825" y="2468"/>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0" name="Freeform 12811">
                  <a:extLst>
                    <a:ext uri="{FF2B5EF4-FFF2-40B4-BE49-F238E27FC236}">
                      <a16:creationId xmlns:a16="http://schemas.microsoft.com/office/drawing/2014/main" id="{F0D52CEC-548F-50E3-CC8D-83416FCBCB16}"/>
                    </a:ext>
                  </a:extLst>
                </p:cNvPr>
                <p:cNvSpPr>
                  <a:spLocks/>
                </p:cNvSpPr>
                <p:nvPr/>
              </p:nvSpPr>
              <p:spPr bwMode="auto">
                <a:xfrm>
                  <a:off x="4821" y="2477"/>
                  <a:ext cx="1" cy="3"/>
                </a:xfrm>
                <a:custGeom>
                  <a:avLst/>
                  <a:gdLst>
                    <a:gd name="T0" fmla="*/ 0 w 1"/>
                    <a:gd name="T1" fmla="*/ 0 h 3"/>
                    <a:gd name="T2" fmla="*/ 0 w 1"/>
                    <a:gd name="T3" fmla="*/ 0 h 3"/>
                    <a:gd name="T4" fmla="*/ 0 w 1"/>
                    <a:gd name="T5" fmla="*/ 3 h 3"/>
                    <a:gd name="T6" fmla="*/ 0 w 1"/>
                    <a:gd name="T7" fmla="*/ 3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0"/>
                        <a:pt x="0" y="0"/>
                        <a:pt x="0" y="0"/>
                      </a:cubicBezTo>
                      <a:cubicBezTo>
                        <a:pt x="1" y="1"/>
                        <a:pt x="0" y="2"/>
                        <a:pt x="0" y="3"/>
                      </a:cubicBezTo>
                      <a:cubicBezTo>
                        <a:pt x="0" y="3"/>
                        <a:pt x="0" y="3"/>
                        <a:pt x="0" y="3"/>
                      </a:cubicBezTo>
                      <a:cubicBezTo>
                        <a:pt x="0" y="2"/>
                        <a:pt x="1" y="1"/>
                        <a:pt x="0" y="0"/>
                      </a:cubicBezTo>
                    </a:path>
                  </a:pathLst>
                </a:custGeom>
                <a:solidFill>
                  <a:srgbClr val="E8E9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1" name="Freeform 12812">
                  <a:extLst>
                    <a:ext uri="{FF2B5EF4-FFF2-40B4-BE49-F238E27FC236}">
                      <a16:creationId xmlns:a16="http://schemas.microsoft.com/office/drawing/2014/main" id="{BE5BD2A9-B5E3-7933-2207-75CC95AF97A8}"/>
                    </a:ext>
                  </a:extLst>
                </p:cNvPr>
                <p:cNvSpPr>
                  <a:spLocks noEditPoints="1"/>
                </p:cNvSpPr>
                <p:nvPr/>
              </p:nvSpPr>
              <p:spPr bwMode="auto">
                <a:xfrm>
                  <a:off x="4826" y="2469"/>
                  <a:ext cx="1" cy="2"/>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0 h 3"/>
                    <a:gd name="T12" fmla="*/ 1 w 1"/>
                    <a:gd name="T13" fmla="*/ 1 h 3"/>
                    <a:gd name="T14" fmla="*/ 1 w 1"/>
                    <a:gd name="T15" fmla="*/ 1 h 3"/>
                    <a:gd name="T16" fmla="*/ 1 w 1"/>
                    <a:gd name="T17" fmla="*/ 1 h 3"/>
                    <a:gd name="T18" fmla="*/ 1 w 1"/>
                    <a:gd name="T19" fmla="*/ 1 h 3"/>
                    <a:gd name="T20" fmla="*/ 1 w 1"/>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3">
                      <a:moveTo>
                        <a:pt x="1" y="2"/>
                      </a:moveTo>
                      <a:cubicBezTo>
                        <a:pt x="1" y="3"/>
                        <a:pt x="1" y="3"/>
                        <a:pt x="1" y="3"/>
                      </a:cubicBezTo>
                      <a:cubicBezTo>
                        <a:pt x="1" y="3"/>
                        <a:pt x="1" y="3"/>
                        <a:pt x="1" y="3"/>
                      </a:cubicBezTo>
                      <a:cubicBezTo>
                        <a:pt x="1" y="3"/>
                        <a:pt x="1" y="3"/>
                        <a:pt x="1" y="3"/>
                      </a:cubicBezTo>
                      <a:cubicBezTo>
                        <a:pt x="1" y="3"/>
                        <a:pt x="1" y="3"/>
                        <a:pt x="1" y="2"/>
                      </a:cubicBezTo>
                      <a:moveTo>
                        <a:pt x="1" y="0"/>
                      </a:moveTo>
                      <a:cubicBezTo>
                        <a:pt x="0" y="1"/>
                        <a:pt x="0" y="2"/>
                        <a:pt x="1" y="2"/>
                      </a:cubicBezTo>
                      <a:cubicBezTo>
                        <a:pt x="1" y="2"/>
                        <a:pt x="1" y="2"/>
                        <a:pt x="1" y="1"/>
                      </a:cubicBezTo>
                      <a:cubicBezTo>
                        <a:pt x="1" y="1"/>
                        <a:pt x="1" y="1"/>
                        <a:pt x="1" y="1"/>
                      </a:cubicBezTo>
                      <a:cubicBezTo>
                        <a:pt x="1" y="1"/>
                        <a:pt x="1" y="2"/>
                        <a:pt x="1" y="2"/>
                      </a:cubicBezTo>
                      <a:cubicBezTo>
                        <a:pt x="1" y="1"/>
                        <a:pt x="1"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2" name="Freeform 12813">
                  <a:extLst>
                    <a:ext uri="{FF2B5EF4-FFF2-40B4-BE49-F238E27FC236}">
                      <a16:creationId xmlns:a16="http://schemas.microsoft.com/office/drawing/2014/main" id="{AD479F09-014D-3EB0-5512-77FF20245247}"/>
                    </a:ext>
                  </a:extLst>
                </p:cNvPr>
                <p:cNvSpPr>
                  <a:spLocks/>
                </p:cNvSpPr>
                <p:nvPr/>
              </p:nvSpPr>
              <p:spPr bwMode="auto">
                <a:xfrm>
                  <a:off x="4823" y="2469"/>
                  <a:ext cx="4" cy="7"/>
                </a:xfrm>
                <a:custGeom>
                  <a:avLst/>
                  <a:gdLst>
                    <a:gd name="T0" fmla="*/ 2 w 5"/>
                    <a:gd name="T1" fmla="*/ 0 h 9"/>
                    <a:gd name="T2" fmla="*/ 2 w 5"/>
                    <a:gd name="T3" fmla="*/ 2 h 9"/>
                    <a:gd name="T4" fmla="*/ 1 w 5"/>
                    <a:gd name="T5" fmla="*/ 2 h 9"/>
                    <a:gd name="T6" fmla="*/ 1 w 5"/>
                    <a:gd name="T7" fmla="*/ 3 h 9"/>
                    <a:gd name="T8" fmla="*/ 2 w 5"/>
                    <a:gd name="T9" fmla="*/ 2 h 9"/>
                    <a:gd name="T10" fmla="*/ 2 w 5"/>
                    <a:gd name="T11" fmla="*/ 2 h 9"/>
                    <a:gd name="T12" fmla="*/ 2 w 5"/>
                    <a:gd name="T13" fmla="*/ 2 h 9"/>
                    <a:gd name="T14" fmla="*/ 2 w 5"/>
                    <a:gd name="T15" fmla="*/ 2 h 9"/>
                    <a:gd name="T16" fmla="*/ 2 w 5"/>
                    <a:gd name="T17" fmla="*/ 2 h 9"/>
                    <a:gd name="T18" fmla="*/ 2 w 5"/>
                    <a:gd name="T19" fmla="*/ 1 h 9"/>
                    <a:gd name="T20" fmla="*/ 2 w 5"/>
                    <a:gd name="T21" fmla="*/ 1 h 9"/>
                    <a:gd name="T22" fmla="*/ 2 w 5"/>
                    <a:gd name="T23" fmla="*/ 2 h 9"/>
                    <a:gd name="T24" fmla="*/ 2 w 5"/>
                    <a:gd name="T25" fmla="*/ 0 h 9"/>
                    <a:gd name="T26" fmla="*/ 2 w 5"/>
                    <a:gd name="T27" fmla="*/ 0 h 9"/>
                    <a:gd name="T28" fmla="*/ 2 w 5"/>
                    <a:gd name="T29" fmla="*/ 0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9">
                      <a:moveTo>
                        <a:pt x="4" y="0"/>
                      </a:moveTo>
                      <a:cubicBezTo>
                        <a:pt x="3" y="1"/>
                        <a:pt x="2" y="2"/>
                        <a:pt x="3" y="3"/>
                      </a:cubicBezTo>
                      <a:cubicBezTo>
                        <a:pt x="3" y="3"/>
                        <a:pt x="0" y="7"/>
                        <a:pt x="1" y="7"/>
                      </a:cubicBezTo>
                      <a:cubicBezTo>
                        <a:pt x="2" y="7"/>
                        <a:pt x="1" y="8"/>
                        <a:pt x="1" y="9"/>
                      </a:cubicBezTo>
                      <a:cubicBezTo>
                        <a:pt x="2" y="9"/>
                        <a:pt x="2" y="8"/>
                        <a:pt x="2" y="7"/>
                      </a:cubicBezTo>
                      <a:cubicBezTo>
                        <a:pt x="2" y="6"/>
                        <a:pt x="4" y="4"/>
                        <a:pt x="5" y="3"/>
                      </a:cubicBezTo>
                      <a:cubicBezTo>
                        <a:pt x="5" y="3"/>
                        <a:pt x="5" y="3"/>
                        <a:pt x="5" y="3"/>
                      </a:cubicBezTo>
                      <a:cubicBezTo>
                        <a:pt x="5" y="3"/>
                        <a:pt x="5" y="3"/>
                        <a:pt x="5" y="2"/>
                      </a:cubicBezTo>
                      <a:cubicBezTo>
                        <a:pt x="5" y="2"/>
                        <a:pt x="5" y="2"/>
                        <a:pt x="5" y="2"/>
                      </a:cubicBezTo>
                      <a:cubicBezTo>
                        <a:pt x="5" y="2"/>
                        <a:pt x="5" y="1"/>
                        <a:pt x="5" y="1"/>
                      </a:cubicBezTo>
                      <a:cubicBezTo>
                        <a:pt x="5" y="1"/>
                        <a:pt x="5" y="1"/>
                        <a:pt x="5" y="1"/>
                      </a:cubicBezTo>
                      <a:cubicBezTo>
                        <a:pt x="5" y="2"/>
                        <a:pt x="5" y="2"/>
                        <a:pt x="5" y="2"/>
                      </a:cubicBezTo>
                      <a:cubicBezTo>
                        <a:pt x="4" y="2"/>
                        <a:pt x="4" y="1"/>
                        <a:pt x="5" y="0"/>
                      </a:cubicBezTo>
                      <a:cubicBezTo>
                        <a:pt x="5" y="0"/>
                        <a:pt x="5" y="0"/>
                        <a:pt x="4" y="0"/>
                      </a:cubicBezTo>
                      <a:cubicBezTo>
                        <a:pt x="4" y="0"/>
                        <a:pt x="4" y="0"/>
                        <a:pt x="4" y="0"/>
                      </a:cubicBezTo>
                    </a:path>
                  </a:pathLst>
                </a:custGeom>
                <a:solidFill>
                  <a:srgbClr val="E8E9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3" name="Freeform 12814">
                  <a:extLst>
                    <a:ext uri="{FF2B5EF4-FFF2-40B4-BE49-F238E27FC236}">
                      <a16:creationId xmlns:a16="http://schemas.microsoft.com/office/drawing/2014/main" id="{90077E4F-015A-B480-E43A-7E40F754B115}"/>
                    </a:ext>
                  </a:extLst>
                </p:cNvPr>
                <p:cNvSpPr>
                  <a:spLocks/>
                </p:cNvSpPr>
                <p:nvPr/>
              </p:nvSpPr>
              <p:spPr bwMode="auto">
                <a:xfrm>
                  <a:off x="4821" y="2468"/>
                  <a:ext cx="5" cy="12"/>
                </a:xfrm>
                <a:custGeom>
                  <a:avLst/>
                  <a:gdLst>
                    <a:gd name="T0" fmla="*/ 3 w 6"/>
                    <a:gd name="T1" fmla="*/ 0 h 14"/>
                    <a:gd name="T2" fmla="*/ 3 w 6"/>
                    <a:gd name="T3" fmla="*/ 0 h 14"/>
                    <a:gd name="T4" fmla="*/ 3 w 6"/>
                    <a:gd name="T5" fmla="*/ 1 h 14"/>
                    <a:gd name="T6" fmla="*/ 3 w 6"/>
                    <a:gd name="T7" fmla="*/ 1 h 14"/>
                    <a:gd name="T8" fmla="*/ 3 w 6"/>
                    <a:gd name="T9" fmla="*/ 1 h 14"/>
                    <a:gd name="T10" fmla="*/ 1 w 6"/>
                    <a:gd name="T11" fmla="*/ 3 h 14"/>
                    <a:gd name="T12" fmla="*/ 2 w 6"/>
                    <a:gd name="T13" fmla="*/ 3 h 14"/>
                    <a:gd name="T14" fmla="*/ 2 w 6"/>
                    <a:gd name="T15" fmla="*/ 3 h 14"/>
                    <a:gd name="T16" fmla="*/ 1 w 6"/>
                    <a:gd name="T17" fmla="*/ 5 h 14"/>
                    <a:gd name="T18" fmla="*/ 0 w 6"/>
                    <a:gd name="T19" fmla="*/ 6 h 14"/>
                    <a:gd name="T20" fmla="*/ 0 w 6"/>
                    <a:gd name="T21" fmla="*/ 6 h 14"/>
                    <a:gd name="T22" fmla="*/ 0 w 6"/>
                    <a:gd name="T23" fmla="*/ 6 h 14"/>
                    <a:gd name="T24" fmla="*/ 0 w 6"/>
                    <a:gd name="T25" fmla="*/ 8 h 14"/>
                    <a:gd name="T26" fmla="*/ 1 w 6"/>
                    <a:gd name="T27" fmla="*/ 7 h 14"/>
                    <a:gd name="T28" fmla="*/ 3 w 6"/>
                    <a:gd name="T29" fmla="*/ 6 h 14"/>
                    <a:gd name="T30" fmla="*/ 3 w 6"/>
                    <a:gd name="T31" fmla="*/ 4 h 14"/>
                    <a:gd name="T32" fmla="*/ 3 w 6"/>
                    <a:gd name="T33" fmla="*/ 3 h 14"/>
                    <a:gd name="T34" fmla="*/ 3 w 6"/>
                    <a:gd name="T35" fmla="*/ 1 h 14"/>
                    <a:gd name="T36" fmla="*/ 3 w 6"/>
                    <a:gd name="T37" fmla="*/ 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4">
                      <a:moveTo>
                        <a:pt x="5" y="0"/>
                      </a:moveTo>
                      <a:cubicBezTo>
                        <a:pt x="5" y="0"/>
                        <a:pt x="5" y="0"/>
                        <a:pt x="5" y="0"/>
                      </a:cubicBezTo>
                      <a:cubicBezTo>
                        <a:pt x="4" y="1"/>
                        <a:pt x="4" y="1"/>
                        <a:pt x="4" y="1"/>
                      </a:cubicBezTo>
                      <a:cubicBezTo>
                        <a:pt x="4" y="1"/>
                        <a:pt x="4" y="1"/>
                        <a:pt x="4" y="1"/>
                      </a:cubicBezTo>
                      <a:cubicBezTo>
                        <a:pt x="5" y="1"/>
                        <a:pt x="5" y="1"/>
                        <a:pt x="5" y="1"/>
                      </a:cubicBezTo>
                      <a:cubicBezTo>
                        <a:pt x="5" y="2"/>
                        <a:pt x="1" y="5"/>
                        <a:pt x="1" y="6"/>
                      </a:cubicBezTo>
                      <a:cubicBezTo>
                        <a:pt x="1" y="7"/>
                        <a:pt x="2" y="7"/>
                        <a:pt x="2" y="7"/>
                      </a:cubicBezTo>
                      <a:cubicBezTo>
                        <a:pt x="2" y="7"/>
                        <a:pt x="2" y="7"/>
                        <a:pt x="2" y="7"/>
                      </a:cubicBezTo>
                      <a:cubicBezTo>
                        <a:pt x="2" y="7"/>
                        <a:pt x="1" y="8"/>
                        <a:pt x="1" y="9"/>
                      </a:cubicBezTo>
                      <a:cubicBezTo>
                        <a:pt x="0" y="9"/>
                        <a:pt x="0" y="10"/>
                        <a:pt x="0" y="11"/>
                      </a:cubicBezTo>
                      <a:cubicBezTo>
                        <a:pt x="0" y="11"/>
                        <a:pt x="0" y="11"/>
                        <a:pt x="0" y="11"/>
                      </a:cubicBezTo>
                      <a:cubicBezTo>
                        <a:pt x="0" y="11"/>
                        <a:pt x="0" y="11"/>
                        <a:pt x="0" y="11"/>
                      </a:cubicBezTo>
                      <a:cubicBezTo>
                        <a:pt x="1" y="12"/>
                        <a:pt x="0" y="13"/>
                        <a:pt x="0" y="14"/>
                      </a:cubicBezTo>
                      <a:cubicBezTo>
                        <a:pt x="0" y="14"/>
                        <a:pt x="1" y="13"/>
                        <a:pt x="1" y="12"/>
                      </a:cubicBezTo>
                      <a:cubicBezTo>
                        <a:pt x="1" y="12"/>
                        <a:pt x="2" y="11"/>
                        <a:pt x="3" y="10"/>
                      </a:cubicBezTo>
                      <a:cubicBezTo>
                        <a:pt x="3" y="9"/>
                        <a:pt x="4" y="8"/>
                        <a:pt x="3" y="8"/>
                      </a:cubicBezTo>
                      <a:cubicBezTo>
                        <a:pt x="2" y="8"/>
                        <a:pt x="5" y="4"/>
                        <a:pt x="5" y="4"/>
                      </a:cubicBezTo>
                      <a:cubicBezTo>
                        <a:pt x="4" y="3"/>
                        <a:pt x="5" y="2"/>
                        <a:pt x="6" y="1"/>
                      </a:cubicBezTo>
                      <a:cubicBezTo>
                        <a:pt x="5" y="1"/>
                        <a:pt x="5" y="0"/>
                        <a:pt x="5" y="0"/>
                      </a:cubicBezTo>
                    </a:path>
                  </a:pathLst>
                </a:custGeom>
                <a:solidFill>
                  <a:srgbClr val="D5D5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4" name="Freeform 12815">
                  <a:extLst>
                    <a:ext uri="{FF2B5EF4-FFF2-40B4-BE49-F238E27FC236}">
                      <a16:creationId xmlns:a16="http://schemas.microsoft.com/office/drawing/2014/main" id="{7D04DA0D-638A-731F-FC8E-796B2F35C72D}"/>
                    </a:ext>
                  </a:extLst>
                </p:cNvPr>
                <p:cNvSpPr>
                  <a:spLocks noEditPoints="1"/>
                </p:cNvSpPr>
                <p:nvPr/>
              </p:nvSpPr>
              <p:spPr bwMode="auto">
                <a:xfrm>
                  <a:off x="4828" y="247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1">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5" name="Freeform 12816">
                  <a:extLst>
                    <a:ext uri="{FF2B5EF4-FFF2-40B4-BE49-F238E27FC236}">
                      <a16:creationId xmlns:a16="http://schemas.microsoft.com/office/drawing/2014/main" id="{250AAE48-6012-53ED-16C2-30F52933843E}"/>
                    </a:ext>
                  </a:extLst>
                </p:cNvPr>
                <p:cNvSpPr>
                  <a:spLocks noEditPoints="1"/>
                </p:cNvSpPr>
                <p:nvPr/>
              </p:nvSpPr>
              <p:spPr bwMode="auto">
                <a:xfrm>
                  <a:off x="4828" y="247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E8E9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6" name="Freeform 12817">
                  <a:extLst>
                    <a:ext uri="{FF2B5EF4-FFF2-40B4-BE49-F238E27FC236}">
                      <a16:creationId xmlns:a16="http://schemas.microsoft.com/office/drawing/2014/main" id="{A5E0B245-6BE0-022E-93C8-FDAB5FE0FF17}"/>
                    </a:ext>
                  </a:extLst>
                </p:cNvPr>
                <p:cNvSpPr>
                  <a:spLocks/>
                </p:cNvSpPr>
                <p:nvPr/>
              </p:nvSpPr>
              <p:spPr bwMode="auto">
                <a:xfrm>
                  <a:off x="4827" y="2471"/>
                  <a:ext cx="1" cy="1"/>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0 w 1"/>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0"/>
                        <a:pt x="0"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7" name="Freeform 12818">
                  <a:extLst>
                    <a:ext uri="{FF2B5EF4-FFF2-40B4-BE49-F238E27FC236}">
                      <a16:creationId xmlns:a16="http://schemas.microsoft.com/office/drawing/2014/main" id="{2D1AA540-B93A-1C2E-4413-61FEBE79FDDC}"/>
                    </a:ext>
                  </a:extLst>
                </p:cNvPr>
                <p:cNvSpPr>
                  <a:spLocks/>
                </p:cNvSpPr>
                <p:nvPr/>
              </p:nvSpPr>
              <p:spPr bwMode="auto">
                <a:xfrm>
                  <a:off x="4823" y="2471"/>
                  <a:ext cx="5" cy="10"/>
                </a:xfrm>
                <a:custGeom>
                  <a:avLst/>
                  <a:gdLst>
                    <a:gd name="T0" fmla="*/ 3 w 6"/>
                    <a:gd name="T1" fmla="*/ 0 h 12"/>
                    <a:gd name="T2" fmla="*/ 2 w 6"/>
                    <a:gd name="T3" fmla="*/ 3 h 12"/>
                    <a:gd name="T4" fmla="*/ 1 w 6"/>
                    <a:gd name="T5" fmla="*/ 3 h 12"/>
                    <a:gd name="T6" fmla="*/ 1 w 6"/>
                    <a:gd name="T7" fmla="*/ 5 h 12"/>
                    <a:gd name="T8" fmla="*/ 1 w 6"/>
                    <a:gd name="T9" fmla="*/ 5 h 12"/>
                    <a:gd name="T10" fmla="*/ 1 w 6"/>
                    <a:gd name="T11" fmla="*/ 5 h 12"/>
                    <a:gd name="T12" fmla="*/ 1 w 6"/>
                    <a:gd name="T13" fmla="*/ 5 h 12"/>
                    <a:gd name="T14" fmla="*/ 1 w 6"/>
                    <a:gd name="T15" fmla="*/ 6 h 12"/>
                    <a:gd name="T16" fmla="*/ 2 w 6"/>
                    <a:gd name="T17" fmla="*/ 6 h 12"/>
                    <a:gd name="T18" fmla="*/ 2 w 6"/>
                    <a:gd name="T19" fmla="*/ 6 h 12"/>
                    <a:gd name="T20" fmla="*/ 3 w 6"/>
                    <a:gd name="T21" fmla="*/ 6 h 12"/>
                    <a:gd name="T22" fmla="*/ 3 w 6"/>
                    <a:gd name="T23" fmla="*/ 6 h 12"/>
                    <a:gd name="T24" fmla="*/ 3 w 6"/>
                    <a:gd name="T25" fmla="*/ 6 h 12"/>
                    <a:gd name="T26" fmla="*/ 3 w 6"/>
                    <a:gd name="T27" fmla="*/ 6 h 12"/>
                    <a:gd name="T28" fmla="*/ 3 w 6"/>
                    <a:gd name="T29" fmla="*/ 6 h 12"/>
                    <a:gd name="T30" fmla="*/ 3 w 6"/>
                    <a:gd name="T31" fmla="*/ 6 h 12"/>
                    <a:gd name="T32" fmla="*/ 3 w 6"/>
                    <a:gd name="T33" fmla="*/ 6 h 12"/>
                    <a:gd name="T34" fmla="*/ 3 w 6"/>
                    <a:gd name="T35" fmla="*/ 6 h 12"/>
                    <a:gd name="T36" fmla="*/ 3 w 6"/>
                    <a:gd name="T37" fmla="*/ 6 h 12"/>
                    <a:gd name="T38" fmla="*/ 3 w 6"/>
                    <a:gd name="T39" fmla="*/ 3 h 12"/>
                    <a:gd name="T40" fmla="*/ 3 w 6"/>
                    <a:gd name="T41" fmla="*/ 3 h 12"/>
                    <a:gd name="T42" fmla="*/ 3 w 6"/>
                    <a:gd name="T43" fmla="*/ 3 h 12"/>
                    <a:gd name="T44" fmla="*/ 3 w 6"/>
                    <a:gd name="T45" fmla="*/ 2 h 12"/>
                    <a:gd name="T46" fmla="*/ 3 w 6"/>
                    <a:gd name="T47" fmla="*/ 1 h 12"/>
                    <a:gd name="T48" fmla="*/ 3 w 6"/>
                    <a:gd name="T49" fmla="*/ 1 h 12"/>
                    <a:gd name="T50" fmla="*/ 3 w 6"/>
                    <a:gd name="T51" fmla="*/ 1 h 12"/>
                    <a:gd name="T52" fmla="*/ 3 w 6"/>
                    <a:gd name="T53" fmla="*/ 1 h 12"/>
                    <a:gd name="T54" fmla="*/ 3 w 6"/>
                    <a:gd name="T55" fmla="*/ 1 h 12"/>
                    <a:gd name="T56" fmla="*/ 3 w 6"/>
                    <a:gd name="T57" fmla="*/ 1 h 12"/>
                    <a:gd name="T58" fmla="*/ 3 w 6"/>
                    <a:gd name="T59" fmla="*/ 0 h 1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 h="12">
                      <a:moveTo>
                        <a:pt x="5" y="0"/>
                      </a:moveTo>
                      <a:cubicBezTo>
                        <a:pt x="4" y="1"/>
                        <a:pt x="2" y="3"/>
                        <a:pt x="2" y="4"/>
                      </a:cubicBezTo>
                      <a:cubicBezTo>
                        <a:pt x="2" y="5"/>
                        <a:pt x="2" y="6"/>
                        <a:pt x="1" y="6"/>
                      </a:cubicBezTo>
                      <a:cubicBezTo>
                        <a:pt x="0" y="7"/>
                        <a:pt x="0" y="9"/>
                        <a:pt x="1" y="9"/>
                      </a:cubicBezTo>
                      <a:cubicBezTo>
                        <a:pt x="1" y="9"/>
                        <a:pt x="1" y="9"/>
                        <a:pt x="1" y="9"/>
                      </a:cubicBezTo>
                      <a:cubicBezTo>
                        <a:pt x="1" y="9"/>
                        <a:pt x="1" y="9"/>
                        <a:pt x="1" y="9"/>
                      </a:cubicBezTo>
                      <a:cubicBezTo>
                        <a:pt x="1" y="9"/>
                        <a:pt x="1" y="9"/>
                        <a:pt x="1" y="10"/>
                      </a:cubicBezTo>
                      <a:cubicBezTo>
                        <a:pt x="1" y="11"/>
                        <a:pt x="1" y="11"/>
                        <a:pt x="1" y="11"/>
                      </a:cubicBezTo>
                      <a:cubicBezTo>
                        <a:pt x="1" y="11"/>
                        <a:pt x="2" y="11"/>
                        <a:pt x="2" y="11"/>
                      </a:cubicBezTo>
                      <a:cubicBezTo>
                        <a:pt x="2" y="11"/>
                        <a:pt x="2" y="11"/>
                        <a:pt x="2" y="11"/>
                      </a:cubicBezTo>
                      <a:cubicBezTo>
                        <a:pt x="3" y="11"/>
                        <a:pt x="3" y="11"/>
                        <a:pt x="3" y="11"/>
                      </a:cubicBezTo>
                      <a:cubicBezTo>
                        <a:pt x="3" y="12"/>
                        <a:pt x="3" y="12"/>
                        <a:pt x="3" y="12"/>
                      </a:cubicBezTo>
                      <a:cubicBezTo>
                        <a:pt x="3" y="12"/>
                        <a:pt x="3" y="12"/>
                        <a:pt x="4" y="12"/>
                      </a:cubicBezTo>
                      <a:cubicBezTo>
                        <a:pt x="4" y="11"/>
                        <a:pt x="4" y="11"/>
                        <a:pt x="4" y="11"/>
                      </a:cubicBezTo>
                      <a:cubicBezTo>
                        <a:pt x="4" y="11"/>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9"/>
                        <a:pt x="6" y="8"/>
                        <a:pt x="6" y="7"/>
                      </a:cubicBezTo>
                      <a:cubicBezTo>
                        <a:pt x="6" y="7"/>
                        <a:pt x="6" y="7"/>
                        <a:pt x="6" y="6"/>
                      </a:cubicBezTo>
                      <a:cubicBezTo>
                        <a:pt x="5" y="6"/>
                        <a:pt x="5" y="6"/>
                        <a:pt x="5" y="5"/>
                      </a:cubicBezTo>
                      <a:cubicBezTo>
                        <a:pt x="5" y="4"/>
                        <a:pt x="6" y="3"/>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8" name="Freeform 12819">
                  <a:extLst>
                    <a:ext uri="{FF2B5EF4-FFF2-40B4-BE49-F238E27FC236}">
                      <a16:creationId xmlns:a16="http://schemas.microsoft.com/office/drawing/2014/main" id="{932BE041-0DA5-3535-FC2F-43B93DBF85EE}"/>
                    </a:ext>
                  </a:extLst>
                </p:cNvPr>
                <p:cNvSpPr>
                  <a:spLocks/>
                </p:cNvSpPr>
                <p:nvPr/>
              </p:nvSpPr>
              <p:spPr bwMode="auto">
                <a:xfrm>
                  <a:off x="4790" y="2480"/>
                  <a:ext cx="34" cy="16"/>
                </a:xfrm>
                <a:custGeom>
                  <a:avLst/>
                  <a:gdLst>
                    <a:gd name="T0" fmla="*/ 15 w 41"/>
                    <a:gd name="T1" fmla="*/ 2 h 20"/>
                    <a:gd name="T2" fmla="*/ 10 w 41"/>
                    <a:gd name="T3" fmla="*/ 3 h 20"/>
                    <a:gd name="T4" fmla="*/ 9 w 41"/>
                    <a:gd name="T5" fmla="*/ 4 h 20"/>
                    <a:gd name="T6" fmla="*/ 8 w 41"/>
                    <a:gd name="T7" fmla="*/ 4 h 20"/>
                    <a:gd name="T8" fmla="*/ 7 w 41"/>
                    <a:gd name="T9" fmla="*/ 4 h 20"/>
                    <a:gd name="T10" fmla="*/ 6 w 41"/>
                    <a:gd name="T11" fmla="*/ 4 h 20"/>
                    <a:gd name="T12" fmla="*/ 5 w 41"/>
                    <a:gd name="T13" fmla="*/ 4 h 20"/>
                    <a:gd name="T14" fmla="*/ 4 w 41"/>
                    <a:gd name="T15" fmla="*/ 4 h 20"/>
                    <a:gd name="T16" fmla="*/ 3 w 41"/>
                    <a:gd name="T17" fmla="*/ 4 h 20"/>
                    <a:gd name="T18" fmla="*/ 2 w 41"/>
                    <a:gd name="T19" fmla="*/ 3 h 20"/>
                    <a:gd name="T20" fmla="*/ 2 w 41"/>
                    <a:gd name="T21" fmla="*/ 2 h 20"/>
                    <a:gd name="T22" fmla="*/ 2 w 41"/>
                    <a:gd name="T23" fmla="*/ 4 h 20"/>
                    <a:gd name="T24" fmla="*/ 2 w 41"/>
                    <a:gd name="T25" fmla="*/ 5 h 20"/>
                    <a:gd name="T26" fmla="*/ 2 w 41"/>
                    <a:gd name="T27" fmla="*/ 5 h 20"/>
                    <a:gd name="T28" fmla="*/ 2 w 41"/>
                    <a:gd name="T29" fmla="*/ 6 h 20"/>
                    <a:gd name="T30" fmla="*/ 3 w 41"/>
                    <a:gd name="T31" fmla="*/ 7 h 20"/>
                    <a:gd name="T32" fmla="*/ 4 w 41"/>
                    <a:gd name="T33" fmla="*/ 8 h 20"/>
                    <a:gd name="T34" fmla="*/ 5 w 41"/>
                    <a:gd name="T35" fmla="*/ 8 h 20"/>
                    <a:gd name="T36" fmla="*/ 6 w 41"/>
                    <a:gd name="T37" fmla="*/ 8 h 20"/>
                    <a:gd name="T38" fmla="*/ 7 w 41"/>
                    <a:gd name="T39" fmla="*/ 8 h 20"/>
                    <a:gd name="T40" fmla="*/ 7 w 41"/>
                    <a:gd name="T41" fmla="*/ 8 h 20"/>
                    <a:gd name="T42" fmla="*/ 8 w 41"/>
                    <a:gd name="T43" fmla="*/ 8 h 20"/>
                    <a:gd name="T44" fmla="*/ 10 w 41"/>
                    <a:gd name="T45" fmla="*/ 8 h 20"/>
                    <a:gd name="T46" fmla="*/ 12 w 41"/>
                    <a:gd name="T47" fmla="*/ 8 h 20"/>
                    <a:gd name="T48" fmla="*/ 16 w 41"/>
                    <a:gd name="T49" fmla="*/ 5 h 20"/>
                    <a:gd name="T50" fmla="*/ 18 w 41"/>
                    <a:gd name="T51" fmla="*/ 3 h 20"/>
                    <a:gd name="T52" fmla="*/ 18 w 41"/>
                    <a:gd name="T53" fmla="*/ 2 h 20"/>
                    <a:gd name="T54" fmla="*/ 18 w 41"/>
                    <a:gd name="T55" fmla="*/ 2 h 20"/>
                    <a:gd name="T56" fmla="*/ 18 w 41"/>
                    <a:gd name="T57" fmla="*/ 2 h 20"/>
                    <a:gd name="T58" fmla="*/ 18 w 41"/>
                    <a:gd name="T59" fmla="*/ 2 h 20"/>
                    <a:gd name="T60" fmla="*/ 18 w 41"/>
                    <a:gd name="T61" fmla="*/ 2 h 20"/>
                    <a:gd name="T62" fmla="*/ 18 w 41"/>
                    <a:gd name="T63" fmla="*/ 2 h 20"/>
                    <a:gd name="T64" fmla="*/ 18 w 41"/>
                    <a:gd name="T65" fmla="*/ 2 h 20"/>
                    <a:gd name="T66" fmla="*/ 18 w 41"/>
                    <a:gd name="T67" fmla="*/ 2 h 20"/>
                    <a:gd name="T68" fmla="*/ 18 w 41"/>
                    <a:gd name="T69" fmla="*/ 2 h 20"/>
                    <a:gd name="T70" fmla="*/ 18 w 41"/>
                    <a:gd name="T71" fmla="*/ 2 h 20"/>
                    <a:gd name="T72" fmla="*/ 18 w 41"/>
                    <a:gd name="T73" fmla="*/ 2 h 20"/>
                    <a:gd name="T74" fmla="*/ 18 w 41"/>
                    <a:gd name="T75" fmla="*/ 2 h 20"/>
                    <a:gd name="T76" fmla="*/ 18 w 41"/>
                    <a:gd name="T77" fmla="*/ 2 h 20"/>
                    <a:gd name="T78" fmla="*/ 18 w 41"/>
                    <a:gd name="T79" fmla="*/ 2 h 20"/>
                    <a:gd name="T80" fmla="*/ 18 w 41"/>
                    <a:gd name="T81" fmla="*/ 2 h 20"/>
                    <a:gd name="T82" fmla="*/ 18 w 41"/>
                    <a:gd name="T83" fmla="*/ 2 h 20"/>
                    <a:gd name="T84" fmla="*/ 18 w 41"/>
                    <a:gd name="T85" fmla="*/ 2 h 20"/>
                    <a:gd name="T86" fmla="*/ 18 w 41"/>
                    <a:gd name="T87" fmla="*/ 2 h 20"/>
                    <a:gd name="T88" fmla="*/ 18 w 41"/>
                    <a:gd name="T89" fmla="*/ 2 h 20"/>
                    <a:gd name="T90" fmla="*/ 18 w 41"/>
                    <a:gd name="T91" fmla="*/ 2 h 20"/>
                    <a:gd name="T92" fmla="*/ 18 w 41"/>
                    <a:gd name="T93" fmla="*/ 2 h 20"/>
                    <a:gd name="T94" fmla="*/ 18 w 41"/>
                    <a:gd name="T95" fmla="*/ 2 h 20"/>
                    <a:gd name="T96" fmla="*/ 18 w 41"/>
                    <a:gd name="T97" fmla="*/ 2 h 20"/>
                    <a:gd name="T98" fmla="*/ 18 w 41"/>
                    <a:gd name="T99" fmla="*/ 2 h 20"/>
                    <a:gd name="T100" fmla="*/ 18 w 41"/>
                    <a:gd name="T101" fmla="*/ 2 h 20"/>
                    <a:gd name="T102" fmla="*/ 18 w 41"/>
                    <a:gd name="T103" fmla="*/ 2 h 20"/>
                    <a:gd name="T104" fmla="*/ 18 w 41"/>
                    <a:gd name="T105" fmla="*/ 2 h 20"/>
                    <a:gd name="T106" fmla="*/ 18 w 41"/>
                    <a:gd name="T107" fmla="*/ 2 h 20"/>
                    <a:gd name="T108" fmla="*/ 18 w 41"/>
                    <a:gd name="T109" fmla="*/ 2 h 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1" h="20">
                      <a:moveTo>
                        <a:pt x="37" y="0"/>
                      </a:moveTo>
                      <a:cubicBezTo>
                        <a:pt x="35" y="1"/>
                        <a:pt x="33" y="2"/>
                        <a:pt x="33" y="3"/>
                      </a:cubicBezTo>
                      <a:cubicBezTo>
                        <a:pt x="32" y="5"/>
                        <a:pt x="29" y="5"/>
                        <a:pt x="27" y="6"/>
                      </a:cubicBezTo>
                      <a:cubicBezTo>
                        <a:pt x="26" y="9"/>
                        <a:pt x="24" y="7"/>
                        <a:pt x="22" y="8"/>
                      </a:cubicBezTo>
                      <a:cubicBezTo>
                        <a:pt x="22" y="9"/>
                        <a:pt x="21" y="9"/>
                        <a:pt x="20" y="9"/>
                      </a:cubicBezTo>
                      <a:cubicBezTo>
                        <a:pt x="20" y="9"/>
                        <a:pt x="20" y="9"/>
                        <a:pt x="19" y="9"/>
                      </a:cubicBezTo>
                      <a:cubicBezTo>
                        <a:pt x="19" y="9"/>
                        <a:pt x="19" y="9"/>
                        <a:pt x="18" y="9"/>
                      </a:cubicBezTo>
                      <a:cubicBezTo>
                        <a:pt x="18" y="9"/>
                        <a:pt x="17" y="9"/>
                        <a:pt x="17" y="10"/>
                      </a:cubicBezTo>
                      <a:cubicBezTo>
                        <a:pt x="16" y="10"/>
                        <a:pt x="16" y="10"/>
                        <a:pt x="16" y="10"/>
                      </a:cubicBezTo>
                      <a:cubicBezTo>
                        <a:pt x="15" y="10"/>
                        <a:pt x="15" y="10"/>
                        <a:pt x="15" y="10"/>
                      </a:cubicBezTo>
                      <a:cubicBezTo>
                        <a:pt x="14" y="10"/>
                        <a:pt x="14" y="10"/>
                        <a:pt x="14" y="10"/>
                      </a:cubicBezTo>
                      <a:cubicBezTo>
                        <a:pt x="13" y="10"/>
                        <a:pt x="13" y="10"/>
                        <a:pt x="13" y="10"/>
                      </a:cubicBezTo>
                      <a:cubicBezTo>
                        <a:pt x="13" y="10"/>
                        <a:pt x="12" y="10"/>
                        <a:pt x="12" y="10"/>
                      </a:cubicBezTo>
                      <a:cubicBezTo>
                        <a:pt x="12" y="10"/>
                        <a:pt x="11" y="10"/>
                        <a:pt x="11" y="10"/>
                      </a:cubicBezTo>
                      <a:cubicBezTo>
                        <a:pt x="11" y="9"/>
                        <a:pt x="10" y="9"/>
                        <a:pt x="10" y="9"/>
                      </a:cubicBezTo>
                      <a:cubicBezTo>
                        <a:pt x="10" y="9"/>
                        <a:pt x="9" y="9"/>
                        <a:pt x="9" y="9"/>
                      </a:cubicBezTo>
                      <a:cubicBezTo>
                        <a:pt x="9" y="10"/>
                        <a:pt x="8" y="10"/>
                        <a:pt x="8" y="10"/>
                      </a:cubicBezTo>
                      <a:cubicBezTo>
                        <a:pt x="7" y="10"/>
                        <a:pt x="7" y="9"/>
                        <a:pt x="7" y="9"/>
                      </a:cubicBezTo>
                      <a:cubicBezTo>
                        <a:pt x="7" y="8"/>
                        <a:pt x="6" y="8"/>
                        <a:pt x="6" y="8"/>
                      </a:cubicBezTo>
                      <a:cubicBezTo>
                        <a:pt x="6" y="8"/>
                        <a:pt x="6" y="8"/>
                        <a:pt x="5" y="8"/>
                      </a:cubicBezTo>
                      <a:cubicBezTo>
                        <a:pt x="5" y="8"/>
                        <a:pt x="5" y="8"/>
                        <a:pt x="5" y="8"/>
                      </a:cubicBezTo>
                      <a:cubicBezTo>
                        <a:pt x="3" y="8"/>
                        <a:pt x="4" y="4"/>
                        <a:pt x="2" y="3"/>
                      </a:cubicBezTo>
                      <a:cubicBezTo>
                        <a:pt x="3" y="4"/>
                        <a:pt x="3" y="4"/>
                        <a:pt x="3" y="4"/>
                      </a:cubicBezTo>
                      <a:cubicBezTo>
                        <a:pt x="3" y="6"/>
                        <a:pt x="0" y="9"/>
                        <a:pt x="2" y="9"/>
                      </a:cubicBezTo>
                      <a:cubicBezTo>
                        <a:pt x="3" y="9"/>
                        <a:pt x="3" y="10"/>
                        <a:pt x="2" y="10"/>
                      </a:cubicBezTo>
                      <a:cubicBezTo>
                        <a:pt x="3" y="11"/>
                        <a:pt x="3" y="11"/>
                        <a:pt x="3" y="11"/>
                      </a:cubicBezTo>
                      <a:cubicBezTo>
                        <a:pt x="4" y="11"/>
                        <a:pt x="4" y="11"/>
                        <a:pt x="4" y="11"/>
                      </a:cubicBezTo>
                      <a:cubicBezTo>
                        <a:pt x="4" y="11"/>
                        <a:pt x="4" y="11"/>
                        <a:pt x="4" y="11"/>
                      </a:cubicBezTo>
                      <a:cubicBezTo>
                        <a:pt x="6" y="11"/>
                        <a:pt x="3" y="13"/>
                        <a:pt x="5" y="14"/>
                      </a:cubicBezTo>
                      <a:cubicBezTo>
                        <a:pt x="6" y="14"/>
                        <a:pt x="5" y="15"/>
                        <a:pt x="5" y="16"/>
                      </a:cubicBezTo>
                      <a:cubicBezTo>
                        <a:pt x="5" y="17"/>
                        <a:pt x="5" y="18"/>
                        <a:pt x="6" y="18"/>
                      </a:cubicBezTo>
                      <a:cubicBezTo>
                        <a:pt x="7" y="18"/>
                        <a:pt x="7" y="18"/>
                        <a:pt x="7" y="18"/>
                      </a:cubicBezTo>
                      <a:cubicBezTo>
                        <a:pt x="7" y="18"/>
                        <a:pt x="7" y="18"/>
                        <a:pt x="7" y="18"/>
                      </a:cubicBezTo>
                      <a:cubicBezTo>
                        <a:pt x="8" y="18"/>
                        <a:pt x="8" y="18"/>
                        <a:pt x="8" y="19"/>
                      </a:cubicBezTo>
                      <a:cubicBezTo>
                        <a:pt x="9" y="19"/>
                        <a:pt x="9" y="20"/>
                        <a:pt x="9" y="20"/>
                      </a:cubicBezTo>
                      <a:cubicBezTo>
                        <a:pt x="10" y="20"/>
                        <a:pt x="10" y="20"/>
                        <a:pt x="11" y="19"/>
                      </a:cubicBezTo>
                      <a:cubicBezTo>
                        <a:pt x="11" y="19"/>
                        <a:pt x="11" y="19"/>
                        <a:pt x="11" y="19"/>
                      </a:cubicBezTo>
                      <a:cubicBezTo>
                        <a:pt x="12" y="19"/>
                        <a:pt x="12" y="19"/>
                        <a:pt x="12" y="20"/>
                      </a:cubicBezTo>
                      <a:cubicBezTo>
                        <a:pt x="13" y="20"/>
                        <a:pt x="13" y="20"/>
                        <a:pt x="13" y="20"/>
                      </a:cubicBezTo>
                      <a:cubicBezTo>
                        <a:pt x="14" y="20"/>
                        <a:pt x="14" y="20"/>
                        <a:pt x="14" y="20"/>
                      </a:cubicBezTo>
                      <a:cubicBezTo>
                        <a:pt x="15" y="20"/>
                        <a:pt x="15" y="20"/>
                        <a:pt x="15" y="20"/>
                      </a:cubicBezTo>
                      <a:cubicBezTo>
                        <a:pt x="15" y="20"/>
                        <a:pt x="16" y="20"/>
                        <a:pt x="16" y="20"/>
                      </a:cubicBezTo>
                      <a:cubicBezTo>
                        <a:pt x="16" y="20"/>
                        <a:pt x="17" y="20"/>
                        <a:pt x="17" y="20"/>
                      </a:cubicBezTo>
                      <a:cubicBezTo>
                        <a:pt x="17" y="20"/>
                        <a:pt x="18" y="20"/>
                        <a:pt x="18" y="20"/>
                      </a:cubicBezTo>
                      <a:cubicBezTo>
                        <a:pt x="19" y="19"/>
                        <a:pt x="19" y="19"/>
                        <a:pt x="20" y="19"/>
                      </a:cubicBezTo>
                      <a:cubicBezTo>
                        <a:pt x="20" y="19"/>
                        <a:pt x="20" y="19"/>
                        <a:pt x="21" y="19"/>
                      </a:cubicBezTo>
                      <a:cubicBezTo>
                        <a:pt x="21" y="19"/>
                        <a:pt x="21" y="19"/>
                        <a:pt x="22" y="19"/>
                      </a:cubicBezTo>
                      <a:cubicBezTo>
                        <a:pt x="22" y="19"/>
                        <a:pt x="23" y="19"/>
                        <a:pt x="24" y="19"/>
                      </a:cubicBezTo>
                      <a:cubicBezTo>
                        <a:pt x="25" y="17"/>
                        <a:pt x="27" y="19"/>
                        <a:pt x="29" y="16"/>
                      </a:cubicBezTo>
                      <a:cubicBezTo>
                        <a:pt x="30" y="15"/>
                        <a:pt x="33" y="16"/>
                        <a:pt x="34" y="13"/>
                      </a:cubicBezTo>
                      <a:cubicBezTo>
                        <a:pt x="35" y="12"/>
                        <a:pt x="36" y="11"/>
                        <a:pt x="37" y="10"/>
                      </a:cubicBezTo>
                      <a:cubicBezTo>
                        <a:pt x="38" y="10"/>
                        <a:pt x="39" y="9"/>
                        <a:pt x="39" y="8"/>
                      </a:cubicBezTo>
                      <a:cubicBezTo>
                        <a:pt x="40" y="7"/>
                        <a:pt x="40" y="6"/>
                        <a:pt x="41" y="5"/>
                      </a:cubicBezTo>
                      <a:cubicBezTo>
                        <a:pt x="41" y="5"/>
                        <a:pt x="41"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3"/>
                      </a:cubicBezTo>
                      <a:cubicBezTo>
                        <a:pt x="37" y="3"/>
                        <a:pt x="37" y="3"/>
                        <a:pt x="37" y="3"/>
                      </a:cubicBezTo>
                      <a:cubicBezTo>
                        <a:pt x="37" y="3"/>
                        <a:pt x="37" y="3"/>
                        <a:pt x="37" y="3"/>
                      </a:cubicBezTo>
                      <a:cubicBezTo>
                        <a:pt x="37" y="3"/>
                        <a:pt x="37" y="3"/>
                        <a:pt x="37" y="3"/>
                      </a:cubicBezTo>
                      <a:cubicBezTo>
                        <a:pt x="37" y="3"/>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6" y="2"/>
                        <a:pt x="36" y="1"/>
                        <a:pt x="37"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39" name="Freeform 12820">
                  <a:extLst>
                    <a:ext uri="{FF2B5EF4-FFF2-40B4-BE49-F238E27FC236}">
                      <a16:creationId xmlns:a16="http://schemas.microsoft.com/office/drawing/2014/main" id="{3D4A421E-CCD6-4B10-688D-9C2B13F9B37A}"/>
                    </a:ext>
                  </a:extLst>
                </p:cNvPr>
                <p:cNvSpPr>
                  <a:spLocks/>
                </p:cNvSpPr>
                <p:nvPr/>
              </p:nvSpPr>
              <p:spPr bwMode="auto">
                <a:xfrm>
                  <a:off x="4791" y="2488"/>
                  <a:ext cx="4" cy="5"/>
                </a:xfrm>
                <a:custGeom>
                  <a:avLst/>
                  <a:gdLst>
                    <a:gd name="T0" fmla="*/ 1 w 5"/>
                    <a:gd name="T1" fmla="*/ 0 h 6"/>
                    <a:gd name="T2" fmla="*/ 2 w 5"/>
                    <a:gd name="T3" fmla="*/ 3 h 6"/>
                    <a:gd name="T4" fmla="*/ 2 w 5"/>
                    <a:gd name="T5" fmla="*/ 3 h 6"/>
                    <a:gd name="T6" fmla="*/ 2 w 5"/>
                    <a:gd name="T7" fmla="*/ 3 h 6"/>
                    <a:gd name="T8" fmla="*/ 2 w 5"/>
                    <a:gd name="T9" fmla="*/ 1 h 6"/>
                    <a:gd name="T10" fmla="*/ 2 w 5"/>
                    <a:gd name="T11" fmla="*/ 1 h 6"/>
                    <a:gd name="T12" fmla="*/ 2 w 5"/>
                    <a:gd name="T13" fmla="*/ 1 h 6"/>
                    <a:gd name="T14" fmla="*/ 1 w 5"/>
                    <a:gd name="T15" fmla="*/ 0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6">
                      <a:moveTo>
                        <a:pt x="1" y="0"/>
                      </a:moveTo>
                      <a:cubicBezTo>
                        <a:pt x="1" y="2"/>
                        <a:pt x="0" y="3"/>
                        <a:pt x="2" y="3"/>
                      </a:cubicBezTo>
                      <a:cubicBezTo>
                        <a:pt x="3" y="3"/>
                        <a:pt x="3" y="5"/>
                        <a:pt x="4" y="6"/>
                      </a:cubicBezTo>
                      <a:cubicBezTo>
                        <a:pt x="4" y="5"/>
                        <a:pt x="5" y="4"/>
                        <a:pt x="4" y="4"/>
                      </a:cubicBezTo>
                      <a:cubicBezTo>
                        <a:pt x="2" y="3"/>
                        <a:pt x="5" y="1"/>
                        <a:pt x="3" y="1"/>
                      </a:cubicBezTo>
                      <a:cubicBezTo>
                        <a:pt x="3" y="1"/>
                        <a:pt x="3" y="1"/>
                        <a:pt x="3" y="1"/>
                      </a:cubicBezTo>
                      <a:cubicBezTo>
                        <a:pt x="3" y="1"/>
                        <a:pt x="3" y="1"/>
                        <a:pt x="2" y="1"/>
                      </a:cubicBezTo>
                      <a:cubicBezTo>
                        <a:pt x="2" y="1"/>
                        <a:pt x="2" y="1"/>
                        <a:pt x="1"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0" name="Freeform 12821">
                  <a:extLst>
                    <a:ext uri="{FF2B5EF4-FFF2-40B4-BE49-F238E27FC236}">
                      <a16:creationId xmlns:a16="http://schemas.microsoft.com/office/drawing/2014/main" id="{0E211796-2CF7-510E-8571-DBEE2D58050D}"/>
                    </a:ext>
                  </a:extLst>
                </p:cNvPr>
                <p:cNvSpPr>
                  <a:spLocks noEditPoints="1"/>
                </p:cNvSpPr>
                <p:nvPr/>
              </p:nvSpPr>
              <p:spPr bwMode="auto">
                <a:xfrm>
                  <a:off x="4820" y="2480"/>
                  <a:ext cx="3" cy="4"/>
                </a:xfrm>
                <a:custGeom>
                  <a:avLst/>
                  <a:gdLst>
                    <a:gd name="T0" fmla="*/ 2 w 4"/>
                    <a:gd name="T1" fmla="*/ 2 h 5"/>
                    <a:gd name="T2" fmla="*/ 2 w 4"/>
                    <a:gd name="T3" fmla="*/ 2 h 5"/>
                    <a:gd name="T4" fmla="*/ 2 w 4"/>
                    <a:gd name="T5" fmla="*/ 2 h 5"/>
                    <a:gd name="T6" fmla="*/ 2 w 4"/>
                    <a:gd name="T7" fmla="*/ 2 h 5"/>
                    <a:gd name="T8" fmla="*/ 2 w 4"/>
                    <a:gd name="T9" fmla="*/ 2 h 5"/>
                    <a:gd name="T10" fmla="*/ 2 w 4"/>
                    <a:gd name="T11" fmla="*/ 2 h 5"/>
                    <a:gd name="T12" fmla="*/ 2 w 4"/>
                    <a:gd name="T13" fmla="*/ 2 h 5"/>
                    <a:gd name="T14" fmla="*/ 2 w 4"/>
                    <a:gd name="T15" fmla="*/ 2 h 5"/>
                    <a:gd name="T16" fmla="*/ 2 w 4"/>
                    <a:gd name="T17" fmla="*/ 2 h 5"/>
                    <a:gd name="T18" fmla="*/ 2 w 4"/>
                    <a:gd name="T19" fmla="*/ 2 h 5"/>
                    <a:gd name="T20" fmla="*/ 2 w 4"/>
                    <a:gd name="T21" fmla="*/ 2 h 5"/>
                    <a:gd name="T22" fmla="*/ 2 w 4"/>
                    <a:gd name="T23" fmla="*/ 2 h 5"/>
                    <a:gd name="T24" fmla="*/ 2 w 4"/>
                    <a:gd name="T25" fmla="*/ 2 h 5"/>
                    <a:gd name="T26" fmla="*/ 2 w 4"/>
                    <a:gd name="T27" fmla="*/ 2 h 5"/>
                    <a:gd name="T28" fmla="*/ 2 w 4"/>
                    <a:gd name="T29" fmla="*/ 2 h 5"/>
                    <a:gd name="T30" fmla="*/ 2 w 4"/>
                    <a:gd name="T31" fmla="*/ 2 h 5"/>
                    <a:gd name="T32" fmla="*/ 2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2 w 4"/>
                    <a:gd name="T49" fmla="*/ 2 h 5"/>
                    <a:gd name="T50" fmla="*/ 2 w 4"/>
                    <a:gd name="T51" fmla="*/ 2 h 5"/>
                    <a:gd name="T52" fmla="*/ 2 w 4"/>
                    <a:gd name="T53" fmla="*/ 2 h 5"/>
                    <a:gd name="T54" fmla="*/ 1 w 4"/>
                    <a:gd name="T55" fmla="*/ 2 h 5"/>
                    <a:gd name="T56" fmla="*/ 1 w 4"/>
                    <a:gd name="T57" fmla="*/ 2 h 5"/>
                    <a:gd name="T58" fmla="*/ 1 w 4"/>
                    <a:gd name="T59" fmla="*/ 2 h 5"/>
                    <a:gd name="T60" fmla="*/ 1 w 4"/>
                    <a:gd name="T61" fmla="*/ 2 h 5"/>
                    <a:gd name="T62" fmla="*/ 1 w 4"/>
                    <a:gd name="T63" fmla="*/ 2 h 5"/>
                    <a:gd name="T64" fmla="*/ 2 w 4"/>
                    <a:gd name="T65" fmla="*/ 2 h 5"/>
                    <a:gd name="T66" fmla="*/ 1 w 4"/>
                    <a:gd name="T67" fmla="*/ 2 h 5"/>
                    <a:gd name="T68" fmla="*/ 2 w 4"/>
                    <a:gd name="T69" fmla="*/ 2 h 5"/>
                    <a:gd name="T70" fmla="*/ 2 w 4"/>
                    <a:gd name="T71" fmla="*/ 2 h 5"/>
                    <a:gd name="T72" fmla="*/ 2 w 4"/>
                    <a:gd name="T73" fmla="*/ 2 h 5"/>
                    <a:gd name="T74" fmla="*/ 2 w 4"/>
                    <a:gd name="T75" fmla="*/ 2 h 5"/>
                    <a:gd name="T76" fmla="*/ 2 w 4"/>
                    <a:gd name="T77" fmla="*/ 2 h 5"/>
                    <a:gd name="T78" fmla="*/ 2 w 4"/>
                    <a:gd name="T79" fmla="*/ 2 h 5"/>
                    <a:gd name="T80" fmla="*/ 2 w 4"/>
                    <a:gd name="T81" fmla="*/ 2 h 5"/>
                    <a:gd name="T82" fmla="*/ 2 w 4"/>
                    <a:gd name="T83" fmla="*/ 2 h 5"/>
                    <a:gd name="T84" fmla="*/ 2 w 4"/>
                    <a:gd name="T85" fmla="*/ 2 h 5"/>
                    <a:gd name="T86" fmla="*/ 2 w 4"/>
                    <a:gd name="T87" fmla="*/ 2 h 5"/>
                    <a:gd name="T88" fmla="*/ 2 w 4"/>
                    <a:gd name="T89" fmla="*/ 2 h 5"/>
                    <a:gd name="T90" fmla="*/ 2 w 4"/>
                    <a:gd name="T91" fmla="*/ 2 h 5"/>
                    <a:gd name="T92" fmla="*/ 2 w 4"/>
                    <a:gd name="T93" fmla="*/ 2 h 5"/>
                    <a:gd name="T94" fmla="*/ 2 w 4"/>
                    <a:gd name="T95" fmla="*/ 2 h 5"/>
                    <a:gd name="T96" fmla="*/ 1 w 4"/>
                    <a:gd name="T97" fmla="*/ 2 h 5"/>
                    <a:gd name="T98" fmla="*/ 1 w 4"/>
                    <a:gd name="T99" fmla="*/ 2 h 5"/>
                    <a:gd name="T100" fmla="*/ 1 w 4"/>
                    <a:gd name="T101" fmla="*/ 2 h 5"/>
                    <a:gd name="T102" fmla="*/ 1 w 4"/>
                    <a:gd name="T103" fmla="*/ 2 h 5"/>
                    <a:gd name="T104" fmla="*/ 1 w 4"/>
                    <a:gd name="T105" fmla="*/ 2 h 5"/>
                    <a:gd name="T106" fmla="*/ 1 w 4"/>
                    <a:gd name="T107" fmla="*/ 2 h 5"/>
                    <a:gd name="T108" fmla="*/ 1 w 4"/>
                    <a:gd name="T109" fmla="*/ 2 h 5"/>
                    <a:gd name="T110" fmla="*/ 1 w 4"/>
                    <a:gd name="T111" fmla="*/ 0 h 5"/>
                    <a:gd name="T112" fmla="*/ 1 w 4"/>
                    <a:gd name="T113" fmla="*/ 2 h 5"/>
                    <a:gd name="T114" fmla="*/ 1 w 4"/>
                    <a:gd name="T115" fmla="*/ 2 h 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 h="5">
                      <a:moveTo>
                        <a:pt x="4" y="5"/>
                      </a:moveTo>
                      <a:cubicBezTo>
                        <a:pt x="4" y="5"/>
                        <a:pt x="4" y="5"/>
                        <a:pt x="4" y="5"/>
                      </a:cubicBezTo>
                      <a:cubicBezTo>
                        <a:pt x="4" y="5"/>
                        <a:pt x="4" y="5"/>
                        <a:pt x="4" y="5"/>
                      </a:cubicBezTo>
                      <a:cubicBezTo>
                        <a:pt x="4" y="5"/>
                        <a:pt x="4" y="5"/>
                        <a:pt x="4" y="5"/>
                      </a:cubicBezTo>
                      <a:cubicBezTo>
                        <a:pt x="4" y="5"/>
                        <a:pt x="4" y="5"/>
                        <a:pt x="4" y="5"/>
                      </a:cubicBezTo>
                      <a:cubicBezTo>
                        <a:pt x="4" y="5"/>
                        <a:pt x="4" y="5"/>
                        <a:pt x="4" y="5"/>
                      </a:cubicBezTo>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moveTo>
                        <a:pt x="4" y="5"/>
                      </a:moveTo>
                      <a:cubicBezTo>
                        <a:pt x="4" y="5"/>
                        <a:pt x="4" y="5"/>
                        <a:pt x="4" y="5"/>
                      </a:cubicBezTo>
                      <a:cubicBezTo>
                        <a:pt x="4" y="5"/>
                        <a:pt x="4" y="5"/>
                        <a:pt x="4" y="5"/>
                      </a:cubicBezTo>
                      <a:cubicBezTo>
                        <a:pt x="4" y="5"/>
                        <a:pt x="4" y="5"/>
                        <a:pt x="4" y="5"/>
                      </a:cubicBezTo>
                      <a:cubicBezTo>
                        <a:pt x="4" y="5"/>
                        <a:pt x="4" y="5"/>
                        <a:pt x="4" y="5"/>
                      </a:cubicBezTo>
                      <a:moveTo>
                        <a:pt x="4" y="5"/>
                      </a:move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moveTo>
                        <a:pt x="3" y="5"/>
                      </a:moveTo>
                      <a:cubicBezTo>
                        <a:pt x="3" y="5"/>
                        <a:pt x="3" y="5"/>
                        <a:pt x="3" y="5"/>
                      </a:cubicBezTo>
                      <a:cubicBezTo>
                        <a:pt x="3" y="5"/>
                        <a:pt x="3" y="5"/>
                        <a:pt x="3" y="5"/>
                      </a:cubicBezTo>
                      <a:cubicBezTo>
                        <a:pt x="3" y="5"/>
                        <a:pt x="3" y="5"/>
                        <a:pt x="3" y="5"/>
                      </a:cubicBezTo>
                      <a:cubicBezTo>
                        <a:pt x="3" y="5"/>
                        <a:pt x="3" y="5"/>
                        <a:pt x="3" y="5"/>
                      </a:cubicBezTo>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moveTo>
                        <a:pt x="3" y="5"/>
                      </a:moveTo>
                      <a:cubicBezTo>
                        <a:pt x="3" y="5"/>
                        <a:pt x="3" y="5"/>
                        <a:pt x="3" y="5"/>
                      </a:cubicBezTo>
                      <a:cubicBezTo>
                        <a:pt x="3" y="5"/>
                        <a:pt x="3" y="5"/>
                        <a:pt x="3" y="5"/>
                      </a:cubicBezTo>
                      <a:cubicBezTo>
                        <a:pt x="3" y="5"/>
                        <a:pt x="3" y="5"/>
                        <a:pt x="3" y="5"/>
                      </a:cubicBezTo>
                      <a:cubicBezTo>
                        <a:pt x="3" y="5"/>
                        <a:pt x="3" y="5"/>
                        <a:pt x="3" y="5"/>
                      </a:cubicBezTo>
                      <a:moveTo>
                        <a:pt x="4" y="5"/>
                      </a:moveTo>
                      <a:cubicBezTo>
                        <a:pt x="4" y="5"/>
                        <a:pt x="4" y="5"/>
                        <a:pt x="4" y="5"/>
                      </a:cubicBezTo>
                      <a:cubicBezTo>
                        <a:pt x="4" y="5"/>
                        <a:pt x="4" y="5"/>
                        <a:pt x="4" y="5"/>
                      </a:cubicBezTo>
                      <a:cubicBezTo>
                        <a:pt x="4" y="5"/>
                        <a:pt x="4" y="5"/>
                        <a:pt x="4" y="5"/>
                      </a:cubicBezTo>
                      <a:cubicBezTo>
                        <a:pt x="4" y="5"/>
                        <a:pt x="4" y="5"/>
                        <a:pt x="4" y="5"/>
                      </a:cubicBezTo>
                      <a:moveTo>
                        <a:pt x="4" y="5"/>
                      </a:moveTo>
                      <a:cubicBezTo>
                        <a:pt x="4" y="5"/>
                        <a:pt x="4" y="5"/>
                        <a:pt x="4" y="5"/>
                      </a:cubicBezTo>
                      <a:cubicBezTo>
                        <a:pt x="4" y="5"/>
                        <a:pt x="4" y="5"/>
                        <a:pt x="4" y="5"/>
                      </a:cubicBezTo>
                      <a:cubicBezTo>
                        <a:pt x="4" y="5"/>
                        <a:pt x="4" y="5"/>
                        <a:pt x="4" y="5"/>
                      </a:cubicBezTo>
                      <a:cubicBezTo>
                        <a:pt x="4" y="5"/>
                        <a:pt x="4" y="5"/>
                        <a:pt x="4" y="5"/>
                      </a:cubicBezTo>
                      <a:cubicBezTo>
                        <a:pt x="4" y="5"/>
                        <a:pt x="4" y="5"/>
                        <a:pt x="4" y="5"/>
                      </a:cubicBezTo>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cubicBezTo>
                        <a:pt x="1" y="4"/>
                        <a:pt x="1" y="4"/>
                        <a:pt x="1" y="4"/>
                      </a:cubicBezTo>
                      <a:cubicBezTo>
                        <a:pt x="1" y="4"/>
                        <a:pt x="1" y="4"/>
                        <a:pt x="1" y="4"/>
                      </a:cubicBezTo>
                      <a:moveTo>
                        <a:pt x="2" y="4"/>
                      </a:moveTo>
                      <a:cubicBezTo>
                        <a:pt x="2" y="4"/>
                        <a:pt x="2" y="4"/>
                        <a:pt x="1" y="4"/>
                      </a:cubicBezTo>
                      <a:cubicBezTo>
                        <a:pt x="1" y="4"/>
                        <a:pt x="1" y="4"/>
                        <a:pt x="1" y="4"/>
                      </a:cubicBezTo>
                      <a:cubicBezTo>
                        <a:pt x="2" y="4"/>
                        <a:pt x="2" y="4"/>
                        <a:pt x="2" y="4"/>
                      </a:cubicBezTo>
                      <a:cubicBezTo>
                        <a:pt x="2" y="4"/>
                        <a:pt x="2" y="4"/>
                        <a:pt x="2" y="4"/>
                      </a:cubicBezTo>
                      <a:moveTo>
                        <a:pt x="2" y="4"/>
                      </a:moveTo>
                      <a:cubicBezTo>
                        <a:pt x="2" y="4"/>
                        <a:pt x="2" y="4"/>
                        <a:pt x="2" y="4"/>
                      </a:cubicBezTo>
                      <a:cubicBezTo>
                        <a:pt x="2" y="4"/>
                        <a:pt x="2" y="4"/>
                        <a:pt x="2" y="4"/>
                      </a:cubicBezTo>
                      <a:cubicBezTo>
                        <a:pt x="2" y="4"/>
                        <a:pt x="2" y="4"/>
                        <a:pt x="2" y="4"/>
                      </a:cubicBezTo>
                      <a:cubicBezTo>
                        <a:pt x="2" y="4"/>
                        <a:pt x="2" y="4"/>
                        <a:pt x="2" y="4"/>
                      </a:cubicBezTo>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moveTo>
                        <a:pt x="2" y="4"/>
                      </a:moveTo>
                      <a:cubicBezTo>
                        <a:pt x="2" y="4"/>
                        <a:pt x="2" y="4"/>
                        <a:pt x="2" y="4"/>
                      </a:cubicBezTo>
                      <a:cubicBezTo>
                        <a:pt x="2" y="4"/>
                        <a:pt x="2" y="4"/>
                        <a:pt x="2" y="4"/>
                      </a:cubicBezTo>
                      <a:cubicBezTo>
                        <a:pt x="2" y="4"/>
                        <a:pt x="2" y="4"/>
                        <a:pt x="2" y="4"/>
                      </a:cubicBezTo>
                      <a:cubicBezTo>
                        <a:pt x="2" y="4"/>
                        <a:pt x="2" y="4"/>
                        <a:pt x="2" y="4"/>
                      </a:cubicBezTo>
                      <a:cubicBezTo>
                        <a:pt x="2" y="5"/>
                        <a:pt x="2" y="5"/>
                        <a:pt x="3" y="5"/>
                      </a:cubicBezTo>
                      <a:cubicBezTo>
                        <a:pt x="3" y="5"/>
                        <a:pt x="3" y="5"/>
                        <a:pt x="3" y="5"/>
                      </a:cubicBezTo>
                      <a:cubicBezTo>
                        <a:pt x="2" y="5"/>
                        <a:pt x="2" y="5"/>
                        <a:pt x="2" y="4"/>
                      </a:cubicBezTo>
                      <a:cubicBezTo>
                        <a:pt x="2" y="4"/>
                        <a:pt x="2" y="4"/>
                        <a:pt x="2" y="4"/>
                      </a:cubicBezTo>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moveTo>
                        <a:pt x="1" y="3"/>
                      </a:moveTo>
                      <a:cubicBezTo>
                        <a:pt x="1" y="4"/>
                        <a:pt x="1" y="4"/>
                        <a:pt x="1" y="4"/>
                      </a:cubicBezTo>
                      <a:cubicBezTo>
                        <a:pt x="1" y="4"/>
                        <a:pt x="1" y="4"/>
                        <a:pt x="1" y="4"/>
                      </a:cubicBezTo>
                      <a:cubicBezTo>
                        <a:pt x="1" y="4"/>
                        <a:pt x="1" y="4"/>
                        <a:pt x="1" y="3"/>
                      </a:cubicBezTo>
                      <a:moveTo>
                        <a:pt x="1" y="3"/>
                      </a:moveTo>
                      <a:cubicBezTo>
                        <a:pt x="1" y="3"/>
                        <a:pt x="1" y="3"/>
                        <a:pt x="1" y="3"/>
                      </a:cubicBezTo>
                      <a:cubicBezTo>
                        <a:pt x="1" y="3"/>
                        <a:pt x="1" y="3"/>
                        <a:pt x="1" y="3"/>
                      </a:cubicBezTo>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moveTo>
                        <a:pt x="1" y="0"/>
                      </a:moveTo>
                      <a:cubicBezTo>
                        <a:pt x="1" y="0"/>
                        <a:pt x="1" y="0"/>
                        <a:pt x="1" y="0"/>
                      </a:cubicBezTo>
                      <a:cubicBezTo>
                        <a:pt x="0" y="1"/>
                        <a:pt x="0" y="2"/>
                        <a:pt x="1" y="2"/>
                      </a:cubicBezTo>
                      <a:cubicBezTo>
                        <a:pt x="1" y="2"/>
                        <a:pt x="1" y="2"/>
                        <a:pt x="1" y="2"/>
                      </a:cubicBezTo>
                      <a:cubicBezTo>
                        <a:pt x="1" y="2"/>
                        <a:pt x="1" y="2"/>
                        <a:pt x="1" y="2"/>
                      </a:cubicBezTo>
                      <a:cubicBezTo>
                        <a:pt x="1" y="2"/>
                        <a:pt x="1" y="2"/>
                        <a:pt x="1" y="2"/>
                      </a:cubicBezTo>
                      <a:cubicBezTo>
                        <a:pt x="0" y="2"/>
                        <a:pt x="0" y="1"/>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1" name="Freeform 12822">
                  <a:extLst>
                    <a:ext uri="{FF2B5EF4-FFF2-40B4-BE49-F238E27FC236}">
                      <a16:creationId xmlns:a16="http://schemas.microsoft.com/office/drawing/2014/main" id="{24275DE0-06E7-A7AB-3DAE-781E679B2306}"/>
                    </a:ext>
                  </a:extLst>
                </p:cNvPr>
                <p:cNvSpPr>
                  <a:spLocks/>
                </p:cNvSpPr>
                <p:nvPr/>
              </p:nvSpPr>
              <p:spPr bwMode="auto">
                <a:xfrm>
                  <a:off x="4820" y="2476"/>
                  <a:ext cx="6" cy="8"/>
                </a:xfrm>
                <a:custGeom>
                  <a:avLst/>
                  <a:gdLst>
                    <a:gd name="T0" fmla="*/ 2 w 7"/>
                    <a:gd name="T1" fmla="*/ 2 h 9"/>
                    <a:gd name="T2" fmla="*/ 1 w 7"/>
                    <a:gd name="T3" fmla="*/ 4 h 9"/>
                    <a:gd name="T4" fmla="*/ 1 w 7"/>
                    <a:gd name="T5" fmla="*/ 4 h 9"/>
                    <a:gd name="T6" fmla="*/ 1 w 7"/>
                    <a:gd name="T7" fmla="*/ 4 h 9"/>
                    <a:gd name="T8" fmla="*/ 1 w 7"/>
                    <a:gd name="T9" fmla="*/ 4 h 9"/>
                    <a:gd name="T10" fmla="*/ 1 w 7"/>
                    <a:gd name="T11" fmla="*/ 4 h 9"/>
                    <a:gd name="T12" fmla="*/ 1 w 7"/>
                    <a:gd name="T13" fmla="*/ 4 h 9"/>
                    <a:gd name="T14" fmla="*/ 1 w 7"/>
                    <a:gd name="T15" fmla="*/ 4 h 9"/>
                    <a:gd name="T16" fmla="*/ 1 w 7"/>
                    <a:gd name="T17" fmla="*/ 4 h 9"/>
                    <a:gd name="T18" fmla="*/ 1 w 7"/>
                    <a:gd name="T19" fmla="*/ 4 h 9"/>
                    <a:gd name="T20" fmla="*/ 2 w 7"/>
                    <a:gd name="T21" fmla="*/ 4 h 9"/>
                    <a:gd name="T22" fmla="*/ 2 w 7"/>
                    <a:gd name="T23" fmla="*/ 4 h 9"/>
                    <a:gd name="T24" fmla="*/ 2 w 7"/>
                    <a:gd name="T25" fmla="*/ 4 h 9"/>
                    <a:gd name="T26" fmla="*/ 2 w 7"/>
                    <a:gd name="T27" fmla="*/ 4 h 9"/>
                    <a:gd name="T28" fmla="*/ 2 w 7"/>
                    <a:gd name="T29" fmla="*/ 4 h 9"/>
                    <a:gd name="T30" fmla="*/ 3 w 7"/>
                    <a:gd name="T31" fmla="*/ 5 h 9"/>
                    <a:gd name="T32" fmla="*/ 3 w 7"/>
                    <a:gd name="T33" fmla="*/ 5 h 9"/>
                    <a:gd name="T34" fmla="*/ 3 w 7"/>
                    <a:gd name="T35" fmla="*/ 5 h 9"/>
                    <a:gd name="T36" fmla="*/ 3 w 7"/>
                    <a:gd name="T37" fmla="*/ 5 h 9"/>
                    <a:gd name="T38" fmla="*/ 3 w 7"/>
                    <a:gd name="T39" fmla="*/ 5 h 9"/>
                    <a:gd name="T40" fmla="*/ 3 w 7"/>
                    <a:gd name="T41" fmla="*/ 5 h 9"/>
                    <a:gd name="T42" fmla="*/ 3 w 7"/>
                    <a:gd name="T43" fmla="*/ 5 h 9"/>
                    <a:gd name="T44" fmla="*/ 3 w 7"/>
                    <a:gd name="T45" fmla="*/ 5 h 9"/>
                    <a:gd name="T46" fmla="*/ 3 w 7"/>
                    <a:gd name="T47" fmla="*/ 5 h 9"/>
                    <a:gd name="T48" fmla="*/ 3 w 7"/>
                    <a:gd name="T49" fmla="*/ 5 h 9"/>
                    <a:gd name="T50" fmla="*/ 3 w 7"/>
                    <a:gd name="T51" fmla="*/ 5 h 9"/>
                    <a:gd name="T52" fmla="*/ 3 w 7"/>
                    <a:gd name="T53" fmla="*/ 5 h 9"/>
                    <a:gd name="T54" fmla="*/ 3 w 7"/>
                    <a:gd name="T55" fmla="*/ 5 h 9"/>
                    <a:gd name="T56" fmla="*/ 3 w 7"/>
                    <a:gd name="T57" fmla="*/ 4 h 9"/>
                    <a:gd name="T58" fmla="*/ 3 w 7"/>
                    <a:gd name="T59" fmla="*/ 4 h 9"/>
                    <a:gd name="T60" fmla="*/ 3 w 7"/>
                    <a:gd name="T61" fmla="*/ 4 h 9"/>
                    <a:gd name="T62" fmla="*/ 3 w 7"/>
                    <a:gd name="T63" fmla="*/ 4 h 9"/>
                    <a:gd name="T64" fmla="*/ 3 w 7"/>
                    <a:gd name="T65" fmla="*/ 4 h 9"/>
                    <a:gd name="T66" fmla="*/ 3 w 7"/>
                    <a:gd name="T67" fmla="*/ 3 h 9"/>
                    <a:gd name="T68" fmla="*/ 3 w 7"/>
                    <a:gd name="T69" fmla="*/ 0 h 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 h="9">
                      <a:moveTo>
                        <a:pt x="4" y="0"/>
                      </a:moveTo>
                      <a:cubicBezTo>
                        <a:pt x="3" y="1"/>
                        <a:pt x="2" y="2"/>
                        <a:pt x="2" y="2"/>
                      </a:cubicBezTo>
                      <a:cubicBezTo>
                        <a:pt x="2" y="3"/>
                        <a:pt x="1" y="4"/>
                        <a:pt x="1" y="4"/>
                      </a:cubicBezTo>
                      <a:cubicBezTo>
                        <a:pt x="0" y="5"/>
                        <a:pt x="0"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6" y="8"/>
                        <a:pt x="7" y="7"/>
                        <a:pt x="7" y="6"/>
                      </a:cubicBezTo>
                      <a:cubicBezTo>
                        <a:pt x="7" y="6"/>
                        <a:pt x="7" y="6"/>
                        <a:pt x="7" y="6"/>
                      </a:cubicBezTo>
                      <a:cubicBezTo>
                        <a:pt x="7" y="6"/>
                        <a:pt x="7" y="5"/>
                        <a:pt x="7" y="5"/>
                      </a:cubicBezTo>
                      <a:cubicBezTo>
                        <a:pt x="7" y="5"/>
                        <a:pt x="7" y="5"/>
                        <a:pt x="7" y="6"/>
                      </a:cubicBezTo>
                      <a:cubicBezTo>
                        <a:pt x="6" y="6"/>
                        <a:pt x="6" y="6"/>
                        <a:pt x="6" y="6"/>
                      </a:cubicBezTo>
                      <a:cubicBezTo>
                        <a:pt x="6" y="6"/>
                        <a:pt x="6" y="6"/>
                        <a:pt x="6" y="5"/>
                      </a:cubicBezTo>
                      <a:cubicBezTo>
                        <a:pt x="6" y="5"/>
                        <a:pt x="6" y="5"/>
                        <a:pt x="5" y="5"/>
                      </a:cubicBezTo>
                      <a:cubicBezTo>
                        <a:pt x="5" y="5"/>
                        <a:pt x="5" y="5"/>
                        <a:pt x="5" y="5"/>
                      </a:cubicBezTo>
                      <a:cubicBezTo>
                        <a:pt x="5" y="5"/>
                        <a:pt x="4" y="5"/>
                        <a:pt x="4" y="5"/>
                      </a:cubicBezTo>
                      <a:cubicBezTo>
                        <a:pt x="4" y="5"/>
                        <a:pt x="4" y="5"/>
                        <a:pt x="4" y="4"/>
                      </a:cubicBezTo>
                      <a:cubicBezTo>
                        <a:pt x="4" y="3"/>
                        <a:pt x="4" y="3"/>
                        <a:pt x="4" y="3"/>
                      </a:cubicBezTo>
                      <a:cubicBezTo>
                        <a:pt x="4" y="3"/>
                        <a:pt x="4" y="3"/>
                        <a:pt x="4" y="3"/>
                      </a:cubicBezTo>
                      <a:cubicBezTo>
                        <a:pt x="4" y="3"/>
                        <a:pt x="4" y="3"/>
                        <a:pt x="4" y="3"/>
                      </a:cubicBezTo>
                      <a:cubicBezTo>
                        <a:pt x="3" y="3"/>
                        <a:pt x="3" y="1"/>
                        <a:pt x="4" y="0"/>
                      </a:cubicBezTo>
                    </a:path>
                  </a:pathLst>
                </a:custGeom>
                <a:solidFill>
                  <a:srgbClr val="BDBF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2" name="Freeform 12823">
                  <a:extLst>
                    <a:ext uri="{FF2B5EF4-FFF2-40B4-BE49-F238E27FC236}">
                      <a16:creationId xmlns:a16="http://schemas.microsoft.com/office/drawing/2014/main" id="{3D93DC8C-7A83-E51B-5613-161D32961A14}"/>
                    </a:ext>
                  </a:extLst>
                </p:cNvPr>
                <p:cNvSpPr>
                  <a:spLocks/>
                </p:cNvSpPr>
                <p:nvPr/>
              </p:nvSpPr>
              <p:spPr bwMode="auto">
                <a:xfrm>
                  <a:off x="4792" y="2497"/>
                  <a:ext cx="1" cy="1"/>
                </a:xfrm>
                <a:custGeom>
                  <a:avLst/>
                  <a:gdLst>
                    <a:gd name="T0" fmla="*/ 0 w 1"/>
                    <a:gd name="T1" fmla="*/ 0 h 1"/>
                    <a:gd name="T2" fmla="*/ 0 w 1"/>
                    <a:gd name="T3" fmla="*/ 0 h 1"/>
                    <a:gd name="T4" fmla="*/ 1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3" name="Freeform 12824">
                  <a:extLst>
                    <a:ext uri="{FF2B5EF4-FFF2-40B4-BE49-F238E27FC236}">
                      <a16:creationId xmlns:a16="http://schemas.microsoft.com/office/drawing/2014/main" id="{5E3F647E-6774-ECF2-7769-49F7A217A7DD}"/>
                    </a:ext>
                  </a:extLst>
                </p:cNvPr>
                <p:cNvSpPr>
                  <a:spLocks/>
                </p:cNvSpPr>
                <p:nvPr/>
              </p:nvSpPr>
              <p:spPr bwMode="auto">
                <a:xfrm>
                  <a:off x="4791" y="2494"/>
                  <a:ext cx="1" cy="1"/>
                </a:xfrm>
                <a:custGeom>
                  <a:avLst/>
                  <a:gdLst>
                    <a:gd name="T0" fmla="*/ 0 w 1"/>
                    <a:gd name="T1" fmla="*/ 0 h 1"/>
                    <a:gd name="T2" fmla="*/ 0 w 1"/>
                    <a:gd name="T3" fmla="*/ 0 h 1"/>
                    <a:gd name="T4" fmla="*/ 0 w 1"/>
                    <a:gd name="T5" fmla="*/ 1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1"/>
                        <a:pt x="0" y="1"/>
                      </a:cubicBezTo>
                      <a:cubicBezTo>
                        <a:pt x="0" y="1"/>
                        <a:pt x="0" y="1"/>
                        <a:pt x="0" y="1"/>
                      </a:cubicBezTo>
                      <a:cubicBezTo>
                        <a:pt x="0" y="1"/>
                        <a:pt x="0" y="0"/>
                        <a:pt x="0"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4" name="Freeform 12825">
                  <a:extLst>
                    <a:ext uri="{FF2B5EF4-FFF2-40B4-BE49-F238E27FC236}">
                      <a16:creationId xmlns:a16="http://schemas.microsoft.com/office/drawing/2014/main" id="{39CAAC57-B850-FBBA-030A-8E787933E8C4}"/>
                    </a:ext>
                  </a:extLst>
                </p:cNvPr>
                <p:cNvSpPr>
                  <a:spLocks/>
                </p:cNvSpPr>
                <p:nvPr/>
              </p:nvSpPr>
              <p:spPr bwMode="auto">
                <a:xfrm>
                  <a:off x="4791" y="2495"/>
                  <a:ext cx="1" cy="2"/>
                </a:xfrm>
                <a:custGeom>
                  <a:avLst/>
                  <a:gdLst>
                    <a:gd name="T0" fmla="*/ 0 w 1"/>
                    <a:gd name="T1" fmla="*/ 0 h 3"/>
                    <a:gd name="T2" fmla="*/ 0 w 1"/>
                    <a:gd name="T3" fmla="*/ 0 h 3"/>
                    <a:gd name="T4" fmla="*/ 1 w 1"/>
                    <a:gd name="T5" fmla="*/ 1 h 3"/>
                    <a:gd name="T6" fmla="*/ 1 w 1"/>
                    <a:gd name="T7" fmla="*/ 1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0"/>
                        <a:pt x="0" y="0"/>
                        <a:pt x="0" y="0"/>
                      </a:cubicBezTo>
                      <a:cubicBezTo>
                        <a:pt x="0" y="1"/>
                        <a:pt x="0" y="2"/>
                        <a:pt x="1" y="3"/>
                      </a:cubicBezTo>
                      <a:cubicBezTo>
                        <a:pt x="1" y="3"/>
                        <a:pt x="1" y="3"/>
                        <a:pt x="1" y="3"/>
                      </a:cubicBezTo>
                      <a:cubicBezTo>
                        <a:pt x="0" y="2"/>
                        <a:pt x="0"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5" name="Freeform 12826">
                  <a:extLst>
                    <a:ext uri="{FF2B5EF4-FFF2-40B4-BE49-F238E27FC236}">
                      <a16:creationId xmlns:a16="http://schemas.microsoft.com/office/drawing/2014/main" id="{237A18BE-E4AE-742C-ABF1-D0841F045FA8}"/>
                    </a:ext>
                  </a:extLst>
                </p:cNvPr>
                <p:cNvSpPr>
                  <a:spLocks noEditPoints="1"/>
                </p:cNvSpPr>
                <p:nvPr/>
              </p:nvSpPr>
              <p:spPr bwMode="auto">
                <a:xfrm>
                  <a:off x="4793" y="2497"/>
                  <a:ext cx="14" cy="3"/>
                </a:xfrm>
                <a:custGeom>
                  <a:avLst/>
                  <a:gdLst>
                    <a:gd name="T0" fmla="*/ 5 w 17"/>
                    <a:gd name="T1" fmla="*/ 3 h 3"/>
                    <a:gd name="T2" fmla="*/ 5 w 17"/>
                    <a:gd name="T3" fmla="*/ 3 h 3"/>
                    <a:gd name="T4" fmla="*/ 3 w 17"/>
                    <a:gd name="T5" fmla="*/ 3 h 3"/>
                    <a:gd name="T6" fmla="*/ 3 w 17"/>
                    <a:gd name="T7" fmla="*/ 3 h 3"/>
                    <a:gd name="T8" fmla="*/ 5 w 17"/>
                    <a:gd name="T9" fmla="*/ 3 h 3"/>
                    <a:gd name="T10" fmla="*/ 5 w 17"/>
                    <a:gd name="T11" fmla="*/ 3 h 3"/>
                    <a:gd name="T12" fmla="*/ 5 w 17"/>
                    <a:gd name="T13" fmla="*/ 3 h 3"/>
                    <a:gd name="T14" fmla="*/ 5 w 17"/>
                    <a:gd name="T15" fmla="*/ 3 h 3"/>
                    <a:gd name="T16" fmla="*/ 5 w 17"/>
                    <a:gd name="T17" fmla="*/ 3 h 3"/>
                    <a:gd name="T18" fmla="*/ 4 w 17"/>
                    <a:gd name="T19" fmla="*/ 2 h 3"/>
                    <a:gd name="T20" fmla="*/ 4 w 17"/>
                    <a:gd name="T21" fmla="*/ 2 h 3"/>
                    <a:gd name="T22" fmla="*/ 2 w 17"/>
                    <a:gd name="T23" fmla="*/ 2 h 3"/>
                    <a:gd name="T24" fmla="*/ 2 w 17"/>
                    <a:gd name="T25" fmla="*/ 2 h 3"/>
                    <a:gd name="T26" fmla="*/ 4 w 17"/>
                    <a:gd name="T27" fmla="*/ 2 h 3"/>
                    <a:gd name="T28" fmla="*/ 4 w 17"/>
                    <a:gd name="T29" fmla="*/ 2 h 3"/>
                    <a:gd name="T30" fmla="*/ 6 w 17"/>
                    <a:gd name="T31" fmla="*/ 2 h 3"/>
                    <a:gd name="T32" fmla="*/ 2 w 17"/>
                    <a:gd name="T33" fmla="*/ 2 h 3"/>
                    <a:gd name="T34" fmla="*/ 3 w 17"/>
                    <a:gd name="T35" fmla="*/ 3 h 3"/>
                    <a:gd name="T36" fmla="*/ 6 w 17"/>
                    <a:gd name="T37" fmla="*/ 2 h 3"/>
                    <a:gd name="T38" fmla="*/ 6 w 17"/>
                    <a:gd name="T39" fmla="*/ 2 h 3"/>
                    <a:gd name="T40" fmla="*/ 4 w 17"/>
                    <a:gd name="T41" fmla="*/ 2 h 3"/>
                    <a:gd name="T42" fmla="*/ 5 w 17"/>
                    <a:gd name="T43" fmla="*/ 2 h 3"/>
                    <a:gd name="T44" fmla="*/ 4 w 17"/>
                    <a:gd name="T45" fmla="*/ 2 h 3"/>
                    <a:gd name="T46" fmla="*/ 4 w 17"/>
                    <a:gd name="T47" fmla="*/ 2 h 3"/>
                    <a:gd name="T48" fmla="*/ 6 w 17"/>
                    <a:gd name="T49" fmla="*/ 2 h 3"/>
                    <a:gd name="T50" fmla="*/ 6 w 17"/>
                    <a:gd name="T51" fmla="*/ 2 h 3"/>
                    <a:gd name="T52" fmla="*/ 7 w 17"/>
                    <a:gd name="T53" fmla="*/ 2 h 3"/>
                    <a:gd name="T54" fmla="*/ 7 w 17"/>
                    <a:gd name="T55" fmla="*/ 2 h 3"/>
                    <a:gd name="T56" fmla="*/ 7 w 17"/>
                    <a:gd name="T57" fmla="*/ 2 h 3"/>
                    <a:gd name="T58" fmla="*/ 2 w 17"/>
                    <a:gd name="T59" fmla="*/ 2 h 3"/>
                    <a:gd name="T60" fmla="*/ 2 w 17"/>
                    <a:gd name="T61" fmla="*/ 2 h 3"/>
                    <a:gd name="T62" fmla="*/ 2 w 17"/>
                    <a:gd name="T63" fmla="*/ 2 h 3"/>
                    <a:gd name="T64" fmla="*/ 2 w 17"/>
                    <a:gd name="T65" fmla="*/ 2 h 3"/>
                    <a:gd name="T66" fmla="*/ 2 w 17"/>
                    <a:gd name="T67" fmla="*/ 2 h 3"/>
                    <a:gd name="T68" fmla="*/ 2 w 17"/>
                    <a:gd name="T69" fmla="*/ 1 h 3"/>
                    <a:gd name="T70" fmla="*/ 2 w 17"/>
                    <a:gd name="T71" fmla="*/ 2 h 3"/>
                    <a:gd name="T72" fmla="*/ 7 w 17"/>
                    <a:gd name="T73" fmla="*/ 2 h 3"/>
                    <a:gd name="T74" fmla="*/ 8 w 17"/>
                    <a:gd name="T75" fmla="*/ 1 h 3"/>
                    <a:gd name="T76" fmla="*/ 2 w 17"/>
                    <a:gd name="T77" fmla="*/ 1 h 3"/>
                    <a:gd name="T78" fmla="*/ 2 w 17"/>
                    <a:gd name="T79" fmla="*/ 1 h 3"/>
                    <a:gd name="T80" fmla="*/ 8 w 17"/>
                    <a:gd name="T81" fmla="*/ 1 h 3"/>
                    <a:gd name="T82" fmla="*/ 8 w 17"/>
                    <a:gd name="T83" fmla="*/ 1 h 3"/>
                    <a:gd name="T84" fmla="*/ 0 w 17"/>
                    <a:gd name="T85" fmla="*/ 0 h 3"/>
                    <a:gd name="T86" fmla="*/ 0 w 17"/>
                    <a:gd name="T87" fmla="*/ 0 h 3"/>
                    <a:gd name="T88" fmla="*/ 1 w 17"/>
                    <a:gd name="T89" fmla="*/ 0 h 3"/>
                    <a:gd name="T90" fmla="*/ 1 w 17"/>
                    <a:gd name="T91" fmla="*/ 0 h 3"/>
                    <a:gd name="T92" fmla="*/ 1 w 17"/>
                    <a:gd name="T93" fmla="*/ 0 h 3"/>
                    <a:gd name="T94" fmla="*/ 2 w 17"/>
                    <a:gd name="T95" fmla="*/ 1 h 3"/>
                    <a:gd name="T96" fmla="*/ 1 w 17"/>
                    <a:gd name="T97" fmla="*/ 0 h 3"/>
                    <a:gd name="T98" fmla="*/ 1 w 17"/>
                    <a:gd name="T99" fmla="*/ 0 h 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 h="3">
                      <a:moveTo>
                        <a:pt x="11" y="3"/>
                      </a:move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moveTo>
                        <a:pt x="7" y="3"/>
                      </a:moveTo>
                      <a:cubicBezTo>
                        <a:pt x="7" y="3"/>
                        <a:pt x="7" y="3"/>
                        <a:pt x="7" y="3"/>
                      </a:cubicBezTo>
                      <a:cubicBezTo>
                        <a:pt x="7" y="3"/>
                        <a:pt x="7" y="3"/>
                        <a:pt x="7" y="3"/>
                      </a:cubicBezTo>
                      <a:cubicBezTo>
                        <a:pt x="7" y="3"/>
                        <a:pt x="7" y="3"/>
                        <a:pt x="7" y="3"/>
                      </a:cubicBezTo>
                      <a:cubicBezTo>
                        <a:pt x="7" y="3"/>
                        <a:pt x="7" y="3"/>
                        <a:pt x="7" y="3"/>
                      </a:cubicBezTo>
                      <a:cubicBezTo>
                        <a:pt x="7" y="3"/>
                        <a:pt x="7" y="3"/>
                        <a:pt x="7" y="3"/>
                      </a:cubicBezTo>
                      <a:moveTo>
                        <a:pt x="10" y="3"/>
                      </a:moveTo>
                      <a:cubicBezTo>
                        <a:pt x="10" y="3"/>
                        <a:pt x="10" y="3"/>
                        <a:pt x="10" y="3"/>
                      </a:cubicBezTo>
                      <a:cubicBezTo>
                        <a:pt x="10" y="3"/>
                        <a:pt x="10" y="3"/>
                        <a:pt x="11" y="3"/>
                      </a:cubicBezTo>
                      <a:cubicBezTo>
                        <a:pt x="11" y="3"/>
                        <a:pt x="11" y="3"/>
                        <a:pt x="11" y="3"/>
                      </a:cubicBezTo>
                      <a:cubicBezTo>
                        <a:pt x="10" y="3"/>
                        <a:pt x="10" y="3"/>
                        <a:pt x="10" y="3"/>
                      </a:cubicBezTo>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moveTo>
                        <a:pt x="10" y="3"/>
                      </a:moveTo>
                      <a:cubicBezTo>
                        <a:pt x="10" y="3"/>
                        <a:pt x="10" y="3"/>
                        <a:pt x="10" y="3"/>
                      </a:cubicBezTo>
                      <a:cubicBezTo>
                        <a:pt x="10" y="3"/>
                        <a:pt x="10" y="3"/>
                        <a:pt x="10" y="3"/>
                      </a:cubicBezTo>
                      <a:cubicBezTo>
                        <a:pt x="10" y="3"/>
                        <a:pt x="10" y="3"/>
                        <a:pt x="10" y="3"/>
                      </a:cubicBezTo>
                      <a:cubicBezTo>
                        <a:pt x="10" y="3"/>
                        <a:pt x="10" y="3"/>
                        <a:pt x="10" y="3"/>
                      </a:cubicBezTo>
                      <a:moveTo>
                        <a:pt x="8" y="2"/>
                      </a:moveTo>
                      <a:cubicBezTo>
                        <a:pt x="8" y="2"/>
                        <a:pt x="8" y="2"/>
                        <a:pt x="8" y="2"/>
                      </a:cubicBezTo>
                      <a:cubicBezTo>
                        <a:pt x="8" y="2"/>
                        <a:pt x="8" y="2"/>
                        <a:pt x="8" y="2"/>
                      </a:cubicBezTo>
                      <a:cubicBezTo>
                        <a:pt x="8" y="2"/>
                        <a:pt x="8" y="2"/>
                        <a:pt x="8" y="2"/>
                      </a:cubicBezTo>
                      <a:cubicBezTo>
                        <a:pt x="8" y="2"/>
                        <a:pt x="8" y="2"/>
                        <a:pt x="8" y="2"/>
                      </a:cubicBezTo>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moveTo>
                        <a:pt x="8" y="2"/>
                      </a:moveTo>
                      <a:cubicBezTo>
                        <a:pt x="8" y="2"/>
                        <a:pt x="8" y="2"/>
                        <a:pt x="8" y="2"/>
                      </a:cubicBezTo>
                      <a:cubicBezTo>
                        <a:pt x="8" y="2"/>
                        <a:pt x="8" y="2"/>
                        <a:pt x="8" y="2"/>
                      </a:cubicBezTo>
                      <a:cubicBezTo>
                        <a:pt x="8" y="2"/>
                        <a:pt x="8" y="2"/>
                        <a:pt x="8" y="2"/>
                      </a:cubicBezTo>
                      <a:cubicBezTo>
                        <a:pt x="8" y="2"/>
                        <a:pt x="8" y="2"/>
                        <a:pt x="8" y="2"/>
                      </a:cubicBezTo>
                      <a:moveTo>
                        <a:pt x="12" y="2"/>
                      </a:moveTo>
                      <a:cubicBezTo>
                        <a:pt x="12" y="2"/>
                        <a:pt x="12" y="2"/>
                        <a:pt x="12" y="2"/>
                      </a:cubicBezTo>
                      <a:cubicBezTo>
                        <a:pt x="12" y="2"/>
                        <a:pt x="12" y="2"/>
                        <a:pt x="12" y="2"/>
                      </a:cubicBezTo>
                      <a:cubicBezTo>
                        <a:pt x="12" y="2"/>
                        <a:pt x="12" y="2"/>
                        <a:pt x="12" y="2"/>
                      </a:cubicBezTo>
                      <a:cubicBezTo>
                        <a:pt x="12" y="2"/>
                        <a:pt x="12" y="2"/>
                        <a:pt x="12" y="2"/>
                      </a:cubicBezTo>
                      <a:moveTo>
                        <a:pt x="6" y="2"/>
                      </a:moveTo>
                      <a:cubicBezTo>
                        <a:pt x="6" y="2"/>
                        <a:pt x="6" y="2"/>
                        <a:pt x="6" y="2"/>
                      </a:cubicBezTo>
                      <a:cubicBezTo>
                        <a:pt x="6" y="3"/>
                        <a:pt x="7" y="3"/>
                        <a:pt x="7" y="3"/>
                      </a:cubicBezTo>
                      <a:cubicBezTo>
                        <a:pt x="7" y="3"/>
                        <a:pt x="7" y="3"/>
                        <a:pt x="7" y="3"/>
                      </a:cubicBezTo>
                      <a:cubicBezTo>
                        <a:pt x="7" y="3"/>
                        <a:pt x="6" y="3"/>
                        <a:pt x="6" y="2"/>
                      </a:cubicBezTo>
                      <a:moveTo>
                        <a:pt x="12" y="2"/>
                      </a:move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moveTo>
                        <a:pt x="9" y="2"/>
                      </a:moveTo>
                      <a:cubicBezTo>
                        <a:pt x="9" y="2"/>
                        <a:pt x="9" y="2"/>
                        <a:pt x="9" y="2"/>
                      </a:cubicBezTo>
                      <a:cubicBezTo>
                        <a:pt x="9" y="2"/>
                        <a:pt x="9" y="2"/>
                        <a:pt x="10" y="2"/>
                      </a:cubicBezTo>
                      <a:cubicBezTo>
                        <a:pt x="10" y="2"/>
                        <a:pt x="10" y="2"/>
                        <a:pt x="10" y="2"/>
                      </a:cubicBezTo>
                      <a:cubicBezTo>
                        <a:pt x="9" y="2"/>
                        <a:pt x="9" y="2"/>
                        <a:pt x="9" y="2"/>
                      </a:cubicBezTo>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moveTo>
                        <a:pt x="12" y="2"/>
                      </a:moveTo>
                      <a:cubicBezTo>
                        <a:pt x="12" y="2"/>
                        <a:pt x="12" y="2"/>
                        <a:pt x="12" y="2"/>
                      </a:cubicBezTo>
                      <a:cubicBezTo>
                        <a:pt x="12" y="2"/>
                        <a:pt x="12" y="2"/>
                        <a:pt x="12" y="2"/>
                      </a:cubicBezTo>
                      <a:cubicBezTo>
                        <a:pt x="12" y="2"/>
                        <a:pt x="12" y="2"/>
                        <a:pt x="12" y="2"/>
                      </a:cubicBezTo>
                      <a:cubicBezTo>
                        <a:pt x="12" y="2"/>
                        <a:pt x="12" y="2"/>
                        <a:pt x="12" y="2"/>
                      </a:cubicBezTo>
                      <a:moveTo>
                        <a:pt x="14" y="2"/>
                      </a:moveTo>
                      <a:cubicBezTo>
                        <a:pt x="14" y="2"/>
                        <a:pt x="14" y="2"/>
                        <a:pt x="14" y="2"/>
                      </a:cubicBezTo>
                      <a:cubicBezTo>
                        <a:pt x="14" y="2"/>
                        <a:pt x="14" y="2"/>
                        <a:pt x="14" y="2"/>
                      </a:cubicBezTo>
                      <a:cubicBezTo>
                        <a:pt x="14" y="2"/>
                        <a:pt x="14" y="2"/>
                        <a:pt x="14" y="2"/>
                      </a:cubicBezTo>
                      <a:cubicBezTo>
                        <a:pt x="14" y="2"/>
                        <a:pt x="14" y="2"/>
                        <a:pt x="14" y="2"/>
                      </a:cubicBezTo>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moveTo>
                        <a:pt x="5" y="2"/>
                      </a:move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5" y="2"/>
                        <a:pt x="5" y="2"/>
                      </a:cubicBezTo>
                      <a:moveTo>
                        <a:pt x="2" y="1"/>
                      </a:moveTo>
                      <a:cubicBezTo>
                        <a:pt x="2" y="1"/>
                        <a:pt x="2" y="1"/>
                        <a:pt x="2" y="1"/>
                      </a:cubicBezTo>
                      <a:cubicBezTo>
                        <a:pt x="2" y="2"/>
                        <a:pt x="2" y="2"/>
                        <a:pt x="3" y="2"/>
                      </a:cubicBezTo>
                      <a:cubicBezTo>
                        <a:pt x="3" y="2"/>
                        <a:pt x="3" y="2"/>
                        <a:pt x="3" y="2"/>
                      </a:cubicBezTo>
                      <a:cubicBezTo>
                        <a:pt x="2" y="2"/>
                        <a:pt x="2" y="2"/>
                        <a:pt x="2" y="1"/>
                      </a:cubicBezTo>
                      <a:moveTo>
                        <a:pt x="17" y="1"/>
                      </a:moveTo>
                      <a:cubicBezTo>
                        <a:pt x="17" y="2"/>
                        <a:pt x="16" y="2"/>
                        <a:pt x="15" y="2"/>
                      </a:cubicBezTo>
                      <a:cubicBezTo>
                        <a:pt x="15" y="2"/>
                        <a:pt x="15" y="2"/>
                        <a:pt x="15" y="2"/>
                      </a:cubicBezTo>
                      <a:cubicBezTo>
                        <a:pt x="15" y="2"/>
                        <a:pt x="15" y="2"/>
                        <a:pt x="15" y="2"/>
                      </a:cubicBezTo>
                      <a:cubicBezTo>
                        <a:pt x="16" y="2"/>
                        <a:pt x="17" y="2"/>
                        <a:pt x="17" y="1"/>
                      </a:cubicBezTo>
                      <a:cubicBezTo>
                        <a:pt x="17" y="1"/>
                        <a:pt x="17" y="1"/>
                        <a:pt x="17" y="1"/>
                      </a:cubicBezTo>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moveTo>
                        <a:pt x="17" y="1"/>
                      </a:moveTo>
                      <a:cubicBezTo>
                        <a:pt x="17" y="1"/>
                        <a:pt x="17" y="1"/>
                        <a:pt x="17" y="1"/>
                      </a:cubicBezTo>
                      <a:cubicBezTo>
                        <a:pt x="17" y="1"/>
                        <a:pt x="17" y="1"/>
                        <a:pt x="17" y="1"/>
                      </a:cubicBezTo>
                      <a:cubicBezTo>
                        <a:pt x="17" y="1"/>
                        <a:pt x="17" y="1"/>
                        <a:pt x="17" y="1"/>
                      </a:cubicBezTo>
                      <a:cubicBezTo>
                        <a:pt x="17" y="1"/>
                        <a:pt x="17" y="1"/>
                        <a:pt x="17"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1" y="0"/>
                      </a:moveTo>
                      <a:cubicBezTo>
                        <a:pt x="1" y="0"/>
                        <a:pt x="1" y="0"/>
                        <a:pt x="1" y="0"/>
                      </a:cubicBezTo>
                      <a:cubicBezTo>
                        <a:pt x="1" y="0"/>
                        <a:pt x="2" y="1"/>
                        <a:pt x="2" y="1"/>
                      </a:cubicBezTo>
                      <a:cubicBezTo>
                        <a:pt x="2" y="1"/>
                        <a:pt x="2" y="1"/>
                        <a:pt x="2" y="1"/>
                      </a:cubicBezTo>
                      <a:cubicBezTo>
                        <a:pt x="2" y="1"/>
                        <a:pt x="1" y="0"/>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6" name="Freeform 12827">
                  <a:extLst>
                    <a:ext uri="{FF2B5EF4-FFF2-40B4-BE49-F238E27FC236}">
                      <a16:creationId xmlns:a16="http://schemas.microsoft.com/office/drawing/2014/main" id="{37364200-31A7-FFC1-68FE-2E21B8300C16}"/>
                    </a:ext>
                  </a:extLst>
                </p:cNvPr>
                <p:cNvSpPr>
                  <a:spLocks noEditPoints="1"/>
                </p:cNvSpPr>
                <p:nvPr/>
              </p:nvSpPr>
              <p:spPr bwMode="auto">
                <a:xfrm>
                  <a:off x="4790" y="2482"/>
                  <a:ext cx="31" cy="18"/>
                </a:xfrm>
                <a:custGeom>
                  <a:avLst/>
                  <a:gdLst>
                    <a:gd name="T0" fmla="*/ 16 w 38"/>
                    <a:gd name="T1" fmla="*/ 3 h 21"/>
                    <a:gd name="T2" fmla="*/ 16 w 38"/>
                    <a:gd name="T3" fmla="*/ 6 h 21"/>
                    <a:gd name="T4" fmla="*/ 11 w 38"/>
                    <a:gd name="T5" fmla="*/ 9 h 21"/>
                    <a:gd name="T6" fmla="*/ 10 w 38"/>
                    <a:gd name="T7" fmla="*/ 9 h 21"/>
                    <a:gd name="T8" fmla="*/ 9 w 38"/>
                    <a:gd name="T9" fmla="*/ 9 h 21"/>
                    <a:gd name="T10" fmla="*/ 7 w 38"/>
                    <a:gd name="T11" fmla="*/ 9 h 21"/>
                    <a:gd name="T12" fmla="*/ 7 w 38"/>
                    <a:gd name="T13" fmla="*/ 9 h 21"/>
                    <a:gd name="T14" fmla="*/ 6 w 38"/>
                    <a:gd name="T15" fmla="*/ 9 h 21"/>
                    <a:gd name="T16" fmla="*/ 6 w 38"/>
                    <a:gd name="T17" fmla="*/ 9 h 21"/>
                    <a:gd name="T18" fmla="*/ 4 w 38"/>
                    <a:gd name="T19" fmla="*/ 9 h 21"/>
                    <a:gd name="T20" fmla="*/ 4 w 38"/>
                    <a:gd name="T21" fmla="*/ 8 h 21"/>
                    <a:gd name="T22" fmla="*/ 2 w 38"/>
                    <a:gd name="T23" fmla="*/ 7 h 21"/>
                    <a:gd name="T24" fmla="*/ 2 w 38"/>
                    <a:gd name="T25" fmla="*/ 7 h 21"/>
                    <a:gd name="T26" fmla="*/ 2 w 38"/>
                    <a:gd name="T27" fmla="*/ 7 h 21"/>
                    <a:gd name="T28" fmla="*/ 2 w 38"/>
                    <a:gd name="T29" fmla="*/ 8 h 21"/>
                    <a:gd name="T30" fmla="*/ 2 w 38"/>
                    <a:gd name="T31" fmla="*/ 9 h 21"/>
                    <a:gd name="T32" fmla="*/ 2 w 38"/>
                    <a:gd name="T33" fmla="*/ 9 h 21"/>
                    <a:gd name="T34" fmla="*/ 2 w 38"/>
                    <a:gd name="T35" fmla="*/ 9 h 21"/>
                    <a:gd name="T36" fmla="*/ 2 w 38"/>
                    <a:gd name="T37" fmla="*/ 9 h 21"/>
                    <a:gd name="T38" fmla="*/ 2 w 38"/>
                    <a:gd name="T39" fmla="*/ 9 h 21"/>
                    <a:gd name="T40" fmla="*/ 2 w 38"/>
                    <a:gd name="T41" fmla="*/ 9 h 21"/>
                    <a:gd name="T42" fmla="*/ 2 w 38"/>
                    <a:gd name="T43" fmla="*/ 10 h 21"/>
                    <a:gd name="T44" fmla="*/ 2 w 38"/>
                    <a:gd name="T45" fmla="*/ 10 h 21"/>
                    <a:gd name="T46" fmla="*/ 3 w 38"/>
                    <a:gd name="T47" fmla="*/ 11 h 21"/>
                    <a:gd name="T48" fmla="*/ 3 w 38"/>
                    <a:gd name="T49" fmla="*/ 11 h 21"/>
                    <a:gd name="T50" fmla="*/ 4 w 38"/>
                    <a:gd name="T51" fmla="*/ 11 h 21"/>
                    <a:gd name="T52" fmla="*/ 4 w 38"/>
                    <a:gd name="T53" fmla="*/ 11 h 21"/>
                    <a:gd name="T54" fmla="*/ 5 w 38"/>
                    <a:gd name="T55" fmla="*/ 11 h 21"/>
                    <a:gd name="T56" fmla="*/ 5 w 38"/>
                    <a:gd name="T57" fmla="*/ 11 h 21"/>
                    <a:gd name="T58" fmla="*/ 5 w 38"/>
                    <a:gd name="T59" fmla="*/ 11 h 21"/>
                    <a:gd name="T60" fmla="*/ 6 w 38"/>
                    <a:gd name="T61" fmla="*/ 11 h 21"/>
                    <a:gd name="T62" fmla="*/ 6 w 38"/>
                    <a:gd name="T63" fmla="*/ 11 h 21"/>
                    <a:gd name="T64" fmla="*/ 6 w 38"/>
                    <a:gd name="T65" fmla="*/ 11 h 21"/>
                    <a:gd name="T66" fmla="*/ 6 w 38"/>
                    <a:gd name="T67" fmla="*/ 11 h 21"/>
                    <a:gd name="T68" fmla="*/ 6 w 38"/>
                    <a:gd name="T69" fmla="*/ 11 h 21"/>
                    <a:gd name="T70" fmla="*/ 6 w 38"/>
                    <a:gd name="T71" fmla="*/ 11 h 21"/>
                    <a:gd name="T72" fmla="*/ 6 w 38"/>
                    <a:gd name="T73" fmla="*/ 11 h 21"/>
                    <a:gd name="T74" fmla="*/ 6 w 38"/>
                    <a:gd name="T75" fmla="*/ 11 h 21"/>
                    <a:gd name="T76" fmla="*/ 7 w 38"/>
                    <a:gd name="T77" fmla="*/ 11 h 21"/>
                    <a:gd name="T78" fmla="*/ 7 w 38"/>
                    <a:gd name="T79" fmla="*/ 11 h 21"/>
                    <a:gd name="T80" fmla="*/ 7 w 38"/>
                    <a:gd name="T81" fmla="*/ 11 h 21"/>
                    <a:gd name="T82" fmla="*/ 7 w 38"/>
                    <a:gd name="T83" fmla="*/ 11 h 21"/>
                    <a:gd name="T84" fmla="*/ 7 w 38"/>
                    <a:gd name="T85" fmla="*/ 11 h 21"/>
                    <a:gd name="T86" fmla="*/ 7 w 38"/>
                    <a:gd name="T87" fmla="*/ 11 h 21"/>
                    <a:gd name="T88" fmla="*/ 8 w 38"/>
                    <a:gd name="T89" fmla="*/ 11 h 21"/>
                    <a:gd name="T90" fmla="*/ 8 w 38"/>
                    <a:gd name="T91" fmla="*/ 11 h 21"/>
                    <a:gd name="T92" fmla="*/ 8 w 38"/>
                    <a:gd name="T93" fmla="*/ 11 h 21"/>
                    <a:gd name="T94" fmla="*/ 9 w 38"/>
                    <a:gd name="T95" fmla="*/ 11 h 21"/>
                    <a:gd name="T96" fmla="*/ 9 w 38"/>
                    <a:gd name="T97" fmla="*/ 10 h 21"/>
                    <a:gd name="T98" fmla="*/ 9 w 38"/>
                    <a:gd name="T99" fmla="*/ 10 h 21"/>
                    <a:gd name="T100" fmla="*/ 14 w 38"/>
                    <a:gd name="T101" fmla="*/ 7 h 21"/>
                    <a:gd name="T102" fmla="*/ 16 w 38"/>
                    <a:gd name="T103" fmla="*/ 5 h 21"/>
                    <a:gd name="T104" fmla="*/ 2 w 38"/>
                    <a:gd name="T105" fmla="*/ 0 h 21"/>
                    <a:gd name="T106" fmla="*/ 0 w 38"/>
                    <a:gd name="T107" fmla="*/ 3 h 21"/>
                    <a:gd name="T108" fmla="*/ 0 w 38"/>
                    <a:gd name="T109" fmla="*/ 3 h 21"/>
                    <a:gd name="T110" fmla="*/ 2 w 38"/>
                    <a:gd name="T111" fmla="*/ 3 h 21"/>
                    <a:gd name="T112" fmla="*/ 2 w 38"/>
                    <a:gd name="T113" fmla="*/ 3 h 21"/>
                    <a:gd name="T114" fmla="*/ 2 w 38"/>
                    <a:gd name="T115" fmla="*/ 3 h 21"/>
                    <a:gd name="T116" fmla="*/ 2 w 38"/>
                    <a:gd name="T117" fmla="*/ 0 h 21"/>
                    <a:gd name="T118" fmla="*/ 2 w 38"/>
                    <a:gd name="T119" fmla="*/ 0 h 21"/>
                    <a:gd name="T120" fmla="*/ 2 w 38"/>
                    <a:gd name="T121" fmla="*/ 0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8" h="21">
                      <a:moveTo>
                        <a:pt x="38" y="7"/>
                      </a:moveTo>
                      <a:cubicBezTo>
                        <a:pt x="38" y="7"/>
                        <a:pt x="38" y="7"/>
                        <a:pt x="38" y="7"/>
                      </a:cubicBezTo>
                      <a:cubicBezTo>
                        <a:pt x="38" y="7"/>
                        <a:pt x="38" y="7"/>
                        <a:pt x="38" y="7"/>
                      </a:cubicBezTo>
                      <a:cubicBezTo>
                        <a:pt x="37" y="8"/>
                        <a:pt x="36" y="9"/>
                        <a:pt x="35" y="10"/>
                      </a:cubicBezTo>
                      <a:cubicBezTo>
                        <a:pt x="34" y="13"/>
                        <a:pt x="31" y="12"/>
                        <a:pt x="30" y="13"/>
                      </a:cubicBezTo>
                      <a:cubicBezTo>
                        <a:pt x="28" y="16"/>
                        <a:pt x="26" y="14"/>
                        <a:pt x="25" y="16"/>
                      </a:cubicBezTo>
                      <a:cubicBezTo>
                        <a:pt x="24" y="16"/>
                        <a:pt x="23" y="16"/>
                        <a:pt x="23" y="16"/>
                      </a:cubicBezTo>
                      <a:cubicBezTo>
                        <a:pt x="22" y="16"/>
                        <a:pt x="22" y="16"/>
                        <a:pt x="22" y="16"/>
                      </a:cubicBezTo>
                      <a:cubicBezTo>
                        <a:pt x="21" y="16"/>
                        <a:pt x="21" y="16"/>
                        <a:pt x="21" y="16"/>
                      </a:cubicBezTo>
                      <a:cubicBezTo>
                        <a:pt x="20" y="16"/>
                        <a:pt x="20" y="16"/>
                        <a:pt x="19" y="17"/>
                      </a:cubicBezTo>
                      <a:cubicBezTo>
                        <a:pt x="19" y="17"/>
                        <a:pt x="18" y="17"/>
                        <a:pt x="18" y="17"/>
                      </a:cubicBezTo>
                      <a:cubicBezTo>
                        <a:pt x="18" y="17"/>
                        <a:pt x="17" y="17"/>
                        <a:pt x="17" y="17"/>
                      </a:cubicBezTo>
                      <a:cubicBezTo>
                        <a:pt x="17" y="17"/>
                        <a:pt x="16" y="17"/>
                        <a:pt x="16" y="17"/>
                      </a:cubicBezTo>
                      <a:cubicBezTo>
                        <a:pt x="16" y="17"/>
                        <a:pt x="16" y="17"/>
                        <a:pt x="15" y="17"/>
                      </a:cubicBezTo>
                      <a:cubicBezTo>
                        <a:pt x="15" y="17"/>
                        <a:pt x="15" y="17"/>
                        <a:pt x="14" y="17"/>
                      </a:cubicBezTo>
                      <a:cubicBezTo>
                        <a:pt x="14" y="17"/>
                        <a:pt x="14" y="17"/>
                        <a:pt x="13" y="17"/>
                      </a:cubicBezTo>
                      <a:cubicBezTo>
                        <a:pt x="13" y="16"/>
                        <a:pt x="13" y="16"/>
                        <a:pt x="12" y="16"/>
                      </a:cubicBezTo>
                      <a:cubicBezTo>
                        <a:pt x="12" y="16"/>
                        <a:pt x="12" y="16"/>
                        <a:pt x="12" y="16"/>
                      </a:cubicBezTo>
                      <a:cubicBezTo>
                        <a:pt x="11" y="17"/>
                        <a:pt x="11" y="17"/>
                        <a:pt x="10" y="17"/>
                      </a:cubicBezTo>
                      <a:cubicBezTo>
                        <a:pt x="10" y="17"/>
                        <a:pt x="10" y="16"/>
                        <a:pt x="9" y="16"/>
                      </a:cubicBezTo>
                      <a:cubicBezTo>
                        <a:pt x="9" y="15"/>
                        <a:pt x="9" y="15"/>
                        <a:pt x="8" y="15"/>
                      </a:cubicBezTo>
                      <a:cubicBezTo>
                        <a:pt x="8" y="15"/>
                        <a:pt x="8" y="15"/>
                        <a:pt x="8" y="15"/>
                      </a:cubicBezTo>
                      <a:cubicBezTo>
                        <a:pt x="8" y="15"/>
                        <a:pt x="8" y="15"/>
                        <a:pt x="7" y="15"/>
                      </a:cubicBezTo>
                      <a:cubicBezTo>
                        <a:pt x="6" y="15"/>
                        <a:pt x="6" y="14"/>
                        <a:pt x="6" y="13"/>
                      </a:cubicBezTo>
                      <a:cubicBezTo>
                        <a:pt x="6" y="13"/>
                        <a:pt x="6" y="13"/>
                        <a:pt x="5" y="13"/>
                      </a:cubicBezTo>
                      <a:cubicBezTo>
                        <a:pt x="5" y="13"/>
                        <a:pt x="5" y="13"/>
                        <a:pt x="5" y="13"/>
                      </a:cubicBezTo>
                      <a:cubicBezTo>
                        <a:pt x="5" y="13"/>
                        <a:pt x="5" y="13"/>
                        <a:pt x="5" y="13"/>
                      </a:cubicBezTo>
                      <a:cubicBezTo>
                        <a:pt x="5" y="13"/>
                        <a:pt x="5" y="13"/>
                        <a:pt x="5" y="13"/>
                      </a:cubicBezTo>
                      <a:cubicBezTo>
                        <a:pt x="5" y="14"/>
                        <a:pt x="5" y="14"/>
                        <a:pt x="5" y="14"/>
                      </a:cubicBezTo>
                      <a:cubicBezTo>
                        <a:pt x="6" y="14"/>
                        <a:pt x="6" y="14"/>
                        <a:pt x="6" y="14"/>
                      </a:cubicBezTo>
                      <a:cubicBezTo>
                        <a:pt x="6" y="15"/>
                        <a:pt x="3" y="17"/>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7" y="20"/>
                      </a:cubicBezTo>
                      <a:cubicBezTo>
                        <a:pt x="7" y="20"/>
                        <a:pt x="7" y="20"/>
                        <a:pt x="7" y="20"/>
                      </a:cubicBezTo>
                      <a:cubicBezTo>
                        <a:pt x="7" y="20"/>
                        <a:pt x="7" y="20"/>
                        <a:pt x="7" y="20"/>
                      </a:cubicBezTo>
                      <a:cubicBezTo>
                        <a:pt x="7" y="20"/>
                        <a:pt x="7" y="20"/>
                        <a:pt x="7" y="20"/>
                      </a:cubicBezTo>
                      <a:cubicBezTo>
                        <a:pt x="7" y="20"/>
                        <a:pt x="8" y="20"/>
                        <a:pt x="8" y="20"/>
                      </a:cubicBezTo>
                      <a:cubicBezTo>
                        <a:pt x="8" y="20"/>
                        <a:pt x="8" y="20"/>
                        <a:pt x="8" y="20"/>
                      </a:cubicBezTo>
                      <a:cubicBezTo>
                        <a:pt x="9" y="20"/>
                        <a:pt x="9" y="20"/>
                        <a:pt x="9" y="20"/>
                      </a:cubicBezTo>
                      <a:cubicBezTo>
                        <a:pt x="9" y="20"/>
                        <a:pt x="10" y="20"/>
                        <a:pt x="10" y="20"/>
                      </a:cubicBezTo>
                      <a:cubicBezTo>
                        <a:pt x="10" y="20"/>
                        <a:pt x="10" y="20"/>
                        <a:pt x="10" y="20"/>
                      </a:cubicBezTo>
                      <a:cubicBezTo>
                        <a:pt x="10" y="20"/>
                        <a:pt x="10" y="20"/>
                        <a:pt x="10" y="20"/>
                      </a:cubicBezTo>
                      <a:cubicBezTo>
                        <a:pt x="10" y="21"/>
                        <a:pt x="11" y="21"/>
                        <a:pt x="11" y="21"/>
                      </a:cubicBezTo>
                      <a:cubicBezTo>
                        <a:pt x="11" y="21"/>
                        <a:pt x="11" y="21"/>
                        <a:pt x="11" y="21"/>
                      </a:cubicBezTo>
                      <a:cubicBezTo>
                        <a:pt x="11" y="21"/>
                        <a:pt x="11" y="21"/>
                        <a:pt x="11" y="21"/>
                      </a:cubicBezTo>
                      <a:cubicBezTo>
                        <a:pt x="11" y="21"/>
                        <a:pt x="11" y="21"/>
                        <a:pt x="11" y="21"/>
                      </a:cubicBezTo>
                      <a:cubicBezTo>
                        <a:pt x="11" y="21"/>
                        <a:pt x="12" y="21"/>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3" y="20"/>
                        <a:pt x="13" y="20"/>
                      </a:cubicBezTo>
                      <a:cubicBezTo>
                        <a:pt x="13" y="20"/>
                        <a:pt x="13" y="20"/>
                        <a:pt x="13" y="20"/>
                      </a:cubicBezTo>
                      <a:cubicBezTo>
                        <a:pt x="13" y="20"/>
                        <a:pt x="13" y="20"/>
                        <a:pt x="13" y="20"/>
                      </a:cubicBezTo>
                      <a:cubicBezTo>
                        <a:pt x="13" y="20"/>
                        <a:pt x="13" y="20"/>
                        <a:pt x="13" y="20"/>
                      </a:cubicBezTo>
                      <a:cubicBezTo>
                        <a:pt x="13" y="20"/>
                        <a:pt x="13" y="20"/>
                        <a:pt x="14" y="20"/>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5" y="21"/>
                      </a:cubicBezTo>
                      <a:cubicBezTo>
                        <a:pt x="15" y="21"/>
                        <a:pt x="15" y="21"/>
                        <a:pt x="15" y="21"/>
                      </a:cubicBezTo>
                      <a:cubicBezTo>
                        <a:pt x="15" y="21"/>
                        <a:pt x="15" y="21"/>
                        <a:pt x="15" y="21"/>
                      </a:cubicBezTo>
                      <a:cubicBezTo>
                        <a:pt x="15" y="21"/>
                        <a:pt x="15" y="21"/>
                        <a:pt x="15" y="21"/>
                      </a:cubicBezTo>
                      <a:cubicBezTo>
                        <a:pt x="15" y="21"/>
                        <a:pt x="16" y="21"/>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20" y="20"/>
                        <a:pt x="21" y="20"/>
                        <a:pt x="21" y="19"/>
                      </a:cubicBezTo>
                      <a:cubicBezTo>
                        <a:pt x="21" y="19"/>
                        <a:pt x="21" y="19"/>
                        <a:pt x="21" y="19"/>
                      </a:cubicBezTo>
                      <a:cubicBezTo>
                        <a:pt x="21" y="19"/>
                        <a:pt x="21" y="19"/>
                        <a:pt x="21" y="19"/>
                      </a:cubicBezTo>
                      <a:cubicBezTo>
                        <a:pt x="21" y="19"/>
                        <a:pt x="21" y="19"/>
                        <a:pt x="21" y="19"/>
                      </a:cubicBezTo>
                      <a:cubicBezTo>
                        <a:pt x="23" y="18"/>
                        <a:pt x="25" y="19"/>
                        <a:pt x="27" y="17"/>
                      </a:cubicBezTo>
                      <a:cubicBezTo>
                        <a:pt x="28" y="15"/>
                        <a:pt x="31" y="16"/>
                        <a:pt x="32" y="13"/>
                      </a:cubicBezTo>
                      <a:cubicBezTo>
                        <a:pt x="33" y="12"/>
                        <a:pt x="36" y="11"/>
                        <a:pt x="37" y="9"/>
                      </a:cubicBezTo>
                      <a:cubicBezTo>
                        <a:pt x="37" y="9"/>
                        <a:pt x="37" y="9"/>
                        <a:pt x="37" y="9"/>
                      </a:cubicBezTo>
                      <a:cubicBezTo>
                        <a:pt x="37" y="8"/>
                        <a:pt x="38" y="8"/>
                        <a:pt x="38" y="7"/>
                      </a:cubicBezTo>
                      <a:moveTo>
                        <a:pt x="2" y="0"/>
                      </a:moveTo>
                      <a:cubicBezTo>
                        <a:pt x="1" y="1"/>
                        <a:pt x="0" y="2"/>
                        <a:pt x="0" y="3"/>
                      </a:cubicBezTo>
                      <a:cubicBezTo>
                        <a:pt x="0" y="3"/>
                        <a:pt x="0" y="4"/>
                        <a:pt x="0" y="4"/>
                      </a:cubicBezTo>
                      <a:cubicBezTo>
                        <a:pt x="1" y="4"/>
                        <a:pt x="1" y="4"/>
                        <a:pt x="1" y="4"/>
                      </a:cubicBezTo>
                      <a:cubicBezTo>
                        <a:pt x="1" y="5"/>
                        <a:pt x="0" y="5"/>
                        <a:pt x="0" y="6"/>
                      </a:cubicBezTo>
                      <a:cubicBezTo>
                        <a:pt x="0" y="6"/>
                        <a:pt x="1" y="6"/>
                        <a:pt x="1" y="6"/>
                      </a:cubicBezTo>
                      <a:cubicBezTo>
                        <a:pt x="2" y="6"/>
                        <a:pt x="2" y="6"/>
                        <a:pt x="2" y="6"/>
                      </a:cubicBezTo>
                      <a:cubicBezTo>
                        <a:pt x="3" y="6"/>
                        <a:pt x="3" y="6"/>
                        <a:pt x="3" y="6"/>
                      </a:cubicBezTo>
                      <a:cubicBezTo>
                        <a:pt x="3" y="6"/>
                        <a:pt x="3" y="6"/>
                        <a:pt x="3" y="7"/>
                      </a:cubicBezTo>
                      <a:cubicBezTo>
                        <a:pt x="3" y="7"/>
                        <a:pt x="3" y="7"/>
                        <a:pt x="3" y="7"/>
                      </a:cubicBezTo>
                      <a:cubicBezTo>
                        <a:pt x="4" y="7"/>
                        <a:pt x="4" y="6"/>
                        <a:pt x="3" y="6"/>
                      </a:cubicBezTo>
                      <a:cubicBezTo>
                        <a:pt x="1" y="6"/>
                        <a:pt x="4" y="3"/>
                        <a:pt x="4" y="1"/>
                      </a:cubicBezTo>
                      <a:cubicBezTo>
                        <a:pt x="4" y="1"/>
                        <a:pt x="4" y="1"/>
                        <a:pt x="3" y="0"/>
                      </a:cubicBezTo>
                      <a:cubicBezTo>
                        <a:pt x="3" y="0"/>
                        <a:pt x="3" y="0"/>
                        <a:pt x="3" y="0"/>
                      </a:cubicBezTo>
                      <a:cubicBezTo>
                        <a:pt x="3" y="0"/>
                        <a:pt x="3" y="0"/>
                        <a:pt x="3" y="0"/>
                      </a:cubicBezTo>
                      <a:cubicBezTo>
                        <a:pt x="2" y="0"/>
                        <a:pt x="2" y="0"/>
                        <a:pt x="2" y="0"/>
                      </a:cubicBezTo>
                      <a:cubicBezTo>
                        <a:pt x="2" y="0"/>
                        <a:pt x="2" y="0"/>
                        <a:pt x="2" y="0"/>
                      </a:cubicBezTo>
                    </a:path>
                  </a:pathLst>
                </a:custGeom>
                <a:solidFill>
                  <a:srgbClr val="A981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7" name="Freeform 12828">
                  <a:extLst>
                    <a:ext uri="{FF2B5EF4-FFF2-40B4-BE49-F238E27FC236}">
                      <a16:creationId xmlns:a16="http://schemas.microsoft.com/office/drawing/2014/main" id="{83C72743-D353-F970-AAFE-B71097DC6F34}"/>
                    </a:ext>
                  </a:extLst>
                </p:cNvPr>
                <p:cNvSpPr>
                  <a:spLocks/>
                </p:cNvSpPr>
                <p:nvPr/>
              </p:nvSpPr>
              <p:spPr bwMode="auto">
                <a:xfrm>
                  <a:off x="4789" y="2487"/>
                  <a:ext cx="6" cy="8"/>
                </a:xfrm>
                <a:custGeom>
                  <a:avLst/>
                  <a:gdLst>
                    <a:gd name="T0" fmla="*/ 1 w 7"/>
                    <a:gd name="T1" fmla="*/ 0 h 9"/>
                    <a:gd name="T2" fmla="*/ 0 w 7"/>
                    <a:gd name="T3" fmla="*/ 3 h 9"/>
                    <a:gd name="T4" fmla="*/ 1 w 7"/>
                    <a:gd name="T5" fmla="*/ 3 h 9"/>
                    <a:gd name="T6" fmla="*/ 1 w 7"/>
                    <a:gd name="T7" fmla="*/ 4 h 9"/>
                    <a:gd name="T8" fmla="*/ 2 w 7"/>
                    <a:gd name="T9" fmla="*/ 4 h 9"/>
                    <a:gd name="T10" fmla="*/ 2 w 7"/>
                    <a:gd name="T11" fmla="*/ 4 h 9"/>
                    <a:gd name="T12" fmla="*/ 1 w 7"/>
                    <a:gd name="T13" fmla="*/ 4 h 9"/>
                    <a:gd name="T14" fmla="*/ 1 w 7"/>
                    <a:gd name="T15" fmla="*/ 4 h 9"/>
                    <a:gd name="T16" fmla="*/ 2 w 7"/>
                    <a:gd name="T17" fmla="*/ 4 h 9"/>
                    <a:gd name="T18" fmla="*/ 1 w 7"/>
                    <a:gd name="T19" fmla="*/ 4 h 9"/>
                    <a:gd name="T20" fmla="*/ 1 w 7"/>
                    <a:gd name="T21" fmla="*/ 4 h 9"/>
                    <a:gd name="T22" fmla="*/ 1 w 7"/>
                    <a:gd name="T23" fmla="*/ 4 h 9"/>
                    <a:gd name="T24" fmla="*/ 1 w 7"/>
                    <a:gd name="T25" fmla="*/ 4 h 9"/>
                    <a:gd name="T26" fmla="*/ 1 w 7"/>
                    <a:gd name="T27" fmla="*/ 4 h 9"/>
                    <a:gd name="T28" fmla="*/ 2 w 7"/>
                    <a:gd name="T29" fmla="*/ 4 h 9"/>
                    <a:gd name="T30" fmla="*/ 3 w 7"/>
                    <a:gd name="T31" fmla="*/ 4 h 9"/>
                    <a:gd name="T32" fmla="*/ 3 w 7"/>
                    <a:gd name="T33" fmla="*/ 5 h 9"/>
                    <a:gd name="T34" fmla="*/ 3 w 7"/>
                    <a:gd name="T35" fmla="*/ 4 h 9"/>
                    <a:gd name="T36" fmla="*/ 3 w 7"/>
                    <a:gd name="T37" fmla="*/ 4 h 9"/>
                    <a:gd name="T38" fmla="*/ 3 w 7"/>
                    <a:gd name="T39" fmla="*/ 4 h 9"/>
                    <a:gd name="T40" fmla="*/ 3 w 7"/>
                    <a:gd name="T41" fmla="*/ 1 h 9"/>
                    <a:gd name="T42" fmla="*/ 3 w 7"/>
                    <a:gd name="T43" fmla="*/ 1 h 9"/>
                    <a:gd name="T44" fmla="*/ 3 w 7"/>
                    <a:gd name="T45" fmla="*/ 0 h 9"/>
                    <a:gd name="T46" fmla="*/ 3 w 7"/>
                    <a:gd name="T47" fmla="*/ 0 h 9"/>
                    <a:gd name="T48" fmla="*/ 2 w 7"/>
                    <a:gd name="T49" fmla="*/ 0 h 9"/>
                    <a:gd name="T50" fmla="*/ 1 w 7"/>
                    <a:gd name="T51" fmla="*/ 0 h 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 h="9">
                      <a:moveTo>
                        <a:pt x="1" y="0"/>
                      </a:moveTo>
                      <a:cubicBezTo>
                        <a:pt x="1" y="1"/>
                        <a:pt x="0" y="2"/>
                        <a:pt x="0" y="3"/>
                      </a:cubicBezTo>
                      <a:cubicBezTo>
                        <a:pt x="0" y="3"/>
                        <a:pt x="0" y="3"/>
                        <a:pt x="1" y="3"/>
                      </a:cubicBezTo>
                      <a:cubicBezTo>
                        <a:pt x="1" y="3"/>
                        <a:pt x="1" y="4"/>
                        <a:pt x="1" y="4"/>
                      </a:cubicBezTo>
                      <a:cubicBezTo>
                        <a:pt x="1" y="4"/>
                        <a:pt x="1" y="4"/>
                        <a:pt x="2" y="4"/>
                      </a:cubicBezTo>
                      <a:cubicBezTo>
                        <a:pt x="2" y="4"/>
                        <a:pt x="3" y="4"/>
                        <a:pt x="2" y="5"/>
                      </a:cubicBezTo>
                      <a:cubicBezTo>
                        <a:pt x="2" y="5"/>
                        <a:pt x="1" y="5"/>
                        <a:pt x="1" y="5"/>
                      </a:cubicBezTo>
                      <a:cubicBezTo>
                        <a:pt x="1" y="5"/>
                        <a:pt x="1" y="5"/>
                        <a:pt x="1" y="5"/>
                      </a:cubicBezTo>
                      <a:cubicBezTo>
                        <a:pt x="1" y="5"/>
                        <a:pt x="1" y="5"/>
                        <a:pt x="2" y="5"/>
                      </a:cubicBezTo>
                      <a:cubicBezTo>
                        <a:pt x="2" y="5"/>
                        <a:pt x="1" y="5"/>
                        <a:pt x="1" y="4"/>
                      </a:cubicBezTo>
                      <a:cubicBezTo>
                        <a:pt x="1" y="5"/>
                        <a:pt x="1" y="6"/>
                        <a:pt x="1" y="7"/>
                      </a:cubicBezTo>
                      <a:cubicBezTo>
                        <a:pt x="1" y="7"/>
                        <a:pt x="1" y="7"/>
                        <a:pt x="1" y="7"/>
                      </a:cubicBezTo>
                      <a:cubicBezTo>
                        <a:pt x="1" y="7"/>
                        <a:pt x="1" y="7"/>
                        <a:pt x="1" y="7"/>
                      </a:cubicBezTo>
                      <a:cubicBezTo>
                        <a:pt x="1" y="7"/>
                        <a:pt x="1" y="7"/>
                        <a:pt x="1" y="7"/>
                      </a:cubicBezTo>
                      <a:cubicBezTo>
                        <a:pt x="1" y="8"/>
                        <a:pt x="1" y="8"/>
                        <a:pt x="2" y="8"/>
                      </a:cubicBezTo>
                      <a:cubicBezTo>
                        <a:pt x="2" y="8"/>
                        <a:pt x="3" y="8"/>
                        <a:pt x="3" y="8"/>
                      </a:cubicBezTo>
                      <a:cubicBezTo>
                        <a:pt x="3" y="8"/>
                        <a:pt x="3" y="9"/>
                        <a:pt x="3" y="9"/>
                      </a:cubicBezTo>
                      <a:cubicBezTo>
                        <a:pt x="4" y="8"/>
                        <a:pt x="5" y="8"/>
                        <a:pt x="6" y="7"/>
                      </a:cubicBezTo>
                      <a:cubicBezTo>
                        <a:pt x="7" y="7"/>
                        <a:pt x="7" y="7"/>
                        <a:pt x="7" y="7"/>
                      </a:cubicBezTo>
                      <a:cubicBezTo>
                        <a:pt x="6" y="6"/>
                        <a:pt x="6" y="4"/>
                        <a:pt x="5" y="4"/>
                      </a:cubicBezTo>
                      <a:cubicBezTo>
                        <a:pt x="3" y="4"/>
                        <a:pt x="4" y="3"/>
                        <a:pt x="4" y="1"/>
                      </a:cubicBezTo>
                      <a:cubicBezTo>
                        <a:pt x="4" y="1"/>
                        <a:pt x="4" y="1"/>
                        <a:pt x="4" y="1"/>
                      </a:cubicBezTo>
                      <a:cubicBezTo>
                        <a:pt x="4" y="0"/>
                        <a:pt x="4" y="0"/>
                        <a:pt x="4" y="0"/>
                      </a:cubicBezTo>
                      <a:cubicBezTo>
                        <a:pt x="4" y="0"/>
                        <a:pt x="4" y="0"/>
                        <a:pt x="3" y="0"/>
                      </a:cubicBezTo>
                      <a:cubicBezTo>
                        <a:pt x="3" y="0"/>
                        <a:pt x="3" y="0"/>
                        <a:pt x="2" y="0"/>
                      </a:cubicBezTo>
                      <a:cubicBezTo>
                        <a:pt x="2" y="0"/>
                        <a:pt x="1" y="0"/>
                        <a:pt x="1" y="0"/>
                      </a:cubicBezTo>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8" name="Freeform 12829">
                  <a:extLst>
                    <a:ext uri="{FF2B5EF4-FFF2-40B4-BE49-F238E27FC236}">
                      <a16:creationId xmlns:a16="http://schemas.microsoft.com/office/drawing/2014/main" id="{37A44DE7-4E61-3990-C208-AD78009A7671}"/>
                    </a:ext>
                  </a:extLst>
                </p:cNvPr>
                <p:cNvSpPr>
                  <a:spLocks/>
                </p:cNvSpPr>
                <p:nvPr/>
              </p:nvSpPr>
              <p:spPr bwMode="auto">
                <a:xfrm>
                  <a:off x="4791" y="2493"/>
                  <a:ext cx="4" cy="4"/>
                </a:xfrm>
                <a:custGeom>
                  <a:avLst/>
                  <a:gdLst>
                    <a:gd name="T0" fmla="*/ 3 w 4"/>
                    <a:gd name="T1" fmla="*/ 0 h 5"/>
                    <a:gd name="T2" fmla="*/ 3 w 4"/>
                    <a:gd name="T3" fmla="*/ 0 h 5"/>
                    <a:gd name="T4" fmla="*/ 0 w 4"/>
                    <a:gd name="T5" fmla="*/ 2 h 5"/>
                    <a:gd name="T6" fmla="*/ 1 w 4"/>
                    <a:gd name="T7" fmla="*/ 2 h 5"/>
                    <a:gd name="T8" fmla="*/ 4 w 4"/>
                    <a:gd name="T9" fmla="*/ 1 h 5"/>
                    <a:gd name="T10" fmla="*/ 3 w 4"/>
                    <a:gd name="T11" fmla="*/ 1 h 5"/>
                    <a:gd name="T12" fmla="*/ 3 w 4"/>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5">
                      <a:moveTo>
                        <a:pt x="3" y="0"/>
                      </a:moveTo>
                      <a:cubicBezTo>
                        <a:pt x="3" y="0"/>
                        <a:pt x="3" y="0"/>
                        <a:pt x="3" y="0"/>
                      </a:cubicBezTo>
                      <a:cubicBezTo>
                        <a:pt x="2" y="1"/>
                        <a:pt x="1" y="1"/>
                        <a:pt x="0" y="2"/>
                      </a:cubicBezTo>
                      <a:cubicBezTo>
                        <a:pt x="0" y="3"/>
                        <a:pt x="0" y="4"/>
                        <a:pt x="1" y="5"/>
                      </a:cubicBezTo>
                      <a:cubicBezTo>
                        <a:pt x="1" y="4"/>
                        <a:pt x="4" y="2"/>
                        <a:pt x="4" y="1"/>
                      </a:cubicBezTo>
                      <a:cubicBezTo>
                        <a:pt x="4" y="1"/>
                        <a:pt x="4" y="1"/>
                        <a:pt x="3" y="1"/>
                      </a:cubicBezTo>
                      <a:cubicBezTo>
                        <a:pt x="3" y="0"/>
                        <a:pt x="3" y="0"/>
                        <a:pt x="3" y="0"/>
                      </a:cubicBezTo>
                    </a:path>
                  </a:pathLst>
                </a:custGeom>
                <a:solidFill>
                  <a:srgbClr val="BCB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49" name="Freeform 12830">
                  <a:extLst>
                    <a:ext uri="{FF2B5EF4-FFF2-40B4-BE49-F238E27FC236}">
                      <a16:creationId xmlns:a16="http://schemas.microsoft.com/office/drawing/2014/main" id="{77855920-147C-7D58-E22A-BA248FF8C65D}"/>
                    </a:ext>
                  </a:extLst>
                </p:cNvPr>
                <p:cNvSpPr>
                  <a:spLocks/>
                </p:cNvSpPr>
                <p:nvPr/>
              </p:nvSpPr>
              <p:spPr bwMode="auto">
                <a:xfrm>
                  <a:off x="4790" y="2493"/>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CB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0" name="Freeform 12831">
                  <a:extLst>
                    <a:ext uri="{FF2B5EF4-FFF2-40B4-BE49-F238E27FC236}">
                      <a16:creationId xmlns:a16="http://schemas.microsoft.com/office/drawing/2014/main" id="{19D09C02-77B4-606F-667A-148329B93E7A}"/>
                    </a:ext>
                  </a:extLst>
                </p:cNvPr>
                <p:cNvSpPr>
                  <a:spLocks noEditPoints="1"/>
                </p:cNvSpPr>
                <p:nvPr/>
              </p:nvSpPr>
              <p:spPr bwMode="auto">
                <a:xfrm>
                  <a:off x="4790" y="2490"/>
                  <a:ext cx="1" cy="1"/>
                </a:xfrm>
                <a:custGeom>
                  <a:avLst/>
                  <a:gdLst>
                    <a:gd name="T0" fmla="*/ 1 w 2"/>
                    <a:gd name="T1" fmla="*/ 1 h 1"/>
                    <a:gd name="T2" fmla="*/ 0 w 2"/>
                    <a:gd name="T3" fmla="*/ 1 h 1"/>
                    <a:gd name="T4" fmla="*/ 0 w 2"/>
                    <a:gd name="T5" fmla="*/ 1 h 1"/>
                    <a:gd name="T6" fmla="*/ 1 w 2"/>
                    <a:gd name="T7" fmla="*/ 1 h 1"/>
                    <a:gd name="T8" fmla="*/ 1 w 2"/>
                    <a:gd name="T9" fmla="*/ 0 h 1"/>
                    <a:gd name="T10" fmla="*/ 0 w 2"/>
                    <a:gd name="T11" fmla="*/ 0 h 1"/>
                    <a:gd name="T12" fmla="*/ 0 w 2"/>
                    <a:gd name="T13" fmla="*/ 0 h 1"/>
                    <a:gd name="T14" fmla="*/ 0 w 2"/>
                    <a:gd name="T15" fmla="*/ 0 h 1"/>
                    <a:gd name="T16" fmla="*/ 1 w 2"/>
                    <a:gd name="T17" fmla="*/ 1 h 1"/>
                    <a:gd name="T18" fmla="*/ 1 w 2"/>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
                      <a:moveTo>
                        <a:pt x="1" y="1"/>
                      </a:moveTo>
                      <a:cubicBezTo>
                        <a:pt x="0" y="1"/>
                        <a:pt x="0" y="1"/>
                        <a:pt x="0" y="1"/>
                      </a:cubicBezTo>
                      <a:cubicBezTo>
                        <a:pt x="0" y="1"/>
                        <a:pt x="0" y="1"/>
                        <a:pt x="0" y="1"/>
                      </a:cubicBezTo>
                      <a:cubicBezTo>
                        <a:pt x="0" y="1"/>
                        <a:pt x="1" y="1"/>
                        <a:pt x="1" y="1"/>
                      </a:cubicBezTo>
                      <a:moveTo>
                        <a:pt x="1" y="0"/>
                      </a:moveTo>
                      <a:cubicBezTo>
                        <a:pt x="0" y="0"/>
                        <a:pt x="0" y="0"/>
                        <a:pt x="0" y="0"/>
                      </a:cubicBezTo>
                      <a:cubicBezTo>
                        <a:pt x="0" y="0"/>
                        <a:pt x="0" y="0"/>
                        <a:pt x="0" y="0"/>
                      </a:cubicBezTo>
                      <a:cubicBezTo>
                        <a:pt x="0" y="0"/>
                        <a:pt x="0" y="0"/>
                        <a:pt x="0" y="0"/>
                      </a:cubicBezTo>
                      <a:cubicBezTo>
                        <a:pt x="0" y="1"/>
                        <a:pt x="1" y="1"/>
                        <a:pt x="1" y="1"/>
                      </a:cubicBezTo>
                      <a:cubicBezTo>
                        <a:pt x="2" y="0"/>
                        <a:pt x="1" y="0"/>
                        <a:pt x="1" y="0"/>
                      </a:cubicBezTo>
                    </a:path>
                  </a:pathLst>
                </a:custGeom>
                <a:solidFill>
                  <a:srgbClr val="BCB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1" name="Freeform 12832">
                  <a:extLst>
                    <a:ext uri="{FF2B5EF4-FFF2-40B4-BE49-F238E27FC236}">
                      <a16:creationId xmlns:a16="http://schemas.microsoft.com/office/drawing/2014/main" id="{109174CA-D65E-ACBB-5E4D-D0C7BB1D03C5}"/>
                    </a:ext>
                  </a:extLst>
                </p:cNvPr>
                <p:cNvSpPr>
                  <a:spLocks/>
                </p:cNvSpPr>
                <p:nvPr/>
              </p:nvSpPr>
              <p:spPr bwMode="auto">
                <a:xfrm>
                  <a:off x="4818" y="2476"/>
                  <a:ext cx="3" cy="3"/>
                </a:xfrm>
                <a:custGeom>
                  <a:avLst/>
                  <a:gdLst>
                    <a:gd name="T0" fmla="*/ 2 w 4"/>
                    <a:gd name="T1" fmla="*/ 0 h 3"/>
                    <a:gd name="T2" fmla="*/ 0 w 4"/>
                    <a:gd name="T3" fmla="*/ 2 h 3"/>
                    <a:gd name="T4" fmla="*/ 1 w 4"/>
                    <a:gd name="T5" fmla="*/ 3 h 3"/>
                    <a:gd name="T6" fmla="*/ 2 w 4"/>
                    <a:gd name="T7" fmla="*/ 1 h 3"/>
                    <a:gd name="T8" fmla="*/ 2 w 4"/>
                    <a:gd name="T9" fmla="*/ 1 h 3"/>
                    <a:gd name="T10" fmla="*/ 2 w 4"/>
                    <a:gd name="T11" fmla="*/ 1 h 3"/>
                    <a:gd name="T12" fmla="*/ 2 w 4"/>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3" y="0"/>
                      </a:moveTo>
                      <a:cubicBezTo>
                        <a:pt x="2" y="0"/>
                        <a:pt x="1" y="1"/>
                        <a:pt x="0" y="2"/>
                      </a:cubicBezTo>
                      <a:cubicBezTo>
                        <a:pt x="0" y="2"/>
                        <a:pt x="0" y="3"/>
                        <a:pt x="1" y="3"/>
                      </a:cubicBezTo>
                      <a:cubicBezTo>
                        <a:pt x="1" y="2"/>
                        <a:pt x="2" y="1"/>
                        <a:pt x="3" y="1"/>
                      </a:cubicBezTo>
                      <a:cubicBezTo>
                        <a:pt x="3" y="1"/>
                        <a:pt x="3" y="1"/>
                        <a:pt x="4" y="1"/>
                      </a:cubicBezTo>
                      <a:cubicBezTo>
                        <a:pt x="4" y="1"/>
                        <a:pt x="4" y="1"/>
                        <a:pt x="4" y="1"/>
                      </a:cubicBezTo>
                      <a:cubicBezTo>
                        <a:pt x="3" y="1"/>
                        <a:pt x="3" y="0"/>
                        <a:pt x="3"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2" name="Freeform 12833">
                  <a:extLst>
                    <a:ext uri="{FF2B5EF4-FFF2-40B4-BE49-F238E27FC236}">
                      <a16:creationId xmlns:a16="http://schemas.microsoft.com/office/drawing/2014/main" id="{C9D16275-13C2-58B3-ACB2-BC480C920ED6}"/>
                    </a:ext>
                  </a:extLst>
                </p:cNvPr>
                <p:cNvSpPr>
                  <a:spLocks/>
                </p:cNvSpPr>
                <p:nvPr/>
              </p:nvSpPr>
              <p:spPr bwMode="auto">
                <a:xfrm>
                  <a:off x="4818" y="2471"/>
                  <a:ext cx="4" cy="3"/>
                </a:xfrm>
                <a:custGeom>
                  <a:avLst/>
                  <a:gdLst>
                    <a:gd name="T0" fmla="*/ 2 w 5"/>
                    <a:gd name="T1" fmla="*/ 0 h 3"/>
                    <a:gd name="T2" fmla="*/ 2 w 5"/>
                    <a:gd name="T3" fmla="*/ 1 h 3"/>
                    <a:gd name="T4" fmla="*/ 0 w 5"/>
                    <a:gd name="T5" fmla="*/ 2 h 3"/>
                    <a:gd name="T6" fmla="*/ 2 w 5"/>
                    <a:gd name="T7" fmla="*/ 3 h 3"/>
                    <a:gd name="T8" fmla="*/ 2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0"/>
                      </a:moveTo>
                      <a:cubicBezTo>
                        <a:pt x="4" y="1"/>
                        <a:pt x="4" y="1"/>
                        <a:pt x="4" y="1"/>
                      </a:cubicBezTo>
                      <a:cubicBezTo>
                        <a:pt x="4" y="1"/>
                        <a:pt x="1" y="2"/>
                        <a:pt x="0" y="2"/>
                      </a:cubicBezTo>
                      <a:cubicBezTo>
                        <a:pt x="1" y="2"/>
                        <a:pt x="1" y="3"/>
                        <a:pt x="2" y="3"/>
                      </a:cubicBezTo>
                      <a:cubicBezTo>
                        <a:pt x="3" y="3"/>
                        <a:pt x="5" y="2"/>
                        <a:pt x="5"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3" name="Freeform 12834">
                  <a:extLst>
                    <a:ext uri="{FF2B5EF4-FFF2-40B4-BE49-F238E27FC236}">
                      <a16:creationId xmlns:a16="http://schemas.microsoft.com/office/drawing/2014/main" id="{2DEBA2F4-6332-D0CA-E2AB-F06EA39EAFB3}"/>
                    </a:ext>
                  </a:extLst>
                </p:cNvPr>
                <p:cNvSpPr>
                  <a:spLocks/>
                </p:cNvSpPr>
                <p:nvPr/>
              </p:nvSpPr>
              <p:spPr bwMode="auto">
                <a:xfrm>
                  <a:off x="4810" y="2477"/>
                  <a:ext cx="5" cy="2"/>
                </a:xfrm>
                <a:custGeom>
                  <a:avLst/>
                  <a:gdLst>
                    <a:gd name="T0" fmla="*/ 3 w 6"/>
                    <a:gd name="T1" fmla="*/ 0 h 2"/>
                    <a:gd name="T2" fmla="*/ 2 w 6"/>
                    <a:gd name="T3" fmla="*/ 0 h 2"/>
                    <a:gd name="T4" fmla="*/ 0 w 6"/>
                    <a:gd name="T5" fmla="*/ 2 h 2"/>
                    <a:gd name="T6" fmla="*/ 3 w 6"/>
                    <a:gd name="T7" fmla="*/ 0 h 2"/>
                    <a:gd name="T8" fmla="*/ 3 w 6"/>
                    <a:gd name="T9" fmla="*/ 1 h 2"/>
                    <a:gd name="T10" fmla="*/ 3 w 6"/>
                    <a:gd name="T11" fmla="*/ 1 h 2"/>
                    <a:gd name="T12" fmla="*/ 3 w 6"/>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
                      <a:moveTo>
                        <a:pt x="5" y="0"/>
                      </a:moveTo>
                      <a:cubicBezTo>
                        <a:pt x="4" y="0"/>
                        <a:pt x="3" y="0"/>
                        <a:pt x="2" y="0"/>
                      </a:cubicBezTo>
                      <a:cubicBezTo>
                        <a:pt x="1" y="1"/>
                        <a:pt x="1" y="1"/>
                        <a:pt x="0" y="2"/>
                      </a:cubicBezTo>
                      <a:cubicBezTo>
                        <a:pt x="1" y="2"/>
                        <a:pt x="3" y="0"/>
                        <a:pt x="4" y="0"/>
                      </a:cubicBezTo>
                      <a:cubicBezTo>
                        <a:pt x="5" y="0"/>
                        <a:pt x="5" y="0"/>
                        <a:pt x="5" y="1"/>
                      </a:cubicBezTo>
                      <a:cubicBezTo>
                        <a:pt x="5" y="1"/>
                        <a:pt x="5" y="1"/>
                        <a:pt x="5" y="1"/>
                      </a:cubicBezTo>
                      <a:cubicBezTo>
                        <a:pt x="6" y="0"/>
                        <a:pt x="5" y="0"/>
                        <a:pt x="5"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4" name="Freeform 12835">
                  <a:extLst>
                    <a:ext uri="{FF2B5EF4-FFF2-40B4-BE49-F238E27FC236}">
                      <a16:creationId xmlns:a16="http://schemas.microsoft.com/office/drawing/2014/main" id="{11E69ED0-9B50-C17D-5019-73D383EBEE1F}"/>
                    </a:ext>
                  </a:extLst>
                </p:cNvPr>
                <p:cNvSpPr>
                  <a:spLocks/>
                </p:cNvSpPr>
                <p:nvPr/>
              </p:nvSpPr>
              <p:spPr bwMode="auto">
                <a:xfrm>
                  <a:off x="4812" y="2476"/>
                  <a:ext cx="2" cy="1"/>
                </a:xfrm>
                <a:custGeom>
                  <a:avLst/>
                  <a:gdLst>
                    <a:gd name="T0" fmla="*/ 1 w 3"/>
                    <a:gd name="T1" fmla="*/ 0 h 1"/>
                    <a:gd name="T2" fmla="*/ 1 w 3"/>
                    <a:gd name="T3" fmla="*/ 0 h 1"/>
                    <a:gd name="T4" fmla="*/ 0 w 3"/>
                    <a:gd name="T5" fmla="*/ 1 h 1"/>
                    <a:gd name="T6" fmla="*/ 1 w 3"/>
                    <a:gd name="T7" fmla="*/ 1 h 1"/>
                    <a:gd name="T8" fmla="*/ 1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2" y="0"/>
                      </a:moveTo>
                      <a:cubicBezTo>
                        <a:pt x="2" y="0"/>
                        <a:pt x="2" y="0"/>
                        <a:pt x="2" y="0"/>
                      </a:cubicBezTo>
                      <a:cubicBezTo>
                        <a:pt x="1" y="0"/>
                        <a:pt x="1" y="1"/>
                        <a:pt x="0" y="1"/>
                      </a:cubicBezTo>
                      <a:cubicBezTo>
                        <a:pt x="1" y="1"/>
                        <a:pt x="2" y="1"/>
                        <a:pt x="3" y="1"/>
                      </a:cubicBezTo>
                      <a:cubicBezTo>
                        <a:pt x="2" y="1"/>
                        <a:pt x="2"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5" name="Freeform 12836">
                  <a:extLst>
                    <a:ext uri="{FF2B5EF4-FFF2-40B4-BE49-F238E27FC236}">
                      <a16:creationId xmlns:a16="http://schemas.microsoft.com/office/drawing/2014/main" id="{C9C92EE1-924B-F113-44D9-5E7A1B4FEBCC}"/>
                    </a:ext>
                  </a:extLst>
                </p:cNvPr>
                <p:cNvSpPr>
                  <a:spLocks noEditPoints="1"/>
                </p:cNvSpPr>
                <p:nvPr/>
              </p:nvSpPr>
              <p:spPr bwMode="auto">
                <a:xfrm>
                  <a:off x="4811" y="2469"/>
                  <a:ext cx="4" cy="4"/>
                </a:xfrm>
                <a:custGeom>
                  <a:avLst/>
                  <a:gdLst>
                    <a:gd name="T0" fmla="*/ 2 w 5"/>
                    <a:gd name="T1" fmla="*/ 0 h 5"/>
                    <a:gd name="T2" fmla="*/ 2 w 5"/>
                    <a:gd name="T3" fmla="*/ 2 h 5"/>
                    <a:gd name="T4" fmla="*/ 0 w 5"/>
                    <a:gd name="T5" fmla="*/ 2 h 5"/>
                    <a:gd name="T6" fmla="*/ 0 w 5"/>
                    <a:gd name="T7" fmla="*/ 2 h 5"/>
                    <a:gd name="T8" fmla="*/ 2 w 5"/>
                    <a:gd name="T9" fmla="*/ 2 h 5"/>
                    <a:gd name="T10" fmla="*/ 2 w 5"/>
                    <a:gd name="T11" fmla="*/ 0 h 5"/>
                    <a:gd name="T12" fmla="*/ 2 w 5"/>
                    <a:gd name="T13" fmla="*/ 0 h 5"/>
                    <a:gd name="T14" fmla="*/ 2 w 5"/>
                    <a:gd name="T15" fmla="*/ 0 h 5"/>
                    <a:gd name="T16" fmla="*/ 2 w 5"/>
                    <a:gd name="T17" fmla="*/ 0 h 5"/>
                    <a:gd name="T18" fmla="*/ 2 w 5"/>
                    <a:gd name="T19" fmla="*/ 0 h 5"/>
                    <a:gd name="T20" fmla="*/ 2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5">
                      <a:moveTo>
                        <a:pt x="5" y="0"/>
                      </a:moveTo>
                      <a:cubicBezTo>
                        <a:pt x="5" y="1"/>
                        <a:pt x="3" y="3"/>
                        <a:pt x="2" y="3"/>
                      </a:cubicBezTo>
                      <a:cubicBezTo>
                        <a:pt x="1" y="3"/>
                        <a:pt x="0" y="4"/>
                        <a:pt x="0" y="4"/>
                      </a:cubicBezTo>
                      <a:cubicBezTo>
                        <a:pt x="0" y="4"/>
                        <a:pt x="0" y="5"/>
                        <a:pt x="0" y="5"/>
                      </a:cubicBezTo>
                      <a:cubicBezTo>
                        <a:pt x="1" y="5"/>
                        <a:pt x="3" y="3"/>
                        <a:pt x="4" y="3"/>
                      </a:cubicBezTo>
                      <a:cubicBezTo>
                        <a:pt x="4" y="2"/>
                        <a:pt x="5" y="1"/>
                        <a:pt x="5" y="0"/>
                      </a:cubicBezTo>
                      <a:moveTo>
                        <a:pt x="5" y="0"/>
                      </a:moveTo>
                      <a:cubicBezTo>
                        <a:pt x="5" y="0"/>
                        <a:pt x="5" y="0"/>
                        <a:pt x="5" y="0"/>
                      </a:cubicBezTo>
                      <a:cubicBezTo>
                        <a:pt x="5" y="0"/>
                        <a:pt x="5" y="0"/>
                        <a:pt x="5" y="0"/>
                      </a:cubicBezTo>
                      <a:cubicBezTo>
                        <a:pt x="5" y="0"/>
                        <a:pt x="5" y="0"/>
                        <a:pt x="5" y="0"/>
                      </a:cubicBezTo>
                      <a:cubicBezTo>
                        <a:pt x="5" y="0"/>
                        <a:pt x="5" y="0"/>
                        <a:pt x="5"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6" name="Freeform 12837">
                  <a:extLst>
                    <a:ext uri="{FF2B5EF4-FFF2-40B4-BE49-F238E27FC236}">
                      <a16:creationId xmlns:a16="http://schemas.microsoft.com/office/drawing/2014/main" id="{1040FB1C-4D14-0718-D1C3-FE681DC965DE}"/>
                    </a:ext>
                  </a:extLst>
                </p:cNvPr>
                <p:cNvSpPr>
                  <a:spLocks noEditPoints="1"/>
                </p:cNvSpPr>
                <p:nvPr/>
              </p:nvSpPr>
              <p:spPr bwMode="auto">
                <a:xfrm>
                  <a:off x="4818" y="2468"/>
                  <a:ext cx="4" cy="2"/>
                </a:xfrm>
                <a:custGeom>
                  <a:avLst/>
                  <a:gdLst>
                    <a:gd name="T0" fmla="*/ 2 w 5"/>
                    <a:gd name="T1" fmla="*/ 1 h 2"/>
                    <a:gd name="T2" fmla="*/ 2 w 5"/>
                    <a:gd name="T3" fmla="*/ 1 h 2"/>
                    <a:gd name="T4" fmla="*/ 2 w 5"/>
                    <a:gd name="T5" fmla="*/ 2 h 2"/>
                    <a:gd name="T6" fmla="*/ 2 w 5"/>
                    <a:gd name="T7" fmla="*/ 1 h 2"/>
                    <a:gd name="T8" fmla="*/ 2 w 5"/>
                    <a:gd name="T9" fmla="*/ 0 h 2"/>
                    <a:gd name="T10" fmla="*/ 0 w 5"/>
                    <a:gd name="T11" fmla="*/ 2 h 2"/>
                    <a:gd name="T12" fmla="*/ 2 w 5"/>
                    <a:gd name="T13" fmla="*/ 1 h 2"/>
                    <a:gd name="T14" fmla="*/ 2 w 5"/>
                    <a:gd name="T15" fmla="*/ 1 h 2"/>
                    <a:gd name="T16" fmla="*/ 2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4" y="1"/>
                      </a:moveTo>
                      <a:cubicBezTo>
                        <a:pt x="4" y="1"/>
                        <a:pt x="4" y="1"/>
                        <a:pt x="4" y="1"/>
                      </a:cubicBezTo>
                      <a:cubicBezTo>
                        <a:pt x="4" y="2"/>
                        <a:pt x="4" y="2"/>
                        <a:pt x="4" y="2"/>
                      </a:cubicBezTo>
                      <a:cubicBezTo>
                        <a:pt x="4" y="1"/>
                        <a:pt x="4" y="1"/>
                        <a:pt x="4" y="1"/>
                      </a:cubicBezTo>
                      <a:moveTo>
                        <a:pt x="3" y="0"/>
                      </a:moveTo>
                      <a:cubicBezTo>
                        <a:pt x="2" y="0"/>
                        <a:pt x="1" y="1"/>
                        <a:pt x="0" y="2"/>
                      </a:cubicBezTo>
                      <a:cubicBezTo>
                        <a:pt x="1" y="1"/>
                        <a:pt x="2" y="1"/>
                        <a:pt x="3" y="1"/>
                      </a:cubicBezTo>
                      <a:cubicBezTo>
                        <a:pt x="3" y="1"/>
                        <a:pt x="4" y="1"/>
                        <a:pt x="4" y="1"/>
                      </a:cubicBezTo>
                      <a:cubicBezTo>
                        <a:pt x="5" y="0"/>
                        <a:pt x="4" y="0"/>
                        <a:pt x="3"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7" name="Freeform 12838">
                  <a:extLst>
                    <a:ext uri="{FF2B5EF4-FFF2-40B4-BE49-F238E27FC236}">
                      <a16:creationId xmlns:a16="http://schemas.microsoft.com/office/drawing/2014/main" id="{594C925C-5D2E-0FE3-62D9-7D7813F53EB0}"/>
                    </a:ext>
                  </a:extLst>
                </p:cNvPr>
                <p:cNvSpPr>
                  <a:spLocks noEditPoints="1"/>
                </p:cNvSpPr>
                <p:nvPr/>
              </p:nvSpPr>
              <p:spPr bwMode="auto">
                <a:xfrm>
                  <a:off x="4804" y="2483"/>
                  <a:ext cx="5" cy="3"/>
                </a:xfrm>
                <a:custGeom>
                  <a:avLst/>
                  <a:gdLst>
                    <a:gd name="T0" fmla="*/ 3 w 6"/>
                    <a:gd name="T1" fmla="*/ 1 h 3"/>
                    <a:gd name="T2" fmla="*/ 1 w 6"/>
                    <a:gd name="T3" fmla="*/ 2 h 3"/>
                    <a:gd name="T4" fmla="*/ 1 w 6"/>
                    <a:gd name="T5" fmla="*/ 3 h 3"/>
                    <a:gd name="T6" fmla="*/ 3 w 6"/>
                    <a:gd name="T7" fmla="*/ 1 h 3"/>
                    <a:gd name="T8" fmla="*/ 3 w 6"/>
                    <a:gd name="T9" fmla="*/ 0 h 3"/>
                    <a:gd name="T10" fmla="*/ 3 w 6"/>
                    <a:gd name="T11" fmla="*/ 0 h 3"/>
                    <a:gd name="T12" fmla="*/ 3 w 6"/>
                    <a:gd name="T13" fmla="*/ 1 h 3"/>
                    <a:gd name="T14" fmla="*/ 3 w 6"/>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3">
                      <a:moveTo>
                        <a:pt x="5" y="1"/>
                      </a:moveTo>
                      <a:cubicBezTo>
                        <a:pt x="4" y="2"/>
                        <a:pt x="2" y="2"/>
                        <a:pt x="1" y="2"/>
                      </a:cubicBezTo>
                      <a:cubicBezTo>
                        <a:pt x="0" y="3"/>
                        <a:pt x="1" y="3"/>
                        <a:pt x="1" y="3"/>
                      </a:cubicBezTo>
                      <a:cubicBezTo>
                        <a:pt x="3" y="3"/>
                        <a:pt x="6" y="1"/>
                        <a:pt x="5" y="1"/>
                      </a:cubicBezTo>
                      <a:moveTo>
                        <a:pt x="5" y="0"/>
                      </a:moveTo>
                      <a:cubicBezTo>
                        <a:pt x="5" y="0"/>
                        <a:pt x="5" y="0"/>
                        <a:pt x="5" y="0"/>
                      </a:cubicBezTo>
                      <a:cubicBezTo>
                        <a:pt x="5" y="1"/>
                        <a:pt x="5" y="1"/>
                        <a:pt x="5" y="1"/>
                      </a:cubicBezTo>
                      <a:cubicBezTo>
                        <a:pt x="5" y="0"/>
                        <a:pt x="5" y="0"/>
                        <a:pt x="5"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8" name="Freeform 12839">
                  <a:extLst>
                    <a:ext uri="{FF2B5EF4-FFF2-40B4-BE49-F238E27FC236}">
                      <a16:creationId xmlns:a16="http://schemas.microsoft.com/office/drawing/2014/main" id="{E471DD88-3358-9400-6F88-AD5605538967}"/>
                    </a:ext>
                  </a:extLst>
                </p:cNvPr>
                <p:cNvSpPr>
                  <a:spLocks/>
                </p:cNvSpPr>
                <p:nvPr/>
              </p:nvSpPr>
              <p:spPr bwMode="auto">
                <a:xfrm>
                  <a:off x="4803" y="2478"/>
                  <a:ext cx="3" cy="3"/>
                </a:xfrm>
                <a:custGeom>
                  <a:avLst/>
                  <a:gdLst>
                    <a:gd name="T0" fmla="*/ 2 w 4"/>
                    <a:gd name="T1" fmla="*/ 0 h 3"/>
                    <a:gd name="T2" fmla="*/ 2 w 4"/>
                    <a:gd name="T3" fmla="*/ 0 h 3"/>
                    <a:gd name="T4" fmla="*/ 0 w 4"/>
                    <a:gd name="T5" fmla="*/ 3 h 3"/>
                    <a:gd name="T6" fmla="*/ 2 w 4"/>
                    <a:gd name="T7" fmla="*/ 1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0"/>
                      </a:moveTo>
                      <a:cubicBezTo>
                        <a:pt x="3" y="0"/>
                        <a:pt x="3" y="0"/>
                        <a:pt x="2" y="0"/>
                      </a:cubicBezTo>
                      <a:cubicBezTo>
                        <a:pt x="1" y="1"/>
                        <a:pt x="0" y="2"/>
                        <a:pt x="0" y="3"/>
                      </a:cubicBezTo>
                      <a:cubicBezTo>
                        <a:pt x="1" y="2"/>
                        <a:pt x="1" y="1"/>
                        <a:pt x="2" y="1"/>
                      </a:cubicBezTo>
                      <a:cubicBezTo>
                        <a:pt x="2" y="0"/>
                        <a:pt x="3" y="0"/>
                        <a:pt x="4"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59" name="Freeform 12840">
                  <a:extLst>
                    <a:ext uri="{FF2B5EF4-FFF2-40B4-BE49-F238E27FC236}">
                      <a16:creationId xmlns:a16="http://schemas.microsoft.com/office/drawing/2014/main" id="{39C61E55-5F8C-9CD9-242F-501C62F2FF3F}"/>
                    </a:ext>
                  </a:extLst>
                </p:cNvPr>
                <p:cNvSpPr>
                  <a:spLocks/>
                </p:cNvSpPr>
                <p:nvPr/>
              </p:nvSpPr>
              <p:spPr bwMode="auto">
                <a:xfrm>
                  <a:off x="4804" y="2477"/>
                  <a:ext cx="2" cy="1"/>
                </a:xfrm>
                <a:custGeom>
                  <a:avLst/>
                  <a:gdLst>
                    <a:gd name="T0" fmla="*/ 2 w 2"/>
                    <a:gd name="T1" fmla="*/ 0 h 1"/>
                    <a:gd name="T2" fmla="*/ 0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2" y="0"/>
                      </a:moveTo>
                      <a:cubicBezTo>
                        <a:pt x="1" y="0"/>
                        <a:pt x="1" y="0"/>
                        <a:pt x="0" y="1"/>
                      </a:cubicBezTo>
                      <a:cubicBezTo>
                        <a:pt x="1" y="1"/>
                        <a:pt x="1" y="1"/>
                        <a:pt x="2" y="1"/>
                      </a:cubicBezTo>
                      <a:cubicBezTo>
                        <a:pt x="2" y="1"/>
                        <a:pt x="2" y="1"/>
                        <a:pt x="2" y="1"/>
                      </a:cubicBezTo>
                      <a:cubicBezTo>
                        <a:pt x="2" y="0"/>
                        <a:pt x="2" y="0"/>
                        <a:pt x="2"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60" name="Freeform 12841">
                  <a:extLst>
                    <a:ext uri="{FF2B5EF4-FFF2-40B4-BE49-F238E27FC236}">
                      <a16:creationId xmlns:a16="http://schemas.microsoft.com/office/drawing/2014/main" id="{A3E59972-C85F-F4A6-8F84-C7948FCCDE12}"/>
                    </a:ext>
                  </a:extLst>
                </p:cNvPr>
                <p:cNvSpPr>
                  <a:spLocks/>
                </p:cNvSpPr>
                <p:nvPr/>
              </p:nvSpPr>
              <p:spPr bwMode="auto">
                <a:xfrm>
                  <a:off x="4806" y="2478"/>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61" name="Oval 12842">
                  <a:extLst>
                    <a:ext uri="{FF2B5EF4-FFF2-40B4-BE49-F238E27FC236}">
                      <a16:creationId xmlns:a16="http://schemas.microsoft.com/office/drawing/2014/main" id="{A1249670-D756-62DA-5CA1-A41D31457D84}"/>
                    </a:ext>
                  </a:extLst>
                </p:cNvPr>
                <p:cNvSpPr>
                  <a:spLocks noChangeArrowheads="1"/>
                </p:cNvSpPr>
                <p:nvPr/>
              </p:nvSpPr>
              <p:spPr bwMode="auto">
                <a:xfrm>
                  <a:off x="4806" y="2478"/>
                  <a:ext cx="1" cy="1"/>
                </a:xfrm>
                <a:prstGeom prst="ellipse">
                  <a:avLst/>
                </a:pr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8962" name="Freeform 12843">
                  <a:extLst>
                    <a:ext uri="{FF2B5EF4-FFF2-40B4-BE49-F238E27FC236}">
                      <a16:creationId xmlns:a16="http://schemas.microsoft.com/office/drawing/2014/main" id="{387140E5-9A60-304C-59C7-A6B9C3468678}"/>
                    </a:ext>
                  </a:extLst>
                </p:cNvPr>
                <p:cNvSpPr>
                  <a:spLocks/>
                </p:cNvSpPr>
                <p:nvPr/>
              </p:nvSpPr>
              <p:spPr bwMode="auto">
                <a:xfrm>
                  <a:off x="4803" y="2470"/>
                  <a:ext cx="5" cy="2"/>
                </a:xfrm>
                <a:custGeom>
                  <a:avLst/>
                  <a:gdLst>
                    <a:gd name="T0" fmla="*/ 3 w 6"/>
                    <a:gd name="T1" fmla="*/ 0 h 3"/>
                    <a:gd name="T2" fmla="*/ 3 w 6"/>
                    <a:gd name="T3" fmla="*/ 0 h 3"/>
                    <a:gd name="T4" fmla="*/ 0 w 6"/>
                    <a:gd name="T5" fmla="*/ 1 h 3"/>
                    <a:gd name="T6" fmla="*/ 0 w 6"/>
                    <a:gd name="T7" fmla="*/ 1 h 3"/>
                    <a:gd name="T8" fmla="*/ 1 w 6"/>
                    <a:gd name="T9" fmla="*/ 1 h 3"/>
                    <a:gd name="T10" fmla="*/ 3 w 6"/>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
                      <a:moveTo>
                        <a:pt x="6" y="0"/>
                      </a:moveTo>
                      <a:cubicBezTo>
                        <a:pt x="5" y="0"/>
                        <a:pt x="5" y="0"/>
                        <a:pt x="5" y="0"/>
                      </a:cubicBezTo>
                      <a:cubicBezTo>
                        <a:pt x="4" y="1"/>
                        <a:pt x="2" y="2"/>
                        <a:pt x="0" y="2"/>
                      </a:cubicBezTo>
                      <a:cubicBezTo>
                        <a:pt x="0" y="2"/>
                        <a:pt x="0" y="2"/>
                        <a:pt x="0" y="2"/>
                      </a:cubicBezTo>
                      <a:cubicBezTo>
                        <a:pt x="0" y="3"/>
                        <a:pt x="1" y="3"/>
                        <a:pt x="1" y="3"/>
                      </a:cubicBezTo>
                      <a:cubicBezTo>
                        <a:pt x="3" y="3"/>
                        <a:pt x="6" y="1"/>
                        <a:pt x="6"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63" name="Freeform 12844">
                  <a:extLst>
                    <a:ext uri="{FF2B5EF4-FFF2-40B4-BE49-F238E27FC236}">
                      <a16:creationId xmlns:a16="http://schemas.microsoft.com/office/drawing/2014/main" id="{A2808559-0417-C2FD-D960-C1B155BCB38A}"/>
                    </a:ext>
                  </a:extLst>
                </p:cNvPr>
                <p:cNvSpPr>
                  <a:spLocks/>
                </p:cNvSpPr>
                <p:nvPr/>
              </p:nvSpPr>
              <p:spPr bwMode="auto">
                <a:xfrm>
                  <a:off x="4810" y="2467"/>
                  <a:ext cx="4" cy="1"/>
                </a:xfrm>
                <a:custGeom>
                  <a:avLst/>
                  <a:gdLst>
                    <a:gd name="T0" fmla="*/ 3 w 4"/>
                    <a:gd name="T1" fmla="*/ 0 h 2"/>
                    <a:gd name="T2" fmla="*/ 0 w 4"/>
                    <a:gd name="T3" fmla="*/ 1 h 2"/>
                    <a:gd name="T4" fmla="*/ 3 w 4"/>
                    <a:gd name="T5" fmla="*/ 0 h 2"/>
                    <a:gd name="T6" fmla="*/ 4 w 4"/>
                    <a:gd name="T7" fmla="*/ 0 h 2"/>
                    <a:gd name="T8" fmla="*/ 4 w 4"/>
                    <a:gd name="T9" fmla="*/ 0 h 2"/>
                    <a:gd name="T10" fmla="*/ 3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3" y="0"/>
                      </a:moveTo>
                      <a:cubicBezTo>
                        <a:pt x="2" y="0"/>
                        <a:pt x="1" y="1"/>
                        <a:pt x="0" y="2"/>
                      </a:cubicBezTo>
                      <a:cubicBezTo>
                        <a:pt x="1" y="1"/>
                        <a:pt x="2" y="0"/>
                        <a:pt x="3" y="0"/>
                      </a:cubicBezTo>
                      <a:cubicBezTo>
                        <a:pt x="4" y="0"/>
                        <a:pt x="4" y="0"/>
                        <a:pt x="4" y="0"/>
                      </a:cubicBezTo>
                      <a:cubicBezTo>
                        <a:pt x="4" y="0"/>
                        <a:pt x="4" y="0"/>
                        <a:pt x="4" y="0"/>
                      </a:cubicBezTo>
                      <a:cubicBezTo>
                        <a:pt x="4" y="0"/>
                        <a:pt x="4" y="0"/>
                        <a:pt x="3"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64" name="Freeform 12845">
                  <a:extLst>
                    <a:ext uri="{FF2B5EF4-FFF2-40B4-BE49-F238E27FC236}">
                      <a16:creationId xmlns:a16="http://schemas.microsoft.com/office/drawing/2014/main" id="{23A7B6BF-B22E-D32A-0BF9-443D1F4BA42F}"/>
                    </a:ext>
                  </a:extLst>
                </p:cNvPr>
                <p:cNvSpPr>
                  <a:spLocks/>
                </p:cNvSpPr>
                <p:nvPr/>
              </p:nvSpPr>
              <p:spPr bwMode="auto">
                <a:xfrm>
                  <a:off x="4798" y="2482"/>
                  <a:ext cx="3" cy="1"/>
                </a:xfrm>
                <a:custGeom>
                  <a:avLst/>
                  <a:gdLst>
                    <a:gd name="T0" fmla="*/ 1 w 4"/>
                    <a:gd name="T1" fmla="*/ 0 h 1"/>
                    <a:gd name="T2" fmla="*/ 2 w 4"/>
                    <a:gd name="T3" fmla="*/ 1 h 1"/>
                    <a:gd name="T4" fmla="*/ 2 w 4"/>
                    <a:gd name="T5" fmla="*/ 0 h 1"/>
                    <a:gd name="T6" fmla="*/ 2 w 4"/>
                    <a:gd name="T7" fmla="*/ 0 h 1"/>
                    <a:gd name="T8" fmla="*/ 2 w 4"/>
                    <a:gd name="T9" fmla="*/ 1 h 1"/>
                    <a:gd name="T10" fmla="*/ 1 w 4"/>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
                      <a:moveTo>
                        <a:pt x="1" y="0"/>
                      </a:moveTo>
                      <a:cubicBezTo>
                        <a:pt x="0" y="1"/>
                        <a:pt x="1" y="1"/>
                        <a:pt x="2" y="1"/>
                      </a:cubicBezTo>
                      <a:cubicBezTo>
                        <a:pt x="2" y="1"/>
                        <a:pt x="4" y="1"/>
                        <a:pt x="4" y="0"/>
                      </a:cubicBezTo>
                      <a:cubicBezTo>
                        <a:pt x="4" y="0"/>
                        <a:pt x="4" y="0"/>
                        <a:pt x="4" y="0"/>
                      </a:cubicBezTo>
                      <a:cubicBezTo>
                        <a:pt x="3" y="1"/>
                        <a:pt x="3" y="1"/>
                        <a:pt x="2" y="1"/>
                      </a:cubicBezTo>
                      <a:cubicBezTo>
                        <a:pt x="2" y="1"/>
                        <a:pt x="1" y="0"/>
                        <a:pt x="1"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65" name="Freeform 12846">
                  <a:extLst>
                    <a:ext uri="{FF2B5EF4-FFF2-40B4-BE49-F238E27FC236}">
                      <a16:creationId xmlns:a16="http://schemas.microsoft.com/office/drawing/2014/main" id="{CE660E53-5B7D-B5F6-2FA9-30FCEF1D7C3E}"/>
                    </a:ext>
                  </a:extLst>
                </p:cNvPr>
                <p:cNvSpPr>
                  <a:spLocks/>
                </p:cNvSpPr>
                <p:nvPr/>
              </p:nvSpPr>
              <p:spPr bwMode="auto">
                <a:xfrm>
                  <a:off x="4797" y="2478"/>
                  <a:ext cx="1" cy="1"/>
                </a:xfrm>
                <a:custGeom>
                  <a:avLst/>
                  <a:gdLst>
                    <a:gd name="T0" fmla="*/ 0 w 1"/>
                    <a:gd name="T1" fmla="*/ 0 h 1"/>
                    <a:gd name="T2" fmla="*/ 0 w 1"/>
                    <a:gd name="T3" fmla="*/ 1 h 1"/>
                    <a:gd name="T4" fmla="*/ 1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1" y="0"/>
                      </a:cubicBezTo>
                      <a:cubicBezTo>
                        <a:pt x="1" y="0"/>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66" name="Freeform 12847">
                  <a:extLst>
                    <a:ext uri="{FF2B5EF4-FFF2-40B4-BE49-F238E27FC236}">
                      <a16:creationId xmlns:a16="http://schemas.microsoft.com/office/drawing/2014/main" id="{6A195DF6-0A23-319E-58A9-95471C2409A1}"/>
                    </a:ext>
                  </a:extLst>
                </p:cNvPr>
                <p:cNvSpPr>
                  <a:spLocks noEditPoints="1"/>
                </p:cNvSpPr>
                <p:nvPr/>
              </p:nvSpPr>
              <p:spPr bwMode="auto">
                <a:xfrm>
                  <a:off x="4797" y="2476"/>
                  <a:ext cx="4" cy="2"/>
                </a:xfrm>
                <a:custGeom>
                  <a:avLst/>
                  <a:gdLst>
                    <a:gd name="T0" fmla="*/ 2 w 5"/>
                    <a:gd name="T1" fmla="*/ 0 h 2"/>
                    <a:gd name="T2" fmla="*/ 2 w 5"/>
                    <a:gd name="T3" fmla="*/ 0 h 2"/>
                    <a:gd name="T4" fmla="*/ 2 w 5"/>
                    <a:gd name="T5" fmla="*/ 0 h 2"/>
                    <a:gd name="T6" fmla="*/ 2 w 5"/>
                    <a:gd name="T7" fmla="*/ 0 h 2"/>
                    <a:gd name="T8" fmla="*/ 1 w 5"/>
                    <a:gd name="T9" fmla="*/ 2 h 2"/>
                    <a:gd name="T10" fmla="*/ 0 w 5"/>
                    <a:gd name="T11" fmla="*/ 2 h 2"/>
                    <a:gd name="T12" fmla="*/ 1 w 5"/>
                    <a:gd name="T13" fmla="*/ 2 h 2"/>
                    <a:gd name="T14" fmla="*/ 2 w 5"/>
                    <a:gd name="T15" fmla="*/ 0 h 2"/>
                    <a:gd name="T16" fmla="*/ 2 w 5"/>
                    <a:gd name="T17" fmla="*/ 0 h 2"/>
                    <a:gd name="T18" fmla="*/ 2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4" y="0"/>
                      </a:moveTo>
                      <a:cubicBezTo>
                        <a:pt x="5" y="0"/>
                        <a:pt x="5" y="0"/>
                        <a:pt x="5" y="0"/>
                      </a:cubicBezTo>
                      <a:cubicBezTo>
                        <a:pt x="5" y="0"/>
                        <a:pt x="4" y="0"/>
                        <a:pt x="4" y="0"/>
                      </a:cubicBezTo>
                      <a:moveTo>
                        <a:pt x="4" y="0"/>
                      </a:moveTo>
                      <a:cubicBezTo>
                        <a:pt x="3" y="0"/>
                        <a:pt x="2" y="0"/>
                        <a:pt x="1" y="2"/>
                      </a:cubicBezTo>
                      <a:cubicBezTo>
                        <a:pt x="0" y="2"/>
                        <a:pt x="0" y="2"/>
                        <a:pt x="0" y="2"/>
                      </a:cubicBezTo>
                      <a:cubicBezTo>
                        <a:pt x="0" y="2"/>
                        <a:pt x="1" y="2"/>
                        <a:pt x="1" y="2"/>
                      </a:cubicBezTo>
                      <a:cubicBezTo>
                        <a:pt x="2" y="1"/>
                        <a:pt x="4" y="0"/>
                        <a:pt x="4" y="0"/>
                      </a:cubicBezTo>
                      <a:cubicBezTo>
                        <a:pt x="4" y="0"/>
                        <a:pt x="4" y="0"/>
                        <a:pt x="4" y="0"/>
                      </a:cubicBezTo>
                      <a:cubicBezTo>
                        <a:pt x="4" y="0"/>
                        <a:pt x="4" y="0"/>
                        <a:pt x="4"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67" name="Freeform 12848">
                  <a:extLst>
                    <a:ext uri="{FF2B5EF4-FFF2-40B4-BE49-F238E27FC236}">
                      <a16:creationId xmlns:a16="http://schemas.microsoft.com/office/drawing/2014/main" id="{D5DB79DE-49D4-9CB8-A18A-C4B9F25ECF34}"/>
                    </a:ext>
                  </a:extLst>
                </p:cNvPr>
                <p:cNvSpPr>
                  <a:spLocks/>
                </p:cNvSpPr>
                <p:nvPr/>
              </p:nvSpPr>
              <p:spPr bwMode="auto">
                <a:xfrm>
                  <a:off x="4797" y="2479"/>
                  <a:ext cx="1" cy="1"/>
                </a:xfrm>
                <a:custGeom>
                  <a:avLst/>
                  <a:gdLst>
                    <a:gd name="T0" fmla="*/ 0 w 1"/>
                    <a:gd name="T1" fmla="*/ 0 h 1"/>
                    <a:gd name="T2" fmla="*/ 0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0" y="1"/>
                      </a:cubicBezTo>
                      <a:cubicBezTo>
                        <a:pt x="0" y="1"/>
                        <a:pt x="0" y="0"/>
                        <a:pt x="0" y="0"/>
                      </a:cubicBezTo>
                    </a:path>
                  </a:pathLst>
                </a:custGeom>
                <a:solidFill>
                  <a:srgbClr val="BB9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68" name="Freeform 12849">
                  <a:extLst>
                    <a:ext uri="{FF2B5EF4-FFF2-40B4-BE49-F238E27FC236}">
                      <a16:creationId xmlns:a16="http://schemas.microsoft.com/office/drawing/2014/main" id="{67055FAC-1DE0-6724-EB9E-36D25CF6B029}"/>
                    </a:ext>
                  </a:extLst>
                </p:cNvPr>
                <p:cNvSpPr>
                  <a:spLocks noEditPoints="1"/>
                </p:cNvSpPr>
                <p:nvPr/>
              </p:nvSpPr>
              <p:spPr bwMode="auto">
                <a:xfrm>
                  <a:off x="4797" y="2472"/>
                  <a:ext cx="3" cy="4"/>
                </a:xfrm>
                <a:custGeom>
                  <a:avLst/>
                  <a:gdLst>
                    <a:gd name="T0" fmla="*/ 2 w 4"/>
                    <a:gd name="T1" fmla="*/ 1 h 4"/>
                    <a:gd name="T2" fmla="*/ 0 w 4"/>
                    <a:gd name="T3" fmla="*/ 4 h 4"/>
                    <a:gd name="T4" fmla="*/ 2 w 4"/>
                    <a:gd name="T5" fmla="*/ 1 h 4"/>
                    <a:gd name="T6" fmla="*/ 2 w 4"/>
                    <a:gd name="T7" fmla="*/ 1 h 4"/>
                    <a:gd name="T8" fmla="*/ 2 w 4"/>
                    <a:gd name="T9" fmla="*/ 1 h 4"/>
                    <a:gd name="T10" fmla="*/ 2 w 4"/>
                    <a:gd name="T11" fmla="*/ 1 h 4"/>
                    <a:gd name="T12" fmla="*/ 2 w 4"/>
                    <a:gd name="T13" fmla="*/ 0 h 4"/>
                    <a:gd name="T14" fmla="*/ 2 w 4"/>
                    <a:gd name="T15" fmla="*/ 1 h 4"/>
                    <a:gd name="T16" fmla="*/ 2 w 4"/>
                    <a:gd name="T17" fmla="*/ 0 h 4"/>
                    <a:gd name="T18" fmla="*/ 2 w 4"/>
                    <a:gd name="T19" fmla="*/ 0 h 4"/>
                    <a:gd name="T20" fmla="*/ 2 w 4"/>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4">
                      <a:moveTo>
                        <a:pt x="2" y="1"/>
                      </a:moveTo>
                      <a:cubicBezTo>
                        <a:pt x="1" y="2"/>
                        <a:pt x="0" y="3"/>
                        <a:pt x="0" y="4"/>
                      </a:cubicBezTo>
                      <a:cubicBezTo>
                        <a:pt x="1" y="4"/>
                        <a:pt x="1" y="2"/>
                        <a:pt x="2" y="1"/>
                      </a:cubicBezTo>
                      <a:moveTo>
                        <a:pt x="3" y="1"/>
                      </a:moveTo>
                      <a:cubicBezTo>
                        <a:pt x="3" y="1"/>
                        <a:pt x="3" y="1"/>
                        <a:pt x="2" y="1"/>
                      </a:cubicBezTo>
                      <a:cubicBezTo>
                        <a:pt x="3" y="1"/>
                        <a:pt x="3" y="1"/>
                        <a:pt x="3" y="1"/>
                      </a:cubicBezTo>
                      <a:moveTo>
                        <a:pt x="4" y="0"/>
                      </a:moveTo>
                      <a:cubicBezTo>
                        <a:pt x="4" y="0"/>
                        <a:pt x="3" y="0"/>
                        <a:pt x="3" y="1"/>
                      </a:cubicBezTo>
                      <a:cubicBezTo>
                        <a:pt x="3" y="0"/>
                        <a:pt x="3" y="0"/>
                        <a:pt x="4" y="0"/>
                      </a:cubicBezTo>
                      <a:cubicBezTo>
                        <a:pt x="4" y="0"/>
                        <a:pt x="4" y="0"/>
                        <a:pt x="4" y="0"/>
                      </a:cubicBezTo>
                      <a:cubicBezTo>
                        <a:pt x="4" y="0"/>
                        <a:pt x="4" y="0"/>
                        <a:pt x="4" y="0"/>
                      </a:cubicBezTo>
                    </a:path>
                  </a:pathLst>
                </a:custGeom>
                <a:solidFill>
                  <a:srgbClr val="B78C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69" name="Freeform 12850">
                  <a:extLst>
                    <a:ext uri="{FF2B5EF4-FFF2-40B4-BE49-F238E27FC236}">
                      <a16:creationId xmlns:a16="http://schemas.microsoft.com/office/drawing/2014/main" id="{13F65D46-B432-27D5-E986-B020249F8C77}"/>
                    </a:ext>
                  </a:extLst>
                </p:cNvPr>
                <p:cNvSpPr>
                  <a:spLocks noEditPoints="1"/>
                </p:cNvSpPr>
                <p:nvPr/>
              </p:nvSpPr>
              <p:spPr bwMode="auto">
                <a:xfrm>
                  <a:off x="4756" y="2244"/>
                  <a:ext cx="29" cy="29"/>
                </a:xfrm>
                <a:custGeom>
                  <a:avLst/>
                  <a:gdLst>
                    <a:gd name="T0" fmla="*/ 6 w 36"/>
                    <a:gd name="T1" fmla="*/ 14 h 35"/>
                    <a:gd name="T2" fmla="*/ 5 w 36"/>
                    <a:gd name="T3" fmla="*/ 15 h 35"/>
                    <a:gd name="T4" fmla="*/ 5 w 36"/>
                    <a:gd name="T5" fmla="*/ 15 h 35"/>
                    <a:gd name="T6" fmla="*/ 10 w 36"/>
                    <a:gd name="T7" fmla="*/ 12 h 35"/>
                    <a:gd name="T8" fmla="*/ 10 w 36"/>
                    <a:gd name="T9" fmla="*/ 14 h 35"/>
                    <a:gd name="T10" fmla="*/ 8 w 36"/>
                    <a:gd name="T11" fmla="*/ 15 h 35"/>
                    <a:gd name="T12" fmla="*/ 10 w 36"/>
                    <a:gd name="T13" fmla="*/ 12 h 35"/>
                    <a:gd name="T14" fmla="*/ 3 w 36"/>
                    <a:gd name="T15" fmla="*/ 12 h 35"/>
                    <a:gd name="T16" fmla="*/ 4 w 36"/>
                    <a:gd name="T17" fmla="*/ 10 h 35"/>
                    <a:gd name="T18" fmla="*/ 4 w 36"/>
                    <a:gd name="T19" fmla="*/ 10 h 35"/>
                    <a:gd name="T20" fmla="*/ 4 w 36"/>
                    <a:gd name="T21" fmla="*/ 10 h 35"/>
                    <a:gd name="T22" fmla="*/ 3 w 36"/>
                    <a:gd name="T23" fmla="*/ 13 h 35"/>
                    <a:gd name="T24" fmla="*/ 6 w 36"/>
                    <a:gd name="T25" fmla="*/ 12 h 35"/>
                    <a:gd name="T26" fmla="*/ 8 w 36"/>
                    <a:gd name="T27" fmla="*/ 10 h 35"/>
                    <a:gd name="T28" fmla="*/ 8 w 36"/>
                    <a:gd name="T29" fmla="*/ 10 h 35"/>
                    <a:gd name="T30" fmla="*/ 6 w 36"/>
                    <a:gd name="T31" fmla="*/ 12 h 35"/>
                    <a:gd name="T32" fmla="*/ 2 w 36"/>
                    <a:gd name="T33" fmla="*/ 9 h 35"/>
                    <a:gd name="T34" fmla="*/ 3 w 36"/>
                    <a:gd name="T35" fmla="*/ 9 h 35"/>
                    <a:gd name="T36" fmla="*/ 2 w 36"/>
                    <a:gd name="T37" fmla="*/ 10 h 35"/>
                    <a:gd name="T38" fmla="*/ 2 w 36"/>
                    <a:gd name="T39" fmla="*/ 10 h 35"/>
                    <a:gd name="T40" fmla="*/ 10 w 36"/>
                    <a:gd name="T41" fmla="*/ 10 h 35"/>
                    <a:gd name="T42" fmla="*/ 11 w 36"/>
                    <a:gd name="T43" fmla="*/ 8 h 35"/>
                    <a:gd name="T44" fmla="*/ 12 w 36"/>
                    <a:gd name="T45" fmla="*/ 8 h 35"/>
                    <a:gd name="T46" fmla="*/ 10 w 36"/>
                    <a:gd name="T47" fmla="*/ 10 h 35"/>
                    <a:gd name="T48" fmla="*/ 13 w 36"/>
                    <a:gd name="T49" fmla="*/ 7 h 35"/>
                    <a:gd name="T50" fmla="*/ 15 w 36"/>
                    <a:gd name="T51" fmla="*/ 7 h 35"/>
                    <a:gd name="T52" fmla="*/ 15 w 36"/>
                    <a:gd name="T53" fmla="*/ 8 h 35"/>
                    <a:gd name="T54" fmla="*/ 4 w 36"/>
                    <a:gd name="T55" fmla="*/ 8 h 35"/>
                    <a:gd name="T56" fmla="*/ 5 w 36"/>
                    <a:gd name="T57" fmla="*/ 6 h 35"/>
                    <a:gd name="T58" fmla="*/ 4 w 36"/>
                    <a:gd name="T59" fmla="*/ 8 h 35"/>
                    <a:gd name="T60" fmla="*/ 12 w 36"/>
                    <a:gd name="T61" fmla="*/ 5 h 35"/>
                    <a:gd name="T62" fmla="*/ 13 w 36"/>
                    <a:gd name="T63" fmla="*/ 4 h 35"/>
                    <a:gd name="T64" fmla="*/ 10 w 36"/>
                    <a:gd name="T65" fmla="*/ 4 h 35"/>
                    <a:gd name="T66" fmla="*/ 9 w 36"/>
                    <a:gd name="T67" fmla="*/ 4 h 35"/>
                    <a:gd name="T68" fmla="*/ 10 w 36"/>
                    <a:gd name="T69" fmla="*/ 4 h 35"/>
                    <a:gd name="T70" fmla="*/ 8 w 36"/>
                    <a:gd name="T71" fmla="*/ 7 h 35"/>
                    <a:gd name="T72" fmla="*/ 8 w 36"/>
                    <a:gd name="T73" fmla="*/ 6 h 35"/>
                    <a:gd name="T74" fmla="*/ 6 w 36"/>
                    <a:gd name="T75" fmla="*/ 4 h 35"/>
                    <a:gd name="T76" fmla="*/ 8 w 36"/>
                    <a:gd name="T77" fmla="*/ 2 h 35"/>
                    <a:gd name="T78" fmla="*/ 8 w 36"/>
                    <a:gd name="T79" fmla="*/ 2 h 35"/>
                    <a:gd name="T80" fmla="*/ 10 w 36"/>
                    <a:gd name="T81" fmla="*/ 3 h 35"/>
                    <a:gd name="T82" fmla="*/ 12 w 36"/>
                    <a:gd name="T83" fmla="*/ 2 h 35"/>
                    <a:gd name="T84" fmla="*/ 12 w 36"/>
                    <a:gd name="T85" fmla="*/ 2 h 35"/>
                    <a:gd name="T86" fmla="*/ 12 w 36"/>
                    <a:gd name="T87" fmla="*/ 2 h 35"/>
                    <a:gd name="T88" fmla="*/ 10 w 36"/>
                    <a:gd name="T89" fmla="*/ 0 h 35"/>
                    <a:gd name="T90" fmla="*/ 9 w 36"/>
                    <a:gd name="T91" fmla="*/ 2 h 35"/>
                    <a:gd name="T92" fmla="*/ 8 w 36"/>
                    <a:gd name="T93" fmla="*/ 1 h 35"/>
                    <a:gd name="T94" fmla="*/ 5 w 36"/>
                    <a:gd name="T95" fmla="*/ 2 h 35"/>
                    <a:gd name="T96" fmla="*/ 2 w 36"/>
                    <a:gd name="T97" fmla="*/ 10 h 35"/>
                    <a:gd name="T98" fmla="*/ 2 w 36"/>
                    <a:gd name="T99" fmla="*/ 13 h 35"/>
                    <a:gd name="T100" fmla="*/ 3 w 36"/>
                    <a:gd name="T101" fmla="*/ 15 h 35"/>
                    <a:gd name="T102" fmla="*/ 4 w 36"/>
                    <a:gd name="T103" fmla="*/ 15 h 35"/>
                    <a:gd name="T104" fmla="*/ 5 w 36"/>
                    <a:gd name="T105" fmla="*/ 15 h 35"/>
                    <a:gd name="T106" fmla="*/ 6 w 36"/>
                    <a:gd name="T107" fmla="*/ 15 h 35"/>
                    <a:gd name="T108" fmla="*/ 8 w 36"/>
                    <a:gd name="T109" fmla="*/ 15 h 35"/>
                    <a:gd name="T110" fmla="*/ 8 w 36"/>
                    <a:gd name="T111" fmla="*/ 15 h 35"/>
                    <a:gd name="T112" fmla="*/ 10 w 36"/>
                    <a:gd name="T113" fmla="*/ 16 h 35"/>
                    <a:gd name="T114" fmla="*/ 13 w 36"/>
                    <a:gd name="T115" fmla="*/ 12 h 35"/>
                    <a:gd name="T116" fmla="*/ 15 w 36"/>
                    <a:gd name="T117" fmla="*/ 7 h 35"/>
                    <a:gd name="T118" fmla="*/ 15 w 36"/>
                    <a:gd name="T119" fmla="*/ 5 h 35"/>
                    <a:gd name="T120" fmla="*/ 12 w 36"/>
                    <a:gd name="T121" fmla="*/ 1 h 35"/>
                    <a:gd name="T122" fmla="*/ 10 w 36"/>
                    <a:gd name="T123" fmla="*/ 0 h 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6" h="35">
                      <a:moveTo>
                        <a:pt x="13" y="31"/>
                      </a:moveTo>
                      <a:cubicBezTo>
                        <a:pt x="14" y="31"/>
                        <a:pt x="15" y="30"/>
                        <a:pt x="15" y="29"/>
                      </a:cubicBezTo>
                      <a:cubicBezTo>
                        <a:pt x="15" y="29"/>
                        <a:pt x="15" y="29"/>
                        <a:pt x="15" y="29"/>
                      </a:cubicBezTo>
                      <a:cubicBezTo>
                        <a:pt x="15" y="30"/>
                        <a:pt x="14" y="31"/>
                        <a:pt x="12" y="31"/>
                      </a:cubicBezTo>
                      <a:cubicBezTo>
                        <a:pt x="12" y="31"/>
                        <a:pt x="11" y="31"/>
                        <a:pt x="11" y="30"/>
                      </a:cubicBezTo>
                      <a:cubicBezTo>
                        <a:pt x="12" y="30"/>
                        <a:pt x="13" y="31"/>
                        <a:pt x="13" y="31"/>
                      </a:cubicBezTo>
                      <a:moveTo>
                        <a:pt x="24" y="27"/>
                      </a:moveTo>
                      <a:cubicBezTo>
                        <a:pt x="24" y="27"/>
                        <a:pt x="24" y="27"/>
                        <a:pt x="24" y="27"/>
                      </a:cubicBezTo>
                      <a:cubicBezTo>
                        <a:pt x="24" y="27"/>
                        <a:pt x="24" y="27"/>
                        <a:pt x="24" y="27"/>
                      </a:cubicBezTo>
                      <a:cubicBezTo>
                        <a:pt x="24" y="27"/>
                        <a:pt x="24" y="28"/>
                        <a:pt x="23" y="29"/>
                      </a:cubicBezTo>
                      <a:cubicBezTo>
                        <a:pt x="23" y="30"/>
                        <a:pt x="22" y="31"/>
                        <a:pt x="21" y="31"/>
                      </a:cubicBezTo>
                      <a:cubicBezTo>
                        <a:pt x="21" y="31"/>
                        <a:pt x="20" y="31"/>
                        <a:pt x="20" y="31"/>
                      </a:cubicBezTo>
                      <a:cubicBezTo>
                        <a:pt x="21" y="30"/>
                        <a:pt x="24" y="29"/>
                        <a:pt x="24" y="27"/>
                      </a:cubicBezTo>
                      <a:cubicBezTo>
                        <a:pt x="24" y="27"/>
                        <a:pt x="24" y="27"/>
                        <a:pt x="24" y="27"/>
                      </a:cubicBezTo>
                      <a:cubicBezTo>
                        <a:pt x="24" y="27"/>
                        <a:pt x="24" y="27"/>
                        <a:pt x="24" y="27"/>
                      </a:cubicBezTo>
                      <a:moveTo>
                        <a:pt x="8" y="27"/>
                      </a:moveTo>
                      <a:cubicBezTo>
                        <a:pt x="8" y="27"/>
                        <a:pt x="7" y="26"/>
                        <a:pt x="7" y="26"/>
                      </a:cubicBezTo>
                      <a:cubicBezTo>
                        <a:pt x="7" y="24"/>
                        <a:pt x="9" y="23"/>
                        <a:pt x="10" y="22"/>
                      </a:cubicBezTo>
                      <a:cubicBezTo>
                        <a:pt x="10" y="22"/>
                        <a:pt x="10" y="22"/>
                        <a:pt x="10" y="22"/>
                      </a:cubicBezTo>
                      <a:cubicBezTo>
                        <a:pt x="10" y="22"/>
                        <a:pt x="10" y="22"/>
                        <a:pt x="10" y="22"/>
                      </a:cubicBezTo>
                      <a:cubicBezTo>
                        <a:pt x="10" y="22"/>
                        <a:pt x="10" y="22"/>
                        <a:pt x="10" y="23"/>
                      </a:cubicBezTo>
                      <a:cubicBezTo>
                        <a:pt x="10" y="22"/>
                        <a:pt x="10" y="22"/>
                        <a:pt x="10" y="22"/>
                      </a:cubicBezTo>
                      <a:cubicBezTo>
                        <a:pt x="9" y="23"/>
                        <a:pt x="7" y="26"/>
                        <a:pt x="8" y="27"/>
                      </a:cubicBezTo>
                      <a:cubicBezTo>
                        <a:pt x="8" y="28"/>
                        <a:pt x="8" y="28"/>
                        <a:pt x="8" y="28"/>
                      </a:cubicBezTo>
                      <a:cubicBezTo>
                        <a:pt x="8" y="28"/>
                        <a:pt x="8" y="28"/>
                        <a:pt x="8" y="27"/>
                      </a:cubicBezTo>
                      <a:moveTo>
                        <a:pt x="15" y="26"/>
                      </a:moveTo>
                      <a:cubicBezTo>
                        <a:pt x="15" y="25"/>
                        <a:pt x="16" y="21"/>
                        <a:pt x="17" y="21"/>
                      </a:cubicBezTo>
                      <a:cubicBezTo>
                        <a:pt x="17" y="21"/>
                        <a:pt x="18" y="21"/>
                        <a:pt x="18" y="22"/>
                      </a:cubicBezTo>
                      <a:cubicBezTo>
                        <a:pt x="18" y="22"/>
                        <a:pt x="18" y="22"/>
                        <a:pt x="18" y="22"/>
                      </a:cubicBezTo>
                      <a:cubicBezTo>
                        <a:pt x="18" y="22"/>
                        <a:pt x="18" y="22"/>
                        <a:pt x="18" y="22"/>
                      </a:cubicBezTo>
                      <a:cubicBezTo>
                        <a:pt x="18" y="22"/>
                        <a:pt x="18" y="22"/>
                        <a:pt x="18" y="22"/>
                      </a:cubicBezTo>
                      <a:cubicBezTo>
                        <a:pt x="17" y="22"/>
                        <a:pt x="16" y="23"/>
                        <a:pt x="16" y="24"/>
                      </a:cubicBezTo>
                      <a:cubicBezTo>
                        <a:pt x="16" y="25"/>
                        <a:pt x="16" y="25"/>
                        <a:pt x="15" y="26"/>
                      </a:cubicBezTo>
                      <a:moveTo>
                        <a:pt x="6" y="19"/>
                      </a:moveTo>
                      <a:cubicBezTo>
                        <a:pt x="6" y="19"/>
                        <a:pt x="6" y="19"/>
                        <a:pt x="7" y="19"/>
                      </a:cubicBezTo>
                      <a:cubicBezTo>
                        <a:pt x="7" y="19"/>
                        <a:pt x="7" y="19"/>
                        <a:pt x="7" y="19"/>
                      </a:cubicBezTo>
                      <a:cubicBezTo>
                        <a:pt x="6" y="19"/>
                        <a:pt x="6" y="19"/>
                        <a:pt x="6" y="19"/>
                      </a:cubicBezTo>
                      <a:cubicBezTo>
                        <a:pt x="6" y="19"/>
                        <a:pt x="6" y="19"/>
                        <a:pt x="6" y="20"/>
                      </a:cubicBezTo>
                      <a:cubicBezTo>
                        <a:pt x="5" y="21"/>
                        <a:pt x="6" y="23"/>
                        <a:pt x="5" y="24"/>
                      </a:cubicBezTo>
                      <a:cubicBezTo>
                        <a:pt x="5" y="23"/>
                        <a:pt x="5" y="21"/>
                        <a:pt x="6" y="20"/>
                      </a:cubicBezTo>
                      <a:cubicBezTo>
                        <a:pt x="6" y="19"/>
                        <a:pt x="6" y="19"/>
                        <a:pt x="6" y="19"/>
                      </a:cubicBezTo>
                      <a:moveTo>
                        <a:pt x="24" y="21"/>
                      </a:moveTo>
                      <a:cubicBezTo>
                        <a:pt x="23" y="20"/>
                        <a:pt x="24" y="18"/>
                        <a:pt x="25" y="17"/>
                      </a:cubicBezTo>
                      <a:cubicBezTo>
                        <a:pt x="25" y="17"/>
                        <a:pt x="26" y="17"/>
                        <a:pt x="26" y="17"/>
                      </a:cubicBezTo>
                      <a:cubicBezTo>
                        <a:pt x="27" y="17"/>
                        <a:pt x="27" y="18"/>
                        <a:pt x="27" y="18"/>
                      </a:cubicBezTo>
                      <a:cubicBezTo>
                        <a:pt x="27" y="18"/>
                        <a:pt x="27" y="18"/>
                        <a:pt x="27" y="18"/>
                      </a:cubicBezTo>
                      <a:cubicBezTo>
                        <a:pt x="27" y="18"/>
                        <a:pt x="26" y="18"/>
                        <a:pt x="26" y="18"/>
                      </a:cubicBezTo>
                      <a:cubicBezTo>
                        <a:pt x="25" y="18"/>
                        <a:pt x="24" y="21"/>
                        <a:pt x="24" y="21"/>
                      </a:cubicBezTo>
                      <a:moveTo>
                        <a:pt x="32" y="18"/>
                      </a:moveTo>
                      <a:cubicBezTo>
                        <a:pt x="32" y="18"/>
                        <a:pt x="32" y="17"/>
                        <a:pt x="31" y="16"/>
                      </a:cubicBezTo>
                      <a:cubicBezTo>
                        <a:pt x="31" y="15"/>
                        <a:pt x="33" y="14"/>
                        <a:pt x="34" y="14"/>
                      </a:cubicBezTo>
                      <a:cubicBezTo>
                        <a:pt x="34" y="14"/>
                        <a:pt x="34" y="14"/>
                        <a:pt x="34" y="14"/>
                      </a:cubicBezTo>
                      <a:cubicBezTo>
                        <a:pt x="34" y="14"/>
                        <a:pt x="34" y="14"/>
                        <a:pt x="34" y="14"/>
                      </a:cubicBezTo>
                      <a:cubicBezTo>
                        <a:pt x="32" y="14"/>
                        <a:pt x="32" y="16"/>
                        <a:pt x="33" y="18"/>
                      </a:cubicBezTo>
                      <a:cubicBezTo>
                        <a:pt x="33" y="18"/>
                        <a:pt x="33" y="18"/>
                        <a:pt x="32" y="18"/>
                      </a:cubicBezTo>
                      <a:moveTo>
                        <a:pt x="10" y="17"/>
                      </a:moveTo>
                      <a:cubicBezTo>
                        <a:pt x="10" y="17"/>
                        <a:pt x="9" y="17"/>
                        <a:pt x="9" y="16"/>
                      </a:cubicBezTo>
                      <a:cubicBezTo>
                        <a:pt x="11" y="16"/>
                        <a:pt x="11" y="14"/>
                        <a:pt x="13" y="13"/>
                      </a:cubicBezTo>
                      <a:cubicBezTo>
                        <a:pt x="13" y="12"/>
                        <a:pt x="13" y="12"/>
                        <a:pt x="13" y="12"/>
                      </a:cubicBezTo>
                      <a:cubicBezTo>
                        <a:pt x="14" y="14"/>
                        <a:pt x="12" y="17"/>
                        <a:pt x="10" y="17"/>
                      </a:cubicBezTo>
                      <a:moveTo>
                        <a:pt x="29" y="11"/>
                      </a:moveTo>
                      <a:cubicBezTo>
                        <a:pt x="28" y="11"/>
                        <a:pt x="28" y="11"/>
                        <a:pt x="28" y="11"/>
                      </a:cubicBezTo>
                      <a:cubicBezTo>
                        <a:pt x="29" y="11"/>
                        <a:pt x="31" y="9"/>
                        <a:pt x="31" y="8"/>
                      </a:cubicBezTo>
                      <a:cubicBezTo>
                        <a:pt x="31" y="8"/>
                        <a:pt x="31" y="8"/>
                        <a:pt x="31" y="8"/>
                      </a:cubicBezTo>
                      <a:cubicBezTo>
                        <a:pt x="32" y="9"/>
                        <a:pt x="30" y="11"/>
                        <a:pt x="29" y="11"/>
                      </a:cubicBezTo>
                      <a:moveTo>
                        <a:pt x="22" y="8"/>
                      </a:moveTo>
                      <a:cubicBezTo>
                        <a:pt x="22" y="8"/>
                        <a:pt x="22" y="8"/>
                        <a:pt x="22" y="8"/>
                      </a:cubicBezTo>
                      <a:cubicBezTo>
                        <a:pt x="21" y="8"/>
                        <a:pt x="21" y="8"/>
                        <a:pt x="21" y="8"/>
                      </a:cubicBezTo>
                      <a:cubicBezTo>
                        <a:pt x="22" y="8"/>
                        <a:pt x="22" y="8"/>
                        <a:pt x="22" y="8"/>
                      </a:cubicBezTo>
                      <a:cubicBezTo>
                        <a:pt x="22" y="8"/>
                        <a:pt x="22" y="8"/>
                        <a:pt x="22" y="8"/>
                      </a:cubicBezTo>
                      <a:cubicBezTo>
                        <a:pt x="22" y="9"/>
                        <a:pt x="22" y="10"/>
                        <a:pt x="22" y="11"/>
                      </a:cubicBezTo>
                      <a:cubicBezTo>
                        <a:pt x="22" y="11"/>
                        <a:pt x="20" y="14"/>
                        <a:pt x="19" y="14"/>
                      </a:cubicBezTo>
                      <a:cubicBezTo>
                        <a:pt x="19" y="14"/>
                        <a:pt x="19" y="14"/>
                        <a:pt x="19" y="14"/>
                      </a:cubicBezTo>
                      <a:cubicBezTo>
                        <a:pt x="19" y="13"/>
                        <a:pt x="20" y="12"/>
                        <a:pt x="20" y="12"/>
                      </a:cubicBezTo>
                      <a:cubicBezTo>
                        <a:pt x="21" y="11"/>
                        <a:pt x="22" y="9"/>
                        <a:pt x="22" y="8"/>
                      </a:cubicBezTo>
                      <a:moveTo>
                        <a:pt x="15" y="9"/>
                      </a:moveTo>
                      <a:cubicBezTo>
                        <a:pt x="15" y="8"/>
                        <a:pt x="16" y="6"/>
                        <a:pt x="17" y="6"/>
                      </a:cubicBezTo>
                      <a:cubicBezTo>
                        <a:pt x="18" y="6"/>
                        <a:pt x="18" y="6"/>
                        <a:pt x="18" y="6"/>
                      </a:cubicBezTo>
                      <a:cubicBezTo>
                        <a:pt x="18" y="6"/>
                        <a:pt x="18" y="6"/>
                        <a:pt x="18" y="6"/>
                      </a:cubicBezTo>
                      <a:cubicBezTo>
                        <a:pt x="18" y="6"/>
                        <a:pt x="18" y="6"/>
                        <a:pt x="18" y="6"/>
                      </a:cubicBezTo>
                      <a:cubicBezTo>
                        <a:pt x="16" y="6"/>
                        <a:pt x="16" y="8"/>
                        <a:pt x="15" y="9"/>
                      </a:cubicBezTo>
                      <a:moveTo>
                        <a:pt x="25" y="7"/>
                      </a:moveTo>
                      <a:cubicBezTo>
                        <a:pt x="25" y="6"/>
                        <a:pt x="27" y="4"/>
                        <a:pt x="28" y="4"/>
                      </a:cubicBezTo>
                      <a:cubicBezTo>
                        <a:pt x="28" y="4"/>
                        <a:pt x="28" y="5"/>
                        <a:pt x="28" y="6"/>
                      </a:cubicBezTo>
                      <a:cubicBezTo>
                        <a:pt x="28" y="6"/>
                        <a:pt x="28" y="6"/>
                        <a:pt x="28" y="6"/>
                      </a:cubicBezTo>
                      <a:cubicBezTo>
                        <a:pt x="28" y="6"/>
                        <a:pt x="28" y="6"/>
                        <a:pt x="28" y="6"/>
                      </a:cubicBezTo>
                      <a:cubicBezTo>
                        <a:pt x="28" y="6"/>
                        <a:pt x="28" y="6"/>
                        <a:pt x="28" y="6"/>
                      </a:cubicBezTo>
                      <a:cubicBezTo>
                        <a:pt x="28" y="6"/>
                        <a:pt x="28" y="5"/>
                        <a:pt x="28" y="5"/>
                      </a:cubicBezTo>
                      <a:cubicBezTo>
                        <a:pt x="27" y="5"/>
                        <a:pt x="25" y="7"/>
                        <a:pt x="25" y="7"/>
                      </a:cubicBezTo>
                      <a:moveTo>
                        <a:pt x="25" y="0"/>
                      </a:moveTo>
                      <a:cubicBezTo>
                        <a:pt x="24" y="0"/>
                        <a:pt x="24" y="0"/>
                        <a:pt x="24" y="0"/>
                      </a:cubicBezTo>
                      <a:cubicBezTo>
                        <a:pt x="23" y="1"/>
                        <a:pt x="22" y="2"/>
                        <a:pt x="21" y="2"/>
                      </a:cubicBezTo>
                      <a:cubicBezTo>
                        <a:pt x="21" y="2"/>
                        <a:pt x="20" y="1"/>
                        <a:pt x="20" y="1"/>
                      </a:cubicBezTo>
                      <a:cubicBezTo>
                        <a:pt x="20" y="1"/>
                        <a:pt x="19" y="1"/>
                        <a:pt x="19" y="1"/>
                      </a:cubicBezTo>
                      <a:cubicBezTo>
                        <a:pt x="18" y="1"/>
                        <a:pt x="18" y="2"/>
                        <a:pt x="18" y="2"/>
                      </a:cubicBezTo>
                      <a:cubicBezTo>
                        <a:pt x="16" y="5"/>
                        <a:pt x="12" y="4"/>
                        <a:pt x="12" y="6"/>
                      </a:cubicBezTo>
                      <a:cubicBezTo>
                        <a:pt x="11" y="10"/>
                        <a:pt x="7" y="10"/>
                        <a:pt x="7" y="12"/>
                      </a:cubicBezTo>
                      <a:cubicBezTo>
                        <a:pt x="7" y="15"/>
                        <a:pt x="3" y="18"/>
                        <a:pt x="3" y="21"/>
                      </a:cubicBezTo>
                      <a:cubicBezTo>
                        <a:pt x="4" y="23"/>
                        <a:pt x="0" y="26"/>
                        <a:pt x="2" y="28"/>
                      </a:cubicBezTo>
                      <a:cubicBezTo>
                        <a:pt x="3" y="28"/>
                        <a:pt x="3" y="28"/>
                        <a:pt x="3" y="28"/>
                      </a:cubicBezTo>
                      <a:cubicBezTo>
                        <a:pt x="4" y="30"/>
                        <a:pt x="5" y="31"/>
                        <a:pt x="7" y="32"/>
                      </a:cubicBezTo>
                      <a:cubicBezTo>
                        <a:pt x="7" y="32"/>
                        <a:pt x="7" y="32"/>
                        <a:pt x="7" y="32"/>
                      </a:cubicBezTo>
                      <a:cubicBezTo>
                        <a:pt x="8" y="32"/>
                        <a:pt x="8" y="32"/>
                        <a:pt x="9" y="31"/>
                      </a:cubicBezTo>
                      <a:cubicBezTo>
                        <a:pt x="10" y="31"/>
                        <a:pt x="10" y="31"/>
                        <a:pt x="10" y="31"/>
                      </a:cubicBezTo>
                      <a:cubicBezTo>
                        <a:pt x="10" y="31"/>
                        <a:pt x="11" y="31"/>
                        <a:pt x="11" y="31"/>
                      </a:cubicBezTo>
                      <a:cubicBezTo>
                        <a:pt x="12" y="31"/>
                        <a:pt x="12" y="32"/>
                        <a:pt x="13" y="32"/>
                      </a:cubicBezTo>
                      <a:cubicBezTo>
                        <a:pt x="13" y="32"/>
                        <a:pt x="14" y="31"/>
                        <a:pt x="14" y="31"/>
                      </a:cubicBezTo>
                      <a:cubicBezTo>
                        <a:pt x="15" y="31"/>
                        <a:pt x="15" y="31"/>
                        <a:pt x="15" y="31"/>
                      </a:cubicBezTo>
                      <a:cubicBezTo>
                        <a:pt x="16" y="31"/>
                        <a:pt x="16" y="31"/>
                        <a:pt x="17" y="32"/>
                      </a:cubicBezTo>
                      <a:cubicBezTo>
                        <a:pt x="17" y="33"/>
                        <a:pt x="18" y="33"/>
                        <a:pt x="19" y="33"/>
                      </a:cubicBezTo>
                      <a:cubicBezTo>
                        <a:pt x="19" y="33"/>
                        <a:pt x="20" y="33"/>
                        <a:pt x="20" y="33"/>
                      </a:cubicBezTo>
                      <a:cubicBezTo>
                        <a:pt x="20" y="33"/>
                        <a:pt x="20" y="33"/>
                        <a:pt x="20" y="33"/>
                      </a:cubicBezTo>
                      <a:cubicBezTo>
                        <a:pt x="21" y="33"/>
                        <a:pt x="21" y="34"/>
                        <a:pt x="22" y="35"/>
                      </a:cubicBezTo>
                      <a:cubicBezTo>
                        <a:pt x="22" y="35"/>
                        <a:pt x="23" y="34"/>
                        <a:pt x="23" y="34"/>
                      </a:cubicBezTo>
                      <a:cubicBezTo>
                        <a:pt x="23" y="32"/>
                        <a:pt x="26" y="33"/>
                        <a:pt x="27" y="31"/>
                      </a:cubicBezTo>
                      <a:cubicBezTo>
                        <a:pt x="28" y="29"/>
                        <a:pt x="30" y="29"/>
                        <a:pt x="31" y="27"/>
                      </a:cubicBezTo>
                      <a:cubicBezTo>
                        <a:pt x="31" y="25"/>
                        <a:pt x="34" y="24"/>
                        <a:pt x="34" y="21"/>
                      </a:cubicBezTo>
                      <a:cubicBezTo>
                        <a:pt x="34" y="20"/>
                        <a:pt x="36" y="18"/>
                        <a:pt x="36" y="15"/>
                      </a:cubicBezTo>
                      <a:cubicBezTo>
                        <a:pt x="36" y="15"/>
                        <a:pt x="36" y="15"/>
                        <a:pt x="36" y="15"/>
                      </a:cubicBezTo>
                      <a:cubicBezTo>
                        <a:pt x="35" y="14"/>
                        <a:pt x="34" y="13"/>
                        <a:pt x="33" y="11"/>
                      </a:cubicBezTo>
                      <a:cubicBezTo>
                        <a:pt x="31" y="8"/>
                        <a:pt x="29" y="4"/>
                        <a:pt x="28" y="1"/>
                      </a:cubicBezTo>
                      <a:cubicBezTo>
                        <a:pt x="28" y="1"/>
                        <a:pt x="28" y="1"/>
                        <a:pt x="27" y="1"/>
                      </a:cubicBezTo>
                      <a:cubicBezTo>
                        <a:pt x="27" y="1"/>
                        <a:pt x="26" y="1"/>
                        <a:pt x="26" y="1"/>
                      </a:cubicBezTo>
                      <a:cubicBezTo>
                        <a:pt x="25" y="0"/>
                        <a:pt x="25" y="0"/>
                        <a:pt x="25"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0" name="Freeform 12851">
                  <a:extLst>
                    <a:ext uri="{FF2B5EF4-FFF2-40B4-BE49-F238E27FC236}">
                      <a16:creationId xmlns:a16="http://schemas.microsoft.com/office/drawing/2014/main" id="{A64D6860-AC0B-8731-C410-D05B873D2B42}"/>
                    </a:ext>
                  </a:extLst>
                </p:cNvPr>
                <p:cNvSpPr>
                  <a:spLocks/>
                </p:cNvSpPr>
                <p:nvPr/>
              </p:nvSpPr>
              <p:spPr bwMode="auto">
                <a:xfrm>
                  <a:off x="4779" y="2244"/>
                  <a:ext cx="8" cy="12"/>
                </a:xfrm>
                <a:custGeom>
                  <a:avLst/>
                  <a:gdLst>
                    <a:gd name="T0" fmla="*/ 2 w 10"/>
                    <a:gd name="T1" fmla="*/ 0 h 15"/>
                    <a:gd name="T2" fmla="*/ 1 w 10"/>
                    <a:gd name="T3" fmla="*/ 1 h 15"/>
                    <a:gd name="T4" fmla="*/ 0 w 10"/>
                    <a:gd name="T5" fmla="*/ 1 h 15"/>
                    <a:gd name="T6" fmla="*/ 2 w 10"/>
                    <a:gd name="T7" fmla="*/ 5 h 15"/>
                    <a:gd name="T8" fmla="*/ 3 w 10"/>
                    <a:gd name="T9" fmla="*/ 6 h 15"/>
                    <a:gd name="T10" fmla="*/ 4 w 10"/>
                    <a:gd name="T11" fmla="*/ 4 h 15"/>
                    <a:gd name="T12" fmla="*/ 4 w 10"/>
                    <a:gd name="T13" fmla="*/ 2 h 15"/>
                    <a:gd name="T14" fmla="*/ 3 w 10"/>
                    <a:gd name="T15" fmla="*/ 2 h 15"/>
                    <a:gd name="T16" fmla="*/ 2 w 10"/>
                    <a:gd name="T17" fmla="*/ 2 h 15"/>
                    <a:gd name="T18" fmla="*/ 2 w 10"/>
                    <a:gd name="T19" fmla="*/ 2 h 15"/>
                    <a:gd name="T20" fmla="*/ 2 w 10"/>
                    <a:gd name="T21" fmla="*/ 2 h 15"/>
                    <a:gd name="T22" fmla="*/ 2 w 10"/>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5">
                      <a:moveTo>
                        <a:pt x="2" y="0"/>
                      </a:moveTo>
                      <a:cubicBezTo>
                        <a:pt x="1" y="0"/>
                        <a:pt x="1" y="0"/>
                        <a:pt x="1" y="1"/>
                      </a:cubicBezTo>
                      <a:cubicBezTo>
                        <a:pt x="1" y="1"/>
                        <a:pt x="0" y="1"/>
                        <a:pt x="0" y="1"/>
                      </a:cubicBezTo>
                      <a:cubicBezTo>
                        <a:pt x="1" y="4"/>
                        <a:pt x="3" y="8"/>
                        <a:pt x="5" y="11"/>
                      </a:cubicBezTo>
                      <a:cubicBezTo>
                        <a:pt x="6" y="13"/>
                        <a:pt x="7" y="14"/>
                        <a:pt x="8" y="15"/>
                      </a:cubicBezTo>
                      <a:cubicBezTo>
                        <a:pt x="8" y="13"/>
                        <a:pt x="10" y="12"/>
                        <a:pt x="9" y="10"/>
                      </a:cubicBezTo>
                      <a:cubicBezTo>
                        <a:pt x="8" y="9"/>
                        <a:pt x="9" y="7"/>
                        <a:pt x="9" y="5"/>
                      </a:cubicBezTo>
                      <a:cubicBezTo>
                        <a:pt x="8" y="4"/>
                        <a:pt x="8" y="3"/>
                        <a:pt x="7" y="3"/>
                      </a:cubicBezTo>
                      <a:cubicBezTo>
                        <a:pt x="7" y="3"/>
                        <a:pt x="7" y="3"/>
                        <a:pt x="6" y="3"/>
                      </a:cubicBezTo>
                      <a:cubicBezTo>
                        <a:pt x="6" y="3"/>
                        <a:pt x="6" y="3"/>
                        <a:pt x="6" y="3"/>
                      </a:cubicBezTo>
                      <a:cubicBezTo>
                        <a:pt x="5" y="3"/>
                        <a:pt x="4" y="2"/>
                        <a:pt x="3" y="2"/>
                      </a:cubicBezTo>
                      <a:cubicBezTo>
                        <a:pt x="3" y="1"/>
                        <a:pt x="2" y="0"/>
                        <a:pt x="2"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1" name="Freeform 12852">
                  <a:extLst>
                    <a:ext uri="{FF2B5EF4-FFF2-40B4-BE49-F238E27FC236}">
                      <a16:creationId xmlns:a16="http://schemas.microsoft.com/office/drawing/2014/main" id="{0D7CB923-0918-076E-0907-20BD385BF70F}"/>
                    </a:ext>
                  </a:extLst>
                </p:cNvPr>
                <p:cNvSpPr>
                  <a:spLocks/>
                </p:cNvSpPr>
                <p:nvPr/>
              </p:nvSpPr>
              <p:spPr bwMode="auto">
                <a:xfrm>
                  <a:off x="4757" y="2267"/>
                  <a:ext cx="4" cy="4"/>
                </a:xfrm>
                <a:custGeom>
                  <a:avLst/>
                  <a:gdLst>
                    <a:gd name="T0" fmla="*/ 1 w 6"/>
                    <a:gd name="T1" fmla="*/ 0 h 5"/>
                    <a:gd name="T2" fmla="*/ 1 w 6"/>
                    <a:gd name="T3" fmla="*/ 2 h 5"/>
                    <a:gd name="T4" fmla="*/ 1 w 6"/>
                    <a:gd name="T5" fmla="*/ 2 h 5"/>
                    <a:gd name="T6" fmla="*/ 1 w 6"/>
                    <a:gd name="T7" fmla="*/ 2 h 5"/>
                    <a:gd name="T8" fmla="*/ 1 w 6"/>
                    <a:gd name="T9" fmla="*/ 2 h 5"/>
                    <a:gd name="T10" fmla="*/ 1 w 6"/>
                    <a:gd name="T11" fmla="*/ 2 h 5"/>
                    <a:gd name="T12" fmla="*/ 1 w 6"/>
                    <a:gd name="T13" fmla="*/ 2 h 5"/>
                    <a:gd name="T14" fmla="*/ 1 w 6"/>
                    <a:gd name="T15" fmla="*/ 0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5">
                      <a:moveTo>
                        <a:pt x="2" y="0"/>
                      </a:moveTo>
                      <a:cubicBezTo>
                        <a:pt x="2" y="2"/>
                        <a:pt x="0" y="4"/>
                        <a:pt x="2" y="5"/>
                      </a:cubicBezTo>
                      <a:cubicBezTo>
                        <a:pt x="2" y="5"/>
                        <a:pt x="2" y="5"/>
                        <a:pt x="2" y="5"/>
                      </a:cubicBezTo>
                      <a:cubicBezTo>
                        <a:pt x="2" y="5"/>
                        <a:pt x="2" y="5"/>
                        <a:pt x="2" y="5"/>
                      </a:cubicBezTo>
                      <a:cubicBezTo>
                        <a:pt x="2" y="4"/>
                        <a:pt x="3" y="4"/>
                        <a:pt x="4" y="4"/>
                      </a:cubicBezTo>
                      <a:cubicBezTo>
                        <a:pt x="4" y="4"/>
                        <a:pt x="4" y="4"/>
                        <a:pt x="5" y="4"/>
                      </a:cubicBezTo>
                      <a:cubicBezTo>
                        <a:pt x="5" y="4"/>
                        <a:pt x="5" y="4"/>
                        <a:pt x="6" y="4"/>
                      </a:cubicBezTo>
                      <a:cubicBezTo>
                        <a:pt x="4" y="3"/>
                        <a:pt x="3" y="2"/>
                        <a:pt x="2"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2" name="Freeform 12853">
                  <a:extLst>
                    <a:ext uri="{FF2B5EF4-FFF2-40B4-BE49-F238E27FC236}">
                      <a16:creationId xmlns:a16="http://schemas.microsoft.com/office/drawing/2014/main" id="{1EC42876-D03C-B800-8879-CDB1E15FB5AC}"/>
                    </a:ext>
                  </a:extLst>
                </p:cNvPr>
                <p:cNvSpPr>
                  <a:spLocks/>
                </p:cNvSpPr>
                <p:nvPr/>
              </p:nvSpPr>
              <p:spPr bwMode="auto">
                <a:xfrm>
                  <a:off x="4786" y="2249"/>
                  <a:ext cx="1" cy="1"/>
                </a:xfrm>
                <a:custGeom>
                  <a:avLst/>
                  <a:gdLst>
                    <a:gd name="T0" fmla="*/ 0 w 1"/>
                    <a:gd name="T1" fmla="*/ 0 h 1"/>
                    <a:gd name="T2" fmla="*/ 1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0"/>
                        <a:pt x="1" y="0"/>
                        <a:pt x="1" y="0"/>
                      </a:cubicBezTo>
                      <a:cubicBezTo>
                        <a:pt x="1" y="0"/>
                        <a:pt x="1" y="0"/>
                        <a:pt x="0"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3" name="Freeform 12854">
                  <a:extLst>
                    <a:ext uri="{FF2B5EF4-FFF2-40B4-BE49-F238E27FC236}">
                      <a16:creationId xmlns:a16="http://schemas.microsoft.com/office/drawing/2014/main" id="{AB07CE63-C5CF-AC14-C532-19166412ED25}"/>
                    </a:ext>
                  </a:extLst>
                </p:cNvPr>
                <p:cNvSpPr>
                  <a:spLocks/>
                </p:cNvSpPr>
                <p:nvPr/>
              </p:nvSpPr>
              <p:spPr bwMode="auto">
                <a:xfrm>
                  <a:off x="4774" y="2256"/>
                  <a:ext cx="18" cy="24"/>
                </a:xfrm>
                <a:custGeom>
                  <a:avLst/>
                  <a:gdLst>
                    <a:gd name="T0" fmla="*/ 6 w 22"/>
                    <a:gd name="T1" fmla="*/ 0 h 29"/>
                    <a:gd name="T2" fmla="*/ 6 w 22"/>
                    <a:gd name="T3" fmla="*/ 0 h 29"/>
                    <a:gd name="T4" fmla="*/ 6 w 22"/>
                    <a:gd name="T5" fmla="*/ 2 h 29"/>
                    <a:gd name="T6" fmla="*/ 4 w 22"/>
                    <a:gd name="T7" fmla="*/ 6 h 29"/>
                    <a:gd name="T8" fmla="*/ 2 w 22"/>
                    <a:gd name="T9" fmla="*/ 7 h 29"/>
                    <a:gd name="T10" fmla="*/ 1 w 22"/>
                    <a:gd name="T11" fmla="*/ 9 h 29"/>
                    <a:gd name="T12" fmla="*/ 0 w 22"/>
                    <a:gd name="T13" fmla="*/ 10 h 29"/>
                    <a:gd name="T14" fmla="*/ 0 w 22"/>
                    <a:gd name="T15" fmla="*/ 10 h 29"/>
                    <a:gd name="T16" fmla="*/ 0 w 22"/>
                    <a:gd name="T17" fmla="*/ 10 h 29"/>
                    <a:gd name="T18" fmla="*/ 1 w 22"/>
                    <a:gd name="T19" fmla="*/ 10 h 29"/>
                    <a:gd name="T20" fmla="*/ 1 w 22"/>
                    <a:gd name="T21" fmla="*/ 10 h 29"/>
                    <a:gd name="T22" fmla="*/ 1 w 22"/>
                    <a:gd name="T23" fmla="*/ 10 h 29"/>
                    <a:gd name="T24" fmla="*/ 2 w 22"/>
                    <a:gd name="T25" fmla="*/ 12 h 29"/>
                    <a:gd name="T26" fmla="*/ 2 w 22"/>
                    <a:gd name="T27" fmla="*/ 14 h 29"/>
                    <a:gd name="T28" fmla="*/ 2 w 22"/>
                    <a:gd name="T29" fmla="*/ 14 h 29"/>
                    <a:gd name="T30" fmla="*/ 2 w 22"/>
                    <a:gd name="T31" fmla="*/ 14 h 29"/>
                    <a:gd name="T32" fmla="*/ 3 w 22"/>
                    <a:gd name="T33" fmla="*/ 14 h 29"/>
                    <a:gd name="T34" fmla="*/ 4 w 22"/>
                    <a:gd name="T35" fmla="*/ 12 h 29"/>
                    <a:gd name="T36" fmla="*/ 6 w 22"/>
                    <a:gd name="T37" fmla="*/ 12 h 29"/>
                    <a:gd name="T38" fmla="*/ 7 w 22"/>
                    <a:gd name="T39" fmla="*/ 10 h 29"/>
                    <a:gd name="T40" fmla="*/ 9 w 22"/>
                    <a:gd name="T41" fmla="*/ 7 h 29"/>
                    <a:gd name="T42" fmla="*/ 9 w 22"/>
                    <a:gd name="T43" fmla="*/ 6 h 29"/>
                    <a:gd name="T44" fmla="*/ 9 w 22"/>
                    <a:gd name="T45" fmla="*/ 7 h 29"/>
                    <a:gd name="T46" fmla="*/ 9 w 22"/>
                    <a:gd name="T47" fmla="*/ 6 h 29"/>
                    <a:gd name="T48" fmla="*/ 10 w 22"/>
                    <a:gd name="T49" fmla="*/ 4 h 29"/>
                    <a:gd name="T50" fmla="*/ 9 w 22"/>
                    <a:gd name="T51" fmla="*/ 4 h 29"/>
                    <a:gd name="T52" fmla="*/ 9 w 22"/>
                    <a:gd name="T53" fmla="*/ 2 h 29"/>
                    <a:gd name="T54" fmla="*/ 9 w 22"/>
                    <a:gd name="T55" fmla="*/ 2 h 29"/>
                    <a:gd name="T56" fmla="*/ 6 w 22"/>
                    <a:gd name="T57" fmla="*/ 0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2" h="29">
                      <a:moveTo>
                        <a:pt x="14" y="0"/>
                      </a:moveTo>
                      <a:cubicBezTo>
                        <a:pt x="14" y="0"/>
                        <a:pt x="14" y="0"/>
                        <a:pt x="14" y="0"/>
                      </a:cubicBezTo>
                      <a:cubicBezTo>
                        <a:pt x="14" y="3"/>
                        <a:pt x="12" y="5"/>
                        <a:pt x="12" y="6"/>
                      </a:cubicBezTo>
                      <a:cubicBezTo>
                        <a:pt x="12" y="9"/>
                        <a:pt x="9" y="10"/>
                        <a:pt x="9" y="12"/>
                      </a:cubicBezTo>
                      <a:cubicBezTo>
                        <a:pt x="8" y="14"/>
                        <a:pt x="6" y="14"/>
                        <a:pt x="5" y="16"/>
                      </a:cubicBezTo>
                      <a:cubicBezTo>
                        <a:pt x="4" y="18"/>
                        <a:pt x="1" y="17"/>
                        <a:pt x="1" y="19"/>
                      </a:cubicBezTo>
                      <a:cubicBezTo>
                        <a:pt x="1" y="19"/>
                        <a:pt x="0" y="20"/>
                        <a:pt x="0" y="20"/>
                      </a:cubicBezTo>
                      <a:cubicBezTo>
                        <a:pt x="0" y="20"/>
                        <a:pt x="0" y="20"/>
                        <a:pt x="0" y="21"/>
                      </a:cubicBezTo>
                      <a:cubicBezTo>
                        <a:pt x="0" y="21"/>
                        <a:pt x="0" y="21"/>
                        <a:pt x="0" y="21"/>
                      </a:cubicBezTo>
                      <a:cubicBezTo>
                        <a:pt x="1" y="21"/>
                        <a:pt x="1" y="21"/>
                        <a:pt x="1" y="21"/>
                      </a:cubicBezTo>
                      <a:cubicBezTo>
                        <a:pt x="1" y="21"/>
                        <a:pt x="1" y="21"/>
                        <a:pt x="1" y="21"/>
                      </a:cubicBezTo>
                      <a:cubicBezTo>
                        <a:pt x="1" y="21"/>
                        <a:pt x="1" y="21"/>
                        <a:pt x="1" y="21"/>
                      </a:cubicBezTo>
                      <a:cubicBezTo>
                        <a:pt x="4" y="22"/>
                        <a:pt x="2" y="25"/>
                        <a:pt x="5" y="26"/>
                      </a:cubicBezTo>
                      <a:cubicBezTo>
                        <a:pt x="5" y="27"/>
                        <a:pt x="5" y="28"/>
                        <a:pt x="5" y="29"/>
                      </a:cubicBezTo>
                      <a:cubicBezTo>
                        <a:pt x="6" y="29"/>
                        <a:pt x="6" y="29"/>
                        <a:pt x="6" y="29"/>
                      </a:cubicBezTo>
                      <a:cubicBezTo>
                        <a:pt x="6" y="29"/>
                        <a:pt x="6" y="29"/>
                        <a:pt x="6" y="29"/>
                      </a:cubicBezTo>
                      <a:cubicBezTo>
                        <a:pt x="6" y="29"/>
                        <a:pt x="7" y="29"/>
                        <a:pt x="7" y="29"/>
                      </a:cubicBezTo>
                      <a:cubicBezTo>
                        <a:pt x="7" y="29"/>
                        <a:pt x="8" y="29"/>
                        <a:pt x="8" y="27"/>
                      </a:cubicBezTo>
                      <a:cubicBezTo>
                        <a:pt x="9" y="26"/>
                        <a:pt x="12" y="27"/>
                        <a:pt x="13" y="24"/>
                      </a:cubicBezTo>
                      <a:cubicBezTo>
                        <a:pt x="13" y="23"/>
                        <a:pt x="16" y="23"/>
                        <a:pt x="16" y="20"/>
                      </a:cubicBezTo>
                      <a:cubicBezTo>
                        <a:pt x="17" y="18"/>
                        <a:pt x="20" y="18"/>
                        <a:pt x="19" y="15"/>
                      </a:cubicBezTo>
                      <a:cubicBezTo>
                        <a:pt x="19" y="14"/>
                        <a:pt x="20" y="13"/>
                        <a:pt x="21" y="12"/>
                      </a:cubicBezTo>
                      <a:cubicBezTo>
                        <a:pt x="21" y="12"/>
                        <a:pt x="20" y="13"/>
                        <a:pt x="21" y="14"/>
                      </a:cubicBezTo>
                      <a:cubicBezTo>
                        <a:pt x="21" y="14"/>
                        <a:pt x="21" y="13"/>
                        <a:pt x="21" y="13"/>
                      </a:cubicBezTo>
                      <a:cubicBezTo>
                        <a:pt x="21" y="12"/>
                        <a:pt x="22" y="11"/>
                        <a:pt x="22" y="9"/>
                      </a:cubicBezTo>
                      <a:cubicBezTo>
                        <a:pt x="22" y="9"/>
                        <a:pt x="21" y="9"/>
                        <a:pt x="21" y="9"/>
                      </a:cubicBezTo>
                      <a:cubicBezTo>
                        <a:pt x="21" y="8"/>
                        <a:pt x="21" y="7"/>
                        <a:pt x="21" y="6"/>
                      </a:cubicBezTo>
                      <a:cubicBezTo>
                        <a:pt x="21" y="6"/>
                        <a:pt x="21" y="6"/>
                        <a:pt x="21" y="6"/>
                      </a:cubicBezTo>
                      <a:cubicBezTo>
                        <a:pt x="18" y="4"/>
                        <a:pt x="16" y="2"/>
                        <a:pt x="14"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4" name="Freeform 12855">
                  <a:extLst>
                    <a:ext uri="{FF2B5EF4-FFF2-40B4-BE49-F238E27FC236}">
                      <a16:creationId xmlns:a16="http://schemas.microsoft.com/office/drawing/2014/main" id="{E15C579E-09AC-1DD7-8433-460DCB03B207}"/>
                    </a:ext>
                  </a:extLst>
                </p:cNvPr>
                <p:cNvSpPr>
                  <a:spLocks/>
                </p:cNvSpPr>
                <p:nvPr/>
              </p:nvSpPr>
              <p:spPr bwMode="auto">
                <a:xfrm>
                  <a:off x="4785" y="2248"/>
                  <a:ext cx="7" cy="13"/>
                </a:xfrm>
                <a:custGeom>
                  <a:avLst/>
                  <a:gdLst>
                    <a:gd name="T0" fmla="*/ 1 w 8"/>
                    <a:gd name="T1" fmla="*/ 0 h 16"/>
                    <a:gd name="T2" fmla="*/ 1 w 8"/>
                    <a:gd name="T3" fmla="*/ 0 h 16"/>
                    <a:gd name="T4" fmla="*/ 1 w 8"/>
                    <a:gd name="T5" fmla="*/ 2 h 16"/>
                    <a:gd name="T6" fmla="*/ 0 w 8"/>
                    <a:gd name="T7" fmla="*/ 5 h 16"/>
                    <a:gd name="T8" fmla="*/ 4 w 8"/>
                    <a:gd name="T9" fmla="*/ 7 h 16"/>
                    <a:gd name="T10" fmla="*/ 4 w 8"/>
                    <a:gd name="T11" fmla="*/ 6 h 16"/>
                    <a:gd name="T12" fmla="*/ 4 w 8"/>
                    <a:gd name="T13" fmla="*/ 5 h 16"/>
                    <a:gd name="T14" fmla="*/ 4 w 8"/>
                    <a:gd name="T15" fmla="*/ 2 h 16"/>
                    <a:gd name="T16" fmla="*/ 2 w 8"/>
                    <a:gd name="T17" fmla="*/ 1 h 16"/>
                    <a:gd name="T18" fmla="*/ 2 w 8"/>
                    <a:gd name="T19" fmla="*/ 1 h 16"/>
                    <a:gd name="T20" fmla="*/ 1 w 8"/>
                    <a:gd name="T21" fmla="*/ 1 h 16"/>
                    <a:gd name="T22" fmla="*/ 1 w 8"/>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6">
                      <a:moveTo>
                        <a:pt x="1" y="0"/>
                      </a:moveTo>
                      <a:cubicBezTo>
                        <a:pt x="1" y="0"/>
                        <a:pt x="1" y="0"/>
                        <a:pt x="1" y="0"/>
                      </a:cubicBezTo>
                      <a:cubicBezTo>
                        <a:pt x="1" y="2"/>
                        <a:pt x="0" y="4"/>
                        <a:pt x="1" y="5"/>
                      </a:cubicBezTo>
                      <a:cubicBezTo>
                        <a:pt x="2" y="7"/>
                        <a:pt x="0" y="8"/>
                        <a:pt x="0" y="10"/>
                      </a:cubicBezTo>
                      <a:cubicBezTo>
                        <a:pt x="2" y="12"/>
                        <a:pt x="4" y="14"/>
                        <a:pt x="7" y="16"/>
                      </a:cubicBezTo>
                      <a:cubicBezTo>
                        <a:pt x="7" y="15"/>
                        <a:pt x="8" y="13"/>
                        <a:pt x="8" y="12"/>
                      </a:cubicBezTo>
                      <a:cubicBezTo>
                        <a:pt x="8" y="12"/>
                        <a:pt x="7" y="11"/>
                        <a:pt x="7" y="11"/>
                      </a:cubicBezTo>
                      <a:cubicBezTo>
                        <a:pt x="5" y="10"/>
                        <a:pt x="7" y="7"/>
                        <a:pt x="5" y="6"/>
                      </a:cubicBezTo>
                      <a:cubicBezTo>
                        <a:pt x="3" y="5"/>
                        <a:pt x="5" y="1"/>
                        <a:pt x="2" y="1"/>
                      </a:cubicBezTo>
                      <a:cubicBezTo>
                        <a:pt x="2" y="1"/>
                        <a:pt x="2" y="1"/>
                        <a:pt x="2" y="1"/>
                      </a:cubicBezTo>
                      <a:cubicBezTo>
                        <a:pt x="2" y="1"/>
                        <a:pt x="2" y="1"/>
                        <a:pt x="1" y="1"/>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5" name="Freeform 12856">
                  <a:extLst>
                    <a:ext uri="{FF2B5EF4-FFF2-40B4-BE49-F238E27FC236}">
                      <a16:creationId xmlns:a16="http://schemas.microsoft.com/office/drawing/2014/main" id="{066EC328-300E-693B-4FAF-A6B5D4987C2C}"/>
                    </a:ext>
                  </a:extLst>
                </p:cNvPr>
                <p:cNvSpPr>
                  <a:spLocks/>
                </p:cNvSpPr>
                <p:nvPr/>
              </p:nvSpPr>
              <p:spPr bwMode="auto">
                <a:xfrm>
                  <a:off x="4778" y="2266"/>
                  <a:ext cx="13" cy="17"/>
                </a:xfrm>
                <a:custGeom>
                  <a:avLst/>
                  <a:gdLst>
                    <a:gd name="T0" fmla="*/ 7 w 16"/>
                    <a:gd name="T1" fmla="*/ 0 h 21"/>
                    <a:gd name="T2" fmla="*/ 6 w 16"/>
                    <a:gd name="T3" fmla="*/ 2 h 21"/>
                    <a:gd name="T4" fmla="*/ 5 w 16"/>
                    <a:gd name="T5" fmla="*/ 3 h 21"/>
                    <a:gd name="T6" fmla="*/ 4 w 16"/>
                    <a:gd name="T7" fmla="*/ 5 h 21"/>
                    <a:gd name="T8" fmla="*/ 2 w 16"/>
                    <a:gd name="T9" fmla="*/ 6 h 21"/>
                    <a:gd name="T10" fmla="*/ 2 w 16"/>
                    <a:gd name="T11" fmla="*/ 7 h 21"/>
                    <a:gd name="T12" fmla="*/ 1 w 16"/>
                    <a:gd name="T13" fmla="*/ 7 h 21"/>
                    <a:gd name="T14" fmla="*/ 1 w 16"/>
                    <a:gd name="T15" fmla="*/ 7 h 21"/>
                    <a:gd name="T16" fmla="*/ 0 w 16"/>
                    <a:gd name="T17" fmla="*/ 7 h 21"/>
                    <a:gd name="T18" fmla="*/ 1 w 16"/>
                    <a:gd name="T19" fmla="*/ 8 h 21"/>
                    <a:gd name="T20" fmla="*/ 2 w 16"/>
                    <a:gd name="T21" fmla="*/ 9 h 21"/>
                    <a:gd name="T22" fmla="*/ 2 w 16"/>
                    <a:gd name="T23" fmla="*/ 9 h 21"/>
                    <a:gd name="T24" fmla="*/ 2 w 16"/>
                    <a:gd name="T25" fmla="*/ 9 h 21"/>
                    <a:gd name="T26" fmla="*/ 2 w 16"/>
                    <a:gd name="T27" fmla="*/ 9 h 21"/>
                    <a:gd name="T28" fmla="*/ 2 w 16"/>
                    <a:gd name="T29" fmla="*/ 9 h 21"/>
                    <a:gd name="T30" fmla="*/ 3 w 16"/>
                    <a:gd name="T31" fmla="*/ 7 h 21"/>
                    <a:gd name="T32" fmla="*/ 5 w 16"/>
                    <a:gd name="T33" fmla="*/ 6 h 21"/>
                    <a:gd name="T34" fmla="*/ 6 w 16"/>
                    <a:gd name="T35" fmla="*/ 3 h 21"/>
                    <a:gd name="T36" fmla="*/ 6 w 16"/>
                    <a:gd name="T37" fmla="*/ 3 h 21"/>
                    <a:gd name="T38" fmla="*/ 6 w 16"/>
                    <a:gd name="T39" fmla="*/ 3 h 21"/>
                    <a:gd name="T40" fmla="*/ 7 w 16"/>
                    <a:gd name="T41" fmla="*/ 2 h 21"/>
                    <a:gd name="T42" fmla="*/ 7 w 16"/>
                    <a:gd name="T43" fmla="*/ 2 h 21"/>
                    <a:gd name="T44" fmla="*/ 7 w 16"/>
                    <a:gd name="T45" fmla="*/ 2 h 21"/>
                    <a:gd name="T46" fmla="*/ 7 w 16"/>
                    <a:gd name="T47" fmla="*/ 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1">
                      <a:moveTo>
                        <a:pt x="16" y="0"/>
                      </a:moveTo>
                      <a:cubicBezTo>
                        <a:pt x="15" y="1"/>
                        <a:pt x="14" y="2"/>
                        <a:pt x="14" y="3"/>
                      </a:cubicBezTo>
                      <a:cubicBezTo>
                        <a:pt x="15" y="6"/>
                        <a:pt x="12" y="6"/>
                        <a:pt x="11" y="8"/>
                      </a:cubicBezTo>
                      <a:cubicBezTo>
                        <a:pt x="11" y="11"/>
                        <a:pt x="8" y="11"/>
                        <a:pt x="8" y="12"/>
                      </a:cubicBezTo>
                      <a:cubicBezTo>
                        <a:pt x="7" y="15"/>
                        <a:pt x="4" y="14"/>
                        <a:pt x="3" y="15"/>
                      </a:cubicBezTo>
                      <a:cubicBezTo>
                        <a:pt x="3" y="17"/>
                        <a:pt x="2" y="17"/>
                        <a:pt x="2" y="17"/>
                      </a:cubicBezTo>
                      <a:cubicBezTo>
                        <a:pt x="2" y="17"/>
                        <a:pt x="1" y="17"/>
                        <a:pt x="1" y="17"/>
                      </a:cubicBezTo>
                      <a:cubicBezTo>
                        <a:pt x="1" y="17"/>
                        <a:pt x="1" y="17"/>
                        <a:pt x="1" y="17"/>
                      </a:cubicBezTo>
                      <a:cubicBezTo>
                        <a:pt x="1" y="17"/>
                        <a:pt x="1" y="17"/>
                        <a:pt x="0" y="17"/>
                      </a:cubicBezTo>
                      <a:cubicBezTo>
                        <a:pt x="0" y="18"/>
                        <a:pt x="1" y="19"/>
                        <a:pt x="1" y="19"/>
                      </a:cubicBezTo>
                      <a:cubicBezTo>
                        <a:pt x="2" y="20"/>
                        <a:pt x="2" y="20"/>
                        <a:pt x="2" y="21"/>
                      </a:cubicBezTo>
                      <a:cubicBezTo>
                        <a:pt x="2" y="21"/>
                        <a:pt x="2" y="21"/>
                        <a:pt x="2" y="21"/>
                      </a:cubicBezTo>
                      <a:cubicBezTo>
                        <a:pt x="2" y="21"/>
                        <a:pt x="2" y="20"/>
                        <a:pt x="2" y="20"/>
                      </a:cubicBezTo>
                      <a:cubicBezTo>
                        <a:pt x="2" y="20"/>
                        <a:pt x="2" y="20"/>
                        <a:pt x="2" y="20"/>
                      </a:cubicBezTo>
                      <a:cubicBezTo>
                        <a:pt x="2" y="20"/>
                        <a:pt x="2" y="20"/>
                        <a:pt x="2" y="20"/>
                      </a:cubicBezTo>
                      <a:cubicBezTo>
                        <a:pt x="3" y="18"/>
                        <a:pt x="6" y="19"/>
                        <a:pt x="7" y="17"/>
                      </a:cubicBezTo>
                      <a:cubicBezTo>
                        <a:pt x="7" y="15"/>
                        <a:pt x="10" y="16"/>
                        <a:pt x="10" y="13"/>
                      </a:cubicBezTo>
                      <a:cubicBezTo>
                        <a:pt x="11" y="11"/>
                        <a:pt x="13" y="10"/>
                        <a:pt x="13" y="8"/>
                      </a:cubicBezTo>
                      <a:cubicBezTo>
                        <a:pt x="13" y="8"/>
                        <a:pt x="13" y="8"/>
                        <a:pt x="13" y="8"/>
                      </a:cubicBezTo>
                      <a:cubicBezTo>
                        <a:pt x="13" y="8"/>
                        <a:pt x="13" y="7"/>
                        <a:pt x="13" y="7"/>
                      </a:cubicBezTo>
                      <a:cubicBezTo>
                        <a:pt x="13" y="6"/>
                        <a:pt x="16" y="4"/>
                        <a:pt x="16" y="2"/>
                      </a:cubicBezTo>
                      <a:cubicBezTo>
                        <a:pt x="16" y="2"/>
                        <a:pt x="16" y="2"/>
                        <a:pt x="16" y="2"/>
                      </a:cubicBezTo>
                      <a:cubicBezTo>
                        <a:pt x="16" y="2"/>
                        <a:pt x="16" y="2"/>
                        <a:pt x="16" y="2"/>
                      </a:cubicBezTo>
                      <a:cubicBezTo>
                        <a:pt x="15" y="1"/>
                        <a:pt x="16" y="0"/>
                        <a:pt x="16" y="0"/>
                      </a:cubicBezTo>
                    </a:path>
                  </a:pathLst>
                </a:custGeom>
                <a:solidFill>
                  <a:srgbClr val="A0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6" name="Freeform 12857">
                  <a:extLst>
                    <a:ext uri="{FF2B5EF4-FFF2-40B4-BE49-F238E27FC236}">
                      <a16:creationId xmlns:a16="http://schemas.microsoft.com/office/drawing/2014/main" id="{0CD2677C-589B-D096-674E-6129E5C6B8C8}"/>
                    </a:ext>
                  </a:extLst>
                </p:cNvPr>
                <p:cNvSpPr>
                  <a:spLocks/>
                </p:cNvSpPr>
                <p:nvPr/>
              </p:nvSpPr>
              <p:spPr bwMode="auto">
                <a:xfrm>
                  <a:off x="4781" y="2255"/>
                  <a:ext cx="3" cy="4"/>
                </a:xfrm>
                <a:custGeom>
                  <a:avLst/>
                  <a:gdLst>
                    <a:gd name="T0" fmla="*/ 3 w 3"/>
                    <a:gd name="T1" fmla="*/ 0 h 4"/>
                    <a:gd name="T2" fmla="*/ 0 w 3"/>
                    <a:gd name="T3" fmla="*/ 2 h 4"/>
                    <a:gd name="T4" fmla="*/ 1 w 3"/>
                    <a:gd name="T5" fmla="*/ 4 h 4"/>
                    <a:gd name="T6" fmla="*/ 2 w 3"/>
                    <a:gd name="T7" fmla="*/ 4 h 4"/>
                    <a:gd name="T8" fmla="*/ 3 w 3"/>
                    <a:gd name="T9" fmla="*/ 0 h 4"/>
                    <a:gd name="T10" fmla="*/ 3 w 3"/>
                    <a:gd name="T11" fmla="*/ 0 h 4"/>
                    <a:gd name="T12" fmla="*/ 3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3" y="0"/>
                      </a:moveTo>
                      <a:cubicBezTo>
                        <a:pt x="2" y="0"/>
                        <a:pt x="0" y="1"/>
                        <a:pt x="0" y="2"/>
                      </a:cubicBezTo>
                      <a:cubicBezTo>
                        <a:pt x="1" y="3"/>
                        <a:pt x="1" y="4"/>
                        <a:pt x="1" y="4"/>
                      </a:cubicBezTo>
                      <a:cubicBezTo>
                        <a:pt x="2" y="4"/>
                        <a:pt x="2" y="4"/>
                        <a:pt x="2" y="4"/>
                      </a:cubicBezTo>
                      <a:cubicBezTo>
                        <a:pt x="1" y="2"/>
                        <a:pt x="1" y="0"/>
                        <a:pt x="3" y="0"/>
                      </a:cubicBezTo>
                      <a:cubicBezTo>
                        <a:pt x="3" y="0"/>
                        <a:pt x="3" y="0"/>
                        <a:pt x="3" y="0"/>
                      </a:cubicBezTo>
                      <a:cubicBezTo>
                        <a:pt x="3" y="0"/>
                        <a:pt x="3" y="0"/>
                        <a:pt x="3"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7" name="Freeform 12858">
                  <a:extLst>
                    <a:ext uri="{FF2B5EF4-FFF2-40B4-BE49-F238E27FC236}">
                      <a16:creationId xmlns:a16="http://schemas.microsoft.com/office/drawing/2014/main" id="{542B7305-2BEB-2B49-DA0F-FD30F4B7AEBD}"/>
                    </a:ext>
                  </a:extLst>
                </p:cNvPr>
                <p:cNvSpPr>
                  <a:spLocks/>
                </p:cNvSpPr>
                <p:nvPr/>
              </p:nvSpPr>
              <p:spPr bwMode="auto">
                <a:xfrm>
                  <a:off x="4779" y="2250"/>
                  <a:ext cx="3" cy="3"/>
                </a:xfrm>
                <a:custGeom>
                  <a:avLst/>
                  <a:gdLst>
                    <a:gd name="T0" fmla="*/ 2 w 4"/>
                    <a:gd name="T1" fmla="*/ 0 h 3"/>
                    <a:gd name="T2" fmla="*/ 2 w 4"/>
                    <a:gd name="T3" fmla="*/ 0 h 3"/>
                    <a:gd name="T4" fmla="*/ 0 w 4"/>
                    <a:gd name="T5" fmla="*/ 3 h 3"/>
                    <a:gd name="T6" fmla="*/ 1 w 4"/>
                    <a:gd name="T7" fmla="*/ 3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3" y="0"/>
                      </a:moveTo>
                      <a:cubicBezTo>
                        <a:pt x="3" y="0"/>
                        <a:pt x="3" y="0"/>
                        <a:pt x="3" y="0"/>
                      </a:cubicBezTo>
                      <a:cubicBezTo>
                        <a:pt x="3" y="1"/>
                        <a:pt x="1" y="3"/>
                        <a:pt x="0" y="3"/>
                      </a:cubicBezTo>
                      <a:cubicBezTo>
                        <a:pt x="0" y="3"/>
                        <a:pt x="0" y="3"/>
                        <a:pt x="1" y="3"/>
                      </a:cubicBezTo>
                      <a:cubicBezTo>
                        <a:pt x="2" y="3"/>
                        <a:pt x="4" y="1"/>
                        <a:pt x="3"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8" name="Freeform 12859">
                  <a:extLst>
                    <a:ext uri="{FF2B5EF4-FFF2-40B4-BE49-F238E27FC236}">
                      <a16:creationId xmlns:a16="http://schemas.microsoft.com/office/drawing/2014/main" id="{00F0012C-1D08-6DE1-75DC-3F193A4207CA}"/>
                    </a:ext>
                  </a:extLst>
                </p:cNvPr>
                <p:cNvSpPr>
                  <a:spLocks/>
                </p:cNvSpPr>
                <p:nvPr/>
              </p:nvSpPr>
              <p:spPr bwMode="auto">
                <a:xfrm>
                  <a:off x="4775" y="2258"/>
                  <a:ext cx="3" cy="3"/>
                </a:xfrm>
                <a:custGeom>
                  <a:avLst/>
                  <a:gdLst>
                    <a:gd name="T0" fmla="*/ 2 w 4"/>
                    <a:gd name="T1" fmla="*/ 0 h 4"/>
                    <a:gd name="T2" fmla="*/ 2 w 4"/>
                    <a:gd name="T3" fmla="*/ 0 h 4"/>
                    <a:gd name="T4" fmla="*/ 1 w 4"/>
                    <a:gd name="T5" fmla="*/ 2 h 4"/>
                    <a:gd name="T6" fmla="*/ 2 w 4"/>
                    <a:gd name="T7" fmla="*/ 1 h 4"/>
                    <a:gd name="T8" fmla="*/ 2 w 4"/>
                    <a:gd name="T9" fmla="*/ 1 h 4"/>
                    <a:gd name="T10" fmla="*/ 2 w 4"/>
                    <a:gd name="T11" fmla="*/ 1 h 4"/>
                    <a:gd name="T12" fmla="*/ 2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3" y="0"/>
                      </a:moveTo>
                      <a:cubicBezTo>
                        <a:pt x="3" y="0"/>
                        <a:pt x="2" y="0"/>
                        <a:pt x="2" y="0"/>
                      </a:cubicBezTo>
                      <a:cubicBezTo>
                        <a:pt x="1" y="1"/>
                        <a:pt x="0" y="3"/>
                        <a:pt x="1" y="4"/>
                      </a:cubicBezTo>
                      <a:cubicBezTo>
                        <a:pt x="1" y="4"/>
                        <a:pt x="2" y="1"/>
                        <a:pt x="3" y="1"/>
                      </a:cubicBezTo>
                      <a:cubicBezTo>
                        <a:pt x="3" y="1"/>
                        <a:pt x="4" y="1"/>
                        <a:pt x="4" y="1"/>
                      </a:cubicBezTo>
                      <a:cubicBezTo>
                        <a:pt x="4" y="1"/>
                        <a:pt x="4" y="1"/>
                        <a:pt x="4" y="1"/>
                      </a:cubicBezTo>
                      <a:cubicBezTo>
                        <a:pt x="4" y="1"/>
                        <a:pt x="4" y="0"/>
                        <a:pt x="3"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79" name="Freeform 12860">
                  <a:extLst>
                    <a:ext uri="{FF2B5EF4-FFF2-40B4-BE49-F238E27FC236}">
                      <a16:creationId xmlns:a16="http://schemas.microsoft.com/office/drawing/2014/main" id="{2687D86E-62D0-FFE0-A176-6020090D0F60}"/>
                    </a:ext>
                  </a:extLst>
                </p:cNvPr>
                <p:cNvSpPr>
                  <a:spLocks noEditPoints="1"/>
                </p:cNvSpPr>
                <p:nvPr/>
              </p:nvSpPr>
              <p:spPr bwMode="auto">
                <a:xfrm>
                  <a:off x="4771" y="2250"/>
                  <a:ext cx="3" cy="5"/>
                </a:xfrm>
                <a:custGeom>
                  <a:avLst/>
                  <a:gdLst>
                    <a:gd name="T0" fmla="*/ 3 w 3"/>
                    <a:gd name="T1" fmla="*/ 0 h 6"/>
                    <a:gd name="T2" fmla="*/ 1 w 3"/>
                    <a:gd name="T3" fmla="*/ 3 h 6"/>
                    <a:gd name="T4" fmla="*/ 0 w 3"/>
                    <a:gd name="T5" fmla="*/ 3 h 6"/>
                    <a:gd name="T6" fmla="*/ 0 w 3"/>
                    <a:gd name="T7" fmla="*/ 3 h 6"/>
                    <a:gd name="T8" fmla="*/ 3 w 3"/>
                    <a:gd name="T9" fmla="*/ 3 h 6"/>
                    <a:gd name="T10" fmla="*/ 3 w 3"/>
                    <a:gd name="T11" fmla="*/ 0 h 6"/>
                    <a:gd name="T12" fmla="*/ 2 w 3"/>
                    <a:gd name="T13" fmla="*/ 0 h 6"/>
                    <a:gd name="T14" fmla="*/ 3 w 3"/>
                    <a:gd name="T15" fmla="*/ 0 h 6"/>
                    <a:gd name="T16" fmla="*/ 3 w 3"/>
                    <a:gd name="T17" fmla="*/ 0 h 6"/>
                    <a:gd name="T18" fmla="*/ 3 w 3"/>
                    <a:gd name="T19" fmla="*/ 0 h 6"/>
                    <a:gd name="T20" fmla="*/ 2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3" y="0"/>
                      </a:moveTo>
                      <a:cubicBezTo>
                        <a:pt x="3" y="1"/>
                        <a:pt x="2" y="3"/>
                        <a:pt x="1" y="4"/>
                      </a:cubicBezTo>
                      <a:cubicBezTo>
                        <a:pt x="1" y="4"/>
                        <a:pt x="0" y="5"/>
                        <a:pt x="0" y="6"/>
                      </a:cubicBezTo>
                      <a:cubicBezTo>
                        <a:pt x="0" y="6"/>
                        <a:pt x="0" y="6"/>
                        <a:pt x="0" y="6"/>
                      </a:cubicBezTo>
                      <a:cubicBezTo>
                        <a:pt x="1" y="6"/>
                        <a:pt x="3" y="3"/>
                        <a:pt x="3" y="3"/>
                      </a:cubicBezTo>
                      <a:cubicBezTo>
                        <a:pt x="3" y="2"/>
                        <a:pt x="3" y="1"/>
                        <a:pt x="3" y="0"/>
                      </a:cubicBezTo>
                      <a:moveTo>
                        <a:pt x="2" y="0"/>
                      </a:moveTo>
                      <a:cubicBezTo>
                        <a:pt x="3" y="0"/>
                        <a:pt x="3" y="0"/>
                        <a:pt x="3" y="0"/>
                      </a:cubicBezTo>
                      <a:cubicBezTo>
                        <a:pt x="3" y="0"/>
                        <a:pt x="3" y="0"/>
                        <a:pt x="3" y="0"/>
                      </a:cubicBezTo>
                      <a:cubicBezTo>
                        <a:pt x="3" y="0"/>
                        <a:pt x="3" y="0"/>
                        <a:pt x="3" y="0"/>
                      </a:cubicBezTo>
                      <a:cubicBezTo>
                        <a:pt x="2"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0" name="Freeform 12861">
                  <a:extLst>
                    <a:ext uri="{FF2B5EF4-FFF2-40B4-BE49-F238E27FC236}">
                      <a16:creationId xmlns:a16="http://schemas.microsoft.com/office/drawing/2014/main" id="{F4F78A7D-02DA-1424-6EFB-2304A07DD551}"/>
                    </a:ext>
                  </a:extLst>
                </p:cNvPr>
                <p:cNvSpPr>
                  <a:spLocks noEditPoints="1"/>
                </p:cNvSpPr>
                <p:nvPr/>
              </p:nvSpPr>
              <p:spPr bwMode="auto">
                <a:xfrm>
                  <a:off x="4776" y="2247"/>
                  <a:ext cx="3" cy="2"/>
                </a:xfrm>
                <a:custGeom>
                  <a:avLst/>
                  <a:gdLst>
                    <a:gd name="T0" fmla="*/ 3 w 3"/>
                    <a:gd name="T1" fmla="*/ 1 h 3"/>
                    <a:gd name="T2" fmla="*/ 3 w 3"/>
                    <a:gd name="T3" fmla="*/ 1 h 3"/>
                    <a:gd name="T4" fmla="*/ 3 w 3"/>
                    <a:gd name="T5" fmla="*/ 1 h 3"/>
                    <a:gd name="T6" fmla="*/ 3 w 3"/>
                    <a:gd name="T7" fmla="*/ 1 h 3"/>
                    <a:gd name="T8" fmla="*/ 3 w 3"/>
                    <a:gd name="T9" fmla="*/ 0 h 3"/>
                    <a:gd name="T10" fmla="*/ 0 w 3"/>
                    <a:gd name="T11" fmla="*/ 1 h 3"/>
                    <a:gd name="T12" fmla="*/ 3 w 3"/>
                    <a:gd name="T13" fmla="*/ 1 h 3"/>
                    <a:gd name="T14" fmla="*/ 3 w 3"/>
                    <a:gd name="T15" fmla="*/ 1 h 3"/>
                    <a:gd name="T16" fmla="*/ 3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2"/>
                      </a:moveTo>
                      <a:cubicBezTo>
                        <a:pt x="3" y="2"/>
                        <a:pt x="3" y="2"/>
                        <a:pt x="3" y="2"/>
                      </a:cubicBezTo>
                      <a:cubicBezTo>
                        <a:pt x="3" y="2"/>
                        <a:pt x="3" y="2"/>
                        <a:pt x="3" y="2"/>
                      </a:cubicBezTo>
                      <a:cubicBezTo>
                        <a:pt x="3" y="2"/>
                        <a:pt x="3" y="2"/>
                        <a:pt x="3" y="2"/>
                      </a:cubicBezTo>
                      <a:moveTo>
                        <a:pt x="3" y="0"/>
                      </a:moveTo>
                      <a:cubicBezTo>
                        <a:pt x="2" y="0"/>
                        <a:pt x="0" y="2"/>
                        <a:pt x="0" y="3"/>
                      </a:cubicBezTo>
                      <a:cubicBezTo>
                        <a:pt x="0" y="3"/>
                        <a:pt x="2" y="1"/>
                        <a:pt x="3" y="1"/>
                      </a:cubicBezTo>
                      <a:cubicBezTo>
                        <a:pt x="3" y="1"/>
                        <a:pt x="3" y="2"/>
                        <a:pt x="3" y="2"/>
                      </a:cubicBezTo>
                      <a:cubicBezTo>
                        <a:pt x="3" y="1"/>
                        <a:pt x="3" y="0"/>
                        <a:pt x="3"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1" name="Freeform 12862">
                  <a:extLst>
                    <a:ext uri="{FF2B5EF4-FFF2-40B4-BE49-F238E27FC236}">
                      <a16:creationId xmlns:a16="http://schemas.microsoft.com/office/drawing/2014/main" id="{F2155EA5-DA32-C3E1-1A0F-45814A93A06B}"/>
                    </a:ext>
                  </a:extLst>
                </p:cNvPr>
                <p:cNvSpPr>
                  <a:spLocks noEditPoints="1"/>
                </p:cNvSpPr>
                <p:nvPr/>
              </p:nvSpPr>
              <p:spPr bwMode="auto">
                <a:xfrm>
                  <a:off x="4772" y="2266"/>
                  <a:ext cx="4" cy="3"/>
                </a:xfrm>
                <a:custGeom>
                  <a:avLst/>
                  <a:gdLst>
                    <a:gd name="T0" fmla="*/ 4 w 4"/>
                    <a:gd name="T1" fmla="*/ 0 h 4"/>
                    <a:gd name="T2" fmla="*/ 0 w 4"/>
                    <a:gd name="T3" fmla="*/ 2 h 4"/>
                    <a:gd name="T4" fmla="*/ 1 w 4"/>
                    <a:gd name="T5" fmla="*/ 2 h 4"/>
                    <a:gd name="T6" fmla="*/ 3 w 4"/>
                    <a:gd name="T7" fmla="*/ 2 h 4"/>
                    <a:gd name="T8" fmla="*/ 4 w 4"/>
                    <a:gd name="T9" fmla="*/ 0 h 4"/>
                    <a:gd name="T10" fmla="*/ 4 w 4"/>
                    <a:gd name="T11" fmla="*/ 0 h 4"/>
                    <a:gd name="T12" fmla="*/ 4 w 4"/>
                    <a:gd name="T13" fmla="*/ 0 h 4"/>
                    <a:gd name="T14" fmla="*/ 4 w 4"/>
                    <a:gd name="T15" fmla="*/ 0 h 4"/>
                    <a:gd name="T16" fmla="*/ 4 w 4"/>
                    <a:gd name="T17" fmla="*/ 0 h 4"/>
                    <a:gd name="T18" fmla="*/ 4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4" y="0"/>
                      </a:moveTo>
                      <a:cubicBezTo>
                        <a:pt x="4" y="2"/>
                        <a:pt x="1" y="3"/>
                        <a:pt x="0" y="4"/>
                      </a:cubicBezTo>
                      <a:cubicBezTo>
                        <a:pt x="0" y="4"/>
                        <a:pt x="1" y="4"/>
                        <a:pt x="1" y="4"/>
                      </a:cubicBezTo>
                      <a:cubicBezTo>
                        <a:pt x="2" y="4"/>
                        <a:pt x="3" y="3"/>
                        <a:pt x="3" y="2"/>
                      </a:cubicBezTo>
                      <a:cubicBezTo>
                        <a:pt x="4" y="1"/>
                        <a:pt x="4" y="0"/>
                        <a:pt x="4" y="0"/>
                      </a:cubicBezTo>
                      <a:moveTo>
                        <a:pt x="4" y="0"/>
                      </a:moveTo>
                      <a:cubicBezTo>
                        <a:pt x="4" y="0"/>
                        <a:pt x="4" y="0"/>
                        <a:pt x="4" y="0"/>
                      </a:cubicBezTo>
                      <a:cubicBezTo>
                        <a:pt x="4" y="0"/>
                        <a:pt x="4" y="0"/>
                        <a:pt x="4" y="0"/>
                      </a:cubicBezTo>
                      <a:cubicBezTo>
                        <a:pt x="4" y="0"/>
                        <a:pt x="4" y="0"/>
                        <a:pt x="4" y="0"/>
                      </a:cubicBezTo>
                      <a:cubicBezTo>
                        <a:pt x="4" y="0"/>
                        <a:pt x="4" y="0"/>
                        <a:pt x="4"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2" name="Freeform 12863">
                  <a:extLst>
                    <a:ext uri="{FF2B5EF4-FFF2-40B4-BE49-F238E27FC236}">
                      <a16:creationId xmlns:a16="http://schemas.microsoft.com/office/drawing/2014/main" id="{E1EE28B8-81A8-7841-DC80-F0FDCE31C6EB}"/>
                    </a:ext>
                  </a:extLst>
                </p:cNvPr>
                <p:cNvSpPr>
                  <a:spLocks noEditPoints="1"/>
                </p:cNvSpPr>
                <p:nvPr/>
              </p:nvSpPr>
              <p:spPr bwMode="auto">
                <a:xfrm>
                  <a:off x="4768" y="2261"/>
                  <a:ext cx="3" cy="4"/>
                </a:xfrm>
                <a:custGeom>
                  <a:avLst/>
                  <a:gdLst>
                    <a:gd name="T0" fmla="*/ 3 w 3"/>
                    <a:gd name="T1" fmla="*/ 1 h 5"/>
                    <a:gd name="T2" fmla="*/ 3 w 3"/>
                    <a:gd name="T3" fmla="*/ 1 h 5"/>
                    <a:gd name="T4" fmla="*/ 3 w 3"/>
                    <a:gd name="T5" fmla="*/ 1 h 5"/>
                    <a:gd name="T6" fmla="*/ 3 w 3"/>
                    <a:gd name="T7" fmla="*/ 1 h 5"/>
                    <a:gd name="T8" fmla="*/ 2 w 3"/>
                    <a:gd name="T9" fmla="*/ 0 h 5"/>
                    <a:gd name="T10" fmla="*/ 0 w 3"/>
                    <a:gd name="T11" fmla="*/ 2 h 5"/>
                    <a:gd name="T12" fmla="*/ 1 w 3"/>
                    <a:gd name="T13" fmla="*/ 2 h 5"/>
                    <a:gd name="T14" fmla="*/ 3 w 3"/>
                    <a:gd name="T15" fmla="*/ 1 h 5"/>
                    <a:gd name="T16" fmla="*/ 2 w 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3" y="1"/>
                      </a:moveTo>
                      <a:cubicBezTo>
                        <a:pt x="3" y="1"/>
                        <a:pt x="3" y="1"/>
                        <a:pt x="3" y="1"/>
                      </a:cubicBezTo>
                      <a:cubicBezTo>
                        <a:pt x="3" y="1"/>
                        <a:pt x="3" y="1"/>
                        <a:pt x="3" y="1"/>
                      </a:cubicBezTo>
                      <a:cubicBezTo>
                        <a:pt x="3" y="1"/>
                        <a:pt x="3" y="1"/>
                        <a:pt x="3" y="1"/>
                      </a:cubicBezTo>
                      <a:moveTo>
                        <a:pt x="2" y="0"/>
                      </a:moveTo>
                      <a:cubicBezTo>
                        <a:pt x="1" y="0"/>
                        <a:pt x="0" y="4"/>
                        <a:pt x="0" y="5"/>
                      </a:cubicBezTo>
                      <a:cubicBezTo>
                        <a:pt x="1" y="4"/>
                        <a:pt x="1" y="4"/>
                        <a:pt x="1" y="3"/>
                      </a:cubicBezTo>
                      <a:cubicBezTo>
                        <a:pt x="1" y="2"/>
                        <a:pt x="2" y="1"/>
                        <a:pt x="3" y="1"/>
                      </a:cubicBezTo>
                      <a:cubicBezTo>
                        <a:pt x="3"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3" name="Freeform 12864">
                  <a:extLst>
                    <a:ext uri="{FF2B5EF4-FFF2-40B4-BE49-F238E27FC236}">
                      <a16:creationId xmlns:a16="http://schemas.microsoft.com/office/drawing/2014/main" id="{720365E2-400F-83B3-C245-1ABC83D830E5}"/>
                    </a:ext>
                  </a:extLst>
                </p:cNvPr>
                <p:cNvSpPr>
                  <a:spLocks/>
                </p:cNvSpPr>
                <p:nvPr/>
              </p:nvSpPr>
              <p:spPr bwMode="auto">
                <a:xfrm>
                  <a:off x="4763" y="2254"/>
                  <a:ext cx="4" cy="4"/>
                </a:xfrm>
                <a:custGeom>
                  <a:avLst/>
                  <a:gdLst>
                    <a:gd name="T0" fmla="*/ 2 w 5"/>
                    <a:gd name="T1" fmla="*/ 0 h 5"/>
                    <a:gd name="T2" fmla="*/ 2 w 5"/>
                    <a:gd name="T3" fmla="*/ 1 h 5"/>
                    <a:gd name="T4" fmla="*/ 0 w 5"/>
                    <a:gd name="T5" fmla="*/ 2 h 5"/>
                    <a:gd name="T6" fmla="*/ 1 w 5"/>
                    <a:gd name="T7" fmla="*/ 2 h 5"/>
                    <a:gd name="T8" fmla="*/ 2 w 5"/>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5">
                      <a:moveTo>
                        <a:pt x="4" y="0"/>
                      </a:moveTo>
                      <a:cubicBezTo>
                        <a:pt x="4" y="1"/>
                        <a:pt x="4" y="1"/>
                        <a:pt x="4" y="1"/>
                      </a:cubicBezTo>
                      <a:cubicBezTo>
                        <a:pt x="2" y="2"/>
                        <a:pt x="2" y="4"/>
                        <a:pt x="0" y="4"/>
                      </a:cubicBezTo>
                      <a:cubicBezTo>
                        <a:pt x="0" y="5"/>
                        <a:pt x="1" y="5"/>
                        <a:pt x="1" y="5"/>
                      </a:cubicBezTo>
                      <a:cubicBezTo>
                        <a:pt x="3" y="5"/>
                        <a:pt x="5" y="2"/>
                        <a:pt x="4"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4" name="Freeform 12865">
                  <a:extLst>
                    <a:ext uri="{FF2B5EF4-FFF2-40B4-BE49-F238E27FC236}">
                      <a16:creationId xmlns:a16="http://schemas.microsoft.com/office/drawing/2014/main" id="{2C800F8B-D745-68FC-F7DB-5FB59D3AA4CD}"/>
                    </a:ext>
                  </a:extLst>
                </p:cNvPr>
                <p:cNvSpPr>
                  <a:spLocks/>
                </p:cNvSpPr>
                <p:nvPr/>
              </p:nvSpPr>
              <p:spPr bwMode="auto">
                <a:xfrm>
                  <a:off x="4768" y="2249"/>
                  <a:ext cx="3" cy="2"/>
                </a:xfrm>
                <a:custGeom>
                  <a:avLst/>
                  <a:gdLst>
                    <a:gd name="T0" fmla="*/ 2 w 3"/>
                    <a:gd name="T1" fmla="*/ 0 h 3"/>
                    <a:gd name="T2" fmla="*/ 0 w 3"/>
                    <a:gd name="T3" fmla="*/ 1 h 3"/>
                    <a:gd name="T4" fmla="*/ 3 w 3"/>
                    <a:gd name="T5" fmla="*/ 0 h 3"/>
                    <a:gd name="T6" fmla="*/ 3 w 3"/>
                    <a:gd name="T7" fmla="*/ 0 h 3"/>
                    <a:gd name="T8" fmla="*/ 3 w 3"/>
                    <a:gd name="T9" fmla="*/ 0 h 3"/>
                    <a:gd name="T10" fmla="*/ 2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1" y="0"/>
                        <a:pt x="0" y="2"/>
                        <a:pt x="0" y="3"/>
                      </a:cubicBezTo>
                      <a:cubicBezTo>
                        <a:pt x="1" y="2"/>
                        <a:pt x="1" y="0"/>
                        <a:pt x="3" y="0"/>
                      </a:cubicBezTo>
                      <a:cubicBezTo>
                        <a:pt x="3" y="0"/>
                        <a:pt x="3" y="0"/>
                        <a:pt x="3" y="0"/>
                      </a:cubicBezTo>
                      <a:cubicBezTo>
                        <a:pt x="3" y="0"/>
                        <a:pt x="3" y="0"/>
                        <a:pt x="3" y="0"/>
                      </a:cubicBezTo>
                      <a:cubicBezTo>
                        <a:pt x="3" y="0"/>
                        <a:pt x="3"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5" name="Freeform 12866">
                  <a:extLst>
                    <a:ext uri="{FF2B5EF4-FFF2-40B4-BE49-F238E27FC236}">
                      <a16:creationId xmlns:a16="http://schemas.microsoft.com/office/drawing/2014/main" id="{54597E33-85D2-B9A7-E08D-CD999ADFD4CE}"/>
                    </a:ext>
                  </a:extLst>
                </p:cNvPr>
                <p:cNvSpPr>
                  <a:spLocks/>
                </p:cNvSpPr>
                <p:nvPr/>
              </p:nvSpPr>
              <p:spPr bwMode="auto">
                <a:xfrm>
                  <a:off x="4765" y="2268"/>
                  <a:ext cx="3" cy="1"/>
                </a:xfrm>
                <a:custGeom>
                  <a:avLst/>
                  <a:gdLst>
                    <a:gd name="T0" fmla="*/ 2 w 4"/>
                    <a:gd name="T1" fmla="*/ 0 h 2"/>
                    <a:gd name="T2" fmla="*/ 2 w 4"/>
                    <a:gd name="T3" fmla="*/ 0 h 2"/>
                    <a:gd name="T4" fmla="*/ 2 w 4"/>
                    <a:gd name="T5" fmla="*/ 1 h 2"/>
                    <a:gd name="T6" fmla="*/ 0 w 4"/>
                    <a:gd name="T7" fmla="*/ 1 h 2"/>
                    <a:gd name="T8" fmla="*/ 1 w 4"/>
                    <a:gd name="T9" fmla="*/ 1 h 2"/>
                    <a:gd name="T10" fmla="*/ 2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cubicBezTo>
                        <a:pt x="4" y="0"/>
                        <a:pt x="4" y="0"/>
                        <a:pt x="4" y="0"/>
                      </a:cubicBezTo>
                      <a:cubicBezTo>
                        <a:pt x="4" y="1"/>
                        <a:pt x="3" y="2"/>
                        <a:pt x="2" y="2"/>
                      </a:cubicBezTo>
                      <a:cubicBezTo>
                        <a:pt x="2" y="2"/>
                        <a:pt x="1" y="1"/>
                        <a:pt x="0" y="1"/>
                      </a:cubicBezTo>
                      <a:cubicBezTo>
                        <a:pt x="0" y="2"/>
                        <a:pt x="1" y="2"/>
                        <a:pt x="1" y="2"/>
                      </a:cubicBezTo>
                      <a:cubicBezTo>
                        <a:pt x="3" y="2"/>
                        <a:pt x="4" y="1"/>
                        <a:pt x="4"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6" name="Freeform 12867">
                  <a:extLst>
                    <a:ext uri="{FF2B5EF4-FFF2-40B4-BE49-F238E27FC236}">
                      <a16:creationId xmlns:a16="http://schemas.microsoft.com/office/drawing/2014/main" id="{7E54DAAA-7199-B127-6D2F-AAA6EAFA0514}"/>
                    </a:ext>
                  </a:extLst>
                </p:cNvPr>
                <p:cNvSpPr>
                  <a:spLocks noEditPoints="1"/>
                </p:cNvSpPr>
                <p:nvPr/>
              </p:nvSpPr>
              <p:spPr bwMode="auto">
                <a:xfrm>
                  <a:off x="4761" y="2262"/>
                  <a:ext cx="3" cy="5"/>
                </a:xfrm>
                <a:custGeom>
                  <a:avLst/>
                  <a:gdLst>
                    <a:gd name="T0" fmla="*/ 1 w 3"/>
                    <a:gd name="T1" fmla="*/ 3 h 6"/>
                    <a:gd name="T2" fmla="*/ 1 w 3"/>
                    <a:gd name="T3" fmla="*/ 3 h 6"/>
                    <a:gd name="T4" fmla="*/ 1 w 3"/>
                    <a:gd name="T5" fmla="*/ 3 h 6"/>
                    <a:gd name="T6" fmla="*/ 3 w 3"/>
                    <a:gd name="T7" fmla="*/ 0 h 6"/>
                    <a:gd name="T8" fmla="*/ 3 w 3"/>
                    <a:gd name="T9" fmla="*/ 0 h 6"/>
                    <a:gd name="T10" fmla="*/ 3 w 3"/>
                    <a:gd name="T11" fmla="*/ 1 h 6"/>
                    <a:gd name="T12" fmla="*/ 3 w 3"/>
                    <a:gd name="T13" fmla="*/ 0 h 6"/>
                    <a:gd name="T14" fmla="*/ 3 w 3"/>
                    <a:gd name="T15" fmla="*/ 0 h 6"/>
                    <a:gd name="T16" fmla="*/ 0 w 3"/>
                    <a:gd name="T17" fmla="*/ 3 h 6"/>
                    <a:gd name="T18" fmla="*/ 1 w 3"/>
                    <a:gd name="T19" fmla="*/ 3 h 6"/>
                    <a:gd name="T20" fmla="*/ 3 w 3"/>
                    <a:gd name="T21" fmla="*/ 0 h 6"/>
                    <a:gd name="T22" fmla="*/ 3 w 3"/>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1" y="5"/>
                      </a:moveTo>
                      <a:cubicBezTo>
                        <a:pt x="1" y="6"/>
                        <a:pt x="1" y="6"/>
                        <a:pt x="1" y="6"/>
                      </a:cubicBezTo>
                      <a:cubicBezTo>
                        <a:pt x="1" y="6"/>
                        <a:pt x="1" y="6"/>
                        <a:pt x="1" y="5"/>
                      </a:cubicBezTo>
                      <a:moveTo>
                        <a:pt x="3" y="0"/>
                      </a:moveTo>
                      <a:cubicBezTo>
                        <a:pt x="3" y="0"/>
                        <a:pt x="3" y="0"/>
                        <a:pt x="3" y="0"/>
                      </a:cubicBezTo>
                      <a:cubicBezTo>
                        <a:pt x="3" y="1"/>
                        <a:pt x="3" y="1"/>
                        <a:pt x="3" y="1"/>
                      </a:cubicBezTo>
                      <a:cubicBezTo>
                        <a:pt x="3" y="0"/>
                        <a:pt x="3" y="0"/>
                        <a:pt x="3" y="0"/>
                      </a:cubicBezTo>
                      <a:moveTo>
                        <a:pt x="3" y="0"/>
                      </a:moveTo>
                      <a:cubicBezTo>
                        <a:pt x="2" y="1"/>
                        <a:pt x="0" y="2"/>
                        <a:pt x="0" y="4"/>
                      </a:cubicBezTo>
                      <a:cubicBezTo>
                        <a:pt x="0" y="4"/>
                        <a:pt x="1" y="5"/>
                        <a:pt x="1" y="5"/>
                      </a:cubicBezTo>
                      <a:cubicBezTo>
                        <a:pt x="0" y="4"/>
                        <a:pt x="2" y="1"/>
                        <a:pt x="3" y="0"/>
                      </a:cubicBezTo>
                      <a:cubicBezTo>
                        <a:pt x="3" y="0"/>
                        <a:pt x="3" y="0"/>
                        <a:pt x="3"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7" name="Freeform 12868">
                  <a:extLst>
                    <a:ext uri="{FF2B5EF4-FFF2-40B4-BE49-F238E27FC236}">
                      <a16:creationId xmlns:a16="http://schemas.microsoft.com/office/drawing/2014/main" id="{8EDA1A35-ED85-8105-9365-B5FBAFF056C1}"/>
                    </a:ext>
                  </a:extLst>
                </p:cNvPr>
                <p:cNvSpPr>
                  <a:spLocks noEditPoints="1"/>
                </p:cNvSpPr>
                <p:nvPr/>
              </p:nvSpPr>
              <p:spPr bwMode="auto">
                <a:xfrm>
                  <a:off x="4760" y="2259"/>
                  <a:ext cx="1" cy="4"/>
                </a:xfrm>
                <a:custGeom>
                  <a:avLst/>
                  <a:gdLst>
                    <a:gd name="T0" fmla="*/ 1 w 2"/>
                    <a:gd name="T1" fmla="*/ 1 h 5"/>
                    <a:gd name="T2" fmla="*/ 0 w 2"/>
                    <a:gd name="T3" fmla="*/ 2 h 5"/>
                    <a:gd name="T4" fmla="*/ 1 w 2"/>
                    <a:gd name="T5" fmla="*/ 1 h 5"/>
                    <a:gd name="T6" fmla="*/ 1 w 2"/>
                    <a:gd name="T7" fmla="*/ 0 h 5"/>
                    <a:gd name="T8" fmla="*/ 1 w 2"/>
                    <a:gd name="T9" fmla="*/ 1 h 5"/>
                    <a:gd name="T10" fmla="*/ 1 w 2"/>
                    <a:gd name="T11" fmla="*/ 0 h 5"/>
                    <a:gd name="T12" fmla="*/ 1 w 2"/>
                    <a:gd name="T13" fmla="*/ 0 h 5"/>
                    <a:gd name="T14" fmla="*/ 1 w 2"/>
                    <a:gd name="T15" fmla="*/ 0 h 5"/>
                    <a:gd name="T16" fmla="*/ 1 w 2"/>
                    <a:gd name="T17" fmla="*/ 0 h 5"/>
                    <a:gd name="T18" fmla="*/ 1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1" y="1"/>
                      </a:moveTo>
                      <a:cubicBezTo>
                        <a:pt x="0" y="2"/>
                        <a:pt x="0" y="4"/>
                        <a:pt x="0" y="5"/>
                      </a:cubicBezTo>
                      <a:cubicBezTo>
                        <a:pt x="1" y="4"/>
                        <a:pt x="0" y="2"/>
                        <a:pt x="1" y="1"/>
                      </a:cubicBezTo>
                      <a:moveTo>
                        <a:pt x="1" y="0"/>
                      </a:moveTo>
                      <a:cubicBezTo>
                        <a:pt x="1" y="0"/>
                        <a:pt x="1" y="0"/>
                        <a:pt x="1" y="1"/>
                      </a:cubicBezTo>
                      <a:cubicBezTo>
                        <a:pt x="1" y="0"/>
                        <a:pt x="1" y="0"/>
                        <a:pt x="1" y="0"/>
                      </a:cubicBezTo>
                      <a:moveTo>
                        <a:pt x="2" y="0"/>
                      </a:moveTo>
                      <a:cubicBezTo>
                        <a:pt x="1" y="0"/>
                        <a:pt x="1" y="0"/>
                        <a:pt x="1" y="0"/>
                      </a:cubicBezTo>
                      <a:cubicBezTo>
                        <a:pt x="1" y="0"/>
                        <a:pt x="1" y="0"/>
                        <a:pt x="2" y="0"/>
                      </a:cubicBezTo>
                      <a:cubicBezTo>
                        <a:pt x="2"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8" name="Freeform 12869">
                  <a:extLst>
                    <a:ext uri="{FF2B5EF4-FFF2-40B4-BE49-F238E27FC236}">
                      <a16:creationId xmlns:a16="http://schemas.microsoft.com/office/drawing/2014/main" id="{B239E753-08CC-A81E-F84D-E298ADBCEA3D}"/>
                    </a:ext>
                  </a:extLst>
                </p:cNvPr>
                <p:cNvSpPr>
                  <a:spLocks noEditPoints="1"/>
                </p:cNvSpPr>
                <p:nvPr/>
              </p:nvSpPr>
              <p:spPr bwMode="auto">
                <a:xfrm>
                  <a:off x="4744" y="2278"/>
                  <a:ext cx="8" cy="21"/>
                </a:xfrm>
                <a:custGeom>
                  <a:avLst/>
                  <a:gdLst>
                    <a:gd name="T0" fmla="*/ 4 w 9"/>
                    <a:gd name="T1" fmla="*/ 3 h 25"/>
                    <a:gd name="T2" fmla="*/ 4 w 9"/>
                    <a:gd name="T3" fmla="*/ 4 h 25"/>
                    <a:gd name="T4" fmla="*/ 4 w 9"/>
                    <a:gd name="T5" fmla="*/ 4 h 25"/>
                    <a:gd name="T6" fmla="*/ 4 w 9"/>
                    <a:gd name="T7" fmla="*/ 6 h 25"/>
                    <a:gd name="T8" fmla="*/ 4 w 9"/>
                    <a:gd name="T9" fmla="*/ 3 h 25"/>
                    <a:gd name="T10" fmla="*/ 4 w 9"/>
                    <a:gd name="T11" fmla="*/ 0 h 25"/>
                    <a:gd name="T12" fmla="*/ 4 w 9"/>
                    <a:gd name="T13" fmla="*/ 1 h 25"/>
                    <a:gd name="T14" fmla="*/ 3 w 9"/>
                    <a:gd name="T15" fmla="*/ 5 h 25"/>
                    <a:gd name="T16" fmla="*/ 2 w 9"/>
                    <a:gd name="T17" fmla="*/ 8 h 25"/>
                    <a:gd name="T18" fmla="*/ 2 w 9"/>
                    <a:gd name="T19" fmla="*/ 11 h 25"/>
                    <a:gd name="T20" fmla="*/ 2 w 9"/>
                    <a:gd name="T21" fmla="*/ 11 h 25"/>
                    <a:gd name="T22" fmla="*/ 3 w 9"/>
                    <a:gd name="T23" fmla="*/ 11 h 25"/>
                    <a:gd name="T24" fmla="*/ 3 w 9"/>
                    <a:gd name="T25" fmla="*/ 11 h 25"/>
                    <a:gd name="T26" fmla="*/ 3 w 9"/>
                    <a:gd name="T27" fmla="*/ 11 h 25"/>
                    <a:gd name="T28" fmla="*/ 3 w 9"/>
                    <a:gd name="T29" fmla="*/ 11 h 25"/>
                    <a:gd name="T30" fmla="*/ 3 w 9"/>
                    <a:gd name="T31" fmla="*/ 11 h 25"/>
                    <a:gd name="T32" fmla="*/ 4 w 9"/>
                    <a:gd name="T33" fmla="*/ 11 h 25"/>
                    <a:gd name="T34" fmla="*/ 4 w 9"/>
                    <a:gd name="T35" fmla="*/ 11 h 25"/>
                    <a:gd name="T36" fmla="*/ 4 w 9"/>
                    <a:gd name="T37" fmla="*/ 11 h 25"/>
                    <a:gd name="T38" fmla="*/ 4 w 9"/>
                    <a:gd name="T39" fmla="*/ 11 h 25"/>
                    <a:gd name="T40" fmla="*/ 5 w 9"/>
                    <a:gd name="T41" fmla="*/ 13 h 25"/>
                    <a:gd name="T42" fmla="*/ 5 w 9"/>
                    <a:gd name="T43" fmla="*/ 13 h 25"/>
                    <a:gd name="T44" fmla="*/ 4 w 9"/>
                    <a:gd name="T45" fmla="*/ 9 h 25"/>
                    <a:gd name="T46" fmla="*/ 4 w 9"/>
                    <a:gd name="T47" fmla="*/ 6 h 25"/>
                    <a:gd name="T48" fmla="*/ 4 w 9"/>
                    <a:gd name="T49" fmla="*/ 6 h 25"/>
                    <a:gd name="T50" fmla="*/ 4 w 9"/>
                    <a:gd name="T51" fmla="*/ 4 h 25"/>
                    <a:gd name="T52" fmla="*/ 4 w 9"/>
                    <a:gd name="T53" fmla="*/ 4 h 25"/>
                    <a:gd name="T54" fmla="*/ 4 w 9"/>
                    <a:gd name="T55" fmla="*/ 3 h 25"/>
                    <a:gd name="T56" fmla="*/ 4 w 9"/>
                    <a:gd name="T57" fmla="*/ 3 h 25"/>
                    <a:gd name="T58" fmla="*/ 4 w 9"/>
                    <a:gd name="T59" fmla="*/ 0 h 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9" h="25">
                      <a:moveTo>
                        <a:pt x="6" y="7"/>
                      </a:moveTo>
                      <a:cubicBezTo>
                        <a:pt x="6" y="7"/>
                        <a:pt x="6" y="7"/>
                        <a:pt x="5" y="8"/>
                      </a:cubicBezTo>
                      <a:cubicBezTo>
                        <a:pt x="5" y="8"/>
                        <a:pt x="5" y="8"/>
                        <a:pt x="5" y="8"/>
                      </a:cubicBezTo>
                      <a:cubicBezTo>
                        <a:pt x="5" y="9"/>
                        <a:pt x="5" y="10"/>
                        <a:pt x="5" y="11"/>
                      </a:cubicBezTo>
                      <a:cubicBezTo>
                        <a:pt x="5" y="10"/>
                        <a:pt x="6" y="8"/>
                        <a:pt x="6" y="7"/>
                      </a:cubicBezTo>
                      <a:moveTo>
                        <a:pt x="7" y="0"/>
                      </a:moveTo>
                      <a:cubicBezTo>
                        <a:pt x="6" y="0"/>
                        <a:pt x="6" y="0"/>
                        <a:pt x="6" y="1"/>
                      </a:cubicBezTo>
                      <a:cubicBezTo>
                        <a:pt x="6" y="3"/>
                        <a:pt x="2" y="7"/>
                        <a:pt x="3" y="10"/>
                      </a:cubicBezTo>
                      <a:cubicBezTo>
                        <a:pt x="3" y="12"/>
                        <a:pt x="0" y="14"/>
                        <a:pt x="2" y="16"/>
                      </a:cubicBezTo>
                      <a:cubicBezTo>
                        <a:pt x="3" y="17"/>
                        <a:pt x="0" y="20"/>
                        <a:pt x="2" y="21"/>
                      </a:cubicBezTo>
                      <a:cubicBezTo>
                        <a:pt x="2" y="21"/>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5" y="22"/>
                        <a:pt x="6" y="23"/>
                        <a:pt x="6" y="23"/>
                      </a:cubicBezTo>
                      <a:cubicBezTo>
                        <a:pt x="7" y="24"/>
                        <a:pt x="8" y="25"/>
                        <a:pt x="9" y="25"/>
                      </a:cubicBezTo>
                      <a:cubicBezTo>
                        <a:pt x="9" y="25"/>
                        <a:pt x="9" y="25"/>
                        <a:pt x="9" y="25"/>
                      </a:cubicBezTo>
                      <a:cubicBezTo>
                        <a:pt x="7" y="23"/>
                        <a:pt x="6" y="21"/>
                        <a:pt x="5" y="19"/>
                      </a:cubicBezTo>
                      <a:cubicBezTo>
                        <a:pt x="4" y="17"/>
                        <a:pt x="4" y="14"/>
                        <a:pt x="5" y="12"/>
                      </a:cubicBezTo>
                      <a:cubicBezTo>
                        <a:pt x="5" y="12"/>
                        <a:pt x="5" y="12"/>
                        <a:pt x="5" y="12"/>
                      </a:cubicBezTo>
                      <a:cubicBezTo>
                        <a:pt x="4" y="11"/>
                        <a:pt x="4" y="9"/>
                        <a:pt x="5" y="8"/>
                      </a:cubicBezTo>
                      <a:cubicBezTo>
                        <a:pt x="5" y="8"/>
                        <a:pt x="5" y="8"/>
                        <a:pt x="5" y="8"/>
                      </a:cubicBezTo>
                      <a:cubicBezTo>
                        <a:pt x="6" y="7"/>
                        <a:pt x="6" y="7"/>
                        <a:pt x="6" y="7"/>
                      </a:cubicBezTo>
                      <a:cubicBezTo>
                        <a:pt x="6" y="7"/>
                        <a:pt x="6" y="7"/>
                        <a:pt x="6" y="7"/>
                      </a:cubicBezTo>
                      <a:cubicBezTo>
                        <a:pt x="7" y="5"/>
                        <a:pt x="7" y="2"/>
                        <a:pt x="7"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89" name="Freeform 12870">
                  <a:extLst>
                    <a:ext uri="{FF2B5EF4-FFF2-40B4-BE49-F238E27FC236}">
                      <a16:creationId xmlns:a16="http://schemas.microsoft.com/office/drawing/2014/main" id="{AF72899D-95DE-A749-AC16-CAB063AE085F}"/>
                    </a:ext>
                  </a:extLst>
                </p:cNvPr>
                <p:cNvSpPr>
                  <a:spLocks noEditPoints="1"/>
                </p:cNvSpPr>
                <p:nvPr/>
              </p:nvSpPr>
              <p:spPr bwMode="auto">
                <a:xfrm>
                  <a:off x="4747" y="2271"/>
                  <a:ext cx="25" cy="29"/>
                </a:xfrm>
                <a:custGeom>
                  <a:avLst/>
                  <a:gdLst>
                    <a:gd name="T0" fmla="*/ 6 w 30"/>
                    <a:gd name="T1" fmla="*/ 12 h 35"/>
                    <a:gd name="T2" fmla="*/ 5 w 30"/>
                    <a:gd name="T3" fmla="*/ 13 h 35"/>
                    <a:gd name="T4" fmla="*/ 3 w 30"/>
                    <a:gd name="T5" fmla="*/ 10 h 35"/>
                    <a:gd name="T6" fmla="*/ 3 w 30"/>
                    <a:gd name="T7" fmla="*/ 10 h 35"/>
                    <a:gd name="T8" fmla="*/ 3 w 30"/>
                    <a:gd name="T9" fmla="*/ 12 h 35"/>
                    <a:gd name="T10" fmla="*/ 6 w 30"/>
                    <a:gd name="T11" fmla="*/ 9 h 35"/>
                    <a:gd name="T12" fmla="*/ 7 w 30"/>
                    <a:gd name="T13" fmla="*/ 9 h 35"/>
                    <a:gd name="T14" fmla="*/ 6 w 30"/>
                    <a:gd name="T15" fmla="*/ 12 h 35"/>
                    <a:gd name="T16" fmla="*/ 2 w 30"/>
                    <a:gd name="T17" fmla="*/ 7 h 35"/>
                    <a:gd name="T18" fmla="*/ 1 w 30"/>
                    <a:gd name="T19" fmla="*/ 10 h 35"/>
                    <a:gd name="T20" fmla="*/ 3 w 30"/>
                    <a:gd name="T21" fmla="*/ 16 h 35"/>
                    <a:gd name="T22" fmla="*/ 4 w 30"/>
                    <a:gd name="T23" fmla="*/ 16 h 35"/>
                    <a:gd name="T24" fmla="*/ 6 w 30"/>
                    <a:gd name="T25" fmla="*/ 15 h 35"/>
                    <a:gd name="T26" fmla="*/ 8 w 30"/>
                    <a:gd name="T27" fmla="*/ 15 h 35"/>
                    <a:gd name="T28" fmla="*/ 8 w 30"/>
                    <a:gd name="T29" fmla="*/ 15 h 35"/>
                    <a:gd name="T30" fmla="*/ 8 w 30"/>
                    <a:gd name="T31" fmla="*/ 14 h 35"/>
                    <a:gd name="T32" fmla="*/ 8 w 30"/>
                    <a:gd name="T33" fmla="*/ 10 h 35"/>
                    <a:gd name="T34" fmla="*/ 3 w 30"/>
                    <a:gd name="T35" fmla="*/ 7 h 35"/>
                    <a:gd name="T36" fmla="*/ 3 w 30"/>
                    <a:gd name="T37" fmla="*/ 2 h 35"/>
                    <a:gd name="T38" fmla="*/ 11 w 30"/>
                    <a:gd name="T39" fmla="*/ 7 h 35"/>
                    <a:gd name="T40" fmla="*/ 11 w 30"/>
                    <a:gd name="T41" fmla="*/ 7 h 35"/>
                    <a:gd name="T42" fmla="*/ 3 w 30"/>
                    <a:gd name="T43" fmla="*/ 2 h 35"/>
                    <a:gd name="T44" fmla="*/ 11 w 30"/>
                    <a:gd name="T45" fmla="*/ 13 h 35"/>
                    <a:gd name="T46" fmla="*/ 15 w 30"/>
                    <a:gd name="T47" fmla="*/ 8 h 35"/>
                    <a:gd name="T48" fmla="*/ 13 w 30"/>
                    <a:gd name="T49" fmla="*/ 7 h 35"/>
                    <a:gd name="T50" fmla="*/ 13 w 30"/>
                    <a:gd name="T51" fmla="*/ 7 h 35"/>
                    <a:gd name="T52" fmla="*/ 13 w 30"/>
                    <a:gd name="T53" fmla="*/ 7 h 35"/>
                    <a:gd name="T54" fmla="*/ 13 w 30"/>
                    <a:gd name="T55" fmla="*/ 8 h 35"/>
                    <a:gd name="T56" fmla="*/ 11 w 30"/>
                    <a:gd name="T57" fmla="*/ 7 h 35"/>
                    <a:gd name="T58" fmla="*/ 11 w 30"/>
                    <a:gd name="T59" fmla="*/ 6 h 35"/>
                    <a:gd name="T60" fmla="*/ 11 w 30"/>
                    <a:gd name="T61" fmla="*/ 7 h 35"/>
                    <a:gd name="T62" fmla="*/ 11 w 30"/>
                    <a:gd name="T63" fmla="*/ 7 h 35"/>
                    <a:gd name="T64" fmla="*/ 10 w 30"/>
                    <a:gd name="T65" fmla="*/ 7 h 35"/>
                    <a:gd name="T66" fmla="*/ 9 w 30"/>
                    <a:gd name="T67" fmla="*/ 6 h 35"/>
                    <a:gd name="T68" fmla="*/ 9 w 30"/>
                    <a:gd name="T69" fmla="*/ 6 h 35"/>
                    <a:gd name="T70" fmla="*/ 8 w 30"/>
                    <a:gd name="T71" fmla="*/ 5 h 35"/>
                    <a:gd name="T72" fmla="*/ 8 w 30"/>
                    <a:gd name="T73" fmla="*/ 5 h 35"/>
                    <a:gd name="T74" fmla="*/ 8 w 30"/>
                    <a:gd name="T75" fmla="*/ 5 h 35"/>
                    <a:gd name="T76" fmla="*/ 8 w 30"/>
                    <a:gd name="T77" fmla="*/ 5 h 35"/>
                    <a:gd name="T78" fmla="*/ 8 w 30"/>
                    <a:gd name="T79" fmla="*/ 5 h 35"/>
                    <a:gd name="T80" fmla="*/ 8 w 30"/>
                    <a:gd name="T81" fmla="*/ 4 h 35"/>
                    <a:gd name="T82" fmla="*/ 7 w 30"/>
                    <a:gd name="T83" fmla="*/ 2 h 35"/>
                    <a:gd name="T84" fmla="*/ 7 w 30"/>
                    <a:gd name="T85" fmla="*/ 2 h 35"/>
                    <a:gd name="T86" fmla="*/ 7 w 30"/>
                    <a:gd name="T87" fmla="*/ 2 h 35"/>
                    <a:gd name="T88" fmla="*/ 7 w 30"/>
                    <a:gd name="T89" fmla="*/ 2 h 35"/>
                    <a:gd name="T90" fmla="*/ 7 w 30"/>
                    <a:gd name="T91" fmla="*/ 2 h 35"/>
                    <a:gd name="T92" fmla="*/ 7 w 30"/>
                    <a:gd name="T93" fmla="*/ 2 h 35"/>
                    <a:gd name="T94" fmla="*/ 7 w 30"/>
                    <a:gd name="T95" fmla="*/ 0 h 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0" h="35">
                      <a:moveTo>
                        <a:pt x="9" y="28"/>
                      </a:moveTo>
                      <a:cubicBezTo>
                        <a:pt x="9" y="28"/>
                        <a:pt x="10" y="28"/>
                        <a:pt x="10" y="27"/>
                      </a:cubicBezTo>
                      <a:cubicBezTo>
                        <a:pt x="11" y="27"/>
                        <a:pt x="11" y="27"/>
                        <a:pt x="11" y="27"/>
                      </a:cubicBezTo>
                      <a:cubicBezTo>
                        <a:pt x="10" y="28"/>
                        <a:pt x="9" y="29"/>
                        <a:pt x="8" y="29"/>
                      </a:cubicBezTo>
                      <a:cubicBezTo>
                        <a:pt x="7" y="29"/>
                        <a:pt x="7" y="28"/>
                        <a:pt x="7" y="27"/>
                      </a:cubicBezTo>
                      <a:cubicBezTo>
                        <a:pt x="7" y="28"/>
                        <a:pt x="8" y="28"/>
                        <a:pt x="9" y="28"/>
                      </a:cubicBezTo>
                      <a:moveTo>
                        <a:pt x="3" y="25"/>
                      </a:moveTo>
                      <a:cubicBezTo>
                        <a:pt x="3" y="24"/>
                        <a:pt x="3" y="24"/>
                        <a:pt x="3" y="23"/>
                      </a:cubicBezTo>
                      <a:cubicBezTo>
                        <a:pt x="3" y="21"/>
                        <a:pt x="4" y="21"/>
                        <a:pt x="5" y="20"/>
                      </a:cubicBezTo>
                      <a:cubicBezTo>
                        <a:pt x="5" y="20"/>
                        <a:pt x="5" y="20"/>
                        <a:pt x="5" y="20"/>
                      </a:cubicBezTo>
                      <a:cubicBezTo>
                        <a:pt x="5" y="20"/>
                        <a:pt x="5" y="20"/>
                        <a:pt x="5" y="20"/>
                      </a:cubicBezTo>
                      <a:cubicBezTo>
                        <a:pt x="5" y="20"/>
                        <a:pt x="6" y="20"/>
                        <a:pt x="6" y="20"/>
                      </a:cubicBezTo>
                      <a:cubicBezTo>
                        <a:pt x="5" y="20"/>
                        <a:pt x="5" y="20"/>
                        <a:pt x="5" y="20"/>
                      </a:cubicBezTo>
                      <a:cubicBezTo>
                        <a:pt x="4" y="20"/>
                        <a:pt x="3" y="23"/>
                        <a:pt x="3" y="25"/>
                      </a:cubicBezTo>
                      <a:cubicBezTo>
                        <a:pt x="4" y="25"/>
                        <a:pt x="4" y="25"/>
                        <a:pt x="4" y="25"/>
                      </a:cubicBezTo>
                      <a:cubicBezTo>
                        <a:pt x="4" y="25"/>
                        <a:pt x="4" y="25"/>
                        <a:pt x="3" y="25"/>
                      </a:cubicBezTo>
                      <a:moveTo>
                        <a:pt x="11" y="24"/>
                      </a:moveTo>
                      <a:cubicBezTo>
                        <a:pt x="11" y="22"/>
                        <a:pt x="11"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2" y="20"/>
                        <a:pt x="11" y="21"/>
                      </a:cubicBezTo>
                      <a:cubicBezTo>
                        <a:pt x="11" y="22"/>
                        <a:pt x="11" y="23"/>
                        <a:pt x="11" y="24"/>
                      </a:cubicBezTo>
                      <a:moveTo>
                        <a:pt x="6" y="6"/>
                      </a:moveTo>
                      <a:cubicBezTo>
                        <a:pt x="5" y="7"/>
                        <a:pt x="3" y="8"/>
                        <a:pt x="3" y="9"/>
                      </a:cubicBezTo>
                      <a:cubicBezTo>
                        <a:pt x="3" y="11"/>
                        <a:pt x="3" y="14"/>
                        <a:pt x="2" y="16"/>
                      </a:cubicBezTo>
                      <a:cubicBezTo>
                        <a:pt x="2" y="16"/>
                        <a:pt x="2" y="16"/>
                        <a:pt x="2" y="16"/>
                      </a:cubicBezTo>
                      <a:cubicBezTo>
                        <a:pt x="2" y="16"/>
                        <a:pt x="2" y="16"/>
                        <a:pt x="2" y="16"/>
                      </a:cubicBezTo>
                      <a:cubicBezTo>
                        <a:pt x="2" y="17"/>
                        <a:pt x="1" y="19"/>
                        <a:pt x="1" y="20"/>
                      </a:cubicBezTo>
                      <a:cubicBezTo>
                        <a:pt x="1" y="20"/>
                        <a:pt x="1" y="21"/>
                        <a:pt x="1" y="21"/>
                      </a:cubicBezTo>
                      <a:cubicBezTo>
                        <a:pt x="0" y="23"/>
                        <a:pt x="0" y="26"/>
                        <a:pt x="1" y="28"/>
                      </a:cubicBezTo>
                      <a:cubicBezTo>
                        <a:pt x="2" y="30"/>
                        <a:pt x="3" y="32"/>
                        <a:pt x="5" y="34"/>
                      </a:cubicBezTo>
                      <a:cubicBezTo>
                        <a:pt x="6" y="34"/>
                        <a:pt x="6" y="34"/>
                        <a:pt x="6" y="34"/>
                      </a:cubicBezTo>
                      <a:cubicBezTo>
                        <a:pt x="6" y="33"/>
                        <a:pt x="6" y="33"/>
                        <a:pt x="6" y="33"/>
                      </a:cubicBezTo>
                      <a:cubicBezTo>
                        <a:pt x="7" y="33"/>
                        <a:pt x="7" y="34"/>
                        <a:pt x="8" y="34"/>
                      </a:cubicBezTo>
                      <a:cubicBezTo>
                        <a:pt x="8" y="34"/>
                        <a:pt x="9" y="35"/>
                        <a:pt x="9" y="35"/>
                      </a:cubicBezTo>
                      <a:cubicBezTo>
                        <a:pt x="10" y="35"/>
                        <a:pt x="10" y="35"/>
                        <a:pt x="11" y="34"/>
                      </a:cubicBezTo>
                      <a:cubicBezTo>
                        <a:pt x="11" y="33"/>
                        <a:pt x="11" y="33"/>
                        <a:pt x="11" y="33"/>
                      </a:cubicBezTo>
                      <a:cubicBezTo>
                        <a:pt x="12" y="33"/>
                        <a:pt x="12" y="33"/>
                        <a:pt x="12" y="33"/>
                      </a:cubicBezTo>
                      <a:cubicBezTo>
                        <a:pt x="13" y="34"/>
                        <a:pt x="13" y="34"/>
                        <a:pt x="13" y="34"/>
                      </a:cubicBezTo>
                      <a:cubicBezTo>
                        <a:pt x="14" y="34"/>
                        <a:pt x="14" y="33"/>
                        <a:pt x="15" y="33"/>
                      </a:cubicBezTo>
                      <a:cubicBezTo>
                        <a:pt x="15" y="32"/>
                        <a:pt x="15" y="32"/>
                        <a:pt x="16" y="32"/>
                      </a:cubicBezTo>
                      <a:cubicBezTo>
                        <a:pt x="16" y="32"/>
                        <a:pt x="16" y="32"/>
                        <a:pt x="16" y="32"/>
                      </a:cubicBezTo>
                      <a:cubicBezTo>
                        <a:pt x="16" y="32"/>
                        <a:pt x="17" y="32"/>
                        <a:pt x="17" y="32"/>
                      </a:cubicBezTo>
                      <a:cubicBezTo>
                        <a:pt x="17" y="32"/>
                        <a:pt x="18" y="32"/>
                        <a:pt x="18" y="31"/>
                      </a:cubicBezTo>
                      <a:cubicBezTo>
                        <a:pt x="18" y="30"/>
                        <a:pt x="18" y="29"/>
                        <a:pt x="18" y="28"/>
                      </a:cubicBezTo>
                      <a:cubicBezTo>
                        <a:pt x="18" y="29"/>
                        <a:pt x="17" y="29"/>
                        <a:pt x="17" y="29"/>
                      </a:cubicBezTo>
                      <a:cubicBezTo>
                        <a:pt x="16" y="29"/>
                        <a:pt x="16" y="29"/>
                        <a:pt x="16" y="28"/>
                      </a:cubicBezTo>
                      <a:cubicBezTo>
                        <a:pt x="16" y="28"/>
                        <a:pt x="17" y="27"/>
                        <a:pt x="18" y="27"/>
                      </a:cubicBezTo>
                      <a:cubicBezTo>
                        <a:pt x="18" y="25"/>
                        <a:pt x="17" y="23"/>
                        <a:pt x="16" y="20"/>
                      </a:cubicBezTo>
                      <a:cubicBezTo>
                        <a:pt x="14" y="16"/>
                        <a:pt x="12" y="13"/>
                        <a:pt x="9" y="10"/>
                      </a:cubicBezTo>
                      <a:cubicBezTo>
                        <a:pt x="9" y="12"/>
                        <a:pt x="7" y="14"/>
                        <a:pt x="5" y="14"/>
                      </a:cubicBezTo>
                      <a:cubicBezTo>
                        <a:pt x="5" y="14"/>
                        <a:pt x="5" y="14"/>
                        <a:pt x="5" y="14"/>
                      </a:cubicBezTo>
                      <a:cubicBezTo>
                        <a:pt x="6" y="13"/>
                        <a:pt x="7" y="11"/>
                        <a:pt x="8" y="10"/>
                      </a:cubicBezTo>
                      <a:cubicBezTo>
                        <a:pt x="9" y="9"/>
                        <a:pt x="9" y="9"/>
                        <a:pt x="9" y="9"/>
                      </a:cubicBezTo>
                      <a:cubicBezTo>
                        <a:pt x="8" y="8"/>
                        <a:pt x="7" y="7"/>
                        <a:pt x="6" y="6"/>
                      </a:cubicBezTo>
                      <a:moveTo>
                        <a:pt x="19" y="19"/>
                      </a:moveTo>
                      <a:cubicBezTo>
                        <a:pt x="19" y="18"/>
                        <a:pt x="20" y="15"/>
                        <a:pt x="21" y="15"/>
                      </a:cubicBezTo>
                      <a:cubicBezTo>
                        <a:pt x="21" y="15"/>
                        <a:pt x="21" y="15"/>
                        <a:pt x="21" y="15"/>
                      </a:cubicBezTo>
                      <a:cubicBezTo>
                        <a:pt x="22" y="15"/>
                        <a:pt x="23" y="15"/>
                        <a:pt x="22" y="15"/>
                      </a:cubicBezTo>
                      <a:cubicBezTo>
                        <a:pt x="22" y="16"/>
                        <a:pt x="22" y="16"/>
                        <a:pt x="22" y="16"/>
                      </a:cubicBezTo>
                      <a:cubicBezTo>
                        <a:pt x="22" y="15"/>
                        <a:pt x="22" y="15"/>
                        <a:pt x="22" y="15"/>
                      </a:cubicBezTo>
                      <a:cubicBezTo>
                        <a:pt x="21" y="15"/>
                        <a:pt x="20" y="18"/>
                        <a:pt x="19" y="19"/>
                      </a:cubicBezTo>
                      <a:moveTo>
                        <a:pt x="13" y="0"/>
                      </a:moveTo>
                      <a:cubicBezTo>
                        <a:pt x="12" y="3"/>
                        <a:pt x="8" y="1"/>
                        <a:pt x="7" y="4"/>
                      </a:cubicBezTo>
                      <a:cubicBezTo>
                        <a:pt x="7" y="4"/>
                        <a:pt x="7" y="5"/>
                        <a:pt x="7" y="5"/>
                      </a:cubicBezTo>
                      <a:cubicBezTo>
                        <a:pt x="7" y="5"/>
                        <a:pt x="7" y="6"/>
                        <a:pt x="7" y="6"/>
                      </a:cubicBezTo>
                      <a:cubicBezTo>
                        <a:pt x="14" y="13"/>
                        <a:pt x="20" y="20"/>
                        <a:pt x="23" y="28"/>
                      </a:cubicBezTo>
                      <a:cubicBezTo>
                        <a:pt x="23" y="26"/>
                        <a:pt x="26" y="27"/>
                        <a:pt x="26" y="24"/>
                      </a:cubicBezTo>
                      <a:cubicBezTo>
                        <a:pt x="27" y="22"/>
                        <a:pt x="30" y="22"/>
                        <a:pt x="29" y="19"/>
                      </a:cubicBezTo>
                      <a:cubicBezTo>
                        <a:pt x="29" y="18"/>
                        <a:pt x="29" y="18"/>
                        <a:pt x="30" y="17"/>
                      </a:cubicBezTo>
                      <a:cubicBezTo>
                        <a:pt x="29" y="17"/>
                        <a:pt x="29" y="17"/>
                        <a:pt x="29" y="17"/>
                      </a:cubicBezTo>
                      <a:cubicBezTo>
                        <a:pt x="28" y="16"/>
                        <a:pt x="28"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6" y="17"/>
                        <a:pt x="26" y="17"/>
                      </a:cubicBezTo>
                      <a:cubicBezTo>
                        <a:pt x="26" y="17"/>
                        <a:pt x="26" y="17"/>
                        <a:pt x="26" y="17"/>
                      </a:cubicBezTo>
                      <a:cubicBezTo>
                        <a:pt x="26" y="17"/>
                        <a:pt x="26" y="17"/>
                        <a:pt x="26" y="17"/>
                      </a:cubicBezTo>
                      <a:cubicBezTo>
                        <a:pt x="26" y="17"/>
                        <a:pt x="26" y="17"/>
                        <a:pt x="26" y="17"/>
                      </a:cubicBezTo>
                      <a:cubicBezTo>
                        <a:pt x="25" y="17"/>
                        <a:pt x="24" y="16"/>
                        <a:pt x="23" y="15"/>
                      </a:cubicBezTo>
                      <a:cubicBezTo>
                        <a:pt x="23" y="15"/>
                        <a:pt x="23" y="15"/>
                        <a:pt x="23" y="15"/>
                      </a:cubicBezTo>
                      <a:cubicBezTo>
                        <a:pt x="22" y="14"/>
                        <a:pt x="22" y="14"/>
                        <a:pt x="21" y="13"/>
                      </a:cubicBezTo>
                      <a:cubicBezTo>
                        <a:pt x="21" y="13"/>
                        <a:pt x="21" y="13"/>
                        <a:pt x="21" y="13"/>
                      </a:cubicBezTo>
                      <a:cubicBezTo>
                        <a:pt x="21" y="13"/>
                        <a:pt x="21" y="13"/>
                        <a:pt x="21" y="13"/>
                      </a:cubicBezTo>
                      <a:cubicBezTo>
                        <a:pt x="21" y="13"/>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3"/>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1"/>
                        <a:pt x="18"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1"/>
                        <a:pt x="15" y="11"/>
                        <a:pt x="15" y="11"/>
                      </a:cubicBezTo>
                      <a:cubicBezTo>
                        <a:pt x="15" y="11"/>
                        <a:pt x="15" y="11"/>
                        <a:pt x="15" y="11"/>
                      </a:cubicBezTo>
                      <a:cubicBezTo>
                        <a:pt x="14" y="11"/>
                        <a:pt x="15" y="10"/>
                        <a:pt x="16" y="9"/>
                      </a:cubicBezTo>
                      <a:cubicBezTo>
                        <a:pt x="16" y="9"/>
                        <a:pt x="16" y="9"/>
                        <a:pt x="16" y="9"/>
                      </a:cubicBezTo>
                      <a:cubicBezTo>
                        <a:pt x="16" y="9"/>
                        <a:pt x="15" y="8"/>
                        <a:pt x="15" y="7"/>
                      </a:cubicBezTo>
                      <a:cubicBezTo>
                        <a:pt x="15" y="7"/>
                        <a:pt x="15" y="7"/>
                        <a:pt x="15" y="7"/>
                      </a:cubicBezTo>
                      <a:cubicBezTo>
                        <a:pt x="15" y="6"/>
                        <a:pt x="15"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4"/>
                        <a:pt x="13" y="3"/>
                      </a:cubicBezTo>
                      <a:cubicBezTo>
                        <a:pt x="12" y="3"/>
                        <a:pt x="11" y="6"/>
                        <a:pt x="11" y="6"/>
                      </a:cubicBezTo>
                      <a:cubicBezTo>
                        <a:pt x="11" y="5"/>
                        <a:pt x="12" y="3"/>
                        <a:pt x="13" y="3"/>
                      </a:cubicBezTo>
                      <a:cubicBezTo>
                        <a:pt x="13" y="3"/>
                        <a:pt x="13" y="3"/>
                        <a:pt x="13" y="3"/>
                      </a:cubicBezTo>
                      <a:cubicBezTo>
                        <a:pt x="13" y="2"/>
                        <a:pt x="13" y="1"/>
                        <a:pt x="13" y="0"/>
                      </a:cubicBezTo>
                      <a:cubicBezTo>
                        <a:pt x="13" y="0"/>
                        <a:pt x="13" y="0"/>
                        <a:pt x="13" y="0"/>
                      </a:cubicBezTo>
                      <a:cubicBezTo>
                        <a:pt x="13" y="0"/>
                        <a:pt x="13" y="0"/>
                        <a:pt x="13"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0" name="Freeform 12871">
                  <a:extLst>
                    <a:ext uri="{FF2B5EF4-FFF2-40B4-BE49-F238E27FC236}">
                      <a16:creationId xmlns:a16="http://schemas.microsoft.com/office/drawing/2014/main" id="{EED5E7F8-3BD2-6CDA-A596-C8D1C2839081}"/>
                    </a:ext>
                  </a:extLst>
                </p:cNvPr>
                <p:cNvSpPr>
                  <a:spLocks/>
                </p:cNvSpPr>
                <p:nvPr/>
              </p:nvSpPr>
              <p:spPr bwMode="auto">
                <a:xfrm>
                  <a:off x="4752" y="2275"/>
                  <a:ext cx="14" cy="21"/>
                </a:xfrm>
                <a:custGeom>
                  <a:avLst/>
                  <a:gdLst>
                    <a:gd name="T0" fmla="*/ 1 w 17"/>
                    <a:gd name="T1" fmla="*/ 0 h 26"/>
                    <a:gd name="T2" fmla="*/ 0 w 17"/>
                    <a:gd name="T3" fmla="*/ 1 h 26"/>
                    <a:gd name="T4" fmla="*/ 2 w 17"/>
                    <a:gd name="T5" fmla="*/ 2 h 26"/>
                    <a:gd name="T6" fmla="*/ 2 w 17"/>
                    <a:gd name="T7" fmla="*/ 2 h 26"/>
                    <a:gd name="T8" fmla="*/ 2 w 17"/>
                    <a:gd name="T9" fmla="*/ 2 h 26"/>
                    <a:gd name="T10" fmla="*/ 5 w 17"/>
                    <a:gd name="T11" fmla="*/ 6 h 26"/>
                    <a:gd name="T12" fmla="*/ 6 w 17"/>
                    <a:gd name="T13" fmla="*/ 10 h 26"/>
                    <a:gd name="T14" fmla="*/ 6 w 17"/>
                    <a:gd name="T15" fmla="*/ 9 h 26"/>
                    <a:gd name="T16" fmla="*/ 6 w 17"/>
                    <a:gd name="T17" fmla="*/ 9 h 26"/>
                    <a:gd name="T18" fmla="*/ 6 w 17"/>
                    <a:gd name="T19" fmla="*/ 9 h 26"/>
                    <a:gd name="T20" fmla="*/ 6 w 17"/>
                    <a:gd name="T21" fmla="*/ 9 h 26"/>
                    <a:gd name="T22" fmla="*/ 6 w 17"/>
                    <a:gd name="T23" fmla="*/ 9 h 26"/>
                    <a:gd name="T24" fmla="*/ 6 w 17"/>
                    <a:gd name="T25" fmla="*/ 10 h 26"/>
                    <a:gd name="T26" fmla="*/ 6 w 17"/>
                    <a:gd name="T27" fmla="*/ 10 h 26"/>
                    <a:gd name="T28" fmla="*/ 6 w 17"/>
                    <a:gd name="T29" fmla="*/ 11 h 26"/>
                    <a:gd name="T30" fmla="*/ 6 w 17"/>
                    <a:gd name="T31" fmla="*/ 11 h 26"/>
                    <a:gd name="T32" fmla="*/ 8 w 17"/>
                    <a:gd name="T33" fmla="*/ 10 h 26"/>
                    <a:gd name="T34" fmla="*/ 8 w 17"/>
                    <a:gd name="T35" fmla="*/ 10 h 26"/>
                    <a:gd name="T36" fmla="*/ 1 w 17"/>
                    <a:gd name="T37" fmla="*/ 1 h 26"/>
                    <a:gd name="T38" fmla="*/ 1 w 17"/>
                    <a:gd name="T39" fmla="*/ 0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 h="26">
                      <a:moveTo>
                        <a:pt x="1" y="0"/>
                      </a:moveTo>
                      <a:cubicBezTo>
                        <a:pt x="1" y="1"/>
                        <a:pt x="0" y="1"/>
                        <a:pt x="0" y="1"/>
                      </a:cubicBezTo>
                      <a:cubicBezTo>
                        <a:pt x="1" y="2"/>
                        <a:pt x="2" y="3"/>
                        <a:pt x="3" y="4"/>
                      </a:cubicBezTo>
                      <a:cubicBezTo>
                        <a:pt x="3" y="4"/>
                        <a:pt x="3" y="4"/>
                        <a:pt x="3" y="4"/>
                      </a:cubicBezTo>
                      <a:cubicBezTo>
                        <a:pt x="3" y="4"/>
                        <a:pt x="3" y="5"/>
                        <a:pt x="3" y="5"/>
                      </a:cubicBezTo>
                      <a:cubicBezTo>
                        <a:pt x="6" y="8"/>
                        <a:pt x="8" y="11"/>
                        <a:pt x="10" y="15"/>
                      </a:cubicBezTo>
                      <a:cubicBezTo>
                        <a:pt x="11" y="18"/>
                        <a:pt x="12" y="20"/>
                        <a:pt x="12" y="22"/>
                      </a:cubicBezTo>
                      <a:cubicBezTo>
                        <a:pt x="13" y="21"/>
                        <a:pt x="13" y="21"/>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3" y="21"/>
                        <a:pt x="13" y="22"/>
                      </a:cubicBezTo>
                      <a:cubicBezTo>
                        <a:pt x="13" y="22"/>
                        <a:pt x="12" y="23"/>
                        <a:pt x="12" y="23"/>
                      </a:cubicBezTo>
                      <a:cubicBezTo>
                        <a:pt x="12" y="24"/>
                        <a:pt x="12" y="25"/>
                        <a:pt x="12" y="26"/>
                      </a:cubicBezTo>
                      <a:cubicBezTo>
                        <a:pt x="12" y="26"/>
                        <a:pt x="12" y="26"/>
                        <a:pt x="12" y="26"/>
                      </a:cubicBezTo>
                      <a:cubicBezTo>
                        <a:pt x="13" y="24"/>
                        <a:pt x="16" y="26"/>
                        <a:pt x="17" y="23"/>
                      </a:cubicBezTo>
                      <a:cubicBezTo>
                        <a:pt x="17" y="23"/>
                        <a:pt x="17" y="23"/>
                        <a:pt x="17" y="23"/>
                      </a:cubicBezTo>
                      <a:cubicBezTo>
                        <a:pt x="14" y="15"/>
                        <a:pt x="8" y="8"/>
                        <a:pt x="1" y="1"/>
                      </a:cubicBezTo>
                      <a:cubicBezTo>
                        <a:pt x="1" y="1"/>
                        <a:pt x="1" y="0"/>
                        <a:pt x="1" y="0"/>
                      </a:cubicBezTo>
                    </a:path>
                  </a:pathLst>
                </a:custGeom>
                <a:solidFill>
                  <a:srgbClr val="E1B5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1" name="Freeform 12872">
                  <a:extLst>
                    <a:ext uri="{FF2B5EF4-FFF2-40B4-BE49-F238E27FC236}">
                      <a16:creationId xmlns:a16="http://schemas.microsoft.com/office/drawing/2014/main" id="{336096A6-6D71-D5B9-D307-CE71B1FC0225}"/>
                    </a:ext>
                  </a:extLst>
                </p:cNvPr>
                <p:cNvSpPr>
                  <a:spLocks/>
                </p:cNvSpPr>
                <p:nvPr/>
              </p:nvSpPr>
              <p:spPr bwMode="auto">
                <a:xfrm>
                  <a:off x="4761" y="2269"/>
                  <a:ext cx="13" cy="5"/>
                </a:xfrm>
                <a:custGeom>
                  <a:avLst/>
                  <a:gdLst>
                    <a:gd name="T0" fmla="*/ 3 w 15"/>
                    <a:gd name="T1" fmla="*/ 0 h 6"/>
                    <a:gd name="T2" fmla="*/ 2 w 15"/>
                    <a:gd name="T3" fmla="*/ 0 h 6"/>
                    <a:gd name="T4" fmla="*/ 0 w 15"/>
                    <a:gd name="T5" fmla="*/ 1 h 6"/>
                    <a:gd name="T6" fmla="*/ 0 w 15"/>
                    <a:gd name="T7" fmla="*/ 1 h 6"/>
                    <a:gd name="T8" fmla="*/ 3 w 15"/>
                    <a:gd name="T9" fmla="*/ 3 h 6"/>
                    <a:gd name="T10" fmla="*/ 3 w 15"/>
                    <a:gd name="T11" fmla="*/ 3 h 6"/>
                    <a:gd name="T12" fmla="*/ 3 w 15"/>
                    <a:gd name="T13" fmla="*/ 3 h 6"/>
                    <a:gd name="T14" fmla="*/ 3 w 15"/>
                    <a:gd name="T15" fmla="*/ 3 h 6"/>
                    <a:gd name="T16" fmla="*/ 3 w 15"/>
                    <a:gd name="T17" fmla="*/ 3 h 6"/>
                    <a:gd name="T18" fmla="*/ 3 w 15"/>
                    <a:gd name="T19" fmla="*/ 3 h 6"/>
                    <a:gd name="T20" fmla="*/ 3 w 15"/>
                    <a:gd name="T21" fmla="*/ 3 h 6"/>
                    <a:gd name="T22" fmla="*/ 3 w 15"/>
                    <a:gd name="T23" fmla="*/ 3 h 6"/>
                    <a:gd name="T24" fmla="*/ 3 w 15"/>
                    <a:gd name="T25" fmla="*/ 3 h 6"/>
                    <a:gd name="T26" fmla="*/ 3 w 15"/>
                    <a:gd name="T27" fmla="*/ 3 h 6"/>
                    <a:gd name="T28" fmla="*/ 3 w 15"/>
                    <a:gd name="T29" fmla="*/ 3 h 6"/>
                    <a:gd name="T30" fmla="*/ 3 w 15"/>
                    <a:gd name="T31" fmla="*/ 3 h 6"/>
                    <a:gd name="T32" fmla="*/ 3 w 15"/>
                    <a:gd name="T33" fmla="*/ 3 h 6"/>
                    <a:gd name="T34" fmla="*/ 4 w 15"/>
                    <a:gd name="T35" fmla="*/ 3 h 6"/>
                    <a:gd name="T36" fmla="*/ 5 w 15"/>
                    <a:gd name="T37" fmla="*/ 3 h 6"/>
                    <a:gd name="T38" fmla="*/ 6 w 15"/>
                    <a:gd name="T39" fmla="*/ 3 h 6"/>
                    <a:gd name="T40" fmla="*/ 7 w 15"/>
                    <a:gd name="T41" fmla="*/ 3 h 6"/>
                    <a:gd name="T42" fmla="*/ 7 w 15"/>
                    <a:gd name="T43" fmla="*/ 3 h 6"/>
                    <a:gd name="T44" fmla="*/ 8 w 15"/>
                    <a:gd name="T45" fmla="*/ 3 h 6"/>
                    <a:gd name="T46" fmla="*/ 8 w 15"/>
                    <a:gd name="T47" fmla="*/ 3 h 6"/>
                    <a:gd name="T48" fmla="*/ 8 w 15"/>
                    <a:gd name="T49" fmla="*/ 3 h 6"/>
                    <a:gd name="T50" fmla="*/ 9 w 15"/>
                    <a:gd name="T51" fmla="*/ 3 h 6"/>
                    <a:gd name="T52" fmla="*/ 8 w 15"/>
                    <a:gd name="T53" fmla="*/ 2 h 6"/>
                    <a:gd name="T54" fmla="*/ 8 w 15"/>
                    <a:gd name="T55" fmla="*/ 2 h 6"/>
                    <a:gd name="T56" fmla="*/ 7 w 15"/>
                    <a:gd name="T57" fmla="*/ 2 h 6"/>
                    <a:gd name="T58" fmla="*/ 6 w 15"/>
                    <a:gd name="T59" fmla="*/ 1 h 6"/>
                    <a:gd name="T60" fmla="*/ 4 w 15"/>
                    <a:gd name="T61" fmla="*/ 0 h 6"/>
                    <a:gd name="T62" fmla="*/ 3 w 15"/>
                    <a:gd name="T63" fmla="*/ 0 h 6"/>
                    <a:gd name="T64" fmla="*/ 3 w 15"/>
                    <a:gd name="T65" fmla="*/ 1 h 6"/>
                    <a:gd name="T66" fmla="*/ 3 w 15"/>
                    <a:gd name="T67" fmla="*/ 0 h 6"/>
                    <a:gd name="T68" fmla="*/ 3 w 15"/>
                    <a:gd name="T69" fmla="*/ 0 h 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6">
                      <a:moveTo>
                        <a:pt x="3" y="0"/>
                      </a:moveTo>
                      <a:cubicBezTo>
                        <a:pt x="3" y="0"/>
                        <a:pt x="3" y="0"/>
                        <a:pt x="2" y="0"/>
                      </a:cubicBezTo>
                      <a:cubicBezTo>
                        <a:pt x="1" y="1"/>
                        <a:pt x="1" y="1"/>
                        <a:pt x="0" y="1"/>
                      </a:cubicBezTo>
                      <a:cubicBezTo>
                        <a:pt x="0" y="1"/>
                        <a:pt x="0" y="1"/>
                        <a:pt x="0" y="1"/>
                      </a:cubicBezTo>
                      <a:cubicBezTo>
                        <a:pt x="1" y="2"/>
                        <a:pt x="2" y="3"/>
                        <a:pt x="3" y="5"/>
                      </a:cubicBezTo>
                      <a:cubicBezTo>
                        <a:pt x="3" y="5"/>
                        <a:pt x="3" y="5"/>
                        <a:pt x="3" y="5"/>
                      </a:cubicBezTo>
                      <a:cubicBezTo>
                        <a:pt x="4" y="5"/>
                        <a:pt x="4" y="5"/>
                        <a:pt x="4" y="5"/>
                      </a:cubicBezTo>
                      <a:cubicBezTo>
                        <a:pt x="4" y="5"/>
                        <a:pt x="4" y="5"/>
                        <a:pt x="4" y="5"/>
                      </a:cubicBezTo>
                      <a:cubicBezTo>
                        <a:pt x="5" y="4"/>
                        <a:pt x="6" y="4"/>
                        <a:pt x="6" y="4"/>
                      </a:cubicBezTo>
                      <a:cubicBezTo>
                        <a:pt x="7" y="4"/>
                        <a:pt x="7" y="4"/>
                        <a:pt x="7" y="5"/>
                      </a:cubicBezTo>
                      <a:cubicBezTo>
                        <a:pt x="7" y="5"/>
                        <a:pt x="7" y="5"/>
                        <a:pt x="7" y="5"/>
                      </a:cubicBezTo>
                      <a:cubicBezTo>
                        <a:pt x="7" y="5"/>
                        <a:pt x="7" y="5"/>
                        <a:pt x="7" y="5"/>
                      </a:cubicBezTo>
                      <a:cubicBezTo>
                        <a:pt x="7" y="5"/>
                        <a:pt x="7" y="5"/>
                        <a:pt x="7" y="5"/>
                      </a:cubicBezTo>
                      <a:cubicBezTo>
                        <a:pt x="7" y="5"/>
                        <a:pt x="6" y="5"/>
                        <a:pt x="6" y="5"/>
                      </a:cubicBezTo>
                      <a:cubicBezTo>
                        <a:pt x="6" y="5"/>
                        <a:pt x="5" y="5"/>
                        <a:pt x="5" y="5"/>
                      </a:cubicBezTo>
                      <a:cubicBezTo>
                        <a:pt x="5" y="5"/>
                        <a:pt x="5" y="6"/>
                        <a:pt x="5" y="6"/>
                      </a:cubicBezTo>
                      <a:cubicBezTo>
                        <a:pt x="6" y="6"/>
                        <a:pt x="6" y="6"/>
                        <a:pt x="7" y="6"/>
                      </a:cubicBezTo>
                      <a:cubicBezTo>
                        <a:pt x="7" y="6"/>
                        <a:pt x="8" y="6"/>
                        <a:pt x="8" y="5"/>
                      </a:cubicBezTo>
                      <a:cubicBezTo>
                        <a:pt x="8" y="5"/>
                        <a:pt x="9" y="5"/>
                        <a:pt x="9" y="5"/>
                      </a:cubicBezTo>
                      <a:cubicBezTo>
                        <a:pt x="9" y="5"/>
                        <a:pt x="10" y="5"/>
                        <a:pt x="10" y="5"/>
                      </a:cubicBezTo>
                      <a:cubicBezTo>
                        <a:pt x="10" y="5"/>
                        <a:pt x="11" y="5"/>
                        <a:pt x="11" y="5"/>
                      </a:cubicBezTo>
                      <a:cubicBezTo>
                        <a:pt x="11" y="5"/>
                        <a:pt x="12" y="5"/>
                        <a:pt x="12" y="4"/>
                      </a:cubicBezTo>
                      <a:cubicBezTo>
                        <a:pt x="12" y="4"/>
                        <a:pt x="13" y="4"/>
                        <a:pt x="13" y="4"/>
                      </a:cubicBezTo>
                      <a:cubicBezTo>
                        <a:pt x="13" y="4"/>
                        <a:pt x="14" y="4"/>
                        <a:pt x="14" y="4"/>
                      </a:cubicBezTo>
                      <a:cubicBezTo>
                        <a:pt x="14" y="4"/>
                        <a:pt x="14" y="4"/>
                        <a:pt x="14" y="4"/>
                      </a:cubicBezTo>
                      <a:cubicBezTo>
                        <a:pt x="15" y="4"/>
                        <a:pt x="15" y="4"/>
                        <a:pt x="15" y="4"/>
                      </a:cubicBezTo>
                      <a:cubicBezTo>
                        <a:pt x="14" y="3"/>
                        <a:pt x="14" y="2"/>
                        <a:pt x="13" y="2"/>
                      </a:cubicBezTo>
                      <a:cubicBezTo>
                        <a:pt x="13" y="2"/>
                        <a:pt x="13" y="2"/>
                        <a:pt x="13" y="2"/>
                      </a:cubicBezTo>
                      <a:cubicBezTo>
                        <a:pt x="13" y="2"/>
                        <a:pt x="12" y="2"/>
                        <a:pt x="12" y="2"/>
                      </a:cubicBezTo>
                      <a:cubicBezTo>
                        <a:pt x="11" y="2"/>
                        <a:pt x="10" y="2"/>
                        <a:pt x="10" y="1"/>
                      </a:cubicBezTo>
                      <a:cubicBezTo>
                        <a:pt x="9" y="0"/>
                        <a:pt x="9" y="0"/>
                        <a:pt x="8" y="0"/>
                      </a:cubicBezTo>
                      <a:cubicBezTo>
                        <a:pt x="8" y="0"/>
                        <a:pt x="8" y="0"/>
                        <a:pt x="7" y="0"/>
                      </a:cubicBezTo>
                      <a:cubicBezTo>
                        <a:pt x="7" y="0"/>
                        <a:pt x="6" y="1"/>
                        <a:pt x="6" y="1"/>
                      </a:cubicBezTo>
                      <a:cubicBezTo>
                        <a:pt x="5" y="1"/>
                        <a:pt x="5" y="0"/>
                        <a:pt x="4" y="0"/>
                      </a:cubicBezTo>
                      <a:cubicBezTo>
                        <a:pt x="4" y="0"/>
                        <a:pt x="3" y="0"/>
                        <a:pt x="3" y="0"/>
                      </a:cubicBezTo>
                    </a:path>
                  </a:pathLst>
                </a:custGeom>
                <a:solidFill>
                  <a:srgbClr val="E3D0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2" name="Freeform 12873">
                  <a:extLst>
                    <a:ext uri="{FF2B5EF4-FFF2-40B4-BE49-F238E27FC236}">
                      <a16:creationId xmlns:a16="http://schemas.microsoft.com/office/drawing/2014/main" id="{E82566CB-EACD-66AC-D17C-D2BD2FE2498C}"/>
                    </a:ext>
                  </a:extLst>
                </p:cNvPr>
                <p:cNvSpPr>
                  <a:spLocks/>
                </p:cNvSpPr>
                <p:nvPr/>
              </p:nvSpPr>
              <p:spPr bwMode="auto">
                <a:xfrm>
                  <a:off x="4758" y="2270"/>
                  <a:ext cx="6" cy="3"/>
                </a:xfrm>
                <a:custGeom>
                  <a:avLst/>
                  <a:gdLst>
                    <a:gd name="T0" fmla="*/ 2 w 7"/>
                    <a:gd name="T1" fmla="*/ 0 h 4"/>
                    <a:gd name="T2" fmla="*/ 0 w 7"/>
                    <a:gd name="T3" fmla="*/ 1 h 4"/>
                    <a:gd name="T4" fmla="*/ 0 w 7"/>
                    <a:gd name="T5" fmla="*/ 1 h 4"/>
                    <a:gd name="T6" fmla="*/ 0 w 7"/>
                    <a:gd name="T7" fmla="*/ 1 h 4"/>
                    <a:gd name="T8" fmla="*/ 1 w 7"/>
                    <a:gd name="T9" fmla="*/ 2 h 4"/>
                    <a:gd name="T10" fmla="*/ 1 w 7"/>
                    <a:gd name="T11" fmla="*/ 2 h 4"/>
                    <a:gd name="T12" fmla="*/ 1 w 7"/>
                    <a:gd name="T13" fmla="*/ 2 h 4"/>
                    <a:gd name="T14" fmla="*/ 1 w 7"/>
                    <a:gd name="T15" fmla="*/ 1 h 4"/>
                    <a:gd name="T16" fmla="*/ 1 w 7"/>
                    <a:gd name="T17" fmla="*/ 1 h 4"/>
                    <a:gd name="T18" fmla="*/ 1 w 7"/>
                    <a:gd name="T19" fmla="*/ 1 h 4"/>
                    <a:gd name="T20" fmla="*/ 1 w 7"/>
                    <a:gd name="T21" fmla="*/ 1 h 4"/>
                    <a:gd name="T22" fmla="*/ 2 w 7"/>
                    <a:gd name="T23" fmla="*/ 1 h 4"/>
                    <a:gd name="T24" fmla="*/ 3 w 7"/>
                    <a:gd name="T25" fmla="*/ 2 h 4"/>
                    <a:gd name="T26" fmla="*/ 3 w 7"/>
                    <a:gd name="T27" fmla="*/ 2 h 4"/>
                    <a:gd name="T28" fmla="*/ 3 w 7"/>
                    <a:gd name="T29" fmla="*/ 2 h 4"/>
                    <a:gd name="T30" fmla="*/ 3 w 7"/>
                    <a:gd name="T31" fmla="*/ 2 h 4"/>
                    <a:gd name="T32" fmla="*/ 3 w 7"/>
                    <a:gd name="T33" fmla="*/ 2 h 4"/>
                    <a:gd name="T34" fmla="*/ 3 w 7"/>
                    <a:gd name="T35" fmla="*/ 0 h 4"/>
                    <a:gd name="T36" fmla="*/ 3 w 7"/>
                    <a:gd name="T37" fmla="*/ 0 h 4"/>
                    <a:gd name="T38" fmla="*/ 2 w 7"/>
                    <a:gd name="T39" fmla="*/ 0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 h="4">
                      <a:moveTo>
                        <a:pt x="2" y="0"/>
                      </a:moveTo>
                      <a:cubicBezTo>
                        <a:pt x="1" y="0"/>
                        <a:pt x="0" y="0"/>
                        <a:pt x="0" y="1"/>
                      </a:cubicBezTo>
                      <a:cubicBezTo>
                        <a:pt x="0" y="1"/>
                        <a:pt x="0" y="1"/>
                        <a:pt x="0" y="1"/>
                      </a:cubicBezTo>
                      <a:cubicBezTo>
                        <a:pt x="0" y="1"/>
                        <a:pt x="0" y="1"/>
                        <a:pt x="0" y="1"/>
                      </a:cubicBezTo>
                      <a:cubicBezTo>
                        <a:pt x="0" y="1"/>
                        <a:pt x="0" y="2"/>
                        <a:pt x="1" y="2"/>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1"/>
                      </a:cubicBezTo>
                      <a:cubicBezTo>
                        <a:pt x="1" y="1"/>
                        <a:pt x="2" y="1"/>
                        <a:pt x="2" y="1"/>
                      </a:cubicBezTo>
                      <a:cubicBezTo>
                        <a:pt x="3" y="1"/>
                        <a:pt x="3" y="2"/>
                        <a:pt x="4" y="3"/>
                      </a:cubicBezTo>
                      <a:cubicBezTo>
                        <a:pt x="5" y="4"/>
                        <a:pt x="5" y="4"/>
                        <a:pt x="6" y="4"/>
                      </a:cubicBezTo>
                      <a:cubicBezTo>
                        <a:pt x="7" y="4"/>
                        <a:pt x="7" y="4"/>
                        <a:pt x="7" y="4"/>
                      </a:cubicBezTo>
                      <a:cubicBezTo>
                        <a:pt x="7" y="4"/>
                        <a:pt x="7" y="4"/>
                        <a:pt x="7" y="4"/>
                      </a:cubicBezTo>
                      <a:cubicBezTo>
                        <a:pt x="7" y="4"/>
                        <a:pt x="7" y="4"/>
                        <a:pt x="7" y="4"/>
                      </a:cubicBezTo>
                      <a:cubicBezTo>
                        <a:pt x="6" y="2"/>
                        <a:pt x="5" y="1"/>
                        <a:pt x="4" y="0"/>
                      </a:cubicBezTo>
                      <a:cubicBezTo>
                        <a:pt x="3" y="0"/>
                        <a:pt x="3" y="0"/>
                        <a:pt x="3" y="0"/>
                      </a:cubicBezTo>
                      <a:cubicBezTo>
                        <a:pt x="2" y="0"/>
                        <a:pt x="2" y="0"/>
                        <a:pt x="2" y="0"/>
                      </a:cubicBezTo>
                    </a:path>
                  </a:pathLst>
                </a:custGeom>
                <a:solidFill>
                  <a:srgbClr val="E7D4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3" name="Freeform 12874">
                  <a:extLst>
                    <a:ext uri="{FF2B5EF4-FFF2-40B4-BE49-F238E27FC236}">
                      <a16:creationId xmlns:a16="http://schemas.microsoft.com/office/drawing/2014/main" id="{BA647240-B81E-6B63-EC17-7E021E4064A9}"/>
                    </a:ext>
                  </a:extLst>
                </p:cNvPr>
                <p:cNvSpPr>
                  <a:spLocks noEditPoints="1"/>
                </p:cNvSpPr>
                <p:nvPr/>
              </p:nvSpPr>
              <p:spPr bwMode="auto">
                <a:xfrm>
                  <a:off x="4764" y="2273"/>
                  <a:ext cx="11" cy="9"/>
                </a:xfrm>
                <a:custGeom>
                  <a:avLst/>
                  <a:gdLst>
                    <a:gd name="T0" fmla="*/ 1 w 13"/>
                    <a:gd name="T1" fmla="*/ 1 h 11"/>
                    <a:gd name="T2" fmla="*/ 0 w 13"/>
                    <a:gd name="T3" fmla="*/ 1 h 11"/>
                    <a:gd name="T4" fmla="*/ 1 w 13"/>
                    <a:gd name="T5" fmla="*/ 1 h 11"/>
                    <a:gd name="T6" fmla="*/ 1 w 13"/>
                    <a:gd name="T7" fmla="*/ 1 h 11"/>
                    <a:gd name="T8" fmla="*/ 1 w 13"/>
                    <a:gd name="T9" fmla="*/ 1 h 11"/>
                    <a:gd name="T10" fmla="*/ 5 w 13"/>
                    <a:gd name="T11" fmla="*/ 0 h 11"/>
                    <a:gd name="T12" fmla="*/ 5 w 13"/>
                    <a:gd name="T13" fmla="*/ 0 h 11"/>
                    <a:gd name="T14" fmla="*/ 4 w 13"/>
                    <a:gd name="T15" fmla="*/ 1 h 11"/>
                    <a:gd name="T16" fmla="*/ 3 w 13"/>
                    <a:gd name="T17" fmla="*/ 1 h 11"/>
                    <a:gd name="T18" fmla="*/ 3 w 13"/>
                    <a:gd name="T19" fmla="*/ 1 h 11"/>
                    <a:gd name="T20" fmla="*/ 3 w 13"/>
                    <a:gd name="T21" fmla="*/ 1 h 11"/>
                    <a:gd name="T22" fmla="*/ 3 w 13"/>
                    <a:gd name="T23" fmla="*/ 2 h 11"/>
                    <a:gd name="T24" fmla="*/ 2 w 13"/>
                    <a:gd name="T25" fmla="*/ 2 h 11"/>
                    <a:gd name="T26" fmla="*/ 2 w 13"/>
                    <a:gd name="T27" fmla="*/ 1 h 11"/>
                    <a:gd name="T28" fmla="*/ 1 w 13"/>
                    <a:gd name="T29" fmla="*/ 2 h 11"/>
                    <a:gd name="T30" fmla="*/ 3 w 13"/>
                    <a:gd name="T31" fmla="*/ 2 h 11"/>
                    <a:gd name="T32" fmla="*/ 3 w 13"/>
                    <a:gd name="T33" fmla="*/ 2 h 11"/>
                    <a:gd name="T34" fmla="*/ 3 w 13"/>
                    <a:gd name="T35" fmla="*/ 2 h 11"/>
                    <a:gd name="T36" fmla="*/ 3 w 13"/>
                    <a:gd name="T37" fmla="*/ 3 h 11"/>
                    <a:gd name="T38" fmla="*/ 3 w 13"/>
                    <a:gd name="T39" fmla="*/ 5 h 11"/>
                    <a:gd name="T40" fmla="*/ 4 w 13"/>
                    <a:gd name="T41" fmla="*/ 5 h 11"/>
                    <a:gd name="T42" fmla="*/ 4 w 13"/>
                    <a:gd name="T43" fmla="*/ 5 h 11"/>
                    <a:gd name="T44" fmla="*/ 5 w 13"/>
                    <a:gd name="T45" fmla="*/ 5 h 11"/>
                    <a:gd name="T46" fmla="*/ 5 w 13"/>
                    <a:gd name="T47" fmla="*/ 5 h 11"/>
                    <a:gd name="T48" fmla="*/ 5 w 13"/>
                    <a:gd name="T49" fmla="*/ 5 h 11"/>
                    <a:gd name="T50" fmla="*/ 5 w 13"/>
                    <a:gd name="T51" fmla="*/ 5 h 11"/>
                    <a:gd name="T52" fmla="*/ 5 w 13"/>
                    <a:gd name="T53" fmla="*/ 5 h 11"/>
                    <a:gd name="T54" fmla="*/ 5 w 13"/>
                    <a:gd name="T55" fmla="*/ 5 h 11"/>
                    <a:gd name="T56" fmla="*/ 6 w 13"/>
                    <a:gd name="T57" fmla="*/ 5 h 11"/>
                    <a:gd name="T58" fmla="*/ 6 w 13"/>
                    <a:gd name="T59" fmla="*/ 5 h 11"/>
                    <a:gd name="T60" fmla="*/ 6 w 13"/>
                    <a:gd name="T61" fmla="*/ 5 h 11"/>
                    <a:gd name="T62" fmla="*/ 6 w 13"/>
                    <a:gd name="T63" fmla="*/ 2 h 11"/>
                    <a:gd name="T64" fmla="*/ 6 w 13"/>
                    <a:gd name="T65" fmla="*/ 1 h 11"/>
                    <a:gd name="T66" fmla="*/ 6 w 13"/>
                    <a:gd name="T67" fmla="*/ 0 h 11"/>
                    <a:gd name="T68" fmla="*/ 6 w 13"/>
                    <a:gd name="T69" fmla="*/ 0 h 11"/>
                    <a:gd name="T70" fmla="*/ 6 w 13"/>
                    <a:gd name="T71" fmla="*/ 0 h 11"/>
                    <a:gd name="T72" fmla="*/ 5 w 13"/>
                    <a:gd name="T73" fmla="*/ 0 h 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 h="11">
                      <a:moveTo>
                        <a:pt x="1" y="1"/>
                      </a:moveTo>
                      <a:cubicBezTo>
                        <a:pt x="1" y="1"/>
                        <a:pt x="1" y="1"/>
                        <a:pt x="0" y="1"/>
                      </a:cubicBezTo>
                      <a:cubicBezTo>
                        <a:pt x="1" y="1"/>
                        <a:pt x="1" y="1"/>
                        <a:pt x="1" y="1"/>
                      </a:cubicBezTo>
                      <a:cubicBezTo>
                        <a:pt x="1" y="1"/>
                        <a:pt x="1" y="1"/>
                        <a:pt x="1" y="1"/>
                      </a:cubicBezTo>
                      <a:cubicBezTo>
                        <a:pt x="1" y="1"/>
                        <a:pt x="1" y="1"/>
                        <a:pt x="1" y="1"/>
                      </a:cubicBezTo>
                      <a:moveTo>
                        <a:pt x="10" y="0"/>
                      </a:moveTo>
                      <a:cubicBezTo>
                        <a:pt x="10" y="0"/>
                        <a:pt x="9" y="0"/>
                        <a:pt x="9" y="0"/>
                      </a:cubicBezTo>
                      <a:cubicBezTo>
                        <a:pt x="9" y="1"/>
                        <a:pt x="8" y="1"/>
                        <a:pt x="8" y="1"/>
                      </a:cubicBezTo>
                      <a:cubicBezTo>
                        <a:pt x="8" y="1"/>
                        <a:pt x="7" y="1"/>
                        <a:pt x="7" y="1"/>
                      </a:cubicBezTo>
                      <a:cubicBezTo>
                        <a:pt x="7" y="1"/>
                        <a:pt x="6" y="1"/>
                        <a:pt x="6" y="1"/>
                      </a:cubicBezTo>
                      <a:cubicBezTo>
                        <a:pt x="6" y="1"/>
                        <a:pt x="5" y="1"/>
                        <a:pt x="5" y="1"/>
                      </a:cubicBezTo>
                      <a:cubicBezTo>
                        <a:pt x="5" y="2"/>
                        <a:pt x="4" y="2"/>
                        <a:pt x="4" y="2"/>
                      </a:cubicBezTo>
                      <a:cubicBezTo>
                        <a:pt x="3" y="2"/>
                        <a:pt x="3" y="2"/>
                        <a:pt x="2" y="2"/>
                      </a:cubicBezTo>
                      <a:cubicBezTo>
                        <a:pt x="2" y="2"/>
                        <a:pt x="2" y="1"/>
                        <a:pt x="2" y="1"/>
                      </a:cubicBezTo>
                      <a:cubicBezTo>
                        <a:pt x="2" y="1"/>
                        <a:pt x="2" y="2"/>
                        <a:pt x="1" y="2"/>
                      </a:cubicBezTo>
                      <a:cubicBezTo>
                        <a:pt x="2" y="3"/>
                        <a:pt x="3" y="4"/>
                        <a:pt x="4" y="6"/>
                      </a:cubicBezTo>
                      <a:cubicBezTo>
                        <a:pt x="5" y="5"/>
                        <a:pt x="6" y="4"/>
                        <a:pt x="6" y="4"/>
                      </a:cubicBezTo>
                      <a:cubicBezTo>
                        <a:pt x="7" y="3"/>
                        <a:pt x="7" y="3"/>
                        <a:pt x="7" y="3"/>
                      </a:cubicBezTo>
                      <a:cubicBezTo>
                        <a:pt x="8" y="5"/>
                        <a:pt x="6" y="6"/>
                        <a:pt x="5" y="7"/>
                      </a:cubicBezTo>
                      <a:cubicBezTo>
                        <a:pt x="6" y="8"/>
                        <a:pt x="7" y="9"/>
                        <a:pt x="7"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10" y="10"/>
                        <a:pt x="10" y="10"/>
                      </a:cubicBezTo>
                      <a:cubicBezTo>
                        <a:pt x="10" y="11"/>
                        <a:pt x="11" y="11"/>
                        <a:pt x="11" y="11"/>
                      </a:cubicBezTo>
                      <a:cubicBezTo>
                        <a:pt x="12" y="11"/>
                        <a:pt x="12" y="11"/>
                        <a:pt x="12" y="11"/>
                      </a:cubicBezTo>
                      <a:cubicBezTo>
                        <a:pt x="12" y="11"/>
                        <a:pt x="12" y="11"/>
                        <a:pt x="12" y="11"/>
                      </a:cubicBezTo>
                      <a:cubicBezTo>
                        <a:pt x="11" y="9"/>
                        <a:pt x="13" y="7"/>
                        <a:pt x="12" y="6"/>
                      </a:cubicBezTo>
                      <a:cubicBezTo>
                        <a:pt x="11" y="4"/>
                        <a:pt x="12" y="2"/>
                        <a:pt x="12" y="1"/>
                      </a:cubicBezTo>
                      <a:cubicBezTo>
                        <a:pt x="12" y="0"/>
                        <a:pt x="12" y="0"/>
                        <a:pt x="12" y="0"/>
                      </a:cubicBezTo>
                      <a:cubicBezTo>
                        <a:pt x="12" y="0"/>
                        <a:pt x="12" y="0"/>
                        <a:pt x="11" y="0"/>
                      </a:cubicBezTo>
                      <a:cubicBezTo>
                        <a:pt x="11" y="0"/>
                        <a:pt x="11" y="0"/>
                        <a:pt x="11" y="0"/>
                      </a:cubicBezTo>
                      <a:cubicBezTo>
                        <a:pt x="11" y="0"/>
                        <a:pt x="10" y="0"/>
                        <a:pt x="10" y="0"/>
                      </a:cubicBezTo>
                    </a:path>
                  </a:pathLst>
                </a:custGeom>
                <a:solidFill>
                  <a:srgbClr val="D8C5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4" name="Freeform 12875">
                  <a:extLst>
                    <a:ext uri="{FF2B5EF4-FFF2-40B4-BE49-F238E27FC236}">
                      <a16:creationId xmlns:a16="http://schemas.microsoft.com/office/drawing/2014/main" id="{B1814D59-FE02-CB97-2775-D7C1F6CD4977}"/>
                    </a:ext>
                  </a:extLst>
                </p:cNvPr>
                <p:cNvSpPr>
                  <a:spLocks noEditPoints="1"/>
                </p:cNvSpPr>
                <p:nvPr/>
              </p:nvSpPr>
              <p:spPr bwMode="auto">
                <a:xfrm>
                  <a:off x="4758" y="2271"/>
                  <a:ext cx="12" cy="14"/>
                </a:xfrm>
                <a:custGeom>
                  <a:avLst/>
                  <a:gdLst>
                    <a:gd name="T0" fmla="*/ 7 w 14"/>
                    <a:gd name="T1" fmla="*/ 8 h 17"/>
                    <a:gd name="T2" fmla="*/ 7 w 14"/>
                    <a:gd name="T3" fmla="*/ 8 h 17"/>
                    <a:gd name="T4" fmla="*/ 8 w 14"/>
                    <a:gd name="T5" fmla="*/ 7 h 17"/>
                    <a:gd name="T6" fmla="*/ 8 w 14"/>
                    <a:gd name="T7" fmla="*/ 7 h 17"/>
                    <a:gd name="T8" fmla="*/ 8 w 14"/>
                    <a:gd name="T9" fmla="*/ 7 h 17"/>
                    <a:gd name="T10" fmla="*/ 8 w 14"/>
                    <a:gd name="T11" fmla="*/ 7 h 17"/>
                    <a:gd name="T12" fmla="*/ 8 w 14"/>
                    <a:gd name="T13" fmla="*/ 7 h 17"/>
                    <a:gd name="T14" fmla="*/ 8 w 14"/>
                    <a:gd name="T15" fmla="*/ 7 h 17"/>
                    <a:gd name="T16" fmla="*/ 8 w 14"/>
                    <a:gd name="T17" fmla="*/ 7 h 17"/>
                    <a:gd name="T18" fmla="*/ 3 w 14"/>
                    <a:gd name="T19" fmla="*/ 7 h 17"/>
                    <a:gd name="T20" fmla="*/ 3 w 14"/>
                    <a:gd name="T21" fmla="*/ 7 h 17"/>
                    <a:gd name="T22" fmla="*/ 4 w 14"/>
                    <a:gd name="T23" fmla="*/ 7 h 17"/>
                    <a:gd name="T24" fmla="*/ 4 w 14"/>
                    <a:gd name="T25" fmla="*/ 7 h 17"/>
                    <a:gd name="T26" fmla="*/ 4 w 14"/>
                    <a:gd name="T27" fmla="*/ 7 h 17"/>
                    <a:gd name="T28" fmla="*/ 4 w 14"/>
                    <a:gd name="T29" fmla="*/ 7 h 17"/>
                    <a:gd name="T30" fmla="*/ 4 w 14"/>
                    <a:gd name="T31" fmla="*/ 6 h 17"/>
                    <a:gd name="T32" fmla="*/ 6 w 14"/>
                    <a:gd name="T33" fmla="*/ 7 h 17"/>
                    <a:gd name="T34" fmla="*/ 4 w 14"/>
                    <a:gd name="T35" fmla="*/ 6 h 17"/>
                    <a:gd name="T36" fmla="*/ 4 w 14"/>
                    <a:gd name="T37" fmla="*/ 6 h 17"/>
                    <a:gd name="T38" fmla="*/ 3 w 14"/>
                    <a:gd name="T39" fmla="*/ 6 h 17"/>
                    <a:gd name="T40" fmla="*/ 3 w 14"/>
                    <a:gd name="T41" fmla="*/ 6 h 17"/>
                    <a:gd name="T42" fmla="*/ 3 w 14"/>
                    <a:gd name="T43" fmla="*/ 6 h 17"/>
                    <a:gd name="T44" fmla="*/ 3 w 14"/>
                    <a:gd name="T45" fmla="*/ 6 h 17"/>
                    <a:gd name="T46" fmla="*/ 3 w 14"/>
                    <a:gd name="T47" fmla="*/ 5 h 17"/>
                    <a:gd name="T48" fmla="*/ 3 w 14"/>
                    <a:gd name="T49" fmla="*/ 5 h 17"/>
                    <a:gd name="T50" fmla="*/ 3 w 14"/>
                    <a:gd name="T51" fmla="*/ 5 h 17"/>
                    <a:gd name="T52" fmla="*/ 3 w 14"/>
                    <a:gd name="T53" fmla="*/ 5 h 17"/>
                    <a:gd name="T54" fmla="*/ 3 w 14"/>
                    <a:gd name="T55" fmla="*/ 5 h 17"/>
                    <a:gd name="T56" fmla="*/ 3 w 14"/>
                    <a:gd name="T57" fmla="*/ 5 h 17"/>
                    <a:gd name="T58" fmla="*/ 3 w 14"/>
                    <a:gd name="T59" fmla="*/ 5 h 17"/>
                    <a:gd name="T60" fmla="*/ 3 w 14"/>
                    <a:gd name="T61" fmla="*/ 5 h 17"/>
                    <a:gd name="T62" fmla="*/ 3 w 14"/>
                    <a:gd name="T63" fmla="*/ 5 h 17"/>
                    <a:gd name="T64" fmla="*/ 3 w 14"/>
                    <a:gd name="T65" fmla="*/ 2 h 17"/>
                    <a:gd name="T66" fmla="*/ 1 w 14"/>
                    <a:gd name="T67" fmla="*/ 2 h 17"/>
                    <a:gd name="T68" fmla="*/ 1 w 14"/>
                    <a:gd name="T69" fmla="*/ 2 h 17"/>
                    <a:gd name="T70" fmla="*/ 1 w 14"/>
                    <a:gd name="T71" fmla="*/ 2 h 17"/>
                    <a:gd name="T72" fmla="*/ 1 w 14"/>
                    <a:gd name="T73" fmla="*/ 2 h 17"/>
                    <a:gd name="T74" fmla="*/ 2 w 14"/>
                    <a:gd name="T75" fmla="*/ 3 h 17"/>
                    <a:gd name="T76" fmla="*/ 1 w 14"/>
                    <a:gd name="T77" fmla="*/ 2 h 17"/>
                    <a:gd name="T78" fmla="*/ 1 w 14"/>
                    <a:gd name="T79" fmla="*/ 2 h 17"/>
                    <a:gd name="T80" fmla="*/ 1 w 14"/>
                    <a:gd name="T81" fmla="*/ 2 h 17"/>
                    <a:gd name="T82" fmla="*/ 1 w 14"/>
                    <a:gd name="T83" fmla="*/ 2 h 17"/>
                    <a:gd name="T84" fmla="*/ 1 w 14"/>
                    <a:gd name="T85" fmla="*/ 1 h 17"/>
                    <a:gd name="T86" fmla="*/ 1 w 14"/>
                    <a:gd name="T87" fmla="*/ 0 h 17"/>
                    <a:gd name="T88" fmla="*/ 0 w 14"/>
                    <a:gd name="T89" fmla="*/ 0 h 17"/>
                    <a:gd name="T90" fmla="*/ 0 w 14"/>
                    <a:gd name="T91" fmla="*/ 0 h 17"/>
                    <a:gd name="T92" fmla="*/ 0 w 14"/>
                    <a:gd name="T93" fmla="*/ 0 h 17"/>
                    <a:gd name="T94" fmla="*/ 2 w 14"/>
                    <a:gd name="T95" fmla="*/ 0 h 17"/>
                    <a:gd name="T96" fmla="*/ 3 w 14"/>
                    <a:gd name="T97" fmla="*/ 2 h 17"/>
                    <a:gd name="T98" fmla="*/ 3 w 14"/>
                    <a:gd name="T99" fmla="*/ 2 h 17"/>
                    <a:gd name="T100" fmla="*/ 3 w 14"/>
                    <a:gd name="T101" fmla="*/ 3 h 17"/>
                    <a:gd name="T102" fmla="*/ 5 w 14"/>
                    <a:gd name="T103" fmla="*/ 4 h 17"/>
                    <a:gd name="T104" fmla="*/ 8 w 14"/>
                    <a:gd name="T105" fmla="*/ 6 h 17"/>
                    <a:gd name="T106" fmla="*/ 6 w 14"/>
                    <a:gd name="T107" fmla="*/ 4 h 17"/>
                    <a:gd name="T108" fmla="*/ 3 w 14"/>
                    <a:gd name="T109" fmla="*/ 2 h 17"/>
                    <a:gd name="T110" fmla="*/ 3 w 14"/>
                    <a:gd name="T111" fmla="*/ 2 h 17"/>
                    <a:gd name="T112" fmla="*/ 2 w 14"/>
                    <a:gd name="T113" fmla="*/ 0 h 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17">
                      <a:moveTo>
                        <a:pt x="13" y="17"/>
                      </a:move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moveTo>
                        <a:pt x="14" y="16"/>
                      </a:moveTo>
                      <a:cubicBezTo>
                        <a:pt x="14" y="16"/>
                        <a:pt x="14" y="16"/>
                        <a:pt x="14" y="16"/>
                      </a:cubicBezTo>
                      <a:cubicBezTo>
                        <a:pt x="14" y="16"/>
                        <a:pt x="14" y="16"/>
                        <a:pt x="14" y="16"/>
                      </a:cubicBezTo>
                      <a:cubicBezTo>
                        <a:pt x="14" y="16"/>
                        <a:pt x="14" y="16"/>
                        <a:pt x="14" y="16"/>
                      </a:cubicBezTo>
                      <a:cubicBezTo>
                        <a:pt x="14" y="16"/>
                        <a:pt x="14" y="16"/>
                        <a:pt x="14" y="16"/>
                      </a:cubicBezTo>
                      <a:moveTo>
                        <a:pt x="14" y="16"/>
                      </a:moveTo>
                      <a:cubicBezTo>
                        <a:pt x="14" y="16"/>
                        <a:pt x="14" y="16"/>
                        <a:pt x="14" y="16"/>
                      </a:cubicBezTo>
                      <a:cubicBezTo>
                        <a:pt x="14" y="16"/>
                        <a:pt x="14" y="16"/>
                        <a:pt x="14" y="16"/>
                      </a:cubicBezTo>
                      <a:cubicBezTo>
                        <a:pt x="14" y="16"/>
                        <a:pt x="14" y="16"/>
                        <a:pt x="14" y="16"/>
                      </a:cubicBezTo>
                      <a:cubicBezTo>
                        <a:pt x="14" y="16"/>
                        <a:pt x="14" y="16"/>
                        <a:pt x="14" y="16"/>
                      </a:cubicBezTo>
                      <a:moveTo>
                        <a:pt x="14" y="16"/>
                      </a:move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moveTo>
                        <a:pt x="14" y="16"/>
                      </a:move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moveTo>
                        <a:pt x="7" y="14"/>
                      </a:move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moveTo>
                        <a:pt x="8" y="14"/>
                      </a:move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moveTo>
                        <a:pt x="8" y="14"/>
                      </a:moveTo>
                      <a:cubicBezTo>
                        <a:pt x="8" y="14"/>
                        <a:pt x="8" y="14"/>
                        <a:pt x="8" y="14"/>
                      </a:cubicBezTo>
                      <a:cubicBezTo>
                        <a:pt x="8" y="14"/>
                        <a:pt x="8" y="14"/>
                        <a:pt x="8" y="14"/>
                      </a:cubicBezTo>
                      <a:cubicBezTo>
                        <a:pt x="8" y="14"/>
                        <a:pt x="8" y="14"/>
                        <a:pt x="8" y="14"/>
                      </a:cubicBezTo>
                      <a:cubicBezTo>
                        <a:pt x="8" y="14"/>
                        <a:pt x="8" y="14"/>
                        <a:pt x="8" y="14"/>
                      </a:cubicBezTo>
                      <a:moveTo>
                        <a:pt x="8" y="13"/>
                      </a:moveTo>
                      <a:cubicBezTo>
                        <a:pt x="8" y="13"/>
                        <a:pt x="8" y="13"/>
                        <a:pt x="8" y="13"/>
                      </a:cubicBezTo>
                      <a:cubicBezTo>
                        <a:pt x="9" y="14"/>
                        <a:pt x="9" y="14"/>
                        <a:pt x="10" y="15"/>
                      </a:cubicBezTo>
                      <a:cubicBezTo>
                        <a:pt x="10" y="15"/>
                        <a:pt x="10" y="15"/>
                        <a:pt x="10" y="15"/>
                      </a:cubicBezTo>
                      <a:cubicBezTo>
                        <a:pt x="9" y="14"/>
                        <a:pt x="9" y="14"/>
                        <a:pt x="8" y="13"/>
                      </a:cubicBezTo>
                      <a:moveTo>
                        <a:pt x="8" y="13"/>
                      </a:move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moveTo>
                        <a:pt x="5" y="12"/>
                      </a:moveTo>
                      <a:cubicBezTo>
                        <a:pt x="5" y="12"/>
                        <a:pt x="5" y="12"/>
                        <a:pt x="5" y="12"/>
                      </a:cubicBezTo>
                      <a:cubicBezTo>
                        <a:pt x="6" y="13"/>
                        <a:pt x="6" y="14"/>
                        <a:pt x="7" y="14"/>
                      </a:cubicBezTo>
                      <a:cubicBezTo>
                        <a:pt x="7" y="14"/>
                        <a:pt x="7" y="14"/>
                        <a:pt x="7" y="14"/>
                      </a:cubicBezTo>
                      <a:cubicBezTo>
                        <a:pt x="6" y="14"/>
                        <a:pt x="6" y="13"/>
                        <a:pt x="5" y="12"/>
                      </a:cubicBezTo>
                      <a:moveTo>
                        <a:pt x="5" y="12"/>
                      </a:move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moveTo>
                        <a:pt x="4" y="10"/>
                      </a:move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moveTo>
                        <a:pt x="4" y="10"/>
                      </a:move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moveTo>
                        <a:pt x="4" y="10"/>
                      </a:moveTo>
                      <a:cubicBezTo>
                        <a:pt x="4" y="10"/>
                        <a:pt x="4" y="10"/>
                        <a:pt x="4" y="10"/>
                      </a:cubicBezTo>
                      <a:cubicBezTo>
                        <a:pt x="5" y="10"/>
                        <a:pt x="5" y="11"/>
                        <a:pt x="5" y="12"/>
                      </a:cubicBezTo>
                      <a:cubicBezTo>
                        <a:pt x="5" y="12"/>
                        <a:pt x="5" y="12"/>
                        <a:pt x="5" y="12"/>
                      </a:cubicBezTo>
                      <a:cubicBezTo>
                        <a:pt x="5" y="11"/>
                        <a:pt x="5" y="10"/>
                        <a:pt x="4" y="10"/>
                      </a:cubicBezTo>
                      <a:moveTo>
                        <a:pt x="4" y="10"/>
                      </a:move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moveTo>
                        <a:pt x="4" y="5"/>
                      </a:moveTo>
                      <a:cubicBezTo>
                        <a:pt x="4" y="5"/>
                        <a:pt x="4" y="5"/>
                        <a:pt x="4" y="5"/>
                      </a:cubicBezTo>
                      <a:cubicBezTo>
                        <a:pt x="4" y="5"/>
                        <a:pt x="4" y="5"/>
                        <a:pt x="4" y="5"/>
                      </a:cubicBezTo>
                      <a:cubicBezTo>
                        <a:pt x="4" y="5"/>
                        <a:pt x="4" y="5"/>
                        <a:pt x="4" y="5"/>
                      </a:cubicBezTo>
                      <a:cubicBezTo>
                        <a:pt x="4" y="5"/>
                        <a:pt x="4" y="5"/>
                        <a:pt x="4" y="5"/>
                      </a:cubicBezTo>
                      <a:moveTo>
                        <a:pt x="1" y="5"/>
                      </a:moveTo>
                      <a:cubicBezTo>
                        <a:pt x="1" y="5"/>
                        <a:pt x="1" y="5"/>
                        <a:pt x="1" y="5"/>
                      </a:cubicBezTo>
                      <a:cubicBezTo>
                        <a:pt x="1" y="5"/>
                        <a:pt x="1" y="5"/>
                        <a:pt x="1" y="5"/>
                      </a:cubicBezTo>
                      <a:cubicBezTo>
                        <a:pt x="1" y="5"/>
                        <a:pt x="1" y="5"/>
                        <a:pt x="1" y="5"/>
                      </a:cubicBezTo>
                      <a:moveTo>
                        <a:pt x="1" y="5"/>
                      </a:moveTo>
                      <a:cubicBezTo>
                        <a:pt x="1" y="5"/>
                        <a:pt x="1" y="5"/>
                        <a:pt x="1" y="5"/>
                      </a:cubicBezTo>
                      <a:cubicBezTo>
                        <a:pt x="1" y="5"/>
                        <a:pt x="1" y="5"/>
                        <a:pt x="1" y="5"/>
                      </a:cubicBezTo>
                      <a:cubicBezTo>
                        <a:pt x="1" y="5"/>
                        <a:pt x="1" y="5"/>
                        <a:pt x="1" y="5"/>
                      </a:cubicBezTo>
                      <a:cubicBezTo>
                        <a:pt x="1" y="5"/>
                        <a:pt x="1" y="5"/>
                        <a:pt x="1" y="5"/>
                      </a:cubicBezTo>
                      <a:moveTo>
                        <a:pt x="1" y="5"/>
                      </a:moveTo>
                      <a:cubicBezTo>
                        <a:pt x="1" y="5"/>
                        <a:pt x="1" y="5"/>
                        <a:pt x="1" y="5"/>
                      </a:cubicBezTo>
                      <a:cubicBezTo>
                        <a:pt x="2" y="5"/>
                        <a:pt x="2" y="6"/>
                        <a:pt x="2" y="7"/>
                      </a:cubicBezTo>
                      <a:cubicBezTo>
                        <a:pt x="2" y="7"/>
                        <a:pt x="2" y="7"/>
                        <a:pt x="2" y="7"/>
                      </a:cubicBezTo>
                      <a:cubicBezTo>
                        <a:pt x="2" y="7"/>
                        <a:pt x="2" y="7"/>
                        <a:pt x="2" y="7"/>
                      </a:cubicBezTo>
                      <a:cubicBezTo>
                        <a:pt x="2" y="7"/>
                        <a:pt x="2" y="7"/>
                        <a:pt x="2" y="7"/>
                      </a:cubicBezTo>
                      <a:cubicBezTo>
                        <a:pt x="2" y="6"/>
                        <a:pt x="2" y="5"/>
                        <a:pt x="1" y="5"/>
                      </a:cubicBezTo>
                      <a:moveTo>
                        <a:pt x="1" y="5"/>
                      </a:moveTo>
                      <a:cubicBezTo>
                        <a:pt x="1" y="5"/>
                        <a:pt x="1" y="5"/>
                        <a:pt x="1" y="5"/>
                      </a:cubicBezTo>
                      <a:cubicBezTo>
                        <a:pt x="1" y="5"/>
                        <a:pt x="1" y="5"/>
                        <a:pt x="1" y="5"/>
                      </a:cubicBezTo>
                      <a:cubicBezTo>
                        <a:pt x="1" y="5"/>
                        <a:pt x="1" y="5"/>
                        <a:pt x="1" y="5"/>
                      </a:cubicBezTo>
                      <a:cubicBezTo>
                        <a:pt x="1" y="5"/>
                        <a:pt x="1" y="5"/>
                        <a:pt x="1" y="5"/>
                      </a:cubicBezTo>
                      <a:cubicBezTo>
                        <a:pt x="1" y="5"/>
                        <a:pt x="1" y="5"/>
                        <a:pt x="1" y="5"/>
                      </a:cubicBezTo>
                      <a:moveTo>
                        <a:pt x="0" y="3"/>
                      </a:moveTo>
                      <a:cubicBezTo>
                        <a:pt x="0" y="3"/>
                        <a:pt x="0" y="3"/>
                        <a:pt x="0" y="3"/>
                      </a:cubicBezTo>
                      <a:cubicBezTo>
                        <a:pt x="0" y="4"/>
                        <a:pt x="0" y="5"/>
                        <a:pt x="1" y="5"/>
                      </a:cubicBezTo>
                      <a:cubicBezTo>
                        <a:pt x="0" y="5"/>
                        <a:pt x="0" y="4"/>
                        <a:pt x="0" y="3"/>
                      </a:cubicBezTo>
                      <a:moveTo>
                        <a:pt x="1" y="1"/>
                      </a:moveTo>
                      <a:cubicBezTo>
                        <a:pt x="1" y="1"/>
                        <a:pt x="1" y="1"/>
                        <a:pt x="1" y="1"/>
                      </a:cubicBezTo>
                      <a:cubicBezTo>
                        <a:pt x="1" y="1"/>
                        <a:pt x="1" y="1"/>
                        <a:pt x="1" y="1"/>
                      </a:cubicBezTo>
                      <a:cubicBezTo>
                        <a:pt x="1" y="1"/>
                        <a:pt x="1" y="1"/>
                        <a:pt x="1" y="1"/>
                      </a:cubicBezTo>
                      <a:moveTo>
                        <a:pt x="1" y="0"/>
                      </a:moveTo>
                      <a:cubicBezTo>
                        <a:pt x="1" y="0"/>
                        <a:pt x="1" y="0"/>
                        <a:pt x="1" y="0"/>
                      </a:cubicBezTo>
                      <a:cubicBezTo>
                        <a:pt x="1" y="0"/>
                        <a:pt x="1" y="0"/>
                        <a:pt x="1" y="0"/>
                      </a:cubicBezTo>
                      <a:moveTo>
                        <a:pt x="0" y="0"/>
                      </a:moveTo>
                      <a:cubicBezTo>
                        <a:pt x="0" y="1"/>
                        <a:pt x="0" y="2"/>
                        <a:pt x="0" y="3"/>
                      </a:cubicBezTo>
                      <a:cubicBezTo>
                        <a:pt x="0" y="3"/>
                        <a:pt x="0" y="3"/>
                        <a:pt x="0" y="3"/>
                      </a:cubicBezTo>
                      <a:cubicBezTo>
                        <a:pt x="0" y="2"/>
                        <a:pt x="0" y="1"/>
                        <a:pt x="0" y="0"/>
                      </a:cubicBezTo>
                      <a:cubicBezTo>
                        <a:pt x="0" y="0"/>
                        <a:pt x="0" y="1"/>
                        <a:pt x="1" y="1"/>
                      </a:cubicBezTo>
                      <a:cubicBezTo>
                        <a:pt x="0" y="1"/>
                        <a:pt x="0" y="0"/>
                        <a:pt x="0" y="0"/>
                      </a:cubicBezTo>
                      <a:cubicBezTo>
                        <a:pt x="0" y="0"/>
                        <a:pt x="0" y="0"/>
                        <a:pt x="0" y="0"/>
                      </a:cubicBezTo>
                      <a:moveTo>
                        <a:pt x="2" y="0"/>
                      </a:moveTo>
                      <a:cubicBezTo>
                        <a:pt x="2" y="0"/>
                        <a:pt x="1" y="0"/>
                        <a:pt x="1" y="0"/>
                      </a:cubicBezTo>
                      <a:cubicBezTo>
                        <a:pt x="1" y="0"/>
                        <a:pt x="2" y="0"/>
                        <a:pt x="2" y="0"/>
                      </a:cubicBezTo>
                      <a:cubicBezTo>
                        <a:pt x="2" y="0"/>
                        <a:pt x="3" y="1"/>
                        <a:pt x="3" y="1"/>
                      </a:cubicBezTo>
                      <a:cubicBezTo>
                        <a:pt x="3" y="2"/>
                        <a:pt x="3" y="4"/>
                        <a:pt x="4" y="5"/>
                      </a:cubicBezTo>
                      <a:cubicBezTo>
                        <a:pt x="4" y="5"/>
                        <a:pt x="4" y="5"/>
                        <a:pt x="4" y="5"/>
                      </a:cubicBezTo>
                      <a:cubicBezTo>
                        <a:pt x="4" y="5"/>
                        <a:pt x="4" y="5"/>
                        <a:pt x="4" y="5"/>
                      </a:cubicBezTo>
                      <a:cubicBezTo>
                        <a:pt x="4" y="5"/>
                        <a:pt x="4" y="5"/>
                        <a:pt x="4" y="6"/>
                      </a:cubicBezTo>
                      <a:cubicBezTo>
                        <a:pt x="4" y="6"/>
                        <a:pt x="5" y="6"/>
                        <a:pt x="5" y="6"/>
                      </a:cubicBezTo>
                      <a:cubicBezTo>
                        <a:pt x="5" y="6"/>
                        <a:pt x="5" y="6"/>
                        <a:pt x="5" y="6"/>
                      </a:cubicBezTo>
                      <a:cubicBezTo>
                        <a:pt x="5" y="6"/>
                        <a:pt x="5" y="6"/>
                        <a:pt x="5" y="6"/>
                      </a:cubicBezTo>
                      <a:cubicBezTo>
                        <a:pt x="6" y="6"/>
                        <a:pt x="6" y="7"/>
                        <a:pt x="6" y="7"/>
                      </a:cubicBezTo>
                      <a:cubicBezTo>
                        <a:pt x="7" y="8"/>
                        <a:pt x="7" y="9"/>
                        <a:pt x="8" y="9"/>
                      </a:cubicBezTo>
                      <a:cubicBezTo>
                        <a:pt x="8" y="9"/>
                        <a:pt x="9" y="9"/>
                        <a:pt x="9" y="9"/>
                      </a:cubicBezTo>
                      <a:cubicBezTo>
                        <a:pt x="9" y="9"/>
                        <a:pt x="9" y="9"/>
                        <a:pt x="9" y="9"/>
                      </a:cubicBezTo>
                      <a:cubicBezTo>
                        <a:pt x="10" y="9"/>
                        <a:pt x="11" y="10"/>
                        <a:pt x="11" y="11"/>
                      </a:cubicBezTo>
                      <a:cubicBezTo>
                        <a:pt x="12" y="11"/>
                        <a:pt x="13" y="12"/>
                        <a:pt x="14" y="12"/>
                      </a:cubicBezTo>
                      <a:cubicBezTo>
                        <a:pt x="14" y="12"/>
                        <a:pt x="14" y="12"/>
                        <a:pt x="14" y="12"/>
                      </a:cubicBezTo>
                      <a:cubicBezTo>
                        <a:pt x="14" y="11"/>
                        <a:pt x="13" y="10"/>
                        <a:pt x="12" y="9"/>
                      </a:cubicBezTo>
                      <a:cubicBezTo>
                        <a:pt x="12" y="9"/>
                        <a:pt x="11" y="9"/>
                        <a:pt x="11" y="9"/>
                      </a:cubicBezTo>
                      <a:cubicBezTo>
                        <a:pt x="11" y="9"/>
                        <a:pt x="11" y="9"/>
                        <a:pt x="11" y="9"/>
                      </a:cubicBezTo>
                      <a:cubicBezTo>
                        <a:pt x="11" y="9"/>
                        <a:pt x="11" y="8"/>
                        <a:pt x="11" y="8"/>
                      </a:cubicBezTo>
                      <a:cubicBezTo>
                        <a:pt x="10" y="6"/>
                        <a:pt x="9" y="5"/>
                        <a:pt x="8" y="4"/>
                      </a:cubicBezTo>
                      <a:cubicBezTo>
                        <a:pt x="8" y="4"/>
                        <a:pt x="8" y="4"/>
                        <a:pt x="7" y="5"/>
                      </a:cubicBezTo>
                      <a:cubicBezTo>
                        <a:pt x="7" y="4"/>
                        <a:pt x="8" y="4"/>
                        <a:pt x="8" y="3"/>
                      </a:cubicBezTo>
                      <a:cubicBezTo>
                        <a:pt x="8" y="3"/>
                        <a:pt x="8" y="3"/>
                        <a:pt x="7" y="3"/>
                      </a:cubicBezTo>
                      <a:cubicBezTo>
                        <a:pt x="7" y="3"/>
                        <a:pt x="7" y="3"/>
                        <a:pt x="7" y="3"/>
                      </a:cubicBezTo>
                      <a:cubicBezTo>
                        <a:pt x="7" y="3"/>
                        <a:pt x="7" y="3"/>
                        <a:pt x="6" y="3"/>
                      </a:cubicBezTo>
                      <a:cubicBezTo>
                        <a:pt x="5" y="3"/>
                        <a:pt x="5" y="3"/>
                        <a:pt x="4" y="2"/>
                      </a:cubicBezTo>
                      <a:cubicBezTo>
                        <a:pt x="3" y="1"/>
                        <a:pt x="3" y="0"/>
                        <a:pt x="2" y="0"/>
                      </a:cubicBezTo>
                    </a:path>
                  </a:pathLst>
                </a:custGeom>
                <a:solidFill>
                  <a:srgbClr val="DCC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5" name="Freeform 12876">
                  <a:extLst>
                    <a:ext uri="{FF2B5EF4-FFF2-40B4-BE49-F238E27FC236}">
                      <a16:creationId xmlns:a16="http://schemas.microsoft.com/office/drawing/2014/main" id="{E4F35794-212C-8A45-25B0-177352608A86}"/>
                    </a:ext>
                  </a:extLst>
                </p:cNvPr>
                <p:cNvSpPr>
                  <a:spLocks/>
                </p:cNvSpPr>
                <p:nvPr/>
              </p:nvSpPr>
              <p:spPr bwMode="auto">
                <a:xfrm>
                  <a:off x="4758" y="2271"/>
                  <a:ext cx="3" cy="7"/>
                </a:xfrm>
                <a:custGeom>
                  <a:avLst/>
                  <a:gdLst>
                    <a:gd name="T0" fmla="*/ 2 w 4"/>
                    <a:gd name="T1" fmla="*/ 0 h 9"/>
                    <a:gd name="T2" fmla="*/ 1 w 4"/>
                    <a:gd name="T3" fmla="*/ 0 h 9"/>
                    <a:gd name="T4" fmla="*/ 1 w 4"/>
                    <a:gd name="T5" fmla="*/ 0 h 9"/>
                    <a:gd name="T6" fmla="*/ 1 w 4"/>
                    <a:gd name="T7" fmla="*/ 0 h 9"/>
                    <a:gd name="T8" fmla="*/ 1 w 4"/>
                    <a:gd name="T9" fmla="*/ 0 h 9"/>
                    <a:gd name="T10" fmla="*/ 1 w 4"/>
                    <a:gd name="T11" fmla="*/ 1 h 9"/>
                    <a:gd name="T12" fmla="*/ 1 w 4"/>
                    <a:gd name="T13" fmla="*/ 1 h 9"/>
                    <a:gd name="T14" fmla="*/ 1 w 4"/>
                    <a:gd name="T15" fmla="*/ 1 h 9"/>
                    <a:gd name="T16" fmla="*/ 1 w 4"/>
                    <a:gd name="T17" fmla="*/ 1 h 9"/>
                    <a:gd name="T18" fmla="*/ 0 w 4"/>
                    <a:gd name="T19" fmla="*/ 0 h 9"/>
                    <a:gd name="T20" fmla="*/ 0 w 4"/>
                    <a:gd name="T21" fmla="*/ 2 h 9"/>
                    <a:gd name="T22" fmla="*/ 1 w 4"/>
                    <a:gd name="T23" fmla="*/ 2 h 9"/>
                    <a:gd name="T24" fmla="*/ 0 w 4"/>
                    <a:gd name="T25" fmla="*/ 2 h 9"/>
                    <a:gd name="T26" fmla="*/ 0 w 4"/>
                    <a:gd name="T27" fmla="*/ 2 h 9"/>
                    <a:gd name="T28" fmla="*/ 0 w 4"/>
                    <a:gd name="T29" fmla="*/ 2 h 9"/>
                    <a:gd name="T30" fmla="*/ 1 w 4"/>
                    <a:gd name="T31" fmla="*/ 2 h 9"/>
                    <a:gd name="T32" fmla="*/ 1 w 4"/>
                    <a:gd name="T33" fmla="*/ 2 h 9"/>
                    <a:gd name="T34" fmla="*/ 1 w 4"/>
                    <a:gd name="T35" fmla="*/ 2 h 9"/>
                    <a:gd name="T36" fmla="*/ 1 w 4"/>
                    <a:gd name="T37" fmla="*/ 2 h 9"/>
                    <a:gd name="T38" fmla="*/ 1 w 4"/>
                    <a:gd name="T39" fmla="*/ 2 h 9"/>
                    <a:gd name="T40" fmla="*/ 1 w 4"/>
                    <a:gd name="T41" fmla="*/ 2 h 9"/>
                    <a:gd name="T42" fmla="*/ 1 w 4"/>
                    <a:gd name="T43" fmla="*/ 2 h 9"/>
                    <a:gd name="T44" fmla="*/ 1 w 4"/>
                    <a:gd name="T45" fmla="*/ 2 h 9"/>
                    <a:gd name="T46" fmla="*/ 1 w 4"/>
                    <a:gd name="T47" fmla="*/ 2 h 9"/>
                    <a:gd name="T48" fmla="*/ 1 w 4"/>
                    <a:gd name="T49" fmla="*/ 2 h 9"/>
                    <a:gd name="T50" fmla="*/ 1 w 4"/>
                    <a:gd name="T51" fmla="*/ 2 h 9"/>
                    <a:gd name="T52" fmla="*/ 1 w 4"/>
                    <a:gd name="T53" fmla="*/ 2 h 9"/>
                    <a:gd name="T54" fmla="*/ 2 w 4"/>
                    <a:gd name="T55" fmla="*/ 2 h 9"/>
                    <a:gd name="T56" fmla="*/ 2 w 4"/>
                    <a:gd name="T57" fmla="*/ 2 h 9"/>
                    <a:gd name="T58" fmla="*/ 2 w 4"/>
                    <a:gd name="T59" fmla="*/ 3 h 9"/>
                    <a:gd name="T60" fmla="*/ 2 w 4"/>
                    <a:gd name="T61" fmla="*/ 2 h 9"/>
                    <a:gd name="T62" fmla="*/ 2 w 4"/>
                    <a:gd name="T63" fmla="*/ 2 h 9"/>
                    <a:gd name="T64" fmla="*/ 2 w 4"/>
                    <a:gd name="T65" fmla="*/ 2 h 9"/>
                    <a:gd name="T66" fmla="*/ 2 w 4"/>
                    <a:gd name="T67" fmla="*/ 2 h 9"/>
                    <a:gd name="T68" fmla="*/ 2 w 4"/>
                    <a:gd name="T69" fmla="*/ 1 h 9"/>
                    <a:gd name="T70" fmla="*/ 2 w 4"/>
                    <a:gd name="T71" fmla="*/ 0 h 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 h="9">
                      <a:moveTo>
                        <a:pt x="2" y="0"/>
                      </a:moveTo>
                      <a:cubicBezTo>
                        <a:pt x="2"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0" y="1"/>
                        <a:pt x="0" y="0"/>
                        <a:pt x="0" y="0"/>
                      </a:cubicBezTo>
                      <a:cubicBezTo>
                        <a:pt x="0" y="1"/>
                        <a:pt x="0" y="2"/>
                        <a:pt x="0" y="3"/>
                      </a:cubicBezTo>
                      <a:cubicBezTo>
                        <a:pt x="0" y="3"/>
                        <a:pt x="0" y="3"/>
                        <a:pt x="1" y="3"/>
                      </a:cubicBezTo>
                      <a:cubicBezTo>
                        <a:pt x="0" y="3"/>
                        <a:pt x="0" y="3"/>
                        <a:pt x="0" y="3"/>
                      </a:cubicBezTo>
                      <a:cubicBezTo>
                        <a:pt x="0" y="3"/>
                        <a:pt x="0" y="3"/>
                        <a:pt x="0" y="3"/>
                      </a:cubicBezTo>
                      <a:cubicBezTo>
                        <a:pt x="0" y="3"/>
                        <a:pt x="0" y="3"/>
                        <a:pt x="0" y="3"/>
                      </a:cubicBezTo>
                      <a:cubicBezTo>
                        <a:pt x="0" y="4"/>
                        <a:pt x="0"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6"/>
                        <a:pt x="2" y="7"/>
                      </a:cubicBezTo>
                      <a:cubicBezTo>
                        <a:pt x="2" y="7"/>
                        <a:pt x="2" y="7"/>
                        <a:pt x="2" y="7"/>
                      </a:cubicBezTo>
                      <a:cubicBezTo>
                        <a:pt x="2" y="8"/>
                        <a:pt x="3" y="9"/>
                        <a:pt x="3" y="9"/>
                      </a:cubicBezTo>
                      <a:cubicBezTo>
                        <a:pt x="3" y="9"/>
                        <a:pt x="4" y="7"/>
                        <a:pt x="4" y="5"/>
                      </a:cubicBezTo>
                      <a:cubicBezTo>
                        <a:pt x="4" y="5"/>
                        <a:pt x="4" y="5"/>
                        <a:pt x="4" y="5"/>
                      </a:cubicBezTo>
                      <a:cubicBezTo>
                        <a:pt x="4" y="5"/>
                        <a:pt x="4" y="5"/>
                        <a:pt x="4" y="5"/>
                      </a:cubicBezTo>
                      <a:cubicBezTo>
                        <a:pt x="4" y="5"/>
                        <a:pt x="4" y="5"/>
                        <a:pt x="4" y="5"/>
                      </a:cubicBezTo>
                      <a:cubicBezTo>
                        <a:pt x="3" y="4"/>
                        <a:pt x="3" y="2"/>
                        <a:pt x="3" y="1"/>
                      </a:cubicBezTo>
                      <a:cubicBezTo>
                        <a:pt x="3" y="1"/>
                        <a:pt x="2" y="0"/>
                        <a:pt x="2" y="0"/>
                      </a:cubicBezTo>
                    </a:path>
                  </a:pathLst>
                </a:custGeom>
                <a:solidFill>
                  <a:srgbClr val="D1BE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6" name="Freeform 12877">
                  <a:extLst>
                    <a:ext uri="{FF2B5EF4-FFF2-40B4-BE49-F238E27FC236}">
                      <a16:creationId xmlns:a16="http://schemas.microsoft.com/office/drawing/2014/main" id="{D2CF6F4B-D6FD-6751-F187-C40B2417AD03}"/>
                    </a:ext>
                  </a:extLst>
                </p:cNvPr>
                <p:cNvSpPr>
                  <a:spLocks noEditPoints="1"/>
                </p:cNvSpPr>
                <p:nvPr/>
              </p:nvSpPr>
              <p:spPr bwMode="auto">
                <a:xfrm>
                  <a:off x="4770" y="2281"/>
                  <a:ext cx="4" cy="4"/>
                </a:xfrm>
                <a:custGeom>
                  <a:avLst/>
                  <a:gdLst>
                    <a:gd name="T0" fmla="*/ 2 w 5"/>
                    <a:gd name="T1" fmla="*/ 0 h 5"/>
                    <a:gd name="T2" fmla="*/ 1 w 5"/>
                    <a:gd name="T3" fmla="*/ 1 h 5"/>
                    <a:gd name="T4" fmla="*/ 2 w 5"/>
                    <a:gd name="T5" fmla="*/ 2 h 5"/>
                    <a:gd name="T6" fmla="*/ 2 w 5"/>
                    <a:gd name="T7" fmla="*/ 1 h 5"/>
                    <a:gd name="T8" fmla="*/ 2 w 5"/>
                    <a:gd name="T9" fmla="*/ 1 h 5"/>
                    <a:gd name="T10" fmla="*/ 2 w 5"/>
                    <a:gd name="T11" fmla="*/ 0 h 5"/>
                    <a:gd name="T12" fmla="*/ 2 w 5"/>
                    <a:gd name="T13" fmla="*/ 0 h 5"/>
                    <a:gd name="T14" fmla="*/ 1 w 5"/>
                    <a:gd name="T15" fmla="*/ 0 h 5"/>
                    <a:gd name="T16" fmla="*/ 1 w 5"/>
                    <a:gd name="T17" fmla="*/ 0 h 5"/>
                    <a:gd name="T18" fmla="*/ 0 w 5"/>
                    <a:gd name="T19" fmla="*/ 0 h 5"/>
                    <a:gd name="T20" fmla="*/ 1 w 5"/>
                    <a:gd name="T21" fmla="*/ 0 h 5"/>
                    <a:gd name="T22" fmla="*/ 2 w 5"/>
                    <a:gd name="T23" fmla="*/ 0 h 5"/>
                    <a:gd name="T24" fmla="*/ 1 w 5"/>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5">
                      <a:moveTo>
                        <a:pt x="2" y="0"/>
                      </a:moveTo>
                      <a:cubicBezTo>
                        <a:pt x="1" y="0"/>
                        <a:pt x="1" y="0"/>
                        <a:pt x="1" y="1"/>
                      </a:cubicBezTo>
                      <a:cubicBezTo>
                        <a:pt x="2" y="2"/>
                        <a:pt x="2" y="4"/>
                        <a:pt x="3" y="5"/>
                      </a:cubicBezTo>
                      <a:cubicBezTo>
                        <a:pt x="4" y="4"/>
                        <a:pt x="5" y="3"/>
                        <a:pt x="5" y="1"/>
                      </a:cubicBezTo>
                      <a:cubicBezTo>
                        <a:pt x="5" y="1"/>
                        <a:pt x="5" y="1"/>
                        <a:pt x="4" y="1"/>
                      </a:cubicBezTo>
                      <a:cubicBezTo>
                        <a:pt x="4" y="1"/>
                        <a:pt x="3" y="1"/>
                        <a:pt x="3" y="0"/>
                      </a:cubicBezTo>
                      <a:cubicBezTo>
                        <a:pt x="3" y="0"/>
                        <a:pt x="2" y="0"/>
                        <a:pt x="2" y="0"/>
                      </a:cubicBezTo>
                      <a:moveTo>
                        <a:pt x="1" y="0"/>
                      </a:moveTo>
                      <a:cubicBezTo>
                        <a:pt x="1" y="0"/>
                        <a:pt x="1" y="0"/>
                        <a:pt x="1" y="0"/>
                      </a:cubicBezTo>
                      <a:cubicBezTo>
                        <a:pt x="1" y="0"/>
                        <a:pt x="1" y="0"/>
                        <a:pt x="0" y="0"/>
                      </a:cubicBezTo>
                      <a:cubicBezTo>
                        <a:pt x="0" y="0"/>
                        <a:pt x="0" y="0"/>
                        <a:pt x="1" y="0"/>
                      </a:cubicBezTo>
                      <a:cubicBezTo>
                        <a:pt x="1" y="0"/>
                        <a:pt x="1" y="0"/>
                        <a:pt x="2" y="0"/>
                      </a:cubicBezTo>
                      <a:cubicBezTo>
                        <a:pt x="2" y="0"/>
                        <a:pt x="2" y="0"/>
                        <a:pt x="1" y="0"/>
                      </a:cubicBezTo>
                    </a:path>
                  </a:pathLst>
                </a:custGeom>
                <a:solidFill>
                  <a:srgbClr val="CFBB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7" name="Freeform 12878">
                  <a:extLst>
                    <a:ext uri="{FF2B5EF4-FFF2-40B4-BE49-F238E27FC236}">
                      <a16:creationId xmlns:a16="http://schemas.microsoft.com/office/drawing/2014/main" id="{1ECE41BA-50ED-3BA8-AB82-BD19E481068B}"/>
                    </a:ext>
                  </a:extLst>
                </p:cNvPr>
                <p:cNvSpPr>
                  <a:spLocks/>
                </p:cNvSpPr>
                <p:nvPr/>
              </p:nvSpPr>
              <p:spPr bwMode="auto">
                <a:xfrm>
                  <a:off x="4761" y="2276"/>
                  <a:ext cx="11" cy="9"/>
                </a:xfrm>
                <a:custGeom>
                  <a:avLst/>
                  <a:gdLst>
                    <a:gd name="T0" fmla="*/ 1 w 14"/>
                    <a:gd name="T1" fmla="*/ 2 h 11"/>
                    <a:gd name="T2" fmla="*/ 1 w 14"/>
                    <a:gd name="T3" fmla="*/ 2 h 11"/>
                    <a:gd name="T4" fmla="*/ 1 w 14"/>
                    <a:gd name="T5" fmla="*/ 2 h 11"/>
                    <a:gd name="T6" fmla="*/ 1 w 14"/>
                    <a:gd name="T7" fmla="*/ 2 h 11"/>
                    <a:gd name="T8" fmla="*/ 1 w 14"/>
                    <a:gd name="T9" fmla="*/ 2 h 11"/>
                    <a:gd name="T10" fmla="*/ 1 w 14"/>
                    <a:gd name="T11" fmla="*/ 2 h 11"/>
                    <a:gd name="T12" fmla="*/ 2 w 14"/>
                    <a:gd name="T13" fmla="*/ 2 h 11"/>
                    <a:gd name="T14" fmla="*/ 2 w 14"/>
                    <a:gd name="T15" fmla="*/ 2 h 11"/>
                    <a:gd name="T16" fmla="*/ 2 w 14"/>
                    <a:gd name="T17" fmla="*/ 2 h 11"/>
                    <a:gd name="T18" fmla="*/ 2 w 14"/>
                    <a:gd name="T19" fmla="*/ 4 h 11"/>
                    <a:gd name="T20" fmla="*/ 2 w 14"/>
                    <a:gd name="T21" fmla="*/ 4 h 11"/>
                    <a:gd name="T22" fmla="*/ 2 w 14"/>
                    <a:gd name="T23" fmla="*/ 4 h 11"/>
                    <a:gd name="T24" fmla="*/ 2 w 14"/>
                    <a:gd name="T25" fmla="*/ 4 h 11"/>
                    <a:gd name="T26" fmla="*/ 2 w 14"/>
                    <a:gd name="T27" fmla="*/ 3 h 11"/>
                    <a:gd name="T28" fmla="*/ 2 w 14"/>
                    <a:gd name="T29" fmla="*/ 3 h 11"/>
                    <a:gd name="T30" fmla="*/ 3 w 14"/>
                    <a:gd name="T31" fmla="*/ 4 h 11"/>
                    <a:gd name="T32" fmla="*/ 4 w 14"/>
                    <a:gd name="T33" fmla="*/ 5 h 11"/>
                    <a:gd name="T34" fmla="*/ 4 w 14"/>
                    <a:gd name="T35" fmla="*/ 5 h 11"/>
                    <a:gd name="T36" fmla="*/ 5 w 14"/>
                    <a:gd name="T37" fmla="*/ 5 h 11"/>
                    <a:gd name="T38" fmla="*/ 5 w 14"/>
                    <a:gd name="T39" fmla="*/ 5 h 11"/>
                    <a:gd name="T40" fmla="*/ 5 w 14"/>
                    <a:gd name="T41" fmla="*/ 5 h 11"/>
                    <a:gd name="T42" fmla="*/ 5 w 14"/>
                    <a:gd name="T43" fmla="*/ 5 h 11"/>
                    <a:gd name="T44" fmla="*/ 5 w 14"/>
                    <a:gd name="T45" fmla="*/ 5 h 11"/>
                    <a:gd name="T46" fmla="*/ 6 w 14"/>
                    <a:gd name="T47" fmla="*/ 5 h 11"/>
                    <a:gd name="T48" fmla="*/ 5 w 14"/>
                    <a:gd name="T49" fmla="*/ 3 h 11"/>
                    <a:gd name="T50" fmla="*/ 5 w 14"/>
                    <a:gd name="T51" fmla="*/ 4 h 11"/>
                    <a:gd name="T52" fmla="*/ 5 w 14"/>
                    <a:gd name="T53" fmla="*/ 2 h 11"/>
                    <a:gd name="T54" fmla="*/ 5 w 14"/>
                    <a:gd name="T55" fmla="*/ 2 h 11"/>
                    <a:gd name="T56" fmla="*/ 2 w 14"/>
                    <a:gd name="T57" fmla="*/ 2 h 11"/>
                    <a:gd name="T58" fmla="*/ 2 w 14"/>
                    <a:gd name="T59" fmla="*/ 2 h 11"/>
                    <a:gd name="T60" fmla="*/ 2 w 14"/>
                    <a:gd name="T61" fmla="*/ 0 h 11"/>
                    <a:gd name="T62" fmla="*/ 2 w 14"/>
                    <a:gd name="T63" fmla="*/ 0 h 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 h="11">
                      <a:moveTo>
                        <a:pt x="1" y="0"/>
                      </a:moveTo>
                      <a:cubicBezTo>
                        <a:pt x="2" y="0"/>
                        <a:pt x="2" y="1"/>
                        <a:pt x="1" y="2"/>
                      </a:cubicBezTo>
                      <a:cubicBezTo>
                        <a:pt x="1" y="3"/>
                        <a:pt x="1" y="3"/>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5"/>
                        <a:pt x="2" y="6"/>
                      </a:cubicBezTo>
                      <a:cubicBezTo>
                        <a:pt x="2" y="6"/>
                        <a:pt x="2" y="6"/>
                        <a:pt x="2" y="6"/>
                      </a:cubicBezTo>
                      <a:cubicBezTo>
                        <a:pt x="2" y="6"/>
                        <a:pt x="2" y="6"/>
                        <a:pt x="2" y="6"/>
                      </a:cubicBezTo>
                      <a:cubicBezTo>
                        <a:pt x="2" y="6"/>
                        <a:pt x="2" y="6"/>
                        <a:pt x="2" y="6"/>
                      </a:cubicBezTo>
                      <a:cubicBezTo>
                        <a:pt x="2" y="6"/>
                        <a:pt x="2" y="6"/>
                        <a:pt x="2" y="6"/>
                      </a:cubicBezTo>
                      <a:cubicBezTo>
                        <a:pt x="3" y="7"/>
                        <a:pt x="3" y="8"/>
                        <a:pt x="4" y="8"/>
                      </a:cubicBezTo>
                      <a:cubicBezTo>
                        <a:pt x="4" y="8"/>
                        <a:pt x="4" y="8"/>
                        <a:pt x="4" y="8"/>
                      </a:cubicBezTo>
                      <a:cubicBezTo>
                        <a:pt x="4" y="8"/>
                        <a:pt x="4" y="8"/>
                        <a:pt x="4" y="8"/>
                      </a:cubicBezTo>
                      <a:cubicBezTo>
                        <a:pt x="4" y="8"/>
                        <a:pt x="4" y="8"/>
                        <a:pt x="4" y="8"/>
                      </a:cubicBezTo>
                      <a:cubicBezTo>
                        <a:pt x="4" y="8"/>
                        <a:pt x="4" y="8"/>
                        <a:pt x="5" y="8"/>
                      </a:cubicBezTo>
                      <a:cubicBezTo>
                        <a:pt x="5" y="8"/>
                        <a:pt x="5" y="8"/>
                        <a:pt x="5" y="8"/>
                      </a:cubicBezTo>
                      <a:cubicBezTo>
                        <a:pt x="5" y="8"/>
                        <a:pt x="5" y="8"/>
                        <a:pt x="5" y="8"/>
                      </a:cubicBezTo>
                      <a:cubicBezTo>
                        <a:pt x="5" y="8"/>
                        <a:pt x="5" y="8"/>
                        <a:pt x="5" y="8"/>
                      </a:cubicBezTo>
                      <a:cubicBezTo>
                        <a:pt x="5" y="8"/>
                        <a:pt x="5" y="8"/>
                        <a:pt x="5" y="8"/>
                      </a:cubicBezTo>
                      <a:cubicBezTo>
                        <a:pt x="5" y="8"/>
                        <a:pt x="5" y="7"/>
                        <a:pt x="5" y="7"/>
                      </a:cubicBezTo>
                      <a:cubicBezTo>
                        <a:pt x="5" y="7"/>
                        <a:pt x="5" y="7"/>
                        <a:pt x="5" y="7"/>
                      </a:cubicBezTo>
                      <a:cubicBezTo>
                        <a:pt x="5" y="7"/>
                        <a:pt x="5" y="7"/>
                        <a:pt x="5" y="7"/>
                      </a:cubicBezTo>
                      <a:cubicBezTo>
                        <a:pt x="5" y="7"/>
                        <a:pt x="5" y="7"/>
                        <a:pt x="5" y="7"/>
                      </a:cubicBezTo>
                      <a:cubicBezTo>
                        <a:pt x="6" y="8"/>
                        <a:pt x="6" y="8"/>
                        <a:pt x="7" y="9"/>
                      </a:cubicBezTo>
                      <a:cubicBezTo>
                        <a:pt x="7" y="9"/>
                        <a:pt x="7" y="9"/>
                        <a:pt x="7" y="9"/>
                      </a:cubicBezTo>
                      <a:cubicBezTo>
                        <a:pt x="8" y="10"/>
                        <a:pt x="9" y="11"/>
                        <a:pt x="10" y="11"/>
                      </a:cubicBezTo>
                      <a:cubicBezTo>
                        <a:pt x="10" y="11"/>
                        <a:pt x="10" y="11"/>
                        <a:pt x="10" y="11"/>
                      </a:cubicBezTo>
                      <a:cubicBezTo>
                        <a:pt x="10" y="11"/>
                        <a:pt x="10" y="11"/>
                        <a:pt x="10" y="11"/>
                      </a:cubicBezTo>
                      <a:cubicBezTo>
                        <a:pt x="10" y="11"/>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3" y="11"/>
                      </a:cubicBezTo>
                      <a:cubicBezTo>
                        <a:pt x="13" y="11"/>
                        <a:pt x="13" y="11"/>
                        <a:pt x="14" y="11"/>
                      </a:cubicBezTo>
                      <a:cubicBezTo>
                        <a:pt x="14" y="11"/>
                        <a:pt x="14" y="11"/>
                        <a:pt x="14" y="11"/>
                      </a:cubicBezTo>
                      <a:cubicBezTo>
                        <a:pt x="13" y="10"/>
                        <a:pt x="13" y="8"/>
                        <a:pt x="12" y="7"/>
                      </a:cubicBezTo>
                      <a:cubicBezTo>
                        <a:pt x="12" y="8"/>
                        <a:pt x="12" y="8"/>
                        <a:pt x="12" y="9"/>
                      </a:cubicBezTo>
                      <a:cubicBezTo>
                        <a:pt x="12" y="9"/>
                        <a:pt x="12" y="9"/>
                        <a:pt x="12" y="9"/>
                      </a:cubicBezTo>
                      <a:cubicBezTo>
                        <a:pt x="11" y="9"/>
                        <a:pt x="11" y="9"/>
                        <a:pt x="11" y="8"/>
                      </a:cubicBezTo>
                      <a:cubicBezTo>
                        <a:pt x="11" y="7"/>
                        <a:pt x="11" y="7"/>
                        <a:pt x="12" y="6"/>
                      </a:cubicBezTo>
                      <a:cubicBezTo>
                        <a:pt x="11" y="6"/>
                        <a:pt x="11" y="6"/>
                        <a:pt x="11" y="6"/>
                      </a:cubicBezTo>
                      <a:cubicBezTo>
                        <a:pt x="11" y="6"/>
                        <a:pt x="11" y="6"/>
                        <a:pt x="11" y="6"/>
                      </a:cubicBezTo>
                      <a:cubicBezTo>
                        <a:pt x="10" y="6"/>
                        <a:pt x="9" y="5"/>
                        <a:pt x="8" y="5"/>
                      </a:cubicBezTo>
                      <a:cubicBezTo>
                        <a:pt x="8" y="4"/>
                        <a:pt x="7" y="3"/>
                        <a:pt x="6" y="3"/>
                      </a:cubicBezTo>
                      <a:cubicBezTo>
                        <a:pt x="6" y="3"/>
                        <a:pt x="6" y="3"/>
                        <a:pt x="6" y="3"/>
                      </a:cubicBezTo>
                      <a:cubicBezTo>
                        <a:pt x="6" y="3"/>
                        <a:pt x="5" y="3"/>
                        <a:pt x="5" y="3"/>
                      </a:cubicBezTo>
                      <a:cubicBezTo>
                        <a:pt x="4" y="3"/>
                        <a:pt x="4" y="2"/>
                        <a:pt x="3" y="1"/>
                      </a:cubicBezTo>
                      <a:cubicBezTo>
                        <a:pt x="3" y="1"/>
                        <a:pt x="3" y="0"/>
                        <a:pt x="2" y="0"/>
                      </a:cubicBezTo>
                      <a:cubicBezTo>
                        <a:pt x="2" y="0"/>
                        <a:pt x="2" y="0"/>
                        <a:pt x="2" y="0"/>
                      </a:cubicBezTo>
                      <a:cubicBezTo>
                        <a:pt x="2" y="0"/>
                        <a:pt x="2" y="0"/>
                        <a:pt x="2" y="0"/>
                      </a:cubicBezTo>
                      <a:cubicBezTo>
                        <a:pt x="2" y="0"/>
                        <a:pt x="1" y="0"/>
                        <a:pt x="1" y="0"/>
                      </a:cubicBezTo>
                    </a:path>
                  </a:pathLst>
                </a:custGeom>
                <a:solidFill>
                  <a:srgbClr val="D1BE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8" name="Freeform 12879">
                  <a:extLst>
                    <a:ext uri="{FF2B5EF4-FFF2-40B4-BE49-F238E27FC236}">
                      <a16:creationId xmlns:a16="http://schemas.microsoft.com/office/drawing/2014/main" id="{987D377D-BA20-9D84-52F0-377C99AC4810}"/>
                    </a:ext>
                  </a:extLst>
                </p:cNvPr>
                <p:cNvSpPr>
                  <a:spLocks/>
                </p:cNvSpPr>
                <p:nvPr/>
              </p:nvSpPr>
              <p:spPr bwMode="auto">
                <a:xfrm>
                  <a:off x="4775" y="2273"/>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D8C5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8999" name="Freeform 12880">
                  <a:extLst>
                    <a:ext uri="{FF2B5EF4-FFF2-40B4-BE49-F238E27FC236}">
                      <a16:creationId xmlns:a16="http://schemas.microsoft.com/office/drawing/2014/main" id="{08ABEB9D-BD92-C570-A9A2-804228142D54}"/>
                    </a:ext>
                  </a:extLst>
                </p:cNvPr>
                <p:cNvSpPr>
                  <a:spLocks noEditPoints="1"/>
                </p:cNvSpPr>
                <p:nvPr/>
              </p:nvSpPr>
              <p:spPr bwMode="auto">
                <a:xfrm>
                  <a:off x="4747" y="2283"/>
                  <a:ext cx="33" cy="23"/>
                </a:xfrm>
                <a:custGeom>
                  <a:avLst/>
                  <a:gdLst>
                    <a:gd name="T0" fmla="*/ 0 w 39"/>
                    <a:gd name="T1" fmla="*/ 7 h 28"/>
                    <a:gd name="T2" fmla="*/ 0 w 39"/>
                    <a:gd name="T3" fmla="*/ 7 h 28"/>
                    <a:gd name="T4" fmla="*/ 0 w 39"/>
                    <a:gd name="T5" fmla="*/ 7 h 28"/>
                    <a:gd name="T6" fmla="*/ 1 w 39"/>
                    <a:gd name="T7" fmla="*/ 7 h 28"/>
                    <a:gd name="T8" fmla="*/ 3 w 39"/>
                    <a:gd name="T9" fmla="*/ 10 h 28"/>
                    <a:gd name="T10" fmla="*/ 3 w 39"/>
                    <a:gd name="T11" fmla="*/ 10 h 28"/>
                    <a:gd name="T12" fmla="*/ 3 w 39"/>
                    <a:gd name="T13" fmla="*/ 10 h 28"/>
                    <a:gd name="T14" fmla="*/ 3 w 39"/>
                    <a:gd name="T15" fmla="*/ 11 h 28"/>
                    <a:gd name="T16" fmla="*/ 3 w 39"/>
                    <a:gd name="T17" fmla="*/ 12 h 28"/>
                    <a:gd name="T18" fmla="*/ 3 w 39"/>
                    <a:gd name="T19" fmla="*/ 12 h 28"/>
                    <a:gd name="T20" fmla="*/ 4 w 39"/>
                    <a:gd name="T21" fmla="*/ 12 h 28"/>
                    <a:gd name="T22" fmla="*/ 5 w 39"/>
                    <a:gd name="T23" fmla="*/ 12 h 28"/>
                    <a:gd name="T24" fmla="*/ 6 w 39"/>
                    <a:gd name="T25" fmla="*/ 13 h 28"/>
                    <a:gd name="T26" fmla="*/ 7 w 39"/>
                    <a:gd name="T27" fmla="*/ 13 h 28"/>
                    <a:gd name="T28" fmla="*/ 3 w 39"/>
                    <a:gd name="T29" fmla="*/ 9 h 28"/>
                    <a:gd name="T30" fmla="*/ 3 w 39"/>
                    <a:gd name="T31" fmla="*/ 9 h 28"/>
                    <a:gd name="T32" fmla="*/ 2 w 39"/>
                    <a:gd name="T33" fmla="*/ 8 h 28"/>
                    <a:gd name="T34" fmla="*/ 0 w 39"/>
                    <a:gd name="T35" fmla="*/ 7 h 28"/>
                    <a:gd name="T36" fmla="*/ 20 w 39"/>
                    <a:gd name="T37" fmla="*/ 0 h 28"/>
                    <a:gd name="T38" fmla="*/ 20 w 39"/>
                    <a:gd name="T39" fmla="*/ 0 h 28"/>
                    <a:gd name="T40" fmla="*/ 20 w 39"/>
                    <a:gd name="T41" fmla="*/ 0 h 28"/>
                    <a:gd name="T42" fmla="*/ 20 w 39"/>
                    <a:gd name="T43" fmla="*/ 0 h 28"/>
                    <a:gd name="T44" fmla="*/ 19 w 39"/>
                    <a:gd name="T45" fmla="*/ 0 h 28"/>
                    <a:gd name="T46" fmla="*/ 19 w 39"/>
                    <a:gd name="T47" fmla="*/ 0 h 28"/>
                    <a:gd name="T48" fmla="*/ 19 w 39"/>
                    <a:gd name="T49" fmla="*/ 0 h 28"/>
                    <a:gd name="T50" fmla="*/ 19 w 39"/>
                    <a:gd name="T51" fmla="*/ 0 h 28"/>
                    <a:gd name="T52" fmla="*/ 19 w 39"/>
                    <a:gd name="T53" fmla="*/ 0 h 28"/>
                    <a:gd name="T54" fmla="*/ 18 w 39"/>
                    <a:gd name="T55" fmla="*/ 0 h 28"/>
                    <a:gd name="T56" fmla="*/ 18 w 39"/>
                    <a:gd name="T57" fmla="*/ 0 h 28"/>
                    <a:gd name="T58" fmla="*/ 18 w 39"/>
                    <a:gd name="T59" fmla="*/ 0 h 28"/>
                    <a:gd name="T60" fmla="*/ 18 w 39"/>
                    <a:gd name="T61" fmla="*/ 0 h 28"/>
                    <a:gd name="T62" fmla="*/ 18 w 39"/>
                    <a:gd name="T63" fmla="*/ 0 h 28"/>
                    <a:gd name="T64" fmla="*/ 18 w 39"/>
                    <a:gd name="T65" fmla="*/ 0 h 28"/>
                    <a:gd name="T66" fmla="*/ 18 w 39"/>
                    <a:gd name="T67" fmla="*/ 0 h 28"/>
                    <a:gd name="T68" fmla="*/ 18 w 39"/>
                    <a:gd name="T69" fmla="*/ 1 h 28"/>
                    <a:gd name="T70" fmla="*/ 18 w 39"/>
                    <a:gd name="T71" fmla="*/ 1 h 28"/>
                    <a:gd name="T72" fmla="*/ 18 w 39"/>
                    <a:gd name="T73" fmla="*/ 1 h 28"/>
                    <a:gd name="T74" fmla="*/ 18 w 39"/>
                    <a:gd name="T75" fmla="*/ 1 h 28"/>
                    <a:gd name="T76" fmla="*/ 17 w 39"/>
                    <a:gd name="T77" fmla="*/ 1 h 28"/>
                    <a:gd name="T78" fmla="*/ 16 w 39"/>
                    <a:gd name="T79" fmla="*/ 1 h 28"/>
                    <a:gd name="T80" fmla="*/ 16 w 39"/>
                    <a:gd name="T81" fmla="*/ 1 h 28"/>
                    <a:gd name="T82" fmla="*/ 16 w 39"/>
                    <a:gd name="T83" fmla="*/ 1 h 28"/>
                    <a:gd name="T84" fmla="*/ 16 w 39"/>
                    <a:gd name="T85" fmla="*/ 1 h 28"/>
                    <a:gd name="T86" fmla="*/ 16 w 39"/>
                    <a:gd name="T87" fmla="*/ 1 h 28"/>
                    <a:gd name="T88" fmla="*/ 16 w 39"/>
                    <a:gd name="T89" fmla="*/ 1 h 28"/>
                    <a:gd name="T90" fmla="*/ 16 w 39"/>
                    <a:gd name="T91" fmla="*/ 1 h 28"/>
                    <a:gd name="T92" fmla="*/ 16 w 39"/>
                    <a:gd name="T93" fmla="*/ 1 h 28"/>
                    <a:gd name="T94" fmla="*/ 16 w 39"/>
                    <a:gd name="T95" fmla="*/ 2 h 28"/>
                    <a:gd name="T96" fmla="*/ 16 w 39"/>
                    <a:gd name="T97" fmla="*/ 2 h 28"/>
                    <a:gd name="T98" fmla="*/ 16 w 39"/>
                    <a:gd name="T99" fmla="*/ 2 h 28"/>
                    <a:gd name="T100" fmla="*/ 15 w 39"/>
                    <a:gd name="T101" fmla="*/ 2 h 28"/>
                    <a:gd name="T102" fmla="*/ 15 w 39"/>
                    <a:gd name="T103" fmla="*/ 2 h 28"/>
                    <a:gd name="T104" fmla="*/ 15 w 39"/>
                    <a:gd name="T105" fmla="*/ 2 h 28"/>
                    <a:gd name="T106" fmla="*/ 15 w 39"/>
                    <a:gd name="T107" fmla="*/ 2 h 28"/>
                    <a:gd name="T108" fmla="*/ 18 w 39"/>
                    <a:gd name="T109" fmla="*/ 8 h 28"/>
                    <a:gd name="T110" fmla="*/ 19 w 39"/>
                    <a:gd name="T111" fmla="*/ 6 h 28"/>
                    <a:gd name="T112" fmla="*/ 19 w 39"/>
                    <a:gd name="T113" fmla="*/ 4 h 28"/>
                    <a:gd name="T114" fmla="*/ 20 w 39"/>
                    <a:gd name="T115" fmla="*/ 3 h 28"/>
                    <a:gd name="T116" fmla="*/ 20 w 39"/>
                    <a:gd name="T117" fmla="*/ 2 h 28"/>
                    <a:gd name="T118" fmla="*/ 19 w 39"/>
                    <a:gd name="T119" fmla="*/ 2 h 28"/>
                    <a:gd name="T120" fmla="*/ 20 w 39"/>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9" h="28">
                      <a:moveTo>
                        <a:pt x="0" y="16"/>
                      </a:moveTo>
                      <a:cubicBezTo>
                        <a:pt x="0" y="16"/>
                        <a:pt x="0" y="16"/>
                        <a:pt x="0" y="16"/>
                      </a:cubicBezTo>
                      <a:cubicBezTo>
                        <a:pt x="0" y="16"/>
                        <a:pt x="0" y="16"/>
                        <a:pt x="0" y="16"/>
                      </a:cubicBezTo>
                      <a:cubicBezTo>
                        <a:pt x="1" y="16"/>
                        <a:pt x="1" y="16"/>
                        <a:pt x="1" y="16"/>
                      </a:cubicBezTo>
                      <a:cubicBezTo>
                        <a:pt x="2" y="18"/>
                        <a:pt x="2" y="21"/>
                        <a:pt x="3" y="21"/>
                      </a:cubicBezTo>
                      <a:cubicBezTo>
                        <a:pt x="3" y="21"/>
                        <a:pt x="3" y="21"/>
                        <a:pt x="3" y="21"/>
                      </a:cubicBezTo>
                      <a:cubicBezTo>
                        <a:pt x="4" y="21"/>
                        <a:pt x="4" y="21"/>
                        <a:pt x="4" y="21"/>
                      </a:cubicBezTo>
                      <a:cubicBezTo>
                        <a:pt x="4" y="21"/>
                        <a:pt x="5" y="22"/>
                        <a:pt x="5" y="23"/>
                      </a:cubicBezTo>
                      <a:cubicBezTo>
                        <a:pt x="5" y="24"/>
                        <a:pt x="6" y="25"/>
                        <a:pt x="7" y="25"/>
                      </a:cubicBezTo>
                      <a:cubicBezTo>
                        <a:pt x="7" y="25"/>
                        <a:pt x="7" y="25"/>
                        <a:pt x="7" y="25"/>
                      </a:cubicBezTo>
                      <a:cubicBezTo>
                        <a:pt x="7" y="25"/>
                        <a:pt x="7" y="25"/>
                        <a:pt x="8" y="25"/>
                      </a:cubicBezTo>
                      <a:cubicBezTo>
                        <a:pt x="8" y="25"/>
                        <a:pt x="9" y="25"/>
                        <a:pt x="10" y="26"/>
                      </a:cubicBezTo>
                      <a:cubicBezTo>
                        <a:pt x="11" y="27"/>
                        <a:pt x="11" y="28"/>
                        <a:pt x="12" y="28"/>
                      </a:cubicBezTo>
                      <a:cubicBezTo>
                        <a:pt x="12" y="28"/>
                        <a:pt x="12" y="28"/>
                        <a:pt x="13" y="28"/>
                      </a:cubicBezTo>
                      <a:cubicBezTo>
                        <a:pt x="12" y="24"/>
                        <a:pt x="9" y="21"/>
                        <a:pt x="5" y="19"/>
                      </a:cubicBezTo>
                      <a:cubicBezTo>
                        <a:pt x="5" y="19"/>
                        <a:pt x="5" y="19"/>
                        <a:pt x="5" y="19"/>
                      </a:cubicBezTo>
                      <a:cubicBezTo>
                        <a:pt x="4" y="19"/>
                        <a:pt x="3" y="18"/>
                        <a:pt x="2" y="17"/>
                      </a:cubicBezTo>
                      <a:cubicBezTo>
                        <a:pt x="2" y="17"/>
                        <a:pt x="1" y="16"/>
                        <a:pt x="0" y="16"/>
                      </a:cubicBezTo>
                      <a:moveTo>
                        <a:pt x="39" y="0"/>
                      </a:move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5" y="1"/>
                      </a:cubicBezTo>
                      <a:cubicBezTo>
                        <a:pt x="35" y="1"/>
                        <a:pt x="35" y="1"/>
                        <a:pt x="35" y="1"/>
                      </a:cubicBezTo>
                      <a:cubicBezTo>
                        <a:pt x="35" y="1"/>
                        <a:pt x="35" y="1"/>
                        <a:pt x="34" y="1"/>
                      </a:cubicBezTo>
                      <a:cubicBezTo>
                        <a:pt x="34" y="1"/>
                        <a:pt x="34" y="1"/>
                        <a:pt x="33" y="1"/>
                      </a:cubicBezTo>
                      <a:cubicBezTo>
                        <a:pt x="33" y="1"/>
                        <a:pt x="33"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2"/>
                      </a:cubicBezTo>
                      <a:cubicBezTo>
                        <a:pt x="32" y="2"/>
                        <a:pt x="32" y="2"/>
                        <a:pt x="32" y="2"/>
                      </a:cubicBezTo>
                      <a:cubicBezTo>
                        <a:pt x="31" y="2"/>
                        <a:pt x="31" y="2"/>
                        <a:pt x="31" y="3"/>
                      </a:cubicBezTo>
                      <a:cubicBezTo>
                        <a:pt x="31" y="3"/>
                        <a:pt x="30" y="3"/>
                        <a:pt x="30" y="3"/>
                      </a:cubicBezTo>
                      <a:cubicBezTo>
                        <a:pt x="30" y="3"/>
                        <a:pt x="30" y="3"/>
                        <a:pt x="30" y="3"/>
                      </a:cubicBezTo>
                      <a:cubicBezTo>
                        <a:pt x="30" y="3"/>
                        <a:pt x="30" y="3"/>
                        <a:pt x="30" y="3"/>
                      </a:cubicBezTo>
                      <a:cubicBezTo>
                        <a:pt x="30" y="3"/>
                        <a:pt x="30" y="3"/>
                        <a:pt x="30" y="3"/>
                      </a:cubicBezTo>
                      <a:cubicBezTo>
                        <a:pt x="32" y="7"/>
                        <a:pt x="34" y="12"/>
                        <a:pt x="34" y="17"/>
                      </a:cubicBezTo>
                      <a:cubicBezTo>
                        <a:pt x="35" y="16"/>
                        <a:pt x="37" y="15"/>
                        <a:pt x="37" y="13"/>
                      </a:cubicBezTo>
                      <a:cubicBezTo>
                        <a:pt x="37" y="12"/>
                        <a:pt x="38" y="10"/>
                        <a:pt x="38" y="9"/>
                      </a:cubicBezTo>
                      <a:cubicBezTo>
                        <a:pt x="39" y="8"/>
                        <a:pt x="39" y="8"/>
                        <a:pt x="39" y="7"/>
                      </a:cubicBezTo>
                      <a:cubicBezTo>
                        <a:pt x="39" y="7"/>
                        <a:pt x="39" y="6"/>
                        <a:pt x="39" y="6"/>
                      </a:cubicBezTo>
                      <a:cubicBezTo>
                        <a:pt x="38" y="5"/>
                        <a:pt x="38" y="5"/>
                        <a:pt x="38" y="4"/>
                      </a:cubicBezTo>
                      <a:cubicBezTo>
                        <a:pt x="38" y="2"/>
                        <a:pt x="39" y="1"/>
                        <a:pt x="39"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0" name="Freeform 12881">
                  <a:extLst>
                    <a:ext uri="{FF2B5EF4-FFF2-40B4-BE49-F238E27FC236}">
                      <a16:creationId xmlns:a16="http://schemas.microsoft.com/office/drawing/2014/main" id="{77FFBDA7-5F0C-6E3C-AE96-19913814BA93}"/>
                    </a:ext>
                  </a:extLst>
                </p:cNvPr>
                <p:cNvSpPr>
                  <a:spLocks noEditPoints="1"/>
                </p:cNvSpPr>
                <p:nvPr/>
              </p:nvSpPr>
              <p:spPr bwMode="auto">
                <a:xfrm>
                  <a:off x="4752" y="2285"/>
                  <a:ext cx="24" cy="21"/>
                </a:xfrm>
                <a:custGeom>
                  <a:avLst/>
                  <a:gdLst>
                    <a:gd name="T0" fmla="*/ 6 w 29"/>
                    <a:gd name="T1" fmla="*/ 6 h 26"/>
                    <a:gd name="T2" fmla="*/ 6 w 29"/>
                    <a:gd name="T3" fmla="*/ 6 h 26"/>
                    <a:gd name="T4" fmla="*/ 5 w 29"/>
                    <a:gd name="T5" fmla="*/ 6 h 26"/>
                    <a:gd name="T6" fmla="*/ 5 w 29"/>
                    <a:gd name="T7" fmla="*/ 6 h 26"/>
                    <a:gd name="T8" fmla="*/ 5 w 29"/>
                    <a:gd name="T9" fmla="*/ 7 h 26"/>
                    <a:gd name="T10" fmla="*/ 4 w 29"/>
                    <a:gd name="T11" fmla="*/ 7 h 26"/>
                    <a:gd name="T12" fmla="*/ 3 w 29"/>
                    <a:gd name="T13" fmla="*/ 7 h 26"/>
                    <a:gd name="T14" fmla="*/ 2 w 29"/>
                    <a:gd name="T15" fmla="*/ 7 h 26"/>
                    <a:gd name="T16" fmla="*/ 2 w 29"/>
                    <a:gd name="T17" fmla="*/ 7 h 26"/>
                    <a:gd name="T18" fmla="*/ 2 w 29"/>
                    <a:gd name="T19" fmla="*/ 8 h 26"/>
                    <a:gd name="T20" fmla="*/ 2 w 29"/>
                    <a:gd name="T21" fmla="*/ 7 h 26"/>
                    <a:gd name="T22" fmla="*/ 1 w 29"/>
                    <a:gd name="T23" fmla="*/ 7 h 26"/>
                    <a:gd name="T24" fmla="*/ 1 w 29"/>
                    <a:gd name="T25" fmla="*/ 7 h 26"/>
                    <a:gd name="T26" fmla="*/ 0 w 29"/>
                    <a:gd name="T27" fmla="*/ 7 h 26"/>
                    <a:gd name="T28" fmla="*/ 4 w 29"/>
                    <a:gd name="T29" fmla="*/ 11 h 26"/>
                    <a:gd name="T30" fmla="*/ 4 w 29"/>
                    <a:gd name="T31" fmla="*/ 11 h 26"/>
                    <a:gd name="T32" fmla="*/ 4 w 29"/>
                    <a:gd name="T33" fmla="*/ 11 h 26"/>
                    <a:gd name="T34" fmla="*/ 5 w 29"/>
                    <a:gd name="T35" fmla="*/ 11 h 26"/>
                    <a:gd name="T36" fmla="*/ 6 w 29"/>
                    <a:gd name="T37" fmla="*/ 6 h 26"/>
                    <a:gd name="T38" fmla="*/ 12 w 29"/>
                    <a:gd name="T39" fmla="*/ 0 h 26"/>
                    <a:gd name="T40" fmla="*/ 12 w 29"/>
                    <a:gd name="T41" fmla="*/ 2 h 26"/>
                    <a:gd name="T42" fmla="*/ 10 w 29"/>
                    <a:gd name="T43" fmla="*/ 3 h 26"/>
                    <a:gd name="T44" fmla="*/ 8 w 29"/>
                    <a:gd name="T45" fmla="*/ 5 h 26"/>
                    <a:gd name="T46" fmla="*/ 8 w 29"/>
                    <a:gd name="T47" fmla="*/ 6 h 26"/>
                    <a:gd name="T48" fmla="*/ 8 w 29"/>
                    <a:gd name="T49" fmla="*/ 10 h 26"/>
                    <a:gd name="T50" fmla="*/ 8 w 29"/>
                    <a:gd name="T51" fmla="*/ 10 h 26"/>
                    <a:gd name="T52" fmla="*/ 9 w 29"/>
                    <a:gd name="T53" fmla="*/ 10 h 26"/>
                    <a:gd name="T54" fmla="*/ 9 w 29"/>
                    <a:gd name="T55" fmla="*/ 10 h 26"/>
                    <a:gd name="T56" fmla="*/ 10 w 29"/>
                    <a:gd name="T57" fmla="*/ 10 h 26"/>
                    <a:gd name="T58" fmla="*/ 12 w 29"/>
                    <a:gd name="T59" fmla="*/ 9 h 26"/>
                    <a:gd name="T60" fmla="*/ 14 w 29"/>
                    <a:gd name="T61" fmla="*/ 7 h 26"/>
                    <a:gd name="T62" fmla="*/ 14 w 29"/>
                    <a:gd name="T63" fmla="*/ 6 h 26"/>
                    <a:gd name="T64" fmla="*/ 12 w 29"/>
                    <a:gd name="T65" fmla="*/ 1 h 26"/>
                    <a:gd name="T66" fmla="*/ 12 w 29"/>
                    <a:gd name="T67" fmla="*/ 0 h 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9" h="26">
                      <a:moveTo>
                        <a:pt x="13" y="14"/>
                      </a:moveTo>
                      <a:cubicBezTo>
                        <a:pt x="13" y="15"/>
                        <a:pt x="12" y="15"/>
                        <a:pt x="12" y="15"/>
                      </a:cubicBezTo>
                      <a:cubicBezTo>
                        <a:pt x="12" y="15"/>
                        <a:pt x="11" y="15"/>
                        <a:pt x="11" y="15"/>
                      </a:cubicBezTo>
                      <a:cubicBezTo>
                        <a:pt x="11" y="15"/>
                        <a:pt x="11" y="15"/>
                        <a:pt x="11" y="15"/>
                      </a:cubicBezTo>
                      <a:cubicBezTo>
                        <a:pt x="10" y="15"/>
                        <a:pt x="10" y="15"/>
                        <a:pt x="10" y="16"/>
                      </a:cubicBezTo>
                      <a:cubicBezTo>
                        <a:pt x="9" y="16"/>
                        <a:pt x="9" y="17"/>
                        <a:pt x="8" y="17"/>
                      </a:cubicBezTo>
                      <a:cubicBezTo>
                        <a:pt x="8" y="17"/>
                        <a:pt x="8" y="17"/>
                        <a:pt x="7" y="16"/>
                      </a:cubicBezTo>
                      <a:cubicBezTo>
                        <a:pt x="7" y="16"/>
                        <a:pt x="7" y="16"/>
                        <a:pt x="6" y="16"/>
                      </a:cubicBezTo>
                      <a:cubicBezTo>
                        <a:pt x="6" y="16"/>
                        <a:pt x="6" y="16"/>
                        <a:pt x="6" y="17"/>
                      </a:cubicBezTo>
                      <a:cubicBezTo>
                        <a:pt x="5" y="18"/>
                        <a:pt x="5" y="18"/>
                        <a:pt x="4" y="18"/>
                      </a:cubicBezTo>
                      <a:cubicBezTo>
                        <a:pt x="4" y="18"/>
                        <a:pt x="3" y="17"/>
                        <a:pt x="3" y="17"/>
                      </a:cubicBezTo>
                      <a:cubicBezTo>
                        <a:pt x="2" y="17"/>
                        <a:pt x="2" y="16"/>
                        <a:pt x="1" y="16"/>
                      </a:cubicBezTo>
                      <a:cubicBezTo>
                        <a:pt x="1" y="16"/>
                        <a:pt x="1" y="16"/>
                        <a:pt x="1" y="17"/>
                      </a:cubicBezTo>
                      <a:cubicBezTo>
                        <a:pt x="1" y="17"/>
                        <a:pt x="1" y="17"/>
                        <a:pt x="0" y="17"/>
                      </a:cubicBezTo>
                      <a:cubicBezTo>
                        <a:pt x="4" y="19"/>
                        <a:pt x="7" y="22"/>
                        <a:pt x="8" y="26"/>
                      </a:cubicBezTo>
                      <a:cubicBezTo>
                        <a:pt x="8" y="26"/>
                        <a:pt x="8" y="25"/>
                        <a:pt x="8" y="25"/>
                      </a:cubicBezTo>
                      <a:cubicBezTo>
                        <a:pt x="9" y="25"/>
                        <a:pt x="9" y="25"/>
                        <a:pt x="9" y="25"/>
                      </a:cubicBezTo>
                      <a:cubicBezTo>
                        <a:pt x="9" y="25"/>
                        <a:pt x="10" y="25"/>
                        <a:pt x="10" y="26"/>
                      </a:cubicBezTo>
                      <a:cubicBezTo>
                        <a:pt x="12" y="22"/>
                        <a:pt x="13" y="18"/>
                        <a:pt x="13" y="14"/>
                      </a:cubicBezTo>
                      <a:moveTo>
                        <a:pt x="25" y="0"/>
                      </a:moveTo>
                      <a:cubicBezTo>
                        <a:pt x="24" y="1"/>
                        <a:pt x="24" y="1"/>
                        <a:pt x="24" y="2"/>
                      </a:cubicBezTo>
                      <a:cubicBezTo>
                        <a:pt x="25" y="5"/>
                        <a:pt x="22" y="5"/>
                        <a:pt x="21" y="7"/>
                      </a:cubicBezTo>
                      <a:cubicBezTo>
                        <a:pt x="21" y="10"/>
                        <a:pt x="18" y="9"/>
                        <a:pt x="18" y="11"/>
                      </a:cubicBezTo>
                      <a:cubicBezTo>
                        <a:pt x="18" y="12"/>
                        <a:pt x="18" y="13"/>
                        <a:pt x="18" y="14"/>
                      </a:cubicBezTo>
                      <a:cubicBezTo>
                        <a:pt x="19" y="18"/>
                        <a:pt x="19" y="21"/>
                        <a:pt x="18" y="24"/>
                      </a:cubicBezTo>
                      <a:cubicBezTo>
                        <a:pt x="18" y="24"/>
                        <a:pt x="18" y="24"/>
                        <a:pt x="18" y="24"/>
                      </a:cubicBezTo>
                      <a:cubicBezTo>
                        <a:pt x="18" y="24"/>
                        <a:pt x="18" y="24"/>
                        <a:pt x="19" y="24"/>
                      </a:cubicBezTo>
                      <a:cubicBezTo>
                        <a:pt x="19" y="24"/>
                        <a:pt x="19" y="24"/>
                        <a:pt x="19" y="24"/>
                      </a:cubicBezTo>
                      <a:cubicBezTo>
                        <a:pt x="20" y="24"/>
                        <a:pt x="21" y="24"/>
                        <a:pt x="21" y="23"/>
                      </a:cubicBezTo>
                      <a:cubicBezTo>
                        <a:pt x="21" y="21"/>
                        <a:pt x="24" y="22"/>
                        <a:pt x="25" y="20"/>
                      </a:cubicBezTo>
                      <a:cubicBezTo>
                        <a:pt x="26" y="18"/>
                        <a:pt x="28" y="19"/>
                        <a:pt x="29" y="16"/>
                      </a:cubicBezTo>
                      <a:cubicBezTo>
                        <a:pt x="29" y="15"/>
                        <a:pt x="29" y="15"/>
                        <a:pt x="29" y="15"/>
                      </a:cubicBezTo>
                      <a:cubicBezTo>
                        <a:pt x="29" y="10"/>
                        <a:pt x="27" y="5"/>
                        <a:pt x="25" y="1"/>
                      </a:cubicBezTo>
                      <a:cubicBezTo>
                        <a:pt x="25" y="1"/>
                        <a:pt x="25" y="0"/>
                        <a:pt x="25"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1" name="Freeform 12882">
                  <a:extLst>
                    <a:ext uri="{FF2B5EF4-FFF2-40B4-BE49-F238E27FC236}">
                      <a16:creationId xmlns:a16="http://schemas.microsoft.com/office/drawing/2014/main" id="{ACF1C72C-6D95-D3B2-7A6D-42D9123D57FB}"/>
                    </a:ext>
                  </a:extLst>
                </p:cNvPr>
                <p:cNvSpPr>
                  <a:spLocks/>
                </p:cNvSpPr>
                <p:nvPr/>
              </p:nvSpPr>
              <p:spPr bwMode="auto">
                <a:xfrm>
                  <a:off x="4760" y="2294"/>
                  <a:ext cx="7" cy="13"/>
                </a:xfrm>
                <a:custGeom>
                  <a:avLst/>
                  <a:gdLst>
                    <a:gd name="T0" fmla="*/ 3 w 9"/>
                    <a:gd name="T1" fmla="*/ 0 h 16"/>
                    <a:gd name="T2" fmla="*/ 3 w 9"/>
                    <a:gd name="T3" fmla="*/ 0 h 16"/>
                    <a:gd name="T4" fmla="*/ 2 w 9"/>
                    <a:gd name="T5" fmla="*/ 2 h 16"/>
                    <a:gd name="T6" fmla="*/ 2 w 9"/>
                    <a:gd name="T7" fmla="*/ 2 h 16"/>
                    <a:gd name="T8" fmla="*/ 0 w 9"/>
                    <a:gd name="T9" fmla="*/ 7 h 16"/>
                    <a:gd name="T10" fmla="*/ 0 w 9"/>
                    <a:gd name="T11" fmla="*/ 7 h 16"/>
                    <a:gd name="T12" fmla="*/ 2 w 9"/>
                    <a:gd name="T13" fmla="*/ 7 h 16"/>
                    <a:gd name="T14" fmla="*/ 2 w 9"/>
                    <a:gd name="T15" fmla="*/ 6 h 16"/>
                    <a:gd name="T16" fmla="*/ 2 w 9"/>
                    <a:gd name="T17" fmla="*/ 6 h 16"/>
                    <a:gd name="T18" fmla="*/ 2 w 9"/>
                    <a:gd name="T19" fmla="*/ 6 h 16"/>
                    <a:gd name="T20" fmla="*/ 2 w 9"/>
                    <a:gd name="T21" fmla="*/ 6 h 16"/>
                    <a:gd name="T22" fmla="*/ 2 w 9"/>
                    <a:gd name="T23" fmla="*/ 6 h 16"/>
                    <a:gd name="T24" fmla="*/ 3 w 9"/>
                    <a:gd name="T25" fmla="*/ 6 h 16"/>
                    <a:gd name="T26" fmla="*/ 3 w 9"/>
                    <a:gd name="T27" fmla="*/ 2 h 16"/>
                    <a:gd name="T28" fmla="*/ 3 w 9"/>
                    <a:gd name="T29" fmla="*/ 0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 h="16">
                      <a:moveTo>
                        <a:pt x="8" y="0"/>
                      </a:moveTo>
                      <a:cubicBezTo>
                        <a:pt x="8" y="0"/>
                        <a:pt x="8" y="0"/>
                        <a:pt x="8" y="0"/>
                      </a:cubicBezTo>
                      <a:cubicBezTo>
                        <a:pt x="7" y="3"/>
                        <a:pt x="4" y="1"/>
                        <a:pt x="3" y="3"/>
                      </a:cubicBezTo>
                      <a:cubicBezTo>
                        <a:pt x="3" y="3"/>
                        <a:pt x="3" y="3"/>
                        <a:pt x="3" y="3"/>
                      </a:cubicBezTo>
                      <a:cubicBezTo>
                        <a:pt x="3" y="7"/>
                        <a:pt x="2" y="11"/>
                        <a:pt x="0" y="15"/>
                      </a:cubicBezTo>
                      <a:cubicBezTo>
                        <a:pt x="0" y="15"/>
                        <a:pt x="0" y="15"/>
                        <a:pt x="0" y="15"/>
                      </a:cubicBezTo>
                      <a:cubicBezTo>
                        <a:pt x="1" y="15"/>
                        <a:pt x="1" y="16"/>
                        <a:pt x="2" y="16"/>
                      </a:cubicBezTo>
                      <a:cubicBezTo>
                        <a:pt x="2" y="16"/>
                        <a:pt x="3" y="15"/>
                        <a:pt x="3" y="14"/>
                      </a:cubicBezTo>
                      <a:cubicBezTo>
                        <a:pt x="3" y="14"/>
                        <a:pt x="4" y="14"/>
                        <a:pt x="4" y="14"/>
                      </a:cubicBezTo>
                      <a:cubicBezTo>
                        <a:pt x="4" y="14"/>
                        <a:pt x="5" y="14"/>
                        <a:pt x="5" y="14"/>
                      </a:cubicBezTo>
                      <a:cubicBezTo>
                        <a:pt x="5" y="14"/>
                        <a:pt x="6" y="14"/>
                        <a:pt x="6" y="14"/>
                      </a:cubicBezTo>
                      <a:cubicBezTo>
                        <a:pt x="6" y="14"/>
                        <a:pt x="7" y="14"/>
                        <a:pt x="7" y="14"/>
                      </a:cubicBezTo>
                      <a:cubicBezTo>
                        <a:pt x="7" y="13"/>
                        <a:pt x="8" y="13"/>
                        <a:pt x="8" y="13"/>
                      </a:cubicBezTo>
                      <a:cubicBezTo>
                        <a:pt x="9" y="10"/>
                        <a:pt x="9" y="7"/>
                        <a:pt x="8" y="3"/>
                      </a:cubicBezTo>
                      <a:cubicBezTo>
                        <a:pt x="8" y="2"/>
                        <a:pt x="8" y="1"/>
                        <a:pt x="8" y="0"/>
                      </a:cubicBezTo>
                    </a:path>
                  </a:pathLst>
                </a:custGeom>
                <a:solidFill>
                  <a:srgbClr val="CB9F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2" name="Freeform 12883">
                  <a:extLst>
                    <a:ext uri="{FF2B5EF4-FFF2-40B4-BE49-F238E27FC236}">
                      <a16:creationId xmlns:a16="http://schemas.microsoft.com/office/drawing/2014/main" id="{581AF588-71ED-B541-C849-AC5FF3FF9545}"/>
                    </a:ext>
                  </a:extLst>
                </p:cNvPr>
                <p:cNvSpPr>
                  <a:spLocks noEditPoints="1"/>
                </p:cNvSpPr>
                <p:nvPr/>
              </p:nvSpPr>
              <p:spPr bwMode="auto">
                <a:xfrm>
                  <a:off x="4772" y="2273"/>
                  <a:ext cx="8" cy="13"/>
                </a:xfrm>
                <a:custGeom>
                  <a:avLst/>
                  <a:gdLst>
                    <a:gd name="T0" fmla="*/ 0 w 9"/>
                    <a:gd name="T1" fmla="*/ 9 h 15"/>
                    <a:gd name="T2" fmla="*/ 0 w 9"/>
                    <a:gd name="T3" fmla="*/ 9 h 15"/>
                    <a:gd name="T4" fmla="*/ 1 w 9"/>
                    <a:gd name="T5" fmla="*/ 9 h 15"/>
                    <a:gd name="T6" fmla="*/ 2 w 9"/>
                    <a:gd name="T7" fmla="*/ 8 h 15"/>
                    <a:gd name="T8" fmla="*/ 2 w 9"/>
                    <a:gd name="T9" fmla="*/ 8 h 15"/>
                    <a:gd name="T10" fmla="*/ 2 w 9"/>
                    <a:gd name="T11" fmla="*/ 8 h 15"/>
                    <a:gd name="T12" fmla="*/ 2 w 9"/>
                    <a:gd name="T13" fmla="*/ 8 h 15"/>
                    <a:gd name="T14" fmla="*/ 2 w 9"/>
                    <a:gd name="T15" fmla="*/ 8 h 15"/>
                    <a:gd name="T16" fmla="*/ 2 w 9"/>
                    <a:gd name="T17" fmla="*/ 8 h 15"/>
                    <a:gd name="T18" fmla="*/ 2 w 9"/>
                    <a:gd name="T19" fmla="*/ 8 h 15"/>
                    <a:gd name="T20" fmla="*/ 2 w 9"/>
                    <a:gd name="T21" fmla="*/ 8 h 15"/>
                    <a:gd name="T22" fmla="*/ 2 w 9"/>
                    <a:gd name="T23" fmla="*/ 8 h 15"/>
                    <a:gd name="T24" fmla="*/ 2 w 9"/>
                    <a:gd name="T25" fmla="*/ 8 h 15"/>
                    <a:gd name="T26" fmla="*/ 2 w 9"/>
                    <a:gd name="T27" fmla="*/ 8 h 15"/>
                    <a:gd name="T28" fmla="*/ 4 w 9"/>
                    <a:gd name="T29" fmla="*/ 8 h 15"/>
                    <a:gd name="T30" fmla="*/ 4 w 9"/>
                    <a:gd name="T31" fmla="*/ 8 h 15"/>
                    <a:gd name="T32" fmla="*/ 4 w 9"/>
                    <a:gd name="T33" fmla="*/ 7 h 15"/>
                    <a:gd name="T34" fmla="*/ 4 w 9"/>
                    <a:gd name="T35" fmla="*/ 7 h 15"/>
                    <a:gd name="T36" fmla="*/ 4 w 9"/>
                    <a:gd name="T37" fmla="*/ 7 h 15"/>
                    <a:gd name="T38" fmla="*/ 4 w 9"/>
                    <a:gd name="T39" fmla="*/ 7 h 15"/>
                    <a:gd name="T40" fmla="*/ 4 w 9"/>
                    <a:gd name="T41" fmla="*/ 7 h 15"/>
                    <a:gd name="T42" fmla="*/ 4 w 9"/>
                    <a:gd name="T43" fmla="*/ 7 h 15"/>
                    <a:gd name="T44" fmla="*/ 4 w 9"/>
                    <a:gd name="T45" fmla="*/ 7 h 15"/>
                    <a:gd name="T46" fmla="*/ 4 w 9"/>
                    <a:gd name="T47" fmla="*/ 7 h 15"/>
                    <a:gd name="T48" fmla="*/ 4 w 9"/>
                    <a:gd name="T49" fmla="*/ 7 h 15"/>
                    <a:gd name="T50" fmla="*/ 4 w 9"/>
                    <a:gd name="T51" fmla="*/ 7 h 15"/>
                    <a:gd name="T52" fmla="*/ 4 w 9"/>
                    <a:gd name="T53" fmla="*/ 7 h 15"/>
                    <a:gd name="T54" fmla="*/ 4 w 9"/>
                    <a:gd name="T55" fmla="*/ 7 h 15"/>
                    <a:gd name="T56" fmla="*/ 4 w 9"/>
                    <a:gd name="T57" fmla="*/ 7 h 15"/>
                    <a:gd name="T58" fmla="*/ 5 w 9"/>
                    <a:gd name="T59" fmla="*/ 7 h 15"/>
                    <a:gd name="T60" fmla="*/ 5 w 9"/>
                    <a:gd name="T61" fmla="*/ 7 h 15"/>
                    <a:gd name="T62" fmla="*/ 5 w 9"/>
                    <a:gd name="T63" fmla="*/ 7 h 15"/>
                    <a:gd name="T64" fmla="*/ 2 w 9"/>
                    <a:gd name="T65" fmla="*/ 0 h 15"/>
                    <a:gd name="T66" fmla="*/ 2 w 9"/>
                    <a:gd name="T67" fmla="*/ 3 h 15"/>
                    <a:gd name="T68" fmla="*/ 2 w 9"/>
                    <a:gd name="T69" fmla="*/ 6 h 15"/>
                    <a:gd name="T70" fmla="*/ 3 w 9"/>
                    <a:gd name="T71" fmla="*/ 5 h 15"/>
                    <a:gd name="T72" fmla="*/ 4 w 9"/>
                    <a:gd name="T73" fmla="*/ 5 h 15"/>
                    <a:gd name="T74" fmla="*/ 4 w 9"/>
                    <a:gd name="T75" fmla="*/ 4 h 15"/>
                    <a:gd name="T76" fmla="*/ 3 w 9"/>
                    <a:gd name="T77" fmla="*/ 0 h 15"/>
                    <a:gd name="T78" fmla="*/ 3 w 9"/>
                    <a:gd name="T79" fmla="*/ 0 h 1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 h="15">
                      <a:moveTo>
                        <a:pt x="1" y="15"/>
                      </a:moveTo>
                      <a:cubicBezTo>
                        <a:pt x="1" y="15"/>
                        <a:pt x="0" y="15"/>
                        <a:pt x="0" y="15"/>
                      </a:cubicBezTo>
                      <a:cubicBezTo>
                        <a:pt x="0" y="15"/>
                        <a:pt x="0" y="15"/>
                        <a:pt x="0" y="15"/>
                      </a:cubicBezTo>
                      <a:cubicBezTo>
                        <a:pt x="0" y="15"/>
                        <a:pt x="0" y="15"/>
                        <a:pt x="0" y="15"/>
                      </a:cubicBezTo>
                      <a:cubicBezTo>
                        <a:pt x="0" y="15"/>
                        <a:pt x="1" y="15"/>
                        <a:pt x="1" y="15"/>
                      </a:cubicBezTo>
                      <a:cubicBezTo>
                        <a:pt x="1" y="15"/>
                        <a:pt x="1" y="15"/>
                        <a:pt x="1" y="15"/>
                      </a:cubicBezTo>
                      <a:moveTo>
                        <a:pt x="2" y="14"/>
                      </a:moveTo>
                      <a:cubicBezTo>
                        <a:pt x="2" y="14"/>
                        <a:pt x="2" y="14"/>
                        <a:pt x="2" y="14"/>
                      </a:cubicBezTo>
                      <a:cubicBezTo>
                        <a:pt x="2" y="14"/>
                        <a:pt x="2" y="14"/>
                        <a:pt x="2" y="14"/>
                      </a:cubicBezTo>
                      <a:cubicBezTo>
                        <a:pt x="2" y="14"/>
                        <a:pt x="2" y="14"/>
                        <a:pt x="2" y="14"/>
                      </a:cubicBezTo>
                      <a:cubicBezTo>
                        <a:pt x="2" y="14"/>
                        <a:pt x="2" y="14"/>
                        <a:pt x="2" y="14"/>
                      </a:cubicBezTo>
                      <a:moveTo>
                        <a:pt x="2" y="13"/>
                      </a:move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moveTo>
                        <a:pt x="2" y="13"/>
                      </a:moveTo>
                      <a:cubicBezTo>
                        <a:pt x="2" y="13"/>
                        <a:pt x="2" y="13"/>
                        <a:pt x="2" y="13"/>
                      </a:cubicBezTo>
                      <a:cubicBezTo>
                        <a:pt x="2" y="13"/>
                        <a:pt x="2" y="13"/>
                        <a:pt x="2" y="13"/>
                      </a:cubicBezTo>
                      <a:cubicBezTo>
                        <a:pt x="2" y="13"/>
                        <a:pt x="2" y="13"/>
                        <a:pt x="2" y="13"/>
                      </a:cubicBezTo>
                      <a:cubicBezTo>
                        <a:pt x="2" y="13"/>
                        <a:pt x="2" y="13"/>
                        <a:pt x="2" y="13"/>
                      </a:cubicBezTo>
                      <a:moveTo>
                        <a:pt x="2" y="13"/>
                      </a:moveTo>
                      <a:cubicBezTo>
                        <a:pt x="2" y="13"/>
                        <a:pt x="2" y="13"/>
                        <a:pt x="2" y="13"/>
                      </a:cubicBezTo>
                      <a:cubicBezTo>
                        <a:pt x="2" y="13"/>
                        <a:pt x="2" y="13"/>
                        <a:pt x="2" y="13"/>
                      </a:cubicBezTo>
                      <a:cubicBezTo>
                        <a:pt x="2" y="13"/>
                        <a:pt x="2" y="13"/>
                        <a:pt x="2" y="13"/>
                      </a:cubicBezTo>
                      <a:cubicBezTo>
                        <a:pt x="2" y="13"/>
                        <a:pt x="2" y="13"/>
                        <a:pt x="2" y="13"/>
                      </a:cubicBezTo>
                      <a:moveTo>
                        <a:pt x="5" y="13"/>
                      </a:moveTo>
                      <a:cubicBezTo>
                        <a:pt x="5" y="13"/>
                        <a:pt x="5" y="13"/>
                        <a:pt x="5" y="13"/>
                      </a:cubicBezTo>
                      <a:cubicBezTo>
                        <a:pt x="5" y="13"/>
                        <a:pt x="5" y="13"/>
                        <a:pt x="5" y="13"/>
                      </a:cubicBezTo>
                      <a:cubicBezTo>
                        <a:pt x="5" y="13"/>
                        <a:pt x="5" y="13"/>
                        <a:pt x="5" y="13"/>
                      </a:cubicBezTo>
                      <a:cubicBezTo>
                        <a:pt x="5" y="13"/>
                        <a:pt x="5" y="13"/>
                        <a:pt x="5" y="13"/>
                      </a:cubicBezTo>
                      <a:moveTo>
                        <a:pt x="6" y="12"/>
                      </a:moveTo>
                      <a:cubicBezTo>
                        <a:pt x="6" y="12"/>
                        <a:pt x="6" y="12"/>
                        <a:pt x="6" y="12"/>
                      </a:cubicBezTo>
                      <a:cubicBezTo>
                        <a:pt x="6" y="12"/>
                        <a:pt x="6" y="12"/>
                        <a:pt x="6" y="12"/>
                      </a:cubicBezTo>
                      <a:cubicBezTo>
                        <a:pt x="6" y="12"/>
                        <a:pt x="6" y="12"/>
                        <a:pt x="6" y="12"/>
                      </a:cubicBezTo>
                      <a:cubicBezTo>
                        <a:pt x="6" y="12"/>
                        <a:pt x="6" y="12"/>
                        <a:pt x="6" y="12"/>
                      </a:cubicBezTo>
                      <a:moveTo>
                        <a:pt x="6" y="12"/>
                      </a:moveTo>
                      <a:cubicBezTo>
                        <a:pt x="6" y="12"/>
                        <a:pt x="6" y="12"/>
                        <a:pt x="6" y="12"/>
                      </a:cubicBezTo>
                      <a:cubicBezTo>
                        <a:pt x="6" y="12"/>
                        <a:pt x="6" y="12"/>
                        <a:pt x="6" y="12"/>
                      </a:cubicBezTo>
                      <a:cubicBezTo>
                        <a:pt x="6" y="12"/>
                        <a:pt x="6" y="12"/>
                        <a:pt x="6" y="12"/>
                      </a:cubicBezTo>
                      <a:cubicBezTo>
                        <a:pt x="6" y="12"/>
                        <a:pt x="6" y="12"/>
                        <a:pt x="6" y="12"/>
                      </a:cubicBezTo>
                      <a:moveTo>
                        <a:pt x="6" y="12"/>
                      </a:moveTo>
                      <a:cubicBezTo>
                        <a:pt x="6" y="12"/>
                        <a:pt x="6" y="12"/>
                        <a:pt x="6" y="12"/>
                      </a:cubicBezTo>
                      <a:cubicBezTo>
                        <a:pt x="6" y="12"/>
                        <a:pt x="6" y="12"/>
                        <a:pt x="6" y="12"/>
                      </a:cubicBezTo>
                      <a:cubicBezTo>
                        <a:pt x="6" y="12"/>
                        <a:pt x="6" y="12"/>
                        <a:pt x="6" y="12"/>
                      </a:cubicBezTo>
                      <a:cubicBezTo>
                        <a:pt x="6" y="12"/>
                        <a:pt x="6" y="12"/>
                        <a:pt x="6" y="12"/>
                      </a:cubicBezTo>
                      <a:moveTo>
                        <a:pt x="7" y="12"/>
                      </a:moveTo>
                      <a:cubicBezTo>
                        <a:pt x="6" y="12"/>
                        <a:pt x="6" y="12"/>
                        <a:pt x="6" y="12"/>
                      </a:cubicBezTo>
                      <a:cubicBezTo>
                        <a:pt x="6" y="12"/>
                        <a:pt x="6" y="12"/>
                        <a:pt x="6" y="12"/>
                      </a:cubicBezTo>
                      <a:cubicBezTo>
                        <a:pt x="6" y="12"/>
                        <a:pt x="6" y="12"/>
                        <a:pt x="7" y="12"/>
                      </a:cubicBezTo>
                      <a:cubicBezTo>
                        <a:pt x="7" y="12"/>
                        <a:pt x="7" y="12"/>
                        <a:pt x="7" y="12"/>
                      </a:cubicBezTo>
                      <a:cubicBezTo>
                        <a:pt x="7" y="12"/>
                        <a:pt x="7" y="12"/>
                        <a:pt x="7" y="12"/>
                      </a:cubicBezTo>
                      <a:moveTo>
                        <a:pt x="9" y="12"/>
                      </a:moveTo>
                      <a:cubicBezTo>
                        <a:pt x="8" y="12"/>
                        <a:pt x="8" y="12"/>
                        <a:pt x="8" y="12"/>
                      </a:cubicBezTo>
                      <a:cubicBezTo>
                        <a:pt x="8" y="12"/>
                        <a:pt x="8" y="12"/>
                        <a:pt x="8" y="12"/>
                      </a:cubicBezTo>
                      <a:cubicBezTo>
                        <a:pt x="8" y="12"/>
                        <a:pt x="8" y="12"/>
                        <a:pt x="8" y="12"/>
                      </a:cubicBezTo>
                      <a:cubicBezTo>
                        <a:pt x="8" y="12"/>
                        <a:pt x="8" y="12"/>
                        <a:pt x="9" y="12"/>
                      </a:cubicBezTo>
                      <a:cubicBezTo>
                        <a:pt x="9" y="12"/>
                        <a:pt x="9" y="12"/>
                        <a:pt x="9" y="12"/>
                      </a:cubicBezTo>
                      <a:moveTo>
                        <a:pt x="9" y="12"/>
                      </a:moveTo>
                      <a:cubicBezTo>
                        <a:pt x="9" y="12"/>
                        <a:pt x="9" y="12"/>
                        <a:pt x="9" y="12"/>
                      </a:cubicBezTo>
                      <a:cubicBezTo>
                        <a:pt x="9" y="12"/>
                        <a:pt x="9" y="12"/>
                        <a:pt x="9" y="12"/>
                      </a:cubicBezTo>
                      <a:cubicBezTo>
                        <a:pt x="9" y="12"/>
                        <a:pt x="9" y="12"/>
                        <a:pt x="9" y="12"/>
                      </a:cubicBezTo>
                      <a:cubicBezTo>
                        <a:pt x="9" y="12"/>
                        <a:pt x="9" y="12"/>
                        <a:pt x="9" y="12"/>
                      </a:cubicBezTo>
                      <a:moveTo>
                        <a:pt x="2" y="0"/>
                      </a:moveTo>
                      <a:cubicBezTo>
                        <a:pt x="2" y="0"/>
                        <a:pt x="2" y="0"/>
                        <a:pt x="2" y="0"/>
                      </a:cubicBezTo>
                      <a:cubicBezTo>
                        <a:pt x="2" y="1"/>
                        <a:pt x="1" y="3"/>
                        <a:pt x="2" y="5"/>
                      </a:cubicBezTo>
                      <a:cubicBezTo>
                        <a:pt x="3" y="6"/>
                        <a:pt x="1" y="8"/>
                        <a:pt x="2" y="10"/>
                      </a:cubicBezTo>
                      <a:cubicBezTo>
                        <a:pt x="2" y="10"/>
                        <a:pt x="2" y="10"/>
                        <a:pt x="2" y="10"/>
                      </a:cubicBezTo>
                      <a:cubicBezTo>
                        <a:pt x="2" y="10"/>
                        <a:pt x="2" y="10"/>
                        <a:pt x="3" y="9"/>
                      </a:cubicBezTo>
                      <a:cubicBezTo>
                        <a:pt x="3" y="9"/>
                        <a:pt x="3" y="9"/>
                        <a:pt x="3" y="9"/>
                      </a:cubicBezTo>
                      <a:cubicBezTo>
                        <a:pt x="4" y="9"/>
                        <a:pt x="4" y="9"/>
                        <a:pt x="4" y="9"/>
                      </a:cubicBezTo>
                      <a:cubicBezTo>
                        <a:pt x="5" y="9"/>
                        <a:pt x="5" y="9"/>
                        <a:pt x="6" y="9"/>
                      </a:cubicBezTo>
                      <a:cubicBezTo>
                        <a:pt x="6" y="9"/>
                        <a:pt x="6" y="9"/>
                        <a:pt x="7" y="8"/>
                      </a:cubicBezTo>
                      <a:cubicBezTo>
                        <a:pt x="7" y="8"/>
                        <a:pt x="7" y="8"/>
                        <a:pt x="7" y="8"/>
                      </a:cubicBezTo>
                      <a:cubicBezTo>
                        <a:pt x="7" y="7"/>
                        <a:pt x="7" y="6"/>
                        <a:pt x="7" y="5"/>
                      </a:cubicBezTo>
                      <a:cubicBezTo>
                        <a:pt x="4" y="4"/>
                        <a:pt x="6" y="1"/>
                        <a:pt x="3" y="0"/>
                      </a:cubicBezTo>
                      <a:cubicBezTo>
                        <a:pt x="3" y="0"/>
                        <a:pt x="3" y="0"/>
                        <a:pt x="3" y="0"/>
                      </a:cubicBezTo>
                      <a:cubicBezTo>
                        <a:pt x="3" y="0"/>
                        <a:pt x="3" y="0"/>
                        <a:pt x="3" y="0"/>
                      </a:cubicBezTo>
                      <a:cubicBezTo>
                        <a:pt x="3" y="0"/>
                        <a:pt x="3" y="0"/>
                        <a:pt x="2" y="0"/>
                      </a:cubicBezTo>
                    </a:path>
                  </a:pathLst>
                </a:custGeom>
                <a:solidFill>
                  <a:srgbClr val="C1AF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3" name="Freeform 12884">
                  <a:extLst>
                    <a:ext uri="{FF2B5EF4-FFF2-40B4-BE49-F238E27FC236}">
                      <a16:creationId xmlns:a16="http://schemas.microsoft.com/office/drawing/2014/main" id="{F06BCDC4-5936-6CC3-F5F8-C0049FB53FCE}"/>
                    </a:ext>
                  </a:extLst>
                </p:cNvPr>
                <p:cNvSpPr>
                  <a:spLocks/>
                </p:cNvSpPr>
                <p:nvPr/>
              </p:nvSpPr>
              <p:spPr bwMode="auto">
                <a:xfrm>
                  <a:off x="4772" y="2280"/>
                  <a:ext cx="8" cy="6"/>
                </a:xfrm>
                <a:custGeom>
                  <a:avLst/>
                  <a:gdLst>
                    <a:gd name="T0" fmla="*/ 4 w 9"/>
                    <a:gd name="T1" fmla="*/ 0 h 7"/>
                    <a:gd name="T2" fmla="*/ 4 w 9"/>
                    <a:gd name="T3" fmla="*/ 0 h 7"/>
                    <a:gd name="T4" fmla="*/ 4 w 9"/>
                    <a:gd name="T5" fmla="*/ 1 h 7"/>
                    <a:gd name="T6" fmla="*/ 4 w 9"/>
                    <a:gd name="T7" fmla="*/ 1 h 7"/>
                    <a:gd name="T8" fmla="*/ 3 w 9"/>
                    <a:gd name="T9" fmla="*/ 1 h 7"/>
                    <a:gd name="T10" fmla="*/ 3 w 9"/>
                    <a:gd name="T11" fmla="*/ 1 h 7"/>
                    <a:gd name="T12" fmla="*/ 2 w 9"/>
                    <a:gd name="T13" fmla="*/ 2 h 7"/>
                    <a:gd name="T14" fmla="*/ 0 w 9"/>
                    <a:gd name="T15" fmla="*/ 3 h 7"/>
                    <a:gd name="T16" fmla="*/ 0 w 9"/>
                    <a:gd name="T17" fmla="*/ 3 h 7"/>
                    <a:gd name="T18" fmla="*/ 0 w 9"/>
                    <a:gd name="T19" fmla="*/ 3 h 7"/>
                    <a:gd name="T20" fmla="*/ 0 w 9"/>
                    <a:gd name="T21" fmla="*/ 3 h 7"/>
                    <a:gd name="T22" fmla="*/ 1 w 9"/>
                    <a:gd name="T23" fmla="*/ 3 h 7"/>
                    <a:gd name="T24" fmla="*/ 2 w 9"/>
                    <a:gd name="T25" fmla="*/ 3 h 7"/>
                    <a:gd name="T26" fmla="*/ 2 w 9"/>
                    <a:gd name="T27" fmla="*/ 3 h 7"/>
                    <a:gd name="T28" fmla="*/ 2 w 9"/>
                    <a:gd name="T29" fmla="*/ 3 h 7"/>
                    <a:gd name="T30" fmla="*/ 2 w 9"/>
                    <a:gd name="T31" fmla="*/ 3 h 7"/>
                    <a:gd name="T32" fmla="*/ 2 w 9"/>
                    <a:gd name="T33" fmla="*/ 3 h 7"/>
                    <a:gd name="T34" fmla="*/ 2 w 9"/>
                    <a:gd name="T35" fmla="*/ 3 h 7"/>
                    <a:gd name="T36" fmla="*/ 2 w 9"/>
                    <a:gd name="T37" fmla="*/ 3 h 7"/>
                    <a:gd name="T38" fmla="*/ 2 w 9"/>
                    <a:gd name="T39" fmla="*/ 3 h 7"/>
                    <a:gd name="T40" fmla="*/ 2 w 9"/>
                    <a:gd name="T41" fmla="*/ 3 h 7"/>
                    <a:gd name="T42" fmla="*/ 2 w 9"/>
                    <a:gd name="T43" fmla="*/ 3 h 7"/>
                    <a:gd name="T44" fmla="*/ 3 w 9"/>
                    <a:gd name="T45" fmla="*/ 3 h 7"/>
                    <a:gd name="T46" fmla="*/ 4 w 9"/>
                    <a:gd name="T47" fmla="*/ 3 h 7"/>
                    <a:gd name="T48" fmla="*/ 4 w 9"/>
                    <a:gd name="T49" fmla="*/ 3 h 7"/>
                    <a:gd name="T50" fmla="*/ 4 w 9"/>
                    <a:gd name="T51" fmla="*/ 3 h 7"/>
                    <a:gd name="T52" fmla="*/ 4 w 9"/>
                    <a:gd name="T53" fmla="*/ 3 h 7"/>
                    <a:gd name="T54" fmla="*/ 4 w 9"/>
                    <a:gd name="T55" fmla="*/ 3 h 7"/>
                    <a:gd name="T56" fmla="*/ 4 w 9"/>
                    <a:gd name="T57" fmla="*/ 3 h 7"/>
                    <a:gd name="T58" fmla="*/ 4 w 9"/>
                    <a:gd name="T59" fmla="*/ 3 h 7"/>
                    <a:gd name="T60" fmla="*/ 4 w 9"/>
                    <a:gd name="T61" fmla="*/ 3 h 7"/>
                    <a:gd name="T62" fmla="*/ 4 w 9"/>
                    <a:gd name="T63" fmla="*/ 3 h 7"/>
                    <a:gd name="T64" fmla="*/ 4 w 9"/>
                    <a:gd name="T65" fmla="*/ 3 h 7"/>
                    <a:gd name="T66" fmla="*/ 4 w 9"/>
                    <a:gd name="T67" fmla="*/ 3 h 7"/>
                    <a:gd name="T68" fmla="*/ 4 w 9"/>
                    <a:gd name="T69" fmla="*/ 3 h 7"/>
                    <a:gd name="T70" fmla="*/ 4 w 9"/>
                    <a:gd name="T71" fmla="*/ 3 h 7"/>
                    <a:gd name="T72" fmla="*/ 4 w 9"/>
                    <a:gd name="T73" fmla="*/ 3 h 7"/>
                    <a:gd name="T74" fmla="*/ 4 w 9"/>
                    <a:gd name="T75" fmla="*/ 3 h 7"/>
                    <a:gd name="T76" fmla="*/ 4 w 9"/>
                    <a:gd name="T77" fmla="*/ 3 h 7"/>
                    <a:gd name="T78" fmla="*/ 5 w 9"/>
                    <a:gd name="T79" fmla="*/ 3 h 7"/>
                    <a:gd name="T80" fmla="*/ 5 w 9"/>
                    <a:gd name="T81" fmla="*/ 3 h 7"/>
                    <a:gd name="T82" fmla="*/ 5 w 9"/>
                    <a:gd name="T83" fmla="*/ 3 h 7"/>
                    <a:gd name="T84" fmla="*/ 5 w 9"/>
                    <a:gd name="T85" fmla="*/ 3 h 7"/>
                    <a:gd name="T86" fmla="*/ 5 w 9"/>
                    <a:gd name="T87" fmla="*/ 3 h 7"/>
                    <a:gd name="T88" fmla="*/ 4 w 9"/>
                    <a:gd name="T89" fmla="*/ 2 h 7"/>
                    <a:gd name="T90" fmla="*/ 4 w 9"/>
                    <a:gd name="T91" fmla="*/ 0 h 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 h="7">
                      <a:moveTo>
                        <a:pt x="7" y="0"/>
                      </a:moveTo>
                      <a:cubicBezTo>
                        <a:pt x="7" y="0"/>
                        <a:pt x="7" y="0"/>
                        <a:pt x="7" y="0"/>
                      </a:cubicBezTo>
                      <a:cubicBezTo>
                        <a:pt x="6" y="1"/>
                        <a:pt x="6" y="1"/>
                        <a:pt x="6" y="1"/>
                      </a:cubicBezTo>
                      <a:cubicBezTo>
                        <a:pt x="5" y="1"/>
                        <a:pt x="5" y="1"/>
                        <a:pt x="4" y="1"/>
                      </a:cubicBezTo>
                      <a:cubicBezTo>
                        <a:pt x="4" y="1"/>
                        <a:pt x="4" y="1"/>
                        <a:pt x="3" y="1"/>
                      </a:cubicBezTo>
                      <a:cubicBezTo>
                        <a:pt x="3" y="1"/>
                        <a:pt x="3" y="1"/>
                        <a:pt x="3" y="1"/>
                      </a:cubicBezTo>
                      <a:cubicBezTo>
                        <a:pt x="2" y="2"/>
                        <a:pt x="2" y="2"/>
                        <a:pt x="2" y="2"/>
                      </a:cubicBezTo>
                      <a:cubicBezTo>
                        <a:pt x="2" y="4"/>
                        <a:pt x="1" y="5"/>
                        <a:pt x="0" y="6"/>
                      </a:cubicBezTo>
                      <a:cubicBezTo>
                        <a:pt x="0" y="6"/>
                        <a:pt x="0" y="6"/>
                        <a:pt x="0" y="7"/>
                      </a:cubicBezTo>
                      <a:cubicBezTo>
                        <a:pt x="0" y="7"/>
                        <a:pt x="0" y="7"/>
                        <a:pt x="0" y="7"/>
                      </a:cubicBezTo>
                      <a:cubicBezTo>
                        <a:pt x="0" y="7"/>
                        <a:pt x="0" y="7"/>
                        <a:pt x="0" y="7"/>
                      </a:cubicBezTo>
                      <a:cubicBezTo>
                        <a:pt x="0" y="7"/>
                        <a:pt x="1" y="7"/>
                        <a:pt x="1" y="7"/>
                      </a:cubicBezTo>
                      <a:cubicBezTo>
                        <a:pt x="1" y="6"/>
                        <a:pt x="1"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4" y="5"/>
                        <a:pt x="4" y="5"/>
                        <a:pt x="4" y="5"/>
                      </a:cubicBezTo>
                      <a:cubicBezTo>
                        <a:pt x="5" y="5"/>
                        <a:pt x="5" y="5"/>
                        <a:pt x="5" y="5"/>
                      </a:cubicBezTo>
                      <a:cubicBezTo>
                        <a:pt x="5" y="5"/>
                        <a:pt x="5" y="5"/>
                        <a:pt x="5" y="5"/>
                      </a:cubicBezTo>
                      <a:cubicBezTo>
                        <a:pt x="6" y="5"/>
                        <a:pt x="6" y="5"/>
                        <a:pt x="6" y="5"/>
                      </a:cubicBezTo>
                      <a:cubicBezTo>
                        <a:pt x="6" y="5"/>
                        <a:pt x="6" y="5"/>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7" y="4"/>
                      </a:cubicBezTo>
                      <a:cubicBezTo>
                        <a:pt x="7" y="4"/>
                        <a:pt x="7" y="4"/>
                        <a:pt x="7" y="4"/>
                      </a:cubicBezTo>
                      <a:cubicBezTo>
                        <a:pt x="7" y="4"/>
                        <a:pt x="7" y="4"/>
                        <a:pt x="7" y="4"/>
                      </a:cubicBezTo>
                      <a:cubicBezTo>
                        <a:pt x="7" y="4"/>
                        <a:pt x="8" y="4"/>
                        <a:pt x="8" y="4"/>
                      </a:cubicBezTo>
                      <a:cubicBezTo>
                        <a:pt x="8" y="4"/>
                        <a:pt x="8" y="4"/>
                        <a:pt x="8" y="4"/>
                      </a:cubicBezTo>
                      <a:cubicBezTo>
                        <a:pt x="8" y="4"/>
                        <a:pt x="8" y="4"/>
                        <a:pt x="9" y="4"/>
                      </a:cubicBezTo>
                      <a:cubicBezTo>
                        <a:pt x="9" y="4"/>
                        <a:pt x="9" y="4"/>
                        <a:pt x="9" y="4"/>
                      </a:cubicBezTo>
                      <a:cubicBezTo>
                        <a:pt x="9" y="4"/>
                        <a:pt x="9" y="4"/>
                        <a:pt x="9" y="4"/>
                      </a:cubicBezTo>
                      <a:cubicBezTo>
                        <a:pt x="9" y="4"/>
                        <a:pt x="9" y="4"/>
                        <a:pt x="9" y="4"/>
                      </a:cubicBezTo>
                      <a:cubicBezTo>
                        <a:pt x="9" y="4"/>
                        <a:pt x="9" y="4"/>
                        <a:pt x="9" y="4"/>
                      </a:cubicBezTo>
                      <a:cubicBezTo>
                        <a:pt x="9" y="3"/>
                        <a:pt x="9" y="3"/>
                        <a:pt x="8" y="2"/>
                      </a:cubicBezTo>
                      <a:cubicBezTo>
                        <a:pt x="8" y="2"/>
                        <a:pt x="7" y="1"/>
                        <a:pt x="7" y="0"/>
                      </a:cubicBezTo>
                    </a:path>
                  </a:pathLst>
                </a:custGeom>
                <a:solidFill>
                  <a:srgbClr val="B7A6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4" name="Freeform 12885">
                  <a:extLst>
                    <a:ext uri="{FF2B5EF4-FFF2-40B4-BE49-F238E27FC236}">
                      <a16:creationId xmlns:a16="http://schemas.microsoft.com/office/drawing/2014/main" id="{74A87964-6739-BF05-8256-3FFA5F932FCA}"/>
                    </a:ext>
                  </a:extLst>
                </p:cNvPr>
                <p:cNvSpPr>
                  <a:spLocks/>
                </p:cNvSpPr>
                <p:nvPr/>
              </p:nvSpPr>
              <p:spPr bwMode="auto">
                <a:xfrm>
                  <a:off x="4772" y="2285"/>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1"/>
                        <a:pt x="0" y="1"/>
                      </a:cubicBezTo>
                      <a:cubicBezTo>
                        <a:pt x="0" y="0"/>
                        <a:pt x="0" y="0"/>
                        <a:pt x="0" y="0"/>
                      </a:cubicBezTo>
                    </a:path>
                  </a:pathLst>
                </a:custGeom>
                <a:solidFill>
                  <a:srgbClr val="BAA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5" name="Freeform 12886">
                  <a:extLst>
                    <a:ext uri="{FF2B5EF4-FFF2-40B4-BE49-F238E27FC236}">
                      <a16:creationId xmlns:a16="http://schemas.microsoft.com/office/drawing/2014/main" id="{ACFB43CB-E2E7-D4DA-5B94-5467CC934F60}"/>
                    </a:ext>
                  </a:extLst>
                </p:cNvPr>
                <p:cNvSpPr>
                  <a:spLocks noEditPoints="1"/>
                </p:cNvSpPr>
                <p:nvPr/>
              </p:nvSpPr>
              <p:spPr bwMode="auto">
                <a:xfrm>
                  <a:off x="4746" y="2292"/>
                  <a:ext cx="33" cy="8"/>
                </a:xfrm>
                <a:custGeom>
                  <a:avLst/>
                  <a:gdLst>
                    <a:gd name="T0" fmla="*/ 1 w 40"/>
                    <a:gd name="T1" fmla="*/ 2 h 10"/>
                    <a:gd name="T2" fmla="*/ 1 w 40"/>
                    <a:gd name="T3" fmla="*/ 2 h 10"/>
                    <a:gd name="T4" fmla="*/ 1 w 40"/>
                    <a:gd name="T5" fmla="*/ 2 h 10"/>
                    <a:gd name="T6" fmla="*/ 1 w 40"/>
                    <a:gd name="T7" fmla="*/ 2 h 10"/>
                    <a:gd name="T8" fmla="*/ 1 w 40"/>
                    <a:gd name="T9" fmla="*/ 2 h 10"/>
                    <a:gd name="T10" fmla="*/ 1 w 40"/>
                    <a:gd name="T11" fmla="*/ 2 h 10"/>
                    <a:gd name="T12" fmla="*/ 1 w 40"/>
                    <a:gd name="T13" fmla="*/ 2 h 10"/>
                    <a:gd name="T14" fmla="*/ 0 w 40"/>
                    <a:gd name="T15" fmla="*/ 2 h 10"/>
                    <a:gd name="T16" fmla="*/ 1 w 40"/>
                    <a:gd name="T17" fmla="*/ 4 h 10"/>
                    <a:gd name="T18" fmla="*/ 0 w 40"/>
                    <a:gd name="T19" fmla="*/ 2 h 10"/>
                    <a:gd name="T20" fmla="*/ 1 w 40"/>
                    <a:gd name="T21" fmla="*/ 2 h 10"/>
                    <a:gd name="T22" fmla="*/ 0 w 40"/>
                    <a:gd name="T23" fmla="*/ 2 h 10"/>
                    <a:gd name="T24" fmla="*/ 0 w 40"/>
                    <a:gd name="T25" fmla="*/ 2 h 10"/>
                    <a:gd name="T26" fmla="*/ 18 w 40"/>
                    <a:gd name="T27" fmla="*/ 0 h 10"/>
                    <a:gd name="T28" fmla="*/ 18 w 40"/>
                    <a:gd name="T29" fmla="*/ 1 h 10"/>
                    <a:gd name="T30" fmla="*/ 18 w 40"/>
                    <a:gd name="T31" fmla="*/ 1 h 10"/>
                    <a:gd name="T32" fmla="*/ 18 w 40"/>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0">
                      <a:moveTo>
                        <a:pt x="1" y="6"/>
                      </a:moveTo>
                      <a:cubicBezTo>
                        <a:pt x="1" y="6"/>
                        <a:pt x="1" y="6"/>
                        <a:pt x="1" y="6"/>
                      </a:cubicBezTo>
                      <a:cubicBezTo>
                        <a:pt x="1" y="6"/>
                        <a:pt x="1" y="6"/>
                        <a:pt x="1" y="6"/>
                      </a:cubicBezTo>
                      <a:cubicBezTo>
                        <a:pt x="1" y="6"/>
                        <a:pt x="1" y="6"/>
                        <a:pt x="1" y="6"/>
                      </a:cubicBezTo>
                      <a:moveTo>
                        <a:pt x="1" y="6"/>
                      </a:moveTo>
                      <a:cubicBezTo>
                        <a:pt x="1" y="6"/>
                        <a:pt x="1" y="6"/>
                        <a:pt x="1" y="6"/>
                      </a:cubicBezTo>
                      <a:cubicBezTo>
                        <a:pt x="1" y="6"/>
                        <a:pt x="1" y="6"/>
                        <a:pt x="1" y="6"/>
                      </a:cubicBezTo>
                      <a:moveTo>
                        <a:pt x="0" y="6"/>
                      </a:moveTo>
                      <a:cubicBezTo>
                        <a:pt x="1" y="7"/>
                        <a:pt x="0" y="10"/>
                        <a:pt x="1" y="10"/>
                      </a:cubicBezTo>
                      <a:cubicBezTo>
                        <a:pt x="0" y="10"/>
                        <a:pt x="1" y="7"/>
                        <a:pt x="0" y="6"/>
                      </a:cubicBezTo>
                      <a:cubicBezTo>
                        <a:pt x="1" y="6"/>
                        <a:pt x="1" y="6"/>
                        <a:pt x="1" y="6"/>
                      </a:cubicBezTo>
                      <a:cubicBezTo>
                        <a:pt x="1" y="6"/>
                        <a:pt x="1" y="6"/>
                        <a:pt x="0" y="6"/>
                      </a:cubicBezTo>
                      <a:cubicBezTo>
                        <a:pt x="0" y="6"/>
                        <a:pt x="0" y="6"/>
                        <a:pt x="0" y="6"/>
                      </a:cubicBezTo>
                      <a:moveTo>
                        <a:pt x="40" y="0"/>
                      </a:moveTo>
                      <a:cubicBezTo>
                        <a:pt x="40" y="0"/>
                        <a:pt x="40" y="1"/>
                        <a:pt x="40" y="1"/>
                      </a:cubicBezTo>
                      <a:cubicBezTo>
                        <a:pt x="40" y="1"/>
                        <a:pt x="40" y="1"/>
                        <a:pt x="40" y="1"/>
                      </a:cubicBezTo>
                      <a:cubicBezTo>
                        <a:pt x="40" y="1"/>
                        <a:pt x="40" y="0"/>
                        <a:pt x="4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6" name="Freeform 12887">
                  <a:extLst>
                    <a:ext uri="{FF2B5EF4-FFF2-40B4-BE49-F238E27FC236}">
                      <a16:creationId xmlns:a16="http://schemas.microsoft.com/office/drawing/2014/main" id="{96F13C2C-05EC-1665-599B-2EB3D4852864}"/>
                    </a:ext>
                  </a:extLst>
                </p:cNvPr>
                <p:cNvSpPr>
                  <a:spLocks noEditPoints="1"/>
                </p:cNvSpPr>
                <p:nvPr/>
              </p:nvSpPr>
              <p:spPr bwMode="auto">
                <a:xfrm>
                  <a:off x="4747" y="2300"/>
                  <a:ext cx="6" cy="7"/>
                </a:xfrm>
                <a:custGeom>
                  <a:avLst/>
                  <a:gdLst>
                    <a:gd name="T0" fmla="*/ 2 w 8"/>
                    <a:gd name="T1" fmla="*/ 3 h 9"/>
                    <a:gd name="T2" fmla="*/ 2 w 8"/>
                    <a:gd name="T3" fmla="*/ 3 h 9"/>
                    <a:gd name="T4" fmla="*/ 2 w 8"/>
                    <a:gd name="T5" fmla="*/ 3 h 9"/>
                    <a:gd name="T6" fmla="*/ 2 w 8"/>
                    <a:gd name="T7" fmla="*/ 3 h 9"/>
                    <a:gd name="T8" fmla="*/ 2 w 8"/>
                    <a:gd name="T9" fmla="*/ 3 h 9"/>
                    <a:gd name="T10" fmla="*/ 2 w 8"/>
                    <a:gd name="T11" fmla="*/ 3 h 9"/>
                    <a:gd name="T12" fmla="*/ 2 w 8"/>
                    <a:gd name="T13" fmla="*/ 3 h 9"/>
                    <a:gd name="T14" fmla="*/ 2 w 8"/>
                    <a:gd name="T15" fmla="*/ 3 h 9"/>
                    <a:gd name="T16" fmla="*/ 2 w 8"/>
                    <a:gd name="T17" fmla="*/ 3 h 9"/>
                    <a:gd name="T18" fmla="*/ 2 w 8"/>
                    <a:gd name="T19" fmla="*/ 3 h 9"/>
                    <a:gd name="T20" fmla="*/ 2 w 8"/>
                    <a:gd name="T21" fmla="*/ 3 h 9"/>
                    <a:gd name="T22" fmla="*/ 2 w 8"/>
                    <a:gd name="T23" fmla="*/ 3 h 9"/>
                    <a:gd name="T24" fmla="*/ 2 w 8"/>
                    <a:gd name="T25" fmla="*/ 3 h 9"/>
                    <a:gd name="T26" fmla="*/ 2 w 8"/>
                    <a:gd name="T27" fmla="*/ 3 h 9"/>
                    <a:gd name="T28" fmla="*/ 3 w 8"/>
                    <a:gd name="T29" fmla="*/ 3 h 9"/>
                    <a:gd name="T30" fmla="*/ 3 w 8"/>
                    <a:gd name="T31" fmla="*/ 3 h 9"/>
                    <a:gd name="T32" fmla="*/ 3 w 8"/>
                    <a:gd name="T33" fmla="*/ 3 h 9"/>
                    <a:gd name="T34" fmla="*/ 2 w 8"/>
                    <a:gd name="T35" fmla="*/ 2 h 9"/>
                    <a:gd name="T36" fmla="*/ 2 w 8"/>
                    <a:gd name="T37" fmla="*/ 2 h 9"/>
                    <a:gd name="T38" fmla="*/ 2 w 8"/>
                    <a:gd name="T39" fmla="*/ 2 h 9"/>
                    <a:gd name="T40" fmla="*/ 2 w 8"/>
                    <a:gd name="T41" fmla="*/ 3 h 9"/>
                    <a:gd name="T42" fmla="*/ 2 w 8"/>
                    <a:gd name="T43" fmla="*/ 3 h 9"/>
                    <a:gd name="T44" fmla="*/ 2 w 8"/>
                    <a:gd name="T45" fmla="*/ 2 h 9"/>
                    <a:gd name="T46" fmla="*/ 2 w 8"/>
                    <a:gd name="T47" fmla="*/ 2 h 9"/>
                    <a:gd name="T48" fmla="*/ 2 w 8"/>
                    <a:gd name="T49" fmla="*/ 2 h 9"/>
                    <a:gd name="T50" fmla="*/ 2 w 8"/>
                    <a:gd name="T51" fmla="*/ 2 h 9"/>
                    <a:gd name="T52" fmla="*/ 2 w 8"/>
                    <a:gd name="T53" fmla="*/ 2 h 9"/>
                    <a:gd name="T54" fmla="*/ 2 w 8"/>
                    <a:gd name="T55" fmla="*/ 2 h 9"/>
                    <a:gd name="T56" fmla="*/ 2 w 8"/>
                    <a:gd name="T57" fmla="*/ 2 h 9"/>
                    <a:gd name="T58" fmla="*/ 2 w 8"/>
                    <a:gd name="T59" fmla="*/ 2 h 9"/>
                    <a:gd name="T60" fmla="*/ 2 w 8"/>
                    <a:gd name="T61" fmla="*/ 2 h 9"/>
                    <a:gd name="T62" fmla="*/ 2 w 8"/>
                    <a:gd name="T63" fmla="*/ 2 h 9"/>
                    <a:gd name="T64" fmla="*/ 2 w 8"/>
                    <a:gd name="T65" fmla="*/ 2 h 9"/>
                    <a:gd name="T66" fmla="*/ 2 w 8"/>
                    <a:gd name="T67" fmla="*/ 2 h 9"/>
                    <a:gd name="T68" fmla="*/ 0 w 8"/>
                    <a:gd name="T69" fmla="*/ 0 h 9"/>
                    <a:gd name="T70" fmla="*/ 0 w 8"/>
                    <a:gd name="T71" fmla="*/ 0 h 9"/>
                    <a:gd name="T72" fmla="*/ 0 w 8"/>
                    <a:gd name="T73" fmla="*/ 0 h 9"/>
                    <a:gd name="T74" fmla="*/ 0 w 8"/>
                    <a:gd name="T75" fmla="*/ 0 h 9"/>
                    <a:gd name="T76" fmla="*/ 0 w 8"/>
                    <a:gd name="T77" fmla="*/ 0 h 9"/>
                    <a:gd name="T78" fmla="*/ 0 w 8"/>
                    <a:gd name="T79" fmla="*/ 0 h 9"/>
                    <a:gd name="T80" fmla="*/ 1 w 8"/>
                    <a:gd name="T81" fmla="*/ 0 h 9"/>
                    <a:gd name="T82" fmla="*/ 2 w 8"/>
                    <a:gd name="T83" fmla="*/ 2 h 9"/>
                    <a:gd name="T84" fmla="*/ 2 w 8"/>
                    <a:gd name="T85" fmla="*/ 2 h 9"/>
                    <a:gd name="T86" fmla="*/ 2 w 8"/>
                    <a:gd name="T87" fmla="*/ 2 h 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 h="9">
                      <a:moveTo>
                        <a:pt x="7" y="9"/>
                      </a:moveTo>
                      <a:cubicBezTo>
                        <a:pt x="7" y="9"/>
                        <a:pt x="7" y="9"/>
                        <a:pt x="7" y="9"/>
                      </a:cubicBezTo>
                      <a:cubicBezTo>
                        <a:pt x="7" y="9"/>
                        <a:pt x="7" y="9"/>
                        <a:pt x="7" y="9"/>
                      </a:cubicBezTo>
                      <a:cubicBezTo>
                        <a:pt x="7" y="9"/>
                        <a:pt x="7" y="9"/>
                        <a:pt x="7" y="9"/>
                      </a:cubicBezTo>
                      <a:cubicBezTo>
                        <a:pt x="7" y="9"/>
                        <a:pt x="7" y="9"/>
                        <a:pt x="7" y="9"/>
                      </a:cubicBezTo>
                      <a:moveTo>
                        <a:pt x="7" y="9"/>
                      </a:moveTo>
                      <a:cubicBezTo>
                        <a:pt x="7" y="9"/>
                        <a:pt x="7" y="9"/>
                        <a:pt x="7" y="9"/>
                      </a:cubicBezTo>
                      <a:cubicBezTo>
                        <a:pt x="7" y="9"/>
                        <a:pt x="7" y="9"/>
                        <a:pt x="7" y="9"/>
                      </a:cubicBezTo>
                      <a:cubicBezTo>
                        <a:pt x="7" y="9"/>
                        <a:pt x="7" y="9"/>
                        <a:pt x="7" y="9"/>
                      </a:cubicBezTo>
                      <a:cubicBezTo>
                        <a:pt x="7" y="9"/>
                        <a:pt x="7" y="9"/>
                        <a:pt x="7" y="9"/>
                      </a:cubicBezTo>
                      <a:moveTo>
                        <a:pt x="7" y="9"/>
                      </a:moveTo>
                      <a:cubicBezTo>
                        <a:pt x="7" y="9"/>
                        <a:pt x="7" y="9"/>
                        <a:pt x="7" y="9"/>
                      </a:cubicBezTo>
                      <a:cubicBezTo>
                        <a:pt x="7" y="9"/>
                        <a:pt x="7" y="9"/>
                        <a:pt x="7" y="9"/>
                      </a:cubicBezTo>
                      <a:cubicBezTo>
                        <a:pt x="7" y="9"/>
                        <a:pt x="7" y="9"/>
                        <a:pt x="7" y="9"/>
                      </a:cubicBezTo>
                      <a:cubicBezTo>
                        <a:pt x="7" y="9"/>
                        <a:pt x="7" y="9"/>
                        <a:pt x="7" y="9"/>
                      </a:cubicBezTo>
                      <a:moveTo>
                        <a:pt x="7" y="9"/>
                      </a:moveTo>
                      <a:cubicBezTo>
                        <a:pt x="7" y="9"/>
                        <a:pt x="7" y="9"/>
                        <a:pt x="7" y="9"/>
                      </a:cubicBezTo>
                      <a:cubicBezTo>
                        <a:pt x="7" y="9"/>
                        <a:pt x="7" y="9"/>
                        <a:pt x="7" y="9"/>
                      </a:cubicBezTo>
                      <a:cubicBezTo>
                        <a:pt x="7" y="9"/>
                        <a:pt x="7" y="9"/>
                        <a:pt x="7" y="9"/>
                      </a:cubicBezTo>
                      <a:cubicBezTo>
                        <a:pt x="7" y="9"/>
                        <a:pt x="7" y="9"/>
                        <a:pt x="7" y="9"/>
                      </a:cubicBezTo>
                      <a:moveTo>
                        <a:pt x="7" y="9"/>
                      </a:move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moveTo>
                        <a:pt x="8" y="9"/>
                      </a:moveTo>
                      <a:cubicBezTo>
                        <a:pt x="8" y="9"/>
                        <a:pt x="8" y="9"/>
                        <a:pt x="8" y="9"/>
                      </a:cubicBezTo>
                      <a:cubicBezTo>
                        <a:pt x="8" y="9"/>
                        <a:pt x="8" y="9"/>
                        <a:pt x="8" y="9"/>
                      </a:cubicBezTo>
                      <a:cubicBezTo>
                        <a:pt x="8" y="9"/>
                        <a:pt x="8" y="9"/>
                        <a:pt x="8" y="9"/>
                      </a:cubicBezTo>
                      <a:cubicBezTo>
                        <a:pt x="8" y="9"/>
                        <a:pt x="8" y="9"/>
                        <a:pt x="8" y="9"/>
                      </a:cubicBezTo>
                      <a:cubicBezTo>
                        <a:pt x="8" y="9"/>
                        <a:pt x="8" y="9"/>
                        <a:pt x="8" y="9"/>
                      </a:cubicBezTo>
                      <a:moveTo>
                        <a:pt x="5" y="7"/>
                      </a:moveTo>
                      <a:cubicBezTo>
                        <a:pt x="5" y="7"/>
                        <a:pt x="5" y="7"/>
                        <a:pt x="5" y="7"/>
                      </a:cubicBezTo>
                      <a:cubicBezTo>
                        <a:pt x="5" y="7"/>
                        <a:pt x="5" y="7"/>
                        <a:pt x="5" y="7"/>
                      </a:cubicBezTo>
                      <a:cubicBezTo>
                        <a:pt x="5" y="7"/>
                        <a:pt x="5" y="7"/>
                        <a:pt x="5" y="7"/>
                      </a:cubicBezTo>
                      <a:cubicBezTo>
                        <a:pt x="5" y="7"/>
                        <a:pt x="5" y="7"/>
                        <a:pt x="5" y="7"/>
                      </a:cubicBezTo>
                      <a:cubicBezTo>
                        <a:pt x="5" y="8"/>
                        <a:pt x="6" y="9"/>
                        <a:pt x="6" y="9"/>
                      </a:cubicBezTo>
                      <a:cubicBezTo>
                        <a:pt x="7" y="9"/>
                        <a:pt x="7" y="9"/>
                        <a:pt x="7" y="9"/>
                      </a:cubicBezTo>
                      <a:cubicBezTo>
                        <a:pt x="7" y="9"/>
                        <a:pt x="7" y="9"/>
                        <a:pt x="7" y="9"/>
                      </a:cubicBezTo>
                      <a:cubicBezTo>
                        <a:pt x="7" y="9"/>
                        <a:pt x="7" y="9"/>
                        <a:pt x="6" y="9"/>
                      </a:cubicBezTo>
                      <a:cubicBezTo>
                        <a:pt x="6" y="9"/>
                        <a:pt x="5" y="8"/>
                        <a:pt x="5" y="7"/>
                      </a:cubicBezTo>
                      <a:cubicBezTo>
                        <a:pt x="5" y="7"/>
                        <a:pt x="5" y="7"/>
                        <a:pt x="5" y="7"/>
                      </a:cubicBezTo>
                      <a:moveTo>
                        <a:pt x="3" y="6"/>
                      </a:move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moveTo>
                        <a:pt x="3" y="6"/>
                      </a:moveTo>
                      <a:cubicBezTo>
                        <a:pt x="3" y="6"/>
                        <a:pt x="3" y="6"/>
                        <a:pt x="3" y="6"/>
                      </a:cubicBezTo>
                      <a:cubicBezTo>
                        <a:pt x="3" y="6"/>
                        <a:pt x="3" y="6"/>
                        <a:pt x="3" y="6"/>
                      </a:cubicBezTo>
                      <a:cubicBezTo>
                        <a:pt x="3" y="6"/>
                        <a:pt x="3" y="6"/>
                        <a:pt x="3" y="6"/>
                      </a:cubicBezTo>
                      <a:cubicBezTo>
                        <a:pt x="3" y="6"/>
                        <a:pt x="3" y="6"/>
                        <a:pt x="3" y="6"/>
                      </a:cubicBezTo>
                      <a:moveTo>
                        <a:pt x="4" y="6"/>
                      </a:moveTo>
                      <a:cubicBezTo>
                        <a:pt x="4" y="6"/>
                        <a:pt x="4" y="6"/>
                        <a:pt x="4" y="6"/>
                      </a:cubicBezTo>
                      <a:cubicBezTo>
                        <a:pt x="4" y="6"/>
                        <a:pt x="4" y="6"/>
                        <a:pt x="5" y="7"/>
                      </a:cubicBezTo>
                      <a:cubicBezTo>
                        <a:pt x="5" y="7"/>
                        <a:pt x="5" y="7"/>
                        <a:pt x="5" y="7"/>
                      </a:cubicBezTo>
                      <a:cubicBezTo>
                        <a:pt x="4" y="6"/>
                        <a:pt x="4" y="6"/>
                        <a:pt x="4" y="6"/>
                      </a:cubicBezTo>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1" y="0"/>
                        <a:pt x="1" y="0"/>
                        <a:pt x="1" y="0"/>
                      </a:cubicBezTo>
                      <a:cubicBezTo>
                        <a:pt x="1" y="0"/>
                        <a:pt x="2" y="1"/>
                        <a:pt x="2" y="3"/>
                      </a:cubicBezTo>
                      <a:cubicBezTo>
                        <a:pt x="2" y="4"/>
                        <a:pt x="2" y="6"/>
                        <a:pt x="3" y="6"/>
                      </a:cubicBezTo>
                      <a:cubicBezTo>
                        <a:pt x="3" y="6"/>
                        <a:pt x="3" y="6"/>
                        <a:pt x="3" y="6"/>
                      </a:cubicBezTo>
                      <a:cubicBezTo>
                        <a:pt x="3" y="6"/>
                        <a:pt x="3" y="6"/>
                        <a:pt x="3" y="6"/>
                      </a:cubicBezTo>
                      <a:cubicBezTo>
                        <a:pt x="3" y="6"/>
                        <a:pt x="3" y="6"/>
                        <a:pt x="3" y="6"/>
                      </a:cubicBezTo>
                      <a:cubicBezTo>
                        <a:pt x="2" y="6"/>
                        <a:pt x="2" y="4"/>
                        <a:pt x="2" y="3"/>
                      </a:cubicBezTo>
                      <a:cubicBezTo>
                        <a:pt x="2" y="1"/>
                        <a:pt x="1"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7" name="Freeform 12888">
                  <a:extLst>
                    <a:ext uri="{FF2B5EF4-FFF2-40B4-BE49-F238E27FC236}">
                      <a16:creationId xmlns:a16="http://schemas.microsoft.com/office/drawing/2014/main" id="{132745E6-24E8-E1DF-C25D-4CEBB8F07D09}"/>
                    </a:ext>
                  </a:extLst>
                </p:cNvPr>
                <p:cNvSpPr>
                  <a:spLocks noEditPoints="1"/>
                </p:cNvSpPr>
                <p:nvPr/>
              </p:nvSpPr>
              <p:spPr bwMode="auto">
                <a:xfrm>
                  <a:off x="4766" y="2307"/>
                  <a:ext cx="2" cy="2"/>
                </a:xfrm>
                <a:custGeom>
                  <a:avLst/>
                  <a:gdLst>
                    <a:gd name="T0" fmla="*/ 1 w 3"/>
                    <a:gd name="T1" fmla="*/ 2 h 2"/>
                    <a:gd name="T2" fmla="*/ 1 w 3"/>
                    <a:gd name="T3" fmla="*/ 2 h 2"/>
                    <a:gd name="T4" fmla="*/ 1 w 3"/>
                    <a:gd name="T5" fmla="*/ 2 h 2"/>
                    <a:gd name="T6" fmla="*/ 1 w 3"/>
                    <a:gd name="T7" fmla="*/ 2 h 2"/>
                    <a:gd name="T8" fmla="*/ 1 w 3"/>
                    <a:gd name="T9" fmla="*/ 2 h 2"/>
                    <a:gd name="T10" fmla="*/ 1 w 3"/>
                    <a:gd name="T11" fmla="*/ 2 h 2"/>
                    <a:gd name="T12" fmla="*/ 1 w 3"/>
                    <a:gd name="T13" fmla="*/ 2 h 2"/>
                    <a:gd name="T14" fmla="*/ 1 w 3"/>
                    <a:gd name="T15" fmla="*/ 2 h 2"/>
                    <a:gd name="T16" fmla="*/ 1 w 3"/>
                    <a:gd name="T17" fmla="*/ 2 h 2"/>
                    <a:gd name="T18" fmla="*/ 1 w 3"/>
                    <a:gd name="T19" fmla="*/ 2 h 2"/>
                    <a:gd name="T20" fmla="*/ 1 w 3"/>
                    <a:gd name="T21" fmla="*/ 2 h 2"/>
                    <a:gd name="T22" fmla="*/ 1 w 3"/>
                    <a:gd name="T23" fmla="*/ 2 h 2"/>
                    <a:gd name="T24" fmla="*/ 1 w 3"/>
                    <a:gd name="T25" fmla="*/ 2 h 2"/>
                    <a:gd name="T26" fmla="*/ 0 w 3"/>
                    <a:gd name="T27" fmla="*/ 2 h 2"/>
                    <a:gd name="T28" fmla="*/ 0 w 3"/>
                    <a:gd name="T29" fmla="*/ 2 h 2"/>
                    <a:gd name="T30" fmla="*/ 0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0 w 3"/>
                    <a:gd name="T45" fmla="*/ 2 h 2"/>
                    <a:gd name="T46" fmla="*/ 0 w 3"/>
                    <a:gd name="T47" fmla="*/ 2 h 2"/>
                    <a:gd name="T48" fmla="*/ 1 w 3"/>
                    <a:gd name="T49" fmla="*/ 0 h 2"/>
                    <a:gd name="T50" fmla="*/ 1 w 3"/>
                    <a:gd name="T51" fmla="*/ 1 h 2"/>
                    <a:gd name="T52" fmla="*/ 1 w 3"/>
                    <a:gd name="T53" fmla="*/ 1 h 2"/>
                    <a:gd name="T54" fmla="*/ 1 w 3"/>
                    <a:gd name="T55" fmla="*/ 0 h 2"/>
                    <a:gd name="T56" fmla="*/ 1 w 3"/>
                    <a:gd name="T57" fmla="*/ 0 h 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 h="2">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moveTo>
                        <a:pt x="0" y="2"/>
                      </a:moveTo>
                      <a:cubicBezTo>
                        <a:pt x="0" y="2"/>
                        <a:pt x="0" y="2"/>
                        <a:pt x="0" y="2"/>
                      </a:cubicBezTo>
                      <a:cubicBezTo>
                        <a:pt x="0" y="2"/>
                        <a:pt x="0" y="2"/>
                        <a:pt x="0" y="2"/>
                      </a:cubicBezTo>
                      <a:cubicBezTo>
                        <a:pt x="0" y="2"/>
                        <a:pt x="0" y="2"/>
                        <a:pt x="0" y="2"/>
                      </a:cubicBezTo>
                      <a:cubicBezTo>
                        <a:pt x="0" y="2"/>
                        <a:pt x="0" y="2"/>
                        <a:pt x="0" y="2"/>
                      </a:cubicBezTo>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moveTo>
                        <a:pt x="3" y="0"/>
                      </a:moveTo>
                      <a:cubicBezTo>
                        <a:pt x="3" y="0"/>
                        <a:pt x="3" y="1"/>
                        <a:pt x="3" y="1"/>
                      </a:cubicBezTo>
                      <a:cubicBezTo>
                        <a:pt x="3" y="1"/>
                        <a:pt x="3" y="1"/>
                        <a:pt x="3" y="1"/>
                      </a:cubicBezTo>
                      <a:cubicBezTo>
                        <a:pt x="3" y="1"/>
                        <a:pt x="3" y="0"/>
                        <a:pt x="3" y="0"/>
                      </a:cubicBezTo>
                      <a:cubicBezTo>
                        <a:pt x="3" y="0"/>
                        <a:pt x="3" y="0"/>
                        <a:pt x="3"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8" name="Freeform 12889">
                  <a:extLst>
                    <a:ext uri="{FF2B5EF4-FFF2-40B4-BE49-F238E27FC236}">
                      <a16:creationId xmlns:a16="http://schemas.microsoft.com/office/drawing/2014/main" id="{25475B2E-BC2E-A031-DBAF-6C9BD5853B8F}"/>
                    </a:ext>
                  </a:extLst>
                </p:cNvPr>
                <p:cNvSpPr>
                  <a:spLocks noEditPoints="1"/>
                </p:cNvSpPr>
                <p:nvPr/>
              </p:nvSpPr>
              <p:spPr bwMode="auto">
                <a:xfrm>
                  <a:off x="4758" y="2309"/>
                  <a:ext cx="6" cy="1"/>
                </a:xfrm>
                <a:custGeom>
                  <a:avLst/>
                  <a:gdLst>
                    <a:gd name="T0" fmla="*/ 3 w 7"/>
                    <a:gd name="T1" fmla="*/ 1 h 1"/>
                    <a:gd name="T2" fmla="*/ 3 w 7"/>
                    <a:gd name="T3" fmla="*/ 1 h 1"/>
                    <a:gd name="T4" fmla="*/ 3 w 7"/>
                    <a:gd name="T5" fmla="*/ 1 h 1"/>
                    <a:gd name="T6" fmla="*/ 3 w 7"/>
                    <a:gd name="T7" fmla="*/ 1 h 1"/>
                    <a:gd name="T8" fmla="*/ 3 w 7"/>
                    <a:gd name="T9" fmla="*/ 1 h 1"/>
                    <a:gd name="T10" fmla="*/ 0 w 7"/>
                    <a:gd name="T11" fmla="*/ 1 h 1"/>
                    <a:gd name="T12" fmla="*/ 0 w 7"/>
                    <a:gd name="T13" fmla="*/ 1 h 1"/>
                    <a:gd name="T14" fmla="*/ 0 w 7"/>
                    <a:gd name="T15" fmla="*/ 1 h 1"/>
                    <a:gd name="T16" fmla="*/ 0 w 7"/>
                    <a:gd name="T17" fmla="*/ 1 h 1"/>
                    <a:gd name="T18" fmla="*/ 0 w 7"/>
                    <a:gd name="T19" fmla="*/ 1 h 1"/>
                    <a:gd name="T20" fmla="*/ 0 w 7"/>
                    <a:gd name="T21" fmla="*/ 1 h 1"/>
                    <a:gd name="T22" fmla="*/ 3 w 7"/>
                    <a:gd name="T23" fmla="*/ 0 h 1"/>
                    <a:gd name="T24" fmla="*/ 3 w 7"/>
                    <a:gd name="T25" fmla="*/ 0 h 1"/>
                    <a:gd name="T26" fmla="*/ 3 w 7"/>
                    <a:gd name="T27" fmla="*/ 1 h 1"/>
                    <a:gd name="T28" fmla="*/ 3 w 7"/>
                    <a:gd name="T29" fmla="*/ 1 h 1"/>
                    <a:gd name="T30" fmla="*/ 3 w 7"/>
                    <a:gd name="T31" fmla="*/ 0 h 1"/>
                    <a:gd name="T32" fmla="*/ 3 w 7"/>
                    <a:gd name="T33" fmla="*/ 0 h 1"/>
                    <a:gd name="T34" fmla="*/ 3 w 7"/>
                    <a:gd name="T35" fmla="*/ 0 h 1"/>
                    <a:gd name="T36" fmla="*/ 3 w 7"/>
                    <a:gd name="T37" fmla="*/ 0 h 1"/>
                    <a:gd name="T38" fmla="*/ 3 w 7"/>
                    <a:gd name="T39" fmla="*/ 0 h 1"/>
                    <a:gd name="T40" fmla="*/ 3 w 7"/>
                    <a:gd name="T41" fmla="*/ 0 h 1"/>
                    <a:gd name="T42" fmla="*/ 3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6" y="1"/>
                      </a:moveTo>
                      <a:cubicBezTo>
                        <a:pt x="6" y="1"/>
                        <a:pt x="6" y="1"/>
                        <a:pt x="6" y="1"/>
                      </a:cubicBezTo>
                      <a:cubicBezTo>
                        <a:pt x="6" y="1"/>
                        <a:pt x="6" y="1"/>
                        <a:pt x="7" y="1"/>
                      </a:cubicBezTo>
                      <a:cubicBezTo>
                        <a:pt x="7" y="1"/>
                        <a:pt x="7" y="1"/>
                        <a:pt x="7" y="1"/>
                      </a:cubicBezTo>
                      <a:cubicBezTo>
                        <a:pt x="6" y="1"/>
                        <a:pt x="6" y="1"/>
                        <a:pt x="6" y="1"/>
                      </a:cubicBezTo>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moveTo>
                        <a:pt x="5" y="0"/>
                      </a:moveTo>
                      <a:cubicBezTo>
                        <a:pt x="5" y="0"/>
                        <a:pt x="5" y="0"/>
                        <a:pt x="5" y="0"/>
                      </a:cubicBezTo>
                      <a:cubicBezTo>
                        <a:pt x="5" y="0"/>
                        <a:pt x="5" y="1"/>
                        <a:pt x="6" y="1"/>
                      </a:cubicBezTo>
                      <a:cubicBezTo>
                        <a:pt x="6" y="1"/>
                        <a:pt x="6" y="1"/>
                        <a:pt x="6" y="1"/>
                      </a:cubicBezTo>
                      <a:cubicBezTo>
                        <a:pt x="5" y="1"/>
                        <a:pt x="5" y="0"/>
                        <a:pt x="5" y="0"/>
                      </a:cubicBezTo>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path>
                  </a:pathLst>
                </a:custGeom>
                <a:solidFill>
                  <a:srgbClr val="CB9F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09" name="Freeform 12890">
                  <a:extLst>
                    <a:ext uri="{FF2B5EF4-FFF2-40B4-BE49-F238E27FC236}">
                      <a16:creationId xmlns:a16="http://schemas.microsoft.com/office/drawing/2014/main" id="{EC92D050-1FEF-0BE7-24F4-13EF49FA3FFC}"/>
                    </a:ext>
                  </a:extLst>
                </p:cNvPr>
                <p:cNvSpPr>
                  <a:spLocks noEditPoints="1"/>
                </p:cNvSpPr>
                <p:nvPr/>
              </p:nvSpPr>
              <p:spPr bwMode="auto">
                <a:xfrm>
                  <a:off x="4761" y="2310"/>
                  <a:ext cx="3" cy="1"/>
                </a:xfrm>
                <a:custGeom>
                  <a:avLst/>
                  <a:gdLst>
                    <a:gd name="T0" fmla="*/ 0 w 3"/>
                    <a:gd name="T1" fmla="*/ 0 h 1"/>
                    <a:gd name="T2" fmla="*/ 0 w 3"/>
                    <a:gd name="T3" fmla="*/ 0 h 1"/>
                    <a:gd name="T4" fmla="*/ 0 w 3"/>
                    <a:gd name="T5" fmla="*/ 0 h 1"/>
                    <a:gd name="T6" fmla="*/ 0 w 3"/>
                    <a:gd name="T7" fmla="*/ 0 h 1"/>
                    <a:gd name="T8" fmla="*/ 0 w 3"/>
                    <a:gd name="T9" fmla="*/ 0 h 1"/>
                    <a:gd name="T10" fmla="*/ 3 w 3"/>
                    <a:gd name="T11" fmla="*/ 0 h 1"/>
                    <a:gd name="T12" fmla="*/ 3 w 3"/>
                    <a:gd name="T13" fmla="*/ 0 h 1"/>
                    <a:gd name="T14" fmla="*/ 3 w 3"/>
                    <a:gd name="T15" fmla="*/ 0 h 1"/>
                    <a:gd name="T16" fmla="*/ 3 w 3"/>
                    <a:gd name="T17" fmla="*/ 0 h 1"/>
                    <a:gd name="T18" fmla="*/ 3 w 3"/>
                    <a:gd name="T19" fmla="*/ 0 h 1"/>
                    <a:gd name="T20" fmla="*/ 3 w 3"/>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0" y="0"/>
                        <a:pt x="0" y="0"/>
                      </a:cubicBezTo>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0"/>
                      </a:cubicBezTo>
                    </a:path>
                  </a:pathLst>
                </a:custGeom>
                <a:solidFill>
                  <a:srgbClr val="CB9F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0" name="Freeform 12891">
                  <a:extLst>
                    <a:ext uri="{FF2B5EF4-FFF2-40B4-BE49-F238E27FC236}">
                      <a16:creationId xmlns:a16="http://schemas.microsoft.com/office/drawing/2014/main" id="{0B753B51-03C3-8F03-4F3E-3D7F0B056DB5}"/>
                    </a:ext>
                  </a:extLst>
                </p:cNvPr>
                <p:cNvSpPr>
                  <a:spLocks/>
                </p:cNvSpPr>
                <p:nvPr/>
              </p:nvSpPr>
              <p:spPr bwMode="auto">
                <a:xfrm>
                  <a:off x="4757" y="231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1" name="Freeform 12892">
                  <a:extLst>
                    <a:ext uri="{FF2B5EF4-FFF2-40B4-BE49-F238E27FC236}">
                      <a16:creationId xmlns:a16="http://schemas.microsoft.com/office/drawing/2014/main" id="{7A956CC4-C0F6-9958-959D-0760125EAB5A}"/>
                    </a:ext>
                  </a:extLst>
                </p:cNvPr>
                <p:cNvSpPr>
                  <a:spLocks/>
                </p:cNvSpPr>
                <p:nvPr/>
              </p:nvSpPr>
              <p:spPr bwMode="auto">
                <a:xfrm>
                  <a:off x="4757" y="2310"/>
                  <a:ext cx="1" cy="1"/>
                </a:xfrm>
                <a:custGeom>
                  <a:avLst/>
                  <a:gdLst>
                    <a:gd name="T0" fmla="*/ 1 w 1"/>
                    <a:gd name="T1" fmla="*/ 0 h 1"/>
                    <a:gd name="T2" fmla="*/ 0 w 1"/>
                    <a:gd name="T3" fmla="*/ 0 h 1"/>
                    <a:gd name="T4" fmla="*/ 0 w 1"/>
                    <a:gd name="T5" fmla="*/ 0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0" y="0"/>
                        <a:pt x="0" y="0"/>
                        <a:pt x="0" y="0"/>
                      </a:cubicBezTo>
                      <a:cubicBezTo>
                        <a:pt x="0" y="0"/>
                        <a:pt x="0" y="0"/>
                        <a:pt x="0" y="0"/>
                      </a:cubicBezTo>
                      <a:cubicBezTo>
                        <a:pt x="0" y="0"/>
                        <a:pt x="0" y="0"/>
                        <a:pt x="1" y="0"/>
                      </a:cubicBezTo>
                      <a:cubicBezTo>
                        <a:pt x="1" y="0"/>
                        <a:pt x="1"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2" name="Freeform 12893">
                  <a:extLst>
                    <a:ext uri="{FF2B5EF4-FFF2-40B4-BE49-F238E27FC236}">
                      <a16:creationId xmlns:a16="http://schemas.microsoft.com/office/drawing/2014/main" id="{8EEF021B-7A29-D7F2-4366-0067FA6A61E0}"/>
                    </a:ext>
                  </a:extLst>
                </p:cNvPr>
                <p:cNvSpPr>
                  <a:spLocks noEditPoints="1"/>
                </p:cNvSpPr>
                <p:nvPr/>
              </p:nvSpPr>
              <p:spPr bwMode="auto">
                <a:xfrm>
                  <a:off x="4746" y="2291"/>
                  <a:ext cx="33" cy="19"/>
                </a:xfrm>
                <a:custGeom>
                  <a:avLst/>
                  <a:gdLst>
                    <a:gd name="T0" fmla="*/ 2 w 40"/>
                    <a:gd name="T1" fmla="*/ 3 h 23"/>
                    <a:gd name="T2" fmla="*/ 1 w 40"/>
                    <a:gd name="T3" fmla="*/ 3 h 23"/>
                    <a:gd name="T4" fmla="*/ 1 w 40"/>
                    <a:gd name="T5" fmla="*/ 3 h 23"/>
                    <a:gd name="T6" fmla="*/ 1 w 40"/>
                    <a:gd name="T7" fmla="*/ 3 h 23"/>
                    <a:gd name="T8" fmla="*/ 0 w 40"/>
                    <a:gd name="T9" fmla="*/ 3 h 23"/>
                    <a:gd name="T10" fmla="*/ 1 w 40"/>
                    <a:gd name="T11" fmla="*/ 5 h 23"/>
                    <a:gd name="T12" fmla="*/ 1 w 40"/>
                    <a:gd name="T13" fmla="*/ 5 h 23"/>
                    <a:gd name="T14" fmla="*/ 1 w 40"/>
                    <a:gd name="T15" fmla="*/ 5 h 23"/>
                    <a:gd name="T16" fmla="*/ 1 w 40"/>
                    <a:gd name="T17" fmla="*/ 5 h 23"/>
                    <a:gd name="T18" fmla="*/ 1 w 40"/>
                    <a:gd name="T19" fmla="*/ 5 h 23"/>
                    <a:gd name="T20" fmla="*/ 2 w 40"/>
                    <a:gd name="T21" fmla="*/ 8 h 23"/>
                    <a:gd name="T22" fmla="*/ 2 w 40"/>
                    <a:gd name="T23" fmla="*/ 8 h 23"/>
                    <a:gd name="T24" fmla="*/ 2 w 40"/>
                    <a:gd name="T25" fmla="*/ 8 h 23"/>
                    <a:gd name="T26" fmla="*/ 2 w 40"/>
                    <a:gd name="T27" fmla="*/ 8 h 23"/>
                    <a:gd name="T28" fmla="*/ 2 w 40"/>
                    <a:gd name="T29" fmla="*/ 8 h 23"/>
                    <a:gd name="T30" fmla="*/ 2 w 40"/>
                    <a:gd name="T31" fmla="*/ 8 h 23"/>
                    <a:gd name="T32" fmla="*/ 2 w 40"/>
                    <a:gd name="T33" fmla="*/ 8 h 23"/>
                    <a:gd name="T34" fmla="*/ 3 w 40"/>
                    <a:gd name="T35" fmla="*/ 10 h 23"/>
                    <a:gd name="T36" fmla="*/ 4 w 40"/>
                    <a:gd name="T37" fmla="*/ 10 h 23"/>
                    <a:gd name="T38" fmla="*/ 4 w 40"/>
                    <a:gd name="T39" fmla="*/ 10 h 23"/>
                    <a:gd name="T40" fmla="*/ 4 w 40"/>
                    <a:gd name="T41" fmla="*/ 10 h 23"/>
                    <a:gd name="T42" fmla="*/ 4 w 40"/>
                    <a:gd name="T43" fmla="*/ 10 h 23"/>
                    <a:gd name="T44" fmla="*/ 4 w 40"/>
                    <a:gd name="T45" fmla="*/ 10 h 23"/>
                    <a:gd name="T46" fmla="*/ 4 w 40"/>
                    <a:gd name="T47" fmla="*/ 10 h 23"/>
                    <a:gd name="T48" fmla="*/ 4 w 40"/>
                    <a:gd name="T49" fmla="*/ 10 h 23"/>
                    <a:gd name="T50" fmla="*/ 5 w 40"/>
                    <a:gd name="T51" fmla="*/ 10 h 23"/>
                    <a:gd name="T52" fmla="*/ 6 w 40"/>
                    <a:gd name="T53" fmla="*/ 11 h 23"/>
                    <a:gd name="T54" fmla="*/ 7 w 40"/>
                    <a:gd name="T55" fmla="*/ 10 h 23"/>
                    <a:gd name="T56" fmla="*/ 7 w 40"/>
                    <a:gd name="T57" fmla="*/ 9 h 23"/>
                    <a:gd name="T58" fmla="*/ 5 w 40"/>
                    <a:gd name="T59" fmla="*/ 7 h 23"/>
                    <a:gd name="T60" fmla="*/ 4 w 40"/>
                    <a:gd name="T61" fmla="*/ 7 h 23"/>
                    <a:gd name="T62" fmla="*/ 2 w 40"/>
                    <a:gd name="T63" fmla="*/ 6 h 23"/>
                    <a:gd name="T64" fmla="*/ 2 w 40"/>
                    <a:gd name="T65" fmla="*/ 6 h 23"/>
                    <a:gd name="T66" fmla="*/ 2 w 40"/>
                    <a:gd name="T67" fmla="*/ 3 h 23"/>
                    <a:gd name="T68" fmla="*/ 18 w 40"/>
                    <a:gd name="T69" fmla="*/ 0 h 23"/>
                    <a:gd name="T70" fmla="*/ 17 w 40"/>
                    <a:gd name="T71" fmla="*/ 2 h 23"/>
                    <a:gd name="T72" fmla="*/ 17 w 40"/>
                    <a:gd name="T73" fmla="*/ 5 h 23"/>
                    <a:gd name="T74" fmla="*/ 17 w 40"/>
                    <a:gd name="T75" fmla="*/ 4 h 23"/>
                    <a:gd name="T76" fmla="*/ 18 w 40"/>
                    <a:gd name="T77" fmla="*/ 2 h 23"/>
                    <a:gd name="T78" fmla="*/ 18 w 40"/>
                    <a:gd name="T79" fmla="*/ 2 h 23"/>
                    <a:gd name="T80" fmla="*/ 18 w 40"/>
                    <a:gd name="T81" fmla="*/ 1 h 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 h="23">
                      <a:moveTo>
                        <a:pt x="2" y="7"/>
                      </a:moveTo>
                      <a:cubicBezTo>
                        <a:pt x="2" y="7"/>
                        <a:pt x="2" y="7"/>
                        <a:pt x="2" y="7"/>
                      </a:cubicBezTo>
                      <a:cubicBezTo>
                        <a:pt x="2" y="7"/>
                        <a:pt x="2" y="7"/>
                        <a:pt x="2" y="7"/>
                      </a:cubicBezTo>
                      <a:cubicBezTo>
                        <a:pt x="2" y="7"/>
                        <a:pt x="2"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0" y="7"/>
                      </a:cubicBezTo>
                      <a:cubicBezTo>
                        <a:pt x="1" y="8"/>
                        <a:pt x="0"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3" y="12"/>
                        <a:pt x="3" y="14"/>
                      </a:cubicBezTo>
                      <a:cubicBezTo>
                        <a:pt x="3" y="15"/>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5" y="17"/>
                        <a:pt x="5" y="17"/>
                      </a:cubicBezTo>
                      <a:cubicBezTo>
                        <a:pt x="5" y="17"/>
                        <a:pt x="5" y="17"/>
                        <a:pt x="5" y="17"/>
                      </a:cubicBezTo>
                      <a:cubicBezTo>
                        <a:pt x="5" y="17"/>
                        <a:pt x="5" y="17"/>
                        <a:pt x="5" y="17"/>
                      </a:cubicBezTo>
                      <a:cubicBezTo>
                        <a:pt x="5" y="17"/>
                        <a:pt x="5" y="17"/>
                        <a:pt x="5" y="17"/>
                      </a:cubicBezTo>
                      <a:cubicBezTo>
                        <a:pt x="5" y="17"/>
                        <a:pt x="5" y="17"/>
                        <a:pt x="6" y="18"/>
                      </a:cubicBezTo>
                      <a:cubicBezTo>
                        <a:pt x="6" y="18"/>
                        <a:pt x="6" y="18"/>
                        <a:pt x="6" y="18"/>
                      </a:cubicBezTo>
                      <a:cubicBezTo>
                        <a:pt x="6" y="18"/>
                        <a:pt x="6" y="18"/>
                        <a:pt x="6" y="18"/>
                      </a:cubicBezTo>
                      <a:cubicBezTo>
                        <a:pt x="6" y="19"/>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9" y="20"/>
                      </a:cubicBezTo>
                      <a:cubicBezTo>
                        <a:pt x="9" y="20"/>
                        <a:pt x="9" y="20"/>
                        <a:pt x="9" y="20"/>
                      </a:cubicBezTo>
                      <a:cubicBezTo>
                        <a:pt x="9" y="20"/>
                        <a:pt x="9" y="20"/>
                        <a:pt x="9" y="20"/>
                      </a:cubicBezTo>
                      <a:cubicBezTo>
                        <a:pt x="9" y="20"/>
                        <a:pt x="10" y="21"/>
                        <a:pt x="11" y="22"/>
                      </a:cubicBezTo>
                      <a:cubicBezTo>
                        <a:pt x="11" y="22"/>
                        <a:pt x="12" y="23"/>
                        <a:pt x="13" y="23"/>
                      </a:cubicBezTo>
                      <a:cubicBezTo>
                        <a:pt x="13" y="23"/>
                        <a:pt x="13" y="23"/>
                        <a:pt x="13" y="23"/>
                      </a:cubicBezTo>
                      <a:cubicBezTo>
                        <a:pt x="13" y="23"/>
                        <a:pt x="13" y="23"/>
                        <a:pt x="13" y="23"/>
                      </a:cubicBezTo>
                      <a:cubicBezTo>
                        <a:pt x="14" y="23"/>
                        <a:pt x="14" y="22"/>
                        <a:pt x="14" y="22"/>
                      </a:cubicBezTo>
                      <a:cubicBezTo>
                        <a:pt x="14" y="21"/>
                        <a:pt x="15" y="20"/>
                        <a:pt x="15" y="19"/>
                      </a:cubicBezTo>
                      <a:cubicBezTo>
                        <a:pt x="14" y="19"/>
                        <a:pt x="14" y="19"/>
                        <a:pt x="14" y="19"/>
                      </a:cubicBezTo>
                      <a:cubicBezTo>
                        <a:pt x="13" y="19"/>
                        <a:pt x="13" y="18"/>
                        <a:pt x="12" y="17"/>
                      </a:cubicBezTo>
                      <a:cubicBezTo>
                        <a:pt x="11" y="16"/>
                        <a:pt x="10" y="16"/>
                        <a:pt x="10" y="16"/>
                      </a:cubicBezTo>
                      <a:cubicBezTo>
                        <a:pt x="9" y="16"/>
                        <a:pt x="9" y="16"/>
                        <a:pt x="9" y="16"/>
                      </a:cubicBezTo>
                      <a:cubicBezTo>
                        <a:pt x="9" y="16"/>
                        <a:pt x="9" y="16"/>
                        <a:pt x="9" y="16"/>
                      </a:cubicBezTo>
                      <a:cubicBezTo>
                        <a:pt x="8" y="16"/>
                        <a:pt x="7" y="15"/>
                        <a:pt x="7" y="14"/>
                      </a:cubicBezTo>
                      <a:cubicBezTo>
                        <a:pt x="7" y="13"/>
                        <a:pt x="6" y="12"/>
                        <a:pt x="6" y="12"/>
                      </a:cubicBezTo>
                      <a:cubicBezTo>
                        <a:pt x="6" y="12"/>
                        <a:pt x="6" y="12"/>
                        <a:pt x="5" y="12"/>
                      </a:cubicBezTo>
                      <a:cubicBezTo>
                        <a:pt x="5" y="12"/>
                        <a:pt x="5" y="12"/>
                        <a:pt x="5" y="12"/>
                      </a:cubicBezTo>
                      <a:cubicBezTo>
                        <a:pt x="4" y="12"/>
                        <a:pt x="4" y="9"/>
                        <a:pt x="3" y="7"/>
                      </a:cubicBezTo>
                      <a:cubicBezTo>
                        <a:pt x="3" y="7"/>
                        <a:pt x="3" y="7"/>
                        <a:pt x="2" y="7"/>
                      </a:cubicBezTo>
                      <a:moveTo>
                        <a:pt x="40" y="0"/>
                      </a:moveTo>
                      <a:cubicBezTo>
                        <a:pt x="40" y="0"/>
                        <a:pt x="40" y="0"/>
                        <a:pt x="40" y="0"/>
                      </a:cubicBezTo>
                      <a:cubicBezTo>
                        <a:pt x="40" y="0"/>
                        <a:pt x="40" y="0"/>
                        <a:pt x="40" y="0"/>
                      </a:cubicBezTo>
                      <a:cubicBezTo>
                        <a:pt x="40" y="1"/>
                        <a:pt x="39" y="3"/>
                        <a:pt x="39" y="4"/>
                      </a:cubicBezTo>
                      <a:cubicBezTo>
                        <a:pt x="39" y="6"/>
                        <a:pt x="37" y="7"/>
                        <a:pt x="36" y="8"/>
                      </a:cubicBezTo>
                      <a:cubicBezTo>
                        <a:pt x="36" y="9"/>
                        <a:pt x="37" y="10"/>
                        <a:pt x="37" y="11"/>
                      </a:cubicBezTo>
                      <a:cubicBezTo>
                        <a:pt x="37" y="10"/>
                        <a:pt x="38" y="10"/>
                        <a:pt x="38" y="9"/>
                      </a:cubicBezTo>
                      <a:cubicBezTo>
                        <a:pt x="38" y="9"/>
                        <a:pt x="38" y="8"/>
                        <a:pt x="38" y="8"/>
                      </a:cubicBezTo>
                      <a:cubicBezTo>
                        <a:pt x="38" y="8"/>
                        <a:pt x="38" y="8"/>
                        <a:pt x="38" y="8"/>
                      </a:cubicBezTo>
                      <a:cubicBezTo>
                        <a:pt x="38" y="6"/>
                        <a:pt x="40" y="5"/>
                        <a:pt x="40" y="2"/>
                      </a:cubicBezTo>
                      <a:cubicBezTo>
                        <a:pt x="40" y="2"/>
                        <a:pt x="40" y="2"/>
                        <a:pt x="40" y="2"/>
                      </a:cubicBezTo>
                      <a:cubicBezTo>
                        <a:pt x="40" y="2"/>
                        <a:pt x="40" y="2"/>
                        <a:pt x="40" y="2"/>
                      </a:cubicBezTo>
                      <a:cubicBezTo>
                        <a:pt x="40" y="2"/>
                        <a:pt x="40" y="1"/>
                        <a:pt x="40" y="1"/>
                      </a:cubicBezTo>
                      <a:cubicBezTo>
                        <a:pt x="40" y="1"/>
                        <a:pt x="40" y="1"/>
                        <a:pt x="40" y="1"/>
                      </a:cubicBezTo>
                      <a:cubicBezTo>
                        <a:pt x="40" y="1"/>
                        <a:pt x="40" y="1"/>
                        <a:pt x="40" y="0"/>
                      </a:cubicBezTo>
                    </a:path>
                  </a:pathLst>
                </a:custGeom>
                <a:solidFill>
                  <a:srgbClr val="A0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3" name="Freeform 12894">
                  <a:extLst>
                    <a:ext uri="{FF2B5EF4-FFF2-40B4-BE49-F238E27FC236}">
                      <a16:creationId xmlns:a16="http://schemas.microsoft.com/office/drawing/2014/main" id="{3419D947-1BBD-0E76-7B84-7CFEE5AA6D2D}"/>
                    </a:ext>
                  </a:extLst>
                </p:cNvPr>
                <p:cNvSpPr>
                  <a:spLocks noEditPoints="1"/>
                </p:cNvSpPr>
                <p:nvPr/>
              </p:nvSpPr>
              <p:spPr bwMode="auto">
                <a:xfrm>
                  <a:off x="4757" y="2297"/>
                  <a:ext cx="19" cy="13"/>
                </a:xfrm>
                <a:custGeom>
                  <a:avLst/>
                  <a:gdLst>
                    <a:gd name="T0" fmla="*/ 2 w 24"/>
                    <a:gd name="T1" fmla="*/ 6 h 15"/>
                    <a:gd name="T2" fmla="*/ 2 w 24"/>
                    <a:gd name="T3" fmla="*/ 6 h 15"/>
                    <a:gd name="T4" fmla="*/ 2 w 24"/>
                    <a:gd name="T5" fmla="*/ 7 h 15"/>
                    <a:gd name="T6" fmla="*/ 1 w 24"/>
                    <a:gd name="T7" fmla="*/ 8 h 15"/>
                    <a:gd name="T8" fmla="*/ 0 w 24"/>
                    <a:gd name="T9" fmla="*/ 9 h 15"/>
                    <a:gd name="T10" fmla="*/ 1 w 24"/>
                    <a:gd name="T11" fmla="*/ 9 h 15"/>
                    <a:gd name="T12" fmla="*/ 1 w 24"/>
                    <a:gd name="T13" fmla="*/ 9 h 15"/>
                    <a:gd name="T14" fmla="*/ 1 w 24"/>
                    <a:gd name="T15" fmla="*/ 9 h 15"/>
                    <a:gd name="T16" fmla="*/ 1 w 24"/>
                    <a:gd name="T17" fmla="*/ 9 h 15"/>
                    <a:gd name="T18" fmla="*/ 1 w 24"/>
                    <a:gd name="T19" fmla="*/ 9 h 15"/>
                    <a:gd name="T20" fmla="*/ 2 w 24"/>
                    <a:gd name="T21" fmla="*/ 7 h 15"/>
                    <a:gd name="T22" fmla="*/ 2 w 24"/>
                    <a:gd name="T23" fmla="*/ 6 h 15"/>
                    <a:gd name="T24" fmla="*/ 9 w 24"/>
                    <a:gd name="T25" fmla="*/ 0 h 15"/>
                    <a:gd name="T26" fmla="*/ 9 w 24"/>
                    <a:gd name="T27" fmla="*/ 1 h 15"/>
                    <a:gd name="T28" fmla="*/ 8 w 24"/>
                    <a:gd name="T29" fmla="*/ 3 h 15"/>
                    <a:gd name="T30" fmla="*/ 6 w 24"/>
                    <a:gd name="T31" fmla="*/ 4 h 15"/>
                    <a:gd name="T32" fmla="*/ 5 w 24"/>
                    <a:gd name="T33" fmla="*/ 5 h 15"/>
                    <a:gd name="T34" fmla="*/ 5 w 24"/>
                    <a:gd name="T35" fmla="*/ 5 h 15"/>
                    <a:gd name="T36" fmla="*/ 5 w 24"/>
                    <a:gd name="T37" fmla="*/ 5 h 15"/>
                    <a:gd name="T38" fmla="*/ 5 w 24"/>
                    <a:gd name="T39" fmla="*/ 5 h 15"/>
                    <a:gd name="T40" fmla="*/ 4 w 24"/>
                    <a:gd name="T41" fmla="*/ 8 h 15"/>
                    <a:gd name="T42" fmla="*/ 4 w 24"/>
                    <a:gd name="T43" fmla="*/ 8 h 15"/>
                    <a:gd name="T44" fmla="*/ 5 w 24"/>
                    <a:gd name="T45" fmla="*/ 8 h 15"/>
                    <a:gd name="T46" fmla="*/ 5 w 24"/>
                    <a:gd name="T47" fmla="*/ 8 h 15"/>
                    <a:gd name="T48" fmla="*/ 5 w 24"/>
                    <a:gd name="T49" fmla="*/ 8 h 15"/>
                    <a:gd name="T50" fmla="*/ 5 w 24"/>
                    <a:gd name="T51" fmla="*/ 8 h 15"/>
                    <a:gd name="T52" fmla="*/ 5 w 24"/>
                    <a:gd name="T53" fmla="*/ 8 h 15"/>
                    <a:gd name="T54" fmla="*/ 5 w 24"/>
                    <a:gd name="T55" fmla="*/ 8 h 15"/>
                    <a:gd name="T56" fmla="*/ 5 w 24"/>
                    <a:gd name="T57" fmla="*/ 8 h 15"/>
                    <a:gd name="T58" fmla="*/ 5 w 24"/>
                    <a:gd name="T59" fmla="*/ 8 h 15"/>
                    <a:gd name="T60" fmla="*/ 5 w 24"/>
                    <a:gd name="T61" fmla="*/ 8 h 15"/>
                    <a:gd name="T62" fmla="*/ 5 w 24"/>
                    <a:gd name="T63" fmla="*/ 8 h 15"/>
                    <a:gd name="T64" fmla="*/ 5 w 24"/>
                    <a:gd name="T65" fmla="*/ 8 h 15"/>
                    <a:gd name="T66" fmla="*/ 6 w 24"/>
                    <a:gd name="T67" fmla="*/ 8 h 15"/>
                    <a:gd name="T68" fmla="*/ 6 w 24"/>
                    <a:gd name="T69" fmla="*/ 7 h 15"/>
                    <a:gd name="T70" fmla="*/ 6 w 24"/>
                    <a:gd name="T71" fmla="*/ 7 h 15"/>
                    <a:gd name="T72" fmla="*/ 7 w 24"/>
                    <a:gd name="T73" fmla="*/ 5 h 15"/>
                    <a:gd name="T74" fmla="*/ 8 w 24"/>
                    <a:gd name="T75" fmla="*/ 3 h 15"/>
                    <a:gd name="T76" fmla="*/ 10 w 24"/>
                    <a:gd name="T77" fmla="*/ 3 h 15"/>
                    <a:gd name="T78" fmla="*/ 9 w 24"/>
                    <a:gd name="T79" fmla="*/ 0 h 1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 h="15">
                      <a:moveTo>
                        <a:pt x="3" y="10"/>
                      </a:moveTo>
                      <a:cubicBezTo>
                        <a:pt x="3" y="10"/>
                        <a:pt x="3" y="10"/>
                        <a:pt x="2" y="10"/>
                      </a:cubicBezTo>
                      <a:cubicBezTo>
                        <a:pt x="2" y="10"/>
                        <a:pt x="2" y="11"/>
                        <a:pt x="2" y="11"/>
                      </a:cubicBezTo>
                      <a:cubicBezTo>
                        <a:pt x="2" y="12"/>
                        <a:pt x="1" y="13"/>
                        <a:pt x="1" y="14"/>
                      </a:cubicBezTo>
                      <a:cubicBezTo>
                        <a:pt x="1" y="14"/>
                        <a:pt x="1" y="15"/>
                        <a:pt x="0" y="15"/>
                      </a:cubicBezTo>
                      <a:cubicBezTo>
                        <a:pt x="0" y="15"/>
                        <a:pt x="0" y="15"/>
                        <a:pt x="1" y="15"/>
                      </a:cubicBezTo>
                      <a:cubicBezTo>
                        <a:pt x="1" y="15"/>
                        <a:pt x="1" y="15"/>
                        <a:pt x="1" y="15"/>
                      </a:cubicBezTo>
                      <a:cubicBezTo>
                        <a:pt x="1" y="15"/>
                        <a:pt x="1" y="15"/>
                        <a:pt x="1" y="15"/>
                      </a:cubicBezTo>
                      <a:cubicBezTo>
                        <a:pt x="1" y="15"/>
                        <a:pt x="1" y="15"/>
                        <a:pt x="1" y="15"/>
                      </a:cubicBezTo>
                      <a:cubicBezTo>
                        <a:pt x="1" y="15"/>
                        <a:pt x="1" y="15"/>
                        <a:pt x="1" y="15"/>
                      </a:cubicBezTo>
                      <a:cubicBezTo>
                        <a:pt x="2" y="13"/>
                        <a:pt x="3" y="12"/>
                        <a:pt x="4" y="11"/>
                      </a:cubicBezTo>
                      <a:cubicBezTo>
                        <a:pt x="4" y="10"/>
                        <a:pt x="3" y="10"/>
                        <a:pt x="3" y="10"/>
                      </a:cubicBezTo>
                      <a:moveTo>
                        <a:pt x="23" y="0"/>
                      </a:moveTo>
                      <a:cubicBezTo>
                        <a:pt x="23" y="0"/>
                        <a:pt x="23" y="0"/>
                        <a:pt x="23" y="1"/>
                      </a:cubicBezTo>
                      <a:cubicBezTo>
                        <a:pt x="22" y="4"/>
                        <a:pt x="20" y="3"/>
                        <a:pt x="19" y="5"/>
                      </a:cubicBezTo>
                      <a:cubicBezTo>
                        <a:pt x="18" y="7"/>
                        <a:pt x="15" y="6"/>
                        <a:pt x="15" y="8"/>
                      </a:cubicBezTo>
                      <a:cubicBezTo>
                        <a:pt x="15" y="9"/>
                        <a:pt x="14" y="9"/>
                        <a:pt x="13" y="9"/>
                      </a:cubicBezTo>
                      <a:cubicBezTo>
                        <a:pt x="13" y="9"/>
                        <a:pt x="13" y="9"/>
                        <a:pt x="13" y="9"/>
                      </a:cubicBezTo>
                      <a:cubicBezTo>
                        <a:pt x="12" y="9"/>
                        <a:pt x="12" y="9"/>
                        <a:pt x="12" y="9"/>
                      </a:cubicBezTo>
                      <a:cubicBezTo>
                        <a:pt x="12" y="9"/>
                        <a:pt x="12" y="9"/>
                        <a:pt x="12" y="9"/>
                      </a:cubicBezTo>
                      <a:cubicBezTo>
                        <a:pt x="11" y="11"/>
                        <a:pt x="11" y="13"/>
                        <a:pt x="10" y="14"/>
                      </a:cubicBezTo>
                      <a:cubicBezTo>
                        <a:pt x="10" y="14"/>
                        <a:pt x="10" y="14"/>
                        <a:pt x="10" y="14"/>
                      </a:cubicBezTo>
                      <a:cubicBezTo>
                        <a:pt x="10"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3"/>
                        <a:pt x="14" y="13"/>
                      </a:cubicBezTo>
                      <a:cubicBezTo>
                        <a:pt x="14" y="13"/>
                        <a:pt x="14" y="12"/>
                        <a:pt x="14" y="12"/>
                      </a:cubicBezTo>
                      <a:cubicBezTo>
                        <a:pt x="14" y="12"/>
                        <a:pt x="14" y="12"/>
                        <a:pt x="14" y="12"/>
                      </a:cubicBezTo>
                      <a:cubicBezTo>
                        <a:pt x="14" y="11"/>
                        <a:pt x="17" y="12"/>
                        <a:pt x="18" y="9"/>
                      </a:cubicBezTo>
                      <a:cubicBezTo>
                        <a:pt x="19" y="7"/>
                        <a:pt x="21" y="8"/>
                        <a:pt x="22" y="5"/>
                      </a:cubicBezTo>
                      <a:cubicBezTo>
                        <a:pt x="22" y="4"/>
                        <a:pt x="23" y="4"/>
                        <a:pt x="24" y="3"/>
                      </a:cubicBezTo>
                      <a:cubicBezTo>
                        <a:pt x="24" y="2"/>
                        <a:pt x="23" y="1"/>
                        <a:pt x="23" y="0"/>
                      </a:cubicBezTo>
                    </a:path>
                  </a:pathLst>
                </a:custGeom>
                <a:solidFill>
                  <a:srgbClr val="A67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4" name="Freeform 12895">
                  <a:extLst>
                    <a:ext uri="{FF2B5EF4-FFF2-40B4-BE49-F238E27FC236}">
                      <a16:creationId xmlns:a16="http://schemas.microsoft.com/office/drawing/2014/main" id="{72F2B7DA-6E45-8AB5-A4F9-9B54904DE638}"/>
                    </a:ext>
                  </a:extLst>
                </p:cNvPr>
                <p:cNvSpPr>
                  <a:spLocks/>
                </p:cNvSpPr>
                <p:nvPr/>
              </p:nvSpPr>
              <p:spPr bwMode="auto">
                <a:xfrm>
                  <a:off x="4757" y="2305"/>
                  <a:ext cx="9" cy="6"/>
                </a:xfrm>
                <a:custGeom>
                  <a:avLst/>
                  <a:gdLst>
                    <a:gd name="T0" fmla="*/ 5 w 11"/>
                    <a:gd name="T1" fmla="*/ 0 h 7"/>
                    <a:gd name="T2" fmla="*/ 5 w 11"/>
                    <a:gd name="T3" fmla="*/ 1 h 7"/>
                    <a:gd name="T4" fmla="*/ 4 w 11"/>
                    <a:gd name="T5" fmla="*/ 1 h 7"/>
                    <a:gd name="T6" fmla="*/ 4 w 11"/>
                    <a:gd name="T7" fmla="*/ 1 h 7"/>
                    <a:gd name="T8" fmla="*/ 3 w 11"/>
                    <a:gd name="T9" fmla="*/ 1 h 7"/>
                    <a:gd name="T10" fmla="*/ 2 w 11"/>
                    <a:gd name="T11" fmla="*/ 1 h 7"/>
                    <a:gd name="T12" fmla="*/ 2 w 11"/>
                    <a:gd name="T13" fmla="*/ 3 h 7"/>
                    <a:gd name="T14" fmla="*/ 2 w 11"/>
                    <a:gd name="T15" fmla="*/ 2 h 7"/>
                    <a:gd name="T16" fmla="*/ 2 w 11"/>
                    <a:gd name="T17" fmla="*/ 2 h 7"/>
                    <a:gd name="T18" fmla="*/ 0 w 11"/>
                    <a:gd name="T19" fmla="*/ 3 h 7"/>
                    <a:gd name="T20" fmla="*/ 1 w 11"/>
                    <a:gd name="T21" fmla="*/ 3 h 7"/>
                    <a:gd name="T22" fmla="*/ 1 w 11"/>
                    <a:gd name="T23" fmla="*/ 3 h 7"/>
                    <a:gd name="T24" fmla="*/ 1 w 11"/>
                    <a:gd name="T25" fmla="*/ 3 h 7"/>
                    <a:gd name="T26" fmla="*/ 2 w 11"/>
                    <a:gd name="T27" fmla="*/ 3 h 7"/>
                    <a:gd name="T28" fmla="*/ 2 w 11"/>
                    <a:gd name="T29" fmla="*/ 3 h 7"/>
                    <a:gd name="T30" fmla="*/ 2 w 11"/>
                    <a:gd name="T31" fmla="*/ 3 h 7"/>
                    <a:gd name="T32" fmla="*/ 2 w 11"/>
                    <a:gd name="T33" fmla="*/ 3 h 7"/>
                    <a:gd name="T34" fmla="*/ 2 w 11"/>
                    <a:gd name="T35" fmla="*/ 3 h 7"/>
                    <a:gd name="T36" fmla="*/ 2 w 11"/>
                    <a:gd name="T37" fmla="*/ 3 h 7"/>
                    <a:gd name="T38" fmla="*/ 2 w 11"/>
                    <a:gd name="T39" fmla="*/ 3 h 7"/>
                    <a:gd name="T40" fmla="*/ 2 w 11"/>
                    <a:gd name="T41" fmla="*/ 3 h 7"/>
                    <a:gd name="T42" fmla="*/ 2 w 11"/>
                    <a:gd name="T43" fmla="*/ 3 h 7"/>
                    <a:gd name="T44" fmla="*/ 2 w 11"/>
                    <a:gd name="T45" fmla="*/ 3 h 7"/>
                    <a:gd name="T46" fmla="*/ 2 w 11"/>
                    <a:gd name="T47" fmla="*/ 3 h 7"/>
                    <a:gd name="T48" fmla="*/ 3 w 11"/>
                    <a:gd name="T49" fmla="*/ 3 h 7"/>
                    <a:gd name="T50" fmla="*/ 3 w 11"/>
                    <a:gd name="T51" fmla="*/ 3 h 7"/>
                    <a:gd name="T52" fmla="*/ 3 w 11"/>
                    <a:gd name="T53" fmla="*/ 3 h 7"/>
                    <a:gd name="T54" fmla="*/ 4 w 11"/>
                    <a:gd name="T55" fmla="*/ 3 h 7"/>
                    <a:gd name="T56" fmla="*/ 4 w 11"/>
                    <a:gd name="T57" fmla="*/ 3 h 7"/>
                    <a:gd name="T58" fmla="*/ 4 w 11"/>
                    <a:gd name="T59" fmla="*/ 3 h 7"/>
                    <a:gd name="T60" fmla="*/ 4 w 11"/>
                    <a:gd name="T61" fmla="*/ 3 h 7"/>
                    <a:gd name="T62" fmla="*/ 4 w 11"/>
                    <a:gd name="T63" fmla="*/ 3 h 7"/>
                    <a:gd name="T64" fmla="*/ 5 w 11"/>
                    <a:gd name="T65" fmla="*/ 0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 h="7">
                      <a:moveTo>
                        <a:pt x="11" y="0"/>
                      </a:moveTo>
                      <a:cubicBezTo>
                        <a:pt x="11" y="0"/>
                        <a:pt x="10" y="0"/>
                        <a:pt x="10" y="1"/>
                      </a:cubicBezTo>
                      <a:cubicBezTo>
                        <a:pt x="10" y="1"/>
                        <a:pt x="9" y="1"/>
                        <a:pt x="9" y="1"/>
                      </a:cubicBezTo>
                      <a:cubicBezTo>
                        <a:pt x="9" y="1"/>
                        <a:pt x="8" y="1"/>
                        <a:pt x="8" y="1"/>
                      </a:cubicBezTo>
                      <a:cubicBezTo>
                        <a:pt x="8" y="1"/>
                        <a:pt x="7" y="1"/>
                        <a:pt x="7" y="1"/>
                      </a:cubicBezTo>
                      <a:cubicBezTo>
                        <a:pt x="7" y="1"/>
                        <a:pt x="6" y="1"/>
                        <a:pt x="6" y="1"/>
                      </a:cubicBezTo>
                      <a:cubicBezTo>
                        <a:pt x="6" y="2"/>
                        <a:pt x="5" y="3"/>
                        <a:pt x="5" y="3"/>
                      </a:cubicBezTo>
                      <a:cubicBezTo>
                        <a:pt x="4" y="3"/>
                        <a:pt x="4" y="2"/>
                        <a:pt x="3" y="2"/>
                      </a:cubicBezTo>
                      <a:cubicBezTo>
                        <a:pt x="3" y="2"/>
                        <a:pt x="3" y="2"/>
                        <a:pt x="3" y="2"/>
                      </a:cubicBezTo>
                      <a:cubicBezTo>
                        <a:pt x="2" y="3"/>
                        <a:pt x="1" y="4"/>
                        <a:pt x="0" y="6"/>
                      </a:cubicBezTo>
                      <a:cubicBezTo>
                        <a:pt x="1" y="6"/>
                        <a:pt x="1" y="6"/>
                        <a:pt x="1" y="6"/>
                      </a:cubicBezTo>
                      <a:cubicBezTo>
                        <a:pt x="1" y="6"/>
                        <a:pt x="1" y="6"/>
                        <a:pt x="1" y="6"/>
                      </a:cubicBezTo>
                      <a:cubicBezTo>
                        <a:pt x="1" y="6"/>
                        <a:pt x="1" y="6"/>
                        <a:pt x="1" y="6"/>
                      </a:cubicBezTo>
                      <a:cubicBezTo>
                        <a:pt x="1" y="6"/>
                        <a:pt x="2" y="6"/>
                        <a:pt x="2" y="6"/>
                      </a:cubicBezTo>
                      <a:cubicBezTo>
                        <a:pt x="3" y="7"/>
                        <a:pt x="3" y="7"/>
                        <a:pt x="4" y="7"/>
                      </a:cubicBezTo>
                      <a:cubicBezTo>
                        <a:pt x="4" y="7"/>
                        <a:pt x="4" y="7"/>
                        <a:pt x="4" y="7"/>
                      </a:cubicBezTo>
                      <a:cubicBezTo>
                        <a:pt x="4" y="7"/>
                        <a:pt x="4" y="7"/>
                        <a:pt x="4" y="7"/>
                      </a:cubicBezTo>
                      <a:cubicBezTo>
                        <a:pt x="4" y="7"/>
                        <a:pt x="5" y="7"/>
                        <a:pt x="5" y="6"/>
                      </a:cubicBezTo>
                      <a:cubicBezTo>
                        <a:pt x="5" y="6"/>
                        <a:pt x="5" y="6"/>
                        <a:pt x="5" y="6"/>
                      </a:cubicBezTo>
                      <a:cubicBezTo>
                        <a:pt x="5" y="6"/>
                        <a:pt x="5" y="6"/>
                        <a:pt x="5" y="6"/>
                      </a:cubicBezTo>
                      <a:cubicBezTo>
                        <a:pt x="5" y="6"/>
                        <a:pt x="5" y="5"/>
                        <a:pt x="6" y="5"/>
                      </a:cubicBezTo>
                      <a:cubicBezTo>
                        <a:pt x="6" y="5"/>
                        <a:pt x="6" y="5"/>
                        <a:pt x="6" y="5"/>
                      </a:cubicBezTo>
                      <a:cubicBezTo>
                        <a:pt x="6" y="5"/>
                        <a:pt x="6" y="5"/>
                        <a:pt x="6" y="5"/>
                      </a:cubicBezTo>
                      <a:cubicBezTo>
                        <a:pt x="6" y="5"/>
                        <a:pt x="6" y="5"/>
                        <a:pt x="6" y="5"/>
                      </a:cubicBezTo>
                      <a:cubicBezTo>
                        <a:pt x="6" y="5"/>
                        <a:pt x="6"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9" y="6"/>
                        <a:pt x="9" y="5"/>
                      </a:cubicBezTo>
                      <a:cubicBezTo>
                        <a:pt x="10" y="4"/>
                        <a:pt x="10" y="2"/>
                        <a:pt x="11" y="0"/>
                      </a:cubicBezTo>
                    </a:path>
                  </a:pathLst>
                </a:custGeom>
                <a:solidFill>
                  <a:srgbClr val="B98C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5" name="Freeform 12896">
                  <a:extLst>
                    <a:ext uri="{FF2B5EF4-FFF2-40B4-BE49-F238E27FC236}">
                      <a16:creationId xmlns:a16="http://schemas.microsoft.com/office/drawing/2014/main" id="{6C4D1C33-E9EB-65E3-7FE1-4F1EB492E836}"/>
                    </a:ext>
                  </a:extLst>
                </p:cNvPr>
                <p:cNvSpPr>
                  <a:spLocks/>
                </p:cNvSpPr>
                <p:nvPr/>
              </p:nvSpPr>
              <p:spPr bwMode="auto">
                <a:xfrm>
                  <a:off x="4771" y="228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1AF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6" name="Freeform 12897">
                  <a:extLst>
                    <a:ext uri="{FF2B5EF4-FFF2-40B4-BE49-F238E27FC236}">
                      <a16:creationId xmlns:a16="http://schemas.microsoft.com/office/drawing/2014/main" id="{DC761C8A-F60E-6224-6A13-F0F03EFC8D8A}"/>
                    </a:ext>
                  </a:extLst>
                </p:cNvPr>
                <p:cNvSpPr>
                  <a:spLocks/>
                </p:cNvSpPr>
                <p:nvPr/>
              </p:nvSpPr>
              <p:spPr bwMode="auto">
                <a:xfrm>
                  <a:off x="4771" y="2281"/>
                  <a:ext cx="1" cy="1"/>
                </a:xfrm>
                <a:custGeom>
                  <a:avLst/>
                  <a:gdLst>
                    <a:gd name="T0" fmla="*/ 1 w 1"/>
                    <a:gd name="T1" fmla="*/ 0 h 1"/>
                    <a:gd name="T2" fmla="*/ 0 w 1"/>
                    <a:gd name="T3" fmla="*/ 0 h 1"/>
                    <a:gd name="T4" fmla="*/ 0 w 1"/>
                    <a:gd name="T5" fmla="*/ 1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0" y="0"/>
                        <a:pt x="0" y="0"/>
                        <a:pt x="0" y="0"/>
                      </a:cubicBezTo>
                      <a:cubicBezTo>
                        <a:pt x="0" y="1"/>
                        <a:pt x="0" y="1"/>
                        <a:pt x="0" y="1"/>
                      </a:cubicBezTo>
                      <a:cubicBezTo>
                        <a:pt x="0" y="0"/>
                        <a:pt x="0" y="0"/>
                        <a:pt x="1" y="0"/>
                      </a:cubicBezTo>
                      <a:cubicBezTo>
                        <a:pt x="1" y="0"/>
                        <a:pt x="1" y="0"/>
                        <a:pt x="1" y="0"/>
                      </a:cubicBezTo>
                    </a:path>
                  </a:pathLst>
                </a:custGeom>
                <a:solidFill>
                  <a:srgbClr val="B7A6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7" name="Freeform 12898">
                  <a:extLst>
                    <a:ext uri="{FF2B5EF4-FFF2-40B4-BE49-F238E27FC236}">
                      <a16:creationId xmlns:a16="http://schemas.microsoft.com/office/drawing/2014/main" id="{5469E8CF-2DDE-2FB7-B5C8-ECC02992B892}"/>
                    </a:ext>
                  </a:extLst>
                </p:cNvPr>
                <p:cNvSpPr>
                  <a:spLocks/>
                </p:cNvSpPr>
                <p:nvPr/>
              </p:nvSpPr>
              <p:spPr bwMode="auto">
                <a:xfrm>
                  <a:off x="4770" y="2281"/>
                  <a:ext cx="1" cy="2"/>
                </a:xfrm>
                <a:custGeom>
                  <a:avLst/>
                  <a:gdLst>
                    <a:gd name="T0" fmla="*/ 1 w 1"/>
                    <a:gd name="T1" fmla="*/ 0 h 3"/>
                    <a:gd name="T2" fmla="*/ 0 w 1"/>
                    <a:gd name="T3" fmla="*/ 1 h 3"/>
                    <a:gd name="T4" fmla="*/ 1 w 1"/>
                    <a:gd name="T5" fmla="*/ 1 h 3"/>
                    <a:gd name="T6" fmla="*/ 1 w 1"/>
                    <a:gd name="T7" fmla="*/ 1 h 3"/>
                    <a:gd name="T8" fmla="*/ 1 w 1"/>
                    <a:gd name="T9" fmla="*/ 1 h 3"/>
                    <a:gd name="T10" fmla="*/ 1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1" y="0"/>
                      </a:moveTo>
                      <a:cubicBezTo>
                        <a:pt x="0" y="1"/>
                        <a:pt x="0" y="1"/>
                        <a:pt x="0" y="2"/>
                      </a:cubicBezTo>
                      <a:cubicBezTo>
                        <a:pt x="0" y="3"/>
                        <a:pt x="0" y="3"/>
                        <a:pt x="1" y="3"/>
                      </a:cubicBezTo>
                      <a:cubicBezTo>
                        <a:pt x="1" y="3"/>
                        <a:pt x="1" y="3"/>
                        <a:pt x="1" y="3"/>
                      </a:cubicBezTo>
                      <a:cubicBezTo>
                        <a:pt x="1" y="2"/>
                        <a:pt x="1" y="2"/>
                        <a:pt x="1" y="1"/>
                      </a:cubicBezTo>
                      <a:cubicBezTo>
                        <a:pt x="1" y="1"/>
                        <a:pt x="1" y="1"/>
                        <a:pt x="1" y="0"/>
                      </a:cubicBezTo>
                    </a:path>
                  </a:pathLst>
                </a:custGeom>
                <a:solidFill>
                  <a:srgbClr val="BAA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8" name="Freeform 12899">
                  <a:extLst>
                    <a:ext uri="{FF2B5EF4-FFF2-40B4-BE49-F238E27FC236}">
                      <a16:creationId xmlns:a16="http://schemas.microsoft.com/office/drawing/2014/main" id="{35CCF9FC-CC74-4B15-4E1B-85DAB6F68CC5}"/>
                    </a:ext>
                  </a:extLst>
                </p:cNvPr>
                <p:cNvSpPr>
                  <a:spLocks/>
                </p:cNvSpPr>
                <p:nvPr/>
              </p:nvSpPr>
              <p:spPr bwMode="auto">
                <a:xfrm>
                  <a:off x="4767" y="2275"/>
                  <a:ext cx="4" cy="3"/>
                </a:xfrm>
                <a:custGeom>
                  <a:avLst/>
                  <a:gdLst>
                    <a:gd name="T0" fmla="*/ 3 w 4"/>
                    <a:gd name="T1" fmla="*/ 0 h 4"/>
                    <a:gd name="T2" fmla="*/ 2 w 4"/>
                    <a:gd name="T3" fmla="*/ 1 h 4"/>
                    <a:gd name="T4" fmla="*/ 0 w 4"/>
                    <a:gd name="T5" fmla="*/ 2 h 4"/>
                    <a:gd name="T6" fmla="*/ 1 w 4"/>
                    <a:gd name="T7" fmla="*/ 2 h 4"/>
                    <a:gd name="T8" fmla="*/ 3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3" y="0"/>
                      </a:moveTo>
                      <a:cubicBezTo>
                        <a:pt x="2" y="1"/>
                        <a:pt x="2" y="1"/>
                        <a:pt x="2" y="1"/>
                      </a:cubicBezTo>
                      <a:cubicBezTo>
                        <a:pt x="2" y="1"/>
                        <a:pt x="1" y="2"/>
                        <a:pt x="0" y="3"/>
                      </a:cubicBezTo>
                      <a:cubicBezTo>
                        <a:pt x="1" y="3"/>
                        <a:pt x="1" y="3"/>
                        <a:pt x="1" y="4"/>
                      </a:cubicBezTo>
                      <a:cubicBezTo>
                        <a:pt x="2" y="3"/>
                        <a:pt x="4" y="2"/>
                        <a:pt x="3" y="0"/>
                      </a:cubicBezTo>
                    </a:path>
                  </a:pathLst>
                </a:custGeom>
                <a:solidFill>
                  <a:srgbClr val="C1AF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19" name="Freeform 12900">
                  <a:extLst>
                    <a:ext uri="{FF2B5EF4-FFF2-40B4-BE49-F238E27FC236}">
                      <a16:creationId xmlns:a16="http://schemas.microsoft.com/office/drawing/2014/main" id="{5F62EC04-3258-4746-1131-A27C60E2649C}"/>
                    </a:ext>
                  </a:extLst>
                </p:cNvPr>
                <p:cNvSpPr>
                  <a:spLocks/>
                </p:cNvSpPr>
                <p:nvPr/>
              </p:nvSpPr>
              <p:spPr bwMode="auto">
                <a:xfrm>
                  <a:off x="4767" y="2278"/>
                  <a:ext cx="1" cy="1"/>
                </a:xfrm>
                <a:custGeom>
                  <a:avLst/>
                  <a:gdLst>
                    <a:gd name="T0" fmla="*/ 0 w 1"/>
                    <a:gd name="T1" fmla="*/ 0 h 1"/>
                    <a:gd name="T2" fmla="*/ 0 w 1"/>
                    <a:gd name="T3" fmla="*/ 1 h 1"/>
                    <a:gd name="T4" fmla="*/ 0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1"/>
                        <a:pt x="0" y="1"/>
                      </a:cubicBezTo>
                      <a:cubicBezTo>
                        <a:pt x="0" y="1"/>
                        <a:pt x="0" y="1"/>
                        <a:pt x="0" y="1"/>
                      </a:cubicBezTo>
                      <a:cubicBezTo>
                        <a:pt x="0" y="1"/>
                        <a:pt x="1" y="1"/>
                        <a:pt x="1" y="1"/>
                      </a:cubicBezTo>
                      <a:cubicBezTo>
                        <a:pt x="1" y="0"/>
                        <a:pt x="1" y="0"/>
                        <a:pt x="0" y="0"/>
                      </a:cubicBezTo>
                    </a:path>
                  </a:pathLst>
                </a:custGeom>
                <a:solidFill>
                  <a:srgbClr val="C5B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0" name="Freeform 12901">
                  <a:extLst>
                    <a:ext uri="{FF2B5EF4-FFF2-40B4-BE49-F238E27FC236}">
                      <a16:creationId xmlns:a16="http://schemas.microsoft.com/office/drawing/2014/main" id="{97AB3A2B-2477-96AC-B2B9-654DE2B2A584}"/>
                    </a:ext>
                  </a:extLst>
                </p:cNvPr>
                <p:cNvSpPr>
                  <a:spLocks/>
                </p:cNvSpPr>
                <p:nvPr/>
              </p:nvSpPr>
              <p:spPr bwMode="auto">
                <a:xfrm>
                  <a:off x="4763" y="2283"/>
                  <a:ext cx="3" cy="4"/>
                </a:xfrm>
                <a:custGeom>
                  <a:avLst/>
                  <a:gdLst>
                    <a:gd name="T0" fmla="*/ 2 w 4"/>
                    <a:gd name="T1" fmla="*/ 0 h 4"/>
                    <a:gd name="T2" fmla="*/ 2 w 4"/>
                    <a:gd name="T3" fmla="*/ 0 h 4"/>
                    <a:gd name="T4" fmla="*/ 0 w 4"/>
                    <a:gd name="T5" fmla="*/ 4 h 4"/>
                    <a:gd name="T6" fmla="*/ 2 w 4"/>
                    <a:gd name="T7" fmla="*/ 0 h 4"/>
                    <a:gd name="T8" fmla="*/ 2 w 4"/>
                    <a:gd name="T9" fmla="*/ 1 h 4"/>
                    <a:gd name="T10" fmla="*/ 2 w 4"/>
                    <a:gd name="T11" fmla="*/ 0 h 4"/>
                    <a:gd name="T12" fmla="*/ 2 w 4"/>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4">
                      <a:moveTo>
                        <a:pt x="2" y="0"/>
                      </a:moveTo>
                      <a:cubicBezTo>
                        <a:pt x="2" y="0"/>
                        <a:pt x="2" y="0"/>
                        <a:pt x="2" y="0"/>
                      </a:cubicBezTo>
                      <a:cubicBezTo>
                        <a:pt x="1" y="0"/>
                        <a:pt x="0" y="3"/>
                        <a:pt x="0" y="4"/>
                      </a:cubicBezTo>
                      <a:cubicBezTo>
                        <a:pt x="1" y="3"/>
                        <a:pt x="2" y="0"/>
                        <a:pt x="3" y="0"/>
                      </a:cubicBezTo>
                      <a:cubicBezTo>
                        <a:pt x="3" y="0"/>
                        <a:pt x="3" y="0"/>
                        <a:pt x="3" y="1"/>
                      </a:cubicBezTo>
                      <a:cubicBezTo>
                        <a:pt x="3" y="0"/>
                        <a:pt x="3" y="0"/>
                        <a:pt x="3" y="0"/>
                      </a:cubicBezTo>
                      <a:cubicBezTo>
                        <a:pt x="4" y="0"/>
                        <a:pt x="3" y="0"/>
                        <a:pt x="2"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1" name="Freeform 12902">
                  <a:extLst>
                    <a:ext uri="{FF2B5EF4-FFF2-40B4-BE49-F238E27FC236}">
                      <a16:creationId xmlns:a16="http://schemas.microsoft.com/office/drawing/2014/main" id="{702FB5B0-8F0B-F51F-3EB4-560F264A8840}"/>
                    </a:ext>
                  </a:extLst>
                </p:cNvPr>
                <p:cNvSpPr>
                  <a:spLocks/>
                </p:cNvSpPr>
                <p:nvPr/>
              </p:nvSpPr>
              <p:spPr bwMode="auto">
                <a:xfrm>
                  <a:off x="4761" y="2275"/>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C5B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2" name="Freeform 12903">
                  <a:extLst>
                    <a:ext uri="{FF2B5EF4-FFF2-40B4-BE49-F238E27FC236}">
                      <a16:creationId xmlns:a16="http://schemas.microsoft.com/office/drawing/2014/main" id="{05F0667A-8135-E8D7-4439-703E3D6A3ACF}"/>
                    </a:ext>
                  </a:extLst>
                </p:cNvPr>
                <p:cNvSpPr>
                  <a:spLocks/>
                </p:cNvSpPr>
                <p:nvPr/>
              </p:nvSpPr>
              <p:spPr bwMode="auto">
                <a:xfrm>
                  <a:off x="4761" y="2275"/>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AA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3" name="Freeform 12904">
                  <a:extLst>
                    <a:ext uri="{FF2B5EF4-FFF2-40B4-BE49-F238E27FC236}">
                      <a16:creationId xmlns:a16="http://schemas.microsoft.com/office/drawing/2014/main" id="{324A3615-93B9-B567-3641-029994497D4A}"/>
                    </a:ext>
                  </a:extLst>
                </p:cNvPr>
                <p:cNvSpPr>
                  <a:spLocks/>
                </p:cNvSpPr>
                <p:nvPr/>
              </p:nvSpPr>
              <p:spPr bwMode="auto">
                <a:xfrm>
                  <a:off x="4759" y="2278"/>
                  <a:ext cx="2" cy="2"/>
                </a:xfrm>
                <a:custGeom>
                  <a:avLst/>
                  <a:gdLst>
                    <a:gd name="T0" fmla="*/ 2 w 2"/>
                    <a:gd name="T1" fmla="*/ 0 h 2"/>
                    <a:gd name="T2" fmla="*/ 2 w 2"/>
                    <a:gd name="T3" fmla="*/ 0 h 2"/>
                    <a:gd name="T4" fmla="*/ 1 w 2"/>
                    <a:gd name="T5" fmla="*/ 2 h 2"/>
                    <a:gd name="T6" fmla="*/ 1 w 2"/>
                    <a:gd name="T7" fmla="*/ 2 h 2"/>
                    <a:gd name="T8" fmla="*/ 2 w 2"/>
                    <a:gd name="T9" fmla="*/ 1 h 2"/>
                    <a:gd name="T10" fmla="*/ 2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0"/>
                      </a:moveTo>
                      <a:cubicBezTo>
                        <a:pt x="2" y="0"/>
                        <a:pt x="2" y="0"/>
                        <a:pt x="2" y="0"/>
                      </a:cubicBezTo>
                      <a:cubicBezTo>
                        <a:pt x="1" y="1"/>
                        <a:pt x="0" y="2"/>
                        <a:pt x="1" y="2"/>
                      </a:cubicBezTo>
                      <a:cubicBezTo>
                        <a:pt x="1" y="2"/>
                        <a:pt x="1" y="2"/>
                        <a:pt x="1" y="2"/>
                      </a:cubicBezTo>
                      <a:cubicBezTo>
                        <a:pt x="1" y="2"/>
                        <a:pt x="2" y="2"/>
                        <a:pt x="2" y="1"/>
                      </a:cubicBezTo>
                      <a:cubicBezTo>
                        <a:pt x="2" y="1"/>
                        <a:pt x="2" y="1"/>
                        <a:pt x="2"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4" name="Freeform 12905">
                  <a:extLst>
                    <a:ext uri="{FF2B5EF4-FFF2-40B4-BE49-F238E27FC236}">
                      <a16:creationId xmlns:a16="http://schemas.microsoft.com/office/drawing/2014/main" id="{916CA64F-D3ED-41B7-25FC-71942B5822E8}"/>
                    </a:ext>
                  </a:extLst>
                </p:cNvPr>
                <p:cNvSpPr>
                  <a:spLocks/>
                </p:cNvSpPr>
                <p:nvPr/>
              </p:nvSpPr>
              <p:spPr bwMode="auto">
                <a:xfrm>
                  <a:off x="4761" y="2275"/>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1"/>
                        <a:pt x="0" y="1"/>
                      </a:cubicBezTo>
                      <a:cubicBezTo>
                        <a:pt x="0" y="0"/>
                        <a:pt x="0" y="0"/>
                        <a:pt x="0" y="0"/>
                      </a:cubicBezTo>
                    </a:path>
                  </a:pathLst>
                </a:custGeom>
                <a:solidFill>
                  <a:srgbClr val="C5B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5" name="Freeform 12906">
                  <a:extLst>
                    <a:ext uri="{FF2B5EF4-FFF2-40B4-BE49-F238E27FC236}">
                      <a16:creationId xmlns:a16="http://schemas.microsoft.com/office/drawing/2014/main" id="{4FE4089F-1252-0D91-D037-DB37DF10B4FE}"/>
                    </a:ext>
                  </a:extLst>
                </p:cNvPr>
                <p:cNvSpPr>
                  <a:spLocks/>
                </p:cNvSpPr>
                <p:nvPr/>
              </p:nvSpPr>
              <p:spPr bwMode="auto">
                <a:xfrm>
                  <a:off x="4761" y="2275"/>
                  <a:ext cx="1" cy="4"/>
                </a:xfrm>
                <a:custGeom>
                  <a:avLst/>
                  <a:gdLst>
                    <a:gd name="T0" fmla="*/ 1 w 2"/>
                    <a:gd name="T1" fmla="*/ 0 h 5"/>
                    <a:gd name="T2" fmla="*/ 0 w 2"/>
                    <a:gd name="T3" fmla="*/ 2 h 5"/>
                    <a:gd name="T4" fmla="*/ 0 w 2"/>
                    <a:gd name="T5" fmla="*/ 2 h 5"/>
                    <a:gd name="T6" fmla="*/ 1 w 2"/>
                    <a:gd name="T7" fmla="*/ 2 h 5"/>
                    <a:gd name="T8" fmla="*/ 1 w 2"/>
                    <a:gd name="T9" fmla="*/ 1 h 5"/>
                    <a:gd name="T10" fmla="*/ 1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1" y="0"/>
                      </a:moveTo>
                      <a:cubicBezTo>
                        <a:pt x="1" y="2"/>
                        <a:pt x="0" y="4"/>
                        <a:pt x="0" y="4"/>
                      </a:cubicBezTo>
                      <a:cubicBezTo>
                        <a:pt x="0" y="5"/>
                        <a:pt x="0" y="5"/>
                        <a:pt x="0" y="5"/>
                      </a:cubicBezTo>
                      <a:cubicBezTo>
                        <a:pt x="1" y="4"/>
                        <a:pt x="1" y="4"/>
                        <a:pt x="1" y="3"/>
                      </a:cubicBezTo>
                      <a:cubicBezTo>
                        <a:pt x="2" y="2"/>
                        <a:pt x="2" y="1"/>
                        <a:pt x="1" y="1"/>
                      </a:cubicBezTo>
                      <a:cubicBezTo>
                        <a:pt x="1" y="1"/>
                        <a:pt x="1" y="0"/>
                        <a:pt x="1" y="0"/>
                      </a:cubicBezTo>
                    </a:path>
                  </a:pathLst>
                </a:custGeom>
                <a:solidFill>
                  <a:srgbClr val="BAA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6" name="Freeform 12907">
                  <a:extLst>
                    <a:ext uri="{FF2B5EF4-FFF2-40B4-BE49-F238E27FC236}">
                      <a16:creationId xmlns:a16="http://schemas.microsoft.com/office/drawing/2014/main" id="{30F95903-FAB3-6CE4-71A2-E88DBBACD0F6}"/>
                    </a:ext>
                  </a:extLst>
                </p:cNvPr>
                <p:cNvSpPr>
                  <a:spLocks/>
                </p:cNvSpPr>
                <p:nvPr/>
              </p:nvSpPr>
              <p:spPr bwMode="auto">
                <a:xfrm>
                  <a:off x="4765" y="2273"/>
                  <a:ext cx="2" cy="1"/>
                </a:xfrm>
                <a:custGeom>
                  <a:avLst/>
                  <a:gdLst>
                    <a:gd name="T0" fmla="*/ 1 w 3"/>
                    <a:gd name="T1" fmla="*/ 0 h 1"/>
                    <a:gd name="T2" fmla="*/ 0 w 3"/>
                    <a:gd name="T3" fmla="*/ 1 h 1"/>
                    <a:gd name="T4" fmla="*/ 1 w 3"/>
                    <a:gd name="T5" fmla="*/ 1 h 1"/>
                    <a:gd name="T6" fmla="*/ 1 w 3"/>
                    <a:gd name="T7" fmla="*/ 1 h 1"/>
                    <a:gd name="T8" fmla="*/ 1 w 3"/>
                    <a:gd name="T9" fmla="*/ 1 h 1"/>
                    <a:gd name="T10" fmla="*/ 1 w 3"/>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
                      <a:moveTo>
                        <a:pt x="2" y="0"/>
                      </a:moveTo>
                      <a:cubicBezTo>
                        <a:pt x="2" y="0"/>
                        <a:pt x="1" y="0"/>
                        <a:pt x="0" y="1"/>
                      </a:cubicBezTo>
                      <a:cubicBezTo>
                        <a:pt x="1" y="1"/>
                        <a:pt x="1" y="1"/>
                        <a:pt x="1" y="1"/>
                      </a:cubicBezTo>
                      <a:cubicBezTo>
                        <a:pt x="1" y="1"/>
                        <a:pt x="2" y="1"/>
                        <a:pt x="2" y="1"/>
                      </a:cubicBezTo>
                      <a:cubicBezTo>
                        <a:pt x="2" y="1"/>
                        <a:pt x="3" y="1"/>
                        <a:pt x="3" y="1"/>
                      </a:cubicBezTo>
                      <a:cubicBezTo>
                        <a:pt x="3" y="0"/>
                        <a:pt x="3" y="0"/>
                        <a:pt x="2" y="0"/>
                      </a:cubicBezTo>
                    </a:path>
                  </a:pathLst>
                </a:custGeom>
                <a:solidFill>
                  <a:srgbClr val="CCBA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7" name="Freeform 12908">
                  <a:extLst>
                    <a:ext uri="{FF2B5EF4-FFF2-40B4-BE49-F238E27FC236}">
                      <a16:creationId xmlns:a16="http://schemas.microsoft.com/office/drawing/2014/main" id="{C63E50D1-E846-B1A3-40F2-340ACF1684C1}"/>
                    </a:ext>
                  </a:extLst>
                </p:cNvPr>
                <p:cNvSpPr>
                  <a:spLocks/>
                </p:cNvSpPr>
                <p:nvPr/>
              </p:nvSpPr>
              <p:spPr bwMode="auto">
                <a:xfrm>
                  <a:off x="4765" y="2273"/>
                  <a:ext cx="1" cy="1"/>
                </a:xfrm>
                <a:custGeom>
                  <a:avLst/>
                  <a:gdLst>
                    <a:gd name="T0" fmla="*/ 0 w 1"/>
                    <a:gd name="T1" fmla="*/ 0 h 1"/>
                    <a:gd name="T2" fmla="*/ 0 w 1"/>
                    <a:gd name="T3" fmla="*/ 0 h 1"/>
                    <a:gd name="T4" fmla="*/ 0 w 1"/>
                    <a:gd name="T5" fmla="*/ 1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path>
                  </a:pathLst>
                </a:custGeom>
                <a:solidFill>
                  <a:srgbClr val="C1AF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8" name="Freeform 12909">
                  <a:extLst>
                    <a:ext uri="{FF2B5EF4-FFF2-40B4-BE49-F238E27FC236}">
                      <a16:creationId xmlns:a16="http://schemas.microsoft.com/office/drawing/2014/main" id="{FF013A07-A107-4CFC-53AC-CEB7EE5CA30D}"/>
                    </a:ext>
                  </a:extLst>
                </p:cNvPr>
                <p:cNvSpPr>
                  <a:spLocks/>
                </p:cNvSpPr>
                <p:nvPr/>
              </p:nvSpPr>
              <p:spPr bwMode="auto">
                <a:xfrm>
                  <a:off x="4764" y="2273"/>
                  <a:ext cx="1" cy="2"/>
                </a:xfrm>
                <a:custGeom>
                  <a:avLst/>
                  <a:gdLst>
                    <a:gd name="T0" fmla="*/ 1 w 1"/>
                    <a:gd name="T1" fmla="*/ 0 h 2"/>
                    <a:gd name="T2" fmla="*/ 0 w 1"/>
                    <a:gd name="T3" fmla="*/ 2 h 2"/>
                    <a:gd name="T4" fmla="*/ 1 w 1"/>
                    <a:gd name="T5" fmla="*/ 1 h 2"/>
                    <a:gd name="T6" fmla="*/ 1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1" y="1"/>
                        <a:pt x="0" y="1"/>
                        <a:pt x="0" y="2"/>
                      </a:cubicBezTo>
                      <a:cubicBezTo>
                        <a:pt x="1" y="1"/>
                        <a:pt x="1" y="1"/>
                        <a:pt x="1" y="1"/>
                      </a:cubicBezTo>
                      <a:cubicBezTo>
                        <a:pt x="1" y="1"/>
                        <a:pt x="1" y="1"/>
                        <a:pt x="1" y="0"/>
                      </a:cubicBezTo>
                    </a:path>
                  </a:pathLst>
                </a:custGeom>
                <a:solidFill>
                  <a:srgbClr val="C5B3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29" name="Freeform 12910">
                  <a:extLst>
                    <a:ext uri="{FF2B5EF4-FFF2-40B4-BE49-F238E27FC236}">
                      <a16:creationId xmlns:a16="http://schemas.microsoft.com/office/drawing/2014/main" id="{170B60B4-76C4-A35E-972E-CB1B8178367C}"/>
                    </a:ext>
                  </a:extLst>
                </p:cNvPr>
                <p:cNvSpPr>
                  <a:spLocks/>
                </p:cNvSpPr>
                <p:nvPr/>
              </p:nvSpPr>
              <p:spPr bwMode="auto">
                <a:xfrm>
                  <a:off x="4767" y="2273"/>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CCBA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30" name="Oval 12911">
                  <a:extLst>
                    <a:ext uri="{FF2B5EF4-FFF2-40B4-BE49-F238E27FC236}">
                      <a16:creationId xmlns:a16="http://schemas.microsoft.com/office/drawing/2014/main" id="{22E48B77-0E5F-2D5E-9660-746ABED3B4EF}"/>
                    </a:ext>
                  </a:extLst>
                </p:cNvPr>
                <p:cNvSpPr>
                  <a:spLocks noChangeArrowheads="1"/>
                </p:cNvSpPr>
                <p:nvPr/>
              </p:nvSpPr>
              <p:spPr bwMode="auto">
                <a:xfrm>
                  <a:off x="4763" y="2292"/>
                  <a:ext cx="1" cy="1"/>
                </a:xfrm>
                <a:prstGeom prst="ellipse">
                  <a:avLst/>
                </a:prstGeom>
                <a:solidFill>
                  <a:srgbClr val="CB9FB9"/>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9031" name="Freeform 12912">
                  <a:extLst>
                    <a:ext uri="{FF2B5EF4-FFF2-40B4-BE49-F238E27FC236}">
                      <a16:creationId xmlns:a16="http://schemas.microsoft.com/office/drawing/2014/main" id="{3D07216C-C77B-6E11-908F-F825A426ECF0}"/>
                    </a:ext>
                  </a:extLst>
                </p:cNvPr>
                <p:cNvSpPr>
                  <a:spLocks/>
                </p:cNvSpPr>
                <p:nvPr/>
              </p:nvSpPr>
              <p:spPr bwMode="auto">
                <a:xfrm>
                  <a:off x="4761" y="2293"/>
                  <a:ext cx="1" cy="2"/>
                </a:xfrm>
                <a:custGeom>
                  <a:avLst/>
                  <a:gdLst>
                    <a:gd name="T0" fmla="*/ 1 w 2"/>
                    <a:gd name="T1" fmla="*/ 0 h 2"/>
                    <a:gd name="T2" fmla="*/ 0 w 2"/>
                    <a:gd name="T3" fmla="*/ 1 h 2"/>
                    <a:gd name="T4" fmla="*/ 1 w 2"/>
                    <a:gd name="T5" fmla="*/ 2 h 2"/>
                    <a:gd name="T6" fmla="*/ 1 w 2"/>
                    <a:gd name="T7" fmla="*/ 1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cubicBezTo>
                        <a:pt x="1" y="0"/>
                        <a:pt x="0" y="1"/>
                        <a:pt x="0" y="1"/>
                      </a:cubicBezTo>
                      <a:cubicBezTo>
                        <a:pt x="0" y="2"/>
                        <a:pt x="0" y="2"/>
                        <a:pt x="1" y="2"/>
                      </a:cubicBezTo>
                      <a:cubicBezTo>
                        <a:pt x="1" y="2"/>
                        <a:pt x="2" y="2"/>
                        <a:pt x="2" y="1"/>
                      </a:cubicBezTo>
                      <a:cubicBezTo>
                        <a:pt x="2" y="1"/>
                        <a:pt x="2" y="0"/>
                        <a:pt x="2"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32" name="Freeform 12913">
                  <a:extLst>
                    <a:ext uri="{FF2B5EF4-FFF2-40B4-BE49-F238E27FC236}">
                      <a16:creationId xmlns:a16="http://schemas.microsoft.com/office/drawing/2014/main" id="{3462909B-6332-1C45-1598-CA6256037F33}"/>
                    </a:ext>
                  </a:extLst>
                </p:cNvPr>
                <p:cNvSpPr>
                  <a:spLocks/>
                </p:cNvSpPr>
                <p:nvPr/>
              </p:nvSpPr>
              <p:spPr bwMode="auto">
                <a:xfrm>
                  <a:off x="4762" y="2292"/>
                  <a:ext cx="2" cy="2"/>
                </a:xfrm>
                <a:custGeom>
                  <a:avLst/>
                  <a:gdLst>
                    <a:gd name="T0" fmla="*/ 1 w 2"/>
                    <a:gd name="T1" fmla="*/ 0 h 3"/>
                    <a:gd name="T2" fmla="*/ 0 w 2"/>
                    <a:gd name="T3" fmla="*/ 1 h 3"/>
                    <a:gd name="T4" fmla="*/ 0 w 2"/>
                    <a:gd name="T5" fmla="*/ 1 h 3"/>
                    <a:gd name="T6" fmla="*/ 1 w 2"/>
                    <a:gd name="T7" fmla="*/ 1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1"/>
                        <a:pt x="1" y="1"/>
                        <a:pt x="0" y="2"/>
                      </a:cubicBezTo>
                      <a:cubicBezTo>
                        <a:pt x="0" y="2"/>
                        <a:pt x="0" y="3"/>
                        <a:pt x="0" y="3"/>
                      </a:cubicBezTo>
                      <a:cubicBezTo>
                        <a:pt x="0" y="3"/>
                        <a:pt x="1" y="2"/>
                        <a:pt x="1" y="2"/>
                      </a:cubicBezTo>
                      <a:cubicBezTo>
                        <a:pt x="1" y="1"/>
                        <a:pt x="2" y="0"/>
                        <a:pt x="1" y="0"/>
                      </a:cubicBezTo>
                    </a:path>
                  </a:pathLst>
                </a:custGeom>
                <a:solidFill>
                  <a:srgbClr val="CB9F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33" name="Freeform 12914">
                  <a:extLst>
                    <a:ext uri="{FF2B5EF4-FFF2-40B4-BE49-F238E27FC236}">
                      <a16:creationId xmlns:a16="http://schemas.microsoft.com/office/drawing/2014/main" id="{C9E4B287-6FE0-68DB-8499-C22C71EBA354}"/>
                    </a:ext>
                  </a:extLst>
                </p:cNvPr>
                <p:cNvSpPr>
                  <a:spLocks noEditPoints="1"/>
                </p:cNvSpPr>
                <p:nvPr/>
              </p:nvSpPr>
              <p:spPr bwMode="auto">
                <a:xfrm>
                  <a:off x="4757" y="2287"/>
                  <a:ext cx="1" cy="4"/>
                </a:xfrm>
                <a:custGeom>
                  <a:avLst/>
                  <a:gdLst>
                    <a:gd name="T0" fmla="*/ 1 w 2"/>
                    <a:gd name="T1" fmla="*/ 0 h 5"/>
                    <a:gd name="T2" fmla="*/ 1 w 2"/>
                    <a:gd name="T3" fmla="*/ 0 h 5"/>
                    <a:gd name="T4" fmla="*/ 1 w 2"/>
                    <a:gd name="T5" fmla="*/ 0 h 5"/>
                    <a:gd name="T6" fmla="*/ 1 w 2"/>
                    <a:gd name="T7" fmla="*/ 0 h 5"/>
                    <a:gd name="T8" fmla="*/ 1 w 2"/>
                    <a:gd name="T9" fmla="*/ 0 h 5"/>
                    <a:gd name="T10" fmla="*/ 0 w 2"/>
                    <a:gd name="T11" fmla="*/ 2 h 5"/>
                    <a:gd name="T12" fmla="*/ 0 w 2"/>
                    <a:gd name="T13" fmla="*/ 2 h 5"/>
                    <a:gd name="T14" fmla="*/ 1 w 2"/>
                    <a:gd name="T15" fmla="*/ 0 h 5"/>
                    <a:gd name="T16" fmla="*/ 1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0"/>
                      </a:moveTo>
                      <a:cubicBezTo>
                        <a:pt x="2" y="0"/>
                        <a:pt x="2" y="0"/>
                        <a:pt x="2" y="0"/>
                      </a:cubicBezTo>
                      <a:cubicBezTo>
                        <a:pt x="2" y="0"/>
                        <a:pt x="2" y="0"/>
                        <a:pt x="2" y="0"/>
                      </a:cubicBezTo>
                      <a:cubicBezTo>
                        <a:pt x="2" y="0"/>
                        <a:pt x="2" y="0"/>
                        <a:pt x="2" y="0"/>
                      </a:cubicBezTo>
                      <a:moveTo>
                        <a:pt x="1" y="0"/>
                      </a:moveTo>
                      <a:cubicBezTo>
                        <a:pt x="0" y="0"/>
                        <a:pt x="0" y="3"/>
                        <a:pt x="0" y="5"/>
                      </a:cubicBezTo>
                      <a:cubicBezTo>
                        <a:pt x="0" y="4"/>
                        <a:pt x="0" y="3"/>
                        <a:pt x="0" y="2"/>
                      </a:cubicBezTo>
                      <a:cubicBezTo>
                        <a:pt x="1" y="1"/>
                        <a:pt x="2" y="1"/>
                        <a:pt x="2" y="0"/>
                      </a:cubicBezTo>
                      <a:cubicBezTo>
                        <a:pt x="2" y="0"/>
                        <a:pt x="2" y="0"/>
                        <a:pt x="1"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34" name="Freeform 12915">
                  <a:extLst>
                    <a:ext uri="{FF2B5EF4-FFF2-40B4-BE49-F238E27FC236}">
                      <a16:creationId xmlns:a16="http://schemas.microsoft.com/office/drawing/2014/main" id="{EC50C9F1-BB0E-695D-C54F-FE23B7DF16E0}"/>
                    </a:ext>
                  </a:extLst>
                </p:cNvPr>
                <p:cNvSpPr>
                  <a:spLocks/>
                </p:cNvSpPr>
                <p:nvPr/>
              </p:nvSpPr>
              <p:spPr bwMode="auto">
                <a:xfrm>
                  <a:off x="4752" y="2278"/>
                  <a:ext cx="3" cy="4"/>
                </a:xfrm>
                <a:custGeom>
                  <a:avLst/>
                  <a:gdLst>
                    <a:gd name="T0" fmla="*/ 2 w 4"/>
                    <a:gd name="T1" fmla="*/ 0 h 5"/>
                    <a:gd name="T2" fmla="*/ 2 w 4"/>
                    <a:gd name="T3" fmla="*/ 1 h 5"/>
                    <a:gd name="T4" fmla="*/ 0 w 4"/>
                    <a:gd name="T5" fmla="*/ 2 h 5"/>
                    <a:gd name="T6" fmla="*/ 0 w 4"/>
                    <a:gd name="T7" fmla="*/ 2 h 5"/>
                    <a:gd name="T8" fmla="*/ 2 w 4"/>
                    <a:gd name="T9" fmla="*/ 1 h 5"/>
                    <a:gd name="T10" fmla="*/ 2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cubicBezTo>
                        <a:pt x="3" y="1"/>
                        <a:pt x="3" y="1"/>
                        <a:pt x="3" y="1"/>
                      </a:cubicBezTo>
                      <a:cubicBezTo>
                        <a:pt x="2" y="2"/>
                        <a:pt x="1" y="4"/>
                        <a:pt x="0" y="5"/>
                      </a:cubicBezTo>
                      <a:cubicBezTo>
                        <a:pt x="0" y="5"/>
                        <a:pt x="0" y="5"/>
                        <a:pt x="0" y="5"/>
                      </a:cubicBezTo>
                      <a:cubicBezTo>
                        <a:pt x="2" y="5"/>
                        <a:pt x="4" y="3"/>
                        <a:pt x="4" y="1"/>
                      </a:cubicBezTo>
                      <a:cubicBezTo>
                        <a:pt x="4" y="1"/>
                        <a:pt x="4" y="1"/>
                        <a:pt x="4"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35" name="Freeform 12916">
                  <a:extLst>
                    <a:ext uri="{FF2B5EF4-FFF2-40B4-BE49-F238E27FC236}">
                      <a16:creationId xmlns:a16="http://schemas.microsoft.com/office/drawing/2014/main" id="{B30AF020-E98F-87BB-DCE5-3ED80A4940D6}"/>
                    </a:ext>
                  </a:extLst>
                </p:cNvPr>
                <p:cNvSpPr>
                  <a:spLocks/>
                </p:cNvSpPr>
                <p:nvPr/>
              </p:nvSpPr>
              <p:spPr bwMode="auto">
                <a:xfrm>
                  <a:off x="4755" y="2278"/>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1"/>
                        <a:pt x="0" y="1"/>
                        <a:pt x="0" y="1"/>
                      </a:cubicBezTo>
                      <a:cubicBezTo>
                        <a:pt x="0" y="1"/>
                        <a:pt x="0" y="0"/>
                        <a:pt x="0" y="0"/>
                      </a:cubicBezTo>
                    </a:path>
                  </a:pathLst>
                </a:custGeom>
                <a:solidFill>
                  <a:srgbClr val="CB9F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36" name="Freeform 12917">
                  <a:extLst>
                    <a:ext uri="{FF2B5EF4-FFF2-40B4-BE49-F238E27FC236}">
                      <a16:creationId xmlns:a16="http://schemas.microsoft.com/office/drawing/2014/main" id="{1E58BA42-2C4B-BD26-C339-893582A9F859}"/>
                    </a:ext>
                  </a:extLst>
                </p:cNvPr>
                <p:cNvSpPr>
                  <a:spLocks/>
                </p:cNvSpPr>
                <p:nvPr/>
              </p:nvSpPr>
              <p:spPr bwMode="auto">
                <a:xfrm>
                  <a:off x="4757" y="2273"/>
                  <a:ext cx="1" cy="3"/>
                </a:xfrm>
                <a:custGeom>
                  <a:avLst/>
                  <a:gdLst>
                    <a:gd name="T0" fmla="*/ 1 w 2"/>
                    <a:gd name="T1" fmla="*/ 0 h 3"/>
                    <a:gd name="T2" fmla="*/ 0 w 2"/>
                    <a:gd name="T3" fmla="*/ 3 h 3"/>
                    <a:gd name="T4" fmla="*/ 1 w 2"/>
                    <a:gd name="T5" fmla="*/ 0 h 3"/>
                    <a:gd name="T6" fmla="*/ 1 w 2"/>
                    <a:gd name="T7" fmla="*/ 0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1" y="0"/>
                        <a:pt x="0" y="2"/>
                        <a:pt x="0" y="3"/>
                      </a:cubicBezTo>
                      <a:cubicBezTo>
                        <a:pt x="0" y="3"/>
                        <a:pt x="1" y="0"/>
                        <a:pt x="2" y="0"/>
                      </a:cubicBezTo>
                      <a:cubicBezTo>
                        <a:pt x="2" y="0"/>
                        <a:pt x="2" y="0"/>
                        <a:pt x="2" y="0"/>
                      </a:cubicBezTo>
                      <a:cubicBezTo>
                        <a:pt x="2" y="0"/>
                        <a:pt x="2" y="0"/>
                        <a:pt x="2"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37" name="Oval 12918">
                  <a:extLst>
                    <a:ext uri="{FF2B5EF4-FFF2-40B4-BE49-F238E27FC236}">
                      <a16:creationId xmlns:a16="http://schemas.microsoft.com/office/drawing/2014/main" id="{D636A7A1-3BBD-BCC5-CDA3-6D30816DECF8}"/>
                    </a:ext>
                  </a:extLst>
                </p:cNvPr>
                <p:cNvSpPr>
                  <a:spLocks noChangeArrowheads="1"/>
                </p:cNvSpPr>
                <p:nvPr/>
              </p:nvSpPr>
              <p:spPr bwMode="auto">
                <a:xfrm>
                  <a:off x="4758" y="2273"/>
                  <a:ext cx="1" cy="1"/>
                </a:xfrm>
                <a:prstGeom prst="ellipse">
                  <a:avLst/>
                </a:prstGeom>
                <a:solidFill>
                  <a:srgbClr val="C5B3C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sz="1400"/>
                </a:p>
              </p:txBody>
            </p:sp>
            <p:sp>
              <p:nvSpPr>
                <p:cNvPr id="9038" name="Freeform 12919">
                  <a:extLst>
                    <a:ext uri="{FF2B5EF4-FFF2-40B4-BE49-F238E27FC236}">
                      <a16:creationId xmlns:a16="http://schemas.microsoft.com/office/drawing/2014/main" id="{9740DE71-1C37-8737-B5A3-603DA2833CF6}"/>
                    </a:ext>
                  </a:extLst>
                </p:cNvPr>
                <p:cNvSpPr>
                  <a:spLocks/>
                </p:cNvSpPr>
                <p:nvPr/>
              </p:nvSpPr>
              <p:spPr bwMode="auto">
                <a:xfrm>
                  <a:off x="4758" y="2273"/>
                  <a:ext cx="1" cy="1"/>
                </a:xfrm>
                <a:custGeom>
                  <a:avLst/>
                  <a:gdLst>
                    <a:gd name="T0" fmla="*/ 0 w 1"/>
                    <a:gd name="T1" fmla="*/ 0 h 1"/>
                    <a:gd name="T2" fmla="*/ 0 w 1"/>
                    <a:gd name="T3" fmla="*/ 0 h 1"/>
                    <a:gd name="T4" fmla="*/ 0 w 1"/>
                    <a:gd name="T5" fmla="*/ 0 h 1"/>
                    <a:gd name="T6" fmla="*/ 0 w 1"/>
                    <a:gd name="T7" fmla="*/ 0 h 1"/>
                    <a:gd name="T8" fmla="*/ 1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cubicBezTo>
                        <a:pt x="0" y="0"/>
                        <a:pt x="0" y="0"/>
                        <a:pt x="0" y="0"/>
                      </a:cubicBezTo>
                      <a:cubicBezTo>
                        <a:pt x="1" y="0"/>
                        <a:pt x="1" y="0"/>
                        <a:pt x="1" y="0"/>
                      </a:cubicBezTo>
                      <a:cubicBezTo>
                        <a:pt x="0" y="0"/>
                        <a:pt x="0" y="0"/>
                        <a:pt x="0" y="0"/>
                      </a:cubicBezTo>
                    </a:path>
                  </a:pathLst>
                </a:custGeom>
                <a:solidFill>
                  <a:srgbClr val="BAA9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39" name="Freeform 12920">
                  <a:extLst>
                    <a:ext uri="{FF2B5EF4-FFF2-40B4-BE49-F238E27FC236}">
                      <a16:creationId xmlns:a16="http://schemas.microsoft.com/office/drawing/2014/main" id="{406BD903-F6EF-844E-2DD5-43EAE866E30D}"/>
                    </a:ext>
                  </a:extLst>
                </p:cNvPr>
                <p:cNvSpPr>
                  <a:spLocks/>
                </p:cNvSpPr>
                <p:nvPr/>
              </p:nvSpPr>
              <p:spPr bwMode="auto">
                <a:xfrm>
                  <a:off x="4753" y="2293"/>
                  <a:ext cx="4" cy="2"/>
                </a:xfrm>
                <a:custGeom>
                  <a:avLst/>
                  <a:gdLst>
                    <a:gd name="T0" fmla="*/ 4 w 4"/>
                    <a:gd name="T1" fmla="*/ 0 h 2"/>
                    <a:gd name="T2" fmla="*/ 3 w 4"/>
                    <a:gd name="T3" fmla="*/ 0 h 2"/>
                    <a:gd name="T4" fmla="*/ 2 w 4"/>
                    <a:gd name="T5" fmla="*/ 1 h 2"/>
                    <a:gd name="T6" fmla="*/ 0 w 4"/>
                    <a:gd name="T7" fmla="*/ 0 h 2"/>
                    <a:gd name="T8" fmla="*/ 1 w 4"/>
                    <a:gd name="T9" fmla="*/ 2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cubicBezTo>
                        <a:pt x="3" y="0"/>
                        <a:pt x="3" y="0"/>
                        <a:pt x="3" y="0"/>
                      </a:cubicBezTo>
                      <a:cubicBezTo>
                        <a:pt x="3" y="1"/>
                        <a:pt x="2" y="1"/>
                        <a:pt x="2" y="1"/>
                      </a:cubicBezTo>
                      <a:cubicBezTo>
                        <a:pt x="1" y="1"/>
                        <a:pt x="0" y="1"/>
                        <a:pt x="0" y="0"/>
                      </a:cubicBezTo>
                      <a:cubicBezTo>
                        <a:pt x="0" y="1"/>
                        <a:pt x="0" y="2"/>
                        <a:pt x="1" y="2"/>
                      </a:cubicBezTo>
                      <a:cubicBezTo>
                        <a:pt x="2" y="2"/>
                        <a:pt x="3" y="1"/>
                        <a:pt x="4"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0" name="Freeform 12921">
                  <a:extLst>
                    <a:ext uri="{FF2B5EF4-FFF2-40B4-BE49-F238E27FC236}">
                      <a16:creationId xmlns:a16="http://schemas.microsoft.com/office/drawing/2014/main" id="{2DCFEBF3-C9C2-E9F2-81B9-BB737205AE78}"/>
                    </a:ext>
                  </a:extLst>
                </p:cNvPr>
                <p:cNvSpPr>
                  <a:spLocks noEditPoints="1"/>
                </p:cNvSpPr>
                <p:nvPr/>
              </p:nvSpPr>
              <p:spPr bwMode="auto">
                <a:xfrm>
                  <a:off x="4750" y="2287"/>
                  <a:ext cx="2" cy="5"/>
                </a:xfrm>
                <a:custGeom>
                  <a:avLst/>
                  <a:gdLst>
                    <a:gd name="T0" fmla="*/ 0 w 3"/>
                    <a:gd name="T1" fmla="*/ 5 h 5"/>
                    <a:gd name="T2" fmla="*/ 1 w 3"/>
                    <a:gd name="T3" fmla="*/ 5 h 5"/>
                    <a:gd name="T4" fmla="*/ 0 w 3"/>
                    <a:gd name="T5" fmla="*/ 5 h 5"/>
                    <a:gd name="T6" fmla="*/ 1 w 3"/>
                    <a:gd name="T7" fmla="*/ 0 h 5"/>
                    <a:gd name="T8" fmla="*/ 1 w 3"/>
                    <a:gd name="T9" fmla="*/ 0 h 5"/>
                    <a:gd name="T10" fmla="*/ 1 w 3"/>
                    <a:gd name="T11" fmla="*/ 0 h 5"/>
                    <a:gd name="T12" fmla="*/ 1 w 3"/>
                    <a:gd name="T13" fmla="*/ 0 h 5"/>
                    <a:gd name="T14" fmla="*/ 1 w 3"/>
                    <a:gd name="T15" fmla="*/ 0 h 5"/>
                    <a:gd name="T16" fmla="*/ 0 w 3"/>
                    <a:gd name="T17" fmla="*/ 3 h 5"/>
                    <a:gd name="T18" fmla="*/ 0 w 3"/>
                    <a:gd name="T19" fmla="*/ 5 h 5"/>
                    <a:gd name="T20" fmla="*/ 1 w 3"/>
                    <a:gd name="T21" fmla="*/ 0 h 5"/>
                    <a:gd name="T22" fmla="*/ 1 w 3"/>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5">
                      <a:moveTo>
                        <a:pt x="0" y="5"/>
                      </a:moveTo>
                      <a:cubicBezTo>
                        <a:pt x="1" y="5"/>
                        <a:pt x="1" y="5"/>
                        <a:pt x="1" y="5"/>
                      </a:cubicBezTo>
                      <a:cubicBezTo>
                        <a:pt x="1" y="5"/>
                        <a:pt x="1" y="5"/>
                        <a:pt x="0" y="5"/>
                      </a:cubicBezTo>
                      <a:moveTo>
                        <a:pt x="2" y="0"/>
                      </a:moveTo>
                      <a:cubicBezTo>
                        <a:pt x="2" y="0"/>
                        <a:pt x="2" y="0"/>
                        <a:pt x="2" y="0"/>
                      </a:cubicBezTo>
                      <a:cubicBezTo>
                        <a:pt x="3" y="0"/>
                        <a:pt x="3" y="0"/>
                        <a:pt x="3" y="0"/>
                      </a:cubicBezTo>
                      <a:cubicBezTo>
                        <a:pt x="3" y="0"/>
                        <a:pt x="2" y="0"/>
                        <a:pt x="2" y="0"/>
                      </a:cubicBezTo>
                      <a:moveTo>
                        <a:pt x="2" y="0"/>
                      </a:moveTo>
                      <a:cubicBezTo>
                        <a:pt x="1" y="1"/>
                        <a:pt x="0" y="1"/>
                        <a:pt x="0" y="3"/>
                      </a:cubicBezTo>
                      <a:cubicBezTo>
                        <a:pt x="0" y="4"/>
                        <a:pt x="0" y="4"/>
                        <a:pt x="0" y="5"/>
                      </a:cubicBezTo>
                      <a:cubicBezTo>
                        <a:pt x="0" y="3"/>
                        <a:pt x="1" y="0"/>
                        <a:pt x="2" y="0"/>
                      </a:cubicBezTo>
                      <a:cubicBezTo>
                        <a:pt x="2" y="0"/>
                        <a:pt x="2" y="0"/>
                        <a:pt x="2"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1" name="Freeform 12922">
                  <a:extLst>
                    <a:ext uri="{FF2B5EF4-FFF2-40B4-BE49-F238E27FC236}">
                      <a16:creationId xmlns:a16="http://schemas.microsoft.com/office/drawing/2014/main" id="{D71CF269-597B-B606-13E6-968462C506D8}"/>
                    </a:ext>
                  </a:extLst>
                </p:cNvPr>
                <p:cNvSpPr>
                  <a:spLocks/>
                </p:cNvSpPr>
                <p:nvPr/>
              </p:nvSpPr>
              <p:spPr bwMode="auto">
                <a:xfrm>
                  <a:off x="4748" y="2284"/>
                  <a:ext cx="1" cy="1"/>
                </a:xfrm>
                <a:custGeom>
                  <a:avLst/>
                  <a:gdLst>
                    <a:gd name="T0" fmla="*/ 1 w 1"/>
                    <a:gd name="T1" fmla="*/ 0 h 1"/>
                    <a:gd name="T2" fmla="*/ 0 w 1"/>
                    <a:gd name="T3" fmla="*/ 1 h 1"/>
                    <a:gd name="T4" fmla="*/ 1 w 1"/>
                    <a:gd name="T5" fmla="*/ 0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1" y="0"/>
                        <a:pt x="0" y="1"/>
                      </a:cubicBezTo>
                      <a:cubicBezTo>
                        <a:pt x="1" y="0"/>
                        <a:pt x="1" y="0"/>
                        <a:pt x="1" y="0"/>
                      </a:cubicBezTo>
                      <a:cubicBezTo>
                        <a:pt x="1" y="0"/>
                        <a:pt x="1" y="0"/>
                        <a:pt x="1"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2" name="Freeform 12923">
                  <a:extLst>
                    <a:ext uri="{FF2B5EF4-FFF2-40B4-BE49-F238E27FC236}">
                      <a16:creationId xmlns:a16="http://schemas.microsoft.com/office/drawing/2014/main" id="{9928E5A9-F29A-6419-4A2D-536529652C47}"/>
                    </a:ext>
                  </a:extLst>
                </p:cNvPr>
                <p:cNvSpPr>
                  <a:spLocks/>
                </p:cNvSpPr>
                <p:nvPr/>
              </p:nvSpPr>
              <p:spPr bwMode="auto">
                <a:xfrm>
                  <a:off x="4749" y="2284"/>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3" name="Freeform 12924">
                  <a:extLst>
                    <a:ext uri="{FF2B5EF4-FFF2-40B4-BE49-F238E27FC236}">
                      <a16:creationId xmlns:a16="http://schemas.microsoft.com/office/drawing/2014/main" id="{3F997FCC-5FCA-65D8-4EA3-9A0369D573DA}"/>
                    </a:ext>
                  </a:extLst>
                </p:cNvPr>
                <p:cNvSpPr>
                  <a:spLocks noEditPoints="1"/>
                </p:cNvSpPr>
                <p:nvPr/>
              </p:nvSpPr>
              <p:spPr bwMode="auto">
                <a:xfrm>
                  <a:off x="4747" y="2285"/>
                  <a:ext cx="1" cy="3"/>
                </a:xfrm>
                <a:custGeom>
                  <a:avLst/>
                  <a:gdLst>
                    <a:gd name="T0" fmla="*/ 1 w 1"/>
                    <a:gd name="T1" fmla="*/ 0 h 4"/>
                    <a:gd name="T2" fmla="*/ 1 w 1"/>
                    <a:gd name="T3" fmla="*/ 2 h 4"/>
                    <a:gd name="T4" fmla="*/ 1 w 1"/>
                    <a:gd name="T5" fmla="*/ 2 h 4"/>
                    <a:gd name="T6" fmla="*/ 1 w 1"/>
                    <a:gd name="T7" fmla="*/ 2 h 4"/>
                    <a:gd name="T8" fmla="*/ 1 w 1"/>
                    <a:gd name="T9" fmla="*/ 0 h 4"/>
                    <a:gd name="T10" fmla="*/ 1 w 1"/>
                    <a:gd name="T11" fmla="*/ 0 h 4"/>
                    <a:gd name="T12" fmla="*/ 1 w 1"/>
                    <a:gd name="T13" fmla="*/ 0 h 4"/>
                    <a:gd name="T14" fmla="*/ 1 w 1"/>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 h="4">
                      <a:moveTo>
                        <a:pt x="1" y="0"/>
                      </a:moveTo>
                      <a:cubicBezTo>
                        <a:pt x="0" y="1"/>
                        <a:pt x="0" y="3"/>
                        <a:pt x="1" y="4"/>
                      </a:cubicBezTo>
                      <a:cubicBezTo>
                        <a:pt x="1" y="4"/>
                        <a:pt x="1" y="4"/>
                        <a:pt x="1" y="4"/>
                      </a:cubicBezTo>
                      <a:cubicBezTo>
                        <a:pt x="1" y="4"/>
                        <a:pt x="1" y="3"/>
                        <a:pt x="1" y="3"/>
                      </a:cubicBezTo>
                      <a:cubicBezTo>
                        <a:pt x="1" y="2"/>
                        <a:pt x="1" y="1"/>
                        <a:pt x="1" y="0"/>
                      </a:cubicBezTo>
                      <a:moveTo>
                        <a:pt x="1" y="0"/>
                      </a:moveTo>
                      <a:cubicBezTo>
                        <a:pt x="1" y="0"/>
                        <a:pt x="1" y="0"/>
                        <a:pt x="1" y="0"/>
                      </a:cubicBezTo>
                      <a:cubicBezTo>
                        <a:pt x="1" y="0"/>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4" name="Freeform 12925">
                  <a:extLst>
                    <a:ext uri="{FF2B5EF4-FFF2-40B4-BE49-F238E27FC236}">
                      <a16:creationId xmlns:a16="http://schemas.microsoft.com/office/drawing/2014/main" id="{142FDE4A-A2DA-BFCD-524D-22D7E3BF4709}"/>
                    </a:ext>
                  </a:extLst>
                </p:cNvPr>
                <p:cNvSpPr>
                  <a:spLocks/>
                </p:cNvSpPr>
                <p:nvPr/>
              </p:nvSpPr>
              <p:spPr bwMode="auto">
                <a:xfrm>
                  <a:off x="4748" y="2287"/>
                  <a:ext cx="1" cy="1"/>
                </a:xfrm>
                <a:custGeom>
                  <a:avLst/>
                  <a:gdLst>
                    <a:gd name="T0" fmla="*/ 0 w 1"/>
                    <a:gd name="T1" fmla="*/ 0 h 1"/>
                    <a:gd name="T2" fmla="*/ 0 w 1"/>
                    <a:gd name="T3" fmla="*/ 1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0" y="1"/>
                      </a:cubicBezTo>
                      <a:cubicBezTo>
                        <a:pt x="0" y="1"/>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5" name="Freeform 12926">
                  <a:extLst>
                    <a:ext uri="{FF2B5EF4-FFF2-40B4-BE49-F238E27FC236}">
                      <a16:creationId xmlns:a16="http://schemas.microsoft.com/office/drawing/2014/main" id="{4DD1C526-9BD6-255E-F92A-2E85885C7F5A}"/>
                    </a:ext>
                  </a:extLst>
                </p:cNvPr>
                <p:cNvSpPr>
                  <a:spLocks noEditPoints="1"/>
                </p:cNvSpPr>
                <p:nvPr/>
              </p:nvSpPr>
              <p:spPr bwMode="auto">
                <a:xfrm>
                  <a:off x="4683" y="2358"/>
                  <a:ext cx="18" cy="24"/>
                </a:xfrm>
                <a:custGeom>
                  <a:avLst/>
                  <a:gdLst>
                    <a:gd name="T0" fmla="*/ 5 w 22"/>
                    <a:gd name="T1" fmla="*/ 10 h 29"/>
                    <a:gd name="T2" fmla="*/ 5 w 22"/>
                    <a:gd name="T3" fmla="*/ 11 h 29"/>
                    <a:gd name="T4" fmla="*/ 4 w 22"/>
                    <a:gd name="T5" fmla="*/ 12 h 29"/>
                    <a:gd name="T6" fmla="*/ 5 w 22"/>
                    <a:gd name="T7" fmla="*/ 10 h 29"/>
                    <a:gd name="T8" fmla="*/ 5 w 22"/>
                    <a:gd name="T9" fmla="*/ 7 h 29"/>
                    <a:gd name="T10" fmla="*/ 6 w 22"/>
                    <a:gd name="T11" fmla="*/ 6 h 29"/>
                    <a:gd name="T12" fmla="*/ 6 w 22"/>
                    <a:gd name="T13" fmla="*/ 7 h 29"/>
                    <a:gd name="T14" fmla="*/ 5 w 22"/>
                    <a:gd name="T15" fmla="*/ 7 h 29"/>
                    <a:gd name="T16" fmla="*/ 7 w 22"/>
                    <a:gd name="T17" fmla="*/ 6 h 29"/>
                    <a:gd name="T18" fmla="*/ 9 w 22"/>
                    <a:gd name="T19" fmla="*/ 5 h 29"/>
                    <a:gd name="T20" fmla="*/ 8 w 22"/>
                    <a:gd name="T21" fmla="*/ 6 h 29"/>
                    <a:gd name="T22" fmla="*/ 7 w 22"/>
                    <a:gd name="T23" fmla="*/ 4 h 29"/>
                    <a:gd name="T24" fmla="*/ 7 w 22"/>
                    <a:gd name="T25" fmla="*/ 2 h 29"/>
                    <a:gd name="T26" fmla="*/ 7 w 22"/>
                    <a:gd name="T27" fmla="*/ 4 h 29"/>
                    <a:gd name="T28" fmla="*/ 4 w 22"/>
                    <a:gd name="T29" fmla="*/ 2 h 29"/>
                    <a:gd name="T30" fmla="*/ 4 w 22"/>
                    <a:gd name="T31" fmla="*/ 2 h 29"/>
                    <a:gd name="T32" fmla="*/ 4 w 22"/>
                    <a:gd name="T33" fmla="*/ 4 h 29"/>
                    <a:gd name="T34" fmla="*/ 3 w 22"/>
                    <a:gd name="T35" fmla="*/ 5 h 29"/>
                    <a:gd name="T36" fmla="*/ 4 w 22"/>
                    <a:gd name="T37" fmla="*/ 2 h 29"/>
                    <a:gd name="T38" fmla="*/ 6 w 22"/>
                    <a:gd name="T39" fmla="*/ 2 h 29"/>
                    <a:gd name="T40" fmla="*/ 7 w 22"/>
                    <a:gd name="T41" fmla="*/ 2 h 29"/>
                    <a:gd name="T42" fmla="*/ 6 w 22"/>
                    <a:gd name="T43" fmla="*/ 2 h 29"/>
                    <a:gd name="T44" fmla="*/ 6 w 22"/>
                    <a:gd name="T45" fmla="*/ 2 h 29"/>
                    <a:gd name="T46" fmla="*/ 5 w 22"/>
                    <a:gd name="T47" fmla="*/ 0 h 29"/>
                    <a:gd name="T48" fmla="*/ 4 w 22"/>
                    <a:gd name="T49" fmla="*/ 1 h 29"/>
                    <a:gd name="T50" fmla="*/ 2 w 22"/>
                    <a:gd name="T51" fmla="*/ 1 h 29"/>
                    <a:gd name="T52" fmla="*/ 2 w 22"/>
                    <a:gd name="T53" fmla="*/ 2 h 29"/>
                    <a:gd name="T54" fmla="*/ 2 w 22"/>
                    <a:gd name="T55" fmla="*/ 3 h 29"/>
                    <a:gd name="T56" fmla="*/ 2 w 22"/>
                    <a:gd name="T57" fmla="*/ 2 h 29"/>
                    <a:gd name="T58" fmla="*/ 2 w 22"/>
                    <a:gd name="T59" fmla="*/ 2 h 29"/>
                    <a:gd name="T60" fmla="*/ 2 w 22"/>
                    <a:gd name="T61" fmla="*/ 4 h 29"/>
                    <a:gd name="T62" fmla="*/ 2 w 22"/>
                    <a:gd name="T63" fmla="*/ 5 h 29"/>
                    <a:gd name="T64" fmla="*/ 2 w 22"/>
                    <a:gd name="T65" fmla="*/ 6 h 29"/>
                    <a:gd name="T66" fmla="*/ 2 w 22"/>
                    <a:gd name="T67" fmla="*/ 6 h 29"/>
                    <a:gd name="T68" fmla="*/ 2 w 22"/>
                    <a:gd name="T69" fmla="*/ 6 h 29"/>
                    <a:gd name="T70" fmla="*/ 2 w 22"/>
                    <a:gd name="T71" fmla="*/ 6 h 29"/>
                    <a:gd name="T72" fmla="*/ 2 w 22"/>
                    <a:gd name="T73" fmla="*/ 8 h 29"/>
                    <a:gd name="T74" fmla="*/ 2 w 22"/>
                    <a:gd name="T75" fmla="*/ 8 h 29"/>
                    <a:gd name="T76" fmla="*/ 2 w 22"/>
                    <a:gd name="T77" fmla="*/ 8 h 29"/>
                    <a:gd name="T78" fmla="*/ 2 w 22"/>
                    <a:gd name="T79" fmla="*/ 8 h 29"/>
                    <a:gd name="T80" fmla="*/ 2 w 22"/>
                    <a:gd name="T81" fmla="*/ 9 h 29"/>
                    <a:gd name="T82" fmla="*/ 2 w 22"/>
                    <a:gd name="T83" fmla="*/ 10 h 29"/>
                    <a:gd name="T84" fmla="*/ 2 w 22"/>
                    <a:gd name="T85" fmla="*/ 11 h 29"/>
                    <a:gd name="T86" fmla="*/ 2 w 22"/>
                    <a:gd name="T87" fmla="*/ 11 h 29"/>
                    <a:gd name="T88" fmla="*/ 2 w 22"/>
                    <a:gd name="T89" fmla="*/ 12 h 29"/>
                    <a:gd name="T90" fmla="*/ 2 w 22"/>
                    <a:gd name="T91" fmla="*/ 11 h 29"/>
                    <a:gd name="T92" fmla="*/ 0 w 22"/>
                    <a:gd name="T93" fmla="*/ 12 h 29"/>
                    <a:gd name="T94" fmla="*/ 0 w 22"/>
                    <a:gd name="T95" fmla="*/ 14 h 29"/>
                    <a:gd name="T96" fmla="*/ 2 w 22"/>
                    <a:gd name="T97" fmla="*/ 14 h 29"/>
                    <a:gd name="T98" fmla="*/ 2 w 22"/>
                    <a:gd name="T99" fmla="*/ 13 h 29"/>
                    <a:gd name="T100" fmla="*/ 2 w 22"/>
                    <a:gd name="T101" fmla="*/ 13 h 29"/>
                    <a:gd name="T102" fmla="*/ 3 w 22"/>
                    <a:gd name="T103" fmla="*/ 12 h 29"/>
                    <a:gd name="T104" fmla="*/ 4 w 22"/>
                    <a:gd name="T105" fmla="*/ 12 h 29"/>
                    <a:gd name="T106" fmla="*/ 6 w 22"/>
                    <a:gd name="T107" fmla="*/ 12 h 29"/>
                    <a:gd name="T108" fmla="*/ 9 w 22"/>
                    <a:gd name="T109" fmla="*/ 8 h 29"/>
                    <a:gd name="T110" fmla="*/ 10 w 22"/>
                    <a:gd name="T111" fmla="*/ 4 h 29"/>
                    <a:gd name="T112" fmla="*/ 9 w 22"/>
                    <a:gd name="T113" fmla="*/ 2 h 29"/>
                    <a:gd name="T114" fmla="*/ 9 w 22"/>
                    <a:gd name="T115" fmla="*/ 2 h 29"/>
                    <a:gd name="T116" fmla="*/ 7 w 22"/>
                    <a:gd name="T117" fmla="*/ 0 h 29"/>
                    <a:gd name="T118" fmla="*/ 6 w 22"/>
                    <a:gd name="T119" fmla="*/ 0 h 29"/>
                    <a:gd name="T120" fmla="*/ 5 w 22"/>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 h="29">
                      <a:moveTo>
                        <a:pt x="10" y="21"/>
                      </a:moveTo>
                      <a:cubicBezTo>
                        <a:pt x="10" y="21"/>
                        <a:pt x="10" y="21"/>
                        <a:pt x="10" y="21"/>
                      </a:cubicBezTo>
                      <a:cubicBezTo>
                        <a:pt x="10" y="21"/>
                        <a:pt x="10" y="21"/>
                        <a:pt x="10" y="21"/>
                      </a:cubicBezTo>
                      <a:cubicBezTo>
                        <a:pt x="11" y="21"/>
                        <a:pt x="11" y="22"/>
                        <a:pt x="10" y="23"/>
                      </a:cubicBezTo>
                      <a:cubicBezTo>
                        <a:pt x="10" y="24"/>
                        <a:pt x="9" y="25"/>
                        <a:pt x="8" y="25"/>
                      </a:cubicBezTo>
                      <a:cubicBezTo>
                        <a:pt x="8" y="25"/>
                        <a:pt x="8" y="24"/>
                        <a:pt x="8" y="24"/>
                      </a:cubicBezTo>
                      <a:cubicBezTo>
                        <a:pt x="8" y="24"/>
                        <a:pt x="11" y="23"/>
                        <a:pt x="10" y="21"/>
                      </a:cubicBezTo>
                      <a:cubicBezTo>
                        <a:pt x="10" y="21"/>
                        <a:pt x="10" y="21"/>
                        <a:pt x="10" y="21"/>
                      </a:cubicBezTo>
                      <a:cubicBezTo>
                        <a:pt x="10" y="21"/>
                        <a:pt x="10" y="21"/>
                        <a:pt x="10" y="21"/>
                      </a:cubicBezTo>
                      <a:moveTo>
                        <a:pt x="10" y="16"/>
                      </a:moveTo>
                      <a:cubicBezTo>
                        <a:pt x="10" y="16"/>
                        <a:pt x="11" y="14"/>
                        <a:pt x="12" y="13"/>
                      </a:cubicBezTo>
                      <a:cubicBezTo>
                        <a:pt x="12" y="13"/>
                        <a:pt x="12" y="13"/>
                        <a:pt x="12" y="13"/>
                      </a:cubicBezTo>
                      <a:cubicBezTo>
                        <a:pt x="13" y="13"/>
                        <a:pt x="14" y="14"/>
                        <a:pt x="13" y="14"/>
                      </a:cubicBezTo>
                      <a:cubicBezTo>
                        <a:pt x="13" y="14"/>
                        <a:pt x="13" y="14"/>
                        <a:pt x="13" y="14"/>
                      </a:cubicBezTo>
                      <a:cubicBezTo>
                        <a:pt x="13" y="14"/>
                        <a:pt x="13" y="14"/>
                        <a:pt x="13" y="14"/>
                      </a:cubicBezTo>
                      <a:cubicBezTo>
                        <a:pt x="12" y="14"/>
                        <a:pt x="11" y="16"/>
                        <a:pt x="10" y="16"/>
                      </a:cubicBezTo>
                      <a:moveTo>
                        <a:pt x="18" y="13"/>
                      </a:moveTo>
                      <a:cubicBezTo>
                        <a:pt x="17" y="13"/>
                        <a:pt x="17" y="13"/>
                        <a:pt x="17" y="13"/>
                      </a:cubicBezTo>
                      <a:cubicBezTo>
                        <a:pt x="17" y="11"/>
                        <a:pt x="18" y="11"/>
                        <a:pt x="19" y="11"/>
                      </a:cubicBezTo>
                      <a:cubicBezTo>
                        <a:pt x="19" y="11"/>
                        <a:pt x="19" y="11"/>
                        <a:pt x="19" y="11"/>
                      </a:cubicBezTo>
                      <a:cubicBezTo>
                        <a:pt x="19" y="11"/>
                        <a:pt x="19" y="11"/>
                        <a:pt x="19" y="11"/>
                      </a:cubicBezTo>
                      <a:cubicBezTo>
                        <a:pt x="18" y="11"/>
                        <a:pt x="18" y="13"/>
                        <a:pt x="18" y="13"/>
                      </a:cubicBezTo>
                      <a:cubicBezTo>
                        <a:pt x="18" y="13"/>
                        <a:pt x="18" y="13"/>
                        <a:pt x="18" y="13"/>
                      </a:cubicBezTo>
                      <a:moveTo>
                        <a:pt x="15" y="9"/>
                      </a:moveTo>
                      <a:cubicBezTo>
                        <a:pt x="14" y="9"/>
                        <a:pt x="14" y="9"/>
                        <a:pt x="14" y="9"/>
                      </a:cubicBezTo>
                      <a:cubicBezTo>
                        <a:pt x="15" y="8"/>
                        <a:pt x="16" y="7"/>
                        <a:pt x="16" y="6"/>
                      </a:cubicBezTo>
                      <a:cubicBezTo>
                        <a:pt x="17" y="6"/>
                        <a:pt x="17" y="6"/>
                        <a:pt x="17" y="6"/>
                      </a:cubicBezTo>
                      <a:cubicBezTo>
                        <a:pt x="18" y="7"/>
                        <a:pt x="16" y="9"/>
                        <a:pt x="15" y="9"/>
                      </a:cubicBezTo>
                      <a:moveTo>
                        <a:pt x="9" y="6"/>
                      </a:moveTo>
                      <a:cubicBezTo>
                        <a:pt x="9" y="6"/>
                        <a:pt x="9" y="6"/>
                        <a:pt x="9" y="6"/>
                      </a:cubicBezTo>
                      <a:cubicBezTo>
                        <a:pt x="9" y="6"/>
                        <a:pt x="9" y="6"/>
                        <a:pt x="9" y="6"/>
                      </a:cubicBezTo>
                      <a:cubicBezTo>
                        <a:pt x="9" y="6"/>
                        <a:pt x="9" y="6"/>
                        <a:pt x="9" y="6"/>
                      </a:cubicBezTo>
                      <a:cubicBezTo>
                        <a:pt x="9" y="6"/>
                        <a:pt x="9" y="6"/>
                        <a:pt x="9" y="6"/>
                      </a:cubicBezTo>
                      <a:cubicBezTo>
                        <a:pt x="9" y="6"/>
                        <a:pt x="9" y="7"/>
                        <a:pt x="9" y="8"/>
                      </a:cubicBezTo>
                      <a:cubicBezTo>
                        <a:pt x="9" y="9"/>
                        <a:pt x="7" y="11"/>
                        <a:pt x="7" y="11"/>
                      </a:cubicBezTo>
                      <a:cubicBezTo>
                        <a:pt x="7" y="11"/>
                        <a:pt x="7" y="11"/>
                        <a:pt x="7" y="10"/>
                      </a:cubicBezTo>
                      <a:cubicBezTo>
                        <a:pt x="7" y="10"/>
                        <a:pt x="7" y="9"/>
                        <a:pt x="8" y="9"/>
                      </a:cubicBezTo>
                      <a:cubicBezTo>
                        <a:pt x="8" y="8"/>
                        <a:pt x="9" y="7"/>
                        <a:pt x="9" y="6"/>
                      </a:cubicBezTo>
                      <a:moveTo>
                        <a:pt x="12" y="5"/>
                      </a:moveTo>
                      <a:cubicBezTo>
                        <a:pt x="12" y="4"/>
                        <a:pt x="13" y="3"/>
                        <a:pt x="14" y="3"/>
                      </a:cubicBezTo>
                      <a:cubicBezTo>
                        <a:pt x="14" y="3"/>
                        <a:pt x="15" y="3"/>
                        <a:pt x="14" y="4"/>
                      </a:cubicBezTo>
                      <a:cubicBezTo>
                        <a:pt x="14" y="4"/>
                        <a:pt x="14" y="4"/>
                        <a:pt x="15" y="4"/>
                      </a:cubicBezTo>
                      <a:cubicBezTo>
                        <a:pt x="14" y="4"/>
                        <a:pt x="14" y="4"/>
                        <a:pt x="14" y="4"/>
                      </a:cubicBezTo>
                      <a:cubicBezTo>
                        <a:pt x="14" y="4"/>
                        <a:pt x="14" y="4"/>
                        <a:pt x="14" y="4"/>
                      </a:cubicBezTo>
                      <a:cubicBezTo>
                        <a:pt x="14" y="4"/>
                        <a:pt x="14" y="4"/>
                        <a:pt x="14" y="4"/>
                      </a:cubicBezTo>
                      <a:cubicBezTo>
                        <a:pt x="13" y="4"/>
                        <a:pt x="12" y="5"/>
                        <a:pt x="12" y="5"/>
                      </a:cubicBezTo>
                      <a:moveTo>
                        <a:pt x="11" y="0"/>
                      </a:moveTo>
                      <a:cubicBezTo>
                        <a:pt x="11" y="0"/>
                        <a:pt x="11" y="0"/>
                        <a:pt x="11" y="0"/>
                      </a:cubicBezTo>
                      <a:cubicBezTo>
                        <a:pt x="10" y="1"/>
                        <a:pt x="9" y="1"/>
                        <a:pt x="9" y="1"/>
                      </a:cubicBezTo>
                      <a:cubicBezTo>
                        <a:pt x="8" y="1"/>
                        <a:pt x="8" y="1"/>
                        <a:pt x="8" y="1"/>
                      </a:cubicBezTo>
                      <a:cubicBezTo>
                        <a:pt x="7" y="1"/>
                        <a:pt x="7" y="1"/>
                        <a:pt x="7" y="1"/>
                      </a:cubicBezTo>
                      <a:cubicBezTo>
                        <a:pt x="6" y="1"/>
                        <a:pt x="6" y="1"/>
                        <a:pt x="5" y="1"/>
                      </a:cubicBezTo>
                      <a:cubicBezTo>
                        <a:pt x="5" y="2"/>
                        <a:pt x="4" y="3"/>
                        <a:pt x="3" y="3"/>
                      </a:cubicBezTo>
                      <a:cubicBezTo>
                        <a:pt x="3" y="3"/>
                        <a:pt x="3" y="3"/>
                        <a:pt x="3" y="3"/>
                      </a:cubicBezTo>
                      <a:cubicBezTo>
                        <a:pt x="3" y="4"/>
                        <a:pt x="3" y="4"/>
                        <a:pt x="3" y="4"/>
                      </a:cubicBezTo>
                      <a:cubicBezTo>
                        <a:pt x="3" y="5"/>
                        <a:pt x="3" y="6"/>
                        <a:pt x="4" y="7"/>
                      </a:cubicBezTo>
                      <a:cubicBezTo>
                        <a:pt x="4" y="5"/>
                        <a:pt x="5" y="4"/>
                        <a:pt x="5" y="4"/>
                      </a:cubicBezTo>
                      <a:cubicBezTo>
                        <a:pt x="6" y="4"/>
                        <a:pt x="6" y="4"/>
                        <a:pt x="6" y="4"/>
                      </a:cubicBezTo>
                      <a:cubicBezTo>
                        <a:pt x="6" y="4"/>
                        <a:pt x="6" y="4"/>
                        <a:pt x="6" y="4"/>
                      </a:cubicBezTo>
                      <a:cubicBezTo>
                        <a:pt x="6" y="4"/>
                        <a:pt x="6" y="4"/>
                        <a:pt x="6" y="4"/>
                      </a:cubicBezTo>
                      <a:cubicBezTo>
                        <a:pt x="4" y="4"/>
                        <a:pt x="4" y="6"/>
                        <a:pt x="4" y="7"/>
                      </a:cubicBezTo>
                      <a:cubicBezTo>
                        <a:pt x="4" y="7"/>
                        <a:pt x="4" y="7"/>
                        <a:pt x="4" y="8"/>
                      </a:cubicBezTo>
                      <a:cubicBezTo>
                        <a:pt x="4" y="8"/>
                        <a:pt x="4" y="8"/>
                        <a:pt x="4" y="9"/>
                      </a:cubicBezTo>
                      <a:cubicBezTo>
                        <a:pt x="4" y="9"/>
                        <a:pt x="4" y="10"/>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5"/>
                        <a:pt x="4" y="16"/>
                        <a:pt x="4" y="17"/>
                      </a:cubicBezTo>
                      <a:cubicBezTo>
                        <a:pt x="4" y="17"/>
                        <a:pt x="4" y="18"/>
                        <a:pt x="4" y="18"/>
                      </a:cubicBezTo>
                      <a:cubicBezTo>
                        <a:pt x="4" y="18"/>
                        <a:pt x="4" y="18"/>
                        <a:pt x="4" y="18"/>
                      </a:cubicBezTo>
                      <a:cubicBezTo>
                        <a:pt x="4" y="17"/>
                        <a:pt x="4" y="17"/>
                        <a:pt x="5" y="17"/>
                      </a:cubicBezTo>
                      <a:cubicBezTo>
                        <a:pt x="5" y="17"/>
                        <a:pt x="5" y="17"/>
                        <a:pt x="6" y="17"/>
                      </a:cubicBezTo>
                      <a:cubicBezTo>
                        <a:pt x="6" y="17"/>
                        <a:pt x="6" y="17"/>
                        <a:pt x="6" y="17"/>
                      </a:cubicBezTo>
                      <a:cubicBezTo>
                        <a:pt x="6" y="17"/>
                        <a:pt x="6" y="17"/>
                        <a:pt x="6" y="17"/>
                      </a:cubicBezTo>
                      <a:cubicBezTo>
                        <a:pt x="6" y="17"/>
                        <a:pt x="6" y="17"/>
                        <a:pt x="6" y="17"/>
                      </a:cubicBezTo>
                      <a:cubicBezTo>
                        <a:pt x="5" y="17"/>
                        <a:pt x="4" y="18"/>
                        <a:pt x="4" y="19"/>
                      </a:cubicBezTo>
                      <a:cubicBezTo>
                        <a:pt x="4" y="19"/>
                        <a:pt x="4" y="19"/>
                        <a:pt x="4" y="19"/>
                      </a:cubicBezTo>
                      <a:cubicBezTo>
                        <a:pt x="4" y="19"/>
                        <a:pt x="4" y="19"/>
                        <a:pt x="4" y="20"/>
                      </a:cubicBezTo>
                      <a:cubicBezTo>
                        <a:pt x="4" y="20"/>
                        <a:pt x="4" y="20"/>
                        <a:pt x="3" y="21"/>
                      </a:cubicBezTo>
                      <a:cubicBezTo>
                        <a:pt x="3" y="20"/>
                        <a:pt x="3" y="20"/>
                        <a:pt x="3" y="20"/>
                      </a:cubicBezTo>
                      <a:cubicBezTo>
                        <a:pt x="3" y="21"/>
                        <a:pt x="2" y="22"/>
                        <a:pt x="2" y="23"/>
                      </a:cubicBezTo>
                      <a:cubicBezTo>
                        <a:pt x="2" y="23"/>
                        <a:pt x="2" y="23"/>
                        <a:pt x="2" y="23"/>
                      </a:cubicBezTo>
                      <a:cubicBezTo>
                        <a:pt x="2" y="23"/>
                        <a:pt x="2" y="23"/>
                        <a:pt x="2" y="23"/>
                      </a:cubicBezTo>
                      <a:cubicBezTo>
                        <a:pt x="2" y="23"/>
                        <a:pt x="2" y="23"/>
                        <a:pt x="2" y="23"/>
                      </a:cubicBezTo>
                      <a:cubicBezTo>
                        <a:pt x="2" y="23"/>
                        <a:pt x="2" y="24"/>
                        <a:pt x="2" y="24"/>
                      </a:cubicBezTo>
                      <a:cubicBezTo>
                        <a:pt x="2" y="24"/>
                        <a:pt x="3" y="24"/>
                        <a:pt x="3" y="23"/>
                      </a:cubicBezTo>
                      <a:cubicBezTo>
                        <a:pt x="3" y="23"/>
                        <a:pt x="3" y="23"/>
                        <a:pt x="3" y="23"/>
                      </a:cubicBezTo>
                      <a:cubicBezTo>
                        <a:pt x="3" y="23"/>
                        <a:pt x="3" y="24"/>
                        <a:pt x="2" y="24"/>
                      </a:cubicBezTo>
                      <a:cubicBezTo>
                        <a:pt x="1" y="25"/>
                        <a:pt x="0" y="26"/>
                        <a:pt x="0" y="27"/>
                      </a:cubicBezTo>
                      <a:cubicBezTo>
                        <a:pt x="0" y="27"/>
                        <a:pt x="0" y="27"/>
                        <a:pt x="0" y="27"/>
                      </a:cubicBezTo>
                      <a:cubicBezTo>
                        <a:pt x="0" y="27"/>
                        <a:pt x="0" y="28"/>
                        <a:pt x="0" y="29"/>
                      </a:cubicBezTo>
                      <a:cubicBezTo>
                        <a:pt x="1" y="29"/>
                        <a:pt x="1" y="29"/>
                        <a:pt x="1" y="29"/>
                      </a:cubicBezTo>
                      <a:cubicBezTo>
                        <a:pt x="1" y="29"/>
                        <a:pt x="2" y="29"/>
                        <a:pt x="2" y="29"/>
                      </a:cubicBezTo>
                      <a:cubicBezTo>
                        <a:pt x="3" y="29"/>
                        <a:pt x="3" y="29"/>
                        <a:pt x="3" y="29"/>
                      </a:cubicBezTo>
                      <a:cubicBezTo>
                        <a:pt x="3" y="28"/>
                        <a:pt x="4" y="28"/>
                        <a:pt x="4" y="28"/>
                      </a:cubicBezTo>
                      <a:cubicBezTo>
                        <a:pt x="4" y="28"/>
                        <a:pt x="4" y="28"/>
                        <a:pt x="5" y="28"/>
                      </a:cubicBezTo>
                      <a:cubicBezTo>
                        <a:pt x="5" y="28"/>
                        <a:pt x="5" y="28"/>
                        <a:pt x="6" y="28"/>
                      </a:cubicBezTo>
                      <a:cubicBezTo>
                        <a:pt x="6" y="28"/>
                        <a:pt x="6" y="28"/>
                        <a:pt x="7" y="28"/>
                      </a:cubicBezTo>
                      <a:cubicBezTo>
                        <a:pt x="7" y="27"/>
                        <a:pt x="7" y="27"/>
                        <a:pt x="7" y="27"/>
                      </a:cubicBezTo>
                      <a:cubicBezTo>
                        <a:pt x="8" y="27"/>
                        <a:pt x="8" y="27"/>
                        <a:pt x="8" y="27"/>
                      </a:cubicBezTo>
                      <a:cubicBezTo>
                        <a:pt x="8" y="27"/>
                        <a:pt x="8" y="27"/>
                        <a:pt x="8" y="27"/>
                      </a:cubicBezTo>
                      <a:cubicBezTo>
                        <a:pt x="9" y="27"/>
                        <a:pt x="9" y="27"/>
                        <a:pt x="10" y="26"/>
                      </a:cubicBezTo>
                      <a:cubicBezTo>
                        <a:pt x="10" y="25"/>
                        <a:pt x="13" y="26"/>
                        <a:pt x="13" y="24"/>
                      </a:cubicBezTo>
                      <a:cubicBezTo>
                        <a:pt x="14" y="23"/>
                        <a:pt x="16" y="23"/>
                        <a:pt x="16" y="21"/>
                      </a:cubicBezTo>
                      <a:cubicBezTo>
                        <a:pt x="17" y="19"/>
                        <a:pt x="19" y="19"/>
                        <a:pt x="19" y="17"/>
                      </a:cubicBezTo>
                      <a:cubicBezTo>
                        <a:pt x="19" y="15"/>
                        <a:pt x="21" y="14"/>
                        <a:pt x="21" y="12"/>
                      </a:cubicBezTo>
                      <a:cubicBezTo>
                        <a:pt x="21" y="10"/>
                        <a:pt x="22" y="9"/>
                        <a:pt x="22" y="8"/>
                      </a:cubicBezTo>
                      <a:cubicBezTo>
                        <a:pt x="21" y="6"/>
                        <a:pt x="21" y="5"/>
                        <a:pt x="22" y="3"/>
                      </a:cubicBezTo>
                      <a:cubicBezTo>
                        <a:pt x="21" y="3"/>
                        <a:pt x="21" y="2"/>
                        <a:pt x="20" y="2"/>
                      </a:cubicBezTo>
                      <a:cubicBezTo>
                        <a:pt x="20" y="2"/>
                        <a:pt x="20" y="2"/>
                        <a:pt x="20" y="2"/>
                      </a:cubicBezTo>
                      <a:cubicBezTo>
                        <a:pt x="19" y="2"/>
                        <a:pt x="19" y="2"/>
                        <a:pt x="19" y="2"/>
                      </a:cubicBezTo>
                      <a:cubicBezTo>
                        <a:pt x="18" y="2"/>
                        <a:pt x="18" y="1"/>
                        <a:pt x="17" y="1"/>
                      </a:cubicBezTo>
                      <a:cubicBezTo>
                        <a:pt x="17" y="0"/>
                        <a:pt x="16" y="0"/>
                        <a:pt x="16" y="0"/>
                      </a:cubicBezTo>
                      <a:cubicBezTo>
                        <a:pt x="15" y="0"/>
                        <a:pt x="15" y="0"/>
                        <a:pt x="15" y="0"/>
                      </a:cubicBezTo>
                      <a:cubicBezTo>
                        <a:pt x="14" y="0"/>
                        <a:pt x="14" y="0"/>
                        <a:pt x="14" y="0"/>
                      </a:cubicBezTo>
                      <a:cubicBezTo>
                        <a:pt x="13" y="0"/>
                        <a:pt x="13" y="0"/>
                        <a:pt x="12" y="0"/>
                      </a:cubicBezTo>
                      <a:cubicBezTo>
                        <a:pt x="12" y="0"/>
                        <a:pt x="12" y="0"/>
                        <a:pt x="11"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6" name="Freeform 12927">
                  <a:extLst>
                    <a:ext uri="{FF2B5EF4-FFF2-40B4-BE49-F238E27FC236}">
                      <a16:creationId xmlns:a16="http://schemas.microsoft.com/office/drawing/2014/main" id="{AFF76E07-743F-3018-BB41-AD6520B277BD}"/>
                    </a:ext>
                  </a:extLst>
                </p:cNvPr>
                <p:cNvSpPr>
                  <a:spLocks/>
                </p:cNvSpPr>
                <p:nvPr/>
              </p:nvSpPr>
              <p:spPr bwMode="auto">
                <a:xfrm>
                  <a:off x="4683" y="2380"/>
                  <a:ext cx="1" cy="2"/>
                </a:xfrm>
                <a:custGeom>
                  <a:avLst/>
                  <a:gdLst>
                    <a:gd name="T0" fmla="*/ 0 w 1"/>
                    <a:gd name="T1" fmla="*/ 0 h 2"/>
                    <a:gd name="T2" fmla="*/ 0 w 1"/>
                    <a:gd name="T3" fmla="*/ 1 h 2"/>
                    <a:gd name="T4" fmla="*/ 0 w 1"/>
                    <a:gd name="T5" fmla="*/ 1 h 2"/>
                    <a:gd name="T6" fmla="*/ 0 w 1"/>
                    <a:gd name="T7" fmla="*/ 2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0" y="1"/>
                        <a:pt x="0" y="1"/>
                        <a:pt x="0" y="1"/>
                      </a:cubicBezTo>
                      <a:cubicBezTo>
                        <a:pt x="0" y="1"/>
                        <a:pt x="0" y="1"/>
                        <a:pt x="0" y="1"/>
                      </a:cubicBezTo>
                      <a:cubicBezTo>
                        <a:pt x="0" y="1"/>
                        <a:pt x="0" y="1"/>
                        <a:pt x="0" y="2"/>
                      </a:cubicBezTo>
                      <a:cubicBezTo>
                        <a:pt x="0" y="1"/>
                        <a:pt x="0" y="0"/>
                        <a:pt x="0" y="0"/>
                      </a:cubicBezTo>
                    </a:path>
                  </a:pathLst>
                </a:custGeom>
                <a:solidFill>
                  <a:srgbClr val="CEA6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7" name="Freeform 12928">
                  <a:extLst>
                    <a:ext uri="{FF2B5EF4-FFF2-40B4-BE49-F238E27FC236}">
                      <a16:creationId xmlns:a16="http://schemas.microsoft.com/office/drawing/2014/main" id="{5DDE5767-DDF5-2BD6-E074-DC94F4269129}"/>
                    </a:ext>
                  </a:extLst>
                </p:cNvPr>
                <p:cNvSpPr>
                  <a:spLocks/>
                </p:cNvSpPr>
                <p:nvPr/>
              </p:nvSpPr>
              <p:spPr bwMode="auto">
                <a:xfrm>
                  <a:off x="4680" y="2364"/>
                  <a:ext cx="1" cy="3"/>
                </a:xfrm>
                <a:custGeom>
                  <a:avLst/>
                  <a:gdLst>
                    <a:gd name="T0" fmla="*/ 1 w 1"/>
                    <a:gd name="T1" fmla="*/ 0 h 3"/>
                    <a:gd name="T2" fmla="*/ 1 w 1"/>
                    <a:gd name="T3" fmla="*/ 1 h 3"/>
                    <a:gd name="T4" fmla="*/ 0 w 1"/>
                    <a:gd name="T5" fmla="*/ 3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1" y="1"/>
                        <a:pt x="1" y="1"/>
                        <a:pt x="1" y="1"/>
                      </a:cubicBezTo>
                      <a:cubicBezTo>
                        <a:pt x="1" y="2"/>
                        <a:pt x="0" y="2"/>
                        <a:pt x="0" y="3"/>
                      </a:cubicBezTo>
                      <a:cubicBezTo>
                        <a:pt x="1" y="2"/>
                        <a:pt x="1" y="1"/>
                        <a:pt x="1" y="0"/>
                      </a:cubicBezTo>
                    </a:path>
                  </a:pathLst>
                </a:custGeom>
                <a:solidFill>
                  <a:srgbClr val="FBF8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8" name="Freeform 12929">
                  <a:extLst>
                    <a:ext uri="{FF2B5EF4-FFF2-40B4-BE49-F238E27FC236}">
                      <a16:creationId xmlns:a16="http://schemas.microsoft.com/office/drawing/2014/main" id="{0F53834E-1F65-9E74-6EE9-126B01D0A1CD}"/>
                    </a:ext>
                  </a:extLst>
                </p:cNvPr>
                <p:cNvSpPr>
                  <a:spLocks/>
                </p:cNvSpPr>
                <p:nvPr/>
              </p:nvSpPr>
              <p:spPr bwMode="auto">
                <a:xfrm>
                  <a:off x="4677" y="2367"/>
                  <a:ext cx="3" cy="5"/>
                </a:xfrm>
                <a:custGeom>
                  <a:avLst/>
                  <a:gdLst>
                    <a:gd name="T0" fmla="*/ 3 w 3"/>
                    <a:gd name="T1" fmla="*/ 0 h 6"/>
                    <a:gd name="T2" fmla="*/ 0 w 3"/>
                    <a:gd name="T3" fmla="*/ 3 h 6"/>
                    <a:gd name="T4" fmla="*/ 0 w 3"/>
                    <a:gd name="T5" fmla="*/ 3 h 6"/>
                    <a:gd name="T6" fmla="*/ 1 w 3"/>
                    <a:gd name="T7" fmla="*/ 3 h 6"/>
                    <a:gd name="T8" fmla="*/ 3 w 3"/>
                    <a:gd name="T9" fmla="*/ 1 h 6"/>
                    <a:gd name="T10" fmla="*/ 3 w 3"/>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6">
                      <a:moveTo>
                        <a:pt x="3" y="0"/>
                      </a:moveTo>
                      <a:cubicBezTo>
                        <a:pt x="2" y="2"/>
                        <a:pt x="0" y="4"/>
                        <a:pt x="0" y="6"/>
                      </a:cubicBezTo>
                      <a:cubicBezTo>
                        <a:pt x="0" y="6"/>
                        <a:pt x="0" y="6"/>
                        <a:pt x="0" y="6"/>
                      </a:cubicBezTo>
                      <a:cubicBezTo>
                        <a:pt x="1" y="6"/>
                        <a:pt x="1" y="6"/>
                        <a:pt x="1" y="5"/>
                      </a:cubicBezTo>
                      <a:cubicBezTo>
                        <a:pt x="1" y="4"/>
                        <a:pt x="3" y="4"/>
                        <a:pt x="3" y="1"/>
                      </a:cubicBezTo>
                      <a:cubicBezTo>
                        <a:pt x="3" y="1"/>
                        <a:pt x="3" y="1"/>
                        <a:pt x="3" y="0"/>
                      </a:cubicBezTo>
                    </a:path>
                  </a:pathLst>
                </a:custGeom>
                <a:solidFill>
                  <a:srgbClr val="FBF8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49" name="Freeform 12930">
                  <a:extLst>
                    <a:ext uri="{FF2B5EF4-FFF2-40B4-BE49-F238E27FC236}">
                      <a16:creationId xmlns:a16="http://schemas.microsoft.com/office/drawing/2014/main" id="{9ECDBD82-9CFD-D9FC-2868-5832AEDD66C6}"/>
                    </a:ext>
                  </a:extLst>
                </p:cNvPr>
                <p:cNvSpPr>
                  <a:spLocks/>
                </p:cNvSpPr>
                <p:nvPr/>
              </p:nvSpPr>
              <p:spPr bwMode="auto">
                <a:xfrm>
                  <a:off x="4681" y="2360"/>
                  <a:ext cx="6" cy="17"/>
                </a:xfrm>
                <a:custGeom>
                  <a:avLst/>
                  <a:gdLst>
                    <a:gd name="T0" fmla="*/ 2 w 8"/>
                    <a:gd name="T1" fmla="*/ 0 h 21"/>
                    <a:gd name="T2" fmla="*/ 2 w 8"/>
                    <a:gd name="T3" fmla="*/ 2 h 21"/>
                    <a:gd name="T4" fmla="*/ 0 w 8"/>
                    <a:gd name="T5" fmla="*/ 2 h 21"/>
                    <a:gd name="T6" fmla="*/ 2 w 8"/>
                    <a:gd name="T7" fmla="*/ 4 h 21"/>
                    <a:gd name="T8" fmla="*/ 2 w 8"/>
                    <a:gd name="T9" fmla="*/ 3 h 21"/>
                    <a:gd name="T10" fmla="*/ 2 w 8"/>
                    <a:gd name="T11" fmla="*/ 2 h 21"/>
                    <a:gd name="T12" fmla="*/ 2 w 8"/>
                    <a:gd name="T13" fmla="*/ 4 h 21"/>
                    <a:gd name="T14" fmla="*/ 2 w 8"/>
                    <a:gd name="T15" fmla="*/ 7 h 21"/>
                    <a:gd name="T16" fmla="*/ 2 w 8"/>
                    <a:gd name="T17" fmla="*/ 9 h 21"/>
                    <a:gd name="T18" fmla="*/ 2 w 8"/>
                    <a:gd name="T19" fmla="*/ 9 h 21"/>
                    <a:gd name="T20" fmla="*/ 2 w 8"/>
                    <a:gd name="T21" fmla="*/ 9 h 21"/>
                    <a:gd name="T22" fmla="*/ 2 w 8"/>
                    <a:gd name="T23" fmla="*/ 9 h 21"/>
                    <a:gd name="T24" fmla="*/ 2 w 8"/>
                    <a:gd name="T25" fmla="*/ 9 h 21"/>
                    <a:gd name="T26" fmla="*/ 2 w 8"/>
                    <a:gd name="T27" fmla="*/ 7 h 21"/>
                    <a:gd name="T28" fmla="*/ 2 w 8"/>
                    <a:gd name="T29" fmla="*/ 5 h 21"/>
                    <a:gd name="T30" fmla="*/ 2 w 8"/>
                    <a:gd name="T31" fmla="*/ 3 h 21"/>
                    <a:gd name="T32" fmla="*/ 2 w 8"/>
                    <a:gd name="T33" fmla="*/ 2 h 21"/>
                    <a:gd name="T34" fmla="*/ 2 w 8"/>
                    <a:gd name="T35" fmla="*/ 2 h 21"/>
                    <a:gd name="T36" fmla="*/ 2 w 8"/>
                    <a:gd name="T37" fmla="*/ 2 h 21"/>
                    <a:gd name="T38" fmla="*/ 2 w 8"/>
                    <a:gd name="T39" fmla="*/ 2 h 21"/>
                    <a:gd name="T40" fmla="*/ 2 w 8"/>
                    <a:gd name="T41" fmla="*/ 2 h 21"/>
                    <a:gd name="T42" fmla="*/ 2 w 8"/>
                    <a:gd name="T43" fmla="*/ 1 h 21"/>
                    <a:gd name="T44" fmla="*/ 2 w 8"/>
                    <a:gd name="T45" fmla="*/ 0 h 21"/>
                    <a:gd name="T46" fmla="*/ 2 w 8"/>
                    <a:gd name="T47" fmla="*/ 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 h="21">
                      <a:moveTo>
                        <a:pt x="6" y="0"/>
                      </a:moveTo>
                      <a:cubicBezTo>
                        <a:pt x="5" y="0"/>
                        <a:pt x="4" y="1"/>
                        <a:pt x="4" y="2"/>
                      </a:cubicBezTo>
                      <a:cubicBezTo>
                        <a:pt x="3" y="4"/>
                        <a:pt x="1" y="4"/>
                        <a:pt x="0" y="5"/>
                      </a:cubicBezTo>
                      <a:cubicBezTo>
                        <a:pt x="1" y="6"/>
                        <a:pt x="2" y="8"/>
                        <a:pt x="2" y="10"/>
                      </a:cubicBezTo>
                      <a:cubicBezTo>
                        <a:pt x="3" y="9"/>
                        <a:pt x="3" y="7"/>
                        <a:pt x="5" y="7"/>
                      </a:cubicBezTo>
                      <a:cubicBezTo>
                        <a:pt x="5" y="6"/>
                        <a:pt x="5" y="6"/>
                        <a:pt x="5" y="6"/>
                      </a:cubicBezTo>
                      <a:cubicBezTo>
                        <a:pt x="6" y="8"/>
                        <a:pt x="4" y="10"/>
                        <a:pt x="2" y="10"/>
                      </a:cubicBezTo>
                      <a:cubicBezTo>
                        <a:pt x="2" y="12"/>
                        <a:pt x="3" y="14"/>
                        <a:pt x="3" y="16"/>
                      </a:cubicBezTo>
                      <a:cubicBezTo>
                        <a:pt x="3" y="18"/>
                        <a:pt x="3" y="19"/>
                        <a:pt x="3" y="21"/>
                      </a:cubicBezTo>
                      <a:cubicBezTo>
                        <a:pt x="3" y="21"/>
                        <a:pt x="3" y="21"/>
                        <a:pt x="3" y="21"/>
                      </a:cubicBezTo>
                      <a:cubicBezTo>
                        <a:pt x="3" y="21"/>
                        <a:pt x="3" y="21"/>
                        <a:pt x="3" y="21"/>
                      </a:cubicBezTo>
                      <a:cubicBezTo>
                        <a:pt x="3" y="21"/>
                        <a:pt x="3" y="21"/>
                        <a:pt x="3" y="21"/>
                      </a:cubicBezTo>
                      <a:cubicBezTo>
                        <a:pt x="3" y="20"/>
                        <a:pt x="3" y="20"/>
                        <a:pt x="3" y="20"/>
                      </a:cubicBezTo>
                      <a:cubicBezTo>
                        <a:pt x="4" y="18"/>
                        <a:pt x="5" y="18"/>
                        <a:pt x="5" y="16"/>
                      </a:cubicBezTo>
                      <a:cubicBezTo>
                        <a:pt x="5" y="14"/>
                        <a:pt x="8" y="13"/>
                        <a:pt x="7" y="11"/>
                      </a:cubicBezTo>
                      <a:cubicBezTo>
                        <a:pt x="6" y="10"/>
                        <a:pt x="7" y="9"/>
                        <a:pt x="7" y="8"/>
                      </a:cubicBezTo>
                      <a:cubicBezTo>
                        <a:pt x="7" y="7"/>
                        <a:pt x="7" y="6"/>
                        <a:pt x="7" y="6"/>
                      </a:cubicBezTo>
                      <a:cubicBezTo>
                        <a:pt x="7" y="5"/>
                        <a:pt x="7" y="5"/>
                        <a:pt x="7" y="5"/>
                      </a:cubicBezTo>
                      <a:cubicBezTo>
                        <a:pt x="7" y="4"/>
                        <a:pt x="7" y="4"/>
                        <a:pt x="7" y="4"/>
                      </a:cubicBezTo>
                      <a:cubicBezTo>
                        <a:pt x="7" y="4"/>
                        <a:pt x="7" y="4"/>
                        <a:pt x="7" y="4"/>
                      </a:cubicBezTo>
                      <a:cubicBezTo>
                        <a:pt x="7" y="4"/>
                        <a:pt x="7" y="4"/>
                        <a:pt x="7" y="4"/>
                      </a:cubicBezTo>
                      <a:cubicBezTo>
                        <a:pt x="6" y="3"/>
                        <a:pt x="6" y="2"/>
                        <a:pt x="6" y="1"/>
                      </a:cubicBezTo>
                      <a:cubicBezTo>
                        <a:pt x="6" y="1"/>
                        <a:pt x="6" y="1"/>
                        <a:pt x="6" y="0"/>
                      </a:cubicBezTo>
                      <a:cubicBezTo>
                        <a:pt x="6" y="0"/>
                        <a:pt x="6" y="0"/>
                        <a:pt x="6" y="0"/>
                      </a:cubicBezTo>
                    </a:path>
                  </a:pathLst>
                </a:custGeom>
                <a:solidFill>
                  <a:srgbClr val="E6E3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0" name="Freeform 12931">
                  <a:extLst>
                    <a:ext uri="{FF2B5EF4-FFF2-40B4-BE49-F238E27FC236}">
                      <a16:creationId xmlns:a16="http://schemas.microsoft.com/office/drawing/2014/main" id="{3510BD44-ECBB-41A9-013C-DDE0A3B5C259}"/>
                    </a:ext>
                  </a:extLst>
                </p:cNvPr>
                <p:cNvSpPr>
                  <a:spLocks noEditPoints="1"/>
                </p:cNvSpPr>
                <p:nvPr/>
              </p:nvSpPr>
              <p:spPr bwMode="auto">
                <a:xfrm>
                  <a:off x="4676" y="2364"/>
                  <a:ext cx="7" cy="17"/>
                </a:xfrm>
                <a:custGeom>
                  <a:avLst/>
                  <a:gdLst>
                    <a:gd name="T0" fmla="*/ 2 w 9"/>
                    <a:gd name="T1" fmla="*/ 7 h 20"/>
                    <a:gd name="T2" fmla="*/ 2 w 9"/>
                    <a:gd name="T3" fmla="*/ 7 h 20"/>
                    <a:gd name="T4" fmla="*/ 3 w 9"/>
                    <a:gd name="T5" fmla="*/ 6 h 20"/>
                    <a:gd name="T6" fmla="*/ 3 w 9"/>
                    <a:gd name="T7" fmla="*/ 6 h 20"/>
                    <a:gd name="T8" fmla="*/ 3 w 9"/>
                    <a:gd name="T9" fmla="*/ 6 h 20"/>
                    <a:gd name="T10" fmla="*/ 3 w 9"/>
                    <a:gd name="T11" fmla="*/ 6 h 20"/>
                    <a:gd name="T12" fmla="*/ 3 w 9"/>
                    <a:gd name="T13" fmla="*/ 6 h 20"/>
                    <a:gd name="T14" fmla="*/ 2 w 9"/>
                    <a:gd name="T15" fmla="*/ 7 h 20"/>
                    <a:gd name="T16" fmla="*/ 2 w 9"/>
                    <a:gd name="T17" fmla="*/ 8 h 20"/>
                    <a:gd name="T18" fmla="*/ 2 w 9"/>
                    <a:gd name="T19" fmla="*/ 7 h 20"/>
                    <a:gd name="T20" fmla="*/ 2 w 9"/>
                    <a:gd name="T21" fmla="*/ 3 h 20"/>
                    <a:gd name="T22" fmla="*/ 2 w 9"/>
                    <a:gd name="T23" fmla="*/ 3 h 20"/>
                    <a:gd name="T24" fmla="*/ 2 w 9"/>
                    <a:gd name="T25" fmla="*/ 3 h 20"/>
                    <a:gd name="T26" fmla="*/ 2 w 9"/>
                    <a:gd name="T27" fmla="*/ 3 h 20"/>
                    <a:gd name="T28" fmla="*/ 2 w 9"/>
                    <a:gd name="T29" fmla="*/ 3 h 20"/>
                    <a:gd name="T30" fmla="*/ 2 w 9"/>
                    <a:gd name="T31" fmla="*/ 6 h 20"/>
                    <a:gd name="T32" fmla="*/ 2 w 9"/>
                    <a:gd name="T33" fmla="*/ 3 h 20"/>
                    <a:gd name="T34" fmla="*/ 2 w 9"/>
                    <a:gd name="T35" fmla="*/ 3 h 20"/>
                    <a:gd name="T36" fmla="*/ 2 w 9"/>
                    <a:gd name="T37" fmla="*/ 0 h 20"/>
                    <a:gd name="T38" fmla="*/ 2 w 9"/>
                    <a:gd name="T39" fmla="*/ 0 h 20"/>
                    <a:gd name="T40" fmla="*/ 2 w 9"/>
                    <a:gd name="T41" fmla="*/ 3 h 20"/>
                    <a:gd name="T42" fmla="*/ 2 w 9"/>
                    <a:gd name="T43" fmla="*/ 3 h 20"/>
                    <a:gd name="T44" fmla="*/ 2 w 9"/>
                    <a:gd name="T45" fmla="*/ 3 h 20"/>
                    <a:gd name="T46" fmla="*/ 2 w 9"/>
                    <a:gd name="T47" fmla="*/ 4 h 20"/>
                    <a:gd name="T48" fmla="*/ 2 w 9"/>
                    <a:gd name="T49" fmla="*/ 5 h 20"/>
                    <a:gd name="T50" fmla="*/ 2 w 9"/>
                    <a:gd name="T51" fmla="*/ 8 h 20"/>
                    <a:gd name="T52" fmla="*/ 2 w 9"/>
                    <a:gd name="T53" fmla="*/ 9 h 20"/>
                    <a:gd name="T54" fmla="*/ 2 w 9"/>
                    <a:gd name="T55" fmla="*/ 9 h 20"/>
                    <a:gd name="T56" fmla="*/ 2 w 9"/>
                    <a:gd name="T57" fmla="*/ 9 h 20"/>
                    <a:gd name="T58" fmla="*/ 2 w 9"/>
                    <a:gd name="T59" fmla="*/ 9 h 20"/>
                    <a:gd name="T60" fmla="*/ 2 w 9"/>
                    <a:gd name="T61" fmla="*/ 9 h 20"/>
                    <a:gd name="T62" fmla="*/ 2 w 9"/>
                    <a:gd name="T63" fmla="*/ 9 h 20"/>
                    <a:gd name="T64" fmla="*/ 2 w 9"/>
                    <a:gd name="T65" fmla="*/ 9 h 20"/>
                    <a:gd name="T66" fmla="*/ 2 w 9"/>
                    <a:gd name="T67" fmla="*/ 9 h 20"/>
                    <a:gd name="T68" fmla="*/ 2 w 9"/>
                    <a:gd name="T69" fmla="*/ 9 h 20"/>
                    <a:gd name="T70" fmla="*/ 2 w 9"/>
                    <a:gd name="T71" fmla="*/ 9 h 20"/>
                    <a:gd name="T72" fmla="*/ 2 w 9"/>
                    <a:gd name="T73" fmla="*/ 9 h 20"/>
                    <a:gd name="T74" fmla="*/ 2 w 9"/>
                    <a:gd name="T75" fmla="*/ 9 h 20"/>
                    <a:gd name="T76" fmla="*/ 2 w 9"/>
                    <a:gd name="T77" fmla="*/ 9 h 20"/>
                    <a:gd name="T78" fmla="*/ 2 w 9"/>
                    <a:gd name="T79" fmla="*/ 10 h 20"/>
                    <a:gd name="T80" fmla="*/ 2 w 9"/>
                    <a:gd name="T81" fmla="*/ 10 h 20"/>
                    <a:gd name="T82" fmla="*/ 2 w 9"/>
                    <a:gd name="T83" fmla="*/ 9 h 20"/>
                    <a:gd name="T84" fmla="*/ 3 w 9"/>
                    <a:gd name="T85" fmla="*/ 9 h 20"/>
                    <a:gd name="T86" fmla="*/ 3 w 9"/>
                    <a:gd name="T87" fmla="*/ 6 h 20"/>
                    <a:gd name="T88" fmla="*/ 3 w 9"/>
                    <a:gd name="T89" fmla="*/ 3 h 20"/>
                    <a:gd name="T90" fmla="*/ 3 w 9"/>
                    <a:gd name="T91" fmla="*/ 3 h 20"/>
                    <a:gd name="T92" fmla="*/ 2 w 9"/>
                    <a:gd name="T93" fmla="*/ 3 h 20"/>
                    <a:gd name="T94" fmla="*/ 3 w 9"/>
                    <a:gd name="T95" fmla="*/ 3 h 20"/>
                    <a:gd name="T96" fmla="*/ 2 w 9"/>
                    <a:gd name="T97" fmla="*/ 0 h 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 h="20">
                      <a:moveTo>
                        <a:pt x="6" y="13"/>
                      </a:moveTo>
                      <a:cubicBezTo>
                        <a:pt x="6" y="13"/>
                        <a:pt x="6" y="13"/>
                        <a:pt x="6" y="12"/>
                      </a:cubicBezTo>
                      <a:cubicBezTo>
                        <a:pt x="6" y="11"/>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6" y="12"/>
                        <a:pt x="6" y="13"/>
                      </a:cubicBezTo>
                      <a:cubicBezTo>
                        <a:pt x="6" y="14"/>
                        <a:pt x="6" y="14"/>
                        <a:pt x="7" y="14"/>
                      </a:cubicBezTo>
                      <a:cubicBezTo>
                        <a:pt x="6" y="14"/>
                        <a:pt x="6" y="14"/>
                        <a:pt x="6" y="13"/>
                      </a:cubicBezTo>
                      <a:moveTo>
                        <a:pt x="5" y="7"/>
                      </a:moveTo>
                      <a:cubicBezTo>
                        <a:pt x="5" y="7"/>
                        <a:pt x="5" y="7"/>
                        <a:pt x="5" y="7"/>
                      </a:cubicBezTo>
                      <a:cubicBezTo>
                        <a:pt x="5" y="7"/>
                        <a:pt x="5" y="7"/>
                        <a:pt x="5" y="7"/>
                      </a:cubicBezTo>
                      <a:cubicBezTo>
                        <a:pt x="5" y="7"/>
                        <a:pt x="5" y="7"/>
                        <a:pt x="5" y="7"/>
                      </a:cubicBezTo>
                      <a:cubicBezTo>
                        <a:pt x="5" y="7"/>
                        <a:pt x="5" y="7"/>
                        <a:pt x="4" y="7"/>
                      </a:cubicBezTo>
                      <a:cubicBezTo>
                        <a:pt x="4" y="8"/>
                        <a:pt x="5" y="10"/>
                        <a:pt x="4" y="10"/>
                      </a:cubicBezTo>
                      <a:cubicBezTo>
                        <a:pt x="4" y="10"/>
                        <a:pt x="4" y="8"/>
                        <a:pt x="4" y="7"/>
                      </a:cubicBezTo>
                      <a:cubicBezTo>
                        <a:pt x="5" y="7"/>
                        <a:pt x="5" y="7"/>
                        <a:pt x="5" y="7"/>
                      </a:cubicBezTo>
                      <a:moveTo>
                        <a:pt x="6" y="0"/>
                      </a:moveTo>
                      <a:cubicBezTo>
                        <a:pt x="6" y="0"/>
                        <a:pt x="6" y="0"/>
                        <a:pt x="6" y="0"/>
                      </a:cubicBezTo>
                      <a:cubicBezTo>
                        <a:pt x="6" y="1"/>
                        <a:pt x="6" y="2"/>
                        <a:pt x="5" y="3"/>
                      </a:cubicBezTo>
                      <a:cubicBezTo>
                        <a:pt x="5" y="3"/>
                        <a:pt x="5" y="3"/>
                        <a:pt x="5" y="3"/>
                      </a:cubicBezTo>
                      <a:cubicBezTo>
                        <a:pt x="5" y="4"/>
                        <a:pt x="5" y="4"/>
                        <a:pt x="5" y="4"/>
                      </a:cubicBezTo>
                      <a:cubicBezTo>
                        <a:pt x="5" y="7"/>
                        <a:pt x="3" y="7"/>
                        <a:pt x="3" y="8"/>
                      </a:cubicBezTo>
                      <a:cubicBezTo>
                        <a:pt x="3" y="9"/>
                        <a:pt x="3" y="9"/>
                        <a:pt x="2" y="9"/>
                      </a:cubicBezTo>
                      <a:cubicBezTo>
                        <a:pt x="2" y="11"/>
                        <a:pt x="0" y="13"/>
                        <a:pt x="2" y="14"/>
                      </a:cubicBezTo>
                      <a:cubicBezTo>
                        <a:pt x="3" y="14"/>
                        <a:pt x="0" y="17"/>
                        <a:pt x="2" y="18"/>
                      </a:cubicBezTo>
                      <a:cubicBezTo>
                        <a:pt x="2" y="18"/>
                        <a:pt x="2" y="18"/>
                        <a:pt x="2" y="18"/>
                      </a:cubicBezTo>
                      <a:cubicBezTo>
                        <a:pt x="2" y="18"/>
                        <a:pt x="2" y="18"/>
                        <a:pt x="2" y="18"/>
                      </a:cubicBezTo>
                      <a:cubicBezTo>
                        <a:pt x="2" y="18"/>
                        <a:pt x="2"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4" y="18"/>
                      </a:cubicBezTo>
                      <a:cubicBezTo>
                        <a:pt x="4" y="18"/>
                        <a:pt x="5" y="19"/>
                        <a:pt x="5" y="20"/>
                      </a:cubicBezTo>
                      <a:cubicBezTo>
                        <a:pt x="5" y="20"/>
                        <a:pt x="5" y="20"/>
                        <a:pt x="5" y="20"/>
                      </a:cubicBezTo>
                      <a:cubicBezTo>
                        <a:pt x="6" y="20"/>
                        <a:pt x="7" y="20"/>
                        <a:pt x="7" y="18"/>
                      </a:cubicBezTo>
                      <a:cubicBezTo>
                        <a:pt x="7" y="17"/>
                        <a:pt x="8" y="17"/>
                        <a:pt x="9" y="16"/>
                      </a:cubicBezTo>
                      <a:cubicBezTo>
                        <a:pt x="9" y="14"/>
                        <a:pt x="9" y="13"/>
                        <a:pt x="9" y="11"/>
                      </a:cubicBezTo>
                      <a:cubicBezTo>
                        <a:pt x="9" y="9"/>
                        <a:pt x="8" y="7"/>
                        <a:pt x="8" y="5"/>
                      </a:cubicBezTo>
                      <a:cubicBezTo>
                        <a:pt x="8" y="5"/>
                        <a:pt x="8" y="5"/>
                        <a:pt x="8" y="5"/>
                      </a:cubicBezTo>
                      <a:cubicBezTo>
                        <a:pt x="8" y="5"/>
                        <a:pt x="8" y="5"/>
                        <a:pt x="7" y="5"/>
                      </a:cubicBezTo>
                      <a:cubicBezTo>
                        <a:pt x="8" y="5"/>
                        <a:pt x="8" y="5"/>
                        <a:pt x="8" y="5"/>
                      </a:cubicBezTo>
                      <a:cubicBezTo>
                        <a:pt x="8" y="3"/>
                        <a:pt x="7" y="1"/>
                        <a:pt x="6" y="0"/>
                      </a:cubicBezTo>
                    </a:path>
                  </a:pathLst>
                </a:custGeom>
                <a:solidFill>
                  <a:srgbClr val="E6E3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1" name="Freeform 12932">
                  <a:extLst>
                    <a:ext uri="{FF2B5EF4-FFF2-40B4-BE49-F238E27FC236}">
                      <a16:creationId xmlns:a16="http://schemas.microsoft.com/office/drawing/2014/main" id="{F35998CC-DCFE-1813-02AE-85233B95FAF0}"/>
                    </a:ext>
                  </a:extLst>
                </p:cNvPr>
                <p:cNvSpPr>
                  <a:spLocks noEditPoints="1"/>
                </p:cNvSpPr>
                <p:nvPr/>
              </p:nvSpPr>
              <p:spPr bwMode="auto">
                <a:xfrm>
                  <a:off x="4686" y="23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6E3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2" name="Freeform 12933">
                  <a:extLst>
                    <a:ext uri="{FF2B5EF4-FFF2-40B4-BE49-F238E27FC236}">
                      <a16:creationId xmlns:a16="http://schemas.microsoft.com/office/drawing/2014/main" id="{BFE3624A-1CDB-ED5F-7341-127C5A1C3559}"/>
                    </a:ext>
                  </a:extLst>
                </p:cNvPr>
                <p:cNvSpPr>
                  <a:spLocks noEditPoints="1"/>
                </p:cNvSpPr>
                <p:nvPr/>
              </p:nvSpPr>
              <p:spPr bwMode="auto">
                <a:xfrm>
                  <a:off x="4683" y="2367"/>
                  <a:ext cx="4" cy="13"/>
                </a:xfrm>
                <a:custGeom>
                  <a:avLst/>
                  <a:gdLst>
                    <a:gd name="T0" fmla="*/ 0 w 5"/>
                    <a:gd name="T1" fmla="*/ 6 h 16"/>
                    <a:gd name="T2" fmla="*/ 0 w 5"/>
                    <a:gd name="T3" fmla="*/ 6 h 16"/>
                    <a:gd name="T4" fmla="*/ 0 w 5"/>
                    <a:gd name="T5" fmla="*/ 7 h 16"/>
                    <a:gd name="T6" fmla="*/ 0 w 5"/>
                    <a:gd name="T7" fmla="*/ 7 h 16"/>
                    <a:gd name="T8" fmla="*/ 2 w 5"/>
                    <a:gd name="T9" fmla="*/ 6 h 16"/>
                    <a:gd name="T10" fmla="*/ 1 w 5"/>
                    <a:gd name="T11" fmla="*/ 6 h 16"/>
                    <a:gd name="T12" fmla="*/ 0 w 5"/>
                    <a:gd name="T13" fmla="*/ 6 h 16"/>
                    <a:gd name="T14" fmla="*/ 2 w 5"/>
                    <a:gd name="T15" fmla="*/ 4 h 16"/>
                    <a:gd name="T16" fmla="*/ 2 w 5"/>
                    <a:gd name="T17" fmla="*/ 4 h 16"/>
                    <a:gd name="T18" fmla="*/ 2 w 5"/>
                    <a:gd name="T19" fmla="*/ 4 h 16"/>
                    <a:gd name="T20" fmla="*/ 2 w 5"/>
                    <a:gd name="T21" fmla="*/ 0 h 16"/>
                    <a:gd name="T22" fmla="*/ 2 w 5"/>
                    <a:gd name="T23" fmla="*/ 0 h 16"/>
                    <a:gd name="T24" fmla="*/ 2 w 5"/>
                    <a:gd name="T25" fmla="*/ 0 h 16"/>
                    <a:gd name="T26" fmla="*/ 2 w 5"/>
                    <a:gd name="T27" fmla="*/ 2 h 16"/>
                    <a:gd name="T28" fmla="*/ 2 w 5"/>
                    <a:gd name="T29" fmla="*/ 4 h 16"/>
                    <a:gd name="T30" fmla="*/ 0 w 5"/>
                    <a:gd name="T31" fmla="*/ 6 h 16"/>
                    <a:gd name="T32" fmla="*/ 0 w 5"/>
                    <a:gd name="T33" fmla="*/ 6 h 16"/>
                    <a:gd name="T34" fmla="*/ 2 w 5"/>
                    <a:gd name="T35" fmla="*/ 6 h 16"/>
                    <a:gd name="T36" fmla="*/ 2 w 5"/>
                    <a:gd name="T37" fmla="*/ 6 h 16"/>
                    <a:gd name="T38" fmla="*/ 2 w 5"/>
                    <a:gd name="T39" fmla="*/ 6 h 16"/>
                    <a:gd name="T40" fmla="*/ 2 w 5"/>
                    <a:gd name="T41" fmla="*/ 6 h 16"/>
                    <a:gd name="T42" fmla="*/ 2 w 5"/>
                    <a:gd name="T43" fmla="*/ 6 h 16"/>
                    <a:gd name="T44" fmla="*/ 2 w 5"/>
                    <a:gd name="T45" fmla="*/ 4 h 16"/>
                    <a:gd name="T46" fmla="*/ 2 w 5"/>
                    <a:gd name="T47" fmla="*/ 3 h 16"/>
                    <a:gd name="T48" fmla="*/ 2 w 5"/>
                    <a:gd name="T49" fmla="*/ 3 h 16"/>
                    <a:gd name="T50" fmla="*/ 2 w 5"/>
                    <a:gd name="T51" fmla="*/ 2 h 16"/>
                    <a:gd name="T52" fmla="*/ 2 w 5"/>
                    <a:gd name="T53" fmla="*/ 2 h 16"/>
                    <a:gd name="T54" fmla="*/ 2 w 5"/>
                    <a:gd name="T55" fmla="*/ 1 h 16"/>
                    <a:gd name="T56" fmla="*/ 2 w 5"/>
                    <a:gd name="T57" fmla="*/ 1 h 16"/>
                    <a:gd name="T58" fmla="*/ 2 w 5"/>
                    <a:gd name="T59" fmla="*/ 1 h 16"/>
                    <a:gd name="T60" fmla="*/ 2 w 5"/>
                    <a:gd name="T61" fmla="*/ 1 h 16"/>
                    <a:gd name="T62" fmla="*/ 2 w 5"/>
                    <a:gd name="T63" fmla="*/ 1 h 16"/>
                    <a:gd name="T64" fmla="*/ 2 w 5"/>
                    <a:gd name="T65" fmla="*/ 0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 h="16">
                      <a:moveTo>
                        <a:pt x="0" y="13"/>
                      </a:moveTo>
                      <a:cubicBezTo>
                        <a:pt x="0" y="13"/>
                        <a:pt x="0" y="13"/>
                        <a:pt x="0" y="13"/>
                      </a:cubicBezTo>
                      <a:cubicBezTo>
                        <a:pt x="0" y="14"/>
                        <a:pt x="0" y="15"/>
                        <a:pt x="0" y="16"/>
                      </a:cubicBezTo>
                      <a:cubicBezTo>
                        <a:pt x="0" y="16"/>
                        <a:pt x="0" y="16"/>
                        <a:pt x="0" y="16"/>
                      </a:cubicBezTo>
                      <a:cubicBezTo>
                        <a:pt x="0" y="15"/>
                        <a:pt x="1" y="14"/>
                        <a:pt x="2" y="13"/>
                      </a:cubicBezTo>
                      <a:cubicBezTo>
                        <a:pt x="2" y="13"/>
                        <a:pt x="1" y="14"/>
                        <a:pt x="1" y="14"/>
                      </a:cubicBezTo>
                      <a:cubicBezTo>
                        <a:pt x="0" y="14"/>
                        <a:pt x="0" y="13"/>
                        <a:pt x="0" y="13"/>
                      </a:cubicBezTo>
                      <a:moveTo>
                        <a:pt x="4" y="8"/>
                      </a:moveTo>
                      <a:cubicBezTo>
                        <a:pt x="4" y="8"/>
                        <a:pt x="4" y="8"/>
                        <a:pt x="4" y="9"/>
                      </a:cubicBezTo>
                      <a:cubicBezTo>
                        <a:pt x="4" y="8"/>
                        <a:pt x="4" y="8"/>
                        <a:pt x="4" y="8"/>
                      </a:cubicBezTo>
                      <a:moveTo>
                        <a:pt x="4" y="0"/>
                      </a:moveTo>
                      <a:cubicBezTo>
                        <a:pt x="4" y="0"/>
                        <a:pt x="4" y="0"/>
                        <a:pt x="4" y="0"/>
                      </a:cubicBezTo>
                      <a:cubicBezTo>
                        <a:pt x="4" y="0"/>
                        <a:pt x="4" y="0"/>
                        <a:pt x="4" y="0"/>
                      </a:cubicBezTo>
                      <a:cubicBezTo>
                        <a:pt x="4" y="1"/>
                        <a:pt x="3" y="2"/>
                        <a:pt x="4" y="3"/>
                      </a:cubicBezTo>
                      <a:cubicBezTo>
                        <a:pt x="5" y="5"/>
                        <a:pt x="2" y="6"/>
                        <a:pt x="2" y="8"/>
                      </a:cubicBezTo>
                      <a:cubicBezTo>
                        <a:pt x="2" y="10"/>
                        <a:pt x="1" y="10"/>
                        <a:pt x="0" y="12"/>
                      </a:cubicBezTo>
                      <a:cubicBezTo>
                        <a:pt x="0" y="12"/>
                        <a:pt x="0" y="12"/>
                        <a:pt x="0" y="13"/>
                      </a:cubicBezTo>
                      <a:cubicBezTo>
                        <a:pt x="1" y="13"/>
                        <a:pt x="1" y="13"/>
                        <a:pt x="2" y="13"/>
                      </a:cubicBezTo>
                      <a:cubicBezTo>
                        <a:pt x="2" y="13"/>
                        <a:pt x="2" y="13"/>
                        <a:pt x="2" y="13"/>
                      </a:cubicBezTo>
                      <a:cubicBezTo>
                        <a:pt x="2" y="13"/>
                        <a:pt x="2" y="12"/>
                        <a:pt x="2" y="12"/>
                      </a:cubicBezTo>
                      <a:cubicBezTo>
                        <a:pt x="2" y="12"/>
                        <a:pt x="2" y="12"/>
                        <a:pt x="2" y="12"/>
                      </a:cubicBezTo>
                      <a:cubicBezTo>
                        <a:pt x="2" y="12"/>
                        <a:pt x="2" y="12"/>
                        <a:pt x="2" y="12"/>
                      </a:cubicBezTo>
                      <a:cubicBezTo>
                        <a:pt x="2" y="11"/>
                        <a:pt x="3" y="10"/>
                        <a:pt x="3" y="9"/>
                      </a:cubicBezTo>
                      <a:cubicBezTo>
                        <a:pt x="3" y="9"/>
                        <a:pt x="4" y="8"/>
                        <a:pt x="4" y="7"/>
                      </a:cubicBezTo>
                      <a:cubicBezTo>
                        <a:pt x="4" y="7"/>
                        <a:pt x="4" y="7"/>
                        <a:pt x="4" y="7"/>
                      </a:cubicBezTo>
                      <a:cubicBezTo>
                        <a:pt x="4" y="7"/>
                        <a:pt x="4" y="6"/>
                        <a:pt x="4" y="6"/>
                      </a:cubicBezTo>
                      <a:cubicBezTo>
                        <a:pt x="4" y="5"/>
                        <a:pt x="4" y="4"/>
                        <a:pt x="4" y="2"/>
                      </a:cubicBezTo>
                      <a:cubicBezTo>
                        <a:pt x="4" y="2"/>
                        <a:pt x="4" y="2"/>
                        <a:pt x="4" y="1"/>
                      </a:cubicBezTo>
                      <a:cubicBezTo>
                        <a:pt x="4" y="1"/>
                        <a:pt x="4" y="1"/>
                        <a:pt x="4" y="1"/>
                      </a:cubicBezTo>
                      <a:cubicBezTo>
                        <a:pt x="4" y="1"/>
                        <a:pt x="4" y="1"/>
                        <a:pt x="4" y="1"/>
                      </a:cubicBezTo>
                      <a:cubicBezTo>
                        <a:pt x="4" y="1"/>
                        <a:pt x="4" y="1"/>
                        <a:pt x="4" y="1"/>
                      </a:cubicBezTo>
                      <a:cubicBezTo>
                        <a:pt x="4" y="1"/>
                        <a:pt x="4" y="1"/>
                        <a:pt x="4" y="1"/>
                      </a:cubicBezTo>
                      <a:cubicBezTo>
                        <a:pt x="4" y="1"/>
                        <a:pt x="4" y="0"/>
                        <a:pt x="4" y="0"/>
                      </a:cubicBezTo>
                    </a:path>
                  </a:pathLst>
                </a:custGeom>
                <a:solidFill>
                  <a:srgbClr val="D4D1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3" name="Freeform 12934">
                  <a:extLst>
                    <a:ext uri="{FF2B5EF4-FFF2-40B4-BE49-F238E27FC236}">
                      <a16:creationId xmlns:a16="http://schemas.microsoft.com/office/drawing/2014/main" id="{7D7FCBC5-2137-8933-BE40-C6DF78AE54E9}"/>
                    </a:ext>
                  </a:extLst>
                </p:cNvPr>
                <p:cNvSpPr>
                  <a:spLocks/>
                </p:cNvSpPr>
                <p:nvPr/>
              </p:nvSpPr>
              <p:spPr bwMode="auto">
                <a:xfrm>
                  <a:off x="4680" y="2377"/>
                  <a:ext cx="3" cy="5"/>
                </a:xfrm>
                <a:custGeom>
                  <a:avLst/>
                  <a:gdLst>
                    <a:gd name="T0" fmla="*/ 2 w 4"/>
                    <a:gd name="T1" fmla="*/ 0 h 5"/>
                    <a:gd name="T2" fmla="*/ 2 w 4"/>
                    <a:gd name="T3" fmla="*/ 2 h 5"/>
                    <a:gd name="T4" fmla="*/ 0 w 4"/>
                    <a:gd name="T5" fmla="*/ 4 h 5"/>
                    <a:gd name="T6" fmla="*/ 2 w 4"/>
                    <a:gd name="T7" fmla="*/ 5 h 5"/>
                    <a:gd name="T8" fmla="*/ 2 w 4"/>
                    <a:gd name="T9" fmla="*/ 4 h 5"/>
                    <a:gd name="T10" fmla="*/ 2 w 4"/>
                    <a:gd name="T11" fmla="*/ 4 h 5"/>
                    <a:gd name="T12" fmla="*/ 2 w 4"/>
                    <a:gd name="T13" fmla="*/ 3 h 5"/>
                    <a:gd name="T14" fmla="*/ 2 w 4"/>
                    <a:gd name="T15" fmla="*/ 0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5">
                      <a:moveTo>
                        <a:pt x="4" y="0"/>
                      </a:moveTo>
                      <a:cubicBezTo>
                        <a:pt x="3" y="1"/>
                        <a:pt x="2" y="1"/>
                        <a:pt x="2" y="2"/>
                      </a:cubicBezTo>
                      <a:cubicBezTo>
                        <a:pt x="2" y="4"/>
                        <a:pt x="1" y="4"/>
                        <a:pt x="0" y="4"/>
                      </a:cubicBezTo>
                      <a:cubicBezTo>
                        <a:pt x="1" y="4"/>
                        <a:pt x="1" y="5"/>
                        <a:pt x="2" y="5"/>
                      </a:cubicBezTo>
                      <a:cubicBezTo>
                        <a:pt x="3" y="5"/>
                        <a:pt x="3" y="5"/>
                        <a:pt x="3" y="4"/>
                      </a:cubicBezTo>
                      <a:cubicBezTo>
                        <a:pt x="3" y="4"/>
                        <a:pt x="3" y="4"/>
                        <a:pt x="4" y="4"/>
                      </a:cubicBezTo>
                      <a:cubicBezTo>
                        <a:pt x="4" y="4"/>
                        <a:pt x="4" y="4"/>
                        <a:pt x="4" y="3"/>
                      </a:cubicBezTo>
                      <a:cubicBezTo>
                        <a:pt x="4" y="2"/>
                        <a:pt x="4" y="1"/>
                        <a:pt x="4" y="0"/>
                      </a:cubicBezTo>
                    </a:path>
                  </a:pathLst>
                </a:custGeom>
                <a:solidFill>
                  <a:srgbClr val="D4D1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4" name="Freeform 12935">
                  <a:extLst>
                    <a:ext uri="{FF2B5EF4-FFF2-40B4-BE49-F238E27FC236}">
                      <a16:creationId xmlns:a16="http://schemas.microsoft.com/office/drawing/2014/main" id="{0506572B-7313-F7A4-40D7-1A9588AE7756}"/>
                    </a:ext>
                  </a:extLst>
                </p:cNvPr>
                <p:cNvSpPr>
                  <a:spLocks/>
                </p:cNvSpPr>
                <p:nvPr/>
              </p:nvSpPr>
              <p:spPr bwMode="auto">
                <a:xfrm>
                  <a:off x="4701" y="2361"/>
                  <a:ext cx="1" cy="1"/>
                </a:xfrm>
                <a:custGeom>
                  <a:avLst/>
                  <a:gdLst>
                    <a:gd name="T0" fmla="*/ 0 w 1"/>
                    <a:gd name="T1" fmla="*/ 0 h 1"/>
                    <a:gd name="T2" fmla="*/ 1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1" y="0"/>
                      </a:cubicBezTo>
                      <a:cubicBezTo>
                        <a:pt x="0" y="0"/>
                        <a:pt x="0" y="0"/>
                        <a:pt x="0" y="0"/>
                      </a:cubicBezTo>
                    </a:path>
                  </a:pathLst>
                </a:custGeom>
                <a:solidFill>
                  <a:srgbClr val="C8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5" name="Freeform 12936">
                  <a:extLst>
                    <a:ext uri="{FF2B5EF4-FFF2-40B4-BE49-F238E27FC236}">
                      <a16:creationId xmlns:a16="http://schemas.microsoft.com/office/drawing/2014/main" id="{17DF9407-9B53-4013-CBEF-A2FBFF30E20B}"/>
                    </a:ext>
                  </a:extLst>
                </p:cNvPr>
                <p:cNvSpPr>
                  <a:spLocks/>
                </p:cNvSpPr>
                <p:nvPr/>
              </p:nvSpPr>
              <p:spPr bwMode="auto">
                <a:xfrm>
                  <a:off x="4683" y="2360"/>
                  <a:ext cx="22" cy="27"/>
                </a:xfrm>
                <a:custGeom>
                  <a:avLst/>
                  <a:gdLst>
                    <a:gd name="T0" fmla="*/ 10 w 27"/>
                    <a:gd name="T1" fmla="*/ 0 h 33"/>
                    <a:gd name="T2" fmla="*/ 10 w 27"/>
                    <a:gd name="T3" fmla="*/ 0 h 33"/>
                    <a:gd name="T4" fmla="*/ 10 w 27"/>
                    <a:gd name="T5" fmla="*/ 2 h 33"/>
                    <a:gd name="T6" fmla="*/ 9 w 27"/>
                    <a:gd name="T7" fmla="*/ 4 h 33"/>
                    <a:gd name="T8" fmla="*/ 8 w 27"/>
                    <a:gd name="T9" fmla="*/ 6 h 33"/>
                    <a:gd name="T10" fmla="*/ 7 w 27"/>
                    <a:gd name="T11" fmla="*/ 8 h 33"/>
                    <a:gd name="T12" fmla="*/ 6 w 27"/>
                    <a:gd name="T13" fmla="*/ 9 h 33"/>
                    <a:gd name="T14" fmla="*/ 5 w 27"/>
                    <a:gd name="T15" fmla="*/ 11 h 33"/>
                    <a:gd name="T16" fmla="*/ 4 w 27"/>
                    <a:gd name="T17" fmla="*/ 11 h 33"/>
                    <a:gd name="T18" fmla="*/ 4 w 27"/>
                    <a:gd name="T19" fmla="*/ 11 h 33"/>
                    <a:gd name="T20" fmla="*/ 3 w 27"/>
                    <a:gd name="T21" fmla="*/ 11 h 33"/>
                    <a:gd name="T22" fmla="*/ 3 w 27"/>
                    <a:gd name="T23" fmla="*/ 11 h 33"/>
                    <a:gd name="T24" fmla="*/ 2 w 27"/>
                    <a:gd name="T25" fmla="*/ 11 h 33"/>
                    <a:gd name="T26" fmla="*/ 2 w 27"/>
                    <a:gd name="T27" fmla="*/ 11 h 33"/>
                    <a:gd name="T28" fmla="*/ 2 w 27"/>
                    <a:gd name="T29" fmla="*/ 11 h 33"/>
                    <a:gd name="T30" fmla="*/ 2 w 27"/>
                    <a:gd name="T31" fmla="*/ 11 h 33"/>
                    <a:gd name="T32" fmla="*/ 2 w 27"/>
                    <a:gd name="T33" fmla="*/ 11 h 33"/>
                    <a:gd name="T34" fmla="*/ 1 w 27"/>
                    <a:gd name="T35" fmla="*/ 11 h 33"/>
                    <a:gd name="T36" fmla="*/ 0 w 27"/>
                    <a:gd name="T37" fmla="*/ 11 h 33"/>
                    <a:gd name="T38" fmla="*/ 1 w 27"/>
                    <a:gd name="T39" fmla="*/ 13 h 33"/>
                    <a:gd name="T40" fmla="*/ 2 w 27"/>
                    <a:gd name="T41" fmla="*/ 13 h 33"/>
                    <a:gd name="T42" fmla="*/ 2 w 27"/>
                    <a:gd name="T43" fmla="*/ 15 h 33"/>
                    <a:gd name="T44" fmla="*/ 2 w 27"/>
                    <a:gd name="T45" fmla="*/ 14 h 33"/>
                    <a:gd name="T46" fmla="*/ 2 w 27"/>
                    <a:gd name="T47" fmla="*/ 14 h 33"/>
                    <a:gd name="T48" fmla="*/ 3 w 27"/>
                    <a:gd name="T49" fmla="*/ 15 h 33"/>
                    <a:gd name="T50" fmla="*/ 4 w 27"/>
                    <a:gd name="T51" fmla="*/ 15 h 33"/>
                    <a:gd name="T52" fmla="*/ 4 w 27"/>
                    <a:gd name="T53" fmla="*/ 14 h 33"/>
                    <a:gd name="T54" fmla="*/ 5 w 27"/>
                    <a:gd name="T55" fmla="*/ 14 h 33"/>
                    <a:gd name="T56" fmla="*/ 5 w 27"/>
                    <a:gd name="T57" fmla="*/ 14 h 33"/>
                    <a:gd name="T58" fmla="*/ 6 w 27"/>
                    <a:gd name="T59" fmla="*/ 14 h 33"/>
                    <a:gd name="T60" fmla="*/ 6 w 27"/>
                    <a:gd name="T61" fmla="*/ 14 h 33"/>
                    <a:gd name="T62" fmla="*/ 6 w 27"/>
                    <a:gd name="T63" fmla="*/ 13 h 33"/>
                    <a:gd name="T64" fmla="*/ 6 w 27"/>
                    <a:gd name="T65" fmla="*/ 13 h 33"/>
                    <a:gd name="T66" fmla="*/ 7 w 27"/>
                    <a:gd name="T67" fmla="*/ 13 h 33"/>
                    <a:gd name="T68" fmla="*/ 7 w 27"/>
                    <a:gd name="T69" fmla="*/ 13 h 33"/>
                    <a:gd name="T70" fmla="*/ 9 w 27"/>
                    <a:gd name="T71" fmla="*/ 13 h 33"/>
                    <a:gd name="T72" fmla="*/ 10 w 27"/>
                    <a:gd name="T73" fmla="*/ 11 h 33"/>
                    <a:gd name="T74" fmla="*/ 11 w 27"/>
                    <a:gd name="T75" fmla="*/ 9 h 33"/>
                    <a:gd name="T76" fmla="*/ 11 w 27"/>
                    <a:gd name="T77" fmla="*/ 8 h 33"/>
                    <a:gd name="T78" fmla="*/ 12 w 27"/>
                    <a:gd name="T79" fmla="*/ 7 h 33"/>
                    <a:gd name="T80" fmla="*/ 12 w 27"/>
                    <a:gd name="T81" fmla="*/ 7 h 33"/>
                    <a:gd name="T82" fmla="*/ 11 w 27"/>
                    <a:gd name="T83" fmla="*/ 6 h 33"/>
                    <a:gd name="T84" fmla="*/ 12 w 27"/>
                    <a:gd name="T85" fmla="*/ 5 h 33"/>
                    <a:gd name="T86" fmla="*/ 12 w 27"/>
                    <a:gd name="T87" fmla="*/ 4 h 33"/>
                    <a:gd name="T88" fmla="*/ 11 w 27"/>
                    <a:gd name="T89" fmla="*/ 2 h 33"/>
                    <a:gd name="T90" fmla="*/ 10 w 27"/>
                    <a:gd name="T91" fmla="*/ 1 h 33"/>
                    <a:gd name="T92" fmla="*/ 10 w 27"/>
                    <a:gd name="T93" fmla="*/ 1 h 33"/>
                    <a:gd name="T94" fmla="*/ 10 w 27"/>
                    <a:gd name="T95" fmla="*/ 1 h 33"/>
                    <a:gd name="T96" fmla="*/ 10 w 27"/>
                    <a:gd name="T97" fmla="*/ 0 h 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7" h="33">
                      <a:moveTo>
                        <a:pt x="22" y="0"/>
                      </a:moveTo>
                      <a:cubicBezTo>
                        <a:pt x="22" y="0"/>
                        <a:pt x="22" y="0"/>
                        <a:pt x="22" y="0"/>
                      </a:cubicBezTo>
                      <a:cubicBezTo>
                        <a:pt x="21" y="2"/>
                        <a:pt x="21" y="3"/>
                        <a:pt x="22" y="5"/>
                      </a:cubicBezTo>
                      <a:cubicBezTo>
                        <a:pt x="22" y="6"/>
                        <a:pt x="21" y="7"/>
                        <a:pt x="21" y="9"/>
                      </a:cubicBezTo>
                      <a:cubicBezTo>
                        <a:pt x="21" y="11"/>
                        <a:pt x="19" y="12"/>
                        <a:pt x="19" y="14"/>
                      </a:cubicBezTo>
                      <a:cubicBezTo>
                        <a:pt x="19" y="16"/>
                        <a:pt x="17" y="16"/>
                        <a:pt x="16" y="18"/>
                      </a:cubicBezTo>
                      <a:cubicBezTo>
                        <a:pt x="16" y="20"/>
                        <a:pt x="14" y="20"/>
                        <a:pt x="13" y="21"/>
                      </a:cubicBezTo>
                      <a:cubicBezTo>
                        <a:pt x="13" y="23"/>
                        <a:pt x="10" y="22"/>
                        <a:pt x="10" y="23"/>
                      </a:cubicBezTo>
                      <a:cubicBezTo>
                        <a:pt x="9" y="24"/>
                        <a:pt x="9" y="24"/>
                        <a:pt x="8" y="24"/>
                      </a:cubicBezTo>
                      <a:cubicBezTo>
                        <a:pt x="8" y="24"/>
                        <a:pt x="8" y="24"/>
                        <a:pt x="8" y="24"/>
                      </a:cubicBezTo>
                      <a:cubicBezTo>
                        <a:pt x="8" y="24"/>
                        <a:pt x="8" y="24"/>
                        <a:pt x="7" y="24"/>
                      </a:cubicBezTo>
                      <a:cubicBezTo>
                        <a:pt x="7" y="24"/>
                        <a:pt x="7" y="24"/>
                        <a:pt x="7" y="25"/>
                      </a:cubicBezTo>
                      <a:cubicBezTo>
                        <a:pt x="6" y="25"/>
                        <a:pt x="6" y="25"/>
                        <a:pt x="6" y="25"/>
                      </a:cubicBezTo>
                      <a:cubicBezTo>
                        <a:pt x="5" y="25"/>
                        <a:pt x="5" y="25"/>
                        <a:pt x="5" y="25"/>
                      </a:cubicBezTo>
                      <a:cubicBezTo>
                        <a:pt x="4" y="25"/>
                        <a:pt x="4" y="25"/>
                        <a:pt x="4" y="25"/>
                      </a:cubicBezTo>
                      <a:cubicBezTo>
                        <a:pt x="4" y="25"/>
                        <a:pt x="3" y="25"/>
                        <a:pt x="3" y="26"/>
                      </a:cubicBezTo>
                      <a:cubicBezTo>
                        <a:pt x="3" y="26"/>
                        <a:pt x="3" y="26"/>
                        <a:pt x="2" y="26"/>
                      </a:cubicBezTo>
                      <a:cubicBezTo>
                        <a:pt x="2" y="26"/>
                        <a:pt x="1" y="26"/>
                        <a:pt x="1" y="26"/>
                      </a:cubicBezTo>
                      <a:cubicBezTo>
                        <a:pt x="1" y="26"/>
                        <a:pt x="1" y="26"/>
                        <a:pt x="0" y="26"/>
                      </a:cubicBezTo>
                      <a:cubicBezTo>
                        <a:pt x="1" y="27"/>
                        <a:pt x="1" y="29"/>
                        <a:pt x="1" y="31"/>
                      </a:cubicBezTo>
                      <a:cubicBezTo>
                        <a:pt x="2" y="31"/>
                        <a:pt x="2" y="31"/>
                        <a:pt x="3" y="31"/>
                      </a:cubicBezTo>
                      <a:cubicBezTo>
                        <a:pt x="3" y="32"/>
                        <a:pt x="4" y="33"/>
                        <a:pt x="4" y="33"/>
                      </a:cubicBezTo>
                      <a:cubicBezTo>
                        <a:pt x="5" y="33"/>
                        <a:pt x="5" y="33"/>
                        <a:pt x="5" y="32"/>
                      </a:cubicBezTo>
                      <a:cubicBezTo>
                        <a:pt x="6" y="32"/>
                        <a:pt x="6" y="32"/>
                        <a:pt x="6" y="32"/>
                      </a:cubicBezTo>
                      <a:cubicBezTo>
                        <a:pt x="6" y="32"/>
                        <a:pt x="7" y="33"/>
                        <a:pt x="7" y="33"/>
                      </a:cubicBezTo>
                      <a:cubicBezTo>
                        <a:pt x="8" y="33"/>
                        <a:pt x="8" y="33"/>
                        <a:pt x="8" y="33"/>
                      </a:cubicBezTo>
                      <a:cubicBezTo>
                        <a:pt x="9" y="33"/>
                        <a:pt x="9" y="33"/>
                        <a:pt x="9" y="32"/>
                      </a:cubicBezTo>
                      <a:cubicBezTo>
                        <a:pt x="10" y="32"/>
                        <a:pt x="10" y="32"/>
                        <a:pt x="10" y="32"/>
                      </a:cubicBezTo>
                      <a:cubicBezTo>
                        <a:pt x="10" y="32"/>
                        <a:pt x="11" y="32"/>
                        <a:pt x="11" y="32"/>
                      </a:cubicBezTo>
                      <a:cubicBezTo>
                        <a:pt x="11" y="32"/>
                        <a:pt x="11" y="32"/>
                        <a:pt x="12" y="32"/>
                      </a:cubicBezTo>
                      <a:cubicBezTo>
                        <a:pt x="12" y="32"/>
                        <a:pt x="13" y="32"/>
                        <a:pt x="13" y="32"/>
                      </a:cubicBezTo>
                      <a:cubicBezTo>
                        <a:pt x="13" y="31"/>
                        <a:pt x="13" y="31"/>
                        <a:pt x="14" y="31"/>
                      </a:cubicBezTo>
                      <a:cubicBezTo>
                        <a:pt x="14" y="31"/>
                        <a:pt x="14" y="31"/>
                        <a:pt x="14" y="31"/>
                      </a:cubicBezTo>
                      <a:cubicBezTo>
                        <a:pt x="14" y="31"/>
                        <a:pt x="14" y="31"/>
                        <a:pt x="15" y="31"/>
                      </a:cubicBezTo>
                      <a:cubicBezTo>
                        <a:pt x="15" y="31"/>
                        <a:pt x="16" y="31"/>
                        <a:pt x="16" y="30"/>
                      </a:cubicBezTo>
                      <a:cubicBezTo>
                        <a:pt x="16" y="29"/>
                        <a:pt x="19" y="30"/>
                        <a:pt x="20" y="28"/>
                      </a:cubicBezTo>
                      <a:cubicBezTo>
                        <a:pt x="20" y="26"/>
                        <a:pt x="22" y="27"/>
                        <a:pt x="23" y="25"/>
                      </a:cubicBezTo>
                      <a:cubicBezTo>
                        <a:pt x="23" y="23"/>
                        <a:pt x="26" y="23"/>
                        <a:pt x="25" y="21"/>
                      </a:cubicBezTo>
                      <a:cubicBezTo>
                        <a:pt x="25" y="20"/>
                        <a:pt x="26" y="19"/>
                        <a:pt x="26" y="18"/>
                      </a:cubicBezTo>
                      <a:cubicBezTo>
                        <a:pt x="27" y="17"/>
                        <a:pt x="27" y="16"/>
                        <a:pt x="27" y="16"/>
                      </a:cubicBezTo>
                      <a:cubicBezTo>
                        <a:pt x="27" y="16"/>
                        <a:pt x="27" y="15"/>
                        <a:pt x="27" y="15"/>
                      </a:cubicBezTo>
                      <a:cubicBezTo>
                        <a:pt x="27" y="15"/>
                        <a:pt x="26" y="14"/>
                        <a:pt x="26" y="14"/>
                      </a:cubicBezTo>
                      <a:cubicBezTo>
                        <a:pt x="26" y="12"/>
                        <a:pt x="27" y="11"/>
                        <a:pt x="27" y="10"/>
                      </a:cubicBezTo>
                      <a:cubicBezTo>
                        <a:pt x="27" y="10"/>
                        <a:pt x="27" y="9"/>
                        <a:pt x="27" y="9"/>
                      </a:cubicBezTo>
                      <a:cubicBezTo>
                        <a:pt x="25" y="8"/>
                        <a:pt x="26" y="6"/>
                        <a:pt x="25" y="5"/>
                      </a:cubicBezTo>
                      <a:cubicBezTo>
                        <a:pt x="23" y="4"/>
                        <a:pt x="25" y="1"/>
                        <a:pt x="23" y="1"/>
                      </a:cubicBezTo>
                      <a:cubicBezTo>
                        <a:pt x="23" y="1"/>
                        <a:pt x="23" y="1"/>
                        <a:pt x="23" y="1"/>
                      </a:cubicBezTo>
                      <a:cubicBezTo>
                        <a:pt x="22" y="1"/>
                        <a:pt x="22" y="1"/>
                        <a:pt x="22" y="1"/>
                      </a:cubicBezTo>
                      <a:cubicBezTo>
                        <a:pt x="22" y="1"/>
                        <a:pt x="22" y="1"/>
                        <a:pt x="2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6" name="Freeform 12937">
                  <a:extLst>
                    <a:ext uri="{FF2B5EF4-FFF2-40B4-BE49-F238E27FC236}">
                      <a16:creationId xmlns:a16="http://schemas.microsoft.com/office/drawing/2014/main" id="{3975318A-9B8A-73AB-EDC6-573D89CDA844}"/>
                    </a:ext>
                  </a:extLst>
                </p:cNvPr>
                <p:cNvSpPr>
                  <a:spLocks/>
                </p:cNvSpPr>
                <p:nvPr/>
              </p:nvSpPr>
              <p:spPr bwMode="auto">
                <a:xfrm>
                  <a:off x="4681" y="2381"/>
                  <a:ext cx="3" cy="5"/>
                </a:xfrm>
                <a:custGeom>
                  <a:avLst/>
                  <a:gdLst>
                    <a:gd name="T0" fmla="*/ 2 w 3"/>
                    <a:gd name="T1" fmla="*/ 0 h 6"/>
                    <a:gd name="T2" fmla="*/ 2 w 3"/>
                    <a:gd name="T3" fmla="*/ 0 h 6"/>
                    <a:gd name="T4" fmla="*/ 0 w 3"/>
                    <a:gd name="T5" fmla="*/ 2 h 6"/>
                    <a:gd name="T6" fmla="*/ 0 w 3"/>
                    <a:gd name="T7" fmla="*/ 3 h 6"/>
                    <a:gd name="T8" fmla="*/ 0 w 3"/>
                    <a:gd name="T9" fmla="*/ 3 h 6"/>
                    <a:gd name="T10" fmla="*/ 2 w 3"/>
                    <a:gd name="T11" fmla="*/ 3 h 6"/>
                    <a:gd name="T12" fmla="*/ 2 w 3"/>
                    <a:gd name="T13" fmla="*/ 3 h 6"/>
                    <a:gd name="T14" fmla="*/ 3 w 3"/>
                    <a:gd name="T15" fmla="*/ 3 h 6"/>
                    <a:gd name="T16" fmla="*/ 3 w 3"/>
                    <a:gd name="T17" fmla="*/ 3 h 6"/>
                    <a:gd name="T18" fmla="*/ 2 w 3"/>
                    <a:gd name="T19" fmla="*/ 1 h 6"/>
                    <a:gd name="T20" fmla="*/ 2 w 3"/>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6">
                      <a:moveTo>
                        <a:pt x="2" y="0"/>
                      </a:moveTo>
                      <a:cubicBezTo>
                        <a:pt x="2" y="0"/>
                        <a:pt x="2" y="0"/>
                        <a:pt x="2" y="0"/>
                      </a:cubicBezTo>
                      <a:cubicBezTo>
                        <a:pt x="1" y="1"/>
                        <a:pt x="0" y="1"/>
                        <a:pt x="0" y="2"/>
                      </a:cubicBezTo>
                      <a:cubicBezTo>
                        <a:pt x="0" y="2"/>
                        <a:pt x="0" y="2"/>
                        <a:pt x="0" y="3"/>
                      </a:cubicBezTo>
                      <a:cubicBezTo>
                        <a:pt x="0" y="3"/>
                        <a:pt x="0" y="3"/>
                        <a:pt x="0" y="4"/>
                      </a:cubicBezTo>
                      <a:cubicBezTo>
                        <a:pt x="1" y="5"/>
                        <a:pt x="1" y="5"/>
                        <a:pt x="2" y="5"/>
                      </a:cubicBezTo>
                      <a:cubicBezTo>
                        <a:pt x="2" y="5"/>
                        <a:pt x="2" y="5"/>
                        <a:pt x="2" y="5"/>
                      </a:cubicBezTo>
                      <a:cubicBezTo>
                        <a:pt x="2" y="5"/>
                        <a:pt x="3" y="5"/>
                        <a:pt x="3" y="5"/>
                      </a:cubicBezTo>
                      <a:cubicBezTo>
                        <a:pt x="3" y="5"/>
                        <a:pt x="3" y="5"/>
                        <a:pt x="3" y="6"/>
                      </a:cubicBezTo>
                      <a:cubicBezTo>
                        <a:pt x="3" y="4"/>
                        <a:pt x="3" y="2"/>
                        <a:pt x="2" y="1"/>
                      </a:cubicBezTo>
                      <a:cubicBezTo>
                        <a:pt x="2" y="0"/>
                        <a:pt x="2" y="0"/>
                        <a:pt x="2"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7" name="Freeform 12938">
                  <a:extLst>
                    <a:ext uri="{FF2B5EF4-FFF2-40B4-BE49-F238E27FC236}">
                      <a16:creationId xmlns:a16="http://schemas.microsoft.com/office/drawing/2014/main" id="{754B2777-163E-E031-7436-4CB326F6D138}"/>
                    </a:ext>
                  </a:extLst>
                </p:cNvPr>
                <p:cNvSpPr>
                  <a:spLocks/>
                </p:cNvSpPr>
                <p:nvPr/>
              </p:nvSpPr>
              <p:spPr bwMode="auto">
                <a:xfrm>
                  <a:off x="4678" y="2379"/>
                  <a:ext cx="2" cy="2"/>
                </a:xfrm>
                <a:custGeom>
                  <a:avLst/>
                  <a:gdLst>
                    <a:gd name="T0" fmla="*/ 1 w 2"/>
                    <a:gd name="T1" fmla="*/ 0 h 2"/>
                    <a:gd name="T2" fmla="*/ 0 w 2"/>
                    <a:gd name="T3" fmla="*/ 0 h 2"/>
                    <a:gd name="T4" fmla="*/ 0 w 2"/>
                    <a:gd name="T5" fmla="*/ 0 h 2"/>
                    <a:gd name="T6" fmla="*/ 2 w 2"/>
                    <a:gd name="T7" fmla="*/ 1 h 2"/>
                    <a:gd name="T8" fmla="*/ 2 w 2"/>
                    <a:gd name="T9" fmla="*/ 2 h 2"/>
                    <a:gd name="T10" fmla="*/ 2 w 2"/>
                    <a:gd name="T11" fmla="*/ 2 h 2"/>
                    <a:gd name="T12" fmla="*/ 2 w 2"/>
                    <a:gd name="T13" fmla="*/ 2 h 2"/>
                    <a:gd name="T14" fmla="*/ 1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1" y="0"/>
                      </a:moveTo>
                      <a:cubicBezTo>
                        <a:pt x="0" y="0"/>
                        <a:pt x="0" y="0"/>
                        <a:pt x="0" y="0"/>
                      </a:cubicBezTo>
                      <a:cubicBezTo>
                        <a:pt x="0" y="0"/>
                        <a:pt x="0" y="0"/>
                        <a:pt x="0" y="0"/>
                      </a:cubicBezTo>
                      <a:cubicBezTo>
                        <a:pt x="1" y="0"/>
                        <a:pt x="1" y="0"/>
                        <a:pt x="2" y="1"/>
                      </a:cubicBezTo>
                      <a:cubicBezTo>
                        <a:pt x="2" y="1"/>
                        <a:pt x="2" y="1"/>
                        <a:pt x="2" y="2"/>
                      </a:cubicBezTo>
                      <a:cubicBezTo>
                        <a:pt x="2" y="2"/>
                        <a:pt x="2" y="2"/>
                        <a:pt x="2" y="2"/>
                      </a:cubicBezTo>
                      <a:cubicBezTo>
                        <a:pt x="2" y="2"/>
                        <a:pt x="2" y="2"/>
                        <a:pt x="2" y="2"/>
                      </a:cubicBezTo>
                      <a:cubicBezTo>
                        <a:pt x="2" y="1"/>
                        <a:pt x="1" y="0"/>
                        <a:pt x="1"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8" name="Freeform 12939">
                  <a:extLst>
                    <a:ext uri="{FF2B5EF4-FFF2-40B4-BE49-F238E27FC236}">
                      <a16:creationId xmlns:a16="http://schemas.microsoft.com/office/drawing/2014/main" id="{B121E822-C881-34B1-5923-D8F9E62E4415}"/>
                    </a:ext>
                  </a:extLst>
                </p:cNvPr>
                <p:cNvSpPr>
                  <a:spLocks/>
                </p:cNvSpPr>
                <p:nvPr/>
              </p:nvSpPr>
              <p:spPr bwMode="auto">
                <a:xfrm>
                  <a:off x="4680" y="2381"/>
                  <a:ext cx="3" cy="2"/>
                </a:xfrm>
                <a:custGeom>
                  <a:avLst/>
                  <a:gdLst>
                    <a:gd name="T0" fmla="*/ 0 w 4"/>
                    <a:gd name="T1" fmla="*/ 0 h 3"/>
                    <a:gd name="T2" fmla="*/ 0 w 4"/>
                    <a:gd name="T3" fmla="*/ 0 h 3"/>
                    <a:gd name="T4" fmla="*/ 1 w 4"/>
                    <a:gd name="T5" fmla="*/ 1 h 3"/>
                    <a:gd name="T6" fmla="*/ 1 w 4"/>
                    <a:gd name="T7" fmla="*/ 1 h 3"/>
                    <a:gd name="T8" fmla="*/ 1 w 4"/>
                    <a:gd name="T9" fmla="*/ 1 h 3"/>
                    <a:gd name="T10" fmla="*/ 2 w 4"/>
                    <a:gd name="T11" fmla="*/ 1 h 3"/>
                    <a:gd name="T12" fmla="*/ 2 w 4"/>
                    <a:gd name="T13" fmla="*/ 1 h 3"/>
                    <a:gd name="T14" fmla="*/ 2 w 4"/>
                    <a:gd name="T15" fmla="*/ 0 h 3"/>
                    <a:gd name="T16" fmla="*/ 2 w 4"/>
                    <a:gd name="T17" fmla="*/ 0 h 3"/>
                    <a:gd name="T18" fmla="*/ 2 w 4"/>
                    <a:gd name="T19" fmla="*/ 1 h 3"/>
                    <a:gd name="T20" fmla="*/ 0 w 4"/>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3">
                      <a:moveTo>
                        <a:pt x="0" y="0"/>
                      </a:moveTo>
                      <a:cubicBezTo>
                        <a:pt x="0" y="0"/>
                        <a:pt x="0" y="0"/>
                        <a:pt x="0" y="0"/>
                      </a:cubicBezTo>
                      <a:cubicBezTo>
                        <a:pt x="0" y="1"/>
                        <a:pt x="0" y="3"/>
                        <a:pt x="1" y="3"/>
                      </a:cubicBezTo>
                      <a:cubicBezTo>
                        <a:pt x="1" y="3"/>
                        <a:pt x="1" y="3"/>
                        <a:pt x="1" y="3"/>
                      </a:cubicBezTo>
                      <a:cubicBezTo>
                        <a:pt x="1" y="3"/>
                        <a:pt x="1" y="3"/>
                        <a:pt x="1" y="3"/>
                      </a:cubicBezTo>
                      <a:cubicBezTo>
                        <a:pt x="1" y="3"/>
                        <a:pt x="2" y="3"/>
                        <a:pt x="2" y="3"/>
                      </a:cubicBezTo>
                      <a:cubicBezTo>
                        <a:pt x="2" y="2"/>
                        <a:pt x="2" y="2"/>
                        <a:pt x="2" y="2"/>
                      </a:cubicBezTo>
                      <a:cubicBezTo>
                        <a:pt x="2" y="1"/>
                        <a:pt x="3" y="1"/>
                        <a:pt x="4" y="0"/>
                      </a:cubicBezTo>
                      <a:cubicBezTo>
                        <a:pt x="3" y="0"/>
                        <a:pt x="3" y="0"/>
                        <a:pt x="3" y="0"/>
                      </a:cubicBezTo>
                      <a:cubicBezTo>
                        <a:pt x="3" y="1"/>
                        <a:pt x="3" y="1"/>
                        <a:pt x="2" y="1"/>
                      </a:cubicBezTo>
                      <a:cubicBezTo>
                        <a:pt x="1" y="1"/>
                        <a:pt x="1" y="0"/>
                        <a:pt x="0" y="0"/>
                      </a:cubicBezTo>
                    </a:path>
                  </a:pathLst>
                </a:custGeom>
                <a:solidFill>
                  <a:srgbClr val="BCB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59" name="Freeform 12940">
                  <a:extLst>
                    <a:ext uri="{FF2B5EF4-FFF2-40B4-BE49-F238E27FC236}">
                      <a16:creationId xmlns:a16="http://schemas.microsoft.com/office/drawing/2014/main" id="{EE7504CA-F6F8-42F9-73FB-93D1F3F39653}"/>
                    </a:ext>
                  </a:extLst>
                </p:cNvPr>
                <p:cNvSpPr>
                  <a:spLocks/>
                </p:cNvSpPr>
                <p:nvPr/>
              </p:nvSpPr>
              <p:spPr bwMode="auto">
                <a:xfrm>
                  <a:off x="4704" y="2376"/>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0" name="Freeform 12941">
                  <a:extLst>
                    <a:ext uri="{FF2B5EF4-FFF2-40B4-BE49-F238E27FC236}">
                      <a16:creationId xmlns:a16="http://schemas.microsoft.com/office/drawing/2014/main" id="{67E04983-E10B-A018-7C1D-CE0D17CB4CC5}"/>
                    </a:ext>
                  </a:extLst>
                </p:cNvPr>
                <p:cNvSpPr>
                  <a:spLocks/>
                </p:cNvSpPr>
                <p:nvPr/>
              </p:nvSpPr>
              <p:spPr bwMode="auto">
                <a:xfrm>
                  <a:off x="4677" y="2379"/>
                  <a:ext cx="1" cy="3"/>
                </a:xfrm>
                <a:custGeom>
                  <a:avLst/>
                  <a:gdLst>
                    <a:gd name="T0" fmla="*/ 0 w 1"/>
                    <a:gd name="T1" fmla="*/ 0 h 3"/>
                    <a:gd name="T2" fmla="*/ 0 w 1"/>
                    <a:gd name="T3" fmla="*/ 3 h 3"/>
                    <a:gd name="T4" fmla="*/ 0 w 1"/>
                    <a:gd name="T5" fmla="*/ 3 h 3"/>
                    <a:gd name="T6" fmla="*/ 0 w 1"/>
                    <a:gd name="T7" fmla="*/ 0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1"/>
                        <a:pt x="0" y="2"/>
                        <a:pt x="0" y="3"/>
                      </a:cubicBezTo>
                      <a:cubicBezTo>
                        <a:pt x="0" y="3"/>
                        <a:pt x="0" y="3"/>
                        <a:pt x="0" y="3"/>
                      </a:cubicBezTo>
                      <a:cubicBezTo>
                        <a:pt x="0" y="2"/>
                        <a:pt x="0" y="1"/>
                        <a:pt x="0" y="0"/>
                      </a:cubicBezTo>
                      <a:cubicBezTo>
                        <a:pt x="0" y="0"/>
                        <a:pt x="0" y="0"/>
                        <a:pt x="0"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1" name="Freeform 12942">
                  <a:extLst>
                    <a:ext uri="{FF2B5EF4-FFF2-40B4-BE49-F238E27FC236}">
                      <a16:creationId xmlns:a16="http://schemas.microsoft.com/office/drawing/2014/main" id="{F2FCDE8F-EF18-8F9C-2AEE-CACC857EB58D}"/>
                    </a:ext>
                  </a:extLst>
                </p:cNvPr>
                <p:cNvSpPr>
                  <a:spLocks/>
                </p:cNvSpPr>
                <p:nvPr/>
              </p:nvSpPr>
              <p:spPr bwMode="auto">
                <a:xfrm>
                  <a:off x="4677" y="2382"/>
                  <a:ext cx="1" cy="1"/>
                </a:xfrm>
                <a:custGeom>
                  <a:avLst/>
                  <a:gdLst>
                    <a:gd name="T0" fmla="*/ 0 w 1"/>
                    <a:gd name="T1" fmla="*/ 0 h 1"/>
                    <a:gd name="T2" fmla="*/ 0 w 1"/>
                    <a:gd name="T3" fmla="*/ 0 h 1"/>
                    <a:gd name="T4" fmla="*/ 1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1"/>
                        <a:pt x="1" y="1"/>
                      </a:cubicBezTo>
                      <a:cubicBezTo>
                        <a:pt x="0" y="1"/>
                        <a:pt x="0" y="0"/>
                        <a:pt x="0" y="0"/>
                      </a:cubicBezTo>
                    </a:path>
                  </a:pathLst>
                </a:custGeom>
                <a:solidFill>
                  <a:srgbClr val="BCB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2" name="Freeform 12943">
                  <a:extLst>
                    <a:ext uri="{FF2B5EF4-FFF2-40B4-BE49-F238E27FC236}">
                      <a16:creationId xmlns:a16="http://schemas.microsoft.com/office/drawing/2014/main" id="{8CC1DF0F-7471-456A-1141-EA660BDE4A2E}"/>
                    </a:ext>
                  </a:extLst>
                </p:cNvPr>
                <p:cNvSpPr>
                  <a:spLocks noEditPoints="1"/>
                </p:cNvSpPr>
                <p:nvPr/>
              </p:nvSpPr>
              <p:spPr bwMode="auto">
                <a:xfrm>
                  <a:off x="4677" y="2379"/>
                  <a:ext cx="1" cy="1"/>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1 w 1"/>
                    <a:gd name="T19" fmla="*/ 0 h 1"/>
                    <a:gd name="T20" fmla="*/ 0 w 1"/>
                    <a:gd name="T21" fmla="*/ 0 h 1"/>
                    <a:gd name="T22" fmla="*/ 1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
                      <a:moveTo>
                        <a:pt x="1" y="0"/>
                      </a:moveTo>
                      <a:cubicBezTo>
                        <a:pt x="1" y="0"/>
                        <a:pt x="1" y="0"/>
                        <a:pt x="1" y="0"/>
                      </a:cubicBez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3" name="Freeform 12944">
                  <a:extLst>
                    <a:ext uri="{FF2B5EF4-FFF2-40B4-BE49-F238E27FC236}">
                      <a16:creationId xmlns:a16="http://schemas.microsoft.com/office/drawing/2014/main" id="{FA8AB2F9-F77E-4EE4-38D1-87282798C851}"/>
                    </a:ext>
                  </a:extLst>
                </p:cNvPr>
                <p:cNvSpPr>
                  <a:spLocks noEditPoints="1"/>
                </p:cNvSpPr>
                <p:nvPr/>
              </p:nvSpPr>
              <p:spPr bwMode="auto">
                <a:xfrm>
                  <a:off x="4678" y="2382"/>
                  <a:ext cx="1" cy="2"/>
                </a:xfrm>
                <a:custGeom>
                  <a:avLst/>
                  <a:gdLst>
                    <a:gd name="T0" fmla="*/ 0 w 1"/>
                    <a:gd name="T1" fmla="*/ 0 h 2"/>
                    <a:gd name="T2" fmla="*/ 0 w 1"/>
                    <a:gd name="T3" fmla="*/ 0 h 2"/>
                    <a:gd name="T4" fmla="*/ 0 w 1"/>
                    <a:gd name="T5" fmla="*/ 0 h 2"/>
                    <a:gd name="T6" fmla="*/ 0 w 1"/>
                    <a:gd name="T7" fmla="*/ 0 h 2"/>
                    <a:gd name="T8" fmla="*/ 0 w 1"/>
                    <a:gd name="T9" fmla="*/ 0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1 w 1"/>
                    <a:gd name="T29" fmla="*/ 2 h 2"/>
                    <a:gd name="T30" fmla="*/ 1 w 1"/>
                    <a:gd name="T31" fmla="*/ 2 h 2"/>
                    <a:gd name="T32" fmla="*/ 1 w 1"/>
                    <a:gd name="T33" fmla="*/ 2 h 2"/>
                    <a:gd name="T34" fmla="*/ 1 w 1"/>
                    <a:gd name="T35" fmla="*/ 2 h 2"/>
                    <a:gd name="T36" fmla="*/ 0 w 1"/>
                    <a:gd name="T37" fmla="*/ 0 h 2"/>
                    <a:gd name="T38" fmla="*/ 0 w 1"/>
                    <a:gd name="T39" fmla="*/ 0 h 2"/>
                    <a:gd name="T40" fmla="*/ 0 w 1"/>
                    <a:gd name="T41" fmla="*/ 0 h 2"/>
                    <a:gd name="T42" fmla="*/ 0 w 1"/>
                    <a:gd name="T43" fmla="*/ 0 h 2"/>
                    <a:gd name="T44" fmla="*/ 0 w 1"/>
                    <a:gd name="T45" fmla="*/ 0 h 2"/>
                    <a:gd name="T46" fmla="*/ 0 w 1"/>
                    <a:gd name="T47" fmla="*/ 0 h 2"/>
                    <a:gd name="T48" fmla="*/ 0 w 1"/>
                    <a:gd name="T49" fmla="*/ 0 h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 h="2">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1" y="0"/>
                        <a:pt x="1" y="1"/>
                        <a:pt x="1" y="2"/>
                      </a:cubicBezTo>
                      <a:cubicBezTo>
                        <a:pt x="1" y="2"/>
                        <a:pt x="1" y="2"/>
                        <a:pt x="1" y="2"/>
                      </a:cubicBezTo>
                      <a:cubicBezTo>
                        <a:pt x="1" y="2"/>
                        <a:pt x="1" y="2"/>
                        <a:pt x="1" y="2"/>
                      </a:cubicBezTo>
                      <a:cubicBezTo>
                        <a:pt x="1" y="2"/>
                        <a:pt x="1" y="2"/>
                        <a:pt x="1" y="2"/>
                      </a:cubicBezTo>
                      <a:cubicBezTo>
                        <a:pt x="1" y="1"/>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CB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4" name="Freeform 12945">
                  <a:extLst>
                    <a:ext uri="{FF2B5EF4-FFF2-40B4-BE49-F238E27FC236}">
                      <a16:creationId xmlns:a16="http://schemas.microsoft.com/office/drawing/2014/main" id="{F8D48727-0C5A-2AB9-68E7-FD88751759FE}"/>
                    </a:ext>
                  </a:extLst>
                </p:cNvPr>
                <p:cNvSpPr>
                  <a:spLocks/>
                </p:cNvSpPr>
                <p:nvPr/>
              </p:nvSpPr>
              <p:spPr bwMode="auto">
                <a:xfrm>
                  <a:off x="4679" y="2385"/>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1"/>
                        <a:pt x="1" y="1"/>
                      </a:cubicBezTo>
                      <a:cubicBezTo>
                        <a:pt x="1" y="1"/>
                        <a:pt x="1" y="1"/>
                        <a:pt x="1" y="1"/>
                      </a:cubicBezTo>
                      <a:cubicBezTo>
                        <a:pt x="0" y="1"/>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5" name="Freeform 12946">
                  <a:extLst>
                    <a:ext uri="{FF2B5EF4-FFF2-40B4-BE49-F238E27FC236}">
                      <a16:creationId xmlns:a16="http://schemas.microsoft.com/office/drawing/2014/main" id="{797707AC-241F-2071-9CF8-694369555658}"/>
                    </a:ext>
                  </a:extLst>
                </p:cNvPr>
                <p:cNvSpPr>
                  <a:spLocks/>
                </p:cNvSpPr>
                <p:nvPr/>
              </p:nvSpPr>
              <p:spPr bwMode="auto">
                <a:xfrm>
                  <a:off x="4679" y="2384"/>
                  <a:ext cx="1" cy="1"/>
                </a:xfrm>
                <a:custGeom>
                  <a:avLst/>
                  <a:gdLst>
                    <a:gd name="T0" fmla="*/ 0 w 1"/>
                    <a:gd name="T1" fmla="*/ 0 h 1"/>
                    <a:gd name="T2" fmla="*/ 0 w 1"/>
                    <a:gd name="T3" fmla="*/ 0 h 1"/>
                    <a:gd name="T4" fmla="*/ 0 w 1"/>
                    <a:gd name="T5" fmla="*/ 1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1"/>
                        <a:pt x="0" y="1"/>
                      </a:cubicBezTo>
                      <a:cubicBezTo>
                        <a:pt x="0" y="1"/>
                        <a:pt x="0" y="1"/>
                        <a:pt x="0" y="1"/>
                      </a:cubicBezTo>
                      <a:cubicBezTo>
                        <a:pt x="0" y="1"/>
                        <a:pt x="0" y="0"/>
                        <a:pt x="0" y="0"/>
                      </a:cubicBezTo>
                    </a:path>
                  </a:pathLst>
                </a:custGeom>
                <a:solidFill>
                  <a:srgbClr val="BCB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6" name="Freeform 12947">
                  <a:extLst>
                    <a:ext uri="{FF2B5EF4-FFF2-40B4-BE49-F238E27FC236}">
                      <a16:creationId xmlns:a16="http://schemas.microsoft.com/office/drawing/2014/main" id="{69E2EF28-2009-29C1-892A-5C6092441BCE}"/>
                    </a:ext>
                  </a:extLst>
                </p:cNvPr>
                <p:cNvSpPr>
                  <a:spLocks noEditPoints="1"/>
                </p:cNvSpPr>
                <p:nvPr/>
              </p:nvSpPr>
              <p:spPr bwMode="auto">
                <a:xfrm>
                  <a:off x="4680" y="2386"/>
                  <a:ext cx="3" cy="2"/>
                </a:xfrm>
                <a:custGeom>
                  <a:avLst/>
                  <a:gdLst>
                    <a:gd name="T0" fmla="*/ 2 w 4"/>
                    <a:gd name="T1" fmla="*/ 1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2 w 4"/>
                    <a:gd name="T15" fmla="*/ 1 h 3"/>
                    <a:gd name="T16" fmla="*/ 2 w 4"/>
                    <a:gd name="T17" fmla="*/ 1 h 3"/>
                    <a:gd name="T18" fmla="*/ 2 w 4"/>
                    <a:gd name="T19" fmla="*/ 1 h 3"/>
                    <a:gd name="T20" fmla="*/ 2 w 4"/>
                    <a:gd name="T21" fmla="*/ 1 h 3"/>
                    <a:gd name="T22" fmla="*/ 2 w 4"/>
                    <a:gd name="T23" fmla="*/ 1 h 3"/>
                    <a:gd name="T24" fmla="*/ 2 w 4"/>
                    <a:gd name="T25" fmla="*/ 1 h 3"/>
                    <a:gd name="T26" fmla="*/ 2 w 4"/>
                    <a:gd name="T27" fmla="*/ 1 h 3"/>
                    <a:gd name="T28" fmla="*/ 2 w 4"/>
                    <a:gd name="T29" fmla="*/ 1 h 3"/>
                    <a:gd name="T30" fmla="*/ 2 w 4"/>
                    <a:gd name="T31" fmla="*/ 1 h 3"/>
                    <a:gd name="T32" fmla="*/ 2 w 4"/>
                    <a:gd name="T33" fmla="*/ 1 h 3"/>
                    <a:gd name="T34" fmla="*/ 2 w 4"/>
                    <a:gd name="T35" fmla="*/ 1 h 3"/>
                    <a:gd name="T36" fmla="*/ 2 w 4"/>
                    <a:gd name="T37" fmla="*/ 1 h 3"/>
                    <a:gd name="T38" fmla="*/ 2 w 4"/>
                    <a:gd name="T39" fmla="*/ 1 h 3"/>
                    <a:gd name="T40" fmla="*/ 2 w 4"/>
                    <a:gd name="T41" fmla="*/ 1 h 3"/>
                    <a:gd name="T42" fmla="*/ 2 w 4"/>
                    <a:gd name="T43" fmla="*/ 1 h 3"/>
                    <a:gd name="T44" fmla="*/ 2 w 4"/>
                    <a:gd name="T45" fmla="*/ 1 h 3"/>
                    <a:gd name="T46" fmla="*/ 2 w 4"/>
                    <a:gd name="T47" fmla="*/ 1 h 3"/>
                    <a:gd name="T48" fmla="*/ 2 w 4"/>
                    <a:gd name="T49" fmla="*/ 1 h 3"/>
                    <a:gd name="T50" fmla="*/ 2 w 4"/>
                    <a:gd name="T51" fmla="*/ 1 h 3"/>
                    <a:gd name="T52" fmla="*/ 2 w 4"/>
                    <a:gd name="T53" fmla="*/ 1 h 3"/>
                    <a:gd name="T54" fmla="*/ 2 w 4"/>
                    <a:gd name="T55" fmla="*/ 1 h 3"/>
                    <a:gd name="T56" fmla="*/ 2 w 4"/>
                    <a:gd name="T57" fmla="*/ 1 h 3"/>
                    <a:gd name="T58" fmla="*/ 1 w 4"/>
                    <a:gd name="T59" fmla="*/ 1 h 3"/>
                    <a:gd name="T60" fmla="*/ 1 w 4"/>
                    <a:gd name="T61" fmla="*/ 1 h 3"/>
                    <a:gd name="T62" fmla="*/ 1 w 4"/>
                    <a:gd name="T63" fmla="*/ 1 h 3"/>
                    <a:gd name="T64" fmla="*/ 1 w 4"/>
                    <a:gd name="T65" fmla="*/ 1 h 3"/>
                    <a:gd name="T66" fmla="*/ 1 w 4"/>
                    <a:gd name="T67" fmla="*/ 1 h 3"/>
                    <a:gd name="T68" fmla="*/ 2 w 4"/>
                    <a:gd name="T69" fmla="*/ 1 h 3"/>
                    <a:gd name="T70" fmla="*/ 2 w 4"/>
                    <a:gd name="T71" fmla="*/ 1 h 3"/>
                    <a:gd name="T72" fmla="*/ 1 w 4"/>
                    <a:gd name="T73" fmla="*/ 1 h 3"/>
                    <a:gd name="T74" fmla="*/ 1 w 4"/>
                    <a:gd name="T75" fmla="*/ 1 h 3"/>
                    <a:gd name="T76" fmla="*/ 0 w 4"/>
                    <a:gd name="T77" fmla="*/ 0 h 3"/>
                    <a:gd name="T78" fmla="*/ 0 w 4"/>
                    <a:gd name="T79" fmla="*/ 0 h 3"/>
                    <a:gd name="T80" fmla="*/ 0 w 4"/>
                    <a:gd name="T81" fmla="*/ 0 h 3"/>
                    <a:gd name="T82" fmla="*/ 0 w 4"/>
                    <a:gd name="T83" fmla="*/ 0 h 3"/>
                    <a:gd name="T84" fmla="*/ 0 w 4"/>
                    <a:gd name="T85" fmla="*/ 0 h 3"/>
                    <a:gd name="T86" fmla="*/ 0 w 4"/>
                    <a:gd name="T87" fmla="*/ 0 h 3"/>
                    <a:gd name="T88" fmla="*/ 0 w 4"/>
                    <a:gd name="T89" fmla="*/ 0 h 3"/>
                    <a:gd name="T90" fmla="*/ 0 w 4"/>
                    <a:gd name="T91" fmla="*/ 0 h 3"/>
                    <a:gd name="T92" fmla="*/ 1 w 4"/>
                    <a:gd name="T93" fmla="*/ 1 h 3"/>
                    <a:gd name="T94" fmla="*/ 1 w 4"/>
                    <a:gd name="T95" fmla="*/ 1 h 3"/>
                    <a:gd name="T96" fmla="*/ 0 w 4"/>
                    <a:gd name="T97" fmla="*/ 0 h 3"/>
                    <a:gd name="T98" fmla="*/ 0 w 4"/>
                    <a:gd name="T99" fmla="*/ 0 h 3"/>
                    <a:gd name="T100" fmla="*/ 0 w 4"/>
                    <a:gd name="T101" fmla="*/ 0 h 3"/>
                    <a:gd name="T102" fmla="*/ 0 w 4"/>
                    <a:gd name="T103" fmla="*/ 0 h 3"/>
                    <a:gd name="T104" fmla="*/ 0 w 4"/>
                    <a:gd name="T105" fmla="*/ 0 h 3"/>
                    <a:gd name="T106" fmla="*/ 0 w 4"/>
                    <a:gd name="T107" fmla="*/ 0 h 3"/>
                    <a:gd name="T108" fmla="*/ 0 w 4"/>
                    <a:gd name="T109" fmla="*/ 0 h 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 h="3">
                      <a:moveTo>
                        <a:pt x="3" y="3"/>
                      </a:moveTo>
                      <a:cubicBezTo>
                        <a:pt x="3" y="3"/>
                        <a:pt x="3" y="3"/>
                        <a:pt x="3" y="3"/>
                      </a:cubicBezTo>
                      <a:cubicBezTo>
                        <a:pt x="3" y="3"/>
                        <a:pt x="3" y="3"/>
                        <a:pt x="3" y="3"/>
                      </a:cubicBez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cubicBezTo>
                        <a:pt x="3" y="3"/>
                        <a:pt x="3" y="3"/>
                        <a:pt x="3" y="3"/>
                      </a:cubicBezTo>
                      <a:moveTo>
                        <a:pt x="3" y="3"/>
                      </a:move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moveTo>
                        <a:pt x="4" y="3"/>
                      </a:moveTo>
                      <a:cubicBezTo>
                        <a:pt x="4" y="3"/>
                        <a:pt x="4" y="3"/>
                        <a:pt x="4" y="3"/>
                      </a:cubicBezTo>
                      <a:cubicBezTo>
                        <a:pt x="4" y="3"/>
                        <a:pt x="4" y="3"/>
                        <a:pt x="4" y="3"/>
                      </a:cubicBezTo>
                      <a:cubicBezTo>
                        <a:pt x="4" y="3"/>
                        <a:pt x="4" y="3"/>
                        <a:pt x="4" y="3"/>
                      </a:cubicBezTo>
                      <a:cubicBezTo>
                        <a:pt x="4" y="3"/>
                        <a:pt x="4" y="3"/>
                        <a:pt x="4" y="3"/>
                      </a:cubicBezTo>
                      <a:cubicBezTo>
                        <a:pt x="4" y="3"/>
                        <a:pt x="4" y="3"/>
                        <a:pt x="4" y="3"/>
                      </a:cubicBezTo>
                      <a:moveTo>
                        <a:pt x="2" y="2"/>
                      </a:moveTo>
                      <a:cubicBezTo>
                        <a:pt x="2" y="2"/>
                        <a:pt x="2" y="2"/>
                        <a:pt x="2" y="2"/>
                      </a:cubicBezTo>
                      <a:cubicBezTo>
                        <a:pt x="2" y="2"/>
                        <a:pt x="2" y="3"/>
                        <a:pt x="3" y="3"/>
                      </a:cubicBezTo>
                      <a:cubicBezTo>
                        <a:pt x="3" y="3"/>
                        <a:pt x="3" y="3"/>
                        <a:pt x="3" y="3"/>
                      </a:cubicBezTo>
                      <a:cubicBezTo>
                        <a:pt x="2" y="3"/>
                        <a:pt x="2" y="2"/>
                        <a:pt x="2" y="2"/>
                      </a:cubicBezTo>
                      <a:moveTo>
                        <a:pt x="1" y="1"/>
                      </a:moveTo>
                      <a:cubicBezTo>
                        <a:pt x="1" y="1"/>
                        <a:pt x="1" y="1"/>
                        <a:pt x="1" y="1"/>
                      </a:cubicBezTo>
                      <a:cubicBezTo>
                        <a:pt x="1" y="1"/>
                        <a:pt x="1" y="1"/>
                        <a:pt x="1" y="2"/>
                      </a:cubicBezTo>
                      <a:cubicBezTo>
                        <a:pt x="1" y="2"/>
                        <a:pt x="1" y="2"/>
                        <a:pt x="1" y="2"/>
                      </a:cubicBezTo>
                      <a:cubicBezTo>
                        <a:pt x="1" y="2"/>
                        <a:pt x="1" y="2"/>
                        <a:pt x="1" y="2"/>
                      </a:cubicBezTo>
                      <a:cubicBezTo>
                        <a:pt x="1" y="2"/>
                        <a:pt x="2" y="2"/>
                        <a:pt x="2" y="2"/>
                      </a:cubicBezTo>
                      <a:cubicBezTo>
                        <a:pt x="2" y="2"/>
                        <a:pt x="2" y="2"/>
                        <a:pt x="2" y="2"/>
                      </a:cubicBezTo>
                      <a:cubicBezTo>
                        <a:pt x="2" y="2"/>
                        <a:pt x="1" y="2"/>
                        <a:pt x="1" y="2"/>
                      </a:cubicBezTo>
                      <a:cubicBezTo>
                        <a:pt x="1" y="1"/>
                        <a:pt x="1" y="1"/>
                        <a:pt x="1"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1" y="0"/>
                        <a:pt x="1" y="1"/>
                        <a:pt x="1" y="1"/>
                      </a:cubicBezTo>
                      <a:cubicBezTo>
                        <a:pt x="1" y="1"/>
                        <a:pt x="1" y="1"/>
                        <a:pt x="1" y="1"/>
                      </a:cubicBezTo>
                      <a:cubicBezTo>
                        <a:pt x="1" y="1"/>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7" name="Freeform 12948">
                  <a:extLst>
                    <a:ext uri="{FF2B5EF4-FFF2-40B4-BE49-F238E27FC236}">
                      <a16:creationId xmlns:a16="http://schemas.microsoft.com/office/drawing/2014/main" id="{C370E563-F01C-3D13-8A20-B1DB092E431C}"/>
                    </a:ext>
                  </a:extLst>
                </p:cNvPr>
                <p:cNvSpPr>
                  <a:spLocks noEditPoints="1"/>
                </p:cNvSpPr>
                <p:nvPr/>
              </p:nvSpPr>
              <p:spPr bwMode="auto">
                <a:xfrm>
                  <a:off x="4687" y="2390"/>
                  <a:ext cx="4" cy="1"/>
                </a:xfrm>
                <a:custGeom>
                  <a:avLst/>
                  <a:gdLst>
                    <a:gd name="T0" fmla="*/ 0 w 5"/>
                    <a:gd name="T1" fmla="*/ 0 h 1"/>
                    <a:gd name="T2" fmla="*/ 0 w 5"/>
                    <a:gd name="T3" fmla="*/ 0 h 1"/>
                    <a:gd name="T4" fmla="*/ 1 w 5"/>
                    <a:gd name="T5" fmla="*/ 0 h 1"/>
                    <a:gd name="T6" fmla="*/ 1 w 5"/>
                    <a:gd name="T7" fmla="*/ 0 h 1"/>
                    <a:gd name="T8" fmla="*/ 0 w 5"/>
                    <a:gd name="T9" fmla="*/ 0 h 1"/>
                    <a:gd name="T10" fmla="*/ 0 w 5"/>
                    <a:gd name="T11" fmla="*/ 0 h 1"/>
                    <a:gd name="T12" fmla="*/ 0 w 5"/>
                    <a:gd name="T13" fmla="*/ 0 h 1"/>
                    <a:gd name="T14" fmla="*/ 0 w 5"/>
                    <a:gd name="T15" fmla="*/ 0 h 1"/>
                    <a:gd name="T16" fmla="*/ 0 w 5"/>
                    <a:gd name="T17" fmla="*/ 0 h 1"/>
                    <a:gd name="T18" fmla="*/ 0 w 5"/>
                    <a:gd name="T19" fmla="*/ 0 h 1"/>
                    <a:gd name="T20" fmla="*/ 0 w 5"/>
                    <a:gd name="T21" fmla="*/ 0 h 1"/>
                    <a:gd name="T22" fmla="*/ 2 w 5"/>
                    <a:gd name="T23" fmla="*/ 0 h 1"/>
                    <a:gd name="T24" fmla="*/ 2 w 5"/>
                    <a:gd name="T25" fmla="*/ 0 h 1"/>
                    <a:gd name="T26" fmla="*/ 2 w 5"/>
                    <a:gd name="T27" fmla="*/ 0 h 1"/>
                    <a:gd name="T28" fmla="*/ 2 w 5"/>
                    <a:gd name="T29" fmla="*/ 0 h 1"/>
                    <a:gd name="T30" fmla="*/ 2 w 5"/>
                    <a:gd name="T31" fmla="*/ 0 h 1"/>
                    <a:gd name="T32" fmla="*/ 2 w 5"/>
                    <a:gd name="T33" fmla="*/ 0 h 1"/>
                    <a:gd name="T34" fmla="*/ 2 w 5"/>
                    <a:gd name="T35" fmla="*/ 0 h 1"/>
                    <a:gd name="T36" fmla="*/ 2 w 5"/>
                    <a:gd name="T37" fmla="*/ 0 h 1"/>
                    <a:gd name="T38" fmla="*/ 2 w 5"/>
                    <a:gd name="T39" fmla="*/ 0 h 1"/>
                    <a:gd name="T40" fmla="*/ 2 w 5"/>
                    <a:gd name="T41" fmla="*/ 0 h 1"/>
                    <a:gd name="T42" fmla="*/ 2 w 5"/>
                    <a:gd name="T43" fmla="*/ 0 h 1"/>
                    <a:gd name="T44" fmla="*/ 2 w 5"/>
                    <a:gd name="T45" fmla="*/ 0 h 1"/>
                    <a:gd name="T46" fmla="*/ 2 w 5"/>
                    <a:gd name="T47" fmla="*/ 0 h 1"/>
                    <a:gd name="T48" fmla="*/ 2 w 5"/>
                    <a:gd name="T49" fmla="*/ 0 h 1"/>
                    <a:gd name="T50" fmla="*/ 2 w 5"/>
                    <a:gd name="T51" fmla="*/ 0 h 1"/>
                    <a:gd name="T52" fmla="*/ 2 w 5"/>
                    <a:gd name="T53" fmla="*/ 0 h 1"/>
                    <a:gd name="T54" fmla="*/ 2 w 5"/>
                    <a:gd name="T55" fmla="*/ 0 h 1"/>
                    <a:gd name="T56" fmla="*/ 2 w 5"/>
                    <a:gd name="T57" fmla="*/ 0 h 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 h="1">
                      <a:moveTo>
                        <a:pt x="0" y="0"/>
                      </a:moveTo>
                      <a:cubicBezTo>
                        <a:pt x="0" y="0"/>
                        <a:pt x="0" y="0"/>
                        <a:pt x="0" y="0"/>
                      </a:cubicBezTo>
                      <a:cubicBezTo>
                        <a:pt x="0" y="0"/>
                        <a:pt x="1" y="0"/>
                        <a:pt x="1" y="0"/>
                      </a:cubicBezTo>
                      <a:cubicBezTo>
                        <a:pt x="1" y="0"/>
                        <a:pt x="1" y="0"/>
                        <a:pt x="1" y="0"/>
                      </a:cubicBezTo>
                      <a:cubicBezTo>
                        <a:pt x="1"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moveTo>
                        <a:pt x="4" y="0"/>
                      </a:moveTo>
                      <a:cubicBezTo>
                        <a:pt x="4" y="0"/>
                        <a:pt x="4" y="0"/>
                        <a:pt x="4" y="0"/>
                      </a:cubicBezTo>
                      <a:cubicBezTo>
                        <a:pt x="4" y="0"/>
                        <a:pt x="4" y="0"/>
                        <a:pt x="5" y="0"/>
                      </a:cubicBezTo>
                      <a:cubicBezTo>
                        <a:pt x="5" y="0"/>
                        <a:pt x="5" y="0"/>
                        <a:pt x="5" y="0"/>
                      </a:cubicBezTo>
                      <a:cubicBezTo>
                        <a:pt x="4" y="0"/>
                        <a:pt x="4" y="0"/>
                        <a:pt x="4" y="0"/>
                      </a:cubicBezTo>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8" name="Freeform 12949">
                  <a:extLst>
                    <a:ext uri="{FF2B5EF4-FFF2-40B4-BE49-F238E27FC236}">
                      <a16:creationId xmlns:a16="http://schemas.microsoft.com/office/drawing/2014/main" id="{4407E1C1-8998-DD7F-27D7-FC772E28861D}"/>
                    </a:ext>
                  </a:extLst>
                </p:cNvPr>
                <p:cNvSpPr>
                  <a:spLocks/>
                </p:cNvSpPr>
                <p:nvPr/>
              </p:nvSpPr>
              <p:spPr bwMode="auto">
                <a:xfrm>
                  <a:off x="4691" y="2390"/>
                  <a:ext cx="1" cy="1"/>
                </a:xfrm>
                <a:custGeom>
                  <a:avLst/>
                  <a:gdLst>
                    <a:gd name="T0" fmla="*/ 0 w 1"/>
                    <a:gd name="T1" fmla="*/ 0 h 1"/>
                    <a:gd name="T2" fmla="*/ 0 w 1"/>
                    <a:gd name="T3" fmla="*/ 0 h 1"/>
                    <a:gd name="T4" fmla="*/ 1 w 1"/>
                    <a:gd name="T5" fmla="*/ 0 h 1"/>
                    <a:gd name="T6" fmla="*/ 1 w 1"/>
                    <a:gd name="T7" fmla="*/ 0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E7E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69" name="Freeform 12950">
                  <a:extLst>
                    <a:ext uri="{FF2B5EF4-FFF2-40B4-BE49-F238E27FC236}">
                      <a16:creationId xmlns:a16="http://schemas.microsoft.com/office/drawing/2014/main" id="{41F16F67-276E-8EA1-B249-8D652C6C4264}"/>
                    </a:ext>
                  </a:extLst>
                </p:cNvPr>
                <p:cNvSpPr>
                  <a:spLocks noEditPoints="1"/>
                </p:cNvSpPr>
                <p:nvPr/>
              </p:nvSpPr>
              <p:spPr bwMode="auto">
                <a:xfrm>
                  <a:off x="4685" y="2390"/>
                  <a:ext cx="1" cy="1"/>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89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0" name="Freeform 12951">
                  <a:extLst>
                    <a:ext uri="{FF2B5EF4-FFF2-40B4-BE49-F238E27FC236}">
                      <a16:creationId xmlns:a16="http://schemas.microsoft.com/office/drawing/2014/main" id="{71558857-3DAB-F4A9-6ABB-98E7BB52194E}"/>
                    </a:ext>
                  </a:extLst>
                </p:cNvPr>
                <p:cNvSpPr>
                  <a:spLocks noEditPoints="1"/>
                </p:cNvSpPr>
                <p:nvPr/>
              </p:nvSpPr>
              <p:spPr bwMode="auto">
                <a:xfrm>
                  <a:off x="4688" y="2390"/>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1 h 1"/>
                    <a:gd name="T14" fmla="*/ 0 w 1"/>
                    <a:gd name="T15" fmla="*/ 1 h 1"/>
                    <a:gd name="T16" fmla="*/ 1 w 1"/>
                    <a:gd name="T17" fmla="*/ 1 h 1"/>
                    <a:gd name="T18" fmla="*/ 1 w 1"/>
                    <a:gd name="T19" fmla="*/ 1 h 1"/>
                    <a:gd name="T20" fmla="*/ 0 w 1"/>
                    <a:gd name="T21" fmla="*/ 1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1"/>
                      </a:moveTo>
                      <a:cubicBezTo>
                        <a:pt x="0" y="1"/>
                        <a:pt x="0" y="1"/>
                        <a:pt x="0" y="1"/>
                      </a:cubicBezTo>
                      <a:cubicBezTo>
                        <a:pt x="1" y="1"/>
                        <a:pt x="1" y="1"/>
                        <a:pt x="1" y="1"/>
                      </a:cubicBezTo>
                      <a:cubicBezTo>
                        <a:pt x="1" y="1"/>
                        <a:pt x="1" y="1"/>
                        <a:pt x="1" y="1"/>
                      </a:cubicBezTo>
                      <a:cubicBezTo>
                        <a:pt x="1" y="1"/>
                        <a:pt x="1" y="1"/>
                        <a:pt x="0"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1" name="Freeform 12952">
                  <a:extLst>
                    <a:ext uri="{FF2B5EF4-FFF2-40B4-BE49-F238E27FC236}">
                      <a16:creationId xmlns:a16="http://schemas.microsoft.com/office/drawing/2014/main" id="{F5F10A54-ADD0-30AB-8855-B5FC96D38551}"/>
                    </a:ext>
                  </a:extLst>
                </p:cNvPr>
                <p:cNvSpPr>
                  <a:spLocks/>
                </p:cNvSpPr>
                <p:nvPr/>
              </p:nvSpPr>
              <p:spPr bwMode="auto">
                <a:xfrm>
                  <a:off x="4684" y="2375"/>
                  <a:ext cx="20" cy="16"/>
                </a:xfrm>
                <a:custGeom>
                  <a:avLst/>
                  <a:gdLst>
                    <a:gd name="T0" fmla="*/ 10 w 25"/>
                    <a:gd name="T1" fmla="*/ 0 h 19"/>
                    <a:gd name="T2" fmla="*/ 10 w 25"/>
                    <a:gd name="T3" fmla="*/ 3 h 19"/>
                    <a:gd name="T4" fmla="*/ 8 w 25"/>
                    <a:gd name="T5" fmla="*/ 5 h 19"/>
                    <a:gd name="T6" fmla="*/ 6 w 25"/>
                    <a:gd name="T7" fmla="*/ 7 h 19"/>
                    <a:gd name="T8" fmla="*/ 5 w 25"/>
                    <a:gd name="T9" fmla="*/ 7 h 19"/>
                    <a:gd name="T10" fmla="*/ 5 w 25"/>
                    <a:gd name="T11" fmla="*/ 7 h 19"/>
                    <a:gd name="T12" fmla="*/ 4 w 25"/>
                    <a:gd name="T13" fmla="*/ 7 h 19"/>
                    <a:gd name="T14" fmla="*/ 3 w 25"/>
                    <a:gd name="T15" fmla="*/ 8 h 19"/>
                    <a:gd name="T16" fmla="*/ 2 w 25"/>
                    <a:gd name="T17" fmla="*/ 7 h 19"/>
                    <a:gd name="T18" fmla="*/ 2 w 25"/>
                    <a:gd name="T19" fmla="*/ 8 h 19"/>
                    <a:gd name="T20" fmla="*/ 0 w 25"/>
                    <a:gd name="T21" fmla="*/ 7 h 19"/>
                    <a:gd name="T22" fmla="*/ 2 w 25"/>
                    <a:gd name="T23" fmla="*/ 9 h 19"/>
                    <a:gd name="T24" fmla="*/ 2 w 25"/>
                    <a:gd name="T25" fmla="*/ 9 h 19"/>
                    <a:gd name="T26" fmla="*/ 2 w 25"/>
                    <a:gd name="T27" fmla="*/ 9 h 19"/>
                    <a:gd name="T28" fmla="*/ 2 w 25"/>
                    <a:gd name="T29" fmla="*/ 9 h 19"/>
                    <a:gd name="T30" fmla="*/ 2 w 25"/>
                    <a:gd name="T31" fmla="*/ 9 h 19"/>
                    <a:gd name="T32" fmla="*/ 2 w 25"/>
                    <a:gd name="T33" fmla="*/ 9 h 19"/>
                    <a:gd name="T34" fmla="*/ 2 w 25"/>
                    <a:gd name="T35" fmla="*/ 9 h 19"/>
                    <a:gd name="T36" fmla="*/ 2 w 25"/>
                    <a:gd name="T37" fmla="*/ 9 h 19"/>
                    <a:gd name="T38" fmla="*/ 2 w 25"/>
                    <a:gd name="T39" fmla="*/ 9 h 19"/>
                    <a:gd name="T40" fmla="*/ 3 w 25"/>
                    <a:gd name="T41" fmla="*/ 9 h 19"/>
                    <a:gd name="T42" fmla="*/ 3 w 25"/>
                    <a:gd name="T43" fmla="*/ 9 h 19"/>
                    <a:gd name="T44" fmla="*/ 3 w 25"/>
                    <a:gd name="T45" fmla="*/ 9 h 19"/>
                    <a:gd name="T46" fmla="*/ 3 w 25"/>
                    <a:gd name="T47" fmla="*/ 9 h 19"/>
                    <a:gd name="T48" fmla="*/ 4 w 25"/>
                    <a:gd name="T49" fmla="*/ 9 h 19"/>
                    <a:gd name="T50" fmla="*/ 4 w 25"/>
                    <a:gd name="T51" fmla="*/ 9 h 19"/>
                    <a:gd name="T52" fmla="*/ 5 w 25"/>
                    <a:gd name="T53" fmla="*/ 8 h 19"/>
                    <a:gd name="T54" fmla="*/ 8 w 25"/>
                    <a:gd name="T55" fmla="*/ 6 h 19"/>
                    <a:gd name="T56" fmla="*/ 9 w 25"/>
                    <a:gd name="T57" fmla="*/ 5 h 19"/>
                    <a:gd name="T58" fmla="*/ 9 w 25"/>
                    <a:gd name="T59" fmla="*/ 3 h 19"/>
                    <a:gd name="T60" fmla="*/ 10 w 25"/>
                    <a:gd name="T61" fmla="*/ 1 h 19"/>
                    <a:gd name="T62" fmla="*/ 10 w 25"/>
                    <a:gd name="T63" fmla="*/ 1 h 19"/>
                    <a:gd name="T64" fmla="*/ 10 w 25"/>
                    <a:gd name="T65" fmla="*/ 1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9">
                      <a:moveTo>
                        <a:pt x="25" y="0"/>
                      </a:moveTo>
                      <a:cubicBezTo>
                        <a:pt x="25" y="0"/>
                        <a:pt x="25" y="0"/>
                        <a:pt x="25" y="0"/>
                      </a:cubicBezTo>
                      <a:cubicBezTo>
                        <a:pt x="25" y="0"/>
                        <a:pt x="25" y="0"/>
                        <a:pt x="25" y="0"/>
                      </a:cubicBezTo>
                      <a:cubicBezTo>
                        <a:pt x="25" y="1"/>
                        <a:pt x="24" y="2"/>
                        <a:pt x="24" y="3"/>
                      </a:cubicBezTo>
                      <a:cubicBezTo>
                        <a:pt x="25" y="5"/>
                        <a:pt x="22" y="5"/>
                        <a:pt x="22" y="7"/>
                      </a:cubicBezTo>
                      <a:cubicBezTo>
                        <a:pt x="21" y="9"/>
                        <a:pt x="19" y="8"/>
                        <a:pt x="19" y="10"/>
                      </a:cubicBezTo>
                      <a:cubicBezTo>
                        <a:pt x="18" y="12"/>
                        <a:pt x="15" y="11"/>
                        <a:pt x="15" y="12"/>
                      </a:cubicBezTo>
                      <a:cubicBezTo>
                        <a:pt x="15" y="13"/>
                        <a:pt x="14" y="13"/>
                        <a:pt x="14" y="13"/>
                      </a:cubicBezTo>
                      <a:cubicBezTo>
                        <a:pt x="13" y="13"/>
                        <a:pt x="13" y="13"/>
                        <a:pt x="13" y="13"/>
                      </a:cubicBezTo>
                      <a:cubicBezTo>
                        <a:pt x="13" y="13"/>
                        <a:pt x="13" y="13"/>
                        <a:pt x="13" y="13"/>
                      </a:cubicBezTo>
                      <a:cubicBezTo>
                        <a:pt x="12" y="13"/>
                        <a:pt x="12" y="13"/>
                        <a:pt x="12" y="14"/>
                      </a:cubicBezTo>
                      <a:cubicBezTo>
                        <a:pt x="12" y="14"/>
                        <a:pt x="11" y="14"/>
                        <a:pt x="11" y="14"/>
                      </a:cubicBezTo>
                      <a:cubicBezTo>
                        <a:pt x="10" y="14"/>
                        <a:pt x="10" y="14"/>
                        <a:pt x="10" y="14"/>
                      </a:cubicBezTo>
                      <a:cubicBezTo>
                        <a:pt x="10" y="14"/>
                        <a:pt x="9" y="14"/>
                        <a:pt x="9" y="14"/>
                      </a:cubicBezTo>
                      <a:cubicBezTo>
                        <a:pt x="9" y="14"/>
                        <a:pt x="9" y="14"/>
                        <a:pt x="8" y="14"/>
                      </a:cubicBezTo>
                      <a:cubicBezTo>
                        <a:pt x="8" y="15"/>
                        <a:pt x="8" y="15"/>
                        <a:pt x="7" y="15"/>
                      </a:cubicBezTo>
                      <a:cubicBezTo>
                        <a:pt x="7" y="15"/>
                        <a:pt x="7" y="15"/>
                        <a:pt x="6" y="15"/>
                      </a:cubicBezTo>
                      <a:cubicBezTo>
                        <a:pt x="6" y="15"/>
                        <a:pt x="5" y="14"/>
                        <a:pt x="5" y="14"/>
                      </a:cubicBezTo>
                      <a:cubicBezTo>
                        <a:pt x="5" y="14"/>
                        <a:pt x="5" y="14"/>
                        <a:pt x="4" y="14"/>
                      </a:cubicBezTo>
                      <a:cubicBezTo>
                        <a:pt x="4" y="15"/>
                        <a:pt x="4" y="15"/>
                        <a:pt x="3" y="15"/>
                      </a:cubicBezTo>
                      <a:cubicBezTo>
                        <a:pt x="3" y="15"/>
                        <a:pt x="2" y="14"/>
                        <a:pt x="2" y="13"/>
                      </a:cubicBezTo>
                      <a:cubicBezTo>
                        <a:pt x="1" y="13"/>
                        <a:pt x="1" y="13"/>
                        <a:pt x="0" y="13"/>
                      </a:cubicBezTo>
                      <a:cubicBezTo>
                        <a:pt x="1" y="15"/>
                        <a:pt x="2" y="17"/>
                        <a:pt x="3" y="18"/>
                      </a:cubicBezTo>
                      <a:cubicBezTo>
                        <a:pt x="3" y="18"/>
                        <a:pt x="3"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9"/>
                        <a:pt x="5" y="19"/>
                      </a:cubicBezTo>
                      <a:cubicBezTo>
                        <a:pt x="6" y="19"/>
                        <a:pt x="6" y="19"/>
                        <a:pt x="6" y="19"/>
                      </a:cubicBezTo>
                      <a:cubicBezTo>
                        <a:pt x="6" y="19"/>
                        <a:pt x="6" y="19"/>
                        <a:pt x="6" y="19"/>
                      </a:cubicBezTo>
                      <a:cubicBezTo>
                        <a:pt x="6" y="19"/>
                        <a:pt x="6" y="19"/>
                        <a:pt x="6" y="19"/>
                      </a:cubicBezTo>
                      <a:cubicBezTo>
                        <a:pt x="6" y="19"/>
                        <a:pt x="6" y="19"/>
                        <a:pt x="6" y="19"/>
                      </a:cubicBezTo>
                      <a:cubicBezTo>
                        <a:pt x="7" y="19"/>
                        <a:pt x="7" y="19"/>
                        <a:pt x="7" y="18"/>
                      </a:cubicBezTo>
                      <a:cubicBezTo>
                        <a:pt x="7" y="18"/>
                        <a:pt x="7"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9" y="18"/>
                      </a:cubicBezTo>
                      <a:cubicBezTo>
                        <a:pt x="9" y="18"/>
                        <a:pt x="9" y="18"/>
                        <a:pt x="9" y="18"/>
                      </a:cubicBezTo>
                      <a:cubicBezTo>
                        <a:pt x="9" y="18"/>
                        <a:pt x="9" y="18"/>
                        <a:pt x="9" y="18"/>
                      </a:cubicBezTo>
                      <a:cubicBezTo>
                        <a:pt x="9" y="18"/>
                        <a:pt x="9" y="18"/>
                        <a:pt x="9" y="18"/>
                      </a:cubicBezTo>
                      <a:cubicBezTo>
                        <a:pt x="9" y="18"/>
                        <a:pt x="9" y="18"/>
                        <a:pt x="9" y="18"/>
                      </a:cubicBezTo>
                      <a:cubicBezTo>
                        <a:pt x="10" y="17"/>
                        <a:pt x="11" y="16"/>
                        <a:pt x="11" y="16"/>
                      </a:cubicBezTo>
                      <a:cubicBezTo>
                        <a:pt x="12" y="13"/>
                        <a:pt x="16" y="15"/>
                        <a:pt x="18" y="12"/>
                      </a:cubicBezTo>
                      <a:cubicBezTo>
                        <a:pt x="18" y="11"/>
                        <a:pt x="19" y="11"/>
                        <a:pt x="20" y="11"/>
                      </a:cubicBezTo>
                      <a:cubicBezTo>
                        <a:pt x="20" y="11"/>
                        <a:pt x="20" y="11"/>
                        <a:pt x="20" y="11"/>
                      </a:cubicBezTo>
                      <a:cubicBezTo>
                        <a:pt x="21" y="11"/>
                        <a:pt x="21" y="10"/>
                        <a:pt x="21" y="10"/>
                      </a:cubicBezTo>
                      <a:cubicBezTo>
                        <a:pt x="21" y="9"/>
                        <a:pt x="23" y="8"/>
                        <a:pt x="23" y="6"/>
                      </a:cubicBezTo>
                      <a:cubicBezTo>
                        <a:pt x="23" y="6"/>
                        <a:pt x="23" y="6"/>
                        <a:pt x="23" y="6"/>
                      </a:cubicBezTo>
                      <a:cubicBezTo>
                        <a:pt x="23" y="6"/>
                        <a:pt x="23" y="6"/>
                        <a:pt x="23" y="6"/>
                      </a:cubicBezTo>
                      <a:cubicBezTo>
                        <a:pt x="23" y="4"/>
                        <a:pt x="25" y="3"/>
                        <a:pt x="25" y="1"/>
                      </a:cubicBezTo>
                      <a:cubicBezTo>
                        <a:pt x="25" y="1"/>
                        <a:pt x="25" y="1"/>
                        <a:pt x="25" y="1"/>
                      </a:cubicBezTo>
                      <a:cubicBezTo>
                        <a:pt x="25" y="1"/>
                        <a:pt x="25" y="1"/>
                        <a:pt x="25" y="1"/>
                      </a:cubicBezTo>
                      <a:cubicBezTo>
                        <a:pt x="25" y="1"/>
                        <a:pt x="25" y="1"/>
                        <a:pt x="25" y="1"/>
                      </a:cubicBezTo>
                      <a:cubicBezTo>
                        <a:pt x="25" y="1"/>
                        <a:pt x="25" y="1"/>
                        <a:pt x="25" y="1"/>
                      </a:cubicBezTo>
                      <a:cubicBezTo>
                        <a:pt x="25" y="0"/>
                        <a:pt x="25" y="0"/>
                        <a:pt x="25" y="0"/>
                      </a:cubicBezTo>
                    </a:path>
                  </a:pathLst>
                </a:custGeom>
                <a:solidFill>
                  <a:srgbClr val="A078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2" name="Freeform 12953">
                  <a:extLst>
                    <a:ext uri="{FF2B5EF4-FFF2-40B4-BE49-F238E27FC236}">
                      <a16:creationId xmlns:a16="http://schemas.microsoft.com/office/drawing/2014/main" id="{F329D434-36F5-3B52-91E5-BAA0FF801CBB}"/>
                    </a:ext>
                  </a:extLst>
                </p:cNvPr>
                <p:cNvSpPr>
                  <a:spLocks/>
                </p:cNvSpPr>
                <p:nvPr/>
              </p:nvSpPr>
              <p:spPr bwMode="auto">
                <a:xfrm>
                  <a:off x="4679" y="2383"/>
                  <a:ext cx="7" cy="7"/>
                </a:xfrm>
                <a:custGeom>
                  <a:avLst/>
                  <a:gdLst>
                    <a:gd name="T0" fmla="*/ 2 w 9"/>
                    <a:gd name="T1" fmla="*/ 0 h 8"/>
                    <a:gd name="T2" fmla="*/ 0 w 9"/>
                    <a:gd name="T3" fmla="*/ 1 h 8"/>
                    <a:gd name="T4" fmla="*/ 0 w 9"/>
                    <a:gd name="T5" fmla="*/ 2 h 8"/>
                    <a:gd name="T6" fmla="*/ 1 w 9"/>
                    <a:gd name="T7" fmla="*/ 3 h 8"/>
                    <a:gd name="T8" fmla="*/ 1 w 9"/>
                    <a:gd name="T9" fmla="*/ 3 h 8"/>
                    <a:gd name="T10" fmla="*/ 1 w 9"/>
                    <a:gd name="T11" fmla="*/ 3 h 8"/>
                    <a:gd name="T12" fmla="*/ 1 w 9"/>
                    <a:gd name="T13" fmla="*/ 3 h 8"/>
                    <a:gd name="T14" fmla="*/ 1 w 9"/>
                    <a:gd name="T15" fmla="*/ 3 h 8"/>
                    <a:gd name="T16" fmla="*/ 1 w 9"/>
                    <a:gd name="T17" fmla="*/ 3 h 8"/>
                    <a:gd name="T18" fmla="*/ 1 w 9"/>
                    <a:gd name="T19" fmla="*/ 3 h 8"/>
                    <a:gd name="T20" fmla="*/ 1 w 9"/>
                    <a:gd name="T21" fmla="*/ 3 h 8"/>
                    <a:gd name="T22" fmla="*/ 1 w 9"/>
                    <a:gd name="T23" fmla="*/ 3 h 8"/>
                    <a:gd name="T24" fmla="*/ 2 w 9"/>
                    <a:gd name="T25" fmla="*/ 4 h 8"/>
                    <a:gd name="T26" fmla="*/ 2 w 9"/>
                    <a:gd name="T27" fmla="*/ 4 h 8"/>
                    <a:gd name="T28" fmla="*/ 2 w 9"/>
                    <a:gd name="T29" fmla="*/ 4 h 8"/>
                    <a:gd name="T30" fmla="*/ 2 w 9"/>
                    <a:gd name="T31" fmla="*/ 4 h 8"/>
                    <a:gd name="T32" fmla="*/ 2 w 9"/>
                    <a:gd name="T33" fmla="*/ 4 h 8"/>
                    <a:gd name="T34" fmla="*/ 2 w 9"/>
                    <a:gd name="T35" fmla="*/ 4 h 8"/>
                    <a:gd name="T36" fmla="*/ 2 w 9"/>
                    <a:gd name="T37" fmla="*/ 4 h 8"/>
                    <a:gd name="T38" fmla="*/ 2 w 9"/>
                    <a:gd name="T39" fmla="*/ 4 h 8"/>
                    <a:gd name="T40" fmla="*/ 2 w 9"/>
                    <a:gd name="T41" fmla="*/ 4 h 8"/>
                    <a:gd name="T42" fmla="*/ 2 w 9"/>
                    <a:gd name="T43" fmla="*/ 4 h 8"/>
                    <a:gd name="T44" fmla="*/ 2 w 9"/>
                    <a:gd name="T45" fmla="*/ 4 h 8"/>
                    <a:gd name="T46" fmla="*/ 2 w 9"/>
                    <a:gd name="T47" fmla="*/ 4 h 8"/>
                    <a:gd name="T48" fmla="*/ 2 w 9"/>
                    <a:gd name="T49" fmla="*/ 4 h 8"/>
                    <a:gd name="T50" fmla="*/ 2 w 9"/>
                    <a:gd name="T51" fmla="*/ 4 h 8"/>
                    <a:gd name="T52" fmla="*/ 2 w 9"/>
                    <a:gd name="T53" fmla="*/ 4 h 8"/>
                    <a:gd name="T54" fmla="*/ 2 w 9"/>
                    <a:gd name="T55" fmla="*/ 4 h 8"/>
                    <a:gd name="T56" fmla="*/ 2 w 9"/>
                    <a:gd name="T57" fmla="*/ 4 h 8"/>
                    <a:gd name="T58" fmla="*/ 2 w 9"/>
                    <a:gd name="T59" fmla="*/ 4 h 8"/>
                    <a:gd name="T60" fmla="*/ 3 w 9"/>
                    <a:gd name="T61" fmla="*/ 4 h 8"/>
                    <a:gd name="T62" fmla="*/ 3 w 9"/>
                    <a:gd name="T63" fmla="*/ 4 h 8"/>
                    <a:gd name="T64" fmla="*/ 3 w 9"/>
                    <a:gd name="T65" fmla="*/ 4 h 8"/>
                    <a:gd name="T66" fmla="*/ 3 w 9"/>
                    <a:gd name="T67" fmla="*/ 4 h 8"/>
                    <a:gd name="T68" fmla="*/ 3 w 9"/>
                    <a:gd name="T69" fmla="*/ 4 h 8"/>
                    <a:gd name="T70" fmla="*/ 3 w 9"/>
                    <a:gd name="T71" fmla="*/ 4 h 8"/>
                    <a:gd name="T72" fmla="*/ 3 w 9"/>
                    <a:gd name="T73" fmla="*/ 4 h 8"/>
                    <a:gd name="T74" fmla="*/ 3 w 9"/>
                    <a:gd name="T75" fmla="*/ 4 h 8"/>
                    <a:gd name="T76" fmla="*/ 2 w 9"/>
                    <a:gd name="T77" fmla="*/ 3 h 8"/>
                    <a:gd name="T78" fmla="*/ 2 w 9"/>
                    <a:gd name="T79" fmla="*/ 2 h 8"/>
                    <a:gd name="T80" fmla="*/ 2 w 9"/>
                    <a:gd name="T81" fmla="*/ 2 h 8"/>
                    <a:gd name="T82" fmla="*/ 2 w 9"/>
                    <a:gd name="T83" fmla="*/ 2 h 8"/>
                    <a:gd name="T84" fmla="*/ 2 w 9"/>
                    <a:gd name="T85" fmla="*/ 1 h 8"/>
                    <a:gd name="T86" fmla="*/ 2 w 9"/>
                    <a:gd name="T87" fmla="*/ 0 h 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 h="8">
                      <a:moveTo>
                        <a:pt x="3" y="0"/>
                      </a:moveTo>
                      <a:cubicBezTo>
                        <a:pt x="2" y="1"/>
                        <a:pt x="1" y="0"/>
                        <a:pt x="0" y="1"/>
                      </a:cubicBezTo>
                      <a:cubicBezTo>
                        <a:pt x="0" y="1"/>
                        <a:pt x="0" y="2"/>
                        <a:pt x="0" y="2"/>
                      </a:cubicBezTo>
                      <a:cubicBezTo>
                        <a:pt x="0" y="2"/>
                        <a:pt x="0"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4"/>
                        <a:pt x="2" y="4"/>
                      </a:cubicBezTo>
                      <a:cubicBezTo>
                        <a:pt x="2" y="4"/>
                        <a:pt x="2" y="4"/>
                        <a:pt x="2" y="4"/>
                      </a:cubicBezTo>
                      <a:cubicBezTo>
                        <a:pt x="2" y="4"/>
                        <a:pt x="2" y="4"/>
                        <a:pt x="2" y="5"/>
                      </a:cubicBezTo>
                      <a:cubicBezTo>
                        <a:pt x="2" y="5"/>
                        <a:pt x="3" y="5"/>
                        <a:pt x="3" y="5"/>
                      </a:cubicBezTo>
                      <a:cubicBezTo>
                        <a:pt x="3" y="5"/>
                        <a:pt x="3" y="5"/>
                        <a:pt x="3" y="5"/>
                      </a:cubicBezTo>
                      <a:cubicBezTo>
                        <a:pt x="3" y="5"/>
                        <a:pt x="3"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6" y="6"/>
                        <a:pt x="7" y="7"/>
                      </a:cubicBezTo>
                      <a:cubicBezTo>
                        <a:pt x="7" y="8"/>
                        <a:pt x="8" y="8"/>
                        <a:pt x="8" y="8"/>
                      </a:cubicBezTo>
                      <a:cubicBezTo>
                        <a:pt x="8" y="8"/>
                        <a:pt x="8" y="8"/>
                        <a:pt x="8" y="8"/>
                      </a:cubicBezTo>
                      <a:cubicBezTo>
                        <a:pt x="8" y="8"/>
                        <a:pt x="8" y="8"/>
                        <a:pt x="8" y="8"/>
                      </a:cubicBezTo>
                      <a:cubicBezTo>
                        <a:pt x="8" y="8"/>
                        <a:pt x="8" y="8"/>
                        <a:pt x="8" y="8"/>
                      </a:cubicBezTo>
                      <a:cubicBezTo>
                        <a:pt x="8" y="8"/>
                        <a:pt x="8" y="8"/>
                        <a:pt x="9" y="8"/>
                      </a:cubicBezTo>
                      <a:cubicBezTo>
                        <a:pt x="9" y="8"/>
                        <a:pt x="9" y="8"/>
                        <a:pt x="9" y="8"/>
                      </a:cubicBezTo>
                      <a:cubicBezTo>
                        <a:pt x="9" y="8"/>
                        <a:pt x="9" y="8"/>
                        <a:pt x="9" y="8"/>
                      </a:cubicBezTo>
                      <a:cubicBezTo>
                        <a:pt x="9" y="8"/>
                        <a:pt x="9" y="8"/>
                        <a:pt x="9" y="8"/>
                      </a:cubicBezTo>
                      <a:cubicBezTo>
                        <a:pt x="8" y="7"/>
                        <a:pt x="7" y="5"/>
                        <a:pt x="6" y="3"/>
                      </a:cubicBezTo>
                      <a:cubicBezTo>
                        <a:pt x="6" y="2"/>
                        <a:pt x="6" y="2"/>
                        <a:pt x="6" y="2"/>
                      </a:cubicBezTo>
                      <a:cubicBezTo>
                        <a:pt x="6" y="2"/>
                        <a:pt x="5" y="2"/>
                        <a:pt x="5" y="2"/>
                      </a:cubicBezTo>
                      <a:cubicBezTo>
                        <a:pt x="5" y="2"/>
                        <a:pt x="5" y="2"/>
                        <a:pt x="5" y="2"/>
                      </a:cubicBezTo>
                      <a:cubicBezTo>
                        <a:pt x="4" y="2"/>
                        <a:pt x="4" y="2"/>
                        <a:pt x="3" y="1"/>
                      </a:cubicBezTo>
                      <a:cubicBezTo>
                        <a:pt x="3" y="0"/>
                        <a:pt x="3" y="0"/>
                        <a:pt x="3" y="0"/>
                      </a:cubicBezTo>
                    </a:path>
                  </a:pathLst>
                </a:custGeom>
                <a:solidFill>
                  <a:srgbClr val="A67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3" name="Freeform 12954">
                  <a:extLst>
                    <a:ext uri="{FF2B5EF4-FFF2-40B4-BE49-F238E27FC236}">
                      <a16:creationId xmlns:a16="http://schemas.microsoft.com/office/drawing/2014/main" id="{4CAE687A-B189-B21F-EF31-0A0D246AC229}"/>
                    </a:ext>
                  </a:extLst>
                </p:cNvPr>
                <p:cNvSpPr>
                  <a:spLocks/>
                </p:cNvSpPr>
                <p:nvPr/>
              </p:nvSpPr>
              <p:spPr bwMode="auto">
                <a:xfrm>
                  <a:off x="4691" y="2384"/>
                  <a:ext cx="9" cy="6"/>
                </a:xfrm>
                <a:custGeom>
                  <a:avLst/>
                  <a:gdLst>
                    <a:gd name="T0" fmla="*/ 5 w 11"/>
                    <a:gd name="T1" fmla="*/ 0 h 7"/>
                    <a:gd name="T2" fmla="*/ 4 w 11"/>
                    <a:gd name="T3" fmla="*/ 1 h 7"/>
                    <a:gd name="T4" fmla="*/ 2 w 11"/>
                    <a:gd name="T5" fmla="*/ 3 h 7"/>
                    <a:gd name="T6" fmla="*/ 0 w 11"/>
                    <a:gd name="T7" fmla="*/ 3 h 7"/>
                    <a:gd name="T8" fmla="*/ 0 w 11"/>
                    <a:gd name="T9" fmla="*/ 3 h 7"/>
                    <a:gd name="T10" fmla="*/ 0 w 11"/>
                    <a:gd name="T11" fmla="*/ 3 h 7"/>
                    <a:gd name="T12" fmla="*/ 0 w 11"/>
                    <a:gd name="T13" fmla="*/ 3 h 7"/>
                    <a:gd name="T14" fmla="*/ 1 w 11"/>
                    <a:gd name="T15" fmla="*/ 3 h 7"/>
                    <a:gd name="T16" fmla="*/ 1 w 11"/>
                    <a:gd name="T17" fmla="*/ 3 h 7"/>
                    <a:gd name="T18" fmla="*/ 1 w 11"/>
                    <a:gd name="T19" fmla="*/ 3 h 7"/>
                    <a:gd name="T20" fmla="*/ 1 w 11"/>
                    <a:gd name="T21" fmla="*/ 3 h 7"/>
                    <a:gd name="T22" fmla="*/ 2 w 11"/>
                    <a:gd name="T23" fmla="*/ 3 h 7"/>
                    <a:gd name="T24" fmla="*/ 2 w 11"/>
                    <a:gd name="T25" fmla="*/ 3 h 7"/>
                    <a:gd name="T26" fmla="*/ 2 w 11"/>
                    <a:gd name="T27" fmla="*/ 3 h 7"/>
                    <a:gd name="T28" fmla="*/ 2 w 11"/>
                    <a:gd name="T29" fmla="*/ 3 h 7"/>
                    <a:gd name="T30" fmla="*/ 2 w 11"/>
                    <a:gd name="T31" fmla="*/ 3 h 7"/>
                    <a:gd name="T32" fmla="*/ 2 w 11"/>
                    <a:gd name="T33" fmla="*/ 3 h 7"/>
                    <a:gd name="T34" fmla="*/ 2 w 11"/>
                    <a:gd name="T35" fmla="*/ 3 h 7"/>
                    <a:gd name="T36" fmla="*/ 2 w 11"/>
                    <a:gd name="T37" fmla="*/ 3 h 7"/>
                    <a:gd name="T38" fmla="*/ 2 w 11"/>
                    <a:gd name="T39" fmla="*/ 3 h 7"/>
                    <a:gd name="T40" fmla="*/ 2 w 11"/>
                    <a:gd name="T41" fmla="*/ 3 h 7"/>
                    <a:gd name="T42" fmla="*/ 2 w 11"/>
                    <a:gd name="T43" fmla="*/ 3 h 7"/>
                    <a:gd name="T44" fmla="*/ 2 w 11"/>
                    <a:gd name="T45" fmla="*/ 3 h 7"/>
                    <a:gd name="T46" fmla="*/ 2 w 11"/>
                    <a:gd name="T47" fmla="*/ 3 h 7"/>
                    <a:gd name="T48" fmla="*/ 2 w 11"/>
                    <a:gd name="T49" fmla="*/ 3 h 7"/>
                    <a:gd name="T50" fmla="*/ 2 w 11"/>
                    <a:gd name="T51" fmla="*/ 3 h 7"/>
                    <a:gd name="T52" fmla="*/ 2 w 11"/>
                    <a:gd name="T53" fmla="*/ 3 h 7"/>
                    <a:gd name="T54" fmla="*/ 2 w 11"/>
                    <a:gd name="T55" fmla="*/ 3 h 7"/>
                    <a:gd name="T56" fmla="*/ 2 w 11"/>
                    <a:gd name="T57" fmla="*/ 3 h 7"/>
                    <a:gd name="T58" fmla="*/ 4 w 11"/>
                    <a:gd name="T59" fmla="*/ 2 h 7"/>
                    <a:gd name="T60" fmla="*/ 5 w 11"/>
                    <a:gd name="T61" fmla="*/ 0 h 7"/>
                    <a:gd name="T62" fmla="*/ 5 w 11"/>
                    <a:gd name="T63" fmla="*/ 0 h 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 h="7">
                      <a:moveTo>
                        <a:pt x="11" y="0"/>
                      </a:moveTo>
                      <a:cubicBezTo>
                        <a:pt x="10" y="0"/>
                        <a:pt x="9" y="0"/>
                        <a:pt x="9" y="1"/>
                      </a:cubicBezTo>
                      <a:cubicBezTo>
                        <a:pt x="7" y="4"/>
                        <a:pt x="3" y="2"/>
                        <a:pt x="2" y="5"/>
                      </a:cubicBezTo>
                      <a:cubicBezTo>
                        <a:pt x="2" y="5"/>
                        <a:pt x="1" y="6"/>
                        <a:pt x="0" y="7"/>
                      </a:cubicBezTo>
                      <a:cubicBezTo>
                        <a:pt x="0" y="7"/>
                        <a:pt x="0" y="7"/>
                        <a:pt x="0" y="7"/>
                      </a:cubicBezTo>
                      <a:cubicBezTo>
                        <a:pt x="0" y="7"/>
                        <a:pt x="0" y="7"/>
                        <a:pt x="0" y="7"/>
                      </a:cubicBezTo>
                      <a:cubicBezTo>
                        <a:pt x="0" y="7"/>
                        <a:pt x="0" y="7"/>
                        <a:pt x="0" y="7"/>
                      </a:cubicBezTo>
                      <a:cubicBezTo>
                        <a:pt x="0" y="7"/>
                        <a:pt x="1" y="7"/>
                        <a:pt x="1" y="7"/>
                      </a:cubicBezTo>
                      <a:cubicBezTo>
                        <a:pt x="1" y="7"/>
                        <a:pt x="1" y="7"/>
                        <a:pt x="1" y="7"/>
                      </a:cubicBezTo>
                      <a:cubicBezTo>
                        <a:pt x="1" y="7"/>
                        <a:pt x="1" y="7"/>
                        <a:pt x="1" y="7"/>
                      </a:cubicBezTo>
                      <a:cubicBezTo>
                        <a:pt x="1" y="7"/>
                        <a:pt x="1" y="7"/>
                        <a:pt x="1" y="7"/>
                      </a:cubicBezTo>
                      <a:cubicBezTo>
                        <a:pt x="1" y="7"/>
                        <a:pt x="2" y="7"/>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3" y="6"/>
                      </a:cubicBezTo>
                      <a:cubicBezTo>
                        <a:pt x="3" y="6"/>
                        <a:pt x="3" y="6"/>
                        <a:pt x="3" y="6"/>
                      </a:cubicBezTo>
                      <a:cubicBezTo>
                        <a:pt x="3" y="6"/>
                        <a:pt x="3" y="6"/>
                        <a:pt x="4" y="6"/>
                      </a:cubicBezTo>
                      <a:cubicBezTo>
                        <a:pt x="4" y="6"/>
                        <a:pt x="5" y="6"/>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3"/>
                        <a:pt x="8" y="4"/>
                        <a:pt x="9" y="2"/>
                      </a:cubicBezTo>
                      <a:cubicBezTo>
                        <a:pt x="9" y="1"/>
                        <a:pt x="11" y="1"/>
                        <a:pt x="11" y="0"/>
                      </a:cubicBezTo>
                      <a:cubicBezTo>
                        <a:pt x="11" y="0"/>
                        <a:pt x="11" y="0"/>
                        <a:pt x="11" y="0"/>
                      </a:cubicBezTo>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4" name="Freeform 12955">
                  <a:extLst>
                    <a:ext uri="{FF2B5EF4-FFF2-40B4-BE49-F238E27FC236}">
                      <a16:creationId xmlns:a16="http://schemas.microsoft.com/office/drawing/2014/main" id="{8983416E-DC6C-E40B-26EE-043BFAB52362}"/>
                    </a:ext>
                  </a:extLst>
                </p:cNvPr>
                <p:cNvSpPr>
                  <a:spLocks/>
                </p:cNvSpPr>
                <p:nvPr/>
              </p:nvSpPr>
              <p:spPr bwMode="auto">
                <a:xfrm>
                  <a:off x="4677" y="2379"/>
                  <a:ext cx="3" cy="3"/>
                </a:xfrm>
                <a:custGeom>
                  <a:avLst/>
                  <a:gdLst>
                    <a:gd name="T0" fmla="*/ 1 w 3"/>
                    <a:gd name="T1" fmla="*/ 0 h 3"/>
                    <a:gd name="T2" fmla="*/ 1 w 3"/>
                    <a:gd name="T3" fmla="*/ 0 h 3"/>
                    <a:gd name="T4" fmla="*/ 1 w 3"/>
                    <a:gd name="T5" fmla="*/ 0 h 3"/>
                    <a:gd name="T6" fmla="*/ 1 w 3"/>
                    <a:gd name="T7" fmla="*/ 0 h 3"/>
                    <a:gd name="T8" fmla="*/ 1 w 3"/>
                    <a:gd name="T9" fmla="*/ 0 h 3"/>
                    <a:gd name="T10" fmla="*/ 1 w 3"/>
                    <a:gd name="T11" fmla="*/ 0 h 3"/>
                    <a:gd name="T12" fmla="*/ 1 w 3"/>
                    <a:gd name="T13" fmla="*/ 0 h 3"/>
                    <a:gd name="T14" fmla="*/ 1 w 3"/>
                    <a:gd name="T15" fmla="*/ 0 h 3"/>
                    <a:gd name="T16" fmla="*/ 1 w 3"/>
                    <a:gd name="T17" fmla="*/ 0 h 3"/>
                    <a:gd name="T18" fmla="*/ 1 w 3"/>
                    <a:gd name="T19" fmla="*/ 0 h 3"/>
                    <a:gd name="T20" fmla="*/ 1 w 3"/>
                    <a:gd name="T21" fmla="*/ 0 h 3"/>
                    <a:gd name="T22" fmla="*/ 0 w 3"/>
                    <a:gd name="T23" fmla="*/ 0 h 3"/>
                    <a:gd name="T24" fmla="*/ 0 w 3"/>
                    <a:gd name="T25" fmla="*/ 0 h 3"/>
                    <a:gd name="T26" fmla="*/ 0 w 3"/>
                    <a:gd name="T27" fmla="*/ 0 h 3"/>
                    <a:gd name="T28" fmla="*/ 0 w 3"/>
                    <a:gd name="T29" fmla="*/ 0 h 3"/>
                    <a:gd name="T30" fmla="*/ 0 w 3"/>
                    <a:gd name="T31" fmla="*/ 3 h 3"/>
                    <a:gd name="T32" fmla="*/ 0 w 3"/>
                    <a:gd name="T33" fmla="*/ 3 h 3"/>
                    <a:gd name="T34" fmla="*/ 1 w 3"/>
                    <a:gd name="T35" fmla="*/ 3 h 3"/>
                    <a:gd name="T36" fmla="*/ 1 w 3"/>
                    <a:gd name="T37" fmla="*/ 3 h 3"/>
                    <a:gd name="T38" fmla="*/ 2 w 3"/>
                    <a:gd name="T39" fmla="*/ 2 h 3"/>
                    <a:gd name="T40" fmla="*/ 3 w 3"/>
                    <a:gd name="T41" fmla="*/ 2 h 3"/>
                    <a:gd name="T42" fmla="*/ 3 w 3"/>
                    <a:gd name="T43" fmla="*/ 1 h 3"/>
                    <a:gd name="T44" fmla="*/ 1 w 3"/>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2"/>
                        <a:pt x="0" y="3"/>
                      </a:cubicBezTo>
                      <a:cubicBezTo>
                        <a:pt x="0" y="3"/>
                        <a:pt x="0" y="3"/>
                        <a:pt x="0" y="3"/>
                      </a:cubicBezTo>
                      <a:cubicBezTo>
                        <a:pt x="0" y="3"/>
                        <a:pt x="1" y="3"/>
                        <a:pt x="1" y="3"/>
                      </a:cubicBezTo>
                      <a:cubicBezTo>
                        <a:pt x="1" y="3"/>
                        <a:pt x="1" y="3"/>
                        <a:pt x="1" y="3"/>
                      </a:cubicBezTo>
                      <a:cubicBezTo>
                        <a:pt x="2" y="3"/>
                        <a:pt x="2" y="3"/>
                        <a:pt x="2" y="2"/>
                      </a:cubicBezTo>
                      <a:cubicBezTo>
                        <a:pt x="2" y="2"/>
                        <a:pt x="3" y="2"/>
                        <a:pt x="3" y="2"/>
                      </a:cubicBezTo>
                      <a:cubicBezTo>
                        <a:pt x="3" y="1"/>
                        <a:pt x="3" y="1"/>
                        <a:pt x="3" y="1"/>
                      </a:cubicBezTo>
                      <a:cubicBezTo>
                        <a:pt x="2" y="0"/>
                        <a:pt x="2" y="0"/>
                        <a:pt x="1" y="0"/>
                      </a:cubicBezTo>
                    </a:path>
                  </a:pathLst>
                </a:custGeom>
                <a:solidFill>
                  <a:srgbClr val="BABA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5" name="Freeform 12956">
                  <a:extLst>
                    <a:ext uri="{FF2B5EF4-FFF2-40B4-BE49-F238E27FC236}">
                      <a16:creationId xmlns:a16="http://schemas.microsoft.com/office/drawing/2014/main" id="{A5E14A9A-8D6F-69C7-53E1-B4A0755B5333}"/>
                    </a:ext>
                  </a:extLst>
                </p:cNvPr>
                <p:cNvSpPr>
                  <a:spLocks/>
                </p:cNvSpPr>
                <p:nvPr/>
              </p:nvSpPr>
              <p:spPr bwMode="auto">
                <a:xfrm>
                  <a:off x="4677" y="2381"/>
                  <a:ext cx="4" cy="4"/>
                </a:xfrm>
                <a:custGeom>
                  <a:avLst/>
                  <a:gdLst>
                    <a:gd name="T0" fmla="*/ 2 w 5"/>
                    <a:gd name="T1" fmla="*/ 0 h 5"/>
                    <a:gd name="T2" fmla="*/ 2 w 5"/>
                    <a:gd name="T3" fmla="*/ 0 h 5"/>
                    <a:gd name="T4" fmla="*/ 1 w 5"/>
                    <a:gd name="T5" fmla="*/ 1 h 5"/>
                    <a:gd name="T6" fmla="*/ 1 w 5"/>
                    <a:gd name="T7" fmla="*/ 1 h 5"/>
                    <a:gd name="T8" fmla="*/ 0 w 5"/>
                    <a:gd name="T9" fmla="*/ 1 h 5"/>
                    <a:gd name="T10" fmla="*/ 0 w 5"/>
                    <a:gd name="T11" fmla="*/ 1 h 5"/>
                    <a:gd name="T12" fmla="*/ 1 w 5"/>
                    <a:gd name="T13" fmla="*/ 2 h 5"/>
                    <a:gd name="T14" fmla="*/ 1 w 5"/>
                    <a:gd name="T15" fmla="*/ 2 h 5"/>
                    <a:gd name="T16" fmla="*/ 1 w 5"/>
                    <a:gd name="T17" fmla="*/ 2 h 5"/>
                    <a:gd name="T18" fmla="*/ 1 w 5"/>
                    <a:gd name="T19" fmla="*/ 2 h 5"/>
                    <a:gd name="T20" fmla="*/ 1 w 5"/>
                    <a:gd name="T21" fmla="*/ 2 h 5"/>
                    <a:gd name="T22" fmla="*/ 1 w 5"/>
                    <a:gd name="T23" fmla="*/ 2 h 5"/>
                    <a:gd name="T24" fmla="*/ 1 w 5"/>
                    <a:gd name="T25" fmla="*/ 2 h 5"/>
                    <a:gd name="T26" fmla="*/ 1 w 5"/>
                    <a:gd name="T27" fmla="*/ 2 h 5"/>
                    <a:gd name="T28" fmla="*/ 1 w 5"/>
                    <a:gd name="T29" fmla="*/ 2 h 5"/>
                    <a:gd name="T30" fmla="*/ 1 w 5"/>
                    <a:gd name="T31" fmla="*/ 2 h 5"/>
                    <a:gd name="T32" fmla="*/ 1 w 5"/>
                    <a:gd name="T33" fmla="*/ 2 h 5"/>
                    <a:gd name="T34" fmla="*/ 2 w 5"/>
                    <a:gd name="T35" fmla="*/ 2 h 5"/>
                    <a:gd name="T36" fmla="*/ 2 w 5"/>
                    <a:gd name="T37" fmla="*/ 2 h 5"/>
                    <a:gd name="T38" fmla="*/ 2 w 5"/>
                    <a:gd name="T39" fmla="*/ 2 h 5"/>
                    <a:gd name="T40" fmla="*/ 2 w 5"/>
                    <a:gd name="T41" fmla="*/ 2 h 5"/>
                    <a:gd name="T42" fmla="*/ 2 w 5"/>
                    <a:gd name="T43" fmla="*/ 2 h 5"/>
                    <a:gd name="T44" fmla="*/ 2 w 5"/>
                    <a:gd name="T45" fmla="*/ 2 h 5"/>
                    <a:gd name="T46" fmla="*/ 2 w 5"/>
                    <a:gd name="T47" fmla="*/ 2 h 5"/>
                    <a:gd name="T48" fmla="*/ 2 w 5"/>
                    <a:gd name="T49" fmla="*/ 2 h 5"/>
                    <a:gd name="T50" fmla="*/ 2 w 5"/>
                    <a:gd name="T51" fmla="*/ 2 h 5"/>
                    <a:gd name="T52" fmla="*/ 2 w 5"/>
                    <a:gd name="T53" fmla="*/ 0 h 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 h="5">
                      <a:moveTo>
                        <a:pt x="3" y="0"/>
                      </a:moveTo>
                      <a:cubicBezTo>
                        <a:pt x="3" y="0"/>
                        <a:pt x="2" y="0"/>
                        <a:pt x="2" y="0"/>
                      </a:cubicBezTo>
                      <a:cubicBezTo>
                        <a:pt x="2" y="1"/>
                        <a:pt x="2" y="1"/>
                        <a:pt x="1" y="1"/>
                      </a:cubicBezTo>
                      <a:cubicBezTo>
                        <a:pt x="1" y="1"/>
                        <a:pt x="1" y="1"/>
                        <a:pt x="1" y="1"/>
                      </a:cubicBezTo>
                      <a:cubicBezTo>
                        <a:pt x="1" y="1"/>
                        <a:pt x="0" y="1"/>
                        <a:pt x="0" y="1"/>
                      </a:cubicBezTo>
                      <a:cubicBezTo>
                        <a:pt x="0" y="1"/>
                        <a:pt x="0" y="1"/>
                        <a:pt x="0" y="1"/>
                      </a:cubicBezTo>
                      <a:cubicBezTo>
                        <a:pt x="0" y="1"/>
                        <a:pt x="0"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3"/>
                        <a:pt x="2" y="4"/>
                      </a:cubicBezTo>
                      <a:cubicBezTo>
                        <a:pt x="2" y="4"/>
                        <a:pt x="2" y="4"/>
                        <a:pt x="2" y="4"/>
                      </a:cubicBezTo>
                      <a:cubicBezTo>
                        <a:pt x="2" y="4"/>
                        <a:pt x="2" y="4"/>
                        <a:pt x="2" y="4"/>
                      </a:cubicBezTo>
                      <a:cubicBezTo>
                        <a:pt x="2" y="4"/>
                        <a:pt x="2" y="5"/>
                        <a:pt x="2" y="5"/>
                      </a:cubicBezTo>
                      <a:cubicBezTo>
                        <a:pt x="2" y="5"/>
                        <a:pt x="2" y="4"/>
                        <a:pt x="2" y="4"/>
                      </a:cubicBezTo>
                      <a:cubicBezTo>
                        <a:pt x="3" y="3"/>
                        <a:pt x="4" y="4"/>
                        <a:pt x="5" y="3"/>
                      </a:cubicBezTo>
                      <a:cubicBezTo>
                        <a:pt x="5" y="3"/>
                        <a:pt x="4" y="3"/>
                        <a:pt x="4" y="3"/>
                      </a:cubicBezTo>
                      <a:cubicBezTo>
                        <a:pt x="4" y="3"/>
                        <a:pt x="4" y="3"/>
                        <a:pt x="4" y="3"/>
                      </a:cubicBezTo>
                      <a:cubicBezTo>
                        <a:pt x="4" y="3"/>
                        <a:pt x="4" y="3"/>
                        <a:pt x="4" y="3"/>
                      </a:cubicBezTo>
                      <a:cubicBezTo>
                        <a:pt x="3" y="3"/>
                        <a:pt x="3" y="1"/>
                        <a:pt x="3" y="0"/>
                      </a:cubicBezTo>
                    </a:path>
                  </a:pathLst>
                </a:custGeom>
                <a:solidFill>
                  <a:srgbClr val="AAAA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6" name="Freeform 12957">
                  <a:extLst>
                    <a:ext uri="{FF2B5EF4-FFF2-40B4-BE49-F238E27FC236}">
                      <a16:creationId xmlns:a16="http://schemas.microsoft.com/office/drawing/2014/main" id="{D0BAC3F2-F646-2FE6-B7EE-9D77176AEE6C}"/>
                    </a:ext>
                  </a:extLst>
                </p:cNvPr>
                <p:cNvSpPr>
                  <a:spLocks/>
                </p:cNvSpPr>
                <p:nvPr/>
              </p:nvSpPr>
              <p:spPr bwMode="auto">
                <a:xfrm>
                  <a:off x="4697" y="2367"/>
                  <a:ext cx="2" cy="1"/>
                </a:xfrm>
                <a:custGeom>
                  <a:avLst/>
                  <a:gdLst>
                    <a:gd name="T0" fmla="*/ 2 w 2"/>
                    <a:gd name="T1" fmla="*/ 0 h 2"/>
                    <a:gd name="T2" fmla="*/ 0 w 2"/>
                    <a:gd name="T3" fmla="*/ 1 h 2"/>
                    <a:gd name="T4" fmla="*/ 1 w 2"/>
                    <a:gd name="T5" fmla="*/ 1 h 2"/>
                    <a:gd name="T6" fmla="*/ 1 w 2"/>
                    <a:gd name="T7" fmla="*/ 1 h 2"/>
                    <a:gd name="T8" fmla="*/ 2 w 2"/>
                    <a:gd name="T9" fmla="*/ 0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2">
                      <a:moveTo>
                        <a:pt x="2" y="0"/>
                      </a:moveTo>
                      <a:cubicBezTo>
                        <a:pt x="1" y="0"/>
                        <a:pt x="0" y="0"/>
                        <a:pt x="0" y="2"/>
                      </a:cubicBezTo>
                      <a:cubicBezTo>
                        <a:pt x="0" y="2"/>
                        <a:pt x="0" y="2"/>
                        <a:pt x="1" y="2"/>
                      </a:cubicBezTo>
                      <a:cubicBezTo>
                        <a:pt x="1" y="2"/>
                        <a:pt x="1" y="2"/>
                        <a:pt x="1" y="2"/>
                      </a:cubicBezTo>
                      <a:cubicBezTo>
                        <a:pt x="1" y="2"/>
                        <a:pt x="1" y="0"/>
                        <a:pt x="2" y="0"/>
                      </a:cubicBezTo>
                      <a:cubicBezTo>
                        <a:pt x="2" y="0"/>
                        <a:pt x="2" y="0"/>
                        <a:pt x="2" y="0"/>
                      </a:cubicBezTo>
                      <a:cubicBezTo>
                        <a:pt x="2"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7" name="Freeform 12958">
                  <a:extLst>
                    <a:ext uri="{FF2B5EF4-FFF2-40B4-BE49-F238E27FC236}">
                      <a16:creationId xmlns:a16="http://schemas.microsoft.com/office/drawing/2014/main" id="{ED01F5D2-9761-D44C-D997-24FCE3651786}"/>
                    </a:ext>
                  </a:extLst>
                </p:cNvPr>
                <p:cNvSpPr>
                  <a:spLocks/>
                </p:cNvSpPr>
                <p:nvPr/>
              </p:nvSpPr>
              <p:spPr bwMode="auto">
                <a:xfrm>
                  <a:off x="4695" y="2363"/>
                  <a:ext cx="3" cy="2"/>
                </a:xfrm>
                <a:custGeom>
                  <a:avLst/>
                  <a:gdLst>
                    <a:gd name="T0" fmla="*/ 2 w 4"/>
                    <a:gd name="T1" fmla="*/ 0 h 3"/>
                    <a:gd name="T2" fmla="*/ 2 w 4"/>
                    <a:gd name="T3" fmla="*/ 0 h 3"/>
                    <a:gd name="T4" fmla="*/ 0 w 4"/>
                    <a:gd name="T5" fmla="*/ 1 h 3"/>
                    <a:gd name="T6" fmla="*/ 1 w 4"/>
                    <a:gd name="T7" fmla="*/ 1 h 3"/>
                    <a:gd name="T8" fmla="*/ 2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3" y="0"/>
                      </a:moveTo>
                      <a:cubicBezTo>
                        <a:pt x="2" y="0"/>
                        <a:pt x="2" y="0"/>
                        <a:pt x="2" y="0"/>
                      </a:cubicBezTo>
                      <a:cubicBezTo>
                        <a:pt x="2" y="1"/>
                        <a:pt x="1" y="2"/>
                        <a:pt x="0" y="3"/>
                      </a:cubicBezTo>
                      <a:cubicBezTo>
                        <a:pt x="0" y="3"/>
                        <a:pt x="0" y="3"/>
                        <a:pt x="1" y="3"/>
                      </a:cubicBezTo>
                      <a:cubicBezTo>
                        <a:pt x="2" y="3"/>
                        <a:pt x="4" y="1"/>
                        <a:pt x="3"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8" name="Freeform 12959">
                  <a:extLst>
                    <a:ext uri="{FF2B5EF4-FFF2-40B4-BE49-F238E27FC236}">
                      <a16:creationId xmlns:a16="http://schemas.microsoft.com/office/drawing/2014/main" id="{1656FA4D-FDA7-2192-9A17-60849616D3A9}"/>
                    </a:ext>
                  </a:extLst>
                </p:cNvPr>
                <p:cNvSpPr>
                  <a:spLocks/>
                </p:cNvSpPr>
                <p:nvPr/>
              </p:nvSpPr>
              <p:spPr bwMode="auto">
                <a:xfrm>
                  <a:off x="4691" y="2368"/>
                  <a:ext cx="4" cy="3"/>
                </a:xfrm>
                <a:custGeom>
                  <a:avLst/>
                  <a:gdLst>
                    <a:gd name="T0" fmla="*/ 2 w 4"/>
                    <a:gd name="T1" fmla="*/ 0 h 3"/>
                    <a:gd name="T2" fmla="*/ 2 w 4"/>
                    <a:gd name="T3" fmla="*/ 0 h 3"/>
                    <a:gd name="T4" fmla="*/ 0 w 4"/>
                    <a:gd name="T5" fmla="*/ 3 h 3"/>
                    <a:gd name="T6" fmla="*/ 3 w 4"/>
                    <a:gd name="T7" fmla="*/ 1 h 3"/>
                    <a:gd name="T8" fmla="*/ 3 w 4"/>
                    <a:gd name="T9" fmla="*/ 1 h 3"/>
                    <a:gd name="T10" fmla="*/ 3 w 4"/>
                    <a:gd name="T11" fmla="*/ 1 h 3"/>
                    <a:gd name="T12" fmla="*/ 2 w 4"/>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
                      <a:moveTo>
                        <a:pt x="2" y="0"/>
                      </a:moveTo>
                      <a:cubicBezTo>
                        <a:pt x="2" y="0"/>
                        <a:pt x="2" y="0"/>
                        <a:pt x="2" y="0"/>
                      </a:cubicBezTo>
                      <a:cubicBezTo>
                        <a:pt x="1" y="1"/>
                        <a:pt x="0" y="3"/>
                        <a:pt x="0" y="3"/>
                      </a:cubicBezTo>
                      <a:cubicBezTo>
                        <a:pt x="1" y="3"/>
                        <a:pt x="2" y="1"/>
                        <a:pt x="3" y="1"/>
                      </a:cubicBezTo>
                      <a:cubicBezTo>
                        <a:pt x="3" y="1"/>
                        <a:pt x="3" y="1"/>
                        <a:pt x="3" y="1"/>
                      </a:cubicBezTo>
                      <a:cubicBezTo>
                        <a:pt x="3" y="1"/>
                        <a:pt x="3" y="1"/>
                        <a:pt x="3" y="1"/>
                      </a:cubicBezTo>
                      <a:cubicBezTo>
                        <a:pt x="4" y="1"/>
                        <a:pt x="3"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79" name="Freeform 12960">
                  <a:extLst>
                    <a:ext uri="{FF2B5EF4-FFF2-40B4-BE49-F238E27FC236}">
                      <a16:creationId xmlns:a16="http://schemas.microsoft.com/office/drawing/2014/main" id="{68D77979-F4BC-BB4E-47D8-267A40E9C92C}"/>
                    </a:ext>
                  </a:extLst>
                </p:cNvPr>
                <p:cNvSpPr>
                  <a:spLocks noEditPoints="1"/>
                </p:cNvSpPr>
                <p:nvPr/>
              </p:nvSpPr>
              <p:spPr bwMode="auto">
                <a:xfrm>
                  <a:off x="4689" y="2363"/>
                  <a:ext cx="1" cy="4"/>
                </a:xfrm>
                <a:custGeom>
                  <a:avLst/>
                  <a:gdLst>
                    <a:gd name="T0" fmla="*/ 1 w 2"/>
                    <a:gd name="T1" fmla="*/ 0 h 5"/>
                    <a:gd name="T2" fmla="*/ 1 w 2"/>
                    <a:gd name="T3" fmla="*/ 2 h 5"/>
                    <a:gd name="T4" fmla="*/ 0 w 2"/>
                    <a:gd name="T5" fmla="*/ 2 h 5"/>
                    <a:gd name="T6" fmla="*/ 0 w 2"/>
                    <a:gd name="T7" fmla="*/ 2 h 5"/>
                    <a:gd name="T8" fmla="*/ 1 w 2"/>
                    <a:gd name="T9" fmla="*/ 2 h 5"/>
                    <a:gd name="T10" fmla="*/ 1 w 2"/>
                    <a:gd name="T11" fmla="*/ 0 h 5"/>
                    <a:gd name="T12" fmla="*/ 1 w 2"/>
                    <a:gd name="T13" fmla="*/ 0 h 5"/>
                    <a:gd name="T14" fmla="*/ 1 w 2"/>
                    <a:gd name="T15" fmla="*/ 0 h 5"/>
                    <a:gd name="T16" fmla="*/ 1 w 2"/>
                    <a:gd name="T17" fmla="*/ 0 h 5"/>
                    <a:gd name="T18" fmla="*/ 1 w 2"/>
                    <a:gd name="T19" fmla="*/ 0 h 5"/>
                    <a:gd name="T20" fmla="*/ 1 w 2"/>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5">
                      <a:moveTo>
                        <a:pt x="2" y="0"/>
                      </a:moveTo>
                      <a:cubicBezTo>
                        <a:pt x="2" y="1"/>
                        <a:pt x="1" y="2"/>
                        <a:pt x="1" y="3"/>
                      </a:cubicBezTo>
                      <a:cubicBezTo>
                        <a:pt x="0" y="3"/>
                        <a:pt x="0" y="4"/>
                        <a:pt x="0" y="4"/>
                      </a:cubicBezTo>
                      <a:cubicBezTo>
                        <a:pt x="0" y="5"/>
                        <a:pt x="0" y="5"/>
                        <a:pt x="0" y="5"/>
                      </a:cubicBezTo>
                      <a:cubicBezTo>
                        <a:pt x="0" y="5"/>
                        <a:pt x="2" y="3"/>
                        <a:pt x="2" y="2"/>
                      </a:cubicBezTo>
                      <a:cubicBezTo>
                        <a:pt x="2" y="1"/>
                        <a:pt x="2"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0" name="Freeform 12961">
                  <a:extLst>
                    <a:ext uri="{FF2B5EF4-FFF2-40B4-BE49-F238E27FC236}">
                      <a16:creationId xmlns:a16="http://schemas.microsoft.com/office/drawing/2014/main" id="{2D487FB4-5B48-5CE7-6F49-686CDD4C0139}"/>
                    </a:ext>
                  </a:extLst>
                </p:cNvPr>
                <p:cNvSpPr>
                  <a:spLocks noEditPoints="1"/>
                </p:cNvSpPr>
                <p:nvPr/>
              </p:nvSpPr>
              <p:spPr bwMode="auto">
                <a:xfrm>
                  <a:off x="4693" y="2360"/>
                  <a:ext cx="2" cy="2"/>
                </a:xfrm>
                <a:custGeom>
                  <a:avLst/>
                  <a:gdLst>
                    <a:gd name="T0" fmla="*/ 1 w 3"/>
                    <a:gd name="T1" fmla="*/ 1 h 2"/>
                    <a:gd name="T2" fmla="*/ 1 w 3"/>
                    <a:gd name="T3" fmla="*/ 1 h 2"/>
                    <a:gd name="T4" fmla="*/ 1 w 3"/>
                    <a:gd name="T5" fmla="*/ 1 h 2"/>
                    <a:gd name="T6" fmla="*/ 1 w 3"/>
                    <a:gd name="T7" fmla="*/ 1 h 2"/>
                    <a:gd name="T8" fmla="*/ 1 w 3"/>
                    <a:gd name="T9" fmla="*/ 0 h 2"/>
                    <a:gd name="T10" fmla="*/ 0 w 3"/>
                    <a:gd name="T11" fmla="*/ 2 h 2"/>
                    <a:gd name="T12" fmla="*/ 1 w 3"/>
                    <a:gd name="T13" fmla="*/ 1 h 2"/>
                    <a:gd name="T14" fmla="*/ 1 w 3"/>
                    <a:gd name="T15" fmla="*/ 1 h 2"/>
                    <a:gd name="T16" fmla="*/ 1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2" y="1"/>
                      </a:moveTo>
                      <a:cubicBezTo>
                        <a:pt x="2" y="1"/>
                        <a:pt x="2" y="1"/>
                        <a:pt x="2" y="1"/>
                      </a:cubicBezTo>
                      <a:cubicBezTo>
                        <a:pt x="3" y="1"/>
                        <a:pt x="3" y="1"/>
                        <a:pt x="3" y="1"/>
                      </a:cubicBezTo>
                      <a:cubicBezTo>
                        <a:pt x="2" y="1"/>
                        <a:pt x="2" y="1"/>
                        <a:pt x="2" y="1"/>
                      </a:cubicBezTo>
                      <a:moveTo>
                        <a:pt x="2" y="0"/>
                      </a:moveTo>
                      <a:cubicBezTo>
                        <a:pt x="1" y="0"/>
                        <a:pt x="0" y="1"/>
                        <a:pt x="0" y="2"/>
                      </a:cubicBezTo>
                      <a:cubicBezTo>
                        <a:pt x="0" y="2"/>
                        <a:pt x="1" y="1"/>
                        <a:pt x="2" y="1"/>
                      </a:cubicBezTo>
                      <a:cubicBezTo>
                        <a:pt x="2" y="1"/>
                        <a:pt x="2" y="1"/>
                        <a:pt x="2" y="1"/>
                      </a:cubicBezTo>
                      <a:cubicBezTo>
                        <a:pt x="3"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1" name="Freeform 12962">
                  <a:extLst>
                    <a:ext uri="{FF2B5EF4-FFF2-40B4-BE49-F238E27FC236}">
                      <a16:creationId xmlns:a16="http://schemas.microsoft.com/office/drawing/2014/main" id="{5959B38D-CE82-805A-BDAB-F05B02416EFD}"/>
                    </a:ext>
                  </a:extLst>
                </p:cNvPr>
                <p:cNvSpPr>
                  <a:spLocks noEditPoints="1"/>
                </p:cNvSpPr>
                <p:nvPr/>
              </p:nvSpPr>
              <p:spPr bwMode="auto">
                <a:xfrm>
                  <a:off x="4690" y="2375"/>
                  <a:ext cx="2" cy="3"/>
                </a:xfrm>
                <a:custGeom>
                  <a:avLst/>
                  <a:gdLst>
                    <a:gd name="T0" fmla="*/ 1 w 3"/>
                    <a:gd name="T1" fmla="*/ 0 h 4"/>
                    <a:gd name="T2" fmla="*/ 0 w 3"/>
                    <a:gd name="T3" fmla="*/ 2 h 4"/>
                    <a:gd name="T4" fmla="*/ 0 w 3"/>
                    <a:gd name="T5" fmla="*/ 2 h 4"/>
                    <a:gd name="T6" fmla="*/ 1 w 3"/>
                    <a:gd name="T7" fmla="*/ 2 h 4"/>
                    <a:gd name="T8" fmla="*/ 1 w 3"/>
                    <a:gd name="T9" fmla="*/ 0 h 4"/>
                    <a:gd name="T10" fmla="*/ 1 w 3"/>
                    <a:gd name="T11" fmla="*/ 0 h 4"/>
                    <a:gd name="T12" fmla="*/ 1 w 3"/>
                    <a:gd name="T13" fmla="*/ 0 h 4"/>
                    <a:gd name="T14" fmla="*/ 1 w 3"/>
                    <a:gd name="T15" fmla="*/ 0 h 4"/>
                    <a:gd name="T16" fmla="*/ 1 w 3"/>
                    <a:gd name="T17" fmla="*/ 0 h 4"/>
                    <a:gd name="T18" fmla="*/ 1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2" y="0"/>
                      </a:moveTo>
                      <a:cubicBezTo>
                        <a:pt x="3" y="2"/>
                        <a:pt x="0" y="3"/>
                        <a:pt x="0" y="3"/>
                      </a:cubicBezTo>
                      <a:cubicBezTo>
                        <a:pt x="0" y="3"/>
                        <a:pt x="0" y="4"/>
                        <a:pt x="0" y="4"/>
                      </a:cubicBezTo>
                      <a:cubicBezTo>
                        <a:pt x="1" y="4"/>
                        <a:pt x="2" y="3"/>
                        <a:pt x="2" y="2"/>
                      </a:cubicBezTo>
                      <a:cubicBezTo>
                        <a:pt x="3" y="1"/>
                        <a:pt x="3"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2" name="Freeform 12963">
                  <a:extLst>
                    <a:ext uri="{FF2B5EF4-FFF2-40B4-BE49-F238E27FC236}">
                      <a16:creationId xmlns:a16="http://schemas.microsoft.com/office/drawing/2014/main" id="{02E7803B-8D09-3283-3EDF-C2A063960503}"/>
                    </a:ext>
                  </a:extLst>
                </p:cNvPr>
                <p:cNvSpPr>
                  <a:spLocks noEditPoints="1"/>
                </p:cNvSpPr>
                <p:nvPr/>
              </p:nvSpPr>
              <p:spPr bwMode="auto">
                <a:xfrm>
                  <a:off x="4685" y="2372"/>
                  <a:ext cx="3" cy="3"/>
                </a:xfrm>
                <a:custGeom>
                  <a:avLst/>
                  <a:gdLst>
                    <a:gd name="T0" fmla="*/ 1 w 3"/>
                    <a:gd name="T1" fmla="*/ 2 h 4"/>
                    <a:gd name="T2" fmla="*/ 0 w 3"/>
                    <a:gd name="T3" fmla="*/ 2 h 4"/>
                    <a:gd name="T4" fmla="*/ 0 w 3"/>
                    <a:gd name="T5" fmla="*/ 2 h 4"/>
                    <a:gd name="T6" fmla="*/ 1 w 3"/>
                    <a:gd name="T7" fmla="*/ 2 h 4"/>
                    <a:gd name="T8" fmla="*/ 2 w 3"/>
                    <a:gd name="T9" fmla="*/ 0 h 4"/>
                    <a:gd name="T10" fmla="*/ 1 w 3"/>
                    <a:gd name="T11" fmla="*/ 1 h 4"/>
                    <a:gd name="T12" fmla="*/ 1 w 3"/>
                    <a:gd name="T13" fmla="*/ 2 h 4"/>
                    <a:gd name="T14" fmla="*/ 1 w 3"/>
                    <a:gd name="T15" fmla="*/ 2 h 4"/>
                    <a:gd name="T16" fmla="*/ 1 w 3"/>
                    <a:gd name="T17" fmla="*/ 2 h 4"/>
                    <a:gd name="T18" fmla="*/ 1 w 3"/>
                    <a:gd name="T19" fmla="*/ 2 h 4"/>
                    <a:gd name="T20" fmla="*/ 3 w 3"/>
                    <a:gd name="T21" fmla="*/ 0 h 4"/>
                    <a:gd name="T22" fmla="*/ 2 w 3"/>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4">
                      <a:moveTo>
                        <a:pt x="1" y="3"/>
                      </a:moveTo>
                      <a:cubicBezTo>
                        <a:pt x="1" y="3"/>
                        <a:pt x="1" y="3"/>
                        <a:pt x="0" y="3"/>
                      </a:cubicBezTo>
                      <a:cubicBezTo>
                        <a:pt x="0" y="3"/>
                        <a:pt x="0" y="3"/>
                        <a:pt x="0" y="4"/>
                      </a:cubicBezTo>
                      <a:cubicBezTo>
                        <a:pt x="1" y="3"/>
                        <a:pt x="1" y="3"/>
                        <a:pt x="1" y="3"/>
                      </a:cubicBezTo>
                      <a:moveTo>
                        <a:pt x="2" y="0"/>
                      </a:moveTo>
                      <a:cubicBezTo>
                        <a:pt x="1" y="0"/>
                        <a:pt x="1" y="0"/>
                        <a:pt x="1" y="1"/>
                      </a:cubicBezTo>
                      <a:cubicBezTo>
                        <a:pt x="1" y="1"/>
                        <a:pt x="1" y="2"/>
                        <a:pt x="1" y="2"/>
                      </a:cubicBezTo>
                      <a:cubicBezTo>
                        <a:pt x="1" y="2"/>
                        <a:pt x="1" y="2"/>
                        <a:pt x="1" y="2"/>
                      </a:cubicBezTo>
                      <a:cubicBezTo>
                        <a:pt x="1" y="2"/>
                        <a:pt x="1" y="2"/>
                        <a:pt x="1" y="2"/>
                      </a:cubicBezTo>
                      <a:cubicBezTo>
                        <a:pt x="1" y="2"/>
                        <a:pt x="1" y="2"/>
                        <a:pt x="1" y="2"/>
                      </a:cubicBezTo>
                      <a:cubicBezTo>
                        <a:pt x="1" y="1"/>
                        <a:pt x="2" y="0"/>
                        <a:pt x="3" y="0"/>
                      </a:cubicBezTo>
                      <a:cubicBezTo>
                        <a:pt x="2" y="0"/>
                        <a:pt x="2" y="0"/>
                        <a:pt x="2"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3" name="Freeform 12964">
                  <a:extLst>
                    <a:ext uri="{FF2B5EF4-FFF2-40B4-BE49-F238E27FC236}">
                      <a16:creationId xmlns:a16="http://schemas.microsoft.com/office/drawing/2014/main" id="{DCE663DE-2DC8-EDF8-740C-CE7152179C58}"/>
                    </a:ext>
                  </a:extLst>
                </p:cNvPr>
                <p:cNvSpPr>
                  <a:spLocks/>
                </p:cNvSpPr>
                <p:nvPr/>
              </p:nvSpPr>
              <p:spPr bwMode="auto">
                <a:xfrm>
                  <a:off x="4685" y="2372"/>
                  <a:ext cx="1" cy="2"/>
                </a:xfrm>
                <a:custGeom>
                  <a:avLst/>
                  <a:gdLst>
                    <a:gd name="T0" fmla="*/ 1 w 1"/>
                    <a:gd name="T1" fmla="*/ 0 h 2"/>
                    <a:gd name="T2" fmla="*/ 0 w 1"/>
                    <a:gd name="T3" fmla="*/ 2 h 2"/>
                    <a:gd name="T4" fmla="*/ 1 w 1"/>
                    <a:gd name="T5" fmla="*/ 2 h 2"/>
                    <a:gd name="T6" fmla="*/ 1 w 1"/>
                    <a:gd name="T7" fmla="*/ 1 h 2"/>
                    <a:gd name="T8" fmla="*/ 1 w 1"/>
                    <a:gd name="T9" fmla="*/ 1 h 2"/>
                    <a:gd name="T10" fmla="*/ 1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1" y="0"/>
                      </a:moveTo>
                      <a:cubicBezTo>
                        <a:pt x="1" y="1"/>
                        <a:pt x="0" y="2"/>
                        <a:pt x="0" y="2"/>
                      </a:cubicBezTo>
                      <a:cubicBezTo>
                        <a:pt x="1" y="2"/>
                        <a:pt x="1" y="2"/>
                        <a:pt x="1" y="2"/>
                      </a:cubicBezTo>
                      <a:cubicBezTo>
                        <a:pt x="1" y="1"/>
                        <a:pt x="1" y="1"/>
                        <a:pt x="1" y="1"/>
                      </a:cubicBezTo>
                      <a:cubicBezTo>
                        <a:pt x="1" y="1"/>
                        <a:pt x="1" y="1"/>
                        <a:pt x="1" y="1"/>
                      </a:cubicBezTo>
                      <a:cubicBezTo>
                        <a:pt x="1" y="1"/>
                        <a:pt x="1" y="0"/>
                        <a:pt x="1" y="0"/>
                      </a:cubicBezTo>
                    </a:path>
                  </a:pathLst>
                </a:custGeom>
                <a:solidFill>
                  <a:srgbClr val="BDBC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4" name="Freeform 12965">
                  <a:extLst>
                    <a:ext uri="{FF2B5EF4-FFF2-40B4-BE49-F238E27FC236}">
                      <a16:creationId xmlns:a16="http://schemas.microsoft.com/office/drawing/2014/main" id="{473FBA0D-C8E4-0A8F-CDE6-5F49A4222793}"/>
                    </a:ext>
                  </a:extLst>
                </p:cNvPr>
                <p:cNvSpPr>
                  <a:spLocks/>
                </p:cNvSpPr>
                <p:nvPr/>
              </p:nvSpPr>
              <p:spPr bwMode="auto">
                <a:xfrm>
                  <a:off x="4688" y="2372"/>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5" name="Freeform 12966">
                  <a:extLst>
                    <a:ext uri="{FF2B5EF4-FFF2-40B4-BE49-F238E27FC236}">
                      <a16:creationId xmlns:a16="http://schemas.microsoft.com/office/drawing/2014/main" id="{F772F469-3C1C-60A3-D465-FDF21658461C}"/>
                    </a:ext>
                  </a:extLst>
                </p:cNvPr>
                <p:cNvSpPr>
                  <a:spLocks/>
                </p:cNvSpPr>
                <p:nvPr/>
              </p:nvSpPr>
              <p:spPr bwMode="auto">
                <a:xfrm>
                  <a:off x="4682" y="2365"/>
                  <a:ext cx="3" cy="3"/>
                </a:xfrm>
                <a:custGeom>
                  <a:avLst/>
                  <a:gdLst>
                    <a:gd name="T0" fmla="*/ 2 w 4"/>
                    <a:gd name="T1" fmla="*/ 0 h 4"/>
                    <a:gd name="T2" fmla="*/ 2 w 4"/>
                    <a:gd name="T3" fmla="*/ 1 h 4"/>
                    <a:gd name="T4" fmla="*/ 0 w 4"/>
                    <a:gd name="T5" fmla="*/ 2 h 4"/>
                    <a:gd name="T6" fmla="*/ 0 w 4"/>
                    <a:gd name="T7" fmla="*/ 2 h 4"/>
                    <a:gd name="T8" fmla="*/ 2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3" y="0"/>
                      </a:moveTo>
                      <a:cubicBezTo>
                        <a:pt x="3" y="1"/>
                        <a:pt x="3" y="1"/>
                        <a:pt x="3" y="1"/>
                      </a:cubicBezTo>
                      <a:cubicBezTo>
                        <a:pt x="1" y="1"/>
                        <a:pt x="1" y="3"/>
                        <a:pt x="0" y="4"/>
                      </a:cubicBezTo>
                      <a:cubicBezTo>
                        <a:pt x="0" y="4"/>
                        <a:pt x="0" y="4"/>
                        <a:pt x="0" y="4"/>
                      </a:cubicBezTo>
                      <a:cubicBezTo>
                        <a:pt x="2" y="4"/>
                        <a:pt x="4" y="2"/>
                        <a:pt x="3"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6" name="Freeform 12967">
                  <a:extLst>
                    <a:ext uri="{FF2B5EF4-FFF2-40B4-BE49-F238E27FC236}">
                      <a16:creationId xmlns:a16="http://schemas.microsoft.com/office/drawing/2014/main" id="{FB5AC040-0CC5-55D1-FAAA-4D69813310F8}"/>
                    </a:ext>
                  </a:extLst>
                </p:cNvPr>
                <p:cNvSpPr>
                  <a:spLocks/>
                </p:cNvSpPr>
                <p:nvPr/>
              </p:nvSpPr>
              <p:spPr bwMode="auto">
                <a:xfrm>
                  <a:off x="4681" y="2368"/>
                  <a:ext cx="1" cy="1"/>
                </a:xfrm>
                <a:custGeom>
                  <a:avLst/>
                  <a:gdLst>
                    <a:gd name="T0" fmla="*/ 1 w 1"/>
                    <a:gd name="T1" fmla="*/ 0 h 1"/>
                    <a:gd name="T2" fmla="*/ 0 w 1"/>
                    <a:gd name="T3" fmla="*/ 0 h 1"/>
                    <a:gd name="T4" fmla="*/ 1 w 1"/>
                    <a:gd name="T5" fmla="*/ 0 h 1"/>
                    <a:gd name="T6" fmla="*/ 1 w 1"/>
                    <a:gd name="T7" fmla="*/ 0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1" y="0"/>
                        <a:pt x="0" y="0"/>
                      </a:cubicBezTo>
                      <a:cubicBezTo>
                        <a:pt x="1" y="0"/>
                        <a:pt x="1" y="0"/>
                        <a:pt x="1" y="0"/>
                      </a:cubicBezTo>
                      <a:cubicBezTo>
                        <a:pt x="1" y="0"/>
                        <a:pt x="1" y="0"/>
                        <a:pt x="1" y="0"/>
                      </a:cubicBezTo>
                      <a:cubicBezTo>
                        <a:pt x="1" y="0"/>
                        <a:pt x="1" y="0"/>
                        <a:pt x="1"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7" name="Freeform 12968">
                  <a:extLst>
                    <a:ext uri="{FF2B5EF4-FFF2-40B4-BE49-F238E27FC236}">
                      <a16:creationId xmlns:a16="http://schemas.microsoft.com/office/drawing/2014/main" id="{8669BF41-1D89-1C5C-D182-6496182C24BF}"/>
                    </a:ext>
                  </a:extLst>
                </p:cNvPr>
                <p:cNvSpPr>
                  <a:spLocks/>
                </p:cNvSpPr>
                <p:nvPr/>
              </p:nvSpPr>
              <p:spPr bwMode="auto">
                <a:xfrm>
                  <a:off x="4686" y="2361"/>
                  <a:ext cx="2" cy="2"/>
                </a:xfrm>
                <a:custGeom>
                  <a:avLst/>
                  <a:gdLst>
                    <a:gd name="T0" fmla="*/ 1 w 2"/>
                    <a:gd name="T1" fmla="*/ 0 h 3"/>
                    <a:gd name="T2" fmla="*/ 0 w 2"/>
                    <a:gd name="T3" fmla="*/ 1 h 3"/>
                    <a:gd name="T4" fmla="*/ 0 w 2"/>
                    <a:gd name="T5" fmla="*/ 1 h 3"/>
                    <a:gd name="T6" fmla="*/ 2 w 2"/>
                    <a:gd name="T7" fmla="*/ 0 h 3"/>
                    <a:gd name="T8" fmla="*/ 2 w 2"/>
                    <a:gd name="T9" fmla="*/ 0 h 3"/>
                    <a:gd name="T10" fmla="*/ 2 w 2"/>
                    <a:gd name="T11" fmla="*/ 0 h 3"/>
                    <a:gd name="T12" fmla="*/ 1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1" y="0"/>
                      </a:moveTo>
                      <a:cubicBezTo>
                        <a:pt x="1" y="0"/>
                        <a:pt x="0" y="1"/>
                        <a:pt x="0" y="3"/>
                      </a:cubicBezTo>
                      <a:cubicBezTo>
                        <a:pt x="0" y="3"/>
                        <a:pt x="0" y="3"/>
                        <a:pt x="0" y="3"/>
                      </a:cubicBezTo>
                      <a:cubicBezTo>
                        <a:pt x="0" y="2"/>
                        <a:pt x="0" y="0"/>
                        <a:pt x="2" y="0"/>
                      </a:cubicBezTo>
                      <a:cubicBezTo>
                        <a:pt x="2" y="0"/>
                        <a:pt x="2" y="0"/>
                        <a:pt x="2" y="0"/>
                      </a:cubicBezTo>
                      <a:cubicBezTo>
                        <a:pt x="2" y="0"/>
                        <a:pt x="2" y="0"/>
                        <a:pt x="2" y="0"/>
                      </a:cubicBezTo>
                      <a:cubicBezTo>
                        <a:pt x="2" y="0"/>
                        <a:pt x="2"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8" name="Freeform 12969">
                  <a:extLst>
                    <a:ext uri="{FF2B5EF4-FFF2-40B4-BE49-F238E27FC236}">
                      <a16:creationId xmlns:a16="http://schemas.microsoft.com/office/drawing/2014/main" id="{90BC6EF3-4655-08B3-7DF7-434285392720}"/>
                    </a:ext>
                  </a:extLst>
                </p:cNvPr>
                <p:cNvSpPr>
                  <a:spLocks/>
                </p:cNvSpPr>
                <p:nvPr/>
              </p:nvSpPr>
              <p:spPr bwMode="auto">
                <a:xfrm>
                  <a:off x="4686" y="2363"/>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89" name="Freeform 12970">
                  <a:extLst>
                    <a:ext uri="{FF2B5EF4-FFF2-40B4-BE49-F238E27FC236}">
                      <a16:creationId xmlns:a16="http://schemas.microsoft.com/office/drawing/2014/main" id="{98F136D4-CE4E-52A1-DF1C-E167FC15774C}"/>
                    </a:ext>
                  </a:extLst>
                </p:cNvPr>
                <p:cNvSpPr>
                  <a:spLocks/>
                </p:cNvSpPr>
                <p:nvPr/>
              </p:nvSpPr>
              <p:spPr bwMode="auto">
                <a:xfrm>
                  <a:off x="4685" y="2377"/>
                  <a:ext cx="1" cy="1"/>
                </a:xfrm>
                <a:custGeom>
                  <a:avLst/>
                  <a:gdLst>
                    <a:gd name="T0" fmla="*/ 1 w 1"/>
                    <a:gd name="T1" fmla="*/ 0 h 1"/>
                    <a:gd name="T2" fmla="*/ 1 w 1"/>
                    <a:gd name="T3" fmla="*/ 0 h 1"/>
                    <a:gd name="T4" fmla="*/ 0 w 1"/>
                    <a:gd name="T5" fmla="*/ 1 h 1"/>
                    <a:gd name="T6" fmla="*/ 0 w 1"/>
                    <a:gd name="T7" fmla="*/ 1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0"/>
                        <a:pt x="1" y="0"/>
                        <a:pt x="1" y="0"/>
                      </a:cubicBezTo>
                      <a:cubicBezTo>
                        <a:pt x="1" y="1"/>
                        <a:pt x="0" y="1"/>
                        <a:pt x="0" y="1"/>
                      </a:cubicBezTo>
                      <a:cubicBezTo>
                        <a:pt x="0" y="1"/>
                        <a:pt x="0" y="1"/>
                        <a:pt x="0" y="1"/>
                      </a:cubicBezTo>
                      <a:cubicBezTo>
                        <a:pt x="1" y="1"/>
                        <a:pt x="1" y="0"/>
                        <a:pt x="1" y="0"/>
                      </a:cubicBezTo>
                    </a:path>
                  </a:pathLst>
                </a:custGeom>
                <a:solidFill>
                  <a:srgbClr val="B289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0" name="Freeform 12971">
                  <a:extLst>
                    <a:ext uri="{FF2B5EF4-FFF2-40B4-BE49-F238E27FC236}">
                      <a16:creationId xmlns:a16="http://schemas.microsoft.com/office/drawing/2014/main" id="{199DC4EC-6A68-2B02-D759-A9AB23DC2F81}"/>
                    </a:ext>
                  </a:extLst>
                </p:cNvPr>
                <p:cNvSpPr>
                  <a:spLocks/>
                </p:cNvSpPr>
                <p:nvPr/>
              </p:nvSpPr>
              <p:spPr bwMode="auto">
                <a:xfrm>
                  <a:off x="4683" y="2377"/>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1" name="Freeform 12972">
                  <a:extLst>
                    <a:ext uri="{FF2B5EF4-FFF2-40B4-BE49-F238E27FC236}">
                      <a16:creationId xmlns:a16="http://schemas.microsoft.com/office/drawing/2014/main" id="{83EC3405-1608-766B-80B3-EEEAD245F3E3}"/>
                    </a:ext>
                  </a:extLst>
                </p:cNvPr>
                <p:cNvSpPr>
                  <a:spLocks/>
                </p:cNvSpPr>
                <p:nvPr/>
              </p:nvSpPr>
              <p:spPr bwMode="auto">
                <a:xfrm>
                  <a:off x="4683" y="2377"/>
                  <a:ext cx="2" cy="1"/>
                </a:xfrm>
                <a:custGeom>
                  <a:avLst/>
                  <a:gdLst>
                    <a:gd name="T0" fmla="*/ 0 w 2"/>
                    <a:gd name="T1" fmla="*/ 0 h 1"/>
                    <a:gd name="T2" fmla="*/ 0 w 2"/>
                    <a:gd name="T3" fmla="*/ 0 h 1"/>
                    <a:gd name="T4" fmla="*/ 1 w 2"/>
                    <a:gd name="T5" fmla="*/ 1 h 1"/>
                    <a:gd name="T6" fmla="*/ 2 w 2"/>
                    <a:gd name="T7" fmla="*/ 0 h 1"/>
                    <a:gd name="T8" fmla="*/ 2 w 2"/>
                    <a:gd name="T9" fmla="*/ 0 h 1"/>
                    <a:gd name="T10" fmla="*/ 2 w 2"/>
                    <a:gd name="T11" fmla="*/ 0 h 1"/>
                    <a:gd name="T12" fmla="*/ 0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cubicBezTo>
                        <a:pt x="0" y="0"/>
                        <a:pt x="0" y="0"/>
                        <a:pt x="0" y="0"/>
                      </a:cubicBezTo>
                      <a:cubicBezTo>
                        <a:pt x="0" y="0"/>
                        <a:pt x="0" y="1"/>
                        <a:pt x="1" y="1"/>
                      </a:cubicBezTo>
                      <a:cubicBezTo>
                        <a:pt x="1" y="1"/>
                        <a:pt x="2" y="0"/>
                        <a:pt x="2" y="0"/>
                      </a:cubicBezTo>
                      <a:cubicBezTo>
                        <a:pt x="2" y="0"/>
                        <a:pt x="2" y="0"/>
                        <a:pt x="2" y="0"/>
                      </a:cubicBezTo>
                      <a:cubicBezTo>
                        <a:pt x="2" y="0"/>
                        <a:pt x="2" y="0"/>
                        <a:pt x="2" y="0"/>
                      </a:cubicBezTo>
                      <a:cubicBezTo>
                        <a:pt x="1" y="0"/>
                        <a:pt x="1" y="0"/>
                        <a:pt x="0" y="0"/>
                      </a:cubicBezTo>
                    </a:path>
                  </a:pathLst>
                </a:custGeom>
                <a:solidFill>
                  <a:srgbClr val="BDBC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2" name="Freeform 12973">
                  <a:extLst>
                    <a:ext uri="{FF2B5EF4-FFF2-40B4-BE49-F238E27FC236}">
                      <a16:creationId xmlns:a16="http://schemas.microsoft.com/office/drawing/2014/main" id="{11547BE5-2FCC-AF40-ECD5-9247C1392424}"/>
                    </a:ext>
                  </a:extLst>
                </p:cNvPr>
                <p:cNvSpPr>
                  <a:spLocks noEditPoints="1"/>
                </p:cNvSpPr>
                <p:nvPr/>
              </p:nvSpPr>
              <p:spPr bwMode="auto">
                <a:xfrm>
                  <a:off x="4681" y="2372"/>
                  <a:ext cx="1" cy="4"/>
                </a:xfrm>
                <a:custGeom>
                  <a:avLst/>
                  <a:gdLst>
                    <a:gd name="T0" fmla="*/ 0 w 2"/>
                    <a:gd name="T1" fmla="*/ 3 h 4"/>
                    <a:gd name="T2" fmla="*/ 1 w 2"/>
                    <a:gd name="T3" fmla="*/ 4 h 4"/>
                    <a:gd name="T4" fmla="*/ 0 w 2"/>
                    <a:gd name="T5" fmla="*/ 3 h 4"/>
                    <a:gd name="T6" fmla="*/ 1 w 2"/>
                    <a:gd name="T7" fmla="*/ 0 h 4"/>
                    <a:gd name="T8" fmla="*/ 1 w 2"/>
                    <a:gd name="T9" fmla="*/ 0 h 4"/>
                    <a:gd name="T10" fmla="*/ 1 w 2"/>
                    <a:gd name="T11" fmla="*/ 0 h 4"/>
                    <a:gd name="T12" fmla="*/ 1 w 2"/>
                    <a:gd name="T13" fmla="*/ 0 h 4"/>
                    <a:gd name="T14" fmla="*/ 1 w 2"/>
                    <a:gd name="T15" fmla="*/ 0 h 4"/>
                    <a:gd name="T16" fmla="*/ 0 w 2"/>
                    <a:gd name="T17" fmla="*/ 2 h 4"/>
                    <a:gd name="T18" fmla="*/ 0 w 2"/>
                    <a:gd name="T19" fmla="*/ 3 h 4"/>
                    <a:gd name="T20" fmla="*/ 1 w 2"/>
                    <a:gd name="T21" fmla="*/ 0 h 4"/>
                    <a:gd name="T22" fmla="*/ 1 w 2"/>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4">
                      <a:moveTo>
                        <a:pt x="0" y="3"/>
                      </a:moveTo>
                      <a:cubicBezTo>
                        <a:pt x="0" y="4"/>
                        <a:pt x="0" y="4"/>
                        <a:pt x="1" y="4"/>
                      </a:cubicBezTo>
                      <a:cubicBezTo>
                        <a:pt x="0" y="4"/>
                        <a:pt x="0" y="4"/>
                        <a:pt x="0" y="3"/>
                      </a:cubicBezTo>
                      <a:moveTo>
                        <a:pt x="2" y="0"/>
                      </a:moveTo>
                      <a:cubicBezTo>
                        <a:pt x="2" y="0"/>
                        <a:pt x="2" y="0"/>
                        <a:pt x="2" y="0"/>
                      </a:cubicBezTo>
                      <a:cubicBezTo>
                        <a:pt x="2" y="0"/>
                        <a:pt x="2" y="0"/>
                        <a:pt x="2" y="0"/>
                      </a:cubicBezTo>
                      <a:cubicBezTo>
                        <a:pt x="2" y="0"/>
                        <a:pt x="2" y="0"/>
                        <a:pt x="2" y="0"/>
                      </a:cubicBezTo>
                      <a:moveTo>
                        <a:pt x="2" y="0"/>
                      </a:moveTo>
                      <a:cubicBezTo>
                        <a:pt x="1" y="0"/>
                        <a:pt x="0" y="1"/>
                        <a:pt x="0" y="2"/>
                      </a:cubicBezTo>
                      <a:cubicBezTo>
                        <a:pt x="0" y="3"/>
                        <a:pt x="0" y="3"/>
                        <a:pt x="0" y="3"/>
                      </a:cubicBezTo>
                      <a:cubicBezTo>
                        <a:pt x="0" y="2"/>
                        <a:pt x="1" y="0"/>
                        <a:pt x="2" y="0"/>
                      </a:cubicBezTo>
                      <a:cubicBezTo>
                        <a:pt x="2" y="0"/>
                        <a:pt x="2" y="0"/>
                        <a:pt x="2"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3" name="Freeform 12974">
                  <a:extLst>
                    <a:ext uri="{FF2B5EF4-FFF2-40B4-BE49-F238E27FC236}">
                      <a16:creationId xmlns:a16="http://schemas.microsoft.com/office/drawing/2014/main" id="{D7CEF47B-E678-CDCA-23EA-16C8D5CD6D2B}"/>
                    </a:ext>
                  </a:extLst>
                </p:cNvPr>
                <p:cNvSpPr>
                  <a:spLocks noEditPoints="1"/>
                </p:cNvSpPr>
                <p:nvPr/>
              </p:nvSpPr>
              <p:spPr bwMode="auto">
                <a:xfrm>
                  <a:off x="4679" y="2370"/>
                  <a:ext cx="1" cy="2"/>
                </a:xfrm>
                <a:custGeom>
                  <a:avLst/>
                  <a:gdLst>
                    <a:gd name="T0" fmla="*/ 0 w 1"/>
                    <a:gd name="T1" fmla="*/ 0 h 3"/>
                    <a:gd name="T2" fmla="*/ 0 w 1"/>
                    <a:gd name="T3" fmla="*/ 1 h 3"/>
                    <a:gd name="T4" fmla="*/ 0 w 1"/>
                    <a:gd name="T5" fmla="*/ 0 h 3"/>
                    <a:gd name="T6" fmla="*/ 1 w 1"/>
                    <a:gd name="T7" fmla="*/ 0 h 3"/>
                    <a:gd name="T8" fmla="*/ 0 w 1"/>
                    <a:gd name="T9" fmla="*/ 0 h 3"/>
                    <a:gd name="T10" fmla="*/ 1 w 1"/>
                    <a:gd name="T11" fmla="*/ 0 h 3"/>
                    <a:gd name="T12" fmla="*/ 1 w 1"/>
                    <a:gd name="T13" fmla="*/ 0 h 3"/>
                    <a:gd name="T14" fmla="*/ 1 w 1"/>
                    <a:gd name="T15" fmla="*/ 0 h 3"/>
                    <a:gd name="T16" fmla="*/ 1 w 1"/>
                    <a:gd name="T17" fmla="*/ 0 h 3"/>
                    <a:gd name="T18" fmla="*/ 1 w 1"/>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3">
                      <a:moveTo>
                        <a:pt x="0" y="0"/>
                      </a:moveTo>
                      <a:cubicBezTo>
                        <a:pt x="0" y="1"/>
                        <a:pt x="0" y="3"/>
                        <a:pt x="0" y="3"/>
                      </a:cubicBezTo>
                      <a:cubicBezTo>
                        <a:pt x="1" y="3"/>
                        <a:pt x="0" y="1"/>
                        <a:pt x="0" y="0"/>
                      </a:cubicBezTo>
                      <a:moveTo>
                        <a:pt x="1" y="0"/>
                      </a:moveTo>
                      <a:cubicBezTo>
                        <a:pt x="1" y="0"/>
                        <a:pt x="1" y="0"/>
                        <a:pt x="0"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CECD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4" name="Freeform 12975">
                  <a:extLst>
                    <a:ext uri="{FF2B5EF4-FFF2-40B4-BE49-F238E27FC236}">
                      <a16:creationId xmlns:a16="http://schemas.microsoft.com/office/drawing/2014/main" id="{C99EC9AA-D559-2E29-29D3-E7E1B8C3BAEA}"/>
                    </a:ext>
                  </a:extLst>
                </p:cNvPr>
                <p:cNvSpPr>
                  <a:spLocks noEditPoints="1"/>
                </p:cNvSpPr>
                <p:nvPr/>
              </p:nvSpPr>
              <p:spPr bwMode="auto">
                <a:xfrm>
                  <a:off x="4803" y="2200"/>
                  <a:ext cx="9" cy="5"/>
                </a:xfrm>
                <a:custGeom>
                  <a:avLst/>
                  <a:gdLst>
                    <a:gd name="T0" fmla="*/ 2 w 11"/>
                    <a:gd name="T1" fmla="*/ 1 h 6"/>
                    <a:gd name="T2" fmla="*/ 2 w 11"/>
                    <a:gd name="T3" fmla="*/ 1 h 6"/>
                    <a:gd name="T4" fmla="*/ 2 w 11"/>
                    <a:gd name="T5" fmla="*/ 1 h 6"/>
                    <a:gd name="T6" fmla="*/ 0 w 11"/>
                    <a:gd name="T7" fmla="*/ 0 h 6"/>
                    <a:gd name="T8" fmla="*/ 0 w 11"/>
                    <a:gd name="T9" fmla="*/ 3 h 6"/>
                    <a:gd name="T10" fmla="*/ 1 w 11"/>
                    <a:gd name="T11" fmla="*/ 3 h 6"/>
                    <a:gd name="T12" fmla="*/ 1 w 11"/>
                    <a:gd name="T13" fmla="*/ 3 h 6"/>
                    <a:gd name="T14" fmla="*/ 1 w 11"/>
                    <a:gd name="T15" fmla="*/ 3 h 6"/>
                    <a:gd name="T16" fmla="*/ 1 w 11"/>
                    <a:gd name="T17" fmla="*/ 3 h 6"/>
                    <a:gd name="T18" fmla="*/ 2 w 11"/>
                    <a:gd name="T19" fmla="*/ 3 h 6"/>
                    <a:gd name="T20" fmla="*/ 2 w 11"/>
                    <a:gd name="T21" fmla="*/ 3 h 6"/>
                    <a:gd name="T22" fmla="*/ 2 w 11"/>
                    <a:gd name="T23" fmla="*/ 3 h 6"/>
                    <a:gd name="T24" fmla="*/ 2 w 11"/>
                    <a:gd name="T25" fmla="*/ 3 h 6"/>
                    <a:gd name="T26" fmla="*/ 2 w 11"/>
                    <a:gd name="T27" fmla="*/ 3 h 6"/>
                    <a:gd name="T28" fmla="*/ 2 w 11"/>
                    <a:gd name="T29" fmla="*/ 3 h 6"/>
                    <a:gd name="T30" fmla="*/ 3 w 11"/>
                    <a:gd name="T31" fmla="*/ 3 h 6"/>
                    <a:gd name="T32" fmla="*/ 3 w 11"/>
                    <a:gd name="T33" fmla="*/ 3 h 6"/>
                    <a:gd name="T34" fmla="*/ 4 w 11"/>
                    <a:gd name="T35" fmla="*/ 3 h 6"/>
                    <a:gd name="T36" fmla="*/ 4 w 11"/>
                    <a:gd name="T37" fmla="*/ 3 h 6"/>
                    <a:gd name="T38" fmla="*/ 4 w 11"/>
                    <a:gd name="T39" fmla="*/ 3 h 6"/>
                    <a:gd name="T40" fmla="*/ 4 w 11"/>
                    <a:gd name="T41" fmla="*/ 3 h 6"/>
                    <a:gd name="T42" fmla="*/ 5 w 11"/>
                    <a:gd name="T43" fmla="*/ 3 h 6"/>
                    <a:gd name="T44" fmla="*/ 5 w 11"/>
                    <a:gd name="T45" fmla="*/ 2 h 6"/>
                    <a:gd name="T46" fmla="*/ 2 w 11"/>
                    <a:gd name="T47" fmla="*/ 1 h 6"/>
                    <a:gd name="T48" fmla="*/ 2 w 11"/>
                    <a:gd name="T49" fmla="*/ 1 h 6"/>
                    <a:gd name="T50" fmla="*/ 1 w 11"/>
                    <a:gd name="T51" fmla="*/ 1 h 6"/>
                    <a:gd name="T52" fmla="*/ 0 w 11"/>
                    <a:gd name="T53" fmla="*/ 0 h 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 h="6">
                      <a:moveTo>
                        <a:pt x="2" y="1"/>
                      </a:moveTo>
                      <a:cubicBezTo>
                        <a:pt x="2" y="1"/>
                        <a:pt x="2" y="1"/>
                        <a:pt x="2" y="1"/>
                      </a:cubicBezTo>
                      <a:cubicBezTo>
                        <a:pt x="2" y="1"/>
                        <a:pt x="2" y="1"/>
                        <a:pt x="2" y="1"/>
                      </a:cubicBezTo>
                      <a:moveTo>
                        <a:pt x="0" y="0"/>
                      </a:moveTo>
                      <a:cubicBezTo>
                        <a:pt x="0" y="1"/>
                        <a:pt x="0" y="2"/>
                        <a:pt x="0" y="3"/>
                      </a:cubicBezTo>
                      <a:cubicBezTo>
                        <a:pt x="1" y="4"/>
                        <a:pt x="1" y="4"/>
                        <a:pt x="1" y="5"/>
                      </a:cubicBezTo>
                      <a:cubicBezTo>
                        <a:pt x="1" y="5"/>
                        <a:pt x="1" y="5"/>
                        <a:pt x="1" y="5"/>
                      </a:cubicBezTo>
                      <a:cubicBezTo>
                        <a:pt x="1" y="5"/>
                        <a:pt x="1" y="6"/>
                        <a:pt x="1" y="6"/>
                      </a:cubicBezTo>
                      <a:cubicBezTo>
                        <a:pt x="1" y="6"/>
                        <a:pt x="1" y="6"/>
                        <a:pt x="1" y="6"/>
                      </a:cubicBezTo>
                      <a:cubicBezTo>
                        <a:pt x="2" y="6"/>
                        <a:pt x="2" y="6"/>
                        <a:pt x="2" y="6"/>
                      </a:cubicBezTo>
                      <a:cubicBezTo>
                        <a:pt x="2" y="5"/>
                        <a:pt x="2" y="5"/>
                        <a:pt x="2" y="5"/>
                      </a:cubicBezTo>
                      <a:cubicBezTo>
                        <a:pt x="3" y="5"/>
                        <a:pt x="3" y="6"/>
                        <a:pt x="4" y="6"/>
                      </a:cubicBezTo>
                      <a:cubicBezTo>
                        <a:pt x="4" y="6"/>
                        <a:pt x="5" y="6"/>
                        <a:pt x="5" y="6"/>
                      </a:cubicBezTo>
                      <a:cubicBezTo>
                        <a:pt x="5" y="6"/>
                        <a:pt x="6" y="6"/>
                        <a:pt x="6" y="5"/>
                      </a:cubicBezTo>
                      <a:cubicBezTo>
                        <a:pt x="6" y="5"/>
                        <a:pt x="6" y="5"/>
                        <a:pt x="6" y="5"/>
                      </a:cubicBezTo>
                      <a:cubicBezTo>
                        <a:pt x="6" y="5"/>
                        <a:pt x="6" y="5"/>
                        <a:pt x="7" y="5"/>
                      </a:cubicBezTo>
                      <a:cubicBezTo>
                        <a:pt x="7" y="5"/>
                        <a:pt x="7" y="5"/>
                        <a:pt x="7" y="5"/>
                      </a:cubicBezTo>
                      <a:cubicBezTo>
                        <a:pt x="8" y="5"/>
                        <a:pt x="8" y="5"/>
                        <a:pt x="8" y="5"/>
                      </a:cubicBezTo>
                      <a:cubicBezTo>
                        <a:pt x="8" y="4"/>
                        <a:pt x="8" y="4"/>
                        <a:pt x="9" y="4"/>
                      </a:cubicBezTo>
                      <a:cubicBezTo>
                        <a:pt x="9" y="4"/>
                        <a:pt x="9" y="4"/>
                        <a:pt x="9" y="4"/>
                      </a:cubicBezTo>
                      <a:cubicBezTo>
                        <a:pt x="9" y="4"/>
                        <a:pt x="9" y="4"/>
                        <a:pt x="9" y="4"/>
                      </a:cubicBezTo>
                      <a:cubicBezTo>
                        <a:pt x="10" y="4"/>
                        <a:pt x="10" y="4"/>
                        <a:pt x="10" y="3"/>
                      </a:cubicBezTo>
                      <a:cubicBezTo>
                        <a:pt x="10" y="2"/>
                        <a:pt x="10" y="2"/>
                        <a:pt x="11" y="2"/>
                      </a:cubicBezTo>
                      <a:cubicBezTo>
                        <a:pt x="8" y="2"/>
                        <a:pt x="5" y="1"/>
                        <a:pt x="3" y="1"/>
                      </a:cubicBezTo>
                      <a:cubicBezTo>
                        <a:pt x="3" y="1"/>
                        <a:pt x="2" y="1"/>
                        <a:pt x="2" y="1"/>
                      </a:cubicBezTo>
                      <a:cubicBezTo>
                        <a:pt x="1" y="1"/>
                        <a:pt x="1" y="1"/>
                        <a:pt x="1" y="1"/>
                      </a:cubicBezTo>
                      <a:cubicBezTo>
                        <a:pt x="0" y="1"/>
                        <a:pt x="0" y="0"/>
                        <a:pt x="0" y="0"/>
                      </a:cubicBezTo>
                    </a:path>
                  </a:pathLst>
                </a:custGeom>
                <a:solidFill>
                  <a:srgbClr val="BA78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5" name="Freeform 12976">
                  <a:extLst>
                    <a:ext uri="{FF2B5EF4-FFF2-40B4-BE49-F238E27FC236}">
                      <a16:creationId xmlns:a16="http://schemas.microsoft.com/office/drawing/2014/main" id="{D84BC470-A610-2CCC-A5FA-C137054421EB}"/>
                    </a:ext>
                  </a:extLst>
                </p:cNvPr>
                <p:cNvSpPr>
                  <a:spLocks noEditPoints="1"/>
                </p:cNvSpPr>
                <p:nvPr/>
              </p:nvSpPr>
              <p:spPr bwMode="auto">
                <a:xfrm>
                  <a:off x="4795" y="2179"/>
                  <a:ext cx="20" cy="23"/>
                </a:xfrm>
                <a:custGeom>
                  <a:avLst/>
                  <a:gdLst>
                    <a:gd name="T0" fmla="*/ 8 w 24"/>
                    <a:gd name="T1" fmla="*/ 12 h 27"/>
                    <a:gd name="T2" fmla="*/ 8 w 24"/>
                    <a:gd name="T3" fmla="*/ 12 h 27"/>
                    <a:gd name="T4" fmla="*/ 8 w 24"/>
                    <a:gd name="T5" fmla="*/ 14 h 27"/>
                    <a:gd name="T6" fmla="*/ 8 w 24"/>
                    <a:gd name="T7" fmla="*/ 12 h 27"/>
                    <a:gd name="T8" fmla="*/ 6 w 24"/>
                    <a:gd name="T9" fmla="*/ 12 h 27"/>
                    <a:gd name="T10" fmla="*/ 6 w 24"/>
                    <a:gd name="T11" fmla="*/ 9 h 27"/>
                    <a:gd name="T12" fmla="*/ 6 w 24"/>
                    <a:gd name="T13" fmla="*/ 9 h 27"/>
                    <a:gd name="T14" fmla="*/ 6 w 24"/>
                    <a:gd name="T15" fmla="*/ 10 h 27"/>
                    <a:gd name="T16" fmla="*/ 8 w 24"/>
                    <a:gd name="T17" fmla="*/ 9 h 27"/>
                    <a:gd name="T18" fmla="*/ 8 w 24"/>
                    <a:gd name="T19" fmla="*/ 8 h 27"/>
                    <a:gd name="T20" fmla="*/ 8 w 24"/>
                    <a:gd name="T21" fmla="*/ 8 h 27"/>
                    <a:gd name="T22" fmla="*/ 8 w 24"/>
                    <a:gd name="T23" fmla="*/ 9 h 27"/>
                    <a:gd name="T24" fmla="*/ 9 w 24"/>
                    <a:gd name="T25" fmla="*/ 7 h 27"/>
                    <a:gd name="T26" fmla="*/ 10 w 24"/>
                    <a:gd name="T27" fmla="*/ 6 h 27"/>
                    <a:gd name="T28" fmla="*/ 10 w 24"/>
                    <a:gd name="T29" fmla="*/ 8 h 27"/>
                    <a:gd name="T30" fmla="*/ 5 w 24"/>
                    <a:gd name="T31" fmla="*/ 3 h 27"/>
                    <a:gd name="T32" fmla="*/ 5 w 24"/>
                    <a:gd name="T33" fmla="*/ 3 h 27"/>
                    <a:gd name="T34" fmla="*/ 5 w 24"/>
                    <a:gd name="T35" fmla="*/ 3 h 27"/>
                    <a:gd name="T36" fmla="*/ 5 w 24"/>
                    <a:gd name="T37" fmla="*/ 7 h 27"/>
                    <a:gd name="T38" fmla="*/ 5 w 24"/>
                    <a:gd name="T39" fmla="*/ 6 h 27"/>
                    <a:gd name="T40" fmla="*/ 8 w 24"/>
                    <a:gd name="T41" fmla="*/ 5 h 27"/>
                    <a:gd name="T42" fmla="*/ 8 w 24"/>
                    <a:gd name="T43" fmla="*/ 3 h 27"/>
                    <a:gd name="T44" fmla="*/ 8 w 24"/>
                    <a:gd name="T45" fmla="*/ 5 h 27"/>
                    <a:gd name="T46" fmla="*/ 3 w 24"/>
                    <a:gd name="T47" fmla="*/ 3 h 27"/>
                    <a:gd name="T48" fmla="*/ 3 w 24"/>
                    <a:gd name="T49" fmla="*/ 3 h 27"/>
                    <a:gd name="T50" fmla="*/ 3 w 24"/>
                    <a:gd name="T51" fmla="*/ 4 h 27"/>
                    <a:gd name="T52" fmla="*/ 6 w 24"/>
                    <a:gd name="T53" fmla="*/ 3 h 27"/>
                    <a:gd name="T54" fmla="*/ 7 w 24"/>
                    <a:gd name="T55" fmla="*/ 3 h 27"/>
                    <a:gd name="T56" fmla="*/ 7 w 24"/>
                    <a:gd name="T57" fmla="*/ 3 h 27"/>
                    <a:gd name="T58" fmla="*/ 6 w 24"/>
                    <a:gd name="T59" fmla="*/ 3 h 27"/>
                    <a:gd name="T60" fmla="*/ 6 w 24"/>
                    <a:gd name="T61" fmla="*/ 0 h 27"/>
                    <a:gd name="T62" fmla="*/ 5 w 24"/>
                    <a:gd name="T63" fmla="*/ 0 h 27"/>
                    <a:gd name="T64" fmla="*/ 4 w 24"/>
                    <a:gd name="T65" fmla="*/ 0 h 27"/>
                    <a:gd name="T66" fmla="*/ 3 w 24"/>
                    <a:gd name="T67" fmla="*/ 1 h 27"/>
                    <a:gd name="T68" fmla="*/ 3 w 24"/>
                    <a:gd name="T69" fmla="*/ 2 h 27"/>
                    <a:gd name="T70" fmla="*/ 0 w 24"/>
                    <a:gd name="T71" fmla="*/ 6 h 27"/>
                    <a:gd name="T72" fmla="*/ 3 w 24"/>
                    <a:gd name="T73" fmla="*/ 8 h 27"/>
                    <a:gd name="T74" fmla="*/ 3 w 24"/>
                    <a:gd name="T75" fmla="*/ 6 h 27"/>
                    <a:gd name="T76" fmla="*/ 3 w 24"/>
                    <a:gd name="T77" fmla="*/ 8 h 27"/>
                    <a:gd name="T78" fmla="*/ 3 w 24"/>
                    <a:gd name="T79" fmla="*/ 11 h 27"/>
                    <a:gd name="T80" fmla="*/ 4 w 24"/>
                    <a:gd name="T81" fmla="*/ 12 h 27"/>
                    <a:gd name="T82" fmla="*/ 4 w 24"/>
                    <a:gd name="T83" fmla="*/ 12 h 27"/>
                    <a:gd name="T84" fmla="*/ 5 w 24"/>
                    <a:gd name="T85" fmla="*/ 14 h 27"/>
                    <a:gd name="T86" fmla="*/ 6 w 24"/>
                    <a:gd name="T87" fmla="*/ 14 h 27"/>
                    <a:gd name="T88" fmla="*/ 6 w 24"/>
                    <a:gd name="T89" fmla="*/ 14 h 27"/>
                    <a:gd name="T90" fmla="*/ 6 w 24"/>
                    <a:gd name="T91" fmla="*/ 13 h 27"/>
                    <a:gd name="T92" fmla="*/ 10 w 24"/>
                    <a:gd name="T93" fmla="*/ 14 h 27"/>
                    <a:gd name="T94" fmla="*/ 11 w 24"/>
                    <a:gd name="T95" fmla="*/ 11 h 27"/>
                    <a:gd name="T96" fmla="*/ 11 w 24"/>
                    <a:gd name="T97" fmla="*/ 7 h 27"/>
                    <a:gd name="T98" fmla="*/ 9 w 24"/>
                    <a:gd name="T99" fmla="*/ 3 h 27"/>
                    <a:gd name="T100" fmla="*/ 8 w 24"/>
                    <a:gd name="T101" fmla="*/ 1 h 27"/>
                    <a:gd name="T102" fmla="*/ 7 w 24"/>
                    <a:gd name="T103" fmla="*/ 1 h 2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4" h="27">
                      <a:moveTo>
                        <a:pt x="17" y="23"/>
                      </a:moveTo>
                      <a:cubicBezTo>
                        <a:pt x="17" y="22"/>
                        <a:pt x="17" y="22"/>
                        <a:pt x="17" y="22"/>
                      </a:cubicBezTo>
                      <a:cubicBezTo>
                        <a:pt x="17" y="22"/>
                        <a:pt x="17" y="22"/>
                        <a:pt x="17" y="23"/>
                      </a:cubicBezTo>
                      <a:cubicBezTo>
                        <a:pt x="17" y="23"/>
                        <a:pt x="17" y="23"/>
                        <a:pt x="17" y="23"/>
                      </a:cubicBezTo>
                      <a:cubicBezTo>
                        <a:pt x="18" y="23"/>
                        <a:pt x="18" y="23"/>
                        <a:pt x="18" y="24"/>
                      </a:cubicBezTo>
                      <a:cubicBezTo>
                        <a:pt x="18" y="25"/>
                        <a:pt x="18" y="26"/>
                        <a:pt x="17" y="26"/>
                      </a:cubicBezTo>
                      <a:cubicBezTo>
                        <a:pt x="17" y="26"/>
                        <a:pt x="16" y="26"/>
                        <a:pt x="16" y="25"/>
                      </a:cubicBezTo>
                      <a:cubicBezTo>
                        <a:pt x="17" y="25"/>
                        <a:pt x="18" y="24"/>
                        <a:pt x="17" y="23"/>
                      </a:cubicBezTo>
                      <a:cubicBezTo>
                        <a:pt x="17" y="23"/>
                        <a:pt x="17" y="23"/>
                        <a:pt x="17" y="23"/>
                      </a:cubicBezTo>
                      <a:moveTo>
                        <a:pt x="11" y="22"/>
                      </a:moveTo>
                      <a:cubicBezTo>
                        <a:pt x="11" y="21"/>
                        <a:pt x="10" y="18"/>
                        <a:pt x="11" y="18"/>
                      </a:cubicBezTo>
                      <a:cubicBezTo>
                        <a:pt x="11" y="18"/>
                        <a:pt x="11" y="18"/>
                        <a:pt x="11" y="18"/>
                      </a:cubicBezTo>
                      <a:cubicBezTo>
                        <a:pt x="11" y="18"/>
                        <a:pt x="11" y="18"/>
                        <a:pt x="11" y="18"/>
                      </a:cubicBezTo>
                      <a:cubicBezTo>
                        <a:pt x="12" y="18"/>
                        <a:pt x="12" y="18"/>
                        <a:pt x="12" y="18"/>
                      </a:cubicBezTo>
                      <a:cubicBezTo>
                        <a:pt x="11" y="18"/>
                        <a:pt x="11" y="18"/>
                        <a:pt x="11" y="18"/>
                      </a:cubicBezTo>
                      <a:cubicBezTo>
                        <a:pt x="11" y="19"/>
                        <a:pt x="11" y="19"/>
                        <a:pt x="11" y="20"/>
                      </a:cubicBezTo>
                      <a:cubicBezTo>
                        <a:pt x="11" y="21"/>
                        <a:pt x="11" y="21"/>
                        <a:pt x="11" y="22"/>
                      </a:cubicBezTo>
                      <a:moveTo>
                        <a:pt x="15" y="17"/>
                      </a:moveTo>
                      <a:cubicBezTo>
                        <a:pt x="15" y="16"/>
                        <a:pt x="15" y="15"/>
                        <a:pt x="15" y="14"/>
                      </a:cubicBezTo>
                      <a:cubicBezTo>
                        <a:pt x="15" y="14"/>
                        <a:pt x="15" y="14"/>
                        <a:pt x="16" y="14"/>
                      </a:cubicBezTo>
                      <a:cubicBezTo>
                        <a:pt x="16" y="14"/>
                        <a:pt x="17" y="14"/>
                        <a:pt x="17" y="14"/>
                      </a:cubicBezTo>
                      <a:cubicBezTo>
                        <a:pt x="17" y="15"/>
                        <a:pt x="17" y="15"/>
                        <a:pt x="17" y="15"/>
                      </a:cubicBezTo>
                      <a:cubicBezTo>
                        <a:pt x="16" y="15"/>
                        <a:pt x="16" y="14"/>
                        <a:pt x="16" y="14"/>
                      </a:cubicBezTo>
                      <a:cubicBezTo>
                        <a:pt x="15" y="14"/>
                        <a:pt x="16" y="17"/>
                        <a:pt x="15" y="17"/>
                      </a:cubicBezTo>
                      <a:moveTo>
                        <a:pt x="20" y="14"/>
                      </a:moveTo>
                      <a:cubicBezTo>
                        <a:pt x="20" y="14"/>
                        <a:pt x="19" y="13"/>
                        <a:pt x="19" y="13"/>
                      </a:cubicBezTo>
                      <a:cubicBezTo>
                        <a:pt x="19" y="12"/>
                        <a:pt x="19" y="11"/>
                        <a:pt x="20" y="11"/>
                      </a:cubicBezTo>
                      <a:cubicBezTo>
                        <a:pt x="20" y="11"/>
                        <a:pt x="20" y="11"/>
                        <a:pt x="20" y="11"/>
                      </a:cubicBezTo>
                      <a:cubicBezTo>
                        <a:pt x="20" y="11"/>
                        <a:pt x="20" y="11"/>
                        <a:pt x="20" y="11"/>
                      </a:cubicBezTo>
                      <a:cubicBezTo>
                        <a:pt x="19" y="11"/>
                        <a:pt x="20" y="13"/>
                        <a:pt x="20" y="14"/>
                      </a:cubicBezTo>
                      <a:cubicBezTo>
                        <a:pt x="20" y="14"/>
                        <a:pt x="20" y="14"/>
                        <a:pt x="20" y="14"/>
                      </a:cubicBezTo>
                      <a:moveTo>
                        <a:pt x="9" y="6"/>
                      </a:moveTo>
                      <a:cubicBezTo>
                        <a:pt x="9" y="6"/>
                        <a:pt x="9" y="6"/>
                        <a:pt x="9" y="6"/>
                      </a:cubicBezTo>
                      <a:cubicBezTo>
                        <a:pt x="9" y="6"/>
                        <a:pt x="9" y="6"/>
                        <a:pt x="9" y="6"/>
                      </a:cubicBezTo>
                      <a:cubicBezTo>
                        <a:pt x="9" y="6"/>
                        <a:pt x="9" y="6"/>
                        <a:pt x="9" y="6"/>
                      </a:cubicBezTo>
                      <a:cubicBezTo>
                        <a:pt x="9" y="6"/>
                        <a:pt x="9" y="6"/>
                        <a:pt x="9" y="6"/>
                      </a:cubicBezTo>
                      <a:cubicBezTo>
                        <a:pt x="10" y="7"/>
                        <a:pt x="10" y="8"/>
                        <a:pt x="11" y="9"/>
                      </a:cubicBezTo>
                      <a:cubicBezTo>
                        <a:pt x="11" y="9"/>
                        <a:pt x="10" y="12"/>
                        <a:pt x="10" y="12"/>
                      </a:cubicBezTo>
                      <a:cubicBezTo>
                        <a:pt x="10" y="12"/>
                        <a:pt x="10" y="12"/>
                        <a:pt x="10" y="11"/>
                      </a:cubicBezTo>
                      <a:cubicBezTo>
                        <a:pt x="9" y="11"/>
                        <a:pt x="10" y="10"/>
                        <a:pt x="10" y="10"/>
                      </a:cubicBezTo>
                      <a:cubicBezTo>
                        <a:pt x="10" y="9"/>
                        <a:pt x="10" y="7"/>
                        <a:pt x="9" y="6"/>
                      </a:cubicBezTo>
                      <a:moveTo>
                        <a:pt x="15" y="9"/>
                      </a:moveTo>
                      <a:cubicBezTo>
                        <a:pt x="15" y="9"/>
                        <a:pt x="15" y="9"/>
                        <a:pt x="15" y="9"/>
                      </a:cubicBezTo>
                      <a:cubicBezTo>
                        <a:pt x="15" y="8"/>
                        <a:pt x="16" y="7"/>
                        <a:pt x="16" y="6"/>
                      </a:cubicBezTo>
                      <a:cubicBezTo>
                        <a:pt x="16" y="6"/>
                        <a:pt x="16" y="6"/>
                        <a:pt x="16" y="6"/>
                      </a:cubicBezTo>
                      <a:cubicBezTo>
                        <a:pt x="17" y="7"/>
                        <a:pt x="16" y="9"/>
                        <a:pt x="15" y="9"/>
                      </a:cubicBezTo>
                      <a:moveTo>
                        <a:pt x="5" y="8"/>
                      </a:moveTo>
                      <a:cubicBezTo>
                        <a:pt x="5" y="7"/>
                        <a:pt x="5" y="5"/>
                        <a:pt x="6" y="5"/>
                      </a:cubicBezTo>
                      <a:cubicBezTo>
                        <a:pt x="6" y="5"/>
                        <a:pt x="6" y="5"/>
                        <a:pt x="6" y="5"/>
                      </a:cubicBezTo>
                      <a:cubicBezTo>
                        <a:pt x="6" y="5"/>
                        <a:pt x="6" y="5"/>
                        <a:pt x="6" y="5"/>
                      </a:cubicBezTo>
                      <a:cubicBezTo>
                        <a:pt x="6" y="5"/>
                        <a:pt x="6" y="5"/>
                        <a:pt x="6" y="5"/>
                      </a:cubicBezTo>
                      <a:cubicBezTo>
                        <a:pt x="5" y="5"/>
                        <a:pt x="5" y="7"/>
                        <a:pt x="5" y="8"/>
                      </a:cubicBezTo>
                      <a:moveTo>
                        <a:pt x="11" y="6"/>
                      </a:moveTo>
                      <a:cubicBezTo>
                        <a:pt x="11" y="5"/>
                        <a:pt x="12" y="3"/>
                        <a:pt x="12" y="3"/>
                      </a:cubicBezTo>
                      <a:cubicBezTo>
                        <a:pt x="13" y="3"/>
                        <a:pt x="13" y="3"/>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5"/>
                        <a:pt x="11" y="6"/>
                      </a:cubicBezTo>
                      <a:moveTo>
                        <a:pt x="12" y="0"/>
                      </a:moveTo>
                      <a:cubicBezTo>
                        <a:pt x="12" y="0"/>
                        <a:pt x="12" y="0"/>
                        <a:pt x="12" y="0"/>
                      </a:cubicBezTo>
                      <a:cubicBezTo>
                        <a:pt x="12" y="0"/>
                        <a:pt x="11" y="0"/>
                        <a:pt x="11" y="0"/>
                      </a:cubicBezTo>
                      <a:cubicBezTo>
                        <a:pt x="10" y="0"/>
                        <a:pt x="10" y="0"/>
                        <a:pt x="10" y="0"/>
                      </a:cubicBezTo>
                      <a:cubicBezTo>
                        <a:pt x="9" y="0"/>
                        <a:pt x="9" y="0"/>
                        <a:pt x="9" y="0"/>
                      </a:cubicBezTo>
                      <a:cubicBezTo>
                        <a:pt x="9" y="0"/>
                        <a:pt x="8" y="0"/>
                        <a:pt x="8" y="0"/>
                      </a:cubicBezTo>
                      <a:cubicBezTo>
                        <a:pt x="8" y="1"/>
                        <a:pt x="7" y="1"/>
                        <a:pt x="7" y="1"/>
                      </a:cubicBezTo>
                      <a:cubicBezTo>
                        <a:pt x="6" y="1"/>
                        <a:pt x="6" y="1"/>
                        <a:pt x="6" y="1"/>
                      </a:cubicBezTo>
                      <a:cubicBezTo>
                        <a:pt x="6" y="1"/>
                        <a:pt x="6" y="1"/>
                        <a:pt x="6" y="1"/>
                      </a:cubicBezTo>
                      <a:cubicBezTo>
                        <a:pt x="5" y="1"/>
                        <a:pt x="4" y="1"/>
                        <a:pt x="5" y="2"/>
                      </a:cubicBezTo>
                      <a:cubicBezTo>
                        <a:pt x="5" y="4"/>
                        <a:pt x="1" y="4"/>
                        <a:pt x="2" y="6"/>
                      </a:cubicBezTo>
                      <a:cubicBezTo>
                        <a:pt x="2" y="8"/>
                        <a:pt x="1" y="9"/>
                        <a:pt x="0" y="10"/>
                      </a:cubicBezTo>
                      <a:cubicBezTo>
                        <a:pt x="1" y="11"/>
                        <a:pt x="2" y="12"/>
                        <a:pt x="3" y="13"/>
                      </a:cubicBezTo>
                      <a:cubicBezTo>
                        <a:pt x="3" y="13"/>
                        <a:pt x="4" y="13"/>
                        <a:pt x="4" y="14"/>
                      </a:cubicBezTo>
                      <a:cubicBezTo>
                        <a:pt x="4" y="13"/>
                        <a:pt x="4" y="12"/>
                        <a:pt x="5" y="11"/>
                      </a:cubicBezTo>
                      <a:cubicBezTo>
                        <a:pt x="5" y="10"/>
                        <a:pt x="5" y="10"/>
                        <a:pt x="5" y="10"/>
                      </a:cubicBezTo>
                      <a:cubicBezTo>
                        <a:pt x="6" y="12"/>
                        <a:pt x="5" y="14"/>
                        <a:pt x="4" y="14"/>
                      </a:cubicBezTo>
                      <a:cubicBezTo>
                        <a:pt x="4" y="14"/>
                        <a:pt x="4" y="14"/>
                        <a:pt x="4" y="14"/>
                      </a:cubicBezTo>
                      <a:cubicBezTo>
                        <a:pt x="4" y="16"/>
                        <a:pt x="5" y="17"/>
                        <a:pt x="6" y="18"/>
                      </a:cubicBezTo>
                      <a:cubicBezTo>
                        <a:pt x="7" y="19"/>
                        <a:pt x="7" y="20"/>
                        <a:pt x="7" y="21"/>
                      </a:cubicBezTo>
                      <a:cubicBezTo>
                        <a:pt x="7" y="21"/>
                        <a:pt x="7" y="21"/>
                        <a:pt x="7" y="21"/>
                      </a:cubicBezTo>
                      <a:cubicBezTo>
                        <a:pt x="7" y="21"/>
                        <a:pt x="7" y="22"/>
                        <a:pt x="8" y="22"/>
                      </a:cubicBezTo>
                      <a:cubicBezTo>
                        <a:pt x="8" y="22"/>
                        <a:pt x="8" y="22"/>
                        <a:pt x="8" y="23"/>
                      </a:cubicBezTo>
                      <a:cubicBezTo>
                        <a:pt x="8" y="23"/>
                        <a:pt x="8" y="23"/>
                        <a:pt x="8" y="23"/>
                      </a:cubicBezTo>
                      <a:cubicBezTo>
                        <a:pt x="8" y="23"/>
                        <a:pt x="8" y="24"/>
                        <a:pt x="9" y="25"/>
                      </a:cubicBezTo>
                      <a:cubicBezTo>
                        <a:pt x="9" y="25"/>
                        <a:pt x="9" y="26"/>
                        <a:pt x="10" y="26"/>
                      </a:cubicBezTo>
                      <a:cubicBezTo>
                        <a:pt x="10" y="26"/>
                        <a:pt x="10" y="26"/>
                        <a:pt x="10" y="25"/>
                      </a:cubicBezTo>
                      <a:cubicBezTo>
                        <a:pt x="10" y="26"/>
                        <a:pt x="10" y="26"/>
                        <a:pt x="11" y="26"/>
                      </a:cubicBezTo>
                      <a:cubicBezTo>
                        <a:pt x="11" y="26"/>
                        <a:pt x="11" y="26"/>
                        <a:pt x="11" y="26"/>
                      </a:cubicBezTo>
                      <a:cubicBezTo>
                        <a:pt x="11" y="26"/>
                        <a:pt x="11" y="26"/>
                        <a:pt x="11" y="26"/>
                      </a:cubicBezTo>
                      <a:cubicBezTo>
                        <a:pt x="12" y="26"/>
                        <a:pt x="12" y="26"/>
                        <a:pt x="12" y="25"/>
                      </a:cubicBezTo>
                      <a:cubicBezTo>
                        <a:pt x="12" y="25"/>
                        <a:pt x="12" y="25"/>
                        <a:pt x="12" y="25"/>
                      </a:cubicBezTo>
                      <a:cubicBezTo>
                        <a:pt x="12" y="25"/>
                        <a:pt x="12" y="26"/>
                        <a:pt x="12" y="26"/>
                      </a:cubicBezTo>
                      <a:cubicBezTo>
                        <a:pt x="14" y="26"/>
                        <a:pt x="17" y="27"/>
                        <a:pt x="20" y="27"/>
                      </a:cubicBezTo>
                      <a:cubicBezTo>
                        <a:pt x="20" y="27"/>
                        <a:pt x="21" y="26"/>
                        <a:pt x="21" y="25"/>
                      </a:cubicBezTo>
                      <a:cubicBezTo>
                        <a:pt x="21" y="24"/>
                        <a:pt x="23" y="24"/>
                        <a:pt x="22" y="21"/>
                      </a:cubicBezTo>
                      <a:cubicBezTo>
                        <a:pt x="22" y="20"/>
                        <a:pt x="24" y="19"/>
                        <a:pt x="23" y="17"/>
                      </a:cubicBezTo>
                      <a:cubicBezTo>
                        <a:pt x="22" y="15"/>
                        <a:pt x="23" y="14"/>
                        <a:pt x="22" y="12"/>
                      </a:cubicBezTo>
                      <a:cubicBezTo>
                        <a:pt x="21" y="10"/>
                        <a:pt x="22" y="9"/>
                        <a:pt x="21" y="8"/>
                      </a:cubicBezTo>
                      <a:cubicBezTo>
                        <a:pt x="20" y="6"/>
                        <a:pt x="19" y="4"/>
                        <a:pt x="19" y="3"/>
                      </a:cubicBezTo>
                      <a:cubicBezTo>
                        <a:pt x="18" y="2"/>
                        <a:pt x="17" y="1"/>
                        <a:pt x="17" y="1"/>
                      </a:cubicBezTo>
                      <a:cubicBezTo>
                        <a:pt x="17" y="1"/>
                        <a:pt x="17" y="1"/>
                        <a:pt x="17" y="1"/>
                      </a:cubicBezTo>
                      <a:cubicBezTo>
                        <a:pt x="16" y="1"/>
                        <a:pt x="16" y="1"/>
                        <a:pt x="16" y="1"/>
                      </a:cubicBezTo>
                      <a:cubicBezTo>
                        <a:pt x="15" y="1"/>
                        <a:pt x="15" y="1"/>
                        <a:pt x="14" y="1"/>
                      </a:cubicBezTo>
                      <a:cubicBezTo>
                        <a:pt x="13" y="0"/>
                        <a:pt x="13" y="0"/>
                        <a:pt x="12" y="0"/>
                      </a:cubicBezTo>
                    </a:path>
                  </a:pathLst>
                </a:custGeom>
                <a:solidFill>
                  <a:srgbClr val="A76B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6" name="Freeform 12977">
                  <a:extLst>
                    <a:ext uri="{FF2B5EF4-FFF2-40B4-BE49-F238E27FC236}">
                      <a16:creationId xmlns:a16="http://schemas.microsoft.com/office/drawing/2014/main" id="{D3D8050A-B585-7147-1CBB-BABD5F8EBC45}"/>
                    </a:ext>
                  </a:extLst>
                </p:cNvPr>
                <p:cNvSpPr>
                  <a:spLocks noEditPoints="1"/>
                </p:cNvSpPr>
                <p:nvPr/>
              </p:nvSpPr>
              <p:spPr bwMode="auto">
                <a:xfrm>
                  <a:off x="4795" y="2188"/>
                  <a:ext cx="8" cy="16"/>
                </a:xfrm>
                <a:custGeom>
                  <a:avLst/>
                  <a:gdLst>
                    <a:gd name="T0" fmla="*/ 4 w 10"/>
                    <a:gd name="T1" fmla="*/ 5 h 20"/>
                    <a:gd name="T2" fmla="*/ 4 w 10"/>
                    <a:gd name="T3" fmla="*/ 5 h 20"/>
                    <a:gd name="T4" fmla="*/ 4 w 10"/>
                    <a:gd name="T5" fmla="*/ 5 h 20"/>
                    <a:gd name="T6" fmla="*/ 3 w 10"/>
                    <a:gd name="T7" fmla="*/ 4 h 20"/>
                    <a:gd name="T8" fmla="*/ 3 w 10"/>
                    <a:gd name="T9" fmla="*/ 4 h 20"/>
                    <a:gd name="T10" fmla="*/ 3 w 10"/>
                    <a:gd name="T11" fmla="*/ 4 h 20"/>
                    <a:gd name="T12" fmla="*/ 3 w 10"/>
                    <a:gd name="T13" fmla="*/ 4 h 20"/>
                    <a:gd name="T14" fmla="*/ 3 w 10"/>
                    <a:gd name="T15" fmla="*/ 6 h 20"/>
                    <a:gd name="T16" fmla="*/ 3 w 10"/>
                    <a:gd name="T17" fmla="*/ 6 h 20"/>
                    <a:gd name="T18" fmla="*/ 3 w 10"/>
                    <a:gd name="T19" fmla="*/ 6 h 20"/>
                    <a:gd name="T20" fmla="*/ 2 w 10"/>
                    <a:gd name="T21" fmla="*/ 5 h 20"/>
                    <a:gd name="T22" fmla="*/ 3 w 10"/>
                    <a:gd name="T23" fmla="*/ 4 h 20"/>
                    <a:gd name="T24" fmla="*/ 3 w 10"/>
                    <a:gd name="T25" fmla="*/ 4 h 20"/>
                    <a:gd name="T26" fmla="*/ 2 w 10"/>
                    <a:gd name="T27" fmla="*/ 3 h 20"/>
                    <a:gd name="T28" fmla="*/ 2 w 10"/>
                    <a:gd name="T29" fmla="*/ 2 h 20"/>
                    <a:gd name="T30" fmla="*/ 2 w 10"/>
                    <a:gd name="T31" fmla="*/ 2 h 20"/>
                    <a:gd name="T32" fmla="*/ 2 w 10"/>
                    <a:gd name="T33" fmla="*/ 3 h 20"/>
                    <a:gd name="T34" fmla="*/ 2 w 10"/>
                    <a:gd name="T35" fmla="*/ 3 h 20"/>
                    <a:gd name="T36" fmla="*/ 2 w 10"/>
                    <a:gd name="T37" fmla="*/ 4 h 20"/>
                    <a:gd name="T38" fmla="*/ 2 w 10"/>
                    <a:gd name="T39" fmla="*/ 3 h 20"/>
                    <a:gd name="T40" fmla="*/ 2 w 10"/>
                    <a:gd name="T41" fmla="*/ 3 h 20"/>
                    <a:gd name="T42" fmla="*/ 1 w 10"/>
                    <a:gd name="T43" fmla="*/ 0 h 20"/>
                    <a:gd name="T44" fmla="*/ 2 w 10"/>
                    <a:gd name="T45" fmla="*/ 1 h 20"/>
                    <a:gd name="T46" fmla="*/ 2 w 10"/>
                    <a:gd name="T47" fmla="*/ 4 h 20"/>
                    <a:gd name="T48" fmla="*/ 2 w 10"/>
                    <a:gd name="T49" fmla="*/ 6 h 20"/>
                    <a:gd name="T50" fmla="*/ 2 w 10"/>
                    <a:gd name="T51" fmla="*/ 7 h 20"/>
                    <a:gd name="T52" fmla="*/ 2 w 10"/>
                    <a:gd name="T53" fmla="*/ 8 h 20"/>
                    <a:gd name="T54" fmla="*/ 3 w 10"/>
                    <a:gd name="T55" fmla="*/ 8 h 20"/>
                    <a:gd name="T56" fmla="*/ 3 w 10"/>
                    <a:gd name="T57" fmla="*/ 8 h 20"/>
                    <a:gd name="T58" fmla="*/ 3 w 10"/>
                    <a:gd name="T59" fmla="*/ 8 h 20"/>
                    <a:gd name="T60" fmla="*/ 4 w 10"/>
                    <a:gd name="T61" fmla="*/ 8 h 20"/>
                    <a:gd name="T62" fmla="*/ 4 w 10"/>
                    <a:gd name="T63" fmla="*/ 8 h 20"/>
                    <a:gd name="T64" fmla="*/ 4 w 10"/>
                    <a:gd name="T65" fmla="*/ 8 h 20"/>
                    <a:gd name="T66" fmla="*/ 4 w 10"/>
                    <a:gd name="T67" fmla="*/ 6 h 20"/>
                    <a:gd name="T68" fmla="*/ 3 w 10"/>
                    <a:gd name="T69" fmla="*/ 5 h 20"/>
                    <a:gd name="T70" fmla="*/ 3 w 10"/>
                    <a:gd name="T71" fmla="*/ 3 h 20"/>
                    <a:gd name="T72" fmla="*/ 2 w 10"/>
                    <a:gd name="T73" fmla="*/ 2 h 20"/>
                    <a:gd name="T74" fmla="*/ 2 w 10"/>
                    <a:gd name="T75" fmla="*/ 2 h 20"/>
                    <a:gd name="T76" fmla="*/ 2 w 10"/>
                    <a:gd name="T77" fmla="*/ 2 h 20"/>
                    <a:gd name="T78" fmla="*/ 2 w 10"/>
                    <a:gd name="T79" fmla="*/ 2 h 20"/>
                    <a:gd name="T80" fmla="*/ 1 w 10"/>
                    <a:gd name="T81" fmla="*/ 0 h 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 h="20">
                      <a:moveTo>
                        <a:pt x="9" y="12"/>
                      </a:moveTo>
                      <a:cubicBezTo>
                        <a:pt x="9" y="12"/>
                        <a:pt x="9" y="12"/>
                        <a:pt x="9" y="13"/>
                      </a:cubicBezTo>
                      <a:cubicBezTo>
                        <a:pt x="9" y="12"/>
                        <a:pt x="9" y="12"/>
                        <a:pt x="9" y="12"/>
                      </a:cubicBezTo>
                      <a:moveTo>
                        <a:pt x="7" y="9"/>
                      </a:moveTo>
                      <a:cubicBezTo>
                        <a:pt x="7" y="9"/>
                        <a:pt x="7" y="9"/>
                        <a:pt x="7" y="9"/>
                      </a:cubicBezTo>
                      <a:cubicBezTo>
                        <a:pt x="7" y="9"/>
                        <a:pt x="7" y="9"/>
                        <a:pt x="7" y="9"/>
                      </a:cubicBezTo>
                      <a:cubicBezTo>
                        <a:pt x="7" y="9"/>
                        <a:pt x="7" y="9"/>
                        <a:pt x="7" y="9"/>
                      </a:cubicBezTo>
                      <a:cubicBezTo>
                        <a:pt x="6" y="10"/>
                        <a:pt x="6" y="12"/>
                        <a:pt x="7" y="14"/>
                      </a:cubicBezTo>
                      <a:cubicBezTo>
                        <a:pt x="8" y="14"/>
                        <a:pt x="8" y="14"/>
                        <a:pt x="8" y="14"/>
                      </a:cubicBezTo>
                      <a:cubicBezTo>
                        <a:pt x="8" y="14"/>
                        <a:pt x="8" y="14"/>
                        <a:pt x="7" y="14"/>
                      </a:cubicBezTo>
                      <a:cubicBezTo>
                        <a:pt x="7" y="13"/>
                        <a:pt x="7" y="13"/>
                        <a:pt x="6" y="12"/>
                      </a:cubicBezTo>
                      <a:cubicBezTo>
                        <a:pt x="6" y="11"/>
                        <a:pt x="7" y="10"/>
                        <a:pt x="7" y="9"/>
                      </a:cubicBezTo>
                      <a:cubicBezTo>
                        <a:pt x="7" y="9"/>
                        <a:pt x="7" y="9"/>
                        <a:pt x="7" y="9"/>
                      </a:cubicBezTo>
                      <a:moveTo>
                        <a:pt x="3" y="7"/>
                      </a:moveTo>
                      <a:cubicBezTo>
                        <a:pt x="3" y="7"/>
                        <a:pt x="3" y="6"/>
                        <a:pt x="3" y="6"/>
                      </a:cubicBezTo>
                      <a:cubicBezTo>
                        <a:pt x="4" y="6"/>
                        <a:pt x="4" y="6"/>
                        <a:pt x="4" y="6"/>
                      </a:cubicBezTo>
                      <a:cubicBezTo>
                        <a:pt x="3" y="6"/>
                        <a:pt x="3" y="7"/>
                        <a:pt x="3" y="7"/>
                      </a:cubicBezTo>
                      <a:cubicBezTo>
                        <a:pt x="3" y="7"/>
                        <a:pt x="3" y="7"/>
                        <a:pt x="3" y="7"/>
                      </a:cubicBezTo>
                      <a:cubicBezTo>
                        <a:pt x="3" y="8"/>
                        <a:pt x="5" y="10"/>
                        <a:pt x="4" y="10"/>
                      </a:cubicBezTo>
                      <a:cubicBezTo>
                        <a:pt x="4" y="10"/>
                        <a:pt x="3" y="8"/>
                        <a:pt x="3" y="7"/>
                      </a:cubicBezTo>
                      <a:cubicBezTo>
                        <a:pt x="3" y="7"/>
                        <a:pt x="3" y="7"/>
                        <a:pt x="3" y="7"/>
                      </a:cubicBezTo>
                      <a:moveTo>
                        <a:pt x="1" y="0"/>
                      </a:moveTo>
                      <a:cubicBezTo>
                        <a:pt x="1" y="0"/>
                        <a:pt x="1" y="1"/>
                        <a:pt x="2" y="1"/>
                      </a:cubicBezTo>
                      <a:cubicBezTo>
                        <a:pt x="2" y="3"/>
                        <a:pt x="0" y="6"/>
                        <a:pt x="2" y="9"/>
                      </a:cubicBezTo>
                      <a:cubicBezTo>
                        <a:pt x="3" y="10"/>
                        <a:pt x="2" y="13"/>
                        <a:pt x="4" y="14"/>
                      </a:cubicBezTo>
                      <a:cubicBezTo>
                        <a:pt x="5" y="15"/>
                        <a:pt x="4" y="17"/>
                        <a:pt x="6" y="18"/>
                      </a:cubicBezTo>
                      <a:cubicBezTo>
                        <a:pt x="6" y="18"/>
                        <a:pt x="6" y="19"/>
                        <a:pt x="6" y="19"/>
                      </a:cubicBezTo>
                      <a:cubicBezTo>
                        <a:pt x="7" y="19"/>
                        <a:pt x="7" y="19"/>
                        <a:pt x="7" y="19"/>
                      </a:cubicBezTo>
                      <a:cubicBezTo>
                        <a:pt x="7" y="19"/>
                        <a:pt x="7" y="19"/>
                        <a:pt x="7" y="19"/>
                      </a:cubicBezTo>
                      <a:cubicBezTo>
                        <a:pt x="7" y="19"/>
                        <a:pt x="7" y="19"/>
                        <a:pt x="7" y="19"/>
                      </a:cubicBezTo>
                      <a:cubicBezTo>
                        <a:pt x="8" y="19"/>
                        <a:pt x="8" y="19"/>
                        <a:pt x="9" y="20"/>
                      </a:cubicBezTo>
                      <a:cubicBezTo>
                        <a:pt x="9" y="20"/>
                        <a:pt x="9" y="20"/>
                        <a:pt x="10" y="20"/>
                      </a:cubicBezTo>
                      <a:cubicBezTo>
                        <a:pt x="9" y="20"/>
                        <a:pt x="9" y="20"/>
                        <a:pt x="9" y="19"/>
                      </a:cubicBezTo>
                      <a:cubicBezTo>
                        <a:pt x="9" y="18"/>
                        <a:pt x="10" y="16"/>
                        <a:pt x="9" y="14"/>
                      </a:cubicBezTo>
                      <a:cubicBezTo>
                        <a:pt x="8" y="13"/>
                        <a:pt x="8" y="12"/>
                        <a:pt x="8" y="11"/>
                      </a:cubicBezTo>
                      <a:cubicBezTo>
                        <a:pt x="8" y="10"/>
                        <a:pt x="8" y="9"/>
                        <a:pt x="7" y="8"/>
                      </a:cubicBezTo>
                      <a:cubicBezTo>
                        <a:pt x="6" y="7"/>
                        <a:pt x="5" y="6"/>
                        <a:pt x="5" y="4"/>
                      </a:cubicBezTo>
                      <a:cubicBezTo>
                        <a:pt x="5" y="4"/>
                        <a:pt x="5" y="4"/>
                        <a:pt x="5" y="4"/>
                      </a:cubicBezTo>
                      <a:cubicBezTo>
                        <a:pt x="5" y="4"/>
                        <a:pt x="5" y="4"/>
                        <a:pt x="5" y="4"/>
                      </a:cubicBezTo>
                      <a:cubicBezTo>
                        <a:pt x="5" y="3"/>
                        <a:pt x="4" y="3"/>
                        <a:pt x="4" y="3"/>
                      </a:cubicBezTo>
                      <a:cubicBezTo>
                        <a:pt x="3" y="2"/>
                        <a:pt x="2" y="1"/>
                        <a:pt x="1" y="0"/>
                      </a:cubicBezTo>
                    </a:path>
                  </a:pathLst>
                </a:custGeom>
                <a:solidFill>
                  <a:srgbClr val="DEDF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7" name="Freeform 12978">
                  <a:extLst>
                    <a:ext uri="{FF2B5EF4-FFF2-40B4-BE49-F238E27FC236}">
                      <a16:creationId xmlns:a16="http://schemas.microsoft.com/office/drawing/2014/main" id="{97A61882-4CBD-B2A3-E42F-010BA78F4A2F}"/>
                    </a:ext>
                  </a:extLst>
                </p:cNvPr>
                <p:cNvSpPr>
                  <a:spLocks/>
                </p:cNvSpPr>
                <p:nvPr/>
              </p:nvSpPr>
              <p:spPr bwMode="auto">
                <a:xfrm>
                  <a:off x="4801" y="2197"/>
                  <a:ext cx="3" cy="8"/>
                </a:xfrm>
                <a:custGeom>
                  <a:avLst/>
                  <a:gdLst>
                    <a:gd name="T0" fmla="*/ 0 w 3"/>
                    <a:gd name="T1" fmla="*/ 0 h 10"/>
                    <a:gd name="T2" fmla="*/ 0 w 3"/>
                    <a:gd name="T3" fmla="*/ 0 h 10"/>
                    <a:gd name="T4" fmla="*/ 1 w 3"/>
                    <a:gd name="T5" fmla="*/ 2 h 10"/>
                    <a:gd name="T6" fmla="*/ 1 w 3"/>
                    <a:gd name="T7" fmla="*/ 3 h 10"/>
                    <a:gd name="T8" fmla="*/ 2 w 3"/>
                    <a:gd name="T9" fmla="*/ 4 h 10"/>
                    <a:gd name="T10" fmla="*/ 3 w 3"/>
                    <a:gd name="T11" fmla="*/ 4 h 10"/>
                    <a:gd name="T12" fmla="*/ 3 w 3"/>
                    <a:gd name="T13" fmla="*/ 4 h 10"/>
                    <a:gd name="T14" fmla="*/ 2 w 3"/>
                    <a:gd name="T15" fmla="*/ 3 h 10"/>
                    <a:gd name="T16" fmla="*/ 2 w 3"/>
                    <a:gd name="T17" fmla="*/ 2 h 10"/>
                    <a:gd name="T18" fmla="*/ 1 w 3"/>
                    <a:gd name="T19" fmla="*/ 2 h 10"/>
                    <a:gd name="T20" fmla="*/ 1 w 3"/>
                    <a:gd name="T21" fmla="*/ 2 h 10"/>
                    <a:gd name="T22" fmla="*/ 1 w 3"/>
                    <a:gd name="T23" fmla="*/ 1 h 10"/>
                    <a:gd name="T24" fmla="*/ 0 w 3"/>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 h="10">
                      <a:moveTo>
                        <a:pt x="0" y="0"/>
                      </a:moveTo>
                      <a:cubicBezTo>
                        <a:pt x="0" y="0"/>
                        <a:pt x="0" y="0"/>
                        <a:pt x="0" y="0"/>
                      </a:cubicBezTo>
                      <a:cubicBezTo>
                        <a:pt x="0" y="1"/>
                        <a:pt x="0" y="2"/>
                        <a:pt x="1" y="3"/>
                      </a:cubicBezTo>
                      <a:cubicBezTo>
                        <a:pt x="2" y="5"/>
                        <a:pt x="1" y="7"/>
                        <a:pt x="1" y="8"/>
                      </a:cubicBezTo>
                      <a:cubicBezTo>
                        <a:pt x="1" y="9"/>
                        <a:pt x="1" y="9"/>
                        <a:pt x="2" y="9"/>
                      </a:cubicBezTo>
                      <a:cubicBezTo>
                        <a:pt x="2" y="9"/>
                        <a:pt x="2" y="10"/>
                        <a:pt x="3" y="10"/>
                      </a:cubicBezTo>
                      <a:cubicBezTo>
                        <a:pt x="3" y="10"/>
                        <a:pt x="3" y="9"/>
                        <a:pt x="3" y="9"/>
                      </a:cubicBezTo>
                      <a:cubicBezTo>
                        <a:pt x="3" y="8"/>
                        <a:pt x="3" y="8"/>
                        <a:pt x="2" y="7"/>
                      </a:cubicBezTo>
                      <a:cubicBezTo>
                        <a:pt x="2" y="6"/>
                        <a:pt x="2" y="5"/>
                        <a:pt x="2" y="4"/>
                      </a:cubicBezTo>
                      <a:cubicBezTo>
                        <a:pt x="1" y="3"/>
                        <a:pt x="1" y="2"/>
                        <a:pt x="1" y="2"/>
                      </a:cubicBezTo>
                      <a:cubicBezTo>
                        <a:pt x="1" y="2"/>
                        <a:pt x="1" y="2"/>
                        <a:pt x="1" y="2"/>
                      </a:cubicBezTo>
                      <a:cubicBezTo>
                        <a:pt x="1" y="1"/>
                        <a:pt x="1" y="1"/>
                        <a:pt x="1" y="1"/>
                      </a:cubicBezTo>
                      <a:cubicBezTo>
                        <a:pt x="0" y="1"/>
                        <a:pt x="0" y="0"/>
                        <a:pt x="0" y="0"/>
                      </a:cubicBezTo>
                    </a:path>
                  </a:pathLst>
                </a:custGeom>
                <a:solidFill>
                  <a:srgbClr val="C3C5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8" name="Freeform 12979">
                  <a:extLst>
                    <a:ext uri="{FF2B5EF4-FFF2-40B4-BE49-F238E27FC236}">
                      <a16:creationId xmlns:a16="http://schemas.microsoft.com/office/drawing/2014/main" id="{6A0A8F47-1EA4-1D05-CAB9-2F1BC3E091C2}"/>
                    </a:ext>
                  </a:extLst>
                </p:cNvPr>
                <p:cNvSpPr>
                  <a:spLocks noEditPoints="1"/>
                </p:cNvSpPr>
                <p:nvPr/>
              </p:nvSpPr>
              <p:spPr bwMode="auto">
                <a:xfrm>
                  <a:off x="4803" y="2182"/>
                  <a:ext cx="18" cy="29"/>
                </a:xfrm>
                <a:custGeom>
                  <a:avLst/>
                  <a:gdLst>
                    <a:gd name="T0" fmla="*/ 5 w 22"/>
                    <a:gd name="T1" fmla="*/ 12 h 35"/>
                    <a:gd name="T2" fmla="*/ 5 w 22"/>
                    <a:gd name="T3" fmla="*/ 12 h 35"/>
                    <a:gd name="T4" fmla="*/ 4 w 22"/>
                    <a:gd name="T5" fmla="*/ 12 h 35"/>
                    <a:gd name="T6" fmla="*/ 4 w 22"/>
                    <a:gd name="T7" fmla="*/ 12 h 35"/>
                    <a:gd name="T8" fmla="*/ 4 w 22"/>
                    <a:gd name="T9" fmla="*/ 12 h 35"/>
                    <a:gd name="T10" fmla="*/ 4 w 22"/>
                    <a:gd name="T11" fmla="*/ 12 h 35"/>
                    <a:gd name="T12" fmla="*/ 3 w 22"/>
                    <a:gd name="T13" fmla="*/ 12 h 35"/>
                    <a:gd name="T14" fmla="*/ 3 w 22"/>
                    <a:gd name="T15" fmla="*/ 12 h 35"/>
                    <a:gd name="T16" fmla="*/ 2 w 22"/>
                    <a:gd name="T17" fmla="*/ 12 h 35"/>
                    <a:gd name="T18" fmla="*/ 2 w 22"/>
                    <a:gd name="T19" fmla="*/ 12 h 35"/>
                    <a:gd name="T20" fmla="*/ 2 w 22"/>
                    <a:gd name="T21" fmla="*/ 13 h 35"/>
                    <a:gd name="T22" fmla="*/ 2 w 22"/>
                    <a:gd name="T23" fmla="*/ 13 h 35"/>
                    <a:gd name="T24" fmla="*/ 2 w 22"/>
                    <a:gd name="T25" fmla="*/ 12 h 35"/>
                    <a:gd name="T26" fmla="*/ 2 w 22"/>
                    <a:gd name="T27" fmla="*/ 13 h 35"/>
                    <a:gd name="T28" fmla="*/ 1 w 22"/>
                    <a:gd name="T29" fmla="*/ 13 h 35"/>
                    <a:gd name="T30" fmla="*/ 1 w 22"/>
                    <a:gd name="T31" fmla="*/ 13 h 35"/>
                    <a:gd name="T32" fmla="*/ 0 w 22"/>
                    <a:gd name="T33" fmla="*/ 14 h 35"/>
                    <a:gd name="T34" fmla="*/ 0 w 22"/>
                    <a:gd name="T35" fmla="*/ 14 h 35"/>
                    <a:gd name="T36" fmla="*/ 1 w 22"/>
                    <a:gd name="T37" fmla="*/ 14 h 35"/>
                    <a:gd name="T38" fmla="*/ 1 w 22"/>
                    <a:gd name="T39" fmla="*/ 14 h 35"/>
                    <a:gd name="T40" fmla="*/ 1 w 22"/>
                    <a:gd name="T41" fmla="*/ 14 h 35"/>
                    <a:gd name="T42" fmla="*/ 2 w 22"/>
                    <a:gd name="T43" fmla="*/ 15 h 35"/>
                    <a:gd name="T44" fmla="*/ 2 w 22"/>
                    <a:gd name="T45" fmla="*/ 15 h 35"/>
                    <a:gd name="T46" fmla="*/ 2 w 22"/>
                    <a:gd name="T47" fmla="*/ 15 h 35"/>
                    <a:gd name="T48" fmla="*/ 2 w 22"/>
                    <a:gd name="T49" fmla="*/ 15 h 35"/>
                    <a:gd name="T50" fmla="*/ 4 w 22"/>
                    <a:gd name="T51" fmla="*/ 16 h 35"/>
                    <a:gd name="T52" fmla="*/ 5 w 22"/>
                    <a:gd name="T53" fmla="*/ 17 h 35"/>
                    <a:gd name="T54" fmla="*/ 5 w 22"/>
                    <a:gd name="T55" fmla="*/ 16 h 35"/>
                    <a:gd name="T56" fmla="*/ 5 w 22"/>
                    <a:gd name="T57" fmla="*/ 16 h 35"/>
                    <a:gd name="T58" fmla="*/ 6 w 22"/>
                    <a:gd name="T59" fmla="*/ 17 h 35"/>
                    <a:gd name="T60" fmla="*/ 6 w 22"/>
                    <a:gd name="T61" fmla="*/ 17 h 35"/>
                    <a:gd name="T62" fmla="*/ 6 w 22"/>
                    <a:gd name="T63" fmla="*/ 16 h 35"/>
                    <a:gd name="T64" fmla="*/ 6 w 22"/>
                    <a:gd name="T65" fmla="*/ 16 h 35"/>
                    <a:gd name="T66" fmla="*/ 7 w 22"/>
                    <a:gd name="T67" fmla="*/ 16 h 35"/>
                    <a:gd name="T68" fmla="*/ 7 w 22"/>
                    <a:gd name="T69" fmla="*/ 16 h 35"/>
                    <a:gd name="T70" fmla="*/ 7 w 22"/>
                    <a:gd name="T71" fmla="*/ 15 h 35"/>
                    <a:gd name="T72" fmla="*/ 7 w 22"/>
                    <a:gd name="T73" fmla="*/ 15 h 35"/>
                    <a:gd name="T74" fmla="*/ 7 w 22"/>
                    <a:gd name="T75" fmla="*/ 15 h 35"/>
                    <a:gd name="T76" fmla="*/ 8 w 22"/>
                    <a:gd name="T77" fmla="*/ 15 h 35"/>
                    <a:gd name="T78" fmla="*/ 8 w 22"/>
                    <a:gd name="T79" fmla="*/ 15 h 35"/>
                    <a:gd name="T80" fmla="*/ 9 w 22"/>
                    <a:gd name="T81" fmla="*/ 14 h 35"/>
                    <a:gd name="T82" fmla="*/ 10 w 22"/>
                    <a:gd name="T83" fmla="*/ 12 h 35"/>
                    <a:gd name="T84" fmla="*/ 9 w 22"/>
                    <a:gd name="T85" fmla="*/ 12 h 35"/>
                    <a:gd name="T86" fmla="*/ 5 w 22"/>
                    <a:gd name="T87" fmla="*/ 12 h 35"/>
                    <a:gd name="T88" fmla="*/ 5 w 22"/>
                    <a:gd name="T89" fmla="*/ 0 h 35"/>
                    <a:gd name="T90" fmla="*/ 6 w 22"/>
                    <a:gd name="T91" fmla="*/ 2 h 35"/>
                    <a:gd name="T92" fmla="*/ 9 w 22"/>
                    <a:gd name="T93" fmla="*/ 6 h 35"/>
                    <a:gd name="T94" fmla="*/ 8 w 22"/>
                    <a:gd name="T95" fmla="*/ 4 h 35"/>
                    <a:gd name="T96" fmla="*/ 7 w 22"/>
                    <a:gd name="T97" fmla="*/ 2 h 35"/>
                    <a:gd name="T98" fmla="*/ 5 w 22"/>
                    <a:gd name="T99" fmla="*/ 1 h 35"/>
                    <a:gd name="T100" fmla="*/ 5 w 22"/>
                    <a:gd name="T101" fmla="*/ 0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2" h="35">
                      <a:moveTo>
                        <a:pt x="11" y="24"/>
                      </a:moveTo>
                      <a:cubicBezTo>
                        <a:pt x="10" y="24"/>
                        <a:pt x="10" y="24"/>
                        <a:pt x="10" y="25"/>
                      </a:cubicBezTo>
                      <a:cubicBezTo>
                        <a:pt x="10" y="26"/>
                        <a:pt x="10" y="26"/>
                        <a:pt x="9" y="26"/>
                      </a:cubicBezTo>
                      <a:cubicBezTo>
                        <a:pt x="9" y="26"/>
                        <a:pt x="9" y="26"/>
                        <a:pt x="9" y="26"/>
                      </a:cubicBezTo>
                      <a:cubicBezTo>
                        <a:pt x="9" y="26"/>
                        <a:pt x="9" y="26"/>
                        <a:pt x="9" y="26"/>
                      </a:cubicBezTo>
                      <a:cubicBezTo>
                        <a:pt x="8" y="26"/>
                        <a:pt x="8" y="26"/>
                        <a:pt x="8" y="27"/>
                      </a:cubicBezTo>
                      <a:cubicBezTo>
                        <a:pt x="8" y="27"/>
                        <a:pt x="8" y="27"/>
                        <a:pt x="7" y="27"/>
                      </a:cubicBezTo>
                      <a:cubicBezTo>
                        <a:pt x="7" y="27"/>
                        <a:pt x="7" y="27"/>
                        <a:pt x="7" y="27"/>
                      </a:cubicBezTo>
                      <a:cubicBezTo>
                        <a:pt x="6" y="27"/>
                        <a:pt x="6" y="27"/>
                        <a:pt x="6" y="27"/>
                      </a:cubicBezTo>
                      <a:cubicBezTo>
                        <a:pt x="6" y="27"/>
                        <a:pt x="6" y="27"/>
                        <a:pt x="6" y="27"/>
                      </a:cubicBezTo>
                      <a:cubicBezTo>
                        <a:pt x="6" y="28"/>
                        <a:pt x="5" y="28"/>
                        <a:pt x="5" y="28"/>
                      </a:cubicBezTo>
                      <a:cubicBezTo>
                        <a:pt x="5" y="28"/>
                        <a:pt x="4" y="28"/>
                        <a:pt x="4" y="28"/>
                      </a:cubicBezTo>
                      <a:cubicBezTo>
                        <a:pt x="3" y="28"/>
                        <a:pt x="3" y="27"/>
                        <a:pt x="2" y="27"/>
                      </a:cubicBezTo>
                      <a:cubicBezTo>
                        <a:pt x="2" y="27"/>
                        <a:pt x="2" y="27"/>
                        <a:pt x="2" y="28"/>
                      </a:cubicBezTo>
                      <a:cubicBezTo>
                        <a:pt x="2" y="28"/>
                        <a:pt x="2" y="28"/>
                        <a:pt x="1" y="28"/>
                      </a:cubicBezTo>
                      <a:cubicBezTo>
                        <a:pt x="1" y="28"/>
                        <a:pt x="1" y="28"/>
                        <a:pt x="1" y="28"/>
                      </a:cubicBezTo>
                      <a:cubicBezTo>
                        <a:pt x="1" y="28"/>
                        <a:pt x="0" y="29"/>
                        <a:pt x="0" y="29"/>
                      </a:cubicBezTo>
                      <a:cubicBezTo>
                        <a:pt x="0" y="29"/>
                        <a:pt x="0" y="30"/>
                        <a:pt x="0" y="30"/>
                      </a:cubicBezTo>
                      <a:cubicBezTo>
                        <a:pt x="1" y="30"/>
                        <a:pt x="1" y="30"/>
                        <a:pt x="1" y="30"/>
                      </a:cubicBezTo>
                      <a:cubicBezTo>
                        <a:pt x="1" y="30"/>
                        <a:pt x="1" y="30"/>
                        <a:pt x="1" y="30"/>
                      </a:cubicBezTo>
                      <a:cubicBezTo>
                        <a:pt x="1" y="30"/>
                        <a:pt x="1" y="30"/>
                        <a:pt x="1" y="30"/>
                      </a:cubicBezTo>
                      <a:cubicBezTo>
                        <a:pt x="2" y="30"/>
                        <a:pt x="2" y="31"/>
                        <a:pt x="3" y="31"/>
                      </a:cubicBezTo>
                      <a:cubicBezTo>
                        <a:pt x="3" y="32"/>
                        <a:pt x="4" y="33"/>
                        <a:pt x="5" y="33"/>
                      </a:cubicBezTo>
                      <a:cubicBezTo>
                        <a:pt x="5" y="33"/>
                        <a:pt x="5" y="33"/>
                        <a:pt x="5" y="33"/>
                      </a:cubicBezTo>
                      <a:cubicBezTo>
                        <a:pt x="5" y="33"/>
                        <a:pt x="5" y="33"/>
                        <a:pt x="6" y="33"/>
                      </a:cubicBezTo>
                      <a:cubicBezTo>
                        <a:pt x="6" y="33"/>
                        <a:pt x="7" y="33"/>
                        <a:pt x="8" y="34"/>
                      </a:cubicBezTo>
                      <a:cubicBezTo>
                        <a:pt x="8" y="34"/>
                        <a:pt x="9" y="35"/>
                        <a:pt x="10" y="35"/>
                      </a:cubicBezTo>
                      <a:cubicBezTo>
                        <a:pt x="10" y="35"/>
                        <a:pt x="10" y="35"/>
                        <a:pt x="10" y="34"/>
                      </a:cubicBezTo>
                      <a:cubicBezTo>
                        <a:pt x="11" y="34"/>
                        <a:pt x="11" y="34"/>
                        <a:pt x="11" y="34"/>
                      </a:cubicBezTo>
                      <a:cubicBezTo>
                        <a:pt x="11" y="34"/>
                        <a:pt x="12" y="35"/>
                        <a:pt x="12" y="35"/>
                      </a:cubicBezTo>
                      <a:cubicBezTo>
                        <a:pt x="12" y="35"/>
                        <a:pt x="13" y="35"/>
                        <a:pt x="13" y="35"/>
                      </a:cubicBezTo>
                      <a:cubicBezTo>
                        <a:pt x="14" y="35"/>
                        <a:pt x="14" y="35"/>
                        <a:pt x="14" y="34"/>
                      </a:cubicBezTo>
                      <a:cubicBezTo>
                        <a:pt x="14" y="34"/>
                        <a:pt x="14" y="34"/>
                        <a:pt x="14" y="34"/>
                      </a:cubicBezTo>
                      <a:cubicBezTo>
                        <a:pt x="14" y="34"/>
                        <a:pt x="15" y="34"/>
                        <a:pt x="15" y="34"/>
                      </a:cubicBezTo>
                      <a:cubicBezTo>
                        <a:pt x="15" y="34"/>
                        <a:pt x="15" y="34"/>
                        <a:pt x="16" y="34"/>
                      </a:cubicBezTo>
                      <a:cubicBezTo>
                        <a:pt x="16" y="34"/>
                        <a:pt x="16" y="34"/>
                        <a:pt x="16" y="33"/>
                      </a:cubicBezTo>
                      <a:cubicBezTo>
                        <a:pt x="16" y="33"/>
                        <a:pt x="17" y="33"/>
                        <a:pt x="17" y="33"/>
                      </a:cubicBezTo>
                      <a:cubicBezTo>
                        <a:pt x="17" y="33"/>
                        <a:pt x="17" y="33"/>
                        <a:pt x="17" y="33"/>
                      </a:cubicBezTo>
                      <a:cubicBezTo>
                        <a:pt x="17" y="33"/>
                        <a:pt x="17" y="33"/>
                        <a:pt x="18" y="33"/>
                      </a:cubicBezTo>
                      <a:cubicBezTo>
                        <a:pt x="18" y="33"/>
                        <a:pt x="19" y="33"/>
                        <a:pt x="18" y="32"/>
                      </a:cubicBezTo>
                      <a:cubicBezTo>
                        <a:pt x="18" y="30"/>
                        <a:pt x="21" y="31"/>
                        <a:pt x="20" y="29"/>
                      </a:cubicBezTo>
                      <a:cubicBezTo>
                        <a:pt x="20" y="27"/>
                        <a:pt x="22" y="28"/>
                        <a:pt x="22" y="25"/>
                      </a:cubicBezTo>
                      <a:cubicBezTo>
                        <a:pt x="22" y="25"/>
                        <a:pt x="21" y="25"/>
                        <a:pt x="21" y="25"/>
                      </a:cubicBezTo>
                      <a:cubicBezTo>
                        <a:pt x="18" y="24"/>
                        <a:pt x="14" y="24"/>
                        <a:pt x="11" y="24"/>
                      </a:cubicBezTo>
                      <a:moveTo>
                        <a:pt x="10" y="0"/>
                      </a:moveTo>
                      <a:cubicBezTo>
                        <a:pt x="11" y="1"/>
                        <a:pt x="12" y="3"/>
                        <a:pt x="13" y="4"/>
                      </a:cubicBezTo>
                      <a:cubicBezTo>
                        <a:pt x="15" y="7"/>
                        <a:pt x="17" y="9"/>
                        <a:pt x="19" y="12"/>
                      </a:cubicBezTo>
                      <a:cubicBezTo>
                        <a:pt x="19" y="11"/>
                        <a:pt x="19" y="9"/>
                        <a:pt x="18" y="9"/>
                      </a:cubicBezTo>
                      <a:cubicBezTo>
                        <a:pt x="17" y="8"/>
                        <a:pt x="16" y="5"/>
                        <a:pt x="15" y="5"/>
                      </a:cubicBezTo>
                      <a:cubicBezTo>
                        <a:pt x="13" y="4"/>
                        <a:pt x="13" y="1"/>
                        <a:pt x="11" y="1"/>
                      </a:cubicBezTo>
                      <a:cubicBezTo>
                        <a:pt x="10" y="0"/>
                        <a:pt x="10" y="0"/>
                        <a:pt x="10" y="0"/>
                      </a:cubicBezTo>
                    </a:path>
                  </a:pathLst>
                </a:custGeom>
                <a:solidFill>
                  <a:srgbClr val="AD6C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099" name="Freeform 12980">
                  <a:extLst>
                    <a:ext uri="{FF2B5EF4-FFF2-40B4-BE49-F238E27FC236}">
                      <a16:creationId xmlns:a16="http://schemas.microsoft.com/office/drawing/2014/main" id="{79C2579C-EF3E-38A3-E3FC-4281A45ECF88}"/>
                    </a:ext>
                  </a:extLst>
                </p:cNvPr>
                <p:cNvSpPr>
                  <a:spLocks/>
                </p:cNvSpPr>
                <p:nvPr/>
              </p:nvSpPr>
              <p:spPr bwMode="auto">
                <a:xfrm>
                  <a:off x="4811" y="2182"/>
                  <a:ext cx="11" cy="20"/>
                </a:xfrm>
                <a:custGeom>
                  <a:avLst/>
                  <a:gdLst>
                    <a:gd name="T0" fmla="*/ 0 w 13"/>
                    <a:gd name="T1" fmla="*/ 0 h 25"/>
                    <a:gd name="T2" fmla="*/ 0 w 13"/>
                    <a:gd name="T3" fmla="*/ 0 h 25"/>
                    <a:gd name="T4" fmla="*/ 2 w 13"/>
                    <a:gd name="T5" fmla="*/ 2 h 25"/>
                    <a:gd name="T6" fmla="*/ 3 w 13"/>
                    <a:gd name="T7" fmla="*/ 4 h 25"/>
                    <a:gd name="T8" fmla="*/ 3 w 13"/>
                    <a:gd name="T9" fmla="*/ 6 h 25"/>
                    <a:gd name="T10" fmla="*/ 3 w 13"/>
                    <a:gd name="T11" fmla="*/ 7 h 25"/>
                    <a:gd name="T12" fmla="*/ 2 w 13"/>
                    <a:gd name="T13" fmla="*/ 9 h 25"/>
                    <a:gd name="T14" fmla="*/ 1 w 13"/>
                    <a:gd name="T15" fmla="*/ 10 h 25"/>
                    <a:gd name="T16" fmla="*/ 6 w 13"/>
                    <a:gd name="T17" fmla="*/ 10 h 25"/>
                    <a:gd name="T18" fmla="*/ 6 w 13"/>
                    <a:gd name="T19" fmla="*/ 9 h 25"/>
                    <a:gd name="T20" fmla="*/ 6 w 13"/>
                    <a:gd name="T21" fmla="*/ 7 h 25"/>
                    <a:gd name="T22" fmla="*/ 6 w 13"/>
                    <a:gd name="T23" fmla="*/ 6 h 25"/>
                    <a:gd name="T24" fmla="*/ 5 w 13"/>
                    <a:gd name="T25" fmla="*/ 5 h 25"/>
                    <a:gd name="T26" fmla="*/ 3 w 13"/>
                    <a:gd name="T27" fmla="*/ 2 h 25"/>
                    <a:gd name="T28" fmla="*/ 0 w 13"/>
                    <a:gd name="T29" fmla="*/ 0 h 25"/>
                    <a:gd name="T30" fmla="*/ 0 w 13"/>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25">
                      <a:moveTo>
                        <a:pt x="0" y="0"/>
                      </a:moveTo>
                      <a:cubicBezTo>
                        <a:pt x="0" y="0"/>
                        <a:pt x="0" y="0"/>
                        <a:pt x="0" y="0"/>
                      </a:cubicBezTo>
                      <a:cubicBezTo>
                        <a:pt x="0" y="1"/>
                        <a:pt x="1" y="3"/>
                        <a:pt x="2" y="5"/>
                      </a:cubicBezTo>
                      <a:cubicBezTo>
                        <a:pt x="3" y="6"/>
                        <a:pt x="2" y="7"/>
                        <a:pt x="3" y="9"/>
                      </a:cubicBezTo>
                      <a:cubicBezTo>
                        <a:pt x="4" y="11"/>
                        <a:pt x="3" y="12"/>
                        <a:pt x="4" y="14"/>
                      </a:cubicBezTo>
                      <a:cubicBezTo>
                        <a:pt x="5" y="16"/>
                        <a:pt x="3" y="17"/>
                        <a:pt x="3" y="18"/>
                      </a:cubicBezTo>
                      <a:cubicBezTo>
                        <a:pt x="4" y="21"/>
                        <a:pt x="2" y="21"/>
                        <a:pt x="2" y="22"/>
                      </a:cubicBezTo>
                      <a:cubicBezTo>
                        <a:pt x="2" y="23"/>
                        <a:pt x="1" y="24"/>
                        <a:pt x="1" y="24"/>
                      </a:cubicBezTo>
                      <a:cubicBezTo>
                        <a:pt x="4" y="24"/>
                        <a:pt x="8" y="24"/>
                        <a:pt x="11" y="25"/>
                      </a:cubicBezTo>
                      <a:cubicBezTo>
                        <a:pt x="11" y="24"/>
                        <a:pt x="13" y="23"/>
                        <a:pt x="12" y="21"/>
                      </a:cubicBezTo>
                      <a:cubicBezTo>
                        <a:pt x="11" y="20"/>
                        <a:pt x="12" y="19"/>
                        <a:pt x="12" y="18"/>
                      </a:cubicBezTo>
                      <a:cubicBezTo>
                        <a:pt x="12" y="17"/>
                        <a:pt x="12" y="16"/>
                        <a:pt x="11" y="15"/>
                      </a:cubicBezTo>
                      <a:cubicBezTo>
                        <a:pt x="10" y="14"/>
                        <a:pt x="10" y="13"/>
                        <a:pt x="9" y="12"/>
                      </a:cubicBezTo>
                      <a:cubicBezTo>
                        <a:pt x="7" y="9"/>
                        <a:pt x="5" y="7"/>
                        <a:pt x="3" y="4"/>
                      </a:cubicBezTo>
                      <a:cubicBezTo>
                        <a:pt x="2" y="3"/>
                        <a:pt x="1" y="1"/>
                        <a:pt x="0" y="0"/>
                      </a:cubicBezTo>
                      <a:cubicBezTo>
                        <a:pt x="0" y="0"/>
                        <a:pt x="0" y="0"/>
                        <a:pt x="0"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0" name="Freeform 12981">
                  <a:extLst>
                    <a:ext uri="{FF2B5EF4-FFF2-40B4-BE49-F238E27FC236}">
                      <a16:creationId xmlns:a16="http://schemas.microsoft.com/office/drawing/2014/main" id="{F6C1244A-87EE-3B66-BE0E-13EADA756ABC}"/>
                    </a:ext>
                  </a:extLst>
                </p:cNvPr>
                <p:cNvSpPr>
                  <a:spLocks/>
                </p:cNvSpPr>
                <p:nvPr/>
              </p:nvSpPr>
              <p:spPr bwMode="auto">
                <a:xfrm>
                  <a:off x="4800" y="2203"/>
                  <a:ext cx="3" cy="2"/>
                </a:xfrm>
                <a:custGeom>
                  <a:avLst/>
                  <a:gdLst>
                    <a:gd name="T0" fmla="*/ 0 w 3"/>
                    <a:gd name="T1" fmla="*/ 0 h 2"/>
                    <a:gd name="T2" fmla="*/ 0 w 3"/>
                    <a:gd name="T3" fmla="*/ 0 h 2"/>
                    <a:gd name="T4" fmla="*/ 0 w 3"/>
                    <a:gd name="T5" fmla="*/ 0 h 2"/>
                    <a:gd name="T6" fmla="*/ 1 w 3"/>
                    <a:gd name="T7" fmla="*/ 0 h 2"/>
                    <a:gd name="T8" fmla="*/ 2 w 3"/>
                    <a:gd name="T9" fmla="*/ 2 h 2"/>
                    <a:gd name="T10" fmla="*/ 3 w 3"/>
                    <a:gd name="T11" fmla="*/ 1 h 2"/>
                    <a:gd name="T12" fmla="*/ 2 w 3"/>
                    <a:gd name="T13" fmla="*/ 1 h 2"/>
                    <a:gd name="T14" fmla="*/ 0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0"/>
                      </a:moveTo>
                      <a:cubicBezTo>
                        <a:pt x="0" y="0"/>
                        <a:pt x="0" y="0"/>
                        <a:pt x="0" y="0"/>
                      </a:cubicBezTo>
                      <a:cubicBezTo>
                        <a:pt x="0" y="0"/>
                        <a:pt x="0" y="0"/>
                        <a:pt x="0" y="0"/>
                      </a:cubicBezTo>
                      <a:cubicBezTo>
                        <a:pt x="0" y="0"/>
                        <a:pt x="1" y="0"/>
                        <a:pt x="1" y="0"/>
                      </a:cubicBezTo>
                      <a:cubicBezTo>
                        <a:pt x="2" y="1"/>
                        <a:pt x="2" y="2"/>
                        <a:pt x="2" y="2"/>
                      </a:cubicBezTo>
                      <a:cubicBezTo>
                        <a:pt x="3" y="2"/>
                        <a:pt x="3" y="2"/>
                        <a:pt x="3" y="1"/>
                      </a:cubicBezTo>
                      <a:cubicBezTo>
                        <a:pt x="2" y="1"/>
                        <a:pt x="2" y="1"/>
                        <a:pt x="2" y="1"/>
                      </a:cubicBezTo>
                      <a:cubicBezTo>
                        <a:pt x="1" y="0"/>
                        <a:pt x="1"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1" name="Freeform 12982">
                  <a:extLst>
                    <a:ext uri="{FF2B5EF4-FFF2-40B4-BE49-F238E27FC236}">
                      <a16:creationId xmlns:a16="http://schemas.microsoft.com/office/drawing/2014/main" id="{24FBDA47-E688-D69F-911B-EF9A3E6396AC}"/>
                    </a:ext>
                  </a:extLst>
                </p:cNvPr>
                <p:cNvSpPr>
                  <a:spLocks/>
                </p:cNvSpPr>
                <p:nvPr/>
              </p:nvSpPr>
              <p:spPr bwMode="auto">
                <a:xfrm>
                  <a:off x="4802" y="2204"/>
                  <a:ext cx="2" cy="3"/>
                </a:xfrm>
                <a:custGeom>
                  <a:avLst/>
                  <a:gdLst>
                    <a:gd name="T0" fmla="*/ 1 w 2"/>
                    <a:gd name="T1" fmla="*/ 0 h 3"/>
                    <a:gd name="T2" fmla="*/ 0 w 2"/>
                    <a:gd name="T3" fmla="*/ 1 h 3"/>
                    <a:gd name="T4" fmla="*/ 1 w 2"/>
                    <a:gd name="T5" fmla="*/ 3 h 3"/>
                    <a:gd name="T6" fmla="*/ 1 w 2"/>
                    <a:gd name="T7" fmla="*/ 2 h 3"/>
                    <a:gd name="T8" fmla="*/ 2 w 2"/>
                    <a:gd name="T9" fmla="*/ 1 h 3"/>
                    <a:gd name="T10" fmla="*/ 1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0"/>
                      </a:moveTo>
                      <a:cubicBezTo>
                        <a:pt x="1" y="1"/>
                        <a:pt x="1" y="1"/>
                        <a:pt x="0" y="1"/>
                      </a:cubicBezTo>
                      <a:cubicBezTo>
                        <a:pt x="1" y="2"/>
                        <a:pt x="1" y="2"/>
                        <a:pt x="1" y="3"/>
                      </a:cubicBezTo>
                      <a:cubicBezTo>
                        <a:pt x="1" y="3"/>
                        <a:pt x="1" y="2"/>
                        <a:pt x="1" y="2"/>
                      </a:cubicBezTo>
                      <a:cubicBezTo>
                        <a:pt x="1" y="2"/>
                        <a:pt x="2" y="1"/>
                        <a:pt x="2" y="1"/>
                      </a:cubicBezTo>
                      <a:cubicBezTo>
                        <a:pt x="1" y="1"/>
                        <a:pt x="1" y="0"/>
                        <a:pt x="1" y="0"/>
                      </a:cubicBezTo>
                    </a:path>
                  </a:pathLst>
                </a:custGeom>
                <a:solidFill>
                  <a:srgbClr val="B5B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2" name="Freeform 12983">
                  <a:extLst>
                    <a:ext uri="{FF2B5EF4-FFF2-40B4-BE49-F238E27FC236}">
                      <a16:creationId xmlns:a16="http://schemas.microsoft.com/office/drawing/2014/main" id="{5CB5FA7C-19D1-F964-496F-A552470CA5E1}"/>
                    </a:ext>
                  </a:extLst>
                </p:cNvPr>
                <p:cNvSpPr>
                  <a:spLocks/>
                </p:cNvSpPr>
                <p:nvPr/>
              </p:nvSpPr>
              <p:spPr bwMode="auto">
                <a:xfrm>
                  <a:off x="4821" y="2197"/>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0"/>
                      </a:cubicBezTo>
                      <a:cubicBezTo>
                        <a:pt x="0" y="0"/>
                        <a:pt x="0" y="0"/>
                        <a:pt x="0"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3" name="Freeform 12984">
                  <a:extLst>
                    <a:ext uri="{FF2B5EF4-FFF2-40B4-BE49-F238E27FC236}">
                      <a16:creationId xmlns:a16="http://schemas.microsoft.com/office/drawing/2014/main" id="{0CFE2218-452D-1E8A-0E82-00319963EE2C}"/>
                    </a:ext>
                  </a:extLst>
                </p:cNvPr>
                <p:cNvSpPr>
                  <a:spLocks noEditPoints="1"/>
                </p:cNvSpPr>
                <p:nvPr/>
              </p:nvSpPr>
              <p:spPr bwMode="auto">
                <a:xfrm>
                  <a:off x="4800" y="2203"/>
                  <a:ext cx="2" cy="4"/>
                </a:xfrm>
                <a:custGeom>
                  <a:avLst/>
                  <a:gdLst>
                    <a:gd name="T0" fmla="*/ 1 w 3"/>
                    <a:gd name="T1" fmla="*/ 3 h 4"/>
                    <a:gd name="T2" fmla="*/ 1 w 3"/>
                    <a:gd name="T3" fmla="*/ 3 h 4"/>
                    <a:gd name="T4" fmla="*/ 1 w 3"/>
                    <a:gd name="T5" fmla="*/ 3 h 4"/>
                    <a:gd name="T6" fmla="*/ 1 w 3"/>
                    <a:gd name="T7" fmla="*/ 3 h 4"/>
                    <a:gd name="T8" fmla="*/ 1 w 3"/>
                    <a:gd name="T9" fmla="*/ 4 h 4"/>
                    <a:gd name="T10" fmla="*/ 1 w 3"/>
                    <a:gd name="T11" fmla="*/ 4 h 4"/>
                    <a:gd name="T12" fmla="*/ 1 w 3"/>
                    <a:gd name="T13" fmla="*/ 3 h 4"/>
                    <a:gd name="T14" fmla="*/ 0 w 3"/>
                    <a:gd name="T15" fmla="*/ 0 h 4"/>
                    <a:gd name="T16" fmla="*/ 1 w 3"/>
                    <a:gd name="T17" fmla="*/ 3 h 4"/>
                    <a:gd name="T18" fmla="*/ 0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2" y="3"/>
                      </a:moveTo>
                      <a:cubicBezTo>
                        <a:pt x="2" y="3"/>
                        <a:pt x="2" y="3"/>
                        <a:pt x="2" y="3"/>
                      </a:cubicBezTo>
                      <a:cubicBezTo>
                        <a:pt x="2" y="3"/>
                        <a:pt x="2" y="3"/>
                        <a:pt x="2" y="3"/>
                      </a:cubicBezTo>
                      <a:cubicBezTo>
                        <a:pt x="2" y="3"/>
                        <a:pt x="2" y="3"/>
                        <a:pt x="2" y="3"/>
                      </a:cubicBezTo>
                      <a:cubicBezTo>
                        <a:pt x="2" y="3"/>
                        <a:pt x="3" y="3"/>
                        <a:pt x="3" y="4"/>
                      </a:cubicBezTo>
                      <a:cubicBezTo>
                        <a:pt x="3" y="4"/>
                        <a:pt x="3" y="4"/>
                        <a:pt x="3" y="4"/>
                      </a:cubicBezTo>
                      <a:cubicBezTo>
                        <a:pt x="3" y="3"/>
                        <a:pt x="2" y="3"/>
                        <a:pt x="2" y="3"/>
                      </a:cubicBezTo>
                      <a:moveTo>
                        <a:pt x="0" y="0"/>
                      </a:moveTo>
                      <a:cubicBezTo>
                        <a:pt x="1" y="1"/>
                        <a:pt x="1" y="3"/>
                        <a:pt x="2" y="3"/>
                      </a:cubicBezTo>
                      <a:cubicBezTo>
                        <a:pt x="1" y="3"/>
                        <a:pt x="1" y="1"/>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4" name="Freeform 12985">
                  <a:extLst>
                    <a:ext uri="{FF2B5EF4-FFF2-40B4-BE49-F238E27FC236}">
                      <a16:creationId xmlns:a16="http://schemas.microsoft.com/office/drawing/2014/main" id="{887153CB-094D-ED6F-CC63-874D21D3A495}"/>
                    </a:ext>
                  </a:extLst>
                </p:cNvPr>
                <p:cNvSpPr>
                  <a:spLocks/>
                </p:cNvSpPr>
                <p:nvPr/>
              </p:nvSpPr>
              <p:spPr bwMode="auto">
                <a:xfrm>
                  <a:off x="4802" y="2207"/>
                  <a:ext cx="1" cy="1"/>
                </a:xfrm>
                <a:custGeom>
                  <a:avLst/>
                  <a:gdLst>
                    <a:gd name="T0" fmla="*/ 0 w 1"/>
                    <a:gd name="T1" fmla="*/ 0 h 2"/>
                    <a:gd name="T2" fmla="*/ 0 w 1"/>
                    <a:gd name="T3" fmla="*/ 0 h 2"/>
                    <a:gd name="T4" fmla="*/ 1 w 1"/>
                    <a:gd name="T5" fmla="*/ 1 h 2"/>
                    <a:gd name="T6" fmla="*/ 1 w 1"/>
                    <a:gd name="T7" fmla="*/ 1 h 2"/>
                    <a:gd name="T8" fmla="*/ 1 w 1"/>
                    <a:gd name="T9" fmla="*/ 1 h 2"/>
                    <a:gd name="T10" fmla="*/ 1 w 1"/>
                    <a:gd name="T11" fmla="*/ 1 h 2"/>
                    <a:gd name="T12" fmla="*/ 1 w 1"/>
                    <a:gd name="T13" fmla="*/ 1 h 2"/>
                    <a:gd name="T14" fmla="*/ 1 w 1"/>
                    <a:gd name="T15" fmla="*/ 1 h 2"/>
                    <a:gd name="T16" fmla="*/ 0 w 1"/>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2">
                      <a:moveTo>
                        <a:pt x="0" y="0"/>
                      </a:moveTo>
                      <a:cubicBezTo>
                        <a:pt x="0" y="0"/>
                        <a:pt x="0" y="0"/>
                        <a:pt x="0" y="0"/>
                      </a:cubicBezTo>
                      <a:cubicBezTo>
                        <a:pt x="0" y="0"/>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0" y="0"/>
                        <a:pt x="0" y="0"/>
                      </a:cubicBezTo>
                    </a:path>
                  </a:pathLst>
                </a:custGeom>
                <a:solidFill>
                  <a:srgbClr val="B5B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5" name="Freeform 12986">
                  <a:extLst>
                    <a:ext uri="{FF2B5EF4-FFF2-40B4-BE49-F238E27FC236}">
                      <a16:creationId xmlns:a16="http://schemas.microsoft.com/office/drawing/2014/main" id="{0FD5433D-89DA-CD43-F650-8FF3C949D532}"/>
                    </a:ext>
                  </a:extLst>
                </p:cNvPr>
                <p:cNvSpPr>
                  <a:spLocks/>
                </p:cNvSpPr>
                <p:nvPr/>
              </p:nvSpPr>
              <p:spPr bwMode="auto">
                <a:xfrm>
                  <a:off x="4804" y="2209"/>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1"/>
                        <a:pt x="1" y="1"/>
                      </a:cubicBezTo>
                      <a:cubicBezTo>
                        <a:pt x="1" y="1"/>
                        <a:pt x="1" y="1"/>
                        <a:pt x="1" y="1"/>
                      </a:cubicBezTo>
                      <a:cubicBezTo>
                        <a:pt x="0" y="1"/>
                        <a:pt x="0" y="0"/>
                        <a:pt x="0" y="0"/>
                      </a:cubicBezTo>
                    </a:path>
                  </a:pathLst>
                </a:custGeom>
                <a:solidFill>
                  <a:srgbClr val="AD6C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6" name="Freeform 12987">
                  <a:extLst>
                    <a:ext uri="{FF2B5EF4-FFF2-40B4-BE49-F238E27FC236}">
                      <a16:creationId xmlns:a16="http://schemas.microsoft.com/office/drawing/2014/main" id="{F5E05429-E9D2-D3CA-8736-D19CE61342D4}"/>
                    </a:ext>
                  </a:extLst>
                </p:cNvPr>
                <p:cNvSpPr>
                  <a:spLocks/>
                </p:cNvSpPr>
                <p:nvPr/>
              </p:nvSpPr>
              <p:spPr bwMode="auto">
                <a:xfrm>
                  <a:off x="4803" y="2208"/>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B5B8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7" name="Freeform 12988">
                  <a:extLst>
                    <a:ext uri="{FF2B5EF4-FFF2-40B4-BE49-F238E27FC236}">
                      <a16:creationId xmlns:a16="http://schemas.microsoft.com/office/drawing/2014/main" id="{C8438B9D-E93B-16C4-4353-FFA2AF5991F4}"/>
                    </a:ext>
                  </a:extLst>
                </p:cNvPr>
                <p:cNvSpPr>
                  <a:spLocks noEditPoints="1"/>
                </p:cNvSpPr>
                <p:nvPr/>
              </p:nvSpPr>
              <p:spPr bwMode="auto">
                <a:xfrm>
                  <a:off x="4804" y="2210"/>
                  <a:ext cx="15" cy="4"/>
                </a:xfrm>
                <a:custGeom>
                  <a:avLst/>
                  <a:gdLst>
                    <a:gd name="T0" fmla="*/ 8 w 17"/>
                    <a:gd name="T1" fmla="*/ 2 h 5"/>
                    <a:gd name="T2" fmla="*/ 8 w 17"/>
                    <a:gd name="T3" fmla="*/ 2 h 5"/>
                    <a:gd name="T4" fmla="*/ 7 w 17"/>
                    <a:gd name="T5" fmla="*/ 2 h 5"/>
                    <a:gd name="T6" fmla="*/ 7 w 17"/>
                    <a:gd name="T7" fmla="*/ 2 h 5"/>
                    <a:gd name="T8" fmla="*/ 7 w 17"/>
                    <a:gd name="T9" fmla="*/ 2 h 5"/>
                    <a:gd name="T10" fmla="*/ 7 w 17"/>
                    <a:gd name="T11" fmla="*/ 2 h 5"/>
                    <a:gd name="T12" fmla="*/ 4 w 17"/>
                    <a:gd name="T13" fmla="*/ 2 h 5"/>
                    <a:gd name="T14" fmla="*/ 4 w 17"/>
                    <a:gd name="T15" fmla="*/ 2 h 5"/>
                    <a:gd name="T16" fmla="*/ 7 w 17"/>
                    <a:gd name="T17" fmla="*/ 2 h 5"/>
                    <a:gd name="T18" fmla="*/ 7 w 17"/>
                    <a:gd name="T19" fmla="*/ 2 h 5"/>
                    <a:gd name="T20" fmla="*/ 7 w 17"/>
                    <a:gd name="T21" fmla="*/ 2 h 5"/>
                    <a:gd name="T22" fmla="*/ 7 w 17"/>
                    <a:gd name="T23" fmla="*/ 2 h 5"/>
                    <a:gd name="T24" fmla="*/ 5 w 17"/>
                    <a:gd name="T25" fmla="*/ 2 h 5"/>
                    <a:gd name="T26" fmla="*/ 5 w 17"/>
                    <a:gd name="T27" fmla="*/ 2 h 5"/>
                    <a:gd name="T28" fmla="*/ 5 w 17"/>
                    <a:gd name="T29" fmla="*/ 2 h 5"/>
                    <a:gd name="T30" fmla="*/ 8 w 17"/>
                    <a:gd name="T31" fmla="*/ 2 h 5"/>
                    <a:gd name="T32" fmla="*/ 8 w 17"/>
                    <a:gd name="T33" fmla="*/ 2 h 5"/>
                    <a:gd name="T34" fmla="*/ 7 w 17"/>
                    <a:gd name="T35" fmla="*/ 2 h 5"/>
                    <a:gd name="T36" fmla="*/ 6 w 17"/>
                    <a:gd name="T37" fmla="*/ 2 h 5"/>
                    <a:gd name="T38" fmla="*/ 9 w 17"/>
                    <a:gd name="T39" fmla="*/ 2 h 5"/>
                    <a:gd name="T40" fmla="*/ 9 w 17"/>
                    <a:gd name="T41" fmla="*/ 2 h 5"/>
                    <a:gd name="T42" fmla="*/ 9 w 17"/>
                    <a:gd name="T43" fmla="*/ 2 h 5"/>
                    <a:gd name="T44" fmla="*/ 9 w 17"/>
                    <a:gd name="T45" fmla="*/ 2 h 5"/>
                    <a:gd name="T46" fmla="*/ 4 w 17"/>
                    <a:gd name="T47" fmla="*/ 2 h 5"/>
                    <a:gd name="T48" fmla="*/ 4 w 17"/>
                    <a:gd name="T49" fmla="*/ 2 h 5"/>
                    <a:gd name="T50" fmla="*/ 9 w 17"/>
                    <a:gd name="T51" fmla="*/ 2 h 5"/>
                    <a:gd name="T52" fmla="*/ 8 w 17"/>
                    <a:gd name="T53" fmla="*/ 2 h 5"/>
                    <a:gd name="T54" fmla="*/ 4 w 17"/>
                    <a:gd name="T55" fmla="*/ 2 h 5"/>
                    <a:gd name="T56" fmla="*/ 4 w 17"/>
                    <a:gd name="T57" fmla="*/ 2 h 5"/>
                    <a:gd name="T58" fmla="*/ 4 w 17"/>
                    <a:gd name="T59" fmla="*/ 2 h 5"/>
                    <a:gd name="T60" fmla="*/ 9 w 17"/>
                    <a:gd name="T61" fmla="*/ 2 h 5"/>
                    <a:gd name="T62" fmla="*/ 10 w 17"/>
                    <a:gd name="T63" fmla="*/ 2 h 5"/>
                    <a:gd name="T64" fmla="*/ 10 w 17"/>
                    <a:gd name="T65" fmla="*/ 2 h 5"/>
                    <a:gd name="T66" fmla="*/ 10 w 17"/>
                    <a:gd name="T67" fmla="*/ 2 h 5"/>
                    <a:gd name="T68" fmla="*/ 10 w 17"/>
                    <a:gd name="T69" fmla="*/ 2 h 5"/>
                    <a:gd name="T70" fmla="*/ 10 w 17"/>
                    <a:gd name="T71" fmla="*/ 2 h 5"/>
                    <a:gd name="T72" fmla="*/ 10 w 17"/>
                    <a:gd name="T73" fmla="*/ 2 h 5"/>
                    <a:gd name="T74" fmla="*/ 3 w 17"/>
                    <a:gd name="T75" fmla="*/ 2 h 5"/>
                    <a:gd name="T76" fmla="*/ 4 w 17"/>
                    <a:gd name="T77" fmla="*/ 2 h 5"/>
                    <a:gd name="T78" fmla="*/ 4 w 17"/>
                    <a:gd name="T79" fmla="*/ 2 h 5"/>
                    <a:gd name="T80" fmla="*/ 4 w 17"/>
                    <a:gd name="T81" fmla="*/ 2 h 5"/>
                    <a:gd name="T82" fmla="*/ 4 w 17"/>
                    <a:gd name="T83" fmla="*/ 2 h 5"/>
                    <a:gd name="T84" fmla="*/ 10 w 17"/>
                    <a:gd name="T85" fmla="*/ 2 h 5"/>
                    <a:gd name="T86" fmla="*/ 2 w 17"/>
                    <a:gd name="T87" fmla="*/ 1 h 5"/>
                    <a:gd name="T88" fmla="*/ 2 w 17"/>
                    <a:gd name="T89" fmla="*/ 1 h 5"/>
                    <a:gd name="T90" fmla="*/ 0 w 17"/>
                    <a:gd name="T91" fmla="*/ 0 h 5"/>
                    <a:gd name="T92" fmla="*/ 0 w 17"/>
                    <a:gd name="T93" fmla="*/ 0 h 5"/>
                    <a:gd name="T94" fmla="*/ 0 w 17"/>
                    <a:gd name="T95" fmla="*/ 0 h 5"/>
                    <a:gd name="T96" fmla="*/ 0 w 17"/>
                    <a:gd name="T97" fmla="*/ 0 h 5"/>
                    <a:gd name="T98" fmla="*/ 0 w 17"/>
                    <a:gd name="T99" fmla="*/ 0 h 5"/>
                    <a:gd name="T100" fmla="*/ 0 w 17"/>
                    <a:gd name="T101" fmla="*/ 0 h 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 h="5">
                      <a:moveTo>
                        <a:pt x="12" y="5"/>
                      </a:move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moveTo>
                        <a:pt x="12" y="5"/>
                      </a:moveTo>
                      <a:cubicBezTo>
                        <a:pt x="12" y="5"/>
                        <a:pt x="12" y="5"/>
                        <a:pt x="12" y="5"/>
                      </a:cubicBezTo>
                      <a:cubicBezTo>
                        <a:pt x="12" y="5"/>
                        <a:pt x="12" y="5"/>
                        <a:pt x="12" y="5"/>
                      </a:cubicBezTo>
                      <a:cubicBezTo>
                        <a:pt x="12" y="5"/>
                        <a:pt x="12" y="5"/>
                        <a:pt x="12" y="5"/>
                      </a:cubicBezTo>
                      <a:cubicBezTo>
                        <a:pt x="12" y="5"/>
                        <a:pt x="12" y="5"/>
                        <a:pt x="12" y="5"/>
                      </a:cubicBezTo>
                      <a:moveTo>
                        <a:pt x="11" y="5"/>
                      </a:moveTo>
                      <a:cubicBezTo>
                        <a:pt x="11" y="5"/>
                        <a:pt x="11" y="5"/>
                        <a:pt x="11" y="5"/>
                      </a:cubicBezTo>
                      <a:cubicBezTo>
                        <a:pt x="11" y="5"/>
                        <a:pt x="11" y="5"/>
                        <a:pt x="12" y="5"/>
                      </a:cubicBezTo>
                      <a:cubicBezTo>
                        <a:pt x="12" y="5"/>
                        <a:pt x="12" y="5"/>
                        <a:pt x="12" y="5"/>
                      </a:cubicBezTo>
                      <a:cubicBezTo>
                        <a:pt x="11" y="5"/>
                        <a:pt x="11" y="5"/>
                        <a:pt x="11" y="5"/>
                      </a:cubicBezTo>
                      <a:moveTo>
                        <a:pt x="11" y="5"/>
                      </a:moveTo>
                      <a:cubicBezTo>
                        <a:pt x="11" y="5"/>
                        <a:pt x="11" y="5"/>
                        <a:pt x="11" y="5"/>
                      </a:cubicBezTo>
                      <a:cubicBezTo>
                        <a:pt x="11" y="5"/>
                        <a:pt x="11" y="5"/>
                        <a:pt x="11" y="5"/>
                      </a:cubicBezTo>
                      <a:cubicBezTo>
                        <a:pt x="11" y="5"/>
                        <a:pt x="11" y="5"/>
                        <a:pt x="11" y="5"/>
                      </a:cubicBezTo>
                      <a:cubicBezTo>
                        <a:pt x="11" y="5"/>
                        <a:pt x="11" y="5"/>
                        <a:pt x="11" y="5"/>
                      </a:cubicBezTo>
                      <a:moveTo>
                        <a:pt x="11" y="5"/>
                      </a:moveTo>
                      <a:cubicBezTo>
                        <a:pt x="11" y="5"/>
                        <a:pt x="11" y="5"/>
                        <a:pt x="11" y="5"/>
                      </a:cubicBezTo>
                      <a:cubicBezTo>
                        <a:pt x="11" y="5"/>
                        <a:pt x="11" y="5"/>
                        <a:pt x="11" y="5"/>
                      </a:cubicBezTo>
                      <a:cubicBezTo>
                        <a:pt x="11" y="5"/>
                        <a:pt x="11" y="5"/>
                        <a:pt x="11" y="5"/>
                      </a:cubicBezTo>
                      <a:cubicBezTo>
                        <a:pt x="11" y="5"/>
                        <a:pt x="11" y="5"/>
                        <a:pt x="11" y="5"/>
                      </a:cubicBezTo>
                      <a:moveTo>
                        <a:pt x="8" y="5"/>
                      </a:moveTo>
                      <a:cubicBezTo>
                        <a:pt x="8" y="5"/>
                        <a:pt x="8" y="5"/>
                        <a:pt x="8" y="5"/>
                      </a:cubicBezTo>
                      <a:cubicBezTo>
                        <a:pt x="8" y="5"/>
                        <a:pt x="8" y="5"/>
                        <a:pt x="8" y="5"/>
                      </a:cubicBezTo>
                      <a:cubicBezTo>
                        <a:pt x="8" y="5"/>
                        <a:pt x="8" y="5"/>
                        <a:pt x="8" y="5"/>
                      </a:cubicBezTo>
                      <a:cubicBezTo>
                        <a:pt x="8" y="5"/>
                        <a:pt x="8" y="5"/>
                        <a:pt x="8" y="5"/>
                      </a:cubicBezTo>
                      <a:cubicBezTo>
                        <a:pt x="8" y="5"/>
                        <a:pt x="8" y="5"/>
                        <a:pt x="8" y="5"/>
                      </a:cubicBezTo>
                      <a:moveTo>
                        <a:pt x="11" y="5"/>
                      </a:moveTo>
                      <a:cubicBezTo>
                        <a:pt x="11" y="5"/>
                        <a:pt x="11" y="5"/>
                        <a:pt x="11" y="5"/>
                      </a:cubicBezTo>
                      <a:cubicBezTo>
                        <a:pt x="11" y="5"/>
                        <a:pt x="11" y="5"/>
                        <a:pt x="11" y="5"/>
                      </a:cubicBezTo>
                      <a:cubicBezTo>
                        <a:pt x="11" y="5"/>
                        <a:pt x="11" y="5"/>
                        <a:pt x="11" y="5"/>
                      </a:cubicBezTo>
                      <a:cubicBezTo>
                        <a:pt x="11" y="5"/>
                        <a:pt x="11" y="5"/>
                        <a:pt x="11" y="5"/>
                      </a:cubicBezTo>
                      <a:moveTo>
                        <a:pt x="11" y="5"/>
                      </a:moveTo>
                      <a:cubicBezTo>
                        <a:pt x="11" y="5"/>
                        <a:pt x="11" y="5"/>
                        <a:pt x="11" y="5"/>
                      </a:cubicBezTo>
                      <a:cubicBezTo>
                        <a:pt x="11" y="5"/>
                        <a:pt x="11" y="5"/>
                        <a:pt x="11" y="5"/>
                      </a:cubicBezTo>
                      <a:cubicBezTo>
                        <a:pt x="11" y="5"/>
                        <a:pt x="11" y="5"/>
                        <a:pt x="11" y="5"/>
                      </a:cubicBezTo>
                      <a:cubicBezTo>
                        <a:pt x="11" y="5"/>
                        <a:pt x="11" y="5"/>
                        <a:pt x="11" y="5"/>
                      </a:cubicBezTo>
                      <a:moveTo>
                        <a:pt x="11" y="5"/>
                      </a:move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moveTo>
                        <a:pt x="9" y="4"/>
                      </a:moveTo>
                      <a:cubicBezTo>
                        <a:pt x="9" y="4"/>
                        <a:pt x="9" y="4"/>
                        <a:pt x="9" y="4"/>
                      </a:cubicBezTo>
                      <a:cubicBezTo>
                        <a:pt x="9" y="4"/>
                        <a:pt x="9" y="4"/>
                        <a:pt x="9" y="4"/>
                      </a:cubicBezTo>
                      <a:cubicBezTo>
                        <a:pt x="9" y="4"/>
                        <a:pt x="9" y="4"/>
                        <a:pt x="9" y="4"/>
                      </a:cubicBezTo>
                      <a:cubicBezTo>
                        <a:pt x="9" y="4"/>
                        <a:pt x="9" y="4"/>
                        <a:pt x="9" y="4"/>
                      </a:cubicBezTo>
                      <a:moveTo>
                        <a:pt x="9" y="4"/>
                      </a:move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moveTo>
                        <a:pt x="13" y="4"/>
                      </a:moveTo>
                      <a:cubicBezTo>
                        <a:pt x="13" y="4"/>
                        <a:pt x="13" y="4"/>
                        <a:pt x="13" y="4"/>
                      </a:cubicBezTo>
                      <a:cubicBezTo>
                        <a:pt x="13" y="4"/>
                        <a:pt x="13" y="4"/>
                        <a:pt x="13" y="4"/>
                      </a:cubicBezTo>
                      <a:moveTo>
                        <a:pt x="13" y="4"/>
                      </a:moveTo>
                      <a:cubicBezTo>
                        <a:pt x="13" y="4"/>
                        <a:pt x="13" y="4"/>
                        <a:pt x="13" y="4"/>
                      </a:cubicBezTo>
                      <a:cubicBezTo>
                        <a:pt x="13" y="4"/>
                        <a:pt x="13" y="4"/>
                        <a:pt x="13" y="4"/>
                      </a:cubicBezTo>
                      <a:cubicBezTo>
                        <a:pt x="13" y="4"/>
                        <a:pt x="13" y="4"/>
                        <a:pt x="13" y="4"/>
                      </a:cubicBezTo>
                      <a:moveTo>
                        <a:pt x="10" y="4"/>
                      </a:moveTo>
                      <a:cubicBezTo>
                        <a:pt x="10" y="4"/>
                        <a:pt x="10" y="4"/>
                        <a:pt x="10" y="4"/>
                      </a:cubicBezTo>
                      <a:cubicBezTo>
                        <a:pt x="10" y="4"/>
                        <a:pt x="10" y="4"/>
                        <a:pt x="11" y="5"/>
                      </a:cubicBezTo>
                      <a:cubicBezTo>
                        <a:pt x="11" y="5"/>
                        <a:pt x="11" y="5"/>
                        <a:pt x="11" y="5"/>
                      </a:cubicBezTo>
                      <a:cubicBezTo>
                        <a:pt x="10" y="4"/>
                        <a:pt x="10" y="4"/>
                        <a:pt x="10" y="4"/>
                      </a:cubicBezTo>
                      <a:moveTo>
                        <a:pt x="10" y="4"/>
                      </a:move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moveTo>
                        <a:pt x="14" y="4"/>
                      </a:move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moveTo>
                        <a:pt x="14" y="4"/>
                      </a:moveTo>
                      <a:cubicBezTo>
                        <a:pt x="14" y="4"/>
                        <a:pt x="14" y="4"/>
                        <a:pt x="14" y="4"/>
                      </a:cubicBezTo>
                      <a:cubicBezTo>
                        <a:pt x="14" y="4"/>
                        <a:pt x="14" y="4"/>
                        <a:pt x="14" y="4"/>
                      </a:cubicBezTo>
                      <a:cubicBezTo>
                        <a:pt x="14" y="4"/>
                        <a:pt x="14" y="4"/>
                        <a:pt x="14" y="4"/>
                      </a:cubicBezTo>
                      <a:cubicBezTo>
                        <a:pt x="14" y="4"/>
                        <a:pt x="14" y="4"/>
                        <a:pt x="14" y="4"/>
                      </a:cubicBezTo>
                      <a:moveTo>
                        <a:pt x="14" y="4"/>
                      </a:moveTo>
                      <a:cubicBezTo>
                        <a:pt x="14" y="4"/>
                        <a:pt x="14" y="4"/>
                        <a:pt x="14" y="4"/>
                      </a:cubicBezTo>
                      <a:cubicBezTo>
                        <a:pt x="14" y="4"/>
                        <a:pt x="14" y="4"/>
                        <a:pt x="14" y="4"/>
                      </a:cubicBezTo>
                      <a:cubicBezTo>
                        <a:pt x="14" y="4"/>
                        <a:pt x="14" y="4"/>
                        <a:pt x="14" y="4"/>
                      </a:cubicBezTo>
                      <a:cubicBezTo>
                        <a:pt x="14" y="4"/>
                        <a:pt x="14" y="4"/>
                        <a:pt x="14" y="4"/>
                      </a:cubicBezTo>
                      <a:moveTo>
                        <a:pt x="7" y="4"/>
                      </a:moveTo>
                      <a:cubicBezTo>
                        <a:pt x="7" y="4"/>
                        <a:pt x="7" y="4"/>
                        <a:pt x="7" y="4"/>
                      </a:cubicBezTo>
                      <a:cubicBezTo>
                        <a:pt x="7" y="4"/>
                        <a:pt x="8" y="5"/>
                        <a:pt x="8" y="5"/>
                      </a:cubicBezTo>
                      <a:cubicBezTo>
                        <a:pt x="8" y="5"/>
                        <a:pt x="8" y="5"/>
                        <a:pt x="8" y="5"/>
                      </a:cubicBezTo>
                      <a:cubicBezTo>
                        <a:pt x="8" y="5"/>
                        <a:pt x="7" y="4"/>
                        <a:pt x="7" y="4"/>
                      </a:cubicBezTo>
                      <a:moveTo>
                        <a:pt x="13" y="4"/>
                      </a:moveTo>
                      <a:cubicBezTo>
                        <a:pt x="13" y="4"/>
                        <a:pt x="13" y="4"/>
                        <a:pt x="13" y="4"/>
                      </a:cubicBezTo>
                      <a:cubicBezTo>
                        <a:pt x="13" y="4"/>
                        <a:pt x="13" y="4"/>
                        <a:pt x="14" y="4"/>
                      </a:cubicBezTo>
                      <a:cubicBezTo>
                        <a:pt x="14" y="4"/>
                        <a:pt x="14" y="4"/>
                        <a:pt x="14" y="4"/>
                      </a:cubicBezTo>
                      <a:cubicBezTo>
                        <a:pt x="13" y="4"/>
                        <a:pt x="13" y="4"/>
                        <a:pt x="13" y="4"/>
                      </a:cubicBezTo>
                      <a:moveTo>
                        <a:pt x="13" y="4"/>
                      </a:move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moveTo>
                        <a:pt x="6" y="4"/>
                      </a:moveTo>
                      <a:cubicBezTo>
                        <a:pt x="6" y="4"/>
                        <a:pt x="6" y="4"/>
                        <a:pt x="6" y="4"/>
                      </a:cubicBezTo>
                      <a:cubicBezTo>
                        <a:pt x="6" y="4"/>
                        <a:pt x="7" y="4"/>
                        <a:pt x="7" y="4"/>
                      </a:cubicBezTo>
                      <a:cubicBezTo>
                        <a:pt x="7" y="4"/>
                        <a:pt x="7" y="4"/>
                        <a:pt x="7" y="4"/>
                      </a:cubicBezTo>
                      <a:cubicBezTo>
                        <a:pt x="7" y="4"/>
                        <a:pt x="6" y="4"/>
                        <a:pt x="6" y="4"/>
                      </a:cubicBezTo>
                      <a:moveTo>
                        <a:pt x="6" y="4"/>
                      </a:moveTo>
                      <a:cubicBezTo>
                        <a:pt x="6" y="4"/>
                        <a:pt x="6" y="4"/>
                        <a:pt x="6" y="4"/>
                      </a:cubicBezTo>
                      <a:cubicBezTo>
                        <a:pt x="6" y="4"/>
                        <a:pt x="6" y="4"/>
                        <a:pt x="6" y="4"/>
                      </a:cubicBezTo>
                      <a:cubicBezTo>
                        <a:pt x="6" y="4"/>
                        <a:pt x="6" y="4"/>
                        <a:pt x="6" y="4"/>
                      </a:cubicBezTo>
                      <a:cubicBezTo>
                        <a:pt x="6" y="4"/>
                        <a:pt x="6" y="4"/>
                        <a:pt x="6" y="4"/>
                      </a:cubicBezTo>
                      <a:moveTo>
                        <a:pt x="15" y="3"/>
                      </a:moveTo>
                      <a:cubicBezTo>
                        <a:pt x="15" y="3"/>
                        <a:pt x="15" y="3"/>
                        <a:pt x="15" y="3"/>
                      </a:cubicBezTo>
                      <a:cubicBezTo>
                        <a:pt x="15" y="3"/>
                        <a:pt x="15" y="3"/>
                        <a:pt x="15"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moveTo>
                        <a:pt x="3" y="3"/>
                      </a:moveTo>
                      <a:cubicBezTo>
                        <a:pt x="3" y="3"/>
                        <a:pt x="3" y="3"/>
                        <a:pt x="3" y="3"/>
                      </a:cubicBezTo>
                      <a:cubicBezTo>
                        <a:pt x="3" y="3"/>
                        <a:pt x="3" y="3"/>
                        <a:pt x="3" y="3"/>
                      </a:cubicBezTo>
                      <a:cubicBezTo>
                        <a:pt x="3" y="3"/>
                        <a:pt x="3" y="3"/>
                        <a:pt x="3" y="3"/>
                      </a:cubicBezTo>
                      <a:cubicBezTo>
                        <a:pt x="3" y="3"/>
                        <a:pt x="3" y="3"/>
                        <a:pt x="3" y="3"/>
                      </a:cubicBezTo>
                      <a:cubicBezTo>
                        <a:pt x="3" y="3"/>
                        <a:pt x="3" y="3"/>
                        <a:pt x="3" y="3"/>
                      </a:cubicBezTo>
                      <a:moveTo>
                        <a:pt x="4" y="2"/>
                      </a:move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moveTo>
                        <a:pt x="4" y="2"/>
                      </a:moveTo>
                      <a:cubicBezTo>
                        <a:pt x="4" y="2"/>
                        <a:pt x="4" y="2"/>
                        <a:pt x="4" y="2"/>
                      </a:cubicBezTo>
                      <a:cubicBezTo>
                        <a:pt x="4" y="2"/>
                        <a:pt x="4" y="2"/>
                        <a:pt x="4" y="2"/>
                      </a:cubicBezTo>
                      <a:cubicBezTo>
                        <a:pt x="4" y="2"/>
                        <a:pt x="4" y="2"/>
                        <a:pt x="4" y="2"/>
                      </a:cubicBezTo>
                      <a:cubicBezTo>
                        <a:pt x="4" y="2"/>
                        <a:pt x="4" y="2"/>
                        <a:pt x="4" y="2"/>
                      </a:cubicBezTo>
                      <a:cubicBezTo>
                        <a:pt x="4" y="2"/>
                        <a:pt x="4" y="2"/>
                        <a:pt x="4" y="2"/>
                      </a:cubicBezTo>
                      <a:moveTo>
                        <a:pt x="17" y="2"/>
                      </a:moveTo>
                      <a:cubicBezTo>
                        <a:pt x="17" y="2"/>
                        <a:pt x="17" y="2"/>
                        <a:pt x="17" y="2"/>
                      </a:cubicBezTo>
                      <a:cubicBezTo>
                        <a:pt x="17" y="2"/>
                        <a:pt x="17" y="2"/>
                        <a:pt x="17" y="2"/>
                      </a:cubicBezTo>
                      <a:moveTo>
                        <a:pt x="2" y="1"/>
                      </a:moveTo>
                      <a:cubicBezTo>
                        <a:pt x="2" y="1"/>
                        <a:pt x="2" y="1"/>
                        <a:pt x="2" y="1"/>
                      </a:cubicBezTo>
                      <a:cubicBezTo>
                        <a:pt x="2" y="1"/>
                        <a:pt x="2" y="1"/>
                        <a:pt x="2" y="1"/>
                      </a:cubicBezTo>
                      <a:cubicBezTo>
                        <a:pt x="2" y="1"/>
                        <a:pt x="2" y="1"/>
                        <a:pt x="2" y="1"/>
                      </a:cubicBezTo>
                      <a:cubicBezTo>
                        <a:pt x="2" y="1"/>
                        <a:pt x="2" y="1"/>
                        <a:pt x="2" y="1"/>
                      </a:cubicBezTo>
                      <a:cubicBezTo>
                        <a:pt x="2" y="2"/>
                        <a:pt x="3" y="2"/>
                        <a:pt x="3" y="3"/>
                      </a:cubicBezTo>
                      <a:cubicBezTo>
                        <a:pt x="3" y="3"/>
                        <a:pt x="3" y="3"/>
                        <a:pt x="3" y="3"/>
                      </a:cubicBezTo>
                      <a:cubicBezTo>
                        <a:pt x="3" y="3"/>
                        <a:pt x="2" y="2"/>
                        <a:pt x="2" y="1"/>
                      </a:cubicBezTo>
                      <a:cubicBezTo>
                        <a:pt x="2" y="1"/>
                        <a:pt x="2" y="1"/>
                        <a:pt x="2" y="1"/>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1" y="0"/>
                        <a:pt x="1" y="0"/>
                        <a:pt x="2" y="1"/>
                      </a:cubicBezTo>
                      <a:cubicBezTo>
                        <a:pt x="2" y="1"/>
                        <a:pt x="2" y="1"/>
                        <a:pt x="2" y="1"/>
                      </a:cubicBezTo>
                      <a:cubicBezTo>
                        <a:pt x="1" y="0"/>
                        <a:pt x="1"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AD6C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8" name="Freeform 12989">
                  <a:extLst>
                    <a:ext uri="{FF2B5EF4-FFF2-40B4-BE49-F238E27FC236}">
                      <a16:creationId xmlns:a16="http://schemas.microsoft.com/office/drawing/2014/main" id="{805E92BB-CC5C-8FD7-7512-1659C6A551FD}"/>
                    </a:ext>
                  </a:extLst>
                </p:cNvPr>
                <p:cNvSpPr>
                  <a:spLocks/>
                </p:cNvSpPr>
                <p:nvPr/>
              </p:nvSpPr>
              <p:spPr bwMode="auto">
                <a:xfrm>
                  <a:off x="4803" y="2202"/>
                  <a:ext cx="19" cy="12"/>
                </a:xfrm>
                <a:custGeom>
                  <a:avLst/>
                  <a:gdLst>
                    <a:gd name="T0" fmla="*/ 10 w 23"/>
                    <a:gd name="T1" fmla="*/ 3 h 14"/>
                    <a:gd name="T2" fmla="*/ 8 w 23"/>
                    <a:gd name="T3" fmla="*/ 4 h 14"/>
                    <a:gd name="T4" fmla="*/ 7 w 23"/>
                    <a:gd name="T5" fmla="*/ 5 h 14"/>
                    <a:gd name="T6" fmla="*/ 7 w 23"/>
                    <a:gd name="T7" fmla="*/ 5 h 14"/>
                    <a:gd name="T8" fmla="*/ 5 w 23"/>
                    <a:gd name="T9" fmla="*/ 5 h 14"/>
                    <a:gd name="T10" fmla="*/ 4 w 23"/>
                    <a:gd name="T11" fmla="*/ 5 h 14"/>
                    <a:gd name="T12" fmla="*/ 2 w 23"/>
                    <a:gd name="T13" fmla="*/ 4 h 14"/>
                    <a:gd name="T14" fmla="*/ 1 w 23"/>
                    <a:gd name="T15" fmla="*/ 3 h 14"/>
                    <a:gd name="T16" fmla="*/ 1 w 23"/>
                    <a:gd name="T17" fmla="*/ 3 h 14"/>
                    <a:gd name="T18" fmla="*/ 1 w 23"/>
                    <a:gd name="T19" fmla="*/ 4 h 14"/>
                    <a:gd name="T20" fmla="*/ 2 w 23"/>
                    <a:gd name="T21" fmla="*/ 5 h 14"/>
                    <a:gd name="T22" fmla="*/ 2 w 23"/>
                    <a:gd name="T23" fmla="*/ 5 h 14"/>
                    <a:gd name="T24" fmla="*/ 2 w 23"/>
                    <a:gd name="T25" fmla="*/ 5 h 14"/>
                    <a:gd name="T26" fmla="*/ 2 w 23"/>
                    <a:gd name="T27" fmla="*/ 6 h 14"/>
                    <a:gd name="T28" fmla="*/ 2 w 23"/>
                    <a:gd name="T29" fmla="*/ 7 h 14"/>
                    <a:gd name="T30" fmla="*/ 2 w 23"/>
                    <a:gd name="T31" fmla="*/ 7 h 14"/>
                    <a:gd name="T32" fmla="*/ 2 w 23"/>
                    <a:gd name="T33" fmla="*/ 6 h 14"/>
                    <a:gd name="T34" fmla="*/ 2 w 23"/>
                    <a:gd name="T35" fmla="*/ 6 h 14"/>
                    <a:gd name="T36" fmla="*/ 4 w 23"/>
                    <a:gd name="T37" fmla="*/ 7 h 14"/>
                    <a:gd name="T38" fmla="*/ 4 w 23"/>
                    <a:gd name="T39" fmla="*/ 7 h 14"/>
                    <a:gd name="T40" fmla="*/ 5 w 23"/>
                    <a:gd name="T41" fmla="*/ 8 h 14"/>
                    <a:gd name="T42" fmla="*/ 5 w 23"/>
                    <a:gd name="T43" fmla="*/ 7 h 14"/>
                    <a:gd name="T44" fmla="*/ 5 w 23"/>
                    <a:gd name="T45" fmla="*/ 7 h 14"/>
                    <a:gd name="T46" fmla="*/ 6 w 23"/>
                    <a:gd name="T47" fmla="*/ 7 h 14"/>
                    <a:gd name="T48" fmla="*/ 6 w 23"/>
                    <a:gd name="T49" fmla="*/ 8 h 14"/>
                    <a:gd name="T50" fmla="*/ 6 w 23"/>
                    <a:gd name="T51" fmla="*/ 8 h 14"/>
                    <a:gd name="T52" fmla="*/ 6 w 23"/>
                    <a:gd name="T53" fmla="*/ 8 h 14"/>
                    <a:gd name="T54" fmla="*/ 6 w 23"/>
                    <a:gd name="T55" fmla="*/ 8 h 14"/>
                    <a:gd name="T56" fmla="*/ 7 w 23"/>
                    <a:gd name="T57" fmla="*/ 8 h 14"/>
                    <a:gd name="T58" fmla="*/ 7 w 23"/>
                    <a:gd name="T59" fmla="*/ 8 h 14"/>
                    <a:gd name="T60" fmla="*/ 7 w 23"/>
                    <a:gd name="T61" fmla="*/ 7 h 14"/>
                    <a:gd name="T62" fmla="*/ 7 w 23"/>
                    <a:gd name="T63" fmla="*/ 7 h 14"/>
                    <a:gd name="T64" fmla="*/ 7 w 23"/>
                    <a:gd name="T65" fmla="*/ 7 h 14"/>
                    <a:gd name="T66" fmla="*/ 7 w 23"/>
                    <a:gd name="T67" fmla="*/ 7 h 14"/>
                    <a:gd name="T68" fmla="*/ 7 w 23"/>
                    <a:gd name="T69" fmla="*/ 7 h 14"/>
                    <a:gd name="T70" fmla="*/ 7 w 23"/>
                    <a:gd name="T71" fmla="*/ 7 h 14"/>
                    <a:gd name="T72" fmla="*/ 7 w 23"/>
                    <a:gd name="T73" fmla="*/ 7 h 14"/>
                    <a:gd name="T74" fmla="*/ 8 w 23"/>
                    <a:gd name="T75" fmla="*/ 7 h 14"/>
                    <a:gd name="T76" fmla="*/ 8 w 23"/>
                    <a:gd name="T77" fmla="*/ 7 h 14"/>
                    <a:gd name="T78" fmla="*/ 8 w 23"/>
                    <a:gd name="T79" fmla="*/ 7 h 14"/>
                    <a:gd name="T80" fmla="*/ 8 w 23"/>
                    <a:gd name="T81" fmla="*/ 7 h 14"/>
                    <a:gd name="T82" fmla="*/ 8 w 23"/>
                    <a:gd name="T83" fmla="*/ 7 h 14"/>
                    <a:gd name="T84" fmla="*/ 9 w 23"/>
                    <a:gd name="T85" fmla="*/ 6 h 14"/>
                    <a:gd name="T86" fmla="*/ 9 w 23"/>
                    <a:gd name="T87" fmla="*/ 6 h 14"/>
                    <a:gd name="T88" fmla="*/ 10 w 23"/>
                    <a:gd name="T89" fmla="*/ 3 h 14"/>
                    <a:gd name="T90" fmla="*/ 10 w 23"/>
                    <a:gd name="T91" fmla="*/ 3 h 14"/>
                    <a:gd name="T92" fmla="*/ 10 w 23"/>
                    <a:gd name="T93" fmla="*/ 0 h 1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3" h="14">
                      <a:moveTo>
                        <a:pt x="21" y="0"/>
                      </a:moveTo>
                      <a:cubicBezTo>
                        <a:pt x="21" y="0"/>
                        <a:pt x="22" y="0"/>
                        <a:pt x="22" y="0"/>
                      </a:cubicBezTo>
                      <a:cubicBezTo>
                        <a:pt x="22" y="3"/>
                        <a:pt x="20" y="2"/>
                        <a:pt x="20" y="4"/>
                      </a:cubicBezTo>
                      <a:cubicBezTo>
                        <a:pt x="21" y="6"/>
                        <a:pt x="18" y="5"/>
                        <a:pt x="18" y="7"/>
                      </a:cubicBezTo>
                      <a:cubicBezTo>
                        <a:pt x="19" y="8"/>
                        <a:pt x="18" y="8"/>
                        <a:pt x="18" y="8"/>
                      </a:cubicBezTo>
                      <a:cubicBezTo>
                        <a:pt x="17" y="8"/>
                        <a:pt x="17" y="8"/>
                        <a:pt x="17" y="8"/>
                      </a:cubicBezTo>
                      <a:cubicBezTo>
                        <a:pt x="17" y="8"/>
                        <a:pt x="17" y="8"/>
                        <a:pt x="17" y="8"/>
                      </a:cubicBezTo>
                      <a:cubicBezTo>
                        <a:pt x="17" y="8"/>
                        <a:pt x="16" y="8"/>
                        <a:pt x="16" y="8"/>
                      </a:cubicBezTo>
                      <a:cubicBezTo>
                        <a:pt x="16" y="9"/>
                        <a:pt x="16" y="9"/>
                        <a:pt x="16" y="9"/>
                      </a:cubicBezTo>
                      <a:cubicBezTo>
                        <a:pt x="15" y="9"/>
                        <a:pt x="15" y="9"/>
                        <a:pt x="15" y="9"/>
                      </a:cubicBezTo>
                      <a:cubicBezTo>
                        <a:pt x="15" y="9"/>
                        <a:pt x="14" y="9"/>
                        <a:pt x="14" y="9"/>
                      </a:cubicBezTo>
                      <a:cubicBezTo>
                        <a:pt x="14" y="9"/>
                        <a:pt x="14" y="9"/>
                        <a:pt x="14" y="9"/>
                      </a:cubicBezTo>
                      <a:cubicBezTo>
                        <a:pt x="14" y="10"/>
                        <a:pt x="14" y="10"/>
                        <a:pt x="13" y="10"/>
                      </a:cubicBezTo>
                      <a:cubicBezTo>
                        <a:pt x="13" y="10"/>
                        <a:pt x="12" y="10"/>
                        <a:pt x="12" y="10"/>
                      </a:cubicBezTo>
                      <a:cubicBezTo>
                        <a:pt x="12" y="10"/>
                        <a:pt x="11" y="9"/>
                        <a:pt x="11" y="9"/>
                      </a:cubicBezTo>
                      <a:cubicBezTo>
                        <a:pt x="11" y="9"/>
                        <a:pt x="11" y="9"/>
                        <a:pt x="10" y="9"/>
                      </a:cubicBezTo>
                      <a:cubicBezTo>
                        <a:pt x="10" y="10"/>
                        <a:pt x="10" y="10"/>
                        <a:pt x="10" y="10"/>
                      </a:cubicBezTo>
                      <a:cubicBezTo>
                        <a:pt x="9" y="10"/>
                        <a:pt x="8" y="9"/>
                        <a:pt x="8" y="9"/>
                      </a:cubicBezTo>
                      <a:cubicBezTo>
                        <a:pt x="7" y="8"/>
                        <a:pt x="6" y="8"/>
                        <a:pt x="6" y="8"/>
                      </a:cubicBezTo>
                      <a:cubicBezTo>
                        <a:pt x="5" y="8"/>
                        <a:pt x="5" y="8"/>
                        <a:pt x="5" y="8"/>
                      </a:cubicBezTo>
                      <a:cubicBezTo>
                        <a:pt x="5" y="8"/>
                        <a:pt x="5" y="8"/>
                        <a:pt x="5" y="8"/>
                      </a:cubicBezTo>
                      <a:cubicBezTo>
                        <a:pt x="4" y="8"/>
                        <a:pt x="3" y="7"/>
                        <a:pt x="3" y="6"/>
                      </a:cubicBezTo>
                      <a:cubicBezTo>
                        <a:pt x="2" y="6"/>
                        <a:pt x="2" y="5"/>
                        <a:pt x="1" y="5"/>
                      </a:cubicBezTo>
                      <a:cubicBezTo>
                        <a:pt x="1" y="5"/>
                        <a:pt x="1" y="5"/>
                        <a:pt x="1" y="5"/>
                      </a:cubicBezTo>
                      <a:cubicBezTo>
                        <a:pt x="1" y="5"/>
                        <a:pt x="1" y="5"/>
                        <a:pt x="1" y="5"/>
                      </a:cubicBezTo>
                      <a:cubicBezTo>
                        <a:pt x="1" y="5"/>
                        <a:pt x="1" y="5"/>
                        <a:pt x="0" y="5"/>
                      </a:cubicBezTo>
                      <a:cubicBezTo>
                        <a:pt x="0" y="5"/>
                        <a:pt x="1" y="5"/>
                        <a:pt x="1" y="5"/>
                      </a:cubicBezTo>
                      <a:cubicBezTo>
                        <a:pt x="1" y="6"/>
                        <a:pt x="1" y="6"/>
                        <a:pt x="1" y="6"/>
                      </a:cubicBezTo>
                      <a:cubicBezTo>
                        <a:pt x="1" y="6"/>
                        <a:pt x="1" y="6"/>
                        <a:pt x="1" y="6"/>
                      </a:cubicBezTo>
                      <a:cubicBezTo>
                        <a:pt x="1" y="7"/>
                        <a:pt x="1" y="7"/>
                        <a:pt x="1" y="8"/>
                      </a:cubicBezTo>
                      <a:cubicBezTo>
                        <a:pt x="1" y="8"/>
                        <a:pt x="1"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4" y="10"/>
                      </a:cubicBezTo>
                      <a:cubicBezTo>
                        <a:pt x="4" y="10"/>
                        <a:pt x="4" y="10"/>
                        <a:pt x="4" y="10"/>
                      </a:cubicBezTo>
                      <a:cubicBezTo>
                        <a:pt x="4" y="10"/>
                        <a:pt x="4" y="10"/>
                        <a:pt x="4" y="10"/>
                      </a:cubicBezTo>
                      <a:cubicBezTo>
                        <a:pt x="4" y="11"/>
                        <a:pt x="5" y="12"/>
                        <a:pt x="5" y="12"/>
                      </a:cubicBezTo>
                      <a:cubicBezTo>
                        <a:pt x="5" y="12"/>
                        <a:pt x="5" y="12"/>
                        <a:pt x="5" y="12"/>
                      </a:cubicBezTo>
                      <a:cubicBezTo>
                        <a:pt x="5" y="12"/>
                        <a:pt x="5" y="12"/>
                        <a:pt x="5" y="12"/>
                      </a:cubicBezTo>
                      <a:cubicBezTo>
                        <a:pt x="5" y="12"/>
                        <a:pt x="5" y="12"/>
                        <a:pt x="5" y="12"/>
                      </a:cubicBezTo>
                      <a:cubicBezTo>
                        <a:pt x="6" y="12"/>
                        <a:pt x="6" y="12"/>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8" y="12"/>
                        <a:pt x="8" y="12"/>
                      </a:cubicBezTo>
                      <a:cubicBezTo>
                        <a:pt x="8" y="12"/>
                        <a:pt x="8" y="13"/>
                        <a:pt x="8" y="13"/>
                      </a:cubicBezTo>
                      <a:cubicBezTo>
                        <a:pt x="8" y="13"/>
                        <a:pt x="8" y="13"/>
                        <a:pt x="8" y="13"/>
                      </a:cubicBezTo>
                      <a:cubicBezTo>
                        <a:pt x="8" y="13"/>
                        <a:pt x="8" y="13"/>
                        <a:pt x="8" y="13"/>
                      </a:cubicBezTo>
                      <a:cubicBezTo>
                        <a:pt x="8" y="13"/>
                        <a:pt x="9" y="13"/>
                        <a:pt x="9" y="13"/>
                      </a:cubicBezTo>
                      <a:cubicBezTo>
                        <a:pt x="9" y="13"/>
                        <a:pt x="9" y="13"/>
                        <a:pt x="9" y="13"/>
                      </a:cubicBezTo>
                      <a:cubicBezTo>
                        <a:pt x="9" y="13"/>
                        <a:pt x="10" y="14"/>
                        <a:pt x="10" y="14"/>
                      </a:cubicBezTo>
                      <a:cubicBezTo>
                        <a:pt x="10" y="14"/>
                        <a:pt x="10" y="14"/>
                        <a:pt x="10" y="14"/>
                      </a:cubicBezTo>
                      <a:cubicBezTo>
                        <a:pt x="10" y="14"/>
                        <a:pt x="10" y="14"/>
                        <a:pt x="10" y="14"/>
                      </a:cubicBezTo>
                      <a:cubicBezTo>
                        <a:pt x="10" y="14"/>
                        <a:pt x="10" y="14"/>
                        <a:pt x="10" y="14"/>
                      </a:cubicBezTo>
                      <a:cubicBezTo>
                        <a:pt x="11" y="14"/>
                        <a:pt x="11" y="14"/>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2" y="13"/>
                        <a:pt x="12" y="13"/>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5" y="14"/>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9"/>
                        <a:pt x="21" y="10"/>
                        <a:pt x="21" y="8"/>
                      </a:cubicBezTo>
                      <a:cubicBezTo>
                        <a:pt x="21" y="8"/>
                        <a:pt x="21" y="8"/>
                        <a:pt x="21" y="8"/>
                      </a:cubicBezTo>
                      <a:cubicBezTo>
                        <a:pt x="21" y="8"/>
                        <a:pt x="21" y="8"/>
                        <a:pt x="21" y="7"/>
                      </a:cubicBezTo>
                      <a:cubicBezTo>
                        <a:pt x="21" y="6"/>
                        <a:pt x="22" y="6"/>
                        <a:pt x="22" y="5"/>
                      </a:cubicBezTo>
                      <a:cubicBezTo>
                        <a:pt x="22" y="5"/>
                        <a:pt x="22" y="4"/>
                        <a:pt x="22" y="4"/>
                      </a:cubicBezTo>
                      <a:cubicBezTo>
                        <a:pt x="22" y="4"/>
                        <a:pt x="22" y="4"/>
                        <a:pt x="22" y="4"/>
                      </a:cubicBezTo>
                      <a:cubicBezTo>
                        <a:pt x="22" y="3"/>
                        <a:pt x="23" y="2"/>
                        <a:pt x="23" y="1"/>
                      </a:cubicBezTo>
                      <a:cubicBezTo>
                        <a:pt x="23" y="1"/>
                        <a:pt x="23" y="1"/>
                        <a:pt x="23" y="0"/>
                      </a:cubicBezTo>
                      <a:cubicBezTo>
                        <a:pt x="23" y="0"/>
                        <a:pt x="22" y="0"/>
                        <a:pt x="21" y="0"/>
                      </a:cubicBezTo>
                    </a:path>
                  </a:pathLst>
                </a:custGeom>
                <a:solidFill>
                  <a:srgbClr val="A362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09" name="Freeform 12990">
                  <a:extLst>
                    <a:ext uri="{FF2B5EF4-FFF2-40B4-BE49-F238E27FC236}">
                      <a16:creationId xmlns:a16="http://schemas.microsoft.com/office/drawing/2014/main" id="{982992A3-D971-92DF-B50F-8E258D25EDB4}"/>
                    </a:ext>
                  </a:extLst>
                </p:cNvPr>
                <p:cNvSpPr>
                  <a:spLocks/>
                </p:cNvSpPr>
                <p:nvPr/>
              </p:nvSpPr>
              <p:spPr bwMode="auto">
                <a:xfrm>
                  <a:off x="4820" y="2197"/>
                  <a:ext cx="2" cy="5"/>
                </a:xfrm>
                <a:custGeom>
                  <a:avLst/>
                  <a:gdLst>
                    <a:gd name="T0" fmla="*/ 1 w 2"/>
                    <a:gd name="T1" fmla="*/ 0 h 7"/>
                    <a:gd name="T2" fmla="*/ 1 w 2"/>
                    <a:gd name="T3" fmla="*/ 0 h 7"/>
                    <a:gd name="T4" fmla="*/ 1 w 2"/>
                    <a:gd name="T5" fmla="*/ 1 h 7"/>
                    <a:gd name="T6" fmla="*/ 0 w 2"/>
                    <a:gd name="T7" fmla="*/ 2 h 7"/>
                    <a:gd name="T8" fmla="*/ 2 w 2"/>
                    <a:gd name="T9" fmla="*/ 2 h 7"/>
                    <a:gd name="T10" fmla="*/ 2 w 2"/>
                    <a:gd name="T11" fmla="*/ 2 h 7"/>
                    <a:gd name="T12" fmla="*/ 1 w 2"/>
                    <a:gd name="T13" fmla="*/ 1 h 7"/>
                    <a:gd name="T14" fmla="*/ 2 w 2"/>
                    <a:gd name="T15" fmla="*/ 1 h 7"/>
                    <a:gd name="T16" fmla="*/ 1 w 2"/>
                    <a:gd name="T17" fmla="*/ 1 h 7"/>
                    <a:gd name="T18" fmla="*/ 1 w 2"/>
                    <a:gd name="T19" fmla="*/ 1 h 7"/>
                    <a:gd name="T20" fmla="*/ 1 w 2"/>
                    <a:gd name="T21" fmla="*/ 1 h 7"/>
                    <a:gd name="T22" fmla="*/ 1 w 2"/>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7">
                      <a:moveTo>
                        <a:pt x="1" y="0"/>
                      </a:moveTo>
                      <a:cubicBezTo>
                        <a:pt x="1" y="0"/>
                        <a:pt x="1" y="0"/>
                        <a:pt x="1" y="0"/>
                      </a:cubicBezTo>
                      <a:cubicBezTo>
                        <a:pt x="1" y="1"/>
                        <a:pt x="0" y="2"/>
                        <a:pt x="1" y="3"/>
                      </a:cubicBezTo>
                      <a:cubicBezTo>
                        <a:pt x="2" y="5"/>
                        <a:pt x="0" y="6"/>
                        <a:pt x="0" y="7"/>
                      </a:cubicBezTo>
                      <a:cubicBezTo>
                        <a:pt x="1" y="7"/>
                        <a:pt x="2" y="7"/>
                        <a:pt x="2" y="7"/>
                      </a:cubicBezTo>
                      <a:cubicBezTo>
                        <a:pt x="2" y="7"/>
                        <a:pt x="2" y="7"/>
                        <a:pt x="2" y="7"/>
                      </a:cubicBezTo>
                      <a:cubicBezTo>
                        <a:pt x="1" y="6"/>
                        <a:pt x="1" y="6"/>
                        <a:pt x="1" y="5"/>
                      </a:cubicBezTo>
                      <a:cubicBezTo>
                        <a:pt x="1" y="5"/>
                        <a:pt x="2" y="4"/>
                        <a:pt x="2" y="3"/>
                      </a:cubicBezTo>
                      <a:cubicBezTo>
                        <a:pt x="2" y="3"/>
                        <a:pt x="1" y="2"/>
                        <a:pt x="1" y="1"/>
                      </a:cubicBezTo>
                      <a:cubicBezTo>
                        <a:pt x="1" y="1"/>
                        <a:pt x="1" y="1"/>
                        <a:pt x="1" y="1"/>
                      </a:cubicBezTo>
                      <a:cubicBezTo>
                        <a:pt x="1" y="1"/>
                        <a:pt x="1" y="1"/>
                        <a:pt x="1" y="1"/>
                      </a:cubicBezTo>
                      <a:cubicBezTo>
                        <a:pt x="1" y="1"/>
                        <a:pt x="1" y="0"/>
                        <a:pt x="1" y="0"/>
                      </a:cubicBezTo>
                    </a:path>
                  </a:pathLst>
                </a:custGeom>
                <a:solidFill>
                  <a:srgbClr val="9157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0" name="Freeform 12991">
                  <a:extLst>
                    <a:ext uri="{FF2B5EF4-FFF2-40B4-BE49-F238E27FC236}">
                      <a16:creationId xmlns:a16="http://schemas.microsoft.com/office/drawing/2014/main" id="{3DDD4249-8934-A09C-BD33-D14CEB370737}"/>
                    </a:ext>
                  </a:extLst>
                </p:cNvPr>
                <p:cNvSpPr>
                  <a:spLocks/>
                </p:cNvSpPr>
                <p:nvPr/>
              </p:nvSpPr>
              <p:spPr bwMode="auto">
                <a:xfrm>
                  <a:off x="4800" y="2203"/>
                  <a:ext cx="2" cy="4"/>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w 3"/>
                    <a:gd name="T19" fmla="*/ 0 h 4"/>
                    <a:gd name="T20" fmla="*/ 1 w 3"/>
                    <a:gd name="T21" fmla="*/ 3 h 4"/>
                    <a:gd name="T22" fmla="*/ 1 w 3"/>
                    <a:gd name="T23" fmla="*/ 3 h 4"/>
                    <a:gd name="T24" fmla="*/ 1 w 3"/>
                    <a:gd name="T25" fmla="*/ 3 h 4"/>
                    <a:gd name="T26" fmla="*/ 1 w 3"/>
                    <a:gd name="T27" fmla="*/ 3 h 4"/>
                    <a:gd name="T28" fmla="*/ 1 w 3"/>
                    <a:gd name="T29" fmla="*/ 3 h 4"/>
                    <a:gd name="T30" fmla="*/ 1 w 3"/>
                    <a:gd name="T31" fmla="*/ 3 h 4"/>
                    <a:gd name="T32" fmla="*/ 1 w 3"/>
                    <a:gd name="T33" fmla="*/ 3 h 4"/>
                    <a:gd name="T34" fmla="*/ 1 w 3"/>
                    <a:gd name="T35" fmla="*/ 3 h 4"/>
                    <a:gd name="T36" fmla="*/ 1 w 3"/>
                    <a:gd name="T37" fmla="*/ 3 h 4"/>
                    <a:gd name="T38" fmla="*/ 1 w 3"/>
                    <a:gd name="T39" fmla="*/ 3 h 4"/>
                    <a:gd name="T40" fmla="*/ 1 w 3"/>
                    <a:gd name="T41" fmla="*/ 3 h 4"/>
                    <a:gd name="T42" fmla="*/ 1 w 3"/>
                    <a:gd name="T43" fmla="*/ 4 h 4"/>
                    <a:gd name="T44" fmla="*/ 1 w 3"/>
                    <a:gd name="T45" fmla="*/ 2 h 4"/>
                    <a:gd name="T46" fmla="*/ 1 w 3"/>
                    <a:gd name="T47" fmla="*/ 0 h 4"/>
                    <a:gd name="T48" fmla="*/ 1 w 3"/>
                    <a:gd name="T49" fmla="*/ 0 h 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4">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4"/>
                      </a:cubicBezTo>
                      <a:cubicBezTo>
                        <a:pt x="3" y="3"/>
                        <a:pt x="3" y="3"/>
                        <a:pt x="3" y="2"/>
                      </a:cubicBezTo>
                      <a:cubicBezTo>
                        <a:pt x="3" y="2"/>
                        <a:pt x="3" y="1"/>
                        <a:pt x="2" y="0"/>
                      </a:cubicBezTo>
                      <a:cubicBezTo>
                        <a:pt x="2" y="0"/>
                        <a:pt x="1" y="0"/>
                        <a:pt x="1" y="0"/>
                      </a:cubicBezTo>
                    </a:path>
                  </a:pathLst>
                </a:custGeom>
                <a:solidFill>
                  <a:srgbClr val="C4C7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1" name="Freeform 12992">
                  <a:extLst>
                    <a:ext uri="{FF2B5EF4-FFF2-40B4-BE49-F238E27FC236}">
                      <a16:creationId xmlns:a16="http://schemas.microsoft.com/office/drawing/2014/main" id="{4FEA2B8D-5A0E-93FC-C90D-989408A4EE92}"/>
                    </a:ext>
                  </a:extLst>
                </p:cNvPr>
                <p:cNvSpPr>
                  <a:spLocks/>
                </p:cNvSpPr>
                <p:nvPr/>
              </p:nvSpPr>
              <p:spPr bwMode="auto">
                <a:xfrm>
                  <a:off x="4802" y="2205"/>
                  <a:ext cx="2" cy="4"/>
                </a:xfrm>
                <a:custGeom>
                  <a:avLst/>
                  <a:gdLst>
                    <a:gd name="T0" fmla="*/ 0 w 2"/>
                    <a:gd name="T1" fmla="*/ 0 h 5"/>
                    <a:gd name="T2" fmla="*/ 0 w 2"/>
                    <a:gd name="T3" fmla="*/ 2 h 5"/>
                    <a:gd name="T4" fmla="*/ 1 w 2"/>
                    <a:gd name="T5" fmla="*/ 2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2 w 2"/>
                    <a:gd name="T19" fmla="*/ 2 h 5"/>
                    <a:gd name="T20" fmla="*/ 2 w 2"/>
                    <a:gd name="T21" fmla="*/ 2 h 5"/>
                    <a:gd name="T22" fmla="*/ 2 w 2"/>
                    <a:gd name="T23" fmla="*/ 2 h 5"/>
                    <a:gd name="T24" fmla="*/ 1 w 2"/>
                    <a:gd name="T25" fmla="*/ 2 h 5"/>
                    <a:gd name="T26" fmla="*/ 0 w 2"/>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5">
                      <a:moveTo>
                        <a:pt x="0" y="0"/>
                      </a:moveTo>
                      <a:cubicBezTo>
                        <a:pt x="0" y="1"/>
                        <a:pt x="0" y="1"/>
                        <a:pt x="0" y="2"/>
                      </a:cubicBezTo>
                      <a:cubicBezTo>
                        <a:pt x="0" y="2"/>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2" y="5"/>
                      </a:cubicBezTo>
                      <a:cubicBezTo>
                        <a:pt x="2" y="4"/>
                        <a:pt x="2" y="4"/>
                        <a:pt x="2" y="3"/>
                      </a:cubicBezTo>
                      <a:cubicBezTo>
                        <a:pt x="2" y="3"/>
                        <a:pt x="2" y="3"/>
                        <a:pt x="2" y="2"/>
                      </a:cubicBezTo>
                      <a:cubicBezTo>
                        <a:pt x="2" y="2"/>
                        <a:pt x="1" y="2"/>
                        <a:pt x="1" y="2"/>
                      </a:cubicBezTo>
                      <a:cubicBezTo>
                        <a:pt x="1" y="1"/>
                        <a:pt x="1" y="1"/>
                        <a:pt x="0" y="0"/>
                      </a:cubicBezTo>
                    </a:path>
                  </a:pathLst>
                </a:custGeom>
                <a:solidFill>
                  <a:srgbClr val="AAA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2" name="Freeform 12993">
                  <a:extLst>
                    <a:ext uri="{FF2B5EF4-FFF2-40B4-BE49-F238E27FC236}">
                      <a16:creationId xmlns:a16="http://schemas.microsoft.com/office/drawing/2014/main" id="{AC0CAA17-1711-6D23-1BF8-47EEAC9E921D}"/>
                    </a:ext>
                  </a:extLst>
                </p:cNvPr>
                <p:cNvSpPr>
                  <a:spLocks/>
                </p:cNvSpPr>
                <p:nvPr/>
              </p:nvSpPr>
              <p:spPr bwMode="auto">
                <a:xfrm>
                  <a:off x="4811" y="2188"/>
                  <a:ext cx="1" cy="3"/>
                </a:xfrm>
                <a:custGeom>
                  <a:avLst/>
                  <a:gdLst>
                    <a:gd name="T0" fmla="*/ 1 w 1"/>
                    <a:gd name="T1" fmla="*/ 0 h 3"/>
                    <a:gd name="T2" fmla="*/ 0 w 1"/>
                    <a:gd name="T3" fmla="*/ 2 h 3"/>
                    <a:gd name="T4" fmla="*/ 1 w 1"/>
                    <a:gd name="T5" fmla="*/ 3 h 3"/>
                    <a:gd name="T6" fmla="*/ 1 w 1"/>
                    <a:gd name="T7" fmla="*/ 3 h 3"/>
                    <a:gd name="T8" fmla="*/ 1 w 1"/>
                    <a:gd name="T9" fmla="*/ 0 h 3"/>
                    <a:gd name="T10" fmla="*/ 1 w 1"/>
                    <a:gd name="T11" fmla="*/ 0 h 3"/>
                    <a:gd name="T12" fmla="*/ 1 w 1"/>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3">
                      <a:moveTo>
                        <a:pt x="1" y="0"/>
                      </a:moveTo>
                      <a:cubicBezTo>
                        <a:pt x="0" y="0"/>
                        <a:pt x="0" y="1"/>
                        <a:pt x="0" y="2"/>
                      </a:cubicBezTo>
                      <a:cubicBezTo>
                        <a:pt x="0" y="2"/>
                        <a:pt x="1" y="3"/>
                        <a:pt x="1" y="3"/>
                      </a:cubicBezTo>
                      <a:cubicBezTo>
                        <a:pt x="1" y="3"/>
                        <a:pt x="1" y="3"/>
                        <a:pt x="1" y="3"/>
                      </a:cubicBezTo>
                      <a:cubicBezTo>
                        <a:pt x="1" y="2"/>
                        <a:pt x="0" y="0"/>
                        <a:pt x="1" y="0"/>
                      </a:cubicBezTo>
                      <a:cubicBezTo>
                        <a:pt x="1" y="0"/>
                        <a:pt x="1" y="0"/>
                        <a:pt x="1" y="0"/>
                      </a:cubicBezTo>
                      <a:cubicBezTo>
                        <a:pt x="1" y="0"/>
                        <a:pt x="1" y="0"/>
                        <a:pt x="1"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3" name="Freeform 12994">
                  <a:extLst>
                    <a:ext uri="{FF2B5EF4-FFF2-40B4-BE49-F238E27FC236}">
                      <a16:creationId xmlns:a16="http://schemas.microsoft.com/office/drawing/2014/main" id="{E4866842-3423-6270-4FBF-44D56D88E28B}"/>
                    </a:ext>
                  </a:extLst>
                </p:cNvPr>
                <p:cNvSpPr>
                  <a:spLocks/>
                </p:cNvSpPr>
                <p:nvPr/>
              </p:nvSpPr>
              <p:spPr bwMode="auto">
                <a:xfrm>
                  <a:off x="4808" y="2184"/>
                  <a:ext cx="1" cy="3"/>
                </a:xfrm>
                <a:custGeom>
                  <a:avLst/>
                  <a:gdLst>
                    <a:gd name="T0" fmla="*/ 1 w 2"/>
                    <a:gd name="T1" fmla="*/ 0 h 3"/>
                    <a:gd name="T2" fmla="*/ 1 w 2"/>
                    <a:gd name="T3" fmla="*/ 0 h 3"/>
                    <a:gd name="T4" fmla="*/ 0 w 2"/>
                    <a:gd name="T5" fmla="*/ 3 h 3"/>
                    <a:gd name="T6" fmla="*/ 0 w 2"/>
                    <a:gd name="T7" fmla="*/ 3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0"/>
                        <a:pt x="1" y="0"/>
                        <a:pt x="1" y="0"/>
                      </a:cubicBezTo>
                      <a:cubicBezTo>
                        <a:pt x="1" y="1"/>
                        <a:pt x="0" y="2"/>
                        <a:pt x="0" y="3"/>
                      </a:cubicBezTo>
                      <a:cubicBezTo>
                        <a:pt x="0" y="3"/>
                        <a:pt x="0" y="3"/>
                        <a:pt x="0" y="3"/>
                      </a:cubicBezTo>
                      <a:cubicBezTo>
                        <a:pt x="1" y="3"/>
                        <a:pt x="2" y="1"/>
                        <a:pt x="1"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4" name="Freeform 12995">
                  <a:extLst>
                    <a:ext uri="{FF2B5EF4-FFF2-40B4-BE49-F238E27FC236}">
                      <a16:creationId xmlns:a16="http://schemas.microsoft.com/office/drawing/2014/main" id="{F18B2DF1-9FA5-7B6C-F5D0-24C8B6238F86}"/>
                    </a:ext>
                  </a:extLst>
                </p:cNvPr>
                <p:cNvSpPr>
                  <a:spLocks/>
                </p:cNvSpPr>
                <p:nvPr/>
              </p:nvSpPr>
              <p:spPr bwMode="auto">
                <a:xfrm>
                  <a:off x="4808" y="2191"/>
                  <a:ext cx="1" cy="2"/>
                </a:xfrm>
                <a:custGeom>
                  <a:avLst/>
                  <a:gdLst>
                    <a:gd name="T0" fmla="*/ 1 w 2"/>
                    <a:gd name="T1" fmla="*/ 0 h 3"/>
                    <a:gd name="T2" fmla="*/ 0 w 2"/>
                    <a:gd name="T3" fmla="*/ 0 h 3"/>
                    <a:gd name="T4" fmla="*/ 0 w 2"/>
                    <a:gd name="T5" fmla="*/ 1 h 3"/>
                    <a:gd name="T6" fmla="*/ 1 w 2"/>
                    <a:gd name="T7" fmla="*/ 0 h 3"/>
                    <a:gd name="T8" fmla="*/ 1 w 2"/>
                    <a:gd name="T9" fmla="*/ 1 h 3"/>
                    <a:gd name="T10" fmla="*/ 1 w 2"/>
                    <a:gd name="T11" fmla="*/ 0 h 3"/>
                    <a:gd name="T12" fmla="*/ 1 w 2"/>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
                      <a:moveTo>
                        <a:pt x="1" y="0"/>
                      </a:moveTo>
                      <a:cubicBezTo>
                        <a:pt x="0" y="0"/>
                        <a:pt x="0" y="0"/>
                        <a:pt x="0" y="0"/>
                      </a:cubicBezTo>
                      <a:cubicBezTo>
                        <a:pt x="0" y="1"/>
                        <a:pt x="0" y="2"/>
                        <a:pt x="0" y="3"/>
                      </a:cubicBezTo>
                      <a:cubicBezTo>
                        <a:pt x="1" y="3"/>
                        <a:pt x="0" y="0"/>
                        <a:pt x="1" y="0"/>
                      </a:cubicBezTo>
                      <a:cubicBezTo>
                        <a:pt x="1" y="0"/>
                        <a:pt x="1" y="1"/>
                        <a:pt x="2" y="1"/>
                      </a:cubicBezTo>
                      <a:cubicBezTo>
                        <a:pt x="2" y="0"/>
                        <a:pt x="2" y="0"/>
                        <a:pt x="2" y="0"/>
                      </a:cubicBezTo>
                      <a:cubicBezTo>
                        <a:pt x="2" y="0"/>
                        <a:pt x="1" y="0"/>
                        <a:pt x="1"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5" name="Freeform 12996">
                  <a:extLst>
                    <a:ext uri="{FF2B5EF4-FFF2-40B4-BE49-F238E27FC236}">
                      <a16:creationId xmlns:a16="http://schemas.microsoft.com/office/drawing/2014/main" id="{C38A46F3-922F-2C80-B591-B858A6970079}"/>
                    </a:ext>
                  </a:extLst>
                </p:cNvPr>
                <p:cNvSpPr>
                  <a:spLocks noEditPoints="1"/>
                </p:cNvSpPr>
                <p:nvPr/>
              </p:nvSpPr>
              <p:spPr bwMode="auto">
                <a:xfrm>
                  <a:off x="4803" y="2184"/>
                  <a:ext cx="1" cy="5"/>
                </a:xfrm>
                <a:custGeom>
                  <a:avLst/>
                  <a:gdLst>
                    <a:gd name="T0" fmla="*/ 0 w 2"/>
                    <a:gd name="T1" fmla="*/ 0 h 6"/>
                    <a:gd name="T2" fmla="*/ 1 w 2"/>
                    <a:gd name="T3" fmla="*/ 3 h 6"/>
                    <a:gd name="T4" fmla="*/ 1 w 2"/>
                    <a:gd name="T5" fmla="*/ 3 h 6"/>
                    <a:gd name="T6" fmla="*/ 1 w 2"/>
                    <a:gd name="T7" fmla="*/ 3 h 6"/>
                    <a:gd name="T8" fmla="*/ 1 w 2"/>
                    <a:gd name="T9" fmla="*/ 3 h 6"/>
                    <a:gd name="T10" fmla="*/ 0 w 2"/>
                    <a:gd name="T11" fmla="*/ 0 h 6"/>
                    <a:gd name="T12" fmla="*/ 0 w 2"/>
                    <a:gd name="T13" fmla="*/ 0 h 6"/>
                    <a:gd name="T14" fmla="*/ 0 w 2"/>
                    <a:gd name="T15" fmla="*/ 0 h 6"/>
                    <a:gd name="T16" fmla="*/ 0 w 2"/>
                    <a:gd name="T17" fmla="*/ 0 h 6"/>
                    <a:gd name="T18" fmla="*/ 0 w 2"/>
                    <a:gd name="T19" fmla="*/ 0 h 6"/>
                    <a:gd name="T20" fmla="*/ 0 w 2"/>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6">
                      <a:moveTo>
                        <a:pt x="0" y="0"/>
                      </a:moveTo>
                      <a:cubicBezTo>
                        <a:pt x="1" y="1"/>
                        <a:pt x="1" y="3"/>
                        <a:pt x="1" y="4"/>
                      </a:cubicBezTo>
                      <a:cubicBezTo>
                        <a:pt x="1" y="4"/>
                        <a:pt x="0" y="5"/>
                        <a:pt x="1" y="5"/>
                      </a:cubicBezTo>
                      <a:cubicBezTo>
                        <a:pt x="1" y="6"/>
                        <a:pt x="1" y="6"/>
                        <a:pt x="1" y="6"/>
                      </a:cubicBezTo>
                      <a:cubicBezTo>
                        <a:pt x="1" y="6"/>
                        <a:pt x="2" y="3"/>
                        <a:pt x="2" y="3"/>
                      </a:cubicBezTo>
                      <a:cubicBezTo>
                        <a:pt x="1" y="2"/>
                        <a:pt x="1" y="1"/>
                        <a:pt x="0"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6" name="Freeform 12997">
                  <a:extLst>
                    <a:ext uri="{FF2B5EF4-FFF2-40B4-BE49-F238E27FC236}">
                      <a16:creationId xmlns:a16="http://schemas.microsoft.com/office/drawing/2014/main" id="{2DDDB1F1-76A2-77AD-3AA5-6F0FD79A029F}"/>
                    </a:ext>
                  </a:extLst>
                </p:cNvPr>
                <p:cNvSpPr>
                  <a:spLocks noEditPoints="1"/>
                </p:cNvSpPr>
                <p:nvPr/>
              </p:nvSpPr>
              <p:spPr bwMode="auto">
                <a:xfrm>
                  <a:off x="4804" y="2182"/>
                  <a:ext cx="2" cy="2"/>
                </a:xfrm>
                <a:custGeom>
                  <a:avLst/>
                  <a:gdLst>
                    <a:gd name="T0" fmla="*/ 2 w 2"/>
                    <a:gd name="T1" fmla="*/ 1 h 3"/>
                    <a:gd name="T2" fmla="*/ 2 w 2"/>
                    <a:gd name="T3" fmla="*/ 1 h 3"/>
                    <a:gd name="T4" fmla="*/ 2 w 2"/>
                    <a:gd name="T5" fmla="*/ 1 h 3"/>
                    <a:gd name="T6" fmla="*/ 2 w 2"/>
                    <a:gd name="T7" fmla="*/ 1 h 3"/>
                    <a:gd name="T8" fmla="*/ 1 w 2"/>
                    <a:gd name="T9" fmla="*/ 0 h 3"/>
                    <a:gd name="T10" fmla="*/ 0 w 2"/>
                    <a:gd name="T11" fmla="*/ 1 h 3"/>
                    <a:gd name="T12" fmla="*/ 2 w 2"/>
                    <a:gd name="T13" fmla="*/ 1 h 3"/>
                    <a:gd name="T14" fmla="*/ 2 w 2"/>
                    <a:gd name="T15" fmla="*/ 1 h 3"/>
                    <a:gd name="T16" fmla="*/ 1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2" y="1"/>
                      </a:moveTo>
                      <a:cubicBezTo>
                        <a:pt x="2" y="1"/>
                        <a:pt x="2" y="1"/>
                        <a:pt x="2" y="1"/>
                      </a:cubicBezTo>
                      <a:cubicBezTo>
                        <a:pt x="2" y="1"/>
                        <a:pt x="2" y="1"/>
                        <a:pt x="2" y="1"/>
                      </a:cubicBezTo>
                      <a:cubicBezTo>
                        <a:pt x="2" y="1"/>
                        <a:pt x="2" y="1"/>
                        <a:pt x="2" y="1"/>
                      </a:cubicBezTo>
                      <a:moveTo>
                        <a:pt x="1" y="0"/>
                      </a:moveTo>
                      <a:cubicBezTo>
                        <a:pt x="1" y="0"/>
                        <a:pt x="0" y="2"/>
                        <a:pt x="0" y="3"/>
                      </a:cubicBezTo>
                      <a:cubicBezTo>
                        <a:pt x="1" y="2"/>
                        <a:pt x="1" y="1"/>
                        <a:pt x="2" y="1"/>
                      </a:cubicBezTo>
                      <a:cubicBezTo>
                        <a:pt x="2" y="1"/>
                        <a:pt x="2" y="1"/>
                        <a:pt x="2" y="1"/>
                      </a:cubicBezTo>
                      <a:cubicBezTo>
                        <a:pt x="2" y="0"/>
                        <a:pt x="2" y="0"/>
                        <a:pt x="1"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7" name="Freeform 12998">
                  <a:extLst>
                    <a:ext uri="{FF2B5EF4-FFF2-40B4-BE49-F238E27FC236}">
                      <a16:creationId xmlns:a16="http://schemas.microsoft.com/office/drawing/2014/main" id="{C8C54A7B-9A90-3718-8BC9-C0A7CDA55369}"/>
                    </a:ext>
                  </a:extLst>
                </p:cNvPr>
                <p:cNvSpPr>
                  <a:spLocks noEditPoints="1"/>
                </p:cNvSpPr>
                <p:nvPr/>
              </p:nvSpPr>
              <p:spPr bwMode="auto">
                <a:xfrm>
                  <a:off x="4809" y="2197"/>
                  <a:ext cx="1" cy="4"/>
                </a:xfrm>
                <a:custGeom>
                  <a:avLst/>
                  <a:gdLst>
                    <a:gd name="T0" fmla="*/ 1 w 2"/>
                    <a:gd name="T1" fmla="*/ 1 h 4"/>
                    <a:gd name="T2" fmla="*/ 1 w 2"/>
                    <a:gd name="T3" fmla="*/ 1 h 4"/>
                    <a:gd name="T4" fmla="*/ 0 w 2"/>
                    <a:gd name="T5" fmla="*/ 3 h 4"/>
                    <a:gd name="T6" fmla="*/ 1 w 2"/>
                    <a:gd name="T7" fmla="*/ 4 h 4"/>
                    <a:gd name="T8" fmla="*/ 1 w 2"/>
                    <a:gd name="T9" fmla="*/ 2 h 4"/>
                    <a:gd name="T10" fmla="*/ 1 w 2"/>
                    <a:gd name="T11" fmla="*/ 1 h 4"/>
                    <a:gd name="T12" fmla="*/ 1 w 2"/>
                    <a:gd name="T13" fmla="*/ 0 h 4"/>
                    <a:gd name="T14" fmla="*/ 1 w 2"/>
                    <a:gd name="T15" fmla="*/ 1 h 4"/>
                    <a:gd name="T16" fmla="*/ 1 w 2"/>
                    <a:gd name="T17" fmla="*/ 1 h 4"/>
                    <a:gd name="T18" fmla="*/ 1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1" y="1"/>
                      </a:moveTo>
                      <a:cubicBezTo>
                        <a:pt x="1" y="1"/>
                        <a:pt x="1" y="1"/>
                        <a:pt x="1" y="1"/>
                      </a:cubicBezTo>
                      <a:cubicBezTo>
                        <a:pt x="2" y="2"/>
                        <a:pt x="1" y="3"/>
                        <a:pt x="0" y="3"/>
                      </a:cubicBezTo>
                      <a:cubicBezTo>
                        <a:pt x="0" y="4"/>
                        <a:pt x="1" y="4"/>
                        <a:pt x="1" y="4"/>
                      </a:cubicBezTo>
                      <a:cubicBezTo>
                        <a:pt x="2" y="4"/>
                        <a:pt x="2" y="3"/>
                        <a:pt x="2" y="2"/>
                      </a:cubicBezTo>
                      <a:cubicBezTo>
                        <a:pt x="2" y="1"/>
                        <a:pt x="2" y="1"/>
                        <a:pt x="1" y="1"/>
                      </a:cubicBezTo>
                      <a:moveTo>
                        <a:pt x="1" y="0"/>
                      </a:moveTo>
                      <a:cubicBezTo>
                        <a:pt x="1" y="1"/>
                        <a:pt x="1" y="1"/>
                        <a:pt x="1" y="1"/>
                      </a:cubicBezTo>
                      <a:cubicBezTo>
                        <a:pt x="1" y="1"/>
                        <a:pt x="1" y="1"/>
                        <a:pt x="1" y="1"/>
                      </a:cubicBezTo>
                      <a:cubicBezTo>
                        <a:pt x="1" y="0"/>
                        <a:pt x="1" y="0"/>
                        <a:pt x="1"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8" name="Freeform 12999">
                  <a:extLst>
                    <a:ext uri="{FF2B5EF4-FFF2-40B4-BE49-F238E27FC236}">
                      <a16:creationId xmlns:a16="http://schemas.microsoft.com/office/drawing/2014/main" id="{2536FB1B-63AD-8FD5-9460-9806BEEE6131}"/>
                    </a:ext>
                  </a:extLst>
                </p:cNvPr>
                <p:cNvSpPr>
                  <a:spLocks noEditPoints="1"/>
                </p:cNvSpPr>
                <p:nvPr/>
              </p:nvSpPr>
              <p:spPr bwMode="auto">
                <a:xfrm>
                  <a:off x="4804" y="2194"/>
                  <a:ext cx="1" cy="3"/>
                </a:xfrm>
                <a:custGeom>
                  <a:avLst/>
                  <a:gdLst>
                    <a:gd name="T0" fmla="*/ 1 w 2"/>
                    <a:gd name="T1" fmla="*/ 0 h 4"/>
                    <a:gd name="T2" fmla="*/ 1 w 2"/>
                    <a:gd name="T3" fmla="*/ 0 h 4"/>
                    <a:gd name="T4" fmla="*/ 1 w 2"/>
                    <a:gd name="T5" fmla="*/ 0 h 4"/>
                    <a:gd name="T6" fmla="*/ 1 w 2"/>
                    <a:gd name="T7" fmla="*/ 0 h 4"/>
                    <a:gd name="T8" fmla="*/ 1 w 2"/>
                    <a:gd name="T9" fmla="*/ 0 h 4"/>
                    <a:gd name="T10" fmla="*/ 1 w 2"/>
                    <a:gd name="T11" fmla="*/ 2 h 4"/>
                    <a:gd name="T12" fmla="*/ 1 w 2"/>
                    <a:gd name="T13" fmla="*/ 2 h 4"/>
                    <a:gd name="T14" fmla="*/ 1 w 2"/>
                    <a:gd name="T15" fmla="*/ 0 h 4"/>
                    <a:gd name="T16" fmla="*/ 1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1" y="0"/>
                      </a:moveTo>
                      <a:cubicBezTo>
                        <a:pt x="1" y="0"/>
                        <a:pt x="1" y="0"/>
                        <a:pt x="1" y="0"/>
                      </a:cubicBezTo>
                      <a:cubicBezTo>
                        <a:pt x="1" y="0"/>
                        <a:pt x="1" y="0"/>
                        <a:pt x="2" y="0"/>
                      </a:cubicBezTo>
                      <a:cubicBezTo>
                        <a:pt x="1" y="0"/>
                        <a:pt x="1" y="0"/>
                        <a:pt x="1" y="0"/>
                      </a:cubicBezTo>
                      <a:moveTo>
                        <a:pt x="1" y="0"/>
                      </a:moveTo>
                      <a:cubicBezTo>
                        <a:pt x="0" y="0"/>
                        <a:pt x="1" y="3"/>
                        <a:pt x="1" y="4"/>
                      </a:cubicBezTo>
                      <a:cubicBezTo>
                        <a:pt x="1" y="3"/>
                        <a:pt x="1" y="3"/>
                        <a:pt x="1" y="2"/>
                      </a:cubicBezTo>
                      <a:cubicBezTo>
                        <a:pt x="1" y="1"/>
                        <a:pt x="1" y="1"/>
                        <a:pt x="1" y="0"/>
                      </a:cubicBezTo>
                      <a:cubicBezTo>
                        <a:pt x="1" y="0"/>
                        <a:pt x="1" y="0"/>
                        <a:pt x="1"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19" name="Freeform 13000">
                  <a:extLst>
                    <a:ext uri="{FF2B5EF4-FFF2-40B4-BE49-F238E27FC236}">
                      <a16:creationId xmlns:a16="http://schemas.microsoft.com/office/drawing/2014/main" id="{3C687AFE-31AD-328C-6ABA-9B637038C02B}"/>
                    </a:ext>
                  </a:extLst>
                </p:cNvPr>
                <p:cNvSpPr>
                  <a:spLocks/>
                </p:cNvSpPr>
                <p:nvPr/>
              </p:nvSpPr>
              <p:spPr bwMode="auto">
                <a:xfrm>
                  <a:off x="4799" y="2188"/>
                  <a:ext cx="1" cy="3"/>
                </a:xfrm>
                <a:custGeom>
                  <a:avLst/>
                  <a:gdLst>
                    <a:gd name="T0" fmla="*/ 1 w 2"/>
                    <a:gd name="T1" fmla="*/ 0 h 4"/>
                    <a:gd name="T2" fmla="*/ 1 w 2"/>
                    <a:gd name="T3" fmla="*/ 1 h 4"/>
                    <a:gd name="T4" fmla="*/ 0 w 2"/>
                    <a:gd name="T5" fmla="*/ 2 h 4"/>
                    <a:gd name="T6" fmla="*/ 0 w 2"/>
                    <a:gd name="T7" fmla="*/ 2 h 4"/>
                    <a:gd name="T8" fmla="*/ 0 w 2"/>
                    <a:gd name="T9" fmla="*/ 2 h 4"/>
                    <a:gd name="T10" fmla="*/ 1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1" y="1"/>
                        <a:pt x="1" y="1"/>
                        <a:pt x="1" y="1"/>
                      </a:cubicBezTo>
                      <a:cubicBezTo>
                        <a:pt x="0" y="2"/>
                        <a:pt x="0" y="3"/>
                        <a:pt x="0" y="4"/>
                      </a:cubicBezTo>
                      <a:cubicBezTo>
                        <a:pt x="0" y="4"/>
                        <a:pt x="0" y="4"/>
                        <a:pt x="0" y="4"/>
                      </a:cubicBezTo>
                      <a:cubicBezTo>
                        <a:pt x="0" y="4"/>
                        <a:pt x="0" y="4"/>
                        <a:pt x="0" y="4"/>
                      </a:cubicBezTo>
                      <a:cubicBezTo>
                        <a:pt x="1" y="4"/>
                        <a:pt x="2" y="2"/>
                        <a:pt x="1"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0" name="Freeform 13001">
                  <a:extLst>
                    <a:ext uri="{FF2B5EF4-FFF2-40B4-BE49-F238E27FC236}">
                      <a16:creationId xmlns:a16="http://schemas.microsoft.com/office/drawing/2014/main" id="{A6010271-AD2A-66B2-76FB-1A4A20E051A4}"/>
                    </a:ext>
                  </a:extLst>
                </p:cNvPr>
                <p:cNvSpPr>
                  <a:spLocks/>
                </p:cNvSpPr>
                <p:nvPr/>
              </p:nvSpPr>
              <p:spPr bwMode="auto">
                <a:xfrm>
                  <a:off x="4799" y="2191"/>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1" name="Freeform 13002">
                  <a:extLst>
                    <a:ext uri="{FF2B5EF4-FFF2-40B4-BE49-F238E27FC236}">
                      <a16:creationId xmlns:a16="http://schemas.microsoft.com/office/drawing/2014/main" id="{EAE59E0A-7B68-5883-6CCB-2DF695B05BD4}"/>
                    </a:ext>
                  </a:extLst>
                </p:cNvPr>
                <p:cNvSpPr>
                  <a:spLocks/>
                </p:cNvSpPr>
                <p:nvPr/>
              </p:nvSpPr>
              <p:spPr bwMode="auto">
                <a:xfrm>
                  <a:off x="4800" y="2183"/>
                  <a:ext cx="1" cy="3"/>
                </a:xfrm>
                <a:custGeom>
                  <a:avLst/>
                  <a:gdLst>
                    <a:gd name="T0" fmla="*/ 1 w 1"/>
                    <a:gd name="T1" fmla="*/ 0 h 3"/>
                    <a:gd name="T2" fmla="*/ 0 w 1"/>
                    <a:gd name="T3" fmla="*/ 3 h 3"/>
                    <a:gd name="T4" fmla="*/ 1 w 1"/>
                    <a:gd name="T5" fmla="*/ 0 h 3"/>
                    <a:gd name="T6" fmla="*/ 1 w 1"/>
                    <a:gd name="T7" fmla="*/ 0 h 3"/>
                    <a:gd name="T8" fmla="*/ 1 w 1"/>
                    <a:gd name="T9" fmla="*/ 0 h 3"/>
                    <a:gd name="T10" fmla="*/ 1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1" y="0"/>
                      </a:moveTo>
                      <a:cubicBezTo>
                        <a:pt x="0" y="0"/>
                        <a:pt x="0" y="2"/>
                        <a:pt x="0" y="3"/>
                      </a:cubicBezTo>
                      <a:cubicBezTo>
                        <a:pt x="0" y="2"/>
                        <a:pt x="0" y="0"/>
                        <a:pt x="1" y="0"/>
                      </a:cubicBezTo>
                      <a:cubicBezTo>
                        <a:pt x="1" y="0"/>
                        <a:pt x="1" y="0"/>
                        <a:pt x="1" y="0"/>
                      </a:cubicBezTo>
                      <a:cubicBezTo>
                        <a:pt x="1" y="0"/>
                        <a:pt x="1" y="0"/>
                        <a:pt x="1" y="0"/>
                      </a:cubicBezTo>
                      <a:cubicBezTo>
                        <a:pt x="1" y="0"/>
                        <a:pt x="1" y="0"/>
                        <a:pt x="1"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2" name="Freeform 13003">
                  <a:extLst>
                    <a:ext uri="{FF2B5EF4-FFF2-40B4-BE49-F238E27FC236}">
                      <a16:creationId xmlns:a16="http://schemas.microsoft.com/office/drawing/2014/main" id="{48A48480-E761-281D-B6F1-8858E546ED8A}"/>
                    </a:ext>
                  </a:extLst>
                </p:cNvPr>
                <p:cNvSpPr>
                  <a:spLocks/>
                </p:cNvSpPr>
                <p:nvPr/>
              </p:nvSpPr>
              <p:spPr bwMode="auto">
                <a:xfrm>
                  <a:off x="4804" y="2201"/>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cubicBezTo>
                        <a:pt x="0" y="0"/>
                        <a:pt x="0" y="0"/>
                        <a:pt x="1" y="0"/>
                      </a:cubicBezTo>
                      <a:cubicBezTo>
                        <a:pt x="1" y="0"/>
                        <a:pt x="2" y="0"/>
                        <a:pt x="2" y="0"/>
                      </a:cubicBezTo>
                      <a:cubicBezTo>
                        <a:pt x="1" y="0"/>
                        <a:pt x="1" y="0"/>
                        <a:pt x="1" y="0"/>
                      </a:cubicBezTo>
                      <a:cubicBezTo>
                        <a:pt x="1" y="0"/>
                        <a:pt x="1" y="0"/>
                        <a:pt x="1" y="0"/>
                      </a:cubicBezTo>
                      <a:cubicBezTo>
                        <a:pt x="0" y="0"/>
                        <a:pt x="0" y="0"/>
                        <a:pt x="0" y="0"/>
                      </a:cubicBezTo>
                    </a:path>
                  </a:pathLst>
                </a:custGeom>
                <a:solidFill>
                  <a:srgbClr val="AD6C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3" name="Freeform 13004">
                  <a:extLst>
                    <a:ext uri="{FF2B5EF4-FFF2-40B4-BE49-F238E27FC236}">
                      <a16:creationId xmlns:a16="http://schemas.microsoft.com/office/drawing/2014/main" id="{C854560F-CC28-812E-09EF-3043D0B1640A}"/>
                    </a:ext>
                  </a:extLst>
                </p:cNvPr>
                <p:cNvSpPr>
                  <a:spLocks noEditPoints="1"/>
                </p:cNvSpPr>
                <p:nvPr/>
              </p:nvSpPr>
              <p:spPr bwMode="auto">
                <a:xfrm>
                  <a:off x="4804" y="2200"/>
                  <a:ext cx="1" cy="1"/>
                </a:xfrm>
                <a:custGeom>
                  <a:avLst/>
                  <a:gdLst>
                    <a:gd name="T0" fmla="*/ 0 w 2"/>
                    <a:gd name="T1" fmla="*/ 0 h 1"/>
                    <a:gd name="T2" fmla="*/ 0 w 2"/>
                    <a:gd name="T3" fmla="*/ 1 h 1"/>
                    <a:gd name="T4" fmla="*/ 1 w 2"/>
                    <a:gd name="T5" fmla="*/ 1 h 1"/>
                    <a:gd name="T6" fmla="*/ 0 w 2"/>
                    <a:gd name="T7" fmla="*/ 0 h 1"/>
                    <a:gd name="T8" fmla="*/ 1 w 2"/>
                    <a:gd name="T9" fmla="*/ 0 h 1"/>
                    <a:gd name="T10" fmla="*/ 1 w 2"/>
                    <a:gd name="T11" fmla="*/ 0 h 1"/>
                    <a:gd name="T12" fmla="*/ 1 w 2"/>
                    <a:gd name="T13" fmla="*/ 1 h 1"/>
                    <a:gd name="T14" fmla="*/ 1 w 2"/>
                    <a:gd name="T15" fmla="*/ 1 h 1"/>
                    <a:gd name="T16" fmla="*/ 1 w 2"/>
                    <a:gd name="T17" fmla="*/ 1 h 1"/>
                    <a:gd name="T18" fmla="*/ 1 w 2"/>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
                      <a:moveTo>
                        <a:pt x="0" y="0"/>
                      </a:moveTo>
                      <a:cubicBezTo>
                        <a:pt x="0" y="1"/>
                        <a:pt x="0" y="1"/>
                        <a:pt x="0" y="1"/>
                      </a:cubicBezTo>
                      <a:cubicBezTo>
                        <a:pt x="0" y="1"/>
                        <a:pt x="0" y="1"/>
                        <a:pt x="1" y="1"/>
                      </a:cubicBezTo>
                      <a:cubicBezTo>
                        <a:pt x="0" y="1"/>
                        <a:pt x="0" y="1"/>
                        <a:pt x="0" y="0"/>
                      </a:cubicBezTo>
                      <a:moveTo>
                        <a:pt x="2" y="0"/>
                      </a:moveTo>
                      <a:cubicBezTo>
                        <a:pt x="2" y="0"/>
                        <a:pt x="2" y="0"/>
                        <a:pt x="2" y="0"/>
                      </a:cubicBezTo>
                      <a:cubicBezTo>
                        <a:pt x="2" y="1"/>
                        <a:pt x="2" y="1"/>
                        <a:pt x="1" y="1"/>
                      </a:cubicBezTo>
                      <a:cubicBezTo>
                        <a:pt x="1" y="1"/>
                        <a:pt x="1" y="1"/>
                        <a:pt x="1" y="1"/>
                      </a:cubicBezTo>
                      <a:cubicBezTo>
                        <a:pt x="1" y="1"/>
                        <a:pt x="1" y="1"/>
                        <a:pt x="2" y="1"/>
                      </a:cubicBezTo>
                      <a:cubicBezTo>
                        <a:pt x="2" y="1"/>
                        <a:pt x="2" y="0"/>
                        <a:pt x="2" y="0"/>
                      </a:cubicBezTo>
                    </a:path>
                  </a:pathLst>
                </a:custGeom>
                <a:solidFill>
                  <a:srgbClr val="9B60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4" name="Freeform 13005">
                  <a:extLst>
                    <a:ext uri="{FF2B5EF4-FFF2-40B4-BE49-F238E27FC236}">
                      <a16:creationId xmlns:a16="http://schemas.microsoft.com/office/drawing/2014/main" id="{29692282-8ABC-EA8E-857C-AF2CE54B0D0A}"/>
                    </a:ext>
                  </a:extLst>
                </p:cNvPr>
                <p:cNvSpPr>
                  <a:spLocks noEditPoints="1"/>
                </p:cNvSpPr>
                <p:nvPr/>
              </p:nvSpPr>
              <p:spPr bwMode="auto">
                <a:xfrm>
                  <a:off x="4800" y="2195"/>
                  <a:ext cx="1" cy="4"/>
                </a:xfrm>
                <a:custGeom>
                  <a:avLst/>
                  <a:gdLst>
                    <a:gd name="T0" fmla="*/ 1 w 2"/>
                    <a:gd name="T1" fmla="*/ 2 h 5"/>
                    <a:gd name="T2" fmla="*/ 1 w 2"/>
                    <a:gd name="T3" fmla="*/ 2 h 5"/>
                    <a:gd name="T4" fmla="*/ 1 w 2"/>
                    <a:gd name="T5" fmla="*/ 2 h 5"/>
                    <a:gd name="T6" fmla="*/ 1 w 2"/>
                    <a:gd name="T7" fmla="*/ 0 h 5"/>
                    <a:gd name="T8" fmla="*/ 0 w 2"/>
                    <a:gd name="T9" fmla="*/ 2 h 5"/>
                    <a:gd name="T10" fmla="*/ 1 w 2"/>
                    <a:gd name="T11" fmla="*/ 2 h 5"/>
                    <a:gd name="T12" fmla="*/ 1 w 2"/>
                    <a:gd name="T13" fmla="*/ 0 h 5"/>
                    <a:gd name="T14" fmla="*/ 1 w 2"/>
                    <a:gd name="T15" fmla="*/ 0 h 5"/>
                    <a:gd name="T16" fmla="*/ 1 w 2"/>
                    <a:gd name="T17" fmla="*/ 0 h 5"/>
                    <a:gd name="T18" fmla="*/ 1 w 2"/>
                    <a:gd name="T19" fmla="*/ 0 h 5"/>
                    <a:gd name="T20" fmla="*/ 1 w 2"/>
                    <a:gd name="T21" fmla="*/ 0 h 5"/>
                    <a:gd name="T22" fmla="*/ 1 w 2"/>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 h="5">
                      <a:moveTo>
                        <a:pt x="1" y="5"/>
                      </a:moveTo>
                      <a:cubicBezTo>
                        <a:pt x="2" y="5"/>
                        <a:pt x="2" y="5"/>
                        <a:pt x="2" y="5"/>
                      </a:cubicBezTo>
                      <a:cubicBezTo>
                        <a:pt x="2" y="5"/>
                        <a:pt x="2" y="5"/>
                        <a:pt x="1" y="5"/>
                      </a:cubicBezTo>
                      <a:moveTo>
                        <a:pt x="1" y="0"/>
                      </a:moveTo>
                      <a:cubicBezTo>
                        <a:pt x="1" y="1"/>
                        <a:pt x="0" y="2"/>
                        <a:pt x="0" y="3"/>
                      </a:cubicBezTo>
                      <a:cubicBezTo>
                        <a:pt x="1" y="4"/>
                        <a:pt x="1" y="4"/>
                        <a:pt x="1" y="5"/>
                      </a:cubicBezTo>
                      <a:cubicBezTo>
                        <a:pt x="0" y="3"/>
                        <a:pt x="0" y="1"/>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5" name="Freeform 13006">
                  <a:extLst>
                    <a:ext uri="{FF2B5EF4-FFF2-40B4-BE49-F238E27FC236}">
                      <a16:creationId xmlns:a16="http://schemas.microsoft.com/office/drawing/2014/main" id="{72E58DF4-698C-75D5-546C-4D8C4A278785}"/>
                    </a:ext>
                  </a:extLst>
                </p:cNvPr>
                <p:cNvSpPr>
                  <a:spLocks noEditPoints="1"/>
                </p:cNvSpPr>
                <p:nvPr/>
              </p:nvSpPr>
              <p:spPr bwMode="auto">
                <a:xfrm>
                  <a:off x="4797" y="2192"/>
                  <a:ext cx="2" cy="4"/>
                </a:xfrm>
                <a:custGeom>
                  <a:avLst/>
                  <a:gdLst>
                    <a:gd name="T0" fmla="*/ 0 w 2"/>
                    <a:gd name="T1" fmla="*/ 1 h 4"/>
                    <a:gd name="T2" fmla="*/ 1 w 2"/>
                    <a:gd name="T3" fmla="*/ 4 h 4"/>
                    <a:gd name="T4" fmla="*/ 0 w 2"/>
                    <a:gd name="T5" fmla="*/ 1 h 4"/>
                    <a:gd name="T6" fmla="*/ 0 w 2"/>
                    <a:gd name="T7" fmla="*/ 1 h 4"/>
                    <a:gd name="T8" fmla="*/ 0 w 2"/>
                    <a:gd name="T9" fmla="*/ 1 h 4"/>
                    <a:gd name="T10" fmla="*/ 0 w 2"/>
                    <a:gd name="T11" fmla="*/ 1 h 4"/>
                    <a:gd name="T12" fmla="*/ 0 w 2"/>
                    <a:gd name="T13" fmla="*/ 0 h 4"/>
                    <a:gd name="T14" fmla="*/ 0 w 2"/>
                    <a:gd name="T15" fmla="*/ 1 h 4"/>
                    <a:gd name="T16" fmla="*/ 1 w 2"/>
                    <a:gd name="T17" fmla="*/ 0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1"/>
                      </a:moveTo>
                      <a:cubicBezTo>
                        <a:pt x="0" y="2"/>
                        <a:pt x="1" y="4"/>
                        <a:pt x="1" y="4"/>
                      </a:cubicBezTo>
                      <a:cubicBezTo>
                        <a:pt x="2" y="4"/>
                        <a:pt x="0" y="2"/>
                        <a:pt x="0" y="1"/>
                      </a:cubicBezTo>
                      <a:moveTo>
                        <a:pt x="0" y="1"/>
                      </a:moveTo>
                      <a:cubicBezTo>
                        <a:pt x="0" y="1"/>
                        <a:pt x="0" y="1"/>
                        <a:pt x="0" y="1"/>
                      </a:cubicBezTo>
                      <a:cubicBezTo>
                        <a:pt x="0" y="1"/>
                        <a:pt x="0" y="1"/>
                        <a:pt x="0" y="1"/>
                      </a:cubicBezTo>
                      <a:moveTo>
                        <a:pt x="0" y="0"/>
                      </a:moveTo>
                      <a:cubicBezTo>
                        <a:pt x="0" y="0"/>
                        <a:pt x="0" y="1"/>
                        <a:pt x="0" y="1"/>
                      </a:cubicBezTo>
                      <a:cubicBezTo>
                        <a:pt x="0" y="1"/>
                        <a:pt x="0" y="0"/>
                        <a:pt x="1" y="0"/>
                      </a:cubicBezTo>
                      <a:cubicBezTo>
                        <a:pt x="0" y="0"/>
                        <a:pt x="0" y="0"/>
                        <a:pt x="0" y="0"/>
                      </a:cubicBezTo>
                    </a:path>
                  </a:pathLst>
                </a:custGeom>
                <a:solidFill>
                  <a:srgbClr val="D0D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6" name="Freeform 13007">
                  <a:extLst>
                    <a:ext uri="{FF2B5EF4-FFF2-40B4-BE49-F238E27FC236}">
                      <a16:creationId xmlns:a16="http://schemas.microsoft.com/office/drawing/2014/main" id="{10537DB8-4454-E473-8684-F6DF72927F4F}"/>
                    </a:ext>
                  </a:extLst>
                </p:cNvPr>
                <p:cNvSpPr>
                  <a:spLocks/>
                </p:cNvSpPr>
                <p:nvPr/>
              </p:nvSpPr>
              <p:spPr bwMode="auto">
                <a:xfrm>
                  <a:off x="4239" y="2468"/>
                  <a:ext cx="4" cy="17"/>
                </a:xfrm>
                <a:custGeom>
                  <a:avLst/>
                  <a:gdLst>
                    <a:gd name="T0" fmla="*/ 0 w 4"/>
                    <a:gd name="T1" fmla="*/ 0 h 20"/>
                    <a:gd name="T2" fmla="*/ 0 w 4"/>
                    <a:gd name="T3" fmla="*/ 2 h 20"/>
                    <a:gd name="T4" fmla="*/ 3 w 4"/>
                    <a:gd name="T5" fmla="*/ 10 h 20"/>
                    <a:gd name="T6" fmla="*/ 0 w 4"/>
                    <a:gd name="T7" fmla="*/ 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0">
                      <a:moveTo>
                        <a:pt x="0" y="0"/>
                      </a:moveTo>
                      <a:cubicBezTo>
                        <a:pt x="0" y="2"/>
                        <a:pt x="0" y="2"/>
                        <a:pt x="0" y="2"/>
                      </a:cubicBezTo>
                      <a:cubicBezTo>
                        <a:pt x="0" y="7"/>
                        <a:pt x="1" y="13"/>
                        <a:pt x="3" y="20"/>
                      </a:cubicBezTo>
                      <a:cubicBezTo>
                        <a:pt x="4" y="13"/>
                        <a:pt x="4" y="6"/>
                        <a:pt x="0" y="0"/>
                      </a:cubicBezTo>
                    </a:path>
                  </a:pathLst>
                </a:custGeom>
                <a:solidFill>
                  <a:srgbClr val="BA5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7" name="Freeform 13008">
                  <a:extLst>
                    <a:ext uri="{FF2B5EF4-FFF2-40B4-BE49-F238E27FC236}">
                      <a16:creationId xmlns:a16="http://schemas.microsoft.com/office/drawing/2014/main" id="{0740FCDC-0CD5-D8E1-A8F7-7E32C73E58F1}"/>
                    </a:ext>
                  </a:extLst>
                </p:cNvPr>
                <p:cNvSpPr>
                  <a:spLocks noEditPoints="1"/>
                </p:cNvSpPr>
                <p:nvPr/>
              </p:nvSpPr>
              <p:spPr bwMode="auto">
                <a:xfrm>
                  <a:off x="4264" y="2541"/>
                  <a:ext cx="14" cy="25"/>
                </a:xfrm>
                <a:custGeom>
                  <a:avLst/>
                  <a:gdLst>
                    <a:gd name="T0" fmla="*/ 1 w 17"/>
                    <a:gd name="T1" fmla="*/ 6 h 31"/>
                    <a:gd name="T2" fmla="*/ 0 w 17"/>
                    <a:gd name="T3" fmla="*/ 7 h 31"/>
                    <a:gd name="T4" fmla="*/ 0 w 17"/>
                    <a:gd name="T5" fmla="*/ 8 h 31"/>
                    <a:gd name="T6" fmla="*/ 0 w 17"/>
                    <a:gd name="T7" fmla="*/ 8 h 31"/>
                    <a:gd name="T8" fmla="*/ 1 w 17"/>
                    <a:gd name="T9" fmla="*/ 6 h 31"/>
                    <a:gd name="T10" fmla="*/ 4 w 17"/>
                    <a:gd name="T11" fmla="*/ 0 h 31"/>
                    <a:gd name="T12" fmla="*/ 2 w 17"/>
                    <a:gd name="T13" fmla="*/ 11 h 31"/>
                    <a:gd name="T14" fmla="*/ 2 w 17"/>
                    <a:gd name="T15" fmla="*/ 13 h 31"/>
                    <a:gd name="T16" fmla="*/ 5 w 17"/>
                    <a:gd name="T17" fmla="*/ 12 h 31"/>
                    <a:gd name="T18" fmla="*/ 7 w 17"/>
                    <a:gd name="T19" fmla="*/ 10 h 31"/>
                    <a:gd name="T20" fmla="*/ 8 w 17"/>
                    <a:gd name="T21" fmla="*/ 8 h 31"/>
                    <a:gd name="T22" fmla="*/ 4 w 17"/>
                    <a:gd name="T23" fmla="*/ 0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31">
                      <a:moveTo>
                        <a:pt x="1" y="15"/>
                      </a:moveTo>
                      <a:cubicBezTo>
                        <a:pt x="1" y="16"/>
                        <a:pt x="1" y="17"/>
                        <a:pt x="0" y="17"/>
                      </a:cubicBezTo>
                      <a:cubicBezTo>
                        <a:pt x="0" y="17"/>
                        <a:pt x="0" y="18"/>
                        <a:pt x="0" y="18"/>
                      </a:cubicBezTo>
                      <a:cubicBezTo>
                        <a:pt x="0" y="18"/>
                        <a:pt x="0" y="19"/>
                        <a:pt x="0" y="20"/>
                      </a:cubicBezTo>
                      <a:cubicBezTo>
                        <a:pt x="1" y="18"/>
                        <a:pt x="1" y="17"/>
                        <a:pt x="1" y="15"/>
                      </a:cubicBezTo>
                      <a:moveTo>
                        <a:pt x="8" y="0"/>
                      </a:moveTo>
                      <a:cubicBezTo>
                        <a:pt x="7" y="9"/>
                        <a:pt x="5" y="18"/>
                        <a:pt x="3" y="26"/>
                      </a:cubicBezTo>
                      <a:cubicBezTo>
                        <a:pt x="4" y="27"/>
                        <a:pt x="5" y="29"/>
                        <a:pt x="6" y="31"/>
                      </a:cubicBezTo>
                      <a:cubicBezTo>
                        <a:pt x="7" y="30"/>
                        <a:pt x="9" y="29"/>
                        <a:pt x="10" y="28"/>
                      </a:cubicBezTo>
                      <a:cubicBezTo>
                        <a:pt x="12" y="26"/>
                        <a:pt x="13" y="25"/>
                        <a:pt x="15" y="24"/>
                      </a:cubicBezTo>
                      <a:cubicBezTo>
                        <a:pt x="16" y="22"/>
                        <a:pt x="17" y="20"/>
                        <a:pt x="17" y="18"/>
                      </a:cubicBezTo>
                      <a:cubicBezTo>
                        <a:pt x="14" y="12"/>
                        <a:pt x="11" y="6"/>
                        <a:pt x="8"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8" name="Freeform 13009">
                  <a:extLst>
                    <a:ext uri="{FF2B5EF4-FFF2-40B4-BE49-F238E27FC236}">
                      <a16:creationId xmlns:a16="http://schemas.microsoft.com/office/drawing/2014/main" id="{B140FB56-0C89-DDE7-3E31-966A46B321F7}"/>
                    </a:ext>
                  </a:extLst>
                </p:cNvPr>
                <p:cNvSpPr>
                  <a:spLocks noEditPoints="1"/>
                </p:cNvSpPr>
                <p:nvPr/>
              </p:nvSpPr>
              <p:spPr bwMode="auto">
                <a:xfrm>
                  <a:off x="4269" y="2561"/>
                  <a:ext cx="42" cy="113"/>
                </a:xfrm>
                <a:custGeom>
                  <a:avLst/>
                  <a:gdLst>
                    <a:gd name="T0" fmla="*/ 21 w 51"/>
                    <a:gd name="T1" fmla="*/ 56 h 137"/>
                    <a:gd name="T2" fmla="*/ 21 w 51"/>
                    <a:gd name="T3" fmla="*/ 57 h 137"/>
                    <a:gd name="T4" fmla="*/ 20 w 51"/>
                    <a:gd name="T5" fmla="*/ 59 h 137"/>
                    <a:gd name="T6" fmla="*/ 22 w 51"/>
                    <a:gd name="T7" fmla="*/ 63 h 137"/>
                    <a:gd name="T8" fmla="*/ 24 w 51"/>
                    <a:gd name="T9" fmla="*/ 64 h 137"/>
                    <a:gd name="T10" fmla="*/ 22 w 51"/>
                    <a:gd name="T11" fmla="*/ 60 h 137"/>
                    <a:gd name="T12" fmla="*/ 21 w 51"/>
                    <a:gd name="T13" fmla="*/ 56 h 137"/>
                    <a:gd name="T14" fmla="*/ 11 w 51"/>
                    <a:gd name="T15" fmla="*/ 11 h 137"/>
                    <a:gd name="T16" fmla="*/ 10 w 51"/>
                    <a:gd name="T17" fmla="*/ 13 h 137"/>
                    <a:gd name="T18" fmla="*/ 7 w 51"/>
                    <a:gd name="T19" fmla="*/ 19 h 137"/>
                    <a:gd name="T20" fmla="*/ 14 w 51"/>
                    <a:gd name="T21" fmla="*/ 40 h 137"/>
                    <a:gd name="T22" fmla="*/ 16 w 51"/>
                    <a:gd name="T23" fmla="*/ 46 h 137"/>
                    <a:gd name="T24" fmla="*/ 17 w 51"/>
                    <a:gd name="T25" fmla="*/ 46 h 137"/>
                    <a:gd name="T26" fmla="*/ 17 w 51"/>
                    <a:gd name="T27" fmla="*/ 46 h 137"/>
                    <a:gd name="T28" fmla="*/ 17 w 51"/>
                    <a:gd name="T29" fmla="*/ 46 h 137"/>
                    <a:gd name="T30" fmla="*/ 17 w 51"/>
                    <a:gd name="T31" fmla="*/ 46 h 137"/>
                    <a:gd name="T32" fmla="*/ 17 w 51"/>
                    <a:gd name="T33" fmla="*/ 46 h 137"/>
                    <a:gd name="T34" fmla="*/ 17 w 51"/>
                    <a:gd name="T35" fmla="*/ 46 h 137"/>
                    <a:gd name="T36" fmla="*/ 17 w 51"/>
                    <a:gd name="T37" fmla="*/ 46 h 137"/>
                    <a:gd name="T38" fmla="*/ 17 w 51"/>
                    <a:gd name="T39" fmla="*/ 46 h 137"/>
                    <a:gd name="T40" fmla="*/ 17 w 51"/>
                    <a:gd name="T41" fmla="*/ 46 h 137"/>
                    <a:gd name="T42" fmla="*/ 17 w 51"/>
                    <a:gd name="T43" fmla="*/ 46 h 137"/>
                    <a:gd name="T44" fmla="*/ 17 w 51"/>
                    <a:gd name="T45" fmla="*/ 46 h 137"/>
                    <a:gd name="T46" fmla="*/ 17 w 51"/>
                    <a:gd name="T47" fmla="*/ 46 h 137"/>
                    <a:gd name="T48" fmla="*/ 17 w 51"/>
                    <a:gd name="T49" fmla="*/ 46 h 137"/>
                    <a:gd name="T50" fmla="*/ 17 w 51"/>
                    <a:gd name="T51" fmla="*/ 46 h 137"/>
                    <a:gd name="T52" fmla="*/ 17 w 51"/>
                    <a:gd name="T53" fmla="*/ 46 h 137"/>
                    <a:gd name="T54" fmla="*/ 17 w 51"/>
                    <a:gd name="T55" fmla="*/ 47 h 137"/>
                    <a:gd name="T56" fmla="*/ 17 w 51"/>
                    <a:gd name="T57" fmla="*/ 46 h 137"/>
                    <a:gd name="T58" fmla="*/ 18 w 51"/>
                    <a:gd name="T59" fmla="*/ 46 h 137"/>
                    <a:gd name="T60" fmla="*/ 20 w 51"/>
                    <a:gd name="T61" fmla="*/ 47 h 137"/>
                    <a:gd name="T62" fmla="*/ 21 w 51"/>
                    <a:gd name="T63" fmla="*/ 49 h 137"/>
                    <a:gd name="T64" fmla="*/ 13 w 51"/>
                    <a:gd name="T65" fmla="*/ 18 h 137"/>
                    <a:gd name="T66" fmla="*/ 11 w 51"/>
                    <a:gd name="T67" fmla="*/ 11 h 137"/>
                    <a:gd name="T68" fmla="*/ 4 w 51"/>
                    <a:gd name="T69" fmla="*/ 0 h 137"/>
                    <a:gd name="T70" fmla="*/ 2 w 51"/>
                    <a:gd name="T71" fmla="*/ 2 h 137"/>
                    <a:gd name="T72" fmla="*/ 0 w 51"/>
                    <a:gd name="T73" fmla="*/ 3 h 137"/>
                    <a:gd name="T74" fmla="*/ 2 w 51"/>
                    <a:gd name="T75" fmla="*/ 7 h 137"/>
                    <a:gd name="T76" fmla="*/ 4 w 51"/>
                    <a:gd name="T77" fmla="*/ 2 h 137"/>
                    <a:gd name="T78" fmla="*/ 4 w 51"/>
                    <a:gd name="T79" fmla="*/ 0 h 1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137">
                      <a:moveTo>
                        <a:pt x="47" y="120"/>
                      </a:moveTo>
                      <a:cubicBezTo>
                        <a:pt x="46" y="121"/>
                        <a:pt x="47" y="123"/>
                        <a:pt x="45" y="124"/>
                      </a:cubicBezTo>
                      <a:cubicBezTo>
                        <a:pt x="44" y="125"/>
                        <a:pt x="43" y="125"/>
                        <a:pt x="43" y="126"/>
                      </a:cubicBezTo>
                      <a:cubicBezTo>
                        <a:pt x="45" y="129"/>
                        <a:pt x="48" y="133"/>
                        <a:pt x="49" y="136"/>
                      </a:cubicBezTo>
                      <a:cubicBezTo>
                        <a:pt x="51" y="137"/>
                        <a:pt x="51" y="137"/>
                        <a:pt x="51" y="137"/>
                      </a:cubicBezTo>
                      <a:cubicBezTo>
                        <a:pt x="50" y="135"/>
                        <a:pt x="50" y="132"/>
                        <a:pt x="49" y="130"/>
                      </a:cubicBezTo>
                      <a:cubicBezTo>
                        <a:pt x="48" y="127"/>
                        <a:pt x="48" y="123"/>
                        <a:pt x="47" y="120"/>
                      </a:cubicBezTo>
                      <a:moveTo>
                        <a:pt x="24" y="24"/>
                      </a:moveTo>
                      <a:cubicBezTo>
                        <a:pt x="23" y="26"/>
                        <a:pt x="22" y="28"/>
                        <a:pt x="21" y="29"/>
                      </a:cubicBezTo>
                      <a:cubicBezTo>
                        <a:pt x="19" y="32"/>
                        <a:pt x="17" y="36"/>
                        <a:pt x="15" y="41"/>
                      </a:cubicBezTo>
                      <a:cubicBezTo>
                        <a:pt x="21" y="55"/>
                        <a:pt x="27" y="70"/>
                        <a:pt x="31" y="85"/>
                      </a:cubicBezTo>
                      <a:cubicBezTo>
                        <a:pt x="33" y="90"/>
                        <a:pt x="34" y="95"/>
                        <a:pt x="35" y="101"/>
                      </a:cubicBezTo>
                      <a:cubicBezTo>
                        <a:pt x="36" y="101"/>
                        <a:pt x="36" y="101"/>
                        <a:pt x="36" y="101"/>
                      </a:cubicBezTo>
                      <a:cubicBezTo>
                        <a:pt x="36" y="101"/>
                        <a:pt x="36" y="101"/>
                        <a:pt x="36" y="101"/>
                      </a:cubicBezTo>
                      <a:cubicBezTo>
                        <a:pt x="36" y="101"/>
                        <a:pt x="36" y="101"/>
                        <a:pt x="36" y="101"/>
                      </a:cubicBezTo>
                      <a:cubicBezTo>
                        <a:pt x="36" y="101"/>
                        <a:pt x="36" y="101"/>
                        <a:pt x="36" y="101"/>
                      </a:cubicBezTo>
                      <a:cubicBezTo>
                        <a:pt x="36" y="101"/>
                        <a:pt x="36" y="101"/>
                        <a:pt x="36" y="101"/>
                      </a:cubicBezTo>
                      <a:cubicBezTo>
                        <a:pt x="36" y="101"/>
                        <a:pt x="37" y="101"/>
                        <a:pt x="37" y="101"/>
                      </a:cubicBezTo>
                      <a:cubicBezTo>
                        <a:pt x="37" y="101"/>
                        <a:pt x="37" y="101"/>
                        <a:pt x="37" y="101"/>
                      </a:cubicBezTo>
                      <a:cubicBezTo>
                        <a:pt x="37" y="101"/>
                        <a:pt x="37" y="101"/>
                        <a:pt x="37" y="101"/>
                      </a:cubicBezTo>
                      <a:cubicBezTo>
                        <a:pt x="37" y="101"/>
                        <a:pt x="37" y="101"/>
                        <a:pt x="37" y="101"/>
                      </a:cubicBezTo>
                      <a:cubicBezTo>
                        <a:pt x="37" y="101"/>
                        <a:pt x="37" y="101"/>
                        <a:pt x="37" y="101"/>
                      </a:cubicBezTo>
                      <a:cubicBezTo>
                        <a:pt x="37" y="101"/>
                        <a:pt x="37" y="101"/>
                        <a:pt x="37" y="101"/>
                      </a:cubicBezTo>
                      <a:cubicBezTo>
                        <a:pt x="37" y="101"/>
                        <a:pt x="37" y="101"/>
                        <a:pt x="37" y="101"/>
                      </a:cubicBezTo>
                      <a:cubicBezTo>
                        <a:pt x="37" y="101"/>
                        <a:pt x="37" y="101"/>
                        <a:pt x="37" y="101"/>
                      </a:cubicBezTo>
                      <a:cubicBezTo>
                        <a:pt x="37" y="101"/>
                        <a:pt x="38" y="101"/>
                        <a:pt x="38" y="101"/>
                      </a:cubicBezTo>
                      <a:cubicBezTo>
                        <a:pt x="38" y="101"/>
                        <a:pt x="38" y="101"/>
                        <a:pt x="38" y="101"/>
                      </a:cubicBezTo>
                      <a:cubicBezTo>
                        <a:pt x="38" y="102"/>
                        <a:pt x="39" y="102"/>
                        <a:pt x="39" y="102"/>
                      </a:cubicBezTo>
                      <a:cubicBezTo>
                        <a:pt x="39" y="102"/>
                        <a:pt x="39" y="101"/>
                        <a:pt x="39" y="101"/>
                      </a:cubicBezTo>
                      <a:cubicBezTo>
                        <a:pt x="40" y="101"/>
                        <a:pt x="40" y="101"/>
                        <a:pt x="40" y="101"/>
                      </a:cubicBezTo>
                      <a:cubicBezTo>
                        <a:pt x="41" y="101"/>
                        <a:pt x="42" y="102"/>
                        <a:pt x="42" y="102"/>
                      </a:cubicBezTo>
                      <a:cubicBezTo>
                        <a:pt x="42" y="103"/>
                        <a:pt x="43" y="103"/>
                        <a:pt x="44" y="104"/>
                      </a:cubicBezTo>
                      <a:cubicBezTo>
                        <a:pt x="40" y="82"/>
                        <a:pt x="37" y="61"/>
                        <a:pt x="29" y="40"/>
                      </a:cubicBezTo>
                      <a:cubicBezTo>
                        <a:pt x="27" y="35"/>
                        <a:pt x="26" y="29"/>
                        <a:pt x="24" y="24"/>
                      </a:cubicBezTo>
                      <a:moveTo>
                        <a:pt x="9" y="0"/>
                      </a:moveTo>
                      <a:cubicBezTo>
                        <a:pt x="7" y="1"/>
                        <a:pt x="6" y="2"/>
                        <a:pt x="4" y="4"/>
                      </a:cubicBezTo>
                      <a:cubicBezTo>
                        <a:pt x="3" y="5"/>
                        <a:pt x="1" y="6"/>
                        <a:pt x="0" y="7"/>
                      </a:cubicBezTo>
                      <a:cubicBezTo>
                        <a:pt x="1" y="10"/>
                        <a:pt x="3" y="13"/>
                        <a:pt x="4" y="15"/>
                      </a:cubicBezTo>
                      <a:cubicBezTo>
                        <a:pt x="6" y="9"/>
                        <a:pt x="7" y="5"/>
                        <a:pt x="8" y="3"/>
                      </a:cubicBezTo>
                      <a:cubicBezTo>
                        <a:pt x="8" y="2"/>
                        <a:pt x="9" y="1"/>
                        <a:pt x="9"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29" name="Freeform 13010">
                  <a:extLst>
                    <a:ext uri="{FF2B5EF4-FFF2-40B4-BE49-F238E27FC236}">
                      <a16:creationId xmlns:a16="http://schemas.microsoft.com/office/drawing/2014/main" id="{E08D26AD-4F18-97A5-2F0A-9C99CFAAE230}"/>
                    </a:ext>
                  </a:extLst>
                </p:cNvPr>
                <p:cNvSpPr>
                  <a:spLocks/>
                </p:cNvSpPr>
                <p:nvPr/>
              </p:nvSpPr>
              <p:spPr bwMode="auto">
                <a:xfrm>
                  <a:off x="4264" y="2539"/>
                  <a:ext cx="7" cy="23"/>
                </a:xfrm>
                <a:custGeom>
                  <a:avLst/>
                  <a:gdLst>
                    <a:gd name="T0" fmla="*/ 4 w 8"/>
                    <a:gd name="T1" fmla="*/ 0 h 28"/>
                    <a:gd name="T2" fmla="*/ 4 w 8"/>
                    <a:gd name="T3" fmla="*/ 2 h 28"/>
                    <a:gd name="T4" fmla="*/ 4 w 8"/>
                    <a:gd name="T5" fmla="*/ 4 h 28"/>
                    <a:gd name="T6" fmla="*/ 4 w 8"/>
                    <a:gd name="T7" fmla="*/ 4 h 28"/>
                    <a:gd name="T8" fmla="*/ 4 w 8"/>
                    <a:gd name="T9" fmla="*/ 4 h 28"/>
                    <a:gd name="T10" fmla="*/ 3 w 8"/>
                    <a:gd name="T11" fmla="*/ 6 h 28"/>
                    <a:gd name="T12" fmla="*/ 1 w 8"/>
                    <a:gd name="T13" fmla="*/ 8 h 28"/>
                    <a:gd name="T14" fmla="*/ 0 w 8"/>
                    <a:gd name="T15" fmla="*/ 10 h 28"/>
                    <a:gd name="T16" fmla="*/ 3 w 8"/>
                    <a:gd name="T17" fmla="*/ 13 h 28"/>
                    <a:gd name="T18" fmla="*/ 4 w 8"/>
                    <a:gd name="T19" fmla="*/ 2 h 28"/>
                    <a:gd name="T20" fmla="*/ 4 w 8"/>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28">
                      <a:moveTo>
                        <a:pt x="7" y="0"/>
                      </a:moveTo>
                      <a:cubicBezTo>
                        <a:pt x="7" y="1"/>
                        <a:pt x="7" y="1"/>
                        <a:pt x="6" y="2"/>
                      </a:cubicBezTo>
                      <a:cubicBezTo>
                        <a:pt x="5" y="4"/>
                        <a:pt x="6" y="6"/>
                        <a:pt x="5" y="8"/>
                      </a:cubicBezTo>
                      <a:cubicBezTo>
                        <a:pt x="5" y="8"/>
                        <a:pt x="5" y="8"/>
                        <a:pt x="5" y="8"/>
                      </a:cubicBezTo>
                      <a:cubicBezTo>
                        <a:pt x="5" y="8"/>
                        <a:pt x="4" y="9"/>
                        <a:pt x="4" y="9"/>
                      </a:cubicBezTo>
                      <a:cubicBezTo>
                        <a:pt x="4" y="11"/>
                        <a:pt x="4" y="12"/>
                        <a:pt x="3" y="13"/>
                      </a:cubicBezTo>
                      <a:cubicBezTo>
                        <a:pt x="2" y="14"/>
                        <a:pt x="2" y="16"/>
                        <a:pt x="1" y="17"/>
                      </a:cubicBezTo>
                      <a:cubicBezTo>
                        <a:pt x="1" y="19"/>
                        <a:pt x="1" y="20"/>
                        <a:pt x="0" y="22"/>
                      </a:cubicBezTo>
                      <a:cubicBezTo>
                        <a:pt x="1" y="24"/>
                        <a:pt x="2" y="26"/>
                        <a:pt x="3" y="28"/>
                      </a:cubicBezTo>
                      <a:cubicBezTo>
                        <a:pt x="5" y="20"/>
                        <a:pt x="7" y="11"/>
                        <a:pt x="8" y="2"/>
                      </a:cubicBezTo>
                      <a:cubicBezTo>
                        <a:pt x="8" y="2"/>
                        <a:pt x="7" y="1"/>
                        <a:pt x="7" y="0"/>
                      </a:cubicBezTo>
                    </a:path>
                  </a:pathLst>
                </a:custGeom>
                <a:solidFill>
                  <a:srgbClr val="E0C0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0" name="Freeform 13011">
                  <a:extLst>
                    <a:ext uri="{FF2B5EF4-FFF2-40B4-BE49-F238E27FC236}">
                      <a16:creationId xmlns:a16="http://schemas.microsoft.com/office/drawing/2014/main" id="{9C1A50E6-C44F-6905-4A85-0CC4D6EAC207}"/>
                    </a:ext>
                  </a:extLst>
                </p:cNvPr>
                <p:cNvSpPr>
                  <a:spLocks/>
                </p:cNvSpPr>
                <p:nvPr/>
              </p:nvSpPr>
              <p:spPr bwMode="auto">
                <a:xfrm>
                  <a:off x="4276" y="2556"/>
                  <a:ext cx="4" cy="5"/>
                </a:xfrm>
                <a:custGeom>
                  <a:avLst/>
                  <a:gdLst>
                    <a:gd name="T0" fmla="*/ 2 w 4"/>
                    <a:gd name="T1" fmla="*/ 0 h 6"/>
                    <a:gd name="T2" fmla="*/ 0 w 4"/>
                    <a:gd name="T3" fmla="*/ 3 h 6"/>
                    <a:gd name="T4" fmla="*/ 4 w 4"/>
                    <a:gd name="T5" fmla="*/ 3 h 6"/>
                    <a:gd name="T6" fmla="*/ 2 w 4"/>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6">
                      <a:moveTo>
                        <a:pt x="2" y="0"/>
                      </a:moveTo>
                      <a:cubicBezTo>
                        <a:pt x="2" y="2"/>
                        <a:pt x="1" y="4"/>
                        <a:pt x="0" y="6"/>
                      </a:cubicBezTo>
                      <a:cubicBezTo>
                        <a:pt x="1" y="5"/>
                        <a:pt x="3" y="4"/>
                        <a:pt x="4" y="4"/>
                      </a:cubicBezTo>
                      <a:cubicBezTo>
                        <a:pt x="3" y="2"/>
                        <a:pt x="3" y="1"/>
                        <a:pt x="2" y="0"/>
                      </a:cubicBezTo>
                    </a:path>
                  </a:pathLst>
                </a:custGeom>
                <a:solidFill>
                  <a:srgbClr val="9339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1" name="Freeform 13012">
                  <a:extLst>
                    <a:ext uri="{FF2B5EF4-FFF2-40B4-BE49-F238E27FC236}">
                      <a16:creationId xmlns:a16="http://schemas.microsoft.com/office/drawing/2014/main" id="{E3994B9C-0B97-23C8-1B18-29918BE5B834}"/>
                    </a:ext>
                  </a:extLst>
                </p:cNvPr>
                <p:cNvSpPr>
                  <a:spLocks/>
                </p:cNvSpPr>
                <p:nvPr/>
              </p:nvSpPr>
              <p:spPr bwMode="auto">
                <a:xfrm>
                  <a:off x="4272" y="2559"/>
                  <a:ext cx="17" cy="35"/>
                </a:xfrm>
                <a:custGeom>
                  <a:avLst/>
                  <a:gdLst>
                    <a:gd name="T0" fmla="*/ 5 w 20"/>
                    <a:gd name="T1" fmla="*/ 0 h 43"/>
                    <a:gd name="T2" fmla="*/ 3 w 20"/>
                    <a:gd name="T3" fmla="*/ 2 h 43"/>
                    <a:gd name="T4" fmla="*/ 3 w 20"/>
                    <a:gd name="T5" fmla="*/ 2 h 43"/>
                    <a:gd name="T6" fmla="*/ 0 w 20"/>
                    <a:gd name="T7" fmla="*/ 7 h 43"/>
                    <a:gd name="T8" fmla="*/ 6 w 20"/>
                    <a:gd name="T9" fmla="*/ 19 h 43"/>
                    <a:gd name="T10" fmla="*/ 9 w 20"/>
                    <a:gd name="T11" fmla="*/ 13 h 43"/>
                    <a:gd name="T12" fmla="*/ 10 w 20"/>
                    <a:gd name="T13" fmla="*/ 11 h 43"/>
                    <a:gd name="T14" fmla="*/ 5 w 20"/>
                    <a:gd name="T15" fmla="*/ 0 h 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43">
                      <a:moveTo>
                        <a:pt x="9" y="0"/>
                      </a:moveTo>
                      <a:cubicBezTo>
                        <a:pt x="8" y="0"/>
                        <a:pt x="6" y="1"/>
                        <a:pt x="5" y="2"/>
                      </a:cubicBezTo>
                      <a:cubicBezTo>
                        <a:pt x="5" y="3"/>
                        <a:pt x="4" y="4"/>
                        <a:pt x="4" y="5"/>
                      </a:cubicBezTo>
                      <a:cubicBezTo>
                        <a:pt x="3" y="7"/>
                        <a:pt x="2" y="11"/>
                        <a:pt x="0" y="17"/>
                      </a:cubicBezTo>
                      <a:cubicBezTo>
                        <a:pt x="4" y="26"/>
                        <a:pt x="7" y="34"/>
                        <a:pt x="11" y="43"/>
                      </a:cubicBezTo>
                      <a:cubicBezTo>
                        <a:pt x="13" y="38"/>
                        <a:pt x="15" y="34"/>
                        <a:pt x="17" y="31"/>
                      </a:cubicBezTo>
                      <a:cubicBezTo>
                        <a:pt x="18" y="30"/>
                        <a:pt x="19" y="28"/>
                        <a:pt x="20" y="26"/>
                      </a:cubicBezTo>
                      <a:cubicBezTo>
                        <a:pt x="16" y="17"/>
                        <a:pt x="13" y="8"/>
                        <a:pt x="9" y="0"/>
                      </a:cubicBezTo>
                    </a:path>
                  </a:pathLst>
                </a:custGeom>
                <a:solidFill>
                  <a:srgbClr val="953C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2" name="Freeform 13013">
                  <a:extLst>
                    <a:ext uri="{FF2B5EF4-FFF2-40B4-BE49-F238E27FC236}">
                      <a16:creationId xmlns:a16="http://schemas.microsoft.com/office/drawing/2014/main" id="{4C6D730C-A7E3-7CA6-A547-EB1833DB9FF4}"/>
                    </a:ext>
                  </a:extLst>
                </p:cNvPr>
                <p:cNvSpPr>
                  <a:spLocks/>
                </p:cNvSpPr>
                <p:nvPr/>
              </p:nvSpPr>
              <p:spPr bwMode="auto">
                <a:xfrm>
                  <a:off x="4314" y="2731"/>
                  <a:ext cx="1" cy="4"/>
                </a:xfrm>
                <a:custGeom>
                  <a:avLst/>
                  <a:gdLst>
                    <a:gd name="T0" fmla="*/ 0 w 1"/>
                    <a:gd name="T1" fmla="*/ 0 h 4"/>
                    <a:gd name="T2" fmla="*/ 1 w 1"/>
                    <a:gd name="T3" fmla="*/ 4 h 4"/>
                    <a:gd name="T4" fmla="*/ 1 w 1"/>
                    <a:gd name="T5" fmla="*/ 0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0" y="1"/>
                        <a:pt x="0" y="3"/>
                        <a:pt x="1" y="4"/>
                      </a:cubicBezTo>
                      <a:cubicBezTo>
                        <a:pt x="1" y="3"/>
                        <a:pt x="1" y="1"/>
                        <a:pt x="1" y="0"/>
                      </a:cubicBezTo>
                      <a:cubicBezTo>
                        <a:pt x="0" y="0"/>
                        <a:pt x="0" y="0"/>
                        <a:pt x="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3" name="Freeform 13014">
                  <a:extLst>
                    <a:ext uri="{FF2B5EF4-FFF2-40B4-BE49-F238E27FC236}">
                      <a16:creationId xmlns:a16="http://schemas.microsoft.com/office/drawing/2014/main" id="{03BD07ED-69C2-C754-B8E6-B74743883F12}"/>
                    </a:ext>
                  </a:extLst>
                </p:cNvPr>
                <p:cNvSpPr>
                  <a:spLocks/>
                </p:cNvSpPr>
                <p:nvPr/>
              </p:nvSpPr>
              <p:spPr bwMode="auto">
                <a:xfrm>
                  <a:off x="4303" y="2665"/>
                  <a:ext cx="11" cy="66"/>
                </a:xfrm>
                <a:custGeom>
                  <a:avLst/>
                  <a:gdLst>
                    <a:gd name="T0" fmla="*/ 2 w 14"/>
                    <a:gd name="T1" fmla="*/ 0 h 81"/>
                    <a:gd name="T2" fmla="*/ 0 w 14"/>
                    <a:gd name="T3" fmla="*/ 2 h 81"/>
                    <a:gd name="T4" fmla="*/ 2 w 14"/>
                    <a:gd name="T5" fmla="*/ 18 h 81"/>
                    <a:gd name="T6" fmla="*/ 5 w 14"/>
                    <a:gd name="T7" fmla="*/ 36 h 81"/>
                    <a:gd name="T8" fmla="*/ 6 w 14"/>
                    <a:gd name="T9" fmla="*/ 36 h 81"/>
                    <a:gd name="T10" fmla="*/ 5 w 14"/>
                    <a:gd name="T11" fmla="*/ 24 h 81"/>
                    <a:gd name="T12" fmla="*/ 4 w 14"/>
                    <a:gd name="T13" fmla="*/ 5 h 81"/>
                    <a:gd name="T14" fmla="*/ 3 w 14"/>
                    <a:gd name="T15" fmla="*/ 5 h 81"/>
                    <a:gd name="T16" fmla="*/ 2 w 14"/>
                    <a:gd name="T17" fmla="*/ 0 h 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81">
                      <a:moveTo>
                        <a:pt x="2" y="0"/>
                      </a:moveTo>
                      <a:cubicBezTo>
                        <a:pt x="1" y="1"/>
                        <a:pt x="1" y="2"/>
                        <a:pt x="0" y="3"/>
                      </a:cubicBezTo>
                      <a:cubicBezTo>
                        <a:pt x="2" y="15"/>
                        <a:pt x="4" y="28"/>
                        <a:pt x="5" y="40"/>
                      </a:cubicBezTo>
                      <a:cubicBezTo>
                        <a:pt x="7" y="54"/>
                        <a:pt x="9" y="67"/>
                        <a:pt x="13" y="81"/>
                      </a:cubicBezTo>
                      <a:cubicBezTo>
                        <a:pt x="13" y="81"/>
                        <a:pt x="13" y="81"/>
                        <a:pt x="14" y="81"/>
                      </a:cubicBezTo>
                      <a:cubicBezTo>
                        <a:pt x="13" y="72"/>
                        <a:pt x="14" y="63"/>
                        <a:pt x="13" y="55"/>
                      </a:cubicBezTo>
                      <a:cubicBezTo>
                        <a:pt x="12" y="39"/>
                        <a:pt x="12" y="26"/>
                        <a:pt x="10" y="11"/>
                      </a:cubicBezTo>
                      <a:cubicBezTo>
                        <a:pt x="8" y="10"/>
                        <a:pt x="8" y="10"/>
                        <a:pt x="8" y="10"/>
                      </a:cubicBezTo>
                      <a:cubicBezTo>
                        <a:pt x="7" y="7"/>
                        <a:pt x="4" y="3"/>
                        <a:pt x="2"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4" name="Freeform 13015">
                  <a:extLst>
                    <a:ext uri="{FF2B5EF4-FFF2-40B4-BE49-F238E27FC236}">
                      <a16:creationId xmlns:a16="http://schemas.microsoft.com/office/drawing/2014/main" id="{D4D8EAED-5B3F-DC48-E596-F67B81C49E82}"/>
                    </a:ext>
                  </a:extLst>
                </p:cNvPr>
                <p:cNvSpPr>
                  <a:spLocks noEditPoints="1"/>
                </p:cNvSpPr>
                <p:nvPr/>
              </p:nvSpPr>
              <p:spPr bwMode="auto">
                <a:xfrm>
                  <a:off x="4241" y="2485"/>
                  <a:ext cx="22" cy="56"/>
                </a:xfrm>
                <a:custGeom>
                  <a:avLst/>
                  <a:gdLst>
                    <a:gd name="T0" fmla="*/ 8 w 27"/>
                    <a:gd name="T1" fmla="*/ 19 h 68"/>
                    <a:gd name="T2" fmla="*/ 7 w 27"/>
                    <a:gd name="T3" fmla="*/ 27 h 68"/>
                    <a:gd name="T4" fmla="*/ 7 w 27"/>
                    <a:gd name="T5" fmla="*/ 28 h 68"/>
                    <a:gd name="T6" fmla="*/ 7 w 27"/>
                    <a:gd name="T7" fmla="*/ 30 h 68"/>
                    <a:gd name="T8" fmla="*/ 8 w 27"/>
                    <a:gd name="T9" fmla="*/ 31 h 68"/>
                    <a:gd name="T10" fmla="*/ 9 w 27"/>
                    <a:gd name="T11" fmla="*/ 30 h 68"/>
                    <a:gd name="T12" fmla="*/ 10 w 27"/>
                    <a:gd name="T13" fmla="*/ 29 h 68"/>
                    <a:gd name="T14" fmla="*/ 10 w 27"/>
                    <a:gd name="T15" fmla="*/ 28 h 68"/>
                    <a:gd name="T16" fmla="*/ 10 w 27"/>
                    <a:gd name="T17" fmla="*/ 28 h 68"/>
                    <a:gd name="T18" fmla="*/ 10 w 27"/>
                    <a:gd name="T19" fmla="*/ 28 h 68"/>
                    <a:gd name="T20" fmla="*/ 11 w 27"/>
                    <a:gd name="T21" fmla="*/ 26 h 68"/>
                    <a:gd name="T22" fmla="*/ 11 w 27"/>
                    <a:gd name="T23" fmla="*/ 26 h 68"/>
                    <a:gd name="T24" fmla="*/ 11 w 27"/>
                    <a:gd name="T25" fmla="*/ 26 h 68"/>
                    <a:gd name="T26" fmla="*/ 11 w 27"/>
                    <a:gd name="T27" fmla="*/ 26 h 68"/>
                    <a:gd name="T28" fmla="*/ 11 w 27"/>
                    <a:gd name="T29" fmla="*/ 26 h 68"/>
                    <a:gd name="T30" fmla="*/ 11 w 27"/>
                    <a:gd name="T31" fmla="*/ 27 h 68"/>
                    <a:gd name="T32" fmla="*/ 11 w 27"/>
                    <a:gd name="T33" fmla="*/ 27 h 68"/>
                    <a:gd name="T34" fmla="*/ 11 w 27"/>
                    <a:gd name="T35" fmla="*/ 27 h 68"/>
                    <a:gd name="T36" fmla="*/ 11 w 27"/>
                    <a:gd name="T37" fmla="*/ 27 h 68"/>
                    <a:gd name="T38" fmla="*/ 11 w 27"/>
                    <a:gd name="T39" fmla="*/ 26 h 68"/>
                    <a:gd name="T40" fmla="*/ 11 w 27"/>
                    <a:gd name="T41" fmla="*/ 26 h 68"/>
                    <a:gd name="T42" fmla="*/ 11 w 27"/>
                    <a:gd name="T43" fmla="*/ 25 h 68"/>
                    <a:gd name="T44" fmla="*/ 11 w 27"/>
                    <a:gd name="T45" fmla="*/ 25 h 68"/>
                    <a:gd name="T46" fmla="*/ 11 w 27"/>
                    <a:gd name="T47" fmla="*/ 25 h 68"/>
                    <a:gd name="T48" fmla="*/ 12 w 27"/>
                    <a:gd name="T49" fmla="*/ 25 h 68"/>
                    <a:gd name="T50" fmla="*/ 8 w 27"/>
                    <a:gd name="T51" fmla="*/ 19 h 68"/>
                    <a:gd name="T52" fmla="*/ 1 w 27"/>
                    <a:gd name="T53" fmla="*/ 0 h 68"/>
                    <a:gd name="T54" fmla="*/ 1 w 27"/>
                    <a:gd name="T55" fmla="*/ 8 h 68"/>
                    <a:gd name="T56" fmla="*/ 2 w 27"/>
                    <a:gd name="T57" fmla="*/ 4 h 68"/>
                    <a:gd name="T58" fmla="*/ 1 w 27"/>
                    <a:gd name="T59" fmla="*/ 0 h 6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7" h="68">
                      <a:moveTo>
                        <a:pt x="18" y="41"/>
                      </a:moveTo>
                      <a:cubicBezTo>
                        <a:pt x="18" y="46"/>
                        <a:pt x="17" y="52"/>
                        <a:pt x="16" y="58"/>
                      </a:cubicBezTo>
                      <a:cubicBezTo>
                        <a:pt x="16" y="59"/>
                        <a:pt x="16" y="60"/>
                        <a:pt x="16" y="61"/>
                      </a:cubicBezTo>
                      <a:cubicBezTo>
                        <a:pt x="16" y="62"/>
                        <a:pt x="17" y="63"/>
                        <a:pt x="17" y="64"/>
                      </a:cubicBezTo>
                      <a:cubicBezTo>
                        <a:pt x="18" y="65"/>
                        <a:pt x="18" y="67"/>
                        <a:pt x="19" y="68"/>
                      </a:cubicBezTo>
                      <a:cubicBezTo>
                        <a:pt x="19" y="67"/>
                        <a:pt x="20" y="67"/>
                        <a:pt x="20" y="66"/>
                      </a:cubicBezTo>
                      <a:cubicBezTo>
                        <a:pt x="21" y="66"/>
                        <a:pt x="21" y="62"/>
                        <a:pt x="22" y="62"/>
                      </a:cubicBezTo>
                      <a:cubicBezTo>
                        <a:pt x="22" y="62"/>
                        <a:pt x="22" y="61"/>
                        <a:pt x="22" y="61"/>
                      </a:cubicBezTo>
                      <a:cubicBezTo>
                        <a:pt x="22" y="61"/>
                        <a:pt x="22" y="61"/>
                        <a:pt x="22" y="61"/>
                      </a:cubicBezTo>
                      <a:cubicBezTo>
                        <a:pt x="22" y="61"/>
                        <a:pt x="22" y="61"/>
                        <a:pt x="22" y="61"/>
                      </a:cubicBezTo>
                      <a:cubicBezTo>
                        <a:pt x="23" y="60"/>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8"/>
                        <a:pt x="24" y="58"/>
                        <a:pt x="24" y="58"/>
                      </a:cubicBezTo>
                      <a:cubicBezTo>
                        <a:pt x="24" y="58"/>
                        <a:pt x="24" y="58"/>
                        <a:pt x="24" y="58"/>
                      </a:cubicBezTo>
                      <a:cubicBezTo>
                        <a:pt x="24" y="58"/>
                        <a:pt x="24" y="58"/>
                        <a:pt x="24" y="58"/>
                      </a:cubicBezTo>
                      <a:cubicBezTo>
                        <a:pt x="24" y="58"/>
                        <a:pt x="24" y="58"/>
                        <a:pt x="24" y="58"/>
                      </a:cubicBezTo>
                      <a:cubicBezTo>
                        <a:pt x="25" y="57"/>
                        <a:pt x="25" y="57"/>
                        <a:pt x="25" y="56"/>
                      </a:cubicBezTo>
                      <a:cubicBezTo>
                        <a:pt x="25" y="56"/>
                        <a:pt x="25" y="56"/>
                        <a:pt x="25" y="56"/>
                      </a:cubicBezTo>
                      <a:cubicBezTo>
                        <a:pt x="25" y="55"/>
                        <a:pt x="25" y="55"/>
                        <a:pt x="25" y="55"/>
                      </a:cubicBezTo>
                      <a:cubicBezTo>
                        <a:pt x="25" y="55"/>
                        <a:pt x="25" y="55"/>
                        <a:pt x="26" y="55"/>
                      </a:cubicBezTo>
                      <a:cubicBezTo>
                        <a:pt x="26" y="55"/>
                        <a:pt x="26" y="55"/>
                        <a:pt x="26" y="55"/>
                      </a:cubicBezTo>
                      <a:cubicBezTo>
                        <a:pt x="26" y="54"/>
                        <a:pt x="26" y="54"/>
                        <a:pt x="27" y="53"/>
                      </a:cubicBezTo>
                      <a:cubicBezTo>
                        <a:pt x="24" y="49"/>
                        <a:pt x="21" y="45"/>
                        <a:pt x="18" y="41"/>
                      </a:cubicBezTo>
                      <a:moveTo>
                        <a:pt x="1" y="0"/>
                      </a:moveTo>
                      <a:cubicBezTo>
                        <a:pt x="1" y="6"/>
                        <a:pt x="0" y="12"/>
                        <a:pt x="1" y="18"/>
                      </a:cubicBezTo>
                      <a:cubicBezTo>
                        <a:pt x="2" y="14"/>
                        <a:pt x="3" y="11"/>
                        <a:pt x="4" y="8"/>
                      </a:cubicBezTo>
                      <a:cubicBezTo>
                        <a:pt x="3" y="5"/>
                        <a:pt x="2" y="3"/>
                        <a:pt x="1" y="0"/>
                      </a:cubicBezTo>
                    </a:path>
                  </a:pathLst>
                </a:custGeom>
                <a:solidFill>
                  <a:srgbClr val="BA5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5" name="Freeform 13016">
                  <a:extLst>
                    <a:ext uri="{FF2B5EF4-FFF2-40B4-BE49-F238E27FC236}">
                      <a16:creationId xmlns:a16="http://schemas.microsoft.com/office/drawing/2014/main" id="{ECEFBF2F-57E5-AF35-7729-DC14AB78E04D}"/>
                    </a:ext>
                  </a:extLst>
                </p:cNvPr>
                <p:cNvSpPr>
                  <a:spLocks/>
                </p:cNvSpPr>
                <p:nvPr/>
              </p:nvSpPr>
              <p:spPr bwMode="auto">
                <a:xfrm>
                  <a:off x="4242" y="2491"/>
                  <a:ext cx="14" cy="44"/>
                </a:xfrm>
                <a:custGeom>
                  <a:avLst/>
                  <a:gdLst>
                    <a:gd name="T0" fmla="*/ 2 w 17"/>
                    <a:gd name="T1" fmla="*/ 0 h 53"/>
                    <a:gd name="T2" fmla="*/ 0 w 17"/>
                    <a:gd name="T3" fmla="*/ 5 h 53"/>
                    <a:gd name="T4" fmla="*/ 0 w 17"/>
                    <a:gd name="T5" fmla="*/ 5 h 53"/>
                    <a:gd name="T6" fmla="*/ 6 w 17"/>
                    <a:gd name="T7" fmla="*/ 22 h 53"/>
                    <a:gd name="T8" fmla="*/ 6 w 17"/>
                    <a:gd name="T9" fmla="*/ 22 h 53"/>
                    <a:gd name="T10" fmla="*/ 6 w 17"/>
                    <a:gd name="T11" fmla="*/ 22 h 53"/>
                    <a:gd name="T12" fmla="*/ 6 w 17"/>
                    <a:gd name="T13" fmla="*/ 22 h 53"/>
                    <a:gd name="T14" fmla="*/ 6 w 17"/>
                    <a:gd name="T15" fmla="*/ 22 h 53"/>
                    <a:gd name="T16" fmla="*/ 7 w 17"/>
                    <a:gd name="T17" fmla="*/ 26 h 53"/>
                    <a:gd name="T18" fmla="*/ 7 w 17"/>
                    <a:gd name="T19" fmla="*/ 24 h 53"/>
                    <a:gd name="T20" fmla="*/ 8 w 17"/>
                    <a:gd name="T21" fmla="*/ 15 h 53"/>
                    <a:gd name="T22" fmla="*/ 5 w 17"/>
                    <a:gd name="T23" fmla="*/ 8 h 53"/>
                    <a:gd name="T24" fmla="*/ 2 w 17"/>
                    <a:gd name="T25" fmla="*/ 0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53">
                      <a:moveTo>
                        <a:pt x="3" y="0"/>
                      </a:moveTo>
                      <a:cubicBezTo>
                        <a:pt x="2" y="3"/>
                        <a:pt x="1" y="6"/>
                        <a:pt x="0" y="10"/>
                      </a:cubicBezTo>
                      <a:cubicBezTo>
                        <a:pt x="0" y="10"/>
                        <a:pt x="0" y="10"/>
                        <a:pt x="0" y="10"/>
                      </a:cubicBezTo>
                      <a:cubicBezTo>
                        <a:pt x="2" y="22"/>
                        <a:pt x="6" y="35"/>
                        <a:pt x="12" y="47"/>
                      </a:cubicBezTo>
                      <a:cubicBezTo>
                        <a:pt x="12" y="46"/>
                        <a:pt x="12" y="45"/>
                        <a:pt x="12" y="44"/>
                      </a:cubicBezTo>
                      <a:cubicBezTo>
                        <a:pt x="12" y="44"/>
                        <a:pt x="12" y="44"/>
                        <a:pt x="12" y="44"/>
                      </a:cubicBezTo>
                      <a:cubicBezTo>
                        <a:pt x="12" y="44"/>
                        <a:pt x="12" y="44"/>
                        <a:pt x="12" y="44"/>
                      </a:cubicBezTo>
                      <a:cubicBezTo>
                        <a:pt x="12" y="46"/>
                        <a:pt x="12" y="47"/>
                        <a:pt x="12" y="48"/>
                      </a:cubicBezTo>
                      <a:cubicBezTo>
                        <a:pt x="13" y="50"/>
                        <a:pt x="14" y="51"/>
                        <a:pt x="15" y="53"/>
                      </a:cubicBezTo>
                      <a:cubicBezTo>
                        <a:pt x="15" y="52"/>
                        <a:pt x="15" y="51"/>
                        <a:pt x="15" y="50"/>
                      </a:cubicBezTo>
                      <a:cubicBezTo>
                        <a:pt x="16" y="44"/>
                        <a:pt x="17" y="38"/>
                        <a:pt x="17" y="33"/>
                      </a:cubicBezTo>
                      <a:cubicBezTo>
                        <a:pt x="15" y="28"/>
                        <a:pt x="12" y="23"/>
                        <a:pt x="10" y="18"/>
                      </a:cubicBezTo>
                      <a:cubicBezTo>
                        <a:pt x="8" y="13"/>
                        <a:pt x="5" y="7"/>
                        <a:pt x="3" y="0"/>
                      </a:cubicBezTo>
                    </a:path>
                  </a:pathLst>
                </a:custGeom>
                <a:solidFill>
                  <a:srgbClr val="CF6D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6" name="Freeform 13017">
                  <a:extLst>
                    <a:ext uri="{FF2B5EF4-FFF2-40B4-BE49-F238E27FC236}">
                      <a16:creationId xmlns:a16="http://schemas.microsoft.com/office/drawing/2014/main" id="{73311BC6-6367-7E5C-0401-6DB40827983D}"/>
                    </a:ext>
                  </a:extLst>
                </p:cNvPr>
                <p:cNvSpPr>
                  <a:spLocks/>
                </p:cNvSpPr>
                <p:nvPr/>
              </p:nvSpPr>
              <p:spPr bwMode="auto">
                <a:xfrm>
                  <a:off x="4252" y="2528"/>
                  <a:ext cx="1" cy="3"/>
                </a:xfrm>
                <a:custGeom>
                  <a:avLst/>
                  <a:gdLst>
                    <a:gd name="T0" fmla="*/ 0 w 1"/>
                    <a:gd name="T1" fmla="*/ 0 h 4"/>
                    <a:gd name="T2" fmla="*/ 0 w 1"/>
                    <a:gd name="T3" fmla="*/ 2 h 4"/>
                    <a:gd name="T4" fmla="*/ 0 w 1"/>
                    <a:gd name="T5" fmla="*/ 2 h 4"/>
                    <a:gd name="T6" fmla="*/ 0 w 1"/>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cubicBezTo>
                        <a:pt x="0" y="1"/>
                        <a:pt x="0" y="2"/>
                        <a:pt x="0" y="3"/>
                      </a:cubicBezTo>
                      <a:cubicBezTo>
                        <a:pt x="0" y="3"/>
                        <a:pt x="0" y="3"/>
                        <a:pt x="0" y="4"/>
                      </a:cubicBezTo>
                      <a:cubicBezTo>
                        <a:pt x="0" y="3"/>
                        <a:pt x="0" y="2"/>
                        <a:pt x="0" y="0"/>
                      </a:cubicBezTo>
                    </a:path>
                  </a:pathLst>
                </a:custGeom>
                <a:solidFill>
                  <a:srgbClr val="D974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7" name="Freeform 13018">
                  <a:extLst>
                    <a:ext uri="{FF2B5EF4-FFF2-40B4-BE49-F238E27FC236}">
                      <a16:creationId xmlns:a16="http://schemas.microsoft.com/office/drawing/2014/main" id="{B6F0FAB9-0689-D430-4C2B-07374F92866C}"/>
                    </a:ext>
                  </a:extLst>
                </p:cNvPr>
                <p:cNvSpPr>
                  <a:spLocks/>
                </p:cNvSpPr>
                <p:nvPr/>
              </p:nvSpPr>
              <p:spPr bwMode="auto">
                <a:xfrm>
                  <a:off x="4262" y="2528"/>
                  <a:ext cx="1" cy="2"/>
                </a:xfrm>
                <a:custGeom>
                  <a:avLst/>
                  <a:gdLst>
                    <a:gd name="T0" fmla="*/ 1 w 1"/>
                    <a:gd name="T1" fmla="*/ 0 h 2"/>
                    <a:gd name="T2" fmla="*/ 0 w 1"/>
                    <a:gd name="T3" fmla="*/ 2 h 2"/>
                    <a:gd name="T4" fmla="*/ 1 w 1"/>
                    <a:gd name="T5" fmla="*/ 0 h 2"/>
                    <a:gd name="T6" fmla="*/ 1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0" y="1"/>
                        <a:pt x="0" y="1"/>
                        <a:pt x="0" y="2"/>
                      </a:cubicBezTo>
                      <a:cubicBezTo>
                        <a:pt x="0" y="1"/>
                        <a:pt x="0" y="1"/>
                        <a:pt x="1" y="0"/>
                      </a:cubicBezTo>
                      <a:cubicBezTo>
                        <a:pt x="1" y="0"/>
                        <a:pt x="1" y="0"/>
                        <a:pt x="1" y="0"/>
                      </a:cubicBezTo>
                    </a:path>
                  </a:pathLst>
                </a:custGeom>
                <a:solidFill>
                  <a:srgbClr val="E9CD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8" name="Freeform 13019">
                  <a:extLst>
                    <a:ext uri="{FF2B5EF4-FFF2-40B4-BE49-F238E27FC236}">
                      <a16:creationId xmlns:a16="http://schemas.microsoft.com/office/drawing/2014/main" id="{54A8CDBB-B30E-130C-D2CE-4D8BEBA1B5C8}"/>
                    </a:ext>
                  </a:extLst>
                </p:cNvPr>
                <p:cNvSpPr>
                  <a:spLocks noEditPoints="1"/>
                </p:cNvSpPr>
                <p:nvPr/>
              </p:nvSpPr>
              <p:spPr bwMode="auto">
                <a:xfrm>
                  <a:off x="4261" y="2530"/>
                  <a:ext cx="1" cy="3"/>
                </a:xfrm>
                <a:custGeom>
                  <a:avLst/>
                  <a:gdLst>
                    <a:gd name="T0" fmla="*/ 1 w 1"/>
                    <a:gd name="T1" fmla="*/ 1 h 3"/>
                    <a:gd name="T2" fmla="*/ 0 w 1"/>
                    <a:gd name="T3" fmla="*/ 3 h 3"/>
                    <a:gd name="T4" fmla="*/ 1 w 1"/>
                    <a:gd name="T5" fmla="*/ 1 h 3"/>
                    <a:gd name="T6" fmla="*/ 1 w 1"/>
                    <a:gd name="T7" fmla="*/ 0 h 3"/>
                    <a:gd name="T8" fmla="*/ 1 w 1"/>
                    <a:gd name="T9" fmla="*/ 1 h 3"/>
                    <a:gd name="T10" fmla="*/ 1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1" y="1"/>
                      </a:moveTo>
                      <a:cubicBezTo>
                        <a:pt x="1" y="2"/>
                        <a:pt x="1" y="2"/>
                        <a:pt x="0" y="3"/>
                      </a:cubicBezTo>
                      <a:cubicBezTo>
                        <a:pt x="1" y="2"/>
                        <a:pt x="1" y="2"/>
                        <a:pt x="1" y="1"/>
                      </a:cubicBezTo>
                      <a:moveTo>
                        <a:pt x="1" y="0"/>
                      </a:moveTo>
                      <a:cubicBezTo>
                        <a:pt x="1" y="0"/>
                        <a:pt x="1" y="0"/>
                        <a:pt x="1" y="1"/>
                      </a:cubicBezTo>
                      <a:cubicBezTo>
                        <a:pt x="1" y="0"/>
                        <a:pt x="1" y="0"/>
                        <a:pt x="1" y="0"/>
                      </a:cubicBezTo>
                    </a:path>
                  </a:pathLst>
                </a:custGeom>
                <a:solidFill>
                  <a:srgbClr val="E9CD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39" name="Freeform 13020">
                  <a:extLst>
                    <a:ext uri="{FF2B5EF4-FFF2-40B4-BE49-F238E27FC236}">
                      <a16:creationId xmlns:a16="http://schemas.microsoft.com/office/drawing/2014/main" id="{6A2F35E7-F85B-F87D-B1E7-8FA9DB5E7582}"/>
                    </a:ext>
                  </a:extLst>
                </p:cNvPr>
                <p:cNvSpPr>
                  <a:spLocks noEditPoints="1"/>
                </p:cNvSpPr>
                <p:nvPr/>
              </p:nvSpPr>
              <p:spPr bwMode="auto">
                <a:xfrm>
                  <a:off x="4261" y="2532"/>
                  <a:ext cx="1" cy="1"/>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1 h 1"/>
                    <a:gd name="T12" fmla="*/ 0 w 1"/>
                    <a:gd name="T13" fmla="*/ 0 h 1"/>
                    <a:gd name="T14" fmla="*/ 0 w 1"/>
                    <a:gd name="T15" fmla="*/ 0 h 1"/>
                    <a:gd name="T16" fmla="*/ 0 w 1"/>
                    <a:gd name="T17" fmla="*/ 0 h 1"/>
                    <a:gd name="T18" fmla="*/ 0 w 1"/>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1">
                      <a:moveTo>
                        <a:pt x="0" y="1"/>
                      </a:moveTo>
                      <a:cubicBezTo>
                        <a:pt x="0" y="1"/>
                        <a:pt x="0" y="1"/>
                        <a:pt x="0" y="1"/>
                      </a:cubicBez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path>
                  </a:pathLst>
                </a:custGeom>
                <a:solidFill>
                  <a:srgbClr val="E9CD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0" name="Freeform 13021">
                  <a:extLst>
                    <a:ext uri="{FF2B5EF4-FFF2-40B4-BE49-F238E27FC236}">
                      <a16:creationId xmlns:a16="http://schemas.microsoft.com/office/drawing/2014/main" id="{A5D3E5FE-476C-AB9F-3B1F-E094BFFE7E37}"/>
                    </a:ext>
                  </a:extLst>
                </p:cNvPr>
                <p:cNvSpPr>
                  <a:spLocks noEditPoints="1"/>
                </p:cNvSpPr>
                <p:nvPr/>
              </p:nvSpPr>
              <p:spPr bwMode="auto">
                <a:xfrm>
                  <a:off x="4260" y="2534"/>
                  <a:ext cx="5" cy="14"/>
                </a:xfrm>
                <a:custGeom>
                  <a:avLst/>
                  <a:gdLst>
                    <a:gd name="T0" fmla="*/ 3 w 6"/>
                    <a:gd name="T1" fmla="*/ 5 h 17"/>
                    <a:gd name="T2" fmla="*/ 3 w 6"/>
                    <a:gd name="T3" fmla="*/ 3 h 17"/>
                    <a:gd name="T4" fmla="*/ 3 w 6"/>
                    <a:gd name="T5" fmla="*/ 3 h 17"/>
                    <a:gd name="T6" fmla="*/ 3 w 6"/>
                    <a:gd name="T7" fmla="*/ 4 h 17"/>
                    <a:gd name="T8" fmla="*/ 3 w 6"/>
                    <a:gd name="T9" fmla="*/ 5 h 17"/>
                    <a:gd name="T10" fmla="*/ 3 w 6"/>
                    <a:gd name="T11" fmla="*/ 5 h 17"/>
                    <a:gd name="T12" fmla="*/ 3 w 6"/>
                    <a:gd name="T13" fmla="*/ 5 h 17"/>
                    <a:gd name="T14" fmla="*/ 3 w 6"/>
                    <a:gd name="T15" fmla="*/ 5 h 17"/>
                    <a:gd name="T16" fmla="*/ 3 w 6"/>
                    <a:gd name="T17" fmla="*/ 5 h 17"/>
                    <a:gd name="T18" fmla="*/ 3 w 6"/>
                    <a:gd name="T19" fmla="*/ 0 h 17"/>
                    <a:gd name="T20" fmla="*/ 3 w 6"/>
                    <a:gd name="T21" fmla="*/ 0 h 17"/>
                    <a:gd name="T22" fmla="*/ 3 w 6"/>
                    <a:gd name="T23" fmla="*/ 0 h 17"/>
                    <a:gd name="T24" fmla="*/ 0 w 6"/>
                    <a:gd name="T25" fmla="*/ 8 h 17"/>
                    <a:gd name="T26" fmla="*/ 0 w 6"/>
                    <a:gd name="T27" fmla="*/ 8 h 17"/>
                    <a:gd name="T28" fmla="*/ 3 w 6"/>
                    <a:gd name="T29" fmla="*/ 5 h 17"/>
                    <a:gd name="T30" fmla="*/ 3 w 6"/>
                    <a:gd name="T31" fmla="*/ 4 h 17"/>
                    <a:gd name="T32" fmla="*/ 3 w 6"/>
                    <a:gd name="T33" fmla="*/ 2 h 17"/>
                    <a:gd name="T34" fmla="*/ 3 w 6"/>
                    <a:gd name="T35" fmla="*/ 2 h 17"/>
                    <a:gd name="T36" fmla="*/ 3 w 6"/>
                    <a:gd name="T37" fmla="*/ 2 h 17"/>
                    <a:gd name="T38" fmla="*/ 3 w 6"/>
                    <a:gd name="T39" fmla="*/ 2 h 17"/>
                    <a:gd name="T40" fmla="*/ 3 w 6"/>
                    <a:gd name="T41" fmla="*/ 2 h 17"/>
                    <a:gd name="T42" fmla="*/ 3 w 6"/>
                    <a:gd name="T43" fmla="*/ 1 h 17"/>
                    <a:gd name="T44" fmla="*/ 3 w 6"/>
                    <a:gd name="T45" fmla="*/ 0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17">
                      <a:moveTo>
                        <a:pt x="3" y="11"/>
                      </a:moveTo>
                      <a:cubicBezTo>
                        <a:pt x="4" y="9"/>
                        <a:pt x="4" y="8"/>
                        <a:pt x="4" y="7"/>
                      </a:cubicBezTo>
                      <a:cubicBezTo>
                        <a:pt x="4" y="7"/>
                        <a:pt x="4" y="7"/>
                        <a:pt x="4" y="7"/>
                      </a:cubicBezTo>
                      <a:cubicBezTo>
                        <a:pt x="4" y="7"/>
                        <a:pt x="4" y="8"/>
                        <a:pt x="4" y="9"/>
                      </a:cubicBezTo>
                      <a:cubicBezTo>
                        <a:pt x="4" y="10"/>
                        <a:pt x="4" y="11"/>
                        <a:pt x="3" y="11"/>
                      </a:cubicBezTo>
                      <a:cubicBezTo>
                        <a:pt x="3" y="11"/>
                        <a:pt x="3" y="11"/>
                        <a:pt x="3" y="11"/>
                      </a:cubicBezTo>
                      <a:cubicBezTo>
                        <a:pt x="3" y="11"/>
                        <a:pt x="3" y="11"/>
                        <a:pt x="3" y="11"/>
                      </a:cubicBezTo>
                      <a:cubicBezTo>
                        <a:pt x="3" y="11"/>
                        <a:pt x="3" y="11"/>
                        <a:pt x="3" y="11"/>
                      </a:cubicBezTo>
                      <a:cubicBezTo>
                        <a:pt x="3" y="11"/>
                        <a:pt x="3" y="11"/>
                        <a:pt x="3" y="11"/>
                      </a:cubicBezTo>
                      <a:moveTo>
                        <a:pt x="4" y="0"/>
                      </a:moveTo>
                      <a:cubicBezTo>
                        <a:pt x="4" y="0"/>
                        <a:pt x="4" y="0"/>
                        <a:pt x="3" y="0"/>
                      </a:cubicBezTo>
                      <a:cubicBezTo>
                        <a:pt x="3" y="0"/>
                        <a:pt x="3" y="0"/>
                        <a:pt x="3" y="0"/>
                      </a:cubicBezTo>
                      <a:cubicBezTo>
                        <a:pt x="2" y="6"/>
                        <a:pt x="1" y="12"/>
                        <a:pt x="0" y="17"/>
                      </a:cubicBezTo>
                      <a:cubicBezTo>
                        <a:pt x="0" y="17"/>
                        <a:pt x="0" y="17"/>
                        <a:pt x="0" y="17"/>
                      </a:cubicBezTo>
                      <a:cubicBezTo>
                        <a:pt x="2" y="15"/>
                        <a:pt x="4" y="13"/>
                        <a:pt x="6" y="11"/>
                      </a:cubicBezTo>
                      <a:cubicBezTo>
                        <a:pt x="6" y="10"/>
                        <a:pt x="5" y="10"/>
                        <a:pt x="6" y="9"/>
                      </a:cubicBezTo>
                      <a:cubicBezTo>
                        <a:pt x="6" y="6"/>
                        <a:pt x="5" y="7"/>
                        <a:pt x="6" y="5"/>
                      </a:cubicBezTo>
                      <a:cubicBezTo>
                        <a:pt x="6" y="3"/>
                        <a:pt x="5" y="4"/>
                        <a:pt x="5" y="3"/>
                      </a:cubicBezTo>
                      <a:cubicBezTo>
                        <a:pt x="5" y="2"/>
                        <a:pt x="5" y="2"/>
                        <a:pt x="5" y="2"/>
                      </a:cubicBezTo>
                      <a:cubicBezTo>
                        <a:pt x="5" y="2"/>
                        <a:pt x="5" y="2"/>
                        <a:pt x="4" y="2"/>
                      </a:cubicBezTo>
                      <a:cubicBezTo>
                        <a:pt x="4" y="2"/>
                        <a:pt x="4" y="2"/>
                        <a:pt x="4" y="2"/>
                      </a:cubicBezTo>
                      <a:cubicBezTo>
                        <a:pt x="4" y="2"/>
                        <a:pt x="4" y="2"/>
                        <a:pt x="4" y="1"/>
                      </a:cubicBezTo>
                      <a:cubicBezTo>
                        <a:pt x="4" y="0"/>
                        <a:pt x="4" y="0"/>
                        <a:pt x="4" y="0"/>
                      </a:cubicBezTo>
                    </a:path>
                  </a:pathLst>
                </a:custGeom>
                <a:solidFill>
                  <a:srgbClr val="E6CA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1" name="Freeform 13022">
                  <a:extLst>
                    <a:ext uri="{FF2B5EF4-FFF2-40B4-BE49-F238E27FC236}">
                      <a16:creationId xmlns:a16="http://schemas.microsoft.com/office/drawing/2014/main" id="{260E66D3-4244-FE8D-0AE6-287C8C2933AC}"/>
                    </a:ext>
                  </a:extLst>
                </p:cNvPr>
                <p:cNvSpPr>
                  <a:spLocks/>
                </p:cNvSpPr>
                <p:nvPr/>
              </p:nvSpPr>
              <p:spPr bwMode="auto">
                <a:xfrm>
                  <a:off x="4260" y="2543"/>
                  <a:ext cx="5" cy="10"/>
                </a:xfrm>
                <a:custGeom>
                  <a:avLst/>
                  <a:gdLst>
                    <a:gd name="T0" fmla="*/ 3 w 6"/>
                    <a:gd name="T1" fmla="*/ 0 h 12"/>
                    <a:gd name="T2" fmla="*/ 0 w 6"/>
                    <a:gd name="T3" fmla="*/ 3 h 12"/>
                    <a:gd name="T4" fmla="*/ 1 w 6"/>
                    <a:gd name="T5" fmla="*/ 3 h 12"/>
                    <a:gd name="T6" fmla="*/ 1 w 6"/>
                    <a:gd name="T7" fmla="*/ 3 h 12"/>
                    <a:gd name="T8" fmla="*/ 1 w 6"/>
                    <a:gd name="T9" fmla="*/ 3 h 12"/>
                    <a:gd name="T10" fmla="*/ 3 w 6"/>
                    <a:gd name="T11" fmla="*/ 6 h 12"/>
                    <a:gd name="T12" fmla="*/ 3 w 6"/>
                    <a:gd name="T13" fmla="*/ 3 h 12"/>
                    <a:gd name="T14" fmla="*/ 3 w 6"/>
                    <a:gd name="T15" fmla="*/ 2 h 12"/>
                    <a:gd name="T16" fmla="*/ 3 w 6"/>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2">
                      <a:moveTo>
                        <a:pt x="6" y="0"/>
                      </a:moveTo>
                      <a:cubicBezTo>
                        <a:pt x="4" y="2"/>
                        <a:pt x="2" y="4"/>
                        <a:pt x="0" y="6"/>
                      </a:cubicBezTo>
                      <a:cubicBezTo>
                        <a:pt x="1" y="6"/>
                        <a:pt x="1" y="7"/>
                        <a:pt x="1" y="7"/>
                      </a:cubicBezTo>
                      <a:cubicBezTo>
                        <a:pt x="1" y="6"/>
                        <a:pt x="1" y="6"/>
                        <a:pt x="1" y="5"/>
                      </a:cubicBezTo>
                      <a:cubicBezTo>
                        <a:pt x="1" y="6"/>
                        <a:pt x="1" y="6"/>
                        <a:pt x="1" y="7"/>
                      </a:cubicBezTo>
                      <a:cubicBezTo>
                        <a:pt x="2" y="9"/>
                        <a:pt x="3" y="10"/>
                        <a:pt x="3" y="12"/>
                      </a:cubicBezTo>
                      <a:cubicBezTo>
                        <a:pt x="4" y="10"/>
                        <a:pt x="4" y="9"/>
                        <a:pt x="4" y="7"/>
                      </a:cubicBezTo>
                      <a:cubicBezTo>
                        <a:pt x="6" y="5"/>
                        <a:pt x="5" y="4"/>
                        <a:pt x="5" y="2"/>
                      </a:cubicBezTo>
                      <a:cubicBezTo>
                        <a:pt x="6" y="1"/>
                        <a:pt x="6" y="1"/>
                        <a:pt x="6" y="0"/>
                      </a:cubicBezTo>
                    </a:path>
                  </a:pathLst>
                </a:custGeom>
                <a:solidFill>
                  <a:srgbClr val="E4C7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2" name="Freeform 13023">
                  <a:extLst>
                    <a:ext uri="{FF2B5EF4-FFF2-40B4-BE49-F238E27FC236}">
                      <a16:creationId xmlns:a16="http://schemas.microsoft.com/office/drawing/2014/main" id="{81FF8113-0D8B-3C89-C650-B0946140AA24}"/>
                    </a:ext>
                  </a:extLst>
                </p:cNvPr>
                <p:cNvSpPr>
                  <a:spLocks noEditPoints="1"/>
                </p:cNvSpPr>
                <p:nvPr/>
              </p:nvSpPr>
              <p:spPr bwMode="auto">
                <a:xfrm>
                  <a:off x="4257" y="2534"/>
                  <a:ext cx="5" cy="14"/>
                </a:xfrm>
                <a:custGeom>
                  <a:avLst/>
                  <a:gdLst>
                    <a:gd name="T0" fmla="*/ 1 w 7"/>
                    <a:gd name="T1" fmla="*/ 2 h 17"/>
                    <a:gd name="T2" fmla="*/ 1 w 7"/>
                    <a:gd name="T3" fmla="*/ 2 h 17"/>
                    <a:gd name="T4" fmla="*/ 1 w 7"/>
                    <a:gd name="T5" fmla="*/ 3 h 17"/>
                    <a:gd name="T6" fmla="*/ 1 w 7"/>
                    <a:gd name="T7" fmla="*/ 3 h 17"/>
                    <a:gd name="T8" fmla="*/ 1 w 7"/>
                    <a:gd name="T9" fmla="*/ 2 h 17"/>
                    <a:gd name="T10" fmla="*/ 1 w 7"/>
                    <a:gd name="T11" fmla="*/ 2 h 17"/>
                    <a:gd name="T12" fmla="*/ 1 w 7"/>
                    <a:gd name="T13" fmla="*/ 0 h 17"/>
                    <a:gd name="T14" fmla="*/ 1 w 7"/>
                    <a:gd name="T15" fmla="*/ 1 h 17"/>
                    <a:gd name="T16" fmla="*/ 1 w 7"/>
                    <a:gd name="T17" fmla="*/ 2 h 17"/>
                    <a:gd name="T18" fmla="*/ 1 w 7"/>
                    <a:gd name="T19" fmla="*/ 1 h 17"/>
                    <a:gd name="T20" fmla="*/ 1 w 7"/>
                    <a:gd name="T21" fmla="*/ 1 h 17"/>
                    <a:gd name="T22" fmla="*/ 1 w 7"/>
                    <a:gd name="T23" fmla="*/ 2 h 17"/>
                    <a:gd name="T24" fmla="*/ 1 w 7"/>
                    <a:gd name="T25" fmla="*/ 2 h 17"/>
                    <a:gd name="T26" fmla="*/ 0 w 7"/>
                    <a:gd name="T27" fmla="*/ 4 h 17"/>
                    <a:gd name="T28" fmla="*/ 1 w 7"/>
                    <a:gd name="T29" fmla="*/ 5 h 17"/>
                    <a:gd name="T30" fmla="*/ 1 w 7"/>
                    <a:gd name="T31" fmla="*/ 4 h 17"/>
                    <a:gd name="T32" fmla="*/ 1 w 7"/>
                    <a:gd name="T33" fmla="*/ 4 h 17"/>
                    <a:gd name="T34" fmla="*/ 1 w 7"/>
                    <a:gd name="T35" fmla="*/ 3 h 17"/>
                    <a:gd name="T36" fmla="*/ 1 w 7"/>
                    <a:gd name="T37" fmla="*/ 4 h 17"/>
                    <a:gd name="T38" fmla="*/ 1 w 7"/>
                    <a:gd name="T39" fmla="*/ 5 h 17"/>
                    <a:gd name="T40" fmla="*/ 1 w 7"/>
                    <a:gd name="T41" fmla="*/ 7 h 17"/>
                    <a:gd name="T42" fmla="*/ 1 w 7"/>
                    <a:gd name="T43" fmla="*/ 5 h 17"/>
                    <a:gd name="T44" fmla="*/ 1 w 7"/>
                    <a:gd name="T45" fmla="*/ 5 h 17"/>
                    <a:gd name="T46" fmla="*/ 1 w 7"/>
                    <a:gd name="T47" fmla="*/ 5 h 17"/>
                    <a:gd name="T48" fmla="*/ 1 w 7"/>
                    <a:gd name="T49" fmla="*/ 6 h 17"/>
                    <a:gd name="T50" fmla="*/ 1 w 7"/>
                    <a:gd name="T51" fmla="*/ 7 h 17"/>
                    <a:gd name="T52" fmla="*/ 1 w 7"/>
                    <a:gd name="T53" fmla="*/ 7 h 17"/>
                    <a:gd name="T54" fmla="*/ 1 w 7"/>
                    <a:gd name="T55" fmla="*/ 7 h 17"/>
                    <a:gd name="T56" fmla="*/ 1 w 7"/>
                    <a:gd name="T57" fmla="*/ 7 h 17"/>
                    <a:gd name="T58" fmla="*/ 1 w 7"/>
                    <a:gd name="T59" fmla="*/ 7 h 17"/>
                    <a:gd name="T60" fmla="*/ 1 w 7"/>
                    <a:gd name="T61" fmla="*/ 7 h 17"/>
                    <a:gd name="T62" fmla="*/ 1 w 7"/>
                    <a:gd name="T63" fmla="*/ 7 h 17"/>
                    <a:gd name="T64" fmla="*/ 1 w 7"/>
                    <a:gd name="T65" fmla="*/ 8 h 17"/>
                    <a:gd name="T66" fmla="*/ 2 w 7"/>
                    <a:gd name="T67" fmla="*/ 0 h 17"/>
                    <a:gd name="T68" fmla="*/ 2 w 7"/>
                    <a:gd name="T69" fmla="*/ 1 h 17"/>
                    <a:gd name="T70" fmla="*/ 2 w 7"/>
                    <a:gd name="T71" fmla="*/ 0 h 17"/>
                    <a:gd name="T72" fmla="*/ 1 w 7"/>
                    <a:gd name="T73" fmla="*/ 0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 h="17">
                      <a:moveTo>
                        <a:pt x="5" y="6"/>
                      </a:moveTo>
                      <a:cubicBezTo>
                        <a:pt x="5" y="5"/>
                        <a:pt x="5" y="5"/>
                        <a:pt x="5" y="5"/>
                      </a:cubicBezTo>
                      <a:cubicBezTo>
                        <a:pt x="6" y="5"/>
                        <a:pt x="6" y="6"/>
                        <a:pt x="5" y="7"/>
                      </a:cubicBezTo>
                      <a:cubicBezTo>
                        <a:pt x="6" y="7"/>
                        <a:pt x="6" y="7"/>
                        <a:pt x="6" y="7"/>
                      </a:cubicBezTo>
                      <a:cubicBezTo>
                        <a:pt x="6" y="6"/>
                        <a:pt x="6" y="6"/>
                        <a:pt x="5" y="6"/>
                      </a:cubicBezTo>
                      <a:cubicBezTo>
                        <a:pt x="5" y="6"/>
                        <a:pt x="5" y="6"/>
                        <a:pt x="5" y="6"/>
                      </a:cubicBezTo>
                      <a:moveTo>
                        <a:pt x="6" y="0"/>
                      </a:moveTo>
                      <a:cubicBezTo>
                        <a:pt x="6" y="0"/>
                        <a:pt x="5" y="0"/>
                        <a:pt x="5" y="1"/>
                      </a:cubicBezTo>
                      <a:cubicBezTo>
                        <a:pt x="5" y="1"/>
                        <a:pt x="4" y="2"/>
                        <a:pt x="4" y="2"/>
                      </a:cubicBezTo>
                      <a:cubicBezTo>
                        <a:pt x="4" y="2"/>
                        <a:pt x="4" y="2"/>
                        <a:pt x="4" y="1"/>
                      </a:cubicBezTo>
                      <a:cubicBezTo>
                        <a:pt x="3" y="1"/>
                        <a:pt x="3" y="1"/>
                        <a:pt x="3" y="1"/>
                      </a:cubicBezTo>
                      <a:cubicBezTo>
                        <a:pt x="3" y="1"/>
                        <a:pt x="3" y="2"/>
                        <a:pt x="3" y="2"/>
                      </a:cubicBezTo>
                      <a:cubicBezTo>
                        <a:pt x="2" y="2"/>
                        <a:pt x="2" y="6"/>
                        <a:pt x="1" y="6"/>
                      </a:cubicBezTo>
                      <a:cubicBezTo>
                        <a:pt x="1" y="7"/>
                        <a:pt x="0" y="7"/>
                        <a:pt x="0" y="8"/>
                      </a:cubicBezTo>
                      <a:cubicBezTo>
                        <a:pt x="0" y="9"/>
                        <a:pt x="1" y="10"/>
                        <a:pt x="1" y="11"/>
                      </a:cubicBezTo>
                      <a:cubicBezTo>
                        <a:pt x="1" y="10"/>
                        <a:pt x="1" y="10"/>
                        <a:pt x="2" y="9"/>
                      </a:cubicBezTo>
                      <a:cubicBezTo>
                        <a:pt x="2" y="9"/>
                        <a:pt x="2" y="8"/>
                        <a:pt x="3" y="8"/>
                      </a:cubicBezTo>
                      <a:cubicBezTo>
                        <a:pt x="3" y="7"/>
                        <a:pt x="3" y="7"/>
                        <a:pt x="3" y="7"/>
                      </a:cubicBezTo>
                      <a:cubicBezTo>
                        <a:pt x="3" y="7"/>
                        <a:pt x="3" y="7"/>
                        <a:pt x="3" y="8"/>
                      </a:cubicBezTo>
                      <a:cubicBezTo>
                        <a:pt x="2" y="8"/>
                        <a:pt x="2" y="10"/>
                        <a:pt x="2" y="11"/>
                      </a:cubicBezTo>
                      <a:cubicBezTo>
                        <a:pt x="2" y="12"/>
                        <a:pt x="3" y="13"/>
                        <a:pt x="3" y="14"/>
                      </a:cubicBezTo>
                      <a:cubicBezTo>
                        <a:pt x="3" y="13"/>
                        <a:pt x="4" y="11"/>
                        <a:pt x="4" y="10"/>
                      </a:cubicBezTo>
                      <a:cubicBezTo>
                        <a:pt x="4" y="10"/>
                        <a:pt x="4" y="10"/>
                        <a:pt x="4" y="10"/>
                      </a:cubicBezTo>
                      <a:cubicBezTo>
                        <a:pt x="4" y="10"/>
                        <a:pt x="4" y="10"/>
                        <a:pt x="4" y="10"/>
                      </a:cubicBezTo>
                      <a:cubicBezTo>
                        <a:pt x="4" y="11"/>
                        <a:pt x="4" y="12"/>
                        <a:pt x="4" y="13"/>
                      </a:cubicBezTo>
                      <a:cubicBezTo>
                        <a:pt x="4" y="14"/>
                        <a:pt x="4" y="14"/>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3" y="15"/>
                        <a:pt x="3" y="15"/>
                      </a:cubicBezTo>
                      <a:cubicBezTo>
                        <a:pt x="4" y="16"/>
                        <a:pt x="4" y="16"/>
                        <a:pt x="4" y="17"/>
                      </a:cubicBezTo>
                      <a:cubicBezTo>
                        <a:pt x="5" y="12"/>
                        <a:pt x="6" y="6"/>
                        <a:pt x="7" y="0"/>
                      </a:cubicBezTo>
                      <a:cubicBezTo>
                        <a:pt x="7" y="0"/>
                        <a:pt x="7" y="1"/>
                        <a:pt x="7" y="1"/>
                      </a:cubicBezTo>
                      <a:cubicBezTo>
                        <a:pt x="7" y="1"/>
                        <a:pt x="7" y="1"/>
                        <a:pt x="7" y="0"/>
                      </a:cubicBezTo>
                      <a:cubicBezTo>
                        <a:pt x="7" y="0"/>
                        <a:pt x="6" y="0"/>
                        <a:pt x="6" y="0"/>
                      </a:cubicBezTo>
                    </a:path>
                  </a:pathLst>
                </a:custGeom>
                <a:solidFill>
                  <a:srgbClr val="E9CD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3" name="Freeform 13024">
                  <a:extLst>
                    <a:ext uri="{FF2B5EF4-FFF2-40B4-BE49-F238E27FC236}">
                      <a16:creationId xmlns:a16="http://schemas.microsoft.com/office/drawing/2014/main" id="{3A8FF394-0B66-5EDD-2879-06F75CF7DE11}"/>
                    </a:ext>
                  </a:extLst>
                </p:cNvPr>
                <p:cNvSpPr>
                  <a:spLocks/>
                </p:cNvSpPr>
                <p:nvPr/>
              </p:nvSpPr>
              <p:spPr bwMode="auto">
                <a:xfrm>
                  <a:off x="4262" y="2530"/>
                  <a:ext cx="6" cy="13"/>
                </a:xfrm>
                <a:custGeom>
                  <a:avLst/>
                  <a:gdLst>
                    <a:gd name="T0" fmla="*/ 2 w 7"/>
                    <a:gd name="T1" fmla="*/ 0 h 16"/>
                    <a:gd name="T2" fmla="*/ 1 w 7"/>
                    <a:gd name="T3" fmla="*/ 1 h 16"/>
                    <a:gd name="T4" fmla="*/ 1 w 7"/>
                    <a:gd name="T5" fmla="*/ 1 h 16"/>
                    <a:gd name="T6" fmla="*/ 0 w 7"/>
                    <a:gd name="T7" fmla="*/ 2 h 16"/>
                    <a:gd name="T8" fmla="*/ 0 w 7"/>
                    <a:gd name="T9" fmla="*/ 2 h 16"/>
                    <a:gd name="T10" fmla="*/ 1 w 7"/>
                    <a:gd name="T11" fmla="*/ 2 h 16"/>
                    <a:gd name="T12" fmla="*/ 1 w 7"/>
                    <a:gd name="T13" fmla="*/ 2 h 16"/>
                    <a:gd name="T14" fmla="*/ 1 w 7"/>
                    <a:gd name="T15" fmla="*/ 3 h 16"/>
                    <a:gd name="T16" fmla="*/ 1 w 7"/>
                    <a:gd name="T17" fmla="*/ 3 h 16"/>
                    <a:gd name="T18" fmla="*/ 2 w 7"/>
                    <a:gd name="T19" fmla="*/ 3 h 16"/>
                    <a:gd name="T20" fmla="*/ 2 w 7"/>
                    <a:gd name="T21" fmla="*/ 4 h 16"/>
                    <a:gd name="T22" fmla="*/ 3 w 7"/>
                    <a:gd name="T23" fmla="*/ 5 h 16"/>
                    <a:gd name="T24" fmla="*/ 3 w 7"/>
                    <a:gd name="T25" fmla="*/ 6 h 16"/>
                    <a:gd name="T26" fmla="*/ 3 w 7"/>
                    <a:gd name="T27" fmla="*/ 7 h 16"/>
                    <a:gd name="T28" fmla="*/ 3 w 7"/>
                    <a:gd name="T29" fmla="*/ 6 h 16"/>
                    <a:gd name="T30" fmla="*/ 3 w 7"/>
                    <a:gd name="T31" fmla="*/ 4 h 16"/>
                    <a:gd name="T32" fmla="*/ 2 w 7"/>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6">
                      <a:moveTo>
                        <a:pt x="2" y="0"/>
                      </a:moveTo>
                      <a:cubicBezTo>
                        <a:pt x="1" y="0"/>
                        <a:pt x="1" y="1"/>
                        <a:pt x="1" y="1"/>
                      </a:cubicBezTo>
                      <a:cubicBezTo>
                        <a:pt x="1" y="1"/>
                        <a:pt x="1" y="1"/>
                        <a:pt x="1" y="1"/>
                      </a:cubicBezTo>
                      <a:cubicBezTo>
                        <a:pt x="1" y="3"/>
                        <a:pt x="0" y="4"/>
                        <a:pt x="0" y="5"/>
                      </a:cubicBezTo>
                      <a:cubicBezTo>
                        <a:pt x="0" y="5"/>
                        <a:pt x="0" y="5"/>
                        <a:pt x="0" y="5"/>
                      </a:cubicBezTo>
                      <a:cubicBezTo>
                        <a:pt x="1" y="5"/>
                        <a:pt x="1" y="5"/>
                        <a:pt x="1" y="5"/>
                      </a:cubicBezTo>
                      <a:cubicBezTo>
                        <a:pt x="1" y="5"/>
                        <a:pt x="1" y="5"/>
                        <a:pt x="1" y="6"/>
                      </a:cubicBezTo>
                      <a:cubicBezTo>
                        <a:pt x="1" y="7"/>
                        <a:pt x="1" y="7"/>
                        <a:pt x="1" y="7"/>
                      </a:cubicBezTo>
                      <a:cubicBezTo>
                        <a:pt x="1" y="7"/>
                        <a:pt x="1" y="7"/>
                        <a:pt x="1" y="7"/>
                      </a:cubicBezTo>
                      <a:cubicBezTo>
                        <a:pt x="2" y="7"/>
                        <a:pt x="2" y="7"/>
                        <a:pt x="2" y="7"/>
                      </a:cubicBezTo>
                      <a:cubicBezTo>
                        <a:pt x="2" y="7"/>
                        <a:pt x="2" y="7"/>
                        <a:pt x="2" y="8"/>
                      </a:cubicBezTo>
                      <a:cubicBezTo>
                        <a:pt x="2" y="9"/>
                        <a:pt x="3" y="8"/>
                        <a:pt x="3" y="10"/>
                      </a:cubicBezTo>
                      <a:cubicBezTo>
                        <a:pt x="2" y="12"/>
                        <a:pt x="3" y="11"/>
                        <a:pt x="3" y="14"/>
                      </a:cubicBezTo>
                      <a:cubicBezTo>
                        <a:pt x="2" y="15"/>
                        <a:pt x="3" y="15"/>
                        <a:pt x="3" y="16"/>
                      </a:cubicBezTo>
                      <a:cubicBezTo>
                        <a:pt x="4" y="15"/>
                        <a:pt x="5" y="14"/>
                        <a:pt x="6" y="12"/>
                      </a:cubicBezTo>
                      <a:cubicBezTo>
                        <a:pt x="7" y="11"/>
                        <a:pt x="7" y="10"/>
                        <a:pt x="7" y="8"/>
                      </a:cubicBezTo>
                      <a:cubicBezTo>
                        <a:pt x="5" y="5"/>
                        <a:pt x="4" y="3"/>
                        <a:pt x="2" y="0"/>
                      </a:cubicBezTo>
                    </a:path>
                  </a:pathLst>
                </a:custGeom>
                <a:solidFill>
                  <a:srgbClr val="C9AE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4" name="Freeform 13025">
                  <a:extLst>
                    <a:ext uri="{FF2B5EF4-FFF2-40B4-BE49-F238E27FC236}">
                      <a16:creationId xmlns:a16="http://schemas.microsoft.com/office/drawing/2014/main" id="{FE3D9CAB-1718-A005-C6AB-61C9409B82D0}"/>
                    </a:ext>
                  </a:extLst>
                </p:cNvPr>
                <p:cNvSpPr>
                  <a:spLocks/>
                </p:cNvSpPr>
                <p:nvPr/>
              </p:nvSpPr>
              <p:spPr bwMode="auto">
                <a:xfrm>
                  <a:off x="4262" y="2540"/>
                  <a:ext cx="5" cy="16"/>
                </a:xfrm>
                <a:custGeom>
                  <a:avLst/>
                  <a:gdLst>
                    <a:gd name="T0" fmla="*/ 3 w 6"/>
                    <a:gd name="T1" fmla="*/ 0 h 19"/>
                    <a:gd name="T2" fmla="*/ 3 w 6"/>
                    <a:gd name="T3" fmla="*/ 3 h 19"/>
                    <a:gd name="T4" fmla="*/ 2 w 6"/>
                    <a:gd name="T5" fmla="*/ 3 h 19"/>
                    <a:gd name="T6" fmla="*/ 1 w 6"/>
                    <a:gd name="T7" fmla="*/ 6 h 19"/>
                    <a:gd name="T8" fmla="*/ 0 w 6"/>
                    <a:gd name="T9" fmla="*/ 8 h 19"/>
                    <a:gd name="T10" fmla="*/ 2 w 6"/>
                    <a:gd name="T11" fmla="*/ 9 h 19"/>
                    <a:gd name="T12" fmla="*/ 2 w 6"/>
                    <a:gd name="T13" fmla="*/ 9 h 19"/>
                    <a:gd name="T14" fmla="*/ 3 w 6"/>
                    <a:gd name="T15" fmla="*/ 8 h 19"/>
                    <a:gd name="T16" fmla="*/ 3 w 6"/>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9">
                      <a:moveTo>
                        <a:pt x="6" y="0"/>
                      </a:moveTo>
                      <a:cubicBezTo>
                        <a:pt x="5" y="2"/>
                        <a:pt x="4" y="3"/>
                        <a:pt x="3" y="4"/>
                      </a:cubicBezTo>
                      <a:cubicBezTo>
                        <a:pt x="3" y="5"/>
                        <a:pt x="3" y="5"/>
                        <a:pt x="2" y="6"/>
                      </a:cubicBezTo>
                      <a:cubicBezTo>
                        <a:pt x="2" y="8"/>
                        <a:pt x="3" y="9"/>
                        <a:pt x="1" y="11"/>
                      </a:cubicBezTo>
                      <a:cubicBezTo>
                        <a:pt x="1" y="13"/>
                        <a:pt x="1" y="14"/>
                        <a:pt x="0" y="16"/>
                      </a:cubicBezTo>
                      <a:cubicBezTo>
                        <a:pt x="1" y="17"/>
                        <a:pt x="1" y="18"/>
                        <a:pt x="2" y="19"/>
                      </a:cubicBezTo>
                      <a:cubicBezTo>
                        <a:pt x="2" y="19"/>
                        <a:pt x="2" y="18"/>
                        <a:pt x="2" y="18"/>
                      </a:cubicBezTo>
                      <a:cubicBezTo>
                        <a:pt x="3" y="18"/>
                        <a:pt x="3" y="17"/>
                        <a:pt x="3" y="16"/>
                      </a:cubicBezTo>
                      <a:cubicBezTo>
                        <a:pt x="4" y="11"/>
                        <a:pt x="5" y="6"/>
                        <a:pt x="6" y="0"/>
                      </a:cubicBezTo>
                    </a:path>
                  </a:pathLst>
                </a:custGeom>
                <a:solidFill>
                  <a:srgbClr val="C8AC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5" name="Freeform 13026">
                  <a:extLst>
                    <a:ext uri="{FF2B5EF4-FFF2-40B4-BE49-F238E27FC236}">
                      <a16:creationId xmlns:a16="http://schemas.microsoft.com/office/drawing/2014/main" id="{683B2495-00D8-B0AA-548B-ACBE7DB127EE}"/>
                    </a:ext>
                  </a:extLst>
                </p:cNvPr>
                <p:cNvSpPr>
                  <a:spLocks/>
                </p:cNvSpPr>
                <p:nvPr/>
              </p:nvSpPr>
              <p:spPr bwMode="auto">
                <a:xfrm>
                  <a:off x="4267" y="2537"/>
                  <a:ext cx="2" cy="3"/>
                </a:xfrm>
                <a:custGeom>
                  <a:avLst/>
                  <a:gdLst>
                    <a:gd name="T0" fmla="*/ 1 w 2"/>
                    <a:gd name="T1" fmla="*/ 0 h 4"/>
                    <a:gd name="T2" fmla="*/ 0 w 2"/>
                    <a:gd name="T3" fmla="*/ 2 h 4"/>
                    <a:gd name="T4" fmla="*/ 2 w 2"/>
                    <a:gd name="T5" fmla="*/ 2 h 4"/>
                    <a:gd name="T6" fmla="*/ 2 w 2"/>
                    <a:gd name="T7" fmla="*/ 2 h 4"/>
                    <a:gd name="T8" fmla="*/ 2 w 2"/>
                    <a:gd name="T9" fmla="*/ 1 h 4"/>
                    <a:gd name="T10" fmla="*/ 1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1" y="2"/>
                        <a:pt x="1" y="3"/>
                        <a:pt x="0" y="4"/>
                      </a:cubicBezTo>
                      <a:cubicBezTo>
                        <a:pt x="1" y="4"/>
                        <a:pt x="2" y="3"/>
                        <a:pt x="2" y="2"/>
                      </a:cubicBezTo>
                      <a:cubicBezTo>
                        <a:pt x="2" y="2"/>
                        <a:pt x="2" y="2"/>
                        <a:pt x="2" y="2"/>
                      </a:cubicBezTo>
                      <a:cubicBezTo>
                        <a:pt x="2" y="2"/>
                        <a:pt x="2" y="1"/>
                        <a:pt x="2" y="1"/>
                      </a:cubicBezTo>
                      <a:cubicBezTo>
                        <a:pt x="1" y="1"/>
                        <a:pt x="1" y="0"/>
                        <a:pt x="1" y="0"/>
                      </a:cubicBezTo>
                    </a:path>
                  </a:pathLst>
                </a:custGeom>
                <a:solidFill>
                  <a:srgbClr val="D7C8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6" name="Freeform 13027">
                  <a:extLst>
                    <a:ext uri="{FF2B5EF4-FFF2-40B4-BE49-F238E27FC236}">
                      <a16:creationId xmlns:a16="http://schemas.microsoft.com/office/drawing/2014/main" id="{1A010F02-2FCD-1E17-E40D-31B97637D805}"/>
                    </a:ext>
                  </a:extLst>
                </p:cNvPr>
                <p:cNvSpPr>
                  <a:spLocks/>
                </p:cNvSpPr>
                <p:nvPr/>
              </p:nvSpPr>
              <p:spPr bwMode="auto">
                <a:xfrm>
                  <a:off x="4265" y="2538"/>
                  <a:ext cx="4" cy="15"/>
                </a:xfrm>
                <a:custGeom>
                  <a:avLst/>
                  <a:gdLst>
                    <a:gd name="T0" fmla="*/ 2 w 5"/>
                    <a:gd name="T1" fmla="*/ 0 h 18"/>
                    <a:gd name="T2" fmla="*/ 2 w 5"/>
                    <a:gd name="T3" fmla="*/ 2 h 18"/>
                    <a:gd name="T4" fmla="*/ 0 w 5"/>
                    <a:gd name="T5" fmla="*/ 9 h 18"/>
                    <a:gd name="T6" fmla="*/ 2 w 5"/>
                    <a:gd name="T7" fmla="*/ 7 h 18"/>
                    <a:gd name="T8" fmla="*/ 2 w 5"/>
                    <a:gd name="T9" fmla="*/ 5 h 18"/>
                    <a:gd name="T10" fmla="*/ 2 w 5"/>
                    <a:gd name="T11" fmla="*/ 6 h 18"/>
                    <a:gd name="T12" fmla="*/ 2 w 5"/>
                    <a:gd name="T13" fmla="*/ 3 h 18"/>
                    <a:gd name="T14" fmla="*/ 2 w 5"/>
                    <a:gd name="T15" fmla="*/ 2 h 18"/>
                    <a:gd name="T16" fmla="*/ 2 w 5"/>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8">
                      <a:moveTo>
                        <a:pt x="5" y="0"/>
                      </a:moveTo>
                      <a:cubicBezTo>
                        <a:pt x="5" y="1"/>
                        <a:pt x="4" y="2"/>
                        <a:pt x="3" y="2"/>
                      </a:cubicBezTo>
                      <a:cubicBezTo>
                        <a:pt x="2" y="8"/>
                        <a:pt x="1" y="13"/>
                        <a:pt x="0" y="18"/>
                      </a:cubicBezTo>
                      <a:cubicBezTo>
                        <a:pt x="1" y="17"/>
                        <a:pt x="1" y="15"/>
                        <a:pt x="2" y="14"/>
                      </a:cubicBezTo>
                      <a:cubicBezTo>
                        <a:pt x="3" y="13"/>
                        <a:pt x="3" y="12"/>
                        <a:pt x="3" y="10"/>
                      </a:cubicBezTo>
                      <a:cubicBezTo>
                        <a:pt x="3" y="10"/>
                        <a:pt x="3" y="11"/>
                        <a:pt x="3" y="11"/>
                      </a:cubicBezTo>
                      <a:cubicBezTo>
                        <a:pt x="3" y="9"/>
                        <a:pt x="3" y="8"/>
                        <a:pt x="4" y="7"/>
                      </a:cubicBezTo>
                      <a:cubicBezTo>
                        <a:pt x="5" y="5"/>
                        <a:pt x="4" y="4"/>
                        <a:pt x="5" y="2"/>
                      </a:cubicBezTo>
                      <a:cubicBezTo>
                        <a:pt x="5" y="1"/>
                        <a:pt x="5" y="1"/>
                        <a:pt x="5" y="0"/>
                      </a:cubicBezTo>
                    </a:path>
                  </a:pathLst>
                </a:custGeom>
                <a:solidFill>
                  <a:srgbClr val="D7C8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7" name="Freeform 13028">
                  <a:extLst>
                    <a:ext uri="{FF2B5EF4-FFF2-40B4-BE49-F238E27FC236}">
                      <a16:creationId xmlns:a16="http://schemas.microsoft.com/office/drawing/2014/main" id="{1BA56D43-79EE-BDE2-346B-82D455FC87B9}"/>
                    </a:ext>
                  </a:extLst>
                </p:cNvPr>
                <p:cNvSpPr>
                  <a:spLocks/>
                </p:cNvSpPr>
                <p:nvPr/>
              </p:nvSpPr>
              <p:spPr bwMode="auto">
                <a:xfrm>
                  <a:off x="4259" y="2531"/>
                  <a:ext cx="4" cy="5"/>
                </a:xfrm>
                <a:custGeom>
                  <a:avLst/>
                  <a:gdLst>
                    <a:gd name="T0" fmla="*/ 2 w 5"/>
                    <a:gd name="T1" fmla="*/ 0 h 6"/>
                    <a:gd name="T2" fmla="*/ 2 w 5"/>
                    <a:gd name="T3" fmla="*/ 1 h 6"/>
                    <a:gd name="T4" fmla="*/ 2 w 5"/>
                    <a:gd name="T5" fmla="*/ 1 h 6"/>
                    <a:gd name="T6" fmla="*/ 2 w 5"/>
                    <a:gd name="T7" fmla="*/ 1 h 6"/>
                    <a:gd name="T8" fmla="*/ 1 w 5"/>
                    <a:gd name="T9" fmla="*/ 3 h 6"/>
                    <a:gd name="T10" fmla="*/ 1 w 5"/>
                    <a:gd name="T11" fmla="*/ 3 h 6"/>
                    <a:gd name="T12" fmla="*/ 1 w 5"/>
                    <a:gd name="T13" fmla="*/ 3 h 6"/>
                    <a:gd name="T14" fmla="*/ 0 w 5"/>
                    <a:gd name="T15" fmla="*/ 3 h 6"/>
                    <a:gd name="T16" fmla="*/ 0 w 5"/>
                    <a:gd name="T17" fmla="*/ 3 h 6"/>
                    <a:gd name="T18" fmla="*/ 0 w 5"/>
                    <a:gd name="T19" fmla="*/ 3 h 6"/>
                    <a:gd name="T20" fmla="*/ 1 w 5"/>
                    <a:gd name="T21" fmla="*/ 3 h 6"/>
                    <a:gd name="T22" fmla="*/ 1 w 5"/>
                    <a:gd name="T23" fmla="*/ 3 h 6"/>
                    <a:gd name="T24" fmla="*/ 2 w 5"/>
                    <a:gd name="T25" fmla="*/ 3 h 6"/>
                    <a:gd name="T26" fmla="*/ 2 w 5"/>
                    <a:gd name="T27" fmla="*/ 3 h 6"/>
                    <a:gd name="T28" fmla="*/ 2 w 5"/>
                    <a:gd name="T29" fmla="*/ 3 h 6"/>
                    <a:gd name="T30" fmla="*/ 2 w 5"/>
                    <a:gd name="T31" fmla="*/ 3 h 6"/>
                    <a:gd name="T32" fmla="*/ 2 w 5"/>
                    <a:gd name="T33" fmla="*/ 3 h 6"/>
                    <a:gd name="T34" fmla="*/ 2 w 5"/>
                    <a:gd name="T35" fmla="*/ 0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 h="6">
                      <a:moveTo>
                        <a:pt x="5" y="0"/>
                      </a:moveTo>
                      <a:cubicBezTo>
                        <a:pt x="4" y="1"/>
                        <a:pt x="4" y="1"/>
                        <a:pt x="4" y="1"/>
                      </a:cubicBezTo>
                      <a:cubicBezTo>
                        <a:pt x="4" y="1"/>
                        <a:pt x="4" y="1"/>
                        <a:pt x="4" y="1"/>
                      </a:cubicBezTo>
                      <a:cubicBezTo>
                        <a:pt x="4" y="1"/>
                        <a:pt x="4" y="1"/>
                        <a:pt x="4" y="1"/>
                      </a:cubicBezTo>
                      <a:cubicBezTo>
                        <a:pt x="3" y="1"/>
                        <a:pt x="2" y="4"/>
                        <a:pt x="1" y="5"/>
                      </a:cubicBezTo>
                      <a:cubicBezTo>
                        <a:pt x="1" y="5"/>
                        <a:pt x="1" y="6"/>
                        <a:pt x="1" y="6"/>
                      </a:cubicBezTo>
                      <a:cubicBezTo>
                        <a:pt x="1" y="6"/>
                        <a:pt x="1" y="5"/>
                        <a:pt x="1" y="5"/>
                      </a:cubicBezTo>
                      <a:cubicBezTo>
                        <a:pt x="0" y="5"/>
                        <a:pt x="0" y="5"/>
                        <a:pt x="0" y="5"/>
                      </a:cubicBezTo>
                      <a:cubicBezTo>
                        <a:pt x="0" y="5"/>
                        <a:pt x="0" y="5"/>
                        <a:pt x="0" y="5"/>
                      </a:cubicBezTo>
                      <a:cubicBezTo>
                        <a:pt x="0" y="5"/>
                        <a:pt x="0" y="5"/>
                        <a:pt x="0" y="5"/>
                      </a:cubicBezTo>
                      <a:cubicBezTo>
                        <a:pt x="1" y="5"/>
                        <a:pt x="1" y="5"/>
                        <a:pt x="1" y="5"/>
                      </a:cubicBezTo>
                      <a:cubicBezTo>
                        <a:pt x="1" y="6"/>
                        <a:pt x="1" y="6"/>
                        <a:pt x="1" y="6"/>
                      </a:cubicBezTo>
                      <a:cubicBezTo>
                        <a:pt x="1" y="6"/>
                        <a:pt x="2" y="5"/>
                        <a:pt x="2" y="5"/>
                      </a:cubicBezTo>
                      <a:cubicBezTo>
                        <a:pt x="2" y="4"/>
                        <a:pt x="3" y="4"/>
                        <a:pt x="3" y="4"/>
                      </a:cubicBezTo>
                      <a:cubicBezTo>
                        <a:pt x="3" y="4"/>
                        <a:pt x="4" y="4"/>
                        <a:pt x="4" y="4"/>
                      </a:cubicBezTo>
                      <a:cubicBezTo>
                        <a:pt x="4" y="5"/>
                        <a:pt x="4" y="5"/>
                        <a:pt x="4" y="5"/>
                      </a:cubicBezTo>
                      <a:cubicBezTo>
                        <a:pt x="4" y="5"/>
                        <a:pt x="4" y="4"/>
                        <a:pt x="4" y="4"/>
                      </a:cubicBezTo>
                      <a:cubicBezTo>
                        <a:pt x="4" y="3"/>
                        <a:pt x="5" y="2"/>
                        <a:pt x="5" y="0"/>
                      </a:cubicBezTo>
                    </a:path>
                  </a:pathLst>
                </a:custGeom>
                <a:solidFill>
                  <a:srgbClr val="CDB1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8" name="Freeform 13029">
                  <a:extLst>
                    <a:ext uri="{FF2B5EF4-FFF2-40B4-BE49-F238E27FC236}">
                      <a16:creationId xmlns:a16="http://schemas.microsoft.com/office/drawing/2014/main" id="{1E893D6E-10CF-F503-2107-816D8A3BA714}"/>
                    </a:ext>
                  </a:extLst>
                </p:cNvPr>
                <p:cNvSpPr>
                  <a:spLocks/>
                </p:cNvSpPr>
                <p:nvPr/>
              </p:nvSpPr>
              <p:spPr bwMode="auto">
                <a:xfrm>
                  <a:off x="4263" y="2529"/>
                  <a:ext cx="1" cy="2"/>
                </a:xfrm>
                <a:custGeom>
                  <a:avLst/>
                  <a:gdLst>
                    <a:gd name="T0" fmla="*/ 0 w 1"/>
                    <a:gd name="T1" fmla="*/ 0 h 2"/>
                    <a:gd name="T2" fmla="*/ 0 w 1"/>
                    <a:gd name="T3" fmla="*/ 1 h 2"/>
                    <a:gd name="T4" fmla="*/ 0 w 1"/>
                    <a:gd name="T5" fmla="*/ 2 h 2"/>
                    <a:gd name="T6" fmla="*/ 0 w 1"/>
                    <a:gd name="T7" fmla="*/ 2 h 2"/>
                    <a:gd name="T8" fmla="*/ 1 w 1"/>
                    <a:gd name="T9" fmla="*/ 1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0"/>
                        <a:pt x="0" y="1"/>
                        <a:pt x="0" y="1"/>
                      </a:cubicBezTo>
                      <a:cubicBezTo>
                        <a:pt x="0" y="1"/>
                        <a:pt x="0" y="2"/>
                        <a:pt x="0" y="2"/>
                      </a:cubicBezTo>
                      <a:cubicBezTo>
                        <a:pt x="0" y="2"/>
                        <a:pt x="0" y="2"/>
                        <a:pt x="0" y="2"/>
                      </a:cubicBezTo>
                      <a:cubicBezTo>
                        <a:pt x="0" y="2"/>
                        <a:pt x="0" y="1"/>
                        <a:pt x="1" y="1"/>
                      </a:cubicBezTo>
                      <a:cubicBezTo>
                        <a:pt x="0" y="0"/>
                        <a:pt x="0" y="0"/>
                        <a:pt x="0" y="0"/>
                      </a:cubicBezTo>
                    </a:path>
                  </a:pathLst>
                </a:custGeom>
                <a:solidFill>
                  <a:srgbClr val="B197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49" name="Freeform 13030">
                  <a:extLst>
                    <a:ext uri="{FF2B5EF4-FFF2-40B4-BE49-F238E27FC236}">
                      <a16:creationId xmlns:a16="http://schemas.microsoft.com/office/drawing/2014/main" id="{9DA2932D-C9B5-E6D7-1B09-E218A99BF355}"/>
                    </a:ext>
                  </a:extLst>
                </p:cNvPr>
                <p:cNvSpPr>
                  <a:spLocks/>
                </p:cNvSpPr>
                <p:nvPr/>
              </p:nvSpPr>
              <p:spPr bwMode="auto">
                <a:xfrm>
                  <a:off x="4269" y="2538"/>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BFB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0" name="Freeform 13031">
                  <a:extLst>
                    <a:ext uri="{FF2B5EF4-FFF2-40B4-BE49-F238E27FC236}">
                      <a16:creationId xmlns:a16="http://schemas.microsoft.com/office/drawing/2014/main" id="{60232B3F-A93B-3427-619B-EE5F4C16F544}"/>
                    </a:ext>
                  </a:extLst>
                </p:cNvPr>
                <p:cNvSpPr>
                  <a:spLocks/>
                </p:cNvSpPr>
                <p:nvPr/>
              </p:nvSpPr>
              <p:spPr bwMode="auto">
                <a:xfrm>
                  <a:off x="4267" y="2538"/>
                  <a:ext cx="3" cy="9"/>
                </a:xfrm>
                <a:custGeom>
                  <a:avLst/>
                  <a:gdLst>
                    <a:gd name="T0" fmla="*/ 2 w 3"/>
                    <a:gd name="T1" fmla="*/ 0 h 11"/>
                    <a:gd name="T2" fmla="*/ 2 w 3"/>
                    <a:gd name="T3" fmla="*/ 0 h 11"/>
                    <a:gd name="T4" fmla="*/ 2 w 3"/>
                    <a:gd name="T5" fmla="*/ 2 h 11"/>
                    <a:gd name="T6" fmla="*/ 1 w 3"/>
                    <a:gd name="T7" fmla="*/ 3 h 11"/>
                    <a:gd name="T8" fmla="*/ 0 w 3"/>
                    <a:gd name="T9" fmla="*/ 5 h 11"/>
                    <a:gd name="T10" fmla="*/ 0 w 3"/>
                    <a:gd name="T11" fmla="*/ 5 h 11"/>
                    <a:gd name="T12" fmla="*/ 0 w 3"/>
                    <a:gd name="T13" fmla="*/ 5 h 11"/>
                    <a:gd name="T14" fmla="*/ 1 w 3"/>
                    <a:gd name="T15" fmla="*/ 4 h 11"/>
                    <a:gd name="T16" fmla="*/ 1 w 3"/>
                    <a:gd name="T17" fmla="*/ 4 h 11"/>
                    <a:gd name="T18" fmla="*/ 2 w 3"/>
                    <a:gd name="T19" fmla="*/ 2 h 11"/>
                    <a:gd name="T20" fmla="*/ 3 w 3"/>
                    <a:gd name="T21" fmla="*/ 1 h 11"/>
                    <a:gd name="T22" fmla="*/ 2 w 3"/>
                    <a:gd name="T23" fmla="*/ 0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11">
                      <a:moveTo>
                        <a:pt x="2" y="0"/>
                      </a:moveTo>
                      <a:cubicBezTo>
                        <a:pt x="2" y="0"/>
                        <a:pt x="2" y="0"/>
                        <a:pt x="2" y="0"/>
                      </a:cubicBezTo>
                      <a:cubicBezTo>
                        <a:pt x="2" y="1"/>
                        <a:pt x="2" y="1"/>
                        <a:pt x="2" y="2"/>
                      </a:cubicBezTo>
                      <a:cubicBezTo>
                        <a:pt x="1" y="4"/>
                        <a:pt x="2" y="5"/>
                        <a:pt x="1" y="7"/>
                      </a:cubicBezTo>
                      <a:cubicBezTo>
                        <a:pt x="0" y="8"/>
                        <a:pt x="0" y="9"/>
                        <a:pt x="0" y="11"/>
                      </a:cubicBezTo>
                      <a:cubicBezTo>
                        <a:pt x="0" y="11"/>
                        <a:pt x="0" y="10"/>
                        <a:pt x="0" y="10"/>
                      </a:cubicBezTo>
                      <a:cubicBezTo>
                        <a:pt x="0" y="10"/>
                        <a:pt x="0" y="10"/>
                        <a:pt x="0" y="10"/>
                      </a:cubicBezTo>
                      <a:cubicBezTo>
                        <a:pt x="0" y="10"/>
                        <a:pt x="1" y="9"/>
                        <a:pt x="1" y="9"/>
                      </a:cubicBezTo>
                      <a:cubicBezTo>
                        <a:pt x="1" y="9"/>
                        <a:pt x="1" y="9"/>
                        <a:pt x="1" y="9"/>
                      </a:cubicBezTo>
                      <a:cubicBezTo>
                        <a:pt x="2" y="7"/>
                        <a:pt x="1" y="5"/>
                        <a:pt x="2" y="3"/>
                      </a:cubicBezTo>
                      <a:cubicBezTo>
                        <a:pt x="3" y="2"/>
                        <a:pt x="3" y="2"/>
                        <a:pt x="3" y="1"/>
                      </a:cubicBezTo>
                      <a:cubicBezTo>
                        <a:pt x="3" y="1"/>
                        <a:pt x="2" y="0"/>
                        <a:pt x="2" y="0"/>
                      </a:cubicBezTo>
                    </a:path>
                  </a:pathLst>
                </a:custGeom>
                <a:solidFill>
                  <a:srgbClr val="BEB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1" name="Freeform 13032">
                  <a:extLst>
                    <a:ext uri="{FF2B5EF4-FFF2-40B4-BE49-F238E27FC236}">
                      <a16:creationId xmlns:a16="http://schemas.microsoft.com/office/drawing/2014/main" id="{FA95142A-4A04-032A-C40B-ABCC62A7DBB2}"/>
                    </a:ext>
                  </a:extLst>
                </p:cNvPr>
                <p:cNvSpPr>
                  <a:spLocks/>
                </p:cNvSpPr>
                <p:nvPr/>
              </p:nvSpPr>
              <p:spPr bwMode="auto">
                <a:xfrm>
                  <a:off x="4259" y="2528"/>
                  <a:ext cx="4" cy="8"/>
                </a:xfrm>
                <a:custGeom>
                  <a:avLst/>
                  <a:gdLst>
                    <a:gd name="T0" fmla="*/ 2 w 5"/>
                    <a:gd name="T1" fmla="*/ 0 h 9"/>
                    <a:gd name="T2" fmla="*/ 2 w 5"/>
                    <a:gd name="T3" fmla="*/ 2 h 9"/>
                    <a:gd name="T4" fmla="*/ 2 w 5"/>
                    <a:gd name="T5" fmla="*/ 2 h 9"/>
                    <a:gd name="T6" fmla="*/ 2 w 5"/>
                    <a:gd name="T7" fmla="*/ 2 h 9"/>
                    <a:gd name="T8" fmla="*/ 2 w 5"/>
                    <a:gd name="T9" fmla="*/ 3 h 9"/>
                    <a:gd name="T10" fmla="*/ 2 w 5"/>
                    <a:gd name="T11" fmla="*/ 3 h 9"/>
                    <a:gd name="T12" fmla="*/ 2 w 5"/>
                    <a:gd name="T13" fmla="*/ 4 h 9"/>
                    <a:gd name="T14" fmla="*/ 2 w 5"/>
                    <a:gd name="T15" fmla="*/ 4 h 9"/>
                    <a:gd name="T16" fmla="*/ 2 w 5"/>
                    <a:gd name="T17" fmla="*/ 4 h 9"/>
                    <a:gd name="T18" fmla="*/ 2 w 5"/>
                    <a:gd name="T19" fmla="*/ 4 h 9"/>
                    <a:gd name="T20" fmla="*/ 2 w 5"/>
                    <a:gd name="T21" fmla="*/ 4 h 9"/>
                    <a:gd name="T22" fmla="*/ 2 w 5"/>
                    <a:gd name="T23" fmla="*/ 4 h 9"/>
                    <a:gd name="T24" fmla="*/ 2 w 5"/>
                    <a:gd name="T25" fmla="*/ 4 h 9"/>
                    <a:gd name="T26" fmla="*/ 2 w 5"/>
                    <a:gd name="T27" fmla="*/ 4 h 9"/>
                    <a:gd name="T28" fmla="*/ 2 w 5"/>
                    <a:gd name="T29" fmla="*/ 4 h 9"/>
                    <a:gd name="T30" fmla="*/ 2 w 5"/>
                    <a:gd name="T31" fmla="*/ 4 h 9"/>
                    <a:gd name="T32" fmla="*/ 0 w 5"/>
                    <a:gd name="T33" fmla="*/ 4 h 9"/>
                    <a:gd name="T34" fmla="*/ 0 w 5"/>
                    <a:gd name="T35" fmla="*/ 4 h 9"/>
                    <a:gd name="T36" fmla="*/ 1 w 5"/>
                    <a:gd name="T37" fmla="*/ 4 h 9"/>
                    <a:gd name="T38" fmla="*/ 1 w 5"/>
                    <a:gd name="T39" fmla="*/ 5 h 9"/>
                    <a:gd name="T40" fmla="*/ 1 w 5"/>
                    <a:gd name="T41" fmla="*/ 4 h 9"/>
                    <a:gd name="T42" fmla="*/ 2 w 5"/>
                    <a:gd name="T43" fmla="*/ 4 h 9"/>
                    <a:gd name="T44" fmla="*/ 2 w 5"/>
                    <a:gd name="T45" fmla="*/ 4 h 9"/>
                    <a:gd name="T46" fmla="*/ 2 w 5"/>
                    <a:gd name="T47" fmla="*/ 4 h 9"/>
                    <a:gd name="T48" fmla="*/ 2 w 5"/>
                    <a:gd name="T49" fmla="*/ 3 h 9"/>
                    <a:gd name="T50" fmla="*/ 2 w 5"/>
                    <a:gd name="T51" fmla="*/ 2 h 9"/>
                    <a:gd name="T52" fmla="*/ 2 w 5"/>
                    <a:gd name="T53" fmla="*/ 1 h 9"/>
                    <a:gd name="T54" fmla="*/ 2 w 5"/>
                    <a:gd name="T55" fmla="*/ 0 h 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 h="9">
                      <a:moveTo>
                        <a:pt x="5" y="0"/>
                      </a:moveTo>
                      <a:cubicBezTo>
                        <a:pt x="4" y="1"/>
                        <a:pt x="4" y="1"/>
                        <a:pt x="4" y="2"/>
                      </a:cubicBezTo>
                      <a:cubicBezTo>
                        <a:pt x="4" y="2"/>
                        <a:pt x="4" y="2"/>
                        <a:pt x="4" y="2"/>
                      </a:cubicBezTo>
                      <a:cubicBezTo>
                        <a:pt x="3" y="2"/>
                        <a:pt x="3" y="2"/>
                        <a:pt x="3" y="2"/>
                      </a:cubicBezTo>
                      <a:cubicBezTo>
                        <a:pt x="3" y="2"/>
                        <a:pt x="3" y="2"/>
                        <a:pt x="3" y="3"/>
                      </a:cubicBezTo>
                      <a:cubicBezTo>
                        <a:pt x="3" y="3"/>
                        <a:pt x="3" y="3"/>
                        <a:pt x="3" y="3"/>
                      </a:cubicBezTo>
                      <a:cubicBezTo>
                        <a:pt x="3" y="4"/>
                        <a:pt x="3" y="4"/>
                        <a:pt x="2" y="5"/>
                      </a:cubicBezTo>
                      <a:cubicBezTo>
                        <a:pt x="2" y="5"/>
                        <a:pt x="2" y="5"/>
                        <a:pt x="2" y="5"/>
                      </a:cubicBezTo>
                      <a:cubicBezTo>
                        <a:pt x="2" y="5"/>
                        <a:pt x="2" y="5"/>
                        <a:pt x="2" y="5"/>
                      </a:cubicBezTo>
                      <a:cubicBezTo>
                        <a:pt x="2" y="5"/>
                        <a:pt x="2" y="5"/>
                        <a:pt x="2" y="5"/>
                      </a:cubicBezTo>
                      <a:cubicBezTo>
                        <a:pt x="2" y="5"/>
                        <a:pt x="2" y="5"/>
                        <a:pt x="2" y="5"/>
                      </a:cubicBezTo>
                      <a:cubicBezTo>
                        <a:pt x="2" y="5"/>
                        <a:pt x="2" y="5"/>
                        <a:pt x="2" y="4"/>
                      </a:cubicBezTo>
                      <a:cubicBezTo>
                        <a:pt x="2" y="4"/>
                        <a:pt x="2" y="4"/>
                        <a:pt x="2" y="4"/>
                      </a:cubicBezTo>
                      <a:cubicBezTo>
                        <a:pt x="2" y="4"/>
                        <a:pt x="2" y="4"/>
                        <a:pt x="2" y="4"/>
                      </a:cubicBezTo>
                      <a:cubicBezTo>
                        <a:pt x="2" y="4"/>
                        <a:pt x="2" y="4"/>
                        <a:pt x="2" y="4"/>
                      </a:cubicBezTo>
                      <a:cubicBezTo>
                        <a:pt x="2" y="4"/>
                        <a:pt x="2" y="4"/>
                        <a:pt x="2" y="4"/>
                      </a:cubicBezTo>
                      <a:cubicBezTo>
                        <a:pt x="2" y="4"/>
                        <a:pt x="1" y="7"/>
                        <a:pt x="0" y="8"/>
                      </a:cubicBezTo>
                      <a:cubicBezTo>
                        <a:pt x="0" y="8"/>
                        <a:pt x="0" y="8"/>
                        <a:pt x="0" y="8"/>
                      </a:cubicBezTo>
                      <a:cubicBezTo>
                        <a:pt x="1" y="8"/>
                        <a:pt x="1" y="8"/>
                        <a:pt x="1" y="8"/>
                      </a:cubicBezTo>
                      <a:cubicBezTo>
                        <a:pt x="1" y="8"/>
                        <a:pt x="1" y="9"/>
                        <a:pt x="1" y="9"/>
                      </a:cubicBezTo>
                      <a:cubicBezTo>
                        <a:pt x="1" y="9"/>
                        <a:pt x="1" y="8"/>
                        <a:pt x="1" y="8"/>
                      </a:cubicBezTo>
                      <a:cubicBezTo>
                        <a:pt x="2" y="7"/>
                        <a:pt x="3" y="4"/>
                        <a:pt x="4" y="4"/>
                      </a:cubicBezTo>
                      <a:cubicBezTo>
                        <a:pt x="4" y="4"/>
                        <a:pt x="4" y="4"/>
                        <a:pt x="4" y="4"/>
                      </a:cubicBezTo>
                      <a:cubicBezTo>
                        <a:pt x="4" y="4"/>
                        <a:pt x="4" y="4"/>
                        <a:pt x="4" y="4"/>
                      </a:cubicBezTo>
                      <a:cubicBezTo>
                        <a:pt x="4" y="4"/>
                        <a:pt x="4" y="4"/>
                        <a:pt x="5" y="3"/>
                      </a:cubicBezTo>
                      <a:cubicBezTo>
                        <a:pt x="5" y="3"/>
                        <a:pt x="5" y="2"/>
                        <a:pt x="5" y="2"/>
                      </a:cubicBezTo>
                      <a:cubicBezTo>
                        <a:pt x="5" y="2"/>
                        <a:pt x="5" y="1"/>
                        <a:pt x="5" y="1"/>
                      </a:cubicBezTo>
                      <a:cubicBezTo>
                        <a:pt x="5" y="1"/>
                        <a:pt x="5" y="0"/>
                        <a:pt x="5" y="0"/>
                      </a:cubicBezTo>
                    </a:path>
                  </a:pathLst>
                </a:custGeom>
                <a:solidFill>
                  <a:srgbClr val="B59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2" name="Freeform 13033">
                  <a:extLst>
                    <a:ext uri="{FF2B5EF4-FFF2-40B4-BE49-F238E27FC236}">
                      <a16:creationId xmlns:a16="http://schemas.microsoft.com/office/drawing/2014/main" id="{2642365B-AA17-F7EC-1B97-0E838C4EF382}"/>
                    </a:ext>
                  </a:extLst>
                </p:cNvPr>
                <p:cNvSpPr>
                  <a:spLocks/>
                </p:cNvSpPr>
                <p:nvPr/>
              </p:nvSpPr>
              <p:spPr bwMode="auto">
                <a:xfrm>
                  <a:off x="4261" y="2547"/>
                  <a:ext cx="1" cy="2"/>
                </a:xfrm>
                <a:custGeom>
                  <a:avLst/>
                  <a:gdLst>
                    <a:gd name="T0" fmla="*/ 0 w 1"/>
                    <a:gd name="T1" fmla="*/ 0 h 2"/>
                    <a:gd name="T2" fmla="*/ 0 w 1"/>
                    <a:gd name="T3" fmla="*/ 2 h 2"/>
                    <a:gd name="T4" fmla="*/ 0 w 1"/>
                    <a:gd name="T5" fmla="*/ 2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1"/>
                        <a:pt x="0" y="1"/>
                        <a:pt x="0" y="2"/>
                      </a:cubicBezTo>
                      <a:cubicBezTo>
                        <a:pt x="0" y="2"/>
                        <a:pt x="0" y="2"/>
                        <a:pt x="0" y="2"/>
                      </a:cubicBezTo>
                      <a:cubicBezTo>
                        <a:pt x="0" y="1"/>
                        <a:pt x="0" y="1"/>
                        <a:pt x="0" y="0"/>
                      </a:cubicBezTo>
                    </a:path>
                  </a:pathLst>
                </a:custGeom>
                <a:solidFill>
                  <a:srgbClr val="C8AC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3" name="Freeform 13034">
                  <a:extLst>
                    <a:ext uri="{FF2B5EF4-FFF2-40B4-BE49-F238E27FC236}">
                      <a16:creationId xmlns:a16="http://schemas.microsoft.com/office/drawing/2014/main" id="{B53E7EDA-2F42-DA32-F3DC-14B04D41595B}"/>
                    </a:ext>
                  </a:extLst>
                </p:cNvPr>
                <p:cNvSpPr>
                  <a:spLocks noEditPoints="1"/>
                </p:cNvSpPr>
                <p:nvPr/>
              </p:nvSpPr>
              <p:spPr bwMode="auto">
                <a:xfrm>
                  <a:off x="4262" y="2540"/>
                  <a:ext cx="1" cy="3"/>
                </a:xfrm>
                <a:custGeom>
                  <a:avLst/>
                  <a:gdLst>
                    <a:gd name="T0" fmla="*/ 0 w 1"/>
                    <a:gd name="T1" fmla="*/ 2 h 4"/>
                    <a:gd name="T2" fmla="*/ 0 w 1"/>
                    <a:gd name="T3" fmla="*/ 2 h 4"/>
                    <a:gd name="T4" fmla="*/ 0 w 1"/>
                    <a:gd name="T5" fmla="*/ 2 h 4"/>
                    <a:gd name="T6" fmla="*/ 0 w 1"/>
                    <a:gd name="T7" fmla="*/ 2 h 4"/>
                    <a:gd name="T8" fmla="*/ 1 w 1"/>
                    <a:gd name="T9" fmla="*/ 0 h 4"/>
                    <a:gd name="T10" fmla="*/ 1 w 1"/>
                    <a:gd name="T11" fmla="*/ 0 h 4"/>
                    <a:gd name="T12" fmla="*/ 0 w 1"/>
                    <a:gd name="T13" fmla="*/ 2 h 4"/>
                    <a:gd name="T14" fmla="*/ 0 w 1"/>
                    <a:gd name="T15" fmla="*/ 2 h 4"/>
                    <a:gd name="T16" fmla="*/ 1 w 1"/>
                    <a:gd name="T17" fmla="*/ 2 h 4"/>
                    <a:gd name="T18" fmla="*/ 1 w 1"/>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4">
                      <a:moveTo>
                        <a:pt x="0" y="4"/>
                      </a:moveTo>
                      <a:cubicBezTo>
                        <a:pt x="0" y="4"/>
                        <a:pt x="0" y="4"/>
                        <a:pt x="0" y="4"/>
                      </a:cubicBezTo>
                      <a:cubicBezTo>
                        <a:pt x="0" y="4"/>
                        <a:pt x="0" y="4"/>
                        <a:pt x="0" y="4"/>
                      </a:cubicBezTo>
                      <a:cubicBezTo>
                        <a:pt x="0" y="4"/>
                        <a:pt x="0" y="4"/>
                        <a:pt x="0" y="4"/>
                      </a:cubicBezTo>
                      <a:moveTo>
                        <a:pt x="1" y="0"/>
                      </a:moveTo>
                      <a:cubicBezTo>
                        <a:pt x="1" y="0"/>
                        <a:pt x="1" y="0"/>
                        <a:pt x="1" y="0"/>
                      </a:cubicBezTo>
                      <a:cubicBezTo>
                        <a:pt x="1" y="1"/>
                        <a:pt x="1" y="2"/>
                        <a:pt x="0" y="4"/>
                      </a:cubicBezTo>
                      <a:cubicBezTo>
                        <a:pt x="0" y="4"/>
                        <a:pt x="0" y="4"/>
                        <a:pt x="0" y="4"/>
                      </a:cubicBezTo>
                      <a:cubicBezTo>
                        <a:pt x="1" y="4"/>
                        <a:pt x="1" y="3"/>
                        <a:pt x="1" y="2"/>
                      </a:cubicBezTo>
                      <a:cubicBezTo>
                        <a:pt x="1" y="1"/>
                        <a:pt x="1" y="0"/>
                        <a:pt x="1" y="0"/>
                      </a:cubicBezTo>
                    </a:path>
                  </a:pathLst>
                </a:custGeom>
                <a:solidFill>
                  <a:srgbClr val="C9AE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4" name="Freeform 13035">
                  <a:extLst>
                    <a:ext uri="{FF2B5EF4-FFF2-40B4-BE49-F238E27FC236}">
                      <a16:creationId xmlns:a16="http://schemas.microsoft.com/office/drawing/2014/main" id="{7DD3485B-55F6-5099-0F86-DEAAE25BC5AB}"/>
                    </a:ext>
                  </a:extLst>
                </p:cNvPr>
                <p:cNvSpPr>
                  <a:spLocks noEditPoints="1"/>
                </p:cNvSpPr>
                <p:nvPr/>
              </p:nvSpPr>
              <p:spPr bwMode="auto">
                <a:xfrm>
                  <a:off x="4259" y="2542"/>
                  <a:ext cx="1" cy="5"/>
                </a:xfrm>
                <a:custGeom>
                  <a:avLst/>
                  <a:gdLst>
                    <a:gd name="T0" fmla="*/ 1 w 1"/>
                    <a:gd name="T1" fmla="*/ 5 h 5"/>
                    <a:gd name="T2" fmla="*/ 1 w 1"/>
                    <a:gd name="T3" fmla="*/ 5 h 5"/>
                    <a:gd name="T4" fmla="*/ 1 w 1"/>
                    <a:gd name="T5" fmla="*/ 5 h 5"/>
                    <a:gd name="T6" fmla="*/ 1 w 1"/>
                    <a:gd name="T7" fmla="*/ 5 h 5"/>
                    <a:gd name="T8" fmla="*/ 1 w 1"/>
                    <a:gd name="T9" fmla="*/ 0 h 5"/>
                    <a:gd name="T10" fmla="*/ 0 w 1"/>
                    <a:gd name="T11" fmla="*/ 4 h 5"/>
                    <a:gd name="T12" fmla="*/ 0 w 1"/>
                    <a:gd name="T13" fmla="*/ 5 h 5"/>
                    <a:gd name="T14" fmla="*/ 1 w 1"/>
                    <a:gd name="T15" fmla="*/ 5 h 5"/>
                    <a:gd name="T16" fmla="*/ 1 w 1"/>
                    <a:gd name="T17" fmla="*/ 3 h 5"/>
                    <a:gd name="T18" fmla="*/ 1 w 1"/>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 h="5">
                      <a:moveTo>
                        <a:pt x="1" y="5"/>
                      </a:moveTo>
                      <a:cubicBezTo>
                        <a:pt x="1" y="5"/>
                        <a:pt x="1" y="5"/>
                        <a:pt x="1" y="5"/>
                      </a:cubicBezTo>
                      <a:cubicBezTo>
                        <a:pt x="1" y="5"/>
                        <a:pt x="1" y="5"/>
                        <a:pt x="1" y="5"/>
                      </a:cubicBezTo>
                      <a:cubicBezTo>
                        <a:pt x="1" y="5"/>
                        <a:pt x="1" y="5"/>
                        <a:pt x="1" y="5"/>
                      </a:cubicBezTo>
                      <a:moveTo>
                        <a:pt x="1" y="0"/>
                      </a:moveTo>
                      <a:cubicBezTo>
                        <a:pt x="1" y="1"/>
                        <a:pt x="0" y="3"/>
                        <a:pt x="0" y="4"/>
                      </a:cubicBezTo>
                      <a:cubicBezTo>
                        <a:pt x="0" y="5"/>
                        <a:pt x="0" y="5"/>
                        <a:pt x="0" y="5"/>
                      </a:cubicBezTo>
                      <a:cubicBezTo>
                        <a:pt x="0" y="5"/>
                        <a:pt x="1" y="5"/>
                        <a:pt x="1" y="5"/>
                      </a:cubicBezTo>
                      <a:cubicBezTo>
                        <a:pt x="1" y="4"/>
                        <a:pt x="1" y="4"/>
                        <a:pt x="1" y="3"/>
                      </a:cubicBezTo>
                      <a:cubicBezTo>
                        <a:pt x="1" y="2"/>
                        <a:pt x="1" y="1"/>
                        <a:pt x="1" y="0"/>
                      </a:cubicBezTo>
                    </a:path>
                  </a:pathLst>
                </a:custGeom>
                <a:solidFill>
                  <a:srgbClr val="CDB1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5" name="Freeform 13036">
                  <a:extLst>
                    <a:ext uri="{FF2B5EF4-FFF2-40B4-BE49-F238E27FC236}">
                      <a16:creationId xmlns:a16="http://schemas.microsoft.com/office/drawing/2014/main" id="{D319AFA3-2F19-BF49-24C6-278717AF0971}"/>
                    </a:ext>
                  </a:extLst>
                </p:cNvPr>
                <p:cNvSpPr>
                  <a:spLocks/>
                </p:cNvSpPr>
                <p:nvPr/>
              </p:nvSpPr>
              <p:spPr bwMode="auto">
                <a:xfrm>
                  <a:off x="4261" y="2538"/>
                  <a:ext cx="1" cy="2"/>
                </a:xfrm>
                <a:custGeom>
                  <a:avLst/>
                  <a:gdLst>
                    <a:gd name="T0" fmla="*/ 0 w 1"/>
                    <a:gd name="T1" fmla="*/ 0 h 2"/>
                    <a:gd name="T2" fmla="*/ 0 w 1"/>
                    <a:gd name="T3" fmla="*/ 1 h 2"/>
                    <a:gd name="T4" fmla="*/ 0 w 1"/>
                    <a:gd name="T5" fmla="*/ 1 h 2"/>
                    <a:gd name="T6" fmla="*/ 1 w 1"/>
                    <a:gd name="T7" fmla="*/ 2 h 2"/>
                    <a:gd name="T8" fmla="*/ 0 w 1"/>
                    <a:gd name="T9" fmla="*/ 2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0"/>
                        <a:pt x="0" y="0"/>
                        <a:pt x="0" y="1"/>
                      </a:cubicBezTo>
                      <a:cubicBezTo>
                        <a:pt x="0" y="1"/>
                        <a:pt x="0" y="1"/>
                        <a:pt x="0" y="1"/>
                      </a:cubicBezTo>
                      <a:cubicBezTo>
                        <a:pt x="1" y="1"/>
                        <a:pt x="1" y="1"/>
                        <a:pt x="1" y="2"/>
                      </a:cubicBezTo>
                      <a:cubicBezTo>
                        <a:pt x="0" y="2"/>
                        <a:pt x="0" y="2"/>
                        <a:pt x="0" y="2"/>
                      </a:cubicBezTo>
                      <a:cubicBezTo>
                        <a:pt x="1" y="1"/>
                        <a:pt x="1" y="0"/>
                        <a:pt x="0" y="0"/>
                      </a:cubicBezTo>
                    </a:path>
                  </a:pathLst>
                </a:custGeom>
                <a:solidFill>
                  <a:srgbClr val="CDB1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6" name="Freeform 13037">
                  <a:extLst>
                    <a:ext uri="{FF2B5EF4-FFF2-40B4-BE49-F238E27FC236}">
                      <a16:creationId xmlns:a16="http://schemas.microsoft.com/office/drawing/2014/main" id="{B0DE2D8E-A690-A251-B622-20F3F02DD06B}"/>
                    </a:ext>
                  </a:extLst>
                </p:cNvPr>
                <p:cNvSpPr>
                  <a:spLocks noEditPoints="1"/>
                </p:cNvSpPr>
                <p:nvPr/>
              </p:nvSpPr>
              <p:spPr bwMode="auto">
                <a:xfrm>
                  <a:off x="4257" y="2540"/>
                  <a:ext cx="2" cy="3"/>
                </a:xfrm>
                <a:custGeom>
                  <a:avLst/>
                  <a:gdLst>
                    <a:gd name="T0" fmla="*/ 2 w 2"/>
                    <a:gd name="T1" fmla="*/ 1 h 4"/>
                    <a:gd name="T2" fmla="*/ 1 w 2"/>
                    <a:gd name="T3" fmla="*/ 2 h 4"/>
                    <a:gd name="T4" fmla="*/ 0 w 2"/>
                    <a:gd name="T5" fmla="*/ 2 h 4"/>
                    <a:gd name="T6" fmla="*/ 1 w 2"/>
                    <a:gd name="T7" fmla="*/ 2 h 4"/>
                    <a:gd name="T8" fmla="*/ 2 w 2"/>
                    <a:gd name="T9" fmla="*/ 1 h 4"/>
                    <a:gd name="T10" fmla="*/ 2 w 2"/>
                    <a:gd name="T11" fmla="*/ 0 h 4"/>
                    <a:gd name="T12" fmla="*/ 2 w 2"/>
                    <a:gd name="T13" fmla="*/ 1 h 4"/>
                    <a:gd name="T14" fmla="*/ 2 w 2"/>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4">
                      <a:moveTo>
                        <a:pt x="2" y="1"/>
                      </a:moveTo>
                      <a:cubicBezTo>
                        <a:pt x="1" y="1"/>
                        <a:pt x="1" y="2"/>
                        <a:pt x="1" y="2"/>
                      </a:cubicBezTo>
                      <a:cubicBezTo>
                        <a:pt x="0" y="3"/>
                        <a:pt x="0" y="3"/>
                        <a:pt x="0" y="4"/>
                      </a:cubicBezTo>
                      <a:cubicBezTo>
                        <a:pt x="0" y="4"/>
                        <a:pt x="0" y="4"/>
                        <a:pt x="1" y="4"/>
                      </a:cubicBezTo>
                      <a:cubicBezTo>
                        <a:pt x="1" y="3"/>
                        <a:pt x="1" y="1"/>
                        <a:pt x="2" y="1"/>
                      </a:cubicBezTo>
                      <a:moveTo>
                        <a:pt x="2" y="0"/>
                      </a:moveTo>
                      <a:cubicBezTo>
                        <a:pt x="2" y="0"/>
                        <a:pt x="2" y="0"/>
                        <a:pt x="2" y="1"/>
                      </a:cubicBezTo>
                      <a:cubicBezTo>
                        <a:pt x="2" y="0"/>
                        <a:pt x="2" y="0"/>
                        <a:pt x="2" y="0"/>
                      </a:cubicBezTo>
                    </a:path>
                  </a:pathLst>
                </a:custGeom>
                <a:solidFill>
                  <a:srgbClr val="CDB1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7" name="Freeform 13038">
                  <a:extLst>
                    <a:ext uri="{FF2B5EF4-FFF2-40B4-BE49-F238E27FC236}">
                      <a16:creationId xmlns:a16="http://schemas.microsoft.com/office/drawing/2014/main" id="{D05C1311-B964-D15D-801E-4809479983E4}"/>
                    </a:ext>
                  </a:extLst>
                </p:cNvPr>
                <p:cNvSpPr>
                  <a:spLocks noEditPoints="1"/>
                </p:cNvSpPr>
                <p:nvPr/>
              </p:nvSpPr>
              <p:spPr bwMode="auto">
                <a:xfrm>
                  <a:off x="4299" y="2644"/>
                  <a:ext cx="9" cy="23"/>
                </a:xfrm>
                <a:custGeom>
                  <a:avLst/>
                  <a:gdLst>
                    <a:gd name="T0" fmla="*/ 2 w 11"/>
                    <a:gd name="T1" fmla="*/ 2 h 28"/>
                    <a:gd name="T2" fmla="*/ 3 w 11"/>
                    <a:gd name="T3" fmla="*/ 2 h 28"/>
                    <a:gd name="T4" fmla="*/ 2 w 11"/>
                    <a:gd name="T5" fmla="*/ 4 h 28"/>
                    <a:gd name="T6" fmla="*/ 2 w 11"/>
                    <a:gd name="T7" fmla="*/ 2 h 28"/>
                    <a:gd name="T8" fmla="*/ 2 w 11"/>
                    <a:gd name="T9" fmla="*/ 2 h 28"/>
                    <a:gd name="T10" fmla="*/ 2 w 11"/>
                    <a:gd name="T11" fmla="*/ 2 h 28"/>
                    <a:gd name="T12" fmla="*/ 2 w 11"/>
                    <a:gd name="T13" fmla="*/ 2 h 28"/>
                    <a:gd name="T14" fmla="*/ 2 w 11"/>
                    <a:gd name="T15" fmla="*/ 0 h 28"/>
                    <a:gd name="T16" fmla="*/ 2 w 11"/>
                    <a:gd name="T17" fmla="*/ 0 h 28"/>
                    <a:gd name="T18" fmla="*/ 2 w 11"/>
                    <a:gd name="T19" fmla="*/ 1 h 28"/>
                    <a:gd name="T20" fmla="*/ 2 w 11"/>
                    <a:gd name="T21" fmla="*/ 0 h 28"/>
                    <a:gd name="T22" fmla="*/ 0 w 11"/>
                    <a:gd name="T23" fmla="*/ 2 h 28"/>
                    <a:gd name="T24" fmla="*/ 1 w 11"/>
                    <a:gd name="T25" fmla="*/ 2 h 28"/>
                    <a:gd name="T26" fmla="*/ 2 w 11"/>
                    <a:gd name="T27" fmla="*/ 2 h 28"/>
                    <a:gd name="T28" fmla="*/ 2 w 11"/>
                    <a:gd name="T29" fmla="*/ 2 h 28"/>
                    <a:gd name="T30" fmla="*/ 2 w 11"/>
                    <a:gd name="T31" fmla="*/ 2 h 28"/>
                    <a:gd name="T32" fmla="*/ 1 w 11"/>
                    <a:gd name="T33" fmla="*/ 3 h 28"/>
                    <a:gd name="T34" fmla="*/ 2 w 11"/>
                    <a:gd name="T35" fmla="*/ 7 h 28"/>
                    <a:gd name="T36" fmla="*/ 2 w 11"/>
                    <a:gd name="T37" fmla="*/ 6 h 28"/>
                    <a:gd name="T38" fmla="*/ 2 w 11"/>
                    <a:gd name="T39" fmla="*/ 6 h 28"/>
                    <a:gd name="T40" fmla="*/ 2 w 11"/>
                    <a:gd name="T41" fmla="*/ 6 h 28"/>
                    <a:gd name="T42" fmla="*/ 2 w 11"/>
                    <a:gd name="T43" fmla="*/ 6 h 28"/>
                    <a:gd name="T44" fmla="*/ 3 w 11"/>
                    <a:gd name="T45" fmla="*/ 6 h 28"/>
                    <a:gd name="T46" fmla="*/ 2 w 11"/>
                    <a:gd name="T47" fmla="*/ 6 h 28"/>
                    <a:gd name="T48" fmla="*/ 2 w 11"/>
                    <a:gd name="T49" fmla="*/ 6 h 28"/>
                    <a:gd name="T50" fmla="*/ 2 w 11"/>
                    <a:gd name="T51" fmla="*/ 7 h 28"/>
                    <a:gd name="T52" fmla="*/ 2 w 11"/>
                    <a:gd name="T53" fmla="*/ 7 h 28"/>
                    <a:gd name="T54" fmla="*/ 2 w 11"/>
                    <a:gd name="T55" fmla="*/ 10 h 28"/>
                    <a:gd name="T56" fmla="*/ 2 w 11"/>
                    <a:gd name="T57" fmla="*/ 9 h 28"/>
                    <a:gd name="T58" fmla="*/ 2 w 11"/>
                    <a:gd name="T59" fmla="*/ 9 h 28"/>
                    <a:gd name="T60" fmla="*/ 2 w 11"/>
                    <a:gd name="T61" fmla="*/ 9 h 28"/>
                    <a:gd name="T62" fmla="*/ 2 w 11"/>
                    <a:gd name="T63" fmla="*/ 9 h 28"/>
                    <a:gd name="T64" fmla="*/ 2 w 11"/>
                    <a:gd name="T65" fmla="*/ 11 h 28"/>
                    <a:gd name="T66" fmla="*/ 2 w 11"/>
                    <a:gd name="T67" fmla="*/ 13 h 28"/>
                    <a:gd name="T68" fmla="*/ 3 w 11"/>
                    <a:gd name="T69" fmla="*/ 12 h 28"/>
                    <a:gd name="T70" fmla="*/ 4 w 11"/>
                    <a:gd name="T71" fmla="*/ 11 h 28"/>
                    <a:gd name="T72" fmla="*/ 5 w 11"/>
                    <a:gd name="T73" fmla="*/ 9 h 28"/>
                    <a:gd name="T74" fmla="*/ 5 w 11"/>
                    <a:gd name="T75" fmla="*/ 7 h 28"/>
                    <a:gd name="T76" fmla="*/ 4 w 11"/>
                    <a:gd name="T77" fmla="*/ 7 h 28"/>
                    <a:gd name="T78" fmla="*/ 5 w 11"/>
                    <a:gd name="T79" fmla="*/ 7 h 28"/>
                    <a:gd name="T80" fmla="*/ 5 w 11"/>
                    <a:gd name="T81" fmla="*/ 6 h 28"/>
                    <a:gd name="T82" fmla="*/ 5 w 11"/>
                    <a:gd name="T83" fmla="*/ 6 h 28"/>
                    <a:gd name="T84" fmla="*/ 5 w 11"/>
                    <a:gd name="T85" fmla="*/ 6 h 28"/>
                    <a:gd name="T86" fmla="*/ 4 w 11"/>
                    <a:gd name="T87" fmla="*/ 2 h 28"/>
                    <a:gd name="T88" fmla="*/ 2 w 11"/>
                    <a:gd name="T89" fmla="*/ 1 h 28"/>
                    <a:gd name="T90" fmla="*/ 2 w 11"/>
                    <a:gd name="T91" fmla="*/ 0 h 28"/>
                    <a:gd name="T92" fmla="*/ 1 w 11"/>
                    <a:gd name="T93" fmla="*/ 0 h 28"/>
                    <a:gd name="T94" fmla="*/ 1 w 11"/>
                    <a:gd name="T95" fmla="*/ 0 h 28"/>
                    <a:gd name="T96" fmla="*/ 1 w 11"/>
                    <a:gd name="T97" fmla="*/ 0 h 28"/>
                    <a:gd name="T98" fmla="*/ 1 w 11"/>
                    <a:gd name="T99" fmla="*/ 0 h 28"/>
                    <a:gd name="T100" fmla="*/ 1 w 11"/>
                    <a:gd name="T101" fmla="*/ 0 h 28"/>
                    <a:gd name="T102" fmla="*/ 1 w 11"/>
                    <a:gd name="T103" fmla="*/ 0 h 28"/>
                    <a:gd name="T104" fmla="*/ 1 w 11"/>
                    <a:gd name="T105" fmla="*/ 0 h 28"/>
                    <a:gd name="T106" fmla="*/ 1 w 11"/>
                    <a:gd name="T107" fmla="*/ 0 h 28"/>
                    <a:gd name="T108" fmla="*/ 1 w 11"/>
                    <a:gd name="T109" fmla="*/ 0 h 28"/>
                    <a:gd name="T110" fmla="*/ 0 w 11"/>
                    <a:gd name="T111" fmla="*/ 0 h 28"/>
                    <a:gd name="T112" fmla="*/ 1 w 11"/>
                    <a:gd name="T113" fmla="*/ 0 h 28"/>
                    <a:gd name="T114" fmla="*/ 0 w 11"/>
                    <a:gd name="T115" fmla="*/ 0 h 28"/>
                    <a:gd name="T116" fmla="*/ 0 w 11"/>
                    <a:gd name="T117" fmla="*/ 0 h 28"/>
                    <a:gd name="T118" fmla="*/ 0 w 11"/>
                    <a:gd name="T119" fmla="*/ 0 h 28"/>
                    <a:gd name="T120" fmla="*/ 0 w 11"/>
                    <a:gd name="T121" fmla="*/ 0 h 28"/>
                    <a:gd name="T122" fmla="*/ 0 w 11"/>
                    <a:gd name="T123" fmla="*/ 0 h 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 h="28">
                      <a:moveTo>
                        <a:pt x="6" y="6"/>
                      </a:moveTo>
                      <a:cubicBezTo>
                        <a:pt x="6" y="6"/>
                        <a:pt x="6" y="6"/>
                        <a:pt x="7" y="6"/>
                      </a:cubicBezTo>
                      <a:cubicBezTo>
                        <a:pt x="8" y="6"/>
                        <a:pt x="7" y="9"/>
                        <a:pt x="6" y="9"/>
                      </a:cubicBezTo>
                      <a:cubicBezTo>
                        <a:pt x="6" y="9"/>
                        <a:pt x="7" y="7"/>
                        <a:pt x="6" y="6"/>
                      </a:cubicBezTo>
                      <a:cubicBezTo>
                        <a:pt x="6" y="6"/>
                        <a:pt x="6" y="6"/>
                        <a:pt x="6" y="6"/>
                      </a:cubicBezTo>
                      <a:cubicBezTo>
                        <a:pt x="5" y="6"/>
                        <a:pt x="5" y="6"/>
                        <a:pt x="5" y="6"/>
                      </a:cubicBezTo>
                      <a:cubicBezTo>
                        <a:pt x="6" y="6"/>
                        <a:pt x="6" y="6"/>
                        <a:pt x="6" y="6"/>
                      </a:cubicBezTo>
                      <a:moveTo>
                        <a:pt x="4" y="0"/>
                      </a:moveTo>
                      <a:cubicBezTo>
                        <a:pt x="4" y="0"/>
                        <a:pt x="4" y="0"/>
                        <a:pt x="3" y="0"/>
                      </a:cubicBezTo>
                      <a:cubicBezTo>
                        <a:pt x="3" y="0"/>
                        <a:pt x="3" y="1"/>
                        <a:pt x="3" y="1"/>
                      </a:cubicBezTo>
                      <a:cubicBezTo>
                        <a:pt x="3" y="1"/>
                        <a:pt x="2" y="1"/>
                        <a:pt x="2" y="0"/>
                      </a:cubicBezTo>
                      <a:cubicBezTo>
                        <a:pt x="2" y="1"/>
                        <a:pt x="1" y="2"/>
                        <a:pt x="0" y="2"/>
                      </a:cubicBezTo>
                      <a:cubicBezTo>
                        <a:pt x="0" y="3"/>
                        <a:pt x="1" y="5"/>
                        <a:pt x="1" y="6"/>
                      </a:cubicBezTo>
                      <a:cubicBezTo>
                        <a:pt x="1" y="6"/>
                        <a:pt x="2" y="6"/>
                        <a:pt x="2" y="6"/>
                      </a:cubicBezTo>
                      <a:cubicBezTo>
                        <a:pt x="2" y="6"/>
                        <a:pt x="2" y="6"/>
                        <a:pt x="2" y="6"/>
                      </a:cubicBezTo>
                      <a:cubicBezTo>
                        <a:pt x="2" y="6"/>
                        <a:pt x="2" y="6"/>
                        <a:pt x="2" y="6"/>
                      </a:cubicBezTo>
                      <a:cubicBezTo>
                        <a:pt x="2" y="6"/>
                        <a:pt x="1" y="7"/>
                        <a:pt x="1" y="7"/>
                      </a:cubicBezTo>
                      <a:cubicBezTo>
                        <a:pt x="2" y="10"/>
                        <a:pt x="2" y="12"/>
                        <a:pt x="3" y="14"/>
                      </a:cubicBezTo>
                      <a:cubicBezTo>
                        <a:pt x="3" y="14"/>
                        <a:pt x="3" y="13"/>
                        <a:pt x="3" y="13"/>
                      </a:cubicBezTo>
                      <a:cubicBezTo>
                        <a:pt x="4" y="12"/>
                        <a:pt x="5" y="12"/>
                        <a:pt x="6" y="12"/>
                      </a:cubicBezTo>
                      <a:cubicBezTo>
                        <a:pt x="6" y="12"/>
                        <a:pt x="6" y="12"/>
                        <a:pt x="6" y="12"/>
                      </a:cubicBezTo>
                      <a:cubicBezTo>
                        <a:pt x="6" y="12"/>
                        <a:pt x="6" y="12"/>
                        <a:pt x="6" y="12"/>
                      </a:cubicBezTo>
                      <a:cubicBezTo>
                        <a:pt x="7" y="12"/>
                        <a:pt x="7" y="12"/>
                        <a:pt x="7" y="12"/>
                      </a:cubicBezTo>
                      <a:cubicBezTo>
                        <a:pt x="6" y="12"/>
                        <a:pt x="6" y="12"/>
                        <a:pt x="6" y="12"/>
                      </a:cubicBezTo>
                      <a:cubicBezTo>
                        <a:pt x="6" y="12"/>
                        <a:pt x="6" y="12"/>
                        <a:pt x="6" y="12"/>
                      </a:cubicBezTo>
                      <a:cubicBezTo>
                        <a:pt x="5" y="12"/>
                        <a:pt x="4" y="14"/>
                        <a:pt x="3" y="14"/>
                      </a:cubicBezTo>
                      <a:cubicBezTo>
                        <a:pt x="3" y="15"/>
                        <a:pt x="3" y="15"/>
                        <a:pt x="3" y="15"/>
                      </a:cubicBezTo>
                      <a:cubicBezTo>
                        <a:pt x="3" y="17"/>
                        <a:pt x="3" y="19"/>
                        <a:pt x="4" y="21"/>
                      </a:cubicBezTo>
                      <a:cubicBezTo>
                        <a:pt x="4" y="20"/>
                        <a:pt x="5" y="19"/>
                        <a:pt x="6" y="19"/>
                      </a:cubicBezTo>
                      <a:cubicBezTo>
                        <a:pt x="6" y="19"/>
                        <a:pt x="6" y="19"/>
                        <a:pt x="6" y="19"/>
                      </a:cubicBezTo>
                      <a:cubicBezTo>
                        <a:pt x="6" y="19"/>
                        <a:pt x="6" y="19"/>
                        <a:pt x="6" y="19"/>
                      </a:cubicBezTo>
                      <a:cubicBezTo>
                        <a:pt x="6" y="20"/>
                        <a:pt x="6" y="20"/>
                        <a:pt x="6" y="20"/>
                      </a:cubicBezTo>
                      <a:cubicBezTo>
                        <a:pt x="6" y="21"/>
                        <a:pt x="5" y="22"/>
                        <a:pt x="4" y="23"/>
                      </a:cubicBezTo>
                      <a:cubicBezTo>
                        <a:pt x="4" y="24"/>
                        <a:pt x="5" y="26"/>
                        <a:pt x="5" y="28"/>
                      </a:cubicBezTo>
                      <a:cubicBezTo>
                        <a:pt x="6" y="27"/>
                        <a:pt x="6" y="26"/>
                        <a:pt x="7" y="25"/>
                      </a:cubicBezTo>
                      <a:cubicBezTo>
                        <a:pt x="7" y="24"/>
                        <a:pt x="8" y="24"/>
                        <a:pt x="9" y="23"/>
                      </a:cubicBezTo>
                      <a:cubicBezTo>
                        <a:pt x="11" y="22"/>
                        <a:pt x="10" y="20"/>
                        <a:pt x="11" y="19"/>
                      </a:cubicBezTo>
                      <a:cubicBezTo>
                        <a:pt x="11" y="17"/>
                        <a:pt x="10" y="16"/>
                        <a:pt x="10" y="15"/>
                      </a:cubicBezTo>
                      <a:cubicBezTo>
                        <a:pt x="10" y="15"/>
                        <a:pt x="9" y="16"/>
                        <a:pt x="8" y="16"/>
                      </a:cubicBezTo>
                      <a:cubicBezTo>
                        <a:pt x="9" y="16"/>
                        <a:pt x="10" y="15"/>
                        <a:pt x="10" y="14"/>
                      </a:cubicBezTo>
                      <a:cubicBezTo>
                        <a:pt x="10" y="14"/>
                        <a:pt x="10" y="14"/>
                        <a:pt x="10" y="13"/>
                      </a:cubicBezTo>
                      <a:cubicBezTo>
                        <a:pt x="10" y="13"/>
                        <a:pt x="10" y="13"/>
                        <a:pt x="10" y="13"/>
                      </a:cubicBezTo>
                      <a:cubicBezTo>
                        <a:pt x="10" y="13"/>
                        <a:pt x="10" y="13"/>
                        <a:pt x="10" y="13"/>
                      </a:cubicBezTo>
                      <a:cubicBezTo>
                        <a:pt x="9" y="10"/>
                        <a:pt x="8" y="6"/>
                        <a:pt x="8" y="3"/>
                      </a:cubicBezTo>
                      <a:cubicBezTo>
                        <a:pt x="7" y="2"/>
                        <a:pt x="6" y="2"/>
                        <a:pt x="6" y="1"/>
                      </a:cubicBezTo>
                      <a:cubicBezTo>
                        <a:pt x="6" y="1"/>
                        <a:pt x="5" y="0"/>
                        <a:pt x="4"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1" y="0"/>
                        <a:pt x="1" y="0"/>
                      </a:cubicBezTo>
                      <a:cubicBezTo>
                        <a:pt x="1" y="0"/>
                        <a:pt x="0" y="0"/>
                        <a:pt x="0" y="0"/>
                      </a:cubicBezTo>
                      <a:moveTo>
                        <a:pt x="0" y="0"/>
                      </a:moveTo>
                      <a:cubicBezTo>
                        <a:pt x="0" y="0"/>
                        <a:pt x="0" y="0"/>
                        <a:pt x="0" y="0"/>
                      </a:cubicBezTo>
                      <a:cubicBezTo>
                        <a:pt x="0" y="0"/>
                        <a:pt x="0" y="0"/>
                        <a:pt x="0" y="0"/>
                      </a:cubicBezTo>
                      <a:cubicBezTo>
                        <a:pt x="0" y="0"/>
                        <a:pt x="0" y="0"/>
                        <a:pt x="0" y="0"/>
                      </a:cubicBezTo>
                    </a:path>
                  </a:pathLst>
                </a:custGeom>
                <a:solidFill>
                  <a:srgbClr val="FAF0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8" name="Freeform 13039">
                  <a:extLst>
                    <a:ext uri="{FF2B5EF4-FFF2-40B4-BE49-F238E27FC236}">
                      <a16:creationId xmlns:a16="http://schemas.microsoft.com/office/drawing/2014/main" id="{6377EA45-47CA-CA86-85AE-64BDEF0939B0}"/>
                    </a:ext>
                  </a:extLst>
                </p:cNvPr>
                <p:cNvSpPr>
                  <a:spLocks/>
                </p:cNvSpPr>
                <p:nvPr/>
              </p:nvSpPr>
              <p:spPr bwMode="auto">
                <a:xfrm>
                  <a:off x="4298" y="2644"/>
                  <a:ext cx="2" cy="2"/>
                </a:xfrm>
                <a:custGeom>
                  <a:avLst/>
                  <a:gdLst>
                    <a:gd name="T0" fmla="*/ 1 w 3"/>
                    <a:gd name="T1" fmla="*/ 0 h 2"/>
                    <a:gd name="T2" fmla="*/ 1 w 3"/>
                    <a:gd name="T3" fmla="*/ 0 h 2"/>
                    <a:gd name="T4" fmla="*/ 1 w 3"/>
                    <a:gd name="T5" fmla="*/ 0 h 2"/>
                    <a:gd name="T6" fmla="*/ 0 w 3"/>
                    <a:gd name="T7" fmla="*/ 0 h 2"/>
                    <a:gd name="T8" fmla="*/ 1 w 3"/>
                    <a:gd name="T9" fmla="*/ 2 h 2"/>
                    <a:gd name="T10" fmla="*/ 1 w 3"/>
                    <a:gd name="T11" fmla="*/ 0 h 2"/>
                    <a:gd name="T12" fmla="*/ 1 w 3"/>
                    <a:gd name="T13" fmla="*/ 0 h 2"/>
                    <a:gd name="T14" fmla="*/ 1 w 3"/>
                    <a:gd name="T15" fmla="*/ 0 h 2"/>
                    <a:gd name="T16" fmla="*/ 1 w 3"/>
                    <a:gd name="T17" fmla="*/ 0 h 2"/>
                    <a:gd name="T18" fmla="*/ 1 w 3"/>
                    <a:gd name="T19" fmla="*/ 0 h 2"/>
                    <a:gd name="T20" fmla="*/ 1 w 3"/>
                    <a:gd name="T21" fmla="*/ 0 h 2"/>
                    <a:gd name="T22" fmla="*/ 1 w 3"/>
                    <a:gd name="T23" fmla="*/ 0 h 2"/>
                    <a:gd name="T24" fmla="*/ 1 w 3"/>
                    <a:gd name="T25" fmla="*/ 0 h 2"/>
                    <a:gd name="T26" fmla="*/ 1 w 3"/>
                    <a:gd name="T27" fmla="*/ 0 h 2"/>
                    <a:gd name="T28" fmla="*/ 1 w 3"/>
                    <a:gd name="T29" fmla="*/ 0 h 2"/>
                    <a:gd name="T30" fmla="*/ 1 w 3"/>
                    <a:gd name="T31" fmla="*/ 0 h 2"/>
                    <a:gd name="T32" fmla="*/ 1 w 3"/>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2">
                      <a:moveTo>
                        <a:pt x="1" y="0"/>
                      </a:moveTo>
                      <a:cubicBezTo>
                        <a:pt x="1" y="0"/>
                        <a:pt x="1" y="0"/>
                        <a:pt x="1" y="0"/>
                      </a:cubicBezTo>
                      <a:cubicBezTo>
                        <a:pt x="1" y="0"/>
                        <a:pt x="1" y="0"/>
                        <a:pt x="1" y="0"/>
                      </a:cubicBezTo>
                      <a:cubicBezTo>
                        <a:pt x="1" y="0"/>
                        <a:pt x="1" y="0"/>
                        <a:pt x="0" y="0"/>
                      </a:cubicBezTo>
                      <a:cubicBezTo>
                        <a:pt x="1" y="0"/>
                        <a:pt x="1" y="1"/>
                        <a:pt x="1" y="2"/>
                      </a:cubicBezTo>
                      <a:cubicBezTo>
                        <a:pt x="2" y="2"/>
                        <a:pt x="3" y="1"/>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59" name="Freeform 13040">
                  <a:extLst>
                    <a:ext uri="{FF2B5EF4-FFF2-40B4-BE49-F238E27FC236}">
                      <a16:creationId xmlns:a16="http://schemas.microsoft.com/office/drawing/2014/main" id="{A2FF4448-CD24-61B3-0494-509F1FE0AE79}"/>
                    </a:ext>
                  </a:extLst>
                </p:cNvPr>
                <p:cNvSpPr>
                  <a:spLocks/>
                </p:cNvSpPr>
                <p:nvPr/>
              </p:nvSpPr>
              <p:spPr bwMode="auto">
                <a:xfrm>
                  <a:off x="4300" y="2649"/>
                  <a:ext cx="1" cy="1"/>
                </a:xfrm>
                <a:custGeom>
                  <a:avLst/>
                  <a:gdLst>
                    <a:gd name="T0" fmla="*/ 1 w 1"/>
                    <a:gd name="T1" fmla="*/ 0 h 1"/>
                    <a:gd name="T2" fmla="*/ 0 w 1"/>
                    <a:gd name="T3" fmla="*/ 0 h 1"/>
                    <a:gd name="T4" fmla="*/ 0 w 1"/>
                    <a:gd name="T5" fmla="*/ 1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0"/>
                      </a:moveTo>
                      <a:cubicBezTo>
                        <a:pt x="1" y="0"/>
                        <a:pt x="0" y="0"/>
                        <a:pt x="0" y="0"/>
                      </a:cubicBezTo>
                      <a:cubicBezTo>
                        <a:pt x="0" y="0"/>
                        <a:pt x="0" y="1"/>
                        <a:pt x="0" y="1"/>
                      </a:cubicBezTo>
                      <a:cubicBezTo>
                        <a:pt x="0" y="1"/>
                        <a:pt x="1" y="0"/>
                        <a:pt x="1" y="0"/>
                      </a:cubicBezTo>
                      <a:cubicBezTo>
                        <a:pt x="1" y="0"/>
                        <a:pt x="1" y="0"/>
                        <a:pt x="1" y="0"/>
                      </a:cubicBezTo>
                      <a:cubicBezTo>
                        <a:pt x="1" y="0"/>
                        <a:pt x="1" y="0"/>
                        <a:pt x="1"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0" name="Freeform 13041">
                  <a:extLst>
                    <a:ext uri="{FF2B5EF4-FFF2-40B4-BE49-F238E27FC236}">
                      <a16:creationId xmlns:a16="http://schemas.microsoft.com/office/drawing/2014/main" id="{218993A7-BF39-5C5F-CE8A-7BA3EE5E42AE}"/>
                    </a:ext>
                  </a:extLst>
                </p:cNvPr>
                <p:cNvSpPr>
                  <a:spLocks noEditPoints="1"/>
                </p:cNvSpPr>
                <p:nvPr/>
              </p:nvSpPr>
              <p:spPr bwMode="auto">
                <a:xfrm>
                  <a:off x="4301" y="2654"/>
                  <a:ext cx="3" cy="2"/>
                </a:xfrm>
                <a:custGeom>
                  <a:avLst/>
                  <a:gdLst>
                    <a:gd name="T0" fmla="*/ 2 w 4"/>
                    <a:gd name="T1" fmla="*/ 0 h 3"/>
                    <a:gd name="T2" fmla="*/ 0 w 4"/>
                    <a:gd name="T3" fmla="*/ 1 h 3"/>
                    <a:gd name="T4" fmla="*/ 0 w 4"/>
                    <a:gd name="T5" fmla="*/ 1 h 3"/>
                    <a:gd name="T6" fmla="*/ 0 w 4"/>
                    <a:gd name="T7" fmla="*/ 1 h 3"/>
                    <a:gd name="T8" fmla="*/ 0 w 4"/>
                    <a:gd name="T9" fmla="*/ 1 h 3"/>
                    <a:gd name="T10" fmla="*/ 2 w 4"/>
                    <a:gd name="T11" fmla="*/ 0 h 3"/>
                    <a:gd name="T12" fmla="*/ 2 w 4"/>
                    <a:gd name="T13" fmla="*/ 0 h 3"/>
                    <a:gd name="T14" fmla="*/ 2 w 4"/>
                    <a:gd name="T15" fmla="*/ 0 h 3"/>
                    <a:gd name="T16" fmla="*/ 2 w 4"/>
                    <a:gd name="T17" fmla="*/ 0 h 3"/>
                    <a:gd name="T18" fmla="*/ 2 w 4"/>
                    <a:gd name="T19" fmla="*/ 0 h 3"/>
                    <a:gd name="T20" fmla="*/ 2 w 4"/>
                    <a:gd name="T21" fmla="*/ 0 h 3"/>
                    <a:gd name="T22" fmla="*/ 2 w 4"/>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3">
                      <a:moveTo>
                        <a:pt x="3" y="0"/>
                      </a:moveTo>
                      <a:cubicBezTo>
                        <a:pt x="2" y="0"/>
                        <a:pt x="1" y="0"/>
                        <a:pt x="0" y="1"/>
                      </a:cubicBezTo>
                      <a:cubicBezTo>
                        <a:pt x="0" y="1"/>
                        <a:pt x="0" y="2"/>
                        <a:pt x="0" y="2"/>
                      </a:cubicBezTo>
                      <a:cubicBezTo>
                        <a:pt x="0" y="3"/>
                        <a:pt x="0" y="3"/>
                        <a:pt x="0" y="3"/>
                      </a:cubicBezTo>
                      <a:cubicBezTo>
                        <a:pt x="0" y="3"/>
                        <a:pt x="0" y="3"/>
                        <a:pt x="0" y="2"/>
                      </a:cubicBezTo>
                      <a:cubicBezTo>
                        <a:pt x="1" y="2"/>
                        <a:pt x="2" y="0"/>
                        <a:pt x="3" y="0"/>
                      </a:cubicBezTo>
                      <a:cubicBezTo>
                        <a:pt x="3" y="0"/>
                        <a:pt x="3" y="0"/>
                        <a:pt x="3" y="0"/>
                      </a:cubicBezTo>
                      <a:moveTo>
                        <a:pt x="3" y="0"/>
                      </a:moveTo>
                      <a:cubicBezTo>
                        <a:pt x="3" y="0"/>
                        <a:pt x="3" y="0"/>
                        <a:pt x="3" y="0"/>
                      </a:cubicBezTo>
                      <a:cubicBezTo>
                        <a:pt x="3" y="0"/>
                        <a:pt x="3" y="0"/>
                        <a:pt x="3" y="0"/>
                      </a:cubicBezTo>
                      <a:cubicBezTo>
                        <a:pt x="4" y="0"/>
                        <a:pt x="4" y="0"/>
                        <a:pt x="4" y="0"/>
                      </a:cubicBezTo>
                      <a:cubicBezTo>
                        <a:pt x="3" y="0"/>
                        <a:pt x="3" y="0"/>
                        <a:pt x="3"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1" name="Freeform 13042">
                  <a:extLst>
                    <a:ext uri="{FF2B5EF4-FFF2-40B4-BE49-F238E27FC236}">
                      <a16:creationId xmlns:a16="http://schemas.microsoft.com/office/drawing/2014/main" id="{6270F5FF-478A-7636-44E8-64DDB5328E60}"/>
                    </a:ext>
                  </a:extLst>
                </p:cNvPr>
                <p:cNvSpPr>
                  <a:spLocks noEditPoints="1"/>
                </p:cNvSpPr>
                <p:nvPr/>
              </p:nvSpPr>
              <p:spPr bwMode="auto">
                <a:xfrm>
                  <a:off x="4303" y="2649"/>
                  <a:ext cx="2" cy="2"/>
                </a:xfrm>
                <a:custGeom>
                  <a:avLst/>
                  <a:gdLst>
                    <a:gd name="T0" fmla="*/ 0 w 3"/>
                    <a:gd name="T1" fmla="*/ 0 h 3"/>
                    <a:gd name="T2" fmla="*/ 1 w 3"/>
                    <a:gd name="T3" fmla="*/ 0 h 3"/>
                    <a:gd name="T4" fmla="*/ 1 w 3"/>
                    <a:gd name="T5" fmla="*/ 0 h 3"/>
                    <a:gd name="T6" fmla="*/ 0 w 3"/>
                    <a:gd name="T7" fmla="*/ 0 h 3"/>
                    <a:gd name="T8" fmla="*/ 1 w 3"/>
                    <a:gd name="T9" fmla="*/ 0 h 3"/>
                    <a:gd name="T10" fmla="*/ 1 w 3"/>
                    <a:gd name="T11" fmla="*/ 0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3">
                      <a:moveTo>
                        <a:pt x="0" y="0"/>
                      </a:moveTo>
                      <a:cubicBezTo>
                        <a:pt x="1" y="0"/>
                        <a:pt x="1" y="0"/>
                        <a:pt x="1" y="0"/>
                      </a:cubicBezTo>
                      <a:cubicBezTo>
                        <a:pt x="1" y="0"/>
                        <a:pt x="1" y="0"/>
                        <a:pt x="1" y="0"/>
                      </a:cubicBezTo>
                      <a:cubicBezTo>
                        <a:pt x="1" y="0"/>
                        <a:pt x="1" y="0"/>
                        <a:pt x="0" y="0"/>
                      </a:cubicBezTo>
                      <a:moveTo>
                        <a:pt x="2" y="0"/>
                      </a:moveTo>
                      <a:cubicBezTo>
                        <a:pt x="1" y="0"/>
                        <a:pt x="1" y="0"/>
                        <a:pt x="1" y="0"/>
                      </a:cubicBezTo>
                      <a:cubicBezTo>
                        <a:pt x="2" y="1"/>
                        <a:pt x="1" y="3"/>
                        <a:pt x="1" y="3"/>
                      </a:cubicBezTo>
                      <a:cubicBezTo>
                        <a:pt x="2" y="3"/>
                        <a:pt x="3" y="0"/>
                        <a:pt x="2"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2" name="Freeform 13043">
                  <a:extLst>
                    <a:ext uri="{FF2B5EF4-FFF2-40B4-BE49-F238E27FC236}">
                      <a16:creationId xmlns:a16="http://schemas.microsoft.com/office/drawing/2014/main" id="{81E08536-C631-676F-83F0-CAE84DFD0946}"/>
                    </a:ext>
                  </a:extLst>
                </p:cNvPr>
                <p:cNvSpPr>
                  <a:spLocks/>
                </p:cNvSpPr>
                <p:nvPr/>
              </p:nvSpPr>
              <p:spPr bwMode="auto">
                <a:xfrm>
                  <a:off x="4302" y="2660"/>
                  <a:ext cx="2" cy="3"/>
                </a:xfrm>
                <a:custGeom>
                  <a:avLst/>
                  <a:gdLst>
                    <a:gd name="T0" fmla="*/ 2 w 2"/>
                    <a:gd name="T1" fmla="*/ 0 h 4"/>
                    <a:gd name="T2" fmla="*/ 0 w 2"/>
                    <a:gd name="T3" fmla="*/ 2 h 4"/>
                    <a:gd name="T4" fmla="*/ 0 w 2"/>
                    <a:gd name="T5" fmla="*/ 2 h 4"/>
                    <a:gd name="T6" fmla="*/ 2 w 2"/>
                    <a:gd name="T7" fmla="*/ 1 h 4"/>
                    <a:gd name="T8" fmla="*/ 2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1" y="0"/>
                        <a:pt x="0" y="1"/>
                        <a:pt x="0" y="2"/>
                      </a:cubicBezTo>
                      <a:cubicBezTo>
                        <a:pt x="0" y="2"/>
                        <a:pt x="0" y="3"/>
                        <a:pt x="0" y="4"/>
                      </a:cubicBezTo>
                      <a:cubicBezTo>
                        <a:pt x="1" y="3"/>
                        <a:pt x="2" y="2"/>
                        <a:pt x="2" y="1"/>
                      </a:cubicBezTo>
                      <a:cubicBezTo>
                        <a:pt x="2" y="0"/>
                        <a:pt x="2" y="0"/>
                        <a:pt x="2"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3" name="Freeform 13044">
                  <a:extLst>
                    <a:ext uri="{FF2B5EF4-FFF2-40B4-BE49-F238E27FC236}">
                      <a16:creationId xmlns:a16="http://schemas.microsoft.com/office/drawing/2014/main" id="{AEB8A3D4-EA9D-E6CE-30F6-D380775545BE}"/>
                    </a:ext>
                  </a:extLst>
                </p:cNvPr>
                <p:cNvSpPr>
                  <a:spLocks noEditPoints="1"/>
                </p:cNvSpPr>
                <p:nvPr/>
              </p:nvSpPr>
              <p:spPr bwMode="auto">
                <a:xfrm>
                  <a:off x="4305" y="2655"/>
                  <a:ext cx="2" cy="2"/>
                </a:xfrm>
                <a:custGeom>
                  <a:avLst/>
                  <a:gdLst>
                    <a:gd name="T0" fmla="*/ 2 w 2"/>
                    <a:gd name="T1" fmla="*/ 1 h 3"/>
                    <a:gd name="T2" fmla="*/ 0 w 2"/>
                    <a:gd name="T3" fmla="*/ 1 h 3"/>
                    <a:gd name="T4" fmla="*/ 2 w 2"/>
                    <a:gd name="T5" fmla="*/ 1 h 3"/>
                    <a:gd name="T6" fmla="*/ 2 w 2"/>
                    <a:gd name="T7" fmla="*/ 1 h 3"/>
                    <a:gd name="T8" fmla="*/ 2 w 2"/>
                    <a:gd name="T9" fmla="*/ 0 h 3"/>
                    <a:gd name="T10" fmla="*/ 2 w 2"/>
                    <a:gd name="T11" fmla="*/ 0 h 3"/>
                    <a:gd name="T12" fmla="*/ 2 w 2"/>
                    <a:gd name="T13" fmla="*/ 0 h 3"/>
                    <a:gd name="T14" fmla="*/ 2 w 2"/>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3">
                      <a:moveTo>
                        <a:pt x="2" y="1"/>
                      </a:moveTo>
                      <a:cubicBezTo>
                        <a:pt x="2" y="2"/>
                        <a:pt x="1" y="3"/>
                        <a:pt x="0" y="3"/>
                      </a:cubicBezTo>
                      <a:cubicBezTo>
                        <a:pt x="1" y="3"/>
                        <a:pt x="2" y="2"/>
                        <a:pt x="2" y="2"/>
                      </a:cubicBezTo>
                      <a:cubicBezTo>
                        <a:pt x="2" y="2"/>
                        <a:pt x="2" y="1"/>
                        <a:pt x="2" y="1"/>
                      </a:cubicBezTo>
                      <a:moveTo>
                        <a:pt x="2" y="0"/>
                      </a:moveTo>
                      <a:cubicBezTo>
                        <a:pt x="2" y="0"/>
                        <a:pt x="2" y="0"/>
                        <a:pt x="2" y="0"/>
                      </a:cubicBezTo>
                      <a:cubicBezTo>
                        <a:pt x="2" y="0"/>
                        <a:pt x="2" y="0"/>
                        <a:pt x="2" y="0"/>
                      </a:cubicBezTo>
                      <a:cubicBezTo>
                        <a:pt x="2" y="0"/>
                        <a:pt x="2" y="0"/>
                        <a:pt x="2"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4" name="Freeform 13045">
                  <a:extLst>
                    <a:ext uri="{FF2B5EF4-FFF2-40B4-BE49-F238E27FC236}">
                      <a16:creationId xmlns:a16="http://schemas.microsoft.com/office/drawing/2014/main" id="{21179716-12F6-BD0D-A60E-2AD29C32878A}"/>
                    </a:ext>
                  </a:extLst>
                </p:cNvPr>
                <p:cNvSpPr>
                  <a:spLocks/>
                </p:cNvSpPr>
                <p:nvPr/>
              </p:nvSpPr>
              <p:spPr bwMode="auto">
                <a:xfrm>
                  <a:off x="4322" y="2776"/>
                  <a:ext cx="2" cy="7"/>
                </a:xfrm>
                <a:custGeom>
                  <a:avLst/>
                  <a:gdLst>
                    <a:gd name="T0" fmla="*/ 1 w 3"/>
                    <a:gd name="T1" fmla="*/ 0 h 8"/>
                    <a:gd name="T2" fmla="*/ 0 w 3"/>
                    <a:gd name="T3" fmla="*/ 4 h 8"/>
                    <a:gd name="T4" fmla="*/ 1 w 3"/>
                    <a:gd name="T5" fmla="*/ 4 h 8"/>
                    <a:gd name="T6" fmla="*/ 1 w 3"/>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8">
                      <a:moveTo>
                        <a:pt x="2" y="0"/>
                      </a:moveTo>
                      <a:cubicBezTo>
                        <a:pt x="1" y="1"/>
                        <a:pt x="1" y="3"/>
                        <a:pt x="0" y="4"/>
                      </a:cubicBezTo>
                      <a:cubicBezTo>
                        <a:pt x="1" y="6"/>
                        <a:pt x="2" y="7"/>
                        <a:pt x="3" y="8"/>
                      </a:cubicBezTo>
                      <a:cubicBezTo>
                        <a:pt x="3" y="6"/>
                        <a:pt x="2" y="3"/>
                        <a:pt x="2"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5" name="Freeform 13046">
                  <a:extLst>
                    <a:ext uri="{FF2B5EF4-FFF2-40B4-BE49-F238E27FC236}">
                      <a16:creationId xmlns:a16="http://schemas.microsoft.com/office/drawing/2014/main" id="{6445D3EB-C555-E565-F1CF-D134168FBEE6}"/>
                    </a:ext>
                  </a:extLst>
                </p:cNvPr>
                <p:cNvSpPr>
                  <a:spLocks/>
                </p:cNvSpPr>
                <p:nvPr/>
              </p:nvSpPr>
              <p:spPr bwMode="auto">
                <a:xfrm>
                  <a:off x="4314" y="2735"/>
                  <a:ext cx="9" cy="44"/>
                </a:xfrm>
                <a:custGeom>
                  <a:avLst/>
                  <a:gdLst>
                    <a:gd name="T0" fmla="*/ 0 w 11"/>
                    <a:gd name="T1" fmla="*/ 0 h 54"/>
                    <a:gd name="T2" fmla="*/ 4 w 11"/>
                    <a:gd name="T3" fmla="*/ 24 h 54"/>
                    <a:gd name="T4" fmla="*/ 5 w 11"/>
                    <a:gd name="T5" fmla="*/ 22 h 54"/>
                    <a:gd name="T6" fmla="*/ 0 w 11"/>
                    <a:gd name="T7" fmla="*/ 0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54">
                      <a:moveTo>
                        <a:pt x="0" y="0"/>
                      </a:moveTo>
                      <a:cubicBezTo>
                        <a:pt x="0" y="19"/>
                        <a:pt x="1" y="40"/>
                        <a:pt x="9" y="54"/>
                      </a:cubicBezTo>
                      <a:cubicBezTo>
                        <a:pt x="10" y="53"/>
                        <a:pt x="10" y="51"/>
                        <a:pt x="11" y="50"/>
                      </a:cubicBezTo>
                      <a:cubicBezTo>
                        <a:pt x="8" y="33"/>
                        <a:pt x="4" y="17"/>
                        <a:pt x="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6" name="Freeform 13047">
                  <a:extLst>
                    <a:ext uri="{FF2B5EF4-FFF2-40B4-BE49-F238E27FC236}">
                      <a16:creationId xmlns:a16="http://schemas.microsoft.com/office/drawing/2014/main" id="{004E180F-7045-134D-D74F-6C452A5EFF95}"/>
                    </a:ext>
                  </a:extLst>
                </p:cNvPr>
                <p:cNvSpPr>
                  <a:spLocks/>
                </p:cNvSpPr>
                <p:nvPr/>
              </p:nvSpPr>
              <p:spPr bwMode="auto">
                <a:xfrm>
                  <a:off x="4215" y="2501"/>
                  <a:ext cx="1" cy="8"/>
                </a:xfrm>
                <a:custGeom>
                  <a:avLst/>
                  <a:gdLst>
                    <a:gd name="T0" fmla="*/ 1 w 1"/>
                    <a:gd name="T1" fmla="*/ 0 h 9"/>
                    <a:gd name="T2" fmla="*/ 0 w 1"/>
                    <a:gd name="T3" fmla="*/ 5 h 9"/>
                    <a:gd name="T4" fmla="*/ 1 w 1"/>
                    <a:gd name="T5" fmla="*/ 4 h 9"/>
                    <a:gd name="T6" fmla="*/ 1 w 1"/>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
                      <a:moveTo>
                        <a:pt x="1" y="0"/>
                      </a:moveTo>
                      <a:cubicBezTo>
                        <a:pt x="1" y="3"/>
                        <a:pt x="0" y="6"/>
                        <a:pt x="0" y="9"/>
                      </a:cubicBezTo>
                      <a:cubicBezTo>
                        <a:pt x="1" y="8"/>
                        <a:pt x="1" y="7"/>
                        <a:pt x="1" y="6"/>
                      </a:cubicBezTo>
                      <a:cubicBezTo>
                        <a:pt x="1" y="0"/>
                        <a:pt x="1" y="0"/>
                        <a:pt x="1" y="0"/>
                      </a:cubicBezTo>
                    </a:path>
                  </a:pathLst>
                </a:custGeom>
                <a:solidFill>
                  <a:srgbClr val="AE52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7" name="Freeform 13048">
                  <a:extLst>
                    <a:ext uri="{FF2B5EF4-FFF2-40B4-BE49-F238E27FC236}">
                      <a16:creationId xmlns:a16="http://schemas.microsoft.com/office/drawing/2014/main" id="{510260AD-07F1-8FF8-6628-F7D32CFA05D3}"/>
                    </a:ext>
                  </a:extLst>
                </p:cNvPr>
                <p:cNvSpPr>
                  <a:spLocks noEditPoints="1"/>
                </p:cNvSpPr>
                <p:nvPr/>
              </p:nvSpPr>
              <p:spPr bwMode="auto">
                <a:xfrm>
                  <a:off x="4215" y="2506"/>
                  <a:ext cx="9" cy="75"/>
                </a:xfrm>
                <a:custGeom>
                  <a:avLst/>
                  <a:gdLst>
                    <a:gd name="T0" fmla="*/ 2 w 11"/>
                    <a:gd name="T1" fmla="*/ 16 h 91"/>
                    <a:gd name="T2" fmla="*/ 2 w 11"/>
                    <a:gd name="T3" fmla="*/ 17 h 91"/>
                    <a:gd name="T4" fmla="*/ 1 w 11"/>
                    <a:gd name="T5" fmla="*/ 17 h 91"/>
                    <a:gd name="T6" fmla="*/ 5 w 11"/>
                    <a:gd name="T7" fmla="*/ 42 h 91"/>
                    <a:gd name="T8" fmla="*/ 5 w 11"/>
                    <a:gd name="T9" fmla="*/ 40 h 91"/>
                    <a:gd name="T10" fmla="*/ 3 w 11"/>
                    <a:gd name="T11" fmla="*/ 27 h 91"/>
                    <a:gd name="T12" fmla="*/ 2 w 11"/>
                    <a:gd name="T13" fmla="*/ 16 h 91"/>
                    <a:gd name="T14" fmla="*/ 1 w 11"/>
                    <a:gd name="T15" fmla="*/ 0 h 91"/>
                    <a:gd name="T16" fmla="*/ 0 w 11"/>
                    <a:gd name="T17" fmla="*/ 2 h 91"/>
                    <a:gd name="T18" fmla="*/ 0 w 11"/>
                    <a:gd name="T19" fmla="*/ 8 h 91"/>
                    <a:gd name="T20" fmla="*/ 0 w 11"/>
                    <a:gd name="T21" fmla="*/ 8 h 91"/>
                    <a:gd name="T22" fmla="*/ 0 w 11"/>
                    <a:gd name="T23" fmla="*/ 8 h 91"/>
                    <a:gd name="T24" fmla="*/ 0 w 11"/>
                    <a:gd name="T25" fmla="*/ 8 h 91"/>
                    <a:gd name="T26" fmla="*/ 0 w 11"/>
                    <a:gd name="T27" fmla="*/ 8 h 91"/>
                    <a:gd name="T28" fmla="*/ 1 w 11"/>
                    <a:gd name="T29" fmla="*/ 8 h 91"/>
                    <a:gd name="T30" fmla="*/ 1 w 11"/>
                    <a:gd name="T31" fmla="*/ 8 h 91"/>
                    <a:gd name="T32" fmla="*/ 2 w 11"/>
                    <a:gd name="T33" fmla="*/ 8 h 91"/>
                    <a:gd name="T34" fmla="*/ 2 w 11"/>
                    <a:gd name="T35" fmla="*/ 8 h 91"/>
                    <a:gd name="T36" fmla="*/ 2 w 11"/>
                    <a:gd name="T37" fmla="*/ 8 h 91"/>
                    <a:gd name="T38" fmla="*/ 2 w 11"/>
                    <a:gd name="T39" fmla="*/ 8 h 91"/>
                    <a:gd name="T40" fmla="*/ 2 w 11"/>
                    <a:gd name="T41" fmla="*/ 8 h 91"/>
                    <a:gd name="T42" fmla="*/ 2 w 11"/>
                    <a:gd name="T43" fmla="*/ 8 h 91"/>
                    <a:gd name="T44" fmla="*/ 2 w 11"/>
                    <a:gd name="T45" fmla="*/ 8 h 91"/>
                    <a:gd name="T46" fmla="*/ 2 w 11"/>
                    <a:gd name="T47" fmla="*/ 8 h 91"/>
                    <a:gd name="T48" fmla="*/ 2 w 11"/>
                    <a:gd name="T49" fmla="*/ 8 h 91"/>
                    <a:gd name="T50" fmla="*/ 2 w 11"/>
                    <a:gd name="T51" fmla="*/ 8 h 91"/>
                    <a:gd name="T52" fmla="*/ 1 w 11"/>
                    <a:gd name="T53" fmla="*/ 0 h 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 h="91">
                      <a:moveTo>
                        <a:pt x="5" y="35"/>
                      </a:moveTo>
                      <a:cubicBezTo>
                        <a:pt x="5" y="35"/>
                        <a:pt x="4" y="36"/>
                        <a:pt x="3" y="36"/>
                      </a:cubicBezTo>
                      <a:cubicBezTo>
                        <a:pt x="3" y="36"/>
                        <a:pt x="2" y="36"/>
                        <a:pt x="1" y="37"/>
                      </a:cubicBezTo>
                      <a:cubicBezTo>
                        <a:pt x="3" y="55"/>
                        <a:pt x="6" y="73"/>
                        <a:pt x="10" y="91"/>
                      </a:cubicBezTo>
                      <a:cubicBezTo>
                        <a:pt x="11" y="90"/>
                        <a:pt x="11" y="89"/>
                        <a:pt x="11" y="89"/>
                      </a:cubicBezTo>
                      <a:cubicBezTo>
                        <a:pt x="10" y="79"/>
                        <a:pt x="9" y="69"/>
                        <a:pt x="7" y="59"/>
                      </a:cubicBezTo>
                      <a:cubicBezTo>
                        <a:pt x="5" y="35"/>
                        <a:pt x="5" y="35"/>
                        <a:pt x="5" y="35"/>
                      </a:cubicBezTo>
                      <a:moveTo>
                        <a:pt x="1" y="0"/>
                      </a:moveTo>
                      <a:cubicBezTo>
                        <a:pt x="1" y="1"/>
                        <a:pt x="1" y="2"/>
                        <a:pt x="0" y="3"/>
                      </a:cubicBezTo>
                      <a:cubicBezTo>
                        <a:pt x="0" y="8"/>
                        <a:pt x="0" y="13"/>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1" y="0"/>
                        <a:pt x="1" y="0"/>
                        <a:pt x="1" y="0"/>
                      </a:cubicBezTo>
                    </a:path>
                  </a:pathLst>
                </a:custGeom>
                <a:solidFill>
                  <a:srgbClr val="BA5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8" name="Freeform 13049">
                  <a:extLst>
                    <a:ext uri="{FF2B5EF4-FFF2-40B4-BE49-F238E27FC236}">
                      <a16:creationId xmlns:a16="http://schemas.microsoft.com/office/drawing/2014/main" id="{E598307F-F822-98DC-2961-CAC6D69E5D0E}"/>
                    </a:ext>
                  </a:extLst>
                </p:cNvPr>
                <p:cNvSpPr>
                  <a:spLocks/>
                </p:cNvSpPr>
                <p:nvPr/>
              </p:nvSpPr>
              <p:spPr bwMode="auto">
                <a:xfrm>
                  <a:off x="4224" y="2580"/>
                  <a:ext cx="1" cy="7"/>
                </a:xfrm>
                <a:custGeom>
                  <a:avLst/>
                  <a:gdLst>
                    <a:gd name="T0" fmla="*/ 1 w 2"/>
                    <a:gd name="T1" fmla="*/ 0 h 9"/>
                    <a:gd name="T2" fmla="*/ 0 w 2"/>
                    <a:gd name="T3" fmla="*/ 2 h 9"/>
                    <a:gd name="T4" fmla="*/ 1 w 2"/>
                    <a:gd name="T5" fmla="*/ 3 h 9"/>
                    <a:gd name="T6" fmla="*/ 1 w 2"/>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9">
                      <a:moveTo>
                        <a:pt x="1" y="0"/>
                      </a:moveTo>
                      <a:cubicBezTo>
                        <a:pt x="1" y="0"/>
                        <a:pt x="1" y="1"/>
                        <a:pt x="0" y="2"/>
                      </a:cubicBezTo>
                      <a:cubicBezTo>
                        <a:pt x="1" y="4"/>
                        <a:pt x="2" y="7"/>
                        <a:pt x="2" y="9"/>
                      </a:cubicBezTo>
                      <a:cubicBezTo>
                        <a:pt x="2" y="6"/>
                        <a:pt x="1" y="3"/>
                        <a:pt x="1" y="0"/>
                      </a:cubicBezTo>
                    </a:path>
                  </a:pathLst>
                </a:custGeom>
                <a:solidFill>
                  <a:srgbClr val="CF6D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69" name="Freeform 13050">
                  <a:extLst>
                    <a:ext uri="{FF2B5EF4-FFF2-40B4-BE49-F238E27FC236}">
                      <a16:creationId xmlns:a16="http://schemas.microsoft.com/office/drawing/2014/main" id="{E436BEBB-FD12-8D7E-2CF3-EB0ED49BA701}"/>
                    </a:ext>
                  </a:extLst>
                </p:cNvPr>
                <p:cNvSpPr>
                  <a:spLocks noEditPoints="1"/>
                </p:cNvSpPr>
                <p:nvPr/>
              </p:nvSpPr>
              <p:spPr bwMode="auto">
                <a:xfrm>
                  <a:off x="4215" y="2521"/>
                  <a:ext cx="4" cy="16"/>
                </a:xfrm>
                <a:custGeom>
                  <a:avLst/>
                  <a:gdLst>
                    <a:gd name="T0" fmla="*/ 2 w 5"/>
                    <a:gd name="T1" fmla="*/ 2 h 19"/>
                    <a:gd name="T2" fmla="*/ 0 w 5"/>
                    <a:gd name="T3" fmla="*/ 3 h 19"/>
                    <a:gd name="T4" fmla="*/ 1 w 5"/>
                    <a:gd name="T5" fmla="*/ 8 h 19"/>
                    <a:gd name="T6" fmla="*/ 2 w 5"/>
                    <a:gd name="T7" fmla="*/ 7 h 19"/>
                    <a:gd name="T8" fmla="*/ 2 w 5"/>
                    <a:gd name="T9" fmla="*/ 7 h 19"/>
                    <a:gd name="T10" fmla="*/ 2 w 5"/>
                    <a:gd name="T11" fmla="*/ 7 h 19"/>
                    <a:gd name="T12" fmla="*/ 2 w 5"/>
                    <a:gd name="T13" fmla="*/ 8 h 19"/>
                    <a:gd name="T14" fmla="*/ 1 w 5"/>
                    <a:gd name="T15" fmla="*/ 8 h 19"/>
                    <a:gd name="T16" fmla="*/ 1 w 5"/>
                    <a:gd name="T17" fmla="*/ 9 h 19"/>
                    <a:gd name="T18" fmla="*/ 2 w 5"/>
                    <a:gd name="T19" fmla="*/ 9 h 19"/>
                    <a:gd name="T20" fmla="*/ 2 w 5"/>
                    <a:gd name="T21" fmla="*/ 8 h 19"/>
                    <a:gd name="T22" fmla="*/ 2 w 5"/>
                    <a:gd name="T23" fmla="*/ 5 h 19"/>
                    <a:gd name="T24" fmla="*/ 2 w 5"/>
                    <a:gd name="T25" fmla="*/ 6 h 19"/>
                    <a:gd name="T26" fmla="*/ 1 w 5"/>
                    <a:gd name="T27" fmla="*/ 6 h 19"/>
                    <a:gd name="T28" fmla="*/ 1 w 5"/>
                    <a:gd name="T29" fmla="*/ 6 h 19"/>
                    <a:gd name="T30" fmla="*/ 2 w 5"/>
                    <a:gd name="T31" fmla="*/ 5 h 19"/>
                    <a:gd name="T32" fmla="*/ 2 w 5"/>
                    <a:gd name="T33" fmla="*/ 5 h 19"/>
                    <a:gd name="T34" fmla="*/ 2 w 5"/>
                    <a:gd name="T35" fmla="*/ 3 h 19"/>
                    <a:gd name="T36" fmla="*/ 2 w 5"/>
                    <a:gd name="T37" fmla="*/ 3 h 19"/>
                    <a:gd name="T38" fmla="*/ 2 w 5"/>
                    <a:gd name="T39" fmla="*/ 3 h 19"/>
                    <a:gd name="T40" fmla="*/ 2 w 5"/>
                    <a:gd name="T41" fmla="*/ 2 h 19"/>
                    <a:gd name="T42" fmla="*/ 2 w 5"/>
                    <a:gd name="T43" fmla="*/ 2 h 19"/>
                    <a:gd name="T44" fmla="*/ 2 w 5"/>
                    <a:gd name="T45" fmla="*/ 2 h 19"/>
                    <a:gd name="T46" fmla="*/ 0 w 5"/>
                    <a:gd name="T47" fmla="*/ 0 h 19"/>
                    <a:gd name="T48" fmla="*/ 0 w 5"/>
                    <a:gd name="T49" fmla="*/ 0 h 19"/>
                    <a:gd name="T50" fmla="*/ 0 w 5"/>
                    <a:gd name="T51" fmla="*/ 0 h 19"/>
                    <a:gd name="T52" fmla="*/ 1 w 5"/>
                    <a:gd name="T53" fmla="*/ 0 h 19"/>
                    <a:gd name="T54" fmla="*/ 0 w 5"/>
                    <a:gd name="T55" fmla="*/ 0 h 19"/>
                    <a:gd name="T56" fmla="*/ 1 w 5"/>
                    <a:gd name="T57" fmla="*/ 0 h 19"/>
                    <a:gd name="T58" fmla="*/ 2 w 5"/>
                    <a:gd name="T59" fmla="*/ 0 h 19"/>
                    <a:gd name="T60" fmla="*/ 2 w 5"/>
                    <a:gd name="T61" fmla="*/ 0 h 19"/>
                    <a:gd name="T62" fmla="*/ 2 w 5"/>
                    <a:gd name="T63" fmla="*/ 0 h 19"/>
                    <a:gd name="T64" fmla="*/ 2 w 5"/>
                    <a:gd name="T65" fmla="*/ 0 h 19"/>
                    <a:gd name="T66" fmla="*/ 2 w 5"/>
                    <a:gd name="T67" fmla="*/ 0 h 19"/>
                    <a:gd name="T68" fmla="*/ 2 w 5"/>
                    <a:gd name="T69" fmla="*/ 0 h 19"/>
                    <a:gd name="T70" fmla="*/ 2 w 5"/>
                    <a:gd name="T71" fmla="*/ 0 h 19"/>
                    <a:gd name="T72" fmla="*/ 2 w 5"/>
                    <a:gd name="T73" fmla="*/ 0 h 19"/>
                    <a:gd name="T74" fmla="*/ 2 w 5"/>
                    <a:gd name="T75" fmla="*/ 0 h 19"/>
                    <a:gd name="T76" fmla="*/ 2 w 5"/>
                    <a:gd name="T77" fmla="*/ 0 h 19"/>
                    <a:gd name="T78" fmla="*/ 2 w 5"/>
                    <a:gd name="T79" fmla="*/ 0 h 19"/>
                    <a:gd name="T80" fmla="*/ 1 w 5"/>
                    <a:gd name="T81" fmla="*/ 0 h 19"/>
                    <a:gd name="T82" fmla="*/ 2 w 5"/>
                    <a:gd name="T83" fmla="*/ 0 h 19"/>
                    <a:gd name="T84" fmla="*/ 2 w 5"/>
                    <a:gd name="T85" fmla="*/ 0 h 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 h="19">
                      <a:moveTo>
                        <a:pt x="3" y="2"/>
                      </a:moveTo>
                      <a:cubicBezTo>
                        <a:pt x="2" y="2"/>
                        <a:pt x="1" y="2"/>
                        <a:pt x="0" y="3"/>
                      </a:cubicBezTo>
                      <a:cubicBezTo>
                        <a:pt x="0" y="7"/>
                        <a:pt x="0" y="11"/>
                        <a:pt x="1" y="15"/>
                      </a:cubicBezTo>
                      <a:cubicBezTo>
                        <a:pt x="2" y="15"/>
                        <a:pt x="3" y="14"/>
                        <a:pt x="3" y="14"/>
                      </a:cubicBezTo>
                      <a:cubicBezTo>
                        <a:pt x="3" y="14"/>
                        <a:pt x="3" y="14"/>
                        <a:pt x="3" y="14"/>
                      </a:cubicBezTo>
                      <a:cubicBezTo>
                        <a:pt x="3" y="14"/>
                        <a:pt x="3" y="14"/>
                        <a:pt x="3" y="14"/>
                      </a:cubicBezTo>
                      <a:cubicBezTo>
                        <a:pt x="2" y="15"/>
                        <a:pt x="2" y="15"/>
                        <a:pt x="2" y="15"/>
                      </a:cubicBezTo>
                      <a:cubicBezTo>
                        <a:pt x="2" y="15"/>
                        <a:pt x="1" y="16"/>
                        <a:pt x="1" y="16"/>
                      </a:cubicBezTo>
                      <a:cubicBezTo>
                        <a:pt x="1" y="17"/>
                        <a:pt x="1" y="18"/>
                        <a:pt x="1" y="19"/>
                      </a:cubicBezTo>
                      <a:cubicBezTo>
                        <a:pt x="2" y="18"/>
                        <a:pt x="3" y="18"/>
                        <a:pt x="3" y="18"/>
                      </a:cubicBezTo>
                      <a:cubicBezTo>
                        <a:pt x="4" y="18"/>
                        <a:pt x="5" y="17"/>
                        <a:pt x="5" y="17"/>
                      </a:cubicBezTo>
                      <a:cubicBezTo>
                        <a:pt x="4" y="10"/>
                        <a:pt x="4" y="10"/>
                        <a:pt x="4" y="10"/>
                      </a:cubicBezTo>
                      <a:cubicBezTo>
                        <a:pt x="4" y="10"/>
                        <a:pt x="3" y="11"/>
                        <a:pt x="3" y="11"/>
                      </a:cubicBezTo>
                      <a:cubicBezTo>
                        <a:pt x="2" y="11"/>
                        <a:pt x="2" y="12"/>
                        <a:pt x="1" y="12"/>
                      </a:cubicBezTo>
                      <a:cubicBezTo>
                        <a:pt x="1" y="12"/>
                        <a:pt x="1" y="12"/>
                        <a:pt x="1" y="12"/>
                      </a:cubicBezTo>
                      <a:cubicBezTo>
                        <a:pt x="0" y="12"/>
                        <a:pt x="3" y="10"/>
                        <a:pt x="4" y="10"/>
                      </a:cubicBezTo>
                      <a:cubicBezTo>
                        <a:pt x="4" y="10"/>
                        <a:pt x="4" y="10"/>
                        <a:pt x="4" y="10"/>
                      </a:cubicBezTo>
                      <a:cubicBezTo>
                        <a:pt x="4" y="6"/>
                        <a:pt x="4" y="6"/>
                        <a:pt x="4" y="6"/>
                      </a:cubicBezTo>
                      <a:cubicBezTo>
                        <a:pt x="3" y="6"/>
                        <a:pt x="3" y="7"/>
                        <a:pt x="3" y="7"/>
                      </a:cubicBezTo>
                      <a:cubicBezTo>
                        <a:pt x="3" y="6"/>
                        <a:pt x="3" y="6"/>
                        <a:pt x="4" y="5"/>
                      </a:cubicBezTo>
                      <a:cubicBezTo>
                        <a:pt x="3" y="2"/>
                        <a:pt x="3" y="2"/>
                        <a:pt x="3" y="2"/>
                      </a:cubicBezTo>
                      <a:cubicBezTo>
                        <a:pt x="3" y="2"/>
                        <a:pt x="3" y="2"/>
                        <a:pt x="3" y="2"/>
                      </a:cubicBezTo>
                      <a:cubicBezTo>
                        <a:pt x="3" y="2"/>
                        <a:pt x="3" y="2"/>
                        <a:pt x="3" y="2"/>
                      </a:cubicBezTo>
                      <a:moveTo>
                        <a:pt x="0" y="0"/>
                      </a:moveTo>
                      <a:cubicBezTo>
                        <a:pt x="0" y="0"/>
                        <a:pt x="0" y="0"/>
                        <a:pt x="0" y="0"/>
                      </a:cubicBezTo>
                      <a:cubicBezTo>
                        <a:pt x="0" y="0"/>
                        <a:pt x="0" y="0"/>
                        <a:pt x="0" y="0"/>
                      </a:cubicBezTo>
                      <a:moveTo>
                        <a:pt x="1" y="0"/>
                      </a:moveTo>
                      <a:cubicBezTo>
                        <a:pt x="1" y="0"/>
                        <a:pt x="1" y="0"/>
                        <a:pt x="0" y="0"/>
                      </a:cubicBezTo>
                      <a:cubicBezTo>
                        <a:pt x="1" y="0"/>
                        <a:pt x="1" y="0"/>
                        <a:pt x="1" y="0"/>
                      </a:cubicBezTo>
                      <a:moveTo>
                        <a:pt x="2" y="0"/>
                      </a:moveTo>
                      <a:cubicBezTo>
                        <a:pt x="3" y="0"/>
                        <a:pt x="3" y="0"/>
                        <a:pt x="3" y="0"/>
                      </a:cubicBezTo>
                      <a:cubicBezTo>
                        <a:pt x="3" y="0"/>
                        <a:pt x="3" y="0"/>
                        <a:pt x="3" y="0"/>
                      </a:cubicBezTo>
                      <a:cubicBezTo>
                        <a:pt x="3" y="0"/>
                        <a:pt x="3"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1" y="0"/>
                      </a:cubicBezTo>
                      <a:cubicBezTo>
                        <a:pt x="2" y="0"/>
                        <a:pt x="2" y="0"/>
                        <a:pt x="2" y="0"/>
                      </a:cubicBezTo>
                      <a:cubicBezTo>
                        <a:pt x="2" y="0"/>
                        <a:pt x="2" y="0"/>
                        <a:pt x="2" y="0"/>
                      </a:cubicBezTo>
                    </a:path>
                  </a:pathLst>
                </a:custGeom>
                <a:solidFill>
                  <a:srgbClr val="FAF0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0" name="Freeform 13051">
                  <a:extLst>
                    <a:ext uri="{FF2B5EF4-FFF2-40B4-BE49-F238E27FC236}">
                      <a16:creationId xmlns:a16="http://schemas.microsoft.com/office/drawing/2014/main" id="{20A2AD52-7B0E-629A-2D11-6F24E85A2EDD}"/>
                    </a:ext>
                  </a:extLst>
                </p:cNvPr>
                <p:cNvSpPr>
                  <a:spLocks/>
                </p:cNvSpPr>
                <p:nvPr/>
              </p:nvSpPr>
              <p:spPr bwMode="auto">
                <a:xfrm>
                  <a:off x="4215" y="2521"/>
                  <a:ext cx="3" cy="2"/>
                </a:xfrm>
                <a:custGeom>
                  <a:avLst/>
                  <a:gdLst>
                    <a:gd name="T0" fmla="*/ 2 w 3"/>
                    <a:gd name="T1" fmla="*/ 0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0 h 3"/>
                    <a:gd name="T16" fmla="*/ 0 w 3"/>
                    <a:gd name="T17" fmla="*/ 0 h 3"/>
                    <a:gd name="T18" fmla="*/ 0 w 3"/>
                    <a:gd name="T19" fmla="*/ 1 h 3"/>
                    <a:gd name="T20" fmla="*/ 3 w 3"/>
                    <a:gd name="T21" fmla="*/ 1 h 3"/>
                    <a:gd name="T22" fmla="*/ 3 w 3"/>
                    <a:gd name="T23" fmla="*/ 1 h 3"/>
                    <a:gd name="T24" fmla="*/ 3 w 3"/>
                    <a:gd name="T25" fmla="*/ 1 h 3"/>
                    <a:gd name="T26" fmla="*/ 3 w 3"/>
                    <a:gd name="T27" fmla="*/ 0 h 3"/>
                    <a:gd name="T28" fmla="*/ 2 w 3"/>
                    <a:gd name="T29" fmla="*/ 0 h 3"/>
                    <a:gd name="T30" fmla="*/ 2 w 3"/>
                    <a:gd name="T31" fmla="*/ 0 h 3"/>
                    <a:gd name="T32" fmla="*/ 2 w 3"/>
                    <a:gd name="T33" fmla="*/ 0 h 3"/>
                    <a:gd name="T34" fmla="*/ 2 w 3"/>
                    <a:gd name="T35" fmla="*/ 0 h 3"/>
                    <a:gd name="T36" fmla="*/ 2 w 3"/>
                    <a:gd name="T37" fmla="*/ 0 h 3"/>
                    <a:gd name="T38" fmla="*/ 2 w 3"/>
                    <a:gd name="T39" fmla="*/ 0 h 3"/>
                    <a:gd name="T40" fmla="*/ 2 w 3"/>
                    <a:gd name="T41" fmla="*/ 0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 h="3">
                      <a:moveTo>
                        <a:pt x="2" y="0"/>
                      </a:moveTo>
                      <a:cubicBezTo>
                        <a:pt x="2" y="0"/>
                        <a:pt x="2" y="0"/>
                        <a:pt x="2" y="0"/>
                      </a:cubicBezTo>
                      <a:cubicBezTo>
                        <a:pt x="2" y="0"/>
                        <a:pt x="2"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2"/>
                        <a:pt x="0" y="3"/>
                      </a:cubicBezTo>
                      <a:cubicBezTo>
                        <a:pt x="1" y="2"/>
                        <a:pt x="2" y="2"/>
                        <a:pt x="3" y="2"/>
                      </a:cubicBezTo>
                      <a:cubicBezTo>
                        <a:pt x="3" y="2"/>
                        <a:pt x="3" y="2"/>
                        <a:pt x="3" y="2"/>
                      </a:cubicBezTo>
                      <a:cubicBezTo>
                        <a:pt x="3" y="2"/>
                        <a:pt x="3" y="2"/>
                        <a:pt x="3" y="2"/>
                      </a:cubicBezTo>
                      <a:cubicBezTo>
                        <a:pt x="3" y="0"/>
                        <a:pt x="3" y="0"/>
                        <a:pt x="3" y="0"/>
                      </a:cubicBezTo>
                      <a:cubicBezTo>
                        <a:pt x="3" y="0"/>
                        <a:pt x="3"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1" name="Freeform 13052">
                  <a:extLst>
                    <a:ext uri="{FF2B5EF4-FFF2-40B4-BE49-F238E27FC236}">
                      <a16:creationId xmlns:a16="http://schemas.microsoft.com/office/drawing/2014/main" id="{8C3ACD81-2535-7926-C181-24A783E39902}"/>
                    </a:ext>
                  </a:extLst>
                </p:cNvPr>
                <p:cNvSpPr>
                  <a:spLocks/>
                </p:cNvSpPr>
                <p:nvPr/>
              </p:nvSpPr>
              <p:spPr bwMode="auto">
                <a:xfrm>
                  <a:off x="4218" y="2525"/>
                  <a:ext cx="1" cy="2"/>
                </a:xfrm>
                <a:custGeom>
                  <a:avLst/>
                  <a:gdLst>
                    <a:gd name="T0" fmla="*/ 1 w 1"/>
                    <a:gd name="T1" fmla="*/ 0 h 2"/>
                    <a:gd name="T2" fmla="*/ 0 w 1"/>
                    <a:gd name="T3" fmla="*/ 2 h 2"/>
                    <a:gd name="T4" fmla="*/ 1 w 1"/>
                    <a:gd name="T5" fmla="*/ 1 h 2"/>
                    <a:gd name="T6" fmla="*/ 1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0"/>
                      </a:moveTo>
                      <a:cubicBezTo>
                        <a:pt x="0" y="1"/>
                        <a:pt x="0" y="1"/>
                        <a:pt x="0" y="2"/>
                      </a:cubicBezTo>
                      <a:cubicBezTo>
                        <a:pt x="0" y="2"/>
                        <a:pt x="0" y="1"/>
                        <a:pt x="1" y="1"/>
                      </a:cubicBezTo>
                      <a:cubicBezTo>
                        <a:pt x="1" y="0"/>
                        <a:pt x="1" y="0"/>
                        <a:pt x="1"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2" name="Freeform 13053">
                  <a:extLst>
                    <a:ext uri="{FF2B5EF4-FFF2-40B4-BE49-F238E27FC236}">
                      <a16:creationId xmlns:a16="http://schemas.microsoft.com/office/drawing/2014/main" id="{7FCBC695-8FEE-F48E-745A-2319A7073D67}"/>
                    </a:ext>
                  </a:extLst>
                </p:cNvPr>
                <p:cNvSpPr>
                  <a:spLocks/>
                </p:cNvSpPr>
                <p:nvPr/>
              </p:nvSpPr>
              <p:spPr bwMode="auto">
                <a:xfrm>
                  <a:off x="4215" y="2529"/>
                  <a:ext cx="4" cy="2"/>
                </a:xfrm>
                <a:custGeom>
                  <a:avLst/>
                  <a:gdLst>
                    <a:gd name="T0" fmla="*/ 4 w 4"/>
                    <a:gd name="T1" fmla="*/ 0 h 2"/>
                    <a:gd name="T2" fmla="*/ 4 w 4"/>
                    <a:gd name="T3" fmla="*/ 0 h 2"/>
                    <a:gd name="T4" fmla="*/ 1 w 4"/>
                    <a:gd name="T5" fmla="*/ 2 h 2"/>
                    <a:gd name="T6" fmla="*/ 1 w 4"/>
                    <a:gd name="T7" fmla="*/ 2 h 2"/>
                    <a:gd name="T8" fmla="*/ 3 w 4"/>
                    <a:gd name="T9" fmla="*/ 1 h 2"/>
                    <a:gd name="T10" fmla="*/ 4 w 4"/>
                    <a:gd name="T11" fmla="*/ 0 h 2"/>
                    <a:gd name="T12" fmla="*/ 4 w 4"/>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2">
                      <a:moveTo>
                        <a:pt x="4" y="0"/>
                      </a:moveTo>
                      <a:cubicBezTo>
                        <a:pt x="4" y="0"/>
                        <a:pt x="4" y="0"/>
                        <a:pt x="4" y="0"/>
                      </a:cubicBezTo>
                      <a:cubicBezTo>
                        <a:pt x="3" y="0"/>
                        <a:pt x="0" y="2"/>
                        <a:pt x="1" y="2"/>
                      </a:cubicBezTo>
                      <a:cubicBezTo>
                        <a:pt x="1" y="2"/>
                        <a:pt x="1" y="2"/>
                        <a:pt x="1" y="2"/>
                      </a:cubicBezTo>
                      <a:cubicBezTo>
                        <a:pt x="2" y="2"/>
                        <a:pt x="2" y="1"/>
                        <a:pt x="3" y="1"/>
                      </a:cubicBezTo>
                      <a:cubicBezTo>
                        <a:pt x="3" y="1"/>
                        <a:pt x="4" y="0"/>
                        <a:pt x="4" y="0"/>
                      </a:cubicBezTo>
                      <a:cubicBezTo>
                        <a:pt x="4" y="0"/>
                        <a:pt x="4" y="0"/>
                        <a:pt x="4"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3" name="Freeform 13054">
                  <a:extLst>
                    <a:ext uri="{FF2B5EF4-FFF2-40B4-BE49-F238E27FC236}">
                      <a16:creationId xmlns:a16="http://schemas.microsoft.com/office/drawing/2014/main" id="{B3AA0166-B205-9993-F367-CEABA75F8E7E}"/>
                    </a:ext>
                  </a:extLst>
                </p:cNvPr>
                <p:cNvSpPr>
                  <a:spLocks/>
                </p:cNvSpPr>
                <p:nvPr/>
              </p:nvSpPr>
              <p:spPr bwMode="auto">
                <a:xfrm>
                  <a:off x="4216" y="2533"/>
                  <a:ext cx="2" cy="1"/>
                </a:xfrm>
                <a:custGeom>
                  <a:avLst/>
                  <a:gdLst>
                    <a:gd name="T0" fmla="*/ 2 w 2"/>
                    <a:gd name="T1" fmla="*/ 0 h 2"/>
                    <a:gd name="T2" fmla="*/ 0 w 2"/>
                    <a:gd name="T3" fmla="*/ 1 h 2"/>
                    <a:gd name="T4" fmla="*/ 0 w 2"/>
                    <a:gd name="T5" fmla="*/ 1 h 2"/>
                    <a:gd name="T6" fmla="*/ 1 w 2"/>
                    <a:gd name="T7" fmla="*/ 1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cubicBezTo>
                        <a:pt x="2" y="0"/>
                        <a:pt x="1" y="1"/>
                        <a:pt x="0" y="1"/>
                      </a:cubicBezTo>
                      <a:cubicBezTo>
                        <a:pt x="0" y="2"/>
                        <a:pt x="0" y="2"/>
                        <a:pt x="0" y="2"/>
                      </a:cubicBezTo>
                      <a:cubicBezTo>
                        <a:pt x="0" y="2"/>
                        <a:pt x="1" y="1"/>
                        <a:pt x="1" y="1"/>
                      </a:cubicBezTo>
                      <a:cubicBezTo>
                        <a:pt x="2" y="0"/>
                        <a:pt x="2" y="0"/>
                        <a:pt x="2"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4" name="Freeform 13055">
                  <a:extLst>
                    <a:ext uri="{FF2B5EF4-FFF2-40B4-BE49-F238E27FC236}">
                      <a16:creationId xmlns:a16="http://schemas.microsoft.com/office/drawing/2014/main" id="{FD2A14DD-5D5B-A9A0-7F55-145BF1CEE15F}"/>
                    </a:ext>
                  </a:extLst>
                </p:cNvPr>
                <p:cNvSpPr>
                  <a:spLocks/>
                </p:cNvSpPr>
                <p:nvPr/>
              </p:nvSpPr>
              <p:spPr bwMode="auto">
                <a:xfrm>
                  <a:off x="4233" y="2636"/>
                  <a:ext cx="10" cy="30"/>
                </a:xfrm>
                <a:custGeom>
                  <a:avLst/>
                  <a:gdLst>
                    <a:gd name="T0" fmla="*/ 2 w 13"/>
                    <a:gd name="T1" fmla="*/ 0 h 37"/>
                    <a:gd name="T2" fmla="*/ 2 w 13"/>
                    <a:gd name="T3" fmla="*/ 5 h 37"/>
                    <a:gd name="T4" fmla="*/ 0 w 13"/>
                    <a:gd name="T5" fmla="*/ 12 h 37"/>
                    <a:gd name="T6" fmla="*/ 1 w 13"/>
                    <a:gd name="T7" fmla="*/ 15 h 37"/>
                    <a:gd name="T8" fmla="*/ 5 w 13"/>
                    <a:gd name="T9" fmla="*/ 10 h 37"/>
                    <a:gd name="T10" fmla="*/ 5 w 13"/>
                    <a:gd name="T11" fmla="*/ 10 h 37"/>
                    <a:gd name="T12" fmla="*/ 2 w 13"/>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37">
                      <a:moveTo>
                        <a:pt x="7" y="0"/>
                      </a:moveTo>
                      <a:cubicBezTo>
                        <a:pt x="6" y="4"/>
                        <a:pt x="5" y="7"/>
                        <a:pt x="5" y="11"/>
                      </a:cubicBezTo>
                      <a:cubicBezTo>
                        <a:pt x="3" y="17"/>
                        <a:pt x="2" y="23"/>
                        <a:pt x="0" y="29"/>
                      </a:cubicBezTo>
                      <a:cubicBezTo>
                        <a:pt x="1" y="32"/>
                        <a:pt x="1" y="34"/>
                        <a:pt x="1" y="37"/>
                      </a:cubicBezTo>
                      <a:cubicBezTo>
                        <a:pt x="4" y="32"/>
                        <a:pt x="8" y="27"/>
                        <a:pt x="13" y="23"/>
                      </a:cubicBezTo>
                      <a:cubicBezTo>
                        <a:pt x="13" y="23"/>
                        <a:pt x="13" y="23"/>
                        <a:pt x="13" y="23"/>
                      </a:cubicBezTo>
                      <a:cubicBezTo>
                        <a:pt x="11" y="15"/>
                        <a:pt x="9" y="8"/>
                        <a:pt x="7"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5" name="Freeform 13056">
                  <a:extLst>
                    <a:ext uri="{FF2B5EF4-FFF2-40B4-BE49-F238E27FC236}">
                      <a16:creationId xmlns:a16="http://schemas.microsoft.com/office/drawing/2014/main" id="{BC09D82E-F086-CCA4-1F76-479E2EBCD879}"/>
                    </a:ext>
                  </a:extLst>
                </p:cNvPr>
                <p:cNvSpPr>
                  <a:spLocks/>
                </p:cNvSpPr>
                <p:nvPr/>
              </p:nvSpPr>
              <p:spPr bwMode="auto">
                <a:xfrm>
                  <a:off x="4243" y="2655"/>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0" y="0"/>
                        <a:pt x="0" y="0"/>
                      </a:cubicBezTo>
                      <a:cubicBezTo>
                        <a:pt x="0" y="0"/>
                        <a:pt x="0" y="0"/>
                        <a:pt x="0" y="0"/>
                      </a:cubicBezTo>
                    </a:path>
                  </a:pathLst>
                </a:custGeom>
                <a:solidFill>
                  <a:srgbClr val="E0C0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6" name="Freeform 13057">
                  <a:extLst>
                    <a:ext uri="{FF2B5EF4-FFF2-40B4-BE49-F238E27FC236}">
                      <a16:creationId xmlns:a16="http://schemas.microsoft.com/office/drawing/2014/main" id="{0C82A952-64C8-545C-78AE-ADCCF45E7F4C}"/>
                    </a:ext>
                  </a:extLst>
                </p:cNvPr>
                <p:cNvSpPr>
                  <a:spLocks noEditPoints="1"/>
                </p:cNvSpPr>
                <p:nvPr/>
              </p:nvSpPr>
              <p:spPr bwMode="auto">
                <a:xfrm>
                  <a:off x="4237" y="2661"/>
                  <a:ext cx="20" cy="155"/>
                </a:xfrm>
                <a:custGeom>
                  <a:avLst/>
                  <a:gdLst>
                    <a:gd name="T0" fmla="*/ 7 w 25"/>
                    <a:gd name="T1" fmla="*/ 15 h 187"/>
                    <a:gd name="T2" fmla="*/ 2 w 25"/>
                    <a:gd name="T3" fmla="*/ 34 h 187"/>
                    <a:gd name="T4" fmla="*/ 2 w 25"/>
                    <a:gd name="T5" fmla="*/ 35 h 187"/>
                    <a:gd name="T6" fmla="*/ 7 w 25"/>
                    <a:gd name="T7" fmla="*/ 88 h 187"/>
                    <a:gd name="T8" fmla="*/ 8 w 25"/>
                    <a:gd name="T9" fmla="*/ 78 h 187"/>
                    <a:gd name="T10" fmla="*/ 10 w 25"/>
                    <a:gd name="T11" fmla="*/ 48 h 187"/>
                    <a:gd name="T12" fmla="*/ 8 w 25"/>
                    <a:gd name="T13" fmla="*/ 18 h 187"/>
                    <a:gd name="T14" fmla="*/ 7 w 25"/>
                    <a:gd name="T15" fmla="*/ 15 h 187"/>
                    <a:gd name="T16" fmla="*/ 4 w 25"/>
                    <a:gd name="T17" fmla="*/ 0 h 187"/>
                    <a:gd name="T18" fmla="*/ 0 w 25"/>
                    <a:gd name="T19" fmla="*/ 19 h 187"/>
                    <a:gd name="T20" fmla="*/ 2 w 25"/>
                    <a:gd name="T21" fmla="*/ 35 h 187"/>
                    <a:gd name="T22" fmla="*/ 2 w 25"/>
                    <a:gd name="T23" fmla="*/ 34 h 187"/>
                    <a:gd name="T24" fmla="*/ 6 w 25"/>
                    <a:gd name="T25" fmla="*/ 11 h 187"/>
                    <a:gd name="T26" fmla="*/ 5 w 25"/>
                    <a:gd name="T27" fmla="*/ 3 h 187"/>
                    <a:gd name="T28" fmla="*/ 4 w 25"/>
                    <a:gd name="T29" fmla="*/ 0 h 1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7">
                      <a:moveTo>
                        <a:pt x="17" y="32"/>
                      </a:moveTo>
                      <a:cubicBezTo>
                        <a:pt x="12" y="46"/>
                        <a:pt x="8" y="60"/>
                        <a:pt x="4" y="71"/>
                      </a:cubicBezTo>
                      <a:cubicBezTo>
                        <a:pt x="3" y="72"/>
                        <a:pt x="3" y="73"/>
                        <a:pt x="3" y="74"/>
                      </a:cubicBezTo>
                      <a:cubicBezTo>
                        <a:pt x="7" y="112"/>
                        <a:pt x="12" y="149"/>
                        <a:pt x="18" y="187"/>
                      </a:cubicBezTo>
                      <a:cubicBezTo>
                        <a:pt x="19" y="182"/>
                        <a:pt x="19" y="173"/>
                        <a:pt x="19" y="167"/>
                      </a:cubicBezTo>
                      <a:cubicBezTo>
                        <a:pt x="19" y="144"/>
                        <a:pt x="24" y="123"/>
                        <a:pt x="24" y="101"/>
                      </a:cubicBezTo>
                      <a:cubicBezTo>
                        <a:pt x="25" y="81"/>
                        <a:pt x="22" y="59"/>
                        <a:pt x="19" y="38"/>
                      </a:cubicBezTo>
                      <a:cubicBezTo>
                        <a:pt x="17" y="36"/>
                        <a:pt x="17" y="34"/>
                        <a:pt x="17" y="32"/>
                      </a:cubicBezTo>
                      <a:moveTo>
                        <a:pt x="10" y="0"/>
                      </a:moveTo>
                      <a:cubicBezTo>
                        <a:pt x="7" y="16"/>
                        <a:pt x="3" y="30"/>
                        <a:pt x="0" y="41"/>
                      </a:cubicBezTo>
                      <a:cubicBezTo>
                        <a:pt x="1" y="52"/>
                        <a:pt x="2" y="63"/>
                        <a:pt x="3" y="73"/>
                      </a:cubicBezTo>
                      <a:cubicBezTo>
                        <a:pt x="3" y="73"/>
                        <a:pt x="3" y="72"/>
                        <a:pt x="4" y="71"/>
                      </a:cubicBezTo>
                      <a:cubicBezTo>
                        <a:pt x="8" y="58"/>
                        <a:pt x="12" y="41"/>
                        <a:pt x="16" y="23"/>
                      </a:cubicBezTo>
                      <a:cubicBezTo>
                        <a:pt x="14" y="17"/>
                        <a:pt x="13" y="12"/>
                        <a:pt x="12" y="7"/>
                      </a:cubicBezTo>
                      <a:cubicBezTo>
                        <a:pt x="11" y="4"/>
                        <a:pt x="11" y="2"/>
                        <a:pt x="1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7" name="Freeform 13058">
                  <a:extLst>
                    <a:ext uri="{FF2B5EF4-FFF2-40B4-BE49-F238E27FC236}">
                      <a16:creationId xmlns:a16="http://schemas.microsoft.com/office/drawing/2014/main" id="{28C67171-C6D8-67C9-F917-95FA1CD4EE1A}"/>
                    </a:ext>
                  </a:extLst>
                </p:cNvPr>
                <p:cNvSpPr>
                  <a:spLocks/>
                </p:cNvSpPr>
                <p:nvPr/>
              </p:nvSpPr>
              <p:spPr bwMode="auto">
                <a:xfrm>
                  <a:off x="4251" y="2686"/>
                  <a:ext cx="1" cy="7"/>
                </a:xfrm>
                <a:custGeom>
                  <a:avLst/>
                  <a:gdLst>
                    <a:gd name="T0" fmla="*/ 0 w 2"/>
                    <a:gd name="T1" fmla="*/ 0 h 8"/>
                    <a:gd name="T2" fmla="*/ 0 w 2"/>
                    <a:gd name="T3" fmla="*/ 2 h 8"/>
                    <a:gd name="T4" fmla="*/ 1 w 2"/>
                    <a:gd name="T5" fmla="*/ 4 h 8"/>
                    <a:gd name="T6" fmla="*/ 0 w 2"/>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8">
                      <a:moveTo>
                        <a:pt x="0" y="0"/>
                      </a:moveTo>
                      <a:cubicBezTo>
                        <a:pt x="0" y="1"/>
                        <a:pt x="0" y="2"/>
                        <a:pt x="0" y="2"/>
                      </a:cubicBezTo>
                      <a:cubicBezTo>
                        <a:pt x="0" y="4"/>
                        <a:pt x="0" y="6"/>
                        <a:pt x="2" y="8"/>
                      </a:cubicBezTo>
                      <a:cubicBezTo>
                        <a:pt x="1" y="6"/>
                        <a:pt x="1" y="3"/>
                        <a:pt x="0"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8" name="Freeform 13059">
                  <a:extLst>
                    <a:ext uri="{FF2B5EF4-FFF2-40B4-BE49-F238E27FC236}">
                      <a16:creationId xmlns:a16="http://schemas.microsoft.com/office/drawing/2014/main" id="{78F6A72E-42F9-749B-5867-D13DDC6927C2}"/>
                    </a:ext>
                  </a:extLst>
                </p:cNvPr>
                <p:cNvSpPr>
                  <a:spLocks/>
                </p:cNvSpPr>
                <p:nvPr/>
              </p:nvSpPr>
              <p:spPr bwMode="auto">
                <a:xfrm>
                  <a:off x="4233" y="2655"/>
                  <a:ext cx="10" cy="31"/>
                </a:xfrm>
                <a:custGeom>
                  <a:avLst/>
                  <a:gdLst>
                    <a:gd name="T0" fmla="*/ 6 w 12"/>
                    <a:gd name="T1" fmla="*/ 0 h 38"/>
                    <a:gd name="T2" fmla="*/ 0 w 12"/>
                    <a:gd name="T3" fmla="*/ 6 h 38"/>
                    <a:gd name="T4" fmla="*/ 3 w 12"/>
                    <a:gd name="T5" fmla="*/ 16 h 38"/>
                    <a:gd name="T6" fmla="*/ 6 w 12"/>
                    <a:gd name="T7" fmla="*/ 0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38">
                      <a:moveTo>
                        <a:pt x="12" y="0"/>
                      </a:moveTo>
                      <a:cubicBezTo>
                        <a:pt x="7" y="4"/>
                        <a:pt x="3" y="9"/>
                        <a:pt x="0" y="14"/>
                      </a:cubicBezTo>
                      <a:cubicBezTo>
                        <a:pt x="1" y="22"/>
                        <a:pt x="2" y="30"/>
                        <a:pt x="3" y="38"/>
                      </a:cubicBezTo>
                      <a:cubicBezTo>
                        <a:pt x="6" y="27"/>
                        <a:pt x="9" y="15"/>
                        <a:pt x="12"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79" name="Freeform 13060">
                  <a:extLst>
                    <a:ext uri="{FF2B5EF4-FFF2-40B4-BE49-F238E27FC236}">
                      <a16:creationId xmlns:a16="http://schemas.microsoft.com/office/drawing/2014/main" id="{4B075465-E1E1-A41A-5A0A-12B98E85D340}"/>
                    </a:ext>
                  </a:extLst>
                </p:cNvPr>
                <p:cNvSpPr>
                  <a:spLocks/>
                </p:cNvSpPr>
                <p:nvPr/>
              </p:nvSpPr>
              <p:spPr bwMode="auto">
                <a:xfrm>
                  <a:off x="4236" y="2655"/>
                  <a:ext cx="9" cy="40"/>
                </a:xfrm>
                <a:custGeom>
                  <a:avLst/>
                  <a:gdLst>
                    <a:gd name="T0" fmla="*/ 4 w 11"/>
                    <a:gd name="T1" fmla="*/ 0 h 49"/>
                    <a:gd name="T2" fmla="*/ 4 w 11"/>
                    <a:gd name="T3" fmla="*/ 0 h 49"/>
                    <a:gd name="T4" fmla="*/ 0 w 11"/>
                    <a:gd name="T5" fmla="*/ 16 h 49"/>
                    <a:gd name="T6" fmla="*/ 1 w 11"/>
                    <a:gd name="T7" fmla="*/ 22 h 49"/>
                    <a:gd name="T8" fmla="*/ 5 w 11"/>
                    <a:gd name="T9" fmla="*/ 4 h 49"/>
                    <a:gd name="T10" fmla="*/ 4 w 11"/>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49">
                      <a:moveTo>
                        <a:pt x="9" y="0"/>
                      </a:moveTo>
                      <a:cubicBezTo>
                        <a:pt x="9" y="0"/>
                        <a:pt x="9" y="0"/>
                        <a:pt x="9" y="0"/>
                      </a:cubicBezTo>
                      <a:cubicBezTo>
                        <a:pt x="6" y="15"/>
                        <a:pt x="3" y="27"/>
                        <a:pt x="0" y="38"/>
                      </a:cubicBezTo>
                      <a:cubicBezTo>
                        <a:pt x="0" y="42"/>
                        <a:pt x="0" y="46"/>
                        <a:pt x="1" y="49"/>
                      </a:cubicBezTo>
                      <a:cubicBezTo>
                        <a:pt x="4" y="38"/>
                        <a:pt x="8" y="24"/>
                        <a:pt x="11" y="8"/>
                      </a:cubicBezTo>
                      <a:cubicBezTo>
                        <a:pt x="11" y="6"/>
                        <a:pt x="10" y="3"/>
                        <a:pt x="9" y="0"/>
                      </a:cubicBezTo>
                    </a:path>
                  </a:pathLst>
                </a:custGeom>
                <a:solidFill>
                  <a:srgbClr val="E0B9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0" name="Freeform 13061">
                  <a:extLst>
                    <a:ext uri="{FF2B5EF4-FFF2-40B4-BE49-F238E27FC236}">
                      <a16:creationId xmlns:a16="http://schemas.microsoft.com/office/drawing/2014/main" id="{AA1FB9FE-A92E-53BE-F9A8-309D126BC75E}"/>
                    </a:ext>
                  </a:extLst>
                </p:cNvPr>
                <p:cNvSpPr>
                  <a:spLocks/>
                </p:cNvSpPr>
                <p:nvPr/>
              </p:nvSpPr>
              <p:spPr bwMode="auto">
                <a:xfrm>
                  <a:off x="4240" y="2680"/>
                  <a:ext cx="11" cy="40"/>
                </a:xfrm>
                <a:custGeom>
                  <a:avLst/>
                  <a:gdLst>
                    <a:gd name="T0" fmla="*/ 6 w 13"/>
                    <a:gd name="T1" fmla="*/ 0 h 48"/>
                    <a:gd name="T2" fmla="*/ 0 w 13"/>
                    <a:gd name="T3" fmla="*/ 23 h 48"/>
                    <a:gd name="T4" fmla="*/ 7 w 13"/>
                    <a:gd name="T5" fmla="*/ 5 h 48"/>
                    <a:gd name="T6" fmla="*/ 7 w 13"/>
                    <a:gd name="T7" fmla="*/ 3 h 48"/>
                    <a:gd name="T8" fmla="*/ 6 w 13"/>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48">
                      <a:moveTo>
                        <a:pt x="12" y="0"/>
                      </a:moveTo>
                      <a:cubicBezTo>
                        <a:pt x="8" y="18"/>
                        <a:pt x="4" y="35"/>
                        <a:pt x="0" y="48"/>
                      </a:cubicBezTo>
                      <a:cubicBezTo>
                        <a:pt x="4" y="37"/>
                        <a:pt x="8" y="23"/>
                        <a:pt x="13" y="9"/>
                      </a:cubicBezTo>
                      <a:cubicBezTo>
                        <a:pt x="12" y="8"/>
                        <a:pt x="13" y="7"/>
                        <a:pt x="13" y="6"/>
                      </a:cubicBezTo>
                      <a:cubicBezTo>
                        <a:pt x="12" y="4"/>
                        <a:pt x="12" y="2"/>
                        <a:pt x="12" y="0"/>
                      </a:cubicBezTo>
                    </a:path>
                  </a:pathLst>
                </a:custGeom>
                <a:solidFill>
                  <a:srgbClr val="9E44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1" name="Freeform 13062">
                  <a:extLst>
                    <a:ext uri="{FF2B5EF4-FFF2-40B4-BE49-F238E27FC236}">
                      <a16:creationId xmlns:a16="http://schemas.microsoft.com/office/drawing/2014/main" id="{9BF507B8-7DBC-0C87-8F83-1F590F5E3D71}"/>
                    </a:ext>
                  </a:extLst>
                </p:cNvPr>
                <p:cNvSpPr>
                  <a:spLocks/>
                </p:cNvSpPr>
                <p:nvPr/>
              </p:nvSpPr>
              <p:spPr bwMode="auto">
                <a:xfrm>
                  <a:off x="4250" y="2685"/>
                  <a:ext cx="1" cy="3"/>
                </a:xfrm>
                <a:custGeom>
                  <a:avLst/>
                  <a:gdLst>
                    <a:gd name="T0" fmla="*/ 1 w 1"/>
                    <a:gd name="T1" fmla="*/ 0 h 3"/>
                    <a:gd name="T2" fmla="*/ 1 w 1"/>
                    <a:gd name="T3" fmla="*/ 3 h 3"/>
                    <a:gd name="T4" fmla="*/ 1 w 1"/>
                    <a:gd name="T5" fmla="*/ 1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1" y="1"/>
                        <a:pt x="0" y="2"/>
                        <a:pt x="1" y="3"/>
                      </a:cubicBezTo>
                      <a:cubicBezTo>
                        <a:pt x="1" y="3"/>
                        <a:pt x="1" y="2"/>
                        <a:pt x="1" y="1"/>
                      </a:cubicBezTo>
                      <a:cubicBezTo>
                        <a:pt x="1" y="1"/>
                        <a:pt x="1" y="1"/>
                        <a:pt x="1" y="0"/>
                      </a:cubicBezTo>
                    </a:path>
                  </a:pathLst>
                </a:custGeom>
                <a:solidFill>
                  <a:srgbClr val="9F46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2" name="Freeform 13063">
                  <a:extLst>
                    <a:ext uri="{FF2B5EF4-FFF2-40B4-BE49-F238E27FC236}">
                      <a16:creationId xmlns:a16="http://schemas.microsoft.com/office/drawing/2014/main" id="{BA53066C-B4D5-3A2E-9483-FDD30366F723}"/>
                    </a:ext>
                  </a:extLst>
                </p:cNvPr>
                <p:cNvSpPr>
                  <a:spLocks/>
                </p:cNvSpPr>
                <p:nvPr/>
              </p:nvSpPr>
              <p:spPr bwMode="auto">
                <a:xfrm>
                  <a:off x="4239" y="2720"/>
                  <a:ext cx="1" cy="2"/>
                </a:xfrm>
                <a:custGeom>
                  <a:avLst/>
                  <a:gdLst>
                    <a:gd name="T0" fmla="*/ 1 w 1"/>
                    <a:gd name="T1" fmla="*/ 0 h 3"/>
                    <a:gd name="T2" fmla="*/ 0 w 1"/>
                    <a:gd name="T3" fmla="*/ 1 h 3"/>
                    <a:gd name="T4" fmla="*/ 0 w 1"/>
                    <a:gd name="T5" fmla="*/ 1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0" y="1"/>
                        <a:pt x="0" y="2"/>
                        <a:pt x="0" y="2"/>
                      </a:cubicBezTo>
                      <a:cubicBezTo>
                        <a:pt x="0" y="2"/>
                        <a:pt x="0" y="3"/>
                        <a:pt x="0" y="3"/>
                      </a:cubicBezTo>
                      <a:cubicBezTo>
                        <a:pt x="0" y="2"/>
                        <a:pt x="0" y="1"/>
                        <a:pt x="1" y="0"/>
                      </a:cubicBezTo>
                    </a:path>
                  </a:pathLst>
                </a:custGeom>
                <a:solidFill>
                  <a:srgbClr val="9E44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3" name="Freeform 13064">
                  <a:extLst>
                    <a:ext uri="{FF2B5EF4-FFF2-40B4-BE49-F238E27FC236}">
                      <a16:creationId xmlns:a16="http://schemas.microsoft.com/office/drawing/2014/main" id="{8528B2E4-EC59-D7C1-8D83-E6BE3AA1B335}"/>
                    </a:ext>
                  </a:extLst>
                </p:cNvPr>
                <p:cNvSpPr>
                  <a:spLocks/>
                </p:cNvSpPr>
                <p:nvPr/>
              </p:nvSpPr>
              <p:spPr bwMode="auto">
                <a:xfrm>
                  <a:off x="4232" y="2627"/>
                  <a:ext cx="6" cy="33"/>
                </a:xfrm>
                <a:custGeom>
                  <a:avLst/>
                  <a:gdLst>
                    <a:gd name="T0" fmla="*/ 2 w 8"/>
                    <a:gd name="T1" fmla="*/ 0 h 40"/>
                    <a:gd name="T2" fmla="*/ 0 w 8"/>
                    <a:gd name="T3" fmla="*/ 12 h 40"/>
                    <a:gd name="T4" fmla="*/ 1 w 8"/>
                    <a:gd name="T5" fmla="*/ 18 h 40"/>
                    <a:gd name="T6" fmla="*/ 2 w 8"/>
                    <a:gd name="T7" fmla="*/ 10 h 40"/>
                    <a:gd name="T8" fmla="*/ 3 w 8"/>
                    <a:gd name="T9" fmla="*/ 5 h 40"/>
                    <a:gd name="T10" fmla="*/ 2 w 8"/>
                    <a:gd name="T11" fmla="*/ 0 h 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40">
                      <a:moveTo>
                        <a:pt x="5" y="0"/>
                      </a:moveTo>
                      <a:cubicBezTo>
                        <a:pt x="3" y="9"/>
                        <a:pt x="1" y="17"/>
                        <a:pt x="0" y="25"/>
                      </a:cubicBezTo>
                      <a:cubicBezTo>
                        <a:pt x="0" y="30"/>
                        <a:pt x="1" y="35"/>
                        <a:pt x="1" y="40"/>
                      </a:cubicBezTo>
                      <a:cubicBezTo>
                        <a:pt x="3" y="34"/>
                        <a:pt x="4" y="28"/>
                        <a:pt x="6" y="22"/>
                      </a:cubicBezTo>
                      <a:cubicBezTo>
                        <a:pt x="6" y="18"/>
                        <a:pt x="7" y="15"/>
                        <a:pt x="8" y="11"/>
                      </a:cubicBezTo>
                      <a:cubicBezTo>
                        <a:pt x="7" y="8"/>
                        <a:pt x="6" y="4"/>
                        <a:pt x="5"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4" name="Freeform 13065">
                  <a:extLst>
                    <a:ext uri="{FF2B5EF4-FFF2-40B4-BE49-F238E27FC236}">
                      <a16:creationId xmlns:a16="http://schemas.microsoft.com/office/drawing/2014/main" id="{0A2B7A8B-AD4D-EE5E-D8E5-5C9F5205866D}"/>
                    </a:ext>
                  </a:extLst>
                </p:cNvPr>
                <p:cNvSpPr>
                  <a:spLocks/>
                </p:cNvSpPr>
                <p:nvPr/>
              </p:nvSpPr>
              <p:spPr bwMode="auto">
                <a:xfrm>
                  <a:off x="4225" y="2587"/>
                  <a:ext cx="3" cy="9"/>
                </a:xfrm>
                <a:custGeom>
                  <a:avLst/>
                  <a:gdLst>
                    <a:gd name="T0" fmla="*/ 0 w 3"/>
                    <a:gd name="T1" fmla="*/ 0 h 11"/>
                    <a:gd name="T2" fmla="*/ 1 w 3"/>
                    <a:gd name="T3" fmla="*/ 5 h 11"/>
                    <a:gd name="T4" fmla="*/ 3 w 3"/>
                    <a:gd name="T5" fmla="*/ 5 h 11"/>
                    <a:gd name="T6" fmla="*/ 0 w 3"/>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1">
                      <a:moveTo>
                        <a:pt x="0" y="0"/>
                      </a:moveTo>
                      <a:cubicBezTo>
                        <a:pt x="1" y="4"/>
                        <a:pt x="1" y="7"/>
                        <a:pt x="1" y="11"/>
                      </a:cubicBezTo>
                      <a:cubicBezTo>
                        <a:pt x="2" y="11"/>
                        <a:pt x="2" y="10"/>
                        <a:pt x="3" y="10"/>
                      </a:cubicBezTo>
                      <a:cubicBezTo>
                        <a:pt x="2" y="6"/>
                        <a:pt x="1" y="3"/>
                        <a:pt x="0" y="0"/>
                      </a:cubicBezTo>
                    </a:path>
                  </a:pathLst>
                </a:custGeom>
                <a:solidFill>
                  <a:srgbClr val="CF6D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5" name="Freeform 13066">
                  <a:extLst>
                    <a:ext uri="{FF2B5EF4-FFF2-40B4-BE49-F238E27FC236}">
                      <a16:creationId xmlns:a16="http://schemas.microsoft.com/office/drawing/2014/main" id="{1B8C27E1-BEF5-83D2-78B3-80AE488E95B2}"/>
                    </a:ext>
                  </a:extLst>
                </p:cNvPr>
                <p:cNvSpPr>
                  <a:spLocks noEditPoints="1"/>
                </p:cNvSpPr>
                <p:nvPr/>
              </p:nvSpPr>
              <p:spPr bwMode="auto">
                <a:xfrm>
                  <a:off x="4226" y="2595"/>
                  <a:ext cx="10" cy="52"/>
                </a:xfrm>
                <a:custGeom>
                  <a:avLst/>
                  <a:gdLst>
                    <a:gd name="T0" fmla="*/ 4 w 12"/>
                    <a:gd name="T1" fmla="*/ 12 h 63"/>
                    <a:gd name="T2" fmla="*/ 3 w 12"/>
                    <a:gd name="T3" fmla="*/ 17 h 63"/>
                    <a:gd name="T4" fmla="*/ 3 w 12"/>
                    <a:gd name="T5" fmla="*/ 29 h 63"/>
                    <a:gd name="T6" fmla="*/ 6 w 12"/>
                    <a:gd name="T7" fmla="*/ 17 h 63"/>
                    <a:gd name="T8" fmla="*/ 4 w 12"/>
                    <a:gd name="T9" fmla="*/ 12 h 63"/>
                    <a:gd name="T10" fmla="*/ 2 w 12"/>
                    <a:gd name="T11" fmla="*/ 0 h 63"/>
                    <a:gd name="T12" fmla="*/ 0 w 12"/>
                    <a:gd name="T13" fmla="*/ 1 h 63"/>
                    <a:gd name="T14" fmla="*/ 3 w 12"/>
                    <a:gd name="T15" fmla="*/ 10 h 63"/>
                    <a:gd name="T16" fmla="*/ 3 w 12"/>
                    <a:gd name="T17" fmla="*/ 7 h 63"/>
                    <a:gd name="T18" fmla="*/ 2 w 12"/>
                    <a:gd name="T19" fmla="*/ 0 h 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63">
                      <a:moveTo>
                        <a:pt x="8" y="24"/>
                      </a:moveTo>
                      <a:cubicBezTo>
                        <a:pt x="7" y="28"/>
                        <a:pt x="5" y="32"/>
                        <a:pt x="4" y="36"/>
                      </a:cubicBezTo>
                      <a:cubicBezTo>
                        <a:pt x="5" y="45"/>
                        <a:pt x="6" y="54"/>
                        <a:pt x="7" y="63"/>
                      </a:cubicBezTo>
                      <a:cubicBezTo>
                        <a:pt x="8" y="55"/>
                        <a:pt x="10" y="47"/>
                        <a:pt x="12" y="38"/>
                      </a:cubicBezTo>
                      <a:cubicBezTo>
                        <a:pt x="11" y="33"/>
                        <a:pt x="9" y="29"/>
                        <a:pt x="8" y="24"/>
                      </a:cubicBezTo>
                      <a:moveTo>
                        <a:pt x="2" y="0"/>
                      </a:moveTo>
                      <a:cubicBezTo>
                        <a:pt x="1" y="0"/>
                        <a:pt x="1" y="1"/>
                        <a:pt x="0" y="1"/>
                      </a:cubicBezTo>
                      <a:cubicBezTo>
                        <a:pt x="1" y="8"/>
                        <a:pt x="2" y="14"/>
                        <a:pt x="3" y="21"/>
                      </a:cubicBezTo>
                      <a:cubicBezTo>
                        <a:pt x="3" y="19"/>
                        <a:pt x="4" y="16"/>
                        <a:pt x="5" y="14"/>
                      </a:cubicBezTo>
                      <a:cubicBezTo>
                        <a:pt x="4" y="9"/>
                        <a:pt x="3" y="4"/>
                        <a:pt x="2" y="0"/>
                      </a:cubicBezTo>
                    </a:path>
                  </a:pathLst>
                </a:custGeom>
                <a:solidFill>
                  <a:srgbClr val="CD6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6" name="Freeform 13067">
                  <a:extLst>
                    <a:ext uri="{FF2B5EF4-FFF2-40B4-BE49-F238E27FC236}">
                      <a16:creationId xmlns:a16="http://schemas.microsoft.com/office/drawing/2014/main" id="{193D4E7A-803D-99D6-15AB-91BE1386E53D}"/>
                    </a:ext>
                  </a:extLst>
                </p:cNvPr>
                <p:cNvSpPr>
                  <a:spLocks/>
                </p:cNvSpPr>
                <p:nvPr/>
              </p:nvSpPr>
              <p:spPr bwMode="auto">
                <a:xfrm>
                  <a:off x="4228" y="2607"/>
                  <a:ext cx="5" cy="18"/>
                </a:xfrm>
                <a:custGeom>
                  <a:avLst/>
                  <a:gdLst>
                    <a:gd name="T0" fmla="*/ 2 w 5"/>
                    <a:gd name="T1" fmla="*/ 0 h 22"/>
                    <a:gd name="T2" fmla="*/ 0 w 5"/>
                    <a:gd name="T3" fmla="*/ 3 h 22"/>
                    <a:gd name="T4" fmla="*/ 1 w 5"/>
                    <a:gd name="T5" fmla="*/ 10 h 22"/>
                    <a:gd name="T6" fmla="*/ 5 w 5"/>
                    <a:gd name="T7" fmla="*/ 5 h 22"/>
                    <a:gd name="T8" fmla="*/ 2 w 5"/>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2">
                      <a:moveTo>
                        <a:pt x="2" y="0"/>
                      </a:moveTo>
                      <a:cubicBezTo>
                        <a:pt x="1" y="2"/>
                        <a:pt x="0" y="5"/>
                        <a:pt x="0" y="7"/>
                      </a:cubicBezTo>
                      <a:cubicBezTo>
                        <a:pt x="0" y="12"/>
                        <a:pt x="1" y="17"/>
                        <a:pt x="1" y="22"/>
                      </a:cubicBezTo>
                      <a:cubicBezTo>
                        <a:pt x="2" y="18"/>
                        <a:pt x="4" y="14"/>
                        <a:pt x="5" y="10"/>
                      </a:cubicBezTo>
                      <a:cubicBezTo>
                        <a:pt x="4" y="6"/>
                        <a:pt x="3" y="3"/>
                        <a:pt x="2" y="0"/>
                      </a:cubicBezTo>
                    </a:path>
                  </a:pathLst>
                </a:custGeom>
                <a:solidFill>
                  <a:srgbClr val="D87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7" name="Freeform 13068">
                  <a:extLst>
                    <a:ext uri="{FF2B5EF4-FFF2-40B4-BE49-F238E27FC236}">
                      <a16:creationId xmlns:a16="http://schemas.microsoft.com/office/drawing/2014/main" id="{F46AD76A-2476-4F6B-A7DB-6144A1629A7B}"/>
                    </a:ext>
                  </a:extLst>
                </p:cNvPr>
                <p:cNvSpPr>
                  <a:spLocks noEditPoints="1"/>
                </p:cNvSpPr>
                <p:nvPr/>
              </p:nvSpPr>
              <p:spPr bwMode="auto">
                <a:xfrm>
                  <a:off x="4543" y="2338"/>
                  <a:ext cx="16" cy="177"/>
                </a:xfrm>
                <a:custGeom>
                  <a:avLst/>
                  <a:gdLst>
                    <a:gd name="T0" fmla="*/ 6 w 19"/>
                    <a:gd name="T1" fmla="*/ 77 h 215"/>
                    <a:gd name="T2" fmla="*/ 3 w 19"/>
                    <a:gd name="T3" fmla="*/ 94 h 215"/>
                    <a:gd name="T4" fmla="*/ 3 w 19"/>
                    <a:gd name="T5" fmla="*/ 95 h 215"/>
                    <a:gd name="T6" fmla="*/ 7 w 19"/>
                    <a:gd name="T7" fmla="*/ 99 h 215"/>
                    <a:gd name="T8" fmla="*/ 8 w 19"/>
                    <a:gd name="T9" fmla="*/ 90 h 215"/>
                    <a:gd name="T10" fmla="*/ 6 w 19"/>
                    <a:gd name="T11" fmla="*/ 77 h 215"/>
                    <a:gd name="T12" fmla="*/ 4 w 19"/>
                    <a:gd name="T13" fmla="*/ 0 h 215"/>
                    <a:gd name="T14" fmla="*/ 0 w 19"/>
                    <a:gd name="T15" fmla="*/ 5 h 215"/>
                    <a:gd name="T16" fmla="*/ 8 w 19"/>
                    <a:gd name="T17" fmla="*/ 34 h 215"/>
                    <a:gd name="T18" fmla="*/ 9 w 19"/>
                    <a:gd name="T19" fmla="*/ 35 h 215"/>
                    <a:gd name="T20" fmla="*/ 8 w 19"/>
                    <a:gd name="T21" fmla="*/ 9 h 215"/>
                    <a:gd name="T22" fmla="*/ 4 w 19"/>
                    <a:gd name="T23" fmla="*/ 0 h 2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 h="215">
                      <a:moveTo>
                        <a:pt x="11" y="167"/>
                      </a:moveTo>
                      <a:cubicBezTo>
                        <a:pt x="9" y="179"/>
                        <a:pt x="7" y="192"/>
                        <a:pt x="6" y="204"/>
                      </a:cubicBezTo>
                      <a:cubicBezTo>
                        <a:pt x="6" y="205"/>
                        <a:pt x="6" y="206"/>
                        <a:pt x="6" y="207"/>
                      </a:cubicBezTo>
                      <a:cubicBezTo>
                        <a:pt x="9" y="210"/>
                        <a:pt x="11" y="212"/>
                        <a:pt x="14" y="215"/>
                      </a:cubicBezTo>
                      <a:cubicBezTo>
                        <a:pt x="14" y="208"/>
                        <a:pt x="15" y="202"/>
                        <a:pt x="15" y="196"/>
                      </a:cubicBezTo>
                      <a:cubicBezTo>
                        <a:pt x="14" y="186"/>
                        <a:pt x="13" y="177"/>
                        <a:pt x="11" y="167"/>
                      </a:cubicBezTo>
                      <a:moveTo>
                        <a:pt x="8" y="0"/>
                      </a:moveTo>
                      <a:cubicBezTo>
                        <a:pt x="0" y="10"/>
                        <a:pt x="0" y="10"/>
                        <a:pt x="0" y="10"/>
                      </a:cubicBezTo>
                      <a:cubicBezTo>
                        <a:pt x="10" y="29"/>
                        <a:pt x="14" y="51"/>
                        <a:pt x="16" y="74"/>
                      </a:cubicBezTo>
                      <a:cubicBezTo>
                        <a:pt x="17" y="75"/>
                        <a:pt x="18" y="76"/>
                        <a:pt x="19" y="77"/>
                      </a:cubicBezTo>
                      <a:cubicBezTo>
                        <a:pt x="19" y="58"/>
                        <a:pt x="19" y="38"/>
                        <a:pt x="16" y="19"/>
                      </a:cubicBezTo>
                      <a:cubicBezTo>
                        <a:pt x="13" y="13"/>
                        <a:pt x="10" y="7"/>
                        <a:pt x="8" y="0"/>
                      </a:cubicBezTo>
                    </a:path>
                  </a:pathLst>
                </a:custGeom>
                <a:solidFill>
                  <a:srgbClr val="AE52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8" name="Freeform 13069">
                  <a:extLst>
                    <a:ext uri="{FF2B5EF4-FFF2-40B4-BE49-F238E27FC236}">
                      <a16:creationId xmlns:a16="http://schemas.microsoft.com/office/drawing/2014/main" id="{1ACC64DA-E9F4-085F-59E4-3C07F87012EE}"/>
                    </a:ext>
                  </a:extLst>
                </p:cNvPr>
                <p:cNvSpPr>
                  <a:spLocks noEditPoints="1"/>
                </p:cNvSpPr>
                <p:nvPr/>
              </p:nvSpPr>
              <p:spPr bwMode="auto">
                <a:xfrm>
                  <a:off x="4543" y="2509"/>
                  <a:ext cx="12" cy="33"/>
                </a:xfrm>
                <a:custGeom>
                  <a:avLst/>
                  <a:gdLst>
                    <a:gd name="T0" fmla="*/ 3 w 14"/>
                    <a:gd name="T1" fmla="*/ 4 h 41"/>
                    <a:gd name="T2" fmla="*/ 3 w 14"/>
                    <a:gd name="T3" fmla="*/ 4 h 41"/>
                    <a:gd name="T4" fmla="*/ 0 w 14"/>
                    <a:gd name="T5" fmla="*/ 15 h 41"/>
                    <a:gd name="T6" fmla="*/ 0 w 14"/>
                    <a:gd name="T7" fmla="*/ 15 h 41"/>
                    <a:gd name="T8" fmla="*/ 0 w 14"/>
                    <a:gd name="T9" fmla="*/ 15 h 41"/>
                    <a:gd name="T10" fmla="*/ 0 w 14"/>
                    <a:gd name="T11" fmla="*/ 15 h 41"/>
                    <a:gd name="T12" fmla="*/ 0 w 14"/>
                    <a:gd name="T13" fmla="*/ 15 h 41"/>
                    <a:gd name="T14" fmla="*/ 0 w 14"/>
                    <a:gd name="T15" fmla="*/ 15 h 41"/>
                    <a:gd name="T16" fmla="*/ 0 w 14"/>
                    <a:gd name="T17" fmla="*/ 15 h 41"/>
                    <a:gd name="T18" fmla="*/ 0 w 14"/>
                    <a:gd name="T19" fmla="*/ 15 h 41"/>
                    <a:gd name="T20" fmla="*/ 0 w 14"/>
                    <a:gd name="T21" fmla="*/ 15 h 41"/>
                    <a:gd name="T22" fmla="*/ 1 w 14"/>
                    <a:gd name="T23" fmla="*/ 15 h 41"/>
                    <a:gd name="T24" fmla="*/ 2 w 14"/>
                    <a:gd name="T25" fmla="*/ 15 h 41"/>
                    <a:gd name="T26" fmla="*/ 2 w 14"/>
                    <a:gd name="T27" fmla="*/ 15 h 41"/>
                    <a:gd name="T28" fmla="*/ 2 w 14"/>
                    <a:gd name="T29" fmla="*/ 15 h 41"/>
                    <a:gd name="T30" fmla="*/ 2 w 14"/>
                    <a:gd name="T31" fmla="*/ 15 h 41"/>
                    <a:gd name="T32" fmla="*/ 2 w 14"/>
                    <a:gd name="T33" fmla="*/ 15 h 41"/>
                    <a:gd name="T34" fmla="*/ 2 w 14"/>
                    <a:gd name="T35" fmla="*/ 15 h 41"/>
                    <a:gd name="T36" fmla="*/ 2 w 14"/>
                    <a:gd name="T37" fmla="*/ 15 h 41"/>
                    <a:gd name="T38" fmla="*/ 2 w 14"/>
                    <a:gd name="T39" fmla="*/ 15 h 41"/>
                    <a:gd name="T40" fmla="*/ 2 w 14"/>
                    <a:gd name="T41" fmla="*/ 15 h 41"/>
                    <a:gd name="T42" fmla="*/ 2 w 14"/>
                    <a:gd name="T43" fmla="*/ 15 h 41"/>
                    <a:gd name="T44" fmla="*/ 2 w 14"/>
                    <a:gd name="T45" fmla="*/ 15 h 41"/>
                    <a:gd name="T46" fmla="*/ 3 w 14"/>
                    <a:gd name="T47" fmla="*/ 15 h 41"/>
                    <a:gd name="T48" fmla="*/ 3 w 14"/>
                    <a:gd name="T49" fmla="*/ 15 h 41"/>
                    <a:gd name="T50" fmla="*/ 3 w 14"/>
                    <a:gd name="T51" fmla="*/ 15 h 41"/>
                    <a:gd name="T52" fmla="*/ 3 w 14"/>
                    <a:gd name="T53" fmla="*/ 15 h 41"/>
                    <a:gd name="T54" fmla="*/ 3 w 14"/>
                    <a:gd name="T55" fmla="*/ 15 h 41"/>
                    <a:gd name="T56" fmla="*/ 3 w 14"/>
                    <a:gd name="T57" fmla="*/ 15 h 41"/>
                    <a:gd name="T58" fmla="*/ 3 w 14"/>
                    <a:gd name="T59" fmla="*/ 15 h 41"/>
                    <a:gd name="T60" fmla="*/ 3 w 14"/>
                    <a:gd name="T61" fmla="*/ 15 h 41"/>
                    <a:gd name="T62" fmla="*/ 3 w 14"/>
                    <a:gd name="T63" fmla="*/ 15 h 41"/>
                    <a:gd name="T64" fmla="*/ 3 w 14"/>
                    <a:gd name="T65" fmla="*/ 15 h 41"/>
                    <a:gd name="T66" fmla="*/ 3 w 14"/>
                    <a:gd name="T67" fmla="*/ 15 h 41"/>
                    <a:gd name="T68" fmla="*/ 3 w 14"/>
                    <a:gd name="T69" fmla="*/ 15 h 41"/>
                    <a:gd name="T70" fmla="*/ 3 w 14"/>
                    <a:gd name="T71" fmla="*/ 15 h 41"/>
                    <a:gd name="T72" fmla="*/ 3 w 14"/>
                    <a:gd name="T73" fmla="*/ 16 h 41"/>
                    <a:gd name="T74" fmla="*/ 5 w 14"/>
                    <a:gd name="T75" fmla="*/ 18 h 41"/>
                    <a:gd name="T76" fmla="*/ 5 w 14"/>
                    <a:gd name="T77" fmla="*/ 17 h 41"/>
                    <a:gd name="T78" fmla="*/ 3 w 14"/>
                    <a:gd name="T79" fmla="*/ 4 h 41"/>
                    <a:gd name="T80" fmla="*/ 3 w 14"/>
                    <a:gd name="T81" fmla="*/ 0 h 41"/>
                    <a:gd name="T82" fmla="*/ 6 w 14"/>
                    <a:gd name="T83" fmla="*/ 12 h 41"/>
                    <a:gd name="T84" fmla="*/ 8 w 14"/>
                    <a:gd name="T85" fmla="*/ 3 h 41"/>
                    <a:gd name="T86" fmla="*/ 3 w 14"/>
                    <a:gd name="T87" fmla="*/ 0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 h="41">
                      <a:moveTo>
                        <a:pt x="4" y="9"/>
                      </a:moveTo>
                      <a:cubicBezTo>
                        <a:pt x="4" y="9"/>
                        <a:pt x="4" y="10"/>
                        <a:pt x="4" y="10"/>
                      </a:cubicBezTo>
                      <a:cubicBezTo>
                        <a:pt x="2" y="18"/>
                        <a:pt x="1" y="26"/>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1" y="35"/>
                        <a:pt x="1" y="35"/>
                        <a:pt x="1" y="35"/>
                      </a:cubicBezTo>
                      <a:cubicBezTo>
                        <a:pt x="1" y="35"/>
                        <a:pt x="1" y="35"/>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7"/>
                        <a:pt x="3"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5" y="38"/>
                        <a:pt x="5" y="38"/>
                      </a:cubicBezTo>
                      <a:cubicBezTo>
                        <a:pt x="6" y="39"/>
                        <a:pt x="7" y="41"/>
                        <a:pt x="9" y="41"/>
                      </a:cubicBezTo>
                      <a:cubicBezTo>
                        <a:pt x="9" y="41"/>
                        <a:pt x="9" y="41"/>
                        <a:pt x="9" y="40"/>
                      </a:cubicBezTo>
                      <a:cubicBezTo>
                        <a:pt x="7" y="30"/>
                        <a:pt x="5" y="20"/>
                        <a:pt x="4" y="9"/>
                      </a:cubicBezTo>
                      <a:moveTo>
                        <a:pt x="6" y="0"/>
                      </a:moveTo>
                      <a:cubicBezTo>
                        <a:pt x="8" y="10"/>
                        <a:pt x="9" y="19"/>
                        <a:pt x="11" y="28"/>
                      </a:cubicBezTo>
                      <a:cubicBezTo>
                        <a:pt x="12" y="21"/>
                        <a:pt x="13" y="14"/>
                        <a:pt x="14" y="8"/>
                      </a:cubicBezTo>
                      <a:cubicBezTo>
                        <a:pt x="11" y="5"/>
                        <a:pt x="9" y="3"/>
                        <a:pt x="6"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89" name="Freeform 13070">
                  <a:extLst>
                    <a:ext uri="{FF2B5EF4-FFF2-40B4-BE49-F238E27FC236}">
                      <a16:creationId xmlns:a16="http://schemas.microsoft.com/office/drawing/2014/main" id="{94DCE2FF-9068-014E-51FE-62B6E26D3DE7}"/>
                    </a:ext>
                  </a:extLst>
                </p:cNvPr>
                <p:cNvSpPr>
                  <a:spLocks/>
                </p:cNvSpPr>
                <p:nvPr/>
              </p:nvSpPr>
              <p:spPr bwMode="auto">
                <a:xfrm>
                  <a:off x="4550" y="2334"/>
                  <a:ext cx="7" cy="19"/>
                </a:xfrm>
                <a:custGeom>
                  <a:avLst/>
                  <a:gdLst>
                    <a:gd name="T0" fmla="*/ 4 w 8"/>
                    <a:gd name="T1" fmla="*/ 0 h 24"/>
                    <a:gd name="T2" fmla="*/ 0 w 8"/>
                    <a:gd name="T3" fmla="*/ 2 h 24"/>
                    <a:gd name="T4" fmla="*/ 4 w 8"/>
                    <a:gd name="T5" fmla="*/ 10 h 24"/>
                    <a:gd name="T6" fmla="*/ 4 w 8"/>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4">
                      <a:moveTo>
                        <a:pt x="4" y="0"/>
                      </a:moveTo>
                      <a:cubicBezTo>
                        <a:pt x="0" y="5"/>
                        <a:pt x="0" y="5"/>
                        <a:pt x="0" y="5"/>
                      </a:cubicBezTo>
                      <a:cubicBezTo>
                        <a:pt x="2" y="12"/>
                        <a:pt x="5" y="18"/>
                        <a:pt x="8" y="24"/>
                      </a:cubicBezTo>
                      <a:cubicBezTo>
                        <a:pt x="7" y="16"/>
                        <a:pt x="6" y="8"/>
                        <a:pt x="4"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0" name="Freeform 13071">
                  <a:extLst>
                    <a:ext uri="{FF2B5EF4-FFF2-40B4-BE49-F238E27FC236}">
                      <a16:creationId xmlns:a16="http://schemas.microsoft.com/office/drawing/2014/main" id="{F5531194-B4F3-C981-7E30-64A7EAEC1C8F}"/>
                    </a:ext>
                  </a:extLst>
                </p:cNvPr>
                <p:cNvSpPr>
                  <a:spLocks/>
                </p:cNvSpPr>
                <p:nvPr/>
              </p:nvSpPr>
              <p:spPr bwMode="auto">
                <a:xfrm>
                  <a:off x="4547" y="2506"/>
                  <a:ext cx="1" cy="3"/>
                </a:xfrm>
                <a:custGeom>
                  <a:avLst/>
                  <a:gdLst>
                    <a:gd name="T0" fmla="*/ 1 w 1"/>
                    <a:gd name="T1" fmla="*/ 0 h 3"/>
                    <a:gd name="T2" fmla="*/ 0 w 1"/>
                    <a:gd name="T3" fmla="*/ 2 h 3"/>
                    <a:gd name="T4" fmla="*/ 1 w 1"/>
                    <a:gd name="T5" fmla="*/ 3 h 3"/>
                    <a:gd name="T6" fmla="*/ 1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0" y="0"/>
                        <a:pt x="0" y="1"/>
                        <a:pt x="0" y="2"/>
                      </a:cubicBezTo>
                      <a:cubicBezTo>
                        <a:pt x="1" y="3"/>
                        <a:pt x="1" y="3"/>
                        <a:pt x="1" y="3"/>
                      </a:cubicBezTo>
                      <a:cubicBezTo>
                        <a:pt x="1" y="2"/>
                        <a:pt x="1" y="1"/>
                        <a:pt x="1" y="0"/>
                      </a:cubicBezTo>
                    </a:path>
                  </a:pathLst>
                </a:custGeom>
                <a:solidFill>
                  <a:srgbClr val="E1C3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1" name="Freeform 13072">
                  <a:extLst>
                    <a:ext uri="{FF2B5EF4-FFF2-40B4-BE49-F238E27FC236}">
                      <a16:creationId xmlns:a16="http://schemas.microsoft.com/office/drawing/2014/main" id="{08B6E5D8-8AF4-5AA7-D157-160216A33AE9}"/>
                    </a:ext>
                  </a:extLst>
                </p:cNvPr>
                <p:cNvSpPr>
                  <a:spLocks/>
                </p:cNvSpPr>
                <p:nvPr/>
              </p:nvSpPr>
              <p:spPr bwMode="auto">
                <a:xfrm>
                  <a:off x="4547" y="2508"/>
                  <a:ext cx="5" cy="34"/>
                </a:xfrm>
                <a:custGeom>
                  <a:avLst/>
                  <a:gdLst>
                    <a:gd name="T0" fmla="*/ 1 w 7"/>
                    <a:gd name="T1" fmla="*/ 0 h 41"/>
                    <a:gd name="T2" fmla="*/ 0 w 7"/>
                    <a:gd name="T3" fmla="*/ 5 h 41"/>
                    <a:gd name="T4" fmla="*/ 1 w 7"/>
                    <a:gd name="T5" fmla="*/ 19 h 41"/>
                    <a:gd name="T6" fmla="*/ 1 w 7"/>
                    <a:gd name="T7" fmla="*/ 15 h 41"/>
                    <a:gd name="T8" fmla="*/ 2 w 7"/>
                    <a:gd name="T9" fmla="*/ 14 h 41"/>
                    <a:gd name="T10" fmla="*/ 1 w 7"/>
                    <a:gd name="T11" fmla="*/ 1 h 41"/>
                    <a:gd name="T12" fmla="*/ 1 w 7"/>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1">
                      <a:moveTo>
                        <a:pt x="1" y="0"/>
                      </a:moveTo>
                      <a:cubicBezTo>
                        <a:pt x="1" y="4"/>
                        <a:pt x="0" y="7"/>
                        <a:pt x="0" y="10"/>
                      </a:cubicBezTo>
                      <a:cubicBezTo>
                        <a:pt x="1" y="21"/>
                        <a:pt x="3" y="31"/>
                        <a:pt x="5" y="41"/>
                      </a:cubicBezTo>
                      <a:cubicBezTo>
                        <a:pt x="5" y="38"/>
                        <a:pt x="6" y="35"/>
                        <a:pt x="6" y="32"/>
                      </a:cubicBezTo>
                      <a:cubicBezTo>
                        <a:pt x="7" y="31"/>
                        <a:pt x="7" y="30"/>
                        <a:pt x="7" y="29"/>
                      </a:cubicBezTo>
                      <a:cubicBezTo>
                        <a:pt x="5" y="20"/>
                        <a:pt x="4" y="11"/>
                        <a:pt x="2" y="1"/>
                      </a:cubicBezTo>
                      <a:cubicBezTo>
                        <a:pt x="2" y="1"/>
                        <a:pt x="2" y="1"/>
                        <a:pt x="1" y="0"/>
                      </a:cubicBezTo>
                    </a:path>
                  </a:pathLst>
                </a:custGeom>
                <a:solidFill>
                  <a:srgbClr val="E0C0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2" name="Freeform 13073">
                  <a:extLst>
                    <a:ext uri="{FF2B5EF4-FFF2-40B4-BE49-F238E27FC236}">
                      <a16:creationId xmlns:a16="http://schemas.microsoft.com/office/drawing/2014/main" id="{1667F7C9-C480-24DC-9624-9AC3F0171DCA}"/>
                    </a:ext>
                  </a:extLst>
                </p:cNvPr>
                <p:cNvSpPr>
                  <a:spLocks noEditPoints="1"/>
                </p:cNvSpPr>
                <p:nvPr/>
              </p:nvSpPr>
              <p:spPr bwMode="auto">
                <a:xfrm>
                  <a:off x="4552" y="2399"/>
                  <a:ext cx="7" cy="101"/>
                </a:xfrm>
                <a:custGeom>
                  <a:avLst/>
                  <a:gdLst>
                    <a:gd name="T0" fmla="*/ 4 w 8"/>
                    <a:gd name="T1" fmla="*/ 30 h 122"/>
                    <a:gd name="T2" fmla="*/ 0 w 8"/>
                    <a:gd name="T3" fmla="*/ 44 h 122"/>
                    <a:gd name="T4" fmla="*/ 4 w 8"/>
                    <a:gd name="T5" fmla="*/ 58 h 122"/>
                    <a:gd name="T6" fmla="*/ 4 w 8"/>
                    <a:gd name="T7" fmla="*/ 38 h 122"/>
                    <a:gd name="T8" fmla="*/ 4 w 8"/>
                    <a:gd name="T9" fmla="*/ 30 h 122"/>
                    <a:gd name="T10" fmla="*/ 4 w 8"/>
                    <a:gd name="T11" fmla="*/ 0 h 122"/>
                    <a:gd name="T12" fmla="*/ 4 w 8"/>
                    <a:gd name="T13" fmla="*/ 22 h 122"/>
                    <a:gd name="T14" fmla="*/ 4 w 8"/>
                    <a:gd name="T15" fmla="*/ 26 h 122"/>
                    <a:gd name="T16" fmla="*/ 4 w 8"/>
                    <a:gd name="T17" fmla="*/ 12 h 122"/>
                    <a:gd name="T18" fmla="*/ 4 w 8"/>
                    <a:gd name="T19" fmla="*/ 2 h 122"/>
                    <a:gd name="T20" fmla="*/ 4 w 8"/>
                    <a:gd name="T21" fmla="*/ 0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2">
                      <a:moveTo>
                        <a:pt x="4" y="64"/>
                      </a:moveTo>
                      <a:cubicBezTo>
                        <a:pt x="3" y="74"/>
                        <a:pt x="2" y="83"/>
                        <a:pt x="0" y="93"/>
                      </a:cubicBezTo>
                      <a:cubicBezTo>
                        <a:pt x="2" y="103"/>
                        <a:pt x="3" y="112"/>
                        <a:pt x="4" y="122"/>
                      </a:cubicBezTo>
                      <a:cubicBezTo>
                        <a:pt x="6" y="108"/>
                        <a:pt x="6" y="94"/>
                        <a:pt x="7" y="80"/>
                      </a:cubicBezTo>
                      <a:cubicBezTo>
                        <a:pt x="6" y="75"/>
                        <a:pt x="5" y="69"/>
                        <a:pt x="4" y="64"/>
                      </a:cubicBezTo>
                      <a:moveTo>
                        <a:pt x="5" y="0"/>
                      </a:moveTo>
                      <a:cubicBezTo>
                        <a:pt x="6" y="15"/>
                        <a:pt x="6" y="31"/>
                        <a:pt x="5" y="47"/>
                      </a:cubicBezTo>
                      <a:cubicBezTo>
                        <a:pt x="6" y="50"/>
                        <a:pt x="6" y="52"/>
                        <a:pt x="7" y="54"/>
                      </a:cubicBezTo>
                      <a:cubicBezTo>
                        <a:pt x="7" y="45"/>
                        <a:pt x="7" y="36"/>
                        <a:pt x="7" y="27"/>
                      </a:cubicBezTo>
                      <a:cubicBezTo>
                        <a:pt x="7" y="19"/>
                        <a:pt x="7" y="11"/>
                        <a:pt x="8" y="3"/>
                      </a:cubicBezTo>
                      <a:cubicBezTo>
                        <a:pt x="7" y="2"/>
                        <a:pt x="6" y="1"/>
                        <a:pt x="5" y="0"/>
                      </a:cubicBezTo>
                    </a:path>
                  </a:pathLst>
                </a:custGeom>
                <a:solidFill>
                  <a:srgbClr val="BA5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3" name="Freeform 13074">
                  <a:extLst>
                    <a:ext uri="{FF2B5EF4-FFF2-40B4-BE49-F238E27FC236}">
                      <a16:creationId xmlns:a16="http://schemas.microsoft.com/office/drawing/2014/main" id="{33367C82-B901-8F3E-B974-FCCB5BD45E64}"/>
                    </a:ext>
                  </a:extLst>
                </p:cNvPr>
                <p:cNvSpPr>
                  <a:spLocks/>
                </p:cNvSpPr>
                <p:nvPr/>
              </p:nvSpPr>
              <p:spPr bwMode="auto">
                <a:xfrm>
                  <a:off x="4556" y="2438"/>
                  <a:ext cx="2" cy="27"/>
                </a:xfrm>
                <a:custGeom>
                  <a:avLst/>
                  <a:gdLst>
                    <a:gd name="T0" fmla="*/ 1 w 3"/>
                    <a:gd name="T1" fmla="*/ 0 h 33"/>
                    <a:gd name="T2" fmla="*/ 0 w 3"/>
                    <a:gd name="T3" fmla="*/ 7 h 33"/>
                    <a:gd name="T4" fmla="*/ 1 w 3"/>
                    <a:gd name="T5" fmla="*/ 15 h 33"/>
                    <a:gd name="T6" fmla="*/ 1 w 3"/>
                    <a:gd name="T7" fmla="*/ 3 h 33"/>
                    <a:gd name="T8" fmla="*/ 1 w 3"/>
                    <a:gd name="T9" fmla="*/ 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3">
                      <a:moveTo>
                        <a:pt x="1" y="0"/>
                      </a:moveTo>
                      <a:cubicBezTo>
                        <a:pt x="1" y="6"/>
                        <a:pt x="0" y="12"/>
                        <a:pt x="0" y="17"/>
                      </a:cubicBezTo>
                      <a:cubicBezTo>
                        <a:pt x="1" y="22"/>
                        <a:pt x="2" y="28"/>
                        <a:pt x="3" y="33"/>
                      </a:cubicBezTo>
                      <a:cubicBezTo>
                        <a:pt x="3" y="24"/>
                        <a:pt x="3" y="16"/>
                        <a:pt x="3" y="7"/>
                      </a:cubicBezTo>
                      <a:cubicBezTo>
                        <a:pt x="2" y="5"/>
                        <a:pt x="2" y="3"/>
                        <a:pt x="1" y="0"/>
                      </a:cubicBezTo>
                    </a:path>
                  </a:pathLst>
                </a:custGeom>
                <a:solidFill>
                  <a:srgbClr val="CF6D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4" name="Freeform 13075">
                  <a:extLst>
                    <a:ext uri="{FF2B5EF4-FFF2-40B4-BE49-F238E27FC236}">
                      <a16:creationId xmlns:a16="http://schemas.microsoft.com/office/drawing/2014/main" id="{EEFFC8FF-C690-659D-4A3D-AACB54E338C6}"/>
                    </a:ext>
                  </a:extLst>
                </p:cNvPr>
                <p:cNvSpPr>
                  <a:spLocks/>
                </p:cNvSpPr>
                <p:nvPr/>
              </p:nvSpPr>
              <p:spPr bwMode="auto">
                <a:xfrm>
                  <a:off x="4528" y="2640"/>
                  <a:ext cx="5" cy="19"/>
                </a:xfrm>
                <a:custGeom>
                  <a:avLst/>
                  <a:gdLst>
                    <a:gd name="T0" fmla="*/ 3 w 6"/>
                    <a:gd name="T1" fmla="*/ 0 h 23"/>
                    <a:gd name="T2" fmla="*/ 3 w 6"/>
                    <a:gd name="T3" fmla="*/ 1 h 23"/>
                    <a:gd name="T4" fmla="*/ 0 w 6"/>
                    <a:gd name="T5" fmla="*/ 8 h 23"/>
                    <a:gd name="T6" fmla="*/ 2 w 6"/>
                    <a:gd name="T7" fmla="*/ 11 h 23"/>
                    <a:gd name="T8" fmla="*/ 2 w 6"/>
                    <a:gd name="T9" fmla="*/ 10 h 23"/>
                    <a:gd name="T10" fmla="*/ 3 w 6"/>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3">
                      <a:moveTo>
                        <a:pt x="6" y="0"/>
                      </a:moveTo>
                      <a:cubicBezTo>
                        <a:pt x="5" y="1"/>
                        <a:pt x="4" y="1"/>
                        <a:pt x="3" y="1"/>
                      </a:cubicBezTo>
                      <a:cubicBezTo>
                        <a:pt x="2" y="7"/>
                        <a:pt x="1" y="12"/>
                        <a:pt x="0" y="17"/>
                      </a:cubicBezTo>
                      <a:cubicBezTo>
                        <a:pt x="1" y="19"/>
                        <a:pt x="2" y="21"/>
                        <a:pt x="2" y="23"/>
                      </a:cubicBezTo>
                      <a:cubicBezTo>
                        <a:pt x="2" y="23"/>
                        <a:pt x="2" y="22"/>
                        <a:pt x="2" y="22"/>
                      </a:cubicBezTo>
                      <a:cubicBezTo>
                        <a:pt x="3" y="15"/>
                        <a:pt x="5" y="7"/>
                        <a:pt x="6"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5" name="Freeform 13076">
                  <a:extLst>
                    <a:ext uri="{FF2B5EF4-FFF2-40B4-BE49-F238E27FC236}">
                      <a16:creationId xmlns:a16="http://schemas.microsoft.com/office/drawing/2014/main" id="{30F3C576-BBAB-F9AA-EEB9-BC528CE3DB34}"/>
                    </a:ext>
                  </a:extLst>
                </p:cNvPr>
                <p:cNvSpPr>
                  <a:spLocks/>
                </p:cNvSpPr>
                <p:nvPr/>
              </p:nvSpPr>
              <p:spPr bwMode="auto">
                <a:xfrm>
                  <a:off x="4527" y="2654"/>
                  <a:ext cx="2" cy="8"/>
                </a:xfrm>
                <a:custGeom>
                  <a:avLst/>
                  <a:gdLst>
                    <a:gd name="T0" fmla="*/ 1 w 3"/>
                    <a:gd name="T1" fmla="*/ 0 h 10"/>
                    <a:gd name="T2" fmla="*/ 1 w 3"/>
                    <a:gd name="T3" fmla="*/ 2 h 10"/>
                    <a:gd name="T4" fmla="*/ 0 w 3"/>
                    <a:gd name="T5" fmla="*/ 4 h 10"/>
                    <a:gd name="T6" fmla="*/ 1 w 3"/>
                    <a:gd name="T7" fmla="*/ 3 h 10"/>
                    <a:gd name="T8" fmla="*/ 1 w 3"/>
                    <a:gd name="T9" fmla="*/ 2 h 10"/>
                    <a:gd name="T10" fmla="*/ 1 w 3"/>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0">
                      <a:moveTo>
                        <a:pt x="1" y="0"/>
                      </a:moveTo>
                      <a:cubicBezTo>
                        <a:pt x="1" y="2"/>
                        <a:pt x="1" y="3"/>
                        <a:pt x="1" y="5"/>
                      </a:cubicBezTo>
                      <a:cubicBezTo>
                        <a:pt x="0" y="7"/>
                        <a:pt x="0" y="8"/>
                        <a:pt x="0" y="10"/>
                      </a:cubicBezTo>
                      <a:cubicBezTo>
                        <a:pt x="1" y="10"/>
                        <a:pt x="1" y="9"/>
                        <a:pt x="1" y="7"/>
                      </a:cubicBezTo>
                      <a:cubicBezTo>
                        <a:pt x="1" y="6"/>
                        <a:pt x="2" y="6"/>
                        <a:pt x="3" y="6"/>
                      </a:cubicBezTo>
                      <a:cubicBezTo>
                        <a:pt x="3" y="4"/>
                        <a:pt x="2" y="2"/>
                        <a:pt x="1"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6" name="Freeform 13077">
                  <a:extLst>
                    <a:ext uri="{FF2B5EF4-FFF2-40B4-BE49-F238E27FC236}">
                      <a16:creationId xmlns:a16="http://schemas.microsoft.com/office/drawing/2014/main" id="{4A773429-767E-6E4F-11FE-D6EDE375F646}"/>
                    </a:ext>
                  </a:extLst>
                </p:cNvPr>
                <p:cNvSpPr>
                  <a:spLocks/>
                </p:cNvSpPr>
                <p:nvPr/>
              </p:nvSpPr>
              <p:spPr bwMode="auto">
                <a:xfrm>
                  <a:off x="4538" y="2558"/>
                  <a:ext cx="9" cy="22"/>
                </a:xfrm>
                <a:custGeom>
                  <a:avLst/>
                  <a:gdLst>
                    <a:gd name="T0" fmla="*/ 3 w 10"/>
                    <a:gd name="T1" fmla="*/ 0 h 27"/>
                    <a:gd name="T2" fmla="*/ 0 w 10"/>
                    <a:gd name="T3" fmla="*/ 9 h 27"/>
                    <a:gd name="T4" fmla="*/ 5 w 10"/>
                    <a:gd name="T5" fmla="*/ 12 h 27"/>
                    <a:gd name="T6" fmla="*/ 6 w 10"/>
                    <a:gd name="T7" fmla="*/ 3 h 27"/>
                    <a:gd name="T8" fmla="*/ 5 w 10"/>
                    <a:gd name="T9" fmla="*/ 2 h 27"/>
                    <a:gd name="T10" fmla="*/ 5 w 10"/>
                    <a:gd name="T11" fmla="*/ 2 h 27"/>
                    <a:gd name="T12" fmla="*/ 5 w 10"/>
                    <a:gd name="T13" fmla="*/ 2 h 27"/>
                    <a:gd name="T14" fmla="*/ 5 w 10"/>
                    <a:gd name="T15" fmla="*/ 2 h 27"/>
                    <a:gd name="T16" fmla="*/ 5 w 10"/>
                    <a:gd name="T17" fmla="*/ 2 h 27"/>
                    <a:gd name="T18" fmla="*/ 5 w 10"/>
                    <a:gd name="T19" fmla="*/ 2 h 27"/>
                    <a:gd name="T20" fmla="*/ 5 w 10"/>
                    <a:gd name="T21" fmla="*/ 2 h 27"/>
                    <a:gd name="T22" fmla="*/ 5 w 10"/>
                    <a:gd name="T23" fmla="*/ 2 h 27"/>
                    <a:gd name="T24" fmla="*/ 5 w 10"/>
                    <a:gd name="T25" fmla="*/ 2 h 27"/>
                    <a:gd name="T26" fmla="*/ 5 w 10"/>
                    <a:gd name="T27" fmla="*/ 2 h 27"/>
                    <a:gd name="T28" fmla="*/ 5 w 10"/>
                    <a:gd name="T29" fmla="*/ 2 h 27"/>
                    <a:gd name="T30" fmla="*/ 5 w 10"/>
                    <a:gd name="T31" fmla="*/ 2 h 27"/>
                    <a:gd name="T32" fmla="*/ 5 w 10"/>
                    <a:gd name="T33" fmla="*/ 2 h 27"/>
                    <a:gd name="T34" fmla="*/ 3 w 10"/>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 h="27">
                      <a:moveTo>
                        <a:pt x="3" y="0"/>
                      </a:moveTo>
                      <a:cubicBezTo>
                        <a:pt x="2" y="7"/>
                        <a:pt x="1" y="14"/>
                        <a:pt x="0" y="21"/>
                      </a:cubicBezTo>
                      <a:cubicBezTo>
                        <a:pt x="2" y="23"/>
                        <a:pt x="4" y="25"/>
                        <a:pt x="6" y="27"/>
                      </a:cubicBezTo>
                      <a:cubicBezTo>
                        <a:pt x="7" y="20"/>
                        <a:pt x="9" y="13"/>
                        <a:pt x="10" y="7"/>
                      </a:cubicBezTo>
                      <a:cubicBezTo>
                        <a:pt x="10" y="7"/>
                        <a:pt x="10" y="7"/>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7" y="6"/>
                        <a:pt x="6" y="3"/>
                        <a:pt x="5" y="3"/>
                      </a:cubicBezTo>
                      <a:cubicBezTo>
                        <a:pt x="4" y="3"/>
                        <a:pt x="3" y="1"/>
                        <a:pt x="3"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7" name="Freeform 13078">
                  <a:extLst>
                    <a:ext uri="{FF2B5EF4-FFF2-40B4-BE49-F238E27FC236}">
                      <a16:creationId xmlns:a16="http://schemas.microsoft.com/office/drawing/2014/main" id="{9B670D95-63C5-BB9F-2A3E-6550BB4867DE}"/>
                    </a:ext>
                  </a:extLst>
                </p:cNvPr>
                <p:cNvSpPr>
                  <a:spLocks/>
                </p:cNvSpPr>
                <p:nvPr/>
              </p:nvSpPr>
              <p:spPr bwMode="auto">
                <a:xfrm>
                  <a:off x="4530" y="2575"/>
                  <a:ext cx="13" cy="66"/>
                </a:xfrm>
                <a:custGeom>
                  <a:avLst/>
                  <a:gdLst>
                    <a:gd name="T0" fmla="*/ 5 w 16"/>
                    <a:gd name="T1" fmla="*/ 0 h 79"/>
                    <a:gd name="T2" fmla="*/ 0 w 16"/>
                    <a:gd name="T3" fmla="*/ 38 h 79"/>
                    <a:gd name="T4" fmla="*/ 2 w 16"/>
                    <a:gd name="T5" fmla="*/ 38 h 79"/>
                    <a:gd name="T6" fmla="*/ 4 w 16"/>
                    <a:gd name="T7" fmla="*/ 23 h 79"/>
                    <a:gd name="T8" fmla="*/ 7 w 16"/>
                    <a:gd name="T9" fmla="*/ 3 h 79"/>
                    <a:gd name="T10" fmla="*/ 5 w 16"/>
                    <a:gd name="T11" fmla="*/ 0 h 7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79">
                      <a:moveTo>
                        <a:pt x="10" y="0"/>
                      </a:moveTo>
                      <a:cubicBezTo>
                        <a:pt x="7" y="27"/>
                        <a:pt x="4" y="53"/>
                        <a:pt x="0" y="79"/>
                      </a:cubicBezTo>
                      <a:cubicBezTo>
                        <a:pt x="1" y="79"/>
                        <a:pt x="2" y="79"/>
                        <a:pt x="3" y="78"/>
                      </a:cubicBezTo>
                      <a:cubicBezTo>
                        <a:pt x="5" y="68"/>
                        <a:pt x="6" y="58"/>
                        <a:pt x="8" y="49"/>
                      </a:cubicBezTo>
                      <a:cubicBezTo>
                        <a:pt x="10" y="35"/>
                        <a:pt x="13" y="20"/>
                        <a:pt x="16" y="6"/>
                      </a:cubicBezTo>
                      <a:cubicBezTo>
                        <a:pt x="14" y="4"/>
                        <a:pt x="12" y="2"/>
                        <a:pt x="10"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8" name="Freeform 13079">
                  <a:extLst>
                    <a:ext uri="{FF2B5EF4-FFF2-40B4-BE49-F238E27FC236}">
                      <a16:creationId xmlns:a16="http://schemas.microsoft.com/office/drawing/2014/main" id="{13044AA5-8E0E-D161-5B5B-A4ABC7FA92DD}"/>
                    </a:ext>
                  </a:extLst>
                </p:cNvPr>
                <p:cNvSpPr>
                  <a:spLocks/>
                </p:cNvSpPr>
                <p:nvPr/>
              </p:nvSpPr>
              <p:spPr bwMode="auto">
                <a:xfrm>
                  <a:off x="4529" y="2658"/>
                  <a:ext cx="1" cy="1"/>
                </a:xfrm>
                <a:custGeom>
                  <a:avLst/>
                  <a:gdLst>
                    <a:gd name="T0" fmla="*/ 0 w 1"/>
                    <a:gd name="T1" fmla="*/ 0 h 1"/>
                    <a:gd name="T2" fmla="*/ 0 w 1"/>
                    <a:gd name="T3" fmla="*/ 1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0" y="1"/>
                      </a:cubicBezTo>
                      <a:cubicBezTo>
                        <a:pt x="0" y="1"/>
                        <a:pt x="0" y="1"/>
                        <a:pt x="0" y="1"/>
                      </a:cubicBezTo>
                      <a:cubicBezTo>
                        <a:pt x="0" y="1"/>
                        <a:pt x="0" y="1"/>
                        <a:pt x="0" y="0"/>
                      </a:cubicBezTo>
                    </a:path>
                  </a:pathLst>
                </a:custGeom>
                <a:solidFill>
                  <a:srgbClr val="D6A9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199" name="Freeform 13080">
                  <a:extLst>
                    <a:ext uri="{FF2B5EF4-FFF2-40B4-BE49-F238E27FC236}">
                      <a16:creationId xmlns:a16="http://schemas.microsoft.com/office/drawing/2014/main" id="{CE5A57F9-DF15-D69D-3700-53CCB8443F0F}"/>
                    </a:ext>
                  </a:extLst>
                </p:cNvPr>
                <p:cNvSpPr>
                  <a:spLocks/>
                </p:cNvSpPr>
                <p:nvPr/>
              </p:nvSpPr>
              <p:spPr bwMode="auto">
                <a:xfrm>
                  <a:off x="4526" y="2659"/>
                  <a:ext cx="3" cy="21"/>
                </a:xfrm>
                <a:custGeom>
                  <a:avLst/>
                  <a:gdLst>
                    <a:gd name="T0" fmla="*/ 2 w 4"/>
                    <a:gd name="T1" fmla="*/ 0 h 26"/>
                    <a:gd name="T2" fmla="*/ 2 w 4"/>
                    <a:gd name="T3" fmla="*/ 1 h 26"/>
                    <a:gd name="T4" fmla="*/ 1 w 4"/>
                    <a:gd name="T5" fmla="*/ 2 h 26"/>
                    <a:gd name="T6" fmla="*/ 1 w 4"/>
                    <a:gd name="T7" fmla="*/ 11 h 26"/>
                    <a:gd name="T8" fmla="*/ 1 w 4"/>
                    <a:gd name="T9" fmla="*/ 11 h 26"/>
                    <a:gd name="T10" fmla="*/ 2 w 4"/>
                    <a:gd name="T11" fmla="*/ 5 h 26"/>
                    <a:gd name="T12" fmla="*/ 2 w 4"/>
                    <a:gd name="T13" fmla="*/ 5 h 26"/>
                    <a:gd name="T14" fmla="*/ 2 w 4"/>
                    <a:gd name="T15" fmla="*/ 5 h 26"/>
                    <a:gd name="T16" fmla="*/ 2 w 4"/>
                    <a:gd name="T17" fmla="*/ 4 h 26"/>
                    <a:gd name="T18" fmla="*/ 2 w 4"/>
                    <a:gd name="T19" fmla="*/ 0 h 26"/>
                    <a:gd name="T20" fmla="*/ 2 w 4"/>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26">
                      <a:moveTo>
                        <a:pt x="4" y="0"/>
                      </a:moveTo>
                      <a:cubicBezTo>
                        <a:pt x="3" y="0"/>
                        <a:pt x="2" y="0"/>
                        <a:pt x="2" y="1"/>
                      </a:cubicBezTo>
                      <a:cubicBezTo>
                        <a:pt x="2" y="3"/>
                        <a:pt x="2" y="4"/>
                        <a:pt x="1" y="4"/>
                      </a:cubicBezTo>
                      <a:cubicBezTo>
                        <a:pt x="0" y="12"/>
                        <a:pt x="0" y="19"/>
                        <a:pt x="1" y="26"/>
                      </a:cubicBezTo>
                      <a:cubicBezTo>
                        <a:pt x="1" y="26"/>
                        <a:pt x="1" y="26"/>
                        <a:pt x="1" y="26"/>
                      </a:cubicBezTo>
                      <a:cubicBezTo>
                        <a:pt x="1" y="21"/>
                        <a:pt x="2" y="16"/>
                        <a:pt x="3" y="11"/>
                      </a:cubicBezTo>
                      <a:cubicBezTo>
                        <a:pt x="3" y="11"/>
                        <a:pt x="3" y="11"/>
                        <a:pt x="3" y="11"/>
                      </a:cubicBezTo>
                      <a:cubicBezTo>
                        <a:pt x="2" y="11"/>
                        <a:pt x="2" y="11"/>
                        <a:pt x="2" y="11"/>
                      </a:cubicBezTo>
                      <a:cubicBezTo>
                        <a:pt x="2" y="11"/>
                        <a:pt x="3" y="11"/>
                        <a:pt x="3" y="10"/>
                      </a:cubicBezTo>
                      <a:cubicBezTo>
                        <a:pt x="3" y="7"/>
                        <a:pt x="4" y="4"/>
                        <a:pt x="4" y="0"/>
                      </a:cubicBezTo>
                      <a:cubicBezTo>
                        <a:pt x="4" y="0"/>
                        <a:pt x="4" y="0"/>
                        <a:pt x="4" y="0"/>
                      </a:cubicBezTo>
                    </a:path>
                  </a:pathLst>
                </a:custGeom>
                <a:solidFill>
                  <a:srgbClr val="D9AD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0" name="Freeform 13081">
                  <a:extLst>
                    <a:ext uri="{FF2B5EF4-FFF2-40B4-BE49-F238E27FC236}">
                      <a16:creationId xmlns:a16="http://schemas.microsoft.com/office/drawing/2014/main" id="{F924B9C7-2040-B035-1A6C-18FBE08A4510}"/>
                    </a:ext>
                  </a:extLst>
                </p:cNvPr>
                <p:cNvSpPr>
                  <a:spLocks/>
                </p:cNvSpPr>
                <p:nvPr/>
              </p:nvSpPr>
              <p:spPr bwMode="auto">
                <a:xfrm>
                  <a:off x="4527" y="2680"/>
                  <a:ext cx="1" cy="1"/>
                </a:xfrm>
                <a:custGeom>
                  <a:avLst/>
                  <a:gdLst>
                    <a:gd name="T0" fmla="*/ 0 w 1"/>
                    <a:gd name="T1" fmla="*/ 0 h 1"/>
                    <a:gd name="T2" fmla="*/ 0 w 1"/>
                    <a:gd name="T3" fmla="*/ 0 h 1"/>
                    <a:gd name="T4" fmla="*/ 0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1"/>
                        <a:pt x="0" y="1"/>
                        <a:pt x="0" y="1"/>
                      </a:cubicBezTo>
                      <a:cubicBezTo>
                        <a:pt x="0" y="1"/>
                        <a:pt x="0" y="1"/>
                        <a:pt x="0" y="0"/>
                      </a:cubicBezTo>
                    </a:path>
                  </a:pathLst>
                </a:custGeom>
                <a:solidFill>
                  <a:srgbClr val="B588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1" name="Freeform 13082">
                  <a:extLst>
                    <a:ext uri="{FF2B5EF4-FFF2-40B4-BE49-F238E27FC236}">
                      <a16:creationId xmlns:a16="http://schemas.microsoft.com/office/drawing/2014/main" id="{5677D251-CC6D-7E72-75BA-CBF607F79CE3}"/>
                    </a:ext>
                  </a:extLst>
                </p:cNvPr>
                <p:cNvSpPr>
                  <a:spLocks/>
                </p:cNvSpPr>
                <p:nvPr/>
              </p:nvSpPr>
              <p:spPr bwMode="auto">
                <a:xfrm>
                  <a:off x="4528" y="2667"/>
                  <a:ext cx="1" cy="1"/>
                </a:xfrm>
                <a:custGeom>
                  <a:avLst/>
                  <a:gdLst>
                    <a:gd name="T0" fmla="*/ 1 w 1"/>
                    <a:gd name="T1" fmla="*/ 0 h 1"/>
                    <a:gd name="T2" fmla="*/ 0 w 1"/>
                    <a:gd name="T3" fmla="*/ 1 h 1"/>
                    <a:gd name="T4" fmla="*/ 1 w 1"/>
                    <a:gd name="T5" fmla="*/ 1 h 1"/>
                    <a:gd name="T6" fmla="*/ 1 w 1"/>
                    <a:gd name="T7" fmla="*/ 1 h 1"/>
                    <a:gd name="T8" fmla="*/ 1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0"/>
                      </a:moveTo>
                      <a:cubicBezTo>
                        <a:pt x="1" y="1"/>
                        <a:pt x="0" y="1"/>
                        <a:pt x="0" y="1"/>
                      </a:cubicBezTo>
                      <a:cubicBezTo>
                        <a:pt x="0" y="1"/>
                        <a:pt x="0" y="1"/>
                        <a:pt x="1" y="1"/>
                      </a:cubicBezTo>
                      <a:cubicBezTo>
                        <a:pt x="1" y="1"/>
                        <a:pt x="1" y="1"/>
                        <a:pt x="1" y="1"/>
                      </a:cubicBezTo>
                      <a:cubicBezTo>
                        <a:pt x="1" y="1"/>
                        <a:pt x="1" y="1"/>
                        <a:pt x="1" y="0"/>
                      </a:cubicBezTo>
                    </a:path>
                  </a:pathLst>
                </a:custGeom>
                <a:solidFill>
                  <a:srgbClr val="C59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2" name="Freeform 13083">
                  <a:extLst>
                    <a:ext uri="{FF2B5EF4-FFF2-40B4-BE49-F238E27FC236}">
                      <a16:creationId xmlns:a16="http://schemas.microsoft.com/office/drawing/2014/main" id="{A67E0B42-DB52-21A6-AA03-21739276DCC4}"/>
                    </a:ext>
                  </a:extLst>
                </p:cNvPr>
                <p:cNvSpPr>
                  <a:spLocks noEditPoints="1"/>
                </p:cNvSpPr>
                <p:nvPr/>
              </p:nvSpPr>
              <p:spPr bwMode="auto">
                <a:xfrm>
                  <a:off x="4541" y="2538"/>
                  <a:ext cx="10" cy="25"/>
                </a:xfrm>
                <a:custGeom>
                  <a:avLst/>
                  <a:gdLst>
                    <a:gd name="T0" fmla="*/ 6 w 12"/>
                    <a:gd name="T1" fmla="*/ 2 h 31"/>
                    <a:gd name="T2" fmla="*/ 4 w 12"/>
                    <a:gd name="T3" fmla="*/ 2 h 31"/>
                    <a:gd name="T4" fmla="*/ 3 w 12"/>
                    <a:gd name="T5" fmla="*/ 10 h 31"/>
                    <a:gd name="T6" fmla="*/ 3 w 12"/>
                    <a:gd name="T7" fmla="*/ 10 h 31"/>
                    <a:gd name="T8" fmla="*/ 1 w 12"/>
                    <a:gd name="T9" fmla="*/ 9 h 31"/>
                    <a:gd name="T10" fmla="*/ 1 w 12"/>
                    <a:gd name="T11" fmla="*/ 9 h 31"/>
                    <a:gd name="T12" fmla="*/ 3 w 12"/>
                    <a:gd name="T13" fmla="*/ 10 h 31"/>
                    <a:gd name="T14" fmla="*/ 3 w 12"/>
                    <a:gd name="T15" fmla="*/ 10 h 31"/>
                    <a:gd name="T16" fmla="*/ 1 w 12"/>
                    <a:gd name="T17" fmla="*/ 9 h 31"/>
                    <a:gd name="T18" fmla="*/ 3 w 12"/>
                    <a:gd name="T19" fmla="*/ 7 h 31"/>
                    <a:gd name="T20" fmla="*/ 3 w 12"/>
                    <a:gd name="T21" fmla="*/ 7 h 31"/>
                    <a:gd name="T22" fmla="*/ 3 w 12"/>
                    <a:gd name="T23" fmla="*/ 8 h 31"/>
                    <a:gd name="T24" fmla="*/ 3 w 12"/>
                    <a:gd name="T25" fmla="*/ 7 h 31"/>
                    <a:gd name="T26" fmla="*/ 3 w 12"/>
                    <a:gd name="T27" fmla="*/ 6 h 31"/>
                    <a:gd name="T28" fmla="*/ 3 w 12"/>
                    <a:gd name="T29" fmla="*/ 4 h 31"/>
                    <a:gd name="T30" fmla="*/ 3 w 12"/>
                    <a:gd name="T31" fmla="*/ 5 h 31"/>
                    <a:gd name="T32" fmla="*/ 3 w 12"/>
                    <a:gd name="T33" fmla="*/ 6 h 31"/>
                    <a:gd name="T34" fmla="*/ 3 w 12"/>
                    <a:gd name="T35" fmla="*/ 3 h 31"/>
                    <a:gd name="T36" fmla="*/ 3 w 12"/>
                    <a:gd name="T37" fmla="*/ 2 h 31"/>
                    <a:gd name="T38" fmla="*/ 3 w 12"/>
                    <a:gd name="T39" fmla="*/ 3 h 31"/>
                    <a:gd name="T40" fmla="*/ 0 w 12"/>
                    <a:gd name="T41" fmla="*/ 10 h 31"/>
                    <a:gd name="T42" fmla="*/ 0 w 12"/>
                    <a:gd name="T43" fmla="*/ 10 h 31"/>
                    <a:gd name="T44" fmla="*/ 2 w 12"/>
                    <a:gd name="T45" fmla="*/ 12 h 31"/>
                    <a:gd name="T46" fmla="*/ 3 w 12"/>
                    <a:gd name="T47" fmla="*/ 13 h 31"/>
                    <a:gd name="T48" fmla="*/ 3 w 12"/>
                    <a:gd name="T49" fmla="*/ 13 h 31"/>
                    <a:gd name="T50" fmla="*/ 3 w 12"/>
                    <a:gd name="T51" fmla="*/ 13 h 31"/>
                    <a:gd name="T52" fmla="*/ 3 w 12"/>
                    <a:gd name="T53" fmla="*/ 12 h 31"/>
                    <a:gd name="T54" fmla="*/ 4 w 12"/>
                    <a:gd name="T55" fmla="*/ 8 h 31"/>
                    <a:gd name="T56" fmla="*/ 4 w 12"/>
                    <a:gd name="T57" fmla="*/ 8 h 31"/>
                    <a:gd name="T58" fmla="*/ 4 w 12"/>
                    <a:gd name="T59" fmla="*/ 8 h 31"/>
                    <a:gd name="T60" fmla="*/ 5 w 12"/>
                    <a:gd name="T61" fmla="*/ 6 h 31"/>
                    <a:gd name="T62" fmla="*/ 4 w 12"/>
                    <a:gd name="T63" fmla="*/ 4 h 31"/>
                    <a:gd name="T64" fmla="*/ 3 w 12"/>
                    <a:gd name="T65" fmla="*/ 2 h 31"/>
                    <a:gd name="T66" fmla="*/ 3 w 12"/>
                    <a:gd name="T67" fmla="*/ 2 h 31"/>
                    <a:gd name="T68" fmla="*/ 3 w 12"/>
                    <a:gd name="T69" fmla="*/ 2 h 31"/>
                    <a:gd name="T70" fmla="*/ 3 w 12"/>
                    <a:gd name="T71" fmla="*/ 2 h 31"/>
                    <a:gd name="T72" fmla="*/ 3 w 12"/>
                    <a:gd name="T73" fmla="*/ 2 h 31"/>
                    <a:gd name="T74" fmla="*/ 3 w 12"/>
                    <a:gd name="T75" fmla="*/ 2 h 31"/>
                    <a:gd name="T76" fmla="*/ 3 w 12"/>
                    <a:gd name="T77" fmla="*/ 2 h 31"/>
                    <a:gd name="T78" fmla="*/ 3 w 12"/>
                    <a:gd name="T79" fmla="*/ 2 h 31"/>
                    <a:gd name="T80" fmla="*/ 3 w 12"/>
                    <a:gd name="T81" fmla="*/ 2 h 31"/>
                    <a:gd name="T82" fmla="*/ 3 w 12"/>
                    <a:gd name="T83" fmla="*/ 1 h 31"/>
                    <a:gd name="T84" fmla="*/ 3 w 12"/>
                    <a:gd name="T85" fmla="*/ 1 h 31"/>
                    <a:gd name="T86" fmla="*/ 3 w 12"/>
                    <a:gd name="T87" fmla="*/ 1 h 31"/>
                    <a:gd name="T88" fmla="*/ 3 w 12"/>
                    <a:gd name="T89" fmla="*/ 1 h 31"/>
                    <a:gd name="T90" fmla="*/ 3 w 12"/>
                    <a:gd name="T91" fmla="*/ 1 h 31"/>
                    <a:gd name="T92" fmla="*/ 3 w 12"/>
                    <a:gd name="T93" fmla="*/ 1 h 31"/>
                    <a:gd name="T94" fmla="*/ 3 w 12"/>
                    <a:gd name="T95" fmla="*/ 1 h 31"/>
                    <a:gd name="T96" fmla="*/ 3 w 12"/>
                    <a:gd name="T97" fmla="*/ 1 h 31"/>
                    <a:gd name="T98" fmla="*/ 3 w 12"/>
                    <a:gd name="T99" fmla="*/ 0 h 31"/>
                    <a:gd name="T100" fmla="*/ 3 w 12"/>
                    <a:gd name="T101" fmla="*/ 0 h 31"/>
                    <a:gd name="T102" fmla="*/ 3 w 12"/>
                    <a:gd name="T103" fmla="*/ 0 h 31"/>
                    <a:gd name="T104" fmla="*/ 3 w 12"/>
                    <a:gd name="T105" fmla="*/ 0 h 31"/>
                    <a:gd name="T106" fmla="*/ 3 w 12"/>
                    <a:gd name="T107" fmla="*/ 0 h 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 h="31">
                      <a:moveTo>
                        <a:pt x="8" y="3"/>
                      </a:moveTo>
                      <a:cubicBezTo>
                        <a:pt x="9" y="4"/>
                        <a:pt x="10" y="6"/>
                        <a:pt x="12" y="6"/>
                      </a:cubicBezTo>
                      <a:cubicBezTo>
                        <a:pt x="12" y="6"/>
                        <a:pt x="12" y="6"/>
                        <a:pt x="12" y="6"/>
                      </a:cubicBezTo>
                      <a:cubicBezTo>
                        <a:pt x="10" y="6"/>
                        <a:pt x="9" y="4"/>
                        <a:pt x="8" y="3"/>
                      </a:cubicBezTo>
                      <a:moveTo>
                        <a:pt x="7" y="26"/>
                      </a:moveTo>
                      <a:cubicBezTo>
                        <a:pt x="7" y="26"/>
                        <a:pt x="7" y="25"/>
                        <a:pt x="6" y="25"/>
                      </a:cubicBezTo>
                      <a:cubicBezTo>
                        <a:pt x="7" y="25"/>
                        <a:pt x="8" y="25"/>
                        <a:pt x="7" y="23"/>
                      </a:cubicBezTo>
                      <a:cubicBezTo>
                        <a:pt x="7" y="23"/>
                        <a:pt x="7" y="23"/>
                        <a:pt x="7" y="23"/>
                      </a:cubicBezTo>
                      <a:cubicBezTo>
                        <a:pt x="8" y="24"/>
                        <a:pt x="8" y="26"/>
                        <a:pt x="7" y="26"/>
                      </a:cubicBezTo>
                      <a:moveTo>
                        <a:pt x="1" y="21"/>
                      </a:moveTo>
                      <a:cubicBezTo>
                        <a:pt x="1" y="21"/>
                        <a:pt x="1" y="21"/>
                        <a:pt x="1" y="21"/>
                      </a:cubicBezTo>
                      <a:cubicBezTo>
                        <a:pt x="1" y="21"/>
                        <a:pt x="1" y="21"/>
                        <a:pt x="1" y="21"/>
                      </a:cubicBezTo>
                      <a:cubicBezTo>
                        <a:pt x="1" y="21"/>
                        <a:pt x="1" y="21"/>
                        <a:pt x="1" y="21"/>
                      </a:cubicBezTo>
                      <a:cubicBezTo>
                        <a:pt x="1" y="22"/>
                        <a:pt x="3" y="24"/>
                        <a:pt x="4" y="25"/>
                      </a:cubicBezTo>
                      <a:cubicBezTo>
                        <a:pt x="4" y="25"/>
                        <a:pt x="4" y="25"/>
                        <a:pt x="4" y="25"/>
                      </a:cubicBezTo>
                      <a:cubicBezTo>
                        <a:pt x="4" y="25"/>
                        <a:pt x="4" y="25"/>
                        <a:pt x="4" y="25"/>
                      </a:cubicBezTo>
                      <a:cubicBezTo>
                        <a:pt x="3" y="25"/>
                        <a:pt x="3" y="25"/>
                        <a:pt x="3" y="24"/>
                      </a:cubicBezTo>
                      <a:cubicBezTo>
                        <a:pt x="1" y="23"/>
                        <a:pt x="2" y="22"/>
                        <a:pt x="1" y="21"/>
                      </a:cubicBezTo>
                      <a:cubicBezTo>
                        <a:pt x="1" y="21"/>
                        <a:pt x="1" y="21"/>
                        <a:pt x="1" y="21"/>
                      </a:cubicBezTo>
                      <a:moveTo>
                        <a:pt x="3" y="17"/>
                      </a:moveTo>
                      <a:cubicBezTo>
                        <a:pt x="3" y="17"/>
                        <a:pt x="3" y="17"/>
                        <a:pt x="3" y="17"/>
                      </a:cubicBezTo>
                      <a:cubicBezTo>
                        <a:pt x="3" y="17"/>
                        <a:pt x="3" y="17"/>
                        <a:pt x="3" y="17"/>
                      </a:cubicBezTo>
                      <a:cubicBezTo>
                        <a:pt x="3" y="17"/>
                        <a:pt x="3" y="17"/>
                        <a:pt x="3" y="17"/>
                      </a:cubicBezTo>
                      <a:cubicBezTo>
                        <a:pt x="3" y="18"/>
                        <a:pt x="3" y="18"/>
                        <a:pt x="4" y="19"/>
                      </a:cubicBezTo>
                      <a:cubicBezTo>
                        <a:pt x="4" y="20"/>
                        <a:pt x="5" y="20"/>
                        <a:pt x="5" y="21"/>
                      </a:cubicBezTo>
                      <a:cubicBezTo>
                        <a:pt x="4" y="20"/>
                        <a:pt x="2" y="17"/>
                        <a:pt x="3" y="17"/>
                      </a:cubicBezTo>
                      <a:cubicBezTo>
                        <a:pt x="3" y="17"/>
                        <a:pt x="3" y="17"/>
                        <a:pt x="3" y="17"/>
                      </a:cubicBezTo>
                      <a:moveTo>
                        <a:pt x="5" y="14"/>
                      </a:moveTo>
                      <a:cubicBezTo>
                        <a:pt x="4" y="14"/>
                        <a:pt x="3" y="12"/>
                        <a:pt x="3" y="11"/>
                      </a:cubicBezTo>
                      <a:cubicBezTo>
                        <a:pt x="3" y="11"/>
                        <a:pt x="3" y="10"/>
                        <a:pt x="3" y="10"/>
                      </a:cubicBezTo>
                      <a:cubicBezTo>
                        <a:pt x="3" y="10"/>
                        <a:pt x="3" y="10"/>
                        <a:pt x="4" y="11"/>
                      </a:cubicBezTo>
                      <a:cubicBezTo>
                        <a:pt x="4" y="11"/>
                        <a:pt x="4" y="11"/>
                        <a:pt x="4" y="11"/>
                      </a:cubicBezTo>
                      <a:cubicBezTo>
                        <a:pt x="4" y="11"/>
                        <a:pt x="4" y="11"/>
                        <a:pt x="4" y="11"/>
                      </a:cubicBezTo>
                      <a:cubicBezTo>
                        <a:pt x="2" y="11"/>
                        <a:pt x="4" y="13"/>
                        <a:pt x="5" y="14"/>
                      </a:cubicBezTo>
                      <a:moveTo>
                        <a:pt x="5" y="8"/>
                      </a:moveTo>
                      <a:cubicBezTo>
                        <a:pt x="4" y="8"/>
                        <a:pt x="4" y="8"/>
                        <a:pt x="4" y="8"/>
                      </a:cubicBezTo>
                      <a:cubicBezTo>
                        <a:pt x="3" y="7"/>
                        <a:pt x="3" y="6"/>
                        <a:pt x="3" y="5"/>
                      </a:cubicBezTo>
                      <a:cubicBezTo>
                        <a:pt x="3" y="5"/>
                        <a:pt x="3" y="5"/>
                        <a:pt x="3" y="5"/>
                      </a:cubicBezTo>
                      <a:cubicBezTo>
                        <a:pt x="3" y="6"/>
                        <a:pt x="4" y="7"/>
                        <a:pt x="5" y="8"/>
                      </a:cubicBezTo>
                      <a:cubicBezTo>
                        <a:pt x="5" y="8"/>
                        <a:pt x="5" y="8"/>
                        <a:pt x="5" y="8"/>
                      </a:cubicBezTo>
                      <a:moveTo>
                        <a:pt x="3" y="2"/>
                      </a:moveTo>
                      <a:cubicBezTo>
                        <a:pt x="2" y="9"/>
                        <a:pt x="1" y="16"/>
                        <a:pt x="0" y="23"/>
                      </a:cubicBezTo>
                      <a:cubicBezTo>
                        <a:pt x="0" y="23"/>
                        <a:pt x="1" y="24"/>
                        <a:pt x="1" y="24"/>
                      </a:cubicBezTo>
                      <a:cubicBezTo>
                        <a:pt x="0" y="24"/>
                        <a:pt x="0" y="24"/>
                        <a:pt x="0" y="23"/>
                      </a:cubicBezTo>
                      <a:cubicBezTo>
                        <a:pt x="0" y="24"/>
                        <a:pt x="0" y="24"/>
                        <a:pt x="0" y="25"/>
                      </a:cubicBezTo>
                      <a:cubicBezTo>
                        <a:pt x="0" y="26"/>
                        <a:pt x="1" y="28"/>
                        <a:pt x="2" y="28"/>
                      </a:cubicBezTo>
                      <a:cubicBezTo>
                        <a:pt x="3" y="28"/>
                        <a:pt x="4"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7" y="30"/>
                        <a:pt x="7" y="30"/>
                        <a:pt x="7" y="30"/>
                      </a:cubicBezTo>
                      <a:cubicBezTo>
                        <a:pt x="7" y="30"/>
                        <a:pt x="7" y="30"/>
                        <a:pt x="7" y="30"/>
                      </a:cubicBezTo>
                      <a:cubicBezTo>
                        <a:pt x="8" y="26"/>
                        <a:pt x="9" y="23"/>
                        <a:pt x="9" y="19"/>
                      </a:cubicBezTo>
                      <a:cubicBezTo>
                        <a:pt x="9" y="19"/>
                        <a:pt x="9"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9"/>
                      </a:cubicBezTo>
                      <a:cubicBezTo>
                        <a:pt x="10" y="17"/>
                        <a:pt x="10" y="16"/>
                        <a:pt x="10" y="14"/>
                      </a:cubicBezTo>
                      <a:cubicBezTo>
                        <a:pt x="10" y="14"/>
                        <a:pt x="10" y="14"/>
                        <a:pt x="10" y="14"/>
                      </a:cubicBezTo>
                      <a:cubicBezTo>
                        <a:pt x="9" y="13"/>
                        <a:pt x="10" y="11"/>
                        <a:pt x="8" y="10"/>
                      </a:cubicBezTo>
                      <a:cubicBezTo>
                        <a:pt x="6" y="9"/>
                        <a:pt x="6" y="6"/>
                        <a:pt x="5" y="5"/>
                      </a:cubicBezTo>
                      <a:cubicBezTo>
                        <a:pt x="4" y="4"/>
                        <a:pt x="3" y="3"/>
                        <a:pt x="3" y="2"/>
                      </a:cubicBezTo>
                      <a:moveTo>
                        <a:pt x="7" y="2"/>
                      </a:moveTo>
                      <a:cubicBezTo>
                        <a:pt x="7" y="2"/>
                        <a:pt x="7" y="2"/>
                        <a:pt x="7" y="2"/>
                      </a:cubicBezTo>
                      <a:cubicBezTo>
                        <a:pt x="7" y="2"/>
                        <a:pt x="7" y="2"/>
                        <a:pt x="7" y="2"/>
                      </a:cubicBezTo>
                      <a:moveTo>
                        <a:pt x="7" y="2"/>
                      </a:moveTo>
                      <a:cubicBezTo>
                        <a:pt x="7" y="2"/>
                        <a:pt x="7" y="2"/>
                        <a:pt x="7" y="2"/>
                      </a:cubicBezTo>
                      <a:cubicBezTo>
                        <a:pt x="7" y="2"/>
                        <a:pt x="7" y="2"/>
                        <a:pt x="7" y="2"/>
                      </a:cubicBezTo>
                      <a:cubicBezTo>
                        <a:pt x="7" y="2"/>
                        <a:pt x="7" y="2"/>
                        <a:pt x="7" y="2"/>
                      </a:cubicBezTo>
                      <a:moveTo>
                        <a:pt x="7" y="2"/>
                      </a:moveTo>
                      <a:cubicBezTo>
                        <a:pt x="7" y="2"/>
                        <a:pt x="7" y="2"/>
                        <a:pt x="7" y="2"/>
                      </a:cubicBezTo>
                      <a:cubicBezTo>
                        <a:pt x="7" y="2"/>
                        <a:pt x="7" y="2"/>
                        <a:pt x="7" y="2"/>
                      </a:cubicBezTo>
                      <a:moveTo>
                        <a:pt x="7" y="2"/>
                      </a:moveTo>
                      <a:cubicBezTo>
                        <a:pt x="7" y="2"/>
                        <a:pt x="7" y="2"/>
                        <a:pt x="7" y="2"/>
                      </a:cubicBezTo>
                      <a:cubicBezTo>
                        <a:pt x="7" y="2"/>
                        <a:pt x="7" y="2"/>
                        <a:pt x="7" y="2"/>
                      </a:cubicBezTo>
                      <a:moveTo>
                        <a:pt x="7" y="2"/>
                      </a:moveTo>
                      <a:cubicBezTo>
                        <a:pt x="7" y="2"/>
                        <a:pt x="7" y="2"/>
                        <a:pt x="7" y="2"/>
                      </a:cubicBezTo>
                      <a:cubicBezTo>
                        <a:pt x="7" y="2"/>
                        <a:pt x="7" y="2"/>
                        <a:pt x="7" y="2"/>
                      </a:cubicBezTo>
                      <a:cubicBezTo>
                        <a:pt x="7" y="2"/>
                        <a:pt x="7" y="2"/>
                        <a:pt x="7" y="2"/>
                      </a:cubicBezTo>
                      <a:moveTo>
                        <a:pt x="5" y="1"/>
                      </a:moveTo>
                      <a:cubicBezTo>
                        <a:pt x="5" y="1"/>
                        <a:pt x="5" y="1"/>
                        <a:pt x="5" y="1"/>
                      </a:cubicBezTo>
                      <a:cubicBezTo>
                        <a:pt x="5" y="1"/>
                        <a:pt x="5" y="1"/>
                        <a:pt x="5" y="1"/>
                      </a:cubicBezTo>
                      <a:moveTo>
                        <a:pt x="5" y="1"/>
                      </a:moveTo>
                      <a:cubicBezTo>
                        <a:pt x="5" y="1"/>
                        <a:pt x="5" y="1"/>
                        <a:pt x="5" y="1"/>
                      </a:cubicBezTo>
                      <a:cubicBezTo>
                        <a:pt x="5" y="1"/>
                        <a:pt x="5" y="1"/>
                        <a:pt x="5" y="1"/>
                      </a:cubicBezTo>
                      <a:moveTo>
                        <a:pt x="5" y="1"/>
                      </a:moveTo>
                      <a:cubicBezTo>
                        <a:pt x="5" y="1"/>
                        <a:pt x="5" y="1"/>
                        <a:pt x="5" y="1"/>
                      </a:cubicBezTo>
                      <a:cubicBezTo>
                        <a:pt x="5" y="1"/>
                        <a:pt x="5" y="1"/>
                        <a:pt x="5" y="1"/>
                      </a:cubicBezTo>
                      <a:moveTo>
                        <a:pt x="5" y="1"/>
                      </a:moveTo>
                      <a:cubicBezTo>
                        <a:pt x="5" y="1"/>
                        <a:pt x="5" y="1"/>
                        <a:pt x="5" y="1"/>
                      </a:cubicBezTo>
                      <a:cubicBezTo>
                        <a:pt x="5" y="1"/>
                        <a:pt x="5" y="1"/>
                        <a:pt x="5" y="1"/>
                      </a:cubicBezTo>
                      <a:moveTo>
                        <a:pt x="5" y="1"/>
                      </a:moveTo>
                      <a:cubicBezTo>
                        <a:pt x="5" y="1"/>
                        <a:pt x="5" y="1"/>
                        <a:pt x="5" y="1"/>
                      </a:cubicBezTo>
                      <a:cubicBezTo>
                        <a:pt x="5" y="1"/>
                        <a:pt x="5" y="1"/>
                        <a:pt x="5" y="1"/>
                      </a:cubicBezTo>
                      <a:moveTo>
                        <a:pt x="3" y="0"/>
                      </a:moveTo>
                      <a:cubicBezTo>
                        <a:pt x="3" y="0"/>
                        <a:pt x="3" y="0"/>
                        <a:pt x="3" y="0"/>
                      </a:cubicBez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4" y="0"/>
                        <a:pt x="4" y="0"/>
                        <a:pt x="4" y="0"/>
                      </a:cubicBezTo>
                      <a:cubicBezTo>
                        <a:pt x="4" y="0"/>
                        <a:pt x="4" y="0"/>
                        <a:pt x="3" y="0"/>
                      </a:cubicBezTo>
                    </a:path>
                  </a:pathLst>
                </a:custGeom>
                <a:solidFill>
                  <a:srgbClr val="FAF0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3" name="Freeform 13084">
                  <a:extLst>
                    <a:ext uri="{FF2B5EF4-FFF2-40B4-BE49-F238E27FC236}">
                      <a16:creationId xmlns:a16="http://schemas.microsoft.com/office/drawing/2014/main" id="{5647180D-7C18-F600-716B-E0B2BC2C00FE}"/>
                    </a:ext>
                  </a:extLst>
                </p:cNvPr>
                <p:cNvSpPr>
                  <a:spLocks noEditPoints="1"/>
                </p:cNvSpPr>
                <p:nvPr/>
              </p:nvSpPr>
              <p:spPr bwMode="auto">
                <a:xfrm>
                  <a:off x="4543" y="2538"/>
                  <a:ext cx="8" cy="25"/>
                </a:xfrm>
                <a:custGeom>
                  <a:avLst/>
                  <a:gdLst>
                    <a:gd name="T0" fmla="*/ 3 w 9"/>
                    <a:gd name="T1" fmla="*/ 13 h 31"/>
                    <a:gd name="T2" fmla="*/ 3 w 9"/>
                    <a:gd name="T3" fmla="*/ 13 h 31"/>
                    <a:gd name="T4" fmla="*/ 3 w 9"/>
                    <a:gd name="T5" fmla="*/ 13 h 31"/>
                    <a:gd name="T6" fmla="*/ 3 w 9"/>
                    <a:gd name="T7" fmla="*/ 13 h 31"/>
                    <a:gd name="T8" fmla="*/ 3 w 9"/>
                    <a:gd name="T9" fmla="*/ 13 h 31"/>
                    <a:gd name="T10" fmla="*/ 3 w 9"/>
                    <a:gd name="T11" fmla="*/ 13 h 31"/>
                    <a:gd name="T12" fmla="*/ 4 w 9"/>
                    <a:gd name="T13" fmla="*/ 12 h 31"/>
                    <a:gd name="T14" fmla="*/ 3 w 9"/>
                    <a:gd name="T15" fmla="*/ 13 h 31"/>
                    <a:gd name="T16" fmla="*/ 4 w 9"/>
                    <a:gd name="T17" fmla="*/ 12 h 31"/>
                    <a:gd name="T18" fmla="*/ 4 w 9"/>
                    <a:gd name="T19" fmla="*/ 12 h 31"/>
                    <a:gd name="T20" fmla="*/ 4 w 9"/>
                    <a:gd name="T21" fmla="*/ 12 h 31"/>
                    <a:gd name="T22" fmla="*/ 4 w 9"/>
                    <a:gd name="T23" fmla="*/ 12 h 31"/>
                    <a:gd name="T24" fmla="*/ 0 w 9"/>
                    <a:gd name="T25" fmla="*/ 0 h 31"/>
                    <a:gd name="T26" fmla="*/ 0 w 9"/>
                    <a:gd name="T27" fmla="*/ 2 h 31"/>
                    <a:gd name="T28" fmla="*/ 2 w 9"/>
                    <a:gd name="T29" fmla="*/ 2 h 31"/>
                    <a:gd name="T30" fmla="*/ 4 w 9"/>
                    <a:gd name="T31" fmla="*/ 4 h 31"/>
                    <a:gd name="T32" fmla="*/ 4 w 9"/>
                    <a:gd name="T33" fmla="*/ 6 h 31"/>
                    <a:gd name="T34" fmla="*/ 4 w 9"/>
                    <a:gd name="T35" fmla="*/ 6 h 31"/>
                    <a:gd name="T36" fmla="*/ 5 w 9"/>
                    <a:gd name="T37" fmla="*/ 2 h 31"/>
                    <a:gd name="T38" fmla="*/ 4 w 9"/>
                    <a:gd name="T39" fmla="*/ 2 h 31"/>
                    <a:gd name="T40" fmla="*/ 4 w 9"/>
                    <a:gd name="T41" fmla="*/ 2 h 31"/>
                    <a:gd name="T42" fmla="*/ 4 w 9"/>
                    <a:gd name="T43" fmla="*/ 2 h 31"/>
                    <a:gd name="T44" fmla="*/ 4 w 9"/>
                    <a:gd name="T45" fmla="*/ 2 h 31"/>
                    <a:gd name="T46" fmla="*/ 4 w 9"/>
                    <a:gd name="T47" fmla="*/ 2 h 31"/>
                    <a:gd name="T48" fmla="*/ 4 w 9"/>
                    <a:gd name="T49" fmla="*/ 2 h 31"/>
                    <a:gd name="T50" fmla="*/ 4 w 9"/>
                    <a:gd name="T51" fmla="*/ 2 h 31"/>
                    <a:gd name="T52" fmla="*/ 4 w 9"/>
                    <a:gd name="T53" fmla="*/ 2 h 31"/>
                    <a:gd name="T54" fmla="*/ 4 w 9"/>
                    <a:gd name="T55" fmla="*/ 2 h 31"/>
                    <a:gd name="T56" fmla="*/ 4 w 9"/>
                    <a:gd name="T57" fmla="*/ 2 h 31"/>
                    <a:gd name="T58" fmla="*/ 4 w 9"/>
                    <a:gd name="T59" fmla="*/ 2 h 31"/>
                    <a:gd name="T60" fmla="*/ 4 w 9"/>
                    <a:gd name="T61" fmla="*/ 2 h 31"/>
                    <a:gd name="T62" fmla="*/ 4 w 9"/>
                    <a:gd name="T63" fmla="*/ 2 h 31"/>
                    <a:gd name="T64" fmla="*/ 4 w 9"/>
                    <a:gd name="T65" fmla="*/ 2 h 31"/>
                    <a:gd name="T66" fmla="*/ 2 w 9"/>
                    <a:gd name="T67" fmla="*/ 1 h 31"/>
                    <a:gd name="T68" fmla="*/ 2 w 9"/>
                    <a:gd name="T69" fmla="*/ 1 h 31"/>
                    <a:gd name="T70" fmla="*/ 2 w 9"/>
                    <a:gd name="T71" fmla="*/ 1 h 31"/>
                    <a:gd name="T72" fmla="*/ 2 w 9"/>
                    <a:gd name="T73" fmla="*/ 1 h 31"/>
                    <a:gd name="T74" fmla="*/ 2 w 9"/>
                    <a:gd name="T75" fmla="*/ 1 h 31"/>
                    <a:gd name="T76" fmla="*/ 2 w 9"/>
                    <a:gd name="T77" fmla="*/ 1 h 31"/>
                    <a:gd name="T78" fmla="*/ 2 w 9"/>
                    <a:gd name="T79" fmla="*/ 1 h 31"/>
                    <a:gd name="T80" fmla="*/ 2 w 9"/>
                    <a:gd name="T81" fmla="*/ 1 h 31"/>
                    <a:gd name="T82" fmla="*/ 2 w 9"/>
                    <a:gd name="T83" fmla="*/ 1 h 31"/>
                    <a:gd name="T84" fmla="*/ 2 w 9"/>
                    <a:gd name="T85" fmla="*/ 1 h 31"/>
                    <a:gd name="T86" fmla="*/ 2 w 9"/>
                    <a:gd name="T87" fmla="*/ 1 h 31"/>
                    <a:gd name="T88" fmla="*/ 1 w 9"/>
                    <a:gd name="T89" fmla="*/ 0 h 31"/>
                    <a:gd name="T90" fmla="*/ 0 w 9"/>
                    <a:gd name="T91" fmla="*/ 0 h 31"/>
                    <a:gd name="T92" fmla="*/ 0 w 9"/>
                    <a:gd name="T93" fmla="*/ 0 h 31"/>
                    <a:gd name="T94" fmla="*/ 0 w 9"/>
                    <a:gd name="T95" fmla="*/ 0 h 31"/>
                    <a:gd name="T96" fmla="*/ 0 w 9"/>
                    <a:gd name="T97" fmla="*/ 0 h 31"/>
                    <a:gd name="T98" fmla="*/ 0 w 9"/>
                    <a:gd name="T99" fmla="*/ 0 h 31"/>
                    <a:gd name="T100" fmla="*/ 0 w 9"/>
                    <a:gd name="T101" fmla="*/ 0 h 31"/>
                    <a:gd name="T102" fmla="*/ 0 w 9"/>
                    <a:gd name="T103" fmla="*/ 0 h 31"/>
                    <a:gd name="T104" fmla="*/ 0 w 9"/>
                    <a:gd name="T105" fmla="*/ 0 h 31"/>
                    <a:gd name="T106" fmla="*/ 0 w 9"/>
                    <a:gd name="T107" fmla="*/ 0 h 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 h="31">
                      <a:moveTo>
                        <a:pt x="3" y="31"/>
                      </a:moveTo>
                      <a:cubicBezTo>
                        <a:pt x="3" y="31"/>
                        <a:pt x="3" y="31"/>
                        <a:pt x="3" y="31"/>
                      </a:cubicBezTo>
                      <a:cubicBezTo>
                        <a:pt x="3" y="31"/>
                        <a:pt x="3" y="31"/>
                        <a:pt x="3" y="31"/>
                      </a:cubicBezTo>
                      <a:moveTo>
                        <a:pt x="3" y="31"/>
                      </a:moveTo>
                      <a:cubicBezTo>
                        <a:pt x="3" y="31"/>
                        <a:pt x="3" y="31"/>
                        <a:pt x="3" y="31"/>
                      </a:cubicBezTo>
                      <a:cubicBezTo>
                        <a:pt x="3" y="31"/>
                        <a:pt x="3" y="31"/>
                        <a:pt x="3" y="31"/>
                      </a:cubicBezTo>
                      <a:moveTo>
                        <a:pt x="4" y="30"/>
                      </a:moveTo>
                      <a:cubicBezTo>
                        <a:pt x="4" y="30"/>
                        <a:pt x="4" y="30"/>
                        <a:pt x="3" y="31"/>
                      </a:cubicBezTo>
                      <a:cubicBezTo>
                        <a:pt x="4" y="30"/>
                        <a:pt x="4" y="30"/>
                        <a:pt x="4" y="30"/>
                      </a:cubicBezTo>
                      <a:cubicBezTo>
                        <a:pt x="4" y="30"/>
                        <a:pt x="4" y="30"/>
                        <a:pt x="4" y="30"/>
                      </a:cubicBezTo>
                      <a:cubicBezTo>
                        <a:pt x="4" y="30"/>
                        <a:pt x="4" y="30"/>
                        <a:pt x="4" y="30"/>
                      </a:cubicBezTo>
                      <a:cubicBezTo>
                        <a:pt x="4" y="30"/>
                        <a:pt x="4" y="30"/>
                        <a:pt x="4" y="30"/>
                      </a:cubicBezTo>
                      <a:moveTo>
                        <a:pt x="0" y="0"/>
                      </a:moveTo>
                      <a:cubicBezTo>
                        <a:pt x="0" y="0"/>
                        <a:pt x="0" y="1"/>
                        <a:pt x="0" y="2"/>
                      </a:cubicBezTo>
                      <a:cubicBezTo>
                        <a:pt x="0" y="3"/>
                        <a:pt x="1" y="4"/>
                        <a:pt x="2" y="5"/>
                      </a:cubicBezTo>
                      <a:cubicBezTo>
                        <a:pt x="3" y="6"/>
                        <a:pt x="3" y="9"/>
                        <a:pt x="5" y="10"/>
                      </a:cubicBezTo>
                      <a:cubicBezTo>
                        <a:pt x="7" y="11"/>
                        <a:pt x="6" y="13"/>
                        <a:pt x="7" y="14"/>
                      </a:cubicBezTo>
                      <a:cubicBezTo>
                        <a:pt x="7" y="14"/>
                        <a:pt x="7" y="14"/>
                        <a:pt x="7" y="14"/>
                      </a:cubicBezTo>
                      <a:cubicBezTo>
                        <a:pt x="8" y="12"/>
                        <a:pt x="8" y="9"/>
                        <a:pt x="9" y="6"/>
                      </a:cubicBezTo>
                      <a:cubicBezTo>
                        <a:pt x="7" y="6"/>
                        <a:pt x="6" y="4"/>
                        <a:pt x="5" y="3"/>
                      </a:cubicBezTo>
                      <a:cubicBezTo>
                        <a:pt x="5" y="3"/>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4" name="Freeform 13085">
                  <a:extLst>
                    <a:ext uri="{FF2B5EF4-FFF2-40B4-BE49-F238E27FC236}">
                      <a16:creationId xmlns:a16="http://schemas.microsoft.com/office/drawing/2014/main" id="{7A119C7E-5735-BEBB-F051-D301D072BD4D}"/>
                    </a:ext>
                  </a:extLst>
                </p:cNvPr>
                <p:cNvSpPr>
                  <a:spLocks/>
                </p:cNvSpPr>
                <p:nvPr/>
              </p:nvSpPr>
              <p:spPr bwMode="auto">
                <a:xfrm>
                  <a:off x="4546" y="2562"/>
                  <a:ext cx="1" cy="2"/>
                </a:xfrm>
                <a:custGeom>
                  <a:avLst/>
                  <a:gdLst>
                    <a:gd name="T0" fmla="*/ 1 w 1"/>
                    <a:gd name="T1" fmla="*/ 0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1 w 1"/>
                    <a:gd name="T23" fmla="*/ 2 h 2"/>
                    <a:gd name="T24" fmla="*/ 1 w 1"/>
                    <a:gd name="T25" fmla="*/ 0 h 2"/>
                    <a:gd name="T26" fmla="*/ 1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0"/>
                      </a:move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1"/>
                        <a:pt x="1" y="1"/>
                        <a:pt x="1" y="0"/>
                      </a:cubicBezTo>
                      <a:cubicBezTo>
                        <a:pt x="1" y="0"/>
                        <a:pt x="1" y="0"/>
                        <a:pt x="1" y="0"/>
                      </a:cubicBezTo>
                    </a:path>
                  </a:pathLst>
                </a:custGeom>
                <a:solidFill>
                  <a:srgbClr val="B2AA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5" name="Freeform 13086">
                  <a:extLst>
                    <a:ext uri="{FF2B5EF4-FFF2-40B4-BE49-F238E27FC236}">
                      <a16:creationId xmlns:a16="http://schemas.microsoft.com/office/drawing/2014/main" id="{D0A0F45E-C801-FDED-69C0-03CDE37EF20C}"/>
                    </a:ext>
                  </a:extLst>
                </p:cNvPr>
                <p:cNvSpPr>
                  <a:spLocks/>
                </p:cNvSpPr>
                <p:nvPr/>
              </p:nvSpPr>
              <p:spPr bwMode="auto">
                <a:xfrm>
                  <a:off x="4543" y="2542"/>
                  <a:ext cx="2" cy="2"/>
                </a:xfrm>
                <a:custGeom>
                  <a:avLst/>
                  <a:gdLst>
                    <a:gd name="T0" fmla="*/ 0 w 2"/>
                    <a:gd name="T1" fmla="*/ 0 h 3"/>
                    <a:gd name="T2" fmla="*/ 1 w 2"/>
                    <a:gd name="T3" fmla="*/ 1 h 3"/>
                    <a:gd name="T4" fmla="*/ 2 w 2"/>
                    <a:gd name="T5" fmla="*/ 1 h 3"/>
                    <a:gd name="T6" fmla="*/ 2 w 2"/>
                    <a:gd name="T7" fmla="*/ 1 h 3"/>
                    <a:gd name="T8" fmla="*/ 0 w 2"/>
                    <a:gd name="T9" fmla="*/ 0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cubicBezTo>
                        <a:pt x="0" y="1"/>
                        <a:pt x="0" y="2"/>
                        <a:pt x="1" y="3"/>
                      </a:cubicBezTo>
                      <a:cubicBezTo>
                        <a:pt x="1" y="3"/>
                        <a:pt x="1" y="3"/>
                        <a:pt x="2" y="3"/>
                      </a:cubicBezTo>
                      <a:cubicBezTo>
                        <a:pt x="2" y="3"/>
                        <a:pt x="2" y="3"/>
                        <a:pt x="2" y="3"/>
                      </a:cubicBezTo>
                      <a:cubicBezTo>
                        <a:pt x="1" y="2"/>
                        <a:pt x="0" y="1"/>
                        <a:pt x="0" y="0"/>
                      </a:cubicBezTo>
                      <a:cubicBezTo>
                        <a:pt x="0" y="0"/>
                        <a:pt x="0" y="0"/>
                        <a:pt x="0"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6" name="Freeform 13087">
                  <a:extLst>
                    <a:ext uri="{FF2B5EF4-FFF2-40B4-BE49-F238E27FC236}">
                      <a16:creationId xmlns:a16="http://schemas.microsoft.com/office/drawing/2014/main" id="{11C6837C-93E2-AC3B-50FB-6C59260FD356}"/>
                    </a:ext>
                  </a:extLst>
                </p:cNvPr>
                <p:cNvSpPr>
                  <a:spLocks/>
                </p:cNvSpPr>
                <p:nvPr/>
              </p:nvSpPr>
              <p:spPr bwMode="auto">
                <a:xfrm>
                  <a:off x="4542" y="2546"/>
                  <a:ext cx="3" cy="3"/>
                </a:xfrm>
                <a:custGeom>
                  <a:avLst/>
                  <a:gdLst>
                    <a:gd name="T0" fmla="*/ 1 w 3"/>
                    <a:gd name="T1" fmla="*/ 0 h 4"/>
                    <a:gd name="T2" fmla="*/ 1 w 3"/>
                    <a:gd name="T3" fmla="*/ 1 h 4"/>
                    <a:gd name="T4" fmla="*/ 3 w 3"/>
                    <a:gd name="T5" fmla="*/ 2 h 4"/>
                    <a:gd name="T6" fmla="*/ 2 w 3"/>
                    <a:gd name="T7" fmla="*/ 1 h 4"/>
                    <a:gd name="T8" fmla="*/ 2 w 3"/>
                    <a:gd name="T9" fmla="*/ 1 h 4"/>
                    <a:gd name="T10" fmla="*/ 2 w 3"/>
                    <a:gd name="T11" fmla="*/ 1 h 4"/>
                    <a:gd name="T12" fmla="*/ 1 w 3"/>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4">
                      <a:moveTo>
                        <a:pt x="1" y="0"/>
                      </a:moveTo>
                      <a:cubicBezTo>
                        <a:pt x="1" y="0"/>
                        <a:pt x="1" y="1"/>
                        <a:pt x="1" y="1"/>
                      </a:cubicBezTo>
                      <a:cubicBezTo>
                        <a:pt x="1" y="2"/>
                        <a:pt x="2" y="4"/>
                        <a:pt x="3" y="4"/>
                      </a:cubicBezTo>
                      <a:cubicBezTo>
                        <a:pt x="2" y="3"/>
                        <a:pt x="0" y="1"/>
                        <a:pt x="2" y="1"/>
                      </a:cubicBezTo>
                      <a:cubicBezTo>
                        <a:pt x="2" y="1"/>
                        <a:pt x="2" y="1"/>
                        <a:pt x="2" y="1"/>
                      </a:cubicBezTo>
                      <a:cubicBezTo>
                        <a:pt x="2" y="1"/>
                        <a:pt x="2" y="1"/>
                        <a:pt x="2" y="1"/>
                      </a:cubicBezTo>
                      <a:cubicBezTo>
                        <a:pt x="1" y="0"/>
                        <a:pt x="1" y="0"/>
                        <a:pt x="1"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7" name="Freeform 13088">
                  <a:extLst>
                    <a:ext uri="{FF2B5EF4-FFF2-40B4-BE49-F238E27FC236}">
                      <a16:creationId xmlns:a16="http://schemas.microsoft.com/office/drawing/2014/main" id="{E171C671-0896-648C-3D79-072D55312F97}"/>
                    </a:ext>
                  </a:extLst>
                </p:cNvPr>
                <p:cNvSpPr>
                  <a:spLocks noEditPoints="1"/>
                </p:cNvSpPr>
                <p:nvPr/>
              </p:nvSpPr>
              <p:spPr bwMode="auto">
                <a:xfrm>
                  <a:off x="4547" y="2552"/>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1">
                      <a:moveTo>
                        <a:pt x="0" y="0"/>
                      </a:moveTo>
                      <a:cubicBezTo>
                        <a:pt x="0" y="0"/>
                        <a:pt x="0" y="0"/>
                        <a:pt x="0" y="0"/>
                      </a:cubicBezTo>
                      <a:cubicBezTo>
                        <a:pt x="1" y="0"/>
                        <a:pt x="1" y="1"/>
                        <a:pt x="1" y="1"/>
                      </a:cubicBezTo>
                      <a:cubicBezTo>
                        <a:pt x="1" y="1"/>
                        <a:pt x="1" y="1"/>
                        <a:pt x="1" y="1"/>
                      </a:cubicBezTo>
                      <a:cubicBezTo>
                        <a:pt x="1" y="0"/>
                        <a:pt x="1" y="0"/>
                        <a:pt x="0" y="0"/>
                      </a:cubicBezTo>
                      <a:moveTo>
                        <a:pt x="0" y="0"/>
                      </a:moveTo>
                      <a:cubicBezTo>
                        <a:pt x="0" y="0"/>
                        <a:pt x="0" y="0"/>
                        <a:pt x="0" y="0"/>
                      </a:cubicBezTo>
                      <a:cubicBezTo>
                        <a:pt x="0" y="0"/>
                        <a:pt x="0" y="0"/>
                        <a:pt x="0" y="0"/>
                      </a:cubicBezTo>
                      <a:cubicBezTo>
                        <a:pt x="0" y="0"/>
                        <a:pt x="0" y="0"/>
                        <a:pt x="0"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8" name="Freeform 13089">
                  <a:extLst>
                    <a:ext uri="{FF2B5EF4-FFF2-40B4-BE49-F238E27FC236}">
                      <a16:creationId xmlns:a16="http://schemas.microsoft.com/office/drawing/2014/main" id="{B8BBCF09-8D36-A048-B3CA-CE481558EAE2}"/>
                    </a:ext>
                  </a:extLst>
                </p:cNvPr>
                <p:cNvSpPr>
                  <a:spLocks noEditPoints="1"/>
                </p:cNvSpPr>
                <p:nvPr/>
              </p:nvSpPr>
              <p:spPr bwMode="auto">
                <a:xfrm>
                  <a:off x="4542" y="2552"/>
                  <a:ext cx="3" cy="3"/>
                </a:xfrm>
                <a:custGeom>
                  <a:avLst/>
                  <a:gdLst>
                    <a:gd name="T0" fmla="*/ 1 w 3"/>
                    <a:gd name="T1" fmla="*/ 0 h 4"/>
                    <a:gd name="T2" fmla="*/ 3 w 3"/>
                    <a:gd name="T3" fmla="*/ 2 h 4"/>
                    <a:gd name="T4" fmla="*/ 2 w 3"/>
                    <a:gd name="T5" fmla="*/ 2 h 4"/>
                    <a:gd name="T6" fmla="*/ 1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1" y="0"/>
                      </a:moveTo>
                      <a:cubicBezTo>
                        <a:pt x="0" y="0"/>
                        <a:pt x="2" y="3"/>
                        <a:pt x="3" y="4"/>
                      </a:cubicBezTo>
                      <a:cubicBezTo>
                        <a:pt x="3" y="3"/>
                        <a:pt x="2" y="3"/>
                        <a:pt x="2" y="2"/>
                      </a:cubicBezTo>
                      <a:cubicBezTo>
                        <a:pt x="1" y="1"/>
                        <a:pt x="1" y="1"/>
                        <a:pt x="1" y="0"/>
                      </a:cubicBezTo>
                      <a:cubicBezTo>
                        <a:pt x="1" y="0"/>
                        <a:pt x="1" y="0"/>
                        <a:pt x="1" y="0"/>
                      </a:cubicBezTo>
                      <a:moveTo>
                        <a:pt x="1" y="0"/>
                      </a:moveTo>
                      <a:cubicBezTo>
                        <a:pt x="1" y="0"/>
                        <a:pt x="1" y="0"/>
                        <a:pt x="1" y="0"/>
                      </a:cubicBezTo>
                      <a:cubicBezTo>
                        <a:pt x="1" y="0"/>
                        <a:pt x="1" y="0"/>
                        <a:pt x="1" y="0"/>
                      </a:cubicBezTo>
                      <a:cubicBezTo>
                        <a:pt x="1" y="0"/>
                        <a:pt x="1" y="0"/>
                        <a:pt x="1"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09" name="Freeform 13090">
                  <a:extLst>
                    <a:ext uri="{FF2B5EF4-FFF2-40B4-BE49-F238E27FC236}">
                      <a16:creationId xmlns:a16="http://schemas.microsoft.com/office/drawing/2014/main" id="{F65C3624-7CBB-17AE-CAF9-A8E603425223}"/>
                    </a:ext>
                  </a:extLst>
                </p:cNvPr>
                <p:cNvSpPr>
                  <a:spLocks/>
                </p:cNvSpPr>
                <p:nvPr/>
              </p:nvSpPr>
              <p:spPr bwMode="auto">
                <a:xfrm>
                  <a:off x="4546" y="2556"/>
                  <a:ext cx="1" cy="3"/>
                </a:xfrm>
                <a:custGeom>
                  <a:avLst/>
                  <a:gdLst>
                    <a:gd name="T0" fmla="*/ 1 w 2"/>
                    <a:gd name="T1" fmla="*/ 0 h 3"/>
                    <a:gd name="T2" fmla="*/ 1 w 2"/>
                    <a:gd name="T3" fmla="*/ 0 h 3"/>
                    <a:gd name="T4" fmla="*/ 0 w 2"/>
                    <a:gd name="T5" fmla="*/ 2 h 3"/>
                    <a:gd name="T6" fmla="*/ 1 w 2"/>
                    <a:gd name="T7" fmla="*/ 3 h 3"/>
                    <a:gd name="T8" fmla="*/ 1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0"/>
                        <a:pt x="1" y="0"/>
                        <a:pt x="1" y="0"/>
                      </a:cubicBezTo>
                      <a:cubicBezTo>
                        <a:pt x="2" y="2"/>
                        <a:pt x="1" y="2"/>
                        <a:pt x="0" y="2"/>
                      </a:cubicBezTo>
                      <a:cubicBezTo>
                        <a:pt x="1" y="2"/>
                        <a:pt x="1" y="3"/>
                        <a:pt x="1" y="3"/>
                      </a:cubicBezTo>
                      <a:cubicBezTo>
                        <a:pt x="2" y="3"/>
                        <a:pt x="2" y="1"/>
                        <a:pt x="1"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0" name="Freeform 13091">
                  <a:extLst>
                    <a:ext uri="{FF2B5EF4-FFF2-40B4-BE49-F238E27FC236}">
                      <a16:creationId xmlns:a16="http://schemas.microsoft.com/office/drawing/2014/main" id="{65118C01-3378-31A5-7572-39A758ED8485}"/>
                    </a:ext>
                  </a:extLst>
                </p:cNvPr>
                <p:cNvSpPr>
                  <a:spLocks noEditPoints="1"/>
                </p:cNvSpPr>
                <p:nvPr/>
              </p:nvSpPr>
              <p:spPr bwMode="auto">
                <a:xfrm>
                  <a:off x="4542" y="2555"/>
                  <a:ext cx="2" cy="3"/>
                </a:xfrm>
                <a:custGeom>
                  <a:avLst/>
                  <a:gdLst>
                    <a:gd name="T0" fmla="*/ 1 w 3"/>
                    <a:gd name="T1" fmla="*/ 2 h 4"/>
                    <a:gd name="T2" fmla="*/ 1 w 3"/>
                    <a:gd name="T3" fmla="*/ 2 h 4"/>
                    <a:gd name="T4" fmla="*/ 1 w 3"/>
                    <a:gd name="T5" fmla="*/ 2 h 4"/>
                    <a:gd name="T6" fmla="*/ 0 w 3"/>
                    <a:gd name="T7" fmla="*/ 0 h 4"/>
                    <a:gd name="T8" fmla="*/ 0 w 3"/>
                    <a:gd name="T9" fmla="*/ 0 h 4"/>
                    <a:gd name="T10" fmla="*/ 1 w 3"/>
                    <a:gd name="T11" fmla="*/ 2 h 4"/>
                    <a:gd name="T12" fmla="*/ 1 w 3"/>
                    <a:gd name="T13" fmla="*/ 2 h 4"/>
                    <a:gd name="T14" fmla="*/ 0 w 3"/>
                    <a:gd name="T15" fmla="*/ 0 h 4"/>
                    <a:gd name="T16" fmla="*/ 0 w 3"/>
                    <a:gd name="T17" fmla="*/ 0 h 4"/>
                    <a:gd name="T18" fmla="*/ 0 w 3"/>
                    <a:gd name="T19" fmla="*/ 0 h 4"/>
                    <a:gd name="T20" fmla="*/ 0 w 3"/>
                    <a:gd name="T21" fmla="*/ 0 h 4"/>
                    <a:gd name="T22" fmla="*/ 0 w 3"/>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4">
                      <a:moveTo>
                        <a:pt x="3" y="4"/>
                      </a:moveTo>
                      <a:cubicBezTo>
                        <a:pt x="3" y="4"/>
                        <a:pt x="3" y="4"/>
                        <a:pt x="3" y="4"/>
                      </a:cubicBezTo>
                      <a:cubicBezTo>
                        <a:pt x="3" y="4"/>
                        <a:pt x="3" y="4"/>
                        <a:pt x="3" y="4"/>
                      </a:cubicBezTo>
                      <a:moveTo>
                        <a:pt x="0" y="0"/>
                      </a:moveTo>
                      <a:cubicBezTo>
                        <a:pt x="0" y="0"/>
                        <a:pt x="0" y="0"/>
                        <a:pt x="0" y="0"/>
                      </a:cubicBezTo>
                      <a:cubicBezTo>
                        <a:pt x="1" y="1"/>
                        <a:pt x="0" y="2"/>
                        <a:pt x="2" y="3"/>
                      </a:cubicBezTo>
                      <a:cubicBezTo>
                        <a:pt x="2" y="4"/>
                        <a:pt x="2" y="4"/>
                        <a:pt x="3" y="4"/>
                      </a:cubicBezTo>
                      <a:cubicBezTo>
                        <a:pt x="2" y="3"/>
                        <a:pt x="0" y="1"/>
                        <a:pt x="0" y="0"/>
                      </a:cubicBezTo>
                      <a:moveTo>
                        <a:pt x="0" y="0"/>
                      </a:moveTo>
                      <a:cubicBezTo>
                        <a:pt x="0" y="0"/>
                        <a:pt x="0" y="0"/>
                        <a:pt x="0" y="0"/>
                      </a:cubicBezTo>
                      <a:cubicBezTo>
                        <a:pt x="0" y="0"/>
                        <a:pt x="0" y="0"/>
                        <a:pt x="0" y="0"/>
                      </a:cubicBezTo>
                      <a:cubicBezTo>
                        <a:pt x="0" y="0"/>
                        <a:pt x="0" y="0"/>
                        <a:pt x="0"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1" name="Freeform 13092">
                  <a:extLst>
                    <a:ext uri="{FF2B5EF4-FFF2-40B4-BE49-F238E27FC236}">
                      <a16:creationId xmlns:a16="http://schemas.microsoft.com/office/drawing/2014/main" id="{02E6ED76-9015-455F-5374-1E83CD5E01E6}"/>
                    </a:ext>
                  </a:extLst>
                </p:cNvPr>
                <p:cNvSpPr>
                  <a:spLocks/>
                </p:cNvSpPr>
                <p:nvPr/>
              </p:nvSpPr>
              <p:spPr bwMode="auto">
                <a:xfrm>
                  <a:off x="4541" y="2556"/>
                  <a:ext cx="1" cy="1"/>
                </a:xfrm>
                <a:custGeom>
                  <a:avLst/>
                  <a:gdLst>
                    <a:gd name="T0" fmla="*/ 0 w 1"/>
                    <a:gd name="T1" fmla="*/ 0 h 1"/>
                    <a:gd name="T2" fmla="*/ 0 w 1"/>
                    <a:gd name="T3" fmla="*/ 0 h 1"/>
                    <a:gd name="T4" fmla="*/ 1 w 1"/>
                    <a:gd name="T5" fmla="*/ 1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1"/>
                        <a:pt x="0" y="1"/>
                        <a:pt x="1" y="1"/>
                      </a:cubicBezTo>
                      <a:cubicBezTo>
                        <a:pt x="1" y="1"/>
                        <a:pt x="0" y="0"/>
                        <a:pt x="0" y="0"/>
                      </a:cubicBezTo>
                    </a:path>
                  </a:pathLst>
                </a:custGeom>
                <a:solidFill>
                  <a:srgbClr val="D3C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2" name="Freeform 13093">
                  <a:extLst>
                    <a:ext uri="{FF2B5EF4-FFF2-40B4-BE49-F238E27FC236}">
                      <a16:creationId xmlns:a16="http://schemas.microsoft.com/office/drawing/2014/main" id="{52838A78-72CE-B49C-6954-9A04BA8044A1}"/>
                    </a:ext>
                  </a:extLst>
                </p:cNvPr>
                <p:cNvSpPr>
                  <a:spLocks/>
                </p:cNvSpPr>
                <p:nvPr/>
              </p:nvSpPr>
              <p:spPr bwMode="auto">
                <a:xfrm>
                  <a:off x="4526" y="2699"/>
                  <a:ext cx="3" cy="23"/>
                </a:xfrm>
                <a:custGeom>
                  <a:avLst/>
                  <a:gdLst>
                    <a:gd name="T0" fmla="*/ 2 w 4"/>
                    <a:gd name="T1" fmla="*/ 0 h 28"/>
                    <a:gd name="T2" fmla="*/ 0 w 4"/>
                    <a:gd name="T3" fmla="*/ 2 h 28"/>
                    <a:gd name="T4" fmla="*/ 2 w 4"/>
                    <a:gd name="T5" fmla="*/ 13 h 28"/>
                    <a:gd name="T6" fmla="*/ 2 w 4"/>
                    <a:gd name="T7" fmla="*/ 0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8">
                      <a:moveTo>
                        <a:pt x="2" y="0"/>
                      </a:moveTo>
                      <a:cubicBezTo>
                        <a:pt x="2" y="2"/>
                        <a:pt x="1" y="4"/>
                        <a:pt x="0" y="6"/>
                      </a:cubicBezTo>
                      <a:cubicBezTo>
                        <a:pt x="1" y="14"/>
                        <a:pt x="2" y="21"/>
                        <a:pt x="3" y="28"/>
                      </a:cubicBezTo>
                      <a:cubicBezTo>
                        <a:pt x="4" y="20"/>
                        <a:pt x="3" y="10"/>
                        <a:pt x="2"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3" name="Freeform 13094">
                  <a:extLst>
                    <a:ext uri="{FF2B5EF4-FFF2-40B4-BE49-F238E27FC236}">
                      <a16:creationId xmlns:a16="http://schemas.microsoft.com/office/drawing/2014/main" id="{1A84D2FD-0905-CC87-CC2E-936B794C1826}"/>
                    </a:ext>
                  </a:extLst>
                </p:cNvPr>
                <p:cNvSpPr>
                  <a:spLocks/>
                </p:cNvSpPr>
                <p:nvPr/>
              </p:nvSpPr>
              <p:spPr bwMode="auto">
                <a:xfrm>
                  <a:off x="4526" y="2684"/>
                  <a:ext cx="2" cy="20"/>
                </a:xfrm>
                <a:custGeom>
                  <a:avLst/>
                  <a:gdLst>
                    <a:gd name="T0" fmla="*/ 1 w 2"/>
                    <a:gd name="T1" fmla="*/ 0 h 25"/>
                    <a:gd name="T2" fmla="*/ 1 w 2"/>
                    <a:gd name="T3" fmla="*/ 0 h 25"/>
                    <a:gd name="T4" fmla="*/ 0 w 2"/>
                    <a:gd name="T5" fmla="*/ 10 h 25"/>
                    <a:gd name="T6" fmla="*/ 2 w 2"/>
                    <a:gd name="T7" fmla="*/ 8 h 25"/>
                    <a:gd name="T8" fmla="*/ 1 w 2"/>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5">
                      <a:moveTo>
                        <a:pt x="1" y="0"/>
                      </a:moveTo>
                      <a:cubicBezTo>
                        <a:pt x="1" y="0"/>
                        <a:pt x="1" y="0"/>
                        <a:pt x="1" y="0"/>
                      </a:cubicBezTo>
                      <a:cubicBezTo>
                        <a:pt x="0" y="9"/>
                        <a:pt x="0" y="17"/>
                        <a:pt x="0" y="25"/>
                      </a:cubicBezTo>
                      <a:cubicBezTo>
                        <a:pt x="1" y="23"/>
                        <a:pt x="2" y="21"/>
                        <a:pt x="2" y="19"/>
                      </a:cubicBezTo>
                      <a:cubicBezTo>
                        <a:pt x="2" y="13"/>
                        <a:pt x="1" y="6"/>
                        <a:pt x="1"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4" name="Freeform 13095">
                  <a:extLst>
                    <a:ext uri="{FF2B5EF4-FFF2-40B4-BE49-F238E27FC236}">
                      <a16:creationId xmlns:a16="http://schemas.microsoft.com/office/drawing/2014/main" id="{A03AB886-D48A-492B-6E3D-D81B08444624}"/>
                    </a:ext>
                  </a:extLst>
                </p:cNvPr>
                <p:cNvSpPr>
                  <a:spLocks/>
                </p:cNvSpPr>
                <p:nvPr/>
              </p:nvSpPr>
              <p:spPr bwMode="auto">
                <a:xfrm>
                  <a:off x="4527" y="2682"/>
                  <a:ext cx="1" cy="2"/>
                </a:xfrm>
                <a:custGeom>
                  <a:avLst/>
                  <a:gdLst>
                    <a:gd name="T0" fmla="*/ 0 w 1"/>
                    <a:gd name="T1" fmla="*/ 0 h 2"/>
                    <a:gd name="T2" fmla="*/ 0 w 1"/>
                    <a:gd name="T3" fmla="*/ 2 h 2"/>
                    <a:gd name="T4" fmla="*/ 0 w 1"/>
                    <a:gd name="T5" fmla="*/ 2 h 2"/>
                    <a:gd name="T6" fmla="*/ 0 w 1"/>
                    <a:gd name="T7" fmla="*/ 1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0" y="1"/>
                        <a:pt x="0" y="2"/>
                        <a:pt x="0" y="2"/>
                      </a:cubicBezTo>
                      <a:cubicBezTo>
                        <a:pt x="0" y="2"/>
                        <a:pt x="0" y="2"/>
                        <a:pt x="0" y="2"/>
                      </a:cubicBezTo>
                      <a:cubicBezTo>
                        <a:pt x="0" y="1"/>
                        <a:pt x="0" y="1"/>
                        <a:pt x="0" y="1"/>
                      </a:cubicBezTo>
                      <a:cubicBezTo>
                        <a:pt x="0" y="1"/>
                        <a:pt x="0" y="1"/>
                        <a:pt x="0"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5" name="Freeform 13096">
                  <a:extLst>
                    <a:ext uri="{FF2B5EF4-FFF2-40B4-BE49-F238E27FC236}">
                      <a16:creationId xmlns:a16="http://schemas.microsoft.com/office/drawing/2014/main" id="{FB7F01CA-5590-7CDC-E491-8FD47918D365}"/>
                    </a:ext>
                  </a:extLst>
                </p:cNvPr>
                <p:cNvSpPr>
                  <a:spLocks/>
                </p:cNvSpPr>
                <p:nvPr/>
              </p:nvSpPr>
              <p:spPr bwMode="auto">
                <a:xfrm>
                  <a:off x="4527" y="2682"/>
                  <a:ext cx="1" cy="1"/>
                </a:xfrm>
                <a:custGeom>
                  <a:avLst/>
                  <a:gdLst>
                    <a:gd name="T0" fmla="*/ 0 w 1"/>
                    <a:gd name="T1" fmla="*/ 0 h 1"/>
                    <a:gd name="T2" fmla="*/ 0 w 1"/>
                    <a:gd name="T3" fmla="*/ 0 h 1"/>
                    <a:gd name="T4" fmla="*/ 0 w 1"/>
                    <a:gd name="T5" fmla="*/ 1 h 1"/>
                    <a:gd name="T6" fmla="*/ 0 w 1"/>
                    <a:gd name="T7" fmla="*/ 1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C59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6" name="Freeform 13097">
                  <a:extLst>
                    <a:ext uri="{FF2B5EF4-FFF2-40B4-BE49-F238E27FC236}">
                      <a16:creationId xmlns:a16="http://schemas.microsoft.com/office/drawing/2014/main" id="{E64DDA95-B01B-55A1-9C85-FE3D3CC34E8C}"/>
                    </a:ext>
                  </a:extLst>
                </p:cNvPr>
                <p:cNvSpPr>
                  <a:spLocks/>
                </p:cNvSpPr>
                <p:nvPr/>
              </p:nvSpPr>
              <p:spPr bwMode="auto">
                <a:xfrm>
                  <a:off x="4527" y="2681"/>
                  <a:ext cx="1" cy="2"/>
                </a:xfrm>
                <a:custGeom>
                  <a:avLst/>
                  <a:gdLst>
                    <a:gd name="T0" fmla="*/ 0 w 1"/>
                    <a:gd name="T1" fmla="*/ 0 h 2"/>
                    <a:gd name="T2" fmla="*/ 0 w 1"/>
                    <a:gd name="T3" fmla="*/ 1 h 2"/>
                    <a:gd name="T4" fmla="*/ 0 w 1"/>
                    <a:gd name="T5" fmla="*/ 2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1"/>
                        <a:pt x="0" y="1"/>
                        <a:pt x="0" y="1"/>
                      </a:cubicBezTo>
                      <a:cubicBezTo>
                        <a:pt x="0" y="2"/>
                        <a:pt x="0" y="2"/>
                        <a:pt x="0" y="2"/>
                      </a:cubicBezTo>
                      <a:cubicBezTo>
                        <a:pt x="0" y="1"/>
                        <a:pt x="0" y="1"/>
                        <a:pt x="0" y="0"/>
                      </a:cubicBezTo>
                    </a:path>
                  </a:pathLst>
                </a:custGeom>
                <a:solidFill>
                  <a:srgbClr val="B588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7" name="Freeform 13098">
                  <a:extLst>
                    <a:ext uri="{FF2B5EF4-FFF2-40B4-BE49-F238E27FC236}">
                      <a16:creationId xmlns:a16="http://schemas.microsoft.com/office/drawing/2014/main" id="{77F27509-13E9-7B6E-256A-AF091A1DAF80}"/>
                    </a:ext>
                  </a:extLst>
                </p:cNvPr>
                <p:cNvSpPr>
                  <a:spLocks noEditPoints="1"/>
                </p:cNvSpPr>
                <p:nvPr/>
              </p:nvSpPr>
              <p:spPr bwMode="auto">
                <a:xfrm>
                  <a:off x="4559" y="2611"/>
                  <a:ext cx="28" cy="103"/>
                </a:xfrm>
                <a:custGeom>
                  <a:avLst/>
                  <a:gdLst>
                    <a:gd name="T0" fmla="*/ 7 w 34"/>
                    <a:gd name="T1" fmla="*/ 17 h 125"/>
                    <a:gd name="T2" fmla="*/ 5 w 34"/>
                    <a:gd name="T3" fmla="*/ 22 h 125"/>
                    <a:gd name="T4" fmla="*/ 1 w 34"/>
                    <a:gd name="T5" fmla="*/ 44 h 125"/>
                    <a:gd name="T6" fmla="*/ 1 w 34"/>
                    <a:gd name="T7" fmla="*/ 58 h 125"/>
                    <a:gd name="T8" fmla="*/ 7 w 34"/>
                    <a:gd name="T9" fmla="*/ 54 h 125"/>
                    <a:gd name="T10" fmla="*/ 12 w 34"/>
                    <a:gd name="T11" fmla="*/ 35 h 125"/>
                    <a:gd name="T12" fmla="*/ 7 w 34"/>
                    <a:gd name="T13" fmla="*/ 17 h 125"/>
                    <a:gd name="T14" fmla="*/ 11 w 34"/>
                    <a:gd name="T15" fmla="*/ 0 h 125"/>
                    <a:gd name="T16" fmla="*/ 8 w 34"/>
                    <a:gd name="T17" fmla="*/ 14 h 125"/>
                    <a:gd name="T18" fmla="*/ 12 w 34"/>
                    <a:gd name="T19" fmla="*/ 33 h 125"/>
                    <a:gd name="T20" fmla="*/ 16 w 34"/>
                    <a:gd name="T21" fmla="*/ 20 h 125"/>
                    <a:gd name="T22" fmla="*/ 15 w 34"/>
                    <a:gd name="T23" fmla="*/ 17 h 125"/>
                    <a:gd name="T24" fmla="*/ 11 w 34"/>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125">
                      <a:moveTo>
                        <a:pt x="15" y="37"/>
                      </a:moveTo>
                      <a:cubicBezTo>
                        <a:pt x="14" y="41"/>
                        <a:pt x="13" y="44"/>
                        <a:pt x="11" y="48"/>
                      </a:cubicBezTo>
                      <a:cubicBezTo>
                        <a:pt x="5" y="64"/>
                        <a:pt x="2" y="79"/>
                        <a:pt x="1" y="97"/>
                      </a:cubicBezTo>
                      <a:cubicBezTo>
                        <a:pt x="0" y="106"/>
                        <a:pt x="1" y="115"/>
                        <a:pt x="1" y="125"/>
                      </a:cubicBezTo>
                      <a:cubicBezTo>
                        <a:pt x="5" y="122"/>
                        <a:pt x="9" y="120"/>
                        <a:pt x="14" y="118"/>
                      </a:cubicBezTo>
                      <a:cubicBezTo>
                        <a:pt x="17" y="105"/>
                        <a:pt x="21" y="91"/>
                        <a:pt x="25" y="77"/>
                      </a:cubicBezTo>
                      <a:cubicBezTo>
                        <a:pt x="22" y="65"/>
                        <a:pt x="18" y="52"/>
                        <a:pt x="15" y="37"/>
                      </a:cubicBezTo>
                      <a:moveTo>
                        <a:pt x="23" y="0"/>
                      </a:moveTo>
                      <a:cubicBezTo>
                        <a:pt x="22" y="10"/>
                        <a:pt x="20" y="20"/>
                        <a:pt x="17" y="30"/>
                      </a:cubicBezTo>
                      <a:cubicBezTo>
                        <a:pt x="21" y="44"/>
                        <a:pt x="24" y="57"/>
                        <a:pt x="27" y="70"/>
                      </a:cubicBezTo>
                      <a:cubicBezTo>
                        <a:pt x="30" y="60"/>
                        <a:pt x="32" y="51"/>
                        <a:pt x="34" y="42"/>
                      </a:cubicBezTo>
                      <a:cubicBezTo>
                        <a:pt x="34" y="40"/>
                        <a:pt x="33" y="39"/>
                        <a:pt x="33" y="38"/>
                      </a:cubicBezTo>
                      <a:cubicBezTo>
                        <a:pt x="30" y="25"/>
                        <a:pt x="27" y="13"/>
                        <a:pt x="23" y="0"/>
                      </a:cubicBezTo>
                    </a:path>
                  </a:pathLst>
                </a:custGeom>
                <a:solidFill>
                  <a:srgbClr val="A946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8" name="Freeform 13099">
                  <a:extLst>
                    <a:ext uri="{FF2B5EF4-FFF2-40B4-BE49-F238E27FC236}">
                      <a16:creationId xmlns:a16="http://schemas.microsoft.com/office/drawing/2014/main" id="{0078952D-3EC5-4FA5-6B21-9F95FA916034}"/>
                    </a:ext>
                  </a:extLst>
                </p:cNvPr>
                <p:cNvSpPr>
                  <a:spLocks/>
                </p:cNvSpPr>
                <p:nvPr/>
              </p:nvSpPr>
              <p:spPr bwMode="auto">
                <a:xfrm>
                  <a:off x="4560" y="2708"/>
                  <a:ext cx="11" cy="56"/>
                </a:xfrm>
                <a:custGeom>
                  <a:avLst/>
                  <a:gdLst>
                    <a:gd name="T0" fmla="*/ 7 w 13"/>
                    <a:gd name="T1" fmla="*/ 0 h 67"/>
                    <a:gd name="T2" fmla="*/ 0 w 13"/>
                    <a:gd name="T3" fmla="*/ 3 h 67"/>
                    <a:gd name="T4" fmla="*/ 2 w 13"/>
                    <a:gd name="T5" fmla="*/ 33 h 67"/>
                    <a:gd name="T6" fmla="*/ 7 w 13"/>
                    <a:gd name="T7" fmla="*/ 0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67">
                      <a:moveTo>
                        <a:pt x="13" y="0"/>
                      </a:moveTo>
                      <a:cubicBezTo>
                        <a:pt x="8" y="2"/>
                        <a:pt x="4" y="4"/>
                        <a:pt x="0" y="7"/>
                      </a:cubicBezTo>
                      <a:cubicBezTo>
                        <a:pt x="1" y="27"/>
                        <a:pt x="2" y="47"/>
                        <a:pt x="2" y="67"/>
                      </a:cubicBezTo>
                      <a:cubicBezTo>
                        <a:pt x="3" y="44"/>
                        <a:pt x="8" y="22"/>
                        <a:pt x="13"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19" name="Freeform 13100">
                  <a:extLst>
                    <a:ext uri="{FF2B5EF4-FFF2-40B4-BE49-F238E27FC236}">
                      <a16:creationId xmlns:a16="http://schemas.microsoft.com/office/drawing/2014/main" id="{6D1D608D-7A21-107E-71E2-502A3C6CFE15}"/>
                    </a:ext>
                  </a:extLst>
                </p:cNvPr>
                <p:cNvSpPr>
                  <a:spLocks/>
                </p:cNvSpPr>
                <p:nvPr/>
              </p:nvSpPr>
              <p:spPr bwMode="auto">
                <a:xfrm>
                  <a:off x="4571" y="2636"/>
                  <a:ext cx="10" cy="39"/>
                </a:xfrm>
                <a:custGeom>
                  <a:avLst/>
                  <a:gdLst>
                    <a:gd name="T0" fmla="*/ 2 w 12"/>
                    <a:gd name="T1" fmla="*/ 0 h 47"/>
                    <a:gd name="T2" fmla="*/ 0 w 12"/>
                    <a:gd name="T3" fmla="*/ 3 h 47"/>
                    <a:gd name="T4" fmla="*/ 5 w 12"/>
                    <a:gd name="T5" fmla="*/ 22 h 47"/>
                    <a:gd name="T6" fmla="*/ 6 w 12"/>
                    <a:gd name="T7" fmla="*/ 18 h 47"/>
                    <a:gd name="T8" fmla="*/ 2 w 12"/>
                    <a:gd name="T9" fmla="*/ 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47">
                      <a:moveTo>
                        <a:pt x="2" y="0"/>
                      </a:moveTo>
                      <a:cubicBezTo>
                        <a:pt x="1" y="2"/>
                        <a:pt x="1" y="5"/>
                        <a:pt x="0" y="7"/>
                      </a:cubicBezTo>
                      <a:cubicBezTo>
                        <a:pt x="3" y="22"/>
                        <a:pt x="7" y="35"/>
                        <a:pt x="10" y="47"/>
                      </a:cubicBezTo>
                      <a:cubicBezTo>
                        <a:pt x="11" y="45"/>
                        <a:pt x="11" y="42"/>
                        <a:pt x="12" y="40"/>
                      </a:cubicBezTo>
                      <a:cubicBezTo>
                        <a:pt x="9" y="27"/>
                        <a:pt x="6" y="14"/>
                        <a:pt x="2" y="0"/>
                      </a:cubicBezTo>
                    </a:path>
                  </a:pathLst>
                </a:custGeom>
                <a:solidFill>
                  <a:srgbClr val="E0C0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0" name="Freeform 13101">
                  <a:extLst>
                    <a:ext uri="{FF2B5EF4-FFF2-40B4-BE49-F238E27FC236}">
                      <a16:creationId xmlns:a16="http://schemas.microsoft.com/office/drawing/2014/main" id="{51118381-36BA-2290-474A-9990655145CD}"/>
                    </a:ext>
                  </a:extLst>
                </p:cNvPr>
                <p:cNvSpPr>
                  <a:spLocks/>
                </p:cNvSpPr>
                <p:nvPr/>
              </p:nvSpPr>
              <p:spPr bwMode="auto">
                <a:xfrm>
                  <a:off x="4578" y="2597"/>
                  <a:ext cx="12" cy="49"/>
                </a:xfrm>
                <a:custGeom>
                  <a:avLst/>
                  <a:gdLst>
                    <a:gd name="T0" fmla="*/ 2 w 14"/>
                    <a:gd name="T1" fmla="*/ 0 h 59"/>
                    <a:gd name="T2" fmla="*/ 0 w 14"/>
                    <a:gd name="T3" fmla="*/ 8 h 59"/>
                    <a:gd name="T4" fmla="*/ 6 w 14"/>
                    <a:gd name="T5" fmla="*/ 27 h 59"/>
                    <a:gd name="T6" fmla="*/ 6 w 14"/>
                    <a:gd name="T7" fmla="*/ 28 h 59"/>
                    <a:gd name="T8" fmla="*/ 8 w 14"/>
                    <a:gd name="T9" fmla="*/ 22 h 59"/>
                    <a:gd name="T10" fmla="*/ 2 w 14"/>
                    <a:gd name="T11" fmla="*/ 0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59">
                      <a:moveTo>
                        <a:pt x="2" y="0"/>
                      </a:moveTo>
                      <a:cubicBezTo>
                        <a:pt x="2" y="6"/>
                        <a:pt x="1" y="12"/>
                        <a:pt x="0" y="17"/>
                      </a:cubicBezTo>
                      <a:cubicBezTo>
                        <a:pt x="4" y="30"/>
                        <a:pt x="7" y="42"/>
                        <a:pt x="10" y="55"/>
                      </a:cubicBezTo>
                      <a:cubicBezTo>
                        <a:pt x="10" y="56"/>
                        <a:pt x="11" y="57"/>
                        <a:pt x="11" y="59"/>
                      </a:cubicBezTo>
                      <a:cubicBezTo>
                        <a:pt x="12" y="55"/>
                        <a:pt x="13" y="51"/>
                        <a:pt x="14" y="47"/>
                      </a:cubicBezTo>
                      <a:cubicBezTo>
                        <a:pt x="10" y="31"/>
                        <a:pt x="7" y="16"/>
                        <a:pt x="2" y="0"/>
                      </a:cubicBezTo>
                    </a:path>
                  </a:pathLst>
                </a:custGeom>
                <a:solidFill>
                  <a:srgbClr val="B6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1" name="Freeform 13102">
                  <a:extLst>
                    <a:ext uri="{FF2B5EF4-FFF2-40B4-BE49-F238E27FC236}">
                      <a16:creationId xmlns:a16="http://schemas.microsoft.com/office/drawing/2014/main" id="{9F2A6DA6-A445-7449-612E-EC9A933F5685}"/>
                    </a:ext>
                  </a:extLst>
                </p:cNvPr>
                <p:cNvSpPr>
                  <a:spLocks noEditPoints="1"/>
                </p:cNvSpPr>
                <p:nvPr/>
              </p:nvSpPr>
              <p:spPr bwMode="auto">
                <a:xfrm>
                  <a:off x="4580" y="2550"/>
                  <a:ext cx="15" cy="86"/>
                </a:xfrm>
                <a:custGeom>
                  <a:avLst/>
                  <a:gdLst>
                    <a:gd name="T0" fmla="*/ 1 w 19"/>
                    <a:gd name="T1" fmla="*/ 18 h 104"/>
                    <a:gd name="T2" fmla="*/ 0 w 19"/>
                    <a:gd name="T3" fmla="*/ 26 h 104"/>
                    <a:gd name="T4" fmla="*/ 5 w 19"/>
                    <a:gd name="T5" fmla="*/ 49 h 104"/>
                    <a:gd name="T6" fmla="*/ 6 w 19"/>
                    <a:gd name="T7" fmla="*/ 39 h 104"/>
                    <a:gd name="T8" fmla="*/ 4 w 19"/>
                    <a:gd name="T9" fmla="*/ 30 h 104"/>
                    <a:gd name="T10" fmla="*/ 1 w 19"/>
                    <a:gd name="T11" fmla="*/ 18 h 104"/>
                    <a:gd name="T12" fmla="*/ 2 w 19"/>
                    <a:gd name="T13" fmla="*/ 0 h 104"/>
                    <a:gd name="T14" fmla="*/ 2 w 19"/>
                    <a:gd name="T15" fmla="*/ 7 h 104"/>
                    <a:gd name="T16" fmla="*/ 5 w 19"/>
                    <a:gd name="T17" fmla="*/ 26 h 104"/>
                    <a:gd name="T18" fmla="*/ 6 w 19"/>
                    <a:gd name="T19" fmla="*/ 33 h 104"/>
                    <a:gd name="T20" fmla="*/ 6 w 19"/>
                    <a:gd name="T21" fmla="*/ 2 h 104"/>
                    <a:gd name="T22" fmla="*/ 2 w 19"/>
                    <a:gd name="T23" fmla="*/ 0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 h="104">
                      <a:moveTo>
                        <a:pt x="1" y="40"/>
                      </a:moveTo>
                      <a:cubicBezTo>
                        <a:pt x="1" y="46"/>
                        <a:pt x="1" y="52"/>
                        <a:pt x="0" y="57"/>
                      </a:cubicBezTo>
                      <a:cubicBezTo>
                        <a:pt x="5" y="73"/>
                        <a:pt x="8" y="88"/>
                        <a:pt x="12" y="104"/>
                      </a:cubicBezTo>
                      <a:cubicBezTo>
                        <a:pt x="13" y="97"/>
                        <a:pt x="14" y="90"/>
                        <a:pt x="15" y="83"/>
                      </a:cubicBezTo>
                      <a:cubicBezTo>
                        <a:pt x="13" y="77"/>
                        <a:pt x="11" y="70"/>
                        <a:pt x="9" y="64"/>
                      </a:cubicBezTo>
                      <a:cubicBezTo>
                        <a:pt x="6" y="56"/>
                        <a:pt x="4" y="48"/>
                        <a:pt x="1" y="40"/>
                      </a:cubicBezTo>
                      <a:moveTo>
                        <a:pt x="2" y="0"/>
                      </a:moveTo>
                      <a:cubicBezTo>
                        <a:pt x="2" y="5"/>
                        <a:pt x="2" y="11"/>
                        <a:pt x="2" y="16"/>
                      </a:cubicBezTo>
                      <a:cubicBezTo>
                        <a:pt x="5" y="30"/>
                        <a:pt x="8" y="43"/>
                        <a:pt x="12" y="56"/>
                      </a:cubicBezTo>
                      <a:cubicBezTo>
                        <a:pt x="13" y="61"/>
                        <a:pt x="15" y="65"/>
                        <a:pt x="17" y="70"/>
                      </a:cubicBezTo>
                      <a:cubicBezTo>
                        <a:pt x="19" y="49"/>
                        <a:pt x="18" y="28"/>
                        <a:pt x="14" y="6"/>
                      </a:cubicBezTo>
                      <a:cubicBezTo>
                        <a:pt x="2" y="0"/>
                        <a:pt x="2" y="0"/>
                        <a:pt x="2" y="0"/>
                      </a:cubicBezTo>
                    </a:path>
                  </a:pathLst>
                </a:custGeom>
                <a:solidFill>
                  <a:srgbClr val="CD6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2" name="Freeform 13103">
                  <a:extLst>
                    <a:ext uri="{FF2B5EF4-FFF2-40B4-BE49-F238E27FC236}">
                      <a16:creationId xmlns:a16="http://schemas.microsoft.com/office/drawing/2014/main" id="{9EC7AC12-F3A3-C2FB-80A9-A9225834C99E}"/>
                    </a:ext>
                  </a:extLst>
                </p:cNvPr>
                <p:cNvSpPr>
                  <a:spLocks/>
                </p:cNvSpPr>
                <p:nvPr/>
              </p:nvSpPr>
              <p:spPr bwMode="auto">
                <a:xfrm>
                  <a:off x="4581" y="2563"/>
                  <a:ext cx="13" cy="55"/>
                </a:xfrm>
                <a:custGeom>
                  <a:avLst/>
                  <a:gdLst>
                    <a:gd name="T0" fmla="*/ 1 w 16"/>
                    <a:gd name="T1" fmla="*/ 0 h 67"/>
                    <a:gd name="T2" fmla="*/ 0 w 16"/>
                    <a:gd name="T3" fmla="*/ 11 h 67"/>
                    <a:gd name="T4" fmla="*/ 4 w 16"/>
                    <a:gd name="T5" fmla="*/ 21 h 67"/>
                    <a:gd name="T6" fmla="*/ 6 w 16"/>
                    <a:gd name="T7" fmla="*/ 30 h 67"/>
                    <a:gd name="T8" fmla="*/ 7 w 16"/>
                    <a:gd name="T9" fmla="*/ 25 h 67"/>
                    <a:gd name="T10" fmla="*/ 5 w 16"/>
                    <a:gd name="T11" fmla="*/ 18 h 67"/>
                    <a:gd name="T12" fmla="*/ 1 w 16"/>
                    <a:gd name="T13" fmla="*/ 0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67">
                      <a:moveTo>
                        <a:pt x="1" y="0"/>
                      </a:moveTo>
                      <a:cubicBezTo>
                        <a:pt x="1" y="9"/>
                        <a:pt x="1" y="17"/>
                        <a:pt x="0" y="24"/>
                      </a:cubicBezTo>
                      <a:cubicBezTo>
                        <a:pt x="3" y="32"/>
                        <a:pt x="5" y="40"/>
                        <a:pt x="8" y="48"/>
                      </a:cubicBezTo>
                      <a:cubicBezTo>
                        <a:pt x="10" y="54"/>
                        <a:pt x="12" y="61"/>
                        <a:pt x="14" y="67"/>
                      </a:cubicBezTo>
                      <a:cubicBezTo>
                        <a:pt x="15" y="63"/>
                        <a:pt x="15" y="58"/>
                        <a:pt x="16" y="54"/>
                      </a:cubicBezTo>
                      <a:cubicBezTo>
                        <a:pt x="14" y="49"/>
                        <a:pt x="12" y="45"/>
                        <a:pt x="11" y="40"/>
                      </a:cubicBezTo>
                      <a:cubicBezTo>
                        <a:pt x="7" y="27"/>
                        <a:pt x="4" y="14"/>
                        <a:pt x="1" y="0"/>
                      </a:cubicBezTo>
                    </a:path>
                  </a:pathLst>
                </a:custGeom>
                <a:solidFill>
                  <a:srgbClr val="D871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3" name="Freeform 13104">
                  <a:extLst>
                    <a:ext uri="{FF2B5EF4-FFF2-40B4-BE49-F238E27FC236}">
                      <a16:creationId xmlns:a16="http://schemas.microsoft.com/office/drawing/2014/main" id="{FD48BA6F-500A-44E1-346E-C0C9E9257646}"/>
                    </a:ext>
                  </a:extLst>
                </p:cNvPr>
                <p:cNvSpPr>
                  <a:spLocks/>
                </p:cNvSpPr>
                <p:nvPr/>
              </p:nvSpPr>
              <p:spPr bwMode="auto">
                <a:xfrm>
                  <a:off x="4562" y="2764"/>
                  <a:ext cx="1" cy="10"/>
                </a:xfrm>
                <a:custGeom>
                  <a:avLst/>
                  <a:gdLst>
                    <a:gd name="T0" fmla="*/ 0 w 1"/>
                    <a:gd name="T1" fmla="*/ 0 h 12"/>
                    <a:gd name="T2" fmla="*/ 0 w 1"/>
                    <a:gd name="T3" fmla="*/ 6 h 12"/>
                    <a:gd name="T4" fmla="*/ 0 w 1"/>
                    <a:gd name="T5" fmla="*/ 0 h 12"/>
                    <a:gd name="T6" fmla="*/ 0 60000 65536"/>
                    <a:gd name="T7" fmla="*/ 0 60000 65536"/>
                    <a:gd name="T8" fmla="*/ 0 60000 65536"/>
                  </a:gdLst>
                  <a:ahLst/>
                  <a:cxnLst>
                    <a:cxn ang="T6">
                      <a:pos x="T0" y="T1"/>
                    </a:cxn>
                    <a:cxn ang="T7">
                      <a:pos x="T2" y="T3"/>
                    </a:cxn>
                    <a:cxn ang="T8">
                      <a:pos x="T4" y="T5"/>
                    </a:cxn>
                  </a:cxnLst>
                  <a:rect l="0" t="0" r="r" b="b"/>
                  <a:pathLst>
                    <a:path w="1" h="12">
                      <a:moveTo>
                        <a:pt x="0" y="0"/>
                      </a:moveTo>
                      <a:cubicBezTo>
                        <a:pt x="0" y="4"/>
                        <a:pt x="0" y="8"/>
                        <a:pt x="0" y="12"/>
                      </a:cubicBezTo>
                      <a:cubicBezTo>
                        <a:pt x="0" y="8"/>
                        <a:pt x="0" y="4"/>
                        <a:pt x="0" y="0"/>
                      </a:cubicBezTo>
                    </a:path>
                  </a:pathLst>
                </a:custGeom>
                <a:solidFill>
                  <a:srgbClr val="B04E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4" name="Freeform 13105">
                  <a:extLst>
                    <a:ext uri="{FF2B5EF4-FFF2-40B4-BE49-F238E27FC236}">
                      <a16:creationId xmlns:a16="http://schemas.microsoft.com/office/drawing/2014/main" id="{7D0456E8-AD21-6E1D-8762-82C2A4B69667}"/>
                    </a:ext>
                  </a:extLst>
                </p:cNvPr>
                <p:cNvSpPr>
                  <a:spLocks/>
                </p:cNvSpPr>
                <p:nvPr/>
              </p:nvSpPr>
              <p:spPr bwMode="auto">
                <a:xfrm>
                  <a:off x="3907" y="2253"/>
                  <a:ext cx="285" cy="387"/>
                </a:xfrm>
                <a:custGeom>
                  <a:avLst/>
                  <a:gdLst>
                    <a:gd name="T0" fmla="*/ 160 w 345"/>
                    <a:gd name="T1" fmla="*/ 217 h 469"/>
                    <a:gd name="T2" fmla="*/ 69 w 345"/>
                    <a:gd name="T3" fmla="*/ 137 h 469"/>
                    <a:gd name="T4" fmla="*/ 27 w 345"/>
                    <a:gd name="T5" fmla="*/ 0 h 469"/>
                    <a:gd name="T6" fmla="*/ 58 w 345"/>
                    <a:gd name="T7" fmla="*/ 126 h 469"/>
                    <a:gd name="T8" fmla="*/ 160 w 345"/>
                    <a:gd name="T9" fmla="*/ 217 h 4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5" h="469">
                      <a:moveTo>
                        <a:pt x="345" y="469"/>
                      </a:moveTo>
                      <a:cubicBezTo>
                        <a:pt x="345" y="469"/>
                        <a:pt x="236" y="340"/>
                        <a:pt x="147" y="296"/>
                      </a:cubicBezTo>
                      <a:cubicBezTo>
                        <a:pt x="46" y="246"/>
                        <a:pt x="11" y="123"/>
                        <a:pt x="59" y="0"/>
                      </a:cubicBezTo>
                      <a:cubicBezTo>
                        <a:pt x="59" y="0"/>
                        <a:pt x="0" y="202"/>
                        <a:pt x="125" y="273"/>
                      </a:cubicBezTo>
                      <a:cubicBezTo>
                        <a:pt x="262" y="352"/>
                        <a:pt x="345" y="469"/>
                        <a:pt x="345" y="4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5" name="Freeform 13106">
                  <a:extLst>
                    <a:ext uri="{FF2B5EF4-FFF2-40B4-BE49-F238E27FC236}">
                      <a16:creationId xmlns:a16="http://schemas.microsoft.com/office/drawing/2014/main" id="{0EF2D302-5738-0ECD-E1C3-515AC319DA2A}"/>
                    </a:ext>
                  </a:extLst>
                </p:cNvPr>
                <p:cNvSpPr>
                  <a:spLocks/>
                </p:cNvSpPr>
                <p:nvPr/>
              </p:nvSpPr>
              <p:spPr bwMode="auto">
                <a:xfrm>
                  <a:off x="4632" y="2253"/>
                  <a:ext cx="284" cy="387"/>
                </a:xfrm>
                <a:custGeom>
                  <a:avLst/>
                  <a:gdLst>
                    <a:gd name="T0" fmla="*/ 0 w 344"/>
                    <a:gd name="T1" fmla="*/ 217 h 469"/>
                    <a:gd name="T2" fmla="*/ 92 w 344"/>
                    <a:gd name="T3" fmla="*/ 137 h 469"/>
                    <a:gd name="T4" fmla="*/ 132 w 344"/>
                    <a:gd name="T5" fmla="*/ 0 h 469"/>
                    <a:gd name="T6" fmla="*/ 102 w 344"/>
                    <a:gd name="T7" fmla="*/ 126 h 469"/>
                    <a:gd name="T8" fmla="*/ 0 w 344"/>
                    <a:gd name="T9" fmla="*/ 217 h 4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4" h="469">
                      <a:moveTo>
                        <a:pt x="0" y="469"/>
                      </a:moveTo>
                      <a:cubicBezTo>
                        <a:pt x="0" y="469"/>
                        <a:pt x="109" y="340"/>
                        <a:pt x="197" y="296"/>
                      </a:cubicBezTo>
                      <a:cubicBezTo>
                        <a:pt x="299" y="246"/>
                        <a:pt x="333" y="123"/>
                        <a:pt x="285" y="0"/>
                      </a:cubicBezTo>
                      <a:cubicBezTo>
                        <a:pt x="285" y="0"/>
                        <a:pt x="344" y="202"/>
                        <a:pt x="220" y="273"/>
                      </a:cubicBezTo>
                      <a:cubicBezTo>
                        <a:pt x="83" y="352"/>
                        <a:pt x="0" y="469"/>
                        <a:pt x="0" y="4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6" name="Freeform 13107">
                  <a:extLst>
                    <a:ext uri="{FF2B5EF4-FFF2-40B4-BE49-F238E27FC236}">
                      <a16:creationId xmlns:a16="http://schemas.microsoft.com/office/drawing/2014/main" id="{8722AAD9-CE85-297D-33D3-41E7B6B0F6A5}"/>
                    </a:ext>
                  </a:extLst>
                </p:cNvPr>
                <p:cNvSpPr>
                  <a:spLocks noEditPoints="1"/>
                </p:cNvSpPr>
                <p:nvPr/>
              </p:nvSpPr>
              <p:spPr bwMode="auto">
                <a:xfrm>
                  <a:off x="4562" y="1176"/>
                  <a:ext cx="170" cy="123"/>
                </a:xfrm>
                <a:custGeom>
                  <a:avLst/>
                  <a:gdLst>
                    <a:gd name="T0" fmla="*/ 15 w 206"/>
                    <a:gd name="T1" fmla="*/ 55 h 149"/>
                    <a:gd name="T2" fmla="*/ 12 w 206"/>
                    <a:gd name="T3" fmla="*/ 56 h 149"/>
                    <a:gd name="T4" fmla="*/ 0 w 206"/>
                    <a:gd name="T5" fmla="*/ 66 h 149"/>
                    <a:gd name="T6" fmla="*/ 24 w 206"/>
                    <a:gd name="T7" fmla="*/ 69 h 149"/>
                    <a:gd name="T8" fmla="*/ 39 w 206"/>
                    <a:gd name="T9" fmla="*/ 69 h 149"/>
                    <a:gd name="T10" fmla="*/ 54 w 206"/>
                    <a:gd name="T11" fmla="*/ 69 h 149"/>
                    <a:gd name="T12" fmla="*/ 68 w 206"/>
                    <a:gd name="T13" fmla="*/ 69 h 149"/>
                    <a:gd name="T14" fmla="*/ 73 w 206"/>
                    <a:gd name="T15" fmla="*/ 69 h 149"/>
                    <a:gd name="T16" fmla="*/ 78 w 206"/>
                    <a:gd name="T17" fmla="*/ 69 h 149"/>
                    <a:gd name="T18" fmla="*/ 69 w 206"/>
                    <a:gd name="T19" fmla="*/ 66 h 149"/>
                    <a:gd name="T20" fmla="*/ 61 w 206"/>
                    <a:gd name="T21" fmla="*/ 66 h 149"/>
                    <a:gd name="T22" fmla="*/ 56 w 206"/>
                    <a:gd name="T23" fmla="*/ 66 h 149"/>
                    <a:gd name="T24" fmla="*/ 50 w 206"/>
                    <a:gd name="T25" fmla="*/ 66 h 149"/>
                    <a:gd name="T26" fmla="*/ 46 w 206"/>
                    <a:gd name="T27" fmla="*/ 66 h 149"/>
                    <a:gd name="T28" fmla="*/ 15 w 206"/>
                    <a:gd name="T29" fmla="*/ 55 h 149"/>
                    <a:gd name="T30" fmla="*/ 35 w 206"/>
                    <a:gd name="T31" fmla="*/ 0 h 149"/>
                    <a:gd name="T32" fmla="*/ 26 w 206"/>
                    <a:gd name="T33" fmla="*/ 2 h 149"/>
                    <a:gd name="T34" fmla="*/ 40 w 206"/>
                    <a:gd name="T35" fmla="*/ 10 h 149"/>
                    <a:gd name="T36" fmla="*/ 92 w 206"/>
                    <a:gd name="T37" fmla="*/ 59 h 149"/>
                    <a:gd name="T38" fmla="*/ 95 w 206"/>
                    <a:gd name="T39" fmla="*/ 49 h 149"/>
                    <a:gd name="T40" fmla="*/ 95 w 206"/>
                    <a:gd name="T41" fmla="*/ 33 h 149"/>
                    <a:gd name="T42" fmla="*/ 87 w 206"/>
                    <a:gd name="T43" fmla="*/ 21 h 149"/>
                    <a:gd name="T44" fmla="*/ 77 w 206"/>
                    <a:gd name="T45" fmla="*/ 17 h 149"/>
                    <a:gd name="T46" fmla="*/ 68 w 206"/>
                    <a:gd name="T47" fmla="*/ 18 h 149"/>
                    <a:gd name="T48" fmla="*/ 35 w 206"/>
                    <a:gd name="T49" fmla="*/ 0 h 1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6" h="149">
                      <a:moveTo>
                        <a:pt x="33" y="119"/>
                      </a:moveTo>
                      <a:cubicBezTo>
                        <a:pt x="30" y="119"/>
                        <a:pt x="27" y="119"/>
                        <a:pt x="24" y="120"/>
                      </a:cubicBezTo>
                      <a:cubicBezTo>
                        <a:pt x="15" y="123"/>
                        <a:pt x="8" y="135"/>
                        <a:pt x="0" y="143"/>
                      </a:cubicBezTo>
                      <a:cubicBezTo>
                        <a:pt x="17" y="147"/>
                        <a:pt x="34" y="148"/>
                        <a:pt x="51" y="148"/>
                      </a:cubicBezTo>
                      <a:cubicBezTo>
                        <a:pt x="62" y="148"/>
                        <a:pt x="73" y="148"/>
                        <a:pt x="84" y="148"/>
                      </a:cubicBezTo>
                      <a:cubicBezTo>
                        <a:pt x="95" y="147"/>
                        <a:pt x="106" y="147"/>
                        <a:pt x="117" y="147"/>
                      </a:cubicBezTo>
                      <a:cubicBezTo>
                        <a:pt x="127" y="147"/>
                        <a:pt x="137" y="147"/>
                        <a:pt x="147" y="148"/>
                      </a:cubicBezTo>
                      <a:cubicBezTo>
                        <a:pt x="151" y="148"/>
                        <a:pt x="154" y="149"/>
                        <a:pt x="158" y="149"/>
                      </a:cubicBezTo>
                      <a:cubicBezTo>
                        <a:pt x="162" y="149"/>
                        <a:pt x="166" y="148"/>
                        <a:pt x="169" y="148"/>
                      </a:cubicBezTo>
                      <a:cubicBezTo>
                        <a:pt x="162" y="146"/>
                        <a:pt x="155" y="144"/>
                        <a:pt x="149" y="143"/>
                      </a:cubicBezTo>
                      <a:cubicBezTo>
                        <a:pt x="143" y="142"/>
                        <a:pt x="137" y="142"/>
                        <a:pt x="132" y="142"/>
                      </a:cubicBezTo>
                      <a:cubicBezTo>
                        <a:pt x="128" y="142"/>
                        <a:pt x="124" y="142"/>
                        <a:pt x="120" y="142"/>
                      </a:cubicBezTo>
                      <a:cubicBezTo>
                        <a:pt x="116" y="142"/>
                        <a:pt x="112" y="142"/>
                        <a:pt x="108" y="142"/>
                      </a:cubicBezTo>
                      <a:cubicBezTo>
                        <a:pt x="106" y="142"/>
                        <a:pt x="103" y="142"/>
                        <a:pt x="101" y="142"/>
                      </a:cubicBezTo>
                      <a:cubicBezTo>
                        <a:pt x="79" y="141"/>
                        <a:pt x="55" y="119"/>
                        <a:pt x="33" y="119"/>
                      </a:cubicBezTo>
                      <a:moveTo>
                        <a:pt x="75" y="0"/>
                      </a:moveTo>
                      <a:cubicBezTo>
                        <a:pt x="68" y="0"/>
                        <a:pt x="61" y="1"/>
                        <a:pt x="55" y="2"/>
                      </a:cubicBezTo>
                      <a:cubicBezTo>
                        <a:pt x="65" y="10"/>
                        <a:pt x="75" y="17"/>
                        <a:pt x="86" y="22"/>
                      </a:cubicBezTo>
                      <a:cubicBezTo>
                        <a:pt x="111" y="36"/>
                        <a:pt x="178" y="76"/>
                        <a:pt x="196" y="127"/>
                      </a:cubicBezTo>
                      <a:cubicBezTo>
                        <a:pt x="199" y="121"/>
                        <a:pt x="201" y="113"/>
                        <a:pt x="203" y="105"/>
                      </a:cubicBezTo>
                      <a:cubicBezTo>
                        <a:pt x="206" y="94"/>
                        <a:pt x="206" y="83"/>
                        <a:pt x="203" y="72"/>
                      </a:cubicBezTo>
                      <a:cubicBezTo>
                        <a:pt x="198" y="65"/>
                        <a:pt x="193" y="56"/>
                        <a:pt x="187" y="47"/>
                      </a:cubicBezTo>
                      <a:cubicBezTo>
                        <a:pt x="182" y="43"/>
                        <a:pt x="175" y="40"/>
                        <a:pt x="166" y="38"/>
                      </a:cubicBezTo>
                      <a:cubicBezTo>
                        <a:pt x="147" y="40"/>
                        <a:pt x="147" y="40"/>
                        <a:pt x="147" y="40"/>
                      </a:cubicBezTo>
                      <a:cubicBezTo>
                        <a:pt x="132" y="15"/>
                        <a:pt x="104" y="0"/>
                        <a:pt x="75" y="0"/>
                      </a:cubicBezTo>
                    </a:path>
                  </a:pathLst>
                </a:custGeom>
                <a:solidFill>
                  <a:srgbClr val="B15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7" name="Freeform 13108">
                  <a:extLst>
                    <a:ext uri="{FF2B5EF4-FFF2-40B4-BE49-F238E27FC236}">
                      <a16:creationId xmlns:a16="http://schemas.microsoft.com/office/drawing/2014/main" id="{FEF9054D-9526-7B9F-5195-E81101FE4612}"/>
                    </a:ext>
                  </a:extLst>
                </p:cNvPr>
                <p:cNvSpPr>
                  <a:spLocks/>
                </p:cNvSpPr>
                <p:nvPr/>
              </p:nvSpPr>
              <p:spPr bwMode="auto">
                <a:xfrm>
                  <a:off x="4346" y="1178"/>
                  <a:ext cx="377" cy="121"/>
                </a:xfrm>
                <a:custGeom>
                  <a:avLst/>
                  <a:gdLst>
                    <a:gd name="T0" fmla="*/ 146 w 457"/>
                    <a:gd name="T1" fmla="*/ 0 h 146"/>
                    <a:gd name="T2" fmla="*/ 139 w 457"/>
                    <a:gd name="T3" fmla="*/ 2 h 146"/>
                    <a:gd name="T4" fmla="*/ 111 w 457"/>
                    <a:gd name="T5" fmla="*/ 18 h 146"/>
                    <a:gd name="T6" fmla="*/ 68 w 457"/>
                    <a:gd name="T7" fmla="*/ 26 h 146"/>
                    <a:gd name="T8" fmla="*/ 5 w 457"/>
                    <a:gd name="T9" fmla="*/ 54 h 146"/>
                    <a:gd name="T10" fmla="*/ 17 w 457"/>
                    <a:gd name="T11" fmla="*/ 62 h 146"/>
                    <a:gd name="T12" fmla="*/ 58 w 457"/>
                    <a:gd name="T13" fmla="*/ 51 h 146"/>
                    <a:gd name="T14" fmla="*/ 71 w 457"/>
                    <a:gd name="T15" fmla="*/ 49 h 146"/>
                    <a:gd name="T16" fmla="*/ 102 w 457"/>
                    <a:gd name="T17" fmla="*/ 58 h 146"/>
                    <a:gd name="T18" fmla="*/ 120 w 457"/>
                    <a:gd name="T19" fmla="*/ 66 h 146"/>
                    <a:gd name="T20" fmla="*/ 132 w 457"/>
                    <a:gd name="T21" fmla="*/ 56 h 146"/>
                    <a:gd name="T22" fmla="*/ 136 w 457"/>
                    <a:gd name="T23" fmla="*/ 55 h 146"/>
                    <a:gd name="T24" fmla="*/ 168 w 457"/>
                    <a:gd name="T25" fmla="*/ 66 h 146"/>
                    <a:gd name="T26" fmla="*/ 171 w 457"/>
                    <a:gd name="T27" fmla="*/ 66 h 146"/>
                    <a:gd name="T28" fmla="*/ 177 w 457"/>
                    <a:gd name="T29" fmla="*/ 66 h 146"/>
                    <a:gd name="T30" fmla="*/ 181 w 457"/>
                    <a:gd name="T31" fmla="*/ 66 h 146"/>
                    <a:gd name="T32" fmla="*/ 190 w 457"/>
                    <a:gd name="T33" fmla="*/ 66 h 146"/>
                    <a:gd name="T34" fmla="*/ 200 w 457"/>
                    <a:gd name="T35" fmla="*/ 69 h 146"/>
                    <a:gd name="T36" fmla="*/ 212 w 457"/>
                    <a:gd name="T37" fmla="*/ 59 h 146"/>
                    <a:gd name="T38" fmla="*/ 161 w 457"/>
                    <a:gd name="T39" fmla="*/ 10 h 146"/>
                    <a:gd name="T40" fmla="*/ 146 w 457"/>
                    <a:gd name="T41" fmla="*/ 0 h 1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7" h="146">
                      <a:moveTo>
                        <a:pt x="316" y="0"/>
                      </a:moveTo>
                      <a:cubicBezTo>
                        <a:pt x="311" y="2"/>
                        <a:pt x="306" y="3"/>
                        <a:pt x="301" y="6"/>
                      </a:cubicBezTo>
                      <a:cubicBezTo>
                        <a:pt x="280" y="16"/>
                        <a:pt x="263" y="32"/>
                        <a:pt x="241" y="40"/>
                      </a:cubicBezTo>
                      <a:cubicBezTo>
                        <a:pt x="209" y="51"/>
                        <a:pt x="178" y="53"/>
                        <a:pt x="145" y="56"/>
                      </a:cubicBezTo>
                      <a:cubicBezTo>
                        <a:pt x="121" y="58"/>
                        <a:pt x="0" y="68"/>
                        <a:pt x="10" y="113"/>
                      </a:cubicBezTo>
                      <a:cubicBezTo>
                        <a:pt x="14" y="126"/>
                        <a:pt x="24" y="131"/>
                        <a:pt x="38" y="131"/>
                      </a:cubicBezTo>
                      <a:cubicBezTo>
                        <a:pt x="68" y="131"/>
                        <a:pt x="111" y="110"/>
                        <a:pt x="125" y="107"/>
                      </a:cubicBezTo>
                      <a:cubicBezTo>
                        <a:pt x="134" y="105"/>
                        <a:pt x="143" y="104"/>
                        <a:pt x="153" y="104"/>
                      </a:cubicBezTo>
                      <a:cubicBezTo>
                        <a:pt x="177" y="104"/>
                        <a:pt x="202" y="111"/>
                        <a:pt x="221" y="123"/>
                      </a:cubicBezTo>
                      <a:cubicBezTo>
                        <a:pt x="234" y="132"/>
                        <a:pt x="247" y="138"/>
                        <a:pt x="261" y="141"/>
                      </a:cubicBezTo>
                      <a:cubicBezTo>
                        <a:pt x="269" y="133"/>
                        <a:pt x="276" y="121"/>
                        <a:pt x="285" y="118"/>
                      </a:cubicBezTo>
                      <a:cubicBezTo>
                        <a:pt x="288" y="117"/>
                        <a:pt x="291" y="117"/>
                        <a:pt x="294" y="117"/>
                      </a:cubicBezTo>
                      <a:cubicBezTo>
                        <a:pt x="316" y="117"/>
                        <a:pt x="340" y="139"/>
                        <a:pt x="362" y="140"/>
                      </a:cubicBezTo>
                      <a:cubicBezTo>
                        <a:pt x="364" y="140"/>
                        <a:pt x="367" y="140"/>
                        <a:pt x="369" y="140"/>
                      </a:cubicBezTo>
                      <a:cubicBezTo>
                        <a:pt x="373" y="140"/>
                        <a:pt x="377" y="140"/>
                        <a:pt x="381" y="140"/>
                      </a:cubicBezTo>
                      <a:cubicBezTo>
                        <a:pt x="385" y="140"/>
                        <a:pt x="389" y="140"/>
                        <a:pt x="393" y="140"/>
                      </a:cubicBezTo>
                      <a:cubicBezTo>
                        <a:pt x="398" y="140"/>
                        <a:pt x="404" y="140"/>
                        <a:pt x="410" y="141"/>
                      </a:cubicBezTo>
                      <a:cubicBezTo>
                        <a:pt x="416" y="142"/>
                        <a:pt x="423" y="144"/>
                        <a:pt x="430" y="146"/>
                      </a:cubicBezTo>
                      <a:cubicBezTo>
                        <a:pt x="443" y="143"/>
                        <a:pt x="451" y="137"/>
                        <a:pt x="457" y="125"/>
                      </a:cubicBezTo>
                      <a:cubicBezTo>
                        <a:pt x="439" y="74"/>
                        <a:pt x="372" y="34"/>
                        <a:pt x="347" y="20"/>
                      </a:cubicBezTo>
                      <a:cubicBezTo>
                        <a:pt x="336" y="15"/>
                        <a:pt x="326" y="8"/>
                        <a:pt x="316" y="0"/>
                      </a:cubicBezTo>
                    </a:path>
                  </a:pathLst>
                </a:custGeom>
                <a:solidFill>
                  <a:srgbClr val="B95D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8" name="Freeform 13109">
                  <a:extLst>
                    <a:ext uri="{FF2B5EF4-FFF2-40B4-BE49-F238E27FC236}">
                      <a16:creationId xmlns:a16="http://schemas.microsoft.com/office/drawing/2014/main" id="{8D1E8B44-C216-EF9B-5746-2E6D124598DB}"/>
                    </a:ext>
                  </a:extLst>
                </p:cNvPr>
                <p:cNvSpPr>
                  <a:spLocks/>
                </p:cNvSpPr>
                <p:nvPr/>
              </p:nvSpPr>
              <p:spPr bwMode="auto">
                <a:xfrm>
                  <a:off x="4716" y="1215"/>
                  <a:ext cx="13" cy="21"/>
                </a:xfrm>
                <a:custGeom>
                  <a:avLst/>
                  <a:gdLst>
                    <a:gd name="T0" fmla="*/ 0 w 16"/>
                    <a:gd name="T1" fmla="*/ 0 h 25"/>
                    <a:gd name="T2" fmla="*/ 7 w 16"/>
                    <a:gd name="T3" fmla="*/ 13 h 25"/>
                    <a:gd name="T4" fmla="*/ 0 w 16"/>
                    <a:gd name="T5" fmla="*/ 0 h 25"/>
                    <a:gd name="T6" fmla="*/ 0 60000 65536"/>
                    <a:gd name="T7" fmla="*/ 0 60000 65536"/>
                    <a:gd name="T8" fmla="*/ 0 60000 65536"/>
                  </a:gdLst>
                  <a:ahLst/>
                  <a:cxnLst>
                    <a:cxn ang="T6">
                      <a:pos x="T0" y="T1"/>
                    </a:cxn>
                    <a:cxn ang="T7">
                      <a:pos x="T2" y="T3"/>
                    </a:cxn>
                    <a:cxn ang="T8">
                      <a:pos x="T4" y="T5"/>
                    </a:cxn>
                  </a:cxnLst>
                  <a:rect l="0" t="0" r="r" b="b"/>
                  <a:pathLst>
                    <a:path w="16" h="25">
                      <a:moveTo>
                        <a:pt x="0" y="0"/>
                      </a:moveTo>
                      <a:cubicBezTo>
                        <a:pt x="6" y="9"/>
                        <a:pt x="11" y="18"/>
                        <a:pt x="16" y="25"/>
                      </a:cubicBezTo>
                      <a:cubicBezTo>
                        <a:pt x="13" y="15"/>
                        <a:pt x="8" y="7"/>
                        <a:pt x="0" y="0"/>
                      </a:cubicBezTo>
                    </a:path>
                  </a:pathLst>
                </a:custGeom>
                <a:solidFill>
                  <a:srgbClr val="E2C1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29" name="Freeform 13110">
                  <a:extLst>
                    <a:ext uri="{FF2B5EF4-FFF2-40B4-BE49-F238E27FC236}">
                      <a16:creationId xmlns:a16="http://schemas.microsoft.com/office/drawing/2014/main" id="{CF4328D0-662B-C247-92C6-EC24A893EE2A}"/>
                    </a:ext>
                  </a:extLst>
                </p:cNvPr>
                <p:cNvSpPr>
                  <a:spLocks/>
                </p:cNvSpPr>
                <p:nvPr/>
              </p:nvSpPr>
              <p:spPr bwMode="auto">
                <a:xfrm>
                  <a:off x="4099" y="1185"/>
                  <a:ext cx="122" cy="70"/>
                </a:xfrm>
                <a:custGeom>
                  <a:avLst/>
                  <a:gdLst>
                    <a:gd name="T0" fmla="*/ 68 w 148"/>
                    <a:gd name="T1" fmla="*/ 0 h 85"/>
                    <a:gd name="T2" fmla="*/ 43 w 148"/>
                    <a:gd name="T3" fmla="*/ 8 h 85"/>
                    <a:gd name="T4" fmla="*/ 2 w 148"/>
                    <a:gd name="T5" fmla="*/ 30 h 85"/>
                    <a:gd name="T6" fmla="*/ 21 w 148"/>
                    <a:gd name="T7" fmla="*/ 40 h 85"/>
                    <a:gd name="T8" fmla="*/ 22 w 148"/>
                    <a:gd name="T9" fmla="*/ 40 h 85"/>
                    <a:gd name="T10" fmla="*/ 43 w 148"/>
                    <a:gd name="T11" fmla="*/ 21 h 85"/>
                    <a:gd name="T12" fmla="*/ 68 w 148"/>
                    <a:gd name="T13" fmla="*/ 0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8" h="85">
                      <a:moveTo>
                        <a:pt x="148" y="0"/>
                      </a:moveTo>
                      <a:cubicBezTo>
                        <a:pt x="129" y="5"/>
                        <a:pt x="106" y="13"/>
                        <a:pt x="92" y="18"/>
                      </a:cubicBezTo>
                      <a:cubicBezTo>
                        <a:pt x="80" y="22"/>
                        <a:pt x="9" y="50"/>
                        <a:pt x="5" y="66"/>
                      </a:cubicBezTo>
                      <a:cubicBezTo>
                        <a:pt x="0" y="81"/>
                        <a:pt x="25" y="85"/>
                        <a:pt x="47" y="85"/>
                      </a:cubicBezTo>
                      <a:cubicBezTo>
                        <a:pt x="47" y="85"/>
                        <a:pt x="48" y="85"/>
                        <a:pt x="48" y="85"/>
                      </a:cubicBezTo>
                      <a:cubicBezTo>
                        <a:pt x="62" y="69"/>
                        <a:pt x="84" y="55"/>
                        <a:pt x="94" y="46"/>
                      </a:cubicBezTo>
                      <a:cubicBezTo>
                        <a:pt x="110" y="32"/>
                        <a:pt x="129" y="13"/>
                        <a:pt x="148" y="0"/>
                      </a:cubicBezTo>
                    </a:path>
                  </a:pathLst>
                </a:custGeom>
                <a:solidFill>
                  <a:srgbClr val="B15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9230" name="Freeform 13111">
                  <a:extLst>
                    <a:ext uri="{FF2B5EF4-FFF2-40B4-BE49-F238E27FC236}">
                      <a16:creationId xmlns:a16="http://schemas.microsoft.com/office/drawing/2014/main" id="{820F832B-9D4D-B56B-DEB9-786AA1BF7E39}"/>
                    </a:ext>
                  </a:extLst>
                </p:cNvPr>
                <p:cNvSpPr>
                  <a:spLocks/>
                </p:cNvSpPr>
                <p:nvPr/>
              </p:nvSpPr>
              <p:spPr bwMode="auto">
                <a:xfrm>
                  <a:off x="4138" y="1183"/>
                  <a:ext cx="180" cy="72"/>
                </a:xfrm>
                <a:custGeom>
                  <a:avLst/>
                  <a:gdLst>
                    <a:gd name="T0" fmla="*/ 57 w 217"/>
                    <a:gd name="T1" fmla="*/ 0 h 87"/>
                    <a:gd name="T2" fmla="*/ 47 w 217"/>
                    <a:gd name="T3" fmla="*/ 2 h 87"/>
                    <a:gd name="T4" fmla="*/ 22 w 217"/>
                    <a:gd name="T5" fmla="*/ 22 h 87"/>
                    <a:gd name="T6" fmla="*/ 0 w 217"/>
                    <a:gd name="T7" fmla="*/ 41 h 87"/>
                    <a:gd name="T8" fmla="*/ 13 w 217"/>
                    <a:gd name="T9" fmla="*/ 40 h 87"/>
                    <a:gd name="T10" fmla="*/ 35 w 217"/>
                    <a:gd name="T11" fmla="*/ 37 h 87"/>
                    <a:gd name="T12" fmla="*/ 36 w 217"/>
                    <a:gd name="T13" fmla="*/ 37 h 87"/>
                    <a:gd name="T14" fmla="*/ 52 w 217"/>
                    <a:gd name="T15" fmla="*/ 41 h 87"/>
                    <a:gd name="T16" fmla="*/ 57 w 217"/>
                    <a:gd name="T17" fmla="*/ 41 h 87"/>
                    <a:gd name="T18" fmla="*/ 102 w 217"/>
                    <a:gd name="T19" fmla="*/ 12 h 87"/>
                    <a:gd name="T20" fmla="*/ 99 w 217"/>
                    <a:gd name="T21" fmla="*/ 10 h 87"/>
                    <a:gd name="T22" fmla="*/ 85 w 217"/>
                    <a:gd name="T23" fmla="*/ 9 h 87"/>
                    <a:gd name="T24" fmla="*/ 57 w 217"/>
                    <a:gd name="T25" fmla="*/ 0 h 87"/>
                    <a:gd name="T26" fmla="*/ 57 w 217"/>
                    <a:gd name="T27" fmla="*/ 0 h 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7" h="87">
                      <a:moveTo>
                        <a:pt x="120" y="0"/>
                      </a:moveTo>
                      <a:cubicBezTo>
                        <a:pt x="114" y="0"/>
                        <a:pt x="108" y="1"/>
                        <a:pt x="100" y="2"/>
                      </a:cubicBezTo>
                      <a:cubicBezTo>
                        <a:pt x="81" y="15"/>
                        <a:pt x="62" y="34"/>
                        <a:pt x="46" y="48"/>
                      </a:cubicBezTo>
                      <a:cubicBezTo>
                        <a:pt x="36" y="57"/>
                        <a:pt x="14" y="71"/>
                        <a:pt x="0" y="87"/>
                      </a:cubicBezTo>
                      <a:cubicBezTo>
                        <a:pt x="12" y="87"/>
                        <a:pt x="23" y="86"/>
                        <a:pt x="28" y="85"/>
                      </a:cubicBezTo>
                      <a:cubicBezTo>
                        <a:pt x="43" y="83"/>
                        <a:pt x="59" y="79"/>
                        <a:pt x="75" y="79"/>
                      </a:cubicBezTo>
                      <a:cubicBezTo>
                        <a:pt x="76" y="79"/>
                        <a:pt x="76" y="79"/>
                        <a:pt x="76" y="79"/>
                      </a:cubicBezTo>
                      <a:cubicBezTo>
                        <a:pt x="89" y="79"/>
                        <a:pt x="99" y="85"/>
                        <a:pt x="111" y="86"/>
                      </a:cubicBezTo>
                      <a:cubicBezTo>
                        <a:pt x="114" y="86"/>
                        <a:pt x="117" y="86"/>
                        <a:pt x="121" y="86"/>
                      </a:cubicBezTo>
                      <a:cubicBezTo>
                        <a:pt x="161" y="86"/>
                        <a:pt x="217" y="73"/>
                        <a:pt x="215" y="26"/>
                      </a:cubicBezTo>
                      <a:cubicBezTo>
                        <a:pt x="208" y="21"/>
                        <a:pt x="208" y="21"/>
                        <a:pt x="208" y="21"/>
                      </a:cubicBezTo>
                      <a:cubicBezTo>
                        <a:pt x="199" y="20"/>
                        <a:pt x="189" y="21"/>
                        <a:pt x="180" y="19"/>
                      </a:cubicBezTo>
                      <a:cubicBezTo>
                        <a:pt x="161" y="15"/>
                        <a:pt x="140" y="0"/>
                        <a:pt x="121" y="0"/>
                      </a:cubicBezTo>
                      <a:cubicBezTo>
                        <a:pt x="121" y="0"/>
                        <a:pt x="120" y="0"/>
                        <a:pt x="120" y="0"/>
                      </a:cubicBezTo>
                    </a:path>
                  </a:pathLst>
                </a:custGeom>
                <a:solidFill>
                  <a:srgbClr val="B95D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grpSp>
        </p:grpSp>
        <p:sp>
          <p:nvSpPr>
            <p:cNvPr id="9352" name="Text Box 5">
              <a:extLst>
                <a:ext uri="{FF2B5EF4-FFF2-40B4-BE49-F238E27FC236}">
                  <a16:creationId xmlns:a16="http://schemas.microsoft.com/office/drawing/2014/main" id="{5657E9EA-D4BA-59BC-5AF3-032B14B25D27}"/>
                </a:ext>
              </a:extLst>
            </p:cNvPr>
            <p:cNvSpPr txBox="1">
              <a:spLocks noChangeArrowheads="1"/>
            </p:cNvSpPr>
            <p:nvPr/>
          </p:nvSpPr>
          <p:spPr bwMode="auto">
            <a:xfrm>
              <a:off x="6638962" y="6142388"/>
              <a:ext cx="3425271" cy="299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eaLnBrk="0" hangingPunct="0">
                <a:defRPr>
                  <a:solidFill>
                    <a:schemeClr val="tx1"/>
                  </a:solidFill>
                  <a:latin typeface="Arial" charset="0"/>
                  <a:ea typeface="Arial" charset="0"/>
                  <a:cs typeface="Arial" charset="0"/>
                </a:defRPr>
              </a:lvl1pPr>
              <a:lvl2pPr marL="742950" indent="-285750" eaLnBrk="0" hangingPunct="0">
                <a:defRPr>
                  <a:solidFill>
                    <a:schemeClr val="tx1"/>
                  </a:solidFill>
                  <a:latin typeface="Arial" charset="0"/>
                  <a:ea typeface="Arial" charset="0"/>
                  <a:cs typeface="Arial" charset="0"/>
                </a:defRPr>
              </a:lvl2pPr>
              <a:lvl3pPr marL="1143000" indent="-228600" eaLnBrk="0" hangingPunct="0">
                <a:defRPr>
                  <a:solidFill>
                    <a:schemeClr val="tx1"/>
                  </a:solidFill>
                  <a:latin typeface="Arial" charset="0"/>
                  <a:ea typeface="Arial" charset="0"/>
                  <a:cs typeface="Arial" charset="0"/>
                </a:defRPr>
              </a:lvl3pPr>
              <a:lvl4pPr marL="1600200" indent="-228600" eaLnBrk="0" hangingPunct="0">
                <a:defRPr>
                  <a:solidFill>
                    <a:schemeClr val="tx1"/>
                  </a:solidFill>
                  <a:latin typeface="Arial" charset="0"/>
                  <a:ea typeface="Arial" charset="0"/>
                  <a:cs typeface="Arial" charset="0"/>
                </a:defRPr>
              </a:lvl4pPr>
              <a:lvl5pPr marL="2057400" indent="-228600" eaLnBrk="0" hangingPunct="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algn="ctr" eaLnBrk="1" hangingPunct="1">
                <a:defRPr/>
              </a:pPr>
              <a:r>
                <a:rPr lang="fr-FR" altLang="x-none" sz="1050" err="1">
                  <a:solidFill>
                    <a:srgbClr val="242269"/>
                  </a:solidFill>
                  <a:latin typeface="Century Gothic" panose="020B0502020202020204" pitchFamily="34" charset="0"/>
                </a:rPr>
                <a:t>Adapted</a:t>
              </a:r>
              <a:r>
                <a:rPr lang="fr-FR" altLang="x-none" sz="1050">
                  <a:solidFill>
                    <a:srgbClr val="242269"/>
                  </a:solidFill>
                  <a:latin typeface="Century Gothic" panose="020B0502020202020204" pitchFamily="34" charset="0"/>
                </a:rPr>
                <a:t> </a:t>
              </a:r>
              <a:r>
                <a:rPr lang="fr-FR" altLang="x-none" sz="1050" err="1">
                  <a:solidFill>
                    <a:srgbClr val="242269"/>
                  </a:solidFill>
                  <a:latin typeface="Century Gothic" panose="020B0502020202020204" pitchFamily="34" charset="0"/>
                </a:rPr>
                <a:t>from</a:t>
              </a:r>
              <a:r>
                <a:rPr lang="fr-FR" altLang="x-none" sz="1050">
                  <a:solidFill>
                    <a:srgbClr val="242269"/>
                  </a:solidFill>
                  <a:latin typeface="Century Gothic" panose="020B0502020202020204" pitchFamily="34" charset="0"/>
                </a:rPr>
                <a:t> </a:t>
              </a:r>
              <a:r>
                <a:rPr lang="en-GB" sz="1050">
                  <a:solidFill>
                    <a:srgbClr val="242269"/>
                  </a:solidFill>
                  <a:latin typeface="Century Gothic" panose="020B0502020202020204" pitchFamily="34" charset="0"/>
                </a:rPr>
                <a:t>Hamburg, </a:t>
              </a:r>
              <a:r>
                <a:rPr lang="en-GB" sz="1050" err="1">
                  <a:solidFill>
                    <a:srgbClr val="242269"/>
                  </a:solidFill>
                  <a:latin typeface="Century Gothic" panose="020B0502020202020204" pitchFamily="34" charset="0"/>
                </a:rPr>
                <a:t>Eur</a:t>
              </a:r>
              <a:r>
                <a:rPr lang="en-GB" sz="1050">
                  <a:solidFill>
                    <a:srgbClr val="242269"/>
                  </a:solidFill>
                  <a:latin typeface="Century Gothic" panose="020B0502020202020204" pitchFamily="34" charset="0"/>
                </a:rPr>
                <a:t> Heart J, 2021</a:t>
              </a:r>
              <a:endParaRPr lang="el-GR" sz="1050">
                <a:solidFill>
                  <a:srgbClr val="242269"/>
                </a:solidFill>
                <a:latin typeface="Century Gothic" panose="020B0502020202020204" pitchFamily="34" charset="0"/>
              </a:endParaRPr>
            </a:p>
          </p:txBody>
        </p:sp>
      </p:grpSp>
      <p:sp>
        <p:nvSpPr>
          <p:cNvPr id="9353" name="Rectangle : coins arrondis 9352">
            <a:extLst>
              <a:ext uri="{FF2B5EF4-FFF2-40B4-BE49-F238E27FC236}">
                <a16:creationId xmlns:a16="http://schemas.microsoft.com/office/drawing/2014/main" id="{06FF53CE-34E2-D5C1-82E1-C96D2D1D12F4}"/>
              </a:ext>
            </a:extLst>
          </p:cNvPr>
          <p:cNvSpPr/>
          <p:nvPr/>
        </p:nvSpPr>
        <p:spPr>
          <a:xfrm>
            <a:off x="281550" y="5046485"/>
            <a:ext cx="6052778" cy="743141"/>
          </a:xfrm>
          <a:prstGeom prst="roundRect">
            <a:avLst/>
          </a:prstGeom>
          <a:solidFill>
            <a:srgbClr val="E97132"/>
          </a:solidFill>
          <a:ln w="25400">
            <a:solidFill>
              <a:srgbClr val="FF7B00"/>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err="1">
                <a:solidFill>
                  <a:schemeClr val="bg1"/>
                </a:solidFill>
              </a:rPr>
              <a:t>Both</a:t>
            </a:r>
            <a:r>
              <a:rPr lang="fr-FR">
                <a:solidFill>
                  <a:schemeClr val="bg1"/>
                </a:solidFill>
              </a:rPr>
              <a:t> CVD and </a:t>
            </a:r>
            <a:r>
              <a:rPr lang="fr-FR" err="1">
                <a:solidFill>
                  <a:schemeClr val="bg1"/>
                </a:solidFill>
              </a:rPr>
              <a:t>CVeD</a:t>
            </a:r>
            <a:r>
              <a:rPr lang="fr-FR">
                <a:solidFill>
                  <a:schemeClr val="bg1"/>
                </a:solidFill>
              </a:rPr>
              <a:t> </a:t>
            </a:r>
            <a:r>
              <a:rPr lang="fr-FR" err="1">
                <a:solidFill>
                  <a:schemeClr val="bg1"/>
                </a:solidFill>
              </a:rPr>
              <a:t>share</a:t>
            </a:r>
            <a:r>
              <a:rPr lang="fr-FR">
                <a:solidFill>
                  <a:schemeClr val="bg1"/>
                </a:solidFill>
              </a:rPr>
              <a:t> inflammation and </a:t>
            </a:r>
            <a:r>
              <a:rPr lang="fr-FR" err="1">
                <a:solidFill>
                  <a:schemeClr val="bg1"/>
                </a:solidFill>
              </a:rPr>
              <a:t>endothelial</a:t>
            </a:r>
            <a:r>
              <a:rPr lang="fr-FR">
                <a:solidFill>
                  <a:schemeClr val="bg1"/>
                </a:solidFill>
              </a:rPr>
              <a:t> </a:t>
            </a:r>
            <a:r>
              <a:rPr lang="fr-FR" err="1">
                <a:solidFill>
                  <a:schemeClr val="bg1"/>
                </a:solidFill>
              </a:rPr>
              <a:t>dysfunction</a:t>
            </a:r>
            <a:r>
              <a:rPr lang="fr-FR">
                <a:solidFill>
                  <a:schemeClr val="bg1"/>
                </a:solidFill>
              </a:rPr>
              <a:t> as </a:t>
            </a:r>
            <a:r>
              <a:rPr lang="fr-FR" err="1">
                <a:solidFill>
                  <a:schemeClr val="bg1"/>
                </a:solidFill>
              </a:rPr>
              <a:t>early</a:t>
            </a:r>
            <a:r>
              <a:rPr lang="fr-FR">
                <a:solidFill>
                  <a:schemeClr val="bg1"/>
                </a:solidFill>
              </a:rPr>
              <a:t> </a:t>
            </a:r>
            <a:r>
              <a:rPr lang="fr-FR" err="1">
                <a:solidFill>
                  <a:schemeClr val="bg1"/>
                </a:solidFill>
              </a:rPr>
              <a:t>common</a:t>
            </a:r>
            <a:r>
              <a:rPr lang="fr-FR">
                <a:solidFill>
                  <a:schemeClr val="bg1"/>
                </a:solidFill>
              </a:rPr>
              <a:t> </a:t>
            </a:r>
            <a:r>
              <a:rPr lang="fr-FR" err="1">
                <a:solidFill>
                  <a:schemeClr val="bg1"/>
                </a:solidFill>
              </a:rPr>
              <a:t>denominators</a:t>
            </a:r>
            <a:endParaRPr lang="fr-FR">
              <a:solidFill>
                <a:schemeClr val="bg1"/>
              </a:solidFill>
            </a:endParaRPr>
          </a:p>
        </p:txBody>
      </p:sp>
      <p:sp>
        <p:nvSpPr>
          <p:cNvPr id="2" name="Text Box 5">
            <a:extLst>
              <a:ext uri="{FF2B5EF4-FFF2-40B4-BE49-F238E27FC236}">
                <a16:creationId xmlns:a16="http://schemas.microsoft.com/office/drawing/2014/main" id="{7157862F-3A38-9601-DB08-C81D3F1A95C8}"/>
              </a:ext>
            </a:extLst>
          </p:cNvPr>
          <p:cNvSpPr txBox="1">
            <a:spLocks noChangeArrowheads="1"/>
          </p:cNvSpPr>
          <p:nvPr/>
        </p:nvSpPr>
        <p:spPr bwMode="auto">
          <a:xfrm>
            <a:off x="2982454" y="4259237"/>
            <a:ext cx="2510624"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eaLnBrk="0" hangingPunct="0">
              <a:defRPr>
                <a:solidFill>
                  <a:schemeClr val="tx1"/>
                </a:solidFill>
                <a:latin typeface="Arial" charset="0"/>
                <a:ea typeface="Arial" charset="0"/>
                <a:cs typeface="Arial" charset="0"/>
              </a:defRPr>
            </a:lvl1pPr>
            <a:lvl2pPr marL="742950" indent="-285750" eaLnBrk="0" hangingPunct="0">
              <a:defRPr>
                <a:solidFill>
                  <a:schemeClr val="tx1"/>
                </a:solidFill>
                <a:latin typeface="Arial" charset="0"/>
                <a:ea typeface="Arial" charset="0"/>
                <a:cs typeface="Arial" charset="0"/>
              </a:defRPr>
            </a:lvl2pPr>
            <a:lvl3pPr marL="1143000" indent="-228600" eaLnBrk="0" hangingPunct="0">
              <a:defRPr>
                <a:solidFill>
                  <a:schemeClr val="tx1"/>
                </a:solidFill>
                <a:latin typeface="Arial" charset="0"/>
                <a:ea typeface="Arial" charset="0"/>
                <a:cs typeface="Arial" charset="0"/>
              </a:defRPr>
            </a:lvl3pPr>
            <a:lvl4pPr marL="1600200" indent="-228600" eaLnBrk="0" hangingPunct="0">
              <a:defRPr>
                <a:solidFill>
                  <a:schemeClr val="tx1"/>
                </a:solidFill>
                <a:latin typeface="Arial" charset="0"/>
                <a:ea typeface="Arial" charset="0"/>
                <a:cs typeface="Arial" charset="0"/>
              </a:defRPr>
            </a:lvl4pPr>
            <a:lvl5pPr marL="2057400" indent="-228600" eaLnBrk="0" hangingPunct="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algn="ctr" eaLnBrk="1" hangingPunct="1">
              <a:defRPr/>
            </a:pPr>
            <a:r>
              <a:rPr lang="fr-FR" altLang="x-none" sz="1050" err="1">
                <a:solidFill>
                  <a:srgbClr val="242269"/>
                </a:solidFill>
                <a:latin typeface="Century Gothic" panose="020B0502020202020204" pitchFamily="34" charset="0"/>
              </a:rPr>
              <a:t>Adapted</a:t>
            </a:r>
            <a:r>
              <a:rPr lang="fr-FR" altLang="x-none" sz="1050">
                <a:solidFill>
                  <a:srgbClr val="242269"/>
                </a:solidFill>
                <a:latin typeface="Century Gothic" panose="020B0502020202020204" pitchFamily="34" charset="0"/>
              </a:rPr>
              <a:t> </a:t>
            </a:r>
            <a:r>
              <a:rPr lang="fr-FR" altLang="x-none" sz="1050" err="1">
                <a:solidFill>
                  <a:srgbClr val="242269"/>
                </a:solidFill>
                <a:latin typeface="Century Gothic" panose="020B0502020202020204" pitchFamily="34" charset="0"/>
              </a:rPr>
              <a:t>from</a:t>
            </a:r>
            <a:r>
              <a:rPr lang="fr-FR" altLang="x-none" sz="1050">
                <a:solidFill>
                  <a:srgbClr val="242269"/>
                </a:solidFill>
                <a:latin typeface="Century Gothic" panose="020B0502020202020204" pitchFamily="34" charset="0"/>
              </a:rPr>
              <a:t> </a:t>
            </a:r>
            <a:r>
              <a:rPr lang="fr-FR" sz="1050" err="1">
                <a:latin typeface="Century Gothic" panose="020B0502020202020204" pitchFamily="34" charset="0"/>
              </a:rPr>
              <a:t>Abrashev</a:t>
            </a:r>
            <a:r>
              <a:rPr lang="en-GB" sz="1050">
                <a:solidFill>
                  <a:srgbClr val="242269"/>
                </a:solidFill>
                <a:latin typeface="Century Gothic" panose="020B0502020202020204" pitchFamily="34" charset="0"/>
              </a:rPr>
              <a:t>, </a:t>
            </a:r>
            <a:r>
              <a:rPr lang="fr-FR" sz="1050">
                <a:latin typeface="Century Gothic" panose="020B0502020202020204" pitchFamily="34" charset="0"/>
              </a:rPr>
              <a:t>IJMS</a:t>
            </a:r>
            <a:r>
              <a:rPr lang="en-GB" sz="1050">
                <a:solidFill>
                  <a:srgbClr val="242269"/>
                </a:solidFill>
                <a:latin typeface="Century Gothic" panose="020B0502020202020204" pitchFamily="34" charset="0"/>
              </a:rPr>
              <a:t>, 2025</a:t>
            </a:r>
            <a:endParaRPr lang="el-GR" sz="1050">
              <a:solidFill>
                <a:srgbClr val="242269"/>
              </a:solidFill>
              <a:latin typeface="Century Gothic" panose="020B0502020202020204" pitchFamily="34" charset="0"/>
            </a:endParaRPr>
          </a:p>
        </p:txBody>
      </p:sp>
      <p:sp>
        <p:nvSpPr>
          <p:cNvPr id="4" name="ZoneTexte 3">
            <a:extLst>
              <a:ext uri="{FF2B5EF4-FFF2-40B4-BE49-F238E27FC236}">
                <a16:creationId xmlns:a16="http://schemas.microsoft.com/office/drawing/2014/main" id="{1BAB8B04-200E-F6C7-8C9F-84CC8A302FBF}"/>
              </a:ext>
            </a:extLst>
          </p:cNvPr>
          <p:cNvSpPr txBox="1"/>
          <p:nvPr/>
        </p:nvSpPr>
        <p:spPr>
          <a:xfrm>
            <a:off x="620904" y="5954659"/>
            <a:ext cx="5713424" cy="400110"/>
          </a:xfrm>
          <a:prstGeom prst="rect">
            <a:avLst/>
          </a:prstGeom>
          <a:noFill/>
        </p:spPr>
        <p:txBody>
          <a:bodyPr wrap="none" rtlCol="0">
            <a:spAutoFit/>
          </a:bodyPr>
          <a:lstStyle/>
          <a:p>
            <a:r>
              <a:rPr lang="en-US" sz="1000">
                <a:solidFill>
                  <a:srgbClr val="242269"/>
                </a:solidFill>
                <a:latin typeface="Century Gothic" panose="020B0502020202020204" pitchFamily="34" charset="0"/>
              </a:rPr>
              <a:t>SMC: Smooth Muscle Cells; CVD: Cardiovascular disease; </a:t>
            </a:r>
            <a:r>
              <a:rPr lang="en-US" sz="1000" err="1">
                <a:solidFill>
                  <a:srgbClr val="242269"/>
                </a:solidFill>
                <a:latin typeface="Century Gothic" panose="020B0502020202020204" pitchFamily="34" charset="0"/>
              </a:rPr>
              <a:t>CVeD</a:t>
            </a:r>
            <a:r>
              <a:rPr lang="en-US" sz="1000">
                <a:solidFill>
                  <a:srgbClr val="242269"/>
                </a:solidFill>
                <a:latin typeface="Century Gothic" panose="020B0502020202020204" pitchFamily="34" charset="0"/>
              </a:rPr>
              <a:t>: Chronic veinous disease</a:t>
            </a:r>
          </a:p>
          <a:p>
            <a:endParaRPr lang="en-US" sz="1000">
              <a:solidFill>
                <a:srgbClr val="242269"/>
              </a:solidFill>
              <a:latin typeface="Century Gothic" panose="020B0502020202020204" pitchFamily="34" charset="0"/>
            </a:endParaRPr>
          </a:p>
        </p:txBody>
      </p:sp>
    </p:spTree>
    <p:extLst>
      <p:ext uri="{BB962C8B-B14F-4D97-AF65-F5344CB8AC3E}">
        <p14:creationId xmlns:p14="http://schemas.microsoft.com/office/powerpoint/2010/main" val="300779999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2">
            <a:extLst>
              <a:ext uri="{FF2B5EF4-FFF2-40B4-BE49-F238E27FC236}">
                <a16:creationId xmlns:a16="http://schemas.microsoft.com/office/drawing/2014/main" id="{E8221C13-525F-9C65-F395-60561C75F8E2}"/>
              </a:ext>
            </a:extLst>
          </p:cNvPr>
          <p:cNvSpPr>
            <a:spLocks noGrp="1"/>
          </p:cNvSpPr>
          <p:nvPr>
            <p:ph type="title" idx="4294967295"/>
          </p:nvPr>
        </p:nvSpPr>
        <p:spPr>
          <a:xfrm>
            <a:off x="225747" y="201672"/>
            <a:ext cx="10424336" cy="777875"/>
          </a:xfrm>
        </p:spPr>
        <p:txBody>
          <a:bodyPr anchor="ctr">
            <a:noAutofit/>
          </a:bodyPr>
          <a:lstStyle/>
          <a:p>
            <a:r>
              <a:rPr lang="fr-FR" sz="2800" b="1">
                <a:latin typeface="Century Gothic" panose="020B0502020202020204" pitchFamily="34" charset="0"/>
              </a:rPr>
              <a:t>CARDIO-RENAL CROSSTALK IN DIABETES: </a:t>
            </a:r>
            <a:br>
              <a:rPr lang="fr-FR" sz="2800" b="1">
                <a:latin typeface="Century Gothic" panose="020B0502020202020204" pitchFamily="34" charset="0"/>
              </a:rPr>
            </a:br>
            <a:r>
              <a:rPr lang="fr-FR" sz="2800" b="1">
                <a:latin typeface="Century Gothic" panose="020B0502020202020204" pitchFamily="34" charset="0"/>
              </a:rPr>
              <a:t>A VICIOUS CIRCLE</a:t>
            </a:r>
            <a:r>
              <a:rPr lang="fr-FR" sz="2800" b="1" baseline="30000">
                <a:latin typeface="Century Gothic" panose="020B0502020202020204" pitchFamily="34" charset="0"/>
              </a:rPr>
              <a:t>16 </a:t>
            </a:r>
            <a:endParaRPr lang="fr-FR" sz="2800" b="1">
              <a:solidFill>
                <a:srgbClr val="242269"/>
              </a:solidFill>
              <a:latin typeface="Century Gothic" panose="020B0502020202020204" pitchFamily="34" charset="0"/>
            </a:endParaRPr>
          </a:p>
        </p:txBody>
      </p:sp>
      <p:pic>
        <p:nvPicPr>
          <p:cNvPr id="2" name="Picture 4" descr="Fig. 2">
            <a:extLst>
              <a:ext uri="{FF2B5EF4-FFF2-40B4-BE49-F238E27FC236}">
                <a16:creationId xmlns:a16="http://schemas.microsoft.com/office/drawing/2014/main" id="{97F1240C-4030-9365-AFAD-E834F147883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08979" y="1523104"/>
            <a:ext cx="8469977" cy="4651871"/>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1" name="ZoneTexte 10">
            <a:extLst>
              <a:ext uri="{FF2B5EF4-FFF2-40B4-BE49-F238E27FC236}">
                <a16:creationId xmlns:a16="http://schemas.microsoft.com/office/drawing/2014/main" id="{DE0C1B97-2094-A1A8-9BEE-04AC200A5342}"/>
              </a:ext>
            </a:extLst>
          </p:cNvPr>
          <p:cNvSpPr txBox="1"/>
          <p:nvPr/>
        </p:nvSpPr>
        <p:spPr>
          <a:xfrm>
            <a:off x="0" y="6448002"/>
            <a:ext cx="11871702" cy="246221"/>
          </a:xfrm>
          <a:prstGeom prst="rect">
            <a:avLst/>
          </a:prstGeom>
          <a:noFill/>
        </p:spPr>
        <p:txBody>
          <a:bodyPr wrap="square">
            <a:spAutoFit/>
          </a:bodyPr>
          <a:lstStyle/>
          <a:p>
            <a:pPr>
              <a:buNone/>
            </a:pPr>
            <a:r>
              <a:rPr lang="fr-FR" sz="1000">
                <a:effectLst/>
                <a:latin typeface="Century Gothic" panose="020B0502020202020204" pitchFamily="34" charset="0"/>
              </a:rPr>
              <a:t>SNS, </a:t>
            </a:r>
            <a:r>
              <a:rPr lang="fr-FR" sz="1000" err="1">
                <a:effectLst/>
                <a:latin typeface="Century Gothic" panose="020B0502020202020204" pitchFamily="34" charset="0"/>
              </a:rPr>
              <a:t>sympathetic</a:t>
            </a:r>
            <a:r>
              <a:rPr lang="fr-FR" sz="1000">
                <a:effectLst/>
                <a:latin typeface="Century Gothic" panose="020B0502020202020204" pitchFamily="34" charset="0"/>
              </a:rPr>
              <a:t> </a:t>
            </a:r>
            <a:r>
              <a:rPr lang="fr-FR" sz="1000" err="1">
                <a:effectLst/>
                <a:latin typeface="Century Gothic" panose="020B0502020202020204" pitchFamily="34" charset="0"/>
              </a:rPr>
              <a:t>nervous</a:t>
            </a:r>
            <a:r>
              <a:rPr lang="fr-FR" sz="1000">
                <a:effectLst/>
                <a:latin typeface="Century Gothic" panose="020B0502020202020204" pitchFamily="34" charset="0"/>
              </a:rPr>
              <a:t> system; RAAS</a:t>
            </a:r>
            <a:r>
              <a:rPr lang="fr-FR" sz="1000">
                <a:latin typeface="Century Gothic" panose="020B0502020202020204" pitchFamily="34" charset="0"/>
              </a:rPr>
              <a:t>: </a:t>
            </a:r>
            <a:r>
              <a:rPr lang="fr-FR" sz="1000" err="1">
                <a:effectLst/>
                <a:latin typeface="Century Gothic" panose="020B0502020202020204" pitchFamily="34" charset="0"/>
              </a:rPr>
              <a:t>renin-angiotensin-aldosterone</a:t>
            </a:r>
            <a:r>
              <a:rPr lang="fr-FR" sz="1000">
                <a:effectLst/>
                <a:latin typeface="Century Gothic" panose="020B0502020202020204" pitchFamily="34" charset="0"/>
              </a:rPr>
              <a:t> system; </a:t>
            </a:r>
            <a:r>
              <a:rPr lang="fr-FR" sz="1000" err="1">
                <a:effectLst/>
                <a:latin typeface="Century Gothic" panose="020B0502020202020204" pitchFamily="34" charset="0"/>
              </a:rPr>
              <a:t>eGFR</a:t>
            </a:r>
            <a:r>
              <a:rPr lang="fr-FR" sz="1000">
                <a:effectLst/>
                <a:latin typeface="Century Gothic" panose="020B0502020202020204" pitchFamily="34" charset="0"/>
              </a:rPr>
              <a:t>: </a:t>
            </a:r>
            <a:r>
              <a:rPr lang="fr-FR" sz="1000" err="1">
                <a:effectLst/>
                <a:latin typeface="Century Gothic" panose="020B0502020202020204" pitchFamily="34" charset="0"/>
              </a:rPr>
              <a:t>estimated</a:t>
            </a:r>
            <a:r>
              <a:rPr lang="fr-FR" sz="1000">
                <a:effectLst/>
                <a:latin typeface="Century Gothic" panose="020B0502020202020204" pitchFamily="34" charset="0"/>
              </a:rPr>
              <a:t> </a:t>
            </a:r>
            <a:r>
              <a:rPr lang="fr-FR" sz="1000" err="1">
                <a:effectLst/>
                <a:latin typeface="Century Gothic" panose="020B0502020202020204" pitchFamily="34" charset="0"/>
              </a:rPr>
              <a:t>glomerular</a:t>
            </a:r>
            <a:r>
              <a:rPr lang="fr-FR" sz="1000">
                <a:effectLst/>
                <a:latin typeface="Century Gothic" panose="020B0502020202020204" pitchFamily="34" charset="0"/>
              </a:rPr>
              <a:t> filtration rate CKD, </a:t>
            </a:r>
            <a:r>
              <a:rPr lang="fr-FR" sz="1000" err="1">
                <a:effectLst/>
                <a:latin typeface="Century Gothic" panose="020B0502020202020204" pitchFamily="34" charset="0"/>
              </a:rPr>
              <a:t>chronic</a:t>
            </a:r>
            <a:r>
              <a:rPr lang="fr-FR" sz="1000">
                <a:effectLst/>
                <a:latin typeface="Century Gothic" panose="020B0502020202020204" pitchFamily="34" charset="0"/>
              </a:rPr>
              <a:t> </a:t>
            </a:r>
            <a:r>
              <a:rPr lang="fr-FR" sz="1000" err="1">
                <a:effectLst/>
                <a:latin typeface="Century Gothic" panose="020B0502020202020204" pitchFamily="34" charset="0"/>
              </a:rPr>
              <a:t>kidney</a:t>
            </a:r>
            <a:r>
              <a:rPr lang="fr-FR" sz="1000">
                <a:effectLst/>
                <a:latin typeface="Century Gothic" panose="020B0502020202020204" pitchFamily="34" charset="0"/>
              </a:rPr>
              <a:t> </a:t>
            </a:r>
            <a:r>
              <a:rPr lang="fr-FR" sz="1000" err="1">
                <a:effectLst/>
                <a:latin typeface="Century Gothic" panose="020B0502020202020204" pitchFamily="34" charset="0"/>
              </a:rPr>
              <a:t>disease</a:t>
            </a:r>
            <a:r>
              <a:rPr lang="fr-FR" sz="1000">
                <a:effectLst/>
                <a:latin typeface="Century Gothic" panose="020B0502020202020204" pitchFamily="34" charset="0"/>
              </a:rPr>
              <a:t>; ESKD: end-stage </a:t>
            </a:r>
            <a:r>
              <a:rPr lang="fr-FR" sz="1000" err="1">
                <a:effectLst/>
                <a:latin typeface="Century Gothic" panose="020B0502020202020204" pitchFamily="34" charset="0"/>
              </a:rPr>
              <a:t>kidney</a:t>
            </a:r>
            <a:r>
              <a:rPr lang="fr-FR" sz="1000">
                <a:effectLst/>
                <a:latin typeface="Century Gothic" panose="020B0502020202020204" pitchFamily="34" charset="0"/>
              </a:rPr>
              <a:t> </a:t>
            </a:r>
            <a:r>
              <a:rPr lang="fr-FR" sz="1000" err="1">
                <a:effectLst/>
                <a:latin typeface="Century Gothic" panose="020B0502020202020204" pitchFamily="34" charset="0"/>
              </a:rPr>
              <a:t>disease</a:t>
            </a:r>
            <a:endParaRPr lang="fr-FR" sz="1000">
              <a:effectLst/>
              <a:latin typeface="Century Gothic" panose="020B0502020202020204" pitchFamily="34" charset="0"/>
            </a:endParaRPr>
          </a:p>
        </p:txBody>
      </p:sp>
      <p:sp>
        <p:nvSpPr>
          <p:cNvPr id="13" name="ZoneTexte 12">
            <a:extLst>
              <a:ext uri="{FF2B5EF4-FFF2-40B4-BE49-F238E27FC236}">
                <a16:creationId xmlns:a16="http://schemas.microsoft.com/office/drawing/2014/main" id="{6CDE8B7A-EAC1-4C67-0AE9-9BD02EF72CF0}"/>
              </a:ext>
            </a:extLst>
          </p:cNvPr>
          <p:cNvSpPr txBox="1"/>
          <p:nvPr/>
        </p:nvSpPr>
        <p:spPr>
          <a:xfrm>
            <a:off x="408979" y="1017765"/>
            <a:ext cx="6099716" cy="369332"/>
          </a:xfrm>
          <a:prstGeom prst="rect">
            <a:avLst/>
          </a:prstGeom>
          <a:noFill/>
        </p:spPr>
        <p:txBody>
          <a:bodyPr wrap="square">
            <a:spAutoFit/>
          </a:bodyPr>
          <a:lstStyle/>
          <a:p>
            <a:r>
              <a:rPr lang="fr-FR" sz="1800" i="1">
                <a:solidFill>
                  <a:srgbClr val="242269"/>
                </a:solidFill>
                <a:effectLst/>
                <a:latin typeface="Century Gothic" panose="020B0502020202020204" pitchFamily="34" charset="0"/>
              </a:rPr>
              <a:t>Fig. </a:t>
            </a:r>
            <a:r>
              <a:rPr lang="fr-FR" sz="1800" i="1" err="1">
                <a:solidFill>
                  <a:srgbClr val="242269"/>
                </a:solidFill>
                <a:effectLst/>
                <a:latin typeface="Century Gothic" panose="020B0502020202020204" pitchFamily="34" charset="0"/>
              </a:rPr>
              <a:t>Cardio-renal</a:t>
            </a:r>
            <a:r>
              <a:rPr lang="fr-FR" sz="1800" i="1">
                <a:solidFill>
                  <a:srgbClr val="242269"/>
                </a:solidFill>
                <a:effectLst/>
                <a:latin typeface="Century Gothic" panose="020B0502020202020204" pitchFamily="34" charset="0"/>
              </a:rPr>
              <a:t> </a:t>
            </a:r>
            <a:r>
              <a:rPr lang="fr-FR" sz="1800" i="1" err="1">
                <a:solidFill>
                  <a:srgbClr val="242269"/>
                </a:solidFill>
                <a:effectLst/>
                <a:latin typeface="Century Gothic" panose="020B0502020202020204" pitchFamily="34" charset="0"/>
              </a:rPr>
              <a:t>interplay</a:t>
            </a:r>
            <a:r>
              <a:rPr lang="fr-FR" sz="1800" i="1">
                <a:solidFill>
                  <a:srgbClr val="242269"/>
                </a:solidFill>
                <a:effectLst/>
                <a:latin typeface="Century Gothic" panose="020B0502020202020204" pitchFamily="34" charset="0"/>
              </a:rPr>
              <a:t> in the </a:t>
            </a:r>
            <a:r>
              <a:rPr lang="fr-FR" sz="1800" i="1" err="1">
                <a:solidFill>
                  <a:srgbClr val="242269"/>
                </a:solidFill>
                <a:effectLst/>
                <a:latin typeface="Century Gothic" panose="020B0502020202020204" pitchFamily="34" charset="0"/>
              </a:rPr>
              <a:t>context</a:t>
            </a:r>
            <a:r>
              <a:rPr lang="fr-FR" sz="1800" i="1">
                <a:solidFill>
                  <a:srgbClr val="242269"/>
                </a:solidFill>
                <a:effectLst/>
                <a:latin typeface="Century Gothic" panose="020B0502020202020204" pitchFamily="34" charset="0"/>
              </a:rPr>
              <a:t> of T2D. </a:t>
            </a:r>
            <a:endParaRPr lang="fr-FR">
              <a:solidFill>
                <a:srgbClr val="242269"/>
              </a:solidFill>
            </a:endParaRPr>
          </a:p>
        </p:txBody>
      </p:sp>
      <p:sp>
        <p:nvSpPr>
          <p:cNvPr id="18" name="Rectangle : coins arrondis 17">
            <a:extLst>
              <a:ext uri="{FF2B5EF4-FFF2-40B4-BE49-F238E27FC236}">
                <a16:creationId xmlns:a16="http://schemas.microsoft.com/office/drawing/2014/main" id="{D4D9298F-C755-66FA-65AC-895F871DDD79}"/>
              </a:ext>
            </a:extLst>
          </p:cNvPr>
          <p:cNvSpPr/>
          <p:nvPr/>
        </p:nvSpPr>
        <p:spPr>
          <a:xfrm>
            <a:off x="9108166" y="2575299"/>
            <a:ext cx="3083834" cy="2641053"/>
          </a:xfrm>
          <a:prstGeom prst="roundRect">
            <a:avLst>
              <a:gd name="adj" fmla="val 7012"/>
            </a:avLst>
          </a:prstGeom>
          <a:solidFill>
            <a:srgbClr val="E97132"/>
          </a:solidFill>
          <a:ln w="25400">
            <a:solidFill>
              <a:srgbClr val="FF7B00"/>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dirty="0">
                <a:solidFill>
                  <a:schemeClr val="bg1"/>
                </a:solidFill>
                <a:latin typeface="Century Gothic" panose="020B0502020202020204" pitchFamily="34" charset="0"/>
              </a:rPr>
              <a:t>T2D </a:t>
            </a:r>
            <a:r>
              <a:rPr lang="fr-FR" dirty="0" err="1">
                <a:solidFill>
                  <a:schemeClr val="bg1"/>
                </a:solidFill>
                <a:latin typeface="Century Gothic" panose="020B0502020202020204" pitchFamily="34" charset="0"/>
              </a:rPr>
              <a:t>disrupts</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both</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cardiac</a:t>
            </a:r>
            <a:r>
              <a:rPr lang="fr-FR" dirty="0">
                <a:solidFill>
                  <a:schemeClr val="bg1"/>
                </a:solidFill>
                <a:latin typeface="Century Gothic" panose="020B0502020202020204" pitchFamily="34" charset="0"/>
              </a:rPr>
              <a:t> and </a:t>
            </a:r>
            <a:r>
              <a:rPr lang="fr-FR" dirty="0" err="1">
                <a:solidFill>
                  <a:schemeClr val="bg1"/>
                </a:solidFill>
                <a:latin typeface="Century Gothic" panose="020B0502020202020204" pitchFamily="34" charset="0"/>
              </a:rPr>
              <a:t>renal</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function</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through</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shared</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inflammatory</a:t>
            </a:r>
            <a:r>
              <a:rPr lang="fr-FR" dirty="0">
                <a:solidFill>
                  <a:schemeClr val="bg1"/>
                </a:solidFill>
                <a:latin typeface="Century Gothic" panose="020B0502020202020204" pitchFamily="34" charset="0"/>
              </a:rPr>
              <a:t> and </a:t>
            </a:r>
            <a:r>
              <a:rPr lang="fr-FR" dirty="0" err="1">
                <a:solidFill>
                  <a:schemeClr val="bg1"/>
                </a:solidFill>
                <a:latin typeface="Century Gothic" panose="020B0502020202020204" pitchFamily="34" charset="0"/>
              </a:rPr>
              <a:t>vascular</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pathways</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increasing</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overall</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cardiometabolic</a:t>
            </a:r>
            <a:r>
              <a:rPr lang="fr-FR" dirty="0">
                <a:solidFill>
                  <a:schemeClr val="bg1"/>
                </a:solidFill>
                <a:latin typeface="Century Gothic" panose="020B0502020202020204" pitchFamily="34" charset="0"/>
              </a:rPr>
              <a:t> </a:t>
            </a:r>
            <a:r>
              <a:rPr lang="fr-FR" dirty="0" err="1">
                <a:solidFill>
                  <a:schemeClr val="bg1"/>
                </a:solidFill>
                <a:latin typeface="Century Gothic" panose="020B0502020202020204" pitchFamily="34" charset="0"/>
              </a:rPr>
              <a:t>burden</a:t>
            </a:r>
            <a:endParaRPr lang="fr-FR" dirty="0">
              <a:solidFill>
                <a:schemeClr val="bg1"/>
              </a:solidFill>
              <a:latin typeface="Century Gothic" panose="020B0502020202020204" pitchFamily="34" charset="0"/>
            </a:endParaRPr>
          </a:p>
        </p:txBody>
      </p:sp>
    </p:spTree>
    <p:extLst>
      <p:ext uri="{BB962C8B-B14F-4D97-AF65-F5344CB8AC3E}">
        <p14:creationId xmlns:p14="http://schemas.microsoft.com/office/powerpoint/2010/main" val="423092634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 name="Chart 33">
            <a:extLst>
              <a:ext uri="{FF2B5EF4-FFF2-40B4-BE49-F238E27FC236}">
                <a16:creationId xmlns:a16="http://schemas.microsoft.com/office/drawing/2014/main" id="{1EA8CB08-710F-0F88-EADA-76D6B9D36E37}"/>
              </a:ext>
            </a:extLst>
          </p:cNvPr>
          <p:cNvGraphicFramePr/>
          <p:nvPr>
            <p:extLst>
              <p:ext uri="{D42A27DB-BD31-4B8C-83A1-F6EECF244321}">
                <p14:modId xmlns:p14="http://schemas.microsoft.com/office/powerpoint/2010/main" val="156781694"/>
              </p:ext>
            </p:extLst>
          </p:nvPr>
        </p:nvGraphicFramePr>
        <p:xfrm>
          <a:off x="8847249" y="914253"/>
          <a:ext cx="3760033" cy="2659101"/>
        </p:xfrm>
        <a:graphic>
          <a:graphicData uri="http://schemas.openxmlformats.org/drawingml/2006/chart">
            <c:chart xmlns:c="http://schemas.openxmlformats.org/drawingml/2006/chart" xmlns:r="http://schemas.openxmlformats.org/officeDocument/2006/relationships" r:id="rId2"/>
          </a:graphicData>
        </a:graphic>
      </p:graphicFrame>
      <p:sp>
        <p:nvSpPr>
          <p:cNvPr id="35" name="Title 1">
            <a:extLst>
              <a:ext uri="{FF2B5EF4-FFF2-40B4-BE49-F238E27FC236}">
                <a16:creationId xmlns:a16="http://schemas.microsoft.com/office/drawing/2014/main" id="{90E4B24C-FE4B-7B19-2A95-CC1B46FD8918}"/>
              </a:ext>
            </a:extLst>
          </p:cNvPr>
          <p:cNvSpPr txBox="1">
            <a:spLocks/>
          </p:cNvSpPr>
          <p:nvPr/>
        </p:nvSpPr>
        <p:spPr>
          <a:xfrm>
            <a:off x="544104" y="368605"/>
            <a:ext cx="10333038" cy="530267"/>
          </a:xfrm>
          <a:prstGeom prst="rect">
            <a:avLst/>
          </a:prstGeom>
        </p:spPr>
        <p:txBody>
          <a:bodyPr vert="horz" lIns="0" tIns="0" rIns="0" bIns="0" rtlCol="0" anchor="t" anchorCtr="0">
            <a:no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3200"/>
              </a:lnSpc>
              <a:spcBef>
                <a:spcPct val="0"/>
              </a:spcBef>
              <a:spcAft>
                <a:spcPts val="0"/>
              </a:spcAft>
              <a:buClrTx/>
              <a:buSzTx/>
              <a:buFontTx/>
              <a:buNone/>
              <a:tabLst/>
              <a:defRPr/>
            </a:pPr>
            <a:r>
              <a:rPr kumimoji="0" lang="en-ZA" sz="28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rPr>
              <a:t>Who is at risk </a:t>
            </a:r>
            <a:r>
              <a:rPr kumimoji="0" lang="en-ZA" sz="2800" b="1" i="0" u="none" strike="noStrike" kern="1200" cap="none" spc="0" normalizeH="0" baseline="0" noProof="0">
                <a:ln>
                  <a:noFill/>
                </a:ln>
                <a:solidFill>
                  <a:srgbClr val="242269"/>
                </a:solidFill>
                <a:effectLst/>
                <a:uLnTx/>
                <a:uFillTx/>
                <a:latin typeface="Century Gothic" panose="020B0502020202020204" pitchFamily="34" charset="0"/>
                <a:ea typeface="+mj-ea"/>
                <a:cs typeface="+mj-cs"/>
              </a:rPr>
              <a:t>for Cardiovascular Disease? </a:t>
            </a:r>
          </a:p>
        </p:txBody>
      </p:sp>
      <p:sp>
        <p:nvSpPr>
          <p:cNvPr id="36" name="TextBox 35">
            <a:extLst>
              <a:ext uri="{FF2B5EF4-FFF2-40B4-BE49-F238E27FC236}">
                <a16:creationId xmlns:a16="http://schemas.microsoft.com/office/drawing/2014/main" id="{681A01E4-227B-E324-08F2-184CED07FCD4}"/>
              </a:ext>
            </a:extLst>
          </p:cNvPr>
          <p:cNvSpPr txBox="1"/>
          <p:nvPr/>
        </p:nvSpPr>
        <p:spPr>
          <a:xfrm>
            <a:off x="385201" y="6328552"/>
            <a:ext cx="9955783" cy="584775"/>
          </a:xfrm>
          <a:prstGeom prst="rect">
            <a:avLst/>
          </a:prstGeom>
          <a:noFill/>
        </p:spPr>
        <p:txBody>
          <a:bodyPr wrap="square">
            <a:spAutoFit/>
          </a:bodyPr>
          <a:lstStyle/>
          <a:p>
            <a:pPr>
              <a:defRPr/>
            </a:pPr>
            <a:r>
              <a:rPr lang="da-DK" sz="800">
                <a:solidFill>
                  <a:srgbClr val="E7E6E6">
                    <a:lumMod val="25000"/>
                  </a:srgbClr>
                </a:solidFill>
                <a:latin typeface="Century Gothic" panose="020B0502020202020204" pitchFamily="34" charset="0"/>
                <a:cs typeface="Arial" panose="020B0604020202020204" pitchFamily="34" charset="0"/>
              </a:rPr>
              <a:t>Steg G et al. </a:t>
            </a:r>
            <a:r>
              <a:rPr lang="da-DK" sz="800" i="1">
                <a:solidFill>
                  <a:srgbClr val="E7E6E6">
                    <a:lumMod val="25000"/>
                  </a:srgbClr>
                </a:solidFill>
                <a:latin typeface="Century Gothic" panose="020B0502020202020204" pitchFamily="34" charset="0"/>
                <a:cs typeface="Arial" panose="020B0604020202020204" pitchFamily="34" charset="0"/>
              </a:rPr>
              <a:t>PLoS One</a:t>
            </a:r>
            <a:r>
              <a:rPr lang="da-DK" sz="800">
                <a:solidFill>
                  <a:srgbClr val="E7E6E6">
                    <a:lumMod val="25000"/>
                  </a:srgbClr>
                </a:solidFill>
                <a:latin typeface="Century Gothic" panose="020B0502020202020204" pitchFamily="34" charset="0"/>
                <a:cs typeface="Arial" panose="020B0604020202020204" pitchFamily="34" charset="0"/>
              </a:rPr>
              <a:t>. 201.7;5:e36284. n=33 177 *PCI, 59%  CABG 23%</a:t>
            </a:r>
            <a:r>
              <a:rPr lang="en-US" sz="800">
                <a:solidFill>
                  <a:srgbClr val="E7E6E6">
                    <a:lumMod val="25000"/>
                  </a:srgbClr>
                </a:solidFill>
                <a:latin typeface="Century Gothic" panose="020B0502020202020204" pitchFamily="34" charset="0"/>
                <a:cs typeface="Arial" panose="020B0604020202020204" pitchFamily="34" charset="0"/>
              </a:rPr>
              <a:t> Palatini P et al. </a:t>
            </a:r>
            <a:r>
              <a:rPr lang="en-US" sz="800" i="1">
                <a:solidFill>
                  <a:srgbClr val="E7E6E6">
                    <a:lumMod val="25000"/>
                  </a:srgbClr>
                </a:solidFill>
                <a:latin typeface="Century Gothic" panose="020B0502020202020204" pitchFamily="34" charset="0"/>
                <a:cs typeface="Arial" panose="020B0604020202020204" pitchFamily="34" charset="0"/>
              </a:rPr>
              <a:t>J </a:t>
            </a:r>
            <a:r>
              <a:rPr lang="en-US" sz="800" i="1" err="1">
                <a:solidFill>
                  <a:srgbClr val="E7E6E6">
                    <a:lumMod val="25000"/>
                  </a:srgbClr>
                </a:solidFill>
                <a:latin typeface="Century Gothic" panose="020B0502020202020204" pitchFamily="34" charset="0"/>
                <a:cs typeface="Arial" panose="020B0604020202020204" pitchFamily="34" charset="0"/>
              </a:rPr>
              <a:t>Hypertens</a:t>
            </a:r>
            <a:r>
              <a:rPr lang="en-US" sz="800">
                <a:solidFill>
                  <a:srgbClr val="E7E6E6">
                    <a:lumMod val="25000"/>
                  </a:srgbClr>
                </a:solidFill>
                <a:latin typeface="Century Gothic" panose="020B0502020202020204" pitchFamily="34" charset="0"/>
                <a:cs typeface="Arial" panose="020B0604020202020204" pitchFamily="34" charset="0"/>
              </a:rPr>
              <a:t>. 2016;34(5):813-821. </a:t>
            </a:r>
            <a:r>
              <a:rPr lang="en-US" sz="800" err="1">
                <a:solidFill>
                  <a:srgbClr val="E7E6E6">
                    <a:lumMod val="25000"/>
                  </a:srgbClr>
                </a:solidFill>
                <a:latin typeface="Century Gothic" panose="020B0502020202020204" pitchFamily="34" charset="0"/>
                <a:cs typeface="Arial" panose="020B0604020202020204" pitchFamily="34" charset="0"/>
              </a:rPr>
              <a:t>Sinski</a:t>
            </a:r>
            <a:r>
              <a:rPr lang="en-US" sz="800">
                <a:solidFill>
                  <a:srgbClr val="E7E6E6">
                    <a:lumMod val="25000"/>
                  </a:srgbClr>
                </a:solidFill>
                <a:latin typeface="Century Gothic" panose="020B0502020202020204" pitchFamily="34" charset="0"/>
                <a:cs typeface="Arial" panose="020B0604020202020204" pitchFamily="34" charset="0"/>
              </a:rPr>
              <a:t> M et al. </a:t>
            </a:r>
            <a:r>
              <a:rPr lang="en-US" sz="800" i="1">
                <a:solidFill>
                  <a:srgbClr val="E7E6E6">
                    <a:lumMod val="25000"/>
                  </a:srgbClr>
                </a:solidFill>
                <a:latin typeface="Century Gothic" panose="020B0502020202020204" pitchFamily="34" charset="0"/>
                <a:cs typeface="Arial" panose="020B0604020202020204" pitchFamily="34" charset="0"/>
              </a:rPr>
              <a:t>Curr Pharm Des</a:t>
            </a:r>
            <a:r>
              <a:rPr lang="en-US" sz="800">
                <a:solidFill>
                  <a:srgbClr val="E7E6E6">
                    <a:lumMod val="25000"/>
                  </a:srgbClr>
                </a:solidFill>
                <a:latin typeface="Century Gothic" panose="020B0502020202020204" pitchFamily="34" charset="0"/>
                <a:cs typeface="Arial" panose="020B0604020202020204" pitchFamily="34" charset="0"/>
              </a:rPr>
              <a:t>. 2017;23(31):4626-4634 </a:t>
            </a:r>
            <a:r>
              <a:rPr lang="en-GB" sz="800" err="1">
                <a:solidFill>
                  <a:srgbClr val="E7E6E6">
                    <a:lumMod val="25000"/>
                  </a:srgbClr>
                </a:solidFill>
                <a:latin typeface="Century Gothic" panose="020B0502020202020204" pitchFamily="34" charset="0"/>
                <a:cs typeface="Arial" panose="020B0604020202020204" pitchFamily="34" charset="0"/>
              </a:rPr>
              <a:t>Centers</a:t>
            </a:r>
            <a:r>
              <a:rPr lang="en-GB" sz="800">
                <a:solidFill>
                  <a:srgbClr val="E7E6E6">
                    <a:lumMod val="25000"/>
                  </a:srgbClr>
                </a:solidFill>
                <a:latin typeface="Century Gothic" panose="020B0502020202020204" pitchFamily="34" charset="0"/>
                <a:cs typeface="Arial" panose="020B0604020202020204" pitchFamily="34" charset="0"/>
              </a:rPr>
              <a:t> for Disease Control and Prevention 2011 </a:t>
            </a:r>
            <a:r>
              <a:rPr lang="en-US" sz="800">
                <a:solidFill>
                  <a:srgbClr val="E7E6E6">
                    <a:lumMod val="25000"/>
                  </a:srgbClr>
                </a:solidFill>
                <a:latin typeface="Century Gothic" panose="020B0502020202020204" pitchFamily="34" charset="0"/>
                <a:cs typeface="Arial" panose="020B0604020202020204" pitchFamily="34" charset="0"/>
              </a:rPr>
              <a:t>NCD Risk Factor Collaboration (NCD-</a:t>
            </a:r>
            <a:r>
              <a:rPr lang="en-US" sz="800" err="1">
                <a:solidFill>
                  <a:srgbClr val="E7E6E6">
                    <a:lumMod val="25000"/>
                  </a:srgbClr>
                </a:solidFill>
                <a:latin typeface="Century Gothic" panose="020B0502020202020204" pitchFamily="34" charset="0"/>
                <a:cs typeface="Arial" panose="020B0604020202020204" pitchFamily="34" charset="0"/>
              </a:rPr>
              <a:t>RisC</a:t>
            </a:r>
            <a:r>
              <a:rPr lang="en-US" sz="800">
                <a:solidFill>
                  <a:srgbClr val="E7E6E6">
                    <a:lumMod val="25000"/>
                  </a:srgbClr>
                </a:solidFill>
                <a:latin typeface="Century Gothic" panose="020B0502020202020204" pitchFamily="34" charset="0"/>
                <a:cs typeface="Arial" panose="020B0604020202020204" pitchFamily="34" charset="0"/>
              </a:rPr>
              <a:t>). </a:t>
            </a:r>
            <a:r>
              <a:rPr lang="en-US" sz="800" i="1">
                <a:solidFill>
                  <a:srgbClr val="E7E6E6">
                    <a:lumMod val="25000"/>
                  </a:srgbClr>
                </a:solidFill>
                <a:latin typeface="Century Gothic" panose="020B0502020202020204" pitchFamily="34" charset="0"/>
                <a:cs typeface="Arial" panose="020B0604020202020204" pitchFamily="34" charset="0"/>
              </a:rPr>
              <a:t>Lancet</a:t>
            </a:r>
            <a:r>
              <a:rPr lang="en-US" sz="800">
                <a:solidFill>
                  <a:srgbClr val="E7E6E6">
                    <a:lumMod val="25000"/>
                  </a:srgbClr>
                </a:solidFill>
                <a:latin typeface="Century Gothic" panose="020B0502020202020204" pitchFamily="34" charset="0"/>
                <a:cs typeface="Arial" panose="020B0604020202020204" pitchFamily="34" charset="0"/>
              </a:rPr>
              <a:t>. 2017;389:37–55. Williams B et al. </a:t>
            </a:r>
            <a:r>
              <a:rPr lang="en-US" sz="800" i="1" err="1">
                <a:solidFill>
                  <a:srgbClr val="E7E6E6">
                    <a:lumMod val="25000"/>
                  </a:srgbClr>
                </a:solidFill>
                <a:latin typeface="Century Gothic" panose="020B0502020202020204" pitchFamily="34" charset="0"/>
                <a:cs typeface="Arial" panose="020B0604020202020204" pitchFamily="34" charset="0"/>
              </a:rPr>
              <a:t>Eur</a:t>
            </a:r>
            <a:r>
              <a:rPr lang="en-US" sz="800" i="1">
                <a:solidFill>
                  <a:srgbClr val="E7E6E6">
                    <a:lumMod val="25000"/>
                  </a:srgbClr>
                </a:solidFill>
                <a:latin typeface="Century Gothic" panose="020B0502020202020204" pitchFamily="34" charset="0"/>
                <a:cs typeface="Arial" panose="020B0604020202020204" pitchFamily="34" charset="0"/>
              </a:rPr>
              <a:t> Heart J</a:t>
            </a:r>
            <a:r>
              <a:rPr lang="en-US" sz="800">
                <a:solidFill>
                  <a:srgbClr val="E7E6E6">
                    <a:lumMod val="25000"/>
                  </a:srgbClr>
                </a:solidFill>
                <a:latin typeface="Century Gothic" panose="020B0502020202020204" pitchFamily="34" charset="0"/>
                <a:cs typeface="Arial" panose="020B0604020202020204" pitchFamily="34" charset="0"/>
              </a:rPr>
              <a:t>. 2018;39(33):3021-3104.  Palatini P et al. </a:t>
            </a:r>
            <a:r>
              <a:rPr lang="en-US" sz="800" i="1">
                <a:solidFill>
                  <a:srgbClr val="E7E6E6">
                    <a:lumMod val="25000"/>
                  </a:srgbClr>
                </a:solidFill>
                <a:latin typeface="Century Gothic" panose="020B0502020202020204" pitchFamily="34" charset="0"/>
                <a:cs typeface="Arial" panose="020B0604020202020204" pitchFamily="34" charset="0"/>
              </a:rPr>
              <a:t>J </a:t>
            </a:r>
            <a:r>
              <a:rPr lang="en-US" sz="800" i="1" err="1">
                <a:solidFill>
                  <a:srgbClr val="E7E6E6">
                    <a:lumMod val="25000"/>
                  </a:srgbClr>
                </a:solidFill>
                <a:latin typeface="Century Gothic" panose="020B0502020202020204" pitchFamily="34" charset="0"/>
                <a:cs typeface="Arial" panose="020B0604020202020204" pitchFamily="34" charset="0"/>
              </a:rPr>
              <a:t>Hypertens</a:t>
            </a:r>
            <a:r>
              <a:rPr lang="en-US" sz="800">
                <a:solidFill>
                  <a:srgbClr val="E7E6E6">
                    <a:lumMod val="25000"/>
                  </a:srgbClr>
                </a:solidFill>
                <a:latin typeface="Century Gothic" panose="020B0502020202020204" pitchFamily="34" charset="0"/>
                <a:cs typeface="Arial" panose="020B0604020202020204" pitchFamily="34" charset="0"/>
              </a:rPr>
              <a:t>. 2016;34(5):813-821. </a:t>
            </a:r>
            <a:r>
              <a:rPr lang="en-US" sz="800" err="1">
                <a:solidFill>
                  <a:srgbClr val="E7E6E6">
                    <a:lumMod val="25000"/>
                  </a:srgbClr>
                </a:solidFill>
                <a:latin typeface="Century Gothic" panose="020B0502020202020204" pitchFamily="34" charset="0"/>
                <a:cs typeface="Arial" panose="020B0604020202020204" pitchFamily="34" charset="0"/>
              </a:rPr>
              <a:t>Sinski</a:t>
            </a:r>
            <a:r>
              <a:rPr lang="en-US" sz="800">
                <a:solidFill>
                  <a:srgbClr val="E7E6E6">
                    <a:lumMod val="25000"/>
                  </a:srgbClr>
                </a:solidFill>
                <a:latin typeface="Century Gothic" panose="020B0502020202020204" pitchFamily="34" charset="0"/>
                <a:cs typeface="Arial" panose="020B0604020202020204" pitchFamily="34" charset="0"/>
              </a:rPr>
              <a:t> M et al. </a:t>
            </a:r>
            <a:r>
              <a:rPr lang="en-US" sz="800" i="1">
                <a:solidFill>
                  <a:srgbClr val="E7E6E6">
                    <a:lumMod val="25000"/>
                  </a:srgbClr>
                </a:solidFill>
                <a:latin typeface="Century Gothic" panose="020B0502020202020204" pitchFamily="34" charset="0"/>
                <a:cs typeface="Arial" panose="020B0604020202020204" pitchFamily="34" charset="0"/>
              </a:rPr>
              <a:t>Curr Pharm Des</a:t>
            </a:r>
            <a:r>
              <a:rPr lang="en-US" sz="800">
                <a:solidFill>
                  <a:srgbClr val="E7E6E6">
                    <a:lumMod val="25000"/>
                  </a:srgbClr>
                </a:solidFill>
                <a:latin typeface="Century Gothic" panose="020B0502020202020204" pitchFamily="34" charset="0"/>
                <a:cs typeface="Arial" panose="020B0604020202020204" pitchFamily="34" charset="0"/>
              </a:rPr>
              <a:t>. 2017;23(31):4626-4634. </a:t>
            </a:r>
          </a:p>
          <a:p>
            <a:pPr>
              <a:defRPr/>
            </a:pPr>
            <a:r>
              <a:rPr lang="en-US" sz="800">
                <a:solidFill>
                  <a:srgbClr val="E7E6E6">
                    <a:lumMod val="25000"/>
                  </a:srgbClr>
                </a:solidFill>
                <a:latin typeface="Century Gothic" panose="020B0502020202020204" pitchFamily="34" charset="0"/>
                <a:cs typeface="Arial" panose="020B0604020202020204" pitchFamily="34" charset="0"/>
              </a:rPr>
              <a:t> </a:t>
            </a:r>
            <a:endParaRPr lang="da-DK" sz="800">
              <a:solidFill>
                <a:srgbClr val="E7E6E6">
                  <a:lumMod val="25000"/>
                </a:srgbClr>
              </a:solidFill>
              <a:latin typeface="Century Gothic" panose="020B0502020202020204" pitchFamily="34" charset="0"/>
              <a:cs typeface="Arial" panose="020B0604020202020204" pitchFamily="34" charset="0"/>
            </a:endParaRPr>
          </a:p>
        </p:txBody>
      </p:sp>
      <p:grpSp>
        <p:nvGrpSpPr>
          <p:cNvPr id="37" name="Group 36">
            <a:extLst>
              <a:ext uri="{FF2B5EF4-FFF2-40B4-BE49-F238E27FC236}">
                <a16:creationId xmlns:a16="http://schemas.microsoft.com/office/drawing/2014/main" id="{C6B23453-DF02-3E98-5CBF-06F25F6207F9}"/>
              </a:ext>
            </a:extLst>
          </p:cNvPr>
          <p:cNvGrpSpPr/>
          <p:nvPr/>
        </p:nvGrpSpPr>
        <p:grpSpPr>
          <a:xfrm>
            <a:off x="307960" y="652188"/>
            <a:ext cx="2607198" cy="3145693"/>
            <a:chOff x="636668" y="1934931"/>
            <a:chExt cx="2390218" cy="2736304"/>
          </a:xfrm>
        </p:grpSpPr>
        <p:sp>
          <p:nvSpPr>
            <p:cNvPr id="38" name="Rectangle 37">
              <a:extLst>
                <a:ext uri="{FF2B5EF4-FFF2-40B4-BE49-F238E27FC236}">
                  <a16:creationId xmlns:a16="http://schemas.microsoft.com/office/drawing/2014/main" id="{E5AD6743-0BD3-746F-60CE-8A14ED1654A8}"/>
                </a:ext>
              </a:extLst>
            </p:cNvPr>
            <p:cNvSpPr/>
            <p:nvPr/>
          </p:nvSpPr>
          <p:spPr>
            <a:xfrm>
              <a:off x="1274337" y="2657935"/>
              <a:ext cx="1205511" cy="1299273"/>
            </a:xfrm>
            <a:prstGeom prst="rect">
              <a:avLst/>
            </a:prstGeom>
            <a:solidFill>
              <a:sysClr val="window" lastClr="FFFFFF">
                <a:lumMod val="95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Franklin Gothic Book" panose="020B0503020102020204"/>
              </a:endParaRPr>
            </a:p>
          </p:txBody>
        </p:sp>
        <p:graphicFrame>
          <p:nvGraphicFramePr>
            <p:cNvPr id="39" name="Graphique 13">
              <a:extLst>
                <a:ext uri="{FF2B5EF4-FFF2-40B4-BE49-F238E27FC236}">
                  <a16:creationId xmlns:a16="http://schemas.microsoft.com/office/drawing/2014/main" id="{98F334BB-BBBB-FED8-54B0-EF71360281CB}"/>
                </a:ext>
              </a:extLst>
            </p:cNvPr>
            <p:cNvGraphicFramePr/>
            <p:nvPr>
              <p:extLst>
                <p:ext uri="{D42A27DB-BD31-4B8C-83A1-F6EECF244321}">
                  <p14:modId xmlns:p14="http://schemas.microsoft.com/office/powerpoint/2010/main" val="1462945493"/>
                </p:ext>
              </p:extLst>
            </p:nvPr>
          </p:nvGraphicFramePr>
          <p:xfrm>
            <a:off x="636668" y="1934931"/>
            <a:ext cx="2390218" cy="2736304"/>
          </p:xfrm>
          <a:graphic>
            <a:graphicData uri="http://schemas.openxmlformats.org/drawingml/2006/chart">
              <c:chart xmlns:c="http://schemas.openxmlformats.org/drawingml/2006/chart" xmlns:r="http://schemas.openxmlformats.org/officeDocument/2006/relationships" r:id="rId3"/>
            </a:graphicData>
          </a:graphic>
        </p:graphicFrame>
        <p:sp>
          <p:nvSpPr>
            <p:cNvPr id="40" name="ZoneTexte 19">
              <a:extLst>
                <a:ext uri="{FF2B5EF4-FFF2-40B4-BE49-F238E27FC236}">
                  <a16:creationId xmlns:a16="http://schemas.microsoft.com/office/drawing/2014/main" id="{A62EC5AF-55F9-0169-BBBD-EE3BB146FE1F}"/>
                </a:ext>
              </a:extLst>
            </p:cNvPr>
            <p:cNvSpPr txBox="1"/>
            <p:nvPr/>
          </p:nvSpPr>
          <p:spPr>
            <a:xfrm>
              <a:off x="1854333" y="2382730"/>
              <a:ext cx="627811" cy="34803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prstClr val="white">
                      <a:lumMod val="95000"/>
                    </a:prstClr>
                  </a:solidFill>
                  <a:effectLst/>
                  <a:uLnTx/>
                  <a:uFillTx/>
                  <a:latin typeface="Franklin Gothic Medium" panose="020B0603020102020204"/>
                </a:rPr>
                <a:t>68%</a:t>
              </a:r>
            </a:p>
          </p:txBody>
        </p:sp>
      </p:grpSp>
      <p:pic>
        <p:nvPicPr>
          <p:cNvPr id="41" name="Picture 4" descr="diabetes-icon | A2Z Medical Centre">
            <a:extLst>
              <a:ext uri="{FF2B5EF4-FFF2-40B4-BE49-F238E27FC236}">
                <a16:creationId xmlns:a16="http://schemas.microsoft.com/office/drawing/2014/main" id="{59A4558A-69D8-E29B-0D3C-9102B09659E5}"/>
              </a:ext>
            </a:extLst>
          </p:cNvPr>
          <p:cNvPicPr>
            <a:picLocks noChangeAspect="1" noChangeArrowheads="1"/>
          </p:cNvPicPr>
          <p:nvPr/>
        </p:nvPicPr>
        <p:blipFill>
          <a:blip r:embed="rId4" cstate="email">
            <a:alphaModFix/>
            <a:extLst>
              <a:ext uri="{28A0092B-C50C-407E-A947-70E740481C1C}">
                <a14:useLocalDpi xmlns:a14="http://schemas.microsoft.com/office/drawing/2010/main"/>
              </a:ext>
            </a:extLst>
          </a:blip>
          <a:srcRect/>
          <a:stretch>
            <a:fillRect/>
          </a:stretch>
        </p:blipFill>
        <p:spPr bwMode="auto">
          <a:xfrm>
            <a:off x="1100728" y="1720164"/>
            <a:ext cx="1017537" cy="1017537"/>
          </a:xfrm>
          <a:prstGeom prst="ellipse">
            <a:avLst/>
          </a:prstGeom>
          <a:ln w="63500" cap="rnd">
            <a:no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grpSp>
        <p:nvGrpSpPr>
          <p:cNvPr id="42" name="Group 41">
            <a:extLst>
              <a:ext uri="{FF2B5EF4-FFF2-40B4-BE49-F238E27FC236}">
                <a16:creationId xmlns:a16="http://schemas.microsoft.com/office/drawing/2014/main" id="{735405AC-5255-77F5-E66F-F4F626DC731C}"/>
              </a:ext>
            </a:extLst>
          </p:cNvPr>
          <p:cNvGrpSpPr/>
          <p:nvPr/>
        </p:nvGrpSpPr>
        <p:grpSpPr>
          <a:xfrm>
            <a:off x="4901298" y="739555"/>
            <a:ext cx="2607198" cy="3145693"/>
            <a:chOff x="4843110" y="1360186"/>
            <a:chExt cx="2607198" cy="3145693"/>
          </a:xfrm>
        </p:grpSpPr>
        <p:graphicFrame>
          <p:nvGraphicFramePr>
            <p:cNvPr id="43" name="Graphique 17">
              <a:extLst>
                <a:ext uri="{FF2B5EF4-FFF2-40B4-BE49-F238E27FC236}">
                  <a16:creationId xmlns:a16="http://schemas.microsoft.com/office/drawing/2014/main" id="{0EC2FA8B-12C7-B728-3D05-6C5477F16EE0}"/>
                </a:ext>
              </a:extLst>
            </p:cNvPr>
            <p:cNvGraphicFramePr/>
            <p:nvPr>
              <p:extLst>
                <p:ext uri="{D42A27DB-BD31-4B8C-83A1-F6EECF244321}">
                  <p14:modId xmlns:p14="http://schemas.microsoft.com/office/powerpoint/2010/main" val="1145743594"/>
                </p:ext>
              </p:extLst>
            </p:nvPr>
          </p:nvGraphicFramePr>
          <p:xfrm>
            <a:off x="4843110" y="1360186"/>
            <a:ext cx="2607198" cy="3145693"/>
          </p:xfrm>
          <a:graphic>
            <a:graphicData uri="http://schemas.openxmlformats.org/drawingml/2006/chart">
              <c:chart xmlns:c="http://schemas.openxmlformats.org/drawingml/2006/chart" xmlns:r="http://schemas.openxmlformats.org/officeDocument/2006/relationships" r:id="rId5"/>
            </a:graphicData>
          </a:graphic>
        </p:graphicFrame>
        <p:pic>
          <p:nvPicPr>
            <p:cNvPr id="44" name="Image 12">
              <a:extLst>
                <a:ext uri="{FF2B5EF4-FFF2-40B4-BE49-F238E27FC236}">
                  <a16:creationId xmlns:a16="http://schemas.microsoft.com/office/drawing/2014/main" id="{D44C5FA3-E92F-A43F-3244-E9566732A994}"/>
                </a:ext>
              </a:extLst>
            </p:cNvPr>
            <p:cNvPicPr>
              <a:picLocks noChangeAspect="1"/>
            </p:cNvPicPr>
            <p:nvPr/>
          </p:nvPicPr>
          <p:blipFill>
            <a:blip r:embed="rId6" cstate="email">
              <a:duotone>
                <a:srgbClr val="5B9BD5">
                  <a:shade val="45000"/>
                  <a:satMod val="135000"/>
                </a:srgbClr>
                <a:prstClr val="white"/>
              </a:duotone>
              <a:extLst>
                <a:ext uri="{28A0092B-C50C-407E-A947-70E740481C1C}">
                  <a14:useLocalDpi xmlns:a14="http://schemas.microsoft.com/office/drawing/2010/main"/>
                </a:ext>
              </a:extLst>
            </a:blip>
            <a:stretch>
              <a:fillRect/>
            </a:stretch>
          </p:blipFill>
          <p:spPr>
            <a:xfrm>
              <a:off x="5557388" y="2386206"/>
              <a:ext cx="958809" cy="1010527"/>
            </a:xfrm>
            <a:prstGeom prst="rect">
              <a:avLst/>
            </a:prstGeom>
          </p:spPr>
        </p:pic>
        <p:sp>
          <p:nvSpPr>
            <p:cNvPr id="45" name="ZoneTexte 20">
              <a:extLst>
                <a:ext uri="{FF2B5EF4-FFF2-40B4-BE49-F238E27FC236}">
                  <a16:creationId xmlns:a16="http://schemas.microsoft.com/office/drawing/2014/main" id="{1552C3C4-8B09-B0AE-BB49-A57FF674A443}"/>
                </a:ext>
              </a:extLst>
            </p:cNvPr>
            <p:cNvSpPr txBox="1"/>
            <p:nvPr/>
          </p:nvSpPr>
          <p:spPr>
            <a:xfrm>
              <a:off x="6095018" y="1874982"/>
              <a:ext cx="923570" cy="45997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prstClr val="white">
                      <a:lumMod val="95000"/>
                    </a:prstClr>
                  </a:solidFill>
                  <a:effectLst/>
                  <a:uLnTx/>
                  <a:uFillTx/>
                  <a:latin typeface="Franklin Gothic Medium" panose="020B0603020102020204"/>
                </a:rPr>
                <a:t>&gt;60%</a:t>
              </a:r>
            </a:p>
          </p:txBody>
        </p:sp>
      </p:grpSp>
      <p:grpSp>
        <p:nvGrpSpPr>
          <p:cNvPr id="46" name="Group 45">
            <a:extLst>
              <a:ext uri="{FF2B5EF4-FFF2-40B4-BE49-F238E27FC236}">
                <a16:creationId xmlns:a16="http://schemas.microsoft.com/office/drawing/2014/main" id="{D1EE7FFE-3798-333B-9BE0-885403E26F3D}"/>
              </a:ext>
            </a:extLst>
          </p:cNvPr>
          <p:cNvGrpSpPr/>
          <p:nvPr/>
        </p:nvGrpSpPr>
        <p:grpSpPr>
          <a:xfrm>
            <a:off x="7014033" y="2482017"/>
            <a:ext cx="2607198" cy="3145693"/>
            <a:chOff x="7441187" y="1959611"/>
            <a:chExt cx="2390218" cy="2736304"/>
          </a:xfrm>
        </p:grpSpPr>
        <p:graphicFrame>
          <p:nvGraphicFramePr>
            <p:cNvPr id="47" name="Graphique 10">
              <a:extLst>
                <a:ext uri="{FF2B5EF4-FFF2-40B4-BE49-F238E27FC236}">
                  <a16:creationId xmlns:a16="http://schemas.microsoft.com/office/drawing/2014/main" id="{CD2F5F9F-BC71-B79F-8522-4E524861EC63}"/>
                </a:ext>
              </a:extLst>
            </p:cNvPr>
            <p:cNvGraphicFramePr/>
            <p:nvPr>
              <p:extLst>
                <p:ext uri="{D42A27DB-BD31-4B8C-83A1-F6EECF244321}">
                  <p14:modId xmlns:p14="http://schemas.microsoft.com/office/powerpoint/2010/main" val="794663726"/>
                </p:ext>
              </p:extLst>
            </p:nvPr>
          </p:nvGraphicFramePr>
          <p:xfrm>
            <a:off x="7441187" y="1959611"/>
            <a:ext cx="2390218" cy="2736304"/>
          </p:xfrm>
          <a:graphic>
            <a:graphicData uri="http://schemas.openxmlformats.org/drawingml/2006/chart">
              <c:chart xmlns:c="http://schemas.openxmlformats.org/drawingml/2006/chart" xmlns:r="http://schemas.openxmlformats.org/officeDocument/2006/relationships" r:id="rId7"/>
            </a:graphicData>
          </a:graphic>
        </p:graphicFrame>
        <p:pic>
          <p:nvPicPr>
            <p:cNvPr id="48" name="Image 9">
              <a:extLst>
                <a:ext uri="{FF2B5EF4-FFF2-40B4-BE49-F238E27FC236}">
                  <a16:creationId xmlns:a16="http://schemas.microsoft.com/office/drawing/2014/main" id="{89349EE6-6925-3F66-7924-76A4F8D09DAA}"/>
                </a:ext>
              </a:extLst>
            </p:cNvPr>
            <p:cNvPicPr>
              <a:picLocks noChangeAspect="1"/>
            </p:cNvPicPr>
            <p:nvPr/>
          </p:nvPicPr>
          <p:blipFill>
            <a:blip r:embed="rId8" cstate="email">
              <a:duotone>
                <a:srgbClr val="5B9BD5">
                  <a:shade val="45000"/>
                  <a:satMod val="135000"/>
                </a:srgbClr>
                <a:prstClr val="white"/>
              </a:duotone>
              <a:extLst>
                <a:ext uri="{28A0092B-C50C-407E-A947-70E740481C1C}">
                  <a14:useLocalDpi xmlns:a14="http://schemas.microsoft.com/office/drawing/2010/main"/>
                </a:ext>
              </a:extLst>
            </a:blip>
            <a:stretch>
              <a:fillRect/>
            </a:stretch>
          </p:blipFill>
          <p:spPr>
            <a:xfrm>
              <a:off x="8134989" y="2871768"/>
              <a:ext cx="962829" cy="962829"/>
            </a:xfrm>
            <a:prstGeom prst="rect">
              <a:avLst/>
            </a:prstGeom>
          </p:spPr>
        </p:pic>
        <p:sp>
          <p:nvSpPr>
            <p:cNvPr id="49" name="ZoneTexte 6">
              <a:extLst>
                <a:ext uri="{FF2B5EF4-FFF2-40B4-BE49-F238E27FC236}">
                  <a16:creationId xmlns:a16="http://schemas.microsoft.com/office/drawing/2014/main" id="{00B27CEA-C95D-C562-83E1-B413D51A8A8F}"/>
                </a:ext>
              </a:extLst>
            </p:cNvPr>
            <p:cNvSpPr txBox="1"/>
            <p:nvPr/>
          </p:nvSpPr>
          <p:spPr>
            <a:xfrm>
              <a:off x="8680568" y="2494879"/>
              <a:ext cx="670889" cy="4001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prstClr val="white">
                      <a:lumMod val="95000"/>
                    </a:prstClr>
                  </a:solidFill>
                  <a:effectLst/>
                  <a:uLnTx/>
                  <a:uFillTx/>
                  <a:latin typeface="Franklin Gothic Medium" panose="020B0603020102020204"/>
                </a:rPr>
                <a:t>71%</a:t>
              </a:r>
            </a:p>
          </p:txBody>
        </p:sp>
      </p:grpSp>
      <p:pic>
        <p:nvPicPr>
          <p:cNvPr id="50" name="Picture 49">
            <a:extLst>
              <a:ext uri="{FF2B5EF4-FFF2-40B4-BE49-F238E27FC236}">
                <a16:creationId xmlns:a16="http://schemas.microsoft.com/office/drawing/2014/main" id="{BD41DE23-C7AF-452A-2B72-85DE26CB232E}"/>
              </a:ext>
            </a:extLst>
          </p:cNvPr>
          <p:cNvPicPr>
            <a:picLocks noChangeAspect="1"/>
          </p:cNvPicPr>
          <p:nvPr/>
        </p:nvPicPr>
        <p:blipFill>
          <a:blip r:embed="rId9"/>
          <a:stretch>
            <a:fillRect/>
          </a:stretch>
        </p:blipFill>
        <p:spPr>
          <a:xfrm>
            <a:off x="10080176" y="1700620"/>
            <a:ext cx="951321" cy="1009164"/>
          </a:xfrm>
          <a:prstGeom prst="rect">
            <a:avLst/>
          </a:prstGeom>
        </p:spPr>
      </p:pic>
      <p:sp>
        <p:nvSpPr>
          <p:cNvPr id="51" name="ZoneTexte 20">
            <a:extLst>
              <a:ext uri="{FF2B5EF4-FFF2-40B4-BE49-F238E27FC236}">
                <a16:creationId xmlns:a16="http://schemas.microsoft.com/office/drawing/2014/main" id="{BCB6243B-5A3E-781C-95AD-568FB6804230}"/>
              </a:ext>
            </a:extLst>
          </p:cNvPr>
          <p:cNvSpPr txBox="1"/>
          <p:nvPr/>
        </p:nvSpPr>
        <p:spPr>
          <a:xfrm>
            <a:off x="10555837" y="1222730"/>
            <a:ext cx="729592" cy="370643"/>
          </a:xfrm>
          <a:prstGeom prst="rect">
            <a:avLst/>
          </a:prstGeom>
          <a:noFill/>
        </p:spPr>
        <p:txBody>
          <a:bodyPr wrap="none" rtlCol="0">
            <a:spAutoFit/>
          </a:bodyPr>
          <a:lstStyle/>
          <a:p>
            <a:pPr>
              <a:defRPr/>
            </a:pPr>
            <a:r>
              <a:rPr lang="en-US" sz="2000" b="1" kern="0">
                <a:solidFill>
                  <a:prstClr val="white">
                    <a:lumMod val="95000"/>
                  </a:prstClr>
                </a:solidFill>
                <a:latin typeface="Franklin Gothic Medium" panose="020B0603020102020204"/>
              </a:rPr>
              <a:t>&gt;30%</a:t>
            </a:r>
          </a:p>
        </p:txBody>
      </p:sp>
      <p:sp>
        <p:nvSpPr>
          <p:cNvPr id="52" name="Espace réservé du contenu 1">
            <a:extLst>
              <a:ext uri="{FF2B5EF4-FFF2-40B4-BE49-F238E27FC236}">
                <a16:creationId xmlns:a16="http://schemas.microsoft.com/office/drawing/2014/main" id="{00095B16-A345-8BC1-68D7-FAC20FB736BD}"/>
              </a:ext>
            </a:extLst>
          </p:cNvPr>
          <p:cNvSpPr txBox="1">
            <a:spLocks/>
          </p:cNvSpPr>
          <p:nvPr/>
        </p:nvSpPr>
        <p:spPr>
          <a:xfrm>
            <a:off x="663943" y="3515698"/>
            <a:ext cx="1755879" cy="380376"/>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750"/>
              </a:spcBef>
              <a:buSzPct val="120000"/>
              <a:buFontTx/>
              <a:buBlip>
                <a:blip r:embed="rId10"/>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10"/>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10"/>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10"/>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10"/>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spcBef>
                <a:spcPts val="1350"/>
              </a:spcBef>
              <a:buFontTx/>
              <a:buNone/>
              <a:defRPr/>
            </a:pPr>
            <a:r>
              <a:rPr lang="en-ZA" sz="1400" b="1">
                <a:solidFill>
                  <a:srgbClr val="242269"/>
                </a:solidFill>
                <a:latin typeface="Century Gothic" panose="020F0302020204030204"/>
              </a:rPr>
              <a:t>Patients with diabetes</a:t>
            </a:r>
            <a:endParaRPr lang="en-ZA" sz="1400" b="1" baseline="30000">
              <a:solidFill>
                <a:srgbClr val="242269"/>
              </a:solidFill>
              <a:latin typeface="Century Gothic" panose="020F0302020204030204"/>
            </a:endParaRPr>
          </a:p>
        </p:txBody>
      </p:sp>
      <p:sp>
        <p:nvSpPr>
          <p:cNvPr id="53" name="Espace réservé du contenu 1">
            <a:extLst>
              <a:ext uri="{FF2B5EF4-FFF2-40B4-BE49-F238E27FC236}">
                <a16:creationId xmlns:a16="http://schemas.microsoft.com/office/drawing/2014/main" id="{BE591577-3074-6B2C-D0F7-0286B163EC34}"/>
              </a:ext>
            </a:extLst>
          </p:cNvPr>
          <p:cNvSpPr txBox="1">
            <a:spLocks/>
          </p:cNvSpPr>
          <p:nvPr/>
        </p:nvSpPr>
        <p:spPr>
          <a:xfrm>
            <a:off x="5217128" y="3511532"/>
            <a:ext cx="1796905" cy="656981"/>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750"/>
              </a:spcBef>
              <a:buSzPct val="120000"/>
              <a:buFontTx/>
              <a:buBlip>
                <a:blip r:embed="rId10"/>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10"/>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10"/>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10"/>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10"/>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spcBef>
                <a:spcPts val="1350"/>
              </a:spcBef>
              <a:buFontTx/>
              <a:buNone/>
              <a:defRPr/>
            </a:pPr>
            <a:r>
              <a:rPr lang="en-ZA" sz="1400" b="1">
                <a:solidFill>
                  <a:srgbClr val="242269"/>
                </a:solidFill>
                <a:latin typeface="Century Gothic" panose="020F0302020204030204"/>
              </a:rPr>
              <a:t>Patients with a history of revascularisation</a:t>
            </a:r>
            <a:endParaRPr lang="en-ZA" sz="1400" b="1" baseline="30000">
              <a:solidFill>
                <a:srgbClr val="242269"/>
              </a:solidFill>
              <a:latin typeface="Century Gothic" panose="020F0302020204030204"/>
            </a:endParaRPr>
          </a:p>
        </p:txBody>
      </p:sp>
      <p:sp>
        <p:nvSpPr>
          <p:cNvPr id="54" name="TextBox 53">
            <a:extLst>
              <a:ext uri="{FF2B5EF4-FFF2-40B4-BE49-F238E27FC236}">
                <a16:creationId xmlns:a16="http://schemas.microsoft.com/office/drawing/2014/main" id="{0A41DD5F-7B70-30B2-C2AF-1A8D131DAD5C}"/>
              </a:ext>
            </a:extLst>
          </p:cNvPr>
          <p:cNvSpPr txBox="1"/>
          <p:nvPr/>
        </p:nvSpPr>
        <p:spPr>
          <a:xfrm>
            <a:off x="9715173" y="3492771"/>
            <a:ext cx="1847808" cy="738664"/>
          </a:xfrm>
          <a:prstGeom prst="rect">
            <a:avLst/>
          </a:prstGeom>
          <a:noFill/>
        </p:spPr>
        <p:txBody>
          <a:bodyPr wrap="square">
            <a:spAutoFit/>
          </a:bodyPr>
          <a:lstStyle/>
          <a:p>
            <a:pPr algn="ctr"/>
            <a:r>
              <a:rPr lang="en-ZA" sz="1400" b="1">
                <a:solidFill>
                  <a:srgbClr val="242269"/>
                </a:solidFill>
                <a:latin typeface="Century Gothic" panose="020F0302020204030204"/>
                <a:cs typeface="Arial" charset="0"/>
              </a:rPr>
              <a:t>Symptomatic CAD patients with hypertension*</a:t>
            </a:r>
            <a:endParaRPr lang="en-ZA">
              <a:solidFill>
                <a:srgbClr val="242269"/>
              </a:solidFill>
              <a:latin typeface="Century Gothic" panose="020F0302020204030204"/>
            </a:endParaRPr>
          </a:p>
        </p:txBody>
      </p:sp>
      <p:sp>
        <p:nvSpPr>
          <p:cNvPr id="55" name="TextBox 54">
            <a:extLst>
              <a:ext uri="{FF2B5EF4-FFF2-40B4-BE49-F238E27FC236}">
                <a16:creationId xmlns:a16="http://schemas.microsoft.com/office/drawing/2014/main" id="{35214B08-5B67-5F54-0C6D-7D2D605AB378}"/>
              </a:ext>
            </a:extLst>
          </p:cNvPr>
          <p:cNvSpPr txBox="1"/>
          <p:nvPr/>
        </p:nvSpPr>
        <p:spPr>
          <a:xfrm>
            <a:off x="9920478" y="4318749"/>
            <a:ext cx="1676880" cy="507831"/>
          </a:xfrm>
          <a:prstGeom prst="rect">
            <a:avLst/>
          </a:prstGeom>
          <a:noFill/>
        </p:spPr>
        <p:txBody>
          <a:bodyPr wrap="square" rtlCol="0">
            <a:spAutoFit/>
          </a:bodyPr>
          <a:lstStyle/>
          <a:p>
            <a:pPr>
              <a:defRPr/>
            </a:pPr>
            <a:r>
              <a:rPr lang="en-ZA" sz="900" b="1">
                <a:solidFill>
                  <a:srgbClr val="242269"/>
                </a:solidFill>
                <a:latin typeface="Franklin Gothic Book" panose="020B0503020102020204"/>
              </a:rPr>
              <a:t>*</a:t>
            </a:r>
            <a:r>
              <a:rPr lang="en-ZA" sz="900" b="1">
                <a:solidFill>
                  <a:srgbClr val="242269"/>
                </a:solidFill>
                <a:latin typeface="Arial" panose="020B0604020202020204" pitchFamily="34" charset="0"/>
                <a:cs typeface="Arial" panose="020B0604020202020204" pitchFamily="34" charset="0"/>
              </a:rPr>
              <a:t>and with a resting </a:t>
            </a:r>
            <a:br>
              <a:rPr lang="en-ZA" sz="900" b="1">
                <a:solidFill>
                  <a:srgbClr val="242269"/>
                </a:solidFill>
                <a:latin typeface="Arial" panose="020B0604020202020204" pitchFamily="34" charset="0"/>
                <a:cs typeface="Arial" panose="020B0604020202020204" pitchFamily="34" charset="0"/>
              </a:rPr>
            </a:br>
            <a:r>
              <a:rPr lang="en-ZA" sz="900" b="1">
                <a:solidFill>
                  <a:srgbClr val="242269"/>
                </a:solidFill>
                <a:latin typeface="Arial" panose="020B0604020202020204" pitchFamily="34" charset="0"/>
                <a:cs typeface="Arial" panose="020B0604020202020204" pitchFamily="34" charset="0"/>
              </a:rPr>
              <a:t>heart rate (RHR) of 80 bpm or more</a:t>
            </a:r>
            <a:endParaRPr lang="en-ZA" sz="900">
              <a:solidFill>
                <a:srgbClr val="242269"/>
              </a:solidFill>
              <a:latin typeface="Arial" panose="020B0604020202020204" pitchFamily="34" charset="0"/>
              <a:cs typeface="Arial" panose="020B0604020202020204" pitchFamily="34" charset="0"/>
            </a:endParaRPr>
          </a:p>
        </p:txBody>
      </p:sp>
      <p:sp>
        <p:nvSpPr>
          <p:cNvPr id="56" name="TextBox 55">
            <a:extLst>
              <a:ext uri="{FF2B5EF4-FFF2-40B4-BE49-F238E27FC236}">
                <a16:creationId xmlns:a16="http://schemas.microsoft.com/office/drawing/2014/main" id="{20B23514-8D41-524F-ABFB-0681F10124E1}"/>
              </a:ext>
            </a:extLst>
          </p:cNvPr>
          <p:cNvSpPr txBox="1"/>
          <p:nvPr/>
        </p:nvSpPr>
        <p:spPr>
          <a:xfrm>
            <a:off x="385202" y="5853160"/>
            <a:ext cx="2529955" cy="346812"/>
          </a:xfrm>
          <a:prstGeom prst="rect">
            <a:avLst/>
          </a:prstGeom>
          <a:noFill/>
        </p:spPr>
        <p:txBody>
          <a:bodyPr wrap="square">
            <a:spAutoFit/>
          </a:bodyPr>
          <a:lstStyle/>
          <a:p>
            <a:r>
              <a:rPr lang="en-US" sz="800">
                <a:solidFill>
                  <a:srgbClr val="E7E6E6">
                    <a:lumMod val="25000"/>
                  </a:srgbClr>
                </a:solidFill>
                <a:latin typeface="Century Gothic" panose="020B0502020202020204" pitchFamily="34" charset="0"/>
              </a:rPr>
              <a:t>CAD: Coronary Artery disease</a:t>
            </a:r>
          </a:p>
          <a:p>
            <a:r>
              <a:rPr lang="en-US" sz="800">
                <a:solidFill>
                  <a:srgbClr val="E7E6E6">
                    <a:lumMod val="25000"/>
                  </a:srgbClr>
                </a:solidFill>
                <a:latin typeface="Century Gothic" panose="020B0502020202020204" pitchFamily="34" charset="0"/>
              </a:rPr>
              <a:t>CCS: Chronic Coronary Syndrome</a:t>
            </a:r>
            <a:endParaRPr lang="en-ZA" sz="800">
              <a:solidFill>
                <a:srgbClr val="E7E6E6">
                  <a:lumMod val="25000"/>
                </a:srgbClr>
              </a:solidFill>
              <a:latin typeface="Century Gothic" panose="020B0502020202020204" pitchFamily="34" charset="0"/>
            </a:endParaRPr>
          </a:p>
        </p:txBody>
      </p:sp>
      <p:sp>
        <p:nvSpPr>
          <p:cNvPr id="57" name="Oval 56">
            <a:extLst>
              <a:ext uri="{FF2B5EF4-FFF2-40B4-BE49-F238E27FC236}">
                <a16:creationId xmlns:a16="http://schemas.microsoft.com/office/drawing/2014/main" id="{6564E756-099C-7B7A-DEDA-A58BAC200262}"/>
              </a:ext>
            </a:extLst>
          </p:cNvPr>
          <p:cNvSpPr/>
          <p:nvPr/>
        </p:nvSpPr>
        <p:spPr>
          <a:xfrm>
            <a:off x="3164089" y="3466220"/>
            <a:ext cx="1159539" cy="1159539"/>
          </a:xfrm>
          <a:prstGeom prst="ellipse">
            <a:avLst/>
          </a:prstGeom>
          <a:solidFill>
            <a:srgbClr val="FFFFFF"/>
          </a:solidFill>
          <a:ln w="12700" cap="flat" cmpd="sng" algn="ctr">
            <a:no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grpSp>
        <p:nvGrpSpPr>
          <p:cNvPr id="58" name="Group 57">
            <a:extLst>
              <a:ext uri="{FF2B5EF4-FFF2-40B4-BE49-F238E27FC236}">
                <a16:creationId xmlns:a16="http://schemas.microsoft.com/office/drawing/2014/main" id="{176E4388-DD26-2AAB-977C-7A57509A7473}"/>
              </a:ext>
            </a:extLst>
          </p:cNvPr>
          <p:cNvGrpSpPr/>
          <p:nvPr/>
        </p:nvGrpSpPr>
        <p:grpSpPr>
          <a:xfrm>
            <a:off x="2430708" y="2486075"/>
            <a:ext cx="2607198" cy="3145693"/>
            <a:chOff x="2430708" y="2486075"/>
            <a:chExt cx="2607198" cy="3145693"/>
          </a:xfrm>
        </p:grpSpPr>
        <p:grpSp>
          <p:nvGrpSpPr>
            <p:cNvPr id="59" name="Group 58">
              <a:extLst>
                <a:ext uri="{FF2B5EF4-FFF2-40B4-BE49-F238E27FC236}">
                  <a16:creationId xmlns:a16="http://schemas.microsoft.com/office/drawing/2014/main" id="{178B64A1-807F-21D8-D9DA-922E87CAE683}"/>
                </a:ext>
              </a:extLst>
            </p:cNvPr>
            <p:cNvGrpSpPr/>
            <p:nvPr/>
          </p:nvGrpSpPr>
          <p:grpSpPr>
            <a:xfrm>
              <a:off x="2430708" y="2486075"/>
              <a:ext cx="2607198" cy="3145693"/>
              <a:chOff x="636668" y="1934931"/>
              <a:chExt cx="2390218" cy="2736304"/>
            </a:xfrm>
          </p:grpSpPr>
          <p:sp>
            <p:nvSpPr>
              <p:cNvPr id="61" name="Rectangle 60">
                <a:extLst>
                  <a:ext uri="{FF2B5EF4-FFF2-40B4-BE49-F238E27FC236}">
                    <a16:creationId xmlns:a16="http://schemas.microsoft.com/office/drawing/2014/main" id="{50D6285B-7BD1-363B-5B09-B5F9972B4EBE}"/>
                  </a:ext>
                </a:extLst>
              </p:cNvPr>
              <p:cNvSpPr/>
              <p:nvPr/>
            </p:nvSpPr>
            <p:spPr>
              <a:xfrm>
                <a:off x="1274337" y="2657935"/>
                <a:ext cx="1205511" cy="1299273"/>
              </a:xfrm>
              <a:prstGeom prst="rect">
                <a:avLst/>
              </a:prstGeom>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panose="020B0502020202020204" pitchFamily="34" charset="0"/>
                </a:endParaRPr>
              </a:p>
            </p:txBody>
          </p:sp>
          <p:graphicFrame>
            <p:nvGraphicFramePr>
              <p:cNvPr id="62" name="Graphique 13">
                <a:extLst>
                  <a:ext uri="{FF2B5EF4-FFF2-40B4-BE49-F238E27FC236}">
                    <a16:creationId xmlns:a16="http://schemas.microsoft.com/office/drawing/2014/main" id="{AD0C478A-FF6E-5717-4BAC-08F6F56AEC33}"/>
                  </a:ext>
                </a:extLst>
              </p:cNvPr>
              <p:cNvGraphicFramePr/>
              <p:nvPr>
                <p:extLst>
                  <p:ext uri="{D42A27DB-BD31-4B8C-83A1-F6EECF244321}">
                    <p14:modId xmlns:p14="http://schemas.microsoft.com/office/powerpoint/2010/main" val="4102047711"/>
                  </p:ext>
                </p:extLst>
              </p:nvPr>
            </p:nvGraphicFramePr>
            <p:xfrm>
              <a:off x="636668" y="1934931"/>
              <a:ext cx="2390218" cy="2736304"/>
            </p:xfrm>
            <a:graphic>
              <a:graphicData uri="http://schemas.openxmlformats.org/drawingml/2006/chart">
                <c:chart xmlns:c="http://schemas.openxmlformats.org/drawingml/2006/chart" xmlns:r="http://schemas.openxmlformats.org/officeDocument/2006/relationships" r:id="rId11"/>
              </a:graphicData>
            </a:graphic>
          </p:graphicFrame>
          <p:sp>
            <p:nvSpPr>
              <p:cNvPr id="63" name="ZoneTexte 19">
                <a:extLst>
                  <a:ext uri="{FF2B5EF4-FFF2-40B4-BE49-F238E27FC236}">
                    <a16:creationId xmlns:a16="http://schemas.microsoft.com/office/drawing/2014/main" id="{557F928C-8B8A-93E2-5A38-C2EDB17B716B}"/>
                  </a:ext>
                </a:extLst>
              </p:cNvPr>
              <p:cNvSpPr txBox="1"/>
              <p:nvPr/>
            </p:nvSpPr>
            <p:spPr>
              <a:xfrm>
                <a:off x="1854333" y="2382730"/>
                <a:ext cx="636629" cy="348039"/>
              </a:xfrm>
              <a:prstGeom prst="rect">
                <a:avLst/>
              </a:prstGeom>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prstClr val="white">
                        <a:lumMod val="95000"/>
                      </a:prstClr>
                    </a:solidFill>
                    <a:effectLst/>
                    <a:uLnTx/>
                    <a:uFillTx/>
                    <a:latin typeface="Century Gothic" panose="020B0502020202020204" pitchFamily="34" charset="0"/>
                  </a:rPr>
                  <a:t>60%</a:t>
                </a:r>
              </a:p>
            </p:txBody>
          </p:sp>
        </p:grpSp>
        <p:pic>
          <p:nvPicPr>
            <p:cNvPr id="60" name="Image 7">
              <a:extLst>
                <a:ext uri="{FF2B5EF4-FFF2-40B4-BE49-F238E27FC236}">
                  <a16:creationId xmlns:a16="http://schemas.microsoft.com/office/drawing/2014/main" id="{47852248-4715-994A-CF3F-8C5E1CFE4E1D}"/>
                </a:ext>
              </a:extLst>
            </p:cNvPr>
            <p:cNvPicPr>
              <a:picLocks noChangeAspect="1"/>
            </p:cNvPicPr>
            <p:nvPr/>
          </p:nvPicPr>
          <p:blipFill>
            <a:blip r:embed="rId12" cstate="email">
              <a:duotone>
                <a:srgbClr val="5B9BD5">
                  <a:shade val="45000"/>
                  <a:satMod val="135000"/>
                </a:srgbClr>
                <a:prstClr val="white"/>
              </a:duotone>
              <a:extLst>
                <a:ext uri="{BEBA8EAE-BF5A-486C-A8C5-ECC9F3942E4B}">
                  <a14:imgProps xmlns:a14="http://schemas.microsoft.com/office/drawing/2010/main">
                    <a14:imgLayer r:embed="rId13">
                      <a14:imgEffect>
                        <a14:saturation sat="0"/>
                      </a14:imgEffect>
                    </a14:imgLayer>
                  </a14:imgProps>
                </a:ext>
                <a:ext uri="{28A0092B-C50C-407E-A947-70E740481C1C}">
                  <a14:useLocalDpi xmlns:a14="http://schemas.microsoft.com/office/drawing/2010/main"/>
                </a:ext>
              </a:extLst>
            </a:blip>
            <a:stretch>
              <a:fillRect/>
            </a:stretch>
          </p:blipFill>
          <p:spPr>
            <a:xfrm>
              <a:off x="3219585" y="3513455"/>
              <a:ext cx="1005001" cy="1059210"/>
            </a:xfrm>
            <a:prstGeom prst="rect">
              <a:avLst/>
            </a:prstGeom>
          </p:spPr>
        </p:pic>
      </p:grpSp>
      <p:sp>
        <p:nvSpPr>
          <p:cNvPr id="64" name="TextBox 63">
            <a:extLst>
              <a:ext uri="{FF2B5EF4-FFF2-40B4-BE49-F238E27FC236}">
                <a16:creationId xmlns:a16="http://schemas.microsoft.com/office/drawing/2014/main" id="{B3FB0B81-1563-263A-E33F-EEA4A088295B}"/>
              </a:ext>
            </a:extLst>
          </p:cNvPr>
          <p:cNvSpPr txBox="1"/>
          <p:nvPr/>
        </p:nvSpPr>
        <p:spPr>
          <a:xfrm>
            <a:off x="2570664" y="5315728"/>
            <a:ext cx="2260539" cy="480131"/>
          </a:xfrm>
          <a:prstGeom prst="rect">
            <a:avLst/>
          </a:prstGeom>
          <a:noFill/>
        </p:spPr>
        <p:txBody>
          <a:bodyPr wrap="square">
            <a:spAutoFit/>
          </a:bodyPr>
          <a:lstStyle/>
          <a:p>
            <a:pPr algn="ctr" defTabSz="685800">
              <a:lnSpc>
                <a:spcPct val="90000"/>
              </a:lnSpc>
              <a:spcBef>
                <a:spcPts val="1350"/>
              </a:spcBef>
              <a:buSzPct val="120000"/>
              <a:defRPr/>
            </a:pPr>
            <a:r>
              <a:rPr lang="en-ZA" sz="1400" b="1">
                <a:solidFill>
                  <a:srgbClr val="242269"/>
                </a:solidFill>
                <a:latin typeface="Century Gothic" panose="020F0302020204030204"/>
                <a:cs typeface="Arial" charset="0"/>
              </a:rPr>
              <a:t>Patients with a history </a:t>
            </a:r>
            <a:br>
              <a:rPr lang="en-ZA" sz="1400" b="1">
                <a:solidFill>
                  <a:srgbClr val="242269"/>
                </a:solidFill>
                <a:latin typeface="Century Gothic" panose="020F0302020204030204"/>
                <a:cs typeface="Arial" charset="0"/>
              </a:rPr>
            </a:br>
            <a:r>
              <a:rPr lang="en-ZA" sz="1400" b="1">
                <a:solidFill>
                  <a:srgbClr val="242269"/>
                </a:solidFill>
                <a:latin typeface="Century Gothic" panose="020F0302020204030204"/>
                <a:cs typeface="Arial" charset="0"/>
              </a:rPr>
              <a:t>of myocardial infarction</a:t>
            </a:r>
            <a:endParaRPr lang="en-ZA" sz="1400" b="1" baseline="30000">
              <a:solidFill>
                <a:srgbClr val="242269"/>
              </a:solidFill>
              <a:latin typeface="Century Gothic" panose="020F0302020204030204"/>
              <a:cs typeface="Arial" charset="0"/>
            </a:endParaRPr>
          </a:p>
        </p:txBody>
      </p:sp>
      <p:sp>
        <p:nvSpPr>
          <p:cNvPr id="65" name="TextBox 64">
            <a:extLst>
              <a:ext uri="{FF2B5EF4-FFF2-40B4-BE49-F238E27FC236}">
                <a16:creationId xmlns:a16="http://schemas.microsoft.com/office/drawing/2014/main" id="{056F6DA2-5EAC-0D16-B4FA-9D06BB10783D}"/>
              </a:ext>
            </a:extLst>
          </p:cNvPr>
          <p:cNvSpPr txBox="1"/>
          <p:nvPr/>
        </p:nvSpPr>
        <p:spPr>
          <a:xfrm>
            <a:off x="7616759" y="5277090"/>
            <a:ext cx="1520758" cy="480131"/>
          </a:xfrm>
          <a:prstGeom prst="rect">
            <a:avLst/>
          </a:prstGeom>
          <a:noFill/>
        </p:spPr>
        <p:txBody>
          <a:bodyPr wrap="square">
            <a:spAutoFit/>
          </a:bodyPr>
          <a:lstStyle/>
          <a:p>
            <a:pPr algn="ctr" defTabSz="685800">
              <a:lnSpc>
                <a:spcPct val="90000"/>
              </a:lnSpc>
              <a:spcBef>
                <a:spcPts val="1350"/>
              </a:spcBef>
              <a:buSzPct val="120000"/>
              <a:defRPr/>
            </a:pPr>
            <a:r>
              <a:rPr lang="en-ZA" sz="1400" b="1">
                <a:solidFill>
                  <a:srgbClr val="242269"/>
                </a:solidFill>
                <a:latin typeface="Century Gothic" panose="020F0302020204030204"/>
                <a:cs typeface="Arial" charset="0"/>
              </a:rPr>
              <a:t>Patients with hypertension</a:t>
            </a:r>
            <a:endParaRPr lang="en-ZA" sz="1400" b="1" baseline="30000">
              <a:solidFill>
                <a:srgbClr val="242269"/>
              </a:solidFill>
              <a:latin typeface="Century Gothic" panose="020F0302020204030204"/>
              <a:cs typeface="Arial" charset="0"/>
            </a:endParaRPr>
          </a:p>
        </p:txBody>
      </p:sp>
    </p:spTree>
    <p:extLst>
      <p:ext uri="{BB962C8B-B14F-4D97-AF65-F5344CB8AC3E}">
        <p14:creationId xmlns:p14="http://schemas.microsoft.com/office/powerpoint/2010/main" val="24955690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CCA46B-B480-0D85-734E-BEF9800F670A}"/>
            </a:ext>
          </a:extLst>
        </p:cNvPr>
        <p:cNvGrpSpPr/>
        <p:nvPr/>
      </p:nvGrpSpPr>
      <p:grpSpPr>
        <a:xfrm>
          <a:off x="0" y="0"/>
          <a:ext cx="0" cy="0"/>
          <a:chOff x="0" y="0"/>
          <a:chExt cx="0" cy="0"/>
        </a:xfrm>
      </p:grpSpPr>
      <p:pic>
        <p:nvPicPr>
          <p:cNvPr id="2" name="Espace réservé pour une image  5">
            <a:extLst>
              <a:ext uri="{FF2B5EF4-FFF2-40B4-BE49-F238E27FC236}">
                <a16:creationId xmlns:a16="http://schemas.microsoft.com/office/drawing/2014/main" id="{929847A1-314A-DA7C-3E72-FC125B1318B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0" y="1025525"/>
            <a:ext cx="11526838" cy="4627130"/>
          </a:xfrm>
          <a:custGeom>
            <a:avLst/>
            <a:gdLst>
              <a:gd name="connsiteX0" fmla="*/ 0 w 11526838"/>
              <a:gd name="connsiteY0" fmla="*/ 0 h 4627130"/>
              <a:gd name="connsiteX1" fmla="*/ 10994132 w 11526838"/>
              <a:gd name="connsiteY1" fmla="*/ 0 h 4627130"/>
              <a:gd name="connsiteX2" fmla="*/ 11099231 w 11526838"/>
              <a:gd name="connsiteY2" fmla="*/ 10595 h 4627130"/>
              <a:gd name="connsiteX3" fmla="*/ 11516097 w 11526838"/>
              <a:gd name="connsiteY3" fmla="*/ 427462 h 4627130"/>
              <a:gd name="connsiteX4" fmla="*/ 11526838 w 11526838"/>
              <a:gd name="connsiteY4" fmla="*/ 534009 h 4627130"/>
              <a:gd name="connsiteX5" fmla="*/ 11526838 w 11526838"/>
              <a:gd name="connsiteY5" fmla="*/ 4092832 h 4627130"/>
              <a:gd name="connsiteX6" fmla="*/ 11516097 w 11526838"/>
              <a:gd name="connsiteY6" fmla="*/ 4199380 h 4627130"/>
              <a:gd name="connsiteX7" fmla="*/ 10991265 w 11526838"/>
              <a:gd name="connsiteY7" fmla="*/ 4627130 h 4627130"/>
              <a:gd name="connsiteX8" fmla="*/ 0 w 11526838"/>
              <a:gd name="connsiteY8" fmla="*/ 4627130 h 462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6838" h="4627130">
                <a:moveTo>
                  <a:pt x="0" y="0"/>
                </a:moveTo>
                <a:lnTo>
                  <a:pt x="10994132" y="0"/>
                </a:lnTo>
                <a:lnTo>
                  <a:pt x="11099231" y="10595"/>
                </a:lnTo>
                <a:cubicBezTo>
                  <a:pt x="11308474" y="53412"/>
                  <a:pt x="11473280" y="218219"/>
                  <a:pt x="11516097" y="427462"/>
                </a:cubicBezTo>
                <a:lnTo>
                  <a:pt x="11526838" y="534009"/>
                </a:lnTo>
                <a:lnTo>
                  <a:pt x="11526838" y="4092832"/>
                </a:lnTo>
                <a:lnTo>
                  <a:pt x="11516097" y="4199380"/>
                </a:lnTo>
                <a:cubicBezTo>
                  <a:pt x="11466144" y="4443497"/>
                  <a:pt x="11250150" y="4627130"/>
                  <a:pt x="10991265" y="4627130"/>
                </a:cubicBezTo>
                <a:lnTo>
                  <a:pt x="0" y="4627130"/>
                </a:lnTo>
                <a:close/>
              </a:path>
            </a:pathLst>
          </a:custGeom>
          <a:gradFill>
            <a:gsLst>
              <a:gs pos="15000">
                <a:srgbClr val="000000">
                  <a:alpha val="34459"/>
                </a:srgbClr>
              </a:gs>
              <a:gs pos="84000">
                <a:srgbClr val="000000">
                  <a:alpha val="67498"/>
                </a:srgbClr>
              </a:gs>
            </a:gsLst>
            <a:lin ang="5400000" scaled="1"/>
          </a:gradFill>
        </p:spPr>
      </p:pic>
      <p:sp>
        <p:nvSpPr>
          <p:cNvPr id="3" name="Rectangle : avec coins arrondis en haut 2">
            <a:extLst>
              <a:ext uri="{FF2B5EF4-FFF2-40B4-BE49-F238E27FC236}">
                <a16:creationId xmlns:a16="http://schemas.microsoft.com/office/drawing/2014/main" id="{D9C89B98-9574-F69A-2FBD-4D5ADC34342F}"/>
              </a:ext>
            </a:extLst>
          </p:cNvPr>
          <p:cNvSpPr/>
          <p:nvPr/>
        </p:nvSpPr>
        <p:spPr>
          <a:xfrm rot="5400000">
            <a:off x="3449852" y="-2424328"/>
            <a:ext cx="4627131" cy="11526838"/>
          </a:xfrm>
          <a:prstGeom prst="round2SameRect">
            <a:avLst>
              <a:gd name="adj1" fmla="val 11379"/>
              <a:gd name="adj2" fmla="val 0"/>
            </a:avLst>
          </a:prstGeom>
          <a:gradFill>
            <a:gsLst>
              <a:gs pos="15000">
                <a:srgbClr val="000000">
                  <a:alpha val="34459"/>
                </a:srgbClr>
              </a:gs>
              <a:gs pos="84000">
                <a:srgbClr val="000000">
                  <a:alpha val="67498"/>
                </a:srgb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Titre 2">
            <a:extLst>
              <a:ext uri="{FF2B5EF4-FFF2-40B4-BE49-F238E27FC236}">
                <a16:creationId xmlns:a16="http://schemas.microsoft.com/office/drawing/2014/main" id="{20773D32-5E37-B38A-510C-C5AEB5EC8E28}"/>
              </a:ext>
            </a:extLst>
          </p:cNvPr>
          <p:cNvSpPr txBox="1">
            <a:spLocks/>
          </p:cNvSpPr>
          <p:nvPr/>
        </p:nvSpPr>
        <p:spPr>
          <a:xfrm>
            <a:off x="1193798" y="1629713"/>
            <a:ext cx="5180875" cy="1333504"/>
          </a:xfrm>
          <a:prstGeom prst="rect">
            <a:avLst/>
          </a:prstGeom>
        </p:spPr>
        <p:txBody>
          <a:bodyPr/>
          <a:lstStyle>
            <a:lvl1pPr marL="0" marR="0" lvl="0" indent="0" algn="l" defTabSz="914400" rtl="0" fontAlgn="auto" hangingPunct="1">
              <a:lnSpc>
                <a:spcPts val="3200"/>
              </a:lnSpc>
              <a:spcBef>
                <a:spcPts val="0"/>
              </a:spcBef>
              <a:spcAft>
                <a:spcPts val="0"/>
              </a:spcAft>
              <a:buNone/>
              <a:tabLst/>
              <a:defRPr lang="fr-FR" sz="3200" b="1" i="0" u="none" strike="noStrike" kern="1200" cap="none" spc="0" baseline="0">
                <a:solidFill>
                  <a:srgbClr val="002060"/>
                </a:solidFill>
                <a:uFillTx/>
                <a:latin typeface="Century Gothic" pitchFamily="34"/>
              </a:defRPr>
            </a:lvl1pPr>
          </a:lstStyle>
          <a:p>
            <a:r>
              <a:rPr lang="fr-FR" sz="3800" dirty="0">
                <a:solidFill>
                  <a:schemeClr val="bg1"/>
                </a:solidFill>
                <a:latin typeface="Century Gothic" panose="020B0502020202020204" pitchFamily="34" charset="0"/>
              </a:rPr>
              <a:t>Adherence in CMVD</a:t>
            </a:r>
            <a:endParaRPr lang="en-GB" sz="3800" dirty="0">
              <a:solidFill>
                <a:srgbClr val="FFFFFF"/>
              </a:solidFill>
              <a:latin typeface="Century Gothic" panose="020B0502020202020204" pitchFamily="34" charset="0"/>
            </a:endParaRPr>
          </a:p>
        </p:txBody>
      </p:sp>
      <p:sp>
        <p:nvSpPr>
          <p:cNvPr id="5" name="Espace réservé du contenu 3">
            <a:extLst>
              <a:ext uri="{FF2B5EF4-FFF2-40B4-BE49-F238E27FC236}">
                <a16:creationId xmlns:a16="http://schemas.microsoft.com/office/drawing/2014/main" id="{80534AF2-810A-9A50-8870-06CEF3090F89}"/>
              </a:ext>
            </a:extLst>
          </p:cNvPr>
          <p:cNvSpPr txBox="1">
            <a:spLocks/>
          </p:cNvSpPr>
          <p:nvPr/>
        </p:nvSpPr>
        <p:spPr>
          <a:xfrm>
            <a:off x="1193800" y="3782869"/>
            <a:ext cx="5180873" cy="1333505"/>
          </a:xfrm>
          <a:prstGeom prst="rect">
            <a:avLst/>
          </a:prstGeom>
        </p:spPr>
        <p:txBody>
          <a:bodyPr/>
          <a:lstStyle>
            <a:lvl1pPr marL="215999" marR="0" lvl="0" indent="-215999" algn="l" defTabSz="914400" rtl="0" fontAlgn="auto" hangingPunct="1">
              <a:lnSpc>
                <a:spcPct val="100000"/>
              </a:lnSpc>
              <a:spcBef>
                <a:spcPts val="600"/>
              </a:spcBef>
              <a:spcAft>
                <a:spcPts val="0"/>
              </a:spcAft>
              <a:buSzPct val="90000"/>
              <a:buFont typeface="Arial" pitchFamily="34"/>
              <a:buChar char="•"/>
              <a:tabLst/>
              <a:defRPr lang="fr-FR" sz="2000" b="0" i="0" u="none" strike="noStrike" kern="1200" cap="none" spc="0" baseline="0">
                <a:solidFill>
                  <a:srgbClr val="242269"/>
                </a:solidFill>
                <a:uFillTx/>
                <a:latin typeface="Century Gothic" pitchFamily="34"/>
              </a:defRPr>
            </a:lvl1pPr>
            <a:lvl2pPr marL="395999" marR="0" lvl="1" indent="-179999" algn="l" defTabSz="914400" rtl="0" fontAlgn="auto" hangingPunct="1">
              <a:lnSpc>
                <a:spcPct val="100000"/>
              </a:lnSpc>
              <a:spcBef>
                <a:spcPts val="400"/>
              </a:spcBef>
              <a:spcAft>
                <a:spcPts val="0"/>
              </a:spcAft>
              <a:buSzPct val="120000"/>
              <a:buFont typeface="Police système"/>
              <a:buChar char="-"/>
              <a:tabLst/>
              <a:defRPr lang="fr-FR" sz="1800" b="0" i="0" u="none" strike="noStrike" kern="1200" cap="none" spc="0" baseline="0">
                <a:solidFill>
                  <a:srgbClr val="242269"/>
                </a:solidFill>
                <a:uFillTx/>
                <a:latin typeface="Century Gothic" pitchFamily="34"/>
              </a:defRPr>
            </a:lvl2pPr>
            <a:lvl3pPr marL="575998" marR="0" lvl="2" indent="-179999" algn="l" defTabSz="914400" rtl="0" fontAlgn="auto" hangingPunct="1">
              <a:lnSpc>
                <a:spcPts val="2200"/>
              </a:lnSpc>
              <a:spcBef>
                <a:spcPts val="0"/>
              </a:spcBef>
              <a:spcAft>
                <a:spcPts val="0"/>
              </a:spcAft>
              <a:buSzPct val="90000"/>
              <a:buFont typeface="Arial" pitchFamily="34"/>
              <a:buChar char="•"/>
              <a:tabLst/>
              <a:defRPr lang="fr-FR" sz="1600" b="0" i="0" u="none" strike="noStrike" kern="1200" cap="none" spc="0" baseline="0">
                <a:solidFill>
                  <a:srgbClr val="242269"/>
                </a:solidFill>
                <a:uFillTx/>
                <a:latin typeface="Century Gothic" pitchFamily="34"/>
              </a:defRPr>
            </a:lvl3pPr>
            <a:lvl4pPr marL="719998" marR="0" lvl="3" indent="-143999" algn="l" defTabSz="914400" rtl="0" fontAlgn="auto" hangingPunct="1">
              <a:lnSpc>
                <a:spcPts val="2000"/>
              </a:lnSpc>
              <a:spcBef>
                <a:spcPts val="0"/>
              </a:spcBef>
              <a:spcAft>
                <a:spcPts val="0"/>
              </a:spcAft>
              <a:buSzPct val="120000"/>
              <a:buFont typeface="Police système"/>
              <a:buChar char="-"/>
              <a:tabLst/>
              <a:defRPr lang="fr-FR" sz="1400" b="0" i="0" u="none" strike="noStrike" kern="1200" cap="none" spc="0" baseline="0">
                <a:solidFill>
                  <a:srgbClr val="242269"/>
                </a:solidFill>
                <a:uFillTx/>
                <a:latin typeface="Century Gothic" pitchFamily="34"/>
              </a:defRPr>
            </a:lvl4pPr>
            <a:lvl5pPr marL="719998" marR="0" lvl="4" indent="0" algn="l" defTabSz="914400" rtl="0" fontAlgn="auto" hangingPunct="1">
              <a:lnSpc>
                <a:spcPts val="2000"/>
              </a:lnSpc>
              <a:spcBef>
                <a:spcPts val="0"/>
              </a:spcBef>
              <a:spcAft>
                <a:spcPts val="0"/>
              </a:spcAft>
              <a:buNone/>
              <a:tabLst/>
              <a:defRPr lang="fr-FR" sz="1200" b="0" i="0" u="none" strike="noStrike" kern="1200" cap="none" spc="0" baseline="0">
                <a:solidFill>
                  <a:srgbClr val="242269"/>
                </a:solidFill>
                <a:uFillTx/>
                <a:latin typeface="Century Gothic" pitchFamily="34"/>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lang="fr-FR" dirty="0">
                <a:solidFill>
                  <a:schemeClr val="bg1"/>
                </a:solidFill>
                <a:latin typeface="Century Gothic" panose="020B0502020202020204" pitchFamily="34" charset="0"/>
              </a:rPr>
              <a:t>Cardiovascular, metabolic and venous diseases share poor adherence and increased pill burden</a:t>
            </a:r>
            <a:endParaRPr lang="en-GB" kern="0" dirty="0">
              <a:solidFill>
                <a:schemeClr val="bg1"/>
              </a:solidFill>
              <a:latin typeface="Century Gothic" panose="020B0502020202020204" pitchFamily="34" charset="0"/>
              <a:ea typeface="Roboto"/>
            </a:endParaRPr>
          </a:p>
        </p:txBody>
      </p:sp>
      <p:sp>
        <p:nvSpPr>
          <p:cNvPr id="6" name="ZoneTexte 5">
            <a:extLst>
              <a:ext uri="{FF2B5EF4-FFF2-40B4-BE49-F238E27FC236}">
                <a16:creationId xmlns:a16="http://schemas.microsoft.com/office/drawing/2014/main" id="{0F80F4E8-3B4C-8690-AC21-854691E2A914}"/>
              </a:ext>
            </a:extLst>
          </p:cNvPr>
          <p:cNvSpPr txBox="1"/>
          <p:nvPr/>
        </p:nvSpPr>
        <p:spPr>
          <a:xfrm>
            <a:off x="972127" y="5652655"/>
            <a:ext cx="6098240" cy="369332"/>
          </a:xfrm>
          <a:prstGeom prst="rect">
            <a:avLst/>
          </a:prstGeom>
          <a:noFill/>
        </p:spPr>
        <p:txBody>
          <a:bodyPr wrap="square">
            <a:spAutoFit/>
          </a:bodyPr>
          <a:lstStyle/>
          <a:p>
            <a:r>
              <a:rPr lang="fr-FR">
                <a:solidFill>
                  <a:srgbClr val="002060"/>
                </a:solidFill>
              </a:rPr>
              <a:t>* Cardiometabolic and </a:t>
            </a:r>
            <a:r>
              <a:rPr lang="fr-FR" err="1">
                <a:solidFill>
                  <a:srgbClr val="002060"/>
                </a:solidFill>
              </a:rPr>
              <a:t>Venous</a:t>
            </a:r>
            <a:r>
              <a:rPr lang="fr-FR">
                <a:solidFill>
                  <a:srgbClr val="002060"/>
                </a:solidFill>
              </a:rPr>
              <a:t> </a:t>
            </a:r>
            <a:r>
              <a:rPr lang="fr-FR" err="1">
                <a:solidFill>
                  <a:srgbClr val="002060"/>
                </a:solidFill>
              </a:rPr>
              <a:t>Diseases</a:t>
            </a:r>
            <a:endParaRPr lang="fr-FR">
              <a:solidFill>
                <a:srgbClr val="002060"/>
              </a:solidFill>
            </a:endParaRPr>
          </a:p>
        </p:txBody>
      </p:sp>
    </p:spTree>
    <p:extLst>
      <p:ext uri="{BB962C8B-B14F-4D97-AF65-F5344CB8AC3E}">
        <p14:creationId xmlns:p14="http://schemas.microsoft.com/office/powerpoint/2010/main" val="70111972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Rounded Corners 60">
            <a:extLst>
              <a:ext uri="{FF2B5EF4-FFF2-40B4-BE49-F238E27FC236}">
                <a16:creationId xmlns:a16="http://schemas.microsoft.com/office/drawing/2014/main" id="{3E28B1FB-65CC-6F4F-555B-9494D9898D19}"/>
              </a:ext>
            </a:extLst>
          </p:cNvPr>
          <p:cNvSpPr/>
          <p:nvPr/>
        </p:nvSpPr>
        <p:spPr>
          <a:xfrm>
            <a:off x="1883372" y="1268148"/>
            <a:ext cx="8259841" cy="4274993"/>
          </a:xfrm>
          <a:prstGeom prst="roundRect">
            <a:avLst>
              <a:gd name="adj" fmla="val 6479"/>
            </a:avLst>
          </a:prstGeom>
          <a:solidFill>
            <a:schemeClr val="bg1"/>
          </a:solidFill>
          <a:ln w="3175">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3" name="Titre 2">
            <a:extLst>
              <a:ext uri="{FF2B5EF4-FFF2-40B4-BE49-F238E27FC236}">
                <a16:creationId xmlns:a16="http://schemas.microsoft.com/office/drawing/2014/main" id="{67B6D3BE-C709-5B73-5AE4-DCB2B541A16E}"/>
              </a:ext>
            </a:extLst>
          </p:cNvPr>
          <p:cNvSpPr>
            <a:spLocks noGrp="1"/>
          </p:cNvSpPr>
          <p:nvPr>
            <p:ph type="title" idx="4294967295"/>
          </p:nvPr>
        </p:nvSpPr>
        <p:spPr>
          <a:xfrm>
            <a:off x="0" y="330200"/>
            <a:ext cx="9779431" cy="777875"/>
          </a:xfrm>
        </p:spPr>
        <p:txBody>
          <a:bodyPr>
            <a:normAutofit/>
          </a:bodyPr>
          <a:lstStyle/>
          <a:p>
            <a:r>
              <a:rPr lang="fr-FR" sz="2800" b="1">
                <a:latin typeface="Century Gothic "/>
              </a:rPr>
              <a:t>ADHERENCE IN PROSPECTIVE STUDIES</a:t>
            </a:r>
            <a:r>
              <a:rPr lang="it-IT" sz="2800" b="1" baseline="30000">
                <a:latin typeface="Century Gothic "/>
              </a:rPr>
              <a:t>17</a:t>
            </a:r>
            <a:endParaRPr lang="fr-FR" sz="2800" b="1">
              <a:latin typeface="Century Gothic "/>
            </a:endParaRPr>
          </a:p>
        </p:txBody>
      </p:sp>
      <p:sp>
        <p:nvSpPr>
          <p:cNvPr id="5" name="CasellaDiTesto 3">
            <a:extLst>
              <a:ext uri="{FF2B5EF4-FFF2-40B4-BE49-F238E27FC236}">
                <a16:creationId xmlns:a16="http://schemas.microsoft.com/office/drawing/2014/main" id="{10DF92B7-8531-49F5-2769-5D8EDFFFEDF6}"/>
              </a:ext>
            </a:extLst>
          </p:cNvPr>
          <p:cNvSpPr txBox="1"/>
          <p:nvPr/>
        </p:nvSpPr>
        <p:spPr>
          <a:xfrm>
            <a:off x="2153305" y="5157299"/>
            <a:ext cx="1827744"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000" b="0" i="0" u="none" strike="noStrike" kern="1200" cap="none" spc="0" normalizeH="0" baseline="0" noProof="0">
                <a:ln>
                  <a:noFill/>
                </a:ln>
                <a:solidFill>
                  <a:srgbClr val="242269"/>
                </a:solidFill>
                <a:effectLst/>
                <a:uLnTx/>
                <a:uFillTx/>
                <a:latin typeface="Century Gothic" panose="020B0502020202020204" pitchFamily="34" charset="0"/>
              </a:rPr>
              <a:t>Chowdhury et al. EHJ 2013</a:t>
            </a:r>
          </a:p>
        </p:txBody>
      </p:sp>
      <p:sp>
        <p:nvSpPr>
          <p:cNvPr id="6" name="Rectangle : coins arrondis 5">
            <a:extLst>
              <a:ext uri="{FF2B5EF4-FFF2-40B4-BE49-F238E27FC236}">
                <a16:creationId xmlns:a16="http://schemas.microsoft.com/office/drawing/2014/main" id="{6C9F8E20-9990-F258-E3E8-565DCDF12D1B}"/>
              </a:ext>
            </a:extLst>
          </p:cNvPr>
          <p:cNvSpPr/>
          <p:nvPr/>
        </p:nvSpPr>
        <p:spPr>
          <a:xfrm>
            <a:off x="1671819" y="5689066"/>
            <a:ext cx="8848361" cy="613958"/>
          </a:xfrm>
          <a:prstGeom prst="roundRect">
            <a:avLst/>
          </a:prstGeom>
          <a:solidFill>
            <a:srgbClr val="E97132"/>
          </a:solidFill>
          <a:ln w="25400">
            <a:solidFill>
              <a:srgbClr val="FF7B00"/>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solidFill>
                  <a:schemeClr val="bg1"/>
                </a:solidFill>
                <a:latin typeface="Century Gothic" panose="020B0502020202020204" pitchFamily="34" charset="0"/>
              </a:rPr>
              <a:t>Even </a:t>
            </a:r>
            <a:r>
              <a:rPr lang="fr-FR" err="1">
                <a:solidFill>
                  <a:schemeClr val="bg1"/>
                </a:solidFill>
                <a:latin typeface="Century Gothic" panose="020B0502020202020204" pitchFamily="34" charset="0"/>
              </a:rPr>
              <a:t>under</a:t>
            </a:r>
            <a:r>
              <a:rPr lang="fr-FR">
                <a:solidFill>
                  <a:schemeClr val="bg1"/>
                </a:solidFill>
                <a:latin typeface="Century Gothic" panose="020B0502020202020204" pitchFamily="34" charset="0"/>
              </a:rPr>
              <a:t> prospective </a:t>
            </a:r>
            <a:r>
              <a:rPr lang="fr-FR" err="1">
                <a:solidFill>
                  <a:schemeClr val="bg1"/>
                </a:solidFill>
                <a:latin typeface="Century Gothic" panose="020B0502020202020204" pitchFamily="34" charset="0"/>
              </a:rPr>
              <a:t>studies</a:t>
            </a:r>
            <a:r>
              <a:rPr lang="fr-FR">
                <a:solidFill>
                  <a:schemeClr val="bg1"/>
                </a:solidFill>
                <a:latin typeface="Century Gothic" panose="020B0502020202020204" pitchFamily="34" charset="0"/>
              </a:rPr>
              <a:t> conditions, </a:t>
            </a:r>
            <a:r>
              <a:rPr lang="fr-FR" err="1">
                <a:solidFill>
                  <a:schemeClr val="bg1"/>
                </a:solidFill>
                <a:latin typeface="Century Gothic" panose="020B0502020202020204" pitchFamily="34" charset="0"/>
              </a:rPr>
              <a:t>maintaining</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adherence</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is</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difficult</a:t>
            </a:r>
            <a:r>
              <a:rPr lang="fr-FR">
                <a:solidFill>
                  <a:schemeClr val="bg1"/>
                </a:solidFill>
                <a:latin typeface="Century Gothic" panose="020B0502020202020204" pitchFamily="34" charset="0"/>
              </a:rPr>
              <a:t>.</a:t>
            </a:r>
            <a:endParaRPr lang="en-US">
              <a:solidFill>
                <a:schemeClr val="bg1"/>
              </a:solidFill>
              <a:latin typeface="Century Gothic" panose="020B0502020202020204" pitchFamily="34" charset="0"/>
            </a:endParaRPr>
          </a:p>
        </p:txBody>
      </p:sp>
      <p:grpSp>
        <p:nvGrpSpPr>
          <p:cNvPr id="10" name="Groupe 9">
            <a:extLst>
              <a:ext uri="{FF2B5EF4-FFF2-40B4-BE49-F238E27FC236}">
                <a16:creationId xmlns:a16="http://schemas.microsoft.com/office/drawing/2014/main" id="{A5E4B200-2B96-0860-CAB4-C6AE69E8DAE7}"/>
              </a:ext>
            </a:extLst>
          </p:cNvPr>
          <p:cNvGrpSpPr/>
          <p:nvPr/>
        </p:nvGrpSpPr>
        <p:grpSpPr>
          <a:xfrm>
            <a:off x="1883373" y="1630636"/>
            <a:ext cx="8259840" cy="3550017"/>
            <a:chOff x="1002890" y="1247811"/>
            <a:chExt cx="10102645" cy="4342040"/>
          </a:xfrm>
        </p:grpSpPr>
        <p:pic>
          <p:nvPicPr>
            <p:cNvPr id="4" name="Immagine 2">
              <a:extLst>
                <a:ext uri="{FF2B5EF4-FFF2-40B4-BE49-F238E27FC236}">
                  <a16:creationId xmlns:a16="http://schemas.microsoft.com/office/drawing/2014/main" id="{FD13F5EF-589C-5AD1-6C1C-2AD2D018BED8}"/>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1333046" y="1247811"/>
              <a:ext cx="9525908" cy="4342040"/>
            </a:xfrm>
            <a:prstGeom prst="rect">
              <a:avLst/>
            </a:prstGeom>
          </p:spPr>
        </p:pic>
        <p:sp>
          <p:nvSpPr>
            <p:cNvPr id="7" name="Rectangle : coins arrondis 6">
              <a:extLst>
                <a:ext uri="{FF2B5EF4-FFF2-40B4-BE49-F238E27FC236}">
                  <a16:creationId xmlns:a16="http://schemas.microsoft.com/office/drawing/2014/main" id="{CA432730-FBD7-6861-D7B8-35425CFE960C}"/>
                </a:ext>
              </a:extLst>
            </p:cNvPr>
            <p:cNvSpPr/>
            <p:nvPr/>
          </p:nvSpPr>
          <p:spPr>
            <a:xfrm>
              <a:off x="1002890" y="1961535"/>
              <a:ext cx="10102645" cy="575188"/>
            </a:xfrm>
            <a:prstGeom prst="roundRect">
              <a:avLst/>
            </a:prstGeom>
            <a:noFill/>
            <a:ln>
              <a:solidFill>
                <a:srgbClr val="FF7B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t>-</a:t>
              </a:r>
            </a:p>
          </p:txBody>
        </p:sp>
      </p:grpSp>
    </p:spTree>
    <p:extLst>
      <p:ext uri="{BB962C8B-B14F-4D97-AF65-F5344CB8AC3E}">
        <p14:creationId xmlns:p14="http://schemas.microsoft.com/office/powerpoint/2010/main" val="149933738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A48731-645F-01CA-CC6F-9D56D73AF305}"/>
            </a:ext>
          </a:extLst>
        </p:cNvPr>
        <p:cNvGrpSpPr/>
        <p:nvPr/>
      </p:nvGrpSpPr>
      <p:grpSpPr>
        <a:xfrm>
          <a:off x="0" y="0"/>
          <a:ext cx="0" cy="0"/>
          <a:chOff x="0" y="0"/>
          <a:chExt cx="0" cy="0"/>
        </a:xfrm>
      </p:grpSpPr>
      <p:sp>
        <p:nvSpPr>
          <p:cNvPr id="4" name="Titre 44">
            <a:extLst>
              <a:ext uri="{FF2B5EF4-FFF2-40B4-BE49-F238E27FC236}">
                <a16:creationId xmlns:a16="http://schemas.microsoft.com/office/drawing/2014/main" id="{FE65E6A2-43E8-DBFC-547F-C7E08F6E60DF}"/>
              </a:ext>
            </a:extLst>
          </p:cNvPr>
          <p:cNvSpPr>
            <a:spLocks noGrp="1"/>
          </p:cNvSpPr>
          <p:nvPr>
            <p:ph type="title"/>
          </p:nvPr>
        </p:nvSpPr>
        <p:spPr>
          <a:xfrm>
            <a:off x="89921" y="65408"/>
            <a:ext cx="10825243" cy="590490"/>
          </a:xfrm>
        </p:spPr>
        <p:txBody>
          <a:bodyPr anchor="ctr">
            <a:normAutofit/>
          </a:bodyPr>
          <a:lstStyle/>
          <a:p>
            <a:r>
              <a:rPr lang="fr-FR" sz="2800" b="1">
                <a:solidFill>
                  <a:srgbClr val="242269"/>
                </a:solidFill>
                <a:latin typeface="Century Gothic" panose="020B0502020202020204" pitchFamily="34" charset="0"/>
              </a:rPr>
              <a:t>NON-ADHERENCE HAS VISIBLE CLINICAL CONSEQUENCES</a:t>
            </a:r>
            <a:endParaRPr lang="fr-FR" sz="2800" b="1" baseline="30000">
              <a:solidFill>
                <a:srgbClr val="242269"/>
              </a:solidFill>
              <a:latin typeface="Century Gothic" panose="020B0502020202020204" pitchFamily="34" charset="0"/>
            </a:endParaRPr>
          </a:p>
        </p:txBody>
      </p:sp>
      <p:grpSp>
        <p:nvGrpSpPr>
          <p:cNvPr id="33" name="Groupe 32">
            <a:extLst>
              <a:ext uri="{FF2B5EF4-FFF2-40B4-BE49-F238E27FC236}">
                <a16:creationId xmlns:a16="http://schemas.microsoft.com/office/drawing/2014/main" id="{AB164464-FA22-909C-2572-C016084054FE}"/>
              </a:ext>
            </a:extLst>
          </p:cNvPr>
          <p:cNvGrpSpPr/>
          <p:nvPr/>
        </p:nvGrpSpPr>
        <p:grpSpPr>
          <a:xfrm>
            <a:off x="2355742" y="681925"/>
            <a:ext cx="7330699" cy="6011661"/>
            <a:chOff x="2145047" y="957780"/>
            <a:chExt cx="8049490" cy="5726855"/>
          </a:xfrm>
        </p:grpSpPr>
        <p:sp>
          <p:nvSpPr>
            <p:cNvPr id="34" name="Rectangle : coins arrondis 33">
              <a:extLst>
                <a:ext uri="{FF2B5EF4-FFF2-40B4-BE49-F238E27FC236}">
                  <a16:creationId xmlns:a16="http://schemas.microsoft.com/office/drawing/2014/main" id="{F833E1E4-616D-9DE6-8353-539A601D28F9}"/>
                </a:ext>
              </a:extLst>
            </p:cNvPr>
            <p:cNvSpPr/>
            <p:nvPr/>
          </p:nvSpPr>
          <p:spPr>
            <a:xfrm>
              <a:off x="2145047" y="957780"/>
              <a:ext cx="8049490" cy="5726855"/>
            </a:xfrm>
            <a:prstGeom prst="roundRect">
              <a:avLst>
                <a:gd name="adj" fmla="val 2656"/>
              </a:avLst>
            </a:prstGeom>
            <a:solidFill>
              <a:schemeClr val="bg1"/>
            </a:solidFill>
            <a:ln w="3175">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latin typeface="Century Gothic" panose="020B0502020202020204" pitchFamily="34" charset="0"/>
              </a:endParaRPr>
            </a:p>
          </p:txBody>
        </p:sp>
        <p:grpSp>
          <p:nvGrpSpPr>
            <p:cNvPr id="35" name="Groupe 34">
              <a:extLst>
                <a:ext uri="{FF2B5EF4-FFF2-40B4-BE49-F238E27FC236}">
                  <a16:creationId xmlns:a16="http://schemas.microsoft.com/office/drawing/2014/main" id="{BFDB61F4-B109-3AEF-123D-82528384BB7C}"/>
                </a:ext>
              </a:extLst>
            </p:cNvPr>
            <p:cNvGrpSpPr/>
            <p:nvPr/>
          </p:nvGrpSpPr>
          <p:grpSpPr>
            <a:xfrm>
              <a:off x="3128237" y="1227111"/>
              <a:ext cx="6323883" cy="5178188"/>
              <a:chOff x="2601234" y="1421695"/>
              <a:chExt cx="6323883" cy="5178188"/>
            </a:xfrm>
          </p:grpSpPr>
          <p:grpSp>
            <p:nvGrpSpPr>
              <p:cNvPr id="36" name="Groupe 35">
                <a:extLst>
                  <a:ext uri="{FF2B5EF4-FFF2-40B4-BE49-F238E27FC236}">
                    <a16:creationId xmlns:a16="http://schemas.microsoft.com/office/drawing/2014/main" id="{E91C3B33-0F65-BF96-3B14-C2424A317380}"/>
                  </a:ext>
                </a:extLst>
              </p:cNvPr>
              <p:cNvGrpSpPr>
                <a:grpSpLocks noChangeAspect="1"/>
              </p:cNvGrpSpPr>
              <p:nvPr/>
            </p:nvGrpSpPr>
            <p:grpSpPr>
              <a:xfrm>
                <a:off x="2821861" y="1421695"/>
                <a:ext cx="5872002" cy="3600000"/>
                <a:chOff x="5926045" y="1016243"/>
                <a:chExt cx="5589272" cy="3343275"/>
              </a:xfrm>
            </p:grpSpPr>
            <p:sp>
              <p:nvSpPr>
                <p:cNvPr id="128" name="Rounded Rectangle 1">
                  <a:extLst>
                    <a:ext uri="{FF2B5EF4-FFF2-40B4-BE49-F238E27FC236}">
                      <a16:creationId xmlns:a16="http://schemas.microsoft.com/office/drawing/2014/main" id="{EE3B79D8-B359-358C-EC39-AC9A05E9948B}"/>
                    </a:ext>
                  </a:extLst>
                </p:cNvPr>
                <p:cNvSpPr/>
                <p:nvPr/>
              </p:nvSpPr>
              <p:spPr>
                <a:xfrm>
                  <a:off x="6491838" y="1119113"/>
                  <a:ext cx="4097655" cy="1748790"/>
                </a:xfrm>
                <a:custGeom>
                  <a:avLst/>
                  <a:gdLst/>
                  <a:ahLst/>
                  <a:cxnLst/>
                  <a:rect l="0" t="0" r="0" b="0"/>
                  <a:pathLst>
                    <a:path w="4097655" h="1748790">
                      <a:moveTo>
                        <a:pt x="1944525" y="1748790"/>
                      </a:moveTo>
                      <a:lnTo>
                        <a:pt x="1944525" y="0"/>
                      </a:lnTo>
                      <a:moveTo>
                        <a:pt x="0" y="1208711"/>
                      </a:moveTo>
                      <a:lnTo>
                        <a:pt x="600063" y="608647"/>
                      </a:lnTo>
                      <a:moveTo>
                        <a:pt x="702933" y="505777"/>
                      </a:moveTo>
                      <a:lnTo>
                        <a:pt x="1208711" y="0"/>
                      </a:lnTo>
                      <a:moveTo>
                        <a:pt x="2657475" y="1748790"/>
                      </a:moveTo>
                      <a:lnTo>
                        <a:pt x="2657475" y="0"/>
                      </a:lnTo>
                      <a:moveTo>
                        <a:pt x="3380419" y="1748790"/>
                      </a:moveTo>
                      <a:lnTo>
                        <a:pt x="3380419" y="0"/>
                      </a:lnTo>
                      <a:moveTo>
                        <a:pt x="4097655" y="0"/>
                      </a:moveTo>
                      <a:lnTo>
                        <a:pt x="4097655" y="1748790"/>
                      </a:lnTo>
                    </a:path>
                  </a:pathLst>
                </a:custGeom>
                <a:noFill/>
                <a:ln w="12858">
                  <a:solidFill>
                    <a:srgbClr val="484848"/>
                  </a:solidFill>
                </a:ln>
              </p:spPr>
              <p:txBody>
                <a:bodyPr rtlCol="0" anchor="ctr"/>
                <a:lstStyle/>
                <a:p>
                  <a:pPr algn="ctr"/>
                  <a:endParaRPr sz="1400">
                    <a:latin typeface="Century Gothic" panose="020B0502020202020204" pitchFamily="34" charset="0"/>
                  </a:endParaRPr>
                </a:p>
              </p:txBody>
            </p:sp>
            <p:grpSp>
              <p:nvGrpSpPr>
                <p:cNvPr id="129" name="Group 4">
                  <a:extLst>
                    <a:ext uri="{FF2B5EF4-FFF2-40B4-BE49-F238E27FC236}">
                      <a16:creationId xmlns:a16="http://schemas.microsoft.com/office/drawing/2014/main" id="{3401A08A-9F41-BD41-8554-A61FA7ABA0D8}"/>
                    </a:ext>
                  </a:extLst>
                </p:cNvPr>
                <p:cNvGrpSpPr/>
                <p:nvPr/>
              </p:nvGrpSpPr>
              <p:grpSpPr>
                <a:xfrm>
                  <a:off x="7040478" y="1016243"/>
                  <a:ext cx="4217670" cy="2828925"/>
                  <a:chOff x="2005973" y="617220"/>
                  <a:chExt cx="4217670" cy="2828925"/>
                </a:xfrm>
              </p:grpSpPr>
              <p:sp>
                <p:nvSpPr>
                  <p:cNvPr id="156" name="Rounded Rectangle 2">
                    <a:extLst>
                      <a:ext uri="{FF2B5EF4-FFF2-40B4-BE49-F238E27FC236}">
                        <a16:creationId xmlns:a16="http://schemas.microsoft.com/office/drawing/2014/main" id="{749959B0-0EB4-0492-162C-F8744989EF87}"/>
                      </a:ext>
                    </a:extLst>
                  </p:cNvPr>
                  <p:cNvSpPr/>
                  <p:nvPr/>
                </p:nvSpPr>
                <p:spPr>
                  <a:xfrm>
                    <a:off x="2005973" y="617220"/>
                    <a:ext cx="4217670" cy="2828925"/>
                  </a:xfrm>
                  <a:custGeom>
                    <a:avLst/>
                    <a:gdLst/>
                    <a:ahLst/>
                    <a:cxnLst/>
                    <a:rect l="0" t="0" r="0" b="0"/>
                    <a:pathLst>
                      <a:path w="4217670" h="2828925">
                        <a:moveTo>
                          <a:pt x="51435" y="308610"/>
                        </a:moveTo>
                        <a:cubicBezTo>
                          <a:pt x="51435" y="138169"/>
                          <a:pt x="189603" y="0"/>
                          <a:pt x="360045" y="0"/>
                        </a:cubicBezTo>
                        <a:lnTo>
                          <a:pt x="3857625" y="0"/>
                        </a:lnTo>
                        <a:cubicBezTo>
                          <a:pt x="4028063" y="0"/>
                          <a:pt x="4166235" y="138168"/>
                          <a:pt x="4166235" y="308610"/>
                        </a:cubicBezTo>
                        <a:lnTo>
                          <a:pt x="4166235" y="2777490"/>
                        </a:lnTo>
                        <a:lnTo>
                          <a:pt x="4063365" y="2777490"/>
                        </a:lnTo>
                        <a:lnTo>
                          <a:pt x="4063365" y="308610"/>
                        </a:lnTo>
                        <a:cubicBezTo>
                          <a:pt x="4063365" y="194983"/>
                          <a:pt x="3971253" y="102870"/>
                          <a:pt x="3857625" y="102870"/>
                        </a:cubicBezTo>
                        <a:lnTo>
                          <a:pt x="360045" y="102870"/>
                        </a:lnTo>
                        <a:cubicBezTo>
                          <a:pt x="246418" y="102870"/>
                          <a:pt x="154305" y="194983"/>
                          <a:pt x="154305" y="308610"/>
                        </a:cubicBezTo>
                        <a:lnTo>
                          <a:pt x="154305" y="2777490"/>
                        </a:lnTo>
                        <a:lnTo>
                          <a:pt x="51435" y="2777490"/>
                        </a:lnTo>
                        <a:close/>
                        <a:moveTo>
                          <a:pt x="4011930" y="2811780"/>
                        </a:moveTo>
                        <a:cubicBezTo>
                          <a:pt x="4011930" y="2792843"/>
                          <a:pt x="4027283" y="2777490"/>
                          <a:pt x="4046220" y="2777490"/>
                        </a:cubicBezTo>
                        <a:lnTo>
                          <a:pt x="4183380" y="2777490"/>
                        </a:lnTo>
                        <a:cubicBezTo>
                          <a:pt x="4202316" y="2777490"/>
                          <a:pt x="4217670" y="2792843"/>
                          <a:pt x="4217670" y="2811780"/>
                        </a:cubicBezTo>
                        <a:lnTo>
                          <a:pt x="4217670" y="2828925"/>
                        </a:lnTo>
                        <a:lnTo>
                          <a:pt x="4011930" y="2828925"/>
                        </a:lnTo>
                        <a:close/>
                        <a:moveTo>
                          <a:pt x="0" y="2811780"/>
                        </a:moveTo>
                        <a:cubicBezTo>
                          <a:pt x="0" y="2792843"/>
                          <a:pt x="15352" y="2777490"/>
                          <a:pt x="34290" y="2777490"/>
                        </a:cubicBezTo>
                        <a:lnTo>
                          <a:pt x="171450" y="2777490"/>
                        </a:lnTo>
                        <a:cubicBezTo>
                          <a:pt x="190387" y="2777490"/>
                          <a:pt x="205740" y="2792843"/>
                          <a:pt x="205740" y="2811780"/>
                        </a:cubicBezTo>
                        <a:lnTo>
                          <a:pt x="205740" y="2828925"/>
                        </a:lnTo>
                        <a:lnTo>
                          <a:pt x="0" y="2828925"/>
                        </a:lnTo>
                        <a:close/>
                      </a:path>
                    </a:pathLst>
                  </a:custGeom>
                  <a:solidFill>
                    <a:srgbClr val="EBEBEB"/>
                  </a:solidFill>
                  <a:ln>
                    <a:noFill/>
                  </a:ln>
                  <a:effectLst>
                    <a:outerShdw blurRad="50800" dist="38100" dir="2700000" algn="tl" rotWithShape="0">
                      <a:prstClr val="black">
                        <a:alpha val="40000"/>
                      </a:prstClr>
                    </a:outerShdw>
                  </a:effectLst>
                </p:spPr>
                <p:txBody>
                  <a:bodyPr rtlCol="0" anchor="ctr"/>
                  <a:lstStyle/>
                  <a:p>
                    <a:pPr algn="ctr"/>
                    <a:endParaRPr sz="1400">
                      <a:latin typeface="Century Gothic" panose="020B0502020202020204" pitchFamily="34" charset="0"/>
                    </a:endParaRPr>
                  </a:p>
                </p:txBody>
              </p:sp>
              <p:sp>
                <p:nvSpPr>
                  <p:cNvPr id="157" name="Rounded Rectangle 3">
                    <a:extLst>
                      <a:ext uri="{FF2B5EF4-FFF2-40B4-BE49-F238E27FC236}">
                        <a16:creationId xmlns:a16="http://schemas.microsoft.com/office/drawing/2014/main" id="{53827B10-B678-10A1-1884-4E7FCC8C08D1}"/>
                      </a:ext>
                    </a:extLst>
                  </p:cNvPr>
                  <p:cNvSpPr/>
                  <p:nvPr/>
                </p:nvSpPr>
                <p:spPr>
                  <a:xfrm>
                    <a:off x="2005973" y="617220"/>
                    <a:ext cx="4217670" cy="2828925"/>
                  </a:xfrm>
                  <a:custGeom>
                    <a:avLst/>
                    <a:gdLst/>
                    <a:ahLst/>
                    <a:cxnLst/>
                    <a:rect l="0" t="0" r="0" b="0"/>
                    <a:pathLst>
                      <a:path w="4217670" h="2828925">
                        <a:moveTo>
                          <a:pt x="51435" y="308610"/>
                        </a:moveTo>
                        <a:cubicBezTo>
                          <a:pt x="51435" y="138169"/>
                          <a:pt x="189603" y="0"/>
                          <a:pt x="360045" y="0"/>
                        </a:cubicBezTo>
                        <a:lnTo>
                          <a:pt x="3857625" y="0"/>
                        </a:lnTo>
                        <a:cubicBezTo>
                          <a:pt x="4028066" y="0"/>
                          <a:pt x="4166235" y="138168"/>
                          <a:pt x="4166235" y="308610"/>
                        </a:cubicBezTo>
                        <a:lnTo>
                          <a:pt x="4166235" y="2777490"/>
                        </a:lnTo>
                        <a:lnTo>
                          <a:pt x="4063365" y="2777490"/>
                        </a:lnTo>
                        <a:lnTo>
                          <a:pt x="4063365" y="308610"/>
                        </a:lnTo>
                        <a:cubicBezTo>
                          <a:pt x="4063365" y="194983"/>
                          <a:pt x="3971251" y="102870"/>
                          <a:pt x="3857625" y="102870"/>
                        </a:cubicBezTo>
                        <a:lnTo>
                          <a:pt x="360045" y="102870"/>
                        </a:lnTo>
                        <a:cubicBezTo>
                          <a:pt x="246418" y="102870"/>
                          <a:pt x="154305" y="194983"/>
                          <a:pt x="154305" y="308610"/>
                        </a:cubicBezTo>
                        <a:lnTo>
                          <a:pt x="154305" y="2777490"/>
                        </a:lnTo>
                        <a:lnTo>
                          <a:pt x="51435" y="2777490"/>
                        </a:lnTo>
                        <a:close/>
                        <a:moveTo>
                          <a:pt x="4011930" y="2811780"/>
                        </a:moveTo>
                        <a:cubicBezTo>
                          <a:pt x="4011930" y="2792842"/>
                          <a:pt x="4027282" y="2777490"/>
                          <a:pt x="4046220" y="2777490"/>
                        </a:cubicBezTo>
                        <a:lnTo>
                          <a:pt x="4183380" y="2777490"/>
                        </a:lnTo>
                        <a:cubicBezTo>
                          <a:pt x="4202317" y="2777490"/>
                          <a:pt x="4217670" y="2792842"/>
                          <a:pt x="4217670" y="2811780"/>
                        </a:cubicBezTo>
                        <a:lnTo>
                          <a:pt x="4217670" y="2828925"/>
                        </a:lnTo>
                        <a:lnTo>
                          <a:pt x="4011930" y="2828925"/>
                        </a:lnTo>
                        <a:close/>
                        <a:moveTo>
                          <a:pt x="0" y="2811780"/>
                        </a:moveTo>
                        <a:cubicBezTo>
                          <a:pt x="0" y="2792842"/>
                          <a:pt x="15352" y="2777490"/>
                          <a:pt x="34290" y="2777490"/>
                        </a:cubicBezTo>
                        <a:lnTo>
                          <a:pt x="171450" y="2777490"/>
                        </a:lnTo>
                        <a:cubicBezTo>
                          <a:pt x="190387" y="2777490"/>
                          <a:pt x="205740" y="2792842"/>
                          <a:pt x="205740" y="2811780"/>
                        </a:cubicBezTo>
                        <a:lnTo>
                          <a:pt x="205740" y="2828925"/>
                        </a:lnTo>
                        <a:lnTo>
                          <a:pt x="0" y="2828925"/>
                        </a:lnTo>
                        <a:close/>
                      </a:path>
                    </a:pathLst>
                  </a:custGeom>
                  <a:noFill/>
                  <a:ln w="12858">
                    <a:solidFill>
                      <a:srgbClr val="FFFFFF"/>
                    </a:solidFill>
                  </a:ln>
                </p:spPr>
                <p:txBody>
                  <a:bodyPr rtlCol="0" anchor="ctr"/>
                  <a:lstStyle/>
                  <a:p>
                    <a:pPr algn="ctr"/>
                    <a:endParaRPr sz="1400">
                      <a:latin typeface="Century Gothic" panose="020B0502020202020204" pitchFamily="34" charset="0"/>
                    </a:endParaRPr>
                  </a:p>
                </p:txBody>
              </p:sp>
            </p:grpSp>
            <p:grpSp>
              <p:nvGrpSpPr>
                <p:cNvPr id="130" name="Group 7">
                  <a:extLst>
                    <a:ext uri="{FF2B5EF4-FFF2-40B4-BE49-F238E27FC236}">
                      <a16:creationId xmlns:a16="http://schemas.microsoft.com/office/drawing/2014/main" id="{261A7F60-003D-9397-D75F-A7970ABA70D7}"/>
                    </a:ext>
                  </a:extLst>
                </p:cNvPr>
                <p:cNvGrpSpPr/>
                <p:nvPr/>
              </p:nvGrpSpPr>
              <p:grpSpPr>
                <a:xfrm>
                  <a:off x="5926045" y="2250683"/>
                  <a:ext cx="685800" cy="685800"/>
                  <a:chOff x="891540" y="1851660"/>
                  <a:chExt cx="685800" cy="685800"/>
                </a:xfrm>
              </p:grpSpPr>
              <p:sp>
                <p:nvSpPr>
                  <p:cNvPr id="153" name="Rounded Rectangle 5">
                    <a:extLst>
                      <a:ext uri="{FF2B5EF4-FFF2-40B4-BE49-F238E27FC236}">
                        <a16:creationId xmlns:a16="http://schemas.microsoft.com/office/drawing/2014/main" id="{9072D596-E047-8F82-464E-B9094C623FD2}"/>
                      </a:ext>
                    </a:extLst>
                  </p:cNvPr>
                  <p:cNvSpPr/>
                  <p:nvPr/>
                </p:nvSpPr>
                <p:spPr>
                  <a:xfrm>
                    <a:off x="891540" y="1851660"/>
                    <a:ext cx="685800" cy="685800"/>
                  </a:xfrm>
                  <a:custGeom>
                    <a:avLst/>
                    <a:gdLst/>
                    <a:ahLst/>
                    <a:cxnLst/>
                    <a:rect l="0" t="0" r="0" b="0"/>
                    <a:pathLst>
                      <a:path w="685800" h="685800">
                        <a:moveTo>
                          <a:pt x="0" y="342900"/>
                        </a:moveTo>
                        <a:cubicBezTo>
                          <a:pt x="0" y="153521"/>
                          <a:pt x="153521" y="0"/>
                          <a:pt x="342900" y="0"/>
                        </a:cubicBezTo>
                        <a:cubicBezTo>
                          <a:pt x="532278" y="0"/>
                          <a:pt x="685800" y="153521"/>
                          <a:pt x="685800" y="342900"/>
                        </a:cubicBezTo>
                        <a:cubicBezTo>
                          <a:pt x="685800" y="532278"/>
                          <a:pt x="532278" y="685800"/>
                          <a:pt x="342900" y="685800"/>
                        </a:cubicBezTo>
                        <a:cubicBezTo>
                          <a:pt x="153521" y="685800"/>
                          <a:pt x="0" y="532278"/>
                          <a:pt x="0" y="342900"/>
                        </a:cubicBezTo>
                        <a:close/>
                      </a:path>
                    </a:pathLst>
                  </a:custGeom>
                  <a:solidFill>
                    <a:srgbClr val="48A67F">
                      <a:alpha val="25098"/>
                    </a:srgbClr>
                  </a:solidFill>
                  <a:ln>
                    <a:noFill/>
                  </a:ln>
                  <a:effectLst>
                    <a:outerShdw blurRad="50800" dist="38100" dir="2700000" algn="tl" rotWithShape="0">
                      <a:prstClr val="black">
                        <a:alpha val="40000"/>
                      </a:prstClr>
                    </a:outerShdw>
                  </a:effectLst>
                </p:spPr>
                <p:txBody>
                  <a:bodyPr rtlCol="0" anchor="ctr"/>
                  <a:lstStyle/>
                  <a:p>
                    <a:pPr algn="ctr"/>
                    <a:endParaRPr sz="1400">
                      <a:latin typeface="Century Gothic" panose="020B0502020202020204" pitchFamily="34" charset="0"/>
                    </a:endParaRPr>
                  </a:p>
                </p:txBody>
              </p:sp>
              <p:sp>
                <p:nvSpPr>
                  <p:cNvPr id="155" name="Rounded Rectangle 6">
                    <a:extLst>
                      <a:ext uri="{FF2B5EF4-FFF2-40B4-BE49-F238E27FC236}">
                        <a16:creationId xmlns:a16="http://schemas.microsoft.com/office/drawing/2014/main" id="{40BBD07E-5699-4BE3-E758-69172A151AE8}"/>
                      </a:ext>
                    </a:extLst>
                  </p:cNvPr>
                  <p:cNvSpPr/>
                  <p:nvPr/>
                </p:nvSpPr>
                <p:spPr>
                  <a:xfrm>
                    <a:off x="891540" y="1851660"/>
                    <a:ext cx="685800" cy="685800"/>
                  </a:xfrm>
                  <a:custGeom>
                    <a:avLst/>
                    <a:gdLst/>
                    <a:ahLst/>
                    <a:cxnLst/>
                    <a:rect l="0" t="0" r="0" b="0"/>
                    <a:pathLst>
                      <a:path w="685800" h="685800">
                        <a:moveTo>
                          <a:pt x="0" y="342900"/>
                        </a:moveTo>
                        <a:cubicBezTo>
                          <a:pt x="0" y="153521"/>
                          <a:pt x="153521" y="0"/>
                          <a:pt x="342900" y="0"/>
                        </a:cubicBezTo>
                        <a:cubicBezTo>
                          <a:pt x="532278" y="0"/>
                          <a:pt x="685800" y="153521"/>
                          <a:pt x="685800" y="342900"/>
                        </a:cubicBezTo>
                        <a:cubicBezTo>
                          <a:pt x="685800" y="532278"/>
                          <a:pt x="532278" y="685800"/>
                          <a:pt x="342900" y="685800"/>
                        </a:cubicBezTo>
                        <a:cubicBezTo>
                          <a:pt x="153521" y="685800"/>
                          <a:pt x="0" y="532278"/>
                          <a:pt x="0" y="342900"/>
                        </a:cubicBezTo>
                        <a:close/>
                      </a:path>
                    </a:pathLst>
                  </a:custGeom>
                  <a:noFill/>
                  <a:ln w="12858">
                    <a:solidFill>
                      <a:srgbClr val="FFFFFF"/>
                    </a:solidFill>
                  </a:ln>
                </p:spPr>
                <p:txBody>
                  <a:bodyPr rtlCol="0" anchor="ctr"/>
                  <a:lstStyle/>
                  <a:p>
                    <a:pPr algn="ctr"/>
                    <a:endParaRPr sz="1400">
                      <a:latin typeface="Century Gothic" panose="020B0502020202020204" pitchFamily="34" charset="0"/>
                    </a:endParaRPr>
                  </a:p>
                </p:txBody>
              </p:sp>
            </p:grpSp>
            <p:grpSp>
              <p:nvGrpSpPr>
                <p:cNvPr id="131" name="Group 10">
                  <a:extLst>
                    <a:ext uri="{FF2B5EF4-FFF2-40B4-BE49-F238E27FC236}">
                      <a16:creationId xmlns:a16="http://schemas.microsoft.com/office/drawing/2014/main" id="{78519BBB-A2DB-D3C6-1E54-D1D4CDDFA0D9}"/>
                    </a:ext>
                  </a:extLst>
                </p:cNvPr>
                <p:cNvGrpSpPr/>
                <p:nvPr/>
              </p:nvGrpSpPr>
              <p:grpSpPr>
                <a:xfrm>
                  <a:off x="8069170" y="2867903"/>
                  <a:ext cx="720090" cy="720090"/>
                  <a:chOff x="3034665" y="2468880"/>
                  <a:chExt cx="720090" cy="720090"/>
                </a:xfrm>
              </p:grpSpPr>
              <p:sp>
                <p:nvSpPr>
                  <p:cNvPr id="151" name="Rounded Rectangle 8">
                    <a:extLst>
                      <a:ext uri="{FF2B5EF4-FFF2-40B4-BE49-F238E27FC236}">
                        <a16:creationId xmlns:a16="http://schemas.microsoft.com/office/drawing/2014/main" id="{80EB2D4B-7BB7-F375-1BA8-B4406794182F}"/>
                      </a:ext>
                    </a:extLst>
                  </p:cNvPr>
                  <p:cNvSpPr/>
                  <p:nvPr/>
                </p:nvSpPr>
                <p:spPr>
                  <a:xfrm>
                    <a:off x="3034665" y="2468880"/>
                    <a:ext cx="720090" cy="720090"/>
                  </a:xfrm>
                  <a:custGeom>
                    <a:avLst/>
                    <a:gdLst/>
                    <a:ahLst/>
                    <a:cxnLst/>
                    <a:rect l="0" t="0" r="0" b="0"/>
                    <a:pathLst>
                      <a:path w="720090" h="720090">
                        <a:moveTo>
                          <a:pt x="0" y="360045"/>
                        </a:moveTo>
                        <a:cubicBezTo>
                          <a:pt x="0" y="161197"/>
                          <a:pt x="161197" y="0"/>
                          <a:pt x="360045" y="0"/>
                        </a:cubicBezTo>
                        <a:cubicBezTo>
                          <a:pt x="558892" y="0"/>
                          <a:pt x="720090" y="161197"/>
                          <a:pt x="720090" y="360045"/>
                        </a:cubicBezTo>
                        <a:cubicBezTo>
                          <a:pt x="720090" y="558892"/>
                          <a:pt x="558892" y="720090"/>
                          <a:pt x="360045" y="720090"/>
                        </a:cubicBezTo>
                        <a:cubicBezTo>
                          <a:pt x="161197" y="720090"/>
                          <a:pt x="0" y="558892"/>
                          <a:pt x="0" y="360045"/>
                        </a:cubicBezTo>
                        <a:close/>
                      </a:path>
                    </a:pathLst>
                  </a:custGeom>
                  <a:solidFill>
                    <a:srgbClr val="134792">
                      <a:alpha val="25098"/>
                    </a:srgbClr>
                  </a:solidFill>
                  <a:ln>
                    <a:noFill/>
                  </a:ln>
                  <a:effectLst>
                    <a:outerShdw blurRad="50800" dist="38100" dir="5400000" algn="t" rotWithShape="0">
                      <a:prstClr val="black">
                        <a:alpha val="40000"/>
                      </a:prstClr>
                    </a:outerShdw>
                    <a:reflection blurRad="6350" stA="50000" endA="300" endPos="55000" dir="5400000" sy="-100000" algn="bl" rotWithShape="0"/>
                  </a:effectLst>
                </p:spPr>
                <p:txBody>
                  <a:bodyPr rtlCol="0" anchor="ctr"/>
                  <a:lstStyle/>
                  <a:p>
                    <a:pPr algn="ctr"/>
                    <a:endParaRPr sz="1400">
                      <a:latin typeface="Century Gothic" panose="020B0502020202020204" pitchFamily="34" charset="0"/>
                    </a:endParaRPr>
                  </a:p>
                </p:txBody>
              </p:sp>
              <p:sp>
                <p:nvSpPr>
                  <p:cNvPr id="152" name="Rounded Rectangle 9">
                    <a:extLst>
                      <a:ext uri="{FF2B5EF4-FFF2-40B4-BE49-F238E27FC236}">
                        <a16:creationId xmlns:a16="http://schemas.microsoft.com/office/drawing/2014/main" id="{F4A67CC8-9039-DCE5-E14E-0B5CB17389A0}"/>
                      </a:ext>
                    </a:extLst>
                  </p:cNvPr>
                  <p:cNvSpPr/>
                  <p:nvPr/>
                </p:nvSpPr>
                <p:spPr>
                  <a:xfrm>
                    <a:off x="3034665" y="2468880"/>
                    <a:ext cx="720090" cy="720090"/>
                  </a:xfrm>
                  <a:custGeom>
                    <a:avLst/>
                    <a:gdLst/>
                    <a:ahLst/>
                    <a:cxnLst/>
                    <a:rect l="0" t="0" r="0" b="0"/>
                    <a:pathLst>
                      <a:path w="720090" h="720090">
                        <a:moveTo>
                          <a:pt x="0" y="360045"/>
                        </a:moveTo>
                        <a:cubicBezTo>
                          <a:pt x="0" y="161197"/>
                          <a:pt x="161197" y="0"/>
                          <a:pt x="360045" y="0"/>
                        </a:cubicBezTo>
                        <a:cubicBezTo>
                          <a:pt x="558892" y="0"/>
                          <a:pt x="720090" y="161197"/>
                          <a:pt x="720090" y="360045"/>
                        </a:cubicBezTo>
                        <a:cubicBezTo>
                          <a:pt x="720090" y="558892"/>
                          <a:pt x="558892" y="720090"/>
                          <a:pt x="360045" y="720090"/>
                        </a:cubicBezTo>
                        <a:cubicBezTo>
                          <a:pt x="161197" y="720090"/>
                          <a:pt x="0" y="558892"/>
                          <a:pt x="0" y="360045"/>
                        </a:cubicBezTo>
                        <a:close/>
                      </a:path>
                    </a:pathLst>
                  </a:custGeom>
                  <a:noFill/>
                  <a:ln w="12858">
                    <a:solidFill>
                      <a:srgbClr val="FFFFFF"/>
                    </a:solidFill>
                  </a:ln>
                </p:spPr>
                <p:txBody>
                  <a:bodyPr rtlCol="0" anchor="ctr"/>
                  <a:lstStyle/>
                  <a:p>
                    <a:pPr algn="ctr"/>
                    <a:endParaRPr sz="1400">
                      <a:latin typeface="Century Gothic" panose="020B0502020202020204" pitchFamily="34" charset="0"/>
                    </a:endParaRPr>
                  </a:p>
                </p:txBody>
              </p:sp>
            </p:grpSp>
            <p:grpSp>
              <p:nvGrpSpPr>
                <p:cNvPr id="132" name="Group 13">
                  <a:extLst>
                    <a:ext uri="{FF2B5EF4-FFF2-40B4-BE49-F238E27FC236}">
                      <a16:creationId xmlns:a16="http://schemas.microsoft.com/office/drawing/2014/main" id="{990E2469-727B-4559-41B6-545EA222931B}"/>
                    </a:ext>
                  </a:extLst>
                </p:cNvPr>
                <p:cNvGrpSpPr/>
                <p:nvPr/>
              </p:nvGrpSpPr>
              <p:grpSpPr>
                <a:xfrm>
                  <a:off x="8789260" y="2867903"/>
                  <a:ext cx="720090" cy="720090"/>
                  <a:chOff x="3754755" y="2468880"/>
                  <a:chExt cx="720090" cy="720090"/>
                </a:xfrm>
              </p:grpSpPr>
              <p:sp>
                <p:nvSpPr>
                  <p:cNvPr id="149" name="Rounded Rectangle 11">
                    <a:extLst>
                      <a:ext uri="{FF2B5EF4-FFF2-40B4-BE49-F238E27FC236}">
                        <a16:creationId xmlns:a16="http://schemas.microsoft.com/office/drawing/2014/main" id="{66DAA95C-E891-AA5C-0FC3-D4D6CA227AB2}"/>
                      </a:ext>
                    </a:extLst>
                  </p:cNvPr>
                  <p:cNvSpPr/>
                  <p:nvPr/>
                </p:nvSpPr>
                <p:spPr>
                  <a:xfrm>
                    <a:off x="3754755" y="2468880"/>
                    <a:ext cx="720090" cy="720090"/>
                  </a:xfrm>
                  <a:custGeom>
                    <a:avLst/>
                    <a:gdLst/>
                    <a:ahLst/>
                    <a:cxnLst/>
                    <a:rect l="0" t="0" r="0" b="0"/>
                    <a:pathLst>
                      <a:path w="720090" h="720090">
                        <a:moveTo>
                          <a:pt x="0" y="360045"/>
                        </a:moveTo>
                        <a:cubicBezTo>
                          <a:pt x="0" y="161197"/>
                          <a:pt x="161197" y="0"/>
                          <a:pt x="360045" y="0"/>
                        </a:cubicBezTo>
                        <a:cubicBezTo>
                          <a:pt x="558892" y="0"/>
                          <a:pt x="720090" y="161197"/>
                          <a:pt x="720090" y="360045"/>
                        </a:cubicBezTo>
                        <a:cubicBezTo>
                          <a:pt x="720090" y="558892"/>
                          <a:pt x="558892" y="720090"/>
                          <a:pt x="360045" y="720090"/>
                        </a:cubicBezTo>
                        <a:cubicBezTo>
                          <a:pt x="161197" y="720090"/>
                          <a:pt x="0" y="558892"/>
                          <a:pt x="0" y="360045"/>
                        </a:cubicBezTo>
                        <a:close/>
                      </a:path>
                    </a:pathLst>
                  </a:custGeom>
                  <a:solidFill>
                    <a:srgbClr val="F55B41">
                      <a:alpha val="27059"/>
                    </a:srgbClr>
                  </a:solidFill>
                  <a:ln>
                    <a:noFill/>
                  </a:ln>
                  <a:effectLst>
                    <a:outerShdw blurRad="50800" dist="38100" dir="5400000" algn="t" rotWithShape="0">
                      <a:prstClr val="black">
                        <a:alpha val="40000"/>
                      </a:prstClr>
                    </a:outerShdw>
                    <a:reflection blurRad="6350" stA="50000" endA="300" endPos="55000" dir="5400000" sy="-100000" algn="bl" rotWithShape="0"/>
                  </a:effectLst>
                </p:spPr>
                <p:txBody>
                  <a:bodyPr rtlCol="0" anchor="ctr"/>
                  <a:lstStyle/>
                  <a:p>
                    <a:pPr algn="ctr"/>
                    <a:endParaRPr sz="1400">
                      <a:latin typeface="Century Gothic" panose="020B0502020202020204" pitchFamily="34" charset="0"/>
                    </a:endParaRPr>
                  </a:p>
                </p:txBody>
              </p:sp>
              <p:sp>
                <p:nvSpPr>
                  <p:cNvPr id="150" name="Rounded Rectangle 12">
                    <a:extLst>
                      <a:ext uri="{FF2B5EF4-FFF2-40B4-BE49-F238E27FC236}">
                        <a16:creationId xmlns:a16="http://schemas.microsoft.com/office/drawing/2014/main" id="{E4BAABD9-EA14-4138-7255-3C6E61331605}"/>
                      </a:ext>
                    </a:extLst>
                  </p:cNvPr>
                  <p:cNvSpPr/>
                  <p:nvPr/>
                </p:nvSpPr>
                <p:spPr>
                  <a:xfrm>
                    <a:off x="3754755" y="2468880"/>
                    <a:ext cx="720090" cy="720090"/>
                  </a:xfrm>
                  <a:custGeom>
                    <a:avLst/>
                    <a:gdLst/>
                    <a:ahLst/>
                    <a:cxnLst/>
                    <a:rect l="0" t="0" r="0" b="0"/>
                    <a:pathLst>
                      <a:path w="720090" h="720090">
                        <a:moveTo>
                          <a:pt x="0" y="360045"/>
                        </a:moveTo>
                        <a:cubicBezTo>
                          <a:pt x="0" y="161197"/>
                          <a:pt x="161197" y="0"/>
                          <a:pt x="360045" y="0"/>
                        </a:cubicBezTo>
                        <a:cubicBezTo>
                          <a:pt x="558892" y="0"/>
                          <a:pt x="720090" y="161197"/>
                          <a:pt x="720090" y="360045"/>
                        </a:cubicBezTo>
                        <a:cubicBezTo>
                          <a:pt x="720090" y="558892"/>
                          <a:pt x="558892" y="720090"/>
                          <a:pt x="360045" y="720090"/>
                        </a:cubicBezTo>
                        <a:cubicBezTo>
                          <a:pt x="161197" y="720090"/>
                          <a:pt x="0" y="558892"/>
                          <a:pt x="0" y="360045"/>
                        </a:cubicBezTo>
                        <a:close/>
                      </a:path>
                    </a:pathLst>
                  </a:custGeom>
                  <a:noFill/>
                  <a:ln w="12858">
                    <a:solidFill>
                      <a:srgbClr val="FFFFFF"/>
                    </a:solidFill>
                  </a:ln>
                </p:spPr>
                <p:txBody>
                  <a:bodyPr rtlCol="0" anchor="ctr"/>
                  <a:lstStyle/>
                  <a:p>
                    <a:pPr algn="ctr"/>
                    <a:endParaRPr sz="1400">
                      <a:latin typeface="Century Gothic" panose="020B0502020202020204" pitchFamily="34" charset="0"/>
                    </a:endParaRPr>
                  </a:p>
                </p:txBody>
              </p:sp>
            </p:grpSp>
            <p:grpSp>
              <p:nvGrpSpPr>
                <p:cNvPr id="133" name="Group 16">
                  <a:extLst>
                    <a:ext uri="{FF2B5EF4-FFF2-40B4-BE49-F238E27FC236}">
                      <a16:creationId xmlns:a16="http://schemas.microsoft.com/office/drawing/2014/main" id="{7E9EE9D6-9DA1-83F8-16F5-A6CAE3CC77D9}"/>
                    </a:ext>
                  </a:extLst>
                </p:cNvPr>
                <p:cNvGrpSpPr/>
                <p:nvPr/>
              </p:nvGrpSpPr>
              <p:grpSpPr>
                <a:xfrm>
                  <a:off x="9509350" y="2867903"/>
                  <a:ext cx="720090" cy="720090"/>
                  <a:chOff x="4474845" y="2468880"/>
                  <a:chExt cx="720090" cy="720090"/>
                </a:xfrm>
              </p:grpSpPr>
              <p:sp>
                <p:nvSpPr>
                  <p:cNvPr id="147" name="Rounded Rectangle 14">
                    <a:extLst>
                      <a:ext uri="{FF2B5EF4-FFF2-40B4-BE49-F238E27FC236}">
                        <a16:creationId xmlns:a16="http://schemas.microsoft.com/office/drawing/2014/main" id="{BAB11F84-850F-3B0A-B88C-82C1ED55CCCF}"/>
                      </a:ext>
                    </a:extLst>
                  </p:cNvPr>
                  <p:cNvSpPr/>
                  <p:nvPr/>
                </p:nvSpPr>
                <p:spPr>
                  <a:xfrm>
                    <a:off x="4474845" y="2468880"/>
                    <a:ext cx="720090" cy="720090"/>
                  </a:xfrm>
                  <a:custGeom>
                    <a:avLst/>
                    <a:gdLst/>
                    <a:ahLst/>
                    <a:cxnLst/>
                    <a:rect l="0" t="0" r="0" b="0"/>
                    <a:pathLst>
                      <a:path w="720090" h="720090">
                        <a:moveTo>
                          <a:pt x="0" y="360045"/>
                        </a:moveTo>
                        <a:cubicBezTo>
                          <a:pt x="0" y="161197"/>
                          <a:pt x="161197" y="0"/>
                          <a:pt x="360045" y="0"/>
                        </a:cubicBezTo>
                        <a:cubicBezTo>
                          <a:pt x="558892" y="0"/>
                          <a:pt x="720090" y="161197"/>
                          <a:pt x="720090" y="360045"/>
                        </a:cubicBezTo>
                        <a:cubicBezTo>
                          <a:pt x="720090" y="558892"/>
                          <a:pt x="558892" y="720090"/>
                          <a:pt x="360045" y="720090"/>
                        </a:cubicBezTo>
                        <a:cubicBezTo>
                          <a:pt x="161197" y="720090"/>
                          <a:pt x="0" y="558892"/>
                          <a:pt x="0" y="360045"/>
                        </a:cubicBezTo>
                        <a:close/>
                      </a:path>
                    </a:pathLst>
                  </a:custGeom>
                  <a:solidFill>
                    <a:srgbClr val="DE2E2E">
                      <a:alpha val="25098"/>
                    </a:srgbClr>
                  </a:solidFill>
                  <a:ln>
                    <a:noFill/>
                  </a:ln>
                  <a:effectLst>
                    <a:outerShdw blurRad="50800" dist="38100" dir="5400000" algn="t" rotWithShape="0">
                      <a:prstClr val="black">
                        <a:alpha val="40000"/>
                      </a:prstClr>
                    </a:outerShdw>
                    <a:reflection blurRad="6350" stA="50000" endA="300" endPos="55000" dir="5400000" sy="-100000" algn="bl" rotWithShape="0"/>
                  </a:effectLst>
                </p:spPr>
                <p:txBody>
                  <a:bodyPr rtlCol="0" anchor="ctr"/>
                  <a:lstStyle/>
                  <a:p>
                    <a:pPr algn="ctr"/>
                    <a:endParaRPr sz="1400">
                      <a:latin typeface="Century Gothic" panose="020B0502020202020204" pitchFamily="34" charset="0"/>
                    </a:endParaRPr>
                  </a:p>
                </p:txBody>
              </p:sp>
              <p:sp>
                <p:nvSpPr>
                  <p:cNvPr id="148" name="Rounded Rectangle 15">
                    <a:extLst>
                      <a:ext uri="{FF2B5EF4-FFF2-40B4-BE49-F238E27FC236}">
                        <a16:creationId xmlns:a16="http://schemas.microsoft.com/office/drawing/2014/main" id="{ADF0FA18-1EF7-8E1E-74C7-2FA2CB88772E}"/>
                      </a:ext>
                    </a:extLst>
                  </p:cNvPr>
                  <p:cNvSpPr/>
                  <p:nvPr/>
                </p:nvSpPr>
                <p:spPr>
                  <a:xfrm>
                    <a:off x="4474845" y="2468880"/>
                    <a:ext cx="720090" cy="720090"/>
                  </a:xfrm>
                  <a:custGeom>
                    <a:avLst/>
                    <a:gdLst/>
                    <a:ahLst/>
                    <a:cxnLst/>
                    <a:rect l="0" t="0" r="0" b="0"/>
                    <a:pathLst>
                      <a:path w="720090" h="720090">
                        <a:moveTo>
                          <a:pt x="0" y="360045"/>
                        </a:moveTo>
                        <a:cubicBezTo>
                          <a:pt x="0" y="161197"/>
                          <a:pt x="161197" y="0"/>
                          <a:pt x="360045" y="0"/>
                        </a:cubicBezTo>
                        <a:cubicBezTo>
                          <a:pt x="558892" y="0"/>
                          <a:pt x="720090" y="161197"/>
                          <a:pt x="720090" y="360045"/>
                        </a:cubicBezTo>
                        <a:cubicBezTo>
                          <a:pt x="720090" y="558892"/>
                          <a:pt x="558892" y="720090"/>
                          <a:pt x="360045" y="720090"/>
                        </a:cubicBezTo>
                        <a:cubicBezTo>
                          <a:pt x="161197" y="720090"/>
                          <a:pt x="0" y="558892"/>
                          <a:pt x="0" y="360045"/>
                        </a:cubicBezTo>
                        <a:close/>
                      </a:path>
                    </a:pathLst>
                  </a:custGeom>
                  <a:noFill/>
                  <a:ln w="12858">
                    <a:solidFill>
                      <a:srgbClr val="FFFFFF"/>
                    </a:solidFill>
                  </a:ln>
                </p:spPr>
                <p:txBody>
                  <a:bodyPr rtlCol="0" anchor="ctr"/>
                  <a:lstStyle/>
                  <a:p>
                    <a:pPr algn="ctr"/>
                    <a:endParaRPr sz="1400">
                      <a:latin typeface="Century Gothic" panose="020B0502020202020204" pitchFamily="34" charset="0"/>
                    </a:endParaRPr>
                  </a:p>
                </p:txBody>
              </p:sp>
            </p:grpSp>
            <p:grpSp>
              <p:nvGrpSpPr>
                <p:cNvPr id="134" name="Group 19">
                  <a:extLst>
                    <a:ext uri="{FF2B5EF4-FFF2-40B4-BE49-F238E27FC236}">
                      <a16:creationId xmlns:a16="http://schemas.microsoft.com/office/drawing/2014/main" id="{A2BD9220-50AF-9D8A-BEA7-2E4CB2FB1E41}"/>
                    </a:ext>
                  </a:extLst>
                </p:cNvPr>
                <p:cNvGrpSpPr/>
                <p:nvPr/>
              </p:nvGrpSpPr>
              <p:grpSpPr>
                <a:xfrm>
                  <a:off x="10229440" y="2867903"/>
                  <a:ext cx="720090" cy="720090"/>
                  <a:chOff x="5194935" y="2468880"/>
                  <a:chExt cx="720090" cy="720090"/>
                </a:xfrm>
              </p:grpSpPr>
              <p:sp>
                <p:nvSpPr>
                  <p:cNvPr id="145" name="Rounded Rectangle 17">
                    <a:extLst>
                      <a:ext uri="{FF2B5EF4-FFF2-40B4-BE49-F238E27FC236}">
                        <a16:creationId xmlns:a16="http://schemas.microsoft.com/office/drawing/2014/main" id="{E4410222-D98C-5DFA-87F8-A1EF1CE8D035}"/>
                      </a:ext>
                    </a:extLst>
                  </p:cNvPr>
                  <p:cNvSpPr/>
                  <p:nvPr/>
                </p:nvSpPr>
                <p:spPr>
                  <a:xfrm>
                    <a:off x="5194935" y="2468880"/>
                    <a:ext cx="720090" cy="720090"/>
                  </a:xfrm>
                  <a:custGeom>
                    <a:avLst/>
                    <a:gdLst/>
                    <a:ahLst/>
                    <a:cxnLst/>
                    <a:rect l="0" t="0" r="0" b="0"/>
                    <a:pathLst>
                      <a:path w="720090" h="720090">
                        <a:moveTo>
                          <a:pt x="0" y="360045"/>
                        </a:moveTo>
                        <a:cubicBezTo>
                          <a:pt x="0" y="161197"/>
                          <a:pt x="161197" y="0"/>
                          <a:pt x="360045" y="0"/>
                        </a:cubicBezTo>
                        <a:cubicBezTo>
                          <a:pt x="558892" y="0"/>
                          <a:pt x="720090" y="161197"/>
                          <a:pt x="720090" y="360045"/>
                        </a:cubicBezTo>
                        <a:cubicBezTo>
                          <a:pt x="720090" y="558892"/>
                          <a:pt x="558892" y="720090"/>
                          <a:pt x="360045" y="720090"/>
                        </a:cubicBezTo>
                        <a:cubicBezTo>
                          <a:pt x="161197" y="720090"/>
                          <a:pt x="0" y="558892"/>
                          <a:pt x="0" y="360045"/>
                        </a:cubicBezTo>
                        <a:close/>
                      </a:path>
                    </a:pathLst>
                  </a:custGeom>
                  <a:solidFill>
                    <a:srgbClr val="BA5DE5">
                      <a:alpha val="25098"/>
                    </a:srgbClr>
                  </a:solidFill>
                  <a:ln>
                    <a:noFill/>
                  </a:ln>
                  <a:effectLst>
                    <a:outerShdw blurRad="50800" dist="38100" dir="5400000" algn="t" rotWithShape="0">
                      <a:prstClr val="black">
                        <a:alpha val="40000"/>
                      </a:prstClr>
                    </a:outerShdw>
                    <a:reflection blurRad="6350" stA="52000" endA="300" endPos="35000" dir="5400000" sy="-100000" algn="bl" rotWithShape="0"/>
                  </a:effectLst>
                </p:spPr>
                <p:txBody>
                  <a:bodyPr rtlCol="0" anchor="ctr"/>
                  <a:lstStyle/>
                  <a:p>
                    <a:pPr algn="ctr"/>
                    <a:endParaRPr sz="1400">
                      <a:latin typeface="Century Gothic" panose="020B0502020202020204" pitchFamily="34" charset="0"/>
                    </a:endParaRPr>
                  </a:p>
                </p:txBody>
              </p:sp>
              <p:sp>
                <p:nvSpPr>
                  <p:cNvPr id="146" name="Rounded Rectangle 18">
                    <a:extLst>
                      <a:ext uri="{FF2B5EF4-FFF2-40B4-BE49-F238E27FC236}">
                        <a16:creationId xmlns:a16="http://schemas.microsoft.com/office/drawing/2014/main" id="{619E215D-9098-DB68-106D-984C7CE836EB}"/>
                      </a:ext>
                    </a:extLst>
                  </p:cNvPr>
                  <p:cNvSpPr/>
                  <p:nvPr/>
                </p:nvSpPr>
                <p:spPr>
                  <a:xfrm>
                    <a:off x="5194935" y="2468880"/>
                    <a:ext cx="720090" cy="720090"/>
                  </a:xfrm>
                  <a:custGeom>
                    <a:avLst/>
                    <a:gdLst/>
                    <a:ahLst/>
                    <a:cxnLst/>
                    <a:rect l="0" t="0" r="0" b="0"/>
                    <a:pathLst>
                      <a:path w="720090" h="720090">
                        <a:moveTo>
                          <a:pt x="0" y="360045"/>
                        </a:moveTo>
                        <a:cubicBezTo>
                          <a:pt x="0" y="161197"/>
                          <a:pt x="161197" y="0"/>
                          <a:pt x="360045" y="0"/>
                        </a:cubicBezTo>
                        <a:cubicBezTo>
                          <a:pt x="558892" y="0"/>
                          <a:pt x="720090" y="161197"/>
                          <a:pt x="720090" y="360045"/>
                        </a:cubicBezTo>
                        <a:cubicBezTo>
                          <a:pt x="720090" y="558892"/>
                          <a:pt x="558892" y="720090"/>
                          <a:pt x="360045" y="720090"/>
                        </a:cubicBezTo>
                        <a:cubicBezTo>
                          <a:pt x="161197" y="720090"/>
                          <a:pt x="0" y="558892"/>
                          <a:pt x="0" y="360045"/>
                        </a:cubicBezTo>
                        <a:close/>
                      </a:path>
                    </a:pathLst>
                  </a:custGeom>
                  <a:noFill/>
                  <a:ln w="12858">
                    <a:solidFill>
                      <a:srgbClr val="FFFFFF"/>
                    </a:solidFill>
                  </a:ln>
                </p:spPr>
                <p:txBody>
                  <a:bodyPr rtlCol="0" anchor="ctr"/>
                  <a:lstStyle/>
                  <a:p>
                    <a:pPr algn="ctr"/>
                    <a:endParaRPr sz="1400">
                      <a:latin typeface="Century Gothic" panose="020B0502020202020204" pitchFamily="34" charset="0"/>
                    </a:endParaRPr>
                  </a:p>
                </p:txBody>
              </p:sp>
            </p:grpSp>
            <p:grpSp>
              <p:nvGrpSpPr>
                <p:cNvPr id="135" name="Group 22">
                  <a:extLst>
                    <a:ext uri="{FF2B5EF4-FFF2-40B4-BE49-F238E27FC236}">
                      <a16:creationId xmlns:a16="http://schemas.microsoft.com/office/drawing/2014/main" id="{E64BE158-4F71-CE21-2BD2-896AA8857454}"/>
                    </a:ext>
                  </a:extLst>
                </p:cNvPr>
                <p:cNvGrpSpPr/>
                <p:nvPr/>
              </p:nvGrpSpPr>
              <p:grpSpPr>
                <a:xfrm>
                  <a:off x="6783295" y="3845168"/>
                  <a:ext cx="4732022" cy="514350"/>
                  <a:chOff x="1748790" y="3446145"/>
                  <a:chExt cx="4732022" cy="514350"/>
                </a:xfrm>
              </p:grpSpPr>
              <p:sp>
                <p:nvSpPr>
                  <p:cNvPr id="143" name="Rounded Rectangle 20">
                    <a:extLst>
                      <a:ext uri="{FF2B5EF4-FFF2-40B4-BE49-F238E27FC236}">
                        <a16:creationId xmlns:a16="http://schemas.microsoft.com/office/drawing/2014/main" id="{EF669E4D-966E-956D-8043-93E67B1011D8}"/>
                      </a:ext>
                    </a:extLst>
                  </p:cNvPr>
                  <p:cNvSpPr/>
                  <p:nvPr/>
                </p:nvSpPr>
                <p:spPr>
                  <a:xfrm>
                    <a:off x="1748790" y="3446145"/>
                    <a:ext cx="4732022" cy="514350"/>
                  </a:xfrm>
                  <a:custGeom>
                    <a:avLst/>
                    <a:gdLst/>
                    <a:ahLst/>
                    <a:cxnLst/>
                    <a:rect l="0" t="0" r="0" b="0"/>
                    <a:pathLst>
                      <a:path w="4732022" h="514350">
                        <a:moveTo>
                          <a:pt x="0" y="102870"/>
                        </a:moveTo>
                        <a:cubicBezTo>
                          <a:pt x="0" y="46056"/>
                          <a:pt x="46056" y="0"/>
                          <a:pt x="102870" y="0"/>
                        </a:cubicBezTo>
                        <a:lnTo>
                          <a:pt x="102870" y="102870"/>
                        </a:lnTo>
                        <a:close/>
                        <a:moveTo>
                          <a:pt x="4629150" y="102870"/>
                        </a:moveTo>
                        <a:lnTo>
                          <a:pt x="102870" y="102870"/>
                        </a:lnTo>
                        <a:lnTo>
                          <a:pt x="102870" y="0"/>
                        </a:lnTo>
                        <a:lnTo>
                          <a:pt x="4629150" y="0"/>
                        </a:lnTo>
                        <a:close/>
                        <a:moveTo>
                          <a:pt x="4629150" y="102870"/>
                        </a:moveTo>
                        <a:lnTo>
                          <a:pt x="4629152" y="0"/>
                        </a:lnTo>
                        <a:cubicBezTo>
                          <a:pt x="4685965" y="0"/>
                          <a:pt x="4732022" y="46056"/>
                          <a:pt x="4732022" y="102870"/>
                        </a:cubicBezTo>
                        <a:close/>
                        <a:moveTo>
                          <a:pt x="0" y="411480"/>
                        </a:moveTo>
                        <a:lnTo>
                          <a:pt x="0" y="102870"/>
                        </a:lnTo>
                        <a:lnTo>
                          <a:pt x="4732020" y="102870"/>
                        </a:lnTo>
                        <a:lnTo>
                          <a:pt x="4732020" y="411480"/>
                        </a:lnTo>
                        <a:close/>
                        <a:moveTo>
                          <a:pt x="0" y="514350"/>
                        </a:moveTo>
                        <a:lnTo>
                          <a:pt x="0" y="411480"/>
                        </a:lnTo>
                        <a:lnTo>
                          <a:pt x="4732020" y="411480"/>
                        </a:lnTo>
                        <a:lnTo>
                          <a:pt x="4732020" y="514350"/>
                        </a:lnTo>
                        <a:close/>
                      </a:path>
                    </a:pathLst>
                  </a:custGeom>
                  <a:solidFill>
                    <a:srgbClr val="EBEBEB"/>
                  </a:solidFill>
                  <a:ln>
                    <a:noFill/>
                  </a:ln>
                  <a:effectLst>
                    <a:outerShdw blurRad="50800" dist="38100" dir="2700000" algn="tl" rotWithShape="0">
                      <a:prstClr val="black">
                        <a:alpha val="40000"/>
                      </a:prstClr>
                    </a:outerShdw>
                  </a:effectLst>
                </p:spPr>
                <p:txBody>
                  <a:bodyPr rtlCol="0" anchor="ctr"/>
                  <a:lstStyle/>
                  <a:p>
                    <a:pPr algn="ctr"/>
                    <a:endParaRPr sz="1400">
                      <a:latin typeface="Century Gothic" panose="020B0502020202020204" pitchFamily="34" charset="0"/>
                    </a:endParaRPr>
                  </a:p>
                </p:txBody>
              </p:sp>
              <p:sp>
                <p:nvSpPr>
                  <p:cNvPr id="144" name="Rounded Rectangle 21">
                    <a:extLst>
                      <a:ext uri="{FF2B5EF4-FFF2-40B4-BE49-F238E27FC236}">
                        <a16:creationId xmlns:a16="http://schemas.microsoft.com/office/drawing/2014/main" id="{6CC2A88A-DB9C-B4B7-A152-9893B1FB9584}"/>
                      </a:ext>
                    </a:extLst>
                  </p:cNvPr>
                  <p:cNvSpPr/>
                  <p:nvPr/>
                </p:nvSpPr>
                <p:spPr>
                  <a:xfrm>
                    <a:off x="1748790" y="3446145"/>
                    <a:ext cx="4732020" cy="514350"/>
                  </a:xfrm>
                  <a:custGeom>
                    <a:avLst/>
                    <a:gdLst/>
                    <a:ahLst/>
                    <a:cxnLst/>
                    <a:rect l="0" t="0" r="0" b="0"/>
                    <a:pathLst>
                      <a:path w="4732020" h="514350">
                        <a:moveTo>
                          <a:pt x="0" y="102870"/>
                        </a:moveTo>
                        <a:cubicBezTo>
                          <a:pt x="0" y="46056"/>
                          <a:pt x="46056" y="0"/>
                          <a:pt x="102870" y="0"/>
                        </a:cubicBezTo>
                        <a:moveTo>
                          <a:pt x="102870" y="0"/>
                        </a:moveTo>
                        <a:lnTo>
                          <a:pt x="4629150" y="0"/>
                        </a:lnTo>
                        <a:moveTo>
                          <a:pt x="4629150" y="0"/>
                        </a:moveTo>
                        <a:cubicBezTo>
                          <a:pt x="4685963" y="0"/>
                          <a:pt x="4732020" y="46056"/>
                          <a:pt x="4732020" y="102870"/>
                        </a:cubicBezTo>
                        <a:moveTo>
                          <a:pt x="0" y="411480"/>
                        </a:moveTo>
                        <a:lnTo>
                          <a:pt x="0" y="102870"/>
                        </a:lnTo>
                        <a:moveTo>
                          <a:pt x="4732020" y="411480"/>
                        </a:moveTo>
                        <a:lnTo>
                          <a:pt x="4732020" y="514350"/>
                        </a:lnTo>
                        <a:lnTo>
                          <a:pt x="0" y="514350"/>
                        </a:lnTo>
                        <a:lnTo>
                          <a:pt x="0" y="411480"/>
                        </a:lnTo>
                        <a:moveTo>
                          <a:pt x="4732020" y="102870"/>
                        </a:moveTo>
                        <a:lnTo>
                          <a:pt x="4732020" y="411480"/>
                        </a:lnTo>
                      </a:path>
                    </a:pathLst>
                  </a:custGeom>
                  <a:noFill/>
                  <a:ln w="12858">
                    <a:solidFill>
                      <a:srgbClr val="FFFFFF"/>
                    </a:solidFill>
                  </a:ln>
                </p:spPr>
                <p:txBody>
                  <a:bodyPr rtlCol="0" anchor="ctr"/>
                  <a:lstStyle/>
                  <a:p>
                    <a:pPr algn="ctr"/>
                    <a:endParaRPr sz="1400">
                      <a:latin typeface="Century Gothic" panose="020B0502020202020204" pitchFamily="34" charset="0"/>
                    </a:endParaRPr>
                  </a:p>
                </p:txBody>
              </p:sp>
            </p:grpSp>
            <p:sp>
              <p:nvSpPr>
                <p:cNvPr id="136" name="Rounded Rectangle 23">
                  <a:extLst>
                    <a:ext uri="{FF2B5EF4-FFF2-40B4-BE49-F238E27FC236}">
                      <a16:creationId xmlns:a16="http://schemas.microsoft.com/office/drawing/2014/main" id="{EDB41E5B-ED92-D27F-FE14-192A75C57131}"/>
                    </a:ext>
                  </a:extLst>
                </p:cNvPr>
                <p:cNvSpPr/>
                <p:nvPr/>
              </p:nvSpPr>
              <p:spPr>
                <a:xfrm>
                  <a:off x="8217007" y="3003476"/>
                  <a:ext cx="418047" cy="430238"/>
                </a:xfrm>
                <a:custGeom>
                  <a:avLst/>
                  <a:gdLst/>
                  <a:ahLst/>
                  <a:cxnLst/>
                  <a:rect l="0" t="0" r="0" b="0"/>
                  <a:pathLst>
                    <a:path w="418047" h="430238">
                      <a:moveTo>
                        <a:pt x="233981" y="150234"/>
                      </a:moveTo>
                      <a:cubicBezTo>
                        <a:pt x="233981" y="185895"/>
                        <a:pt x="212036" y="215042"/>
                        <a:pt x="185289" y="215042"/>
                      </a:cubicBezTo>
                      <a:cubicBezTo>
                        <a:pt x="158543" y="215042"/>
                        <a:pt x="136769" y="185895"/>
                        <a:pt x="136769" y="150234"/>
                      </a:cubicBezTo>
                      <a:cubicBezTo>
                        <a:pt x="136769" y="114572"/>
                        <a:pt x="158543" y="85597"/>
                        <a:pt x="185289" y="85597"/>
                      </a:cubicBezTo>
                      <a:cubicBezTo>
                        <a:pt x="212207" y="85597"/>
                        <a:pt x="233981" y="114572"/>
                        <a:pt x="233981" y="150234"/>
                      </a:cubicBezTo>
                      <a:close/>
                      <a:moveTo>
                        <a:pt x="212207" y="242645"/>
                      </a:moveTo>
                      <a:cubicBezTo>
                        <a:pt x="214496" y="242427"/>
                        <a:pt x="216576" y="243987"/>
                        <a:pt x="217008" y="246246"/>
                      </a:cubicBezTo>
                      <a:cubicBezTo>
                        <a:pt x="217658" y="250502"/>
                        <a:pt x="218001" y="254799"/>
                        <a:pt x="218036" y="259104"/>
                      </a:cubicBezTo>
                      <a:cubicBezTo>
                        <a:pt x="218036" y="288765"/>
                        <a:pt x="203463" y="312082"/>
                        <a:pt x="185289" y="312082"/>
                      </a:cubicBezTo>
                      <a:cubicBezTo>
                        <a:pt x="167116" y="312082"/>
                        <a:pt x="152714" y="288765"/>
                        <a:pt x="152714" y="259104"/>
                      </a:cubicBezTo>
                      <a:cubicBezTo>
                        <a:pt x="152749" y="254799"/>
                        <a:pt x="153093" y="250502"/>
                        <a:pt x="153743" y="246246"/>
                      </a:cubicBezTo>
                      <a:cubicBezTo>
                        <a:pt x="154082" y="244149"/>
                        <a:pt x="155906" y="242618"/>
                        <a:pt x="158029" y="242645"/>
                      </a:cubicBezTo>
                      <a:lnTo>
                        <a:pt x="212207" y="242645"/>
                      </a:lnTo>
                      <a:close/>
                      <a:moveTo>
                        <a:pt x="6467" y="18731"/>
                      </a:moveTo>
                      <a:moveTo>
                        <a:pt x="418047" y="413066"/>
                      </a:moveTo>
                      <a:cubicBezTo>
                        <a:pt x="418047" y="417638"/>
                        <a:pt x="416221" y="422020"/>
                        <a:pt x="412975" y="425239"/>
                      </a:cubicBezTo>
                      <a:cubicBezTo>
                        <a:pt x="409739" y="428449"/>
                        <a:pt x="405359" y="430238"/>
                        <a:pt x="400802" y="430211"/>
                      </a:cubicBezTo>
                      <a:cubicBezTo>
                        <a:pt x="396245" y="430238"/>
                        <a:pt x="391865" y="428449"/>
                        <a:pt x="388629" y="425239"/>
                      </a:cubicBezTo>
                      <a:lnTo>
                        <a:pt x="294846" y="331456"/>
                      </a:lnTo>
                      <a:cubicBezTo>
                        <a:pt x="286165" y="338422"/>
                        <a:pt x="276934" y="344672"/>
                        <a:pt x="267243" y="350144"/>
                      </a:cubicBezTo>
                      <a:cubicBezTo>
                        <a:pt x="241412" y="364206"/>
                        <a:pt x="212471" y="371574"/>
                        <a:pt x="183061" y="371575"/>
                      </a:cubicBezTo>
                      <a:cubicBezTo>
                        <a:pt x="166117" y="371550"/>
                        <a:pt x="149262" y="369126"/>
                        <a:pt x="132997" y="364375"/>
                      </a:cubicBezTo>
                      <a:cubicBezTo>
                        <a:pt x="64545" y="344166"/>
                        <a:pt x="15013" y="284704"/>
                        <a:pt x="7506" y="213728"/>
                      </a:cubicBezTo>
                      <a:cubicBezTo>
                        <a:pt x="0" y="142751"/>
                        <a:pt x="35997" y="74243"/>
                        <a:pt x="98707" y="40163"/>
                      </a:cubicBezTo>
                      <a:cubicBezTo>
                        <a:pt x="172855" y="0"/>
                        <a:pt x="265058" y="17924"/>
                        <a:pt x="318758" y="82940"/>
                      </a:cubicBezTo>
                      <a:cubicBezTo>
                        <a:pt x="372458" y="147957"/>
                        <a:pt x="372640" y="241886"/>
                        <a:pt x="319192" y="307110"/>
                      </a:cubicBezTo>
                      <a:lnTo>
                        <a:pt x="412975" y="400893"/>
                      </a:lnTo>
                      <a:cubicBezTo>
                        <a:pt x="416221" y="404113"/>
                        <a:pt x="418047" y="408495"/>
                        <a:pt x="418047" y="413066"/>
                      </a:cubicBezTo>
                      <a:close/>
                      <a:moveTo>
                        <a:pt x="283359" y="295623"/>
                      </a:moveTo>
                      <a:cubicBezTo>
                        <a:pt x="324003" y="254953"/>
                        <a:pt x="336139" y="193801"/>
                        <a:pt x="314107" y="140691"/>
                      </a:cubicBezTo>
                      <a:cubicBezTo>
                        <a:pt x="292075" y="87582"/>
                        <a:pt x="240216" y="52979"/>
                        <a:pt x="182718" y="53021"/>
                      </a:cubicBezTo>
                      <a:cubicBezTo>
                        <a:pt x="159063" y="52969"/>
                        <a:pt x="135775" y="58865"/>
                        <a:pt x="114995" y="70166"/>
                      </a:cubicBezTo>
                      <a:cubicBezTo>
                        <a:pt x="45993" y="107653"/>
                        <a:pt x="20454" y="193985"/>
                        <a:pt x="57957" y="262979"/>
                      </a:cubicBezTo>
                      <a:cubicBezTo>
                        <a:pt x="95461" y="331972"/>
                        <a:pt x="181800" y="357489"/>
                        <a:pt x="250783" y="319969"/>
                      </a:cubicBezTo>
                      <a:cubicBezTo>
                        <a:pt x="262746" y="313447"/>
                        <a:pt x="273716" y="305249"/>
                        <a:pt x="283359" y="295623"/>
                      </a:cubicBezTo>
                      <a:close/>
                    </a:path>
                  </a:pathLst>
                </a:custGeom>
                <a:solidFill>
                  <a:srgbClr val="134792"/>
                </a:solidFill>
                <a:ln>
                  <a:solidFill>
                    <a:srgbClr val="134792"/>
                  </a:solidFill>
                </a:ln>
              </p:spPr>
              <p:txBody>
                <a:bodyPr rtlCol="0" anchor="ctr"/>
                <a:lstStyle/>
                <a:p>
                  <a:pPr algn="ctr"/>
                  <a:endParaRPr sz="1400">
                    <a:latin typeface="Century Gothic" panose="020B0502020202020204" pitchFamily="34" charset="0"/>
                  </a:endParaRPr>
                </a:p>
              </p:txBody>
            </p:sp>
            <p:sp>
              <p:nvSpPr>
                <p:cNvPr id="137" name="Rounded Rectangle 24">
                  <a:extLst>
                    <a:ext uri="{FF2B5EF4-FFF2-40B4-BE49-F238E27FC236}">
                      <a16:creationId xmlns:a16="http://schemas.microsoft.com/office/drawing/2014/main" id="{B31ADCFF-2B8F-7EDF-D966-B1F1599ABA39}"/>
                    </a:ext>
                  </a:extLst>
                </p:cNvPr>
                <p:cNvSpPr/>
                <p:nvPr/>
              </p:nvSpPr>
              <p:spPr>
                <a:xfrm>
                  <a:off x="8943525" y="3022208"/>
                  <a:ext cx="411519" cy="411480"/>
                </a:xfrm>
                <a:custGeom>
                  <a:avLst/>
                  <a:gdLst/>
                  <a:ahLst/>
                  <a:cxnLst/>
                  <a:rect l="0" t="0" r="0" b="0"/>
                  <a:pathLst>
                    <a:path w="411519" h="411480">
                      <a:moveTo>
                        <a:pt x="51474" y="77152"/>
                      </a:moveTo>
                      <a:cubicBezTo>
                        <a:pt x="51474" y="34542"/>
                        <a:pt x="86017" y="0"/>
                        <a:pt x="128627" y="0"/>
                      </a:cubicBezTo>
                      <a:cubicBezTo>
                        <a:pt x="171237" y="0"/>
                        <a:pt x="205779" y="34542"/>
                        <a:pt x="205779" y="77152"/>
                      </a:cubicBezTo>
                      <a:cubicBezTo>
                        <a:pt x="205779" y="119762"/>
                        <a:pt x="171237" y="154305"/>
                        <a:pt x="128627" y="154305"/>
                      </a:cubicBezTo>
                      <a:cubicBezTo>
                        <a:pt x="86056" y="154210"/>
                        <a:pt x="51569" y="119723"/>
                        <a:pt x="51474" y="77152"/>
                      </a:cubicBezTo>
                      <a:close/>
                      <a:moveTo>
                        <a:pt x="81478" y="77152"/>
                      </a:moveTo>
                      <a:cubicBezTo>
                        <a:pt x="81478" y="84254"/>
                        <a:pt x="87235" y="90011"/>
                        <a:pt x="94337" y="90011"/>
                      </a:cubicBezTo>
                      <a:lnTo>
                        <a:pt x="107196" y="90011"/>
                      </a:lnTo>
                      <a:cubicBezTo>
                        <a:pt x="111930" y="90011"/>
                        <a:pt x="115768" y="93849"/>
                        <a:pt x="115768" y="98583"/>
                      </a:cubicBezTo>
                      <a:lnTo>
                        <a:pt x="115768" y="111442"/>
                      </a:lnTo>
                      <a:cubicBezTo>
                        <a:pt x="115768" y="118544"/>
                        <a:pt x="121525" y="124301"/>
                        <a:pt x="128627" y="124301"/>
                      </a:cubicBezTo>
                      <a:cubicBezTo>
                        <a:pt x="135729" y="124301"/>
                        <a:pt x="141486" y="118544"/>
                        <a:pt x="141486" y="111442"/>
                      </a:cubicBezTo>
                      <a:lnTo>
                        <a:pt x="141486" y="98583"/>
                      </a:lnTo>
                      <a:cubicBezTo>
                        <a:pt x="141486" y="93849"/>
                        <a:pt x="145324" y="90011"/>
                        <a:pt x="150058" y="90011"/>
                      </a:cubicBezTo>
                      <a:lnTo>
                        <a:pt x="162917" y="90011"/>
                      </a:lnTo>
                      <a:cubicBezTo>
                        <a:pt x="170019" y="90011"/>
                        <a:pt x="175776" y="84254"/>
                        <a:pt x="175776" y="77152"/>
                      </a:cubicBezTo>
                      <a:cubicBezTo>
                        <a:pt x="175776" y="70050"/>
                        <a:pt x="170019" y="64293"/>
                        <a:pt x="162917" y="64293"/>
                      </a:cubicBezTo>
                      <a:lnTo>
                        <a:pt x="150058" y="64293"/>
                      </a:lnTo>
                      <a:cubicBezTo>
                        <a:pt x="145324" y="64293"/>
                        <a:pt x="141486" y="60455"/>
                        <a:pt x="141486" y="55721"/>
                      </a:cubicBezTo>
                      <a:lnTo>
                        <a:pt x="141486" y="42862"/>
                      </a:lnTo>
                      <a:cubicBezTo>
                        <a:pt x="141486" y="35760"/>
                        <a:pt x="135729" y="30003"/>
                        <a:pt x="128627" y="30003"/>
                      </a:cubicBezTo>
                      <a:cubicBezTo>
                        <a:pt x="121525" y="30003"/>
                        <a:pt x="115768" y="35760"/>
                        <a:pt x="115768" y="42862"/>
                      </a:cubicBezTo>
                      <a:lnTo>
                        <a:pt x="115768" y="55721"/>
                      </a:lnTo>
                      <a:cubicBezTo>
                        <a:pt x="115768" y="60455"/>
                        <a:pt x="111930" y="64293"/>
                        <a:pt x="107196" y="64293"/>
                      </a:cubicBezTo>
                      <a:lnTo>
                        <a:pt x="94337" y="64293"/>
                      </a:lnTo>
                      <a:cubicBezTo>
                        <a:pt x="87235" y="64293"/>
                        <a:pt x="81478" y="70050"/>
                        <a:pt x="81478" y="77152"/>
                      </a:cubicBezTo>
                      <a:close/>
                      <a:moveTo>
                        <a:pt x="145772" y="274320"/>
                      </a:moveTo>
                      <a:lnTo>
                        <a:pt x="145772" y="394335"/>
                      </a:lnTo>
                      <a:cubicBezTo>
                        <a:pt x="145519" y="396728"/>
                        <a:pt x="145519" y="399142"/>
                        <a:pt x="145772" y="401535"/>
                      </a:cubicBezTo>
                      <a:cubicBezTo>
                        <a:pt x="146061" y="404014"/>
                        <a:pt x="145298" y="406500"/>
                        <a:pt x="143669" y="408390"/>
                      </a:cubicBezTo>
                      <a:cubicBezTo>
                        <a:pt x="142040" y="410280"/>
                        <a:pt x="139693" y="411400"/>
                        <a:pt x="137199" y="411479"/>
                      </a:cubicBezTo>
                      <a:lnTo>
                        <a:pt x="17184" y="411479"/>
                      </a:lnTo>
                      <a:cubicBezTo>
                        <a:pt x="7716" y="411479"/>
                        <a:pt x="39" y="403803"/>
                        <a:pt x="39" y="394334"/>
                      </a:cubicBezTo>
                      <a:lnTo>
                        <a:pt x="39" y="120014"/>
                      </a:lnTo>
                      <a:cubicBezTo>
                        <a:pt x="0" y="108535"/>
                        <a:pt x="7774" y="98499"/>
                        <a:pt x="18899" y="95669"/>
                      </a:cubicBezTo>
                      <a:cubicBezTo>
                        <a:pt x="21152" y="94936"/>
                        <a:pt x="23609" y="95188"/>
                        <a:pt x="25666" y="96363"/>
                      </a:cubicBezTo>
                      <a:cubicBezTo>
                        <a:pt x="27723" y="97539"/>
                        <a:pt x="29188" y="99528"/>
                        <a:pt x="29700" y="101841"/>
                      </a:cubicBezTo>
                      <a:cubicBezTo>
                        <a:pt x="41170" y="147607"/>
                        <a:pt x="82303" y="179703"/>
                        <a:pt x="129484" y="179703"/>
                      </a:cubicBezTo>
                      <a:cubicBezTo>
                        <a:pt x="176665" y="179703"/>
                        <a:pt x="217798" y="147607"/>
                        <a:pt x="229268" y="101841"/>
                      </a:cubicBezTo>
                      <a:cubicBezTo>
                        <a:pt x="229780" y="99528"/>
                        <a:pt x="231245" y="97539"/>
                        <a:pt x="233302" y="96363"/>
                      </a:cubicBezTo>
                      <a:cubicBezTo>
                        <a:pt x="235359" y="95188"/>
                        <a:pt x="237817" y="94936"/>
                        <a:pt x="240070" y="95669"/>
                      </a:cubicBezTo>
                      <a:cubicBezTo>
                        <a:pt x="250515" y="99133"/>
                        <a:pt x="257473" y="109013"/>
                        <a:pt x="257215" y="120014"/>
                      </a:cubicBezTo>
                      <a:lnTo>
                        <a:pt x="257215" y="214312"/>
                      </a:lnTo>
                      <a:cubicBezTo>
                        <a:pt x="257215" y="219046"/>
                        <a:pt x="253376" y="222884"/>
                        <a:pt x="248642" y="222884"/>
                      </a:cubicBezTo>
                      <a:lnTo>
                        <a:pt x="197207" y="222884"/>
                      </a:lnTo>
                      <a:cubicBezTo>
                        <a:pt x="168800" y="222884"/>
                        <a:pt x="145772" y="245913"/>
                        <a:pt x="145772" y="274319"/>
                      </a:cubicBezTo>
                      <a:close/>
                      <a:moveTo>
                        <a:pt x="115768" y="342900"/>
                      </a:moveTo>
                      <a:cubicBezTo>
                        <a:pt x="115768" y="335798"/>
                        <a:pt x="110011" y="330041"/>
                        <a:pt x="102909" y="330041"/>
                      </a:cubicBezTo>
                      <a:lnTo>
                        <a:pt x="51474" y="330041"/>
                      </a:lnTo>
                      <a:cubicBezTo>
                        <a:pt x="44373" y="330041"/>
                        <a:pt x="38616" y="335798"/>
                        <a:pt x="38616" y="342900"/>
                      </a:cubicBezTo>
                      <a:cubicBezTo>
                        <a:pt x="38616" y="350001"/>
                        <a:pt x="44373" y="355758"/>
                        <a:pt x="51474" y="355758"/>
                      </a:cubicBezTo>
                      <a:lnTo>
                        <a:pt x="102909" y="355758"/>
                      </a:lnTo>
                      <a:cubicBezTo>
                        <a:pt x="110011" y="355758"/>
                        <a:pt x="115768" y="350001"/>
                        <a:pt x="115768" y="342900"/>
                      </a:cubicBezTo>
                      <a:close/>
                      <a:moveTo>
                        <a:pt x="115768" y="282892"/>
                      </a:moveTo>
                      <a:cubicBezTo>
                        <a:pt x="115768" y="275790"/>
                        <a:pt x="110011" y="270033"/>
                        <a:pt x="102909" y="270033"/>
                      </a:cubicBezTo>
                      <a:lnTo>
                        <a:pt x="51474" y="270033"/>
                      </a:lnTo>
                      <a:cubicBezTo>
                        <a:pt x="44373" y="270033"/>
                        <a:pt x="38616" y="275790"/>
                        <a:pt x="38616" y="282892"/>
                      </a:cubicBezTo>
                      <a:cubicBezTo>
                        <a:pt x="38616" y="289994"/>
                        <a:pt x="44373" y="295751"/>
                        <a:pt x="51474" y="295751"/>
                      </a:cubicBezTo>
                      <a:lnTo>
                        <a:pt x="102909" y="295751"/>
                      </a:lnTo>
                      <a:cubicBezTo>
                        <a:pt x="110011" y="295751"/>
                        <a:pt x="115768" y="289994"/>
                        <a:pt x="115768" y="282892"/>
                      </a:cubicBezTo>
                      <a:close/>
                      <a:moveTo>
                        <a:pt x="124341" y="222885"/>
                      </a:moveTo>
                      <a:cubicBezTo>
                        <a:pt x="124341" y="215783"/>
                        <a:pt x="118584" y="210026"/>
                        <a:pt x="111482" y="210026"/>
                      </a:cubicBezTo>
                      <a:lnTo>
                        <a:pt x="51474" y="210026"/>
                      </a:lnTo>
                      <a:cubicBezTo>
                        <a:pt x="44373" y="210026"/>
                        <a:pt x="38616" y="215783"/>
                        <a:pt x="38616" y="222885"/>
                      </a:cubicBezTo>
                      <a:cubicBezTo>
                        <a:pt x="38616" y="229986"/>
                        <a:pt x="44373" y="235743"/>
                        <a:pt x="51474" y="235743"/>
                      </a:cubicBezTo>
                      <a:lnTo>
                        <a:pt x="111482" y="235743"/>
                      </a:lnTo>
                      <a:cubicBezTo>
                        <a:pt x="118584" y="235743"/>
                        <a:pt x="124341" y="229986"/>
                        <a:pt x="124341" y="222885"/>
                      </a:cubicBezTo>
                      <a:close/>
                      <a:moveTo>
                        <a:pt x="411519" y="274320"/>
                      </a:moveTo>
                      <a:lnTo>
                        <a:pt x="411519" y="394335"/>
                      </a:lnTo>
                      <a:cubicBezTo>
                        <a:pt x="411519" y="403803"/>
                        <a:pt x="403843" y="411480"/>
                        <a:pt x="394374" y="411480"/>
                      </a:cubicBezTo>
                      <a:lnTo>
                        <a:pt x="334367" y="411480"/>
                      </a:lnTo>
                      <a:cubicBezTo>
                        <a:pt x="329633" y="411480"/>
                        <a:pt x="325794" y="407641"/>
                        <a:pt x="325794" y="402907"/>
                      </a:cubicBezTo>
                      <a:lnTo>
                        <a:pt x="325794" y="385762"/>
                      </a:lnTo>
                      <a:cubicBezTo>
                        <a:pt x="325794" y="366824"/>
                        <a:pt x="310442" y="351472"/>
                        <a:pt x="291504" y="351472"/>
                      </a:cubicBezTo>
                      <a:cubicBezTo>
                        <a:pt x="272567" y="351472"/>
                        <a:pt x="257214" y="366824"/>
                        <a:pt x="257214" y="385762"/>
                      </a:cubicBezTo>
                      <a:lnTo>
                        <a:pt x="257214" y="402907"/>
                      </a:lnTo>
                      <a:cubicBezTo>
                        <a:pt x="257214" y="407641"/>
                        <a:pt x="253376" y="411480"/>
                        <a:pt x="248642" y="411480"/>
                      </a:cubicBezTo>
                      <a:lnTo>
                        <a:pt x="188634" y="411480"/>
                      </a:lnTo>
                      <a:cubicBezTo>
                        <a:pt x="179166" y="411480"/>
                        <a:pt x="171489" y="403803"/>
                        <a:pt x="171489" y="394335"/>
                      </a:cubicBezTo>
                      <a:lnTo>
                        <a:pt x="171489" y="274320"/>
                      </a:lnTo>
                      <a:cubicBezTo>
                        <a:pt x="171489" y="260116"/>
                        <a:pt x="183004" y="248602"/>
                        <a:pt x="197207" y="248602"/>
                      </a:cubicBezTo>
                      <a:lnTo>
                        <a:pt x="385802" y="248602"/>
                      </a:lnTo>
                      <a:cubicBezTo>
                        <a:pt x="400005" y="248602"/>
                        <a:pt x="411519" y="260116"/>
                        <a:pt x="411519" y="274320"/>
                      </a:cubicBezTo>
                      <a:close/>
                      <a:moveTo>
                        <a:pt x="278646" y="300037"/>
                      </a:moveTo>
                      <a:cubicBezTo>
                        <a:pt x="278646" y="292935"/>
                        <a:pt x="272889" y="287178"/>
                        <a:pt x="265787" y="287178"/>
                      </a:cubicBezTo>
                      <a:lnTo>
                        <a:pt x="222924" y="287178"/>
                      </a:lnTo>
                      <a:cubicBezTo>
                        <a:pt x="215823" y="287178"/>
                        <a:pt x="210066" y="292935"/>
                        <a:pt x="210066" y="300037"/>
                      </a:cubicBezTo>
                      <a:cubicBezTo>
                        <a:pt x="210066" y="307139"/>
                        <a:pt x="215823" y="312896"/>
                        <a:pt x="222924" y="312896"/>
                      </a:cubicBezTo>
                      <a:lnTo>
                        <a:pt x="265787" y="312896"/>
                      </a:lnTo>
                      <a:cubicBezTo>
                        <a:pt x="272889" y="312896"/>
                        <a:pt x="278646" y="307139"/>
                        <a:pt x="278646" y="300037"/>
                      </a:cubicBezTo>
                      <a:close/>
                      <a:moveTo>
                        <a:pt x="372943" y="300037"/>
                      </a:moveTo>
                      <a:cubicBezTo>
                        <a:pt x="372943" y="292935"/>
                        <a:pt x="367186" y="287178"/>
                        <a:pt x="360084" y="287178"/>
                      </a:cubicBezTo>
                      <a:lnTo>
                        <a:pt x="317222" y="287178"/>
                      </a:lnTo>
                      <a:cubicBezTo>
                        <a:pt x="310120" y="287178"/>
                        <a:pt x="304363" y="292935"/>
                        <a:pt x="304363" y="300037"/>
                      </a:cubicBezTo>
                      <a:cubicBezTo>
                        <a:pt x="304363" y="307139"/>
                        <a:pt x="310120" y="312896"/>
                        <a:pt x="317222" y="312896"/>
                      </a:cubicBezTo>
                      <a:lnTo>
                        <a:pt x="360084" y="312896"/>
                      </a:lnTo>
                      <a:cubicBezTo>
                        <a:pt x="367186" y="312896"/>
                        <a:pt x="372943" y="307139"/>
                        <a:pt x="372943" y="300037"/>
                      </a:cubicBezTo>
                      <a:close/>
                    </a:path>
                  </a:pathLst>
                </a:custGeom>
                <a:solidFill>
                  <a:srgbClr val="F55B41"/>
                </a:solidFill>
                <a:ln>
                  <a:noFill/>
                </a:ln>
              </p:spPr>
              <p:txBody>
                <a:bodyPr rtlCol="0" anchor="ctr"/>
                <a:lstStyle/>
                <a:p>
                  <a:pPr algn="ctr"/>
                  <a:endParaRPr sz="1400">
                    <a:latin typeface="Century Gothic" panose="020B0502020202020204" pitchFamily="34" charset="0"/>
                  </a:endParaRPr>
                </a:p>
              </p:txBody>
            </p:sp>
            <p:sp>
              <p:nvSpPr>
                <p:cNvPr id="138" name="Rounded Rectangle 25">
                  <a:extLst>
                    <a:ext uri="{FF2B5EF4-FFF2-40B4-BE49-F238E27FC236}">
                      <a16:creationId xmlns:a16="http://schemas.microsoft.com/office/drawing/2014/main" id="{5BF003C8-B901-CAAF-3762-601C2BFD1D12}"/>
                    </a:ext>
                  </a:extLst>
                </p:cNvPr>
                <p:cNvSpPr/>
                <p:nvPr/>
              </p:nvSpPr>
              <p:spPr>
                <a:xfrm>
                  <a:off x="9672227" y="3022112"/>
                  <a:ext cx="394713" cy="411575"/>
                </a:xfrm>
                <a:custGeom>
                  <a:avLst/>
                  <a:gdLst/>
                  <a:ahLst/>
                  <a:cxnLst/>
                  <a:rect l="0" t="0" r="0" b="0"/>
                  <a:pathLst>
                    <a:path w="394713" h="411575">
                      <a:moveTo>
                        <a:pt x="305523" y="55473"/>
                      </a:moveTo>
                      <a:cubicBezTo>
                        <a:pt x="307157" y="53807"/>
                        <a:pt x="307157" y="51139"/>
                        <a:pt x="305523" y="49472"/>
                      </a:cubicBezTo>
                      <a:lnTo>
                        <a:pt x="278091" y="22040"/>
                      </a:lnTo>
                      <a:cubicBezTo>
                        <a:pt x="274366" y="18368"/>
                        <a:pt x="273277" y="12785"/>
                        <a:pt x="275348" y="7982"/>
                      </a:cubicBezTo>
                      <a:cubicBezTo>
                        <a:pt x="277310" y="3182"/>
                        <a:pt x="281994" y="60"/>
                        <a:pt x="287178" y="95"/>
                      </a:cubicBezTo>
                      <a:lnTo>
                        <a:pt x="381476" y="95"/>
                      </a:lnTo>
                      <a:cubicBezTo>
                        <a:pt x="388672" y="0"/>
                        <a:pt x="394583" y="5757"/>
                        <a:pt x="394677" y="12954"/>
                      </a:cubicBezTo>
                      <a:lnTo>
                        <a:pt x="394677" y="107251"/>
                      </a:lnTo>
                      <a:cubicBezTo>
                        <a:pt x="394713" y="112435"/>
                        <a:pt x="391590" y="117120"/>
                        <a:pt x="386791" y="119081"/>
                      </a:cubicBezTo>
                      <a:cubicBezTo>
                        <a:pt x="381987" y="121153"/>
                        <a:pt x="376404" y="120063"/>
                        <a:pt x="372732" y="116338"/>
                      </a:cubicBezTo>
                      <a:lnTo>
                        <a:pt x="348386" y="91992"/>
                      </a:lnTo>
                      <a:cubicBezTo>
                        <a:pt x="347597" y="91138"/>
                        <a:pt x="346459" y="90695"/>
                        <a:pt x="345300" y="90792"/>
                      </a:cubicBezTo>
                      <a:cubicBezTo>
                        <a:pt x="344117" y="90763"/>
                        <a:pt x="342985" y="91267"/>
                        <a:pt x="342214" y="92163"/>
                      </a:cubicBezTo>
                      <a:lnTo>
                        <a:pt x="282892" y="156114"/>
                      </a:lnTo>
                      <a:cubicBezTo>
                        <a:pt x="267614" y="173197"/>
                        <a:pt x="241657" y="175379"/>
                        <a:pt x="223742" y="161086"/>
                      </a:cubicBezTo>
                      <a:lnTo>
                        <a:pt x="174364" y="121481"/>
                      </a:lnTo>
                      <a:cubicBezTo>
                        <a:pt x="171101" y="118537"/>
                        <a:pt x="166140" y="118537"/>
                        <a:pt x="162877" y="121481"/>
                      </a:cubicBezTo>
                      <a:lnTo>
                        <a:pt x="56749" y="228295"/>
                      </a:lnTo>
                      <a:cubicBezTo>
                        <a:pt x="46709" y="238323"/>
                        <a:pt x="30443" y="238323"/>
                        <a:pt x="20402" y="228295"/>
                      </a:cubicBezTo>
                      <a:cubicBezTo>
                        <a:pt x="15544" y="223495"/>
                        <a:pt x="12809" y="216950"/>
                        <a:pt x="12809" y="210121"/>
                      </a:cubicBezTo>
                      <a:cubicBezTo>
                        <a:pt x="12809" y="203292"/>
                        <a:pt x="15544" y="196747"/>
                        <a:pt x="20402" y="191947"/>
                      </a:cubicBezTo>
                      <a:lnTo>
                        <a:pt x="138188" y="74161"/>
                      </a:lnTo>
                      <a:cubicBezTo>
                        <a:pt x="153653" y="58736"/>
                        <a:pt x="178244" y="57406"/>
                        <a:pt x="195281" y="71075"/>
                      </a:cubicBezTo>
                      <a:lnTo>
                        <a:pt x="244144" y="109308"/>
                      </a:lnTo>
                      <a:cubicBezTo>
                        <a:pt x="247432" y="112358"/>
                        <a:pt x="252515" y="112358"/>
                        <a:pt x="255803" y="109308"/>
                      </a:cubicBezTo>
                      <a:close/>
                      <a:moveTo>
                        <a:pt x="377190" y="385857"/>
                      </a:moveTo>
                      <a:cubicBezTo>
                        <a:pt x="377190" y="400061"/>
                        <a:pt x="365675" y="411575"/>
                        <a:pt x="351472" y="411575"/>
                      </a:cubicBezTo>
                      <a:lnTo>
                        <a:pt x="231457" y="411575"/>
                      </a:lnTo>
                      <a:cubicBezTo>
                        <a:pt x="217254" y="411575"/>
                        <a:pt x="205740" y="400061"/>
                        <a:pt x="205740" y="385857"/>
                      </a:cubicBezTo>
                      <a:cubicBezTo>
                        <a:pt x="205740" y="371654"/>
                        <a:pt x="217254" y="360140"/>
                        <a:pt x="231457" y="360140"/>
                      </a:cubicBezTo>
                      <a:lnTo>
                        <a:pt x="351472" y="360140"/>
                      </a:lnTo>
                      <a:cubicBezTo>
                        <a:pt x="365675" y="360140"/>
                        <a:pt x="377190" y="371654"/>
                        <a:pt x="377190" y="385857"/>
                      </a:cubicBezTo>
                      <a:close/>
                      <a:moveTo>
                        <a:pt x="17145" y="385857"/>
                      </a:moveTo>
                      <a:cubicBezTo>
                        <a:pt x="17145" y="371654"/>
                        <a:pt x="28659" y="360140"/>
                        <a:pt x="42862" y="360140"/>
                      </a:cubicBezTo>
                      <a:lnTo>
                        <a:pt x="162877" y="360140"/>
                      </a:lnTo>
                      <a:cubicBezTo>
                        <a:pt x="177080" y="360140"/>
                        <a:pt x="188595" y="371654"/>
                        <a:pt x="188595" y="385857"/>
                      </a:cubicBezTo>
                      <a:cubicBezTo>
                        <a:pt x="188595" y="400061"/>
                        <a:pt x="177080" y="411575"/>
                        <a:pt x="162877" y="411575"/>
                      </a:cubicBezTo>
                      <a:lnTo>
                        <a:pt x="42862" y="411575"/>
                      </a:lnTo>
                      <a:cubicBezTo>
                        <a:pt x="28659" y="411575"/>
                        <a:pt x="17145" y="400061"/>
                        <a:pt x="17145" y="385857"/>
                      </a:cubicBezTo>
                      <a:close/>
                      <a:moveTo>
                        <a:pt x="25717" y="334422"/>
                      </a:moveTo>
                      <a:cubicBezTo>
                        <a:pt x="11514" y="334422"/>
                        <a:pt x="0" y="322908"/>
                        <a:pt x="0" y="308705"/>
                      </a:cubicBezTo>
                      <a:cubicBezTo>
                        <a:pt x="0" y="294501"/>
                        <a:pt x="11514" y="282987"/>
                        <a:pt x="25717" y="282987"/>
                      </a:cubicBezTo>
                      <a:lnTo>
                        <a:pt x="145732" y="282987"/>
                      </a:lnTo>
                      <a:cubicBezTo>
                        <a:pt x="159935" y="282987"/>
                        <a:pt x="171450" y="294501"/>
                        <a:pt x="171450" y="308705"/>
                      </a:cubicBezTo>
                      <a:cubicBezTo>
                        <a:pt x="171450" y="322908"/>
                        <a:pt x="159935" y="334422"/>
                        <a:pt x="145732" y="334422"/>
                      </a:cubicBezTo>
                      <a:close/>
                      <a:moveTo>
                        <a:pt x="368617" y="334422"/>
                      </a:moveTo>
                      <a:lnTo>
                        <a:pt x="248602" y="334422"/>
                      </a:lnTo>
                      <a:cubicBezTo>
                        <a:pt x="234399" y="334422"/>
                        <a:pt x="222885" y="322908"/>
                        <a:pt x="222885" y="308705"/>
                      </a:cubicBezTo>
                      <a:cubicBezTo>
                        <a:pt x="222885" y="294501"/>
                        <a:pt x="234399" y="282987"/>
                        <a:pt x="248602" y="282987"/>
                      </a:cubicBezTo>
                      <a:lnTo>
                        <a:pt x="368617" y="282987"/>
                      </a:lnTo>
                      <a:cubicBezTo>
                        <a:pt x="382820" y="282987"/>
                        <a:pt x="394335" y="294501"/>
                        <a:pt x="394335" y="308705"/>
                      </a:cubicBezTo>
                      <a:cubicBezTo>
                        <a:pt x="394335" y="322908"/>
                        <a:pt x="382820" y="334422"/>
                        <a:pt x="368617" y="334422"/>
                      </a:cubicBezTo>
                      <a:close/>
                      <a:moveTo>
                        <a:pt x="205740" y="231552"/>
                      </a:moveTo>
                      <a:cubicBezTo>
                        <a:pt x="205740" y="217349"/>
                        <a:pt x="217254" y="205835"/>
                        <a:pt x="231457" y="205835"/>
                      </a:cubicBezTo>
                      <a:lnTo>
                        <a:pt x="351472" y="205835"/>
                      </a:lnTo>
                      <a:cubicBezTo>
                        <a:pt x="365675" y="205835"/>
                        <a:pt x="377190" y="217349"/>
                        <a:pt x="377190" y="231552"/>
                      </a:cubicBezTo>
                      <a:cubicBezTo>
                        <a:pt x="377190" y="245756"/>
                        <a:pt x="365675" y="257270"/>
                        <a:pt x="351472" y="257270"/>
                      </a:cubicBezTo>
                      <a:lnTo>
                        <a:pt x="231457" y="257270"/>
                      </a:lnTo>
                      <a:cubicBezTo>
                        <a:pt x="217254" y="257270"/>
                        <a:pt x="205740" y="245756"/>
                        <a:pt x="205740" y="231552"/>
                      </a:cubicBezTo>
                      <a:close/>
                    </a:path>
                  </a:pathLst>
                </a:custGeom>
                <a:solidFill>
                  <a:srgbClr val="DE2D2D"/>
                </a:solidFill>
                <a:ln>
                  <a:noFill/>
                </a:ln>
              </p:spPr>
              <p:txBody>
                <a:bodyPr rtlCol="0" anchor="ctr"/>
                <a:lstStyle/>
                <a:p>
                  <a:pPr algn="ctr"/>
                  <a:endParaRPr sz="1400">
                    <a:latin typeface="Century Gothic" panose="020B0502020202020204" pitchFamily="34" charset="0"/>
                  </a:endParaRPr>
                </a:p>
              </p:txBody>
            </p:sp>
            <p:sp>
              <p:nvSpPr>
                <p:cNvPr id="139" name="Rounded Rectangle 27">
                  <a:extLst>
                    <a:ext uri="{FF2B5EF4-FFF2-40B4-BE49-F238E27FC236}">
                      <a16:creationId xmlns:a16="http://schemas.microsoft.com/office/drawing/2014/main" id="{7D587141-DE21-B5F6-2E5E-2FA24417A6B7}"/>
                    </a:ext>
                  </a:extLst>
                </p:cNvPr>
                <p:cNvSpPr/>
                <p:nvPr/>
              </p:nvSpPr>
              <p:spPr>
                <a:xfrm>
                  <a:off x="6063205" y="2400998"/>
                  <a:ext cx="412302" cy="385219"/>
                </a:xfrm>
                <a:custGeom>
                  <a:avLst/>
                  <a:gdLst/>
                  <a:ahLst/>
                  <a:cxnLst/>
                  <a:rect l="0" t="0" r="0" b="0"/>
                  <a:pathLst>
                    <a:path w="412302" h="385219">
                      <a:moveTo>
                        <a:pt x="384390" y="299398"/>
                      </a:moveTo>
                      <a:lnTo>
                        <a:pt x="384390" y="352719"/>
                      </a:lnTo>
                      <a:cubicBezTo>
                        <a:pt x="384109" y="370765"/>
                        <a:pt x="369349" y="385219"/>
                        <a:pt x="351301" y="385123"/>
                      </a:cubicBezTo>
                      <a:lnTo>
                        <a:pt x="270376" y="385123"/>
                      </a:lnTo>
                      <a:cubicBezTo>
                        <a:pt x="263274" y="385123"/>
                        <a:pt x="257517" y="379366"/>
                        <a:pt x="257517" y="372264"/>
                      </a:cubicBezTo>
                      <a:cubicBezTo>
                        <a:pt x="257517" y="365162"/>
                        <a:pt x="263274" y="359405"/>
                        <a:pt x="270376" y="359405"/>
                      </a:cubicBezTo>
                      <a:lnTo>
                        <a:pt x="351301" y="359405"/>
                      </a:lnTo>
                      <a:cubicBezTo>
                        <a:pt x="353165" y="359499"/>
                        <a:pt x="354991" y="358846"/>
                        <a:pt x="356374" y="357591"/>
                      </a:cubicBezTo>
                      <a:cubicBezTo>
                        <a:pt x="357757" y="356337"/>
                        <a:pt x="358584" y="354584"/>
                        <a:pt x="358673" y="352719"/>
                      </a:cubicBezTo>
                      <a:lnTo>
                        <a:pt x="358673" y="299398"/>
                      </a:lnTo>
                      <a:cubicBezTo>
                        <a:pt x="358765" y="292335"/>
                        <a:pt x="364469" y="286631"/>
                        <a:pt x="371532" y="286539"/>
                      </a:cubicBezTo>
                      <a:cubicBezTo>
                        <a:pt x="378595" y="286631"/>
                        <a:pt x="384298" y="292335"/>
                        <a:pt x="384390" y="299398"/>
                      </a:cubicBezTo>
                      <a:close/>
                      <a:moveTo>
                        <a:pt x="405307" y="244019"/>
                      </a:moveTo>
                      <a:lnTo>
                        <a:pt x="232829" y="359234"/>
                      </a:lnTo>
                      <a:cubicBezTo>
                        <a:pt x="230783" y="360707"/>
                        <a:pt x="228320" y="361488"/>
                        <a:pt x="225799" y="361463"/>
                      </a:cubicBezTo>
                      <a:cubicBezTo>
                        <a:pt x="221459" y="361413"/>
                        <a:pt x="217421" y="359234"/>
                        <a:pt x="214998" y="355633"/>
                      </a:cubicBezTo>
                      <a:cubicBezTo>
                        <a:pt x="211604" y="349844"/>
                        <a:pt x="213162" y="342424"/>
                        <a:pt x="218598" y="338488"/>
                      </a:cubicBezTo>
                      <a:lnTo>
                        <a:pt x="237115" y="326144"/>
                      </a:lnTo>
                      <a:lnTo>
                        <a:pt x="237115" y="231161"/>
                      </a:lnTo>
                      <a:cubicBezTo>
                        <a:pt x="237337" y="214076"/>
                        <a:pt x="250592" y="200001"/>
                        <a:pt x="267633" y="198757"/>
                      </a:cubicBezTo>
                      <a:lnTo>
                        <a:pt x="267633" y="187270"/>
                      </a:lnTo>
                      <a:cubicBezTo>
                        <a:pt x="267633" y="180168"/>
                        <a:pt x="273390" y="174411"/>
                        <a:pt x="280492" y="174411"/>
                      </a:cubicBezTo>
                      <a:lnTo>
                        <a:pt x="341871" y="174411"/>
                      </a:lnTo>
                      <a:cubicBezTo>
                        <a:pt x="348934" y="174503"/>
                        <a:pt x="354637" y="180206"/>
                        <a:pt x="354730" y="187270"/>
                      </a:cubicBezTo>
                      <a:lnTo>
                        <a:pt x="354730" y="198757"/>
                      </a:lnTo>
                      <a:lnTo>
                        <a:pt x="356101" y="198757"/>
                      </a:lnTo>
                      <a:cubicBezTo>
                        <a:pt x="372104" y="198757"/>
                        <a:pt x="385076" y="211729"/>
                        <a:pt x="385076" y="227732"/>
                      </a:cubicBezTo>
                      <a:lnTo>
                        <a:pt x="391763" y="223274"/>
                      </a:lnTo>
                      <a:cubicBezTo>
                        <a:pt x="397538" y="219793"/>
                        <a:pt x="405021" y="221365"/>
                        <a:pt x="408908" y="226874"/>
                      </a:cubicBezTo>
                      <a:cubicBezTo>
                        <a:pt x="412302" y="232664"/>
                        <a:pt x="410744" y="240084"/>
                        <a:pt x="405307" y="244019"/>
                      </a:cubicBezTo>
                      <a:close/>
                      <a:moveTo>
                        <a:pt x="262147" y="306770"/>
                      </a:moveTo>
                      <a:lnTo>
                        <a:pt x="357987" y="242991"/>
                      </a:lnTo>
                      <a:lnTo>
                        <a:pt x="357987" y="225846"/>
                      </a:lnTo>
                      <a:cubicBezTo>
                        <a:pt x="357987" y="224047"/>
                        <a:pt x="356529" y="222588"/>
                        <a:pt x="354730" y="222588"/>
                      </a:cubicBezTo>
                      <a:lnTo>
                        <a:pt x="340499" y="222588"/>
                      </a:lnTo>
                      <a:cubicBezTo>
                        <a:pt x="333397" y="222588"/>
                        <a:pt x="327640" y="216831"/>
                        <a:pt x="327640" y="209729"/>
                      </a:cubicBezTo>
                      <a:lnTo>
                        <a:pt x="327640" y="199785"/>
                      </a:lnTo>
                      <a:lnTo>
                        <a:pt x="293350" y="199785"/>
                      </a:lnTo>
                      <a:lnTo>
                        <a:pt x="293350" y="211273"/>
                      </a:lnTo>
                      <a:cubicBezTo>
                        <a:pt x="293258" y="218336"/>
                        <a:pt x="287555" y="224039"/>
                        <a:pt x="280492" y="224131"/>
                      </a:cubicBezTo>
                      <a:lnTo>
                        <a:pt x="270376" y="224131"/>
                      </a:lnTo>
                      <a:cubicBezTo>
                        <a:pt x="266461" y="223935"/>
                        <a:pt x="263107" y="226907"/>
                        <a:pt x="262832" y="230818"/>
                      </a:cubicBezTo>
                      <a:close/>
                      <a:moveTo>
                        <a:pt x="301923" y="80799"/>
                      </a:moveTo>
                      <a:cubicBezTo>
                        <a:pt x="302062" y="75527"/>
                        <a:pt x="300064" y="70422"/>
                        <a:pt x="296383" y="66645"/>
                      </a:cubicBezTo>
                      <a:cubicBezTo>
                        <a:pt x="292703" y="62867"/>
                        <a:pt x="287652" y="60738"/>
                        <a:pt x="282378" y="60739"/>
                      </a:cubicBezTo>
                      <a:lnTo>
                        <a:pt x="201453" y="60739"/>
                      </a:lnTo>
                      <a:cubicBezTo>
                        <a:pt x="194352" y="60739"/>
                        <a:pt x="188595" y="54982"/>
                        <a:pt x="188595" y="47881"/>
                      </a:cubicBezTo>
                      <a:cubicBezTo>
                        <a:pt x="188595" y="40779"/>
                        <a:pt x="194352" y="35022"/>
                        <a:pt x="201453" y="35022"/>
                      </a:cubicBezTo>
                      <a:lnTo>
                        <a:pt x="282378" y="35022"/>
                      </a:lnTo>
                      <a:cubicBezTo>
                        <a:pt x="307376" y="35022"/>
                        <a:pt x="327640" y="55287"/>
                        <a:pt x="327640" y="80285"/>
                      </a:cubicBezTo>
                      <a:lnTo>
                        <a:pt x="327640" y="114575"/>
                      </a:lnTo>
                      <a:lnTo>
                        <a:pt x="346329" y="95887"/>
                      </a:lnTo>
                      <a:cubicBezTo>
                        <a:pt x="351395" y="91166"/>
                        <a:pt x="359290" y="91305"/>
                        <a:pt x="364187" y="96202"/>
                      </a:cubicBezTo>
                      <a:cubicBezTo>
                        <a:pt x="369084" y="101099"/>
                        <a:pt x="369223" y="108994"/>
                        <a:pt x="364502" y="114060"/>
                      </a:cubicBezTo>
                      <a:lnTo>
                        <a:pt x="323868" y="154694"/>
                      </a:lnTo>
                      <a:cubicBezTo>
                        <a:pt x="318848" y="159708"/>
                        <a:pt x="310715" y="159708"/>
                        <a:pt x="305695" y="154694"/>
                      </a:cubicBezTo>
                      <a:lnTo>
                        <a:pt x="265233" y="114060"/>
                      </a:lnTo>
                      <a:cubicBezTo>
                        <a:pt x="261792" y="110855"/>
                        <a:pt x="260376" y="106027"/>
                        <a:pt x="261540" y="101471"/>
                      </a:cubicBezTo>
                      <a:cubicBezTo>
                        <a:pt x="262703" y="96915"/>
                        <a:pt x="266261" y="93357"/>
                        <a:pt x="270817" y="92194"/>
                      </a:cubicBezTo>
                      <a:cubicBezTo>
                        <a:pt x="275373" y="91030"/>
                        <a:pt x="280201" y="92446"/>
                        <a:pt x="283406" y="95887"/>
                      </a:cubicBezTo>
                      <a:lnTo>
                        <a:pt x="301923" y="115089"/>
                      </a:lnTo>
                      <a:lnTo>
                        <a:pt x="301923" y="80799"/>
                      </a:lnTo>
                      <a:close/>
                      <a:moveTo>
                        <a:pt x="185337" y="335745"/>
                      </a:moveTo>
                      <a:cubicBezTo>
                        <a:pt x="192439" y="335745"/>
                        <a:pt x="198196" y="341502"/>
                        <a:pt x="198196" y="348604"/>
                      </a:cubicBezTo>
                      <a:cubicBezTo>
                        <a:pt x="198196" y="355706"/>
                        <a:pt x="192439" y="361463"/>
                        <a:pt x="185337" y="361463"/>
                      </a:cubicBezTo>
                      <a:lnTo>
                        <a:pt x="104241" y="361463"/>
                      </a:lnTo>
                      <a:cubicBezTo>
                        <a:pt x="79282" y="361369"/>
                        <a:pt x="59072" y="341159"/>
                        <a:pt x="58978" y="316200"/>
                      </a:cubicBezTo>
                      <a:lnTo>
                        <a:pt x="58978" y="281910"/>
                      </a:lnTo>
                      <a:lnTo>
                        <a:pt x="40462" y="300427"/>
                      </a:lnTo>
                      <a:cubicBezTo>
                        <a:pt x="35395" y="305148"/>
                        <a:pt x="27500" y="305008"/>
                        <a:pt x="22603" y="300111"/>
                      </a:cubicBezTo>
                      <a:cubicBezTo>
                        <a:pt x="17706" y="295215"/>
                        <a:pt x="17567" y="287319"/>
                        <a:pt x="22288" y="282253"/>
                      </a:cubicBezTo>
                      <a:lnTo>
                        <a:pt x="62750" y="241791"/>
                      </a:lnTo>
                      <a:cubicBezTo>
                        <a:pt x="67844" y="236957"/>
                        <a:pt x="75830" y="236957"/>
                        <a:pt x="80924" y="241791"/>
                      </a:cubicBezTo>
                      <a:lnTo>
                        <a:pt x="121043" y="282253"/>
                      </a:lnTo>
                      <a:cubicBezTo>
                        <a:pt x="123494" y="284641"/>
                        <a:pt x="124876" y="287918"/>
                        <a:pt x="124876" y="291340"/>
                      </a:cubicBezTo>
                      <a:cubicBezTo>
                        <a:pt x="124876" y="294762"/>
                        <a:pt x="123494" y="298039"/>
                        <a:pt x="121043" y="300427"/>
                      </a:cubicBezTo>
                      <a:cubicBezTo>
                        <a:pt x="118680" y="302906"/>
                        <a:pt x="115381" y="304276"/>
                        <a:pt x="111956" y="304199"/>
                      </a:cubicBezTo>
                      <a:cubicBezTo>
                        <a:pt x="108543" y="304215"/>
                        <a:pt x="105268" y="302855"/>
                        <a:pt x="102870" y="300427"/>
                      </a:cubicBezTo>
                      <a:lnTo>
                        <a:pt x="84696" y="281396"/>
                      </a:lnTo>
                      <a:lnTo>
                        <a:pt x="84696" y="315686"/>
                      </a:lnTo>
                      <a:cubicBezTo>
                        <a:pt x="84789" y="326441"/>
                        <a:pt x="93485" y="335138"/>
                        <a:pt x="104241" y="335231"/>
                      </a:cubicBezTo>
                      <a:lnTo>
                        <a:pt x="185337" y="335231"/>
                      </a:lnTo>
                      <a:close/>
                      <a:moveTo>
                        <a:pt x="34290" y="218302"/>
                      </a:moveTo>
                      <a:cubicBezTo>
                        <a:pt x="16571" y="219382"/>
                        <a:pt x="1282" y="206004"/>
                        <a:pt x="0" y="188298"/>
                      </a:cubicBezTo>
                      <a:lnTo>
                        <a:pt x="0" y="63483"/>
                      </a:lnTo>
                      <a:cubicBezTo>
                        <a:pt x="999" y="46706"/>
                        <a:pt x="14911" y="33621"/>
                        <a:pt x="31718" y="33650"/>
                      </a:cubicBezTo>
                      <a:lnTo>
                        <a:pt x="31718" y="12905"/>
                      </a:lnTo>
                      <a:cubicBezTo>
                        <a:pt x="31718" y="5803"/>
                        <a:pt x="37475" y="46"/>
                        <a:pt x="44577" y="46"/>
                      </a:cubicBezTo>
                      <a:lnTo>
                        <a:pt x="107156" y="46"/>
                      </a:lnTo>
                      <a:cubicBezTo>
                        <a:pt x="110580" y="0"/>
                        <a:pt x="113878" y="1339"/>
                        <a:pt x="116300" y="3761"/>
                      </a:cubicBezTo>
                      <a:cubicBezTo>
                        <a:pt x="118721" y="6183"/>
                        <a:pt x="120061" y="9481"/>
                        <a:pt x="120015" y="12905"/>
                      </a:cubicBezTo>
                      <a:lnTo>
                        <a:pt x="120015" y="33650"/>
                      </a:lnTo>
                      <a:cubicBezTo>
                        <a:pt x="136721" y="33795"/>
                        <a:pt x="150484" y="46810"/>
                        <a:pt x="151561" y="63483"/>
                      </a:cubicBezTo>
                      <a:lnTo>
                        <a:pt x="151561" y="188298"/>
                      </a:lnTo>
                      <a:cubicBezTo>
                        <a:pt x="150279" y="206004"/>
                        <a:pt x="134990" y="219382"/>
                        <a:pt x="117271" y="218302"/>
                      </a:cubicBezTo>
                      <a:close/>
                      <a:moveTo>
                        <a:pt x="26231" y="63483"/>
                      </a:moveTo>
                      <a:lnTo>
                        <a:pt x="26231" y="96230"/>
                      </a:lnTo>
                      <a:lnTo>
                        <a:pt x="125672" y="96230"/>
                      </a:lnTo>
                      <a:lnTo>
                        <a:pt x="125672" y="63483"/>
                      </a:lnTo>
                      <a:cubicBezTo>
                        <a:pt x="125672" y="61940"/>
                        <a:pt x="122415" y="59196"/>
                        <a:pt x="117271" y="59196"/>
                      </a:cubicBezTo>
                      <a:lnTo>
                        <a:pt x="107156" y="59196"/>
                      </a:lnTo>
                      <a:cubicBezTo>
                        <a:pt x="100093" y="59104"/>
                        <a:pt x="94389" y="53401"/>
                        <a:pt x="94297" y="46338"/>
                      </a:cubicBezTo>
                      <a:lnTo>
                        <a:pt x="94297" y="25764"/>
                      </a:lnTo>
                      <a:lnTo>
                        <a:pt x="57435" y="25764"/>
                      </a:lnTo>
                      <a:lnTo>
                        <a:pt x="57435" y="46338"/>
                      </a:lnTo>
                      <a:cubicBezTo>
                        <a:pt x="57435" y="53439"/>
                        <a:pt x="51678" y="59196"/>
                        <a:pt x="44577" y="59196"/>
                      </a:cubicBezTo>
                      <a:lnTo>
                        <a:pt x="34290" y="59196"/>
                      </a:lnTo>
                      <a:cubicBezTo>
                        <a:pt x="29489" y="59196"/>
                        <a:pt x="26231" y="61940"/>
                        <a:pt x="26231" y="63483"/>
                      </a:cubicBezTo>
                      <a:close/>
                    </a:path>
                  </a:pathLst>
                </a:custGeom>
                <a:solidFill>
                  <a:srgbClr val="48A67F"/>
                </a:solidFill>
                <a:ln>
                  <a:noFill/>
                </a:ln>
              </p:spPr>
              <p:txBody>
                <a:bodyPr rtlCol="0" anchor="ctr"/>
                <a:lstStyle/>
                <a:p>
                  <a:pPr algn="ctr"/>
                  <a:endParaRPr sz="1400">
                    <a:latin typeface="Century Gothic" panose="020B0502020202020204" pitchFamily="34" charset="0"/>
                  </a:endParaRPr>
                </a:p>
              </p:txBody>
            </p:sp>
            <p:pic>
              <p:nvPicPr>
                <p:cNvPr id="140" name="Graphique 139" descr="Pierre tombale avec un remplissage uni">
                  <a:extLst>
                    <a:ext uri="{FF2B5EF4-FFF2-40B4-BE49-F238E27FC236}">
                      <a16:creationId xmlns:a16="http://schemas.microsoft.com/office/drawing/2014/main" id="{073A9826-A537-69F6-96D7-7B2F1A85BB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344132" y="2981568"/>
                  <a:ext cx="474434" cy="474434"/>
                </a:xfrm>
                <a:prstGeom prst="rect">
                  <a:avLst/>
                </a:prstGeom>
              </p:spPr>
            </p:pic>
            <mc:AlternateContent xmlns:mc="http://schemas.openxmlformats.org/markup-compatibility/2006" xmlns:p14="http://schemas.microsoft.com/office/powerpoint/2010/main">
              <mc:Choice Requires="p14">
                <p:contentPart p14:bwMode="auto" r:id="rId5">
                  <p14:nvContentPartPr>
                    <p14:cNvPr id="141" name="Encre 140">
                      <a:extLst>
                        <a:ext uri="{FF2B5EF4-FFF2-40B4-BE49-F238E27FC236}">
                          <a16:creationId xmlns:a16="http://schemas.microsoft.com/office/drawing/2014/main" id="{16A5F0B0-716C-732F-A70E-43F0F62D9503}"/>
                        </a:ext>
                      </a:extLst>
                    </p14:cNvPr>
                    <p14:cNvContentPartPr/>
                    <p14:nvPr/>
                  </p14:nvContentPartPr>
                  <p14:xfrm>
                    <a:off x="6545849" y="3267608"/>
                    <a:ext cx="2160" cy="360"/>
                  </p14:xfrm>
                </p:contentPart>
              </mc:Choice>
              <mc:Fallback xmlns="">
                <p:pic>
                  <p:nvPicPr>
                    <p:cNvPr id="141" name="Encre 140">
                      <a:extLst>
                        <a:ext uri="{FF2B5EF4-FFF2-40B4-BE49-F238E27FC236}">
                          <a16:creationId xmlns:a16="http://schemas.microsoft.com/office/drawing/2014/main" id="{16A5F0B0-716C-732F-A70E-43F0F62D9503}"/>
                        </a:ext>
                      </a:extLst>
                    </p:cNvPr>
                    <p:cNvPicPr/>
                    <p:nvPr/>
                  </p:nvPicPr>
                  <p:blipFill>
                    <a:blip r:embed="rId6"/>
                    <a:stretch>
                      <a:fillRect/>
                    </a:stretch>
                  </p:blipFill>
                  <p:spPr>
                    <a:xfrm>
                      <a:off x="6539729" y="3261488"/>
                      <a:ext cx="1440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2" name="Encre 141">
                      <a:extLst>
                        <a:ext uri="{FF2B5EF4-FFF2-40B4-BE49-F238E27FC236}">
                          <a16:creationId xmlns:a16="http://schemas.microsoft.com/office/drawing/2014/main" id="{DB8CD7AD-F4C5-CA38-6202-75B9EB969126}"/>
                        </a:ext>
                      </a:extLst>
                    </p14:cNvPr>
                    <p14:cNvContentPartPr/>
                    <p14:nvPr/>
                  </p14:nvContentPartPr>
                  <p14:xfrm>
                    <a:off x="7320209" y="2528168"/>
                    <a:ext cx="360" cy="360"/>
                  </p14:xfrm>
                </p:contentPart>
              </mc:Choice>
              <mc:Fallback xmlns="">
                <p:pic>
                  <p:nvPicPr>
                    <p:cNvPr id="142" name="Encre 141">
                      <a:extLst>
                        <a:ext uri="{FF2B5EF4-FFF2-40B4-BE49-F238E27FC236}">
                          <a16:creationId xmlns:a16="http://schemas.microsoft.com/office/drawing/2014/main" id="{DB8CD7AD-F4C5-CA38-6202-75B9EB969126}"/>
                        </a:ext>
                      </a:extLst>
                    </p:cNvPr>
                    <p:cNvPicPr/>
                    <p:nvPr/>
                  </p:nvPicPr>
                  <p:blipFill>
                    <a:blip r:embed="rId6"/>
                    <a:stretch>
                      <a:fillRect/>
                    </a:stretch>
                  </p:blipFill>
                  <p:spPr>
                    <a:xfrm>
                      <a:off x="7314089" y="2522048"/>
                      <a:ext cx="12600" cy="12600"/>
                    </a:xfrm>
                    <a:prstGeom prst="rect">
                      <a:avLst/>
                    </a:prstGeom>
                  </p:spPr>
                </p:pic>
              </mc:Fallback>
            </mc:AlternateContent>
          </p:grpSp>
          <p:sp>
            <p:nvSpPr>
              <p:cNvPr id="37" name="TextBox 28">
                <a:extLst>
                  <a:ext uri="{FF2B5EF4-FFF2-40B4-BE49-F238E27FC236}">
                    <a16:creationId xmlns:a16="http://schemas.microsoft.com/office/drawing/2014/main" id="{42F6EA17-5BB8-132B-D11A-F6846A1A0199}"/>
                  </a:ext>
                </a:extLst>
              </p:cNvPr>
              <p:cNvSpPr txBox="1"/>
              <p:nvPr/>
            </p:nvSpPr>
            <p:spPr>
              <a:xfrm>
                <a:off x="7463157" y="5547793"/>
                <a:ext cx="1330534" cy="969496"/>
              </a:xfrm>
              <a:prstGeom prst="rect">
                <a:avLst/>
              </a:prstGeom>
              <a:noFill/>
              <a:ln>
                <a:noFill/>
              </a:ln>
            </p:spPr>
            <p:txBody>
              <a:bodyPr wrap="square" lIns="0" tIns="0" rIns="0" bIns="0" anchor="t">
                <a:spAutoFit/>
              </a:bodyPr>
              <a:lstStyle/>
              <a:p>
                <a:pPr algn="ctr"/>
                <a:r>
                  <a:rPr lang="fr-FR" sz="900">
                    <a:solidFill>
                      <a:srgbClr val="242269"/>
                    </a:solidFill>
                    <a:latin typeface="Century Gothic" panose="020B0502020202020204" pitchFamily="34" charset="0"/>
                  </a:rPr>
                  <a:t>REACH </a:t>
                </a:r>
                <a:r>
                  <a:rPr lang="fr-FR" sz="900" err="1">
                    <a:solidFill>
                      <a:srgbClr val="242269"/>
                    </a:solidFill>
                    <a:latin typeface="Century Gothic" panose="020B0502020202020204" pitchFamily="34" charset="0"/>
                  </a:rPr>
                  <a:t>registry</a:t>
                </a:r>
                <a:r>
                  <a:rPr lang="fr-FR" sz="900">
                    <a:solidFill>
                      <a:srgbClr val="242269"/>
                    </a:solidFill>
                    <a:latin typeface="Century Gothic" panose="020B0502020202020204" pitchFamily="34" charset="0"/>
                  </a:rPr>
                  <a:t>: non-</a:t>
                </a:r>
                <a:r>
                  <a:rPr lang="fr-FR" sz="900" err="1">
                    <a:solidFill>
                      <a:srgbClr val="242269"/>
                    </a:solidFill>
                    <a:latin typeface="Century Gothic" panose="020B0502020202020204" pitchFamily="34" charset="0"/>
                  </a:rPr>
                  <a:t>adherence</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increased</a:t>
                </a:r>
                <a:r>
                  <a:rPr lang="fr-FR" sz="900">
                    <a:solidFill>
                      <a:srgbClr val="242269"/>
                    </a:solidFill>
                    <a:latin typeface="Century Gothic" panose="020B0502020202020204" pitchFamily="34" charset="0"/>
                  </a:rPr>
                  <a:t> the </a:t>
                </a:r>
                <a:r>
                  <a:rPr lang="fr-FR" sz="900" err="1">
                    <a:solidFill>
                      <a:srgbClr val="242269"/>
                    </a:solidFill>
                    <a:latin typeface="Century Gothic" panose="020B0502020202020204" pitchFamily="34" charset="0"/>
                  </a:rPr>
                  <a:t>risk</a:t>
                </a:r>
                <a:r>
                  <a:rPr lang="fr-FR" sz="900">
                    <a:solidFill>
                      <a:srgbClr val="242269"/>
                    </a:solidFill>
                    <a:latin typeface="Century Gothic" panose="020B0502020202020204" pitchFamily="34" charset="0"/>
                  </a:rPr>
                  <a:t> of </a:t>
                </a:r>
                <a:r>
                  <a:rPr lang="fr-FR" sz="900" err="1">
                    <a:solidFill>
                      <a:srgbClr val="242269"/>
                    </a:solidFill>
                    <a:latin typeface="Century Gothic" panose="020B0502020202020204" pitchFamily="34" charset="0"/>
                  </a:rPr>
                  <a:t>cardiovascular</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death</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myocardial</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infarction</a:t>
                </a:r>
                <a:r>
                  <a:rPr lang="fr-FR" sz="900">
                    <a:solidFill>
                      <a:srgbClr val="242269"/>
                    </a:solidFill>
                    <a:latin typeface="Century Gothic" panose="020B0502020202020204" pitchFamily="34" charset="0"/>
                  </a:rPr>
                  <a:t>, or stroke by 36% at 1 year.</a:t>
                </a:r>
                <a:r>
                  <a:rPr lang="fr-FR" sz="900" baseline="30000">
                    <a:solidFill>
                      <a:srgbClr val="242269"/>
                    </a:solidFill>
                    <a:latin typeface="Century Gothic" panose="020B0502020202020204" pitchFamily="34" charset="0"/>
                  </a:rPr>
                  <a:t>28</a:t>
                </a:r>
                <a:endParaRPr sz="900" b="0" baseline="30000">
                  <a:solidFill>
                    <a:srgbClr val="242269"/>
                  </a:solidFill>
                  <a:latin typeface="Century Gothic" panose="020B0502020202020204" pitchFamily="34" charset="0"/>
                </a:endParaRPr>
              </a:p>
            </p:txBody>
          </p:sp>
          <p:sp>
            <p:nvSpPr>
              <p:cNvPr id="38" name="TextBox 31">
                <a:extLst>
                  <a:ext uri="{FF2B5EF4-FFF2-40B4-BE49-F238E27FC236}">
                    <a16:creationId xmlns:a16="http://schemas.microsoft.com/office/drawing/2014/main" id="{93819632-E36F-0B20-EE0F-21B2F9174D6F}"/>
                  </a:ext>
                </a:extLst>
              </p:cNvPr>
              <p:cNvSpPr txBox="1"/>
              <p:nvPr/>
            </p:nvSpPr>
            <p:spPr>
              <a:xfrm>
                <a:off x="2984364" y="5134613"/>
                <a:ext cx="844783" cy="369332"/>
              </a:xfrm>
              <a:prstGeom prst="rect">
                <a:avLst/>
              </a:prstGeom>
              <a:noFill/>
              <a:ln>
                <a:noFill/>
              </a:ln>
            </p:spPr>
            <p:txBody>
              <a:bodyPr wrap="none" lIns="0" tIns="0" rIns="0" bIns="0" anchor="t">
                <a:spAutoFit/>
              </a:bodyPr>
              <a:lstStyle/>
              <a:p>
                <a:pPr algn="ctr"/>
                <a:r>
                  <a:rPr sz="1200" b="1">
                    <a:solidFill>
                      <a:srgbClr val="134792"/>
                    </a:solidFill>
                    <a:latin typeface="Century Gothic" panose="020B0502020202020204" pitchFamily="34" charset="0"/>
                  </a:rPr>
                  <a:t>Disease
Progression</a:t>
                </a:r>
              </a:p>
            </p:txBody>
          </p:sp>
          <p:sp>
            <p:nvSpPr>
              <p:cNvPr id="39" name="TextBox 32">
                <a:extLst>
                  <a:ext uri="{FF2B5EF4-FFF2-40B4-BE49-F238E27FC236}">
                    <a16:creationId xmlns:a16="http://schemas.microsoft.com/office/drawing/2014/main" id="{408D101A-6C67-7D01-CB8C-8FDA602BAC18}"/>
                  </a:ext>
                </a:extLst>
              </p:cNvPr>
              <p:cNvSpPr txBox="1"/>
              <p:nvPr/>
            </p:nvSpPr>
            <p:spPr>
              <a:xfrm>
                <a:off x="4554476" y="5134613"/>
                <a:ext cx="960198" cy="553998"/>
              </a:xfrm>
              <a:prstGeom prst="rect">
                <a:avLst/>
              </a:prstGeom>
              <a:noFill/>
              <a:ln>
                <a:noFill/>
              </a:ln>
            </p:spPr>
            <p:txBody>
              <a:bodyPr wrap="none" lIns="0" tIns="0" rIns="0" bIns="0" anchor="t">
                <a:spAutoFit/>
              </a:bodyPr>
              <a:lstStyle/>
              <a:p>
                <a:pPr algn="ctr"/>
                <a:r>
                  <a:rPr sz="1200" b="1">
                    <a:solidFill>
                      <a:srgbClr val="F55B41"/>
                    </a:solidFill>
                    <a:latin typeface="Century Gothic" panose="020B0502020202020204" pitchFamily="34" charset="0"/>
                  </a:rPr>
                  <a:t>Increased
</a:t>
                </a:r>
                <a:r>
                  <a:rPr lang="fr-FR" sz="1200" b="1" err="1">
                    <a:solidFill>
                      <a:srgbClr val="F55B41"/>
                    </a:solidFill>
                    <a:latin typeface="Century Gothic" panose="020B0502020202020204" pitchFamily="34" charset="0"/>
                  </a:rPr>
                  <a:t>hospital</a:t>
                </a:r>
                <a:r>
                  <a:rPr lang="fr-FR" sz="1200" b="1">
                    <a:solidFill>
                      <a:srgbClr val="F55B41"/>
                    </a:solidFill>
                    <a:latin typeface="Century Gothic" panose="020B0502020202020204" pitchFamily="34" charset="0"/>
                  </a:rPr>
                  <a:t> </a:t>
                </a:r>
              </a:p>
              <a:p>
                <a:pPr algn="ctr"/>
                <a:r>
                  <a:rPr lang="fr-FR" sz="1200" b="1" err="1">
                    <a:solidFill>
                      <a:srgbClr val="F55B41"/>
                    </a:solidFill>
                    <a:latin typeface="Century Gothic" panose="020B0502020202020204" pitchFamily="34" charset="0"/>
                  </a:rPr>
                  <a:t>rea</a:t>
                </a:r>
                <a:r>
                  <a:rPr sz="1200" b="1" err="1">
                    <a:solidFill>
                      <a:srgbClr val="F55B41"/>
                    </a:solidFill>
                    <a:latin typeface="Century Gothic" panose="020B0502020202020204" pitchFamily="34" charset="0"/>
                  </a:rPr>
                  <a:t>dmissions</a:t>
                </a:r>
                <a:endParaRPr sz="1200" b="1">
                  <a:solidFill>
                    <a:srgbClr val="F55B41"/>
                  </a:solidFill>
                  <a:latin typeface="Century Gothic" panose="020B0502020202020204" pitchFamily="34" charset="0"/>
                </a:endParaRPr>
              </a:p>
            </p:txBody>
          </p:sp>
          <p:sp>
            <p:nvSpPr>
              <p:cNvPr id="40" name="TextBox 33">
                <a:extLst>
                  <a:ext uri="{FF2B5EF4-FFF2-40B4-BE49-F238E27FC236}">
                    <a16:creationId xmlns:a16="http://schemas.microsoft.com/office/drawing/2014/main" id="{8CE9216B-7C6D-60D9-8CE4-48E7B66F15DA}"/>
                  </a:ext>
                </a:extLst>
              </p:cNvPr>
              <p:cNvSpPr txBox="1"/>
              <p:nvPr/>
            </p:nvSpPr>
            <p:spPr>
              <a:xfrm>
                <a:off x="7331732" y="5138010"/>
                <a:ext cx="1593385" cy="369332"/>
              </a:xfrm>
              <a:prstGeom prst="rect">
                <a:avLst/>
              </a:prstGeom>
              <a:noFill/>
              <a:ln>
                <a:noFill/>
              </a:ln>
            </p:spPr>
            <p:txBody>
              <a:bodyPr wrap="none" lIns="0" tIns="0" rIns="0" bIns="0" anchor="t">
                <a:spAutoFit/>
              </a:bodyPr>
              <a:lstStyle/>
              <a:p>
                <a:pPr algn="ctr"/>
                <a:r>
                  <a:rPr sz="1200" b="1">
                    <a:solidFill>
                      <a:srgbClr val="BA5DE5"/>
                    </a:solidFill>
                    <a:latin typeface="Century Gothic" panose="020B0502020202020204" pitchFamily="34" charset="0"/>
                  </a:rPr>
                  <a:t>Increase</a:t>
                </a:r>
                <a:r>
                  <a:rPr lang="fr-FR" sz="1200" b="1">
                    <a:solidFill>
                      <a:srgbClr val="BA5DE5"/>
                    </a:solidFill>
                    <a:latin typeface="Century Gothic" panose="020B0502020202020204" pitchFamily="34" charset="0"/>
                  </a:rPr>
                  <a:t> in </a:t>
                </a:r>
              </a:p>
              <a:p>
                <a:pPr algn="ctr"/>
                <a:r>
                  <a:rPr lang="fr-FR" sz="1200" b="1" err="1">
                    <a:solidFill>
                      <a:srgbClr val="BA5DE5"/>
                    </a:solidFill>
                    <a:latin typeface="Century Gothic" panose="020B0502020202020204" pitchFamily="34" charset="0"/>
                  </a:rPr>
                  <a:t>Mortality</a:t>
                </a:r>
                <a:r>
                  <a:rPr lang="fr-FR" sz="1200" b="1">
                    <a:solidFill>
                      <a:srgbClr val="BA5DE5"/>
                    </a:solidFill>
                    <a:latin typeface="Century Gothic" panose="020B0502020202020204" pitchFamily="34" charset="0"/>
                  </a:rPr>
                  <a:t> &amp; CV </a:t>
                </a:r>
                <a:r>
                  <a:rPr lang="fr-FR" sz="1200" b="1" err="1">
                    <a:solidFill>
                      <a:srgbClr val="BA5DE5"/>
                    </a:solidFill>
                    <a:latin typeface="Century Gothic" panose="020B0502020202020204" pitchFamily="34" charset="0"/>
                  </a:rPr>
                  <a:t>events</a:t>
                </a:r>
                <a:endParaRPr sz="1200" b="1">
                  <a:solidFill>
                    <a:srgbClr val="BA5DE5"/>
                  </a:solidFill>
                  <a:latin typeface="Century Gothic" panose="020B0502020202020204" pitchFamily="34" charset="0"/>
                </a:endParaRPr>
              </a:p>
            </p:txBody>
          </p:sp>
          <p:sp>
            <p:nvSpPr>
              <p:cNvPr id="41" name="TextBox 34">
                <a:extLst>
                  <a:ext uri="{FF2B5EF4-FFF2-40B4-BE49-F238E27FC236}">
                    <a16:creationId xmlns:a16="http://schemas.microsoft.com/office/drawing/2014/main" id="{A8AEBA93-E9D1-5ECA-E63F-5AFC4CAC1FDE}"/>
                  </a:ext>
                </a:extLst>
              </p:cNvPr>
              <p:cNvSpPr txBox="1"/>
              <p:nvPr/>
            </p:nvSpPr>
            <p:spPr>
              <a:xfrm>
                <a:off x="5978303" y="5151758"/>
                <a:ext cx="924932" cy="184666"/>
              </a:xfrm>
              <a:prstGeom prst="rect">
                <a:avLst/>
              </a:prstGeom>
              <a:noFill/>
              <a:ln>
                <a:noFill/>
              </a:ln>
            </p:spPr>
            <p:txBody>
              <a:bodyPr wrap="none" lIns="0" tIns="0" rIns="0" bIns="0" anchor="t">
                <a:spAutoFit/>
              </a:bodyPr>
              <a:lstStyle/>
              <a:p>
                <a:pPr algn="ctr"/>
                <a:r>
                  <a:rPr sz="1200" b="1">
                    <a:solidFill>
                      <a:srgbClr val="DE2D2D"/>
                    </a:solidFill>
                    <a:latin typeface="Century Gothic" panose="020B0502020202020204" pitchFamily="34" charset="0"/>
                  </a:rPr>
                  <a:t>Higher Costs</a:t>
                </a:r>
              </a:p>
            </p:txBody>
          </p:sp>
          <p:sp>
            <p:nvSpPr>
              <p:cNvPr id="42" name="TextBox 36">
                <a:extLst>
                  <a:ext uri="{FF2B5EF4-FFF2-40B4-BE49-F238E27FC236}">
                    <a16:creationId xmlns:a16="http://schemas.microsoft.com/office/drawing/2014/main" id="{CF1E9957-6A5B-6308-7A29-33C2903E7FEB}"/>
                  </a:ext>
                </a:extLst>
              </p:cNvPr>
              <p:cNvSpPr txBox="1"/>
              <p:nvPr/>
            </p:nvSpPr>
            <p:spPr>
              <a:xfrm>
                <a:off x="2601234" y="5547793"/>
                <a:ext cx="1630080" cy="969496"/>
              </a:xfrm>
              <a:prstGeom prst="rect">
                <a:avLst/>
              </a:prstGeom>
              <a:noFill/>
              <a:ln>
                <a:noFill/>
              </a:ln>
            </p:spPr>
            <p:txBody>
              <a:bodyPr wrap="square" lIns="0" tIns="0" rIns="0" bIns="0" anchor="t">
                <a:spAutoFit/>
              </a:bodyPr>
              <a:lstStyle/>
              <a:p>
                <a:pPr algn="ctr"/>
                <a:r>
                  <a:rPr lang="fr-FR" sz="900">
                    <a:solidFill>
                      <a:srgbClr val="242269"/>
                    </a:solidFill>
                    <a:latin typeface="Century Gothic" panose="020B0502020202020204" pitchFamily="34" charset="0"/>
                  </a:rPr>
                  <a:t>Non-</a:t>
                </a:r>
                <a:r>
                  <a:rPr lang="fr-FR" sz="900" err="1">
                    <a:solidFill>
                      <a:srgbClr val="242269"/>
                    </a:solidFill>
                    <a:latin typeface="Century Gothic" panose="020B0502020202020204" pitchFamily="34" charset="0"/>
                  </a:rPr>
                  <a:t>adherence</a:t>
                </a:r>
                <a:r>
                  <a:rPr lang="fr-FR" sz="900">
                    <a:solidFill>
                      <a:srgbClr val="242269"/>
                    </a:solidFill>
                    <a:latin typeface="Century Gothic" panose="020B0502020202020204" pitchFamily="34" charset="0"/>
                  </a:rPr>
                  <a:t> can </a:t>
                </a:r>
                <a:r>
                  <a:rPr lang="fr-FR" sz="900" err="1">
                    <a:solidFill>
                      <a:srgbClr val="242269"/>
                    </a:solidFill>
                    <a:latin typeface="Century Gothic" panose="020B0502020202020204" pitchFamily="34" charset="0"/>
                  </a:rPr>
                  <a:t>exacerbate</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symptoms</a:t>
                </a:r>
                <a:r>
                  <a:rPr lang="fr-FR" sz="900">
                    <a:solidFill>
                      <a:srgbClr val="242269"/>
                    </a:solidFill>
                    <a:latin typeface="Century Gothic" panose="020B0502020202020204" pitchFamily="34" charset="0"/>
                  </a:rPr>
                  <a:t> and lead to </a:t>
                </a:r>
                <a:r>
                  <a:rPr lang="fr-FR" sz="900" err="1">
                    <a:solidFill>
                      <a:srgbClr val="242269"/>
                    </a:solidFill>
                    <a:latin typeface="Century Gothic" panose="020B0502020202020204" pitchFamily="34" charset="0"/>
                  </a:rPr>
                  <a:t>disease</a:t>
                </a:r>
                <a:r>
                  <a:rPr lang="fr-FR" sz="900">
                    <a:solidFill>
                      <a:srgbClr val="242269"/>
                    </a:solidFill>
                    <a:latin typeface="Century Gothic" panose="020B0502020202020204" pitchFamily="34" charset="0"/>
                  </a:rPr>
                  <a:t> progression, </a:t>
                </a:r>
                <a:r>
                  <a:rPr lang="fr-FR" sz="900" err="1">
                    <a:solidFill>
                      <a:srgbClr val="242269"/>
                    </a:solidFill>
                    <a:latin typeface="Century Gothic" panose="020B0502020202020204" pitchFamily="34" charset="0"/>
                  </a:rPr>
                  <a:t>such</a:t>
                </a:r>
                <a:r>
                  <a:rPr lang="fr-FR" sz="900">
                    <a:solidFill>
                      <a:srgbClr val="242269"/>
                    </a:solidFill>
                    <a:latin typeface="Century Gothic" panose="020B0502020202020204" pitchFamily="34" charset="0"/>
                  </a:rPr>
                  <a:t> as </a:t>
                </a:r>
                <a:r>
                  <a:rPr lang="fr-FR" sz="900" err="1">
                    <a:solidFill>
                      <a:srgbClr val="242269"/>
                    </a:solidFill>
                    <a:latin typeface="Century Gothic" panose="020B0502020202020204" pitchFamily="34" charset="0"/>
                  </a:rPr>
                  <a:t>higher</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risks</a:t>
                </a:r>
                <a:r>
                  <a:rPr lang="fr-FR" sz="900">
                    <a:solidFill>
                      <a:srgbClr val="242269"/>
                    </a:solidFill>
                    <a:latin typeface="Century Gothic" panose="020B0502020202020204" pitchFamily="34" charset="0"/>
                  </a:rPr>
                  <a:t> of </a:t>
                </a:r>
                <a:r>
                  <a:rPr lang="fr-FR" sz="900" err="1">
                    <a:solidFill>
                      <a:srgbClr val="242269"/>
                    </a:solidFill>
                    <a:latin typeface="Century Gothic" panose="020B0502020202020204" pitchFamily="34" charset="0"/>
                  </a:rPr>
                  <a:t>macrovascular</a:t>
                </a:r>
                <a:r>
                  <a:rPr lang="fr-FR" sz="900">
                    <a:solidFill>
                      <a:srgbClr val="242269"/>
                    </a:solidFill>
                    <a:latin typeface="Century Gothic" panose="020B0502020202020204" pitchFamily="34" charset="0"/>
                  </a:rPr>
                  <a:t> and </a:t>
                </a:r>
                <a:r>
                  <a:rPr lang="fr-FR" sz="900" err="1">
                    <a:solidFill>
                      <a:srgbClr val="242269"/>
                    </a:solidFill>
                    <a:latin typeface="Century Gothic" panose="020B0502020202020204" pitchFamily="34" charset="0"/>
                  </a:rPr>
                  <a:t>microvascular</a:t>
                </a:r>
                <a:r>
                  <a:rPr lang="fr-FR" sz="900">
                    <a:solidFill>
                      <a:srgbClr val="242269"/>
                    </a:solidFill>
                    <a:latin typeface="Century Gothic" panose="020B0502020202020204" pitchFamily="34" charset="0"/>
                  </a:rPr>
                  <a:t> complications.</a:t>
                </a:r>
                <a:r>
                  <a:rPr lang="fr-FR" sz="900" baseline="30000">
                    <a:solidFill>
                      <a:srgbClr val="242269"/>
                    </a:solidFill>
                    <a:latin typeface="Century Gothic" panose="020B0502020202020204" pitchFamily="34" charset="0"/>
                  </a:rPr>
                  <a:t>27</a:t>
                </a:r>
                <a:endParaRPr sz="900" b="0" baseline="30000">
                  <a:solidFill>
                    <a:srgbClr val="242269"/>
                  </a:solidFill>
                  <a:latin typeface="Century Gothic" panose="020B0502020202020204" pitchFamily="34" charset="0"/>
                </a:endParaRPr>
              </a:p>
            </p:txBody>
          </p:sp>
          <p:sp>
            <p:nvSpPr>
              <p:cNvPr id="43" name="TextBox 37">
                <a:extLst>
                  <a:ext uri="{FF2B5EF4-FFF2-40B4-BE49-F238E27FC236}">
                    <a16:creationId xmlns:a16="http://schemas.microsoft.com/office/drawing/2014/main" id="{84997CF1-FC7F-4DD6-F223-181F2B618BAC}"/>
                  </a:ext>
                </a:extLst>
              </p:cNvPr>
              <p:cNvSpPr txBox="1"/>
              <p:nvPr/>
            </p:nvSpPr>
            <p:spPr>
              <a:xfrm>
                <a:off x="4304263" y="5768886"/>
                <a:ext cx="1455251" cy="830997"/>
              </a:xfrm>
              <a:prstGeom prst="rect">
                <a:avLst/>
              </a:prstGeom>
              <a:noFill/>
              <a:ln>
                <a:noFill/>
              </a:ln>
            </p:spPr>
            <p:txBody>
              <a:bodyPr wrap="square" lIns="0" tIns="0" rIns="0" bIns="0" anchor="t">
                <a:spAutoFit/>
              </a:bodyPr>
              <a:lstStyle/>
              <a:p>
                <a:pPr algn="ctr"/>
                <a:r>
                  <a:rPr lang="fr-FR" sz="900" err="1">
                    <a:solidFill>
                      <a:srgbClr val="242269"/>
                    </a:solidFill>
                    <a:latin typeface="Century Gothic" panose="020B0502020202020204" pitchFamily="34" charset="0"/>
                  </a:rPr>
                  <a:t>Only</a:t>
                </a:r>
                <a:r>
                  <a:rPr lang="fr-FR" sz="900">
                    <a:solidFill>
                      <a:srgbClr val="242269"/>
                    </a:solidFill>
                    <a:latin typeface="Century Gothic" panose="020B0502020202020204" pitchFamily="34" charset="0"/>
                  </a:rPr>
                  <a:t> 10% of patients </a:t>
                </a:r>
                <a:r>
                  <a:rPr lang="fr-FR" sz="900" err="1">
                    <a:solidFill>
                      <a:srgbClr val="242269"/>
                    </a:solidFill>
                    <a:latin typeface="Century Gothic" panose="020B0502020202020204" pitchFamily="34" charset="0"/>
                  </a:rPr>
                  <a:t>were</a:t>
                </a:r>
                <a:r>
                  <a:rPr lang="fr-FR" sz="900">
                    <a:solidFill>
                      <a:srgbClr val="242269"/>
                    </a:solidFill>
                    <a:latin typeface="Century Gothic" panose="020B0502020202020204" pitchFamily="34" charset="0"/>
                  </a:rPr>
                  <a:t> compliant </a:t>
                </a:r>
                <a:r>
                  <a:rPr lang="fr-FR" sz="900" err="1">
                    <a:solidFill>
                      <a:srgbClr val="242269"/>
                    </a:solidFill>
                    <a:latin typeface="Century Gothic" panose="020B0502020202020204" pitchFamily="34" charset="0"/>
                  </a:rPr>
                  <a:t>with</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heart</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failure</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therapies</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with</a:t>
                </a:r>
                <a:r>
                  <a:rPr lang="fr-FR" sz="900">
                    <a:solidFill>
                      <a:srgbClr val="242269"/>
                    </a:solidFill>
                    <a:latin typeface="Century Gothic" panose="020B0502020202020204" pitchFamily="34" charset="0"/>
                  </a:rPr>
                  <a:t> up to 64% of </a:t>
                </a:r>
                <a:r>
                  <a:rPr lang="fr-FR" sz="900" err="1">
                    <a:solidFill>
                      <a:srgbClr val="242269"/>
                    </a:solidFill>
                    <a:latin typeface="Century Gothic" panose="020B0502020202020204" pitchFamily="34" charset="0"/>
                  </a:rPr>
                  <a:t>readmissions</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resulting</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from</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poor</a:t>
                </a:r>
                <a:r>
                  <a:rPr lang="fr-FR" sz="900">
                    <a:solidFill>
                      <a:srgbClr val="242269"/>
                    </a:solidFill>
                    <a:latin typeface="Century Gothic" panose="020B0502020202020204" pitchFamily="34" charset="0"/>
                  </a:rPr>
                  <a:t> adherence.</a:t>
                </a:r>
                <a:r>
                  <a:rPr lang="fr-FR" sz="900" baseline="30000">
                    <a:solidFill>
                      <a:srgbClr val="242269"/>
                    </a:solidFill>
                    <a:latin typeface="Century Gothic" panose="020B0502020202020204" pitchFamily="34" charset="0"/>
                  </a:rPr>
                  <a:t>28</a:t>
                </a:r>
                <a:endParaRPr sz="900" baseline="30000">
                  <a:solidFill>
                    <a:srgbClr val="242269"/>
                  </a:solidFill>
                  <a:latin typeface="Century Gothic" panose="020B0502020202020204" pitchFamily="34" charset="0"/>
                </a:endParaRPr>
              </a:p>
            </p:txBody>
          </p:sp>
          <p:sp>
            <p:nvSpPr>
              <p:cNvPr id="60" name="TextBox 38">
                <a:extLst>
                  <a:ext uri="{FF2B5EF4-FFF2-40B4-BE49-F238E27FC236}">
                    <a16:creationId xmlns:a16="http://schemas.microsoft.com/office/drawing/2014/main" id="{2A2FD081-884E-E188-3E67-E0C95B4AEECE}"/>
                  </a:ext>
                </a:extLst>
              </p:cNvPr>
              <p:cNvSpPr txBox="1"/>
              <p:nvPr/>
            </p:nvSpPr>
            <p:spPr>
              <a:xfrm>
                <a:off x="5759514" y="5396459"/>
                <a:ext cx="1509886" cy="1107996"/>
              </a:xfrm>
              <a:prstGeom prst="rect">
                <a:avLst/>
              </a:prstGeom>
              <a:noFill/>
              <a:ln>
                <a:noFill/>
              </a:ln>
            </p:spPr>
            <p:txBody>
              <a:bodyPr wrap="square" lIns="0" tIns="0" rIns="0" bIns="0" anchor="t">
                <a:spAutoFit/>
              </a:bodyPr>
              <a:lstStyle/>
              <a:p>
                <a:pPr algn="ctr"/>
                <a:r>
                  <a:rPr lang="fr-FR" sz="900" err="1">
                    <a:solidFill>
                      <a:srgbClr val="242269"/>
                    </a:solidFill>
                    <a:latin typeface="Century Gothic" panose="020B0502020202020204" pitchFamily="34" charset="0"/>
                  </a:rPr>
                  <a:t>Medication</a:t>
                </a:r>
                <a:r>
                  <a:rPr lang="fr-FR" sz="900">
                    <a:solidFill>
                      <a:srgbClr val="242269"/>
                    </a:solidFill>
                    <a:latin typeface="Century Gothic" panose="020B0502020202020204" pitchFamily="34" charset="0"/>
                  </a:rPr>
                  <a:t> gap leads to </a:t>
                </a:r>
                <a:r>
                  <a:rPr lang="fr-FR" sz="900" err="1">
                    <a:solidFill>
                      <a:srgbClr val="242269"/>
                    </a:solidFill>
                    <a:latin typeface="Century Gothic" panose="020B0502020202020204" pitchFamily="34" charset="0"/>
                  </a:rPr>
                  <a:t>significant</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healthcare</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costs</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with</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estimates</a:t>
                </a:r>
                <a:r>
                  <a:rPr lang="fr-FR" sz="900">
                    <a:solidFill>
                      <a:srgbClr val="242269"/>
                    </a:solidFill>
                    <a:latin typeface="Century Gothic" panose="020B0502020202020204" pitchFamily="34" charset="0"/>
                  </a:rPr>
                  <a:t> of $100 billion </a:t>
                </a:r>
                <a:r>
                  <a:rPr lang="fr-FR" sz="900" err="1">
                    <a:solidFill>
                      <a:srgbClr val="242269"/>
                    </a:solidFill>
                    <a:latin typeface="Century Gothic" panose="020B0502020202020204" pitchFamily="34" charset="0"/>
                  </a:rPr>
                  <a:t>annually</a:t>
                </a:r>
                <a:r>
                  <a:rPr lang="fr-FR" sz="900">
                    <a:solidFill>
                      <a:srgbClr val="242269"/>
                    </a:solidFill>
                    <a:latin typeface="Century Gothic" panose="020B0502020202020204" pitchFamily="34" charset="0"/>
                  </a:rPr>
                  <a:t> in </a:t>
                </a:r>
                <a:r>
                  <a:rPr lang="fr-FR" sz="900" err="1">
                    <a:solidFill>
                      <a:srgbClr val="242269"/>
                    </a:solidFill>
                    <a:latin typeface="Century Gothic" panose="020B0502020202020204" pitchFamily="34" charset="0"/>
                  </a:rPr>
                  <a:t>preventable</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healthcare</a:t>
                </a:r>
                <a:r>
                  <a:rPr lang="fr-FR" sz="900">
                    <a:solidFill>
                      <a:srgbClr val="242269"/>
                    </a:solidFill>
                    <a:latin typeface="Century Gothic" panose="020B0502020202020204" pitchFamily="34" charset="0"/>
                  </a:rPr>
                  <a:t> </a:t>
                </a:r>
                <a:r>
                  <a:rPr lang="fr-FR" sz="900" err="1">
                    <a:solidFill>
                      <a:srgbClr val="242269"/>
                    </a:solidFill>
                    <a:latin typeface="Century Gothic" panose="020B0502020202020204" pitchFamily="34" charset="0"/>
                  </a:rPr>
                  <a:t>expenses</a:t>
                </a:r>
                <a:r>
                  <a:rPr lang="fr-FR" sz="900">
                    <a:solidFill>
                      <a:srgbClr val="242269"/>
                    </a:solidFill>
                    <a:latin typeface="Century Gothic" panose="020B0502020202020204" pitchFamily="34" charset="0"/>
                  </a:rPr>
                  <a:t> in the USA and Europe due to non-adherence.</a:t>
                </a:r>
                <a:r>
                  <a:rPr lang="fr-FR" sz="900" baseline="30000">
                    <a:solidFill>
                      <a:srgbClr val="242269"/>
                    </a:solidFill>
                    <a:latin typeface="Century Gothic" panose="020B0502020202020204" pitchFamily="34" charset="0"/>
                  </a:rPr>
                  <a:t>29</a:t>
                </a:r>
              </a:p>
            </p:txBody>
          </p:sp>
          <p:sp>
            <p:nvSpPr>
              <p:cNvPr id="61" name="TextBox 30">
                <a:extLst>
                  <a:ext uri="{FF2B5EF4-FFF2-40B4-BE49-F238E27FC236}">
                    <a16:creationId xmlns:a16="http://schemas.microsoft.com/office/drawing/2014/main" id="{E1535692-C83B-87EE-A9B1-488BA3A19BED}"/>
                  </a:ext>
                </a:extLst>
              </p:cNvPr>
              <p:cNvSpPr txBox="1"/>
              <p:nvPr/>
            </p:nvSpPr>
            <p:spPr>
              <a:xfrm>
                <a:off x="2720146" y="3569755"/>
                <a:ext cx="985847" cy="430887"/>
              </a:xfrm>
              <a:prstGeom prst="rect">
                <a:avLst/>
              </a:prstGeom>
              <a:noFill/>
              <a:ln>
                <a:noFill/>
              </a:ln>
            </p:spPr>
            <p:txBody>
              <a:bodyPr wrap="none" lIns="0" tIns="0" rIns="0" bIns="0" anchor="t">
                <a:spAutoFit/>
              </a:bodyPr>
              <a:lstStyle/>
              <a:p>
                <a:pPr algn="ctr"/>
                <a:r>
                  <a:rPr sz="1400" b="1">
                    <a:solidFill>
                      <a:srgbClr val="48A67F"/>
                    </a:solidFill>
                    <a:latin typeface="Century Gothic" panose="020B0502020202020204" pitchFamily="34" charset="0"/>
                  </a:rPr>
                  <a:t>Non-
Adherence</a:t>
                </a:r>
              </a:p>
            </p:txBody>
          </p:sp>
          <p:sp>
            <p:nvSpPr>
              <p:cNvPr id="62" name="TextBox 35">
                <a:extLst>
                  <a:ext uri="{FF2B5EF4-FFF2-40B4-BE49-F238E27FC236}">
                    <a16:creationId xmlns:a16="http://schemas.microsoft.com/office/drawing/2014/main" id="{5A80DAA3-DAA7-8FCC-01CB-F06AA429614D}"/>
                  </a:ext>
                </a:extLst>
              </p:cNvPr>
              <p:cNvSpPr txBox="1"/>
              <p:nvPr/>
            </p:nvSpPr>
            <p:spPr>
              <a:xfrm>
                <a:off x="2649771" y="4026378"/>
                <a:ext cx="1160574" cy="369332"/>
              </a:xfrm>
              <a:prstGeom prst="rect">
                <a:avLst/>
              </a:prstGeom>
              <a:noFill/>
              <a:ln>
                <a:noFill/>
              </a:ln>
            </p:spPr>
            <p:txBody>
              <a:bodyPr wrap="none" lIns="0" tIns="0" rIns="0" bIns="0" anchor="t">
                <a:spAutoFit/>
              </a:bodyPr>
              <a:lstStyle/>
              <a:p>
                <a:pPr algn="ctr"/>
                <a:r>
                  <a:rPr sz="1200" b="0">
                    <a:solidFill>
                      <a:srgbClr val="484848"/>
                    </a:solidFill>
                    <a:latin typeface="Century Gothic" panose="020B0502020202020204" pitchFamily="34" charset="0"/>
                  </a:rPr>
                  <a:t>Failure to follow
treatment</a:t>
                </a:r>
              </a:p>
            </p:txBody>
          </p:sp>
          <p:sp>
            <p:nvSpPr>
              <p:cNvPr id="63" name="TextBox 29">
                <a:extLst>
                  <a:ext uri="{FF2B5EF4-FFF2-40B4-BE49-F238E27FC236}">
                    <a16:creationId xmlns:a16="http://schemas.microsoft.com/office/drawing/2014/main" id="{11396001-0371-FDCF-30C1-FD4AF40CFE0A}"/>
                  </a:ext>
                </a:extLst>
              </p:cNvPr>
              <p:cNvSpPr txBox="1"/>
              <p:nvPr/>
            </p:nvSpPr>
            <p:spPr>
              <a:xfrm>
                <a:off x="3858221" y="4542739"/>
                <a:ext cx="4712618" cy="361959"/>
              </a:xfrm>
              <a:prstGeom prst="rect">
                <a:avLst/>
              </a:prstGeom>
              <a:noFill/>
              <a:ln>
                <a:noFill/>
              </a:ln>
            </p:spPr>
            <p:txBody>
              <a:bodyPr wrap="square" lIns="0" tIns="0" rIns="0" bIns="0" anchor="ctr">
                <a:spAutoFit/>
              </a:bodyPr>
              <a:lstStyle/>
              <a:p>
                <a:pPr algn="ctr">
                  <a:lnSpc>
                    <a:spcPct val="150000"/>
                  </a:lnSpc>
                </a:pPr>
                <a:r>
                  <a:rPr lang="fr-FR" b="1">
                    <a:solidFill>
                      <a:srgbClr val="242269"/>
                    </a:solidFill>
                    <a:latin typeface="Century Gothic" panose="020B0502020202020204" pitchFamily="34" charset="0"/>
                  </a:rPr>
                  <a:t>Non-</a:t>
                </a:r>
                <a:r>
                  <a:rPr lang="fr-FR" b="1" err="1">
                    <a:solidFill>
                      <a:srgbClr val="242269"/>
                    </a:solidFill>
                    <a:latin typeface="Century Gothic" panose="020B0502020202020204" pitchFamily="34" charset="0"/>
                  </a:rPr>
                  <a:t>Adherence</a:t>
                </a:r>
                <a:r>
                  <a:rPr lang="fr-FR" b="1">
                    <a:solidFill>
                      <a:srgbClr val="242269"/>
                    </a:solidFill>
                    <a:latin typeface="Century Gothic" panose="020B0502020202020204" pitchFamily="34" charset="0"/>
                  </a:rPr>
                  <a:t> </a:t>
                </a:r>
                <a:r>
                  <a:rPr b="1">
                    <a:solidFill>
                      <a:srgbClr val="242269"/>
                    </a:solidFill>
                    <a:latin typeface="Century Gothic" panose="020B0502020202020204" pitchFamily="34" charset="0"/>
                  </a:rPr>
                  <a:t>Impacts Patient Health</a:t>
                </a:r>
                <a:endParaRPr lang="fr-FR" b="1">
                  <a:solidFill>
                    <a:srgbClr val="242269"/>
                  </a:solidFill>
                  <a:latin typeface="Century Gothic" panose="020B0502020202020204" pitchFamily="34" charset="0"/>
                </a:endParaRPr>
              </a:p>
            </p:txBody>
          </p:sp>
        </p:grpSp>
      </p:grpSp>
      <p:sp>
        <p:nvSpPr>
          <p:cNvPr id="2" name="ZoneTexte 1">
            <a:extLst>
              <a:ext uri="{FF2B5EF4-FFF2-40B4-BE49-F238E27FC236}">
                <a16:creationId xmlns:a16="http://schemas.microsoft.com/office/drawing/2014/main" id="{32A64D6D-BF43-DF8F-AA67-8712F72141D6}"/>
              </a:ext>
            </a:extLst>
          </p:cNvPr>
          <p:cNvSpPr txBox="1"/>
          <p:nvPr/>
        </p:nvSpPr>
        <p:spPr>
          <a:xfrm>
            <a:off x="10424841" y="6486386"/>
            <a:ext cx="1399742" cy="246221"/>
          </a:xfrm>
          <a:prstGeom prst="rect">
            <a:avLst/>
          </a:prstGeom>
          <a:noFill/>
        </p:spPr>
        <p:txBody>
          <a:bodyPr wrap="none" rtlCol="0">
            <a:spAutoFit/>
          </a:bodyPr>
          <a:lstStyle/>
          <a:p>
            <a:r>
              <a:rPr lang="en-US" sz="1000">
                <a:latin typeface="Century Gothic" panose="020B0502020202020204" pitchFamily="34" charset="0"/>
              </a:rPr>
              <a:t>CV: Cardiovascular</a:t>
            </a:r>
          </a:p>
        </p:txBody>
      </p:sp>
    </p:spTree>
    <p:extLst>
      <p:ext uri="{BB962C8B-B14F-4D97-AF65-F5344CB8AC3E}">
        <p14:creationId xmlns:p14="http://schemas.microsoft.com/office/powerpoint/2010/main" val="23669591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8410ACD1-33B0-4E87-EC07-36600E9A2B90}"/>
              </a:ext>
            </a:extLst>
          </p:cNvPr>
          <p:cNvSpPr>
            <a:spLocks noGrp="1"/>
          </p:cNvSpPr>
          <p:nvPr>
            <p:ph type="title" idx="4294967295"/>
          </p:nvPr>
        </p:nvSpPr>
        <p:spPr>
          <a:xfrm>
            <a:off x="77492" y="229829"/>
            <a:ext cx="11427187" cy="777875"/>
          </a:xfrm>
        </p:spPr>
        <p:txBody>
          <a:bodyPr>
            <a:noAutofit/>
          </a:bodyPr>
          <a:lstStyle/>
          <a:p>
            <a:r>
              <a:rPr lang="en-US" sz="2800" b="1">
                <a:solidFill>
                  <a:srgbClr val="242269"/>
                </a:solidFill>
                <a:latin typeface="Century Gothic" panose="020B0502020202020204" pitchFamily="34" charset="0"/>
              </a:rPr>
              <a:t>1 IN 2 PATIENTS ARE NOT ADHERENT &amp; NOT CONTROLLED ACROSS CARDIOMETABOLIC DISEASES</a:t>
            </a:r>
            <a:endParaRPr lang="fr-FR" sz="2800" b="1" baseline="30000">
              <a:latin typeface="Century Gothic" panose="020B0502020202020204" pitchFamily="34" charset="0"/>
            </a:endParaRPr>
          </a:p>
        </p:txBody>
      </p:sp>
      <p:sp>
        <p:nvSpPr>
          <p:cNvPr id="4" name="Rectangle : coins arrondis 3">
            <a:extLst>
              <a:ext uri="{FF2B5EF4-FFF2-40B4-BE49-F238E27FC236}">
                <a16:creationId xmlns:a16="http://schemas.microsoft.com/office/drawing/2014/main" id="{66EF26DF-54B7-C6EC-0CF4-2E0E6D604E19}"/>
              </a:ext>
            </a:extLst>
          </p:cNvPr>
          <p:cNvSpPr/>
          <p:nvPr/>
        </p:nvSpPr>
        <p:spPr>
          <a:xfrm>
            <a:off x="1223341" y="1333930"/>
            <a:ext cx="9238820" cy="4294974"/>
          </a:xfrm>
          <a:prstGeom prst="roundRect">
            <a:avLst>
              <a:gd name="adj" fmla="val 2656"/>
            </a:avLst>
          </a:prstGeom>
          <a:solidFill>
            <a:schemeClr val="bg1"/>
          </a:solidFill>
          <a:ln w="3175">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prstClr val="white"/>
              </a:solidFill>
              <a:latin typeface="Century Gothic" panose="020B0502020202020204" pitchFamily="34" charset="0"/>
            </a:endParaRPr>
          </a:p>
        </p:txBody>
      </p:sp>
      <p:grpSp>
        <p:nvGrpSpPr>
          <p:cNvPr id="5" name="Groupe 4">
            <a:extLst>
              <a:ext uri="{FF2B5EF4-FFF2-40B4-BE49-F238E27FC236}">
                <a16:creationId xmlns:a16="http://schemas.microsoft.com/office/drawing/2014/main" id="{FFBB2A19-927F-BA5E-933A-5A3F8376245D}"/>
              </a:ext>
            </a:extLst>
          </p:cNvPr>
          <p:cNvGrpSpPr/>
          <p:nvPr/>
        </p:nvGrpSpPr>
        <p:grpSpPr>
          <a:xfrm>
            <a:off x="1441887" y="1718912"/>
            <a:ext cx="10375345" cy="3734334"/>
            <a:chOff x="1441887" y="1718912"/>
            <a:chExt cx="10375345" cy="3734334"/>
          </a:xfrm>
        </p:grpSpPr>
        <p:graphicFrame>
          <p:nvGraphicFramePr>
            <p:cNvPr id="6" name="Chart 2323">
              <a:extLst>
                <a:ext uri="{FF2B5EF4-FFF2-40B4-BE49-F238E27FC236}">
                  <a16:creationId xmlns:a16="http://schemas.microsoft.com/office/drawing/2014/main" id="{0F8DBE9F-B6A8-4C73-267D-BFFD63CC3B57}"/>
                </a:ext>
              </a:extLst>
            </p:cNvPr>
            <p:cNvGraphicFramePr>
              <a:graphicFrameLocks/>
            </p:cNvGraphicFramePr>
            <p:nvPr/>
          </p:nvGraphicFramePr>
          <p:xfrm>
            <a:off x="1441887" y="1910824"/>
            <a:ext cx="5400000" cy="324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2324">
              <a:extLst>
                <a:ext uri="{FF2B5EF4-FFF2-40B4-BE49-F238E27FC236}">
                  <a16:creationId xmlns:a16="http://schemas.microsoft.com/office/drawing/2014/main" id="{C7934183-CE9E-9540-12AB-D88BE2B8FC27}"/>
                </a:ext>
              </a:extLst>
            </p:cNvPr>
            <p:cNvGraphicFramePr/>
            <p:nvPr/>
          </p:nvGraphicFramePr>
          <p:xfrm>
            <a:off x="6417232" y="1910824"/>
            <a:ext cx="5400000" cy="3240000"/>
          </p:xfrm>
          <a:graphic>
            <a:graphicData uri="http://schemas.openxmlformats.org/drawingml/2006/chart">
              <c:chart xmlns:c="http://schemas.openxmlformats.org/drawingml/2006/chart" xmlns:r="http://schemas.openxmlformats.org/officeDocument/2006/relationships" r:id="rId4"/>
            </a:graphicData>
          </a:graphic>
        </p:graphicFrame>
        <p:grpSp>
          <p:nvGrpSpPr>
            <p:cNvPr id="8" name="Group 2307">
              <a:extLst>
                <a:ext uri="{FF2B5EF4-FFF2-40B4-BE49-F238E27FC236}">
                  <a16:creationId xmlns:a16="http://schemas.microsoft.com/office/drawing/2014/main" id="{C9ED8889-DD3C-7026-1448-C1E1395C205D}"/>
                </a:ext>
              </a:extLst>
            </p:cNvPr>
            <p:cNvGrpSpPr/>
            <p:nvPr/>
          </p:nvGrpSpPr>
          <p:grpSpPr>
            <a:xfrm>
              <a:off x="4678465" y="1718912"/>
              <a:ext cx="2163421" cy="3734334"/>
              <a:chOff x="2273675" y="1725714"/>
              <a:chExt cx="1259081" cy="3757731"/>
            </a:xfrm>
          </p:grpSpPr>
          <p:sp>
            <p:nvSpPr>
              <p:cNvPr id="24" name="Rectangle 23">
                <a:extLst>
                  <a:ext uri="{FF2B5EF4-FFF2-40B4-BE49-F238E27FC236}">
                    <a16:creationId xmlns:a16="http://schemas.microsoft.com/office/drawing/2014/main" id="{ED446A37-7765-FA95-FFAA-C96C1501F447}"/>
                  </a:ext>
                </a:extLst>
              </p:cNvPr>
              <p:cNvSpPr/>
              <p:nvPr/>
            </p:nvSpPr>
            <p:spPr>
              <a:xfrm>
                <a:off x="2483766" y="1889186"/>
                <a:ext cx="835507" cy="34800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pic>
            <p:nvPicPr>
              <p:cNvPr id="25" name="Picture 2" descr="E:\002-KIMS BUSINESS\007-04-1-FIVERR\01-PPT-TEMPLATE\COVER-PSD\05-cut-01.png">
                <a:extLst>
                  <a:ext uri="{FF2B5EF4-FFF2-40B4-BE49-F238E27FC236}">
                    <a16:creationId xmlns:a16="http://schemas.microsoft.com/office/drawing/2014/main" id="{D061621E-A756-C9AC-AF51-85F47BB52171}"/>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rot="16200000" flipV="1">
                <a:off x="568381" y="3444739"/>
                <a:ext cx="3744000" cy="333412"/>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E:\002-KIMS BUSINESS\007-04-1-FIVERR\01-PPT-TEMPLATE\COVER-PSD\05-cut-01.png">
                <a:extLst>
                  <a:ext uri="{FF2B5EF4-FFF2-40B4-BE49-F238E27FC236}">
                    <a16:creationId xmlns:a16="http://schemas.microsoft.com/office/drawing/2014/main" id="{8514E92D-ED5C-DE9A-7568-84F39DE30A01}"/>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rot="5400000" flipV="1">
                <a:off x="1494049" y="3431009"/>
                <a:ext cx="3744002" cy="333412"/>
              </a:xfrm>
              <a:prstGeom prst="rect">
                <a:avLst/>
              </a:prstGeom>
              <a:noFill/>
              <a:extLst>
                <a:ext uri="{909E8E84-426E-40DD-AFC4-6F175D3DCCD1}">
                  <a14:hiddenFill xmlns:a14="http://schemas.microsoft.com/office/drawing/2010/main">
                    <a:solidFill>
                      <a:srgbClr val="FFFFFF"/>
                    </a:solidFill>
                  </a14:hiddenFill>
                </a:ext>
              </a:extLst>
            </p:spPr>
          </p:pic>
        </p:grpSp>
        <p:sp>
          <p:nvSpPr>
            <p:cNvPr id="9" name="TextBox 2315">
              <a:extLst>
                <a:ext uri="{FF2B5EF4-FFF2-40B4-BE49-F238E27FC236}">
                  <a16:creationId xmlns:a16="http://schemas.microsoft.com/office/drawing/2014/main" id="{7F57BB78-E1EF-818B-1E7D-47F98B12E278}"/>
                </a:ext>
              </a:extLst>
            </p:cNvPr>
            <p:cNvSpPr txBox="1"/>
            <p:nvPr/>
          </p:nvSpPr>
          <p:spPr>
            <a:xfrm>
              <a:off x="2091565" y="2734002"/>
              <a:ext cx="846634" cy="400110"/>
            </a:xfrm>
            <a:prstGeom prst="rect">
              <a:avLst/>
            </a:prstGeom>
            <a:noFill/>
          </p:spPr>
          <p:txBody>
            <a:bodyPr wrap="square" rtlCol="0" anchor="ctr">
              <a:spAutoFit/>
            </a:bodyPr>
            <a:lstStyle>
              <a:defPPr>
                <a:defRPr lang="fr-FR"/>
              </a:defPPr>
              <a:lvl1pPr marL="93663" lvl="0" indent="-93663" algn="ctr">
                <a:defRPr sz="1200" b="1">
                  <a:solidFill>
                    <a:srgbClr val="FF7B00"/>
                  </a:solidFill>
                  <a:latin typeface="Century Gothic" panose="020B0502020202020204" pitchFamily="34" charset="0"/>
                </a:defRPr>
              </a:lvl1pPr>
            </a:lstStyle>
            <a:p>
              <a:r>
                <a:rPr lang="en-GB">
                  <a:solidFill>
                    <a:srgbClr val="EB9438"/>
                  </a:solidFill>
                  <a:sym typeface="Be Vietnam"/>
                </a:rPr>
                <a:t>~</a:t>
              </a:r>
              <a:r>
                <a:rPr lang="en-GB" sz="2000">
                  <a:solidFill>
                    <a:srgbClr val="EB9438"/>
                  </a:solidFill>
                  <a:sym typeface="Be Vietnam"/>
                </a:rPr>
                <a:t>46</a:t>
              </a:r>
              <a:r>
                <a:rPr lang="en-GB">
                  <a:solidFill>
                    <a:srgbClr val="EB9438"/>
                  </a:solidFill>
                  <a:sym typeface="Be Vietnam"/>
                </a:rPr>
                <a:t>%</a:t>
              </a:r>
            </a:p>
          </p:txBody>
        </p:sp>
        <p:sp>
          <p:nvSpPr>
            <p:cNvPr id="10" name="TextBox 2316">
              <a:extLst>
                <a:ext uri="{FF2B5EF4-FFF2-40B4-BE49-F238E27FC236}">
                  <a16:creationId xmlns:a16="http://schemas.microsoft.com/office/drawing/2014/main" id="{A12D9D7A-2568-4468-1174-2114612E34EB}"/>
                </a:ext>
              </a:extLst>
            </p:cNvPr>
            <p:cNvSpPr txBox="1"/>
            <p:nvPr/>
          </p:nvSpPr>
          <p:spPr>
            <a:xfrm>
              <a:off x="1960476" y="3326075"/>
              <a:ext cx="1099700" cy="400110"/>
            </a:xfrm>
            <a:prstGeom prst="rect">
              <a:avLst/>
            </a:prstGeom>
            <a:noFill/>
          </p:spPr>
          <p:txBody>
            <a:bodyPr wrap="square" rtlCol="0" anchor="ctr">
              <a:spAutoFit/>
            </a:bodyPr>
            <a:lstStyle/>
            <a:p>
              <a:pPr marL="93663" lvl="0" indent="-93663" algn="ctr">
                <a:defRPr/>
              </a:pPr>
              <a:r>
                <a:rPr lang="en-GB" sz="1200" b="1">
                  <a:solidFill>
                    <a:srgbClr val="48A67F"/>
                  </a:solidFill>
                  <a:latin typeface="Century Gothic" panose="020B0502020202020204" pitchFamily="34" charset="0"/>
                  <a:sym typeface="Be Vietnam"/>
                </a:rPr>
                <a:t>&gt;</a:t>
              </a:r>
              <a:r>
                <a:rPr lang="en-GB" sz="2000" b="1">
                  <a:solidFill>
                    <a:srgbClr val="48A67F"/>
                  </a:solidFill>
                  <a:latin typeface="Century Gothic" panose="020B0502020202020204" pitchFamily="34" charset="0"/>
                  <a:sym typeface="Be Vietnam"/>
                </a:rPr>
                <a:t>50</a:t>
              </a:r>
              <a:r>
                <a:rPr lang="en-GB" sz="1200" b="1">
                  <a:solidFill>
                    <a:srgbClr val="48A67F"/>
                  </a:solidFill>
                  <a:latin typeface="Century Gothic" panose="020B0502020202020204" pitchFamily="34" charset="0"/>
                  <a:sym typeface="Be Vietnam"/>
                </a:rPr>
                <a:t>%</a:t>
              </a:r>
              <a:endParaRPr lang="en-GB" sz="1000" b="1">
                <a:solidFill>
                  <a:srgbClr val="48A67F"/>
                </a:solidFill>
                <a:latin typeface="Century Gothic" panose="020B0502020202020204" pitchFamily="34" charset="0"/>
                <a:sym typeface="Be Vietnam"/>
              </a:endParaRPr>
            </a:p>
          </p:txBody>
        </p:sp>
        <p:sp>
          <p:nvSpPr>
            <p:cNvPr id="11" name="TextBox 2318">
              <a:extLst>
                <a:ext uri="{FF2B5EF4-FFF2-40B4-BE49-F238E27FC236}">
                  <a16:creationId xmlns:a16="http://schemas.microsoft.com/office/drawing/2014/main" id="{49482EDC-D4A6-B9C0-1E5D-D60935FB58C2}"/>
                </a:ext>
              </a:extLst>
            </p:cNvPr>
            <p:cNvSpPr txBox="1"/>
            <p:nvPr/>
          </p:nvSpPr>
          <p:spPr>
            <a:xfrm>
              <a:off x="2112950" y="4546052"/>
              <a:ext cx="803865" cy="400110"/>
            </a:xfrm>
            <a:prstGeom prst="rect">
              <a:avLst/>
            </a:prstGeom>
            <a:noFill/>
          </p:spPr>
          <p:txBody>
            <a:bodyPr wrap="square" rtlCol="0" anchor="ctr">
              <a:spAutoFit/>
            </a:bodyPr>
            <a:lstStyle/>
            <a:p>
              <a:pPr marL="93663" lvl="0" indent="-93663" algn="ctr">
                <a:defRPr/>
              </a:pPr>
              <a:r>
                <a:rPr lang="en-GB" sz="1200" b="1">
                  <a:solidFill>
                    <a:srgbClr val="FF0000"/>
                  </a:solidFill>
                  <a:latin typeface="Century Gothic" panose="020B0502020202020204" pitchFamily="34" charset="0"/>
                  <a:sym typeface="Be Vietnam"/>
                </a:rPr>
                <a:t>~</a:t>
              </a:r>
              <a:r>
                <a:rPr lang="en-GB" sz="2000" b="1">
                  <a:solidFill>
                    <a:srgbClr val="FF0000"/>
                  </a:solidFill>
                  <a:latin typeface="Century Gothic" panose="020B0502020202020204" pitchFamily="34" charset="0"/>
                  <a:sym typeface="Be Vietnam"/>
                </a:rPr>
                <a:t>58</a:t>
              </a:r>
              <a:r>
                <a:rPr lang="en-GB" sz="1200" b="1">
                  <a:solidFill>
                    <a:srgbClr val="FF0000"/>
                  </a:solidFill>
                  <a:latin typeface="Century Gothic" panose="020B0502020202020204" pitchFamily="34" charset="0"/>
                  <a:sym typeface="Be Vietnam"/>
                </a:rPr>
                <a:t>%</a:t>
              </a:r>
              <a:endParaRPr lang="en-GB" sz="1000" b="1">
                <a:solidFill>
                  <a:srgbClr val="FF0000"/>
                </a:solidFill>
                <a:latin typeface="Century Gothic" panose="020B0502020202020204" pitchFamily="34" charset="0"/>
                <a:sym typeface="Be Vietnam"/>
              </a:endParaRPr>
            </a:p>
          </p:txBody>
        </p:sp>
        <p:sp>
          <p:nvSpPr>
            <p:cNvPr id="12" name="TextBox 135">
              <a:extLst>
                <a:ext uri="{FF2B5EF4-FFF2-40B4-BE49-F238E27FC236}">
                  <a16:creationId xmlns:a16="http://schemas.microsoft.com/office/drawing/2014/main" id="{DB969CD8-81C5-5B21-A119-7B4CEE356AE0}"/>
                </a:ext>
              </a:extLst>
            </p:cNvPr>
            <p:cNvSpPr txBox="1"/>
            <p:nvPr/>
          </p:nvSpPr>
          <p:spPr>
            <a:xfrm>
              <a:off x="5161442" y="2728276"/>
              <a:ext cx="1191639" cy="307777"/>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400" b="1">
                  <a:solidFill>
                    <a:srgbClr val="242269"/>
                  </a:solidFill>
                  <a:latin typeface="Century Gothic" panose="020B0502020202020204" pitchFamily="34" charset="0"/>
                  <a:ea typeface="Roboto" panose="02000000000000000000" pitchFamily="2" charset="0"/>
                  <a:cs typeface="Arial" panose="020B0604020202020204" pitchFamily="34" charset="0"/>
                </a:rPr>
                <a:t>Diabetes</a:t>
              </a:r>
              <a:r>
                <a:rPr lang="en-GB" sz="1050" baseline="60000">
                  <a:solidFill>
                    <a:srgbClr val="242269"/>
                  </a:solidFill>
                  <a:latin typeface="Century Gothic" panose="020B0502020202020204" pitchFamily="34" charset="0"/>
                  <a:ea typeface="Roboto" panose="02000000000000000000" pitchFamily="2" charset="0"/>
                  <a:cs typeface="Arial" panose="020B0604020202020204" pitchFamily="34" charset="0"/>
                </a:rPr>
                <a:t>20-21</a:t>
              </a:r>
            </a:p>
          </p:txBody>
        </p:sp>
        <p:sp>
          <p:nvSpPr>
            <p:cNvPr id="13" name="TextBox 136">
              <a:extLst>
                <a:ext uri="{FF2B5EF4-FFF2-40B4-BE49-F238E27FC236}">
                  <a16:creationId xmlns:a16="http://schemas.microsoft.com/office/drawing/2014/main" id="{FB5584FC-717C-A73F-5045-BAA7C4B9ACE0}"/>
                </a:ext>
              </a:extLst>
            </p:cNvPr>
            <p:cNvSpPr txBox="1"/>
            <p:nvPr/>
          </p:nvSpPr>
          <p:spPr>
            <a:xfrm>
              <a:off x="5060425" y="3341152"/>
              <a:ext cx="1393672" cy="307777"/>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400" b="1">
                  <a:solidFill>
                    <a:srgbClr val="242269"/>
                  </a:solidFill>
                  <a:latin typeface="Century Gothic" panose="020B0502020202020204" pitchFamily="34" charset="0"/>
                  <a:ea typeface="Roboto" panose="02000000000000000000" pitchFamily="2" charset="0"/>
                  <a:cs typeface="Arial" panose="020B0604020202020204" pitchFamily="34" charset="0"/>
                </a:rPr>
                <a:t>Hypertension</a:t>
              </a:r>
              <a:r>
                <a:rPr lang="en-GB" sz="1050" baseline="60000">
                  <a:solidFill>
                    <a:srgbClr val="242269"/>
                  </a:solidFill>
                  <a:latin typeface="Century Gothic" panose="020B0502020202020204" pitchFamily="34" charset="0"/>
                  <a:ea typeface="Roboto" panose="02000000000000000000" pitchFamily="2" charset="0"/>
                  <a:cs typeface="Arial" panose="020B0604020202020204" pitchFamily="34" charset="0"/>
                </a:rPr>
                <a:t>22-23</a:t>
              </a:r>
            </a:p>
          </p:txBody>
        </p:sp>
        <p:sp>
          <p:nvSpPr>
            <p:cNvPr id="14" name="TextBox 137">
              <a:extLst>
                <a:ext uri="{FF2B5EF4-FFF2-40B4-BE49-F238E27FC236}">
                  <a16:creationId xmlns:a16="http://schemas.microsoft.com/office/drawing/2014/main" id="{1B1F1338-79A3-1D50-553E-6C7F7A502A8F}"/>
                </a:ext>
              </a:extLst>
            </p:cNvPr>
            <p:cNvSpPr txBox="1"/>
            <p:nvPr/>
          </p:nvSpPr>
          <p:spPr>
            <a:xfrm>
              <a:off x="5081396" y="3951351"/>
              <a:ext cx="1351730" cy="307777"/>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400" b="1">
                  <a:solidFill>
                    <a:srgbClr val="242269"/>
                  </a:solidFill>
                  <a:latin typeface="Century Gothic" panose="020B0502020202020204" pitchFamily="34" charset="0"/>
                  <a:ea typeface="Roboto" panose="02000000000000000000" pitchFamily="2" charset="0"/>
                  <a:cs typeface="Arial" panose="020B0604020202020204" pitchFamily="34" charset="0"/>
                </a:rPr>
                <a:t>Dyslipidemia</a:t>
              </a:r>
              <a:r>
                <a:rPr lang="en-GB" sz="1050" baseline="60000">
                  <a:solidFill>
                    <a:srgbClr val="242269"/>
                  </a:solidFill>
                  <a:latin typeface="Century Gothic" panose="020B0502020202020204" pitchFamily="34" charset="0"/>
                  <a:ea typeface="Roboto" panose="02000000000000000000" pitchFamily="2" charset="0"/>
                  <a:cs typeface="Arial" panose="020B0604020202020204" pitchFamily="34" charset="0"/>
                </a:rPr>
                <a:t>17-24</a:t>
              </a:r>
            </a:p>
          </p:txBody>
        </p:sp>
        <p:sp>
          <p:nvSpPr>
            <p:cNvPr id="15" name="TextBox 138">
              <a:extLst>
                <a:ext uri="{FF2B5EF4-FFF2-40B4-BE49-F238E27FC236}">
                  <a16:creationId xmlns:a16="http://schemas.microsoft.com/office/drawing/2014/main" id="{24A9D1A5-BA16-ED2F-A259-3632279DCA30}"/>
                </a:ext>
              </a:extLst>
            </p:cNvPr>
            <p:cNvSpPr txBox="1"/>
            <p:nvPr/>
          </p:nvSpPr>
          <p:spPr>
            <a:xfrm>
              <a:off x="5100448" y="4702864"/>
              <a:ext cx="1313626" cy="307777"/>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400" b="1">
                  <a:solidFill>
                    <a:srgbClr val="242269"/>
                  </a:solidFill>
                  <a:latin typeface="Century Gothic" panose="020B0502020202020204" pitchFamily="34" charset="0"/>
                  <a:ea typeface="Roboto" panose="02000000000000000000" pitchFamily="2" charset="0"/>
                  <a:cs typeface="Arial" panose="020B0604020202020204" pitchFamily="34" charset="0"/>
                </a:rPr>
                <a:t>Heart Failure</a:t>
              </a:r>
              <a:r>
                <a:rPr lang="en-GB" sz="1050" baseline="60000">
                  <a:solidFill>
                    <a:srgbClr val="242269"/>
                  </a:solidFill>
                  <a:latin typeface="Century Gothic" panose="020B0502020202020204" pitchFamily="34" charset="0"/>
                  <a:ea typeface="Roboto" panose="02000000000000000000" pitchFamily="2" charset="0"/>
                  <a:cs typeface="Arial" panose="020B0604020202020204" pitchFamily="34" charset="0"/>
                </a:rPr>
                <a:t>25-26</a:t>
              </a:r>
            </a:p>
          </p:txBody>
        </p:sp>
        <p:sp>
          <p:nvSpPr>
            <p:cNvPr id="16" name="TextBox 134">
              <a:extLst>
                <a:ext uri="{FF2B5EF4-FFF2-40B4-BE49-F238E27FC236}">
                  <a16:creationId xmlns:a16="http://schemas.microsoft.com/office/drawing/2014/main" id="{6AAFEF3A-7FC4-287A-3887-DBFC30AA9457}"/>
                </a:ext>
              </a:extLst>
            </p:cNvPr>
            <p:cNvSpPr txBox="1"/>
            <p:nvPr/>
          </p:nvSpPr>
          <p:spPr>
            <a:xfrm>
              <a:off x="5161442" y="2114061"/>
              <a:ext cx="1191639" cy="307777"/>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GB" sz="1400" b="1">
                  <a:solidFill>
                    <a:srgbClr val="242269"/>
                  </a:solidFill>
                  <a:latin typeface="Century Gothic" panose="020B0502020202020204" pitchFamily="34" charset="0"/>
                  <a:ea typeface="Roboto" panose="02000000000000000000" pitchFamily="2" charset="0"/>
                  <a:cs typeface="Arial" panose="020B0604020202020204" pitchFamily="34" charset="0"/>
                </a:rPr>
                <a:t>Angina</a:t>
              </a:r>
              <a:r>
                <a:rPr lang="en-GB" sz="1050" baseline="60000">
                  <a:solidFill>
                    <a:srgbClr val="242269"/>
                  </a:solidFill>
                  <a:latin typeface="Century Gothic" panose="020B0502020202020204" pitchFamily="34" charset="0"/>
                  <a:ea typeface="Roboto" panose="02000000000000000000" pitchFamily="2" charset="0"/>
                  <a:cs typeface="Arial" panose="020B0604020202020204" pitchFamily="34" charset="0"/>
                </a:rPr>
                <a:t>18-19</a:t>
              </a:r>
              <a:endParaRPr lang="en-GB" sz="1400" baseline="60000">
                <a:solidFill>
                  <a:srgbClr val="242269"/>
                </a:solidFill>
                <a:latin typeface="Century Gothic" panose="020B0502020202020204" pitchFamily="34" charset="0"/>
                <a:ea typeface="Roboto" panose="02000000000000000000" pitchFamily="2" charset="0"/>
                <a:cs typeface="Arial" panose="020B0604020202020204" pitchFamily="34" charset="0"/>
              </a:endParaRPr>
            </a:p>
          </p:txBody>
        </p:sp>
        <p:sp>
          <p:nvSpPr>
            <p:cNvPr id="17" name="TextBox 2315">
              <a:extLst>
                <a:ext uri="{FF2B5EF4-FFF2-40B4-BE49-F238E27FC236}">
                  <a16:creationId xmlns:a16="http://schemas.microsoft.com/office/drawing/2014/main" id="{2FBC9B4B-D286-9428-E558-ADDF8E1C8AF2}"/>
                </a:ext>
              </a:extLst>
            </p:cNvPr>
            <p:cNvSpPr txBox="1"/>
            <p:nvPr/>
          </p:nvSpPr>
          <p:spPr>
            <a:xfrm>
              <a:off x="2156220" y="2102559"/>
              <a:ext cx="717324" cy="400110"/>
            </a:xfrm>
            <a:prstGeom prst="rect">
              <a:avLst/>
            </a:prstGeom>
            <a:noFill/>
          </p:spPr>
          <p:txBody>
            <a:bodyPr wrap="square" rtlCol="0" anchor="ctr">
              <a:spAutoFit/>
            </a:bodyPr>
            <a:lstStyle/>
            <a:p>
              <a:pPr marL="93663" lvl="0" indent="-93663" algn="ctr">
                <a:defRPr/>
              </a:pPr>
              <a:r>
                <a:rPr lang="en-GB" sz="1200" b="1">
                  <a:solidFill>
                    <a:srgbClr val="DE2E2E"/>
                  </a:solidFill>
                  <a:latin typeface="Century Gothic" panose="020B0502020202020204" pitchFamily="34" charset="0"/>
                  <a:sym typeface="Be Vietnam"/>
                </a:rPr>
                <a:t>~</a:t>
              </a:r>
              <a:r>
                <a:rPr lang="en-GB" sz="2000" b="1">
                  <a:solidFill>
                    <a:srgbClr val="DE2E2E"/>
                  </a:solidFill>
                  <a:latin typeface="Century Gothic" panose="020B0502020202020204" pitchFamily="34" charset="0"/>
                  <a:sym typeface="Be Vietnam"/>
                </a:rPr>
                <a:t>43</a:t>
              </a:r>
              <a:r>
                <a:rPr lang="en-GB" sz="1200" b="1">
                  <a:solidFill>
                    <a:srgbClr val="DE2E2E"/>
                  </a:solidFill>
                  <a:latin typeface="Century Gothic" panose="020B0502020202020204" pitchFamily="34" charset="0"/>
                  <a:sym typeface="Be Vietnam"/>
                </a:rPr>
                <a:t>%</a:t>
              </a:r>
              <a:endParaRPr lang="en-GB" sz="1000" b="1">
                <a:solidFill>
                  <a:srgbClr val="DE2E2E"/>
                </a:solidFill>
                <a:latin typeface="Century Gothic" panose="020B0502020202020204" pitchFamily="34" charset="0"/>
                <a:sym typeface="Be Vietnam"/>
              </a:endParaRPr>
            </a:p>
          </p:txBody>
        </p:sp>
        <p:sp>
          <p:nvSpPr>
            <p:cNvPr id="18" name="TextBox 2318">
              <a:extLst>
                <a:ext uri="{FF2B5EF4-FFF2-40B4-BE49-F238E27FC236}">
                  <a16:creationId xmlns:a16="http://schemas.microsoft.com/office/drawing/2014/main" id="{BD3BCFEE-2E42-0EFF-C291-71DE8944796F}"/>
                </a:ext>
              </a:extLst>
            </p:cNvPr>
            <p:cNvSpPr txBox="1"/>
            <p:nvPr/>
          </p:nvSpPr>
          <p:spPr>
            <a:xfrm>
              <a:off x="2112950" y="3924385"/>
              <a:ext cx="803864" cy="400110"/>
            </a:xfrm>
            <a:prstGeom prst="rect">
              <a:avLst/>
            </a:prstGeom>
            <a:noFill/>
          </p:spPr>
          <p:txBody>
            <a:bodyPr wrap="square" rtlCol="0" anchor="ctr">
              <a:spAutoFit/>
            </a:bodyPr>
            <a:lstStyle/>
            <a:p>
              <a:pPr marL="93663" lvl="0" indent="-93663" algn="ctr">
                <a:defRPr/>
              </a:pPr>
              <a:r>
                <a:rPr lang="en-GB" sz="1200" b="1">
                  <a:solidFill>
                    <a:srgbClr val="FFC82E"/>
                  </a:solidFill>
                  <a:latin typeface="Century Gothic" panose="020B0502020202020204" pitchFamily="34" charset="0"/>
                  <a:sym typeface="Be Vietnam"/>
                </a:rPr>
                <a:t>~</a:t>
              </a:r>
              <a:r>
                <a:rPr lang="en-GB" sz="2000" b="1">
                  <a:solidFill>
                    <a:srgbClr val="FFC82E"/>
                  </a:solidFill>
                  <a:latin typeface="Century Gothic" panose="020B0502020202020204" pitchFamily="34" charset="0"/>
                  <a:sym typeface="Be Vietnam"/>
                </a:rPr>
                <a:t>46</a:t>
              </a:r>
              <a:r>
                <a:rPr lang="en-GB" sz="1200" b="1">
                  <a:solidFill>
                    <a:srgbClr val="FFC82E"/>
                  </a:solidFill>
                  <a:latin typeface="Century Gothic" panose="020B0502020202020204" pitchFamily="34" charset="0"/>
                  <a:sym typeface="Be Vietnam"/>
                </a:rPr>
                <a:t>%</a:t>
              </a:r>
              <a:endParaRPr lang="en-GB" sz="1000" b="1">
                <a:solidFill>
                  <a:srgbClr val="FFC82E"/>
                </a:solidFill>
                <a:latin typeface="Century Gothic" panose="020B0502020202020204" pitchFamily="34" charset="0"/>
                <a:sym typeface="Be Vietnam"/>
              </a:endParaRPr>
            </a:p>
          </p:txBody>
        </p:sp>
        <p:sp>
          <p:nvSpPr>
            <p:cNvPr id="19" name="TextBox 2315">
              <a:extLst>
                <a:ext uri="{FF2B5EF4-FFF2-40B4-BE49-F238E27FC236}">
                  <a16:creationId xmlns:a16="http://schemas.microsoft.com/office/drawing/2014/main" id="{A7589602-7BC5-EC00-0A76-5075E208A837}"/>
                </a:ext>
              </a:extLst>
            </p:cNvPr>
            <p:cNvSpPr txBox="1"/>
            <p:nvPr/>
          </p:nvSpPr>
          <p:spPr>
            <a:xfrm>
              <a:off x="9222829" y="2699123"/>
              <a:ext cx="846634" cy="400110"/>
            </a:xfrm>
            <a:prstGeom prst="rect">
              <a:avLst/>
            </a:prstGeom>
            <a:noFill/>
          </p:spPr>
          <p:txBody>
            <a:bodyPr wrap="square" rtlCol="0" anchor="ctr">
              <a:spAutoFit/>
            </a:bodyPr>
            <a:lstStyle>
              <a:defPPr>
                <a:defRPr lang="fr-FR"/>
              </a:defPPr>
              <a:lvl1pPr marL="93663" lvl="0" indent="-93663" algn="ctr">
                <a:defRPr sz="1200" b="1">
                  <a:solidFill>
                    <a:srgbClr val="FF7B00"/>
                  </a:solidFill>
                  <a:latin typeface="Century Gothic" panose="020B0502020202020204" pitchFamily="34" charset="0"/>
                </a:defRPr>
              </a:lvl1pPr>
            </a:lstStyle>
            <a:p>
              <a:r>
                <a:rPr lang="en-GB">
                  <a:solidFill>
                    <a:srgbClr val="EB9438"/>
                  </a:solidFill>
                  <a:sym typeface="Be Vietnam"/>
                </a:rPr>
                <a:t>~</a:t>
              </a:r>
              <a:r>
                <a:rPr lang="en-GB" sz="2000">
                  <a:solidFill>
                    <a:srgbClr val="EB9438"/>
                  </a:solidFill>
                  <a:sym typeface="Be Vietnam"/>
                </a:rPr>
                <a:t>82</a:t>
              </a:r>
              <a:r>
                <a:rPr lang="en-GB">
                  <a:solidFill>
                    <a:srgbClr val="EB9438"/>
                  </a:solidFill>
                  <a:sym typeface="Be Vietnam"/>
                </a:rPr>
                <a:t>%</a:t>
              </a:r>
            </a:p>
          </p:txBody>
        </p:sp>
        <p:sp>
          <p:nvSpPr>
            <p:cNvPr id="20" name="TextBox 2316">
              <a:extLst>
                <a:ext uri="{FF2B5EF4-FFF2-40B4-BE49-F238E27FC236}">
                  <a16:creationId xmlns:a16="http://schemas.microsoft.com/office/drawing/2014/main" id="{33A14CC8-1113-B152-BBD0-D30E3A4475A4}"/>
                </a:ext>
              </a:extLst>
            </p:cNvPr>
            <p:cNvSpPr txBox="1"/>
            <p:nvPr/>
          </p:nvSpPr>
          <p:spPr>
            <a:xfrm>
              <a:off x="9253801" y="3320790"/>
              <a:ext cx="846634" cy="400110"/>
            </a:xfrm>
            <a:prstGeom prst="rect">
              <a:avLst/>
            </a:prstGeom>
            <a:noFill/>
          </p:spPr>
          <p:txBody>
            <a:bodyPr wrap="square" rtlCol="0" anchor="ctr">
              <a:spAutoFit/>
            </a:bodyPr>
            <a:lstStyle/>
            <a:p>
              <a:pPr marL="93663" lvl="0" indent="-93663" algn="ctr">
                <a:defRPr/>
              </a:pPr>
              <a:r>
                <a:rPr lang="en-GB" sz="1200">
                  <a:solidFill>
                    <a:srgbClr val="48A67F"/>
                  </a:solidFill>
                  <a:sym typeface="Be Vietnam"/>
                </a:rPr>
                <a:t>~ </a:t>
              </a:r>
              <a:r>
                <a:rPr lang="en-GB" sz="2000" b="1">
                  <a:solidFill>
                    <a:srgbClr val="48A67F"/>
                  </a:solidFill>
                  <a:latin typeface="Century Gothic" panose="020B0502020202020204" pitchFamily="34" charset="0"/>
                  <a:sym typeface="Be Vietnam"/>
                </a:rPr>
                <a:t>77</a:t>
              </a:r>
              <a:r>
                <a:rPr lang="en-GB" sz="1200" b="1">
                  <a:solidFill>
                    <a:srgbClr val="48A67F"/>
                  </a:solidFill>
                  <a:latin typeface="Century Gothic" panose="020B0502020202020204" pitchFamily="34" charset="0"/>
                  <a:sym typeface="Be Vietnam"/>
                </a:rPr>
                <a:t>%</a:t>
              </a:r>
              <a:endParaRPr lang="en-GB" sz="1000" b="1">
                <a:solidFill>
                  <a:srgbClr val="48A67F"/>
                </a:solidFill>
                <a:latin typeface="Century Gothic" panose="020B0502020202020204" pitchFamily="34" charset="0"/>
                <a:sym typeface="Be Vietnam"/>
              </a:endParaRPr>
            </a:p>
          </p:txBody>
        </p:sp>
        <p:sp>
          <p:nvSpPr>
            <p:cNvPr id="21" name="TextBox 2318">
              <a:extLst>
                <a:ext uri="{FF2B5EF4-FFF2-40B4-BE49-F238E27FC236}">
                  <a16:creationId xmlns:a16="http://schemas.microsoft.com/office/drawing/2014/main" id="{25321349-22C7-6EF5-190B-1FF436373945}"/>
                </a:ext>
              </a:extLst>
            </p:cNvPr>
            <p:cNvSpPr txBox="1"/>
            <p:nvPr/>
          </p:nvSpPr>
          <p:spPr>
            <a:xfrm>
              <a:off x="8646807" y="4546052"/>
              <a:ext cx="1131852" cy="400110"/>
            </a:xfrm>
            <a:prstGeom prst="rect">
              <a:avLst/>
            </a:prstGeom>
            <a:noFill/>
          </p:spPr>
          <p:txBody>
            <a:bodyPr wrap="square" rtlCol="0" anchor="ctr">
              <a:spAutoFit/>
            </a:bodyPr>
            <a:lstStyle/>
            <a:p>
              <a:pPr marL="93663" lvl="0" indent="-93663" algn="ctr">
                <a:defRPr/>
              </a:pPr>
              <a:r>
                <a:rPr lang="en-GB" sz="2000" b="1">
                  <a:solidFill>
                    <a:srgbClr val="FF0000"/>
                  </a:solidFill>
                  <a:latin typeface="Century Gothic" panose="020B0502020202020204" pitchFamily="34" charset="0"/>
                  <a:sym typeface="Be Vietnam"/>
                </a:rPr>
                <a:t>30</a:t>
              </a:r>
              <a:r>
                <a:rPr lang="en-GB" sz="1200" b="1">
                  <a:solidFill>
                    <a:srgbClr val="FF0000"/>
                  </a:solidFill>
                  <a:latin typeface="Century Gothic" panose="020B0502020202020204" pitchFamily="34" charset="0"/>
                  <a:sym typeface="Be Vietnam"/>
                </a:rPr>
                <a:t>- </a:t>
              </a:r>
              <a:r>
                <a:rPr lang="en-GB" sz="2000" b="1">
                  <a:solidFill>
                    <a:srgbClr val="FF0000"/>
                  </a:solidFill>
                  <a:latin typeface="Century Gothic" panose="020B0502020202020204" pitchFamily="34" charset="0"/>
                  <a:sym typeface="Be Vietnam"/>
                </a:rPr>
                <a:t>40</a:t>
              </a:r>
              <a:r>
                <a:rPr lang="en-GB" sz="1200" b="1">
                  <a:solidFill>
                    <a:srgbClr val="FF0000"/>
                  </a:solidFill>
                  <a:latin typeface="Century Gothic" panose="020B0502020202020204" pitchFamily="34" charset="0"/>
                  <a:sym typeface="Be Vietnam"/>
                </a:rPr>
                <a:t>%</a:t>
              </a:r>
              <a:endParaRPr lang="en-GB" sz="1000" b="1">
                <a:solidFill>
                  <a:srgbClr val="FF0000"/>
                </a:solidFill>
                <a:latin typeface="Century Gothic" panose="020B0502020202020204" pitchFamily="34" charset="0"/>
                <a:sym typeface="Be Vietnam"/>
              </a:endParaRPr>
            </a:p>
          </p:txBody>
        </p:sp>
        <p:sp>
          <p:nvSpPr>
            <p:cNvPr id="22" name="TextBox 2315">
              <a:extLst>
                <a:ext uri="{FF2B5EF4-FFF2-40B4-BE49-F238E27FC236}">
                  <a16:creationId xmlns:a16="http://schemas.microsoft.com/office/drawing/2014/main" id="{4EAF47CC-D006-A3FA-660C-428DB027A680}"/>
                </a:ext>
              </a:extLst>
            </p:cNvPr>
            <p:cNvSpPr txBox="1"/>
            <p:nvPr/>
          </p:nvSpPr>
          <p:spPr>
            <a:xfrm>
              <a:off x="8690077" y="2102559"/>
              <a:ext cx="717324" cy="400110"/>
            </a:xfrm>
            <a:prstGeom prst="rect">
              <a:avLst/>
            </a:prstGeom>
            <a:noFill/>
          </p:spPr>
          <p:txBody>
            <a:bodyPr wrap="square" rtlCol="0" anchor="ctr">
              <a:spAutoFit/>
            </a:bodyPr>
            <a:lstStyle/>
            <a:p>
              <a:pPr marL="93663" lvl="0" indent="-93663" algn="ctr">
                <a:defRPr/>
              </a:pPr>
              <a:r>
                <a:rPr lang="en-GB" sz="1200" b="1">
                  <a:solidFill>
                    <a:srgbClr val="DE2E2E"/>
                  </a:solidFill>
                  <a:latin typeface="Century Gothic" panose="020B0502020202020204" pitchFamily="34" charset="0"/>
                  <a:sym typeface="Be Vietnam"/>
                </a:rPr>
                <a:t>&gt;</a:t>
              </a:r>
              <a:r>
                <a:rPr lang="en-GB" sz="2000" b="1">
                  <a:solidFill>
                    <a:srgbClr val="DE2E2E"/>
                  </a:solidFill>
                  <a:latin typeface="Century Gothic" panose="020B0502020202020204" pitchFamily="34" charset="0"/>
                  <a:sym typeface="Be Vietnam"/>
                </a:rPr>
                <a:t>60</a:t>
              </a:r>
              <a:r>
                <a:rPr lang="en-GB" sz="1200" b="1">
                  <a:solidFill>
                    <a:srgbClr val="DE2E2E"/>
                  </a:solidFill>
                  <a:latin typeface="Century Gothic" panose="020B0502020202020204" pitchFamily="34" charset="0"/>
                  <a:sym typeface="Be Vietnam"/>
                </a:rPr>
                <a:t>%</a:t>
              </a:r>
              <a:endParaRPr lang="en-GB" sz="1000" b="1">
                <a:solidFill>
                  <a:srgbClr val="DE2E2E"/>
                </a:solidFill>
                <a:latin typeface="Century Gothic" panose="020B0502020202020204" pitchFamily="34" charset="0"/>
                <a:sym typeface="Be Vietnam"/>
              </a:endParaRPr>
            </a:p>
          </p:txBody>
        </p:sp>
        <p:sp>
          <p:nvSpPr>
            <p:cNvPr id="23" name="TextBox 2318">
              <a:extLst>
                <a:ext uri="{FF2B5EF4-FFF2-40B4-BE49-F238E27FC236}">
                  <a16:creationId xmlns:a16="http://schemas.microsoft.com/office/drawing/2014/main" id="{132DC576-EF78-3A92-7990-9CD30638E98C}"/>
                </a:ext>
              </a:extLst>
            </p:cNvPr>
            <p:cNvSpPr txBox="1"/>
            <p:nvPr/>
          </p:nvSpPr>
          <p:spPr>
            <a:xfrm>
              <a:off x="9171334" y="3906354"/>
              <a:ext cx="803864" cy="400110"/>
            </a:xfrm>
            <a:prstGeom prst="rect">
              <a:avLst/>
            </a:prstGeom>
            <a:noFill/>
          </p:spPr>
          <p:txBody>
            <a:bodyPr wrap="square" rtlCol="0" anchor="ctr">
              <a:spAutoFit/>
            </a:bodyPr>
            <a:lstStyle/>
            <a:p>
              <a:pPr marL="93663" lvl="0" indent="-93663" algn="ctr">
                <a:defRPr/>
              </a:pPr>
              <a:r>
                <a:rPr lang="en-GB" sz="1200" b="1">
                  <a:solidFill>
                    <a:srgbClr val="FFC82E"/>
                  </a:solidFill>
                  <a:latin typeface="Century Gothic" panose="020B0502020202020204" pitchFamily="34" charset="0"/>
                  <a:sym typeface="Be Vietnam"/>
                </a:rPr>
                <a:t>~</a:t>
              </a:r>
              <a:r>
                <a:rPr lang="en-GB" sz="2000" b="1">
                  <a:solidFill>
                    <a:srgbClr val="FFC82E"/>
                  </a:solidFill>
                  <a:latin typeface="Century Gothic" panose="020B0502020202020204" pitchFamily="34" charset="0"/>
                  <a:sym typeface="Be Vietnam"/>
                </a:rPr>
                <a:t>80</a:t>
              </a:r>
              <a:r>
                <a:rPr lang="en-GB" sz="1200" b="1">
                  <a:solidFill>
                    <a:srgbClr val="FFC82E"/>
                  </a:solidFill>
                  <a:latin typeface="Century Gothic" panose="020B0502020202020204" pitchFamily="34" charset="0"/>
                  <a:sym typeface="Be Vietnam"/>
                </a:rPr>
                <a:t>%</a:t>
              </a:r>
              <a:endParaRPr lang="en-GB" sz="1000" b="1">
                <a:solidFill>
                  <a:srgbClr val="FFC82E"/>
                </a:solidFill>
                <a:latin typeface="Century Gothic" panose="020B0502020202020204" pitchFamily="34" charset="0"/>
                <a:sym typeface="Be Vietnam"/>
              </a:endParaRPr>
            </a:p>
          </p:txBody>
        </p:sp>
      </p:grpSp>
      <p:sp>
        <p:nvSpPr>
          <p:cNvPr id="27" name="ZoneTexte 26">
            <a:extLst>
              <a:ext uri="{FF2B5EF4-FFF2-40B4-BE49-F238E27FC236}">
                <a16:creationId xmlns:a16="http://schemas.microsoft.com/office/drawing/2014/main" id="{661160E3-7CA4-506C-ADD6-F7BF2226C77F}"/>
              </a:ext>
            </a:extLst>
          </p:cNvPr>
          <p:cNvSpPr txBox="1"/>
          <p:nvPr/>
        </p:nvSpPr>
        <p:spPr>
          <a:xfrm>
            <a:off x="2373075" y="1527462"/>
            <a:ext cx="2124893" cy="369332"/>
          </a:xfrm>
          <a:prstGeom prst="rect">
            <a:avLst/>
          </a:prstGeom>
          <a:noFill/>
        </p:spPr>
        <p:txBody>
          <a:bodyPr wrap="square">
            <a:spAutoFit/>
          </a:bodyPr>
          <a:lstStyle/>
          <a:p>
            <a:pPr algn="ctr"/>
            <a:r>
              <a:rPr lang="en-US" b="1" noProof="1">
                <a:solidFill>
                  <a:srgbClr val="242269"/>
                </a:solidFill>
              </a:rPr>
              <a:t>Non-adherence</a:t>
            </a:r>
          </a:p>
        </p:txBody>
      </p:sp>
      <p:sp>
        <p:nvSpPr>
          <p:cNvPr id="28" name="ZoneTexte 27">
            <a:extLst>
              <a:ext uri="{FF2B5EF4-FFF2-40B4-BE49-F238E27FC236}">
                <a16:creationId xmlns:a16="http://schemas.microsoft.com/office/drawing/2014/main" id="{E260E0A0-07DF-A0FD-9E36-8A5E5678325C}"/>
              </a:ext>
            </a:extLst>
          </p:cNvPr>
          <p:cNvSpPr txBox="1"/>
          <p:nvPr/>
        </p:nvSpPr>
        <p:spPr>
          <a:xfrm>
            <a:off x="7330444" y="1527462"/>
            <a:ext cx="1786788" cy="369332"/>
          </a:xfrm>
          <a:prstGeom prst="rect">
            <a:avLst/>
          </a:prstGeom>
          <a:noFill/>
        </p:spPr>
        <p:txBody>
          <a:bodyPr wrap="square">
            <a:spAutoFit/>
          </a:bodyPr>
          <a:lstStyle/>
          <a:p>
            <a:pPr algn="ctr"/>
            <a:r>
              <a:rPr lang="en-US" b="1" noProof="1">
                <a:solidFill>
                  <a:srgbClr val="242269"/>
                </a:solidFill>
                <a:latin typeface="Century Gothic" panose="020B0502020202020204" pitchFamily="34" charset="0"/>
              </a:rPr>
              <a:t>Uncontrolled</a:t>
            </a:r>
          </a:p>
        </p:txBody>
      </p:sp>
      <p:sp>
        <p:nvSpPr>
          <p:cNvPr id="29" name="Rectangle : coins arrondis 28">
            <a:extLst>
              <a:ext uri="{FF2B5EF4-FFF2-40B4-BE49-F238E27FC236}">
                <a16:creationId xmlns:a16="http://schemas.microsoft.com/office/drawing/2014/main" id="{3543BE1B-9C0B-C95E-2F94-C8955A02E354}"/>
              </a:ext>
            </a:extLst>
          </p:cNvPr>
          <p:cNvSpPr/>
          <p:nvPr/>
        </p:nvSpPr>
        <p:spPr>
          <a:xfrm>
            <a:off x="1981780" y="5773430"/>
            <a:ext cx="8228441" cy="807721"/>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solidFill>
                  <a:schemeClr val="bg1"/>
                </a:solidFill>
                <a:latin typeface="Century Gothic" panose="020B0502020202020204" pitchFamily="34" charset="0"/>
              </a:rPr>
              <a:t>This </a:t>
            </a:r>
            <a:r>
              <a:rPr lang="fr-FR" err="1">
                <a:solidFill>
                  <a:schemeClr val="bg1"/>
                </a:solidFill>
                <a:latin typeface="Century Gothic" panose="020B0502020202020204" pitchFamily="34" charset="0"/>
              </a:rPr>
              <a:t>is</a:t>
            </a:r>
            <a:r>
              <a:rPr lang="fr-FR">
                <a:solidFill>
                  <a:schemeClr val="bg1"/>
                </a:solidFill>
                <a:latin typeface="Century Gothic" panose="020B0502020202020204" pitchFamily="34" charset="0"/>
              </a:rPr>
              <a:t> not </a:t>
            </a:r>
            <a:r>
              <a:rPr lang="fr-FR" err="1">
                <a:solidFill>
                  <a:schemeClr val="bg1"/>
                </a:solidFill>
                <a:latin typeface="Century Gothic" panose="020B0502020202020204" pitchFamily="34" charset="0"/>
              </a:rPr>
              <a:t>just</a:t>
            </a:r>
            <a:r>
              <a:rPr lang="fr-FR">
                <a:solidFill>
                  <a:schemeClr val="bg1"/>
                </a:solidFill>
                <a:latin typeface="Century Gothic" panose="020B0502020202020204" pitchFamily="34" charset="0"/>
              </a:rPr>
              <a:t> a </a:t>
            </a:r>
            <a:r>
              <a:rPr lang="fr-FR" err="1">
                <a:solidFill>
                  <a:schemeClr val="bg1"/>
                </a:solidFill>
                <a:latin typeface="Century Gothic" panose="020B0502020202020204" pitchFamily="34" charset="0"/>
              </a:rPr>
              <a:t>statistic</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it’s</a:t>
            </a:r>
            <a:r>
              <a:rPr lang="fr-FR">
                <a:solidFill>
                  <a:schemeClr val="bg1"/>
                </a:solidFill>
                <a:latin typeface="Century Gothic" panose="020B0502020202020204" pitchFamily="34" charset="0"/>
              </a:rPr>
              <a:t> a </a:t>
            </a:r>
            <a:r>
              <a:rPr lang="fr-FR" err="1">
                <a:solidFill>
                  <a:schemeClr val="bg1"/>
                </a:solidFill>
                <a:latin typeface="Century Gothic" panose="020B0502020202020204" pitchFamily="34" charset="0"/>
              </a:rPr>
              <a:t>failure</a:t>
            </a:r>
            <a:r>
              <a:rPr lang="fr-FR">
                <a:solidFill>
                  <a:schemeClr val="bg1"/>
                </a:solidFill>
                <a:latin typeface="Century Gothic" panose="020B0502020202020204" pitchFamily="34" charset="0"/>
              </a:rPr>
              <a:t> of </a:t>
            </a:r>
            <a:r>
              <a:rPr lang="fr-FR" err="1">
                <a:solidFill>
                  <a:schemeClr val="bg1"/>
                </a:solidFill>
                <a:latin typeface="Century Gothic" panose="020B0502020202020204" pitchFamily="34" charset="0"/>
              </a:rPr>
              <a:t>disease</a:t>
            </a:r>
            <a:r>
              <a:rPr lang="fr-FR">
                <a:solidFill>
                  <a:schemeClr val="bg1"/>
                </a:solidFill>
                <a:latin typeface="Century Gothic" panose="020B0502020202020204" pitchFamily="34" charset="0"/>
              </a:rPr>
              <a:t> control, </a:t>
            </a:r>
            <a:r>
              <a:rPr lang="fr-FR" err="1">
                <a:solidFill>
                  <a:schemeClr val="bg1"/>
                </a:solidFill>
                <a:latin typeface="Century Gothic" panose="020B0502020202020204" pitchFamily="34" charset="0"/>
              </a:rPr>
              <a:t>contributing</a:t>
            </a:r>
            <a:r>
              <a:rPr lang="fr-FR">
                <a:solidFill>
                  <a:schemeClr val="bg1"/>
                </a:solidFill>
                <a:latin typeface="Century Gothic" panose="020B0502020202020204" pitchFamily="34" charset="0"/>
              </a:rPr>
              <a:t> to </a:t>
            </a:r>
            <a:r>
              <a:rPr lang="fr-FR" err="1">
                <a:solidFill>
                  <a:schemeClr val="bg1"/>
                </a:solidFill>
                <a:latin typeface="Century Gothic" panose="020B0502020202020204" pitchFamily="34" charset="0"/>
              </a:rPr>
              <a:t>preventable</a:t>
            </a:r>
            <a:r>
              <a:rPr lang="fr-FR">
                <a:solidFill>
                  <a:schemeClr val="bg1"/>
                </a:solidFill>
                <a:latin typeface="Century Gothic" panose="020B0502020202020204" pitchFamily="34" charset="0"/>
              </a:rPr>
              <a:t> complications and </a:t>
            </a:r>
            <a:r>
              <a:rPr lang="fr-FR" err="1">
                <a:solidFill>
                  <a:schemeClr val="bg1"/>
                </a:solidFill>
                <a:latin typeface="Century Gothic" panose="020B0502020202020204" pitchFamily="34" charset="0"/>
              </a:rPr>
              <a:t>poor</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outcomes</a:t>
            </a:r>
            <a:endParaRPr lang="en-US">
              <a:solidFill>
                <a:schemeClr val="bg1"/>
              </a:solidFill>
              <a:latin typeface="Century Gothic" panose="020B0502020202020204" pitchFamily="34" charset="0"/>
            </a:endParaRPr>
          </a:p>
        </p:txBody>
      </p:sp>
    </p:spTree>
    <p:extLst>
      <p:ext uri="{BB962C8B-B14F-4D97-AF65-F5344CB8AC3E}">
        <p14:creationId xmlns:p14="http://schemas.microsoft.com/office/powerpoint/2010/main" val="67034045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6">
            <a:extLst>
              <a:ext uri="{FF2B5EF4-FFF2-40B4-BE49-F238E27FC236}">
                <a16:creationId xmlns:a16="http://schemas.microsoft.com/office/drawing/2014/main" id="{43F295BC-E8DB-7F88-F7EE-78E562B71208}"/>
              </a:ext>
            </a:extLst>
          </p:cNvPr>
          <p:cNvSpPr txBox="1">
            <a:spLocks/>
          </p:cNvSpPr>
          <p:nvPr/>
        </p:nvSpPr>
        <p:spPr>
          <a:xfrm>
            <a:off x="728180" y="554212"/>
            <a:ext cx="4539559" cy="704318"/>
          </a:xfrm>
          <a:prstGeom prst="rect">
            <a:avLst/>
          </a:prstGeom>
        </p:spPr>
        <p:txBody>
          <a:bodyPr vert="horz" lIns="0" tIns="0" rIns="0" bIns="0" rtlCol="0" anchor="t" anchorCtr="0">
            <a:noAutofit/>
          </a:bodyPr>
          <a:lstStyle>
            <a:lvl1pPr algn="l" defTabSz="914400" rtl="0" eaLnBrk="1" latinLnBrk="0" hangingPunct="1">
              <a:lnSpc>
                <a:spcPts val="5200"/>
              </a:lnSpc>
              <a:spcBef>
                <a:spcPct val="0"/>
              </a:spcBef>
              <a:buNone/>
              <a:defRPr sz="41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5200"/>
              </a:lnSpc>
              <a:spcBef>
                <a:spcPct val="0"/>
              </a:spcBef>
              <a:spcAft>
                <a:spcPts val="0"/>
              </a:spcAft>
              <a:buClrTx/>
              <a:buSzTx/>
              <a:buFontTx/>
              <a:buNone/>
              <a:tabLst/>
              <a:defRPr/>
            </a:pPr>
            <a:r>
              <a:rPr kumimoji="0" lang="en-US" sz="41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rPr>
              <a:t>Disclosures </a:t>
            </a:r>
            <a:br>
              <a:rPr kumimoji="0" lang="en-US" sz="41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rPr>
            </a:br>
            <a:endParaRPr kumimoji="0" lang="en-ZA" sz="41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endParaRPr>
          </a:p>
        </p:txBody>
      </p:sp>
      <p:sp>
        <p:nvSpPr>
          <p:cNvPr id="6" name="Content Placeholder 2">
            <a:extLst>
              <a:ext uri="{FF2B5EF4-FFF2-40B4-BE49-F238E27FC236}">
                <a16:creationId xmlns:a16="http://schemas.microsoft.com/office/drawing/2014/main" id="{F4B1A833-CB12-9CD2-3CF6-E74CBC5BED09}"/>
              </a:ext>
            </a:extLst>
          </p:cNvPr>
          <p:cNvSpPr txBox="1">
            <a:spLocks/>
          </p:cNvSpPr>
          <p:nvPr/>
        </p:nvSpPr>
        <p:spPr>
          <a:xfrm>
            <a:off x="521703" y="1389599"/>
            <a:ext cx="10610380" cy="2484311"/>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buSzPct val="90000"/>
              <a:buFont typeface="Arial" panose="020B0604020202020204" pitchFamily="34" charset="0"/>
              <a:buNone/>
              <a:defRPr sz="2400" b="0" i="0" kern="1200">
                <a:solidFill>
                  <a:schemeClr val="accent1"/>
                </a:solidFill>
                <a:latin typeface="Century Gothic" panose="020B0502020202020204" pitchFamily="34" charset="0"/>
                <a:ea typeface="+mn-ea"/>
                <a:cs typeface="+mn-cs"/>
              </a:defRPr>
            </a:lvl1pPr>
            <a:lvl2pPr marL="457200" indent="0" algn="ctr" defTabSz="914400" rtl="0" eaLnBrk="1" latinLnBrk="0" hangingPunct="1">
              <a:lnSpc>
                <a:spcPct val="100000"/>
              </a:lnSpc>
              <a:spcBef>
                <a:spcPts val="400"/>
              </a:spcBef>
              <a:buSzPct val="120000"/>
              <a:buFont typeface="Police système"/>
              <a:buNone/>
              <a:defRPr sz="2000" b="0" i="0" kern="1200">
                <a:solidFill>
                  <a:schemeClr val="accent1"/>
                </a:solidFill>
                <a:latin typeface="Century Gothic" panose="020B0502020202020204" pitchFamily="34" charset="0"/>
                <a:ea typeface="+mn-ea"/>
                <a:cs typeface="+mn-cs"/>
              </a:defRPr>
            </a:lvl2pPr>
            <a:lvl3pPr marL="914400" indent="0" algn="ctr" defTabSz="914400" rtl="0" eaLnBrk="1" latinLnBrk="0" hangingPunct="1">
              <a:lnSpc>
                <a:spcPts val="2200"/>
              </a:lnSpc>
              <a:spcBef>
                <a:spcPts val="0"/>
              </a:spcBef>
              <a:buSzPct val="90000"/>
              <a:buFont typeface="Arial" panose="020B0604020202020204" pitchFamily="34" charset="0"/>
              <a:buNone/>
              <a:defRPr sz="1800" b="0" i="0" kern="1200">
                <a:solidFill>
                  <a:schemeClr val="accent1"/>
                </a:solidFill>
                <a:latin typeface="Century Gothic" panose="020B0502020202020204" pitchFamily="34" charset="0"/>
                <a:ea typeface="+mn-ea"/>
                <a:cs typeface="+mn-cs"/>
              </a:defRPr>
            </a:lvl3pPr>
            <a:lvl4pPr marL="1371600" indent="0" algn="ctr" defTabSz="914400" rtl="0" eaLnBrk="1" latinLnBrk="0" hangingPunct="1">
              <a:lnSpc>
                <a:spcPts val="2000"/>
              </a:lnSpc>
              <a:spcBef>
                <a:spcPts val="0"/>
              </a:spcBef>
              <a:buSzPct val="120000"/>
              <a:buFont typeface="Police système"/>
              <a:buNone/>
              <a:defRPr sz="1600" b="0" i="0" kern="1200">
                <a:solidFill>
                  <a:schemeClr val="accent1"/>
                </a:solidFill>
                <a:latin typeface="Century Gothic" panose="020B0502020202020204" pitchFamily="34" charset="0"/>
                <a:ea typeface="+mn-ea"/>
                <a:cs typeface="+mn-cs"/>
              </a:defRPr>
            </a:lvl4pPr>
            <a:lvl5pPr marL="1828800" indent="0" algn="ctr" defTabSz="914400" rtl="0" eaLnBrk="1" latinLnBrk="0" hangingPunct="1">
              <a:lnSpc>
                <a:spcPts val="2000"/>
              </a:lnSpc>
              <a:spcBef>
                <a:spcPts val="0"/>
              </a:spcBef>
              <a:buFont typeface="Arial" panose="020B0604020202020204" pitchFamily="34" charset="0"/>
              <a:buNone/>
              <a:defRPr sz="1600" b="0" i="0" kern="1200">
                <a:solidFill>
                  <a:schemeClr val="accent1"/>
                </a:solidFill>
                <a:latin typeface="Century Gothic" panose="020B0502020202020204" pitchFamily="34"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indent="0" defTabSz="1028700">
              <a:lnSpc>
                <a:spcPct val="100000"/>
              </a:lnSpc>
              <a:spcBef>
                <a:spcPts val="0"/>
              </a:spcBef>
              <a:buNone/>
              <a:defRPr/>
            </a:pPr>
            <a:r>
              <a:rPr kumimoji="0" lang="en-US" sz="2800" b="1" i="0" u="none" strike="noStrike" kern="1200" cap="none" spc="0" normalizeH="0" baseline="0" noProof="0" dirty="0">
                <a:ln>
                  <a:noFill/>
                </a:ln>
                <a:solidFill>
                  <a:srgbClr val="F4F8FE"/>
                </a:solidFill>
                <a:effectLst/>
                <a:uLnTx/>
                <a:uFillTx/>
                <a:latin typeface="Century Gothic" panose="020B0502020202020204" pitchFamily="34" charset="0"/>
                <a:ea typeface="+mn-ea"/>
                <a:cs typeface="+mn-cs"/>
              </a:rPr>
              <a:t>‘I have received financial support from the following pharmaceutical companies</a:t>
            </a:r>
            <a:r>
              <a:rPr lang="en-US" sz="2800" b="1" dirty="0">
                <a:solidFill>
                  <a:srgbClr val="F4F8FE"/>
                </a:solidFill>
              </a:rPr>
              <a:t>:</a:t>
            </a:r>
          </a:p>
          <a:p>
            <a:pPr marL="0" indent="0" defTabSz="1028700">
              <a:lnSpc>
                <a:spcPct val="100000"/>
              </a:lnSpc>
              <a:spcBef>
                <a:spcPts val="0"/>
              </a:spcBef>
              <a:buNone/>
              <a:defRPr/>
            </a:pPr>
            <a:endParaRPr kumimoji="0" lang="en-US" sz="2800" b="1" i="0" u="none" strike="noStrike" kern="1200" cap="none" spc="0" normalizeH="0" baseline="0" noProof="0" dirty="0">
              <a:ln>
                <a:noFill/>
              </a:ln>
              <a:solidFill>
                <a:srgbClr val="F4F8FE"/>
              </a:solidFill>
              <a:effectLst/>
              <a:uLnTx/>
              <a:uFillTx/>
              <a:latin typeface="Century Gothic" panose="020B0502020202020204" pitchFamily="34" charset="0"/>
              <a:ea typeface="+mn-ea"/>
              <a:cs typeface="+mn-cs"/>
            </a:endParaRPr>
          </a:p>
          <a:p>
            <a:pPr marL="0" indent="0" defTabSz="1028700">
              <a:lnSpc>
                <a:spcPct val="100000"/>
              </a:lnSpc>
              <a:spcBef>
                <a:spcPts val="0"/>
              </a:spcBef>
              <a:buNone/>
              <a:defRPr/>
            </a:pPr>
            <a:r>
              <a:rPr lang="en-US" sz="2800" b="1" dirty="0" err="1">
                <a:solidFill>
                  <a:srgbClr val="F4F8FE"/>
                </a:solidFill>
              </a:rPr>
              <a:t>Servier</a:t>
            </a:r>
            <a:endParaRPr lang="en-US" sz="2800" b="1" dirty="0">
              <a:solidFill>
                <a:srgbClr val="F4F8FE"/>
              </a:solidFill>
            </a:endParaRPr>
          </a:p>
          <a:p>
            <a:pPr marL="0" indent="0" defTabSz="1028700">
              <a:lnSpc>
                <a:spcPct val="100000"/>
              </a:lnSpc>
              <a:spcBef>
                <a:spcPts val="0"/>
              </a:spcBef>
              <a:buNone/>
              <a:defRPr/>
            </a:pPr>
            <a:r>
              <a:rPr lang="en-US" sz="2800" b="1" dirty="0" err="1">
                <a:solidFill>
                  <a:srgbClr val="F4F8FE"/>
                </a:solidFill>
              </a:rPr>
              <a:t>SunPharma</a:t>
            </a:r>
            <a:endParaRPr lang="en-US" sz="2800" b="1" dirty="0">
              <a:solidFill>
                <a:srgbClr val="F4F8FE"/>
              </a:solidFill>
            </a:endParaRPr>
          </a:p>
          <a:p>
            <a:pPr marL="0" indent="0" defTabSz="1028700">
              <a:lnSpc>
                <a:spcPct val="100000"/>
              </a:lnSpc>
              <a:spcBef>
                <a:spcPts val="0"/>
              </a:spcBef>
              <a:buNone/>
              <a:defRPr/>
            </a:pPr>
            <a:r>
              <a:rPr lang="en-US" sz="2800" b="1" dirty="0">
                <a:solidFill>
                  <a:srgbClr val="F4F8FE"/>
                </a:solidFill>
              </a:rPr>
              <a:t>Aspen</a:t>
            </a:r>
          </a:p>
          <a:p>
            <a:pPr marL="0" indent="0" defTabSz="1028700">
              <a:lnSpc>
                <a:spcPct val="100000"/>
              </a:lnSpc>
              <a:spcBef>
                <a:spcPts val="0"/>
              </a:spcBef>
              <a:buNone/>
              <a:defRPr/>
            </a:pPr>
            <a:r>
              <a:rPr lang="en-US" sz="2800" b="1" dirty="0">
                <a:solidFill>
                  <a:srgbClr val="F4F8FE"/>
                </a:solidFill>
              </a:rPr>
              <a:t>Novo Nordisk</a:t>
            </a:r>
          </a:p>
          <a:p>
            <a:pPr marL="0" indent="0" defTabSz="1028700">
              <a:lnSpc>
                <a:spcPct val="100000"/>
              </a:lnSpc>
              <a:spcBef>
                <a:spcPts val="0"/>
              </a:spcBef>
              <a:buNone/>
              <a:defRPr/>
            </a:pPr>
            <a:endParaRPr kumimoji="0" lang="en-US" sz="2800" b="1" i="0" u="none" strike="noStrike" kern="1200" cap="none" spc="0" normalizeH="0" baseline="0" noProof="0" dirty="0">
              <a:ln>
                <a:noFill/>
              </a:ln>
              <a:solidFill>
                <a:srgbClr val="F4F8FE"/>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Pct val="90000"/>
              <a:buFont typeface="Arial" panose="020B0604020202020204" pitchFamily="34" charset="0"/>
              <a:buNone/>
              <a:tabLst/>
              <a:defRPr/>
            </a:pPr>
            <a:endParaRPr kumimoji="0" lang="en-ZA" sz="1800" b="0" i="0" u="none" strike="noStrike" kern="1200" cap="none" spc="0" normalizeH="0" baseline="0" noProof="0" dirty="0">
              <a:ln>
                <a:noFill/>
              </a:ln>
              <a:solidFill>
                <a:schemeClr val="bg1"/>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66633012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6EEB34-C44A-41A2-14A8-BB90660F6789}"/>
            </a:ext>
          </a:extLst>
        </p:cNvPr>
        <p:cNvGrpSpPr/>
        <p:nvPr/>
      </p:nvGrpSpPr>
      <p:grpSpPr>
        <a:xfrm>
          <a:off x="0" y="0"/>
          <a:ext cx="0" cy="0"/>
          <a:chOff x="0" y="0"/>
          <a:chExt cx="0" cy="0"/>
        </a:xfrm>
      </p:grpSpPr>
      <p:sp>
        <p:nvSpPr>
          <p:cNvPr id="4" name="Titre 2">
            <a:extLst>
              <a:ext uri="{FF2B5EF4-FFF2-40B4-BE49-F238E27FC236}">
                <a16:creationId xmlns:a16="http://schemas.microsoft.com/office/drawing/2014/main" id="{72B6D727-5CEE-4D2E-3EF5-D83DBDE9FB93}"/>
              </a:ext>
            </a:extLst>
          </p:cNvPr>
          <p:cNvSpPr>
            <a:spLocks noGrp="1"/>
          </p:cNvSpPr>
          <p:nvPr>
            <p:ph type="title"/>
          </p:nvPr>
        </p:nvSpPr>
        <p:spPr>
          <a:xfrm>
            <a:off x="0" y="329978"/>
            <a:ext cx="11453247" cy="778666"/>
          </a:xfrm>
        </p:spPr>
        <p:txBody>
          <a:bodyPr>
            <a:noAutofit/>
          </a:bodyPr>
          <a:lstStyle/>
          <a:p>
            <a:r>
              <a:rPr lang="fr-FR" sz="2800" b="1">
                <a:latin typeface="Century Gothic" panose="020B0502020202020204" pitchFamily="34" charset="0"/>
              </a:rPr>
              <a:t>UNCONTROLLED CARDIOMETABOLIC CONDITIONS LEAD TO SEVERE HEALTH CONSEQUENCES</a:t>
            </a:r>
          </a:p>
        </p:txBody>
      </p:sp>
      <p:sp>
        <p:nvSpPr>
          <p:cNvPr id="5" name="Rectangle: Rounded Corners 32">
            <a:extLst>
              <a:ext uri="{FF2B5EF4-FFF2-40B4-BE49-F238E27FC236}">
                <a16:creationId xmlns:a16="http://schemas.microsoft.com/office/drawing/2014/main" id="{C4C2DC01-BCBF-26C0-86A2-7608323A7563}"/>
              </a:ext>
            </a:extLst>
          </p:cNvPr>
          <p:cNvSpPr/>
          <p:nvPr/>
        </p:nvSpPr>
        <p:spPr>
          <a:xfrm>
            <a:off x="406512" y="1361723"/>
            <a:ext cx="2562381" cy="4134553"/>
          </a:xfrm>
          <a:prstGeom prst="roundRect">
            <a:avLst>
              <a:gd name="adj" fmla="val 4802"/>
            </a:avLst>
          </a:prstGeom>
          <a:solidFill>
            <a:schemeClr val="accent1"/>
          </a:solidFill>
          <a:ln>
            <a:noFill/>
          </a:ln>
          <a:effectLst>
            <a:outerShdw blurRad="177800" sx="106000" sy="106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16">
            <a:extLst>
              <a:ext uri="{FF2B5EF4-FFF2-40B4-BE49-F238E27FC236}">
                <a16:creationId xmlns:a16="http://schemas.microsoft.com/office/drawing/2014/main" id="{F9E4AB26-A232-79AA-E987-6951CA37D26A}"/>
              </a:ext>
            </a:extLst>
          </p:cNvPr>
          <p:cNvSpPr/>
          <p:nvPr/>
        </p:nvSpPr>
        <p:spPr>
          <a:xfrm>
            <a:off x="379371" y="2793665"/>
            <a:ext cx="2618913" cy="2748221"/>
          </a:xfrm>
          <a:custGeom>
            <a:avLst/>
            <a:gdLst>
              <a:gd name="connsiteX0" fmla="*/ 54288 w 2618913"/>
              <a:gd name="connsiteY0" fmla="*/ 386 h 2748221"/>
              <a:gd name="connsiteX1" fmla="*/ 103106 w 2618913"/>
              <a:gd name="connsiteY1" fmla="*/ 3421 h 2748221"/>
              <a:gd name="connsiteX2" fmla="*/ 232387 w 2618913"/>
              <a:gd name="connsiteY2" fmla="*/ 22301 h 2748221"/>
              <a:gd name="connsiteX3" fmla="*/ 391296 w 2618913"/>
              <a:gd name="connsiteY3" fmla="*/ 70851 h 2748221"/>
              <a:gd name="connsiteX4" fmla="*/ 574445 w 2618913"/>
              <a:gd name="connsiteY4" fmla="*/ 149069 h 2748221"/>
              <a:gd name="connsiteX5" fmla="*/ 780937 w 2618913"/>
              <a:gd name="connsiteY5" fmla="*/ 246168 h 2748221"/>
              <a:gd name="connsiteX6" fmla="*/ 895854 w 2618913"/>
              <a:gd name="connsiteY6" fmla="*/ 295617 h 2748221"/>
              <a:gd name="connsiteX7" fmla="*/ 1017954 w 2618913"/>
              <a:gd name="connsiteY7" fmla="*/ 341469 h 2748221"/>
              <a:gd name="connsiteX8" fmla="*/ 1288189 w 2618913"/>
              <a:gd name="connsiteY8" fmla="*/ 403504 h 2748221"/>
              <a:gd name="connsiteX9" fmla="*/ 1575481 w 2618913"/>
              <a:gd name="connsiteY9" fmla="*/ 392716 h 2748221"/>
              <a:gd name="connsiteX10" fmla="*/ 1644611 w 2618913"/>
              <a:gd name="connsiteY10" fmla="*/ 376532 h 2748221"/>
              <a:gd name="connsiteX11" fmla="*/ 1704763 w 2618913"/>
              <a:gd name="connsiteY11" fmla="*/ 358551 h 2748221"/>
              <a:gd name="connsiteX12" fmla="*/ 1821476 w 2618913"/>
              <a:gd name="connsiteY12" fmla="*/ 323488 h 2748221"/>
              <a:gd name="connsiteX13" fmla="*/ 2040537 w 2618913"/>
              <a:gd name="connsiteY13" fmla="*/ 254260 h 2748221"/>
              <a:gd name="connsiteX14" fmla="*/ 2231766 w 2618913"/>
              <a:gd name="connsiteY14" fmla="*/ 195821 h 2748221"/>
              <a:gd name="connsiteX15" fmla="*/ 2392470 w 2618913"/>
              <a:gd name="connsiteY15" fmla="*/ 165252 h 2748221"/>
              <a:gd name="connsiteX16" fmla="*/ 2520854 w 2618913"/>
              <a:gd name="connsiteY16" fmla="*/ 168849 h 2748221"/>
              <a:gd name="connsiteX17" fmla="*/ 2606144 w 2618913"/>
              <a:gd name="connsiteY17" fmla="*/ 183234 h 2748221"/>
              <a:gd name="connsiteX18" fmla="*/ 2618913 w 2618913"/>
              <a:gd name="connsiteY18" fmla="*/ 185956 h 2748221"/>
              <a:gd name="connsiteX19" fmla="*/ 2618913 w 2618913"/>
              <a:gd name="connsiteY19" fmla="*/ 2622461 h 2748221"/>
              <a:gd name="connsiteX20" fmla="*/ 2493153 w 2618913"/>
              <a:gd name="connsiteY20" fmla="*/ 2748221 h 2748221"/>
              <a:gd name="connsiteX21" fmla="*/ 125760 w 2618913"/>
              <a:gd name="connsiteY21" fmla="*/ 2748221 h 2748221"/>
              <a:gd name="connsiteX22" fmla="*/ 0 w 2618913"/>
              <a:gd name="connsiteY22" fmla="*/ 2622461 h 2748221"/>
              <a:gd name="connsiteX23" fmla="*/ 0 w 2618913"/>
              <a:gd name="connsiteY23" fmla="*/ 1049 h 2748221"/>
              <a:gd name="connsiteX24" fmla="*/ 16918 w 2618913"/>
              <a:gd name="connsiteY24" fmla="*/ 724 h 2748221"/>
              <a:gd name="connsiteX25" fmla="*/ 54288 w 2618913"/>
              <a:gd name="connsiteY25" fmla="*/ 386 h 274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913" h="2748221">
                <a:moveTo>
                  <a:pt x="54288" y="386"/>
                </a:moveTo>
                <a:cubicBezTo>
                  <a:pt x="68765" y="949"/>
                  <a:pt x="85150" y="2073"/>
                  <a:pt x="103106" y="3421"/>
                </a:cubicBezTo>
                <a:cubicBezTo>
                  <a:pt x="139915" y="6118"/>
                  <a:pt x="183907" y="11512"/>
                  <a:pt x="232387" y="22301"/>
                </a:cubicBezTo>
                <a:cubicBezTo>
                  <a:pt x="280868" y="33989"/>
                  <a:pt x="333838" y="49273"/>
                  <a:pt x="391296" y="70851"/>
                </a:cubicBezTo>
                <a:cubicBezTo>
                  <a:pt x="448755" y="92428"/>
                  <a:pt x="508907" y="118501"/>
                  <a:pt x="574445" y="149069"/>
                </a:cubicBezTo>
                <a:cubicBezTo>
                  <a:pt x="639086" y="178738"/>
                  <a:pt x="707318" y="212903"/>
                  <a:pt x="780937" y="246168"/>
                </a:cubicBezTo>
                <a:cubicBezTo>
                  <a:pt x="817746" y="263250"/>
                  <a:pt x="856351" y="279434"/>
                  <a:pt x="895854" y="295617"/>
                </a:cubicBezTo>
                <a:cubicBezTo>
                  <a:pt x="935357" y="311800"/>
                  <a:pt x="975758" y="327983"/>
                  <a:pt x="1017954" y="341469"/>
                </a:cubicBezTo>
                <a:cubicBezTo>
                  <a:pt x="1102346" y="370239"/>
                  <a:pt x="1193023" y="392716"/>
                  <a:pt x="1288189" y="403504"/>
                </a:cubicBezTo>
                <a:cubicBezTo>
                  <a:pt x="1382456" y="413394"/>
                  <a:pt x="1481213" y="411596"/>
                  <a:pt x="1575481" y="392716"/>
                </a:cubicBezTo>
                <a:cubicBezTo>
                  <a:pt x="1598824" y="387321"/>
                  <a:pt x="1622166" y="381927"/>
                  <a:pt x="1644611" y="376532"/>
                </a:cubicBezTo>
                <a:cubicBezTo>
                  <a:pt x="1664363" y="370239"/>
                  <a:pt x="1685012" y="364845"/>
                  <a:pt x="1704763" y="358551"/>
                </a:cubicBezTo>
                <a:cubicBezTo>
                  <a:pt x="1744266" y="347762"/>
                  <a:pt x="1782871" y="336075"/>
                  <a:pt x="1821476" y="323488"/>
                </a:cubicBezTo>
                <a:cubicBezTo>
                  <a:pt x="1897788" y="300112"/>
                  <a:pt x="1971407" y="275837"/>
                  <a:pt x="2040537" y="254260"/>
                </a:cubicBezTo>
                <a:cubicBezTo>
                  <a:pt x="2108769" y="231783"/>
                  <a:pt x="2173409" y="211105"/>
                  <a:pt x="2231766" y="195821"/>
                </a:cubicBezTo>
                <a:cubicBezTo>
                  <a:pt x="2291020" y="179637"/>
                  <a:pt x="2343990" y="168849"/>
                  <a:pt x="2392470" y="165252"/>
                </a:cubicBezTo>
                <a:cubicBezTo>
                  <a:pt x="2440951" y="162555"/>
                  <a:pt x="2484045" y="164353"/>
                  <a:pt x="2520854" y="168849"/>
                </a:cubicBezTo>
                <a:cubicBezTo>
                  <a:pt x="2556766" y="174243"/>
                  <a:pt x="2586393" y="178738"/>
                  <a:pt x="2606144" y="183234"/>
                </a:cubicBezTo>
                <a:lnTo>
                  <a:pt x="2618913" y="185956"/>
                </a:lnTo>
                <a:lnTo>
                  <a:pt x="2618913" y="2622461"/>
                </a:lnTo>
                <a:cubicBezTo>
                  <a:pt x="2618913" y="2691916"/>
                  <a:pt x="2562608" y="2748221"/>
                  <a:pt x="2493153" y="2748221"/>
                </a:cubicBezTo>
                <a:lnTo>
                  <a:pt x="125760" y="2748221"/>
                </a:lnTo>
                <a:cubicBezTo>
                  <a:pt x="56305" y="2748221"/>
                  <a:pt x="0" y="2691916"/>
                  <a:pt x="0" y="2622461"/>
                </a:cubicBezTo>
                <a:lnTo>
                  <a:pt x="0" y="1049"/>
                </a:lnTo>
                <a:lnTo>
                  <a:pt x="16918" y="724"/>
                </a:lnTo>
                <a:cubicBezTo>
                  <a:pt x="27243" y="-175"/>
                  <a:pt x="39812" y="-175"/>
                  <a:pt x="54288" y="38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Rounded Corners 50">
            <a:extLst>
              <a:ext uri="{FF2B5EF4-FFF2-40B4-BE49-F238E27FC236}">
                <a16:creationId xmlns:a16="http://schemas.microsoft.com/office/drawing/2014/main" id="{38916C4B-293C-7878-DFFD-3151D998FA40}"/>
              </a:ext>
            </a:extLst>
          </p:cNvPr>
          <p:cNvSpPr/>
          <p:nvPr/>
        </p:nvSpPr>
        <p:spPr>
          <a:xfrm>
            <a:off x="3344627" y="1361723"/>
            <a:ext cx="2562381" cy="4134553"/>
          </a:xfrm>
          <a:prstGeom prst="roundRect">
            <a:avLst>
              <a:gd name="adj" fmla="val 4802"/>
            </a:avLst>
          </a:prstGeom>
          <a:solidFill>
            <a:schemeClr val="tx2">
              <a:lumMod val="75000"/>
              <a:lumOff val="25000"/>
            </a:schemeClr>
          </a:solidFill>
          <a:ln>
            <a:noFill/>
          </a:ln>
          <a:effectLst>
            <a:outerShdw blurRad="177800" sx="106000" sy="106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52">
            <a:extLst>
              <a:ext uri="{FF2B5EF4-FFF2-40B4-BE49-F238E27FC236}">
                <a16:creationId xmlns:a16="http://schemas.microsoft.com/office/drawing/2014/main" id="{FE88CEC6-E0F0-9846-9063-932332FECEA2}"/>
              </a:ext>
            </a:extLst>
          </p:cNvPr>
          <p:cNvSpPr/>
          <p:nvPr/>
        </p:nvSpPr>
        <p:spPr>
          <a:xfrm>
            <a:off x="3317486" y="2793665"/>
            <a:ext cx="2618913" cy="2748221"/>
          </a:xfrm>
          <a:custGeom>
            <a:avLst/>
            <a:gdLst>
              <a:gd name="connsiteX0" fmla="*/ 54288 w 2618913"/>
              <a:gd name="connsiteY0" fmla="*/ 386 h 2748221"/>
              <a:gd name="connsiteX1" fmla="*/ 103106 w 2618913"/>
              <a:gd name="connsiteY1" fmla="*/ 3421 h 2748221"/>
              <a:gd name="connsiteX2" fmla="*/ 232387 w 2618913"/>
              <a:gd name="connsiteY2" fmla="*/ 22301 h 2748221"/>
              <a:gd name="connsiteX3" fmla="*/ 391296 w 2618913"/>
              <a:gd name="connsiteY3" fmla="*/ 70851 h 2748221"/>
              <a:gd name="connsiteX4" fmla="*/ 574445 w 2618913"/>
              <a:gd name="connsiteY4" fmla="*/ 149069 h 2748221"/>
              <a:gd name="connsiteX5" fmla="*/ 780937 w 2618913"/>
              <a:gd name="connsiteY5" fmla="*/ 246168 h 2748221"/>
              <a:gd name="connsiteX6" fmla="*/ 895854 w 2618913"/>
              <a:gd name="connsiteY6" fmla="*/ 295617 h 2748221"/>
              <a:gd name="connsiteX7" fmla="*/ 1017954 w 2618913"/>
              <a:gd name="connsiteY7" fmla="*/ 341469 h 2748221"/>
              <a:gd name="connsiteX8" fmla="*/ 1288189 w 2618913"/>
              <a:gd name="connsiteY8" fmla="*/ 403504 h 2748221"/>
              <a:gd name="connsiteX9" fmla="*/ 1575481 w 2618913"/>
              <a:gd name="connsiteY9" fmla="*/ 392716 h 2748221"/>
              <a:gd name="connsiteX10" fmla="*/ 1644611 w 2618913"/>
              <a:gd name="connsiteY10" fmla="*/ 376532 h 2748221"/>
              <a:gd name="connsiteX11" fmla="*/ 1704763 w 2618913"/>
              <a:gd name="connsiteY11" fmla="*/ 358551 h 2748221"/>
              <a:gd name="connsiteX12" fmla="*/ 1821476 w 2618913"/>
              <a:gd name="connsiteY12" fmla="*/ 323488 h 2748221"/>
              <a:gd name="connsiteX13" fmla="*/ 2040537 w 2618913"/>
              <a:gd name="connsiteY13" fmla="*/ 254260 h 2748221"/>
              <a:gd name="connsiteX14" fmla="*/ 2231766 w 2618913"/>
              <a:gd name="connsiteY14" fmla="*/ 195821 h 2748221"/>
              <a:gd name="connsiteX15" fmla="*/ 2392470 w 2618913"/>
              <a:gd name="connsiteY15" fmla="*/ 165252 h 2748221"/>
              <a:gd name="connsiteX16" fmla="*/ 2520854 w 2618913"/>
              <a:gd name="connsiteY16" fmla="*/ 168849 h 2748221"/>
              <a:gd name="connsiteX17" fmla="*/ 2606144 w 2618913"/>
              <a:gd name="connsiteY17" fmla="*/ 183234 h 2748221"/>
              <a:gd name="connsiteX18" fmla="*/ 2618913 w 2618913"/>
              <a:gd name="connsiteY18" fmla="*/ 185956 h 2748221"/>
              <a:gd name="connsiteX19" fmla="*/ 2618913 w 2618913"/>
              <a:gd name="connsiteY19" fmla="*/ 2622461 h 2748221"/>
              <a:gd name="connsiteX20" fmla="*/ 2493153 w 2618913"/>
              <a:gd name="connsiteY20" fmla="*/ 2748221 h 2748221"/>
              <a:gd name="connsiteX21" fmla="*/ 125760 w 2618913"/>
              <a:gd name="connsiteY21" fmla="*/ 2748221 h 2748221"/>
              <a:gd name="connsiteX22" fmla="*/ 0 w 2618913"/>
              <a:gd name="connsiteY22" fmla="*/ 2622461 h 2748221"/>
              <a:gd name="connsiteX23" fmla="*/ 0 w 2618913"/>
              <a:gd name="connsiteY23" fmla="*/ 1049 h 2748221"/>
              <a:gd name="connsiteX24" fmla="*/ 16918 w 2618913"/>
              <a:gd name="connsiteY24" fmla="*/ 724 h 2748221"/>
              <a:gd name="connsiteX25" fmla="*/ 54288 w 2618913"/>
              <a:gd name="connsiteY25" fmla="*/ 386 h 274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913" h="2748221">
                <a:moveTo>
                  <a:pt x="54288" y="386"/>
                </a:moveTo>
                <a:cubicBezTo>
                  <a:pt x="68765" y="949"/>
                  <a:pt x="85150" y="2073"/>
                  <a:pt x="103106" y="3421"/>
                </a:cubicBezTo>
                <a:cubicBezTo>
                  <a:pt x="139915" y="6118"/>
                  <a:pt x="183907" y="11512"/>
                  <a:pt x="232387" y="22301"/>
                </a:cubicBezTo>
                <a:cubicBezTo>
                  <a:pt x="280868" y="33989"/>
                  <a:pt x="333838" y="49273"/>
                  <a:pt x="391296" y="70851"/>
                </a:cubicBezTo>
                <a:cubicBezTo>
                  <a:pt x="448755" y="92428"/>
                  <a:pt x="508907" y="118501"/>
                  <a:pt x="574445" y="149069"/>
                </a:cubicBezTo>
                <a:cubicBezTo>
                  <a:pt x="639086" y="178738"/>
                  <a:pt x="707318" y="212903"/>
                  <a:pt x="780937" y="246168"/>
                </a:cubicBezTo>
                <a:cubicBezTo>
                  <a:pt x="817746" y="263250"/>
                  <a:pt x="856351" y="279434"/>
                  <a:pt x="895854" y="295617"/>
                </a:cubicBezTo>
                <a:cubicBezTo>
                  <a:pt x="935357" y="311800"/>
                  <a:pt x="975758" y="327983"/>
                  <a:pt x="1017954" y="341469"/>
                </a:cubicBezTo>
                <a:cubicBezTo>
                  <a:pt x="1102346" y="370239"/>
                  <a:pt x="1193023" y="392716"/>
                  <a:pt x="1288189" y="403504"/>
                </a:cubicBezTo>
                <a:cubicBezTo>
                  <a:pt x="1382456" y="413394"/>
                  <a:pt x="1481213" y="411596"/>
                  <a:pt x="1575481" y="392716"/>
                </a:cubicBezTo>
                <a:cubicBezTo>
                  <a:pt x="1598824" y="387321"/>
                  <a:pt x="1622166" y="381927"/>
                  <a:pt x="1644611" y="376532"/>
                </a:cubicBezTo>
                <a:cubicBezTo>
                  <a:pt x="1664363" y="370239"/>
                  <a:pt x="1685012" y="364845"/>
                  <a:pt x="1704763" y="358551"/>
                </a:cubicBezTo>
                <a:cubicBezTo>
                  <a:pt x="1744266" y="347762"/>
                  <a:pt x="1782871" y="336075"/>
                  <a:pt x="1821476" y="323488"/>
                </a:cubicBezTo>
                <a:cubicBezTo>
                  <a:pt x="1897788" y="300112"/>
                  <a:pt x="1971407" y="275837"/>
                  <a:pt x="2040537" y="254260"/>
                </a:cubicBezTo>
                <a:cubicBezTo>
                  <a:pt x="2108769" y="231783"/>
                  <a:pt x="2173409" y="211105"/>
                  <a:pt x="2231766" y="195821"/>
                </a:cubicBezTo>
                <a:cubicBezTo>
                  <a:pt x="2291020" y="179637"/>
                  <a:pt x="2343990" y="168849"/>
                  <a:pt x="2392470" y="165252"/>
                </a:cubicBezTo>
                <a:cubicBezTo>
                  <a:pt x="2440951" y="162555"/>
                  <a:pt x="2484045" y="164353"/>
                  <a:pt x="2520854" y="168849"/>
                </a:cubicBezTo>
                <a:cubicBezTo>
                  <a:pt x="2556766" y="174243"/>
                  <a:pt x="2586393" y="178738"/>
                  <a:pt x="2606144" y="183234"/>
                </a:cubicBezTo>
                <a:lnTo>
                  <a:pt x="2618913" y="185956"/>
                </a:lnTo>
                <a:lnTo>
                  <a:pt x="2618913" y="2622461"/>
                </a:lnTo>
                <a:cubicBezTo>
                  <a:pt x="2618913" y="2691916"/>
                  <a:pt x="2562608" y="2748221"/>
                  <a:pt x="2493153" y="2748221"/>
                </a:cubicBezTo>
                <a:lnTo>
                  <a:pt x="125760" y="2748221"/>
                </a:lnTo>
                <a:cubicBezTo>
                  <a:pt x="56305" y="2748221"/>
                  <a:pt x="0" y="2691916"/>
                  <a:pt x="0" y="2622461"/>
                </a:cubicBezTo>
                <a:lnTo>
                  <a:pt x="0" y="1049"/>
                </a:lnTo>
                <a:lnTo>
                  <a:pt x="16918" y="724"/>
                </a:lnTo>
                <a:cubicBezTo>
                  <a:pt x="27243" y="-175"/>
                  <a:pt x="39812" y="-175"/>
                  <a:pt x="54288" y="38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58">
            <a:extLst>
              <a:ext uri="{FF2B5EF4-FFF2-40B4-BE49-F238E27FC236}">
                <a16:creationId xmlns:a16="http://schemas.microsoft.com/office/drawing/2014/main" id="{DCB12689-425C-ECA0-0D50-FFCCB8C80063}"/>
              </a:ext>
            </a:extLst>
          </p:cNvPr>
          <p:cNvSpPr txBox="1"/>
          <p:nvPr/>
        </p:nvSpPr>
        <p:spPr>
          <a:xfrm>
            <a:off x="3317486" y="3768571"/>
            <a:ext cx="2689114" cy="1831848"/>
          </a:xfrm>
          <a:prstGeom prst="rect">
            <a:avLst/>
          </a:prstGeom>
          <a:noFill/>
        </p:spPr>
        <p:txBody>
          <a:bodyPr wrap="square" rtlCol="0" anchor="ctr">
            <a:spAutoFit/>
          </a:bodyPr>
          <a:lstStyle>
            <a:defPPr>
              <a:defRPr lang="en-US"/>
            </a:defPPr>
            <a:lvl1pPr algn="ctr"/>
          </a:lstStyle>
          <a:p>
            <a:pPr algn="l">
              <a:lnSpc>
                <a:spcPts val="2300"/>
              </a:lnSpc>
              <a:defRPr/>
            </a:pPr>
            <a:r>
              <a:rPr lang="en-GB" altLang="en-US" sz="1600">
                <a:solidFill>
                  <a:srgbClr val="242269"/>
                </a:solidFill>
                <a:latin typeface="Century Gothic" panose="020B0502020202020204" pitchFamily="34" charset="0"/>
                <a:ea typeface="MS PGothic" pitchFamily="34" charset="-128"/>
              </a:rPr>
              <a:t>➘</a:t>
            </a:r>
            <a:r>
              <a:rPr lang="en-GB" altLang="en-US" sz="1600" b="1">
                <a:solidFill>
                  <a:srgbClr val="242269"/>
                </a:solidFill>
                <a:latin typeface="Century Gothic" panose="020B0502020202020204" pitchFamily="34" charset="0"/>
                <a:ea typeface="MS PGothic" pitchFamily="34" charset="-128"/>
              </a:rPr>
              <a:t>43% </a:t>
            </a:r>
            <a:r>
              <a:rPr lang="en-GB" altLang="en-US" sz="1200">
                <a:solidFill>
                  <a:srgbClr val="242269"/>
                </a:solidFill>
                <a:latin typeface="Century Gothic" panose="020B0502020202020204" pitchFamily="34" charset="0"/>
                <a:ea typeface="MS PGothic" pitchFamily="34" charset="-128"/>
              </a:rPr>
              <a:t>Amputation or fatal peripheral blood vessel disease.</a:t>
            </a:r>
            <a:r>
              <a:rPr lang="en-GB" altLang="en-US" sz="1200" baseline="30000">
                <a:solidFill>
                  <a:srgbClr val="242269"/>
                </a:solidFill>
                <a:latin typeface="Century Gothic" panose="020B0502020202020204" pitchFamily="34" charset="0"/>
                <a:ea typeface="MS PGothic" pitchFamily="34" charset="-128"/>
              </a:rPr>
              <a:t>31</a:t>
            </a:r>
            <a:endParaRPr lang="en-GB" altLang="en-US" sz="1200">
              <a:solidFill>
                <a:srgbClr val="242269"/>
              </a:solidFill>
              <a:latin typeface="Century Gothic" panose="020B0502020202020204" pitchFamily="34" charset="0"/>
              <a:ea typeface="MS PGothic" pitchFamily="34" charset="-128"/>
            </a:endParaRPr>
          </a:p>
          <a:p>
            <a:pPr algn="l">
              <a:lnSpc>
                <a:spcPts val="2300"/>
              </a:lnSpc>
              <a:defRPr/>
            </a:pPr>
            <a:r>
              <a:rPr lang="en-GB" altLang="en-US" sz="1600">
                <a:solidFill>
                  <a:srgbClr val="242269"/>
                </a:solidFill>
                <a:latin typeface="Century Gothic" panose="020B0502020202020204" pitchFamily="34" charset="0"/>
                <a:ea typeface="MS PGothic" pitchFamily="34" charset="-128"/>
              </a:rPr>
              <a:t>➘</a:t>
            </a:r>
            <a:r>
              <a:rPr lang="en-GB" altLang="en-US" sz="1600" b="1">
                <a:solidFill>
                  <a:srgbClr val="242269"/>
                </a:solidFill>
                <a:latin typeface="Century Gothic" panose="020B0502020202020204" pitchFamily="34" charset="0"/>
                <a:ea typeface="MS PGothic" pitchFamily="34" charset="-128"/>
              </a:rPr>
              <a:t>37% </a:t>
            </a:r>
            <a:r>
              <a:rPr lang="en-GB" altLang="en-US" sz="1200" err="1">
                <a:solidFill>
                  <a:srgbClr val="242269"/>
                </a:solidFill>
                <a:latin typeface="Century Gothic" panose="020B0502020202020204" pitchFamily="34" charset="0"/>
                <a:ea typeface="MS PGothic" pitchFamily="34" charset="-128"/>
              </a:rPr>
              <a:t>Microvx</a:t>
            </a:r>
            <a:r>
              <a:rPr lang="en-GB" altLang="en-US" sz="1200">
                <a:solidFill>
                  <a:srgbClr val="242269"/>
                </a:solidFill>
                <a:latin typeface="Century Gothic" panose="020B0502020202020204" pitchFamily="34" charset="0"/>
                <a:ea typeface="MS PGothic" pitchFamily="34" charset="-128"/>
              </a:rPr>
              <a:t> complications.</a:t>
            </a:r>
            <a:r>
              <a:rPr lang="en-GB" altLang="en-US" sz="1200" baseline="30000">
                <a:solidFill>
                  <a:srgbClr val="242269"/>
                </a:solidFill>
                <a:latin typeface="Century Gothic" panose="020B0502020202020204" pitchFamily="34" charset="0"/>
                <a:ea typeface="MS PGothic" pitchFamily="34" charset="-128"/>
              </a:rPr>
              <a:t>31</a:t>
            </a:r>
          </a:p>
          <a:p>
            <a:pPr algn="l">
              <a:lnSpc>
                <a:spcPts val="2300"/>
              </a:lnSpc>
              <a:defRPr/>
            </a:pPr>
            <a:r>
              <a:rPr lang="en-GB" altLang="en-US" sz="1600">
                <a:solidFill>
                  <a:srgbClr val="242269"/>
                </a:solidFill>
                <a:latin typeface="Century Gothic" panose="020B0502020202020204" pitchFamily="34" charset="0"/>
                <a:ea typeface="MS PGothic" pitchFamily="34" charset="-128"/>
              </a:rPr>
              <a:t>➘</a:t>
            </a:r>
            <a:r>
              <a:rPr lang="en-GB" altLang="en-US" sz="1600" b="1">
                <a:solidFill>
                  <a:srgbClr val="242269"/>
                </a:solidFill>
                <a:latin typeface="Century Gothic" panose="020B0502020202020204" pitchFamily="34" charset="0"/>
                <a:ea typeface="MS PGothic" pitchFamily="34" charset="-128"/>
              </a:rPr>
              <a:t>21% </a:t>
            </a:r>
            <a:r>
              <a:rPr lang="en-GB" altLang="en-US" sz="1200">
                <a:solidFill>
                  <a:srgbClr val="242269"/>
                </a:solidFill>
                <a:latin typeface="Century Gothic" panose="020B0502020202020204" pitchFamily="34" charset="0"/>
                <a:ea typeface="MS PGothic" pitchFamily="34" charset="-128"/>
              </a:rPr>
              <a:t>Deaths related to diabetes.</a:t>
            </a:r>
            <a:r>
              <a:rPr lang="en-GB" altLang="en-US" sz="1200" baseline="30000">
                <a:solidFill>
                  <a:srgbClr val="242269"/>
                </a:solidFill>
                <a:latin typeface="Century Gothic" panose="020B0502020202020204" pitchFamily="34" charset="0"/>
                <a:ea typeface="MS PGothic" pitchFamily="34" charset="-128"/>
              </a:rPr>
              <a:t>31</a:t>
            </a:r>
            <a:endParaRPr lang="en-GB" altLang="en-US" sz="1200">
              <a:solidFill>
                <a:srgbClr val="242269"/>
              </a:solidFill>
              <a:latin typeface="Century Gothic" panose="020B0502020202020204" pitchFamily="34" charset="0"/>
              <a:ea typeface="MS PGothic" pitchFamily="34" charset="-128"/>
            </a:endParaRPr>
          </a:p>
          <a:p>
            <a:pPr algn="l">
              <a:lnSpc>
                <a:spcPts val="2300"/>
              </a:lnSpc>
              <a:defRPr/>
            </a:pPr>
            <a:r>
              <a:rPr lang="en-GB" altLang="en-US" sz="1600">
                <a:solidFill>
                  <a:srgbClr val="242269"/>
                </a:solidFill>
                <a:latin typeface="Century Gothic" panose="020B0502020202020204" pitchFamily="34" charset="0"/>
                <a:ea typeface="MS PGothic" pitchFamily="34" charset="-128"/>
              </a:rPr>
              <a:t>➘</a:t>
            </a:r>
            <a:r>
              <a:rPr lang="en-GB" altLang="en-US" sz="1600" b="1">
                <a:solidFill>
                  <a:srgbClr val="242269"/>
                </a:solidFill>
                <a:latin typeface="Century Gothic" panose="020B0502020202020204" pitchFamily="34" charset="0"/>
                <a:ea typeface="MS PGothic" pitchFamily="34" charset="-128"/>
              </a:rPr>
              <a:t>16%</a:t>
            </a:r>
            <a:r>
              <a:rPr lang="en-GB" altLang="en-US" sz="1600">
                <a:solidFill>
                  <a:srgbClr val="242269"/>
                </a:solidFill>
                <a:latin typeface="Century Gothic" panose="020B0502020202020204" pitchFamily="34" charset="0"/>
                <a:ea typeface="MS PGothic" pitchFamily="34" charset="-128"/>
              </a:rPr>
              <a:t> </a:t>
            </a:r>
            <a:r>
              <a:rPr lang="en-GB" altLang="en-US" sz="1200">
                <a:solidFill>
                  <a:srgbClr val="242269"/>
                </a:solidFill>
                <a:latin typeface="Century Gothic" panose="020B0502020202020204" pitchFamily="34" charset="0"/>
                <a:ea typeface="MS PGothic" pitchFamily="34" charset="-128"/>
              </a:rPr>
              <a:t>Heart failure.</a:t>
            </a:r>
            <a:r>
              <a:rPr lang="en-GB" altLang="en-US" sz="1200" baseline="30000">
                <a:solidFill>
                  <a:srgbClr val="242269"/>
                </a:solidFill>
                <a:latin typeface="Century Gothic" panose="020B0502020202020204" pitchFamily="34" charset="0"/>
                <a:ea typeface="MS PGothic" pitchFamily="34" charset="-128"/>
              </a:rPr>
              <a:t>31</a:t>
            </a:r>
            <a:endParaRPr lang="en-GB" altLang="en-US" sz="1200">
              <a:solidFill>
                <a:srgbClr val="242269"/>
              </a:solidFill>
              <a:latin typeface="Century Gothic" panose="020B0502020202020204" pitchFamily="34" charset="0"/>
              <a:ea typeface="MS PGothic" pitchFamily="34" charset="-128"/>
            </a:endParaRPr>
          </a:p>
        </p:txBody>
      </p:sp>
      <p:sp>
        <p:nvSpPr>
          <p:cNvPr id="10" name="Freeform: Shape 207">
            <a:extLst>
              <a:ext uri="{FF2B5EF4-FFF2-40B4-BE49-F238E27FC236}">
                <a16:creationId xmlns:a16="http://schemas.microsoft.com/office/drawing/2014/main" id="{330EE51A-9EA9-39A8-FB49-FA0EC175FBEE}"/>
              </a:ext>
            </a:extLst>
          </p:cNvPr>
          <p:cNvSpPr/>
          <p:nvPr/>
        </p:nvSpPr>
        <p:spPr>
          <a:xfrm>
            <a:off x="3317486" y="2718867"/>
            <a:ext cx="2618913" cy="484220"/>
          </a:xfrm>
          <a:custGeom>
            <a:avLst/>
            <a:gdLst>
              <a:gd name="connsiteX0" fmla="*/ 304211 w 2618913"/>
              <a:gd name="connsiteY0" fmla="*/ 0 h 484220"/>
              <a:gd name="connsiteX1" fmla="*/ 423617 w 2618913"/>
              <a:gd name="connsiteY1" fmla="*/ 7193 h 484220"/>
              <a:gd name="connsiteX2" fmla="*/ 636393 w 2618913"/>
              <a:gd name="connsiteY2" fmla="*/ 49449 h 484220"/>
              <a:gd name="connsiteX3" fmla="*/ 859943 w 2618913"/>
              <a:gd name="connsiteY3" fmla="*/ 116879 h 484220"/>
              <a:gd name="connsiteX4" fmla="*/ 973962 w 2618913"/>
              <a:gd name="connsiteY4" fmla="*/ 153740 h 484220"/>
              <a:gd name="connsiteX5" fmla="*/ 1087981 w 2618913"/>
              <a:gd name="connsiteY5" fmla="*/ 187905 h 484220"/>
              <a:gd name="connsiteX6" fmla="*/ 1315122 w 2618913"/>
              <a:gd name="connsiteY6" fmla="*/ 232858 h 484220"/>
              <a:gd name="connsiteX7" fmla="*/ 1535081 w 2618913"/>
              <a:gd name="connsiteY7" fmla="*/ 231959 h 484220"/>
              <a:gd name="connsiteX8" fmla="*/ 1588948 w 2618913"/>
              <a:gd name="connsiteY8" fmla="*/ 222069 h 484220"/>
              <a:gd name="connsiteX9" fmla="*/ 1649998 w 2618913"/>
              <a:gd name="connsiteY9" fmla="*/ 209482 h 484220"/>
              <a:gd name="connsiteX10" fmla="*/ 1769404 w 2618913"/>
              <a:gd name="connsiteY10" fmla="*/ 186106 h 484220"/>
              <a:gd name="connsiteX11" fmla="*/ 1999238 w 2618913"/>
              <a:gd name="connsiteY11" fmla="*/ 147447 h 484220"/>
              <a:gd name="connsiteX12" fmla="*/ 2212912 w 2618913"/>
              <a:gd name="connsiteY12" fmla="*/ 128566 h 484220"/>
              <a:gd name="connsiteX13" fmla="*/ 2400550 w 2618913"/>
              <a:gd name="connsiteY13" fmla="*/ 144750 h 484220"/>
              <a:gd name="connsiteX14" fmla="*/ 2536117 w 2618913"/>
              <a:gd name="connsiteY14" fmla="*/ 196895 h 484220"/>
              <a:gd name="connsiteX15" fmla="*/ 2611531 w 2618913"/>
              <a:gd name="connsiteY15" fmla="*/ 245445 h 484220"/>
              <a:gd name="connsiteX16" fmla="*/ 2618913 w 2618913"/>
              <a:gd name="connsiteY16" fmla="*/ 250957 h 484220"/>
              <a:gd name="connsiteX17" fmla="*/ 2618913 w 2618913"/>
              <a:gd name="connsiteY17" fmla="*/ 260754 h 484220"/>
              <a:gd name="connsiteX18" fmla="*/ 2606144 w 2618913"/>
              <a:gd name="connsiteY18" fmla="*/ 258032 h 484220"/>
              <a:gd name="connsiteX19" fmla="*/ 2520854 w 2618913"/>
              <a:gd name="connsiteY19" fmla="*/ 243647 h 484220"/>
              <a:gd name="connsiteX20" fmla="*/ 2392470 w 2618913"/>
              <a:gd name="connsiteY20" fmla="*/ 240050 h 484220"/>
              <a:gd name="connsiteX21" fmla="*/ 2231766 w 2618913"/>
              <a:gd name="connsiteY21" fmla="*/ 270619 h 484220"/>
              <a:gd name="connsiteX22" fmla="*/ 2040537 w 2618913"/>
              <a:gd name="connsiteY22" fmla="*/ 329058 h 484220"/>
              <a:gd name="connsiteX23" fmla="*/ 1821476 w 2618913"/>
              <a:gd name="connsiteY23" fmla="*/ 398286 h 484220"/>
              <a:gd name="connsiteX24" fmla="*/ 1704763 w 2618913"/>
              <a:gd name="connsiteY24" fmla="*/ 433349 h 484220"/>
              <a:gd name="connsiteX25" fmla="*/ 1644611 w 2618913"/>
              <a:gd name="connsiteY25" fmla="*/ 451330 h 484220"/>
              <a:gd name="connsiteX26" fmla="*/ 1575481 w 2618913"/>
              <a:gd name="connsiteY26" fmla="*/ 467514 h 484220"/>
              <a:gd name="connsiteX27" fmla="*/ 1288189 w 2618913"/>
              <a:gd name="connsiteY27" fmla="*/ 478302 h 484220"/>
              <a:gd name="connsiteX28" fmla="*/ 1017954 w 2618913"/>
              <a:gd name="connsiteY28" fmla="*/ 416267 h 484220"/>
              <a:gd name="connsiteX29" fmla="*/ 895854 w 2618913"/>
              <a:gd name="connsiteY29" fmla="*/ 370415 h 484220"/>
              <a:gd name="connsiteX30" fmla="*/ 780937 w 2618913"/>
              <a:gd name="connsiteY30" fmla="*/ 320966 h 484220"/>
              <a:gd name="connsiteX31" fmla="*/ 574445 w 2618913"/>
              <a:gd name="connsiteY31" fmla="*/ 223867 h 484220"/>
              <a:gd name="connsiteX32" fmla="*/ 391296 w 2618913"/>
              <a:gd name="connsiteY32" fmla="*/ 145649 h 484220"/>
              <a:gd name="connsiteX33" fmla="*/ 232387 w 2618913"/>
              <a:gd name="connsiteY33" fmla="*/ 97099 h 484220"/>
              <a:gd name="connsiteX34" fmla="*/ 103106 w 2618913"/>
              <a:gd name="connsiteY34" fmla="*/ 78219 h 484220"/>
              <a:gd name="connsiteX35" fmla="*/ 16918 w 2618913"/>
              <a:gd name="connsiteY35" fmla="*/ 75522 h 484220"/>
              <a:gd name="connsiteX36" fmla="*/ 0 w 2618913"/>
              <a:gd name="connsiteY36" fmla="*/ 75847 h 484220"/>
              <a:gd name="connsiteX37" fmla="*/ 0 w 2618913"/>
              <a:gd name="connsiteY37" fmla="*/ 68854 h 484220"/>
              <a:gd name="connsiteX38" fmla="*/ 13327 w 2618913"/>
              <a:gd name="connsiteY38" fmla="*/ 62036 h 484220"/>
              <a:gd name="connsiteX39" fmla="*/ 48340 w 2618913"/>
              <a:gd name="connsiteY39" fmla="*/ 46751 h 484220"/>
              <a:gd name="connsiteX40" fmla="*/ 97719 w 2618913"/>
              <a:gd name="connsiteY40" fmla="*/ 28770 h 484220"/>
              <a:gd name="connsiteX41" fmla="*/ 237774 w 2618913"/>
              <a:gd name="connsiteY41" fmla="*/ 2697 h 484220"/>
              <a:gd name="connsiteX42" fmla="*/ 304211 w 2618913"/>
              <a:gd name="connsiteY42" fmla="*/ 0 h 48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18913" h="484220">
                <a:moveTo>
                  <a:pt x="304211" y="0"/>
                </a:moveTo>
                <a:cubicBezTo>
                  <a:pt x="341918" y="0"/>
                  <a:pt x="382318" y="2697"/>
                  <a:pt x="423617" y="7193"/>
                </a:cubicBezTo>
                <a:cubicBezTo>
                  <a:pt x="490951" y="15284"/>
                  <a:pt x="562774" y="30568"/>
                  <a:pt x="636393" y="49449"/>
                </a:cubicBezTo>
                <a:cubicBezTo>
                  <a:pt x="709114" y="69228"/>
                  <a:pt x="784528" y="92604"/>
                  <a:pt x="859943" y="116879"/>
                </a:cubicBezTo>
                <a:cubicBezTo>
                  <a:pt x="897650" y="129465"/>
                  <a:pt x="935357" y="141153"/>
                  <a:pt x="973962" y="153740"/>
                </a:cubicBezTo>
                <a:cubicBezTo>
                  <a:pt x="1011669" y="165428"/>
                  <a:pt x="1050274" y="177116"/>
                  <a:pt x="1087981" y="187905"/>
                </a:cubicBezTo>
                <a:cubicBezTo>
                  <a:pt x="1164294" y="207684"/>
                  <a:pt x="1239708" y="225665"/>
                  <a:pt x="1315122" y="232858"/>
                </a:cubicBezTo>
                <a:cubicBezTo>
                  <a:pt x="1389639" y="241848"/>
                  <a:pt x="1463258" y="240949"/>
                  <a:pt x="1535081" y="231959"/>
                </a:cubicBezTo>
                <a:cubicBezTo>
                  <a:pt x="1553037" y="228363"/>
                  <a:pt x="1570992" y="224766"/>
                  <a:pt x="1588948" y="222069"/>
                </a:cubicBezTo>
                <a:cubicBezTo>
                  <a:pt x="1608700" y="217574"/>
                  <a:pt x="1629349" y="213977"/>
                  <a:pt x="1649998" y="209482"/>
                </a:cubicBezTo>
                <a:cubicBezTo>
                  <a:pt x="1690398" y="201391"/>
                  <a:pt x="1729901" y="193299"/>
                  <a:pt x="1769404" y="186106"/>
                </a:cubicBezTo>
                <a:cubicBezTo>
                  <a:pt x="1847512" y="171721"/>
                  <a:pt x="1924722" y="158235"/>
                  <a:pt x="1999238" y="147447"/>
                </a:cubicBezTo>
                <a:cubicBezTo>
                  <a:pt x="2072857" y="137557"/>
                  <a:pt x="2144680" y="129465"/>
                  <a:pt x="2212912" y="128566"/>
                </a:cubicBezTo>
                <a:cubicBezTo>
                  <a:pt x="2281144" y="127667"/>
                  <a:pt x="2345785" y="132163"/>
                  <a:pt x="2400550" y="144750"/>
                </a:cubicBezTo>
                <a:cubicBezTo>
                  <a:pt x="2456213" y="159135"/>
                  <a:pt x="2501103" y="178015"/>
                  <a:pt x="2536117" y="196895"/>
                </a:cubicBezTo>
                <a:cubicBezTo>
                  <a:pt x="2570233" y="215776"/>
                  <a:pt x="2595371" y="232858"/>
                  <a:pt x="2611531" y="245445"/>
                </a:cubicBezTo>
                <a:lnTo>
                  <a:pt x="2618913" y="250957"/>
                </a:lnTo>
                <a:lnTo>
                  <a:pt x="2618913" y="260754"/>
                </a:lnTo>
                <a:lnTo>
                  <a:pt x="2606144" y="258032"/>
                </a:lnTo>
                <a:cubicBezTo>
                  <a:pt x="2586393" y="253536"/>
                  <a:pt x="2556766" y="249041"/>
                  <a:pt x="2520854" y="243647"/>
                </a:cubicBezTo>
                <a:cubicBezTo>
                  <a:pt x="2484045" y="239151"/>
                  <a:pt x="2440951" y="237353"/>
                  <a:pt x="2392470" y="240050"/>
                </a:cubicBezTo>
                <a:cubicBezTo>
                  <a:pt x="2343990" y="243647"/>
                  <a:pt x="2291020" y="254435"/>
                  <a:pt x="2231766" y="270619"/>
                </a:cubicBezTo>
                <a:cubicBezTo>
                  <a:pt x="2173409" y="285903"/>
                  <a:pt x="2108769" y="306581"/>
                  <a:pt x="2040537" y="329058"/>
                </a:cubicBezTo>
                <a:cubicBezTo>
                  <a:pt x="1971407" y="350635"/>
                  <a:pt x="1897788" y="374910"/>
                  <a:pt x="1821476" y="398286"/>
                </a:cubicBezTo>
                <a:cubicBezTo>
                  <a:pt x="1782871" y="410873"/>
                  <a:pt x="1744266" y="422560"/>
                  <a:pt x="1704763" y="433349"/>
                </a:cubicBezTo>
                <a:cubicBezTo>
                  <a:pt x="1685012" y="439643"/>
                  <a:pt x="1664363" y="445037"/>
                  <a:pt x="1644611" y="451330"/>
                </a:cubicBezTo>
                <a:cubicBezTo>
                  <a:pt x="1622166" y="456725"/>
                  <a:pt x="1598824" y="462119"/>
                  <a:pt x="1575481" y="467514"/>
                </a:cubicBezTo>
                <a:cubicBezTo>
                  <a:pt x="1481213" y="486394"/>
                  <a:pt x="1382456" y="488192"/>
                  <a:pt x="1288189" y="478302"/>
                </a:cubicBezTo>
                <a:cubicBezTo>
                  <a:pt x="1193023" y="467514"/>
                  <a:pt x="1102346" y="445037"/>
                  <a:pt x="1017954" y="416267"/>
                </a:cubicBezTo>
                <a:cubicBezTo>
                  <a:pt x="975758" y="402781"/>
                  <a:pt x="935357" y="386598"/>
                  <a:pt x="895854" y="370415"/>
                </a:cubicBezTo>
                <a:cubicBezTo>
                  <a:pt x="856351" y="354232"/>
                  <a:pt x="817746" y="338048"/>
                  <a:pt x="780937" y="320966"/>
                </a:cubicBezTo>
                <a:cubicBezTo>
                  <a:pt x="707318" y="287701"/>
                  <a:pt x="639086" y="253536"/>
                  <a:pt x="574445" y="223867"/>
                </a:cubicBezTo>
                <a:cubicBezTo>
                  <a:pt x="508907" y="193299"/>
                  <a:pt x="448755" y="167226"/>
                  <a:pt x="391296" y="145649"/>
                </a:cubicBezTo>
                <a:cubicBezTo>
                  <a:pt x="333838" y="124071"/>
                  <a:pt x="280868" y="108787"/>
                  <a:pt x="232387" y="97099"/>
                </a:cubicBezTo>
                <a:cubicBezTo>
                  <a:pt x="183907" y="86310"/>
                  <a:pt x="139915" y="80916"/>
                  <a:pt x="103106" y="78219"/>
                </a:cubicBezTo>
                <a:cubicBezTo>
                  <a:pt x="67194" y="75522"/>
                  <a:pt x="37567" y="73723"/>
                  <a:pt x="16918" y="75522"/>
                </a:cubicBezTo>
                <a:lnTo>
                  <a:pt x="0" y="75847"/>
                </a:lnTo>
                <a:lnTo>
                  <a:pt x="0" y="68854"/>
                </a:lnTo>
                <a:lnTo>
                  <a:pt x="13327" y="62036"/>
                </a:lnTo>
                <a:cubicBezTo>
                  <a:pt x="23202" y="57540"/>
                  <a:pt x="33976" y="51247"/>
                  <a:pt x="48340" y="46751"/>
                </a:cubicBezTo>
                <a:cubicBezTo>
                  <a:pt x="62705" y="41357"/>
                  <a:pt x="78865" y="33266"/>
                  <a:pt x="97719" y="28770"/>
                </a:cubicBezTo>
                <a:cubicBezTo>
                  <a:pt x="135426" y="17082"/>
                  <a:pt x="182111" y="8092"/>
                  <a:pt x="237774" y="2697"/>
                </a:cubicBezTo>
                <a:cubicBezTo>
                  <a:pt x="259321" y="899"/>
                  <a:pt x="280868" y="0"/>
                  <a:pt x="304211" y="0"/>
                </a:cubicBezTo>
                <a:close/>
              </a:path>
            </a:pathLst>
          </a:custGeom>
          <a:solidFill>
            <a:srgbClr val="CD70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208">
            <a:extLst>
              <a:ext uri="{FF2B5EF4-FFF2-40B4-BE49-F238E27FC236}">
                <a16:creationId xmlns:a16="http://schemas.microsoft.com/office/drawing/2014/main" id="{327E1118-7D27-B42C-4764-689211EE8D7B}"/>
              </a:ext>
            </a:extLst>
          </p:cNvPr>
          <p:cNvSpPr/>
          <p:nvPr/>
        </p:nvSpPr>
        <p:spPr>
          <a:xfrm>
            <a:off x="3317486" y="1316115"/>
            <a:ext cx="2618913" cy="1653709"/>
          </a:xfrm>
          <a:custGeom>
            <a:avLst/>
            <a:gdLst>
              <a:gd name="connsiteX0" fmla="*/ 125760 w 2618913"/>
              <a:gd name="connsiteY0" fmla="*/ 0 h 1653709"/>
              <a:gd name="connsiteX1" fmla="*/ 2493153 w 2618913"/>
              <a:gd name="connsiteY1" fmla="*/ 0 h 1653709"/>
              <a:gd name="connsiteX2" fmla="*/ 2618913 w 2618913"/>
              <a:gd name="connsiteY2" fmla="*/ 125760 h 1653709"/>
              <a:gd name="connsiteX3" fmla="*/ 2618913 w 2618913"/>
              <a:gd name="connsiteY3" fmla="*/ 1653709 h 1653709"/>
              <a:gd name="connsiteX4" fmla="*/ 2611531 w 2618913"/>
              <a:gd name="connsiteY4" fmla="*/ 1648197 h 1653709"/>
              <a:gd name="connsiteX5" fmla="*/ 2536117 w 2618913"/>
              <a:gd name="connsiteY5" fmla="*/ 1599647 h 1653709"/>
              <a:gd name="connsiteX6" fmla="*/ 2400550 w 2618913"/>
              <a:gd name="connsiteY6" fmla="*/ 1547502 h 1653709"/>
              <a:gd name="connsiteX7" fmla="*/ 2212912 w 2618913"/>
              <a:gd name="connsiteY7" fmla="*/ 1531318 h 1653709"/>
              <a:gd name="connsiteX8" fmla="*/ 1999238 w 2618913"/>
              <a:gd name="connsiteY8" fmla="*/ 1550199 h 1653709"/>
              <a:gd name="connsiteX9" fmla="*/ 1769404 w 2618913"/>
              <a:gd name="connsiteY9" fmla="*/ 1588858 h 1653709"/>
              <a:gd name="connsiteX10" fmla="*/ 1649998 w 2618913"/>
              <a:gd name="connsiteY10" fmla="*/ 1612234 h 1653709"/>
              <a:gd name="connsiteX11" fmla="*/ 1588948 w 2618913"/>
              <a:gd name="connsiteY11" fmla="*/ 1624821 h 1653709"/>
              <a:gd name="connsiteX12" fmla="*/ 1535081 w 2618913"/>
              <a:gd name="connsiteY12" fmla="*/ 1634711 h 1653709"/>
              <a:gd name="connsiteX13" fmla="*/ 1315122 w 2618913"/>
              <a:gd name="connsiteY13" fmla="*/ 1635610 h 1653709"/>
              <a:gd name="connsiteX14" fmla="*/ 1087981 w 2618913"/>
              <a:gd name="connsiteY14" fmla="*/ 1590657 h 1653709"/>
              <a:gd name="connsiteX15" fmla="*/ 973962 w 2618913"/>
              <a:gd name="connsiteY15" fmla="*/ 1556492 h 1653709"/>
              <a:gd name="connsiteX16" fmla="*/ 859943 w 2618913"/>
              <a:gd name="connsiteY16" fmla="*/ 1519631 h 1653709"/>
              <a:gd name="connsiteX17" fmla="*/ 636393 w 2618913"/>
              <a:gd name="connsiteY17" fmla="*/ 1452201 h 1653709"/>
              <a:gd name="connsiteX18" fmla="*/ 423617 w 2618913"/>
              <a:gd name="connsiteY18" fmla="*/ 1409945 h 1653709"/>
              <a:gd name="connsiteX19" fmla="*/ 304211 w 2618913"/>
              <a:gd name="connsiteY19" fmla="*/ 1402752 h 1653709"/>
              <a:gd name="connsiteX20" fmla="*/ 237774 w 2618913"/>
              <a:gd name="connsiteY20" fmla="*/ 1405449 h 1653709"/>
              <a:gd name="connsiteX21" fmla="*/ 97719 w 2618913"/>
              <a:gd name="connsiteY21" fmla="*/ 1431522 h 1653709"/>
              <a:gd name="connsiteX22" fmla="*/ 48340 w 2618913"/>
              <a:gd name="connsiteY22" fmla="*/ 1449503 h 1653709"/>
              <a:gd name="connsiteX23" fmla="*/ 13327 w 2618913"/>
              <a:gd name="connsiteY23" fmla="*/ 1464788 h 1653709"/>
              <a:gd name="connsiteX24" fmla="*/ 0 w 2618913"/>
              <a:gd name="connsiteY24" fmla="*/ 1471606 h 1653709"/>
              <a:gd name="connsiteX25" fmla="*/ 0 w 2618913"/>
              <a:gd name="connsiteY25" fmla="*/ 125760 h 1653709"/>
              <a:gd name="connsiteX26" fmla="*/ 125760 w 2618913"/>
              <a:gd name="connsiteY26" fmla="*/ 0 h 16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13" h="1653709">
                <a:moveTo>
                  <a:pt x="125760" y="0"/>
                </a:moveTo>
                <a:lnTo>
                  <a:pt x="2493153" y="0"/>
                </a:lnTo>
                <a:cubicBezTo>
                  <a:pt x="2562608" y="0"/>
                  <a:pt x="2618913" y="56305"/>
                  <a:pt x="2618913" y="125760"/>
                </a:cubicBezTo>
                <a:lnTo>
                  <a:pt x="2618913" y="1653709"/>
                </a:lnTo>
                <a:lnTo>
                  <a:pt x="2611531" y="1648197"/>
                </a:lnTo>
                <a:cubicBezTo>
                  <a:pt x="2595371" y="1635610"/>
                  <a:pt x="2570233" y="1618528"/>
                  <a:pt x="2536117" y="1599647"/>
                </a:cubicBezTo>
                <a:cubicBezTo>
                  <a:pt x="2501103" y="1580767"/>
                  <a:pt x="2456213" y="1561887"/>
                  <a:pt x="2400550" y="1547502"/>
                </a:cubicBezTo>
                <a:cubicBezTo>
                  <a:pt x="2345785" y="1534915"/>
                  <a:pt x="2281144" y="1530419"/>
                  <a:pt x="2212912" y="1531318"/>
                </a:cubicBezTo>
                <a:cubicBezTo>
                  <a:pt x="2144680" y="1532217"/>
                  <a:pt x="2072857" y="1540309"/>
                  <a:pt x="1999238" y="1550199"/>
                </a:cubicBezTo>
                <a:cubicBezTo>
                  <a:pt x="1924722" y="1560987"/>
                  <a:pt x="1847512" y="1574473"/>
                  <a:pt x="1769404" y="1588858"/>
                </a:cubicBezTo>
                <a:cubicBezTo>
                  <a:pt x="1729901" y="1596051"/>
                  <a:pt x="1690398" y="1604143"/>
                  <a:pt x="1649998" y="1612234"/>
                </a:cubicBezTo>
                <a:cubicBezTo>
                  <a:pt x="1629349" y="1616729"/>
                  <a:pt x="1608700" y="1620326"/>
                  <a:pt x="1588948" y="1624821"/>
                </a:cubicBezTo>
                <a:cubicBezTo>
                  <a:pt x="1570992" y="1627518"/>
                  <a:pt x="1553037" y="1631115"/>
                  <a:pt x="1535081" y="1634711"/>
                </a:cubicBezTo>
                <a:cubicBezTo>
                  <a:pt x="1463258" y="1643701"/>
                  <a:pt x="1389639" y="1644600"/>
                  <a:pt x="1315122" y="1635610"/>
                </a:cubicBezTo>
                <a:cubicBezTo>
                  <a:pt x="1239708" y="1628417"/>
                  <a:pt x="1164294" y="1610436"/>
                  <a:pt x="1087981" y="1590657"/>
                </a:cubicBezTo>
                <a:cubicBezTo>
                  <a:pt x="1050274" y="1579868"/>
                  <a:pt x="1011669" y="1568180"/>
                  <a:pt x="973962" y="1556492"/>
                </a:cubicBezTo>
                <a:cubicBezTo>
                  <a:pt x="935357" y="1543905"/>
                  <a:pt x="897650" y="1532217"/>
                  <a:pt x="859943" y="1519631"/>
                </a:cubicBezTo>
                <a:cubicBezTo>
                  <a:pt x="784528" y="1495356"/>
                  <a:pt x="709114" y="1471980"/>
                  <a:pt x="636393" y="1452201"/>
                </a:cubicBezTo>
                <a:cubicBezTo>
                  <a:pt x="562774" y="1433320"/>
                  <a:pt x="490951" y="1418036"/>
                  <a:pt x="423617" y="1409945"/>
                </a:cubicBezTo>
                <a:cubicBezTo>
                  <a:pt x="382318" y="1405449"/>
                  <a:pt x="341918" y="1402752"/>
                  <a:pt x="304211" y="1402752"/>
                </a:cubicBezTo>
                <a:cubicBezTo>
                  <a:pt x="280868" y="1402752"/>
                  <a:pt x="259321" y="1403651"/>
                  <a:pt x="237774" y="1405449"/>
                </a:cubicBezTo>
                <a:cubicBezTo>
                  <a:pt x="182111" y="1410844"/>
                  <a:pt x="135426" y="1419834"/>
                  <a:pt x="97719" y="1431522"/>
                </a:cubicBezTo>
                <a:cubicBezTo>
                  <a:pt x="78865" y="1436018"/>
                  <a:pt x="62705" y="1444109"/>
                  <a:pt x="48340" y="1449503"/>
                </a:cubicBezTo>
                <a:cubicBezTo>
                  <a:pt x="33976" y="1453999"/>
                  <a:pt x="23202" y="1460292"/>
                  <a:pt x="13327" y="1464788"/>
                </a:cubicBezTo>
                <a:lnTo>
                  <a:pt x="0" y="1471606"/>
                </a:lnTo>
                <a:lnTo>
                  <a:pt x="0" y="125760"/>
                </a:lnTo>
                <a:cubicBezTo>
                  <a:pt x="0" y="56305"/>
                  <a:pt x="56305" y="0"/>
                  <a:pt x="125760" y="0"/>
                </a:cubicBezTo>
                <a:close/>
              </a:path>
            </a:pathLst>
          </a:custGeom>
          <a:solidFill>
            <a:srgbClr val="EB9438"/>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t"/>
          <a:lstStyle/>
          <a:p>
            <a:pPr algn="ctr"/>
            <a:r>
              <a:rPr lang="en-US" sz="2400" b="1">
                <a:latin typeface="Century Gothic" panose="020B0502020202020204" pitchFamily="34" charset="0"/>
              </a:rPr>
              <a:t>DIABETES</a:t>
            </a:r>
          </a:p>
        </p:txBody>
      </p:sp>
      <p:sp>
        <p:nvSpPr>
          <p:cNvPr id="12" name="Freeform: Shape 209">
            <a:extLst>
              <a:ext uri="{FF2B5EF4-FFF2-40B4-BE49-F238E27FC236}">
                <a16:creationId xmlns:a16="http://schemas.microsoft.com/office/drawing/2014/main" id="{B4A023BE-109C-20A3-4D65-9639CCD88A98}"/>
              </a:ext>
            </a:extLst>
          </p:cNvPr>
          <p:cNvSpPr/>
          <p:nvPr/>
        </p:nvSpPr>
        <p:spPr>
          <a:xfrm>
            <a:off x="3317486" y="2855399"/>
            <a:ext cx="636075" cy="220714"/>
          </a:xfrm>
          <a:custGeom>
            <a:avLst/>
            <a:gdLst>
              <a:gd name="connsiteX0" fmla="*/ 477 w 636075"/>
              <a:gd name="connsiteY0" fmla="*/ 356 h 220714"/>
              <a:gd name="connsiteX1" fmla="*/ 26591 w 636075"/>
              <a:gd name="connsiteY1" fmla="*/ 379 h 220714"/>
              <a:gd name="connsiteX2" fmla="*/ 104805 w 636075"/>
              <a:gd name="connsiteY2" fmla="*/ 2253 h 220714"/>
              <a:gd name="connsiteX3" fmla="*/ 130729 w 636075"/>
              <a:gd name="connsiteY3" fmla="*/ 4980 h 220714"/>
              <a:gd name="connsiteX4" fmla="*/ 182513 w 636075"/>
              <a:gd name="connsiteY4" fmla="*/ 11336 h 220714"/>
              <a:gd name="connsiteX5" fmla="*/ 234044 w 636075"/>
              <a:gd name="connsiteY5" fmla="*/ 21297 h 220714"/>
              <a:gd name="connsiteX6" fmla="*/ 284552 w 636075"/>
              <a:gd name="connsiteY6" fmla="*/ 32997 h 220714"/>
              <a:gd name="connsiteX7" fmla="*/ 332182 w 636075"/>
              <a:gd name="connsiteY7" fmla="*/ 47211 h 220714"/>
              <a:gd name="connsiteX8" fmla="*/ 420725 w 636075"/>
              <a:gd name="connsiteY8" fmla="*/ 81508 h 220714"/>
              <a:gd name="connsiteX9" fmla="*/ 495510 w 636075"/>
              <a:gd name="connsiteY9" fmla="*/ 119367 h 220714"/>
              <a:gd name="connsiteX10" fmla="*/ 556791 w 636075"/>
              <a:gd name="connsiteY10" fmla="*/ 157182 h 220714"/>
              <a:gd name="connsiteX11" fmla="*/ 600402 w 636075"/>
              <a:gd name="connsiteY11" fmla="*/ 190132 h 220714"/>
              <a:gd name="connsiteX12" fmla="*/ 636075 w 636075"/>
              <a:gd name="connsiteY12" fmla="*/ 220714 h 220714"/>
              <a:gd name="connsiteX13" fmla="*/ 591197 w 636075"/>
              <a:gd name="connsiteY13" fmla="*/ 205787 h 220714"/>
              <a:gd name="connsiteX14" fmla="*/ 540236 w 636075"/>
              <a:gd name="connsiteY14" fmla="*/ 187716 h 220714"/>
              <a:gd name="connsiteX15" fmla="*/ 475065 w 636075"/>
              <a:gd name="connsiteY15" fmla="*/ 166835 h 220714"/>
              <a:gd name="connsiteX16" fmla="*/ 398243 w 636075"/>
              <a:gd name="connsiteY16" fmla="*/ 145135 h 220714"/>
              <a:gd name="connsiteX17" fmla="*/ 311438 w 636075"/>
              <a:gd name="connsiteY17" fmla="*/ 124545 h 220714"/>
              <a:gd name="connsiteX18" fmla="*/ 265284 w 636075"/>
              <a:gd name="connsiteY18" fmla="*/ 114962 h 220714"/>
              <a:gd name="connsiteX19" fmla="*/ 218107 w 636075"/>
              <a:gd name="connsiteY19" fmla="*/ 107119 h 220714"/>
              <a:gd name="connsiteX20" fmla="*/ 194998 w 636075"/>
              <a:gd name="connsiteY20" fmla="*/ 102778 h 220714"/>
              <a:gd name="connsiteX21" fmla="*/ 169971 w 636075"/>
              <a:gd name="connsiteY21" fmla="*/ 100113 h 220714"/>
              <a:gd name="connsiteX22" fmla="*/ 121771 w 636075"/>
              <a:gd name="connsiteY22" fmla="*/ 94009 h 220714"/>
              <a:gd name="connsiteX23" fmla="*/ 24992 w 636075"/>
              <a:gd name="connsiteY23" fmla="*/ 87209 h 220714"/>
              <a:gd name="connsiteX24" fmla="*/ 0 w 636075"/>
              <a:gd name="connsiteY24" fmla="*/ 86640 h 220714"/>
              <a:gd name="connsiteX25" fmla="*/ 0 w 636075"/>
              <a:gd name="connsiteY25" fmla="*/ 373 h 22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6075" h="220714">
                <a:moveTo>
                  <a:pt x="477" y="356"/>
                </a:moveTo>
                <a:cubicBezTo>
                  <a:pt x="8605" y="21"/>
                  <a:pt x="17630" y="-250"/>
                  <a:pt x="26591" y="379"/>
                </a:cubicBezTo>
                <a:cubicBezTo>
                  <a:pt x="51872" y="-561"/>
                  <a:pt x="78818" y="427"/>
                  <a:pt x="104805" y="2253"/>
                </a:cubicBezTo>
                <a:cubicBezTo>
                  <a:pt x="113766" y="2883"/>
                  <a:pt x="121768" y="4351"/>
                  <a:pt x="130729" y="4980"/>
                </a:cubicBezTo>
                <a:cubicBezTo>
                  <a:pt x="148651" y="6240"/>
                  <a:pt x="165550" y="9239"/>
                  <a:pt x="182513" y="11336"/>
                </a:cubicBezTo>
                <a:cubicBezTo>
                  <a:pt x="200372" y="13497"/>
                  <a:pt x="217208" y="17397"/>
                  <a:pt x="234044" y="21297"/>
                </a:cubicBezTo>
                <a:cubicBezTo>
                  <a:pt x="250880" y="25197"/>
                  <a:pt x="267779" y="28196"/>
                  <a:pt x="284552" y="32997"/>
                </a:cubicBezTo>
                <a:cubicBezTo>
                  <a:pt x="300428" y="37735"/>
                  <a:pt x="316305" y="42473"/>
                  <a:pt x="332182" y="47211"/>
                </a:cubicBezTo>
                <a:cubicBezTo>
                  <a:pt x="363935" y="56688"/>
                  <a:pt x="392683" y="70481"/>
                  <a:pt x="420725" y="81508"/>
                </a:cubicBezTo>
                <a:cubicBezTo>
                  <a:pt x="447808" y="93373"/>
                  <a:pt x="472908" y="107816"/>
                  <a:pt x="495510" y="119367"/>
                </a:cubicBezTo>
                <a:cubicBezTo>
                  <a:pt x="518882" y="132782"/>
                  <a:pt x="538669" y="145946"/>
                  <a:pt x="556791" y="157182"/>
                </a:cubicBezTo>
                <a:cubicBezTo>
                  <a:pt x="574912" y="168417"/>
                  <a:pt x="587531" y="181077"/>
                  <a:pt x="600402" y="190132"/>
                </a:cubicBezTo>
                <a:cubicBezTo>
                  <a:pt x="623394" y="208955"/>
                  <a:pt x="636075" y="220714"/>
                  <a:pt x="636075" y="220714"/>
                </a:cubicBezTo>
                <a:cubicBezTo>
                  <a:pt x="636075" y="220714"/>
                  <a:pt x="620199" y="215976"/>
                  <a:pt x="591197" y="205787"/>
                </a:cubicBezTo>
                <a:cubicBezTo>
                  <a:pt x="577113" y="201175"/>
                  <a:pt x="560530" y="193670"/>
                  <a:pt x="540236" y="187716"/>
                </a:cubicBezTo>
                <a:cubicBezTo>
                  <a:pt x="520839" y="181824"/>
                  <a:pt x="498816" y="174843"/>
                  <a:pt x="475065" y="166835"/>
                </a:cubicBezTo>
                <a:cubicBezTo>
                  <a:pt x="451186" y="160628"/>
                  <a:pt x="425643" y="152494"/>
                  <a:pt x="398243" y="145135"/>
                </a:cubicBezTo>
                <a:cubicBezTo>
                  <a:pt x="369885" y="138614"/>
                  <a:pt x="341716" y="129389"/>
                  <a:pt x="311438" y="124545"/>
                </a:cubicBezTo>
                <a:cubicBezTo>
                  <a:pt x="296394" y="120771"/>
                  <a:pt x="281287" y="117898"/>
                  <a:pt x="265284" y="114962"/>
                </a:cubicBezTo>
                <a:cubicBezTo>
                  <a:pt x="250177" y="112089"/>
                  <a:pt x="234174" y="109153"/>
                  <a:pt x="218107" y="107119"/>
                </a:cubicBezTo>
                <a:lnTo>
                  <a:pt x="194998" y="102778"/>
                </a:lnTo>
                <a:lnTo>
                  <a:pt x="169971" y="100113"/>
                </a:lnTo>
                <a:cubicBezTo>
                  <a:pt x="153904" y="98079"/>
                  <a:pt x="137901" y="95143"/>
                  <a:pt x="121771" y="94009"/>
                </a:cubicBezTo>
                <a:cubicBezTo>
                  <a:pt x="89511" y="91743"/>
                  <a:pt x="56419" y="88512"/>
                  <a:pt x="24992" y="87209"/>
                </a:cubicBezTo>
                <a:lnTo>
                  <a:pt x="0" y="86640"/>
                </a:lnTo>
                <a:lnTo>
                  <a:pt x="0" y="373"/>
                </a:lnTo>
                <a:close/>
              </a:path>
            </a:pathLst>
          </a:custGeom>
          <a:solidFill>
            <a:srgbClr val="CD70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1">
            <a:extLst>
              <a:ext uri="{FF2B5EF4-FFF2-40B4-BE49-F238E27FC236}">
                <a16:creationId xmlns:a16="http://schemas.microsoft.com/office/drawing/2014/main" id="{F3E9A4CA-3240-06C8-25B0-F8157BE56FB6}"/>
              </a:ext>
            </a:extLst>
          </p:cNvPr>
          <p:cNvSpPr>
            <a:spLocks/>
          </p:cNvSpPr>
          <p:nvPr/>
        </p:nvSpPr>
        <p:spPr bwMode="auto">
          <a:xfrm>
            <a:off x="3763374" y="2585087"/>
            <a:ext cx="2102175" cy="302296"/>
          </a:xfrm>
          <a:custGeom>
            <a:avLst/>
            <a:gdLst>
              <a:gd name="T0" fmla="*/ 1690 w 2341"/>
              <a:gd name="T1" fmla="*/ 0 h 337"/>
              <a:gd name="T2" fmla="*/ 945 w 2341"/>
              <a:gd name="T3" fmla="*/ 121 h 337"/>
              <a:gd name="T4" fmla="*/ 945 w 2341"/>
              <a:gd name="T5" fmla="*/ 121 h 337"/>
              <a:gd name="T6" fmla="*/ 627 w 2341"/>
              <a:gd name="T7" fmla="*/ 85 h 337"/>
              <a:gd name="T8" fmla="*/ 627 w 2341"/>
              <a:gd name="T9" fmla="*/ 85 h 337"/>
              <a:gd name="T10" fmla="*/ 0 w 2341"/>
              <a:gd name="T11" fmla="*/ 101 h 337"/>
              <a:gd name="T12" fmla="*/ 0 w 2341"/>
              <a:gd name="T13" fmla="*/ 101 h 337"/>
              <a:gd name="T14" fmla="*/ 1027 w 2341"/>
              <a:gd name="T15" fmla="*/ 335 h 337"/>
              <a:gd name="T16" fmla="*/ 1027 w 2341"/>
              <a:gd name="T17" fmla="*/ 335 h 337"/>
              <a:gd name="T18" fmla="*/ 1533 w 2341"/>
              <a:gd name="T19" fmla="*/ 271 h 337"/>
              <a:gd name="T20" fmla="*/ 1533 w 2341"/>
              <a:gd name="T21" fmla="*/ 271 h 337"/>
              <a:gd name="T22" fmla="*/ 2341 w 2341"/>
              <a:gd name="T23" fmla="*/ 311 h 337"/>
              <a:gd name="T24" fmla="*/ 2341 w 2341"/>
              <a:gd name="T25" fmla="*/ 311 h 337"/>
              <a:gd name="T26" fmla="*/ 1701 w 2341"/>
              <a:gd name="T27" fmla="*/ 0 h 337"/>
              <a:gd name="T28" fmla="*/ 1701 w 2341"/>
              <a:gd name="T29" fmla="*/ 0 h 337"/>
              <a:gd name="T30" fmla="*/ 1690 w 2341"/>
              <a:gd name="T3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1" h="337">
                <a:moveTo>
                  <a:pt x="1690" y="0"/>
                </a:moveTo>
                <a:cubicBezTo>
                  <a:pt x="1336" y="7"/>
                  <a:pt x="1299" y="114"/>
                  <a:pt x="945" y="121"/>
                </a:cubicBezTo>
                <a:lnTo>
                  <a:pt x="945" y="121"/>
                </a:lnTo>
                <a:cubicBezTo>
                  <a:pt x="816" y="123"/>
                  <a:pt x="720" y="104"/>
                  <a:pt x="627" y="85"/>
                </a:cubicBezTo>
                <a:lnTo>
                  <a:pt x="627" y="85"/>
                </a:lnTo>
                <a:cubicBezTo>
                  <a:pt x="464" y="52"/>
                  <a:pt x="310" y="19"/>
                  <a:pt x="0" y="101"/>
                </a:cubicBezTo>
                <a:lnTo>
                  <a:pt x="0" y="101"/>
                </a:lnTo>
                <a:cubicBezTo>
                  <a:pt x="415" y="129"/>
                  <a:pt x="652" y="331"/>
                  <a:pt x="1027" y="335"/>
                </a:cubicBezTo>
                <a:lnTo>
                  <a:pt x="1027" y="335"/>
                </a:lnTo>
                <a:cubicBezTo>
                  <a:pt x="1230" y="337"/>
                  <a:pt x="1390" y="304"/>
                  <a:pt x="1533" y="271"/>
                </a:cubicBezTo>
                <a:lnTo>
                  <a:pt x="1533" y="271"/>
                </a:lnTo>
                <a:cubicBezTo>
                  <a:pt x="1799" y="210"/>
                  <a:pt x="2009" y="149"/>
                  <a:pt x="2341" y="311"/>
                </a:cubicBezTo>
                <a:lnTo>
                  <a:pt x="2341" y="311"/>
                </a:lnTo>
                <a:cubicBezTo>
                  <a:pt x="2341" y="311"/>
                  <a:pt x="2050" y="0"/>
                  <a:pt x="1701" y="0"/>
                </a:cubicBezTo>
                <a:lnTo>
                  <a:pt x="1701" y="0"/>
                </a:lnTo>
                <a:cubicBezTo>
                  <a:pt x="1697" y="0"/>
                  <a:pt x="1694" y="0"/>
                  <a:pt x="1690" y="0"/>
                </a:cubicBezTo>
                <a:close/>
              </a:path>
            </a:pathLst>
          </a:custGeom>
          <a:solidFill>
            <a:schemeClr val="bg1">
              <a:alpha val="3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Rounded Corners 74">
            <a:extLst>
              <a:ext uri="{FF2B5EF4-FFF2-40B4-BE49-F238E27FC236}">
                <a16:creationId xmlns:a16="http://schemas.microsoft.com/office/drawing/2014/main" id="{A106D1F6-504A-2FE0-72AA-0F9B8CDD1859}"/>
              </a:ext>
            </a:extLst>
          </p:cNvPr>
          <p:cNvSpPr/>
          <p:nvPr/>
        </p:nvSpPr>
        <p:spPr>
          <a:xfrm>
            <a:off x="6282742" y="1361723"/>
            <a:ext cx="2562381" cy="4134553"/>
          </a:xfrm>
          <a:prstGeom prst="roundRect">
            <a:avLst>
              <a:gd name="adj" fmla="val 4802"/>
            </a:avLst>
          </a:prstGeom>
          <a:solidFill>
            <a:schemeClr val="accent2"/>
          </a:solidFill>
          <a:ln>
            <a:noFill/>
          </a:ln>
          <a:effectLst>
            <a:outerShdw blurRad="177800" sx="106000" sy="106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76">
            <a:extLst>
              <a:ext uri="{FF2B5EF4-FFF2-40B4-BE49-F238E27FC236}">
                <a16:creationId xmlns:a16="http://schemas.microsoft.com/office/drawing/2014/main" id="{329E18C3-EFF4-508D-5F32-2C40F467C0B8}"/>
              </a:ext>
            </a:extLst>
          </p:cNvPr>
          <p:cNvSpPr/>
          <p:nvPr/>
        </p:nvSpPr>
        <p:spPr>
          <a:xfrm>
            <a:off x="6255601" y="2793665"/>
            <a:ext cx="2618913" cy="2748221"/>
          </a:xfrm>
          <a:custGeom>
            <a:avLst/>
            <a:gdLst>
              <a:gd name="connsiteX0" fmla="*/ 54288 w 2618913"/>
              <a:gd name="connsiteY0" fmla="*/ 386 h 2748221"/>
              <a:gd name="connsiteX1" fmla="*/ 103106 w 2618913"/>
              <a:gd name="connsiteY1" fmla="*/ 3421 h 2748221"/>
              <a:gd name="connsiteX2" fmla="*/ 232387 w 2618913"/>
              <a:gd name="connsiteY2" fmla="*/ 22301 h 2748221"/>
              <a:gd name="connsiteX3" fmla="*/ 391296 w 2618913"/>
              <a:gd name="connsiteY3" fmla="*/ 70851 h 2748221"/>
              <a:gd name="connsiteX4" fmla="*/ 574445 w 2618913"/>
              <a:gd name="connsiteY4" fmla="*/ 149069 h 2748221"/>
              <a:gd name="connsiteX5" fmla="*/ 780937 w 2618913"/>
              <a:gd name="connsiteY5" fmla="*/ 246168 h 2748221"/>
              <a:gd name="connsiteX6" fmla="*/ 895854 w 2618913"/>
              <a:gd name="connsiteY6" fmla="*/ 295617 h 2748221"/>
              <a:gd name="connsiteX7" fmla="*/ 1017954 w 2618913"/>
              <a:gd name="connsiteY7" fmla="*/ 341469 h 2748221"/>
              <a:gd name="connsiteX8" fmla="*/ 1288189 w 2618913"/>
              <a:gd name="connsiteY8" fmla="*/ 403504 h 2748221"/>
              <a:gd name="connsiteX9" fmla="*/ 1575481 w 2618913"/>
              <a:gd name="connsiteY9" fmla="*/ 392716 h 2748221"/>
              <a:gd name="connsiteX10" fmla="*/ 1644611 w 2618913"/>
              <a:gd name="connsiteY10" fmla="*/ 376532 h 2748221"/>
              <a:gd name="connsiteX11" fmla="*/ 1704763 w 2618913"/>
              <a:gd name="connsiteY11" fmla="*/ 358551 h 2748221"/>
              <a:gd name="connsiteX12" fmla="*/ 1821476 w 2618913"/>
              <a:gd name="connsiteY12" fmla="*/ 323488 h 2748221"/>
              <a:gd name="connsiteX13" fmla="*/ 2040537 w 2618913"/>
              <a:gd name="connsiteY13" fmla="*/ 254260 h 2748221"/>
              <a:gd name="connsiteX14" fmla="*/ 2231766 w 2618913"/>
              <a:gd name="connsiteY14" fmla="*/ 195821 h 2748221"/>
              <a:gd name="connsiteX15" fmla="*/ 2392470 w 2618913"/>
              <a:gd name="connsiteY15" fmla="*/ 165252 h 2748221"/>
              <a:gd name="connsiteX16" fmla="*/ 2520854 w 2618913"/>
              <a:gd name="connsiteY16" fmla="*/ 168849 h 2748221"/>
              <a:gd name="connsiteX17" fmla="*/ 2606144 w 2618913"/>
              <a:gd name="connsiteY17" fmla="*/ 183234 h 2748221"/>
              <a:gd name="connsiteX18" fmla="*/ 2618913 w 2618913"/>
              <a:gd name="connsiteY18" fmla="*/ 185956 h 2748221"/>
              <a:gd name="connsiteX19" fmla="*/ 2618913 w 2618913"/>
              <a:gd name="connsiteY19" fmla="*/ 2622461 h 2748221"/>
              <a:gd name="connsiteX20" fmla="*/ 2493153 w 2618913"/>
              <a:gd name="connsiteY20" fmla="*/ 2748221 h 2748221"/>
              <a:gd name="connsiteX21" fmla="*/ 125760 w 2618913"/>
              <a:gd name="connsiteY21" fmla="*/ 2748221 h 2748221"/>
              <a:gd name="connsiteX22" fmla="*/ 0 w 2618913"/>
              <a:gd name="connsiteY22" fmla="*/ 2622461 h 2748221"/>
              <a:gd name="connsiteX23" fmla="*/ 0 w 2618913"/>
              <a:gd name="connsiteY23" fmla="*/ 1049 h 2748221"/>
              <a:gd name="connsiteX24" fmla="*/ 16918 w 2618913"/>
              <a:gd name="connsiteY24" fmla="*/ 724 h 2748221"/>
              <a:gd name="connsiteX25" fmla="*/ 54288 w 2618913"/>
              <a:gd name="connsiteY25" fmla="*/ 386 h 274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913" h="2748221">
                <a:moveTo>
                  <a:pt x="54288" y="386"/>
                </a:moveTo>
                <a:cubicBezTo>
                  <a:pt x="68765" y="949"/>
                  <a:pt x="85150" y="2073"/>
                  <a:pt x="103106" y="3421"/>
                </a:cubicBezTo>
                <a:cubicBezTo>
                  <a:pt x="139915" y="6118"/>
                  <a:pt x="183907" y="11512"/>
                  <a:pt x="232387" y="22301"/>
                </a:cubicBezTo>
                <a:cubicBezTo>
                  <a:pt x="280868" y="33989"/>
                  <a:pt x="333838" y="49273"/>
                  <a:pt x="391296" y="70851"/>
                </a:cubicBezTo>
                <a:cubicBezTo>
                  <a:pt x="448755" y="92428"/>
                  <a:pt x="508907" y="118501"/>
                  <a:pt x="574445" y="149069"/>
                </a:cubicBezTo>
                <a:cubicBezTo>
                  <a:pt x="639086" y="178738"/>
                  <a:pt x="707318" y="212903"/>
                  <a:pt x="780937" y="246168"/>
                </a:cubicBezTo>
                <a:cubicBezTo>
                  <a:pt x="817746" y="263250"/>
                  <a:pt x="856351" y="279434"/>
                  <a:pt x="895854" y="295617"/>
                </a:cubicBezTo>
                <a:cubicBezTo>
                  <a:pt x="935357" y="311800"/>
                  <a:pt x="975758" y="327983"/>
                  <a:pt x="1017954" y="341469"/>
                </a:cubicBezTo>
                <a:cubicBezTo>
                  <a:pt x="1102346" y="370239"/>
                  <a:pt x="1193023" y="392716"/>
                  <a:pt x="1288189" y="403504"/>
                </a:cubicBezTo>
                <a:cubicBezTo>
                  <a:pt x="1382456" y="413394"/>
                  <a:pt x="1481213" y="411596"/>
                  <a:pt x="1575481" y="392716"/>
                </a:cubicBezTo>
                <a:cubicBezTo>
                  <a:pt x="1598824" y="387321"/>
                  <a:pt x="1622166" y="381927"/>
                  <a:pt x="1644611" y="376532"/>
                </a:cubicBezTo>
                <a:cubicBezTo>
                  <a:pt x="1664363" y="370239"/>
                  <a:pt x="1685012" y="364845"/>
                  <a:pt x="1704763" y="358551"/>
                </a:cubicBezTo>
                <a:cubicBezTo>
                  <a:pt x="1744266" y="347762"/>
                  <a:pt x="1782871" y="336075"/>
                  <a:pt x="1821476" y="323488"/>
                </a:cubicBezTo>
                <a:cubicBezTo>
                  <a:pt x="1897788" y="300112"/>
                  <a:pt x="1971407" y="275837"/>
                  <a:pt x="2040537" y="254260"/>
                </a:cubicBezTo>
                <a:cubicBezTo>
                  <a:pt x="2108769" y="231783"/>
                  <a:pt x="2173409" y="211105"/>
                  <a:pt x="2231766" y="195821"/>
                </a:cubicBezTo>
                <a:cubicBezTo>
                  <a:pt x="2291020" y="179637"/>
                  <a:pt x="2343990" y="168849"/>
                  <a:pt x="2392470" y="165252"/>
                </a:cubicBezTo>
                <a:cubicBezTo>
                  <a:pt x="2440951" y="162555"/>
                  <a:pt x="2484045" y="164353"/>
                  <a:pt x="2520854" y="168849"/>
                </a:cubicBezTo>
                <a:cubicBezTo>
                  <a:pt x="2556766" y="174243"/>
                  <a:pt x="2586393" y="178738"/>
                  <a:pt x="2606144" y="183234"/>
                </a:cubicBezTo>
                <a:lnTo>
                  <a:pt x="2618913" y="185956"/>
                </a:lnTo>
                <a:lnTo>
                  <a:pt x="2618913" y="2622461"/>
                </a:lnTo>
                <a:cubicBezTo>
                  <a:pt x="2618913" y="2691916"/>
                  <a:pt x="2562608" y="2748221"/>
                  <a:pt x="2493153" y="2748221"/>
                </a:cubicBezTo>
                <a:lnTo>
                  <a:pt x="125760" y="2748221"/>
                </a:lnTo>
                <a:cubicBezTo>
                  <a:pt x="56305" y="2748221"/>
                  <a:pt x="0" y="2691916"/>
                  <a:pt x="0" y="2622461"/>
                </a:cubicBezTo>
                <a:lnTo>
                  <a:pt x="0" y="1049"/>
                </a:lnTo>
                <a:lnTo>
                  <a:pt x="16918" y="724"/>
                </a:lnTo>
                <a:cubicBezTo>
                  <a:pt x="27243" y="-175"/>
                  <a:pt x="39812" y="-175"/>
                  <a:pt x="54288" y="38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81">
            <a:extLst>
              <a:ext uri="{FF2B5EF4-FFF2-40B4-BE49-F238E27FC236}">
                <a16:creationId xmlns:a16="http://schemas.microsoft.com/office/drawing/2014/main" id="{EE2B8C85-5BDC-ED9A-2250-E78EA6A97861}"/>
              </a:ext>
            </a:extLst>
          </p:cNvPr>
          <p:cNvSpPr txBox="1"/>
          <p:nvPr/>
        </p:nvSpPr>
        <p:spPr>
          <a:xfrm>
            <a:off x="6236257" y="3051298"/>
            <a:ext cx="1993343" cy="830997"/>
          </a:xfrm>
          <a:prstGeom prst="rect">
            <a:avLst/>
          </a:prstGeom>
          <a:noFill/>
        </p:spPr>
        <p:txBody>
          <a:bodyPr wrap="square" rtlCol="0" anchor="b">
            <a:spAutoFit/>
          </a:bodyPr>
          <a:lstStyle/>
          <a:p>
            <a:r>
              <a:rPr lang="fr-FR" sz="2400" b="1">
                <a:solidFill>
                  <a:srgbClr val="DE9B20"/>
                </a:solidFill>
                <a:latin typeface="Century Gothic" panose="020B0502020202020204" pitchFamily="34" charset="0"/>
              </a:rPr>
              <a:t>➷1 </a:t>
            </a:r>
            <a:r>
              <a:rPr lang="fr-FR" sz="1600" b="1" err="1">
                <a:solidFill>
                  <a:srgbClr val="DE9B20"/>
                </a:solidFill>
                <a:latin typeface="Century Gothic" panose="020B0502020202020204" pitchFamily="34" charset="0"/>
              </a:rPr>
              <a:t>mmol</a:t>
            </a:r>
            <a:r>
              <a:rPr lang="fr-FR" sz="1600" b="1">
                <a:solidFill>
                  <a:srgbClr val="DE9B20"/>
                </a:solidFill>
                <a:latin typeface="Century Gothic" panose="020B0502020202020204" pitchFamily="34" charset="0"/>
              </a:rPr>
              <a:t>/L </a:t>
            </a:r>
          </a:p>
          <a:p>
            <a:r>
              <a:rPr lang="fr-FR" sz="2400" b="1">
                <a:solidFill>
                  <a:srgbClr val="DE9B20"/>
                </a:solidFill>
                <a:latin typeface="Century Gothic" panose="020B0502020202020204" pitchFamily="34" charset="0"/>
              </a:rPr>
              <a:t>in LDL</a:t>
            </a:r>
          </a:p>
        </p:txBody>
      </p:sp>
      <p:sp>
        <p:nvSpPr>
          <p:cNvPr id="17" name="TextBox 82">
            <a:extLst>
              <a:ext uri="{FF2B5EF4-FFF2-40B4-BE49-F238E27FC236}">
                <a16:creationId xmlns:a16="http://schemas.microsoft.com/office/drawing/2014/main" id="{CFE6A428-BFEF-BFC8-6306-E6C989A2524B}"/>
              </a:ext>
            </a:extLst>
          </p:cNvPr>
          <p:cNvSpPr txBox="1"/>
          <p:nvPr/>
        </p:nvSpPr>
        <p:spPr>
          <a:xfrm>
            <a:off x="6297569" y="3815043"/>
            <a:ext cx="2520922" cy="1667188"/>
          </a:xfrm>
          <a:prstGeom prst="rect">
            <a:avLst/>
          </a:prstGeom>
          <a:noFill/>
        </p:spPr>
        <p:txBody>
          <a:bodyPr wrap="square" rtlCol="0" anchor="ctr">
            <a:spAutoFit/>
          </a:bodyPr>
          <a:lstStyle>
            <a:defPPr>
              <a:defRPr lang="en-US"/>
            </a:defPPr>
            <a:lvl1pPr algn="ctr"/>
          </a:lstStyle>
          <a:p>
            <a:pPr algn="l">
              <a:lnSpc>
                <a:spcPct val="150000"/>
              </a:lnSpc>
            </a:pPr>
            <a:r>
              <a:rPr lang="en-GB" altLang="en-US" sz="1400">
                <a:solidFill>
                  <a:srgbClr val="242269"/>
                </a:solidFill>
                <a:latin typeface="Century Gothic" panose="020B0502020202020204" pitchFamily="34" charset="0"/>
                <a:ea typeface="MS PGothic" pitchFamily="34" charset="-128"/>
              </a:rPr>
              <a:t>➘ </a:t>
            </a:r>
            <a:r>
              <a:rPr lang="fr-FR" sz="1400">
                <a:solidFill>
                  <a:srgbClr val="242269"/>
                </a:solidFill>
                <a:latin typeface="Century Gothic" panose="020B0502020202020204" pitchFamily="34" charset="0"/>
              </a:rPr>
              <a:t>10% in MACE in the first </a:t>
            </a:r>
            <a:r>
              <a:rPr lang="fr-FR" sz="1400" err="1">
                <a:solidFill>
                  <a:srgbClr val="242269"/>
                </a:solidFill>
                <a:latin typeface="Century Gothic" panose="020B0502020202020204" pitchFamily="34" charset="0"/>
              </a:rPr>
              <a:t>year</a:t>
            </a:r>
            <a:r>
              <a:rPr lang="fr-FR" sz="1400">
                <a:solidFill>
                  <a:srgbClr val="242269"/>
                </a:solidFill>
                <a:latin typeface="Century Gothic" panose="020B0502020202020204" pitchFamily="34" charset="0"/>
              </a:rPr>
              <a:t> of </a:t>
            </a:r>
            <a:r>
              <a:rPr lang="fr-FR" sz="1400" err="1">
                <a:solidFill>
                  <a:srgbClr val="242269"/>
                </a:solidFill>
                <a:latin typeface="Century Gothic" panose="020B0502020202020204" pitchFamily="34" charset="0"/>
              </a:rPr>
              <a:t>treatment</a:t>
            </a:r>
            <a:r>
              <a:rPr lang="fr-FR" sz="1400">
                <a:solidFill>
                  <a:srgbClr val="242269"/>
                </a:solidFill>
                <a:latin typeface="Century Gothic" panose="020B0502020202020204" pitchFamily="34" charset="0"/>
              </a:rPr>
              <a:t>.</a:t>
            </a:r>
            <a:r>
              <a:rPr lang="en-GB" altLang="en-US" sz="1400" baseline="30000">
                <a:solidFill>
                  <a:srgbClr val="242269"/>
                </a:solidFill>
                <a:latin typeface="Century Gothic" panose="020B0502020202020204" pitchFamily="34" charset="0"/>
                <a:ea typeface="MS PGothic" pitchFamily="34" charset="-128"/>
              </a:rPr>
              <a:t>32</a:t>
            </a:r>
            <a:endParaRPr lang="fr-FR" sz="1400">
              <a:solidFill>
                <a:srgbClr val="242269"/>
              </a:solidFill>
              <a:latin typeface="Century Gothic" panose="020B0502020202020204" pitchFamily="34" charset="0"/>
            </a:endParaRPr>
          </a:p>
          <a:p>
            <a:pPr algn="l">
              <a:lnSpc>
                <a:spcPct val="150000"/>
              </a:lnSpc>
            </a:pPr>
            <a:r>
              <a:rPr lang="en-GB" altLang="en-US" sz="1400">
                <a:solidFill>
                  <a:srgbClr val="242269"/>
                </a:solidFill>
                <a:latin typeface="Century Gothic" panose="020B0502020202020204" pitchFamily="34" charset="0"/>
                <a:ea typeface="MS PGothic" pitchFamily="34" charset="-128"/>
              </a:rPr>
              <a:t>➘ </a:t>
            </a:r>
            <a:r>
              <a:rPr lang="fr-FR" sz="1400">
                <a:solidFill>
                  <a:srgbClr val="242269"/>
                </a:solidFill>
                <a:latin typeface="Century Gothic" panose="020B0502020202020204" pitchFamily="34" charset="0"/>
              </a:rPr>
              <a:t>20% </a:t>
            </a:r>
            <a:r>
              <a:rPr lang="fr-FR" sz="1400" err="1">
                <a:solidFill>
                  <a:srgbClr val="242269"/>
                </a:solidFill>
                <a:latin typeface="Century Gothic" panose="020B0502020202020204" pitchFamily="34" charset="0"/>
              </a:rPr>
              <a:t>reduction</a:t>
            </a:r>
            <a:r>
              <a:rPr lang="fr-FR" sz="1400">
                <a:solidFill>
                  <a:srgbClr val="242269"/>
                </a:solidFill>
                <a:latin typeface="Century Gothic" panose="020B0502020202020204" pitchFamily="34" charset="0"/>
              </a:rPr>
              <a:t> in the second </a:t>
            </a:r>
            <a:r>
              <a:rPr lang="fr-FR" sz="1400" err="1">
                <a:solidFill>
                  <a:srgbClr val="242269"/>
                </a:solidFill>
                <a:latin typeface="Century Gothic" panose="020B0502020202020204" pitchFamily="34" charset="0"/>
              </a:rPr>
              <a:t>year</a:t>
            </a:r>
            <a:r>
              <a:rPr lang="fr-FR" sz="1400">
                <a:solidFill>
                  <a:srgbClr val="242269"/>
                </a:solidFill>
                <a:latin typeface="Century Gothic" panose="020B0502020202020204" pitchFamily="34" charset="0"/>
              </a:rPr>
              <a:t>.</a:t>
            </a:r>
            <a:r>
              <a:rPr lang="en-GB" altLang="en-US" sz="1400" baseline="30000">
                <a:solidFill>
                  <a:srgbClr val="242269"/>
                </a:solidFill>
                <a:latin typeface="Century Gothic" panose="020B0502020202020204" pitchFamily="34" charset="0"/>
                <a:ea typeface="MS PGothic" pitchFamily="34" charset="-128"/>
              </a:rPr>
              <a:t>32</a:t>
            </a:r>
            <a:endParaRPr lang="fr-FR" sz="1400">
              <a:solidFill>
                <a:srgbClr val="242269"/>
              </a:solidFill>
              <a:latin typeface="Century Gothic" panose="020B0502020202020204" pitchFamily="34" charset="0"/>
            </a:endParaRPr>
          </a:p>
          <a:p>
            <a:pPr algn="l">
              <a:lnSpc>
                <a:spcPct val="150000"/>
              </a:lnSpc>
            </a:pPr>
            <a:endParaRPr lang="fr-FR" sz="1400">
              <a:solidFill>
                <a:srgbClr val="242269"/>
              </a:solidFill>
              <a:latin typeface="Century Gothic" panose="020B0502020202020204" pitchFamily="34" charset="0"/>
            </a:endParaRPr>
          </a:p>
        </p:txBody>
      </p:sp>
      <p:sp>
        <p:nvSpPr>
          <p:cNvPr id="18" name="Freeform: Shape 168">
            <a:extLst>
              <a:ext uri="{FF2B5EF4-FFF2-40B4-BE49-F238E27FC236}">
                <a16:creationId xmlns:a16="http://schemas.microsoft.com/office/drawing/2014/main" id="{68DDCAE3-8FF2-BAC8-0AE1-999BABCDCCC5}"/>
              </a:ext>
            </a:extLst>
          </p:cNvPr>
          <p:cNvSpPr/>
          <p:nvPr/>
        </p:nvSpPr>
        <p:spPr>
          <a:xfrm>
            <a:off x="6255601" y="2718867"/>
            <a:ext cx="2618913" cy="484220"/>
          </a:xfrm>
          <a:custGeom>
            <a:avLst/>
            <a:gdLst>
              <a:gd name="connsiteX0" fmla="*/ 304211 w 2618913"/>
              <a:gd name="connsiteY0" fmla="*/ 0 h 484220"/>
              <a:gd name="connsiteX1" fmla="*/ 423617 w 2618913"/>
              <a:gd name="connsiteY1" fmla="*/ 7193 h 484220"/>
              <a:gd name="connsiteX2" fmla="*/ 636393 w 2618913"/>
              <a:gd name="connsiteY2" fmla="*/ 49449 h 484220"/>
              <a:gd name="connsiteX3" fmla="*/ 859943 w 2618913"/>
              <a:gd name="connsiteY3" fmla="*/ 116879 h 484220"/>
              <a:gd name="connsiteX4" fmla="*/ 973962 w 2618913"/>
              <a:gd name="connsiteY4" fmla="*/ 153740 h 484220"/>
              <a:gd name="connsiteX5" fmla="*/ 1087981 w 2618913"/>
              <a:gd name="connsiteY5" fmla="*/ 187905 h 484220"/>
              <a:gd name="connsiteX6" fmla="*/ 1315122 w 2618913"/>
              <a:gd name="connsiteY6" fmla="*/ 232858 h 484220"/>
              <a:gd name="connsiteX7" fmla="*/ 1535081 w 2618913"/>
              <a:gd name="connsiteY7" fmla="*/ 231959 h 484220"/>
              <a:gd name="connsiteX8" fmla="*/ 1588948 w 2618913"/>
              <a:gd name="connsiteY8" fmla="*/ 222069 h 484220"/>
              <a:gd name="connsiteX9" fmla="*/ 1649998 w 2618913"/>
              <a:gd name="connsiteY9" fmla="*/ 209482 h 484220"/>
              <a:gd name="connsiteX10" fmla="*/ 1769404 w 2618913"/>
              <a:gd name="connsiteY10" fmla="*/ 186106 h 484220"/>
              <a:gd name="connsiteX11" fmla="*/ 1999238 w 2618913"/>
              <a:gd name="connsiteY11" fmla="*/ 147447 h 484220"/>
              <a:gd name="connsiteX12" fmla="*/ 2212912 w 2618913"/>
              <a:gd name="connsiteY12" fmla="*/ 128566 h 484220"/>
              <a:gd name="connsiteX13" fmla="*/ 2400550 w 2618913"/>
              <a:gd name="connsiteY13" fmla="*/ 144750 h 484220"/>
              <a:gd name="connsiteX14" fmla="*/ 2536117 w 2618913"/>
              <a:gd name="connsiteY14" fmla="*/ 196895 h 484220"/>
              <a:gd name="connsiteX15" fmla="*/ 2611531 w 2618913"/>
              <a:gd name="connsiteY15" fmla="*/ 245445 h 484220"/>
              <a:gd name="connsiteX16" fmla="*/ 2618913 w 2618913"/>
              <a:gd name="connsiteY16" fmla="*/ 250957 h 484220"/>
              <a:gd name="connsiteX17" fmla="*/ 2618913 w 2618913"/>
              <a:gd name="connsiteY17" fmla="*/ 260754 h 484220"/>
              <a:gd name="connsiteX18" fmla="*/ 2606144 w 2618913"/>
              <a:gd name="connsiteY18" fmla="*/ 258032 h 484220"/>
              <a:gd name="connsiteX19" fmla="*/ 2520854 w 2618913"/>
              <a:gd name="connsiteY19" fmla="*/ 243647 h 484220"/>
              <a:gd name="connsiteX20" fmla="*/ 2392470 w 2618913"/>
              <a:gd name="connsiteY20" fmla="*/ 240050 h 484220"/>
              <a:gd name="connsiteX21" fmla="*/ 2231766 w 2618913"/>
              <a:gd name="connsiteY21" fmla="*/ 270619 h 484220"/>
              <a:gd name="connsiteX22" fmla="*/ 2040537 w 2618913"/>
              <a:gd name="connsiteY22" fmla="*/ 329058 h 484220"/>
              <a:gd name="connsiteX23" fmla="*/ 1821476 w 2618913"/>
              <a:gd name="connsiteY23" fmla="*/ 398286 h 484220"/>
              <a:gd name="connsiteX24" fmla="*/ 1704763 w 2618913"/>
              <a:gd name="connsiteY24" fmla="*/ 433349 h 484220"/>
              <a:gd name="connsiteX25" fmla="*/ 1644611 w 2618913"/>
              <a:gd name="connsiteY25" fmla="*/ 451330 h 484220"/>
              <a:gd name="connsiteX26" fmla="*/ 1575481 w 2618913"/>
              <a:gd name="connsiteY26" fmla="*/ 467514 h 484220"/>
              <a:gd name="connsiteX27" fmla="*/ 1288189 w 2618913"/>
              <a:gd name="connsiteY27" fmla="*/ 478302 h 484220"/>
              <a:gd name="connsiteX28" fmla="*/ 1017954 w 2618913"/>
              <a:gd name="connsiteY28" fmla="*/ 416267 h 484220"/>
              <a:gd name="connsiteX29" fmla="*/ 895854 w 2618913"/>
              <a:gd name="connsiteY29" fmla="*/ 370415 h 484220"/>
              <a:gd name="connsiteX30" fmla="*/ 780937 w 2618913"/>
              <a:gd name="connsiteY30" fmla="*/ 320966 h 484220"/>
              <a:gd name="connsiteX31" fmla="*/ 574445 w 2618913"/>
              <a:gd name="connsiteY31" fmla="*/ 223867 h 484220"/>
              <a:gd name="connsiteX32" fmla="*/ 391296 w 2618913"/>
              <a:gd name="connsiteY32" fmla="*/ 145649 h 484220"/>
              <a:gd name="connsiteX33" fmla="*/ 232387 w 2618913"/>
              <a:gd name="connsiteY33" fmla="*/ 97099 h 484220"/>
              <a:gd name="connsiteX34" fmla="*/ 103106 w 2618913"/>
              <a:gd name="connsiteY34" fmla="*/ 78219 h 484220"/>
              <a:gd name="connsiteX35" fmla="*/ 16918 w 2618913"/>
              <a:gd name="connsiteY35" fmla="*/ 75522 h 484220"/>
              <a:gd name="connsiteX36" fmla="*/ 0 w 2618913"/>
              <a:gd name="connsiteY36" fmla="*/ 75847 h 484220"/>
              <a:gd name="connsiteX37" fmla="*/ 0 w 2618913"/>
              <a:gd name="connsiteY37" fmla="*/ 68854 h 484220"/>
              <a:gd name="connsiteX38" fmla="*/ 13327 w 2618913"/>
              <a:gd name="connsiteY38" fmla="*/ 62036 h 484220"/>
              <a:gd name="connsiteX39" fmla="*/ 48340 w 2618913"/>
              <a:gd name="connsiteY39" fmla="*/ 46751 h 484220"/>
              <a:gd name="connsiteX40" fmla="*/ 97719 w 2618913"/>
              <a:gd name="connsiteY40" fmla="*/ 28770 h 484220"/>
              <a:gd name="connsiteX41" fmla="*/ 237774 w 2618913"/>
              <a:gd name="connsiteY41" fmla="*/ 2697 h 484220"/>
              <a:gd name="connsiteX42" fmla="*/ 304211 w 2618913"/>
              <a:gd name="connsiteY42" fmla="*/ 0 h 48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18913" h="484220">
                <a:moveTo>
                  <a:pt x="304211" y="0"/>
                </a:moveTo>
                <a:cubicBezTo>
                  <a:pt x="341918" y="0"/>
                  <a:pt x="382318" y="2697"/>
                  <a:pt x="423617" y="7193"/>
                </a:cubicBezTo>
                <a:cubicBezTo>
                  <a:pt x="490951" y="15284"/>
                  <a:pt x="562774" y="30568"/>
                  <a:pt x="636393" y="49449"/>
                </a:cubicBezTo>
                <a:cubicBezTo>
                  <a:pt x="709114" y="69228"/>
                  <a:pt x="784528" y="92604"/>
                  <a:pt x="859943" y="116879"/>
                </a:cubicBezTo>
                <a:cubicBezTo>
                  <a:pt x="897650" y="129465"/>
                  <a:pt x="935357" y="141153"/>
                  <a:pt x="973962" y="153740"/>
                </a:cubicBezTo>
                <a:cubicBezTo>
                  <a:pt x="1011669" y="165428"/>
                  <a:pt x="1050274" y="177116"/>
                  <a:pt x="1087981" y="187905"/>
                </a:cubicBezTo>
                <a:cubicBezTo>
                  <a:pt x="1164294" y="207684"/>
                  <a:pt x="1239708" y="225665"/>
                  <a:pt x="1315122" y="232858"/>
                </a:cubicBezTo>
                <a:cubicBezTo>
                  <a:pt x="1389639" y="241848"/>
                  <a:pt x="1463258" y="240949"/>
                  <a:pt x="1535081" y="231959"/>
                </a:cubicBezTo>
                <a:cubicBezTo>
                  <a:pt x="1553037" y="228363"/>
                  <a:pt x="1570992" y="224766"/>
                  <a:pt x="1588948" y="222069"/>
                </a:cubicBezTo>
                <a:cubicBezTo>
                  <a:pt x="1608700" y="217574"/>
                  <a:pt x="1629349" y="213977"/>
                  <a:pt x="1649998" y="209482"/>
                </a:cubicBezTo>
                <a:cubicBezTo>
                  <a:pt x="1690398" y="201391"/>
                  <a:pt x="1729901" y="193299"/>
                  <a:pt x="1769404" y="186106"/>
                </a:cubicBezTo>
                <a:cubicBezTo>
                  <a:pt x="1847512" y="171721"/>
                  <a:pt x="1924722" y="158235"/>
                  <a:pt x="1999238" y="147447"/>
                </a:cubicBezTo>
                <a:cubicBezTo>
                  <a:pt x="2072857" y="137557"/>
                  <a:pt x="2144680" y="129465"/>
                  <a:pt x="2212912" y="128566"/>
                </a:cubicBezTo>
                <a:cubicBezTo>
                  <a:pt x="2281144" y="127667"/>
                  <a:pt x="2345785" y="132163"/>
                  <a:pt x="2400550" y="144750"/>
                </a:cubicBezTo>
                <a:cubicBezTo>
                  <a:pt x="2456213" y="159135"/>
                  <a:pt x="2501103" y="178015"/>
                  <a:pt x="2536117" y="196895"/>
                </a:cubicBezTo>
                <a:cubicBezTo>
                  <a:pt x="2570233" y="215776"/>
                  <a:pt x="2595371" y="232858"/>
                  <a:pt x="2611531" y="245445"/>
                </a:cubicBezTo>
                <a:lnTo>
                  <a:pt x="2618913" y="250957"/>
                </a:lnTo>
                <a:lnTo>
                  <a:pt x="2618913" y="260754"/>
                </a:lnTo>
                <a:lnTo>
                  <a:pt x="2606144" y="258032"/>
                </a:lnTo>
                <a:cubicBezTo>
                  <a:pt x="2586393" y="253536"/>
                  <a:pt x="2556766" y="249041"/>
                  <a:pt x="2520854" y="243647"/>
                </a:cubicBezTo>
                <a:cubicBezTo>
                  <a:pt x="2484045" y="239151"/>
                  <a:pt x="2440951" y="237353"/>
                  <a:pt x="2392470" y="240050"/>
                </a:cubicBezTo>
                <a:cubicBezTo>
                  <a:pt x="2343990" y="243647"/>
                  <a:pt x="2291020" y="254435"/>
                  <a:pt x="2231766" y="270619"/>
                </a:cubicBezTo>
                <a:cubicBezTo>
                  <a:pt x="2173409" y="285903"/>
                  <a:pt x="2108769" y="306581"/>
                  <a:pt x="2040537" y="329058"/>
                </a:cubicBezTo>
                <a:cubicBezTo>
                  <a:pt x="1971407" y="350635"/>
                  <a:pt x="1897788" y="374910"/>
                  <a:pt x="1821476" y="398286"/>
                </a:cubicBezTo>
                <a:cubicBezTo>
                  <a:pt x="1782871" y="410873"/>
                  <a:pt x="1744266" y="422560"/>
                  <a:pt x="1704763" y="433349"/>
                </a:cubicBezTo>
                <a:cubicBezTo>
                  <a:pt x="1685012" y="439643"/>
                  <a:pt x="1664363" y="445037"/>
                  <a:pt x="1644611" y="451330"/>
                </a:cubicBezTo>
                <a:cubicBezTo>
                  <a:pt x="1622166" y="456725"/>
                  <a:pt x="1598824" y="462119"/>
                  <a:pt x="1575481" y="467514"/>
                </a:cubicBezTo>
                <a:cubicBezTo>
                  <a:pt x="1481213" y="486394"/>
                  <a:pt x="1382456" y="488192"/>
                  <a:pt x="1288189" y="478302"/>
                </a:cubicBezTo>
                <a:cubicBezTo>
                  <a:pt x="1193023" y="467514"/>
                  <a:pt x="1102346" y="445037"/>
                  <a:pt x="1017954" y="416267"/>
                </a:cubicBezTo>
                <a:cubicBezTo>
                  <a:pt x="975758" y="402781"/>
                  <a:pt x="935357" y="386598"/>
                  <a:pt x="895854" y="370415"/>
                </a:cubicBezTo>
                <a:cubicBezTo>
                  <a:pt x="856351" y="354232"/>
                  <a:pt x="817746" y="338048"/>
                  <a:pt x="780937" y="320966"/>
                </a:cubicBezTo>
                <a:cubicBezTo>
                  <a:pt x="707318" y="287701"/>
                  <a:pt x="639086" y="253536"/>
                  <a:pt x="574445" y="223867"/>
                </a:cubicBezTo>
                <a:cubicBezTo>
                  <a:pt x="508907" y="193299"/>
                  <a:pt x="448755" y="167226"/>
                  <a:pt x="391296" y="145649"/>
                </a:cubicBezTo>
                <a:cubicBezTo>
                  <a:pt x="333838" y="124071"/>
                  <a:pt x="280868" y="108787"/>
                  <a:pt x="232387" y="97099"/>
                </a:cubicBezTo>
                <a:cubicBezTo>
                  <a:pt x="183907" y="86310"/>
                  <a:pt x="139915" y="80916"/>
                  <a:pt x="103106" y="78219"/>
                </a:cubicBezTo>
                <a:cubicBezTo>
                  <a:pt x="67194" y="75522"/>
                  <a:pt x="37567" y="73723"/>
                  <a:pt x="16918" y="75522"/>
                </a:cubicBezTo>
                <a:lnTo>
                  <a:pt x="0" y="75847"/>
                </a:lnTo>
                <a:lnTo>
                  <a:pt x="0" y="68854"/>
                </a:lnTo>
                <a:lnTo>
                  <a:pt x="13327" y="62036"/>
                </a:lnTo>
                <a:cubicBezTo>
                  <a:pt x="23202" y="57540"/>
                  <a:pt x="33976" y="51247"/>
                  <a:pt x="48340" y="46751"/>
                </a:cubicBezTo>
                <a:cubicBezTo>
                  <a:pt x="62705" y="41357"/>
                  <a:pt x="78865" y="33266"/>
                  <a:pt x="97719" y="28770"/>
                </a:cubicBezTo>
                <a:cubicBezTo>
                  <a:pt x="135426" y="17082"/>
                  <a:pt x="182111" y="8092"/>
                  <a:pt x="237774" y="2697"/>
                </a:cubicBezTo>
                <a:cubicBezTo>
                  <a:pt x="259321" y="899"/>
                  <a:pt x="280868" y="0"/>
                  <a:pt x="304211" y="0"/>
                </a:cubicBezTo>
                <a:close/>
              </a:path>
            </a:pathLst>
          </a:custGeom>
          <a:solidFill>
            <a:srgbClr val="DE9B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69">
            <a:extLst>
              <a:ext uri="{FF2B5EF4-FFF2-40B4-BE49-F238E27FC236}">
                <a16:creationId xmlns:a16="http://schemas.microsoft.com/office/drawing/2014/main" id="{9CD53F9A-54EA-9DCA-2AE6-18CB362BE67F}"/>
              </a:ext>
            </a:extLst>
          </p:cNvPr>
          <p:cNvSpPr/>
          <p:nvPr/>
        </p:nvSpPr>
        <p:spPr>
          <a:xfrm>
            <a:off x="6255601" y="1316115"/>
            <a:ext cx="2618913" cy="1653709"/>
          </a:xfrm>
          <a:custGeom>
            <a:avLst/>
            <a:gdLst>
              <a:gd name="connsiteX0" fmla="*/ 125760 w 2618913"/>
              <a:gd name="connsiteY0" fmla="*/ 0 h 1653709"/>
              <a:gd name="connsiteX1" fmla="*/ 2493153 w 2618913"/>
              <a:gd name="connsiteY1" fmla="*/ 0 h 1653709"/>
              <a:gd name="connsiteX2" fmla="*/ 2618913 w 2618913"/>
              <a:gd name="connsiteY2" fmla="*/ 125760 h 1653709"/>
              <a:gd name="connsiteX3" fmla="*/ 2618913 w 2618913"/>
              <a:gd name="connsiteY3" fmla="*/ 1653709 h 1653709"/>
              <a:gd name="connsiteX4" fmla="*/ 2611531 w 2618913"/>
              <a:gd name="connsiteY4" fmla="*/ 1648197 h 1653709"/>
              <a:gd name="connsiteX5" fmla="*/ 2536117 w 2618913"/>
              <a:gd name="connsiteY5" fmla="*/ 1599647 h 1653709"/>
              <a:gd name="connsiteX6" fmla="*/ 2400550 w 2618913"/>
              <a:gd name="connsiteY6" fmla="*/ 1547502 h 1653709"/>
              <a:gd name="connsiteX7" fmla="*/ 2212912 w 2618913"/>
              <a:gd name="connsiteY7" fmla="*/ 1531318 h 1653709"/>
              <a:gd name="connsiteX8" fmla="*/ 1999238 w 2618913"/>
              <a:gd name="connsiteY8" fmla="*/ 1550199 h 1653709"/>
              <a:gd name="connsiteX9" fmla="*/ 1769404 w 2618913"/>
              <a:gd name="connsiteY9" fmla="*/ 1588858 h 1653709"/>
              <a:gd name="connsiteX10" fmla="*/ 1649998 w 2618913"/>
              <a:gd name="connsiteY10" fmla="*/ 1612234 h 1653709"/>
              <a:gd name="connsiteX11" fmla="*/ 1588948 w 2618913"/>
              <a:gd name="connsiteY11" fmla="*/ 1624821 h 1653709"/>
              <a:gd name="connsiteX12" fmla="*/ 1535081 w 2618913"/>
              <a:gd name="connsiteY12" fmla="*/ 1634711 h 1653709"/>
              <a:gd name="connsiteX13" fmla="*/ 1315122 w 2618913"/>
              <a:gd name="connsiteY13" fmla="*/ 1635610 h 1653709"/>
              <a:gd name="connsiteX14" fmla="*/ 1087981 w 2618913"/>
              <a:gd name="connsiteY14" fmla="*/ 1590657 h 1653709"/>
              <a:gd name="connsiteX15" fmla="*/ 973962 w 2618913"/>
              <a:gd name="connsiteY15" fmla="*/ 1556492 h 1653709"/>
              <a:gd name="connsiteX16" fmla="*/ 859943 w 2618913"/>
              <a:gd name="connsiteY16" fmla="*/ 1519631 h 1653709"/>
              <a:gd name="connsiteX17" fmla="*/ 636393 w 2618913"/>
              <a:gd name="connsiteY17" fmla="*/ 1452201 h 1653709"/>
              <a:gd name="connsiteX18" fmla="*/ 423617 w 2618913"/>
              <a:gd name="connsiteY18" fmla="*/ 1409945 h 1653709"/>
              <a:gd name="connsiteX19" fmla="*/ 304211 w 2618913"/>
              <a:gd name="connsiteY19" fmla="*/ 1402752 h 1653709"/>
              <a:gd name="connsiteX20" fmla="*/ 237774 w 2618913"/>
              <a:gd name="connsiteY20" fmla="*/ 1405449 h 1653709"/>
              <a:gd name="connsiteX21" fmla="*/ 97719 w 2618913"/>
              <a:gd name="connsiteY21" fmla="*/ 1431522 h 1653709"/>
              <a:gd name="connsiteX22" fmla="*/ 48340 w 2618913"/>
              <a:gd name="connsiteY22" fmla="*/ 1449503 h 1653709"/>
              <a:gd name="connsiteX23" fmla="*/ 13327 w 2618913"/>
              <a:gd name="connsiteY23" fmla="*/ 1464788 h 1653709"/>
              <a:gd name="connsiteX24" fmla="*/ 0 w 2618913"/>
              <a:gd name="connsiteY24" fmla="*/ 1471606 h 1653709"/>
              <a:gd name="connsiteX25" fmla="*/ 0 w 2618913"/>
              <a:gd name="connsiteY25" fmla="*/ 125760 h 1653709"/>
              <a:gd name="connsiteX26" fmla="*/ 125760 w 2618913"/>
              <a:gd name="connsiteY26" fmla="*/ 0 h 16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13" h="1653709">
                <a:moveTo>
                  <a:pt x="125760" y="0"/>
                </a:moveTo>
                <a:lnTo>
                  <a:pt x="2493153" y="0"/>
                </a:lnTo>
                <a:cubicBezTo>
                  <a:pt x="2562608" y="0"/>
                  <a:pt x="2618913" y="56305"/>
                  <a:pt x="2618913" y="125760"/>
                </a:cubicBezTo>
                <a:lnTo>
                  <a:pt x="2618913" y="1653709"/>
                </a:lnTo>
                <a:lnTo>
                  <a:pt x="2611531" y="1648197"/>
                </a:lnTo>
                <a:cubicBezTo>
                  <a:pt x="2595371" y="1635610"/>
                  <a:pt x="2570233" y="1618528"/>
                  <a:pt x="2536117" y="1599647"/>
                </a:cubicBezTo>
                <a:cubicBezTo>
                  <a:pt x="2501103" y="1580767"/>
                  <a:pt x="2456213" y="1561887"/>
                  <a:pt x="2400550" y="1547502"/>
                </a:cubicBezTo>
                <a:cubicBezTo>
                  <a:pt x="2345785" y="1534915"/>
                  <a:pt x="2281144" y="1530419"/>
                  <a:pt x="2212912" y="1531318"/>
                </a:cubicBezTo>
                <a:cubicBezTo>
                  <a:pt x="2144680" y="1532217"/>
                  <a:pt x="2072857" y="1540309"/>
                  <a:pt x="1999238" y="1550199"/>
                </a:cubicBezTo>
                <a:cubicBezTo>
                  <a:pt x="1924722" y="1560987"/>
                  <a:pt x="1847512" y="1574473"/>
                  <a:pt x="1769404" y="1588858"/>
                </a:cubicBezTo>
                <a:cubicBezTo>
                  <a:pt x="1729901" y="1596051"/>
                  <a:pt x="1690398" y="1604143"/>
                  <a:pt x="1649998" y="1612234"/>
                </a:cubicBezTo>
                <a:cubicBezTo>
                  <a:pt x="1629349" y="1616729"/>
                  <a:pt x="1608700" y="1620326"/>
                  <a:pt x="1588948" y="1624821"/>
                </a:cubicBezTo>
                <a:cubicBezTo>
                  <a:pt x="1570992" y="1627518"/>
                  <a:pt x="1553037" y="1631115"/>
                  <a:pt x="1535081" y="1634711"/>
                </a:cubicBezTo>
                <a:cubicBezTo>
                  <a:pt x="1463258" y="1643701"/>
                  <a:pt x="1389639" y="1644600"/>
                  <a:pt x="1315122" y="1635610"/>
                </a:cubicBezTo>
                <a:cubicBezTo>
                  <a:pt x="1239708" y="1628417"/>
                  <a:pt x="1164294" y="1610436"/>
                  <a:pt x="1087981" y="1590657"/>
                </a:cubicBezTo>
                <a:cubicBezTo>
                  <a:pt x="1050274" y="1579868"/>
                  <a:pt x="1011669" y="1568180"/>
                  <a:pt x="973962" y="1556492"/>
                </a:cubicBezTo>
                <a:cubicBezTo>
                  <a:pt x="935357" y="1543905"/>
                  <a:pt x="897650" y="1532217"/>
                  <a:pt x="859943" y="1519631"/>
                </a:cubicBezTo>
                <a:cubicBezTo>
                  <a:pt x="784528" y="1495356"/>
                  <a:pt x="709114" y="1471980"/>
                  <a:pt x="636393" y="1452201"/>
                </a:cubicBezTo>
                <a:cubicBezTo>
                  <a:pt x="562774" y="1433320"/>
                  <a:pt x="490951" y="1418036"/>
                  <a:pt x="423617" y="1409945"/>
                </a:cubicBezTo>
                <a:cubicBezTo>
                  <a:pt x="382318" y="1405449"/>
                  <a:pt x="341918" y="1402752"/>
                  <a:pt x="304211" y="1402752"/>
                </a:cubicBezTo>
                <a:cubicBezTo>
                  <a:pt x="280868" y="1402752"/>
                  <a:pt x="259321" y="1403651"/>
                  <a:pt x="237774" y="1405449"/>
                </a:cubicBezTo>
                <a:cubicBezTo>
                  <a:pt x="182111" y="1410844"/>
                  <a:pt x="135426" y="1419834"/>
                  <a:pt x="97719" y="1431522"/>
                </a:cubicBezTo>
                <a:cubicBezTo>
                  <a:pt x="78865" y="1436018"/>
                  <a:pt x="62705" y="1444109"/>
                  <a:pt x="48340" y="1449503"/>
                </a:cubicBezTo>
                <a:cubicBezTo>
                  <a:pt x="33976" y="1453999"/>
                  <a:pt x="23202" y="1460292"/>
                  <a:pt x="13327" y="1464788"/>
                </a:cubicBezTo>
                <a:lnTo>
                  <a:pt x="0" y="1471606"/>
                </a:lnTo>
                <a:lnTo>
                  <a:pt x="0" y="125760"/>
                </a:lnTo>
                <a:cubicBezTo>
                  <a:pt x="0" y="56305"/>
                  <a:pt x="56305" y="0"/>
                  <a:pt x="125760" y="0"/>
                </a:cubicBezTo>
                <a:close/>
              </a:path>
            </a:pathLst>
          </a:custGeom>
          <a:solidFill>
            <a:srgbClr val="FFC82E"/>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t"/>
          <a:lstStyle/>
          <a:p>
            <a:pPr algn="ctr"/>
            <a:r>
              <a:rPr lang="en-US" sz="2400" b="1">
                <a:latin typeface="Century Gothic" panose="020B0502020202020204" pitchFamily="34" charset="0"/>
              </a:rPr>
              <a:t>DYSLIPIDEMIA</a:t>
            </a:r>
          </a:p>
        </p:txBody>
      </p:sp>
      <p:sp>
        <p:nvSpPr>
          <p:cNvPr id="20" name="Freeform: Shape 170">
            <a:extLst>
              <a:ext uri="{FF2B5EF4-FFF2-40B4-BE49-F238E27FC236}">
                <a16:creationId xmlns:a16="http://schemas.microsoft.com/office/drawing/2014/main" id="{3E08254C-A9C2-DC88-7E82-2731F7D83938}"/>
              </a:ext>
            </a:extLst>
          </p:cNvPr>
          <p:cNvSpPr/>
          <p:nvPr/>
        </p:nvSpPr>
        <p:spPr>
          <a:xfrm>
            <a:off x="6255601" y="2855399"/>
            <a:ext cx="636075" cy="220714"/>
          </a:xfrm>
          <a:custGeom>
            <a:avLst/>
            <a:gdLst>
              <a:gd name="connsiteX0" fmla="*/ 477 w 636075"/>
              <a:gd name="connsiteY0" fmla="*/ 356 h 220714"/>
              <a:gd name="connsiteX1" fmla="*/ 26591 w 636075"/>
              <a:gd name="connsiteY1" fmla="*/ 379 h 220714"/>
              <a:gd name="connsiteX2" fmla="*/ 104805 w 636075"/>
              <a:gd name="connsiteY2" fmla="*/ 2253 h 220714"/>
              <a:gd name="connsiteX3" fmla="*/ 130729 w 636075"/>
              <a:gd name="connsiteY3" fmla="*/ 4980 h 220714"/>
              <a:gd name="connsiteX4" fmla="*/ 182513 w 636075"/>
              <a:gd name="connsiteY4" fmla="*/ 11336 h 220714"/>
              <a:gd name="connsiteX5" fmla="*/ 234044 w 636075"/>
              <a:gd name="connsiteY5" fmla="*/ 21297 h 220714"/>
              <a:gd name="connsiteX6" fmla="*/ 284552 w 636075"/>
              <a:gd name="connsiteY6" fmla="*/ 32997 h 220714"/>
              <a:gd name="connsiteX7" fmla="*/ 332182 w 636075"/>
              <a:gd name="connsiteY7" fmla="*/ 47211 h 220714"/>
              <a:gd name="connsiteX8" fmla="*/ 420725 w 636075"/>
              <a:gd name="connsiteY8" fmla="*/ 81508 h 220714"/>
              <a:gd name="connsiteX9" fmla="*/ 495510 w 636075"/>
              <a:gd name="connsiteY9" fmla="*/ 119367 h 220714"/>
              <a:gd name="connsiteX10" fmla="*/ 556791 w 636075"/>
              <a:gd name="connsiteY10" fmla="*/ 157182 h 220714"/>
              <a:gd name="connsiteX11" fmla="*/ 600402 w 636075"/>
              <a:gd name="connsiteY11" fmla="*/ 190132 h 220714"/>
              <a:gd name="connsiteX12" fmla="*/ 636075 w 636075"/>
              <a:gd name="connsiteY12" fmla="*/ 220714 h 220714"/>
              <a:gd name="connsiteX13" fmla="*/ 591197 w 636075"/>
              <a:gd name="connsiteY13" fmla="*/ 205787 h 220714"/>
              <a:gd name="connsiteX14" fmla="*/ 540236 w 636075"/>
              <a:gd name="connsiteY14" fmla="*/ 187716 h 220714"/>
              <a:gd name="connsiteX15" fmla="*/ 475065 w 636075"/>
              <a:gd name="connsiteY15" fmla="*/ 166835 h 220714"/>
              <a:gd name="connsiteX16" fmla="*/ 398243 w 636075"/>
              <a:gd name="connsiteY16" fmla="*/ 145135 h 220714"/>
              <a:gd name="connsiteX17" fmla="*/ 311438 w 636075"/>
              <a:gd name="connsiteY17" fmla="*/ 124545 h 220714"/>
              <a:gd name="connsiteX18" fmla="*/ 265284 w 636075"/>
              <a:gd name="connsiteY18" fmla="*/ 114962 h 220714"/>
              <a:gd name="connsiteX19" fmla="*/ 218107 w 636075"/>
              <a:gd name="connsiteY19" fmla="*/ 107119 h 220714"/>
              <a:gd name="connsiteX20" fmla="*/ 194998 w 636075"/>
              <a:gd name="connsiteY20" fmla="*/ 102778 h 220714"/>
              <a:gd name="connsiteX21" fmla="*/ 169971 w 636075"/>
              <a:gd name="connsiteY21" fmla="*/ 100113 h 220714"/>
              <a:gd name="connsiteX22" fmla="*/ 121771 w 636075"/>
              <a:gd name="connsiteY22" fmla="*/ 94009 h 220714"/>
              <a:gd name="connsiteX23" fmla="*/ 24992 w 636075"/>
              <a:gd name="connsiteY23" fmla="*/ 87209 h 220714"/>
              <a:gd name="connsiteX24" fmla="*/ 0 w 636075"/>
              <a:gd name="connsiteY24" fmla="*/ 86640 h 220714"/>
              <a:gd name="connsiteX25" fmla="*/ 0 w 636075"/>
              <a:gd name="connsiteY25" fmla="*/ 373 h 22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6075" h="220714">
                <a:moveTo>
                  <a:pt x="477" y="356"/>
                </a:moveTo>
                <a:cubicBezTo>
                  <a:pt x="8605" y="21"/>
                  <a:pt x="17630" y="-250"/>
                  <a:pt x="26591" y="379"/>
                </a:cubicBezTo>
                <a:cubicBezTo>
                  <a:pt x="51872" y="-561"/>
                  <a:pt x="78818" y="427"/>
                  <a:pt x="104805" y="2253"/>
                </a:cubicBezTo>
                <a:cubicBezTo>
                  <a:pt x="113766" y="2883"/>
                  <a:pt x="121768" y="4351"/>
                  <a:pt x="130729" y="4980"/>
                </a:cubicBezTo>
                <a:cubicBezTo>
                  <a:pt x="148651" y="6240"/>
                  <a:pt x="165550" y="9239"/>
                  <a:pt x="182513" y="11336"/>
                </a:cubicBezTo>
                <a:cubicBezTo>
                  <a:pt x="200372" y="13497"/>
                  <a:pt x="217208" y="17397"/>
                  <a:pt x="234044" y="21297"/>
                </a:cubicBezTo>
                <a:cubicBezTo>
                  <a:pt x="250880" y="25197"/>
                  <a:pt x="267779" y="28196"/>
                  <a:pt x="284552" y="32997"/>
                </a:cubicBezTo>
                <a:cubicBezTo>
                  <a:pt x="300428" y="37735"/>
                  <a:pt x="316305" y="42473"/>
                  <a:pt x="332182" y="47211"/>
                </a:cubicBezTo>
                <a:cubicBezTo>
                  <a:pt x="363935" y="56688"/>
                  <a:pt x="392683" y="70481"/>
                  <a:pt x="420725" y="81508"/>
                </a:cubicBezTo>
                <a:cubicBezTo>
                  <a:pt x="447808" y="93373"/>
                  <a:pt x="472908" y="107816"/>
                  <a:pt x="495510" y="119367"/>
                </a:cubicBezTo>
                <a:cubicBezTo>
                  <a:pt x="518882" y="132782"/>
                  <a:pt x="538669" y="145946"/>
                  <a:pt x="556791" y="157182"/>
                </a:cubicBezTo>
                <a:cubicBezTo>
                  <a:pt x="574912" y="168417"/>
                  <a:pt x="587531" y="181077"/>
                  <a:pt x="600402" y="190132"/>
                </a:cubicBezTo>
                <a:cubicBezTo>
                  <a:pt x="623394" y="208955"/>
                  <a:pt x="636075" y="220714"/>
                  <a:pt x="636075" y="220714"/>
                </a:cubicBezTo>
                <a:cubicBezTo>
                  <a:pt x="636075" y="220714"/>
                  <a:pt x="620199" y="215976"/>
                  <a:pt x="591197" y="205787"/>
                </a:cubicBezTo>
                <a:cubicBezTo>
                  <a:pt x="577113" y="201175"/>
                  <a:pt x="560530" y="193670"/>
                  <a:pt x="540236" y="187716"/>
                </a:cubicBezTo>
                <a:cubicBezTo>
                  <a:pt x="520839" y="181824"/>
                  <a:pt x="498816" y="174843"/>
                  <a:pt x="475065" y="166835"/>
                </a:cubicBezTo>
                <a:cubicBezTo>
                  <a:pt x="451186" y="160628"/>
                  <a:pt x="425643" y="152494"/>
                  <a:pt x="398243" y="145135"/>
                </a:cubicBezTo>
                <a:cubicBezTo>
                  <a:pt x="369885" y="138614"/>
                  <a:pt x="341716" y="129389"/>
                  <a:pt x="311438" y="124545"/>
                </a:cubicBezTo>
                <a:cubicBezTo>
                  <a:pt x="296394" y="120771"/>
                  <a:pt x="281287" y="117898"/>
                  <a:pt x="265284" y="114962"/>
                </a:cubicBezTo>
                <a:cubicBezTo>
                  <a:pt x="250177" y="112089"/>
                  <a:pt x="234174" y="109153"/>
                  <a:pt x="218107" y="107119"/>
                </a:cubicBezTo>
                <a:lnTo>
                  <a:pt x="194998" y="102778"/>
                </a:lnTo>
                <a:lnTo>
                  <a:pt x="169971" y="100113"/>
                </a:lnTo>
                <a:cubicBezTo>
                  <a:pt x="153904" y="98079"/>
                  <a:pt x="137901" y="95143"/>
                  <a:pt x="121771" y="94009"/>
                </a:cubicBezTo>
                <a:cubicBezTo>
                  <a:pt x="89511" y="91743"/>
                  <a:pt x="56419" y="88512"/>
                  <a:pt x="24992" y="87209"/>
                </a:cubicBezTo>
                <a:lnTo>
                  <a:pt x="0" y="86640"/>
                </a:lnTo>
                <a:lnTo>
                  <a:pt x="0" y="373"/>
                </a:lnTo>
                <a:close/>
              </a:path>
            </a:pathLst>
          </a:custGeom>
          <a:solidFill>
            <a:srgbClr val="DE9B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11">
            <a:extLst>
              <a:ext uri="{FF2B5EF4-FFF2-40B4-BE49-F238E27FC236}">
                <a16:creationId xmlns:a16="http://schemas.microsoft.com/office/drawing/2014/main" id="{87F415EC-5CC2-5B50-DB29-628874013055}"/>
              </a:ext>
            </a:extLst>
          </p:cNvPr>
          <p:cNvSpPr>
            <a:spLocks/>
          </p:cNvSpPr>
          <p:nvPr/>
        </p:nvSpPr>
        <p:spPr bwMode="auto">
          <a:xfrm>
            <a:off x="6701489" y="2585087"/>
            <a:ext cx="2102175" cy="302296"/>
          </a:xfrm>
          <a:custGeom>
            <a:avLst/>
            <a:gdLst>
              <a:gd name="T0" fmla="*/ 1690 w 2341"/>
              <a:gd name="T1" fmla="*/ 0 h 337"/>
              <a:gd name="T2" fmla="*/ 945 w 2341"/>
              <a:gd name="T3" fmla="*/ 121 h 337"/>
              <a:gd name="T4" fmla="*/ 945 w 2341"/>
              <a:gd name="T5" fmla="*/ 121 h 337"/>
              <a:gd name="T6" fmla="*/ 627 w 2341"/>
              <a:gd name="T7" fmla="*/ 85 h 337"/>
              <a:gd name="T8" fmla="*/ 627 w 2341"/>
              <a:gd name="T9" fmla="*/ 85 h 337"/>
              <a:gd name="T10" fmla="*/ 0 w 2341"/>
              <a:gd name="T11" fmla="*/ 101 h 337"/>
              <a:gd name="T12" fmla="*/ 0 w 2341"/>
              <a:gd name="T13" fmla="*/ 101 h 337"/>
              <a:gd name="T14" fmla="*/ 1027 w 2341"/>
              <a:gd name="T15" fmla="*/ 335 h 337"/>
              <a:gd name="T16" fmla="*/ 1027 w 2341"/>
              <a:gd name="T17" fmla="*/ 335 h 337"/>
              <a:gd name="T18" fmla="*/ 1533 w 2341"/>
              <a:gd name="T19" fmla="*/ 271 h 337"/>
              <a:gd name="T20" fmla="*/ 1533 w 2341"/>
              <a:gd name="T21" fmla="*/ 271 h 337"/>
              <a:gd name="T22" fmla="*/ 2341 w 2341"/>
              <a:gd name="T23" fmla="*/ 311 h 337"/>
              <a:gd name="T24" fmla="*/ 2341 w 2341"/>
              <a:gd name="T25" fmla="*/ 311 h 337"/>
              <a:gd name="T26" fmla="*/ 1701 w 2341"/>
              <a:gd name="T27" fmla="*/ 0 h 337"/>
              <a:gd name="T28" fmla="*/ 1701 w 2341"/>
              <a:gd name="T29" fmla="*/ 0 h 337"/>
              <a:gd name="T30" fmla="*/ 1690 w 2341"/>
              <a:gd name="T3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1" h="337">
                <a:moveTo>
                  <a:pt x="1690" y="0"/>
                </a:moveTo>
                <a:cubicBezTo>
                  <a:pt x="1336" y="7"/>
                  <a:pt x="1299" y="114"/>
                  <a:pt x="945" y="121"/>
                </a:cubicBezTo>
                <a:lnTo>
                  <a:pt x="945" y="121"/>
                </a:lnTo>
                <a:cubicBezTo>
                  <a:pt x="816" y="123"/>
                  <a:pt x="720" y="104"/>
                  <a:pt x="627" y="85"/>
                </a:cubicBezTo>
                <a:lnTo>
                  <a:pt x="627" y="85"/>
                </a:lnTo>
                <a:cubicBezTo>
                  <a:pt x="464" y="52"/>
                  <a:pt x="310" y="19"/>
                  <a:pt x="0" y="101"/>
                </a:cubicBezTo>
                <a:lnTo>
                  <a:pt x="0" y="101"/>
                </a:lnTo>
                <a:cubicBezTo>
                  <a:pt x="415" y="129"/>
                  <a:pt x="652" y="331"/>
                  <a:pt x="1027" y="335"/>
                </a:cubicBezTo>
                <a:lnTo>
                  <a:pt x="1027" y="335"/>
                </a:lnTo>
                <a:cubicBezTo>
                  <a:pt x="1230" y="337"/>
                  <a:pt x="1390" y="304"/>
                  <a:pt x="1533" y="271"/>
                </a:cubicBezTo>
                <a:lnTo>
                  <a:pt x="1533" y="271"/>
                </a:lnTo>
                <a:cubicBezTo>
                  <a:pt x="1799" y="210"/>
                  <a:pt x="2009" y="149"/>
                  <a:pt x="2341" y="311"/>
                </a:cubicBezTo>
                <a:lnTo>
                  <a:pt x="2341" y="311"/>
                </a:lnTo>
                <a:cubicBezTo>
                  <a:pt x="2341" y="311"/>
                  <a:pt x="2050" y="0"/>
                  <a:pt x="1701" y="0"/>
                </a:cubicBezTo>
                <a:lnTo>
                  <a:pt x="1701" y="0"/>
                </a:lnTo>
                <a:cubicBezTo>
                  <a:pt x="1697" y="0"/>
                  <a:pt x="1694" y="0"/>
                  <a:pt x="1690" y="0"/>
                </a:cubicBezTo>
                <a:close/>
              </a:path>
            </a:pathLst>
          </a:custGeom>
          <a:solidFill>
            <a:schemeClr val="bg1">
              <a:alpha val="3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Rectangle: Rounded Corners 98">
            <a:extLst>
              <a:ext uri="{FF2B5EF4-FFF2-40B4-BE49-F238E27FC236}">
                <a16:creationId xmlns:a16="http://schemas.microsoft.com/office/drawing/2014/main" id="{97DD255C-0ED0-2EB5-794F-FE100A2A5978}"/>
              </a:ext>
            </a:extLst>
          </p:cNvPr>
          <p:cNvSpPr/>
          <p:nvPr/>
        </p:nvSpPr>
        <p:spPr>
          <a:xfrm>
            <a:off x="9220858" y="1361723"/>
            <a:ext cx="2562381" cy="4134553"/>
          </a:xfrm>
          <a:prstGeom prst="roundRect">
            <a:avLst>
              <a:gd name="adj" fmla="val 4802"/>
            </a:avLst>
          </a:prstGeom>
          <a:solidFill>
            <a:schemeClr val="accent6"/>
          </a:solidFill>
          <a:ln>
            <a:noFill/>
          </a:ln>
          <a:effectLst>
            <a:outerShdw blurRad="177800" sx="106000" sy="106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100">
            <a:extLst>
              <a:ext uri="{FF2B5EF4-FFF2-40B4-BE49-F238E27FC236}">
                <a16:creationId xmlns:a16="http://schemas.microsoft.com/office/drawing/2014/main" id="{5DC4ABEA-20AB-B03B-4351-9AD7335D6A7A}"/>
              </a:ext>
            </a:extLst>
          </p:cNvPr>
          <p:cNvSpPr/>
          <p:nvPr/>
        </p:nvSpPr>
        <p:spPr>
          <a:xfrm>
            <a:off x="9193717" y="2793665"/>
            <a:ext cx="2618913" cy="2748221"/>
          </a:xfrm>
          <a:custGeom>
            <a:avLst/>
            <a:gdLst>
              <a:gd name="connsiteX0" fmla="*/ 54288 w 2618913"/>
              <a:gd name="connsiteY0" fmla="*/ 386 h 2748221"/>
              <a:gd name="connsiteX1" fmla="*/ 103106 w 2618913"/>
              <a:gd name="connsiteY1" fmla="*/ 3421 h 2748221"/>
              <a:gd name="connsiteX2" fmla="*/ 232387 w 2618913"/>
              <a:gd name="connsiteY2" fmla="*/ 22301 h 2748221"/>
              <a:gd name="connsiteX3" fmla="*/ 391296 w 2618913"/>
              <a:gd name="connsiteY3" fmla="*/ 70851 h 2748221"/>
              <a:gd name="connsiteX4" fmla="*/ 574445 w 2618913"/>
              <a:gd name="connsiteY4" fmla="*/ 149069 h 2748221"/>
              <a:gd name="connsiteX5" fmla="*/ 780937 w 2618913"/>
              <a:gd name="connsiteY5" fmla="*/ 246168 h 2748221"/>
              <a:gd name="connsiteX6" fmla="*/ 895854 w 2618913"/>
              <a:gd name="connsiteY6" fmla="*/ 295617 h 2748221"/>
              <a:gd name="connsiteX7" fmla="*/ 1017954 w 2618913"/>
              <a:gd name="connsiteY7" fmla="*/ 341469 h 2748221"/>
              <a:gd name="connsiteX8" fmla="*/ 1288189 w 2618913"/>
              <a:gd name="connsiteY8" fmla="*/ 403504 h 2748221"/>
              <a:gd name="connsiteX9" fmla="*/ 1575481 w 2618913"/>
              <a:gd name="connsiteY9" fmla="*/ 392716 h 2748221"/>
              <a:gd name="connsiteX10" fmla="*/ 1644611 w 2618913"/>
              <a:gd name="connsiteY10" fmla="*/ 376532 h 2748221"/>
              <a:gd name="connsiteX11" fmla="*/ 1704763 w 2618913"/>
              <a:gd name="connsiteY11" fmla="*/ 358551 h 2748221"/>
              <a:gd name="connsiteX12" fmla="*/ 1821476 w 2618913"/>
              <a:gd name="connsiteY12" fmla="*/ 323488 h 2748221"/>
              <a:gd name="connsiteX13" fmla="*/ 2040537 w 2618913"/>
              <a:gd name="connsiteY13" fmla="*/ 254260 h 2748221"/>
              <a:gd name="connsiteX14" fmla="*/ 2231766 w 2618913"/>
              <a:gd name="connsiteY14" fmla="*/ 195821 h 2748221"/>
              <a:gd name="connsiteX15" fmla="*/ 2392470 w 2618913"/>
              <a:gd name="connsiteY15" fmla="*/ 165252 h 2748221"/>
              <a:gd name="connsiteX16" fmla="*/ 2520854 w 2618913"/>
              <a:gd name="connsiteY16" fmla="*/ 168849 h 2748221"/>
              <a:gd name="connsiteX17" fmla="*/ 2606144 w 2618913"/>
              <a:gd name="connsiteY17" fmla="*/ 183234 h 2748221"/>
              <a:gd name="connsiteX18" fmla="*/ 2618913 w 2618913"/>
              <a:gd name="connsiteY18" fmla="*/ 185956 h 2748221"/>
              <a:gd name="connsiteX19" fmla="*/ 2618913 w 2618913"/>
              <a:gd name="connsiteY19" fmla="*/ 2622461 h 2748221"/>
              <a:gd name="connsiteX20" fmla="*/ 2493153 w 2618913"/>
              <a:gd name="connsiteY20" fmla="*/ 2748221 h 2748221"/>
              <a:gd name="connsiteX21" fmla="*/ 125760 w 2618913"/>
              <a:gd name="connsiteY21" fmla="*/ 2748221 h 2748221"/>
              <a:gd name="connsiteX22" fmla="*/ 0 w 2618913"/>
              <a:gd name="connsiteY22" fmla="*/ 2622461 h 2748221"/>
              <a:gd name="connsiteX23" fmla="*/ 0 w 2618913"/>
              <a:gd name="connsiteY23" fmla="*/ 1049 h 2748221"/>
              <a:gd name="connsiteX24" fmla="*/ 16918 w 2618913"/>
              <a:gd name="connsiteY24" fmla="*/ 724 h 2748221"/>
              <a:gd name="connsiteX25" fmla="*/ 54288 w 2618913"/>
              <a:gd name="connsiteY25" fmla="*/ 386 h 274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8913" h="2748221">
                <a:moveTo>
                  <a:pt x="54288" y="386"/>
                </a:moveTo>
                <a:cubicBezTo>
                  <a:pt x="68765" y="949"/>
                  <a:pt x="85150" y="2073"/>
                  <a:pt x="103106" y="3421"/>
                </a:cubicBezTo>
                <a:cubicBezTo>
                  <a:pt x="139915" y="6118"/>
                  <a:pt x="183907" y="11512"/>
                  <a:pt x="232387" y="22301"/>
                </a:cubicBezTo>
                <a:cubicBezTo>
                  <a:pt x="280868" y="33989"/>
                  <a:pt x="333838" y="49273"/>
                  <a:pt x="391296" y="70851"/>
                </a:cubicBezTo>
                <a:cubicBezTo>
                  <a:pt x="448755" y="92428"/>
                  <a:pt x="508907" y="118501"/>
                  <a:pt x="574445" y="149069"/>
                </a:cubicBezTo>
                <a:cubicBezTo>
                  <a:pt x="639086" y="178738"/>
                  <a:pt x="707318" y="212903"/>
                  <a:pt x="780937" y="246168"/>
                </a:cubicBezTo>
                <a:cubicBezTo>
                  <a:pt x="817746" y="263250"/>
                  <a:pt x="856351" y="279434"/>
                  <a:pt x="895854" y="295617"/>
                </a:cubicBezTo>
                <a:cubicBezTo>
                  <a:pt x="935357" y="311800"/>
                  <a:pt x="975758" y="327983"/>
                  <a:pt x="1017954" y="341469"/>
                </a:cubicBezTo>
                <a:cubicBezTo>
                  <a:pt x="1102346" y="370239"/>
                  <a:pt x="1193023" y="392716"/>
                  <a:pt x="1288189" y="403504"/>
                </a:cubicBezTo>
                <a:cubicBezTo>
                  <a:pt x="1382456" y="413394"/>
                  <a:pt x="1481213" y="411596"/>
                  <a:pt x="1575481" y="392716"/>
                </a:cubicBezTo>
                <a:cubicBezTo>
                  <a:pt x="1598824" y="387321"/>
                  <a:pt x="1622166" y="381927"/>
                  <a:pt x="1644611" y="376532"/>
                </a:cubicBezTo>
                <a:cubicBezTo>
                  <a:pt x="1664363" y="370239"/>
                  <a:pt x="1685012" y="364845"/>
                  <a:pt x="1704763" y="358551"/>
                </a:cubicBezTo>
                <a:cubicBezTo>
                  <a:pt x="1744266" y="347762"/>
                  <a:pt x="1782871" y="336075"/>
                  <a:pt x="1821476" y="323488"/>
                </a:cubicBezTo>
                <a:cubicBezTo>
                  <a:pt x="1897788" y="300112"/>
                  <a:pt x="1971407" y="275837"/>
                  <a:pt x="2040537" y="254260"/>
                </a:cubicBezTo>
                <a:cubicBezTo>
                  <a:pt x="2108769" y="231783"/>
                  <a:pt x="2173409" y="211105"/>
                  <a:pt x="2231766" y="195821"/>
                </a:cubicBezTo>
                <a:cubicBezTo>
                  <a:pt x="2291020" y="179637"/>
                  <a:pt x="2343990" y="168849"/>
                  <a:pt x="2392470" y="165252"/>
                </a:cubicBezTo>
                <a:cubicBezTo>
                  <a:pt x="2440951" y="162555"/>
                  <a:pt x="2484045" y="164353"/>
                  <a:pt x="2520854" y="168849"/>
                </a:cubicBezTo>
                <a:cubicBezTo>
                  <a:pt x="2556766" y="174243"/>
                  <a:pt x="2586393" y="178738"/>
                  <a:pt x="2606144" y="183234"/>
                </a:cubicBezTo>
                <a:lnTo>
                  <a:pt x="2618913" y="185956"/>
                </a:lnTo>
                <a:lnTo>
                  <a:pt x="2618913" y="2622461"/>
                </a:lnTo>
                <a:cubicBezTo>
                  <a:pt x="2618913" y="2691916"/>
                  <a:pt x="2562608" y="2748221"/>
                  <a:pt x="2493153" y="2748221"/>
                </a:cubicBezTo>
                <a:lnTo>
                  <a:pt x="125760" y="2748221"/>
                </a:lnTo>
                <a:cubicBezTo>
                  <a:pt x="56305" y="2748221"/>
                  <a:pt x="0" y="2691916"/>
                  <a:pt x="0" y="2622461"/>
                </a:cubicBezTo>
                <a:lnTo>
                  <a:pt x="0" y="1049"/>
                </a:lnTo>
                <a:lnTo>
                  <a:pt x="16918" y="724"/>
                </a:lnTo>
                <a:cubicBezTo>
                  <a:pt x="27243" y="-175"/>
                  <a:pt x="39812" y="-175"/>
                  <a:pt x="54288" y="38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105">
            <a:extLst>
              <a:ext uri="{FF2B5EF4-FFF2-40B4-BE49-F238E27FC236}">
                <a16:creationId xmlns:a16="http://schemas.microsoft.com/office/drawing/2014/main" id="{DF9B83F7-9515-89B6-489D-C3C20C5850B6}"/>
              </a:ext>
            </a:extLst>
          </p:cNvPr>
          <p:cNvSpPr txBox="1"/>
          <p:nvPr/>
        </p:nvSpPr>
        <p:spPr>
          <a:xfrm>
            <a:off x="9188476" y="3235964"/>
            <a:ext cx="2417650" cy="461665"/>
          </a:xfrm>
          <a:prstGeom prst="rect">
            <a:avLst/>
          </a:prstGeom>
          <a:noFill/>
        </p:spPr>
        <p:txBody>
          <a:bodyPr wrap="none" rtlCol="0" anchor="b">
            <a:spAutoFit/>
          </a:bodyPr>
          <a:lstStyle/>
          <a:p>
            <a:pPr algn="ctr"/>
            <a:r>
              <a:rPr lang="fr-FR" sz="2400" b="1">
                <a:solidFill>
                  <a:srgbClr val="1A65DA"/>
                </a:solidFill>
                <a:latin typeface="Century Gothic" panose="020B0502020202020204" pitchFamily="34" charset="0"/>
              </a:rPr>
              <a:t>&gt;74% more </a:t>
            </a:r>
            <a:r>
              <a:rPr lang="fr-FR" sz="2400" b="1" err="1">
                <a:solidFill>
                  <a:srgbClr val="1A65DA"/>
                </a:solidFill>
                <a:latin typeface="Century Gothic" panose="020B0502020202020204" pitchFamily="34" charset="0"/>
              </a:rPr>
              <a:t>risk</a:t>
            </a:r>
            <a:endParaRPr lang="en-US" sz="2400" b="1">
              <a:solidFill>
                <a:srgbClr val="1A65DA"/>
              </a:solidFill>
            </a:endParaRPr>
          </a:p>
        </p:txBody>
      </p:sp>
      <p:sp>
        <p:nvSpPr>
          <p:cNvPr id="25" name="TextBox 106">
            <a:extLst>
              <a:ext uri="{FF2B5EF4-FFF2-40B4-BE49-F238E27FC236}">
                <a16:creationId xmlns:a16="http://schemas.microsoft.com/office/drawing/2014/main" id="{E58DEF47-4E5D-A1F3-5F0A-6C066A3169A3}"/>
              </a:ext>
            </a:extLst>
          </p:cNvPr>
          <p:cNvSpPr txBox="1"/>
          <p:nvPr/>
        </p:nvSpPr>
        <p:spPr>
          <a:xfrm>
            <a:off x="9206755" y="3735713"/>
            <a:ext cx="2529999" cy="738664"/>
          </a:xfrm>
          <a:prstGeom prst="rect">
            <a:avLst/>
          </a:prstGeom>
          <a:noFill/>
        </p:spPr>
        <p:txBody>
          <a:bodyPr wrap="square" rtlCol="0" anchor="ctr">
            <a:spAutoFit/>
          </a:bodyPr>
          <a:lstStyle>
            <a:defPPr>
              <a:defRPr lang="en-US"/>
            </a:defPPr>
            <a:lvl1pPr algn="ctr"/>
          </a:lstStyle>
          <a:p>
            <a:pPr algn="l"/>
            <a:r>
              <a:rPr lang="fr-FR" sz="1400" dirty="0">
                <a:latin typeface="Century Gothic" panose="020B0502020202020204" pitchFamily="34" charset="0"/>
              </a:rPr>
              <a:t>all-cause </a:t>
            </a:r>
            <a:r>
              <a:rPr lang="fr-FR" sz="1400" dirty="0" err="1">
                <a:latin typeface="Century Gothic" panose="020B0502020202020204" pitchFamily="34" charset="0"/>
              </a:rPr>
              <a:t>mortality</a:t>
            </a:r>
            <a:r>
              <a:rPr lang="fr-FR" sz="1400" dirty="0">
                <a:latin typeface="Century Gothic" panose="020B0502020202020204" pitchFamily="34" charset="0"/>
              </a:rPr>
              <a:t> in patients C4–C6 stages Vs. C0.</a:t>
            </a:r>
            <a:r>
              <a:rPr lang="fr-FR" sz="1400" baseline="30000" dirty="0">
                <a:latin typeface="Century Gothic" panose="020B0502020202020204" pitchFamily="34" charset="0"/>
              </a:rPr>
              <a:t>11</a:t>
            </a:r>
          </a:p>
        </p:txBody>
      </p:sp>
      <p:sp>
        <p:nvSpPr>
          <p:cNvPr id="26" name="Freeform: Shape 158">
            <a:extLst>
              <a:ext uri="{FF2B5EF4-FFF2-40B4-BE49-F238E27FC236}">
                <a16:creationId xmlns:a16="http://schemas.microsoft.com/office/drawing/2014/main" id="{AAF3FB24-EB0B-77D5-B208-3E4F79E9B26E}"/>
              </a:ext>
            </a:extLst>
          </p:cNvPr>
          <p:cNvSpPr/>
          <p:nvPr/>
        </p:nvSpPr>
        <p:spPr>
          <a:xfrm>
            <a:off x="9193717" y="2718867"/>
            <a:ext cx="2618913" cy="484220"/>
          </a:xfrm>
          <a:custGeom>
            <a:avLst/>
            <a:gdLst>
              <a:gd name="connsiteX0" fmla="*/ 304211 w 2618913"/>
              <a:gd name="connsiteY0" fmla="*/ 0 h 484220"/>
              <a:gd name="connsiteX1" fmla="*/ 423617 w 2618913"/>
              <a:gd name="connsiteY1" fmla="*/ 7193 h 484220"/>
              <a:gd name="connsiteX2" fmla="*/ 636393 w 2618913"/>
              <a:gd name="connsiteY2" fmla="*/ 49449 h 484220"/>
              <a:gd name="connsiteX3" fmla="*/ 859943 w 2618913"/>
              <a:gd name="connsiteY3" fmla="*/ 116879 h 484220"/>
              <a:gd name="connsiteX4" fmla="*/ 973962 w 2618913"/>
              <a:gd name="connsiteY4" fmla="*/ 153740 h 484220"/>
              <a:gd name="connsiteX5" fmla="*/ 1087981 w 2618913"/>
              <a:gd name="connsiteY5" fmla="*/ 187905 h 484220"/>
              <a:gd name="connsiteX6" fmla="*/ 1315122 w 2618913"/>
              <a:gd name="connsiteY6" fmla="*/ 232858 h 484220"/>
              <a:gd name="connsiteX7" fmla="*/ 1535081 w 2618913"/>
              <a:gd name="connsiteY7" fmla="*/ 231959 h 484220"/>
              <a:gd name="connsiteX8" fmla="*/ 1588948 w 2618913"/>
              <a:gd name="connsiteY8" fmla="*/ 222069 h 484220"/>
              <a:gd name="connsiteX9" fmla="*/ 1649998 w 2618913"/>
              <a:gd name="connsiteY9" fmla="*/ 209482 h 484220"/>
              <a:gd name="connsiteX10" fmla="*/ 1769404 w 2618913"/>
              <a:gd name="connsiteY10" fmla="*/ 186106 h 484220"/>
              <a:gd name="connsiteX11" fmla="*/ 1999238 w 2618913"/>
              <a:gd name="connsiteY11" fmla="*/ 147447 h 484220"/>
              <a:gd name="connsiteX12" fmla="*/ 2212912 w 2618913"/>
              <a:gd name="connsiteY12" fmla="*/ 128566 h 484220"/>
              <a:gd name="connsiteX13" fmla="*/ 2400550 w 2618913"/>
              <a:gd name="connsiteY13" fmla="*/ 144750 h 484220"/>
              <a:gd name="connsiteX14" fmla="*/ 2536117 w 2618913"/>
              <a:gd name="connsiteY14" fmla="*/ 196895 h 484220"/>
              <a:gd name="connsiteX15" fmla="*/ 2611531 w 2618913"/>
              <a:gd name="connsiteY15" fmla="*/ 245445 h 484220"/>
              <a:gd name="connsiteX16" fmla="*/ 2618913 w 2618913"/>
              <a:gd name="connsiteY16" fmla="*/ 250957 h 484220"/>
              <a:gd name="connsiteX17" fmla="*/ 2618913 w 2618913"/>
              <a:gd name="connsiteY17" fmla="*/ 260754 h 484220"/>
              <a:gd name="connsiteX18" fmla="*/ 2606144 w 2618913"/>
              <a:gd name="connsiteY18" fmla="*/ 258032 h 484220"/>
              <a:gd name="connsiteX19" fmla="*/ 2520854 w 2618913"/>
              <a:gd name="connsiteY19" fmla="*/ 243647 h 484220"/>
              <a:gd name="connsiteX20" fmla="*/ 2392470 w 2618913"/>
              <a:gd name="connsiteY20" fmla="*/ 240050 h 484220"/>
              <a:gd name="connsiteX21" fmla="*/ 2231766 w 2618913"/>
              <a:gd name="connsiteY21" fmla="*/ 270619 h 484220"/>
              <a:gd name="connsiteX22" fmla="*/ 2040537 w 2618913"/>
              <a:gd name="connsiteY22" fmla="*/ 329058 h 484220"/>
              <a:gd name="connsiteX23" fmla="*/ 1821476 w 2618913"/>
              <a:gd name="connsiteY23" fmla="*/ 398286 h 484220"/>
              <a:gd name="connsiteX24" fmla="*/ 1704763 w 2618913"/>
              <a:gd name="connsiteY24" fmla="*/ 433349 h 484220"/>
              <a:gd name="connsiteX25" fmla="*/ 1644611 w 2618913"/>
              <a:gd name="connsiteY25" fmla="*/ 451330 h 484220"/>
              <a:gd name="connsiteX26" fmla="*/ 1575481 w 2618913"/>
              <a:gd name="connsiteY26" fmla="*/ 467514 h 484220"/>
              <a:gd name="connsiteX27" fmla="*/ 1288189 w 2618913"/>
              <a:gd name="connsiteY27" fmla="*/ 478302 h 484220"/>
              <a:gd name="connsiteX28" fmla="*/ 1017954 w 2618913"/>
              <a:gd name="connsiteY28" fmla="*/ 416267 h 484220"/>
              <a:gd name="connsiteX29" fmla="*/ 895854 w 2618913"/>
              <a:gd name="connsiteY29" fmla="*/ 370415 h 484220"/>
              <a:gd name="connsiteX30" fmla="*/ 780937 w 2618913"/>
              <a:gd name="connsiteY30" fmla="*/ 320966 h 484220"/>
              <a:gd name="connsiteX31" fmla="*/ 574445 w 2618913"/>
              <a:gd name="connsiteY31" fmla="*/ 223867 h 484220"/>
              <a:gd name="connsiteX32" fmla="*/ 391296 w 2618913"/>
              <a:gd name="connsiteY32" fmla="*/ 145649 h 484220"/>
              <a:gd name="connsiteX33" fmla="*/ 232387 w 2618913"/>
              <a:gd name="connsiteY33" fmla="*/ 97099 h 484220"/>
              <a:gd name="connsiteX34" fmla="*/ 103106 w 2618913"/>
              <a:gd name="connsiteY34" fmla="*/ 78219 h 484220"/>
              <a:gd name="connsiteX35" fmla="*/ 16918 w 2618913"/>
              <a:gd name="connsiteY35" fmla="*/ 75522 h 484220"/>
              <a:gd name="connsiteX36" fmla="*/ 0 w 2618913"/>
              <a:gd name="connsiteY36" fmla="*/ 75847 h 484220"/>
              <a:gd name="connsiteX37" fmla="*/ 0 w 2618913"/>
              <a:gd name="connsiteY37" fmla="*/ 68854 h 484220"/>
              <a:gd name="connsiteX38" fmla="*/ 13327 w 2618913"/>
              <a:gd name="connsiteY38" fmla="*/ 62036 h 484220"/>
              <a:gd name="connsiteX39" fmla="*/ 48340 w 2618913"/>
              <a:gd name="connsiteY39" fmla="*/ 46751 h 484220"/>
              <a:gd name="connsiteX40" fmla="*/ 97719 w 2618913"/>
              <a:gd name="connsiteY40" fmla="*/ 28770 h 484220"/>
              <a:gd name="connsiteX41" fmla="*/ 237774 w 2618913"/>
              <a:gd name="connsiteY41" fmla="*/ 2697 h 484220"/>
              <a:gd name="connsiteX42" fmla="*/ 304211 w 2618913"/>
              <a:gd name="connsiteY42" fmla="*/ 0 h 48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18913" h="484220">
                <a:moveTo>
                  <a:pt x="304211" y="0"/>
                </a:moveTo>
                <a:cubicBezTo>
                  <a:pt x="341918" y="0"/>
                  <a:pt x="382318" y="2697"/>
                  <a:pt x="423617" y="7193"/>
                </a:cubicBezTo>
                <a:cubicBezTo>
                  <a:pt x="490951" y="15284"/>
                  <a:pt x="562774" y="30568"/>
                  <a:pt x="636393" y="49449"/>
                </a:cubicBezTo>
                <a:cubicBezTo>
                  <a:pt x="709114" y="69228"/>
                  <a:pt x="784528" y="92604"/>
                  <a:pt x="859943" y="116879"/>
                </a:cubicBezTo>
                <a:cubicBezTo>
                  <a:pt x="897650" y="129465"/>
                  <a:pt x="935357" y="141153"/>
                  <a:pt x="973962" y="153740"/>
                </a:cubicBezTo>
                <a:cubicBezTo>
                  <a:pt x="1011669" y="165428"/>
                  <a:pt x="1050274" y="177116"/>
                  <a:pt x="1087981" y="187905"/>
                </a:cubicBezTo>
                <a:cubicBezTo>
                  <a:pt x="1164294" y="207684"/>
                  <a:pt x="1239708" y="225665"/>
                  <a:pt x="1315122" y="232858"/>
                </a:cubicBezTo>
                <a:cubicBezTo>
                  <a:pt x="1389639" y="241848"/>
                  <a:pt x="1463258" y="240949"/>
                  <a:pt x="1535081" y="231959"/>
                </a:cubicBezTo>
                <a:cubicBezTo>
                  <a:pt x="1553037" y="228363"/>
                  <a:pt x="1570992" y="224766"/>
                  <a:pt x="1588948" y="222069"/>
                </a:cubicBezTo>
                <a:cubicBezTo>
                  <a:pt x="1608700" y="217574"/>
                  <a:pt x="1629349" y="213977"/>
                  <a:pt x="1649998" y="209482"/>
                </a:cubicBezTo>
                <a:cubicBezTo>
                  <a:pt x="1690398" y="201391"/>
                  <a:pt x="1729901" y="193299"/>
                  <a:pt x="1769404" y="186106"/>
                </a:cubicBezTo>
                <a:cubicBezTo>
                  <a:pt x="1847512" y="171721"/>
                  <a:pt x="1924722" y="158235"/>
                  <a:pt x="1999238" y="147447"/>
                </a:cubicBezTo>
                <a:cubicBezTo>
                  <a:pt x="2072857" y="137557"/>
                  <a:pt x="2144680" y="129465"/>
                  <a:pt x="2212912" y="128566"/>
                </a:cubicBezTo>
                <a:cubicBezTo>
                  <a:pt x="2281144" y="127667"/>
                  <a:pt x="2345785" y="132163"/>
                  <a:pt x="2400550" y="144750"/>
                </a:cubicBezTo>
                <a:cubicBezTo>
                  <a:pt x="2456213" y="159135"/>
                  <a:pt x="2501103" y="178015"/>
                  <a:pt x="2536117" y="196895"/>
                </a:cubicBezTo>
                <a:cubicBezTo>
                  <a:pt x="2570233" y="215776"/>
                  <a:pt x="2595371" y="232858"/>
                  <a:pt x="2611531" y="245445"/>
                </a:cubicBezTo>
                <a:lnTo>
                  <a:pt x="2618913" y="250957"/>
                </a:lnTo>
                <a:lnTo>
                  <a:pt x="2618913" y="260754"/>
                </a:lnTo>
                <a:lnTo>
                  <a:pt x="2606144" y="258032"/>
                </a:lnTo>
                <a:cubicBezTo>
                  <a:pt x="2586393" y="253536"/>
                  <a:pt x="2556766" y="249041"/>
                  <a:pt x="2520854" y="243647"/>
                </a:cubicBezTo>
                <a:cubicBezTo>
                  <a:pt x="2484045" y="239151"/>
                  <a:pt x="2440951" y="237353"/>
                  <a:pt x="2392470" y="240050"/>
                </a:cubicBezTo>
                <a:cubicBezTo>
                  <a:pt x="2343990" y="243647"/>
                  <a:pt x="2291020" y="254435"/>
                  <a:pt x="2231766" y="270619"/>
                </a:cubicBezTo>
                <a:cubicBezTo>
                  <a:pt x="2173409" y="285903"/>
                  <a:pt x="2108769" y="306581"/>
                  <a:pt x="2040537" y="329058"/>
                </a:cubicBezTo>
                <a:cubicBezTo>
                  <a:pt x="1971407" y="350635"/>
                  <a:pt x="1897788" y="374910"/>
                  <a:pt x="1821476" y="398286"/>
                </a:cubicBezTo>
                <a:cubicBezTo>
                  <a:pt x="1782871" y="410873"/>
                  <a:pt x="1744266" y="422560"/>
                  <a:pt x="1704763" y="433349"/>
                </a:cubicBezTo>
                <a:cubicBezTo>
                  <a:pt x="1685012" y="439643"/>
                  <a:pt x="1664363" y="445037"/>
                  <a:pt x="1644611" y="451330"/>
                </a:cubicBezTo>
                <a:cubicBezTo>
                  <a:pt x="1622166" y="456725"/>
                  <a:pt x="1598824" y="462119"/>
                  <a:pt x="1575481" y="467514"/>
                </a:cubicBezTo>
                <a:cubicBezTo>
                  <a:pt x="1481213" y="486394"/>
                  <a:pt x="1382456" y="488192"/>
                  <a:pt x="1288189" y="478302"/>
                </a:cubicBezTo>
                <a:cubicBezTo>
                  <a:pt x="1193023" y="467514"/>
                  <a:pt x="1102346" y="445037"/>
                  <a:pt x="1017954" y="416267"/>
                </a:cubicBezTo>
                <a:cubicBezTo>
                  <a:pt x="975758" y="402781"/>
                  <a:pt x="935357" y="386598"/>
                  <a:pt x="895854" y="370415"/>
                </a:cubicBezTo>
                <a:cubicBezTo>
                  <a:pt x="856351" y="354232"/>
                  <a:pt x="817746" y="338048"/>
                  <a:pt x="780937" y="320966"/>
                </a:cubicBezTo>
                <a:cubicBezTo>
                  <a:pt x="707318" y="287701"/>
                  <a:pt x="639086" y="253536"/>
                  <a:pt x="574445" y="223867"/>
                </a:cubicBezTo>
                <a:cubicBezTo>
                  <a:pt x="508907" y="193299"/>
                  <a:pt x="448755" y="167226"/>
                  <a:pt x="391296" y="145649"/>
                </a:cubicBezTo>
                <a:cubicBezTo>
                  <a:pt x="333838" y="124071"/>
                  <a:pt x="280868" y="108787"/>
                  <a:pt x="232387" y="97099"/>
                </a:cubicBezTo>
                <a:cubicBezTo>
                  <a:pt x="183907" y="86310"/>
                  <a:pt x="139915" y="80916"/>
                  <a:pt x="103106" y="78219"/>
                </a:cubicBezTo>
                <a:cubicBezTo>
                  <a:pt x="67194" y="75522"/>
                  <a:pt x="37567" y="73723"/>
                  <a:pt x="16918" y="75522"/>
                </a:cubicBezTo>
                <a:lnTo>
                  <a:pt x="0" y="75847"/>
                </a:lnTo>
                <a:lnTo>
                  <a:pt x="0" y="68854"/>
                </a:lnTo>
                <a:lnTo>
                  <a:pt x="13327" y="62036"/>
                </a:lnTo>
                <a:cubicBezTo>
                  <a:pt x="23202" y="57540"/>
                  <a:pt x="33976" y="51247"/>
                  <a:pt x="48340" y="46751"/>
                </a:cubicBezTo>
                <a:cubicBezTo>
                  <a:pt x="62705" y="41357"/>
                  <a:pt x="78865" y="33266"/>
                  <a:pt x="97719" y="28770"/>
                </a:cubicBezTo>
                <a:cubicBezTo>
                  <a:pt x="135426" y="17082"/>
                  <a:pt x="182111" y="8092"/>
                  <a:pt x="237774" y="2697"/>
                </a:cubicBezTo>
                <a:cubicBezTo>
                  <a:pt x="259321" y="899"/>
                  <a:pt x="280868" y="0"/>
                  <a:pt x="304211" y="0"/>
                </a:cubicBezTo>
                <a:close/>
              </a:path>
            </a:pathLst>
          </a:custGeom>
          <a:solidFill>
            <a:srgbClr val="153A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159">
            <a:extLst>
              <a:ext uri="{FF2B5EF4-FFF2-40B4-BE49-F238E27FC236}">
                <a16:creationId xmlns:a16="http://schemas.microsoft.com/office/drawing/2014/main" id="{A3D7E05B-DADB-AC10-B870-2D829B2DA061}"/>
              </a:ext>
            </a:extLst>
          </p:cNvPr>
          <p:cNvSpPr/>
          <p:nvPr/>
        </p:nvSpPr>
        <p:spPr>
          <a:xfrm>
            <a:off x="9193717" y="1316115"/>
            <a:ext cx="2618913" cy="1653709"/>
          </a:xfrm>
          <a:custGeom>
            <a:avLst/>
            <a:gdLst>
              <a:gd name="connsiteX0" fmla="*/ 125760 w 2618913"/>
              <a:gd name="connsiteY0" fmla="*/ 0 h 1653709"/>
              <a:gd name="connsiteX1" fmla="*/ 2493153 w 2618913"/>
              <a:gd name="connsiteY1" fmla="*/ 0 h 1653709"/>
              <a:gd name="connsiteX2" fmla="*/ 2618913 w 2618913"/>
              <a:gd name="connsiteY2" fmla="*/ 125760 h 1653709"/>
              <a:gd name="connsiteX3" fmla="*/ 2618913 w 2618913"/>
              <a:gd name="connsiteY3" fmla="*/ 1653709 h 1653709"/>
              <a:gd name="connsiteX4" fmla="*/ 2611531 w 2618913"/>
              <a:gd name="connsiteY4" fmla="*/ 1648197 h 1653709"/>
              <a:gd name="connsiteX5" fmla="*/ 2536117 w 2618913"/>
              <a:gd name="connsiteY5" fmla="*/ 1599647 h 1653709"/>
              <a:gd name="connsiteX6" fmla="*/ 2400550 w 2618913"/>
              <a:gd name="connsiteY6" fmla="*/ 1547502 h 1653709"/>
              <a:gd name="connsiteX7" fmla="*/ 2212912 w 2618913"/>
              <a:gd name="connsiteY7" fmla="*/ 1531318 h 1653709"/>
              <a:gd name="connsiteX8" fmla="*/ 1999238 w 2618913"/>
              <a:gd name="connsiteY8" fmla="*/ 1550199 h 1653709"/>
              <a:gd name="connsiteX9" fmla="*/ 1769404 w 2618913"/>
              <a:gd name="connsiteY9" fmla="*/ 1588858 h 1653709"/>
              <a:gd name="connsiteX10" fmla="*/ 1649998 w 2618913"/>
              <a:gd name="connsiteY10" fmla="*/ 1612234 h 1653709"/>
              <a:gd name="connsiteX11" fmla="*/ 1588948 w 2618913"/>
              <a:gd name="connsiteY11" fmla="*/ 1624821 h 1653709"/>
              <a:gd name="connsiteX12" fmla="*/ 1535081 w 2618913"/>
              <a:gd name="connsiteY12" fmla="*/ 1634711 h 1653709"/>
              <a:gd name="connsiteX13" fmla="*/ 1315122 w 2618913"/>
              <a:gd name="connsiteY13" fmla="*/ 1635610 h 1653709"/>
              <a:gd name="connsiteX14" fmla="*/ 1087981 w 2618913"/>
              <a:gd name="connsiteY14" fmla="*/ 1590657 h 1653709"/>
              <a:gd name="connsiteX15" fmla="*/ 973962 w 2618913"/>
              <a:gd name="connsiteY15" fmla="*/ 1556492 h 1653709"/>
              <a:gd name="connsiteX16" fmla="*/ 859943 w 2618913"/>
              <a:gd name="connsiteY16" fmla="*/ 1519631 h 1653709"/>
              <a:gd name="connsiteX17" fmla="*/ 636393 w 2618913"/>
              <a:gd name="connsiteY17" fmla="*/ 1452201 h 1653709"/>
              <a:gd name="connsiteX18" fmla="*/ 423617 w 2618913"/>
              <a:gd name="connsiteY18" fmla="*/ 1409945 h 1653709"/>
              <a:gd name="connsiteX19" fmla="*/ 304211 w 2618913"/>
              <a:gd name="connsiteY19" fmla="*/ 1402752 h 1653709"/>
              <a:gd name="connsiteX20" fmla="*/ 237774 w 2618913"/>
              <a:gd name="connsiteY20" fmla="*/ 1405449 h 1653709"/>
              <a:gd name="connsiteX21" fmla="*/ 97719 w 2618913"/>
              <a:gd name="connsiteY21" fmla="*/ 1431522 h 1653709"/>
              <a:gd name="connsiteX22" fmla="*/ 48340 w 2618913"/>
              <a:gd name="connsiteY22" fmla="*/ 1449503 h 1653709"/>
              <a:gd name="connsiteX23" fmla="*/ 13327 w 2618913"/>
              <a:gd name="connsiteY23" fmla="*/ 1464788 h 1653709"/>
              <a:gd name="connsiteX24" fmla="*/ 0 w 2618913"/>
              <a:gd name="connsiteY24" fmla="*/ 1471606 h 1653709"/>
              <a:gd name="connsiteX25" fmla="*/ 0 w 2618913"/>
              <a:gd name="connsiteY25" fmla="*/ 125760 h 1653709"/>
              <a:gd name="connsiteX26" fmla="*/ 125760 w 2618913"/>
              <a:gd name="connsiteY26" fmla="*/ 0 h 16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13" h="1653709">
                <a:moveTo>
                  <a:pt x="125760" y="0"/>
                </a:moveTo>
                <a:lnTo>
                  <a:pt x="2493153" y="0"/>
                </a:lnTo>
                <a:cubicBezTo>
                  <a:pt x="2562608" y="0"/>
                  <a:pt x="2618913" y="56305"/>
                  <a:pt x="2618913" y="125760"/>
                </a:cubicBezTo>
                <a:lnTo>
                  <a:pt x="2618913" y="1653709"/>
                </a:lnTo>
                <a:lnTo>
                  <a:pt x="2611531" y="1648197"/>
                </a:lnTo>
                <a:cubicBezTo>
                  <a:pt x="2595371" y="1635610"/>
                  <a:pt x="2570233" y="1618528"/>
                  <a:pt x="2536117" y="1599647"/>
                </a:cubicBezTo>
                <a:cubicBezTo>
                  <a:pt x="2501103" y="1580767"/>
                  <a:pt x="2456213" y="1561887"/>
                  <a:pt x="2400550" y="1547502"/>
                </a:cubicBezTo>
                <a:cubicBezTo>
                  <a:pt x="2345785" y="1534915"/>
                  <a:pt x="2281144" y="1530419"/>
                  <a:pt x="2212912" y="1531318"/>
                </a:cubicBezTo>
                <a:cubicBezTo>
                  <a:pt x="2144680" y="1532217"/>
                  <a:pt x="2072857" y="1540309"/>
                  <a:pt x="1999238" y="1550199"/>
                </a:cubicBezTo>
                <a:cubicBezTo>
                  <a:pt x="1924722" y="1560987"/>
                  <a:pt x="1847512" y="1574473"/>
                  <a:pt x="1769404" y="1588858"/>
                </a:cubicBezTo>
                <a:cubicBezTo>
                  <a:pt x="1729901" y="1596051"/>
                  <a:pt x="1690398" y="1604143"/>
                  <a:pt x="1649998" y="1612234"/>
                </a:cubicBezTo>
                <a:cubicBezTo>
                  <a:pt x="1629349" y="1616729"/>
                  <a:pt x="1608700" y="1620326"/>
                  <a:pt x="1588948" y="1624821"/>
                </a:cubicBezTo>
                <a:cubicBezTo>
                  <a:pt x="1570992" y="1627518"/>
                  <a:pt x="1553037" y="1631115"/>
                  <a:pt x="1535081" y="1634711"/>
                </a:cubicBezTo>
                <a:cubicBezTo>
                  <a:pt x="1463258" y="1643701"/>
                  <a:pt x="1389639" y="1644600"/>
                  <a:pt x="1315122" y="1635610"/>
                </a:cubicBezTo>
                <a:cubicBezTo>
                  <a:pt x="1239708" y="1628417"/>
                  <a:pt x="1164294" y="1610436"/>
                  <a:pt x="1087981" y="1590657"/>
                </a:cubicBezTo>
                <a:cubicBezTo>
                  <a:pt x="1050274" y="1579868"/>
                  <a:pt x="1011669" y="1568180"/>
                  <a:pt x="973962" y="1556492"/>
                </a:cubicBezTo>
                <a:cubicBezTo>
                  <a:pt x="935357" y="1543905"/>
                  <a:pt x="897650" y="1532217"/>
                  <a:pt x="859943" y="1519631"/>
                </a:cubicBezTo>
                <a:cubicBezTo>
                  <a:pt x="784528" y="1495356"/>
                  <a:pt x="709114" y="1471980"/>
                  <a:pt x="636393" y="1452201"/>
                </a:cubicBezTo>
                <a:cubicBezTo>
                  <a:pt x="562774" y="1433320"/>
                  <a:pt x="490951" y="1418036"/>
                  <a:pt x="423617" y="1409945"/>
                </a:cubicBezTo>
                <a:cubicBezTo>
                  <a:pt x="382318" y="1405449"/>
                  <a:pt x="341918" y="1402752"/>
                  <a:pt x="304211" y="1402752"/>
                </a:cubicBezTo>
                <a:cubicBezTo>
                  <a:pt x="280868" y="1402752"/>
                  <a:pt x="259321" y="1403651"/>
                  <a:pt x="237774" y="1405449"/>
                </a:cubicBezTo>
                <a:cubicBezTo>
                  <a:pt x="182111" y="1410844"/>
                  <a:pt x="135426" y="1419834"/>
                  <a:pt x="97719" y="1431522"/>
                </a:cubicBezTo>
                <a:cubicBezTo>
                  <a:pt x="78865" y="1436018"/>
                  <a:pt x="62705" y="1444109"/>
                  <a:pt x="48340" y="1449503"/>
                </a:cubicBezTo>
                <a:cubicBezTo>
                  <a:pt x="33976" y="1453999"/>
                  <a:pt x="23202" y="1460292"/>
                  <a:pt x="13327" y="1464788"/>
                </a:cubicBezTo>
                <a:lnTo>
                  <a:pt x="0" y="1471606"/>
                </a:lnTo>
                <a:lnTo>
                  <a:pt x="0" y="125760"/>
                </a:lnTo>
                <a:cubicBezTo>
                  <a:pt x="0" y="56305"/>
                  <a:pt x="56305" y="0"/>
                  <a:pt x="125760" y="0"/>
                </a:cubicBezTo>
                <a:close/>
              </a:path>
            </a:pathLst>
          </a:custGeom>
          <a:solidFill>
            <a:srgbClr val="1A65DA"/>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t"/>
          <a:lstStyle/>
          <a:p>
            <a:pPr algn="ctr"/>
            <a:r>
              <a:rPr lang="en-US" sz="2400" b="1" dirty="0" err="1">
                <a:solidFill>
                  <a:schemeClr val="bg1"/>
                </a:solidFill>
                <a:latin typeface="Century Gothic" panose="020B0502020202020204" pitchFamily="34" charset="0"/>
              </a:rPr>
              <a:t>CVeD</a:t>
            </a:r>
            <a:r>
              <a:rPr lang="en-US" sz="2400" dirty="0">
                <a:solidFill>
                  <a:schemeClr val="bg1"/>
                </a:solidFill>
                <a:latin typeface="Century Gothic" panose="020B0502020202020204" pitchFamily="34" charset="0"/>
              </a:rPr>
              <a:t>*</a:t>
            </a:r>
          </a:p>
        </p:txBody>
      </p:sp>
      <p:sp>
        <p:nvSpPr>
          <p:cNvPr id="28" name="Freeform: Shape 160">
            <a:extLst>
              <a:ext uri="{FF2B5EF4-FFF2-40B4-BE49-F238E27FC236}">
                <a16:creationId xmlns:a16="http://schemas.microsoft.com/office/drawing/2014/main" id="{9442F63C-F27F-FC6D-43F1-9A3E921E0E40}"/>
              </a:ext>
            </a:extLst>
          </p:cNvPr>
          <p:cNvSpPr/>
          <p:nvPr/>
        </p:nvSpPr>
        <p:spPr>
          <a:xfrm>
            <a:off x="9193717" y="2855399"/>
            <a:ext cx="636075" cy="220714"/>
          </a:xfrm>
          <a:custGeom>
            <a:avLst/>
            <a:gdLst>
              <a:gd name="connsiteX0" fmla="*/ 477 w 636075"/>
              <a:gd name="connsiteY0" fmla="*/ 356 h 220714"/>
              <a:gd name="connsiteX1" fmla="*/ 26591 w 636075"/>
              <a:gd name="connsiteY1" fmla="*/ 379 h 220714"/>
              <a:gd name="connsiteX2" fmla="*/ 104805 w 636075"/>
              <a:gd name="connsiteY2" fmla="*/ 2253 h 220714"/>
              <a:gd name="connsiteX3" fmla="*/ 130729 w 636075"/>
              <a:gd name="connsiteY3" fmla="*/ 4980 h 220714"/>
              <a:gd name="connsiteX4" fmla="*/ 182513 w 636075"/>
              <a:gd name="connsiteY4" fmla="*/ 11336 h 220714"/>
              <a:gd name="connsiteX5" fmla="*/ 234044 w 636075"/>
              <a:gd name="connsiteY5" fmla="*/ 21297 h 220714"/>
              <a:gd name="connsiteX6" fmla="*/ 284552 w 636075"/>
              <a:gd name="connsiteY6" fmla="*/ 32997 h 220714"/>
              <a:gd name="connsiteX7" fmla="*/ 332182 w 636075"/>
              <a:gd name="connsiteY7" fmla="*/ 47211 h 220714"/>
              <a:gd name="connsiteX8" fmla="*/ 420725 w 636075"/>
              <a:gd name="connsiteY8" fmla="*/ 81508 h 220714"/>
              <a:gd name="connsiteX9" fmla="*/ 495510 w 636075"/>
              <a:gd name="connsiteY9" fmla="*/ 119367 h 220714"/>
              <a:gd name="connsiteX10" fmla="*/ 556791 w 636075"/>
              <a:gd name="connsiteY10" fmla="*/ 157182 h 220714"/>
              <a:gd name="connsiteX11" fmla="*/ 600402 w 636075"/>
              <a:gd name="connsiteY11" fmla="*/ 190132 h 220714"/>
              <a:gd name="connsiteX12" fmla="*/ 636075 w 636075"/>
              <a:gd name="connsiteY12" fmla="*/ 220714 h 220714"/>
              <a:gd name="connsiteX13" fmla="*/ 591197 w 636075"/>
              <a:gd name="connsiteY13" fmla="*/ 205787 h 220714"/>
              <a:gd name="connsiteX14" fmla="*/ 540236 w 636075"/>
              <a:gd name="connsiteY14" fmla="*/ 187716 h 220714"/>
              <a:gd name="connsiteX15" fmla="*/ 475065 w 636075"/>
              <a:gd name="connsiteY15" fmla="*/ 166835 h 220714"/>
              <a:gd name="connsiteX16" fmla="*/ 398243 w 636075"/>
              <a:gd name="connsiteY16" fmla="*/ 145135 h 220714"/>
              <a:gd name="connsiteX17" fmla="*/ 311438 w 636075"/>
              <a:gd name="connsiteY17" fmla="*/ 124545 h 220714"/>
              <a:gd name="connsiteX18" fmla="*/ 265284 w 636075"/>
              <a:gd name="connsiteY18" fmla="*/ 114962 h 220714"/>
              <a:gd name="connsiteX19" fmla="*/ 218107 w 636075"/>
              <a:gd name="connsiteY19" fmla="*/ 107119 h 220714"/>
              <a:gd name="connsiteX20" fmla="*/ 194998 w 636075"/>
              <a:gd name="connsiteY20" fmla="*/ 102778 h 220714"/>
              <a:gd name="connsiteX21" fmla="*/ 169971 w 636075"/>
              <a:gd name="connsiteY21" fmla="*/ 100113 h 220714"/>
              <a:gd name="connsiteX22" fmla="*/ 121771 w 636075"/>
              <a:gd name="connsiteY22" fmla="*/ 94009 h 220714"/>
              <a:gd name="connsiteX23" fmla="*/ 24992 w 636075"/>
              <a:gd name="connsiteY23" fmla="*/ 87209 h 220714"/>
              <a:gd name="connsiteX24" fmla="*/ 0 w 636075"/>
              <a:gd name="connsiteY24" fmla="*/ 86640 h 220714"/>
              <a:gd name="connsiteX25" fmla="*/ 0 w 636075"/>
              <a:gd name="connsiteY25" fmla="*/ 373 h 22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6075" h="220714">
                <a:moveTo>
                  <a:pt x="477" y="356"/>
                </a:moveTo>
                <a:cubicBezTo>
                  <a:pt x="8605" y="21"/>
                  <a:pt x="17630" y="-250"/>
                  <a:pt x="26591" y="379"/>
                </a:cubicBezTo>
                <a:cubicBezTo>
                  <a:pt x="51872" y="-561"/>
                  <a:pt x="78818" y="427"/>
                  <a:pt x="104805" y="2253"/>
                </a:cubicBezTo>
                <a:cubicBezTo>
                  <a:pt x="113766" y="2883"/>
                  <a:pt x="121768" y="4351"/>
                  <a:pt x="130729" y="4980"/>
                </a:cubicBezTo>
                <a:cubicBezTo>
                  <a:pt x="148651" y="6240"/>
                  <a:pt x="165550" y="9239"/>
                  <a:pt x="182513" y="11336"/>
                </a:cubicBezTo>
                <a:cubicBezTo>
                  <a:pt x="200372" y="13497"/>
                  <a:pt x="217208" y="17397"/>
                  <a:pt x="234044" y="21297"/>
                </a:cubicBezTo>
                <a:cubicBezTo>
                  <a:pt x="250880" y="25197"/>
                  <a:pt x="267779" y="28196"/>
                  <a:pt x="284552" y="32997"/>
                </a:cubicBezTo>
                <a:cubicBezTo>
                  <a:pt x="300428" y="37735"/>
                  <a:pt x="316305" y="42473"/>
                  <a:pt x="332182" y="47211"/>
                </a:cubicBezTo>
                <a:cubicBezTo>
                  <a:pt x="363935" y="56688"/>
                  <a:pt x="392683" y="70481"/>
                  <a:pt x="420725" y="81508"/>
                </a:cubicBezTo>
                <a:cubicBezTo>
                  <a:pt x="447808" y="93373"/>
                  <a:pt x="472908" y="107816"/>
                  <a:pt x="495510" y="119367"/>
                </a:cubicBezTo>
                <a:cubicBezTo>
                  <a:pt x="518882" y="132782"/>
                  <a:pt x="538669" y="145946"/>
                  <a:pt x="556791" y="157182"/>
                </a:cubicBezTo>
                <a:cubicBezTo>
                  <a:pt x="574912" y="168417"/>
                  <a:pt x="587531" y="181077"/>
                  <a:pt x="600402" y="190132"/>
                </a:cubicBezTo>
                <a:cubicBezTo>
                  <a:pt x="623394" y="208955"/>
                  <a:pt x="636075" y="220714"/>
                  <a:pt x="636075" y="220714"/>
                </a:cubicBezTo>
                <a:cubicBezTo>
                  <a:pt x="636075" y="220714"/>
                  <a:pt x="620199" y="215976"/>
                  <a:pt x="591197" y="205787"/>
                </a:cubicBezTo>
                <a:cubicBezTo>
                  <a:pt x="577113" y="201175"/>
                  <a:pt x="560530" y="193670"/>
                  <a:pt x="540236" y="187716"/>
                </a:cubicBezTo>
                <a:cubicBezTo>
                  <a:pt x="520839" y="181824"/>
                  <a:pt x="498816" y="174843"/>
                  <a:pt x="475065" y="166835"/>
                </a:cubicBezTo>
                <a:cubicBezTo>
                  <a:pt x="451186" y="160628"/>
                  <a:pt x="425643" y="152494"/>
                  <a:pt x="398243" y="145135"/>
                </a:cubicBezTo>
                <a:cubicBezTo>
                  <a:pt x="369885" y="138614"/>
                  <a:pt x="341716" y="129389"/>
                  <a:pt x="311438" y="124545"/>
                </a:cubicBezTo>
                <a:cubicBezTo>
                  <a:pt x="296394" y="120771"/>
                  <a:pt x="281287" y="117898"/>
                  <a:pt x="265284" y="114962"/>
                </a:cubicBezTo>
                <a:cubicBezTo>
                  <a:pt x="250177" y="112089"/>
                  <a:pt x="234174" y="109153"/>
                  <a:pt x="218107" y="107119"/>
                </a:cubicBezTo>
                <a:lnTo>
                  <a:pt x="194998" y="102778"/>
                </a:lnTo>
                <a:lnTo>
                  <a:pt x="169971" y="100113"/>
                </a:lnTo>
                <a:cubicBezTo>
                  <a:pt x="153904" y="98079"/>
                  <a:pt x="137901" y="95143"/>
                  <a:pt x="121771" y="94009"/>
                </a:cubicBezTo>
                <a:cubicBezTo>
                  <a:pt x="89511" y="91743"/>
                  <a:pt x="56419" y="88512"/>
                  <a:pt x="24992" y="87209"/>
                </a:cubicBezTo>
                <a:lnTo>
                  <a:pt x="0" y="86640"/>
                </a:lnTo>
                <a:lnTo>
                  <a:pt x="0" y="373"/>
                </a:lnTo>
                <a:close/>
              </a:path>
            </a:pathLst>
          </a:custGeom>
          <a:solidFill>
            <a:srgbClr val="153A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11">
            <a:extLst>
              <a:ext uri="{FF2B5EF4-FFF2-40B4-BE49-F238E27FC236}">
                <a16:creationId xmlns:a16="http://schemas.microsoft.com/office/drawing/2014/main" id="{2458C36E-A5DE-725A-EF0E-922FD9FACD97}"/>
              </a:ext>
            </a:extLst>
          </p:cNvPr>
          <p:cNvSpPr>
            <a:spLocks/>
          </p:cNvSpPr>
          <p:nvPr/>
        </p:nvSpPr>
        <p:spPr bwMode="auto">
          <a:xfrm>
            <a:off x="9639605" y="2585087"/>
            <a:ext cx="2102175" cy="302296"/>
          </a:xfrm>
          <a:custGeom>
            <a:avLst/>
            <a:gdLst>
              <a:gd name="T0" fmla="*/ 1690 w 2341"/>
              <a:gd name="T1" fmla="*/ 0 h 337"/>
              <a:gd name="T2" fmla="*/ 945 w 2341"/>
              <a:gd name="T3" fmla="*/ 121 h 337"/>
              <a:gd name="T4" fmla="*/ 945 w 2341"/>
              <a:gd name="T5" fmla="*/ 121 h 337"/>
              <a:gd name="T6" fmla="*/ 627 w 2341"/>
              <a:gd name="T7" fmla="*/ 85 h 337"/>
              <a:gd name="T8" fmla="*/ 627 w 2341"/>
              <a:gd name="T9" fmla="*/ 85 h 337"/>
              <a:gd name="T10" fmla="*/ 0 w 2341"/>
              <a:gd name="T11" fmla="*/ 101 h 337"/>
              <a:gd name="T12" fmla="*/ 0 w 2341"/>
              <a:gd name="T13" fmla="*/ 101 h 337"/>
              <a:gd name="T14" fmla="*/ 1027 w 2341"/>
              <a:gd name="T15" fmla="*/ 335 h 337"/>
              <a:gd name="T16" fmla="*/ 1027 w 2341"/>
              <a:gd name="T17" fmla="*/ 335 h 337"/>
              <a:gd name="T18" fmla="*/ 1533 w 2341"/>
              <a:gd name="T19" fmla="*/ 271 h 337"/>
              <a:gd name="T20" fmla="*/ 1533 w 2341"/>
              <a:gd name="T21" fmla="*/ 271 h 337"/>
              <a:gd name="T22" fmla="*/ 2341 w 2341"/>
              <a:gd name="T23" fmla="*/ 311 h 337"/>
              <a:gd name="T24" fmla="*/ 2341 w 2341"/>
              <a:gd name="T25" fmla="*/ 311 h 337"/>
              <a:gd name="T26" fmla="*/ 1701 w 2341"/>
              <a:gd name="T27" fmla="*/ 0 h 337"/>
              <a:gd name="T28" fmla="*/ 1701 w 2341"/>
              <a:gd name="T29" fmla="*/ 0 h 337"/>
              <a:gd name="T30" fmla="*/ 1690 w 2341"/>
              <a:gd name="T3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1" h="337">
                <a:moveTo>
                  <a:pt x="1690" y="0"/>
                </a:moveTo>
                <a:cubicBezTo>
                  <a:pt x="1336" y="7"/>
                  <a:pt x="1299" y="114"/>
                  <a:pt x="945" y="121"/>
                </a:cubicBezTo>
                <a:lnTo>
                  <a:pt x="945" y="121"/>
                </a:lnTo>
                <a:cubicBezTo>
                  <a:pt x="816" y="123"/>
                  <a:pt x="720" y="104"/>
                  <a:pt x="627" y="85"/>
                </a:cubicBezTo>
                <a:lnTo>
                  <a:pt x="627" y="85"/>
                </a:lnTo>
                <a:cubicBezTo>
                  <a:pt x="464" y="52"/>
                  <a:pt x="310" y="19"/>
                  <a:pt x="0" y="101"/>
                </a:cubicBezTo>
                <a:lnTo>
                  <a:pt x="0" y="101"/>
                </a:lnTo>
                <a:cubicBezTo>
                  <a:pt x="415" y="129"/>
                  <a:pt x="652" y="331"/>
                  <a:pt x="1027" y="335"/>
                </a:cubicBezTo>
                <a:lnTo>
                  <a:pt x="1027" y="335"/>
                </a:lnTo>
                <a:cubicBezTo>
                  <a:pt x="1230" y="337"/>
                  <a:pt x="1390" y="304"/>
                  <a:pt x="1533" y="271"/>
                </a:cubicBezTo>
                <a:lnTo>
                  <a:pt x="1533" y="271"/>
                </a:lnTo>
                <a:cubicBezTo>
                  <a:pt x="1799" y="210"/>
                  <a:pt x="2009" y="149"/>
                  <a:pt x="2341" y="311"/>
                </a:cubicBezTo>
                <a:lnTo>
                  <a:pt x="2341" y="311"/>
                </a:lnTo>
                <a:cubicBezTo>
                  <a:pt x="2341" y="311"/>
                  <a:pt x="2050" y="0"/>
                  <a:pt x="1701" y="0"/>
                </a:cubicBezTo>
                <a:lnTo>
                  <a:pt x="1701" y="0"/>
                </a:lnTo>
                <a:cubicBezTo>
                  <a:pt x="1697" y="0"/>
                  <a:pt x="1694" y="0"/>
                  <a:pt x="1690" y="0"/>
                </a:cubicBezTo>
                <a:close/>
              </a:path>
            </a:pathLst>
          </a:custGeom>
          <a:solidFill>
            <a:schemeClr val="bg1">
              <a:alpha val="30000"/>
            </a:schemeClr>
          </a:solidFill>
          <a:ln>
            <a:noFill/>
          </a:ln>
        </p:spPr>
        <p:txBody>
          <a:bodyPr vert="horz" wrap="square" lIns="91440" tIns="45720" rIns="91440" bIns="45720" numCol="1" anchor="t" anchorCtr="0" compatLnSpc="1">
            <a:prstTxWarp prst="textNoShape">
              <a:avLst/>
            </a:prstTxWarp>
          </a:bodyPr>
          <a:lstStyle/>
          <a:p>
            <a:endParaRPr lang="en-US"/>
          </a:p>
        </p:txBody>
      </p:sp>
      <p:pic>
        <p:nvPicPr>
          <p:cNvPr id="30" name="Image 29" descr="Une image contenant dessin humoristique, clipart, conception, illustration&#10;&#10;Le contenu généré par l’IA peut être incorrect.">
            <a:extLst>
              <a:ext uri="{FF2B5EF4-FFF2-40B4-BE49-F238E27FC236}">
                <a16:creationId xmlns:a16="http://schemas.microsoft.com/office/drawing/2014/main" id="{EA14BE1E-3D11-C652-9E6A-B0688886859C}"/>
              </a:ext>
            </a:extLst>
          </p:cNvPr>
          <p:cNvPicPr>
            <a:picLocks noChangeAspect="1"/>
          </p:cNvPicPr>
          <p:nvPr/>
        </p:nvPicPr>
        <p:blipFill>
          <a:blip r:embed="rId3" cstate="email">
            <a:biLevel thresh="25000"/>
            <a:extLst>
              <a:ext uri="{28A0092B-C50C-407E-A947-70E740481C1C}">
                <a14:useLocalDpi xmlns:a14="http://schemas.microsoft.com/office/drawing/2010/main"/>
              </a:ext>
            </a:extLst>
          </a:blip>
          <a:stretch>
            <a:fillRect/>
          </a:stretch>
        </p:blipFill>
        <p:spPr>
          <a:xfrm>
            <a:off x="4266942" y="1782969"/>
            <a:ext cx="720000" cy="720000"/>
          </a:xfrm>
          <a:prstGeom prst="rect">
            <a:avLst/>
          </a:prstGeom>
          <a:effectLst>
            <a:outerShdw blurRad="50800" dist="38100" dir="2700000" algn="tl" rotWithShape="0">
              <a:prstClr val="black">
                <a:alpha val="40000"/>
              </a:prstClr>
            </a:outerShdw>
          </a:effectLst>
        </p:spPr>
      </p:pic>
      <p:grpSp>
        <p:nvGrpSpPr>
          <p:cNvPr id="31" name="Groupe 30">
            <a:extLst>
              <a:ext uri="{FF2B5EF4-FFF2-40B4-BE49-F238E27FC236}">
                <a16:creationId xmlns:a16="http://schemas.microsoft.com/office/drawing/2014/main" id="{53A5C720-C0F5-EEEC-9D05-E5640F02B267}"/>
              </a:ext>
            </a:extLst>
          </p:cNvPr>
          <p:cNvGrpSpPr/>
          <p:nvPr/>
        </p:nvGrpSpPr>
        <p:grpSpPr>
          <a:xfrm>
            <a:off x="379371" y="1316115"/>
            <a:ext cx="2618913" cy="1886972"/>
            <a:chOff x="379371" y="1316115"/>
            <a:chExt cx="2618913" cy="1886972"/>
          </a:xfrm>
        </p:grpSpPr>
        <p:sp>
          <p:nvSpPr>
            <p:cNvPr id="32" name="Freeform: Shape 11">
              <a:extLst>
                <a:ext uri="{FF2B5EF4-FFF2-40B4-BE49-F238E27FC236}">
                  <a16:creationId xmlns:a16="http://schemas.microsoft.com/office/drawing/2014/main" id="{56AFDD82-4A87-800C-1812-A42280BFCA6B}"/>
                </a:ext>
              </a:extLst>
            </p:cNvPr>
            <p:cNvSpPr/>
            <p:nvPr/>
          </p:nvSpPr>
          <p:spPr>
            <a:xfrm>
              <a:off x="379371" y="2718867"/>
              <a:ext cx="2618913" cy="484220"/>
            </a:xfrm>
            <a:custGeom>
              <a:avLst/>
              <a:gdLst>
                <a:gd name="connsiteX0" fmla="*/ 304211 w 2618913"/>
                <a:gd name="connsiteY0" fmla="*/ 0 h 484220"/>
                <a:gd name="connsiteX1" fmla="*/ 423617 w 2618913"/>
                <a:gd name="connsiteY1" fmla="*/ 7193 h 484220"/>
                <a:gd name="connsiteX2" fmla="*/ 636393 w 2618913"/>
                <a:gd name="connsiteY2" fmla="*/ 49449 h 484220"/>
                <a:gd name="connsiteX3" fmla="*/ 859943 w 2618913"/>
                <a:gd name="connsiteY3" fmla="*/ 116879 h 484220"/>
                <a:gd name="connsiteX4" fmla="*/ 973962 w 2618913"/>
                <a:gd name="connsiteY4" fmla="*/ 153740 h 484220"/>
                <a:gd name="connsiteX5" fmla="*/ 1087981 w 2618913"/>
                <a:gd name="connsiteY5" fmla="*/ 187905 h 484220"/>
                <a:gd name="connsiteX6" fmla="*/ 1315122 w 2618913"/>
                <a:gd name="connsiteY6" fmla="*/ 232858 h 484220"/>
                <a:gd name="connsiteX7" fmla="*/ 1535081 w 2618913"/>
                <a:gd name="connsiteY7" fmla="*/ 231959 h 484220"/>
                <a:gd name="connsiteX8" fmla="*/ 1588948 w 2618913"/>
                <a:gd name="connsiteY8" fmla="*/ 222069 h 484220"/>
                <a:gd name="connsiteX9" fmla="*/ 1649998 w 2618913"/>
                <a:gd name="connsiteY9" fmla="*/ 209482 h 484220"/>
                <a:gd name="connsiteX10" fmla="*/ 1769404 w 2618913"/>
                <a:gd name="connsiteY10" fmla="*/ 186106 h 484220"/>
                <a:gd name="connsiteX11" fmla="*/ 1999238 w 2618913"/>
                <a:gd name="connsiteY11" fmla="*/ 147447 h 484220"/>
                <a:gd name="connsiteX12" fmla="*/ 2212912 w 2618913"/>
                <a:gd name="connsiteY12" fmla="*/ 128566 h 484220"/>
                <a:gd name="connsiteX13" fmla="*/ 2400550 w 2618913"/>
                <a:gd name="connsiteY13" fmla="*/ 144750 h 484220"/>
                <a:gd name="connsiteX14" fmla="*/ 2536117 w 2618913"/>
                <a:gd name="connsiteY14" fmla="*/ 196895 h 484220"/>
                <a:gd name="connsiteX15" fmla="*/ 2611531 w 2618913"/>
                <a:gd name="connsiteY15" fmla="*/ 245445 h 484220"/>
                <a:gd name="connsiteX16" fmla="*/ 2618913 w 2618913"/>
                <a:gd name="connsiteY16" fmla="*/ 250957 h 484220"/>
                <a:gd name="connsiteX17" fmla="*/ 2618913 w 2618913"/>
                <a:gd name="connsiteY17" fmla="*/ 260754 h 484220"/>
                <a:gd name="connsiteX18" fmla="*/ 2606144 w 2618913"/>
                <a:gd name="connsiteY18" fmla="*/ 258032 h 484220"/>
                <a:gd name="connsiteX19" fmla="*/ 2520854 w 2618913"/>
                <a:gd name="connsiteY19" fmla="*/ 243647 h 484220"/>
                <a:gd name="connsiteX20" fmla="*/ 2392470 w 2618913"/>
                <a:gd name="connsiteY20" fmla="*/ 240050 h 484220"/>
                <a:gd name="connsiteX21" fmla="*/ 2231766 w 2618913"/>
                <a:gd name="connsiteY21" fmla="*/ 270619 h 484220"/>
                <a:gd name="connsiteX22" fmla="*/ 2040537 w 2618913"/>
                <a:gd name="connsiteY22" fmla="*/ 329058 h 484220"/>
                <a:gd name="connsiteX23" fmla="*/ 1821476 w 2618913"/>
                <a:gd name="connsiteY23" fmla="*/ 398286 h 484220"/>
                <a:gd name="connsiteX24" fmla="*/ 1704763 w 2618913"/>
                <a:gd name="connsiteY24" fmla="*/ 433349 h 484220"/>
                <a:gd name="connsiteX25" fmla="*/ 1644611 w 2618913"/>
                <a:gd name="connsiteY25" fmla="*/ 451330 h 484220"/>
                <a:gd name="connsiteX26" fmla="*/ 1575481 w 2618913"/>
                <a:gd name="connsiteY26" fmla="*/ 467514 h 484220"/>
                <a:gd name="connsiteX27" fmla="*/ 1288189 w 2618913"/>
                <a:gd name="connsiteY27" fmla="*/ 478302 h 484220"/>
                <a:gd name="connsiteX28" fmla="*/ 1017954 w 2618913"/>
                <a:gd name="connsiteY28" fmla="*/ 416267 h 484220"/>
                <a:gd name="connsiteX29" fmla="*/ 895854 w 2618913"/>
                <a:gd name="connsiteY29" fmla="*/ 370415 h 484220"/>
                <a:gd name="connsiteX30" fmla="*/ 780937 w 2618913"/>
                <a:gd name="connsiteY30" fmla="*/ 320966 h 484220"/>
                <a:gd name="connsiteX31" fmla="*/ 574445 w 2618913"/>
                <a:gd name="connsiteY31" fmla="*/ 223867 h 484220"/>
                <a:gd name="connsiteX32" fmla="*/ 391296 w 2618913"/>
                <a:gd name="connsiteY32" fmla="*/ 145649 h 484220"/>
                <a:gd name="connsiteX33" fmla="*/ 232387 w 2618913"/>
                <a:gd name="connsiteY33" fmla="*/ 97099 h 484220"/>
                <a:gd name="connsiteX34" fmla="*/ 103106 w 2618913"/>
                <a:gd name="connsiteY34" fmla="*/ 78219 h 484220"/>
                <a:gd name="connsiteX35" fmla="*/ 16918 w 2618913"/>
                <a:gd name="connsiteY35" fmla="*/ 75522 h 484220"/>
                <a:gd name="connsiteX36" fmla="*/ 0 w 2618913"/>
                <a:gd name="connsiteY36" fmla="*/ 75847 h 484220"/>
                <a:gd name="connsiteX37" fmla="*/ 0 w 2618913"/>
                <a:gd name="connsiteY37" fmla="*/ 68854 h 484220"/>
                <a:gd name="connsiteX38" fmla="*/ 13327 w 2618913"/>
                <a:gd name="connsiteY38" fmla="*/ 62036 h 484220"/>
                <a:gd name="connsiteX39" fmla="*/ 48340 w 2618913"/>
                <a:gd name="connsiteY39" fmla="*/ 46751 h 484220"/>
                <a:gd name="connsiteX40" fmla="*/ 97719 w 2618913"/>
                <a:gd name="connsiteY40" fmla="*/ 28770 h 484220"/>
                <a:gd name="connsiteX41" fmla="*/ 237774 w 2618913"/>
                <a:gd name="connsiteY41" fmla="*/ 2697 h 484220"/>
                <a:gd name="connsiteX42" fmla="*/ 304211 w 2618913"/>
                <a:gd name="connsiteY42" fmla="*/ 0 h 48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18913" h="484220">
                  <a:moveTo>
                    <a:pt x="304211" y="0"/>
                  </a:moveTo>
                  <a:cubicBezTo>
                    <a:pt x="341918" y="0"/>
                    <a:pt x="382318" y="2697"/>
                    <a:pt x="423617" y="7193"/>
                  </a:cubicBezTo>
                  <a:cubicBezTo>
                    <a:pt x="490951" y="15284"/>
                    <a:pt x="562774" y="30568"/>
                    <a:pt x="636393" y="49449"/>
                  </a:cubicBezTo>
                  <a:cubicBezTo>
                    <a:pt x="709114" y="69228"/>
                    <a:pt x="784528" y="92604"/>
                    <a:pt x="859943" y="116879"/>
                  </a:cubicBezTo>
                  <a:cubicBezTo>
                    <a:pt x="897650" y="129465"/>
                    <a:pt x="935357" y="141153"/>
                    <a:pt x="973962" y="153740"/>
                  </a:cubicBezTo>
                  <a:cubicBezTo>
                    <a:pt x="1011669" y="165428"/>
                    <a:pt x="1050274" y="177116"/>
                    <a:pt x="1087981" y="187905"/>
                  </a:cubicBezTo>
                  <a:cubicBezTo>
                    <a:pt x="1164294" y="207684"/>
                    <a:pt x="1239708" y="225665"/>
                    <a:pt x="1315122" y="232858"/>
                  </a:cubicBezTo>
                  <a:cubicBezTo>
                    <a:pt x="1389639" y="241848"/>
                    <a:pt x="1463258" y="240949"/>
                    <a:pt x="1535081" y="231959"/>
                  </a:cubicBezTo>
                  <a:cubicBezTo>
                    <a:pt x="1553037" y="228363"/>
                    <a:pt x="1570992" y="224766"/>
                    <a:pt x="1588948" y="222069"/>
                  </a:cubicBezTo>
                  <a:cubicBezTo>
                    <a:pt x="1608700" y="217574"/>
                    <a:pt x="1629349" y="213977"/>
                    <a:pt x="1649998" y="209482"/>
                  </a:cubicBezTo>
                  <a:cubicBezTo>
                    <a:pt x="1690398" y="201391"/>
                    <a:pt x="1729901" y="193299"/>
                    <a:pt x="1769404" y="186106"/>
                  </a:cubicBezTo>
                  <a:cubicBezTo>
                    <a:pt x="1847512" y="171721"/>
                    <a:pt x="1924722" y="158235"/>
                    <a:pt x="1999238" y="147447"/>
                  </a:cubicBezTo>
                  <a:cubicBezTo>
                    <a:pt x="2072857" y="137557"/>
                    <a:pt x="2144680" y="129465"/>
                    <a:pt x="2212912" y="128566"/>
                  </a:cubicBezTo>
                  <a:cubicBezTo>
                    <a:pt x="2281144" y="127667"/>
                    <a:pt x="2345785" y="132163"/>
                    <a:pt x="2400550" y="144750"/>
                  </a:cubicBezTo>
                  <a:cubicBezTo>
                    <a:pt x="2456213" y="159135"/>
                    <a:pt x="2501103" y="178015"/>
                    <a:pt x="2536117" y="196895"/>
                  </a:cubicBezTo>
                  <a:cubicBezTo>
                    <a:pt x="2570233" y="215776"/>
                    <a:pt x="2595371" y="232858"/>
                    <a:pt x="2611531" y="245445"/>
                  </a:cubicBezTo>
                  <a:lnTo>
                    <a:pt x="2618913" y="250957"/>
                  </a:lnTo>
                  <a:lnTo>
                    <a:pt x="2618913" y="260754"/>
                  </a:lnTo>
                  <a:lnTo>
                    <a:pt x="2606144" y="258032"/>
                  </a:lnTo>
                  <a:cubicBezTo>
                    <a:pt x="2586393" y="253536"/>
                    <a:pt x="2556766" y="249041"/>
                    <a:pt x="2520854" y="243647"/>
                  </a:cubicBezTo>
                  <a:cubicBezTo>
                    <a:pt x="2484045" y="239151"/>
                    <a:pt x="2440951" y="237353"/>
                    <a:pt x="2392470" y="240050"/>
                  </a:cubicBezTo>
                  <a:cubicBezTo>
                    <a:pt x="2343990" y="243647"/>
                    <a:pt x="2291020" y="254435"/>
                    <a:pt x="2231766" y="270619"/>
                  </a:cubicBezTo>
                  <a:cubicBezTo>
                    <a:pt x="2173409" y="285903"/>
                    <a:pt x="2108769" y="306581"/>
                    <a:pt x="2040537" y="329058"/>
                  </a:cubicBezTo>
                  <a:cubicBezTo>
                    <a:pt x="1971407" y="350635"/>
                    <a:pt x="1897788" y="374910"/>
                    <a:pt x="1821476" y="398286"/>
                  </a:cubicBezTo>
                  <a:cubicBezTo>
                    <a:pt x="1782871" y="410873"/>
                    <a:pt x="1744266" y="422560"/>
                    <a:pt x="1704763" y="433349"/>
                  </a:cubicBezTo>
                  <a:cubicBezTo>
                    <a:pt x="1685012" y="439643"/>
                    <a:pt x="1664363" y="445037"/>
                    <a:pt x="1644611" y="451330"/>
                  </a:cubicBezTo>
                  <a:cubicBezTo>
                    <a:pt x="1622166" y="456725"/>
                    <a:pt x="1598824" y="462119"/>
                    <a:pt x="1575481" y="467514"/>
                  </a:cubicBezTo>
                  <a:cubicBezTo>
                    <a:pt x="1481213" y="486394"/>
                    <a:pt x="1382456" y="488192"/>
                    <a:pt x="1288189" y="478302"/>
                  </a:cubicBezTo>
                  <a:cubicBezTo>
                    <a:pt x="1193023" y="467514"/>
                    <a:pt x="1102346" y="445037"/>
                    <a:pt x="1017954" y="416267"/>
                  </a:cubicBezTo>
                  <a:cubicBezTo>
                    <a:pt x="975758" y="402781"/>
                    <a:pt x="935357" y="386598"/>
                    <a:pt x="895854" y="370415"/>
                  </a:cubicBezTo>
                  <a:cubicBezTo>
                    <a:pt x="856351" y="354232"/>
                    <a:pt x="817746" y="338048"/>
                    <a:pt x="780937" y="320966"/>
                  </a:cubicBezTo>
                  <a:cubicBezTo>
                    <a:pt x="707318" y="287701"/>
                    <a:pt x="639086" y="253536"/>
                    <a:pt x="574445" y="223867"/>
                  </a:cubicBezTo>
                  <a:cubicBezTo>
                    <a:pt x="508907" y="193299"/>
                    <a:pt x="448755" y="167226"/>
                    <a:pt x="391296" y="145649"/>
                  </a:cubicBezTo>
                  <a:cubicBezTo>
                    <a:pt x="333838" y="124071"/>
                    <a:pt x="280868" y="108787"/>
                    <a:pt x="232387" y="97099"/>
                  </a:cubicBezTo>
                  <a:cubicBezTo>
                    <a:pt x="183907" y="86310"/>
                    <a:pt x="139915" y="80916"/>
                    <a:pt x="103106" y="78219"/>
                  </a:cubicBezTo>
                  <a:cubicBezTo>
                    <a:pt x="67194" y="75522"/>
                    <a:pt x="37567" y="73723"/>
                    <a:pt x="16918" y="75522"/>
                  </a:cubicBezTo>
                  <a:lnTo>
                    <a:pt x="0" y="75847"/>
                  </a:lnTo>
                  <a:lnTo>
                    <a:pt x="0" y="68854"/>
                  </a:lnTo>
                  <a:lnTo>
                    <a:pt x="13327" y="62036"/>
                  </a:lnTo>
                  <a:cubicBezTo>
                    <a:pt x="23202" y="57540"/>
                    <a:pt x="33976" y="51247"/>
                    <a:pt x="48340" y="46751"/>
                  </a:cubicBezTo>
                  <a:cubicBezTo>
                    <a:pt x="62705" y="41357"/>
                    <a:pt x="78865" y="33266"/>
                    <a:pt x="97719" y="28770"/>
                  </a:cubicBezTo>
                  <a:cubicBezTo>
                    <a:pt x="135426" y="17082"/>
                    <a:pt x="182111" y="8092"/>
                    <a:pt x="237774" y="2697"/>
                  </a:cubicBezTo>
                  <a:cubicBezTo>
                    <a:pt x="259321" y="899"/>
                    <a:pt x="280868" y="0"/>
                    <a:pt x="304211" y="0"/>
                  </a:cubicBezTo>
                  <a:close/>
                </a:path>
              </a:pathLst>
            </a:custGeom>
            <a:solidFill>
              <a:srgbClr val="3475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10">
              <a:extLst>
                <a:ext uri="{FF2B5EF4-FFF2-40B4-BE49-F238E27FC236}">
                  <a16:creationId xmlns:a16="http://schemas.microsoft.com/office/drawing/2014/main" id="{6951FDC3-A0F6-116C-89F5-3E3528E0A35E}"/>
                </a:ext>
              </a:extLst>
            </p:cNvPr>
            <p:cNvSpPr/>
            <p:nvPr/>
          </p:nvSpPr>
          <p:spPr>
            <a:xfrm>
              <a:off x="379371" y="1316115"/>
              <a:ext cx="2618913" cy="1653709"/>
            </a:xfrm>
            <a:custGeom>
              <a:avLst/>
              <a:gdLst>
                <a:gd name="connsiteX0" fmla="*/ 125760 w 2618913"/>
                <a:gd name="connsiteY0" fmla="*/ 0 h 1653709"/>
                <a:gd name="connsiteX1" fmla="*/ 2493153 w 2618913"/>
                <a:gd name="connsiteY1" fmla="*/ 0 h 1653709"/>
                <a:gd name="connsiteX2" fmla="*/ 2618913 w 2618913"/>
                <a:gd name="connsiteY2" fmla="*/ 125760 h 1653709"/>
                <a:gd name="connsiteX3" fmla="*/ 2618913 w 2618913"/>
                <a:gd name="connsiteY3" fmla="*/ 1653709 h 1653709"/>
                <a:gd name="connsiteX4" fmla="*/ 2611531 w 2618913"/>
                <a:gd name="connsiteY4" fmla="*/ 1648197 h 1653709"/>
                <a:gd name="connsiteX5" fmla="*/ 2536117 w 2618913"/>
                <a:gd name="connsiteY5" fmla="*/ 1599647 h 1653709"/>
                <a:gd name="connsiteX6" fmla="*/ 2400550 w 2618913"/>
                <a:gd name="connsiteY6" fmla="*/ 1547502 h 1653709"/>
                <a:gd name="connsiteX7" fmla="*/ 2212912 w 2618913"/>
                <a:gd name="connsiteY7" fmla="*/ 1531318 h 1653709"/>
                <a:gd name="connsiteX8" fmla="*/ 1999238 w 2618913"/>
                <a:gd name="connsiteY8" fmla="*/ 1550199 h 1653709"/>
                <a:gd name="connsiteX9" fmla="*/ 1769404 w 2618913"/>
                <a:gd name="connsiteY9" fmla="*/ 1588858 h 1653709"/>
                <a:gd name="connsiteX10" fmla="*/ 1649998 w 2618913"/>
                <a:gd name="connsiteY10" fmla="*/ 1612234 h 1653709"/>
                <a:gd name="connsiteX11" fmla="*/ 1588948 w 2618913"/>
                <a:gd name="connsiteY11" fmla="*/ 1624821 h 1653709"/>
                <a:gd name="connsiteX12" fmla="*/ 1535081 w 2618913"/>
                <a:gd name="connsiteY12" fmla="*/ 1634711 h 1653709"/>
                <a:gd name="connsiteX13" fmla="*/ 1315122 w 2618913"/>
                <a:gd name="connsiteY13" fmla="*/ 1635610 h 1653709"/>
                <a:gd name="connsiteX14" fmla="*/ 1087981 w 2618913"/>
                <a:gd name="connsiteY14" fmla="*/ 1590657 h 1653709"/>
                <a:gd name="connsiteX15" fmla="*/ 973962 w 2618913"/>
                <a:gd name="connsiteY15" fmla="*/ 1556492 h 1653709"/>
                <a:gd name="connsiteX16" fmla="*/ 859943 w 2618913"/>
                <a:gd name="connsiteY16" fmla="*/ 1519631 h 1653709"/>
                <a:gd name="connsiteX17" fmla="*/ 636393 w 2618913"/>
                <a:gd name="connsiteY17" fmla="*/ 1452201 h 1653709"/>
                <a:gd name="connsiteX18" fmla="*/ 423617 w 2618913"/>
                <a:gd name="connsiteY18" fmla="*/ 1409945 h 1653709"/>
                <a:gd name="connsiteX19" fmla="*/ 304211 w 2618913"/>
                <a:gd name="connsiteY19" fmla="*/ 1402752 h 1653709"/>
                <a:gd name="connsiteX20" fmla="*/ 237774 w 2618913"/>
                <a:gd name="connsiteY20" fmla="*/ 1405449 h 1653709"/>
                <a:gd name="connsiteX21" fmla="*/ 97719 w 2618913"/>
                <a:gd name="connsiteY21" fmla="*/ 1431522 h 1653709"/>
                <a:gd name="connsiteX22" fmla="*/ 48340 w 2618913"/>
                <a:gd name="connsiteY22" fmla="*/ 1449503 h 1653709"/>
                <a:gd name="connsiteX23" fmla="*/ 13327 w 2618913"/>
                <a:gd name="connsiteY23" fmla="*/ 1464788 h 1653709"/>
                <a:gd name="connsiteX24" fmla="*/ 0 w 2618913"/>
                <a:gd name="connsiteY24" fmla="*/ 1471606 h 1653709"/>
                <a:gd name="connsiteX25" fmla="*/ 0 w 2618913"/>
                <a:gd name="connsiteY25" fmla="*/ 125760 h 1653709"/>
                <a:gd name="connsiteX26" fmla="*/ 125760 w 2618913"/>
                <a:gd name="connsiteY26" fmla="*/ 0 h 165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13" h="1653709">
                  <a:moveTo>
                    <a:pt x="125760" y="0"/>
                  </a:moveTo>
                  <a:lnTo>
                    <a:pt x="2493153" y="0"/>
                  </a:lnTo>
                  <a:cubicBezTo>
                    <a:pt x="2562608" y="0"/>
                    <a:pt x="2618913" y="56305"/>
                    <a:pt x="2618913" y="125760"/>
                  </a:cubicBezTo>
                  <a:lnTo>
                    <a:pt x="2618913" y="1653709"/>
                  </a:lnTo>
                  <a:lnTo>
                    <a:pt x="2611531" y="1648197"/>
                  </a:lnTo>
                  <a:cubicBezTo>
                    <a:pt x="2595371" y="1635610"/>
                    <a:pt x="2570233" y="1618528"/>
                    <a:pt x="2536117" y="1599647"/>
                  </a:cubicBezTo>
                  <a:cubicBezTo>
                    <a:pt x="2501103" y="1580767"/>
                    <a:pt x="2456213" y="1561887"/>
                    <a:pt x="2400550" y="1547502"/>
                  </a:cubicBezTo>
                  <a:cubicBezTo>
                    <a:pt x="2345785" y="1534915"/>
                    <a:pt x="2281144" y="1530419"/>
                    <a:pt x="2212912" y="1531318"/>
                  </a:cubicBezTo>
                  <a:cubicBezTo>
                    <a:pt x="2144680" y="1532217"/>
                    <a:pt x="2072857" y="1540309"/>
                    <a:pt x="1999238" y="1550199"/>
                  </a:cubicBezTo>
                  <a:cubicBezTo>
                    <a:pt x="1924722" y="1560987"/>
                    <a:pt x="1847512" y="1574473"/>
                    <a:pt x="1769404" y="1588858"/>
                  </a:cubicBezTo>
                  <a:cubicBezTo>
                    <a:pt x="1729901" y="1596051"/>
                    <a:pt x="1690398" y="1604143"/>
                    <a:pt x="1649998" y="1612234"/>
                  </a:cubicBezTo>
                  <a:cubicBezTo>
                    <a:pt x="1629349" y="1616729"/>
                    <a:pt x="1608700" y="1620326"/>
                    <a:pt x="1588948" y="1624821"/>
                  </a:cubicBezTo>
                  <a:cubicBezTo>
                    <a:pt x="1570992" y="1627518"/>
                    <a:pt x="1553037" y="1631115"/>
                    <a:pt x="1535081" y="1634711"/>
                  </a:cubicBezTo>
                  <a:cubicBezTo>
                    <a:pt x="1463258" y="1643701"/>
                    <a:pt x="1389639" y="1644600"/>
                    <a:pt x="1315122" y="1635610"/>
                  </a:cubicBezTo>
                  <a:cubicBezTo>
                    <a:pt x="1239708" y="1628417"/>
                    <a:pt x="1164294" y="1610436"/>
                    <a:pt x="1087981" y="1590657"/>
                  </a:cubicBezTo>
                  <a:cubicBezTo>
                    <a:pt x="1050274" y="1579868"/>
                    <a:pt x="1011669" y="1568180"/>
                    <a:pt x="973962" y="1556492"/>
                  </a:cubicBezTo>
                  <a:cubicBezTo>
                    <a:pt x="935357" y="1543905"/>
                    <a:pt x="897650" y="1532217"/>
                    <a:pt x="859943" y="1519631"/>
                  </a:cubicBezTo>
                  <a:cubicBezTo>
                    <a:pt x="784528" y="1495356"/>
                    <a:pt x="709114" y="1471980"/>
                    <a:pt x="636393" y="1452201"/>
                  </a:cubicBezTo>
                  <a:cubicBezTo>
                    <a:pt x="562774" y="1433320"/>
                    <a:pt x="490951" y="1418036"/>
                    <a:pt x="423617" y="1409945"/>
                  </a:cubicBezTo>
                  <a:cubicBezTo>
                    <a:pt x="382318" y="1405449"/>
                    <a:pt x="341918" y="1402752"/>
                    <a:pt x="304211" y="1402752"/>
                  </a:cubicBezTo>
                  <a:cubicBezTo>
                    <a:pt x="280868" y="1402752"/>
                    <a:pt x="259321" y="1403651"/>
                    <a:pt x="237774" y="1405449"/>
                  </a:cubicBezTo>
                  <a:cubicBezTo>
                    <a:pt x="182111" y="1410844"/>
                    <a:pt x="135426" y="1419834"/>
                    <a:pt x="97719" y="1431522"/>
                  </a:cubicBezTo>
                  <a:cubicBezTo>
                    <a:pt x="78865" y="1436018"/>
                    <a:pt x="62705" y="1444109"/>
                    <a:pt x="48340" y="1449503"/>
                  </a:cubicBezTo>
                  <a:cubicBezTo>
                    <a:pt x="33976" y="1453999"/>
                    <a:pt x="23202" y="1460292"/>
                    <a:pt x="13327" y="1464788"/>
                  </a:cubicBezTo>
                  <a:lnTo>
                    <a:pt x="0" y="1471606"/>
                  </a:lnTo>
                  <a:lnTo>
                    <a:pt x="0" y="125760"/>
                  </a:lnTo>
                  <a:cubicBezTo>
                    <a:pt x="0" y="56305"/>
                    <a:pt x="56305" y="0"/>
                    <a:pt x="125760" y="0"/>
                  </a:cubicBezTo>
                  <a:close/>
                </a:path>
              </a:pathLst>
            </a:custGeom>
            <a:solidFill>
              <a:srgbClr val="48A67F"/>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t"/>
            <a:lstStyle/>
            <a:p>
              <a:pPr algn="ctr"/>
              <a:r>
                <a:rPr lang="en-US" sz="2400" b="1">
                  <a:latin typeface="Century Gothic" panose="020B0502020202020204" pitchFamily="34" charset="0"/>
                </a:rPr>
                <a:t>HYPERTENSION</a:t>
              </a:r>
            </a:p>
          </p:txBody>
        </p:sp>
        <p:sp>
          <p:nvSpPr>
            <p:cNvPr id="34" name="Freeform: Shape 15">
              <a:extLst>
                <a:ext uri="{FF2B5EF4-FFF2-40B4-BE49-F238E27FC236}">
                  <a16:creationId xmlns:a16="http://schemas.microsoft.com/office/drawing/2014/main" id="{F82A7705-AE9A-89E0-B2FE-D459C3CCDF63}"/>
                </a:ext>
              </a:extLst>
            </p:cNvPr>
            <p:cNvSpPr/>
            <p:nvPr/>
          </p:nvSpPr>
          <p:spPr>
            <a:xfrm>
              <a:off x="379371" y="2855399"/>
              <a:ext cx="636075" cy="220714"/>
            </a:xfrm>
            <a:custGeom>
              <a:avLst/>
              <a:gdLst>
                <a:gd name="connsiteX0" fmla="*/ 477 w 636075"/>
                <a:gd name="connsiteY0" fmla="*/ 356 h 220714"/>
                <a:gd name="connsiteX1" fmla="*/ 26591 w 636075"/>
                <a:gd name="connsiteY1" fmla="*/ 379 h 220714"/>
                <a:gd name="connsiteX2" fmla="*/ 104805 w 636075"/>
                <a:gd name="connsiteY2" fmla="*/ 2253 h 220714"/>
                <a:gd name="connsiteX3" fmla="*/ 130729 w 636075"/>
                <a:gd name="connsiteY3" fmla="*/ 4980 h 220714"/>
                <a:gd name="connsiteX4" fmla="*/ 182513 w 636075"/>
                <a:gd name="connsiteY4" fmla="*/ 11336 h 220714"/>
                <a:gd name="connsiteX5" fmla="*/ 234044 w 636075"/>
                <a:gd name="connsiteY5" fmla="*/ 21297 h 220714"/>
                <a:gd name="connsiteX6" fmla="*/ 284552 w 636075"/>
                <a:gd name="connsiteY6" fmla="*/ 32997 h 220714"/>
                <a:gd name="connsiteX7" fmla="*/ 332182 w 636075"/>
                <a:gd name="connsiteY7" fmla="*/ 47211 h 220714"/>
                <a:gd name="connsiteX8" fmla="*/ 420725 w 636075"/>
                <a:gd name="connsiteY8" fmla="*/ 81508 h 220714"/>
                <a:gd name="connsiteX9" fmla="*/ 495510 w 636075"/>
                <a:gd name="connsiteY9" fmla="*/ 119367 h 220714"/>
                <a:gd name="connsiteX10" fmla="*/ 556791 w 636075"/>
                <a:gd name="connsiteY10" fmla="*/ 157182 h 220714"/>
                <a:gd name="connsiteX11" fmla="*/ 600402 w 636075"/>
                <a:gd name="connsiteY11" fmla="*/ 190132 h 220714"/>
                <a:gd name="connsiteX12" fmla="*/ 636075 w 636075"/>
                <a:gd name="connsiteY12" fmla="*/ 220714 h 220714"/>
                <a:gd name="connsiteX13" fmla="*/ 591197 w 636075"/>
                <a:gd name="connsiteY13" fmla="*/ 205787 h 220714"/>
                <a:gd name="connsiteX14" fmla="*/ 540236 w 636075"/>
                <a:gd name="connsiteY14" fmla="*/ 187716 h 220714"/>
                <a:gd name="connsiteX15" fmla="*/ 475065 w 636075"/>
                <a:gd name="connsiteY15" fmla="*/ 166835 h 220714"/>
                <a:gd name="connsiteX16" fmla="*/ 398243 w 636075"/>
                <a:gd name="connsiteY16" fmla="*/ 145135 h 220714"/>
                <a:gd name="connsiteX17" fmla="*/ 311438 w 636075"/>
                <a:gd name="connsiteY17" fmla="*/ 124545 h 220714"/>
                <a:gd name="connsiteX18" fmla="*/ 265284 w 636075"/>
                <a:gd name="connsiteY18" fmla="*/ 114962 h 220714"/>
                <a:gd name="connsiteX19" fmla="*/ 218107 w 636075"/>
                <a:gd name="connsiteY19" fmla="*/ 107119 h 220714"/>
                <a:gd name="connsiteX20" fmla="*/ 194998 w 636075"/>
                <a:gd name="connsiteY20" fmla="*/ 102778 h 220714"/>
                <a:gd name="connsiteX21" fmla="*/ 169971 w 636075"/>
                <a:gd name="connsiteY21" fmla="*/ 100113 h 220714"/>
                <a:gd name="connsiteX22" fmla="*/ 121771 w 636075"/>
                <a:gd name="connsiteY22" fmla="*/ 94009 h 220714"/>
                <a:gd name="connsiteX23" fmla="*/ 24992 w 636075"/>
                <a:gd name="connsiteY23" fmla="*/ 87209 h 220714"/>
                <a:gd name="connsiteX24" fmla="*/ 0 w 636075"/>
                <a:gd name="connsiteY24" fmla="*/ 86640 h 220714"/>
                <a:gd name="connsiteX25" fmla="*/ 0 w 636075"/>
                <a:gd name="connsiteY25" fmla="*/ 373 h 220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6075" h="220714">
                  <a:moveTo>
                    <a:pt x="477" y="356"/>
                  </a:moveTo>
                  <a:cubicBezTo>
                    <a:pt x="8605" y="21"/>
                    <a:pt x="17630" y="-250"/>
                    <a:pt x="26591" y="379"/>
                  </a:cubicBezTo>
                  <a:cubicBezTo>
                    <a:pt x="51872" y="-561"/>
                    <a:pt x="78818" y="427"/>
                    <a:pt x="104805" y="2253"/>
                  </a:cubicBezTo>
                  <a:cubicBezTo>
                    <a:pt x="113766" y="2883"/>
                    <a:pt x="121768" y="4351"/>
                    <a:pt x="130729" y="4980"/>
                  </a:cubicBezTo>
                  <a:cubicBezTo>
                    <a:pt x="148651" y="6240"/>
                    <a:pt x="165550" y="9239"/>
                    <a:pt x="182513" y="11336"/>
                  </a:cubicBezTo>
                  <a:cubicBezTo>
                    <a:pt x="200372" y="13497"/>
                    <a:pt x="217208" y="17397"/>
                    <a:pt x="234044" y="21297"/>
                  </a:cubicBezTo>
                  <a:cubicBezTo>
                    <a:pt x="250880" y="25197"/>
                    <a:pt x="267779" y="28196"/>
                    <a:pt x="284552" y="32997"/>
                  </a:cubicBezTo>
                  <a:cubicBezTo>
                    <a:pt x="300428" y="37735"/>
                    <a:pt x="316305" y="42473"/>
                    <a:pt x="332182" y="47211"/>
                  </a:cubicBezTo>
                  <a:cubicBezTo>
                    <a:pt x="363935" y="56688"/>
                    <a:pt x="392683" y="70481"/>
                    <a:pt x="420725" y="81508"/>
                  </a:cubicBezTo>
                  <a:cubicBezTo>
                    <a:pt x="447808" y="93373"/>
                    <a:pt x="472908" y="107816"/>
                    <a:pt x="495510" y="119367"/>
                  </a:cubicBezTo>
                  <a:cubicBezTo>
                    <a:pt x="518882" y="132782"/>
                    <a:pt x="538669" y="145946"/>
                    <a:pt x="556791" y="157182"/>
                  </a:cubicBezTo>
                  <a:cubicBezTo>
                    <a:pt x="574912" y="168417"/>
                    <a:pt x="587531" y="181077"/>
                    <a:pt x="600402" y="190132"/>
                  </a:cubicBezTo>
                  <a:cubicBezTo>
                    <a:pt x="623394" y="208955"/>
                    <a:pt x="636075" y="220714"/>
                    <a:pt x="636075" y="220714"/>
                  </a:cubicBezTo>
                  <a:cubicBezTo>
                    <a:pt x="636075" y="220714"/>
                    <a:pt x="620199" y="215976"/>
                    <a:pt x="591197" y="205787"/>
                  </a:cubicBezTo>
                  <a:cubicBezTo>
                    <a:pt x="577113" y="201175"/>
                    <a:pt x="560530" y="193670"/>
                    <a:pt x="540236" y="187716"/>
                  </a:cubicBezTo>
                  <a:cubicBezTo>
                    <a:pt x="520839" y="181824"/>
                    <a:pt x="498816" y="174843"/>
                    <a:pt x="475065" y="166835"/>
                  </a:cubicBezTo>
                  <a:cubicBezTo>
                    <a:pt x="451186" y="160628"/>
                    <a:pt x="425643" y="152494"/>
                    <a:pt x="398243" y="145135"/>
                  </a:cubicBezTo>
                  <a:cubicBezTo>
                    <a:pt x="369885" y="138614"/>
                    <a:pt x="341716" y="129389"/>
                    <a:pt x="311438" y="124545"/>
                  </a:cubicBezTo>
                  <a:cubicBezTo>
                    <a:pt x="296394" y="120771"/>
                    <a:pt x="281287" y="117898"/>
                    <a:pt x="265284" y="114962"/>
                  </a:cubicBezTo>
                  <a:cubicBezTo>
                    <a:pt x="250177" y="112089"/>
                    <a:pt x="234174" y="109153"/>
                    <a:pt x="218107" y="107119"/>
                  </a:cubicBezTo>
                  <a:lnTo>
                    <a:pt x="194998" y="102778"/>
                  </a:lnTo>
                  <a:lnTo>
                    <a:pt x="169971" y="100113"/>
                  </a:lnTo>
                  <a:cubicBezTo>
                    <a:pt x="153904" y="98079"/>
                    <a:pt x="137901" y="95143"/>
                    <a:pt x="121771" y="94009"/>
                  </a:cubicBezTo>
                  <a:cubicBezTo>
                    <a:pt x="89511" y="91743"/>
                    <a:pt x="56419" y="88512"/>
                    <a:pt x="24992" y="87209"/>
                  </a:cubicBezTo>
                  <a:lnTo>
                    <a:pt x="0" y="86640"/>
                  </a:lnTo>
                  <a:lnTo>
                    <a:pt x="0" y="373"/>
                  </a:lnTo>
                  <a:close/>
                </a:path>
              </a:pathLst>
            </a:custGeom>
            <a:solidFill>
              <a:srgbClr val="3475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1">
              <a:extLst>
                <a:ext uri="{FF2B5EF4-FFF2-40B4-BE49-F238E27FC236}">
                  <a16:creationId xmlns:a16="http://schemas.microsoft.com/office/drawing/2014/main" id="{6D671B50-3120-8E29-8FBF-A891A2175491}"/>
                </a:ext>
              </a:extLst>
            </p:cNvPr>
            <p:cNvSpPr>
              <a:spLocks/>
            </p:cNvSpPr>
            <p:nvPr/>
          </p:nvSpPr>
          <p:spPr bwMode="auto">
            <a:xfrm>
              <a:off x="825259" y="2585087"/>
              <a:ext cx="2102175" cy="302296"/>
            </a:xfrm>
            <a:custGeom>
              <a:avLst/>
              <a:gdLst>
                <a:gd name="T0" fmla="*/ 1690 w 2341"/>
                <a:gd name="T1" fmla="*/ 0 h 337"/>
                <a:gd name="T2" fmla="*/ 945 w 2341"/>
                <a:gd name="T3" fmla="*/ 121 h 337"/>
                <a:gd name="T4" fmla="*/ 945 w 2341"/>
                <a:gd name="T5" fmla="*/ 121 h 337"/>
                <a:gd name="T6" fmla="*/ 627 w 2341"/>
                <a:gd name="T7" fmla="*/ 85 h 337"/>
                <a:gd name="T8" fmla="*/ 627 w 2341"/>
                <a:gd name="T9" fmla="*/ 85 h 337"/>
                <a:gd name="T10" fmla="*/ 0 w 2341"/>
                <a:gd name="T11" fmla="*/ 101 h 337"/>
                <a:gd name="T12" fmla="*/ 0 w 2341"/>
                <a:gd name="T13" fmla="*/ 101 h 337"/>
                <a:gd name="T14" fmla="*/ 1027 w 2341"/>
                <a:gd name="T15" fmla="*/ 335 h 337"/>
                <a:gd name="T16" fmla="*/ 1027 w 2341"/>
                <a:gd name="T17" fmla="*/ 335 h 337"/>
                <a:gd name="T18" fmla="*/ 1533 w 2341"/>
                <a:gd name="T19" fmla="*/ 271 h 337"/>
                <a:gd name="T20" fmla="*/ 1533 w 2341"/>
                <a:gd name="T21" fmla="*/ 271 h 337"/>
                <a:gd name="T22" fmla="*/ 2341 w 2341"/>
                <a:gd name="T23" fmla="*/ 311 h 337"/>
                <a:gd name="T24" fmla="*/ 2341 w 2341"/>
                <a:gd name="T25" fmla="*/ 311 h 337"/>
                <a:gd name="T26" fmla="*/ 1701 w 2341"/>
                <a:gd name="T27" fmla="*/ 0 h 337"/>
                <a:gd name="T28" fmla="*/ 1701 w 2341"/>
                <a:gd name="T29" fmla="*/ 0 h 337"/>
                <a:gd name="T30" fmla="*/ 1690 w 2341"/>
                <a:gd name="T3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1" h="337">
                  <a:moveTo>
                    <a:pt x="1690" y="0"/>
                  </a:moveTo>
                  <a:cubicBezTo>
                    <a:pt x="1336" y="7"/>
                    <a:pt x="1299" y="114"/>
                    <a:pt x="945" y="121"/>
                  </a:cubicBezTo>
                  <a:lnTo>
                    <a:pt x="945" y="121"/>
                  </a:lnTo>
                  <a:cubicBezTo>
                    <a:pt x="816" y="123"/>
                    <a:pt x="720" y="104"/>
                    <a:pt x="627" y="85"/>
                  </a:cubicBezTo>
                  <a:lnTo>
                    <a:pt x="627" y="85"/>
                  </a:lnTo>
                  <a:cubicBezTo>
                    <a:pt x="464" y="52"/>
                    <a:pt x="310" y="19"/>
                    <a:pt x="0" y="101"/>
                  </a:cubicBezTo>
                  <a:lnTo>
                    <a:pt x="0" y="101"/>
                  </a:lnTo>
                  <a:cubicBezTo>
                    <a:pt x="415" y="129"/>
                    <a:pt x="652" y="331"/>
                    <a:pt x="1027" y="335"/>
                  </a:cubicBezTo>
                  <a:lnTo>
                    <a:pt x="1027" y="335"/>
                  </a:lnTo>
                  <a:cubicBezTo>
                    <a:pt x="1230" y="337"/>
                    <a:pt x="1390" y="304"/>
                    <a:pt x="1533" y="271"/>
                  </a:cubicBezTo>
                  <a:lnTo>
                    <a:pt x="1533" y="271"/>
                  </a:lnTo>
                  <a:cubicBezTo>
                    <a:pt x="1799" y="210"/>
                    <a:pt x="2009" y="149"/>
                    <a:pt x="2341" y="311"/>
                  </a:cubicBezTo>
                  <a:lnTo>
                    <a:pt x="2341" y="311"/>
                  </a:lnTo>
                  <a:cubicBezTo>
                    <a:pt x="2341" y="311"/>
                    <a:pt x="2050" y="0"/>
                    <a:pt x="1701" y="0"/>
                  </a:cubicBezTo>
                  <a:lnTo>
                    <a:pt x="1701" y="0"/>
                  </a:lnTo>
                  <a:cubicBezTo>
                    <a:pt x="1697" y="0"/>
                    <a:pt x="1694" y="0"/>
                    <a:pt x="1690" y="0"/>
                  </a:cubicBezTo>
                  <a:close/>
                </a:path>
              </a:pathLst>
            </a:custGeom>
            <a:solidFill>
              <a:schemeClr val="bg1">
                <a:alpha val="30000"/>
              </a:schemeClr>
            </a:solidFill>
            <a:ln>
              <a:noFill/>
            </a:ln>
          </p:spPr>
          <p:txBody>
            <a:bodyPr vert="horz" wrap="square" lIns="91440" tIns="45720" rIns="91440" bIns="45720" numCol="1" anchor="t" anchorCtr="0" compatLnSpc="1">
              <a:prstTxWarp prst="textNoShape">
                <a:avLst/>
              </a:prstTxWarp>
            </a:bodyPr>
            <a:lstStyle/>
            <a:p>
              <a:endParaRPr lang="en-US"/>
            </a:p>
          </p:txBody>
        </p:sp>
        <p:pic>
          <p:nvPicPr>
            <p:cNvPr id="36" name="Image 35" descr="Une image contenant Graphique, clipart, créativité, dessin humoristique&#10;&#10;Le contenu généré par l’IA peut être incorrect.">
              <a:extLst>
                <a:ext uri="{FF2B5EF4-FFF2-40B4-BE49-F238E27FC236}">
                  <a16:creationId xmlns:a16="http://schemas.microsoft.com/office/drawing/2014/main" id="{E28F5522-F4E2-0267-E0FE-152EA686DC5E}"/>
                </a:ext>
              </a:extLst>
            </p:cNvPr>
            <p:cNvPicPr>
              <a:picLocks noChangeAspect="1"/>
            </p:cNvPicPr>
            <p:nvPr/>
          </p:nvPicPr>
          <p:blipFill>
            <a:blip r:embed="rId4" cstate="email">
              <a:biLevel thresh="25000"/>
              <a:extLst>
                <a:ext uri="{28A0092B-C50C-407E-A947-70E740481C1C}">
                  <a14:useLocalDpi xmlns:a14="http://schemas.microsoft.com/office/drawing/2010/main"/>
                </a:ext>
              </a:extLst>
            </a:blip>
            <a:stretch>
              <a:fillRect/>
            </a:stretch>
          </p:blipFill>
          <p:spPr>
            <a:xfrm>
              <a:off x="1328827" y="1782969"/>
              <a:ext cx="720000" cy="720000"/>
            </a:xfrm>
            <a:prstGeom prst="rect">
              <a:avLst/>
            </a:prstGeom>
            <a:effectLst>
              <a:outerShdw blurRad="50800" dist="38100" dir="2700000" algn="tl" rotWithShape="0">
                <a:prstClr val="black">
                  <a:alpha val="40000"/>
                </a:prstClr>
              </a:outerShdw>
            </a:effectLst>
          </p:spPr>
        </p:pic>
      </p:grpSp>
      <p:pic>
        <p:nvPicPr>
          <p:cNvPr id="37" name="Image 36" descr="Une image contenant symbole, Police, logo, Graphique&#10;&#10;Le contenu généré par l’IA peut être incorrect.">
            <a:extLst>
              <a:ext uri="{FF2B5EF4-FFF2-40B4-BE49-F238E27FC236}">
                <a16:creationId xmlns:a16="http://schemas.microsoft.com/office/drawing/2014/main" id="{6B83CD23-5DA2-15AB-1355-D0D005323EB5}"/>
              </a:ext>
            </a:extLst>
          </p:cNvPr>
          <p:cNvPicPr>
            <a:picLocks noChangeAspect="1"/>
          </p:cNvPicPr>
          <p:nvPr/>
        </p:nvPicPr>
        <p:blipFill>
          <a:blip r:embed="rId5" cstate="email">
            <a:biLevel thresh="25000"/>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a:ext>
            </a:extLst>
          </a:blip>
          <a:stretch>
            <a:fillRect/>
          </a:stretch>
        </p:blipFill>
        <p:spPr>
          <a:xfrm>
            <a:off x="7205057" y="1782969"/>
            <a:ext cx="720000" cy="720000"/>
          </a:xfrm>
          <a:prstGeom prst="rect">
            <a:avLst/>
          </a:prstGeom>
          <a:effectLst>
            <a:outerShdw blurRad="50800" dist="38100" dir="2700000" algn="tl" rotWithShape="0">
              <a:prstClr val="black">
                <a:alpha val="40000"/>
              </a:prstClr>
            </a:outerShdw>
          </a:effectLst>
        </p:spPr>
      </p:pic>
      <p:pic>
        <p:nvPicPr>
          <p:cNvPr id="38" name="Google Shape;1844;p119">
            <a:extLst>
              <a:ext uri="{FF2B5EF4-FFF2-40B4-BE49-F238E27FC236}">
                <a16:creationId xmlns:a16="http://schemas.microsoft.com/office/drawing/2014/main" id="{ABB93932-F751-FC15-F2E2-B131BEC792CE}"/>
              </a:ext>
            </a:extLst>
          </p:cNvPr>
          <p:cNvPicPr preferRelativeResize="0"/>
          <p:nvPr/>
        </p:nvPicPr>
        <p:blipFill>
          <a:blip r:embed="rId7" cstate="email">
            <a:clrChange>
              <a:clrFrom>
                <a:srgbClr val="FFD93D"/>
              </a:clrFrom>
              <a:clrTo>
                <a:srgbClr val="FFD93D">
                  <a:alpha val="0"/>
                </a:srgbClr>
              </a:clrTo>
            </a:clrChange>
            <a:alphaModFix/>
            <a:duotone>
              <a:schemeClr val="accent4">
                <a:shade val="45000"/>
                <a:satMod val="135000"/>
              </a:schemeClr>
              <a:prstClr val="white"/>
            </a:duotone>
            <a:extLst>
              <a:ext uri="{28A0092B-C50C-407E-A947-70E740481C1C}">
                <a14:useLocalDpi xmlns:a14="http://schemas.microsoft.com/office/drawing/2010/main"/>
              </a:ext>
            </a:extLst>
          </a:blip>
          <a:stretch>
            <a:fillRect/>
          </a:stretch>
        </p:blipFill>
        <p:spPr>
          <a:xfrm flipH="1">
            <a:off x="10076445" y="1716241"/>
            <a:ext cx="853457" cy="853457"/>
          </a:xfrm>
          <a:prstGeom prst="rect">
            <a:avLst/>
          </a:prstGeom>
          <a:noFill/>
          <a:ln>
            <a:noFill/>
          </a:ln>
        </p:spPr>
      </p:pic>
      <p:sp>
        <p:nvSpPr>
          <p:cNvPr id="39" name="Rectangle : coins arrondis 38">
            <a:extLst>
              <a:ext uri="{FF2B5EF4-FFF2-40B4-BE49-F238E27FC236}">
                <a16:creationId xmlns:a16="http://schemas.microsoft.com/office/drawing/2014/main" id="{F4AC2975-0071-E3CD-6555-28A6A3B143C8}"/>
              </a:ext>
            </a:extLst>
          </p:cNvPr>
          <p:cNvSpPr/>
          <p:nvPr/>
        </p:nvSpPr>
        <p:spPr>
          <a:xfrm>
            <a:off x="1931658" y="5890645"/>
            <a:ext cx="8302813" cy="778665"/>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err="1">
                <a:latin typeface="Century Gothic" panose="020B0502020202020204" pitchFamily="34" charset="0"/>
              </a:rPr>
              <a:t>Consequences</a:t>
            </a:r>
            <a:r>
              <a:rPr lang="fr-FR">
                <a:latin typeface="Century Gothic" panose="020B0502020202020204" pitchFamily="34" charset="0"/>
              </a:rPr>
              <a:t> </a:t>
            </a:r>
            <a:r>
              <a:rPr lang="fr-FR" err="1">
                <a:latin typeface="Century Gothic" panose="020B0502020202020204" pitchFamily="34" charset="0"/>
              </a:rPr>
              <a:t>include</a:t>
            </a:r>
            <a:r>
              <a:rPr lang="fr-FR">
                <a:latin typeface="Century Gothic" panose="020B0502020202020204" pitchFamily="34" charset="0"/>
              </a:rPr>
              <a:t> CV </a:t>
            </a:r>
            <a:r>
              <a:rPr lang="fr-FR" err="1">
                <a:latin typeface="Century Gothic" panose="020B0502020202020204" pitchFamily="34" charset="0"/>
              </a:rPr>
              <a:t>events</a:t>
            </a:r>
            <a:r>
              <a:rPr lang="fr-FR">
                <a:latin typeface="Century Gothic" panose="020B0502020202020204" pitchFamily="34" charset="0"/>
              </a:rPr>
              <a:t>, </a:t>
            </a:r>
            <a:r>
              <a:rPr lang="fr-FR" err="1">
                <a:latin typeface="Century Gothic" panose="020B0502020202020204" pitchFamily="34" charset="0"/>
              </a:rPr>
              <a:t>mortality</a:t>
            </a:r>
            <a:r>
              <a:rPr lang="fr-FR">
                <a:latin typeface="Century Gothic" panose="020B0502020202020204" pitchFamily="34" charset="0"/>
              </a:rPr>
              <a:t>, amputations, </a:t>
            </a:r>
            <a:r>
              <a:rPr lang="fr-FR" err="1">
                <a:latin typeface="Century Gothic" panose="020B0502020202020204" pitchFamily="34" charset="0"/>
              </a:rPr>
              <a:t>kidney</a:t>
            </a:r>
            <a:r>
              <a:rPr lang="fr-FR">
                <a:latin typeface="Century Gothic" panose="020B0502020202020204" pitchFamily="34" charset="0"/>
              </a:rPr>
              <a:t> </a:t>
            </a:r>
            <a:r>
              <a:rPr lang="fr-FR" err="1">
                <a:latin typeface="Century Gothic" panose="020B0502020202020204" pitchFamily="34" charset="0"/>
              </a:rPr>
              <a:t>disease</a:t>
            </a:r>
            <a:r>
              <a:rPr lang="fr-FR">
                <a:latin typeface="Century Gothic" panose="020B0502020202020204" pitchFamily="34" charset="0"/>
              </a:rPr>
              <a:t>, and </a:t>
            </a:r>
            <a:r>
              <a:rPr lang="fr-FR" err="1">
                <a:latin typeface="Century Gothic" panose="020B0502020202020204" pitchFamily="34" charset="0"/>
              </a:rPr>
              <a:t>disability</a:t>
            </a:r>
            <a:r>
              <a:rPr lang="fr-FR">
                <a:latin typeface="Century Gothic" panose="020B0502020202020204" pitchFamily="34" charset="0"/>
              </a:rPr>
              <a:t>. Poor control </a:t>
            </a:r>
            <a:r>
              <a:rPr lang="fr-FR" err="1">
                <a:latin typeface="Century Gothic" panose="020B0502020202020204" pitchFamily="34" charset="0"/>
              </a:rPr>
              <a:t>remains</a:t>
            </a:r>
            <a:r>
              <a:rPr lang="fr-FR">
                <a:latin typeface="Century Gothic" panose="020B0502020202020204" pitchFamily="34" charset="0"/>
              </a:rPr>
              <a:t> the </a:t>
            </a:r>
            <a:r>
              <a:rPr lang="fr-FR" err="1">
                <a:latin typeface="Century Gothic" panose="020B0502020202020204" pitchFamily="34" charset="0"/>
              </a:rPr>
              <a:t>rule</a:t>
            </a:r>
            <a:r>
              <a:rPr lang="fr-FR">
                <a:latin typeface="Century Gothic" panose="020B0502020202020204" pitchFamily="34" charset="0"/>
              </a:rPr>
              <a:t>, not the exception.</a:t>
            </a:r>
            <a:endParaRPr lang="en-US">
              <a:solidFill>
                <a:schemeClr val="bg1"/>
              </a:solidFill>
              <a:latin typeface="Century Gothic" panose="020B0502020202020204" pitchFamily="34" charset="0"/>
            </a:endParaRPr>
          </a:p>
        </p:txBody>
      </p:sp>
      <p:sp>
        <p:nvSpPr>
          <p:cNvPr id="40" name="ZoneTexte 39">
            <a:extLst>
              <a:ext uri="{FF2B5EF4-FFF2-40B4-BE49-F238E27FC236}">
                <a16:creationId xmlns:a16="http://schemas.microsoft.com/office/drawing/2014/main" id="{7B960CDA-6B51-D991-FEEB-7E02DFD9B94B}"/>
              </a:ext>
            </a:extLst>
          </p:cNvPr>
          <p:cNvSpPr txBox="1"/>
          <p:nvPr/>
        </p:nvSpPr>
        <p:spPr>
          <a:xfrm>
            <a:off x="315827" y="5577885"/>
            <a:ext cx="9713451" cy="246221"/>
          </a:xfrm>
          <a:prstGeom prst="rect">
            <a:avLst/>
          </a:prstGeom>
          <a:noFill/>
        </p:spPr>
        <p:txBody>
          <a:bodyPr wrap="square">
            <a:spAutoFit/>
          </a:bodyPr>
          <a:lstStyle/>
          <a:p>
            <a:r>
              <a:rPr lang="en-US" sz="1000">
                <a:solidFill>
                  <a:srgbClr val="002060"/>
                </a:solidFill>
                <a:latin typeface="Century Gothic" panose="020B0502020202020204" pitchFamily="34" charset="0"/>
              </a:rPr>
              <a:t>SBP: Systolic blood pressure; DBP: Diastolic blood pressure; CV: Cardiovascular; CAD: Coronary artery disease; Vx: vascular; </a:t>
            </a:r>
            <a:r>
              <a:rPr lang="en-US" sz="1000" err="1">
                <a:solidFill>
                  <a:srgbClr val="002060"/>
                </a:solidFill>
                <a:latin typeface="Century Gothic" panose="020B0502020202020204" pitchFamily="34" charset="0"/>
              </a:rPr>
              <a:t>CVeD</a:t>
            </a:r>
            <a:r>
              <a:rPr lang="en-US" sz="1000">
                <a:solidFill>
                  <a:srgbClr val="002060"/>
                </a:solidFill>
                <a:latin typeface="Century Gothic" panose="020B0502020202020204" pitchFamily="34" charset="0"/>
              </a:rPr>
              <a:t> Chronic venous disease</a:t>
            </a:r>
            <a:endParaRPr lang="fr-FR" sz="1000">
              <a:solidFill>
                <a:srgbClr val="002060"/>
              </a:solidFill>
            </a:endParaRPr>
          </a:p>
        </p:txBody>
      </p:sp>
      <p:sp>
        <p:nvSpPr>
          <p:cNvPr id="41" name="TextBox 42">
            <a:extLst>
              <a:ext uri="{FF2B5EF4-FFF2-40B4-BE49-F238E27FC236}">
                <a16:creationId xmlns:a16="http://schemas.microsoft.com/office/drawing/2014/main" id="{7EF36774-4BA0-C79B-1CAA-8318ACE41A1A}"/>
              </a:ext>
            </a:extLst>
          </p:cNvPr>
          <p:cNvSpPr txBox="1"/>
          <p:nvPr/>
        </p:nvSpPr>
        <p:spPr>
          <a:xfrm>
            <a:off x="379370" y="3775333"/>
            <a:ext cx="2622021" cy="1828129"/>
          </a:xfrm>
          <a:prstGeom prst="rect">
            <a:avLst/>
          </a:prstGeom>
          <a:noFill/>
        </p:spPr>
        <p:txBody>
          <a:bodyPr wrap="square" rtlCol="0" anchor="ctr">
            <a:spAutoFit/>
          </a:bodyPr>
          <a:lstStyle>
            <a:defPPr>
              <a:defRPr lang="en-US"/>
            </a:defPPr>
            <a:lvl1pPr algn="ctr"/>
          </a:lstStyle>
          <a:p>
            <a:pPr algn="l">
              <a:lnSpc>
                <a:spcPts val="2300"/>
              </a:lnSpc>
              <a:defRPr/>
            </a:pPr>
            <a:r>
              <a:rPr lang="en-US" sz="2400" b="1">
                <a:solidFill>
                  <a:srgbClr val="34936A"/>
                </a:solidFill>
                <a:latin typeface="Century Gothic" panose="020B0502020202020204" pitchFamily="34" charset="0"/>
              </a:rPr>
              <a:t>➘ </a:t>
            </a:r>
            <a:r>
              <a:rPr lang="en-US" b="1">
                <a:solidFill>
                  <a:srgbClr val="242269"/>
                </a:solidFill>
                <a:latin typeface="Century Gothic" panose="020B0502020202020204" pitchFamily="34" charset="0"/>
              </a:rPr>
              <a:t>40%</a:t>
            </a:r>
            <a:r>
              <a:rPr lang="en-US" sz="1400" b="1">
                <a:solidFill>
                  <a:srgbClr val="242269"/>
                </a:solidFill>
                <a:latin typeface="Century Gothic" panose="020B0502020202020204" pitchFamily="34" charset="0"/>
              </a:rPr>
              <a:t> </a:t>
            </a:r>
            <a:r>
              <a:rPr lang="en-US" sz="1400">
                <a:solidFill>
                  <a:srgbClr val="242269"/>
                </a:solidFill>
                <a:latin typeface="Century Gothic" panose="020B0502020202020204" pitchFamily="34" charset="0"/>
              </a:rPr>
              <a:t>in</a:t>
            </a:r>
            <a:r>
              <a:rPr lang="en-US" sz="1400" b="1">
                <a:solidFill>
                  <a:srgbClr val="242269"/>
                </a:solidFill>
                <a:latin typeface="Century Gothic" panose="020B0502020202020204" pitchFamily="34" charset="0"/>
              </a:rPr>
              <a:t> </a:t>
            </a:r>
            <a:r>
              <a:rPr lang="en-US" sz="1400">
                <a:solidFill>
                  <a:srgbClr val="242269"/>
                </a:solidFill>
                <a:latin typeface="Century Gothic" panose="020B0502020202020204" pitchFamily="34" charset="0"/>
              </a:rPr>
              <a:t>heart failure.</a:t>
            </a:r>
            <a:r>
              <a:rPr lang="en-US" sz="1200" baseline="30000">
                <a:solidFill>
                  <a:srgbClr val="242269"/>
                </a:solidFill>
                <a:latin typeface="Century Gothic" panose="020B0502020202020204" pitchFamily="34" charset="0"/>
              </a:rPr>
              <a:t>30</a:t>
            </a:r>
            <a:endParaRPr lang="fr-FR" sz="1400">
              <a:solidFill>
                <a:srgbClr val="242269"/>
              </a:solidFill>
              <a:latin typeface="Century Gothic" panose="020B0502020202020204" pitchFamily="34" charset="0"/>
            </a:endParaRPr>
          </a:p>
          <a:p>
            <a:pPr algn="l">
              <a:lnSpc>
                <a:spcPts val="2300"/>
              </a:lnSpc>
              <a:defRPr/>
            </a:pPr>
            <a:r>
              <a:rPr lang="en-US" sz="2400" b="1">
                <a:solidFill>
                  <a:srgbClr val="34936A"/>
                </a:solidFill>
                <a:latin typeface="Century Gothic" panose="020B0502020202020204" pitchFamily="34" charset="0"/>
              </a:rPr>
              <a:t>➘ </a:t>
            </a:r>
            <a:r>
              <a:rPr lang="en-US" b="1">
                <a:solidFill>
                  <a:srgbClr val="242269"/>
                </a:solidFill>
                <a:latin typeface="Century Gothic" panose="020B0502020202020204" pitchFamily="34" charset="0"/>
              </a:rPr>
              <a:t>35% </a:t>
            </a:r>
            <a:r>
              <a:rPr lang="fr-FR" sz="1400">
                <a:solidFill>
                  <a:srgbClr val="242269"/>
                </a:solidFill>
                <a:latin typeface="Century Gothic" panose="020B0502020202020204" pitchFamily="34" charset="0"/>
              </a:rPr>
              <a:t>of </a:t>
            </a:r>
            <a:r>
              <a:rPr lang="en-US" sz="1400">
                <a:solidFill>
                  <a:srgbClr val="242269"/>
                </a:solidFill>
                <a:latin typeface="Century Gothic" panose="020B0502020202020204" pitchFamily="34" charset="0"/>
              </a:rPr>
              <a:t>stroke.</a:t>
            </a:r>
            <a:r>
              <a:rPr lang="en-US" sz="1200" baseline="30000">
                <a:solidFill>
                  <a:srgbClr val="242269"/>
                </a:solidFill>
                <a:latin typeface="Century Gothic" panose="020B0502020202020204" pitchFamily="34" charset="0"/>
              </a:rPr>
              <a:t>30</a:t>
            </a:r>
          </a:p>
          <a:p>
            <a:pPr algn="l">
              <a:lnSpc>
                <a:spcPts val="2300"/>
              </a:lnSpc>
              <a:defRPr/>
            </a:pPr>
            <a:r>
              <a:rPr lang="en-US" sz="2400" b="1">
                <a:solidFill>
                  <a:srgbClr val="34936A"/>
                </a:solidFill>
                <a:latin typeface="Century Gothic" panose="020B0502020202020204" pitchFamily="34" charset="0"/>
              </a:rPr>
              <a:t>➘ </a:t>
            </a:r>
            <a:r>
              <a:rPr lang="en-US" b="1">
                <a:solidFill>
                  <a:srgbClr val="242269"/>
                </a:solidFill>
                <a:latin typeface="Century Gothic" panose="020B0502020202020204" pitchFamily="34" charset="0"/>
              </a:rPr>
              <a:t>20</a:t>
            </a:r>
            <a:r>
              <a:rPr lang="en-US" sz="1400" b="1">
                <a:solidFill>
                  <a:srgbClr val="242269"/>
                </a:solidFill>
                <a:latin typeface="Century Gothic" panose="020B0502020202020204" pitchFamily="34" charset="0"/>
              </a:rPr>
              <a:t>% </a:t>
            </a:r>
            <a:r>
              <a:rPr lang="en-US" sz="1400">
                <a:solidFill>
                  <a:srgbClr val="242269"/>
                </a:solidFill>
                <a:latin typeface="Century Gothic" panose="020B0502020202020204" pitchFamily="34" charset="0"/>
              </a:rPr>
              <a:t>in CV mortality.</a:t>
            </a:r>
            <a:r>
              <a:rPr lang="en-US" sz="1200" baseline="30000">
                <a:solidFill>
                  <a:srgbClr val="242269"/>
                </a:solidFill>
                <a:latin typeface="Century Gothic" panose="020B0502020202020204" pitchFamily="34" charset="0"/>
              </a:rPr>
              <a:t>30</a:t>
            </a:r>
            <a:endParaRPr lang="fr-FR" sz="1400">
              <a:solidFill>
                <a:srgbClr val="242269"/>
              </a:solidFill>
              <a:latin typeface="Century Gothic" panose="020B0502020202020204" pitchFamily="34" charset="0"/>
            </a:endParaRPr>
          </a:p>
          <a:p>
            <a:pPr algn="l">
              <a:lnSpc>
                <a:spcPts val="2300"/>
              </a:lnSpc>
              <a:defRPr/>
            </a:pPr>
            <a:r>
              <a:rPr lang="en-US" sz="2400" b="1">
                <a:solidFill>
                  <a:srgbClr val="34936A"/>
                </a:solidFill>
                <a:latin typeface="Century Gothic" panose="020B0502020202020204" pitchFamily="34" charset="0"/>
              </a:rPr>
              <a:t>➘ </a:t>
            </a:r>
            <a:r>
              <a:rPr lang="en-US" b="1">
                <a:solidFill>
                  <a:srgbClr val="242269"/>
                </a:solidFill>
                <a:latin typeface="Century Gothic" panose="020B0502020202020204" pitchFamily="34" charset="0"/>
              </a:rPr>
              <a:t>15</a:t>
            </a:r>
            <a:r>
              <a:rPr lang="en-US" sz="1400" b="1">
                <a:solidFill>
                  <a:srgbClr val="242269"/>
                </a:solidFill>
                <a:latin typeface="Century Gothic" panose="020B0502020202020204" pitchFamily="34" charset="0"/>
              </a:rPr>
              <a:t>% </a:t>
            </a:r>
            <a:r>
              <a:rPr lang="en-US" sz="1400">
                <a:solidFill>
                  <a:srgbClr val="242269"/>
                </a:solidFill>
                <a:latin typeface="Century Gothic" panose="020B0502020202020204" pitchFamily="34" charset="0"/>
              </a:rPr>
              <a:t>in CAD.</a:t>
            </a:r>
            <a:r>
              <a:rPr lang="en-US" sz="1200" baseline="30000">
                <a:solidFill>
                  <a:srgbClr val="242269"/>
                </a:solidFill>
                <a:latin typeface="Century Gothic" panose="020B0502020202020204" pitchFamily="34" charset="0"/>
              </a:rPr>
              <a:t>30</a:t>
            </a:r>
          </a:p>
          <a:p>
            <a:pPr algn="l">
              <a:lnSpc>
                <a:spcPts val="2300"/>
              </a:lnSpc>
              <a:defRPr/>
            </a:pPr>
            <a:r>
              <a:rPr lang="en-US" sz="2400" b="1">
                <a:solidFill>
                  <a:srgbClr val="34936A"/>
                </a:solidFill>
                <a:latin typeface="Century Gothic" panose="020B0502020202020204" pitchFamily="34" charset="0"/>
              </a:rPr>
              <a:t>➘ </a:t>
            </a:r>
            <a:r>
              <a:rPr lang="en-US" b="1">
                <a:solidFill>
                  <a:srgbClr val="242269"/>
                </a:solidFill>
                <a:latin typeface="Century Gothic" panose="020B0502020202020204" pitchFamily="34" charset="0"/>
              </a:rPr>
              <a:t>10</a:t>
            </a:r>
            <a:r>
              <a:rPr lang="en-US" sz="1400" b="1">
                <a:solidFill>
                  <a:srgbClr val="242269"/>
                </a:solidFill>
                <a:latin typeface="Century Gothic" panose="020B0502020202020204" pitchFamily="34" charset="0"/>
              </a:rPr>
              <a:t>% </a:t>
            </a:r>
            <a:r>
              <a:rPr lang="en-US" sz="1400">
                <a:solidFill>
                  <a:srgbClr val="242269"/>
                </a:solidFill>
                <a:latin typeface="Century Gothic" panose="020B0502020202020204" pitchFamily="34" charset="0"/>
              </a:rPr>
              <a:t>in all cause    mortality.</a:t>
            </a:r>
            <a:r>
              <a:rPr lang="en-US" sz="1200" baseline="30000">
                <a:solidFill>
                  <a:srgbClr val="242269"/>
                </a:solidFill>
                <a:latin typeface="Century Gothic" panose="020B0502020202020204" pitchFamily="34" charset="0"/>
              </a:rPr>
              <a:t>30</a:t>
            </a:r>
            <a:endParaRPr lang="en-US" sz="300">
              <a:solidFill>
                <a:srgbClr val="242269"/>
              </a:solidFill>
              <a:latin typeface="Century Gothic" panose="020B0502020202020204" pitchFamily="34" charset="0"/>
            </a:endParaRPr>
          </a:p>
        </p:txBody>
      </p:sp>
      <p:sp>
        <p:nvSpPr>
          <p:cNvPr id="43" name="TextBox 41">
            <a:extLst>
              <a:ext uri="{FF2B5EF4-FFF2-40B4-BE49-F238E27FC236}">
                <a16:creationId xmlns:a16="http://schemas.microsoft.com/office/drawing/2014/main" id="{F56ED899-E802-1263-9508-4CA955B7AEE1}"/>
              </a:ext>
            </a:extLst>
          </p:cNvPr>
          <p:cNvSpPr txBox="1"/>
          <p:nvPr/>
        </p:nvSpPr>
        <p:spPr>
          <a:xfrm>
            <a:off x="356096" y="3125677"/>
            <a:ext cx="2158503" cy="682238"/>
          </a:xfrm>
          <a:prstGeom prst="rect">
            <a:avLst/>
          </a:prstGeom>
          <a:noFill/>
        </p:spPr>
        <p:txBody>
          <a:bodyPr wrap="square" rtlCol="0" anchor="b">
            <a:spAutoFit/>
          </a:bodyPr>
          <a:lstStyle/>
          <a:p>
            <a:pPr algn="ctr">
              <a:lnSpc>
                <a:spcPts val="2300"/>
              </a:lnSpc>
              <a:defRPr/>
            </a:pPr>
            <a:r>
              <a:rPr lang="fr-FR" sz="2400" b="1">
                <a:solidFill>
                  <a:schemeClr val="accent1">
                    <a:lumMod val="75000"/>
                  </a:schemeClr>
                </a:solidFill>
                <a:latin typeface="Century Gothic" panose="020B0502020202020204" pitchFamily="34" charset="0"/>
              </a:rPr>
              <a:t>➷10</a:t>
            </a:r>
            <a:r>
              <a:rPr lang="fr-FR" sz="1600" b="1">
                <a:solidFill>
                  <a:schemeClr val="accent1">
                    <a:lumMod val="75000"/>
                  </a:schemeClr>
                </a:solidFill>
                <a:latin typeface="Century Gothic" panose="020B0502020202020204" pitchFamily="34" charset="0"/>
              </a:rPr>
              <a:t>mmHg</a:t>
            </a:r>
            <a:r>
              <a:rPr lang="fr-FR" sz="2400" b="1">
                <a:solidFill>
                  <a:schemeClr val="accent1">
                    <a:lumMod val="75000"/>
                  </a:schemeClr>
                </a:solidFill>
                <a:latin typeface="Century Gothic" panose="020B0502020202020204" pitchFamily="34" charset="0"/>
              </a:rPr>
              <a:t> </a:t>
            </a:r>
            <a:r>
              <a:rPr lang="fr-FR" sz="1400" b="1">
                <a:solidFill>
                  <a:schemeClr val="accent1">
                    <a:lumMod val="75000"/>
                  </a:schemeClr>
                </a:solidFill>
                <a:latin typeface="Century Gothic" panose="020B0502020202020204" pitchFamily="34" charset="0"/>
              </a:rPr>
              <a:t>in SBP </a:t>
            </a:r>
            <a:r>
              <a:rPr lang="fr-FR" sz="1400">
                <a:solidFill>
                  <a:schemeClr val="accent1">
                    <a:lumMod val="75000"/>
                  </a:schemeClr>
                </a:solidFill>
                <a:latin typeface="Century Gothic" panose="020B0502020202020204" pitchFamily="34" charset="0"/>
              </a:rPr>
              <a:t>or</a:t>
            </a:r>
            <a:r>
              <a:rPr lang="fr-FR" sz="1400" i="1"/>
              <a:t> </a:t>
            </a:r>
            <a:r>
              <a:rPr lang="fr-FR" sz="2400" b="1">
                <a:solidFill>
                  <a:schemeClr val="accent1">
                    <a:lumMod val="75000"/>
                  </a:schemeClr>
                </a:solidFill>
                <a:latin typeface="Century Gothic" panose="020B0502020202020204" pitchFamily="34" charset="0"/>
              </a:rPr>
              <a:t>5</a:t>
            </a:r>
            <a:r>
              <a:rPr lang="fr-FR" b="1">
                <a:solidFill>
                  <a:schemeClr val="accent1">
                    <a:lumMod val="75000"/>
                  </a:schemeClr>
                </a:solidFill>
                <a:latin typeface="Century Gothic" panose="020B0502020202020204" pitchFamily="34" charset="0"/>
              </a:rPr>
              <a:t> </a:t>
            </a:r>
            <a:r>
              <a:rPr lang="fr-FR" sz="1600" b="1" err="1">
                <a:solidFill>
                  <a:schemeClr val="accent1">
                    <a:lumMod val="75000"/>
                  </a:schemeClr>
                </a:solidFill>
                <a:latin typeface="Century Gothic" panose="020B0502020202020204" pitchFamily="34" charset="0"/>
              </a:rPr>
              <a:t>mmHg</a:t>
            </a:r>
            <a:r>
              <a:rPr lang="fr-FR" b="1">
                <a:solidFill>
                  <a:schemeClr val="accent1">
                    <a:lumMod val="75000"/>
                  </a:schemeClr>
                </a:solidFill>
                <a:latin typeface="Century Gothic" panose="020B0502020202020204" pitchFamily="34" charset="0"/>
              </a:rPr>
              <a:t> </a:t>
            </a:r>
            <a:r>
              <a:rPr lang="fr-FR" sz="1400">
                <a:solidFill>
                  <a:schemeClr val="accent1">
                    <a:lumMod val="75000"/>
                  </a:schemeClr>
                </a:solidFill>
                <a:latin typeface="Century Gothic" panose="020B0502020202020204" pitchFamily="34" charset="0"/>
              </a:rPr>
              <a:t>in</a:t>
            </a:r>
            <a:r>
              <a:rPr lang="fr-FR" sz="1400" b="1">
                <a:solidFill>
                  <a:schemeClr val="accent1">
                    <a:lumMod val="75000"/>
                  </a:schemeClr>
                </a:solidFill>
                <a:latin typeface="Century Gothic" panose="020B0502020202020204" pitchFamily="34" charset="0"/>
              </a:rPr>
              <a:t> DBP</a:t>
            </a:r>
            <a:endParaRPr lang="fr-FR" sz="1600" b="1">
              <a:solidFill>
                <a:schemeClr val="accent1">
                  <a:lumMod val="75000"/>
                </a:schemeClr>
              </a:solidFill>
              <a:latin typeface="Century Gothic" panose="020B0502020202020204" pitchFamily="34" charset="0"/>
            </a:endParaRPr>
          </a:p>
        </p:txBody>
      </p:sp>
      <p:sp>
        <p:nvSpPr>
          <p:cNvPr id="44" name="TextBox 41">
            <a:extLst>
              <a:ext uri="{FF2B5EF4-FFF2-40B4-BE49-F238E27FC236}">
                <a16:creationId xmlns:a16="http://schemas.microsoft.com/office/drawing/2014/main" id="{290C11AD-D1A4-C141-93DF-49AB62CF85CC}"/>
              </a:ext>
            </a:extLst>
          </p:cNvPr>
          <p:cNvSpPr txBox="1"/>
          <p:nvPr/>
        </p:nvSpPr>
        <p:spPr>
          <a:xfrm>
            <a:off x="2442294" y="3238544"/>
            <a:ext cx="553357" cy="387286"/>
          </a:xfrm>
          <a:prstGeom prst="rect">
            <a:avLst/>
          </a:prstGeom>
          <a:noFill/>
          <a:ln>
            <a:noFill/>
          </a:ln>
        </p:spPr>
        <p:txBody>
          <a:bodyPr wrap="none" rtlCol="0" anchor="b">
            <a:spAutoFit/>
          </a:bodyPr>
          <a:lstStyle/>
          <a:p>
            <a:pPr algn="ctr">
              <a:lnSpc>
                <a:spcPts val="2300"/>
              </a:lnSpc>
              <a:defRPr/>
            </a:pPr>
            <a:r>
              <a:rPr lang="fr-FR" sz="2400" b="1">
                <a:solidFill>
                  <a:srgbClr val="34756A"/>
                </a:solidFill>
                <a:latin typeface="Century Gothic" panose="020B0502020202020204" pitchFamily="34" charset="0"/>
              </a:rPr>
              <a:t>=&gt;</a:t>
            </a:r>
          </a:p>
        </p:txBody>
      </p:sp>
      <p:sp>
        <p:nvSpPr>
          <p:cNvPr id="46" name="TextBox 41">
            <a:extLst>
              <a:ext uri="{FF2B5EF4-FFF2-40B4-BE49-F238E27FC236}">
                <a16:creationId xmlns:a16="http://schemas.microsoft.com/office/drawing/2014/main" id="{F9B470EB-6097-F14F-9F14-63A0D594CBD4}"/>
              </a:ext>
            </a:extLst>
          </p:cNvPr>
          <p:cNvSpPr txBox="1"/>
          <p:nvPr/>
        </p:nvSpPr>
        <p:spPr>
          <a:xfrm>
            <a:off x="3344628" y="3051298"/>
            <a:ext cx="1949589" cy="830997"/>
          </a:xfrm>
          <a:prstGeom prst="rect">
            <a:avLst/>
          </a:prstGeom>
          <a:noFill/>
        </p:spPr>
        <p:txBody>
          <a:bodyPr wrap="square" rtlCol="0" anchor="b">
            <a:spAutoFit/>
          </a:bodyPr>
          <a:lstStyle>
            <a:defPPr>
              <a:defRPr lang="fr-FR"/>
            </a:defPPr>
            <a:lvl1pPr algn="ctr">
              <a:defRPr sz="2400" b="1">
                <a:solidFill>
                  <a:srgbClr val="CD7028"/>
                </a:solidFill>
                <a:latin typeface="Century Gothic" panose="020B0502020202020204" pitchFamily="34" charset="0"/>
              </a:defRPr>
            </a:lvl1pPr>
          </a:lstStyle>
          <a:p>
            <a:pPr algn="l"/>
            <a:r>
              <a:rPr lang="fr-FR"/>
              <a:t>➷1</a:t>
            </a:r>
            <a:r>
              <a:rPr lang="fr-FR" sz="1600"/>
              <a:t>%</a:t>
            </a:r>
            <a:r>
              <a:rPr lang="fr-FR"/>
              <a:t> </a:t>
            </a:r>
          </a:p>
          <a:p>
            <a:pPr algn="l"/>
            <a:r>
              <a:rPr lang="fr-FR"/>
              <a:t>in HbA1c </a:t>
            </a:r>
          </a:p>
        </p:txBody>
      </p:sp>
      <p:sp>
        <p:nvSpPr>
          <p:cNvPr id="47" name="TextBox 41">
            <a:extLst>
              <a:ext uri="{FF2B5EF4-FFF2-40B4-BE49-F238E27FC236}">
                <a16:creationId xmlns:a16="http://schemas.microsoft.com/office/drawing/2014/main" id="{03EC1BF3-95BD-140F-7C03-74EBCC68F5D7}"/>
              </a:ext>
            </a:extLst>
          </p:cNvPr>
          <p:cNvSpPr txBox="1"/>
          <p:nvPr/>
        </p:nvSpPr>
        <p:spPr>
          <a:xfrm>
            <a:off x="5378909" y="3238248"/>
            <a:ext cx="553357" cy="387879"/>
          </a:xfrm>
          <a:prstGeom prst="rect">
            <a:avLst/>
          </a:prstGeom>
          <a:noFill/>
          <a:ln>
            <a:noFill/>
          </a:ln>
        </p:spPr>
        <p:txBody>
          <a:bodyPr wrap="none" rtlCol="0" anchor="t">
            <a:spAutoFit/>
          </a:bodyPr>
          <a:lstStyle/>
          <a:p>
            <a:pPr algn="r">
              <a:lnSpc>
                <a:spcPts val="2300"/>
              </a:lnSpc>
              <a:defRPr/>
            </a:pPr>
            <a:r>
              <a:rPr lang="fr-FR" sz="2400" b="1">
                <a:solidFill>
                  <a:srgbClr val="CD7028"/>
                </a:solidFill>
                <a:latin typeface="Century Gothic" panose="020B0502020202020204" pitchFamily="34" charset="0"/>
              </a:rPr>
              <a:t>=&gt;</a:t>
            </a:r>
          </a:p>
        </p:txBody>
      </p:sp>
      <p:sp>
        <p:nvSpPr>
          <p:cNvPr id="2" name="TextBox 41">
            <a:extLst>
              <a:ext uri="{FF2B5EF4-FFF2-40B4-BE49-F238E27FC236}">
                <a16:creationId xmlns:a16="http://schemas.microsoft.com/office/drawing/2014/main" id="{55578489-50C6-FD6C-2FA6-81E760839487}"/>
              </a:ext>
            </a:extLst>
          </p:cNvPr>
          <p:cNvSpPr txBox="1"/>
          <p:nvPr/>
        </p:nvSpPr>
        <p:spPr>
          <a:xfrm>
            <a:off x="8281854" y="3238544"/>
            <a:ext cx="592249" cy="387286"/>
          </a:xfrm>
          <a:prstGeom prst="rect">
            <a:avLst/>
          </a:prstGeom>
          <a:noFill/>
          <a:ln>
            <a:noFill/>
          </a:ln>
        </p:spPr>
        <p:txBody>
          <a:bodyPr wrap="square" rtlCol="0" anchor="t">
            <a:spAutoFit/>
          </a:bodyPr>
          <a:lstStyle/>
          <a:p>
            <a:pPr algn="r">
              <a:lnSpc>
                <a:spcPts val="2300"/>
              </a:lnSpc>
              <a:defRPr/>
            </a:pPr>
            <a:r>
              <a:rPr lang="fr-FR" sz="2400" b="1">
                <a:solidFill>
                  <a:srgbClr val="DE9B20"/>
                </a:solidFill>
                <a:latin typeface="Century Gothic" panose="020B0502020202020204" pitchFamily="34" charset="0"/>
              </a:rPr>
              <a:t>=&gt;</a:t>
            </a:r>
          </a:p>
        </p:txBody>
      </p:sp>
    </p:spTree>
    <p:extLst>
      <p:ext uri="{BB962C8B-B14F-4D97-AF65-F5344CB8AC3E}">
        <p14:creationId xmlns:p14="http://schemas.microsoft.com/office/powerpoint/2010/main" val="22427201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346633-F7A7-066E-BAC7-379644B5972E}"/>
            </a:ext>
          </a:extLst>
        </p:cNvPr>
        <p:cNvGrpSpPr/>
        <p:nvPr/>
      </p:nvGrpSpPr>
      <p:grpSpPr>
        <a:xfrm>
          <a:off x="0" y="0"/>
          <a:ext cx="0" cy="0"/>
          <a:chOff x="0" y="0"/>
          <a:chExt cx="0" cy="0"/>
        </a:xfrm>
      </p:grpSpPr>
      <p:pic>
        <p:nvPicPr>
          <p:cNvPr id="2" name="Espace réservé pour une image  5">
            <a:extLst>
              <a:ext uri="{FF2B5EF4-FFF2-40B4-BE49-F238E27FC236}">
                <a16:creationId xmlns:a16="http://schemas.microsoft.com/office/drawing/2014/main" id="{8DE22068-6F18-3E91-07DE-C6DA171BE426}"/>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0" y="1025525"/>
            <a:ext cx="11526838" cy="4627130"/>
          </a:xfrm>
          <a:custGeom>
            <a:avLst/>
            <a:gdLst>
              <a:gd name="connsiteX0" fmla="*/ 0 w 11526838"/>
              <a:gd name="connsiteY0" fmla="*/ 0 h 4627130"/>
              <a:gd name="connsiteX1" fmla="*/ 10994132 w 11526838"/>
              <a:gd name="connsiteY1" fmla="*/ 0 h 4627130"/>
              <a:gd name="connsiteX2" fmla="*/ 11099231 w 11526838"/>
              <a:gd name="connsiteY2" fmla="*/ 10595 h 4627130"/>
              <a:gd name="connsiteX3" fmla="*/ 11516097 w 11526838"/>
              <a:gd name="connsiteY3" fmla="*/ 427462 h 4627130"/>
              <a:gd name="connsiteX4" fmla="*/ 11526838 w 11526838"/>
              <a:gd name="connsiteY4" fmla="*/ 534009 h 4627130"/>
              <a:gd name="connsiteX5" fmla="*/ 11526838 w 11526838"/>
              <a:gd name="connsiteY5" fmla="*/ 4092832 h 4627130"/>
              <a:gd name="connsiteX6" fmla="*/ 11516097 w 11526838"/>
              <a:gd name="connsiteY6" fmla="*/ 4199380 h 4627130"/>
              <a:gd name="connsiteX7" fmla="*/ 10991265 w 11526838"/>
              <a:gd name="connsiteY7" fmla="*/ 4627130 h 4627130"/>
              <a:gd name="connsiteX8" fmla="*/ 0 w 11526838"/>
              <a:gd name="connsiteY8" fmla="*/ 4627130 h 462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6838" h="4627130">
                <a:moveTo>
                  <a:pt x="0" y="0"/>
                </a:moveTo>
                <a:lnTo>
                  <a:pt x="10994132" y="0"/>
                </a:lnTo>
                <a:lnTo>
                  <a:pt x="11099231" y="10595"/>
                </a:lnTo>
                <a:cubicBezTo>
                  <a:pt x="11308474" y="53412"/>
                  <a:pt x="11473280" y="218219"/>
                  <a:pt x="11516097" y="427462"/>
                </a:cubicBezTo>
                <a:lnTo>
                  <a:pt x="11526838" y="534009"/>
                </a:lnTo>
                <a:lnTo>
                  <a:pt x="11526838" y="4092832"/>
                </a:lnTo>
                <a:lnTo>
                  <a:pt x="11516097" y="4199380"/>
                </a:lnTo>
                <a:cubicBezTo>
                  <a:pt x="11466144" y="4443497"/>
                  <a:pt x="11250150" y="4627130"/>
                  <a:pt x="10991265" y="4627130"/>
                </a:cubicBezTo>
                <a:lnTo>
                  <a:pt x="0" y="4627130"/>
                </a:lnTo>
                <a:close/>
              </a:path>
            </a:pathLst>
          </a:custGeom>
          <a:gradFill>
            <a:gsLst>
              <a:gs pos="15000">
                <a:srgbClr val="000000">
                  <a:alpha val="34459"/>
                </a:srgbClr>
              </a:gs>
              <a:gs pos="84000">
                <a:srgbClr val="000000">
                  <a:alpha val="67498"/>
                </a:srgbClr>
              </a:gs>
            </a:gsLst>
            <a:lin ang="5400000" scaled="1"/>
          </a:gradFill>
        </p:spPr>
      </p:pic>
      <p:sp>
        <p:nvSpPr>
          <p:cNvPr id="3" name="Rectangle : avec coins arrondis en haut 2">
            <a:extLst>
              <a:ext uri="{FF2B5EF4-FFF2-40B4-BE49-F238E27FC236}">
                <a16:creationId xmlns:a16="http://schemas.microsoft.com/office/drawing/2014/main" id="{C90A83CE-6C97-8BA6-445E-20098B145D04}"/>
              </a:ext>
            </a:extLst>
          </p:cNvPr>
          <p:cNvSpPr/>
          <p:nvPr/>
        </p:nvSpPr>
        <p:spPr>
          <a:xfrm rot="5400000">
            <a:off x="3449849" y="-2424328"/>
            <a:ext cx="4627131" cy="11526836"/>
          </a:xfrm>
          <a:prstGeom prst="round2SameRect">
            <a:avLst>
              <a:gd name="adj1" fmla="val 11379"/>
              <a:gd name="adj2" fmla="val 0"/>
            </a:avLst>
          </a:prstGeom>
          <a:gradFill>
            <a:gsLst>
              <a:gs pos="15000">
                <a:srgbClr val="000000">
                  <a:alpha val="34459"/>
                </a:srgbClr>
              </a:gs>
              <a:gs pos="84000">
                <a:srgbClr val="000000">
                  <a:alpha val="67498"/>
                </a:srgb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Titre 2">
            <a:extLst>
              <a:ext uri="{FF2B5EF4-FFF2-40B4-BE49-F238E27FC236}">
                <a16:creationId xmlns:a16="http://schemas.microsoft.com/office/drawing/2014/main" id="{D94151CA-C548-17B5-B084-CB2499C6F4F8}"/>
              </a:ext>
            </a:extLst>
          </p:cNvPr>
          <p:cNvSpPr txBox="1">
            <a:spLocks/>
          </p:cNvSpPr>
          <p:nvPr/>
        </p:nvSpPr>
        <p:spPr>
          <a:xfrm>
            <a:off x="1193798" y="1629713"/>
            <a:ext cx="5622638" cy="1333504"/>
          </a:xfrm>
          <a:prstGeom prst="rect">
            <a:avLst/>
          </a:prstGeom>
        </p:spPr>
        <p:txBody>
          <a:bodyPr/>
          <a:lstStyle>
            <a:lvl1pPr marL="0" marR="0" lvl="0" indent="0" algn="l" defTabSz="914400" rtl="0" fontAlgn="auto" hangingPunct="1">
              <a:lnSpc>
                <a:spcPts val="3200"/>
              </a:lnSpc>
              <a:spcBef>
                <a:spcPts val="0"/>
              </a:spcBef>
              <a:spcAft>
                <a:spcPts val="0"/>
              </a:spcAft>
              <a:buNone/>
              <a:tabLst/>
              <a:defRPr lang="fr-FR" sz="3200" b="1" i="0" u="none" strike="noStrike" kern="1200" cap="none" spc="0" baseline="0">
                <a:solidFill>
                  <a:srgbClr val="002060"/>
                </a:solidFill>
                <a:uFillTx/>
                <a:latin typeface="Century Gothic" pitchFamily="34"/>
              </a:defRPr>
            </a:lvl1pPr>
          </a:lstStyle>
          <a:p>
            <a:r>
              <a:rPr lang="fr-FR" dirty="0">
                <a:solidFill>
                  <a:schemeClr val="bg1"/>
                </a:solidFill>
                <a:latin typeface="Century Gothic" panose="020B0502020202020204" pitchFamily="34" charset="0"/>
              </a:rPr>
              <a:t>Solutions:</a:t>
            </a:r>
            <a:br>
              <a:rPr lang="fr-FR" dirty="0">
                <a:solidFill>
                  <a:schemeClr val="bg1"/>
                </a:solidFill>
                <a:latin typeface="Century Gothic" panose="020B0502020202020204" pitchFamily="34" charset="0"/>
              </a:rPr>
            </a:br>
            <a:r>
              <a:rPr lang="fr-FR" dirty="0" err="1">
                <a:solidFill>
                  <a:schemeClr val="bg1"/>
                </a:solidFill>
                <a:latin typeface="Century Gothic" panose="020B0502020202020204" pitchFamily="34" charset="0"/>
              </a:rPr>
              <a:t>making</a:t>
            </a:r>
            <a:r>
              <a:rPr lang="fr-FR" dirty="0">
                <a:solidFill>
                  <a:schemeClr val="bg1"/>
                </a:solidFill>
                <a:latin typeface="Century Gothic" panose="020B0502020202020204" pitchFamily="34" charset="0"/>
              </a:rPr>
              <a:t> control </a:t>
            </a:r>
            <a:r>
              <a:rPr lang="fr-FR" dirty="0" err="1">
                <a:solidFill>
                  <a:schemeClr val="bg1"/>
                </a:solidFill>
                <a:latin typeface="Century Gothic" panose="020B0502020202020204" pitchFamily="34" charset="0"/>
              </a:rPr>
              <a:t>achievable</a:t>
            </a:r>
            <a:endParaRPr lang="en-GB" sz="1200" dirty="0">
              <a:solidFill>
                <a:schemeClr val="tx1"/>
              </a:solidFill>
              <a:latin typeface="Century Gothic" panose="020B0502020202020204" pitchFamily="34" charset="0"/>
            </a:endParaRPr>
          </a:p>
        </p:txBody>
      </p:sp>
      <p:sp>
        <p:nvSpPr>
          <p:cNvPr id="5" name="Espace réservé du contenu 3">
            <a:extLst>
              <a:ext uri="{FF2B5EF4-FFF2-40B4-BE49-F238E27FC236}">
                <a16:creationId xmlns:a16="http://schemas.microsoft.com/office/drawing/2014/main" id="{BEFEA3C8-BDCF-BD65-DBE5-1589B8B1F0A1}"/>
              </a:ext>
            </a:extLst>
          </p:cNvPr>
          <p:cNvSpPr txBox="1">
            <a:spLocks/>
          </p:cNvSpPr>
          <p:nvPr/>
        </p:nvSpPr>
        <p:spPr>
          <a:xfrm>
            <a:off x="1193800" y="3782869"/>
            <a:ext cx="5802745" cy="1642059"/>
          </a:xfrm>
          <a:prstGeom prst="rect">
            <a:avLst/>
          </a:prstGeom>
        </p:spPr>
        <p:txBody>
          <a:bodyPr/>
          <a:lstStyle>
            <a:lvl1pPr marL="215999" marR="0" lvl="0" indent="-215999" algn="l" defTabSz="914400" rtl="0" fontAlgn="auto" hangingPunct="1">
              <a:lnSpc>
                <a:spcPct val="100000"/>
              </a:lnSpc>
              <a:spcBef>
                <a:spcPts val="600"/>
              </a:spcBef>
              <a:spcAft>
                <a:spcPts val="0"/>
              </a:spcAft>
              <a:buSzPct val="90000"/>
              <a:buFont typeface="Arial" pitchFamily="34"/>
              <a:buChar char="•"/>
              <a:tabLst/>
              <a:defRPr lang="fr-FR" sz="2000" b="0" i="0" u="none" strike="noStrike" kern="1200" cap="none" spc="0" baseline="0">
                <a:solidFill>
                  <a:srgbClr val="242269"/>
                </a:solidFill>
                <a:uFillTx/>
                <a:latin typeface="Century Gothic" pitchFamily="34"/>
              </a:defRPr>
            </a:lvl1pPr>
            <a:lvl2pPr marL="395999" marR="0" lvl="1" indent="-179999" algn="l" defTabSz="914400" rtl="0" fontAlgn="auto" hangingPunct="1">
              <a:lnSpc>
                <a:spcPct val="100000"/>
              </a:lnSpc>
              <a:spcBef>
                <a:spcPts val="400"/>
              </a:spcBef>
              <a:spcAft>
                <a:spcPts val="0"/>
              </a:spcAft>
              <a:buSzPct val="120000"/>
              <a:buFont typeface="Police système"/>
              <a:buChar char="-"/>
              <a:tabLst/>
              <a:defRPr lang="fr-FR" sz="1800" b="0" i="0" u="none" strike="noStrike" kern="1200" cap="none" spc="0" baseline="0">
                <a:solidFill>
                  <a:srgbClr val="242269"/>
                </a:solidFill>
                <a:uFillTx/>
                <a:latin typeface="Century Gothic" pitchFamily="34"/>
              </a:defRPr>
            </a:lvl2pPr>
            <a:lvl3pPr marL="575998" marR="0" lvl="2" indent="-179999" algn="l" defTabSz="914400" rtl="0" fontAlgn="auto" hangingPunct="1">
              <a:lnSpc>
                <a:spcPts val="2200"/>
              </a:lnSpc>
              <a:spcBef>
                <a:spcPts val="0"/>
              </a:spcBef>
              <a:spcAft>
                <a:spcPts val="0"/>
              </a:spcAft>
              <a:buSzPct val="90000"/>
              <a:buFont typeface="Arial" pitchFamily="34"/>
              <a:buChar char="•"/>
              <a:tabLst/>
              <a:defRPr lang="fr-FR" sz="1600" b="0" i="0" u="none" strike="noStrike" kern="1200" cap="none" spc="0" baseline="0">
                <a:solidFill>
                  <a:srgbClr val="242269"/>
                </a:solidFill>
                <a:uFillTx/>
                <a:latin typeface="Century Gothic" pitchFamily="34"/>
              </a:defRPr>
            </a:lvl3pPr>
            <a:lvl4pPr marL="719998" marR="0" lvl="3" indent="-143999" algn="l" defTabSz="914400" rtl="0" fontAlgn="auto" hangingPunct="1">
              <a:lnSpc>
                <a:spcPts val="2000"/>
              </a:lnSpc>
              <a:spcBef>
                <a:spcPts val="0"/>
              </a:spcBef>
              <a:spcAft>
                <a:spcPts val="0"/>
              </a:spcAft>
              <a:buSzPct val="120000"/>
              <a:buFont typeface="Police système"/>
              <a:buChar char="-"/>
              <a:tabLst/>
              <a:defRPr lang="fr-FR" sz="1400" b="0" i="0" u="none" strike="noStrike" kern="1200" cap="none" spc="0" baseline="0">
                <a:solidFill>
                  <a:srgbClr val="242269"/>
                </a:solidFill>
                <a:uFillTx/>
                <a:latin typeface="Century Gothic" pitchFamily="34"/>
              </a:defRPr>
            </a:lvl4pPr>
            <a:lvl5pPr marL="719998" marR="0" lvl="4" indent="0" algn="l" defTabSz="914400" rtl="0" fontAlgn="auto" hangingPunct="1">
              <a:lnSpc>
                <a:spcPts val="2000"/>
              </a:lnSpc>
              <a:spcBef>
                <a:spcPts val="0"/>
              </a:spcBef>
              <a:spcAft>
                <a:spcPts val="0"/>
              </a:spcAft>
              <a:buNone/>
              <a:tabLst/>
              <a:defRPr lang="fr-FR" sz="1200" b="0" i="0" u="none" strike="noStrike" kern="1200" cap="none" spc="0" baseline="0">
                <a:solidFill>
                  <a:srgbClr val="242269"/>
                </a:solidFill>
                <a:uFillTx/>
                <a:latin typeface="Century Gothic" pitchFamily="34"/>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fr-FR">
                <a:solidFill>
                  <a:schemeClr val="bg1"/>
                </a:solidFill>
                <a:latin typeface="Montserrat" pitchFamily="2" charset="77"/>
              </a:rPr>
              <a:t>Acting on patient conditions, </a:t>
            </a:r>
            <a:r>
              <a:rPr lang="fr-FR" err="1">
                <a:solidFill>
                  <a:schemeClr val="bg1"/>
                </a:solidFill>
                <a:latin typeface="Montserrat" pitchFamily="2" charset="77"/>
              </a:rPr>
              <a:t>healthcare</a:t>
            </a:r>
            <a:r>
              <a:rPr lang="fr-FR">
                <a:solidFill>
                  <a:schemeClr val="bg1"/>
                </a:solidFill>
                <a:latin typeface="Montserrat" pitchFamily="2" charset="77"/>
              </a:rPr>
              <a:t> providers, </a:t>
            </a:r>
            <a:r>
              <a:rPr lang="fr-FR" err="1">
                <a:solidFill>
                  <a:schemeClr val="bg1"/>
                </a:solidFill>
                <a:latin typeface="Montserrat" pitchFamily="2" charset="77"/>
              </a:rPr>
              <a:t>treatment</a:t>
            </a:r>
            <a:r>
              <a:rPr lang="fr-FR">
                <a:solidFill>
                  <a:schemeClr val="bg1"/>
                </a:solidFill>
                <a:latin typeface="Montserrat" pitchFamily="2" charset="77"/>
              </a:rPr>
              <a:t> </a:t>
            </a:r>
            <a:r>
              <a:rPr lang="fr-FR" err="1">
                <a:solidFill>
                  <a:schemeClr val="bg1"/>
                </a:solidFill>
                <a:latin typeface="Montserrat" pitchFamily="2" charset="77"/>
              </a:rPr>
              <a:t>barriers</a:t>
            </a:r>
            <a:r>
              <a:rPr lang="fr-FR">
                <a:solidFill>
                  <a:schemeClr val="bg1"/>
                </a:solidFill>
                <a:latin typeface="Montserrat" pitchFamily="2" charset="77"/>
              </a:rPr>
              <a:t> and </a:t>
            </a:r>
            <a:r>
              <a:rPr lang="fr-FR" err="1">
                <a:solidFill>
                  <a:schemeClr val="bg1"/>
                </a:solidFill>
                <a:latin typeface="Montserrat" pitchFamily="2" charset="77"/>
              </a:rPr>
              <a:t>integrating</a:t>
            </a:r>
            <a:r>
              <a:rPr lang="fr-FR">
                <a:solidFill>
                  <a:schemeClr val="bg1"/>
                </a:solidFill>
                <a:latin typeface="Montserrat" pitchFamily="2" charset="77"/>
              </a:rPr>
              <a:t> digital and </a:t>
            </a:r>
            <a:r>
              <a:rPr lang="fr-FR" err="1">
                <a:solidFill>
                  <a:schemeClr val="bg1"/>
                </a:solidFill>
                <a:latin typeface="Montserrat" pitchFamily="2" charset="77"/>
              </a:rPr>
              <a:t>educational</a:t>
            </a:r>
            <a:r>
              <a:rPr lang="fr-FR">
                <a:solidFill>
                  <a:schemeClr val="bg1"/>
                </a:solidFill>
                <a:latin typeface="Montserrat" pitchFamily="2" charset="77"/>
              </a:rPr>
              <a:t> </a:t>
            </a:r>
            <a:r>
              <a:rPr lang="fr-FR" err="1">
                <a:solidFill>
                  <a:schemeClr val="bg1"/>
                </a:solidFill>
                <a:latin typeface="Montserrat" pitchFamily="2" charset="77"/>
              </a:rPr>
              <a:t>tools</a:t>
            </a:r>
            <a:r>
              <a:rPr lang="fr-FR">
                <a:solidFill>
                  <a:schemeClr val="bg1"/>
                </a:solidFill>
                <a:latin typeface="Montserrat" pitchFamily="2" charset="77"/>
              </a:rPr>
              <a:t> can drive long-</a:t>
            </a:r>
            <a:r>
              <a:rPr lang="fr-FR" err="1">
                <a:solidFill>
                  <a:schemeClr val="bg1"/>
                </a:solidFill>
                <a:latin typeface="Montserrat" pitchFamily="2" charset="77"/>
              </a:rPr>
              <a:t>term</a:t>
            </a:r>
            <a:r>
              <a:rPr lang="fr-FR">
                <a:solidFill>
                  <a:schemeClr val="bg1"/>
                </a:solidFill>
                <a:latin typeface="Montserrat" pitchFamily="2" charset="77"/>
              </a:rPr>
              <a:t> </a:t>
            </a:r>
            <a:r>
              <a:rPr lang="fr-FR" err="1">
                <a:solidFill>
                  <a:schemeClr val="bg1"/>
                </a:solidFill>
                <a:latin typeface="Montserrat" pitchFamily="2" charset="77"/>
              </a:rPr>
              <a:t>adherence</a:t>
            </a:r>
            <a:r>
              <a:rPr lang="fr-FR">
                <a:solidFill>
                  <a:schemeClr val="bg1"/>
                </a:solidFill>
                <a:latin typeface="Montserrat" pitchFamily="2" charset="77"/>
              </a:rPr>
              <a:t> and </a:t>
            </a:r>
            <a:r>
              <a:rPr lang="fr-FR" err="1">
                <a:solidFill>
                  <a:schemeClr val="bg1"/>
                </a:solidFill>
                <a:latin typeface="Montserrat" pitchFamily="2" charset="77"/>
              </a:rPr>
              <a:t>better</a:t>
            </a:r>
            <a:r>
              <a:rPr lang="fr-FR">
                <a:solidFill>
                  <a:schemeClr val="bg1"/>
                </a:solidFill>
                <a:latin typeface="Montserrat" pitchFamily="2" charset="77"/>
              </a:rPr>
              <a:t> </a:t>
            </a:r>
            <a:r>
              <a:rPr lang="fr-FR" err="1">
                <a:solidFill>
                  <a:schemeClr val="bg1"/>
                </a:solidFill>
                <a:latin typeface="Montserrat" pitchFamily="2" charset="77"/>
              </a:rPr>
              <a:t>outcomes</a:t>
            </a:r>
            <a:r>
              <a:rPr lang="fr-FR">
                <a:solidFill>
                  <a:schemeClr val="bg1"/>
                </a:solidFill>
                <a:latin typeface="Montserrat" pitchFamily="2" charset="77"/>
              </a:rPr>
              <a:t>.</a:t>
            </a:r>
          </a:p>
        </p:txBody>
      </p:sp>
    </p:spTree>
    <p:extLst>
      <p:ext uri="{BB962C8B-B14F-4D97-AF65-F5344CB8AC3E}">
        <p14:creationId xmlns:p14="http://schemas.microsoft.com/office/powerpoint/2010/main" val="420724192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DC178C-2002-389E-4C3A-D6CA886AEA85}"/>
            </a:ext>
          </a:extLst>
        </p:cNvPr>
        <p:cNvGrpSpPr/>
        <p:nvPr/>
      </p:nvGrpSpPr>
      <p:grpSpPr>
        <a:xfrm>
          <a:off x="0" y="0"/>
          <a:ext cx="0" cy="0"/>
          <a:chOff x="0" y="0"/>
          <a:chExt cx="0" cy="0"/>
        </a:xfrm>
      </p:grpSpPr>
      <p:sp>
        <p:nvSpPr>
          <p:cNvPr id="55" name="Titre 4">
            <a:extLst>
              <a:ext uri="{FF2B5EF4-FFF2-40B4-BE49-F238E27FC236}">
                <a16:creationId xmlns:a16="http://schemas.microsoft.com/office/drawing/2014/main" id="{51790253-8EDA-90B5-5E7B-4ECA8428AE51}"/>
              </a:ext>
            </a:extLst>
          </p:cNvPr>
          <p:cNvSpPr>
            <a:spLocks noGrp="1"/>
          </p:cNvSpPr>
          <p:nvPr>
            <p:ph type="title"/>
          </p:nvPr>
        </p:nvSpPr>
        <p:spPr>
          <a:xfrm>
            <a:off x="111182" y="227977"/>
            <a:ext cx="8780123" cy="587487"/>
          </a:xfrm>
        </p:spPr>
        <p:txBody>
          <a:bodyPr anchor="ctr">
            <a:normAutofit/>
          </a:bodyPr>
          <a:lstStyle/>
          <a:p>
            <a:r>
              <a:rPr lang="fr-FR" sz="2800" b="1">
                <a:solidFill>
                  <a:srgbClr val="242269"/>
                </a:solidFill>
                <a:latin typeface="Century Gothic" panose="020B0502020202020204" pitchFamily="34" charset="0"/>
              </a:rPr>
              <a:t>PATIENTS ARE KEY PARTNERS</a:t>
            </a:r>
            <a:endParaRPr lang="fr-FR" sz="2800" b="1" baseline="30000">
              <a:solidFill>
                <a:srgbClr val="242269"/>
              </a:solidFill>
              <a:latin typeface="Century Gothic" panose="020B0502020202020204" pitchFamily="34" charset="0"/>
            </a:endParaRPr>
          </a:p>
        </p:txBody>
      </p:sp>
      <p:sp>
        <p:nvSpPr>
          <p:cNvPr id="110" name="Rectangle : coins arrondis 109">
            <a:extLst>
              <a:ext uri="{FF2B5EF4-FFF2-40B4-BE49-F238E27FC236}">
                <a16:creationId xmlns:a16="http://schemas.microsoft.com/office/drawing/2014/main" id="{B09D242A-51D5-1D05-27E0-072E6CBF9D11}"/>
              </a:ext>
            </a:extLst>
          </p:cNvPr>
          <p:cNvSpPr/>
          <p:nvPr/>
        </p:nvSpPr>
        <p:spPr>
          <a:xfrm>
            <a:off x="3978175" y="1474238"/>
            <a:ext cx="7479534" cy="3889792"/>
          </a:xfrm>
          <a:prstGeom prst="roundRect">
            <a:avLst>
              <a:gd name="adj" fmla="val 2656"/>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p>
        </p:txBody>
      </p:sp>
      <p:grpSp>
        <p:nvGrpSpPr>
          <p:cNvPr id="112" name="Groupe 111">
            <a:extLst>
              <a:ext uri="{FF2B5EF4-FFF2-40B4-BE49-F238E27FC236}">
                <a16:creationId xmlns:a16="http://schemas.microsoft.com/office/drawing/2014/main" id="{CB41D3AA-9045-6275-32D6-CCCD8D4338BC}"/>
              </a:ext>
            </a:extLst>
          </p:cNvPr>
          <p:cNvGrpSpPr/>
          <p:nvPr/>
        </p:nvGrpSpPr>
        <p:grpSpPr>
          <a:xfrm>
            <a:off x="4147721" y="1873081"/>
            <a:ext cx="7150140" cy="888744"/>
            <a:chOff x="4168984" y="921423"/>
            <a:chExt cx="7150140" cy="888744"/>
          </a:xfrm>
        </p:grpSpPr>
        <p:sp>
          <p:nvSpPr>
            <p:cNvPr id="142" name="Rounded Rectangle 50">
              <a:extLst>
                <a:ext uri="{FF2B5EF4-FFF2-40B4-BE49-F238E27FC236}">
                  <a16:creationId xmlns:a16="http://schemas.microsoft.com/office/drawing/2014/main" id="{EB5A4BF0-1249-5391-112C-1A1A9E6D990E}"/>
                </a:ext>
              </a:extLst>
            </p:cNvPr>
            <p:cNvSpPr>
              <a:spLocks noChangeAspect="1"/>
            </p:cNvSpPr>
            <p:nvPr/>
          </p:nvSpPr>
          <p:spPr>
            <a:xfrm>
              <a:off x="4168984" y="1018811"/>
              <a:ext cx="539941" cy="540000"/>
            </a:xfrm>
            <a:custGeom>
              <a:avLst/>
              <a:gdLst/>
              <a:ahLst/>
              <a:cxnLst/>
              <a:rect l="0" t="0" r="0" b="0"/>
              <a:pathLst>
                <a:path w="330200" h="330236">
                  <a:moveTo>
                    <a:pt x="252052" y="59885"/>
                  </a:moveTo>
                  <a:cubicBezTo>
                    <a:pt x="254095" y="61160"/>
                    <a:pt x="255342" y="63393"/>
                    <a:pt x="255354" y="65801"/>
                  </a:cubicBezTo>
                  <a:lnTo>
                    <a:pt x="255354" y="148351"/>
                  </a:lnTo>
                  <a:cubicBezTo>
                    <a:pt x="255354" y="152150"/>
                    <a:pt x="252274" y="155230"/>
                    <a:pt x="248475" y="155230"/>
                  </a:cubicBezTo>
                  <a:lnTo>
                    <a:pt x="234717" y="155230"/>
                  </a:lnTo>
                  <a:cubicBezTo>
                    <a:pt x="230917" y="155230"/>
                    <a:pt x="227838" y="152150"/>
                    <a:pt x="227838" y="148351"/>
                  </a:cubicBezTo>
                  <a:lnTo>
                    <a:pt x="227838" y="141472"/>
                  </a:lnTo>
                  <a:cubicBezTo>
                    <a:pt x="227838" y="137673"/>
                    <a:pt x="224758" y="134593"/>
                    <a:pt x="220958" y="134593"/>
                  </a:cubicBezTo>
                  <a:lnTo>
                    <a:pt x="207200" y="134593"/>
                  </a:lnTo>
                  <a:cubicBezTo>
                    <a:pt x="203432" y="134666"/>
                    <a:pt x="200394" y="137703"/>
                    <a:pt x="200321" y="141472"/>
                  </a:cubicBezTo>
                  <a:lnTo>
                    <a:pt x="200321" y="148351"/>
                  </a:lnTo>
                  <a:cubicBezTo>
                    <a:pt x="200321" y="152150"/>
                    <a:pt x="197241" y="155230"/>
                    <a:pt x="193442" y="155230"/>
                  </a:cubicBezTo>
                  <a:lnTo>
                    <a:pt x="179683" y="155230"/>
                  </a:lnTo>
                  <a:cubicBezTo>
                    <a:pt x="175884" y="155230"/>
                    <a:pt x="172804" y="152150"/>
                    <a:pt x="172804" y="148351"/>
                  </a:cubicBezTo>
                  <a:lnTo>
                    <a:pt x="172804" y="65801"/>
                  </a:lnTo>
                  <a:cubicBezTo>
                    <a:pt x="172819" y="63358"/>
                    <a:pt x="174128" y="61106"/>
                    <a:pt x="176244" y="59885"/>
                  </a:cubicBezTo>
                  <a:lnTo>
                    <a:pt x="210640" y="39247"/>
                  </a:lnTo>
                  <a:cubicBezTo>
                    <a:pt x="212818" y="38022"/>
                    <a:pt x="215478" y="38022"/>
                    <a:pt x="217656" y="39247"/>
                  </a:cubicBezTo>
                  <a:close/>
                  <a:moveTo>
                    <a:pt x="227837" y="100197"/>
                  </a:moveTo>
                  <a:lnTo>
                    <a:pt x="200321" y="100197"/>
                  </a:lnTo>
                  <a:cubicBezTo>
                    <a:pt x="196552" y="100270"/>
                    <a:pt x="193515" y="103308"/>
                    <a:pt x="193442" y="107076"/>
                  </a:cubicBezTo>
                  <a:cubicBezTo>
                    <a:pt x="193442" y="110875"/>
                    <a:pt x="196522" y="113955"/>
                    <a:pt x="200321" y="113955"/>
                  </a:cubicBezTo>
                  <a:lnTo>
                    <a:pt x="227837" y="113955"/>
                  </a:lnTo>
                  <a:cubicBezTo>
                    <a:pt x="231637" y="113955"/>
                    <a:pt x="234717" y="110875"/>
                    <a:pt x="234717" y="107076"/>
                  </a:cubicBezTo>
                  <a:cubicBezTo>
                    <a:pt x="234717" y="103277"/>
                    <a:pt x="231637" y="100197"/>
                    <a:pt x="227837" y="100197"/>
                  </a:cubicBezTo>
                  <a:close/>
                  <a:moveTo>
                    <a:pt x="234717" y="72680"/>
                  </a:moveTo>
                  <a:cubicBezTo>
                    <a:pt x="234717" y="68881"/>
                    <a:pt x="231637" y="65801"/>
                    <a:pt x="227837" y="65801"/>
                  </a:cubicBezTo>
                  <a:lnTo>
                    <a:pt x="200321" y="65801"/>
                  </a:lnTo>
                  <a:cubicBezTo>
                    <a:pt x="196552" y="65874"/>
                    <a:pt x="193515" y="68912"/>
                    <a:pt x="193442" y="72680"/>
                  </a:cubicBezTo>
                  <a:cubicBezTo>
                    <a:pt x="193442" y="76479"/>
                    <a:pt x="196522" y="79559"/>
                    <a:pt x="200321" y="79559"/>
                  </a:cubicBezTo>
                  <a:lnTo>
                    <a:pt x="227837" y="79559"/>
                  </a:lnTo>
                  <a:cubicBezTo>
                    <a:pt x="231637" y="79559"/>
                    <a:pt x="234717" y="76479"/>
                    <a:pt x="234717" y="72680"/>
                  </a:cubicBezTo>
                  <a:close/>
                  <a:moveTo>
                    <a:pt x="197156" y="255666"/>
                  </a:moveTo>
                  <a:cubicBezTo>
                    <a:pt x="192573" y="255741"/>
                    <a:pt x="188154" y="253953"/>
                    <a:pt x="184913" y="250712"/>
                  </a:cubicBezTo>
                  <a:cubicBezTo>
                    <a:pt x="181671" y="247470"/>
                    <a:pt x="179883" y="243052"/>
                    <a:pt x="179959" y="238468"/>
                  </a:cubicBezTo>
                  <a:lnTo>
                    <a:pt x="179959" y="206411"/>
                  </a:lnTo>
                  <a:lnTo>
                    <a:pt x="165100" y="206411"/>
                  </a:lnTo>
                  <a:cubicBezTo>
                    <a:pt x="157501" y="206411"/>
                    <a:pt x="151341" y="200251"/>
                    <a:pt x="151341" y="192653"/>
                  </a:cubicBezTo>
                  <a:cubicBezTo>
                    <a:pt x="151341" y="185054"/>
                    <a:pt x="157501" y="178895"/>
                    <a:pt x="165100" y="178895"/>
                  </a:cubicBezTo>
                  <a:lnTo>
                    <a:pt x="186838" y="178895"/>
                  </a:lnTo>
                  <a:cubicBezTo>
                    <a:pt x="198235" y="178895"/>
                    <a:pt x="207475" y="188134"/>
                    <a:pt x="207475" y="199532"/>
                  </a:cubicBezTo>
                  <a:lnTo>
                    <a:pt x="207475" y="219619"/>
                  </a:lnTo>
                  <a:lnTo>
                    <a:pt x="261408" y="183297"/>
                  </a:lnTo>
                  <a:cubicBezTo>
                    <a:pt x="265302" y="180198"/>
                    <a:pt x="270196" y="178631"/>
                    <a:pt x="275166" y="178895"/>
                  </a:cubicBezTo>
                  <a:lnTo>
                    <a:pt x="299656" y="178895"/>
                  </a:lnTo>
                  <a:cubicBezTo>
                    <a:pt x="301556" y="178895"/>
                    <a:pt x="303096" y="177355"/>
                    <a:pt x="303096" y="175455"/>
                  </a:cubicBezTo>
                  <a:lnTo>
                    <a:pt x="303096" y="30992"/>
                  </a:lnTo>
                  <a:cubicBezTo>
                    <a:pt x="303109" y="29976"/>
                    <a:pt x="302672" y="29006"/>
                    <a:pt x="301902" y="28343"/>
                  </a:cubicBezTo>
                  <a:cubicBezTo>
                    <a:pt x="301132" y="27679"/>
                    <a:pt x="300109" y="27390"/>
                    <a:pt x="299106" y="27553"/>
                  </a:cubicBezTo>
                  <a:lnTo>
                    <a:pt x="129053" y="27553"/>
                  </a:lnTo>
                  <a:cubicBezTo>
                    <a:pt x="127153" y="27553"/>
                    <a:pt x="125613" y="29093"/>
                    <a:pt x="125613" y="30992"/>
                  </a:cubicBezTo>
                  <a:lnTo>
                    <a:pt x="125613" y="121247"/>
                  </a:lnTo>
                  <a:cubicBezTo>
                    <a:pt x="125613" y="128846"/>
                    <a:pt x="119453" y="135005"/>
                    <a:pt x="111855" y="135005"/>
                  </a:cubicBezTo>
                  <a:cubicBezTo>
                    <a:pt x="104256" y="135005"/>
                    <a:pt x="98096" y="128846"/>
                    <a:pt x="98096" y="121247"/>
                  </a:cubicBezTo>
                  <a:lnTo>
                    <a:pt x="98096" y="20674"/>
                  </a:lnTo>
                  <a:cubicBezTo>
                    <a:pt x="98096" y="9276"/>
                    <a:pt x="107336" y="36"/>
                    <a:pt x="118734" y="36"/>
                  </a:cubicBezTo>
                  <a:lnTo>
                    <a:pt x="309424" y="36"/>
                  </a:lnTo>
                  <a:cubicBezTo>
                    <a:pt x="314922" y="0"/>
                    <a:pt x="320206" y="2158"/>
                    <a:pt x="324106" y="6032"/>
                  </a:cubicBezTo>
                  <a:cubicBezTo>
                    <a:pt x="328006" y="9906"/>
                    <a:pt x="330200" y="15176"/>
                    <a:pt x="330199" y="20674"/>
                  </a:cubicBezTo>
                  <a:lnTo>
                    <a:pt x="330199" y="185774"/>
                  </a:lnTo>
                  <a:cubicBezTo>
                    <a:pt x="330199" y="197171"/>
                    <a:pt x="320960" y="206411"/>
                    <a:pt x="309562" y="206411"/>
                  </a:cubicBezTo>
                  <a:lnTo>
                    <a:pt x="276955" y="206411"/>
                  </a:lnTo>
                  <a:lnTo>
                    <a:pt x="206374" y="252777"/>
                  </a:lnTo>
                  <a:cubicBezTo>
                    <a:pt x="203634" y="254587"/>
                    <a:pt x="200439" y="255588"/>
                    <a:pt x="197156" y="255666"/>
                  </a:cubicBezTo>
                  <a:close/>
                  <a:moveTo>
                    <a:pt x="157532" y="311662"/>
                  </a:moveTo>
                  <a:cubicBezTo>
                    <a:pt x="162142" y="313726"/>
                    <a:pt x="165106" y="318307"/>
                    <a:pt x="165100" y="323357"/>
                  </a:cubicBezTo>
                  <a:cubicBezTo>
                    <a:pt x="165100" y="327156"/>
                    <a:pt x="162020" y="330236"/>
                    <a:pt x="158220" y="330236"/>
                  </a:cubicBezTo>
                  <a:lnTo>
                    <a:pt x="6879" y="330236"/>
                  </a:lnTo>
                  <a:cubicBezTo>
                    <a:pt x="3079" y="330236"/>
                    <a:pt x="0" y="327156"/>
                    <a:pt x="0" y="323357"/>
                  </a:cubicBezTo>
                  <a:cubicBezTo>
                    <a:pt x="41" y="318242"/>
                    <a:pt x="3125" y="313642"/>
                    <a:pt x="7842" y="311662"/>
                  </a:cubicBezTo>
                  <a:cubicBezTo>
                    <a:pt x="13758" y="308911"/>
                    <a:pt x="35771" y="299555"/>
                    <a:pt x="51731" y="293639"/>
                  </a:cubicBezTo>
                  <a:cubicBezTo>
                    <a:pt x="54055" y="292507"/>
                    <a:pt x="55657" y="290285"/>
                    <a:pt x="55996" y="287723"/>
                  </a:cubicBezTo>
                  <a:cubicBezTo>
                    <a:pt x="57339" y="281718"/>
                    <a:pt x="56090" y="275425"/>
                    <a:pt x="52556" y="270387"/>
                  </a:cubicBezTo>
                  <a:cubicBezTo>
                    <a:pt x="38449" y="256450"/>
                    <a:pt x="31417" y="236871"/>
                    <a:pt x="33432" y="217143"/>
                  </a:cubicBezTo>
                  <a:cubicBezTo>
                    <a:pt x="32248" y="203527"/>
                    <a:pt x="36939" y="190055"/>
                    <a:pt x="46323" y="180119"/>
                  </a:cubicBezTo>
                  <a:cubicBezTo>
                    <a:pt x="55706" y="170183"/>
                    <a:pt x="68889" y="164731"/>
                    <a:pt x="82550" y="165136"/>
                  </a:cubicBezTo>
                  <a:cubicBezTo>
                    <a:pt x="96220" y="164736"/>
                    <a:pt x="109413" y="170184"/>
                    <a:pt x="118818" y="180114"/>
                  </a:cubicBezTo>
                  <a:cubicBezTo>
                    <a:pt x="128223" y="190044"/>
                    <a:pt x="132947" y="203514"/>
                    <a:pt x="131804" y="217143"/>
                  </a:cubicBezTo>
                  <a:cubicBezTo>
                    <a:pt x="133760" y="236864"/>
                    <a:pt x="126736" y="256417"/>
                    <a:pt x="112680" y="270387"/>
                  </a:cubicBezTo>
                  <a:cubicBezTo>
                    <a:pt x="109099" y="275404"/>
                    <a:pt x="107800" y="281699"/>
                    <a:pt x="109103" y="287723"/>
                  </a:cubicBezTo>
                  <a:cubicBezTo>
                    <a:pt x="109494" y="290305"/>
                    <a:pt x="111145" y="292523"/>
                    <a:pt x="113506" y="293639"/>
                  </a:cubicBezTo>
                  <a:cubicBezTo>
                    <a:pt x="130016" y="299555"/>
                    <a:pt x="151341" y="308911"/>
                    <a:pt x="157532" y="311662"/>
                  </a:cubicBezTo>
                  <a:close/>
                </a:path>
              </a:pathLst>
            </a:custGeom>
            <a:solidFill>
              <a:srgbClr val="FFC82E"/>
            </a:solidFill>
            <a:ln>
              <a:noFill/>
            </a:ln>
            <a:effectLst>
              <a:outerShdw blurRad="50800" dist="38100" dir="2700000" algn="tl" rotWithShape="0">
                <a:prstClr val="black">
                  <a:alpha val="40000"/>
                </a:prstClr>
              </a:outerShdw>
            </a:effectLst>
          </p:spPr>
          <p:txBody>
            <a:bodyPr rtlCol="0" anchor="ctr"/>
            <a:lstStyle/>
            <a:p>
              <a:pPr algn="ctr"/>
              <a:endParaRPr>
                <a:latin typeface="Century Gothic" panose="020B0502020202020204" pitchFamily="34" charset="0"/>
              </a:endParaRPr>
            </a:p>
          </p:txBody>
        </p:sp>
        <p:sp>
          <p:nvSpPr>
            <p:cNvPr id="143" name="TextBox 55">
              <a:extLst>
                <a:ext uri="{FF2B5EF4-FFF2-40B4-BE49-F238E27FC236}">
                  <a16:creationId xmlns:a16="http://schemas.microsoft.com/office/drawing/2014/main" id="{219CCC1C-BEDD-191C-8901-419694A62004}"/>
                </a:ext>
              </a:extLst>
            </p:cNvPr>
            <p:cNvSpPr txBox="1"/>
            <p:nvPr/>
          </p:nvSpPr>
          <p:spPr>
            <a:xfrm>
              <a:off x="4882790" y="921423"/>
              <a:ext cx="1968488" cy="276999"/>
            </a:xfrm>
            <a:prstGeom prst="rect">
              <a:avLst/>
            </a:prstGeom>
            <a:noFill/>
            <a:ln>
              <a:noFill/>
            </a:ln>
          </p:spPr>
          <p:txBody>
            <a:bodyPr wrap="none" lIns="0" tIns="0" rIns="0" bIns="0" anchor="t">
              <a:spAutoFit/>
            </a:bodyPr>
            <a:lstStyle>
              <a:defPPr>
                <a:defRPr lang="fr-FR"/>
              </a:defPPr>
              <a:lvl1pPr>
                <a:defRPr b="1">
                  <a:solidFill>
                    <a:srgbClr val="242269"/>
                  </a:solidFill>
                  <a:latin typeface="Century Gothic" panose="020B0502020202020204" pitchFamily="34" charset="0"/>
                </a:defRPr>
              </a:lvl1pPr>
            </a:lstStyle>
            <a:p>
              <a:r>
                <a:rPr lang="fr-FR" err="1"/>
                <a:t>Better</a:t>
              </a:r>
              <a:r>
                <a:rPr lang="fr-FR"/>
                <a:t> </a:t>
              </a:r>
              <a:r>
                <a:rPr lang="fr-FR" err="1"/>
                <a:t>Adherence</a:t>
              </a:r>
              <a:endParaRPr/>
            </a:p>
          </p:txBody>
        </p:sp>
        <p:sp>
          <p:nvSpPr>
            <p:cNvPr id="144" name="TextBox 56">
              <a:extLst>
                <a:ext uri="{FF2B5EF4-FFF2-40B4-BE49-F238E27FC236}">
                  <a16:creationId xmlns:a16="http://schemas.microsoft.com/office/drawing/2014/main" id="{8CD49345-5DBA-B531-E716-7CC38AA85E11}"/>
                </a:ext>
              </a:extLst>
            </p:cNvPr>
            <p:cNvSpPr txBox="1"/>
            <p:nvPr/>
          </p:nvSpPr>
          <p:spPr>
            <a:xfrm>
              <a:off x="4897116" y="1256169"/>
              <a:ext cx="6422008" cy="553998"/>
            </a:xfrm>
            <a:prstGeom prst="rect">
              <a:avLst/>
            </a:prstGeom>
            <a:noFill/>
            <a:ln>
              <a:noFill/>
            </a:ln>
          </p:spPr>
          <p:txBody>
            <a:bodyPr wrap="square" lIns="0" tIns="0" rIns="0" bIns="0" anchor="t">
              <a:spAutoFit/>
            </a:bodyPr>
            <a:lstStyle>
              <a:defPPr>
                <a:defRPr lang="fr-FR"/>
              </a:defPPr>
              <a:lvl1pPr>
                <a:defRPr sz="1400">
                  <a:solidFill>
                    <a:srgbClr val="242269"/>
                  </a:solidFill>
                  <a:latin typeface="Century Gothic" panose="020B0502020202020204" pitchFamily="34" charset="0"/>
                </a:defRPr>
              </a:lvl1pPr>
            </a:lstStyle>
            <a:p>
              <a:r>
                <a:rPr lang="fr-FR" sz="1800" err="1"/>
                <a:t>Involving</a:t>
              </a:r>
              <a:r>
                <a:rPr lang="fr-FR" sz="1800"/>
                <a:t> patients as active </a:t>
              </a:r>
              <a:r>
                <a:rPr lang="fr-FR" sz="1800" err="1"/>
                <a:t>partners</a:t>
              </a:r>
              <a:r>
                <a:rPr lang="fr-FR" sz="1800"/>
                <a:t> and </a:t>
              </a:r>
              <a:r>
                <a:rPr lang="fr-FR" sz="1800" err="1"/>
                <a:t>improving</a:t>
              </a:r>
              <a:r>
                <a:rPr lang="fr-FR" sz="1800"/>
                <a:t> communication boosts </a:t>
              </a:r>
              <a:r>
                <a:rPr lang="fr-FR" sz="1800" err="1"/>
                <a:t>medication</a:t>
              </a:r>
              <a:r>
                <a:rPr lang="fr-FR" sz="1800"/>
                <a:t> adherence.</a:t>
              </a:r>
              <a:r>
                <a:rPr lang="fr-FR" sz="1800" baseline="30000"/>
                <a:t>33</a:t>
              </a:r>
            </a:p>
          </p:txBody>
        </p:sp>
      </p:grpSp>
      <p:grpSp>
        <p:nvGrpSpPr>
          <p:cNvPr id="113" name="Groupe 112">
            <a:extLst>
              <a:ext uri="{FF2B5EF4-FFF2-40B4-BE49-F238E27FC236}">
                <a16:creationId xmlns:a16="http://schemas.microsoft.com/office/drawing/2014/main" id="{09E09249-407B-07FD-60A9-920FC77FEDED}"/>
              </a:ext>
            </a:extLst>
          </p:cNvPr>
          <p:cNvGrpSpPr/>
          <p:nvPr/>
        </p:nvGrpSpPr>
        <p:grpSpPr>
          <a:xfrm>
            <a:off x="4231244" y="2990577"/>
            <a:ext cx="7087880" cy="861228"/>
            <a:chOff x="4231244" y="2171040"/>
            <a:chExt cx="7087880" cy="861228"/>
          </a:xfrm>
        </p:grpSpPr>
        <p:sp>
          <p:nvSpPr>
            <p:cNvPr id="122" name="Rounded Rectangle 51">
              <a:extLst>
                <a:ext uri="{FF2B5EF4-FFF2-40B4-BE49-F238E27FC236}">
                  <a16:creationId xmlns:a16="http://schemas.microsoft.com/office/drawing/2014/main" id="{B570E17F-C350-6F7F-C9A9-081C0273BCFA}"/>
                </a:ext>
              </a:extLst>
            </p:cNvPr>
            <p:cNvSpPr>
              <a:spLocks noChangeAspect="1"/>
            </p:cNvSpPr>
            <p:nvPr/>
          </p:nvSpPr>
          <p:spPr>
            <a:xfrm>
              <a:off x="4231244" y="2258385"/>
              <a:ext cx="546662" cy="540000"/>
            </a:xfrm>
            <a:custGeom>
              <a:avLst/>
              <a:gdLst/>
              <a:ahLst/>
              <a:cxnLst/>
              <a:rect l="0" t="0" r="0" b="0"/>
              <a:pathLst>
                <a:path w="321669" h="317748">
                  <a:moveTo>
                    <a:pt x="321669" y="72919"/>
                  </a:moveTo>
                  <a:cubicBezTo>
                    <a:pt x="321669" y="79798"/>
                    <a:pt x="316166" y="83925"/>
                    <a:pt x="310663" y="83925"/>
                  </a:cubicBezTo>
                  <a:lnTo>
                    <a:pt x="281770" y="83925"/>
                  </a:lnTo>
                  <a:lnTo>
                    <a:pt x="281770" y="114194"/>
                  </a:lnTo>
                  <a:cubicBezTo>
                    <a:pt x="281770" y="121073"/>
                    <a:pt x="276267" y="125200"/>
                    <a:pt x="270764" y="125200"/>
                  </a:cubicBezTo>
                  <a:lnTo>
                    <a:pt x="250126" y="125200"/>
                  </a:lnTo>
                  <a:cubicBezTo>
                    <a:pt x="243247" y="125200"/>
                    <a:pt x="239119" y="119697"/>
                    <a:pt x="239119" y="114194"/>
                  </a:cubicBezTo>
                  <a:lnTo>
                    <a:pt x="239119" y="83925"/>
                  </a:lnTo>
                  <a:lnTo>
                    <a:pt x="208851" y="83925"/>
                  </a:lnTo>
                  <a:cubicBezTo>
                    <a:pt x="201972" y="83925"/>
                    <a:pt x="197844" y="78422"/>
                    <a:pt x="197844" y="72919"/>
                  </a:cubicBezTo>
                  <a:lnTo>
                    <a:pt x="197844" y="53657"/>
                  </a:lnTo>
                  <a:cubicBezTo>
                    <a:pt x="197844" y="46778"/>
                    <a:pt x="203348" y="42650"/>
                    <a:pt x="208851" y="42650"/>
                  </a:cubicBezTo>
                  <a:lnTo>
                    <a:pt x="239119" y="42650"/>
                  </a:lnTo>
                  <a:lnTo>
                    <a:pt x="239119" y="11006"/>
                  </a:lnTo>
                  <a:cubicBezTo>
                    <a:pt x="239119" y="4127"/>
                    <a:pt x="244623" y="0"/>
                    <a:pt x="250126" y="0"/>
                  </a:cubicBezTo>
                  <a:lnTo>
                    <a:pt x="269388" y="0"/>
                  </a:lnTo>
                  <a:cubicBezTo>
                    <a:pt x="276267" y="0"/>
                    <a:pt x="280394" y="5503"/>
                    <a:pt x="280394" y="11006"/>
                  </a:cubicBezTo>
                  <a:lnTo>
                    <a:pt x="280394" y="41275"/>
                  </a:lnTo>
                  <a:lnTo>
                    <a:pt x="310663" y="41275"/>
                  </a:lnTo>
                  <a:cubicBezTo>
                    <a:pt x="317542" y="41275"/>
                    <a:pt x="321669" y="46778"/>
                    <a:pt x="321669" y="52281"/>
                  </a:cubicBezTo>
                  <a:close/>
                  <a:moveTo>
                    <a:pt x="29470" y="165980"/>
                  </a:moveTo>
                  <a:lnTo>
                    <a:pt x="29470" y="142412"/>
                  </a:lnTo>
                  <a:cubicBezTo>
                    <a:pt x="29470" y="93790"/>
                    <a:pt x="69245" y="54001"/>
                    <a:pt x="117881" y="54001"/>
                  </a:cubicBezTo>
                  <a:cubicBezTo>
                    <a:pt x="166503" y="54001"/>
                    <a:pt x="206278" y="93790"/>
                    <a:pt x="206278" y="142412"/>
                  </a:cubicBezTo>
                  <a:lnTo>
                    <a:pt x="206278" y="165980"/>
                  </a:lnTo>
                  <a:cubicBezTo>
                    <a:pt x="206278" y="186618"/>
                    <a:pt x="210708" y="202825"/>
                    <a:pt x="219541" y="216088"/>
                  </a:cubicBezTo>
                  <a:cubicBezTo>
                    <a:pt x="223958" y="223449"/>
                    <a:pt x="222486" y="232295"/>
                    <a:pt x="215125" y="236698"/>
                  </a:cubicBezTo>
                  <a:cubicBezTo>
                    <a:pt x="207750" y="241128"/>
                    <a:pt x="198904" y="238184"/>
                    <a:pt x="194501" y="232295"/>
                  </a:cubicBezTo>
                  <a:cubicBezTo>
                    <a:pt x="190071" y="224921"/>
                    <a:pt x="187127" y="217560"/>
                    <a:pt x="184182" y="210186"/>
                  </a:cubicBezTo>
                  <a:cubicBezTo>
                    <a:pt x="182710" y="208713"/>
                    <a:pt x="182710" y="207241"/>
                    <a:pt x="181238" y="207241"/>
                  </a:cubicBezTo>
                  <a:cubicBezTo>
                    <a:pt x="179752" y="207241"/>
                    <a:pt x="179752" y="207241"/>
                    <a:pt x="178280" y="208713"/>
                  </a:cubicBezTo>
                  <a:cubicBezTo>
                    <a:pt x="162073" y="223449"/>
                    <a:pt x="141449" y="232295"/>
                    <a:pt x="117867" y="232295"/>
                  </a:cubicBezTo>
                  <a:cubicBezTo>
                    <a:pt x="94299" y="232295"/>
                    <a:pt x="73675" y="223449"/>
                    <a:pt x="57468" y="208713"/>
                  </a:cubicBezTo>
                  <a:cubicBezTo>
                    <a:pt x="57468" y="207241"/>
                    <a:pt x="55982" y="207241"/>
                    <a:pt x="54510" y="207241"/>
                  </a:cubicBezTo>
                  <a:cubicBezTo>
                    <a:pt x="53038" y="208713"/>
                    <a:pt x="51579" y="208713"/>
                    <a:pt x="51579" y="210186"/>
                  </a:cubicBezTo>
                  <a:cubicBezTo>
                    <a:pt x="48621" y="217560"/>
                    <a:pt x="45663" y="224921"/>
                    <a:pt x="41261" y="232295"/>
                  </a:cubicBezTo>
                  <a:cubicBezTo>
                    <a:pt x="36831" y="238184"/>
                    <a:pt x="27998" y="241128"/>
                    <a:pt x="20623" y="236712"/>
                  </a:cubicBezTo>
                  <a:cubicBezTo>
                    <a:pt x="13263" y="232295"/>
                    <a:pt x="11790" y="223449"/>
                    <a:pt x="16207" y="216088"/>
                  </a:cubicBezTo>
                  <a:cubicBezTo>
                    <a:pt x="25040" y="202825"/>
                    <a:pt x="29470" y="186618"/>
                    <a:pt x="29470" y="165980"/>
                  </a:cubicBezTo>
                  <a:close/>
                  <a:moveTo>
                    <a:pt x="176808" y="148301"/>
                  </a:moveTo>
                  <a:cubicBezTo>
                    <a:pt x="176808" y="145356"/>
                    <a:pt x="175336" y="143884"/>
                    <a:pt x="173864" y="143884"/>
                  </a:cubicBezTo>
                  <a:cubicBezTo>
                    <a:pt x="153240" y="137982"/>
                    <a:pt x="135547" y="127663"/>
                    <a:pt x="120825" y="112942"/>
                  </a:cubicBezTo>
                  <a:cubicBezTo>
                    <a:pt x="119353" y="111470"/>
                    <a:pt x="119353" y="111470"/>
                    <a:pt x="117881" y="111470"/>
                  </a:cubicBezTo>
                  <a:cubicBezTo>
                    <a:pt x="116395" y="111470"/>
                    <a:pt x="114923" y="111470"/>
                    <a:pt x="114923" y="112928"/>
                  </a:cubicBezTo>
                  <a:cubicBezTo>
                    <a:pt x="101660" y="127677"/>
                    <a:pt x="82522" y="139454"/>
                    <a:pt x="61884" y="143884"/>
                  </a:cubicBezTo>
                  <a:cubicBezTo>
                    <a:pt x="60412" y="145356"/>
                    <a:pt x="58940" y="146828"/>
                    <a:pt x="58940" y="148301"/>
                  </a:cubicBezTo>
                  <a:cubicBezTo>
                    <a:pt x="61884" y="179243"/>
                    <a:pt x="86925" y="202825"/>
                    <a:pt x="117881" y="202825"/>
                  </a:cubicBezTo>
                  <a:cubicBezTo>
                    <a:pt x="148823" y="202825"/>
                    <a:pt x="173864" y="177771"/>
                    <a:pt x="176808" y="148301"/>
                  </a:cubicBezTo>
                  <a:close/>
                  <a:moveTo>
                    <a:pt x="42265" y="267737"/>
                  </a:moveTo>
                  <a:lnTo>
                    <a:pt x="88328" y="317748"/>
                  </a:lnTo>
                  <a:lnTo>
                    <a:pt x="8832" y="317748"/>
                  </a:lnTo>
                  <a:cubicBezTo>
                    <a:pt x="2944" y="317748"/>
                    <a:pt x="0" y="310374"/>
                    <a:pt x="2944" y="305971"/>
                  </a:cubicBezTo>
                  <a:cubicBezTo>
                    <a:pt x="13347" y="290708"/>
                    <a:pt x="26720" y="277700"/>
                    <a:pt x="42265" y="267723"/>
                  </a:cubicBezTo>
                  <a:close/>
                  <a:moveTo>
                    <a:pt x="193483" y="267723"/>
                  </a:moveTo>
                  <a:cubicBezTo>
                    <a:pt x="209026" y="277696"/>
                    <a:pt x="222399" y="290700"/>
                    <a:pt x="232804" y="305957"/>
                  </a:cubicBezTo>
                  <a:cubicBezTo>
                    <a:pt x="235749" y="311860"/>
                    <a:pt x="232804" y="317748"/>
                    <a:pt x="226916" y="317748"/>
                  </a:cubicBezTo>
                  <a:lnTo>
                    <a:pt x="147420" y="317748"/>
                  </a:lnTo>
                  <a:close/>
                  <a:moveTo>
                    <a:pt x="117867" y="309232"/>
                  </a:moveTo>
                  <a:lnTo>
                    <a:pt x="67787" y="254804"/>
                  </a:lnTo>
                  <a:cubicBezTo>
                    <a:pt x="83416" y="248805"/>
                    <a:pt x="100339" y="245558"/>
                    <a:pt x="117867" y="245558"/>
                  </a:cubicBezTo>
                  <a:cubicBezTo>
                    <a:pt x="134995" y="245545"/>
                    <a:pt x="151980" y="248678"/>
                    <a:pt x="167975" y="254804"/>
                  </a:cubicBezTo>
                  <a:close/>
                </a:path>
              </a:pathLst>
            </a:custGeom>
            <a:solidFill>
              <a:srgbClr val="48A67F"/>
            </a:solidFill>
            <a:ln>
              <a:noFill/>
            </a:ln>
            <a:effectLst>
              <a:outerShdw blurRad="50800" dist="38100" dir="2700000" algn="tl" rotWithShape="0">
                <a:prstClr val="black">
                  <a:alpha val="40000"/>
                </a:prstClr>
              </a:outerShdw>
            </a:effectLst>
          </p:spPr>
          <p:txBody>
            <a:bodyPr rtlCol="0" anchor="ctr"/>
            <a:lstStyle/>
            <a:p>
              <a:pPr algn="ctr"/>
              <a:endParaRPr>
                <a:latin typeface="Century Gothic" panose="020B0502020202020204" pitchFamily="34" charset="0"/>
              </a:endParaRPr>
            </a:p>
          </p:txBody>
        </p:sp>
        <p:sp>
          <p:nvSpPr>
            <p:cNvPr id="123" name="TextBox 58">
              <a:extLst>
                <a:ext uri="{FF2B5EF4-FFF2-40B4-BE49-F238E27FC236}">
                  <a16:creationId xmlns:a16="http://schemas.microsoft.com/office/drawing/2014/main" id="{800FB5FE-D5E9-F3A8-3318-65BDB63AC7F2}"/>
                </a:ext>
              </a:extLst>
            </p:cNvPr>
            <p:cNvSpPr txBox="1"/>
            <p:nvPr/>
          </p:nvSpPr>
          <p:spPr>
            <a:xfrm>
              <a:off x="4882790" y="2171040"/>
              <a:ext cx="3088987" cy="276999"/>
            </a:xfrm>
            <a:prstGeom prst="rect">
              <a:avLst/>
            </a:prstGeom>
            <a:noFill/>
            <a:ln>
              <a:noFill/>
            </a:ln>
          </p:spPr>
          <p:txBody>
            <a:bodyPr wrap="none" lIns="0" tIns="0" rIns="0" bIns="0" anchor="t">
              <a:spAutoFit/>
            </a:bodyPr>
            <a:lstStyle>
              <a:defPPr>
                <a:defRPr lang="fr-FR"/>
              </a:defPPr>
              <a:lvl1pPr>
                <a:defRPr b="1">
                  <a:solidFill>
                    <a:srgbClr val="242269"/>
                  </a:solidFill>
                  <a:latin typeface="Century Gothic" panose="020B0502020202020204" pitchFamily="34" charset="0"/>
                </a:defRPr>
              </a:lvl1pPr>
            </a:lstStyle>
            <a:p>
              <a:r>
                <a:rPr lang="fr-FR" err="1"/>
                <a:t>Sustained</a:t>
              </a:r>
              <a:r>
                <a:rPr lang="fr-FR"/>
                <a:t> </a:t>
              </a:r>
              <a:r>
                <a:rPr lang="fr-FR" err="1"/>
                <a:t>Behavior</a:t>
              </a:r>
              <a:r>
                <a:rPr lang="fr-FR"/>
                <a:t> Change</a:t>
              </a:r>
              <a:endParaRPr/>
            </a:p>
          </p:txBody>
        </p:sp>
        <p:sp>
          <p:nvSpPr>
            <p:cNvPr id="141" name="TextBox 59">
              <a:extLst>
                <a:ext uri="{FF2B5EF4-FFF2-40B4-BE49-F238E27FC236}">
                  <a16:creationId xmlns:a16="http://schemas.microsoft.com/office/drawing/2014/main" id="{DF3C09E5-680A-A87E-0D45-A60669F468DE}"/>
                </a:ext>
              </a:extLst>
            </p:cNvPr>
            <p:cNvSpPr txBox="1"/>
            <p:nvPr/>
          </p:nvSpPr>
          <p:spPr>
            <a:xfrm>
              <a:off x="4897115" y="2478270"/>
              <a:ext cx="6422009" cy="553998"/>
            </a:xfrm>
            <a:prstGeom prst="rect">
              <a:avLst/>
            </a:prstGeom>
            <a:noFill/>
            <a:ln>
              <a:noFill/>
            </a:ln>
          </p:spPr>
          <p:txBody>
            <a:bodyPr wrap="square" lIns="0" tIns="0" rIns="0" bIns="0" anchor="t">
              <a:spAutoFit/>
            </a:bodyPr>
            <a:lstStyle>
              <a:defPPr>
                <a:defRPr lang="fr-FR"/>
              </a:defPPr>
              <a:lvl1pPr>
                <a:defRPr sz="1400">
                  <a:solidFill>
                    <a:srgbClr val="242269"/>
                  </a:solidFill>
                  <a:latin typeface="Century Gothic" panose="020B0502020202020204" pitchFamily="34" charset="0"/>
                </a:defRPr>
              </a:lvl1pPr>
            </a:lstStyle>
            <a:p>
              <a:r>
                <a:rPr lang="fr-FR" sz="1800" err="1"/>
                <a:t>Motivational</a:t>
              </a:r>
              <a:r>
                <a:rPr lang="fr-FR" sz="1800"/>
                <a:t> support </a:t>
              </a:r>
              <a:r>
                <a:rPr lang="fr-FR" sz="1800" err="1"/>
                <a:t>from</a:t>
              </a:r>
              <a:r>
                <a:rPr lang="fr-FR" sz="1800"/>
                <a:t> </a:t>
              </a:r>
              <a:r>
                <a:rPr lang="fr-FR" sz="1800" err="1"/>
                <a:t>healthcare</a:t>
              </a:r>
              <a:r>
                <a:rPr lang="fr-FR" sz="1800"/>
                <a:t> teams </a:t>
              </a:r>
              <a:r>
                <a:rPr lang="fr-FR" sz="1800" err="1"/>
                <a:t>helps</a:t>
              </a:r>
              <a:r>
                <a:rPr lang="fr-FR" sz="1800"/>
                <a:t> patients </a:t>
              </a:r>
              <a:r>
                <a:rPr lang="fr-FR" sz="1800" err="1"/>
                <a:t>adopt</a:t>
              </a:r>
              <a:r>
                <a:rPr lang="fr-FR" sz="1800"/>
                <a:t> and </a:t>
              </a:r>
              <a:r>
                <a:rPr lang="fr-FR" sz="1800" err="1"/>
                <a:t>maintain</a:t>
              </a:r>
              <a:r>
                <a:rPr lang="fr-FR" sz="1800"/>
                <a:t> </a:t>
              </a:r>
              <a:r>
                <a:rPr lang="fr-FR" sz="1800" err="1"/>
                <a:t>healthier</a:t>
              </a:r>
              <a:r>
                <a:rPr lang="fr-FR" sz="1800"/>
                <a:t> habits.</a:t>
              </a:r>
              <a:r>
                <a:rPr lang="fr-FR" sz="1800" baseline="30000"/>
                <a:t>33</a:t>
              </a:r>
              <a:endParaRPr lang="fr-FR" sz="1800"/>
            </a:p>
          </p:txBody>
        </p:sp>
      </p:grpSp>
      <p:grpSp>
        <p:nvGrpSpPr>
          <p:cNvPr id="114" name="Groupe 113">
            <a:extLst>
              <a:ext uri="{FF2B5EF4-FFF2-40B4-BE49-F238E27FC236}">
                <a16:creationId xmlns:a16="http://schemas.microsoft.com/office/drawing/2014/main" id="{8D462E9D-D6CD-0AEA-5831-3CD216F1FF9F}"/>
              </a:ext>
            </a:extLst>
          </p:cNvPr>
          <p:cNvGrpSpPr/>
          <p:nvPr/>
        </p:nvGrpSpPr>
        <p:grpSpPr>
          <a:xfrm>
            <a:off x="4231244" y="4123691"/>
            <a:ext cx="7063710" cy="861228"/>
            <a:chOff x="4255416" y="3594131"/>
            <a:chExt cx="7063710" cy="861228"/>
          </a:xfrm>
        </p:grpSpPr>
        <p:sp>
          <p:nvSpPr>
            <p:cNvPr id="119" name="Rounded Rectangle 52">
              <a:extLst>
                <a:ext uri="{FF2B5EF4-FFF2-40B4-BE49-F238E27FC236}">
                  <a16:creationId xmlns:a16="http://schemas.microsoft.com/office/drawing/2014/main" id="{5F5BA35D-A07F-7597-8AA6-D9281E6CFF43}"/>
                </a:ext>
              </a:extLst>
            </p:cNvPr>
            <p:cNvSpPr>
              <a:spLocks noChangeAspect="1"/>
            </p:cNvSpPr>
            <p:nvPr/>
          </p:nvSpPr>
          <p:spPr>
            <a:xfrm>
              <a:off x="4255416" y="3614660"/>
              <a:ext cx="540000" cy="540000"/>
            </a:xfrm>
            <a:custGeom>
              <a:avLst/>
              <a:gdLst/>
              <a:ahLst/>
              <a:cxnLst/>
              <a:rect l="0" t="0" r="0" b="0"/>
              <a:pathLst>
                <a:path w="330200" h="330200">
                  <a:moveTo>
                    <a:pt x="0" y="85989"/>
                  </a:moveTo>
                  <a:lnTo>
                    <a:pt x="0" y="51593"/>
                  </a:lnTo>
                  <a:cubicBezTo>
                    <a:pt x="0" y="47794"/>
                    <a:pt x="3079" y="44714"/>
                    <a:pt x="6879" y="44714"/>
                  </a:cubicBezTo>
                  <a:lnTo>
                    <a:pt x="41275" y="44714"/>
                  </a:lnTo>
                  <a:cubicBezTo>
                    <a:pt x="43174" y="44714"/>
                    <a:pt x="44714" y="43174"/>
                    <a:pt x="44714" y="41275"/>
                  </a:cubicBezTo>
                  <a:lnTo>
                    <a:pt x="44714" y="6879"/>
                  </a:lnTo>
                  <a:cubicBezTo>
                    <a:pt x="44714" y="3079"/>
                    <a:pt x="47794" y="0"/>
                    <a:pt x="51593" y="0"/>
                  </a:cubicBezTo>
                  <a:lnTo>
                    <a:pt x="85989" y="0"/>
                  </a:lnTo>
                  <a:cubicBezTo>
                    <a:pt x="89788" y="0"/>
                    <a:pt x="92868" y="3079"/>
                    <a:pt x="92868" y="6879"/>
                  </a:cubicBezTo>
                  <a:lnTo>
                    <a:pt x="92868" y="41275"/>
                  </a:lnTo>
                  <a:cubicBezTo>
                    <a:pt x="92868" y="43174"/>
                    <a:pt x="94408" y="44714"/>
                    <a:pt x="96308" y="44714"/>
                  </a:cubicBezTo>
                  <a:lnTo>
                    <a:pt x="130704" y="44714"/>
                  </a:lnTo>
                  <a:cubicBezTo>
                    <a:pt x="134503" y="44714"/>
                    <a:pt x="137583" y="47794"/>
                    <a:pt x="137583" y="51593"/>
                  </a:cubicBezTo>
                  <a:lnTo>
                    <a:pt x="137583" y="85989"/>
                  </a:lnTo>
                  <a:cubicBezTo>
                    <a:pt x="137583" y="89788"/>
                    <a:pt x="134503" y="92868"/>
                    <a:pt x="130704" y="92868"/>
                  </a:cubicBezTo>
                  <a:lnTo>
                    <a:pt x="96308" y="92868"/>
                  </a:lnTo>
                  <a:cubicBezTo>
                    <a:pt x="94408" y="92868"/>
                    <a:pt x="92868" y="94408"/>
                    <a:pt x="92868" y="96308"/>
                  </a:cubicBezTo>
                  <a:lnTo>
                    <a:pt x="92868" y="130704"/>
                  </a:lnTo>
                  <a:cubicBezTo>
                    <a:pt x="92868" y="134503"/>
                    <a:pt x="89788" y="137583"/>
                    <a:pt x="85989" y="137583"/>
                  </a:cubicBezTo>
                  <a:lnTo>
                    <a:pt x="51593" y="137583"/>
                  </a:lnTo>
                  <a:cubicBezTo>
                    <a:pt x="47794" y="137583"/>
                    <a:pt x="44714" y="134503"/>
                    <a:pt x="44714" y="130704"/>
                  </a:cubicBezTo>
                  <a:lnTo>
                    <a:pt x="44714" y="96308"/>
                  </a:lnTo>
                  <a:cubicBezTo>
                    <a:pt x="44714" y="94408"/>
                    <a:pt x="43174" y="92868"/>
                    <a:pt x="41275" y="92868"/>
                  </a:cubicBezTo>
                  <a:lnTo>
                    <a:pt x="6879" y="92868"/>
                  </a:lnTo>
                  <a:cubicBezTo>
                    <a:pt x="3079" y="92868"/>
                    <a:pt x="0" y="89788"/>
                    <a:pt x="0" y="85989"/>
                  </a:cubicBezTo>
                  <a:close/>
                  <a:moveTo>
                    <a:pt x="155331" y="114194"/>
                  </a:moveTo>
                  <a:cubicBezTo>
                    <a:pt x="150866" y="105993"/>
                    <a:pt x="152506" y="95812"/>
                    <a:pt x="159321" y="89429"/>
                  </a:cubicBezTo>
                  <a:cubicBezTo>
                    <a:pt x="193569" y="57483"/>
                    <a:pt x="246697" y="57483"/>
                    <a:pt x="280945" y="89429"/>
                  </a:cubicBezTo>
                  <a:cubicBezTo>
                    <a:pt x="287715" y="95835"/>
                    <a:pt x="289350" y="105985"/>
                    <a:pt x="284935" y="114194"/>
                  </a:cubicBezTo>
                  <a:lnTo>
                    <a:pt x="259757" y="161385"/>
                  </a:lnTo>
                  <a:cubicBezTo>
                    <a:pt x="258893" y="162973"/>
                    <a:pt x="257724" y="164376"/>
                    <a:pt x="256317" y="165512"/>
                  </a:cubicBezTo>
                  <a:cubicBezTo>
                    <a:pt x="251711" y="181638"/>
                    <a:pt x="236972" y="192756"/>
                    <a:pt x="220202" y="192756"/>
                  </a:cubicBezTo>
                  <a:cubicBezTo>
                    <a:pt x="203431" y="192756"/>
                    <a:pt x="188692" y="181638"/>
                    <a:pt x="184086" y="165512"/>
                  </a:cubicBezTo>
                  <a:cubicBezTo>
                    <a:pt x="182571" y="164395"/>
                    <a:pt x="181345" y="162933"/>
                    <a:pt x="180509" y="161247"/>
                  </a:cubicBezTo>
                  <a:close/>
                  <a:moveTo>
                    <a:pt x="184636" y="104150"/>
                  </a:moveTo>
                  <a:cubicBezTo>
                    <a:pt x="183159" y="105093"/>
                    <a:pt x="182676" y="107026"/>
                    <a:pt x="183536" y="108553"/>
                  </a:cubicBezTo>
                  <a:lnTo>
                    <a:pt x="191653" y="123825"/>
                  </a:lnTo>
                  <a:cubicBezTo>
                    <a:pt x="192153" y="124717"/>
                    <a:pt x="192999" y="125365"/>
                    <a:pt x="193992" y="125613"/>
                  </a:cubicBezTo>
                  <a:cubicBezTo>
                    <a:pt x="195009" y="125813"/>
                    <a:pt x="196063" y="125562"/>
                    <a:pt x="196881" y="124925"/>
                  </a:cubicBezTo>
                  <a:cubicBezTo>
                    <a:pt x="210553" y="114275"/>
                    <a:pt x="229713" y="114275"/>
                    <a:pt x="243384" y="124925"/>
                  </a:cubicBezTo>
                  <a:cubicBezTo>
                    <a:pt x="244173" y="125620"/>
                    <a:pt x="245256" y="125878"/>
                    <a:pt x="246274" y="125613"/>
                  </a:cubicBezTo>
                  <a:cubicBezTo>
                    <a:pt x="247266" y="125365"/>
                    <a:pt x="248113" y="124717"/>
                    <a:pt x="248613" y="123825"/>
                  </a:cubicBezTo>
                  <a:lnTo>
                    <a:pt x="256730" y="108553"/>
                  </a:lnTo>
                  <a:cubicBezTo>
                    <a:pt x="257538" y="106976"/>
                    <a:pt x="257070" y="105044"/>
                    <a:pt x="255629" y="104013"/>
                  </a:cubicBezTo>
                  <a:cubicBezTo>
                    <a:pt x="234165" y="89532"/>
                    <a:pt x="206045" y="89586"/>
                    <a:pt x="184636" y="104150"/>
                  </a:cubicBezTo>
                  <a:close/>
                  <a:moveTo>
                    <a:pt x="136757" y="282045"/>
                  </a:moveTo>
                  <a:cubicBezTo>
                    <a:pt x="135675" y="282045"/>
                    <a:pt x="134655" y="281536"/>
                    <a:pt x="134006" y="280670"/>
                  </a:cubicBezTo>
                  <a:cubicBezTo>
                    <a:pt x="133465" y="279733"/>
                    <a:pt x="133465" y="278579"/>
                    <a:pt x="134006" y="277643"/>
                  </a:cubicBezTo>
                  <a:cubicBezTo>
                    <a:pt x="145124" y="239554"/>
                    <a:pt x="180042" y="213372"/>
                    <a:pt x="219720" y="213372"/>
                  </a:cubicBezTo>
                  <a:cubicBezTo>
                    <a:pt x="259398" y="213372"/>
                    <a:pt x="294316" y="239554"/>
                    <a:pt x="305435" y="277643"/>
                  </a:cubicBezTo>
                  <a:cubicBezTo>
                    <a:pt x="305975" y="278579"/>
                    <a:pt x="305975" y="279733"/>
                    <a:pt x="305435" y="280670"/>
                  </a:cubicBezTo>
                  <a:cubicBezTo>
                    <a:pt x="304785" y="281536"/>
                    <a:pt x="303765" y="282045"/>
                    <a:pt x="302683" y="282045"/>
                  </a:cubicBezTo>
                  <a:close/>
                  <a:moveTo>
                    <a:pt x="330200" y="316441"/>
                  </a:moveTo>
                  <a:cubicBezTo>
                    <a:pt x="330200" y="324040"/>
                    <a:pt x="324040" y="330200"/>
                    <a:pt x="316441" y="330200"/>
                  </a:cubicBezTo>
                  <a:lnTo>
                    <a:pt x="13758" y="330200"/>
                  </a:lnTo>
                  <a:cubicBezTo>
                    <a:pt x="6159" y="330200"/>
                    <a:pt x="0" y="324040"/>
                    <a:pt x="0" y="316441"/>
                  </a:cubicBezTo>
                  <a:cubicBezTo>
                    <a:pt x="0" y="308843"/>
                    <a:pt x="6159" y="302683"/>
                    <a:pt x="13758" y="302683"/>
                  </a:cubicBezTo>
                  <a:lnTo>
                    <a:pt x="316441" y="302683"/>
                  </a:lnTo>
                  <a:cubicBezTo>
                    <a:pt x="324040" y="302683"/>
                    <a:pt x="330200" y="308843"/>
                    <a:pt x="330200" y="316441"/>
                  </a:cubicBezTo>
                  <a:close/>
                </a:path>
              </a:pathLst>
            </a:custGeom>
            <a:solidFill>
              <a:srgbClr val="134792"/>
            </a:solidFill>
            <a:ln>
              <a:noFill/>
            </a:ln>
            <a:effectLst>
              <a:outerShdw blurRad="50800" dist="38100" dir="2700000" algn="tl" rotWithShape="0">
                <a:prstClr val="black">
                  <a:alpha val="40000"/>
                </a:prstClr>
              </a:outerShdw>
            </a:effectLst>
          </p:spPr>
          <p:txBody>
            <a:bodyPr rtlCol="0" anchor="ctr"/>
            <a:lstStyle/>
            <a:p>
              <a:pPr algn="ctr"/>
              <a:endParaRPr>
                <a:latin typeface="Century Gothic" panose="020B0502020202020204" pitchFamily="34" charset="0"/>
              </a:endParaRPr>
            </a:p>
          </p:txBody>
        </p:sp>
        <p:sp>
          <p:nvSpPr>
            <p:cNvPr id="120" name="TextBox 60">
              <a:extLst>
                <a:ext uri="{FF2B5EF4-FFF2-40B4-BE49-F238E27FC236}">
                  <a16:creationId xmlns:a16="http://schemas.microsoft.com/office/drawing/2014/main" id="{15068001-4B2C-1A75-F225-C7B14C2A9105}"/>
                </a:ext>
              </a:extLst>
            </p:cNvPr>
            <p:cNvSpPr txBox="1"/>
            <p:nvPr/>
          </p:nvSpPr>
          <p:spPr>
            <a:xfrm>
              <a:off x="4882790" y="3594131"/>
              <a:ext cx="2308324" cy="276999"/>
            </a:xfrm>
            <a:prstGeom prst="rect">
              <a:avLst/>
            </a:prstGeom>
            <a:noFill/>
            <a:ln>
              <a:noFill/>
            </a:ln>
          </p:spPr>
          <p:txBody>
            <a:bodyPr wrap="none" lIns="0" tIns="0" rIns="0" bIns="0" anchor="t">
              <a:spAutoFit/>
            </a:bodyPr>
            <a:lstStyle>
              <a:defPPr>
                <a:defRPr lang="fr-FR"/>
              </a:defPPr>
              <a:lvl1pPr>
                <a:defRPr b="1">
                  <a:solidFill>
                    <a:srgbClr val="242269"/>
                  </a:solidFill>
                  <a:latin typeface="Century Gothic" panose="020B0502020202020204" pitchFamily="34" charset="0"/>
                </a:defRPr>
              </a:lvl1pPr>
            </a:lstStyle>
            <a:p>
              <a:r>
                <a:rPr lang="fr-FR" err="1"/>
                <a:t>Improved</a:t>
              </a:r>
              <a:r>
                <a:rPr lang="fr-FR"/>
                <a:t> </a:t>
              </a:r>
              <a:r>
                <a:rPr lang="fr-FR" err="1"/>
                <a:t>Outcomes</a:t>
              </a:r>
              <a:endParaRPr/>
            </a:p>
          </p:txBody>
        </p:sp>
        <p:sp>
          <p:nvSpPr>
            <p:cNvPr id="121" name="TextBox 61">
              <a:extLst>
                <a:ext uri="{FF2B5EF4-FFF2-40B4-BE49-F238E27FC236}">
                  <a16:creationId xmlns:a16="http://schemas.microsoft.com/office/drawing/2014/main" id="{99F7B685-95D3-5B5B-4A55-6C526EB00353}"/>
                </a:ext>
              </a:extLst>
            </p:cNvPr>
            <p:cNvSpPr txBox="1"/>
            <p:nvPr/>
          </p:nvSpPr>
          <p:spPr>
            <a:xfrm>
              <a:off x="4897117" y="3901361"/>
              <a:ext cx="6422009" cy="553998"/>
            </a:xfrm>
            <a:prstGeom prst="rect">
              <a:avLst/>
            </a:prstGeom>
            <a:noFill/>
            <a:ln>
              <a:noFill/>
            </a:ln>
          </p:spPr>
          <p:txBody>
            <a:bodyPr wrap="square" lIns="0" tIns="0" rIns="0" bIns="0" anchor="t">
              <a:spAutoFit/>
            </a:bodyPr>
            <a:lstStyle>
              <a:defPPr>
                <a:defRPr lang="fr-FR"/>
              </a:defPPr>
              <a:lvl1pPr>
                <a:defRPr sz="1400">
                  <a:solidFill>
                    <a:srgbClr val="242269"/>
                  </a:solidFill>
                  <a:latin typeface="Century Gothic" panose="020B0502020202020204" pitchFamily="34" charset="0"/>
                </a:defRPr>
              </a:lvl1pPr>
            </a:lstStyle>
            <a:p>
              <a:r>
                <a:rPr lang="fr-FR" sz="1800" err="1"/>
                <a:t>Shared</a:t>
              </a:r>
              <a:r>
                <a:rPr lang="fr-FR" sz="1800"/>
                <a:t> </a:t>
              </a:r>
              <a:r>
                <a:rPr lang="fr-FR" sz="1800" err="1"/>
                <a:t>decision-making</a:t>
              </a:r>
              <a:r>
                <a:rPr lang="fr-FR" sz="1800"/>
                <a:t> </a:t>
              </a:r>
              <a:r>
                <a:rPr lang="fr-FR" sz="1800" err="1"/>
                <a:t>enhances</a:t>
              </a:r>
              <a:r>
                <a:rPr lang="fr-FR" sz="1800"/>
                <a:t> long-</a:t>
              </a:r>
              <a:r>
                <a:rPr lang="fr-FR" sz="1800" err="1"/>
                <a:t>term</a:t>
              </a:r>
              <a:r>
                <a:rPr lang="fr-FR" sz="1800"/>
                <a:t> </a:t>
              </a:r>
              <a:r>
                <a:rPr lang="fr-FR" sz="1800" err="1"/>
                <a:t>outcomes</a:t>
              </a:r>
              <a:r>
                <a:rPr lang="fr-FR" sz="1800"/>
                <a:t>, </a:t>
              </a:r>
              <a:r>
                <a:rPr lang="fr-FR" sz="1800" err="1"/>
                <a:t>especially</a:t>
              </a:r>
              <a:r>
                <a:rPr lang="fr-FR" sz="1800"/>
                <a:t> in </a:t>
              </a:r>
              <a:r>
                <a:rPr lang="fr-FR" sz="1800" err="1"/>
                <a:t>cardiovascular</a:t>
              </a:r>
              <a:r>
                <a:rPr lang="fr-FR" sz="1800"/>
                <a:t> care.</a:t>
              </a:r>
              <a:r>
                <a:rPr lang="fr-FR" sz="1800" baseline="30000"/>
                <a:t> 33,34</a:t>
              </a:r>
              <a:endParaRPr lang="fr-FR" sz="1800"/>
            </a:p>
          </p:txBody>
        </p:sp>
      </p:grpSp>
      <p:sp>
        <p:nvSpPr>
          <p:cNvPr id="145" name="Rectangle : coins arrondis 144">
            <a:extLst>
              <a:ext uri="{FF2B5EF4-FFF2-40B4-BE49-F238E27FC236}">
                <a16:creationId xmlns:a16="http://schemas.microsoft.com/office/drawing/2014/main" id="{F00E49F4-3030-9885-6D14-225666E58335}"/>
              </a:ext>
            </a:extLst>
          </p:cNvPr>
          <p:cNvSpPr/>
          <p:nvPr/>
        </p:nvSpPr>
        <p:spPr>
          <a:xfrm>
            <a:off x="1860022" y="5773430"/>
            <a:ext cx="8471956" cy="809447"/>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solidFill>
                  <a:schemeClr val="bg1"/>
                </a:solidFill>
                <a:latin typeface="Century Gothic" panose="020B0502020202020204" pitchFamily="34" charset="0"/>
              </a:rPr>
              <a:t>By </a:t>
            </a:r>
            <a:r>
              <a:rPr lang="fr-FR" err="1">
                <a:solidFill>
                  <a:schemeClr val="bg1"/>
                </a:solidFill>
                <a:latin typeface="Century Gothic" panose="020B0502020202020204" pitchFamily="34" charset="0"/>
              </a:rPr>
              <a:t>actively</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engaging</a:t>
            </a:r>
            <a:r>
              <a:rPr lang="fr-FR">
                <a:solidFill>
                  <a:schemeClr val="bg1"/>
                </a:solidFill>
                <a:latin typeface="Century Gothic" panose="020B0502020202020204" pitchFamily="34" charset="0"/>
              </a:rPr>
              <a:t> patients as </a:t>
            </a:r>
            <a:r>
              <a:rPr lang="fr-FR" err="1">
                <a:solidFill>
                  <a:schemeClr val="bg1"/>
                </a:solidFill>
                <a:latin typeface="Century Gothic" panose="020B0502020202020204" pitchFamily="34" charset="0"/>
              </a:rPr>
              <a:t>partners</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we</a:t>
            </a:r>
            <a:r>
              <a:rPr lang="fr-FR">
                <a:solidFill>
                  <a:schemeClr val="bg1"/>
                </a:solidFill>
                <a:latin typeface="Century Gothic" panose="020B0502020202020204" pitchFamily="34" charset="0"/>
              </a:rPr>
              <a:t> can drive </a:t>
            </a:r>
            <a:r>
              <a:rPr lang="fr-FR" err="1">
                <a:solidFill>
                  <a:schemeClr val="bg1"/>
                </a:solidFill>
                <a:latin typeface="Century Gothic" panose="020B0502020202020204" pitchFamily="34" charset="0"/>
              </a:rPr>
              <a:t>adherence</a:t>
            </a:r>
            <a:r>
              <a:rPr lang="fr-FR">
                <a:solidFill>
                  <a:schemeClr val="bg1"/>
                </a:solidFill>
                <a:latin typeface="Century Gothic" panose="020B0502020202020204" pitchFamily="34" charset="0"/>
              </a:rPr>
              <a:t> and long-</a:t>
            </a:r>
            <a:r>
              <a:rPr lang="fr-FR" err="1">
                <a:solidFill>
                  <a:schemeClr val="bg1"/>
                </a:solidFill>
                <a:latin typeface="Century Gothic" panose="020B0502020202020204" pitchFamily="34" charset="0"/>
              </a:rPr>
              <a:t>term</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health</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behavior</a:t>
            </a:r>
            <a:r>
              <a:rPr lang="fr-FR">
                <a:solidFill>
                  <a:schemeClr val="bg1"/>
                </a:solidFill>
                <a:latin typeface="Century Gothic" panose="020B0502020202020204" pitchFamily="34" charset="0"/>
              </a:rPr>
              <a:t> change. </a:t>
            </a:r>
            <a:r>
              <a:rPr lang="fr-FR" err="1">
                <a:solidFill>
                  <a:schemeClr val="bg1"/>
                </a:solidFill>
                <a:latin typeface="Century Gothic" panose="020B0502020202020204" pitchFamily="34" charset="0"/>
              </a:rPr>
              <a:t>Empowerment</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is</a:t>
            </a:r>
            <a:r>
              <a:rPr lang="fr-FR">
                <a:solidFill>
                  <a:schemeClr val="bg1"/>
                </a:solidFill>
                <a:latin typeface="Century Gothic" panose="020B0502020202020204" pitchFamily="34" charset="0"/>
              </a:rPr>
              <a:t> the </a:t>
            </a:r>
            <a:r>
              <a:rPr lang="fr-FR" err="1">
                <a:solidFill>
                  <a:schemeClr val="bg1"/>
                </a:solidFill>
                <a:latin typeface="Century Gothic" panose="020B0502020202020204" pitchFamily="34" charset="0"/>
              </a:rPr>
              <a:t>foundation</a:t>
            </a:r>
            <a:endParaRPr lang="en-US">
              <a:solidFill>
                <a:schemeClr val="bg1"/>
              </a:solidFill>
              <a:latin typeface="Century Gothic" panose="020B0502020202020204" pitchFamily="34" charset="0"/>
            </a:endParaRPr>
          </a:p>
        </p:txBody>
      </p:sp>
      <p:grpSp>
        <p:nvGrpSpPr>
          <p:cNvPr id="26" name="Groupe 25">
            <a:extLst>
              <a:ext uri="{FF2B5EF4-FFF2-40B4-BE49-F238E27FC236}">
                <a16:creationId xmlns:a16="http://schemas.microsoft.com/office/drawing/2014/main" id="{8180C556-A1BD-2D92-E163-EADD0A37C076}"/>
              </a:ext>
            </a:extLst>
          </p:cNvPr>
          <p:cNvGrpSpPr>
            <a:grpSpLocks noChangeAspect="1"/>
          </p:cNvGrpSpPr>
          <p:nvPr/>
        </p:nvGrpSpPr>
        <p:grpSpPr>
          <a:xfrm>
            <a:off x="1243565" y="1474238"/>
            <a:ext cx="2341395" cy="3960000"/>
            <a:chOff x="3164858" y="1414099"/>
            <a:chExt cx="2613369" cy="4419993"/>
          </a:xfrm>
        </p:grpSpPr>
        <p:grpSp>
          <p:nvGrpSpPr>
            <p:cNvPr id="27" name="Group 13">
              <a:extLst>
                <a:ext uri="{FF2B5EF4-FFF2-40B4-BE49-F238E27FC236}">
                  <a16:creationId xmlns:a16="http://schemas.microsoft.com/office/drawing/2014/main" id="{6F03813D-1F05-8463-B45B-F44BB642ED3E}"/>
                </a:ext>
              </a:extLst>
            </p:cNvPr>
            <p:cNvGrpSpPr/>
            <p:nvPr/>
          </p:nvGrpSpPr>
          <p:grpSpPr>
            <a:xfrm>
              <a:off x="3673283" y="3634092"/>
              <a:ext cx="1609028" cy="2200000"/>
              <a:chOff x="943987" y="3308897"/>
              <a:chExt cx="1609028" cy="2200000"/>
            </a:xfrm>
            <a:solidFill>
              <a:schemeClr val="bg2">
                <a:lumMod val="90000"/>
              </a:schemeClr>
            </a:solidFill>
            <a:effectLst>
              <a:outerShdw blurRad="50800" dist="38100" dir="2700000" algn="tl" rotWithShape="0">
                <a:prstClr val="black">
                  <a:alpha val="40000"/>
                </a:prstClr>
              </a:outerShdw>
            </a:effectLst>
          </p:grpSpPr>
          <p:sp>
            <p:nvSpPr>
              <p:cNvPr id="37" name="Rounded Rectangle 1">
                <a:extLst>
                  <a:ext uri="{FF2B5EF4-FFF2-40B4-BE49-F238E27FC236}">
                    <a16:creationId xmlns:a16="http://schemas.microsoft.com/office/drawing/2014/main" id="{A20AD8AC-61A1-6805-0D69-00965008AD29}"/>
                  </a:ext>
                </a:extLst>
              </p:cNvPr>
              <p:cNvSpPr/>
              <p:nvPr/>
            </p:nvSpPr>
            <p:spPr>
              <a:xfrm>
                <a:off x="943987" y="4154902"/>
                <a:ext cx="556795" cy="1266584"/>
              </a:xfrm>
              <a:custGeom>
                <a:avLst/>
                <a:gdLst/>
                <a:ahLst/>
                <a:cxnLst/>
                <a:rect l="0" t="0" r="0" b="0"/>
                <a:pathLst>
                  <a:path w="556795" h="1266584">
                    <a:moveTo>
                      <a:pt x="490144" y="59876"/>
                    </a:moveTo>
                    <a:lnTo>
                      <a:pt x="178187" y="4872"/>
                    </a:lnTo>
                    <a:cubicBezTo>
                      <a:pt x="148470" y="0"/>
                      <a:pt x="120332" y="19648"/>
                      <a:pt x="115150" y="49038"/>
                    </a:cubicBezTo>
                    <a:cubicBezTo>
                      <a:pt x="109966" y="78441"/>
                      <a:pt x="129703" y="106538"/>
                      <a:pt x="159314" y="112107"/>
                    </a:cubicBezTo>
                    <a:lnTo>
                      <a:pt x="2507" y="1001408"/>
                    </a:lnTo>
                    <a:cubicBezTo>
                      <a:pt x="0" y="1015628"/>
                      <a:pt x="3244" y="1030262"/>
                      <a:pt x="11526" y="1042090"/>
                    </a:cubicBezTo>
                    <a:lnTo>
                      <a:pt x="57466" y="1107701"/>
                    </a:lnTo>
                    <a:lnTo>
                      <a:pt x="216612" y="205144"/>
                    </a:lnTo>
                    <a:cubicBezTo>
                      <a:pt x="221834" y="175531"/>
                      <a:pt x="250072" y="155758"/>
                      <a:pt x="279684" y="160980"/>
                    </a:cubicBezTo>
                    <a:cubicBezTo>
                      <a:pt x="309296" y="166202"/>
                      <a:pt x="329069" y="194440"/>
                      <a:pt x="323848" y="224052"/>
                    </a:cubicBezTo>
                    <a:lnTo>
                      <a:pt x="145795" y="1233845"/>
                    </a:lnTo>
                    <a:lnTo>
                      <a:pt x="154427" y="1246173"/>
                    </a:lnTo>
                    <a:cubicBezTo>
                      <a:pt x="165925" y="1262593"/>
                      <a:pt x="188557" y="1266584"/>
                      <a:pt x="204978" y="1255086"/>
                    </a:cubicBezTo>
                    <a:lnTo>
                      <a:pt x="217278" y="1246472"/>
                    </a:lnTo>
                    <a:lnTo>
                      <a:pt x="400061" y="209857"/>
                    </a:lnTo>
                    <a:cubicBezTo>
                      <a:pt x="405283" y="180244"/>
                      <a:pt x="433521" y="160471"/>
                      <a:pt x="463134" y="165693"/>
                    </a:cubicBezTo>
                    <a:lnTo>
                      <a:pt x="481020" y="168848"/>
                    </a:lnTo>
                    <a:lnTo>
                      <a:pt x="481033" y="168839"/>
                    </a:lnTo>
                    <a:lnTo>
                      <a:pt x="526125" y="176789"/>
                    </a:lnTo>
                    <a:cubicBezTo>
                      <a:pt x="525624" y="173839"/>
                      <a:pt x="525364" y="170809"/>
                      <a:pt x="525364" y="167720"/>
                    </a:cubicBezTo>
                    <a:cubicBezTo>
                      <a:pt x="525364" y="146021"/>
                      <a:pt x="538209" y="127285"/>
                      <a:pt x="556795" y="118537"/>
                    </a:cubicBezTo>
                    <a:cubicBezTo>
                      <a:pt x="531028" y="110355"/>
                      <a:pt x="508800" y="92722"/>
                      <a:pt x="495055" y="68521"/>
                    </a:cubicBezTo>
                    <a:close/>
                    <a:moveTo>
                      <a:pt x="57466" y="1107701"/>
                    </a:moveTo>
                    <a:lnTo>
                      <a:pt x="57465" y="1107714"/>
                    </a:lnTo>
                    <a:moveTo>
                      <a:pt x="145795" y="1233845"/>
                    </a:moveTo>
                    <a:lnTo>
                      <a:pt x="145792" y="1233859"/>
                    </a:lnTo>
                    <a:moveTo>
                      <a:pt x="526127" y="176800"/>
                    </a:moveTo>
                    <a:lnTo>
                      <a:pt x="463134" y="165693"/>
                    </a:lnTo>
                  </a:path>
                </a:pathLst>
              </a:custGeom>
              <a:grpFill/>
              <a:ln w="13611">
                <a:solidFill>
                  <a:schemeClr val="bg1"/>
                </a:solidFill>
              </a:ln>
            </p:spPr>
            <p:txBody>
              <a:bodyPr rtlCol="0" anchor="ctr"/>
              <a:lstStyle/>
              <a:p>
                <a:pPr algn="ctr"/>
                <a:endParaRPr/>
              </a:p>
            </p:txBody>
          </p:sp>
          <p:sp>
            <p:nvSpPr>
              <p:cNvPr id="38" name="Rounded Rectangle 2">
                <a:extLst>
                  <a:ext uri="{FF2B5EF4-FFF2-40B4-BE49-F238E27FC236}">
                    <a16:creationId xmlns:a16="http://schemas.microsoft.com/office/drawing/2014/main" id="{DE41F101-FD04-2072-6E17-94F8D936A735}"/>
                  </a:ext>
                </a:extLst>
              </p:cNvPr>
              <p:cNvSpPr/>
              <p:nvPr/>
            </p:nvSpPr>
            <p:spPr>
              <a:xfrm>
                <a:off x="1001459" y="4310682"/>
                <a:ext cx="271605" cy="1078100"/>
              </a:xfrm>
              <a:custGeom>
                <a:avLst/>
                <a:gdLst/>
                <a:ahLst/>
                <a:cxnLst/>
                <a:rect l="0" t="0" r="0" b="0"/>
                <a:pathLst>
                  <a:path w="271605" h="1078100">
                    <a:moveTo>
                      <a:pt x="222219" y="5222"/>
                    </a:moveTo>
                    <a:cubicBezTo>
                      <a:pt x="192607" y="0"/>
                      <a:pt x="164369" y="19772"/>
                      <a:pt x="159147" y="49385"/>
                    </a:cubicBezTo>
                    <a:lnTo>
                      <a:pt x="2" y="951942"/>
                    </a:lnTo>
                    <a:lnTo>
                      <a:pt x="0" y="951956"/>
                    </a:lnTo>
                    <a:lnTo>
                      <a:pt x="88327" y="1078100"/>
                    </a:lnTo>
                    <a:lnTo>
                      <a:pt x="88330" y="1078086"/>
                    </a:lnTo>
                    <a:lnTo>
                      <a:pt x="266383" y="68294"/>
                    </a:lnTo>
                    <a:cubicBezTo>
                      <a:pt x="271605" y="38681"/>
                      <a:pt x="251832" y="10443"/>
                      <a:pt x="222219" y="5222"/>
                    </a:cubicBezTo>
                    <a:close/>
                    <a:moveTo>
                      <a:pt x="88330" y="1078086"/>
                    </a:moveTo>
                    <a:lnTo>
                      <a:pt x="2" y="951942"/>
                    </a:lnTo>
                  </a:path>
                </a:pathLst>
              </a:custGeom>
              <a:grpFill/>
              <a:ln w="13611">
                <a:solidFill>
                  <a:schemeClr val="bg1"/>
                </a:solidFill>
              </a:ln>
            </p:spPr>
            <p:txBody>
              <a:bodyPr rtlCol="0" anchor="ctr"/>
              <a:lstStyle/>
              <a:p>
                <a:pPr algn="ctr"/>
                <a:endParaRPr/>
              </a:p>
            </p:txBody>
          </p:sp>
          <p:sp>
            <p:nvSpPr>
              <p:cNvPr id="39" name="Rounded Rectangle 3">
                <a:extLst>
                  <a:ext uri="{FF2B5EF4-FFF2-40B4-BE49-F238E27FC236}">
                    <a16:creationId xmlns:a16="http://schemas.microsoft.com/office/drawing/2014/main" id="{009644A2-6508-909B-2053-7E7180B50B8A}"/>
                  </a:ext>
                </a:extLst>
              </p:cNvPr>
              <p:cNvSpPr/>
              <p:nvPr/>
            </p:nvSpPr>
            <p:spPr>
              <a:xfrm>
                <a:off x="1161277" y="4315396"/>
                <a:ext cx="317346" cy="1086000"/>
              </a:xfrm>
              <a:custGeom>
                <a:avLst/>
                <a:gdLst/>
                <a:ahLst/>
                <a:cxnLst/>
                <a:rect l="0" t="0" r="0" b="0"/>
                <a:pathLst>
                  <a:path w="317346" h="1086000">
                    <a:moveTo>
                      <a:pt x="245855" y="5222"/>
                    </a:moveTo>
                    <a:cubicBezTo>
                      <a:pt x="216243" y="0"/>
                      <a:pt x="188004" y="19772"/>
                      <a:pt x="182783" y="49385"/>
                    </a:cubicBezTo>
                    <a:lnTo>
                      <a:pt x="0" y="1086000"/>
                    </a:lnTo>
                    <a:lnTo>
                      <a:pt x="162035" y="972542"/>
                    </a:lnTo>
                    <a:cubicBezTo>
                      <a:pt x="165977" y="969782"/>
                      <a:pt x="168662" y="965568"/>
                      <a:pt x="169497" y="960827"/>
                    </a:cubicBezTo>
                    <a:lnTo>
                      <a:pt x="179493" y="904143"/>
                    </a:lnTo>
                    <a:cubicBezTo>
                      <a:pt x="180328" y="899403"/>
                      <a:pt x="179248" y="894525"/>
                      <a:pt x="176486" y="890582"/>
                    </a:cubicBezTo>
                    <a:lnTo>
                      <a:pt x="121913" y="812644"/>
                    </a:lnTo>
                    <a:lnTo>
                      <a:pt x="178827" y="772792"/>
                    </a:lnTo>
                    <a:cubicBezTo>
                      <a:pt x="182770" y="770031"/>
                      <a:pt x="185455" y="765816"/>
                      <a:pt x="186291" y="761076"/>
                    </a:cubicBezTo>
                    <a:lnTo>
                      <a:pt x="193135" y="722265"/>
                    </a:lnTo>
                    <a:cubicBezTo>
                      <a:pt x="193970" y="717525"/>
                      <a:pt x="192889" y="712646"/>
                      <a:pt x="190128" y="708703"/>
                    </a:cubicBezTo>
                    <a:lnTo>
                      <a:pt x="150276" y="651789"/>
                    </a:lnTo>
                    <a:lnTo>
                      <a:pt x="198482" y="618035"/>
                    </a:lnTo>
                    <a:cubicBezTo>
                      <a:pt x="206693" y="612286"/>
                      <a:pt x="208688" y="600970"/>
                      <a:pt x="202939" y="592759"/>
                    </a:cubicBezTo>
                    <a:lnTo>
                      <a:pt x="169184" y="544553"/>
                    </a:lnTo>
                    <a:lnTo>
                      <a:pt x="248927" y="488717"/>
                    </a:lnTo>
                    <a:cubicBezTo>
                      <a:pt x="257138" y="482968"/>
                      <a:pt x="259133" y="471652"/>
                      <a:pt x="253384" y="463442"/>
                    </a:cubicBezTo>
                    <a:lnTo>
                      <a:pt x="197548" y="383699"/>
                    </a:lnTo>
                    <a:lnTo>
                      <a:pt x="245753" y="349945"/>
                    </a:lnTo>
                    <a:cubicBezTo>
                      <a:pt x="253965" y="344196"/>
                      <a:pt x="255960" y="332879"/>
                      <a:pt x="250211" y="324669"/>
                    </a:cubicBezTo>
                    <a:lnTo>
                      <a:pt x="216456" y="276463"/>
                    </a:lnTo>
                    <a:lnTo>
                      <a:pt x="273371" y="236611"/>
                    </a:lnTo>
                    <a:cubicBezTo>
                      <a:pt x="277313" y="233850"/>
                      <a:pt x="279998" y="229637"/>
                      <a:pt x="280834" y="224896"/>
                    </a:cubicBezTo>
                    <a:lnTo>
                      <a:pt x="287678" y="186084"/>
                    </a:lnTo>
                    <a:cubicBezTo>
                      <a:pt x="288514" y="181345"/>
                      <a:pt x="287432" y="176466"/>
                      <a:pt x="284671" y="172524"/>
                    </a:cubicBezTo>
                    <a:lnTo>
                      <a:pt x="244820" y="115608"/>
                    </a:lnTo>
                    <a:lnTo>
                      <a:pt x="301734" y="75757"/>
                    </a:lnTo>
                    <a:cubicBezTo>
                      <a:pt x="305677" y="72996"/>
                      <a:pt x="308361" y="68782"/>
                      <a:pt x="309196" y="64042"/>
                    </a:cubicBezTo>
                    <a:lnTo>
                      <a:pt x="317346" y="17827"/>
                    </a:lnTo>
                    <a:lnTo>
                      <a:pt x="245855" y="5222"/>
                    </a:lnTo>
                    <a:close/>
                    <a:moveTo>
                      <a:pt x="263755" y="8367"/>
                    </a:moveTo>
                    <a:lnTo>
                      <a:pt x="263741" y="8376"/>
                    </a:lnTo>
                    <a:lnTo>
                      <a:pt x="245855" y="5222"/>
                    </a:lnTo>
                  </a:path>
                </a:pathLst>
              </a:custGeom>
              <a:grpFill/>
              <a:ln w="13611">
                <a:solidFill>
                  <a:schemeClr val="bg1"/>
                </a:solidFill>
              </a:ln>
            </p:spPr>
            <p:txBody>
              <a:bodyPr rtlCol="0" anchor="ctr"/>
              <a:lstStyle/>
              <a:p>
                <a:pPr algn="ctr"/>
                <a:endParaRPr/>
              </a:p>
            </p:txBody>
          </p:sp>
          <p:sp>
            <p:nvSpPr>
              <p:cNvPr id="40" name="Rounded Rectangle 4">
                <a:extLst>
                  <a:ext uri="{FF2B5EF4-FFF2-40B4-BE49-F238E27FC236}">
                    <a16:creationId xmlns:a16="http://schemas.microsoft.com/office/drawing/2014/main" id="{F872E7D0-EB5F-AFB5-DE1F-62AE39B1788E}"/>
                  </a:ext>
                </a:extLst>
              </p:cNvPr>
              <p:cNvSpPr/>
              <p:nvPr/>
            </p:nvSpPr>
            <p:spPr>
              <a:xfrm>
                <a:off x="961628" y="3400168"/>
                <a:ext cx="476726" cy="704655"/>
              </a:xfrm>
              <a:custGeom>
                <a:avLst/>
                <a:gdLst/>
                <a:ahLst/>
                <a:cxnLst/>
                <a:rect l="0" t="0" r="0" b="0"/>
                <a:pathLst>
                  <a:path w="476726" h="704655">
                    <a:moveTo>
                      <a:pt x="273836" y="357229"/>
                    </a:moveTo>
                    <a:cubicBezTo>
                      <a:pt x="254896" y="390578"/>
                      <a:pt x="254893" y="431429"/>
                      <a:pt x="273833" y="464778"/>
                    </a:cubicBezTo>
                    <a:lnTo>
                      <a:pt x="410074" y="704655"/>
                    </a:lnTo>
                    <a:lnTo>
                      <a:pt x="252983" y="676955"/>
                    </a:lnTo>
                    <a:cubicBezTo>
                      <a:pt x="224542" y="671940"/>
                      <a:pt x="199286" y="655837"/>
                      <a:pt x="182721" y="632181"/>
                    </a:cubicBezTo>
                    <a:lnTo>
                      <a:pt x="22996" y="404069"/>
                    </a:lnTo>
                    <a:cubicBezTo>
                      <a:pt x="0" y="371228"/>
                      <a:pt x="7981" y="325962"/>
                      <a:pt x="40823" y="302966"/>
                    </a:cubicBezTo>
                    <a:lnTo>
                      <a:pt x="462275" y="7862"/>
                    </a:lnTo>
                    <a:cubicBezTo>
                      <a:pt x="466880" y="4638"/>
                      <a:pt x="471729" y="2023"/>
                      <a:pt x="476726" y="0"/>
                    </a:cubicBezTo>
                    <a:lnTo>
                      <a:pt x="273836" y="357229"/>
                    </a:lnTo>
                    <a:close/>
                  </a:path>
                </a:pathLst>
              </a:custGeom>
              <a:grpFill/>
              <a:ln w="13611">
                <a:solidFill>
                  <a:schemeClr val="bg1"/>
                </a:solidFill>
              </a:ln>
            </p:spPr>
            <p:txBody>
              <a:bodyPr rtlCol="0" anchor="ctr"/>
              <a:lstStyle/>
              <a:p>
                <a:pPr algn="ctr"/>
                <a:endParaRPr/>
              </a:p>
            </p:txBody>
          </p:sp>
          <p:sp>
            <p:nvSpPr>
              <p:cNvPr id="41" name="Rounded Rectangle 5">
                <a:extLst>
                  <a:ext uri="{FF2B5EF4-FFF2-40B4-BE49-F238E27FC236}">
                    <a16:creationId xmlns:a16="http://schemas.microsoft.com/office/drawing/2014/main" id="{3D3EE2D4-B817-3760-1F3E-8AF11FDB7B77}"/>
                  </a:ext>
                </a:extLst>
              </p:cNvPr>
              <p:cNvSpPr/>
              <p:nvPr/>
            </p:nvSpPr>
            <p:spPr>
              <a:xfrm>
                <a:off x="1777897" y="4376992"/>
                <a:ext cx="148515" cy="1107052"/>
              </a:xfrm>
              <a:custGeom>
                <a:avLst/>
                <a:gdLst/>
                <a:ahLst/>
                <a:cxnLst/>
                <a:rect l="0" t="0" r="0" b="0"/>
                <a:pathLst>
                  <a:path w="148515" h="1107052">
                    <a:moveTo>
                      <a:pt x="126859" y="0"/>
                    </a:moveTo>
                    <a:cubicBezTo>
                      <a:pt x="126918" y="53"/>
                      <a:pt x="126978" y="106"/>
                      <a:pt x="127038" y="158"/>
                    </a:cubicBezTo>
                    <a:lnTo>
                      <a:pt x="127038" y="155818"/>
                    </a:lnTo>
                    <a:cubicBezTo>
                      <a:pt x="127038" y="160631"/>
                      <a:pt x="125126" y="165247"/>
                      <a:pt x="121723" y="168651"/>
                    </a:cubicBezTo>
                    <a:lnTo>
                      <a:pt x="72593" y="217780"/>
                    </a:lnTo>
                    <a:lnTo>
                      <a:pt x="114206" y="259393"/>
                    </a:lnTo>
                    <a:cubicBezTo>
                      <a:pt x="121292" y="266480"/>
                      <a:pt x="121292" y="277971"/>
                      <a:pt x="114206" y="285058"/>
                    </a:cubicBezTo>
                    <a:lnTo>
                      <a:pt x="72593" y="326671"/>
                    </a:lnTo>
                    <a:lnTo>
                      <a:pt x="121723" y="375800"/>
                    </a:lnTo>
                    <a:cubicBezTo>
                      <a:pt x="125126" y="379204"/>
                      <a:pt x="127038" y="383820"/>
                      <a:pt x="127038" y="388633"/>
                    </a:cubicBezTo>
                    <a:lnTo>
                      <a:pt x="127038" y="428044"/>
                    </a:lnTo>
                    <a:cubicBezTo>
                      <a:pt x="127038" y="432857"/>
                      <a:pt x="125126" y="437473"/>
                      <a:pt x="121723" y="440877"/>
                    </a:cubicBezTo>
                    <a:lnTo>
                      <a:pt x="72593" y="490006"/>
                    </a:lnTo>
                    <a:lnTo>
                      <a:pt x="121723" y="539136"/>
                    </a:lnTo>
                    <a:cubicBezTo>
                      <a:pt x="125126" y="542539"/>
                      <a:pt x="127038" y="547156"/>
                      <a:pt x="127038" y="551968"/>
                    </a:cubicBezTo>
                    <a:lnTo>
                      <a:pt x="127038" y="591380"/>
                    </a:lnTo>
                    <a:cubicBezTo>
                      <a:pt x="127038" y="596192"/>
                      <a:pt x="125126" y="600809"/>
                      <a:pt x="121723" y="604212"/>
                    </a:cubicBezTo>
                    <a:lnTo>
                      <a:pt x="72593" y="653342"/>
                    </a:lnTo>
                    <a:lnTo>
                      <a:pt x="139871" y="720620"/>
                    </a:lnTo>
                    <a:cubicBezTo>
                      <a:pt x="143275" y="724023"/>
                      <a:pt x="145187" y="728639"/>
                      <a:pt x="145187" y="733452"/>
                    </a:cubicBezTo>
                    <a:lnTo>
                      <a:pt x="145187" y="791012"/>
                    </a:lnTo>
                    <a:cubicBezTo>
                      <a:pt x="145187" y="795825"/>
                      <a:pt x="143275" y="800441"/>
                      <a:pt x="139871" y="803845"/>
                    </a:cubicBezTo>
                    <a:lnTo>
                      <a:pt x="72593" y="871123"/>
                    </a:lnTo>
                    <a:lnTo>
                      <a:pt x="141428" y="939958"/>
                    </a:lnTo>
                    <a:cubicBezTo>
                      <a:pt x="148515" y="947045"/>
                      <a:pt x="148515" y="958536"/>
                      <a:pt x="141428" y="965623"/>
                    </a:cubicBezTo>
                    <a:lnTo>
                      <a:pt x="0" y="1107052"/>
                    </a:lnTo>
                    <a:lnTo>
                      <a:pt x="0" y="54445"/>
                    </a:lnTo>
                    <a:cubicBezTo>
                      <a:pt x="0" y="24376"/>
                      <a:pt x="24376" y="0"/>
                      <a:pt x="54445" y="0"/>
                    </a:cubicBezTo>
                    <a:lnTo>
                      <a:pt x="126859" y="0"/>
                    </a:lnTo>
                    <a:close/>
                  </a:path>
                </a:pathLst>
              </a:custGeom>
              <a:grpFill/>
              <a:ln w="13611">
                <a:solidFill>
                  <a:schemeClr val="bg1"/>
                </a:solidFill>
              </a:ln>
            </p:spPr>
            <p:txBody>
              <a:bodyPr rtlCol="0" anchor="ctr"/>
              <a:lstStyle/>
              <a:p>
                <a:pPr algn="ctr"/>
                <a:endParaRPr/>
              </a:p>
            </p:txBody>
          </p:sp>
          <p:sp>
            <p:nvSpPr>
              <p:cNvPr id="42" name="Rounded Rectangle 6">
                <a:extLst>
                  <a:ext uri="{FF2B5EF4-FFF2-40B4-BE49-F238E27FC236}">
                    <a16:creationId xmlns:a16="http://schemas.microsoft.com/office/drawing/2014/main" id="{36D0AC32-4227-5E21-F926-5FFA04B34D38}"/>
                  </a:ext>
                </a:extLst>
              </p:cNvPr>
              <p:cNvSpPr/>
              <p:nvPr/>
            </p:nvSpPr>
            <p:spPr>
              <a:xfrm>
                <a:off x="1596422" y="4404214"/>
                <a:ext cx="108890" cy="1079829"/>
              </a:xfrm>
              <a:custGeom>
                <a:avLst/>
                <a:gdLst/>
                <a:ahLst/>
                <a:cxnLst/>
                <a:rect l="0" t="0" r="0" b="0"/>
                <a:pathLst>
                  <a:path w="108890" h="1079829">
                    <a:moveTo>
                      <a:pt x="54445" y="0"/>
                    </a:moveTo>
                    <a:cubicBezTo>
                      <a:pt x="24376" y="0"/>
                      <a:pt x="0" y="24376"/>
                      <a:pt x="0" y="54445"/>
                    </a:cubicBezTo>
                    <a:lnTo>
                      <a:pt x="0" y="970939"/>
                    </a:lnTo>
                    <a:lnTo>
                      <a:pt x="108890" y="1079829"/>
                    </a:lnTo>
                    <a:lnTo>
                      <a:pt x="108890" y="54445"/>
                    </a:lnTo>
                    <a:cubicBezTo>
                      <a:pt x="108890" y="24376"/>
                      <a:pt x="84514" y="0"/>
                      <a:pt x="54445" y="0"/>
                    </a:cubicBezTo>
                    <a:close/>
                    <a:moveTo>
                      <a:pt x="108890" y="54445"/>
                    </a:moveTo>
                    <a:lnTo>
                      <a:pt x="108890" y="1079829"/>
                    </a:lnTo>
                    <a:lnTo>
                      <a:pt x="0" y="970939"/>
                    </a:lnTo>
                    <a:lnTo>
                      <a:pt x="0" y="54445"/>
                    </a:lnTo>
                    <a:cubicBezTo>
                      <a:pt x="0" y="24376"/>
                      <a:pt x="24376" y="0"/>
                      <a:pt x="54445" y="0"/>
                    </a:cubicBezTo>
                    <a:cubicBezTo>
                      <a:pt x="84514" y="0"/>
                      <a:pt x="108890" y="24376"/>
                      <a:pt x="108890" y="54445"/>
                    </a:cubicBezTo>
                    <a:close/>
                    <a:moveTo>
                      <a:pt x="108890" y="1079829"/>
                    </a:moveTo>
                    <a:lnTo>
                      <a:pt x="108890" y="54445"/>
                    </a:lnTo>
                    <a:cubicBezTo>
                      <a:pt x="108890" y="24376"/>
                      <a:pt x="84514" y="0"/>
                      <a:pt x="54445" y="0"/>
                    </a:cubicBezTo>
                    <a:cubicBezTo>
                      <a:pt x="24376" y="0"/>
                      <a:pt x="0" y="24376"/>
                      <a:pt x="0" y="54445"/>
                    </a:cubicBezTo>
                    <a:lnTo>
                      <a:pt x="0" y="970939"/>
                    </a:lnTo>
                    <a:lnTo>
                      <a:pt x="108890" y="1079829"/>
                    </a:lnTo>
                    <a:close/>
                  </a:path>
                </a:pathLst>
              </a:custGeom>
              <a:grpFill/>
              <a:ln w="13611">
                <a:solidFill>
                  <a:schemeClr val="bg1"/>
                </a:solidFill>
              </a:ln>
            </p:spPr>
            <p:txBody>
              <a:bodyPr rtlCol="0" anchor="ctr"/>
              <a:lstStyle/>
              <a:p>
                <a:pPr algn="ctr"/>
                <a:endParaRPr/>
              </a:p>
            </p:txBody>
          </p:sp>
          <p:sp>
            <p:nvSpPr>
              <p:cNvPr id="43" name="Rounded Rectangle 7">
                <a:extLst>
                  <a:ext uri="{FF2B5EF4-FFF2-40B4-BE49-F238E27FC236}">
                    <a16:creationId xmlns:a16="http://schemas.microsoft.com/office/drawing/2014/main" id="{882DC199-FF7E-D16E-2B38-0C1D96DE9828}"/>
                  </a:ext>
                </a:extLst>
              </p:cNvPr>
              <p:cNvSpPr/>
              <p:nvPr/>
            </p:nvSpPr>
            <p:spPr>
              <a:xfrm>
                <a:off x="1469374" y="4270405"/>
                <a:ext cx="521139" cy="1238492"/>
              </a:xfrm>
              <a:custGeom>
                <a:avLst/>
                <a:gdLst/>
                <a:ahLst/>
                <a:cxnLst/>
                <a:rect l="0" t="0" r="0" b="0"/>
                <a:pathLst>
                  <a:path w="521139" h="1238492">
                    <a:moveTo>
                      <a:pt x="417002" y="0"/>
                    </a:moveTo>
                    <a:cubicBezTo>
                      <a:pt x="429858" y="5224"/>
                      <a:pt x="442960" y="9913"/>
                      <a:pt x="456276" y="14043"/>
                    </a:cubicBezTo>
                    <a:lnTo>
                      <a:pt x="521099" y="2552"/>
                    </a:lnTo>
                    <a:lnTo>
                      <a:pt x="521139" y="2569"/>
                    </a:lnTo>
                    <a:lnTo>
                      <a:pt x="456274" y="14068"/>
                    </a:lnTo>
                    <a:cubicBezTo>
                      <a:pt x="430033" y="22048"/>
                      <a:pt x="413252" y="48295"/>
                      <a:pt x="418080" y="75673"/>
                    </a:cubicBezTo>
                    <a:cubicBezTo>
                      <a:pt x="420273" y="88110"/>
                      <a:pt x="426576" y="98802"/>
                      <a:pt x="435370" y="106630"/>
                    </a:cubicBezTo>
                    <a:lnTo>
                      <a:pt x="362979" y="106630"/>
                    </a:lnTo>
                    <a:cubicBezTo>
                      <a:pt x="332910" y="106630"/>
                      <a:pt x="308534" y="131006"/>
                      <a:pt x="308534" y="161076"/>
                    </a:cubicBezTo>
                    <a:lnTo>
                      <a:pt x="308534" y="1213683"/>
                    </a:lnTo>
                    <a:lnTo>
                      <a:pt x="297891" y="1224318"/>
                    </a:lnTo>
                    <a:cubicBezTo>
                      <a:pt x="283716" y="1238492"/>
                      <a:pt x="260734" y="1238492"/>
                      <a:pt x="246559" y="1224318"/>
                    </a:cubicBezTo>
                    <a:lnTo>
                      <a:pt x="235944" y="1213694"/>
                    </a:lnTo>
                    <a:lnTo>
                      <a:pt x="235944" y="188308"/>
                    </a:lnTo>
                    <a:cubicBezTo>
                      <a:pt x="235944" y="158239"/>
                      <a:pt x="211568" y="133863"/>
                      <a:pt x="181499" y="133863"/>
                    </a:cubicBezTo>
                    <a:cubicBezTo>
                      <a:pt x="151430" y="133863"/>
                      <a:pt x="127054" y="158239"/>
                      <a:pt x="127054" y="188308"/>
                    </a:cubicBezTo>
                    <a:lnTo>
                      <a:pt x="127054" y="1104803"/>
                    </a:lnTo>
                    <a:lnTo>
                      <a:pt x="70391" y="1048150"/>
                    </a:lnTo>
                    <a:cubicBezTo>
                      <a:pt x="60180" y="1037940"/>
                      <a:pt x="54444" y="1024092"/>
                      <a:pt x="54444" y="1009652"/>
                    </a:cubicBezTo>
                    <a:lnTo>
                      <a:pt x="54444" y="106632"/>
                    </a:lnTo>
                    <a:cubicBezTo>
                      <a:pt x="24316" y="106289"/>
                      <a:pt x="0" y="82046"/>
                      <a:pt x="0" y="52191"/>
                    </a:cubicBezTo>
                    <a:cubicBezTo>
                      <a:pt x="0" y="30483"/>
                      <a:pt x="12853" y="11744"/>
                      <a:pt x="31450" y="2999"/>
                    </a:cubicBezTo>
                    <a:close/>
                    <a:moveTo>
                      <a:pt x="381115" y="106636"/>
                    </a:moveTo>
                    <a:lnTo>
                      <a:pt x="435370" y="106630"/>
                    </a:lnTo>
                  </a:path>
                </a:pathLst>
              </a:custGeom>
              <a:grpFill/>
              <a:ln w="13611">
                <a:solidFill>
                  <a:schemeClr val="bg1"/>
                </a:solidFill>
              </a:ln>
            </p:spPr>
            <p:txBody>
              <a:bodyPr rtlCol="0" anchor="ctr"/>
              <a:lstStyle/>
              <a:p>
                <a:pPr algn="ctr"/>
                <a:endParaRPr/>
              </a:p>
            </p:txBody>
          </p:sp>
          <p:sp>
            <p:nvSpPr>
              <p:cNvPr id="44" name="Rounded Rectangle 8">
                <a:extLst>
                  <a:ext uri="{FF2B5EF4-FFF2-40B4-BE49-F238E27FC236}">
                    <a16:creationId xmlns:a16="http://schemas.microsoft.com/office/drawing/2014/main" id="{E42EBD6E-CD95-6DD0-50A2-E96CCF133079}"/>
                  </a:ext>
                </a:extLst>
              </p:cNvPr>
              <p:cNvSpPr/>
              <p:nvPr/>
            </p:nvSpPr>
            <p:spPr>
              <a:xfrm>
                <a:off x="1321013" y="3433310"/>
                <a:ext cx="443518" cy="695376"/>
              </a:xfrm>
              <a:custGeom>
                <a:avLst/>
                <a:gdLst/>
                <a:ahLst/>
                <a:cxnLst/>
                <a:rect l="0" t="0" r="0" b="0"/>
                <a:pathLst>
                  <a:path w="443518" h="695376">
                    <a:moveTo>
                      <a:pt x="443518" y="0"/>
                    </a:moveTo>
                    <a:lnTo>
                      <a:pt x="238885" y="0"/>
                    </a:lnTo>
                    <a:cubicBezTo>
                      <a:pt x="219372" y="0"/>
                      <a:pt x="201351" y="10441"/>
                      <a:pt x="191648" y="27370"/>
                    </a:cubicBezTo>
                    <a:lnTo>
                      <a:pt x="9612" y="344967"/>
                    </a:lnTo>
                    <a:cubicBezTo>
                      <a:pt x="0" y="361737"/>
                      <a:pt x="0" y="382346"/>
                      <a:pt x="9612" y="399116"/>
                    </a:cubicBezTo>
                    <a:lnTo>
                      <a:pt x="170639" y="680058"/>
                    </a:lnTo>
                    <a:cubicBezTo>
                      <a:pt x="179419" y="695376"/>
                      <a:pt x="202816" y="689146"/>
                      <a:pt x="202816" y="671490"/>
                    </a:cubicBezTo>
                    <a:cubicBezTo>
                      <a:pt x="202816" y="641421"/>
                      <a:pt x="227192" y="617045"/>
                      <a:pt x="257261" y="617045"/>
                    </a:cubicBezTo>
                    <a:lnTo>
                      <a:pt x="318844" y="617045"/>
                    </a:lnTo>
                    <a:cubicBezTo>
                      <a:pt x="294188" y="571688"/>
                      <a:pt x="276335" y="521631"/>
                      <a:pt x="266876" y="467985"/>
                    </a:cubicBezTo>
                    <a:cubicBezTo>
                      <a:pt x="250245" y="373664"/>
                      <a:pt x="261788" y="280892"/>
                      <a:pt x="295462" y="198303"/>
                    </a:cubicBezTo>
                    <a:cubicBezTo>
                      <a:pt x="309966" y="162728"/>
                      <a:pt x="330649" y="127870"/>
                      <a:pt x="340384" y="113114"/>
                    </a:cubicBezTo>
                    <a:cubicBezTo>
                      <a:pt x="368534" y="70448"/>
                      <a:pt x="403297" y="32194"/>
                      <a:pt x="443518" y="0"/>
                    </a:cubicBezTo>
                    <a:close/>
                  </a:path>
                </a:pathLst>
              </a:custGeom>
              <a:grpFill/>
              <a:ln w="13611">
                <a:solidFill>
                  <a:schemeClr val="bg1"/>
                </a:solidFill>
              </a:ln>
            </p:spPr>
            <p:txBody>
              <a:bodyPr rtlCol="0" anchor="ctr"/>
              <a:lstStyle/>
              <a:p>
                <a:pPr algn="ctr"/>
                <a:endParaRPr/>
              </a:p>
            </p:txBody>
          </p:sp>
          <p:sp>
            <p:nvSpPr>
              <p:cNvPr id="45" name="Rounded Rectangle 9">
                <a:extLst>
                  <a:ext uri="{FF2B5EF4-FFF2-40B4-BE49-F238E27FC236}">
                    <a16:creationId xmlns:a16="http://schemas.microsoft.com/office/drawing/2014/main" id="{90665564-9478-5C65-4EBB-0382AF933E7F}"/>
                  </a:ext>
                </a:extLst>
              </p:cNvPr>
              <p:cNvSpPr/>
              <p:nvPr/>
            </p:nvSpPr>
            <p:spPr>
              <a:xfrm>
                <a:off x="2204979" y="4324000"/>
                <a:ext cx="308475" cy="1112293"/>
              </a:xfrm>
              <a:custGeom>
                <a:avLst/>
                <a:gdLst/>
                <a:ahLst/>
                <a:cxnLst/>
                <a:rect l="0" t="0" r="0" b="0"/>
                <a:pathLst>
                  <a:path w="308475" h="1112293">
                    <a:moveTo>
                      <a:pt x="49385" y="12605"/>
                    </a:moveTo>
                    <a:cubicBezTo>
                      <a:pt x="19772" y="17827"/>
                      <a:pt x="0" y="46066"/>
                      <a:pt x="5222" y="75677"/>
                    </a:cubicBezTo>
                    <a:lnTo>
                      <a:pt x="188002" y="1112280"/>
                    </a:lnTo>
                    <a:lnTo>
                      <a:pt x="188004" y="1112293"/>
                    </a:lnTo>
                    <a:lnTo>
                      <a:pt x="302726" y="948455"/>
                    </a:lnTo>
                    <a:cubicBezTo>
                      <a:pt x="308475" y="940244"/>
                      <a:pt x="306480" y="928928"/>
                      <a:pt x="298269" y="923178"/>
                    </a:cubicBezTo>
                    <a:lnTo>
                      <a:pt x="218527" y="867342"/>
                    </a:lnTo>
                    <a:lnTo>
                      <a:pt x="258379" y="810428"/>
                    </a:lnTo>
                    <a:cubicBezTo>
                      <a:pt x="261140" y="806485"/>
                      <a:pt x="262221" y="801607"/>
                      <a:pt x="261385" y="796867"/>
                    </a:cubicBezTo>
                    <a:lnTo>
                      <a:pt x="254542" y="758055"/>
                    </a:lnTo>
                    <a:cubicBezTo>
                      <a:pt x="253706" y="753315"/>
                      <a:pt x="251021" y="749101"/>
                      <a:pt x="247078" y="746341"/>
                    </a:cubicBezTo>
                    <a:lnTo>
                      <a:pt x="190164" y="706488"/>
                    </a:lnTo>
                    <a:lnTo>
                      <a:pt x="244737" y="628550"/>
                    </a:lnTo>
                    <a:cubicBezTo>
                      <a:pt x="247497" y="624607"/>
                      <a:pt x="248579" y="619729"/>
                      <a:pt x="247743" y="614989"/>
                    </a:cubicBezTo>
                    <a:lnTo>
                      <a:pt x="237748" y="558304"/>
                    </a:lnTo>
                    <a:cubicBezTo>
                      <a:pt x="236912" y="553564"/>
                      <a:pt x="234228" y="549351"/>
                      <a:pt x="230285" y="546589"/>
                    </a:cubicBezTo>
                    <a:lnTo>
                      <a:pt x="152346" y="492016"/>
                    </a:lnTo>
                    <a:lnTo>
                      <a:pt x="186100" y="443810"/>
                    </a:lnTo>
                    <a:cubicBezTo>
                      <a:pt x="191850" y="435600"/>
                      <a:pt x="189854" y="424284"/>
                      <a:pt x="181644" y="418534"/>
                    </a:cubicBezTo>
                    <a:lnTo>
                      <a:pt x="133438" y="384780"/>
                    </a:lnTo>
                    <a:lnTo>
                      <a:pt x="173289" y="327866"/>
                    </a:lnTo>
                    <a:cubicBezTo>
                      <a:pt x="176051" y="323923"/>
                      <a:pt x="177132" y="319045"/>
                      <a:pt x="176297" y="314304"/>
                    </a:cubicBezTo>
                    <a:lnTo>
                      <a:pt x="169453" y="275493"/>
                    </a:lnTo>
                    <a:cubicBezTo>
                      <a:pt x="168617" y="270753"/>
                      <a:pt x="165932" y="266539"/>
                      <a:pt x="161989" y="263778"/>
                    </a:cubicBezTo>
                    <a:lnTo>
                      <a:pt x="105075" y="223926"/>
                    </a:lnTo>
                    <a:lnTo>
                      <a:pt x="138829" y="175720"/>
                    </a:lnTo>
                    <a:cubicBezTo>
                      <a:pt x="144578" y="167509"/>
                      <a:pt x="142582" y="156193"/>
                      <a:pt x="134372" y="150444"/>
                    </a:cubicBezTo>
                    <a:lnTo>
                      <a:pt x="86166" y="116690"/>
                    </a:lnTo>
                    <a:lnTo>
                      <a:pt x="126018" y="59776"/>
                    </a:lnTo>
                    <a:cubicBezTo>
                      <a:pt x="128779" y="55832"/>
                      <a:pt x="129860" y="50955"/>
                      <a:pt x="129025" y="46214"/>
                    </a:cubicBezTo>
                    <a:lnTo>
                      <a:pt x="120876" y="0"/>
                    </a:lnTo>
                    <a:lnTo>
                      <a:pt x="49385" y="12605"/>
                    </a:lnTo>
                    <a:close/>
                    <a:moveTo>
                      <a:pt x="246886" y="1028185"/>
                    </a:moveTo>
                    <a:lnTo>
                      <a:pt x="188002" y="1112280"/>
                    </a:lnTo>
                  </a:path>
                </a:pathLst>
              </a:custGeom>
              <a:grpFill/>
              <a:ln w="13611">
                <a:solidFill>
                  <a:schemeClr val="bg1"/>
                </a:solidFill>
              </a:ln>
            </p:spPr>
            <p:txBody>
              <a:bodyPr rtlCol="0" anchor="ctr"/>
              <a:lstStyle/>
              <a:p>
                <a:pPr algn="ctr"/>
                <a:endParaRPr/>
              </a:p>
            </p:txBody>
          </p:sp>
          <p:sp>
            <p:nvSpPr>
              <p:cNvPr id="46" name="Rounded Rectangle 10">
                <a:extLst>
                  <a:ext uri="{FF2B5EF4-FFF2-40B4-BE49-F238E27FC236}">
                    <a16:creationId xmlns:a16="http://schemas.microsoft.com/office/drawing/2014/main" id="{C64523D0-D5FA-4B38-9D10-10EBDDCC4B8A}"/>
                  </a:ext>
                </a:extLst>
              </p:cNvPr>
              <p:cNvSpPr/>
              <p:nvPr/>
            </p:nvSpPr>
            <p:spPr>
              <a:xfrm>
                <a:off x="2030983" y="4389726"/>
                <a:ext cx="290514" cy="1059192"/>
              </a:xfrm>
              <a:custGeom>
                <a:avLst/>
                <a:gdLst/>
                <a:ahLst/>
                <a:cxnLst/>
                <a:rect l="0" t="0" r="0" b="0"/>
                <a:pathLst>
                  <a:path w="290514" h="1059192">
                    <a:moveTo>
                      <a:pt x="49385" y="5222"/>
                    </a:moveTo>
                    <a:cubicBezTo>
                      <a:pt x="19772" y="10443"/>
                      <a:pt x="0" y="38681"/>
                      <a:pt x="5222" y="68294"/>
                    </a:cubicBezTo>
                    <a:lnTo>
                      <a:pt x="164367" y="970853"/>
                    </a:lnTo>
                    <a:lnTo>
                      <a:pt x="164369" y="970864"/>
                    </a:lnTo>
                    <a:lnTo>
                      <a:pt x="290512" y="1059180"/>
                    </a:lnTo>
                    <a:lnTo>
                      <a:pt x="112458" y="49385"/>
                    </a:lnTo>
                    <a:cubicBezTo>
                      <a:pt x="107236" y="19773"/>
                      <a:pt x="78998" y="0"/>
                      <a:pt x="49385" y="5222"/>
                    </a:cubicBezTo>
                    <a:close/>
                    <a:moveTo>
                      <a:pt x="290514" y="1059192"/>
                    </a:moveTo>
                    <a:lnTo>
                      <a:pt x="290512" y="1059180"/>
                    </a:lnTo>
                    <a:lnTo>
                      <a:pt x="164367" y="970853"/>
                    </a:lnTo>
                  </a:path>
                </a:pathLst>
              </a:custGeom>
              <a:grpFill/>
              <a:ln w="13611">
                <a:solidFill>
                  <a:schemeClr val="bg1"/>
                </a:solidFill>
              </a:ln>
            </p:spPr>
            <p:txBody>
              <a:bodyPr rtlCol="0" anchor="ctr"/>
              <a:lstStyle/>
              <a:p>
                <a:pPr algn="ctr"/>
                <a:endParaRPr/>
              </a:p>
            </p:txBody>
          </p:sp>
          <p:sp>
            <p:nvSpPr>
              <p:cNvPr id="47" name="Rounded Rectangle 11">
                <a:extLst>
                  <a:ext uri="{FF2B5EF4-FFF2-40B4-BE49-F238E27FC236}">
                    <a16:creationId xmlns:a16="http://schemas.microsoft.com/office/drawing/2014/main" id="{3DA973D9-DDCB-F407-2288-24E4E27BE35D}"/>
                  </a:ext>
                </a:extLst>
              </p:cNvPr>
              <p:cNvSpPr/>
              <p:nvPr/>
            </p:nvSpPr>
            <p:spPr>
              <a:xfrm>
                <a:off x="1882618" y="4200580"/>
                <a:ext cx="555164" cy="1268456"/>
              </a:xfrm>
              <a:custGeom>
                <a:avLst/>
                <a:gdLst/>
                <a:ahLst/>
                <a:cxnLst/>
                <a:rect l="0" t="0" r="0" b="0"/>
                <a:pathLst>
                  <a:path w="555164" h="1268456">
                    <a:moveTo>
                      <a:pt x="43021" y="83848"/>
                    </a:moveTo>
                    <a:cubicBezTo>
                      <a:pt x="16780" y="91829"/>
                      <a:pt x="0" y="118075"/>
                      <a:pt x="4827" y="145453"/>
                    </a:cubicBezTo>
                    <a:cubicBezTo>
                      <a:pt x="10011" y="174855"/>
                      <a:pt x="38168" y="194507"/>
                      <a:pt x="67898" y="189613"/>
                    </a:cubicBezTo>
                    <a:lnTo>
                      <a:pt x="224706" y="1078914"/>
                    </a:lnTo>
                    <a:cubicBezTo>
                      <a:pt x="227213" y="1093134"/>
                      <a:pt x="235267" y="1105776"/>
                      <a:pt x="247095" y="1114059"/>
                    </a:cubicBezTo>
                    <a:lnTo>
                      <a:pt x="312724" y="1160011"/>
                    </a:lnTo>
                    <a:lnTo>
                      <a:pt x="153578" y="257453"/>
                    </a:lnTo>
                    <a:cubicBezTo>
                      <a:pt x="148356" y="227840"/>
                      <a:pt x="168129" y="199602"/>
                      <a:pt x="197742" y="194380"/>
                    </a:cubicBezTo>
                    <a:cubicBezTo>
                      <a:pt x="227354" y="189158"/>
                      <a:pt x="255592" y="208931"/>
                      <a:pt x="260814" y="238544"/>
                    </a:cubicBezTo>
                    <a:lnTo>
                      <a:pt x="438868" y="1248338"/>
                    </a:lnTo>
                    <a:lnTo>
                      <a:pt x="451179" y="1256958"/>
                    </a:lnTo>
                    <a:cubicBezTo>
                      <a:pt x="467599" y="1268456"/>
                      <a:pt x="490232" y="1264465"/>
                      <a:pt x="501730" y="1248045"/>
                    </a:cubicBezTo>
                    <a:lnTo>
                      <a:pt x="510355" y="1235727"/>
                    </a:lnTo>
                    <a:lnTo>
                      <a:pt x="327574" y="199125"/>
                    </a:lnTo>
                    <a:cubicBezTo>
                      <a:pt x="322352" y="169512"/>
                      <a:pt x="342125" y="141274"/>
                      <a:pt x="371738" y="136052"/>
                    </a:cubicBezTo>
                    <a:lnTo>
                      <a:pt x="505142" y="112519"/>
                    </a:lnTo>
                    <a:cubicBezTo>
                      <a:pt x="535106" y="107236"/>
                      <a:pt x="555164" y="78947"/>
                      <a:pt x="549943" y="49334"/>
                    </a:cubicBezTo>
                    <a:cubicBezTo>
                      <a:pt x="544722" y="19721"/>
                      <a:pt x="516198" y="0"/>
                      <a:pt x="486233" y="5282"/>
                    </a:cubicBezTo>
                    <a:close/>
                    <a:moveTo>
                      <a:pt x="312725" y="1160023"/>
                    </a:moveTo>
                    <a:lnTo>
                      <a:pt x="312724" y="1160011"/>
                    </a:lnTo>
                    <a:moveTo>
                      <a:pt x="438870" y="1248351"/>
                    </a:moveTo>
                    <a:lnTo>
                      <a:pt x="438868" y="1248338"/>
                    </a:lnTo>
                    <a:moveTo>
                      <a:pt x="510357" y="1235740"/>
                    </a:moveTo>
                    <a:lnTo>
                      <a:pt x="510355" y="1235727"/>
                    </a:lnTo>
                  </a:path>
                </a:pathLst>
              </a:custGeom>
              <a:grpFill/>
              <a:ln w="13611">
                <a:solidFill>
                  <a:schemeClr val="bg1"/>
                </a:solidFill>
              </a:ln>
            </p:spPr>
            <p:txBody>
              <a:bodyPr rtlCol="0" anchor="ctr"/>
              <a:lstStyle/>
              <a:p>
                <a:pPr algn="ctr"/>
                <a:endParaRPr/>
              </a:p>
            </p:txBody>
          </p:sp>
          <p:sp>
            <p:nvSpPr>
              <p:cNvPr id="48" name="Rounded Rectangle 12">
                <a:extLst>
                  <a:ext uri="{FF2B5EF4-FFF2-40B4-BE49-F238E27FC236}">
                    <a16:creationId xmlns:a16="http://schemas.microsoft.com/office/drawing/2014/main" id="{F58036FF-BCB6-A9AD-4115-B9983D2E4A2C}"/>
                  </a:ext>
                </a:extLst>
              </p:cNvPr>
              <p:cNvSpPr/>
              <p:nvPr/>
            </p:nvSpPr>
            <p:spPr>
              <a:xfrm>
                <a:off x="1540897" y="3308897"/>
                <a:ext cx="1012118" cy="859104"/>
              </a:xfrm>
              <a:custGeom>
                <a:avLst/>
                <a:gdLst/>
                <a:ahLst/>
                <a:cxnLst/>
                <a:rect l="0" t="0" r="0" b="0"/>
                <a:pathLst>
                  <a:path w="1012118" h="859104">
                    <a:moveTo>
                      <a:pt x="737856" y="168089"/>
                    </a:moveTo>
                    <a:cubicBezTo>
                      <a:pt x="657832" y="118921"/>
                      <a:pt x="560194" y="97714"/>
                      <a:pt x="460424" y="115306"/>
                    </a:cubicBezTo>
                    <a:cubicBezTo>
                      <a:pt x="243883" y="153488"/>
                      <a:pt x="99295" y="359982"/>
                      <a:pt x="137477" y="576523"/>
                    </a:cubicBezTo>
                    <a:cubicBezTo>
                      <a:pt x="157891" y="692293"/>
                      <a:pt x="226413" y="787497"/>
                      <a:pt x="318859" y="845199"/>
                    </a:cubicBezTo>
                    <a:cubicBezTo>
                      <a:pt x="341137" y="859104"/>
                      <a:pt x="366918" y="839158"/>
                      <a:pt x="362359" y="813295"/>
                    </a:cubicBezTo>
                    <a:cubicBezTo>
                      <a:pt x="357137" y="783684"/>
                      <a:pt x="376910" y="755445"/>
                      <a:pt x="406522" y="750223"/>
                    </a:cubicBezTo>
                    <a:lnTo>
                      <a:pt x="728230" y="693498"/>
                    </a:lnTo>
                    <a:cubicBezTo>
                      <a:pt x="757843" y="688276"/>
                      <a:pt x="786081" y="708048"/>
                      <a:pt x="791303" y="737661"/>
                    </a:cubicBezTo>
                    <a:cubicBezTo>
                      <a:pt x="795863" y="763523"/>
                      <a:pt x="826912" y="773449"/>
                      <a:pt x="843091" y="752762"/>
                    </a:cubicBezTo>
                    <a:cubicBezTo>
                      <a:pt x="910226" y="666921"/>
                      <a:pt x="942055" y="554024"/>
                      <a:pt x="921641" y="438253"/>
                    </a:cubicBezTo>
                    <a:cubicBezTo>
                      <a:pt x="907849" y="360033"/>
                      <a:pt x="872094" y="291201"/>
                      <a:pt x="821838" y="236982"/>
                    </a:cubicBezTo>
                    <a:cubicBezTo>
                      <a:pt x="746484" y="277716"/>
                      <a:pt x="666674" y="311262"/>
                      <a:pt x="583326" y="336699"/>
                    </a:cubicBezTo>
                    <a:cubicBezTo>
                      <a:pt x="573724" y="368400"/>
                      <a:pt x="547050" y="393675"/>
                      <a:pt x="512199" y="399820"/>
                    </a:cubicBezTo>
                    <a:cubicBezTo>
                      <a:pt x="462844" y="408522"/>
                      <a:pt x="415781" y="375567"/>
                      <a:pt x="407078" y="326213"/>
                    </a:cubicBezTo>
                    <a:cubicBezTo>
                      <a:pt x="406177" y="321101"/>
                      <a:pt x="405722" y="316013"/>
                      <a:pt x="405687" y="310990"/>
                    </a:cubicBezTo>
                    <a:cubicBezTo>
                      <a:pt x="405683" y="310510"/>
                      <a:pt x="405684" y="310030"/>
                      <a:pt x="405688" y="309551"/>
                    </a:cubicBezTo>
                    <a:cubicBezTo>
                      <a:pt x="405790" y="297495"/>
                      <a:pt x="408303" y="285835"/>
                      <a:pt x="412834" y="275130"/>
                    </a:cubicBezTo>
                    <a:lnTo>
                      <a:pt x="412847" y="275127"/>
                    </a:lnTo>
                    <a:cubicBezTo>
                      <a:pt x="424443" y="247761"/>
                      <a:pt x="449234" y="226638"/>
                      <a:pt x="480684" y="221092"/>
                    </a:cubicBezTo>
                    <a:cubicBezTo>
                      <a:pt x="508199" y="216241"/>
                      <a:pt x="535002" y="224336"/>
                      <a:pt x="554844" y="241003"/>
                    </a:cubicBezTo>
                    <a:cubicBezTo>
                      <a:pt x="618223" y="221617"/>
                      <a:pt x="679386" y="197155"/>
                      <a:pt x="737856" y="168089"/>
                    </a:cubicBezTo>
                    <a:close/>
                    <a:moveTo>
                      <a:pt x="1012118" y="422295"/>
                    </a:moveTo>
                    <a:cubicBezTo>
                      <a:pt x="996386" y="333071"/>
                      <a:pt x="957435" y="253772"/>
                      <a:pt x="902576" y="189517"/>
                    </a:cubicBezTo>
                    <a:moveTo>
                      <a:pt x="827722" y="118532"/>
                    </a:moveTo>
                    <a:cubicBezTo>
                      <a:pt x="722556" y="37936"/>
                      <a:pt x="585236" y="0"/>
                      <a:pt x="444466" y="24821"/>
                    </a:cubicBezTo>
                    <a:cubicBezTo>
                      <a:pt x="177955" y="71815"/>
                      <a:pt x="0" y="325960"/>
                      <a:pt x="46993" y="592472"/>
                    </a:cubicBezTo>
                  </a:path>
                </a:pathLst>
              </a:custGeom>
              <a:grpFill/>
              <a:ln w="13611">
                <a:solidFill>
                  <a:schemeClr val="bg1"/>
                </a:solidFill>
              </a:ln>
            </p:spPr>
            <p:txBody>
              <a:bodyPr rtlCol="0" anchor="ctr"/>
              <a:lstStyle/>
              <a:p>
                <a:pPr algn="ctr"/>
                <a:endParaRPr/>
              </a:p>
            </p:txBody>
          </p:sp>
        </p:grpSp>
        <p:sp>
          <p:nvSpPr>
            <p:cNvPr id="28" name="Rounded Rectangle 14">
              <a:extLst>
                <a:ext uri="{FF2B5EF4-FFF2-40B4-BE49-F238E27FC236}">
                  <a16:creationId xmlns:a16="http://schemas.microsoft.com/office/drawing/2014/main" id="{C0F5E1F3-C4D6-25EA-4661-0959E9BFA2EE}"/>
                </a:ext>
              </a:extLst>
            </p:cNvPr>
            <p:cNvSpPr/>
            <p:nvPr/>
          </p:nvSpPr>
          <p:spPr>
            <a:xfrm>
              <a:off x="3570311" y="3585626"/>
              <a:ext cx="743853" cy="954350"/>
            </a:xfrm>
            <a:custGeom>
              <a:avLst/>
              <a:gdLst/>
              <a:ahLst/>
              <a:cxnLst/>
              <a:rect l="0" t="0" r="0" b="0"/>
              <a:pathLst>
                <a:path w="743853" h="954350">
                  <a:moveTo>
                    <a:pt x="530691" y="844398"/>
                  </a:moveTo>
                  <a:lnTo>
                    <a:pt x="373601" y="816699"/>
                  </a:lnTo>
                  <a:cubicBezTo>
                    <a:pt x="345160" y="811684"/>
                    <a:pt x="319908" y="795582"/>
                    <a:pt x="303343" y="771925"/>
                  </a:cubicBezTo>
                  <a:lnTo>
                    <a:pt x="143618" y="543813"/>
                  </a:lnTo>
                  <a:cubicBezTo>
                    <a:pt x="120622" y="510972"/>
                    <a:pt x="128603" y="465706"/>
                    <a:pt x="161445" y="442711"/>
                  </a:cubicBezTo>
                  <a:lnTo>
                    <a:pt x="582897" y="147607"/>
                  </a:lnTo>
                  <a:cubicBezTo>
                    <a:pt x="587505" y="144380"/>
                    <a:pt x="592358" y="141763"/>
                    <a:pt x="597359" y="139739"/>
                  </a:cubicBezTo>
                  <a:lnTo>
                    <a:pt x="598033" y="138554"/>
                  </a:lnTo>
                  <a:cubicBezTo>
                    <a:pt x="617381" y="104488"/>
                    <a:pt x="653543" y="83440"/>
                    <a:pt x="692721" y="83440"/>
                  </a:cubicBezTo>
                  <a:lnTo>
                    <a:pt x="743853" y="83440"/>
                  </a:lnTo>
                  <a:lnTo>
                    <a:pt x="728305" y="61234"/>
                  </a:lnTo>
                  <a:cubicBezTo>
                    <a:pt x="693811" y="11972"/>
                    <a:pt x="625912" y="0"/>
                    <a:pt x="576649" y="34493"/>
                  </a:cubicBezTo>
                  <a:lnTo>
                    <a:pt x="61234" y="395391"/>
                  </a:lnTo>
                  <a:cubicBezTo>
                    <a:pt x="11972" y="429885"/>
                    <a:pt x="0" y="497784"/>
                    <a:pt x="34493" y="547046"/>
                  </a:cubicBezTo>
                  <a:lnTo>
                    <a:pt x="281176" y="899345"/>
                  </a:lnTo>
                  <a:lnTo>
                    <a:pt x="593139" y="954350"/>
                  </a:lnTo>
                  <a:lnTo>
                    <a:pt x="530691" y="844398"/>
                  </a:lnTo>
                  <a:close/>
                </a:path>
              </a:pathLst>
            </a:custGeom>
            <a:solidFill>
              <a:srgbClr val="FFC82E"/>
            </a:solidFill>
            <a:ln w="13611">
              <a:solidFill>
                <a:schemeClr val="bg1"/>
              </a:solidFill>
            </a:ln>
            <a:effectLst>
              <a:outerShdw blurRad="50800" dist="38100" dir="2700000" algn="tl" rotWithShape="0">
                <a:prstClr val="black">
                  <a:alpha val="40000"/>
                </a:prstClr>
              </a:outerShdw>
            </a:effectLst>
          </p:spPr>
          <p:txBody>
            <a:bodyPr rtlCol="0" anchor="ctr"/>
            <a:lstStyle/>
            <a:p>
              <a:pPr algn="ctr"/>
              <a:endParaRPr/>
            </a:p>
          </p:txBody>
        </p:sp>
        <p:sp>
          <p:nvSpPr>
            <p:cNvPr id="29" name="Rounded Rectangle 15">
              <a:extLst>
                <a:ext uri="{FF2B5EF4-FFF2-40B4-BE49-F238E27FC236}">
                  <a16:creationId xmlns:a16="http://schemas.microsoft.com/office/drawing/2014/main" id="{4A0F9575-A24A-8396-5D00-E36C7A0BEC2C}"/>
                </a:ext>
              </a:extLst>
            </p:cNvPr>
            <p:cNvSpPr/>
            <p:nvPr/>
          </p:nvSpPr>
          <p:spPr>
            <a:xfrm>
              <a:off x="3945848" y="3669073"/>
              <a:ext cx="723302" cy="929546"/>
            </a:xfrm>
            <a:custGeom>
              <a:avLst/>
              <a:gdLst/>
              <a:ahLst/>
              <a:cxnLst/>
              <a:rect l="0" t="0" r="0" b="0"/>
              <a:pathLst>
                <a:path w="723302" h="929546">
                  <a:moveTo>
                    <a:pt x="723302" y="19"/>
                  </a:moveTo>
                  <a:cubicBezTo>
                    <a:pt x="722627" y="6"/>
                    <a:pt x="721952" y="0"/>
                    <a:pt x="721276" y="0"/>
                  </a:cubicBezTo>
                  <a:lnTo>
                    <a:pt x="317200" y="0"/>
                  </a:lnTo>
                  <a:cubicBezTo>
                    <a:pt x="278021" y="0"/>
                    <a:pt x="241864" y="21046"/>
                    <a:pt x="222515" y="55113"/>
                  </a:cubicBezTo>
                  <a:lnTo>
                    <a:pt x="18940" y="413543"/>
                  </a:lnTo>
                  <a:cubicBezTo>
                    <a:pt x="0" y="446893"/>
                    <a:pt x="0" y="487749"/>
                    <a:pt x="18940" y="521098"/>
                  </a:cubicBezTo>
                  <a:lnTo>
                    <a:pt x="222515" y="879529"/>
                  </a:lnTo>
                  <a:cubicBezTo>
                    <a:pt x="236263" y="903734"/>
                    <a:pt x="258496" y="921366"/>
                    <a:pt x="284271" y="929546"/>
                  </a:cubicBezTo>
                  <a:lnTo>
                    <a:pt x="669879" y="926546"/>
                  </a:lnTo>
                  <a:cubicBezTo>
                    <a:pt x="565836" y="884278"/>
                    <a:pt x="477904" y="806909"/>
                    <a:pt x="423316" y="706506"/>
                  </a:cubicBezTo>
                  <a:lnTo>
                    <a:pt x="361724" y="706506"/>
                  </a:lnTo>
                  <a:cubicBezTo>
                    <a:pt x="331655" y="706506"/>
                    <a:pt x="307279" y="730882"/>
                    <a:pt x="307279" y="760951"/>
                  </a:cubicBezTo>
                  <a:cubicBezTo>
                    <a:pt x="307279" y="778607"/>
                    <a:pt x="283882" y="784837"/>
                    <a:pt x="275102" y="769519"/>
                  </a:cubicBezTo>
                  <a:lnTo>
                    <a:pt x="114074" y="488577"/>
                  </a:lnTo>
                  <a:cubicBezTo>
                    <a:pt x="104462" y="471807"/>
                    <a:pt x="104462" y="451198"/>
                    <a:pt x="114074" y="434428"/>
                  </a:cubicBezTo>
                  <a:lnTo>
                    <a:pt x="296111" y="116831"/>
                  </a:lnTo>
                  <a:cubicBezTo>
                    <a:pt x="305815" y="99902"/>
                    <a:pt x="323835" y="89460"/>
                    <a:pt x="343347" y="89460"/>
                  </a:cubicBezTo>
                  <a:lnTo>
                    <a:pt x="547953" y="89460"/>
                  </a:lnTo>
                  <a:cubicBezTo>
                    <a:pt x="598534" y="48968"/>
                    <a:pt x="657749" y="18061"/>
                    <a:pt x="723302" y="19"/>
                  </a:cubicBezTo>
                  <a:close/>
                </a:path>
              </a:pathLst>
            </a:custGeom>
            <a:solidFill>
              <a:srgbClr val="48A67F"/>
            </a:solidFill>
            <a:ln w="13611">
              <a:solidFill>
                <a:schemeClr val="bg1"/>
              </a:solidFill>
            </a:ln>
            <a:effectLst>
              <a:outerShdw blurRad="50800" dist="38100" dir="2700000" algn="tl" rotWithShape="0">
                <a:prstClr val="black">
                  <a:alpha val="40000"/>
                </a:prstClr>
              </a:outerShdw>
            </a:effectLst>
          </p:spPr>
          <p:txBody>
            <a:bodyPr rtlCol="0" anchor="ctr"/>
            <a:lstStyle/>
            <a:p>
              <a:pPr algn="ctr"/>
              <a:endParaRPr/>
            </a:p>
          </p:txBody>
        </p:sp>
        <p:sp>
          <p:nvSpPr>
            <p:cNvPr id="30" name="Rounded Rectangle 16">
              <a:extLst>
                <a:ext uri="{FF2B5EF4-FFF2-40B4-BE49-F238E27FC236}">
                  <a16:creationId xmlns:a16="http://schemas.microsoft.com/office/drawing/2014/main" id="{34C34AC7-F76F-3787-1FAB-0433BAC00E87}"/>
                </a:ext>
              </a:extLst>
            </p:cNvPr>
            <p:cNvSpPr/>
            <p:nvPr/>
          </p:nvSpPr>
          <p:spPr>
            <a:xfrm>
              <a:off x="4270192" y="3634055"/>
              <a:ext cx="1045047" cy="975615"/>
            </a:xfrm>
            <a:custGeom>
              <a:avLst/>
              <a:gdLst/>
              <a:ahLst/>
              <a:cxnLst/>
              <a:rect l="0" t="0" r="0" b="0"/>
              <a:pathLst>
                <a:path w="1045047" h="975615">
                  <a:moveTo>
                    <a:pt x="827749" y="118553"/>
                  </a:moveTo>
                  <a:cubicBezTo>
                    <a:pt x="722579" y="37944"/>
                    <a:pt x="585248" y="0"/>
                    <a:pt x="444466" y="24823"/>
                  </a:cubicBezTo>
                  <a:cubicBezTo>
                    <a:pt x="177955" y="71816"/>
                    <a:pt x="0" y="325962"/>
                    <a:pt x="46993" y="592474"/>
                  </a:cubicBezTo>
                  <a:cubicBezTo>
                    <a:pt x="79977" y="779535"/>
                    <a:pt x="215013" y="922969"/>
                    <a:pt x="384748" y="975615"/>
                  </a:cubicBezTo>
                  <a:lnTo>
                    <a:pt x="826482" y="897310"/>
                  </a:lnTo>
                  <a:cubicBezTo>
                    <a:pt x="967527" y="789721"/>
                    <a:pt x="1045047" y="609044"/>
                    <a:pt x="1012118" y="422296"/>
                  </a:cubicBezTo>
                  <a:cubicBezTo>
                    <a:pt x="996387" y="333083"/>
                    <a:pt x="957444" y="253793"/>
                    <a:pt x="902596" y="189542"/>
                  </a:cubicBezTo>
                  <a:cubicBezTo>
                    <a:pt x="876308" y="206293"/>
                    <a:pt x="849381" y="222130"/>
                    <a:pt x="821860" y="237008"/>
                  </a:cubicBezTo>
                  <a:cubicBezTo>
                    <a:pt x="872104" y="291223"/>
                    <a:pt x="907850" y="360046"/>
                    <a:pt x="921641" y="438255"/>
                  </a:cubicBezTo>
                  <a:cubicBezTo>
                    <a:pt x="942055" y="554026"/>
                    <a:pt x="910226" y="666923"/>
                    <a:pt x="843091" y="752765"/>
                  </a:cubicBezTo>
                  <a:cubicBezTo>
                    <a:pt x="826912" y="773451"/>
                    <a:pt x="795863" y="763525"/>
                    <a:pt x="791303" y="737663"/>
                  </a:cubicBezTo>
                  <a:cubicBezTo>
                    <a:pt x="786081" y="708050"/>
                    <a:pt x="757843" y="688277"/>
                    <a:pt x="728230" y="693500"/>
                  </a:cubicBezTo>
                  <a:lnTo>
                    <a:pt x="406522" y="750225"/>
                  </a:lnTo>
                  <a:cubicBezTo>
                    <a:pt x="376910" y="755446"/>
                    <a:pt x="357137" y="783685"/>
                    <a:pt x="362359" y="813297"/>
                  </a:cubicBezTo>
                  <a:cubicBezTo>
                    <a:pt x="366918" y="839160"/>
                    <a:pt x="341137" y="859106"/>
                    <a:pt x="318859" y="845201"/>
                  </a:cubicBezTo>
                  <a:cubicBezTo>
                    <a:pt x="226413" y="787498"/>
                    <a:pt x="157891" y="692295"/>
                    <a:pt x="137477" y="576525"/>
                  </a:cubicBezTo>
                  <a:cubicBezTo>
                    <a:pt x="99295" y="359984"/>
                    <a:pt x="243883" y="153490"/>
                    <a:pt x="460424" y="115308"/>
                  </a:cubicBezTo>
                  <a:cubicBezTo>
                    <a:pt x="560208" y="97713"/>
                    <a:pt x="657857" y="118929"/>
                    <a:pt x="737888" y="168111"/>
                  </a:cubicBezTo>
                  <a:cubicBezTo>
                    <a:pt x="768608" y="152839"/>
                    <a:pt x="798583" y="136298"/>
                    <a:pt x="827749" y="118553"/>
                  </a:cubicBezTo>
                  <a:close/>
                  <a:moveTo>
                    <a:pt x="827960" y="897049"/>
                  </a:moveTo>
                  <a:lnTo>
                    <a:pt x="826482" y="897310"/>
                  </a:lnTo>
                </a:path>
              </a:pathLst>
            </a:custGeom>
            <a:solidFill>
              <a:srgbClr val="134792"/>
            </a:solidFill>
            <a:ln w="13611">
              <a:solidFill>
                <a:schemeClr val="bg1"/>
              </a:solidFill>
            </a:ln>
            <a:effectLst>
              <a:outerShdw blurRad="50800" dist="38100" dir="2700000" algn="tl" rotWithShape="0">
                <a:prstClr val="black">
                  <a:alpha val="40000"/>
                </a:prstClr>
              </a:outerShdw>
            </a:effectLst>
          </p:spPr>
          <p:txBody>
            <a:bodyPr rtlCol="0" anchor="ctr"/>
            <a:lstStyle/>
            <a:p>
              <a:pPr algn="ctr"/>
              <a:endParaRPr/>
            </a:p>
          </p:txBody>
        </p:sp>
        <p:sp>
          <p:nvSpPr>
            <p:cNvPr id="31" name="Rounded Rectangle 17">
              <a:extLst>
                <a:ext uri="{FF2B5EF4-FFF2-40B4-BE49-F238E27FC236}">
                  <a16:creationId xmlns:a16="http://schemas.microsoft.com/office/drawing/2014/main" id="{1619F737-26D5-055A-98A6-7665C8DDF9EB}"/>
                </a:ext>
              </a:extLst>
            </p:cNvPr>
            <p:cNvSpPr/>
            <p:nvPr/>
          </p:nvSpPr>
          <p:spPr>
            <a:xfrm>
              <a:off x="3164858" y="1414099"/>
              <a:ext cx="2613369" cy="2593255"/>
            </a:xfrm>
            <a:custGeom>
              <a:avLst/>
              <a:gdLst/>
              <a:ahLst/>
              <a:cxnLst/>
              <a:rect l="0" t="0" r="0" b="0"/>
              <a:pathLst>
                <a:path w="2613369" h="2593255">
                  <a:moveTo>
                    <a:pt x="651487" y="2437483"/>
                  </a:moveTo>
                  <a:cubicBezTo>
                    <a:pt x="261942" y="2211288"/>
                    <a:pt x="0" y="1789576"/>
                    <a:pt x="0" y="1306684"/>
                  </a:cubicBezTo>
                  <a:cubicBezTo>
                    <a:pt x="0" y="585022"/>
                    <a:pt x="585022" y="0"/>
                    <a:pt x="1306684" y="0"/>
                  </a:cubicBezTo>
                  <a:cubicBezTo>
                    <a:pt x="2028346" y="0"/>
                    <a:pt x="2613369" y="585022"/>
                    <a:pt x="2613369" y="1306684"/>
                  </a:cubicBezTo>
                  <a:cubicBezTo>
                    <a:pt x="2613369" y="1949996"/>
                    <a:pt x="2148481" y="2484727"/>
                    <a:pt x="1536329" y="2593255"/>
                  </a:cubicBezTo>
                  <a:cubicBezTo>
                    <a:pt x="1524259" y="2580713"/>
                    <a:pt x="1515658" y="2564570"/>
                    <a:pt x="1512409" y="2546139"/>
                  </a:cubicBezTo>
                  <a:cubicBezTo>
                    <a:pt x="1509254" y="2528247"/>
                    <a:pt x="1511574" y="2510657"/>
                    <a:pt x="1518165" y="2495086"/>
                  </a:cubicBezTo>
                  <a:cubicBezTo>
                    <a:pt x="2083862" y="2395100"/>
                    <a:pt x="2513552" y="1901072"/>
                    <a:pt x="2513552" y="1306684"/>
                  </a:cubicBezTo>
                  <a:cubicBezTo>
                    <a:pt x="2513552" y="640149"/>
                    <a:pt x="1973219" y="99816"/>
                    <a:pt x="1306684" y="99816"/>
                  </a:cubicBezTo>
                  <a:cubicBezTo>
                    <a:pt x="640149" y="99816"/>
                    <a:pt x="99816" y="640149"/>
                    <a:pt x="99816" y="1306684"/>
                  </a:cubicBezTo>
                  <a:cubicBezTo>
                    <a:pt x="99816" y="1769386"/>
                    <a:pt x="360202" y="2171271"/>
                    <a:pt x="742435" y="2373801"/>
                  </a:cubicBezTo>
                  <a:lnTo>
                    <a:pt x="651487" y="2437483"/>
                  </a:lnTo>
                  <a:close/>
                </a:path>
              </a:pathLst>
            </a:custGeom>
            <a:solidFill>
              <a:schemeClr val="bg2">
                <a:lumMod val="75000"/>
              </a:schemeClr>
            </a:solidFill>
            <a:ln w="13611">
              <a:solidFill>
                <a:schemeClr val="bg1"/>
              </a:solidFill>
            </a:ln>
            <a:effectLst>
              <a:outerShdw blurRad="50800" dist="38100" dir="2700000" algn="tl" rotWithShape="0">
                <a:prstClr val="black">
                  <a:alpha val="40000"/>
                </a:prstClr>
              </a:outerShdw>
            </a:effectLst>
          </p:spPr>
          <p:txBody>
            <a:bodyPr rtlCol="0" anchor="ctr"/>
            <a:lstStyle/>
            <a:p>
              <a:pPr algn="ctr"/>
              <a:endParaRPr/>
            </a:p>
          </p:txBody>
        </p:sp>
        <p:sp>
          <p:nvSpPr>
            <p:cNvPr id="32" name="TextBox 21">
              <a:extLst>
                <a:ext uri="{FF2B5EF4-FFF2-40B4-BE49-F238E27FC236}">
                  <a16:creationId xmlns:a16="http://schemas.microsoft.com/office/drawing/2014/main" id="{5B75DD5A-F34E-675B-B60B-EE46419EB444}"/>
                </a:ext>
              </a:extLst>
            </p:cNvPr>
            <p:cNvSpPr txBox="1"/>
            <p:nvPr/>
          </p:nvSpPr>
          <p:spPr>
            <a:xfrm>
              <a:off x="3886547" y="2933491"/>
              <a:ext cx="1171796" cy="430887"/>
            </a:xfrm>
            <a:prstGeom prst="rect">
              <a:avLst/>
            </a:prstGeom>
            <a:noFill/>
            <a:ln>
              <a:noFill/>
            </a:ln>
          </p:spPr>
          <p:txBody>
            <a:bodyPr wrap="none" lIns="0" tIns="0" rIns="0" bIns="0" anchor="t">
              <a:spAutoFit/>
            </a:bodyPr>
            <a:lstStyle/>
            <a:p>
              <a:pPr algn="ctr"/>
              <a:r>
                <a:rPr lang="fr-FR" sz="1400" b="1">
                  <a:solidFill>
                    <a:srgbClr val="242269"/>
                  </a:solidFill>
                  <a:latin typeface="Century Gothic" panose="020B0502020202020204" pitchFamily="34" charset="0"/>
                </a:rPr>
                <a:t>Patient Care
</a:t>
              </a:r>
              <a:r>
                <a:rPr lang="fr-FR" sz="1400" b="1" err="1">
                  <a:solidFill>
                    <a:srgbClr val="242269"/>
                  </a:solidFill>
                  <a:latin typeface="Century Gothic" panose="020B0502020202020204" pitchFamily="34" charset="0"/>
                </a:rPr>
                <a:t>Improvement</a:t>
              </a:r>
              <a:endParaRPr lang="fr-FR" sz="1400" b="1">
                <a:solidFill>
                  <a:srgbClr val="242269"/>
                </a:solidFill>
                <a:latin typeface="Century Gothic" panose="020B0502020202020204" pitchFamily="34" charset="0"/>
              </a:endParaRPr>
            </a:p>
          </p:txBody>
        </p:sp>
        <p:sp>
          <p:nvSpPr>
            <p:cNvPr id="33" name="Rounded Rectangle 26">
              <a:extLst>
                <a:ext uri="{FF2B5EF4-FFF2-40B4-BE49-F238E27FC236}">
                  <a16:creationId xmlns:a16="http://schemas.microsoft.com/office/drawing/2014/main" id="{01A1395A-D9B2-6965-FCF5-ED3D91A0AA52}"/>
                </a:ext>
              </a:extLst>
            </p:cNvPr>
            <p:cNvSpPr/>
            <p:nvPr/>
          </p:nvSpPr>
          <p:spPr>
            <a:xfrm>
              <a:off x="4068407" y="1972592"/>
              <a:ext cx="808014" cy="801280"/>
            </a:xfrm>
            <a:custGeom>
              <a:avLst/>
              <a:gdLst/>
              <a:ahLst/>
              <a:cxnLst/>
              <a:rect l="0" t="0" r="0" b="0"/>
              <a:pathLst>
                <a:path w="808014" h="801280">
                  <a:moveTo>
                    <a:pt x="674224" y="321936"/>
                  </a:moveTo>
                  <a:lnTo>
                    <a:pt x="674224" y="62154"/>
                  </a:lnTo>
                  <a:cubicBezTo>
                    <a:pt x="674224" y="45670"/>
                    <a:pt x="667676" y="29860"/>
                    <a:pt x="656017" y="18204"/>
                  </a:cubicBezTo>
                  <a:cubicBezTo>
                    <a:pt x="644362" y="6548"/>
                    <a:pt x="628552" y="0"/>
                    <a:pt x="612069" y="0"/>
                  </a:cubicBezTo>
                  <a:lnTo>
                    <a:pt x="124308" y="0"/>
                  </a:lnTo>
                  <a:cubicBezTo>
                    <a:pt x="107824" y="0"/>
                    <a:pt x="92014" y="6548"/>
                    <a:pt x="80358" y="18204"/>
                  </a:cubicBezTo>
                  <a:cubicBezTo>
                    <a:pt x="68702" y="29861"/>
                    <a:pt x="62153" y="45670"/>
                    <a:pt x="62153" y="62155"/>
                  </a:cubicBezTo>
                  <a:lnTo>
                    <a:pt x="62153" y="420650"/>
                  </a:lnTo>
                  <a:lnTo>
                    <a:pt x="0" y="633364"/>
                  </a:lnTo>
                  <a:lnTo>
                    <a:pt x="248618" y="544959"/>
                  </a:lnTo>
                  <a:lnTo>
                    <a:pt x="428829" y="544959"/>
                  </a:lnTo>
                  <a:moveTo>
                    <a:pt x="415805" y="112532"/>
                  </a:moveTo>
                  <a:lnTo>
                    <a:pt x="415805" y="207516"/>
                  </a:lnTo>
                  <a:lnTo>
                    <a:pt x="510787" y="207516"/>
                  </a:lnTo>
                  <a:lnTo>
                    <a:pt x="510787" y="319354"/>
                  </a:lnTo>
                  <a:lnTo>
                    <a:pt x="415805" y="319354"/>
                  </a:lnTo>
                  <a:lnTo>
                    <a:pt x="415805" y="414338"/>
                  </a:lnTo>
                  <a:lnTo>
                    <a:pt x="303966" y="414338"/>
                  </a:lnTo>
                  <a:lnTo>
                    <a:pt x="303966" y="319354"/>
                  </a:lnTo>
                  <a:lnTo>
                    <a:pt x="208981" y="319354"/>
                  </a:lnTo>
                  <a:lnTo>
                    <a:pt x="208981" y="207516"/>
                  </a:lnTo>
                  <a:lnTo>
                    <a:pt x="303966" y="207516"/>
                  </a:lnTo>
                  <a:lnTo>
                    <a:pt x="303966" y="112532"/>
                  </a:lnTo>
                  <a:close/>
                  <a:moveTo>
                    <a:pt x="466486" y="801280"/>
                  </a:moveTo>
                  <a:cubicBezTo>
                    <a:pt x="466486" y="755992"/>
                    <a:pt x="484479" y="712560"/>
                    <a:pt x="516503" y="680535"/>
                  </a:cubicBezTo>
                  <a:cubicBezTo>
                    <a:pt x="548528" y="648510"/>
                    <a:pt x="591961" y="630518"/>
                    <a:pt x="637252" y="630518"/>
                  </a:cubicBezTo>
                  <a:cubicBezTo>
                    <a:pt x="682539" y="630518"/>
                    <a:pt x="725972" y="648510"/>
                    <a:pt x="757997" y="680535"/>
                  </a:cubicBezTo>
                  <a:cubicBezTo>
                    <a:pt x="790022" y="712560"/>
                    <a:pt x="808014" y="755992"/>
                    <a:pt x="808014" y="801280"/>
                  </a:cubicBezTo>
                  <a:close/>
                  <a:moveTo>
                    <a:pt x="637248" y="630518"/>
                  </a:moveTo>
                  <a:cubicBezTo>
                    <a:pt x="700122" y="630518"/>
                    <a:pt x="751090" y="579550"/>
                    <a:pt x="751090" y="516677"/>
                  </a:cubicBezTo>
                  <a:cubicBezTo>
                    <a:pt x="751090" y="453803"/>
                    <a:pt x="700122" y="402835"/>
                    <a:pt x="637248" y="402835"/>
                  </a:cubicBezTo>
                  <a:cubicBezTo>
                    <a:pt x="574375" y="402835"/>
                    <a:pt x="523407" y="453803"/>
                    <a:pt x="523407" y="516677"/>
                  </a:cubicBezTo>
                  <a:cubicBezTo>
                    <a:pt x="523407" y="579550"/>
                    <a:pt x="574375" y="630518"/>
                    <a:pt x="637248" y="630518"/>
                  </a:cubicBezTo>
                  <a:close/>
                </a:path>
              </a:pathLst>
            </a:custGeom>
            <a:solidFill>
              <a:srgbClr val="242269"/>
            </a:solidFill>
            <a:ln>
              <a:noFill/>
            </a:ln>
            <a:effectLst>
              <a:outerShdw blurRad="50800" dist="38100" dir="2700000" algn="tl" rotWithShape="0">
                <a:prstClr val="black">
                  <a:alpha val="40000"/>
                </a:prstClr>
              </a:outerShdw>
            </a:effectLst>
          </p:spPr>
          <p:txBody>
            <a:bodyPr rtlCol="0" anchor="ctr"/>
            <a:lstStyle/>
            <a:p>
              <a:pPr algn="ctr"/>
              <a:endParaRPr>
                <a:latin typeface="Century Gothic" panose="020B0502020202020204" pitchFamily="34" charset="0"/>
              </a:endParaRPr>
            </a:p>
          </p:txBody>
        </p:sp>
      </p:grpSp>
    </p:spTree>
    <p:extLst>
      <p:ext uri="{BB962C8B-B14F-4D97-AF65-F5344CB8AC3E}">
        <p14:creationId xmlns:p14="http://schemas.microsoft.com/office/powerpoint/2010/main" val="38109069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 coins arrondis 15">
            <a:extLst>
              <a:ext uri="{FF2B5EF4-FFF2-40B4-BE49-F238E27FC236}">
                <a16:creationId xmlns:a16="http://schemas.microsoft.com/office/drawing/2014/main" id="{F9728BA2-F2C0-7460-D4F6-C2D309AE8951}"/>
              </a:ext>
            </a:extLst>
          </p:cNvPr>
          <p:cNvSpPr/>
          <p:nvPr/>
        </p:nvSpPr>
        <p:spPr>
          <a:xfrm>
            <a:off x="1690995" y="1699286"/>
            <a:ext cx="9142548" cy="4472914"/>
          </a:xfrm>
          <a:prstGeom prst="roundRect">
            <a:avLst>
              <a:gd name="adj" fmla="val 2656"/>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sp>
        <p:nvSpPr>
          <p:cNvPr id="2" name="Titre 4">
            <a:extLst>
              <a:ext uri="{FF2B5EF4-FFF2-40B4-BE49-F238E27FC236}">
                <a16:creationId xmlns:a16="http://schemas.microsoft.com/office/drawing/2014/main" id="{70923006-E7D1-FF96-37F5-E42BA6D4E92E}"/>
              </a:ext>
            </a:extLst>
          </p:cNvPr>
          <p:cNvSpPr>
            <a:spLocks noGrp="1"/>
          </p:cNvSpPr>
          <p:nvPr>
            <p:ph type="title" idx="4294967295"/>
          </p:nvPr>
        </p:nvSpPr>
        <p:spPr>
          <a:xfrm>
            <a:off x="1" y="359801"/>
            <a:ext cx="12192000" cy="587375"/>
          </a:xfrm>
        </p:spPr>
        <p:txBody>
          <a:bodyPr anchor="ctr">
            <a:normAutofit/>
          </a:bodyPr>
          <a:lstStyle/>
          <a:p>
            <a:r>
              <a:rPr lang="fr-FR" sz="2800" b="1">
                <a:latin typeface="Century Gothic" panose="020B0502020202020204" pitchFamily="34" charset="0"/>
              </a:rPr>
              <a:t>THE IMPORTANCE OF PREVENTION: LIFE’S ESSENTIAL 8</a:t>
            </a:r>
            <a:r>
              <a:rPr lang="fr-FR" sz="2800" b="1" baseline="30000">
                <a:latin typeface="Century Gothic" panose="020B0502020202020204" pitchFamily="34" charset="0"/>
              </a:rPr>
              <a:t>35</a:t>
            </a:r>
            <a:endParaRPr lang="fr-FR" sz="2800" b="1" baseline="30000">
              <a:solidFill>
                <a:srgbClr val="242269"/>
              </a:solidFill>
              <a:latin typeface="Century Gothic" panose="020B0502020202020204" pitchFamily="34" charset="0"/>
            </a:endParaRPr>
          </a:p>
        </p:txBody>
      </p:sp>
      <p:sp>
        <p:nvSpPr>
          <p:cNvPr id="4" name="ZoneTexte 3">
            <a:extLst>
              <a:ext uri="{FF2B5EF4-FFF2-40B4-BE49-F238E27FC236}">
                <a16:creationId xmlns:a16="http://schemas.microsoft.com/office/drawing/2014/main" id="{52B277C3-79CE-BEDC-AF3F-A32E581C016E}"/>
              </a:ext>
            </a:extLst>
          </p:cNvPr>
          <p:cNvSpPr txBox="1"/>
          <p:nvPr/>
        </p:nvSpPr>
        <p:spPr>
          <a:xfrm>
            <a:off x="268093" y="1022485"/>
            <a:ext cx="11030406" cy="646331"/>
          </a:xfrm>
          <a:prstGeom prst="rect">
            <a:avLst/>
          </a:prstGeom>
          <a:noFill/>
        </p:spPr>
        <p:txBody>
          <a:bodyPr wrap="square">
            <a:spAutoFit/>
          </a:bodyPr>
          <a:lstStyle/>
          <a:p>
            <a:r>
              <a:rPr lang="fr-FR">
                <a:solidFill>
                  <a:srgbClr val="242269"/>
                </a:solidFill>
                <a:latin typeface="Century Gothic" panose="020B0502020202020204" pitchFamily="34" charset="0"/>
              </a:rPr>
              <a:t>Simple lifestyle interventions – </a:t>
            </a:r>
            <a:r>
              <a:rPr lang="fr-FR" err="1">
                <a:solidFill>
                  <a:srgbClr val="242269"/>
                </a:solidFill>
                <a:latin typeface="Century Gothic" panose="020B0502020202020204" pitchFamily="34" charset="0"/>
              </a:rPr>
              <a:t>defined</a:t>
            </a:r>
            <a:r>
              <a:rPr lang="fr-FR">
                <a:solidFill>
                  <a:srgbClr val="242269"/>
                </a:solidFill>
                <a:latin typeface="Century Gothic" panose="020B0502020202020204" pitchFamily="34" charset="0"/>
              </a:rPr>
              <a:t> by the AHA – </a:t>
            </a:r>
            <a:r>
              <a:rPr lang="fr-FR" err="1">
                <a:solidFill>
                  <a:srgbClr val="242269"/>
                </a:solidFill>
                <a:latin typeface="Century Gothic" panose="020B0502020202020204" pitchFamily="34" charset="0"/>
              </a:rPr>
              <a:t>remain</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pillars</a:t>
            </a:r>
            <a:r>
              <a:rPr lang="fr-FR">
                <a:solidFill>
                  <a:srgbClr val="242269"/>
                </a:solidFill>
                <a:latin typeface="Century Gothic" panose="020B0502020202020204" pitchFamily="34" charset="0"/>
              </a:rPr>
              <a:t> of CV </a:t>
            </a:r>
            <a:r>
              <a:rPr lang="fr-FR" err="1">
                <a:solidFill>
                  <a:srgbClr val="242269"/>
                </a:solidFill>
                <a:latin typeface="Century Gothic" panose="020B0502020202020204" pitchFamily="34" charset="0"/>
              </a:rPr>
              <a:t>health</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These</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should</a:t>
            </a:r>
            <a:r>
              <a:rPr lang="fr-FR">
                <a:solidFill>
                  <a:srgbClr val="242269"/>
                </a:solidFill>
                <a:latin typeface="Century Gothic" panose="020B0502020202020204" pitchFamily="34" charset="0"/>
              </a:rPr>
              <a:t> be the </a:t>
            </a:r>
            <a:r>
              <a:rPr lang="fr-FR" b="1" err="1">
                <a:solidFill>
                  <a:srgbClr val="242269"/>
                </a:solidFill>
                <a:latin typeface="Century Gothic" panose="020B0502020202020204" pitchFamily="34" charset="0"/>
              </a:rPr>
              <a:t>common</a:t>
            </a:r>
            <a:r>
              <a:rPr lang="fr-FR" b="1">
                <a:solidFill>
                  <a:srgbClr val="242269"/>
                </a:solidFill>
                <a:latin typeface="Century Gothic" panose="020B0502020202020204" pitchFamily="34" charset="0"/>
              </a:rPr>
              <a:t> </a:t>
            </a:r>
            <a:r>
              <a:rPr lang="fr-FR" b="1" err="1">
                <a:solidFill>
                  <a:srgbClr val="242269"/>
                </a:solidFill>
                <a:latin typeface="Century Gothic" panose="020B0502020202020204" pitchFamily="34" charset="0"/>
              </a:rPr>
              <a:t>ground</a:t>
            </a:r>
            <a:r>
              <a:rPr lang="fr-FR" b="1">
                <a:solidFill>
                  <a:srgbClr val="242269"/>
                </a:solidFill>
                <a:latin typeface="Century Gothic" panose="020B0502020202020204" pitchFamily="34" charset="0"/>
              </a:rPr>
              <a:t> for all care teams</a:t>
            </a:r>
            <a:r>
              <a:rPr lang="fr-FR">
                <a:solidFill>
                  <a:srgbClr val="242269"/>
                </a:solidFill>
                <a:latin typeface="Century Gothic" panose="020B0502020202020204" pitchFamily="34" charset="0"/>
              </a:rPr>
              <a:t>.</a:t>
            </a:r>
          </a:p>
        </p:txBody>
      </p:sp>
      <p:grpSp>
        <p:nvGrpSpPr>
          <p:cNvPr id="15" name="Groupe 14">
            <a:extLst>
              <a:ext uri="{FF2B5EF4-FFF2-40B4-BE49-F238E27FC236}">
                <a16:creationId xmlns:a16="http://schemas.microsoft.com/office/drawing/2014/main" id="{CCA33391-5175-95D6-5901-5622E7420237}"/>
              </a:ext>
            </a:extLst>
          </p:cNvPr>
          <p:cNvGrpSpPr>
            <a:grpSpLocks noChangeAspect="1"/>
          </p:cNvGrpSpPr>
          <p:nvPr/>
        </p:nvGrpSpPr>
        <p:grpSpPr>
          <a:xfrm>
            <a:off x="1596000" y="1920771"/>
            <a:ext cx="9000000" cy="3805347"/>
            <a:chOff x="792480" y="1779548"/>
            <a:chExt cx="10229088" cy="4325026"/>
          </a:xfrm>
        </p:grpSpPr>
        <p:pic>
          <p:nvPicPr>
            <p:cNvPr id="3074" name="Picture 2" descr="Life's Essential 8™ Logo">
              <a:extLst>
                <a:ext uri="{FF2B5EF4-FFF2-40B4-BE49-F238E27FC236}">
                  <a16:creationId xmlns:a16="http://schemas.microsoft.com/office/drawing/2014/main" id="{F93EE0F3-532F-61B7-1013-EA2E419DF941}"/>
                </a:ext>
              </a:extLst>
            </p:cNvPr>
            <p:cNvPicPr>
              <a:picLocks noChangeAspect="1" noChangeArrowheads="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963474" y="1779548"/>
              <a:ext cx="4265051" cy="4325026"/>
            </a:xfrm>
            <a:prstGeom prst="rect">
              <a:avLst/>
            </a:prstGeom>
            <a:solidFill>
              <a:srgbClr val="FFFFFF"/>
            </a:solidFill>
          </p:spPr>
        </p:pic>
        <p:sp>
          <p:nvSpPr>
            <p:cNvPr id="7" name="ZoneTexte 6">
              <a:extLst>
                <a:ext uri="{FF2B5EF4-FFF2-40B4-BE49-F238E27FC236}">
                  <a16:creationId xmlns:a16="http://schemas.microsoft.com/office/drawing/2014/main" id="{627B52E4-C166-7B07-19B2-6A4E3166132C}"/>
                </a:ext>
              </a:extLst>
            </p:cNvPr>
            <p:cNvSpPr txBox="1"/>
            <p:nvPr/>
          </p:nvSpPr>
          <p:spPr>
            <a:xfrm>
              <a:off x="7546848" y="1845588"/>
              <a:ext cx="1597152" cy="338554"/>
            </a:xfrm>
            <a:prstGeom prst="rect">
              <a:avLst/>
            </a:prstGeom>
            <a:noFill/>
          </p:spPr>
          <p:txBody>
            <a:bodyPr wrap="square">
              <a:spAutoFit/>
            </a:bodyPr>
            <a:lstStyle/>
            <a:p>
              <a:r>
                <a:rPr lang="fr-FR" sz="1600">
                  <a:latin typeface="Century Gothic" panose="020B0502020202020204" pitchFamily="34" charset="0"/>
                </a:rPr>
                <a:t>EAT BETTER</a:t>
              </a:r>
            </a:p>
          </p:txBody>
        </p:sp>
        <p:sp>
          <p:nvSpPr>
            <p:cNvPr id="8" name="ZoneTexte 7">
              <a:extLst>
                <a:ext uri="{FF2B5EF4-FFF2-40B4-BE49-F238E27FC236}">
                  <a16:creationId xmlns:a16="http://schemas.microsoft.com/office/drawing/2014/main" id="{F893DDCE-C4F8-339E-14C9-3352286D1801}"/>
                </a:ext>
              </a:extLst>
            </p:cNvPr>
            <p:cNvSpPr txBox="1"/>
            <p:nvPr/>
          </p:nvSpPr>
          <p:spPr>
            <a:xfrm>
              <a:off x="8462323" y="2981644"/>
              <a:ext cx="1927082" cy="338554"/>
            </a:xfrm>
            <a:prstGeom prst="rect">
              <a:avLst/>
            </a:prstGeom>
            <a:noFill/>
          </p:spPr>
          <p:txBody>
            <a:bodyPr wrap="square">
              <a:spAutoFit/>
            </a:bodyPr>
            <a:lstStyle/>
            <a:p>
              <a:r>
                <a:rPr lang="fr-FR" sz="1600">
                  <a:latin typeface="Century Gothic" panose="020B0502020202020204" pitchFamily="34" charset="0"/>
                </a:rPr>
                <a:t>BE MORE ACTIVE</a:t>
              </a:r>
            </a:p>
          </p:txBody>
        </p:sp>
        <p:sp>
          <p:nvSpPr>
            <p:cNvPr id="9" name="ZoneTexte 8">
              <a:extLst>
                <a:ext uri="{FF2B5EF4-FFF2-40B4-BE49-F238E27FC236}">
                  <a16:creationId xmlns:a16="http://schemas.microsoft.com/office/drawing/2014/main" id="{BD00FDAA-C68F-6962-16E1-7F0474057A93}"/>
                </a:ext>
              </a:extLst>
            </p:cNvPr>
            <p:cNvSpPr txBox="1"/>
            <p:nvPr/>
          </p:nvSpPr>
          <p:spPr>
            <a:xfrm>
              <a:off x="8345424" y="4553073"/>
              <a:ext cx="2676144" cy="338554"/>
            </a:xfrm>
            <a:prstGeom prst="rect">
              <a:avLst/>
            </a:prstGeom>
            <a:noFill/>
          </p:spPr>
          <p:txBody>
            <a:bodyPr wrap="square">
              <a:spAutoFit/>
            </a:bodyPr>
            <a:lstStyle/>
            <a:p>
              <a:r>
                <a:rPr lang="fr-FR" sz="1600">
                  <a:latin typeface="Century Gothic" panose="020B0502020202020204" pitchFamily="34" charset="0"/>
                </a:rPr>
                <a:t>MANAGE BLOOD SUGAR</a:t>
              </a:r>
            </a:p>
          </p:txBody>
        </p:sp>
        <p:sp>
          <p:nvSpPr>
            <p:cNvPr id="10" name="ZoneTexte 9">
              <a:extLst>
                <a:ext uri="{FF2B5EF4-FFF2-40B4-BE49-F238E27FC236}">
                  <a16:creationId xmlns:a16="http://schemas.microsoft.com/office/drawing/2014/main" id="{0B9FB559-9818-F43A-CECB-0088251A5168}"/>
                </a:ext>
              </a:extLst>
            </p:cNvPr>
            <p:cNvSpPr txBox="1"/>
            <p:nvPr/>
          </p:nvSpPr>
          <p:spPr>
            <a:xfrm>
              <a:off x="7493058" y="5729260"/>
              <a:ext cx="2041086" cy="338554"/>
            </a:xfrm>
            <a:prstGeom prst="rect">
              <a:avLst/>
            </a:prstGeom>
            <a:noFill/>
          </p:spPr>
          <p:txBody>
            <a:bodyPr wrap="square">
              <a:spAutoFit/>
            </a:bodyPr>
            <a:lstStyle/>
            <a:p>
              <a:r>
                <a:rPr lang="fr-FR" sz="1600">
                  <a:latin typeface="Century Gothic" panose="020B0502020202020204" pitchFamily="34" charset="0"/>
                </a:rPr>
                <a:t>MANAGE WEIGHT</a:t>
              </a:r>
            </a:p>
          </p:txBody>
        </p:sp>
        <p:sp>
          <p:nvSpPr>
            <p:cNvPr id="11" name="ZoneTexte 10">
              <a:extLst>
                <a:ext uri="{FF2B5EF4-FFF2-40B4-BE49-F238E27FC236}">
                  <a16:creationId xmlns:a16="http://schemas.microsoft.com/office/drawing/2014/main" id="{9200D15E-6CB8-AC9C-B991-4BB412F7B4ED}"/>
                </a:ext>
              </a:extLst>
            </p:cNvPr>
            <p:cNvSpPr txBox="1"/>
            <p:nvPr/>
          </p:nvSpPr>
          <p:spPr>
            <a:xfrm>
              <a:off x="1975104" y="5729260"/>
              <a:ext cx="2786946" cy="338554"/>
            </a:xfrm>
            <a:prstGeom prst="rect">
              <a:avLst/>
            </a:prstGeom>
            <a:noFill/>
          </p:spPr>
          <p:txBody>
            <a:bodyPr wrap="square">
              <a:spAutoFit/>
            </a:bodyPr>
            <a:lstStyle/>
            <a:p>
              <a:pPr algn="r"/>
              <a:r>
                <a:rPr lang="fr-FR" sz="1600">
                  <a:latin typeface="Century Gothic" panose="020B0502020202020204" pitchFamily="34" charset="0"/>
                </a:rPr>
                <a:t>CONTROL CHOLESTEROL</a:t>
              </a:r>
            </a:p>
          </p:txBody>
        </p:sp>
        <p:sp>
          <p:nvSpPr>
            <p:cNvPr id="12" name="ZoneTexte 11">
              <a:extLst>
                <a:ext uri="{FF2B5EF4-FFF2-40B4-BE49-F238E27FC236}">
                  <a16:creationId xmlns:a16="http://schemas.microsoft.com/office/drawing/2014/main" id="{4C4A3F44-3A35-45A6-5C7C-42649E04BCEC}"/>
                </a:ext>
              </a:extLst>
            </p:cNvPr>
            <p:cNvSpPr txBox="1"/>
            <p:nvPr/>
          </p:nvSpPr>
          <p:spPr>
            <a:xfrm>
              <a:off x="2511552" y="1845588"/>
              <a:ext cx="2250498" cy="338554"/>
            </a:xfrm>
            <a:prstGeom prst="rect">
              <a:avLst/>
            </a:prstGeom>
            <a:noFill/>
          </p:spPr>
          <p:txBody>
            <a:bodyPr wrap="square">
              <a:spAutoFit/>
            </a:bodyPr>
            <a:lstStyle/>
            <a:p>
              <a:pPr algn="r"/>
              <a:r>
                <a:rPr lang="fr-FR" sz="1600">
                  <a:latin typeface="Century Gothic" panose="020B0502020202020204" pitchFamily="34" charset="0"/>
                </a:rPr>
                <a:t>GET HEALTHY SLEEP</a:t>
              </a:r>
            </a:p>
          </p:txBody>
        </p:sp>
        <p:sp>
          <p:nvSpPr>
            <p:cNvPr id="13" name="ZoneTexte 12">
              <a:extLst>
                <a:ext uri="{FF2B5EF4-FFF2-40B4-BE49-F238E27FC236}">
                  <a16:creationId xmlns:a16="http://schemas.microsoft.com/office/drawing/2014/main" id="{575A18CA-4A19-0B1A-D563-0A97742E3528}"/>
                </a:ext>
              </a:extLst>
            </p:cNvPr>
            <p:cNvSpPr txBox="1"/>
            <p:nvPr/>
          </p:nvSpPr>
          <p:spPr>
            <a:xfrm>
              <a:off x="2097024" y="2981644"/>
              <a:ext cx="1866450" cy="338554"/>
            </a:xfrm>
            <a:prstGeom prst="rect">
              <a:avLst/>
            </a:prstGeom>
            <a:noFill/>
          </p:spPr>
          <p:txBody>
            <a:bodyPr wrap="square">
              <a:spAutoFit/>
            </a:bodyPr>
            <a:lstStyle/>
            <a:p>
              <a:pPr algn="r"/>
              <a:r>
                <a:rPr lang="fr-FR" sz="1600">
                  <a:latin typeface="Century Gothic" panose="020B0502020202020204" pitchFamily="34" charset="0"/>
                </a:rPr>
                <a:t>QUIT TOBACCO</a:t>
              </a:r>
            </a:p>
          </p:txBody>
        </p:sp>
        <p:sp>
          <p:nvSpPr>
            <p:cNvPr id="14" name="ZoneTexte 13">
              <a:extLst>
                <a:ext uri="{FF2B5EF4-FFF2-40B4-BE49-F238E27FC236}">
                  <a16:creationId xmlns:a16="http://schemas.microsoft.com/office/drawing/2014/main" id="{9EF89FEA-18C7-4D2D-6696-D2BA87E9CD74}"/>
                </a:ext>
              </a:extLst>
            </p:cNvPr>
            <p:cNvSpPr txBox="1"/>
            <p:nvPr/>
          </p:nvSpPr>
          <p:spPr>
            <a:xfrm>
              <a:off x="792480" y="4553073"/>
              <a:ext cx="3054095" cy="338554"/>
            </a:xfrm>
            <a:prstGeom prst="rect">
              <a:avLst/>
            </a:prstGeom>
            <a:noFill/>
          </p:spPr>
          <p:txBody>
            <a:bodyPr wrap="square">
              <a:spAutoFit/>
            </a:bodyPr>
            <a:lstStyle/>
            <a:p>
              <a:pPr algn="r"/>
              <a:r>
                <a:rPr lang="fr-FR" sz="1600">
                  <a:latin typeface="Century Gothic" panose="020B0502020202020204" pitchFamily="34" charset="0"/>
                </a:rPr>
                <a:t>MANAGE BLOOD PRESSURE</a:t>
              </a:r>
            </a:p>
          </p:txBody>
        </p:sp>
      </p:grpSp>
    </p:spTree>
    <p:extLst>
      <p:ext uri="{BB962C8B-B14F-4D97-AF65-F5344CB8AC3E}">
        <p14:creationId xmlns:p14="http://schemas.microsoft.com/office/powerpoint/2010/main" val="16934771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Rectangle : coins arrondis 155">
            <a:extLst>
              <a:ext uri="{FF2B5EF4-FFF2-40B4-BE49-F238E27FC236}">
                <a16:creationId xmlns:a16="http://schemas.microsoft.com/office/drawing/2014/main" id="{9EC3B965-7B44-DABA-0268-715D0337B729}"/>
              </a:ext>
            </a:extLst>
          </p:cNvPr>
          <p:cNvSpPr/>
          <p:nvPr/>
        </p:nvSpPr>
        <p:spPr>
          <a:xfrm>
            <a:off x="8372040" y="2030770"/>
            <a:ext cx="3627153" cy="4305231"/>
          </a:xfrm>
          <a:prstGeom prst="roundRect">
            <a:avLst>
              <a:gd name="adj" fmla="val 7012"/>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solidFill>
                <a:schemeClr val="bg1"/>
              </a:solidFill>
              <a:latin typeface="Century Gothic" panose="020B0502020202020204" pitchFamily="34" charset="0"/>
            </a:endParaRPr>
          </a:p>
        </p:txBody>
      </p:sp>
      <p:sp>
        <p:nvSpPr>
          <p:cNvPr id="3" name="Titre 2">
            <a:extLst>
              <a:ext uri="{FF2B5EF4-FFF2-40B4-BE49-F238E27FC236}">
                <a16:creationId xmlns:a16="http://schemas.microsoft.com/office/drawing/2014/main" id="{901DB0A8-40D9-8B71-D325-6520B828B8BE}"/>
              </a:ext>
            </a:extLst>
          </p:cNvPr>
          <p:cNvSpPr>
            <a:spLocks noGrp="1"/>
          </p:cNvSpPr>
          <p:nvPr>
            <p:ph type="title"/>
          </p:nvPr>
        </p:nvSpPr>
        <p:spPr>
          <a:xfrm>
            <a:off x="319347" y="278850"/>
            <a:ext cx="11402313" cy="873282"/>
          </a:xfrm>
        </p:spPr>
        <p:txBody>
          <a:bodyPr>
            <a:noAutofit/>
          </a:bodyPr>
          <a:lstStyle/>
          <a:p>
            <a:r>
              <a:rPr lang="fr-FR" sz="2800" b="1">
                <a:solidFill>
                  <a:srgbClr val="242269"/>
                </a:solidFill>
                <a:latin typeface="Century Gothic" panose="020B0502020202020204" pitchFamily="34" charset="0"/>
              </a:rPr>
              <a:t>MULTIDISCIPLINARY APPROACH AND COMBINATION PHARMACOTHERAPY FOR THE MANAGEMENT OF CARDIOMETABOLIC PATIENTS</a:t>
            </a:r>
            <a:r>
              <a:rPr lang="fr-FR" sz="2800" b="1" baseline="30000">
                <a:solidFill>
                  <a:srgbClr val="242269"/>
                </a:solidFill>
                <a:latin typeface="Century Gothic" panose="020B0502020202020204" pitchFamily="34" charset="0"/>
              </a:rPr>
              <a:t>1</a:t>
            </a:r>
          </a:p>
        </p:txBody>
      </p:sp>
      <p:sp>
        <p:nvSpPr>
          <p:cNvPr id="9" name="ZoneTexte 8">
            <a:extLst>
              <a:ext uri="{FF2B5EF4-FFF2-40B4-BE49-F238E27FC236}">
                <a16:creationId xmlns:a16="http://schemas.microsoft.com/office/drawing/2014/main" id="{90B64C36-7E8F-758D-3722-14228116CACC}"/>
              </a:ext>
            </a:extLst>
          </p:cNvPr>
          <p:cNvSpPr txBox="1"/>
          <p:nvPr/>
        </p:nvSpPr>
        <p:spPr>
          <a:xfrm>
            <a:off x="8452803" y="2023589"/>
            <a:ext cx="3344313" cy="4278094"/>
          </a:xfrm>
          <a:prstGeom prst="rect">
            <a:avLst/>
          </a:prstGeom>
          <a:noFill/>
        </p:spPr>
        <p:txBody>
          <a:bodyPr wrap="square">
            <a:spAutoFit/>
          </a:bodyPr>
          <a:lstStyle/>
          <a:p>
            <a:r>
              <a:rPr lang="fr-FR" sz="1600" dirty="0" err="1">
                <a:solidFill>
                  <a:schemeClr val="bg1"/>
                </a:solidFill>
                <a:latin typeface="Century Gothic" panose="020B0502020202020204" pitchFamily="34" charset="0"/>
              </a:rPr>
              <a:t>Cardiometabolic</a:t>
            </a:r>
            <a:r>
              <a:rPr lang="fr-FR" sz="1600" dirty="0">
                <a:solidFill>
                  <a:schemeClr val="bg1"/>
                </a:solidFill>
                <a:latin typeface="Century Gothic" panose="020B0502020202020204" pitchFamily="34" charset="0"/>
              </a:rPr>
              <a:t> patients are </a:t>
            </a:r>
            <a:r>
              <a:rPr lang="fr-FR" sz="1600" dirty="0" err="1">
                <a:solidFill>
                  <a:schemeClr val="bg1"/>
                </a:solidFill>
                <a:latin typeface="Century Gothic" panose="020B0502020202020204" pitchFamily="34" charset="0"/>
              </a:rPr>
              <a:t>frequently</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affected</a:t>
            </a:r>
            <a:r>
              <a:rPr lang="fr-FR" sz="1600" dirty="0">
                <a:solidFill>
                  <a:schemeClr val="bg1"/>
                </a:solidFill>
                <a:latin typeface="Century Gothic" panose="020B0502020202020204" pitchFamily="34" charset="0"/>
              </a:rPr>
              <a:t> by concurrent </a:t>
            </a:r>
            <a:r>
              <a:rPr lang="fr-FR" sz="1600" dirty="0" err="1">
                <a:solidFill>
                  <a:schemeClr val="bg1"/>
                </a:solidFill>
                <a:latin typeface="Century Gothic" panose="020B0502020202020204" pitchFamily="34" charset="0"/>
              </a:rPr>
              <a:t>risk</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factors</a:t>
            </a:r>
            <a:r>
              <a:rPr lang="fr-FR" sz="1600" dirty="0">
                <a:solidFill>
                  <a:schemeClr val="bg1"/>
                </a:solidFill>
                <a:latin typeface="Century Gothic" panose="020B0502020202020204" pitchFamily="34" charset="0"/>
              </a:rPr>
              <a:t> and </a:t>
            </a:r>
            <a:r>
              <a:rPr lang="fr-FR" sz="1600" dirty="0" err="1">
                <a:solidFill>
                  <a:schemeClr val="bg1"/>
                </a:solidFill>
                <a:latin typeface="Century Gothic" panose="020B0502020202020204" pitchFamily="34" charset="0"/>
              </a:rPr>
              <a:t>comorbidities</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with</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shared</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pathophysiological</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mechanisms</a:t>
            </a:r>
            <a:r>
              <a:rPr lang="fr-FR" sz="1600" dirty="0">
                <a:solidFill>
                  <a:schemeClr val="bg1"/>
                </a:solidFill>
                <a:latin typeface="Century Gothic" panose="020B0502020202020204" pitchFamily="34" charset="0"/>
              </a:rPr>
              <a:t>. </a:t>
            </a:r>
          </a:p>
          <a:p>
            <a:r>
              <a:rPr lang="fr-FR" sz="1600" dirty="0">
                <a:solidFill>
                  <a:schemeClr val="bg1"/>
                </a:solidFill>
                <a:latin typeface="Century Gothic" panose="020B0502020202020204" pitchFamily="34" charset="0"/>
              </a:rPr>
              <a:t>A </a:t>
            </a:r>
            <a:r>
              <a:rPr lang="fr-FR" sz="1600" dirty="0" err="1">
                <a:solidFill>
                  <a:schemeClr val="bg1"/>
                </a:solidFill>
                <a:latin typeface="Century Gothic" panose="020B0502020202020204" pitchFamily="34" charset="0"/>
              </a:rPr>
              <a:t>comprehensive</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approach</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with</a:t>
            </a:r>
            <a:r>
              <a:rPr lang="fr-FR" sz="1600" dirty="0">
                <a:solidFill>
                  <a:schemeClr val="bg1"/>
                </a:solidFill>
                <a:latin typeface="Century Gothic" panose="020B0502020202020204" pitchFamily="34" charset="0"/>
              </a:rPr>
              <a:t> the use of single </a:t>
            </a:r>
            <a:r>
              <a:rPr lang="fr-FR" sz="1600" dirty="0" err="1">
                <a:solidFill>
                  <a:schemeClr val="bg1"/>
                </a:solidFill>
                <a:latin typeface="Century Gothic" panose="020B0502020202020204" pitchFamily="34" charset="0"/>
              </a:rPr>
              <a:t>pill</a:t>
            </a:r>
            <a:r>
              <a:rPr lang="fr-FR" sz="1600" dirty="0">
                <a:solidFill>
                  <a:schemeClr val="bg1"/>
                </a:solidFill>
                <a:latin typeface="Century Gothic" panose="020B0502020202020204" pitchFamily="34" charset="0"/>
              </a:rPr>
              <a:t> combinations or </a:t>
            </a:r>
            <a:r>
              <a:rPr lang="fr-FR" sz="1600" dirty="0" err="1">
                <a:solidFill>
                  <a:schemeClr val="bg1"/>
                </a:solidFill>
                <a:latin typeface="Century Gothic" panose="020B0502020202020204" pitchFamily="34" charset="0"/>
              </a:rPr>
              <a:t>Polypills</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that</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addresses</a:t>
            </a:r>
            <a:r>
              <a:rPr lang="fr-FR" sz="1600" dirty="0">
                <a:solidFill>
                  <a:schemeClr val="bg1"/>
                </a:solidFill>
                <a:latin typeface="Century Gothic" panose="020B0502020202020204" pitchFamily="34" charset="0"/>
              </a:rPr>
              <a:t> the </a:t>
            </a:r>
            <a:r>
              <a:rPr lang="fr-FR" sz="1600" dirty="0" err="1">
                <a:solidFill>
                  <a:schemeClr val="bg1"/>
                </a:solidFill>
                <a:latin typeface="Century Gothic" panose="020B0502020202020204" pitchFamily="34" charset="0"/>
              </a:rPr>
              <a:t>shared</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mechanisms</a:t>
            </a:r>
            <a:r>
              <a:rPr lang="fr-FR" sz="1600" dirty="0">
                <a:solidFill>
                  <a:schemeClr val="bg1"/>
                </a:solidFill>
                <a:latin typeface="Century Gothic" panose="020B0502020202020204" pitchFamily="34" charset="0"/>
              </a:rPr>
              <a:t> of action and </a:t>
            </a:r>
            <a:r>
              <a:rPr lang="fr-FR" sz="1600" dirty="0" err="1">
                <a:solidFill>
                  <a:schemeClr val="bg1"/>
                </a:solidFill>
                <a:latin typeface="Century Gothic" panose="020B0502020202020204" pitchFamily="34" charset="0"/>
              </a:rPr>
              <a:t>optimizes</a:t>
            </a:r>
            <a:r>
              <a:rPr lang="fr-FR" sz="1600" dirty="0">
                <a:solidFill>
                  <a:schemeClr val="bg1"/>
                </a:solidFill>
                <a:latin typeface="Century Gothic" panose="020B0502020202020204" pitchFamily="34" charset="0"/>
              </a:rPr>
              <a:t> the use of lifestyle and </a:t>
            </a:r>
            <a:r>
              <a:rPr lang="fr-FR" sz="1600" dirty="0" err="1">
                <a:solidFill>
                  <a:schemeClr val="bg1"/>
                </a:solidFill>
                <a:latin typeface="Century Gothic" panose="020B0502020202020204" pitchFamily="34" charset="0"/>
              </a:rPr>
              <a:t>pharmacological</a:t>
            </a:r>
            <a:r>
              <a:rPr lang="fr-FR" sz="1600" dirty="0">
                <a:solidFill>
                  <a:schemeClr val="bg1"/>
                </a:solidFill>
                <a:latin typeface="Century Gothic" panose="020B0502020202020204" pitchFamily="34" charset="0"/>
              </a:rPr>
              <a:t> interventions can </a:t>
            </a:r>
            <a:r>
              <a:rPr lang="fr-FR" sz="1600" dirty="0" err="1">
                <a:solidFill>
                  <a:schemeClr val="bg1"/>
                </a:solidFill>
                <a:latin typeface="Century Gothic" panose="020B0502020202020204" pitchFamily="34" charset="0"/>
              </a:rPr>
              <a:t>improve</a:t>
            </a:r>
            <a:r>
              <a:rPr lang="fr-FR" sz="1600" dirty="0">
                <a:solidFill>
                  <a:schemeClr val="bg1"/>
                </a:solidFill>
                <a:latin typeface="Century Gothic" panose="020B0502020202020204" pitchFamily="34" charset="0"/>
              </a:rPr>
              <a:t> patient </a:t>
            </a:r>
            <a:r>
              <a:rPr lang="fr-FR" sz="1600" dirty="0" err="1">
                <a:solidFill>
                  <a:schemeClr val="bg1"/>
                </a:solidFill>
                <a:latin typeface="Century Gothic" panose="020B0502020202020204" pitchFamily="34" charset="0"/>
              </a:rPr>
              <a:t>outcomes</a:t>
            </a:r>
            <a:r>
              <a:rPr lang="fr-FR" sz="1600" dirty="0">
                <a:solidFill>
                  <a:schemeClr val="bg1"/>
                </a:solidFill>
                <a:latin typeface="Century Gothic" panose="020B0502020202020204" pitchFamily="34" charset="0"/>
              </a:rPr>
              <a:t> and </a:t>
            </a:r>
            <a:r>
              <a:rPr lang="fr-FR" sz="1600" dirty="0" err="1">
                <a:solidFill>
                  <a:schemeClr val="bg1"/>
                </a:solidFill>
                <a:latin typeface="Century Gothic" panose="020B0502020202020204" pitchFamily="34" charset="0"/>
              </a:rPr>
              <a:t>reduce</a:t>
            </a:r>
            <a:r>
              <a:rPr lang="fr-FR" sz="1600" dirty="0">
                <a:solidFill>
                  <a:schemeClr val="bg1"/>
                </a:solidFill>
                <a:latin typeface="Century Gothic" panose="020B0502020202020204" pitchFamily="34" charset="0"/>
              </a:rPr>
              <a:t> the </a:t>
            </a:r>
            <a:r>
              <a:rPr lang="fr-FR" sz="1600" dirty="0" err="1">
                <a:solidFill>
                  <a:schemeClr val="bg1"/>
                </a:solidFill>
                <a:latin typeface="Century Gothic" panose="020B0502020202020204" pitchFamily="34" charset="0"/>
              </a:rPr>
              <a:t>morbidity</a:t>
            </a:r>
            <a:r>
              <a:rPr lang="fr-FR" sz="1600" dirty="0">
                <a:solidFill>
                  <a:schemeClr val="bg1"/>
                </a:solidFill>
                <a:latin typeface="Century Gothic" panose="020B0502020202020204" pitchFamily="34" charset="0"/>
              </a:rPr>
              <a:t> and </a:t>
            </a:r>
            <a:r>
              <a:rPr lang="fr-FR" sz="1600" dirty="0" err="1">
                <a:solidFill>
                  <a:schemeClr val="bg1"/>
                </a:solidFill>
                <a:latin typeface="Century Gothic" panose="020B0502020202020204" pitchFamily="34" charset="0"/>
              </a:rPr>
              <a:t>mortality</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associated</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with</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cardiometabolic</a:t>
            </a:r>
            <a:r>
              <a:rPr lang="fr-FR" sz="1600" dirty="0">
                <a:solidFill>
                  <a:schemeClr val="bg1"/>
                </a:solidFill>
                <a:latin typeface="Century Gothic" panose="020B0502020202020204" pitchFamily="34" charset="0"/>
              </a:rPr>
              <a:t> </a:t>
            </a:r>
            <a:r>
              <a:rPr lang="fr-FR" sz="1600" dirty="0" err="1">
                <a:solidFill>
                  <a:schemeClr val="bg1"/>
                </a:solidFill>
                <a:latin typeface="Century Gothic" panose="020B0502020202020204" pitchFamily="34" charset="0"/>
              </a:rPr>
              <a:t>disease</a:t>
            </a:r>
            <a:r>
              <a:rPr lang="fr-FR" sz="1600" dirty="0">
                <a:solidFill>
                  <a:schemeClr val="bg1"/>
                </a:solidFill>
                <a:latin typeface="Century Gothic" panose="020B0502020202020204" pitchFamily="34" charset="0"/>
              </a:rPr>
              <a:t>.</a:t>
            </a:r>
          </a:p>
        </p:txBody>
      </p:sp>
      <p:grpSp>
        <p:nvGrpSpPr>
          <p:cNvPr id="119" name="Groupe 118">
            <a:extLst>
              <a:ext uri="{FF2B5EF4-FFF2-40B4-BE49-F238E27FC236}">
                <a16:creationId xmlns:a16="http://schemas.microsoft.com/office/drawing/2014/main" id="{EAD84201-0491-1B93-89F5-BA3269840A48}"/>
              </a:ext>
            </a:extLst>
          </p:cNvPr>
          <p:cNvGrpSpPr/>
          <p:nvPr/>
        </p:nvGrpSpPr>
        <p:grpSpPr>
          <a:xfrm>
            <a:off x="319347" y="1703206"/>
            <a:ext cx="7728440" cy="4632795"/>
            <a:chOff x="1072805" y="195383"/>
            <a:chExt cx="11068527" cy="6635002"/>
          </a:xfrm>
        </p:grpSpPr>
        <p:sp>
          <p:nvSpPr>
            <p:cNvPr id="120" name="ZoneTexte 119">
              <a:extLst>
                <a:ext uri="{FF2B5EF4-FFF2-40B4-BE49-F238E27FC236}">
                  <a16:creationId xmlns:a16="http://schemas.microsoft.com/office/drawing/2014/main" id="{F73CE0F6-456B-BD55-ACA2-E5B89F13E1DD}"/>
                </a:ext>
              </a:extLst>
            </p:cNvPr>
            <p:cNvSpPr txBox="1"/>
            <p:nvPr/>
          </p:nvSpPr>
          <p:spPr>
            <a:xfrm>
              <a:off x="3735267" y="6301435"/>
              <a:ext cx="2143699" cy="528950"/>
            </a:xfrm>
            <a:prstGeom prst="rect">
              <a:avLst/>
            </a:prstGeom>
            <a:solidFill>
              <a:srgbClr val="C00000"/>
            </a:solidFill>
            <a:effectLst>
              <a:outerShdw blurRad="50800" dist="38100" dir="2700000" algn="tl" rotWithShape="0">
                <a:prstClr val="black">
                  <a:alpha val="40000"/>
                </a:prstClr>
              </a:outerShdw>
            </a:effectLst>
          </p:spPr>
          <p:txBody>
            <a:bodyPr wrap="square" rtlCol="0">
              <a:spAutoFit/>
            </a:bodyPr>
            <a:lstStyle>
              <a:defPPr>
                <a:defRPr lang="en-US"/>
              </a:defPPr>
              <a:lvl1pPr algn="ctr">
                <a:defRPr sz="1200" b="1">
                  <a:solidFill>
                    <a:schemeClr val="bg1"/>
                  </a:solidFill>
                  <a:latin typeface="Century Gothic" panose="020B0502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CARDIOVASCULAR </a:t>
              </a:r>
              <a:br>
                <a:rPr kumimoji="0" lang="en-US" sz="9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br>
              <a:r>
                <a:rPr kumimoji="0" lang="en-US" sz="9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EVENTS &amp; MORTALITY</a:t>
              </a:r>
            </a:p>
          </p:txBody>
        </p:sp>
        <p:sp>
          <p:nvSpPr>
            <p:cNvPr id="121" name="Ellipse 120">
              <a:extLst>
                <a:ext uri="{FF2B5EF4-FFF2-40B4-BE49-F238E27FC236}">
                  <a16:creationId xmlns:a16="http://schemas.microsoft.com/office/drawing/2014/main" id="{2738D085-9341-604E-27F3-60520E8C106C}"/>
                </a:ext>
              </a:extLst>
            </p:cNvPr>
            <p:cNvSpPr/>
            <p:nvPr/>
          </p:nvSpPr>
          <p:spPr>
            <a:xfrm>
              <a:off x="1860290" y="795215"/>
              <a:ext cx="8148874" cy="2607150"/>
            </a:xfrm>
            <a:prstGeom prst="ellipse">
              <a:avLst/>
            </a:prstGeom>
            <a:noFill/>
            <a:ln w="38100">
              <a:gradFill flip="none" rotWithShape="1">
                <a:gsLst>
                  <a:gs pos="50000">
                    <a:srgbClr val="F55B41"/>
                  </a:gs>
                  <a:gs pos="10000">
                    <a:srgbClr val="FFC000"/>
                  </a:gs>
                  <a:gs pos="90000">
                    <a:srgbClr val="DE2D2D"/>
                  </a:gs>
                </a:gsLst>
                <a:lin ang="54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22" name="Ellipse 121">
              <a:extLst>
                <a:ext uri="{FF2B5EF4-FFF2-40B4-BE49-F238E27FC236}">
                  <a16:creationId xmlns:a16="http://schemas.microsoft.com/office/drawing/2014/main" id="{10376343-B3C7-BA2A-87A9-334B6DD5BFB0}"/>
                </a:ext>
              </a:extLst>
            </p:cNvPr>
            <p:cNvSpPr/>
            <p:nvPr/>
          </p:nvSpPr>
          <p:spPr>
            <a:xfrm rot="20602206">
              <a:off x="1848256" y="801802"/>
              <a:ext cx="8315656" cy="2704871"/>
            </a:xfrm>
            <a:prstGeom prst="ellipse">
              <a:avLst/>
            </a:prstGeom>
            <a:noFill/>
            <a:ln w="38100">
              <a:gradFill flip="none" rotWithShape="1">
                <a:gsLst>
                  <a:gs pos="10000">
                    <a:srgbClr val="FFC000"/>
                  </a:gs>
                  <a:gs pos="50000">
                    <a:srgbClr val="48A67F"/>
                  </a:gs>
                  <a:gs pos="90000">
                    <a:srgbClr val="DE2D2D"/>
                  </a:gs>
                </a:gsLst>
                <a:lin ang="108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23" name="Ellipse 122">
              <a:extLst>
                <a:ext uri="{FF2B5EF4-FFF2-40B4-BE49-F238E27FC236}">
                  <a16:creationId xmlns:a16="http://schemas.microsoft.com/office/drawing/2014/main" id="{3512BEFA-FFAC-9A4E-24E9-5FA437E3BF9F}"/>
                </a:ext>
              </a:extLst>
            </p:cNvPr>
            <p:cNvSpPr/>
            <p:nvPr/>
          </p:nvSpPr>
          <p:spPr>
            <a:xfrm rot="5400000">
              <a:off x="4272254" y="-520201"/>
              <a:ext cx="3389029" cy="5508668"/>
            </a:xfrm>
            <a:prstGeom prst="ellipse">
              <a:avLst/>
            </a:prstGeom>
            <a:noFill/>
            <a:ln w="38100">
              <a:gradFill flip="none" rotWithShape="1">
                <a:gsLst>
                  <a:gs pos="50000">
                    <a:srgbClr val="FFC000"/>
                  </a:gs>
                  <a:gs pos="10000">
                    <a:srgbClr val="DE2D2D"/>
                  </a:gs>
                  <a:gs pos="90000">
                    <a:srgbClr val="48A67F"/>
                  </a:gs>
                </a:gsLst>
                <a:lin ang="108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24" name="Rectangle 123">
              <a:extLst>
                <a:ext uri="{FF2B5EF4-FFF2-40B4-BE49-F238E27FC236}">
                  <a16:creationId xmlns:a16="http://schemas.microsoft.com/office/drawing/2014/main" id="{6C054C35-9731-0900-DBEC-2CD5E243E941}"/>
                </a:ext>
              </a:extLst>
            </p:cNvPr>
            <p:cNvSpPr/>
            <p:nvPr/>
          </p:nvSpPr>
          <p:spPr>
            <a:xfrm>
              <a:off x="8236029" y="4447442"/>
              <a:ext cx="3905303" cy="108023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lvl="0" algn="ctr">
                <a:defRPr/>
              </a:pPr>
              <a:r>
                <a:rPr kumimoji="0" lang="en-US" sz="1200" b="1" i="0" u="none" strike="noStrike" kern="1200" cap="none" spc="0" normalizeH="0" baseline="0" noProof="0">
                  <a:ln>
                    <a:noFill/>
                  </a:ln>
                  <a:solidFill>
                    <a:srgbClr val="002060"/>
                  </a:solidFill>
                  <a:effectLst/>
                  <a:uLnTx/>
                  <a:uFillTx/>
                  <a:latin typeface="Century Gothic" panose="020B0502020202020204" pitchFamily="34" charset="0"/>
                  <a:ea typeface="+mn-ea"/>
                  <a:cs typeface="+mn-cs"/>
                </a:rPr>
                <a:t>Addressing multimorbidity in holistic way with single pill Combinations (</a:t>
              </a:r>
              <a:r>
                <a:rPr lang="en-US" sz="1200" b="1">
                  <a:solidFill>
                    <a:srgbClr val="002060"/>
                  </a:solidFill>
                  <a:latin typeface="Century Gothic" panose="020B0502020202020204" pitchFamily="34" charset="0"/>
                </a:rPr>
                <a:t>SP</a:t>
              </a:r>
              <a:r>
                <a:rPr kumimoji="0" lang="en-US" sz="1200" b="1" i="0" u="none" strike="noStrike" kern="1200" cap="none" spc="0" normalizeH="0" baseline="0" noProof="0">
                  <a:ln>
                    <a:noFill/>
                  </a:ln>
                  <a:solidFill>
                    <a:srgbClr val="002060"/>
                  </a:solidFill>
                  <a:effectLst/>
                  <a:uLnTx/>
                  <a:uFillTx/>
                  <a:latin typeface="Century Gothic" panose="020B0502020202020204" pitchFamily="34" charset="0"/>
                  <a:ea typeface="+mn-ea"/>
                  <a:cs typeface="+mn-cs"/>
                </a:rPr>
                <a:t>Cs) or Polypills to improve low </a:t>
              </a:r>
              <a:r>
                <a:rPr lang="en-US" sz="1200" b="1">
                  <a:solidFill>
                    <a:srgbClr val="002060"/>
                  </a:solidFill>
                  <a:latin typeface="Century Gothic" panose="020B0502020202020204" pitchFamily="34" charset="0"/>
                </a:rPr>
                <a:t>control &amp; adherence.</a:t>
              </a:r>
              <a:endParaRPr kumimoji="0" lang="en-US" sz="1200" b="1" i="0" u="none" strike="noStrike" kern="1200" cap="none" spc="0" normalizeH="0" baseline="0" noProof="0">
                <a:ln>
                  <a:noFill/>
                </a:ln>
                <a:solidFill>
                  <a:srgbClr val="002060"/>
                </a:solidFill>
                <a:effectLst/>
                <a:uLnTx/>
                <a:uFillTx/>
                <a:latin typeface="Century Gothic" panose="020B0502020202020204" pitchFamily="34" charset="0"/>
                <a:ea typeface="+mn-ea"/>
                <a:cs typeface="+mn-cs"/>
              </a:endParaRPr>
            </a:p>
          </p:txBody>
        </p:sp>
        <p:sp>
          <p:nvSpPr>
            <p:cNvPr id="125" name="ZoneTexte 124">
              <a:extLst>
                <a:ext uri="{FF2B5EF4-FFF2-40B4-BE49-F238E27FC236}">
                  <a16:creationId xmlns:a16="http://schemas.microsoft.com/office/drawing/2014/main" id="{B3B6131A-9815-3521-2029-1E59373F5DA1}"/>
                </a:ext>
              </a:extLst>
            </p:cNvPr>
            <p:cNvSpPr txBox="1"/>
            <p:nvPr/>
          </p:nvSpPr>
          <p:spPr>
            <a:xfrm>
              <a:off x="6159039" y="6278346"/>
              <a:ext cx="2069866" cy="552039"/>
            </a:xfrm>
            <a:prstGeom prst="rect">
              <a:avLst/>
            </a:prstGeom>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defPPr>
                <a:defRPr lang="en-US"/>
              </a:defPPr>
              <a:lvl1pPr algn="ctr">
                <a:defRPr sz="1200" b="1">
                  <a:solidFill>
                    <a:schemeClr val="bg1"/>
                  </a:solidFill>
                  <a:latin typeface="Century Gothic" panose="020B0502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QUALITY OF LIFE</a:t>
              </a:r>
            </a:p>
          </p:txBody>
        </p:sp>
        <p:cxnSp>
          <p:nvCxnSpPr>
            <p:cNvPr id="126" name="Connecteur droit avec flèche 125">
              <a:extLst>
                <a:ext uri="{FF2B5EF4-FFF2-40B4-BE49-F238E27FC236}">
                  <a16:creationId xmlns:a16="http://schemas.microsoft.com/office/drawing/2014/main" id="{EBCD127A-1081-EFB8-20C5-7EA28C19EEDD}"/>
                </a:ext>
              </a:extLst>
            </p:cNvPr>
            <p:cNvCxnSpPr>
              <a:cxnSpLocks/>
            </p:cNvCxnSpPr>
            <p:nvPr/>
          </p:nvCxnSpPr>
          <p:spPr>
            <a:xfrm>
              <a:off x="6338649" y="6357402"/>
              <a:ext cx="129909" cy="307136"/>
            </a:xfrm>
            <a:prstGeom prst="straightConnector1">
              <a:avLst/>
            </a:prstGeom>
            <a:ln w="38100">
              <a:solidFill>
                <a:schemeClr val="bg1"/>
              </a:solidFill>
              <a:tailEnd type="triangle"/>
            </a:ln>
          </p:spPr>
          <p:style>
            <a:lnRef idx="2">
              <a:schemeClr val="accent1"/>
            </a:lnRef>
            <a:fillRef idx="0">
              <a:schemeClr val="accent1"/>
            </a:fillRef>
            <a:effectRef idx="1">
              <a:schemeClr val="accent1"/>
            </a:effectRef>
            <a:fontRef idx="minor">
              <a:schemeClr val="tx1"/>
            </a:fontRef>
          </p:style>
        </p:cxnSp>
        <p:grpSp>
          <p:nvGrpSpPr>
            <p:cNvPr id="127" name="Graphique 18" descr="Homme avec un remplissage uni">
              <a:extLst>
                <a:ext uri="{FF2B5EF4-FFF2-40B4-BE49-F238E27FC236}">
                  <a16:creationId xmlns:a16="http://schemas.microsoft.com/office/drawing/2014/main" id="{1B9F4718-7809-1CEC-8F39-D9365191D228}"/>
                </a:ext>
              </a:extLst>
            </p:cNvPr>
            <p:cNvGrpSpPr/>
            <p:nvPr/>
          </p:nvGrpSpPr>
          <p:grpSpPr>
            <a:xfrm>
              <a:off x="5592071" y="1464717"/>
              <a:ext cx="685310" cy="1465440"/>
              <a:chOff x="5592071" y="1464717"/>
              <a:chExt cx="685310" cy="1465440"/>
            </a:xfrm>
            <a:gradFill>
              <a:gsLst>
                <a:gs pos="50000">
                  <a:srgbClr val="7B5549"/>
                </a:gs>
                <a:gs pos="0">
                  <a:srgbClr val="0D395F"/>
                </a:gs>
                <a:gs pos="100000">
                  <a:srgbClr val="C00000"/>
                </a:gs>
              </a:gsLst>
              <a:lin ang="5400000" scaled="1"/>
            </a:gradFill>
          </p:grpSpPr>
          <p:sp>
            <p:nvSpPr>
              <p:cNvPr id="154" name="Forme libre : forme 1098">
                <a:extLst>
                  <a:ext uri="{FF2B5EF4-FFF2-40B4-BE49-F238E27FC236}">
                    <a16:creationId xmlns:a16="http://schemas.microsoft.com/office/drawing/2014/main" id="{A3038D34-B509-E084-0082-41D4DB16D413}"/>
                  </a:ext>
                </a:extLst>
              </p:cNvPr>
              <p:cNvSpPr/>
              <p:nvPr/>
            </p:nvSpPr>
            <p:spPr>
              <a:xfrm>
                <a:off x="5810124" y="1464717"/>
                <a:ext cx="249203" cy="260522"/>
              </a:xfrm>
              <a:custGeom>
                <a:avLst/>
                <a:gdLst>
                  <a:gd name="connsiteX0" fmla="*/ 249204 w 249203"/>
                  <a:gd name="connsiteY0" fmla="*/ 130261 h 260522"/>
                  <a:gd name="connsiteX1" fmla="*/ 124602 w 249203"/>
                  <a:gd name="connsiteY1" fmla="*/ 260523 h 260522"/>
                  <a:gd name="connsiteX2" fmla="*/ 0 w 249203"/>
                  <a:gd name="connsiteY2" fmla="*/ 130261 h 260522"/>
                  <a:gd name="connsiteX3" fmla="*/ 124602 w 249203"/>
                  <a:gd name="connsiteY3" fmla="*/ 0 h 260522"/>
                  <a:gd name="connsiteX4" fmla="*/ 249204 w 249203"/>
                  <a:gd name="connsiteY4" fmla="*/ 130261 h 260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203" h="260522">
                    <a:moveTo>
                      <a:pt x="249204" y="130261"/>
                    </a:moveTo>
                    <a:cubicBezTo>
                      <a:pt x="249204" y="202203"/>
                      <a:pt x="193418" y="260523"/>
                      <a:pt x="124602" y="260523"/>
                    </a:cubicBezTo>
                    <a:cubicBezTo>
                      <a:pt x="55786" y="260523"/>
                      <a:pt x="0" y="202203"/>
                      <a:pt x="0" y="130261"/>
                    </a:cubicBezTo>
                    <a:cubicBezTo>
                      <a:pt x="0" y="58320"/>
                      <a:pt x="55786" y="0"/>
                      <a:pt x="124602" y="0"/>
                    </a:cubicBezTo>
                    <a:cubicBezTo>
                      <a:pt x="193418" y="0"/>
                      <a:pt x="249204" y="58320"/>
                      <a:pt x="249204" y="130261"/>
                    </a:cubicBezTo>
                    <a:close/>
                  </a:path>
                </a:pathLst>
              </a:custGeom>
              <a:grpFill/>
              <a:ln w="1547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orme libre : forme 1099">
                <a:extLst>
                  <a:ext uri="{FF2B5EF4-FFF2-40B4-BE49-F238E27FC236}">
                    <a16:creationId xmlns:a16="http://schemas.microsoft.com/office/drawing/2014/main" id="{6F01E9F7-C701-E3F5-C7CA-2AD09D608EA9}"/>
                  </a:ext>
                </a:extLst>
              </p:cNvPr>
              <p:cNvSpPr/>
              <p:nvPr/>
            </p:nvSpPr>
            <p:spPr>
              <a:xfrm>
                <a:off x="5592071" y="1757805"/>
                <a:ext cx="685310" cy="1172352"/>
              </a:xfrm>
              <a:custGeom>
                <a:avLst/>
                <a:gdLst>
                  <a:gd name="connsiteX0" fmla="*/ 682196 w 685310"/>
                  <a:gd name="connsiteY0" fmla="*/ 508020 h 1172352"/>
                  <a:gd name="connsiteX1" fmla="*/ 594974 w 685310"/>
                  <a:gd name="connsiteY1" fmla="*/ 120492 h 1172352"/>
                  <a:gd name="connsiteX2" fmla="*/ 576284 w 685310"/>
                  <a:gd name="connsiteY2" fmla="*/ 84670 h 1172352"/>
                  <a:gd name="connsiteX3" fmla="*/ 445452 w 685310"/>
                  <a:gd name="connsiteY3" fmla="*/ 13026 h 1172352"/>
                  <a:gd name="connsiteX4" fmla="*/ 342655 w 685310"/>
                  <a:gd name="connsiteY4" fmla="*/ 0 h 1172352"/>
                  <a:gd name="connsiteX5" fmla="*/ 239859 w 685310"/>
                  <a:gd name="connsiteY5" fmla="*/ 16283 h 1172352"/>
                  <a:gd name="connsiteX6" fmla="*/ 109027 w 685310"/>
                  <a:gd name="connsiteY6" fmla="*/ 87926 h 1172352"/>
                  <a:gd name="connsiteX7" fmla="*/ 90336 w 685310"/>
                  <a:gd name="connsiteY7" fmla="*/ 123748 h 1172352"/>
                  <a:gd name="connsiteX8" fmla="*/ 3115 w 685310"/>
                  <a:gd name="connsiteY8" fmla="*/ 511276 h 1172352"/>
                  <a:gd name="connsiteX9" fmla="*/ 0 w 685310"/>
                  <a:gd name="connsiteY9" fmla="*/ 527559 h 1172352"/>
                  <a:gd name="connsiteX10" fmla="*/ 62301 w 685310"/>
                  <a:gd name="connsiteY10" fmla="*/ 592690 h 1172352"/>
                  <a:gd name="connsiteX11" fmla="*/ 121487 w 685310"/>
                  <a:gd name="connsiteY11" fmla="*/ 543841 h 1172352"/>
                  <a:gd name="connsiteX12" fmla="*/ 186903 w 685310"/>
                  <a:gd name="connsiteY12" fmla="*/ 260523 h 1172352"/>
                  <a:gd name="connsiteX13" fmla="*/ 186903 w 685310"/>
                  <a:gd name="connsiteY13" fmla="*/ 1172353 h 1172352"/>
                  <a:gd name="connsiteX14" fmla="*/ 311505 w 685310"/>
                  <a:gd name="connsiteY14" fmla="*/ 1172353 h 1172352"/>
                  <a:gd name="connsiteX15" fmla="*/ 311505 w 685310"/>
                  <a:gd name="connsiteY15" fmla="*/ 586176 h 1172352"/>
                  <a:gd name="connsiteX16" fmla="*/ 373806 w 685310"/>
                  <a:gd name="connsiteY16" fmla="*/ 586176 h 1172352"/>
                  <a:gd name="connsiteX17" fmla="*/ 373806 w 685310"/>
                  <a:gd name="connsiteY17" fmla="*/ 1172353 h 1172352"/>
                  <a:gd name="connsiteX18" fmla="*/ 498408 w 685310"/>
                  <a:gd name="connsiteY18" fmla="*/ 1172353 h 1172352"/>
                  <a:gd name="connsiteX19" fmla="*/ 498408 w 685310"/>
                  <a:gd name="connsiteY19" fmla="*/ 257266 h 1172352"/>
                  <a:gd name="connsiteX20" fmla="*/ 563824 w 685310"/>
                  <a:gd name="connsiteY20" fmla="*/ 540585 h 1172352"/>
                  <a:gd name="connsiteX21" fmla="*/ 623010 w 685310"/>
                  <a:gd name="connsiteY21" fmla="*/ 589433 h 1172352"/>
                  <a:gd name="connsiteX22" fmla="*/ 685311 w 685310"/>
                  <a:gd name="connsiteY22" fmla="*/ 524302 h 1172352"/>
                  <a:gd name="connsiteX23" fmla="*/ 682196 w 685310"/>
                  <a:gd name="connsiteY23" fmla="*/ 508020 h 117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5310" h="1172352">
                    <a:moveTo>
                      <a:pt x="682196" y="508020"/>
                    </a:moveTo>
                    <a:lnTo>
                      <a:pt x="594974" y="120492"/>
                    </a:lnTo>
                    <a:cubicBezTo>
                      <a:pt x="591859" y="107466"/>
                      <a:pt x="585629" y="94440"/>
                      <a:pt x="576284" y="84670"/>
                    </a:cubicBezTo>
                    <a:cubicBezTo>
                      <a:pt x="538903" y="52105"/>
                      <a:pt x="495293" y="29309"/>
                      <a:pt x="445452" y="13026"/>
                    </a:cubicBezTo>
                    <a:cubicBezTo>
                      <a:pt x="411186" y="6513"/>
                      <a:pt x="376921" y="0"/>
                      <a:pt x="342655" y="0"/>
                    </a:cubicBezTo>
                    <a:cubicBezTo>
                      <a:pt x="308390" y="0"/>
                      <a:pt x="274124" y="6513"/>
                      <a:pt x="239859" y="16283"/>
                    </a:cubicBezTo>
                    <a:cubicBezTo>
                      <a:pt x="190018" y="29309"/>
                      <a:pt x="146407" y="55361"/>
                      <a:pt x="109027" y="87926"/>
                    </a:cubicBezTo>
                    <a:cubicBezTo>
                      <a:pt x="99682" y="97696"/>
                      <a:pt x="93451" y="110722"/>
                      <a:pt x="90336" y="123748"/>
                    </a:cubicBezTo>
                    <a:lnTo>
                      <a:pt x="3115" y="511276"/>
                    </a:lnTo>
                    <a:cubicBezTo>
                      <a:pt x="3115" y="514533"/>
                      <a:pt x="0" y="521046"/>
                      <a:pt x="0" y="527559"/>
                    </a:cubicBezTo>
                    <a:cubicBezTo>
                      <a:pt x="0" y="563381"/>
                      <a:pt x="28035" y="592690"/>
                      <a:pt x="62301" y="592690"/>
                    </a:cubicBezTo>
                    <a:cubicBezTo>
                      <a:pt x="90336" y="592690"/>
                      <a:pt x="115257" y="569894"/>
                      <a:pt x="121487" y="543841"/>
                    </a:cubicBezTo>
                    <a:lnTo>
                      <a:pt x="186903" y="260523"/>
                    </a:lnTo>
                    <a:lnTo>
                      <a:pt x="186903" y="1172353"/>
                    </a:lnTo>
                    <a:lnTo>
                      <a:pt x="311505" y="1172353"/>
                    </a:lnTo>
                    <a:lnTo>
                      <a:pt x="311505" y="586176"/>
                    </a:lnTo>
                    <a:lnTo>
                      <a:pt x="373806" y="586176"/>
                    </a:lnTo>
                    <a:lnTo>
                      <a:pt x="373806" y="1172353"/>
                    </a:lnTo>
                    <a:lnTo>
                      <a:pt x="498408" y="1172353"/>
                    </a:lnTo>
                    <a:lnTo>
                      <a:pt x="498408" y="257266"/>
                    </a:lnTo>
                    <a:lnTo>
                      <a:pt x="563824" y="540585"/>
                    </a:lnTo>
                    <a:cubicBezTo>
                      <a:pt x="570054" y="566637"/>
                      <a:pt x="594974" y="589433"/>
                      <a:pt x="623010" y="589433"/>
                    </a:cubicBezTo>
                    <a:cubicBezTo>
                      <a:pt x="657275" y="589433"/>
                      <a:pt x="685311" y="560124"/>
                      <a:pt x="685311" y="524302"/>
                    </a:cubicBezTo>
                    <a:cubicBezTo>
                      <a:pt x="685311" y="517789"/>
                      <a:pt x="682196" y="511276"/>
                      <a:pt x="682196" y="508020"/>
                    </a:cubicBezTo>
                    <a:close/>
                  </a:path>
                </a:pathLst>
              </a:custGeom>
              <a:grpFill/>
              <a:ln w="1547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28" name="Ellipse 127">
              <a:extLst>
                <a:ext uri="{FF2B5EF4-FFF2-40B4-BE49-F238E27FC236}">
                  <a16:creationId xmlns:a16="http://schemas.microsoft.com/office/drawing/2014/main" id="{D217AB80-F4B9-C6B6-B713-D34E59019F66}"/>
                </a:ext>
              </a:extLst>
            </p:cNvPr>
            <p:cNvSpPr/>
            <p:nvPr/>
          </p:nvSpPr>
          <p:spPr>
            <a:xfrm rot="1032809">
              <a:off x="1749339" y="847862"/>
              <a:ext cx="8315656" cy="2658364"/>
            </a:xfrm>
            <a:prstGeom prst="ellipse">
              <a:avLst/>
            </a:prstGeom>
            <a:noFill/>
            <a:ln w="38100">
              <a:gradFill flip="none" rotWithShape="1">
                <a:gsLst>
                  <a:gs pos="10000">
                    <a:srgbClr val="F55B41"/>
                  </a:gs>
                  <a:gs pos="90000">
                    <a:srgbClr val="134792"/>
                  </a:gs>
                </a:gsLst>
                <a:path path="circle">
                  <a:fillToRect l="100000" t="100000"/>
                </a:path>
                <a:tileRect r="-100000" b="-100000"/>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29" name="Parenthèse ouvrante 128">
              <a:extLst>
                <a:ext uri="{FF2B5EF4-FFF2-40B4-BE49-F238E27FC236}">
                  <a16:creationId xmlns:a16="http://schemas.microsoft.com/office/drawing/2014/main" id="{5E7F3A31-39C9-24A9-4099-1049F49EB973}"/>
                </a:ext>
              </a:extLst>
            </p:cNvPr>
            <p:cNvSpPr/>
            <p:nvPr/>
          </p:nvSpPr>
          <p:spPr>
            <a:xfrm rot="10800000">
              <a:off x="7146975" y="4314366"/>
              <a:ext cx="297517" cy="1506437"/>
            </a:xfrm>
            <a:prstGeom prst="leftBracket">
              <a:avLst>
                <a:gd name="adj" fmla="val 0"/>
              </a:avLst>
            </a:prstGeom>
            <a:ln>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0" name="ZoneTexte 129">
              <a:extLst>
                <a:ext uri="{FF2B5EF4-FFF2-40B4-BE49-F238E27FC236}">
                  <a16:creationId xmlns:a16="http://schemas.microsoft.com/office/drawing/2014/main" id="{2AD4D220-2286-ADAB-29FE-AC4BBBB16FDF}"/>
                </a:ext>
              </a:extLst>
            </p:cNvPr>
            <p:cNvSpPr txBox="1"/>
            <p:nvPr/>
          </p:nvSpPr>
          <p:spPr>
            <a:xfrm>
              <a:off x="1458593" y="2976810"/>
              <a:ext cx="2403707" cy="1289316"/>
            </a:xfrm>
            <a:prstGeom prst="rect">
              <a:avLst/>
            </a:prstGeom>
            <a:solidFill>
              <a:srgbClr val="DE2D2D"/>
            </a:solidFill>
            <a:effectLst>
              <a:outerShdw blurRad="50800" dist="38100" dir="2700000" algn="tl"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Chronic Coronary Syndrome/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Peripheral Artery Disease/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Heart Failure</a:t>
              </a:r>
            </a:p>
          </p:txBody>
        </p:sp>
        <p:sp>
          <p:nvSpPr>
            <p:cNvPr id="131" name="ZoneTexte 130">
              <a:extLst>
                <a:ext uri="{FF2B5EF4-FFF2-40B4-BE49-F238E27FC236}">
                  <a16:creationId xmlns:a16="http://schemas.microsoft.com/office/drawing/2014/main" id="{F350D064-B873-D462-B616-6AB85A155B5B}"/>
                </a:ext>
              </a:extLst>
            </p:cNvPr>
            <p:cNvSpPr txBox="1"/>
            <p:nvPr/>
          </p:nvSpPr>
          <p:spPr>
            <a:xfrm>
              <a:off x="1072805" y="893775"/>
              <a:ext cx="2403707" cy="628415"/>
            </a:xfrm>
            <a:prstGeom prst="rect">
              <a:avLst/>
            </a:prstGeom>
            <a:solidFill>
              <a:srgbClr val="134792"/>
            </a:solidFill>
            <a:ln>
              <a:noFill/>
            </a:ln>
            <a:effectLst>
              <a:outerShdw blurRad="50800" dist="38100" dir="2700000" algn="tl" rotWithShape="0">
                <a:prstClr val="black">
                  <a:alpha val="40000"/>
                </a:prstClr>
              </a:outerShdw>
            </a:effectLst>
          </p:spPr>
          <p:txBody>
            <a:bodyPr wrap="none" lIns="91440" tIns="45720" rIns="91440" bIns="4572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Chronic Venous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Disease</a:t>
              </a:r>
            </a:p>
          </p:txBody>
        </p:sp>
        <p:sp>
          <p:nvSpPr>
            <p:cNvPr id="132" name="ZoneTexte 131">
              <a:extLst>
                <a:ext uri="{FF2B5EF4-FFF2-40B4-BE49-F238E27FC236}">
                  <a16:creationId xmlns:a16="http://schemas.microsoft.com/office/drawing/2014/main" id="{FE2A617C-3984-2086-AA67-6CBEE183E0C5}"/>
                </a:ext>
              </a:extLst>
            </p:cNvPr>
            <p:cNvSpPr txBox="1"/>
            <p:nvPr/>
          </p:nvSpPr>
          <p:spPr>
            <a:xfrm>
              <a:off x="4745827" y="195383"/>
              <a:ext cx="2403707" cy="628416"/>
            </a:xfrm>
            <a:prstGeom prst="rect">
              <a:avLst/>
            </a:prstGeom>
            <a:solidFill>
              <a:srgbClr val="48A67F"/>
            </a:solidFill>
            <a:effectLst>
              <a:outerShdw blurRad="50800" dist="38100" dir="2700000" algn="tl" rotWithShape="0">
                <a:prstClr val="black">
                  <a:alpha val="40000"/>
                </a:prstClr>
              </a:outerShdw>
            </a:effectLst>
          </p:spPr>
          <p:style>
            <a:lnRef idx="1">
              <a:schemeClr val="accent6"/>
            </a:lnRef>
            <a:fillRef idx="3">
              <a:schemeClr val="accent6"/>
            </a:fillRef>
            <a:effectRef idx="2">
              <a:schemeClr val="accent6"/>
            </a:effectRef>
            <a:fontRef idx="minor">
              <a:schemeClr val="lt1"/>
            </a:fontRef>
          </p:style>
          <p:txBody>
            <a:bodyPr wrap="none" rtlCol="0" anchor="ctr">
              <a:noAutofit/>
            </a:bodyPr>
            <a:lstStyle>
              <a:defPPr>
                <a:defRPr lang="en-US"/>
              </a:defPPr>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Hypertension</a:t>
              </a:r>
            </a:p>
          </p:txBody>
        </p:sp>
        <p:sp>
          <p:nvSpPr>
            <p:cNvPr id="133" name="ZoneTexte 132">
              <a:extLst>
                <a:ext uri="{FF2B5EF4-FFF2-40B4-BE49-F238E27FC236}">
                  <a16:creationId xmlns:a16="http://schemas.microsoft.com/office/drawing/2014/main" id="{5363EF64-49F6-347D-6EB6-17A37C65D6AD}"/>
                </a:ext>
              </a:extLst>
            </p:cNvPr>
            <p:cNvSpPr txBox="1"/>
            <p:nvPr/>
          </p:nvSpPr>
          <p:spPr>
            <a:xfrm>
              <a:off x="8080786" y="2930158"/>
              <a:ext cx="2417048" cy="651990"/>
            </a:xfrm>
            <a:prstGeom prst="rect">
              <a:avLst/>
            </a:prstGeom>
            <a:solidFill>
              <a:srgbClr val="F55B41"/>
            </a:solidFill>
            <a:effectLst>
              <a:outerShdw blurRad="50800" dist="381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Diabetes</a:t>
              </a:r>
            </a:p>
          </p:txBody>
        </p:sp>
        <p:sp>
          <p:nvSpPr>
            <p:cNvPr id="134" name="ZoneTexte 133">
              <a:extLst>
                <a:ext uri="{FF2B5EF4-FFF2-40B4-BE49-F238E27FC236}">
                  <a16:creationId xmlns:a16="http://schemas.microsoft.com/office/drawing/2014/main" id="{E77EF555-6A7C-3E84-0FBB-46CCFEE77B83}"/>
                </a:ext>
              </a:extLst>
            </p:cNvPr>
            <p:cNvSpPr txBox="1"/>
            <p:nvPr/>
          </p:nvSpPr>
          <p:spPr>
            <a:xfrm>
              <a:off x="8553946" y="893774"/>
              <a:ext cx="2403703" cy="649969"/>
            </a:xfrm>
            <a:prstGeom prst="rect">
              <a:avLst/>
            </a:prstGeom>
            <a:solidFill>
              <a:srgbClr val="FFC000"/>
            </a:solidFill>
            <a:effectLst>
              <a:outerShdw blurRad="50800" dist="38100" dir="2700000" algn="tl" rotWithShape="0">
                <a:prstClr val="black">
                  <a:alpha val="40000"/>
                </a:prstClr>
              </a:outerShdw>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entury Gothic" panose="020B0502020202020204" pitchFamily="34" charset="0"/>
                  <a:ea typeface="+mn-ea"/>
                  <a:cs typeface="+mn-cs"/>
                </a:rPr>
                <a:t>Dyslipidemia</a:t>
              </a:r>
            </a:p>
          </p:txBody>
        </p:sp>
        <p:sp>
          <p:nvSpPr>
            <p:cNvPr id="135" name="Rectangle 134">
              <a:extLst>
                <a:ext uri="{FF2B5EF4-FFF2-40B4-BE49-F238E27FC236}">
                  <a16:creationId xmlns:a16="http://schemas.microsoft.com/office/drawing/2014/main" id="{9F43A855-39DB-1657-BDFB-5B4B4EA77B78}"/>
                </a:ext>
              </a:extLst>
            </p:cNvPr>
            <p:cNvSpPr/>
            <p:nvPr/>
          </p:nvSpPr>
          <p:spPr>
            <a:xfrm rot="20361120">
              <a:off x="5525606" y="5406154"/>
              <a:ext cx="68728" cy="105229"/>
            </a:xfrm>
            <a:prstGeom prst="rect">
              <a:avLst/>
            </a:prstGeom>
            <a:gradFill flip="none" rotWithShape="1">
              <a:gsLst>
                <a:gs pos="0">
                  <a:srgbClr val="0D395F"/>
                </a:gs>
                <a:gs pos="100000">
                  <a:srgbClr val="1D555D"/>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136" name="Groupe 135">
              <a:extLst>
                <a:ext uri="{FF2B5EF4-FFF2-40B4-BE49-F238E27FC236}">
                  <a16:creationId xmlns:a16="http://schemas.microsoft.com/office/drawing/2014/main" id="{784A7C2F-20CC-A649-6262-F847CAD8E707}"/>
                </a:ext>
              </a:extLst>
            </p:cNvPr>
            <p:cNvGrpSpPr/>
            <p:nvPr/>
          </p:nvGrpSpPr>
          <p:grpSpPr>
            <a:xfrm>
              <a:off x="4960252" y="4046891"/>
              <a:ext cx="2144194" cy="2190505"/>
              <a:chOff x="4960252" y="4046891"/>
              <a:chExt cx="2144194" cy="2190505"/>
            </a:xfrm>
          </p:grpSpPr>
          <p:grpSp>
            <p:nvGrpSpPr>
              <p:cNvPr id="143" name="Groupe 142">
                <a:extLst>
                  <a:ext uri="{FF2B5EF4-FFF2-40B4-BE49-F238E27FC236}">
                    <a16:creationId xmlns:a16="http://schemas.microsoft.com/office/drawing/2014/main" id="{4A4BA2A2-3F6F-E136-620F-F3439802287F}"/>
                  </a:ext>
                </a:extLst>
              </p:cNvPr>
              <p:cNvGrpSpPr/>
              <p:nvPr/>
            </p:nvGrpSpPr>
            <p:grpSpPr>
              <a:xfrm>
                <a:off x="4960252" y="4046891"/>
                <a:ext cx="2144194" cy="2190505"/>
                <a:chOff x="4960252" y="4046891"/>
                <a:chExt cx="2144194" cy="2190505"/>
              </a:xfrm>
            </p:grpSpPr>
            <p:sp>
              <p:nvSpPr>
                <p:cNvPr id="145" name="Google Shape;160;p16">
                  <a:extLst>
                    <a:ext uri="{FF2B5EF4-FFF2-40B4-BE49-F238E27FC236}">
                      <a16:creationId xmlns:a16="http://schemas.microsoft.com/office/drawing/2014/main" id="{9BA8CD61-C578-BEB9-EF5B-3387D960A58B}"/>
                    </a:ext>
                  </a:extLst>
                </p:cNvPr>
                <p:cNvSpPr/>
                <p:nvPr/>
              </p:nvSpPr>
              <p:spPr>
                <a:xfrm>
                  <a:off x="6685417" y="4995216"/>
                  <a:ext cx="50649" cy="53493"/>
                </a:xfrm>
                <a:custGeom>
                  <a:avLst/>
                  <a:gdLst/>
                  <a:ahLst/>
                  <a:cxnLst/>
                  <a:rect l="l" t="t" r="r" b="b"/>
                  <a:pathLst>
                    <a:path w="3072" h="3073" extrusionOk="0">
                      <a:moveTo>
                        <a:pt x="1520" y="0"/>
                      </a:moveTo>
                      <a:cubicBezTo>
                        <a:pt x="697" y="0"/>
                        <a:pt x="0" y="697"/>
                        <a:pt x="0" y="1520"/>
                      </a:cubicBezTo>
                      <a:cubicBezTo>
                        <a:pt x="0" y="2376"/>
                        <a:pt x="697" y="3072"/>
                        <a:pt x="1520" y="3072"/>
                      </a:cubicBezTo>
                      <a:cubicBezTo>
                        <a:pt x="2375" y="3072"/>
                        <a:pt x="3072" y="2376"/>
                        <a:pt x="3072" y="1520"/>
                      </a:cubicBezTo>
                      <a:cubicBezTo>
                        <a:pt x="3072" y="697"/>
                        <a:pt x="2375" y="0"/>
                        <a:pt x="1520" y="0"/>
                      </a:cubicBezTo>
                      <a:close/>
                    </a:path>
                  </a:pathLst>
                </a:custGeom>
                <a:solidFill>
                  <a:srgbClr val="F861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Google Shape;166;p16">
                  <a:extLst>
                    <a:ext uri="{FF2B5EF4-FFF2-40B4-BE49-F238E27FC236}">
                      <a16:creationId xmlns:a16="http://schemas.microsoft.com/office/drawing/2014/main" id="{ABAFF7D1-9C12-7A81-255F-C7C49E20802A}"/>
                    </a:ext>
                  </a:extLst>
                </p:cNvPr>
                <p:cNvSpPr/>
                <p:nvPr/>
              </p:nvSpPr>
              <p:spPr>
                <a:xfrm>
                  <a:off x="4960252" y="4046891"/>
                  <a:ext cx="1837428" cy="1151035"/>
                </a:xfrm>
                <a:custGeom>
                  <a:avLst/>
                  <a:gdLst/>
                  <a:ahLst/>
                  <a:cxnLst/>
                  <a:rect l="l" t="t" r="r" b="b"/>
                  <a:pathLst>
                    <a:path w="111444" h="66123" extrusionOk="0">
                      <a:moveTo>
                        <a:pt x="12539" y="0"/>
                      </a:moveTo>
                      <a:cubicBezTo>
                        <a:pt x="7302" y="0"/>
                        <a:pt x="3503" y="211"/>
                        <a:pt x="1806" y="325"/>
                      </a:cubicBezTo>
                      <a:cubicBezTo>
                        <a:pt x="1299" y="356"/>
                        <a:pt x="0" y="990"/>
                        <a:pt x="761" y="2921"/>
                      </a:cubicBezTo>
                      <a:lnTo>
                        <a:pt x="11876" y="30822"/>
                      </a:lnTo>
                      <a:cubicBezTo>
                        <a:pt x="12021" y="31199"/>
                        <a:pt x="12962" y="31788"/>
                        <a:pt x="13436" y="31788"/>
                      </a:cubicBezTo>
                      <a:cubicBezTo>
                        <a:pt x="13480" y="31788"/>
                        <a:pt x="13520" y="31783"/>
                        <a:pt x="13555" y="31772"/>
                      </a:cubicBezTo>
                      <a:cubicBezTo>
                        <a:pt x="20778" y="29891"/>
                        <a:pt x="27560" y="29071"/>
                        <a:pt x="33898" y="29071"/>
                      </a:cubicBezTo>
                      <a:cubicBezTo>
                        <a:pt x="72497" y="29071"/>
                        <a:pt x="94591" y="59491"/>
                        <a:pt x="98998" y="66101"/>
                      </a:cubicBezTo>
                      <a:cubicBezTo>
                        <a:pt x="99008" y="66115"/>
                        <a:pt x="99016" y="66123"/>
                        <a:pt x="99023" y="66123"/>
                      </a:cubicBezTo>
                      <a:cubicBezTo>
                        <a:pt x="99251" y="66123"/>
                        <a:pt x="97675" y="58072"/>
                        <a:pt x="97921" y="57519"/>
                      </a:cubicBezTo>
                      <a:lnTo>
                        <a:pt x="111096" y="44439"/>
                      </a:lnTo>
                      <a:cubicBezTo>
                        <a:pt x="111191" y="44218"/>
                        <a:pt x="111444" y="43648"/>
                        <a:pt x="111317" y="43458"/>
                      </a:cubicBezTo>
                      <a:cubicBezTo>
                        <a:pt x="91106" y="4465"/>
                        <a:pt x="36623" y="0"/>
                        <a:pt x="12539" y="0"/>
                      </a:cubicBezTo>
                      <a:close/>
                    </a:path>
                  </a:pathLst>
                </a:custGeom>
                <a:gradFill>
                  <a:gsLst>
                    <a:gs pos="0">
                      <a:srgbClr val="E97132"/>
                    </a:gs>
                    <a:gs pos="100000">
                      <a:srgbClr val="C00000"/>
                    </a:gs>
                  </a:gsLst>
                  <a:lin ang="5400012" scaled="0"/>
                </a:gra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Google Shape;167;p16">
                  <a:extLst>
                    <a:ext uri="{FF2B5EF4-FFF2-40B4-BE49-F238E27FC236}">
                      <a16:creationId xmlns:a16="http://schemas.microsoft.com/office/drawing/2014/main" id="{138E0B97-9049-9F92-9780-95CD4FA26E83}"/>
                    </a:ext>
                  </a:extLst>
                </p:cNvPr>
                <p:cNvSpPr/>
                <p:nvPr/>
              </p:nvSpPr>
              <p:spPr>
                <a:xfrm>
                  <a:off x="4960747" y="4052566"/>
                  <a:ext cx="2143699" cy="714438"/>
                </a:xfrm>
                <a:custGeom>
                  <a:avLst/>
                  <a:gdLst/>
                  <a:ahLst/>
                  <a:cxnLst/>
                  <a:rect l="l" t="t" r="r" b="b"/>
                  <a:pathLst>
                    <a:path w="130020" h="41042" extrusionOk="0">
                      <a:moveTo>
                        <a:pt x="1658" y="1"/>
                      </a:moveTo>
                      <a:cubicBezTo>
                        <a:pt x="787" y="1"/>
                        <a:pt x="1" y="889"/>
                        <a:pt x="382" y="1867"/>
                      </a:cubicBezTo>
                      <a:lnTo>
                        <a:pt x="11878" y="30464"/>
                      </a:lnTo>
                      <a:cubicBezTo>
                        <a:pt x="12005" y="30812"/>
                        <a:pt x="12290" y="31066"/>
                        <a:pt x="12638" y="31224"/>
                      </a:cubicBezTo>
                      <a:cubicBezTo>
                        <a:pt x="29328" y="37906"/>
                        <a:pt x="48614" y="41041"/>
                        <a:pt x="67141" y="41041"/>
                      </a:cubicBezTo>
                      <a:cubicBezTo>
                        <a:pt x="83197" y="41041"/>
                        <a:pt x="100583" y="38635"/>
                        <a:pt x="115816" y="32871"/>
                      </a:cubicBezTo>
                      <a:cubicBezTo>
                        <a:pt x="116133" y="32744"/>
                        <a:pt x="116418" y="32491"/>
                        <a:pt x="116576" y="32142"/>
                      </a:cubicBezTo>
                      <a:lnTo>
                        <a:pt x="121105" y="21913"/>
                      </a:lnTo>
                      <a:lnTo>
                        <a:pt x="123765" y="15928"/>
                      </a:lnTo>
                      <a:lnTo>
                        <a:pt x="129592" y="2849"/>
                      </a:lnTo>
                      <a:cubicBezTo>
                        <a:pt x="130020" y="1851"/>
                        <a:pt x="129236" y="925"/>
                        <a:pt x="128349" y="925"/>
                      </a:cubicBezTo>
                      <a:cubicBezTo>
                        <a:pt x="128054" y="925"/>
                        <a:pt x="127747" y="1028"/>
                        <a:pt x="127470" y="1265"/>
                      </a:cubicBezTo>
                      <a:cubicBezTo>
                        <a:pt x="112681" y="13553"/>
                        <a:pt x="86490" y="16118"/>
                        <a:pt x="67172" y="16118"/>
                      </a:cubicBezTo>
                      <a:cubicBezTo>
                        <a:pt x="40570" y="16118"/>
                        <a:pt x="15837" y="11241"/>
                        <a:pt x="2504" y="315"/>
                      </a:cubicBezTo>
                      <a:cubicBezTo>
                        <a:pt x="2238" y="96"/>
                        <a:pt x="1944" y="1"/>
                        <a:pt x="1658" y="1"/>
                      </a:cubicBezTo>
                      <a:close/>
                    </a:path>
                  </a:pathLst>
                </a:custGeom>
                <a:gradFill>
                  <a:gsLst>
                    <a:gs pos="0">
                      <a:srgbClr val="E97132"/>
                    </a:gs>
                    <a:gs pos="100000">
                      <a:srgbClr val="FFC000"/>
                    </a:gs>
                  </a:gsLst>
                  <a:lin ang="5400012" scaled="0"/>
                </a:gra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Google Shape;168;p16">
                  <a:extLst>
                    <a:ext uri="{FF2B5EF4-FFF2-40B4-BE49-F238E27FC236}">
                      <a16:creationId xmlns:a16="http://schemas.microsoft.com/office/drawing/2014/main" id="{C955248E-E9D3-DC45-75D7-714809B4DDB9}"/>
                    </a:ext>
                  </a:extLst>
                </p:cNvPr>
                <p:cNvSpPr/>
                <p:nvPr/>
              </p:nvSpPr>
              <p:spPr>
                <a:xfrm>
                  <a:off x="5657309" y="5727757"/>
                  <a:ext cx="566130" cy="509639"/>
                </a:xfrm>
                <a:custGeom>
                  <a:avLst/>
                  <a:gdLst/>
                  <a:ahLst/>
                  <a:cxnLst/>
                  <a:rect l="l" t="t" r="r" b="b"/>
                  <a:pathLst>
                    <a:path w="34337" h="29277" extrusionOk="0">
                      <a:moveTo>
                        <a:pt x="5510" y="0"/>
                      </a:moveTo>
                      <a:cubicBezTo>
                        <a:pt x="3891" y="0"/>
                        <a:pt x="2342" y="184"/>
                        <a:pt x="919" y="576"/>
                      </a:cubicBezTo>
                      <a:cubicBezTo>
                        <a:pt x="1" y="830"/>
                        <a:pt x="1" y="1716"/>
                        <a:pt x="127" y="2065"/>
                      </a:cubicBezTo>
                      <a:lnTo>
                        <a:pt x="5448" y="15176"/>
                      </a:lnTo>
                      <a:cubicBezTo>
                        <a:pt x="5511" y="15366"/>
                        <a:pt x="5669" y="15556"/>
                        <a:pt x="5859" y="15556"/>
                      </a:cubicBezTo>
                      <a:cubicBezTo>
                        <a:pt x="7284" y="15442"/>
                        <a:pt x="8602" y="15388"/>
                        <a:pt x="9824" y="15388"/>
                      </a:cubicBezTo>
                      <a:cubicBezTo>
                        <a:pt x="25549" y="15388"/>
                        <a:pt x="25121" y="24327"/>
                        <a:pt x="25621" y="28793"/>
                      </a:cubicBezTo>
                      <a:cubicBezTo>
                        <a:pt x="25673" y="29107"/>
                        <a:pt x="25936" y="29276"/>
                        <a:pt x="26193" y="29276"/>
                      </a:cubicBezTo>
                      <a:cubicBezTo>
                        <a:pt x="26405" y="29276"/>
                        <a:pt x="26612" y="29162"/>
                        <a:pt x="26698" y="28920"/>
                      </a:cubicBezTo>
                      <a:lnTo>
                        <a:pt x="30276" y="21193"/>
                      </a:lnTo>
                      <a:cubicBezTo>
                        <a:pt x="34337" y="10720"/>
                        <a:pt x="17872" y="0"/>
                        <a:pt x="5510" y="0"/>
                      </a:cubicBezTo>
                      <a:close/>
                    </a:path>
                  </a:pathLst>
                </a:custGeom>
                <a:gradFill>
                  <a:gsLst>
                    <a:gs pos="0">
                      <a:srgbClr val="3C0A3C"/>
                    </a:gs>
                    <a:gs pos="100000">
                      <a:srgbClr val="C00000"/>
                    </a:gs>
                  </a:gsLst>
                  <a:lin ang="5400012" scaled="0"/>
                </a:gra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Google Shape;169;p16">
                  <a:extLst>
                    <a:ext uri="{FF2B5EF4-FFF2-40B4-BE49-F238E27FC236}">
                      <a16:creationId xmlns:a16="http://schemas.microsoft.com/office/drawing/2014/main" id="{8A62A0F6-B09E-1E51-877D-29ADC2EF78F8}"/>
                    </a:ext>
                  </a:extLst>
                </p:cNvPr>
                <p:cNvSpPr/>
                <p:nvPr/>
              </p:nvSpPr>
              <p:spPr>
                <a:xfrm>
                  <a:off x="5466730" y="5294155"/>
                  <a:ext cx="888707" cy="702427"/>
                </a:xfrm>
                <a:custGeom>
                  <a:avLst/>
                  <a:gdLst/>
                  <a:ahLst/>
                  <a:cxnLst/>
                  <a:rect l="l" t="t" r="r" b="b"/>
                  <a:pathLst>
                    <a:path w="53902" h="40352" extrusionOk="0">
                      <a:moveTo>
                        <a:pt x="8379" y="0"/>
                      </a:moveTo>
                      <a:cubicBezTo>
                        <a:pt x="5982" y="0"/>
                        <a:pt x="3584" y="90"/>
                        <a:pt x="1204" y="245"/>
                      </a:cubicBezTo>
                      <a:cubicBezTo>
                        <a:pt x="286" y="309"/>
                        <a:pt x="0" y="784"/>
                        <a:pt x="190" y="1544"/>
                      </a:cubicBezTo>
                      <a:lnTo>
                        <a:pt x="2914" y="8194"/>
                      </a:lnTo>
                      <a:cubicBezTo>
                        <a:pt x="3231" y="8067"/>
                        <a:pt x="3547" y="8004"/>
                        <a:pt x="3896" y="8004"/>
                      </a:cubicBezTo>
                      <a:cubicBezTo>
                        <a:pt x="5194" y="8004"/>
                        <a:pt x="6271" y="9049"/>
                        <a:pt x="6271" y="10348"/>
                      </a:cubicBezTo>
                      <a:cubicBezTo>
                        <a:pt x="6271" y="11393"/>
                        <a:pt x="5638" y="12248"/>
                        <a:pt x="4719" y="12564"/>
                      </a:cubicBezTo>
                      <a:lnTo>
                        <a:pt x="7063" y="18265"/>
                      </a:lnTo>
                      <a:cubicBezTo>
                        <a:pt x="7158" y="18487"/>
                        <a:pt x="7379" y="18613"/>
                        <a:pt x="7601" y="18613"/>
                      </a:cubicBezTo>
                      <a:cubicBezTo>
                        <a:pt x="8315" y="18582"/>
                        <a:pt x="9018" y="18566"/>
                        <a:pt x="9711" y="18566"/>
                      </a:cubicBezTo>
                      <a:cubicBezTo>
                        <a:pt x="17359" y="18566"/>
                        <a:pt x="23785" y="20439"/>
                        <a:pt x="29041" y="23110"/>
                      </a:cubicBezTo>
                      <a:cubicBezTo>
                        <a:pt x="32936" y="25074"/>
                        <a:pt x="36198" y="27481"/>
                        <a:pt x="38827" y="29887"/>
                      </a:cubicBezTo>
                      <a:cubicBezTo>
                        <a:pt x="43419" y="34036"/>
                        <a:pt x="46174" y="38185"/>
                        <a:pt x="47251" y="40085"/>
                      </a:cubicBezTo>
                      <a:cubicBezTo>
                        <a:pt x="47355" y="40263"/>
                        <a:pt x="47536" y="40351"/>
                        <a:pt x="47719" y="40351"/>
                      </a:cubicBezTo>
                      <a:cubicBezTo>
                        <a:pt x="47924" y="40351"/>
                        <a:pt x="48132" y="40240"/>
                        <a:pt x="48232" y="40021"/>
                      </a:cubicBezTo>
                      <a:lnTo>
                        <a:pt x="49784" y="36569"/>
                      </a:lnTo>
                      <a:cubicBezTo>
                        <a:pt x="48866" y="36221"/>
                        <a:pt x="47884" y="34859"/>
                        <a:pt x="47884" y="33846"/>
                      </a:cubicBezTo>
                      <a:cubicBezTo>
                        <a:pt x="47884" y="32369"/>
                        <a:pt x="49640" y="30827"/>
                        <a:pt x="51124" y="30827"/>
                      </a:cubicBezTo>
                      <a:cubicBezTo>
                        <a:pt x="51422" y="30827"/>
                        <a:pt x="51710" y="30890"/>
                        <a:pt x="51969" y="31027"/>
                      </a:cubicBezTo>
                      <a:lnTo>
                        <a:pt x="53553" y="27607"/>
                      </a:lnTo>
                      <a:cubicBezTo>
                        <a:pt x="53648" y="27449"/>
                        <a:pt x="53901" y="27227"/>
                        <a:pt x="53775" y="26910"/>
                      </a:cubicBezTo>
                      <a:cubicBezTo>
                        <a:pt x="51051" y="19025"/>
                        <a:pt x="46902" y="12596"/>
                        <a:pt x="38985" y="7561"/>
                      </a:cubicBezTo>
                      <a:cubicBezTo>
                        <a:pt x="29918" y="1810"/>
                        <a:pt x="19155" y="0"/>
                        <a:pt x="8379" y="0"/>
                      </a:cubicBezTo>
                      <a:close/>
                    </a:path>
                  </a:pathLst>
                </a:custGeom>
                <a:gradFill>
                  <a:gsLst>
                    <a:gs pos="0">
                      <a:srgbClr val="002060"/>
                    </a:gs>
                    <a:gs pos="100000">
                      <a:srgbClr val="002060"/>
                    </a:gs>
                  </a:gsLst>
                  <a:lin ang="2700006"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Google Shape;170;p16">
                  <a:extLst>
                    <a:ext uri="{FF2B5EF4-FFF2-40B4-BE49-F238E27FC236}">
                      <a16:creationId xmlns:a16="http://schemas.microsoft.com/office/drawing/2014/main" id="{3501EB27-8B1D-09BE-4EF1-E041BDA357B9}"/>
                    </a:ext>
                  </a:extLst>
                </p:cNvPr>
                <p:cNvSpPr/>
                <p:nvPr/>
              </p:nvSpPr>
              <p:spPr>
                <a:xfrm>
                  <a:off x="5251091" y="4780390"/>
                  <a:ext cx="1312154" cy="838362"/>
                </a:xfrm>
                <a:custGeom>
                  <a:avLst/>
                  <a:gdLst/>
                  <a:ahLst/>
                  <a:cxnLst/>
                  <a:rect l="l" t="t" r="r" b="b"/>
                  <a:pathLst>
                    <a:path w="79585" h="48161" extrusionOk="0">
                      <a:moveTo>
                        <a:pt x="9103" y="1"/>
                      </a:moveTo>
                      <a:cubicBezTo>
                        <a:pt x="5294" y="1"/>
                        <a:pt x="2529" y="158"/>
                        <a:pt x="1299" y="244"/>
                      </a:cubicBezTo>
                      <a:cubicBezTo>
                        <a:pt x="950" y="244"/>
                        <a:pt x="0" y="687"/>
                        <a:pt x="570" y="2081"/>
                      </a:cubicBezTo>
                      <a:lnTo>
                        <a:pt x="8519" y="22000"/>
                      </a:lnTo>
                      <a:cubicBezTo>
                        <a:pt x="8608" y="22268"/>
                        <a:pt x="9311" y="22703"/>
                        <a:pt x="9633" y="22703"/>
                      </a:cubicBezTo>
                      <a:cubicBezTo>
                        <a:pt x="9654" y="22703"/>
                        <a:pt x="9673" y="22701"/>
                        <a:pt x="9691" y="22697"/>
                      </a:cubicBezTo>
                      <a:cubicBezTo>
                        <a:pt x="14744" y="21379"/>
                        <a:pt x="19511" y="20803"/>
                        <a:pt x="23983" y="20803"/>
                      </a:cubicBezTo>
                      <a:cubicBezTo>
                        <a:pt x="51851" y="20803"/>
                        <a:pt x="68280" y="43184"/>
                        <a:pt x="71446" y="47906"/>
                      </a:cubicBezTo>
                      <a:cubicBezTo>
                        <a:pt x="71562" y="48080"/>
                        <a:pt x="71738" y="48161"/>
                        <a:pt x="71913" y="48161"/>
                      </a:cubicBezTo>
                      <a:cubicBezTo>
                        <a:pt x="72119" y="48161"/>
                        <a:pt x="72324" y="48048"/>
                        <a:pt x="72427" y="47842"/>
                      </a:cubicBezTo>
                      <a:lnTo>
                        <a:pt x="79521" y="31881"/>
                      </a:lnTo>
                      <a:cubicBezTo>
                        <a:pt x="79585" y="31723"/>
                        <a:pt x="79553" y="31153"/>
                        <a:pt x="79490" y="30994"/>
                      </a:cubicBezTo>
                      <a:cubicBezTo>
                        <a:pt x="65089" y="3232"/>
                        <a:pt x="26371" y="1"/>
                        <a:pt x="9103" y="1"/>
                      </a:cubicBezTo>
                      <a:close/>
                    </a:path>
                  </a:pathLst>
                </a:custGeom>
                <a:gradFill>
                  <a:gsLst>
                    <a:gs pos="0">
                      <a:srgbClr val="FF0000"/>
                    </a:gs>
                    <a:gs pos="100000">
                      <a:srgbClr val="4DAD2B"/>
                    </a:gs>
                  </a:gsLst>
                  <a:lin ang="2700006" scaled="0"/>
                </a:gra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Google Shape;171;p16">
                  <a:extLst>
                    <a:ext uri="{FF2B5EF4-FFF2-40B4-BE49-F238E27FC236}">
                      <a16:creationId xmlns:a16="http://schemas.microsoft.com/office/drawing/2014/main" id="{4AC113FC-DA23-6A87-4D04-D5CC8F79039B}"/>
                    </a:ext>
                  </a:extLst>
                </p:cNvPr>
                <p:cNvSpPr/>
                <p:nvPr/>
              </p:nvSpPr>
              <p:spPr>
                <a:xfrm>
                  <a:off x="5251618" y="4784289"/>
                  <a:ext cx="1551734" cy="516898"/>
                </a:xfrm>
                <a:custGeom>
                  <a:avLst/>
                  <a:gdLst/>
                  <a:ahLst/>
                  <a:cxnLst/>
                  <a:rect l="l" t="t" r="r" b="b"/>
                  <a:pathLst>
                    <a:path w="94116" h="29694" extrusionOk="0">
                      <a:moveTo>
                        <a:pt x="1187" y="1"/>
                      </a:moveTo>
                      <a:cubicBezTo>
                        <a:pt x="566" y="1"/>
                        <a:pt x="1" y="640"/>
                        <a:pt x="285" y="1350"/>
                      </a:cubicBezTo>
                      <a:lnTo>
                        <a:pt x="8614" y="22030"/>
                      </a:lnTo>
                      <a:cubicBezTo>
                        <a:pt x="8709" y="22283"/>
                        <a:pt x="8899" y="22505"/>
                        <a:pt x="9152" y="22600"/>
                      </a:cubicBezTo>
                      <a:cubicBezTo>
                        <a:pt x="21218" y="27445"/>
                        <a:pt x="35184" y="29694"/>
                        <a:pt x="48612" y="29694"/>
                      </a:cubicBezTo>
                      <a:cubicBezTo>
                        <a:pt x="60234" y="29694"/>
                        <a:pt x="72807" y="27952"/>
                        <a:pt x="83828" y="23803"/>
                      </a:cubicBezTo>
                      <a:cubicBezTo>
                        <a:pt x="84081" y="23708"/>
                        <a:pt x="84271" y="23518"/>
                        <a:pt x="84366" y="23265"/>
                      </a:cubicBezTo>
                      <a:lnTo>
                        <a:pt x="87660" y="15854"/>
                      </a:lnTo>
                      <a:cubicBezTo>
                        <a:pt x="86773" y="15538"/>
                        <a:pt x="86140" y="14651"/>
                        <a:pt x="86140" y="13637"/>
                      </a:cubicBezTo>
                      <a:cubicBezTo>
                        <a:pt x="86140" y="12339"/>
                        <a:pt x="87185" y="11294"/>
                        <a:pt x="88483" y="11294"/>
                      </a:cubicBezTo>
                      <a:cubicBezTo>
                        <a:pt x="88895" y="11294"/>
                        <a:pt x="89275" y="11389"/>
                        <a:pt x="89592" y="11547"/>
                      </a:cubicBezTo>
                      <a:lnTo>
                        <a:pt x="93804" y="2078"/>
                      </a:lnTo>
                      <a:cubicBezTo>
                        <a:pt x="94115" y="1359"/>
                        <a:pt x="93537" y="675"/>
                        <a:pt x="92894" y="675"/>
                      </a:cubicBezTo>
                      <a:cubicBezTo>
                        <a:pt x="92688" y="675"/>
                        <a:pt x="92475" y="745"/>
                        <a:pt x="92283" y="907"/>
                      </a:cubicBezTo>
                      <a:cubicBezTo>
                        <a:pt x="81548" y="9837"/>
                        <a:pt x="62610" y="11674"/>
                        <a:pt x="48612" y="11674"/>
                      </a:cubicBezTo>
                      <a:cubicBezTo>
                        <a:pt x="29389" y="11674"/>
                        <a:pt x="11464" y="8159"/>
                        <a:pt x="1805" y="242"/>
                      </a:cubicBezTo>
                      <a:cubicBezTo>
                        <a:pt x="1613" y="74"/>
                        <a:pt x="1397" y="1"/>
                        <a:pt x="1187" y="1"/>
                      </a:cubicBezTo>
                      <a:close/>
                    </a:path>
                  </a:pathLst>
                </a:custGeom>
                <a:gradFill>
                  <a:gsLst>
                    <a:gs pos="0">
                      <a:srgbClr val="FF0000"/>
                    </a:gs>
                    <a:gs pos="100000">
                      <a:srgbClr val="FFC000"/>
                    </a:gs>
                  </a:gsLst>
                  <a:lin ang="2700006"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Google Shape;172;p16">
                  <a:extLst>
                    <a:ext uri="{FF2B5EF4-FFF2-40B4-BE49-F238E27FC236}">
                      <a16:creationId xmlns:a16="http://schemas.microsoft.com/office/drawing/2014/main" id="{E87885D4-E18D-93BC-42E1-B305A7355BA9}"/>
                    </a:ext>
                  </a:extLst>
                </p:cNvPr>
                <p:cNvSpPr/>
                <p:nvPr/>
              </p:nvSpPr>
              <p:spPr>
                <a:xfrm>
                  <a:off x="5464883" y="5297967"/>
                  <a:ext cx="1102236" cy="402339"/>
                </a:xfrm>
                <a:custGeom>
                  <a:avLst/>
                  <a:gdLst/>
                  <a:ahLst/>
                  <a:cxnLst/>
                  <a:rect l="l" t="t" r="r" b="b"/>
                  <a:pathLst>
                    <a:path w="66853" h="23113" extrusionOk="0">
                      <a:moveTo>
                        <a:pt x="1206" y="0"/>
                      </a:moveTo>
                      <a:cubicBezTo>
                        <a:pt x="568" y="0"/>
                        <a:pt x="1" y="669"/>
                        <a:pt x="271" y="1356"/>
                      </a:cubicBezTo>
                      <a:lnTo>
                        <a:pt x="2963" y="8038"/>
                      </a:lnTo>
                      <a:cubicBezTo>
                        <a:pt x="3089" y="7943"/>
                        <a:pt x="3564" y="7817"/>
                        <a:pt x="3976" y="7817"/>
                      </a:cubicBezTo>
                      <a:cubicBezTo>
                        <a:pt x="5306" y="7817"/>
                        <a:pt x="6351" y="8862"/>
                        <a:pt x="6351" y="10160"/>
                      </a:cubicBezTo>
                      <a:cubicBezTo>
                        <a:pt x="6351" y="11174"/>
                        <a:pt x="5718" y="12060"/>
                        <a:pt x="4831" y="12377"/>
                      </a:cubicBezTo>
                      <a:cubicBezTo>
                        <a:pt x="4800" y="12409"/>
                        <a:pt x="4768" y="12409"/>
                        <a:pt x="4736" y="12409"/>
                      </a:cubicBezTo>
                      <a:lnTo>
                        <a:pt x="7016" y="18078"/>
                      </a:lnTo>
                      <a:cubicBezTo>
                        <a:pt x="7111" y="18363"/>
                        <a:pt x="7333" y="18553"/>
                        <a:pt x="7586" y="18648"/>
                      </a:cubicBezTo>
                      <a:cubicBezTo>
                        <a:pt x="14269" y="21149"/>
                        <a:pt x="24276" y="23113"/>
                        <a:pt x="34758" y="23113"/>
                      </a:cubicBezTo>
                      <a:cubicBezTo>
                        <a:pt x="42612" y="23113"/>
                        <a:pt x="50815" y="22036"/>
                        <a:pt x="58447" y="19598"/>
                      </a:cubicBezTo>
                      <a:cubicBezTo>
                        <a:pt x="58700" y="19503"/>
                        <a:pt x="58922" y="19313"/>
                        <a:pt x="59049" y="19059"/>
                      </a:cubicBezTo>
                      <a:lnTo>
                        <a:pt x="66554" y="2148"/>
                      </a:lnTo>
                      <a:cubicBezTo>
                        <a:pt x="66554" y="2116"/>
                        <a:pt x="66554" y="2116"/>
                        <a:pt x="66554" y="2116"/>
                      </a:cubicBezTo>
                      <a:cubicBezTo>
                        <a:pt x="66852" y="1421"/>
                        <a:pt x="66294" y="745"/>
                        <a:pt x="65642" y="745"/>
                      </a:cubicBezTo>
                      <a:cubicBezTo>
                        <a:pt x="65462" y="745"/>
                        <a:pt x="65275" y="797"/>
                        <a:pt x="65097" y="913"/>
                      </a:cubicBezTo>
                      <a:cubicBezTo>
                        <a:pt x="56927" y="6297"/>
                        <a:pt x="43816" y="7437"/>
                        <a:pt x="33998" y="7532"/>
                      </a:cubicBezTo>
                      <a:cubicBezTo>
                        <a:pt x="33722" y="7534"/>
                        <a:pt x="33446" y="7535"/>
                        <a:pt x="33170" y="7535"/>
                      </a:cubicBezTo>
                      <a:cubicBezTo>
                        <a:pt x="20189" y="7535"/>
                        <a:pt x="8985" y="5333"/>
                        <a:pt x="1759" y="185"/>
                      </a:cubicBezTo>
                      <a:cubicBezTo>
                        <a:pt x="1581" y="57"/>
                        <a:pt x="1391" y="0"/>
                        <a:pt x="1206" y="0"/>
                      </a:cubicBezTo>
                      <a:close/>
                    </a:path>
                  </a:pathLst>
                </a:custGeom>
                <a:gradFill>
                  <a:gsLst>
                    <a:gs pos="0">
                      <a:srgbClr val="002060"/>
                    </a:gs>
                    <a:gs pos="100000">
                      <a:srgbClr val="4DAD2B"/>
                    </a:gs>
                  </a:gsLst>
                  <a:lin ang="2700006" scaled="0"/>
                </a:gra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Google Shape;173;p16">
                  <a:extLst>
                    <a:ext uri="{FF2B5EF4-FFF2-40B4-BE49-F238E27FC236}">
                      <a16:creationId xmlns:a16="http://schemas.microsoft.com/office/drawing/2014/main" id="{8E6CE3E6-DC35-05F9-D816-FA22E450A401}"/>
                    </a:ext>
                  </a:extLst>
                </p:cNvPr>
                <p:cNvSpPr/>
                <p:nvPr/>
              </p:nvSpPr>
              <p:spPr>
                <a:xfrm>
                  <a:off x="5653731" y="5737837"/>
                  <a:ext cx="704707" cy="309418"/>
                </a:xfrm>
                <a:custGeom>
                  <a:avLst/>
                  <a:gdLst/>
                  <a:ahLst/>
                  <a:cxnLst/>
                  <a:rect l="l" t="t" r="r" b="b"/>
                  <a:pathLst>
                    <a:path w="42742" h="17775" extrusionOk="0">
                      <a:moveTo>
                        <a:pt x="1186" y="0"/>
                      </a:moveTo>
                      <a:cubicBezTo>
                        <a:pt x="572" y="0"/>
                        <a:pt x="0" y="594"/>
                        <a:pt x="344" y="1454"/>
                      </a:cubicBezTo>
                      <a:cubicBezTo>
                        <a:pt x="1579" y="4558"/>
                        <a:pt x="4651" y="12158"/>
                        <a:pt x="5760" y="14913"/>
                      </a:cubicBezTo>
                      <a:cubicBezTo>
                        <a:pt x="5855" y="15198"/>
                        <a:pt x="6108" y="15388"/>
                        <a:pt x="6393" y="15483"/>
                      </a:cubicBezTo>
                      <a:cubicBezTo>
                        <a:pt x="11112" y="16909"/>
                        <a:pt x="16274" y="17700"/>
                        <a:pt x="21689" y="17764"/>
                      </a:cubicBezTo>
                      <a:cubicBezTo>
                        <a:pt x="22015" y="17771"/>
                        <a:pt x="22347" y="17775"/>
                        <a:pt x="22686" y="17775"/>
                      </a:cubicBezTo>
                      <a:cubicBezTo>
                        <a:pt x="26659" y="17775"/>
                        <a:pt x="31463" y="17257"/>
                        <a:pt x="35782" y="16149"/>
                      </a:cubicBezTo>
                      <a:cubicBezTo>
                        <a:pt x="36067" y="16085"/>
                        <a:pt x="36289" y="15863"/>
                        <a:pt x="36415" y="15578"/>
                      </a:cubicBezTo>
                      <a:cubicBezTo>
                        <a:pt x="37017" y="14217"/>
                        <a:pt x="36574" y="15293"/>
                        <a:pt x="38411" y="11113"/>
                      </a:cubicBezTo>
                      <a:cubicBezTo>
                        <a:pt x="37492" y="10765"/>
                        <a:pt x="36859" y="9910"/>
                        <a:pt x="36859" y="8896"/>
                      </a:cubicBezTo>
                      <a:cubicBezTo>
                        <a:pt x="36859" y="7566"/>
                        <a:pt x="37936" y="6521"/>
                        <a:pt x="39234" y="6521"/>
                      </a:cubicBezTo>
                      <a:cubicBezTo>
                        <a:pt x="39614" y="6521"/>
                        <a:pt x="39994" y="6616"/>
                        <a:pt x="40342" y="6806"/>
                      </a:cubicBezTo>
                      <a:lnTo>
                        <a:pt x="42338" y="2278"/>
                      </a:lnTo>
                      <a:cubicBezTo>
                        <a:pt x="42741" y="1394"/>
                        <a:pt x="42140" y="752"/>
                        <a:pt x="41478" y="752"/>
                      </a:cubicBezTo>
                      <a:cubicBezTo>
                        <a:pt x="41309" y="752"/>
                        <a:pt x="41137" y="794"/>
                        <a:pt x="40976" y="884"/>
                      </a:cubicBezTo>
                      <a:cubicBezTo>
                        <a:pt x="35750" y="3956"/>
                        <a:pt x="28435" y="4589"/>
                        <a:pt x="22354" y="4589"/>
                      </a:cubicBezTo>
                      <a:cubicBezTo>
                        <a:pt x="14374" y="4589"/>
                        <a:pt x="6773" y="3291"/>
                        <a:pt x="1706" y="156"/>
                      </a:cubicBezTo>
                      <a:cubicBezTo>
                        <a:pt x="1543" y="49"/>
                        <a:pt x="1363" y="0"/>
                        <a:pt x="1186" y="0"/>
                      </a:cubicBezTo>
                      <a:close/>
                    </a:path>
                  </a:pathLst>
                </a:custGeom>
                <a:gradFill>
                  <a:gsLst>
                    <a:gs pos="0">
                      <a:srgbClr val="5B1A5B"/>
                    </a:gs>
                    <a:gs pos="100000">
                      <a:srgbClr val="C00000"/>
                    </a:gs>
                  </a:gsLst>
                  <a:lin ang="5400012" scaled="0"/>
                </a:gra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44" name="Rectangle 143">
                <a:extLst>
                  <a:ext uri="{FF2B5EF4-FFF2-40B4-BE49-F238E27FC236}">
                    <a16:creationId xmlns:a16="http://schemas.microsoft.com/office/drawing/2014/main" id="{86D6DE2E-E7C6-D7C9-BA94-BDB0DA41302A}"/>
                  </a:ext>
                </a:extLst>
              </p:cNvPr>
              <p:cNvSpPr/>
              <p:nvPr/>
            </p:nvSpPr>
            <p:spPr>
              <a:xfrm rot="1294710">
                <a:off x="6249357" y="5827989"/>
                <a:ext cx="59122" cy="105229"/>
              </a:xfrm>
              <a:prstGeom prst="rect">
                <a:avLst/>
              </a:prstGeom>
              <a:gradFill flip="none" rotWithShape="1">
                <a:gsLst>
                  <a:gs pos="0">
                    <a:srgbClr val="861854"/>
                  </a:gs>
                  <a:gs pos="100000">
                    <a:srgbClr val="B40D30"/>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cxnSp>
          <p:nvCxnSpPr>
            <p:cNvPr id="137" name="Connecteur droit avec flèche 136">
              <a:extLst>
                <a:ext uri="{FF2B5EF4-FFF2-40B4-BE49-F238E27FC236}">
                  <a16:creationId xmlns:a16="http://schemas.microsoft.com/office/drawing/2014/main" id="{3877738B-1B7B-427F-3D08-C8E1BD314C53}"/>
                </a:ext>
              </a:extLst>
            </p:cNvPr>
            <p:cNvCxnSpPr>
              <a:cxnSpLocks/>
            </p:cNvCxnSpPr>
            <p:nvPr/>
          </p:nvCxnSpPr>
          <p:spPr>
            <a:xfrm flipV="1">
              <a:off x="3862300" y="6391721"/>
              <a:ext cx="114413" cy="258005"/>
            </a:xfrm>
            <a:prstGeom prst="straightConnector1">
              <a:avLst/>
            </a:prstGeom>
            <a:ln w="38100">
              <a:solidFill>
                <a:schemeClr val="bg1"/>
              </a:solidFill>
              <a:tailEnd type="triangle"/>
            </a:ln>
          </p:spPr>
          <p:style>
            <a:lnRef idx="2">
              <a:schemeClr val="accent1"/>
            </a:lnRef>
            <a:fillRef idx="0">
              <a:schemeClr val="accent1"/>
            </a:fillRef>
            <a:effectRef idx="1">
              <a:schemeClr val="accent1"/>
            </a:effectRef>
            <a:fontRef idx="minor">
              <a:schemeClr val="tx1"/>
            </a:fontRef>
          </p:style>
        </p:cxnSp>
        <p:cxnSp>
          <p:nvCxnSpPr>
            <p:cNvPr id="140" name="Connecteur droit 139">
              <a:extLst>
                <a:ext uri="{FF2B5EF4-FFF2-40B4-BE49-F238E27FC236}">
                  <a16:creationId xmlns:a16="http://schemas.microsoft.com/office/drawing/2014/main" id="{C3BB5BD2-F8A2-20A2-306A-59667A8DBA44}"/>
                </a:ext>
              </a:extLst>
            </p:cNvPr>
            <p:cNvCxnSpPr>
              <a:cxnSpLocks/>
            </p:cNvCxnSpPr>
            <p:nvPr/>
          </p:nvCxnSpPr>
          <p:spPr>
            <a:xfrm flipV="1">
              <a:off x="7435089" y="5017892"/>
              <a:ext cx="793817" cy="248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pic>
          <p:nvPicPr>
            <p:cNvPr id="141" name="Picture 2" descr="394 500+ Target Photos, taleaux et images libre de droits - iStock | Cible,  Objectif, Goal">
              <a:extLst>
                <a:ext uri="{FF2B5EF4-FFF2-40B4-BE49-F238E27FC236}">
                  <a16:creationId xmlns:a16="http://schemas.microsoft.com/office/drawing/2014/main" id="{18EAB9E1-F574-D7E0-E008-D9E5BD28D6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566272" y="4381971"/>
              <a:ext cx="571434" cy="571434"/>
            </a:xfrm>
            <a:prstGeom prst="rect">
              <a:avLst/>
            </a:prstGeom>
            <a:noFill/>
            <a:extLst>
              <a:ext uri="{909E8E84-426E-40DD-AFC4-6F175D3DCCD1}">
                <a14:hiddenFill xmlns:a14="http://schemas.microsoft.com/office/drawing/2010/main">
                  <a:solidFill>
                    <a:srgbClr val="FFFFFF"/>
                  </a:solidFill>
                </a14:hiddenFill>
              </a:ext>
            </a:extLst>
          </p:spPr>
        </p:pic>
        <p:sp>
          <p:nvSpPr>
            <p:cNvPr id="142" name="Rectangle : coins arrondis 141">
              <a:extLst>
                <a:ext uri="{FF2B5EF4-FFF2-40B4-BE49-F238E27FC236}">
                  <a16:creationId xmlns:a16="http://schemas.microsoft.com/office/drawing/2014/main" id="{7AF72ED3-FB39-EA1F-89DF-447E3BC359DD}"/>
                </a:ext>
              </a:extLst>
            </p:cNvPr>
            <p:cNvSpPr/>
            <p:nvPr/>
          </p:nvSpPr>
          <p:spPr>
            <a:xfrm>
              <a:off x="8236029" y="4314366"/>
              <a:ext cx="3905303" cy="1385940"/>
            </a:xfrm>
            <a:prstGeom prst="round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400" b="0" i="0" u="none" strike="noStrike" kern="1200" cap="none" spc="0" normalizeH="0" baseline="0" noProof="0">
                <a:ln>
                  <a:noFill/>
                </a:ln>
                <a:solidFill>
                  <a:prstClr val="white"/>
                </a:solidFill>
                <a:effectLst/>
                <a:highlight>
                  <a:srgbClr val="E97132"/>
                </a:highlight>
                <a:uLnTx/>
                <a:uFillTx/>
                <a:latin typeface="Aptos" panose="02110004020202020204"/>
                <a:ea typeface="+mn-ea"/>
                <a:cs typeface="+mn-cs"/>
              </a:endParaRPr>
            </a:p>
          </p:txBody>
        </p:sp>
      </p:grpSp>
      <p:sp>
        <p:nvSpPr>
          <p:cNvPr id="13" name="ZoneTexte 12">
            <a:extLst>
              <a:ext uri="{FF2B5EF4-FFF2-40B4-BE49-F238E27FC236}">
                <a16:creationId xmlns:a16="http://schemas.microsoft.com/office/drawing/2014/main" id="{4CE7EDE6-EB82-6E28-CD3C-CC876F544990}"/>
              </a:ext>
            </a:extLst>
          </p:cNvPr>
          <p:cNvSpPr txBox="1"/>
          <p:nvPr/>
        </p:nvSpPr>
        <p:spPr>
          <a:xfrm>
            <a:off x="3037832" y="4285525"/>
            <a:ext cx="1496808" cy="253916"/>
          </a:xfrm>
          <a:prstGeom prst="rect">
            <a:avLst/>
          </a:prstGeom>
          <a:noFill/>
          <a:effectLst>
            <a:outerShdw blurRad="50800" dist="38100" dir="2700000" algn="tl" rotWithShape="0">
              <a:prstClr val="black">
                <a:alpha val="40000"/>
              </a:prstClr>
            </a:outerShdw>
          </a:effectLst>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1000" b="1" i="0" u="none" strike="noStrike" kern="1200" cap="none" spc="0" normalizeH="0" baseline="0" noProof="0">
                <a:ln/>
                <a:solidFill>
                  <a:prstClr val="white"/>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~50% not </a:t>
            </a:r>
            <a:r>
              <a:rPr kumimoji="0" lang="fr-FR" sz="1000" b="1" i="0" u="none" strike="noStrike" kern="1200" cap="none" spc="0" normalizeH="0" baseline="0" noProof="0" err="1">
                <a:ln/>
                <a:solidFill>
                  <a:prstClr val="white"/>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adherent</a:t>
            </a:r>
            <a:r>
              <a:rPr kumimoji="0" lang="fr-FR" sz="1000" b="1" i="0" u="none" strike="noStrike" kern="1200" cap="none" spc="0" normalizeH="0" baseline="0" noProof="0">
                <a:ln/>
                <a:solidFill>
                  <a:prstClr val="white"/>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 </a:t>
            </a:r>
          </a:p>
        </p:txBody>
      </p:sp>
      <p:sp>
        <p:nvSpPr>
          <p:cNvPr id="14" name="ZoneTexte 13">
            <a:extLst>
              <a:ext uri="{FF2B5EF4-FFF2-40B4-BE49-F238E27FC236}">
                <a16:creationId xmlns:a16="http://schemas.microsoft.com/office/drawing/2014/main" id="{7A7B18E4-BD76-E4F4-FB6D-9233991B7700}"/>
              </a:ext>
            </a:extLst>
          </p:cNvPr>
          <p:cNvSpPr txBox="1"/>
          <p:nvPr/>
        </p:nvSpPr>
        <p:spPr>
          <a:xfrm>
            <a:off x="3285472" y="4714575"/>
            <a:ext cx="1009523" cy="184666"/>
          </a:xfrm>
          <a:prstGeom prst="rect">
            <a:avLst/>
          </a:prstGeom>
          <a:noFill/>
          <a:effectLst>
            <a:outerShdw blurRad="50800" dist="38100" dir="2700000" algn="tl" rotWithShape="0">
              <a:prstClr val="black">
                <a:alpha val="40000"/>
              </a:prstClr>
            </a:outerShdw>
          </a:effectLst>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600" b="1" i="0" u="none" strike="noStrike" kern="1200" cap="none" spc="0" normalizeH="0" baseline="0" noProof="0">
                <a:ln/>
                <a:solidFill>
                  <a:prstClr val="white"/>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45-70% not </a:t>
            </a:r>
            <a:r>
              <a:rPr kumimoji="0" lang="fr-FR" sz="600" b="1" i="0" u="none" strike="noStrike" kern="1200" cap="none" spc="0" normalizeH="0" baseline="0" noProof="0" err="1">
                <a:ln/>
                <a:solidFill>
                  <a:prstClr val="white"/>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controlled</a:t>
            </a:r>
            <a:endParaRPr kumimoji="0" lang="fr-FR" sz="600" b="1" i="0" u="none" strike="noStrike" kern="1200" cap="none" spc="0" normalizeH="0" baseline="0" noProof="0">
              <a:ln/>
              <a:solidFill>
                <a:prstClr val="white"/>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endParaRPr>
          </a:p>
        </p:txBody>
      </p:sp>
    </p:spTree>
    <p:extLst>
      <p:ext uri="{BB962C8B-B14F-4D97-AF65-F5344CB8AC3E}">
        <p14:creationId xmlns:p14="http://schemas.microsoft.com/office/powerpoint/2010/main" val="257495307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4572C374-982A-3245-9AAB-11209301AC07}"/>
              </a:ext>
            </a:extLst>
          </p:cNvPr>
          <p:cNvSpPr>
            <a:spLocks noGrp="1"/>
          </p:cNvSpPr>
          <p:nvPr>
            <p:ph type="title"/>
          </p:nvPr>
        </p:nvSpPr>
        <p:spPr>
          <a:xfrm>
            <a:off x="267947" y="228396"/>
            <a:ext cx="11149765" cy="778666"/>
          </a:xfrm>
        </p:spPr>
        <p:txBody>
          <a:bodyPr>
            <a:noAutofit/>
          </a:bodyPr>
          <a:lstStyle/>
          <a:p>
            <a:r>
              <a:rPr lang="fr-FR" sz="2800" b="1">
                <a:solidFill>
                  <a:srgbClr val="242269"/>
                </a:solidFill>
              </a:rPr>
              <a:t>FROM FRAGMENTED CARE TO COORDINATED CARDIOMETABOLIC MEDICINE</a:t>
            </a:r>
            <a:r>
              <a:rPr lang="fr-FR" sz="2800" b="1" baseline="30000">
                <a:solidFill>
                  <a:srgbClr val="242269"/>
                </a:solidFill>
              </a:rPr>
              <a:t>36</a:t>
            </a:r>
          </a:p>
        </p:txBody>
      </p:sp>
      <p:grpSp>
        <p:nvGrpSpPr>
          <p:cNvPr id="60" name="Groupe 59">
            <a:extLst>
              <a:ext uri="{FF2B5EF4-FFF2-40B4-BE49-F238E27FC236}">
                <a16:creationId xmlns:a16="http://schemas.microsoft.com/office/drawing/2014/main" id="{871B5F60-83B6-0DED-069B-B626185BD1FC}"/>
              </a:ext>
            </a:extLst>
          </p:cNvPr>
          <p:cNvGrpSpPr/>
          <p:nvPr/>
        </p:nvGrpSpPr>
        <p:grpSpPr>
          <a:xfrm>
            <a:off x="9954274" y="1262150"/>
            <a:ext cx="2103573" cy="4496338"/>
            <a:chOff x="9625655" y="1459102"/>
            <a:chExt cx="2103573" cy="4496338"/>
          </a:xfrm>
          <a:effectLst>
            <a:outerShdw blurRad="50800" dist="38100" dir="2700000" algn="tl" rotWithShape="0">
              <a:prstClr val="black">
                <a:alpha val="40000"/>
              </a:prstClr>
            </a:outerShdw>
          </a:effectLst>
        </p:grpSpPr>
        <p:sp>
          <p:nvSpPr>
            <p:cNvPr id="31" name="Rectangle : coins arrondis 30">
              <a:extLst>
                <a:ext uri="{FF2B5EF4-FFF2-40B4-BE49-F238E27FC236}">
                  <a16:creationId xmlns:a16="http://schemas.microsoft.com/office/drawing/2014/main" id="{CCEB5253-3A45-A700-0837-DA7AA634CEC5}"/>
                </a:ext>
              </a:extLst>
            </p:cNvPr>
            <p:cNvSpPr/>
            <p:nvPr/>
          </p:nvSpPr>
          <p:spPr>
            <a:xfrm>
              <a:off x="9625655" y="1459102"/>
              <a:ext cx="2103573" cy="4496338"/>
            </a:xfrm>
            <a:prstGeom prst="roundRect">
              <a:avLst>
                <a:gd name="adj" fmla="val 4237"/>
              </a:avLst>
            </a:prstGeom>
            <a:solidFill>
              <a:schemeClr val="bg1"/>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prstClr val="black"/>
                </a:solidFill>
                <a:effectLst/>
                <a:uLnTx/>
                <a:uFillTx/>
                <a:latin typeface="Calibri"/>
                <a:ea typeface="+mn-ea"/>
                <a:cs typeface="+mn-cs"/>
              </a:endParaRPr>
            </a:p>
          </p:txBody>
        </p:sp>
        <p:sp>
          <p:nvSpPr>
            <p:cNvPr id="32" name="ZoneTexte 31">
              <a:extLst>
                <a:ext uri="{FF2B5EF4-FFF2-40B4-BE49-F238E27FC236}">
                  <a16:creationId xmlns:a16="http://schemas.microsoft.com/office/drawing/2014/main" id="{06086184-EB1A-1239-856D-31BC04B01842}"/>
                </a:ext>
              </a:extLst>
            </p:cNvPr>
            <p:cNvSpPr txBox="1"/>
            <p:nvPr/>
          </p:nvSpPr>
          <p:spPr>
            <a:xfrm>
              <a:off x="9726712" y="3879956"/>
              <a:ext cx="1991916" cy="2062103"/>
            </a:xfrm>
            <a:prstGeom prst="rect">
              <a:avLst/>
            </a:prstGeom>
            <a:noFill/>
            <a:ln>
              <a:noFill/>
            </a:ln>
          </p:spPr>
          <p:txBody>
            <a:bodyPr wrap="square">
              <a:spAutoFit/>
            </a:bodyPr>
            <a:lstStyle/>
            <a:p>
              <a:r>
                <a:rPr lang="fr-FR" sz="1600" b="1">
                  <a:solidFill>
                    <a:srgbClr val="242269"/>
                  </a:solidFill>
                  <a:latin typeface="Century Gothic" panose="020B0502020202020204" pitchFamily="34" charset="0"/>
                </a:rPr>
                <a:t>Future model:</a:t>
              </a:r>
              <a:br>
                <a:rPr lang="fr-FR" sz="1400">
                  <a:solidFill>
                    <a:srgbClr val="242269"/>
                  </a:solidFill>
                  <a:latin typeface="Century Gothic" panose="020B0502020202020204" pitchFamily="34" charset="0"/>
                </a:rPr>
              </a:br>
              <a:r>
                <a:rPr lang="fr-FR" sz="1400" err="1">
                  <a:solidFill>
                    <a:srgbClr val="242269"/>
                  </a:solidFill>
                  <a:latin typeface="Century Gothic" panose="020B0502020202020204" pitchFamily="34" charset="0"/>
                </a:rPr>
                <a:t>Coordinated</a:t>
              </a:r>
              <a:r>
                <a:rPr lang="fr-FR" sz="1400">
                  <a:solidFill>
                    <a:srgbClr val="242269"/>
                  </a:solidFill>
                  <a:latin typeface="Century Gothic" panose="020B0502020202020204" pitchFamily="34" charset="0"/>
                </a:rPr>
                <a:t> and </a:t>
              </a:r>
              <a:r>
                <a:rPr lang="fr-FR" sz="1400" err="1">
                  <a:solidFill>
                    <a:srgbClr val="242269"/>
                  </a:solidFill>
                  <a:latin typeface="Century Gothic" panose="020B0502020202020204" pitchFamily="34" charset="0"/>
                </a:rPr>
                <a:t>comprehensive</a:t>
              </a:r>
              <a:r>
                <a:rPr lang="fr-FR" sz="1400">
                  <a:solidFill>
                    <a:srgbClr val="242269"/>
                  </a:solidFill>
                  <a:latin typeface="Century Gothic" panose="020B0502020202020204" pitchFamily="34" charset="0"/>
                </a:rPr>
                <a:t> management; </a:t>
              </a:r>
              <a:r>
                <a:rPr lang="fr-FR" sz="1400" err="1">
                  <a:solidFill>
                    <a:srgbClr val="242269"/>
                  </a:solidFill>
                  <a:latin typeface="Century Gothic" panose="020B0502020202020204" pitchFamily="34" charset="0"/>
                </a:rPr>
                <a:t>greater</a:t>
              </a:r>
              <a:r>
                <a:rPr lang="fr-FR" sz="1400">
                  <a:solidFill>
                    <a:srgbClr val="242269"/>
                  </a:solidFill>
                  <a:latin typeface="Century Gothic" panose="020B0502020202020204" pitchFamily="34" charset="0"/>
                </a:rPr>
                <a:t> focus on </a:t>
              </a:r>
              <a:r>
                <a:rPr lang="fr-FR" sz="1400" err="1">
                  <a:solidFill>
                    <a:srgbClr val="242269"/>
                  </a:solidFill>
                  <a:latin typeface="Century Gothic" panose="020B0502020202020204" pitchFamily="34" charset="0"/>
                </a:rPr>
                <a:t>managing</a:t>
              </a:r>
              <a:r>
                <a:rPr lang="fr-FR" sz="1400">
                  <a:solidFill>
                    <a:srgbClr val="242269"/>
                  </a:solidFill>
                  <a:latin typeface="Century Gothic" panose="020B0502020202020204" pitchFamily="34" charset="0"/>
                </a:rPr>
                <a:t> modifiable </a:t>
              </a:r>
              <a:r>
                <a:rPr lang="fr-FR" sz="1400" err="1">
                  <a:solidFill>
                    <a:srgbClr val="242269"/>
                  </a:solidFill>
                  <a:latin typeface="Century Gothic" panose="020B0502020202020204" pitchFamily="34" charset="0"/>
                </a:rPr>
                <a:t>risk</a:t>
              </a:r>
              <a:r>
                <a:rPr lang="fr-FR" sz="1400">
                  <a:solidFill>
                    <a:srgbClr val="242269"/>
                  </a:solidFill>
                  <a:latin typeface="Century Gothic" panose="020B0502020202020204" pitchFamily="34" charset="0"/>
                </a:rPr>
                <a:t> </a:t>
              </a:r>
              <a:r>
                <a:rPr lang="fr-FR" sz="1400" err="1">
                  <a:solidFill>
                    <a:srgbClr val="242269"/>
                  </a:solidFill>
                  <a:latin typeface="Century Gothic" panose="020B0502020202020204" pitchFamily="34" charset="0"/>
                </a:rPr>
                <a:t>factors</a:t>
              </a:r>
              <a:r>
                <a:rPr lang="fr-FR" sz="1400">
                  <a:solidFill>
                    <a:srgbClr val="242269"/>
                  </a:solidFill>
                  <a:latin typeface="Century Gothic" panose="020B0502020202020204" pitchFamily="34" charset="0"/>
                </a:rPr>
                <a:t> and </a:t>
              </a:r>
              <a:r>
                <a:rPr lang="fr-FR" sz="1400" err="1">
                  <a:solidFill>
                    <a:srgbClr val="242269"/>
                  </a:solidFill>
                  <a:latin typeface="Century Gothic" panose="020B0502020202020204" pitchFamily="34" charset="0"/>
                </a:rPr>
                <a:t>disease</a:t>
              </a:r>
              <a:r>
                <a:rPr lang="fr-FR" sz="1400">
                  <a:solidFill>
                    <a:srgbClr val="242269"/>
                  </a:solidFill>
                  <a:latin typeface="Century Gothic" panose="020B0502020202020204" pitchFamily="34" charset="0"/>
                </a:rPr>
                <a:t> </a:t>
              </a:r>
              <a:r>
                <a:rPr lang="fr-FR" sz="1400" err="1">
                  <a:solidFill>
                    <a:srgbClr val="242269"/>
                  </a:solidFill>
                  <a:latin typeface="Century Gothic" panose="020B0502020202020204" pitchFamily="34" charset="0"/>
                </a:rPr>
                <a:t>prevention</a:t>
              </a:r>
              <a:r>
                <a:rPr lang="fr-FR" sz="1400">
                  <a:solidFill>
                    <a:srgbClr val="242269"/>
                  </a:solidFill>
                  <a:latin typeface="Century Gothic" panose="020B0502020202020204" pitchFamily="34" charset="0"/>
                </a:rPr>
                <a:t>.</a:t>
              </a:r>
            </a:p>
          </p:txBody>
        </p:sp>
        <p:grpSp>
          <p:nvGrpSpPr>
            <p:cNvPr id="33" name="Groupe 32">
              <a:extLst>
                <a:ext uri="{FF2B5EF4-FFF2-40B4-BE49-F238E27FC236}">
                  <a16:creationId xmlns:a16="http://schemas.microsoft.com/office/drawing/2014/main" id="{A8674FCC-43D7-E2A6-2E2E-04731BA0C2E3}"/>
                </a:ext>
              </a:extLst>
            </p:cNvPr>
            <p:cNvGrpSpPr/>
            <p:nvPr/>
          </p:nvGrpSpPr>
          <p:grpSpPr>
            <a:xfrm>
              <a:off x="9950784" y="1673970"/>
              <a:ext cx="1543772" cy="2205986"/>
              <a:chOff x="9834334" y="1898562"/>
              <a:chExt cx="1543772" cy="2205986"/>
            </a:xfrm>
          </p:grpSpPr>
          <p:pic>
            <p:nvPicPr>
              <p:cNvPr id="34" name="Picture 2">
                <a:extLst>
                  <a:ext uri="{FF2B5EF4-FFF2-40B4-BE49-F238E27FC236}">
                    <a16:creationId xmlns:a16="http://schemas.microsoft.com/office/drawing/2014/main" id="{A4EA0402-C0AB-1661-F14B-064E0CF8597E}"/>
                  </a:ext>
                </a:extLst>
              </p:cNvPr>
              <p:cNvPicPr/>
              <p:nvPr/>
            </p:nvPicPr>
            <p:blipFill rotWithShape="1">
              <a:blip r:embed="rId3" cstate="email">
                <a:extLst>
                  <a:ext uri="{28A0092B-C50C-407E-A947-70E740481C1C}">
                    <a14:useLocalDpi xmlns:a14="http://schemas.microsoft.com/office/drawing/2010/main"/>
                  </a:ext>
                </a:extLst>
              </a:blip>
              <a:srcRect/>
              <a:stretch>
                <a:fillRect/>
              </a:stretch>
            </p:blipFill>
            <p:spPr bwMode="auto">
              <a:xfrm>
                <a:off x="9834334" y="2669745"/>
                <a:ext cx="396578" cy="360000"/>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35" name="Image 34" descr="Une image contenant noir, obscurité&#10;&#10;Le contenu généré par l’IA peut être incorrect.">
                <a:extLst>
                  <a:ext uri="{FF2B5EF4-FFF2-40B4-BE49-F238E27FC236}">
                    <a16:creationId xmlns:a16="http://schemas.microsoft.com/office/drawing/2014/main" id="{FE50D306-3CDA-D08E-76AE-6DF1A983C13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98106" y="3564548"/>
                <a:ext cx="540000" cy="540000"/>
              </a:xfrm>
              <a:prstGeom prst="rect">
                <a:avLst/>
              </a:prstGeom>
              <a:ln>
                <a:noFill/>
              </a:ln>
            </p:spPr>
          </p:pic>
          <p:pic>
            <p:nvPicPr>
              <p:cNvPr id="36" name="Image 35" descr="Une image contenant noir, obscurité&#10;&#10;Le contenu généré par l’IA peut être incorrect.">
                <a:extLst>
                  <a:ext uri="{FF2B5EF4-FFF2-40B4-BE49-F238E27FC236}">
                    <a16:creationId xmlns:a16="http://schemas.microsoft.com/office/drawing/2014/main" id="{93BA60B4-8AD2-9B3E-E586-96E667BE1C5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838106" y="2585883"/>
                <a:ext cx="540000" cy="540000"/>
              </a:xfrm>
              <a:prstGeom prst="rect">
                <a:avLst/>
              </a:prstGeom>
              <a:ln>
                <a:noFill/>
              </a:ln>
            </p:spPr>
          </p:pic>
          <p:pic>
            <p:nvPicPr>
              <p:cNvPr id="37" name="Image 36" descr="Une image contenant noir, obscurité&#10;&#10;Le contenu généré par l’IA peut être incorrect.">
                <a:extLst>
                  <a:ext uri="{FF2B5EF4-FFF2-40B4-BE49-F238E27FC236}">
                    <a16:creationId xmlns:a16="http://schemas.microsoft.com/office/drawing/2014/main" id="{920FE455-6C44-2CF5-F855-C15C7AF3DC7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0298106" y="2552984"/>
                <a:ext cx="540000" cy="540000"/>
              </a:xfrm>
              <a:prstGeom prst="rect">
                <a:avLst/>
              </a:prstGeom>
              <a:ln>
                <a:noFill/>
              </a:ln>
            </p:spPr>
          </p:pic>
          <p:pic>
            <p:nvPicPr>
              <p:cNvPr id="38" name="Image 37" descr="Une image contenant noir, obscurité&#10;&#10;Le contenu généré par l’IA peut être incorrect.">
                <a:extLst>
                  <a:ext uri="{FF2B5EF4-FFF2-40B4-BE49-F238E27FC236}">
                    <a16:creationId xmlns:a16="http://schemas.microsoft.com/office/drawing/2014/main" id="{8673DBD7-CFE8-DF14-32E0-4C2992F071D1}"/>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918141" y="3166150"/>
                <a:ext cx="540000" cy="540000"/>
              </a:xfrm>
              <a:prstGeom prst="rect">
                <a:avLst/>
              </a:prstGeom>
              <a:ln>
                <a:noFill/>
              </a:ln>
            </p:spPr>
          </p:pic>
          <p:pic>
            <p:nvPicPr>
              <p:cNvPr id="39" name="Image 38" descr="Une image contenant noir, obscurité&#10;&#10;Le contenu généré par l’IA peut être incorrect.">
                <a:extLst>
                  <a:ext uri="{FF2B5EF4-FFF2-40B4-BE49-F238E27FC236}">
                    <a16:creationId xmlns:a16="http://schemas.microsoft.com/office/drawing/2014/main" id="{7FFD4EF4-E03C-9480-C3ED-AF5B35C8655B}"/>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0240279" y="1898562"/>
                <a:ext cx="540000" cy="540000"/>
              </a:xfrm>
              <a:prstGeom prst="rect">
                <a:avLst/>
              </a:prstGeom>
              <a:ln>
                <a:noFill/>
              </a:ln>
            </p:spPr>
          </p:pic>
          <p:pic>
            <p:nvPicPr>
              <p:cNvPr id="40" name="Image 39" descr="Une image contenant noir, obscurité&#10;&#10;Le contenu généré par l’IA peut être incorrect.">
                <a:extLst>
                  <a:ext uri="{FF2B5EF4-FFF2-40B4-BE49-F238E27FC236}">
                    <a16:creationId xmlns:a16="http://schemas.microsoft.com/office/drawing/2014/main" id="{4CB8E9F8-118E-B282-1C46-CC3D5309E1C5}"/>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0638819" y="3161147"/>
                <a:ext cx="540000" cy="540000"/>
              </a:xfrm>
              <a:prstGeom prst="rect">
                <a:avLst/>
              </a:prstGeom>
              <a:ln>
                <a:noFill/>
              </a:ln>
            </p:spPr>
          </p:pic>
        </p:grpSp>
      </p:grpSp>
      <p:grpSp>
        <p:nvGrpSpPr>
          <p:cNvPr id="62" name="Groupe 61">
            <a:extLst>
              <a:ext uri="{FF2B5EF4-FFF2-40B4-BE49-F238E27FC236}">
                <a16:creationId xmlns:a16="http://schemas.microsoft.com/office/drawing/2014/main" id="{A1F03F20-E989-2DB4-85A1-20E30B0546E1}"/>
              </a:ext>
            </a:extLst>
          </p:cNvPr>
          <p:cNvGrpSpPr/>
          <p:nvPr/>
        </p:nvGrpSpPr>
        <p:grpSpPr>
          <a:xfrm>
            <a:off x="141557" y="1273011"/>
            <a:ext cx="2595025" cy="4496338"/>
            <a:chOff x="270148" y="1469963"/>
            <a:chExt cx="2595025" cy="4496338"/>
          </a:xfrm>
        </p:grpSpPr>
        <p:sp>
          <p:nvSpPr>
            <p:cNvPr id="43" name="Rectangle : coins arrondis 42">
              <a:extLst>
                <a:ext uri="{FF2B5EF4-FFF2-40B4-BE49-F238E27FC236}">
                  <a16:creationId xmlns:a16="http://schemas.microsoft.com/office/drawing/2014/main" id="{52377472-DB0E-DA21-CE8E-EB4079403AC6}"/>
                </a:ext>
              </a:extLst>
            </p:cNvPr>
            <p:cNvSpPr/>
            <p:nvPr/>
          </p:nvSpPr>
          <p:spPr>
            <a:xfrm>
              <a:off x="270148" y="1469963"/>
              <a:ext cx="2595025" cy="4496338"/>
            </a:xfrm>
            <a:prstGeom prst="roundRect">
              <a:avLst>
                <a:gd name="adj" fmla="val 5686"/>
              </a:avLst>
            </a:prstGeom>
            <a:solidFill>
              <a:schemeClr val="bg1"/>
            </a:solidFill>
            <a:ln w="28575"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prstClr val="black"/>
                </a:solidFill>
                <a:effectLst/>
                <a:uLnTx/>
                <a:uFillTx/>
                <a:latin typeface="Calibri"/>
                <a:ea typeface="+mn-ea"/>
                <a:cs typeface="+mn-cs"/>
              </a:endParaRPr>
            </a:p>
          </p:txBody>
        </p:sp>
        <p:sp>
          <p:nvSpPr>
            <p:cNvPr id="44" name="ZoneTexte 43">
              <a:extLst>
                <a:ext uri="{FF2B5EF4-FFF2-40B4-BE49-F238E27FC236}">
                  <a16:creationId xmlns:a16="http://schemas.microsoft.com/office/drawing/2014/main" id="{AF604C06-2F32-DE07-1A10-B0DFE9BBD79C}"/>
                </a:ext>
              </a:extLst>
            </p:cNvPr>
            <p:cNvSpPr txBox="1"/>
            <p:nvPr/>
          </p:nvSpPr>
          <p:spPr>
            <a:xfrm>
              <a:off x="396538" y="1690883"/>
              <a:ext cx="2342244" cy="1877437"/>
            </a:xfrm>
            <a:prstGeom prst="rect">
              <a:avLst/>
            </a:prstGeom>
            <a:noFill/>
          </p:spPr>
          <p:txBody>
            <a:bodyPr wrap="square">
              <a:spAutoFit/>
            </a:bodyPr>
            <a:lstStyle/>
            <a:p>
              <a:r>
                <a:rPr lang="fr-FR" sz="1600" b="1" dirty="0" err="1">
                  <a:solidFill>
                    <a:srgbClr val="242269"/>
                  </a:solidFill>
                  <a:latin typeface="Century Gothic" panose="020B0502020202020204" pitchFamily="34" charset="0"/>
                </a:rPr>
                <a:t>Traditional</a:t>
              </a:r>
              <a:r>
                <a:rPr lang="fr-FR" sz="1600" b="1" dirty="0">
                  <a:solidFill>
                    <a:srgbClr val="242269"/>
                  </a:solidFill>
                  <a:latin typeface="Century Gothic" panose="020B0502020202020204" pitchFamily="34" charset="0"/>
                </a:rPr>
                <a:t> </a:t>
              </a:r>
              <a:r>
                <a:rPr lang="fr-FR" sz="1600" b="1" dirty="0" err="1">
                  <a:solidFill>
                    <a:srgbClr val="242269"/>
                  </a:solidFill>
                  <a:latin typeface="Century Gothic" panose="020B0502020202020204" pitchFamily="34" charset="0"/>
                </a:rPr>
                <a:t>approach</a:t>
              </a:r>
              <a:r>
                <a:rPr lang="fr-FR" sz="1600" b="1" dirty="0">
                  <a:solidFill>
                    <a:srgbClr val="242269"/>
                  </a:solidFill>
                  <a:latin typeface="Century Gothic" panose="020B0502020202020204" pitchFamily="34" charset="0"/>
                </a:rPr>
                <a:t>:</a:t>
              </a:r>
            </a:p>
            <a:p>
              <a:endParaRPr lang="fr-FR" sz="1600" b="1" dirty="0">
                <a:solidFill>
                  <a:srgbClr val="242269"/>
                </a:solidFill>
                <a:latin typeface="Century Gothic" panose="020B0502020202020204" pitchFamily="34" charset="0"/>
              </a:endParaRPr>
            </a:p>
            <a:p>
              <a:r>
                <a:rPr lang="fr-FR" sz="1400" dirty="0" err="1">
                  <a:solidFill>
                    <a:srgbClr val="242269"/>
                  </a:solidFill>
                  <a:latin typeface="Century Gothic" panose="020B0502020202020204" pitchFamily="34" charset="0"/>
                </a:rPr>
                <a:t>Siloed</a:t>
              </a:r>
              <a:r>
                <a:rPr lang="fr-FR" sz="1400" dirty="0">
                  <a:solidFill>
                    <a:srgbClr val="242269"/>
                  </a:solidFill>
                  <a:latin typeface="Century Gothic" panose="020B0502020202020204" pitchFamily="34" charset="0"/>
                </a:rPr>
                <a:t> </a:t>
              </a:r>
              <a:r>
                <a:rPr lang="fr-FR" sz="1400" dirty="0" err="1">
                  <a:solidFill>
                    <a:srgbClr val="242269"/>
                  </a:solidFill>
                  <a:latin typeface="Century Gothic" panose="020B0502020202020204" pitchFamily="34" charset="0"/>
                </a:rPr>
                <a:t>clinical</a:t>
              </a:r>
              <a:r>
                <a:rPr lang="fr-FR" sz="1400" dirty="0">
                  <a:solidFill>
                    <a:srgbClr val="242269"/>
                  </a:solidFill>
                  <a:latin typeface="Century Gothic" panose="020B0502020202020204" pitchFamily="34" charset="0"/>
                </a:rPr>
                <a:t> services and expert guidelines; </a:t>
              </a:r>
              <a:r>
                <a:rPr lang="fr-FR" sz="1400" dirty="0" err="1">
                  <a:solidFill>
                    <a:srgbClr val="242269"/>
                  </a:solidFill>
                  <a:latin typeface="Century Gothic" panose="020B0502020202020204" pitchFamily="34" charset="0"/>
                </a:rPr>
                <a:t>mainly</a:t>
              </a:r>
              <a:r>
                <a:rPr lang="fr-FR" sz="1400" dirty="0">
                  <a:solidFill>
                    <a:srgbClr val="242269"/>
                  </a:solidFill>
                  <a:latin typeface="Century Gothic" panose="020B0502020202020204" pitchFamily="34" charset="0"/>
                </a:rPr>
                <a:t> </a:t>
              </a:r>
              <a:r>
                <a:rPr lang="fr-FR" sz="1400" dirty="0" err="1">
                  <a:solidFill>
                    <a:srgbClr val="242269"/>
                  </a:solidFill>
                  <a:latin typeface="Century Gothic" panose="020B0502020202020204" pitchFamily="34" charset="0"/>
                </a:rPr>
                <a:t>reactive</a:t>
              </a:r>
              <a:r>
                <a:rPr lang="fr-FR" sz="1400" dirty="0">
                  <a:solidFill>
                    <a:srgbClr val="242269"/>
                  </a:solidFill>
                  <a:latin typeface="Century Gothic" panose="020B0502020202020204" pitchFamily="34" charset="0"/>
                </a:rPr>
                <a:t> care to </a:t>
              </a:r>
              <a:r>
                <a:rPr lang="fr-FR" sz="1400" dirty="0" err="1">
                  <a:solidFill>
                    <a:srgbClr val="242269"/>
                  </a:solidFill>
                  <a:latin typeface="Century Gothic" panose="020B0502020202020204" pitchFamily="34" charset="0"/>
                </a:rPr>
                <a:t>cardiometabolic</a:t>
              </a:r>
              <a:r>
                <a:rPr lang="fr-FR" sz="1400" dirty="0">
                  <a:solidFill>
                    <a:srgbClr val="242269"/>
                  </a:solidFill>
                  <a:latin typeface="Century Gothic" panose="020B0502020202020204" pitchFamily="34" charset="0"/>
                </a:rPr>
                <a:t> </a:t>
              </a:r>
              <a:r>
                <a:rPr lang="fr-FR" sz="1400" dirty="0" err="1">
                  <a:solidFill>
                    <a:srgbClr val="242269"/>
                  </a:solidFill>
                  <a:latin typeface="Century Gothic" panose="020B0502020202020204" pitchFamily="34" charset="0"/>
                </a:rPr>
                <a:t>disease</a:t>
              </a:r>
              <a:r>
                <a:rPr lang="fr-FR" sz="1400" dirty="0">
                  <a:solidFill>
                    <a:srgbClr val="242269"/>
                  </a:solidFill>
                  <a:latin typeface="Century Gothic" panose="020B0502020202020204" pitchFamily="34" charset="0"/>
                </a:rPr>
                <a:t> </a:t>
              </a:r>
              <a:r>
                <a:rPr lang="fr-FR" sz="1400" dirty="0" err="1">
                  <a:solidFill>
                    <a:srgbClr val="242269"/>
                  </a:solidFill>
                  <a:latin typeface="Century Gothic" panose="020B0502020202020204" pitchFamily="34" charset="0"/>
                </a:rPr>
                <a:t>that</a:t>
              </a:r>
              <a:r>
                <a:rPr lang="fr-FR" sz="1400" dirty="0">
                  <a:solidFill>
                    <a:srgbClr val="242269"/>
                  </a:solidFill>
                  <a:latin typeface="Century Gothic" panose="020B0502020202020204" pitchFamily="34" charset="0"/>
                </a:rPr>
                <a:t> </a:t>
              </a:r>
              <a:r>
                <a:rPr lang="fr-FR" sz="1400" dirty="0" err="1">
                  <a:solidFill>
                    <a:srgbClr val="242269"/>
                  </a:solidFill>
                  <a:latin typeface="Century Gothic" panose="020B0502020202020204" pitchFamily="34" charset="0"/>
                </a:rPr>
                <a:t>is</a:t>
              </a:r>
              <a:r>
                <a:rPr lang="fr-FR" sz="1400" dirty="0">
                  <a:solidFill>
                    <a:srgbClr val="242269"/>
                  </a:solidFill>
                  <a:latin typeface="Century Gothic" panose="020B0502020202020204" pitchFamily="34" charset="0"/>
                </a:rPr>
                <a:t> </a:t>
              </a:r>
              <a:r>
                <a:rPr lang="fr-FR" sz="1400" dirty="0" err="1">
                  <a:solidFill>
                    <a:srgbClr val="242269"/>
                  </a:solidFill>
                  <a:latin typeface="Century Gothic" panose="020B0502020202020204" pitchFamily="34" charset="0"/>
                </a:rPr>
                <a:t>often</a:t>
              </a:r>
              <a:r>
                <a:rPr lang="fr-FR" sz="1400" dirty="0">
                  <a:solidFill>
                    <a:srgbClr val="242269"/>
                  </a:solidFill>
                  <a:latin typeface="Century Gothic" panose="020B0502020202020204" pitchFamily="34" charset="0"/>
                </a:rPr>
                <a:t> </a:t>
              </a:r>
              <a:r>
                <a:rPr lang="fr-FR" sz="1400" dirty="0" err="1">
                  <a:solidFill>
                    <a:srgbClr val="242269"/>
                  </a:solidFill>
                  <a:latin typeface="Century Gothic" panose="020B0502020202020204" pitchFamily="34" charset="0"/>
                </a:rPr>
                <a:t>fragmented</a:t>
              </a:r>
              <a:r>
                <a:rPr lang="fr-FR" sz="1400" dirty="0">
                  <a:solidFill>
                    <a:srgbClr val="242269"/>
                  </a:solidFill>
                  <a:latin typeface="Century Gothic" panose="020B0502020202020204" pitchFamily="34" charset="0"/>
                </a:rPr>
                <a:t> and/or </a:t>
              </a:r>
              <a:r>
                <a:rPr lang="fr-FR" sz="1400" dirty="0" err="1">
                  <a:solidFill>
                    <a:srgbClr val="242269"/>
                  </a:solidFill>
                  <a:latin typeface="Century Gothic" panose="020B0502020202020204" pitchFamily="34" charset="0"/>
                </a:rPr>
                <a:t>incomplete</a:t>
              </a:r>
              <a:endParaRPr lang="fr-FR" sz="1400" dirty="0">
                <a:solidFill>
                  <a:srgbClr val="242269"/>
                </a:solidFill>
                <a:latin typeface="Century Gothic" panose="020B0502020202020204" pitchFamily="34" charset="0"/>
              </a:endParaRPr>
            </a:p>
          </p:txBody>
        </p:sp>
        <p:grpSp>
          <p:nvGrpSpPr>
            <p:cNvPr id="61" name="Groupe 60">
              <a:extLst>
                <a:ext uri="{FF2B5EF4-FFF2-40B4-BE49-F238E27FC236}">
                  <a16:creationId xmlns:a16="http://schemas.microsoft.com/office/drawing/2014/main" id="{D162E6EA-4113-53E6-9290-1EB0F6AA4202}"/>
                </a:ext>
              </a:extLst>
            </p:cNvPr>
            <p:cNvGrpSpPr/>
            <p:nvPr/>
          </p:nvGrpSpPr>
          <p:grpSpPr>
            <a:xfrm>
              <a:off x="318274" y="3716901"/>
              <a:ext cx="2498773" cy="1797595"/>
              <a:chOff x="366400" y="3716901"/>
              <a:chExt cx="2498773" cy="1797595"/>
            </a:xfrm>
          </p:grpSpPr>
          <p:grpSp>
            <p:nvGrpSpPr>
              <p:cNvPr id="45" name="Groupe 44">
                <a:extLst>
                  <a:ext uri="{FF2B5EF4-FFF2-40B4-BE49-F238E27FC236}">
                    <a16:creationId xmlns:a16="http://schemas.microsoft.com/office/drawing/2014/main" id="{0E6DE5F6-D5AF-3BE1-9A2C-5E0CECED03AC}"/>
                  </a:ext>
                </a:extLst>
              </p:cNvPr>
              <p:cNvGrpSpPr/>
              <p:nvPr/>
            </p:nvGrpSpPr>
            <p:grpSpPr>
              <a:xfrm>
                <a:off x="366400" y="3716901"/>
                <a:ext cx="805045" cy="1096085"/>
                <a:chOff x="264174" y="3592304"/>
                <a:chExt cx="805045" cy="1096085"/>
              </a:xfrm>
            </p:grpSpPr>
            <p:pic>
              <p:nvPicPr>
                <p:cNvPr id="52" name="Graphique 51" descr="Document contour">
                  <a:extLst>
                    <a:ext uri="{FF2B5EF4-FFF2-40B4-BE49-F238E27FC236}">
                      <a16:creationId xmlns:a16="http://schemas.microsoft.com/office/drawing/2014/main" id="{637BD9D5-9107-525D-733C-E0E13A965A2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6696" y="3592304"/>
                  <a:ext cx="720000" cy="720000"/>
                </a:xfrm>
                <a:prstGeom prst="rect">
                  <a:avLst/>
                </a:prstGeom>
              </p:spPr>
            </p:pic>
            <p:sp>
              <p:nvSpPr>
                <p:cNvPr id="53" name="ZoneTexte 52">
                  <a:extLst>
                    <a:ext uri="{FF2B5EF4-FFF2-40B4-BE49-F238E27FC236}">
                      <a16:creationId xmlns:a16="http://schemas.microsoft.com/office/drawing/2014/main" id="{BF8E60A9-EF72-607C-2521-5B432F399723}"/>
                    </a:ext>
                  </a:extLst>
                </p:cNvPr>
                <p:cNvSpPr txBox="1"/>
                <p:nvPr/>
              </p:nvSpPr>
              <p:spPr>
                <a:xfrm>
                  <a:off x="264174" y="4319057"/>
                  <a:ext cx="805045" cy="369332"/>
                </a:xfrm>
                <a:prstGeom prst="rect">
                  <a:avLst/>
                </a:prstGeom>
                <a:noFill/>
              </p:spPr>
              <p:txBody>
                <a:bodyPr wrap="square">
                  <a:spAutoFit/>
                </a:bodyPr>
                <a:lstStyle/>
                <a:p>
                  <a:r>
                    <a:rPr lang="fr-FR" err="1"/>
                    <a:t>Lipids</a:t>
                  </a:r>
                  <a:endParaRPr lang="fr-FR"/>
                </a:p>
              </p:txBody>
            </p:sp>
          </p:grpSp>
          <p:grpSp>
            <p:nvGrpSpPr>
              <p:cNvPr id="46" name="Groupe 45">
                <a:extLst>
                  <a:ext uri="{FF2B5EF4-FFF2-40B4-BE49-F238E27FC236}">
                    <a16:creationId xmlns:a16="http://schemas.microsoft.com/office/drawing/2014/main" id="{A4648072-ED41-5DA5-D495-20BB217B8A11}"/>
                  </a:ext>
                </a:extLst>
              </p:cNvPr>
              <p:cNvGrpSpPr/>
              <p:nvPr/>
            </p:nvGrpSpPr>
            <p:grpSpPr>
              <a:xfrm>
                <a:off x="850127" y="4430726"/>
                <a:ext cx="1317608" cy="1083770"/>
                <a:chOff x="1908691" y="3596929"/>
                <a:chExt cx="1317608" cy="1083770"/>
              </a:xfrm>
            </p:grpSpPr>
            <p:sp>
              <p:nvSpPr>
                <p:cNvPr id="50" name="ZoneTexte 49">
                  <a:extLst>
                    <a:ext uri="{FF2B5EF4-FFF2-40B4-BE49-F238E27FC236}">
                      <a16:creationId xmlns:a16="http://schemas.microsoft.com/office/drawing/2014/main" id="{96EE37D5-4051-F74E-36AC-51E4DE01D14E}"/>
                    </a:ext>
                  </a:extLst>
                </p:cNvPr>
                <p:cNvSpPr txBox="1"/>
                <p:nvPr/>
              </p:nvSpPr>
              <p:spPr>
                <a:xfrm>
                  <a:off x="1908691" y="4311367"/>
                  <a:ext cx="1317608" cy="369332"/>
                </a:xfrm>
                <a:prstGeom prst="rect">
                  <a:avLst/>
                </a:prstGeom>
                <a:noFill/>
              </p:spPr>
              <p:txBody>
                <a:bodyPr wrap="square">
                  <a:spAutoFit/>
                </a:bodyPr>
                <a:lstStyle/>
                <a:p>
                  <a:r>
                    <a:rPr lang="fr-FR" err="1"/>
                    <a:t>Cardiology</a:t>
                  </a:r>
                  <a:endParaRPr lang="fr-FR"/>
                </a:p>
              </p:txBody>
            </p:sp>
            <p:pic>
              <p:nvPicPr>
                <p:cNvPr id="51" name="Graphique 50" descr="Liste contour">
                  <a:extLst>
                    <a:ext uri="{FF2B5EF4-FFF2-40B4-BE49-F238E27FC236}">
                      <a16:creationId xmlns:a16="http://schemas.microsoft.com/office/drawing/2014/main" id="{072F6DC2-E5C8-9332-6322-E95A8D92704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209602" y="3596929"/>
                  <a:ext cx="720000" cy="720000"/>
                </a:xfrm>
                <a:prstGeom prst="rect">
                  <a:avLst/>
                </a:prstGeom>
              </p:spPr>
            </p:pic>
          </p:grpSp>
          <p:grpSp>
            <p:nvGrpSpPr>
              <p:cNvPr id="47" name="Groupe 46">
                <a:extLst>
                  <a:ext uri="{FF2B5EF4-FFF2-40B4-BE49-F238E27FC236}">
                    <a16:creationId xmlns:a16="http://schemas.microsoft.com/office/drawing/2014/main" id="{4213885D-E82F-8F80-EADE-C93ABB53167E}"/>
                  </a:ext>
                </a:extLst>
              </p:cNvPr>
              <p:cNvGrpSpPr/>
              <p:nvPr/>
            </p:nvGrpSpPr>
            <p:grpSpPr>
              <a:xfrm>
                <a:off x="1748712" y="3717407"/>
                <a:ext cx="1116461" cy="1095072"/>
                <a:chOff x="982067" y="3948396"/>
                <a:chExt cx="1116461" cy="1095072"/>
              </a:xfrm>
            </p:grpSpPr>
            <p:sp>
              <p:nvSpPr>
                <p:cNvPr id="48" name="ZoneTexte 47">
                  <a:extLst>
                    <a:ext uri="{FF2B5EF4-FFF2-40B4-BE49-F238E27FC236}">
                      <a16:creationId xmlns:a16="http://schemas.microsoft.com/office/drawing/2014/main" id="{FED53975-084B-7AA7-60E9-1361CEB2A98A}"/>
                    </a:ext>
                  </a:extLst>
                </p:cNvPr>
                <p:cNvSpPr txBox="1"/>
                <p:nvPr/>
              </p:nvSpPr>
              <p:spPr>
                <a:xfrm>
                  <a:off x="982067" y="4674136"/>
                  <a:ext cx="1116461" cy="369332"/>
                </a:xfrm>
                <a:prstGeom prst="rect">
                  <a:avLst/>
                </a:prstGeom>
                <a:noFill/>
              </p:spPr>
              <p:txBody>
                <a:bodyPr wrap="square">
                  <a:spAutoFit/>
                </a:bodyPr>
                <a:lstStyle/>
                <a:p>
                  <a:r>
                    <a:rPr lang="fr-FR" err="1"/>
                    <a:t>Diabetes</a:t>
                  </a:r>
                  <a:endParaRPr lang="fr-FR"/>
                </a:p>
              </p:txBody>
            </p:sp>
            <p:pic>
              <p:nvPicPr>
                <p:cNvPr id="49" name="Graphique 48" descr="Liste contour">
                  <a:extLst>
                    <a:ext uri="{FF2B5EF4-FFF2-40B4-BE49-F238E27FC236}">
                      <a16:creationId xmlns:a16="http://schemas.microsoft.com/office/drawing/2014/main" id="{1371FE9D-D981-884E-C5AF-696DE4BFC91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176097" y="3948396"/>
                  <a:ext cx="720000" cy="720000"/>
                </a:xfrm>
                <a:prstGeom prst="rect">
                  <a:avLst/>
                </a:prstGeom>
              </p:spPr>
            </p:pic>
          </p:grpSp>
        </p:grpSp>
      </p:grpSp>
      <p:grpSp>
        <p:nvGrpSpPr>
          <p:cNvPr id="54" name="Groupe 53">
            <a:extLst>
              <a:ext uri="{FF2B5EF4-FFF2-40B4-BE49-F238E27FC236}">
                <a16:creationId xmlns:a16="http://schemas.microsoft.com/office/drawing/2014/main" id="{428B0B16-955F-8936-ECB6-BA993C6567B3}"/>
              </a:ext>
            </a:extLst>
          </p:cNvPr>
          <p:cNvGrpSpPr/>
          <p:nvPr/>
        </p:nvGrpSpPr>
        <p:grpSpPr>
          <a:xfrm>
            <a:off x="8121339" y="1274353"/>
            <a:ext cx="1691374" cy="4496338"/>
            <a:chOff x="8045316" y="1525185"/>
            <a:chExt cx="1691374" cy="4496338"/>
          </a:xfrm>
        </p:grpSpPr>
        <p:sp>
          <p:nvSpPr>
            <p:cNvPr id="56" name="Rectangle : coins arrondis 55">
              <a:extLst>
                <a:ext uri="{FF2B5EF4-FFF2-40B4-BE49-F238E27FC236}">
                  <a16:creationId xmlns:a16="http://schemas.microsoft.com/office/drawing/2014/main" id="{50F81213-3413-0D9D-14B0-B5FF2E5CE81C}"/>
                </a:ext>
              </a:extLst>
            </p:cNvPr>
            <p:cNvSpPr/>
            <p:nvPr/>
          </p:nvSpPr>
          <p:spPr>
            <a:xfrm>
              <a:off x="8045316" y="1525185"/>
              <a:ext cx="1691374" cy="4496338"/>
            </a:xfrm>
            <a:prstGeom prst="roundRect">
              <a:avLst>
                <a:gd name="adj" fmla="val 5686"/>
              </a:avLst>
            </a:prstGeom>
            <a:solidFill>
              <a:schemeClr val="bg1"/>
            </a:solidFill>
            <a:ln w="28575" cap="flat" cmpd="sng" algn="ctr">
              <a:noFill/>
              <a:prstDash val="solid"/>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prstClr val="black"/>
                </a:solidFill>
                <a:effectLst/>
                <a:uLnTx/>
                <a:uFillTx/>
                <a:latin typeface="Calibri"/>
                <a:ea typeface="+mn-ea"/>
                <a:cs typeface="+mn-cs"/>
              </a:endParaRPr>
            </a:p>
          </p:txBody>
        </p:sp>
        <p:grpSp>
          <p:nvGrpSpPr>
            <p:cNvPr id="55" name="Groupe 54">
              <a:extLst>
                <a:ext uri="{FF2B5EF4-FFF2-40B4-BE49-F238E27FC236}">
                  <a16:creationId xmlns:a16="http://schemas.microsoft.com/office/drawing/2014/main" id="{ABE3D7CC-5481-B79D-812B-6928329B9FEB}"/>
                </a:ext>
              </a:extLst>
            </p:cNvPr>
            <p:cNvGrpSpPr/>
            <p:nvPr/>
          </p:nvGrpSpPr>
          <p:grpSpPr>
            <a:xfrm>
              <a:off x="8045316" y="1648495"/>
              <a:ext cx="1613840" cy="3514950"/>
              <a:chOff x="8045316" y="1648495"/>
              <a:chExt cx="1613840" cy="3514950"/>
            </a:xfrm>
          </p:grpSpPr>
          <p:sp>
            <p:nvSpPr>
              <p:cNvPr id="57" name="ZoneTexte 56">
                <a:extLst>
                  <a:ext uri="{FF2B5EF4-FFF2-40B4-BE49-F238E27FC236}">
                    <a16:creationId xmlns:a16="http://schemas.microsoft.com/office/drawing/2014/main" id="{D60CE95B-320F-BC7D-366F-BB8547D21BA0}"/>
                  </a:ext>
                </a:extLst>
              </p:cNvPr>
              <p:cNvSpPr txBox="1"/>
              <p:nvPr/>
            </p:nvSpPr>
            <p:spPr>
              <a:xfrm>
                <a:off x="8045316" y="1648495"/>
                <a:ext cx="1613840" cy="646331"/>
              </a:xfrm>
              <a:prstGeom prst="rect">
                <a:avLst/>
              </a:prstGeom>
              <a:noFill/>
            </p:spPr>
            <p:txBody>
              <a:bodyPr wrap="square">
                <a:spAutoFit/>
              </a:bodyPr>
              <a:lstStyle>
                <a:defPPr>
                  <a:defRPr lang="fr-FR"/>
                </a:defPPr>
                <a:lvl1pPr algn="ctr">
                  <a:defRPr sz="1100" b="1">
                    <a:solidFill>
                      <a:srgbClr val="242269"/>
                    </a:solidFill>
                    <a:latin typeface="Century Gothic" panose="020B0502020202020204" pitchFamily="34" charset="0"/>
                  </a:defRPr>
                </a:lvl1pPr>
              </a:lstStyle>
              <a:p>
                <a:r>
                  <a:rPr lang="fr-FR" sz="1200" err="1"/>
                  <a:t>Clinical</a:t>
                </a:r>
                <a:r>
                  <a:rPr lang="fr-FR" sz="1200"/>
                  <a:t> </a:t>
                </a:r>
                <a:r>
                  <a:rPr lang="fr-FR" sz="1200" err="1"/>
                  <a:t>specialists</a:t>
                </a:r>
                <a:r>
                  <a:rPr lang="fr-FR" sz="1200"/>
                  <a:t> in cardiometabolic </a:t>
                </a:r>
                <a:r>
                  <a:rPr lang="fr-FR" sz="1200" err="1"/>
                  <a:t>medicine</a:t>
                </a:r>
                <a:endParaRPr lang="fr-FR" sz="1200"/>
              </a:p>
            </p:txBody>
          </p:sp>
          <p:pic>
            <p:nvPicPr>
              <p:cNvPr id="58" name="Graphique 57" descr="Homme médecin avec un remplissage uni">
                <a:extLst>
                  <a:ext uri="{FF2B5EF4-FFF2-40B4-BE49-F238E27FC236}">
                    <a16:creationId xmlns:a16="http://schemas.microsoft.com/office/drawing/2014/main" id="{5557BA5D-E5C2-4349-526E-54AAD09CE7C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441003" y="4263445"/>
                <a:ext cx="900000" cy="900000"/>
              </a:xfrm>
              <a:prstGeom prst="rect">
                <a:avLst/>
              </a:prstGeom>
            </p:spPr>
          </p:pic>
          <p:pic>
            <p:nvPicPr>
              <p:cNvPr id="59" name="Graphique 58" descr="Femme médecin avec un remplissage uni">
                <a:extLst>
                  <a:ext uri="{FF2B5EF4-FFF2-40B4-BE49-F238E27FC236}">
                    <a16:creationId xmlns:a16="http://schemas.microsoft.com/office/drawing/2014/main" id="{8C58F231-6444-BC65-5E97-58A34174F45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8441003" y="2457996"/>
                <a:ext cx="900000" cy="900000"/>
              </a:xfrm>
              <a:prstGeom prst="rect">
                <a:avLst/>
              </a:prstGeom>
            </p:spPr>
          </p:pic>
        </p:grpSp>
      </p:grpSp>
      <p:pic>
        <p:nvPicPr>
          <p:cNvPr id="63" name="Graphique 62" descr="Flèche : droite avec un remplissage uni">
            <a:extLst>
              <a:ext uri="{FF2B5EF4-FFF2-40B4-BE49-F238E27FC236}">
                <a16:creationId xmlns:a16="http://schemas.microsoft.com/office/drawing/2014/main" id="{264564C0-CFB7-0C53-9E4B-A83385B00C6D}"/>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rot="10800000">
            <a:off x="2733867" y="3211533"/>
            <a:ext cx="900000" cy="900000"/>
          </a:xfrm>
          <a:prstGeom prst="rect">
            <a:avLst/>
          </a:prstGeom>
        </p:spPr>
      </p:pic>
      <p:pic>
        <p:nvPicPr>
          <p:cNvPr id="64" name="Graphique 63" descr="Flèche : droite avec un remplissage uni">
            <a:extLst>
              <a:ext uri="{FF2B5EF4-FFF2-40B4-BE49-F238E27FC236}">
                <a16:creationId xmlns:a16="http://schemas.microsoft.com/office/drawing/2014/main" id="{989698A6-26F9-E550-9919-E7B4C510E71A}"/>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rot="10800000">
            <a:off x="8145553" y="3108534"/>
            <a:ext cx="900000" cy="900000"/>
          </a:xfrm>
          <a:prstGeom prst="rect">
            <a:avLst/>
          </a:prstGeom>
        </p:spPr>
      </p:pic>
      <p:grpSp>
        <p:nvGrpSpPr>
          <p:cNvPr id="65" name="Groupe 64">
            <a:extLst>
              <a:ext uri="{FF2B5EF4-FFF2-40B4-BE49-F238E27FC236}">
                <a16:creationId xmlns:a16="http://schemas.microsoft.com/office/drawing/2014/main" id="{20A4BCBA-08AE-B7E3-733A-5EFF7C10D592}"/>
              </a:ext>
            </a:extLst>
          </p:cNvPr>
          <p:cNvGrpSpPr/>
          <p:nvPr/>
        </p:nvGrpSpPr>
        <p:grpSpPr>
          <a:xfrm>
            <a:off x="3442955" y="1237828"/>
            <a:ext cx="4641216" cy="3947410"/>
            <a:chOff x="3757759" y="1445221"/>
            <a:chExt cx="4641216" cy="3947410"/>
          </a:xfrm>
        </p:grpSpPr>
        <p:sp>
          <p:nvSpPr>
            <p:cNvPr id="66" name="Ellipse 65">
              <a:extLst>
                <a:ext uri="{FF2B5EF4-FFF2-40B4-BE49-F238E27FC236}">
                  <a16:creationId xmlns:a16="http://schemas.microsoft.com/office/drawing/2014/main" id="{1A43C839-4376-4594-68B5-637C3697642E}"/>
                </a:ext>
              </a:extLst>
            </p:cNvPr>
            <p:cNvSpPr>
              <a:spLocks noChangeAspect="1"/>
            </p:cNvSpPr>
            <p:nvPr/>
          </p:nvSpPr>
          <p:spPr>
            <a:xfrm>
              <a:off x="4314934" y="1701000"/>
              <a:ext cx="3492000" cy="3492000"/>
            </a:xfrm>
            <a:prstGeom prst="ellipse">
              <a:avLst/>
            </a:prstGeom>
            <a:noFill/>
            <a:ln w="762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7" name="Ellipse 66">
              <a:extLst>
                <a:ext uri="{FF2B5EF4-FFF2-40B4-BE49-F238E27FC236}">
                  <a16:creationId xmlns:a16="http://schemas.microsoft.com/office/drawing/2014/main" id="{EDE947DB-53CD-027C-5430-E55AEFE530FF}"/>
                </a:ext>
              </a:extLst>
            </p:cNvPr>
            <p:cNvSpPr>
              <a:spLocks noChangeAspect="1"/>
            </p:cNvSpPr>
            <p:nvPr/>
          </p:nvSpPr>
          <p:spPr>
            <a:xfrm>
              <a:off x="4670860" y="1479792"/>
              <a:ext cx="936000" cy="936000"/>
            </a:xfrm>
            <a:prstGeom prst="ellipse">
              <a:avLst/>
            </a:prstGeom>
            <a:solidFill>
              <a:srgbClr val="0070C0"/>
            </a:solidFill>
            <a:ln>
              <a:solidFill>
                <a:srgbClr val="1A65D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600">
                <a:latin typeface="Century Gothic" panose="020B0502020202020204" pitchFamily="34" charset="0"/>
              </a:endParaRPr>
            </a:p>
          </p:txBody>
        </p:sp>
        <p:sp>
          <p:nvSpPr>
            <p:cNvPr id="68" name="Ellipse 67">
              <a:extLst>
                <a:ext uri="{FF2B5EF4-FFF2-40B4-BE49-F238E27FC236}">
                  <a16:creationId xmlns:a16="http://schemas.microsoft.com/office/drawing/2014/main" id="{637D8DE5-D77E-B6EF-BCC1-65E82874641E}"/>
                </a:ext>
              </a:extLst>
            </p:cNvPr>
            <p:cNvSpPr>
              <a:spLocks noChangeAspect="1"/>
            </p:cNvSpPr>
            <p:nvPr/>
          </p:nvSpPr>
          <p:spPr>
            <a:xfrm>
              <a:off x="6497359" y="1445221"/>
              <a:ext cx="936000" cy="936000"/>
            </a:xfrm>
            <a:prstGeom prst="ellipse">
              <a:avLst/>
            </a:prstGeom>
            <a:solidFill>
              <a:srgbClr val="0070C0"/>
            </a:solidFill>
            <a:ln>
              <a:solidFill>
                <a:srgbClr val="1A65D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Ellipse 68">
              <a:extLst>
                <a:ext uri="{FF2B5EF4-FFF2-40B4-BE49-F238E27FC236}">
                  <a16:creationId xmlns:a16="http://schemas.microsoft.com/office/drawing/2014/main" id="{D8D0DD6E-AC9E-0DE2-5E88-FC99FE97347A}"/>
                </a:ext>
              </a:extLst>
            </p:cNvPr>
            <p:cNvSpPr>
              <a:spLocks noChangeAspect="1"/>
            </p:cNvSpPr>
            <p:nvPr/>
          </p:nvSpPr>
          <p:spPr>
            <a:xfrm>
              <a:off x="7441899" y="2949169"/>
              <a:ext cx="936000" cy="936000"/>
            </a:xfrm>
            <a:prstGeom prst="ellipse">
              <a:avLst/>
            </a:prstGeom>
            <a:solidFill>
              <a:srgbClr val="0070C0"/>
            </a:solidFill>
            <a:ln>
              <a:solidFill>
                <a:srgbClr val="1A65D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Ellipse 69">
              <a:extLst>
                <a:ext uri="{FF2B5EF4-FFF2-40B4-BE49-F238E27FC236}">
                  <a16:creationId xmlns:a16="http://schemas.microsoft.com/office/drawing/2014/main" id="{2B28DF15-315F-474A-4D98-CC385EF1B44C}"/>
                </a:ext>
              </a:extLst>
            </p:cNvPr>
            <p:cNvSpPr>
              <a:spLocks noChangeAspect="1"/>
            </p:cNvSpPr>
            <p:nvPr/>
          </p:nvSpPr>
          <p:spPr>
            <a:xfrm>
              <a:off x="6656227" y="4456631"/>
              <a:ext cx="936000" cy="936000"/>
            </a:xfrm>
            <a:prstGeom prst="ellipse">
              <a:avLst/>
            </a:prstGeom>
            <a:solidFill>
              <a:srgbClr val="0070C0"/>
            </a:solidFill>
            <a:ln>
              <a:solidFill>
                <a:srgbClr val="1A65D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Ellipse 70">
              <a:extLst>
                <a:ext uri="{FF2B5EF4-FFF2-40B4-BE49-F238E27FC236}">
                  <a16:creationId xmlns:a16="http://schemas.microsoft.com/office/drawing/2014/main" id="{C1A5188B-5B2F-0CDE-39E1-778E1BD30ADC}"/>
                </a:ext>
              </a:extLst>
            </p:cNvPr>
            <p:cNvSpPr>
              <a:spLocks noChangeAspect="1"/>
            </p:cNvSpPr>
            <p:nvPr/>
          </p:nvSpPr>
          <p:spPr>
            <a:xfrm>
              <a:off x="4617402" y="4442208"/>
              <a:ext cx="936000" cy="936000"/>
            </a:xfrm>
            <a:prstGeom prst="ellipse">
              <a:avLst/>
            </a:prstGeom>
            <a:solidFill>
              <a:srgbClr val="0070C0"/>
            </a:solidFill>
            <a:ln>
              <a:solidFill>
                <a:srgbClr val="1A65D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 name="Ellipse 71">
              <a:extLst>
                <a:ext uri="{FF2B5EF4-FFF2-40B4-BE49-F238E27FC236}">
                  <a16:creationId xmlns:a16="http://schemas.microsoft.com/office/drawing/2014/main" id="{129FE16D-A216-10D3-B1D0-3219A7137F5F}"/>
                </a:ext>
              </a:extLst>
            </p:cNvPr>
            <p:cNvSpPr>
              <a:spLocks noChangeAspect="1"/>
            </p:cNvSpPr>
            <p:nvPr/>
          </p:nvSpPr>
          <p:spPr>
            <a:xfrm>
              <a:off x="3757759" y="2875038"/>
              <a:ext cx="936000" cy="936000"/>
            </a:xfrm>
            <a:prstGeom prst="ellipse">
              <a:avLst/>
            </a:prstGeom>
            <a:solidFill>
              <a:srgbClr val="0070C0"/>
            </a:solidFill>
            <a:ln>
              <a:solidFill>
                <a:srgbClr val="1A65DA"/>
              </a:solid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400"/>
            </a:p>
          </p:txBody>
        </p:sp>
        <p:sp>
          <p:nvSpPr>
            <p:cNvPr id="73" name="Ellipse 72">
              <a:extLst>
                <a:ext uri="{FF2B5EF4-FFF2-40B4-BE49-F238E27FC236}">
                  <a16:creationId xmlns:a16="http://schemas.microsoft.com/office/drawing/2014/main" id="{3B549D9A-0A73-B370-8A12-E01862B8EDF9}"/>
                </a:ext>
              </a:extLst>
            </p:cNvPr>
            <p:cNvSpPr>
              <a:spLocks noChangeAspect="1"/>
            </p:cNvSpPr>
            <p:nvPr/>
          </p:nvSpPr>
          <p:spPr>
            <a:xfrm>
              <a:off x="5583765" y="2868396"/>
              <a:ext cx="1080000" cy="1080000"/>
            </a:xfrm>
            <a:prstGeom prst="ellipse">
              <a:avLst/>
            </a:prstGeom>
            <a:solidFill>
              <a:srgbClr val="242269">
                <a:alpha val="2509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4" name="Ellipse 73">
              <a:extLst>
                <a:ext uri="{FF2B5EF4-FFF2-40B4-BE49-F238E27FC236}">
                  <a16:creationId xmlns:a16="http://schemas.microsoft.com/office/drawing/2014/main" id="{683C2D74-81BB-5500-75CB-E585DEAD0D9B}"/>
                </a:ext>
              </a:extLst>
            </p:cNvPr>
            <p:cNvSpPr>
              <a:spLocks noChangeAspect="1"/>
            </p:cNvSpPr>
            <p:nvPr/>
          </p:nvSpPr>
          <p:spPr>
            <a:xfrm>
              <a:off x="5229402" y="2637000"/>
              <a:ext cx="612000" cy="612000"/>
            </a:xfrm>
            <a:prstGeom prst="ellipse">
              <a:avLst/>
            </a:prstGeom>
            <a:solidFill>
              <a:srgbClr val="DE2E2E">
                <a:alpha val="2509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Ellipse 74">
              <a:extLst>
                <a:ext uri="{FF2B5EF4-FFF2-40B4-BE49-F238E27FC236}">
                  <a16:creationId xmlns:a16="http://schemas.microsoft.com/office/drawing/2014/main" id="{29F66EC2-32DD-0927-14DF-8A1D2F44126F}"/>
                </a:ext>
              </a:extLst>
            </p:cNvPr>
            <p:cNvSpPr>
              <a:spLocks noChangeAspect="1"/>
            </p:cNvSpPr>
            <p:nvPr/>
          </p:nvSpPr>
          <p:spPr>
            <a:xfrm>
              <a:off x="5116887" y="3273169"/>
              <a:ext cx="612000" cy="612000"/>
            </a:xfrm>
            <a:prstGeom prst="ellipse">
              <a:avLst/>
            </a:prstGeom>
            <a:solidFill>
              <a:schemeClr val="accent1">
                <a:alpha val="25098"/>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6" name="Ellipse 75">
              <a:extLst>
                <a:ext uri="{FF2B5EF4-FFF2-40B4-BE49-F238E27FC236}">
                  <a16:creationId xmlns:a16="http://schemas.microsoft.com/office/drawing/2014/main" id="{F6BFD9A4-83FD-B1B5-D102-374B146B4135}"/>
                </a:ext>
              </a:extLst>
            </p:cNvPr>
            <p:cNvSpPr>
              <a:spLocks noChangeAspect="1"/>
            </p:cNvSpPr>
            <p:nvPr/>
          </p:nvSpPr>
          <p:spPr>
            <a:xfrm>
              <a:off x="5511765" y="3758022"/>
              <a:ext cx="612000" cy="612000"/>
            </a:xfrm>
            <a:prstGeom prst="ellipse">
              <a:avLst/>
            </a:prstGeom>
            <a:solidFill>
              <a:schemeClr val="accent4">
                <a:alpha val="25098"/>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7" name="Ellipse 76">
              <a:extLst>
                <a:ext uri="{FF2B5EF4-FFF2-40B4-BE49-F238E27FC236}">
                  <a16:creationId xmlns:a16="http://schemas.microsoft.com/office/drawing/2014/main" id="{D628A4F6-9FE0-27B6-47A0-D6F9FB490623}"/>
                </a:ext>
              </a:extLst>
            </p:cNvPr>
            <p:cNvSpPr>
              <a:spLocks noChangeAspect="1"/>
            </p:cNvSpPr>
            <p:nvPr/>
          </p:nvSpPr>
          <p:spPr>
            <a:xfrm>
              <a:off x="6172128" y="3716027"/>
              <a:ext cx="612000" cy="612000"/>
            </a:xfrm>
            <a:prstGeom prst="ellipse">
              <a:avLst/>
            </a:prstGeom>
            <a:solidFill>
              <a:srgbClr val="9B7DCD">
                <a:alpha val="2509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8" name="Ellipse 77">
              <a:extLst>
                <a:ext uri="{FF2B5EF4-FFF2-40B4-BE49-F238E27FC236}">
                  <a16:creationId xmlns:a16="http://schemas.microsoft.com/office/drawing/2014/main" id="{6EF0D84E-7B4E-181A-230F-FB45C158EFD3}"/>
                </a:ext>
              </a:extLst>
            </p:cNvPr>
            <p:cNvSpPr>
              <a:spLocks noChangeAspect="1"/>
            </p:cNvSpPr>
            <p:nvPr/>
          </p:nvSpPr>
          <p:spPr>
            <a:xfrm>
              <a:off x="6530840" y="3210396"/>
              <a:ext cx="612000" cy="612000"/>
            </a:xfrm>
            <a:prstGeom prst="ellipse">
              <a:avLst/>
            </a:prstGeom>
            <a:solidFill>
              <a:srgbClr val="E28E36">
                <a:alpha val="2509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9" name="Ellipse 78">
              <a:extLst>
                <a:ext uri="{FF2B5EF4-FFF2-40B4-BE49-F238E27FC236}">
                  <a16:creationId xmlns:a16="http://schemas.microsoft.com/office/drawing/2014/main" id="{32365B7C-046D-BDE7-FEF0-BCF2340FFF9C}"/>
                </a:ext>
              </a:extLst>
            </p:cNvPr>
            <p:cNvSpPr>
              <a:spLocks noChangeAspect="1"/>
            </p:cNvSpPr>
            <p:nvPr/>
          </p:nvSpPr>
          <p:spPr>
            <a:xfrm>
              <a:off x="6357765" y="2587279"/>
              <a:ext cx="612000" cy="612000"/>
            </a:xfrm>
            <a:prstGeom prst="ellipse">
              <a:avLst/>
            </a:prstGeom>
            <a:solidFill>
              <a:srgbClr val="48A67F">
                <a:alpha val="2509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0" name="Ellipse 79">
              <a:extLst>
                <a:ext uri="{FF2B5EF4-FFF2-40B4-BE49-F238E27FC236}">
                  <a16:creationId xmlns:a16="http://schemas.microsoft.com/office/drawing/2014/main" id="{42747963-E24F-7C0E-7F21-8FBAFCEAB740}"/>
                </a:ext>
              </a:extLst>
            </p:cNvPr>
            <p:cNvSpPr>
              <a:spLocks noChangeAspect="1"/>
            </p:cNvSpPr>
            <p:nvPr/>
          </p:nvSpPr>
          <p:spPr>
            <a:xfrm>
              <a:off x="5773581" y="2330540"/>
              <a:ext cx="612000" cy="612000"/>
            </a:xfrm>
            <a:prstGeom prst="ellipse">
              <a:avLst/>
            </a:prstGeom>
            <a:solidFill>
              <a:srgbClr val="F55B41">
                <a:alpha val="2509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1" name="ZoneTexte 80">
              <a:extLst>
                <a:ext uri="{FF2B5EF4-FFF2-40B4-BE49-F238E27FC236}">
                  <a16:creationId xmlns:a16="http://schemas.microsoft.com/office/drawing/2014/main" id="{5119F8AD-BB73-2283-377E-BC26154C6C9C}"/>
                </a:ext>
              </a:extLst>
            </p:cNvPr>
            <p:cNvSpPr txBox="1"/>
            <p:nvPr/>
          </p:nvSpPr>
          <p:spPr>
            <a:xfrm>
              <a:off x="4689859" y="1824682"/>
              <a:ext cx="898003" cy="246221"/>
            </a:xfrm>
            <a:prstGeom prst="rect">
              <a:avLst/>
            </a:prstGeom>
            <a:noFill/>
          </p:spPr>
          <p:txBody>
            <a:bodyPr wrap="none" rtlCol="0">
              <a:spAutoFit/>
            </a:bodyPr>
            <a:lstStyle/>
            <a:p>
              <a:pPr algn="ctr"/>
              <a:r>
                <a:rPr lang="fr-FR" sz="1000" b="1">
                  <a:solidFill>
                    <a:schemeClr val="bg1"/>
                  </a:solidFill>
                  <a:latin typeface="Century Gothic" panose="020B0502020202020204" pitchFamily="34" charset="0"/>
                </a:rPr>
                <a:t>Psychology</a:t>
              </a:r>
            </a:p>
          </p:txBody>
        </p:sp>
        <p:sp>
          <p:nvSpPr>
            <p:cNvPr id="82" name="ZoneTexte 81">
              <a:extLst>
                <a:ext uri="{FF2B5EF4-FFF2-40B4-BE49-F238E27FC236}">
                  <a16:creationId xmlns:a16="http://schemas.microsoft.com/office/drawing/2014/main" id="{DFA3BE5E-5304-1641-134D-975D518B2E60}"/>
                </a:ext>
              </a:extLst>
            </p:cNvPr>
            <p:cNvSpPr txBox="1"/>
            <p:nvPr/>
          </p:nvSpPr>
          <p:spPr>
            <a:xfrm>
              <a:off x="5695441" y="3177564"/>
              <a:ext cx="856649" cy="461665"/>
            </a:xfrm>
            <a:prstGeom prst="rect">
              <a:avLst/>
            </a:prstGeom>
            <a:noFill/>
          </p:spPr>
          <p:txBody>
            <a:bodyPr wrap="square" rtlCol="0">
              <a:spAutoFit/>
            </a:bodyPr>
            <a:lstStyle/>
            <a:p>
              <a:pPr algn="ctr"/>
              <a:r>
                <a:rPr lang="fr-FR" sz="800" b="1">
                  <a:latin typeface="Century Gothic" panose="020B0502020202020204" pitchFamily="34" charset="0"/>
                </a:rPr>
                <a:t>Cardio- </a:t>
              </a:r>
              <a:r>
                <a:rPr lang="fr-FR" sz="800" b="1" err="1">
                  <a:latin typeface="Century Gothic" panose="020B0502020202020204" pitchFamily="34" charset="0"/>
                </a:rPr>
                <a:t>metabolic</a:t>
              </a:r>
              <a:r>
                <a:rPr lang="fr-FR" sz="800" b="1">
                  <a:latin typeface="Century Gothic" panose="020B0502020202020204" pitchFamily="34" charset="0"/>
                </a:rPr>
                <a:t> </a:t>
              </a:r>
              <a:r>
                <a:rPr lang="fr-FR" sz="800" b="1" err="1">
                  <a:latin typeface="Century Gothic" panose="020B0502020202020204" pitchFamily="34" charset="0"/>
                </a:rPr>
                <a:t>medecine</a:t>
              </a:r>
              <a:endParaRPr lang="fr-FR" sz="800" b="1">
                <a:latin typeface="Century Gothic" panose="020B0502020202020204" pitchFamily="34" charset="0"/>
              </a:endParaRPr>
            </a:p>
          </p:txBody>
        </p:sp>
        <p:sp>
          <p:nvSpPr>
            <p:cNvPr id="83" name="ZoneTexte 82">
              <a:extLst>
                <a:ext uri="{FF2B5EF4-FFF2-40B4-BE49-F238E27FC236}">
                  <a16:creationId xmlns:a16="http://schemas.microsoft.com/office/drawing/2014/main" id="{7F40BA82-3985-B76B-3F4B-1A54950B309C}"/>
                </a:ext>
              </a:extLst>
            </p:cNvPr>
            <p:cNvSpPr txBox="1"/>
            <p:nvPr/>
          </p:nvSpPr>
          <p:spPr>
            <a:xfrm>
              <a:off x="6488306" y="1713166"/>
              <a:ext cx="954107" cy="400110"/>
            </a:xfrm>
            <a:prstGeom prst="rect">
              <a:avLst/>
            </a:prstGeom>
            <a:noFill/>
          </p:spPr>
          <p:txBody>
            <a:bodyPr wrap="none" rtlCol="0">
              <a:spAutoFit/>
            </a:bodyPr>
            <a:lstStyle/>
            <a:p>
              <a:pPr algn="ctr"/>
              <a:r>
                <a:rPr lang="fr-FR" sz="1000" b="1" err="1">
                  <a:solidFill>
                    <a:schemeClr val="bg1"/>
                  </a:solidFill>
                  <a:latin typeface="Century Gothic" panose="020B0502020202020204" pitchFamily="34" charset="0"/>
                </a:rPr>
                <a:t>Behavioural</a:t>
              </a:r>
              <a:r>
                <a:rPr lang="fr-FR" sz="1000" b="1">
                  <a:solidFill>
                    <a:schemeClr val="bg1"/>
                  </a:solidFill>
                  <a:latin typeface="Century Gothic" panose="020B0502020202020204" pitchFamily="34" charset="0"/>
                </a:rPr>
                <a:t> </a:t>
              </a:r>
            </a:p>
            <a:p>
              <a:pPr algn="ctr"/>
              <a:r>
                <a:rPr lang="fr-FR" sz="1000" b="1">
                  <a:solidFill>
                    <a:schemeClr val="bg1"/>
                  </a:solidFill>
                  <a:latin typeface="Century Gothic" panose="020B0502020202020204" pitchFamily="34" charset="0"/>
                </a:rPr>
                <a:t>science</a:t>
              </a:r>
            </a:p>
          </p:txBody>
        </p:sp>
        <p:sp>
          <p:nvSpPr>
            <p:cNvPr id="84" name="ZoneTexte 83">
              <a:extLst>
                <a:ext uri="{FF2B5EF4-FFF2-40B4-BE49-F238E27FC236}">
                  <a16:creationId xmlns:a16="http://schemas.microsoft.com/office/drawing/2014/main" id="{3F84291B-BA3E-9278-3B74-7F49AE7E2E9F}"/>
                </a:ext>
              </a:extLst>
            </p:cNvPr>
            <p:cNvSpPr txBox="1"/>
            <p:nvPr/>
          </p:nvSpPr>
          <p:spPr>
            <a:xfrm>
              <a:off x="7420823" y="3163254"/>
              <a:ext cx="978152" cy="507831"/>
            </a:xfrm>
            <a:prstGeom prst="rect">
              <a:avLst/>
            </a:prstGeom>
            <a:noFill/>
          </p:spPr>
          <p:txBody>
            <a:bodyPr wrap="none" rtlCol="0">
              <a:spAutoFit/>
            </a:bodyPr>
            <a:lstStyle/>
            <a:p>
              <a:pPr algn="ctr"/>
              <a:r>
                <a:rPr lang="fr-FR" sz="900" b="1" err="1">
                  <a:solidFill>
                    <a:schemeClr val="bg1"/>
                  </a:solidFill>
                  <a:latin typeface="Century Gothic" panose="020B0502020202020204" pitchFamily="34" charset="0"/>
                </a:rPr>
                <a:t>Epidemiology</a:t>
              </a:r>
              <a:r>
                <a:rPr lang="fr-FR" sz="900" b="1">
                  <a:solidFill>
                    <a:schemeClr val="bg1"/>
                  </a:solidFill>
                  <a:latin typeface="Century Gothic" panose="020B0502020202020204" pitchFamily="34" charset="0"/>
                </a:rPr>
                <a:t> </a:t>
              </a:r>
            </a:p>
            <a:p>
              <a:pPr algn="ctr"/>
              <a:r>
                <a:rPr lang="fr-FR" sz="900" b="1">
                  <a:solidFill>
                    <a:schemeClr val="bg1"/>
                  </a:solidFill>
                  <a:latin typeface="Century Gothic" panose="020B0502020202020204" pitchFamily="34" charset="0"/>
                </a:rPr>
                <a:t>&amp; </a:t>
              </a:r>
            </a:p>
            <a:p>
              <a:pPr algn="ctr"/>
              <a:r>
                <a:rPr lang="fr-FR" sz="900" b="1" err="1">
                  <a:solidFill>
                    <a:schemeClr val="bg1"/>
                  </a:solidFill>
                  <a:latin typeface="Century Gothic" panose="020B0502020202020204" pitchFamily="34" charset="0"/>
                </a:rPr>
                <a:t>biostatistics</a:t>
              </a:r>
              <a:endParaRPr lang="fr-FR" sz="900" b="1">
                <a:solidFill>
                  <a:schemeClr val="bg1"/>
                </a:solidFill>
                <a:latin typeface="Century Gothic" panose="020B0502020202020204" pitchFamily="34" charset="0"/>
              </a:endParaRPr>
            </a:p>
          </p:txBody>
        </p:sp>
        <p:sp>
          <p:nvSpPr>
            <p:cNvPr id="85" name="ZoneTexte 84">
              <a:extLst>
                <a:ext uri="{FF2B5EF4-FFF2-40B4-BE49-F238E27FC236}">
                  <a16:creationId xmlns:a16="http://schemas.microsoft.com/office/drawing/2014/main" id="{F5002E91-9C4B-11C2-91FE-D163757897E9}"/>
                </a:ext>
              </a:extLst>
            </p:cNvPr>
            <p:cNvSpPr txBox="1"/>
            <p:nvPr/>
          </p:nvSpPr>
          <p:spPr>
            <a:xfrm>
              <a:off x="6659996" y="4647632"/>
              <a:ext cx="928462" cy="553998"/>
            </a:xfrm>
            <a:prstGeom prst="rect">
              <a:avLst/>
            </a:prstGeom>
            <a:noFill/>
          </p:spPr>
          <p:txBody>
            <a:bodyPr wrap="square" rtlCol="0">
              <a:spAutoFit/>
            </a:bodyPr>
            <a:lstStyle/>
            <a:p>
              <a:pPr algn="ctr"/>
              <a:r>
                <a:rPr lang="fr-FR" sz="1000" b="1" err="1">
                  <a:solidFill>
                    <a:schemeClr val="bg1"/>
                  </a:solidFill>
                  <a:latin typeface="Century Gothic" panose="020B0502020202020204" pitchFamily="34" charset="0"/>
                </a:rPr>
                <a:t>Medical</a:t>
              </a:r>
              <a:r>
                <a:rPr lang="fr-FR" sz="1000" b="1">
                  <a:solidFill>
                    <a:schemeClr val="bg1"/>
                  </a:solidFill>
                  <a:latin typeface="Century Gothic" panose="020B0502020202020204" pitchFamily="34" charset="0"/>
                </a:rPr>
                <a:t> nutrition </a:t>
              </a:r>
              <a:r>
                <a:rPr lang="fr-FR" sz="1000" b="1" err="1">
                  <a:solidFill>
                    <a:schemeClr val="bg1"/>
                  </a:solidFill>
                  <a:latin typeface="Century Gothic" panose="020B0502020202020204" pitchFamily="34" charset="0"/>
                </a:rPr>
                <a:t>therapy</a:t>
              </a:r>
              <a:endParaRPr lang="fr-FR" sz="1000" b="1">
                <a:solidFill>
                  <a:schemeClr val="bg1"/>
                </a:solidFill>
                <a:latin typeface="Century Gothic" panose="020B0502020202020204" pitchFamily="34" charset="0"/>
              </a:endParaRPr>
            </a:p>
          </p:txBody>
        </p:sp>
        <p:sp>
          <p:nvSpPr>
            <p:cNvPr id="86" name="ZoneTexte 85">
              <a:extLst>
                <a:ext uri="{FF2B5EF4-FFF2-40B4-BE49-F238E27FC236}">
                  <a16:creationId xmlns:a16="http://schemas.microsoft.com/office/drawing/2014/main" id="{32E05244-B8B3-207F-7092-718858216608}"/>
                </a:ext>
              </a:extLst>
            </p:cNvPr>
            <p:cNvSpPr txBox="1"/>
            <p:nvPr/>
          </p:nvSpPr>
          <p:spPr>
            <a:xfrm>
              <a:off x="4670064" y="4710153"/>
              <a:ext cx="830677" cy="400110"/>
            </a:xfrm>
            <a:prstGeom prst="rect">
              <a:avLst/>
            </a:prstGeom>
            <a:noFill/>
          </p:spPr>
          <p:txBody>
            <a:bodyPr wrap="none" rtlCol="0">
              <a:spAutoFit/>
            </a:bodyPr>
            <a:lstStyle/>
            <a:p>
              <a:pPr algn="ctr"/>
              <a:r>
                <a:rPr lang="fr-FR" sz="1000" b="1" err="1">
                  <a:solidFill>
                    <a:schemeClr val="bg1"/>
                  </a:solidFill>
                  <a:latin typeface="Century Gothic" panose="020B0502020202020204" pitchFamily="34" charset="0"/>
                </a:rPr>
                <a:t>Precison</a:t>
              </a:r>
              <a:r>
                <a:rPr lang="fr-FR" sz="1000" b="1">
                  <a:solidFill>
                    <a:schemeClr val="bg1"/>
                  </a:solidFill>
                  <a:latin typeface="Century Gothic" panose="020B0502020202020204" pitchFamily="34" charset="0"/>
                </a:rPr>
                <a:t> </a:t>
              </a:r>
            </a:p>
            <a:p>
              <a:pPr algn="ctr"/>
              <a:r>
                <a:rPr lang="fr-FR" sz="1000" b="1" err="1">
                  <a:solidFill>
                    <a:schemeClr val="bg1"/>
                  </a:solidFill>
                  <a:latin typeface="Century Gothic" panose="020B0502020202020204" pitchFamily="34" charset="0"/>
                </a:rPr>
                <a:t>medecine</a:t>
              </a:r>
              <a:endParaRPr lang="fr-FR" sz="1000" b="1">
                <a:solidFill>
                  <a:schemeClr val="bg1"/>
                </a:solidFill>
                <a:latin typeface="Century Gothic" panose="020B0502020202020204" pitchFamily="34" charset="0"/>
              </a:endParaRPr>
            </a:p>
          </p:txBody>
        </p:sp>
        <p:sp>
          <p:nvSpPr>
            <p:cNvPr id="87" name="ZoneTexte 86">
              <a:extLst>
                <a:ext uri="{FF2B5EF4-FFF2-40B4-BE49-F238E27FC236}">
                  <a16:creationId xmlns:a16="http://schemas.microsoft.com/office/drawing/2014/main" id="{2584727D-17AF-5C4A-005B-4EB3258A231E}"/>
                </a:ext>
              </a:extLst>
            </p:cNvPr>
            <p:cNvSpPr txBox="1"/>
            <p:nvPr/>
          </p:nvSpPr>
          <p:spPr>
            <a:xfrm>
              <a:off x="3757759" y="3173761"/>
              <a:ext cx="936001" cy="338554"/>
            </a:xfrm>
            <a:prstGeom prst="rect">
              <a:avLst/>
            </a:prstGeom>
            <a:noFill/>
          </p:spPr>
          <p:txBody>
            <a:bodyPr wrap="square" rtlCol="0">
              <a:spAutoFit/>
            </a:bodyPr>
            <a:lstStyle/>
            <a:p>
              <a:pPr algn="ctr"/>
              <a:r>
                <a:rPr lang="fr-FR" sz="800" b="1" err="1">
                  <a:solidFill>
                    <a:schemeClr val="bg1"/>
                  </a:solidFill>
                  <a:latin typeface="Century Gothic" panose="020B0502020202020204" pitchFamily="34" charset="0"/>
                </a:rPr>
                <a:t>Personalisation</a:t>
              </a:r>
              <a:r>
                <a:rPr lang="fr-FR" sz="800" b="1">
                  <a:solidFill>
                    <a:schemeClr val="bg1"/>
                  </a:solidFill>
                  <a:latin typeface="Century Gothic" panose="020B0502020202020204" pitchFamily="34" charset="0"/>
                </a:rPr>
                <a:t> of care</a:t>
              </a:r>
            </a:p>
          </p:txBody>
        </p:sp>
        <p:sp>
          <p:nvSpPr>
            <p:cNvPr id="88" name="ZoneTexte 87">
              <a:extLst>
                <a:ext uri="{FF2B5EF4-FFF2-40B4-BE49-F238E27FC236}">
                  <a16:creationId xmlns:a16="http://schemas.microsoft.com/office/drawing/2014/main" id="{4645E1E8-2C74-7925-4CB8-C0789045FD9F}"/>
                </a:ext>
              </a:extLst>
            </p:cNvPr>
            <p:cNvSpPr txBox="1"/>
            <p:nvPr/>
          </p:nvSpPr>
          <p:spPr>
            <a:xfrm>
              <a:off x="5212325" y="2785659"/>
              <a:ext cx="651961" cy="276999"/>
            </a:xfrm>
            <a:prstGeom prst="rect">
              <a:avLst/>
            </a:prstGeom>
            <a:noFill/>
          </p:spPr>
          <p:txBody>
            <a:bodyPr wrap="square" rtlCol="0">
              <a:spAutoFit/>
            </a:bodyPr>
            <a:lstStyle/>
            <a:p>
              <a:pPr algn="ctr"/>
              <a:r>
                <a:rPr lang="fr-FR" sz="600" b="1" err="1">
                  <a:solidFill>
                    <a:srgbClr val="242269"/>
                  </a:solidFill>
                  <a:latin typeface="Century Gothic" panose="020B0502020202020204" pitchFamily="34" charset="0"/>
                </a:rPr>
                <a:t>Hepatology</a:t>
              </a:r>
              <a:endParaRPr lang="fr-FR" sz="600" b="1">
                <a:solidFill>
                  <a:srgbClr val="242269"/>
                </a:solidFill>
                <a:latin typeface="Century Gothic" panose="020B0502020202020204" pitchFamily="34" charset="0"/>
              </a:endParaRPr>
            </a:p>
            <a:p>
              <a:pPr algn="ctr"/>
              <a:r>
                <a:rPr lang="fr-FR" sz="600" b="1">
                  <a:solidFill>
                    <a:srgbClr val="242269"/>
                  </a:solidFill>
                  <a:latin typeface="Century Gothic" panose="020B0502020202020204" pitchFamily="34" charset="0"/>
                </a:rPr>
                <a:t>MASLD</a:t>
              </a:r>
            </a:p>
          </p:txBody>
        </p:sp>
        <p:sp>
          <p:nvSpPr>
            <p:cNvPr id="89" name="ZoneTexte 88">
              <a:extLst>
                <a:ext uri="{FF2B5EF4-FFF2-40B4-BE49-F238E27FC236}">
                  <a16:creationId xmlns:a16="http://schemas.microsoft.com/office/drawing/2014/main" id="{82242249-D2CE-7C1C-DA10-9A1A6F018C33}"/>
                </a:ext>
              </a:extLst>
            </p:cNvPr>
            <p:cNvSpPr txBox="1"/>
            <p:nvPr/>
          </p:nvSpPr>
          <p:spPr>
            <a:xfrm>
              <a:off x="5044192" y="3380060"/>
              <a:ext cx="644727" cy="369332"/>
            </a:xfrm>
            <a:prstGeom prst="rect">
              <a:avLst/>
            </a:prstGeom>
            <a:noFill/>
          </p:spPr>
          <p:txBody>
            <a:bodyPr wrap="none" rtlCol="0">
              <a:spAutoFit/>
            </a:bodyPr>
            <a:lstStyle/>
            <a:p>
              <a:pPr algn="ctr"/>
              <a:r>
                <a:rPr lang="fr-FR" sz="600" b="1" err="1">
                  <a:solidFill>
                    <a:srgbClr val="242269"/>
                  </a:solidFill>
                  <a:latin typeface="Century Gothic" panose="020B0502020202020204" pitchFamily="34" charset="0"/>
                </a:rPr>
                <a:t>Obesity</a:t>
              </a:r>
              <a:r>
                <a:rPr lang="fr-FR" sz="600" b="1">
                  <a:solidFill>
                    <a:srgbClr val="242269"/>
                  </a:solidFill>
                  <a:latin typeface="Century Gothic" panose="020B0502020202020204" pitchFamily="34" charset="0"/>
                </a:rPr>
                <a:t> </a:t>
              </a:r>
            </a:p>
            <a:p>
              <a:pPr algn="ctr"/>
              <a:r>
                <a:rPr lang="fr-FR" sz="600" b="1" err="1">
                  <a:solidFill>
                    <a:srgbClr val="242269"/>
                  </a:solidFill>
                  <a:latin typeface="Century Gothic" panose="020B0502020202020204" pitchFamily="34" charset="0"/>
                </a:rPr>
                <a:t>Medecines</a:t>
              </a:r>
              <a:r>
                <a:rPr lang="fr-FR" sz="600" b="1">
                  <a:solidFill>
                    <a:srgbClr val="242269"/>
                  </a:solidFill>
                  <a:latin typeface="Century Gothic" panose="020B0502020202020204" pitchFamily="34" charset="0"/>
                </a:rPr>
                <a:t> </a:t>
              </a:r>
            </a:p>
            <a:p>
              <a:pPr algn="ctr"/>
              <a:r>
                <a:rPr lang="fr-FR" sz="600" b="1" err="1">
                  <a:solidFill>
                    <a:srgbClr val="242269"/>
                  </a:solidFill>
                  <a:latin typeface="Century Gothic" panose="020B0502020202020204" pitchFamily="34" charset="0"/>
                </a:rPr>
                <a:t>Surgery</a:t>
              </a:r>
              <a:endParaRPr lang="fr-FR" sz="600" b="1">
                <a:solidFill>
                  <a:srgbClr val="242269"/>
                </a:solidFill>
                <a:latin typeface="Century Gothic" panose="020B0502020202020204" pitchFamily="34" charset="0"/>
              </a:endParaRPr>
            </a:p>
          </p:txBody>
        </p:sp>
        <p:sp>
          <p:nvSpPr>
            <p:cNvPr id="90" name="ZoneTexte 89">
              <a:extLst>
                <a:ext uri="{FF2B5EF4-FFF2-40B4-BE49-F238E27FC236}">
                  <a16:creationId xmlns:a16="http://schemas.microsoft.com/office/drawing/2014/main" id="{26364224-1BFC-1E18-866F-1F9DA35C62C9}"/>
                </a:ext>
              </a:extLst>
            </p:cNvPr>
            <p:cNvSpPr txBox="1"/>
            <p:nvPr/>
          </p:nvSpPr>
          <p:spPr>
            <a:xfrm>
              <a:off x="5503282" y="3913823"/>
              <a:ext cx="595035" cy="276999"/>
            </a:xfrm>
            <a:prstGeom prst="rect">
              <a:avLst/>
            </a:prstGeom>
            <a:noFill/>
          </p:spPr>
          <p:txBody>
            <a:bodyPr wrap="none" rtlCol="0">
              <a:spAutoFit/>
            </a:bodyPr>
            <a:lstStyle/>
            <a:p>
              <a:pPr algn="ctr"/>
              <a:r>
                <a:rPr lang="fr-FR" sz="600" b="1">
                  <a:solidFill>
                    <a:srgbClr val="242269"/>
                  </a:solidFill>
                  <a:latin typeface="Century Gothic" panose="020B0502020202020204" pitchFamily="34" charset="0"/>
                </a:rPr>
                <a:t>Exercice</a:t>
              </a:r>
              <a:br>
                <a:rPr lang="fr-FR" sz="600" b="1">
                  <a:solidFill>
                    <a:srgbClr val="242269"/>
                  </a:solidFill>
                  <a:latin typeface="Century Gothic" panose="020B0502020202020204" pitchFamily="34" charset="0"/>
                </a:rPr>
              </a:br>
              <a:r>
                <a:rPr lang="fr-FR" sz="600" b="1" err="1">
                  <a:solidFill>
                    <a:srgbClr val="242269"/>
                  </a:solidFill>
                  <a:latin typeface="Century Gothic" panose="020B0502020202020204" pitchFamily="34" charset="0"/>
                </a:rPr>
                <a:t>physiology</a:t>
              </a:r>
              <a:endParaRPr lang="fr-FR" sz="600" b="1">
                <a:solidFill>
                  <a:srgbClr val="242269"/>
                </a:solidFill>
                <a:latin typeface="Century Gothic" panose="020B0502020202020204" pitchFamily="34" charset="0"/>
              </a:endParaRPr>
            </a:p>
          </p:txBody>
        </p:sp>
        <p:sp>
          <p:nvSpPr>
            <p:cNvPr id="91" name="ZoneTexte 90">
              <a:extLst>
                <a:ext uri="{FF2B5EF4-FFF2-40B4-BE49-F238E27FC236}">
                  <a16:creationId xmlns:a16="http://schemas.microsoft.com/office/drawing/2014/main" id="{A4BF26B7-D07C-4EA0-4A44-F2BBA0075580}"/>
                </a:ext>
              </a:extLst>
            </p:cNvPr>
            <p:cNvSpPr txBox="1"/>
            <p:nvPr/>
          </p:nvSpPr>
          <p:spPr>
            <a:xfrm>
              <a:off x="6106800" y="3891392"/>
              <a:ext cx="764133" cy="276999"/>
            </a:xfrm>
            <a:prstGeom prst="rect">
              <a:avLst/>
            </a:prstGeom>
            <a:noFill/>
          </p:spPr>
          <p:txBody>
            <a:bodyPr wrap="square" rtlCol="0">
              <a:spAutoFit/>
            </a:bodyPr>
            <a:lstStyle/>
            <a:p>
              <a:pPr algn="ctr"/>
              <a:r>
                <a:rPr lang="fr-FR" sz="600" b="1" err="1">
                  <a:solidFill>
                    <a:srgbClr val="242269"/>
                  </a:solidFill>
                  <a:latin typeface="Century Gothic" panose="020B0502020202020204" pitchFamily="34" charset="0"/>
                </a:rPr>
                <a:t>Diabetes</a:t>
              </a:r>
              <a:br>
                <a:rPr lang="fr-FR" sz="600" b="1">
                  <a:solidFill>
                    <a:srgbClr val="242269"/>
                  </a:solidFill>
                  <a:latin typeface="Century Gothic" panose="020B0502020202020204" pitchFamily="34" charset="0"/>
                </a:rPr>
              </a:br>
              <a:r>
                <a:rPr lang="fr-FR" sz="600" b="1" err="1">
                  <a:solidFill>
                    <a:srgbClr val="242269"/>
                  </a:solidFill>
                  <a:latin typeface="Century Gothic" panose="020B0502020202020204" pitchFamily="34" charset="0"/>
                </a:rPr>
                <a:t>Endocrinology</a:t>
              </a:r>
              <a:endParaRPr lang="fr-FR" sz="600" b="1">
                <a:solidFill>
                  <a:srgbClr val="242269"/>
                </a:solidFill>
                <a:latin typeface="Century Gothic" panose="020B0502020202020204" pitchFamily="34" charset="0"/>
              </a:endParaRPr>
            </a:p>
          </p:txBody>
        </p:sp>
        <p:sp>
          <p:nvSpPr>
            <p:cNvPr id="92" name="ZoneTexte 91">
              <a:extLst>
                <a:ext uri="{FF2B5EF4-FFF2-40B4-BE49-F238E27FC236}">
                  <a16:creationId xmlns:a16="http://schemas.microsoft.com/office/drawing/2014/main" id="{31002DAE-2C68-7137-B1DC-B69C91BE6C38}"/>
                </a:ext>
              </a:extLst>
            </p:cNvPr>
            <p:cNvSpPr txBox="1"/>
            <p:nvPr/>
          </p:nvSpPr>
          <p:spPr>
            <a:xfrm>
              <a:off x="6596838" y="3412263"/>
              <a:ext cx="574195" cy="184666"/>
            </a:xfrm>
            <a:prstGeom prst="rect">
              <a:avLst/>
            </a:prstGeom>
            <a:noFill/>
          </p:spPr>
          <p:txBody>
            <a:bodyPr wrap="none" rtlCol="0">
              <a:spAutoFit/>
            </a:bodyPr>
            <a:lstStyle/>
            <a:p>
              <a:pPr algn="ctr"/>
              <a:r>
                <a:rPr lang="fr-FR" sz="600" b="1" err="1">
                  <a:solidFill>
                    <a:srgbClr val="242269"/>
                  </a:solidFill>
                  <a:latin typeface="Century Gothic" panose="020B0502020202020204" pitchFamily="34" charset="0"/>
                </a:rPr>
                <a:t>Lipidology</a:t>
              </a:r>
              <a:endParaRPr lang="fr-FR" sz="600" b="1">
                <a:solidFill>
                  <a:srgbClr val="242269"/>
                </a:solidFill>
                <a:latin typeface="Century Gothic" panose="020B0502020202020204" pitchFamily="34" charset="0"/>
              </a:endParaRPr>
            </a:p>
          </p:txBody>
        </p:sp>
        <p:sp>
          <p:nvSpPr>
            <p:cNvPr id="93" name="ZoneTexte 92">
              <a:extLst>
                <a:ext uri="{FF2B5EF4-FFF2-40B4-BE49-F238E27FC236}">
                  <a16:creationId xmlns:a16="http://schemas.microsoft.com/office/drawing/2014/main" id="{6609D57A-0147-A700-BEF1-76D628EE0796}"/>
                </a:ext>
              </a:extLst>
            </p:cNvPr>
            <p:cNvSpPr txBox="1"/>
            <p:nvPr/>
          </p:nvSpPr>
          <p:spPr>
            <a:xfrm>
              <a:off x="6363325" y="2697628"/>
              <a:ext cx="628697" cy="369332"/>
            </a:xfrm>
            <a:prstGeom prst="rect">
              <a:avLst/>
            </a:prstGeom>
            <a:noFill/>
          </p:spPr>
          <p:txBody>
            <a:bodyPr wrap="none" rtlCol="0">
              <a:spAutoFit/>
            </a:bodyPr>
            <a:lstStyle/>
            <a:p>
              <a:pPr algn="ctr"/>
              <a:r>
                <a:rPr lang="fr-FR" sz="600" b="1" err="1">
                  <a:solidFill>
                    <a:srgbClr val="242269"/>
                  </a:solidFill>
                  <a:latin typeface="Century Gothic" panose="020B0502020202020204" pitchFamily="34" charset="0"/>
                </a:rPr>
                <a:t>Nephrology</a:t>
              </a:r>
              <a:br>
                <a:rPr lang="fr-FR" sz="600" b="1">
                  <a:solidFill>
                    <a:srgbClr val="242269"/>
                  </a:solidFill>
                  <a:latin typeface="Century Gothic" panose="020B0502020202020204" pitchFamily="34" charset="0"/>
                </a:rPr>
              </a:br>
              <a:r>
                <a:rPr lang="fr-FR" sz="600" b="1">
                  <a:solidFill>
                    <a:srgbClr val="242269"/>
                  </a:solidFill>
                  <a:latin typeface="Century Gothic" panose="020B0502020202020204" pitchFamily="34" charset="0"/>
                </a:rPr>
                <a:t>CKD stage</a:t>
              </a:r>
              <a:br>
                <a:rPr lang="fr-FR" sz="600" b="1">
                  <a:solidFill>
                    <a:srgbClr val="242269"/>
                  </a:solidFill>
                  <a:latin typeface="Century Gothic" panose="020B0502020202020204" pitchFamily="34" charset="0"/>
                </a:rPr>
              </a:br>
              <a:r>
                <a:rPr lang="fr-FR" sz="600" b="1">
                  <a:solidFill>
                    <a:srgbClr val="242269"/>
                  </a:solidFill>
                  <a:latin typeface="Century Gothic" panose="020B0502020202020204" pitchFamily="34" charset="0"/>
                </a:rPr>
                <a:t>1-4</a:t>
              </a:r>
            </a:p>
          </p:txBody>
        </p:sp>
        <p:sp>
          <p:nvSpPr>
            <p:cNvPr id="94" name="ZoneTexte 93">
              <a:extLst>
                <a:ext uri="{FF2B5EF4-FFF2-40B4-BE49-F238E27FC236}">
                  <a16:creationId xmlns:a16="http://schemas.microsoft.com/office/drawing/2014/main" id="{D0358088-F09D-79E6-694A-7B048829F8BA}"/>
                </a:ext>
              </a:extLst>
            </p:cNvPr>
            <p:cNvSpPr txBox="1"/>
            <p:nvPr/>
          </p:nvSpPr>
          <p:spPr>
            <a:xfrm>
              <a:off x="5761991" y="2381221"/>
              <a:ext cx="675185" cy="461665"/>
            </a:xfrm>
            <a:prstGeom prst="rect">
              <a:avLst/>
            </a:prstGeom>
            <a:noFill/>
          </p:spPr>
          <p:txBody>
            <a:bodyPr wrap="none" rtlCol="0">
              <a:spAutoFit/>
            </a:bodyPr>
            <a:lstStyle/>
            <a:p>
              <a:pPr algn="ctr"/>
              <a:r>
                <a:rPr lang="fr-FR" sz="600" b="1" err="1">
                  <a:solidFill>
                    <a:srgbClr val="242269"/>
                  </a:solidFill>
                  <a:latin typeface="Century Gothic" panose="020B0502020202020204" pitchFamily="34" charset="0"/>
                </a:rPr>
                <a:t>Cardiology</a:t>
              </a:r>
              <a:br>
                <a:rPr lang="fr-FR" sz="600" b="1">
                  <a:solidFill>
                    <a:srgbClr val="242269"/>
                  </a:solidFill>
                  <a:latin typeface="Century Gothic" panose="020B0502020202020204" pitchFamily="34" charset="0"/>
                </a:rPr>
              </a:br>
              <a:r>
                <a:rPr lang="fr-FR" sz="600" b="1">
                  <a:solidFill>
                    <a:srgbClr val="242269"/>
                  </a:solidFill>
                  <a:latin typeface="Century Gothic" panose="020B0502020202020204" pitchFamily="34" charset="0"/>
                </a:rPr>
                <a:t>ASCVD</a:t>
              </a:r>
              <a:br>
                <a:rPr lang="fr-FR" sz="600" b="1">
                  <a:solidFill>
                    <a:srgbClr val="242269"/>
                  </a:solidFill>
                  <a:latin typeface="Century Gothic" panose="020B0502020202020204" pitchFamily="34" charset="0"/>
                </a:rPr>
              </a:br>
              <a:r>
                <a:rPr lang="fr-FR" sz="600" b="1">
                  <a:solidFill>
                    <a:srgbClr val="242269"/>
                  </a:solidFill>
                  <a:latin typeface="Century Gothic" panose="020B0502020202020204" pitchFamily="34" charset="0"/>
                </a:rPr>
                <a:t>Hypertension</a:t>
              </a:r>
              <a:br>
                <a:rPr lang="fr-FR" sz="600" b="1">
                  <a:solidFill>
                    <a:srgbClr val="242269"/>
                  </a:solidFill>
                  <a:latin typeface="Century Gothic" panose="020B0502020202020204" pitchFamily="34" charset="0"/>
                </a:rPr>
              </a:br>
              <a:r>
                <a:rPr lang="fr-FR" sz="600" b="1" err="1">
                  <a:solidFill>
                    <a:srgbClr val="242269"/>
                  </a:solidFill>
                  <a:latin typeface="Century Gothic" panose="020B0502020202020204" pitchFamily="34" charset="0"/>
                </a:rPr>
                <a:t>Heart</a:t>
              </a:r>
              <a:r>
                <a:rPr lang="fr-FR" sz="600" b="1">
                  <a:solidFill>
                    <a:srgbClr val="242269"/>
                  </a:solidFill>
                  <a:latin typeface="Century Gothic" panose="020B0502020202020204" pitchFamily="34" charset="0"/>
                </a:rPr>
                <a:t> </a:t>
              </a:r>
              <a:r>
                <a:rPr lang="fr-FR" sz="600" b="1" err="1">
                  <a:solidFill>
                    <a:srgbClr val="242269"/>
                  </a:solidFill>
                  <a:latin typeface="Century Gothic" panose="020B0502020202020204" pitchFamily="34" charset="0"/>
                </a:rPr>
                <a:t>failure</a:t>
              </a:r>
              <a:endParaRPr lang="fr-FR" sz="600" b="1">
                <a:solidFill>
                  <a:srgbClr val="242269"/>
                </a:solidFill>
                <a:latin typeface="Century Gothic" panose="020B0502020202020204" pitchFamily="34" charset="0"/>
              </a:endParaRPr>
            </a:p>
          </p:txBody>
        </p:sp>
        <p:sp>
          <p:nvSpPr>
            <p:cNvPr id="95" name="ZoneTexte 94">
              <a:extLst>
                <a:ext uri="{FF2B5EF4-FFF2-40B4-BE49-F238E27FC236}">
                  <a16:creationId xmlns:a16="http://schemas.microsoft.com/office/drawing/2014/main" id="{E0D183B1-90F2-B733-4AB1-683A9A21AA92}"/>
                </a:ext>
              </a:extLst>
            </p:cNvPr>
            <p:cNvSpPr txBox="1"/>
            <p:nvPr/>
          </p:nvSpPr>
          <p:spPr>
            <a:xfrm>
              <a:off x="5465546" y="4468404"/>
              <a:ext cx="1260907" cy="430887"/>
            </a:xfrm>
            <a:prstGeom prst="rect">
              <a:avLst/>
            </a:prstGeom>
            <a:noFill/>
          </p:spPr>
          <p:txBody>
            <a:bodyPr wrap="square">
              <a:spAutoFit/>
            </a:bodyPr>
            <a:lstStyle/>
            <a:p>
              <a:pPr algn="ctr"/>
              <a:r>
                <a:rPr lang="fr-FR" sz="1100" b="1" err="1">
                  <a:solidFill>
                    <a:srgbClr val="242269"/>
                  </a:solidFill>
                  <a:latin typeface="Century Gothic" panose="020B0502020202020204" pitchFamily="34" charset="0"/>
                </a:rPr>
                <a:t>Clinical</a:t>
              </a:r>
              <a:r>
                <a:rPr lang="fr-FR" sz="1100" b="1">
                  <a:solidFill>
                    <a:srgbClr val="242269"/>
                  </a:solidFill>
                  <a:latin typeface="Century Gothic" panose="020B0502020202020204" pitchFamily="34" charset="0"/>
                </a:rPr>
                <a:t> training programme*</a:t>
              </a:r>
            </a:p>
          </p:txBody>
        </p:sp>
      </p:grpSp>
      <p:sp>
        <p:nvSpPr>
          <p:cNvPr id="96" name="ZoneTexte 95">
            <a:extLst>
              <a:ext uri="{FF2B5EF4-FFF2-40B4-BE49-F238E27FC236}">
                <a16:creationId xmlns:a16="http://schemas.microsoft.com/office/drawing/2014/main" id="{7916D39F-5605-56CB-E4DB-07CD768B61F1}"/>
              </a:ext>
            </a:extLst>
          </p:cNvPr>
          <p:cNvSpPr txBox="1"/>
          <p:nvPr/>
        </p:nvSpPr>
        <p:spPr>
          <a:xfrm>
            <a:off x="0" y="5955875"/>
            <a:ext cx="4173794" cy="861774"/>
          </a:xfrm>
          <a:prstGeom prst="rect">
            <a:avLst/>
          </a:prstGeom>
          <a:solidFill>
            <a:schemeClr val="bg1"/>
          </a:solidFill>
        </p:spPr>
        <p:txBody>
          <a:bodyPr wrap="square">
            <a:spAutoFit/>
          </a:bodyPr>
          <a:lstStyle/>
          <a:p>
            <a:pPr marL="171450" indent="-171450">
              <a:buFont typeface="Arial" panose="020B0604020202020204" pitchFamily="34" charset="0"/>
              <a:buChar char="•"/>
            </a:pPr>
            <a:r>
              <a:rPr lang="fr-FR" sz="1000">
                <a:solidFill>
                  <a:srgbClr val="242269"/>
                </a:solidFill>
                <a:latin typeface="Century Gothic" panose="020B0502020202020204" pitchFamily="34" charset="0"/>
              </a:rPr>
              <a:t>Components and duration </a:t>
            </a:r>
            <a:r>
              <a:rPr lang="fr-FR" sz="1000" err="1">
                <a:solidFill>
                  <a:srgbClr val="242269"/>
                </a:solidFill>
                <a:latin typeface="Century Gothic" panose="020B0502020202020204" pitchFamily="34" charset="0"/>
              </a:rPr>
              <a:t>may</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vary</a:t>
            </a:r>
            <a:r>
              <a:rPr lang="fr-FR" sz="1000">
                <a:solidFill>
                  <a:srgbClr val="242269"/>
                </a:solidFill>
                <a:latin typeface="Century Gothic" panose="020B0502020202020204" pitchFamily="34" charset="0"/>
              </a:rPr>
              <a:t> and </a:t>
            </a:r>
            <a:r>
              <a:rPr lang="fr-FR" sz="1000" err="1">
                <a:solidFill>
                  <a:srgbClr val="242269"/>
                </a:solidFill>
                <a:latin typeface="Century Gothic" panose="020B0502020202020204" pitchFamily="34" charset="0"/>
              </a:rPr>
              <a:t>evolve</a:t>
            </a:r>
            <a:r>
              <a:rPr lang="fr-FR" sz="1000">
                <a:solidFill>
                  <a:srgbClr val="242269"/>
                </a:solidFill>
                <a:latin typeface="Century Gothic" panose="020B0502020202020204" pitchFamily="34" charset="0"/>
              </a:rPr>
              <a:t> over time </a:t>
            </a:r>
          </a:p>
          <a:p>
            <a:r>
              <a:rPr lang="fr-FR" sz="1000" b="1">
                <a:solidFill>
                  <a:srgbClr val="242269"/>
                </a:solidFill>
                <a:latin typeface="Century Gothic" panose="020B0502020202020204" pitchFamily="34" charset="0"/>
              </a:rPr>
              <a:t>ASCVD</a:t>
            </a:r>
            <a:r>
              <a:rPr lang="fr-FR" sz="1000">
                <a:solidFill>
                  <a:srgbClr val="242269"/>
                </a:solidFill>
                <a:latin typeface="Century Gothic" panose="020B0502020202020204" pitchFamily="34" charset="0"/>
              </a:rPr>
              <a:t> = </a:t>
            </a:r>
            <a:r>
              <a:rPr lang="fr-FR" sz="1000" err="1">
                <a:solidFill>
                  <a:srgbClr val="242269"/>
                </a:solidFill>
                <a:latin typeface="Century Gothic" panose="020B0502020202020204" pitchFamily="34" charset="0"/>
              </a:rPr>
              <a:t>atherosclerotic</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cardiovascular</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disease</a:t>
            </a:r>
            <a:br>
              <a:rPr lang="fr-FR" sz="1000">
                <a:solidFill>
                  <a:srgbClr val="242269"/>
                </a:solidFill>
                <a:latin typeface="Century Gothic" panose="020B0502020202020204" pitchFamily="34" charset="0"/>
              </a:rPr>
            </a:br>
            <a:r>
              <a:rPr lang="fr-FR" sz="1000" b="1">
                <a:solidFill>
                  <a:srgbClr val="242269"/>
                </a:solidFill>
                <a:latin typeface="Century Gothic" panose="020B0502020202020204" pitchFamily="34" charset="0"/>
              </a:rPr>
              <a:t>MASLD</a:t>
            </a:r>
            <a:r>
              <a:rPr lang="fr-FR" sz="1000">
                <a:solidFill>
                  <a:srgbClr val="242269"/>
                </a:solidFill>
                <a:latin typeface="Century Gothic" panose="020B0502020202020204" pitchFamily="34" charset="0"/>
              </a:rPr>
              <a:t> = </a:t>
            </a:r>
            <a:r>
              <a:rPr lang="fr-FR" sz="1000" err="1">
                <a:solidFill>
                  <a:srgbClr val="242269"/>
                </a:solidFill>
                <a:latin typeface="Century Gothic" panose="020B0502020202020204" pitchFamily="34" charset="0"/>
              </a:rPr>
              <a:t>metabolic</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dysfunction</a:t>
            </a:r>
            <a:r>
              <a:rPr lang="fr-FR" sz="1000">
                <a:solidFill>
                  <a:srgbClr val="242269"/>
                </a:solidFill>
                <a:latin typeface="Century Gothic" panose="020B0502020202020204" pitchFamily="34" charset="0"/>
              </a:rPr>
              <a:t>–</a:t>
            </a:r>
            <a:r>
              <a:rPr lang="fr-FR" sz="1000" err="1">
                <a:solidFill>
                  <a:srgbClr val="242269"/>
                </a:solidFill>
                <a:latin typeface="Century Gothic" panose="020B0502020202020204" pitchFamily="34" charset="0"/>
              </a:rPr>
              <a:t>associated</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steatotic</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liver</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disease</a:t>
            </a:r>
            <a:br>
              <a:rPr lang="fr-FR" sz="1000">
                <a:solidFill>
                  <a:srgbClr val="242269"/>
                </a:solidFill>
                <a:latin typeface="Century Gothic" panose="020B0502020202020204" pitchFamily="34" charset="0"/>
              </a:rPr>
            </a:br>
            <a:r>
              <a:rPr lang="fr-FR" sz="1000" b="1">
                <a:solidFill>
                  <a:srgbClr val="242269"/>
                </a:solidFill>
                <a:latin typeface="Century Gothic" panose="020B0502020202020204" pitchFamily="34" charset="0"/>
              </a:rPr>
              <a:t>CKD</a:t>
            </a:r>
            <a:r>
              <a:rPr lang="fr-FR" sz="1000">
                <a:solidFill>
                  <a:srgbClr val="242269"/>
                </a:solidFill>
                <a:latin typeface="Century Gothic" panose="020B0502020202020204" pitchFamily="34" charset="0"/>
              </a:rPr>
              <a:t> = </a:t>
            </a:r>
            <a:r>
              <a:rPr lang="fr-FR" sz="1000" err="1">
                <a:solidFill>
                  <a:srgbClr val="242269"/>
                </a:solidFill>
                <a:latin typeface="Century Gothic" panose="020B0502020202020204" pitchFamily="34" charset="0"/>
              </a:rPr>
              <a:t>chronic</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kidney</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disease</a:t>
            </a:r>
            <a:endParaRPr lang="fr-FR" sz="1000">
              <a:solidFill>
                <a:srgbClr val="242269"/>
              </a:solidFill>
              <a:latin typeface="Century Gothic" panose="020B0502020202020204" pitchFamily="34" charset="0"/>
            </a:endParaRPr>
          </a:p>
        </p:txBody>
      </p:sp>
      <p:sp>
        <p:nvSpPr>
          <p:cNvPr id="2" name="Rectangle : coins arrondis 1">
            <a:extLst>
              <a:ext uri="{FF2B5EF4-FFF2-40B4-BE49-F238E27FC236}">
                <a16:creationId xmlns:a16="http://schemas.microsoft.com/office/drawing/2014/main" id="{86E880E8-BB74-615A-C908-FA0D90614C78}"/>
              </a:ext>
            </a:extLst>
          </p:cNvPr>
          <p:cNvSpPr/>
          <p:nvPr/>
        </p:nvSpPr>
        <p:spPr>
          <a:xfrm>
            <a:off x="4302598" y="5915071"/>
            <a:ext cx="7744649" cy="841671"/>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err="1">
                <a:solidFill>
                  <a:schemeClr val="bg1"/>
                </a:solidFill>
                <a:latin typeface="Century Gothic" panose="020B0502020202020204" pitchFamily="34" charset="0"/>
              </a:rPr>
              <a:t>Traditional</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siloed</a:t>
            </a:r>
            <a:r>
              <a:rPr lang="fr-FR">
                <a:solidFill>
                  <a:schemeClr val="bg1"/>
                </a:solidFill>
                <a:latin typeface="Century Gothic" panose="020B0502020202020204" pitchFamily="34" charset="0"/>
              </a:rPr>
              <a:t> care leads to </a:t>
            </a:r>
            <a:r>
              <a:rPr lang="fr-FR" err="1">
                <a:solidFill>
                  <a:schemeClr val="bg1"/>
                </a:solidFill>
                <a:latin typeface="Century Gothic" panose="020B0502020202020204" pitchFamily="34" charset="0"/>
              </a:rPr>
              <a:t>missed</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opportunities</a:t>
            </a:r>
            <a:r>
              <a:rPr lang="fr-FR">
                <a:solidFill>
                  <a:schemeClr val="bg1"/>
                </a:solidFill>
                <a:latin typeface="Century Gothic" panose="020B0502020202020204" pitchFamily="34" charset="0"/>
              </a:rPr>
              <a:t>. The </a:t>
            </a:r>
            <a:r>
              <a:rPr lang="fr-FR" err="1">
                <a:solidFill>
                  <a:schemeClr val="bg1"/>
                </a:solidFill>
                <a:latin typeface="Century Gothic" panose="020B0502020202020204" pitchFamily="34" charset="0"/>
              </a:rPr>
              <a:t>complexity</a:t>
            </a:r>
            <a:r>
              <a:rPr lang="fr-FR">
                <a:solidFill>
                  <a:schemeClr val="bg1"/>
                </a:solidFill>
                <a:latin typeface="Century Gothic" panose="020B0502020202020204" pitchFamily="34" charset="0"/>
              </a:rPr>
              <a:t> of CMVD care </a:t>
            </a:r>
            <a:r>
              <a:rPr lang="fr-FR" err="1">
                <a:solidFill>
                  <a:schemeClr val="bg1"/>
                </a:solidFill>
                <a:latin typeface="Century Gothic" panose="020B0502020202020204" pitchFamily="34" charset="0"/>
              </a:rPr>
              <a:t>requires</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interdisciplinary</a:t>
            </a:r>
            <a:r>
              <a:rPr lang="fr-FR">
                <a:solidFill>
                  <a:schemeClr val="bg1"/>
                </a:solidFill>
                <a:latin typeface="Century Gothic" panose="020B0502020202020204" pitchFamily="34" charset="0"/>
              </a:rPr>
              <a:t> coordination.</a:t>
            </a:r>
            <a:endParaRPr lang="en-US">
              <a:solidFill>
                <a:schemeClr val="bg1"/>
              </a:solidFill>
              <a:latin typeface="Century Gothic" panose="020B0502020202020204" pitchFamily="34" charset="0"/>
            </a:endParaRPr>
          </a:p>
        </p:txBody>
      </p:sp>
    </p:spTree>
    <p:extLst>
      <p:ext uri="{BB962C8B-B14F-4D97-AF65-F5344CB8AC3E}">
        <p14:creationId xmlns:p14="http://schemas.microsoft.com/office/powerpoint/2010/main" val="19670057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8C8E65-1C5B-4AF1-8BA6-29783D211CDD}"/>
            </a:ext>
          </a:extLst>
        </p:cNvPr>
        <p:cNvGrpSpPr/>
        <p:nvPr/>
      </p:nvGrpSpPr>
      <p:grpSpPr>
        <a:xfrm>
          <a:off x="0" y="0"/>
          <a:ext cx="0" cy="0"/>
          <a:chOff x="0" y="0"/>
          <a:chExt cx="0" cy="0"/>
        </a:xfrm>
      </p:grpSpPr>
      <p:sp>
        <p:nvSpPr>
          <p:cNvPr id="3" name="Titre 2">
            <a:extLst>
              <a:ext uri="{FF2B5EF4-FFF2-40B4-BE49-F238E27FC236}">
                <a16:creationId xmlns:a16="http://schemas.microsoft.com/office/drawing/2014/main" id="{AA12459F-A23A-7880-32EA-9C7E6D785B61}"/>
              </a:ext>
            </a:extLst>
          </p:cNvPr>
          <p:cNvSpPr>
            <a:spLocks noGrp="1"/>
          </p:cNvSpPr>
          <p:nvPr>
            <p:ph type="title"/>
          </p:nvPr>
        </p:nvSpPr>
        <p:spPr>
          <a:xfrm>
            <a:off x="109821" y="348697"/>
            <a:ext cx="10878477" cy="778666"/>
          </a:xfrm>
        </p:spPr>
        <p:txBody>
          <a:bodyPr anchor="ctr">
            <a:normAutofit/>
          </a:bodyPr>
          <a:lstStyle/>
          <a:p>
            <a:r>
              <a:rPr lang="fr-FR" sz="2800" b="1">
                <a:solidFill>
                  <a:srgbClr val="242269"/>
                </a:solidFill>
                <a:latin typeface="Century Gothic "/>
              </a:rPr>
              <a:t>FROM SILOED GUIDELINES TO INTEGRATED JOURNEYS</a:t>
            </a:r>
            <a:r>
              <a:rPr lang="fr-FR" sz="2800" b="1" baseline="30000">
                <a:solidFill>
                  <a:srgbClr val="242269"/>
                </a:solidFill>
                <a:latin typeface="Century Gothic "/>
              </a:rPr>
              <a:t>37,38</a:t>
            </a:r>
          </a:p>
        </p:txBody>
      </p:sp>
      <p:sp>
        <p:nvSpPr>
          <p:cNvPr id="2" name="Rectangle : coins arrondis 1">
            <a:extLst>
              <a:ext uri="{FF2B5EF4-FFF2-40B4-BE49-F238E27FC236}">
                <a16:creationId xmlns:a16="http://schemas.microsoft.com/office/drawing/2014/main" id="{1C7857DC-2EC3-F040-8B47-2B3423486AF9}"/>
              </a:ext>
            </a:extLst>
          </p:cNvPr>
          <p:cNvSpPr/>
          <p:nvPr/>
        </p:nvSpPr>
        <p:spPr>
          <a:xfrm>
            <a:off x="473374" y="1304324"/>
            <a:ext cx="4777500" cy="4653131"/>
          </a:xfrm>
          <a:prstGeom prst="roundRect">
            <a:avLst>
              <a:gd name="adj" fmla="val 5582"/>
            </a:avLst>
          </a:prstGeom>
          <a:solidFill>
            <a:schemeClr val="bg1"/>
          </a:solidFill>
          <a:ln w="25400">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r>
              <a:rPr lang="fr-FR" sz="2000" b="1" dirty="0" err="1">
                <a:solidFill>
                  <a:srgbClr val="242269"/>
                </a:solidFill>
                <a:latin typeface="Century Gothic" panose="020B0502020202020204" pitchFamily="34" charset="0"/>
              </a:rPr>
              <a:t>Inadequacy</a:t>
            </a:r>
            <a:r>
              <a:rPr lang="fr-FR" sz="2000" b="1" dirty="0">
                <a:solidFill>
                  <a:srgbClr val="242269"/>
                </a:solidFill>
                <a:latin typeface="Century Gothic" panose="020B0502020202020204" pitchFamily="34" charset="0"/>
              </a:rPr>
              <a:t> of </a:t>
            </a:r>
            <a:r>
              <a:rPr lang="fr-FR" sz="2000" b="1" dirty="0" err="1">
                <a:solidFill>
                  <a:srgbClr val="242269"/>
                </a:solidFill>
                <a:latin typeface="Century Gothic" panose="020B0502020202020204" pitchFamily="34" charset="0"/>
              </a:rPr>
              <a:t>Clinical</a:t>
            </a:r>
            <a:r>
              <a:rPr lang="fr-FR" sz="2000" b="1" dirty="0">
                <a:solidFill>
                  <a:srgbClr val="242269"/>
                </a:solidFill>
                <a:latin typeface="Century Gothic" panose="020B0502020202020204" pitchFamily="34" charset="0"/>
              </a:rPr>
              <a:t> Guidelines for </a:t>
            </a:r>
            <a:r>
              <a:rPr lang="fr-FR" sz="2000" b="1" dirty="0" err="1">
                <a:solidFill>
                  <a:srgbClr val="242269"/>
                </a:solidFill>
                <a:latin typeface="Century Gothic" panose="020B0502020202020204" pitchFamily="34" charset="0"/>
              </a:rPr>
              <a:t>Multimorbidity</a:t>
            </a:r>
            <a:endParaRPr lang="fr-FR" sz="2000" b="1" dirty="0">
              <a:solidFill>
                <a:srgbClr val="242269"/>
              </a:solidFill>
              <a:latin typeface="Century Gothic" panose="020B0502020202020204" pitchFamily="34" charset="0"/>
            </a:endParaRPr>
          </a:p>
          <a:p>
            <a:endParaRPr lang="fr-FR" sz="2000" b="1" dirty="0">
              <a:solidFill>
                <a:srgbClr val="242269"/>
              </a:solidFill>
              <a:latin typeface="Century Gothic" panose="020B0502020202020204" pitchFamily="34" charset="0"/>
            </a:endParaRPr>
          </a:p>
          <a:p>
            <a:r>
              <a:rPr lang="fr-FR" sz="2000" dirty="0" err="1">
                <a:solidFill>
                  <a:srgbClr val="242269"/>
                </a:solidFill>
                <a:latin typeface="Century Gothic" panose="020B0502020202020204" pitchFamily="34" charset="0"/>
              </a:rPr>
              <a:t>Clinical</a:t>
            </a:r>
            <a:r>
              <a:rPr lang="fr-FR" sz="2000" dirty="0">
                <a:solidFill>
                  <a:srgbClr val="242269"/>
                </a:solidFill>
                <a:latin typeface="Century Gothic" panose="020B0502020202020204" pitchFamily="34" charset="0"/>
              </a:rPr>
              <a:t> guidelines </a:t>
            </a:r>
            <a:r>
              <a:rPr lang="fr-FR" sz="2000" dirty="0" err="1">
                <a:solidFill>
                  <a:srgbClr val="242269"/>
                </a:solidFill>
                <a:latin typeface="Century Gothic" panose="020B0502020202020204" pitchFamily="34" charset="0"/>
              </a:rPr>
              <a:t>often</a:t>
            </a:r>
            <a:r>
              <a:rPr lang="fr-FR" sz="2000" dirty="0">
                <a:solidFill>
                  <a:srgbClr val="242269"/>
                </a:solidFill>
                <a:latin typeface="Century Gothic" panose="020B0502020202020204" pitchFamily="34" charset="0"/>
              </a:rPr>
              <a:t> focus on single conditions</a:t>
            </a:r>
            <a:r>
              <a:rPr lang="fr-FR" sz="2000" baseline="30000" dirty="0">
                <a:solidFill>
                  <a:srgbClr val="242269"/>
                </a:solidFill>
                <a:latin typeface="Century Gothic" panose="020B0502020202020204" pitchFamily="34" charset="0"/>
              </a:rPr>
              <a:t>34</a:t>
            </a:r>
            <a:r>
              <a:rPr lang="fr-FR" sz="2000" dirty="0">
                <a:solidFill>
                  <a:srgbClr val="242269"/>
                </a:solidFill>
                <a:latin typeface="Century Gothic" panose="020B0502020202020204" pitchFamily="34" charset="0"/>
              </a:rPr>
              <a:t>, </a:t>
            </a:r>
            <a:r>
              <a:rPr lang="fr-FR" sz="2000" dirty="0" err="1">
                <a:solidFill>
                  <a:srgbClr val="242269"/>
                </a:solidFill>
                <a:latin typeface="Century Gothic" panose="020B0502020202020204" pitchFamily="34" charset="0"/>
              </a:rPr>
              <a:t>which</a:t>
            </a:r>
            <a:r>
              <a:rPr lang="fr-FR" sz="2000" dirty="0">
                <a:solidFill>
                  <a:srgbClr val="242269"/>
                </a:solidFill>
                <a:latin typeface="Century Gothic" panose="020B0502020202020204" pitchFamily="34" charset="0"/>
              </a:rPr>
              <a:t> </a:t>
            </a:r>
            <a:r>
              <a:rPr lang="fr-FR" sz="2000" dirty="0" err="1">
                <a:solidFill>
                  <a:srgbClr val="242269"/>
                </a:solidFill>
                <a:latin typeface="Century Gothic" panose="020B0502020202020204" pitchFamily="34" charset="0"/>
              </a:rPr>
              <a:t>does</a:t>
            </a:r>
            <a:r>
              <a:rPr lang="fr-FR" sz="2000" dirty="0">
                <a:solidFill>
                  <a:srgbClr val="242269"/>
                </a:solidFill>
                <a:latin typeface="Century Gothic" panose="020B0502020202020204" pitchFamily="34" charset="0"/>
              </a:rPr>
              <a:t> not match the reality of </a:t>
            </a:r>
            <a:r>
              <a:rPr lang="fr-FR" sz="2000" dirty="0" err="1">
                <a:solidFill>
                  <a:srgbClr val="242269"/>
                </a:solidFill>
                <a:latin typeface="Century Gothic" panose="020B0502020202020204" pitchFamily="34" charset="0"/>
              </a:rPr>
              <a:t>multimorbidity</a:t>
            </a:r>
            <a:r>
              <a:rPr lang="fr-FR" sz="2000" dirty="0">
                <a:solidFill>
                  <a:srgbClr val="242269"/>
                </a:solidFill>
                <a:latin typeface="Century Gothic" panose="020B0502020202020204" pitchFamily="34" charset="0"/>
              </a:rPr>
              <a:t>, </a:t>
            </a:r>
            <a:r>
              <a:rPr lang="fr-FR" sz="2000" dirty="0" err="1">
                <a:solidFill>
                  <a:srgbClr val="242269"/>
                </a:solidFill>
                <a:latin typeface="Century Gothic" panose="020B0502020202020204" pitchFamily="34" charset="0"/>
              </a:rPr>
              <a:t>where</a:t>
            </a:r>
            <a:r>
              <a:rPr lang="fr-FR" sz="2000" dirty="0">
                <a:solidFill>
                  <a:srgbClr val="242269"/>
                </a:solidFill>
                <a:latin typeface="Century Gothic" panose="020B0502020202020204" pitchFamily="34" charset="0"/>
              </a:rPr>
              <a:t> </a:t>
            </a:r>
            <a:r>
              <a:rPr lang="fr-FR" sz="2000" dirty="0" err="1">
                <a:solidFill>
                  <a:srgbClr val="242269"/>
                </a:solidFill>
                <a:latin typeface="Century Gothic" panose="020B0502020202020204" pitchFamily="34" charset="0"/>
              </a:rPr>
              <a:t>most</a:t>
            </a:r>
            <a:r>
              <a:rPr lang="fr-FR" sz="2000" dirty="0">
                <a:solidFill>
                  <a:srgbClr val="242269"/>
                </a:solidFill>
                <a:latin typeface="Century Gothic" panose="020B0502020202020204" pitchFamily="34" charset="0"/>
              </a:rPr>
              <a:t> patients have multiple </a:t>
            </a:r>
            <a:r>
              <a:rPr lang="fr-FR" sz="2000" dirty="0" err="1">
                <a:solidFill>
                  <a:srgbClr val="242269"/>
                </a:solidFill>
                <a:latin typeface="Century Gothic" panose="020B0502020202020204" pitchFamily="34" charset="0"/>
              </a:rPr>
              <a:t>chronic</a:t>
            </a:r>
            <a:r>
              <a:rPr lang="fr-FR" sz="2000" dirty="0">
                <a:solidFill>
                  <a:srgbClr val="242269"/>
                </a:solidFill>
                <a:latin typeface="Century Gothic" panose="020B0502020202020204" pitchFamily="34" charset="0"/>
              </a:rPr>
              <a:t> conditions. </a:t>
            </a:r>
          </a:p>
          <a:p>
            <a:r>
              <a:rPr lang="fr-FR" sz="2000" dirty="0" err="1">
                <a:solidFill>
                  <a:srgbClr val="242269"/>
                </a:solidFill>
                <a:latin typeface="Century Gothic" panose="020B0502020202020204" pitchFamily="34" charset="0"/>
              </a:rPr>
              <a:t>Combining</a:t>
            </a:r>
            <a:r>
              <a:rPr lang="fr-FR" sz="2000" dirty="0">
                <a:solidFill>
                  <a:srgbClr val="242269"/>
                </a:solidFill>
                <a:latin typeface="Century Gothic" panose="020B0502020202020204" pitchFamily="34" charset="0"/>
              </a:rPr>
              <a:t> </a:t>
            </a:r>
            <a:r>
              <a:rPr lang="fr-FR" sz="2000" dirty="0" err="1">
                <a:solidFill>
                  <a:srgbClr val="242269"/>
                </a:solidFill>
                <a:latin typeface="Century Gothic" panose="020B0502020202020204" pitchFamily="34" charset="0"/>
              </a:rPr>
              <a:t>recommendations</a:t>
            </a:r>
            <a:r>
              <a:rPr lang="fr-FR" sz="2000" dirty="0">
                <a:solidFill>
                  <a:srgbClr val="242269"/>
                </a:solidFill>
                <a:latin typeface="Century Gothic" panose="020B0502020202020204" pitchFamily="34" charset="0"/>
              </a:rPr>
              <a:t> for patients </a:t>
            </a:r>
            <a:r>
              <a:rPr lang="fr-FR" sz="2000" dirty="0" err="1">
                <a:solidFill>
                  <a:srgbClr val="242269"/>
                </a:solidFill>
                <a:latin typeface="Century Gothic" panose="020B0502020202020204" pitchFamily="34" charset="0"/>
              </a:rPr>
              <a:t>with</a:t>
            </a:r>
            <a:r>
              <a:rPr lang="fr-FR" sz="2000" dirty="0">
                <a:solidFill>
                  <a:srgbClr val="242269"/>
                </a:solidFill>
                <a:latin typeface="Century Gothic" panose="020B0502020202020204" pitchFamily="34" charset="0"/>
              </a:rPr>
              <a:t> </a:t>
            </a:r>
            <a:r>
              <a:rPr lang="fr-FR" sz="2000" dirty="0" err="1">
                <a:solidFill>
                  <a:srgbClr val="242269"/>
                </a:solidFill>
                <a:latin typeface="Century Gothic" panose="020B0502020202020204" pitchFamily="34" charset="0"/>
              </a:rPr>
              <a:t>multimorbidity</a:t>
            </a:r>
            <a:r>
              <a:rPr lang="fr-FR" sz="2000" dirty="0">
                <a:solidFill>
                  <a:srgbClr val="242269"/>
                </a:solidFill>
                <a:latin typeface="Century Gothic" panose="020B0502020202020204" pitchFamily="34" charset="0"/>
              </a:rPr>
              <a:t> can </a:t>
            </a:r>
            <a:r>
              <a:rPr lang="fr-FR" sz="2000" dirty="0" err="1">
                <a:solidFill>
                  <a:srgbClr val="242269"/>
                </a:solidFill>
                <a:latin typeface="Century Gothic" panose="020B0502020202020204" pitchFamily="34" charset="0"/>
              </a:rPr>
              <a:t>result</a:t>
            </a:r>
            <a:r>
              <a:rPr lang="fr-FR" sz="2000" dirty="0">
                <a:solidFill>
                  <a:srgbClr val="242269"/>
                </a:solidFill>
                <a:latin typeface="Century Gothic" panose="020B0502020202020204" pitchFamily="34" charset="0"/>
              </a:rPr>
              <a:t> in </a:t>
            </a:r>
            <a:r>
              <a:rPr lang="fr-FR" sz="2000" dirty="0" err="1">
                <a:solidFill>
                  <a:srgbClr val="242269"/>
                </a:solidFill>
                <a:latin typeface="Century Gothic" panose="020B0502020202020204" pitchFamily="34" charset="0"/>
              </a:rPr>
              <a:t>harmful</a:t>
            </a:r>
            <a:r>
              <a:rPr lang="fr-FR" sz="2000" dirty="0">
                <a:solidFill>
                  <a:srgbClr val="242269"/>
                </a:solidFill>
                <a:latin typeface="Century Gothic" panose="020B0502020202020204" pitchFamily="34" charset="0"/>
              </a:rPr>
              <a:t> or </a:t>
            </a:r>
            <a:r>
              <a:rPr lang="fr-FR" sz="2000" dirty="0" err="1">
                <a:solidFill>
                  <a:srgbClr val="242269"/>
                </a:solidFill>
                <a:latin typeface="Century Gothic" panose="020B0502020202020204" pitchFamily="34" charset="0"/>
              </a:rPr>
              <a:t>burdensome</a:t>
            </a:r>
            <a:r>
              <a:rPr lang="fr-FR" sz="2000" dirty="0">
                <a:solidFill>
                  <a:srgbClr val="242269"/>
                </a:solidFill>
                <a:latin typeface="Century Gothic" panose="020B0502020202020204" pitchFamily="34" charset="0"/>
              </a:rPr>
              <a:t> </a:t>
            </a:r>
            <a:r>
              <a:rPr lang="fr-FR" sz="2000" dirty="0" err="1">
                <a:solidFill>
                  <a:srgbClr val="242269"/>
                </a:solidFill>
                <a:latin typeface="Century Gothic" panose="020B0502020202020204" pitchFamily="34" charset="0"/>
              </a:rPr>
              <a:t>overall</a:t>
            </a:r>
            <a:r>
              <a:rPr lang="fr-FR" sz="2000" dirty="0">
                <a:solidFill>
                  <a:srgbClr val="242269"/>
                </a:solidFill>
                <a:latin typeface="Century Gothic" panose="020B0502020202020204" pitchFamily="34" charset="0"/>
              </a:rPr>
              <a:t> </a:t>
            </a:r>
            <a:r>
              <a:rPr lang="fr-FR" sz="2000" dirty="0" err="1">
                <a:solidFill>
                  <a:srgbClr val="242269"/>
                </a:solidFill>
                <a:latin typeface="Century Gothic" panose="020B0502020202020204" pitchFamily="34" charset="0"/>
              </a:rPr>
              <a:t>treatment</a:t>
            </a:r>
            <a:r>
              <a:rPr lang="fr-FR" sz="2000" dirty="0">
                <a:solidFill>
                  <a:srgbClr val="242269"/>
                </a:solidFill>
                <a:latin typeface="Century Gothic" panose="020B0502020202020204" pitchFamily="34" charset="0"/>
              </a:rPr>
              <a:t> regimens</a:t>
            </a:r>
            <a:r>
              <a:rPr lang="fr-FR" sz="2000" baseline="30000" dirty="0">
                <a:solidFill>
                  <a:srgbClr val="242269"/>
                </a:solidFill>
                <a:latin typeface="Century Gothic" panose="020B0502020202020204" pitchFamily="34" charset="0"/>
              </a:rPr>
              <a:t>34</a:t>
            </a:r>
            <a:r>
              <a:rPr lang="fr-FR" sz="2000" dirty="0">
                <a:solidFill>
                  <a:srgbClr val="242269"/>
                </a:solidFill>
                <a:latin typeface="Century Gothic" panose="020B0502020202020204" pitchFamily="34" charset="0"/>
              </a:rPr>
              <a:t>.</a:t>
            </a:r>
          </a:p>
        </p:txBody>
      </p:sp>
      <p:sp>
        <p:nvSpPr>
          <p:cNvPr id="5" name="ZoneTexte 4">
            <a:extLst>
              <a:ext uri="{FF2B5EF4-FFF2-40B4-BE49-F238E27FC236}">
                <a16:creationId xmlns:a16="http://schemas.microsoft.com/office/drawing/2014/main" id="{480ADE5A-E940-0976-81B5-09A74B621D5A}"/>
              </a:ext>
            </a:extLst>
          </p:cNvPr>
          <p:cNvSpPr txBox="1"/>
          <p:nvPr/>
        </p:nvSpPr>
        <p:spPr>
          <a:xfrm>
            <a:off x="5726348" y="3105834"/>
            <a:ext cx="739305" cy="646331"/>
          </a:xfrm>
          <a:prstGeom prst="rect">
            <a:avLst/>
          </a:prstGeom>
          <a:noFill/>
        </p:spPr>
        <p:txBody>
          <a:bodyPr wrap="none" rtlCol="0">
            <a:spAutoFit/>
          </a:bodyPr>
          <a:lstStyle/>
          <a:p>
            <a:r>
              <a:rPr lang="fr-FR" sz="3600" b="1">
                <a:solidFill>
                  <a:schemeClr val="accent4"/>
                </a:solidFill>
                <a:latin typeface="Century Gothic" panose="020B0502020202020204" pitchFamily="34" charset="0"/>
              </a:rPr>
              <a:t>&gt;&gt;</a:t>
            </a:r>
          </a:p>
        </p:txBody>
      </p:sp>
      <p:pic>
        <p:nvPicPr>
          <p:cNvPr id="7" name="Image 6" descr="Une image contenant texte, capture d’écran, Site web, document&#10;&#10;Le contenu généré par l’IA peut être incorrect.">
            <a:extLst>
              <a:ext uri="{FF2B5EF4-FFF2-40B4-BE49-F238E27FC236}">
                <a16:creationId xmlns:a16="http://schemas.microsoft.com/office/drawing/2014/main" id="{B9183410-A07F-539C-8707-CE006BB248D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11744" y="1086485"/>
            <a:ext cx="3748514" cy="5033485"/>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17352878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0AB1DD-5056-E2E7-2C5C-4B9B0C2CBA67}"/>
            </a:ext>
          </a:extLst>
        </p:cNvPr>
        <p:cNvGrpSpPr/>
        <p:nvPr/>
      </p:nvGrpSpPr>
      <p:grpSpPr>
        <a:xfrm>
          <a:off x="0" y="0"/>
          <a:ext cx="0" cy="0"/>
          <a:chOff x="0" y="0"/>
          <a:chExt cx="0" cy="0"/>
        </a:xfrm>
      </p:grpSpPr>
      <p:sp>
        <p:nvSpPr>
          <p:cNvPr id="6" name="Rectangle : coins arrondis 5">
            <a:extLst>
              <a:ext uri="{FF2B5EF4-FFF2-40B4-BE49-F238E27FC236}">
                <a16:creationId xmlns:a16="http://schemas.microsoft.com/office/drawing/2014/main" id="{FDA29C52-A7E3-7F89-F5A1-37244C868E62}"/>
              </a:ext>
            </a:extLst>
          </p:cNvPr>
          <p:cNvSpPr/>
          <p:nvPr/>
        </p:nvSpPr>
        <p:spPr>
          <a:xfrm>
            <a:off x="1510145" y="5733398"/>
            <a:ext cx="8711944" cy="1008472"/>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err="1">
                <a:solidFill>
                  <a:schemeClr val="bg1"/>
                </a:solidFill>
                <a:latin typeface="Century Gothic" panose="020B0502020202020204" pitchFamily="34" charset="0"/>
              </a:rPr>
              <a:t>SPCs</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offer</a:t>
            </a:r>
            <a:r>
              <a:rPr lang="fr-FR" sz="1600">
                <a:solidFill>
                  <a:schemeClr val="bg1"/>
                </a:solidFill>
                <a:latin typeface="Century Gothic" panose="020B0502020202020204" pitchFamily="34" charset="0"/>
              </a:rPr>
              <a:t> a </a:t>
            </a:r>
            <a:r>
              <a:rPr lang="fr-FR" sz="1600" err="1">
                <a:solidFill>
                  <a:schemeClr val="bg1"/>
                </a:solidFill>
                <a:latin typeface="Century Gothic" panose="020B0502020202020204" pitchFamily="34" charset="0"/>
              </a:rPr>
              <a:t>number</a:t>
            </a:r>
            <a:r>
              <a:rPr lang="fr-FR" sz="1600">
                <a:solidFill>
                  <a:schemeClr val="bg1"/>
                </a:solidFill>
                <a:latin typeface="Century Gothic" panose="020B0502020202020204" pitchFamily="34" charset="0"/>
              </a:rPr>
              <a:t> of </a:t>
            </a:r>
            <a:r>
              <a:rPr lang="fr-FR" sz="1600" err="1">
                <a:solidFill>
                  <a:schemeClr val="bg1"/>
                </a:solidFill>
                <a:latin typeface="Century Gothic" panose="020B0502020202020204" pitchFamily="34" charset="0"/>
              </a:rPr>
              <a:t>potential</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advantages</a:t>
            </a:r>
            <a:r>
              <a:rPr lang="fr-FR" sz="1600">
                <a:solidFill>
                  <a:schemeClr val="bg1"/>
                </a:solidFill>
                <a:latin typeface="Century Gothic" panose="020B0502020202020204" pitchFamily="34" charset="0"/>
              </a:rPr>
              <a:t> versus free-</a:t>
            </a:r>
            <a:r>
              <a:rPr lang="fr-FR" sz="1600" err="1">
                <a:solidFill>
                  <a:schemeClr val="bg1"/>
                </a:solidFill>
                <a:latin typeface="Century Gothic" panose="020B0502020202020204" pitchFamily="34" charset="0"/>
              </a:rPr>
              <a:t>equivalent</a:t>
            </a:r>
            <a:r>
              <a:rPr lang="fr-FR" sz="1600">
                <a:solidFill>
                  <a:schemeClr val="bg1"/>
                </a:solidFill>
                <a:latin typeface="Century Gothic" panose="020B0502020202020204" pitchFamily="34" charset="0"/>
              </a:rPr>
              <a:t> combination (FEC) </a:t>
            </a:r>
            <a:r>
              <a:rPr lang="fr-FR" sz="1600" err="1">
                <a:solidFill>
                  <a:schemeClr val="bg1"/>
                </a:solidFill>
                <a:latin typeface="Century Gothic" panose="020B0502020202020204" pitchFamily="34" charset="0"/>
              </a:rPr>
              <a:t>therapy</a:t>
            </a:r>
            <a:r>
              <a:rPr lang="fr-FR" sz="1600">
                <a:solidFill>
                  <a:schemeClr val="bg1"/>
                </a:solidFill>
                <a:latin typeface="Century Gothic" panose="020B0502020202020204" pitchFamily="34" charset="0"/>
              </a:rPr>
              <a:t>, as </a:t>
            </a:r>
            <a:r>
              <a:rPr lang="fr-FR" sz="1600" err="1">
                <a:solidFill>
                  <a:schemeClr val="bg1"/>
                </a:solidFill>
                <a:latin typeface="Century Gothic" panose="020B0502020202020204" pitchFamily="34" charset="0"/>
              </a:rPr>
              <a:t>it</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may</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improve</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tolerability</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reduce</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pill</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burden</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lower</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medical</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costs</a:t>
            </a:r>
            <a:r>
              <a:rPr lang="fr-FR" sz="1600">
                <a:solidFill>
                  <a:schemeClr val="bg1"/>
                </a:solidFill>
                <a:latin typeface="Century Gothic" panose="020B0502020202020204" pitchFamily="34" charset="0"/>
              </a:rPr>
              <a:t> and </a:t>
            </a:r>
            <a:r>
              <a:rPr lang="fr-FR" sz="1600" err="1">
                <a:solidFill>
                  <a:schemeClr val="bg1"/>
                </a:solidFill>
                <a:latin typeface="Century Gothic" panose="020B0502020202020204" pitchFamily="34" charset="0"/>
              </a:rPr>
              <a:t>resource</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utilization</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reduce</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physician</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clinical</a:t>
            </a:r>
            <a:r>
              <a:rPr lang="fr-FR" sz="1600">
                <a:solidFill>
                  <a:schemeClr val="bg1"/>
                </a:solidFill>
                <a:latin typeface="Century Gothic" panose="020B0502020202020204" pitchFamily="34" charset="0"/>
              </a:rPr>
              <a:t> </a:t>
            </a:r>
            <a:r>
              <a:rPr lang="fr-FR" sz="1600" err="1">
                <a:solidFill>
                  <a:schemeClr val="bg1"/>
                </a:solidFill>
                <a:latin typeface="Century Gothic" panose="020B0502020202020204" pitchFamily="34" charset="0"/>
              </a:rPr>
              <a:t>inertia</a:t>
            </a:r>
            <a:r>
              <a:rPr lang="fr-FR" sz="1600">
                <a:solidFill>
                  <a:schemeClr val="bg1"/>
                </a:solidFill>
                <a:latin typeface="Century Gothic" panose="020B0502020202020204" pitchFamily="34" charset="0"/>
              </a:rPr>
              <a:t>, and </a:t>
            </a:r>
            <a:r>
              <a:rPr lang="fr-FR" sz="1600" err="1">
                <a:solidFill>
                  <a:schemeClr val="bg1"/>
                </a:solidFill>
                <a:latin typeface="Century Gothic" panose="020B0502020202020204" pitchFamily="34" charset="0"/>
              </a:rPr>
              <a:t>improve</a:t>
            </a:r>
            <a:r>
              <a:rPr lang="fr-FR" sz="1600">
                <a:solidFill>
                  <a:schemeClr val="bg1"/>
                </a:solidFill>
                <a:latin typeface="Century Gothic" panose="020B0502020202020204" pitchFamily="34" charset="0"/>
              </a:rPr>
              <a:t> patient </a:t>
            </a:r>
            <a:r>
              <a:rPr lang="fr-FR" sz="1600" err="1">
                <a:solidFill>
                  <a:schemeClr val="bg1"/>
                </a:solidFill>
                <a:latin typeface="Century Gothic" panose="020B0502020202020204" pitchFamily="34" charset="0"/>
              </a:rPr>
              <a:t>adherence</a:t>
            </a:r>
            <a:r>
              <a:rPr lang="fr-FR" sz="1600">
                <a:solidFill>
                  <a:schemeClr val="bg1"/>
                </a:solidFill>
                <a:latin typeface="Century Gothic" panose="020B0502020202020204" pitchFamily="34" charset="0"/>
              </a:rPr>
              <a:t> to medication.</a:t>
            </a:r>
            <a:r>
              <a:rPr lang="fr-FR" sz="1600" baseline="30000">
                <a:solidFill>
                  <a:schemeClr val="bg1"/>
                </a:solidFill>
                <a:latin typeface="Century Gothic" panose="020B0502020202020204" pitchFamily="34" charset="0"/>
              </a:rPr>
              <a:t>39</a:t>
            </a:r>
            <a:endParaRPr lang="fr-FR" sz="1600">
              <a:solidFill>
                <a:schemeClr val="bg1"/>
              </a:solidFill>
              <a:latin typeface="Century Gothic" panose="020B0502020202020204" pitchFamily="34" charset="0"/>
            </a:endParaRPr>
          </a:p>
        </p:txBody>
      </p:sp>
      <p:sp>
        <p:nvSpPr>
          <p:cNvPr id="7" name="Titre 7">
            <a:extLst>
              <a:ext uri="{FF2B5EF4-FFF2-40B4-BE49-F238E27FC236}">
                <a16:creationId xmlns:a16="http://schemas.microsoft.com/office/drawing/2014/main" id="{124E9F6C-E6D5-4E56-1507-FA2D66B8D568}"/>
              </a:ext>
            </a:extLst>
          </p:cNvPr>
          <p:cNvSpPr>
            <a:spLocks noGrp="1"/>
          </p:cNvSpPr>
          <p:nvPr>
            <p:ph type="title"/>
          </p:nvPr>
        </p:nvSpPr>
        <p:spPr>
          <a:xfrm>
            <a:off x="304800" y="43951"/>
            <a:ext cx="11439292" cy="763580"/>
          </a:xfrm>
        </p:spPr>
        <p:txBody>
          <a:bodyPr anchor="ctr">
            <a:normAutofit/>
          </a:bodyPr>
          <a:lstStyle/>
          <a:p>
            <a:r>
              <a:rPr lang="fr-FR" sz="2800" b="1" err="1">
                <a:solidFill>
                  <a:srgbClr val="242269"/>
                </a:solidFill>
                <a:latin typeface="Century Gothic" panose="020B0502020202020204" pitchFamily="34" charset="0"/>
              </a:rPr>
              <a:t>SPCs</a:t>
            </a:r>
            <a:r>
              <a:rPr lang="fr-FR" sz="2800" b="1">
                <a:solidFill>
                  <a:srgbClr val="242269"/>
                </a:solidFill>
                <a:latin typeface="Century Gothic" panose="020B0502020202020204" pitchFamily="34" charset="0"/>
              </a:rPr>
              <a:t> MAKE TREATMENT MORE ACCURATE IN HYPERTENSION</a:t>
            </a:r>
            <a:endParaRPr lang="fr-FR" sz="2800" b="1" baseline="30000">
              <a:solidFill>
                <a:srgbClr val="242269"/>
              </a:solidFill>
              <a:latin typeface="Century Gothic" panose="020B0502020202020204" pitchFamily="34" charset="0"/>
            </a:endParaRPr>
          </a:p>
        </p:txBody>
      </p:sp>
      <p:sp>
        <p:nvSpPr>
          <p:cNvPr id="9" name="Rounded Rectangle 1">
            <a:extLst>
              <a:ext uri="{FF2B5EF4-FFF2-40B4-BE49-F238E27FC236}">
                <a16:creationId xmlns:a16="http://schemas.microsoft.com/office/drawing/2014/main" id="{06CF0074-39D8-559A-E0FF-455351357537}"/>
              </a:ext>
            </a:extLst>
          </p:cNvPr>
          <p:cNvSpPr/>
          <p:nvPr/>
        </p:nvSpPr>
        <p:spPr>
          <a:xfrm>
            <a:off x="3550765" y="3366242"/>
            <a:ext cx="6473406" cy="2279717"/>
          </a:xfrm>
          <a:custGeom>
            <a:avLst/>
            <a:gdLst/>
            <a:ahLst/>
            <a:cxnLst/>
            <a:rect l="0" t="0" r="0" b="0"/>
            <a:pathLst>
              <a:path w="3799181" h="2279717">
                <a:moveTo>
                  <a:pt x="1915905" y="1263329"/>
                </a:moveTo>
                <a:lnTo>
                  <a:pt x="3140590" y="0"/>
                </a:lnTo>
                <a:lnTo>
                  <a:pt x="3217638" y="79480"/>
                </a:lnTo>
                <a:cubicBezTo>
                  <a:pt x="3370179" y="236838"/>
                  <a:pt x="3579980" y="325657"/>
                  <a:pt x="3799138" y="325657"/>
                </a:cubicBezTo>
                <a:lnTo>
                  <a:pt x="3799181" y="325657"/>
                </a:lnTo>
                <a:cubicBezTo>
                  <a:pt x="3756282" y="325657"/>
                  <a:pt x="3715214" y="343043"/>
                  <a:pt x="3685354" y="373844"/>
                </a:cubicBezTo>
                <a:lnTo>
                  <a:pt x="2383578" y="1716696"/>
                </a:lnTo>
                <a:cubicBezTo>
                  <a:pt x="2034699" y="2076583"/>
                  <a:pt x="1554864" y="2279717"/>
                  <a:pt x="1053631" y="2279717"/>
                </a:cubicBezTo>
                <a:lnTo>
                  <a:pt x="0" y="2279717"/>
                </a:lnTo>
                <a:lnTo>
                  <a:pt x="0" y="2279243"/>
                </a:lnTo>
                <a:lnTo>
                  <a:pt x="209910" y="1954040"/>
                </a:lnTo>
                <a:lnTo>
                  <a:pt x="0" y="1628836"/>
                </a:lnTo>
                <a:lnTo>
                  <a:pt x="0" y="1628364"/>
                </a:lnTo>
                <a:lnTo>
                  <a:pt x="1053631" y="1628364"/>
                </a:lnTo>
                <a:cubicBezTo>
                  <a:pt x="1378607" y="1628364"/>
                  <a:pt x="1689709" y="1496662"/>
                  <a:pt x="1915905" y="1263329"/>
                </a:cubicBezTo>
                <a:close/>
              </a:path>
            </a:pathLst>
          </a:custGeom>
          <a:gradFill flip="none" rotWithShape="1">
            <a:gsLst>
              <a:gs pos="0">
                <a:srgbClr val="DE2E2E">
                  <a:shade val="30000"/>
                  <a:satMod val="115000"/>
                </a:srgbClr>
              </a:gs>
              <a:gs pos="50000">
                <a:srgbClr val="DE2E2E">
                  <a:shade val="67500"/>
                  <a:satMod val="115000"/>
                </a:srgbClr>
              </a:gs>
              <a:gs pos="100000">
                <a:srgbClr val="DE2E2E">
                  <a:shade val="100000"/>
                  <a:satMod val="115000"/>
                </a:srgbClr>
              </a:gs>
            </a:gsLst>
            <a:lin ang="108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a:lnSpc>
                <a:spcPts val="2200"/>
              </a:lnSpc>
            </a:pPr>
            <a:endParaRPr sz="1600" b="1">
              <a:solidFill>
                <a:srgbClr val="DE2E2E"/>
              </a:solidFill>
              <a:latin typeface="Century Gothic" panose="020B0502020202020204" pitchFamily="34" charset="0"/>
            </a:endParaRPr>
          </a:p>
        </p:txBody>
      </p:sp>
      <p:sp>
        <p:nvSpPr>
          <p:cNvPr id="10" name="Rounded Rectangle 4">
            <a:extLst>
              <a:ext uri="{FF2B5EF4-FFF2-40B4-BE49-F238E27FC236}">
                <a16:creationId xmlns:a16="http://schemas.microsoft.com/office/drawing/2014/main" id="{582C0C14-032B-5036-BA28-3474C7733DF9}"/>
              </a:ext>
            </a:extLst>
          </p:cNvPr>
          <p:cNvSpPr/>
          <p:nvPr/>
        </p:nvSpPr>
        <p:spPr>
          <a:xfrm>
            <a:off x="3550765" y="3366113"/>
            <a:ext cx="5216788" cy="1302811"/>
          </a:xfrm>
          <a:custGeom>
            <a:avLst/>
            <a:gdLst/>
            <a:ahLst/>
            <a:cxnLst/>
            <a:rect l="0" t="0" r="0" b="0"/>
            <a:pathLst>
              <a:path w="2542564" h="1302811">
                <a:moveTo>
                  <a:pt x="2542356" y="325781"/>
                </a:moveTo>
                <a:cubicBezTo>
                  <a:pt x="2446876" y="325781"/>
                  <a:pt x="2355472" y="364479"/>
                  <a:pt x="2289018" y="433038"/>
                </a:cubicBezTo>
                <a:lnTo>
                  <a:pt x="1741848" y="997540"/>
                </a:lnTo>
                <a:cubicBezTo>
                  <a:pt x="1552709" y="1192670"/>
                  <a:pt x="1292561" y="1302811"/>
                  <a:pt x="1020809" y="1302811"/>
                </a:cubicBezTo>
                <a:lnTo>
                  <a:pt x="0" y="1302811"/>
                </a:lnTo>
                <a:lnTo>
                  <a:pt x="0" y="1302337"/>
                </a:lnTo>
                <a:lnTo>
                  <a:pt x="209910" y="977134"/>
                </a:lnTo>
                <a:lnTo>
                  <a:pt x="0" y="651931"/>
                </a:lnTo>
                <a:lnTo>
                  <a:pt x="0" y="651457"/>
                </a:lnTo>
                <a:lnTo>
                  <a:pt x="1020809" y="651457"/>
                </a:lnTo>
                <a:cubicBezTo>
                  <a:pt x="1116290" y="651457"/>
                  <a:pt x="1207694" y="612760"/>
                  <a:pt x="1274147" y="544201"/>
                </a:cubicBezTo>
                <a:lnTo>
                  <a:pt x="1801639" y="0"/>
                </a:lnTo>
                <a:lnTo>
                  <a:pt x="1821623" y="20611"/>
                </a:lnTo>
                <a:cubicBezTo>
                  <a:pt x="2010755" y="215680"/>
                  <a:pt x="2270861" y="325781"/>
                  <a:pt x="2542564" y="325781"/>
                </a:cubicBezTo>
                <a:close/>
              </a:path>
            </a:pathLst>
          </a:custGeom>
          <a:gradFill flip="none" rotWithShape="1">
            <a:gsLst>
              <a:gs pos="0">
                <a:srgbClr val="E97132">
                  <a:shade val="30000"/>
                  <a:satMod val="115000"/>
                </a:srgbClr>
              </a:gs>
              <a:gs pos="50000">
                <a:srgbClr val="E97132">
                  <a:shade val="67500"/>
                  <a:satMod val="115000"/>
                </a:srgbClr>
              </a:gs>
              <a:gs pos="100000">
                <a:srgbClr val="E97132">
                  <a:shade val="100000"/>
                  <a:satMod val="115000"/>
                </a:srgbClr>
              </a:gs>
            </a:gsLst>
            <a:lin ang="10800000" scaled="1"/>
            <a:tileRect/>
          </a:gradFill>
          <a:ln>
            <a:noFill/>
          </a:ln>
          <a:effectLst>
            <a:outerShdw blurRad="50800" dist="38100" dir="2700000" algn="tl" rotWithShape="0">
              <a:prstClr val="black">
                <a:alpha val="40000"/>
              </a:prstClr>
            </a:outerShdw>
          </a:effectLst>
        </p:spPr>
        <p:txBody>
          <a:bodyPr rtlCol="0" anchor="ctr"/>
          <a:lstStyle/>
          <a:p>
            <a:pPr algn="ctr"/>
            <a:endParaRPr/>
          </a:p>
        </p:txBody>
      </p:sp>
      <p:sp>
        <p:nvSpPr>
          <p:cNvPr id="11" name="Rounded Rectangle 7">
            <a:extLst>
              <a:ext uri="{FF2B5EF4-FFF2-40B4-BE49-F238E27FC236}">
                <a16:creationId xmlns:a16="http://schemas.microsoft.com/office/drawing/2014/main" id="{230A8B24-5F77-525D-19EE-27708185C1B6}"/>
              </a:ext>
            </a:extLst>
          </p:cNvPr>
          <p:cNvSpPr/>
          <p:nvPr/>
        </p:nvSpPr>
        <p:spPr>
          <a:xfrm>
            <a:off x="3550764" y="3040545"/>
            <a:ext cx="4475866" cy="651353"/>
          </a:xfrm>
          <a:custGeom>
            <a:avLst/>
            <a:gdLst/>
            <a:ahLst/>
            <a:cxnLst/>
            <a:rect l="0" t="0" r="0" b="0"/>
            <a:pathLst>
              <a:path w="1802062" h="651353">
                <a:moveTo>
                  <a:pt x="0" y="651351"/>
                </a:moveTo>
                <a:lnTo>
                  <a:pt x="210332" y="325676"/>
                </a:lnTo>
                <a:lnTo>
                  <a:pt x="0" y="2"/>
                </a:lnTo>
                <a:lnTo>
                  <a:pt x="1486398" y="0"/>
                </a:lnTo>
                <a:lnTo>
                  <a:pt x="1802062" y="325572"/>
                </a:lnTo>
                <a:lnTo>
                  <a:pt x="1486284" y="651353"/>
                </a:lnTo>
                <a:close/>
              </a:path>
            </a:pathLst>
          </a:custGeom>
          <a:gradFill flip="none" rotWithShape="1">
            <a:gsLst>
              <a:gs pos="0">
                <a:srgbClr val="134792">
                  <a:shade val="30000"/>
                  <a:satMod val="115000"/>
                </a:srgbClr>
              </a:gs>
              <a:gs pos="50000">
                <a:srgbClr val="134792">
                  <a:shade val="67500"/>
                  <a:satMod val="115000"/>
                </a:srgbClr>
              </a:gs>
              <a:gs pos="100000">
                <a:srgbClr val="134792">
                  <a:shade val="100000"/>
                  <a:satMod val="115000"/>
                </a:srgbClr>
              </a:gs>
            </a:gsLst>
            <a:lin ang="10800000" scaled="1"/>
            <a:tileRect/>
          </a:gradFill>
          <a:ln>
            <a:noFill/>
          </a:ln>
          <a:effectLst>
            <a:outerShdw blurRad="50800" dist="38100" dir="2700000" algn="tl" rotWithShape="0">
              <a:prstClr val="black">
                <a:alpha val="40000"/>
              </a:prstClr>
            </a:outerShdw>
          </a:effectLst>
        </p:spPr>
        <p:txBody>
          <a:bodyPr rtlCol="0" anchor="ctr"/>
          <a:lstStyle/>
          <a:p>
            <a:pPr algn="ctr"/>
            <a:endParaRPr/>
          </a:p>
        </p:txBody>
      </p:sp>
      <p:sp>
        <p:nvSpPr>
          <p:cNvPr id="12" name="Rounded Rectangle 10">
            <a:extLst>
              <a:ext uri="{FF2B5EF4-FFF2-40B4-BE49-F238E27FC236}">
                <a16:creationId xmlns:a16="http://schemas.microsoft.com/office/drawing/2014/main" id="{054538DC-E67C-35F6-933F-96668A00C844}"/>
              </a:ext>
            </a:extLst>
          </p:cNvPr>
          <p:cNvSpPr/>
          <p:nvPr/>
        </p:nvSpPr>
        <p:spPr>
          <a:xfrm>
            <a:off x="3550766" y="2063515"/>
            <a:ext cx="5814814" cy="1628383"/>
          </a:xfrm>
          <a:custGeom>
            <a:avLst/>
            <a:gdLst/>
            <a:ahLst/>
            <a:cxnLst/>
            <a:rect l="0" t="0" r="0" b="0"/>
            <a:pathLst>
              <a:path w="3140970" h="1628383">
                <a:moveTo>
                  <a:pt x="0" y="651303"/>
                </a:moveTo>
                <a:lnTo>
                  <a:pt x="210290" y="325676"/>
                </a:lnTo>
                <a:lnTo>
                  <a:pt x="0" y="50"/>
                </a:lnTo>
                <a:lnTo>
                  <a:pt x="0" y="0"/>
                </a:lnTo>
                <a:lnTo>
                  <a:pt x="1021246" y="0"/>
                </a:lnTo>
                <a:cubicBezTo>
                  <a:pt x="1292949" y="0"/>
                  <a:pt x="1553056" y="110101"/>
                  <a:pt x="1742188" y="305170"/>
                </a:cubicBezTo>
                <a:lnTo>
                  <a:pt x="2289640" y="869808"/>
                </a:lnTo>
                <a:cubicBezTo>
                  <a:pt x="2356091" y="938345"/>
                  <a:pt x="2447480" y="977030"/>
                  <a:pt x="2542944" y="977030"/>
                </a:cubicBezTo>
                <a:lnTo>
                  <a:pt x="2825242" y="977030"/>
                </a:lnTo>
                <a:lnTo>
                  <a:pt x="3140970" y="1302726"/>
                </a:lnTo>
                <a:lnTo>
                  <a:pt x="2825274" y="1628383"/>
                </a:lnTo>
                <a:lnTo>
                  <a:pt x="2542944" y="1628383"/>
                </a:lnTo>
                <a:cubicBezTo>
                  <a:pt x="2271240" y="1628383"/>
                  <a:pt x="2011134" y="1518282"/>
                  <a:pt x="1822002" y="1323212"/>
                </a:cubicBezTo>
                <a:lnTo>
                  <a:pt x="1274550" y="758575"/>
                </a:lnTo>
                <a:cubicBezTo>
                  <a:pt x="1208098" y="690037"/>
                  <a:pt x="1116709" y="651353"/>
                  <a:pt x="1021246" y="651353"/>
                </a:cubicBezTo>
                <a:lnTo>
                  <a:pt x="0" y="651353"/>
                </a:lnTo>
                <a:close/>
              </a:path>
            </a:pathLst>
          </a:custGeom>
          <a:gradFill flip="none" rotWithShape="1">
            <a:gsLst>
              <a:gs pos="0">
                <a:srgbClr val="FFC82E">
                  <a:shade val="30000"/>
                  <a:satMod val="115000"/>
                </a:srgbClr>
              </a:gs>
              <a:gs pos="50000">
                <a:srgbClr val="FFC82E">
                  <a:shade val="67500"/>
                  <a:satMod val="115000"/>
                </a:srgbClr>
              </a:gs>
              <a:gs pos="100000">
                <a:srgbClr val="FFC82E">
                  <a:shade val="100000"/>
                  <a:satMod val="115000"/>
                </a:srgbClr>
              </a:gs>
            </a:gsLst>
            <a:lin ang="10800000" scaled="1"/>
            <a:tileRect/>
          </a:gradFill>
          <a:ln>
            <a:noFill/>
          </a:ln>
          <a:effectLst>
            <a:outerShdw blurRad="50800" dist="38100" dir="2700000" algn="tl" rotWithShape="0">
              <a:prstClr val="black">
                <a:alpha val="40000"/>
              </a:prstClr>
            </a:outerShdw>
          </a:effectLst>
        </p:spPr>
        <p:txBody>
          <a:bodyPr rtlCol="0" anchor="ctr"/>
          <a:lstStyle/>
          <a:p>
            <a:pPr algn="ctr"/>
            <a:endParaRPr>
              <a:solidFill>
                <a:srgbClr val="DE2E2E"/>
              </a:solidFill>
            </a:endParaRPr>
          </a:p>
        </p:txBody>
      </p:sp>
      <p:sp>
        <p:nvSpPr>
          <p:cNvPr id="13" name="Rounded Rectangle 13">
            <a:extLst>
              <a:ext uri="{FF2B5EF4-FFF2-40B4-BE49-F238E27FC236}">
                <a16:creationId xmlns:a16="http://schemas.microsoft.com/office/drawing/2014/main" id="{D46599F9-199E-D864-6CEE-FB8EB25D0883}"/>
              </a:ext>
            </a:extLst>
          </p:cNvPr>
          <p:cNvSpPr/>
          <p:nvPr/>
        </p:nvSpPr>
        <p:spPr>
          <a:xfrm>
            <a:off x="3550765" y="1086485"/>
            <a:ext cx="7972832" cy="2605413"/>
          </a:xfrm>
          <a:custGeom>
            <a:avLst/>
            <a:gdLst/>
            <a:ahLst/>
            <a:cxnLst/>
            <a:rect l="0" t="0" r="0" b="0"/>
            <a:pathLst>
              <a:path w="5298608" h="2605413">
                <a:moveTo>
                  <a:pt x="0" y="650879"/>
                </a:moveTo>
                <a:lnTo>
                  <a:pt x="209910" y="325676"/>
                </a:lnTo>
                <a:lnTo>
                  <a:pt x="0" y="473"/>
                </a:lnTo>
                <a:lnTo>
                  <a:pt x="0" y="0"/>
                </a:lnTo>
                <a:lnTo>
                  <a:pt x="1053621" y="0"/>
                </a:lnTo>
                <a:cubicBezTo>
                  <a:pt x="1554861" y="0"/>
                  <a:pt x="2034703" y="203139"/>
                  <a:pt x="2383583" y="563035"/>
                </a:cubicBezTo>
                <a:lnTo>
                  <a:pt x="3685316" y="1905873"/>
                </a:lnTo>
                <a:cubicBezTo>
                  <a:pt x="3715174" y="1936675"/>
                  <a:pt x="3756241" y="1954060"/>
                  <a:pt x="3799138" y="1954060"/>
                </a:cubicBezTo>
                <a:lnTo>
                  <a:pt x="5088274" y="1954060"/>
                </a:lnTo>
                <a:lnTo>
                  <a:pt x="5298608" y="2279736"/>
                </a:lnTo>
                <a:lnTo>
                  <a:pt x="5088275" y="2605413"/>
                </a:lnTo>
                <a:lnTo>
                  <a:pt x="3799138" y="2605413"/>
                </a:lnTo>
                <a:cubicBezTo>
                  <a:pt x="3579980" y="2605413"/>
                  <a:pt x="3370179" y="2516594"/>
                  <a:pt x="3217638" y="2359236"/>
                </a:cubicBezTo>
                <a:lnTo>
                  <a:pt x="1915903" y="1016398"/>
                </a:lnTo>
                <a:cubicBezTo>
                  <a:pt x="1689707" y="783059"/>
                  <a:pt x="1378601" y="651353"/>
                  <a:pt x="1053621" y="651353"/>
                </a:cubicBezTo>
                <a:lnTo>
                  <a:pt x="0" y="651353"/>
                </a:lnTo>
                <a:close/>
              </a:path>
            </a:pathLst>
          </a:custGeom>
          <a:gradFill flip="none" rotWithShape="1">
            <a:gsLst>
              <a:gs pos="0">
                <a:srgbClr val="48A67F">
                  <a:shade val="30000"/>
                  <a:satMod val="115000"/>
                </a:srgbClr>
              </a:gs>
              <a:gs pos="50000">
                <a:srgbClr val="48A67F">
                  <a:shade val="67500"/>
                  <a:satMod val="115000"/>
                </a:srgbClr>
              </a:gs>
              <a:gs pos="100000">
                <a:srgbClr val="48A67F">
                  <a:shade val="100000"/>
                  <a:satMod val="115000"/>
                </a:srgbClr>
              </a:gs>
            </a:gsLst>
            <a:lin ang="10800000" scaled="1"/>
            <a:tileRect/>
          </a:gradFill>
          <a:ln>
            <a:noFill/>
          </a:ln>
          <a:effectLst>
            <a:outerShdw blurRad="50800" dist="38100" dir="2700000" algn="tl" rotWithShape="0">
              <a:prstClr val="black">
                <a:alpha val="40000"/>
              </a:prstClr>
            </a:outerShdw>
          </a:effectLst>
        </p:spPr>
        <p:txBody>
          <a:bodyPr rtlCol="0" anchor="ctr"/>
          <a:lstStyle/>
          <a:p>
            <a:pPr algn="ctr"/>
            <a:endParaRPr/>
          </a:p>
        </p:txBody>
      </p:sp>
      <p:sp>
        <p:nvSpPr>
          <p:cNvPr id="14" name="TextBox 17">
            <a:extLst>
              <a:ext uri="{FF2B5EF4-FFF2-40B4-BE49-F238E27FC236}">
                <a16:creationId xmlns:a16="http://schemas.microsoft.com/office/drawing/2014/main" id="{4841478D-7122-E62D-A181-1585FDD62B53}"/>
              </a:ext>
            </a:extLst>
          </p:cNvPr>
          <p:cNvSpPr txBox="1"/>
          <p:nvPr/>
        </p:nvSpPr>
        <p:spPr>
          <a:xfrm>
            <a:off x="4203998" y="1163037"/>
            <a:ext cx="989053" cy="492443"/>
          </a:xfrm>
          <a:prstGeom prst="rect">
            <a:avLst/>
          </a:prstGeom>
          <a:noFill/>
          <a:ln>
            <a:noFill/>
          </a:ln>
        </p:spPr>
        <p:txBody>
          <a:bodyPr wrap="none" lIns="0" tIns="0" rIns="0" bIns="0" anchor="t">
            <a:spAutoFit/>
          </a:bodyPr>
          <a:lstStyle/>
          <a:p>
            <a:r>
              <a:rPr lang="fr-FR" sz="1600" b="1" dirty="0" err="1">
                <a:solidFill>
                  <a:schemeClr val="bg1"/>
                </a:solidFill>
                <a:latin typeface="Century Gothic" panose="020B0502020202020204" pitchFamily="34" charset="0"/>
              </a:rPr>
              <a:t>Simplified</a:t>
            </a:r>
            <a:r>
              <a:rPr lang="fr-FR" sz="1600" b="1" dirty="0">
                <a:solidFill>
                  <a:schemeClr val="bg1"/>
                </a:solidFill>
                <a:latin typeface="Century Gothic" panose="020B0502020202020204" pitchFamily="34" charset="0"/>
              </a:rPr>
              <a:t>
</a:t>
            </a:r>
            <a:r>
              <a:rPr lang="fr-FR" sz="1600" b="1" dirty="0" err="1">
                <a:solidFill>
                  <a:schemeClr val="bg1"/>
                </a:solidFill>
                <a:latin typeface="Century Gothic" panose="020B0502020202020204" pitchFamily="34" charset="0"/>
              </a:rPr>
              <a:t>Treatment</a:t>
            </a:r>
            <a:endParaRPr lang="fr-FR" sz="1600" b="1" dirty="0">
              <a:solidFill>
                <a:schemeClr val="bg1"/>
              </a:solidFill>
              <a:latin typeface="Century Gothic" panose="020B0502020202020204" pitchFamily="34" charset="0"/>
            </a:endParaRPr>
          </a:p>
        </p:txBody>
      </p:sp>
      <p:sp>
        <p:nvSpPr>
          <p:cNvPr id="15" name="TextBox 19">
            <a:extLst>
              <a:ext uri="{FF2B5EF4-FFF2-40B4-BE49-F238E27FC236}">
                <a16:creationId xmlns:a16="http://schemas.microsoft.com/office/drawing/2014/main" id="{58890A94-4E35-09CD-B6A7-2FC952FA24E9}"/>
              </a:ext>
            </a:extLst>
          </p:cNvPr>
          <p:cNvSpPr txBox="1"/>
          <p:nvPr/>
        </p:nvSpPr>
        <p:spPr>
          <a:xfrm>
            <a:off x="4203998" y="2140067"/>
            <a:ext cx="1126912" cy="492443"/>
          </a:xfrm>
          <a:prstGeom prst="rect">
            <a:avLst/>
          </a:prstGeom>
          <a:noFill/>
          <a:ln>
            <a:noFill/>
          </a:ln>
        </p:spPr>
        <p:txBody>
          <a:bodyPr wrap="none" lIns="0" tIns="0" rIns="0" bIns="0" anchor="t">
            <a:spAutoFit/>
          </a:bodyPr>
          <a:lstStyle/>
          <a:p>
            <a:r>
              <a:rPr lang="fr-FR" sz="1600" b="1" err="1">
                <a:solidFill>
                  <a:schemeClr val="bg1"/>
                </a:solidFill>
                <a:latin typeface="Century Gothic" panose="020B0502020202020204" pitchFamily="34" charset="0"/>
              </a:rPr>
              <a:t>Improved</a:t>
            </a:r>
            <a:r>
              <a:rPr lang="fr-FR" sz="1600" b="1">
                <a:solidFill>
                  <a:schemeClr val="bg1"/>
                </a:solidFill>
                <a:latin typeface="Century Gothic" panose="020B0502020202020204" pitchFamily="34" charset="0"/>
              </a:rPr>
              <a:t>
</a:t>
            </a:r>
            <a:r>
              <a:rPr lang="fr-FR" sz="1600" b="1" err="1">
                <a:solidFill>
                  <a:schemeClr val="bg1"/>
                </a:solidFill>
                <a:latin typeface="Century Gothic" panose="020B0502020202020204" pitchFamily="34" charset="0"/>
              </a:rPr>
              <a:t>Adherence</a:t>
            </a:r>
            <a:endParaRPr lang="fr-FR" sz="1600" b="1">
              <a:solidFill>
                <a:schemeClr val="bg1"/>
              </a:solidFill>
              <a:latin typeface="Century Gothic" panose="020B0502020202020204" pitchFamily="34" charset="0"/>
            </a:endParaRPr>
          </a:p>
        </p:txBody>
      </p:sp>
      <p:sp>
        <p:nvSpPr>
          <p:cNvPr id="16" name="TextBox 20">
            <a:extLst>
              <a:ext uri="{FF2B5EF4-FFF2-40B4-BE49-F238E27FC236}">
                <a16:creationId xmlns:a16="http://schemas.microsoft.com/office/drawing/2014/main" id="{DD8F578F-A579-BB94-BF03-5310141BA0B8}"/>
              </a:ext>
            </a:extLst>
          </p:cNvPr>
          <p:cNvSpPr txBox="1"/>
          <p:nvPr/>
        </p:nvSpPr>
        <p:spPr>
          <a:xfrm>
            <a:off x="4203998" y="5071158"/>
            <a:ext cx="857607" cy="492443"/>
          </a:xfrm>
          <a:prstGeom prst="rect">
            <a:avLst/>
          </a:prstGeom>
          <a:noFill/>
          <a:ln>
            <a:noFill/>
          </a:ln>
        </p:spPr>
        <p:txBody>
          <a:bodyPr wrap="none" lIns="0" tIns="0" rIns="0" bIns="0" anchor="t">
            <a:spAutoFit/>
          </a:bodyPr>
          <a:lstStyle/>
          <a:p>
            <a:pPr algn="l"/>
            <a:r>
              <a:rPr sz="1600" b="1">
                <a:solidFill>
                  <a:schemeClr val="bg1"/>
                </a:solidFill>
                <a:latin typeface="Century Gothic" panose="020B0502020202020204" pitchFamily="34" charset="0"/>
              </a:rPr>
              <a:t>Mortality
Benefits</a:t>
            </a:r>
          </a:p>
        </p:txBody>
      </p:sp>
      <p:sp>
        <p:nvSpPr>
          <p:cNvPr id="17" name="TextBox 23">
            <a:extLst>
              <a:ext uri="{FF2B5EF4-FFF2-40B4-BE49-F238E27FC236}">
                <a16:creationId xmlns:a16="http://schemas.microsoft.com/office/drawing/2014/main" id="{49AF0AA9-3DCE-F0B1-19A0-00968B28BF1A}"/>
              </a:ext>
            </a:extLst>
          </p:cNvPr>
          <p:cNvSpPr txBox="1"/>
          <p:nvPr/>
        </p:nvSpPr>
        <p:spPr>
          <a:xfrm>
            <a:off x="4203998" y="3117098"/>
            <a:ext cx="1880323" cy="492443"/>
          </a:xfrm>
          <a:prstGeom prst="rect">
            <a:avLst/>
          </a:prstGeom>
          <a:noFill/>
          <a:ln>
            <a:noFill/>
          </a:ln>
        </p:spPr>
        <p:txBody>
          <a:bodyPr wrap="none" lIns="0" tIns="0" rIns="0" bIns="0" anchor="t">
            <a:spAutoFit/>
          </a:bodyPr>
          <a:lstStyle/>
          <a:p>
            <a:pPr algn="l"/>
            <a:r>
              <a:rPr sz="1600" b="1">
                <a:solidFill>
                  <a:schemeClr val="bg1"/>
                </a:solidFill>
                <a:latin typeface="Century Gothic" panose="020B0502020202020204" pitchFamily="34" charset="0"/>
              </a:rPr>
              <a:t>Guideline</a:t>
            </a:r>
            <a:r>
              <a:rPr lang="fr-FR" sz="1600" b="1">
                <a:solidFill>
                  <a:schemeClr val="bg1"/>
                </a:solidFill>
                <a:latin typeface="Century Gothic" panose="020B0502020202020204" pitchFamily="34" charset="0"/>
              </a:rPr>
              <a:t>s</a:t>
            </a:r>
            <a:r>
              <a:rPr sz="1600" b="1">
                <a:solidFill>
                  <a:schemeClr val="bg1"/>
                </a:solidFill>
                <a:latin typeface="Century Gothic" panose="020B0502020202020204" pitchFamily="34" charset="0"/>
              </a:rPr>
              <a:t>
Recommendations</a:t>
            </a:r>
          </a:p>
        </p:txBody>
      </p:sp>
      <p:sp>
        <p:nvSpPr>
          <p:cNvPr id="18" name="TextBox 29">
            <a:extLst>
              <a:ext uri="{FF2B5EF4-FFF2-40B4-BE49-F238E27FC236}">
                <a16:creationId xmlns:a16="http://schemas.microsoft.com/office/drawing/2014/main" id="{F19E78B4-83B9-FD98-8C26-1DFECB875C02}"/>
              </a:ext>
            </a:extLst>
          </p:cNvPr>
          <p:cNvSpPr txBox="1"/>
          <p:nvPr/>
        </p:nvSpPr>
        <p:spPr>
          <a:xfrm>
            <a:off x="4203998" y="4094128"/>
            <a:ext cx="1243930" cy="492443"/>
          </a:xfrm>
          <a:prstGeom prst="rect">
            <a:avLst/>
          </a:prstGeom>
          <a:noFill/>
          <a:ln>
            <a:noFill/>
          </a:ln>
        </p:spPr>
        <p:txBody>
          <a:bodyPr wrap="none" lIns="0" tIns="0" rIns="0" bIns="0" anchor="t">
            <a:spAutoFit/>
          </a:bodyPr>
          <a:lstStyle/>
          <a:p>
            <a:pPr algn="l"/>
            <a:r>
              <a:rPr sz="1600" b="1">
                <a:solidFill>
                  <a:schemeClr val="bg1"/>
                </a:solidFill>
                <a:latin typeface="Century Gothic" panose="020B0502020202020204" pitchFamily="34" charset="0"/>
              </a:rPr>
              <a:t>Efficacy and
Tolerability</a:t>
            </a:r>
          </a:p>
        </p:txBody>
      </p:sp>
      <p:sp>
        <p:nvSpPr>
          <p:cNvPr id="19" name="TextBox 24">
            <a:extLst>
              <a:ext uri="{FF2B5EF4-FFF2-40B4-BE49-F238E27FC236}">
                <a16:creationId xmlns:a16="http://schemas.microsoft.com/office/drawing/2014/main" id="{65B41F10-5604-5BFB-4769-946326EBF92C}"/>
              </a:ext>
            </a:extLst>
          </p:cNvPr>
          <p:cNvSpPr txBox="1"/>
          <p:nvPr/>
        </p:nvSpPr>
        <p:spPr>
          <a:xfrm>
            <a:off x="9166578" y="3060653"/>
            <a:ext cx="1523511" cy="646331"/>
          </a:xfrm>
          <a:prstGeom prst="rect">
            <a:avLst/>
          </a:prstGeom>
          <a:noFill/>
          <a:ln>
            <a:noFill/>
          </a:ln>
        </p:spPr>
        <p:txBody>
          <a:bodyPr wrap="square" lIns="0" tIns="0" rIns="0" bIns="0" anchor="t">
            <a:spAutoFit/>
          </a:bodyPr>
          <a:lstStyle/>
          <a:p>
            <a:pPr algn="r"/>
            <a:r>
              <a:rPr sz="1400" b="1">
                <a:solidFill>
                  <a:schemeClr val="bg1"/>
                </a:solidFill>
                <a:latin typeface="Century Gothic" panose="020B0502020202020204" pitchFamily="34" charset="0"/>
              </a:rPr>
              <a:t>Enhanced
Cardiovascular
Outcomes</a:t>
            </a:r>
          </a:p>
        </p:txBody>
      </p:sp>
      <p:sp>
        <p:nvSpPr>
          <p:cNvPr id="20" name="Rounded Rectangle 33">
            <a:extLst>
              <a:ext uri="{FF2B5EF4-FFF2-40B4-BE49-F238E27FC236}">
                <a16:creationId xmlns:a16="http://schemas.microsoft.com/office/drawing/2014/main" id="{57649D6B-FF00-3600-E932-0302E44A46EB}"/>
              </a:ext>
            </a:extLst>
          </p:cNvPr>
          <p:cNvSpPr>
            <a:spLocks noChangeAspect="1"/>
          </p:cNvSpPr>
          <p:nvPr/>
        </p:nvSpPr>
        <p:spPr>
          <a:xfrm>
            <a:off x="10788191" y="3152443"/>
            <a:ext cx="401997" cy="396000"/>
          </a:xfrm>
          <a:custGeom>
            <a:avLst/>
            <a:gdLst/>
            <a:ahLst/>
            <a:cxnLst/>
            <a:rect l="0" t="0" r="0" b="0"/>
            <a:pathLst>
              <a:path w="317624" h="312885">
                <a:moveTo>
                  <a:pt x="148366" y="90937"/>
                </a:moveTo>
                <a:lnTo>
                  <a:pt x="30810" y="90937"/>
                </a:lnTo>
                <a:moveTo>
                  <a:pt x="148352" y="149708"/>
                </a:moveTo>
                <a:lnTo>
                  <a:pt x="121904" y="149708"/>
                </a:lnTo>
                <a:cubicBezTo>
                  <a:pt x="120051" y="149710"/>
                  <a:pt x="118306" y="150585"/>
                  <a:pt x="117196" y="152069"/>
                </a:cubicBezTo>
                <a:lnTo>
                  <a:pt x="108321" y="163902"/>
                </a:lnTo>
                <a:cubicBezTo>
                  <a:pt x="106991" y="165675"/>
                  <a:pt x="104776" y="166549"/>
                  <a:pt x="102594" y="166161"/>
                </a:cubicBezTo>
                <a:cubicBezTo>
                  <a:pt x="100412" y="165774"/>
                  <a:pt x="98633" y="164192"/>
                  <a:pt x="97994" y="162070"/>
                </a:cubicBezTo>
                <a:lnTo>
                  <a:pt x="87966" y="128634"/>
                </a:lnTo>
                <a:cubicBezTo>
                  <a:pt x="87263" y="126344"/>
                  <a:pt x="85240" y="124710"/>
                  <a:pt x="82854" y="124504"/>
                </a:cubicBezTo>
                <a:cubicBezTo>
                  <a:pt x="80467" y="124298"/>
                  <a:pt x="78195" y="125562"/>
                  <a:pt x="77110" y="127697"/>
                </a:cubicBezTo>
                <a:lnTo>
                  <a:pt x="67706" y="146464"/>
                </a:lnTo>
                <a:cubicBezTo>
                  <a:pt x="66701" y="148450"/>
                  <a:pt x="64666" y="149703"/>
                  <a:pt x="62441" y="149708"/>
                </a:cubicBezTo>
                <a:lnTo>
                  <a:pt x="30810" y="149708"/>
                </a:lnTo>
                <a:moveTo>
                  <a:pt x="148366" y="190851"/>
                </a:moveTo>
                <a:cubicBezTo>
                  <a:pt x="148366" y="194097"/>
                  <a:pt x="145735" y="196727"/>
                  <a:pt x="142490" y="196727"/>
                </a:cubicBezTo>
                <a:lnTo>
                  <a:pt x="36645" y="196727"/>
                </a:lnTo>
                <a:cubicBezTo>
                  <a:pt x="33400" y="196727"/>
                  <a:pt x="30769" y="194097"/>
                  <a:pt x="30769" y="190851"/>
                </a:cubicBezTo>
                <a:lnTo>
                  <a:pt x="30769" y="90937"/>
                </a:lnTo>
                <a:cubicBezTo>
                  <a:pt x="31257" y="58823"/>
                  <a:pt x="57429" y="33045"/>
                  <a:pt x="89547" y="33045"/>
                </a:cubicBezTo>
                <a:cubicBezTo>
                  <a:pt x="121665" y="33045"/>
                  <a:pt x="147837" y="58823"/>
                  <a:pt x="148325" y="90937"/>
                </a:cubicBezTo>
                <a:close/>
                <a:moveTo>
                  <a:pt x="47555" y="312885"/>
                </a:moveTo>
                <a:lnTo>
                  <a:pt x="7185" y="264319"/>
                </a:lnTo>
                <a:cubicBezTo>
                  <a:pt x="0" y="255674"/>
                  <a:pt x="1182" y="242841"/>
                  <a:pt x="9826" y="235655"/>
                </a:cubicBezTo>
                <a:cubicBezTo>
                  <a:pt x="18470" y="228468"/>
                  <a:pt x="31303" y="229649"/>
                  <a:pt x="38490" y="238292"/>
                </a:cubicBezTo>
                <a:lnTo>
                  <a:pt x="70325" y="276599"/>
                </a:lnTo>
                <a:lnTo>
                  <a:pt x="70325" y="196727"/>
                </a:lnTo>
                <a:moveTo>
                  <a:pt x="111035" y="196727"/>
                </a:moveTo>
                <a:lnTo>
                  <a:pt x="111035" y="231453"/>
                </a:lnTo>
                <a:lnTo>
                  <a:pt x="151744" y="231453"/>
                </a:lnTo>
                <a:cubicBezTo>
                  <a:pt x="181722" y="231453"/>
                  <a:pt x="206024" y="255754"/>
                  <a:pt x="206024" y="285732"/>
                </a:cubicBezTo>
                <a:lnTo>
                  <a:pt x="206024" y="312872"/>
                </a:lnTo>
                <a:moveTo>
                  <a:pt x="245187" y="122799"/>
                </a:moveTo>
                <a:lnTo>
                  <a:pt x="186035" y="61096"/>
                </a:lnTo>
                <a:cubicBezTo>
                  <a:pt x="175380" y="50447"/>
                  <a:pt x="172740" y="34171"/>
                  <a:pt x="179481" y="20699"/>
                </a:cubicBezTo>
                <a:lnTo>
                  <a:pt x="179481" y="20699"/>
                </a:lnTo>
                <a:cubicBezTo>
                  <a:pt x="184509" y="10635"/>
                  <a:pt x="194070" y="3603"/>
                  <a:pt x="205175" y="1801"/>
                </a:cubicBezTo>
                <a:cubicBezTo>
                  <a:pt x="216280" y="0"/>
                  <a:pt x="227573" y="3649"/>
                  <a:pt x="235525" y="11607"/>
                </a:cubicBezTo>
                <a:lnTo>
                  <a:pt x="245187" y="21255"/>
                </a:lnTo>
                <a:lnTo>
                  <a:pt x="254848" y="11607"/>
                </a:lnTo>
                <a:cubicBezTo>
                  <a:pt x="262800" y="3649"/>
                  <a:pt x="274093" y="0"/>
                  <a:pt x="285198" y="1801"/>
                </a:cubicBezTo>
                <a:cubicBezTo>
                  <a:pt x="296303" y="3603"/>
                  <a:pt x="305864" y="10635"/>
                  <a:pt x="310892" y="20699"/>
                </a:cubicBezTo>
                <a:lnTo>
                  <a:pt x="310892" y="20699"/>
                </a:lnTo>
                <a:cubicBezTo>
                  <a:pt x="317624" y="34173"/>
                  <a:pt x="314985" y="50443"/>
                  <a:pt x="304338" y="61097"/>
                </a:cubicBezTo>
                <a:close/>
              </a:path>
            </a:pathLst>
          </a:custGeom>
          <a:noFill/>
          <a:ln w="10176">
            <a:solidFill>
              <a:schemeClr val="bg1"/>
            </a:solidFill>
          </a:ln>
          <a:effectLst>
            <a:outerShdw blurRad="50800" dist="38100" dir="2700000" algn="tl" rotWithShape="0">
              <a:schemeClr val="bg1">
                <a:alpha val="40000"/>
              </a:schemeClr>
            </a:outerShdw>
          </a:effectLst>
        </p:spPr>
        <p:txBody>
          <a:bodyPr rtlCol="0" anchor="ctr"/>
          <a:lstStyle/>
          <a:p>
            <a:pPr algn="ctr"/>
            <a:endParaRPr/>
          </a:p>
        </p:txBody>
      </p:sp>
      <p:sp>
        <p:nvSpPr>
          <p:cNvPr id="21" name="TextBox 16">
            <a:extLst>
              <a:ext uri="{FF2B5EF4-FFF2-40B4-BE49-F238E27FC236}">
                <a16:creationId xmlns:a16="http://schemas.microsoft.com/office/drawing/2014/main" id="{407E409B-FFA2-E3FC-2A7F-493C3B8B44A2}"/>
              </a:ext>
            </a:extLst>
          </p:cNvPr>
          <p:cNvSpPr txBox="1"/>
          <p:nvPr/>
        </p:nvSpPr>
        <p:spPr>
          <a:xfrm>
            <a:off x="304800" y="2176405"/>
            <a:ext cx="3123963" cy="430887"/>
          </a:xfrm>
          <a:prstGeom prst="rect">
            <a:avLst/>
          </a:prstGeom>
          <a:noFill/>
          <a:ln>
            <a:noFill/>
          </a:ln>
        </p:spPr>
        <p:txBody>
          <a:bodyPr wrap="square" lIns="0" tIns="0" rIns="0" bIns="0" anchor="t">
            <a:spAutoFit/>
          </a:bodyPr>
          <a:lstStyle/>
          <a:p>
            <a:pPr algn="r"/>
            <a:r>
              <a:rPr lang="fr-FR" sz="1400">
                <a:solidFill>
                  <a:srgbClr val="242269"/>
                </a:solidFill>
                <a:latin typeface="Century Gothic" panose="020B0502020202020204" pitchFamily="34" charset="0"/>
              </a:rPr>
              <a:t>Simplifies </a:t>
            </a:r>
            <a:r>
              <a:rPr lang="fr-FR" sz="1400" err="1">
                <a:solidFill>
                  <a:srgbClr val="242269"/>
                </a:solidFill>
                <a:latin typeface="Century Gothic" panose="020B0502020202020204" pitchFamily="34" charset="0"/>
              </a:rPr>
              <a:t>medication</a:t>
            </a:r>
            <a:r>
              <a:rPr lang="fr-FR" sz="1400">
                <a:solidFill>
                  <a:srgbClr val="242269"/>
                </a:solidFill>
                <a:latin typeface="Century Gothic" panose="020B0502020202020204" pitchFamily="34" charset="0"/>
              </a:rPr>
              <a:t>, </a:t>
            </a:r>
            <a:r>
              <a:rPr lang="fr-FR" sz="1400" err="1">
                <a:solidFill>
                  <a:srgbClr val="242269"/>
                </a:solidFill>
                <a:latin typeface="Century Gothic" panose="020B0502020202020204" pitchFamily="34" charset="0"/>
              </a:rPr>
              <a:t>enhancing</a:t>
            </a:r>
            <a:r>
              <a:rPr lang="fr-FR" sz="1400">
                <a:solidFill>
                  <a:srgbClr val="242269"/>
                </a:solidFill>
                <a:latin typeface="Century Gothic" panose="020B0502020202020204" pitchFamily="34" charset="0"/>
              </a:rPr>
              <a:t> patient </a:t>
            </a:r>
            <a:r>
              <a:rPr lang="fr-FR" sz="1400" err="1">
                <a:solidFill>
                  <a:srgbClr val="242269"/>
                </a:solidFill>
                <a:latin typeface="Century Gothic" panose="020B0502020202020204" pitchFamily="34" charset="0"/>
              </a:rPr>
              <a:t>adherence</a:t>
            </a:r>
            <a:r>
              <a:rPr lang="fr-FR" sz="1400">
                <a:solidFill>
                  <a:srgbClr val="242269"/>
                </a:solidFill>
                <a:latin typeface="Century Gothic" panose="020B0502020202020204" pitchFamily="34" charset="0"/>
              </a:rPr>
              <a:t> to treatment.</a:t>
            </a:r>
            <a:r>
              <a:rPr lang="fr-FR" sz="1400" baseline="30000">
                <a:solidFill>
                  <a:srgbClr val="242269"/>
                </a:solidFill>
                <a:latin typeface="Century Gothic" panose="020B0502020202020204" pitchFamily="34" charset="0"/>
              </a:rPr>
              <a:t>39</a:t>
            </a:r>
            <a:endParaRPr lang="fr-FR" sz="1400">
              <a:solidFill>
                <a:srgbClr val="242269"/>
              </a:solidFill>
              <a:latin typeface="Century Gothic" panose="020B0502020202020204" pitchFamily="34" charset="0"/>
            </a:endParaRPr>
          </a:p>
        </p:txBody>
      </p:sp>
      <p:sp>
        <p:nvSpPr>
          <p:cNvPr id="22" name="TextBox 21">
            <a:extLst>
              <a:ext uri="{FF2B5EF4-FFF2-40B4-BE49-F238E27FC236}">
                <a16:creationId xmlns:a16="http://schemas.microsoft.com/office/drawing/2014/main" id="{098D3E9F-CDB0-A1EB-4FEE-32B54F7280BC}"/>
              </a:ext>
            </a:extLst>
          </p:cNvPr>
          <p:cNvSpPr txBox="1"/>
          <p:nvPr/>
        </p:nvSpPr>
        <p:spPr>
          <a:xfrm>
            <a:off x="430008" y="3180633"/>
            <a:ext cx="2998755" cy="430887"/>
          </a:xfrm>
          <a:prstGeom prst="rect">
            <a:avLst/>
          </a:prstGeom>
          <a:noFill/>
          <a:ln>
            <a:noFill/>
          </a:ln>
        </p:spPr>
        <p:txBody>
          <a:bodyPr wrap="square" lIns="0" tIns="0" rIns="0" bIns="0" anchor="t">
            <a:spAutoFit/>
          </a:bodyPr>
          <a:lstStyle/>
          <a:p>
            <a:pPr algn="r"/>
            <a:r>
              <a:rPr sz="1400" b="0">
                <a:solidFill>
                  <a:srgbClr val="242269"/>
                </a:solidFill>
                <a:latin typeface="Century Gothic" panose="020B0502020202020204" pitchFamily="34" charset="0"/>
              </a:rPr>
              <a:t>International</a:t>
            </a:r>
            <a:r>
              <a:rPr lang="fr-FR" sz="1400" b="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guidelines</a:t>
            </a:r>
            <a:r>
              <a:rPr lang="fr-FR" sz="1400" b="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support</a:t>
            </a:r>
            <a:r>
              <a:rPr lang="fr-FR" sz="140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SPCs for CMVD</a:t>
            </a:r>
            <a:r>
              <a:rPr lang="fr-FR" sz="1400" b="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management.</a:t>
            </a:r>
            <a:r>
              <a:rPr lang="fr-FR" sz="1400" baseline="30000">
                <a:solidFill>
                  <a:srgbClr val="242269"/>
                </a:solidFill>
                <a:latin typeface="Century Gothic" panose="020B0502020202020204" pitchFamily="34" charset="0"/>
              </a:rPr>
              <a:t>40,41</a:t>
            </a:r>
            <a:endParaRPr sz="1400">
              <a:solidFill>
                <a:srgbClr val="242269"/>
              </a:solidFill>
              <a:latin typeface="Century Gothic" panose="020B0502020202020204" pitchFamily="34" charset="0"/>
            </a:endParaRPr>
          </a:p>
        </p:txBody>
      </p:sp>
      <p:sp>
        <p:nvSpPr>
          <p:cNvPr id="23" name="TextBox 25">
            <a:extLst>
              <a:ext uri="{FF2B5EF4-FFF2-40B4-BE49-F238E27FC236}">
                <a16:creationId xmlns:a16="http://schemas.microsoft.com/office/drawing/2014/main" id="{5EC47E05-9F40-084E-5BF5-531A5DFDCE58}"/>
              </a:ext>
            </a:extLst>
          </p:cNvPr>
          <p:cNvSpPr txBox="1"/>
          <p:nvPr/>
        </p:nvSpPr>
        <p:spPr>
          <a:xfrm>
            <a:off x="454620" y="1165508"/>
            <a:ext cx="2968827" cy="430887"/>
          </a:xfrm>
          <a:prstGeom prst="rect">
            <a:avLst/>
          </a:prstGeom>
          <a:noFill/>
          <a:ln>
            <a:noFill/>
          </a:ln>
        </p:spPr>
        <p:txBody>
          <a:bodyPr wrap="square" lIns="0" tIns="0" rIns="0" bIns="0" anchor="t">
            <a:spAutoFit/>
          </a:bodyPr>
          <a:lstStyle/>
          <a:p>
            <a:pPr algn="r"/>
            <a:r>
              <a:rPr lang="fr-FR" sz="1400">
                <a:solidFill>
                  <a:srgbClr val="242269"/>
                </a:solidFill>
                <a:latin typeface="Century Gothic" panose="020B0502020202020204" pitchFamily="34" charset="0"/>
              </a:rPr>
              <a:t>Combines </a:t>
            </a:r>
            <a:r>
              <a:rPr lang="fr-FR" sz="1400" err="1">
                <a:solidFill>
                  <a:srgbClr val="242269"/>
                </a:solidFill>
                <a:latin typeface="Century Gothic" panose="020B0502020202020204" pitchFamily="34" charset="0"/>
              </a:rPr>
              <a:t>medications</a:t>
            </a:r>
            <a:r>
              <a:rPr lang="fr-FR" sz="1400">
                <a:solidFill>
                  <a:srgbClr val="242269"/>
                </a:solidFill>
                <a:latin typeface="Century Gothic" panose="020B0502020202020204" pitchFamily="34" charset="0"/>
              </a:rPr>
              <a:t>, </a:t>
            </a:r>
            <a:r>
              <a:rPr lang="fr-FR" sz="1400" err="1">
                <a:solidFill>
                  <a:srgbClr val="242269"/>
                </a:solidFill>
                <a:latin typeface="Century Gothic" panose="020B0502020202020204" pitchFamily="34" charset="0"/>
              </a:rPr>
              <a:t>simplifying</a:t>
            </a:r>
            <a:r>
              <a:rPr lang="fr-FR" sz="1400">
                <a:solidFill>
                  <a:srgbClr val="242269"/>
                </a:solidFill>
                <a:latin typeface="Century Gothic" panose="020B0502020202020204" pitchFamily="34" charset="0"/>
              </a:rPr>
              <a:t> </a:t>
            </a:r>
            <a:r>
              <a:rPr lang="fr-FR" sz="1400" err="1">
                <a:solidFill>
                  <a:srgbClr val="242269"/>
                </a:solidFill>
                <a:latin typeface="Century Gothic" panose="020B0502020202020204" pitchFamily="34" charset="0"/>
              </a:rPr>
              <a:t>complex</a:t>
            </a:r>
            <a:r>
              <a:rPr lang="fr-FR" sz="1400">
                <a:solidFill>
                  <a:srgbClr val="242269"/>
                </a:solidFill>
                <a:latin typeface="Century Gothic" panose="020B0502020202020204" pitchFamily="34" charset="0"/>
              </a:rPr>
              <a:t> </a:t>
            </a:r>
            <a:r>
              <a:rPr lang="fr-FR" sz="1400" err="1">
                <a:solidFill>
                  <a:srgbClr val="242269"/>
                </a:solidFill>
                <a:latin typeface="Century Gothic" panose="020B0502020202020204" pitchFamily="34" charset="0"/>
              </a:rPr>
              <a:t>treatment</a:t>
            </a:r>
            <a:r>
              <a:rPr lang="fr-FR" sz="1400">
                <a:solidFill>
                  <a:srgbClr val="242269"/>
                </a:solidFill>
                <a:latin typeface="Century Gothic" panose="020B0502020202020204" pitchFamily="34" charset="0"/>
              </a:rPr>
              <a:t> schedules.</a:t>
            </a:r>
            <a:r>
              <a:rPr lang="fr-FR" sz="1400" baseline="30000">
                <a:solidFill>
                  <a:srgbClr val="242269"/>
                </a:solidFill>
                <a:latin typeface="Century Gothic" panose="020B0502020202020204" pitchFamily="34" charset="0"/>
              </a:rPr>
              <a:t>39</a:t>
            </a:r>
          </a:p>
        </p:txBody>
      </p:sp>
      <p:sp>
        <p:nvSpPr>
          <p:cNvPr id="24" name="TextBox 28">
            <a:extLst>
              <a:ext uri="{FF2B5EF4-FFF2-40B4-BE49-F238E27FC236}">
                <a16:creationId xmlns:a16="http://schemas.microsoft.com/office/drawing/2014/main" id="{F37BFF3B-541D-2619-DDB6-92D5F4E40F32}"/>
              </a:ext>
            </a:extLst>
          </p:cNvPr>
          <p:cNvSpPr txBox="1"/>
          <p:nvPr/>
        </p:nvSpPr>
        <p:spPr>
          <a:xfrm>
            <a:off x="468101" y="4139748"/>
            <a:ext cx="2952432" cy="430887"/>
          </a:xfrm>
          <a:prstGeom prst="rect">
            <a:avLst/>
          </a:prstGeom>
          <a:noFill/>
          <a:ln>
            <a:noFill/>
          </a:ln>
        </p:spPr>
        <p:txBody>
          <a:bodyPr wrap="square" lIns="0" tIns="0" rIns="0" bIns="0" anchor="t">
            <a:spAutoFit/>
          </a:bodyPr>
          <a:lstStyle/>
          <a:p>
            <a:pPr algn="r"/>
            <a:r>
              <a:rPr sz="1400" b="0">
                <a:solidFill>
                  <a:srgbClr val="242269"/>
                </a:solidFill>
                <a:latin typeface="Century Gothic" panose="020B0502020202020204" pitchFamily="34" charset="0"/>
              </a:rPr>
              <a:t>SPCs are effective</a:t>
            </a:r>
            <a:r>
              <a:rPr lang="fr-FR" sz="1400" b="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and well-tolerated</a:t>
            </a:r>
            <a:r>
              <a:rPr lang="fr-FR" sz="1400" b="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in studies.</a:t>
            </a:r>
            <a:r>
              <a:rPr lang="fr-FR" sz="1400" baseline="30000">
                <a:solidFill>
                  <a:srgbClr val="242269"/>
                </a:solidFill>
                <a:latin typeface="Century Gothic" panose="020B0502020202020204" pitchFamily="34" charset="0"/>
              </a:rPr>
              <a:t>39</a:t>
            </a:r>
            <a:endParaRPr sz="1400">
              <a:solidFill>
                <a:srgbClr val="242269"/>
              </a:solidFill>
              <a:latin typeface="Century Gothic" panose="020B0502020202020204" pitchFamily="34" charset="0"/>
            </a:endParaRPr>
          </a:p>
        </p:txBody>
      </p:sp>
      <p:sp>
        <p:nvSpPr>
          <p:cNvPr id="25" name="TextBox 30">
            <a:extLst>
              <a:ext uri="{FF2B5EF4-FFF2-40B4-BE49-F238E27FC236}">
                <a16:creationId xmlns:a16="http://schemas.microsoft.com/office/drawing/2014/main" id="{D7616A38-7FC9-B682-223B-5C6E35A3A361}"/>
              </a:ext>
            </a:extLst>
          </p:cNvPr>
          <p:cNvSpPr txBox="1"/>
          <p:nvPr/>
        </p:nvSpPr>
        <p:spPr>
          <a:xfrm>
            <a:off x="468101" y="5005895"/>
            <a:ext cx="2952432" cy="646331"/>
          </a:xfrm>
          <a:prstGeom prst="rect">
            <a:avLst/>
          </a:prstGeom>
          <a:noFill/>
          <a:ln>
            <a:noFill/>
          </a:ln>
        </p:spPr>
        <p:txBody>
          <a:bodyPr wrap="square" lIns="0" tIns="0" rIns="0" bIns="0" anchor="t">
            <a:spAutoFit/>
          </a:bodyPr>
          <a:lstStyle/>
          <a:p>
            <a:pPr algn="r"/>
            <a:r>
              <a:rPr sz="1400" b="0">
                <a:solidFill>
                  <a:srgbClr val="242269"/>
                </a:solidFill>
                <a:latin typeface="Century Gothic" panose="020B0502020202020204" pitchFamily="34" charset="0"/>
              </a:rPr>
              <a:t>SPCs reduce</a:t>
            </a:r>
            <a:r>
              <a:rPr lang="fr-FR" sz="1400" b="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mortality and</a:t>
            </a:r>
            <a:r>
              <a:rPr lang="fr-FR" sz="1400" b="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cardiovascular</a:t>
            </a:r>
            <a:r>
              <a:rPr lang="fr-FR" sz="140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events</a:t>
            </a:r>
            <a:r>
              <a:rPr lang="fr-FR" sz="1400">
                <a:solidFill>
                  <a:srgbClr val="242269"/>
                </a:solidFill>
                <a:latin typeface="Century Gothic" panose="020B0502020202020204" pitchFamily="34" charset="0"/>
              </a:rPr>
              <a:t> </a:t>
            </a:r>
            <a:r>
              <a:rPr sz="1400" b="0">
                <a:solidFill>
                  <a:srgbClr val="242269"/>
                </a:solidFill>
                <a:latin typeface="Century Gothic" panose="020B0502020202020204" pitchFamily="34" charset="0"/>
              </a:rPr>
              <a:t>significantly</a:t>
            </a:r>
            <a:r>
              <a:rPr sz="1000" b="1">
                <a:solidFill>
                  <a:srgbClr val="242269"/>
                </a:solidFill>
                <a:latin typeface="Century Gothic" panose="020B0502020202020204" pitchFamily="34" charset="0"/>
              </a:rPr>
              <a:t>.</a:t>
            </a:r>
            <a:r>
              <a:rPr lang="fr-FR" sz="1400" baseline="30000">
                <a:solidFill>
                  <a:srgbClr val="242269"/>
                </a:solidFill>
                <a:latin typeface="Century Gothic" panose="020B0502020202020204" pitchFamily="34" charset="0"/>
              </a:rPr>
              <a:t>42</a:t>
            </a:r>
            <a:endParaRPr sz="1400">
              <a:solidFill>
                <a:srgbClr val="242269"/>
              </a:solidFill>
              <a:latin typeface="Century Gothic" panose="020B0502020202020204" pitchFamily="34" charset="0"/>
            </a:endParaRPr>
          </a:p>
        </p:txBody>
      </p:sp>
    </p:spTree>
    <p:extLst>
      <p:ext uri="{BB962C8B-B14F-4D97-AF65-F5344CB8AC3E}">
        <p14:creationId xmlns:p14="http://schemas.microsoft.com/office/powerpoint/2010/main" val="410601784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4A9B8-4A0D-87E0-188C-A396A2019989}"/>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6B3ECE3C-BEE8-F176-F9D0-B6CF3B4BBD75}"/>
              </a:ext>
            </a:extLst>
          </p:cNvPr>
          <p:cNvPicPr>
            <a:picLocks noChangeAspect="1"/>
          </p:cNvPicPr>
          <p:nvPr/>
        </p:nvPicPr>
        <p:blipFill>
          <a:blip r:embed="rId2"/>
          <a:stretch>
            <a:fillRect/>
          </a:stretch>
        </p:blipFill>
        <p:spPr>
          <a:xfrm>
            <a:off x="3146509" y="1527872"/>
            <a:ext cx="5398096" cy="4593881"/>
          </a:xfrm>
          <a:prstGeom prst="rect">
            <a:avLst/>
          </a:prstGeom>
          <a:ln>
            <a:noFill/>
          </a:ln>
        </p:spPr>
      </p:pic>
      <p:sp>
        <p:nvSpPr>
          <p:cNvPr id="13" name="CaixaDeTexto 3">
            <a:extLst>
              <a:ext uri="{FF2B5EF4-FFF2-40B4-BE49-F238E27FC236}">
                <a16:creationId xmlns:a16="http://schemas.microsoft.com/office/drawing/2014/main" id="{ADC955F6-C686-54AB-2F56-9F14A123EB7E}"/>
              </a:ext>
            </a:extLst>
          </p:cNvPr>
          <p:cNvSpPr txBox="1"/>
          <p:nvPr/>
        </p:nvSpPr>
        <p:spPr>
          <a:xfrm>
            <a:off x="520635" y="373395"/>
            <a:ext cx="10604610" cy="954107"/>
          </a:xfrm>
          <a:prstGeom prst="rect">
            <a:avLst/>
          </a:prstGeom>
          <a:noFill/>
        </p:spPr>
        <p:txBody>
          <a:bodyPr wrap="square" rtlCol="0">
            <a:spAutoFit/>
          </a:bodyPr>
          <a:lstStyle/>
          <a:p>
            <a:pPr>
              <a:defRPr/>
            </a:pPr>
            <a:r>
              <a:rPr lang="en-US" sz="2800" b="1">
                <a:solidFill>
                  <a:srgbClr val="242269"/>
                </a:solidFill>
                <a:latin typeface="Poppins" panose="00000500000000000000" pitchFamily="2" charset="0"/>
                <a:cs typeface="Poppins" panose="00000500000000000000" pitchFamily="2" charset="0"/>
              </a:rPr>
              <a:t>Polypills </a:t>
            </a:r>
            <a:r>
              <a:rPr lang="fr-FR" sz="2800" b="1">
                <a:solidFill>
                  <a:srgbClr val="242269"/>
                </a:solidFill>
                <a:latin typeface="Poppins" panose="00000500000000000000" pitchFamily="2" charset="0"/>
                <a:cs typeface="Poppins" panose="00000500000000000000" pitchFamily="2" charset="0"/>
              </a:rPr>
              <a:t>are </a:t>
            </a:r>
            <a:r>
              <a:rPr lang="fr-FR" sz="2800" b="1" err="1">
                <a:solidFill>
                  <a:srgbClr val="242269"/>
                </a:solidFill>
                <a:latin typeface="Poppins" panose="00000500000000000000" pitchFamily="2" charset="0"/>
                <a:cs typeface="Poppins" panose="00000500000000000000" pitchFamily="2" charset="0"/>
              </a:rPr>
              <a:t>recognised</a:t>
            </a:r>
            <a:r>
              <a:rPr lang="fr-FR" sz="2800" b="1">
                <a:solidFill>
                  <a:srgbClr val="242269"/>
                </a:solidFill>
                <a:latin typeface="Poppins" panose="00000500000000000000" pitchFamily="2" charset="0"/>
                <a:cs typeface="Poppins" panose="00000500000000000000" pitchFamily="2" charset="0"/>
              </a:rPr>
              <a:t> as a standard of care by </a:t>
            </a:r>
            <a:r>
              <a:rPr lang="fr-FR" sz="2800" b="1">
                <a:solidFill>
                  <a:srgbClr val="EA5C47"/>
                </a:solidFill>
                <a:latin typeface="Poppins" panose="00000500000000000000" pitchFamily="2" charset="0"/>
                <a:cs typeface="Poppins" panose="00000500000000000000" pitchFamily="2" charset="0"/>
              </a:rPr>
              <a:t>WHO essential </a:t>
            </a:r>
            <a:r>
              <a:rPr lang="fr-FR" sz="2800" b="1" err="1">
                <a:solidFill>
                  <a:srgbClr val="EA5C47"/>
                </a:solidFill>
                <a:latin typeface="Poppins" panose="00000500000000000000" pitchFamily="2" charset="0"/>
                <a:cs typeface="Poppins" panose="00000500000000000000" pitchFamily="2" charset="0"/>
              </a:rPr>
              <a:t>list</a:t>
            </a:r>
            <a:endParaRPr lang="nb-NO" sz="2800" b="1">
              <a:solidFill>
                <a:srgbClr val="EA5C47"/>
              </a:solidFill>
              <a:latin typeface="Poppins" panose="00000500000000000000" pitchFamily="2" charset="0"/>
              <a:cs typeface="Poppins" panose="00000500000000000000" pitchFamily="2" charset="0"/>
            </a:endParaRPr>
          </a:p>
        </p:txBody>
      </p:sp>
      <p:pic>
        <p:nvPicPr>
          <p:cNvPr id="15" name="Image 9">
            <a:extLst>
              <a:ext uri="{FF2B5EF4-FFF2-40B4-BE49-F238E27FC236}">
                <a16:creationId xmlns:a16="http://schemas.microsoft.com/office/drawing/2014/main" id="{47D0B8D2-B495-3426-BBBA-E0CC6879469E}"/>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3542792" y="1733160"/>
            <a:ext cx="4660394" cy="3977613"/>
          </a:xfrm>
          <a:prstGeom prst="rect">
            <a:avLst/>
          </a:prstGeom>
        </p:spPr>
      </p:pic>
      <p:sp>
        <p:nvSpPr>
          <p:cNvPr id="16" name="ZoneTexte 2">
            <a:extLst>
              <a:ext uri="{FF2B5EF4-FFF2-40B4-BE49-F238E27FC236}">
                <a16:creationId xmlns:a16="http://schemas.microsoft.com/office/drawing/2014/main" id="{65EBF419-849D-6F45-8436-AA01E7F1F3BE}"/>
              </a:ext>
            </a:extLst>
          </p:cNvPr>
          <p:cNvSpPr txBox="1"/>
          <p:nvPr/>
        </p:nvSpPr>
        <p:spPr>
          <a:xfrm>
            <a:off x="3768856" y="5710773"/>
            <a:ext cx="4153403" cy="307777"/>
          </a:xfrm>
          <a:prstGeom prst="rect">
            <a:avLst/>
          </a:prstGeom>
          <a:noFill/>
        </p:spPr>
        <p:txBody>
          <a:bodyPr wrap="square">
            <a:spAutoFit/>
          </a:bodyPr>
          <a:lstStyle/>
          <a:p>
            <a:pPr>
              <a:defRPr/>
            </a:pPr>
            <a:r>
              <a:rPr lang="fr-FR" sz="1400" b="1">
                <a:solidFill>
                  <a:srgbClr val="242269"/>
                </a:solidFill>
                <a:latin typeface="Century Gothic" panose="020B0502020202020204" pitchFamily="34" charset="0"/>
              </a:rPr>
              <a:t>For ex: </a:t>
            </a:r>
            <a:r>
              <a:rPr lang="fr-FR" sz="1400" b="1" err="1">
                <a:solidFill>
                  <a:srgbClr val="242269"/>
                </a:solidFill>
                <a:latin typeface="Century Gothic" panose="020B0502020202020204" pitchFamily="34" charset="0"/>
              </a:rPr>
              <a:t>perindorpil</a:t>
            </a:r>
            <a:r>
              <a:rPr lang="fr-FR" sz="1400" b="1">
                <a:solidFill>
                  <a:srgbClr val="242269"/>
                </a:solidFill>
                <a:latin typeface="Century Gothic" panose="020B0502020202020204" pitchFamily="34" charset="0"/>
              </a:rPr>
              <a:t>/</a:t>
            </a:r>
            <a:r>
              <a:rPr lang="fr-FR" sz="1400" b="1" err="1">
                <a:solidFill>
                  <a:srgbClr val="242269"/>
                </a:solidFill>
                <a:latin typeface="Century Gothic" panose="020B0502020202020204" pitchFamily="34" charset="0"/>
              </a:rPr>
              <a:t>atorvastatin</a:t>
            </a:r>
            <a:r>
              <a:rPr lang="fr-FR" sz="1400" b="1">
                <a:solidFill>
                  <a:srgbClr val="242269"/>
                </a:solidFill>
                <a:latin typeface="Century Gothic" panose="020B0502020202020204" pitchFamily="34" charset="0"/>
              </a:rPr>
              <a:t>/amlodipine</a:t>
            </a:r>
            <a:endParaRPr lang="en-US" sz="1400">
              <a:solidFill>
                <a:srgbClr val="242269"/>
              </a:solidFill>
              <a:latin typeface="Century Gothic" panose="020B0502020202020204" pitchFamily="34" charset="0"/>
            </a:endParaRPr>
          </a:p>
        </p:txBody>
      </p:sp>
      <p:sp>
        <p:nvSpPr>
          <p:cNvPr id="4" name="TextBox 3">
            <a:extLst>
              <a:ext uri="{FF2B5EF4-FFF2-40B4-BE49-F238E27FC236}">
                <a16:creationId xmlns:a16="http://schemas.microsoft.com/office/drawing/2014/main" id="{9DE206BA-B782-EC4B-B4D8-57BF1CE3BF8F}"/>
              </a:ext>
            </a:extLst>
          </p:cNvPr>
          <p:cNvSpPr txBox="1"/>
          <p:nvPr/>
        </p:nvSpPr>
        <p:spPr>
          <a:xfrm>
            <a:off x="5984508" y="6595616"/>
            <a:ext cx="6097604" cy="215444"/>
          </a:xfrm>
          <a:prstGeom prst="rect">
            <a:avLst/>
          </a:prstGeom>
          <a:noFill/>
        </p:spPr>
        <p:txBody>
          <a:bodyPr wrap="square">
            <a:spAutoFit/>
          </a:bodyPr>
          <a:lstStyle/>
          <a:p>
            <a:pPr algn="r"/>
            <a:r>
              <a:rPr lang="en-US" sz="800">
                <a:solidFill>
                  <a:srgbClr val="000000"/>
                </a:solidFill>
                <a:latin typeface="Poppins" panose="00000500000000000000" pitchFamily="2" charset="0"/>
                <a:cs typeface="Poppins" panose="00000500000000000000" pitchFamily="2" charset="0"/>
                <a:hlinkClick r:id="rId4">
                  <a:extLst>
                    <a:ext uri="{A12FA001-AC4F-418D-AE19-62706E023703}">
                      <ahyp:hlinkClr xmlns:ahyp="http://schemas.microsoft.com/office/drawing/2018/hyperlinkcolor" val="tx"/>
                    </a:ext>
                  </a:extLst>
                </a:hlinkClick>
              </a:rPr>
              <a:t>Polypills Added to List of WHO’s Essential Medicines | tctmd.com</a:t>
            </a:r>
            <a:endParaRPr lang="en-ZA" sz="800">
              <a:solidFill>
                <a:srgbClr val="000000"/>
              </a:solidFill>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2619598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BC06FA28-69D9-082C-155C-34108D6C1AB4}"/>
              </a:ext>
            </a:extLst>
          </p:cNvPr>
          <p:cNvSpPr>
            <a:spLocks noGrp="1"/>
          </p:cNvSpPr>
          <p:nvPr>
            <p:ph type="title" idx="4294967295"/>
          </p:nvPr>
        </p:nvSpPr>
        <p:spPr>
          <a:xfrm>
            <a:off x="0" y="203434"/>
            <a:ext cx="11980190" cy="779463"/>
          </a:xfrm>
        </p:spPr>
        <p:txBody>
          <a:bodyPr>
            <a:noAutofit/>
          </a:bodyPr>
          <a:lstStyle/>
          <a:p>
            <a:r>
              <a:rPr lang="en-US" sz="2800" b="1">
                <a:solidFill>
                  <a:srgbClr val="242269"/>
                </a:solidFill>
                <a:latin typeface="Century Gothic" panose="020B0502020202020204" pitchFamily="34" charset="0"/>
              </a:rPr>
              <a:t>GAP vs. Y-1: SPC &amp; DIGITAL SOLUTION ARE INCREASINGLY RECOGNIZED IN GUIDELINES AS SOLUTIONS FOR ADHERENCE</a:t>
            </a:r>
            <a:r>
              <a:rPr lang="en-US" sz="2800" b="1" baseline="30000">
                <a:solidFill>
                  <a:srgbClr val="242269"/>
                </a:solidFill>
                <a:latin typeface="Century Gothic" panose="020B0502020202020204" pitchFamily="34" charset="0"/>
              </a:rPr>
              <a:t>41,43</a:t>
            </a:r>
            <a:endParaRPr lang="fr-FR" sz="2800" b="1" baseline="30000"/>
          </a:p>
        </p:txBody>
      </p:sp>
      <p:sp>
        <p:nvSpPr>
          <p:cNvPr id="4" name="Rectangle : coins arrondis 3">
            <a:extLst>
              <a:ext uri="{FF2B5EF4-FFF2-40B4-BE49-F238E27FC236}">
                <a16:creationId xmlns:a16="http://schemas.microsoft.com/office/drawing/2014/main" id="{57BCEB84-F285-6E00-0390-7D35FD8D7672}"/>
              </a:ext>
            </a:extLst>
          </p:cNvPr>
          <p:cNvSpPr/>
          <p:nvPr/>
        </p:nvSpPr>
        <p:spPr>
          <a:xfrm>
            <a:off x="8221392" y="1301171"/>
            <a:ext cx="2997068" cy="4509079"/>
          </a:xfrm>
          <a:prstGeom prst="roundRect">
            <a:avLst>
              <a:gd name="adj" fmla="val 2656"/>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sp>
        <p:nvSpPr>
          <p:cNvPr id="6" name="Rectangle : coins arrondis 5">
            <a:extLst>
              <a:ext uri="{FF2B5EF4-FFF2-40B4-BE49-F238E27FC236}">
                <a16:creationId xmlns:a16="http://schemas.microsoft.com/office/drawing/2014/main" id="{F6BA3B94-03AA-5934-CCFF-5D34F2B1C763}"/>
              </a:ext>
            </a:extLst>
          </p:cNvPr>
          <p:cNvSpPr/>
          <p:nvPr/>
        </p:nvSpPr>
        <p:spPr>
          <a:xfrm>
            <a:off x="497457" y="1587790"/>
            <a:ext cx="4094335" cy="3845609"/>
          </a:xfrm>
          <a:prstGeom prst="roundRect">
            <a:avLst>
              <a:gd name="adj" fmla="val 2656"/>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pic>
        <p:nvPicPr>
          <p:cNvPr id="7" name="Image 6">
            <a:extLst>
              <a:ext uri="{FF2B5EF4-FFF2-40B4-BE49-F238E27FC236}">
                <a16:creationId xmlns:a16="http://schemas.microsoft.com/office/drawing/2014/main" id="{CF4C12C5-0FE4-D9B5-37BE-582F9A28C7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23949" y="2062116"/>
            <a:ext cx="3462016" cy="3354943"/>
          </a:xfrm>
          <a:prstGeom prst="rect">
            <a:avLst/>
          </a:prstGeom>
        </p:spPr>
      </p:pic>
      <p:grpSp>
        <p:nvGrpSpPr>
          <p:cNvPr id="8" name="Groupe 7">
            <a:extLst>
              <a:ext uri="{FF2B5EF4-FFF2-40B4-BE49-F238E27FC236}">
                <a16:creationId xmlns:a16="http://schemas.microsoft.com/office/drawing/2014/main" id="{1522E440-F407-78DA-245C-D8D41AA3BA27}"/>
              </a:ext>
            </a:extLst>
          </p:cNvPr>
          <p:cNvGrpSpPr/>
          <p:nvPr/>
        </p:nvGrpSpPr>
        <p:grpSpPr>
          <a:xfrm>
            <a:off x="5049756" y="1334858"/>
            <a:ext cx="2326227" cy="4352552"/>
            <a:chOff x="4642684" y="197278"/>
            <a:chExt cx="3454396" cy="6463444"/>
          </a:xfrm>
          <a:effectLst>
            <a:outerShdw blurRad="50800" dist="38100" dir="2700000" algn="tl" rotWithShape="0">
              <a:prstClr val="black">
                <a:alpha val="40000"/>
              </a:prstClr>
            </a:outerShdw>
          </a:effectLst>
        </p:grpSpPr>
        <p:sp>
          <p:nvSpPr>
            <p:cNvPr id="9" name="Rectangle 8">
              <a:extLst>
                <a:ext uri="{FF2B5EF4-FFF2-40B4-BE49-F238E27FC236}">
                  <a16:creationId xmlns:a16="http://schemas.microsoft.com/office/drawing/2014/main" id="{20D9C420-D742-111E-DBFE-49497A12BC42}"/>
                </a:ext>
              </a:extLst>
            </p:cNvPr>
            <p:cNvSpPr>
              <a:spLocks/>
            </p:cNvSpPr>
            <p:nvPr/>
          </p:nvSpPr>
          <p:spPr>
            <a:xfrm>
              <a:off x="4642684" y="197278"/>
              <a:ext cx="3454396" cy="6463444"/>
            </a:xfrm>
            <a:prstGeom prst="rect">
              <a:avLst/>
            </a:prstGeom>
            <a:solidFill>
              <a:schemeClr val="bg1"/>
            </a:solidFill>
            <a:ln w="12700" cap="flat" cmpd="sng" algn="ctr">
              <a:solidFill>
                <a:schemeClr val="accent1"/>
              </a:solidFill>
              <a:prstDash val="solid"/>
            </a:ln>
            <a:effectLst/>
          </p:spPr>
          <p:txBody>
            <a:bodyPr rtlCol="0" anchor="ctr"/>
            <a:lstStyle/>
            <a:p>
              <a:pPr marL="0" marR="0" lvl="0" indent="0" algn="ctr" defTabSz="1625478"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42269"/>
                </a:solidFill>
                <a:effectLst/>
                <a:uLnTx/>
                <a:uFillTx/>
                <a:latin typeface="Century Gothic" panose="020B0502020202020204" pitchFamily="34" charset="0"/>
                <a:ea typeface="Source Sans Pro" panose="020B0503030403020204" pitchFamily="34" charset="0"/>
                <a:cs typeface="Segoe UI" panose="020B0502040204020203" pitchFamily="34" charset="0"/>
              </a:endParaRPr>
            </a:p>
          </p:txBody>
        </p:sp>
        <p:pic>
          <p:nvPicPr>
            <p:cNvPr id="10" name="Image 3">
              <a:extLst>
                <a:ext uri="{FF2B5EF4-FFF2-40B4-BE49-F238E27FC236}">
                  <a16:creationId xmlns:a16="http://schemas.microsoft.com/office/drawing/2014/main" id="{527DED9C-6E28-153C-308E-A1281B956B9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4755855" y="479913"/>
              <a:ext cx="3228055" cy="1199125"/>
            </a:xfrm>
            <a:prstGeom prst="rect">
              <a:avLst/>
            </a:prstGeom>
          </p:spPr>
        </p:pic>
        <p:grpSp>
          <p:nvGrpSpPr>
            <p:cNvPr id="11" name="Group 6">
              <a:extLst>
                <a:ext uri="{FF2B5EF4-FFF2-40B4-BE49-F238E27FC236}">
                  <a16:creationId xmlns:a16="http://schemas.microsoft.com/office/drawing/2014/main" id="{5569DABB-DF1D-8C92-D32E-D1D3D766D813}"/>
                </a:ext>
              </a:extLst>
            </p:cNvPr>
            <p:cNvGrpSpPr/>
            <p:nvPr/>
          </p:nvGrpSpPr>
          <p:grpSpPr>
            <a:xfrm>
              <a:off x="4755855" y="1796246"/>
              <a:ext cx="3228054" cy="3211584"/>
              <a:chOff x="4755855" y="1796246"/>
              <a:chExt cx="3228054" cy="3211584"/>
            </a:xfrm>
          </p:grpSpPr>
          <p:pic>
            <p:nvPicPr>
              <p:cNvPr id="15" name="Image 14">
                <a:extLst>
                  <a:ext uri="{FF2B5EF4-FFF2-40B4-BE49-F238E27FC236}">
                    <a16:creationId xmlns:a16="http://schemas.microsoft.com/office/drawing/2014/main" id="{B3D63B2E-29E9-49B0-CADD-1A0C8A08B09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55855" y="1796246"/>
                <a:ext cx="3228054" cy="3211584"/>
              </a:xfrm>
              <a:prstGeom prst="rect">
                <a:avLst/>
              </a:prstGeom>
            </p:spPr>
          </p:pic>
          <p:sp>
            <p:nvSpPr>
              <p:cNvPr id="16" name="Rectangle 15">
                <a:extLst>
                  <a:ext uri="{FF2B5EF4-FFF2-40B4-BE49-F238E27FC236}">
                    <a16:creationId xmlns:a16="http://schemas.microsoft.com/office/drawing/2014/main" id="{42389F40-56E6-539C-5684-3FB9F76FA51F}"/>
                  </a:ext>
                </a:extLst>
              </p:cNvPr>
              <p:cNvSpPr/>
              <p:nvPr/>
            </p:nvSpPr>
            <p:spPr>
              <a:xfrm>
                <a:off x="6880461" y="3667874"/>
                <a:ext cx="938173" cy="970864"/>
              </a:xfrm>
              <a:prstGeom prst="rect">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fr-FR" sz="1600" b="1" i="0" u="none" strike="noStrike" kern="1200" cap="none" spc="0" normalizeH="0" baseline="0" noProof="0">
                  <a:ln>
                    <a:noFill/>
                  </a:ln>
                  <a:solidFill>
                    <a:srgbClr val="91C361"/>
                  </a:solidFill>
                  <a:effectLst/>
                  <a:uLnTx/>
                  <a:uFillTx/>
                  <a:latin typeface="Century Gothic" panose="020B0502020202020204" pitchFamily="34" charset="0"/>
                  <a:ea typeface="+mn-ea"/>
                  <a:cs typeface="+mn-cs"/>
                </a:endParaRPr>
              </a:p>
            </p:txBody>
          </p:sp>
          <p:sp>
            <p:nvSpPr>
              <p:cNvPr id="17" name="Rectangle 16">
                <a:extLst>
                  <a:ext uri="{FF2B5EF4-FFF2-40B4-BE49-F238E27FC236}">
                    <a16:creationId xmlns:a16="http://schemas.microsoft.com/office/drawing/2014/main" id="{8889DCF1-F0F5-BF3D-7038-3A27F4C7BD10}"/>
                  </a:ext>
                </a:extLst>
              </p:cNvPr>
              <p:cNvSpPr/>
              <p:nvPr/>
            </p:nvSpPr>
            <p:spPr>
              <a:xfrm>
                <a:off x="4957481" y="3641709"/>
                <a:ext cx="938173" cy="970864"/>
              </a:xfrm>
              <a:prstGeom prst="rect">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fr-FR" sz="1600" b="1" i="0" u="none" strike="noStrike" kern="1200" cap="none" spc="0" normalizeH="0" baseline="0" noProof="0">
                  <a:ln>
                    <a:noFill/>
                  </a:ln>
                  <a:solidFill>
                    <a:srgbClr val="91C361"/>
                  </a:solidFill>
                  <a:effectLst/>
                  <a:uLnTx/>
                  <a:uFillTx/>
                  <a:latin typeface="Century Gothic" panose="020B0502020202020204" pitchFamily="34" charset="0"/>
                  <a:ea typeface="+mn-ea"/>
                  <a:cs typeface="+mn-cs"/>
                </a:endParaRPr>
              </a:p>
            </p:txBody>
          </p:sp>
        </p:grpSp>
        <p:grpSp>
          <p:nvGrpSpPr>
            <p:cNvPr id="12" name="Group 13">
              <a:extLst>
                <a:ext uri="{FF2B5EF4-FFF2-40B4-BE49-F238E27FC236}">
                  <a16:creationId xmlns:a16="http://schemas.microsoft.com/office/drawing/2014/main" id="{9FF28786-1505-CFD3-7A47-C2F01534E3B4}"/>
                </a:ext>
              </a:extLst>
            </p:cNvPr>
            <p:cNvGrpSpPr/>
            <p:nvPr/>
          </p:nvGrpSpPr>
          <p:grpSpPr>
            <a:xfrm>
              <a:off x="4755854" y="5125037"/>
              <a:ext cx="3228023" cy="1253050"/>
              <a:chOff x="5505349" y="5057667"/>
              <a:chExt cx="2971246" cy="1153375"/>
            </a:xfrm>
          </p:grpSpPr>
          <p:pic>
            <p:nvPicPr>
              <p:cNvPr id="13" name="Image 14">
                <a:extLst>
                  <a:ext uri="{FF2B5EF4-FFF2-40B4-BE49-F238E27FC236}">
                    <a16:creationId xmlns:a16="http://schemas.microsoft.com/office/drawing/2014/main" id="{07A60B66-B937-E6AB-E839-35AC3357C8C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5505349" y="5057667"/>
                <a:ext cx="2968218" cy="568925"/>
              </a:xfrm>
              <a:prstGeom prst="rect">
                <a:avLst/>
              </a:prstGeom>
            </p:spPr>
          </p:pic>
          <p:pic>
            <p:nvPicPr>
              <p:cNvPr id="14" name="Image 16">
                <a:extLst>
                  <a:ext uri="{FF2B5EF4-FFF2-40B4-BE49-F238E27FC236}">
                    <a16:creationId xmlns:a16="http://schemas.microsoft.com/office/drawing/2014/main" id="{8F07657A-D729-A15F-F40A-AB4EB5833DFF}"/>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505349" y="5626592"/>
                <a:ext cx="2971246" cy="584450"/>
              </a:xfrm>
              <a:prstGeom prst="rect">
                <a:avLst/>
              </a:prstGeom>
            </p:spPr>
          </p:pic>
        </p:grpSp>
      </p:grpSp>
      <p:grpSp>
        <p:nvGrpSpPr>
          <p:cNvPr id="18" name="Group 61">
            <a:extLst>
              <a:ext uri="{FF2B5EF4-FFF2-40B4-BE49-F238E27FC236}">
                <a16:creationId xmlns:a16="http://schemas.microsoft.com/office/drawing/2014/main" id="{994204C9-AAAC-87B6-D7CF-A6D5DB171C6C}"/>
              </a:ext>
            </a:extLst>
          </p:cNvPr>
          <p:cNvGrpSpPr/>
          <p:nvPr/>
        </p:nvGrpSpPr>
        <p:grpSpPr>
          <a:xfrm>
            <a:off x="8392835" y="1457698"/>
            <a:ext cx="2662201" cy="4219649"/>
            <a:chOff x="8134124" y="197278"/>
            <a:chExt cx="3454396" cy="5475297"/>
          </a:xfrm>
        </p:grpSpPr>
        <p:sp>
          <p:nvSpPr>
            <p:cNvPr id="19" name="Rectangle 18">
              <a:extLst>
                <a:ext uri="{FF2B5EF4-FFF2-40B4-BE49-F238E27FC236}">
                  <a16:creationId xmlns:a16="http://schemas.microsoft.com/office/drawing/2014/main" id="{260F0D14-E7E7-E59D-4B0F-E0A143F7CD1C}"/>
                </a:ext>
              </a:extLst>
            </p:cNvPr>
            <p:cNvSpPr>
              <a:spLocks/>
            </p:cNvSpPr>
            <p:nvPr/>
          </p:nvSpPr>
          <p:spPr>
            <a:xfrm>
              <a:off x="8134124" y="197278"/>
              <a:ext cx="3454396" cy="5475297"/>
            </a:xfrm>
            <a:prstGeom prst="rect">
              <a:avLst/>
            </a:prstGeom>
            <a:solidFill>
              <a:schemeClr val="bg1"/>
            </a:solidFill>
            <a:ln w="12700" cap="flat" cmpd="sng" algn="ctr">
              <a:solidFill>
                <a:schemeClr val="accent1"/>
              </a:solidFill>
              <a:prstDash val="solid"/>
            </a:ln>
            <a:effectLst/>
          </p:spPr>
          <p:txBody>
            <a:bodyPr rtlCol="0" anchor="ctr"/>
            <a:lstStyle/>
            <a:p>
              <a:pPr marL="0" marR="0" lvl="0" indent="0" algn="ctr" defTabSz="1625478"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242269"/>
                </a:solidFill>
                <a:effectLst/>
                <a:uLnTx/>
                <a:uFillTx/>
                <a:latin typeface="Century Gothic" panose="020B0502020202020204" pitchFamily="34" charset="0"/>
                <a:ea typeface="Source Sans Pro" panose="020B0503030403020204" pitchFamily="34" charset="0"/>
                <a:cs typeface="Segoe UI" panose="020B0502040204020203" pitchFamily="34" charset="0"/>
              </a:endParaRPr>
            </a:p>
          </p:txBody>
        </p:sp>
        <p:grpSp>
          <p:nvGrpSpPr>
            <p:cNvPr id="20" name="Group 52">
              <a:extLst>
                <a:ext uri="{FF2B5EF4-FFF2-40B4-BE49-F238E27FC236}">
                  <a16:creationId xmlns:a16="http://schemas.microsoft.com/office/drawing/2014/main" id="{08521E89-5E45-8F0A-BA10-FB87184C9CD2}"/>
                </a:ext>
              </a:extLst>
            </p:cNvPr>
            <p:cNvGrpSpPr/>
            <p:nvPr/>
          </p:nvGrpSpPr>
          <p:grpSpPr>
            <a:xfrm>
              <a:off x="8237771" y="479913"/>
              <a:ext cx="3237579" cy="1197438"/>
              <a:chOff x="8237771" y="479913"/>
              <a:chExt cx="3237579" cy="1197438"/>
            </a:xfrm>
          </p:grpSpPr>
          <p:pic>
            <p:nvPicPr>
              <p:cNvPr id="22" name="Image 3">
                <a:extLst>
                  <a:ext uri="{FF2B5EF4-FFF2-40B4-BE49-F238E27FC236}">
                    <a16:creationId xmlns:a16="http://schemas.microsoft.com/office/drawing/2014/main" id="{A52198FC-B27B-5817-0422-3A857F1790D2}"/>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8247295" y="776289"/>
                <a:ext cx="3228055" cy="126205"/>
              </a:xfrm>
              <a:prstGeom prst="rect">
                <a:avLst/>
              </a:prstGeom>
            </p:spPr>
          </p:pic>
          <p:pic>
            <p:nvPicPr>
              <p:cNvPr id="23" name="Image 6">
                <a:extLst>
                  <a:ext uri="{FF2B5EF4-FFF2-40B4-BE49-F238E27FC236}">
                    <a16:creationId xmlns:a16="http://schemas.microsoft.com/office/drawing/2014/main" id="{59B26A03-E31B-ACD9-9CDC-73C38EFBBA81}"/>
                  </a:ext>
                </a:extLst>
              </p:cNvPr>
              <p:cNvPicPr>
                <a:picLocks noChangeAspect="1"/>
              </p:cNvPicPr>
              <p:nvPr/>
            </p:nvPicPr>
            <p:blipFill rotWithShape="1">
              <a:blip r:embed="rId9" cstate="email">
                <a:alphaModFix/>
                <a:extLst>
                  <a:ext uri="{28A0092B-C50C-407E-A947-70E740481C1C}">
                    <a14:useLocalDpi xmlns:a14="http://schemas.microsoft.com/office/drawing/2010/main"/>
                  </a:ext>
                </a:extLst>
              </a:blip>
              <a:srcRect r="-1021"/>
              <a:stretch/>
            </p:blipFill>
            <p:spPr>
              <a:xfrm>
                <a:off x="8247295" y="479913"/>
                <a:ext cx="3228055" cy="307487"/>
              </a:xfrm>
              <a:prstGeom prst="rect">
                <a:avLst/>
              </a:prstGeom>
            </p:spPr>
          </p:pic>
          <p:pic>
            <p:nvPicPr>
              <p:cNvPr id="24" name="Image 6">
                <a:extLst>
                  <a:ext uri="{FF2B5EF4-FFF2-40B4-BE49-F238E27FC236}">
                    <a16:creationId xmlns:a16="http://schemas.microsoft.com/office/drawing/2014/main" id="{DF58DFF0-8272-D02D-F80B-D3C60D4EC0DE}"/>
                  </a:ext>
                </a:extLst>
              </p:cNvPr>
              <p:cNvPicPr>
                <a:picLocks noChangeAspect="1"/>
              </p:cNvPicPr>
              <p:nvPr/>
            </p:nvPicPr>
            <p:blipFill rotWithShape="1">
              <a:blip r:embed="rId10" cstate="email">
                <a:alphaModFix/>
                <a:extLst>
                  <a:ext uri="{28A0092B-C50C-407E-A947-70E740481C1C}">
                    <a14:useLocalDpi xmlns:a14="http://schemas.microsoft.com/office/drawing/2010/main"/>
                  </a:ext>
                </a:extLst>
              </a:blip>
              <a:srcRect r="-1021" b="-5908"/>
              <a:stretch/>
            </p:blipFill>
            <p:spPr>
              <a:xfrm>
                <a:off x="8237771" y="904607"/>
                <a:ext cx="3228055" cy="772744"/>
              </a:xfrm>
              <a:prstGeom prst="rect">
                <a:avLst/>
              </a:prstGeom>
            </p:spPr>
          </p:pic>
        </p:grpSp>
        <p:pic>
          <p:nvPicPr>
            <p:cNvPr id="21" name="Image 5">
              <a:extLst>
                <a:ext uri="{FF2B5EF4-FFF2-40B4-BE49-F238E27FC236}">
                  <a16:creationId xmlns:a16="http://schemas.microsoft.com/office/drawing/2014/main" id="{BF7E2A39-D908-FB12-AAFE-E20D943F5413}"/>
                </a:ext>
              </a:extLst>
            </p:cNvPr>
            <p:cNvPicPr>
              <a:picLocks noChangeAspect="1"/>
            </p:cNvPicPr>
            <p:nvPr/>
          </p:nvPicPr>
          <p:blipFill rotWithShape="1">
            <a:blip r:embed="rId11" cstate="email">
              <a:extLst>
                <a:ext uri="{28A0092B-C50C-407E-A947-70E740481C1C}">
                  <a14:useLocalDpi xmlns:a14="http://schemas.microsoft.com/office/drawing/2010/main"/>
                </a:ext>
              </a:extLst>
            </a:blip>
            <a:srcRect/>
            <a:stretch/>
          </p:blipFill>
          <p:spPr>
            <a:xfrm>
              <a:off x="8233008" y="1654491"/>
              <a:ext cx="3094323" cy="3815375"/>
            </a:xfrm>
            <a:prstGeom prst="rect">
              <a:avLst/>
            </a:prstGeom>
          </p:spPr>
        </p:pic>
      </p:grpSp>
      <p:sp>
        <p:nvSpPr>
          <p:cNvPr id="25" name="Rectangle : coins arrondis 24">
            <a:extLst>
              <a:ext uri="{FF2B5EF4-FFF2-40B4-BE49-F238E27FC236}">
                <a16:creationId xmlns:a16="http://schemas.microsoft.com/office/drawing/2014/main" id="{30A77E92-8F6F-5DB9-DD44-3CEFEF3E30BF}"/>
              </a:ext>
            </a:extLst>
          </p:cNvPr>
          <p:cNvSpPr/>
          <p:nvPr/>
        </p:nvSpPr>
        <p:spPr>
          <a:xfrm>
            <a:off x="1567488" y="5937354"/>
            <a:ext cx="8652063" cy="693310"/>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a:solidFill>
                  <a:schemeClr val="bg1"/>
                </a:solidFill>
                <a:latin typeface="Century Gothic" panose="020B0502020202020204" pitchFamily="34" charset="0"/>
              </a:rPr>
              <a:t>ESC guidelines </a:t>
            </a:r>
            <a:r>
              <a:rPr lang="fr-FR" err="1">
                <a:solidFill>
                  <a:schemeClr val="bg1"/>
                </a:solidFill>
                <a:latin typeface="Century Gothic" panose="020B0502020202020204" pitchFamily="34" charset="0"/>
              </a:rPr>
              <a:t>confirm</a:t>
            </a:r>
            <a:r>
              <a:rPr lang="fr-FR">
                <a:solidFill>
                  <a:schemeClr val="bg1"/>
                </a:solidFill>
                <a:latin typeface="Century Gothic" panose="020B0502020202020204" pitchFamily="34" charset="0"/>
              </a:rPr>
              <a:t> and </a:t>
            </a:r>
            <a:r>
              <a:rPr lang="fr-FR" err="1">
                <a:solidFill>
                  <a:schemeClr val="bg1"/>
                </a:solidFill>
                <a:latin typeface="Century Gothic" panose="020B0502020202020204" pitchFamily="34" charset="0"/>
              </a:rPr>
              <a:t>strengthen</a:t>
            </a:r>
            <a:r>
              <a:rPr lang="fr-FR">
                <a:solidFill>
                  <a:schemeClr val="bg1"/>
                </a:solidFill>
                <a:latin typeface="Century Gothic" panose="020B0502020202020204" pitchFamily="34" charset="0"/>
              </a:rPr>
              <a:t> the </a:t>
            </a:r>
            <a:r>
              <a:rPr lang="fr-FR" err="1">
                <a:solidFill>
                  <a:schemeClr val="bg1"/>
                </a:solidFill>
                <a:latin typeface="Century Gothic" panose="020B0502020202020204" pitchFamily="34" charset="0"/>
              </a:rPr>
              <a:t>recommendation</a:t>
            </a:r>
            <a:r>
              <a:rPr lang="fr-FR">
                <a:solidFill>
                  <a:schemeClr val="bg1"/>
                </a:solidFill>
                <a:latin typeface="Century Gothic" panose="020B0502020202020204" pitchFamily="34" charset="0"/>
              </a:rPr>
              <a:t> to use </a:t>
            </a:r>
            <a:r>
              <a:rPr lang="fr-FR" err="1">
                <a:solidFill>
                  <a:schemeClr val="bg1"/>
                </a:solidFill>
                <a:latin typeface="Century Gothic" panose="020B0502020202020204" pitchFamily="34" charset="0"/>
              </a:rPr>
              <a:t>SPCs</a:t>
            </a:r>
            <a:r>
              <a:rPr lang="fr-FR">
                <a:solidFill>
                  <a:schemeClr val="bg1"/>
                </a:solidFill>
                <a:latin typeface="Century Gothic" panose="020B0502020202020204" pitchFamily="34" charset="0"/>
              </a:rPr>
              <a:t> and digital </a:t>
            </a:r>
            <a:r>
              <a:rPr lang="fr-FR" err="1">
                <a:solidFill>
                  <a:schemeClr val="bg1"/>
                </a:solidFill>
                <a:latin typeface="Century Gothic" panose="020B0502020202020204" pitchFamily="34" charset="0"/>
              </a:rPr>
              <a:t>tools</a:t>
            </a:r>
            <a:r>
              <a:rPr lang="fr-FR">
                <a:solidFill>
                  <a:schemeClr val="bg1"/>
                </a:solidFill>
                <a:latin typeface="Century Gothic" panose="020B0502020202020204" pitchFamily="34" charset="0"/>
              </a:rPr>
              <a:t> to support </a:t>
            </a:r>
            <a:r>
              <a:rPr lang="fr-FR" err="1">
                <a:solidFill>
                  <a:schemeClr val="bg1"/>
                </a:solidFill>
                <a:latin typeface="Century Gothic" panose="020B0502020202020204" pitchFamily="34" charset="0"/>
              </a:rPr>
              <a:t>adherence</a:t>
            </a:r>
            <a:r>
              <a:rPr lang="fr-FR">
                <a:solidFill>
                  <a:schemeClr val="bg1"/>
                </a:solidFill>
                <a:latin typeface="Century Gothic" panose="020B0502020202020204" pitchFamily="34" charset="0"/>
              </a:rPr>
              <a:t> in </a:t>
            </a:r>
            <a:r>
              <a:rPr lang="fr-FR" err="1">
                <a:solidFill>
                  <a:schemeClr val="bg1"/>
                </a:solidFill>
                <a:latin typeface="Century Gothic" panose="020B0502020202020204" pitchFamily="34" charset="0"/>
              </a:rPr>
              <a:t>chronic</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disease</a:t>
            </a:r>
            <a:r>
              <a:rPr lang="fr-FR">
                <a:solidFill>
                  <a:schemeClr val="bg1"/>
                </a:solidFill>
                <a:latin typeface="Century Gothic" panose="020B0502020202020204" pitchFamily="34" charset="0"/>
              </a:rPr>
              <a:t> management</a:t>
            </a:r>
          </a:p>
        </p:txBody>
      </p:sp>
      <p:sp>
        <p:nvSpPr>
          <p:cNvPr id="2" name="ZoneTexte 1">
            <a:extLst>
              <a:ext uri="{FF2B5EF4-FFF2-40B4-BE49-F238E27FC236}">
                <a16:creationId xmlns:a16="http://schemas.microsoft.com/office/drawing/2014/main" id="{C89EAD30-6E89-9B7E-3D04-B7690C134F9C}"/>
              </a:ext>
            </a:extLst>
          </p:cNvPr>
          <p:cNvSpPr txBox="1"/>
          <p:nvPr/>
        </p:nvSpPr>
        <p:spPr>
          <a:xfrm>
            <a:off x="2544625" y="2427118"/>
            <a:ext cx="296876" cy="215444"/>
          </a:xfrm>
          <a:prstGeom prst="rect">
            <a:avLst/>
          </a:prstGeom>
          <a:noFill/>
        </p:spPr>
        <p:txBody>
          <a:bodyPr wrap="none" rtlCol="0">
            <a:spAutoFit/>
          </a:bodyPr>
          <a:lstStyle/>
          <a:p>
            <a:r>
              <a:rPr lang="en-US" sz="800">
                <a:solidFill>
                  <a:srgbClr val="242269"/>
                </a:solidFill>
                <a:latin typeface="Century Gothic" panose="020B0502020202020204" pitchFamily="34" charset="0"/>
              </a:rPr>
              <a:t>41</a:t>
            </a:r>
          </a:p>
        </p:txBody>
      </p:sp>
    </p:spTree>
    <p:extLst>
      <p:ext uri="{BB962C8B-B14F-4D97-AF65-F5344CB8AC3E}">
        <p14:creationId xmlns:p14="http://schemas.microsoft.com/office/powerpoint/2010/main" val="262807847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6">
            <a:extLst>
              <a:ext uri="{FF2B5EF4-FFF2-40B4-BE49-F238E27FC236}">
                <a16:creationId xmlns:a16="http://schemas.microsoft.com/office/drawing/2014/main" id="{C9266A27-ED7F-C4DE-EE21-765B929D9BA7}"/>
              </a:ext>
            </a:extLst>
          </p:cNvPr>
          <p:cNvSpPr txBox="1">
            <a:spLocks/>
          </p:cNvSpPr>
          <p:nvPr/>
        </p:nvSpPr>
        <p:spPr>
          <a:xfrm>
            <a:off x="728180" y="554211"/>
            <a:ext cx="4539559" cy="1528273"/>
          </a:xfrm>
          <a:prstGeom prst="rect">
            <a:avLst/>
          </a:prstGeom>
        </p:spPr>
        <p:txBody>
          <a:bodyPr vert="horz" lIns="0" tIns="0" rIns="0" bIns="0" rtlCol="0" anchor="t" anchorCtr="0">
            <a:noAutofit/>
          </a:bodyPr>
          <a:lstStyle>
            <a:lvl1pPr algn="l" defTabSz="914400" rtl="0" eaLnBrk="1" latinLnBrk="0" hangingPunct="1">
              <a:lnSpc>
                <a:spcPts val="5200"/>
              </a:lnSpc>
              <a:spcBef>
                <a:spcPct val="0"/>
              </a:spcBef>
              <a:buNone/>
              <a:defRPr sz="41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5200"/>
              </a:lnSpc>
              <a:spcBef>
                <a:spcPct val="0"/>
              </a:spcBef>
              <a:spcAft>
                <a:spcPts val="0"/>
              </a:spcAft>
              <a:buClrTx/>
              <a:buSzTx/>
              <a:buFontTx/>
              <a:buNone/>
              <a:tabLst/>
              <a:defRPr/>
            </a:pPr>
            <a:r>
              <a:rPr kumimoji="0" lang="en-US" sz="41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rPr>
              <a:t>Disclaimer</a:t>
            </a:r>
            <a:endParaRPr kumimoji="0" lang="en-ZA" sz="41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endParaRPr>
          </a:p>
        </p:txBody>
      </p:sp>
      <p:sp>
        <p:nvSpPr>
          <p:cNvPr id="4" name="Content Placeholder 2">
            <a:extLst>
              <a:ext uri="{FF2B5EF4-FFF2-40B4-BE49-F238E27FC236}">
                <a16:creationId xmlns:a16="http://schemas.microsoft.com/office/drawing/2014/main" id="{0C4CBDF0-821B-AA33-C361-89541AB782F8}"/>
              </a:ext>
            </a:extLst>
          </p:cNvPr>
          <p:cNvSpPr txBox="1">
            <a:spLocks/>
          </p:cNvSpPr>
          <p:nvPr/>
        </p:nvSpPr>
        <p:spPr>
          <a:xfrm>
            <a:off x="521703" y="1891044"/>
            <a:ext cx="10610380" cy="2484311"/>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buSzPct val="90000"/>
              <a:buFont typeface="Arial" panose="020B0604020202020204" pitchFamily="34" charset="0"/>
              <a:buNone/>
              <a:defRPr sz="2400" b="0" i="0" kern="1200">
                <a:solidFill>
                  <a:schemeClr val="accent1"/>
                </a:solidFill>
                <a:latin typeface="Century Gothic" panose="020B0502020202020204" pitchFamily="34" charset="0"/>
                <a:ea typeface="+mn-ea"/>
                <a:cs typeface="+mn-cs"/>
              </a:defRPr>
            </a:lvl1pPr>
            <a:lvl2pPr marL="457200" indent="0" algn="ctr" defTabSz="914400" rtl="0" eaLnBrk="1" latinLnBrk="0" hangingPunct="1">
              <a:lnSpc>
                <a:spcPct val="100000"/>
              </a:lnSpc>
              <a:spcBef>
                <a:spcPts val="400"/>
              </a:spcBef>
              <a:buSzPct val="120000"/>
              <a:buFont typeface="Police système"/>
              <a:buNone/>
              <a:defRPr sz="2000" b="0" i="0" kern="1200">
                <a:solidFill>
                  <a:schemeClr val="accent1"/>
                </a:solidFill>
                <a:latin typeface="Century Gothic" panose="020B0502020202020204" pitchFamily="34" charset="0"/>
                <a:ea typeface="+mn-ea"/>
                <a:cs typeface="+mn-cs"/>
              </a:defRPr>
            </a:lvl2pPr>
            <a:lvl3pPr marL="914400" indent="0" algn="ctr" defTabSz="914400" rtl="0" eaLnBrk="1" latinLnBrk="0" hangingPunct="1">
              <a:lnSpc>
                <a:spcPts val="2200"/>
              </a:lnSpc>
              <a:spcBef>
                <a:spcPts val="0"/>
              </a:spcBef>
              <a:buSzPct val="90000"/>
              <a:buFont typeface="Arial" panose="020B0604020202020204" pitchFamily="34" charset="0"/>
              <a:buNone/>
              <a:defRPr sz="1800" b="0" i="0" kern="1200">
                <a:solidFill>
                  <a:schemeClr val="accent1"/>
                </a:solidFill>
                <a:latin typeface="Century Gothic" panose="020B0502020202020204" pitchFamily="34" charset="0"/>
                <a:ea typeface="+mn-ea"/>
                <a:cs typeface="+mn-cs"/>
              </a:defRPr>
            </a:lvl3pPr>
            <a:lvl4pPr marL="1371600" indent="0" algn="ctr" defTabSz="914400" rtl="0" eaLnBrk="1" latinLnBrk="0" hangingPunct="1">
              <a:lnSpc>
                <a:spcPts val="2000"/>
              </a:lnSpc>
              <a:spcBef>
                <a:spcPts val="0"/>
              </a:spcBef>
              <a:buSzPct val="120000"/>
              <a:buFont typeface="Police système"/>
              <a:buNone/>
              <a:defRPr sz="1600" b="0" i="0" kern="1200">
                <a:solidFill>
                  <a:schemeClr val="accent1"/>
                </a:solidFill>
                <a:latin typeface="Century Gothic" panose="020B0502020202020204" pitchFamily="34" charset="0"/>
                <a:ea typeface="+mn-ea"/>
                <a:cs typeface="+mn-cs"/>
              </a:defRPr>
            </a:lvl4pPr>
            <a:lvl5pPr marL="1828800" indent="0" algn="ctr" defTabSz="914400" rtl="0" eaLnBrk="1" latinLnBrk="0" hangingPunct="1">
              <a:lnSpc>
                <a:spcPts val="2000"/>
              </a:lnSpc>
              <a:spcBef>
                <a:spcPts val="0"/>
              </a:spcBef>
              <a:buFont typeface="Arial" panose="020B0604020202020204" pitchFamily="34" charset="0"/>
              <a:buNone/>
              <a:defRPr sz="1600" b="0" i="0" kern="1200">
                <a:solidFill>
                  <a:schemeClr val="accent1"/>
                </a:solidFill>
                <a:latin typeface="Century Gothic" panose="020B0502020202020204" pitchFamily="34"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342900" indent="-342900" defTabSz="1028700">
              <a:lnSpc>
                <a:spcPct val="100000"/>
              </a:lnSpc>
              <a:spcBef>
                <a:spcPts val="0"/>
              </a:spcBef>
              <a:buFont typeface="Arial" panose="020B0604020202020204" pitchFamily="34" charset="0"/>
              <a:buChar char="•"/>
              <a:defRPr/>
            </a:pPr>
            <a:r>
              <a:rPr kumimoji="0" lang="en-US" sz="2000" b="1" i="0" u="none" strike="noStrike" kern="1200" cap="none" spc="0" normalizeH="0" baseline="0" noProof="0">
                <a:ln>
                  <a:noFill/>
                </a:ln>
                <a:solidFill>
                  <a:srgbClr val="F4F8FE"/>
                </a:solidFill>
                <a:effectLst/>
                <a:uLnTx/>
                <a:uFillTx/>
                <a:latin typeface="Century Gothic" panose="020B0502020202020204" pitchFamily="34" charset="0"/>
                <a:ea typeface="+mn-ea"/>
                <a:cs typeface="+mn-cs"/>
              </a:rPr>
              <a:t>The following presentation is intended for educational purposes only and does not replace independent professional judgement.  </a:t>
            </a:r>
          </a:p>
          <a:p>
            <a:pPr marL="342900" indent="-342900" defTabSz="1028700">
              <a:lnSpc>
                <a:spcPct val="100000"/>
              </a:lnSpc>
              <a:spcBef>
                <a:spcPts val="0"/>
              </a:spcBef>
              <a:buFont typeface="Arial" panose="020B0604020202020204" pitchFamily="34" charset="0"/>
              <a:buChar char="•"/>
              <a:defRPr/>
            </a:pPr>
            <a:r>
              <a:rPr kumimoji="0" lang="en-US" sz="2000" b="1" i="0" u="none" strike="noStrike" kern="1200" cap="none" spc="0" normalizeH="0" baseline="0" noProof="0">
                <a:ln>
                  <a:noFill/>
                </a:ln>
                <a:solidFill>
                  <a:srgbClr val="F4F8FE"/>
                </a:solidFill>
                <a:effectLst/>
                <a:uLnTx/>
                <a:uFillTx/>
                <a:latin typeface="Century Gothic" panose="020B0502020202020204" pitchFamily="34" charset="0"/>
                <a:ea typeface="+mn-ea"/>
                <a:cs typeface="+mn-cs"/>
              </a:rPr>
              <a:t>Statements made and opinions expressed are those of the speaker. </a:t>
            </a:r>
          </a:p>
          <a:p>
            <a:pPr marL="342900" indent="-342900" defTabSz="1028700">
              <a:lnSpc>
                <a:spcPct val="100000"/>
              </a:lnSpc>
              <a:spcBef>
                <a:spcPts val="0"/>
              </a:spcBef>
              <a:buFont typeface="Arial" panose="020B0604020202020204" pitchFamily="34" charset="0"/>
              <a:buChar char="•"/>
              <a:defRPr/>
            </a:pPr>
            <a:r>
              <a:rPr kumimoji="0" lang="en-US" sz="2000" b="1" i="0" u="none" strike="noStrike" kern="1200" cap="none" spc="0" normalizeH="0" baseline="0" noProof="0" err="1">
                <a:ln>
                  <a:noFill/>
                </a:ln>
                <a:solidFill>
                  <a:srgbClr val="F4F8FE"/>
                </a:solidFill>
                <a:effectLst/>
                <a:uLnTx/>
                <a:uFillTx/>
                <a:latin typeface="Century Gothic" panose="020B0502020202020204" pitchFamily="34" charset="0"/>
                <a:ea typeface="+mn-ea"/>
                <a:cs typeface="+mn-cs"/>
              </a:rPr>
              <a:t>Servier</a:t>
            </a:r>
            <a:r>
              <a:rPr kumimoji="0" lang="en-US" sz="2000" b="1" i="0" u="none" strike="noStrike" kern="1200" cap="none" spc="0" normalizeH="0" baseline="0" noProof="0">
                <a:ln>
                  <a:noFill/>
                </a:ln>
                <a:solidFill>
                  <a:srgbClr val="F4F8FE"/>
                </a:solidFill>
                <a:effectLst/>
                <a:uLnTx/>
                <a:uFillTx/>
                <a:latin typeface="Century Gothic" panose="020B0502020202020204" pitchFamily="34" charset="0"/>
                <a:ea typeface="+mn-ea"/>
                <a:cs typeface="+mn-cs"/>
              </a:rPr>
              <a:t> Laboratories, its directors and employees, will not be responsible for any inaccuracies or omissions, or, liable for any damages or loss of whatsoever nature suffered by any person as a result of relying on or using the contents of the presentation.</a:t>
            </a:r>
          </a:p>
          <a:p>
            <a:pPr marL="0" marR="0" lvl="0" indent="0" algn="l" defTabSz="914400" rtl="0" eaLnBrk="1" fontAlgn="auto" latinLnBrk="0" hangingPunct="1">
              <a:lnSpc>
                <a:spcPct val="100000"/>
              </a:lnSpc>
              <a:spcBef>
                <a:spcPts val="0"/>
              </a:spcBef>
              <a:spcAft>
                <a:spcPts val="0"/>
              </a:spcAft>
              <a:buClrTx/>
              <a:buSzPct val="90000"/>
              <a:buFont typeface="Arial" panose="020B0604020202020204" pitchFamily="34" charset="0"/>
              <a:buNone/>
              <a:tabLst/>
              <a:defRPr/>
            </a:pPr>
            <a:endParaRPr kumimoji="0" lang="en-ZA" sz="1800" b="0" i="0" u="none" strike="noStrike" kern="1200" cap="none" spc="0" normalizeH="0" baseline="0" noProof="0">
              <a:ln>
                <a:noFill/>
              </a:ln>
              <a:solidFill>
                <a:schemeClr val="bg1"/>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229106648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 coins arrondis 1">
            <a:extLst>
              <a:ext uri="{FF2B5EF4-FFF2-40B4-BE49-F238E27FC236}">
                <a16:creationId xmlns:a16="http://schemas.microsoft.com/office/drawing/2014/main" id="{F4FEFD93-F99C-BE25-9199-7D47EF0A334B}"/>
              </a:ext>
            </a:extLst>
          </p:cNvPr>
          <p:cNvSpPr/>
          <p:nvPr/>
        </p:nvSpPr>
        <p:spPr>
          <a:xfrm>
            <a:off x="1011382" y="1075061"/>
            <a:ext cx="10210800" cy="4843587"/>
          </a:xfrm>
          <a:prstGeom prst="roundRect">
            <a:avLst>
              <a:gd name="adj" fmla="val 2656"/>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sp>
        <p:nvSpPr>
          <p:cNvPr id="3" name="Titre 2">
            <a:extLst>
              <a:ext uri="{FF2B5EF4-FFF2-40B4-BE49-F238E27FC236}">
                <a16:creationId xmlns:a16="http://schemas.microsoft.com/office/drawing/2014/main" id="{8762BB46-95A8-1FA5-89B5-0DF24BFE3D9B}"/>
              </a:ext>
            </a:extLst>
          </p:cNvPr>
          <p:cNvSpPr>
            <a:spLocks noGrp="1"/>
          </p:cNvSpPr>
          <p:nvPr>
            <p:ph type="title"/>
          </p:nvPr>
        </p:nvSpPr>
        <p:spPr>
          <a:xfrm>
            <a:off x="216976" y="307819"/>
            <a:ext cx="11499743" cy="778666"/>
          </a:xfrm>
        </p:spPr>
        <p:txBody>
          <a:bodyPr>
            <a:noAutofit/>
          </a:bodyPr>
          <a:lstStyle/>
          <a:p>
            <a:r>
              <a:rPr lang="fr-FR" sz="2800" b="1">
                <a:solidFill>
                  <a:srgbClr val="242269"/>
                </a:solidFill>
                <a:latin typeface="Century Gothic" panose="020B0502020202020204" pitchFamily="34" charset="0"/>
                <a:ea typeface="Roboto" panose="02000000000000000000" pitchFamily="2" charset="0"/>
              </a:rPr>
              <a:t>EVIDENCE SHOW CLEAR EFFECT OF MOBILE APP ON ADHERENCE ACROSS CHRONIC DISEASE</a:t>
            </a:r>
            <a:r>
              <a:rPr lang="fr-FR" sz="2800" b="1" baseline="30000">
                <a:solidFill>
                  <a:srgbClr val="242269"/>
                </a:solidFill>
                <a:latin typeface="Century Gothic" panose="020B0502020202020204" pitchFamily="34" charset="0"/>
                <a:ea typeface="Roboto" panose="02000000000000000000" pitchFamily="2" charset="0"/>
              </a:rPr>
              <a:t>44</a:t>
            </a:r>
            <a:r>
              <a:rPr lang="fr-FR" sz="2800" b="1">
                <a:solidFill>
                  <a:srgbClr val="242269"/>
                </a:solidFill>
                <a:latin typeface="Century Gothic" panose="020B0502020202020204" pitchFamily="34" charset="0"/>
                <a:ea typeface="Roboto" panose="02000000000000000000" pitchFamily="2" charset="0"/>
              </a:rPr>
              <a:t>  </a:t>
            </a:r>
            <a:endParaRPr lang="fr-FR" sz="2800" b="1">
              <a:solidFill>
                <a:srgbClr val="242269"/>
              </a:solidFill>
            </a:endParaRPr>
          </a:p>
        </p:txBody>
      </p:sp>
      <p:pic>
        <p:nvPicPr>
          <p:cNvPr id="3074" name="Picture 2">
            <a:extLst>
              <a:ext uri="{FF2B5EF4-FFF2-40B4-BE49-F238E27FC236}">
                <a16:creationId xmlns:a16="http://schemas.microsoft.com/office/drawing/2014/main" id="{C6D6FCBD-5CD4-DC3B-587E-96B9D21C78B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652206" y="1455817"/>
            <a:ext cx="8887588" cy="417415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 coins arrondis 3">
            <a:extLst>
              <a:ext uri="{FF2B5EF4-FFF2-40B4-BE49-F238E27FC236}">
                <a16:creationId xmlns:a16="http://schemas.microsoft.com/office/drawing/2014/main" id="{463A4E2C-AD4D-F6A9-CA93-EDF85132D0F4}"/>
              </a:ext>
            </a:extLst>
          </p:cNvPr>
          <p:cNvSpPr/>
          <p:nvPr/>
        </p:nvSpPr>
        <p:spPr>
          <a:xfrm>
            <a:off x="1524000" y="4239870"/>
            <a:ext cx="8240889" cy="369332"/>
          </a:xfrm>
          <a:prstGeom prst="roundRect">
            <a:avLst/>
          </a:prstGeom>
          <a:noFill/>
          <a:ln w="28575" cap="flat" cmpd="sng" algn="ctr">
            <a:solidFill>
              <a:srgbClr val="00B0F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prstClr val="black"/>
              </a:solidFill>
              <a:effectLst/>
              <a:uLnTx/>
              <a:uFillTx/>
              <a:latin typeface="Calibri"/>
              <a:ea typeface="+mn-ea"/>
              <a:cs typeface="+mn-cs"/>
            </a:endParaRPr>
          </a:p>
        </p:txBody>
      </p:sp>
      <p:sp>
        <p:nvSpPr>
          <p:cNvPr id="8" name="ZoneTexte 7">
            <a:extLst>
              <a:ext uri="{FF2B5EF4-FFF2-40B4-BE49-F238E27FC236}">
                <a16:creationId xmlns:a16="http://schemas.microsoft.com/office/drawing/2014/main" id="{20CCF2EB-567D-31DA-4DE5-14461BE646E3}"/>
              </a:ext>
            </a:extLst>
          </p:cNvPr>
          <p:cNvSpPr txBox="1"/>
          <p:nvPr/>
        </p:nvSpPr>
        <p:spPr>
          <a:xfrm>
            <a:off x="1461911" y="5526738"/>
            <a:ext cx="9268178" cy="369332"/>
          </a:xfrm>
          <a:prstGeom prst="rect">
            <a:avLst/>
          </a:prstGeom>
          <a:solidFill>
            <a:schemeClr val="bg1"/>
          </a:solidFill>
        </p:spPr>
        <p:txBody>
          <a:bodyPr wrap="square">
            <a:spAutoFit/>
          </a:bodyPr>
          <a:lstStyle/>
          <a:p>
            <a:pPr algn="ctr"/>
            <a:r>
              <a:rPr lang="fr-FR" b="1">
                <a:solidFill>
                  <a:srgbClr val="242269"/>
                </a:solidFill>
                <a:latin typeface="Century Gothic" panose="020B0502020202020204" pitchFamily="34" charset="0"/>
              </a:rPr>
              <a:t>Meta-</a:t>
            </a:r>
            <a:r>
              <a:rPr lang="fr-FR" b="1" err="1">
                <a:solidFill>
                  <a:srgbClr val="242269"/>
                </a:solidFill>
                <a:latin typeface="Century Gothic" panose="020B0502020202020204" pitchFamily="34" charset="0"/>
              </a:rPr>
              <a:t>analysis</a:t>
            </a:r>
            <a:r>
              <a:rPr lang="fr-FR" b="1">
                <a:solidFill>
                  <a:srgbClr val="242269"/>
                </a:solidFill>
                <a:latin typeface="Century Gothic" panose="020B0502020202020204" pitchFamily="34" charset="0"/>
              </a:rPr>
              <a:t> of the </a:t>
            </a:r>
            <a:r>
              <a:rPr lang="fr-FR" b="1" err="1">
                <a:solidFill>
                  <a:srgbClr val="242269"/>
                </a:solidFill>
                <a:latin typeface="Century Gothic" panose="020B0502020202020204" pitchFamily="34" charset="0"/>
              </a:rPr>
              <a:t>Effect</a:t>
            </a:r>
            <a:r>
              <a:rPr lang="fr-FR" b="1">
                <a:solidFill>
                  <a:srgbClr val="242269"/>
                </a:solidFill>
                <a:latin typeface="Century Gothic" panose="020B0502020202020204" pitchFamily="34" charset="0"/>
              </a:rPr>
              <a:t> of Mobile Apps Intervention on </a:t>
            </a:r>
            <a:r>
              <a:rPr lang="fr-FR" b="1" err="1">
                <a:solidFill>
                  <a:srgbClr val="242269"/>
                </a:solidFill>
                <a:latin typeface="Century Gothic" panose="020B0502020202020204" pitchFamily="34" charset="0"/>
              </a:rPr>
              <a:t>Medication</a:t>
            </a:r>
            <a:r>
              <a:rPr lang="fr-FR" b="1">
                <a:solidFill>
                  <a:srgbClr val="242269"/>
                </a:solidFill>
                <a:latin typeface="Century Gothic" panose="020B0502020202020204" pitchFamily="34" charset="0"/>
              </a:rPr>
              <a:t> </a:t>
            </a:r>
            <a:r>
              <a:rPr lang="fr-FR" b="1" err="1">
                <a:solidFill>
                  <a:srgbClr val="242269"/>
                </a:solidFill>
                <a:latin typeface="Century Gothic" panose="020B0502020202020204" pitchFamily="34" charset="0"/>
              </a:rPr>
              <a:t>Adherence</a:t>
            </a:r>
            <a:endParaRPr lang="fr-FR" b="1">
              <a:solidFill>
                <a:srgbClr val="242269"/>
              </a:solidFill>
              <a:latin typeface="Century Gothic" panose="020B0502020202020204" pitchFamily="34" charset="0"/>
            </a:endParaRPr>
          </a:p>
        </p:txBody>
      </p:sp>
      <p:sp>
        <p:nvSpPr>
          <p:cNvPr id="9" name="Rectangle : coins arrondis 8">
            <a:extLst>
              <a:ext uri="{FF2B5EF4-FFF2-40B4-BE49-F238E27FC236}">
                <a16:creationId xmlns:a16="http://schemas.microsoft.com/office/drawing/2014/main" id="{6E41FE55-D4C9-5E8F-10DF-5FD2C711A2E2}"/>
              </a:ext>
            </a:extLst>
          </p:cNvPr>
          <p:cNvSpPr/>
          <p:nvPr/>
        </p:nvSpPr>
        <p:spPr>
          <a:xfrm>
            <a:off x="2151771" y="6048560"/>
            <a:ext cx="7888458" cy="693310"/>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solidFill>
                  <a:schemeClr val="bg1"/>
                </a:solidFill>
                <a:latin typeface="Century Gothic" panose="020B0502020202020204" pitchFamily="34" charset="0"/>
              </a:rPr>
              <a:t>Meta-analyses </a:t>
            </a:r>
            <a:r>
              <a:rPr lang="fr-FR" err="1">
                <a:solidFill>
                  <a:schemeClr val="bg1"/>
                </a:solidFill>
                <a:latin typeface="Century Gothic" panose="020B0502020202020204" pitchFamily="34" charset="0"/>
              </a:rPr>
              <a:t>confirm</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that</a:t>
            </a:r>
            <a:r>
              <a:rPr lang="fr-FR">
                <a:solidFill>
                  <a:schemeClr val="bg1"/>
                </a:solidFill>
                <a:latin typeface="Century Gothic" panose="020B0502020202020204" pitchFamily="34" charset="0"/>
              </a:rPr>
              <a:t> digital </a:t>
            </a:r>
            <a:r>
              <a:rPr lang="fr-FR" err="1">
                <a:solidFill>
                  <a:schemeClr val="bg1"/>
                </a:solidFill>
                <a:latin typeface="Century Gothic" panose="020B0502020202020204" pitchFamily="34" charset="0"/>
              </a:rPr>
              <a:t>health</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tools</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may</a:t>
            </a:r>
            <a:r>
              <a:rPr lang="fr-FR">
                <a:solidFill>
                  <a:schemeClr val="bg1"/>
                </a:solidFill>
                <a:latin typeface="Century Gothic" panose="020B0502020202020204" pitchFamily="34" charset="0"/>
              </a:rPr>
              <a:t> help for </a:t>
            </a:r>
            <a:r>
              <a:rPr lang="fr-FR" err="1">
                <a:solidFill>
                  <a:schemeClr val="bg1"/>
                </a:solidFill>
                <a:latin typeface="Century Gothic" panose="020B0502020202020204" pitchFamily="34" charset="0"/>
              </a:rPr>
              <a:t>improving</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adherence</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across</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chronic</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diseases</a:t>
            </a:r>
            <a:endParaRPr lang="fr-FR">
              <a:solidFill>
                <a:schemeClr val="bg1"/>
              </a:solidFill>
              <a:latin typeface="Century Gothic" panose="020B0502020202020204" pitchFamily="34" charset="0"/>
            </a:endParaRPr>
          </a:p>
        </p:txBody>
      </p:sp>
    </p:spTree>
    <p:extLst>
      <p:ext uri="{BB962C8B-B14F-4D97-AF65-F5344CB8AC3E}">
        <p14:creationId xmlns:p14="http://schemas.microsoft.com/office/powerpoint/2010/main" val="20573445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BD869C-72EC-5FF0-488D-6375E498595B}"/>
            </a:ext>
          </a:extLst>
        </p:cNvPr>
        <p:cNvGrpSpPr/>
        <p:nvPr/>
      </p:nvGrpSpPr>
      <p:grpSpPr>
        <a:xfrm>
          <a:off x="0" y="0"/>
          <a:ext cx="0" cy="0"/>
          <a:chOff x="0" y="0"/>
          <a:chExt cx="0" cy="0"/>
        </a:xfrm>
      </p:grpSpPr>
      <p:sp>
        <p:nvSpPr>
          <p:cNvPr id="5" name="Title 5">
            <a:extLst>
              <a:ext uri="{FF2B5EF4-FFF2-40B4-BE49-F238E27FC236}">
                <a16:creationId xmlns:a16="http://schemas.microsoft.com/office/drawing/2014/main" id="{1D3A6C03-365F-6FAC-B94C-F0EC10630EFA}"/>
              </a:ext>
            </a:extLst>
          </p:cNvPr>
          <p:cNvSpPr txBox="1">
            <a:spLocks/>
          </p:cNvSpPr>
          <p:nvPr/>
        </p:nvSpPr>
        <p:spPr>
          <a:xfrm>
            <a:off x="1598901" y="2438400"/>
            <a:ext cx="8994197" cy="1312538"/>
          </a:xfrm>
          <a:prstGeom prst="rect">
            <a:avLst/>
          </a:prstGeom>
        </p:spPr>
        <p:txBody>
          <a:bodyPr vert="horz" lIns="0" tIns="0" rIns="0" bIns="0" rtlCol="0" anchor="t" anchorCtr="0">
            <a:noAutofit/>
          </a:bodyPr>
          <a:lstStyle>
            <a:lvl1pPr algn="l" defTabSz="914400" rtl="0" eaLnBrk="1" latinLnBrk="0" hangingPunct="1">
              <a:lnSpc>
                <a:spcPts val="5200"/>
              </a:lnSpc>
              <a:spcBef>
                <a:spcPct val="0"/>
              </a:spcBef>
              <a:buNone/>
              <a:defRPr sz="4100" b="1" i="0" kern="1200">
                <a:solidFill>
                  <a:schemeClr val="accent1"/>
                </a:solidFill>
                <a:latin typeface="Century Gothic" panose="020B0502020202020204" pitchFamily="34" charset="0"/>
                <a:ea typeface="+mj-ea"/>
                <a:cs typeface="+mj-cs"/>
              </a:defRPr>
            </a:lvl1pPr>
          </a:lstStyle>
          <a:p>
            <a:pPr marL="0" marR="0" lvl="0" indent="0" algn="ctr" defTabSz="914400" rtl="0" eaLnBrk="1" fontAlgn="auto" latinLnBrk="0" hangingPunct="1">
              <a:lnSpc>
                <a:spcPts val="5200"/>
              </a:lnSpc>
              <a:spcBef>
                <a:spcPct val="0"/>
              </a:spcBef>
              <a:spcAft>
                <a:spcPts val="0"/>
              </a:spcAft>
              <a:buClrTx/>
              <a:buSzTx/>
              <a:buFontTx/>
              <a:buNone/>
              <a:tabLst/>
              <a:defRPr/>
            </a:pPr>
            <a:r>
              <a:rPr lang="en-US" sz="4400" dirty="0">
                <a:solidFill>
                  <a:schemeClr val="tx2">
                    <a:lumMod val="75000"/>
                  </a:schemeClr>
                </a:solidFill>
              </a:rPr>
              <a:t>The </a:t>
            </a:r>
            <a:r>
              <a:rPr kumimoji="0" lang="en-US" sz="4400" i="0" u="none" strike="noStrike" kern="1200" cap="none" spc="0" normalizeH="0" baseline="0" noProof="0" dirty="0">
                <a:ln>
                  <a:noFill/>
                </a:ln>
                <a:solidFill>
                  <a:schemeClr val="tx2">
                    <a:lumMod val="75000"/>
                  </a:schemeClr>
                </a:solidFill>
                <a:effectLst/>
                <a:uLnTx/>
                <a:uFillTx/>
                <a:latin typeface="Century Gothic" panose="020B0502020202020204" pitchFamily="34" charset="0"/>
                <a:ea typeface="+mj-ea"/>
                <a:cs typeface="+mj-cs"/>
              </a:rPr>
              <a:t>patient with hypertension </a:t>
            </a:r>
          </a:p>
        </p:txBody>
      </p:sp>
    </p:spTree>
    <p:extLst>
      <p:ext uri="{BB962C8B-B14F-4D97-AF65-F5344CB8AC3E}">
        <p14:creationId xmlns:p14="http://schemas.microsoft.com/office/powerpoint/2010/main" val="329708873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C0BB12-15DF-7562-434E-18A7A7413A4C}"/>
            </a:ext>
          </a:extLst>
        </p:cNvPr>
        <p:cNvGrpSpPr/>
        <p:nvPr/>
      </p:nvGrpSpPr>
      <p:grpSpPr>
        <a:xfrm>
          <a:off x="0" y="0"/>
          <a:ext cx="0" cy="0"/>
          <a:chOff x="0" y="0"/>
          <a:chExt cx="0" cy="0"/>
        </a:xfrm>
      </p:grpSpPr>
      <p:sp>
        <p:nvSpPr>
          <p:cNvPr id="5" name="Titre 4">
            <a:extLst>
              <a:ext uri="{FF2B5EF4-FFF2-40B4-BE49-F238E27FC236}">
                <a16:creationId xmlns:a16="http://schemas.microsoft.com/office/drawing/2014/main" id="{25F944F1-5CCD-8DF3-4013-13BB85398B27}"/>
              </a:ext>
            </a:extLst>
          </p:cNvPr>
          <p:cNvSpPr>
            <a:spLocks noGrp="1"/>
          </p:cNvSpPr>
          <p:nvPr>
            <p:ph type="title"/>
          </p:nvPr>
        </p:nvSpPr>
        <p:spPr>
          <a:xfrm>
            <a:off x="441711" y="307819"/>
            <a:ext cx="10453598" cy="778666"/>
          </a:xfrm>
        </p:spPr>
        <p:txBody>
          <a:bodyPr anchor="ctr">
            <a:noAutofit/>
          </a:bodyPr>
          <a:lstStyle/>
          <a:p>
            <a:r>
              <a:rPr lang="fr-FR" sz="2800" b="1">
                <a:solidFill>
                  <a:srgbClr val="242269"/>
                </a:solidFill>
                <a:latin typeface="Century Gothic" panose="020B0502020202020204" pitchFamily="34" charset="0"/>
              </a:rPr>
              <a:t>PERINDOPRIL-BASED THERAPY: </a:t>
            </a:r>
            <a:br>
              <a:rPr lang="fr-FR" sz="2800" b="1">
                <a:solidFill>
                  <a:srgbClr val="242269"/>
                </a:solidFill>
                <a:latin typeface="Century Gothic" panose="020B0502020202020204" pitchFamily="34" charset="0"/>
              </a:rPr>
            </a:br>
            <a:r>
              <a:rPr lang="fr-FR" sz="2800" b="1">
                <a:solidFill>
                  <a:srgbClr val="242269"/>
                </a:solidFill>
                <a:latin typeface="Century Gothic" panose="020B0502020202020204" pitchFamily="34" charset="0"/>
              </a:rPr>
              <a:t>PROVEN IMPACT ACROSS PATIENTS CONDITIONS</a:t>
            </a:r>
            <a:endParaRPr lang="fr-FR" sz="2800" b="1" baseline="30000">
              <a:solidFill>
                <a:srgbClr val="242269"/>
              </a:solidFill>
              <a:latin typeface="Century Gothic" panose="020B0502020202020204" pitchFamily="34" charset="0"/>
            </a:endParaRPr>
          </a:p>
        </p:txBody>
      </p:sp>
      <p:sp>
        <p:nvSpPr>
          <p:cNvPr id="6" name="Rectangle : coins arrondis 5">
            <a:extLst>
              <a:ext uri="{FF2B5EF4-FFF2-40B4-BE49-F238E27FC236}">
                <a16:creationId xmlns:a16="http://schemas.microsoft.com/office/drawing/2014/main" id="{1357ABAE-FED5-AB8C-F987-BAEC3C5ED62D}"/>
              </a:ext>
            </a:extLst>
          </p:cNvPr>
          <p:cNvSpPr/>
          <p:nvPr/>
        </p:nvSpPr>
        <p:spPr>
          <a:xfrm>
            <a:off x="1842606" y="5516518"/>
            <a:ext cx="8506789" cy="813944"/>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err="1">
                <a:solidFill>
                  <a:schemeClr val="bg1"/>
                </a:solidFill>
                <a:latin typeface="Century Gothic" panose="020B0502020202020204" pitchFamily="34" charset="0"/>
              </a:rPr>
              <a:t>Perindopril-based</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therapy</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significantly</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reduce</a:t>
            </a:r>
            <a:r>
              <a:rPr lang="fr-FR">
                <a:solidFill>
                  <a:schemeClr val="bg1"/>
                </a:solidFill>
                <a:latin typeface="Century Gothic" panose="020B0502020202020204" pitchFamily="34" charset="0"/>
              </a:rPr>
              <a:t> BP, CV </a:t>
            </a:r>
            <a:r>
              <a:rPr lang="fr-FR" err="1">
                <a:solidFill>
                  <a:schemeClr val="bg1"/>
                </a:solidFill>
                <a:latin typeface="Century Gothic" panose="020B0502020202020204" pitchFamily="34" charset="0"/>
              </a:rPr>
              <a:t>events</a:t>
            </a:r>
            <a:r>
              <a:rPr lang="fr-FR">
                <a:solidFill>
                  <a:schemeClr val="bg1"/>
                </a:solidFill>
                <a:latin typeface="Century Gothic" panose="020B0502020202020204" pitchFamily="34" charset="0"/>
              </a:rPr>
              <a:t>, and </a:t>
            </a:r>
            <a:r>
              <a:rPr lang="fr-FR" err="1">
                <a:solidFill>
                  <a:schemeClr val="bg1"/>
                </a:solidFill>
                <a:latin typeface="Century Gothic" panose="020B0502020202020204" pitchFamily="34" charset="0"/>
              </a:rPr>
              <a:t>mortality</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across</a:t>
            </a:r>
            <a:r>
              <a:rPr lang="fr-FR">
                <a:solidFill>
                  <a:schemeClr val="bg1"/>
                </a:solidFill>
                <a:latin typeface="Century Gothic" panose="020B0502020202020204" pitchFamily="34" charset="0"/>
              </a:rPr>
              <a:t> high-risk populations.</a:t>
            </a:r>
          </a:p>
        </p:txBody>
      </p:sp>
      <p:grpSp>
        <p:nvGrpSpPr>
          <p:cNvPr id="8" name="Groupe 7">
            <a:extLst>
              <a:ext uri="{FF2B5EF4-FFF2-40B4-BE49-F238E27FC236}">
                <a16:creationId xmlns:a16="http://schemas.microsoft.com/office/drawing/2014/main" id="{6E48CCCE-7977-7ABE-931E-13F8A221E17C}"/>
              </a:ext>
            </a:extLst>
          </p:cNvPr>
          <p:cNvGrpSpPr/>
          <p:nvPr/>
        </p:nvGrpSpPr>
        <p:grpSpPr>
          <a:xfrm>
            <a:off x="441710" y="1569615"/>
            <a:ext cx="11308581" cy="3718771"/>
            <a:chOff x="548639" y="1482816"/>
            <a:chExt cx="11308581" cy="3718771"/>
          </a:xfrm>
        </p:grpSpPr>
        <p:sp>
          <p:nvSpPr>
            <p:cNvPr id="4" name="Rectangle : coins arrondis 3">
              <a:extLst>
                <a:ext uri="{FF2B5EF4-FFF2-40B4-BE49-F238E27FC236}">
                  <a16:creationId xmlns:a16="http://schemas.microsoft.com/office/drawing/2014/main" id="{62E80C8C-AEEB-8754-9DAD-38D9984A0AD8}"/>
                </a:ext>
              </a:extLst>
            </p:cNvPr>
            <p:cNvSpPr/>
            <p:nvPr/>
          </p:nvSpPr>
          <p:spPr>
            <a:xfrm>
              <a:off x="548639" y="1482816"/>
              <a:ext cx="11308581" cy="3718771"/>
            </a:xfrm>
            <a:prstGeom prst="roundRect">
              <a:avLst>
                <a:gd name="adj" fmla="val 8574"/>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grpSp>
          <p:nvGrpSpPr>
            <p:cNvPr id="7" name="Groupe 6">
              <a:extLst>
                <a:ext uri="{FF2B5EF4-FFF2-40B4-BE49-F238E27FC236}">
                  <a16:creationId xmlns:a16="http://schemas.microsoft.com/office/drawing/2014/main" id="{B77DABE8-A116-CB33-F124-244A5FFB3566}"/>
                </a:ext>
              </a:extLst>
            </p:cNvPr>
            <p:cNvGrpSpPr/>
            <p:nvPr/>
          </p:nvGrpSpPr>
          <p:grpSpPr>
            <a:xfrm>
              <a:off x="811846" y="1767722"/>
              <a:ext cx="281246" cy="2835395"/>
              <a:chOff x="861194" y="1867337"/>
              <a:chExt cx="281246" cy="2835395"/>
            </a:xfrm>
          </p:grpSpPr>
          <p:sp>
            <p:nvSpPr>
              <p:cNvPr id="50" name="Flèche vers le bas 49">
                <a:extLst>
                  <a:ext uri="{FF2B5EF4-FFF2-40B4-BE49-F238E27FC236}">
                    <a16:creationId xmlns:a16="http://schemas.microsoft.com/office/drawing/2014/main" id="{2A8A0C60-F432-5A6C-9114-5141059F7C92}"/>
                  </a:ext>
                </a:extLst>
              </p:cNvPr>
              <p:cNvSpPr/>
              <p:nvPr/>
            </p:nvSpPr>
            <p:spPr>
              <a:xfrm>
                <a:off x="865441" y="1867337"/>
                <a:ext cx="276999" cy="553997"/>
              </a:xfrm>
              <a:prstGeom prst="downArrow">
                <a:avLst/>
              </a:prstGeom>
              <a:solidFill>
                <a:schemeClr val="bg1"/>
              </a:solidFill>
              <a:ln>
                <a:solidFill>
                  <a:srgbClr val="2422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Flèche vers le bas 1">
                <a:extLst>
                  <a:ext uri="{FF2B5EF4-FFF2-40B4-BE49-F238E27FC236}">
                    <a16:creationId xmlns:a16="http://schemas.microsoft.com/office/drawing/2014/main" id="{8092DFE2-E6E2-19E6-DEF0-CF55AA160135}"/>
                  </a:ext>
                </a:extLst>
              </p:cNvPr>
              <p:cNvSpPr/>
              <p:nvPr/>
            </p:nvSpPr>
            <p:spPr>
              <a:xfrm>
                <a:off x="861194" y="3008033"/>
                <a:ext cx="276999" cy="553999"/>
              </a:xfrm>
              <a:prstGeom prst="downArrow">
                <a:avLst>
                  <a:gd name="adj1" fmla="val 50000"/>
                  <a:gd name="adj2" fmla="val 50000"/>
                </a:avLst>
              </a:prstGeom>
              <a:solidFill>
                <a:schemeClr val="bg1"/>
              </a:solidFill>
              <a:ln>
                <a:solidFill>
                  <a:srgbClr val="2422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Flèche vers le bas 2">
                <a:extLst>
                  <a:ext uri="{FF2B5EF4-FFF2-40B4-BE49-F238E27FC236}">
                    <a16:creationId xmlns:a16="http://schemas.microsoft.com/office/drawing/2014/main" id="{386BACD3-793B-87F5-200E-717BD18F14B7}"/>
                  </a:ext>
                </a:extLst>
              </p:cNvPr>
              <p:cNvSpPr/>
              <p:nvPr/>
            </p:nvSpPr>
            <p:spPr>
              <a:xfrm>
                <a:off x="865440" y="4148733"/>
                <a:ext cx="276999" cy="553999"/>
              </a:xfrm>
              <a:prstGeom prst="downArrow">
                <a:avLst>
                  <a:gd name="adj1" fmla="val 50000"/>
                  <a:gd name="adj2" fmla="val 50000"/>
                </a:avLst>
              </a:prstGeom>
              <a:solidFill>
                <a:schemeClr val="bg1"/>
              </a:solidFill>
              <a:ln>
                <a:solidFill>
                  <a:srgbClr val="2422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sp>
        <p:nvSpPr>
          <p:cNvPr id="9" name="TextBox 34">
            <a:extLst>
              <a:ext uri="{FF2B5EF4-FFF2-40B4-BE49-F238E27FC236}">
                <a16:creationId xmlns:a16="http://schemas.microsoft.com/office/drawing/2014/main" id="{3B5C227D-0DD2-C4FC-B976-86926CF26985}"/>
              </a:ext>
            </a:extLst>
          </p:cNvPr>
          <p:cNvSpPr txBox="1"/>
          <p:nvPr/>
        </p:nvSpPr>
        <p:spPr>
          <a:xfrm>
            <a:off x="1154366" y="1993019"/>
            <a:ext cx="10227979" cy="553998"/>
          </a:xfrm>
          <a:prstGeom prst="rect">
            <a:avLst/>
          </a:prstGeom>
          <a:noFill/>
          <a:ln>
            <a:noFill/>
          </a:ln>
        </p:spPr>
        <p:txBody>
          <a:bodyPr wrap="square" lIns="0" tIns="0" rIns="0" bIns="0" anchor="t">
            <a:spAutoFit/>
          </a:bodyPr>
          <a:lstStyle/>
          <a:p>
            <a:r>
              <a:rPr lang="fr-FR" b="1">
                <a:solidFill>
                  <a:srgbClr val="242269"/>
                </a:solidFill>
                <a:latin typeface="Century Gothic" panose="020B0502020202020204" pitchFamily="34" charset="0"/>
              </a:rPr>
              <a:t>Blood pressure by 28.3 ± 13.5 / 13.8 ± 9.4 </a:t>
            </a:r>
            <a:r>
              <a:rPr lang="fr-FR" b="1" err="1">
                <a:solidFill>
                  <a:srgbClr val="242269"/>
                </a:solidFill>
                <a:latin typeface="Century Gothic" panose="020B0502020202020204" pitchFamily="34" charset="0"/>
              </a:rPr>
              <a:t>mmHg</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with</a:t>
            </a:r>
            <a:r>
              <a:rPr lang="fr-FR">
                <a:solidFill>
                  <a:srgbClr val="242269"/>
                </a:solidFill>
                <a:latin typeface="Century Gothic" panose="020B0502020202020204" pitchFamily="34" charset="0"/>
              </a:rPr>
              <a:t> </a:t>
            </a:r>
            <a:r>
              <a:rPr lang="fr-FR" b="1">
                <a:solidFill>
                  <a:srgbClr val="242269"/>
                </a:solidFill>
                <a:latin typeface="Century Gothic" panose="020B0502020202020204" pitchFamily="34" charset="0"/>
              </a:rPr>
              <a:t>72% of patients </a:t>
            </a:r>
            <a:r>
              <a:rPr lang="fr-FR" b="1" err="1">
                <a:solidFill>
                  <a:srgbClr val="242269"/>
                </a:solidFill>
                <a:latin typeface="Century Gothic" panose="020B0502020202020204" pitchFamily="34" charset="0"/>
              </a:rPr>
              <a:t>reaching</a:t>
            </a:r>
            <a:r>
              <a:rPr lang="fr-FR" b="1">
                <a:solidFill>
                  <a:srgbClr val="242269"/>
                </a:solidFill>
                <a:latin typeface="Century Gothic" panose="020B0502020202020204" pitchFamily="34" charset="0"/>
              </a:rPr>
              <a:t> BP </a:t>
            </a:r>
            <a:r>
              <a:rPr lang="fr-FR" b="1" err="1">
                <a:solidFill>
                  <a:srgbClr val="242269"/>
                </a:solidFill>
                <a:latin typeface="Century Gothic" panose="020B0502020202020204" pitchFamily="34" charset="0"/>
              </a:rPr>
              <a:t>targets</a:t>
            </a:r>
            <a:r>
              <a:rPr lang="fr-FR" b="1">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with</a:t>
            </a:r>
            <a:r>
              <a:rPr lang="fr-FR">
                <a:solidFill>
                  <a:srgbClr val="242269"/>
                </a:solidFill>
                <a:latin typeface="Century Gothic" panose="020B0502020202020204" pitchFamily="34" charset="0"/>
              </a:rPr>
              <a:t> </a:t>
            </a:r>
            <a:r>
              <a:rPr lang="fr-FR" b="1">
                <a:solidFill>
                  <a:srgbClr val="242269"/>
                </a:solidFill>
                <a:latin typeface="Century Gothic" panose="020B0502020202020204" pitchFamily="34" charset="0"/>
              </a:rPr>
              <a:t>triple</a:t>
            </a:r>
            <a:r>
              <a:rPr lang="fr-FR">
                <a:solidFill>
                  <a:srgbClr val="242269"/>
                </a:solidFill>
                <a:latin typeface="Century Gothic" panose="020B0502020202020204" pitchFamily="34" charset="0"/>
              </a:rPr>
              <a:t> combination.</a:t>
            </a:r>
            <a:r>
              <a:rPr lang="fr-FR" baseline="30000">
                <a:solidFill>
                  <a:srgbClr val="242269"/>
                </a:solidFill>
                <a:latin typeface="Century Gothic" panose="020B0502020202020204" pitchFamily="34" charset="0"/>
              </a:rPr>
              <a:t>45</a:t>
            </a:r>
          </a:p>
        </p:txBody>
      </p:sp>
      <p:sp>
        <p:nvSpPr>
          <p:cNvPr id="10" name="TextBox 35">
            <a:extLst>
              <a:ext uri="{FF2B5EF4-FFF2-40B4-BE49-F238E27FC236}">
                <a16:creationId xmlns:a16="http://schemas.microsoft.com/office/drawing/2014/main" id="{2911E7BD-0DF0-EAFE-1197-52C455A2F3F2}"/>
              </a:ext>
            </a:extLst>
          </p:cNvPr>
          <p:cNvSpPr txBox="1"/>
          <p:nvPr/>
        </p:nvSpPr>
        <p:spPr>
          <a:xfrm>
            <a:off x="1154367" y="3895484"/>
            <a:ext cx="10332716" cy="1107996"/>
          </a:xfrm>
          <a:prstGeom prst="rect">
            <a:avLst/>
          </a:prstGeom>
          <a:noFill/>
          <a:ln>
            <a:noFill/>
          </a:ln>
        </p:spPr>
        <p:txBody>
          <a:bodyPr wrap="square" lIns="0" tIns="0" rIns="0" bIns="0" anchor="t">
            <a:spAutoFit/>
          </a:bodyPr>
          <a:lstStyle/>
          <a:p>
            <a:r>
              <a:rPr lang="fr-FR" b="1" err="1">
                <a:solidFill>
                  <a:srgbClr val="242269"/>
                </a:solidFill>
                <a:latin typeface="Century Gothic" panose="020B0502020202020204" pitchFamily="34" charset="0"/>
              </a:rPr>
              <a:t>Cardiovascular</a:t>
            </a:r>
            <a:r>
              <a:rPr lang="fr-FR" b="1">
                <a:solidFill>
                  <a:srgbClr val="242269"/>
                </a:solidFill>
                <a:latin typeface="Century Gothic" panose="020B0502020202020204" pitchFamily="34" charset="0"/>
              </a:rPr>
              <a:t> </a:t>
            </a:r>
            <a:r>
              <a:rPr lang="fr-FR" b="1" err="1">
                <a:solidFill>
                  <a:srgbClr val="242269"/>
                </a:solidFill>
                <a:latin typeface="Century Gothic" panose="020B0502020202020204" pitchFamily="34" charset="0"/>
              </a:rPr>
              <a:t>events</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with</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perindopril-based</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regimens</a:t>
            </a:r>
            <a:r>
              <a:rPr lang="fr-FR">
                <a:solidFill>
                  <a:srgbClr val="242269"/>
                </a:solidFill>
                <a:latin typeface="Century Gothic" panose="020B0502020202020204" pitchFamily="34" charset="0"/>
              </a:rPr>
              <a:t>: -20% in MACE (</a:t>
            </a:r>
            <a:r>
              <a:rPr lang="fr-FR" b="1">
                <a:solidFill>
                  <a:srgbClr val="242269"/>
                </a:solidFill>
                <a:latin typeface="Century Gothic" panose="020B0502020202020204" pitchFamily="34" charset="0"/>
              </a:rPr>
              <a:t>EUROPA</a:t>
            </a:r>
            <a:r>
              <a:rPr lang="fr-FR">
                <a:solidFill>
                  <a:srgbClr val="242269"/>
                </a:solidFill>
                <a:latin typeface="Century Gothic" panose="020B0502020202020204" pitchFamily="34" charset="0"/>
              </a:rPr>
              <a:t>), -43% stroke, -35% major </a:t>
            </a:r>
            <a:r>
              <a:rPr lang="fr-FR" err="1">
                <a:solidFill>
                  <a:srgbClr val="242269"/>
                </a:solidFill>
                <a:latin typeface="Century Gothic" panose="020B0502020202020204" pitchFamily="34" charset="0"/>
              </a:rPr>
              <a:t>coronary</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events</a:t>
            </a:r>
            <a:r>
              <a:rPr lang="fr-FR">
                <a:solidFill>
                  <a:srgbClr val="242269"/>
                </a:solidFill>
                <a:latin typeface="Century Gothic" panose="020B0502020202020204" pitchFamily="34" charset="0"/>
              </a:rPr>
              <a:t> and -34% </a:t>
            </a:r>
            <a:r>
              <a:rPr lang="fr-FR" err="1">
                <a:solidFill>
                  <a:srgbClr val="242269"/>
                </a:solidFill>
                <a:latin typeface="Century Gothic" panose="020B0502020202020204" pitchFamily="34" charset="0"/>
              </a:rPr>
              <a:t>Heart</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failure</a:t>
            </a:r>
            <a:r>
              <a:rPr lang="fr-FR">
                <a:solidFill>
                  <a:srgbClr val="242269"/>
                </a:solidFill>
                <a:latin typeface="Century Gothic" panose="020B0502020202020204" pitchFamily="34" charset="0"/>
              </a:rPr>
              <a:t> (</a:t>
            </a:r>
            <a:r>
              <a:rPr lang="fr-FR" b="1">
                <a:solidFill>
                  <a:srgbClr val="242269"/>
                </a:solidFill>
                <a:latin typeface="Century Gothic" panose="020B0502020202020204" pitchFamily="34" charset="0"/>
              </a:rPr>
              <a:t>PROGRESS</a:t>
            </a:r>
            <a:r>
              <a:rPr lang="fr-FR">
                <a:solidFill>
                  <a:srgbClr val="242269"/>
                </a:solidFill>
                <a:latin typeface="Century Gothic" panose="020B0502020202020204" pitchFamily="34" charset="0"/>
              </a:rPr>
              <a:t>), and -16% total CV </a:t>
            </a:r>
            <a:r>
              <a:rPr lang="fr-FR" err="1">
                <a:solidFill>
                  <a:srgbClr val="242269"/>
                </a:solidFill>
                <a:latin typeface="Century Gothic" panose="020B0502020202020204" pitchFamily="34" charset="0"/>
              </a:rPr>
              <a:t>events</a:t>
            </a:r>
            <a:r>
              <a:rPr lang="fr-FR">
                <a:solidFill>
                  <a:srgbClr val="242269"/>
                </a:solidFill>
                <a:latin typeface="Century Gothic" panose="020B0502020202020204" pitchFamily="34" charset="0"/>
              </a:rPr>
              <a:t> in high-</a:t>
            </a:r>
            <a:r>
              <a:rPr lang="fr-FR" err="1">
                <a:solidFill>
                  <a:srgbClr val="242269"/>
                </a:solidFill>
                <a:latin typeface="Century Gothic" panose="020B0502020202020204" pitchFamily="34" charset="0"/>
              </a:rPr>
              <a:t>risk</a:t>
            </a:r>
            <a:r>
              <a:rPr lang="fr-FR">
                <a:solidFill>
                  <a:srgbClr val="242269"/>
                </a:solidFill>
                <a:latin typeface="Century Gothic" panose="020B0502020202020204" pitchFamily="34" charset="0"/>
              </a:rPr>
              <a:t> hypertensives (</a:t>
            </a:r>
            <a:r>
              <a:rPr lang="fr-FR" b="1">
                <a:solidFill>
                  <a:srgbClr val="242269"/>
                </a:solidFill>
                <a:latin typeface="Century Gothic" panose="020B0502020202020204" pitchFamily="34" charset="0"/>
              </a:rPr>
              <a:t>ASCOT-BPLA</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with</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added</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reductions</a:t>
            </a:r>
            <a:r>
              <a:rPr lang="fr-FR">
                <a:solidFill>
                  <a:srgbClr val="242269"/>
                </a:solidFill>
                <a:latin typeface="Century Gothic" panose="020B0502020202020204" pitchFamily="34" charset="0"/>
              </a:rPr>
              <a:t> in stroke (-23%) and all-cause </a:t>
            </a:r>
            <a:r>
              <a:rPr lang="fr-FR" err="1">
                <a:solidFill>
                  <a:srgbClr val="242269"/>
                </a:solidFill>
                <a:latin typeface="Century Gothic" panose="020B0502020202020204" pitchFamily="34" charset="0"/>
              </a:rPr>
              <a:t>mortality</a:t>
            </a:r>
            <a:r>
              <a:rPr lang="fr-FR">
                <a:solidFill>
                  <a:srgbClr val="242269"/>
                </a:solidFill>
                <a:latin typeface="Century Gothic" panose="020B0502020202020204" pitchFamily="34" charset="0"/>
              </a:rPr>
              <a:t> (-11%).</a:t>
            </a:r>
            <a:r>
              <a:rPr lang="fr-FR" baseline="30000">
                <a:solidFill>
                  <a:srgbClr val="242269"/>
                </a:solidFill>
                <a:latin typeface="Century Gothic" panose="020B0502020202020204" pitchFamily="34" charset="0"/>
              </a:rPr>
              <a:t>46</a:t>
            </a:r>
            <a:endParaRPr lang="fr-FR" sz="1000" baseline="30000">
              <a:solidFill>
                <a:srgbClr val="242269"/>
              </a:solidFill>
              <a:latin typeface="Century Gothic" panose="020B0502020202020204" pitchFamily="34" charset="0"/>
            </a:endParaRPr>
          </a:p>
        </p:txBody>
      </p:sp>
      <p:sp>
        <p:nvSpPr>
          <p:cNvPr id="11" name="TextBox 36">
            <a:extLst>
              <a:ext uri="{FF2B5EF4-FFF2-40B4-BE49-F238E27FC236}">
                <a16:creationId xmlns:a16="http://schemas.microsoft.com/office/drawing/2014/main" id="{EE5E2463-D9FA-BCD6-D97E-8C6B23BC93AF}"/>
              </a:ext>
            </a:extLst>
          </p:cNvPr>
          <p:cNvSpPr txBox="1"/>
          <p:nvPr/>
        </p:nvSpPr>
        <p:spPr>
          <a:xfrm>
            <a:off x="1154366" y="2995219"/>
            <a:ext cx="10332716" cy="553998"/>
          </a:xfrm>
          <a:prstGeom prst="rect">
            <a:avLst/>
          </a:prstGeom>
          <a:noFill/>
          <a:ln>
            <a:noFill/>
          </a:ln>
        </p:spPr>
        <p:txBody>
          <a:bodyPr wrap="square" lIns="0" tIns="0" rIns="0" bIns="0" anchor="t">
            <a:spAutoFit/>
          </a:bodyPr>
          <a:lstStyle/>
          <a:p>
            <a:r>
              <a:rPr lang="fr-FR" b="1">
                <a:solidFill>
                  <a:srgbClr val="242269"/>
                </a:solidFill>
                <a:latin typeface="Century Gothic" panose="020B0502020202020204" pitchFamily="34" charset="0"/>
              </a:rPr>
              <a:t>All-cause </a:t>
            </a:r>
            <a:r>
              <a:rPr lang="fr-FR" b="1" err="1">
                <a:solidFill>
                  <a:srgbClr val="242269"/>
                </a:solidFill>
                <a:latin typeface="Century Gothic" panose="020B0502020202020204" pitchFamily="34" charset="0"/>
              </a:rPr>
              <a:t>mortality</a:t>
            </a:r>
            <a:r>
              <a:rPr lang="fr-FR" b="1">
                <a:solidFill>
                  <a:srgbClr val="242269"/>
                </a:solidFill>
                <a:latin typeface="Century Gothic" panose="020B0502020202020204" pitchFamily="34" charset="0"/>
              </a:rPr>
              <a:t> by 28%</a:t>
            </a:r>
            <a:r>
              <a:rPr lang="fr-FR">
                <a:solidFill>
                  <a:srgbClr val="242269"/>
                </a:solidFill>
                <a:latin typeface="Century Gothic" panose="020B0502020202020204" pitchFamily="34" charset="0"/>
              </a:rPr>
              <a:t> in type 2 </a:t>
            </a:r>
            <a:r>
              <a:rPr lang="fr-FR" err="1">
                <a:solidFill>
                  <a:srgbClr val="242269"/>
                </a:solidFill>
                <a:latin typeface="Century Gothic" panose="020B0502020202020204" pitchFamily="34" charset="0"/>
              </a:rPr>
              <a:t>diabetes</a:t>
            </a:r>
            <a:r>
              <a:rPr lang="fr-FR">
                <a:solidFill>
                  <a:srgbClr val="242269"/>
                </a:solidFill>
                <a:latin typeface="Century Gothic" panose="020B0502020202020204" pitchFamily="34" charset="0"/>
              </a:rPr>
              <a:t> patients </a:t>
            </a:r>
            <a:r>
              <a:rPr lang="fr-FR" err="1">
                <a:solidFill>
                  <a:srgbClr val="242269"/>
                </a:solidFill>
                <a:latin typeface="Century Gothic" panose="020B0502020202020204" pitchFamily="34" charset="0"/>
              </a:rPr>
              <a:t>already</a:t>
            </a:r>
            <a:r>
              <a:rPr lang="fr-FR">
                <a:solidFill>
                  <a:srgbClr val="242269"/>
                </a:solidFill>
                <a:latin typeface="Century Gothic" panose="020B0502020202020204" pitchFamily="34" charset="0"/>
              </a:rPr>
              <a:t> on </a:t>
            </a:r>
            <a:r>
              <a:rPr lang="fr-FR" err="1">
                <a:solidFill>
                  <a:srgbClr val="242269"/>
                </a:solidFill>
                <a:latin typeface="Century Gothic" panose="020B0502020202020204" pitchFamily="34" charset="0"/>
              </a:rPr>
              <a:t>CCBs</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when</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treated</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with</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perindopril</a:t>
            </a:r>
            <a:r>
              <a:rPr lang="fr-FR">
                <a:solidFill>
                  <a:srgbClr val="242269"/>
                </a:solidFill>
                <a:latin typeface="Century Gothic" panose="020B0502020202020204" pitchFamily="34" charset="0"/>
              </a:rPr>
              <a:t>/</a:t>
            </a:r>
            <a:r>
              <a:rPr lang="fr-FR" err="1">
                <a:solidFill>
                  <a:srgbClr val="242269"/>
                </a:solidFill>
                <a:latin typeface="Century Gothic" panose="020B0502020202020204" pitchFamily="34" charset="0"/>
              </a:rPr>
              <a:t>indapamide</a:t>
            </a:r>
            <a:r>
              <a:rPr lang="fr-FR">
                <a:solidFill>
                  <a:srgbClr val="242269"/>
                </a:solidFill>
                <a:latin typeface="Century Gothic" panose="020B0502020202020204" pitchFamily="34" charset="0"/>
              </a:rPr>
              <a:t>, </a:t>
            </a:r>
            <a:r>
              <a:rPr lang="fr-FR" err="1">
                <a:solidFill>
                  <a:srgbClr val="242269"/>
                </a:solidFill>
                <a:latin typeface="Century Gothic" panose="020B0502020202020204" pitchFamily="34" charset="0"/>
              </a:rPr>
              <a:t>with</a:t>
            </a:r>
            <a:r>
              <a:rPr lang="fr-FR">
                <a:solidFill>
                  <a:srgbClr val="242269"/>
                </a:solidFill>
                <a:latin typeface="Century Gothic" panose="020B0502020202020204" pitchFamily="34" charset="0"/>
              </a:rPr>
              <a:t> </a:t>
            </a:r>
            <a:r>
              <a:rPr lang="fr-FR" b="1">
                <a:solidFill>
                  <a:srgbClr val="242269"/>
                </a:solidFill>
                <a:latin typeface="Century Gothic" panose="020B0502020202020204" pitchFamily="34" charset="0"/>
              </a:rPr>
              <a:t>no </a:t>
            </a:r>
            <a:r>
              <a:rPr lang="fr-FR" b="1" err="1">
                <a:solidFill>
                  <a:srgbClr val="242269"/>
                </a:solidFill>
                <a:latin typeface="Century Gothic" panose="020B0502020202020204" pitchFamily="34" charset="0"/>
              </a:rPr>
              <a:t>increase</a:t>
            </a:r>
            <a:r>
              <a:rPr lang="fr-FR" b="1">
                <a:solidFill>
                  <a:srgbClr val="242269"/>
                </a:solidFill>
                <a:latin typeface="Century Gothic" panose="020B0502020202020204" pitchFamily="34" charset="0"/>
              </a:rPr>
              <a:t> in adverse effects</a:t>
            </a:r>
            <a:r>
              <a:rPr lang="fr-FR">
                <a:solidFill>
                  <a:srgbClr val="242269"/>
                </a:solidFill>
                <a:latin typeface="Century Gothic" panose="020B0502020202020204" pitchFamily="34" charset="0"/>
              </a:rPr>
              <a:t>.</a:t>
            </a:r>
            <a:r>
              <a:rPr lang="fr-FR" baseline="30000">
                <a:solidFill>
                  <a:srgbClr val="242269"/>
                </a:solidFill>
                <a:latin typeface="Century Gothic" panose="020B0502020202020204" pitchFamily="34" charset="0"/>
              </a:rPr>
              <a:t>42</a:t>
            </a:r>
          </a:p>
        </p:txBody>
      </p:sp>
    </p:spTree>
    <p:extLst>
      <p:ext uri="{BB962C8B-B14F-4D97-AF65-F5344CB8AC3E}">
        <p14:creationId xmlns:p14="http://schemas.microsoft.com/office/powerpoint/2010/main" val="192991299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 coins arrondis 5">
            <a:extLst>
              <a:ext uri="{FF2B5EF4-FFF2-40B4-BE49-F238E27FC236}">
                <a16:creationId xmlns:a16="http://schemas.microsoft.com/office/drawing/2014/main" id="{7B84124E-A6F1-75F0-8E76-BD83A569D738}"/>
              </a:ext>
            </a:extLst>
          </p:cNvPr>
          <p:cNvSpPr/>
          <p:nvPr/>
        </p:nvSpPr>
        <p:spPr>
          <a:xfrm>
            <a:off x="8534421" y="1773303"/>
            <a:ext cx="3415660" cy="4033702"/>
          </a:xfrm>
          <a:prstGeom prst="roundRect">
            <a:avLst>
              <a:gd name="adj" fmla="val 8574"/>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sp>
        <p:nvSpPr>
          <p:cNvPr id="4" name="Titre 4">
            <a:extLst>
              <a:ext uri="{FF2B5EF4-FFF2-40B4-BE49-F238E27FC236}">
                <a16:creationId xmlns:a16="http://schemas.microsoft.com/office/drawing/2014/main" id="{FA73E5E2-7B70-4D12-D31E-CD401BC654BF}"/>
              </a:ext>
            </a:extLst>
          </p:cNvPr>
          <p:cNvSpPr>
            <a:spLocks noGrp="1"/>
          </p:cNvSpPr>
          <p:nvPr>
            <p:ph type="title"/>
          </p:nvPr>
        </p:nvSpPr>
        <p:spPr>
          <a:xfrm>
            <a:off x="473373" y="307819"/>
            <a:ext cx="11245255" cy="778666"/>
          </a:xfrm>
        </p:spPr>
        <p:txBody>
          <a:bodyPr anchor="ctr">
            <a:noAutofit/>
          </a:bodyPr>
          <a:lstStyle/>
          <a:p>
            <a:r>
              <a:rPr lang="fr-FR" sz="2800" b="1">
                <a:latin typeface="Century Gothic" panose="020B0502020202020204" pitchFamily="34" charset="0"/>
              </a:rPr>
              <a:t>THE COMBINATION OF PERINDOPRIL, INDAPAMIDE AND AMLODIPINE PROVIDES SUSTAINED BP CONTROL OVER THE LONG TERM.</a:t>
            </a:r>
            <a:r>
              <a:rPr lang="fr-FR" sz="2800" b="1" baseline="30000">
                <a:latin typeface="Century Gothic" panose="020B0502020202020204" pitchFamily="34" charset="0"/>
              </a:rPr>
              <a:t>47</a:t>
            </a:r>
          </a:p>
        </p:txBody>
      </p:sp>
      <p:grpSp>
        <p:nvGrpSpPr>
          <p:cNvPr id="5" name="Groupe 4">
            <a:extLst>
              <a:ext uri="{FF2B5EF4-FFF2-40B4-BE49-F238E27FC236}">
                <a16:creationId xmlns:a16="http://schemas.microsoft.com/office/drawing/2014/main" id="{D59038EE-B33E-B94A-4E01-EE0128272ADD}"/>
              </a:ext>
            </a:extLst>
          </p:cNvPr>
          <p:cNvGrpSpPr/>
          <p:nvPr/>
        </p:nvGrpSpPr>
        <p:grpSpPr>
          <a:xfrm>
            <a:off x="210922" y="1459068"/>
            <a:ext cx="8165930" cy="4393218"/>
            <a:chOff x="2013035" y="1354439"/>
            <a:chExt cx="8165930" cy="4393218"/>
          </a:xfrm>
        </p:grpSpPr>
        <p:grpSp>
          <p:nvGrpSpPr>
            <p:cNvPr id="86" name="Groupe 85">
              <a:extLst>
                <a:ext uri="{FF2B5EF4-FFF2-40B4-BE49-F238E27FC236}">
                  <a16:creationId xmlns:a16="http://schemas.microsoft.com/office/drawing/2014/main" id="{4CA9F04F-CFAC-6FE9-F422-979243490777}"/>
                </a:ext>
              </a:extLst>
            </p:cNvPr>
            <p:cNvGrpSpPr/>
            <p:nvPr/>
          </p:nvGrpSpPr>
          <p:grpSpPr>
            <a:xfrm>
              <a:off x="2013035" y="1354439"/>
              <a:ext cx="8165930" cy="4393218"/>
              <a:chOff x="1319134" y="1354439"/>
              <a:chExt cx="8165930" cy="4393218"/>
            </a:xfrm>
          </p:grpSpPr>
          <p:sp>
            <p:nvSpPr>
              <p:cNvPr id="83" name="Rectangle : coins arrondis 82">
                <a:extLst>
                  <a:ext uri="{FF2B5EF4-FFF2-40B4-BE49-F238E27FC236}">
                    <a16:creationId xmlns:a16="http://schemas.microsoft.com/office/drawing/2014/main" id="{EB5B5EF5-E293-2C7C-489A-135FB8E2CCFA}"/>
                  </a:ext>
                </a:extLst>
              </p:cNvPr>
              <p:cNvSpPr/>
              <p:nvPr/>
            </p:nvSpPr>
            <p:spPr>
              <a:xfrm>
                <a:off x="1319134" y="1713955"/>
                <a:ext cx="8165930" cy="4033702"/>
              </a:xfrm>
              <a:prstGeom prst="roundRect">
                <a:avLst>
                  <a:gd name="adj" fmla="val 8574"/>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grpSp>
            <p:nvGrpSpPr>
              <p:cNvPr id="82" name="Groupe 81">
                <a:extLst>
                  <a:ext uri="{FF2B5EF4-FFF2-40B4-BE49-F238E27FC236}">
                    <a16:creationId xmlns:a16="http://schemas.microsoft.com/office/drawing/2014/main" id="{2240A0F2-9885-3797-4F89-3FD863F31F0A}"/>
                  </a:ext>
                </a:extLst>
              </p:cNvPr>
              <p:cNvGrpSpPr/>
              <p:nvPr/>
            </p:nvGrpSpPr>
            <p:grpSpPr>
              <a:xfrm>
                <a:off x="1668290" y="1354439"/>
                <a:ext cx="7681991" cy="4275712"/>
                <a:chOff x="931898" y="1355929"/>
                <a:chExt cx="8941086" cy="4976510"/>
              </a:xfrm>
            </p:grpSpPr>
            <p:graphicFrame>
              <p:nvGraphicFramePr>
                <p:cNvPr id="41" name="Chart 2584">
                  <a:extLst>
                    <a:ext uri="{FF2B5EF4-FFF2-40B4-BE49-F238E27FC236}">
                      <a16:creationId xmlns:a16="http://schemas.microsoft.com/office/drawing/2014/main" id="{6449CDED-199F-525B-8068-933FD7FB0F53}"/>
                    </a:ext>
                  </a:extLst>
                </p:cNvPr>
                <p:cNvGraphicFramePr/>
                <p:nvPr/>
              </p:nvGraphicFramePr>
              <p:xfrm>
                <a:off x="1446995" y="1355929"/>
                <a:ext cx="8425989" cy="3202131"/>
              </p:xfrm>
              <a:graphic>
                <a:graphicData uri="http://schemas.openxmlformats.org/drawingml/2006/chart">
                  <c:chart xmlns:c="http://schemas.openxmlformats.org/drawingml/2006/chart" xmlns:r="http://schemas.openxmlformats.org/officeDocument/2006/relationships" r:id="rId3"/>
                </a:graphicData>
              </a:graphic>
            </p:graphicFrame>
            <p:sp>
              <p:nvSpPr>
                <p:cNvPr id="42" name="Rectangle 41">
                  <a:extLst>
                    <a:ext uri="{FF2B5EF4-FFF2-40B4-BE49-F238E27FC236}">
                      <a16:creationId xmlns:a16="http://schemas.microsoft.com/office/drawing/2014/main" id="{8D609376-182C-DA67-6BFA-10C3105C38B8}"/>
                    </a:ext>
                  </a:extLst>
                </p:cNvPr>
                <p:cNvSpPr/>
                <p:nvPr/>
              </p:nvSpPr>
              <p:spPr>
                <a:xfrm>
                  <a:off x="1842430" y="4943002"/>
                  <a:ext cx="1119354" cy="955402"/>
                </a:xfrm>
                <a:prstGeom prst="rect">
                  <a:avLst/>
                </a:prstGeom>
                <a:solidFill>
                  <a:srgbClr val="9B7D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00">
                    <a:solidFill>
                      <a:schemeClr val="bg1"/>
                    </a:solidFill>
                    <a:latin typeface="Century Gothic" panose="020B0502020202020204" pitchFamily="34" charset="0"/>
                  </a:endParaRPr>
                </a:p>
              </p:txBody>
            </p:sp>
            <p:sp>
              <p:nvSpPr>
                <p:cNvPr id="43" name="Rectangle 42">
                  <a:extLst>
                    <a:ext uri="{FF2B5EF4-FFF2-40B4-BE49-F238E27FC236}">
                      <a16:creationId xmlns:a16="http://schemas.microsoft.com/office/drawing/2014/main" id="{682BC2E8-8670-4C29-9036-E845D0940B20}"/>
                    </a:ext>
                  </a:extLst>
                </p:cNvPr>
                <p:cNvSpPr/>
                <p:nvPr/>
              </p:nvSpPr>
              <p:spPr>
                <a:xfrm>
                  <a:off x="3920250" y="4936649"/>
                  <a:ext cx="1119600" cy="961756"/>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00">
                    <a:solidFill>
                      <a:schemeClr val="tx1"/>
                    </a:solidFill>
                    <a:latin typeface="Century Gothic" panose="020B0502020202020204" pitchFamily="34" charset="0"/>
                  </a:endParaRPr>
                </a:p>
              </p:txBody>
            </p:sp>
            <p:sp>
              <p:nvSpPr>
                <p:cNvPr id="44" name="Rectangle 43">
                  <a:extLst>
                    <a:ext uri="{FF2B5EF4-FFF2-40B4-BE49-F238E27FC236}">
                      <a16:creationId xmlns:a16="http://schemas.microsoft.com/office/drawing/2014/main" id="{36FFC3F9-4394-6B4B-8766-7BD68A8ED7D4}"/>
                    </a:ext>
                  </a:extLst>
                </p:cNvPr>
                <p:cNvSpPr/>
                <p:nvPr/>
              </p:nvSpPr>
              <p:spPr>
                <a:xfrm>
                  <a:off x="5931807" y="4936649"/>
                  <a:ext cx="1119600" cy="961756"/>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00">
                    <a:solidFill>
                      <a:schemeClr val="tx1"/>
                    </a:solidFill>
                    <a:latin typeface="Century Gothic" panose="020B0502020202020204" pitchFamily="34" charset="0"/>
                  </a:endParaRPr>
                </a:p>
              </p:txBody>
            </p:sp>
            <p:sp>
              <p:nvSpPr>
                <p:cNvPr id="45" name="Rectangle 44">
                  <a:extLst>
                    <a:ext uri="{FF2B5EF4-FFF2-40B4-BE49-F238E27FC236}">
                      <a16:creationId xmlns:a16="http://schemas.microsoft.com/office/drawing/2014/main" id="{042FE992-B998-B3F2-7DE8-AFF8F7695630}"/>
                    </a:ext>
                  </a:extLst>
                </p:cNvPr>
                <p:cNvSpPr/>
                <p:nvPr/>
              </p:nvSpPr>
              <p:spPr>
                <a:xfrm>
                  <a:off x="7943365" y="4936651"/>
                  <a:ext cx="1119600" cy="961753"/>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00">
                    <a:solidFill>
                      <a:schemeClr val="tx1"/>
                    </a:solidFill>
                    <a:latin typeface="Century Gothic" panose="020B0502020202020204" pitchFamily="34" charset="0"/>
                  </a:endParaRPr>
                </a:p>
              </p:txBody>
            </p:sp>
            <p:sp>
              <p:nvSpPr>
                <p:cNvPr id="48" name="TextBox 2557">
                  <a:extLst>
                    <a:ext uri="{FF2B5EF4-FFF2-40B4-BE49-F238E27FC236}">
                      <a16:creationId xmlns:a16="http://schemas.microsoft.com/office/drawing/2014/main" id="{DCC0888F-0177-0C98-E57C-899CD274F8E9}"/>
                    </a:ext>
                  </a:extLst>
                </p:cNvPr>
                <p:cNvSpPr txBox="1"/>
                <p:nvPr/>
              </p:nvSpPr>
              <p:spPr>
                <a:xfrm>
                  <a:off x="1815741" y="5014393"/>
                  <a:ext cx="1172733" cy="967199"/>
                </a:xfrm>
                <a:prstGeom prst="rect">
                  <a:avLst/>
                </a:prstGeom>
                <a:noFill/>
              </p:spPr>
              <p:txBody>
                <a:bodyPr wrap="square" rtlCol="0">
                  <a:spAutoFit/>
                </a:bodyPr>
                <a:lstStyle/>
                <a:p>
                  <a:pPr algn="ctr"/>
                  <a:r>
                    <a:rPr lang="fr-FR" sz="1200" b="1">
                      <a:solidFill>
                        <a:schemeClr val="bg1"/>
                      </a:solidFill>
                      <a:latin typeface="Century Gothic" panose="020B0502020202020204" pitchFamily="34" charset="0"/>
                    </a:rPr>
                    <a:t>PER / AMLO / IND</a:t>
                  </a:r>
                  <a:br>
                    <a:rPr lang="fr-FR" sz="1200" b="1">
                      <a:solidFill>
                        <a:schemeClr val="bg1"/>
                      </a:solidFill>
                      <a:latin typeface="Century Gothic" panose="020B0502020202020204" pitchFamily="34" charset="0"/>
                    </a:rPr>
                  </a:br>
                  <a:r>
                    <a:rPr lang="fr-FR" altLang="ko-KR" sz="1200">
                      <a:solidFill>
                        <a:schemeClr val="bg1"/>
                      </a:solidFill>
                      <a:latin typeface="Century Gothic" panose="020B0502020202020204" pitchFamily="34" charset="0"/>
                      <a:cs typeface="Arial" pitchFamily="34" charset="0"/>
                    </a:rPr>
                    <a:t>(n=43)</a:t>
                  </a:r>
                  <a:endParaRPr lang="ko-KR" altLang="en-US" sz="1200">
                    <a:solidFill>
                      <a:schemeClr val="bg1"/>
                    </a:solidFill>
                    <a:latin typeface="Century Gothic" panose="020B0502020202020204" pitchFamily="34" charset="0"/>
                    <a:cs typeface="Arial" pitchFamily="34" charset="0"/>
                  </a:endParaRPr>
                </a:p>
              </p:txBody>
            </p:sp>
            <p:sp>
              <p:nvSpPr>
                <p:cNvPr id="51" name="TextBox 2560">
                  <a:extLst>
                    <a:ext uri="{FF2B5EF4-FFF2-40B4-BE49-F238E27FC236}">
                      <a16:creationId xmlns:a16="http://schemas.microsoft.com/office/drawing/2014/main" id="{02A437E7-4CC9-3B3D-FDBD-D97D370F6987}"/>
                    </a:ext>
                  </a:extLst>
                </p:cNvPr>
                <p:cNvSpPr txBox="1"/>
                <p:nvPr/>
              </p:nvSpPr>
              <p:spPr>
                <a:xfrm>
                  <a:off x="3995986" y="5008040"/>
                  <a:ext cx="968129" cy="967199"/>
                </a:xfrm>
                <a:prstGeom prst="rect">
                  <a:avLst/>
                </a:prstGeom>
                <a:noFill/>
              </p:spPr>
              <p:txBody>
                <a:bodyPr wrap="square" rtlCol="0">
                  <a:spAutoFit/>
                </a:bodyPr>
                <a:lstStyle/>
                <a:p>
                  <a:pPr algn="ctr"/>
                  <a:r>
                    <a:rPr lang="fr-FR" sz="1200" b="1">
                      <a:solidFill>
                        <a:schemeClr val="bg1"/>
                      </a:solidFill>
                      <a:latin typeface="Century Gothic" panose="020B0502020202020204" pitchFamily="34" charset="0"/>
                    </a:rPr>
                    <a:t>ACE </a:t>
                  </a:r>
                  <a:r>
                    <a:rPr lang="fr-FR" sz="1200" b="1" err="1">
                      <a:solidFill>
                        <a:schemeClr val="bg1"/>
                      </a:solidFill>
                      <a:latin typeface="Century Gothic" panose="020B0502020202020204" pitchFamily="34" charset="0"/>
                    </a:rPr>
                    <a:t>inh</a:t>
                  </a:r>
                  <a:r>
                    <a:rPr lang="fr-FR" sz="1200" b="1">
                      <a:solidFill>
                        <a:schemeClr val="bg1"/>
                      </a:solidFill>
                      <a:latin typeface="Century Gothic" panose="020B0502020202020204" pitchFamily="34" charset="0"/>
                    </a:rPr>
                    <a:t> / CCB /  Thiazide</a:t>
                  </a:r>
                </a:p>
                <a:p>
                  <a:pPr algn="ctr"/>
                  <a:r>
                    <a:rPr lang="fr-FR" altLang="ko-KR" sz="1050">
                      <a:solidFill>
                        <a:schemeClr val="bg1"/>
                      </a:solidFill>
                      <a:latin typeface="Century Gothic" panose="020B0502020202020204" pitchFamily="34" charset="0"/>
                      <a:cs typeface="Arial" pitchFamily="34" charset="0"/>
                    </a:rPr>
                    <a:t>(n=45)</a:t>
                  </a:r>
                  <a:endParaRPr lang="ko-KR" altLang="en-US" sz="1050">
                    <a:solidFill>
                      <a:schemeClr val="bg1"/>
                    </a:solidFill>
                    <a:latin typeface="Century Gothic" panose="020B0502020202020204" pitchFamily="34" charset="0"/>
                    <a:cs typeface="Arial" pitchFamily="34" charset="0"/>
                  </a:endParaRPr>
                </a:p>
              </p:txBody>
            </p:sp>
            <p:sp>
              <p:nvSpPr>
                <p:cNvPr id="54" name="TextBox 2563">
                  <a:extLst>
                    <a:ext uri="{FF2B5EF4-FFF2-40B4-BE49-F238E27FC236}">
                      <a16:creationId xmlns:a16="http://schemas.microsoft.com/office/drawing/2014/main" id="{84A1685A-55C6-8549-3AB4-2FBFEDDD8E9F}"/>
                    </a:ext>
                  </a:extLst>
                </p:cNvPr>
                <p:cNvSpPr txBox="1"/>
                <p:nvPr/>
              </p:nvSpPr>
              <p:spPr>
                <a:xfrm>
                  <a:off x="6007543" y="4962936"/>
                  <a:ext cx="968129" cy="967199"/>
                </a:xfrm>
                <a:prstGeom prst="rect">
                  <a:avLst/>
                </a:prstGeom>
                <a:noFill/>
              </p:spPr>
              <p:txBody>
                <a:bodyPr wrap="square" rtlCol="0">
                  <a:spAutoFit/>
                </a:bodyPr>
                <a:lstStyle/>
                <a:p>
                  <a:pPr algn="ctr"/>
                  <a:r>
                    <a:rPr lang="fr-FR" sz="1200" b="1">
                      <a:solidFill>
                        <a:schemeClr val="bg1"/>
                      </a:solidFill>
                      <a:latin typeface="Century Gothic" panose="020B0502020202020204" pitchFamily="34" charset="0"/>
                    </a:rPr>
                    <a:t>ARB </a:t>
                  </a:r>
                </a:p>
                <a:p>
                  <a:pPr algn="ctr"/>
                  <a:r>
                    <a:rPr lang="fr-FR" sz="1200" b="1">
                      <a:solidFill>
                        <a:schemeClr val="bg1"/>
                      </a:solidFill>
                      <a:latin typeface="Century Gothic" panose="020B0502020202020204" pitchFamily="34" charset="0"/>
                    </a:rPr>
                    <a:t>/ CCB / Thiazide</a:t>
                  </a:r>
                </a:p>
                <a:p>
                  <a:pPr algn="ctr"/>
                  <a:r>
                    <a:rPr lang="fr-FR" altLang="ko-KR" sz="1000">
                      <a:solidFill>
                        <a:schemeClr val="bg1"/>
                      </a:solidFill>
                      <a:latin typeface="Century Gothic" panose="020B0502020202020204" pitchFamily="34" charset="0"/>
                      <a:cs typeface="Arial" pitchFamily="34" charset="0"/>
                    </a:rPr>
                    <a:t>(n=46)</a:t>
                  </a:r>
                  <a:endParaRPr lang="ko-KR" altLang="en-US" sz="1000">
                    <a:solidFill>
                      <a:schemeClr val="bg1"/>
                    </a:solidFill>
                    <a:latin typeface="Century Gothic" panose="020B0502020202020204" pitchFamily="34" charset="0"/>
                    <a:cs typeface="Arial" pitchFamily="34" charset="0"/>
                  </a:endParaRPr>
                </a:p>
              </p:txBody>
            </p:sp>
            <p:sp>
              <p:nvSpPr>
                <p:cNvPr id="57" name="TextBox 2566">
                  <a:extLst>
                    <a:ext uri="{FF2B5EF4-FFF2-40B4-BE49-F238E27FC236}">
                      <a16:creationId xmlns:a16="http://schemas.microsoft.com/office/drawing/2014/main" id="{71B046BD-33DD-F86C-EEE9-BCB7EC194182}"/>
                    </a:ext>
                  </a:extLst>
                </p:cNvPr>
                <p:cNvSpPr txBox="1"/>
                <p:nvPr/>
              </p:nvSpPr>
              <p:spPr>
                <a:xfrm>
                  <a:off x="8023893" y="2362472"/>
                  <a:ext cx="968129" cy="1576176"/>
                </a:xfrm>
                <a:prstGeom prst="rect">
                  <a:avLst/>
                </a:prstGeom>
                <a:noFill/>
              </p:spPr>
              <p:txBody>
                <a:bodyPr wrap="square" rtlCol="0">
                  <a:spAutoFit/>
                </a:bodyPr>
                <a:lstStyle/>
                <a:p>
                  <a:pPr algn="ctr"/>
                  <a:r>
                    <a:rPr lang="fr-FR" sz="1200" b="1" err="1">
                      <a:solidFill>
                        <a:schemeClr val="bg1"/>
                      </a:solidFill>
                      <a:latin typeface="Century Gothic" panose="020B0502020202020204" pitchFamily="34" charset="0"/>
                    </a:rPr>
                    <a:t>Other</a:t>
                  </a:r>
                  <a:r>
                    <a:rPr lang="fr-FR" sz="1200" b="1">
                      <a:solidFill>
                        <a:schemeClr val="bg1"/>
                      </a:solidFill>
                      <a:latin typeface="Century Gothic" panose="020B0502020202020204" pitchFamily="34" charset="0"/>
                    </a:rPr>
                    <a:t> </a:t>
                  </a:r>
                  <a:r>
                    <a:rPr lang="fr-FR" sz="1200" b="1" err="1">
                      <a:solidFill>
                        <a:schemeClr val="bg1"/>
                      </a:solidFill>
                      <a:latin typeface="Century Gothic" panose="020B0502020202020204" pitchFamily="34" charset="0"/>
                    </a:rPr>
                    <a:t>combin-ations</a:t>
                  </a:r>
                  <a:r>
                    <a:rPr lang="fr-FR" sz="1200" b="1">
                      <a:solidFill>
                        <a:schemeClr val="bg1"/>
                      </a:solidFill>
                      <a:latin typeface="Century Gothic" panose="020B0502020202020204" pitchFamily="34" charset="0"/>
                    </a:rPr>
                    <a:t> in the control group</a:t>
                  </a:r>
                </a:p>
                <a:p>
                  <a:pPr algn="ctr"/>
                  <a:r>
                    <a:rPr lang="fr-FR" altLang="ko-KR" sz="1000">
                      <a:solidFill>
                        <a:schemeClr val="bg1"/>
                      </a:solidFill>
                      <a:latin typeface="Century Gothic" panose="020B0502020202020204" pitchFamily="34" charset="0"/>
                      <a:cs typeface="Arial" pitchFamily="34" charset="0"/>
                    </a:rPr>
                    <a:t>(n=51)</a:t>
                  </a:r>
                  <a:endParaRPr lang="ko-KR" altLang="en-US" sz="1000">
                    <a:solidFill>
                      <a:schemeClr val="bg1"/>
                    </a:solidFill>
                    <a:latin typeface="Century Gothic" panose="020B0502020202020204" pitchFamily="34" charset="0"/>
                    <a:cs typeface="Arial" pitchFamily="34" charset="0"/>
                  </a:endParaRPr>
                </a:p>
              </p:txBody>
            </p:sp>
            <p:grpSp>
              <p:nvGrpSpPr>
                <p:cNvPr id="61" name="Group 2570">
                  <a:extLst>
                    <a:ext uri="{FF2B5EF4-FFF2-40B4-BE49-F238E27FC236}">
                      <a16:creationId xmlns:a16="http://schemas.microsoft.com/office/drawing/2014/main" id="{A0565654-0F92-28DD-015A-97EDCD3490FE}"/>
                    </a:ext>
                  </a:extLst>
                </p:cNvPr>
                <p:cNvGrpSpPr/>
                <p:nvPr/>
              </p:nvGrpSpPr>
              <p:grpSpPr>
                <a:xfrm rot="16200000">
                  <a:off x="4955087" y="386508"/>
                  <a:ext cx="1068193" cy="8601464"/>
                  <a:chOff x="2723861" y="1525898"/>
                  <a:chExt cx="1068193" cy="4781104"/>
                </a:xfrm>
              </p:grpSpPr>
              <p:pic>
                <p:nvPicPr>
                  <p:cNvPr id="62" name="Picture 2" descr="E:\002-KIMS BUSINESS\007-04-1-FIVERR\01-PPT-TEMPLATE\COVER-PSD\05-cut-01.png">
                    <a:extLst>
                      <a:ext uri="{FF2B5EF4-FFF2-40B4-BE49-F238E27FC236}">
                        <a16:creationId xmlns:a16="http://schemas.microsoft.com/office/drawing/2014/main" id="{AA75C42B-086A-DE28-6B67-A4F6BE80719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rot="16200000">
                    <a:off x="1175095" y="3690042"/>
                    <a:ext cx="4781103" cy="452815"/>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E:\002-KIMS BUSINESS\007-04-1-FIVERR\01-PPT-TEMPLATE\COVER-PSD\05-cut-01.png">
                    <a:extLst>
                      <a:ext uri="{FF2B5EF4-FFF2-40B4-BE49-F238E27FC236}">
                        <a16:creationId xmlns:a16="http://schemas.microsoft.com/office/drawing/2014/main" id="{677C121D-B5A0-E408-9225-C03942F9D42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rot="5400000">
                    <a:off x="559717" y="3690043"/>
                    <a:ext cx="4781103" cy="452815"/>
                  </a:xfrm>
                  <a:prstGeom prst="rect">
                    <a:avLst/>
                  </a:prstGeom>
                  <a:noFill/>
                  <a:extLst>
                    <a:ext uri="{909E8E84-426E-40DD-AFC4-6F175D3DCCD1}">
                      <a14:hiddenFill xmlns:a14="http://schemas.microsoft.com/office/drawing/2010/main">
                        <a:solidFill>
                          <a:srgbClr val="FFFFFF"/>
                        </a:solidFill>
                      </a14:hiddenFill>
                    </a:ext>
                  </a:extLst>
                </p:spPr>
              </p:pic>
            </p:grpSp>
            <p:sp>
              <p:nvSpPr>
                <p:cNvPr id="64" name="TextBox 2573">
                  <a:extLst>
                    <a:ext uri="{FF2B5EF4-FFF2-40B4-BE49-F238E27FC236}">
                      <a16:creationId xmlns:a16="http://schemas.microsoft.com/office/drawing/2014/main" id="{0BA4BA11-2FF4-F4FA-82CE-9CEA712E7366}"/>
                    </a:ext>
                  </a:extLst>
                </p:cNvPr>
                <p:cNvSpPr txBox="1"/>
                <p:nvPr/>
              </p:nvSpPr>
              <p:spPr>
                <a:xfrm>
                  <a:off x="2057631" y="4465499"/>
                  <a:ext cx="847693" cy="429866"/>
                </a:xfrm>
                <a:prstGeom prst="rect">
                  <a:avLst/>
                </a:prstGeom>
                <a:noFill/>
              </p:spPr>
              <p:txBody>
                <a:bodyPr wrap="square" rtlCol="0">
                  <a:spAutoFit/>
                </a:bodyPr>
                <a:lstStyle/>
                <a:p>
                  <a:pPr algn="ctr"/>
                  <a:r>
                    <a:rPr lang="en-US" altLang="ko-KR" b="1">
                      <a:solidFill>
                        <a:srgbClr val="7030A0"/>
                      </a:solidFill>
                      <a:latin typeface="Century Gothic" panose="020B0502020202020204" pitchFamily="34" charset="0"/>
                      <a:cs typeface="Arial" pitchFamily="34" charset="0"/>
                    </a:rPr>
                    <a:t>0%</a:t>
                  </a:r>
                  <a:endParaRPr lang="ko-KR" altLang="en-US" b="1">
                    <a:solidFill>
                      <a:srgbClr val="7030A0"/>
                    </a:solidFill>
                    <a:latin typeface="Century Gothic" panose="020B0502020202020204" pitchFamily="34" charset="0"/>
                    <a:cs typeface="Arial" pitchFamily="34" charset="0"/>
                  </a:endParaRPr>
                </a:p>
              </p:txBody>
            </p:sp>
            <p:sp>
              <p:nvSpPr>
                <p:cNvPr id="65" name="TextBox 2574">
                  <a:extLst>
                    <a:ext uri="{FF2B5EF4-FFF2-40B4-BE49-F238E27FC236}">
                      <a16:creationId xmlns:a16="http://schemas.microsoft.com/office/drawing/2014/main" id="{C722A6D2-838E-2AD2-19D9-EC974E5F0E44}"/>
                    </a:ext>
                  </a:extLst>
                </p:cNvPr>
                <p:cNvSpPr txBox="1"/>
                <p:nvPr/>
              </p:nvSpPr>
              <p:spPr>
                <a:xfrm>
                  <a:off x="4078681" y="4465499"/>
                  <a:ext cx="951679" cy="429866"/>
                </a:xfrm>
                <a:prstGeom prst="rect">
                  <a:avLst/>
                </a:prstGeom>
                <a:noFill/>
              </p:spPr>
              <p:txBody>
                <a:bodyPr wrap="square" rtlCol="0">
                  <a:spAutoFit/>
                </a:bodyPr>
                <a:lstStyle/>
                <a:p>
                  <a:pPr algn="ctr"/>
                  <a:r>
                    <a:rPr lang="en-US" altLang="ko-KR" b="1">
                      <a:solidFill>
                        <a:srgbClr val="56535A"/>
                      </a:solidFill>
                      <a:latin typeface="Century Gothic" panose="020B0502020202020204" pitchFamily="34" charset="0"/>
                      <a:cs typeface="Arial" pitchFamily="34" charset="0"/>
                    </a:rPr>
                    <a:t>4,4%</a:t>
                  </a:r>
                  <a:endParaRPr lang="ko-KR" altLang="en-US" b="1">
                    <a:solidFill>
                      <a:srgbClr val="56535A"/>
                    </a:solidFill>
                    <a:latin typeface="Century Gothic" panose="020B0502020202020204" pitchFamily="34" charset="0"/>
                    <a:cs typeface="Arial" pitchFamily="34" charset="0"/>
                  </a:endParaRPr>
                </a:p>
              </p:txBody>
            </p:sp>
            <p:sp>
              <p:nvSpPr>
                <p:cNvPr id="66" name="TextBox 2575">
                  <a:extLst>
                    <a:ext uri="{FF2B5EF4-FFF2-40B4-BE49-F238E27FC236}">
                      <a16:creationId xmlns:a16="http://schemas.microsoft.com/office/drawing/2014/main" id="{AE8BD098-14B3-FE1D-079F-8D6A2BD000E6}"/>
                    </a:ext>
                  </a:extLst>
                </p:cNvPr>
                <p:cNvSpPr txBox="1"/>
                <p:nvPr/>
              </p:nvSpPr>
              <p:spPr>
                <a:xfrm>
                  <a:off x="6090208" y="4465499"/>
                  <a:ext cx="847693" cy="429866"/>
                </a:xfrm>
                <a:prstGeom prst="rect">
                  <a:avLst/>
                </a:prstGeom>
                <a:noFill/>
              </p:spPr>
              <p:txBody>
                <a:bodyPr wrap="square" rtlCol="0">
                  <a:spAutoFit/>
                </a:bodyPr>
                <a:lstStyle/>
                <a:p>
                  <a:pPr algn="ctr"/>
                  <a:r>
                    <a:rPr lang="en-US" altLang="ko-KR" b="1">
                      <a:solidFill>
                        <a:srgbClr val="56535A"/>
                      </a:solidFill>
                      <a:latin typeface="Century Gothic" panose="020B0502020202020204" pitchFamily="34" charset="0"/>
                      <a:cs typeface="Arial" pitchFamily="34" charset="0"/>
                    </a:rPr>
                    <a:t>6,5%</a:t>
                  </a:r>
                  <a:endParaRPr lang="ko-KR" altLang="en-US" b="1">
                    <a:solidFill>
                      <a:srgbClr val="56535A"/>
                    </a:solidFill>
                    <a:latin typeface="Century Gothic" panose="020B0502020202020204" pitchFamily="34" charset="0"/>
                    <a:cs typeface="Arial" pitchFamily="34" charset="0"/>
                  </a:endParaRPr>
                </a:p>
              </p:txBody>
            </p:sp>
            <p:sp>
              <p:nvSpPr>
                <p:cNvPr id="67" name="TextBox 2576">
                  <a:extLst>
                    <a:ext uri="{FF2B5EF4-FFF2-40B4-BE49-F238E27FC236}">
                      <a16:creationId xmlns:a16="http://schemas.microsoft.com/office/drawing/2014/main" id="{B24A81FF-6D10-5C9E-1413-7105509D79E3}"/>
                    </a:ext>
                  </a:extLst>
                </p:cNvPr>
                <p:cNvSpPr txBox="1"/>
                <p:nvPr/>
              </p:nvSpPr>
              <p:spPr>
                <a:xfrm>
                  <a:off x="8101733" y="4465499"/>
                  <a:ext cx="847693" cy="429866"/>
                </a:xfrm>
                <a:prstGeom prst="rect">
                  <a:avLst/>
                </a:prstGeom>
                <a:noFill/>
              </p:spPr>
              <p:txBody>
                <a:bodyPr wrap="square" rtlCol="0">
                  <a:spAutoFit/>
                </a:bodyPr>
                <a:lstStyle/>
                <a:p>
                  <a:pPr algn="ctr"/>
                  <a:r>
                    <a:rPr lang="en-US" altLang="ko-KR" b="1">
                      <a:solidFill>
                        <a:srgbClr val="56535A"/>
                      </a:solidFill>
                      <a:latin typeface="Century Gothic" panose="020B0502020202020204" pitchFamily="34" charset="0"/>
                      <a:cs typeface="Arial" pitchFamily="34" charset="0"/>
                    </a:rPr>
                    <a:t>9,8%</a:t>
                  </a:r>
                  <a:endParaRPr lang="ko-KR" altLang="en-US" b="1">
                    <a:solidFill>
                      <a:srgbClr val="56535A"/>
                    </a:solidFill>
                    <a:latin typeface="Century Gothic" panose="020B0502020202020204" pitchFamily="34" charset="0"/>
                    <a:cs typeface="Arial" pitchFamily="34" charset="0"/>
                  </a:endParaRPr>
                </a:p>
              </p:txBody>
            </p:sp>
            <p:sp>
              <p:nvSpPr>
                <p:cNvPr id="78" name="ZoneTexte 77">
                  <a:extLst>
                    <a:ext uri="{FF2B5EF4-FFF2-40B4-BE49-F238E27FC236}">
                      <a16:creationId xmlns:a16="http://schemas.microsoft.com/office/drawing/2014/main" id="{B6E06F66-2720-07E5-2CAF-97981843F184}"/>
                    </a:ext>
                  </a:extLst>
                </p:cNvPr>
                <p:cNvSpPr txBox="1"/>
                <p:nvPr/>
              </p:nvSpPr>
              <p:spPr>
                <a:xfrm rot="16200000">
                  <a:off x="-1255311" y="3787009"/>
                  <a:ext cx="4732639" cy="358222"/>
                </a:xfrm>
                <a:prstGeom prst="rect">
                  <a:avLst/>
                </a:prstGeom>
                <a:noFill/>
              </p:spPr>
              <p:txBody>
                <a:bodyPr wrap="square">
                  <a:spAutoFit/>
                </a:bodyPr>
                <a:lstStyle/>
                <a:p>
                  <a:r>
                    <a:rPr lang="fr-FR" sz="1400" b="1">
                      <a:solidFill>
                        <a:srgbClr val="56535A"/>
                      </a:solidFill>
                      <a:latin typeface="Century Gothic" panose="020B0502020202020204" pitchFamily="34" charset="0"/>
                    </a:rPr>
                    <a:t>Patients </a:t>
                  </a:r>
                  <a:r>
                    <a:rPr lang="fr-FR" sz="1400" b="1" err="1">
                      <a:solidFill>
                        <a:srgbClr val="56535A"/>
                      </a:solidFill>
                      <a:latin typeface="Century Gothic" panose="020B0502020202020204" pitchFamily="34" charset="0"/>
                    </a:rPr>
                    <a:t>needing</a:t>
                  </a:r>
                  <a:r>
                    <a:rPr lang="fr-FR" sz="1400" b="1">
                      <a:solidFill>
                        <a:srgbClr val="56535A"/>
                      </a:solidFill>
                      <a:latin typeface="Century Gothic" panose="020B0502020202020204" pitchFamily="34" charset="0"/>
                    </a:rPr>
                    <a:t> an </a:t>
                  </a:r>
                  <a:r>
                    <a:rPr lang="fr-FR" sz="1400" b="1" err="1">
                      <a:solidFill>
                        <a:srgbClr val="56535A"/>
                      </a:solidFill>
                      <a:latin typeface="Century Gothic" panose="020B0502020202020204" pitchFamily="34" charset="0"/>
                    </a:rPr>
                    <a:t>additional</a:t>
                  </a:r>
                  <a:r>
                    <a:rPr lang="fr-FR" sz="1400" b="1">
                      <a:solidFill>
                        <a:srgbClr val="56535A"/>
                      </a:solidFill>
                      <a:latin typeface="Century Gothic" panose="020B0502020202020204" pitchFamily="34" charset="0"/>
                    </a:rPr>
                    <a:t> </a:t>
                  </a:r>
                  <a:r>
                    <a:rPr lang="fr-FR" sz="1400" b="1" err="1">
                      <a:solidFill>
                        <a:srgbClr val="56535A"/>
                      </a:solidFill>
                      <a:latin typeface="Century Gothic" panose="020B0502020202020204" pitchFamily="34" charset="0"/>
                    </a:rPr>
                    <a:t>therapy</a:t>
                  </a:r>
                  <a:r>
                    <a:rPr lang="fr-FR" sz="1400" b="1">
                      <a:solidFill>
                        <a:srgbClr val="56535A"/>
                      </a:solidFill>
                      <a:latin typeface="Century Gothic" panose="020B0502020202020204" pitchFamily="34" charset="0"/>
                    </a:rPr>
                    <a:t> (%)</a:t>
                  </a:r>
                  <a:endParaRPr lang="fr-FR" sz="1400" b="1">
                    <a:solidFill>
                      <a:srgbClr val="56535A"/>
                    </a:solidFill>
                  </a:endParaRPr>
                </a:p>
              </p:txBody>
            </p:sp>
          </p:grpSp>
        </p:grpSp>
        <p:sp>
          <p:nvSpPr>
            <p:cNvPr id="80" name="ZoneTexte 79">
              <a:extLst>
                <a:ext uri="{FF2B5EF4-FFF2-40B4-BE49-F238E27FC236}">
                  <a16:creationId xmlns:a16="http://schemas.microsoft.com/office/drawing/2014/main" id="{8BCB0888-7F97-E368-6195-06A4DD41C4AC}"/>
                </a:ext>
              </a:extLst>
            </p:cNvPr>
            <p:cNvSpPr txBox="1"/>
            <p:nvPr/>
          </p:nvSpPr>
          <p:spPr>
            <a:xfrm>
              <a:off x="5824664" y="5453850"/>
              <a:ext cx="2958594" cy="276999"/>
            </a:xfrm>
            <a:prstGeom prst="rect">
              <a:avLst/>
            </a:prstGeom>
            <a:noFill/>
          </p:spPr>
          <p:txBody>
            <a:bodyPr wrap="square">
              <a:spAutoFit/>
            </a:bodyPr>
            <a:lstStyle/>
            <a:p>
              <a:r>
                <a:rPr lang="fr-FR" sz="1200" err="1">
                  <a:latin typeface="Century Gothic" panose="020B0502020202020204" pitchFamily="34" charset="0"/>
                </a:rPr>
                <a:t>Adapted</a:t>
              </a:r>
              <a:r>
                <a:rPr lang="fr-FR" sz="1200">
                  <a:latin typeface="Century Gothic" panose="020B0502020202020204" pitchFamily="34" charset="0"/>
                </a:rPr>
                <a:t> </a:t>
              </a:r>
              <a:r>
                <a:rPr lang="fr-FR" sz="1200" err="1">
                  <a:latin typeface="Century Gothic" panose="020B0502020202020204" pitchFamily="34" charset="0"/>
                </a:rPr>
                <a:t>from</a:t>
              </a:r>
              <a:r>
                <a:rPr lang="fr-FR" sz="1200">
                  <a:latin typeface="Century Gothic" panose="020B0502020202020204" pitchFamily="34" charset="0"/>
                </a:rPr>
                <a:t> Cicero AFC et al. 2021</a:t>
              </a:r>
            </a:p>
          </p:txBody>
        </p:sp>
      </p:grpSp>
      <p:sp>
        <p:nvSpPr>
          <p:cNvPr id="81" name="ZoneTexte 80">
            <a:extLst>
              <a:ext uri="{FF2B5EF4-FFF2-40B4-BE49-F238E27FC236}">
                <a16:creationId xmlns:a16="http://schemas.microsoft.com/office/drawing/2014/main" id="{67124DEF-76C1-A837-D1D3-EECA190CBEEA}"/>
              </a:ext>
            </a:extLst>
          </p:cNvPr>
          <p:cNvSpPr txBox="1"/>
          <p:nvPr/>
        </p:nvSpPr>
        <p:spPr>
          <a:xfrm>
            <a:off x="1310142" y="1215518"/>
            <a:ext cx="9911466" cy="400110"/>
          </a:xfrm>
          <a:prstGeom prst="rect">
            <a:avLst/>
          </a:prstGeom>
          <a:noFill/>
        </p:spPr>
        <p:txBody>
          <a:bodyPr wrap="square">
            <a:spAutoFit/>
          </a:bodyPr>
          <a:lstStyle/>
          <a:p>
            <a:pPr algn="ctr">
              <a:buNone/>
            </a:pPr>
            <a:r>
              <a:rPr lang="fr-FR" sz="2000" b="1" err="1">
                <a:solidFill>
                  <a:srgbClr val="242269"/>
                </a:solidFill>
                <a:latin typeface="Century Gothic" panose="020B0502020202020204" pitchFamily="34" charset="0"/>
              </a:rPr>
              <a:t>From</a:t>
            </a:r>
            <a:r>
              <a:rPr lang="fr-FR" sz="2000" b="1">
                <a:solidFill>
                  <a:srgbClr val="242269"/>
                </a:solidFill>
                <a:latin typeface="Century Gothic" panose="020B0502020202020204" pitchFamily="34" charset="0"/>
              </a:rPr>
              <a:t> 2012 to 2020 =&gt; 69% patients were </a:t>
            </a:r>
            <a:r>
              <a:rPr lang="fr-FR" sz="2000" b="1" err="1">
                <a:solidFill>
                  <a:srgbClr val="242269"/>
                </a:solidFill>
                <a:latin typeface="Century Gothic" panose="020B0502020202020204" pitchFamily="34" charset="0"/>
              </a:rPr>
              <a:t>controlled</a:t>
            </a:r>
            <a:r>
              <a:rPr lang="fr-FR" sz="2000" b="1">
                <a:solidFill>
                  <a:srgbClr val="242269"/>
                </a:solidFill>
                <a:latin typeface="Century Gothic" panose="020B0502020202020204" pitchFamily="34" charset="0"/>
              </a:rPr>
              <a:t> </a:t>
            </a:r>
            <a:r>
              <a:rPr lang="en-US" sz="2000" b="1">
                <a:solidFill>
                  <a:srgbClr val="242269"/>
                </a:solidFill>
                <a:latin typeface="Century Gothic" panose="020B0502020202020204" pitchFamily="34" charset="0"/>
              </a:rPr>
              <a:t>at the end of the period</a:t>
            </a:r>
            <a:endParaRPr lang="fr-FR" sz="2000" b="1">
              <a:solidFill>
                <a:srgbClr val="242269"/>
              </a:solidFill>
              <a:latin typeface="Century Gothic" panose="020B0502020202020204" pitchFamily="34" charset="0"/>
            </a:endParaRPr>
          </a:p>
        </p:txBody>
      </p:sp>
      <p:sp>
        <p:nvSpPr>
          <p:cNvPr id="84" name="Rectangle : coins arrondis 83">
            <a:extLst>
              <a:ext uri="{FF2B5EF4-FFF2-40B4-BE49-F238E27FC236}">
                <a16:creationId xmlns:a16="http://schemas.microsoft.com/office/drawing/2014/main" id="{4AA7FC35-E8C7-C255-88EF-F5B36370D415}"/>
              </a:ext>
            </a:extLst>
          </p:cNvPr>
          <p:cNvSpPr/>
          <p:nvPr/>
        </p:nvSpPr>
        <p:spPr>
          <a:xfrm>
            <a:off x="1891444" y="6120656"/>
            <a:ext cx="8165930" cy="622863"/>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solidFill>
                  <a:schemeClr val="bg1"/>
                </a:solidFill>
                <a:latin typeface="Century Gothic" panose="020B0502020202020204" pitchFamily="34" charset="0"/>
              </a:rPr>
              <a:t>No </a:t>
            </a:r>
            <a:r>
              <a:rPr lang="fr-FR" err="1">
                <a:solidFill>
                  <a:schemeClr val="bg1"/>
                </a:solidFill>
                <a:latin typeface="Century Gothic" panose="020B0502020202020204" pitchFamily="34" charset="0"/>
              </a:rPr>
              <a:t>additional</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therapy</a:t>
            </a:r>
            <a:r>
              <a:rPr lang="fr-FR">
                <a:solidFill>
                  <a:schemeClr val="bg1"/>
                </a:solidFill>
                <a:latin typeface="Century Gothic" panose="020B0502020202020204" pitchFamily="34" charset="0"/>
              </a:rPr>
              <a:t> in the PER/AMLO/IND group </a:t>
            </a:r>
            <a:r>
              <a:rPr lang="fr-FR" err="1">
                <a:solidFill>
                  <a:schemeClr val="bg1"/>
                </a:solidFill>
                <a:latin typeface="Century Gothic" panose="020B0502020202020204" pitchFamily="34" charset="0"/>
              </a:rPr>
              <a:t>was</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needed</a:t>
            </a:r>
            <a:r>
              <a:rPr lang="fr-FR">
                <a:solidFill>
                  <a:schemeClr val="bg1"/>
                </a:solidFill>
                <a:latin typeface="Century Gothic" panose="020B0502020202020204" pitchFamily="34" charset="0"/>
              </a:rPr>
              <a:t> to </a:t>
            </a:r>
            <a:r>
              <a:rPr lang="fr-FR" err="1">
                <a:solidFill>
                  <a:schemeClr val="bg1"/>
                </a:solidFill>
                <a:latin typeface="Century Gothic" panose="020B0502020202020204" pitchFamily="34" charset="0"/>
              </a:rPr>
              <a:t>improve</a:t>
            </a:r>
            <a:r>
              <a:rPr lang="fr-FR">
                <a:solidFill>
                  <a:schemeClr val="bg1"/>
                </a:solidFill>
                <a:latin typeface="Century Gothic" panose="020B0502020202020204" pitchFamily="34" charset="0"/>
              </a:rPr>
              <a:t> control</a:t>
            </a:r>
          </a:p>
        </p:txBody>
      </p:sp>
      <p:sp>
        <p:nvSpPr>
          <p:cNvPr id="3" name="ZoneTexte 2">
            <a:extLst>
              <a:ext uri="{FF2B5EF4-FFF2-40B4-BE49-F238E27FC236}">
                <a16:creationId xmlns:a16="http://schemas.microsoft.com/office/drawing/2014/main" id="{88DAF01F-9C79-0F9A-6236-4166833E1C1F}"/>
              </a:ext>
            </a:extLst>
          </p:cNvPr>
          <p:cNvSpPr txBox="1"/>
          <p:nvPr/>
        </p:nvSpPr>
        <p:spPr>
          <a:xfrm>
            <a:off x="8714001" y="2061882"/>
            <a:ext cx="3265768" cy="3600986"/>
          </a:xfrm>
          <a:prstGeom prst="rect">
            <a:avLst/>
          </a:prstGeom>
          <a:noFill/>
        </p:spPr>
        <p:txBody>
          <a:bodyPr wrap="square">
            <a:spAutoFit/>
          </a:bodyPr>
          <a:lstStyle/>
          <a:p>
            <a:pPr>
              <a:buNone/>
            </a:pPr>
            <a:r>
              <a:rPr lang="fr-FR" sz="1200" b="1" err="1">
                <a:solidFill>
                  <a:srgbClr val="242269"/>
                </a:solidFill>
                <a:latin typeface="Century Gothic" panose="020B0502020202020204" pitchFamily="34" charset="0"/>
              </a:rPr>
              <a:t>Study</a:t>
            </a:r>
            <a:r>
              <a:rPr lang="fr-FR" sz="1200" b="1">
                <a:solidFill>
                  <a:srgbClr val="242269"/>
                </a:solidFill>
                <a:latin typeface="Century Gothic" panose="020B0502020202020204" pitchFamily="34" charset="0"/>
              </a:rPr>
              <a:t> Objective &amp; </a:t>
            </a:r>
            <a:r>
              <a:rPr lang="fr-FR" sz="1200" b="1" err="1">
                <a:solidFill>
                  <a:srgbClr val="242269"/>
                </a:solidFill>
                <a:latin typeface="Century Gothic" panose="020B0502020202020204" pitchFamily="34" charset="0"/>
              </a:rPr>
              <a:t>Methodology</a:t>
            </a:r>
            <a:r>
              <a:rPr lang="fr-FR" sz="1200" b="1">
                <a:solidFill>
                  <a:srgbClr val="242269"/>
                </a:solidFill>
                <a:latin typeface="Century Gothic" panose="020B0502020202020204" pitchFamily="34" charset="0"/>
              </a:rPr>
              <a:t> </a:t>
            </a:r>
          </a:p>
          <a:p>
            <a:pPr>
              <a:buNone/>
            </a:pPr>
            <a:endParaRPr lang="fr-FR" sz="1200" b="1">
              <a:solidFill>
                <a:srgbClr val="242269"/>
              </a:solidFill>
              <a:latin typeface="Century Gothic" panose="020B0502020202020204" pitchFamily="34" charset="0"/>
            </a:endParaRPr>
          </a:p>
          <a:p>
            <a:pPr>
              <a:buNone/>
            </a:pPr>
            <a:r>
              <a:rPr lang="fr-FR" sz="1200" b="1">
                <a:solidFill>
                  <a:srgbClr val="242269"/>
                </a:solidFill>
                <a:latin typeface="Century Gothic" panose="020B0502020202020204" pitchFamily="34" charset="0"/>
              </a:rPr>
              <a:t>(</a:t>
            </a:r>
            <a:r>
              <a:rPr lang="fr-FR" sz="1200" b="1" err="1">
                <a:solidFill>
                  <a:srgbClr val="242269"/>
                </a:solidFill>
                <a:latin typeface="Century Gothic" panose="020B0502020202020204" pitchFamily="34" charset="0"/>
              </a:rPr>
              <a:t>Brisighella</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Heart</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Study</a:t>
            </a:r>
            <a:r>
              <a:rPr lang="fr-FR" sz="1200" b="1">
                <a:solidFill>
                  <a:srgbClr val="242269"/>
                </a:solidFill>
                <a:latin typeface="Century Gothic" panose="020B0502020202020204" pitchFamily="34" charset="0"/>
              </a:rPr>
              <a:t> – 2012–2020)</a:t>
            </a:r>
            <a:br>
              <a:rPr lang="fr-FR" sz="1200">
                <a:solidFill>
                  <a:srgbClr val="242269"/>
                </a:solidFill>
                <a:latin typeface="Century Gothic" panose="020B0502020202020204" pitchFamily="34" charset="0"/>
              </a:rPr>
            </a:br>
            <a:endParaRPr lang="fr-FR" sz="1200">
              <a:solidFill>
                <a:srgbClr val="242269"/>
              </a:solidFill>
              <a:latin typeface="Century Gothic" panose="020B0502020202020204" pitchFamily="34" charset="0"/>
            </a:endParaRPr>
          </a:p>
          <a:p>
            <a:pPr>
              <a:buNone/>
            </a:pPr>
            <a:r>
              <a:rPr lang="fr-FR" sz="1200">
                <a:solidFill>
                  <a:srgbClr val="242269"/>
                </a:solidFill>
                <a:latin typeface="Century Gothic" panose="020B0502020202020204" pitchFamily="34" charset="0"/>
              </a:rPr>
              <a:t>This </a:t>
            </a:r>
            <a:r>
              <a:rPr lang="fr-FR" sz="1200" err="1">
                <a:solidFill>
                  <a:srgbClr val="242269"/>
                </a:solidFill>
                <a:latin typeface="Century Gothic" panose="020B0502020202020204" pitchFamily="34" charset="0"/>
              </a:rPr>
              <a:t>study</a:t>
            </a:r>
            <a:r>
              <a:rPr lang="fr-FR" sz="1200">
                <a:solidFill>
                  <a:srgbClr val="242269"/>
                </a:solidFill>
                <a:latin typeface="Century Gothic" panose="020B0502020202020204" pitchFamily="34" charset="0"/>
              </a:rPr>
              <a:t> </a:t>
            </a:r>
            <a:r>
              <a:rPr lang="fr-FR" sz="1200" err="1">
                <a:solidFill>
                  <a:srgbClr val="242269"/>
                </a:solidFill>
                <a:latin typeface="Century Gothic" panose="020B0502020202020204" pitchFamily="34" charset="0"/>
              </a:rPr>
              <a:t>aimed</a:t>
            </a:r>
            <a:r>
              <a:rPr lang="fr-FR" sz="1200">
                <a:solidFill>
                  <a:srgbClr val="242269"/>
                </a:solidFill>
                <a:latin typeface="Century Gothic" panose="020B0502020202020204" pitchFamily="34" charset="0"/>
              </a:rPr>
              <a:t> to </a:t>
            </a:r>
            <a:r>
              <a:rPr lang="fr-FR" sz="1200" b="1">
                <a:solidFill>
                  <a:srgbClr val="242269"/>
                </a:solidFill>
                <a:latin typeface="Century Gothic" panose="020B0502020202020204" pitchFamily="34" charset="0"/>
              </a:rPr>
              <a:t>compare the long-</a:t>
            </a:r>
            <a:r>
              <a:rPr lang="fr-FR" sz="1200" b="1" err="1">
                <a:solidFill>
                  <a:srgbClr val="242269"/>
                </a:solidFill>
                <a:latin typeface="Century Gothic" panose="020B0502020202020204" pitchFamily="34" charset="0"/>
              </a:rPr>
              <a:t>term</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clinical</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laboratory</a:t>
            </a:r>
            <a:r>
              <a:rPr lang="fr-FR" sz="1200" b="1">
                <a:solidFill>
                  <a:srgbClr val="242269"/>
                </a:solidFill>
                <a:latin typeface="Century Gothic" panose="020B0502020202020204" pitchFamily="34" charset="0"/>
              </a:rPr>
              <a:t>, and </a:t>
            </a:r>
            <a:r>
              <a:rPr lang="fr-FR" sz="1200" b="1" err="1">
                <a:solidFill>
                  <a:srgbClr val="242269"/>
                </a:solidFill>
                <a:latin typeface="Century Gothic" panose="020B0502020202020204" pitchFamily="34" charset="0"/>
              </a:rPr>
              <a:t>hemodynamic</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effects</a:t>
            </a:r>
            <a:r>
              <a:rPr lang="fr-FR" sz="1200">
                <a:solidFill>
                  <a:srgbClr val="242269"/>
                </a:solidFill>
                <a:latin typeface="Century Gothic" panose="020B0502020202020204" pitchFamily="34" charset="0"/>
              </a:rPr>
              <a:t> of </a:t>
            </a:r>
            <a:r>
              <a:rPr lang="fr-FR" sz="1200" err="1">
                <a:solidFill>
                  <a:srgbClr val="242269"/>
                </a:solidFill>
                <a:latin typeface="Century Gothic" panose="020B0502020202020204" pitchFamily="34" charset="0"/>
              </a:rPr>
              <a:t>different</a:t>
            </a:r>
            <a:r>
              <a:rPr lang="fr-FR" sz="1200">
                <a:solidFill>
                  <a:srgbClr val="242269"/>
                </a:solidFill>
                <a:latin typeface="Century Gothic" panose="020B0502020202020204" pitchFamily="34" charset="0"/>
              </a:rPr>
              <a:t> triple antihypertensive combinations in a </a:t>
            </a:r>
            <a:r>
              <a:rPr lang="fr-FR" sz="1200" err="1">
                <a:solidFill>
                  <a:srgbClr val="242269"/>
                </a:solidFill>
                <a:latin typeface="Century Gothic" panose="020B0502020202020204" pitchFamily="34" charset="0"/>
              </a:rPr>
              <a:t>well-characterized</a:t>
            </a:r>
            <a:r>
              <a:rPr lang="fr-FR" sz="1200">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Italian</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cohort</a:t>
            </a:r>
            <a:r>
              <a:rPr lang="fr-FR" sz="1200">
                <a:solidFill>
                  <a:srgbClr val="242269"/>
                </a:solidFill>
                <a:latin typeface="Century Gothic" panose="020B0502020202020204" pitchFamily="34" charset="0"/>
              </a:rPr>
              <a:t>.</a:t>
            </a:r>
            <a:br>
              <a:rPr lang="fr-FR" sz="1200">
                <a:solidFill>
                  <a:srgbClr val="242269"/>
                </a:solidFill>
                <a:latin typeface="Century Gothic" panose="020B0502020202020204" pitchFamily="34" charset="0"/>
              </a:rPr>
            </a:br>
            <a:br>
              <a:rPr lang="fr-FR" sz="1200">
                <a:solidFill>
                  <a:srgbClr val="242269"/>
                </a:solidFill>
                <a:latin typeface="Century Gothic" panose="020B0502020202020204" pitchFamily="34" charset="0"/>
              </a:rPr>
            </a:br>
            <a:r>
              <a:rPr lang="fr-FR" sz="1200">
                <a:solidFill>
                  <a:srgbClr val="242269"/>
                </a:solidFill>
                <a:latin typeface="Century Gothic" panose="020B0502020202020204" pitchFamily="34" charset="0"/>
              </a:rPr>
              <a:t>Patients </a:t>
            </a:r>
            <a:r>
              <a:rPr lang="fr-FR" sz="1200" err="1">
                <a:solidFill>
                  <a:srgbClr val="242269"/>
                </a:solidFill>
                <a:latin typeface="Century Gothic" panose="020B0502020202020204" pitchFamily="34" charset="0"/>
              </a:rPr>
              <a:t>were</a:t>
            </a:r>
            <a:r>
              <a:rPr lang="fr-FR" sz="1200">
                <a:solidFill>
                  <a:srgbClr val="242269"/>
                </a:solidFill>
                <a:latin typeface="Century Gothic" panose="020B0502020202020204" pitchFamily="34" charset="0"/>
              </a:rPr>
              <a:t> </a:t>
            </a:r>
            <a:r>
              <a:rPr lang="fr-FR" sz="1200" err="1">
                <a:solidFill>
                  <a:srgbClr val="242269"/>
                </a:solidFill>
                <a:latin typeface="Century Gothic" panose="020B0502020202020204" pitchFamily="34" charset="0"/>
              </a:rPr>
              <a:t>grouped</a:t>
            </a:r>
            <a:r>
              <a:rPr lang="fr-FR" sz="1200">
                <a:solidFill>
                  <a:srgbClr val="242269"/>
                </a:solidFill>
                <a:latin typeface="Century Gothic" panose="020B0502020202020204" pitchFamily="34" charset="0"/>
              </a:rPr>
              <a:t> </a:t>
            </a:r>
            <a:r>
              <a:rPr lang="fr-FR" sz="1200" err="1">
                <a:solidFill>
                  <a:srgbClr val="242269"/>
                </a:solidFill>
                <a:latin typeface="Century Gothic" panose="020B0502020202020204" pitchFamily="34" charset="0"/>
              </a:rPr>
              <a:t>according</a:t>
            </a:r>
            <a:r>
              <a:rPr lang="fr-FR" sz="1200">
                <a:solidFill>
                  <a:srgbClr val="242269"/>
                </a:solidFill>
                <a:latin typeface="Century Gothic" panose="020B0502020202020204" pitchFamily="34" charset="0"/>
              </a:rPr>
              <a:t> to </a:t>
            </a:r>
            <a:r>
              <a:rPr lang="fr-FR" sz="1200" err="1">
                <a:solidFill>
                  <a:srgbClr val="242269"/>
                </a:solidFill>
                <a:latin typeface="Century Gothic" panose="020B0502020202020204" pitchFamily="34" charset="0"/>
              </a:rPr>
              <a:t>treatment</a:t>
            </a:r>
            <a:r>
              <a:rPr lang="fr-FR" sz="1200">
                <a:solidFill>
                  <a:srgbClr val="242269"/>
                </a:solidFill>
                <a:latin typeface="Century Gothic" panose="020B0502020202020204" pitchFamily="34" charset="0"/>
              </a:rPr>
              <a:t>:</a:t>
            </a:r>
          </a:p>
          <a:p>
            <a:pPr>
              <a:buFont typeface="+mj-lt"/>
              <a:buAutoNum type="arabicPeriod"/>
            </a:pPr>
            <a:r>
              <a:rPr lang="fr-FR" sz="1200" b="1" err="1">
                <a:solidFill>
                  <a:srgbClr val="242269"/>
                </a:solidFill>
                <a:latin typeface="Century Gothic" panose="020B0502020202020204" pitchFamily="34" charset="0"/>
              </a:rPr>
              <a:t>Perindopril</a:t>
            </a:r>
            <a:r>
              <a:rPr lang="fr-FR" sz="1200" b="1">
                <a:solidFill>
                  <a:srgbClr val="242269"/>
                </a:solidFill>
                <a:latin typeface="Century Gothic" panose="020B0502020202020204" pitchFamily="34" charset="0"/>
              </a:rPr>
              <a:t> + Amlodipine + </a:t>
            </a:r>
            <a:r>
              <a:rPr lang="fr-FR" sz="1200" b="1" err="1">
                <a:solidFill>
                  <a:srgbClr val="242269"/>
                </a:solidFill>
                <a:latin typeface="Century Gothic" panose="020B0502020202020204" pitchFamily="34" charset="0"/>
              </a:rPr>
              <a:t>Indapamide</a:t>
            </a:r>
            <a:r>
              <a:rPr lang="fr-FR" sz="1200">
                <a:solidFill>
                  <a:srgbClr val="242269"/>
                </a:solidFill>
                <a:latin typeface="Century Gothic" panose="020B0502020202020204" pitchFamily="34" charset="0"/>
              </a:rPr>
              <a:t>,</a:t>
            </a:r>
          </a:p>
          <a:p>
            <a:pPr>
              <a:buFont typeface="+mj-lt"/>
              <a:buAutoNum type="arabicPeriod"/>
            </a:pPr>
            <a:r>
              <a:rPr lang="fr-FR" sz="1200" b="1" err="1">
                <a:solidFill>
                  <a:srgbClr val="242269"/>
                </a:solidFill>
                <a:latin typeface="Century Gothic" panose="020B0502020202020204" pitchFamily="34" charset="0"/>
              </a:rPr>
              <a:t>Other</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ACEi</a:t>
            </a:r>
            <a:r>
              <a:rPr lang="fr-FR" sz="1200" b="1">
                <a:solidFill>
                  <a:srgbClr val="242269"/>
                </a:solidFill>
                <a:latin typeface="Century Gothic" panose="020B0502020202020204" pitchFamily="34" charset="0"/>
              </a:rPr>
              <a:t> + CCB + Thiazide</a:t>
            </a:r>
            <a:r>
              <a:rPr lang="fr-FR" sz="1200">
                <a:solidFill>
                  <a:srgbClr val="242269"/>
                </a:solidFill>
                <a:latin typeface="Century Gothic" panose="020B0502020202020204" pitchFamily="34" charset="0"/>
              </a:rPr>
              <a:t>,</a:t>
            </a:r>
          </a:p>
          <a:p>
            <a:pPr>
              <a:buFont typeface="+mj-lt"/>
              <a:buAutoNum type="arabicPeriod"/>
            </a:pPr>
            <a:r>
              <a:rPr lang="fr-FR" sz="1200" b="1">
                <a:solidFill>
                  <a:srgbClr val="242269"/>
                </a:solidFill>
                <a:latin typeface="Century Gothic" panose="020B0502020202020204" pitchFamily="34" charset="0"/>
              </a:rPr>
              <a:t>ARB + CCB + Thiazide</a:t>
            </a:r>
            <a:r>
              <a:rPr lang="fr-FR" sz="1200">
                <a:solidFill>
                  <a:srgbClr val="242269"/>
                </a:solidFill>
                <a:latin typeface="Century Gothic" panose="020B0502020202020204" pitchFamily="34" charset="0"/>
              </a:rPr>
              <a:t>, plus a control group on </a:t>
            </a:r>
            <a:r>
              <a:rPr lang="fr-FR" sz="1200" err="1">
                <a:solidFill>
                  <a:srgbClr val="242269"/>
                </a:solidFill>
                <a:latin typeface="Century Gothic" panose="020B0502020202020204" pitchFamily="34" charset="0"/>
              </a:rPr>
              <a:t>other</a:t>
            </a:r>
            <a:r>
              <a:rPr lang="fr-FR" sz="1200">
                <a:solidFill>
                  <a:srgbClr val="242269"/>
                </a:solidFill>
                <a:latin typeface="Century Gothic" panose="020B0502020202020204" pitchFamily="34" charset="0"/>
              </a:rPr>
              <a:t> </a:t>
            </a:r>
            <a:r>
              <a:rPr lang="fr-FR" sz="1200" err="1">
                <a:solidFill>
                  <a:srgbClr val="242269"/>
                </a:solidFill>
                <a:latin typeface="Century Gothic" panose="020B0502020202020204" pitchFamily="34" charset="0"/>
              </a:rPr>
              <a:t>regimens</a:t>
            </a:r>
            <a:r>
              <a:rPr lang="fr-FR" sz="1200">
                <a:solidFill>
                  <a:srgbClr val="242269"/>
                </a:solidFill>
                <a:latin typeface="Century Gothic" panose="020B0502020202020204" pitchFamily="34" charset="0"/>
              </a:rPr>
              <a:t>.</a:t>
            </a:r>
          </a:p>
          <a:p>
            <a:br>
              <a:rPr lang="fr-FR" sz="1200">
                <a:solidFill>
                  <a:srgbClr val="242269"/>
                </a:solidFill>
                <a:latin typeface="Century Gothic" panose="020B0502020202020204" pitchFamily="34" charset="0"/>
              </a:rPr>
            </a:br>
            <a:r>
              <a:rPr lang="fr-FR" sz="1200" err="1">
                <a:solidFill>
                  <a:srgbClr val="242269"/>
                </a:solidFill>
                <a:latin typeface="Century Gothic" panose="020B0502020202020204" pitchFamily="34" charset="0"/>
              </a:rPr>
              <a:t>Clinical</a:t>
            </a:r>
            <a:r>
              <a:rPr lang="fr-FR" sz="1200">
                <a:solidFill>
                  <a:srgbClr val="242269"/>
                </a:solidFill>
                <a:latin typeface="Century Gothic" panose="020B0502020202020204" pitchFamily="34" charset="0"/>
              </a:rPr>
              <a:t> and </a:t>
            </a:r>
            <a:r>
              <a:rPr lang="fr-FR" sz="1200" err="1">
                <a:solidFill>
                  <a:srgbClr val="242269"/>
                </a:solidFill>
                <a:latin typeface="Century Gothic" panose="020B0502020202020204" pitchFamily="34" charset="0"/>
              </a:rPr>
              <a:t>metabolic</a:t>
            </a:r>
            <a:r>
              <a:rPr lang="fr-FR" sz="1200">
                <a:solidFill>
                  <a:srgbClr val="242269"/>
                </a:solidFill>
                <a:latin typeface="Century Gothic" panose="020B0502020202020204" pitchFamily="34" charset="0"/>
              </a:rPr>
              <a:t> </a:t>
            </a:r>
            <a:r>
              <a:rPr lang="fr-FR" sz="1200" err="1">
                <a:solidFill>
                  <a:srgbClr val="242269"/>
                </a:solidFill>
                <a:latin typeface="Century Gothic" panose="020B0502020202020204" pitchFamily="34" charset="0"/>
              </a:rPr>
              <a:t>outcomes</a:t>
            </a:r>
            <a:r>
              <a:rPr lang="fr-FR" sz="1200">
                <a:solidFill>
                  <a:srgbClr val="242269"/>
                </a:solidFill>
                <a:latin typeface="Century Gothic" panose="020B0502020202020204" pitchFamily="34" charset="0"/>
              </a:rPr>
              <a:t> </a:t>
            </a:r>
            <a:r>
              <a:rPr lang="fr-FR" sz="1200" err="1">
                <a:solidFill>
                  <a:srgbClr val="242269"/>
                </a:solidFill>
                <a:latin typeface="Century Gothic" panose="020B0502020202020204" pitchFamily="34" charset="0"/>
              </a:rPr>
              <a:t>were</a:t>
            </a:r>
            <a:r>
              <a:rPr lang="fr-FR" sz="1200">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prospectively</a:t>
            </a:r>
            <a:r>
              <a:rPr lang="fr-FR" sz="1200" b="1">
                <a:solidFill>
                  <a:srgbClr val="242269"/>
                </a:solidFill>
                <a:latin typeface="Century Gothic" panose="020B0502020202020204" pitchFamily="34" charset="0"/>
              </a:rPr>
              <a:t> </a:t>
            </a:r>
            <a:r>
              <a:rPr lang="fr-FR" sz="1200" b="1" err="1">
                <a:solidFill>
                  <a:srgbClr val="242269"/>
                </a:solidFill>
                <a:latin typeface="Century Gothic" panose="020B0502020202020204" pitchFamily="34" charset="0"/>
              </a:rPr>
              <a:t>assessed</a:t>
            </a:r>
            <a:r>
              <a:rPr lang="fr-FR" sz="1200" b="1">
                <a:solidFill>
                  <a:srgbClr val="242269"/>
                </a:solidFill>
                <a:latin typeface="Century Gothic" panose="020B0502020202020204" pitchFamily="34" charset="0"/>
              </a:rPr>
              <a:t> over 8 </a:t>
            </a:r>
            <a:r>
              <a:rPr lang="fr-FR" sz="1200" b="1" err="1">
                <a:solidFill>
                  <a:srgbClr val="242269"/>
                </a:solidFill>
                <a:latin typeface="Century Gothic" panose="020B0502020202020204" pitchFamily="34" charset="0"/>
              </a:rPr>
              <a:t>years</a:t>
            </a:r>
            <a:r>
              <a:rPr lang="fr-FR" sz="1200">
                <a:solidFill>
                  <a:srgbClr val="242269"/>
                </a:solidFill>
                <a:latin typeface="Century Gothic" panose="020B0502020202020204" pitchFamily="34" charset="0"/>
              </a:rPr>
              <a:t>.</a:t>
            </a:r>
          </a:p>
        </p:txBody>
      </p:sp>
    </p:spTree>
    <p:extLst>
      <p:ext uri="{BB962C8B-B14F-4D97-AF65-F5344CB8AC3E}">
        <p14:creationId xmlns:p14="http://schemas.microsoft.com/office/powerpoint/2010/main" val="374971886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D033A9-508E-2691-9759-38E0EEC1D8DC}"/>
            </a:ext>
          </a:extLst>
        </p:cNvPr>
        <p:cNvGrpSpPr/>
        <p:nvPr/>
      </p:nvGrpSpPr>
      <p:grpSpPr>
        <a:xfrm>
          <a:off x="0" y="0"/>
          <a:ext cx="0" cy="0"/>
          <a:chOff x="0" y="0"/>
          <a:chExt cx="0" cy="0"/>
        </a:xfrm>
      </p:grpSpPr>
      <p:sp>
        <p:nvSpPr>
          <p:cNvPr id="1036" name="Rectangle : coins arrondis 1035">
            <a:extLst>
              <a:ext uri="{FF2B5EF4-FFF2-40B4-BE49-F238E27FC236}">
                <a16:creationId xmlns:a16="http://schemas.microsoft.com/office/drawing/2014/main" id="{7EE8BB98-1A77-D235-537E-D2D73E7B52D3}"/>
              </a:ext>
            </a:extLst>
          </p:cNvPr>
          <p:cNvSpPr/>
          <p:nvPr/>
        </p:nvSpPr>
        <p:spPr>
          <a:xfrm>
            <a:off x="747674" y="961402"/>
            <a:ext cx="10970952" cy="5308280"/>
          </a:xfrm>
          <a:prstGeom prst="roundRect">
            <a:avLst>
              <a:gd name="adj" fmla="val 2656"/>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graphicFrame>
        <p:nvGraphicFramePr>
          <p:cNvPr id="1038" name="Graphique 1037">
            <a:extLst>
              <a:ext uri="{FF2B5EF4-FFF2-40B4-BE49-F238E27FC236}">
                <a16:creationId xmlns:a16="http://schemas.microsoft.com/office/drawing/2014/main" id="{8D5B2DB9-6B0D-D106-6AFA-D24AE2DA30B3}"/>
              </a:ext>
            </a:extLst>
          </p:cNvPr>
          <p:cNvGraphicFramePr/>
          <p:nvPr/>
        </p:nvGraphicFramePr>
        <p:xfrm>
          <a:off x="747674" y="2280605"/>
          <a:ext cx="10696652" cy="3615993"/>
        </p:xfrm>
        <a:graphic>
          <a:graphicData uri="http://schemas.openxmlformats.org/drawingml/2006/chart">
            <c:chart xmlns:c="http://schemas.openxmlformats.org/drawingml/2006/chart" xmlns:r="http://schemas.openxmlformats.org/officeDocument/2006/relationships" r:id="rId3"/>
          </a:graphicData>
        </a:graphic>
      </p:graphicFrame>
      <p:sp>
        <p:nvSpPr>
          <p:cNvPr id="1070" name="ZoneTexte 1069">
            <a:extLst>
              <a:ext uri="{FF2B5EF4-FFF2-40B4-BE49-F238E27FC236}">
                <a16:creationId xmlns:a16="http://schemas.microsoft.com/office/drawing/2014/main" id="{D21FC7A8-C544-44E5-0AB5-BEC7FAB435B7}"/>
              </a:ext>
            </a:extLst>
          </p:cNvPr>
          <p:cNvSpPr txBox="1"/>
          <p:nvPr/>
        </p:nvSpPr>
        <p:spPr>
          <a:xfrm>
            <a:off x="878652" y="1728117"/>
            <a:ext cx="1265802" cy="738664"/>
          </a:xfrm>
          <a:prstGeom prst="rect">
            <a:avLst/>
          </a:prstGeom>
          <a:noFill/>
        </p:spPr>
        <p:txBody>
          <a:bodyPr wrap="square">
            <a:spAutoFit/>
          </a:bodyPr>
          <a:lstStyle/>
          <a:p>
            <a:pPr algn="ctr"/>
            <a:r>
              <a:rPr lang="fr-FR" sz="1200" b="1" err="1">
                <a:solidFill>
                  <a:srgbClr val="002060"/>
                </a:solidFill>
                <a:latin typeface="Century Gothic" panose="020B0502020202020204" pitchFamily="34" charset="0"/>
              </a:rPr>
              <a:t>Perindopril</a:t>
            </a:r>
            <a:br>
              <a:rPr lang="fr-FR" sz="1000">
                <a:solidFill>
                  <a:srgbClr val="002060"/>
                </a:solidFill>
                <a:latin typeface="Century Gothic" panose="020B0502020202020204" pitchFamily="34" charset="0"/>
              </a:rPr>
            </a:br>
            <a:r>
              <a:rPr lang="fr-FR" sz="1000" i="1" err="1">
                <a:solidFill>
                  <a:srgbClr val="002060"/>
                </a:solidFill>
                <a:latin typeface="Century Gothic" panose="020B0502020202020204" pitchFamily="34" charset="0"/>
              </a:rPr>
              <a:t>Coronary</a:t>
            </a:r>
            <a:r>
              <a:rPr lang="fr-FR" sz="1000" i="1">
                <a:solidFill>
                  <a:srgbClr val="002060"/>
                </a:solidFill>
                <a:latin typeface="Century Gothic" panose="020B0502020202020204" pitchFamily="34" charset="0"/>
              </a:rPr>
              <a:t> </a:t>
            </a:r>
            <a:r>
              <a:rPr lang="fr-FR" sz="1000" i="1" err="1">
                <a:solidFill>
                  <a:srgbClr val="002060"/>
                </a:solidFill>
                <a:latin typeface="Century Gothic" panose="020B0502020202020204" pitchFamily="34" charset="0"/>
              </a:rPr>
              <a:t>artery</a:t>
            </a:r>
            <a:r>
              <a:rPr lang="fr-FR" sz="1000" i="1">
                <a:solidFill>
                  <a:srgbClr val="002060"/>
                </a:solidFill>
                <a:latin typeface="Century Gothic" panose="020B0502020202020204" pitchFamily="34" charset="0"/>
              </a:rPr>
              <a:t> </a:t>
            </a:r>
            <a:r>
              <a:rPr lang="fr-FR" sz="1000" i="1" err="1">
                <a:solidFill>
                  <a:srgbClr val="002060"/>
                </a:solidFill>
                <a:latin typeface="Century Gothic" panose="020B0502020202020204" pitchFamily="34" charset="0"/>
              </a:rPr>
              <a:t>disease</a:t>
            </a:r>
            <a:br>
              <a:rPr lang="fr-FR" sz="1000">
                <a:solidFill>
                  <a:srgbClr val="002060"/>
                </a:solidFill>
                <a:latin typeface="Century Gothic" panose="020B0502020202020204" pitchFamily="34" charset="0"/>
              </a:rPr>
            </a:br>
            <a:r>
              <a:rPr lang="fr-FR" sz="1000" b="1">
                <a:solidFill>
                  <a:srgbClr val="002060"/>
                </a:solidFill>
                <a:latin typeface="Century Gothic" panose="020B0502020202020204" pitchFamily="34" charset="0"/>
              </a:rPr>
              <a:t>n = 12 218</a:t>
            </a:r>
            <a:r>
              <a:rPr lang="fr-FR" sz="1000" baseline="30000">
                <a:solidFill>
                  <a:srgbClr val="002060"/>
                </a:solidFill>
                <a:latin typeface="Century Gothic" panose="020B0502020202020204" pitchFamily="34" charset="0"/>
              </a:rPr>
              <a:t>48</a:t>
            </a:r>
            <a:endParaRPr lang="fr-FR" sz="1000"/>
          </a:p>
        </p:txBody>
      </p:sp>
      <p:sp>
        <p:nvSpPr>
          <p:cNvPr id="1040" name="ZoneTexte 1039">
            <a:extLst>
              <a:ext uri="{FF2B5EF4-FFF2-40B4-BE49-F238E27FC236}">
                <a16:creationId xmlns:a16="http://schemas.microsoft.com/office/drawing/2014/main" id="{B92788DA-354F-88F6-5672-7773BEB25F59}"/>
              </a:ext>
            </a:extLst>
          </p:cNvPr>
          <p:cNvSpPr txBox="1"/>
          <p:nvPr/>
        </p:nvSpPr>
        <p:spPr>
          <a:xfrm>
            <a:off x="935504" y="4591482"/>
            <a:ext cx="1152098" cy="461665"/>
          </a:xfrm>
          <a:prstGeom prst="rect">
            <a:avLst/>
          </a:prstGeom>
          <a:noFill/>
        </p:spPr>
        <p:txBody>
          <a:bodyPr wrap="square">
            <a:spAutoFit/>
          </a:bodyPr>
          <a:lstStyle/>
          <a:p>
            <a:pPr algn="ctr"/>
            <a:r>
              <a:rPr lang="fr-FR" sz="1200" i="1">
                <a:solidFill>
                  <a:srgbClr val="002060"/>
                </a:solidFill>
                <a:latin typeface="Century Gothic" panose="020B0502020202020204" pitchFamily="34" charset="0"/>
              </a:rPr>
              <a:t>Non-fatal MI</a:t>
            </a:r>
            <a:r>
              <a:rPr lang="fr-FR" sz="1200" i="1" baseline="30000">
                <a:solidFill>
                  <a:srgbClr val="002060"/>
                </a:solidFill>
                <a:latin typeface="Century Gothic" panose="020B0502020202020204" pitchFamily="34" charset="0"/>
              </a:rPr>
              <a:t>48</a:t>
            </a:r>
          </a:p>
        </p:txBody>
      </p:sp>
      <p:sp>
        <p:nvSpPr>
          <p:cNvPr id="1041" name="ZoneTexte 1040">
            <a:extLst>
              <a:ext uri="{FF2B5EF4-FFF2-40B4-BE49-F238E27FC236}">
                <a16:creationId xmlns:a16="http://schemas.microsoft.com/office/drawing/2014/main" id="{CA6FE6DE-028B-B771-1D5D-3798C0A2320E}"/>
              </a:ext>
            </a:extLst>
          </p:cNvPr>
          <p:cNvSpPr txBox="1"/>
          <p:nvPr/>
        </p:nvSpPr>
        <p:spPr>
          <a:xfrm>
            <a:off x="2054694" y="4591482"/>
            <a:ext cx="1720331" cy="830997"/>
          </a:xfrm>
          <a:prstGeom prst="rect">
            <a:avLst/>
          </a:prstGeom>
          <a:noFill/>
        </p:spPr>
        <p:txBody>
          <a:bodyPr wrap="square">
            <a:spAutoFit/>
          </a:bodyPr>
          <a:lstStyle/>
          <a:p>
            <a:pPr algn="ctr"/>
            <a:r>
              <a:rPr lang="fr-FR" sz="1200" i="1" err="1">
                <a:solidFill>
                  <a:srgbClr val="242269"/>
                </a:solidFill>
                <a:latin typeface="Century Gothic" panose="020B0502020202020204" pitchFamily="34" charset="0"/>
              </a:rPr>
              <a:t>Mortality</a:t>
            </a:r>
            <a:r>
              <a:rPr lang="fr-FR" sz="1200" i="1">
                <a:solidFill>
                  <a:srgbClr val="242269"/>
                </a:solidFill>
                <a:latin typeface="Century Gothic" panose="020B0502020202020204" pitchFamily="34" charset="0"/>
              </a:rPr>
              <a:t>, HF </a:t>
            </a:r>
            <a:r>
              <a:rPr lang="fr-FR" sz="1200" i="1" err="1">
                <a:solidFill>
                  <a:srgbClr val="242269"/>
                </a:solidFill>
                <a:latin typeface="Century Gothic" panose="020B0502020202020204" pitchFamily="34" charset="0"/>
              </a:rPr>
              <a:t>hospitalization</a:t>
            </a:r>
            <a:r>
              <a:rPr lang="fr-FR" sz="1200" i="1">
                <a:solidFill>
                  <a:srgbClr val="242269"/>
                </a:solidFill>
                <a:latin typeface="Century Gothic" panose="020B0502020202020204" pitchFamily="34" charset="0"/>
              </a:rPr>
              <a:t>, </a:t>
            </a:r>
            <a:r>
              <a:rPr lang="fr-FR" sz="1200" i="1" err="1">
                <a:solidFill>
                  <a:srgbClr val="242269"/>
                </a:solidFill>
                <a:latin typeface="Century Gothic" panose="020B0502020202020204" pitchFamily="34" charset="0"/>
              </a:rPr>
              <a:t>left</a:t>
            </a:r>
            <a:r>
              <a:rPr lang="fr-FR" sz="1200" i="1">
                <a:solidFill>
                  <a:srgbClr val="242269"/>
                </a:solidFill>
                <a:latin typeface="Century Gothic" panose="020B0502020202020204" pitchFamily="34" charset="0"/>
              </a:rPr>
              <a:t> </a:t>
            </a:r>
            <a:r>
              <a:rPr lang="fr-FR" sz="1200" i="1" err="1">
                <a:solidFill>
                  <a:srgbClr val="242269"/>
                </a:solidFill>
                <a:latin typeface="Century Gothic" panose="020B0502020202020204" pitchFamily="34" charset="0"/>
              </a:rPr>
              <a:t>ventricular</a:t>
            </a:r>
            <a:r>
              <a:rPr lang="fr-FR" sz="1200" i="1">
                <a:solidFill>
                  <a:srgbClr val="242269"/>
                </a:solidFill>
                <a:latin typeface="Century Gothic" panose="020B0502020202020204" pitchFamily="34" charset="0"/>
              </a:rPr>
              <a:t> remodeling</a:t>
            </a:r>
            <a:r>
              <a:rPr lang="fr-FR" sz="1200" i="1" baseline="30000">
                <a:solidFill>
                  <a:srgbClr val="242269"/>
                </a:solidFill>
                <a:latin typeface="Century Gothic" panose="020B0502020202020204" pitchFamily="34" charset="0"/>
              </a:rPr>
              <a:t>49</a:t>
            </a:r>
          </a:p>
        </p:txBody>
      </p:sp>
      <p:sp>
        <p:nvSpPr>
          <p:cNvPr id="1042" name="ZoneTexte 1041">
            <a:extLst>
              <a:ext uri="{FF2B5EF4-FFF2-40B4-BE49-F238E27FC236}">
                <a16:creationId xmlns:a16="http://schemas.microsoft.com/office/drawing/2014/main" id="{D280FCF8-76C0-2EB3-40CE-CC3CB59DB24E}"/>
              </a:ext>
            </a:extLst>
          </p:cNvPr>
          <p:cNvSpPr txBox="1"/>
          <p:nvPr/>
        </p:nvSpPr>
        <p:spPr>
          <a:xfrm>
            <a:off x="3152858" y="5455837"/>
            <a:ext cx="2134564" cy="646331"/>
          </a:xfrm>
          <a:prstGeom prst="rect">
            <a:avLst/>
          </a:prstGeom>
          <a:noFill/>
        </p:spPr>
        <p:txBody>
          <a:bodyPr wrap="square">
            <a:spAutoFit/>
          </a:bodyPr>
          <a:lstStyle/>
          <a:p>
            <a:pPr algn="ctr">
              <a:buNone/>
            </a:pPr>
            <a:r>
              <a:rPr lang="fr-FR" sz="1200" i="1" err="1">
                <a:solidFill>
                  <a:srgbClr val="242269"/>
                </a:solidFill>
                <a:latin typeface="Century Gothic" panose="020B0502020202020204" pitchFamily="34" charset="0"/>
              </a:rPr>
              <a:t>Death</a:t>
            </a:r>
            <a:r>
              <a:rPr lang="fr-FR" sz="1200" i="1">
                <a:solidFill>
                  <a:srgbClr val="242269"/>
                </a:solidFill>
                <a:latin typeface="Century Gothic" panose="020B0502020202020204" pitchFamily="34" charset="0"/>
              </a:rPr>
              <a:t> or </a:t>
            </a:r>
            <a:r>
              <a:rPr lang="fr-FR" sz="1200" i="1" err="1">
                <a:solidFill>
                  <a:srgbClr val="242269"/>
                </a:solidFill>
                <a:latin typeface="Century Gothic" panose="020B0502020202020204" pitchFamily="34" charset="0"/>
              </a:rPr>
              <a:t>unplanned</a:t>
            </a:r>
            <a:r>
              <a:rPr lang="fr-FR" sz="1200" i="1">
                <a:solidFill>
                  <a:srgbClr val="242269"/>
                </a:solidFill>
                <a:latin typeface="Century Gothic" panose="020B0502020202020204" pitchFamily="34" charset="0"/>
              </a:rPr>
              <a:t> HF-</a:t>
            </a:r>
            <a:r>
              <a:rPr lang="fr-FR" sz="1200" i="1" err="1">
                <a:solidFill>
                  <a:srgbClr val="242269"/>
                </a:solidFill>
                <a:latin typeface="Century Gothic" panose="020B0502020202020204" pitchFamily="34" charset="0"/>
              </a:rPr>
              <a:t>related</a:t>
            </a:r>
            <a:r>
              <a:rPr lang="fr-FR" sz="1200" i="1">
                <a:solidFill>
                  <a:srgbClr val="242269"/>
                </a:solidFill>
                <a:latin typeface="Century Gothic" panose="020B0502020202020204" pitchFamily="34" charset="0"/>
              </a:rPr>
              <a:t> </a:t>
            </a:r>
            <a:r>
              <a:rPr lang="fr-FR" sz="1200" i="1" err="1">
                <a:solidFill>
                  <a:srgbClr val="242269"/>
                </a:solidFill>
                <a:latin typeface="Century Gothic" panose="020B0502020202020204" pitchFamily="34" charset="0"/>
              </a:rPr>
              <a:t>hospitalization</a:t>
            </a:r>
            <a:r>
              <a:rPr lang="fr-FR" sz="1200" i="1">
                <a:solidFill>
                  <a:srgbClr val="242269"/>
                </a:solidFill>
                <a:latin typeface="Century Gothic" panose="020B0502020202020204" pitchFamily="34" charset="0"/>
              </a:rPr>
              <a:t> at 1 year</a:t>
            </a:r>
            <a:r>
              <a:rPr lang="fr-FR" sz="1200" i="1" baseline="30000">
                <a:solidFill>
                  <a:srgbClr val="242269"/>
                </a:solidFill>
                <a:latin typeface="Century Gothic" panose="020B0502020202020204" pitchFamily="34" charset="0"/>
              </a:rPr>
              <a:t>50</a:t>
            </a:r>
          </a:p>
        </p:txBody>
      </p:sp>
      <p:sp>
        <p:nvSpPr>
          <p:cNvPr id="1043" name="ZoneTexte 1042">
            <a:extLst>
              <a:ext uri="{FF2B5EF4-FFF2-40B4-BE49-F238E27FC236}">
                <a16:creationId xmlns:a16="http://schemas.microsoft.com/office/drawing/2014/main" id="{B23D6636-15D3-BE53-29CE-3BAED213A707}"/>
              </a:ext>
            </a:extLst>
          </p:cNvPr>
          <p:cNvSpPr txBox="1"/>
          <p:nvPr/>
        </p:nvSpPr>
        <p:spPr>
          <a:xfrm>
            <a:off x="4943007" y="3857768"/>
            <a:ext cx="991260" cy="461665"/>
          </a:xfrm>
          <a:prstGeom prst="rect">
            <a:avLst/>
          </a:prstGeom>
          <a:noFill/>
        </p:spPr>
        <p:txBody>
          <a:bodyPr wrap="square">
            <a:spAutoFit/>
          </a:bodyPr>
          <a:lstStyle/>
          <a:p>
            <a:pPr algn="ctr"/>
            <a:r>
              <a:rPr lang="fr-FR" sz="1200" i="1">
                <a:solidFill>
                  <a:srgbClr val="242269"/>
                </a:solidFill>
                <a:latin typeface="Century Gothic" panose="020B0502020202020204" pitchFamily="34" charset="0"/>
              </a:rPr>
              <a:t>Total mortality</a:t>
            </a:r>
            <a:r>
              <a:rPr lang="fr-FR" sz="1200" i="1" baseline="30000">
                <a:solidFill>
                  <a:srgbClr val="242269"/>
                </a:solidFill>
                <a:latin typeface="Century Gothic" panose="020B0502020202020204" pitchFamily="34" charset="0"/>
              </a:rPr>
              <a:t>51</a:t>
            </a:r>
          </a:p>
        </p:txBody>
      </p:sp>
      <p:sp>
        <p:nvSpPr>
          <p:cNvPr id="1044" name="ZoneTexte 1043">
            <a:extLst>
              <a:ext uri="{FF2B5EF4-FFF2-40B4-BE49-F238E27FC236}">
                <a16:creationId xmlns:a16="http://schemas.microsoft.com/office/drawing/2014/main" id="{966B3EE4-3A76-6822-4159-0F41A074B3F6}"/>
              </a:ext>
            </a:extLst>
          </p:cNvPr>
          <p:cNvSpPr txBox="1"/>
          <p:nvPr/>
        </p:nvSpPr>
        <p:spPr>
          <a:xfrm>
            <a:off x="6209919" y="4540943"/>
            <a:ext cx="1079182" cy="461665"/>
          </a:xfrm>
          <a:prstGeom prst="rect">
            <a:avLst/>
          </a:prstGeom>
          <a:noFill/>
        </p:spPr>
        <p:txBody>
          <a:bodyPr wrap="square">
            <a:spAutoFit/>
          </a:bodyPr>
          <a:lstStyle/>
          <a:p>
            <a:pPr algn="ctr"/>
            <a:r>
              <a:rPr lang="fr-FR" sz="1200" i="1">
                <a:latin typeface="Century Gothic" panose="020B0502020202020204" pitchFamily="34" charset="0"/>
              </a:rPr>
              <a:t>Total mortality</a:t>
            </a:r>
            <a:r>
              <a:rPr lang="fr-FR" sz="1200" i="1" baseline="30000">
                <a:latin typeface="Century Gothic" panose="020B0502020202020204" pitchFamily="34" charset="0"/>
              </a:rPr>
              <a:t>52</a:t>
            </a:r>
            <a:endParaRPr lang="fr-FR" sz="1200" i="1" baseline="30000">
              <a:solidFill>
                <a:srgbClr val="002060"/>
              </a:solidFill>
              <a:latin typeface="Century Gothic" panose="020B0502020202020204" pitchFamily="34" charset="0"/>
            </a:endParaRPr>
          </a:p>
        </p:txBody>
      </p:sp>
      <p:sp>
        <p:nvSpPr>
          <p:cNvPr id="1045" name="ZoneTexte 1044">
            <a:extLst>
              <a:ext uri="{FF2B5EF4-FFF2-40B4-BE49-F238E27FC236}">
                <a16:creationId xmlns:a16="http://schemas.microsoft.com/office/drawing/2014/main" id="{7EE9BAEF-5523-4A6C-AD30-5C74C0811FA8}"/>
              </a:ext>
            </a:extLst>
          </p:cNvPr>
          <p:cNvSpPr txBox="1"/>
          <p:nvPr/>
        </p:nvSpPr>
        <p:spPr>
          <a:xfrm>
            <a:off x="7408499" y="4822314"/>
            <a:ext cx="1264102" cy="461665"/>
          </a:xfrm>
          <a:prstGeom prst="rect">
            <a:avLst/>
          </a:prstGeom>
          <a:noFill/>
        </p:spPr>
        <p:txBody>
          <a:bodyPr wrap="square">
            <a:spAutoFit/>
          </a:bodyPr>
          <a:lstStyle/>
          <a:p>
            <a:pPr algn="ctr"/>
            <a:r>
              <a:rPr lang="fr-FR" sz="1200" i="1">
                <a:latin typeface="Century Gothic" panose="020B0502020202020204" pitchFamily="34" charset="0"/>
              </a:rPr>
              <a:t>CV </a:t>
            </a:r>
          </a:p>
          <a:p>
            <a:pPr algn="ctr"/>
            <a:r>
              <a:rPr lang="fr-FR" sz="1200" i="1">
                <a:latin typeface="Century Gothic" panose="020B0502020202020204" pitchFamily="34" charset="0"/>
              </a:rPr>
              <a:t>mortality</a:t>
            </a:r>
            <a:r>
              <a:rPr lang="fr-FR" sz="1200" i="1" baseline="30000">
                <a:latin typeface="Century Gothic" panose="020B0502020202020204" pitchFamily="34" charset="0"/>
              </a:rPr>
              <a:t>53</a:t>
            </a:r>
          </a:p>
        </p:txBody>
      </p:sp>
      <p:sp>
        <p:nvSpPr>
          <p:cNvPr id="1046" name="ZoneTexte 1045">
            <a:extLst>
              <a:ext uri="{FF2B5EF4-FFF2-40B4-BE49-F238E27FC236}">
                <a16:creationId xmlns:a16="http://schemas.microsoft.com/office/drawing/2014/main" id="{3E93C9E3-BA1F-40B5-4E0A-2BE7D6DDFF83}"/>
              </a:ext>
            </a:extLst>
          </p:cNvPr>
          <p:cNvSpPr txBox="1"/>
          <p:nvPr/>
        </p:nvSpPr>
        <p:spPr>
          <a:xfrm>
            <a:off x="8967572" y="5223653"/>
            <a:ext cx="780587" cy="276999"/>
          </a:xfrm>
          <a:prstGeom prst="rect">
            <a:avLst/>
          </a:prstGeom>
          <a:noFill/>
        </p:spPr>
        <p:txBody>
          <a:bodyPr wrap="square">
            <a:spAutoFit/>
          </a:bodyPr>
          <a:lstStyle/>
          <a:p>
            <a:pPr algn="ctr"/>
            <a:r>
              <a:rPr lang="fr-FR" sz="1200" i="1">
                <a:solidFill>
                  <a:srgbClr val="242269"/>
                </a:solidFill>
                <a:latin typeface="Century Gothic" panose="020B0502020202020204" pitchFamily="34" charset="0"/>
              </a:rPr>
              <a:t>Stroke</a:t>
            </a:r>
            <a:r>
              <a:rPr lang="fr-FR" sz="1200" i="1" baseline="30000">
                <a:solidFill>
                  <a:srgbClr val="242269"/>
                </a:solidFill>
                <a:latin typeface="Century Gothic" panose="020B0502020202020204" pitchFamily="34" charset="0"/>
              </a:rPr>
              <a:t>54</a:t>
            </a:r>
          </a:p>
        </p:txBody>
      </p:sp>
      <p:sp>
        <p:nvSpPr>
          <p:cNvPr id="1047" name="ZoneTexte 1046">
            <a:extLst>
              <a:ext uri="{FF2B5EF4-FFF2-40B4-BE49-F238E27FC236}">
                <a16:creationId xmlns:a16="http://schemas.microsoft.com/office/drawing/2014/main" id="{AD15740A-BA75-1A07-B434-D870F668E07B}"/>
              </a:ext>
            </a:extLst>
          </p:cNvPr>
          <p:cNvSpPr txBox="1"/>
          <p:nvPr/>
        </p:nvSpPr>
        <p:spPr>
          <a:xfrm>
            <a:off x="10082338" y="5145029"/>
            <a:ext cx="1215609" cy="461665"/>
          </a:xfrm>
          <a:prstGeom prst="rect">
            <a:avLst/>
          </a:prstGeom>
          <a:noFill/>
        </p:spPr>
        <p:txBody>
          <a:bodyPr wrap="square">
            <a:spAutoFit/>
          </a:bodyPr>
          <a:lstStyle/>
          <a:p>
            <a:pPr algn="ctr"/>
            <a:r>
              <a:rPr lang="fr-FR" sz="1200" i="1">
                <a:latin typeface="Century Gothic" panose="020B0502020202020204" pitchFamily="34" charset="0"/>
              </a:rPr>
              <a:t>Total</a:t>
            </a:r>
          </a:p>
          <a:p>
            <a:pPr algn="ctr"/>
            <a:r>
              <a:rPr lang="fr-FR" sz="1200" i="1">
                <a:latin typeface="Century Gothic" panose="020B0502020202020204" pitchFamily="34" charset="0"/>
              </a:rPr>
              <a:t>mortality</a:t>
            </a:r>
            <a:r>
              <a:rPr lang="fr-FR" sz="1200" i="1" baseline="30000">
                <a:latin typeface="Century Gothic" panose="020B0502020202020204" pitchFamily="34" charset="0"/>
              </a:rPr>
              <a:t>42</a:t>
            </a:r>
            <a:endParaRPr lang="fr-FR" sz="1200" i="1" baseline="30000">
              <a:solidFill>
                <a:srgbClr val="002060"/>
              </a:solidFill>
              <a:latin typeface="Century Gothic" panose="020B0502020202020204" pitchFamily="34" charset="0"/>
            </a:endParaRPr>
          </a:p>
        </p:txBody>
      </p:sp>
      <p:sp>
        <p:nvSpPr>
          <p:cNvPr id="1067" name="ZoneTexte 1066">
            <a:extLst>
              <a:ext uri="{FF2B5EF4-FFF2-40B4-BE49-F238E27FC236}">
                <a16:creationId xmlns:a16="http://schemas.microsoft.com/office/drawing/2014/main" id="{ABDF0145-8407-077C-67C3-75510DEB37CB}"/>
              </a:ext>
            </a:extLst>
          </p:cNvPr>
          <p:cNvSpPr txBox="1"/>
          <p:nvPr/>
        </p:nvSpPr>
        <p:spPr>
          <a:xfrm>
            <a:off x="6185934" y="1605007"/>
            <a:ext cx="1075084" cy="861774"/>
          </a:xfrm>
          <a:prstGeom prst="rect">
            <a:avLst/>
          </a:prstGeom>
          <a:noFill/>
        </p:spPr>
        <p:txBody>
          <a:bodyPr wrap="square">
            <a:spAutoFit/>
          </a:bodyPr>
          <a:lstStyle/>
          <a:p>
            <a:pPr algn="ctr"/>
            <a:r>
              <a:rPr lang="fr-FR" sz="1000" b="1" err="1">
                <a:latin typeface="Century Gothic" panose="020B0502020202020204" pitchFamily="34" charset="0"/>
              </a:rPr>
              <a:t>Indapamide</a:t>
            </a:r>
            <a:r>
              <a:rPr lang="fr-FR" sz="1000" b="1">
                <a:latin typeface="Century Gothic" panose="020B0502020202020204" pitchFamily="34" charset="0"/>
              </a:rPr>
              <a:t> +/- </a:t>
            </a:r>
            <a:r>
              <a:rPr lang="fr-FR" sz="1000" b="1" err="1">
                <a:latin typeface="Century Gothic" panose="020B0502020202020204" pitchFamily="34" charset="0"/>
              </a:rPr>
              <a:t>Perindopril</a:t>
            </a:r>
            <a:br>
              <a:rPr lang="fr-FR" sz="1000">
                <a:latin typeface="Century Gothic" panose="020B0502020202020204" pitchFamily="34" charset="0"/>
              </a:rPr>
            </a:br>
            <a:r>
              <a:rPr lang="fr-FR" sz="1000" i="1" err="1">
                <a:latin typeface="Century Gothic" panose="020B0502020202020204" pitchFamily="34" charset="0"/>
              </a:rPr>
              <a:t>Elderly</a:t>
            </a:r>
            <a:r>
              <a:rPr lang="fr-FR" sz="1000" i="1">
                <a:latin typeface="Century Gothic" panose="020B0502020202020204" pitchFamily="34" charset="0"/>
              </a:rPr>
              <a:t> ≥ 80 </a:t>
            </a:r>
            <a:r>
              <a:rPr lang="fr-FR" sz="1000" i="1" err="1">
                <a:latin typeface="Century Gothic" panose="020B0502020202020204" pitchFamily="34" charset="0"/>
              </a:rPr>
              <a:t>years</a:t>
            </a:r>
            <a:br>
              <a:rPr lang="fr-FR" sz="1000">
                <a:latin typeface="Century Gothic" panose="020B0502020202020204" pitchFamily="34" charset="0"/>
              </a:rPr>
            </a:br>
            <a:r>
              <a:rPr lang="fr-FR" sz="1000" b="1">
                <a:latin typeface="Century Gothic" panose="020B0502020202020204" pitchFamily="34" charset="0"/>
              </a:rPr>
              <a:t>n = 3 845</a:t>
            </a:r>
            <a:r>
              <a:rPr lang="fr-FR" sz="1000" baseline="30000">
                <a:latin typeface="Century Gothic" panose="020B0502020202020204" pitchFamily="34" charset="0"/>
              </a:rPr>
              <a:t>52</a:t>
            </a:r>
            <a:endParaRPr lang="fr-FR" sz="1000" baseline="30000"/>
          </a:p>
        </p:txBody>
      </p:sp>
      <p:sp>
        <p:nvSpPr>
          <p:cNvPr id="1065" name="ZoneTexte 1064">
            <a:extLst>
              <a:ext uri="{FF2B5EF4-FFF2-40B4-BE49-F238E27FC236}">
                <a16:creationId xmlns:a16="http://schemas.microsoft.com/office/drawing/2014/main" id="{ED89DE1F-52BB-EA0F-797A-DA26B1CDC57A}"/>
              </a:ext>
            </a:extLst>
          </p:cNvPr>
          <p:cNvSpPr txBox="1"/>
          <p:nvPr/>
        </p:nvSpPr>
        <p:spPr>
          <a:xfrm>
            <a:off x="2241912" y="1402163"/>
            <a:ext cx="1169614" cy="1046440"/>
          </a:xfrm>
          <a:prstGeom prst="rect">
            <a:avLst/>
          </a:prstGeom>
          <a:noFill/>
        </p:spPr>
        <p:txBody>
          <a:bodyPr wrap="square">
            <a:spAutoFit/>
          </a:bodyPr>
          <a:lstStyle/>
          <a:p>
            <a:pPr algn="ctr"/>
            <a:r>
              <a:rPr lang="fr-FR" sz="1200" b="1" err="1">
                <a:solidFill>
                  <a:srgbClr val="002060"/>
                </a:solidFill>
                <a:latin typeface="Century Gothic" panose="020B0502020202020204" pitchFamily="34" charset="0"/>
              </a:rPr>
              <a:t>Perindopril</a:t>
            </a:r>
            <a:br>
              <a:rPr lang="fr-FR" sz="1200">
                <a:solidFill>
                  <a:srgbClr val="002060"/>
                </a:solidFill>
                <a:latin typeface="Century Gothic" panose="020B0502020202020204" pitchFamily="34" charset="0"/>
              </a:rPr>
            </a:br>
            <a:r>
              <a:rPr lang="fr-FR" sz="1000" i="1" err="1">
                <a:solidFill>
                  <a:srgbClr val="002060"/>
                </a:solidFill>
                <a:latin typeface="Century Gothic" panose="020B0502020202020204" pitchFamily="34" charset="0"/>
              </a:rPr>
              <a:t>Elderly</a:t>
            </a:r>
            <a:r>
              <a:rPr lang="fr-FR" sz="1000" i="1">
                <a:solidFill>
                  <a:srgbClr val="002060"/>
                </a:solidFill>
                <a:latin typeface="Century Gothic" panose="020B0502020202020204" pitchFamily="34" charset="0"/>
              </a:rPr>
              <a:t> (&gt; 65 </a:t>
            </a:r>
            <a:r>
              <a:rPr lang="fr-FR" sz="1000" i="1" err="1">
                <a:solidFill>
                  <a:srgbClr val="002060"/>
                </a:solidFill>
                <a:latin typeface="Century Gothic" panose="020B0502020202020204" pitchFamily="34" charset="0"/>
              </a:rPr>
              <a:t>years</a:t>
            </a:r>
            <a:r>
              <a:rPr lang="fr-FR" sz="1000" i="1">
                <a:solidFill>
                  <a:srgbClr val="002060"/>
                </a:solidFill>
                <a:latin typeface="Century Gothic" panose="020B0502020202020204" pitchFamily="34" charset="0"/>
              </a:rPr>
              <a:t>) </a:t>
            </a:r>
            <a:r>
              <a:rPr lang="fr-FR" sz="1000" i="1" err="1">
                <a:solidFill>
                  <a:srgbClr val="002060"/>
                </a:solidFill>
                <a:latin typeface="Century Gothic" panose="020B0502020202020204" pitchFamily="34" charset="0"/>
              </a:rPr>
              <a:t>with</a:t>
            </a:r>
            <a:r>
              <a:rPr lang="fr-FR" sz="1000" i="1">
                <a:solidFill>
                  <a:srgbClr val="002060"/>
                </a:solidFill>
                <a:latin typeface="Century Gothic" panose="020B0502020202020204" pitchFamily="34" charset="0"/>
              </a:rPr>
              <a:t> LVEF ≥ 40% and post-MI</a:t>
            </a:r>
            <a:br>
              <a:rPr lang="fr-FR" sz="1000">
                <a:solidFill>
                  <a:srgbClr val="002060"/>
                </a:solidFill>
                <a:latin typeface="Century Gothic" panose="020B0502020202020204" pitchFamily="34" charset="0"/>
              </a:rPr>
            </a:br>
            <a:r>
              <a:rPr lang="fr-FR" sz="1000" b="1">
                <a:solidFill>
                  <a:srgbClr val="002060"/>
                </a:solidFill>
                <a:latin typeface="Century Gothic" panose="020B0502020202020204" pitchFamily="34" charset="0"/>
              </a:rPr>
              <a:t>n = 1,252</a:t>
            </a:r>
            <a:r>
              <a:rPr lang="fr-FR" sz="1000" baseline="30000">
                <a:solidFill>
                  <a:srgbClr val="002060"/>
                </a:solidFill>
                <a:latin typeface="Century Gothic" panose="020B0502020202020204" pitchFamily="34" charset="0"/>
              </a:rPr>
              <a:t>49</a:t>
            </a:r>
            <a:endParaRPr lang="fr-FR" sz="1000" baseline="30000"/>
          </a:p>
        </p:txBody>
      </p:sp>
      <p:sp>
        <p:nvSpPr>
          <p:cNvPr id="1063" name="ZoneTexte 1062">
            <a:extLst>
              <a:ext uri="{FF2B5EF4-FFF2-40B4-BE49-F238E27FC236}">
                <a16:creationId xmlns:a16="http://schemas.microsoft.com/office/drawing/2014/main" id="{4852B5B3-83BB-ED63-418A-B2931B88F01E}"/>
              </a:ext>
            </a:extLst>
          </p:cNvPr>
          <p:cNvSpPr txBox="1"/>
          <p:nvPr/>
        </p:nvSpPr>
        <p:spPr>
          <a:xfrm>
            <a:off x="3528454" y="1715781"/>
            <a:ext cx="1210214" cy="738664"/>
          </a:xfrm>
          <a:prstGeom prst="rect">
            <a:avLst/>
          </a:prstGeom>
          <a:noFill/>
        </p:spPr>
        <p:txBody>
          <a:bodyPr wrap="square">
            <a:spAutoFit/>
          </a:bodyPr>
          <a:lstStyle/>
          <a:p>
            <a:pPr algn="ctr"/>
            <a:r>
              <a:rPr lang="fr-FR" sz="1200" b="1" err="1">
                <a:latin typeface="Century Gothic" panose="020B0502020202020204" pitchFamily="34" charset="0"/>
              </a:rPr>
              <a:t>Perindopril</a:t>
            </a:r>
            <a:br>
              <a:rPr lang="fr-FR" sz="1000">
                <a:latin typeface="Century Gothic" panose="020B0502020202020204" pitchFamily="34" charset="0"/>
              </a:rPr>
            </a:br>
            <a:r>
              <a:rPr lang="fr-FR" sz="1000" i="1" err="1">
                <a:latin typeface="Century Gothic" panose="020B0502020202020204" pitchFamily="34" charset="0"/>
              </a:rPr>
              <a:t>Elderly</a:t>
            </a:r>
            <a:r>
              <a:rPr lang="fr-FR" sz="1000" i="1">
                <a:latin typeface="Century Gothic" panose="020B0502020202020204" pitchFamily="34" charset="0"/>
              </a:rPr>
              <a:t> (≥70 </a:t>
            </a:r>
            <a:r>
              <a:rPr lang="fr-FR" sz="1000" i="1" err="1">
                <a:latin typeface="Century Gothic" panose="020B0502020202020204" pitchFamily="34" charset="0"/>
              </a:rPr>
              <a:t>years</a:t>
            </a:r>
            <a:r>
              <a:rPr lang="fr-FR" sz="1000" i="1">
                <a:latin typeface="Century Gothic" panose="020B0502020202020204" pitchFamily="34" charset="0"/>
              </a:rPr>
              <a:t>) </a:t>
            </a:r>
            <a:r>
              <a:rPr lang="fr-FR" sz="1000" i="1" err="1">
                <a:latin typeface="Century Gothic" panose="020B0502020202020204" pitchFamily="34" charset="0"/>
              </a:rPr>
              <a:t>with</a:t>
            </a:r>
            <a:r>
              <a:rPr lang="fr-FR" sz="1000" i="1">
                <a:latin typeface="Century Gothic" panose="020B0502020202020204" pitchFamily="34" charset="0"/>
              </a:rPr>
              <a:t> CHF</a:t>
            </a:r>
            <a:br>
              <a:rPr lang="fr-FR" sz="1000">
                <a:latin typeface="Century Gothic" panose="020B0502020202020204" pitchFamily="34" charset="0"/>
              </a:rPr>
            </a:br>
            <a:r>
              <a:rPr lang="fr-FR" sz="1000" b="1">
                <a:latin typeface="Century Gothic" panose="020B0502020202020204" pitchFamily="34" charset="0"/>
              </a:rPr>
              <a:t>n = 845</a:t>
            </a:r>
            <a:r>
              <a:rPr lang="fr-FR" sz="1000" baseline="30000">
                <a:latin typeface="Century Gothic" panose="020B0502020202020204" pitchFamily="34" charset="0"/>
              </a:rPr>
              <a:t>50</a:t>
            </a:r>
            <a:endParaRPr lang="fr-FR" sz="1000" baseline="30000"/>
          </a:p>
        </p:txBody>
      </p:sp>
      <p:sp>
        <p:nvSpPr>
          <p:cNvPr id="1061" name="ZoneTexte 1060">
            <a:extLst>
              <a:ext uri="{FF2B5EF4-FFF2-40B4-BE49-F238E27FC236}">
                <a16:creationId xmlns:a16="http://schemas.microsoft.com/office/drawing/2014/main" id="{6B6096B1-C43B-C5A6-12BC-14943C8E3F63}"/>
              </a:ext>
            </a:extLst>
          </p:cNvPr>
          <p:cNvSpPr txBox="1"/>
          <p:nvPr/>
        </p:nvSpPr>
        <p:spPr>
          <a:xfrm>
            <a:off x="4788540" y="1697340"/>
            <a:ext cx="1286222" cy="769441"/>
          </a:xfrm>
          <a:prstGeom prst="rect">
            <a:avLst/>
          </a:prstGeom>
          <a:noFill/>
        </p:spPr>
        <p:txBody>
          <a:bodyPr wrap="square">
            <a:spAutoFit/>
          </a:bodyPr>
          <a:lstStyle/>
          <a:p>
            <a:pPr algn="ctr"/>
            <a:r>
              <a:rPr lang="fr-FR" sz="1200" b="1" err="1">
                <a:latin typeface="Century Gothic" panose="020B0502020202020204" pitchFamily="34" charset="0"/>
              </a:rPr>
              <a:t>Perindopril</a:t>
            </a:r>
            <a:r>
              <a:rPr lang="fr-FR" sz="1200" b="1">
                <a:latin typeface="Century Gothic" panose="020B0502020202020204" pitchFamily="34" charset="0"/>
              </a:rPr>
              <a:t> / </a:t>
            </a:r>
            <a:r>
              <a:rPr lang="fr-FR" sz="1200" b="1" err="1">
                <a:latin typeface="Century Gothic" panose="020B0502020202020204" pitchFamily="34" charset="0"/>
              </a:rPr>
              <a:t>Indapamide</a:t>
            </a:r>
            <a:br>
              <a:rPr lang="fr-FR" sz="1000">
                <a:latin typeface="Century Gothic" panose="020B0502020202020204" pitchFamily="34" charset="0"/>
              </a:rPr>
            </a:br>
            <a:r>
              <a:rPr lang="fr-FR" sz="1000" i="1">
                <a:latin typeface="Century Gothic" panose="020B0502020202020204" pitchFamily="34" charset="0"/>
              </a:rPr>
              <a:t>Type 2 </a:t>
            </a:r>
            <a:r>
              <a:rPr lang="fr-FR" sz="1000" i="1" err="1">
                <a:latin typeface="Century Gothic" panose="020B0502020202020204" pitchFamily="34" charset="0"/>
              </a:rPr>
              <a:t>diabetes</a:t>
            </a:r>
            <a:br>
              <a:rPr lang="fr-FR" sz="1000">
                <a:latin typeface="Century Gothic" panose="020B0502020202020204" pitchFamily="34" charset="0"/>
              </a:rPr>
            </a:br>
            <a:r>
              <a:rPr lang="fr-FR" sz="1000" b="1">
                <a:latin typeface="Century Gothic" panose="020B0502020202020204" pitchFamily="34" charset="0"/>
              </a:rPr>
              <a:t>n = 11 140</a:t>
            </a:r>
            <a:r>
              <a:rPr lang="fr-FR" sz="1000" baseline="30000">
                <a:latin typeface="Century Gothic" panose="020B0502020202020204" pitchFamily="34" charset="0"/>
              </a:rPr>
              <a:t>51</a:t>
            </a:r>
            <a:endParaRPr lang="fr-FR" sz="1000" baseline="30000"/>
          </a:p>
        </p:txBody>
      </p:sp>
      <p:sp>
        <p:nvSpPr>
          <p:cNvPr id="1059" name="ZoneTexte 1058">
            <a:extLst>
              <a:ext uri="{FF2B5EF4-FFF2-40B4-BE49-F238E27FC236}">
                <a16:creationId xmlns:a16="http://schemas.microsoft.com/office/drawing/2014/main" id="{05C0B864-766B-7CDC-C99E-B8CF7B33F93E}"/>
              </a:ext>
            </a:extLst>
          </p:cNvPr>
          <p:cNvSpPr txBox="1"/>
          <p:nvPr/>
        </p:nvSpPr>
        <p:spPr>
          <a:xfrm>
            <a:off x="7385407" y="1719182"/>
            <a:ext cx="1265801" cy="738664"/>
          </a:xfrm>
          <a:prstGeom prst="rect">
            <a:avLst/>
          </a:prstGeom>
          <a:noFill/>
        </p:spPr>
        <p:txBody>
          <a:bodyPr wrap="square">
            <a:spAutoFit/>
          </a:bodyPr>
          <a:lstStyle/>
          <a:p>
            <a:pPr algn="ctr"/>
            <a:r>
              <a:rPr lang="fr-FR" sz="1100" b="1" err="1">
                <a:latin typeface="Century Gothic" panose="020B0502020202020204" pitchFamily="34" charset="0"/>
              </a:rPr>
              <a:t>Indapamide</a:t>
            </a:r>
            <a:r>
              <a:rPr lang="fr-FR" sz="1100" b="1">
                <a:latin typeface="Century Gothic" panose="020B0502020202020204" pitchFamily="34" charset="0"/>
              </a:rPr>
              <a:t> +/- </a:t>
            </a:r>
            <a:r>
              <a:rPr lang="fr-FR" sz="1100" b="1" err="1">
                <a:latin typeface="Century Gothic" panose="020B0502020202020204" pitchFamily="34" charset="0"/>
              </a:rPr>
              <a:t>Perindopril</a:t>
            </a:r>
            <a:br>
              <a:rPr lang="fr-FR" sz="1100">
                <a:latin typeface="Century Gothic" panose="020B0502020202020204" pitchFamily="34" charset="0"/>
              </a:rPr>
            </a:br>
            <a:r>
              <a:rPr lang="fr-FR" sz="1000" i="1" err="1">
                <a:latin typeface="Century Gothic" panose="020B0502020202020204" pitchFamily="34" charset="0"/>
              </a:rPr>
              <a:t>Elderly</a:t>
            </a:r>
            <a:r>
              <a:rPr lang="fr-FR" sz="1000" i="1">
                <a:latin typeface="Century Gothic" panose="020B0502020202020204" pitchFamily="34" charset="0"/>
              </a:rPr>
              <a:t> ≥ 80 </a:t>
            </a:r>
            <a:r>
              <a:rPr lang="fr-FR" sz="1000" i="1" err="1">
                <a:latin typeface="Century Gothic" panose="020B0502020202020204" pitchFamily="34" charset="0"/>
              </a:rPr>
              <a:t>years</a:t>
            </a:r>
            <a:br>
              <a:rPr lang="fr-FR" sz="1000">
                <a:latin typeface="Century Gothic" panose="020B0502020202020204" pitchFamily="34" charset="0"/>
              </a:rPr>
            </a:br>
            <a:r>
              <a:rPr lang="fr-FR" sz="1000" b="1">
                <a:latin typeface="Century Gothic" panose="020B0502020202020204" pitchFamily="34" charset="0"/>
              </a:rPr>
              <a:t>n = 19 257</a:t>
            </a:r>
            <a:r>
              <a:rPr lang="fr-FR" sz="1000" baseline="30000">
                <a:latin typeface="Century Gothic" panose="020B0502020202020204" pitchFamily="34" charset="0"/>
              </a:rPr>
              <a:t>53</a:t>
            </a:r>
            <a:endParaRPr lang="fr-FR" sz="1000" baseline="30000"/>
          </a:p>
        </p:txBody>
      </p:sp>
      <p:sp>
        <p:nvSpPr>
          <p:cNvPr id="1057" name="ZoneTexte 1056">
            <a:extLst>
              <a:ext uri="{FF2B5EF4-FFF2-40B4-BE49-F238E27FC236}">
                <a16:creationId xmlns:a16="http://schemas.microsoft.com/office/drawing/2014/main" id="{77ACEF26-2B81-4E23-6D37-C6F673C0AAA9}"/>
              </a:ext>
            </a:extLst>
          </p:cNvPr>
          <p:cNvSpPr txBox="1"/>
          <p:nvPr/>
        </p:nvSpPr>
        <p:spPr>
          <a:xfrm>
            <a:off x="8780475" y="1758895"/>
            <a:ext cx="1169613" cy="707886"/>
          </a:xfrm>
          <a:prstGeom prst="rect">
            <a:avLst/>
          </a:prstGeom>
          <a:noFill/>
        </p:spPr>
        <p:txBody>
          <a:bodyPr wrap="square">
            <a:spAutoFit/>
          </a:bodyPr>
          <a:lstStyle/>
          <a:p>
            <a:pPr algn="ctr"/>
            <a:r>
              <a:rPr lang="fr-FR" sz="1000" b="1" err="1">
                <a:latin typeface="Century Gothic" panose="020B0502020202020204" pitchFamily="34" charset="0"/>
              </a:rPr>
              <a:t>Perindopril</a:t>
            </a:r>
            <a:r>
              <a:rPr lang="fr-FR" sz="1000" b="1">
                <a:latin typeface="Century Gothic" panose="020B0502020202020204" pitchFamily="34" charset="0"/>
              </a:rPr>
              <a:t> +/- </a:t>
            </a:r>
            <a:r>
              <a:rPr lang="fr-FR" sz="1000" b="1" err="1">
                <a:latin typeface="Century Gothic" panose="020B0502020202020204" pitchFamily="34" charset="0"/>
              </a:rPr>
              <a:t>Indapamide</a:t>
            </a:r>
            <a:br>
              <a:rPr lang="fr-FR" sz="1000">
                <a:latin typeface="Century Gothic" panose="020B0502020202020204" pitchFamily="34" charset="0"/>
              </a:rPr>
            </a:br>
            <a:r>
              <a:rPr lang="fr-FR" sz="1000" i="1">
                <a:latin typeface="Century Gothic" panose="020B0502020202020204" pitchFamily="34" charset="0"/>
              </a:rPr>
              <a:t>Post-stroke/TIA</a:t>
            </a:r>
            <a:br>
              <a:rPr lang="fr-FR" sz="1000">
                <a:latin typeface="Century Gothic" panose="020B0502020202020204" pitchFamily="34" charset="0"/>
              </a:rPr>
            </a:br>
            <a:r>
              <a:rPr lang="fr-FR" sz="1000" b="1">
                <a:latin typeface="Century Gothic" panose="020B0502020202020204" pitchFamily="34" charset="0"/>
              </a:rPr>
              <a:t>n = 6,105</a:t>
            </a:r>
            <a:r>
              <a:rPr lang="fr-FR" sz="1000" baseline="30000">
                <a:latin typeface="Century Gothic" panose="020B0502020202020204" pitchFamily="34" charset="0"/>
              </a:rPr>
              <a:t>54</a:t>
            </a:r>
            <a:endParaRPr lang="fr-FR" sz="1000" baseline="30000"/>
          </a:p>
        </p:txBody>
      </p:sp>
      <p:sp>
        <p:nvSpPr>
          <p:cNvPr id="1055" name="ZoneTexte 1054">
            <a:extLst>
              <a:ext uri="{FF2B5EF4-FFF2-40B4-BE49-F238E27FC236}">
                <a16:creationId xmlns:a16="http://schemas.microsoft.com/office/drawing/2014/main" id="{C7402ACB-931F-EED1-8E5A-799E5B7D7D96}"/>
              </a:ext>
            </a:extLst>
          </p:cNvPr>
          <p:cNvSpPr txBox="1"/>
          <p:nvPr/>
        </p:nvSpPr>
        <p:spPr>
          <a:xfrm>
            <a:off x="9940075" y="1428035"/>
            <a:ext cx="1357872" cy="1038746"/>
          </a:xfrm>
          <a:prstGeom prst="rect">
            <a:avLst/>
          </a:prstGeom>
          <a:noFill/>
        </p:spPr>
        <p:txBody>
          <a:bodyPr wrap="square">
            <a:spAutoFit/>
          </a:bodyPr>
          <a:lstStyle/>
          <a:p>
            <a:pPr algn="ctr"/>
            <a:r>
              <a:rPr lang="fr-FR" sz="1050" b="1" err="1">
                <a:latin typeface="Century Gothic" panose="020B0502020202020204" pitchFamily="34" charset="0"/>
              </a:rPr>
              <a:t>Perindopril</a:t>
            </a:r>
            <a:r>
              <a:rPr lang="fr-FR" sz="1050" b="1">
                <a:latin typeface="Century Gothic" panose="020B0502020202020204" pitchFamily="34" charset="0"/>
              </a:rPr>
              <a:t> / </a:t>
            </a:r>
            <a:r>
              <a:rPr lang="fr-FR" sz="1050" b="1" err="1">
                <a:latin typeface="Century Gothic" panose="020B0502020202020204" pitchFamily="34" charset="0"/>
              </a:rPr>
              <a:t>Indapamide</a:t>
            </a:r>
            <a:r>
              <a:rPr lang="fr-FR" sz="1050" b="1">
                <a:latin typeface="Century Gothic" panose="020B0502020202020204" pitchFamily="34" charset="0"/>
              </a:rPr>
              <a:t> / amlodipine</a:t>
            </a:r>
            <a:br>
              <a:rPr lang="fr-FR" sz="1050">
                <a:latin typeface="Century Gothic" panose="020B0502020202020204" pitchFamily="34" charset="0"/>
              </a:rPr>
            </a:br>
            <a:r>
              <a:rPr lang="fr-FR" sz="1000" i="1">
                <a:latin typeface="Century Gothic" panose="020B0502020202020204" pitchFamily="34" charset="0"/>
              </a:rPr>
              <a:t>Type 2 </a:t>
            </a:r>
            <a:r>
              <a:rPr lang="fr-FR" sz="1000" i="1" err="1">
                <a:latin typeface="Century Gothic" panose="020B0502020202020204" pitchFamily="34" charset="0"/>
              </a:rPr>
              <a:t>diabetes</a:t>
            </a:r>
            <a:r>
              <a:rPr lang="fr-FR" sz="1000" i="1">
                <a:latin typeface="Century Gothic" panose="020B0502020202020204" pitchFamily="34" charset="0"/>
              </a:rPr>
              <a:t> </a:t>
            </a:r>
            <a:r>
              <a:rPr lang="fr-FR" sz="1000" i="1" err="1">
                <a:latin typeface="Century Gothic" panose="020B0502020202020204" pitchFamily="34" charset="0"/>
              </a:rPr>
              <a:t>using</a:t>
            </a:r>
            <a:r>
              <a:rPr lang="fr-FR" sz="1000" i="1">
                <a:latin typeface="Century Gothic" panose="020B0502020202020204" pitchFamily="34" charset="0"/>
              </a:rPr>
              <a:t> CCB</a:t>
            </a:r>
            <a:br>
              <a:rPr lang="fr-FR" sz="1000">
                <a:latin typeface="Century Gothic" panose="020B0502020202020204" pitchFamily="34" charset="0"/>
              </a:rPr>
            </a:br>
            <a:r>
              <a:rPr lang="fr-FR" sz="1000" b="1">
                <a:latin typeface="Century Gothic" panose="020B0502020202020204" pitchFamily="34" charset="0"/>
              </a:rPr>
              <a:t>n = 3 427</a:t>
            </a:r>
            <a:r>
              <a:rPr lang="fr-FR" sz="1000" baseline="30000">
                <a:latin typeface="Century Gothic" panose="020B0502020202020204" pitchFamily="34" charset="0"/>
              </a:rPr>
              <a:t>42</a:t>
            </a:r>
            <a:endParaRPr lang="fr-FR" sz="1000" baseline="30000"/>
          </a:p>
        </p:txBody>
      </p:sp>
      <p:sp>
        <p:nvSpPr>
          <p:cNvPr id="1071" name="Titre 4">
            <a:extLst>
              <a:ext uri="{FF2B5EF4-FFF2-40B4-BE49-F238E27FC236}">
                <a16:creationId xmlns:a16="http://schemas.microsoft.com/office/drawing/2014/main" id="{756E2F10-11C1-49F8-D8F8-84E114ECC881}"/>
              </a:ext>
            </a:extLst>
          </p:cNvPr>
          <p:cNvSpPr>
            <a:spLocks noGrp="1"/>
          </p:cNvSpPr>
          <p:nvPr>
            <p:ph type="title"/>
          </p:nvPr>
        </p:nvSpPr>
        <p:spPr>
          <a:xfrm>
            <a:off x="0" y="59335"/>
            <a:ext cx="11245255" cy="778666"/>
          </a:xfrm>
        </p:spPr>
        <p:txBody>
          <a:bodyPr anchor="ctr">
            <a:noAutofit/>
          </a:bodyPr>
          <a:lstStyle/>
          <a:p>
            <a:r>
              <a:rPr lang="fr-FR" sz="2800" b="1">
                <a:latin typeface="Century Gothic"/>
              </a:rPr>
              <a:t>PERINDOPRIL-BASED: PROVEN EFFICACY IN ROBUST LANDMARK TRIALS INVOLVING OVER 60,000 PATIENTS</a:t>
            </a:r>
            <a:endParaRPr lang="fr-FR" sz="2800" b="1" baseline="30000">
              <a:latin typeface="Century Gothic"/>
            </a:endParaRPr>
          </a:p>
        </p:txBody>
      </p:sp>
      <p:sp>
        <p:nvSpPr>
          <p:cNvPr id="4" name="ZoneTexte 3">
            <a:extLst>
              <a:ext uri="{FF2B5EF4-FFF2-40B4-BE49-F238E27FC236}">
                <a16:creationId xmlns:a16="http://schemas.microsoft.com/office/drawing/2014/main" id="{9057D754-B4BA-0ABF-D48A-F51D0459AA4C}"/>
              </a:ext>
            </a:extLst>
          </p:cNvPr>
          <p:cNvSpPr txBox="1"/>
          <p:nvPr/>
        </p:nvSpPr>
        <p:spPr>
          <a:xfrm>
            <a:off x="1157793" y="4218398"/>
            <a:ext cx="764953" cy="276999"/>
          </a:xfrm>
          <a:prstGeom prst="rect">
            <a:avLst/>
          </a:prstGeom>
          <a:noFill/>
        </p:spPr>
        <p:txBody>
          <a:bodyPr wrap="none" rtlCol="0">
            <a:spAutoFit/>
          </a:bodyPr>
          <a:lstStyle/>
          <a:p>
            <a:r>
              <a:rPr lang="en-US" sz="1200">
                <a:solidFill>
                  <a:schemeClr val="bg1"/>
                </a:solidFill>
                <a:latin typeface="Century Gothic" panose="020B0502020202020204" pitchFamily="34" charset="0"/>
              </a:rPr>
              <a:t>p=0,001</a:t>
            </a:r>
          </a:p>
        </p:txBody>
      </p:sp>
      <p:sp>
        <p:nvSpPr>
          <p:cNvPr id="5" name="ZoneTexte 4">
            <a:extLst>
              <a:ext uri="{FF2B5EF4-FFF2-40B4-BE49-F238E27FC236}">
                <a16:creationId xmlns:a16="http://schemas.microsoft.com/office/drawing/2014/main" id="{E6B61E5B-A3F5-1D9B-AABD-479F76D6BFC1}"/>
              </a:ext>
            </a:extLst>
          </p:cNvPr>
          <p:cNvSpPr txBox="1"/>
          <p:nvPr/>
        </p:nvSpPr>
        <p:spPr>
          <a:xfrm>
            <a:off x="2466719" y="4218398"/>
            <a:ext cx="764953" cy="276999"/>
          </a:xfrm>
          <a:prstGeom prst="rect">
            <a:avLst/>
          </a:prstGeom>
          <a:noFill/>
        </p:spPr>
        <p:txBody>
          <a:bodyPr wrap="none" rtlCol="0">
            <a:spAutoFit/>
          </a:bodyPr>
          <a:lstStyle/>
          <a:p>
            <a:r>
              <a:rPr lang="en-US" sz="1200">
                <a:solidFill>
                  <a:schemeClr val="bg1"/>
                </a:solidFill>
                <a:latin typeface="Century Gothic" panose="020B0502020202020204" pitchFamily="34" charset="0"/>
              </a:rPr>
              <a:t>p&lt;0,001</a:t>
            </a:r>
          </a:p>
        </p:txBody>
      </p:sp>
      <p:sp>
        <p:nvSpPr>
          <p:cNvPr id="6" name="ZoneTexte 5">
            <a:extLst>
              <a:ext uri="{FF2B5EF4-FFF2-40B4-BE49-F238E27FC236}">
                <a16:creationId xmlns:a16="http://schemas.microsoft.com/office/drawing/2014/main" id="{24D68A44-A6A5-DE99-6629-AA1432F4C0A4}"/>
              </a:ext>
            </a:extLst>
          </p:cNvPr>
          <p:cNvSpPr txBox="1"/>
          <p:nvPr/>
        </p:nvSpPr>
        <p:spPr>
          <a:xfrm>
            <a:off x="3757496" y="5098863"/>
            <a:ext cx="764953" cy="276999"/>
          </a:xfrm>
          <a:prstGeom prst="rect">
            <a:avLst/>
          </a:prstGeom>
          <a:noFill/>
        </p:spPr>
        <p:txBody>
          <a:bodyPr wrap="none" rtlCol="0">
            <a:spAutoFit/>
          </a:bodyPr>
          <a:lstStyle/>
          <a:p>
            <a:r>
              <a:rPr lang="en-US" sz="1200">
                <a:solidFill>
                  <a:schemeClr val="bg1"/>
                </a:solidFill>
                <a:latin typeface="Century Gothic" panose="020B0502020202020204" pitchFamily="34" charset="0"/>
              </a:rPr>
              <a:t>p=0,055</a:t>
            </a:r>
          </a:p>
        </p:txBody>
      </p:sp>
      <p:sp>
        <p:nvSpPr>
          <p:cNvPr id="7" name="ZoneTexte 6">
            <a:extLst>
              <a:ext uri="{FF2B5EF4-FFF2-40B4-BE49-F238E27FC236}">
                <a16:creationId xmlns:a16="http://schemas.microsoft.com/office/drawing/2014/main" id="{724E56B3-B961-CC88-122E-D3A28B903971}"/>
              </a:ext>
            </a:extLst>
          </p:cNvPr>
          <p:cNvSpPr txBox="1"/>
          <p:nvPr/>
        </p:nvSpPr>
        <p:spPr>
          <a:xfrm>
            <a:off x="5062572" y="3465480"/>
            <a:ext cx="764953" cy="276999"/>
          </a:xfrm>
          <a:prstGeom prst="rect">
            <a:avLst/>
          </a:prstGeom>
          <a:noFill/>
        </p:spPr>
        <p:txBody>
          <a:bodyPr wrap="none" rtlCol="0">
            <a:spAutoFit/>
          </a:bodyPr>
          <a:lstStyle/>
          <a:p>
            <a:r>
              <a:rPr lang="en-US" sz="1200">
                <a:solidFill>
                  <a:schemeClr val="bg1"/>
                </a:solidFill>
                <a:latin typeface="Century Gothic" panose="020B0502020202020204" pitchFamily="34" charset="0"/>
              </a:rPr>
              <a:t>p=0,025</a:t>
            </a:r>
          </a:p>
        </p:txBody>
      </p:sp>
      <p:sp>
        <p:nvSpPr>
          <p:cNvPr id="8" name="ZoneTexte 7">
            <a:extLst>
              <a:ext uri="{FF2B5EF4-FFF2-40B4-BE49-F238E27FC236}">
                <a16:creationId xmlns:a16="http://schemas.microsoft.com/office/drawing/2014/main" id="{1E91DF16-E30D-5A4D-C3E4-937E1BA446F6}"/>
              </a:ext>
            </a:extLst>
          </p:cNvPr>
          <p:cNvSpPr txBox="1"/>
          <p:nvPr/>
        </p:nvSpPr>
        <p:spPr>
          <a:xfrm>
            <a:off x="6373445" y="4141589"/>
            <a:ext cx="679994" cy="276999"/>
          </a:xfrm>
          <a:prstGeom prst="rect">
            <a:avLst/>
          </a:prstGeom>
          <a:noFill/>
        </p:spPr>
        <p:txBody>
          <a:bodyPr wrap="none" rtlCol="0">
            <a:spAutoFit/>
          </a:bodyPr>
          <a:lstStyle/>
          <a:p>
            <a:r>
              <a:rPr lang="en-US" sz="1200">
                <a:solidFill>
                  <a:schemeClr val="bg1"/>
                </a:solidFill>
                <a:latin typeface="Century Gothic" panose="020B0502020202020204" pitchFamily="34" charset="0"/>
              </a:rPr>
              <a:t>p=0,02</a:t>
            </a:r>
          </a:p>
        </p:txBody>
      </p:sp>
      <p:sp>
        <p:nvSpPr>
          <p:cNvPr id="9" name="ZoneTexte 8">
            <a:extLst>
              <a:ext uri="{FF2B5EF4-FFF2-40B4-BE49-F238E27FC236}">
                <a16:creationId xmlns:a16="http://schemas.microsoft.com/office/drawing/2014/main" id="{8809F159-2658-4EEB-6ACB-2C92229A2D2A}"/>
              </a:ext>
            </a:extLst>
          </p:cNvPr>
          <p:cNvSpPr txBox="1"/>
          <p:nvPr/>
        </p:nvSpPr>
        <p:spPr>
          <a:xfrm>
            <a:off x="7664485" y="4424774"/>
            <a:ext cx="764953" cy="276999"/>
          </a:xfrm>
          <a:prstGeom prst="rect">
            <a:avLst/>
          </a:prstGeom>
          <a:noFill/>
        </p:spPr>
        <p:txBody>
          <a:bodyPr wrap="none" rtlCol="0">
            <a:spAutoFit/>
          </a:bodyPr>
          <a:lstStyle/>
          <a:p>
            <a:r>
              <a:rPr lang="en-US" sz="1200">
                <a:solidFill>
                  <a:schemeClr val="bg1"/>
                </a:solidFill>
                <a:latin typeface="Century Gothic" panose="020B0502020202020204" pitchFamily="34" charset="0"/>
              </a:rPr>
              <a:t>p=0,001</a:t>
            </a:r>
          </a:p>
        </p:txBody>
      </p:sp>
      <p:sp>
        <p:nvSpPr>
          <p:cNvPr id="10" name="ZoneTexte 9">
            <a:extLst>
              <a:ext uri="{FF2B5EF4-FFF2-40B4-BE49-F238E27FC236}">
                <a16:creationId xmlns:a16="http://schemas.microsoft.com/office/drawing/2014/main" id="{9537C64B-5C0A-C20B-EB01-FBDF0DFBF62F}"/>
              </a:ext>
            </a:extLst>
          </p:cNvPr>
          <p:cNvSpPr txBox="1"/>
          <p:nvPr/>
        </p:nvSpPr>
        <p:spPr>
          <a:xfrm>
            <a:off x="8959042" y="4817925"/>
            <a:ext cx="764953" cy="276999"/>
          </a:xfrm>
          <a:prstGeom prst="rect">
            <a:avLst/>
          </a:prstGeom>
          <a:noFill/>
        </p:spPr>
        <p:txBody>
          <a:bodyPr wrap="none" rtlCol="0">
            <a:spAutoFit/>
          </a:bodyPr>
          <a:lstStyle/>
          <a:p>
            <a:r>
              <a:rPr lang="en-US" sz="1200">
                <a:solidFill>
                  <a:schemeClr val="bg1"/>
                </a:solidFill>
                <a:latin typeface="Century Gothic" panose="020B0502020202020204" pitchFamily="34" charset="0"/>
              </a:rPr>
              <a:t>p&lt;0,001</a:t>
            </a:r>
          </a:p>
        </p:txBody>
      </p:sp>
      <p:sp>
        <p:nvSpPr>
          <p:cNvPr id="11" name="ZoneTexte 10">
            <a:extLst>
              <a:ext uri="{FF2B5EF4-FFF2-40B4-BE49-F238E27FC236}">
                <a16:creationId xmlns:a16="http://schemas.microsoft.com/office/drawing/2014/main" id="{1328D408-3BA6-92ED-A998-D72E0195A3B0}"/>
              </a:ext>
            </a:extLst>
          </p:cNvPr>
          <p:cNvSpPr txBox="1"/>
          <p:nvPr/>
        </p:nvSpPr>
        <p:spPr>
          <a:xfrm>
            <a:off x="10314077" y="4776147"/>
            <a:ext cx="667170" cy="276999"/>
          </a:xfrm>
          <a:prstGeom prst="rect">
            <a:avLst/>
          </a:prstGeom>
          <a:noFill/>
        </p:spPr>
        <p:txBody>
          <a:bodyPr wrap="none" rtlCol="0">
            <a:spAutoFit/>
          </a:bodyPr>
          <a:lstStyle/>
          <a:p>
            <a:r>
              <a:rPr lang="en-US" sz="1200">
                <a:solidFill>
                  <a:schemeClr val="bg1"/>
                </a:solidFill>
                <a:latin typeface="Century Gothic" panose="020B0502020202020204" pitchFamily="34" charset="0"/>
              </a:rPr>
              <a:t>P=0,02</a:t>
            </a:r>
          </a:p>
        </p:txBody>
      </p:sp>
      <p:grpSp>
        <p:nvGrpSpPr>
          <p:cNvPr id="1184" name="Group 4">
            <a:extLst>
              <a:ext uri="{FF2B5EF4-FFF2-40B4-BE49-F238E27FC236}">
                <a16:creationId xmlns:a16="http://schemas.microsoft.com/office/drawing/2014/main" id="{7809B52B-FBF1-D3A5-6651-71D134D3E5C9}"/>
              </a:ext>
            </a:extLst>
          </p:cNvPr>
          <p:cNvGrpSpPr>
            <a:grpSpLocks noChangeAspect="1"/>
          </p:cNvGrpSpPr>
          <p:nvPr/>
        </p:nvGrpSpPr>
        <p:grpSpPr bwMode="auto">
          <a:xfrm>
            <a:off x="4942229" y="1280810"/>
            <a:ext cx="964692" cy="175931"/>
            <a:chOff x="2215356" y="1125858"/>
            <a:chExt cx="3756" cy="769"/>
          </a:xfrm>
        </p:grpSpPr>
        <p:sp>
          <p:nvSpPr>
            <p:cNvPr id="1185" name="Freeform 6">
              <a:extLst>
                <a:ext uri="{FF2B5EF4-FFF2-40B4-BE49-F238E27FC236}">
                  <a16:creationId xmlns:a16="http://schemas.microsoft.com/office/drawing/2014/main" id="{B9A77888-7A46-06D6-F7AC-9676EEA5C357}"/>
                </a:ext>
              </a:extLst>
            </p:cNvPr>
            <p:cNvSpPr>
              <a:spLocks noEditPoints="1"/>
            </p:cNvSpPr>
            <p:nvPr/>
          </p:nvSpPr>
          <p:spPr bwMode="auto">
            <a:xfrm>
              <a:off x="2215643" y="1125858"/>
              <a:ext cx="447" cy="496"/>
            </a:xfrm>
            <a:custGeom>
              <a:avLst/>
              <a:gdLst>
                <a:gd name="T0" fmla="*/ 28 w 63"/>
                <a:gd name="T1" fmla="*/ 46 h 70"/>
                <a:gd name="T2" fmla="*/ 17 w 63"/>
                <a:gd name="T3" fmla="*/ 70 h 70"/>
                <a:gd name="T4" fmla="*/ 0 w 63"/>
                <a:gd name="T5" fmla="*/ 70 h 70"/>
                <a:gd name="T6" fmla="*/ 35 w 63"/>
                <a:gd name="T7" fmla="*/ 0 h 70"/>
                <a:gd name="T8" fmla="*/ 50 w 63"/>
                <a:gd name="T9" fmla="*/ 0 h 70"/>
                <a:gd name="T10" fmla="*/ 63 w 63"/>
                <a:gd name="T11" fmla="*/ 70 h 70"/>
                <a:gd name="T12" fmla="*/ 47 w 63"/>
                <a:gd name="T13" fmla="*/ 70 h 70"/>
                <a:gd name="T14" fmla="*/ 46 w 63"/>
                <a:gd name="T15" fmla="*/ 57 h 70"/>
                <a:gd name="T16" fmla="*/ 28 w 63"/>
                <a:gd name="T17" fmla="*/ 46 h 70"/>
                <a:gd name="T18" fmla="*/ 44 w 63"/>
                <a:gd name="T19" fmla="*/ 49 h 70"/>
                <a:gd name="T20" fmla="*/ 44 w 63"/>
                <a:gd name="T21" fmla="*/ 45 h 70"/>
                <a:gd name="T22" fmla="*/ 40 w 63"/>
                <a:gd name="T23" fmla="*/ 14 h 70"/>
                <a:gd name="T24" fmla="*/ 40 w 63"/>
                <a:gd name="T25" fmla="*/ 14 h 70"/>
                <a:gd name="T26" fmla="*/ 29 w 63"/>
                <a:gd name="T27" fmla="*/ 44 h 70"/>
                <a:gd name="T28" fmla="*/ 44 w 63"/>
                <a:gd name="T29" fmla="*/ 4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0">
                  <a:moveTo>
                    <a:pt x="28" y="46"/>
                  </a:moveTo>
                  <a:cubicBezTo>
                    <a:pt x="17" y="70"/>
                    <a:pt x="17" y="70"/>
                    <a:pt x="17" y="70"/>
                  </a:cubicBezTo>
                  <a:cubicBezTo>
                    <a:pt x="0" y="70"/>
                    <a:pt x="0" y="70"/>
                    <a:pt x="0" y="70"/>
                  </a:cubicBezTo>
                  <a:cubicBezTo>
                    <a:pt x="35" y="0"/>
                    <a:pt x="35" y="0"/>
                    <a:pt x="35" y="0"/>
                  </a:cubicBezTo>
                  <a:cubicBezTo>
                    <a:pt x="50" y="0"/>
                    <a:pt x="50" y="0"/>
                    <a:pt x="50" y="0"/>
                  </a:cubicBezTo>
                  <a:cubicBezTo>
                    <a:pt x="63" y="70"/>
                    <a:pt x="63" y="70"/>
                    <a:pt x="63" y="70"/>
                  </a:cubicBezTo>
                  <a:cubicBezTo>
                    <a:pt x="47" y="70"/>
                    <a:pt x="47" y="70"/>
                    <a:pt x="47" y="70"/>
                  </a:cubicBezTo>
                  <a:cubicBezTo>
                    <a:pt x="46" y="57"/>
                    <a:pt x="46" y="57"/>
                    <a:pt x="46" y="57"/>
                  </a:cubicBezTo>
                  <a:cubicBezTo>
                    <a:pt x="42" y="51"/>
                    <a:pt x="35" y="48"/>
                    <a:pt x="28" y="46"/>
                  </a:cubicBezTo>
                  <a:close/>
                  <a:moveTo>
                    <a:pt x="44" y="49"/>
                  </a:moveTo>
                  <a:cubicBezTo>
                    <a:pt x="44" y="45"/>
                    <a:pt x="44" y="45"/>
                    <a:pt x="44" y="45"/>
                  </a:cubicBezTo>
                  <a:cubicBezTo>
                    <a:pt x="40" y="14"/>
                    <a:pt x="40" y="14"/>
                    <a:pt x="40" y="14"/>
                  </a:cubicBezTo>
                  <a:cubicBezTo>
                    <a:pt x="40" y="14"/>
                    <a:pt x="40" y="14"/>
                    <a:pt x="40" y="14"/>
                  </a:cubicBezTo>
                  <a:cubicBezTo>
                    <a:pt x="29" y="44"/>
                    <a:pt x="29" y="44"/>
                    <a:pt x="29" y="44"/>
                  </a:cubicBezTo>
                  <a:cubicBezTo>
                    <a:pt x="34" y="45"/>
                    <a:pt x="40" y="46"/>
                    <a:pt x="44" y="49"/>
                  </a:cubicBezTo>
                  <a:close/>
                </a:path>
              </a:pathLst>
            </a:custGeom>
            <a:solidFill>
              <a:srgbClr val="007B9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86" name="Freeform 7">
              <a:extLst>
                <a:ext uri="{FF2B5EF4-FFF2-40B4-BE49-F238E27FC236}">
                  <a16:creationId xmlns:a16="http://schemas.microsoft.com/office/drawing/2014/main" id="{1DF668EC-6E27-6CE4-69C4-6790AA2B6D1E}"/>
                </a:ext>
              </a:extLst>
            </p:cNvPr>
            <p:cNvSpPr>
              <a:spLocks noEditPoints="1"/>
            </p:cNvSpPr>
            <p:nvPr/>
          </p:nvSpPr>
          <p:spPr bwMode="auto">
            <a:xfrm>
              <a:off x="2216132" y="1125858"/>
              <a:ext cx="489" cy="496"/>
            </a:xfrm>
            <a:custGeom>
              <a:avLst/>
              <a:gdLst>
                <a:gd name="T0" fmla="*/ 33 w 69"/>
                <a:gd name="T1" fmla="*/ 0 h 70"/>
                <a:gd name="T2" fmla="*/ 69 w 69"/>
                <a:gd name="T3" fmla="*/ 35 h 70"/>
                <a:gd name="T4" fmla="*/ 36 w 69"/>
                <a:gd name="T5" fmla="*/ 70 h 70"/>
                <a:gd name="T6" fmla="*/ 0 w 69"/>
                <a:gd name="T7" fmla="*/ 70 h 70"/>
                <a:gd name="T8" fmla="*/ 9 w 69"/>
                <a:gd name="T9" fmla="*/ 0 h 70"/>
                <a:gd name="T10" fmla="*/ 33 w 69"/>
                <a:gd name="T11" fmla="*/ 0 h 70"/>
                <a:gd name="T12" fmla="*/ 16 w 69"/>
                <a:gd name="T13" fmla="*/ 59 h 70"/>
                <a:gd name="T14" fmla="*/ 30 w 69"/>
                <a:gd name="T15" fmla="*/ 59 h 70"/>
                <a:gd name="T16" fmla="*/ 54 w 69"/>
                <a:gd name="T17" fmla="*/ 34 h 70"/>
                <a:gd name="T18" fmla="*/ 30 w 69"/>
                <a:gd name="T19" fmla="*/ 12 h 70"/>
                <a:gd name="T20" fmla="*/ 23 w 69"/>
                <a:gd name="T21" fmla="*/ 12 h 70"/>
                <a:gd name="T22" fmla="*/ 16 w 69"/>
                <a:gd name="T23"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70">
                  <a:moveTo>
                    <a:pt x="33" y="0"/>
                  </a:moveTo>
                  <a:cubicBezTo>
                    <a:pt x="61" y="0"/>
                    <a:pt x="69" y="19"/>
                    <a:pt x="69" y="35"/>
                  </a:cubicBezTo>
                  <a:cubicBezTo>
                    <a:pt x="69" y="55"/>
                    <a:pt x="55" y="70"/>
                    <a:pt x="36" y="70"/>
                  </a:cubicBezTo>
                  <a:cubicBezTo>
                    <a:pt x="0" y="70"/>
                    <a:pt x="0" y="70"/>
                    <a:pt x="0" y="70"/>
                  </a:cubicBezTo>
                  <a:cubicBezTo>
                    <a:pt x="9" y="0"/>
                    <a:pt x="9" y="0"/>
                    <a:pt x="9" y="0"/>
                  </a:cubicBezTo>
                  <a:lnTo>
                    <a:pt x="33" y="0"/>
                  </a:lnTo>
                  <a:close/>
                  <a:moveTo>
                    <a:pt x="16" y="59"/>
                  </a:moveTo>
                  <a:cubicBezTo>
                    <a:pt x="30" y="59"/>
                    <a:pt x="30" y="59"/>
                    <a:pt x="30" y="59"/>
                  </a:cubicBezTo>
                  <a:cubicBezTo>
                    <a:pt x="47" y="59"/>
                    <a:pt x="54" y="46"/>
                    <a:pt x="54" y="34"/>
                  </a:cubicBezTo>
                  <a:cubicBezTo>
                    <a:pt x="54" y="22"/>
                    <a:pt x="45" y="12"/>
                    <a:pt x="30" y="12"/>
                  </a:cubicBezTo>
                  <a:cubicBezTo>
                    <a:pt x="23" y="12"/>
                    <a:pt x="23" y="12"/>
                    <a:pt x="23" y="12"/>
                  </a:cubicBezTo>
                  <a:lnTo>
                    <a:pt x="16" y="59"/>
                  </a:lnTo>
                  <a:close/>
                </a:path>
              </a:pathLst>
            </a:custGeom>
            <a:solidFill>
              <a:srgbClr val="007B9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87" name="Freeform 8">
              <a:extLst>
                <a:ext uri="{FF2B5EF4-FFF2-40B4-BE49-F238E27FC236}">
                  <a16:creationId xmlns:a16="http://schemas.microsoft.com/office/drawing/2014/main" id="{B7923A51-6CE1-CBF4-C1E2-C66651B7AB44}"/>
                </a:ext>
              </a:extLst>
            </p:cNvPr>
            <p:cNvSpPr>
              <a:spLocks/>
            </p:cNvSpPr>
            <p:nvPr/>
          </p:nvSpPr>
          <p:spPr bwMode="auto">
            <a:xfrm>
              <a:off x="2216657" y="1125858"/>
              <a:ext cx="397" cy="504"/>
            </a:xfrm>
            <a:custGeom>
              <a:avLst/>
              <a:gdLst>
                <a:gd name="T0" fmla="*/ 156 w 397"/>
                <a:gd name="T1" fmla="*/ 504 h 504"/>
                <a:gd name="T2" fmla="*/ 106 w 397"/>
                <a:gd name="T3" fmla="*/ 504 h 504"/>
                <a:gd name="T4" fmla="*/ 0 w 397"/>
                <a:gd name="T5" fmla="*/ 0 h 504"/>
                <a:gd name="T6" fmla="*/ 99 w 397"/>
                <a:gd name="T7" fmla="*/ 0 h 504"/>
                <a:gd name="T8" fmla="*/ 156 w 397"/>
                <a:gd name="T9" fmla="*/ 298 h 504"/>
                <a:gd name="T10" fmla="*/ 156 w 397"/>
                <a:gd name="T11" fmla="*/ 298 h 504"/>
                <a:gd name="T12" fmla="*/ 290 w 397"/>
                <a:gd name="T13" fmla="*/ 0 h 504"/>
                <a:gd name="T14" fmla="*/ 397 w 397"/>
                <a:gd name="T15" fmla="*/ 0 h 504"/>
                <a:gd name="T16" fmla="*/ 156 w 397"/>
                <a:gd name="T1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7" h="504">
                  <a:moveTo>
                    <a:pt x="156" y="504"/>
                  </a:moveTo>
                  <a:lnTo>
                    <a:pt x="106" y="504"/>
                  </a:lnTo>
                  <a:lnTo>
                    <a:pt x="0" y="0"/>
                  </a:lnTo>
                  <a:lnTo>
                    <a:pt x="99" y="0"/>
                  </a:lnTo>
                  <a:lnTo>
                    <a:pt x="156" y="298"/>
                  </a:lnTo>
                  <a:lnTo>
                    <a:pt x="156" y="298"/>
                  </a:lnTo>
                  <a:lnTo>
                    <a:pt x="290" y="0"/>
                  </a:lnTo>
                  <a:lnTo>
                    <a:pt x="397" y="0"/>
                  </a:lnTo>
                  <a:lnTo>
                    <a:pt x="156" y="504"/>
                  </a:lnTo>
                  <a:close/>
                </a:path>
              </a:pathLst>
            </a:custGeom>
            <a:solidFill>
              <a:srgbClr val="007B9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88" name="Freeform 9">
              <a:extLst>
                <a:ext uri="{FF2B5EF4-FFF2-40B4-BE49-F238E27FC236}">
                  <a16:creationId xmlns:a16="http://schemas.microsoft.com/office/drawing/2014/main" id="{37CEDF16-64AB-D195-902E-75A1D4256A76}"/>
                </a:ext>
              </a:extLst>
            </p:cNvPr>
            <p:cNvSpPr>
              <a:spLocks noEditPoints="1"/>
            </p:cNvSpPr>
            <p:nvPr/>
          </p:nvSpPr>
          <p:spPr bwMode="auto">
            <a:xfrm>
              <a:off x="2216962" y="1125858"/>
              <a:ext cx="439" cy="496"/>
            </a:xfrm>
            <a:custGeom>
              <a:avLst/>
              <a:gdLst>
                <a:gd name="T0" fmla="*/ 439 w 439"/>
                <a:gd name="T1" fmla="*/ 496 h 496"/>
                <a:gd name="T2" fmla="*/ 333 w 439"/>
                <a:gd name="T3" fmla="*/ 496 h 496"/>
                <a:gd name="T4" fmla="*/ 319 w 439"/>
                <a:gd name="T5" fmla="*/ 390 h 496"/>
                <a:gd name="T6" fmla="*/ 163 w 439"/>
                <a:gd name="T7" fmla="*/ 390 h 496"/>
                <a:gd name="T8" fmla="*/ 113 w 439"/>
                <a:gd name="T9" fmla="*/ 496 h 496"/>
                <a:gd name="T10" fmla="*/ 0 w 439"/>
                <a:gd name="T11" fmla="*/ 496 h 496"/>
                <a:gd name="T12" fmla="*/ 241 w 439"/>
                <a:gd name="T13" fmla="*/ 0 h 496"/>
                <a:gd name="T14" fmla="*/ 354 w 439"/>
                <a:gd name="T15" fmla="*/ 0 h 496"/>
                <a:gd name="T16" fmla="*/ 439 w 439"/>
                <a:gd name="T17" fmla="*/ 496 h 496"/>
                <a:gd name="T18" fmla="*/ 191 w 439"/>
                <a:gd name="T19" fmla="*/ 319 h 496"/>
                <a:gd name="T20" fmla="*/ 311 w 439"/>
                <a:gd name="T21" fmla="*/ 319 h 496"/>
                <a:gd name="T22" fmla="*/ 283 w 439"/>
                <a:gd name="T23" fmla="*/ 99 h 496"/>
                <a:gd name="T24" fmla="*/ 283 w 439"/>
                <a:gd name="T25" fmla="*/ 99 h 496"/>
                <a:gd name="T26" fmla="*/ 191 w 439"/>
                <a:gd name="T27" fmla="*/ 31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9" h="496">
                  <a:moveTo>
                    <a:pt x="439" y="496"/>
                  </a:moveTo>
                  <a:lnTo>
                    <a:pt x="333" y="496"/>
                  </a:lnTo>
                  <a:lnTo>
                    <a:pt x="319" y="390"/>
                  </a:lnTo>
                  <a:lnTo>
                    <a:pt x="163" y="390"/>
                  </a:lnTo>
                  <a:lnTo>
                    <a:pt x="113" y="496"/>
                  </a:lnTo>
                  <a:lnTo>
                    <a:pt x="0" y="496"/>
                  </a:lnTo>
                  <a:lnTo>
                    <a:pt x="241" y="0"/>
                  </a:lnTo>
                  <a:lnTo>
                    <a:pt x="354" y="0"/>
                  </a:lnTo>
                  <a:lnTo>
                    <a:pt x="439" y="496"/>
                  </a:lnTo>
                  <a:close/>
                  <a:moveTo>
                    <a:pt x="191" y="319"/>
                  </a:moveTo>
                  <a:lnTo>
                    <a:pt x="311" y="319"/>
                  </a:lnTo>
                  <a:lnTo>
                    <a:pt x="283" y="99"/>
                  </a:lnTo>
                  <a:lnTo>
                    <a:pt x="283" y="99"/>
                  </a:lnTo>
                  <a:lnTo>
                    <a:pt x="191" y="319"/>
                  </a:lnTo>
                  <a:close/>
                </a:path>
              </a:pathLst>
            </a:custGeom>
            <a:solidFill>
              <a:srgbClr val="007B9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89" name="Freeform 10">
              <a:extLst>
                <a:ext uri="{FF2B5EF4-FFF2-40B4-BE49-F238E27FC236}">
                  <a16:creationId xmlns:a16="http://schemas.microsoft.com/office/drawing/2014/main" id="{E19B4E43-46A5-EBBC-D676-8290F4FCF793}"/>
                </a:ext>
              </a:extLst>
            </p:cNvPr>
            <p:cNvSpPr>
              <a:spLocks/>
            </p:cNvSpPr>
            <p:nvPr/>
          </p:nvSpPr>
          <p:spPr bwMode="auto">
            <a:xfrm>
              <a:off x="2217451" y="1125858"/>
              <a:ext cx="531" cy="496"/>
            </a:xfrm>
            <a:custGeom>
              <a:avLst/>
              <a:gdLst>
                <a:gd name="T0" fmla="*/ 460 w 531"/>
                <a:gd name="T1" fmla="*/ 496 h 496"/>
                <a:gd name="T2" fmla="*/ 361 w 531"/>
                <a:gd name="T3" fmla="*/ 496 h 496"/>
                <a:gd name="T4" fmla="*/ 156 w 531"/>
                <a:gd name="T5" fmla="*/ 163 h 496"/>
                <a:gd name="T6" fmla="*/ 156 w 531"/>
                <a:gd name="T7" fmla="*/ 163 h 496"/>
                <a:gd name="T8" fmla="*/ 106 w 531"/>
                <a:gd name="T9" fmla="*/ 496 h 496"/>
                <a:gd name="T10" fmla="*/ 0 w 531"/>
                <a:gd name="T11" fmla="*/ 496 h 496"/>
                <a:gd name="T12" fmla="*/ 71 w 531"/>
                <a:gd name="T13" fmla="*/ 0 h 496"/>
                <a:gd name="T14" fmla="*/ 177 w 531"/>
                <a:gd name="T15" fmla="*/ 0 h 496"/>
                <a:gd name="T16" fmla="*/ 375 w 531"/>
                <a:gd name="T17" fmla="*/ 326 h 496"/>
                <a:gd name="T18" fmla="*/ 382 w 531"/>
                <a:gd name="T19" fmla="*/ 326 h 496"/>
                <a:gd name="T20" fmla="*/ 425 w 531"/>
                <a:gd name="T21" fmla="*/ 0 h 496"/>
                <a:gd name="T22" fmla="*/ 531 w 531"/>
                <a:gd name="T23" fmla="*/ 0 h 496"/>
                <a:gd name="T24" fmla="*/ 460 w 531"/>
                <a:gd name="T25"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1" h="496">
                  <a:moveTo>
                    <a:pt x="460" y="496"/>
                  </a:moveTo>
                  <a:lnTo>
                    <a:pt x="361" y="496"/>
                  </a:lnTo>
                  <a:lnTo>
                    <a:pt x="156" y="163"/>
                  </a:lnTo>
                  <a:lnTo>
                    <a:pt x="156" y="163"/>
                  </a:lnTo>
                  <a:lnTo>
                    <a:pt x="106" y="496"/>
                  </a:lnTo>
                  <a:lnTo>
                    <a:pt x="0" y="496"/>
                  </a:lnTo>
                  <a:lnTo>
                    <a:pt x="71" y="0"/>
                  </a:lnTo>
                  <a:lnTo>
                    <a:pt x="177" y="0"/>
                  </a:lnTo>
                  <a:lnTo>
                    <a:pt x="375" y="326"/>
                  </a:lnTo>
                  <a:lnTo>
                    <a:pt x="382" y="326"/>
                  </a:lnTo>
                  <a:lnTo>
                    <a:pt x="425" y="0"/>
                  </a:lnTo>
                  <a:lnTo>
                    <a:pt x="531" y="0"/>
                  </a:lnTo>
                  <a:lnTo>
                    <a:pt x="460" y="496"/>
                  </a:lnTo>
                  <a:close/>
                </a:path>
              </a:pathLst>
            </a:custGeom>
            <a:solidFill>
              <a:srgbClr val="007B9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0" name="Freeform 11">
              <a:extLst>
                <a:ext uri="{FF2B5EF4-FFF2-40B4-BE49-F238E27FC236}">
                  <a16:creationId xmlns:a16="http://schemas.microsoft.com/office/drawing/2014/main" id="{7203790C-5DA2-E00E-9876-7509EFEE33A0}"/>
                </a:ext>
              </a:extLst>
            </p:cNvPr>
            <p:cNvSpPr>
              <a:spLocks/>
            </p:cNvSpPr>
            <p:nvPr/>
          </p:nvSpPr>
          <p:spPr bwMode="auto">
            <a:xfrm>
              <a:off x="2218039" y="1125858"/>
              <a:ext cx="461" cy="518"/>
            </a:xfrm>
            <a:custGeom>
              <a:avLst/>
              <a:gdLst>
                <a:gd name="T0" fmla="*/ 62 w 65"/>
                <a:gd name="T1" fmla="*/ 15 h 73"/>
                <a:gd name="T2" fmla="*/ 45 w 65"/>
                <a:gd name="T3" fmla="*/ 12 h 73"/>
                <a:gd name="T4" fmla="*/ 15 w 65"/>
                <a:gd name="T5" fmla="*/ 40 h 73"/>
                <a:gd name="T6" fmla="*/ 35 w 65"/>
                <a:gd name="T7" fmla="*/ 58 h 73"/>
                <a:gd name="T8" fmla="*/ 61 w 65"/>
                <a:gd name="T9" fmla="*/ 50 h 73"/>
                <a:gd name="T10" fmla="*/ 59 w 65"/>
                <a:gd name="T11" fmla="*/ 66 h 73"/>
                <a:gd name="T12" fmla="*/ 39 w 65"/>
                <a:gd name="T13" fmla="*/ 71 h 73"/>
                <a:gd name="T14" fmla="*/ 0 w 65"/>
                <a:gd name="T15" fmla="*/ 39 h 73"/>
                <a:gd name="T16" fmla="*/ 46 w 65"/>
                <a:gd name="T17" fmla="*/ 0 h 73"/>
                <a:gd name="T18" fmla="*/ 65 w 65"/>
                <a:gd name="T19" fmla="*/ 2 h 73"/>
                <a:gd name="T20" fmla="*/ 62 w 65"/>
                <a:gd name="T21"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73">
                  <a:moveTo>
                    <a:pt x="62" y="15"/>
                  </a:moveTo>
                  <a:cubicBezTo>
                    <a:pt x="57" y="13"/>
                    <a:pt x="51" y="12"/>
                    <a:pt x="45" y="12"/>
                  </a:cubicBezTo>
                  <a:cubicBezTo>
                    <a:pt x="23" y="12"/>
                    <a:pt x="15" y="29"/>
                    <a:pt x="15" y="40"/>
                  </a:cubicBezTo>
                  <a:cubicBezTo>
                    <a:pt x="15" y="51"/>
                    <a:pt x="23" y="58"/>
                    <a:pt x="35" y="58"/>
                  </a:cubicBezTo>
                  <a:cubicBezTo>
                    <a:pt x="43" y="58"/>
                    <a:pt x="51" y="56"/>
                    <a:pt x="61" y="50"/>
                  </a:cubicBezTo>
                  <a:cubicBezTo>
                    <a:pt x="59" y="66"/>
                    <a:pt x="59" y="66"/>
                    <a:pt x="59" y="66"/>
                  </a:cubicBezTo>
                  <a:cubicBezTo>
                    <a:pt x="50" y="70"/>
                    <a:pt x="47" y="71"/>
                    <a:pt x="39" y="71"/>
                  </a:cubicBezTo>
                  <a:cubicBezTo>
                    <a:pt x="16" y="73"/>
                    <a:pt x="0" y="58"/>
                    <a:pt x="0" y="39"/>
                  </a:cubicBezTo>
                  <a:cubicBezTo>
                    <a:pt x="0" y="16"/>
                    <a:pt x="19" y="0"/>
                    <a:pt x="46" y="0"/>
                  </a:cubicBezTo>
                  <a:cubicBezTo>
                    <a:pt x="52" y="0"/>
                    <a:pt x="58" y="0"/>
                    <a:pt x="65" y="2"/>
                  </a:cubicBezTo>
                  <a:lnTo>
                    <a:pt x="62" y="15"/>
                  </a:lnTo>
                  <a:close/>
                </a:path>
              </a:pathLst>
            </a:custGeom>
            <a:solidFill>
              <a:srgbClr val="007B9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1" name="Freeform 12">
              <a:extLst>
                <a:ext uri="{FF2B5EF4-FFF2-40B4-BE49-F238E27FC236}">
                  <a16:creationId xmlns:a16="http://schemas.microsoft.com/office/drawing/2014/main" id="{F7B8188E-7D37-5B58-7BE6-C76E772D4538}"/>
                </a:ext>
              </a:extLst>
            </p:cNvPr>
            <p:cNvSpPr>
              <a:spLocks/>
            </p:cNvSpPr>
            <p:nvPr/>
          </p:nvSpPr>
          <p:spPr bwMode="auto">
            <a:xfrm>
              <a:off x="2218528" y="1125858"/>
              <a:ext cx="383" cy="496"/>
            </a:xfrm>
            <a:custGeom>
              <a:avLst/>
              <a:gdLst>
                <a:gd name="T0" fmla="*/ 368 w 383"/>
                <a:gd name="T1" fmla="*/ 85 h 496"/>
                <a:gd name="T2" fmla="*/ 163 w 383"/>
                <a:gd name="T3" fmla="*/ 85 h 496"/>
                <a:gd name="T4" fmla="*/ 149 w 383"/>
                <a:gd name="T5" fmla="*/ 206 h 496"/>
                <a:gd name="T6" fmla="*/ 326 w 383"/>
                <a:gd name="T7" fmla="*/ 206 h 496"/>
                <a:gd name="T8" fmla="*/ 319 w 383"/>
                <a:gd name="T9" fmla="*/ 284 h 496"/>
                <a:gd name="T10" fmla="*/ 135 w 383"/>
                <a:gd name="T11" fmla="*/ 284 h 496"/>
                <a:gd name="T12" fmla="*/ 120 w 383"/>
                <a:gd name="T13" fmla="*/ 418 h 496"/>
                <a:gd name="T14" fmla="*/ 375 w 383"/>
                <a:gd name="T15" fmla="*/ 418 h 496"/>
                <a:gd name="T16" fmla="*/ 368 w 383"/>
                <a:gd name="T17" fmla="*/ 496 h 496"/>
                <a:gd name="T18" fmla="*/ 0 w 383"/>
                <a:gd name="T19" fmla="*/ 496 h 496"/>
                <a:gd name="T20" fmla="*/ 71 w 383"/>
                <a:gd name="T21" fmla="*/ 0 h 496"/>
                <a:gd name="T22" fmla="*/ 383 w 383"/>
                <a:gd name="T23" fmla="*/ 0 h 496"/>
                <a:gd name="T24" fmla="*/ 368 w 383"/>
                <a:gd name="T25" fmla="*/ 8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3" h="496">
                  <a:moveTo>
                    <a:pt x="368" y="85"/>
                  </a:moveTo>
                  <a:lnTo>
                    <a:pt x="163" y="85"/>
                  </a:lnTo>
                  <a:lnTo>
                    <a:pt x="149" y="206"/>
                  </a:lnTo>
                  <a:lnTo>
                    <a:pt x="326" y="206"/>
                  </a:lnTo>
                  <a:lnTo>
                    <a:pt x="319" y="284"/>
                  </a:lnTo>
                  <a:lnTo>
                    <a:pt x="135" y="284"/>
                  </a:lnTo>
                  <a:lnTo>
                    <a:pt x="120" y="418"/>
                  </a:lnTo>
                  <a:lnTo>
                    <a:pt x="375" y="418"/>
                  </a:lnTo>
                  <a:lnTo>
                    <a:pt x="368" y="496"/>
                  </a:lnTo>
                  <a:lnTo>
                    <a:pt x="0" y="496"/>
                  </a:lnTo>
                  <a:lnTo>
                    <a:pt x="71" y="0"/>
                  </a:lnTo>
                  <a:lnTo>
                    <a:pt x="383" y="0"/>
                  </a:lnTo>
                  <a:lnTo>
                    <a:pt x="368" y="85"/>
                  </a:lnTo>
                  <a:close/>
                </a:path>
              </a:pathLst>
            </a:custGeom>
            <a:solidFill>
              <a:srgbClr val="007B9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2" name="Freeform 14">
              <a:extLst>
                <a:ext uri="{FF2B5EF4-FFF2-40B4-BE49-F238E27FC236}">
                  <a16:creationId xmlns:a16="http://schemas.microsoft.com/office/drawing/2014/main" id="{60160E96-FE04-C622-6E07-75C964F14055}"/>
                </a:ext>
              </a:extLst>
            </p:cNvPr>
            <p:cNvSpPr>
              <a:spLocks noEditPoints="1"/>
            </p:cNvSpPr>
            <p:nvPr/>
          </p:nvSpPr>
          <p:spPr bwMode="auto">
            <a:xfrm>
              <a:off x="2215693" y="1126468"/>
              <a:ext cx="71" cy="57"/>
            </a:xfrm>
            <a:custGeom>
              <a:avLst/>
              <a:gdLst>
                <a:gd name="T0" fmla="*/ 36 w 71"/>
                <a:gd name="T1" fmla="*/ 0 h 57"/>
                <a:gd name="T2" fmla="*/ 64 w 71"/>
                <a:gd name="T3" fmla="*/ 0 h 57"/>
                <a:gd name="T4" fmla="*/ 71 w 71"/>
                <a:gd name="T5" fmla="*/ 57 h 57"/>
                <a:gd name="T6" fmla="*/ 50 w 71"/>
                <a:gd name="T7" fmla="*/ 57 h 57"/>
                <a:gd name="T8" fmla="*/ 50 w 71"/>
                <a:gd name="T9" fmla="*/ 50 h 57"/>
                <a:gd name="T10" fmla="*/ 28 w 71"/>
                <a:gd name="T11" fmla="*/ 50 h 57"/>
                <a:gd name="T12" fmla="*/ 21 w 71"/>
                <a:gd name="T13" fmla="*/ 57 h 57"/>
                <a:gd name="T14" fmla="*/ 0 w 71"/>
                <a:gd name="T15" fmla="*/ 57 h 57"/>
                <a:gd name="T16" fmla="*/ 36 w 71"/>
                <a:gd name="T17" fmla="*/ 0 h 57"/>
                <a:gd name="T18" fmla="*/ 43 w 71"/>
                <a:gd name="T19" fmla="*/ 14 h 57"/>
                <a:gd name="T20" fmla="*/ 43 w 71"/>
                <a:gd name="T21" fmla="*/ 14 h 57"/>
                <a:gd name="T22" fmla="*/ 36 w 71"/>
                <a:gd name="T23" fmla="*/ 35 h 57"/>
                <a:gd name="T24" fmla="*/ 50 w 71"/>
                <a:gd name="T25" fmla="*/ 35 h 57"/>
                <a:gd name="T26" fmla="*/ 43 w 71"/>
                <a:gd name="T27"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57">
                  <a:moveTo>
                    <a:pt x="36" y="0"/>
                  </a:moveTo>
                  <a:lnTo>
                    <a:pt x="64" y="0"/>
                  </a:lnTo>
                  <a:lnTo>
                    <a:pt x="71" y="57"/>
                  </a:lnTo>
                  <a:lnTo>
                    <a:pt x="50" y="57"/>
                  </a:lnTo>
                  <a:lnTo>
                    <a:pt x="50" y="50"/>
                  </a:lnTo>
                  <a:lnTo>
                    <a:pt x="28" y="50"/>
                  </a:lnTo>
                  <a:lnTo>
                    <a:pt x="21" y="57"/>
                  </a:lnTo>
                  <a:lnTo>
                    <a:pt x="0" y="57"/>
                  </a:lnTo>
                  <a:lnTo>
                    <a:pt x="36" y="0"/>
                  </a:lnTo>
                  <a:close/>
                  <a:moveTo>
                    <a:pt x="43" y="14"/>
                  </a:moveTo>
                  <a:lnTo>
                    <a:pt x="43" y="14"/>
                  </a:lnTo>
                  <a:lnTo>
                    <a:pt x="36" y="35"/>
                  </a:lnTo>
                  <a:lnTo>
                    <a:pt x="50" y="35"/>
                  </a:lnTo>
                  <a:lnTo>
                    <a:pt x="4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3" name="Freeform 15">
              <a:extLst>
                <a:ext uri="{FF2B5EF4-FFF2-40B4-BE49-F238E27FC236}">
                  <a16:creationId xmlns:a16="http://schemas.microsoft.com/office/drawing/2014/main" id="{51E7D445-3AB2-85FF-477B-1F52B5A67640}"/>
                </a:ext>
              </a:extLst>
            </p:cNvPr>
            <p:cNvSpPr>
              <a:spLocks/>
            </p:cNvSpPr>
            <p:nvPr/>
          </p:nvSpPr>
          <p:spPr bwMode="auto">
            <a:xfrm>
              <a:off x="2215771" y="1126468"/>
              <a:ext cx="43" cy="57"/>
            </a:xfrm>
            <a:custGeom>
              <a:avLst/>
              <a:gdLst>
                <a:gd name="T0" fmla="*/ 5 w 6"/>
                <a:gd name="T1" fmla="*/ 2 h 8"/>
                <a:gd name="T2" fmla="*/ 3 w 6"/>
                <a:gd name="T3" fmla="*/ 1 h 8"/>
                <a:gd name="T4" fmla="*/ 1 w 6"/>
                <a:gd name="T5" fmla="*/ 4 h 8"/>
                <a:gd name="T6" fmla="*/ 2 w 6"/>
                <a:gd name="T7" fmla="*/ 7 h 8"/>
                <a:gd name="T8" fmla="*/ 4 w 6"/>
                <a:gd name="T9" fmla="*/ 5 h 8"/>
                <a:gd name="T10" fmla="*/ 5 w 6"/>
                <a:gd name="T11" fmla="*/ 5 h 8"/>
                <a:gd name="T12" fmla="*/ 2 w 6"/>
                <a:gd name="T13" fmla="*/ 8 h 8"/>
                <a:gd name="T14" fmla="*/ 0 w 6"/>
                <a:gd name="T15" fmla="*/ 4 h 8"/>
                <a:gd name="T16" fmla="*/ 4 w 6"/>
                <a:gd name="T17" fmla="*/ 0 h 8"/>
                <a:gd name="T18" fmla="*/ 6 w 6"/>
                <a:gd name="T19" fmla="*/ 2 h 8"/>
                <a:gd name="T20" fmla="*/ 5 w 6"/>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5" y="2"/>
                  </a:moveTo>
                  <a:cubicBezTo>
                    <a:pt x="5" y="1"/>
                    <a:pt x="4" y="1"/>
                    <a:pt x="3" y="1"/>
                  </a:cubicBezTo>
                  <a:cubicBezTo>
                    <a:pt x="2" y="1"/>
                    <a:pt x="1" y="3"/>
                    <a:pt x="1" y="4"/>
                  </a:cubicBezTo>
                  <a:cubicBezTo>
                    <a:pt x="1" y="6"/>
                    <a:pt x="1" y="7"/>
                    <a:pt x="2" y="7"/>
                  </a:cubicBezTo>
                  <a:cubicBezTo>
                    <a:pt x="4" y="7"/>
                    <a:pt x="4" y="5"/>
                    <a:pt x="4" y="5"/>
                  </a:cubicBezTo>
                  <a:cubicBezTo>
                    <a:pt x="5" y="5"/>
                    <a:pt x="5" y="5"/>
                    <a:pt x="5" y="5"/>
                  </a:cubicBezTo>
                  <a:cubicBezTo>
                    <a:pt x="5" y="7"/>
                    <a:pt x="4" y="8"/>
                    <a:pt x="2" y="8"/>
                  </a:cubicBezTo>
                  <a:cubicBezTo>
                    <a:pt x="1" y="8"/>
                    <a:pt x="0" y="6"/>
                    <a:pt x="0" y="4"/>
                  </a:cubicBezTo>
                  <a:cubicBezTo>
                    <a:pt x="0" y="1"/>
                    <a:pt x="2" y="0"/>
                    <a:pt x="4" y="0"/>
                  </a:cubicBezTo>
                  <a:cubicBezTo>
                    <a:pt x="5" y="0"/>
                    <a:pt x="6" y="1"/>
                    <a:pt x="6" y="2"/>
                  </a:cubicBezTo>
                  <a:lnTo>
                    <a:pt x="5"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4" name="Freeform 16">
              <a:extLst>
                <a:ext uri="{FF2B5EF4-FFF2-40B4-BE49-F238E27FC236}">
                  <a16:creationId xmlns:a16="http://schemas.microsoft.com/office/drawing/2014/main" id="{DC8E9193-88B6-A918-BDA7-6440318F6ACA}"/>
                </a:ext>
              </a:extLst>
            </p:cNvPr>
            <p:cNvSpPr>
              <a:spLocks/>
            </p:cNvSpPr>
            <p:nvPr/>
          </p:nvSpPr>
          <p:spPr bwMode="auto">
            <a:xfrm>
              <a:off x="2215814" y="1126468"/>
              <a:ext cx="42" cy="57"/>
            </a:xfrm>
            <a:custGeom>
              <a:avLst/>
              <a:gdLst>
                <a:gd name="T0" fmla="*/ 0 w 42"/>
                <a:gd name="T1" fmla="*/ 0 h 57"/>
                <a:gd name="T2" fmla="*/ 42 w 42"/>
                <a:gd name="T3" fmla="*/ 0 h 57"/>
                <a:gd name="T4" fmla="*/ 35 w 42"/>
                <a:gd name="T5" fmla="*/ 7 h 57"/>
                <a:gd name="T6" fmla="*/ 21 w 42"/>
                <a:gd name="T7" fmla="*/ 7 h 57"/>
                <a:gd name="T8" fmla="*/ 14 w 42"/>
                <a:gd name="T9" fmla="*/ 57 h 57"/>
                <a:gd name="T10" fmla="*/ 7 w 42"/>
                <a:gd name="T11" fmla="*/ 57 h 57"/>
                <a:gd name="T12" fmla="*/ 14 w 42"/>
                <a:gd name="T13" fmla="*/ 7 h 57"/>
                <a:gd name="T14" fmla="*/ 0 w 42"/>
                <a:gd name="T15" fmla="*/ 7 h 57"/>
                <a:gd name="T16" fmla="*/ 0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0" y="0"/>
                  </a:moveTo>
                  <a:lnTo>
                    <a:pt x="42" y="0"/>
                  </a:lnTo>
                  <a:lnTo>
                    <a:pt x="35" y="7"/>
                  </a:lnTo>
                  <a:lnTo>
                    <a:pt x="21" y="7"/>
                  </a:lnTo>
                  <a:lnTo>
                    <a:pt x="14" y="57"/>
                  </a:lnTo>
                  <a:lnTo>
                    <a:pt x="7" y="57"/>
                  </a:lnTo>
                  <a:lnTo>
                    <a:pt x="14" y="7"/>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5" name="Freeform 17">
              <a:extLst>
                <a:ext uri="{FF2B5EF4-FFF2-40B4-BE49-F238E27FC236}">
                  <a16:creationId xmlns:a16="http://schemas.microsoft.com/office/drawing/2014/main" id="{EC4CCAB4-221B-A77E-E432-3DAD9BCD7DDA}"/>
                </a:ext>
              </a:extLst>
            </p:cNvPr>
            <p:cNvSpPr>
              <a:spLocks/>
            </p:cNvSpPr>
            <p:nvPr/>
          </p:nvSpPr>
          <p:spPr bwMode="auto">
            <a:xfrm>
              <a:off x="2215842" y="1126468"/>
              <a:ext cx="21" cy="57"/>
            </a:xfrm>
            <a:custGeom>
              <a:avLst/>
              <a:gdLst>
                <a:gd name="T0" fmla="*/ 14 w 21"/>
                <a:gd name="T1" fmla="*/ 0 h 57"/>
                <a:gd name="T2" fmla="*/ 21 w 21"/>
                <a:gd name="T3" fmla="*/ 0 h 57"/>
                <a:gd name="T4" fmla="*/ 7 w 21"/>
                <a:gd name="T5" fmla="*/ 57 h 57"/>
                <a:gd name="T6" fmla="*/ 0 w 21"/>
                <a:gd name="T7" fmla="*/ 57 h 57"/>
                <a:gd name="T8" fmla="*/ 14 w 21"/>
                <a:gd name="T9" fmla="*/ 0 h 57"/>
              </a:gdLst>
              <a:ahLst/>
              <a:cxnLst>
                <a:cxn ang="0">
                  <a:pos x="T0" y="T1"/>
                </a:cxn>
                <a:cxn ang="0">
                  <a:pos x="T2" y="T3"/>
                </a:cxn>
                <a:cxn ang="0">
                  <a:pos x="T4" y="T5"/>
                </a:cxn>
                <a:cxn ang="0">
                  <a:pos x="T6" y="T7"/>
                </a:cxn>
                <a:cxn ang="0">
                  <a:pos x="T8" y="T9"/>
                </a:cxn>
              </a:cxnLst>
              <a:rect l="0" t="0" r="r" b="b"/>
              <a:pathLst>
                <a:path w="21" h="57">
                  <a:moveTo>
                    <a:pt x="14" y="0"/>
                  </a:moveTo>
                  <a:lnTo>
                    <a:pt x="21" y="0"/>
                  </a:lnTo>
                  <a:lnTo>
                    <a:pt x="7"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6" name="Freeform 18">
              <a:extLst>
                <a:ext uri="{FF2B5EF4-FFF2-40B4-BE49-F238E27FC236}">
                  <a16:creationId xmlns:a16="http://schemas.microsoft.com/office/drawing/2014/main" id="{670A6D2B-6C1C-EC7B-18CC-68AFC6555A33}"/>
                </a:ext>
              </a:extLst>
            </p:cNvPr>
            <p:cNvSpPr>
              <a:spLocks noEditPoints="1"/>
            </p:cNvSpPr>
            <p:nvPr/>
          </p:nvSpPr>
          <p:spPr bwMode="auto">
            <a:xfrm>
              <a:off x="2215856" y="1126468"/>
              <a:ext cx="50" cy="57"/>
            </a:xfrm>
            <a:custGeom>
              <a:avLst/>
              <a:gdLst>
                <a:gd name="T0" fmla="*/ 4 w 7"/>
                <a:gd name="T1" fmla="*/ 0 h 8"/>
                <a:gd name="T2" fmla="*/ 7 w 7"/>
                <a:gd name="T3" fmla="*/ 3 h 8"/>
                <a:gd name="T4" fmla="*/ 3 w 7"/>
                <a:gd name="T5" fmla="*/ 8 h 8"/>
                <a:gd name="T6" fmla="*/ 0 w 7"/>
                <a:gd name="T7" fmla="*/ 4 h 8"/>
                <a:gd name="T8" fmla="*/ 4 w 7"/>
                <a:gd name="T9" fmla="*/ 0 h 8"/>
                <a:gd name="T10" fmla="*/ 3 w 7"/>
                <a:gd name="T11" fmla="*/ 7 h 8"/>
                <a:gd name="T12" fmla="*/ 5 w 7"/>
                <a:gd name="T13" fmla="*/ 3 h 8"/>
                <a:gd name="T14" fmla="*/ 4 w 7"/>
                <a:gd name="T15" fmla="*/ 1 h 8"/>
                <a:gd name="T16" fmla="*/ 1 w 7"/>
                <a:gd name="T17" fmla="*/ 4 h 8"/>
                <a:gd name="T18" fmla="*/ 3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0"/>
                  </a:moveTo>
                  <a:cubicBezTo>
                    <a:pt x="6" y="0"/>
                    <a:pt x="7" y="1"/>
                    <a:pt x="7" y="3"/>
                  </a:cubicBezTo>
                  <a:cubicBezTo>
                    <a:pt x="6" y="6"/>
                    <a:pt x="4" y="8"/>
                    <a:pt x="3" y="8"/>
                  </a:cubicBezTo>
                  <a:cubicBezTo>
                    <a:pt x="1" y="8"/>
                    <a:pt x="0" y="6"/>
                    <a:pt x="0" y="4"/>
                  </a:cubicBezTo>
                  <a:cubicBezTo>
                    <a:pt x="1" y="1"/>
                    <a:pt x="2" y="0"/>
                    <a:pt x="4" y="0"/>
                  </a:cubicBezTo>
                  <a:close/>
                  <a:moveTo>
                    <a:pt x="3" y="7"/>
                  </a:moveTo>
                  <a:cubicBezTo>
                    <a:pt x="4" y="7"/>
                    <a:pt x="5" y="5"/>
                    <a:pt x="5" y="3"/>
                  </a:cubicBezTo>
                  <a:cubicBezTo>
                    <a:pt x="6" y="2"/>
                    <a:pt x="5" y="1"/>
                    <a:pt x="4" y="1"/>
                  </a:cubicBezTo>
                  <a:cubicBezTo>
                    <a:pt x="2" y="1"/>
                    <a:pt x="2" y="3"/>
                    <a:pt x="1" y="4"/>
                  </a:cubicBezTo>
                  <a:cubicBezTo>
                    <a:pt x="1" y="6"/>
                    <a:pt x="2" y="7"/>
                    <a:pt x="3"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7" name="Freeform 19">
              <a:extLst>
                <a:ext uri="{FF2B5EF4-FFF2-40B4-BE49-F238E27FC236}">
                  <a16:creationId xmlns:a16="http://schemas.microsoft.com/office/drawing/2014/main" id="{63D478E2-08DA-3012-2CB8-5C9AC51070B8}"/>
                </a:ext>
              </a:extLst>
            </p:cNvPr>
            <p:cNvSpPr>
              <a:spLocks/>
            </p:cNvSpPr>
            <p:nvPr/>
          </p:nvSpPr>
          <p:spPr bwMode="auto">
            <a:xfrm>
              <a:off x="2215899" y="1126468"/>
              <a:ext cx="49" cy="57"/>
            </a:xfrm>
            <a:custGeom>
              <a:avLst/>
              <a:gdLst>
                <a:gd name="T0" fmla="*/ 14 w 49"/>
                <a:gd name="T1" fmla="*/ 0 h 57"/>
                <a:gd name="T2" fmla="*/ 21 w 49"/>
                <a:gd name="T3" fmla="*/ 0 h 57"/>
                <a:gd name="T4" fmla="*/ 35 w 49"/>
                <a:gd name="T5" fmla="*/ 42 h 57"/>
                <a:gd name="T6" fmla="*/ 35 w 49"/>
                <a:gd name="T7" fmla="*/ 42 h 57"/>
                <a:gd name="T8" fmla="*/ 42 w 49"/>
                <a:gd name="T9" fmla="*/ 0 h 57"/>
                <a:gd name="T10" fmla="*/ 49 w 49"/>
                <a:gd name="T11" fmla="*/ 0 h 57"/>
                <a:gd name="T12" fmla="*/ 35 w 49"/>
                <a:gd name="T13" fmla="*/ 57 h 57"/>
                <a:gd name="T14" fmla="*/ 28 w 49"/>
                <a:gd name="T15" fmla="*/ 57 h 57"/>
                <a:gd name="T16" fmla="*/ 21 w 49"/>
                <a:gd name="T17" fmla="*/ 14 h 57"/>
                <a:gd name="T18" fmla="*/ 14 w 49"/>
                <a:gd name="T19" fmla="*/ 14 h 57"/>
                <a:gd name="T20" fmla="*/ 7 w 49"/>
                <a:gd name="T21" fmla="*/ 57 h 57"/>
                <a:gd name="T22" fmla="*/ 0 w 49"/>
                <a:gd name="T23" fmla="*/ 57 h 57"/>
                <a:gd name="T24" fmla="*/ 14 w 49"/>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7">
                  <a:moveTo>
                    <a:pt x="14" y="0"/>
                  </a:moveTo>
                  <a:lnTo>
                    <a:pt x="21" y="0"/>
                  </a:lnTo>
                  <a:lnTo>
                    <a:pt x="35" y="42"/>
                  </a:lnTo>
                  <a:lnTo>
                    <a:pt x="35" y="42"/>
                  </a:lnTo>
                  <a:lnTo>
                    <a:pt x="42" y="0"/>
                  </a:lnTo>
                  <a:lnTo>
                    <a:pt x="49" y="0"/>
                  </a:lnTo>
                  <a:lnTo>
                    <a:pt x="35" y="57"/>
                  </a:lnTo>
                  <a:lnTo>
                    <a:pt x="28" y="57"/>
                  </a:lnTo>
                  <a:lnTo>
                    <a:pt x="21" y="14"/>
                  </a:lnTo>
                  <a:lnTo>
                    <a:pt x="14" y="14"/>
                  </a:lnTo>
                  <a:lnTo>
                    <a:pt x="7"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8" name="Freeform 20">
              <a:extLst>
                <a:ext uri="{FF2B5EF4-FFF2-40B4-BE49-F238E27FC236}">
                  <a16:creationId xmlns:a16="http://schemas.microsoft.com/office/drawing/2014/main" id="{CFCFF712-0C67-4C54-DB55-D6A3DC48E058}"/>
                </a:ext>
              </a:extLst>
            </p:cNvPr>
            <p:cNvSpPr>
              <a:spLocks noEditPoints="1"/>
            </p:cNvSpPr>
            <p:nvPr/>
          </p:nvSpPr>
          <p:spPr bwMode="auto">
            <a:xfrm>
              <a:off x="2216040" y="1126468"/>
              <a:ext cx="85" cy="57"/>
            </a:xfrm>
            <a:custGeom>
              <a:avLst/>
              <a:gdLst>
                <a:gd name="T0" fmla="*/ 2 w 12"/>
                <a:gd name="T1" fmla="*/ 0 h 8"/>
                <a:gd name="T2" fmla="*/ 8 w 12"/>
                <a:gd name="T3" fmla="*/ 0 h 8"/>
                <a:gd name="T4" fmla="*/ 11 w 12"/>
                <a:gd name="T5" fmla="*/ 4 h 8"/>
                <a:gd name="T6" fmla="*/ 6 w 12"/>
                <a:gd name="T7" fmla="*/ 8 h 8"/>
                <a:gd name="T8" fmla="*/ 0 w 12"/>
                <a:gd name="T9" fmla="*/ 8 h 8"/>
                <a:gd name="T10" fmla="*/ 2 w 12"/>
                <a:gd name="T11" fmla="*/ 0 h 8"/>
                <a:gd name="T12" fmla="*/ 3 w 12"/>
                <a:gd name="T13" fmla="*/ 6 h 8"/>
                <a:gd name="T14" fmla="*/ 5 w 12"/>
                <a:gd name="T15" fmla="*/ 6 h 8"/>
                <a:gd name="T16" fmla="*/ 8 w 12"/>
                <a:gd name="T17" fmla="*/ 4 h 8"/>
                <a:gd name="T18" fmla="*/ 6 w 12"/>
                <a:gd name="T19" fmla="*/ 2 h 8"/>
                <a:gd name="T20" fmla="*/ 5 w 12"/>
                <a:gd name="T21" fmla="*/ 2 h 8"/>
                <a:gd name="T22" fmla="*/ 3 w 12"/>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8">
                  <a:moveTo>
                    <a:pt x="2" y="0"/>
                  </a:moveTo>
                  <a:cubicBezTo>
                    <a:pt x="8" y="0"/>
                    <a:pt x="8" y="0"/>
                    <a:pt x="8" y="0"/>
                  </a:cubicBezTo>
                  <a:cubicBezTo>
                    <a:pt x="11" y="0"/>
                    <a:pt x="12" y="1"/>
                    <a:pt x="11" y="4"/>
                  </a:cubicBezTo>
                  <a:cubicBezTo>
                    <a:pt x="10" y="6"/>
                    <a:pt x="8" y="8"/>
                    <a:pt x="6" y="8"/>
                  </a:cubicBezTo>
                  <a:cubicBezTo>
                    <a:pt x="0" y="8"/>
                    <a:pt x="0" y="8"/>
                    <a:pt x="0" y="8"/>
                  </a:cubicBezTo>
                  <a:lnTo>
                    <a:pt x="2" y="0"/>
                  </a:lnTo>
                  <a:close/>
                  <a:moveTo>
                    <a:pt x="3" y="6"/>
                  </a:moveTo>
                  <a:cubicBezTo>
                    <a:pt x="5" y="6"/>
                    <a:pt x="5" y="6"/>
                    <a:pt x="5" y="6"/>
                  </a:cubicBezTo>
                  <a:cubicBezTo>
                    <a:pt x="7" y="6"/>
                    <a:pt x="7" y="5"/>
                    <a:pt x="8" y="4"/>
                  </a:cubicBezTo>
                  <a:cubicBezTo>
                    <a:pt x="8" y="2"/>
                    <a:pt x="8" y="2"/>
                    <a:pt x="6" y="2"/>
                  </a:cubicBezTo>
                  <a:cubicBezTo>
                    <a:pt x="5" y="2"/>
                    <a:pt x="5" y="2"/>
                    <a:pt x="5" y="2"/>
                  </a:cubicBezTo>
                  <a:lnTo>
                    <a:pt x="3"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199" name="Freeform 21">
              <a:extLst>
                <a:ext uri="{FF2B5EF4-FFF2-40B4-BE49-F238E27FC236}">
                  <a16:creationId xmlns:a16="http://schemas.microsoft.com/office/drawing/2014/main" id="{0DA1F1CE-7CBB-C08C-3723-C5981DD3AFA5}"/>
                </a:ext>
              </a:extLst>
            </p:cNvPr>
            <p:cNvSpPr>
              <a:spLocks/>
            </p:cNvSpPr>
            <p:nvPr/>
          </p:nvSpPr>
          <p:spPr bwMode="auto">
            <a:xfrm>
              <a:off x="2216118" y="1126468"/>
              <a:ext cx="22" cy="57"/>
            </a:xfrm>
            <a:custGeom>
              <a:avLst/>
              <a:gdLst>
                <a:gd name="T0" fmla="*/ 14 w 22"/>
                <a:gd name="T1" fmla="*/ 0 h 57"/>
                <a:gd name="T2" fmla="*/ 22 w 22"/>
                <a:gd name="T3" fmla="*/ 0 h 57"/>
                <a:gd name="T4" fmla="*/ 7 w 22"/>
                <a:gd name="T5" fmla="*/ 57 h 57"/>
                <a:gd name="T6" fmla="*/ 0 w 22"/>
                <a:gd name="T7" fmla="*/ 57 h 57"/>
                <a:gd name="T8" fmla="*/ 14 w 22"/>
                <a:gd name="T9" fmla="*/ 0 h 57"/>
              </a:gdLst>
              <a:ahLst/>
              <a:cxnLst>
                <a:cxn ang="0">
                  <a:pos x="T0" y="T1"/>
                </a:cxn>
                <a:cxn ang="0">
                  <a:pos x="T2" y="T3"/>
                </a:cxn>
                <a:cxn ang="0">
                  <a:pos x="T4" y="T5"/>
                </a:cxn>
                <a:cxn ang="0">
                  <a:pos x="T6" y="T7"/>
                </a:cxn>
                <a:cxn ang="0">
                  <a:pos x="T8" y="T9"/>
                </a:cxn>
              </a:cxnLst>
              <a:rect l="0" t="0" r="r" b="b"/>
              <a:pathLst>
                <a:path w="22" h="57">
                  <a:moveTo>
                    <a:pt x="14" y="0"/>
                  </a:moveTo>
                  <a:lnTo>
                    <a:pt x="22" y="0"/>
                  </a:lnTo>
                  <a:lnTo>
                    <a:pt x="7"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0" name="Freeform 22">
              <a:extLst>
                <a:ext uri="{FF2B5EF4-FFF2-40B4-BE49-F238E27FC236}">
                  <a16:creationId xmlns:a16="http://schemas.microsoft.com/office/drawing/2014/main" id="{DE819F23-E85C-6E8E-A584-F1D10ABCE66E}"/>
                </a:ext>
              </a:extLst>
            </p:cNvPr>
            <p:cNvSpPr>
              <a:spLocks noEditPoints="1"/>
            </p:cNvSpPr>
            <p:nvPr/>
          </p:nvSpPr>
          <p:spPr bwMode="auto">
            <a:xfrm>
              <a:off x="2216125" y="1126468"/>
              <a:ext cx="43" cy="57"/>
            </a:xfrm>
            <a:custGeom>
              <a:avLst/>
              <a:gdLst>
                <a:gd name="T0" fmla="*/ 36 w 43"/>
                <a:gd name="T1" fmla="*/ 0 h 57"/>
                <a:gd name="T2" fmla="*/ 43 w 43"/>
                <a:gd name="T3" fmla="*/ 0 h 57"/>
                <a:gd name="T4" fmla="*/ 43 w 43"/>
                <a:gd name="T5" fmla="*/ 57 h 57"/>
                <a:gd name="T6" fmla="*/ 36 w 43"/>
                <a:gd name="T7" fmla="*/ 57 h 57"/>
                <a:gd name="T8" fmla="*/ 36 w 43"/>
                <a:gd name="T9" fmla="*/ 35 h 57"/>
                <a:gd name="T10" fmla="*/ 22 w 43"/>
                <a:gd name="T11" fmla="*/ 35 h 57"/>
                <a:gd name="T12" fmla="*/ 15 w 43"/>
                <a:gd name="T13" fmla="*/ 57 h 57"/>
                <a:gd name="T14" fmla="*/ 0 w 43"/>
                <a:gd name="T15" fmla="*/ 57 h 57"/>
                <a:gd name="T16" fmla="*/ 36 w 43"/>
                <a:gd name="T17" fmla="*/ 0 h 57"/>
                <a:gd name="T18" fmla="*/ 36 w 43"/>
                <a:gd name="T19" fmla="*/ 7 h 57"/>
                <a:gd name="T20" fmla="*/ 36 w 43"/>
                <a:gd name="T21" fmla="*/ 7 h 57"/>
                <a:gd name="T22" fmla="*/ 22 w 43"/>
                <a:gd name="T23" fmla="*/ 28 h 57"/>
                <a:gd name="T24" fmla="*/ 36 w 43"/>
                <a:gd name="T25" fmla="*/ 28 h 57"/>
                <a:gd name="T26" fmla="*/ 36 w 43"/>
                <a:gd name="T27"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7">
                  <a:moveTo>
                    <a:pt x="36" y="0"/>
                  </a:moveTo>
                  <a:lnTo>
                    <a:pt x="43" y="0"/>
                  </a:lnTo>
                  <a:lnTo>
                    <a:pt x="43" y="57"/>
                  </a:lnTo>
                  <a:lnTo>
                    <a:pt x="36" y="57"/>
                  </a:lnTo>
                  <a:lnTo>
                    <a:pt x="36" y="35"/>
                  </a:lnTo>
                  <a:lnTo>
                    <a:pt x="22" y="35"/>
                  </a:lnTo>
                  <a:lnTo>
                    <a:pt x="15" y="57"/>
                  </a:lnTo>
                  <a:lnTo>
                    <a:pt x="0" y="57"/>
                  </a:lnTo>
                  <a:lnTo>
                    <a:pt x="36" y="0"/>
                  </a:lnTo>
                  <a:close/>
                  <a:moveTo>
                    <a:pt x="36" y="7"/>
                  </a:moveTo>
                  <a:lnTo>
                    <a:pt x="36" y="7"/>
                  </a:lnTo>
                  <a:lnTo>
                    <a:pt x="22" y="28"/>
                  </a:lnTo>
                  <a:lnTo>
                    <a:pt x="36" y="28"/>
                  </a:lnTo>
                  <a:lnTo>
                    <a:pt x="3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1" name="Freeform 23">
              <a:extLst>
                <a:ext uri="{FF2B5EF4-FFF2-40B4-BE49-F238E27FC236}">
                  <a16:creationId xmlns:a16="http://schemas.microsoft.com/office/drawing/2014/main" id="{B8B1FD73-8D2E-2E33-2400-9FC8DAB709C3}"/>
                </a:ext>
              </a:extLst>
            </p:cNvPr>
            <p:cNvSpPr>
              <a:spLocks noEditPoints="1"/>
            </p:cNvSpPr>
            <p:nvPr/>
          </p:nvSpPr>
          <p:spPr bwMode="auto">
            <a:xfrm>
              <a:off x="2216168" y="1126468"/>
              <a:ext cx="50" cy="57"/>
            </a:xfrm>
            <a:custGeom>
              <a:avLst/>
              <a:gdLst>
                <a:gd name="T0" fmla="*/ 2 w 7"/>
                <a:gd name="T1" fmla="*/ 0 h 8"/>
                <a:gd name="T2" fmla="*/ 5 w 7"/>
                <a:gd name="T3" fmla="*/ 0 h 8"/>
                <a:gd name="T4" fmla="*/ 7 w 7"/>
                <a:gd name="T5" fmla="*/ 2 h 8"/>
                <a:gd name="T6" fmla="*/ 5 w 7"/>
                <a:gd name="T7" fmla="*/ 3 h 8"/>
                <a:gd name="T8" fmla="*/ 5 w 7"/>
                <a:gd name="T9" fmla="*/ 3 h 8"/>
                <a:gd name="T10" fmla="*/ 6 w 7"/>
                <a:gd name="T11" fmla="*/ 5 h 8"/>
                <a:gd name="T12" fmla="*/ 4 w 7"/>
                <a:gd name="T13" fmla="*/ 8 h 8"/>
                <a:gd name="T14" fmla="*/ 0 w 7"/>
                <a:gd name="T15" fmla="*/ 8 h 8"/>
                <a:gd name="T16" fmla="*/ 2 w 7"/>
                <a:gd name="T17" fmla="*/ 0 h 8"/>
                <a:gd name="T18" fmla="*/ 2 w 7"/>
                <a:gd name="T19" fmla="*/ 6 h 8"/>
                <a:gd name="T20" fmla="*/ 3 w 7"/>
                <a:gd name="T21" fmla="*/ 6 h 8"/>
                <a:gd name="T22" fmla="*/ 5 w 7"/>
                <a:gd name="T23" fmla="*/ 5 h 8"/>
                <a:gd name="T24" fmla="*/ 4 w 7"/>
                <a:gd name="T25" fmla="*/ 4 h 8"/>
                <a:gd name="T26" fmla="*/ 2 w 7"/>
                <a:gd name="T27" fmla="*/ 4 h 8"/>
                <a:gd name="T28" fmla="*/ 2 w 7"/>
                <a:gd name="T29" fmla="*/ 6 h 8"/>
                <a:gd name="T30" fmla="*/ 3 w 7"/>
                <a:gd name="T31" fmla="*/ 3 h 8"/>
                <a:gd name="T32" fmla="*/ 4 w 7"/>
                <a:gd name="T33" fmla="*/ 3 h 8"/>
                <a:gd name="T34" fmla="*/ 6 w 7"/>
                <a:gd name="T35" fmla="*/ 2 h 8"/>
                <a:gd name="T36" fmla="*/ 5 w 7"/>
                <a:gd name="T37" fmla="*/ 1 h 8"/>
                <a:gd name="T38" fmla="*/ 3 w 7"/>
                <a:gd name="T39" fmla="*/ 1 h 8"/>
                <a:gd name="T40" fmla="*/ 3 w 7"/>
                <a:gd name="T4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8">
                  <a:moveTo>
                    <a:pt x="2" y="0"/>
                  </a:moveTo>
                  <a:cubicBezTo>
                    <a:pt x="5" y="0"/>
                    <a:pt x="5" y="0"/>
                    <a:pt x="5" y="0"/>
                  </a:cubicBezTo>
                  <a:cubicBezTo>
                    <a:pt x="7" y="0"/>
                    <a:pt x="7" y="1"/>
                    <a:pt x="7" y="2"/>
                  </a:cubicBezTo>
                  <a:cubicBezTo>
                    <a:pt x="7" y="3"/>
                    <a:pt x="6" y="3"/>
                    <a:pt x="5" y="3"/>
                  </a:cubicBezTo>
                  <a:cubicBezTo>
                    <a:pt x="5" y="3"/>
                    <a:pt x="5" y="3"/>
                    <a:pt x="5" y="3"/>
                  </a:cubicBezTo>
                  <a:cubicBezTo>
                    <a:pt x="6" y="4"/>
                    <a:pt x="6" y="4"/>
                    <a:pt x="6" y="5"/>
                  </a:cubicBezTo>
                  <a:cubicBezTo>
                    <a:pt x="6" y="6"/>
                    <a:pt x="6" y="8"/>
                    <a:pt x="4" y="8"/>
                  </a:cubicBezTo>
                  <a:cubicBezTo>
                    <a:pt x="0" y="8"/>
                    <a:pt x="0" y="8"/>
                    <a:pt x="0" y="8"/>
                  </a:cubicBezTo>
                  <a:lnTo>
                    <a:pt x="2" y="0"/>
                  </a:lnTo>
                  <a:close/>
                  <a:moveTo>
                    <a:pt x="2" y="6"/>
                  </a:moveTo>
                  <a:cubicBezTo>
                    <a:pt x="3" y="6"/>
                    <a:pt x="3" y="6"/>
                    <a:pt x="3" y="6"/>
                  </a:cubicBezTo>
                  <a:cubicBezTo>
                    <a:pt x="4" y="6"/>
                    <a:pt x="5" y="6"/>
                    <a:pt x="5" y="5"/>
                  </a:cubicBezTo>
                  <a:cubicBezTo>
                    <a:pt x="5" y="5"/>
                    <a:pt x="5" y="4"/>
                    <a:pt x="4" y="4"/>
                  </a:cubicBezTo>
                  <a:cubicBezTo>
                    <a:pt x="2" y="4"/>
                    <a:pt x="2" y="4"/>
                    <a:pt x="2" y="4"/>
                  </a:cubicBezTo>
                  <a:lnTo>
                    <a:pt x="2" y="6"/>
                  </a:lnTo>
                  <a:close/>
                  <a:moveTo>
                    <a:pt x="3" y="3"/>
                  </a:moveTo>
                  <a:cubicBezTo>
                    <a:pt x="4" y="3"/>
                    <a:pt x="4" y="3"/>
                    <a:pt x="4" y="3"/>
                  </a:cubicBezTo>
                  <a:cubicBezTo>
                    <a:pt x="5" y="3"/>
                    <a:pt x="6" y="2"/>
                    <a:pt x="6" y="2"/>
                  </a:cubicBezTo>
                  <a:cubicBezTo>
                    <a:pt x="6" y="2"/>
                    <a:pt x="6" y="1"/>
                    <a:pt x="5" y="1"/>
                  </a:cubicBezTo>
                  <a:cubicBezTo>
                    <a:pt x="3" y="1"/>
                    <a:pt x="3" y="1"/>
                    <a:pt x="3" y="1"/>
                  </a:cubicBez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2" name="Freeform 24">
              <a:extLst>
                <a:ext uri="{FF2B5EF4-FFF2-40B4-BE49-F238E27FC236}">
                  <a16:creationId xmlns:a16="http://schemas.microsoft.com/office/drawing/2014/main" id="{AB4B8B4E-165D-B630-4AD4-58B7F7330D7B}"/>
                </a:ext>
              </a:extLst>
            </p:cNvPr>
            <p:cNvSpPr>
              <a:spLocks/>
            </p:cNvSpPr>
            <p:nvPr/>
          </p:nvSpPr>
          <p:spPr bwMode="auto">
            <a:xfrm>
              <a:off x="2216210" y="1126468"/>
              <a:ext cx="50" cy="57"/>
            </a:xfrm>
            <a:custGeom>
              <a:avLst/>
              <a:gdLst>
                <a:gd name="T0" fmla="*/ 15 w 50"/>
                <a:gd name="T1" fmla="*/ 0 h 57"/>
                <a:gd name="T2" fmla="*/ 50 w 50"/>
                <a:gd name="T3" fmla="*/ 0 h 57"/>
                <a:gd name="T4" fmla="*/ 43 w 50"/>
                <a:gd name="T5" fmla="*/ 7 h 57"/>
                <a:gd name="T6" fmla="*/ 22 w 50"/>
                <a:gd name="T7" fmla="*/ 7 h 57"/>
                <a:gd name="T8" fmla="*/ 15 w 50"/>
                <a:gd name="T9" fmla="*/ 21 h 57"/>
                <a:gd name="T10" fmla="*/ 43 w 50"/>
                <a:gd name="T11" fmla="*/ 21 h 57"/>
                <a:gd name="T12" fmla="*/ 36 w 50"/>
                <a:gd name="T13" fmla="*/ 28 h 57"/>
                <a:gd name="T14" fmla="*/ 15 w 50"/>
                <a:gd name="T15" fmla="*/ 28 h 57"/>
                <a:gd name="T16" fmla="*/ 15 w 50"/>
                <a:gd name="T17" fmla="*/ 42 h 57"/>
                <a:gd name="T18" fmla="*/ 36 w 50"/>
                <a:gd name="T19" fmla="*/ 42 h 57"/>
                <a:gd name="T20" fmla="*/ 36 w 50"/>
                <a:gd name="T21" fmla="*/ 57 h 57"/>
                <a:gd name="T22" fmla="*/ 0 w 50"/>
                <a:gd name="T23" fmla="*/ 57 h 57"/>
                <a:gd name="T24" fmla="*/ 15 w 50"/>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7">
                  <a:moveTo>
                    <a:pt x="15" y="0"/>
                  </a:moveTo>
                  <a:lnTo>
                    <a:pt x="50" y="0"/>
                  </a:lnTo>
                  <a:lnTo>
                    <a:pt x="43" y="7"/>
                  </a:lnTo>
                  <a:lnTo>
                    <a:pt x="22" y="7"/>
                  </a:lnTo>
                  <a:lnTo>
                    <a:pt x="15" y="21"/>
                  </a:lnTo>
                  <a:lnTo>
                    <a:pt x="43" y="21"/>
                  </a:lnTo>
                  <a:lnTo>
                    <a:pt x="36" y="28"/>
                  </a:lnTo>
                  <a:lnTo>
                    <a:pt x="15" y="28"/>
                  </a:lnTo>
                  <a:lnTo>
                    <a:pt x="15" y="42"/>
                  </a:lnTo>
                  <a:lnTo>
                    <a:pt x="36" y="42"/>
                  </a:lnTo>
                  <a:lnTo>
                    <a:pt x="36" y="57"/>
                  </a:lnTo>
                  <a:lnTo>
                    <a:pt x="0" y="57"/>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3" name="Freeform 25">
              <a:extLst>
                <a:ext uri="{FF2B5EF4-FFF2-40B4-BE49-F238E27FC236}">
                  <a16:creationId xmlns:a16="http://schemas.microsoft.com/office/drawing/2014/main" id="{37D0A039-E75D-2546-2E8D-C14511318D85}"/>
                </a:ext>
              </a:extLst>
            </p:cNvPr>
            <p:cNvSpPr>
              <a:spLocks/>
            </p:cNvSpPr>
            <p:nvPr/>
          </p:nvSpPr>
          <p:spPr bwMode="auto">
            <a:xfrm>
              <a:off x="2216260" y="1126468"/>
              <a:ext cx="35" cy="57"/>
            </a:xfrm>
            <a:custGeom>
              <a:avLst/>
              <a:gdLst>
                <a:gd name="T0" fmla="*/ 0 w 35"/>
                <a:gd name="T1" fmla="*/ 0 h 57"/>
                <a:gd name="T2" fmla="*/ 35 w 35"/>
                <a:gd name="T3" fmla="*/ 0 h 57"/>
                <a:gd name="T4" fmla="*/ 35 w 35"/>
                <a:gd name="T5" fmla="*/ 7 h 57"/>
                <a:gd name="T6" fmla="*/ 21 w 35"/>
                <a:gd name="T7" fmla="*/ 7 h 57"/>
                <a:gd name="T8" fmla="*/ 7 w 35"/>
                <a:gd name="T9" fmla="*/ 57 h 57"/>
                <a:gd name="T10" fmla="*/ 0 w 35"/>
                <a:gd name="T11" fmla="*/ 57 h 57"/>
                <a:gd name="T12" fmla="*/ 14 w 35"/>
                <a:gd name="T13" fmla="*/ 7 h 57"/>
                <a:gd name="T14" fmla="*/ 0 w 35"/>
                <a:gd name="T15" fmla="*/ 7 h 57"/>
                <a:gd name="T16" fmla="*/ 0 w 35"/>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7">
                  <a:moveTo>
                    <a:pt x="0" y="0"/>
                  </a:moveTo>
                  <a:lnTo>
                    <a:pt x="35" y="0"/>
                  </a:lnTo>
                  <a:lnTo>
                    <a:pt x="35" y="7"/>
                  </a:lnTo>
                  <a:lnTo>
                    <a:pt x="21" y="7"/>
                  </a:lnTo>
                  <a:lnTo>
                    <a:pt x="7" y="57"/>
                  </a:lnTo>
                  <a:lnTo>
                    <a:pt x="0" y="57"/>
                  </a:lnTo>
                  <a:lnTo>
                    <a:pt x="14" y="7"/>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4" name="Freeform 26">
              <a:extLst>
                <a:ext uri="{FF2B5EF4-FFF2-40B4-BE49-F238E27FC236}">
                  <a16:creationId xmlns:a16="http://schemas.microsoft.com/office/drawing/2014/main" id="{3FEC4A3F-909F-3BAA-AB94-9AD0876D55CD}"/>
                </a:ext>
              </a:extLst>
            </p:cNvPr>
            <p:cNvSpPr>
              <a:spLocks/>
            </p:cNvSpPr>
            <p:nvPr/>
          </p:nvSpPr>
          <p:spPr bwMode="auto">
            <a:xfrm>
              <a:off x="2216281" y="1126468"/>
              <a:ext cx="50" cy="57"/>
            </a:xfrm>
            <a:custGeom>
              <a:avLst/>
              <a:gdLst>
                <a:gd name="T0" fmla="*/ 14 w 50"/>
                <a:gd name="T1" fmla="*/ 0 h 57"/>
                <a:gd name="T2" fmla="*/ 50 w 50"/>
                <a:gd name="T3" fmla="*/ 0 h 57"/>
                <a:gd name="T4" fmla="*/ 43 w 50"/>
                <a:gd name="T5" fmla="*/ 7 h 57"/>
                <a:gd name="T6" fmla="*/ 22 w 50"/>
                <a:gd name="T7" fmla="*/ 7 h 57"/>
                <a:gd name="T8" fmla="*/ 22 w 50"/>
                <a:gd name="T9" fmla="*/ 21 h 57"/>
                <a:gd name="T10" fmla="*/ 43 w 50"/>
                <a:gd name="T11" fmla="*/ 21 h 57"/>
                <a:gd name="T12" fmla="*/ 36 w 50"/>
                <a:gd name="T13" fmla="*/ 28 h 57"/>
                <a:gd name="T14" fmla="*/ 14 w 50"/>
                <a:gd name="T15" fmla="*/ 28 h 57"/>
                <a:gd name="T16" fmla="*/ 14 w 50"/>
                <a:gd name="T17" fmla="*/ 42 h 57"/>
                <a:gd name="T18" fmla="*/ 36 w 50"/>
                <a:gd name="T19" fmla="*/ 42 h 57"/>
                <a:gd name="T20" fmla="*/ 36 w 50"/>
                <a:gd name="T21" fmla="*/ 57 h 57"/>
                <a:gd name="T22" fmla="*/ 0 w 50"/>
                <a:gd name="T23" fmla="*/ 57 h 57"/>
                <a:gd name="T24" fmla="*/ 14 w 50"/>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7">
                  <a:moveTo>
                    <a:pt x="14" y="0"/>
                  </a:moveTo>
                  <a:lnTo>
                    <a:pt x="50" y="0"/>
                  </a:lnTo>
                  <a:lnTo>
                    <a:pt x="43" y="7"/>
                  </a:lnTo>
                  <a:lnTo>
                    <a:pt x="22" y="7"/>
                  </a:lnTo>
                  <a:lnTo>
                    <a:pt x="22" y="21"/>
                  </a:lnTo>
                  <a:lnTo>
                    <a:pt x="43" y="21"/>
                  </a:lnTo>
                  <a:lnTo>
                    <a:pt x="36" y="28"/>
                  </a:lnTo>
                  <a:lnTo>
                    <a:pt x="14" y="28"/>
                  </a:lnTo>
                  <a:lnTo>
                    <a:pt x="14" y="42"/>
                  </a:lnTo>
                  <a:lnTo>
                    <a:pt x="36" y="42"/>
                  </a:lnTo>
                  <a:lnTo>
                    <a:pt x="36"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5" name="Freeform 27">
              <a:extLst>
                <a:ext uri="{FF2B5EF4-FFF2-40B4-BE49-F238E27FC236}">
                  <a16:creationId xmlns:a16="http://schemas.microsoft.com/office/drawing/2014/main" id="{C23C197D-EFF4-C91C-FE54-612FB5EA0762}"/>
                </a:ext>
              </a:extLst>
            </p:cNvPr>
            <p:cNvSpPr>
              <a:spLocks/>
            </p:cNvSpPr>
            <p:nvPr/>
          </p:nvSpPr>
          <p:spPr bwMode="auto">
            <a:xfrm>
              <a:off x="2216317" y="1126468"/>
              <a:ext cx="42" cy="57"/>
            </a:xfrm>
            <a:custGeom>
              <a:avLst/>
              <a:gdLst>
                <a:gd name="T0" fmla="*/ 2 w 6"/>
                <a:gd name="T1" fmla="*/ 5 h 8"/>
                <a:gd name="T2" fmla="*/ 3 w 6"/>
                <a:gd name="T3" fmla="*/ 7 h 8"/>
                <a:gd name="T4" fmla="*/ 4 w 6"/>
                <a:gd name="T5" fmla="*/ 5 h 8"/>
                <a:gd name="T6" fmla="*/ 3 w 6"/>
                <a:gd name="T7" fmla="*/ 4 h 8"/>
                <a:gd name="T8" fmla="*/ 2 w 6"/>
                <a:gd name="T9" fmla="*/ 2 h 8"/>
                <a:gd name="T10" fmla="*/ 4 w 6"/>
                <a:gd name="T11" fmla="*/ 0 h 8"/>
                <a:gd name="T12" fmla="*/ 6 w 6"/>
                <a:gd name="T13" fmla="*/ 2 h 8"/>
                <a:gd name="T14" fmla="*/ 5 w 6"/>
                <a:gd name="T15" fmla="*/ 2 h 8"/>
                <a:gd name="T16" fmla="*/ 4 w 6"/>
                <a:gd name="T17" fmla="*/ 1 h 8"/>
                <a:gd name="T18" fmla="*/ 3 w 6"/>
                <a:gd name="T19" fmla="*/ 2 h 8"/>
                <a:gd name="T20" fmla="*/ 4 w 6"/>
                <a:gd name="T21" fmla="*/ 3 h 8"/>
                <a:gd name="T22" fmla="*/ 6 w 6"/>
                <a:gd name="T23" fmla="*/ 5 h 8"/>
                <a:gd name="T24" fmla="*/ 3 w 6"/>
                <a:gd name="T25" fmla="*/ 8 h 8"/>
                <a:gd name="T26" fmla="*/ 1 w 6"/>
                <a:gd name="T27" fmla="*/ 5 h 8"/>
                <a:gd name="T28" fmla="*/ 2 w 6"/>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5"/>
                  </a:moveTo>
                  <a:cubicBezTo>
                    <a:pt x="2" y="6"/>
                    <a:pt x="2" y="7"/>
                    <a:pt x="3" y="7"/>
                  </a:cubicBezTo>
                  <a:cubicBezTo>
                    <a:pt x="4" y="7"/>
                    <a:pt x="4" y="6"/>
                    <a:pt x="4" y="5"/>
                  </a:cubicBezTo>
                  <a:cubicBezTo>
                    <a:pt x="5" y="5"/>
                    <a:pt x="4" y="4"/>
                    <a:pt x="3" y="4"/>
                  </a:cubicBezTo>
                  <a:cubicBezTo>
                    <a:pt x="3" y="4"/>
                    <a:pt x="1" y="4"/>
                    <a:pt x="2" y="2"/>
                  </a:cubicBezTo>
                  <a:cubicBezTo>
                    <a:pt x="2" y="1"/>
                    <a:pt x="3" y="0"/>
                    <a:pt x="4" y="0"/>
                  </a:cubicBezTo>
                  <a:cubicBezTo>
                    <a:pt x="5" y="0"/>
                    <a:pt x="6" y="0"/>
                    <a:pt x="6" y="2"/>
                  </a:cubicBezTo>
                  <a:cubicBezTo>
                    <a:pt x="5" y="2"/>
                    <a:pt x="5" y="2"/>
                    <a:pt x="5" y="2"/>
                  </a:cubicBezTo>
                  <a:cubicBezTo>
                    <a:pt x="5" y="1"/>
                    <a:pt x="5" y="1"/>
                    <a:pt x="4" y="1"/>
                  </a:cubicBezTo>
                  <a:cubicBezTo>
                    <a:pt x="4" y="1"/>
                    <a:pt x="3" y="1"/>
                    <a:pt x="3" y="2"/>
                  </a:cubicBezTo>
                  <a:cubicBezTo>
                    <a:pt x="3" y="3"/>
                    <a:pt x="3" y="3"/>
                    <a:pt x="4" y="3"/>
                  </a:cubicBezTo>
                  <a:cubicBezTo>
                    <a:pt x="5" y="3"/>
                    <a:pt x="6" y="4"/>
                    <a:pt x="6" y="5"/>
                  </a:cubicBezTo>
                  <a:cubicBezTo>
                    <a:pt x="5" y="6"/>
                    <a:pt x="5" y="8"/>
                    <a:pt x="3" y="8"/>
                  </a:cubicBezTo>
                  <a:cubicBezTo>
                    <a:pt x="1" y="8"/>
                    <a:pt x="0" y="7"/>
                    <a:pt x="1" y="5"/>
                  </a:cubicBezTo>
                  <a:lnTo>
                    <a:pt x="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6" name="Freeform 28">
              <a:extLst>
                <a:ext uri="{FF2B5EF4-FFF2-40B4-BE49-F238E27FC236}">
                  <a16:creationId xmlns:a16="http://schemas.microsoft.com/office/drawing/2014/main" id="{FD285AE2-3AC7-CAAE-4226-18143AD338A5}"/>
                </a:ext>
              </a:extLst>
            </p:cNvPr>
            <p:cNvSpPr>
              <a:spLocks/>
            </p:cNvSpPr>
            <p:nvPr/>
          </p:nvSpPr>
          <p:spPr bwMode="auto">
            <a:xfrm>
              <a:off x="2216515" y="1126468"/>
              <a:ext cx="71" cy="57"/>
            </a:xfrm>
            <a:custGeom>
              <a:avLst/>
              <a:gdLst>
                <a:gd name="T0" fmla="*/ 0 w 71"/>
                <a:gd name="T1" fmla="*/ 0 h 57"/>
                <a:gd name="T2" fmla="*/ 21 w 71"/>
                <a:gd name="T3" fmla="*/ 0 h 57"/>
                <a:gd name="T4" fmla="*/ 21 w 71"/>
                <a:gd name="T5" fmla="*/ 35 h 57"/>
                <a:gd name="T6" fmla="*/ 21 w 71"/>
                <a:gd name="T7" fmla="*/ 35 h 57"/>
                <a:gd name="T8" fmla="*/ 50 w 71"/>
                <a:gd name="T9" fmla="*/ 0 h 57"/>
                <a:gd name="T10" fmla="*/ 71 w 71"/>
                <a:gd name="T11" fmla="*/ 0 h 57"/>
                <a:gd name="T12" fmla="*/ 29 w 71"/>
                <a:gd name="T13" fmla="*/ 57 h 57"/>
                <a:gd name="T14" fmla="*/ 7 w 71"/>
                <a:gd name="T15" fmla="*/ 57 h 57"/>
                <a:gd name="T16" fmla="*/ 0 w 71"/>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7">
                  <a:moveTo>
                    <a:pt x="0" y="0"/>
                  </a:moveTo>
                  <a:lnTo>
                    <a:pt x="21" y="0"/>
                  </a:lnTo>
                  <a:lnTo>
                    <a:pt x="21" y="35"/>
                  </a:lnTo>
                  <a:lnTo>
                    <a:pt x="21" y="35"/>
                  </a:lnTo>
                  <a:lnTo>
                    <a:pt x="50" y="0"/>
                  </a:lnTo>
                  <a:lnTo>
                    <a:pt x="71" y="0"/>
                  </a:lnTo>
                  <a:lnTo>
                    <a:pt x="29" y="57"/>
                  </a:lnTo>
                  <a:lnTo>
                    <a:pt x="7"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7" name="Freeform 29">
              <a:extLst>
                <a:ext uri="{FF2B5EF4-FFF2-40B4-BE49-F238E27FC236}">
                  <a16:creationId xmlns:a16="http://schemas.microsoft.com/office/drawing/2014/main" id="{DD4F80BA-CF6F-4010-7CD9-BBAD22E0CDD8}"/>
                </a:ext>
              </a:extLst>
            </p:cNvPr>
            <p:cNvSpPr>
              <a:spLocks noEditPoints="1"/>
            </p:cNvSpPr>
            <p:nvPr/>
          </p:nvSpPr>
          <p:spPr bwMode="auto">
            <a:xfrm>
              <a:off x="2216558" y="1126468"/>
              <a:ext cx="42" cy="57"/>
            </a:xfrm>
            <a:custGeom>
              <a:avLst/>
              <a:gdLst>
                <a:gd name="T0" fmla="*/ 28 w 42"/>
                <a:gd name="T1" fmla="*/ 0 h 57"/>
                <a:gd name="T2" fmla="*/ 42 w 42"/>
                <a:gd name="T3" fmla="*/ 0 h 57"/>
                <a:gd name="T4" fmla="*/ 42 w 42"/>
                <a:gd name="T5" fmla="*/ 57 h 57"/>
                <a:gd name="T6" fmla="*/ 35 w 42"/>
                <a:gd name="T7" fmla="*/ 57 h 57"/>
                <a:gd name="T8" fmla="*/ 35 w 42"/>
                <a:gd name="T9" fmla="*/ 35 h 57"/>
                <a:gd name="T10" fmla="*/ 14 w 42"/>
                <a:gd name="T11" fmla="*/ 35 h 57"/>
                <a:gd name="T12" fmla="*/ 7 w 42"/>
                <a:gd name="T13" fmla="*/ 57 h 57"/>
                <a:gd name="T14" fmla="*/ 0 w 42"/>
                <a:gd name="T15" fmla="*/ 57 h 57"/>
                <a:gd name="T16" fmla="*/ 28 w 42"/>
                <a:gd name="T17" fmla="*/ 0 h 57"/>
                <a:gd name="T18" fmla="*/ 35 w 42"/>
                <a:gd name="T19" fmla="*/ 7 h 57"/>
                <a:gd name="T20" fmla="*/ 35 w 42"/>
                <a:gd name="T21" fmla="*/ 7 h 57"/>
                <a:gd name="T22" fmla="*/ 21 w 42"/>
                <a:gd name="T23" fmla="*/ 28 h 57"/>
                <a:gd name="T24" fmla="*/ 35 w 42"/>
                <a:gd name="T25" fmla="*/ 28 h 57"/>
                <a:gd name="T26" fmla="*/ 35 w 42"/>
                <a:gd name="T27"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57">
                  <a:moveTo>
                    <a:pt x="28" y="0"/>
                  </a:moveTo>
                  <a:lnTo>
                    <a:pt x="42" y="0"/>
                  </a:lnTo>
                  <a:lnTo>
                    <a:pt x="42" y="57"/>
                  </a:lnTo>
                  <a:lnTo>
                    <a:pt x="35" y="57"/>
                  </a:lnTo>
                  <a:lnTo>
                    <a:pt x="35" y="35"/>
                  </a:lnTo>
                  <a:lnTo>
                    <a:pt x="14" y="35"/>
                  </a:lnTo>
                  <a:lnTo>
                    <a:pt x="7" y="57"/>
                  </a:lnTo>
                  <a:lnTo>
                    <a:pt x="0" y="57"/>
                  </a:lnTo>
                  <a:lnTo>
                    <a:pt x="28" y="0"/>
                  </a:lnTo>
                  <a:close/>
                  <a:moveTo>
                    <a:pt x="35" y="7"/>
                  </a:moveTo>
                  <a:lnTo>
                    <a:pt x="35" y="7"/>
                  </a:lnTo>
                  <a:lnTo>
                    <a:pt x="21" y="28"/>
                  </a:lnTo>
                  <a:lnTo>
                    <a:pt x="35" y="28"/>
                  </a:lnTo>
                  <a:lnTo>
                    <a:pt x="3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8" name="Freeform 30">
              <a:extLst>
                <a:ext uri="{FF2B5EF4-FFF2-40B4-BE49-F238E27FC236}">
                  <a16:creationId xmlns:a16="http://schemas.microsoft.com/office/drawing/2014/main" id="{41A17B0B-307B-816A-E6D9-EE990BB4A365}"/>
                </a:ext>
              </a:extLst>
            </p:cNvPr>
            <p:cNvSpPr>
              <a:spLocks/>
            </p:cNvSpPr>
            <p:nvPr/>
          </p:nvSpPr>
          <p:spPr bwMode="auto">
            <a:xfrm>
              <a:off x="2216600" y="1126468"/>
              <a:ext cx="43" cy="57"/>
            </a:xfrm>
            <a:custGeom>
              <a:avLst/>
              <a:gdLst>
                <a:gd name="T0" fmla="*/ 1 w 6"/>
                <a:gd name="T1" fmla="*/ 5 h 8"/>
                <a:gd name="T2" fmla="*/ 3 w 6"/>
                <a:gd name="T3" fmla="*/ 7 h 8"/>
                <a:gd name="T4" fmla="*/ 4 w 6"/>
                <a:gd name="T5" fmla="*/ 5 h 8"/>
                <a:gd name="T6" fmla="*/ 3 w 6"/>
                <a:gd name="T7" fmla="*/ 4 h 8"/>
                <a:gd name="T8" fmla="*/ 1 w 6"/>
                <a:gd name="T9" fmla="*/ 2 h 8"/>
                <a:gd name="T10" fmla="*/ 4 w 6"/>
                <a:gd name="T11" fmla="*/ 0 h 8"/>
                <a:gd name="T12" fmla="*/ 6 w 6"/>
                <a:gd name="T13" fmla="*/ 2 h 8"/>
                <a:gd name="T14" fmla="*/ 5 w 6"/>
                <a:gd name="T15" fmla="*/ 2 h 8"/>
                <a:gd name="T16" fmla="*/ 4 w 6"/>
                <a:gd name="T17" fmla="*/ 1 h 8"/>
                <a:gd name="T18" fmla="*/ 2 w 6"/>
                <a:gd name="T19" fmla="*/ 2 h 8"/>
                <a:gd name="T20" fmla="*/ 4 w 6"/>
                <a:gd name="T21" fmla="*/ 3 h 8"/>
                <a:gd name="T22" fmla="*/ 5 w 6"/>
                <a:gd name="T23" fmla="*/ 5 h 8"/>
                <a:gd name="T24" fmla="*/ 3 w 6"/>
                <a:gd name="T25" fmla="*/ 8 h 8"/>
                <a:gd name="T26" fmla="*/ 0 w 6"/>
                <a:gd name="T27" fmla="*/ 5 h 8"/>
                <a:gd name="T28" fmla="*/ 1 w 6"/>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1" y="5"/>
                  </a:moveTo>
                  <a:cubicBezTo>
                    <a:pt x="1" y="6"/>
                    <a:pt x="2" y="7"/>
                    <a:pt x="3" y="7"/>
                  </a:cubicBezTo>
                  <a:cubicBezTo>
                    <a:pt x="3" y="7"/>
                    <a:pt x="4" y="6"/>
                    <a:pt x="4" y="5"/>
                  </a:cubicBezTo>
                  <a:cubicBezTo>
                    <a:pt x="4" y="5"/>
                    <a:pt x="4" y="4"/>
                    <a:pt x="3" y="4"/>
                  </a:cubicBezTo>
                  <a:cubicBezTo>
                    <a:pt x="2" y="4"/>
                    <a:pt x="1" y="4"/>
                    <a:pt x="1" y="2"/>
                  </a:cubicBezTo>
                  <a:cubicBezTo>
                    <a:pt x="1" y="1"/>
                    <a:pt x="2" y="0"/>
                    <a:pt x="4" y="0"/>
                  </a:cubicBezTo>
                  <a:cubicBezTo>
                    <a:pt x="5" y="0"/>
                    <a:pt x="6" y="0"/>
                    <a:pt x="6" y="2"/>
                  </a:cubicBezTo>
                  <a:cubicBezTo>
                    <a:pt x="5" y="2"/>
                    <a:pt x="5" y="2"/>
                    <a:pt x="5" y="2"/>
                  </a:cubicBezTo>
                  <a:cubicBezTo>
                    <a:pt x="5" y="1"/>
                    <a:pt x="5" y="1"/>
                    <a:pt x="4" y="1"/>
                  </a:cubicBezTo>
                  <a:cubicBezTo>
                    <a:pt x="3" y="1"/>
                    <a:pt x="3" y="1"/>
                    <a:pt x="2" y="2"/>
                  </a:cubicBezTo>
                  <a:cubicBezTo>
                    <a:pt x="2" y="3"/>
                    <a:pt x="3" y="3"/>
                    <a:pt x="4" y="3"/>
                  </a:cubicBezTo>
                  <a:cubicBezTo>
                    <a:pt x="4" y="3"/>
                    <a:pt x="5" y="4"/>
                    <a:pt x="5" y="5"/>
                  </a:cubicBezTo>
                  <a:cubicBezTo>
                    <a:pt x="5" y="6"/>
                    <a:pt x="4" y="8"/>
                    <a:pt x="3" y="8"/>
                  </a:cubicBezTo>
                  <a:cubicBezTo>
                    <a:pt x="1" y="8"/>
                    <a:pt x="0" y="7"/>
                    <a:pt x="0" y="5"/>
                  </a:cubicBezTo>
                  <a:lnTo>
                    <a:pt x="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09" name="Freeform 31">
              <a:extLst>
                <a:ext uri="{FF2B5EF4-FFF2-40B4-BE49-F238E27FC236}">
                  <a16:creationId xmlns:a16="http://schemas.microsoft.com/office/drawing/2014/main" id="{51938EEB-CA8A-6BF7-DB94-1AFB3808A834}"/>
                </a:ext>
              </a:extLst>
            </p:cNvPr>
            <p:cNvSpPr>
              <a:spLocks/>
            </p:cNvSpPr>
            <p:nvPr/>
          </p:nvSpPr>
          <p:spPr bwMode="auto">
            <a:xfrm>
              <a:off x="2216643" y="1126468"/>
              <a:ext cx="42" cy="57"/>
            </a:xfrm>
            <a:custGeom>
              <a:avLst/>
              <a:gdLst>
                <a:gd name="T0" fmla="*/ 5 w 6"/>
                <a:gd name="T1" fmla="*/ 2 h 8"/>
                <a:gd name="T2" fmla="*/ 3 w 6"/>
                <a:gd name="T3" fmla="*/ 1 h 8"/>
                <a:gd name="T4" fmla="*/ 1 w 6"/>
                <a:gd name="T5" fmla="*/ 4 h 8"/>
                <a:gd name="T6" fmla="*/ 2 w 6"/>
                <a:gd name="T7" fmla="*/ 7 h 8"/>
                <a:gd name="T8" fmla="*/ 4 w 6"/>
                <a:gd name="T9" fmla="*/ 5 h 8"/>
                <a:gd name="T10" fmla="*/ 5 w 6"/>
                <a:gd name="T11" fmla="*/ 5 h 8"/>
                <a:gd name="T12" fmla="*/ 2 w 6"/>
                <a:gd name="T13" fmla="*/ 8 h 8"/>
                <a:gd name="T14" fmla="*/ 0 w 6"/>
                <a:gd name="T15" fmla="*/ 4 h 8"/>
                <a:gd name="T16" fmla="*/ 4 w 6"/>
                <a:gd name="T17" fmla="*/ 0 h 8"/>
                <a:gd name="T18" fmla="*/ 6 w 6"/>
                <a:gd name="T19" fmla="*/ 2 h 8"/>
                <a:gd name="T20" fmla="*/ 5 w 6"/>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5" y="2"/>
                  </a:moveTo>
                  <a:cubicBezTo>
                    <a:pt x="5" y="1"/>
                    <a:pt x="4" y="1"/>
                    <a:pt x="3" y="1"/>
                  </a:cubicBezTo>
                  <a:cubicBezTo>
                    <a:pt x="2" y="1"/>
                    <a:pt x="1" y="3"/>
                    <a:pt x="1" y="4"/>
                  </a:cubicBezTo>
                  <a:cubicBezTo>
                    <a:pt x="1" y="6"/>
                    <a:pt x="1" y="7"/>
                    <a:pt x="2" y="7"/>
                  </a:cubicBezTo>
                  <a:cubicBezTo>
                    <a:pt x="4" y="7"/>
                    <a:pt x="4" y="5"/>
                    <a:pt x="4" y="5"/>
                  </a:cubicBezTo>
                  <a:cubicBezTo>
                    <a:pt x="5" y="5"/>
                    <a:pt x="5" y="5"/>
                    <a:pt x="5" y="5"/>
                  </a:cubicBezTo>
                  <a:cubicBezTo>
                    <a:pt x="5" y="7"/>
                    <a:pt x="4" y="8"/>
                    <a:pt x="2" y="8"/>
                  </a:cubicBezTo>
                  <a:cubicBezTo>
                    <a:pt x="0" y="8"/>
                    <a:pt x="0" y="6"/>
                    <a:pt x="0" y="4"/>
                  </a:cubicBezTo>
                  <a:cubicBezTo>
                    <a:pt x="0" y="1"/>
                    <a:pt x="2" y="0"/>
                    <a:pt x="4" y="0"/>
                  </a:cubicBezTo>
                  <a:cubicBezTo>
                    <a:pt x="5" y="0"/>
                    <a:pt x="6" y="1"/>
                    <a:pt x="6" y="2"/>
                  </a:cubicBezTo>
                  <a:lnTo>
                    <a:pt x="5"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0" name="Freeform 32">
              <a:extLst>
                <a:ext uri="{FF2B5EF4-FFF2-40B4-BE49-F238E27FC236}">
                  <a16:creationId xmlns:a16="http://schemas.microsoft.com/office/drawing/2014/main" id="{ED640246-6A9A-EB7D-BBB2-6EBAEA7C8849}"/>
                </a:ext>
              </a:extLst>
            </p:cNvPr>
            <p:cNvSpPr>
              <a:spLocks/>
            </p:cNvSpPr>
            <p:nvPr/>
          </p:nvSpPr>
          <p:spPr bwMode="auto">
            <a:xfrm>
              <a:off x="2216685" y="1126468"/>
              <a:ext cx="43" cy="57"/>
            </a:xfrm>
            <a:custGeom>
              <a:avLst/>
              <a:gdLst>
                <a:gd name="T0" fmla="*/ 1 w 6"/>
                <a:gd name="T1" fmla="*/ 0 h 8"/>
                <a:gd name="T2" fmla="*/ 2 w 6"/>
                <a:gd name="T3" fmla="*/ 0 h 8"/>
                <a:gd name="T4" fmla="*/ 1 w 6"/>
                <a:gd name="T5" fmla="*/ 5 h 8"/>
                <a:gd name="T6" fmla="*/ 1 w 6"/>
                <a:gd name="T7" fmla="*/ 5 h 8"/>
                <a:gd name="T8" fmla="*/ 2 w 6"/>
                <a:gd name="T9" fmla="*/ 7 h 8"/>
                <a:gd name="T10" fmla="*/ 4 w 6"/>
                <a:gd name="T11" fmla="*/ 5 h 8"/>
                <a:gd name="T12" fmla="*/ 5 w 6"/>
                <a:gd name="T13" fmla="*/ 0 h 8"/>
                <a:gd name="T14" fmla="*/ 6 w 6"/>
                <a:gd name="T15" fmla="*/ 0 h 8"/>
                <a:gd name="T16" fmla="*/ 5 w 6"/>
                <a:gd name="T17" fmla="*/ 5 h 8"/>
                <a:gd name="T18" fmla="*/ 2 w 6"/>
                <a:gd name="T19" fmla="*/ 8 h 8"/>
                <a:gd name="T20" fmla="*/ 0 w 6"/>
                <a:gd name="T21" fmla="*/ 5 h 8"/>
                <a:gd name="T22" fmla="*/ 0 w 6"/>
                <a:gd name="T23" fmla="*/ 4 h 8"/>
                <a:gd name="T24" fmla="*/ 1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1" y="0"/>
                  </a:moveTo>
                  <a:cubicBezTo>
                    <a:pt x="2" y="0"/>
                    <a:pt x="2" y="0"/>
                    <a:pt x="2" y="0"/>
                  </a:cubicBezTo>
                  <a:cubicBezTo>
                    <a:pt x="1" y="5"/>
                    <a:pt x="1" y="5"/>
                    <a:pt x="1" y="5"/>
                  </a:cubicBezTo>
                  <a:cubicBezTo>
                    <a:pt x="1" y="5"/>
                    <a:pt x="1" y="5"/>
                    <a:pt x="1" y="5"/>
                  </a:cubicBezTo>
                  <a:cubicBezTo>
                    <a:pt x="1" y="6"/>
                    <a:pt x="1" y="7"/>
                    <a:pt x="2" y="7"/>
                  </a:cubicBezTo>
                  <a:cubicBezTo>
                    <a:pt x="3" y="7"/>
                    <a:pt x="3" y="6"/>
                    <a:pt x="4" y="5"/>
                  </a:cubicBezTo>
                  <a:cubicBezTo>
                    <a:pt x="5" y="0"/>
                    <a:pt x="5" y="0"/>
                    <a:pt x="5" y="0"/>
                  </a:cubicBezTo>
                  <a:cubicBezTo>
                    <a:pt x="6" y="0"/>
                    <a:pt x="6" y="0"/>
                    <a:pt x="6" y="0"/>
                  </a:cubicBezTo>
                  <a:cubicBezTo>
                    <a:pt x="5" y="5"/>
                    <a:pt x="5" y="5"/>
                    <a:pt x="5" y="5"/>
                  </a:cubicBezTo>
                  <a:cubicBezTo>
                    <a:pt x="5" y="6"/>
                    <a:pt x="4" y="8"/>
                    <a:pt x="2" y="8"/>
                  </a:cubicBezTo>
                  <a:cubicBezTo>
                    <a:pt x="1" y="8"/>
                    <a:pt x="0" y="7"/>
                    <a:pt x="0" y="5"/>
                  </a:cubicBezTo>
                  <a:cubicBezTo>
                    <a:pt x="0" y="5"/>
                    <a:pt x="0" y="5"/>
                    <a:pt x="0" y="4"/>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1" name="Freeform 33">
              <a:extLst>
                <a:ext uri="{FF2B5EF4-FFF2-40B4-BE49-F238E27FC236}">
                  <a16:creationId xmlns:a16="http://schemas.microsoft.com/office/drawing/2014/main" id="{521C10A7-C966-4010-5020-6C62F0312A4E}"/>
                </a:ext>
              </a:extLst>
            </p:cNvPr>
            <p:cNvSpPr>
              <a:spLocks/>
            </p:cNvSpPr>
            <p:nvPr/>
          </p:nvSpPr>
          <p:spPr bwMode="auto">
            <a:xfrm>
              <a:off x="2216721" y="1126468"/>
              <a:ext cx="35" cy="57"/>
            </a:xfrm>
            <a:custGeom>
              <a:avLst/>
              <a:gdLst>
                <a:gd name="T0" fmla="*/ 14 w 35"/>
                <a:gd name="T1" fmla="*/ 0 h 57"/>
                <a:gd name="T2" fmla="*/ 21 w 35"/>
                <a:gd name="T3" fmla="*/ 0 h 57"/>
                <a:gd name="T4" fmla="*/ 7 w 35"/>
                <a:gd name="T5" fmla="*/ 42 h 57"/>
                <a:gd name="T6" fmla="*/ 35 w 35"/>
                <a:gd name="T7" fmla="*/ 42 h 57"/>
                <a:gd name="T8" fmla="*/ 28 w 35"/>
                <a:gd name="T9" fmla="*/ 57 h 57"/>
                <a:gd name="T10" fmla="*/ 0 w 35"/>
                <a:gd name="T11" fmla="*/ 57 h 57"/>
                <a:gd name="T12" fmla="*/ 14 w 3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5" h="57">
                  <a:moveTo>
                    <a:pt x="14" y="0"/>
                  </a:moveTo>
                  <a:lnTo>
                    <a:pt x="21" y="0"/>
                  </a:lnTo>
                  <a:lnTo>
                    <a:pt x="7" y="42"/>
                  </a:lnTo>
                  <a:lnTo>
                    <a:pt x="35" y="42"/>
                  </a:lnTo>
                  <a:lnTo>
                    <a:pt x="28"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2" name="Freeform 34">
              <a:extLst>
                <a:ext uri="{FF2B5EF4-FFF2-40B4-BE49-F238E27FC236}">
                  <a16:creationId xmlns:a16="http://schemas.microsoft.com/office/drawing/2014/main" id="{866AA377-F43C-F1B0-4CF5-648F5C1C221F}"/>
                </a:ext>
              </a:extLst>
            </p:cNvPr>
            <p:cNvSpPr>
              <a:spLocks noEditPoints="1"/>
            </p:cNvSpPr>
            <p:nvPr/>
          </p:nvSpPr>
          <p:spPr bwMode="auto">
            <a:xfrm>
              <a:off x="2216749" y="1126468"/>
              <a:ext cx="43" cy="57"/>
            </a:xfrm>
            <a:custGeom>
              <a:avLst/>
              <a:gdLst>
                <a:gd name="T0" fmla="*/ 28 w 43"/>
                <a:gd name="T1" fmla="*/ 0 h 57"/>
                <a:gd name="T2" fmla="*/ 43 w 43"/>
                <a:gd name="T3" fmla="*/ 0 h 57"/>
                <a:gd name="T4" fmla="*/ 43 w 43"/>
                <a:gd name="T5" fmla="*/ 57 h 57"/>
                <a:gd name="T6" fmla="*/ 35 w 43"/>
                <a:gd name="T7" fmla="*/ 57 h 57"/>
                <a:gd name="T8" fmla="*/ 35 w 43"/>
                <a:gd name="T9" fmla="*/ 35 h 57"/>
                <a:gd name="T10" fmla="*/ 14 w 43"/>
                <a:gd name="T11" fmla="*/ 35 h 57"/>
                <a:gd name="T12" fmla="*/ 7 w 43"/>
                <a:gd name="T13" fmla="*/ 57 h 57"/>
                <a:gd name="T14" fmla="*/ 0 w 43"/>
                <a:gd name="T15" fmla="*/ 57 h 57"/>
                <a:gd name="T16" fmla="*/ 28 w 43"/>
                <a:gd name="T17" fmla="*/ 0 h 57"/>
                <a:gd name="T18" fmla="*/ 35 w 43"/>
                <a:gd name="T19" fmla="*/ 7 h 57"/>
                <a:gd name="T20" fmla="*/ 35 w 43"/>
                <a:gd name="T21" fmla="*/ 7 h 57"/>
                <a:gd name="T22" fmla="*/ 21 w 43"/>
                <a:gd name="T23" fmla="*/ 28 h 57"/>
                <a:gd name="T24" fmla="*/ 35 w 43"/>
                <a:gd name="T25" fmla="*/ 28 h 57"/>
                <a:gd name="T26" fmla="*/ 35 w 43"/>
                <a:gd name="T27"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7">
                  <a:moveTo>
                    <a:pt x="28" y="0"/>
                  </a:moveTo>
                  <a:lnTo>
                    <a:pt x="43" y="0"/>
                  </a:lnTo>
                  <a:lnTo>
                    <a:pt x="43" y="57"/>
                  </a:lnTo>
                  <a:lnTo>
                    <a:pt x="35" y="57"/>
                  </a:lnTo>
                  <a:lnTo>
                    <a:pt x="35" y="35"/>
                  </a:lnTo>
                  <a:lnTo>
                    <a:pt x="14" y="35"/>
                  </a:lnTo>
                  <a:lnTo>
                    <a:pt x="7" y="57"/>
                  </a:lnTo>
                  <a:lnTo>
                    <a:pt x="0" y="57"/>
                  </a:lnTo>
                  <a:lnTo>
                    <a:pt x="28" y="0"/>
                  </a:lnTo>
                  <a:close/>
                  <a:moveTo>
                    <a:pt x="35" y="7"/>
                  </a:moveTo>
                  <a:lnTo>
                    <a:pt x="35" y="7"/>
                  </a:lnTo>
                  <a:lnTo>
                    <a:pt x="21" y="28"/>
                  </a:lnTo>
                  <a:lnTo>
                    <a:pt x="35" y="28"/>
                  </a:lnTo>
                  <a:lnTo>
                    <a:pt x="3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3" name="Freeform 35">
              <a:extLst>
                <a:ext uri="{FF2B5EF4-FFF2-40B4-BE49-F238E27FC236}">
                  <a16:creationId xmlns:a16="http://schemas.microsoft.com/office/drawing/2014/main" id="{4D717805-ADB9-6074-E954-9E7FA419ABE2}"/>
                </a:ext>
              </a:extLst>
            </p:cNvPr>
            <p:cNvSpPr>
              <a:spLocks noEditPoints="1"/>
            </p:cNvSpPr>
            <p:nvPr/>
          </p:nvSpPr>
          <p:spPr bwMode="auto">
            <a:xfrm>
              <a:off x="2216792" y="1126468"/>
              <a:ext cx="49" cy="57"/>
            </a:xfrm>
            <a:custGeom>
              <a:avLst/>
              <a:gdLst>
                <a:gd name="T0" fmla="*/ 2 w 7"/>
                <a:gd name="T1" fmla="*/ 0 h 8"/>
                <a:gd name="T2" fmla="*/ 5 w 7"/>
                <a:gd name="T3" fmla="*/ 0 h 8"/>
                <a:gd name="T4" fmla="*/ 7 w 7"/>
                <a:gd name="T5" fmla="*/ 2 h 8"/>
                <a:gd name="T6" fmla="*/ 5 w 7"/>
                <a:gd name="T7" fmla="*/ 4 h 8"/>
                <a:gd name="T8" fmla="*/ 5 w 7"/>
                <a:gd name="T9" fmla="*/ 4 h 8"/>
                <a:gd name="T10" fmla="*/ 5 w 7"/>
                <a:gd name="T11" fmla="*/ 5 h 8"/>
                <a:gd name="T12" fmla="*/ 5 w 7"/>
                <a:gd name="T13" fmla="*/ 7 h 8"/>
                <a:gd name="T14" fmla="*/ 5 w 7"/>
                <a:gd name="T15" fmla="*/ 8 h 8"/>
                <a:gd name="T16" fmla="*/ 4 w 7"/>
                <a:gd name="T17" fmla="*/ 8 h 8"/>
                <a:gd name="T18" fmla="*/ 4 w 7"/>
                <a:gd name="T19" fmla="*/ 7 h 8"/>
                <a:gd name="T20" fmla="*/ 4 w 7"/>
                <a:gd name="T21" fmla="*/ 5 h 8"/>
                <a:gd name="T22" fmla="*/ 3 w 7"/>
                <a:gd name="T23" fmla="*/ 4 h 8"/>
                <a:gd name="T24" fmla="*/ 2 w 7"/>
                <a:gd name="T25" fmla="*/ 4 h 8"/>
                <a:gd name="T26" fmla="*/ 1 w 7"/>
                <a:gd name="T27" fmla="*/ 8 h 8"/>
                <a:gd name="T28" fmla="*/ 0 w 7"/>
                <a:gd name="T29" fmla="*/ 8 h 8"/>
                <a:gd name="T30" fmla="*/ 2 w 7"/>
                <a:gd name="T31" fmla="*/ 0 h 8"/>
                <a:gd name="T32" fmla="*/ 2 w 7"/>
                <a:gd name="T33" fmla="*/ 3 h 8"/>
                <a:gd name="T34" fmla="*/ 4 w 7"/>
                <a:gd name="T35" fmla="*/ 3 h 8"/>
                <a:gd name="T36" fmla="*/ 5 w 7"/>
                <a:gd name="T37" fmla="*/ 2 h 8"/>
                <a:gd name="T38" fmla="*/ 4 w 7"/>
                <a:gd name="T39" fmla="*/ 1 h 8"/>
                <a:gd name="T40" fmla="*/ 3 w 7"/>
                <a:gd name="T41" fmla="*/ 1 h 8"/>
                <a:gd name="T42" fmla="*/ 2 w 7"/>
                <a:gd name="T4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2" y="0"/>
                  </a:moveTo>
                  <a:cubicBezTo>
                    <a:pt x="5" y="0"/>
                    <a:pt x="5" y="0"/>
                    <a:pt x="5" y="0"/>
                  </a:cubicBezTo>
                  <a:cubicBezTo>
                    <a:pt x="5" y="0"/>
                    <a:pt x="7" y="0"/>
                    <a:pt x="7" y="2"/>
                  </a:cubicBezTo>
                  <a:cubicBezTo>
                    <a:pt x="6" y="3"/>
                    <a:pt x="6" y="4"/>
                    <a:pt x="5" y="4"/>
                  </a:cubicBezTo>
                  <a:cubicBezTo>
                    <a:pt x="5" y="4"/>
                    <a:pt x="5" y="4"/>
                    <a:pt x="5" y="4"/>
                  </a:cubicBezTo>
                  <a:cubicBezTo>
                    <a:pt x="5" y="4"/>
                    <a:pt x="6" y="5"/>
                    <a:pt x="5" y="5"/>
                  </a:cubicBezTo>
                  <a:cubicBezTo>
                    <a:pt x="5" y="6"/>
                    <a:pt x="5" y="6"/>
                    <a:pt x="5" y="7"/>
                  </a:cubicBezTo>
                  <a:cubicBezTo>
                    <a:pt x="5" y="7"/>
                    <a:pt x="5" y="7"/>
                    <a:pt x="5" y="8"/>
                  </a:cubicBezTo>
                  <a:cubicBezTo>
                    <a:pt x="4" y="8"/>
                    <a:pt x="4" y="8"/>
                    <a:pt x="4" y="8"/>
                  </a:cubicBezTo>
                  <a:cubicBezTo>
                    <a:pt x="4" y="7"/>
                    <a:pt x="4" y="7"/>
                    <a:pt x="4" y="7"/>
                  </a:cubicBezTo>
                  <a:cubicBezTo>
                    <a:pt x="4" y="6"/>
                    <a:pt x="4" y="6"/>
                    <a:pt x="4" y="5"/>
                  </a:cubicBezTo>
                  <a:cubicBezTo>
                    <a:pt x="4" y="4"/>
                    <a:pt x="4" y="4"/>
                    <a:pt x="3" y="4"/>
                  </a:cubicBezTo>
                  <a:cubicBezTo>
                    <a:pt x="2" y="4"/>
                    <a:pt x="2" y="4"/>
                    <a:pt x="2" y="4"/>
                  </a:cubicBezTo>
                  <a:cubicBezTo>
                    <a:pt x="1" y="8"/>
                    <a:pt x="1" y="8"/>
                    <a:pt x="1" y="8"/>
                  </a:cubicBezTo>
                  <a:cubicBezTo>
                    <a:pt x="0" y="8"/>
                    <a:pt x="0" y="8"/>
                    <a:pt x="0" y="8"/>
                  </a:cubicBezTo>
                  <a:lnTo>
                    <a:pt x="2" y="0"/>
                  </a:lnTo>
                  <a:close/>
                  <a:moveTo>
                    <a:pt x="2" y="3"/>
                  </a:moveTo>
                  <a:cubicBezTo>
                    <a:pt x="4" y="3"/>
                    <a:pt x="4" y="3"/>
                    <a:pt x="4" y="3"/>
                  </a:cubicBezTo>
                  <a:cubicBezTo>
                    <a:pt x="5" y="3"/>
                    <a:pt x="5" y="3"/>
                    <a:pt x="5" y="2"/>
                  </a:cubicBezTo>
                  <a:cubicBezTo>
                    <a:pt x="6" y="1"/>
                    <a:pt x="5" y="1"/>
                    <a:pt x="4" y="1"/>
                  </a:cubicBezTo>
                  <a:cubicBezTo>
                    <a:pt x="3" y="1"/>
                    <a:pt x="3" y="1"/>
                    <a:pt x="3" y="1"/>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4" name="Freeform 36">
              <a:extLst>
                <a:ext uri="{FF2B5EF4-FFF2-40B4-BE49-F238E27FC236}">
                  <a16:creationId xmlns:a16="http://schemas.microsoft.com/office/drawing/2014/main" id="{004CAF00-B40F-B396-3592-23AD55289089}"/>
                </a:ext>
              </a:extLst>
            </p:cNvPr>
            <p:cNvSpPr>
              <a:spLocks/>
            </p:cNvSpPr>
            <p:nvPr/>
          </p:nvSpPr>
          <p:spPr bwMode="auto">
            <a:xfrm>
              <a:off x="2218131" y="1126468"/>
              <a:ext cx="85" cy="57"/>
            </a:xfrm>
            <a:custGeom>
              <a:avLst/>
              <a:gdLst>
                <a:gd name="T0" fmla="*/ 11 w 12"/>
                <a:gd name="T1" fmla="*/ 5 h 8"/>
                <a:gd name="T2" fmla="*/ 9 w 12"/>
                <a:gd name="T3" fmla="*/ 7 h 8"/>
                <a:gd name="T4" fmla="*/ 5 w 12"/>
                <a:gd name="T5" fmla="*/ 8 h 8"/>
                <a:gd name="T6" fmla="*/ 1 w 12"/>
                <a:gd name="T7" fmla="*/ 4 h 8"/>
                <a:gd name="T8" fmla="*/ 8 w 12"/>
                <a:gd name="T9" fmla="*/ 0 h 8"/>
                <a:gd name="T10" fmla="*/ 12 w 12"/>
                <a:gd name="T11" fmla="*/ 3 h 8"/>
                <a:gd name="T12" fmla="*/ 8 w 12"/>
                <a:gd name="T13" fmla="*/ 3 h 8"/>
                <a:gd name="T14" fmla="*/ 7 w 12"/>
                <a:gd name="T15" fmla="*/ 2 h 8"/>
                <a:gd name="T16" fmla="*/ 4 w 12"/>
                <a:gd name="T17" fmla="*/ 4 h 8"/>
                <a:gd name="T18" fmla="*/ 6 w 12"/>
                <a:gd name="T19" fmla="*/ 6 h 8"/>
                <a:gd name="T20" fmla="*/ 8 w 12"/>
                <a:gd name="T21" fmla="*/ 5 h 8"/>
                <a:gd name="T22" fmla="*/ 11 w 12"/>
                <a:gd name="T2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8">
                  <a:moveTo>
                    <a:pt x="11" y="5"/>
                  </a:moveTo>
                  <a:cubicBezTo>
                    <a:pt x="11" y="6"/>
                    <a:pt x="10" y="6"/>
                    <a:pt x="9" y="7"/>
                  </a:cubicBezTo>
                  <a:cubicBezTo>
                    <a:pt x="8" y="7"/>
                    <a:pt x="7" y="8"/>
                    <a:pt x="5" y="8"/>
                  </a:cubicBezTo>
                  <a:cubicBezTo>
                    <a:pt x="3" y="8"/>
                    <a:pt x="0" y="8"/>
                    <a:pt x="1" y="4"/>
                  </a:cubicBezTo>
                  <a:cubicBezTo>
                    <a:pt x="2" y="0"/>
                    <a:pt x="6" y="0"/>
                    <a:pt x="8" y="0"/>
                  </a:cubicBezTo>
                  <a:cubicBezTo>
                    <a:pt x="9" y="0"/>
                    <a:pt x="12" y="0"/>
                    <a:pt x="12" y="3"/>
                  </a:cubicBezTo>
                  <a:cubicBezTo>
                    <a:pt x="8" y="3"/>
                    <a:pt x="8" y="3"/>
                    <a:pt x="8" y="3"/>
                  </a:cubicBezTo>
                  <a:cubicBezTo>
                    <a:pt x="8" y="2"/>
                    <a:pt x="8" y="2"/>
                    <a:pt x="7" y="2"/>
                  </a:cubicBezTo>
                  <a:cubicBezTo>
                    <a:pt x="6" y="2"/>
                    <a:pt x="5" y="2"/>
                    <a:pt x="4" y="4"/>
                  </a:cubicBezTo>
                  <a:cubicBezTo>
                    <a:pt x="4" y="5"/>
                    <a:pt x="4" y="6"/>
                    <a:pt x="6" y="6"/>
                  </a:cubicBezTo>
                  <a:cubicBezTo>
                    <a:pt x="6" y="6"/>
                    <a:pt x="7" y="5"/>
                    <a:pt x="8" y="5"/>
                  </a:cubicBezTo>
                  <a:lnTo>
                    <a:pt x="1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5" name="Freeform 37">
              <a:extLst>
                <a:ext uri="{FF2B5EF4-FFF2-40B4-BE49-F238E27FC236}">
                  <a16:creationId xmlns:a16="http://schemas.microsoft.com/office/drawing/2014/main" id="{D278262E-337E-5AB3-FB16-F66CB56BCACD}"/>
                </a:ext>
              </a:extLst>
            </p:cNvPr>
            <p:cNvSpPr>
              <a:spLocks noEditPoints="1"/>
            </p:cNvSpPr>
            <p:nvPr/>
          </p:nvSpPr>
          <p:spPr bwMode="auto">
            <a:xfrm>
              <a:off x="2218216" y="1126468"/>
              <a:ext cx="43" cy="57"/>
            </a:xfrm>
            <a:custGeom>
              <a:avLst/>
              <a:gdLst>
                <a:gd name="T0" fmla="*/ 4 w 6"/>
                <a:gd name="T1" fmla="*/ 0 h 8"/>
                <a:gd name="T2" fmla="*/ 6 w 6"/>
                <a:gd name="T3" fmla="*/ 3 h 8"/>
                <a:gd name="T4" fmla="*/ 2 w 6"/>
                <a:gd name="T5" fmla="*/ 8 h 8"/>
                <a:gd name="T6" fmla="*/ 0 w 6"/>
                <a:gd name="T7" fmla="*/ 4 h 8"/>
                <a:gd name="T8" fmla="*/ 4 w 6"/>
                <a:gd name="T9" fmla="*/ 0 h 8"/>
                <a:gd name="T10" fmla="*/ 2 w 6"/>
                <a:gd name="T11" fmla="*/ 7 h 8"/>
                <a:gd name="T12" fmla="*/ 5 w 6"/>
                <a:gd name="T13" fmla="*/ 3 h 8"/>
                <a:gd name="T14" fmla="*/ 3 w 6"/>
                <a:gd name="T15" fmla="*/ 1 h 8"/>
                <a:gd name="T16" fmla="*/ 1 w 6"/>
                <a:gd name="T17" fmla="*/ 4 h 8"/>
                <a:gd name="T18" fmla="*/ 2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0"/>
                  </a:moveTo>
                  <a:cubicBezTo>
                    <a:pt x="5" y="0"/>
                    <a:pt x="6" y="1"/>
                    <a:pt x="6" y="3"/>
                  </a:cubicBezTo>
                  <a:cubicBezTo>
                    <a:pt x="6" y="6"/>
                    <a:pt x="4" y="8"/>
                    <a:pt x="2" y="8"/>
                  </a:cubicBezTo>
                  <a:cubicBezTo>
                    <a:pt x="1" y="8"/>
                    <a:pt x="0" y="6"/>
                    <a:pt x="0" y="4"/>
                  </a:cubicBezTo>
                  <a:cubicBezTo>
                    <a:pt x="0" y="1"/>
                    <a:pt x="2" y="0"/>
                    <a:pt x="4" y="0"/>
                  </a:cubicBezTo>
                  <a:close/>
                  <a:moveTo>
                    <a:pt x="2" y="7"/>
                  </a:moveTo>
                  <a:cubicBezTo>
                    <a:pt x="4" y="7"/>
                    <a:pt x="5" y="5"/>
                    <a:pt x="5" y="3"/>
                  </a:cubicBezTo>
                  <a:cubicBezTo>
                    <a:pt x="5" y="2"/>
                    <a:pt x="5" y="1"/>
                    <a:pt x="3" y="1"/>
                  </a:cubicBezTo>
                  <a:cubicBezTo>
                    <a:pt x="2" y="1"/>
                    <a:pt x="1" y="3"/>
                    <a:pt x="1" y="4"/>
                  </a:cubicBezTo>
                  <a:cubicBezTo>
                    <a:pt x="1" y="6"/>
                    <a:pt x="1" y="7"/>
                    <a:pt x="2"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6" name="Freeform 38">
              <a:extLst>
                <a:ext uri="{FF2B5EF4-FFF2-40B4-BE49-F238E27FC236}">
                  <a16:creationId xmlns:a16="http://schemas.microsoft.com/office/drawing/2014/main" id="{A4C5EC26-C665-BDBD-BE44-07BF1E5569B9}"/>
                </a:ext>
              </a:extLst>
            </p:cNvPr>
            <p:cNvSpPr>
              <a:spLocks/>
            </p:cNvSpPr>
            <p:nvPr/>
          </p:nvSpPr>
          <p:spPr bwMode="auto">
            <a:xfrm>
              <a:off x="2218251" y="1126468"/>
              <a:ext cx="57" cy="57"/>
            </a:xfrm>
            <a:custGeom>
              <a:avLst/>
              <a:gdLst>
                <a:gd name="T0" fmla="*/ 15 w 57"/>
                <a:gd name="T1" fmla="*/ 0 h 57"/>
                <a:gd name="T2" fmla="*/ 29 w 57"/>
                <a:gd name="T3" fmla="*/ 0 h 57"/>
                <a:gd name="T4" fmla="*/ 36 w 57"/>
                <a:gd name="T5" fmla="*/ 42 h 57"/>
                <a:gd name="T6" fmla="*/ 36 w 57"/>
                <a:gd name="T7" fmla="*/ 42 h 57"/>
                <a:gd name="T8" fmla="*/ 43 w 57"/>
                <a:gd name="T9" fmla="*/ 0 h 57"/>
                <a:gd name="T10" fmla="*/ 57 w 57"/>
                <a:gd name="T11" fmla="*/ 0 h 57"/>
                <a:gd name="T12" fmla="*/ 43 w 57"/>
                <a:gd name="T13" fmla="*/ 57 h 57"/>
                <a:gd name="T14" fmla="*/ 29 w 57"/>
                <a:gd name="T15" fmla="*/ 57 h 57"/>
                <a:gd name="T16" fmla="*/ 22 w 57"/>
                <a:gd name="T17" fmla="*/ 14 h 57"/>
                <a:gd name="T18" fmla="*/ 22 w 57"/>
                <a:gd name="T19" fmla="*/ 14 h 57"/>
                <a:gd name="T20" fmla="*/ 15 w 57"/>
                <a:gd name="T21" fmla="*/ 57 h 57"/>
                <a:gd name="T22" fmla="*/ 0 w 57"/>
                <a:gd name="T23" fmla="*/ 57 h 57"/>
                <a:gd name="T24" fmla="*/ 15 w 57"/>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7">
                  <a:moveTo>
                    <a:pt x="15" y="0"/>
                  </a:moveTo>
                  <a:lnTo>
                    <a:pt x="29" y="0"/>
                  </a:lnTo>
                  <a:lnTo>
                    <a:pt x="36" y="42"/>
                  </a:lnTo>
                  <a:lnTo>
                    <a:pt x="36" y="42"/>
                  </a:lnTo>
                  <a:lnTo>
                    <a:pt x="43" y="0"/>
                  </a:lnTo>
                  <a:lnTo>
                    <a:pt x="57" y="0"/>
                  </a:lnTo>
                  <a:lnTo>
                    <a:pt x="43" y="57"/>
                  </a:lnTo>
                  <a:lnTo>
                    <a:pt x="29" y="57"/>
                  </a:lnTo>
                  <a:lnTo>
                    <a:pt x="22" y="14"/>
                  </a:lnTo>
                  <a:lnTo>
                    <a:pt x="22" y="14"/>
                  </a:lnTo>
                  <a:lnTo>
                    <a:pt x="15" y="57"/>
                  </a:lnTo>
                  <a:lnTo>
                    <a:pt x="0" y="57"/>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7" name="Freeform 39">
              <a:extLst>
                <a:ext uri="{FF2B5EF4-FFF2-40B4-BE49-F238E27FC236}">
                  <a16:creationId xmlns:a16="http://schemas.microsoft.com/office/drawing/2014/main" id="{7A088EBB-B749-85B0-BC12-CCA7DC34EE59}"/>
                </a:ext>
              </a:extLst>
            </p:cNvPr>
            <p:cNvSpPr>
              <a:spLocks/>
            </p:cNvSpPr>
            <p:nvPr/>
          </p:nvSpPr>
          <p:spPr bwMode="auto">
            <a:xfrm>
              <a:off x="2218301" y="1126468"/>
              <a:ext cx="43" cy="57"/>
            </a:xfrm>
            <a:custGeom>
              <a:avLst/>
              <a:gdLst>
                <a:gd name="T0" fmla="*/ 7 w 43"/>
                <a:gd name="T1" fmla="*/ 0 h 57"/>
                <a:gd name="T2" fmla="*/ 43 w 43"/>
                <a:gd name="T3" fmla="*/ 0 h 57"/>
                <a:gd name="T4" fmla="*/ 36 w 43"/>
                <a:gd name="T5" fmla="*/ 7 h 57"/>
                <a:gd name="T6" fmla="*/ 21 w 43"/>
                <a:gd name="T7" fmla="*/ 7 h 57"/>
                <a:gd name="T8" fmla="*/ 14 w 43"/>
                <a:gd name="T9" fmla="*/ 57 h 57"/>
                <a:gd name="T10" fmla="*/ 7 w 43"/>
                <a:gd name="T11" fmla="*/ 57 h 57"/>
                <a:gd name="T12" fmla="*/ 14 w 43"/>
                <a:gd name="T13" fmla="*/ 7 h 57"/>
                <a:gd name="T14" fmla="*/ 0 w 43"/>
                <a:gd name="T15" fmla="*/ 7 h 57"/>
                <a:gd name="T16" fmla="*/ 7 w 43"/>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7">
                  <a:moveTo>
                    <a:pt x="7" y="0"/>
                  </a:moveTo>
                  <a:lnTo>
                    <a:pt x="43" y="0"/>
                  </a:lnTo>
                  <a:lnTo>
                    <a:pt x="36" y="7"/>
                  </a:lnTo>
                  <a:lnTo>
                    <a:pt x="21" y="7"/>
                  </a:lnTo>
                  <a:lnTo>
                    <a:pt x="14" y="57"/>
                  </a:lnTo>
                  <a:lnTo>
                    <a:pt x="7" y="57"/>
                  </a:lnTo>
                  <a:lnTo>
                    <a:pt x="14" y="7"/>
                  </a:lnTo>
                  <a:lnTo>
                    <a:pt x="0"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8" name="Freeform 40">
              <a:extLst>
                <a:ext uri="{FF2B5EF4-FFF2-40B4-BE49-F238E27FC236}">
                  <a16:creationId xmlns:a16="http://schemas.microsoft.com/office/drawing/2014/main" id="{6816B614-2441-E3AC-FC5C-F08B42461709}"/>
                </a:ext>
              </a:extLst>
            </p:cNvPr>
            <p:cNvSpPr>
              <a:spLocks noEditPoints="1"/>
            </p:cNvSpPr>
            <p:nvPr/>
          </p:nvSpPr>
          <p:spPr bwMode="auto">
            <a:xfrm>
              <a:off x="2218329" y="1126468"/>
              <a:ext cx="50" cy="57"/>
            </a:xfrm>
            <a:custGeom>
              <a:avLst/>
              <a:gdLst>
                <a:gd name="T0" fmla="*/ 2 w 7"/>
                <a:gd name="T1" fmla="*/ 0 h 8"/>
                <a:gd name="T2" fmla="*/ 5 w 7"/>
                <a:gd name="T3" fmla="*/ 0 h 8"/>
                <a:gd name="T4" fmla="*/ 6 w 7"/>
                <a:gd name="T5" fmla="*/ 2 h 8"/>
                <a:gd name="T6" fmla="*/ 5 w 7"/>
                <a:gd name="T7" fmla="*/ 4 h 8"/>
                <a:gd name="T8" fmla="*/ 5 w 7"/>
                <a:gd name="T9" fmla="*/ 4 h 8"/>
                <a:gd name="T10" fmla="*/ 5 w 7"/>
                <a:gd name="T11" fmla="*/ 5 h 8"/>
                <a:gd name="T12" fmla="*/ 5 w 7"/>
                <a:gd name="T13" fmla="*/ 7 h 8"/>
                <a:gd name="T14" fmla="*/ 5 w 7"/>
                <a:gd name="T15" fmla="*/ 8 h 8"/>
                <a:gd name="T16" fmla="*/ 4 w 7"/>
                <a:gd name="T17" fmla="*/ 8 h 8"/>
                <a:gd name="T18" fmla="*/ 4 w 7"/>
                <a:gd name="T19" fmla="*/ 7 h 8"/>
                <a:gd name="T20" fmla="*/ 4 w 7"/>
                <a:gd name="T21" fmla="*/ 5 h 8"/>
                <a:gd name="T22" fmla="*/ 3 w 7"/>
                <a:gd name="T23" fmla="*/ 4 h 8"/>
                <a:gd name="T24" fmla="*/ 2 w 7"/>
                <a:gd name="T25" fmla="*/ 4 h 8"/>
                <a:gd name="T26" fmla="*/ 1 w 7"/>
                <a:gd name="T27" fmla="*/ 8 h 8"/>
                <a:gd name="T28" fmla="*/ 0 w 7"/>
                <a:gd name="T29" fmla="*/ 8 h 8"/>
                <a:gd name="T30" fmla="*/ 2 w 7"/>
                <a:gd name="T31" fmla="*/ 0 h 8"/>
                <a:gd name="T32" fmla="*/ 2 w 7"/>
                <a:gd name="T33" fmla="*/ 3 h 8"/>
                <a:gd name="T34" fmla="*/ 4 w 7"/>
                <a:gd name="T35" fmla="*/ 3 h 8"/>
                <a:gd name="T36" fmla="*/ 5 w 7"/>
                <a:gd name="T37" fmla="*/ 2 h 8"/>
                <a:gd name="T38" fmla="*/ 4 w 7"/>
                <a:gd name="T39" fmla="*/ 1 h 8"/>
                <a:gd name="T40" fmla="*/ 3 w 7"/>
                <a:gd name="T41" fmla="*/ 1 h 8"/>
                <a:gd name="T42" fmla="*/ 2 w 7"/>
                <a:gd name="T4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2" y="0"/>
                  </a:moveTo>
                  <a:cubicBezTo>
                    <a:pt x="5" y="0"/>
                    <a:pt x="5" y="0"/>
                    <a:pt x="5" y="0"/>
                  </a:cubicBezTo>
                  <a:cubicBezTo>
                    <a:pt x="5" y="0"/>
                    <a:pt x="7" y="0"/>
                    <a:pt x="6" y="2"/>
                  </a:cubicBezTo>
                  <a:cubicBezTo>
                    <a:pt x="6" y="3"/>
                    <a:pt x="6" y="4"/>
                    <a:pt x="5" y="4"/>
                  </a:cubicBezTo>
                  <a:cubicBezTo>
                    <a:pt x="5" y="4"/>
                    <a:pt x="5" y="4"/>
                    <a:pt x="5" y="4"/>
                  </a:cubicBezTo>
                  <a:cubicBezTo>
                    <a:pt x="5" y="4"/>
                    <a:pt x="5" y="5"/>
                    <a:pt x="5" y="5"/>
                  </a:cubicBezTo>
                  <a:cubicBezTo>
                    <a:pt x="5" y="6"/>
                    <a:pt x="5" y="6"/>
                    <a:pt x="5" y="7"/>
                  </a:cubicBezTo>
                  <a:cubicBezTo>
                    <a:pt x="5" y="7"/>
                    <a:pt x="5" y="7"/>
                    <a:pt x="5" y="8"/>
                  </a:cubicBezTo>
                  <a:cubicBezTo>
                    <a:pt x="4" y="8"/>
                    <a:pt x="4" y="8"/>
                    <a:pt x="4" y="8"/>
                  </a:cubicBezTo>
                  <a:cubicBezTo>
                    <a:pt x="4" y="7"/>
                    <a:pt x="4" y="7"/>
                    <a:pt x="4" y="7"/>
                  </a:cubicBezTo>
                  <a:cubicBezTo>
                    <a:pt x="4" y="6"/>
                    <a:pt x="4" y="6"/>
                    <a:pt x="4" y="5"/>
                  </a:cubicBezTo>
                  <a:cubicBezTo>
                    <a:pt x="4" y="4"/>
                    <a:pt x="4" y="4"/>
                    <a:pt x="3" y="4"/>
                  </a:cubicBezTo>
                  <a:cubicBezTo>
                    <a:pt x="2" y="4"/>
                    <a:pt x="2" y="4"/>
                    <a:pt x="2" y="4"/>
                  </a:cubicBezTo>
                  <a:cubicBezTo>
                    <a:pt x="1" y="8"/>
                    <a:pt x="1" y="8"/>
                    <a:pt x="1" y="8"/>
                  </a:cubicBezTo>
                  <a:cubicBezTo>
                    <a:pt x="0" y="8"/>
                    <a:pt x="0" y="8"/>
                    <a:pt x="0" y="8"/>
                  </a:cubicBezTo>
                  <a:lnTo>
                    <a:pt x="2" y="0"/>
                  </a:lnTo>
                  <a:close/>
                  <a:moveTo>
                    <a:pt x="2" y="3"/>
                  </a:moveTo>
                  <a:cubicBezTo>
                    <a:pt x="4" y="3"/>
                    <a:pt x="4" y="3"/>
                    <a:pt x="4" y="3"/>
                  </a:cubicBezTo>
                  <a:cubicBezTo>
                    <a:pt x="5" y="3"/>
                    <a:pt x="5" y="3"/>
                    <a:pt x="5" y="2"/>
                  </a:cubicBezTo>
                  <a:cubicBezTo>
                    <a:pt x="5" y="1"/>
                    <a:pt x="5" y="1"/>
                    <a:pt x="4" y="1"/>
                  </a:cubicBezTo>
                  <a:cubicBezTo>
                    <a:pt x="3" y="1"/>
                    <a:pt x="3" y="1"/>
                    <a:pt x="3" y="1"/>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19" name="Freeform 41">
              <a:extLst>
                <a:ext uri="{FF2B5EF4-FFF2-40B4-BE49-F238E27FC236}">
                  <a16:creationId xmlns:a16="http://schemas.microsoft.com/office/drawing/2014/main" id="{1CCCD10B-0CD3-709E-4019-2BFDCA3AFA83}"/>
                </a:ext>
              </a:extLst>
            </p:cNvPr>
            <p:cNvSpPr>
              <a:spLocks noEditPoints="1"/>
            </p:cNvSpPr>
            <p:nvPr/>
          </p:nvSpPr>
          <p:spPr bwMode="auto">
            <a:xfrm>
              <a:off x="2218372" y="1126468"/>
              <a:ext cx="50" cy="57"/>
            </a:xfrm>
            <a:custGeom>
              <a:avLst/>
              <a:gdLst>
                <a:gd name="T0" fmla="*/ 4 w 7"/>
                <a:gd name="T1" fmla="*/ 0 h 8"/>
                <a:gd name="T2" fmla="*/ 6 w 7"/>
                <a:gd name="T3" fmla="*/ 3 h 8"/>
                <a:gd name="T4" fmla="*/ 3 w 7"/>
                <a:gd name="T5" fmla="*/ 8 h 8"/>
                <a:gd name="T6" fmla="*/ 0 w 7"/>
                <a:gd name="T7" fmla="*/ 4 h 8"/>
                <a:gd name="T8" fmla="*/ 4 w 7"/>
                <a:gd name="T9" fmla="*/ 0 h 8"/>
                <a:gd name="T10" fmla="*/ 3 w 7"/>
                <a:gd name="T11" fmla="*/ 7 h 8"/>
                <a:gd name="T12" fmla="*/ 5 w 7"/>
                <a:gd name="T13" fmla="*/ 3 h 8"/>
                <a:gd name="T14" fmla="*/ 4 w 7"/>
                <a:gd name="T15" fmla="*/ 1 h 8"/>
                <a:gd name="T16" fmla="*/ 1 w 7"/>
                <a:gd name="T17" fmla="*/ 4 h 8"/>
                <a:gd name="T18" fmla="*/ 3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0"/>
                  </a:moveTo>
                  <a:cubicBezTo>
                    <a:pt x="6" y="0"/>
                    <a:pt x="7" y="1"/>
                    <a:pt x="6" y="3"/>
                  </a:cubicBezTo>
                  <a:cubicBezTo>
                    <a:pt x="6" y="6"/>
                    <a:pt x="4" y="8"/>
                    <a:pt x="3" y="8"/>
                  </a:cubicBezTo>
                  <a:cubicBezTo>
                    <a:pt x="1" y="8"/>
                    <a:pt x="0" y="6"/>
                    <a:pt x="0" y="4"/>
                  </a:cubicBezTo>
                  <a:cubicBezTo>
                    <a:pt x="0" y="1"/>
                    <a:pt x="2" y="0"/>
                    <a:pt x="4" y="0"/>
                  </a:cubicBezTo>
                  <a:close/>
                  <a:moveTo>
                    <a:pt x="3" y="7"/>
                  </a:moveTo>
                  <a:cubicBezTo>
                    <a:pt x="4" y="7"/>
                    <a:pt x="5" y="5"/>
                    <a:pt x="5" y="3"/>
                  </a:cubicBezTo>
                  <a:cubicBezTo>
                    <a:pt x="5" y="2"/>
                    <a:pt x="5" y="1"/>
                    <a:pt x="4" y="1"/>
                  </a:cubicBezTo>
                  <a:cubicBezTo>
                    <a:pt x="2" y="1"/>
                    <a:pt x="1" y="3"/>
                    <a:pt x="1" y="4"/>
                  </a:cubicBezTo>
                  <a:cubicBezTo>
                    <a:pt x="1" y="6"/>
                    <a:pt x="2" y="7"/>
                    <a:pt x="3"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0" name="Freeform 42">
              <a:extLst>
                <a:ext uri="{FF2B5EF4-FFF2-40B4-BE49-F238E27FC236}">
                  <a16:creationId xmlns:a16="http://schemas.microsoft.com/office/drawing/2014/main" id="{7D1647E5-0A8D-7016-A2C6-B68B33750540}"/>
                </a:ext>
              </a:extLst>
            </p:cNvPr>
            <p:cNvSpPr>
              <a:spLocks/>
            </p:cNvSpPr>
            <p:nvPr/>
          </p:nvSpPr>
          <p:spPr bwMode="auto">
            <a:xfrm>
              <a:off x="2218414" y="1126468"/>
              <a:ext cx="29" cy="57"/>
            </a:xfrm>
            <a:custGeom>
              <a:avLst/>
              <a:gdLst>
                <a:gd name="T0" fmla="*/ 15 w 29"/>
                <a:gd name="T1" fmla="*/ 0 h 57"/>
                <a:gd name="T2" fmla="*/ 22 w 29"/>
                <a:gd name="T3" fmla="*/ 0 h 57"/>
                <a:gd name="T4" fmla="*/ 8 w 29"/>
                <a:gd name="T5" fmla="*/ 42 h 57"/>
                <a:gd name="T6" fmla="*/ 29 w 29"/>
                <a:gd name="T7" fmla="*/ 42 h 57"/>
                <a:gd name="T8" fmla="*/ 29 w 29"/>
                <a:gd name="T9" fmla="*/ 57 h 57"/>
                <a:gd name="T10" fmla="*/ 0 w 29"/>
                <a:gd name="T11" fmla="*/ 57 h 57"/>
                <a:gd name="T12" fmla="*/ 15 w 29"/>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29" h="57">
                  <a:moveTo>
                    <a:pt x="15" y="0"/>
                  </a:moveTo>
                  <a:lnTo>
                    <a:pt x="22" y="0"/>
                  </a:lnTo>
                  <a:lnTo>
                    <a:pt x="8" y="42"/>
                  </a:lnTo>
                  <a:lnTo>
                    <a:pt x="29" y="42"/>
                  </a:lnTo>
                  <a:lnTo>
                    <a:pt x="29" y="57"/>
                  </a:lnTo>
                  <a:lnTo>
                    <a:pt x="0" y="57"/>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1" name="Freeform 43">
              <a:extLst>
                <a:ext uri="{FF2B5EF4-FFF2-40B4-BE49-F238E27FC236}">
                  <a16:creationId xmlns:a16="http://schemas.microsoft.com/office/drawing/2014/main" id="{D77EA5F9-DBBC-332D-290E-42E05A27D5F3}"/>
                </a:ext>
              </a:extLst>
            </p:cNvPr>
            <p:cNvSpPr>
              <a:spLocks/>
            </p:cNvSpPr>
            <p:nvPr/>
          </p:nvSpPr>
          <p:spPr bwMode="auto">
            <a:xfrm>
              <a:off x="2218443" y="1126468"/>
              <a:ext cx="35" cy="57"/>
            </a:xfrm>
            <a:custGeom>
              <a:avLst/>
              <a:gdLst>
                <a:gd name="T0" fmla="*/ 14 w 35"/>
                <a:gd name="T1" fmla="*/ 0 h 57"/>
                <a:gd name="T2" fmla="*/ 21 w 35"/>
                <a:gd name="T3" fmla="*/ 0 h 57"/>
                <a:gd name="T4" fmla="*/ 14 w 35"/>
                <a:gd name="T5" fmla="*/ 42 h 57"/>
                <a:gd name="T6" fmla="*/ 35 w 35"/>
                <a:gd name="T7" fmla="*/ 42 h 57"/>
                <a:gd name="T8" fmla="*/ 35 w 35"/>
                <a:gd name="T9" fmla="*/ 57 h 57"/>
                <a:gd name="T10" fmla="*/ 0 w 35"/>
                <a:gd name="T11" fmla="*/ 57 h 57"/>
                <a:gd name="T12" fmla="*/ 14 w 35"/>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5" h="57">
                  <a:moveTo>
                    <a:pt x="14" y="0"/>
                  </a:moveTo>
                  <a:lnTo>
                    <a:pt x="21" y="0"/>
                  </a:lnTo>
                  <a:lnTo>
                    <a:pt x="14" y="42"/>
                  </a:lnTo>
                  <a:lnTo>
                    <a:pt x="35" y="42"/>
                  </a:lnTo>
                  <a:lnTo>
                    <a:pt x="35"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2" name="Freeform 44">
              <a:extLst>
                <a:ext uri="{FF2B5EF4-FFF2-40B4-BE49-F238E27FC236}">
                  <a16:creationId xmlns:a16="http://schemas.microsoft.com/office/drawing/2014/main" id="{B0EE2B3B-CA25-0EB9-AA28-799A0F205425}"/>
                </a:ext>
              </a:extLst>
            </p:cNvPr>
            <p:cNvSpPr>
              <a:spLocks/>
            </p:cNvSpPr>
            <p:nvPr/>
          </p:nvSpPr>
          <p:spPr bwMode="auto">
            <a:xfrm>
              <a:off x="2218478" y="1126468"/>
              <a:ext cx="43" cy="57"/>
            </a:xfrm>
            <a:custGeom>
              <a:avLst/>
              <a:gdLst>
                <a:gd name="T0" fmla="*/ 14 w 43"/>
                <a:gd name="T1" fmla="*/ 0 h 57"/>
                <a:gd name="T2" fmla="*/ 43 w 43"/>
                <a:gd name="T3" fmla="*/ 0 h 57"/>
                <a:gd name="T4" fmla="*/ 43 w 43"/>
                <a:gd name="T5" fmla="*/ 7 h 57"/>
                <a:gd name="T6" fmla="*/ 22 w 43"/>
                <a:gd name="T7" fmla="*/ 7 h 57"/>
                <a:gd name="T8" fmla="*/ 14 w 43"/>
                <a:gd name="T9" fmla="*/ 21 h 57"/>
                <a:gd name="T10" fmla="*/ 36 w 43"/>
                <a:gd name="T11" fmla="*/ 21 h 57"/>
                <a:gd name="T12" fmla="*/ 36 w 43"/>
                <a:gd name="T13" fmla="*/ 28 h 57"/>
                <a:gd name="T14" fmla="*/ 14 w 43"/>
                <a:gd name="T15" fmla="*/ 28 h 57"/>
                <a:gd name="T16" fmla="*/ 7 w 43"/>
                <a:gd name="T17" fmla="*/ 42 h 57"/>
                <a:gd name="T18" fmla="*/ 36 w 43"/>
                <a:gd name="T19" fmla="*/ 42 h 57"/>
                <a:gd name="T20" fmla="*/ 29 w 43"/>
                <a:gd name="T21" fmla="*/ 57 h 57"/>
                <a:gd name="T22" fmla="*/ 0 w 43"/>
                <a:gd name="T23" fmla="*/ 57 h 57"/>
                <a:gd name="T24" fmla="*/ 14 w 43"/>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57">
                  <a:moveTo>
                    <a:pt x="14" y="0"/>
                  </a:moveTo>
                  <a:lnTo>
                    <a:pt x="43" y="0"/>
                  </a:lnTo>
                  <a:lnTo>
                    <a:pt x="43" y="7"/>
                  </a:lnTo>
                  <a:lnTo>
                    <a:pt x="22" y="7"/>
                  </a:lnTo>
                  <a:lnTo>
                    <a:pt x="14" y="21"/>
                  </a:lnTo>
                  <a:lnTo>
                    <a:pt x="36" y="21"/>
                  </a:lnTo>
                  <a:lnTo>
                    <a:pt x="36" y="28"/>
                  </a:lnTo>
                  <a:lnTo>
                    <a:pt x="14" y="28"/>
                  </a:lnTo>
                  <a:lnTo>
                    <a:pt x="7" y="42"/>
                  </a:lnTo>
                  <a:lnTo>
                    <a:pt x="36" y="42"/>
                  </a:lnTo>
                  <a:lnTo>
                    <a:pt x="29"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3" name="Freeform 45">
              <a:extLst>
                <a:ext uri="{FF2B5EF4-FFF2-40B4-BE49-F238E27FC236}">
                  <a16:creationId xmlns:a16="http://schemas.microsoft.com/office/drawing/2014/main" id="{FA74B338-2760-DC41-811A-DCDE7D40A49E}"/>
                </a:ext>
              </a:extLst>
            </p:cNvPr>
            <p:cNvSpPr>
              <a:spLocks noEditPoints="1"/>
            </p:cNvSpPr>
            <p:nvPr/>
          </p:nvSpPr>
          <p:spPr bwMode="auto">
            <a:xfrm>
              <a:off x="2218514" y="1126468"/>
              <a:ext cx="42" cy="57"/>
            </a:xfrm>
            <a:custGeom>
              <a:avLst/>
              <a:gdLst>
                <a:gd name="T0" fmla="*/ 2 w 6"/>
                <a:gd name="T1" fmla="*/ 0 h 8"/>
                <a:gd name="T2" fmla="*/ 4 w 6"/>
                <a:gd name="T3" fmla="*/ 0 h 8"/>
                <a:gd name="T4" fmla="*/ 6 w 6"/>
                <a:gd name="T5" fmla="*/ 3 h 8"/>
                <a:gd name="T6" fmla="*/ 5 w 6"/>
                <a:gd name="T7" fmla="*/ 6 h 8"/>
                <a:gd name="T8" fmla="*/ 2 w 6"/>
                <a:gd name="T9" fmla="*/ 8 h 8"/>
                <a:gd name="T10" fmla="*/ 0 w 6"/>
                <a:gd name="T11" fmla="*/ 8 h 8"/>
                <a:gd name="T12" fmla="*/ 2 w 6"/>
                <a:gd name="T13" fmla="*/ 0 h 8"/>
                <a:gd name="T14" fmla="*/ 1 w 6"/>
                <a:gd name="T15" fmla="*/ 6 h 8"/>
                <a:gd name="T16" fmla="*/ 3 w 6"/>
                <a:gd name="T17" fmla="*/ 6 h 8"/>
                <a:gd name="T18" fmla="*/ 5 w 6"/>
                <a:gd name="T19" fmla="*/ 3 h 8"/>
                <a:gd name="T20" fmla="*/ 4 w 6"/>
                <a:gd name="T21" fmla="*/ 1 h 8"/>
                <a:gd name="T22" fmla="*/ 3 w 6"/>
                <a:gd name="T23" fmla="*/ 1 h 8"/>
                <a:gd name="T24" fmla="*/ 1 w 6"/>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cubicBezTo>
                    <a:pt x="4" y="0"/>
                    <a:pt x="4" y="0"/>
                    <a:pt x="4" y="0"/>
                  </a:cubicBezTo>
                  <a:cubicBezTo>
                    <a:pt x="6" y="0"/>
                    <a:pt x="6" y="1"/>
                    <a:pt x="6" y="3"/>
                  </a:cubicBezTo>
                  <a:cubicBezTo>
                    <a:pt x="6" y="4"/>
                    <a:pt x="6" y="5"/>
                    <a:pt x="5" y="6"/>
                  </a:cubicBezTo>
                  <a:cubicBezTo>
                    <a:pt x="4" y="7"/>
                    <a:pt x="4" y="8"/>
                    <a:pt x="2" y="8"/>
                  </a:cubicBezTo>
                  <a:cubicBezTo>
                    <a:pt x="0" y="8"/>
                    <a:pt x="0" y="8"/>
                    <a:pt x="0" y="8"/>
                  </a:cubicBezTo>
                  <a:lnTo>
                    <a:pt x="2" y="0"/>
                  </a:lnTo>
                  <a:close/>
                  <a:moveTo>
                    <a:pt x="1" y="6"/>
                  </a:moveTo>
                  <a:cubicBezTo>
                    <a:pt x="3" y="6"/>
                    <a:pt x="3" y="6"/>
                    <a:pt x="3" y="6"/>
                  </a:cubicBezTo>
                  <a:cubicBezTo>
                    <a:pt x="5" y="6"/>
                    <a:pt x="5" y="4"/>
                    <a:pt x="5" y="3"/>
                  </a:cubicBezTo>
                  <a:cubicBezTo>
                    <a:pt x="5" y="2"/>
                    <a:pt x="5" y="1"/>
                    <a:pt x="4" y="1"/>
                  </a:cubicBezTo>
                  <a:cubicBezTo>
                    <a:pt x="3" y="1"/>
                    <a:pt x="3" y="1"/>
                    <a:pt x="3" y="1"/>
                  </a:cubicBezTo>
                  <a:lnTo>
                    <a:pt x="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4" name="Freeform 47">
              <a:extLst>
                <a:ext uri="{FF2B5EF4-FFF2-40B4-BE49-F238E27FC236}">
                  <a16:creationId xmlns:a16="http://schemas.microsoft.com/office/drawing/2014/main" id="{C3ADF6B4-8CC9-E13B-8B83-320EC17BD64D}"/>
                </a:ext>
              </a:extLst>
            </p:cNvPr>
            <p:cNvSpPr>
              <a:spLocks/>
            </p:cNvSpPr>
            <p:nvPr/>
          </p:nvSpPr>
          <p:spPr bwMode="auto">
            <a:xfrm>
              <a:off x="2218655" y="1126468"/>
              <a:ext cx="43" cy="57"/>
            </a:xfrm>
            <a:custGeom>
              <a:avLst/>
              <a:gdLst>
                <a:gd name="T0" fmla="*/ 0 w 43"/>
                <a:gd name="T1" fmla="*/ 0 h 57"/>
                <a:gd name="T2" fmla="*/ 8 w 43"/>
                <a:gd name="T3" fmla="*/ 0 h 57"/>
                <a:gd name="T4" fmla="*/ 8 w 43"/>
                <a:gd name="T5" fmla="*/ 42 h 57"/>
                <a:gd name="T6" fmla="*/ 15 w 43"/>
                <a:gd name="T7" fmla="*/ 42 h 57"/>
                <a:gd name="T8" fmla="*/ 36 w 43"/>
                <a:gd name="T9" fmla="*/ 0 h 57"/>
                <a:gd name="T10" fmla="*/ 43 w 43"/>
                <a:gd name="T11" fmla="*/ 0 h 57"/>
                <a:gd name="T12" fmla="*/ 15 w 43"/>
                <a:gd name="T13" fmla="*/ 57 h 57"/>
                <a:gd name="T14" fmla="*/ 0 w 43"/>
                <a:gd name="T15" fmla="*/ 57 h 57"/>
                <a:gd name="T16" fmla="*/ 0 w 43"/>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7">
                  <a:moveTo>
                    <a:pt x="0" y="0"/>
                  </a:moveTo>
                  <a:lnTo>
                    <a:pt x="8" y="0"/>
                  </a:lnTo>
                  <a:lnTo>
                    <a:pt x="8" y="42"/>
                  </a:lnTo>
                  <a:lnTo>
                    <a:pt x="15" y="42"/>
                  </a:lnTo>
                  <a:lnTo>
                    <a:pt x="36" y="0"/>
                  </a:lnTo>
                  <a:lnTo>
                    <a:pt x="43" y="0"/>
                  </a:lnTo>
                  <a:lnTo>
                    <a:pt x="15" y="57"/>
                  </a:lnTo>
                  <a:lnTo>
                    <a:pt x="0"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5" name="Freeform 48">
              <a:extLst>
                <a:ext uri="{FF2B5EF4-FFF2-40B4-BE49-F238E27FC236}">
                  <a16:creationId xmlns:a16="http://schemas.microsoft.com/office/drawing/2014/main" id="{F4A566DF-8947-3642-5F4C-44B97F4EB529}"/>
                </a:ext>
              </a:extLst>
            </p:cNvPr>
            <p:cNvSpPr>
              <a:spLocks noEditPoints="1"/>
            </p:cNvSpPr>
            <p:nvPr/>
          </p:nvSpPr>
          <p:spPr bwMode="auto">
            <a:xfrm>
              <a:off x="2218677" y="1126468"/>
              <a:ext cx="42" cy="57"/>
            </a:xfrm>
            <a:custGeom>
              <a:avLst/>
              <a:gdLst>
                <a:gd name="T0" fmla="*/ 28 w 42"/>
                <a:gd name="T1" fmla="*/ 0 h 57"/>
                <a:gd name="T2" fmla="*/ 42 w 42"/>
                <a:gd name="T3" fmla="*/ 0 h 57"/>
                <a:gd name="T4" fmla="*/ 42 w 42"/>
                <a:gd name="T5" fmla="*/ 57 h 57"/>
                <a:gd name="T6" fmla="*/ 35 w 42"/>
                <a:gd name="T7" fmla="*/ 57 h 57"/>
                <a:gd name="T8" fmla="*/ 35 w 42"/>
                <a:gd name="T9" fmla="*/ 35 h 57"/>
                <a:gd name="T10" fmla="*/ 14 w 42"/>
                <a:gd name="T11" fmla="*/ 35 h 57"/>
                <a:gd name="T12" fmla="*/ 7 w 42"/>
                <a:gd name="T13" fmla="*/ 57 h 57"/>
                <a:gd name="T14" fmla="*/ 0 w 42"/>
                <a:gd name="T15" fmla="*/ 57 h 57"/>
                <a:gd name="T16" fmla="*/ 28 w 42"/>
                <a:gd name="T17" fmla="*/ 0 h 57"/>
                <a:gd name="T18" fmla="*/ 35 w 42"/>
                <a:gd name="T19" fmla="*/ 7 h 57"/>
                <a:gd name="T20" fmla="*/ 35 w 42"/>
                <a:gd name="T21" fmla="*/ 7 h 57"/>
                <a:gd name="T22" fmla="*/ 21 w 42"/>
                <a:gd name="T23" fmla="*/ 28 h 57"/>
                <a:gd name="T24" fmla="*/ 35 w 42"/>
                <a:gd name="T25" fmla="*/ 28 h 57"/>
                <a:gd name="T26" fmla="*/ 35 w 42"/>
                <a:gd name="T27"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57">
                  <a:moveTo>
                    <a:pt x="28" y="0"/>
                  </a:moveTo>
                  <a:lnTo>
                    <a:pt x="42" y="0"/>
                  </a:lnTo>
                  <a:lnTo>
                    <a:pt x="42" y="57"/>
                  </a:lnTo>
                  <a:lnTo>
                    <a:pt x="35" y="57"/>
                  </a:lnTo>
                  <a:lnTo>
                    <a:pt x="35" y="35"/>
                  </a:lnTo>
                  <a:lnTo>
                    <a:pt x="14" y="35"/>
                  </a:lnTo>
                  <a:lnTo>
                    <a:pt x="7" y="57"/>
                  </a:lnTo>
                  <a:lnTo>
                    <a:pt x="0" y="57"/>
                  </a:lnTo>
                  <a:lnTo>
                    <a:pt x="28" y="0"/>
                  </a:lnTo>
                  <a:close/>
                  <a:moveTo>
                    <a:pt x="35" y="7"/>
                  </a:moveTo>
                  <a:lnTo>
                    <a:pt x="35" y="7"/>
                  </a:lnTo>
                  <a:lnTo>
                    <a:pt x="21" y="28"/>
                  </a:lnTo>
                  <a:lnTo>
                    <a:pt x="35" y="28"/>
                  </a:lnTo>
                  <a:lnTo>
                    <a:pt x="3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6" name="Freeform 49">
              <a:extLst>
                <a:ext uri="{FF2B5EF4-FFF2-40B4-BE49-F238E27FC236}">
                  <a16:creationId xmlns:a16="http://schemas.microsoft.com/office/drawing/2014/main" id="{DED942C5-853C-035E-82EC-DDDED026764D}"/>
                </a:ext>
              </a:extLst>
            </p:cNvPr>
            <p:cNvSpPr>
              <a:spLocks/>
            </p:cNvSpPr>
            <p:nvPr/>
          </p:nvSpPr>
          <p:spPr bwMode="auto">
            <a:xfrm>
              <a:off x="2218719" y="1126468"/>
              <a:ext cx="36" cy="57"/>
            </a:xfrm>
            <a:custGeom>
              <a:avLst/>
              <a:gdLst>
                <a:gd name="T0" fmla="*/ 14 w 36"/>
                <a:gd name="T1" fmla="*/ 0 h 57"/>
                <a:gd name="T2" fmla="*/ 21 w 36"/>
                <a:gd name="T3" fmla="*/ 0 h 57"/>
                <a:gd name="T4" fmla="*/ 14 w 36"/>
                <a:gd name="T5" fmla="*/ 42 h 57"/>
                <a:gd name="T6" fmla="*/ 36 w 36"/>
                <a:gd name="T7" fmla="*/ 42 h 57"/>
                <a:gd name="T8" fmla="*/ 29 w 36"/>
                <a:gd name="T9" fmla="*/ 57 h 57"/>
                <a:gd name="T10" fmla="*/ 0 w 36"/>
                <a:gd name="T11" fmla="*/ 57 h 57"/>
                <a:gd name="T12" fmla="*/ 14 w 36"/>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14" y="0"/>
                  </a:moveTo>
                  <a:lnTo>
                    <a:pt x="21" y="0"/>
                  </a:lnTo>
                  <a:lnTo>
                    <a:pt x="14" y="42"/>
                  </a:lnTo>
                  <a:lnTo>
                    <a:pt x="36" y="42"/>
                  </a:lnTo>
                  <a:lnTo>
                    <a:pt x="29"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7" name="Freeform 50">
              <a:extLst>
                <a:ext uri="{FF2B5EF4-FFF2-40B4-BE49-F238E27FC236}">
                  <a16:creationId xmlns:a16="http://schemas.microsoft.com/office/drawing/2014/main" id="{AA8A5E12-869F-C7EB-798A-FE04BADB5E63}"/>
                </a:ext>
              </a:extLst>
            </p:cNvPr>
            <p:cNvSpPr>
              <a:spLocks/>
            </p:cNvSpPr>
            <p:nvPr/>
          </p:nvSpPr>
          <p:spPr bwMode="auto">
            <a:xfrm>
              <a:off x="2218755" y="1126468"/>
              <a:ext cx="49" cy="57"/>
            </a:xfrm>
            <a:custGeom>
              <a:avLst/>
              <a:gdLst>
                <a:gd name="T0" fmla="*/ 2 w 7"/>
                <a:gd name="T1" fmla="*/ 0 h 8"/>
                <a:gd name="T2" fmla="*/ 3 w 7"/>
                <a:gd name="T3" fmla="*/ 0 h 8"/>
                <a:gd name="T4" fmla="*/ 2 w 7"/>
                <a:gd name="T5" fmla="*/ 5 h 8"/>
                <a:gd name="T6" fmla="*/ 1 w 7"/>
                <a:gd name="T7" fmla="*/ 5 h 8"/>
                <a:gd name="T8" fmla="*/ 3 w 7"/>
                <a:gd name="T9" fmla="*/ 7 h 8"/>
                <a:gd name="T10" fmla="*/ 4 w 7"/>
                <a:gd name="T11" fmla="*/ 5 h 8"/>
                <a:gd name="T12" fmla="*/ 6 w 7"/>
                <a:gd name="T13" fmla="*/ 0 h 8"/>
                <a:gd name="T14" fmla="*/ 7 w 7"/>
                <a:gd name="T15" fmla="*/ 0 h 8"/>
                <a:gd name="T16" fmla="*/ 6 w 7"/>
                <a:gd name="T17" fmla="*/ 5 h 8"/>
                <a:gd name="T18" fmla="*/ 2 w 7"/>
                <a:gd name="T19" fmla="*/ 8 h 8"/>
                <a:gd name="T20" fmla="*/ 0 w 7"/>
                <a:gd name="T21" fmla="*/ 5 h 8"/>
                <a:gd name="T22" fmla="*/ 0 w 7"/>
                <a:gd name="T23" fmla="*/ 4 h 8"/>
                <a:gd name="T24" fmla="*/ 2 w 7"/>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2" y="0"/>
                  </a:moveTo>
                  <a:cubicBezTo>
                    <a:pt x="3" y="0"/>
                    <a:pt x="3" y="0"/>
                    <a:pt x="3" y="0"/>
                  </a:cubicBezTo>
                  <a:cubicBezTo>
                    <a:pt x="2" y="5"/>
                    <a:pt x="2" y="5"/>
                    <a:pt x="2" y="5"/>
                  </a:cubicBezTo>
                  <a:cubicBezTo>
                    <a:pt x="1" y="5"/>
                    <a:pt x="1" y="5"/>
                    <a:pt x="1" y="5"/>
                  </a:cubicBezTo>
                  <a:cubicBezTo>
                    <a:pt x="1" y="6"/>
                    <a:pt x="2" y="7"/>
                    <a:pt x="3" y="7"/>
                  </a:cubicBezTo>
                  <a:cubicBezTo>
                    <a:pt x="3" y="7"/>
                    <a:pt x="4" y="6"/>
                    <a:pt x="4" y="5"/>
                  </a:cubicBezTo>
                  <a:cubicBezTo>
                    <a:pt x="6" y="0"/>
                    <a:pt x="6" y="0"/>
                    <a:pt x="6" y="0"/>
                  </a:cubicBezTo>
                  <a:cubicBezTo>
                    <a:pt x="7" y="0"/>
                    <a:pt x="7" y="0"/>
                    <a:pt x="7" y="0"/>
                  </a:cubicBezTo>
                  <a:cubicBezTo>
                    <a:pt x="6" y="5"/>
                    <a:pt x="6" y="5"/>
                    <a:pt x="6" y="5"/>
                  </a:cubicBezTo>
                  <a:cubicBezTo>
                    <a:pt x="5" y="6"/>
                    <a:pt x="5" y="8"/>
                    <a:pt x="2" y="8"/>
                  </a:cubicBezTo>
                  <a:cubicBezTo>
                    <a:pt x="1" y="8"/>
                    <a:pt x="0" y="7"/>
                    <a:pt x="0" y="5"/>
                  </a:cubicBezTo>
                  <a:cubicBezTo>
                    <a:pt x="0" y="5"/>
                    <a:pt x="0" y="5"/>
                    <a:pt x="0" y="4"/>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8" name="Freeform 51">
              <a:extLst>
                <a:ext uri="{FF2B5EF4-FFF2-40B4-BE49-F238E27FC236}">
                  <a16:creationId xmlns:a16="http://schemas.microsoft.com/office/drawing/2014/main" id="{F9C4B486-E9C9-3CC1-E518-D770E8C6136E}"/>
                </a:ext>
              </a:extLst>
            </p:cNvPr>
            <p:cNvSpPr>
              <a:spLocks noEditPoints="1"/>
            </p:cNvSpPr>
            <p:nvPr/>
          </p:nvSpPr>
          <p:spPr bwMode="auto">
            <a:xfrm>
              <a:off x="2218790" y="1126468"/>
              <a:ext cx="43" cy="57"/>
            </a:xfrm>
            <a:custGeom>
              <a:avLst/>
              <a:gdLst>
                <a:gd name="T0" fmla="*/ 36 w 43"/>
                <a:gd name="T1" fmla="*/ 0 h 57"/>
                <a:gd name="T2" fmla="*/ 43 w 43"/>
                <a:gd name="T3" fmla="*/ 0 h 57"/>
                <a:gd name="T4" fmla="*/ 43 w 43"/>
                <a:gd name="T5" fmla="*/ 57 h 57"/>
                <a:gd name="T6" fmla="*/ 36 w 43"/>
                <a:gd name="T7" fmla="*/ 57 h 57"/>
                <a:gd name="T8" fmla="*/ 36 w 43"/>
                <a:gd name="T9" fmla="*/ 35 h 57"/>
                <a:gd name="T10" fmla="*/ 14 w 43"/>
                <a:gd name="T11" fmla="*/ 35 h 57"/>
                <a:gd name="T12" fmla="*/ 7 w 43"/>
                <a:gd name="T13" fmla="*/ 57 h 57"/>
                <a:gd name="T14" fmla="*/ 0 w 43"/>
                <a:gd name="T15" fmla="*/ 57 h 57"/>
                <a:gd name="T16" fmla="*/ 36 w 43"/>
                <a:gd name="T17" fmla="*/ 0 h 57"/>
                <a:gd name="T18" fmla="*/ 36 w 43"/>
                <a:gd name="T19" fmla="*/ 7 h 57"/>
                <a:gd name="T20" fmla="*/ 36 w 43"/>
                <a:gd name="T21" fmla="*/ 7 h 57"/>
                <a:gd name="T22" fmla="*/ 21 w 43"/>
                <a:gd name="T23" fmla="*/ 28 h 57"/>
                <a:gd name="T24" fmla="*/ 36 w 43"/>
                <a:gd name="T25" fmla="*/ 28 h 57"/>
                <a:gd name="T26" fmla="*/ 36 w 43"/>
                <a:gd name="T27"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7">
                  <a:moveTo>
                    <a:pt x="36" y="0"/>
                  </a:moveTo>
                  <a:lnTo>
                    <a:pt x="43" y="0"/>
                  </a:lnTo>
                  <a:lnTo>
                    <a:pt x="43" y="57"/>
                  </a:lnTo>
                  <a:lnTo>
                    <a:pt x="36" y="57"/>
                  </a:lnTo>
                  <a:lnTo>
                    <a:pt x="36" y="35"/>
                  </a:lnTo>
                  <a:lnTo>
                    <a:pt x="14" y="35"/>
                  </a:lnTo>
                  <a:lnTo>
                    <a:pt x="7" y="57"/>
                  </a:lnTo>
                  <a:lnTo>
                    <a:pt x="0" y="57"/>
                  </a:lnTo>
                  <a:lnTo>
                    <a:pt x="36" y="0"/>
                  </a:lnTo>
                  <a:close/>
                  <a:moveTo>
                    <a:pt x="36" y="7"/>
                  </a:moveTo>
                  <a:lnTo>
                    <a:pt x="36" y="7"/>
                  </a:lnTo>
                  <a:lnTo>
                    <a:pt x="21" y="28"/>
                  </a:lnTo>
                  <a:lnTo>
                    <a:pt x="36" y="28"/>
                  </a:lnTo>
                  <a:lnTo>
                    <a:pt x="3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29" name="Freeform 52">
              <a:extLst>
                <a:ext uri="{FF2B5EF4-FFF2-40B4-BE49-F238E27FC236}">
                  <a16:creationId xmlns:a16="http://schemas.microsoft.com/office/drawing/2014/main" id="{6F063933-3791-E1A2-693B-97F2A8D8C016}"/>
                </a:ext>
              </a:extLst>
            </p:cNvPr>
            <p:cNvSpPr>
              <a:spLocks/>
            </p:cNvSpPr>
            <p:nvPr/>
          </p:nvSpPr>
          <p:spPr bwMode="auto">
            <a:xfrm>
              <a:off x="2218840" y="1126468"/>
              <a:ext cx="35" cy="57"/>
            </a:xfrm>
            <a:custGeom>
              <a:avLst/>
              <a:gdLst>
                <a:gd name="T0" fmla="*/ 0 w 35"/>
                <a:gd name="T1" fmla="*/ 0 h 57"/>
                <a:gd name="T2" fmla="*/ 35 w 35"/>
                <a:gd name="T3" fmla="*/ 0 h 57"/>
                <a:gd name="T4" fmla="*/ 35 w 35"/>
                <a:gd name="T5" fmla="*/ 7 h 57"/>
                <a:gd name="T6" fmla="*/ 21 w 35"/>
                <a:gd name="T7" fmla="*/ 7 h 57"/>
                <a:gd name="T8" fmla="*/ 7 w 35"/>
                <a:gd name="T9" fmla="*/ 57 h 57"/>
                <a:gd name="T10" fmla="*/ 0 w 35"/>
                <a:gd name="T11" fmla="*/ 57 h 57"/>
                <a:gd name="T12" fmla="*/ 14 w 35"/>
                <a:gd name="T13" fmla="*/ 7 h 57"/>
                <a:gd name="T14" fmla="*/ 0 w 35"/>
                <a:gd name="T15" fmla="*/ 7 h 57"/>
                <a:gd name="T16" fmla="*/ 0 w 35"/>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57">
                  <a:moveTo>
                    <a:pt x="0" y="0"/>
                  </a:moveTo>
                  <a:lnTo>
                    <a:pt x="35" y="0"/>
                  </a:lnTo>
                  <a:lnTo>
                    <a:pt x="35" y="7"/>
                  </a:lnTo>
                  <a:lnTo>
                    <a:pt x="21" y="7"/>
                  </a:lnTo>
                  <a:lnTo>
                    <a:pt x="7" y="57"/>
                  </a:lnTo>
                  <a:lnTo>
                    <a:pt x="0" y="57"/>
                  </a:lnTo>
                  <a:lnTo>
                    <a:pt x="14" y="7"/>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0" name="Freeform 53">
              <a:extLst>
                <a:ext uri="{FF2B5EF4-FFF2-40B4-BE49-F238E27FC236}">
                  <a16:creationId xmlns:a16="http://schemas.microsoft.com/office/drawing/2014/main" id="{78E4BA07-DB28-73C2-B803-FC38C36CC8ED}"/>
                </a:ext>
              </a:extLst>
            </p:cNvPr>
            <p:cNvSpPr>
              <a:spLocks/>
            </p:cNvSpPr>
            <p:nvPr/>
          </p:nvSpPr>
          <p:spPr bwMode="auto">
            <a:xfrm>
              <a:off x="2218861" y="1126468"/>
              <a:ext cx="21" cy="57"/>
            </a:xfrm>
            <a:custGeom>
              <a:avLst/>
              <a:gdLst>
                <a:gd name="T0" fmla="*/ 14 w 21"/>
                <a:gd name="T1" fmla="*/ 0 h 57"/>
                <a:gd name="T2" fmla="*/ 21 w 21"/>
                <a:gd name="T3" fmla="*/ 0 h 57"/>
                <a:gd name="T4" fmla="*/ 14 w 21"/>
                <a:gd name="T5" fmla="*/ 57 h 57"/>
                <a:gd name="T6" fmla="*/ 0 w 21"/>
                <a:gd name="T7" fmla="*/ 57 h 57"/>
                <a:gd name="T8" fmla="*/ 14 w 21"/>
                <a:gd name="T9" fmla="*/ 0 h 57"/>
              </a:gdLst>
              <a:ahLst/>
              <a:cxnLst>
                <a:cxn ang="0">
                  <a:pos x="T0" y="T1"/>
                </a:cxn>
                <a:cxn ang="0">
                  <a:pos x="T2" y="T3"/>
                </a:cxn>
                <a:cxn ang="0">
                  <a:pos x="T4" y="T5"/>
                </a:cxn>
                <a:cxn ang="0">
                  <a:pos x="T6" y="T7"/>
                </a:cxn>
                <a:cxn ang="0">
                  <a:pos x="T8" y="T9"/>
                </a:cxn>
              </a:cxnLst>
              <a:rect l="0" t="0" r="r" b="b"/>
              <a:pathLst>
                <a:path w="21" h="57">
                  <a:moveTo>
                    <a:pt x="14" y="0"/>
                  </a:moveTo>
                  <a:lnTo>
                    <a:pt x="21" y="0"/>
                  </a:lnTo>
                  <a:lnTo>
                    <a:pt x="14"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1" name="Freeform 54">
              <a:extLst>
                <a:ext uri="{FF2B5EF4-FFF2-40B4-BE49-F238E27FC236}">
                  <a16:creationId xmlns:a16="http://schemas.microsoft.com/office/drawing/2014/main" id="{F619D001-E96C-EBF6-1760-3E3FB78B348F}"/>
                </a:ext>
              </a:extLst>
            </p:cNvPr>
            <p:cNvSpPr>
              <a:spLocks noEditPoints="1"/>
            </p:cNvSpPr>
            <p:nvPr/>
          </p:nvSpPr>
          <p:spPr bwMode="auto">
            <a:xfrm>
              <a:off x="2218882" y="1126468"/>
              <a:ext cx="43" cy="57"/>
            </a:xfrm>
            <a:custGeom>
              <a:avLst/>
              <a:gdLst>
                <a:gd name="T0" fmla="*/ 4 w 6"/>
                <a:gd name="T1" fmla="*/ 0 h 8"/>
                <a:gd name="T2" fmla="*/ 6 w 6"/>
                <a:gd name="T3" fmla="*/ 3 h 8"/>
                <a:gd name="T4" fmla="*/ 2 w 6"/>
                <a:gd name="T5" fmla="*/ 8 h 8"/>
                <a:gd name="T6" fmla="*/ 0 w 6"/>
                <a:gd name="T7" fmla="*/ 4 h 8"/>
                <a:gd name="T8" fmla="*/ 4 w 6"/>
                <a:gd name="T9" fmla="*/ 0 h 8"/>
                <a:gd name="T10" fmla="*/ 3 w 6"/>
                <a:gd name="T11" fmla="*/ 7 h 8"/>
                <a:gd name="T12" fmla="*/ 5 w 6"/>
                <a:gd name="T13" fmla="*/ 3 h 8"/>
                <a:gd name="T14" fmla="*/ 4 w 6"/>
                <a:gd name="T15" fmla="*/ 1 h 8"/>
                <a:gd name="T16" fmla="*/ 1 w 6"/>
                <a:gd name="T17" fmla="*/ 4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0"/>
                  </a:moveTo>
                  <a:cubicBezTo>
                    <a:pt x="5" y="0"/>
                    <a:pt x="6" y="1"/>
                    <a:pt x="6" y="3"/>
                  </a:cubicBezTo>
                  <a:cubicBezTo>
                    <a:pt x="6" y="6"/>
                    <a:pt x="4" y="8"/>
                    <a:pt x="2" y="8"/>
                  </a:cubicBezTo>
                  <a:cubicBezTo>
                    <a:pt x="1" y="8"/>
                    <a:pt x="0" y="6"/>
                    <a:pt x="0" y="4"/>
                  </a:cubicBezTo>
                  <a:cubicBezTo>
                    <a:pt x="0" y="1"/>
                    <a:pt x="2" y="0"/>
                    <a:pt x="4" y="0"/>
                  </a:cubicBezTo>
                  <a:close/>
                  <a:moveTo>
                    <a:pt x="3" y="7"/>
                  </a:moveTo>
                  <a:cubicBezTo>
                    <a:pt x="4" y="7"/>
                    <a:pt x="5" y="5"/>
                    <a:pt x="5" y="3"/>
                  </a:cubicBezTo>
                  <a:cubicBezTo>
                    <a:pt x="5" y="2"/>
                    <a:pt x="5" y="1"/>
                    <a:pt x="4" y="1"/>
                  </a:cubicBezTo>
                  <a:cubicBezTo>
                    <a:pt x="2" y="1"/>
                    <a:pt x="1" y="3"/>
                    <a:pt x="1" y="4"/>
                  </a:cubicBezTo>
                  <a:cubicBezTo>
                    <a:pt x="1" y="6"/>
                    <a:pt x="1" y="7"/>
                    <a:pt x="3"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2" name="Freeform 55">
              <a:extLst>
                <a:ext uri="{FF2B5EF4-FFF2-40B4-BE49-F238E27FC236}">
                  <a16:creationId xmlns:a16="http://schemas.microsoft.com/office/drawing/2014/main" id="{CB51BDCA-4ED9-86B4-3FE5-795E089D3A09}"/>
                </a:ext>
              </a:extLst>
            </p:cNvPr>
            <p:cNvSpPr>
              <a:spLocks/>
            </p:cNvSpPr>
            <p:nvPr/>
          </p:nvSpPr>
          <p:spPr bwMode="auto">
            <a:xfrm>
              <a:off x="2218925" y="1126468"/>
              <a:ext cx="49" cy="57"/>
            </a:xfrm>
            <a:custGeom>
              <a:avLst/>
              <a:gdLst>
                <a:gd name="T0" fmla="*/ 7 w 49"/>
                <a:gd name="T1" fmla="*/ 0 h 57"/>
                <a:gd name="T2" fmla="*/ 21 w 49"/>
                <a:gd name="T3" fmla="*/ 0 h 57"/>
                <a:gd name="T4" fmla="*/ 28 w 49"/>
                <a:gd name="T5" fmla="*/ 42 h 57"/>
                <a:gd name="T6" fmla="*/ 28 w 49"/>
                <a:gd name="T7" fmla="*/ 42 h 57"/>
                <a:gd name="T8" fmla="*/ 42 w 49"/>
                <a:gd name="T9" fmla="*/ 0 h 57"/>
                <a:gd name="T10" fmla="*/ 49 w 49"/>
                <a:gd name="T11" fmla="*/ 0 h 57"/>
                <a:gd name="T12" fmla="*/ 35 w 49"/>
                <a:gd name="T13" fmla="*/ 57 h 57"/>
                <a:gd name="T14" fmla="*/ 21 w 49"/>
                <a:gd name="T15" fmla="*/ 57 h 57"/>
                <a:gd name="T16" fmla="*/ 14 w 49"/>
                <a:gd name="T17" fmla="*/ 14 h 57"/>
                <a:gd name="T18" fmla="*/ 14 w 49"/>
                <a:gd name="T19" fmla="*/ 14 h 57"/>
                <a:gd name="T20" fmla="*/ 7 w 49"/>
                <a:gd name="T21" fmla="*/ 57 h 57"/>
                <a:gd name="T22" fmla="*/ 0 w 49"/>
                <a:gd name="T23" fmla="*/ 57 h 57"/>
                <a:gd name="T24" fmla="*/ 7 w 49"/>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7">
                  <a:moveTo>
                    <a:pt x="7" y="0"/>
                  </a:moveTo>
                  <a:lnTo>
                    <a:pt x="21" y="0"/>
                  </a:lnTo>
                  <a:lnTo>
                    <a:pt x="28" y="42"/>
                  </a:lnTo>
                  <a:lnTo>
                    <a:pt x="28" y="42"/>
                  </a:lnTo>
                  <a:lnTo>
                    <a:pt x="42" y="0"/>
                  </a:lnTo>
                  <a:lnTo>
                    <a:pt x="49" y="0"/>
                  </a:lnTo>
                  <a:lnTo>
                    <a:pt x="35" y="57"/>
                  </a:lnTo>
                  <a:lnTo>
                    <a:pt x="21" y="57"/>
                  </a:lnTo>
                  <a:lnTo>
                    <a:pt x="14" y="14"/>
                  </a:lnTo>
                  <a:lnTo>
                    <a:pt x="14" y="14"/>
                  </a:lnTo>
                  <a:lnTo>
                    <a:pt x="7" y="57"/>
                  </a:lnTo>
                  <a:lnTo>
                    <a:pt x="0" y="5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3" name="Freeform 56">
              <a:extLst>
                <a:ext uri="{FF2B5EF4-FFF2-40B4-BE49-F238E27FC236}">
                  <a16:creationId xmlns:a16="http://schemas.microsoft.com/office/drawing/2014/main" id="{3A71F514-069B-0BD2-A34B-D56531E5F005}"/>
                </a:ext>
              </a:extLst>
            </p:cNvPr>
            <p:cNvSpPr>
              <a:spLocks noEditPoints="1"/>
            </p:cNvSpPr>
            <p:nvPr/>
          </p:nvSpPr>
          <p:spPr bwMode="auto">
            <a:xfrm>
              <a:off x="2217359" y="1126468"/>
              <a:ext cx="70" cy="57"/>
            </a:xfrm>
            <a:custGeom>
              <a:avLst/>
              <a:gdLst>
                <a:gd name="T0" fmla="*/ 42 w 70"/>
                <a:gd name="T1" fmla="*/ 0 h 57"/>
                <a:gd name="T2" fmla="*/ 63 w 70"/>
                <a:gd name="T3" fmla="*/ 0 h 57"/>
                <a:gd name="T4" fmla="*/ 70 w 70"/>
                <a:gd name="T5" fmla="*/ 57 h 57"/>
                <a:gd name="T6" fmla="*/ 49 w 70"/>
                <a:gd name="T7" fmla="*/ 57 h 57"/>
                <a:gd name="T8" fmla="*/ 49 w 70"/>
                <a:gd name="T9" fmla="*/ 50 h 57"/>
                <a:gd name="T10" fmla="*/ 28 w 70"/>
                <a:gd name="T11" fmla="*/ 50 h 57"/>
                <a:gd name="T12" fmla="*/ 21 w 70"/>
                <a:gd name="T13" fmla="*/ 57 h 57"/>
                <a:gd name="T14" fmla="*/ 0 w 70"/>
                <a:gd name="T15" fmla="*/ 57 h 57"/>
                <a:gd name="T16" fmla="*/ 42 w 70"/>
                <a:gd name="T17" fmla="*/ 0 h 57"/>
                <a:gd name="T18" fmla="*/ 49 w 70"/>
                <a:gd name="T19" fmla="*/ 14 h 57"/>
                <a:gd name="T20" fmla="*/ 49 w 70"/>
                <a:gd name="T21" fmla="*/ 14 h 57"/>
                <a:gd name="T22" fmla="*/ 35 w 70"/>
                <a:gd name="T23" fmla="*/ 35 h 57"/>
                <a:gd name="T24" fmla="*/ 49 w 70"/>
                <a:gd name="T25" fmla="*/ 35 h 57"/>
                <a:gd name="T26" fmla="*/ 49 w 70"/>
                <a:gd name="T27"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42" y="0"/>
                  </a:moveTo>
                  <a:lnTo>
                    <a:pt x="63" y="0"/>
                  </a:lnTo>
                  <a:lnTo>
                    <a:pt x="70" y="57"/>
                  </a:lnTo>
                  <a:lnTo>
                    <a:pt x="49" y="57"/>
                  </a:lnTo>
                  <a:lnTo>
                    <a:pt x="49" y="50"/>
                  </a:lnTo>
                  <a:lnTo>
                    <a:pt x="28" y="50"/>
                  </a:lnTo>
                  <a:lnTo>
                    <a:pt x="21" y="57"/>
                  </a:lnTo>
                  <a:lnTo>
                    <a:pt x="0" y="57"/>
                  </a:lnTo>
                  <a:lnTo>
                    <a:pt x="42" y="0"/>
                  </a:lnTo>
                  <a:close/>
                  <a:moveTo>
                    <a:pt x="49" y="14"/>
                  </a:moveTo>
                  <a:lnTo>
                    <a:pt x="49" y="14"/>
                  </a:lnTo>
                  <a:lnTo>
                    <a:pt x="35" y="35"/>
                  </a:lnTo>
                  <a:lnTo>
                    <a:pt x="49" y="35"/>
                  </a:lnTo>
                  <a:lnTo>
                    <a:pt x="49"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4" name="Freeform 57">
              <a:extLst>
                <a:ext uri="{FF2B5EF4-FFF2-40B4-BE49-F238E27FC236}">
                  <a16:creationId xmlns:a16="http://schemas.microsoft.com/office/drawing/2014/main" id="{E800D156-3D6B-4560-E63A-A32A6C841751}"/>
                </a:ext>
              </a:extLst>
            </p:cNvPr>
            <p:cNvSpPr>
              <a:spLocks/>
            </p:cNvSpPr>
            <p:nvPr/>
          </p:nvSpPr>
          <p:spPr bwMode="auto">
            <a:xfrm>
              <a:off x="2217429" y="1126468"/>
              <a:ext cx="57" cy="57"/>
            </a:xfrm>
            <a:custGeom>
              <a:avLst/>
              <a:gdLst>
                <a:gd name="T0" fmla="*/ 29 w 57"/>
                <a:gd name="T1" fmla="*/ 21 h 57"/>
                <a:gd name="T2" fmla="*/ 15 w 57"/>
                <a:gd name="T3" fmla="*/ 0 h 57"/>
                <a:gd name="T4" fmla="*/ 29 w 57"/>
                <a:gd name="T5" fmla="*/ 0 h 57"/>
                <a:gd name="T6" fmla="*/ 29 w 57"/>
                <a:gd name="T7" fmla="*/ 21 h 57"/>
                <a:gd name="T8" fmla="*/ 43 w 57"/>
                <a:gd name="T9" fmla="*/ 0 h 57"/>
                <a:gd name="T10" fmla="*/ 57 w 57"/>
                <a:gd name="T11" fmla="*/ 0 h 57"/>
                <a:gd name="T12" fmla="*/ 36 w 57"/>
                <a:gd name="T13" fmla="*/ 28 h 57"/>
                <a:gd name="T14" fmla="*/ 43 w 57"/>
                <a:gd name="T15" fmla="*/ 57 h 57"/>
                <a:gd name="T16" fmla="*/ 36 w 57"/>
                <a:gd name="T17" fmla="*/ 57 h 57"/>
                <a:gd name="T18" fmla="*/ 29 w 57"/>
                <a:gd name="T19" fmla="*/ 35 h 57"/>
                <a:gd name="T20" fmla="*/ 15 w 57"/>
                <a:gd name="T21" fmla="*/ 57 h 57"/>
                <a:gd name="T22" fmla="*/ 0 w 57"/>
                <a:gd name="T23" fmla="*/ 57 h 57"/>
                <a:gd name="T24" fmla="*/ 29 w 57"/>
                <a:gd name="T25"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7">
                  <a:moveTo>
                    <a:pt x="29" y="21"/>
                  </a:moveTo>
                  <a:lnTo>
                    <a:pt x="15" y="0"/>
                  </a:lnTo>
                  <a:lnTo>
                    <a:pt x="29" y="0"/>
                  </a:lnTo>
                  <a:lnTo>
                    <a:pt x="29" y="21"/>
                  </a:lnTo>
                  <a:lnTo>
                    <a:pt x="43" y="0"/>
                  </a:lnTo>
                  <a:lnTo>
                    <a:pt x="57" y="0"/>
                  </a:lnTo>
                  <a:lnTo>
                    <a:pt x="36" y="28"/>
                  </a:lnTo>
                  <a:lnTo>
                    <a:pt x="43" y="57"/>
                  </a:lnTo>
                  <a:lnTo>
                    <a:pt x="36" y="57"/>
                  </a:lnTo>
                  <a:lnTo>
                    <a:pt x="29" y="35"/>
                  </a:lnTo>
                  <a:lnTo>
                    <a:pt x="15" y="57"/>
                  </a:lnTo>
                  <a:lnTo>
                    <a:pt x="0" y="57"/>
                  </a:lnTo>
                  <a:lnTo>
                    <a:pt x="29"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5" name="Freeform 58">
              <a:extLst>
                <a:ext uri="{FF2B5EF4-FFF2-40B4-BE49-F238E27FC236}">
                  <a16:creationId xmlns:a16="http://schemas.microsoft.com/office/drawing/2014/main" id="{AF1D7D12-0DE9-EDE4-4FB9-82F90A46035C}"/>
                </a:ext>
              </a:extLst>
            </p:cNvPr>
            <p:cNvSpPr>
              <a:spLocks/>
            </p:cNvSpPr>
            <p:nvPr/>
          </p:nvSpPr>
          <p:spPr bwMode="auto">
            <a:xfrm>
              <a:off x="2215955" y="1126468"/>
              <a:ext cx="22" cy="57"/>
            </a:xfrm>
            <a:custGeom>
              <a:avLst/>
              <a:gdLst>
                <a:gd name="T0" fmla="*/ 14 w 22"/>
                <a:gd name="T1" fmla="*/ 0 h 57"/>
                <a:gd name="T2" fmla="*/ 22 w 22"/>
                <a:gd name="T3" fmla="*/ 0 h 57"/>
                <a:gd name="T4" fmla="*/ 7 w 22"/>
                <a:gd name="T5" fmla="*/ 57 h 57"/>
                <a:gd name="T6" fmla="*/ 0 w 22"/>
                <a:gd name="T7" fmla="*/ 57 h 57"/>
                <a:gd name="T8" fmla="*/ 14 w 22"/>
                <a:gd name="T9" fmla="*/ 0 h 57"/>
              </a:gdLst>
              <a:ahLst/>
              <a:cxnLst>
                <a:cxn ang="0">
                  <a:pos x="T0" y="T1"/>
                </a:cxn>
                <a:cxn ang="0">
                  <a:pos x="T2" y="T3"/>
                </a:cxn>
                <a:cxn ang="0">
                  <a:pos x="T4" y="T5"/>
                </a:cxn>
                <a:cxn ang="0">
                  <a:pos x="T6" y="T7"/>
                </a:cxn>
                <a:cxn ang="0">
                  <a:pos x="T8" y="T9"/>
                </a:cxn>
              </a:cxnLst>
              <a:rect l="0" t="0" r="r" b="b"/>
              <a:pathLst>
                <a:path w="22" h="57">
                  <a:moveTo>
                    <a:pt x="14" y="0"/>
                  </a:moveTo>
                  <a:lnTo>
                    <a:pt x="22" y="0"/>
                  </a:lnTo>
                  <a:lnTo>
                    <a:pt x="7"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6" name="Freeform 59">
              <a:extLst>
                <a:ext uri="{FF2B5EF4-FFF2-40B4-BE49-F238E27FC236}">
                  <a16:creationId xmlns:a16="http://schemas.microsoft.com/office/drawing/2014/main" id="{CFB4CA04-FC8D-CFEC-4ACC-B96AE4E7D4C9}"/>
                </a:ext>
              </a:extLst>
            </p:cNvPr>
            <p:cNvSpPr>
              <a:spLocks/>
            </p:cNvSpPr>
            <p:nvPr/>
          </p:nvSpPr>
          <p:spPr bwMode="auto">
            <a:xfrm>
              <a:off x="2215969" y="1126468"/>
              <a:ext cx="50" cy="57"/>
            </a:xfrm>
            <a:custGeom>
              <a:avLst/>
              <a:gdLst>
                <a:gd name="T0" fmla="*/ 15 w 50"/>
                <a:gd name="T1" fmla="*/ 0 h 57"/>
                <a:gd name="T2" fmla="*/ 22 w 50"/>
                <a:gd name="T3" fmla="*/ 0 h 57"/>
                <a:gd name="T4" fmla="*/ 36 w 50"/>
                <a:gd name="T5" fmla="*/ 42 h 57"/>
                <a:gd name="T6" fmla="*/ 36 w 50"/>
                <a:gd name="T7" fmla="*/ 42 h 57"/>
                <a:gd name="T8" fmla="*/ 43 w 50"/>
                <a:gd name="T9" fmla="*/ 0 h 57"/>
                <a:gd name="T10" fmla="*/ 50 w 50"/>
                <a:gd name="T11" fmla="*/ 0 h 57"/>
                <a:gd name="T12" fmla="*/ 36 w 50"/>
                <a:gd name="T13" fmla="*/ 57 h 57"/>
                <a:gd name="T14" fmla="*/ 29 w 50"/>
                <a:gd name="T15" fmla="*/ 57 h 57"/>
                <a:gd name="T16" fmla="*/ 22 w 50"/>
                <a:gd name="T17" fmla="*/ 14 h 57"/>
                <a:gd name="T18" fmla="*/ 22 w 50"/>
                <a:gd name="T19" fmla="*/ 14 h 57"/>
                <a:gd name="T20" fmla="*/ 8 w 50"/>
                <a:gd name="T21" fmla="*/ 57 h 57"/>
                <a:gd name="T22" fmla="*/ 0 w 50"/>
                <a:gd name="T23" fmla="*/ 57 h 57"/>
                <a:gd name="T24" fmla="*/ 15 w 50"/>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7">
                  <a:moveTo>
                    <a:pt x="15" y="0"/>
                  </a:moveTo>
                  <a:lnTo>
                    <a:pt x="22" y="0"/>
                  </a:lnTo>
                  <a:lnTo>
                    <a:pt x="36" y="42"/>
                  </a:lnTo>
                  <a:lnTo>
                    <a:pt x="36" y="42"/>
                  </a:lnTo>
                  <a:lnTo>
                    <a:pt x="43" y="0"/>
                  </a:lnTo>
                  <a:lnTo>
                    <a:pt x="50" y="0"/>
                  </a:lnTo>
                  <a:lnTo>
                    <a:pt x="36" y="57"/>
                  </a:lnTo>
                  <a:lnTo>
                    <a:pt x="29" y="57"/>
                  </a:lnTo>
                  <a:lnTo>
                    <a:pt x="22" y="14"/>
                  </a:lnTo>
                  <a:lnTo>
                    <a:pt x="22" y="14"/>
                  </a:lnTo>
                  <a:lnTo>
                    <a:pt x="8" y="57"/>
                  </a:lnTo>
                  <a:lnTo>
                    <a:pt x="0" y="57"/>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7" name="Freeform 60">
              <a:extLst>
                <a:ext uri="{FF2B5EF4-FFF2-40B4-BE49-F238E27FC236}">
                  <a16:creationId xmlns:a16="http://schemas.microsoft.com/office/drawing/2014/main" id="{7E6A8B66-FEAD-45B8-4F08-63E1AA7F0570}"/>
                </a:ext>
              </a:extLst>
            </p:cNvPr>
            <p:cNvSpPr>
              <a:spLocks noEditPoints="1"/>
            </p:cNvSpPr>
            <p:nvPr/>
          </p:nvSpPr>
          <p:spPr bwMode="auto">
            <a:xfrm>
              <a:off x="2216366" y="1126468"/>
              <a:ext cx="43" cy="57"/>
            </a:xfrm>
            <a:custGeom>
              <a:avLst/>
              <a:gdLst>
                <a:gd name="T0" fmla="*/ 29 w 43"/>
                <a:gd name="T1" fmla="*/ 0 h 57"/>
                <a:gd name="T2" fmla="*/ 36 w 43"/>
                <a:gd name="T3" fmla="*/ 0 h 57"/>
                <a:gd name="T4" fmla="*/ 43 w 43"/>
                <a:gd name="T5" fmla="*/ 57 h 57"/>
                <a:gd name="T6" fmla="*/ 36 w 43"/>
                <a:gd name="T7" fmla="*/ 57 h 57"/>
                <a:gd name="T8" fmla="*/ 36 w 43"/>
                <a:gd name="T9" fmla="*/ 35 h 57"/>
                <a:gd name="T10" fmla="*/ 15 w 43"/>
                <a:gd name="T11" fmla="*/ 35 h 57"/>
                <a:gd name="T12" fmla="*/ 7 w 43"/>
                <a:gd name="T13" fmla="*/ 57 h 57"/>
                <a:gd name="T14" fmla="*/ 0 w 43"/>
                <a:gd name="T15" fmla="*/ 57 h 57"/>
                <a:gd name="T16" fmla="*/ 29 w 43"/>
                <a:gd name="T17" fmla="*/ 0 h 57"/>
                <a:gd name="T18" fmla="*/ 29 w 43"/>
                <a:gd name="T19" fmla="*/ 7 h 57"/>
                <a:gd name="T20" fmla="*/ 29 w 43"/>
                <a:gd name="T21" fmla="*/ 7 h 57"/>
                <a:gd name="T22" fmla="*/ 22 w 43"/>
                <a:gd name="T23" fmla="*/ 28 h 57"/>
                <a:gd name="T24" fmla="*/ 36 w 43"/>
                <a:gd name="T25" fmla="*/ 28 h 57"/>
                <a:gd name="T26" fmla="*/ 29 w 43"/>
                <a:gd name="T27"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7">
                  <a:moveTo>
                    <a:pt x="29" y="0"/>
                  </a:moveTo>
                  <a:lnTo>
                    <a:pt x="36" y="0"/>
                  </a:lnTo>
                  <a:lnTo>
                    <a:pt x="43" y="57"/>
                  </a:lnTo>
                  <a:lnTo>
                    <a:pt x="36" y="57"/>
                  </a:lnTo>
                  <a:lnTo>
                    <a:pt x="36" y="35"/>
                  </a:lnTo>
                  <a:lnTo>
                    <a:pt x="15" y="35"/>
                  </a:lnTo>
                  <a:lnTo>
                    <a:pt x="7" y="57"/>
                  </a:lnTo>
                  <a:lnTo>
                    <a:pt x="0" y="57"/>
                  </a:lnTo>
                  <a:lnTo>
                    <a:pt x="29" y="0"/>
                  </a:lnTo>
                  <a:close/>
                  <a:moveTo>
                    <a:pt x="29" y="7"/>
                  </a:moveTo>
                  <a:lnTo>
                    <a:pt x="29" y="7"/>
                  </a:lnTo>
                  <a:lnTo>
                    <a:pt x="22" y="28"/>
                  </a:lnTo>
                  <a:lnTo>
                    <a:pt x="36" y="28"/>
                  </a:lnTo>
                  <a:lnTo>
                    <a:pt x="29"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8" name="Freeform 61">
              <a:extLst>
                <a:ext uri="{FF2B5EF4-FFF2-40B4-BE49-F238E27FC236}">
                  <a16:creationId xmlns:a16="http://schemas.microsoft.com/office/drawing/2014/main" id="{4DC27BBE-6939-6AA7-5959-E708C5F5053A}"/>
                </a:ext>
              </a:extLst>
            </p:cNvPr>
            <p:cNvSpPr>
              <a:spLocks/>
            </p:cNvSpPr>
            <p:nvPr/>
          </p:nvSpPr>
          <p:spPr bwMode="auto">
            <a:xfrm>
              <a:off x="2216409" y="1126468"/>
              <a:ext cx="49" cy="57"/>
            </a:xfrm>
            <a:custGeom>
              <a:avLst/>
              <a:gdLst>
                <a:gd name="T0" fmla="*/ 14 w 49"/>
                <a:gd name="T1" fmla="*/ 0 h 57"/>
                <a:gd name="T2" fmla="*/ 21 w 49"/>
                <a:gd name="T3" fmla="*/ 0 h 57"/>
                <a:gd name="T4" fmla="*/ 28 w 49"/>
                <a:gd name="T5" fmla="*/ 42 h 57"/>
                <a:gd name="T6" fmla="*/ 28 w 49"/>
                <a:gd name="T7" fmla="*/ 42 h 57"/>
                <a:gd name="T8" fmla="*/ 42 w 49"/>
                <a:gd name="T9" fmla="*/ 0 h 57"/>
                <a:gd name="T10" fmla="*/ 49 w 49"/>
                <a:gd name="T11" fmla="*/ 0 h 57"/>
                <a:gd name="T12" fmla="*/ 35 w 49"/>
                <a:gd name="T13" fmla="*/ 57 h 57"/>
                <a:gd name="T14" fmla="*/ 28 w 49"/>
                <a:gd name="T15" fmla="*/ 57 h 57"/>
                <a:gd name="T16" fmla="*/ 14 w 49"/>
                <a:gd name="T17" fmla="*/ 14 h 57"/>
                <a:gd name="T18" fmla="*/ 14 w 49"/>
                <a:gd name="T19" fmla="*/ 14 h 57"/>
                <a:gd name="T20" fmla="*/ 7 w 49"/>
                <a:gd name="T21" fmla="*/ 57 h 57"/>
                <a:gd name="T22" fmla="*/ 0 w 49"/>
                <a:gd name="T23" fmla="*/ 57 h 57"/>
                <a:gd name="T24" fmla="*/ 14 w 49"/>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7">
                  <a:moveTo>
                    <a:pt x="14" y="0"/>
                  </a:moveTo>
                  <a:lnTo>
                    <a:pt x="21" y="0"/>
                  </a:lnTo>
                  <a:lnTo>
                    <a:pt x="28" y="42"/>
                  </a:lnTo>
                  <a:lnTo>
                    <a:pt x="28" y="42"/>
                  </a:lnTo>
                  <a:lnTo>
                    <a:pt x="42" y="0"/>
                  </a:lnTo>
                  <a:lnTo>
                    <a:pt x="49" y="0"/>
                  </a:lnTo>
                  <a:lnTo>
                    <a:pt x="35" y="57"/>
                  </a:lnTo>
                  <a:lnTo>
                    <a:pt x="28" y="57"/>
                  </a:lnTo>
                  <a:lnTo>
                    <a:pt x="14" y="14"/>
                  </a:lnTo>
                  <a:lnTo>
                    <a:pt x="14" y="14"/>
                  </a:lnTo>
                  <a:lnTo>
                    <a:pt x="7"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39" name="Freeform 62">
              <a:extLst>
                <a:ext uri="{FF2B5EF4-FFF2-40B4-BE49-F238E27FC236}">
                  <a16:creationId xmlns:a16="http://schemas.microsoft.com/office/drawing/2014/main" id="{E3951924-BD72-2ABC-A232-C94D75297531}"/>
                </a:ext>
              </a:extLst>
            </p:cNvPr>
            <p:cNvSpPr>
              <a:spLocks noEditPoints="1"/>
            </p:cNvSpPr>
            <p:nvPr/>
          </p:nvSpPr>
          <p:spPr bwMode="auto">
            <a:xfrm>
              <a:off x="2216451" y="1126468"/>
              <a:ext cx="43" cy="57"/>
            </a:xfrm>
            <a:custGeom>
              <a:avLst/>
              <a:gdLst>
                <a:gd name="T0" fmla="*/ 2 w 6"/>
                <a:gd name="T1" fmla="*/ 0 h 8"/>
                <a:gd name="T2" fmla="*/ 4 w 6"/>
                <a:gd name="T3" fmla="*/ 0 h 8"/>
                <a:gd name="T4" fmla="*/ 6 w 6"/>
                <a:gd name="T5" fmla="*/ 3 h 8"/>
                <a:gd name="T6" fmla="*/ 5 w 6"/>
                <a:gd name="T7" fmla="*/ 6 h 8"/>
                <a:gd name="T8" fmla="*/ 2 w 6"/>
                <a:gd name="T9" fmla="*/ 8 h 8"/>
                <a:gd name="T10" fmla="*/ 0 w 6"/>
                <a:gd name="T11" fmla="*/ 8 h 8"/>
                <a:gd name="T12" fmla="*/ 2 w 6"/>
                <a:gd name="T13" fmla="*/ 0 h 8"/>
                <a:gd name="T14" fmla="*/ 1 w 6"/>
                <a:gd name="T15" fmla="*/ 6 h 8"/>
                <a:gd name="T16" fmla="*/ 2 w 6"/>
                <a:gd name="T17" fmla="*/ 6 h 8"/>
                <a:gd name="T18" fmla="*/ 5 w 6"/>
                <a:gd name="T19" fmla="*/ 3 h 8"/>
                <a:gd name="T20" fmla="*/ 4 w 6"/>
                <a:gd name="T21" fmla="*/ 1 h 8"/>
                <a:gd name="T22" fmla="*/ 2 w 6"/>
                <a:gd name="T23" fmla="*/ 1 h 8"/>
                <a:gd name="T24" fmla="*/ 1 w 6"/>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cubicBezTo>
                    <a:pt x="4" y="0"/>
                    <a:pt x="4" y="0"/>
                    <a:pt x="4" y="0"/>
                  </a:cubicBezTo>
                  <a:cubicBezTo>
                    <a:pt x="5" y="0"/>
                    <a:pt x="6" y="1"/>
                    <a:pt x="6" y="3"/>
                  </a:cubicBezTo>
                  <a:cubicBezTo>
                    <a:pt x="6" y="4"/>
                    <a:pt x="6" y="5"/>
                    <a:pt x="5" y="6"/>
                  </a:cubicBezTo>
                  <a:cubicBezTo>
                    <a:pt x="4" y="7"/>
                    <a:pt x="3" y="8"/>
                    <a:pt x="2" y="8"/>
                  </a:cubicBezTo>
                  <a:cubicBezTo>
                    <a:pt x="0" y="8"/>
                    <a:pt x="0" y="8"/>
                    <a:pt x="0" y="8"/>
                  </a:cubicBezTo>
                  <a:lnTo>
                    <a:pt x="2" y="0"/>
                  </a:lnTo>
                  <a:close/>
                  <a:moveTo>
                    <a:pt x="1" y="6"/>
                  </a:moveTo>
                  <a:cubicBezTo>
                    <a:pt x="2" y="6"/>
                    <a:pt x="2" y="6"/>
                    <a:pt x="2" y="6"/>
                  </a:cubicBezTo>
                  <a:cubicBezTo>
                    <a:pt x="4" y="6"/>
                    <a:pt x="5" y="4"/>
                    <a:pt x="5" y="3"/>
                  </a:cubicBezTo>
                  <a:cubicBezTo>
                    <a:pt x="5" y="2"/>
                    <a:pt x="5" y="1"/>
                    <a:pt x="4" y="1"/>
                  </a:cubicBezTo>
                  <a:cubicBezTo>
                    <a:pt x="2" y="1"/>
                    <a:pt x="2" y="1"/>
                    <a:pt x="2" y="1"/>
                  </a:cubicBezTo>
                  <a:lnTo>
                    <a:pt x="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0" name="Freeform 63">
              <a:extLst>
                <a:ext uri="{FF2B5EF4-FFF2-40B4-BE49-F238E27FC236}">
                  <a16:creationId xmlns:a16="http://schemas.microsoft.com/office/drawing/2014/main" id="{E7CCCC52-3195-DE20-0E18-DBFEC1889E36}"/>
                </a:ext>
              </a:extLst>
            </p:cNvPr>
            <p:cNvSpPr>
              <a:spLocks noEditPoints="1"/>
            </p:cNvSpPr>
            <p:nvPr/>
          </p:nvSpPr>
          <p:spPr bwMode="auto">
            <a:xfrm>
              <a:off x="2216862" y="1126468"/>
              <a:ext cx="50" cy="57"/>
            </a:xfrm>
            <a:custGeom>
              <a:avLst/>
              <a:gdLst>
                <a:gd name="T0" fmla="*/ 2 w 7"/>
                <a:gd name="T1" fmla="*/ 0 h 8"/>
                <a:gd name="T2" fmla="*/ 5 w 7"/>
                <a:gd name="T3" fmla="*/ 0 h 8"/>
                <a:gd name="T4" fmla="*/ 7 w 7"/>
                <a:gd name="T5" fmla="*/ 3 h 8"/>
                <a:gd name="T6" fmla="*/ 6 w 7"/>
                <a:gd name="T7" fmla="*/ 6 h 8"/>
                <a:gd name="T8" fmla="*/ 3 w 7"/>
                <a:gd name="T9" fmla="*/ 8 h 8"/>
                <a:gd name="T10" fmla="*/ 0 w 7"/>
                <a:gd name="T11" fmla="*/ 8 h 8"/>
                <a:gd name="T12" fmla="*/ 2 w 7"/>
                <a:gd name="T13" fmla="*/ 0 h 8"/>
                <a:gd name="T14" fmla="*/ 2 w 7"/>
                <a:gd name="T15" fmla="*/ 6 h 8"/>
                <a:gd name="T16" fmla="*/ 3 w 7"/>
                <a:gd name="T17" fmla="*/ 6 h 8"/>
                <a:gd name="T18" fmla="*/ 6 w 7"/>
                <a:gd name="T19" fmla="*/ 3 h 8"/>
                <a:gd name="T20" fmla="*/ 5 w 7"/>
                <a:gd name="T21" fmla="*/ 1 h 8"/>
                <a:gd name="T22" fmla="*/ 3 w 7"/>
                <a:gd name="T23" fmla="*/ 1 h 8"/>
                <a:gd name="T24" fmla="*/ 2 w 7"/>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2" y="0"/>
                  </a:moveTo>
                  <a:cubicBezTo>
                    <a:pt x="5" y="0"/>
                    <a:pt x="5" y="0"/>
                    <a:pt x="5" y="0"/>
                  </a:cubicBezTo>
                  <a:cubicBezTo>
                    <a:pt x="6" y="0"/>
                    <a:pt x="7" y="1"/>
                    <a:pt x="7" y="3"/>
                  </a:cubicBezTo>
                  <a:cubicBezTo>
                    <a:pt x="7" y="4"/>
                    <a:pt x="6" y="5"/>
                    <a:pt x="6" y="6"/>
                  </a:cubicBezTo>
                  <a:cubicBezTo>
                    <a:pt x="5" y="7"/>
                    <a:pt x="4" y="8"/>
                    <a:pt x="3" y="8"/>
                  </a:cubicBezTo>
                  <a:cubicBezTo>
                    <a:pt x="0" y="8"/>
                    <a:pt x="0" y="8"/>
                    <a:pt x="0" y="8"/>
                  </a:cubicBezTo>
                  <a:lnTo>
                    <a:pt x="2" y="0"/>
                  </a:lnTo>
                  <a:close/>
                  <a:moveTo>
                    <a:pt x="2" y="6"/>
                  </a:moveTo>
                  <a:cubicBezTo>
                    <a:pt x="3" y="6"/>
                    <a:pt x="3" y="6"/>
                    <a:pt x="3" y="6"/>
                  </a:cubicBezTo>
                  <a:cubicBezTo>
                    <a:pt x="5" y="6"/>
                    <a:pt x="6" y="4"/>
                    <a:pt x="6" y="3"/>
                  </a:cubicBezTo>
                  <a:cubicBezTo>
                    <a:pt x="6" y="2"/>
                    <a:pt x="5" y="1"/>
                    <a:pt x="5" y="1"/>
                  </a:cubicBezTo>
                  <a:cubicBezTo>
                    <a:pt x="3" y="1"/>
                    <a:pt x="3" y="1"/>
                    <a:pt x="3" y="1"/>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1" name="Freeform 64">
              <a:extLst>
                <a:ext uri="{FF2B5EF4-FFF2-40B4-BE49-F238E27FC236}">
                  <a16:creationId xmlns:a16="http://schemas.microsoft.com/office/drawing/2014/main" id="{94F94B8A-EE17-F5A5-9B86-730AAB0E9B29}"/>
                </a:ext>
              </a:extLst>
            </p:cNvPr>
            <p:cNvSpPr>
              <a:spLocks/>
            </p:cNvSpPr>
            <p:nvPr/>
          </p:nvSpPr>
          <p:spPr bwMode="auto">
            <a:xfrm>
              <a:off x="2216905" y="1126468"/>
              <a:ext cx="21" cy="57"/>
            </a:xfrm>
            <a:custGeom>
              <a:avLst/>
              <a:gdLst>
                <a:gd name="T0" fmla="*/ 14 w 21"/>
                <a:gd name="T1" fmla="*/ 0 h 57"/>
                <a:gd name="T2" fmla="*/ 21 w 21"/>
                <a:gd name="T3" fmla="*/ 0 h 57"/>
                <a:gd name="T4" fmla="*/ 7 w 21"/>
                <a:gd name="T5" fmla="*/ 57 h 57"/>
                <a:gd name="T6" fmla="*/ 0 w 21"/>
                <a:gd name="T7" fmla="*/ 57 h 57"/>
                <a:gd name="T8" fmla="*/ 14 w 21"/>
                <a:gd name="T9" fmla="*/ 0 h 57"/>
              </a:gdLst>
              <a:ahLst/>
              <a:cxnLst>
                <a:cxn ang="0">
                  <a:pos x="T0" y="T1"/>
                </a:cxn>
                <a:cxn ang="0">
                  <a:pos x="T2" y="T3"/>
                </a:cxn>
                <a:cxn ang="0">
                  <a:pos x="T4" y="T5"/>
                </a:cxn>
                <a:cxn ang="0">
                  <a:pos x="T6" y="T7"/>
                </a:cxn>
                <a:cxn ang="0">
                  <a:pos x="T8" y="T9"/>
                </a:cxn>
              </a:cxnLst>
              <a:rect l="0" t="0" r="r" b="b"/>
              <a:pathLst>
                <a:path w="21" h="57">
                  <a:moveTo>
                    <a:pt x="14" y="0"/>
                  </a:moveTo>
                  <a:lnTo>
                    <a:pt x="21" y="0"/>
                  </a:lnTo>
                  <a:lnTo>
                    <a:pt x="7"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2" name="Freeform 65">
              <a:extLst>
                <a:ext uri="{FF2B5EF4-FFF2-40B4-BE49-F238E27FC236}">
                  <a16:creationId xmlns:a16="http://schemas.microsoft.com/office/drawing/2014/main" id="{AAD9AB2E-A300-7F84-713C-D73A4E24E8B2}"/>
                </a:ext>
              </a:extLst>
            </p:cNvPr>
            <p:cNvSpPr>
              <a:spLocks/>
            </p:cNvSpPr>
            <p:nvPr/>
          </p:nvSpPr>
          <p:spPr bwMode="auto">
            <a:xfrm>
              <a:off x="2216919" y="1126468"/>
              <a:ext cx="43" cy="57"/>
            </a:xfrm>
            <a:custGeom>
              <a:avLst/>
              <a:gdLst>
                <a:gd name="T0" fmla="*/ 2 w 6"/>
                <a:gd name="T1" fmla="*/ 5 h 8"/>
                <a:gd name="T2" fmla="*/ 3 w 6"/>
                <a:gd name="T3" fmla="*/ 7 h 8"/>
                <a:gd name="T4" fmla="*/ 4 w 6"/>
                <a:gd name="T5" fmla="*/ 5 h 8"/>
                <a:gd name="T6" fmla="*/ 3 w 6"/>
                <a:gd name="T7" fmla="*/ 4 h 8"/>
                <a:gd name="T8" fmla="*/ 1 w 6"/>
                <a:gd name="T9" fmla="*/ 2 h 8"/>
                <a:gd name="T10" fmla="*/ 4 w 6"/>
                <a:gd name="T11" fmla="*/ 0 h 8"/>
                <a:gd name="T12" fmla="*/ 6 w 6"/>
                <a:gd name="T13" fmla="*/ 2 h 8"/>
                <a:gd name="T14" fmla="*/ 5 w 6"/>
                <a:gd name="T15" fmla="*/ 2 h 8"/>
                <a:gd name="T16" fmla="*/ 4 w 6"/>
                <a:gd name="T17" fmla="*/ 1 h 8"/>
                <a:gd name="T18" fmla="*/ 3 w 6"/>
                <a:gd name="T19" fmla="*/ 2 h 8"/>
                <a:gd name="T20" fmla="*/ 4 w 6"/>
                <a:gd name="T21" fmla="*/ 3 h 8"/>
                <a:gd name="T22" fmla="*/ 5 w 6"/>
                <a:gd name="T23" fmla="*/ 5 h 8"/>
                <a:gd name="T24" fmla="*/ 3 w 6"/>
                <a:gd name="T25" fmla="*/ 8 h 8"/>
                <a:gd name="T26" fmla="*/ 1 w 6"/>
                <a:gd name="T27" fmla="*/ 5 h 8"/>
                <a:gd name="T28" fmla="*/ 2 w 6"/>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5"/>
                  </a:moveTo>
                  <a:cubicBezTo>
                    <a:pt x="1" y="6"/>
                    <a:pt x="2" y="7"/>
                    <a:pt x="3" y="7"/>
                  </a:cubicBezTo>
                  <a:cubicBezTo>
                    <a:pt x="3" y="7"/>
                    <a:pt x="4" y="6"/>
                    <a:pt x="4" y="5"/>
                  </a:cubicBezTo>
                  <a:cubicBezTo>
                    <a:pt x="4" y="5"/>
                    <a:pt x="4" y="4"/>
                    <a:pt x="3" y="4"/>
                  </a:cubicBezTo>
                  <a:cubicBezTo>
                    <a:pt x="2" y="4"/>
                    <a:pt x="1" y="4"/>
                    <a:pt x="1" y="2"/>
                  </a:cubicBezTo>
                  <a:cubicBezTo>
                    <a:pt x="2" y="1"/>
                    <a:pt x="2" y="0"/>
                    <a:pt x="4" y="0"/>
                  </a:cubicBezTo>
                  <a:cubicBezTo>
                    <a:pt x="5" y="0"/>
                    <a:pt x="6" y="0"/>
                    <a:pt x="6" y="2"/>
                  </a:cubicBezTo>
                  <a:cubicBezTo>
                    <a:pt x="5" y="2"/>
                    <a:pt x="5" y="2"/>
                    <a:pt x="5" y="2"/>
                  </a:cubicBezTo>
                  <a:cubicBezTo>
                    <a:pt x="5" y="1"/>
                    <a:pt x="5" y="1"/>
                    <a:pt x="4" y="1"/>
                  </a:cubicBezTo>
                  <a:cubicBezTo>
                    <a:pt x="4" y="1"/>
                    <a:pt x="3" y="1"/>
                    <a:pt x="3" y="2"/>
                  </a:cubicBezTo>
                  <a:cubicBezTo>
                    <a:pt x="2" y="3"/>
                    <a:pt x="3" y="3"/>
                    <a:pt x="4" y="3"/>
                  </a:cubicBezTo>
                  <a:cubicBezTo>
                    <a:pt x="5" y="3"/>
                    <a:pt x="6" y="4"/>
                    <a:pt x="5" y="5"/>
                  </a:cubicBezTo>
                  <a:cubicBezTo>
                    <a:pt x="5" y="6"/>
                    <a:pt x="4" y="8"/>
                    <a:pt x="3" y="8"/>
                  </a:cubicBezTo>
                  <a:cubicBezTo>
                    <a:pt x="1" y="8"/>
                    <a:pt x="0" y="7"/>
                    <a:pt x="1" y="5"/>
                  </a:cubicBezTo>
                  <a:lnTo>
                    <a:pt x="2"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3" name="Freeform 66">
              <a:extLst>
                <a:ext uri="{FF2B5EF4-FFF2-40B4-BE49-F238E27FC236}">
                  <a16:creationId xmlns:a16="http://schemas.microsoft.com/office/drawing/2014/main" id="{0EBA9490-0246-DE2E-5A76-8B30A44AD4EC}"/>
                </a:ext>
              </a:extLst>
            </p:cNvPr>
            <p:cNvSpPr>
              <a:spLocks/>
            </p:cNvSpPr>
            <p:nvPr/>
          </p:nvSpPr>
          <p:spPr bwMode="auto">
            <a:xfrm>
              <a:off x="2216955" y="1126468"/>
              <a:ext cx="49" cy="57"/>
            </a:xfrm>
            <a:custGeom>
              <a:avLst/>
              <a:gdLst>
                <a:gd name="T0" fmla="*/ 14 w 49"/>
                <a:gd name="T1" fmla="*/ 0 h 57"/>
                <a:gd name="T2" fmla="*/ 49 w 49"/>
                <a:gd name="T3" fmla="*/ 0 h 57"/>
                <a:gd name="T4" fmla="*/ 49 w 49"/>
                <a:gd name="T5" fmla="*/ 7 h 57"/>
                <a:gd name="T6" fmla="*/ 21 w 49"/>
                <a:gd name="T7" fmla="*/ 7 h 57"/>
                <a:gd name="T8" fmla="*/ 21 w 49"/>
                <a:gd name="T9" fmla="*/ 21 h 57"/>
                <a:gd name="T10" fmla="*/ 42 w 49"/>
                <a:gd name="T11" fmla="*/ 21 h 57"/>
                <a:gd name="T12" fmla="*/ 35 w 49"/>
                <a:gd name="T13" fmla="*/ 28 h 57"/>
                <a:gd name="T14" fmla="*/ 14 w 49"/>
                <a:gd name="T15" fmla="*/ 28 h 57"/>
                <a:gd name="T16" fmla="*/ 14 w 49"/>
                <a:gd name="T17" fmla="*/ 42 h 57"/>
                <a:gd name="T18" fmla="*/ 35 w 49"/>
                <a:gd name="T19" fmla="*/ 42 h 57"/>
                <a:gd name="T20" fmla="*/ 35 w 49"/>
                <a:gd name="T21" fmla="*/ 57 h 57"/>
                <a:gd name="T22" fmla="*/ 0 w 49"/>
                <a:gd name="T23" fmla="*/ 57 h 57"/>
                <a:gd name="T24" fmla="*/ 14 w 49"/>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7">
                  <a:moveTo>
                    <a:pt x="14" y="0"/>
                  </a:moveTo>
                  <a:lnTo>
                    <a:pt x="49" y="0"/>
                  </a:lnTo>
                  <a:lnTo>
                    <a:pt x="49" y="7"/>
                  </a:lnTo>
                  <a:lnTo>
                    <a:pt x="21" y="7"/>
                  </a:lnTo>
                  <a:lnTo>
                    <a:pt x="21" y="21"/>
                  </a:lnTo>
                  <a:lnTo>
                    <a:pt x="42" y="21"/>
                  </a:lnTo>
                  <a:lnTo>
                    <a:pt x="35" y="28"/>
                  </a:lnTo>
                  <a:lnTo>
                    <a:pt x="14" y="28"/>
                  </a:lnTo>
                  <a:lnTo>
                    <a:pt x="14" y="42"/>
                  </a:lnTo>
                  <a:lnTo>
                    <a:pt x="35" y="42"/>
                  </a:lnTo>
                  <a:lnTo>
                    <a:pt x="35"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4" name="Freeform 67">
              <a:extLst>
                <a:ext uri="{FF2B5EF4-FFF2-40B4-BE49-F238E27FC236}">
                  <a16:creationId xmlns:a16="http://schemas.microsoft.com/office/drawing/2014/main" id="{9B030B46-FC14-722D-3DC9-C9782D5A6D61}"/>
                </a:ext>
              </a:extLst>
            </p:cNvPr>
            <p:cNvSpPr>
              <a:spLocks noEditPoints="1"/>
            </p:cNvSpPr>
            <p:nvPr/>
          </p:nvSpPr>
          <p:spPr bwMode="auto">
            <a:xfrm>
              <a:off x="2216990" y="1126468"/>
              <a:ext cx="43" cy="57"/>
            </a:xfrm>
            <a:custGeom>
              <a:avLst/>
              <a:gdLst>
                <a:gd name="T0" fmla="*/ 28 w 43"/>
                <a:gd name="T1" fmla="*/ 0 h 57"/>
                <a:gd name="T2" fmla="*/ 35 w 43"/>
                <a:gd name="T3" fmla="*/ 0 h 57"/>
                <a:gd name="T4" fmla="*/ 43 w 43"/>
                <a:gd name="T5" fmla="*/ 57 h 57"/>
                <a:gd name="T6" fmla="*/ 35 w 43"/>
                <a:gd name="T7" fmla="*/ 57 h 57"/>
                <a:gd name="T8" fmla="*/ 35 w 43"/>
                <a:gd name="T9" fmla="*/ 35 h 57"/>
                <a:gd name="T10" fmla="*/ 14 w 43"/>
                <a:gd name="T11" fmla="*/ 35 h 57"/>
                <a:gd name="T12" fmla="*/ 7 w 43"/>
                <a:gd name="T13" fmla="*/ 57 h 57"/>
                <a:gd name="T14" fmla="*/ 0 w 43"/>
                <a:gd name="T15" fmla="*/ 57 h 57"/>
                <a:gd name="T16" fmla="*/ 28 w 43"/>
                <a:gd name="T17" fmla="*/ 0 h 57"/>
                <a:gd name="T18" fmla="*/ 35 w 43"/>
                <a:gd name="T19" fmla="*/ 7 h 57"/>
                <a:gd name="T20" fmla="*/ 28 w 43"/>
                <a:gd name="T21" fmla="*/ 7 h 57"/>
                <a:gd name="T22" fmla="*/ 21 w 43"/>
                <a:gd name="T23" fmla="*/ 28 h 57"/>
                <a:gd name="T24" fmla="*/ 35 w 43"/>
                <a:gd name="T25" fmla="*/ 28 h 57"/>
                <a:gd name="T26" fmla="*/ 35 w 43"/>
                <a:gd name="T27"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7">
                  <a:moveTo>
                    <a:pt x="28" y="0"/>
                  </a:moveTo>
                  <a:lnTo>
                    <a:pt x="35" y="0"/>
                  </a:lnTo>
                  <a:lnTo>
                    <a:pt x="43" y="57"/>
                  </a:lnTo>
                  <a:lnTo>
                    <a:pt x="35" y="57"/>
                  </a:lnTo>
                  <a:lnTo>
                    <a:pt x="35" y="35"/>
                  </a:lnTo>
                  <a:lnTo>
                    <a:pt x="14" y="35"/>
                  </a:lnTo>
                  <a:lnTo>
                    <a:pt x="7" y="57"/>
                  </a:lnTo>
                  <a:lnTo>
                    <a:pt x="0" y="57"/>
                  </a:lnTo>
                  <a:lnTo>
                    <a:pt x="28" y="0"/>
                  </a:lnTo>
                  <a:close/>
                  <a:moveTo>
                    <a:pt x="35" y="7"/>
                  </a:moveTo>
                  <a:lnTo>
                    <a:pt x="28" y="7"/>
                  </a:lnTo>
                  <a:lnTo>
                    <a:pt x="21" y="28"/>
                  </a:lnTo>
                  <a:lnTo>
                    <a:pt x="35" y="28"/>
                  </a:lnTo>
                  <a:lnTo>
                    <a:pt x="3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5" name="Freeform 68">
              <a:extLst>
                <a:ext uri="{FF2B5EF4-FFF2-40B4-BE49-F238E27FC236}">
                  <a16:creationId xmlns:a16="http://schemas.microsoft.com/office/drawing/2014/main" id="{94C072F7-D5AA-72F3-9753-6755869F450E}"/>
                </a:ext>
              </a:extLst>
            </p:cNvPr>
            <p:cNvSpPr>
              <a:spLocks/>
            </p:cNvSpPr>
            <p:nvPr/>
          </p:nvSpPr>
          <p:spPr bwMode="auto">
            <a:xfrm>
              <a:off x="2217033" y="1126468"/>
              <a:ext cx="42" cy="57"/>
            </a:xfrm>
            <a:custGeom>
              <a:avLst/>
              <a:gdLst>
                <a:gd name="T0" fmla="*/ 1 w 6"/>
                <a:gd name="T1" fmla="*/ 5 h 8"/>
                <a:gd name="T2" fmla="*/ 3 w 6"/>
                <a:gd name="T3" fmla="*/ 7 h 8"/>
                <a:gd name="T4" fmla="*/ 4 w 6"/>
                <a:gd name="T5" fmla="*/ 5 h 8"/>
                <a:gd name="T6" fmla="*/ 3 w 6"/>
                <a:gd name="T7" fmla="*/ 4 h 8"/>
                <a:gd name="T8" fmla="*/ 1 w 6"/>
                <a:gd name="T9" fmla="*/ 2 h 8"/>
                <a:gd name="T10" fmla="*/ 4 w 6"/>
                <a:gd name="T11" fmla="*/ 0 h 8"/>
                <a:gd name="T12" fmla="*/ 6 w 6"/>
                <a:gd name="T13" fmla="*/ 2 h 8"/>
                <a:gd name="T14" fmla="*/ 5 w 6"/>
                <a:gd name="T15" fmla="*/ 2 h 8"/>
                <a:gd name="T16" fmla="*/ 4 w 6"/>
                <a:gd name="T17" fmla="*/ 1 h 8"/>
                <a:gd name="T18" fmla="*/ 2 w 6"/>
                <a:gd name="T19" fmla="*/ 2 h 8"/>
                <a:gd name="T20" fmla="*/ 3 w 6"/>
                <a:gd name="T21" fmla="*/ 3 h 8"/>
                <a:gd name="T22" fmla="*/ 5 w 6"/>
                <a:gd name="T23" fmla="*/ 5 h 8"/>
                <a:gd name="T24" fmla="*/ 2 w 6"/>
                <a:gd name="T25" fmla="*/ 8 h 8"/>
                <a:gd name="T26" fmla="*/ 0 w 6"/>
                <a:gd name="T27" fmla="*/ 5 h 8"/>
                <a:gd name="T28" fmla="*/ 1 w 6"/>
                <a:gd name="T2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1" y="5"/>
                  </a:moveTo>
                  <a:cubicBezTo>
                    <a:pt x="1" y="6"/>
                    <a:pt x="2" y="7"/>
                    <a:pt x="3" y="7"/>
                  </a:cubicBezTo>
                  <a:cubicBezTo>
                    <a:pt x="3" y="7"/>
                    <a:pt x="4" y="6"/>
                    <a:pt x="4" y="5"/>
                  </a:cubicBezTo>
                  <a:cubicBezTo>
                    <a:pt x="4" y="5"/>
                    <a:pt x="3" y="4"/>
                    <a:pt x="3" y="4"/>
                  </a:cubicBezTo>
                  <a:cubicBezTo>
                    <a:pt x="2" y="4"/>
                    <a:pt x="1" y="4"/>
                    <a:pt x="1" y="2"/>
                  </a:cubicBezTo>
                  <a:cubicBezTo>
                    <a:pt x="1" y="1"/>
                    <a:pt x="2" y="0"/>
                    <a:pt x="4" y="0"/>
                  </a:cubicBezTo>
                  <a:cubicBezTo>
                    <a:pt x="5" y="0"/>
                    <a:pt x="6" y="0"/>
                    <a:pt x="6" y="2"/>
                  </a:cubicBezTo>
                  <a:cubicBezTo>
                    <a:pt x="5" y="2"/>
                    <a:pt x="5" y="2"/>
                    <a:pt x="5" y="2"/>
                  </a:cubicBezTo>
                  <a:cubicBezTo>
                    <a:pt x="5" y="1"/>
                    <a:pt x="4" y="1"/>
                    <a:pt x="4" y="1"/>
                  </a:cubicBezTo>
                  <a:cubicBezTo>
                    <a:pt x="3" y="1"/>
                    <a:pt x="2" y="1"/>
                    <a:pt x="2" y="2"/>
                  </a:cubicBezTo>
                  <a:cubicBezTo>
                    <a:pt x="2" y="3"/>
                    <a:pt x="3" y="3"/>
                    <a:pt x="3" y="3"/>
                  </a:cubicBezTo>
                  <a:cubicBezTo>
                    <a:pt x="4" y="3"/>
                    <a:pt x="5" y="4"/>
                    <a:pt x="5" y="5"/>
                  </a:cubicBezTo>
                  <a:cubicBezTo>
                    <a:pt x="5" y="6"/>
                    <a:pt x="4" y="8"/>
                    <a:pt x="2" y="8"/>
                  </a:cubicBezTo>
                  <a:cubicBezTo>
                    <a:pt x="1" y="8"/>
                    <a:pt x="0" y="7"/>
                    <a:pt x="0" y="5"/>
                  </a:cubicBezTo>
                  <a:lnTo>
                    <a:pt x="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6" name="Freeform 69">
              <a:extLst>
                <a:ext uri="{FF2B5EF4-FFF2-40B4-BE49-F238E27FC236}">
                  <a16:creationId xmlns:a16="http://schemas.microsoft.com/office/drawing/2014/main" id="{3B99C3E8-8891-F979-EBF7-99ED08481D0D}"/>
                </a:ext>
              </a:extLst>
            </p:cNvPr>
            <p:cNvSpPr>
              <a:spLocks/>
            </p:cNvSpPr>
            <p:nvPr/>
          </p:nvSpPr>
          <p:spPr bwMode="auto">
            <a:xfrm>
              <a:off x="2217068" y="1126468"/>
              <a:ext cx="50" cy="57"/>
            </a:xfrm>
            <a:custGeom>
              <a:avLst/>
              <a:gdLst>
                <a:gd name="T0" fmla="*/ 14 w 50"/>
                <a:gd name="T1" fmla="*/ 0 h 57"/>
                <a:gd name="T2" fmla="*/ 50 w 50"/>
                <a:gd name="T3" fmla="*/ 0 h 57"/>
                <a:gd name="T4" fmla="*/ 42 w 50"/>
                <a:gd name="T5" fmla="*/ 7 h 57"/>
                <a:gd name="T6" fmla="*/ 21 w 50"/>
                <a:gd name="T7" fmla="*/ 7 h 57"/>
                <a:gd name="T8" fmla="*/ 14 w 50"/>
                <a:gd name="T9" fmla="*/ 21 h 57"/>
                <a:gd name="T10" fmla="*/ 35 w 50"/>
                <a:gd name="T11" fmla="*/ 21 h 57"/>
                <a:gd name="T12" fmla="*/ 35 w 50"/>
                <a:gd name="T13" fmla="*/ 28 h 57"/>
                <a:gd name="T14" fmla="*/ 14 w 50"/>
                <a:gd name="T15" fmla="*/ 28 h 57"/>
                <a:gd name="T16" fmla="*/ 7 w 50"/>
                <a:gd name="T17" fmla="*/ 42 h 57"/>
                <a:gd name="T18" fmla="*/ 35 w 50"/>
                <a:gd name="T19" fmla="*/ 42 h 57"/>
                <a:gd name="T20" fmla="*/ 35 w 50"/>
                <a:gd name="T21" fmla="*/ 57 h 57"/>
                <a:gd name="T22" fmla="*/ 0 w 50"/>
                <a:gd name="T23" fmla="*/ 57 h 57"/>
                <a:gd name="T24" fmla="*/ 14 w 50"/>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7">
                  <a:moveTo>
                    <a:pt x="14" y="0"/>
                  </a:moveTo>
                  <a:lnTo>
                    <a:pt x="50" y="0"/>
                  </a:lnTo>
                  <a:lnTo>
                    <a:pt x="42" y="7"/>
                  </a:lnTo>
                  <a:lnTo>
                    <a:pt x="21" y="7"/>
                  </a:lnTo>
                  <a:lnTo>
                    <a:pt x="14" y="21"/>
                  </a:lnTo>
                  <a:lnTo>
                    <a:pt x="35" y="21"/>
                  </a:lnTo>
                  <a:lnTo>
                    <a:pt x="35" y="28"/>
                  </a:lnTo>
                  <a:lnTo>
                    <a:pt x="14" y="28"/>
                  </a:lnTo>
                  <a:lnTo>
                    <a:pt x="7" y="42"/>
                  </a:lnTo>
                  <a:lnTo>
                    <a:pt x="35" y="42"/>
                  </a:lnTo>
                  <a:lnTo>
                    <a:pt x="35"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7" name="Freeform 70">
              <a:extLst>
                <a:ext uri="{FF2B5EF4-FFF2-40B4-BE49-F238E27FC236}">
                  <a16:creationId xmlns:a16="http://schemas.microsoft.com/office/drawing/2014/main" id="{64A11288-B65F-2043-08C9-FDBB13346E03}"/>
                </a:ext>
              </a:extLst>
            </p:cNvPr>
            <p:cNvSpPr>
              <a:spLocks noEditPoints="1"/>
            </p:cNvSpPr>
            <p:nvPr/>
          </p:nvSpPr>
          <p:spPr bwMode="auto">
            <a:xfrm>
              <a:off x="2217103" y="1126482"/>
              <a:ext cx="22" cy="43"/>
            </a:xfrm>
            <a:custGeom>
              <a:avLst/>
              <a:gdLst>
                <a:gd name="T0" fmla="*/ 0 w 22"/>
                <a:gd name="T1" fmla="*/ 28 h 43"/>
                <a:gd name="T2" fmla="*/ 15 w 22"/>
                <a:gd name="T3" fmla="*/ 28 h 43"/>
                <a:gd name="T4" fmla="*/ 7 w 22"/>
                <a:gd name="T5" fmla="*/ 43 h 43"/>
                <a:gd name="T6" fmla="*/ 0 w 22"/>
                <a:gd name="T7" fmla="*/ 43 h 43"/>
                <a:gd name="T8" fmla="*/ 0 w 22"/>
                <a:gd name="T9" fmla="*/ 28 h 43"/>
                <a:gd name="T10" fmla="*/ 15 w 22"/>
                <a:gd name="T11" fmla="*/ 0 h 43"/>
                <a:gd name="T12" fmla="*/ 22 w 22"/>
                <a:gd name="T13" fmla="*/ 0 h 43"/>
                <a:gd name="T14" fmla="*/ 15 w 22"/>
                <a:gd name="T15" fmla="*/ 14 h 43"/>
                <a:gd name="T16" fmla="*/ 7 w 22"/>
                <a:gd name="T17" fmla="*/ 14 h 43"/>
                <a:gd name="T18" fmla="*/ 15 w 22"/>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3">
                  <a:moveTo>
                    <a:pt x="0" y="28"/>
                  </a:moveTo>
                  <a:lnTo>
                    <a:pt x="15" y="28"/>
                  </a:lnTo>
                  <a:lnTo>
                    <a:pt x="7" y="43"/>
                  </a:lnTo>
                  <a:lnTo>
                    <a:pt x="0" y="43"/>
                  </a:lnTo>
                  <a:lnTo>
                    <a:pt x="0" y="28"/>
                  </a:lnTo>
                  <a:close/>
                  <a:moveTo>
                    <a:pt x="15" y="0"/>
                  </a:moveTo>
                  <a:lnTo>
                    <a:pt x="22" y="0"/>
                  </a:lnTo>
                  <a:lnTo>
                    <a:pt x="15" y="14"/>
                  </a:lnTo>
                  <a:lnTo>
                    <a:pt x="7" y="14"/>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8" name="Freeform 71">
              <a:extLst>
                <a:ext uri="{FF2B5EF4-FFF2-40B4-BE49-F238E27FC236}">
                  <a16:creationId xmlns:a16="http://schemas.microsoft.com/office/drawing/2014/main" id="{4FAD0392-C502-7224-6B7C-731998076ECB}"/>
                </a:ext>
              </a:extLst>
            </p:cNvPr>
            <p:cNvSpPr>
              <a:spLocks noEditPoints="1"/>
            </p:cNvSpPr>
            <p:nvPr/>
          </p:nvSpPr>
          <p:spPr bwMode="auto">
            <a:xfrm>
              <a:off x="2217486" y="1126468"/>
              <a:ext cx="43" cy="57"/>
            </a:xfrm>
            <a:custGeom>
              <a:avLst/>
              <a:gdLst>
                <a:gd name="T0" fmla="*/ 28 w 43"/>
                <a:gd name="T1" fmla="*/ 0 h 57"/>
                <a:gd name="T2" fmla="*/ 43 w 43"/>
                <a:gd name="T3" fmla="*/ 0 h 57"/>
                <a:gd name="T4" fmla="*/ 43 w 43"/>
                <a:gd name="T5" fmla="*/ 57 h 57"/>
                <a:gd name="T6" fmla="*/ 36 w 43"/>
                <a:gd name="T7" fmla="*/ 57 h 57"/>
                <a:gd name="T8" fmla="*/ 36 w 43"/>
                <a:gd name="T9" fmla="*/ 35 h 57"/>
                <a:gd name="T10" fmla="*/ 14 w 43"/>
                <a:gd name="T11" fmla="*/ 35 h 57"/>
                <a:gd name="T12" fmla="*/ 7 w 43"/>
                <a:gd name="T13" fmla="*/ 57 h 57"/>
                <a:gd name="T14" fmla="*/ 0 w 43"/>
                <a:gd name="T15" fmla="*/ 57 h 57"/>
                <a:gd name="T16" fmla="*/ 28 w 43"/>
                <a:gd name="T17" fmla="*/ 0 h 57"/>
                <a:gd name="T18" fmla="*/ 36 w 43"/>
                <a:gd name="T19" fmla="*/ 7 h 57"/>
                <a:gd name="T20" fmla="*/ 36 w 43"/>
                <a:gd name="T21" fmla="*/ 7 h 57"/>
                <a:gd name="T22" fmla="*/ 21 w 43"/>
                <a:gd name="T23" fmla="*/ 28 h 57"/>
                <a:gd name="T24" fmla="*/ 36 w 43"/>
                <a:gd name="T25" fmla="*/ 28 h 57"/>
                <a:gd name="T26" fmla="*/ 36 w 43"/>
                <a:gd name="T27"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7">
                  <a:moveTo>
                    <a:pt x="28" y="0"/>
                  </a:moveTo>
                  <a:lnTo>
                    <a:pt x="43" y="0"/>
                  </a:lnTo>
                  <a:lnTo>
                    <a:pt x="43" y="57"/>
                  </a:lnTo>
                  <a:lnTo>
                    <a:pt x="36" y="57"/>
                  </a:lnTo>
                  <a:lnTo>
                    <a:pt x="36" y="35"/>
                  </a:lnTo>
                  <a:lnTo>
                    <a:pt x="14" y="35"/>
                  </a:lnTo>
                  <a:lnTo>
                    <a:pt x="7" y="57"/>
                  </a:lnTo>
                  <a:lnTo>
                    <a:pt x="0" y="57"/>
                  </a:lnTo>
                  <a:lnTo>
                    <a:pt x="28" y="0"/>
                  </a:lnTo>
                  <a:close/>
                  <a:moveTo>
                    <a:pt x="36" y="7"/>
                  </a:moveTo>
                  <a:lnTo>
                    <a:pt x="36" y="7"/>
                  </a:lnTo>
                  <a:lnTo>
                    <a:pt x="21" y="28"/>
                  </a:lnTo>
                  <a:lnTo>
                    <a:pt x="36" y="28"/>
                  </a:lnTo>
                  <a:lnTo>
                    <a:pt x="3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49" name="Freeform 72">
              <a:extLst>
                <a:ext uri="{FF2B5EF4-FFF2-40B4-BE49-F238E27FC236}">
                  <a16:creationId xmlns:a16="http://schemas.microsoft.com/office/drawing/2014/main" id="{FBA6E3A9-4223-B21D-A9BC-21A465EC19EF}"/>
                </a:ext>
              </a:extLst>
            </p:cNvPr>
            <p:cNvSpPr>
              <a:spLocks/>
            </p:cNvSpPr>
            <p:nvPr/>
          </p:nvSpPr>
          <p:spPr bwMode="auto">
            <a:xfrm>
              <a:off x="2217529" y="1126468"/>
              <a:ext cx="49" cy="57"/>
            </a:xfrm>
            <a:custGeom>
              <a:avLst/>
              <a:gdLst>
                <a:gd name="T0" fmla="*/ 14 w 49"/>
                <a:gd name="T1" fmla="*/ 0 h 57"/>
                <a:gd name="T2" fmla="*/ 21 w 49"/>
                <a:gd name="T3" fmla="*/ 0 h 57"/>
                <a:gd name="T4" fmla="*/ 35 w 49"/>
                <a:gd name="T5" fmla="*/ 42 h 57"/>
                <a:gd name="T6" fmla="*/ 35 w 49"/>
                <a:gd name="T7" fmla="*/ 42 h 57"/>
                <a:gd name="T8" fmla="*/ 42 w 49"/>
                <a:gd name="T9" fmla="*/ 0 h 57"/>
                <a:gd name="T10" fmla="*/ 49 w 49"/>
                <a:gd name="T11" fmla="*/ 0 h 57"/>
                <a:gd name="T12" fmla="*/ 35 w 49"/>
                <a:gd name="T13" fmla="*/ 57 h 57"/>
                <a:gd name="T14" fmla="*/ 28 w 49"/>
                <a:gd name="T15" fmla="*/ 57 h 57"/>
                <a:gd name="T16" fmla="*/ 21 w 49"/>
                <a:gd name="T17" fmla="*/ 14 h 57"/>
                <a:gd name="T18" fmla="*/ 21 w 49"/>
                <a:gd name="T19" fmla="*/ 14 h 57"/>
                <a:gd name="T20" fmla="*/ 7 w 49"/>
                <a:gd name="T21" fmla="*/ 57 h 57"/>
                <a:gd name="T22" fmla="*/ 0 w 49"/>
                <a:gd name="T23" fmla="*/ 57 h 57"/>
                <a:gd name="T24" fmla="*/ 14 w 49"/>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7">
                  <a:moveTo>
                    <a:pt x="14" y="0"/>
                  </a:moveTo>
                  <a:lnTo>
                    <a:pt x="21" y="0"/>
                  </a:lnTo>
                  <a:lnTo>
                    <a:pt x="35" y="42"/>
                  </a:lnTo>
                  <a:lnTo>
                    <a:pt x="35" y="42"/>
                  </a:lnTo>
                  <a:lnTo>
                    <a:pt x="42" y="0"/>
                  </a:lnTo>
                  <a:lnTo>
                    <a:pt x="49" y="0"/>
                  </a:lnTo>
                  <a:lnTo>
                    <a:pt x="35" y="57"/>
                  </a:lnTo>
                  <a:lnTo>
                    <a:pt x="28" y="57"/>
                  </a:lnTo>
                  <a:lnTo>
                    <a:pt x="21" y="14"/>
                  </a:lnTo>
                  <a:lnTo>
                    <a:pt x="21" y="14"/>
                  </a:lnTo>
                  <a:lnTo>
                    <a:pt x="7"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0" name="Freeform 73">
              <a:extLst>
                <a:ext uri="{FF2B5EF4-FFF2-40B4-BE49-F238E27FC236}">
                  <a16:creationId xmlns:a16="http://schemas.microsoft.com/office/drawing/2014/main" id="{AB2C2F83-EEC3-DD25-3307-770A0B4D120D}"/>
                </a:ext>
              </a:extLst>
            </p:cNvPr>
            <p:cNvSpPr>
              <a:spLocks noEditPoints="1"/>
            </p:cNvSpPr>
            <p:nvPr/>
          </p:nvSpPr>
          <p:spPr bwMode="auto">
            <a:xfrm>
              <a:off x="2217571" y="1126468"/>
              <a:ext cx="50" cy="57"/>
            </a:xfrm>
            <a:custGeom>
              <a:avLst/>
              <a:gdLst>
                <a:gd name="T0" fmla="*/ 2 w 7"/>
                <a:gd name="T1" fmla="*/ 0 h 8"/>
                <a:gd name="T2" fmla="*/ 4 w 7"/>
                <a:gd name="T3" fmla="*/ 0 h 8"/>
                <a:gd name="T4" fmla="*/ 6 w 7"/>
                <a:gd name="T5" fmla="*/ 3 h 8"/>
                <a:gd name="T6" fmla="*/ 5 w 7"/>
                <a:gd name="T7" fmla="*/ 6 h 8"/>
                <a:gd name="T8" fmla="*/ 2 w 7"/>
                <a:gd name="T9" fmla="*/ 8 h 8"/>
                <a:gd name="T10" fmla="*/ 0 w 7"/>
                <a:gd name="T11" fmla="*/ 8 h 8"/>
                <a:gd name="T12" fmla="*/ 2 w 7"/>
                <a:gd name="T13" fmla="*/ 0 h 8"/>
                <a:gd name="T14" fmla="*/ 1 w 7"/>
                <a:gd name="T15" fmla="*/ 6 h 8"/>
                <a:gd name="T16" fmla="*/ 3 w 7"/>
                <a:gd name="T17" fmla="*/ 6 h 8"/>
                <a:gd name="T18" fmla="*/ 5 w 7"/>
                <a:gd name="T19" fmla="*/ 3 h 8"/>
                <a:gd name="T20" fmla="*/ 4 w 7"/>
                <a:gd name="T21" fmla="*/ 1 h 8"/>
                <a:gd name="T22" fmla="*/ 3 w 7"/>
                <a:gd name="T23" fmla="*/ 1 h 8"/>
                <a:gd name="T24" fmla="*/ 1 w 7"/>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2" y="0"/>
                  </a:moveTo>
                  <a:cubicBezTo>
                    <a:pt x="4" y="0"/>
                    <a:pt x="4" y="0"/>
                    <a:pt x="4" y="0"/>
                  </a:cubicBezTo>
                  <a:cubicBezTo>
                    <a:pt x="6" y="0"/>
                    <a:pt x="7" y="1"/>
                    <a:pt x="6" y="3"/>
                  </a:cubicBezTo>
                  <a:cubicBezTo>
                    <a:pt x="6" y="4"/>
                    <a:pt x="6" y="5"/>
                    <a:pt x="5" y="6"/>
                  </a:cubicBezTo>
                  <a:cubicBezTo>
                    <a:pt x="4" y="7"/>
                    <a:pt x="4" y="8"/>
                    <a:pt x="2" y="8"/>
                  </a:cubicBezTo>
                  <a:cubicBezTo>
                    <a:pt x="0" y="8"/>
                    <a:pt x="0" y="8"/>
                    <a:pt x="0" y="8"/>
                  </a:cubicBezTo>
                  <a:lnTo>
                    <a:pt x="2" y="0"/>
                  </a:lnTo>
                  <a:close/>
                  <a:moveTo>
                    <a:pt x="1" y="6"/>
                  </a:moveTo>
                  <a:cubicBezTo>
                    <a:pt x="3" y="6"/>
                    <a:pt x="3" y="6"/>
                    <a:pt x="3" y="6"/>
                  </a:cubicBezTo>
                  <a:cubicBezTo>
                    <a:pt x="5" y="6"/>
                    <a:pt x="5" y="4"/>
                    <a:pt x="5" y="3"/>
                  </a:cubicBezTo>
                  <a:cubicBezTo>
                    <a:pt x="5" y="2"/>
                    <a:pt x="5" y="1"/>
                    <a:pt x="4" y="1"/>
                  </a:cubicBezTo>
                  <a:cubicBezTo>
                    <a:pt x="3" y="1"/>
                    <a:pt x="3" y="1"/>
                    <a:pt x="3" y="1"/>
                  </a:cubicBezTo>
                  <a:lnTo>
                    <a:pt x="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1" name="Freeform 74">
              <a:extLst>
                <a:ext uri="{FF2B5EF4-FFF2-40B4-BE49-F238E27FC236}">
                  <a16:creationId xmlns:a16="http://schemas.microsoft.com/office/drawing/2014/main" id="{ED36A1E6-C189-9477-54BB-4E84A950E2E0}"/>
                </a:ext>
              </a:extLst>
            </p:cNvPr>
            <p:cNvSpPr>
              <a:spLocks/>
            </p:cNvSpPr>
            <p:nvPr/>
          </p:nvSpPr>
          <p:spPr bwMode="auto">
            <a:xfrm>
              <a:off x="2218018" y="1126468"/>
              <a:ext cx="56" cy="57"/>
            </a:xfrm>
            <a:custGeom>
              <a:avLst/>
              <a:gdLst>
                <a:gd name="T0" fmla="*/ 7 w 56"/>
                <a:gd name="T1" fmla="*/ 0 h 57"/>
                <a:gd name="T2" fmla="*/ 21 w 56"/>
                <a:gd name="T3" fmla="*/ 0 h 57"/>
                <a:gd name="T4" fmla="*/ 21 w 56"/>
                <a:gd name="T5" fmla="*/ 42 h 57"/>
                <a:gd name="T6" fmla="*/ 21 w 56"/>
                <a:gd name="T7" fmla="*/ 42 h 57"/>
                <a:gd name="T8" fmla="*/ 42 w 56"/>
                <a:gd name="T9" fmla="*/ 0 h 57"/>
                <a:gd name="T10" fmla="*/ 56 w 56"/>
                <a:gd name="T11" fmla="*/ 0 h 57"/>
                <a:gd name="T12" fmla="*/ 42 w 56"/>
                <a:gd name="T13" fmla="*/ 57 h 57"/>
                <a:gd name="T14" fmla="*/ 35 w 56"/>
                <a:gd name="T15" fmla="*/ 57 h 57"/>
                <a:gd name="T16" fmla="*/ 49 w 56"/>
                <a:gd name="T17" fmla="*/ 7 h 57"/>
                <a:gd name="T18" fmla="*/ 42 w 56"/>
                <a:gd name="T19" fmla="*/ 7 h 57"/>
                <a:gd name="T20" fmla="*/ 21 w 56"/>
                <a:gd name="T21" fmla="*/ 57 h 57"/>
                <a:gd name="T22" fmla="*/ 14 w 56"/>
                <a:gd name="T23" fmla="*/ 57 h 57"/>
                <a:gd name="T24" fmla="*/ 14 w 56"/>
                <a:gd name="T25" fmla="*/ 7 h 57"/>
                <a:gd name="T26" fmla="*/ 14 w 56"/>
                <a:gd name="T27" fmla="*/ 7 h 57"/>
                <a:gd name="T28" fmla="*/ 7 w 56"/>
                <a:gd name="T29" fmla="*/ 57 h 57"/>
                <a:gd name="T30" fmla="*/ 0 w 56"/>
                <a:gd name="T31" fmla="*/ 57 h 57"/>
                <a:gd name="T32" fmla="*/ 7 w 56"/>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7" y="0"/>
                  </a:moveTo>
                  <a:lnTo>
                    <a:pt x="21" y="0"/>
                  </a:lnTo>
                  <a:lnTo>
                    <a:pt x="21" y="42"/>
                  </a:lnTo>
                  <a:lnTo>
                    <a:pt x="21" y="42"/>
                  </a:lnTo>
                  <a:lnTo>
                    <a:pt x="42" y="0"/>
                  </a:lnTo>
                  <a:lnTo>
                    <a:pt x="56" y="0"/>
                  </a:lnTo>
                  <a:lnTo>
                    <a:pt x="42" y="57"/>
                  </a:lnTo>
                  <a:lnTo>
                    <a:pt x="35" y="57"/>
                  </a:lnTo>
                  <a:lnTo>
                    <a:pt x="49" y="7"/>
                  </a:lnTo>
                  <a:lnTo>
                    <a:pt x="42" y="7"/>
                  </a:lnTo>
                  <a:lnTo>
                    <a:pt x="21" y="57"/>
                  </a:lnTo>
                  <a:lnTo>
                    <a:pt x="14" y="57"/>
                  </a:lnTo>
                  <a:lnTo>
                    <a:pt x="14" y="7"/>
                  </a:lnTo>
                  <a:lnTo>
                    <a:pt x="14" y="7"/>
                  </a:lnTo>
                  <a:lnTo>
                    <a:pt x="7" y="57"/>
                  </a:lnTo>
                  <a:lnTo>
                    <a:pt x="0" y="5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2" name="Freeform 75">
              <a:extLst>
                <a:ext uri="{FF2B5EF4-FFF2-40B4-BE49-F238E27FC236}">
                  <a16:creationId xmlns:a16="http://schemas.microsoft.com/office/drawing/2014/main" id="{A5B88624-6D37-94F3-143A-8EAE36C3A40B}"/>
                </a:ext>
              </a:extLst>
            </p:cNvPr>
            <p:cNvSpPr>
              <a:spLocks noEditPoints="1"/>
            </p:cNvSpPr>
            <p:nvPr/>
          </p:nvSpPr>
          <p:spPr bwMode="auto">
            <a:xfrm>
              <a:off x="2218067" y="1126468"/>
              <a:ext cx="43" cy="57"/>
            </a:xfrm>
            <a:custGeom>
              <a:avLst/>
              <a:gdLst>
                <a:gd name="T0" fmla="*/ 2 w 6"/>
                <a:gd name="T1" fmla="*/ 0 h 8"/>
                <a:gd name="T2" fmla="*/ 4 w 6"/>
                <a:gd name="T3" fmla="*/ 0 h 8"/>
                <a:gd name="T4" fmla="*/ 6 w 6"/>
                <a:gd name="T5" fmla="*/ 2 h 8"/>
                <a:gd name="T6" fmla="*/ 5 w 6"/>
                <a:gd name="T7" fmla="*/ 4 h 8"/>
                <a:gd name="T8" fmla="*/ 5 w 6"/>
                <a:gd name="T9" fmla="*/ 4 h 8"/>
                <a:gd name="T10" fmla="*/ 5 w 6"/>
                <a:gd name="T11" fmla="*/ 5 h 8"/>
                <a:gd name="T12" fmla="*/ 5 w 6"/>
                <a:gd name="T13" fmla="*/ 7 h 8"/>
                <a:gd name="T14" fmla="*/ 5 w 6"/>
                <a:gd name="T15" fmla="*/ 8 h 8"/>
                <a:gd name="T16" fmla="*/ 4 w 6"/>
                <a:gd name="T17" fmla="*/ 8 h 8"/>
                <a:gd name="T18" fmla="*/ 4 w 6"/>
                <a:gd name="T19" fmla="*/ 7 h 8"/>
                <a:gd name="T20" fmla="*/ 4 w 6"/>
                <a:gd name="T21" fmla="*/ 5 h 8"/>
                <a:gd name="T22" fmla="*/ 3 w 6"/>
                <a:gd name="T23" fmla="*/ 4 h 8"/>
                <a:gd name="T24" fmla="*/ 2 w 6"/>
                <a:gd name="T25" fmla="*/ 4 h 8"/>
                <a:gd name="T26" fmla="*/ 1 w 6"/>
                <a:gd name="T27" fmla="*/ 8 h 8"/>
                <a:gd name="T28" fmla="*/ 0 w 6"/>
                <a:gd name="T29" fmla="*/ 8 h 8"/>
                <a:gd name="T30" fmla="*/ 2 w 6"/>
                <a:gd name="T31" fmla="*/ 0 h 8"/>
                <a:gd name="T32" fmla="*/ 2 w 6"/>
                <a:gd name="T33" fmla="*/ 3 h 8"/>
                <a:gd name="T34" fmla="*/ 4 w 6"/>
                <a:gd name="T35" fmla="*/ 3 h 8"/>
                <a:gd name="T36" fmla="*/ 5 w 6"/>
                <a:gd name="T37" fmla="*/ 2 h 8"/>
                <a:gd name="T38" fmla="*/ 4 w 6"/>
                <a:gd name="T39" fmla="*/ 1 h 8"/>
                <a:gd name="T40" fmla="*/ 3 w 6"/>
                <a:gd name="T41" fmla="*/ 1 h 8"/>
                <a:gd name="T42" fmla="*/ 2 w 6"/>
                <a:gd name="T4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8">
                  <a:moveTo>
                    <a:pt x="2" y="0"/>
                  </a:moveTo>
                  <a:cubicBezTo>
                    <a:pt x="4" y="0"/>
                    <a:pt x="4" y="0"/>
                    <a:pt x="4" y="0"/>
                  </a:cubicBezTo>
                  <a:cubicBezTo>
                    <a:pt x="5" y="0"/>
                    <a:pt x="6" y="0"/>
                    <a:pt x="6" y="2"/>
                  </a:cubicBezTo>
                  <a:cubicBezTo>
                    <a:pt x="6" y="3"/>
                    <a:pt x="5" y="4"/>
                    <a:pt x="5" y="4"/>
                  </a:cubicBezTo>
                  <a:cubicBezTo>
                    <a:pt x="5" y="4"/>
                    <a:pt x="5" y="4"/>
                    <a:pt x="5" y="4"/>
                  </a:cubicBezTo>
                  <a:cubicBezTo>
                    <a:pt x="5" y="4"/>
                    <a:pt x="5" y="5"/>
                    <a:pt x="5" y="5"/>
                  </a:cubicBezTo>
                  <a:cubicBezTo>
                    <a:pt x="5" y="6"/>
                    <a:pt x="5" y="6"/>
                    <a:pt x="5" y="7"/>
                  </a:cubicBezTo>
                  <a:cubicBezTo>
                    <a:pt x="5" y="7"/>
                    <a:pt x="5" y="7"/>
                    <a:pt x="5" y="8"/>
                  </a:cubicBezTo>
                  <a:cubicBezTo>
                    <a:pt x="4" y="8"/>
                    <a:pt x="4" y="8"/>
                    <a:pt x="4" y="8"/>
                  </a:cubicBezTo>
                  <a:cubicBezTo>
                    <a:pt x="4" y="7"/>
                    <a:pt x="4" y="7"/>
                    <a:pt x="4" y="7"/>
                  </a:cubicBezTo>
                  <a:cubicBezTo>
                    <a:pt x="4" y="6"/>
                    <a:pt x="4" y="6"/>
                    <a:pt x="4" y="5"/>
                  </a:cubicBezTo>
                  <a:cubicBezTo>
                    <a:pt x="4" y="4"/>
                    <a:pt x="4" y="4"/>
                    <a:pt x="3" y="4"/>
                  </a:cubicBezTo>
                  <a:cubicBezTo>
                    <a:pt x="2" y="4"/>
                    <a:pt x="2" y="4"/>
                    <a:pt x="2" y="4"/>
                  </a:cubicBezTo>
                  <a:cubicBezTo>
                    <a:pt x="1" y="8"/>
                    <a:pt x="1" y="8"/>
                    <a:pt x="1" y="8"/>
                  </a:cubicBezTo>
                  <a:cubicBezTo>
                    <a:pt x="0" y="8"/>
                    <a:pt x="0" y="8"/>
                    <a:pt x="0" y="8"/>
                  </a:cubicBezTo>
                  <a:lnTo>
                    <a:pt x="2" y="0"/>
                  </a:lnTo>
                  <a:close/>
                  <a:moveTo>
                    <a:pt x="2" y="3"/>
                  </a:moveTo>
                  <a:cubicBezTo>
                    <a:pt x="4" y="3"/>
                    <a:pt x="4" y="3"/>
                    <a:pt x="4" y="3"/>
                  </a:cubicBezTo>
                  <a:cubicBezTo>
                    <a:pt x="4" y="3"/>
                    <a:pt x="5" y="3"/>
                    <a:pt x="5" y="2"/>
                  </a:cubicBezTo>
                  <a:cubicBezTo>
                    <a:pt x="5" y="1"/>
                    <a:pt x="5" y="1"/>
                    <a:pt x="4" y="1"/>
                  </a:cubicBezTo>
                  <a:cubicBezTo>
                    <a:pt x="3" y="1"/>
                    <a:pt x="3" y="1"/>
                    <a:pt x="3" y="1"/>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3" name="Freeform 76">
              <a:extLst>
                <a:ext uri="{FF2B5EF4-FFF2-40B4-BE49-F238E27FC236}">
                  <a16:creationId xmlns:a16="http://schemas.microsoft.com/office/drawing/2014/main" id="{FBF775DC-5C72-8C20-113B-A8AD77315E3F}"/>
                </a:ext>
              </a:extLst>
            </p:cNvPr>
            <p:cNvSpPr>
              <a:spLocks noEditPoints="1"/>
            </p:cNvSpPr>
            <p:nvPr/>
          </p:nvSpPr>
          <p:spPr bwMode="auto">
            <a:xfrm>
              <a:off x="2217635" y="1126468"/>
              <a:ext cx="50" cy="57"/>
            </a:xfrm>
            <a:custGeom>
              <a:avLst/>
              <a:gdLst>
                <a:gd name="T0" fmla="*/ 2 w 7"/>
                <a:gd name="T1" fmla="*/ 0 h 8"/>
                <a:gd name="T2" fmla="*/ 5 w 7"/>
                <a:gd name="T3" fmla="*/ 0 h 8"/>
                <a:gd name="T4" fmla="*/ 7 w 7"/>
                <a:gd name="T5" fmla="*/ 3 h 8"/>
                <a:gd name="T6" fmla="*/ 6 w 7"/>
                <a:gd name="T7" fmla="*/ 6 h 8"/>
                <a:gd name="T8" fmla="*/ 3 w 7"/>
                <a:gd name="T9" fmla="*/ 8 h 8"/>
                <a:gd name="T10" fmla="*/ 0 w 7"/>
                <a:gd name="T11" fmla="*/ 8 h 8"/>
                <a:gd name="T12" fmla="*/ 2 w 7"/>
                <a:gd name="T13" fmla="*/ 0 h 8"/>
                <a:gd name="T14" fmla="*/ 2 w 7"/>
                <a:gd name="T15" fmla="*/ 6 h 8"/>
                <a:gd name="T16" fmla="*/ 3 w 7"/>
                <a:gd name="T17" fmla="*/ 6 h 8"/>
                <a:gd name="T18" fmla="*/ 6 w 7"/>
                <a:gd name="T19" fmla="*/ 3 h 8"/>
                <a:gd name="T20" fmla="*/ 5 w 7"/>
                <a:gd name="T21" fmla="*/ 1 h 8"/>
                <a:gd name="T22" fmla="*/ 3 w 7"/>
                <a:gd name="T23" fmla="*/ 1 h 8"/>
                <a:gd name="T24" fmla="*/ 2 w 7"/>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2" y="0"/>
                  </a:moveTo>
                  <a:cubicBezTo>
                    <a:pt x="5" y="0"/>
                    <a:pt x="5" y="0"/>
                    <a:pt x="5" y="0"/>
                  </a:cubicBezTo>
                  <a:cubicBezTo>
                    <a:pt x="6" y="0"/>
                    <a:pt x="7" y="1"/>
                    <a:pt x="7" y="3"/>
                  </a:cubicBezTo>
                  <a:cubicBezTo>
                    <a:pt x="7" y="4"/>
                    <a:pt x="6" y="5"/>
                    <a:pt x="6" y="6"/>
                  </a:cubicBezTo>
                  <a:cubicBezTo>
                    <a:pt x="5" y="7"/>
                    <a:pt x="4" y="8"/>
                    <a:pt x="3" y="8"/>
                  </a:cubicBezTo>
                  <a:cubicBezTo>
                    <a:pt x="0" y="8"/>
                    <a:pt x="0" y="8"/>
                    <a:pt x="0" y="8"/>
                  </a:cubicBezTo>
                  <a:lnTo>
                    <a:pt x="2" y="0"/>
                  </a:lnTo>
                  <a:close/>
                  <a:moveTo>
                    <a:pt x="2" y="6"/>
                  </a:moveTo>
                  <a:cubicBezTo>
                    <a:pt x="3" y="6"/>
                    <a:pt x="3" y="6"/>
                    <a:pt x="3" y="6"/>
                  </a:cubicBezTo>
                  <a:cubicBezTo>
                    <a:pt x="5" y="6"/>
                    <a:pt x="6" y="4"/>
                    <a:pt x="6" y="3"/>
                  </a:cubicBezTo>
                  <a:cubicBezTo>
                    <a:pt x="6" y="2"/>
                    <a:pt x="5" y="1"/>
                    <a:pt x="5" y="1"/>
                  </a:cubicBezTo>
                  <a:cubicBezTo>
                    <a:pt x="3" y="1"/>
                    <a:pt x="3" y="1"/>
                    <a:pt x="3" y="1"/>
                  </a:cubicBez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4" name="Freeform 77">
              <a:extLst>
                <a:ext uri="{FF2B5EF4-FFF2-40B4-BE49-F238E27FC236}">
                  <a16:creationId xmlns:a16="http://schemas.microsoft.com/office/drawing/2014/main" id="{3EB57428-F632-802F-766F-E212C7B2856D}"/>
                </a:ext>
              </a:extLst>
            </p:cNvPr>
            <p:cNvSpPr>
              <a:spLocks/>
            </p:cNvSpPr>
            <p:nvPr/>
          </p:nvSpPr>
          <p:spPr bwMode="auto">
            <a:xfrm>
              <a:off x="2217677" y="1126468"/>
              <a:ext cx="22" cy="57"/>
            </a:xfrm>
            <a:custGeom>
              <a:avLst/>
              <a:gdLst>
                <a:gd name="T0" fmla="*/ 15 w 22"/>
                <a:gd name="T1" fmla="*/ 0 h 57"/>
                <a:gd name="T2" fmla="*/ 22 w 22"/>
                <a:gd name="T3" fmla="*/ 0 h 57"/>
                <a:gd name="T4" fmla="*/ 8 w 22"/>
                <a:gd name="T5" fmla="*/ 57 h 57"/>
                <a:gd name="T6" fmla="*/ 0 w 22"/>
                <a:gd name="T7" fmla="*/ 57 h 57"/>
                <a:gd name="T8" fmla="*/ 15 w 22"/>
                <a:gd name="T9" fmla="*/ 0 h 57"/>
              </a:gdLst>
              <a:ahLst/>
              <a:cxnLst>
                <a:cxn ang="0">
                  <a:pos x="T0" y="T1"/>
                </a:cxn>
                <a:cxn ang="0">
                  <a:pos x="T2" y="T3"/>
                </a:cxn>
                <a:cxn ang="0">
                  <a:pos x="T4" y="T5"/>
                </a:cxn>
                <a:cxn ang="0">
                  <a:pos x="T6" y="T7"/>
                </a:cxn>
                <a:cxn ang="0">
                  <a:pos x="T8" y="T9"/>
                </a:cxn>
              </a:cxnLst>
              <a:rect l="0" t="0" r="r" b="b"/>
              <a:pathLst>
                <a:path w="22" h="57">
                  <a:moveTo>
                    <a:pt x="15" y="0"/>
                  </a:moveTo>
                  <a:lnTo>
                    <a:pt x="22" y="0"/>
                  </a:lnTo>
                  <a:lnTo>
                    <a:pt x="8" y="57"/>
                  </a:lnTo>
                  <a:lnTo>
                    <a:pt x="0" y="57"/>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5" name="Freeform 78">
              <a:extLst>
                <a:ext uri="{FF2B5EF4-FFF2-40B4-BE49-F238E27FC236}">
                  <a16:creationId xmlns:a16="http://schemas.microsoft.com/office/drawing/2014/main" id="{70EADA78-0BE5-13F5-7C4C-D884425A9377}"/>
                </a:ext>
              </a:extLst>
            </p:cNvPr>
            <p:cNvSpPr>
              <a:spLocks noEditPoints="1"/>
            </p:cNvSpPr>
            <p:nvPr/>
          </p:nvSpPr>
          <p:spPr bwMode="auto">
            <a:xfrm>
              <a:off x="2217692" y="1126468"/>
              <a:ext cx="42" cy="57"/>
            </a:xfrm>
            <a:custGeom>
              <a:avLst/>
              <a:gdLst>
                <a:gd name="T0" fmla="*/ 28 w 42"/>
                <a:gd name="T1" fmla="*/ 0 h 57"/>
                <a:gd name="T2" fmla="*/ 35 w 42"/>
                <a:gd name="T3" fmla="*/ 0 h 57"/>
                <a:gd name="T4" fmla="*/ 42 w 42"/>
                <a:gd name="T5" fmla="*/ 57 h 57"/>
                <a:gd name="T6" fmla="*/ 35 w 42"/>
                <a:gd name="T7" fmla="*/ 57 h 57"/>
                <a:gd name="T8" fmla="*/ 35 w 42"/>
                <a:gd name="T9" fmla="*/ 35 h 57"/>
                <a:gd name="T10" fmla="*/ 14 w 42"/>
                <a:gd name="T11" fmla="*/ 35 h 57"/>
                <a:gd name="T12" fmla="*/ 7 w 42"/>
                <a:gd name="T13" fmla="*/ 57 h 57"/>
                <a:gd name="T14" fmla="*/ 0 w 42"/>
                <a:gd name="T15" fmla="*/ 57 h 57"/>
                <a:gd name="T16" fmla="*/ 28 w 42"/>
                <a:gd name="T17" fmla="*/ 0 h 57"/>
                <a:gd name="T18" fmla="*/ 28 w 42"/>
                <a:gd name="T19" fmla="*/ 7 h 57"/>
                <a:gd name="T20" fmla="*/ 28 w 42"/>
                <a:gd name="T21" fmla="*/ 7 h 57"/>
                <a:gd name="T22" fmla="*/ 21 w 42"/>
                <a:gd name="T23" fmla="*/ 28 h 57"/>
                <a:gd name="T24" fmla="*/ 28 w 42"/>
                <a:gd name="T25" fmla="*/ 28 h 57"/>
                <a:gd name="T26" fmla="*/ 28 w 42"/>
                <a:gd name="T27"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57">
                  <a:moveTo>
                    <a:pt x="28" y="0"/>
                  </a:moveTo>
                  <a:lnTo>
                    <a:pt x="35" y="0"/>
                  </a:lnTo>
                  <a:lnTo>
                    <a:pt x="42" y="57"/>
                  </a:lnTo>
                  <a:lnTo>
                    <a:pt x="35" y="57"/>
                  </a:lnTo>
                  <a:lnTo>
                    <a:pt x="35" y="35"/>
                  </a:lnTo>
                  <a:lnTo>
                    <a:pt x="14" y="35"/>
                  </a:lnTo>
                  <a:lnTo>
                    <a:pt x="7" y="57"/>
                  </a:lnTo>
                  <a:lnTo>
                    <a:pt x="0" y="57"/>
                  </a:lnTo>
                  <a:lnTo>
                    <a:pt x="28" y="0"/>
                  </a:lnTo>
                  <a:close/>
                  <a:moveTo>
                    <a:pt x="28" y="7"/>
                  </a:moveTo>
                  <a:lnTo>
                    <a:pt x="28" y="7"/>
                  </a:lnTo>
                  <a:lnTo>
                    <a:pt x="21" y="28"/>
                  </a:lnTo>
                  <a:lnTo>
                    <a:pt x="28" y="28"/>
                  </a:lnTo>
                  <a:lnTo>
                    <a:pt x="2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6" name="Freeform 79">
              <a:extLst>
                <a:ext uri="{FF2B5EF4-FFF2-40B4-BE49-F238E27FC236}">
                  <a16:creationId xmlns:a16="http://schemas.microsoft.com/office/drawing/2014/main" id="{30F2855C-D0A1-ABCF-B0D7-73B445DD02C7}"/>
                </a:ext>
              </a:extLst>
            </p:cNvPr>
            <p:cNvSpPr>
              <a:spLocks/>
            </p:cNvSpPr>
            <p:nvPr/>
          </p:nvSpPr>
          <p:spPr bwMode="auto">
            <a:xfrm>
              <a:off x="2217734" y="1126468"/>
              <a:ext cx="57" cy="57"/>
            </a:xfrm>
            <a:custGeom>
              <a:avLst/>
              <a:gdLst>
                <a:gd name="T0" fmla="*/ 14 w 57"/>
                <a:gd name="T1" fmla="*/ 0 h 57"/>
                <a:gd name="T2" fmla="*/ 21 w 57"/>
                <a:gd name="T3" fmla="*/ 0 h 57"/>
                <a:gd name="T4" fmla="*/ 21 w 57"/>
                <a:gd name="T5" fmla="*/ 42 h 57"/>
                <a:gd name="T6" fmla="*/ 21 w 57"/>
                <a:gd name="T7" fmla="*/ 42 h 57"/>
                <a:gd name="T8" fmla="*/ 50 w 57"/>
                <a:gd name="T9" fmla="*/ 0 h 57"/>
                <a:gd name="T10" fmla="*/ 57 w 57"/>
                <a:gd name="T11" fmla="*/ 0 h 57"/>
                <a:gd name="T12" fmla="*/ 43 w 57"/>
                <a:gd name="T13" fmla="*/ 57 h 57"/>
                <a:gd name="T14" fmla="*/ 36 w 57"/>
                <a:gd name="T15" fmla="*/ 57 h 57"/>
                <a:gd name="T16" fmla="*/ 50 w 57"/>
                <a:gd name="T17" fmla="*/ 7 h 57"/>
                <a:gd name="T18" fmla="*/ 50 w 57"/>
                <a:gd name="T19" fmla="*/ 7 h 57"/>
                <a:gd name="T20" fmla="*/ 21 w 57"/>
                <a:gd name="T21" fmla="*/ 57 h 57"/>
                <a:gd name="T22" fmla="*/ 21 w 57"/>
                <a:gd name="T23" fmla="*/ 57 h 57"/>
                <a:gd name="T24" fmla="*/ 14 w 57"/>
                <a:gd name="T25" fmla="*/ 7 h 57"/>
                <a:gd name="T26" fmla="*/ 14 w 57"/>
                <a:gd name="T27" fmla="*/ 7 h 57"/>
                <a:gd name="T28" fmla="*/ 7 w 57"/>
                <a:gd name="T29" fmla="*/ 57 h 57"/>
                <a:gd name="T30" fmla="*/ 0 w 57"/>
                <a:gd name="T31" fmla="*/ 57 h 57"/>
                <a:gd name="T32" fmla="*/ 14 w 57"/>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7">
                  <a:moveTo>
                    <a:pt x="14" y="0"/>
                  </a:moveTo>
                  <a:lnTo>
                    <a:pt x="21" y="0"/>
                  </a:lnTo>
                  <a:lnTo>
                    <a:pt x="21" y="42"/>
                  </a:lnTo>
                  <a:lnTo>
                    <a:pt x="21" y="42"/>
                  </a:lnTo>
                  <a:lnTo>
                    <a:pt x="50" y="0"/>
                  </a:lnTo>
                  <a:lnTo>
                    <a:pt x="57" y="0"/>
                  </a:lnTo>
                  <a:lnTo>
                    <a:pt x="43" y="57"/>
                  </a:lnTo>
                  <a:lnTo>
                    <a:pt x="36" y="57"/>
                  </a:lnTo>
                  <a:lnTo>
                    <a:pt x="50" y="7"/>
                  </a:lnTo>
                  <a:lnTo>
                    <a:pt x="50" y="7"/>
                  </a:lnTo>
                  <a:lnTo>
                    <a:pt x="21" y="57"/>
                  </a:lnTo>
                  <a:lnTo>
                    <a:pt x="21" y="57"/>
                  </a:lnTo>
                  <a:lnTo>
                    <a:pt x="14" y="7"/>
                  </a:lnTo>
                  <a:lnTo>
                    <a:pt x="14" y="7"/>
                  </a:lnTo>
                  <a:lnTo>
                    <a:pt x="7"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7" name="Freeform 80">
              <a:extLst>
                <a:ext uri="{FF2B5EF4-FFF2-40B4-BE49-F238E27FC236}">
                  <a16:creationId xmlns:a16="http://schemas.microsoft.com/office/drawing/2014/main" id="{2B35472E-A9D9-D68E-1F24-6B9D630F4E95}"/>
                </a:ext>
              </a:extLst>
            </p:cNvPr>
            <p:cNvSpPr>
              <a:spLocks/>
            </p:cNvSpPr>
            <p:nvPr/>
          </p:nvSpPr>
          <p:spPr bwMode="auto">
            <a:xfrm>
              <a:off x="2217784" y="1126468"/>
              <a:ext cx="21" cy="57"/>
            </a:xfrm>
            <a:custGeom>
              <a:avLst/>
              <a:gdLst>
                <a:gd name="T0" fmla="*/ 14 w 21"/>
                <a:gd name="T1" fmla="*/ 0 h 57"/>
                <a:gd name="T2" fmla="*/ 21 w 21"/>
                <a:gd name="T3" fmla="*/ 0 h 57"/>
                <a:gd name="T4" fmla="*/ 7 w 21"/>
                <a:gd name="T5" fmla="*/ 57 h 57"/>
                <a:gd name="T6" fmla="*/ 0 w 21"/>
                <a:gd name="T7" fmla="*/ 57 h 57"/>
                <a:gd name="T8" fmla="*/ 14 w 21"/>
                <a:gd name="T9" fmla="*/ 0 h 57"/>
              </a:gdLst>
              <a:ahLst/>
              <a:cxnLst>
                <a:cxn ang="0">
                  <a:pos x="T0" y="T1"/>
                </a:cxn>
                <a:cxn ang="0">
                  <a:pos x="T2" y="T3"/>
                </a:cxn>
                <a:cxn ang="0">
                  <a:pos x="T4" y="T5"/>
                </a:cxn>
                <a:cxn ang="0">
                  <a:pos x="T6" y="T7"/>
                </a:cxn>
                <a:cxn ang="0">
                  <a:pos x="T8" y="T9"/>
                </a:cxn>
              </a:cxnLst>
              <a:rect l="0" t="0" r="r" b="b"/>
              <a:pathLst>
                <a:path w="21" h="57">
                  <a:moveTo>
                    <a:pt x="14" y="0"/>
                  </a:moveTo>
                  <a:lnTo>
                    <a:pt x="21" y="0"/>
                  </a:lnTo>
                  <a:lnTo>
                    <a:pt x="7"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8" name="Freeform 81">
              <a:extLst>
                <a:ext uri="{FF2B5EF4-FFF2-40B4-BE49-F238E27FC236}">
                  <a16:creationId xmlns:a16="http://schemas.microsoft.com/office/drawing/2014/main" id="{702AE4E6-1B3B-AF42-1417-C74C45A0E843}"/>
                </a:ext>
              </a:extLst>
            </p:cNvPr>
            <p:cNvSpPr>
              <a:spLocks/>
            </p:cNvSpPr>
            <p:nvPr/>
          </p:nvSpPr>
          <p:spPr bwMode="auto">
            <a:xfrm>
              <a:off x="2217798" y="1126468"/>
              <a:ext cx="50" cy="57"/>
            </a:xfrm>
            <a:custGeom>
              <a:avLst/>
              <a:gdLst>
                <a:gd name="T0" fmla="*/ 5 w 7"/>
                <a:gd name="T1" fmla="*/ 2 h 8"/>
                <a:gd name="T2" fmla="*/ 4 w 7"/>
                <a:gd name="T3" fmla="*/ 1 h 8"/>
                <a:gd name="T4" fmla="*/ 2 w 7"/>
                <a:gd name="T5" fmla="*/ 4 h 8"/>
                <a:gd name="T6" fmla="*/ 3 w 7"/>
                <a:gd name="T7" fmla="*/ 7 h 8"/>
                <a:gd name="T8" fmla="*/ 5 w 7"/>
                <a:gd name="T9" fmla="*/ 5 h 8"/>
                <a:gd name="T10" fmla="*/ 6 w 7"/>
                <a:gd name="T11" fmla="*/ 5 h 8"/>
                <a:gd name="T12" fmla="*/ 3 w 7"/>
                <a:gd name="T13" fmla="*/ 8 h 8"/>
                <a:gd name="T14" fmla="*/ 1 w 7"/>
                <a:gd name="T15" fmla="*/ 4 h 8"/>
                <a:gd name="T16" fmla="*/ 4 w 7"/>
                <a:gd name="T17" fmla="*/ 0 h 8"/>
                <a:gd name="T18" fmla="*/ 7 w 7"/>
                <a:gd name="T19" fmla="*/ 2 h 8"/>
                <a:gd name="T20" fmla="*/ 5 w 7"/>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5" y="2"/>
                  </a:moveTo>
                  <a:cubicBezTo>
                    <a:pt x="6" y="1"/>
                    <a:pt x="5" y="1"/>
                    <a:pt x="4" y="1"/>
                  </a:cubicBezTo>
                  <a:cubicBezTo>
                    <a:pt x="3" y="1"/>
                    <a:pt x="2" y="3"/>
                    <a:pt x="2" y="4"/>
                  </a:cubicBezTo>
                  <a:cubicBezTo>
                    <a:pt x="2" y="6"/>
                    <a:pt x="2" y="7"/>
                    <a:pt x="3" y="7"/>
                  </a:cubicBezTo>
                  <a:cubicBezTo>
                    <a:pt x="4" y="7"/>
                    <a:pt x="5" y="5"/>
                    <a:pt x="5" y="5"/>
                  </a:cubicBezTo>
                  <a:cubicBezTo>
                    <a:pt x="6" y="5"/>
                    <a:pt x="6" y="5"/>
                    <a:pt x="6" y="5"/>
                  </a:cubicBezTo>
                  <a:cubicBezTo>
                    <a:pt x="5" y="7"/>
                    <a:pt x="4" y="8"/>
                    <a:pt x="3" y="8"/>
                  </a:cubicBezTo>
                  <a:cubicBezTo>
                    <a:pt x="1" y="8"/>
                    <a:pt x="0" y="6"/>
                    <a:pt x="1" y="4"/>
                  </a:cubicBezTo>
                  <a:cubicBezTo>
                    <a:pt x="1" y="1"/>
                    <a:pt x="3" y="0"/>
                    <a:pt x="4" y="0"/>
                  </a:cubicBezTo>
                  <a:cubicBezTo>
                    <a:pt x="6" y="0"/>
                    <a:pt x="7" y="1"/>
                    <a:pt x="7" y="2"/>
                  </a:cubicBezTo>
                  <a:lnTo>
                    <a:pt x="5"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59" name="Freeform 82">
              <a:extLst>
                <a:ext uri="{FF2B5EF4-FFF2-40B4-BE49-F238E27FC236}">
                  <a16:creationId xmlns:a16="http://schemas.microsoft.com/office/drawing/2014/main" id="{5C861245-1D46-6E9C-7C58-22736ECC9BCE}"/>
                </a:ext>
              </a:extLst>
            </p:cNvPr>
            <p:cNvSpPr>
              <a:spLocks noEditPoints="1"/>
            </p:cNvSpPr>
            <p:nvPr/>
          </p:nvSpPr>
          <p:spPr bwMode="auto">
            <a:xfrm>
              <a:off x="2217840" y="1126468"/>
              <a:ext cx="43" cy="57"/>
            </a:xfrm>
            <a:custGeom>
              <a:avLst/>
              <a:gdLst>
                <a:gd name="T0" fmla="*/ 2 w 6"/>
                <a:gd name="T1" fmla="*/ 0 h 8"/>
                <a:gd name="T2" fmla="*/ 4 w 6"/>
                <a:gd name="T3" fmla="*/ 0 h 8"/>
                <a:gd name="T4" fmla="*/ 6 w 6"/>
                <a:gd name="T5" fmla="*/ 2 h 8"/>
                <a:gd name="T6" fmla="*/ 5 w 6"/>
                <a:gd name="T7" fmla="*/ 4 h 8"/>
                <a:gd name="T8" fmla="*/ 5 w 6"/>
                <a:gd name="T9" fmla="*/ 4 h 8"/>
                <a:gd name="T10" fmla="*/ 5 w 6"/>
                <a:gd name="T11" fmla="*/ 5 h 8"/>
                <a:gd name="T12" fmla="*/ 5 w 6"/>
                <a:gd name="T13" fmla="*/ 7 h 8"/>
                <a:gd name="T14" fmla="*/ 5 w 6"/>
                <a:gd name="T15" fmla="*/ 8 h 8"/>
                <a:gd name="T16" fmla="*/ 4 w 6"/>
                <a:gd name="T17" fmla="*/ 8 h 8"/>
                <a:gd name="T18" fmla="*/ 4 w 6"/>
                <a:gd name="T19" fmla="*/ 7 h 8"/>
                <a:gd name="T20" fmla="*/ 4 w 6"/>
                <a:gd name="T21" fmla="*/ 5 h 8"/>
                <a:gd name="T22" fmla="*/ 3 w 6"/>
                <a:gd name="T23" fmla="*/ 4 h 8"/>
                <a:gd name="T24" fmla="*/ 2 w 6"/>
                <a:gd name="T25" fmla="*/ 4 h 8"/>
                <a:gd name="T26" fmla="*/ 1 w 6"/>
                <a:gd name="T27" fmla="*/ 8 h 8"/>
                <a:gd name="T28" fmla="*/ 0 w 6"/>
                <a:gd name="T29" fmla="*/ 8 h 8"/>
                <a:gd name="T30" fmla="*/ 2 w 6"/>
                <a:gd name="T31" fmla="*/ 0 h 8"/>
                <a:gd name="T32" fmla="*/ 2 w 6"/>
                <a:gd name="T33" fmla="*/ 3 h 8"/>
                <a:gd name="T34" fmla="*/ 4 w 6"/>
                <a:gd name="T35" fmla="*/ 3 h 8"/>
                <a:gd name="T36" fmla="*/ 5 w 6"/>
                <a:gd name="T37" fmla="*/ 2 h 8"/>
                <a:gd name="T38" fmla="*/ 4 w 6"/>
                <a:gd name="T39" fmla="*/ 1 h 8"/>
                <a:gd name="T40" fmla="*/ 3 w 6"/>
                <a:gd name="T41" fmla="*/ 1 h 8"/>
                <a:gd name="T42" fmla="*/ 2 w 6"/>
                <a:gd name="T4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8">
                  <a:moveTo>
                    <a:pt x="2" y="0"/>
                  </a:moveTo>
                  <a:cubicBezTo>
                    <a:pt x="4" y="0"/>
                    <a:pt x="4" y="0"/>
                    <a:pt x="4" y="0"/>
                  </a:cubicBezTo>
                  <a:cubicBezTo>
                    <a:pt x="5" y="0"/>
                    <a:pt x="6" y="0"/>
                    <a:pt x="6" y="2"/>
                  </a:cubicBezTo>
                  <a:cubicBezTo>
                    <a:pt x="6" y="3"/>
                    <a:pt x="6" y="4"/>
                    <a:pt x="5" y="4"/>
                  </a:cubicBezTo>
                  <a:cubicBezTo>
                    <a:pt x="5" y="4"/>
                    <a:pt x="5" y="4"/>
                    <a:pt x="5" y="4"/>
                  </a:cubicBezTo>
                  <a:cubicBezTo>
                    <a:pt x="5" y="4"/>
                    <a:pt x="5" y="5"/>
                    <a:pt x="5" y="5"/>
                  </a:cubicBezTo>
                  <a:cubicBezTo>
                    <a:pt x="5" y="6"/>
                    <a:pt x="5" y="6"/>
                    <a:pt x="5" y="7"/>
                  </a:cubicBezTo>
                  <a:cubicBezTo>
                    <a:pt x="5" y="7"/>
                    <a:pt x="5" y="7"/>
                    <a:pt x="5" y="8"/>
                  </a:cubicBezTo>
                  <a:cubicBezTo>
                    <a:pt x="4" y="8"/>
                    <a:pt x="4" y="8"/>
                    <a:pt x="4" y="8"/>
                  </a:cubicBezTo>
                  <a:cubicBezTo>
                    <a:pt x="4" y="7"/>
                    <a:pt x="4" y="7"/>
                    <a:pt x="4" y="7"/>
                  </a:cubicBezTo>
                  <a:cubicBezTo>
                    <a:pt x="4" y="6"/>
                    <a:pt x="4" y="6"/>
                    <a:pt x="4" y="5"/>
                  </a:cubicBezTo>
                  <a:cubicBezTo>
                    <a:pt x="4" y="4"/>
                    <a:pt x="4" y="4"/>
                    <a:pt x="3" y="4"/>
                  </a:cubicBezTo>
                  <a:cubicBezTo>
                    <a:pt x="2" y="4"/>
                    <a:pt x="2" y="4"/>
                    <a:pt x="2" y="4"/>
                  </a:cubicBezTo>
                  <a:cubicBezTo>
                    <a:pt x="1" y="8"/>
                    <a:pt x="1" y="8"/>
                    <a:pt x="1" y="8"/>
                  </a:cubicBezTo>
                  <a:cubicBezTo>
                    <a:pt x="0" y="8"/>
                    <a:pt x="0" y="8"/>
                    <a:pt x="0" y="8"/>
                  </a:cubicBezTo>
                  <a:lnTo>
                    <a:pt x="2" y="0"/>
                  </a:lnTo>
                  <a:close/>
                  <a:moveTo>
                    <a:pt x="2" y="3"/>
                  </a:moveTo>
                  <a:cubicBezTo>
                    <a:pt x="4" y="3"/>
                    <a:pt x="4" y="3"/>
                    <a:pt x="4" y="3"/>
                  </a:cubicBezTo>
                  <a:cubicBezTo>
                    <a:pt x="5" y="3"/>
                    <a:pt x="5" y="3"/>
                    <a:pt x="5" y="2"/>
                  </a:cubicBezTo>
                  <a:cubicBezTo>
                    <a:pt x="5" y="1"/>
                    <a:pt x="5" y="1"/>
                    <a:pt x="4" y="1"/>
                  </a:cubicBezTo>
                  <a:cubicBezTo>
                    <a:pt x="3" y="1"/>
                    <a:pt x="3" y="1"/>
                    <a:pt x="3" y="1"/>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60" name="Freeform 83">
              <a:extLst>
                <a:ext uri="{FF2B5EF4-FFF2-40B4-BE49-F238E27FC236}">
                  <a16:creationId xmlns:a16="http://schemas.microsoft.com/office/drawing/2014/main" id="{83F681A9-8E8C-391D-5498-8BC46B4FFC16}"/>
                </a:ext>
              </a:extLst>
            </p:cNvPr>
            <p:cNvSpPr>
              <a:spLocks noEditPoints="1"/>
            </p:cNvSpPr>
            <p:nvPr/>
          </p:nvSpPr>
          <p:spPr bwMode="auto">
            <a:xfrm>
              <a:off x="2217883" y="1126468"/>
              <a:ext cx="42" cy="57"/>
            </a:xfrm>
            <a:custGeom>
              <a:avLst/>
              <a:gdLst>
                <a:gd name="T0" fmla="*/ 4 w 6"/>
                <a:gd name="T1" fmla="*/ 0 h 8"/>
                <a:gd name="T2" fmla="*/ 6 w 6"/>
                <a:gd name="T3" fmla="*/ 3 h 8"/>
                <a:gd name="T4" fmla="*/ 3 w 6"/>
                <a:gd name="T5" fmla="*/ 8 h 8"/>
                <a:gd name="T6" fmla="*/ 0 w 6"/>
                <a:gd name="T7" fmla="*/ 4 h 8"/>
                <a:gd name="T8" fmla="*/ 4 w 6"/>
                <a:gd name="T9" fmla="*/ 0 h 8"/>
                <a:gd name="T10" fmla="*/ 3 w 6"/>
                <a:gd name="T11" fmla="*/ 7 h 8"/>
                <a:gd name="T12" fmla="*/ 5 w 6"/>
                <a:gd name="T13" fmla="*/ 3 h 8"/>
                <a:gd name="T14" fmla="*/ 4 w 6"/>
                <a:gd name="T15" fmla="*/ 1 h 8"/>
                <a:gd name="T16" fmla="*/ 1 w 6"/>
                <a:gd name="T17" fmla="*/ 4 h 8"/>
                <a:gd name="T18" fmla="*/ 3 w 6"/>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0"/>
                  </a:moveTo>
                  <a:cubicBezTo>
                    <a:pt x="5" y="0"/>
                    <a:pt x="6" y="1"/>
                    <a:pt x="6" y="3"/>
                  </a:cubicBezTo>
                  <a:cubicBezTo>
                    <a:pt x="6" y="6"/>
                    <a:pt x="4" y="8"/>
                    <a:pt x="3" y="8"/>
                  </a:cubicBezTo>
                  <a:cubicBezTo>
                    <a:pt x="1" y="8"/>
                    <a:pt x="0" y="6"/>
                    <a:pt x="0" y="4"/>
                  </a:cubicBezTo>
                  <a:cubicBezTo>
                    <a:pt x="0" y="1"/>
                    <a:pt x="2" y="0"/>
                    <a:pt x="4" y="0"/>
                  </a:cubicBezTo>
                  <a:close/>
                  <a:moveTo>
                    <a:pt x="3" y="7"/>
                  </a:moveTo>
                  <a:cubicBezTo>
                    <a:pt x="4" y="7"/>
                    <a:pt x="5" y="5"/>
                    <a:pt x="5" y="3"/>
                  </a:cubicBezTo>
                  <a:cubicBezTo>
                    <a:pt x="5" y="2"/>
                    <a:pt x="5" y="1"/>
                    <a:pt x="4" y="1"/>
                  </a:cubicBezTo>
                  <a:cubicBezTo>
                    <a:pt x="2" y="1"/>
                    <a:pt x="1" y="3"/>
                    <a:pt x="1" y="4"/>
                  </a:cubicBezTo>
                  <a:cubicBezTo>
                    <a:pt x="1" y="6"/>
                    <a:pt x="2" y="7"/>
                    <a:pt x="3"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61" name="Freeform 84">
              <a:extLst>
                <a:ext uri="{FF2B5EF4-FFF2-40B4-BE49-F238E27FC236}">
                  <a16:creationId xmlns:a16="http://schemas.microsoft.com/office/drawing/2014/main" id="{63640009-0DEF-224B-4EA8-83CD4A1D1FDF}"/>
                </a:ext>
              </a:extLst>
            </p:cNvPr>
            <p:cNvSpPr>
              <a:spLocks/>
            </p:cNvSpPr>
            <p:nvPr/>
          </p:nvSpPr>
          <p:spPr bwMode="auto">
            <a:xfrm>
              <a:off x="2217925" y="1126468"/>
              <a:ext cx="86" cy="57"/>
            </a:xfrm>
            <a:custGeom>
              <a:avLst/>
              <a:gdLst>
                <a:gd name="T0" fmla="*/ 15 w 86"/>
                <a:gd name="T1" fmla="*/ 0 h 57"/>
                <a:gd name="T2" fmla="*/ 43 w 86"/>
                <a:gd name="T3" fmla="*/ 0 h 57"/>
                <a:gd name="T4" fmla="*/ 50 w 86"/>
                <a:gd name="T5" fmla="*/ 28 h 57"/>
                <a:gd name="T6" fmla="*/ 50 w 86"/>
                <a:gd name="T7" fmla="*/ 28 h 57"/>
                <a:gd name="T8" fmla="*/ 64 w 86"/>
                <a:gd name="T9" fmla="*/ 0 h 57"/>
                <a:gd name="T10" fmla="*/ 86 w 86"/>
                <a:gd name="T11" fmla="*/ 0 h 57"/>
                <a:gd name="T12" fmla="*/ 64 w 86"/>
                <a:gd name="T13" fmla="*/ 57 h 57"/>
                <a:gd name="T14" fmla="*/ 43 w 86"/>
                <a:gd name="T15" fmla="*/ 57 h 57"/>
                <a:gd name="T16" fmla="*/ 29 w 86"/>
                <a:gd name="T17" fmla="*/ 21 h 57"/>
                <a:gd name="T18" fmla="*/ 29 w 86"/>
                <a:gd name="T19" fmla="*/ 21 h 57"/>
                <a:gd name="T20" fmla="*/ 22 w 86"/>
                <a:gd name="T21" fmla="*/ 57 h 57"/>
                <a:gd name="T22" fmla="*/ 0 w 86"/>
                <a:gd name="T23" fmla="*/ 57 h 57"/>
                <a:gd name="T24" fmla="*/ 15 w 86"/>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57">
                  <a:moveTo>
                    <a:pt x="15" y="0"/>
                  </a:moveTo>
                  <a:lnTo>
                    <a:pt x="43" y="0"/>
                  </a:lnTo>
                  <a:lnTo>
                    <a:pt x="50" y="28"/>
                  </a:lnTo>
                  <a:lnTo>
                    <a:pt x="50" y="28"/>
                  </a:lnTo>
                  <a:lnTo>
                    <a:pt x="64" y="0"/>
                  </a:lnTo>
                  <a:lnTo>
                    <a:pt x="86" y="0"/>
                  </a:lnTo>
                  <a:lnTo>
                    <a:pt x="64" y="57"/>
                  </a:lnTo>
                  <a:lnTo>
                    <a:pt x="43" y="57"/>
                  </a:lnTo>
                  <a:lnTo>
                    <a:pt x="29" y="21"/>
                  </a:lnTo>
                  <a:lnTo>
                    <a:pt x="29" y="21"/>
                  </a:lnTo>
                  <a:lnTo>
                    <a:pt x="22" y="57"/>
                  </a:lnTo>
                  <a:lnTo>
                    <a:pt x="0" y="57"/>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62" name="Freeform 85">
              <a:extLst>
                <a:ext uri="{FF2B5EF4-FFF2-40B4-BE49-F238E27FC236}">
                  <a16:creationId xmlns:a16="http://schemas.microsoft.com/office/drawing/2014/main" id="{B47B034F-801B-54B3-BAE1-5B92B7CD351F}"/>
                </a:ext>
              </a:extLst>
            </p:cNvPr>
            <p:cNvSpPr>
              <a:spLocks noEditPoints="1"/>
            </p:cNvSpPr>
            <p:nvPr/>
          </p:nvSpPr>
          <p:spPr bwMode="auto">
            <a:xfrm>
              <a:off x="2217139" y="1126468"/>
              <a:ext cx="42" cy="57"/>
            </a:xfrm>
            <a:custGeom>
              <a:avLst/>
              <a:gdLst>
                <a:gd name="T0" fmla="*/ 2 w 6"/>
                <a:gd name="T1" fmla="*/ 0 h 8"/>
                <a:gd name="T2" fmla="*/ 4 w 6"/>
                <a:gd name="T3" fmla="*/ 0 h 8"/>
                <a:gd name="T4" fmla="*/ 6 w 6"/>
                <a:gd name="T5" fmla="*/ 2 h 8"/>
                <a:gd name="T6" fmla="*/ 3 w 6"/>
                <a:gd name="T7" fmla="*/ 5 h 8"/>
                <a:gd name="T8" fmla="*/ 2 w 6"/>
                <a:gd name="T9" fmla="*/ 5 h 8"/>
                <a:gd name="T10" fmla="*/ 1 w 6"/>
                <a:gd name="T11" fmla="*/ 8 h 8"/>
                <a:gd name="T12" fmla="*/ 0 w 6"/>
                <a:gd name="T13" fmla="*/ 8 h 8"/>
                <a:gd name="T14" fmla="*/ 2 w 6"/>
                <a:gd name="T15" fmla="*/ 0 h 8"/>
                <a:gd name="T16" fmla="*/ 2 w 6"/>
                <a:gd name="T17" fmla="*/ 3 h 8"/>
                <a:gd name="T18" fmla="*/ 3 w 6"/>
                <a:gd name="T19" fmla="*/ 3 h 8"/>
                <a:gd name="T20" fmla="*/ 5 w 6"/>
                <a:gd name="T21" fmla="*/ 2 h 8"/>
                <a:gd name="T22" fmla="*/ 4 w 6"/>
                <a:gd name="T23" fmla="*/ 1 h 8"/>
                <a:gd name="T24" fmla="*/ 2 w 6"/>
                <a:gd name="T25" fmla="*/ 1 h 8"/>
                <a:gd name="T26" fmla="*/ 2 w 6"/>
                <a:gd name="T2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2" y="0"/>
                  </a:moveTo>
                  <a:cubicBezTo>
                    <a:pt x="4" y="0"/>
                    <a:pt x="4" y="0"/>
                    <a:pt x="4" y="0"/>
                  </a:cubicBezTo>
                  <a:cubicBezTo>
                    <a:pt x="6" y="0"/>
                    <a:pt x="6" y="1"/>
                    <a:pt x="6" y="2"/>
                  </a:cubicBezTo>
                  <a:cubicBezTo>
                    <a:pt x="6" y="2"/>
                    <a:pt x="6" y="5"/>
                    <a:pt x="3" y="5"/>
                  </a:cubicBezTo>
                  <a:cubicBezTo>
                    <a:pt x="2" y="5"/>
                    <a:pt x="2" y="5"/>
                    <a:pt x="2" y="5"/>
                  </a:cubicBezTo>
                  <a:cubicBezTo>
                    <a:pt x="1" y="8"/>
                    <a:pt x="1" y="8"/>
                    <a:pt x="1" y="8"/>
                  </a:cubicBezTo>
                  <a:cubicBezTo>
                    <a:pt x="0" y="8"/>
                    <a:pt x="0" y="8"/>
                    <a:pt x="0" y="8"/>
                  </a:cubicBezTo>
                  <a:lnTo>
                    <a:pt x="2" y="0"/>
                  </a:lnTo>
                  <a:close/>
                  <a:moveTo>
                    <a:pt x="2" y="3"/>
                  </a:moveTo>
                  <a:cubicBezTo>
                    <a:pt x="3" y="3"/>
                    <a:pt x="3" y="3"/>
                    <a:pt x="3" y="3"/>
                  </a:cubicBezTo>
                  <a:cubicBezTo>
                    <a:pt x="4" y="3"/>
                    <a:pt x="5" y="3"/>
                    <a:pt x="5" y="2"/>
                  </a:cubicBezTo>
                  <a:cubicBezTo>
                    <a:pt x="5" y="2"/>
                    <a:pt x="5" y="1"/>
                    <a:pt x="4" y="1"/>
                  </a:cubicBezTo>
                  <a:cubicBezTo>
                    <a:pt x="2" y="1"/>
                    <a:pt x="2" y="1"/>
                    <a:pt x="2" y="1"/>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63" name="Freeform 86">
              <a:extLst>
                <a:ext uri="{FF2B5EF4-FFF2-40B4-BE49-F238E27FC236}">
                  <a16:creationId xmlns:a16="http://schemas.microsoft.com/office/drawing/2014/main" id="{881F7104-02EB-DA9A-A43A-CEB4477B85C6}"/>
                </a:ext>
              </a:extLst>
            </p:cNvPr>
            <p:cNvSpPr>
              <a:spLocks noEditPoints="1"/>
            </p:cNvSpPr>
            <p:nvPr/>
          </p:nvSpPr>
          <p:spPr bwMode="auto">
            <a:xfrm>
              <a:off x="2217174" y="1126468"/>
              <a:ext cx="50" cy="57"/>
            </a:xfrm>
            <a:custGeom>
              <a:avLst/>
              <a:gdLst>
                <a:gd name="T0" fmla="*/ 2 w 7"/>
                <a:gd name="T1" fmla="*/ 0 h 8"/>
                <a:gd name="T2" fmla="*/ 5 w 7"/>
                <a:gd name="T3" fmla="*/ 0 h 8"/>
                <a:gd name="T4" fmla="*/ 6 w 7"/>
                <a:gd name="T5" fmla="*/ 2 h 8"/>
                <a:gd name="T6" fmla="*/ 5 w 7"/>
                <a:gd name="T7" fmla="*/ 4 h 8"/>
                <a:gd name="T8" fmla="*/ 5 w 7"/>
                <a:gd name="T9" fmla="*/ 4 h 8"/>
                <a:gd name="T10" fmla="*/ 5 w 7"/>
                <a:gd name="T11" fmla="*/ 5 h 8"/>
                <a:gd name="T12" fmla="*/ 5 w 7"/>
                <a:gd name="T13" fmla="*/ 7 h 8"/>
                <a:gd name="T14" fmla="*/ 5 w 7"/>
                <a:gd name="T15" fmla="*/ 8 h 8"/>
                <a:gd name="T16" fmla="*/ 4 w 7"/>
                <a:gd name="T17" fmla="*/ 8 h 8"/>
                <a:gd name="T18" fmla="*/ 4 w 7"/>
                <a:gd name="T19" fmla="*/ 7 h 8"/>
                <a:gd name="T20" fmla="*/ 4 w 7"/>
                <a:gd name="T21" fmla="*/ 5 h 8"/>
                <a:gd name="T22" fmla="*/ 3 w 7"/>
                <a:gd name="T23" fmla="*/ 4 h 8"/>
                <a:gd name="T24" fmla="*/ 2 w 7"/>
                <a:gd name="T25" fmla="*/ 4 h 8"/>
                <a:gd name="T26" fmla="*/ 1 w 7"/>
                <a:gd name="T27" fmla="*/ 8 h 8"/>
                <a:gd name="T28" fmla="*/ 0 w 7"/>
                <a:gd name="T29" fmla="*/ 8 h 8"/>
                <a:gd name="T30" fmla="*/ 2 w 7"/>
                <a:gd name="T31" fmla="*/ 0 h 8"/>
                <a:gd name="T32" fmla="*/ 2 w 7"/>
                <a:gd name="T33" fmla="*/ 3 h 8"/>
                <a:gd name="T34" fmla="*/ 4 w 7"/>
                <a:gd name="T35" fmla="*/ 3 h 8"/>
                <a:gd name="T36" fmla="*/ 5 w 7"/>
                <a:gd name="T37" fmla="*/ 2 h 8"/>
                <a:gd name="T38" fmla="*/ 4 w 7"/>
                <a:gd name="T39" fmla="*/ 1 h 8"/>
                <a:gd name="T40" fmla="*/ 3 w 7"/>
                <a:gd name="T41" fmla="*/ 1 h 8"/>
                <a:gd name="T42" fmla="*/ 2 w 7"/>
                <a:gd name="T4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2" y="0"/>
                  </a:moveTo>
                  <a:cubicBezTo>
                    <a:pt x="5" y="0"/>
                    <a:pt x="5" y="0"/>
                    <a:pt x="5" y="0"/>
                  </a:cubicBezTo>
                  <a:cubicBezTo>
                    <a:pt x="5" y="0"/>
                    <a:pt x="7" y="0"/>
                    <a:pt x="6" y="2"/>
                  </a:cubicBezTo>
                  <a:cubicBezTo>
                    <a:pt x="6" y="3"/>
                    <a:pt x="6" y="4"/>
                    <a:pt x="5" y="4"/>
                  </a:cubicBezTo>
                  <a:cubicBezTo>
                    <a:pt x="5" y="4"/>
                    <a:pt x="5" y="4"/>
                    <a:pt x="5" y="4"/>
                  </a:cubicBezTo>
                  <a:cubicBezTo>
                    <a:pt x="5" y="4"/>
                    <a:pt x="5" y="5"/>
                    <a:pt x="5" y="5"/>
                  </a:cubicBezTo>
                  <a:cubicBezTo>
                    <a:pt x="5" y="6"/>
                    <a:pt x="5" y="6"/>
                    <a:pt x="5" y="7"/>
                  </a:cubicBezTo>
                  <a:cubicBezTo>
                    <a:pt x="5" y="7"/>
                    <a:pt x="5" y="7"/>
                    <a:pt x="5" y="8"/>
                  </a:cubicBezTo>
                  <a:cubicBezTo>
                    <a:pt x="4" y="8"/>
                    <a:pt x="4" y="8"/>
                    <a:pt x="4" y="8"/>
                  </a:cubicBezTo>
                  <a:cubicBezTo>
                    <a:pt x="4" y="7"/>
                    <a:pt x="4" y="7"/>
                    <a:pt x="4" y="7"/>
                  </a:cubicBezTo>
                  <a:cubicBezTo>
                    <a:pt x="4" y="6"/>
                    <a:pt x="4" y="6"/>
                    <a:pt x="4" y="5"/>
                  </a:cubicBezTo>
                  <a:cubicBezTo>
                    <a:pt x="4" y="4"/>
                    <a:pt x="4" y="4"/>
                    <a:pt x="3" y="4"/>
                  </a:cubicBezTo>
                  <a:cubicBezTo>
                    <a:pt x="2" y="4"/>
                    <a:pt x="2" y="4"/>
                    <a:pt x="2" y="4"/>
                  </a:cubicBezTo>
                  <a:cubicBezTo>
                    <a:pt x="1" y="8"/>
                    <a:pt x="1" y="8"/>
                    <a:pt x="1" y="8"/>
                  </a:cubicBezTo>
                  <a:cubicBezTo>
                    <a:pt x="0" y="8"/>
                    <a:pt x="0" y="8"/>
                    <a:pt x="0" y="8"/>
                  </a:cubicBezTo>
                  <a:lnTo>
                    <a:pt x="2" y="0"/>
                  </a:lnTo>
                  <a:close/>
                  <a:moveTo>
                    <a:pt x="2" y="3"/>
                  </a:moveTo>
                  <a:cubicBezTo>
                    <a:pt x="4" y="3"/>
                    <a:pt x="4" y="3"/>
                    <a:pt x="4" y="3"/>
                  </a:cubicBezTo>
                  <a:cubicBezTo>
                    <a:pt x="5" y="3"/>
                    <a:pt x="5" y="3"/>
                    <a:pt x="5" y="2"/>
                  </a:cubicBezTo>
                  <a:cubicBezTo>
                    <a:pt x="5" y="1"/>
                    <a:pt x="5" y="1"/>
                    <a:pt x="4" y="1"/>
                  </a:cubicBezTo>
                  <a:cubicBezTo>
                    <a:pt x="3" y="1"/>
                    <a:pt x="3" y="1"/>
                    <a:pt x="3" y="1"/>
                  </a:cubicBez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64" name="Freeform 87">
              <a:extLst>
                <a:ext uri="{FF2B5EF4-FFF2-40B4-BE49-F238E27FC236}">
                  <a16:creationId xmlns:a16="http://schemas.microsoft.com/office/drawing/2014/main" id="{D8061C1A-4C5A-5DB4-51D8-41C344516ED7}"/>
                </a:ext>
              </a:extLst>
            </p:cNvPr>
            <p:cNvSpPr>
              <a:spLocks/>
            </p:cNvSpPr>
            <p:nvPr/>
          </p:nvSpPr>
          <p:spPr bwMode="auto">
            <a:xfrm>
              <a:off x="2217217" y="1126468"/>
              <a:ext cx="42" cy="57"/>
            </a:xfrm>
            <a:custGeom>
              <a:avLst/>
              <a:gdLst>
                <a:gd name="T0" fmla="*/ 14 w 42"/>
                <a:gd name="T1" fmla="*/ 0 h 57"/>
                <a:gd name="T2" fmla="*/ 42 w 42"/>
                <a:gd name="T3" fmla="*/ 0 h 57"/>
                <a:gd name="T4" fmla="*/ 42 w 42"/>
                <a:gd name="T5" fmla="*/ 7 h 57"/>
                <a:gd name="T6" fmla="*/ 14 w 42"/>
                <a:gd name="T7" fmla="*/ 7 h 57"/>
                <a:gd name="T8" fmla="*/ 14 w 42"/>
                <a:gd name="T9" fmla="*/ 21 h 57"/>
                <a:gd name="T10" fmla="*/ 35 w 42"/>
                <a:gd name="T11" fmla="*/ 21 h 57"/>
                <a:gd name="T12" fmla="*/ 35 w 42"/>
                <a:gd name="T13" fmla="*/ 28 h 57"/>
                <a:gd name="T14" fmla="*/ 14 w 42"/>
                <a:gd name="T15" fmla="*/ 28 h 57"/>
                <a:gd name="T16" fmla="*/ 7 w 42"/>
                <a:gd name="T17" fmla="*/ 42 h 57"/>
                <a:gd name="T18" fmla="*/ 35 w 42"/>
                <a:gd name="T19" fmla="*/ 42 h 57"/>
                <a:gd name="T20" fmla="*/ 28 w 42"/>
                <a:gd name="T21" fmla="*/ 57 h 57"/>
                <a:gd name="T22" fmla="*/ 0 w 42"/>
                <a:gd name="T23" fmla="*/ 57 h 57"/>
                <a:gd name="T24" fmla="*/ 14 w 42"/>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7">
                  <a:moveTo>
                    <a:pt x="14" y="0"/>
                  </a:moveTo>
                  <a:lnTo>
                    <a:pt x="42" y="0"/>
                  </a:lnTo>
                  <a:lnTo>
                    <a:pt x="42" y="7"/>
                  </a:lnTo>
                  <a:lnTo>
                    <a:pt x="14" y="7"/>
                  </a:lnTo>
                  <a:lnTo>
                    <a:pt x="14" y="21"/>
                  </a:lnTo>
                  <a:lnTo>
                    <a:pt x="35" y="21"/>
                  </a:lnTo>
                  <a:lnTo>
                    <a:pt x="35" y="28"/>
                  </a:lnTo>
                  <a:lnTo>
                    <a:pt x="14" y="28"/>
                  </a:lnTo>
                  <a:lnTo>
                    <a:pt x="7" y="42"/>
                  </a:lnTo>
                  <a:lnTo>
                    <a:pt x="35" y="42"/>
                  </a:lnTo>
                  <a:lnTo>
                    <a:pt x="28"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65" name="Freeform 88">
              <a:extLst>
                <a:ext uri="{FF2B5EF4-FFF2-40B4-BE49-F238E27FC236}">
                  <a16:creationId xmlns:a16="http://schemas.microsoft.com/office/drawing/2014/main" id="{B5787B9D-4C75-7D4A-BE01-A37774CEBF1A}"/>
                </a:ext>
              </a:extLst>
            </p:cNvPr>
            <p:cNvSpPr>
              <a:spLocks/>
            </p:cNvSpPr>
            <p:nvPr/>
          </p:nvSpPr>
          <p:spPr bwMode="auto">
            <a:xfrm>
              <a:off x="2217259" y="1126468"/>
              <a:ext cx="36" cy="57"/>
            </a:xfrm>
            <a:custGeom>
              <a:avLst/>
              <a:gdLst>
                <a:gd name="T0" fmla="*/ 0 w 36"/>
                <a:gd name="T1" fmla="*/ 0 h 57"/>
                <a:gd name="T2" fmla="*/ 36 w 36"/>
                <a:gd name="T3" fmla="*/ 0 h 57"/>
                <a:gd name="T4" fmla="*/ 36 w 36"/>
                <a:gd name="T5" fmla="*/ 7 h 57"/>
                <a:gd name="T6" fmla="*/ 22 w 36"/>
                <a:gd name="T7" fmla="*/ 7 h 57"/>
                <a:gd name="T8" fmla="*/ 7 w 36"/>
                <a:gd name="T9" fmla="*/ 57 h 57"/>
                <a:gd name="T10" fmla="*/ 0 w 36"/>
                <a:gd name="T11" fmla="*/ 57 h 57"/>
                <a:gd name="T12" fmla="*/ 14 w 36"/>
                <a:gd name="T13" fmla="*/ 7 h 57"/>
                <a:gd name="T14" fmla="*/ 0 w 36"/>
                <a:gd name="T15" fmla="*/ 7 h 57"/>
                <a:gd name="T16" fmla="*/ 0 w 36"/>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0" y="0"/>
                  </a:moveTo>
                  <a:lnTo>
                    <a:pt x="36" y="0"/>
                  </a:lnTo>
                  <a:lnTo>
                    <a:pt x="36" y="7"/>
                  </a:lnTo>
                  <a:lnTo>
                    <a:pt x="22" y="7"/>
                  </a:lnTo>
                  <a:lnTo>
                    <a:pt x="7" y="57"/>
                  </a:lnTo>
                  <a:lnTo>
                    <a:pt x="0" y="57"/>
                  </a:lnTo>
                  <a:lnTo>
                    <a:pt x="14" y="7"/>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66" name="Freeform 89">
              <a:extLst>
                <a:ext uri="{FF2B5EF4-FFF2-40B4-BE49-F238E27FC236}">
                  <a16:creationId xmlns:a16="http://schemas.microsoft.com/office/drawing/2014/main" id="{E5FAF56E-6920-1683-749B-A7048A6AB4B9}"/>
                </a:ext>
              </a:extLst>
            </p:cNvPr>
            <p:cNvSpPr>
              <a:spLocks/>
            </p:cNvSpPr>
            <p:nvPr/>
          </p:nvSpPr>
          <p:spPr bwMode="auto">
            <a:xfrm>
              <a:off x="2217281" y="1126468"/>
              <a:ext cx="49" cy="57"/>
            </a:xfrm>
            <a:custGeom>
              <a:avLst/>
              <a:gdLst>
                <a:gd name="T0" fmla="*/ 14 w 49"/>
                <a:gd name="T1" fmla="*/ 0 h 57"/>
                <a:gd name="T2" fmla="*/ 49 w 49"/>
                <a:gd name="T3" fmla="*/ 0 h 57"/>
                <a:gd name="T4" fmla="*/ 49 w 49"/>
                <a:gd name="T5" fmla="*/ 7 h 57"/>
                <a:gd name="T6" fmla="*/ 21 w 49"/>
                <a:gd name="T7" fmla="*/ 7 h 57"/>
                <a:gd name="T8" fmla="*/ 21 w 49"/>
                <a:gd name="T9" fmla="*/ 21 h 57"/>
                <a:gd name="T10" fmla="*/ 42 w 49"/>
                <a:gd name="T11" fmla="*/ 21 h 57"/>
                <a:gd name="T12" fmla="*/ 42 w 49"/>
                <a:gd name="T13" fmla="*/ 28 h 57"/>
                <a:gd name="T14" fmla="*/ 14 w 49"/>
                <a:gd name="T15" fmla="*/ 28 h 57"/>
                <a:gd name="T16" fmla="*/ 14 w 49"/>
                <a:gd name="T17" fmla="*/ 42 h 57"/>
                <a:gd name="T18" fmla="*/ 35 w 49"/>
                <a:gd name="T19" fmla="*/ 42 h 57"/>
                <a:gd name="T20" fmla="*/ 35 w 49"/>
                <a:gd name="T21" fmla="*/ 57 h 57"/>
                <a:gd name="T22" fmla="*/ 0 w 49"/>
                <a:gd name="T23" fmla="*/ 57 h 57"/>
                <a:gd name="T24" fmla="*/ 14 w 49"/>
                <a:gd name="T2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7">
                  <a:moveTo>
                    <a:pt x="14" y="0"/>
                  </a:moveTo>
                  <a:lnTo>
                    <a:pt x="49" y="0"/>
                  </a:lnTo>
                  <a:lnTo>
                    <a:pt x="49" y="7"/>
                  </a:lnTo>
                  <a:lnTo>
                    <a:pt x="21" y="7"/>
                  </a:lnTo>
                  <a:lnTo>
                    <a:pt x="21" y="21"/>
                  </a:lnTo>
                  <a:lnTo>
                    <a:pt x="42" y="21"/>
                  </a:lnTo>
                  <a:lnTo>
                    <a:pt x="42" y="28"/>
                  </a:lnTo>
                  <a:lnTo>
                    <a:pt x="14" y="28"/>
                  </a:lnTo>
                  <a:lnTo>
                    <a:pt x="14" y="42"/>
                  </a:lnTo>
                  <a:lnTo>
                    <a:pt x="35" y="42"/>
                  </a:lnTo>
                  <a:lnTo>
                    <a:pt x="35" y="57"/>
                  </a:lnTo>
                  <a:lnTo>
                    <a:pt x="0" y="5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67" name="Freeform 90">
              <a:extLst>
                <a:ext uri="{FF2B5EF4-FFF2-40B4-BE49-F238E27FC236}">
                  <a16:creationId xmlns:a16="http://schemas.microsoft.com/office/drawing/2014/main" id="{5E0723A1-A7EE-1E56-8B0B-B4071583DF55}"/>
                </a:ext>
              </a:extLst>
            </p:cNvPr>
            <p:cNvSpPr>
              <a:spLocks noEditPoints="1"/>
            </p:cNvSpPr>
            <p:nvPr/>
          </p:nvSpPr>
          <p:spPr bwMode="auto">
            <a:xfrm>
              <a:off x="2217316" y="1126468"/>
              <a:ext cx="50" cy="57"/>
            </a:xfrm>
            <a:custGeom>
              <a:avLst/>
              <a:gdLst>
                <a:gd name="T0" fmla="*/ 2 w 7"/>
                <a:gd name="T1" fmla="*/ 0 h 8"/>
                <a:gd name="T2" fmla="*/ 5 w 7"/>
                <a:gd name="T3" fmla="*/ 0 h 8"/>
                <a:gd name="T4" fmla="*/ 7 w 7"/>
                <a:gd name="T5" fmla="*/ 2 h 8"/>
                <a:gd name="T6" fmla="*/ 5 w 7"/>
                <a:gd name="T7" fmla="*/ 4 h 8"/>
                <a:gd name="T8" fmla="*/ 5 w 7"/>
                <a:gd name="T9" fmla="*/ 4 h 8"/>
                <a:gd name="T10" fmla="*/ 6 w 7"/>
                <a:gd name="T11" fmla="*/ 5 h 8"/>
                <a:gd name="T12" fmla="*/ 6 w 7"/>
                <a:gd name="T13" fmla="*/ 7 h 8"/>
                <a:gd name="T14" fmla="*/ 6 w 7"/>
                <a:gd name="T15" fmla="*/ 8 h 8"/>
                <a:gd name="T16" fmla="*/ 5 w 7"/>
                <a:gd name="T17" fmla="*/ 8 h 8"/>
                <a:gd name="T18" fmla="*/ 4 w 7"/>
                <a:gd name="T19" fmla="*/ 7 h 8"/>
                <a:gd name="T20" fmla="*/ 5 w 7"/>
                <a:gd name="T21" fmla="*/ 5 h 8"/>
                <a:gd name="T22" fmla="*/ 4 w 7"/>
                <a:gd name="T23" fmla="*/ 4 h 8"/>
                <a:gd name="T24" fmla="*/ 2 w 7"/>
                <a:gd name="T25" fmla="*/ 4 h 8"/>
                <a:gd name="T26" fmla="*/ 2 w 7"/>
                <a:gd name="T27" fmla="*/ 8 h 8"/>
                <a:gd name="T28" fmla="*/ 0 w 7"/>
                <a:gd name="T29" fmla="*/ 8 h 8"/>
                <a:gd name="T30" fmla="*/ 2 w 7"/>
                <a:gd name="T31" fmla="*/ 0 h 8"/>
                <a:gd name="T32" fmla="*/ 3 w 7"/>
                <a:gd name="T33" fmla="*/ 3 h 8"/>
                <a:gd name="T34" fmla="*/ 4 w 7"/>
                <a:gd name="T35" fmla="*/ 3 h 8"/>
                <a:gd name="T36" fmla="*/ 6 w 7"/>
                <a:gd name="T37" fmla="*/ 2 h 8"/>
                <a:gd name="T38" fmla="*/ 5 w 7"/>
                <a:gd name="T39" fmla="*/ 1 h 8"/>
                <a:gd name="T40" fmla="*/ 3 w 7"/>
                <a:gd name="T41" fmla="*/ 1 h 8"/>
                <a:gd name="T42" fmla="*/ 3 w 7"/>
                <a:gd name="T4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2" y="0"/>
                  </a:moveTo>
                  <a:cubicBezTo>
                    <a:pt x="5" y="0"/>
                    <a:pt x="5" y="0"/>
                    <a:pt x="5" y="0"/>
                  </a:cubicBezTo>
                  <a:cubicBezTo>
                    <a:pt x="6" y="0"/>
                    <a:pt x="7" y="0"/>
                    <a:pt x="7" y="2"/>
                  </a:cubicBezTo>
                  <a:cubicBezTo>
                    <a:pt x="7" y="3"/>
                    <a:pt x="6" y="4"/>
                    <a:pt x="5" y="4"/>
                  </a:cubicBezTo>
                  <a:cubicBezTo>
                    <a:pt x="5" y="4"/>
                    <a:pt x="5" y="4"/>
                    <a:pt x="5" y="4"/>
                  </a:cubicBezTo>
                  <a:cubicBezTo>
                    <a:pt x="6" y="4"/>
                    <a:pt x="6" y="5"/>
                    <a:pt x="6" y="5"/>
                  </a:cubicBezTo>
                  <a:cubicBezTo>
                    <a:pt x="6" y="6"/>
                    <a:pt x="6" y="6"/>
                    <a:pt x="6" y="7"/>
                  </a:cubicBezTo>
                  <a:cubicBezTo>
                    <a:pt x="6" y="7"/>
                    <a:pt x="6" y="7"/>
                    <a:pt x="6" y="8"/>
                  </a:cubicBezTo>
                  <a:cubicBezTo>
                    <a:pt x="5" y="8"/>
                    <a:pt x="5" y="8"/>
                    <a:pt x="5" y="8"/>
                  </a:cubicBezTo>
                  <a:cubicBezTo>
                    <a:pt x="4" y="7"/>
                    <a:pt x="4" y="7"/>
                    <a:pt x="4" y="7"/>
                  </a:cubicBezTo>
                  <a:cubicBezTo>
                    <a:pt x="5" y="6"/>
                    <a:pt x="5" y="6"/>
                    <a:pt x="5" y="5"/>
                  </a:cubicBezTo>
                  <a:cubicBezTo>
                    <a:pt x="5" y="4"/>
                    <a:pt x="4" y="4"/>
                    <a:pt x="4" y="4"/>
                  </a:cubicBezTo>
                  <a:cubicBezTo>
                    <a:pt x="2" y="4"/>
                    <a:pt x="2" y="4"/>
                    <a:pt x="2" y="4"/>
                  </a:cubicBezTo>
                  <a:cubicBezTo>
                    <a:pt x="2" y="8"/>
                    <a:pt x="2" y="8"/>
                    <a:pt x="2" y="8"/>
                  </a:cubicBezTo>
                  <a:cubicBezTo>
                    <a:pt x="0" y="8"/>
                    <a:pt x="0" y="8"/>
                    <a:pt x="0" y="8"/>
                  </a:cubicBezTo>
                  <a:lnTo>
                    <a:pt x="2" y="0"/>
                  </a:lnTo>
                  <a:close/>
                  <a:moveTo>
                    <a:pt x="3" y="3"/>
                  </a:moveTo>
                  <a:cubicBezTo>
                    <a:pt x="4" y="3"/>
                    <a:pt x="4" y="3"/>
                    <a:pt x="4" y="3"/>
                  </a:cubicBezTo>
                  <a:cubicBezTo>
                    <a:pt x="5" y="3"/>
                    <a:pt x="6" y="3"/>
                    <a:pt x="6" y="2"/>
                  </a:cubicBezTo>
                  <a:cubicBezTo>
                    <a:pt x="6" y="1"/>
                    <a:pt x="5" y="1"/>
                    <a:pt x="5" y="1"/>
                  </a:cubicBezTo>
                  <a:cubicBezTo>
                    <a:pt x="3" y="1"/>
                    <a:pt x="3" y="1"/>
                    <a:pt x="3" y="1"/>
                  </a:cubicBez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sp>
          <p:nvSpPr>
            <p:cNvPr id="1268" name="Freeform 13">
              <a:extLst>
                <a:ext uri="{FF2B5EF4-FFF2-40B4-BE49-F238E27FC236}">
                  <a16:creationId xmlns:a16="http://schemas.microsoft.com/office/drawing/2014/main" id="{B68A5FA6-8F63-DE38-193B-4855AB8DC64A}"/>
                </a:ext>
              </a:extLst>
            </p:cNvPr>
            <p:cNvSpPr>
              <a:spLocks/>
            </p:cNvSpPr>
            <p:nvPr/>
          </p:nvSpPr>
          <p:spPr bwMode="auto">
            <a:xfrm>
              <a:off x="2215356" y="1126159"/>
              <a:ext cx="3756" cy="468"/>
            </a:xfrm>
            <a:custGeom>
              <a:avLst/>
              <a:gdLst>
                <a:gd name="T0" fmla="*/ 37 w 530"/>
                <a:gd name="T1" fmla="*/ 37 h 66"/>
                <a:gd name="T2" fmla="*/ 497 w 530"/>
                <a:gd name="T3" fmla="*/ 37 h 66"/>
                <a:gd name="T4" fmla="*/ 499 w 530"/>
                <a:gd name="T5" fmla="*/ 26 h 66"/>
                <a:gd name="T6" fmla="*/ 530 w 530"/>
                <a:gd name="T7" fmla="*/ 47 h 66"/>
                <a:gd name="T8" fmla="*/ 493 w 530"/>
                <a:gd name="T9" fmla="*/ 66 h 66"/>
                <a:gd name="T10" fmla="*/ 495 w 530"/>
                <a:gd name="T11" fmla="*/ 56 h 66"/>
                <a:gd name="T12" fmla="*/ 37 w 530"/>
                <a:gd name="T13" fmla="*/ 56 h 66"/>
                <a:gd name="T14" fmla="*/ 0 w 530"/>
                <a:gd name="T15" fmla="*/ 29 h 66"/>
                <a:gd name="T16" fmla="*/ 40 w 530"/>
                <a:gd name="T17" fmla="*/ 0 h 66"/>
                <a:gd name="T18" fmla="*/ 58 w 530"/>
                <a:gd name="T19" fmla="*/ 1 h 66"/>
                <a:gd name="T20" fmla="*/ 57 w 530"/>
                <a:gd name="T21" fmla="*/ 3 h 66"/>
                <a:gd name="T22" fmla="*/ 40 w 530"/>
                <a:gd name="T23" fmla="*/ 3 h 66"/>
                <a:gd name="T24" fmla="*/ 14 w 530"/>
                <a:gd name="T25" fmla="*/ 21 h 66"/>
                <a:gd name="T26" fmla="*/ 37 w 530"/>
                <a:gd name="T2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0" h="66">
                  <a:moveTo>
                    <a:pt x="37" y="37"/>
                  </a:moveTo>
                  <a:cubicBezTo>
                    <a:pt x="497" y="37"/>
                    <a:pt x="497" y="37"/>
                    <a:pt x="497" y="37"/>
                  </a:cubicBezTo>
                  <a:cubicBezTo>
                    <a:pt x="499" y="26"/>
                    <a:pt x="499" y="26"/>
                    <a:pt x="499" y="26"/>
                  </a:cubicBezTo>
                  <a:cubicBezTo>
                    <a:pt x="530" y="47"/>
                    <a:pt x="530" y="47"/>
                    <a:pt x="530" y="47"/>
                  </a:cubicBezTo>
                  <a:cubicBezTo>
                    <a:pt x="493" y="66"/>
                    <a:pt x="493" y="66"/>
                    <a:pt x="493" y="66"/>
                  </a:cubicBezTo>
                  <a:cubicBezTo>
                    <a:pt x="495" y="56"/>
                    <a:pt x="495" y="56"/>
                    <a:pt x="495" y="56"/>
                  </a:cubicBezTo>
                  <a:cubicBezTo>
                    <a:pt x="37" y="56"/>
                    <a:pt x="37" y="56"/>
                    <a:pt x="37" y="56"/>
                  </a:cubicBezTo>
                  <a:cubicBezTo>
                    <a:pt x="15" y="56"/>
                    <a:pt x="0" y="41"/>
                    <a:pt x="0" y="29"/>
                  </a:cubicBezTo>
                  <a:cubicBezTo>
                    <a:pt x="0" y="17"/>
                    <a:pt x="14" y="3"/>
                    <a:pt x="40" y="0"/>
                  </a:cubicBezTo>
                  <a:cubicBezTo>
                    <a:pt x="46" y="0"/>
                    <a:pt x="54" y="0"/>
                    <a:pt x="58" y="1"/>
                  </a:cubicBezTo>
                  <a:cubicBezTo>
                    <a:pt x="57" y="3"/>
                    <a:pt x="57" y="3"/>
                    <a:pt x="57" y="3"/>
                  </a:cubicBezTo>
                  <a:cubicBezTo>
                    <a:pt x="52" y="2"/>
                    <a:pt x="46" y="2"/>
                    <a:pt x="40" y="3"/>
                  </a:cubicBezTo>
                  <a:cubicBezTo>
                    <a:pt x="30" y="3"/>
                    <a:pt x="14" y="8"/>
                    <a:pt x="14" y="21"/>
                  </a:cubicBezTo>
                  <a:cubicBezTo>
                    <a:pt x="14" y="29"/>
                    <a:pt x="26" y="37"/>
                    <a:pt x="37" y="37"/>
                  </a:cubicBezTo>
                  <a:close/>
                </a:path>
              </a:pathLst>
            </a:custGeom>
            <a:solidFill>
              <a:srgbClr val="FF652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marL="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1pPr>
              <a:lvl2pPr marL="4572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2pPr>
              <a:lvl3pPr marL="9144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3pPr>
              <a:lvl4pPr marL="13716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4pPr>
              <a:lvl5pPr marL="1828800" algn="l" defTabSz="914400" rtl="0" eaLnBrk="1" fontAlgn="base" latinLnBrk="0" hangingPunct="1">
                <a:spcBef>
                  <a:spcPct val="0"/>
                </a:spcBef>
                <a:spcAft>
                  <a:spcPct val="0"/>
                </a:spcAft>
                <a:defRPr sz="2400" kern="1200">
                  <a:solidFill>
                    <a:srgbClr val="000000"/>
                  </a:solidFill>
                  <a:latin typeface="Times New Roman" panose="02020603050405020304" pitchFamily="18" charset="0"/>
                  <a:ea typeface="+mn-ea"/>
                  <a:cs typeface="Times New Roman" panose="02020603050405020304" pitchFamily="18" charset="0"/>
                </a:defRPr>
              </a:lvl5pPr>
              <a:lvl6pPr marL="22860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6pPr>
              <a:lvl7pPr marL="27432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7pPr>
              <a:lvl8pPr marL="32004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8pPr>
              <a:lvl9pPr marL="3657600" algn="l" defTabSz="914400" rtl="0" eaLnBrk="1" latinLnBrk="0" hangingPunct="1">
                <a:defRPr sz="2400" kern="1200">
                  <a:solidFill>
                    <a:srgbClr val="000000"/>
                  </a:solidFill>
                  <a:latin typeface="Times New Roman" panose="02020603050405020304" pitchFamily="18" charset="0"/>
                  <a:ea typeface="+mn-ea"/>
                  <a:cs typeface="Times New Roman" panose="02020603050405020304" pitchFamily="18" charset="0"/>
                </a:defRPr>
              </a:lvl9pPr>
            </a:lstStyle>
            <a:p>
              <a:endParaRPr lang="en-US"/>
            </a:p>
          </p:txBody>
        </p:sp>
      </p:grpSp>
      <p:pic>
        <p:nvPicPr>
          <p:cNvPr id="1269" name="Picture 2" descr="EUROPA-Studie">
            <a:extLst>
              <a:ext uri="{FF2B5EF4-FFF2-40B4-BE49-F238E27FC236}">
                <a16:creationId xmlns:a16="http://schemas.microsoft.com/office/drawing/2014/main" id="{FAB27F2D-A01E-07A1-B7E9-69E558253091}"/>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a:fillRect/>
          </a:stretch>
        </p:blipFill>
        <p:spPr bwMode="auto">
          <a:xfrm>
            <a:off x="1090269" y="1214290"/>
            <a:ext cx="900000" cy="195978"/>
          </a:xfrm>
          <a:prstGeom prst="rect">
            <a:avLst/>
          </a:prstGeom>
          <a:noFill/>
          <a:extLst>
            <a:ext uri="{909E8E84-426E-40DD-AFC4-6F175D3DCCD1}">
              <a14:hiddenFill xmlns:a14="http://schemas.microsoft.com/office/drawing/2010/main">
                <a:solidFill>
                  <a:srgbClr val="FFFFFF"/>
                </a:solidFill>
              </a14:hiddenFill>
            </a:ext>
          </a:extLst>
        </p:spPr>
      </p:pic>
      <p:pic>
        <p:nvPicPr>
          <p:cNvPr id="1270" name="Image 1269">
            <a:extLst>
              <a:ext uri="{FF2B5EF4-FFF2-40B4-BE49-F238E27FC236}">
                <a16:creationId xmlns:a16="http://schemas.microsoft.com/office/drawing/2014/main" id="{862D3812-9E25-D22B-0841-BDD92A1CEAE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169011" y="1142275"/>
            <a:ext cx="900000" cy="276514"/>
          </a:xfrm>
          <a:prstGeom prst="rect">
            <a:avLst/>
          </a:prstGeom>
        </p:spPr>
      </p:pic>
      <p:pic>
        <p:nvPicPr>
          <p:cNvPr id="1271" name="Picture 2" descr="ASCOT_logo">
            <a:extLst>
              <a:ext uri="{FF2B5EF4-FFF2-40B4-BE49-F238E27FC236}">
                <a16:creationId xmlns:a16="http://schemas.microsoft.com/office/drawing/2014/main" id="{8301D909-0B15-34F4-0B44-2B22273123D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601334" y="1110190"/>
            <a:ext cx="900000" cy="530182"/>
          </a:xfrm>
          <a:prstGeom prst="rect">
            <a:avLst/>
          </a:prstGeom>
          <a:noFill/>
          <a:extLst>
            <a:ext uri="{909E8E84-426E-40DD-AFC4-6F175D3DCCD1}">
              <a14:hiddenFill xmlns:a14="http://schemas.microsoft.com/office/drawing/2010/main">
                <a:solidFill>
                  <a:srgbClr val="FFFFFF"/>
                </a:solidFill>
              </a14:hiddenFill>
            </a:ext>
          </a:extLst>
        </p:spPr>
      </p:pic>
      <p:pic>
        <p:nvPicPr>
          <p:cNvPr id="1272" name="Image 1271" descr="Une image contenant texte, Police, capture d’écran, Graphique&#10;&#10;Le contenu généré par l’IA peut être incorrect.">
            <a:extLst>
              <a:ext uri="{FF2B5EF4-FFF2-40B4-BE49-F238E27FC236}">
                <a16:creationId xmlns:a16="http://schemas.microsoft.com/office/drawing/2014/main" id="{690E25AD-5359-A7E6-3D52-D270A388B69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6303979" y="1123478"/>
            <a:ext cx="900000" cy="359174"/>
          </a:xfrm>
          <a:prstGeom prst="rect">
            <a:avLst/>
          </a:prstGeom>
        </p:spPr>
      </p:pic>
      <p:pic>
        <p:nvPicPr>
          <p:cNvPr id="1273" name="Image 1272">
            <a:extLst>
              <a:ext uri="{FF2B5EF4-FFF2-40B4-BE49-F238E27FC236}">
                <a16:creationId xmlns:a16="http://schemas.microsoft.com/office/drawing/2014/main" id="{641D7EBC-9933-AC93-022D-EBF109A50E61}"/>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a:xfrm>
            <a:off x="3690033" y="1191613"/>
            <a:ext cx="900000" cy="372739"/>
          </a:xfrm>
          <a:prstGeom prst="rect">
            <a:avLst/>
          </a:prstGeom>
        </p:spPr>
      </p:pic>
      <p:pic>
        <p:nvPicPr>
          <p:cNvPr id="1274" name="Image 1273">
            <a:extLst>
              <a:ext uri="{FF2B5EF4-FFF2-40B4-BE49-F238E27FC236}">
                <a16:creationId xmlns:a16="http://schemas.microsoft.com/office/drawing/2014/main" id="{F66CE0DA-E496-A7C7-ABA5-6570336F0648}"/>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2376719" y="1129633"/>
            <a:ext cx="900000" cy="311111"/>
          </a:xfrm>
          <a:prstGeom prst="rect">
            <a:avLst/>
          </a:prstGeom>
        </p:spPr>
      </p:pic>
      <p:pic>
        <p:nvPicPr>
          <p:cNvPr id="1275" name="Image 1274">
            <a:extLst>
              <a:ext uri="{FF2B5EF4-FFF2-40B4-BE49-F238E27FC236}">
                <a16:creationId xmlns:a16="http://schemas.microsoft.com/office/drawing/2014/main" id="{74494BFA-8EAD-5E6A-9202-73C555089EE5}"/>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8891565" y="1174669"/>
            <a:ext cx="900000" cy="289286"/>
          </a:xfrm>
          <a:prstGeom prst="rect">
            <a:avLst/>
          </a:prstGeom>
        </p:spPr>
      </p:pic>
    </p:spTree>
    <p:extLst>
      <p:ext uri="{BB962C8B-B14F-4D97-AF65-F5344CB8AC3E}">
        <p14:creationId xmlns:p14="http://schemas.microsoft.com/office/powerpoint/2010/main" val="96697129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C4FEFA2C-4312-5ADD-8B50-F17A96D7FA89}"/>
              </a:ext>
            </a:extLst>
          </p:cNvPr>
          <p:cNvSpPr>
            <a:spLocks noGrp="1"/>
          </p:cNvSpPr>
          <p:nvPr>
            <p:ph type="title" idx="4294967295"/>
          </p:nvPr>
        </p:nvSpPr>
        <p:spPr>
          <a:xfrm>
            <a:off x="0" y="141646"/>
            <a:ext cx="11313763" cy="777875"/>
          </a:xfrm>
        </p:spPr>
        <p:txBody>
          <a:bodyPr>
            <a:noAutofit/>
          </a:bodyPr>
          <a:lstStyle/>
          <a:p>
            <a:r>
              <a:rPr lang="fr-FR" sz="2800" b="1">
                <a:latin typeface="Century Gothic "/>
              </a:rPr>
              <a:t>PERINDOPRIL-BASED SPC: FROM SIMPLIFIED THERAPY TO REAL-WORLD VALUE</a:t>
            </a:r>
          </a:p>
        </p:txBody>
      </p:sp>
      <p:sp>
        <p:nvSpPr>
          <p:cNvPr id="4" name="ZoneTexte 3">
            <a:extLst>
              <a:ext uri="{FF2B5EF4-FFF2-40B4-BE49-F238E27FC236}">
                <a16:creationId xmlns:a16="http://schemas.microsoft.com/office/drawing/2014/main" id="{445721A3-B951-CAFD-105B-9037930C0D60}"/>
              </a:ext>
            </a:extLst>
          </p:cNvPr>
          <p:cNvSpPr txBox="1"/>
          <p:nvPr/>
        </p:nvSpPr>
        <p:spPr>
          <a:xfrm>
            <a:off x="570872" y="1099910"/>
            <a:ext cx="10011747" cy="523220"/>
          </a:xfrm>
          <a:prstGeom prst="rect">
            <a:avLst/>
          </a:prstGeom>
          <a:noFill/>
        </p:spPr>
        <p:txBody>
          <a:bodyPr wrap="square" rtlCol="0">
            <a:spAutoFit/>
          </a:bodyPr>
          <a:lstStyle/>
          <a:p>
            <a:pPr lvl="0" eaLnBrk="0" fontAlgn="base" hangingPunct="0">
              <a:spcBef>
                <a:spcPct val="0"/>
              </a:spcBef>
              <a:spcAft>
                <a:spcPct val="0"/>
              </a:spcAft>
              <a:defRPr/>
            </a:pPr>
            <a:r>
              <a:rPr lang="fr-FR" sz="1400" b="1">
                <a:solidFill>
                  <a:srgbClr val="242269"/>
                </a:solidFill>
                <a:latin typeface="Century Gothic" panose="020B0502020202020204" pitchFamily="34" charset="0"/>
              </a:rPr>
              <a:t>A </a:t>
            </a:r>
            <a:r>
              <a:rPr lang="fr-FR" sz="1400" b="1" err="1">
                <a:solidFill>
                  <a:srgbClr val="242269"/>
                </a:solidFill>
                <a:latin typeface="Century Gothic" panose="020B0502020202020204" pitchFamily="34" charset="0"/>
              </a:rPr>
              <a:t>retrospective</a:t>
            </a:r>
            <a:r>
              <a:rPr lang="fr-FR" sz="1400" b="1">
                <a:solidFill>
                  <a:srgbClr val="242269"/>
                </a:solidFill>
                <a:latin typeface="Century Gothic" panose="020B0502020202020204" pitchFamily="34" charset="0"/>
              </a:rPr>
              <a:t> real-world </a:t>
            </a:r>
            <a:r>
              <a:rPr lang="fr-FR" sz="1400" b="1" err="1">
                <a:solidFill>
                  <a:srgbClr val="242269"/>
                </a:solidFill>
                <a:latin typeface="Century Gothic" panose="020B0502020202020204" pitchFamily="34" charset="0"/>
              </a:rPr>
              <a:t>study</a:t>
            </a:r>
            <a:r>
              <a:rPr lang="fr-FR" sz="1400" b="1">
                <a:solidFill>
                  <a:srgbClr val="242269"/>
                </a:solidFill>
                <a:latin typeface="Century Gothic" panose="020B0502020202020204" pitchFamily="34" charset="0"/>
              </a:rPr>
              <a:t> in </a:t>
            </a:r>
            <a:r>
              <a:rPr lang="fr-FR" sz="1400" b="1" err="1">
                <a:solidFill>
                  <a:srgbClr val="242269"/>
                </a:solidFill>
                <a:latin typeface="Century Gothic" panose="020B0502020202020204" pitchFamily="34" charset="0"/>
              </a:rPr>
              <a:t>Italy</a:t>
            </a:r>
            <a:r>
              <a:rPr lang="fr-FR" sz="1400" b="1">
                <a:solidFill>
                  <a:srgbClr val="242269"/>
                </a:solidFill>
                <a:latin typeface="Century Gothic" panose="020B0502020202020204" pitchFamily="34" charset="0"/>
              </a:rPr>
              <a:t> (2010–2021) </a:t>
            </a:r>
            <a:r>
              <a:rPr lang="fr-FR" sz="1400" b="1" err="1">
                <a:solidFill>
                  <a:srgbClr val="242269"/>
                </a:solidFill>
                <a:latin typeface="Century Gothic" panose="020B0502020202020204" pitchFamily="34" charset="0"/>
              </a:rPr>
              <a:t>analyzed</a:t>
            </a:r>
            <a:r>
              <a:rPr lang="fr-FR" sz="1400" b="1">
                <a:solidFill>
                  <a:srgbClr val="242269"/>
                </a:solidFill>
                <a:latin typeface="Century Gothic" panose="020B0502020202020204" pitchFamily="34" charset="0"/>
              </a:rPr>
              <a:t> a </a:t>
            </a:r>
            <a:r>
              <a:rPr lang="fr-FR" sz="1400" b="1" err="1">
                <a:solidFill>
                  <a:srgbClr val="242269"/>
                </a:solidFill>
                <a:latin typeface="Century Gothic" panose="020B0502020202020204" pitchFamily="34" charset="0"/>
              </a:rPr>
              <a:t>cohort</a:t>
            </a:r>
            <a:r>
              <a:rPr lang="fr-FR" sz="1400" b="1">
                <a:solidFill>
                  <a:srgbClr val="242269"/>
                </a:solidFill>
                <a:latin typeface="Century Gothic" panose="020B0502020202020204" pitchFamily="34" charset="0"/>
              </a:rPr>
              <a:t> of 24,476 hypertensive patients </a:t>
            </a:r>
            <a:r>
              <a:rPr lang="fr-FR" sz="1400" b="1" err="1">
                <a:solidFill>
                  <a:srgbClr val="242269"/>
                </a:solidFill>
                <a:latin typeface="Century Gothic" panose="020B0502020202020204" pitchFamily="34" charset="0"/>
              </a:rPr>
              <a:t>treated</a:t>
            </a:r>
            <a:r>
              <a:rPr lang="fr-FR" sz="1400" b="1">
                <a:solidFill>
                  <a:srgbClr val="242269"/>
                </a:solidFill>
                <a:latin typeface="Century Gothic" panose="020B0502020202020204" pitchFamily="34" charset="0"/>
              </a:rPr>
              <a:t> </a:t>
            </a:r>
            <a:r>
              <a:rPr lang="fr-FR" sz="1400" b="1" err="1">
                <a:solidFill>
                  <a:srgbClr val="242269"/>
                </a:solidFill>
                <a:latin typeface="Century Gothic" panose="020B0502020202020204" pitchFamily="34" charset="0"/>
              </a:rPr>
              <a:t>with</a:t>
            </a:r>
            <a:r>
              <a:rPr lang="fr-FR" sz="1400" b="1">
                <a:solidFill>
                  <a:srgbClr val="242269"/>
                </a:solidFill>
                <a:latin typeface="Century Gothic" panose="020B0502020202020204" pitchFamily="34" charset="0"/>
              </a:rPr>
              <a:t> </a:t>
            </a:r>
            <a:r>
              <a:rPr lang="en-US" sz="1400" b="1">
                <a:solidFill>
                  <a:srgbClr val="242269"/>
                </a:solidFill>
                <a:latin typeface="Century Gothic" panose="020B0502020202020204" pitchFamily="34" charset="0"/>
              </a:rPr>
              <a:t>PER-based therapy</a:t>
            </a:r>
            <a:endParaRPr lang="fr-FR" sz="1400" b="1">
              <a:solidFill>
                <a:srgbClr val="242269"/>
              </a:solidFill>
              <a:latin typeface="Century Gothic" panose="020B0502020202020204" pitchFamily="34" charset="0"/>
            </a:endParaRPr>
          </a:p>
        </p:txBody>
      </p:sp>
      <p:pic>
        <p:nvPicPr>
          <p:cNvPr id="5" name="Image 4">
            <a:extLst>
              <a:ext uri="{FF2B5EF4-FFF2-40B4-BE49-F238E27FC236}">
                <a16:creationId xmlns:a16="http://schemas.microsoft.com/office/drawing/2014/main" id="{FFE21372-3217-4D1B-07D1-9F68275E4573}"/>
              </a:ext>
            </a:extLst>
          </p:cNvPr>
          <p:cNvPicPr>
            <a:picLocks noChangeAspect="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420456" y="827307"/>
            <a:ext cx="1670984" cy="803806"/>
          </a:xfrm>
          <a:prstGeom prst="rect">
            <a:avLst/>
          </a:prstGeom>
        </p:spPr>
      </p:pic>
      <p:sp>
        <p:nvSpPr>
          <p:cNvPr id="28" name="Rectangle : coins arrondis 27">
            <a:extLst>
              <a:ext uri="{FF2B5EF4-FFF2-40B4-BE49-F238E27FC236}">
                <a16:creationId xmlns:a16="http://schemas.microsoft.com/office/drawing/2014/main" id="{EE8D7399-A423-79AB-9525-3FF238CFA02E}"/>
              </a:ext>
            </a:extLst>
          </p:cNvPr>
          <p:cNvSpPr/>
          <p:nvPr/>
        </p:nvSpPr>
        <p:spPr>
          <a:xfrm>
            <a:off x="236687" y="5356321"/>
            <a:ext cx="11718626" cy="837477"/>
          </a:xfrm>
          <a:prstGeom prst="roundRect">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err="1">
                <a:solidFill>
                  <a:schemeClr val="bg1"/>
                </a:solidFill>
                <a:latin typeface="Century Gothic" panose="020B0502020202020204" pitchFamily="34" charset="0"/>
              </a:rPr>
              <a:t>Perindopril-based</a:t>
            </a:r>
            <a:r>
              <a:rPr lang="fr-FR">
                <a:solidFill>
                  <a:schemeClr val="bg1"/>
                </a:solidFill>
                <a:latin typeface="Century Gothic" panose="020B0502020202020204" pitchFamily="34" charset="0"/>
              </a:rPr>
              <a:t> SPC use </a:t>
            </a:r>
            <a:r>
              <a:rPr lang="fr-FR" err="1">
                <a:solidFill>
                  <a:schemeClr val="bg1"/>
                </a:solidFill>
                <a:latin typeface="Century Gothic" panose="020B0502020202020204" pitchFamily="34" charset="0"/>
              </a:rPr>
              <a:t>improve</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adherence</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is</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associated</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with</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lower</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risk</a:t>
            </a:r>
            <a:r>
              <a:rPr lang="fr-FR">
                <a:solidFill>
                  <a:schemeClr val="bg1"/>
                </a:solidFill>
                <a:latin typeface="Century Gothic" panose="020B0502020202020204" pitchFamily="34" charset="0"/>
              </a:rPr>
              <a:t> of </a:t>
            </a:r>
            <a:r>
              <a:rPr lang="fr-FR" err="1">
                <a:solidFill>
                  <a:schemeClr val="bg1"/>
                </a:solidFill>
                <a:latin typeface="Century Gothic" panose="020B0502020202020204" pitchFamily="34" charset="0"/>
              </a:rPr>
              <a:t>mortality</a:t>
            </a:r>
            <a:r>
              <a:rPr lang="fr-FR">
                <a:solidFill>
                  <a:schemeClr val="bg1"/>
                </a:solidFill>
                <a:latin typeface="Century Gothic" panose="020B0502020202020204" pitchFamily="34" charset="0"/>
              </a:rPr>
              <a:t> and CV </a:t>
            </a:r>
            <a:r>
              <a:rPr lang="fr-FR" err="1">
                <a:solidFill>
                  <a:schemeClr val="bg1"/>
                </a:solidFill>
                <a:latin typeface="Century Gothic" panose="020B0502020202020204" pitchFamily="34" charset="0"/>
              </a:rPr>
              <a:t>events</a:t>
            </a:r>
            <a:r>
              <a:rPr lang="fr-FR">
                <a:solidFill>
                  <a:schemeClr val="bg1"/>
                </a:solidFill>
                <a:latin typeface="Century Gothic" panose="020B0502020202020204" pitchFamily="34" charset="0"/>
              </a:rPr>
              <a:t>, and </a:t>
            </a:r>
            <a:r>
              <a:rPr lang="fr-FR" err="1">
                <a:solidFill>
                  <a:schemeClr val="bg1"/>
                </a:solidFill>
                <a:latin typeface="Century Gothic" panose="020B0502020202020204" pitchFamily="34" charset="0"/>
              </a:rPr>
              <a:t>lower</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healthcare</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costs</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supporting</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better</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outcomes</a:t>
            </a:r>
            <a:r>
              <a:rPr lang="fr-FR">
                <a:solidFill>
                  <a:schemeClr val="bg1"/>
                </a:solidFill>
                <a:latin typeface="Century Gothic" panose="020B0502020202020204" pitchFamily="34" charset="0"/>
              </a:rPr>
              <a:t> for </a:t>
            </a:r>
            <a:r>
              <a:rPr lang="fr-FR" err="1">
                <a:solidFill>
                  <a:schemeClr val="bg1"/>
                </a:solidFill>
                <a:latin typeface="Century Gothic" panose="020B0502020202020204" pitchFamily="34" charset="0"/>
              </a:rPr>
              <a:t>both</a:t>
            </a:r>
            <a:r>
              <a:rPr lang="fr-FR">
                <a:solidFill>
                  <a:schemeClr val="bg1"/>
                </a:solidFill>
                <a:latin typeface="Century Gothic" panose="020B0502020202020204" pitchFamily="34" charset="0"/>
              </a:rPr>
              <a:t> patients and </a:t>
            </a:r>
            <a:r>
              <a:rPr lang="fr-FR" err="1">
                <a:solidFill>
                  <a:schemeClr val="bg1"/>
                </a:solidFill>
                <a:latin typeface="Century Gothic" panose="020B0502020202020204" pitchFamily="34" charset="0"/>
              </a:rPr>
              <a:t>healthcare</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systems</a:t>
            </a:r>
            <a:r>
              <a:rPr lang="fr-FR">
                <a:solidFill>
                  <a:schemeClr val="bg1"/>
                </a:solidFill>
                <a:latin typeface="Century Gothic" panose="020B0502020202020204" pitchFamily="34" charset="0"/>
              </a:rPr>
              <a:t>.</a:t>
            </a:r>
          </a:p>
        </p:txBody>
      </p:sp>
      <p:sp>
        <p:nvSpPr>
          <p:cNvPr id="29" name="Rectangle : coins arrondis 28">
            <a:extLst>
              <a:ext uri="{FF2B5EF4-FFF2-40B4-BE49-F238E27FC236}">
                <a16:creationId xmlns:a16="http://schemas.microsoft.com/office/drawing/2014/main" id="{3EBB8F02-54CA-D679-CF58-BBB8FB02A272}"/>
              </a:ext>
            </a:extLst>
          </p:cNvPr>
          <p:cNvSpPr/>
          <p:nvPr/>
        </p:nvSpPr>
        <p:spPr>
          <a:xfrm>
            <a:off x="192000" y="1629000"/>
            <a:ext cx="2808000" cy="3600000"/>
          </a:xfrm>
          <a:prstGeom prst="roundRect">
            <a:avLst>
              <a:gd name="adj" fmla="val 14906"/>
            </a:avLst>
          </a:prstGeom>
          <a:solidFill>
            <a:srgbClr val="48A67F"/>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solidFill>
                <a:schemeClr val="bg1"/>
              </a:solidFill>
              <a:latin typeface="Century Gothic" panose="020B0502020202020204" pitchFamily="34" charset="0"/>
            </a:endParaRPr>
          </a:p>
        </p:txBody>
      </p:sp>
      <p:sp>
        <p:nvSpPr>
          <p:cNvPr id="30" name="Rectangle : coins arrondis 29">
            <a:extLst>
              <a:ext uri="{FF2B5EF4-FFF2-40B4-BE49-F238E27FC236}">
                <a16:creationId xmlns:a16="http://schemas.microsoft.com/office/drawing/2014/main" id="{3722B7BC-A82E-E386-64B3-9A4B5C01B3F9}"/>
              </a:ext>
            </a:extLst>
          </p:cNvPr>
          <p:cNvSpPr/>
          <p:nvPr/>
        </p:nvSpPr>
        <p:spPr>
          <a:xfrm>
            <a:off x="3192000" y="1629000"/>
            <a:ext cx="2808000" cy="3600000"/>
          </a:xfrm>
          <a:prstGeom prst="roundRect">
            <a:avLst>
              <a:gd name="adj" fmla="val 11891"/>
            </a:avLst>
          </a:prstGeom>
          <a:solidFill>
            <a:srgbClr val="FFC82E"/>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solidFill>
                <a:schemeClr val="bg1"/>
              </a:solidFill>
              <a:latin typeface="Century Gothic" panose="020B0502020202020204" pitchFamily="34" charset="0"/>
            </a:endParaRPr>
          </a:p>
        </p:txBody>
      </p:sp>
      <p:sp>
        <p:nvSpPr>
          <p:cNvPr id="31" name="Rectangle : coins arrondis 30">
            <a:extLst>
              <a:ext uri="{FF2B5EF4-FFF2-40B4-BE49-F238E27FC236}">
                <a16:creationId xmlns:a16="http://schemas.microsoft.com/office/drawing/2014/main" id="{EFAB3DDD-51AC-E30A-FAF5-31C523DA38F8}"/>
              </a:ext>
            </a:extLst>
          </p:cNvPr>
          <p:cNvSpPr/>
          <p:nvPr/>
        </p:nvSpPr>
        <p:spPr>
          <a:xfrm>
            <a:off x="6192000" y="1629000"/>
            <a:ext cx="2908560" cy="3600000"/>
          </a:xfrm>
          <a:prstGeom prst="roundRect">
            <a:avLst>
              <a:gd name="adj" fmla="val 14604"/>
            </a:avLst>
          </a:prstGeom>
          <a:solidFill>
            <a:srgbClr val="9B7DCD"/>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solidFill>
                <a:schemeClr val="bg1"/>
              </a:solidFill>
              <a:latin typeface="Century Gothic" panose="020B0502020202020204" pitchFamily="34" charset="0"/>
            </a:endParaRPr>
          </a:p>
        </p:txBody>
      </p:sp>
      <p:sp>
        <p:nvSpPr>
          <p:cNvPr id="32" name="Rectangle : coins arrondis 31">
            <a:extLst>
              <a:ext uri="{FF2B5EF4-FFF2-40B4-BE49-F238E27FC236}">
                <a16:creationId xmlns:a16="http://schemas.microsoft.com/office/drawing/2014/main" id="{E3FAB1F6-26F7-AA72-3098-8831CDF1A88E}"/>
              </a:ext>
            </a:extLst>
          </p:cNvPr>
          <p:cNvSpPr/>
          <p:nvPr/>
        </p:nvSpPr>
        <p:spPr>
          <a:xfrm>
            <a:off x="9192000" y="1629000"/>
            <a:ext cx="2808000" cy="3600000"/>
          </a:xfrm>
          <a:prstGeom prst="roundRect">
            <a:avLst>
              <a:gd name="adj" fmla="val 16112"/>
            </a:avLst>
          </a:prstGeom>
          <a:solidFill>
            <a:srgbClr val="DE2D2D"/>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600" b="1">
              <a:solidFill>
                <a:schemeClr val="bg1"/>
              </a:solidFill>
              <a:latin typeface="Century Gothic" panose="020B0502020202020204" pitchFamily="34" charset="0"/>
            </a:endParaRPr>
          </a:p>
        </p:txBody>
      </p:sp>
      <p:sp>
        <p:nvSpPr>
          <p:cNvPr id="33" name="ZoneTexte 32">
            <a:extLst>
              <a:ext uri="{FF2B5EF4-FFF2-40B4-BE49-F238E27FC236}">
                <a16:creationId xmlns:a16="http://schemas.microsoft.com/office/drawing/2014/main" id="{7DD235E3-D8A1-1B95-E29A-0DB54C16FCE3}"/>
              </a:ext>
            </a:extLst>
          </p:cNvPr>
          <p:cNvSpPr txBox="1"/>
          <p:nvPr/>
        </p:nvSpPr>
        <p:spPr>
          <a:xfrm>
            <a:off x="268342" y="1758434"/>
            <a:ext cx="2731658" cy="964367"/>
          </a:xfrm>
          <a:prstGeom prst="rect">
            <a:avLst/>
          </a:prstGeom>
          <a:noFill/>
        </p:spPr>
        <p:txBody>
          <a:bodyPr wrap="square">
            <a:spAutoFit/>
          </a:bodyPr>
          <a:lstStyle/>
          <a:p>
            <a:pPr algn="ctr"/>
            <a:r>
              <a:rPr lang="fr-FR" sz="1600" b="1">
                <a:solidFill>
                  <a:schemeClr val="bg1"/>
                </a:solidFill>
                <a:latin typeface="Century Gothic" panose="020B0502020202020204" pitchFamily="34" charset="0"/>
              </a:rPr>
              <a:t>Impact of PER-</a:t>
            </a:r>
            <a:r>
              <a:rPr lang="fr-FR" sz="1600" b="1" err="1">
                <a:solidFill>
                  <a:schemeClr val="bg1"/>
                </a:solidFill>
                <a:latin typeface="Century Gothic" panose="020B0502020202020204" pitchFamily="34" charset="0"/>
              </a:rPr>
              <a:t>based</a:t>
            </a:r>
            <a:r>
              <a:rPr lang="fr-FR" sz="1600" b="1">
                <a:solidFill>
                  <a:schemeClr val="bg1"/>
                </a:solidFill>
                <a:latin typeface="Century Gothic" panose="020B0502020202020204" pitchFamily="34" charset="0"/>
              </a:rPr>
              <a:t> SPC on Adherence</a:t>
            </a:r>
            <a:r>
              <a:rPr lang="fr-FR" sz="1600" baseline="30000">
                <a:solidFill>
                  <a:schemeClr val="bg1"/>
                </a:solidFill>
                <a:latin typeface="Century Gothic" panose="020B0502020202020204" pitchFamily="34" charset="0"/>
              </a:rPr>
              <a:t>55</a:t>
            </a:r>
          </a:p>
          <a:p>
            <a:pPr algn="ctr"/>
            <a:r>
              <a:rPr lang="fr-FR" sz="1200">
                <a:solidFill>
                  <a:schemeClr val="bg1"/>
                </a:solidFill>
                <a:latin typeface="Century Gothic" panose="020B0502020202020204" pitchFamily="34" charset="0"/>
              </a:rPr>
              <a:t>(121,397 patients)</a:t>
            </a:r>
          </a:p>
          <a:p>
            <a:pPr algn="ctr"/>
            <a:endParaRPr lang="fr-FR" sz="1600" baseline="30000">
              <a:solidFill>
                <a:schemeClr val="bg1"/>
              </a:solidFill>
              <a:latin typeface="Century Gothic" panose="020B0502020202020204" pitchFamily="34" charset="0"/>
            </a:endParaRPr>
          </a:p>
        </p:txBody>
      </p:sp>
      <p:sp>
        <p:nvSpPr>
          <p:cNvPr id="34" name="ZoneTexte 33">
            <a:extLst>
              <a:ext uri="{FF2B5EF4-FFF2-40B4-BE49-F238E27FC236}">
                <a16:creationId xmlns:a16="http://schemas.microsoft.com/office/drawing/2014/main" id="{9550167E-F6A0-3432-804F-E0881B499DD6}"/>
              </a:ext>
            </a:extLst>
          </p:cNvPr>
          <p:cNvSpPr txBox="1"/>
          <p:nvPr/>
        </p:nvSpPr>
        <p:spPr>
          <a:xfrm>
            <a:off x="3570871" y="1758434"/>
            <a:ext cx="2050257" cy="584775"/>
          </a:xfrm>
          <a:prstGeom prst="rect">
            <a:avLst/>
          </a:prstGeom>
          <a:noFill/>
        </p:spPr>
        <p:txBody>
          <a:bodyPr wrap="square">
            <a:spAutoFit/>
          </a:bodyPr>
          <a:lstStyle/>
          <a:p>
            <a:pPr algn="ctr"/>
            <a:r>
              <a:rPr lang="fr-FR" sz="1600" b="1" err="1">
                <a:solidFill>
                  <a:srgbClr val="56535A"/>
                </a:solidFill>
                <a:latin typeface="Century Gothic" panose="020B0502020202020204" pitchFamily="34" charset="0"/>
              </a:rPr>
              <a:t>Clinical</a:t>
            </a:r>
            <a:r>
              <a:rPr lang="fr-FR" sz="1600" b="1">
                <a:solidFill>
                  <a:srgbClr val="56535A"/>
                </a:solidFill>
                <a:latin typeface="Century Gothic" panose="020B0502020202020204" pitchFamily="34" charset="0"/>
              </a:rPr>
              <a:t> impact of adherence</a:t>
            </a:r>
            <a:r>
              <a:rPr lang="fr-FR" sz="1600" baseline="30000">
                <a:solidFill>
                  <a:srgbClr val="56535A"/>
                </a:solidFill>
                <a:latin typeface="Century Gothic" panose="020B0502020202020204" pitchFamily="34" charset="0"/>
              </a:rPr>
              <a:t>56</a:t>
            </a:r>
          </a:p>
        </p:txBody>
      </p:sp>
      <p:sp>
        <p:nvSpPr>
          <p:cNvPr id="35" name="ZoneTexte 34">
            <a:extLst>
              <a:ext uri="{FF2B5EF4-FFF2-40B4-BE49-F238E27FC236}">
                <a16:creationId xmlns:a16="http://schemas.microsoft.com/office/drawing/2014/main" id="{C503B055-60C8-0A88-FFAA-5A7C7636D49F}"/>
              </a:ext>
            </a:extLst>
          </p:cNvPr>
          <p:cNvSpPr txBox="1"/>
          <p:nvPr/>
        </p:nvSpPr>
        <p:spPr>
          <a:xfrm>
            <a:off x="6570872" y="1758434"/>
            <a:ext cx="2050257" cy="584775"/>
          </a:xfrm>
          <a:prstGeom prst="rect">
            <a:avLst/>
          </a:prstGeom>
          <a:noFill/>
        </p:spPr>
        <p:txBody>
          <a:bodyPr wrap="square">
            <a:spAutoFit/>
          </a:bodyPr>
          <a:lstStyle/>
          <a:p>
            <a:pPr algn="ctr"/>
            <a:r>
              <a:rPr lang="fr-FR" sz="1600" b="1" err="1">
                <a:solidFill>
                  <a:schemeClr val="bg1"/>
                </a:solidFill>
                <a:latin typeface="Century Gothic" panose="020B0502020202020204" pitchFamily="34" charset="0"/>
              </a:rPr>
              <a:t>Clinical</a:t>
            </a:r>
            <a:r>
              <a:rPr lang="fr-FR" sz="1600" b="1">
                <a:solidFill>
                  <a:schemeClr val="bg1"/>
                </a:solidFill>
                <a:latin typeface="Century Gothic" panose="020B0502020202020204" pitchFamily="34" charset="0"/>
              </a:rPr>
              <a:t> </a:t>
            </a:r>
            <a:r>
              <a:rPr lang="fr-FR" sz="1600" b="1" err="1">
                <a:solidFill>
                  <a:schemeClr val="bg1"/>
                </a:solidFill>
                <a:latin typeface="Century Gothic" panose="020B0502020202020204" pitchFamily="34" charset="0"/>
              </a:rPr>
              <a:t>benefit</a:t>
            </a:r>
            <a:r>
              <a:rPr lang="fr-FR" sz="1600" b="1">
                <a:solidFill>
                  <a:schemeClr val="bg1"/>
                </a:solidFill>
                <a:latin typeface="Century Gothic" panose="020B0502020202020204" pitchFamily="34" charset="0"/>
              </a:rPr>
              <a:t> of PER-</a:t>
            </a:r>
            <a:r>
              <a:rPr lang="fr-FR" sz="1600" b="1" err="1">
                <a:solidFill>
                  <a:schemeClr val="bg1"/>
                </a:solidFill>
                <a:latin typeface="Century Gothic" panose="020B0502020202020204" pitchFamily="34" charset="0"/>
              </a:rPr>
              <a:t>based</a:t>
            </a:r>
            <a:r>
              <a:rPr lang="fr-FR" sz="1600" b="1">
                <a:solidFill>
                  <a:schemeClr val="bg1"/>
                </a:solidFill>
                <a:latin typeface="Century Gothic" panose="020B0502020202020204" pitchFamily="34" charset="0"/>
              </a:rPr>
              <a:t> SPC</a:t>
            </a:r>
            <a:r>
              <a:rPr lang="fr-FR" sz="1600" baseline="30000">
                <a:solidFill>
                  <a:schemeClr val="bg1"/>
                </a:solidFill>
                <a:latin typeface="Century Gothic" panose="020B0502020202020204" pitchFamily="34" charset="0"/>
              </a:rPr>
              <a:t>57</a:t>
            </a:r>
          </a:p>
        </p:txBody>
      </p:sp>
      <p:sp>
        <p:nvSpPr>
          <p:cNvPr id="36" name="ZoneTexte 35">
            <a:extLst>
              <a:ext uri="{FF2B5EF4-FFF2-40B4-BE49-F238E27FC236}">
                <a16:creationId xmlns:a16="http://schemas.microsoft.com/office/drawing/2014/main" id="{624B6810-4E74-5B92-3004-85A58A41041A}"/>
              </a:ext>
            </a:extLst>
          </p:cNvPr>
          <p:cNvSpPr txBox="1"/>
          <p:nvPr/>
        </p:nvSpPr>
        <p:spPr>
          <a:xfrm>
            <a:off x="9570872" y="1758434"/>
            <a:ext cx="2050257" cy="338554"/>
          </a:xfrm>
          <a:prstGeom prst="rect">
            <a:avLst/>
          </a:prstGeom>
          <a:noFill/>
        </p:spPr>
        <p:txBody>
          <a:bodyPr wrap="square">
            <a:spAutoFit/>
          </a:bodyPr>
          <a:lstStyle/>
          <a:p>
            <a:pPr algn="ctr"/>
            <a:r>
              <a:rPr lang="fr-FR" sz="1600" b="1" err="1">
                <a:solidFill>
                  <a:schemeClr val="bg1"/>
                </a:solidFill>
                <a:latin typeface="Century Gothic" panose="020B0502020202020204" pitchFamily="34" charset="0"/>
              </a:rPr>
              <a:t>Cost</a:t>
            </a:r>
            <a:r>
              <a:rPr lang="fr-FR" sz="1600" b="1">
                <a:solidFill>
                  <a:schemeClr val="bg1"/>
                </a:solidFill>
                <a:latin typeface="Century Gothic" panose="020B0502020202020204" pitchFamily="34" charset="0"/>
              </a:rPr>
              <a:t> reduction</a:t>
            </a:r>
            <a:r>
              <a:rPr lang="fr-FR" sz="1600" baseline="30000">
                <a:solidFill>
                  <a:schemeClr val="bg1"/>
                </a:solidFill>
                <a:latin typeface="Century Gothic" panose="020B0502020202020204" pitchFamily="34" charset="0"/>
              </a:rPr>
              <a:t>58</a:t>
            </a:r>
          </a:p>
        </p:txBody>
      </p:sp>
      <p:sp>
        <p:nvSpPr>
          <p:cNvPr id="37" name="ZoneTexte 36">
            <a:extLst>
              <a:ext uri="{FF2B5EF4-FFF2-40B4-BE49-F238E27FC236}">
                <a16:creationId xmlns:a16="http://schemas.microsoft.com/office/drawing/2014/main" id="{EA65CA13-65FF-169F-C6A8-80B132A6419E}"/>
              </a:ext>
            </a:extLst>
          </p:cNvPr>
          <p:cNvSpPr txBox="1"/>
          <p:nvPr/>
        </p:nvSpPr>
        <p:spPr>
          <a:xfrm>
            <a:off x="191998" y="2661464"/>
            <a:ext cx="2808000" cy="523220"/>
          </a:xfrm>
          <a:prstGeom prst="rect">
            <a:avLst/>
          </a:prstGeom>
          <a:noFill/>
        </p:spPr>
        <p:txBody>
          <a:bodyPr wrap="square">
            <a:spAutoFit/>
          </a:bodyPr>
          <a:lstStyle/>
          <a:p>
            <a:pPr algn="ctr"/>
            <a:r>
              <a:rPr lang="fr-FR" sz="1400" b="1">
                <a:solidFill>
                  <a:schemeClr val="bg1"/>
                </a:solidFill>
                <a:latin typeface="Century Gothic" panose="020B0502020202020204" pitchFamily="34" charset="0"/>
              </a:rPr>
              <a:t>Better long-</a:t>
            </a:r>
            <a:r>
              <a:rPr lang="fr-FR" sz="1400" b="1" err="1">
                <a:solidFill>
                  <a:schemeClr val="bg1"/>
                </a:solidFill>
                <a:latin typeface="Century Gothic" panose="020B0502020202020204" pitchFamily="34" charset="0"/>
              </a:rPr>
              <a:t>term</a:t>
            </a:r>
            <a:r>
              <a:rPr lang="fr-FR" sz="1400" b="1">
                <a:solidFill>
                  <a:schemeClr val="bg1"/>
                </a:solidFill>
                <a:latin typeface="Century Gothic" panose="020B0502020202020204" pitchFamily="34" charset="0"/>
              </a:rPr>
              <a:t> </a:t>
            </a:r>
            <a:r>
              <a:rPr lang="fr-FR" sz="1200">
                <a:solidFill>
                  <a:schemeClr val="bg1"/>
                </a:solidFill>
                <a:latin typeface="Century Gothic" panose="020B0502020202020204" pitchFamily="34" charset="0"/>
              </a:rPr>
              <a:t>(10 </a:t>
            </a:r>
            <a:r>
              <a:rPr lang="fr-FR" sz="1200" err="1">
                <a:solidFill>
                  <a:schemeClr val="bg1"/>
                </a:solidFill>
                <a:latin typeface="Century Gothic" panose="020B0502020202020204" pitchFamily="34" charset="0"/>
              </a:rPr>
              <a:t>years</a:t>
            </a:r>
            <a:r>
              <a:rPr lang="fr-FR" sz="1200">
                <a:solidFill>
                  <a:schemeClr val="bg1"/>
                </a:solidFill>
                <a:latin typeface="Century Gothic" panose="020B0502020202020204" pitchFamily="34" charset="0"/>
              </a:rPr>
              <a:t>) </a:t>
            </a:r>
            <a:r>
              <a:rPr lang="fr-FR" sz="1400" b="1" err="1">
                <a:solidFill>
                  <a:schemeClr val="bg1"/>
                </a:solidFill>
                <a:latin typeface="Century Gothic" panose="020B0502020202020204" pitchFamily="34" charset="0"/>
              </a:rPr>
              <a:t>yearly</a:t>
            </a:r>
            <a:r>
              <a:rPr lang="fr-FR" sz="1400" b="1">
                <a:solidFill>
                  <a:schemeClr val="bg1"/>
                </a:solidFill>
                <a:latin typeface="Century Gothic" panose="020B0502020202020204" pitchFamily="34" charset="0"/>
              </a:rPr>
              <a:t> adherence with </a:t>
            </a:r>
            <a:r>
              <a:rPr lang="fr-FR" sz="1400" b="1" err="1">
                <a:solidFill>
                  <a:schemeClr val="bg1"/>
                </a:solidFill>
                <a:latin typeface="Century Gothic" panose="020B0502020202020204" pitchFamily="34" charset="0"/>
              </a:rPr>
              <a:t>SPCs</a:t>
            </a:r>
            <a:endParaRPr lang="fr-FR" sz="1400" b="1">
              <a:solidFill>
                <a:schemeClr val="bg1"/>
              </a:solidFill>
              <a:latin typeface="Century Gothic" panose="020B0502020202020204" pitchFamily="34" charset="0"/>
            </a:endParaRPr>
          </a:p>
        </p:txBody>
      </p:sp>
      <p:sp>
        <p:nvSpPr>
          <p:cNvPr id="38" name="ZoneTexte 37">
            <a:extLst>
              <a:ext uri="{FF2B5EF4-FFF2-40B4-BE49-F238E27FC236}">
                <a16:creationId xmlns:a16="http://schemas.microsoft.com/office/drawing/2014/main" id="{53740A8F-6049-747E-9975-915AB0103094}"/>
              </a:ext>
            </a:extLst>
          </p:cNvPr>
          <p:cNvSpPr txBox="1"/>
          <p:nvPr/>
        </p:nvSpPr>
        <p:spPr>
          <a:xfrm>
            <a:off x="3229028" y="2644386"/>
            <a:ext cx="2733944" cy="954107"/>
          </a:xfrm>
          <a:prstGeom prst="rect">
            <a:avLst/>
          </a:prstGeom>
          <a:noFill/>
        </p:spPr>
        <p:txBody>
          <a:bodyPr wrap="square">
            <a:spAutoFit/>
          </a:bodyPr>
          <a:lstStyle/>
          <a:p>
            <a:pPr algn="ctr"/>
            <a:r>
              <a:rPr lang="fr-FR" sz="1400" b="1">
                <a:solidFill>
                  <a:srgbClr val="56535A"/>
                </a:solidFill>
                <a:latin typeface="Century Gothic" panose="020B0502020202020204" pitchFamily="34" charset="0"/>
              </a:rPr>
              <a:t>Good </a:t>
            </a:r>
            <a:r>
              <a:rPr lang="fr-FR" sz="1400" b="1" err="1">
                <a:solidFill>
                  <a:srgbClr val="56535A"/>
                </a:solidFill>
                <a:latin typeface="Century Gothic" panose="020B0502020202020204" pitchFamily="34" charset="0"/>
              </a:rPr>
              <a:t>adherence</a:t>
            </a:r>
            <a:r>
              <a:rPr lang="fr-FR" sz="1400" b="1">
                <a:solidFill>
                  <a:srgbClr val="56535A"/>
                </a:solidFill>
                <a:latin typeface="Century Gothic" panose="020B0502020202020204" pitchFamily="34" charset="0"/>
              </a:rPr>
              <a:t> </a:t>
            </a:r>
            <a:r>
              <a:rPr lang="fr-FR" sz="1400" b="1" err="1">
                <a:solidFill>
                  <a:srgbClr val="56535A"/>
                </a:solidFill>
                <a:latin typeface="Century Gothic" panose="020B0502020202020204" pitchFamily="34" charset="0"/>
              </a:rPr>
              <a:t>is</a:t>
            </a:r>
            <a:r>
              <a:rPr lang="fr-FR" sz="1400" b="1">
                <a:solidFill>
                  <a:srgbClr val="56535A"/>
                </a:solidFill>
                <a:latin typeface="Century Gothic" panose="020B0502020202020204" pitchFamily="34" charset="0"/>
              </a:rPr>
              <a:t> </a:t>
            </a:r>
            <a:r>
              <a:rPr lang="fr-FR" sz="1400" b="1" err="1">
                <a:solidFill>
                  <a:srgbClr val="56535A"/>
                </a:solidFill>
                <a:latin typeface="Century Gothic" panose="020B0502020202020204" pitchFamily="34" charset="0"/>
              </a:rPr>
              <a:t>associated</a:t>
            </a:r>
            <a:r>
              <a:rPr lang="fr-FR" sz="1400" b="1">
                <a:solidFill>
                  <a:srgbClr val="56535A"/>
                </a:solidFill>
                <a:latin typeface="Century Gothic" panose="020B0502020202020204" pitchFamily="34" charset="0"/>
              </a:rPr>
              <a:t> </a:t>
            </a:r>
            <a:r>
              <a:rPr lang="fr-FR" sz="1400" b="1" err="1">
                <a:solidFill>
                  <a:srgbClr val="56535A"/>
                </a:solidFill>
                <a:latin typeface="Century Gothic" panose="020B0502020202020204" pitchFamily="34" charset="0"/>
              </a:rPr>
              <a:t>with</a:t>
            </a:r>
            <a:r>
              <a:rPr lang="fr-FR" sz="1400" b="1">
                <a:solidFill>
                  <a:srgbClr val="56535A"/>
                </a:solidFill>
                <a:latin typeface="Century Gothic" panose="020B0502020202020204" pitchFamily="34" charset="0"/>
              </a:rPr>
              <a:t> </a:t>
            </a:r>
            <a:r>
              <a:rPr lang="fr-FR" sz="1400" b="1" err="1">
                <a:solidFill>
                  <a:srgbClr val="56535A"/>
                </a:solidFill>
                <a:latin typeface="Century Gothic" panose="020B0502020202020204" pitchFamily="34" charset="0"/>
              </a:rPr>
              <a:t>reduced</a:t>
            </a:r>
            <a:r>
              <a:rPr lang="fr-FR" sz="1400" b="1">
                <a:solidFill>
                  <a:srgbClr val="56535A"/>
                </a:solidFill>
                <a:latin typeface="Century Gothic" panose="020B0502020202020204" pitchFamily="34" charset="0"/>
              </a:rPr>
              <a:t> </a:t>
            </a:r>
            <a:r>
              <a:rPr lang="fr-FR" sz="1400" b="1" err="1">
                <a:solidFill>
                  <a:srgbClr val="56535A"/>
                </a:solidFill>
                <a:latin typeface="Century Gothic" panose="020B0502020202020204" pitchFamily="34" charset="0"/>
              </a:rPr>
              <a:t>risk</a:t>
            </a:r>
            <a:r>
              <a:rPr lang="fr-FR" sz="1400" b="1">
                <a:solidFill>
                  <a:srgbClr val="56535A"/>
                </a:solidFill>
                <a:latin typeface="Century Gothic" panose="020B0502020202020204" pitchFamily="34" charset="0"/>
              </a:rPr>
              <a:t> of </a:t>
            </a:r>
            <a:r>
              <a:rPr lang="fr-FR" sz="1400" b="1" err="1">
                <a:solidFill>
                  <a:srgbClr val="56535A"/>
                </a:solidFill>
                <a:latin typeface="Century Gothic" panose="020B0502020202020204" pitchFamily="34" charset="0"/>
              </a:rPr>
              <a:t>mortality</a:t>
            </a:r>
            <a:r>
              <a:rPr lang="fr-FR" sz="1400" b="1">
                <a:solidFill>
                  <a:srgbClr val="56535A"/>
                </a:solidFill>
                <a:latin typeface="Century Gothic" panose="020B0502020202020204" pitchFamily="34" charset="0"/>
              </a:rPr>
              <a:t> and CV </a:t>
            </a:r>
            <a:r>
              <a:rPr lang="fr-FR" sz="1400" b="1" err="1">
                <a:solidFill>
                  <a:srgbClr val="56535A"/>
                </a:solidFill>
                <a:latin typeface="Century Gothic" panose="020B0502020202020204" pitchFamily="34" charset="0"/>
              </a:rPr>
              <a:t>events</a:t>
            </a:r>
            <a:endParaRPr lang="fr-FR" sz="1400" b="1">
              <a:solidFill>
                <a:srgbClr val="56535A"/>
              </a:solidFill>
              <a:latin typeface="Century Gothic" panose="020B0502020202020204" pitchFamily="34" charset="0"/>
            </a:endParaRPr>
          </a:p>
          <a:p>
            <a:pPr algn="ctr"/>
            <a:endParaRPr lang="fr-FR" sz="1400" b="1">
              <a:solidFill>
                <a:srgbClr val="56535A"/>
              </a:solidFill>
              <a:latin typeface="Century Gothic" panose="020B0502020202020204" pitchFamily="34" charset="0"/>
            </a:endParaRPr>
          </a:p>
        </p:txBody>
      </p:sp>
      <p:sp>
        <p:nvSpPr>
          <p:cNvPr id="39" name="ZoneTexte 38">
            <a:extLst>
              <a:ext uri="{FF2B5EF4-FFF2-40B4-BE49-F238E27FC236}">
                <a16:creationId xmlns:a16="http://schemas.microsoft.com/office/drawing/2014/main" id="{3F1A76EA-BD30-4175-C5BD-D906CB9D103F}"/>
              </a:ext>
            </a:extLst>
          </p:cNvPr>
          <p:cNvSpPr txBox="1"/>
          <p:nvPr/>
        </p:nvSpPr>
        <p:spPr>
          <a:xfrm>
            <a:off x="6344686" y="2653110"/>
            <a:ext cx="2502629" cy="523220"/>
          </a:xfrm>
          <a:prstGeom prst="rect">
            <a:avLst/>
          </a:prstGeom>
          <a:noFill/>
        </p:spPr>
        <p:txBody>
          <a:bodyPr wrap="square">
            <a:spAutoFit/>
          </a:bodyPr>
          <a:lstStyle>
            <a:defPPr>
              <a:defRPr lang="fr-FR"/>
            </a:defPPr>
            <a:lvl1pPr>
              <a:defRPr sz="1400" b="1">
                <a:latin typeface="Century Gothic" panose="020B0502020202020204" pitchFamily="34" charset="0"/>
              </a:defRPr>
            </a:lvl1pPr>
          </a:lstStyle>
          <a:p>
            <a:pPr algn="ctr"/>
            <a:r>
              <a:rPr lang="fr-FR">
                <a:solidFill>
                  <a:schemeClr val="bg1"/>
                </a:solidFill>
              </a:rPr>
              <a:t>SPC use </a:t>
            </a:r>
            <a:r>
              <a:rPr lang="fr-FR" err="1">
                <a:solidFill>
                  <a:schemeClr val="bg1"/>
                </a:solidFill>
              </a:rPr>
              <a:t>improves</a:t>
            </a:r>
            <a:r>
              <a:rPr lang="fr-FR">
                <a:solidFill>
                  <a:schemeClr val="bg1"/>
                </a:solidFill>
              </a:rPr>
              <a:t> </a:t>
            </a:r>
            <a:r>
              <a:rPr lang="fr-FR" err="1">
                <a:solidFill>
                  <a:schemeClr val="bg1"/>
                </a:solidFill>
              </a:rPr>
              <a:t>outcomes</a:t>
            </a:r>
            <a:endParaRPr lang="fr-FR">
              <a:solidFill>
                <a:schemeClr val="bg1"/>
              </a:solidFill>
            </a:endParaRPr>
          </a:p>
        </p:txBody>
      </p:sp>
      <p:sp>
        <p:nvSpPr>
          <p:cNvPr id="40" name="ZoneTexte 39">
            <a:extLst>
              <a:ext uri="{FF2B5EF4-FFF2-40B4-BE49-F238E27FC236}">
                <a16:creationId xmlns:a16="http://schemas.microsoft.com/office/drawing/2014/main" id="{3987E2D8-1FAE-CE34-5782-4D5C468DB1D1}"/>
              </a:ext>
            </a:extLst>
          </p:cNvPr>
          <p:cNvSpPr txBox="1"/>
          <p:nvPr/>
        </p:nvSpPr>
        <p:spPr>
          <a:xfrm>
            <a:off x="9268343" y="2648933"/>
            <a:ext cx="2655315" cy="738664"/>
          </a:xfrm>
          <a:prstGeom prst="rect">
            <a:avLst/>
          </a:prstGeom>
          <a:noFill/>
        </p:spPr>
        <p:txBody>
          <a:bodyPr wrap="square">
            <a:spAutoFit/>
          </a:bodyPr>
          <a:lstStyle>
            <a:defPPr>
              <a:defRPr lang="fr-FR"/>
            </a:defPPr>
            <a:lvl1pPr>
              <a:defRPr sz="1400" b="1">
                <a:latin typeface="Century Gothic" panose="020B0502020202020204" pitchFamily="34" charset="0"/>
              </a:defRPr>
            </a:lvl1pPr>
          </a:lstStyle>
          <a:p>
            <a:pPr algn="ctr"/>
            <a:r>
              <a:rPr lang="fr-FR">
                <a:solidFill>
                  <a:schemeClr val="bg1"/>
                </a:solidFill>
              </a:rPr>
              <a:t>SPC</a:t>
            </a:r>
            <a:r>
              <a:rPr lang="fr-FR" i="1"/>
              <a:t> </a:t>
            </a:r>
            <a:r>
              <a:rPr lang="fr-FR">
                <a:solidFill>
                  <a:schemeClr val="bg1"/>
                </a:solidFill>
              </a:rPr>
              <a:t>use and good </a:t>
            </a:r>
            <a:r>
              <a:rPr lang="fr-FR" err="1">
                <a:solidFill>
                  <a:schemeClr val="bg1"/>
                </a:solidFill>
              </a:rPr>
              <a:t>adherence</a:t>
            </a:r>
            <a:r>
              <a:rPr lang="fr-FR">
                <a:solidFill>
                  <a:schemeClr val="bg1"/>
                </a:solidFill>
              </a:rPr>
              <a:t> are </a:t>
            </a:r>
            <a:r>
              <a:rPr lang="fr-FR" err="1">
                <a:solidFill>
                  <a:schemeClr val="bg1"/>
                </a:solidFill>
              </a:rPr>
              <a:t>associated</a:t>
            </a:r>
            <a:r>
              <a:rPr lang="fr-FR">
                <a:solidFill>
                  <a:schemeClr val="bg1"/>
                </a:solidFill>
              </a:rPr>
              <a:t> </a:t>
            </a:r>
            <a:r>
              <a:rPr lang="fr-FR" err="1">
                <a:solidFill>
                  <a:schemeClr val="bg1"/>
                </a:solidFill>
              </a:rPr>
              <a:t>with</a:t>
            </a:r>
            <a:r>
              <a:rPr lang="fr-FR">
                <a:solidFill>
                  <a:schemeClr val="bg1"/>
                </a:solidFill>
              </a:rPr>
              <a:t> </a:t>
            </a:r>
            <a:r>
              <a:rPr lang="fr-FR" err="1">
                <a:solidFill>
                  <a:schemeClr val="bg1"/>
                </a:solidFill>
              </a:rPr>
              <a:t>lower</a:t>
            </a:r>
            <a:r>
              <a:rPr lang="fr-FR">
                <a:solidFill>
                  <a:schemeClr val="bg1"/>
                </a:solidFill>
              </a:rPr>
              <a:t> </a:t>
            </a:r>
            <a:r>
              <a:rPr lang="fr-FR" err="1">
                <a:solidFill>
                  <a:schemeClr val="bg1"/>
                </a:solidFill>
              </a:rPr>
              <a:t>healthcare</a:t>
            </a:r>
            <a:r>
              <a:rPr lang="fr-FR">
                <a:solidFill>
                  <a:schemeClr val="bg1"/>
                </a:solidFill>
              </a:rPr>
              <a:t> </a:t>
            </a:r>
            <a:r>
              <a:rPr lang="fr-FR" err="1">
                <a:solidFill>
                  <a:schemeClr val="bg1"/>
                </a:solidFill>
              </a:rPr>
              <a:t>costs</a:t>
            </a:r>
            <a:endParaRPr lang="fr-FR">
              <a:solidFill>
                <a:schemeClr val="bg1"/>
              </a:solidFill>
            </a:endParaRPr>
          </a:p>
        </p:txBody>
      </p:sp>
      <p:sp>
        <p:nvSpPr>
          <p:cNvPr id="41" name="ZoneTexte 40">
            <a:extLst>
              <a:ext uri="{FF2B5EF4-FFF2-40B4-BE49-F238E27FC236}">
                <a16:creationId xmlns:a16="http://schemas.microsoft.com/office/drawing/2014/main" id="{E20A5397-8684-C327-91C4-D27053CDEF28}"/>
              </a:ext>
            </a:extLst>
          </p:cNvPr>
          <p:cNvSpPr txBox="1"/>
          <p:nvPr/>
        </p:nvSpPr>
        <p:spPr>
          <a:xfrm>
            <a:off x="344686" y="3369827"/>
            <a:ext cx="2502629" cy="1015663"/>
          </a:xfrm>
          <a:prstGeom prst="rect">
            <a:avLst/>
          </a:prstGeom>
          <a:noFill/>
        </p:spPr>
        <p:txBody>
          <a:bodyPr wrap="square">
            <a:spAutoFit/>
          </a:bodyPr>
          <a:lstStyle>
            <a:defPPr>
              <a:defRPr lang="fr-FR"/>
            </a:defPPr>
            <a:lvl1pPr>
              <a:defRPr sz="1200">
                <a:solidFill>
                  <a:schemeClr val="bg1"/>
                </a:solidFill>
                <a:latin typeface="Century Gothic" panose="020B0502020202020204" pitchFamily="34" charset="0"/>
              </a:defRPr>
            </a:lvl1pPr>
          </a:lstStyle>
          <a:p>
            <a:r>
              <a:rPr lang="fr-FR"/>
              <a:t>A </a:t>
            </a:r>
            <a:r>
              <a:rPr lang="fr-FR" b="1" err="1"/>
              <a:t>higher</a:t>
            </a:r>
            <a:r>
              <a:rPr lang="fr-FR"/>
              <a:t> proportion of </a:t>
            </a:r>
            <a:r>
              <a:rPr lang="fr-FR" b="1"/>
              <a:t>patients</a:t>
            </a:r>
            <a:r>
              <a:rPr lang="fr-FR"/>
              <a:t> </a:t>
            </a:r>
            <a:r>
              <a:rPr lang="fr-FR" err="1"/>
              <a:t>achieved</a:t>
            </a:r>
            <a:r>
              <a:rPr lang="fr-FR"/>
              <a:t> high </a:t>
            </a:r>
            <a:r>
              <a:rPr lang="fr-FR" b="1" err="1"/>
              <a:t>adherence</a:t>
            </a:r>
            <a:r>
              <a:rPr lang="fr-FR"/>
              <a:t> (PDC ≥ 80%) </a:t>
            </a:r>
            <a:r>
              <a:rPr lang="fr-FR" b="1" err="1"/>
              <a:t>with</a:t>
            </a:r>
            <a:r>
              <a:rPr lang="fr-FR" b="1"/>
              <a:t> PER-</a:t>
            </a:r>
            <a:r>
              <a:rPr lang="fr-FR" b="1" err="1"/>
              <a:t>based</a:t>
            </a:r>
            <a:r>
              <a:rPr lang="fr-FR" b="1"/>
              <a:t> </a:t>
            </a:r>
            <a:r>
              <a:rPr lang="fr-FR" b="1" err="1"/>
              <a:t>SPCs</a:t>
            </a:r>
            <a:r>
              <a:rPr lang="fr-FR" b="1"/>
              <a:t> </a:t>
            </a:r>
            <a:r>
              <a:rPr lang="fr-FR" err="1"/>
              <a:t>compared</a:t>
            </a:r>
            <a:r>
              <a:rPr lang="fr-FR"/>
              <a:t> </a:t>
            </a:r>
            <a:r>
              <a:rPr lang="fr-FR" err="1"/>
              <a:t>with</a:t>
            </a:r>
            <a:r>
              <a:rPr lang="fr-FR"/>
              <a:t> free-</a:t>
            </a:r>
            <a:r>
              <a:rPr lang="fr-FR" err="1"/>
              <a:t>pill</a:t>
            </a:r>
            <a:r>
              <a:rPr lang="fr-FR"/>
              <a:t> combinations.</a:t>
            </a:r>
          </a:p>
        </p:txBody>
      </p:sp>
      <p:sp>
        <p:nvSpPr>
          <p:cNvPr id="42" name="ZoneTexte 41">
            <a:extLst>
              <a:ext uri="{FF2B5EF4-FFF2-40B4-BE49-F238E27FC236}">
                <a16:creationId xmlns:a16="http://schemas.microsoft.com/office/drawing/2014/main" id="{2EB6F7AA-5164-97BE-C225-161187618F3A}"/>
              </a:ext>
            </a:extLst>
          </p:cNvPr>
          <p:cNvSpPr txBox="1"/>
          <p:nvPr/>
        </p:nvSpPr>
        <p:spPr>
          <a:xfrm>
            <a:off x="3305371" y="3293358"/>
            <a:ext cx="2694629" cy="1719125"/>
          </a:xfrm>
          <a:prstGeom prst="rect">
            <a:avLst/>
          </a:prstGeom>
          <a:noFill/>
        </p:spPr>
        <p:txBody>
          <a:bodyPr wrap="square">
            <a:spAutoFit/>
          </a:bodyPr>
          <a:lstStyle/>
          <a:p>
            <a:pPr>
              <a:lnSpc>
                <a:spcPct val="150000"/>
              </a:lnSpc>
            </a:pPr>
            <a:r>
              <a:rPr lang="fr-FR" sz="1200" err="1">
                <a:solidFill>
                  <a:srgbClr val="56535A"/>
                </a:solidFill>
                <a:latin typeface="Century Gothic" panose="020B0502020202020204" pitchFamily="34" charset="0"/>
              </a:rPr>
              <a:t>Compared</a:t>
            </a:r>
            <a:r>
              <a:rPr lang="fr-FR" sz="1200">
                <a:solidFill>
                  <a:srgbClr val="56535A"/>
                </a:solidFill>
                <a:latin typeface="Century Gothic" panose="020B0502020202020204" pitchFamily="34" charset="0"/>
              </a:rPr>
              <a:t> to </a:t>
            </a:r>
            <a:r>
              <a:rPr lang="fr-FR" sz="1200" err="1">
                <a:solidFill>
                  <a:srgbClr val="56535A"/>
                </a:solidFill>
                <a:latin typeface="Century Gothic" panose="020B0502020202020204" pitchFamily="34" charset="0"/>
              </a:rPr>
              <a:t>poor</a:t>
            </a:r>
            <a:r>
              <a:rPr lang="fr-FR" sz="1200">
                <a:solidFill>
                  <a:srgbClr val="56535A"/>
                </a:solidFill>
                <a:latin typeface="Century Gothic" panose="020B0502020202020204" pitchFamily="34" charset="0"/>
              </a:rPr>
              <a:t>/</a:t>
            </a:r>
            <a:r>
              <a:rPr lang="fr-FR" sz="1200" err="1">
                <a:solidFill>
                  <a:srgbClr val="56535A"/>
                </a:solidFill>
                <a:latin typeface="Century Gothic" panose="020B0502020202020204" pitchFamily="34" charset="0"/>
              </a:rPr>
              <a:t>moderate</a:t>
            </a:r>
            <a:r>
              <a:rPr lang="fr-FR" sz="1200">
                <a:solidFill>
                  <a:srgbClr val="56535A"/>
                </a:solidFill>
                <a:latin typeface="Century Gothic" panose="020B0502020202020204" pitchFamily="34" charset="0"/>
              </a:rPr>
              <a:t> adherence:</a:t>
            </a:r>
            <a:br>
              <a:rPr lang="fr-FR" sz="1200">
                <a:solidFill>
                  <a:srgbClr val="56535A"/>
                </a:solidFill>
                <a:latin typeface="Century Gothic" panose="020B0502020202020204" pitchFamily="34" charset="0"/>
              </a:rPr>
            </a:br>
            <a:r>
              <a:rPr lang="fr-FR" sz="1200">
                <a:solidFill>
                  <a:srgbClr val="56535A"/>
                </a:solidFill>
                <a:latin typeface="Century Gothic" panose="020B0502020202020204" pitchFamily="34" charset="0"/>
              </a:rPr>
              <a:t>↓ </a:t>
            </a:r>
            <a:r>
              <a:rPr lang="fr-FR" sz="1200" b="1">
                <a:solidFill>
                  <a:srgbClr val="56535A"/>
                </a:solidFill>
                <a:latin typeface="Century Gothic" panose="020B0502020202020204" pitchFamily="34" charset="0"/>
              </a:rPr>
              <a:t>23%</a:t>
            </a:r>
            <a:r>
              <a:rPr lang="fr-FR" sz="1200">
                <a:solidFill>
                  <a:srgbClr val="56535A"/>
                </a:solidFill>
                <a:latin typeface="Century Gothic" panose="020B0502020202020204" pitchFamily="34" charset="0"/>
              </a:rPr>
              <a:t> all-cause </a:t>
            </a:r>
            <a:r>
              <a:rPr lang="fr-FR" sz="1200" err="1">
                <a:solidFill>
                  <a:srgbClr val="56535A"/>
                </a:solidFill>
                <a:latin typeface="Century Gothic" panose="020B0502020202020204" pitchFamily="34" charset="0"/>
              </a:rPr>
              <a:t>mortality</a:t>
            </a:r>
            <a:br>
              <a:rPr lang="fr-FR" sz="1200">
                <a:solidFill>
                  <a:srgbClr val="56535A"/>
                </a:solidFill>
                <a:latin typeface="Century Gothic" panose="020B0502020202020204" pitchFamily="34" charset="0"/>
              </a:rPr>
            </a:br>
            <a:r>
              <a:rPr lang="fr-FR" sz="1200">
                <a:solidFill>
                  <a:srgbClr val="56535A"/>
                </a:solidFill>
                <a:latin typeface="Century Gothic" panose="020B0502020202020204" pitchFamily="34" charset="0"/>
              </a:rPr>
              <a:t>↓ </a:t>
            </a:r>
            <a:r>
              <a:rPr lang="fr-FR" sz="1200" b="1">
                <a:solidFill>
                  <a:srgbClr val="56535A"/>
                </a:solidFill>
                <a:latin typeface="Century Gothic" panose="020B0502020202020204" pitchFamily="34" charset="0"/>
              </a:rPr>
              <a:t>21%</a:t>
            </a:r>
            <a:r>
              <a:rPr lang="fr-FR" sz="1200">
                <a:solidFill>
                  <a:srgbClr val="56535A"/>
                </a:solidFill>
                <a:latin typeface="Century Gothic" panose="020B0502020202020204" pitchFamily="34" charset="0"/>
              </a:rPr>
              <a:t> all CV </a:t>
            </a:r>
            <a:r>
              <a:rPr lang="fr-FR" sz="1200" err="1">
                <a:solidFill>
                  <a:srgbClr val="56535A"/>
                </a:solidFill>
                <a:latin typeface="Century Gothic" panose="020B0502020202020204" pitchFamily="34" charset="0"/>
              </a:rPr>
              <a:t>events</a:t>
            </a:r>
            <a:br>
              <a:rPr lang="fr-FR" sz="1200">
                <a:solidFill>
                  <a:srgbClr val="56535A"/>
                </a:solidFill>
                <a:latin typeface="Century Gothic" panose="020B0502020202020204" pitchFamily="34" charset="0"/>
              </a:rPr>
            </a:br>
            <a:r>
              <a:rPr lang="fr-FR" sz="1200">
                <a:solidFill>
                  <a:srgbClr val="56535A"/>
                </a:solidFill>
                <a:latin typeface="Century Gothic" panose="020B0502020202020204" pitchFamily="34" charset="0"/>
              </a:rPr>
              <a:t>↓ </a:t>
            </a:r>
            <a:r>
              <a:rPr lang="fr-FR" sz="1200" b="1">
                <a:solidFill>
                  <a:srgbClr val="56535A"/>
                </a:solidFill>
                <a:latin typeface="Century Gothic" panose="020B0502020202020204" pitchFamily="34" charset="0"/>
              </a:rPr>
              <a:t>17% </a:t>
            </a:r>
            <a:r>
              <a:rPr lang="fr-FR" sz="1200">
                <a:solidFill>
                  <a:srgbClr val="56535A"/>
                </a:solidFill>
                <a:latin typeface="Century Gothic" panose="020B0502020202020204" pitchFamily="34" charset="0"/>
              </a:rPr>
              <a:t>in </a:t>
            </a:r>
            <a:r>
              <a:rPr lang="fr-FR" sz="1200" err="1">
                <a:solidFill>
                  <a:srgbClr val="56535A"/>
                </a:solidFill>
                <a:latin typeface="Century Gothic" panose="020B0502020202020204" pitchFamily="34" charset="0"/>
              </a:rPr>
              <a:t>ischemic</a:t>
            </a:r>
            <a:r>
              <a:rPr lang="fr-FR" sz="1200">
                <a:solidFill>
                  <a:srgbClr val="56535A"/>
                </a:solidFill>
                <a:latin typeface="Century Gothic" panose="020B0502020202020204" pitchFamily="34" charset="0"/>
              </a:rPr>
              <a:t> heart disease</a:t>
            </a:r>
          </a:p>
          <a:p>
            <a:pPr>
              <a:lnSpc>
                <a:spcPct val="150000"/>
              </a:lnSpc>
            </a:pPr>
            <a:r>
              <a:rPr lang="fr-FR" sz="1200">
                <a:solidFill>
                  <a:srgbClr val="56535A"/>
                </a:solidFill>
                <a:latin typeface="Century Gothic" panose="020B0502020202020204" pitchFamily="34" charset="0"/>
              </a:rPr>
              <a:t>↓  </a:t>
            </a:r>
            <a:r>
              <a:rPr lang="fr-FR" sz="1200" b="1">
                <a:solidFill>
                  <a:srgbClr val="56535A"/>
                </a:solidFill>
                <a:latin typeface="Century Gothic" panose="020B0502020202020204" pitchFamily="34" charset="0"/>
              </a:rPr>
              <a:t>33% </a:t>
            </a:r>
            <a:r>
              <a:rPr lang="fr-FR" sz="1200">
                <a:solidFill>
                  <a:srgbClr val="56535A"/>
                </a:solidFill>
                <a:latin typeface="Century Gothic" panose="020B0502020202020204" pitchFamily="34" charset="0"/>
              </a:rPr>
              <a:t>in </a:t>
            </a:r>
            <a:r>
              <a:rPr lang="fr-FR" sz="1200" err="1">
                <a:solidFill>
                  <a:srgbClr val="56535A"/>
                </a:solidFill>
                <a:latin typeface="Century Gothic" panose="020B0502020202020204" pitchFamily="34" charset="0"/>
              </a:rPr>
              <a:t>cerebrovascular</a:t>
            </a:r>
            <a:r>
              <a:rPr lang="fr-FR" sz="1200">
                <a:solidFill>
                  <a:srgbClr val="56535A"/>
                </a:solidFill>
                <a:latin typeface="Century Gothic" panose="020B0502020202020204" pitchFamily="34" charset="0"/>
              </a:rPr>
              <a:t> </a:t>
            </a:r>
            <a:r>
              <a:rPr lang="fr-FR" sz="1200" err="1">
                <a:solidFill>
                  <a:srgbClr val="56535A"/>
                </a:solidFill>
                <a:latin typeface="Century Gothic" panose="020B0502020202020204" pitchFamily="34" charset="0"/>
              </a:rPr>
              <a:t>events</a:t>
            </a:r>
            <a:endParaRPr lang="fr-FR" sz="1200">
              <a:solidFill>
                <a:srgbClr val="56535A"/>
              </a:solidFill>
              <a:latin typeface="Century Gothic" panose="020B0502020202020204" pitchFamily="34" charset="0"/>
            </a:endParaRPr>
          </a:p>
        </p:txBody>
      </p:sp>
      <p:sp>
        <p:nvSpPr>
          <p:cNvPr id="43" name="ZoneTexte 42">
            <a:extLst>
              <a:ext uri="{FF2B5EF4-FFF2-40B4-BE49-F238E27FC236}">
                <a16:creationId xmlns:a16="http://schemas.microsoft.com/office/drawing/2014/main" id="{848F26D7-210E-6570-5841-DDF2E06142AE}"/>
              </a:ext>
            </a:extLst>
          </p:cNvPr>
          <p:cNvSpPr txBox="1"/>
          <p:nvPr/>
        </p:nvSpPr>
        <p:spPr>
          <a:xfrm>
            <a:off x="6191999" y="3152001"/>
            <a:ext cx="2923657" cy="2123658"/>
          </a:xfrm>
          <a:prstGeom prst="rect">
            <a:avLst/>
          </a:prstGeom>
          <a:noFill/>
        </p:spPr>
        <p:txBody>
          <a:bodyPr wrap="square">
            <a:spAutoFit/>
          </a:bodyPr>
          <a:lstStyle/>
          <a:p>
            <a:r>
              <a:rPr lang="fr-FR" sz="1200" dirty="0" err="1">
                <a:solidFill>
                  <a:schemeClr val="bg1"/>
                </a:solidFill>
                <a:latin typeface="Century Gothic" panose="020B0502020202020204" pitchFamily="34" charset="0"/>
              </a:rPr>
              <a:t>Compared</a:t>
            </a:r>
            <a:r>
              <a:rPr lang="fr-FR" sz="1200" dirty="0">
                <a:solidFill>
                  <a:schemeClr val="bg1"/>
                </a:solidFill>
                <a:latin typeface="Century Gothic" panose="020B0502020202020204" pitchFamily="34" charset="0"/>
              </a:rPr>
              <a:t> to SPC, free-</a:t>
            </a:r>
            <a:r>
              <a:rPr lang="fr-FR" sz="1200" dirty="0" err="1">
                <a:solidFill>
                  <a:schemeClr val="bg1"/>
                </a:solidFill>
                <a:latin typeface="Century Gothic" panose="020B0502020202020204" pitchFamily="34" charset="0"/>
              </a:rPr>
              <a:t>pill</a:t>
            </a:r>
            <a:r>
              <a:rPr lang="fr-FR" sz="1200" dirty="0">
                <a:solidFill>
                  <a:schemeClr val="bg1"/>
                </a:solidFill>
                <a:latin typeface="Century Gothic" panose="020B0502020202020204" pitchFamily="34" charset="0"/>
              </a:rPr>
              <a:t> </a:t>
            </a:r>
            <a:r>
              <a:rPr lang="fr-FR" sz="1200" dirty="0" err="1">
                <a:solidFill>
                  <a:schemeClr val="bg1"/>
                </a:solidFill>
                <a:latin typeface="Century Gothic" panose="020B0502020202020204" pitchFamily="34" charset="0"/>
              </a:rPr>
              <a:t>therapy</a:t>
            </a:r>
            <a:r>
              <a:rPr lang="fr-FR" sz="1200" dirty="0">
                <a:solidFill>
                  <a:schemeClr val="bg1"/>
                </a:solidFill>
                <a:latin typeface="Century Gothic" panose="020B0502020202020204" pitchFamily="34" charset="0"/>
              </a:rPr>
              <a:t> </a:t>
            </a:r>
            <a:r>
              <a:rPr lang="fr-FR" sz="1200" dirty="0" err="1">
                <a:solidFill>
                  <a:schemeClr val="bg1"/>
                </a:solidFill>
                <a:latin typeface="Century Gothic" panose="020B0502020202020204" pitchFamily="34" charset="0"/>
              </a:rPr>
              <a:t>is</a:t>
            </a:r>
            <a:r>
              <a:rPr lang="fr-FR" sz="1200" dirty="0">
                <a:solidFill>
                  <a:schemeClr val="bg1"/>
                </a:solidFill>
                <a:latin typeface="Century Gothic" panose="020B0502020202020204" pitchFamily="34" charset="0"/>
              </a:rPr>
              <a:t> </a:t>
            </a:r>
            <a:r>
              <a:rPr lang="fr-FR" sz="1200" dirty="0" err="1">
                <a:solidFill>
                  <a:schemeClr val="bg1"/>
                </a:solidFill>
                <a:latin typeface="Century Gothic" panose="020B0502020202020204" pitchFamily="34" charset="0"/>
              </a:rPr>
              <a:t>associated</a:t>
            </a:r>
            <a:r>
              <a:rPr lang="fr-FR" sz="1200" dirty="0">
                <a:solidFill>
                  <a:schemeClr val="bg1"/>
                </a:solidFill>
                <a:latin typeface="Century Gothic" panose="020B0502020202020204" pitchFamily="34" charset="0"/>
              </a:rPr>
              <a:t> </a:t>
            </a:r>
            <a:r>
              <a:rPr lang="fr-FR" sz="1200" dirty="0" err="1">
                <a:solidFill>
                  <a:schemeClr val="bg1"/>
                </a:solidFill>
                <a:latin typeface="Century Gothic" panose="020B0502020202020204" pitchFamily="34" charset="0"/>
              </a:rPr>
              <a:t>with</a:t>
            </a:r>
            <a:r>
              <a:rPr lang="fr-FR" sz="1200" dirty="0">
                <a:solidFill>
                  <a:schemeClr val="bg1"/>
                </a:solidFill>
                <a:latin typeface="Century Gothic" panose="020B0502020202020204" pitchFamily="34" charset="0"/>
              </a:rPr>
              <a:t>: </a:t>
            </a:r>
          </a:p>
          <a:p>
            <a:endParaRPr lang="fr-FR" sz="1200" dirty="0">
              <a:solidFill>
                <a:schemeClr val="bg1"/>
              </a:solidFill>
              <a:latin typeface="Century Gothic" panose="020B0502020202020204" pitchFamily="34" charset="0"/>
            </a:endParaRPr>
          </a:p>
          <a:p>
            <a:pPr marL="171450" indent="-171450">
              <a:buFontTx/>
              <a:buChar char="-"/>
            </a:pPr>
            <a:r>
              <a:rPr lang="fr-FR" sz="1200" dirty="0">
                <a:solidFill>
                  <a:schemeClr val="bg1"/>
                </a:solidFill>
                <a:latin typeface="Century Gothic" panose="020B0502020202020204" pitchFamily="34" charset="0"/>
              </a:rPr>
              <a:t>↑ </a:t>
            </a:r>
            <a:r>
              <a:rPr lang="fr-FR" sz="1200" dirty="0" err="1">
                <a:solidFill>
                  <a:schemeClr val="bg1"/>
                </a:solidFill>
                <a:latin typeface="Century Gothic" panose="020B0502020202020204" pitchFamily="34" charset="0"/>
              </a:rPr>
              <a:t>risk</a:t>
            </a:r>
            <a:r>
              <a:rPr lang="fr-FR" sz="1200" dirty="0">
                <a:solidFill>
                  <a:schemeClr val="bg1"/>
                </a:solidFill>
                <a:latin typeface="Century Gothic" panose="020B0502020202020204" pitchFamily="34" charset="0"/>
              </a:rPr>
              <a:t> of all-cause </a:t>
            </a:r>
            <a:r>
              <a:rPr lang="fr-FR" sz="1200" dirty="0" err="1">
                <a:solidFill>
                  <a:schemeClr val="bg1"/>
                </a:solidFill>
                <a:latin typeface="Century Gothic" panose="020B0502020202020204" pitchFamily="34" charset="0"/>
              </a:rPr>
              <a:t>mortality</a:t>
            </a:r>
            <a:r>
              <a:rPr lang="fr-FR" sz="1200" dirty="0">
                <a:solidFill>
                  <a:schemeClr val="bg1"/>
                </a:solidFill>
                <a:latin typeface="Century Gothic" panose="020B0502020202020204" pitchFamily="34" charset="0"/>
              </a:rPr>
              <a:t> by </a:t>
            </a:r>
            <a:r>
              <a:rPr lang="fr-FR" sz="1200" b="1" dirty="0">
                <a:solidFill>
                  <a:schemeClr val="bg1"/>
                </a:solidFill>
                <a:latin typeface="Century Gothic" panose="020B0502020202020204" pitchFamily="34" charset="0"/>
              </a:rPr>
              <a:t>36% </a:t>
            </a:r>
          </a:p>
          <a:p>
            <a:pPr marL="171450" indent="-171450">
              <a:buFontTx/>
              <a:buChar char="-"/>
            </a:pPr>
            <a:r>
              <a:rPr lang="fr-FR" sz="1200" dirty="0">
                <a:solidFill>
                  <a:schemeClr val="bg1"/>
                </a:solidFill>
                <a:latin typeface="Century Gothic" panose="020B0502020202020204" pitchFamily="34" charset="0"/>
              </a:rPr>
              <a:t>↑ </a:t>
            </a:r>
            <a:r>
              <a:rPr lang="fr-FR" sz="1200" dirty="0" err="1">
                <a:solidFill>
                  <a:schemeClr val="bg1"/>
                </a:solidFill>
                <a:latin typeface="Century Gothic" panose="020B0502020202020204" pitchFamily="34" charset="0"/>
              </a:rPr>
              <a:t>risk</a:t>
            </a:r>
            <a:r>
              <a:rPr lang="fr-FR" sz="1200" dirty="0">
                <a:solidFill>
                  <a:schemeClr val="bg1"/>
                </a:solidFill>
                <a:latin typeface="Century Gothic" panose="020B0502020202020204" pitchFamily="34" charset="0"/>
              </a:rPr>
              <a:t> of All CV </a:t>
            </a:r>
            <a:r>
              <a:rPr lang="fr-FR" sz="1200" dirty="0" err="1">
                <a:solidFill>
                  <a:schemeClr val="bg1"/>
                </a:solidFill>
                <a:latin typeface="Century Gothic" panose="020B0502020202020204" pitchFamily="34" charset="0"/>
              </a:rPr>
              <a:t>events</a:t>
            </a:r>
            <a:r>
              <a:rPr lang="fr-FR" sz="1200" dirty="0">
                <a:solidFill>
                  <a:schemeClr val="bg1"/>
                </a:solidFill>
                <a:latin typeface="Century Gothic" panose="020B0502020202020204" pitchFamily="34" charset="0"/>
              </a:rPr>
              <a:t> by </a:t>
            </a:r>
            <a:r>
              <a:rPr lang="fr-FR" sz="1200" b="1" dirty="0">
                <a:solidFill>
                  <a:schemeClr val="bg1"/>
                </a:solidFill>
                <a:latin typeface="Century Gothic" panose="020B0502020202020204" pitchFamily="34" charset="0"/>
              </a:rPr>
              <a:t>45% </a:t>
            </a:r>
          </a:p>
          <a:p>
            <a:pPr marL="171450" indent="-171450">
              <a:buFontTx/>
              <a:buChar char="-"/>
            </a:pPr>
            <a:r>
              <a:rPr lang="fr-FR" sz="1200" dirty="0">
                <a:solidFill>
                  <a:schemeClr val="bg1"/>
                </a:solidFill>
                <a:latin typeface="Century Gothic" panose="020B0502020202020204" pitchFamily="34" charset="0"/>
              </a:rPr>
              <a:t>↑ </a:t>
            </a:r>
            <a:r>
              <a:rPr lang="fr-FR" sz="1200" dirty="0" err="1">
                <a:solidFill>
                  <a:schemeClr val="bg1"/>
                </a:solidFill>
                <a:latin typeface="Century Gothic" panose="020B0502020202020204" pitchFamily="34" charset="0"/>
              </a:rPr>
              <a:t>risk</a:t>
            </a:r>
            <a:r>
              <a:rPr lang="fr-FR" sz="1200" dirty="0">
                <a:solidFill>
                  <a:schemeClr val="bg1"/>
                </a:solidFill>
                <a:latin typeface="Century Gothic" panose="020B0502020202020204" pitchFamily="34" charset="0"/>
              </a:rPr>
              <a:t> of </a:t>
            </a:r>
            <a:r>
              <a:rPr lang="fr-FR" sz="1200" dirty="0" err="1">
                <a:solidFill>
                  <a:schemeClr val="bg1"/>
                </a:solidFill>
                <a:latin typeface="Century Gothic" panose="020B0502020202020204" pitchFamily="34" charset="0"/>
              </a:rPr>
              <a:t>Cerebrovascular</a:t>
            </a:r>
            <a:r>
              <a:rPr lang="fr-FR" sz="1200" dirty="0">
                <a:solidFill>
                  <a:schemeClr val="bg1"/>
                </a:solidFill>
                <a:latin typeface="Century Gothic" panose="020B0502020202020204" pitchFamily="34" charset="0"/>
              </a:rPr>
              <a:t> </a:t>
            </a:r>
            <a:r>
              <a:rPr lang="fr-FR" sz="1200" dirty="0" err="1">
                <a:solidFill>
                  <a:schemeClr val="bg1"/>
                </a:solidFill>
                <a:latin typeface="Century Gothic" panose="020B0502020202020204" pitchFamily="34" charset="0"/>
              </a:rPr>
              <a:t>events</a:t>
            </a:r>
            <a:r>
              <a:rPr lang="fr-FR" sz="1200" dirty="0">
                <a:solidFill>
                  <a:schemeClr val="bg1"/>
                </a:solidFill>
                <a:latin typeface="Century Gothic" panose="020B0502020202020204" pitchFamily="34" charset="0"/>
              </a:rPr>
              <a:t> by </a:t>
            </a:r>
            <a:r>
              <a:rPr lang="fr-FR" sz="1200" b="1" dirty="0">
                <a:solidFill>
                  <a:schemeClr val="bg1"/>
                </a:solidFill>
                <a:latin typeface="Century Gothic" panose="020B0502020202020204" pitchFamily="34" charset="0"/>
              </a:rPr>
              <a:t>84%</a:t>
            </a:r>
          </a:p>
          <a:p>
            <a:pPr marL="171450" indent="-171450">
              <a:buFontTx/>
              <a:buChar char="-"/>
            </a:pPr>
            <a:r>
              <a:rPr lang="en-US" sz="1200" b="1" dirty="0">
                <a:solidFill>
                  <a:schemeClr val="bg1"/>
                </a:solidFill>
                <a:latin typeface="Century Gothic" panose="020B0502020202020204" pitchFamily="34" charset="0"/>
              </a:rPr>
              <a:t>40% </a:t>
            </a:r>
            <a:r>
              <a:rPr lang="en-US" sz="1200" dirty="0">
                <a:solidFill>
                  <a:schemeClr val="bg1"/>
                </a:solidFill>
                <a:latin typeface="Century Gothic" panose="020B0502020202020204" pitchFamily="34" charset="0"/>
              </a:rPr>
              <a:t>higher risk of composite outcome cardiovascular events/all-cause mortality (p &lt; 0.001)</a:t>
            </a:r>
            <a:endParaRPr lang="fr-FR" sz="1200" dirty="0">
              <a:solidFill>
                <a:schemeClr val="bg1"/>
              </a:solidFill>
              <a:latin typeface="Century Gothic" panose="020B0502020202020204" pitchFamily="34" charset="0"/>
            </a:endParaRPr>
          </a:p>
        </p:txBody>
      </p:sp>
      <p:sp>
        <p:nvSpPr>
          <p:cNvPr id="44" name="ZoneTexte 43">
            <a:extLst>
              <a:ext uri="{FF2B5EF4-FFF2-40B4-BE49-F238E27FC236}">
                <a16:creationId xmlns:a16="http://schemas.microsoft.com/office/drawing/2014/main" id="{88982935-B6B8-E2CD-2186-51B5E856EEA4}"/>
              </a:ext>
            </a:extLst>
          </p:cNvPr>
          <p:cNvSpPr txBox="1"/>
          <p:nvPr/>
        </p:nvSpPr>
        <p:spPr>
          <a:xfrm>
            <a:off x="9344685" y="3429000"/>
            <a:ext cx="2502629" cy="1384995"/>
          </a:xfrm>
          <a:prstGeom prst="rect">
            <a:avLst/>
          </a:prstGeom>
          <a:noFill/>
        </p:spPr>
        <p:txBody>
          <a:bodyPr wrap="square">
            <a:spAutoFit/>
          </a:bodyPr>
          <a:lstStyle/>
          <a:p>
            <a:pPr marL="171450" indent="-171450">
              <a:buFont typeface="Wingdings" pitchFamily="2" charset="2"/>
              <a:buChar char="Ø"/>
            </a:pPr>
            <a:r>
              <a:rPr lang="fr-FR" sz="1200" err="1">
                <a:solidFill>
                  <a:schemeClr val="bg1"/>
                </a:solidFill>
                <a:latin typeface="Century Gothic" panose="020B0502020202020204" pitchFamily="34" charset="0"/>
              </a:rPr>
              <a:t>Mean</a:t>
            </a:r>
            <a:r>
              <a:rPr lang="fr-FR" sz="1200">
                <a:solidFill>
                  <a:schemeClr val="bg1"/>
                </a:solidFill>
                <a:latin typeface="Century Gothic" panose="020B0502020202020204" pitchFamily="34" charset="0"/>
              </a:rPr>
              <a:t> </a:t>
            </a:r>
            <a:r>
              <a:rPr lang="fr-FR" sz="1200" err="1">
                <a:solidFill>
                  <a:schemeClr val="bg1"/>
                </a:solidFill>
                <a:latin typeface="Century Gothic" panose="020B0502020202020204" pitchFamily="34" charset="0"/>
              </a:rPr>
              <a:t>annual</a:t>
            </a:r>
            <a:r>
              <a:rPr lang="fr-FR" sz="1200">
                <a:solidFill>
                  <a:schemeClr val="bg1"/>
                </a:solidFill>
                <a:latin typeface="Century Gothic" panose="020B0502020202020204" pitchFamily="34" charset="0"/>
              </a:rPr>
              <a:t> </a:t>
            </a:r>
            <a:r>
              <a:rPr lang="fr-FR" sz="1200" err="1">
                <a:solidFill>
                  <a:schemeClr val="bg1"/>
                </a:solidFill>
                <a:latin typeface="Century Gothic" panose="020B0502020202020204" pitchFamily="34" charset="0"/>
              </a:rPr>
              <a:t>cost</a:t>
            </a:r>
            <a:r>
              <a:rPr lang="fr-FR" sz="1200">
                <a:solidFill>
                  <a:schemeClr val="bg1"/>
                </a:solidFill>
                <a:latin typeface="Century Gothic" panose="020B0502020202020204" pitchFamily="34" charset="0"/>
              </a:rPr>
              <a:t>:</a:t>
            </a:r>
            <a:br>
              <a:rPr lang="fr-FR" sz="1200">
                <a:solidFill>
                  <a:schemeClr val="bg1"/>
                </a:solidFill>
                <a:latin typeface="Century Gothic" panose="020B0502020202020204" pitchFamily="34" charset="0"/>
              </a:rPr>
            </a:br>
            <a:r>
              <a:rPr lang="fr-FR" sz="1200" b="1">
                <a:solidFill>
                  <a:schemeClr val="bg1"/>
                </a:solidFill>
                <a:latin typeface="Century Gothic" panose="020B0502020202020204" pitchFamily="34" charset="0"/>
              </a:rPr>
              <a:t>€2,077</a:t>
            </a:r>
            <a:r>
              <a:rPr lang="fr-FR" sz="1200">
                <a:solidFill>
                  <a:schemeClr val="bg1"/>
                </a:solidFill>
                <a:latin typeface="Century Gothic" panose="020B0502020202020204" pitchFamily="34" charset="0"/>
              </a:rPr>
              <a:t> </a:t>
            </a:r>
            <a:r>
              <a:rPr lang="fr-FR" sz="1200" err="1">
                <a:solidFill>
                  <a:schemeClr val="bg1"/>
                </a:solidFill>
                <a:latin typeface="Century Gothic" panose="020B0502020202020204" pitchFamily="34" charset="0"/>
              </a:rPr>
              <a:t>with</a:t>
            </a:r>
            <a:r>
              <a:rPr lang="fr-FR" sz="1200">
                <a:solidFill>
                  <a:schemeClr val="bg1"/>
                </a:solidFill>
                <a:latin typeface="Century Gothic" panose="020B0502020202020204" pitchFamily="34" charset="0"/>
              </a:rPr>
              <a:t> SPC vs. </a:t>
            </a:r>
            <a:r>
              <a:rPr lang="fr-FR" sz="1200" b="1">
                <a:solidFill>
                  <a:schemeClr val="bg1"/>
                </a:solidFill>
                <a:latin typeface="Century Gothic" panose="020B0502020202020204" pitchFamily="34" charset="0"/>
              </a:rPr>
              <a:t>€2,892</a:t>
            </a:r>
            <a:r>
              <a:rPr lang="fr-FR" sz="1200">
                <a:solidFill>
                  <a:schemeClr val="bg1"/>
                </a:solidFill>
                <a:latin typeface="Century Gothic" panose="020B0502020202020204" pitchFamily="34" charset="0"/>
              </a:rPr>
              <a:t> </a:t>
            </a:r>
            <a:r>
              <a:rPr lang="fr-FR" sz="1200" err="1">
                <a:solidFill>
                  <a:schemeClr val="bg1"/>
                </a:solidFill>
                <a:latin typeface="Century Gothic" panose="020B0502020202020204" pitchFamily="34" charset="0"/>
              </a:rPr>
              <a:t>with</a:t>
            </a:r>
            <a:r>
              <a:rPr lang="fr-FR" sz="1200">
                <a:solidFill>
                  <a:schemeClr val="bg1"/>
                </a:solidFill>
                <a:latin typeface="Century Gothic" panose="020B0502020202020204" pitchFamily="34" charset="0"/>
              </a:rPr>
              <a:t> free-</a:t>
            </a:r>
            <a:r>
              <a:rPr lang="fr-FR" sz="1200" err="1">
                <a:solidFill>
                  <a:schemeClr val="bg1"/>
                </a:solidFill>
                <a:latin typeface="Century Gothic" panose="020B0502020202020204" pitchFamily="34" charset="0"/>
              </a:rPr>
              <a:t>pill</a:t>
            </a:r>
            <a:r>
              <a:rPr lang="fr-FR" sz="1200">
                <a:solidFill>
                  <a:schemeClr val="bg1"/>
                </a:solidFill>
                <a:latin typeface="Century Gothic" panose="020B0502020202020204" pitchFamily="34" charset="0"/>
              </a:rPr>
              <a:t> </a:t>
            </a:r>
            <a:r>
              <a:rPr lang="fr-FR" sz="1200" i="1">
                <a:solidFill>
                  <a:schemeClr val="bg1"/>
                </a:solidFill>
                <a:latin typeface="Century Gothic" panose="020B0502020202020204" pitchFamily="34" charset="0"/>
              </a:rPr>
              <a:t>(p &lt; 0.001)</a:t>
            </a:r>
          </a:p>
          <a:p>
            <a:endParaRPr lang="fr-FR" sz="1200">
              <a:solidFill>
                <a:schemeClr val="bg1"/>
              </a:solidFill>
              <a:latin typeface="Century Gothic" panose="020B0502020202020204" pitchFamily="34" charset="0"/>
            </a:endParaRPr>
          </a:p>
          <a:p>
            <a:pPr marL="171450" indent="-171450">
              <a:buFont typeface="Wingdings" pitchFamily="2" charset="2"/>
              <a:buChar char="Ø"/>
            </a:pPr>
            <a:r>
              <a:rPr lang="fr-FR" sz="1200">
                <a:solidFill>
                  <a:schemeClr val="bg1"/>
                </a:solidFill>
                <a:latin typeface="Century Gothic" panose="020B0502020202020204" pitchFamily="34" charset="0"/>
              </a:rPr>
              <a:t>High </a:t>
            </a:r>
            <a:r>
              <a:rPr lang="fr-FR" sz="1200" err="1">
                <a:solidFill>
                  <a:schemeClr val="bg1"/>
                </a:solidFill>
                <a:latin typeface="Century Gothic" panose="020B0502020202020204" pitchFamily="34" charset="0"/>
              </a:rPr>
              <a:t>adherence</a:t>
            </a:r>
            <a:r>
              <a:rPr lang="fr-FR" sz="1200">
                <a:solidFill>
                  <a:schemeClr val="bg1"/>
                </a:solidFill>
                <a:latin typeface="Century Gothic" panose="020B0502020202020204" pitchFamily="34" charset="0"/>
              </a:rPr>
              <a:t> </a:t>
            </a:r>
            <a:r>
              <a:rPr lang="fr-FR" sz="1200" err="1">
                <a:solidFill>
                  <a:schemeClr val="bg1"/>
                </a:solidFill>
                <a:latin typeface="Century Gothic" panose="020B0502020202020204" pitchFamily="34" charset="0"/>
              </a:rPr>
              <a:t>linked</a:t>
            </a:r>
            <a:r>
              <a:rPr lang="fr-FR" sz="1200">
                <a:solidFill>
                  <a:schemeClr val="bg1"/>
                </a:solidFill>
                <a:latin typeface="Century Gothic" panose="020B0502020202020204" pitchFamily="34" charset="0"/>
              </a:rPr>
              <a:t> to </a:t>
            </a:r>
            <a:r>
              <a:rPr lang="fr-FR" sz="1200" b="1" err="1">
                <a:solidFill>
                  <a:schemeClr val="bg1"/>
                </a:solidFill>
                <a:latin typeface="Century Gothic" panose="020B0502020202020204" pitchFamily="34" charset="0"/>
              </a:rPr>
              <a:t>lower</a:t>
            </a:r>
            <a:r>
              <a:rPr lang="fr-FR" sz="1200" b="1">
                <a:solidFill>
                  <a:schemeClr val="bg1"/>
                </a:solidFill>
                <a:latin typeface="Century Gothic" panose="020B0502020202020204" pitchFamily="34" charset="0"/>
              </a:rPr>
              <a:t> </a:t>
            </a:r>
            <a:r>
              <a:rPr lang="fr-FR" sz="1200" b="1" err="1">
                <a:solidFill>
                  <a:schemeClr val="bg1"/>
                </a:solidFill>
                <a:latin typeface="Century Gothic" panose="020B0502020202020204" pitchFamily="34" charset="0"/>
              </a:rPr>
              <a:t>healthcare</a:t>
            </a:r>
            <a:r>
              <a:rPr lang="fr-FR" sz="1200" b="1">
                <a:solidFill>
                  <a:schemeClr val="bg1"/>
                </a:solidFill>
                <a:latin typeface="Century Gothic" panose="020B0502020202020204" pitchFamily="34" charset="0"/>
              </a:rPr>
              <a:t> </a:t>
            </a:r>
            <a:r>
              <a:rPr lang="fr-FR" sz="1200" b="1" err="1">
                <a:solidFill>
                  <a:schemeClr val="bg1"/>
                </a:solidFill>
                <a:latin typeface="Century Gothic" panose="020B0502020202020204" pitchFamily="34" charset="0"/>
              </a:rPr>
              <a:t>expenditures</a:t>
            </a:r>
            <a:endParaRPr lang="fr-FR" sz="1200">
              <a:solidFill>
                <a:schemeClr val="bg1"/>
              </a:solidFill>
              <a:latin typeface="Century Gothic" panose="020B0502020202020204" pitchFamily="34" charset="0"/>
            </a:endParaRPr>
          </a:p>
        </p:txBody>
      </p:sp>
      <p:sp>
        <p:nvSpPr>
          <p:cNvPr id="45" name="Espace réservé du pied de page 15">
            <a:extLst>
              <a:ext uri="{FF2B5EF4-FFF2-40B4-BE49-F238E27FC236}">
                <a16:creationId xmlns:a16="http://schemas.microsoft.com/office/drawing/2014/main" id="{4FB409DF-9EC1-ADBF-25D7-12A376201673}"/>
              </a:ext>
            </a:extLst>
          </p:cNvPr>
          <p:cNvSpPr txBox="1">
            <a:spLocks/>
          </p:cNvSpPr>
          <p:nvPr/>
        </p:nvSpPr>
        <p:spPr>
          <a:xfrm>
            <a:off x="1421408" y="6344666"/>
            <a:ext cx="8689243" cy="447336"/>
          </a:xfrm>
          <a:prstGeom prst="rect">
            <a:avLst/>
          </a:prstGeom>
        </p:spPr>
        <p:txBody>
          <a:bodyPr anchor="ctr"/>
          <a:lstStyle>
            <a:defPPr>
              <a:defRPr lang="fr-FR"/>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lvl="0">
              <a:defRPr/>
            </a:pPr>
            <a:r>
              <a:rPr lang="en-GB" sz="1000" b="1">
                <a:solidFill>
                  <a:srgbClr val="242269"/>
                </a:solidFill>
                <a:latin typeface="Century Gothic" panose="020B0502020202020204" pitchFamily="34" charset="0"/>
              </a:rPr>
              <a:t>CV</a:t>
            </a:r>
            <a:r>
              <a:rPr lang="en-GB" sz="1000">
                <a:solidFill>
                  <a:srgbClr val="242269"/>
                </a:solidFill>
                <a:latin typeface="Century Gothic" panose="020B0502020202020204" pitchFamily="34" charset="0"/>
              </a:rPr>
              <a:t>, cardiovascular; </a:t>
            </a:r>
            <a:r>
              <a:rPr lang="en-GB" sz="1000" b="1">
                <a:solidFill>
                  <a:srgbClr val="242269"/>
                </a:solidFill>
                <a:latin typeface="Century Gothic" panose="020B0502020202020204" pitchFamily="34" charset="0"/>
              </a:rPr>
              <a:t>FEC</a:t>
            </a:r>
            <a:r>
              <a:rPr lang="en-GB" sz="1000">
                <a:solidFill>
                  <a:srgbClr val="242269"/>
                </a:solidFill>
                <a:latin typeface="Century Gothic" panose="020B0502020202020204" pitchFamily="34" charset="0"/>
              </a:rPr>
              <a:t>, free combination; </a:t>
            </a:r>
            <a:r>
              <a:rPr lang="fr-FR" sz="1000" b="1">
                <a:solidFill>
                  <a:srgbClr val="242269"/>
                </a:solidFill>
                <a:latin typeface="Century Gothic" panose="020B0502020202020204" pitchFamily="34" charset="0"/>
              </a:rPr>
              <a:t>PER</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perindopril</a:t>
            </a:r>
            <a:r>
              <a:rPr lang="fr-FR" sz="1000">
                <a:solidFill>
                  <a:srgbClr val="242269"/>
                </a:solidFill>
                <a:latin typeface="Century Gothic" panose="020B0502020202020204" pitchFamily="34" charset="0"/>
              </a:rPr>
              <a:t>; </a:t>
            </a:r>
            <a:r>
              <a:rPr lang="fr-FR" sz="1000" b="1">
                <a:solidFill>
                  <a:srgbClr val="242269"/>
                </a:solidFill>
                <a:latin typeface="Century Gothic" panose="020B0502020202020204" pitchFamily="34" charset="0"/>
              </a:rPr>
              <a:t>SPC</a:t>
            </a:r>
            <a:r>
              <a:rPr lang="fr-FR" sz="1000">
                <a:solidFill>
                  <a:srgbClr val="242269"/>
                </a:solidFill>
                <a:latin typeface="Century Gothic" panose="020B0502020202020204" pitchFamily="34" charset="0"/>
              </a:rPr>
              <a:t>, single-</a:t>
            </a:r>
            <a:r>
              <a:rPr lang="fr-FR" sz="1000" err="1">
                <a:solidFill>
                  <a:srgbClr val="242269"/>
                </a:solidFill>
                <a:latin typeface="Century Gothic" panose="020B0502020202020204" pitchFamily="34" charset="0"/>
              </a:rPr>
              <a:t>pill</a:t>
            </a:r>
            <a:r>
              <a:rPr lang="fr-FR" sz="1000">
                <a:solidFill>
                  <a:srgbClr val="242269"/>
                </a:solidFill>
                <a:latin typeface="Century Gothic" panose="020B0502020202020204" pitchFamily="34" charset="0"/>
              </a:rPr>
              <a:t> combination (</a:t>
            </a:r>
            <a:r>
              <a:rPr lang="fr-FR" sz="1000" err="1">
                <a:solidFill>
                  <a:srgbClr val="242269"/>
                </a:solidFill>
                <a:latin typeface="Century Gothic" panose="020B0502020202020204" pitchFamily="34" charset="0"/>
              </a:rPr>
              <a:t>Perindopril</a:t>
            </a:r>
            <a:r>
              <a:rPr lang="fr-FR" sz="1000">
                <a:solidFill>
                  <a:srgbClr val="242269"/>
                </a:solidFill>
                <a:latin typeface="Century Gothic" panose="020B0502020202020204" pitchFamily="34" charset="0"/>
              </a:rPr>
              <a:t>/IND/AMLO</a:t>
            </a:r>
            <a:r>
              <a:rPr lang="en-GB" sz="1000">
                <a:solidFill>
                  <a:srgbClr val="242269"/>
                </a:solidFill>
                <a:latin typeface="Century Gothic" panose="020B0502020202020204" pitchFamily="34" charset="0"/>
              </a:rPr>
              <a:t>.</a:t>
            </a:r>
            <a:endParaRPr lang="fr-FR" sz="1000">
              <a:solidFill>
                <a:srgbClr val="242269"/>
              </a:solidFill>
              <a:latin typeface="Century Gothic" panose="020B0502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fr-FR" sz="1000" b="0" i="0" u="none" strike="noStrike" kern="1200" cap="none" spc="0" normalizeH="0" baseline="0" noProof="0">
              <a:ln>
                <a:noFill/>
              </a:ln>
              <a:solidFill>
                <a:srgbClr val="242269"/>
              </a:solidFill>
              <a:effectLst/>
              <a:uLnTx/>
              <a:uFillTx/>
              <a:latin typeface="Century Gothic" panose="020B0502020202020204" pitchFamily="34" charset="0"/>
              <a:ea typeface="+mn-ea"/>
              <a:cs typeface="+mn-cs"/>
            </a:endParaRPr>
          </a:p>
        </p:txBody>
      </p:sp>
      <p:cxnSp>
        <p:nvCxnSpPr>
          <p:cNvPr id="46" name="Connecteur droit 45">
            <a:extLst>
              <a:ext uri="{FF2B5EF4-FFF2-40B4-BE49-F238E27FC236}">
                <a16:creationId xmlns:a16="http://schemas.microsoft.com/office/drawing/2014/main" id="{7ABA131D-B1D6-CAC8-CB6D-13BEDC94CD98}"/>
              </a:ext>
            </a:extLst>
          </p:cNvPr>
          <p:cNvCxnSpPr/>
          <p:nvPr/>
        </p:nvCxnSpPr>
        <p:spPr>
          <a:xfrm>
            <a:off x="192000" y="2617076"/>
            <a:ext cx="2808000" cy="0"/>
          </a:xfrm>
          <a:prstGeom prst="line">
            <a:avLst/>
          </a:prstGeom>
          <a:ln>
            <a:solidFill>
              <a:srgbClr val="F4F4F4"/>
            </a:solidFill>
          </a:ln>
        </p:spPr>
        <p:style>
          <a:lnRef idx="2">
            <a:schemeClr val="accent1"/>
          </a:lnRef>
          <a:fillRef idx="0">
            <a:schemeClr val="accent1"/>
          </a:fillRef>
          <a:effectRef idx="1">
            <a:schemeClr val="accent1"/>
          </a:effectRef>
          <a:fontRef idx="minor">
            <a:schemeClr val="tx1"/>
          </a:fontRef>
        </p:style>
      </p:cxnSp>
      <p:cxnSp>
        <p:nvCxnSpPr>
          <p:cNvPr id="47" name="Connecteur droit 46">
            <a:extLst>
              <a:ext uri="{FF2B5EF4-FFF2-40B4-BE49-F238E27FC236}">
                <a16:creationId xmlns:a16="http://schemas.microsoft.com/office/drawing/2014/main" id="{8710B764-5461-C250-E3ED-78B8997804C1}"/>
              </a:ext>
            </a:extLst>
          </p:cNvPr>
          <p:cNvCxnSpPr/>
          <p:nvPr/>
        </p:nvCxnSpPr>
        <p:spPr>
          <a:xfrm>
            <a:off x="3192000" y="2617076"/>
            <a:ext cx="2808000" cy="0"/>
          </a:xfrm>
          <a:prstGeom prst="line">
            <a:avLst/>
          </a:prstGeom>
          <a:ln>
            <a:solidFill>
              <a:srgbClr val="F4F4F4"/>
            </a:solidFill>
          </a:ln>
        </p:spPr>
        <p:style>
          <a:lnRef idx="2">
            <a:schemeClr val="accent1"/>
          </a:lnRef>
          <a:fillRef idx="0">
            <a:schemeClr val="accent1"/>
          </a:fillRef>
          <a:effectRef idx="1">
            <a:schemeClr val="accent1"/>
          </a:effectRef>
          <a:fontRef idx="minor">
            <a:schemeClr val="tx1"/>
          </a:fontRef>
        </p:style>
      </p:cxnSp>
      <p:cxnSp>
        <p:nvCxnSpPr>
          <p:cNvPr id="48" name="Connecteur droit 47">
            <a:extLst>
              <a:ext uri="{FF2B5EF4-FFF2-40B4-BE49-F238E27FC236}">
                <a16:creationId xmlns:a16="http://schemas.microsoft.com/office/drawing/2014/main" id="{C314D8F9-0099-881C-3548-DF92BA332F59}"/>
              </a:ext>
            </a:extLst>
          </p:cNvPr>
          <p:cNvCxnSpPr/>
          <p:nvPr/>
        </p:nvCxnSpPr>
        <p:spPr>
          <a:xfrm>
            <a:off x="6192000" y="2617076"/>
            <a:ext cx="2808000" cy="0"/>
          </a:xfrm>
          <a:prstGeom prst="line">
            <a:avLst/>
          </a:prstGeom>
          <a:ln>
            <a:solidFill>
              <a:srgbClr val="F4F4F4"/>
            </a:solidFill>
          </a:ln>
        </p:spPr>
        <p:style>
          <a:lnRef idx="2">
            <a:schemeClr val="accent1"/>
          </a:lnRef>
          <a:fillRef idx="0">
            <a:schemeClr val="accent1"/>
          </a:fillRef>
          <a:effectRef idx="1">
            <a:schemeClr val="accent1"/>
          </a:effectRef>
          <a:fontRef idx="minor">
            <a:schemeClr val="tx1"/>
          </a:fontRef>
        </p:style>
      </p:cxnSp>
      <p:cxnSp>
        <p:nvCxnSpPr>
          <p:cNvPr id="49" name="Connecteur droit 48">
            <a:extLst>
              <a:ext uri="{FF2B5EF4-FFF2-40B4-BE49-F238E27FC236}">
                <a16:creationId xmlns:a16="http://schemas.microsoft.com/office/drawing/2014/main" id="{CC50CEA4-1F37-C469-07A2-F448A849F748}"/>
              </a:ext>
            </a:extLst>
          </p:cNvPr>
          <p:cNvCxnSpPr/>
          <p:nvPr/>
        </p:nvCxnSpPr>
        <p:spPr>
          <a:xfrm>
            <a:off x="9192000" y="2617076"/>
            <a:ext cx="2808000" cy="0"/>
          </a:xfrm>
          <a:prstGeom prst="line">
            <a:avLst/>
          </a:prstGeom>
          <a:ln>
            <a:solidFill>
              <a:srgbClr val="F4F4F4"/>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9989235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itre 2">
            <a:extLst>
              <a:ext uri="{FF2B5EF4-FFF2-40B4-BE49-F238E27FC236}">
                <a16:creationId xmlns:a16="http://schemas.microsoft.com/office/drawing/2014/main" id="{81BA746E-DB66-9152-0598-ED67BA0867E4}"/>
              </a:ext>
            </a:extLst>
          </p:cNvPr>
          <p:cNvSpPr>
            <a:spLocks noGrp="1"/>
          </p:cNvSpPr>
          <p:nvPr>
            <p:ph type="title" idx="4294967295"/>
          </p:nvPr>
        </p:nvSpPr>
        <p:spPr>
          <a:xfrm>
            <a:off x="30997" y="150121"/>
            <a:ext cx="11794210" cy="792163"/>
          </a:xfrm>
        </p:spPr>
        <p:txBody>
          <a:bodyPr>
            <a:noAutofit/>
          </a:bodyPr>
          <a:lstStyle/>
          <a:p>
            <a:r>
              <a:rPr lang="fr-FR" sz="2800" b="1">
                <a:latin typeface="Century Gothic" panose="020B0502020202020204" pitchFamily="34" charset="0"/>
              </a:rPr>
              <a:t>SPC OF PER/IND/AML IS ASSOCIATED WITH HIGHER ADHERENCE, AND LOWER INCIDENCE OF CV EVENTS AND MORTALITY</a:t>
            </a:r>
            <a:r>
              <a:rPr lang="fr-FR" sz="2800" b="1" baseline="30000">
                <a:latin typeface="Century Gothic" panose="020B0502020202020204" pitchFamily="34" charset="0"/>
              </a:rPr>
              <a:t>59</a:t>
            </a:r>
          </a:p>
        </p:txBody>
      </p:sp>
      <p:sp>
        <p:nvSpPr>
          <p:cNvPr id="80" name="ZoneTexte 79">
            <a:extLst>
              <a:ext uri="{FF2B5EF4-FFF2-40B4-BE49-F238E27FC236}">
                <a16:creationId xmlns:a16="http://schemas.microsoft.com/office/drawing/2014/main" id="{5547405C-95A5-3BA4-82A6-07EB7DADC143}"/>
              </a:ext>
            </a:extLst>
          </p:cNvPr>
          <p:cNvSpPr txBox="1"/>
          <p:nvPr/>
        </p:nvSpPr>
        <p:spPr>
          <a:xfrm>
            <a:off x="473371" y="1375545"/>
            <a:ext cx="7859745" cy="369332"/>
          </a:xfrm>
          <a:prstGeom prst="rect">
            <a:avLst/>
          </a:prstGeom>
          <a:noFill/>
        </p:spPr>
        <p:txBody>
          <a:bodyPr wrap="square">
            <a:spAutoFit/>
          </a:bodyPr>
          <a:lstStyle/>
          <a:p>
            <a:r>
              <a:rPr lang="fr-FR" i="1" err="1">
                <a:solidFill>
                  <a:srgbClr val="242269"/>
                </a:solidFill>
                <a:latin typeface="Century Gothic" panose="020B0502020202020204" pitchFamily="34" charset="0"/>
              </a:rPr>
              <a:t>Retrospective</a:t>
            </a:r>
            <a:r>
              <a:rPr lang="fr-FR" i="1">
                <a:solidFill>
                  <a:srgbClr val="242269"/>
                </a:solidFill>
                <a:latin typeface="Century Gothic" panose="020B0502020202020204" pitchFamily="34" charset="0"/>
              </a:rPr>
              <a:t> </a:t>
            </a:r>
            <a:r>
              <a:rPr lang="fr-FR" i="1" err="1">
                <a:solidFill>
                  <a:srgbClr val="242269"/>
                </a:solidFill>
                <a:latin typeface="Century Gothic" panose="020B0502020202020204" pitchFamily="34" charset="0"/>
              </a:rPr>
              <a:t>analysis</a:t>
            </a:r>
            <a:r>
              <a:rPr lang="fr-FR" i="1">
                <a:solidFill>
                  <a:srgbClr val="242269"/>
                </a:solidFill>
                <a:latin typeface="Century Gothic" panose="020B0502020202020204" pitchFamily="34" charset="0"/>
              </a:rPr>
              <a:t> on administrative </a:t>
            </a:r>
            <a:r>
              <a:rPr lang="fr-FR" i="1" err="1">
                <a:solidFill>
                  <a:srgbClr val="242269"/>
                </a:solidFill>
                <a:latin typeface="Century Gothic" panose="020B0502020202020204" pitchFamily="34" charset="0"/>
              </a:rPr>
              <a:t>databases</a:t>
            </a:r>
            <a:r>
              <a:rPr lang="fr-FR" i="1">
                <a:solidFill>
                  <a:srgbClr val="242269"/>
                </a:solidFill>
                <a:latin typeface="Century Gothic" panose="020B0502020202020204" pitchFamily="34" charset="0"/>
              </a:rPr>
              <a:t> in </a:t>
            </a:r>
            <a:r>
              <a:rPr lang="fr-FR" i="1" err="1">
                <a:solidFill>
                  <a:srgbClr val="242269"/>
                </a:solidFill>
                <a:latin typeface="Century Gothic" panose="020B0502020202020204" pitchFamily="34" charset="0"/>
              </a:rPr>
              <a:t>Italy</a:t>
            </a:r>
            <a:endParaRPr lang="fr-FR">
              <a:solidFill>
                <a:srgbClr val="242269"/>
              </a:solidFill>
              <a:latin typeface="Century Gothic" panose="020B0502020202020204" pitchFamily="34" charset="0"/>
            </a:endParaRPr>
          </a:p>
        </p:txBody>
      </p:sp>
      <p:sp>
        <p:nvSpPr>
          <p:cNvPr id="81" name="ZoneTexte 80">
            <a:extLst>
              <a:ext uri="{FF2B5EF4-FFF2-40B4-BE49-F238E27FC236}">
                <a16:creationId xmlns:a16="http://schemas.microsoft.com/office/drawing/2014/main" id="{B147A233-EB6B-BCEA-DDE8-2406F1B467BE}"/>
              </a:ext>
            </a:extLst>
          </p:cNvPr>
          <p:cNvSpPr txBox="1"/>
          <p:nvPr/>
        </p:nvSpPr>
        <p:spPr>
          <a:xfrm>
            <a:off x="1600910" y="6190650"/>
            <a:ext cx="8654944" cy="584775"/>
          </a:xfrm>
          <a:prstGeom prst="rect">
            <a:avLst/>
          </a:prstGeom>
          <a:noFill/>
        </p:spPr>
        <p:txBody>
          <a:bodyPr wrap="square">
            <a:spAutoFit/>
          </a:bodyPr>
          <a:lstStyle/>
          <a:p>
            <a:pPr>
              <a:buNone/>
            </a:pPr>
            <a:r>
              <a:rPr lang="fr-FR" sz="800">
                <a:latin typeface="Century Gothic" panose="020B0502020202020204" pitchFamily="34" charset="0"/>
              </a:rPr>
              <a:t>N = 12,150 patients in the SPC </a:t>
            </a:r>
            <a:r>
              <a:rPr lang="fr-FR" sz="800" err="1">
                <a:latin typeface="Century Gothic" panose="020B0502020202020204" pitchFamily="34" charset="0"/>
              </a:rPr>
              <a:t>cohort</a:t>
            </a:r>
            <a:r>
              <a:rPr lang="fr-FR" sz="800">
                <a:latin typeface="Century Gothic" panose="020B0502020202020204" pitchFamily="34" charset="0"/>
              </a:rPr>
              <a:t> and N = 6,105 in the MPC </a:t>
            </a:r>
            <a:r>
              <a:rPr lang="fr-FR" sz="800" err="1">
                <a:latin typeface="Century Gothic" panose="020B0502020202020204" pitchFamily="34" charset="0"/>
              </a:rPr>
              <a:t>cohort</a:t>
            </a:r>
            <a:r>
              <a:rPr lang="fr-FR" sz="800">
                <a:latin typeface="Century Gothic" panose="020B0502020202020204" pitchFamily="34" charset="0"/>
              </a:rPr>
              <a:t> </a:t>
            </a:r>
            <a:r>
              <a:rPr lang="fr-FR" sz="800" err="1">
                <a:latin typeface="Century Gothic" panose="020B0502020202020204" pitchFamily="34" charset="0"/>
              </a:rPr>
              <a:t>after</a:t>
            </a:r>
            <a:r>
              <a:rPr lang="fr-FR" sz="800">
                <a:latin typeface="Century Gothic" panose="020B0502020202020204" pitchFamily="34" charset="0"/>
              </a:rPr>
              <a:t> </a:t>
            </a:r>
            <a:r>
              <a:rPr lang="fr-FR" sz="800" err="1">
                <a:latin typeface="Century Gothic" panose="020B0502020202020204" pitchFamily="34" charset="0"/>
              </a:rPr>
              <a:t>propensity</a:t>
            </a:r>
            <a:r>
              <a:rPr lang="fr-FR" sz="800">
                <a:latin typeface="Century Gothic" panose="020B0502020202020204" pitchFamily="34" charset="0"/>
              </a:rPr>
              <a:t> score </a:t>
            </a:r>
            <a:r>
              <a:rPr lang="fr-FR" sz="800" err="1">
                <a:latin typeface="Century Gothic" panose="020B0502020202020204" pitchFamily="34" charset="0"/>
              </a:rPr>
              <a:t>matching</a:t>
            </a:r>
            <a:endParaRPr lang="fr-FR" sz="800">
              <a:latin typeface="Century Gothic" panose="020B0502020202020204" pitchFamily="34" charset="0"/>
            </a:endParaRPr>
          </a:p>
          <a:p>
            <a:pPr>
              <a:buNone/>
            </a:pPr>
            <a:r>
              <a:rPr lang="fr-FR" sz="800">
                <a:latin typeface="Century Gothic" panose="020B0502020202020204" pitchFamily="34" charset="0"/>
              </a:rPr>
              <a:t>Total </a:t>
            </a:r>
            <a:r>
              <a:rPr lang="fr-FR" sz="800" err="1">
                <a:latin typeface="Century Gothic" panose="020B0502020202020204" pitchFamily="34" charset="0"/>
              </a:rPr>
              <a:t>healthcare</a:t>
            </a:r>
            <a:r>
              <a:rPr lang="fr-FR" sz="800">
                <a:latin typeface="Century Gothic" panose="020B0502020202020204" pitchFamily="34" charset="0"/>
              </a:rPr>
              <a:t> </a:t>
            </a:r>
            <a:r>
              <a:rPr lang="fr-FR" sz="800" err="1">
                <a:latin typeface="Century Gothic" panose="020B0502020202020204" pitchFamily="34" charset="0"/>
              </a:rPr>
              <a:t>costs</a:t>
            </a:r>
            <a:r>
              <a:rPr lang="fr-FR" sz="800">
                <a:latin typeface="Century Gothic" panose="020B0502020202020204" pitchFamily="34" charset="0"/>
              </a:rPr>
              <a:t> </a:t>
            </a:r>
            <a:r>
              <a:rPr lang="fr-FR" sz="800" err="1">
                <a:latin typeface="Century Gothic" panose="020B0502020202020204" pitchFamily="34" charset="0"/>
              </a:rPr>
              <a:t>included</a:t>
            </a:r>
            <a:r>
              <a:rPr lang="fr-FR" sz="800">
                <a:latin typeface="Century Gothic" panose="020B0502020202020204" pitchFamily="34" charset="0"/>
              </a:rPr>
              <a:t> the </a:t>
            </a:r>
            <a:r>
              <a:rPr lang="fr-FR" sz="800" err="1">
                <a:latin typeface="Century Gothic" panose="020B0502020202020204" pitchFamily="34" charset="0"/>
              </a:rPr>
              <a:t>sum</a:t>
            </a:r>
            <a:r>
              <a:rPr lang="fr-FR" sz="800">
                <a:latin typeface="Century Gothic" panose="020B0502020202020204" pitchFamily="34" charset="0"/>
              </a:rPr>
              <a:t> of all </a:t>
            </a:r>
            <a:r>
              <a:rPr lang="fr-FR" sz="800" err="1">
                <a:latin typeface="Century Gothic" panose="020B0502020202020204" pitchFamily="34" charset="0"/>
              </a:rPr>
              <a:t>drugs</a:t>
            </a:r>
            <a:r>
              <a:rPr lang="fr-FR" sz="800">
                <a:latin typeface="Century Gothic" panose="020B0502020202020204" pitchFamily="34" charset="0"/>
              </a:rPr>
              <a:t>, all-cause </a:t>
            </a:r>
            <a:r>
              <a:rPr lang="fr-FR" sz="800" err="1">
                <a:latin typeface="Century Gothic" panose="020B0502020202020204" pitchFamily="34" charset="0"/>
              </a:rPr>
              <a:t>hospitalizations</a:t>
            </a:r>
            <a:r>
              <a:rPr lang="fr-FR" sz="800">
                <a:latin typeface="Century Gothic" panose="020B0502020202020204" pitchFamily="34" charset="0"/>
              </a:rPr>
              <a:t> and all </a:t>
            </a:r>
            <a:r>
              <a:rPr lang="fr-FR" sz="800" err="1">
                <a:latin typeface="Century Gothic" panose="020B0502020202020204" pitchFamily="34" charset="0"/>
              </a:rPr>
              <a:t>outpatient</a:t>
            </a:r>
            <a:r>
              <a:rPr lang="fr-FR" sz="800">
                <a:latin typeface="Century Gothic" panose="020B0502020202020204" pitchFamily="34" charset="0"/>
              </a:rPr>
              <a:t> services; CV </a:t>
            </a:r>
            <a:r>
              <a:rPr lang="fr-FR" sz="800" err="1">
                <a:latin typeface="Century Gothic" panose="020B0502020202020204" pitchFamily="34" charset="0"/>
              </a:rPr>
              <a:t>events</a:t>
            </a:r>
            <a:r>
              <a:rPr lang="fr-FR" sz="800">
                <a:latin typeface="Century Gothic" panose="020B0502020202020204" pitchFamily="34" charset="0"/>
              </a:rPr>
              <a:t> </a:t>
            </a:r>
            <a:r>
              <a:rPr lang="fr-FR" sz="800" err="1">
                <a:latin typeface="Century Gothic" panose="020B0502020202020204" pitchFamily="34" charset="0"/>
              </a:rPr>
              <a:t>included</a:t>
            </a:r>
            <a:r>
              <a:rPr lang="fr-FR" sz="800">
                <a:latin typeface="Century Gothic" panose="020B0502020202020204" pitchFamily="34" charset="0"/>
              </a:rPr>
              <a:t> </a:t>
            </a:r>
            <a:r>
              <a:rPr lang="fr-FR" sz="800" err="1">
                <a:latin typeface="Century Gothic" panose="020B0502020202020204" pitchFamily="34" charset="0"/>
              </a:rPr>
              <a:t>ischemic</a:t>
            </a:r>
            <a:r>
              <a:rPr lang="fr-FR" sz="800">
                <a:latin typeface="Century Gothic" panose="020B0502020202020204" pitchFamily="34" charset="0"/>
              </a:rPr>
              <a:t> </a:t>
            </a:r>
            <a:r>
              <a:rPr lang="fr-FR" sz="800" err="1">
                <a:latin typeface="Century Gothic" panose="020B0502020202020204" pitchFamily="34" charset="0"/>
              </a:rPr>
              <a:t>heart</a:t>
            </a:r>
            <a:r>
              <a:rPr lang="fr-FR" sz="800">
                <a:latin typeface="Century Gothic" panose="020B0502020202020204" pitchFamily="34" charset="0"/>
              </a:rPr>
              <a:t> </a:t>
            </a:r>
            <a:r>
              <a:rPr lang="fr-FR" sz="800" err="1">
                <a:latin typeface="Century Gothic" panose="020B0502020202020204" pitchFamily="34" charset="0"/>
              </a:rPr>
              <a:t>disease</a:t>
            </a:r>
            <a:r>
              <a:rPr lang="fr-FR" sz="800">
                <a:latin typeface="Century Gothic" panose="020B0502020202020204" pitchFamily="34" charset="0"/>
              </a:rPr>
              <a:t>, </a:t>
            </a:r>
            <a:r>
              <a:rPr lang="fr-FR" sz="800" err="1">
                <a:latin typeface="Century Gothic" panose="020B0502020202020204" pitchFamily="34" charset="0"/>
              </a:rPr>
              <a:t>heart</a:t>
            </a:r>
            <a:r>
              <a:rPr lang="fr-FR" sz="800">
                <a:latin typeface="Century Gothic" panose="020B0502020202020204" pitchFamily="34" charset="0"/>
              </a:rPr>
              <a:t> </a:t>
            </a:r>
            <a:r>
              <a:rPr lang="fr-FR" sz="800" err="1">
                <a:latin typeface="Century Gothic" panose="020B0502020202020204" pitchFamily="34" charset="0"/>
              </a:rPr>
              <a:t>failure</a:t>
            </a:r>
            <a:r>
              <a:rPr lang="fr-FR" sz="800">
                <a:latin typeface="Century Gothic" panose="020B0502020202020204" pitchFamily="34" charset="0"/>
              </a:rPr>
              <a:t>, </a:t>
            </a:r>
            <a:r>
              <a:rPr lang="fr-FR" sz="800" err="1">
                <a:latin typeface="Century Gothic" panose="020B0502020202020204" pitchFamily="34" charset="0"/>
              </a:rPr>
              <a:t>cerebrovascular</a:t>
            </a:r>
            <a:r>
              <a:rPr lang="fr-FR" sz="800">
                <a:latin typeface="Century Gothic" panose="020B0502020202020204" pitchFamily="34" charset="0"/>
              </a:rPr>
              <a:t> </a:t>
            </a:r>
            <a:r>
              <a:rPr lang="fr-FR" sz="800" err="1">
                <a:latin typeface="Century Gothic" panose="020B0502020202020204" pitchFamily="34" charset="0"/>
              </a:rPr>
              <a:t>diseases</a:t>
            </a:r>
            <a:r>
              <a:rPr lang="fr-FR" sz="800">
                <a:latin typeface="Century Gothic" panose="020B0502020202020204" pitchFamily="34" charset="0"/>
              </a:rPr>
              <a:t>, </a:t>
            </a:r>
            <a:r>
              <a:rPr lang="fr-FR" sz="800" err="1">
                <a:latin typeface="Century Gothic" panose="020B0502020202020204" pitchFamily="34" charset="0"/>
              </a:rPr>
              <a:t>peripheral</a:t>
            </a:r>
            <a:r>
              <a:rPr lang="fr-FR" sz="800">
                <a:latin typeface="Century Gothic" panose="020B0502020202020204" pitchFamily="34" charset="0"/>
              </a:rPr>
              <a:t> </a:t>
            </a:r>
            <a:r>
              <a:rPr lang="fr-FR" sz="800" err="1">
                <a:latin typeface="Century Gothic" panose="020B0502020202020204" pitchFamily="34" charset="0"/>
              </a:rPr>
              <a:t>vascular</a:t>
            </a:r>
            <a:r>
              <a:rPr lang="fr-FR" sz="800">
                <a:latin typeface="Century Gothic" panose="020B0502020202020204" pitchFamily="34" charset="0"/>
              </a:rPr>
              <a:t> </a:t>
            </a:r>
            <a:r>
              <a:rPr lang="fr-FR" sz="800" err="1">
                <a:latin typeface="Century Gothic" panose="020B0502020202020204" pitchFamily="34" charset="0"/>
              </a:rPr>
              <a:t>diseases</a:t>
            </a:r>
            <a:r>
              <a:rPr lang="fr-FR" sz="800">
                <a:latin typeface="Century Gothic" panose="020B0502020202020204" pitchFamily="34" charset="0"/>
              </a:rPr>
              <a:t>.</a:t>
            </a:r>
          </a:p>
          <a:p>
            <a:pPr>
              <a:buNone/>
            </a:pPr>
            <a:r>
              <a:rPr lang="fr-FR" sz="800">
                <a:latin typeface="Century Gothic" panose="020B0502020202020204" pitchFamily="34" charset="0"/>
              </a:rPr>
              <a:t>AML: amlodipine; IND: </a:t>
            </a:r>
            <a:r>
              <a:rPr lang="fr-FR" sz="800" err="1">
                <a:latin typeface="Century Gothic" panose="020B0502020202020204" pitchFamily="34" charset="0"/>
              </a:rPr>
              <a:t>indapamide</a:t>
            </a:r>
            <a:r>
              <a:rPr lang="fr-FR" sz="800">
                <a:latin typeface="Century Gothic" panose="020B0502020202020204" pitchFamily="34" charset="0"/>
              </a:rPr>
              <a:t>; PER: </a:t>
            </a:r>
            <a:r>
              <a:rPr lang="fr-FR" sz="800" err="1">
                <a:latin typeface="Century Gothic" panose="020B0502020202020204" pitchFamily="34" charset="0"/>
              </a:rPr>
              <a:t>perindopril</a:t>
            </a:r>
            <a:r>
              <a:rPr lang="fr-FR" sz="800">
                <a:latin typeface="Century Gothic" panose="020B0502020202020204" pitchFamily="34" charset="0"/>
              </a:rPr>
              <a:t>; CV: </a:t>
            </a:r>
            <a:r>
              <a:rPr lang="fr-FR" sz="800" err="1">
                <a:latin typeface="Century Gothic" panose="020B0502020202020204" pitchFamily="34" charset="0"/>
              </a:rPr>
              <a:t>cardiovascular</a:t>
            </a:r>
            <a:r>
              <a:rPr lang="fr-FR" sz="800">
                <a:latin typeface="Century Gothic" panose="020B0502020202020204" pitchFamily="34" charset="0"/>
              </a:rPr>
              <a:t>; SPC: single-</a:t>
            </a:r>
            <a:r>
              <a:rPr lang="fr-FR" sz="800" err="1">
                <a:latin typeface="Century Gothic" panose="020B0502020202020204" pitchFamily="34" charset="0"/>
              </a:rPr>
              <a:t>pill</a:t>
            </a:r>
            <a:r>
              <a:rPr lang="fr-FR" sz="800">
                <a:latin typeface="Century Gothic" panose="020B0502020202020204" pitchFamily="34" charset="0"/>
              </a:rPr>
              <a:t> combination; MPC: multi-</a:t>
            </a:r>
            <a:r>
              <a:rPr lang="fr-FR" sz="800" err="1">
                <a:latin typeface="Century Gothic" panose="020B0502020202020204" pitchFamily="34" charset="0"/>
              </a:rPr>
              <a:t>pill</a:t>
            </a:r>
            <a:r>
              <a:rPr lang="fr-FR" sz="800">
                <a:latin typeface="Century Gothic" panose="020B0502020202020204" pitchFamily="34" charset="0"/>
              </a:rPr>
              <a:t> combination; PDC: proportion of </a:t>
            </a:r>
            <a:r>
              <a:rPr lang="fr-FR" sz="800" err="1">
                <a:latin typeface="Century Gothic" panose="020B0502020202020204" pitchFamily="34" charset="0"/>
              </a:rPr>
              <a:t>days</a:t>
            </a:r>
            <a:r>
              <a:rPr lang="fr-FR" sz="800">
                <a:latin typeface="Century Gothic" panose="020B0502020202020204" pitchFamily="34" charset="0"/>
              </a:rPr>
              <a:t> </a:t>
            </a:r>
            <a:r>
              <a:rPr lang="fr-FR" sz="800" err="1">
                <a:latin typeface="Century Gothic" panose="020B0502020202020204" pitchFamily="34" charset="0"/>
              </a:rPr>
              <a:t>covered</a:t>
            </a:r>
            <a:endParaRPr lang="fr-FR" sz="800">
              <a:latin typeface="Century Gothic" panose="020B0502020202020204" pitchFamily="34" charset="0"/>
            </a:endParaRPr>
          </a:p>
        </p:txBody>
      </p:sp>
      <p:sp>
        <p:nvSpPr>
          <p:cNvPr id="82" name="Rectangle : coins arrondis 81">
            <a:extLst>
              <a:ext uri="{FF2B5EF4-FFF2-40B4-BE49-F238E27FC236}">
                <a16:creationId xmlns:a16="http://schemas.microsoft.com/office/drawing/2014/main" id="{C3C2FFF0-AE8F-D60F-6494-3BB8500F483E}"/>
              </a:ext>
            </a:extLst>
          </p:cNvPr>
          <p:cNvSpPr/>
          <p:nvPr/>
        </p:nvSpPr>
        <p:spPr>
          <a:xfrm>
            <a:off x="6370347" y="1858109"/>
            <a:ext cx="4606203" cy="3685941"/>
          </a:xfrm>
          <a:prstGeom prst="roundRect">
            <a:avLst>
              <a:gd name="adj" fmla="val 2656"/>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sp>
        <p:nvSpPr>
          <p:cNvPr id="83" name="ZoneTexte 82">
            <a:extLst>
              <a:ext uri="{FF2B5EF4-FFF2-40B4-BE49-F238E27FC236}">
                <a16:creationId xmlns:a16="http://schemas.microsoft.com/office/drawing/2014/main" id="{D2BEB9E5-AEB4-A55E-7D9C-88DFA93CEB47}"/>
              </a:ext>
            </a:extLst>
          </p:cNvPr>
          <p:cNvSpPr txBox="1"/>
          <p:nvPr/>
        </p:nvSpPr>
        <p:spPr>
          <a:xfrm>
            <a:off x="6370348" y="5634373"/>
            <a:ext cx="4606202" cy="523220"/>
          </a:xfrm>
          <a:prstGeom prst="rect">
            <a:avLst/>
          </a:prstGeom>
          <a:solidFill>
            <a:srgbClr val="FF7B00"/>
          </a:solidFill>
        </p:spPr>
        <p:txBody>
          <a:bodyPr wrap="square">
            <a:spAutoFit/>
          </a:bodyPr>
          <a:lstStyle>
            <a:defPPr>
              <a:defRPr lang="fr-FR"/>
            </a:defPPr>
            <a:lvl1pPr algn="ctr">
              <a:defRPr sz="1400" b="1">
                <a:solidFill>
                  <a:schemeClr val="bg1"/>
                </a:solidFill>
                <a:latin typeface="Century Gothic" panose="020B0502020202020204" pitchFamily="34" charset="0"/>
              </a:defRPr>
            </a:lvl1pPr>
          </a:lstStyle>
          <a:p>
            <a:r>
              <a:rPr lang="fr-FR"/>
              <a:t>The incidence of CV </a:t>
            </a:r>
            <a:r>
              <a:rPr lang="fr-FR" err="1"/>
              <a:t>events</a:t>
            </a:r>
            <a:r>
              <a:rPr lang="fr-FR"/>
              <a:t> and all-cause </a:t>
            </a:r>
            <a:r>
              <a:rPr lang="fr-FR" err="1"/>
              <a:t>mortality</a:t>
            </a:r>
            <a:r>
              <a:rPr lang="fr-FR"/>
              <a:t> </a:t>
            </a:r>
            <a:r>
              <a:rPr lang="fr-FR" err="1"/>
              <a:t>was</a:t>
            </a:r>
            <a:r>
              <a:rPr lang="fr-FR"/>
              <a:t> </a:t>
            </a:r>
            <a:r>
              <a:rPr lang="fr-FR" err="1"/>
              <a:t>lower</a:t>
            </a:r>
            <a:r>
              <a:rPr lang="fr-FR"/>
              <a:t> in the SPC </a:t>
            </a:r>
            <a:r>
              <a:rPr lang="fr-FR" err="1"/>
              <a:t>cohort</a:t>
            </a:r>
            <a:endParaRPr lang="fr-FR"/>
          </a:p>
        </p:txBody>
      </p:sp>
      <p:grpSp>
        <p:nvGrpSpPr>
          <p:cNvPr id="84" name="Groupe 83">
            <a:extLst>
              <a:ext uri="{FF2B5EF4-FFF2-40B4-BE49-F238E27FC236}">
                <a16:creationId xmlns:a16="http://schemas.microsoft.com/office/drawing/2014/main" id="{08739BDC-A851-F66C-5C74-6061AB6E906D}"/>
              </a:ext>
            </a:extLst>
          </p:cNvPr>
          <p:cNvGrpSpPr/>
          <p:nvPr/>
        </p:nvGrpSpPr>
        <p:grpSpPr>
          <a:xfrm>
            <a:off x="1198544" y="1849744"/>
            <a:ext cx="4593674" cy="4329904"/>
            <a:chOff x="747676" y="1797070"/>
            <a:chExt cx="4593674" cy="4329904"/>
          </a:xfrm>
        </p:grpSpPr>
        <p:sp>
          <p:nvSpPr>
            <p:cNvPr id="85" name="Rectangle : coins arrondis 84">
              <a:extLst>
                <a:ext uri="{FF2B5EF4-FFF2-40B4-BE49-F238E27FC236}">
                  <a16:creationId xmlns:a16="http://schemas.microsoft.com/office/drawing/2014/main" id="{A75863F3-669E-2137-2327-46021553F6BE}"/>
                </a:ext>
              </a:extLst>
            </p:cNvPr>
            <p:cNvSpPr/>
            <p:nvPr/>
          </p:nvSpPr>
          <p:spPr>
            <a:xfrm>
              <a:off x="747676" y="1799989"/>
              <a:ext cx="4593674" cy="3722221"/>
            </a:xfrm>
            <a:prstGeom prst="roundRect">
              <a:avLst>
                <a:gd name="adj" fmla="val 2656"/>
              </a:avLst>
            </a:prstGeom>
            <a:solidFill>
              <a:schemeClr val="bg1"/>
            </a:solidFill>
            <a:ln w="25400">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a:t>V</a:t>
              </a:r>
            </a:p>
          </p:txBody>
        </p:sp>
        <p:sp>
          <p:nvSpPr>
            <p:cNvPr id="86" name="ZoneTexte 85">
              <a:extLst>
                <a:ext uri="{FF2B5EF4-FFF2-40B4-BE49-F238E27FC236}">
                  <a16:creationId xmlns:a16="http://schemas.microsoft.com/office/drawing/2014/main" id="{D7DF6D45-AE32-34FC-4B8D-3E4DBBDDD2FB}"/>
                </a:ext>
              </a:extLst>
            </p:cNvPr>
            <p:cNvSpPr txBox="1"/>
            <p:nvPr/>
          </p:nvSpPr>
          <p:spPr>
            <a:xfrm>
              <a:off x="747676" y="5603754"/>
              <a:ext cx="4593673" cy="523220"/>
            </a:xfrm>
            <a:prstGeom prst="rect">
              <a:avLst/>
            </a:prstGeom>
            <a:solidFill>
              <a:srgbClr val="FF7B00"/>
            </a:solidFill>
          </p:spPr>
          <p:txBody>
            <a:bodyPr wrap="square">
              <a:spAutoFit/>
            </a:bodyPr>
            <a:lstStyle/>
            <a:p>
              <a:pPr algn="ctr"/>
              <a:r>
                <a:rPr lang="fr-FR" sz="1400" b="1">
                  <a:solidFill>
                    <a:schemeClr val="bg1"/>
                  </a:solidFill>
                  <a:latin typeface="Century Gothic" panose="020B0502020202020204" pitchFamily="34" charset="0"/>
                </a:rPr>
                <a:t>The percentage of </a:t>
              </a:r>
              <a:r>
                <a:rPr lang="fr-FR" sz="1400" b="1" err="1">
                  <a:solidFill>
                    <a:schemeClr val="bg1"/>
                  </a:solidFill>
                  <a:latin typeface="Century Gothic" panose="020B0502020202020204" pitchFamily="34" charset="0"/>
                </a:rPr>
                <a:t>adherent</a:t>
              </a:r>
              <a:r>
                <a:rPr lang="fr-FR" sz="1400" b="1">
                  <a:solidFill>
                    <a:schemeClr val="bg1"/>
                  </a:solidFill>
                  <a:latin typeface="Century Gothic" panose="020B0502020202020204" pitchFamily="34" charset="0"/>
                </a:rPr>
                <a:t> patients </a:t>
              </a:r>
              <a:r>
                <a:rPr lang="fr-FR" sz="1400" b="1" err="1">
                  <a:solidFill>
                    <a:schemeClr val="bg1"/>
                  </a:solidFill>
                  <a:latin typeface="Century Gothic" panose="020B0502020202020204" pitchFamily="34" charset="0"/>
                </a:rPr>
                <a:t>was</a:t>
              </a:r>
              <a:r>
                <a:rPr lang="fr-FR" sz="1400" b="1">
                  <a:solidFill>
                    <a:schemeClr val="bg1"/>
                  </a:solidFill>
                  <a:latin typeface="Century Gothic" panose="020B0502020202020204" pitchFamily="34" charset="0"/>
                </a:rPr>
                <a:t> </a:t>
              </a:r>
              <a:r>
                <a:rPr lang="fr-FR" sz="1400" b="1" err="1">
                  <a:solidFill>
                    <a:schemeClr val="bg1"/>
                  </a:solidFill>
                  <a:latin typeface="Century Gothic" panose="020B0502020202020204" pitchFamily="34" charset="0"/>
                </a:rPr>
                <a:t>significantly</a:t>
              </a:r>
              <a:r>
                <a:rPr lang="fr-FR" sz="1400" b="1">
                  <a:solidFill>
                    <a:schemeClr val="bg1"/>
                  </a:solidFill>
                  <a:latin typeface="Century Gothic" panose="020B0502020202020204" pitchFamily="34" charset="0"/>
                </a:rPr>
                <a:t> </a:t>
              </a:r>
              <a:r>
                <a:rPr lang="fr-FR" sz="1400" b="1" err="1">
                  <a:solidFill>
                    <a:schemeClr val="bg1"/>
                  </a:solidFill>
                  <a:latin typeface="Century Gothic" panose="020B0502020202020204" pitchFamily="34" charset="0"/>
                </a:rPr>
                <a:t>higher</a:t>
              </a:r>
              <a:r>
                <a:rPr lang="fr-FR" sz="1400" b="1">
                  <a:solidFill>
                    <a:schemeClr val="bg1"/>
                  </a:solidFill>
                  <a:latin typeface="Century Gothic" panose="020B0502020202020204" pitchFamily="34" charset="0"/>
                </a:rPr>
                <a:t> in the SPC </a:t>
              </a:r>
              <a:r>
                <a:rPr lang="fr-FR" sz="1400" b="1" err="1">
                  <a:solidFill>
                    <a:schemeClr val="bg1"/>
                  </a:solidFill>
                  <a:latin typeface="Century Gothic" panose="020B0502020202020204" pitchFamily="34" charset="0"/>
                </a:rPr>
                <a:t>cohort</a:t>
              </a:r>
              <a:endParaRPr lang="fr-FR" sz="1400" b="1">
                <a:solidFill>
                  <a:schemeClr val="bg1"/>
                </a:solidFill>
                <a:latin typeface="Century Gothic" panose="020B0502020202020204" pitchFamily="34" charset="0"/>
              </a:endParaRPr>
            </a:p>
          </p:txBody>
        </p:sp>
        <p:grpSp>
          <p:nvGrpSpPr>
            <p:cNvPr id="87" name="Groupe 86">
              <a:extLst>
                <a:ext uri="{FF2B5EF4-FFF2-40B4-BE49-F238E27FC236}">
                  <a16:creationId xmlns:a16="http://schemas.microsoft.com/office/drawing/2014/main" id="{1A8DBA43-DACA-A818-0D23-20E231166E17}"/>
                </a:ext>
              </a:extLst>
            </p:cNvPr>
            <p:cNvGrpSpPr/>
            <p:nvPr/>
          </p:nvGrpSpPr>
          <p:grpSpPr>
            <a:xfrm>
              <a:off x="957822" y="1797070"/>
              <a:ext cx="4185908" cy="3668087"/>
              <a:chOff x="823899" y="1798103"/>
              <a:chExt cx="4185908" cy="3668087"/>
            </a:xfrm>
          </p:grpSpPr>
          <p:grpSp>
            <p:nvGrpSpPr>
              <p:cNvPr id="88" name="Groupe 87">
                <a:extLst>
                  <a:ext uri="{FF2B5EF4-FFF2-40B4-BE49-F238E27FC236}">
                    <a16:creationId xmlns:a16="http://schemas.microsoft.com/office/drawing/2014/main" id="{B1236027-8189-D262-D078-B9FF286DF988}"/>
                  </a:ext>
                </a:extLst>
              </p:cNvPr>
              <p:cNvGrpSpPr/>
              <p:nvPr/>
            </p:nvGrpSpPr>
            <p:grpSpPr>
              <a:xfrm>
                <a:off x="1270347" y="2359768"/>
                <a:ext cx="3739460" cy="2752151"/>
                <a:chOff x="473371" y="2924664"/>
                <a:chExt cx="5841418" cy="3530235"/>
              </a:xfrm>
            </p:grpSpPr>
            <p:grpSp>
              <p:nvGrpSpPr>
                <p:cNvPr id="103" name="Group 5814">
                  <a:extLst>
                    <a:ext uri="{FF2B5EF4-FFF2-40B4-BE49-F238E27FC236}">
                      <a16:creationId xmlns:a16="http://schemas.microsoft.com/office/drawing/2014/main" id="{F037C51B-E0F1-9F7F-A9A4-104E1ED27C02}"/>
                    </a:ext>
                  </a:extLst>
                </p:cNvPr>
                <p:cNvGrpSpPr/>
                <p:nvPr/>
              </p:nvGrpSpPr>
              <p:grpSpPr>
                <a:xfrm>
                  <a:off x="473371" y="3783108"/>
                  <a:ext cx="1477265" cy="1699348"/>
                  <a:chOff x="-1" y="652181"/>
                  <a:chExt cx="1477263" cy="977254"/>
                </a:xfrm>
              </p:grpSpPr>
              <p:sp>
                <p:nvSpPr>
                  <p:cNvPr id="127" name="Shape 5812">
                    <a:extLst>
                      <a:ext uri="{FF2B5EF4-FFF2-40B4-BE49-F238E27FC236}">
                        <a16:creationId xmlns:a16="http://schemas.microsoft.com/office/drawing/2014/main" id="{8C53E8F9-CE58-0E19-5244-AE9027E75A2C}"/>
                      </a:ext>
                    </a:extLst>
                  </p:cNvPr>
                  <p:cNvSpPr/>
                  <p:nvPr/>
                </p:nvSpPr>
                <p:spPr>
                  <a:xfrm>
                    <a:off x="-1" y="652181"/>
                    <a:ext cx="1477261" cy="977254"/>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21600" y="21600"/>
                        </a:lnTo>
                        <a:lnTo>
                          <a:pt x="0" y="21600"/>
                        </a:lnTo>
                        <a:lnTo>
                          <a:pt x="10721" y="0"/>
                        </a:lnTo>
                        <a:close/>
                      </a:path>
                    </a:pathLst>
                  </a:custGeom>
                  <a:solidFill>
                    <a:schemeClr val="bg1">
                      <a:lumMod val="65000"/>
                    </a:schemeClr>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sp>
                <p:nvSpPr>
                  <p:cNvPr id="128" name="Shape 5813">
                    <a:extLst>
                      <a:ext uri="{FF2B5EF4-FFF2-40B4-BE49-F238E27FC236}">
                        <a16:creationId xmlns:a16="http://schemas.microsoft.com/office/drawing/2014/main" id="{7ACE8E1D-9295-09A9-584A-C2FEA38CD527}"/>
                      </a:ext>
                    </a:extLst>
                  </p:cNvPr>
                  <p:cNvSpPr/>
                  <p:nvPr/>
                </p:nvSpPr>
                <p:spPr>
                  <a:xfrm>
                    <a:off x="744046" y="729624"/>
                    <a:ext cx="733216" cy="8998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chemeClr val="tx1">
                      <a:alpha val="20000"/>
                    </a:schemeClr>
                  </a:solidFill>
                  <a:ln w="12700" cap="flat">
                    <a:noFill/>
                    <a:miter lim="400000"/>
                  </a:ln>
                  <a:effectLst>
                    <a:outerShdw blurRad="50800" dist="50800" dir="5400000" rotWithShape="0">
                      <a:srgbClr val="000000">
                        <a:alpha val="0"/>
                      </a:srgb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grpSp>
            <p:grpSp>
              <p:nvGrpSpPr>
                <p:cNvPr id="104" name="Group 5814">
                  <a:extLst>
                    <a:ext uri="{FF2B5EF4-FFF2-40B4-BE49-F238E27FC236}">
                      <a16:creationId xmlns:a16="http://schemas.microsoft.com/office/drawing/2014/main" id="{DB8ED577-D722-95A9-9AF0-715FA5A09306}"/>
                    </a:ext>
                  </a:extLst>
                </p:cNvPr>
                <p:cNvGrpSpPr/>
                <p:nvPr/>
              </p:nvGrpSpPr>
              <p:grpSpPr>
                <a:xfrm>
                  <a:off x="1564409" y="4944348"/>
                  <a:ext cx="1477265" cy="538108"/>
                  <a:chOff x="-1" y="1035496"/>
                  <a:chExt cx="1477263" cy="593939"/>
                </a:xfrm>
              </p:grpSpPr>
              <p:sp>
                <p:nvSpPr>
                  <p:cNvPr id="125" name="Shape 5812">
                    <a:extLst>
                      <a:ext uri="{FF2B5EF4-FFF2-40B4-BE49-F238E27FC236}">
                        <a16:creationId xmlns:a16="http://schemas.microsoft.com/office/drawing/2014/main" id="{C312555B-42D7-BB5D-3D88-8FEC81A63DFC}"/>
                      </a:ext>
                    </a:extLst>
                  </p:cNvPr>
                  <p:cNvSpPr/>
                  <p:nvPr/>
                </p:nvSpPr>
                <p:spPr>
                  <a:xfrm>
                    <a:off x="-1" y="1035496"/>
                    <a:ext cx="1477261" cy="593939"/>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21600" y="21600"/>
                        </a:lnTo>
                        <a:lnTo>
                          <a:pt x="0" y="21600"/>
                        </a:lnTo>
                        <a:lnTo>
                          <a:pt x="10721" y="0"/>
                        </a:lnTo>
                        <a:close/>
                      </a:path>
                    </a:pathLst>
                  </a:custGeom>
                  <a:solidFill>
                    <a:srgbClr val="0959D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sp>
                <p:nvSpPr>
                  <p:cNvPr id="126" name="Shape 5813">
                    <a:extLst>
                      <a:ext uri="{FF2B5EF4-FFF2-40B4-BE49-F238E27FC236}">
                        <a16:creationId xmlns:a16="http://schemas.microsoft.com/office/drawing/2014/main" id="{5571C429-82B2-13A6-F07D-6B268E1D5F0E}"/>
                      </a:ext>
                    </a:extLst>
                  </p:cNvPr>
                  <p:cNvSpPr/>
                  <p:nvPr/>
                </p:nvSpPr>
                <p:spPr>
                  <a:xfrm>
                    <a:off x="744046" y="1035496"/>
                    <a:ext cx="733216" cy="593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chemeClr val="tx1">
                      <a:alpha val="20000"/>
                    </a:schemeClr>
                  </a:solidFill>
                  <a:ln w="12700" cap="flat">
                    <a:noFill/>
                    <a:miter lim="400000"/>
                  </a:ln>
                  <a:effectLst>
                    <a:outerShdw blurRad="50800" dist="50800" dir="5400000" rotWithShape="0">
                      <a:srgbClr val="000000">
                        <a:alpha val="0"/>
                      </a:srgb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grpSp>
            <p:grpSp>
              <p:nvGrpSpPr>
                <p:cNvPr id="105" name="Group 5814">
                  <a:extLst>
                    <a:ext uri="{FF2B5EF4-FFF2-40B4-BE49-F238E27FC236}">
                      <a16:creationId xmlns:a16="http://schemas.microsoft.com/office/drawing/2014/main" id="{A663F19C-8443-5883-E9DA-5259E6623E40}"/>
                    </a:ext>
                  </a:extLst>
                </p:cNvPr>
                <p:cNvGrpSpPr/>
                <p:nvPr/>
              </p:nvGrpSpPr>
              <p:grpSpPr>
                <a:xfrm>
                  <a:off x="3746485" y="4738183"/>
                  <a:ext cx="1477265" cy="744274"/>
                  <a:chOff x="-1" y="374169"/>
                  <a:chExt cx="1477263" cy="1255266"/>
                </a:xfrm>
              </p:grpSpPr>
              <p:sp>
                <p:nvSpPr>
                  <p:cNvPr id="123" name="Shape 5812">
                    <a:extLst>
                      <a:ext uri="{FF2B5EF4-FFF2-40B4-BE49-F238E27FC236}">
                        <a16:creationId xmlns:a16="http://schemas.microsoft.com/office/drawing/2014/main" id="{5FCFE784-8DBC-7421-F521-62568C3148E9}"/>
                      </a:ext>
                    </a:extLst>
                  </p:cNvPr>
                  <p:cNvSpPr/>
                  <p:nvPr/>
                </p:nvSpPr>
                <p:spPr>
                  <a:xfrm>
                    <a:off x="-1" y="374169"/>
                    <a:ext cx="1477261" cy="1255266"/>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21600" y="21600"/>
                        </a:lnTo>
                        <a:lnTo>
                          <a:pt x="0" y="21600"/>
                        </a:lnTo>
                        <a:lnTo>
                          <a:pt x="10721" y="0"/>
                        </a:lnTo>
                        <a:close/>
                      </a:path>
                    </a:pathLst>
                  </a:custGeom>
                  <a:solidFill>
                    <a:schemeClr val="bg1">
                      <a:lumMod val="65000"/>
                    </a:schemeClr>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sp>
                <p:nvSpPr>
                  <p:cNvPr id="124" name="Shape 5813">
                    <a:extLst>
                      <a:ext uri="{FF2B5EF4-FFF2-40B4-BE49-F238E27FC236}">
                        <a16:creationId xmlns:a16="http://schemas.microsoft.com/office/drawing/2014/main" id="{23ED5B4D-BB9C-F86A-6360-009A88A82ECF}"/>
                      </a:ext>
                    </a:extLst>
                  </p:cNvPr>
                  <p:cNvSpPr/>
                  <p:nvPr/>
                </p:nvSpPr>
                <p:spPr>
                  <a:xfrm>
                    <a:off x="744046" y="374169"/>
                    <a:ext cx="733216" cy="12552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chemeClr val="tx1">
                      <a:alpha val="20000"/>
                    </a:schemeClr>
                  </a:solidFill>
                  <a:ln w="12700" cap="flat">
                    <a:noFill/>
                    <a:miter lim="400000"/>
                  </a:ln>
                  <a:effectLst>
                    <a:outerShdw blurRad="50800" dist="50800" dir="5400000" rotWithShape="0">
                      <a:srgbClr val="000000">
                        <a:alpha val="0"/>
                      </a:srgb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grpSp>
            <p:grpSp>
              <p:nvGrpSpPr>
                <p:cNvPr id="106" name="Group 5814">
                  <a:extLst>
                    <a:ext uri="{FF2B5EF4-FFF2-40B4-BE49-F238E27FC236}">
                      <a16:creationId xmlns:a16="http://schemas.microsoft.com/office/drawing/2014/main" id="{4DA3B9FC-7DFE-62FA-92F9-3C051B171928}"/>
                    </a:ext>
                  </a:extLst>
                </p:cNvPr>
                <p:cNvGrpSpPr/>
                <p:nvPr/>
              </p:nvGrpSpPr>
              <p:grpSpPr>
                <a:xfrm>
                  <a:off x="4837524" y="3454961"/>
                  <a:ext cx="1477265" cy="2027496"/>
                  <a:chOff x="-1" y="340911"/>
                  <a:chExt cx="1477263" cy="1288524"/>
                </a:xfrm>
              </p:grpSpPr>
              <p:sp>
                <p:nvSpPr>
                  <p:cNvPr id="121" name="Shape 5812">
                    <a:extLst>
                      <a:ext uri="{FF2B5EF4-FFF2-40B4-BE49-F238E27FC236}">
                        <a16:creationId xmlns:a16="http://schemas.microsoft.com/office/drawing/2014/main" id="{0F0802A2-EDEE-A0EA-CD21-EAC98A3E8953}"/>
                      </a:ext>
                    </a:extLst>
                  </p:cNvPr>
                  <p:cNvSpPr/>
                  <p:nvPr/>
                </p:nvSpPr>
                <p:spPr>
                  <a:xfrm>
                    <a:off x="-1" y="340912"/>
                    <a:ext cx="1477261" cy="1288523"/>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21600" y="21600"/>
                        </a:lnTo>
                        <a:lnTo>
                          <a:pt x="0" y="21600"/>
                        </a:lnTo>
                        <a:lnTo>
                          <a:pt x="10721" y="0"/>
                        </a:lnTo>
                        <a:close/>
                      </a:path>
                    </a:pathLst>
                  </a:custGeom>
                  <a:solidFill>
                    <a:srgbClr val="0959D4">
                      <a:alpha val="80000"/>
                    </a:srgbClr>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sp>
                <p:nvSpPr>
                  <p:cNvPr id="122" name="Shape 5813">
                    <a:extLst>
                      <a:ext uri="{FF2B5EF4-FFF2-40B4-BE49-F238E27FC236}">
                        <a16:creationId xmlns:a16="http://schemas.microsoft.com/office/drawing/2014/main" id="{17396D55-1D76-69FD-43B0-514DC0B14FA7}"/>
                      </a:ext>
                    </a:extLst>
                  </p:cNvPr>
                  <p:cNvSpPr/>
                  <p:nvPr/>
                </p:nvSpPr>
                <p:spPr>
                  <a:xfrm>
                    <a:off x="744046" y="340911"/>
                    <a:ext cx="733216" cy="12885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chemeClr val="tx1">
                      <a:alpha val="20000"/>
                    </a:schemeClr>
                  </a:solidFill>
                  <a:ln w="12700" cap="flat">
                    <a:noFill/>
                    <a:miter lim="400000"/>
                  </a:ln>
                  <a:effectLst>
                    <a:outerShdw blurRad="50800" dist="50800" dir="5400000" rotWithShape="0">
                      <a:srgbClr val="000000">
                        <a:alpha val="0"/>
                      </a:srgb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grpSp>
            <p:grpSp>
              <p:nvGrpSpPr>
                <p:cNvPr id="107" name="Group 5">
                  <a:extLst>
                    <a:ext uri="{FF2B5EF4-FFF2-40B4-BE49-F238E27FC236}">
                      <a16:creationId xmlns:a16="http://schemas.microsoft.com/office/drawing/2014/main" id="{7AC6B411-9580-8A97-F78B-C3DDD4BF559D}"/>
                    </a:ext>
                  </a:extLst>
                </p:cNvPr>
                <p:cNvGrpSpPr/>
                <p:nvPr/>
              </p:nvGrpSpPr>
              <p:grpSpPr>
                <a:xfrm>
                  <a:off x="869358" y="3186843"/>
                  <a:ext cx="745117" cy="455472"/>
                  <a:chOff x="2492296" y="2586589"/>
                  <a:chExt cx="745117" cy="455473"/>
                </a:xfrm>
                <a:solidFill>
                  <a:schemeClr val="tx2"/>
                </a:solidFill>
              </p:grpSpPr>
              <p:sp>
                <p:nvSpPr>
                  <p:cNvPr id="119" name="Rectangle 118">
                    <a:extLst>
                      <a:ext uri="{FF2B5EF4-FFF2-40B4-BE49-F238E27FC236}">
                        <a16:creationId xmlns:a16="http://schemas.microsoft.com/office/drawing/2014/main" id="{E5594A59-7B38-ABE4-E776-D7EB567A58AD}"/>
                      </a:ext>
                    </a:extLst>
                  </p:cNvPr>
                  <p:cNvSpPr/>
                  <p:nvPr/>
                </p:nvSpPr>
                <p:spPr>
                  <a:xfrm>
                    <a:off x="2492296" y="2586589"/>
                    <a:ext cx="745117" cy="315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latin typeface="Century Gothic" panose="020B0502020202020204" pitchFamily="34" charset="0"/>
                      </a:rPr>
                      <a:t>54</a:t>
                    </a:r>
                    <a:r>
                      <a:rPr lang="en-US" sz="1000" b="1">
                        <a:latin typeface="Century Gothic" panose="020B0502020202020204" pitchFamily="34" charset="0"/>
                      </a:rPr>
                      <a:t>%</a:t>
                    </a:r>
                  </a:p>
                </p:txBody>
              </p:sp>
              <p:sp>
                <p:nvSpPr>
                  <p:cNvPr id="120" name="Isosceles Triangle 4">
                    <a:extLst>
                      <a:ext uri="{FF2B5EF4-FFF2-40B4-BE49-F238E27FC236}">
                        <a16:creationId xmlns:a16="http://schemas.microsoft.com/office/drawing/2014/main" id="{20E71EEA-5AF5-F83B-5774-58AE75055234}"/>
                      </a:ext>
                    </a:extLst>
                  </p:cNvPr>
                  <p:cNvSpPr/>
                  <p:nvPr/>
                </p:nvSpPr>
                <p:spPr>
                  <a:xfrm rot="10800000">
                    <a:off x="2711706" y="2903912"/>
                    <a:ext cx="262287" cy="138150"/>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latin typeface="Century Gothic" panose="020B0502020202020204" pitchFamily="34" charset="0"/>
                    </a:endParaRPr>
                  </a:p>
                </p:txBody>
              </p:sp>
            </p:grpSp>
            <p:grpSp>
              <p:nvGrpSpPr>
                <p:cNvPr id="108" name="Group 50">
                  <a:extLst>
                    <a:ext uri="{FF2B5EF4-FFF2-40B4-BE49-F238E27FC236}">
                      <a16:creationId xmlns:a16="http://schemas.microsoft.com/office/drawing/2014/main" id="{7B3CEFE8-3638-C385-4647-66B7D608961D}"/>
                    </a:ext>
                  </a:extLst>
                </p:cNvPr>
                <p:cNvGrpSpPr/>
                <p:nvPr/>
              </p:nvGrpSpPr>
              <p:grpSpPr>
                <a:xfrm>
                  <a:off x="1882892" y="4259653"/>
                  <a:ext cx="947055" cy="416211"/>
                  <a:chOff x="2434409" y="2363488"/>
                  <a:chExt cx="947055" cy="416212"/>
                </a:xfrm>
              </p:grpSpPr>
              <p:sp>
                <p:nvSpPr>
                  <p:cNvPr id="117" name="Rectangle 116">
                    <a:extLst>
                      <a:ext uri="{FF2B5EF4-FFF2-40B4-BE49-F238E27FC236}">
                        <a16:creationId xmlns:a16="http://schemas.microsoft.com/office/drawing/2014/main" id="{6486A9E4-7613-D05C-2B46-0221419D0350}"/>
                      </a:ext>
                    </a:extLst>
                  </p:cNvPr>
                  <p:cNvSpPr/>
                  <p:nvPr/>
                </p:nvSpPr>
                <p:spPr>
                  <a:xfrm>
                    <a:off x="2434409" y="2363488"/>
                    <a:ext cx="947055" cy="291827"/>
                  </a:xfrm>
                  <a:prstGeom prst="rect">
                    <a:avLst/>
                  </a:prstGeom>
                  <a:solidFill>
                    <a:srgbClr val="0959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latin typeface="Century Gothic" panose="020B0502020202020204" pitchFamily="34" charset="0"/>
                      </a:rPr>
                      <a:t>20,8</a:t>
                    </a:r>
                    <a:r>
                      <a:rPr lang="en-US" sz="1000" b="1">
                        <a:latin typeface="Century Gothic" panose="020B0502020202020204" pitchFamily="34" charset="0"/>
                      </a:rPr>
                      <a:t>%</a:t>
                    </a:r>
                  </a:p>
                </p:txBody>
              </p:sp>
              <p:sp>
                <p:nvSpPr>
                  <p:cNvPr id="118" name="Isosceles Triangle 52">
                    <a:extLst>
                      <a:ext uri="{FF2B5EF4-FFF2-40B4-BE49-F238E27FC236}">
                        <a16:creationId xmlns:a16="http://schemas.microsoft.com/office/drawing/2014/main" id="{BF2D4C9E-6F93-FDF5-D73E-FFAF55866C70}"/>
                      </a:ext>
                    </a:extLst>
                  </p:cNvPr>
                  <p:cNvSpPr/>
                  <p:nvPr/>
                </p:nvSpPr>
                <p:spPr>
                  <a:xfrm rot="10800000">
                    <a:off x="2752635" y="2641549"/>
                    <a:ext cx="262287" cy="138151"/>
                  </a:xfrm>
                  <a:prstGeom prst="triangle">
                    <a:avLst/>
                  </a:prstGeom>
                  <a:solidFill>
                    <a:srgbClr val="0959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latin typeface="Century Gothic" panose="020B0502020202020204" pitchFamily="34" charset="0"/>
                    </a:endParaRPr>
                  </a:p>
                </p:txBody>
              </p:sp>
            </p:grpSp>
            <p:grpSp>
              <p:nvGrpSpPr>
                <p:cNvPr id="109" name="Group 56">
                  <a:extLst>
                    <a:ext uri="{FF2B5EF4-FFF2-40B4-BE49-F238E27FC236}">
                      <a16:creationId xmlns:a16="http://schemas.microsoft.com/office/drawing/2014/main" id="{A9008A3F-2D80-C0C1-8746-E2FE437C06A7}"/>
                    </a:ext>
                  </a:extLst>
                </p:cNvPr>
                <p:cNvGrpSpPr/>
                <p:nvPr/>
              </p:nvGrpSpPr>
              <p:grpSpPr>
                <a:xfrm>
                  <a:off x="4017006" y="4210349"/>
                  <a:ext cx="947056" cy="441426"/>
                  <a:chOff x="2372247" y="1765629"/>
                  <a:chExt cx="947056" cy="441427"/>
                </a:xfrm>
                <a:solidFill>
                  <a:schemeClr val="accent3"/>
                </a:solidFill>
              </p:grpSpPr>
              <p:sp>
                <p:nvSpPr>
                  <p:cNvPr id="115" name="Rectangle 114">
                    <a:extLst>
                      <a:ext uri="{FF2B5EF4-FFF2-40B4-BE49-F238E27FC236}">
                        <a16:creationId xmlns:a16="http://schemas.microsoft.com/office/drawing/2014/main" id="{1F826EF8-9FBE-C6D2-9A5E-EBEB3FA1329D}"/>
                      </a:ext>
                    </a:extLst>
                  </p:cNvPr>
                  <p:cNvSpPr/>
                  <p:nvPr/>
                </p:nvSpPr>
                <p:spPr>
                  <a:xfrm>
                    <a:off x="2372247" y="1765629"/>
                    <a:ext cx="947056" cy="30553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latin typeface="Century Gothic" panose="020B0502020202020204" pitchFamily="34" charset="0"/>
                      </a:rPr>
                      <a:t>26,9</a:t>
                    </a:r>
                    <a:r>
                      <a:rPr lang="en-US" sz="1000" b="1">
                        <a:latin typeface="Century Gothic" panose="020B0502020202020204" pitchFamily="34" charset="0"/>
                      </a:rPr>
                      <a:t>%</a:t>
                    </a:r>
                  </a:p>
                </p:txBody>
              </p:sp>
              <p:sp>
                <p:nvSpPr>
                  <p:cNvPr id="116" name="Isosceles Triangle 58">
                    <a:extLst>
                      <a:ext uri="{FF2B5EF4-FFF2-40B4-BE49-F238E27FC236}">
                        <a16:creationId xmlns:a16="http://schemas.microsoft.com/office/drawing/2014/main" id="{942C2F57-68A5-31B6-40B3-92DB709CA827}"/>
                      </a:ext>
                    </a:extLst>
                  </p:cNvPr>
                  <p:cNvSpPr/>
                  <p:nvPr/>
                </p:nvSpPr>
                <p:spPr>
                  <a:xfrm rot="10800000">
                    <a:off x="2709214" y="2068904"/>
                    <a:ext cx="262286" cy="13815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latin typeface="Century Gothic" panose="020B0502020202020204" pitchFamily="34" charset="0"/>
                    </a:endParaRPr>
                  </a:p>
                </p:txBody>
              </p:sp>
            </p:grpSp>
            <p:grpSp>
              <p:nvGrpSpPr>
                <p:cNvPr id="110" name="Group 59">
                  <a:extLst>
                    <a:ext uri="{FF2B5EF4-FFF2-40B4-BE49-F238E27FC236}">
                      <a16:creationId xmlns:a16="http://schemas.microsoft.com/office/drawing/2014/main" id="{B04547A8-72A7-E033-BADB-F20F3BB07912}"/>
                    </a:ext>
                  </a:extLst>
                </p:cNvPr>
                <p:cNvGrpSpPr/>
                <p:nvPr/>
              </p:nvGrpSpPr>
              <p:grpSpPr>
                <a:xfrm>
                  <a:off x="5105412" y="2924664"/>
                  <a:ext cx="927869" cy="460878"/>
                  <a:chOff x="2364197" y="2097498"/>
                  <a:chExt cx="927869" cy="460879"/>
                </a:xfrm>
                <a:solidFill>
                  <a:schemeClr val="accent4"/>
                </a:solidFill>
              </p:grpSpPr>
              <p:sp>
                <p:nvSpPr>
                  <p:cNvPr id="113" name="Rectangle 112">
                    <a:extLst>
                      <a:ext uri="{FF2B5EF4-FFF2-40B4-BE49-F238E27FC236}">
                        <a16:creationId xmlns:a16="http://schemas.microsoft.com/office/drawing/2014/main" id="{EAD7021E-3E39-CB25-E311-0BC81B187D3F}"/>
                      </a:ext>
                    </a:extLst>
                  </p:cNvPr>
                  <p:cNvSpPr/>
                  <p:nvPr/>
                </p:nvSpPr>
                <p:spPr>
                  <a:xfrm>
                    <a:off x="2364197" y="2097498"/>
                    <a:ext cx="927869" cy="324806"/>
                  </a:xfrm>
                  <a:prstGeom prst="rect">
                    <a:avLst/>
                  </a:prstGeom>
                  <a:solidFill>
                    <a:srgbClr val="0959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bg1"/>
                        </a:solidFill>
                        <a:latin typeface="Century Gothic" panose="020B0502020202020204" pitchFamily="34" charset="0"/>
                      </a:rPr>
                      <a:t>59,9</a:t>
                    </a:r>
                    <a:r>
                      <a:rPr lang="en-US" sz="1000" b="1">
                        <a:solidFill>
                          <a:schemeClr val="bg1"/>
                        </a:solidFill>
                        <a:latin typeface="Century Gothic" panose="020B0502020202020204" pitchFamily="34" charset="0"/>
                      </a:rPr>
                      <a:t>%</a:t>
                    </a:r>
                    <a:endParaRPr lang="en-US" sz="1200" b="1">
                      <a:solidFill>
                        <a:schemeClr val="bg1"/>
                      </a:solidFill>
                      <a:latin typeface="Century Gothic" panose="020B0502020202020204" pitchFamily="34" charset="0"/>
                    </a:endParaRPr>
                  </a:p>
                </p:txBody>
              </p:sp>
              <p:sp>
                <p:nvSpPr>
                  <p:cNvPr id="114" name="Isosceles Triangle 61">
                    <a:extLst>
                      <a:ext uri="{FF2B5EF4-FFF2-40B4-BE49-F238E27FC236}">
                        <a16:creationId xmlns:a16="http://schemas.microsoft.com/office/drawing/2014/main" id="{E31EF3DF-A53B-8BBF-6D91-85082D112E3C}"/>
                      </a:ext>
                    </a:extLst>
                  </p:cNvPr>
                  <p:cNvSpPr/>
                  <p:nvPr/>
                </p:nvSpPr>
                <p:spPr>
                  <a:xfrm rot="10800000">
                    <a:off x="2703798" y="2420227"/>
                    <a:ext cx="262287" cy="138150"/>
                  </a:xfrm>
                  <a:prstGeom prst="triangle">
                    <a:avLst/>
                  </a:prstGeom>
                  <a:solidFill>
                    <a:srgbClr val="0959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lumMod val="75000"/>
                          <a:lumOff val="25000"/>
                        </a:schemeClr>
                      </a:solidFill>
                      <a:latin typeface="Century Gothic" panose="020B0502020202020204" pitchFamily="34" charset="0"/>
                    </a:endParaRPr>
                  </a:p>
                </p:txBody>
              </p:sp>
            </p:grpSp>
            <p:sp>
              <p:nvSpPr>
                <p:cNvPr id="111" name="TextBox 71">
                  <a:extLst>
                    <a:ext uri="{FF2B5EF4-FFF2-40B4-BE49-F238E27FC236}">
                      <a16:creationId xmlns:a16="http://schemas.microsoft.com/office/drawing/2014/main" id="{68DF94E4-49C0-99AF-3634-F92D9A6FD33C}"/>
                    </a:ext>
                  </a:extLst>
                </p:cNvPr>
                <p:cNvSpPr txBox="1"/>
                <p:nvPr/>
              </p:nvSpPr>
              <p:spPr>
                <a:xfrm>
                  <a:off x="505996" y="5902192"/>
                  <a:ext cx="2568300" cy="552707"/>
                </a:xfrm>
                <a:prstGeom prst="rect">
                  <a:avLst/>
                </a:prstGeom>
                <a:noFill/>
              </p:spPr>
              <p:txBody>
                <a:bodyPr wrap="square" rtlCol="0">
                  <a:spAutoFit/>
                </a:bodyPr>
                <a:lstStyle/>
                <a:p>
                  <a:pPr algn="ctr"/>
                  <a:r>
                    <a:rPr lang="fr-FR" sz="1050" b="1">
                      <a:solidFill>
                        <a:srgbClr val="242269"/>
                      </a:solidFill>
                      <a:latin typeface="Century Gothic" panose="020B0502020202020204" pitchFamily="34" charset="0"/>
                    </a:rPr>
                    <a:t>PDC &lt; 40% </a:t>
                  </a:r>
                </a:p>
                <a:p>
                  <a:pPr algn="ctr"/>
                  <a:r>
                    <a:rPr lang="fr-FR" sz="1050" b="1">
                      <a:solidFill>
                        <a:srgbClr val="242269"/>
                      </a:solidFill>
                      <a:latin typeface="Century Gothic" panose="020B0502020202020204" pitchFamily="34" charset="0"/>
                    </a:rPr>
                    <a:t>(non-</a:t>
                  </a:r>
                  <a:r>
                    <a:rPr lang="fr-FR" sz="1050" b="1" err="1">
                      <a:solidFill>
                        <a:srgbClr val="242269"/>
                      </a:solidFill>
                      <a:latin typeface="Century Gothic" panose="020B0502020202020204" pitchFamily="34" charset="0"/>
                    </a:rPr>
                    <a:t>adherent</a:t>
                  </a:r>
                  <a:r>
                    <a:rPr lang="fr-FR" sz="1050" b="1">
                      <a:solidFill>
                        <a:srgbClr val="242269"/>
                      </a:solidFill>
                      <a:latin typeface="Century Gothic" panose="020B0502020202020204" pitchFamily="34" charset="0"/>
                    </a:rPr>
                    <a:t>)</a:t>
                  </a:r>
                  <a:endParaRPr lang="en-US" sz="1050" b="1">
                    <a:solidFill>
                      <a:srgbClr val="242269"/>
                    </a:solidFill>
                    <a:latin typeface="Century Gothic" panose="020B0502020202020204" pitchFamily="34" charset="0"/>
                  </a:endParaRPr>
                </a:p>
              </p:txBody>
            </p:sp>
            <p:sp>
              <p:nvSpPr>
                <p:cNvPr id="112" name="TextBox 71">
                  <a:extLst>
                    <a:ext uri="{FF2B5EF4-FFF2-40B4-BE49-F238E27FC236}">
                      <a16:creationId xmlns:a16="http://schemas.microsoft.com/office/drawing/2014/main" id="{46E79E73-D314-3BCA-8352-70ADE7C217A7}"/>
                    </a:ext>
                  </a:extLst>
                </p:cNvPr>
                <p:cNvSpPr txBox="1"/>
                <p:nvPr/>
              </p:nvSpPr>
              <p:spPr>
                <a:xfrm>
                  <a:off x="3605615" y="5902187"/>
                  <a:ext cx="2568300" cy="552707"/>
                </a:xfrm>
                <a:prstGeom prst="rect">
                  <a:avLst/>
                </a:prstGeom>
                <a:noFill/>
              </p:spPr>
              <p:txBody>
                <a:bodyPr wrap="square" rtlCol="0">
                  <a:spAutoFit/>
                </a:bodyPr>
                <a:lstStyle/>
                <a:p>
                  <a:pPr algn="ctr"/>
                  <a:r>
                    <a:rPr lang="fr-FR" sz="1050" b="1">
                      <a:solidFill>
                        <a:srgbClr val="242269"/>
                      </a:solidFill>
                      <a:latin typeface="Century Gothic" panose="020B0502020202020204" pitchFamily="34" charset="0"/>
                    </a:rPr>
                    <a:t>PDC ≥ 80% </a:t>
                  </a:r>
                </a:p>
                <a:p>
                  <a:pPr algn="ctr"/>
                  <a:r>
                    <a:rPr lang="fr-FR" sz="1050" b="1">
                      <a:solidFill>
                        <a:srgbClr val="242269"/>
                      </a:solidFill>
                      <a:latin typeface="Century Gothic" panose="020B0502020202020204" pitchFamily="34" charset="0"/>
                    </a:rPr>
                    <a:t>(</a:t>
                  </a:r>
                  <a:r>
                    <a:rPr lang="fr-FR" sz="1050" b="1" err="1">
                      <a:solidFill>
                        <a:srgbClr val="242269"/>
                      </a:solidFill>
                      <a:latin typeface="Century Gothic" panose="020B0502020202020204" pitchFamily="34" charset="0"/>
                    </a:rPr>
                    <a:t>adherent</a:t>
                  </a:r>
                  <a:r>
                    <a:rPr lang="fr-FR" sz="1050" b="1">
                      <a:solidFill>
                        <a:srgbClr val="242269"/>
                      </a:solidFill>
                      <a:latin typeface="Century Gothic" panose="020B0502020202020204" pitchFamily="34" charset="0"/>
                    </a:rPr>
                    <a:t>)</a:t>
                  </a:r>
                  <a:endParaRPr lang="en-US" sz="1050" b="1">
                    <a:solidFill>
                      <a:srgbClr val="242269"/>
                    </a:solidFill>
                    <a:latin typeface="Century Gothic" panose="020B0502020202020204" pitchFamily="34" charset="0"/>
                  </a:endParaRPr>
                </a:p>
              </p:txBody>
            </p:sp>
          </p:grpSp>
          <p:sp>
            <p:nvSpPr>
              <p:cNvPr id="89" name="ZoneTexte 88">
                <a:extLst>
                  <a:ext uri="{FF2B5EF4-FFF2-40B4-BE49-F238E27FC236}">
                    <a16:creationId xmlns:a16="http://schemas.microsoft.com/office/drawing/2014/main" id="{8A5DECB3-4298-3620-F80A-84840934E8C8}"/>
                  </a:ext>
                </a:extLst>
              </p:cNvPr>
              <p:cNvSpPr txBox="1"/>
              <p:nvPr/>
            </p:nvSpPr>
            <p:spPr>
              <a:xfrm>
                <a:off x="1181478" y="1798103"/>
                <a:ext cx="3439437" cy="338554"/>
              </a:xfrm>
              <a:prstGeom prst="rect">
                <a:avLst/>
              </a:prstGeom>
              <a:noFill/>
            </p:spPr>
            <p:txBody>
              <a:bodyPr wrap="square">
                <a:spAutoFit/>
              </a:bodyPr>
              <a:lstStyle/>
              <a:p>
                <a:pPr algn="ctr"/>
                <a:r>
                  <a:rPr lang="fr-FR" sz="1600" b="1" err="1">
                    <a:latin typeface="Century Gothic" panose="020B0502020202020204" pitchFamily="34" charset="0"/>
                  </a:rPr>
                  <a:t>Treatment</a:t>
                </a:r>
                <a:r>
                  <a:rPr lang="fr-FR" sz="1600" b="1">
                    <a:latin typeface="Century Gothic" panose="020B0502020202020204" pitchFamily="34" charset="0"/>
                  </a:rPr>
                  <a:t> </a:t>
                </a:r>
                <a:r>
                  <a:rPr lang="fr-FR" sz="1600" b="1" err="1">
                    <a:latin typeface="Century Gothic" panose="020B0502020202020204" pitchFamily="34" charset="0"/>
                  </a:rPr>
                  <a:t>Adherence</a:t>
                </a:r>
                <a:endParaRPr lang="fr-FR" sz="1600" b="1">
                  <a:latin typeface="Century Gothic" panose="020B0502020202020204" pitchFamily="34" charset="0"/>
                </a:endParaRPr>
              </a:p>
            </p:txBody>
          </p:sp>
          <p:sp>
            <p:nvSpPr>
              <p:cNvPr id="90" name="ZoneTexte 89">
                <a:extLst>
                  <a:ext uri="{FF2B5EF4-FFF2-40B4-BE49-F238E27FC236}">
                    <a16:creationId xmlns:a16="http://schemas.microsoft.com/office/drawing/2014/main" id="{E1C5A29D-3E25-5566-C386-0B98772C0ED9}"/>
                  </a:ext>
                </a:extLst>
              </p:cNvPr>
              <p:cNvSpPr txBox="1"/>
              <p:nvPr/>
            </p:nvSpPr>
            <p:spPr>
              <a:xfrm>
                <a:off x="1016118" y="5066080"/>
                <a:ext cx="3993689" cy="400110"/>
              </a:xfrm>
              <a:prstGeom prst="rect">
                <a:avLst/>
              </a:prstGeom>
              <a:noFill/>
            </p:spPr>
            <p:txBody>
              <a:bodyPr wrap="square">
                <a:spAutoFit/>
              </a:bodyPr>
              <a:lstStyle/>
              <a:p>
                <a:pPr algn="ctr">
                  <a:buNone/>
                </a:pPr>
                <a:r>
                  <a:rPr lang="fr-FR" sz="1000" err="1">
                    <a:latin typeface="Century Gothic" panose="020B0502020202020204" pitchFamily="34" charset="0"/>
                  </a:rPr>
                  <a:t>Adherence</a:t>
                </a:r>
                <a:r>
                  <a:rPr lang="fr-FR" sz="1000">
                    <a:latin typeface="Century Gothic" panose="020B0502020202020204" pitchFamily="34" charset="0"/>
                  </a:rPr>
                  <a:t> </a:t>
                </a:r>
                <a:r>
                  <a:rPr lang="fr-FR" sz="1000" err="1">
                    <a:latin typeface="Century Gothic" panose="020B0502020202020204" pitchFamily="34" charset="0"/>
                  </a:rPr>
                  <a:t>was</a:t>
                </a:r>
                <a:r>
                  <a:rPr lang="fr-FR" sz="1000">
                    <a:latin typeface="Century Gothic" panose="020B0502020202020204" pitchFamily="34" charset="0"/>
                  </a:rPr>
                  <a:t> </a:t>
                </a:r>
                <a:r>
                  <a:rPr lang="fr-FR" sz="1000" err="1">
                    <a:latin typeface="Century Gothic" panose="020B0502020202020204" pitchFamily="34" charset="0"/>
                  </a:rPr>
                  <a:t>evaluated</a:t>
                </a:r>
                <a:r>
                  <a:rPr lang="fr-FR" sz="1000">
                    <a:latin typeface="Century Gothic" panose="020B0502020202020204" pitchFamily="34" charset="0"/>
                  </a:rPr>
                  <a:t> for 1-year follow-up </a:t>
                </a:r>
                <a:r>
                  <a:rPr lang="fr-FR" sz="1000" err="1">
                    <a:latin typeface="Century Gothic" panose="020B0502020202020204" pitchFamily="34" charset="0"/>
                  </a:rPr>
                  <a:t>period</a:t>
                </a:r>
                <a:r>
                  <a:rPr lang="fr-FR" sz="1000">
                    <a:latin typeface="Century Gothic" panose="020B0502020202020204" pitchFamily="34" charset="0"/>
                  </a:rPr>
                  <a:t>. </a:t>
                </a:r>
                <a:br>
                  <a:rPr lang="fr-FR" sz="1000">
                    <a:latin typeface="Century Gothic" panose="020B0502020202020204" pitchFamily="34" charset="0"/>
                  </a:rPr>
                </a:br>
                <a:endParaRPr lang="fr-FR" sz="1000" b="1">
                  <a:solidFill>
                    <a:srgbClr val="DE2D2D"/>
                  </a:solidFill>
                  <a:latin typeface="Century Gothic" panose="020B0502020202020204" pitchFamily="34" charset="0"/>
                </a:endParaRPr>
              </a:p>
            </p:txBody>
          </p:sp>
          <p:sp>
            <p:nvSpPr>
              <p:cNvPr id="91" name="ZoneTexte 90">
                <a:extLst>
                  <a:ext uri="{FF2B5EF4-FFF2-40B4-BE49-F238E27FC236}">
                    <a16:creationId xmlns:a16="http://schemas.microsoft.com/office/drawing/2014/main" id="{753A63A7-C529-ED00-2058-24912CFFC405}"/>
                  </a:ext>
                </a:extLst>
              </p:cNvPr>
              <p:cNvSpPr txBox="1"/>
              <p:nvPr/>
            </p:nvSpPr>
            <p:spPr>
              <a:xfrm>
                <a:off x="1265572" y="4333037"/>
                <a:ext cx="893460" cy="369332"/>
              </a:xfrm>
              <a:prstGeom prst="rect">
                <a:avLst/>
              </a:prstGeom>
              <a:noFill/>
            </p:spPr>
            <p:txBody>
              <a:bodyPr wrap="square">
                <a:spAutoFit/>
              </a:bodyPr>
              <a:lstStyle/>
              <a:p>
                <a:pPr algn="ctr"/>
                <a:r>
                  <a:rPr lang="fr-FR" sz="900" b="1">
                    <a:solidFill>
                      <a:srgbClr val="56535A"/>
                    </a:solidFill>
                    <a:latin typeface="Century Gothic" panose="020B0502020202020204" pitchFamily="34" charset="0"/>
                  </a:rPr>
                  <a:t>Free-</a:t>
                </a:r>
                <a:r>
                  <a:rPr lang="fr-FR" sz="900" b="1" err="1">
                    <a:solidFill>
                      <a:srgbClr val="56535A"/>
                    </a:solidFill>
                    <a:latin typeface="Century Gothic" panose="020B0502020202020204" pitchFamily="34" charset="0"/>
                  </a:rPr>
                  <a:t>pill</a:t>
                </a:r>
                <a:endParaRPr lang="fr-FR" sz="900" b="1">
                  <a:solidFill>
                    <a:srgbClr val="56535A"/>
                  </a:solidFill>
                  <a:latin typeface="Century Gothic" panose="020B0502020202020204" pitchFamily="34" charset="0"/>
                </a:endParaRPr>
              </a:p>
              <a:p>
                <a:pPr algn="ctr"/>
                <a:r>
                  <a:rPr lang="fr-FR" sz="900" b="1">
                    <a:solidFill>
                      <a:srgbClr val="56535A"/>
                    </a:solidFill>
                    <a:latin typeface="Century Gothic" panose="020B0502020202020204" pitchFamily="34" charset="0"/>
                  </a:rPr>
                  <a:t>(n = 3 299)</a:t>
                </a:r>
              </a:p>
            </p:txBody>
          </p:sp>
          <p:sp>
            <p:nvSpPr>
              <p:cNvPr id="92" name="ZoneTexte 91">
                <a:extLst>
                  <a:ext uri="{FF2B5EF4-FFF2-40B4-BE49-F238E27FC236}">
                    <a16:creationId xmlns:a16="http://schemas.microsoft.com/office/drawing/2014/main" id="{0C6BF32A-BB29-6FDB-65B2-D5E191ECEF26}"/>
                  </a:ext>
                </a:extLst>
              </p:cNvPr>
              <p:cNvSpPr txBox="1"/>
              <p:nvPr/>
            </p:nvSpPr>
            <p:spPr>
              <a:xfrm>
                <a:off x="3342148" y="4342408"/>
                <a:ext cx="893460" cy="369332"/>
              </a:xfrm>
              <a:prstGeom prst="rect">
                <a:avLst/>
              </a:prstGeom>
              <a:noFill/>
            </p:spPr>
            <p:txBody>
              <a:bodyPr wrap="square">
                <a:spAutoFit/>
              </a:bodyPr>
              <a:lstStyle/>
              <a:p>
                <a:pPr algn="ctr"/>
                <a:r>
                  <a:rPr lang="fr-FR" sz="900" b="1">
                    <a:solidFill>
                      <a:srgbClr val="56535A"/>
                    </a:solidFill>
                    <a:latin typeface="Century Gothic" panose="020B0502020202020204" pitchFamily="34" charset="0"/>
                  </a:rPr>
                  <a:t>Free-</a:t>
                </a:r>
                <a:r>
                  <a:rPr lang="fr-FR" sz="900" b="1" err="1">
                    <a:solidFill>
                      <a:srgbClr val="56535A"/>
                    </a:solidFill>
                    <a:latin typeface="Century Gothic" panose="020B0502020202020204" pitchFamily="34" charset="0"/>
                  </a:rPr>
                  <a:t>pill</a:t>
                </a:r>
                <a:endParaRPr lang="fr-FR" sz="900" b="1">
                  <a:solidFill>
                    <a:srgbClr val="56535A"/>
                  </a:solidFill>
                  <a:latin typeface="Century Gothic" panose="020B0502020202020204" pitchFamily="34" charset="0"/>
                </a:endParaRPr>
              </a:p>
              <a:p>
                <a:pPr algn="ctr"/>
                <a:r>
                  <a:rPr lang="fr-FR" sz="900" b="1">
                    <a:solidFill>
                      <a:srgbClr val="56535A"/>
                    </a:solidFill>
                    <a:latin typeface="Century Gothic" panose="020B0502020202020204" pitchFamily="34" charset="0"/>
                  </a:rPr>
                  <a:t>(n = 1 441)</a:t>
                </a:r>
              </a:p>
            </p:txBody>
          </p:sp>
          <p:sp>
            <p:nvSpPr>
              <p:cNvPr id="93" name="ZoneTexte 92">
                <a:extLst>
                  <a:ext uri="{FF2B5EF4-FFF2-40B4-BE49-F238E27FC236}">
                    <a16:creationId xmlns:a16="http://schemas.microsoft.com/office/drawing/2014/main" id="{A05C57D6-C13E-FF62-2EE8-F73787FB6A5E}"/>
                  </a:ext>
                </a:extLst>
              </p:cNvPr>
              <p:cNvSpPr txBox="1"/>
              <p:nvPr/>
            </p:nvSpPr>
            <p:spPr>
              <a:xfrm>
                <a:off x="4142005" y="4347090"/>
                <a:ext cx="796126" cy="369332"/>
              </a:xfrm>
              <a:prstGeom prst="rect">
                <a:avLst/>
              </a:prstGeom>
              <a:noFill/>
            </p:spPr>
            <p:txBody>
              <a:bodyPr wrap="square">
                <a:spAutoFit/>
              </a:bodyPr>
              <a:lstStyle>
                <a:defPPr>
                  <a:defRPr lang="fr-FR"/>
                </a:defPPr>
                <a:lvl1pPr algn="ctr">
                  <a:defRPr sz="1200" b="1">
                    <a:solidFill>
                      <a:srgbClr val="48A67F"/>
                    </a:solidFill>
                    <a:latin typeface="Century Gothic" panose="020B0502020202020204" pitchFamily="34" charset="0"/>
                  </a:defRPr>
                </a:lvl1pPr>
              </a:lstStyle>
              <a:p>
                <a:r>
                  <a:rPr lang="fr-FR" sz="900">
                    <a:solidFill>
                      <a:srgbClr val="0959D4"/>
                    </a:solidFill>
                  </a:rPr>
                  <a:t>Single-</a:t>
                </a:r>
                <a:r>
                  <a:rPr lang="fr-FR" sz="900" err="1">
                    <a:solidFill>
                      <a:srgbClr val="0959D4"/>
                    </a:solidFill>
                  </a:rPr>
                  <a:t>pill</a:t>
                </a:r>
                <a:endParaRPr lang="fr-FR" sz="900">
                  <a:solidFill>
                    <a:srgbClr val="0959D4"/>
                  </a:solidFill>
                </a:endParaRPr>
              </a:p>
              <a:p>
                <a:r>
                  <a:rPr lang="fr-FR" sz="900">
                    <a:solidFill>
                      <a:srgbClr val="0959D4"/>
                    </a:solidFill>
                  </a:rPr>
                  <a:t>(n = 7 283)</a:t>
                </a:r>
              </a:p>
            </p:txBody>
          </p:sp>
          <p:sp>
            <p:nvSpPr>
              <p:cNvPr id="94" name="ZoneTexte 93">
                <a:extLst>
                  <a:ext uri="{FF2B5EF4-FFF2-40B4-BE49-F238E27FC236}">
                    <a16:creationId xmlns:a16="http://schemas.microsoft.com/office/drawing/2014/main" id="{42A21B4F-66F8-77C3-91DE-1DF6CFD1977A}"/>
                  </a:ext>
                </a:extLst>
              </p:cNvPr>
              <p:cNvSpPr txBox="1"/>
              <p:nvPr/>
            </p:nvSpPr>
            <p:spPr>
              <a:xfrm>
                <a:off x="2043570" y="4333037"/>
                <a:ext cx="796126" cy="369332"/>
              </a:xfrm>
              <a:prstGeom prst="rect">
                <a:avLst/>
              </a:prstGeom>
              <a:noFill/>
            </p:spPr>
            <p:txBody>
              <a:bodyPr wrap="square">
                <a:spAutoFit/>
              </a:bodyPr>
              <a:lstStyle>
                <a:defPPr>
                  <a:defRPr lang="fr-FR"/>
                </a:defPPr>
                <a:lvl1pPr algn="ctr">
                  <a:defRPr sz="1200" b="1">
                    <a:solidFill>
                      <a:srgbClr val="48A67F"/>
                    </a:solidFill>
                    <a:latin typeface="Century Gothic" panose="020B0502020202020204" pitchFamily="34" charset="0"/>
                  </a:defRPr>
                </a:lvl1pPr>
              </a:lstStyle>
              <a:p>
                <a:r>
                  <a:rPr lang="fr-FR" sz="900">
                    <a:solidFill>
                      <a:srgbClr val="0959D4"/>
                    </a:solidFill>
                  </a:rPr>
                  <a:t>Single-</a:t>
                </a:r>
                <a:r>
                  <a:rPr lang="fr-FR" sz="900" err="1">
                    <a:solidFill>
                      <a:srgbClr val="0959D4"/>
                    </a:solidFill>
                  </a:rPr>
                  <a:t>pill</a:t>
                </a:r>
                <a:endParaRPr lang="fr-FR" sz="900">
                  <a:solidFill>
                    <a:srgbClr val="0959D4"/>
                  </a:solidFill>
                </a:endParaRPr>
              </a:p>
              <a:p>
                <a:r>
                  <a:rPr lang="fr-FR" sz="900">
                    <a:solidFill>
                      <a:srgbClr val="0959D4"/>
                    </a:solidFill>
                  </a:rPr>
                  <a:t>(n = 2,529)</a:t>
                </a:r>
              </a:p>
            </p:txBody>
          </p:sp>
          <p:sp>
            <p:nvSpPr>
              <p:cNvPr id="95" name="TextBox 71">
                <a:extLst>
                  <a:ext uri="{FF2B5EF4-FFF2-40B4-BE49-F238E27FC236}">
                    <a16:creationId xmlns:a16="http://schemas.microsoft.com/office/drawing/2014/main" id="{AD06BEF7-709E-5E3F-F878-A7B2A9DA3A20}"/>
                  </a:ext>
                </a:extLst>
              </p:cNvPr>
              <p:cNvSpPr txBox="1"/>
              <p:nvPr/>
            </p:nvSpPr>
            <p:spPr>
              <a:xfrm rot="16200000">
                <a:off x="140333" y="3402633"/>
                <a:ext cx="1644131" cy="276999"/>
              </a:xfrm>
              <a:prstGeom prst="rect">
                <a:avLst/>
              </a:prstGeom>
              <a:noFill/>
            </p:spPr>
            <p:txBody>
              <a:bodyPr wrap="square" rtlCol="0">
                <a:spAutoFit/>
              </a:bodyPr>
              <a:lstStyle/>
              <a:p>
                <a:pPr algn="ctr"/>
                <a:r>
                  <a:rPr lang="fr-FR" sz="1200" b="1">
                    <a:solidFill>
                      <a:srgbClr val="242269"/>
                    </a:solidFill>
                    <a:latin typeface="Century Gothic" panose="020B0502020202020204" pitchFamily="34" charset="0"/>
                  </a:rPr>
                  <a:t>Patientes (%)</a:t>
                </a:r>
                <a:endParaRPr lang="en-US" sz="1200" b="1">
                  <a:solidFill>
                    <a:srgbClr val="242269"/>
                  </a:solidFill>
                  <a:latin typeface="Century Gothic" panose="020B0502020202020204" pitchFamily="34" charset="0"/>
                </a:endParaRPr>
              </a:p>
            </p:txBody>
          </p:sp>
          <p:grpSp>
            <p:nvGrpSpPr>
              <p:cNvPr id="96" name="Groupe 95">
                <a:extLst>
                  <a:ext uri="{FF2B5EF4-FFF2-40B4-BE49-F238E27FC236}">
                    <a16:creationId xmlns:a16="http://schemas.microsoft.com/office/drawing/2014/main" id="{4A7033FF-0938-349B-4E20-CB5153536391}"/>
                  </a:ext>
                </a:extLst>
              </p:cNvPr>
              <p:cNvGrpSpPr/>
              <p:nvPr/>
            </p:nvGrpSpPr>
            <p:grpSpPr>
              <a:xfrm>
                <a:off x="1712302" y="2199158"/>
                <a:ext cx="743046" cy="254088"/>
                <a:chOff x="1786930" y="2687378"/>
                <a:chExt cx="743046" cy="254088"/>
              </a:xfrm>
            </p:grpSpPr>
            <p:sp>
              <p:nvSpPr>
                <p:cNvPr id="101" name="Parenthèse ouvrante 100">
                  <a:extLst>
                    <a:ext uri="{FF2B5EF4-FFF2-40B4-BE49-F238E27FC236}">
                      <a16:creationId xmlns:a16="http://schemas.microsoft.com/office/drawing/2014/main" id="{D187B16F-5678-1B43-8582-3E48C9C64660}"/>
                    </a:ext>
                  </a:extLst>
                </p:cNvPr>
                <p:cNvSpPr/>
                <p:nvPr/>
              </p:nvSpPr>
              <p:spPr>
                <a:xfrm rot="5400000">
                  <a:off x="2135593" y="2547084"/>
                  <a:ext cx="45719" cy="743046"/>
                </a:xfrm>
                <a:prstGeom prst="leftBracket">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2000"/>
                </a:p>
              </p:txBody>
            </p:sp>
            <p:sp>
              <p:nvSpPr>
                <p:cNvPr id="102" name="ZoneTexte 101">
                  <a:extLst>
                    <a:ext uri="{FF2B5EF4-FFF2-40B4-BE49-F238E27FC236}">
                      <a16:creationId xmlns:a16="http://schemas.microsoft.com/office/drawing/2014/main" id="{5A4745F9-81B7-94B8-16CD-7BB1D5B11307}"/>
                    </a:ext>
                  </a:extLst>
                </p:cNvPr>
                <p:cNvSpPr txBox="1"/>
                <p:nvPr/>
              </p:nvSpPr>
              <p:spPr>
                <a:xfrm>
                  <a:off x="1836969" y="2687378"/>
                  <a:ext cx="628799" cy="215444"/>
                </a:xfrm>
                <a:prstGeom prst="rect">
                  <a:avLst/>
                </a:prstGeom>
                <a:noFill/>
              </p:spPr>
              <p:txBody>
                <a:bodyPr wrap="square">
                  <a:spAutoFit/>
                </a:bodyPr>
                <a:lstStyle/>
                <a:p>
                  <a:r>
                    <a:rPr lang="fr-FR" sz="800">
                      <a:solidFill>
                        <a:srgbClr val="242269"/>
                      </a:solidFill>
                      <a:latin typeface="Century Gothic" panose="020B0502020202020204" pitchFamily="34" charset="0"/>
                    </a:rPr>
                    <a:t>p &lt; 0.001</a:t>
                  </a:r>
                </a:p>
              </p:txBody>
            </p:sp>
          </p:grpSp>
          <p:grpSp>
            <p:nvGrpSpPr>
              <p:cNvPr id="97" name="Groupe 96">
                <a:extLst>
                  <a:ext uri="{FF2B5EF4-FFF2-40B4-BE49-F238E27FC236}">
                    <a16:creationId xmlns:a16="http://schemas.microsoft.com/office/drawing/2014/main" id="{FFC1A6D3-C52D-4332-D7FD-80E5846D7A5F}"/>
                  </a:ext>
                </a:extLst>
              </p:cNvPr>
              <p:cNvGrpSpPr/>
              <p:nvPr/>
            </p:nvGrpSpPr>
            <p:grpSpPr>
              <a:xfrm>
                <a:off x="3797022" y="2055554"/>
                <a:ext cx="743046" cy="254088"/>
                <a:chOff x="1786930" y="2687378"/>
                <a:chExt cx="743046" cy="254088"/>
              </a:xfrm>
            </p:grpSpPr>
            <p:sp>
              <p:nvSpPr>
                <p:cNvPr id="99" name="Parenthèse ouvrante 98">
                  <a:extLst>
                    <a:ext uri="{FF2B5EF4-FFF2-40B4-BE49-F238E27FC236}">
                      <a16:creationId xmlns:a16="http://schemas.microsoft.com/office/drawing/2014/main" id="{4384EFAD-A8E8-7253-EEA7-8C49184D531A}"/>
                    </a:ext>
                  </a:extLst>
                </p:cNvPr>
                <p:cNvSpPr/>
                <p:nvPr/>
              </p:nvSpPr>
              <p:spPr>
                <a:xfrm rot="5400000">
                  <a:off x="2135593" y="2547084"/>
                  <a:ext cx="45719" cy="743046"/>
                </a:xfrm>
                <a:prstGeom prst="leftBracket">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sz="2000"/>
                </a:p>
              </p:txBody>
            </p:sp>
            <p:sp>
              <p:nvSpPr>
                <p:cNvPr id="100" name="ZoneTexte 99">
                  <a:extLst>
                    <a:ext uri="{FF2B5EF4-FFF2-40B4-BE49-F238E27FC236}">
                      <a16:creationId xmlns:a16="http://schemas.microsoft.com/office/drawing/2014/main" id="{BE989ED5-633C-B900-651D-13493CE13408}"/>
                    </a:ext>
                  </a:extLst>
                </p:cNvPr>
                <p:cNvSpPr txBox="1"/>
                <p:nvPr/>
              </p:nvSpPr>
              <p:spPr>
                <a:xfrm>
                  <a:off x="1836969" y="2687378"/>
                  <a:ext cx="628799" cy="215444"/>
                </a:xfrm>
                <a:prstGeom prst="rect">
                  <a:avLst/>
                </a:prstGeom>
                <a:noFill/>
              </p:spPr>
              <p:txBody>
                <a:bodyPr wrap="square">
                  <a:spAutoFit/>
                </a:bodyPr>
                <a:lstStyle/>
                <a:p>
                  <a:r>
                    <a:rPr lang="fr-FR" sz="800">
                      <a:solidFill>
                        <a:srgbClr val="242269"/>
                      </a:solidFill>
                      <a:latin typeface="Century Gothic" panose="020B0502020202020204" pitchFamily="34" charset="0"/>
                    </a:rPr>
                    <a:t>p &lt; 0.001</a:t>
                  </a:r>
                </a:p>
              </p:txBody>
            </p:sp>
          </p:grpSp>
          <p:sp>
            <p:nvSpPr>
              <p:cNvPr id="98" name="Rectangle 97">
                <a:extLst>
                  <a:ext uri="{FF2B5EF4-FFF2-40B4-BE49-F238E27FC236}">
                    <a16:creationId xmlns:a16="http://schemas.microsoft.com/office/drawing/2014/main" id="{86A54F56-3780-F9D6-CE59-37C3337BDDBD}"/>
                  </a:ext>
                </a:extLst>
              </p:cNvPr>
              <p:cNvSpPr/>
              <p:nvPr/>
            </p:nvSpPr>
            <p:spPr>
              <a:xfrm>
                <a:off x="1039038" y="2809923"/>
                <a:ext cx="319456" cy="154987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800">
                    <a:solidFill>
                      <a:srgbClr val="242269"/>
                    </a:solidFill>
                    <a:latin typeface="Century Gothic" panose="020B0502020202020204" pitchFamily="34" charset="0"/>
                  </a:rPr>
                  <a:t>60</a:t>
                </a:r>
              </a:p>
              <a:p>
                <a:pPr algn="ctr"/>
                <a:endParaRPr lang="fr-FR" sz="800">
                  <a:solidFill>
                    <a:srgbClr val="242269"/>
                  </a:solidFill>
                  <a:latin typeface="Century Gothic" panose="020B0502020202020204" pitchFamily="34" charset="0"/>
                </a:endParaRPr>
              </a:p>
              <a:p>
                <a:pPr algn="ctr"/>
                <a:endParaRPr lang="fr-FR" sz="800">
                  <a:solidFill>
                    <a:srgbClr val="242269"/>
                  </a:solidFill>
                  <a:latin typeface="Century Gothic" panose="020B0502020202020204" pitchFamily="34" charset="0"/>
                </a:endParaRPr>
              </a:p>
              <a:p>
                <a:pPr algn="ctr"/>
                <a:endParaRPr lang="fr-FR" sz="800">
                  <a:solidFill>
                    <a:srgbClr val="242269"/>
                  </a:solidFill>
                  <a:latin typeface="Century Gothic" panose="020B0502020202020204" pitchFamily="34" charset="0"/>
                </a:endParaRPr>
              </a:p>
              <a:p>
                <a:pPr algn="ctr"/>
                <a:r>
                  <a:rPr lang="fr-FR" sz="800">
                    <a:solidFill>
                      <a:srgbClr val="242269"/>
                    </a:solidFill>
                    <a:latin typeface="Century Gothic" panose="020B0502020202020204" pitchFamily="34" charset="0"/>
                  </a:rPr>
                  <a:t>40</a:t>
                </a:r>
              </a:p>
              <a:p>
                <a:pPr algn="ctr"/>
                <a:endParaRPr lang="fr-FR" sz="800">
                  <a:solidFill>
                    <a:srgbClr val="242269"/>
                  </a:solidFill>
                  <a:latin typeface="Century Gothic" panose="020B0502020202020204" pitchFamily="34" charset="0"/>
                </a:endParaRPr>
              </a:p>
              <a:p>
                <a:pPr algn="ctr"/>
                <a:endParaRPr lang="fr-FR" sz="800">
                  <a:solidFill>
                    <a:srgbClr val="242269"/>
                  </a:solidFill>
                  <a:latin typeface="Century Gothic" panose="020B0502020202020204" pitchFamily="34" charset="0"/>
                </a:endParaRPr>
              </a:p>
              <a:p>
                <a:pPr algn="ctr"/>
                <a:endParaRPr lang="fr-FR" sz="800">
                  <a:solidFill>
                    <a:srgbClr val="242269"/>
                  </a:solidFill>
                  <a:latin typeface="Century Gothic" panose="020B0502020202020204" pitchFamily="34" charset="0"/>
                </a:endParaRPr>
              </a:p>
              <a:p>
                <a:pPr algn="ctr"/>
                <a:r>
                  <a:rPr lang="fr-FR" sz="800">
                    <a:solidFill>
                      <a:srgbClr val="242269"/>
                    </a:solidFill>
                    <a:latin typeface="Century Gothic" panose="020B0502020202020204" pitchFamily="34" charset="0"/>
                  </a:rPr>
                  <a:t>20</a:t>
                </a:r>
              </a:p>
              <a:p>
                <a:pPr algn="ctr"/>
                <a:endParaRPr lang="fr-FR" sz="800">
                  <a:solidFill>
                    <a:srgbClr val="242269"/>
                  </a:solidFill>
                  <a:latin typeface="Century Gothic" panose="020B0502020202020204" pitchFamily="34" charset="0"/>
                </a:endParaRPr>
              </a:p>
              <a:p>
                <a:pPr algn="ctr"/>
                <a:endParaRPr lang="fr-FR" sz="800">
                  <a:solidFill>
                    <a:srgbClr val="242269"/>
                  </a:solidFill>
                  <a:latin typeface="Century Gothic" panose="020B0502020202020204" pitchFamily="34" charset="0"/>
                </a:endParaRPr>
              </a:p>
              <a:p>
                <a:pPr algn="ctr"/>
                <a:endParaRPr lang="fr-FR" sz="800">
                  <a:solidFill>
                    <a:srgbClr val="242269"/>
                  </a:solidFill>
                  <a:latin typeface="Century Gothic" panose="020B0502020202020204" pitchFamily="34" charset="0"/>
                </a:endParaRPr>
              </a:p>
              <a:p>
                <a:pPr algn="ctr"/>
                <a:r>
                  <a:rPr lang="fr-FR" sz="800">
                    <a:solidFill>
                      <a:srgbClr val="242269"/>
                    </a:solidFill>
                    <a:latin typeface="Century Gothic" panose="020B0502020202020204" pitchFamily="34" charset="0"/>
                  </a:rPr>
                  <a:t>0</a:t>
                </a:r>
              </a:p>
            </p:txBody>
          </p:sp>
        </p:grpSp>
      </p:grpSp>
      <p:grpSp>
        <p:nvGrpSpPr>
          <p:cNvPr id="129" name="Groupe 128">
            <a:extLst>
              <a:ext uri="{FF2B5EF4-FFF2-40B4-BE49-F238E27FC236}">
                <a16:creationId xmlns:a16="http://schemas.microsoft.com/office/drawing/2014/main" id="{55D64D4B-9D42-A911-18C7-C5E0B522EAE1}"/>
              </a:ext>
            </a:extLst>
          </p:cNvPr>
          <p:cNvGrpSpPr/>
          <p:nvPr/>
        </p:nvGrpSpPr>
        <p:grpSpPr>
          <a:xfrm>
            <a:off x="6693144" y="1866133"/>
            <a:ext cx="3993689" cy="3515865"/>
            <a:chOff x="6697967" y="1819740"/>
            <a:chExt cx="3993689" cy="3515865"/>
          </a:xfrm>
        </p:grpSpPr>
        <p:grpSp>
          <p:nvGrpSpPr>
            <p:cNvPr id="130" name="Groupe 129">
              <a:extLst>
                <a:ext uri="{FF2B5EF4-FFF2-40B4-BE49-F238E27FC236}">
                  <a16:creationId xmlns:a16="http://schemas.microsoft.com/office/drawing/2014/main" id="{005B3E02-E7D7-025D-83B7-C3B5C07C89D1}"/>
                </a:ext>
              </a:extLst>
            </p:cNvPr>
            <p:cNvGrpSpPr/>
            <p:nvPr/>
          </p:nvGrpSpPr>
          <p:grpSpPr>
            <a:xfrm>
              <a:off x="6697967" y="1819740"/>
              <a:ext cx="3993689" cy="3515865"/>
              <a:chOff x="6538135" y="1833094"/>
              <a:chExt cx="3993689" cy="3515865"/>
            </a:xfrm>
          </p:grpSpPr>
          <p:grpSp>
            <p:nvGrpSpPr>
              <p:cNvPr id="133" name="Groupe 132">
                <a:extLst>
                  <a:ext uri="{FF2B5EF4-FFF2-40B4-BE49-F238E27FC236}">
                    <a16:creationId xmlns:a16="http://schemas.microsoft.com/office/drawing/2014/main" id="{11A2629F-EC92-F514-88FF-4118F6BF9C53}"/>
                  </a:ext>
                </a:extLst>
              </p:cNvPr>
              <p:cNvGrpSpPr/>
              <p:nvPr/>
            </p:nvGrpSpPr>
            <p:grpSpPr>
              <a:xfrm>
                <a:off x="7383316" y="2305759"/>
                <a:ext cx="2379793" cy="2244884"/>
                <a:chOff x="8148048" y="2966395"/>
                <a:chExt cx="2379793" cy="2244884"/>
              </a:xfrm>
            </p:grpSpPr>
            <p:grpSp>
              <p:nvGrpSpPr>
                <p:cNvPr id="138" name="Groupe 137">
                  <a:extLst>
                    <a:ext uri="{FF2B5EF4-FFF2-40B4-BE49-F238E27FC236}">
                      <a16:creationId xmlns:a16="http://schemas.microsoft.com/office/drawing/2014/main" id="{0E1EFD8F-1F71-5A84-72BE-518BFD22D18A}"/>
                    </a:ext>
                  </a:extLst>
                </p:cNvPr>
                <p:cNvGrpSpPr/>
                <p:nvPr/>
              </p:nvGrpSpPr>
              <p:grpSpPr>
                <a:xfrm>
                  <a:off x="8148048" y="2966395"/>
                  <a:ext cx="1151667" cy="2244884"/>
                  <a:chOff x="6778931" y="2948888"/>
                  <a:chExt cx="1151667" cy="2244884"/>
                </a:xfrm>
              </p:grpSpPr>
              <p:grpSp>
                <p:nvGrpSpPr>
                  <p:cNvPr id="146" name="Group 5814">
                    <a:extLst>
                      <a:ext uri="{FF2B5EF4-FFF2-40B4-BE49-F238E27FC236}">
                        <a16:creationId xmlns:a16="http://schemas.microsoft.com/office/drawing/2014/main" id="{D2140458-99F5-C53E-B2F8-92D81D2186B9}"/>
                      </a:ext>
                    </a:extLst>
                  </p:cNvPr>
                  <p:cNvGrpSpPr/>
                  <p:nvPr/>
                </p:nvGrpSpPr>
                <p:grpSpPr>
                  <a:xfrm>
                    <a:off x="6778931" y="3415130"/>
                    <a:ext cx="1151667" cy="1778642"/>
                    <a:chOff x="-1" y="317401"/>
                    <a:chExt cx="1477263" cy="1312034"/>
                  </a:xfrm>
                </p:grpSpPr>
                <p:sp>
                  <p:nvSpPr>
                    <p:cNvPr id="150" name="Shape 5812">
                      <a:extLst>
                        <a:ext uri="{FF2B5EF4-FFF2-40B4-BE49-F238E27FC236}">
                          <a16:creationId xmlns:a16="http://schemas.microsoft.com/office/drawing/2014/main" id="{38C19B8A-D343-9E84-2FC7-8C825D16AD2F}"/>
                        </a:ext>
                      </a:extLst>
                    </p:cNvPr>
                    <p:cNvSpPr/>
                    <p:nvPr/>
                  </p:nvSpPr>
                  <p:spPr>
                    <a:xfrm>
                      <a:off x="-1" y="317401"/>
                      <a:ext cx="1477262" cy="1312034"/>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21600" y="21600"/>
                          </a:lnTo>
                          <a:lnTo>
                            <a:pt x="0" y="21600"/>
                          </a:lnTo>
                          <a:lnTo>
                            <a:pt x="10721" y="0"/>
                          </a:lnTo>
                          <a:close/>
                        </a:path>
                      </a:pathLst>
                    </a:custGeom>
                    <a:solidFill>
                      <a:schemeClr val="bg1">
                        <a:lumMod val="65000"/>
                        <a:alpha val="80000"/>
                      </a:schemeClr>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sp>
                  <p:nvSpPr>
                    <p:cNvPr id="151" name="Shape 5813">
                      <a:extLst>
                        <a:ext uri="{FF2B5EF4-FFF2-40B4-BE49-F238E27FC236}">
                          <a16:creationId xmlns:a16="http://schemas.microsoft.com/office/drawing/2014/main" id="{7551B87E-3EF3-3E69-BFD1-5B207613A16A}"/>
                        </a:ext>
                      </a:extLst>
                    </p:cNvPr>
                    <p:cNvSpPr/>
                    <p:nvPr/>
                  </p:nvSpPr>
                  <p:spPr>
                    <a:xfrm>
                      <a:off x="744047" y="317401"/>
                      <a:ext cx="733215" cy="13120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chemeClr val="tx1">
                        <a:alpha val="20000"/>
                      </a:schemeClr>
                    </a:solidFill>
                    <a:ln w="12700" cap="flat">
                      <a:noFill/>
                      <a:miter lim="400000"/>
                    </a:ln>
                    <a:effectLst>
                      <a:outerShdw blurRad="50800" dist="50800" dir="5400000" rotWithShape="0">
                        <a:srgbClr val="000000">
                          <a:alpha val="0"/>
                        </a:srgb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grpSp>
              <p:grpSp>
                <p:nvGrpSpPr>
                  <p:cNvPr id="147" name="Group 5">
                    <a:extLst>
                      <a:ext uri="{FF2B5EF4-FFF2-40B4-BE49-F238E27FC236}">
                        <a16:creationId xmlns:a16="http://schemas.microsoft.com/office/drawing/2014/main" id="{8BD53FBD-357A-E43D-C6C0-1571F1339B81}"/>
                      </a:ext>
                    </a:extLst>
                  </p:cNvPr>
                  <p:cNvGrpSpPr/>
                  <p:nvPr/>
                </p:nvGrpSpPr>
                <p:grpSpPr>
                  <a:xfrm>
                    <a:off x="7095543" y="2948888"/>
                    <a:ext cx="526885" cy="427650"/>
                    <a:chOff x="2502433" y="2002689"/>
                    <a:chExt cx="675845" cy="548567"/>
                  </a:xfrm>
                  <a:solidFill>
                    <a:schemeClr val="tx2"/>
                  </a:solidFill>
                </p:grpSpPr>
                <p:sp>
                  <p:nvSpPr>
                    <p:cNvPr id="148" name="Rectangle 147">
                      <a:extLst>
                        <a:ext uri="{FF2B5EF4-FFF2-40B4-BE49-F238E27FC236}">
                          <a16:creationId xmlns:a16="http://schemas.microsoft.com/office/drawing/2014/main" id="{5BD1FE0F-E352-BA97-CD94-BCC61A923EBF}"/>
                        </a:ext>
                      </a:extLst>
                    </p:cNvPr>
                    <p:cNvSpPr/>
                    <p:nvPr/>
                  </p:nvSpPr>
                  <p:spPr>
                    <a:xfrm>
                      <a:off x="2502433" y="2002689"/>
                      <a:ext cx="675845" cy="41388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latin typeface="Century Gothic" panose="020B0502020202020204" pitchFamily="34" charset="0"/>
                        </a:rPr>
                        <a:t>139</a:t>
                      </a:r>
                    </a:p>
                  </p:txBody>
                </p:sp>
                <p:sp>
                  <p:nvSpPr>
                    <p:cNvPr id="149" name="Isosceles Triangle 4">
                      <a:extLst>
                        <a:ext uri="{FF2B5EF4-FFF2-40B4-BE49-F238E27FC236}">
                          <a16:creationId xmlns:a16="http://schemas.microsoft.com/office/drawing/2014/main" id="{52F089F9-B3D8-F359-A8CD-D5EC3B208AF2}"/>
                        </a:ext>
                      </a:extLst>
                    </p:cNvPr>
                    <p:cNvSpPr/>
                    <p:nvPr/>
                  </p:nvSpPr>
                  <p:spPr>
                    <a:xfrm rot="10800000">
                      <a:off x="2709214" y="2413104"/>
                      <a:ext cx="262286" cy="138152"/>
                    </a:xfrm>
                    <a:prstGeom prst="triangl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latin typeface="Century Gothic" panose="020B0502020202020204" pitchFamily="34" charset="0"/>
                      </a:endParaRPr>
                    </a:p>
                  </p:txBody>
                </p:sp>
              </p:grpSp>
            </p:grpSp>
            <p:grpSp>
              <p:nvGrpSpPr>
                <p:cNvPr id="139" name="Groupe 138">
                  <a:extLst>
                    <a:ext uri="{FF2B5EF4-FFF2-40B4-BE49-F238E27FC236}">
                      <a16:creationId xmlns:a16="http://schemas.microsoft.com/office/drawing/2014/main" id="{D7847FC7-5816-0B0D-1A3C-194D878C5123}"/>
                    </a:ext>
                  </a:extLst>
                </p:cNvPr>
                <p:cNvGrpSpPr/>
                <p:nvPr/>
              </p:nvGrpSpPr>
              <p:grpSpPr>
                <a:xfrm>
                  <a:off x="9376174" y="3338664"/>
                  <a:ext cx="1151667" cy="1855110"/>
                  <a:chOff x="10181199" y="3338664"/>
                  <a:chExt cx="1151667" cy="1855110"/>
                </a:xfrm>
              </p:grpSpPr>
              <p:grpSp>
                <p:nvGrpSpPr>
                  <p:cNvPr id="140" name="Group 5814">
                    <a:extLst>
                      <a:ext uri="{FF2B5EF4-FFF2-40B4-BE49-F238E27FC236}">
                        <a16:creationId xmlns:a16="http://schemas.microsoft.com/office/drawing/2014/main" id="{9E7ABFF1-E2EB-DE06-C1FD-AF5562CCE7B6}"/>
                      </a:ext>
                    </a:extLst>
                  </p:cNvPr>
                  <p:cNvGrpSpPr/>
                  <p:nvPr/>
                </p:nvGrpSpPr>
                <p:grpSpPr>
                  <a:xfrm>
                    <a:off x="10181199" y="3804584"/>
                    <a:ext cx="1151667" cy="1389190"/>
                    <a:chOff x="-1" y="496968"/>
                    <a:chExt cx="1477263" cy="1132467"/>
                  </a:xfrm>
                </p:grpSpPr>
                <p:sp>
                  <p:nvSpPr>
                    <p:cNvPr id="144" name="Shape 5812">
                      <a:extLst>
                        <a:ext uri="{FF2B5EF4-FFF2-40B4-BE49-F238E27FC236}">
                          <a16:creationId xmlns:a16="http://schemas.microsoft.com/office/drawing/2014/main" id="{68F355D0-A11A-2A08-53E3-B9DC2C4B0720}"/>
                        </a:ext>
                      </a:extLst>
                    </p:cNvPr>
                    <p:cNvSpPr/>
                    <p:nvPr/>
                  </p:nvSpPr>
                  <p:spPr>
                    <a:xfrm>
                      <a:off x="-1" y="496968"/>
                      <a:ext cx="1477262" cy="1132467"/>
                    </a:xfrm>
                    <a:custGeom>
                      <a:avLst/>
                      <a:gdLst/>
                      <a:ahLst/>
                      <a:cxnLst>
                        <a:cxn ang="0">
                          <a:pos x="wd2" y="hd2"/>
                        </a:cxn>
                        <a:cxn ang="5400000">
                          <a:pos x="wd2" y="hd2"/>
                        </a:cxn>
                        <a:cxn ang="10800000">
                          <a:pos x="wd2" y="hd2"/>
                        </a:cxn>
                        <a:cxn ang="16200000">
                          <a:pos x="wd2" y="hd2"/>
                        </a:cxn>
                      </a:cxnLst>
                      <a:rect l="0" t="0" r="r" b="b"/>
                      <a:pathLst>
                        <a:path w="21600" h="21600" extrusionOk="0">
                          <a:moveTo>
                            <a:pt x="10721" y="0"/>
                          </a:moveTo>
                          <a:lnTo>
                            <a:pt x="21600" y="21600"/>
                          </a:lnTo>
                          <a:lnTo>
                            <a:pt x="0" y="21600"/>
                          </a:lnTo>
                          <a:lnTo>
                            <a:pt x="10721" y="0"/>
                          </a:lnTo>
                          <a:close/>
                        </a:path>
                      </a:pathLst>
                    </a:custGeom>
                    <a:solidFill>
                      <a:srgbClr val="0959D4">
                        <a:alpha val="80000"/>
                      </a:srgbClr>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sp>
                  <p:nvSpPr>
                    <p:cNvPr id="145" name="Shape 5813">
                      <a:extLst>
                        <a:ext uri="{FF2B5EF4-FFF2-40B4-BE49-F238E27FC236}">
                          <a16:creationId xmlns:a16="http://schemas.microsoft.com/office/drawing/2014/main" id="{9984314E-2C2A-F192-BEA7-F918D1BB5EF1}"/>
                        </a:ext>
                      </a:extLst>
                    </p:cNvPr>
                    <p:cNvSpPr/>
                    <p:nvPr/>
                  </p:nvSpPr>
                  <p:spPr>
                    <a:xfrm>
                      <a:off x="744047" y="525055"/>
                      <a:ext cx="733215" cy="11043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chemeClr val="tx1">
                        <a:alpha val="20000"/>
                      </a:schemeClr>
                    </a:solidFill>
                    <a:ln w="12700" cap="flat">
                      <a:noFill/>
                      <a:miter lim="400000"/>
                    </a:ln>
                    <a:effectLst>
                      <a:outerShdw blurRad="50800" dist="50800" dir="5400000" rotWithShape="0">
                        <a:srgbClr val="000000">
                          <a:alpha val="0"/>
                        </a:srgbClr>
                      </a:outerShdw>
                    </a:effectLst>
                  </p:spPr>
                  <p:txBody>
                    <a:bodyPr wrap="square" lIns="45719" tIns="45719" rIns="45719" bIns="45719" numCol="1" anchor="t">
                      <a:noAutofit/>
                    </a:bodyPr>
                    <a:lstStyle/>
                    <a:p>
                      <a:pPr>
                        <a:defRPr sz="2400">
                          <a:solidFill>
                            <a:srgbClr val="A6A6A6"/>
                          </a:solidFill>
                        </a:defRPr>
                      </a:pPr>
                      <a:endParaRPr>
                        <a:latin typeface="Century Gothic" panose="020B0502020202020204" pitchFamily="34" charset="0"/>
                      </a:endParaRPr>
                    </a:p>
                  </p:txBody>
                </p:sp>
              </p:grpSp>
              <p:grpSp>
                <p:nvGrpSpPr>
                  <p:cNvPr id="141" name="Group 59">
                    <a:extLst>
                      <a:ext uri="{FF2B5EF4-FFF2-40B4-BE49-F238E27FC236}">
                        <a16:creationId xmlns:a16="http://schemas.microsoft.com/office/drawing/2014/main" id="{663384D3-9DE2-5C50-9A83-91212F5F148F}"/>
                      </a:ext>
                    </a:extLst>
                  </p:cNvPr>
                  <p:cNvGrpSpPr/>
                  <p:nvPr/>
                </p:nvGrpSpPr>
                <p:grpSpPr>
                  <a:xfrm>
                    <a:off x="10475449" y="3338664"/>
                    <a:ext cx="571611" cy="429148"/>
                    <a:chOff x="2473749" y="2275750"/>
                    <a:chExt cx="733216" cy="550484"/>
                  </a:xfrm>
                  <a:solidFill>
                    <a:schemeClr val="accent4"/>
                  </a:solidFill>
                </p:grpSpPr>
                <p:sp>
                  <p:nvSpPr>
                    <p:cNvPr id="142" name="Rectangle 141">
                      <a:extLst>
                        <a:ext uri="{FF2B5EF4-FFF2-40B4-BE49-F238E27FC236}">
                          <a16:creationId xmlns:a16="http://schemas.microsoft.com/office/drawing/2014/main" id="{1C9D35E5-C117-2685-81FA-1C17C4BFA135}"/>
                        </a:ext>
                      </a:extLst>
                    </p:cNvPr>
                    <p:cNvSpPr/>
                    <p:nvPr/>
                  </p:nvSpPr>
                  <p:spPr>
                    <a:xfrm>
                      <a:off x="2473749" y="2275750"/>
                      <a:ext cx="733216" cy="413886"/>
                    </a:xfrm>
                    <a:prstGeom prst="rect">
                      <a:avLst/>
                    </a:prstGeom>
                    <a:solidFill>
                      <a:srgbClr val="0959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bg1"/>
                          </a:solidFill>
                          <a:latin typeface="Century Gothic" panose="020B0502020202020204" pitchFamily="34" charset="0"/>
                        </a:rPr>
                        <a:t>105,8</a:t>
                      </a:r>
                    </a:p>
                  </p:txBody>
                </p:sp>
                <p:sp>
                  <p:nvSpPr>
                    <p:cNvPr id="143" name="Isosceles Triangle 61">
                      <a:extLst>
                        <a:ext uri="{FF2B5EF4-FFF2-40B4-BE49-F238E27FC236}">
                          <a16:creationId xmlns:a16="http://schemas.microsoft.com/office/drawing/2014/main" id="{FEAED37D-D7AA-B66F-B2CA-163CFBEDD1CF}"/>
                        </a:ext>
                      </a:extLst>
                    </p:cNvPr>
                    <p:cNvSpPr/>
                    <p:nvPr/>
                  </p:nvSpPr>
                  <p:spPr>
                    <a:xfrm rot="10800000">
                      <a:off x="2709214" y="2688083"/>
                      <a:ext cx="262286" cy="138151"/>
                    </a:xfrm>
                    <a:prstGeom prst="triangle">
                      <a:avLst/>
                    </a:prstGeom>
                    <a:solidFill>
                      <a:srgbClr val="0959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lumMod val="75000"/>
                            <a:lumOff val="25000"/>
                          </a:schemeClr>
                        </a:solidFill>
                        <a:latin typeface="Century Gothic" panose="020B0502020202020204" pitchFamily="34" charset="0"/>
                      </a:endParaRPr>
                    </a:p>
                  </p:txBody>
                </p:sp>
              </p:grpSp>
            </p:grpSp>
          </p:grpSp>
          <p:sp>
            <p:nvSpPr>
              <p:cNvPr id="134" name="ZoneTexte 133">
                <a:extLst>
                  <a:ext uri="{FF2B5EF4-FFF2-40B4-BE49-F238E27FC236}">
                    <a16:creationId xmlns:a16="http://schemas.microsoft.com/office/drawing/2014/main" id="{BB8C8B1C-3AE5-54F1-5B50-8BAB9442946B}"/>
                  </a:ext>
                </a:extLst>
              </p:cNvPr>
              <p:cNvSpPr txBox="1"/>
              <p:nvPr/>
            </p:nvSpPr>
            <p:spPr>
              <a:xfrm>
                <a:off x="6951406" y="1833094"/>
                <a:ext cx="3167149" cy="338554"/>
              </a:xfrm>
              <a:prstGeom prst="rect">
                <a:avLst/>
              </a:prstGeom>
              <a:noFill/>
            </p:spPr>
            <p:txBody>
              <a:bodyPr wrap="square">
                <a:spAutoFit/>
              </a:bodyPr>
              <a:lstStyle/>
              <a:p>
                <a:pPr algn="ctr"/>
                <a:r>
                  <a:rPr lang="fr-FR" sz="1600" b="1" err="1">
                    <a:solidFill>
                      <a:srgbClr val="242269"/>
                    </a:solidFill>
                    <a:latin typeface="Century Gothic" panose="020B0502020202020204" pitchFamily="34" charset="0"/>
                  </a:rPr>
                  <a:t>Death</a:t>
                </a:r>
                <a:r>
                  <a:rPr lang="fr-FR" sz="1600" b="1">
                    <a:solidFill>
                      <a:srgbClr val="242269"/>
                    </a:solidFill>
                    <a:latin typeface="Century Gothic" panose="020B0502020202020204" pitchFamily="34" charset="0"/>
                  </a:rPr>
                  <a:t> and CV Events</a:t>
                </a:r>
              </a:p>
            </p:txBody>
          </p:sp>
          <p:sp>
            <p:nvSpPr>
              <p:cNvPr id="135" name="ZoneTexte 134">
                <a:extLst>
                  <a:ext uri="{FF2B5EF4-FFF2-40B4-BE49-F238E27FC236}">
                    <a16:creationId xmlns:a16="http://schemas.microsoft.com/office/drawing/2014/main" id="{9B8E3905-1949-2B0A-77B8-F963FB5F6283}"/>
                  </a:ext>
                </a:extLst>
              </p:cNvPr>
              <p:cNvSpPr txBox="1"/>
              <p:nvPr/>
            </p:nvSpPr>
            <p:spPr>
              <a:xfrm>
                <a:off x="6538135" y="4948849"/>
                <a:ext cx="3993689" cy="400110"/>
              </a:xfrm>
              <a:prstGeom prst="rect">
                <a:avLst/>
              </a:prstGeom>
              <a:noFill/>
            </p:spPr>
            <p:txBody>
              <a:bodyPr wrap="square">
                <a:spAutoFit/>
              </a:bodyPr>
              <a:lstStyle/>
              <a:p>
                <a:pPr algn="ctr">
                  <a:buNone/>
                </a:pPr>
                <a:r>
                  <a:rPr lang="fr-FR" sz="1000">
                    <a:solidFill>
                      <a:srgbClr val="242269"/>
                    </a:solidFill>
                    <a:latin typeface="Century Gothic" panose="020B0502020202020204" pitchFamily="34" charset="0"/>
                  </a:rPr>
                  <a:t>Incidence of </a:t>
                </a:r>
                <a:r>
                  <a:rPr lang="fr-FR" sz="1000" err="1">
                    <a:solidFill>
                      <a:srgbClr val="242269"/>
                    </a:solidFill>
                    <a:latin typeface="Century Gothic" panose="020B0502020202020204" pitchFamily="34" charset="0"/>
                  </a:rPr>
                  <a:t>mortality</a:t>
                </a:r>
                <a:r>
                  <a:rPr lang="fr-FR" sz="1000">
                    <a:solidFill>
                      <a:srgbClr val="242269"/>
                    </a:solidFill>
                    <a:latin typeface="Century Gothic" panose="020B0502020202020204" pitchFamily="34" charset="0"/>
                  </a:rPr>
                  <a:t> and CV </a:t>
                </a:r>
                <a:r>
                  <a:rPr lang="fr-FR" sz="1000" err="1">
                    <a:solidFill>
                      <a:srgbClr val="242269"/>
                    </a:solidFill>
                    <a:latin typeface="Century Gothic" panose="020B0502020202020204" pitchFamily="34" charset="0"/>
                  </a:rPr>
                  <a:t>events</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were</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evaluated</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after</a:t>
                </a:r>
                <a:r>
                  <a:rPr lang="fr-FR" sz="1000">
                    <a:solidFill>
                      <a:srgbClr val="242269"/>
                    </a:solidFill>
                    <a:latin typeface="Century Gothic" panose="020B0502020202020204" pitchFamily="34" charset="0"/>
                  </a:rPr>
                  <a:t> the first </a:t>
                </a:r>
                <a:r>
                  <a:rPr lang="fr-FR" sz="1000" err="1">
                    <a:solidFill>
                      <a:srgbClr val="242269"/>
                    </a:solidFill>
                    <a:latin typeface="Century Gothic" panose="020B0502020202020204" pitchFamily="34" charset="0"/>
                  </a:rPr>
                  <a:t>year</a:t>
                </a:r>
                <a:r>
                  <a:rPr lang="fr-FR" sz="1000">
                    <a:solidFill>
                      <a:srgbClr val="242269"/>
                    </a:solidFill>
                    <a:latin typeface="Century Gothic" panose="020B0502020202020204" pitchFamily="34" charset="0"/>
                  </a:rPr>
                  <a:t> of follow-up. </a:t>
                </a:r>
                <a:r>
                  <a:rPr lang="fr-FR" sz="1000" err="1">
                    <a:solidFill>
                      <a:srgbClr val="242269"/>
                    </a:solidFill>
                    <a:latin typeface="Century Gothic" panose="020B0502020202020204" pitchFamily="34" charset="0"/>
                  </a:rPr>
                  <a:t>Adapted</a:t>
                </a:r>
                <a:r>
                  <a:rPr lang="fr-FR" sz="1000">
                    <a:solidFill>
                      <a:srgbClr val="242269"/>
                    </a:solidFill>
                    <a:latin typeface="Century Gothic" panose="020B0502020202020204" pitchFamily="34" charset="0"/>
                  </a:rPr>
                  <a:t> </a:t>
                </a:r>
                <a:r>
                  <a:rPr lang="fr-FR" sz="1000" err="1">
                    <a:solidFill>
                      <a:srgbClr val="242269"/>
                    </a:solidFill>
                    <a:latin typeface="Century Gothic" panose="020B0502020202020204" pitchFamily="34" charset="0"/>
                  </a:rPr>
                  <a:t>from</a:t>
                </a:r>
                <a:r>
                  <a:rPr lang="fr-FR" sz="1000">
                    <a:solidFill>
                      <a:srgbClr val="242269"/>
                    </a:solidFill>
                    <a:latin typeface="Century Gothic" panose="020B0502020202020204" pitchFamily="34" charset="0"/>
                  </a:rPr>
                  <a:t> Fig. 3</a:t>
                </a:r>
              </a:p>
            </p:txBody>
          </p:sp>
          <p:sp>
            <p:nvSpPr>
              <p:cNvPr id="136" name="ZoneTexte 135">
                <a:extLst>
                  <a:ext uri="{FF2B5EF4-FFF2-40B4-BE49-F238E27FC236}">
                    <a16:creationId xmlns:a16="http://schemas.microsoft.com/office/drawing/2014/main" id="{E1615CB3-09F2-EA16-2BE0-ED2A49190121}"/>
                  </a:ext>
                </a:extLst>
              </p:cNvPr>
              <p:cNvSpPr txBox="1"/>
              <p:nvPr/>
            </p:nvSpPr>
            <p:spPr>
              <a:xfrm>
                <a:off x="7391384" y="4531756"/>
                <a:ext cx="1125886" cy="461665"/>
              </a:xfrm>
              <a:prstGeom prst="rect">
                <a:avLst/>
              </a:prstGeom>
              <a:noFill/>
            </p:spPr>
            <p:txBody>
              <a:bodyPr wrap="square">
                <a:spAutoFit/>
              </a:bodyPr>
              <a:lstStyle/>
              <a:p>
                <a:pPr algn="ctr"/>
                <a:r>
                  <a:rPr lang="fr-FR" sz="1200" b="1">
                    <a:solidFill>
                      <a:srgbClr val="56535A"/>
                    </a:solidFill>
                    <a:latin typeface="Century Gothic" panose="020B0502020202020204" pitchFamily="34" charset="0"/>
                  </a:rPr>
                  <a:t>Free-</a:t>
                </a:r>
                <a:r>
                  <a:rPr lang="fr-FR" sz="1200" b="1" err="1">
                    <a:solidFill>
                      <a:srgbClr val="56535A"/>
                    </a:solidFill>
                    <a:latin typeface="Century Gothic" panose="020B0502020202020204" pitchFamily="34" charset="0"/>
                  </a:rPr>
                  <a:t>pill</a:t>
                </a:r>
                <a:endParaRPr lang="fr-FR" sz="1200" b="1">
                  <a:solidFill>
                    <a:srgbClr val="56535A"/>
                  </a:solidFill>
                  <a:latin typeface="Century Gothic" panose="020B0502020202020204" pitchFamily="34" charset="0"/>
                </a:endParaRPr>
              </a:p>
              <a:p>
                <a:pPr algn="ctr"/>
                <a:r>
                  <a:rPr lang="fr-FR" sz="1200" b="1">
                    <a:solidFill>
                      <a:srgbClr val="56535A"/>
                    </a:solidFill>
                    <a:latin typeface="Century Gothic" panose="020B0502020202020204" pitchFamily="34" charset="0"/>
                  </a:rPr>
                  <a:t>(n = 6 105)</a:t>
                </a:r>
              </a:p>
            </p:txBody>
          </p:sp>
          <p:sp>
            <p:nvSpPr>
              <p:cNvPr id="137" name="ZoneTexte 136">
                <a:extLst>
                  <a:ext uri="{FF2B5EF4-FFF2-40B4-BE49-F238E27FC236}">
                    <a16:creationId xmlns:a16="http://schemas.microsoft.com/office/drawing/2014/main" id="{DCFC0CEE-E91F-CAAE-12B3-3D2A71E594CE}"/>
                  </a:ext>
                </a:extLst>
              </p:cNvPr>
              <p:cNvSpPr txBox="1"/>
              <p:nvPr/>
            </p:nvSpPr>
            <p:spPr>
              <a:xfrm>
                <a:off x="8606620" y="4531756"/>
                <a:ext cx="1125886" cy="461665"/>
              </a:xfrm>
              <a:prstGeom prst="rect">
                <a:avLst/>
              </a:prstGeom>
              <a:noFill/>
            </p:spPr>
            <p:txBody>
              <a:bodyPr wrap="square">
                <a:spAutoFit/>
              </a:bodyPr>
              <a:lstStyle>
                <a:defPPr>
                  <a:defRPr lang="fr-FR"/>
                </a:defPPr>
                <a:lvl1pPr algn="ctr">
                  <a:defRPr sz="1200" b="1">
                    <a:solidFill>
                      <a:srgbClr val="48A67F"/>
                    </a:solidFill>
                    <a:latin typeface="Century Gothic" panose="020B0502020202020204" pitchFamily="34" charset="0"/>
                  </a:defRPr>
                </a:lvl1pPr>
              </a:lstStyle>
              <a:p>
                <a:r>
                  <a:rPr lang="fr-FR">
                    <a:solidFill>
                      <a:srgbClr val="0959D4"/>
                    </a:solidFill>
                  </a:rPr>
                  <a:t>Single-</a:t>
                </a:r>
                <a:r>
                  <a:rPr lang="fr-FR" err="1">
                    <a:solidFill>
                      <a:srgbClr val="0959D4"/>
                    </a:solidFill>
                  </a:rPr>
                  <a:t>pill</a:t>
                </a:r>
                <a:endParaRPr lang="fr-FR">
                  <a:solidFill>
                    <a:srgbClr val="0959D4"/>
                  </a:solidFill>
                </a:endParaRPr>
              </a:p>
              <a:p>
                <a:r>
                  <a:rPr lang="fr-FR">
                    <a:solidFill>
                      <a:srgbClr val="0959D4"/>
                    </a:solidFill>
                  </a:rPr>
                  <a:t>(n = 12 150)</a:t>
                </a:r>
              </a:p>
            </p:txBody>
          </p:sp>
        </p:grpSp>
        <p:sp>
          <p:nvSpPr>
            <p:cNvPr id="131" name="TextBox 71">
              <a:extLst>
                <a:ext uri="{FF2B5EF4-FFF2-40B4-BE49-F238E27FC236}">
                  <a16:creationId xmlns:a16="http://schemas.microsoft.com/office/drawing/2014/main" id="{9135B5C2-552F-8470-CA7D-82F32B427823}"/>
                </a:ext>
              </a:extLst>
            </p:cNvPr>
            <p:cNvSpPr txBox="1"/>
            <p:nvPr/>
          </p:nvSpPr>
          <p:spPr>
            <a:xfrm rot="16200000">
              <a:off x="5848888" y="3065278"/>
              <a:ext cx="2556146" cy="461665"/>
            </a:xfrm>
            <a:prstGeom prst="rect">
              <a:avLst/>
            </a:prstGeom>
            <a:noFill/>
          </p:spPr>
          <p:txBody>
            <a:bodyPr wrap="square" rtlCol="0">
              <a:spAutoFit/>
            </a:bodyPr>
            <a:lstStyle/>
            <a:p>
              <a:pPr algn="ctr"/>
              <a:r>
                <a:rPr lang="fr-FR" sz="1200" b="1" err="1">
                  <a:solidFill>
                    <a:srgbClr val="242269"/>
                  </a:solidFill>
                  <a:latin typeface="Century Gothic" panose="020B0502020202020204" pitchFamily="34" charset="0"/>
                </a:rPr>
                <a:t>Death</a:t>
              </a:r>
              <a:r>
                <a:rPr lang="fr-FR" sz="1200" b="1">
                  <a:solidFill>
                    <a:srgbClr val="242269"/>
                  </a:solidFill>
                  <a:latin typeface="Century Gothic" panose="020B0502020202020204" pitchFamily="34" charset="0"/>
                </a:rPr>
                <a:t> and CV </a:t>
              </a:r>
              <a:r>
                <a:rPr lang="fr-FR" sz="1200" b="1" err="1">
                  <a:solidFill>
                    <a:srgbClr val="242269"/>
                  </a:solidFill>
                  <a:latin typeface="Century Gothic" panose="020B0502020202020204" pitchFamily="34" charset="0"/>
                </a:rPr>
                <a:t>events</a:t>
              </a:r>
              <a:r>
                <a:rPr lang="fr-FR" sz="1200" b="1">
                  <a:solidFill>
                    <a:srgbClr val="242269"/>
                  </a:solidFill>
                  <a:latin typeface="Century Gothic" panose="020B0502020202020204" pitchFamily="34" charset="0"/>
                </a:rPr>
                <a:t> rate</a:t>
              </a:r>
            </a:p>
            <a:p>
              <a:pPr algn="ctr"/>
              <a:r>
                <a:rPr lang="fr-FR" sz="1200" b="1">
                  <a:solidFill>
                    <a:srgbClr val="242269"/>
                  </a:solidFill>
                  <a:latin typeface="Century Gothic" panose="020B0502020202020204" pitchFamily="34" charset="0"/>
                </a:rPr>
                <a:t>per 1000-person/</a:t>
              </a:r>
              <a:r>
                <a:rPr lang="fr-FR" sz="1200" b="1" err="1">
                  <a:solidFill>
                    <a:srgbClr val="242269"/>
                  </a:solidFill>
                  <a:latin typeface="Century Gothic" panose="020B0502020202020204" pitchFamily="34" charset="0"/>
                </a:rPr>
                <a:t>year</a:t>
              </a:r>
              <a:endParaRPr lang="en-US" sz="1200" b="1">
                <a:solidFill>
                  <a:srgbClr val="242269"/>
                </a:solidFill>
                <a:latin typeface="Century Gothic" panose="020B0502020202020204" pitchFamily="34" charset="0"/>
              </a:endParaRPr>
            </a:p>
          </p:txBody>
        </p:sp>
        <p:sp>
          <p:nvSpPr>
            <p:cNvPr id="132" name="Rectangle 131">
              <a:extLst>
                <a:ext uri="{FF2B5EF4-FFF2-40B4-BE49-F238E27FC236}">
                  <a16:creationId xmlns:a16="http://schemas.microsoft.com/office/drawing/2014/main" id="{623C93F2-9225-BA47-28DF-F61896248718}"/>
                </a:ext>
              </a:extLst>
            </p:cNvPr>
            <p:cNvSpPr/>
            <p:nvPr/>
          </p:nvSpPr>
          <p:spPr>
            <a:xfrm>
              <a:off x="7300108" y="2558026"/>
              <a:ext cx="423880" cy="19476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050">
                  <a:solidFill>
                    <a:srgbClr val="242269"/>
                  </a:solidFill>
                  <a:latin typeface="Century Gothic" panose="020B0502020202020204" pitchFamily="34" charset="0"/>
                </a:rPr>
                <a:t>150</a:t>
              </a:r>
            </a:p>
            <a:p>
              <a:pPr algn="ctr"/>
              <a:endParaRPr lang="fr-FR" sz="1050">
                <a:solidFill>
                  <a:srgbClr val="242269"/>
                </a:solidFill>
                <a:latin typeface="Century Gothic" panose="020B0502020202020204" pitchFamily="34" charset="0"/>
              </a:endParaRPr>
            </a:p>
            <a:p>
              <a:pPr algn="ctr"/>
              <a:r>
                <a:rPr lang="fr-FR" sz="1050">
                  <a:solidFill>
                    <a:srgbClr val="242269"/>
                  </a:solidFill>
                  <a:latin typeface="Century Gothic" panose="020B0502020202020204" pitchFamily="34" charset="0"/>
                </a:rPr>
                <a:t>125</a:t>
              </a:r>
            </a:p>
            <a:p>
              <a:pPr algn="ctr"/>
              <a:endParaRPr lang="fr-FR" sz="1050">
                <a:solidFill>
                  <a:srgbClr val="242269"/>
                </a:solidFill>
                <a:latin typeface="Century Gothic" panose="020B0502020202020204" pitchFamily="34" charset="0"/>
              </a:endParaRPr>
            </a:p>
            <a:p>
              <a:pPr algn="ctr"/>
              <a:r>
                <a:rPr lang="fr-FR" sz="1050">
                  <a:solidFill>
                    <a:srgbClr val="242269"/>
                  </a:solidFill>
                  <a:latin typeface="Century Gothic" panose="020B0502020202020204" pitchFamily="34" charset="0"/>
                </a:rPr>
                <a:t>100</a:t>
              </a:r>
            </a:p>
            <a:p>
              <a:pPr algn="ctr"/>
              <a:endParaRPr lang="fr-FR" sz="1050">
                <a:solidFill>
                  <a:srgbClr val="242269"/>
                </a:solidFill>
                <a:latin typeface="Century Gothic" panose="020B0502020202020204" pitchFamily="34" charset="0"/>
              </a:endParaRPr>
            </a:p>
            <a:p>
              <a:pPr algn="ctr"/>
              <a:r>
                <a:rPr lang="fr-FR" sz="1050">
                  <a:solidFill>
                    <a:srgbClr val="242269"/>
                  </a:solidFill>
                  <a:latin typeface="Century Gothic" panose="020B0502020202020204" pitchFamily="34" charset="0"/>
                </a:rPr>
                <a:t>75</a:t>
              </a:r>
            </a:p>
            <a:p>
              <a:pPr algn="ctr"/>
              <a:endParaRPr lang="fr-FR" sz="1050">
                <a:solidFill>
                  <a:srgbClr val="242269"/>
                </a:solidFill>
                <a:latin typeface="Century Gothic" panose="020B0502020202020204" pitchFamily="34" charset="0"/>
              </a:endParaRPr>
            </a:p>
            <a:p>
              <a:pPr algn="ctr"/>
              <a:r>
                <a:rPr lang="fr-FR" sz="1050">
                  <a:solidFill>
                    <a:srgbClr val="242269"/>
                  </a:solidFill>
                  <a:latin typeface="Century Gothic" panose="020B0502020202020204" pitchFamily="34" charset="0"/>
                </a:rPr>
                <a:t>50</a:t>
              </a:r>
            </a:p>
            <a:p>
              <a:pPr algn="ctr"/>
              <a:endParaRPr lang="fr-FR" sz="1050">
                <a:solidFill>
                  <a:srgbClr val="242269"/>
                </a:solidFill>
                <a:latin typeface="Century Gothic" panose="020B0502020202020204" pitchFamily="34" charset="0"/>
              </a:endParaRPr>
            </a:p>
            <a:p>
              <a:pPr algn="ctr"/>
              <a:r>
                <a:rPr lang="fr-FR" sz="1050">
                  <a:solidFill>
                    <a:srgbClr val="242269"/>
                  </a:solidFill>
                  <a:latin typeface="Century Gothic" panose="020B0502020202020204" pitchFamily="34" charset="0"/>
                </a:rPr>
                <a:t>25</a:t>
              </a:r>
            </a:p>
            <a:p>
              <a:pPr algn="ctr"/>
              <a:endParaRPr lang="fr-FR" sz="1050">
                <a:solidFill>
                  <a:srgbClr val="242269"/>
                </a:solidFill>
                <a:latin typeface="Century Gothic" panose="020B0502020202020204" pitchFamily="34" charset="0"/>
              </a:endParaRPr>
            </a:p>
            <a:p>
              <a:pPr algn="ctr"/>
              <a:r>
                <a:rPr lang="fr-FR" sz="1050">
                  <a:solidFill>
                    <a:srgbClr val="242269"/>
                  </a:solidFill>
                  <a:latin typeface="Century Gothic" panose="020B0502020202020204" pitchFamily="34" charset="0"/>
                </a:rPr>
                <a:t>0</a:t>
              </a:r>
            </a:p>
          </p:txBody>
        </p:sp>
      </p:grpSp>
      <p:sp>
        <p:nvSpPr>
          <p:cNvPr id="152" name="ZoneTexte 151">
            <a:extLst>
              <a:ext uri="{FF2B5EF4-FFF2-40B4-BE49-F238E27FC236}">
                <a16:creationId xmlns:a16="http://schemas.microsoft.com/office/drawing/2014/main" id="{7C0780C0-4048-4B93-020F-F2E77B303744}"/>
              </a:ext>
            </a:extLst>
          </p:cNvPr>
          <p:cNvSpPr txBox="1"/>
          <p:nvPr/>
        </p:nvSpPr>
        <p:spPr>
          <a:xfrm>
            <a:off x="8830459" y="2439007"/>
            <a:ext cx="1023649" cy="215444"/>
          </a:xfrm>
          <a:prstGeom prst="rect">
            <a:avLst/>
          </a:prstGeom>
          <a:noFill/>
        </p:spPr>
        <p:txBody>
          <a:bodyPr wrap="square">
            <a:spAutoFit/>
          </a:bodyPr>
          <a:lstStyle/>
          <a:p>
            <a:pPr algn="ctr"/>
            <a:r>
              <a:rPr lang="fr-FR" sz="800">
                <a:solidFill>
                  <a:srgbClr val="242269"/>
                </a:solidFill>
                <a:latin typeface="Century Gothic" panose="020B0502020202020204" pitchFamily="34" charset="0"/>
              </a:rPr>
              <a:t>p &lt; 0.001</a:t>
            </a:r>
          </a:p>
        </p:txBody>
      </p:sp>
      <p:pic>
        <p:nvPicPr>
          <p:cNvPr id="153" name="Image 152">
            <a:extLst>
              <a:ext uri="{FF2B5EF4-FFF2-40B4-BE49-F238E27FC236}">
                <a16:creationId xmlns:a16="http://schemas.microsoft.com/office/drawing/2014/main" id="{846F1306-1CA7-638E-A245-E523D64E8639}"/>
              </a:ext>
            </a:extLst>
          </p:cNvPr>
          <p:cNvPicPr>
            <a:picLocks noChangeAspect="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420456" y="827307"/>
            <a:ext cx="1670984" cy="803806"/>
          </a:xfrm>
          <a:prstGeom prst="rect">
            <a:avLst/>
          </a:prstGeom>
        </p:spPr>
      </p:pic>
      <p:sp>
        <p:nvSpPr>
          <p:cNvPr id="154" name="ZoneTexte 153">
            <a:extLst>
              <a:ext uri="{FF2B5EF4-FFF2-40B4-BE49-F238E27FC236}">
                <a16:creationId xmlns:a16="http://schemas.microsoft.com/office/drawing/2014/main" id="{FB03BA69-ADE0-FCFA-E953-BC293C4CF57F}"/>
              </a:ext>
            </a:extLst>
          </p:cNvPr>
          <p:cNvSpPr txBox="1"/>
          <p:nvPr/>
        </p:nvSpPr>
        <p:spPr>
          <a:xfrm>
            <a:off x="2757461" y="5369039"/>
            <a:ext cx="3034756"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800" err="1">
                <a:effectLst/>
                <a:latin typeface="Century Gothic" panose="020B0502020202020204" pitchFamily="34" charset="0"/>
              </a:rPr>
              <a:t>Adapted</a:t>
            </a:r>
            <a:r>
              <a:rPr lang="fr-FR" sz="800">
                <a:effectLst/>
                <a:latin typeface="Century Gothic" panose="020B0502020202020204" pitchFamily="34" charset="0"/>
              </a:rPr>
              <a:t> </a:t>
            </a:r>
            <a:r>
              <a:rPr lang="fr-FR" sz="800" err="1">
                <a:effectLst/>
                <a:latin typeface="Century Gothic" panose="020B0502020202020204" pitchFamily="34" charset="0"/>
              </a:rPr>
              <a:t>from</a:t>
            </a:r>
            <a:r>
              <a:rPr lang="fr-FR" sz="800">
                <a:effectLst/>
                <a:latin typeface="Century Gothic" panose="020B0502020202020204" pitchFamily="34" charset="0"/>
              </a:rPr>
              <a:t> </a:t>
            </a:r>
            <a:r>
              <a:rPr lang="fr-FR" sz="800" err="1">
                <a:effectLst/>
                <a:latin typeface="Century Gothic" panose="020B0502020202020204" pitchFamily="34" charset="0"/>
              </a:rPr>
              <a:t>Snyman</a:t>
            </a:r>
            <a:r>
              <a:rPr lang="fr-FR" sz="800">
                <a:effectLst/>
                <a:latin typeface="Century Gothic" panose="020B0502020202020204" pitchFamily="34" charset="0"/>
              </a:rPr>
              <a:t> JR. Journal of Hypertension. 2024</a:t>
            </a:r>
          </a:p>
        </p:txBody>
      </p:sp>
      <p:sp>
        <p:nvSpPr>
          <p:cNvPr id="155" name="ZoneTexte 154">
            <a:extLst>
              <a:ext uri="{FF2B5EF4-FFF2-40B4-BE49-F238E27FC236}">
                <a16:creationId xmlns:a16="http://schemas.microsoft.com/office/drawing/2014/main" id="{586233E3-DDF2-130C-4FE2-9BA7CA292462}"/>
              </a:ext>
            </a:extLst>
          </p:cNvPr>
          <p:cNvSpPr txBox="1"/>
          <p:nvPr/>
        </p:nvSpPr>
        <p:spPr>
          <a:xfrm>
            <a:off x="7974878" y="5345135"/>
            <a:ext cx="3034756"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800" err="1">
                <a:effectLst/>
                <a:latin typeface="Century Gothic" panose="020B0502020202020204" pitchFamily="34" charset="0"/>
              </a:rPr>
              <a:t>Adapted</a:t>
            </a:r>
            <a:r>
              <a:rPr lang="fr-FR" sz="800">
                <a:effectLst/>
                <a:latin typeface="Century Gothic" panose="020B0502020202020204" pitchFamily="34" charset="0"/>
              </a:rPr>
              <a:t> </a:t>
            </a:r>
            <a:r>
              <a:rPr lang="fr-FR" sz="800" err="1">
                <a:effectLst/>
                <a:latin typeface="Century Gothic" panose="020B0502020202020204" pitchFamily="34" charset="0"/>
              </a:rPr>
              <a:t>from</a:t>
            </a:r>
            <a:r>
              <a:rPr lang="fr-FR" sz="800">
                <a:effectLst/>
                <a:latin typeface="Century Gothic" panose="020B0502020202020204" pitchFamily="34" charset="0"/>
              </a:rPr>
              <a:t> </a:t>
            </a:r>
            <a:r>
              <a:rPr lang="fr-FR" sz="800" err="1">
                <a:effectLst/>
                <a:latin typeface="Century Gothic" panose="020B0502020202020204" pitchFamily="34" charset="0"/>
              </a:rPr>
              <a:t>Snyman</a:t>
            </a:r>
            <a:r>
              <a:rPr lang="fr-FR" sz="800">
                <a:effectLst/>
                <a:latin typeface="Century Gothic" panose="020B0502020202020204" pitchFamily="34" charset="0"/>
              </a:rPr>
              <a:t> JR. Journal of Hypertension. 2024</a:t>
            </a:r>
          </a:p>
        </p:txBody>
      </p:sp>
    </p:spTree>
    <p:extLst>
      <p:ext uri="{BB962C8B-B14F-4D97-AF65-F5344CB8AC3E}">
        <p14:creationId xmlns:p14="http://schemas.microsoft.com/office/powerpoint/2010/main" val="408892272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BD869C-72EC-5FF0-488D-6375E498595B}"/>
            </a:ext>
          </a:extLst>
        </p:cNvPr>
        <p:cNvGrpSpPr/>
        <p:nvPr/>
      </p:nvGrpSpPr>
      <p:grpSpPr>
        <a:xfrm>
          <a:off x="0" y="0"/>
          <a:ext cx="0" cy="0"/>
          <a:chOff x="0" y="0"/>
          <a:chExt cx="0" cy="0"/>
        </a:xfrm>
      </p:grpSpPr>
      <p:sp>
        <p:nvSpPr>
          <p:cNvPr id="5" name="Title 5">
            <a:extLst>
              <a:ext uri="{FF2B5EF4-FFF2-40B4-BE49-F238E27FC236}">
                <a16:creationId xmlns:a16="http://schemas.microsoft.com/office/drawing/2014/main" id="{1D3A6C03-365F-6FAC-B94C-F0EC10630EFA}"/>
              </a:ext>
            </a:extLst>
          </p:cNvPr>
          <p:cNvSpPr txBox="1">
            <a:spLocks/>
          </p:cNvSpPr>
          <p:nvPr/>
        </p:nvSpPr>
        <p:spPr>
          <a:xfrm>
            <a:off x="1598901" y="2438400"/>
            <a:ext cx="8994197" cy="1312538"/>
          </a:xfrm>
          <a:prstGeom prst="rect">
            <a:avLst/>
          </a:prstGeom>
        </p:spPr>
        <p:txBody>
          <a:bodyPr vert="horz" lIns="0" tIns="0" rIns="0" bIns="0" rtlCol="0" anchor="t" anchorCtr="0">
            <a:noAutofit/>
          </a:bodyPr>
          <a:lstStyle>
            <a:lvl1pPr algn="l" defTabSz="914400" rtl="0" eaLnBrk="1" latinLnBrk="0" hangingPunct="1">
              <a:lnSpc>
                <a:spcPts val="5200"/>
              </a:lnSpc>
              <a:spcBef>
                <a:spcPct val="0"/>
              </a:spcBef>
              <a:buNone/>
              <a:defRPr sz="4100" b="1" i="0" kern="1200">
                <a:solidFill>
                  <a:schemeClr val="accent1"/>
                </a:solidFill>
                <a:latin typeface="Century Gothic" panose="020B0502020202020204" pitchFamily="34" charset="0"/>
                <a:ea typeface="+mj-ea"/>
                <a:cs typeface="+mj-cs"/>
              </a:defRPr>
            </a:lvl1pPr>
          </a:lstStyle>
          <a:p>
            <a:pPr marL="0" marR="0" lvl="0" indent="0" algn="ctr" defTabSz="914400" rtl="0" eaLnBrk="1" fontAlgn="auto" latinLnBrk="0" hangingPunct="1">
              <a:lnSpc>
                <a:spcPts val="5200"/>
              </a:lnSpc>
              <a:spcBef>
                <a:spcPct val="0"/>
              </a:spcBef>
              <a:spcAft>
                <a:spcPts val="0"/>
              </a:spcAft>
              <a:buClrTx/>
              <a:buSzTx/>
              <a:buFontTx/>
              <a:buNone/>
              <a:tabLst/>
              <a:defRPr/>
            </a:pPr>
            <a:r>
              <a:rPr lang="en-US" sz="4400">
                <a:solidFill>
                  <a:schemeClr val="tx2">
                    <a:lumMod val="75000"/>
                  </a:schemeClr>
                </a:solidFill>
              </a:rPr>
              <a:t>The </a:t>
            </a:r>
            <a:r>
              <a:rPr kumimoji="0" lang="en-US" sz="4400" i="0" u="none" strike="noStrike" kern="1200" cap="none" spc="0" normalizeH="0" baseline="0" noProof="0">
                <a:ln>
                  <a:noFill/>
                </a:ln>
                <a:solidFill>
                  <a:schemeClr val="tx2">
                    <a:lumMod val="75000"/>
                  </a:schemeClr>
                </a:solidFill>
                <a:effectLst/>
                <a:uLnTx/>
                <a:uFillTx/>
                <a:latin typeface="Century Gothic" panose="020B0502020202020204" pitchFamily="34" charset="0"/>
                <a:ea typeface="+mj-ea"/>
                <a:cs typeface="+mj-cs"/>
              </a:rPr>
              <a:t>patient with hypertension and dyslipidemia</a:t>
            </a:r>
          </a:p>
        </p:txBody>
      </p:sp>
    </p:spTree>
    <p:extLst>
      <p:ext uri="{BB962C8B-B14F-4D97-AF65-F5344CB8AC3E}">
        <p14:creationId xmlns:p14="http://schemas.microsoft.com/office/powerpoint/2010/main" val="279428964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71D5475-6F52-F03A-1761-8A869CFB2579}"/>
              </a:ext>
            </a:extLst>
          </p:cNvPr>
          <p:cNvPicPr>
            <a:picLocks noChangeAspect="1"/>
          </p:cNvPicPr>
          <p:nvPr/>
        </p:nvPicPr>
        <p:blipFill>
          <a:blip r:embed="rId3"/>
          <a:stretch>
            <a:fillRect/>
          </a:stretch>
        </p:blipFill>
        <p:spPr>
          <a:xfrm>
            <a:off x="1696319" y="1208314"/>
            <a:ext cx="8754736" cy="4929185"/>
          </a:xfrm>
          <a:prstGeom prst="rect">
            <a:avLst/>
          </a:prstGeom>
          <a:ln>
            <a:noFill/>
          </a:ln>
        </p:spPr>
      </p:pic>
      <p:sp>
        <p:nvSpPr>
          <p:cNvPr id="19" name="Title 1">
            <a:extLst>
              <a:ext uri="{FF2B5EF4-FFF2-40B4-BE49-F238E27FC236}">
                <a16:creationId xmlns:a16="http://schemas.microsoft.com/office/drawing/2014/main" id="{E16958E8-6283-EB61-AA78-9357BBBDFB53}"/>
              </a:ext>
            </a:extLst>
          </p:cNvPr>
          <p:cNvSpPr txBox="1">
            <a:spLocks/>
          </p:cNvSpPr>
          <p:nvPr/>
        </p:nvSpPr>
        <p:spPr>
          <a:xfrm>
            <a:off x="513911" y="263736"/>
            <a:ext cx="9944100" cy="958850"/>
          </a:xfrm>
          <a:prstGeom prst="rect">
            <a:avLst/>
          </a:prstGeom>
        </p:spPr>
        <p:txBody>
          <a:bodyPr vert="horz" lIns="0" tIns="0" rIns="0" bIns="0" rtlCol="0" anchor="t" anchorCtr="0">
            <a:no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3200"/>
              </a:lnSpc>
              <a:spcBef>
                <a:spcPct val="0"/>
              </a:spcBef>
              <a:spcAft>
                <a:spcPts val="0"/>
              </a:spcAft>
              <a:buClrTx/>
              <a:buSzTx/>
              <a:buFontTx/>
              <a:buNone/>
              <a:tabLst/>
              <a:defRPr/>
            </a:pPr>
            <a:r>
              <a:rPr kumimoji="0" lang="en-GB" sz="2800" b="1" i="0" u="none" strike="noStrike" kern="1200" cap="none" spc="0" normalizeH="0" baseline="0" noProof="0">
                <a:ln>
                  <a:noFill/>
                </a:ln>
                <a:solidFill>
                  <a:srgbClr val="EA5C47"/>
                </a:solidFill>
                <a:effectLst/>
                <a:uLnTx/>
                <a:uFillTx/>
                <a:latin typeface="Poppins" panose="00000500000000000000" pitchFamily="2" charset="0"/>
                <a:cs typeface="Poppins" panose="00000500000000000000" pitchFamily="2" charset="0"/>
              </a:rPr>
              <a:t>By age 50, </a:t>
            </a:r>
            <a:r>
              <a:rPr kumimoji="0" lang="en-GB" sz="2800" b="1" i="0" u="none" strike="noStrike" kern="1200" cap="none" spc="0" normalizeH="0" baseline="0" noProof="0">
                <a:ln>
                  <a:noFill/>
                </a:ln>
                <a:solidFill>
                  <a:srgbClr val="242269"/>
                </a:solidFill>
                <a:effectLst/>
                <a:uLnTx/>
                <a:uFillTx/>
                <a:latin typeface="Poppins" panose="00000500000000000000" pitchFamily="2" charset="0"/>
                <a:cs typeface="Poppins" panose="00000500000000000000" pitchFamily="2" charset="0"/>
              </a:rPr>
              <a:t>patients are more likely to have both </a:t>
            </a:r>
            <a:r>
              <a:rPr kumimoji="0" lang="en-GB" sz="2800" b="1" i="0" u="none" strike="noStrike" kern="1200" cap="none" spc="0" normalizeH="0" baseline="0" noProof="0">
                <a:ln>
                  <a:noFill/>
                </a:ln>
                <a:solidFill>
                  <a:srgbClr val="EA5C47"/>
                </a:solidFill>
                <a:effectLst/>
                <a:uLnTx/>
                <a:uFillTx/>
                <a:latin typeface="Poppins" panose="00000500000000000000" pitchFamily="2" charset="0"/>
                <a:cs typeface="Poppins" panose="00000500000000000000" pitchFamily="2" charset="0"/>
              </a:rPr>
              <a:t>hypertension and hyperlipidaemia </a:t>
            </a:r>
            <a:r>
              <a:rPr kumimoji="0" lang="en-GB" sz="2800" b="1" i="0" u="none" strike="noStrike" kern="1200" cap="none" spc="0" normalizeH="0" baseline="0" noProof="0">
                <a:ln>
                  <a:noFill/>
                </a:ln>
                <a:solidFill>
                  <a:srgbClr val="242269"/>
                </a:solidFill>
                <a:effectLst/>
                <a:uLnTx/>
                <a:uFillTx/>
                <a:latin typeface="Poppins" panose="00000500000000000000" pitchFamily="2" charset="0"/>
                <a:cs typeface="Poppins" panose="00000500000000000000" pitchFamily="2" charset="0"/>
              </a:rPr>
              <a:t>than either alone</a:t>
            </a:r>
          </a:p>
        </p:txBody>
      </p:sp>
      <p:cxnSp>
        <p:nvCxnSpPr>
          <p:cNvPr id="20" name="Straight Connector 19">
            <a:extLst>
              <a:ext uri="{FF2B5EF4-FFF2-40B4-BE49-F238E27FC236}">
                <a16:creationId xmlns:a16="http://schemas.microsoft.com/office/drawing/2014/main" id="{74067AE0-F20D-1F96-6C9A-B74E6E3385D7}"/>
              </a:ext>
            </a:extLst>
          </p:cNvPr>
          <p:cNvCxnSpPr>
            <a:cxnSpLocks/>
          </p:cNvCxnSpPr>
          <p:nvPr/>
        </p:nvCxnSpPr>
        <p:spPr>
          <a:xfrm>
            <a:off x="2521401" y="5425804"/>
            <a:ext cx="5679597" cy="0"/>
          </a:xfrm>
          <a:prstGeom prst="line">
            <a:avLst/>
          </a:prstGeom>
          <a:noFill/>
          <a:ln w="12700" cap="flat" cmpd="sng" algn="ctr">
            <a:solidFill>
              <a:srgbClr val="242269"/>
            </a:solidFill>
            <a:prstDash val="solid"/>
            <a:miter lim="800000"/>
          </a:ln>
          <a:effectLst/>
        </p:spPr>
      </p:cxnSp>
      <p:cxnSp>
        <p:nvCxnSpPr>
          <p:cNvPr id="21" name="Straight Connector 20">
            <a:extLst>
              <a:ext uri="{FF2B5EF4-FFF2-40B4-BE49-F238E27FC236}">
                <a16:creationId xmlns:a16="http://schemas.microsoft.com/office/drawing/2014/main" id="{FDEEB6D0-E19B-2385-85C6-068163DC9416}"/>
              </a:ext>
            </a:extLst>
          </p:cNvPr>
          <p:cNvCxnSpPr>
            <a:cxnSpLocks/>
          </p:cNvCxnSpPr>
          <p:nvPr/>
        </p:nvCxnSpPr>
        <p:spPr>
          <a:xfrm flipV="1">
            <a:off x="2521401" y="1469953"/>
            <a:ext cx="0" cy="3955851"/>
          </a:xfrm>
          <a:prstGeom prst="line">
            <a:avLst/>
          </a:prstGeom>
          <a:noFill/>
          <a:ln w="12700" cap="flat" cmpd="sng" algn="ctr">
            <a:solidFill>
              <a:srgbClr val="242269"/>
            </a:solidFill>
            <a:prstDash val="solid"/>
            <a:miter lim="800000"/>
          </a:ln>
          <a:effectLst/>
        </p:spPr>
      </p:cxnSp>
      <p:sp>
        <p:nvSpPr>
          <p:cNvPr id="22" name="TextBox 21">
            <a:extLst>
              <a:ext uri="{FF2B5EF4-FFF2-40B4-BE49-F238E27FC236}">
                <a16:creationId xmlns:a16="http://schemas.microsoft.com/office/drawing/2014/main" id="{839C4018-DF8E-9871-C976-20F80505A011}"/>
              </a:ext>
            </a:extLst>
          </p:cNvPr>
          <p:cNvSpPr txBox="1"/>
          <p:nvPr/>
        </p:nvSpPr>
        <p:spPr>
          <a:xfrm rot="16200000">
            <a:off x="1034354" y="3488503"/>
            <a:ext cx="1969939" cy="307777"/>
          </a:xfrm>
          <a:prstGeom prst="rect">
            <a:avLst/>
          </a:prstGeom>
          <a:noFill/>
        </p:spPr>
        <p:txBody>
          <a:bodyPr wrap="square" rtlCol="0">
            <a:spAutoFit/>
          </a:bodyPr>
          <a:lstStyle/>
          <a:p>
            <a:pPr algn="ctr"/>
            <a:r>
              <a:rPr lang="en-GB" sz="1400" b="1">
                <a:solidFill>
                  <a:srgbClr val="E7E6E6">
                    <a:lumMod val="25000"/>
                  </a:srgbClr>
                </a:solidFill>
                <a:latin typeface="Century Gothic" panose="020F0302020204030204"/>
              </a:rPr>
              <a:t>Prevalence (%)</a:t>
            </a:r>
          </a:p>
        </p:txBody>
      </p:sp>
      <p:sp>
        <p:nvSpPr>
          <p:cNvPr id="23" name="TextBox 22">
            <a:extLst>
              <a:ext uri="{FF2B5EF4-FFF2-40B4-BE49-F238E27FC236}">
                <a16:creationId xmlns:a16="http://schemas.microsoft.com/office/drawing/2014/main" id="{7BAA9D43-6FD3-00C1-F124-0D739D1A956F}"/>
              </a:ext>
            </a:extLst>
          </p:cNvPr>
          <p:cNvSpPr txBox="1"/>
          <p:nvPr/>
        </p:nvSpPr>
        <p:spPr>
          <a:xfrm>
            <a:off x="5386526" y="5766568"/>
            <a:ext cx="687161" cy="307777"/>
          </a:xfrm>
          <a:prstGeom prst="rect">
            <a:avLst/>
          </a:prstGeom>
          <a:noFill/>
        </p:spPr>
        <p:txBody>
          <a:bodyPr wrap="square" rtlCol="0">
            <a:spAutoFit/>
          </a:bodyPr>
          <a:lstStyle/>
          <a:p>
            <a:pPr algn="ctr"/>
            <a:r>
              <a:rPr lang="en-GB" sz="1400" b="1">
                <a:solidFill>
                  <a:srgbClr val="E7E6E6">
                    <a:lumMod val="25000"/>
                  </a:srgbClr>
                </a:solidFill>
                <a:latin typeface="Century Gothic" panose="020F0302020204030204"/>
              </a:rPr>
              <a:t>Age</a:t>
            </a:r>
          </a:p>
        </p:txBody>
      </p:sp>
      <p:grpSp>
        <p:nvGrpSpPr>
          <p:cNvPr id="24" name="Group 23">
            <a:extLst>
              <a:ext uri="{FF2B5EF4-FFF2-40B4-BE49-F238E27FC236}">
                <a16:creationId xmlns:a16="http://schemas.microsoft.com/office/drawing/2014/main" id="{B854D3A1-C59B-28D8-83F9-70595F1D2680}"/>
              </a:ext>
            </a:extLst>
          </p:cNvPr>
          <p:cNvGrpSpPr/>
          <p:nvPr/>
        </p:nvGrpSpPr>
        <p:grpSpPr>
          <a:xfrm>
            <a:off x="2067157" y="1333860"/>
            <a:ext cx="8366800" cy="4708981"/>
            <a:chOff x="2066122" y="1071425"/>
            <a:chExt cx="9487795" cy="5339895"/>
          </a:xfrm>
        </p:grpSpPr>
        <p:sp>
          <p:nvSpPr>
            <p:cNvPr id="25" name="Freeform: Shape 7">
              <a:extLst>
                <a:ext uri="{FF2B5EF4-FFF2-40B4-BE49-F238E27FC236}">
                  <a16:creationId xmlns:a16="http://schemas.microsoft.com/office/drawing/2014/main" id="{A4FE8AEE-63E2-B3D7-2A6B-2483306E10B7}"/>
                </a:ext>
              </a:extLst>
            </p:cNvPr>
            <p:cNvSpPr/>
            <p:nvPr/>
          </p:nvSpPr>
          <p:spPr>
            <a:xfrm>
              <a:off x="2887329" y="1876135"/>
              <a:ext cx="5885793" cy="3767619"/>
            </a:xfrm>
            <a:custGeom>
              <a:avLst/>
              <a:gdLst>
                <a:gd name="connsiteX0" fmla="*/ 0 w 5885793"/>
                <a:gd name="connsiteY0" fmla="*/ 3767619 h 3767619"/>
                <a:gd name="connsiteX1" fmla="*/ 914400 w 5885793"/>
                <a:gd name="connsiteY1" fmla="*/ 3662516 h 3767619"/>
                <a:gd name="connsiteX2" fmla="*/ 1481959 w 5885793"/>
                <a:gd name="connsiteY2" fmla="*/ 3326185 h 3767619"/>
                <a:gd name="connsiteX3" fmla="*/ 1986455 w 5885793"/>
                <a:gd name="connsiteY3" fmla="*/ 2895260 h 3767619"/>
                <a:gd name="connsiteX4" fmla="*/ 2448911 w 5885793"/>
                <a:gd name="connsiteY4" fmla="*/ 2338212 h 3767619"/>
                <a:gd name="connsiteX5" fmla="*/ 2890345 w 5885793"/>
                <a:gd name="connsiteY5" fmla="*/ 1749633 h 3767619"/>
                <a:gd name="connsiteX6" fmla="*/ 3226676 w 5885793"/>
                <a:gd name="connsiteY6" fmla="*/ 1255647 h 3767619"/>
                <a:gd name="connsiteX7" fmla="*/ 3552497 w 5885793"/>
                <a:gd name="connsiteY7" fmla="*/ 929826 h 3767619"/>
                <a:gd name="connsiteX8" fmla="*/ 3815255 w 5885793"/>
                <a:gd name="connsiteY8" fmla="*/ 551454 h 3767619"/>
                <a:gd name="connsiteX9" fmla="*/ 4214648 w 5885793"/>
                <a:gd name="connsiteY9" fmla="*/ 267674 h 3767619"/>
                <a:gd name="connsiteX10" fmla="*/ 4656083 w 5885793"/>
                <a:gd name="connsiteY10" fmla="*/ 67978 h 3767619"/>
                <a:gd name="connsiteX11" fmla="*/ 5034455 w 5885793"/>
                <a:gd name="connsiteY11" fmla="*/ 25936 h 3767619"/>
                <a:gd name="connsiteX12" fmla="*/ 5486400 w 5885793"/>
                <a:gd name="connsiteY12" fmla="*/ 4916 h 3767619"/>
                <a:gd name="connsiteX13" fmla="*/ 5759669 w 5885793"/>
                <a:gd name="connsiteY13" fmla="*/ 120529 h 3767619"/>
                <a:gd name="connsiteX14" fmla="*/ 5885793 w 5885793"/>
                <a:gd name="connsiteY14" fmla="*/ 183592 h 3767619"/>
                <a:gd name="connsiteX0" fmla="*/ 0 w 5885793"/>
                <a:gd name="connsiteY0" fmla="*/ 3767619 h 3767619"/>
                <a:gd name="connsiteX1" fmla="*/ 914400 w 5885793"/>
                <a:gd name="connsiteY1" fmla="*/ 3662516 h 3767619"/>
                <a:gd name="connsiteX2" fmla="*/ 1481959 w 5885793"/>
                <a:gd name="connsiteY2" fmla="*/ 3326185 h 3767619"/>
                <a:gd name="connsiteX3" fmla="*/ 1986455 w 5885793"/>
                <a:gd name="connsiteY3" fmla="*/ 2895260 h 3767619"/>
                <a:gd name="connsiteX4" fmla="*/ 2448911 w 5885793"/>
                <a:gd name="connsiteY4" fmla="*/ 2338212 h 3767619"/>
                <a:gd name="connsiteX5" fmla="*/ 2890345 w 5885793"/>
                <a:gd name="connsiteY5" fmla="*/ 1749633 h 3767619"/>
                <a:gd name="connsiteX6" fmla="*/ 3226676 w 5885793"/>
                <a:gd name="connsiteY6" fmla="*/ 1255647 h 3767619"/>
                <a:gd name="connsiteX7" fmla="*/ 3533644 w 5885793"/>
                <a:gd name="connsiteY7" fmla="*/ 910973 h 3767619"/>
                <a:gd name="connsiteX8" fmla="*/ 3815255 w 5885793"/>
                <a:gd name="connsiteY8" fmla="*/ 551454 h 3767619"/>
                <a:gd name="connsiteX9" fmla="*/ 4214648 w 5885793"/>
                <a:gd name="connsiteY9" fmla="*/ 267674 h 3767619"/>
                <a:gd name="connsiteX10" fmla="*/ 4656083 w 5885793"/>
                <a:gd name="connsiteY10" fmla="*/ 67978 h 3767619"/>
                <a:gd name="connsiteX11" fmla="*/ 5034455 w 5885793"/>
                <a:gd name="connsiteY11" fmla="*/ 25936 h 3767619"/>
                <a:gd name="connsiteX12" fmla="*/ 5486400 w 5885793"/>
                <a:gd name="connsiteY12" fmla="*/ 4916 h 3767619"/>
                <a:gd name="connsiteX13" fmla="*/ 5759669 w 5885793"/>
                <a:gd name="connsiteY13" fmla="*/ 120529 h 3767619"/>
                <a:gd name="connsiteX14" fmla="*/ 5885793 w 5885793"/>
                <a:gd name="connsiteY14" fmla="*/ 183592 h 3767619"/>
                <a:gd name="connsiteX0" fmla="*/ 0 w 5885793"/>
                <a:gd name="connsiteY0" fmla="*/ 3767619 h 3767619"/>
                <a:gd name="connsiteX1" fmla="*/ 914400 w 5885793"/>
                <a:gd name="connsiteY1" fmla="*/ 3662516 h 3767619"/>
                <a:gd name="connsiteX2" fmla="*/ 1481959 w 5885793"/>
                <a:gd name="connsiteY2" fmla="*/ 3326185 h 3767619"/>
                <a:gd name="connsiteX3" fmla="*/ 1986455 w 5885793"/>
                <a:gd name="connsiteY3" fmla="*/ 2895260 h 3767619"/>
                <a:gd name="connsiteX4" fmla="*/ 2448911 w 5885793"/>
                <a:gd name="connsiteY4" fmla="*/ 2338212 h 3767619"/>
                <a:gd name="connsiteX5" fmla="*/ 2890345 w 5885793"/>
                <a:gd name="connsiteY5" fmla="*/ 1749633 h 3767619"/>
                <a:gd name="connsiteX6" fmla="*/ 3242387 w 5885793"/>
                <a:gd name="connsiteY6" fmla="*/ 1268216 h 3767619"/>
                <a:gd name="connsiteX7" fmla="*/ 3533644 w 5885793"/>
                <a:gd name="connsiteY7" fmla="*/ 910973 h 3767619"/>
                <a:gd name="connsiteX8" fmla="*/ 3815255 w 5885793"/>
                <a:gd name="connsiteY8" fmla="*/ 551454 h 3767619"/>
                <a:gd name="connsiteX9" fmla="*/ 4214648 w 5885793"/>
                <a:gd name="connsiteY9" fmla="*/ 267674 h 3767619"/>
                <a:gd name="connsiteX10" fmla="*/ 4656083 w 5885793"/>
                <a:gd name="connsiteY10" fmla="*/ 67978 h 3767619"/>
                <a:gd name="connsiteX11" fmla="*/ 5034455 w 5885793"/>
                <a:gd name="connsiteY11" fmla="*/ 25936 h 3767619"/>
                <a:gd name="connsiteX12" fmla="*/ 5486400 w 5885793"/>
                <a:gd name="connsiteY12" fmla="*/ 4916 h 3767619"/>
                <a:gd name="connsiteX13" fmla="*/ 5759669 w 5885793"/>
                <a:gd name="connsiteY13" fmla="*/ 120529 h 3767619"/>
                <a:gd name="connsiteX14" fmla="*/ 5885793 w 5885793"/>
                <a:gd name="connsiteY14" fmla="*/ 183592 h 3767619"/>
                <a:gd name="connsiteX0" fmla="*/ 0 w 5885793"/>
                <a:gd name="connsiteY0" fmla="*/ 3767619 h 3767619"/>
                <a:gd name="connsiteX1" fmla="*/ 908423 w 5885793"/>
                <a:gd name="connsiteY1" fmla="*/ 3638610 h 3767619"/>
                <a:gd name="connsiteX2" fmla="*/ 1481959 w 5885793"/>
                <a:gd name="connsiteY2" fmla="*/ 3326185 h 3767619"/>
                <a:gd name="connsiteX3" fmla="*/ 1986455 w 5885793"/>
                <a:gd name="connsiteY3" fmla="*/ 2895260 h 3767619"/>
                <a:gd name="connsiteX4" fmla="*/ 2448911 w 5885793"/>
                <a:gd name="connsiteY4" fmla="*/ 2338212 h 3767619"/>
                <a:gd name="connsiteX5" fmla="*/ 2890345 w 5885793"/>
                <a:gd name="connsiteY5" fmla="*/ 1749633 h 3767619"/>
                <a:gd name="connsiteX6" fmla="*/ 3242387 w 5885793"/>
                <a:gd name="connsiteY6" fmla="*/ 1268216 h 3767619"/>
                <a:gd name="connsiteX7" fmla="*/ 3533644 w 5885793"/>
                <a:gd name="connsiteY7" fmla="*/ 910973 h 3767619"/>
                <a:gd name="connsiteX8" fmla="*/ 3815255 w 5885793"/>
                <a:gd name="connsiteY8" fmla="*/ 551454 h 3767619"/>
                <a:gd name="connsiteX9" fmla="*/ 4214648 w 5885793"/>
                <a:gd name="connsiteY9" fmla="*/ 267674 h 3767619"/>
                <a:gd name="connsiteX10" fmla="*/ 4656083 w 5885793"/>
                <a:gd name="connsiteY10" fmla="*/ 67978 h 3767619"/>
                <a:gd name="connsiteX11" fmla="*/ 5034455 w 5885793"/>
                <a:gd name="connsiteY11" fmla="*/ 25936 h 3767619"/>
                <a:gd name="connsiteX12" fmla="*/ 5486400 w 5885793"/>
                <a:gd name="connsiteY12" fmla="*/ 4916 h 3767619"/>
                <a:gd name="connsiteX13" fmla="*/ 5759669 w 5885793"/>
                <a:gd name="connsiteY13" fmla="*/ 120529 h 3767619"/>
                <a:gd name="connsiteX14" fmla="*/ 5885793 w 5885793"/>
                <a:gd name="connsiteY14" fmla="*/ 183592 h 3767619"/>
                <a:gd name="connsiteX0" fmla="*/ 0 w 5885793"/>
                <a:gd name="connsiteY0" fmla="*/ 3767619 h 3767619"/>
                <a:gd name="connsiteX1" fmla="*/ 908423 w 5885793"/>
                <a:gd name="connsiteY1" fmla="*/ 3638610 h 3767619"/>
                <a:gd name="connsiteX2" fmla="*/ 1481959 w 5885793"/>
                <a:gd name="connsiteY2" fmla="*/ 3326185 h 3767619"/>
                <a:gd name="connsiteX3" fmla="*/ 1986455 w 5885793"/>
                <a:gd name="connsiteY3" fmla="*/ 2895260 h 3767619"/>
                <a:gd name="connsiteX4" fmla="*/ 2448911 w 5885793"/>
                <a:gd name="connsiteY4" fmla="*/ 2338212 h 3767619"/>
                <a:gd name="connsiteX5" fmla="*/ 2890345 w 5885793"/>
                <a:gd name="connsiteY5" fmla="*/ 1749633 h 3767619"/>
                <a:gd name="connsiteX6" fmla="*/ 3242387 w 5885793"/>
                <a:gd name="connsiteY6" fmla="*/ 1268216 h 3767619"/>
                <a:gd name="connsiteX7" fmla="*/ 3533644 w 5885793"/>
                <a:gd name="connsiteY7" fmla="*/ 910973 h 3767619"/>
                <a:gd name="connsiteX8" fmla="*/ 3815255 w 5885793"/>
                <a:gd name="connsiteY8" fmla="*/ 551454 h 3767619"/>
                <a:gd name="connsiteX9" fmla="*/ 4214648 w 5885793"/>
                <a:gd name="connsiteY9" fmla="*/ 267674 h 3767619"/>
                <a:gd name="connsiteX10" fmla="*/ 4656083 w 5885793"/>
                <a:gd name="connsiteY10" fmla="*/ 67978 h 3767619"/>
                <a:gd name="connsiteX11" fmla="*/ 5034455 w 5885793"/>
                <a:gd name="connsiteY11" fmla="*/ 25936 h 3767619"/>
                <a:gd name="connsiteX12" fmla="*/ 5486400 w 5885793"/>
                <a:gd name="connsiteY12" fmla="*/ 4916 h 3767619"/>
                <a:gd name="connsiteX13" fmla="*/ 5759669 w 5885793"/>
                <a:gd name="connsiteY13" fmla="*/ 120529 h 3767619"/>
                <a:gd name="connsiteX14" fmla="*/ 5885793 w 5885793"/>
                <a:gd name="connsiteY14" fmla="*/ 183592 h 376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85793" h="3767619">
                  <a:moveTo>
                    <a:pt x="0" y="3767619"/>
                  </a:moveTo>
                  <a:cubicBezTo>
                    <a:pt x="333703" y="3751853"/>
                    <a:pt x="637525" y="3730111"/>
                    <a:pt x="908423" y="3638610"/>
                  </a:cubicBezTo>
                  <a:cubicBezTo>
                    <a:pt x="1179321" y="3547109"/>
                    <a:pt x="1302287" y="3450077"/>
                    <a:pt x="1481959" y="3326185"/>
                  </a:cubicBezTo>
                  <a:cubicBezTo>
                    <a:pt x="1661631" y="3202293"/>
                    <a:pt x="1825296" y="3059922"/>
                    <a:pt x="1986455" y="2895260"/>
                  </a:cubicBezTo>
                  <a:cubicBezTo>
                    <a:pt x="2147614" y="2730598"/>
                    <a:pt x="2298263" y="2529150"/>
                    <a:pt x="2448911" y="2338212"/>
                  </a:cubicBezTo>
                  <a:cubicBezTo>
                    <a:pt x="2599559" y="2147274"/>
                    <a:pt x="2758099" y="1927966"/>
                    <a:pt x="2890345" y="1749633"/>
                  </a:cubicBezTo>
                  <a:cubicBezTo>
                    <a:pt x="3022591" y="1571300"/>
                    <a:pt x="3135171" y="1407993"/>
                    <a:pt x="3242387" y="1268216"/>
                  </a:cubicBezTo>
                  <a:cubicBezTo>
                    <a:pt x="3349603" y="1128439"/>
                    <a:pt x="3438166" y="1030433"/>
                    <a:pt x="3533644" y="910973"/>
                  </a:cubicBezTo>
                  <a:cubicBezTo>
                    <a:pt x="3629122" y="791513"/>
                    <a:pt x="3701754" y="658670"/>
                    <a:pt x="3815255" y="551454"/>
                  </a:cubicBezTo>
                  <a:cubicBezTo>
                    <a:pt x="3928756" y="444238"/>
                    <a:pt x="4074510" y="348253"/>
                    <a:pt x="4214648" y="267674"/>
                  </a:cubicBezTo>
                  <a:cubicBezTo>
                    <a:pt x="4354786" y="187095"/>
                    <a:pt x="4519449" y="108268"/>
                    <a:pt x="4656083" y="67978"/>
                  </a:cubicBezTo>
                  <a:cubicBezTo>
                    <a:pt x="4792718" y="27688"/>
                    <a:pt x="4896069" y="36446"/>
                    <a:pt x="5034455" y="25936"/>
                  </a:cubicBezTo>
                  <a:cubicBezTo>
                    <a:pt x="5172841" y="15426"/>
                    <a:pt x="5365531" y="-10849"/>
                    <a:pt x="5486400" y="4916"/>
                  </a:cubicBezTo>
                  <a:cubicBezTo>
                    <a:pt x="5607269" y="20681"/>
                    <a:pt x="5693104" y="90750"/>
                    <a:pt x="5759669" y="120529"/>
                  </a:cubicBezTo>
                  <a:cubicBezTo>
                    <a:pt x="5826234" y="150308"/>
                    <a:pt x="5856013" y="166950"/>
                    <a:pt x="5885793" y="183592"/>
                  </a:cubicBezTo>
                </a:path>
              </a:pathLst>
            </a:custGeom>
            <a:noFill/>
            <a:ln w="28575"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entury Gothic" panose="020F0302020204030204"/>
                <a:ea typeface="+mn-ea"/>
                <a:cs typeface="+mn-cs"/>
              </a:endParaRPr>
            </a:p>
          </p:txBody>
        </p:sp>
        <p:sp>
          <p:nvSpPr>
            <p:cNvPr id="26" name="Freeform: Shape 8">
              <a:extLst>
                <a:ext uri="{FF2B5EF4-FFF2-40B4-BE49-F238E27FC236}">
                  <a16:creationId xmlns:a16="http://schemas.microsoft.com/office/drawing/2014/main" id="{E1397504-E6C5-5DD1-9C36-84C4BBCC5FC1}"/>
                </a:ext>
              </a:extLst>
            </p:cNvPr>
            <p:cNvSpPr/>
            <p:nvPr/>
          </p:nvSpPr>
          <p:spPr>
            <a:xfrm>
              <a:off x="2895367" y="3893579"/>
              <a:ext cx="5833035" cy="1631676"/>
            </a:xfrm>
            <a:custGeom>
              <a:avLst/>
              <a:gdLst>
                <a:gd name="connsiteX0" fmla="*/ 0 w 5833035"/>
                <a:gd name="connsiteY0" fmla="*/ 1631676 h 1631676"/>
                <a:gd name="connsiteX1" fmla="*/ 203200 w 5833035"/>
                <a:gd name="connsiteY1" fmla="*/ 1595817 h 1631676"/>
                <a:gd name="connsiteX2" fmla="*/ 400423 w 5833035"/>
                <a:gd name="connsiteY2" fmla="*/ 1548006 h 1631676"/>
                <a:gd name="connsiteX3" fmla="*/ 627529 w 5833035"/>
                <a:gd name="connsiteY3" fmla="*/ 1464335 h 1631676"/>
                <a:gd name="connsiteX4" fmla="*/ 854635 w 5833035"/>
                <a:gd name="connsiteY4" fmla="*/ 1380664 h 1631676"/>
                <a:gd name="connsiteX5" fmla="*/ 1021976 w 5833035"/>
                <a:gd name="connsiteY5" fmla="*/ 1249182 h 1631676"/>
                <a:gd name="connsiteX6" fmla="*/ 1171388 w 5833035"/>
                <a:gd name="connsiteY6" fmla="*/ 1147582 h 1631676"/>
                <a:gd name="connsiteX7" fmla="*/ 1314823 w 5833035"/>
                <a:gd name="connsiteY7" fmla="*/ 1010123 h 1631676"/>
                <a:gd name="connsiteX8" fmla="*/ 1559858 w 5833035"/>
                <a:gd name="connsiteY8" fmla="*/ 854735 h 1631676"/>
                <a:gd name="connsiteX9" fmla="*/ 1810870 w 5833035"/>
                <a:gd name="connsiteY9" fmla="*/ 687394 h 1631676"/>
                <a:gd name="connsiteX10" fmla="*/ 2002117 w 5833035"/>
                <a:gd name="connsiteY10" fmla="*/ 543958 h 1631676"/>
                <a:gd name="connsiteX11" fmla="*/ 2193364 w 5833035"/>
                <a:gd name="connsiteY11" fmla="*/ 418453 h 1631676"/>
                <a:gd name="connsiteX12" fmla="*/ 2384611 w 5833035"/>
                <a:gd name="connsiteY12" fmla="*/ 298923 h 1631676"/>
                <a:gd name="connsiteX13" fmla="*/ 2635623 w 5833035"/>
                <a:gd name="connsiteY13" fmla="*/ 233182 h 1631676"/>
                <a:gd name="connsiteX14" fmla="*/ 2886635 w 5833035"/>
                <a:gd name="connsiteY14" fmla="*/ 119629 h 1631676"/>
                <a:gd name="connsiteX15" fmla="*/ 3077882 w 5833035"/>
                <a:gd name="connsiteY15" fmla="*/ 59864 h 1631676"/>
                <a:gd name="connsiteX16" fmla="*/ 3203388 w 5833035"/>
                <a:gd name="connsiteY16" fmla="*/ 100 h 1631676"/>
                <a:gd name="connsiteX17" fmla="*/ 3496235 w 5833035"/>
                <a:gd name="connsiteY17" fmla="*/ 47911 h 1631676"/>
                <a:gd name="connsiteX18" fmla="*/ 3681505 w 5833035"/>
                <a:gd name="connsiteY18" fmla="*/ 131582 h 1631676"/>
                <a:gd name="connsiteX19" fmla="*/ 3807011 w 5833035"/>
                <a:gd name="connsiteY19" fmla="*/ 227206 h 1631676"/>
                <a:gd name="connsiteX20" fmla="*/ 3998258 w 5833035"/>
                <a:gd name="connsiteY20" fmla="*/ 334782 h 1631676"/>
                <a:gd name="connsiteX21" fmla="*/ 4153647 w 5833035"/>
                <a:gd name="connsiteY21" fmla="*/ 460288 h 1631676"/>
                <a:gd name="connsiteX22" fmla="*/ 4338917 w 5833035"/>
                <a:gd name="connsiteY22" fmla="*/ 591770 h 1631676"/>
                <a:gd name="connsiteX23" fmla="*/ 4494305 w 5833035"/>
                <a:gd name="connsiteY23" fmla="*/ 681417 h 1631676"/>
                <a:gd name="connsiteX24" fmla="*/ 4661647 w 5833035"/>
                <a:gd name="connsiteY24" fmla="*/ 735206 h 1631676"/>
                <a:gd name="connsiteX25" fmla="*/ 4805082 w 5833035"/>
                <a:gd name="connsiteY25" fmla="*/ 836806 h 1631676"/>
                <a:gd name="connsiteX26" fmla="*/ 4966447 w 5833035"/>
                <a:gd name="connsiteY26" fmla="*/ 908523 h 1631676"/>
                <a:gd name="connsiteX27" fmla="*/ 5097929 w 5833035"/>
                <a:gd name="connsiteY27" fmla="*/ 1028053 h 1631676"/>
                <a:gd name="connsiteX28" fmla="*/ 5205505 w 5833035"/>
                <a:gd name="connsiteY28" fmla="*/ 1075864 h 1631676"/>
                <a:gd name="connsiteX29" fmla="*/ 5319058 w 5833035"/>
                <a:gd name="connsiteY29" fmla="*/ 1171488 h 1631676"/>
                <a:gd name="connsiteX30" fmla="*/ 5498352 w 5833035"/>
                <a:gd name="connsiteY30" fmla="*/ 1219300 h 1631676"/>
                <a:gd name="connsiteX31" fmla="*/ 5629835 w 5833035"/>
                <a:gd name="connsiteY31" fmla="*/ 1279064 h 1631676"/>
                <a:gd name="connsiteX32" fmla="*/ 5725458 w 5833035"/>
                <a:gd name="connsiteY32" fmla="*/ 1302970 h 1631676"/>
                <a:gd name="connsiteX33" fmla="*/ 5833035 w 5833035"/>
                <a:gd name="connsiteY33" fmla="*/ 1392617 h 163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833035" h="1631676">
                  <a:moveTo>
                    <a:pt x="0" y="1631676"/>
                  </a:moveTo>
                  <a:cubicBezTo>
                    <a:pt x="68231" y="1620719"/>
                    <a:pt x="136463" y="1609762"/>
                    <a:pt x="203200" y="1595817"/>
                  </a:cubicBezTo>
                  <a:cubicBezTo>
                    <a:pt x="269937" y="1581872"/>
                    <a:pt x="329702" y="1569920"/>
                    <a:pt x="400423" y="1548006"/>
                  </a:cubicBezTo>
                  <a:cubicBezTo>
                    <a:pt x="471145" y="1526092"/>
                    <a:pt x="627529" y="1464335"/>
                    <a:pt x="627529" y="1464335"/>
                  </a:cubicBezTo>
                  <a:cubicBezTo>
                    <a:pt x="703231" y="1436445"/>
                    <a:pt x="788894" y="1416523"/>
                    <a:pt x="854635" y="1380664"/>
                  </a:cubicBezTo>
                  <a:cubicBezTo>
                    <a:pt x="920376" y="1344805"/>
                    <a:pt x="969184" y="1288029"/>
                    <a:pt x="1021976" y="1249182"/>
                  </a:cubicBezTo>
                  <a:cubicBezTo>
                    <a:pt x="1074768" y="1210335"/>
                    <a:pt x="1122580" y="1187425"/>
                    <a:pt x="1171388" y="1147582"/>
                  </a:cubicBezTo>
                  <a:cubicBezTo>
                    <a:pt x="1220196" y="1107739"/>
                    <a:pt x="1250078" y="1058931"/>
                    <a:pt x="1314823" y="1010123"/>
                  </a:cubicBezTo>
                  <a:cubicBezTo>
                    <a:pt x="1379568" y="961315"/>
                    <a:pt x="1477184" y="908523"/>
                    <a:pt x="1559858" y="854735"/>
                  </a:cubicBezTo>
                  <a:cubicBezTo>
                    <a:pt x="1642533" y="800947"/>
                    <a:pt x="1737160" y="739190"/>
                    <a:pt x="1810870" y="687394"/>
                  </a:cubicBezTo>
                  <a:cubicBezTo>
                    <a:pt x="1884580" y="635598"/>
                    <a:pt x="1938368" y="588781"/>
                    <a:pt x="2002117" y="543958"/>
                  </a:cubicBezTo>
                  <a:cubicBezTo>
                    <a:pt x="2065866" y="499135"/>
                    <a:pt x="2129615" y="459292"/>
                    <a:pt x="2193364" y="418453"/>
                  </a:cubicBezTo>
                  <a:cubicBezTo>
                    <a:pt x="2257113" y="377614"/>
                    <a:pt x="2310901" y="329801"/>
                    <a:pt x="2384611" y="298923"/>
                  </a:cubicBezTo>
                  <a:cubicBezTo>
                    <a:pt x="2458321" y="268045"/>
                    <a:pt x="2551952" y="263064"/>
                    <a:pt x="2635623" y="233182"/>
                  </a:cubicBezTo>
                  <a:cubicBezTo>
                    <a:pt x="2719294" y="203300"/>
                    <a:pt x="2812925" y="148515"/>
                    <a:pt x="2886635" y="119629"/>
                  </a:cubicBezTo>
                  <a:cubicBezTo>
                    <a:pt x="2960345" y="90743"/>
                    <a:pt x="3025090" y="79785"/>
                    <a:pt x="3077882" y="59864"/>
                  </a:cubicBezTo>
                  <a:cubicBezTo>
                    <a:pt x="3130674" y="39943"/>
                    <a:pt x="3133663" y="2092"/>
                    <a:pt x="3203388" y="100"/>
                  </a:cubicBezTo>
                  <a:cubicBezTo>
                    <a:pt x="3273113" y="-1892"/>
                    <a:pt x="3416549" y="25997"/>
                    <a:pt x="3496235" y="47911"/>
                  </a:cubicBezTo>
                  <a:cubicBezTo>
                    <a:pt x="3575921" y="69825"/>
                    <a:pt x="3629709" y="101699"/>
                    <a:pt x="3681505" y="131582"/>
                  </a:cubicBezTo>
                  <a:cubicBezTo>
                    <a:pt x="3733301" y="161464"/>
                    <a:pt x="3754219" y="193339"/>
                    <a:pt x="3807011" y="227206"/>
                  </a:cubicBezTo>
                  <a:cubicBezTo>
                    <a:pt x="3859803" y="261073"/>
                    <a:pt x="3940485" y="295935"/>
                    <a:pt x="3998258" y="334782"/>
                  </a:cubicBezTo>
                  <a:cubicBezTo>
                    <a:pt x="4056031" y="373629"/>
                    <a:pt x="4096871" y="417457"/>
                    <a:pt x="4153647" y="460288"/>
                  </a:cubicBezTo>
                  <a:cubicBezTo>
                    <a:pt x="4210423" y="503119"/>
                    <a:pt x="4282141" y="554915"/>
                    <a:pt x="4338917" y="591770"/>
                  </a:cubicBezTo>
                  <a:cubicBezTo>
                    <a:pt x="4395693" y="628625"/>
                    <a:pt x="4440517" y="657511"/>
                    <a:pt x="4494305" y="681417"/>
                  </a:cubicBezTo>
                  <a:cubicBezTo>
                    <a:pt x="4548093" y="705323"/>
                    <a:pt x="4609851" y="709308"/>
                    <a:pt x="4661647" y="735206"/>
                  </a:cubicBezTo>
                  <a:cubicBezTo>
                    <a:pt x="4713443" y="761104"/>
                    <a:pt x="4754282" y="807920"/>
                    <a:pt x="4805082" y="836806"/>
                  </a:cubicBezTo>
                  <a:cubicBezTo>
                    <a:pt x="4855882" y="865692"/>
                    <a:pt x="4917639" y="876648"/>
                    <a:pt x="4966447" y="908523"/>
                  </a:cubicBezTo>
                  <a:cubicBezTo>
                    <a:pt x="5015255" y="940397"/>
                    <a:pt x="5058086" y="1000163"/>
                    <a:pt x="5097929" y="1028053"/>
                  </a:cubicBezTo>
                  <a:cubicBezTo>
                    <a:pt x="5137772" y="1055943"/>
                    <a:pt x="5168650" y="1051958"/>
                    <a:pt x="5205505" y="1075864"/>
                  </a:cubicBezTo>
                  <a:cubicBezTo>
                    <a:pt x="5242360" y="1099770"/>
                    <a:pt x="5270250" y="1147582"/>
                    <a:pt x="5319058" y="1171488"/>
                  </a:cubicBezTo>
                  <a:cubicBezTo>
                    <a:pt x="5367866" y="1195394"/>
                    <a:pt x="5446556" y="1201371"/>
                    <a:pt x="5498352" y="1219300"/>
                  </a:cubicBezTo>
                  <a:cubicBezTo>
                    <a:pt x="5550148" y="1237229"/>
                    <a:pt x="5591984" y="1265119"/>
                    <a:pt x="5629835" y="1279064"/>
                  </a:cubicBezTo>
                  <a:cubicBezTo>
                    <a:pt x="5667686" y="1293009"/>
                    <a:pt x="5691591" y="1284045"/>
                    <a:pt x="5725458" y="1302970"/>
                  </a:cubicBezTo>
                  <a:cubicBezTo>
                    <a:pt x="5759325" y="1321895"/>
                    <a:pt x="5796180" y="1357256"/>
                    <a:pt x="5833035" y="1392617"/>
                  </a:cubicBezTo>
                </a:path>
              </a:pathLst>
            </a:custGeom>
            <a:noFill/>
            <a:ln w="38100" cap="flat" cmpd="sng" algn="ctr">
              <a:solidFill>
                <a:srgbClr val="F55B4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entury Gothic" panose="020F0302020204030204"/>
                <a:ea typeface="+mn-ea"/>
                <a:cs typeface="+mn-cs"/>
              </a:endParaRPr>
            </a:p>
          </p:txBody>
        </p:sp>
        <p:sp>
          <p:nvSpPr>
            <p:cNvPr id="27" name="Freeform: Shape 13">
              <a:extLst>
                <a:ext uri="{FF2B5EF4-FFF2-40B4-BE49-F238E27FC236}">
                  <a16:creationId xmlns:a16="http://schemas.microsoft.com/office/drawing/2014/main" id="{3C1A277C-F0BA-802A-0D24-AA7CDB19A43D}"/>
                </a:ext>
              </a:extLst>
            </p:cNvPr>
            <p:cNvSpPr/>
            <p:nvPr/>
          </p:nvSpPr>
          <p:spPr>
            <a:xfrm>
              <a:off x="2925249" y="4510631"/>
              <a:ext cx="5821082" cy="1074389"/>
            </a:xfrm>
            <a:custGeom>
              <a:avLst/>
              <a:gdLst>
                <a:gd name="connsiteX0" fmla="*/ 0 w 5821082"/>
                <a:gd name="connsiteY0" fmla="*/ 1038530 h 1074389"/>
                <a:gd name="connsiteX1" fmla="*/ 101600 w 5821082"/>
                <a:gd name="connsiteY1" fmla="*/ 1074389 h 1074389"/>
                <a:gd name="connsiteX2" fmla="*/ 221129 w 5821082"/>
                <a:gd name="connsiteY2" fmla="*/ 1038530 h 1074389"/>
                <a:gd name="connsiteX3" fmla="*/ 352612 w 5821082"/>
                <a:gd name="connsiteY3" fmla="*/ 1020601 h 1074389"/>
                <a:gd name="connsiteX4" fmla="*/ 513976 w 5821082"/>
                <a:gd name="connsiteY4" fmla="*/ 972789 h 1074389"/>
                <a:gd name="connsiteX5" fmla="*/ 741082 w 5821082"/>
                <a:gd name="connsiteY5" fmla="*/ 895095 h 1074389"/>
                <a:gd name="connsiteX6" fmla="*/ 866588 w 5821082"/>
                <a:gd name="connsiteY6" fmla="*/ 853259 h 1074389"/>
                <a:gd name="connsiteX7" fmla="*/ 1183341 w 5821082"/>
                <a:gd name="connsiteY7" fmla="*/ 745683 h 1074389"/>
                <a:gd name="connsiteX8" fmla="*/ 1410447 w 5821082"/>
                <a:gd name="connsiteY8" fmla="*/ 662012 h 1074389"/>
                <a:gd name="connsiteX9" fmla="*/ 1619623 w 5821082"/>
                <a:gd name="connsiteY9" fmla="*/ 578342 h 1074389"/>
                <a:gd name="connsiteX10" fmla="*/ 1852706 w 5821082"/>
                <a:gd name="connsiteY10" fmla="*/ 488695 h 1074389"/>
                <a:gd name="connsiteX11" fmla="*/ 2037976 w 5821082"/>
                <a:gd name="connsiteY11" fmla="*/ 428930 h 1074389"/>
                <a:gd name="connsiteX12" fmla="*/ 2187388 w 5821082"/>
                <a:gd name="connsiteY12" fmla="*/ 363189 h 1074389"/>
                <a:gd name="connsiteX13" fmla="*/ 2348753 w 5821082"/>
                <a:gd name="connsiteY13" fmla="*/ 357212 h 1074389"/>
                <a:gd name="connsiteX14" fmla="*/ 2456329 w 5821082"/>
                <a:gd name="connsiteY14" fmla="*/ 291471 h 1074389"/>
                <a:gd name="connsiteX15" fmla="*/ 2569882 w 5821082"/>
                <a:gd name="connsiteY15" fmla="*/ 303424 h 1074389"/>
                <a:gd name="connsiteX16" fmla="*/ 2653553 w 5821082"/>
                <a:gd name="connsiteY16" fmla="*/ 267565 h 1074389"/>
                <a:gd name="connsiteX17" fmla="*/ 2862729 w 5821082"/>
                <a:gd name="connsiteY17" fmla="*/ 267565 h 1074389"/>
                <a:gd name="connsiteX18" fmla="*/ 3125694 w 5821082"/>
                <a:gd name="connsiteY18" fmla="*/ 309401 h 1074389"/>
                <a:gd name="connsiteX19" fmla="*/ 3346823 w 5821082"/>
                <a:gd name="connsiteY19" fmla="*/ 315377 h 1074389"/>
                <a:gd name="connsiteX20" fmla="*/ 3627718 w 5821082"/>
                <a:gd name="connsiteY20" fmla="*/ 363189 h 1074389"/>
                <a:gd name="connsiteX21" fmla="*/ 3836894 w 5821082"/>
                <a:gd name="connsiteY21" fmla="*/ 369165 h 1074389"/>
                <a:gd name="connsiteX22" fmla="*/ 4159623 w 5821082"/>
                <a:gd name="connsiteY22" fmla="*/ 387095 h 1074389"/>
                <a:gd name="connsiteX23" fmla="*/ 4332941 w 5821082"/>
                <a:gd name="connsiteY23" fmla="*/ 387095 h 1074389"/>
                <a:gd name="connsiteX24" fmla="*/ 4404659 w 5821082"/>
                <a:gd name="connsiteY24" fmla="*/ 339283 h 1074389"/>
                <a:gd name="connsiteX25" fmla="*/ 4494306 w 5821082"/>
                <a:gd name="connsiteY25" fmla="*/ 375142 h 1074389"/>
                <a:gd name="connsiteX26" fmla="*/ 4685553 w 5821082"/>
                <a:gd name="connsiteY26" fmla="*/ 375142 h 1074389"/>
                <a:gd name="connsiteX27" fmla="*/ 4799106 w 5821082"/>
                <a:gd name="connsiteY27" fmla="*/ 327330 h 1074389"/>
                <a:gd name="connsiteX28" fmla="*/ 5020235 w 5821082"/>
                <a:gd name="connsiteY28" fmla="*/ 285495 h 1074389"/>
                <a:gd name="connsiteX29" fmla="*/ 5091953 w 5821082"/>
                <a:gd name="connsiteY29" fmla="*/ 255612 h 1074389"/>
                <a:gd name="connsiteX30" fmla="*/ 5163670 w 5821082"/>
                <a:gd name="connsiteY30" fmla="*/ 285495 h 1074389"/>
                <a:gd name="connsiteX31" fmla="*/ 5295153 w 5821082"/>
                <a:gd name="connsiteY31" fmla="*/ 213777 h 1074389"/>
                <a:gd name="connsiteX32" fmla="*/ 5372847 w 5821082"/>
                <a:gd name="connsiteY32" fmla="*/ 219754 h 1074389"/>
                <a:gd name="connsiteX33" fmla="*/ 5528235 w 5821082"/>
                <a:gd name="connsiteY33" fmla="*/ 177918 h 1074389"/>
                <a:gd name="connsiteX34" fmla="*/ 5653741 w 5821082"/>
                <a:gd name="connsiteY34" fmla="*/ 52412 h 1074389"/>
                <a:gd name="connsiteX35" fmla="*/ 5725459 w 5821082"/>
                <a:gd name="connsiteY35" fmla="*/ 4601 h 1074389"/>
                <a:gd name="connsiteX36" fmla="*/ 5821082 w 5821082"/>
                <a:gd name="connsiteY36" fmla="*/ 4601 h 107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821082" h="1074389">
                  <a:moveTo>
                    <a:pt x="0" y="1038530"/>
                  </a:moveTo>
                  <a:cubicBezTo>
                    <a:pt x="32372" y="1056459"/>
                    <a:pt x="64745" y="1074389"/>
                    <a:pt x="101600" y="1074389"/>
                  </a:cubicBezTo>
                  <a:cubicBezTo>
                    <a:pt x="138455" y="1074389"/>
                    <a:pt x="179294" y="1047495"/>
                    <a:pt x="221129" y="1038530"/>
                  </a:cubicBezTo>
                  <a:cubicBezTo>
                    <a:pt x="262964" y="1029565"/>
                    <a:pt x="303804" y="1031558"/>
                    <a:pt x="352612" y="1020601"/>
                  </a:cubicBezTo>
                  <a:cubicBezTo>
                    <a:pt x="401420" y="1009644"/>
                    <a:pt x="449231" y="993707"/>
                    <a:pt x="513976" y="972789"/>
                  </a:cubicBezTo>
                  <a:cubicBezTo>
                    <a:pt x="578721" y="951871"/>
                    <a:pt x="741082" y="895095"/>
                    <a:pt x="741082" y="895095"/>
                  </a:cubicBezTo>
                  <a:lnTo>
                    <a:pt x="866588" y="853259"/>
                  </a:lnTo>
                  <a:lnTo>
                    <a:pt x="1183341" y="745683"/>
                  </a:lnTo>
                  <a:cubicBezTo>
                    <a:pt x="1273984" y="713808"/>
                    <a:pt x="1337733" y="689902"/>
                    <a:pt x="1410447" y="662012"/>
                  </a:cubicBezTo>
                  <a:cubicBezTo>
                    <a:pt x="1483161" y="634122"/>
                    <a:pt x="1619623" y="578342"/>
                    <a:pt x="1619623" y="578342"/>
                  </a:cubicBezTo>
                  <a:cubicBezTo>
                    <a:pt x="1693333" y="549456"/>
                    <a:pt x="1782981" y="513597"/>
                    <a:pt x="1852706" y="488695"/>
                  </a:cubicBezTo>
                  <a:cubicBezTo>
                    <a:pt x="1922431" y="463793"/>
                    <a:pt x="1982196" y="449848"/>
                    <a:pt x="2037976" y="428930"/>
                  </a:cubicBezTo>
                  <a:cubicBezTo>
                    <a:pt x="2093756" y="408012"/>
                    <a:pt x="2135592" y="375142"/>
                    <a:pt x="2187388" y="363189"/>
                  </a:cubicBezTo>
                  <a:cubicBezTo>
                    <a:pt x="2239184" y="351236"/>
                    <a:pt x="2303930" y="369165"/>
                    <a:pt x="2348753" y="357212"/>
                  </a:cubicBezTo>
                  <a:cubicBezTo>
                    <a:pt x="2393577" y="345259"/>
                    <a:pt x="2419474" y="300436"/>
                    <a:pt x="2456329" y="291471"/>
                  </a:cubicBezTo>
                  <a:cubicBezTo>
                    <a:pt x="2493184" y="282506"/>
                    <a:pt x="2537011" y="307408"/>
                    <a:pt x="2569882" y="303424"/>
                  </a:cubicBezTo>
                  <a:cubicBezTo>
                    <a:pt x="2602753" y="299440"/>
                    <a:pt x="2604745" y="273541"/>
                    <a:pt x="2653553" y="267565"/>
                  </a:cubicBezTo>
                  <a:cubicBezTo>
                    <a:pt x="2702361" y="261589"/>
                    <a:pt x="2784039" y="260592"/>
                    <a:pt x="2862729" y="267565"/>
                  </a:cubicBezTo>
                  <a:cubicBezTo>
                    <a:pt x="2941419" y="274538"/>
                    <a:pt x="3045012" y="301432"/>
                    <a:pt x="3125694" y="309401"/>
                  </a:cubicBezTo>
                  <a:cubicBezTo>
                    <a:pt x="3206376" y="317370"/>
                    <a:pt x="3263152" y="306412"/>
                    <a:pt x="3346823" y="315377"/>
                  </a:cubicBezTo>
                  <a:cubicBezTo>
                    <a:pt x="3430494" y="324342"/>
                    <a:pt x="3546039" y="354224"/>
                    <a:pt x="3627718" y="363189"/>
                  </a:cubicBezTo>
                  <a:cubicBezTo>
                    <a:pt x="3709397" y="372154"/>
                    <a:pt x="3748243" y="365181"/>
                    <a:pt x="3836894" y="369165"/>
                  </a:cubicBezTo>
                  <a:cubicBezTo>
                    <a:pt x="3925545" y="373149"/>
                    <a:pt x="4076949" y="384107"/>
                    <a:pt x="4159623" y="387095"/>
                  </a:cubicBezTo>
                  <a:cubicBezTo>
                    <a:pt x="4242297" y="390083"/>
                    <a:pt x="4292102" y="395064"/>
                    <a:pt x="4332941" y="387095"/>
                  </a:cubicBezTo>
                  <a:cubicBezTo>
                    <a:pt x="4373780" y="379126"/>
                    <a:pt x="4377765" y="341275"/>
                    <a:pt x="4404659" y="339283"/>
                  </a:cubicBezTo>
                  <a:cubicBezTo>
                    <a:pt x="4431553" y="337291"/>
                    <a:pt x="4447490" y="369166"/>
                    <a:pt x="4494306" y="375142"/>
                  </a:cubicBezTo>
                  <a:cubicBezTo>
                    <a:pt x="4541122" y="381118"/>
                    <a:pt x="4634753" y="383111"/>
                    <a:pt x="4685553" y="375142"/>
                  </a:cubicBezTo>
                  <a:cubicBezTo>
                    <a:pt x="4736353" y="367173"/>
                    <a:pt x="4743326" y="342271"/>
                    <a:pt x="4799106" y="327330"/>
                  </a:cubicBezTo>
                  <a:cubicBezTo>
                    <a:pt x="4854886" y="312389"/>
                    <a:pt x="4971427" y="297448"/>
                    <a:pt x="5020235" y="285495"/>
                  </a:cubicBezTo>
                  <a:cubicBezTo>
                    <a:pt x="5069043" y="273542"/>
                    <a:pt x="5068047" y="255612"/>
                    <a:pt x="5091953" y="255612"/>
                  </a:cubicBezTo>
                  <a:cubicBezTo>
                    <a:pt x="5115859" y="255612"/>
                    <a:pt x="5129803" y="292467"/>
                    <a:pt x="5163670" y="285495"/>
                  </a:cubicBezTo>
                  <a:cubicBezTo>
                    <a:pt x="5197537" y="278523"/>
                    <a:pt x="5260290" y="224734"/>
                    <a:pt x="5295153" y="213777"/>
                  </a:cubicBezTo>
                  <a:cubicBezTo>
                    <a:pt x="5330016" y="202820"/>
                    <a:pt x="5334000" y="225730"/>
                    <a:pt x="5372847" y="219754"/>
                  </a:cubicBezTo>
                  <a:cubicBezTo>
                    <a:pt x="5411694" y="213777"/>
                    <a:pt x="5481419" y="205808"/>
                    <a:pt x="5528235" y="177918"/>
                  </a:cubicBezTo>
                  <a:cubicBezTo>
                    <a:pt x="5575051" y="150028"/>
                    <a:pt x="5620870" y="81298"/>
                    <a:pt x="5653741" y="52412"/>
                  </a:cubicBezTo>
                  <a:cubicBezTo>
                    <a:pt x="5686612" y="23526"/>
                    <a:pt x="5697569" y="12569"/>
                    <a:pt x="5725459" y="4601"/>
                  </a:cubicBezTo>
                  <a:cubicBezTo>
                    <a:pt x="5753349" y="-3368"/>
                    <a:pt x="5787215" y="616"/>
                    <a:pt x="5821082" y="4601"/>
                  </a:cubicBezTo>
                </a:path>
              </a:pathLst>
            </a:custGeom>
            <a:noFill/>
            <a:ln w="38100" cap="flat" cmpd="sng" algn="ctr">
              <a:solidFill>
                <a:srgbClr val="24226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Century Gothic" panose="020F0302020204030204"/>
                <a:ea typeface="+mn-ea"/>
                <a:cs typeface="+mn-cs"/>
              </a:endParaRPr>
            </a:p>
          </p:txBody>
        </p:sp>
        <p:sp>
          <p:nvSpPr>
            <p:cNvPr id="28" name="TextBox 27">
              <a:extLst>
                <a:ext uri="{FF2B5EF4-FFF2-40B4-BE49-F238E27FC236}">
                  <a16:creationId xmlns:a16="http://schemas.microsoft.com/office/drawing/2014/main" id="{C8838409-0A76-6861-76CA-42420B1CDA12}"/>
                </a:ext>
              </a:extLst>
            </p:cNvPr>
            <p:cNvSpPr txBox="1"/>
            <p:nvPr/>
          </p:nvSpPr>
          <p:spPr>
            <a:xfrm>
              <a:off x="2768340" y="5783257"/>
              <a:ext cx="7624783" cy="38391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a:ln>
                    <a:noFill/>
                  </a:ln>
                  <a:solidFill>
                    <a:srgbClr val="242269"/>
                  </a:solidFill>
                  <a:effectLst/>
                  <a:uLnTx/>
                  <a:uFillTx/>
                  <a:latin typeface="Century Gothic" panose="020F0302020204030204"/>
                </a:rPr>
                <a:t>20            30              40             50              60              70          80</a:t>
              </a:r>
            </a:p>
          </p:txBody>
        </p:sp>
        <p:sp>
          <p:nvSpPr>
            <p:cNvPr id="29" name="TextBox 28">
              <a:extLst>
                <a:ext uri="{FF2B5EF4-FFF2-40B4-BE49-F238E27FC236}">
                  <a16:creationId xmlns:a16="http://schemas.microsoft.com/office/drawing/2014/main" id="{AAC7DB93-FAC3-7EF6-212B-8131A13DE247}"/>
                </a:ext>
              </a:extLst>
            </p:cNvPr>
            <p:cNvSpPr txBox="1"/>
            <p:nvPr/>
          </p:nvSpPr>
          <p:spPr>
            <a:xfrm>
              <a:off x="2066122" y="1071425"/>
              <a:ext cx="565760" cy="5339895"/>
            </a:xfrm>
            <a:prstGeom prst="rect">
              <a:avLst/>
            </a:prstGeom>
            <a:noFill/>
          </p:spPr>
          <p:txBody>
            <a:bodyPr wrap="square" rtlCol="0">
              <a:spAutoFit/>
            </a:bodyPr>
            <a:lstStyle/>
            <a:p>
              <a:pPr marL="0" marR="0" lvl="0" indent="0" algn="r" defTabSz="914400" eaLnBrk="1" fontAlgn="auto" latinLnBrk="0" hangingPunct="1">
                <a:lnSpc>
                  <a:spcPts val="2000"/>
                </a:lnSpc>
                <a:spcBef>
                  <a:spcPts val="0"/>
                </a:spcBef>
                <a:spcAft>
                  <a:spcPts val="0"/>
                </a:spcAft>
                <a:buClrTx/>
                <a:buSzTx/>
                <a:buFontTx/>
                <a:buNone/>
                <a:tabLst/>
                <a:defRPr/>
              </a:pPr>
              <a:r>
                <a:rPr kumimoji="0" lang="en-GB" sz="1600" b="0" i="0" u="none" strike="noStrike" kern="0" cap="none" spc="0" normalizeH="0" baseline="0" noProof="0">
                  <a:ln>
                    <a:noFill/>
                  </a:ln>
                  <a:solidFill>
                    <a:srgbClr val="242269"/>
                  </a:solidFill>
                  <a:effectLst/>
                  <a:uLnTx/>
                  <a:uFillTx/>
                  <a:latin typeface="Century Gothic" panose="020F0302020204030204"/>
                </a:rPr>
                <a:t>40</a:t>
              </a: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r>
                <a:rPr kumimoji="0" lang="en-GB" sz="1600" b="0" i="0" u="none" strike="noStrike" kern="0" cap="none" spc="0" normalizeH="0" baseline="0" noProof="0">
                  <a:ln>
                    <a:noFill/>
                  </a:ln>
                  <a:solidFill>
                    <a:srgbClr val="242269"/>
                  </a:solidFill>
                  <a:effectLst/>
                  <a:uLnTx/>
                  <a:uFillTx/>
                  <a:latin typeface="Century Gothic" panose="020F0302020204030204"/>
                </a:rPr>
                <a:t>30</a:t>
              </a: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r>
                <a:rPr kumimoji="0" lang="en-GB" sz="1600" b="0" i="0" u="none" strike="noStrike" kern="0" cap="none" spc="0" normalizeH="0" baseline="0" noProof="0">
                  <a:ln>
                    <a:noFill/>
                  </a:ln>
                  <a:solidFill>
                    <a:srgbClr val="242269"/>
                  </a:solidFill>
                  <a:effectLst/>
                  <a:uLnTx/>
                  <a:uFillTx/>
                  <a:latin typeface="Century Gothic" panose="020F0302020204030204"/>
                </a:rPr>
                <a:t>20</a:t>
              </a: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r>
                <a:rPr kumimoji="0" lang="en-GB" sz="1600" b="0" i="0" u="none" strike="noStrike" kern="0" cap="none" spc="0" normalizeH="0" baseline="0" noProof="0">
                  <a:ln>
                    <a:noFill/>
                  </a:ln>
                  <a:solidFill>
                    <a:srgbClr val="242269"/>
                  </a:solidFill>
                  <a:effectLst/>
                  <a:uLnTx/>
                  <a:uFillTx/>
                  <a:latin typeface="Century Gothic" panose="020F0302020204030204"/>
                </a:rPr>
                <a:t>10</a:t>
              </a: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6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r>
                <a:rPr kumimoji="0" lang="en-GB" sz="1600" b="0" i="0" u="none" strike="noStrike" kern="0" cap="none" spc="0" normalizeH="0" baseline="0" noProof="0">
                  <a:ln>
                    <a:noFill/>
                  </a:ln>
                  <a:solidFill>
                    <a:srgbClr val="242269"/>
                  </a:solidFill>
                  <a:effectLst/>
                  <a:uLnTx/>
                  <a:uFillTx/>
                  <a:latin typeface="Century Gothic" panose="020F0302020204030204"/>
                </a:rPr>
                <a:t>0</a:t>
              </a: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42269"/>
                </a:solidFill>
                <a:effectLst/>
                <a:uLnTx/>
                <a:uFillTx/>
                <a:latin typeface="Century Gothic" panose="020F0302020204030204"/>
              </a:endParaRPr>
            </a:p>
            <a:p>
              <a:pPr marL="0" marR="0" lvl="0" indent="0" algn="r" defTabSz="914400" eaLnBrk="1" fontAlgn="auto" latinLnBrk="0" hangingPunct="1">
                <a:lnSpc>
                  <a:spcPts val="2000"/>
                </a:lnSpc>
                <a:spcBef>
                  <a:spcPts val="0"/>
                </a:spcBef>
                <a:spcAft>
                  <a:spcPts val="0"/>
                </a:spcAft>
                <a:buClrTx/>
                <a:buSzTx/>
                <a:buFontTx/>
                <a:buNone/>
                <a:tabLst/>
                <a:defRPr/>
              </a:pPr>
              <a:endParaRPr kumimoji="0" lang="en-GB" sz="1800" b="0" i="0" u="none" strike="noStrike" kern="0" cap="none" spc="0" normalizeH="0" baseline="0" noProof="0">
                <a:ln>
                  <a:noFill/>
                </a:ln>
                <a:solidFill>
                  <a:srgbClr val="242269"/>
                </a:solidFill>
                <a:effectLst/>
                <a:uLnTx/>
                <a:uFillTx/>
                <a:latin typeface="Century Gothic" panose="020F0302020204030204"/>
              </a:endParaRPr>
            </a:p>
          </p:txBody>
        </p:sp>
        <p:sp>
          <p:nvSpPr>
            <p:cNvPr id="30" name="TextBox 29">
              <a:extLst>
                <a:ext uri="{FF2B5EF4-FFF2-40B4-BE49-F238E27FC236}">
                  <a16:creationId xmlns:a16="http://schemas.microsoft.com/office/drawing/2014/main" id="{8F629BB7-F675-1F66-87C5-D802C7895FAE}"/>
                </a:ext>
              </a:extLst>
            </p:cNvPr>
            <p:cNvSpPr txBox="1"/>
            <p:nvPr/>
          </p:nvSpPr>
          <p:spPr>
            <a:xfrm>
              <a:off x="8881606" y="5047825"/>
              <a:ext cx="2672311" cy="34901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F55B41"/>
                  </a:solidFill>
                  <a:effectLst/>
                  <a:uLnTx/>
                  <a:uFillTx/>
                  <a:latin typeface="Century Gothic" panose="020F0302020204030204"/>
                </a:rPr>
                <a:t>Hyperlipidaemia alone</a:t>
              </a:r>
            </a:p>
          </p:txBody>
        </p:sp>
        <p:sp>
          <p:nvSpPr>
            <p:cNvPr id="31" name="TextBox 30">
              <a:extLst>
                <a:ext uri="{FF2B5EF4-FFF2-40B4-BE49-F238E27FC236}">
                  <a16:creationId xmlns:a16="http://schemas.microsoft.com/office/drawing/2014/main" id="{142079CF-EB0D-B9F2-D80E-D3A9B96072AF}"/>
                </a:ext>
              </a:extLst>
            </p:cNvPr>
            <p:cNvSpPr txBox="1"/>
            <p:nvPr/>
          </p:nvSpPr>
          <p:spPr>
            <a:xfrm>
              <a:off x="8881606" y="4325966"/>
              <a:ext cx="2321782" cy="34901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242269"/>
                  </a:solidFill>
                  <a:effectLst/>
                  <a:uLnTx/>
                  <a:uFillTx/>
                  <a:latin typeface="Century Gothic" panose="020F0302020204030204"/>
                </a:rPr>
                <a:t>Hypertension alone</a:t>
              </a:r>
            </a:p>
          </p:txBody>
        </p:sp>
        <p:sp>
          <p:nvSpPr>
            <p:cNvPr id="32" name="TextBox 31">
              <a:extLst>
                <a:ext uri="{FF2B5EF4-FFF2-40B4-BE49-F238E27FC236}">
                  <a16:creationId xmlns:a16="http://schemas.microsoft.com/office/drawing/2014/main" id="{5E36612F-7A6A-04F2-C388-90C8666A8CC4}"/>
                </a:ext>
              </a:extLst>
            </p:cNvPr>
            <p:cNvSpPr txBox="1"/>
            <p:nvPr/>
          </p:nvSpPr>
          <p:spPr>
            <a:xfrm>
              <a:off x="8846477" y="1953964"/>
              <a:ext cx="2321782" cy="59332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242269"/>
                  </a:solidFill>
                  <a:effectLst/>
                  <a:uLnTx/>
                  <a:uFillTx/>
                  <a:latin typeface="Century Gothic" panose="020F0302020204030204"/>
                </a:rPr>
                <a:t>Both hyperlipidaemia and hypertension </a:t>
              </a:r>
            </a:p>
          </p:txBody>
        </p:sp>
      </p:grpSp>
    </p:spTree>
    <p:extLst>
      <p:ext uri="{BB962C8B-B14F-4D97-AF65-F5344CB8AC3E}">
        <p14:creationId xmlns:p14="http://schemas.microsoft.com/office/powerpoint/2010/main" val="25421696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7EBA7D7B-198F-F059-C016-BA172318174B}"/>
              </a:ext>
            </a:extLst>
          </p:cNvPr>
          <p:cNvSpPr txBox="1">
            <a:spLocks/>
          </p:cNvSpPr>
          <p:nvPr/>
        </p:nvSpPr>
        <p:spPr>
          <a:xfrm>
            <a:off x="513901" y="264615"/>
            <a:ext cx="10134600" cy="914400"/>
          </a:xfrm>
          <a:prstGeom prst="rect">
            <a:avLst/>
          </a:prstGeom>
        </p:spPr>
        <p:txBody>
          <a:bodyPr vert="horz" lIns="0" tIns="0" rIns="0" bIns="0" rtlCol="0" anchor="t" anchorCtr="0">
            <a:no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3200"/>
              </a:lnSpc>
              <a:spcBef>
                <a:spcPct val="0"/>
              </a:spcBef>
              <a:spcAft>
                <a:spcPts val="0"/>
              </a:spcAft>
              <a:buClrTx/>
              <a:buSzTx/>
              <a:buFontTx/>
              <a:buNone/>
              <a:tabLst/>
              <a:defRPr/>
            </a:pPr>
            <a:r>
              <a:rPr kumimoji="0" lang="en-US" sz="2800" b="1" i="0" u="none" strike="noStrike" kern="1200" cap="none" spc="0" normalizeH="0" baseline="0" noProof="0">
                <a:ln>
                  <a:noFill/>
                </a:ln>
                <a:solidFill>
                  <a:srgbClr val="242269"/>
                </a:solidFill>
                <a:effectLst/>
                <a:uLnTx/>
                <a:uFillTx/>
                <a:latin typeface="Poppins" panose="00000500000000000000" pitchFamily="2" charset="0"/>
                <a:cs typeface="Poppins" panose="00000500000000000000" pitchFamily="2" charset="0"/>
              </a:rPr>
              <a:t>The coexistence of </a:t>
            </a:r>
            <a:r>
              <a:rPr kumimoji="0" lang="en-US" sz="2800" b="1" i="0" u="none" strike="noStrike" kern="1200" cap="none" spc="0" normalizeH="0" baseline="0" noProof="0">
                <a:ln>
                  <a:noFill/>
                </a:ln>
                <a:solidFill>
                  <a:srgbClr val="EA5C47"/>
                </a:solidFill>
                <a:effectLst/>
                <a:uLnTx/>
                <a:uFillTx/>
                <a:latin typeface="Poppins" panose="00000500000000000000" pitchFamily="2" charset="0"/>
                <a:cs typeface="Poppins" panose="00000500000000000000" pitchFamily="2" charset="0"/>
              </a:rPr>
              <a:t>hypertension and dyslipidemia </a:t>
            </a:r>
            <a:br>
              <a:rPr kumimoji="0" lang="en-US" sz="2800" b="1" i="0" u="none" strike="noStrike" kern="1200" cap="none" spc="0" normalizeH="0" baseline="0" noProof="0">
                <a:ln>
                  <a:noFill/>
                </a:ln>
                <a:solidFill>
                  <a:srgbClr val="EA5C47"/>
                </a:solidFill>
                <a:effectLst/>
                <a:uLnTx/>
                <a:uFillTx/>
                <a:latin typeface="Poppins" panose="00000500000000000000" pitchFamily="2" charset="0"/>
                <a:cs typeface="Poppins" panose="00000500000000000000" pitchFamily="2" charset="0"/>
              </a:rPr>
            </a:br>
            <a:r>
              <a:rPr kumimoji="0" lang="en-US" sz="2800" b="1" i="0" u="none" strike="noStrike" kern="1200" cap="none" spc="0" normalizeH="0" baseline="0" noProof="0">
                <a:ln>
                  <a:noFill/>
                </a:ln>
                <a:solidFill>
                  <a:srgbClr val="EA5C47"/>
                </a:solidFill>
                <a:effectLst/>
                <a:uLnTx/>
                <a:uFillTx/>
                <a:latin typeface="Poppins" panose="00000500000000000000" pitchFamily="2" charset="0"/>
                <a:cs typeface="Poppins" panose="00000500000000000000" pitchFamily="2" charset="0"/>
              </a:rPr>
              <a:t>increases CVD risk</a:t>
            </a:r>
            <a:r>
              <a:rPr kumimoji="0" lang="en-US" sz="2800" b="1" i="0" u="none" strike="noStrike" kern="1200" cap="none" spc="0" normalizeH="0" baseline="0" noProof="0">
                <a:ln>
                  <a:noFill/>
                </a:ln>
                <a:solidFill>
                  <a:srgbClr val="242269"/>
                </a:solidFill>
                <a:effectLst/>
                <a:uLnTx/>
                <a:uFillTx/>
                <a:latin typeface="Poppins" panose="00000500000000000000" pitchFamily="2" charset="0"/>
                <a:cs typeface="Poppins" panose="00000500000000000000" pitchFamily="2" charset="0"/>
              </a:rPr>
              <a:t> substantially</a:t>
            </a:r>
            <a:endParaRPr kumimoji="0" lang="en-CA" sz="2800" b="1" i="0" u="none" strike="noStrike" kern="1200" cap="none" spc="0" normalizeH="0" baseline="0" noProof="0">
              <a:ln>
                <a:noFill/>
              </a:ln>
              <a:solidFill>
                <a:srgbClr val="242269"/>
              </a:solidFill>
              <a:effectLst/>
              <a:uLnTx/>
              <a:uFillTx/>
              <a:latin typeface="Poppins" panose="00000500000000000000" pitchFamily="2" charset="0"/>
              <a:cs typeface="Poppins" panose="00000500000000000000" pitchFamily="2" charset="0"/>
            </a:endParaRPr>
          </a:p>
        </p:txBody>
      </p:sp>
      <p:sp>
        <p:nvSpPr>
          <p:cNvPr id="16" name="Footer Placeholder 4">
            <a:extLst>
              <a:ext uri="{FF2B5EF4-FFF2-40B4-BE49-F238E27FC236}">
                <a16:creationId xmlns:a16="http://schemas.microsoft.com/office/drawing/2014/main" id="{55EC7AEE-8CDB-2F86-7D46-3E2C33212703}"/>
              </a:ext>
            </a:extLst>
          </p:cNvPr>
          <p:cNvSpPr txBox="1">
            <a:spLocks/>
          </p:cNvSpPr>
          <p:nvPr/>
        </p:nvSpPr>
        <p:spPr>
          <a:xfrm>
            <a:off x="513901" y="6341995"/>
            <a:ext cx="11353800" cy="400050"/>
          </a:xfrm>
          <a:prstGeom prst="rect">
            <a:avLst/>
          </a:prstGeom>
        </p:spPr>
        <p:txBody>
          <a:bodyPr vert="horz" lIns="0" tIns="0" rIns="0" bIns="0" rtlCol="0" anchor="ctr"/>
          <a:lstStyle>
            <a:defPPr>
              <a:defRPr lang="fr-FR"/>
            </a:defPPr>
            <a:lvl1pPr marL="0" algn="l" defTabSz="914400" rtl="0" eaLnBrk="1" latinLnBrk="0" hangingPunct="1">
              <a:defRPr sz="1300" b="1" i="0" kern="1200">
                <a:solidFill>
                  <a:schemeClr val="accent1"/>
                </a:solidFill>
                <a:latin typeface="Century Gothic" panose="020B0502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E7E6E6">
                    <a:lumMod val="25000"/>
                  </a:srgbClr>
                </a:solidFill>
                <a:effectLst/>
                <a:uLnTx/>
                <a:uFillTx/>
              </a:rPr>
              <a:t>CVD, cardiovascular disease.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E7E6E6">
                    <a:lumMod val="25000"/>
                  </a:srgbClr>
                </a:solidFill>
                <a:effectLst/>
                <a:uLnTx/>
                <a:uFillTx/>
              </a:rPr>
              <a:t>Borghi C, et al. </a:t>
            </a:r>
            <a:r>
              <a:rPr kumimoji="0" lang="en-US" sz="800" b="0" i="1" u="none" strike="noStrike" kern="1200" cap="none" spc="0" normalizeH="0" baseline="0" noProof="0">
                <a:ln>
                  <a:noFill/>
                </a:ln>
                <a:solidFill>
                  <a:srgbClr val="E7E6E6">
                    <a:lumMod val="25000"/>
                  </a:srgbClr>
                </a:solidFill>
                <a:effectLst/>
                <a:uLnTx/>
                <a:uFillTx/>
              </a:rPr>
              <a:t>High Blood Pressure &amp; Cardiovascular Prevention</a:t>
            </a:r>
            <a:r>
              <a:rPr kumimoji="0" lang="en-US" sz="800" b="0" i="0" u="none" strike="noStrike" kern="1200" cap="none" spc="0" normalizeH="0" baseline="0" noProof="0">
                <a:ln>
                  <a:noFill/>
                </a:ln>
                <a:solidFill>
                  <a:srgbClr val="E7E6E6">
                    <a:lumMod val="25000"/>
                  </a:srgbClr>
                </a:solidFill>
                <a:effectLst/>
                <a:uLnTx/>
                <a:uFillTx/>
              </a:rPr>
              <a:t>. 2022;29:221-230.</a:t>
            </a:r>
            <a:endParaRPr kumimoji="0" lang="en-GB" sz="800" b="0" i="0" u="none" strike="noStrike" kern="1200" cap="none" spc="0" normalizeH="0" baseline="0" noProof="0">
              <a:ln>
                <a:noFill/>
              </a:ln>
              <a:solidFill>
                <a:srgbClr val="E7E6E6">
                  <a:lumMod val="25000"/>
                </a:srgbClr>
              </a:solidFill>
              <a:effectLst/>
              <a:uLnTx/>
              <a:uFillTx/>
            </a:endParaRPr>
          </a:p>
        </p:txBody>
      </p:sp>
      <p:sp>
        <p:nvSpPr>
          <p:cNvPr id="17" name="Rectangle: Rounded Corners 5">
            <a:extLst>
              <a:ext uri="{FF2B5EF4-FFF2-40B4-BE49-F238E27FC236}">
                <a16:creationId xmlns:a16="http://schemas.microsoft.com/office/drawing/2014/main" id="{688B4E4E-B470-B096-B7DE-20B4986A6636}"/>
              </a:ext>
            </a:extLst>
          </p:cNvPr>
          <p:cNvSpPr/>
          <p:nvPr/>
        </p:nvSpPr>
        <p:spPr>
          <a:xfrm>
            <a:off x="4506686" y="1530055"/>
            <a:ext cx="3305471" cy="1658441"/>
          </a:xfrm>
          <a:prstGeom prst="roundRect">
            <a:avLst/>
          </a:prstGeom>
          <a:solidFill>
            <a:srgbClr val="FFFFFF"/>
          </a:solidFill>
          <a:ln w="28575" cap="flat" cmpd="sng" algn="ctr">
            <a:solidFill>
              <a:srgbClr val="242269"/>
            </a:solid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srgbClr val="242269"/>
                </a:solidFill>
                <a:effectLst/>
                <a:uLnTx/>
                <a:uFillTx/>
                <a:latin typeface="Century Gothic" panose="020F0302020204030204"/>
                <a:ea typeface="+mn-ea"/>
                <a:cs typeface="+mn-cs"/>
              </a:rPr>
              <a:t> </a:t>
            </a:r>
            <a:r>
              <a:rPr kumimoji="0" lang="en-US" sz="2000" b="1" i="0" u="none" strike="noStrike" kern="0" cap="none" spc="0" normalizeH="0" baseline="0" noProof="0">
                <a:ln>
                  <a:noFill/>
                </a:ln>
                <a:solidFill>
                  <a:srgbClr val="EA5C47"/>
                </a:solidFill>
                <a:effectLst/>
                <a:uLnTx/>
                <a:uFillTx/>
                <a:latin typeface="Century Gothic" panose="020F0302020204030204"/>
                <a:ea typeface="+mn-ea"/>
                <a:cs typeface="+mn-cs"/>
              </a:rPr>
              <a:t>Single risk factor</a:t>
            </a:r>
            <a:endParaRPr kumimoji="0" lang="en-US" sz="3200" b="1" i="0" u="none" strike="noStrike" kern="0" cap="none" spc="0" normalizeH="0" baseline="0" noProof="0">
              <a:ln>
                <a:noFill/>
              </a:ln>
              <a:solidFill>
                <a:srgbClr val="EA5C47"/>
              </a:solidFill>
              <a:effectLst/>
              <a:uLnTx/>
              <a:uFillTx/>
              <a:latin typeface="Century Gothic" panose="020F0302020204030204"/>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a:ln>
                  <a:noFill/>
                </a:ln>
                <a:solidFill>
                  <a:srgbClr val="242269"/>
                </a:solidFill>
                <a:effectLst/>
                <a:uLnTx/>
                <a:uFillTx/>
                <a:latin typeface="Century Gothic" panose="020F0302020204030204"/>
                <a:ea typeface="+mn-ea"/>
                <a:cs typeface="+mn-cs"/>
              </a:rPr>
              <a:t>x2-3 increased risk of CVD</a:t>
            </a:r>
            <a:endParaRPr kumimoji="0" lang="en-CA" sz="2600" b="1" i="0" u="none" strike="noStrike" kern="0" cap="none" spc="0" normalizeH="0" baseline="0" noProof="0">
              <a:ln>
                <a:noFill/>
              </a:ln>
              <a:solidFill>
                <a:srgbClr val="242269"/>
              </a:solidFill>
              <a:effectLst/>
              <a:uLnTx/>
              <a:uFillTx/>
              <a:latin typeface="Century Gothic" panose="020F0302020204030204"/>
              <a:ea typeface="+mn-ea"/>
              <a:cs typeface="+mn-cs"/>
            </a:endParaRPr>
          </a:p>
        </p:txBody>
      </p:sp>
      <p:sp>
        <p:nvSpPr>
          <p:cNvPr id="18" name="Rectangle: Rounded Corners 7">
            <a:extLst>
              <a:ext uri="{FF2B5EF4-FFF2-40B4-BE49-F238E27FC236}">
                <a16:creationId xmlns:a16="http://schemas.microsoft.com/office/drawing/2014/main" id="{0A45582A-04FF-84F5-826D-71D744E725BB}"/>
              </a:ext>
            </a:extLst>
          </p:cNvPr>
          <p:cNvSpPr/>
          <p:nvPr/>
        </p:nvSpPr>
        <p:spPr>
          <a:xfrm>
            <a:off x="1611987" y="3705897"/>
            <a:ext cx="4227520" cy="2237015"/>
          </a:xfrm>
          <a:prstGeom prst="roundRect">
            <a:avLst/>
          </a:prstGeom>
          <a:solidFill>
            <a:srgbClr val="FFFFFF"/>
          </a:solidFill>
          <a:ln w="28575" cap="flat" cmpd="sng" algn="ctr">
            <a:solidFill>
              <a:srgbClr val="242269"/>
            </a:solidFill>
            <a:prstDash val="solid"/>
            <a:miter lim="800000"/>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srgbClr val="242269"/>
                </a:solidFill>
                <a:effectLst/>
                <a:uLnTx/>
                <a:uFillTx/>
                <a:latin typeface="Century Gothic" panose="020F0302020204030204"/>
                <a:ea typeface="+mn-ea"/>
                <a:cs typeface="+mn-cs"/>
              </a:rPr>
              <a:t> </a:t>
            </a:r>
            <a:r>
              <a:rPr kumimoji="0" lang="en-US" sz="2000" b="1" i="0" u="none" strike="noStrike" kern="0" cap="none" spc="0" normalizeH="0" baseline="0" noProof="0">
                <a:ln>
                  <a:noFill/>
                </a:ln>
                <a:solidFill>
                  <a:srgbClr val="EA5C47"/>
                </a:solidFill>
                <a:effectLst/>
                <a:uLnTx/>
                <a:uFillTx/>
                <a:latin typeface="Century Gothic" panose="020F0302020204030204"/>
                <a:ea typeface="+mn-ea"/>
                <a:cs typeface="+mn-cs"/>
              </a:rPr>
              <a:t>Multiple risk factors</a:t>
            </a:r>
            <a:endParaRPr kumimoji="0" lang="en-US" sz="3200" b="1" i="0" u="none" strike="noStrike" kern="0" cap="none" spc="0" normalizeH="0" baseline="0" noProof="0">
              <a:ln>
                <a:noFill/>
              </a:ln>
              <a:solidFill>
                <a:srgbClr val="EA5C47"/>
              </a:solidFill>
              <a:effectLst/>
              <a:uLnTx/>
              <a:uFillTx/>
              <a:latin typeface="Century Gothic" panose="020F0302020204030204"/>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a:ln>
                  <a:noFill/>
                </a:ln>
                <a:solidFill>
                  <a:srgbClr val="242269"/>
                </a:solidFill>
                <a:effectLst/>
                <a:uLnTx/>
                <a:uFillTx/>
                <a:latin typeface="Century Gothic" panose="020F0302020204030204"/>
                <a:ea typeface="+mn-ea"/>
                <a:cs typeface="+mn-cs"/>
              </a:rPr>
              <a:t>&gt;20x increased risk </a:t>
            </a:r>
            <a:br>
              <a:rPr kumimoji="0" lang="en-US" sz="2600" b="1" i="0" u="none" strike="noStrike" kern="0" cap="none" spc="0" normalizeH="0" baseline="0" noProof="0">
                <a:ln>
                  <a:noFill/>
                </a:ln>
                <a:solidFill>
                  <a:srgbClr val="242269"/>
                </a:solidFill>
                <a:effectLst/>
                <a:uLnTx/>
                <a:uFillTx/>
                <a:latin typeface="Century Gothic" panose="020F0302020204030204"/>
                <a:ea typeface="+mn-ea"/>
                <a:cs typeface="+mn-cs"/>
              </a:rPr>
            </a:br>
            <a:r>
              <a:rPr kumimoji="0" lang="en-US" sz="2600" b="1" i="0" u="none" strike="noStrike" kern="0" cap="none" spc="0" normalizeH="0" baseline="0" noProof="0">
                <a:ln>
                  <a:noFill/>
                </a:ln>
                <a:solidFill>
                  <a:srgbClr val="242269"/>
                </a:solidFill>
                <a:effectLst/>
                <a:uLnTx/>
                <a:uFillTx/>
                <a:latin typeface="Century Gothic" panose="020F0302020204030204"/>
                <a:ea typeface="+mn-ea"/>
                <a:cs typeface="+mn-cs"/>
              </a:rPr>
              <a:t>of CVD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a:ln>
                  <a:noFill/>
                </a:ln>
                <a:solidFill>
                  <a:srgbClr val="242269"/>
                </a:solidFill>
                <a:effectLst/>
                <a:uLnTx/>
                <a:uFillTx/>
                <a:latin typeface="Century Gothic" panose="020F0302020204030204"/>
                <a:ea typeface="+mn-ea"/>
                <a:cs typeface="+mn-cs"/>
              </a:rPr>
              <a:t>compared with that in patients who only have hypertension</a:t>
            </a:r>
            <a:endParaRPr kumimoji="0" lang="en-CA" sz="2000" b="0" i="0" u="none" strike="noStrike" kern="0" cap="none" spc="0" normalizeH="0" baseline="0" noProof="0">
              <a:ln>
                <a:noFill/>
              </a:ln>
              <a:solidFill>
                <a:srgbClr val="242269"/>
              </a:solidFill>
              <a:effectLst/>
              <a:uLnTx/>
              <a:uFillTx/>
              <a:latin typeface="Century Gothic" panose="020F0302020204030204"/>
              <a:ea typeface="+mn-ea"/>
              <a:cs typeface="+mn-cs"/>
            </a:endParaRPr>
          </a:p>
        </p:txBody>
      </p:sp>
      <p:sp>
        <p:nvSpPr>
          <p:cNvPr id="19" name="Rectangle: Rounded Corners 12">
            <a:extLst>
              <a:ext uri="{FF2B5EF4-FFF2-40B4-BE49-F238E27FC236}">
                <a16:creationId xmlns:a16="http://schemas.microsoft.com/office/drawing/2014/main" id="{B7F85454-21AA-77E9-58C2-612D96C87123}"/>
              </a:ext>
            </a:extLst>
          </p:cNvPr>
          <p:cNvSpPr/>
          <p:nvPr/>
        </p:nvSpPr>
        <p:spPr>
          <a:xfrm>
            <a:off x="6893973" y="3705897"/>
            <a:ext cx="4307427" cy="2237015"/>
          </a:xfrm>
          <a:prstGeom prst="roundRect">
            <a:avLst/>
          </a:prstGeom>
          <a:solidFill>
            <a:srgbClr val="EA5C47">
              <a:alpha val="7322"/>
            </a:srgbClr>
          </a:solidFill>
          <a:ln w="28575" cap="flat" cmpd="sng" algn="ctr">
            <a:solidFill>
              <a:srgbClr val="EA5C47"/>
            </a:solidFill>
            <a:prstDash val="solid"/>
            <a:miter lim="800000"/>
          </a:ln>
          <a:effectLst/>
        </p:spPr>
        <p:txBody>
          <a:bodyPr lIns="144000" rtlCol="0" anchor="b"/>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EA5C47"/>
                </a:solidFill>
                <a:effectLst/>
                <a:uLnTx/>
                <a:uFillTx/>
                <a:latin typeface="Century Gothic" panose="020F0302020204030204"/>
                <a:ea typeface="+mn-ea"/>
                <a:cs typeface="+mn-cs"/>
              </a:rPr>
              <a:t>Risk factors</a:t>
            </a: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CA" sz="2400" b="0" i="0" u="none" strike="noStrike" kern="0" cap="none" spc="0" normalizeH="0" baseline="0" noProof="0">
                <a:ln>
                  <a:noFill/>
                </a:ln>
                <a:solidFill>
                  <a:srgbClr val="242269"/>
                </a:solidFill>
                <a:effectLst/>
                <a:uLnTx/>
                <a:uFillTx/>
                <a:latin typeface="Century Gothic" panose="020F0302020204030204"/>
                <a:ea typeface="+mn-ea"/>
                <a:cs typeface="+mn-cs"/>
              </a:rPr>
              <a:t>Hypertension</a:t>
            </a: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CA" sz="2400" b="0" i="0" u="none" strike="noStrike" kern="0" cap="none" spc="0" normalizeH="0" baseline="0" noProof="0">
                <a:ln>
                  <a:noFill/>
                </a:ln>
                <a:solidFill>
                  <a:srgbClr val="242269"/>
                </a:solidFill>
                <a:effectLst/>
                <a:uLnTx/>
                <a:uFillTx/>
                <a:latin typeface="Century Gothic" panose="020F0302020204030204"/>
                <a:ea typeface="+mn-ea"/>
                <a:cs typeface="+mn-cs"/>
              </a:rPr>
              <a:t>Type 2 diabetes mellitus</a:t>
            </a: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CA" sz="2400" b="0" i="0" u="none" strike="noStrike" kern="0" cap="none" spc="0" normalizeH="0" baseline="0" noProof="0">
                <a:ln>
                  <a:noFill/>
                </a:ln>
                <a:solidFill>
                  <a:srgbClr val="242269"/>
                </a:solidFill>
                <a:effectLst/>
                <a:uLnTx/>
                <a:uFillTx/>
                <a:latin typeface="Century Gothic" panose="020F0302020204030204"/>
                <a:ea typeface="+mn-ea"/>
                <a:cs typeface="+mn-cs"/>
              </a:rPr>
              <a:t>Dyslipidemia</a:t>
            </a: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CA" sz="2400" b="0" i="0" u="none" strike="noStrike" kern="0" cap="none" spc="0" normalizeH="0" baseline="0" noProof="0">
                <a:ln>
                  <a:noFill/>
                </a:ln>
                <a:solidFill>
                  <a:srgbClr val="242269"/>
                </a:solidFill>
                <a:effectLst/>
                <a:uLnTx/>
                <a:uFillTx/>
                <a:latin typeface="Century Gothic" panose="020F0302020204030204"/>
                <a:ea typeface="+mn-ea"/>
                <a:cs typeface="+mn-cs"/>
              </a:rPr>
              <a:t>Smoking</a:t>
            </a:r>
            <a:endParaRPr kumimoji="0" lang="en-US" sz="2400" b="1" i="0" u="none" strike="noStrike" kern="0" cap="none" spc="0" normalizeH="0" baseline="0" noProof="0">
              <a:ln>
                <a:noFill/>
              </a:ln>
              <a:solidFill>
                <a:srgbClr val="242269"/>
              </a:solidFill>
              <a:effectLst/>
              <a:uLnTx/>
              <a:uFillTx/>
              <a:latin typeface="Century Gothic" panose="020F0302020204030204"/>
              <a:ea typeface="+mn-ea"/>
              <a:cs typeface="+mn-cs"/>
            </a:endParaRPr>
          </a:p>
        </p:txBody>
      </p:sp>
      <p:sp>
        <p:nvSpPr>
          <p:cNvPr id="20" name="Arrow: Right 13">
            <a:extLst>
              <a:ext uri="{FF2B5EF4-FFF2-40B4-BE49-F238E27FC236}">
                <a16:creationId xmlns:a16="http://schemas.microsoft.com/office/drawing/2014/main" id="{7588ED16-8692-12E8-9E1D-A7123732BCB4}"/>
              </a:ext>
            </a:extLst>
          </p:cNvPr>
          <p:cNvSpPr/>
          <p:nvPr/>
        </p:nvSpPr>
        <p:spPr>
          <a:xfrm>
            <a:off x="5821199" y="4182407"/>
            <a:ext cx="676444" cy="1283993"/>
          </a:xfrm>
          <a:prstGeom prst="rightArrow">
            <a:avLst/>
          </a:prstGeom>
          <a:solidFill>
            <a:srgbClr val="242269"/>
          </a:solidFill>
          <a:ln w="12700" cap="flat" cmpd="sng" algn="ctr">
            <a:solidFill>
              <a:srgbClr val="242269">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entury Gothic" panose="020F0302020204030204"/>
              <a:ea typeface="+mn-ea"/>
              <a:cs typeface="+mn-cs"/>
            </a:endParaRPr>
          </a:p>
        </p:txBody>
      </p:sp>
      <p:sp>
        <p:nvSpPr>
          <p:cNvPr id="21" name="Oval 20">
            <a:extLst>
              <a:ext uri="{FF2B5EF4-FFF2-40B4-BE49-F238E27FC236}">
                <a16:creationId xmlns:a16="http://schemas.microsoft.com/office/drawing/2014/main" id="{D406A6A5-28BE-123C-CFEE-9862277D11AA}"/>
              </a:ext>
            </a:extLst>
          </p:cNvPr>
          <p:cNvSpPr/>
          <p:nvPr/>
        </p:nvSpPr>
        <p:spPr>
          <a:xfrm>
            <a:off x="4027192" y="1228140"/>
            <a:ext cx="958987" cy="958987"/>
          </a:xfrm>
          <a:prstGeom prst="ellipse">
            <a:avLst/>
          </a:prstGeom>
          <a:solidFill>
            <a:srgbClr val="FFFFFF"/>
          </a:solidFill>
          <a:ln w="28575" cap="flat" cmpd="sng" algn="ctr">
            <a:solidFill>
              <a:srgbClr val="242269"/>
            </a:solid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grpSp>
        <p:nvGrpSpPr>
          <p:cNvPr id="22" name="Group 21">
            <a:extLst>
              <a:ext uri="{FF2B5EF4-FFF2-40B4-BE49-F238E27FC236}">
                <a16:creationId xmlns:a16="http://schemas.microsoft.com/office/drawing/2014/main" id="{004E1312-C518-2485-6399-7C3D38B9E964}"/>
              </a:ext>
            </a:extLst>
          </p:cNvPr>
          <p:cNvGrpSpPr/>
          <p:nvPr/>
        </p:nvGrpSpPr>
        <p:grpSpPr>
          <a:xfrm>
            <a:off x="4111535" y="1300261"/>
            <a:ext cx="810178" cy="810178"/>
            <a:chOff x="4660490" y="1670795"/>
            <a:chExt cx="914400" cy="914400"/>
          </a:xfrm>
        </p:grpSpPr>
        <p:pic>
          <p:nvPicPr>
            <p:cNvPr id="23" name="Graphic 22" descr="Clipboard Checked with solid fill">
              <a:extLst>
                <a:ext uri="{FF2B5EF4-FFF2-40B4-BE49-F238E27FC236}">
                  <a16:creationId xmlns:a16="http://schemas.microsoft.com/office/drawing/2014/main" id="{320816E6-109E-F3EA-7123-2DED3ABC6D54}"/>
                </a:ext>
              </a:extLst>
            </p:cNvPr>
            <p:cNvPicPr>
              <a:picLocks noChangeAspect="1"/>
            </p:cNvPicPr>
            <p:nvPr/>
          </p:nvPicPr>
          <p:blipFill>
            <a:blip r:embed="rId3">
              <a:duotone>
                <a:srgbClr val="F55B41">
                  <a:shade val="45000"/>
                  <a:satMod val="135000"/>
                </a:srgbClr>
                <a:prstClr val="white"/>
              </a:duotone>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660490" y="1670795"/>
              <a:ext cx="914400" cy="914400"/>
            </a:xfrm>
            <a:prstGeom prst="rect">
              <a:avLst/>
            </a:prstGeom>
          </p:spPr>
        </p:pic>
        <p:sp>
          <p:nvSpPr>
            <p:cNvPr id="24" name="Rectangle 23">
              <a:extLst>
                <a:ext uri="{FF2B5EF4-FFF2-40B4-BE49-F238E27FC236}">
                  <a16:creationId xmlns:a16="http://schemas.microsoft.com/office/drawing/2014/main" id="{C326DC06-EEE2-02CD-C865-AC7469375D43}"/>
                </a:ext>
              </a:extLst>
            </p:cNvPr>
            <p:cNvSpPr/>
            <p:nvPr/>
          </p:nvSpPr>
          <p:spPr>
            <a:xfrm>
              <a:off x="5159757" y="2059082"/>
              <a:ext cx="146115" cy="362932"/>
            </a:xfrm>
            <a:prstGeom prst="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entury Gothic" panose="020F0302020204030204"/>
                <a:ea typeface="+mn-ea"/>
                <a:cs typeface="+mn-cs"/>
              </a:endParaRPr>
            </a:p>
          </p:txBody>
        </p:sp>
      </p:grpSp>
      <p:sp>
        <p:nvSpPr>
          <p:cNvPr id="25" name="Oval 24">
            <a:extLst>
              <a:ext uri="{FF2B5EF4-FFF2-40B4-BE49-F238E27FC236}">
                <a16:creationId xmlns:a16="http://schemas.microsoft.com/office/drawing/2014/main" id="{7C6F028C-8DFB-64FE-EDAA-572B718370BD}"/>
              </a:ext>
            </a:extLst>
          </p:cNvPr>
          <p:cNvSpPr/>
          <p:nvPr/>
        </p:nvSpPr>
        <p:spPr>
          <a:xfrm>
            <a:off x="1330659" y="3302733"/>
            <a:ext cx="958987" cy="958987"/>
          </a:xfrm>
          <a:prstGeom prst="ellipse">
            <a:avLst/>
          </a:prstGeom>
          <a:solidFill>
            <a:srgbClr val="FFFFFF"/>
          </a:solidFill>
          <a:ln w="28575" cap="flat" cmpd="sng" algn="ctr">
            <a:solidFill>
              <a:srgbClr val="242269"/>
            </a:solid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pic>
        <p:nvPicPr>
          <p:cNvPr id="26" name="Graphic 25" descr="Clipboard Checked with solid fill">
            <a:extLst>
              <a:ext uri="{FF2B5EF4-FFF2-40B4-BE49-F238E27FC236}">
                <a16:creationId xmlns:a16="http://schemas.microsoft.com/office/drawing/2014/main" id="{4AE19C9C-F28E-1E0F-7388-0682A300E4DA}"/>
              </a:ext>
            </a:extLst>
          </p:cNvPr>
          <p:cNvPicPr>
            <a:picLocks noChangeAspect="1"/>
          </p:cNvPicPr>
          <p:nvPr/>
        </p:nvPicPr>
        <p:blipFill>
          <a:blip r:embed="rId3">
            <a:duotone>
              <a:srgbClr val="F55B41">
                <a:shade val="45000"/>
                <a:satMod val="135000"/>
              </a:srgbClr>
              <a:prstClr val="white"/>
            </a:duotone>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403447" y="3362290"/>
            <a:ext cx="810178" cy="810178"/>
          </a:xfrm>
          <a:prstGeom prst="rect">
            <a:avLst/>
          </a:prstGeom>
        </p:spPr>
      </p:pic>
      <p:sp>
        <p:nvSpPr>
          <p:cNvPr id="27" name="Slide Number Placeholder 3">
            <a:extLst>
              <a:ext uri="{FF2B5EF4-FFF2-40B4-BE49-F238E27FC236}">
                <a16:creationId xmlns:a16="http://schemas.microsoft.com/office/drawing/2014/main" id="{7330914D-6144-F887-101E-210A64D70749}"/>
              </a:ext>
            </a:extLst>
          </p:cNvPr>
          <p:cNvSpPr txBox="1">
            <a:spLocks/>
          </p:cNvSpPr>
          <p:nvPr/>
        </p:nvSpPr>
        <p:spPr>
          <a:xfrm>
            <a:off x="11811786" y="6268825"/>
            <a:ext cx="380214" cy="589175"/>
          </a:xfrm>
          <a:prstGeom prst="rect">
            <a:avLst/>
          </a:prstGeom>
        </p:spPr>
        <p:txBody>
          <a:bodyPr vert="horz" lIns="0" tIns="0" rIns="0" bIns="0" rtlCol="0" anchor="ctr"/>
          <a:lstStyle>
            <a:defPPr>
              <a:defRPr lang="fr-FR"/>
            </a:defPPr>
            <a:lvl1pPr marL="0" algn="l" defTabSz="914400" rtl="0" eaLnBrk="1" latinLnBrk="0" hangingPunct="1">
              <a:defRPr sz="1200" b="1" i="0" kern="1200">
                <a:solidFill>
                  <a:schemeClr val="accent1"/>
                </a:solidFill>
                <a:latin typeface="Century Gothic" panose="020B0502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330EA680-D336-4FF7-8B7A-9848BB0A1C32}" type="slidenum">
              <a:rPr kumimoji="0" lang="en-US" sz="1200" b="0" i="0" u="none" strike="noStrike" kern="1200" cap="none" spc="0" normalizeH="0" baseline="0" noProof="0" smtClean="0">
                <a:ln>
                  <a:noFill/>
                </a:ln>
                <a:solidFill>
                  <a:srgbClr val="E7E6E6">
                    <a:lumMod val="50000"/>
                  </a:srgbClr>
                </a:solidFill>
                <a:effectLst/>
                <a:uLnTx/>
                <a:uFillTx/>
              </a:rPr>
              <a:pPr marL="0" marR="0" lvl="0" indent="0" algn="l"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srgbClr val="E7E6E6">
                  <a:lumMod val="50000"/>
                </a:srgbClr>
              </a:solidFill>
              <a:effectLst/>
              <a:uLnTx/>
              <a:uFillTx/>
            </a:endParaRPr>
          </a:p>
        </p:txBody>
      </p:sp>
    </p:spTree>
    <p:extLst>
      <p:ext uri="{BB962C8B-B14F-4D97-AF65-F5344CB8AC3E}">
        <p14:creationId xmlns:p14="http://schemas.microsoft.com/office/powerpoint/2010/main" val="55763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1FEC5C-6C64-8BC3-8392-56BAEA73234F}"/>
              </a:ext>
            </a:extLst>
          </p:cNvPr>
          <p:cNvSpPr>
            <a:spLocks noGrp="1"/>
          </p:cNvSpPr>
          <p:nvPr>
            <p:ph type="title"/>
          </p:nvPr>
        </p:nvSpPr>
        <p:spPr/>
        <p:txBody>
          <a:bodyPr/>
          <a:lstStyle/>
          <a:p>
            <a:r>
              <a:rPr lang="en-ZA" dirty="0"/>
              <a:t>Objectives</a:t>
            </a:r>
          </a:p>
        </p:txBody>
      </p:sp>
      <p:sp>
        <p:nvSpPr>
          <p:cNvPr id="3" name="Content Placeholder 2">
            <a:extLst>
              <a:ext uri="{FF2B5EF4-FFF2-40B4-BE49-F238E27FC236}">
                <a16:creationId xmlns:a16="http://schemas.microsoft.com/office/drawing/2014/main" id="{D0EDA41A-60ED-F6D2-56C1-170A62873DEA}"/>
              </a:ext>
            </a:extLst>
          </p:cNvPr>
          <p:cNvSpPr>
            <a:spLocks noGrp="1"/>
          </p:cNvSpPr>
          <p:nvPr>
            <p:ph idx="1"/>
          </p:nvPr>
        </p:nvSpPr>
        <p:spPr/>
        <p:txBody>
          <a:bodyPr/>
          <a:lstStyle/>
          <a:p>
            <a:r>
              <a:rPr lang="en-ZA" dirty="0"/>
              <a:t>Definitions</a:t>
            </a:r>
          </a:p>
          <a:p>
            <a:r>
              <a:rPr lang="en-ZA" dirty="0"/>
              <a:t>Pathophysiology</a:t>
            </a:r>
          </a:p>
          <a:p>
            <a:r>
              <a:rPr lang="en-ZA" dirty="0"/>
              <a:t>Adherence </a:t>
            </a:r>
          </a:p>
          <a:p>
            <a:r>
              <a:rPr lang="en-ZA" dirty="0"/>
              <a:t>Solutions</a:t>
            </a:r>
          </a:p>
          <a:p>
            <a:pPr lvl="1"/>
            <a:r>
              <a:rPr lang="en-ZA" dirty="0"/>
              <a:t>HPT</a:t>
            </a:r>
          </a:p>
          <a:p>
            <a:pPr lvl="1"/>
            <a:r>
              <a:rPr lang="en-ZA" dirty="0"/>
              <a:t>HPT and dyslipidaemia</a:t>
            </a:r>
          </a:p>
          <a:p>
            <a:pPr lvl="1"/>
            <a:r>
              <a:rPr lang="en-ZA" dirty="0"/>
              <a:t>HPT and tachycardias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ZA" sz="2800" b="0" i="0" u="none" strike="noStrike" kern="1200" cap="none" spc="0" normalizeH="0" baseline="0" noProof="0" dirty="0">
                <a:ln>
                  <a:noFill/>
                </a:ln>
                <a:solidFill>
                  <a:srgbClr val="232269"/>
                </a:solidFill>
                <a:effectLst/>
                <a:uLnTx/>
                <a:uFillTx/>
                <a:latin typeface="Aptos" panose="02110004020202020204"/>
                <a:ea typeface="+mn-ea"/>
                <a:cs typeface="+mn-cs"/>
              </a:rPr>
              <a:t>Patient-centric approach</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ZA" dirty="0">
                <a:solidFill>
                  <a:srgbClr val="232269"/>
                </a:solidFill>
                <a:latin typeface="Aptos" panose="02110004020202020204"/>
              </a:rPr>
              <a:t>Conclusion</a:t>
            </a:r>
            <a:r>
              <a:rPr kumimoji="0" lang="en-ZA" sz="2800" b="0" i="0" u="none" strike="noStrike" kern="1200" cap="none" spc="0" normalizeH="0" baseline="0" noProof="0" dirty="0">
                <a:ln>
                  <a:noFill/>
                </a:ln>
                <a:solidFill>
                  <a:srgbClr val="232269"/>
                </a:solidFill>
                <a:effectLst/>
                <a:uLnTx/>
                <a:uFillTx/>
                <a:latin typeface="Aptos" panose="02110004020202020204"/>
                <a:ea typeface="+mn-ea"/>
                <a:cs typeface="+mn-cs"/>
              </a:rPr>
              <a:t> </a:t>
            </a:r>
          </a:p>
          <a:p>
            <a:pPr marL="457200" lvl="1" indent="0">
              <a:buNone/>
            </a:pPr>
            <a:endParaRPr lang="en-ZA" dirty="0"/>
          </a:p>
          <a:p>
            <a:pPr lvl="1"/>
            <a:endParaRPr lang="en-ZA" dirty="0"/>
          </a:p>
        </p:txBody>
      </p:sp>
    </p:spTree>
    <p:extLst>
      <p:ext uri="{BB962C8B-B14F-4D97-AF65-F5344CB8AC3E}">
        <p14:creationId xmlns:p14="http://schemas.microsoft.com/office/powerpoint/2010/main" val="155649043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9F086B-DD27-DF7C-D032-AC105152D7CB}"/>
              </a:ext>
            </a:extLst>
          </p:cNvPr>
          <p:cNvSpPr txBox="1">
            <a:spLocks/>
          </p:cNvSpPr>
          <p:nvPr/>
        </p:nvSpPr>
        <p:spPr>
          <a:xfrm>
            <a:off x="523839" y="495168"/>
            <a:ext cx="9559925" cy="5679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2800" b="1">
                <a:solidFill>
                  <a:schemeClr val="tx2">
                    <a:lumMod val="75000"/>
                  </a:schemeClr>
                </a:solidFill>
                <a:latin typeface="Poppins" panose="00000500000000000000" pitchFamily="2" charset="0"/>
                <a:cs typeface="Poppins" panose="00000500000000000000" pitchFamily="2" charset="0"/>
              </a:rPr>
              <a:t>Primary Prevention Impact on Population Level</a:t>
            </a:r>
          </a:p>
        </p:txBody>
      </p:sp>
      <p:sp>
        <p:nvSpPr>
          <p:cNvPr id="3" name="Footer Placeholder 3">
            <a:extLst>
              <a:ext uri="{FF2B5EF4-FFF2-40B4-BE49-F238E27FC236}">
                <a16:creationId xmlns:a16="http://schemas.microsoft.com/office/drawing/2014/main" id="{629AEC01-7038-7C32-5945-188A7EFDD986}"/>
              </a:ext>
            </a:extLst>
          </p:cNvPr>
          <p:cNvSpPr txBox="1">
            <a:spLocks/>
          </p:cNvSpPr>
          <p:nvPr/>
        </p:nvSpPr>
        <p:spPr>
          <a:xfrm>
            <a:off x="523839" y="6383338"/>
            <a:ext cx="10972800" cy="3381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tx1">
                    <a:tint val="82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defTabSz="457200">
              <a:defRPr/>
            </a:pPr>
            <a:r>
              <a:rPr lang="en-GB" sz="800">
                <a:solidFill>
                  <a:schemeClr val="bg2">
                    <a:lumMod val="25000"/>
                  </a:schemeClr>
                </a:solidFill>
                <a:latin typeface="Poppins" panose="00000500000000000000" pitchFamily="2" charset="0"/>
                <a:cs typeface="Poppins" panose="00000500000000000000" pitchFamily="2" charset="0"/>
              </a:rPr>
              <a:t>BP, blood pressure; CVD, cardiovascular disease.</a:t>
            </a:r>
          </a:p>
          <a:p>
            <a:pPr algn="l" defTabSz="457200">
              <a:defRPr/>
            </a:pPr>
            <a:r>
              <a:rPr lang="en-GB" sz="800">
                <a:solidFill>
                  <a:schemeClr val="bg2">
                    <a:lumMod val="25000"/>
                  </a:schemeClr>
                </a:solidFill>
                <a:latin typeface="Poppins" panose="00000500000000000000" pitchFamily="2" charset="0"/>
                <a:cs typeface="Poppins" panose="00000500000000000000" pitchFamily="2" charset="0"/>
              </a:rPr>
              <a:t>Emberson J, et al. </a:t>
            </a:r>
            <a:r>
              <a:rPr lang="en-GB" sz="800" i="1">
                <a:solidFill>
                  <a:schemeClr val="bg2">
                    <a:lumMod val="25000"/>
                  </a:schemeClr>
                </a:solidFill>
                <a:latin typeface="Poppins" panose="00000500000000000000" pitchFamily="2" charset="0"/>
                <a:cs typeface="Poppins" panose="00000500000000000000" pitchFamily="2" charset="0"/>
              </a:rPr>
              <a:t>Eur Heart J </a:t>
            </a:r>
            <a:r>
              <a:rPr lang="en-GB" sz="800">
                <a:solidFill>
                  <a:schemeClr val="bg2">
                    <a:lumMod val="25000"/>
                  </a:schemeClr>
                </a:solidFill>
                <a:latin typeface="Poppins" panose="00000500000000000000" pitchFamily="2" charset="0"/>
                <a:cs typeface="Poppins" panose="00000500000000000000" pitchFamily="2" charset="0"/>
              </a:rPr>
              <a:t>2004;25:484-91. </a:t>
            </a:r>
          </a:p>
        </p:txBody>
      </p:sp>
      <p:sp>
        <p:nvSpPr>
          <p:cNvPr id="4" name="Ograda vsebine 2">
            <a:extLst>
              <a:ext uri="{FF2B5EF4-FFF2-40B4-BE49-F238E27FC236}">
                <a16:creationId xmlns:a16="http://schemas.microsoft.com/office/drawing/2014/main" id="{4F28A1D0-095D-5510-AAD7-5A635BBC3029}"/>
              </a:ext>
            </a:extLst>
          </p:cNvPr>
          <p:cNvSpPr txBox="1">
            <a:spLocks/>
          </p:cNvSpPr>
          <p:nvPr/>
        </p:nvSpPr>
        <p:spPr bwMode="auto">
          <a:xfrm>
            <a:off x="3704975" y="2156685"/>
            <a:ext cx="733347" cy="470295"/>
          </a:xfrm>
          <a:prstGeom prst="rect">
            <a:avLst/>
          </a:prstGeom>
          <a:noFill/>
          <a:ln w="9525">
            <a:noFill/>
            <a:miter lim="800000"/>
            <a:headEnd/>
            <a:tailEnd/>
          </a:ln>
        </p:spPr>
        <p:txBody>
          <a:bodyPr anchor="ctr"/>
          <a:lstStyle/>
          <a:p>
            <a:pPr marL="342900" marR="0" lvl="0" indent="-342900" algn="ctr" defTabSz="457200" rtl="0" eaLnBrk="0" fontAlgn="auto" latinLnBrk="0" hangingPunct="0">
              <a:lnSpc>
                <a:spcPct val="100000"/>
              </a:lnSpc>
              <a:spcBef>
                <a:spcPct val="20000"/>
              </a:spcBef>
              <a:spcAft>
                <a:spcPts val="0"/>
              </a:spcAft>
              <a:buClrTx/>
              <a:buSzTx/>
              <a:buFontTx/>
              <a:buNone/>
              <a:tabLst/>
              <a:defRPr/>
            </a:pPr>
            <a:r>
              <a:rPr kumimoji="0" lang="en-GB" sz="4800" b="1" i="0" u="none" strike="noStrike" kern="0" cap="none" spc="0" normalizeH="0" baseline="0" noProof="0">
                <a:ln>
                  <a:noFill/>
                </a:ln>
                <a:solidFill>
                  <a:srgbClr val="384F5A"/>
                </a:solidFill>
                <a:effectLst/>
                <a:uLnTx/>
                <a:uFillTx/>
                <a:latin typeface="Poppins" panose="00000500000000000000" pitchFamily="2" charset="0"/>
                <a:ea typeface="+mn-ea"/>
                <a:cs typeface="Poppins" panose="00000500000000000000" pitchFamily="2" charset="0"/>
              </a:rPr>
              <a:t>+</a:t>
            </a:r>
          </a:p>
        </p:txBody>
      </p:sp>
      <p:sp>
        <p:nvSpPr>
          <p:cNvPr id="5" name="Ograda vsebine 2">
            <a:extLst>
              <a:ext uri="{FF2B5EF4-FFF2-40B4-BE49-F238E27FC236}">
                <a16:creationId xmlns:a16="http://schemas.microsoft.com/office/drawing/2014/main" id="{DE9DDE1C-1D7C-0535-DA87-81FF67AB6DAA}"/>
              </a:ext>
            </a:extLst>
          </p:cNvPr>
          <p:cNvSpPr txBox="1">
            <a:spLocks/>
          </p:cNvSpPr>
          <p:nvPr/>
        </p:nvSpPr>
        <p:spPr bwMode="auto">
          <a:xfrm>
            <a:off x="6833268" y="2156685"/>
            <a:ext cx="733347" cy="470295"/>
          </a:xfrm>
          <a:prstGeom prst="rect">
            <a:avLst/>
          </a:prstGeom>
          <a:noFill/>
          <a:ln w="9525">
            <a:noFill/>
            <a:miter lim="800000"/>
            <a:headEnd/>
            <a:tailEnd/>
          </a:ln>
        </p:spPr>
        <p:txBody>
          <a:bodyPr anchor="ctr"/>
          <a:lstStyle/>
          <a:p>
            <a:pPr marL="342900" marR="0" lvl="0" indent="-342900" algn="ctr" defTabSz="457200" rtl="0" eaLnBrk="0" fontAlgn="auto" latinLnBrk="0" hangingPunct="0">
              <a:lnSpc>
                <a:spcPct val="100000"/>
              </a:lnSpc>
              <a:spcBef>
                <a:spcPct val="20000"/>
              </a:spcBef>
              <a:spcAft>
                <a:spcPts val="0"/>
              </a:spcAft>
              <a:buClrTx/>
              <a:buSzTx/>
              <a:buFontTx/>
              <a:buNone/>
              <a:tabLst/>
              <a:defRPr/>
            </a:pPr>
            <a:r>
              <a:rPr kumimoji="0" lang="en-GB" sz="4800" b="1" i="0" u="none" strike="noStrike" kern="0" cap="none" spc="0" normalizeH="0" baseline="0" noProof="0">
                <a:ln>
                  <a:noFill/>
                </a:ln>
                <a:solidFill>
                  <a:srgbClr val="384F5A"/>
                </a:solidFill>
                <a:effectLst/>
                <a:uLnTx/>
                <a:uFillTx/>
                <a:latin typeface="Poppins" panose="00000500000000000000" pitchFamily="2" charset="0"/>
                <a:ea typeface="+mn-ea"/>
                <a:cs typeface="Poppins" panose="00000500000000000000" pitchFamily="2" charset="0"/>
              </a:rPr>
              <a:t>=</a:t>
            </a:r>
          </a:p>
        </p:txBody>
      </p:sp>
      <p:grpSp>
        <p:nvGrpSpPr>
          <p:cNvPr id="6" name="Group 5">
            <a:extLst>
              <a:ext uri="{FF2B5EF4-FFF2-40B4-BE49-F238E27FC236}">
                <a16:creationId xmlns:a16="http://schemas.microsoft.com/office/drawing/2014/main" id="{456B57B1-9133-EE52-A9D3-072A1C15C3B5}"/>
              </a:ext>
            </a:extLst>
          </p:cNvPr>
          <p:cNvGrpSpPr/>
          <p:nvPr/>
        </p:nvGrpSpPr>
        <p:grpSpPr>
          <a:xfrm>
            <a:off x="7557874" y="1356642"/>
            <a:ext cx="3361320" cy="3484241"/>
            <a:chOff x="7678617" y="1568844"/>
            <a:chExt cx="3361320" cy="3484241"/>
          </a:xfrm>
        </p:grpSpPr>
        <p:grpSp>
          <p:nvGrpSpPr>
            <p:cNvPr id="7" name="Skupina 8">
              <a:extLst>
                <a:ext uri="{FF2B5EF4-FFF2-40B4-BE49-F238E27FC236}">
                  <a16:creationId xmlns:a16="http://schemas.microsoft.com/office/drawing/2014/main" id="{C7EA3845-AF4F-5ECE-CDDF-EFB1B5ED3766}"/>
                </a:ext>
              </a:extLst>
            </p:cNvPr>
            <p:cNvGrpSpPr/>
            <p:nvPr/>
          </p:nvGrpSpPr>
          <p:grpSpPr>
            <a:xfrm>
              <a:off x="7678617" y="1568844"/>
              <a:ext cx="3361320" cy="3484241"/>
              <a:chOff x="9299012" y="1545141"/>
              <a:chExt cx="4034295" cy="3620503"/>
            </a:xfrm>
            <a:effectLst>
              <a:outerShdw blurRad="50800" dist="38100" dir="2700000" algn="tl" rotWithShape="0">
                <a:prstClr val="black">
                  <a:alpha val="40000"/>
                </a:prstClr>
              </a:outerShdw>
            </a:effectLst>
          </p:grpSpPr>
          <p:sp>
            <p:nvSpPr>
              <p:cNvPr id="9" name="Elipsa 11">
                <a:extLst>
                  <a:ext uri="{FF2B5EF4-FFF2-40B4-BE49-F238E27FC236}">
                    <a16:creationId xmlns:a16="http://schemas.microsoft.com/office/drawing/2014/main" id="{BD85256D-5E1B-E4E0-8BEA-068F4E47B381}"/>
                  </a:ext>
                </a:extLst>
              </p:cNvPr>
              <p:cNvSpPr/>
              <p:nvPr/>
            </p:nvSpPr>
            <p:spPr>
              <a:xfrm rot="10800000" flipH="1">
                <a:off x="10120568" y="1545141"/>
                <a:ext cx="2353856" cy="2067422"/>
              </a:xfrm>
              <a:prstGeom prst="ellipse">
                <a:avLst/>
              </a:prstGeom>
              <a:gradFill flip="none" rotWithShape="1">
                <a:gsLst>
                  <a:gs pos="20000">
                    <a:srgbClr val="C00000"/>
                  </a:gs>
                  <a:gs pos="64000">
                    <a:srgbClr val="9A0079"/>
                  </a:gs>
                </a:gsLst>
                <a:lin ang="10800000" scaled="1"/>
                <a:tileRect/>
              </a:gradFill>
              <a:ln w="254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Poppins" panose="00000500000000000000" pitchFamily="2" charset="0"/>
                  <a:cs typeface="Poppins" panose="00000500000000000000" pitchFamily="2" charset="0"/>
                </a:endParaRPr>
              </a:p>
            </p:txBody>
          </p:sp>
          <p:sp>
            <p:nvSpPr>
              <p:cNvPr id="10" name="Enakokraki trikotnik 12">
                <a:extLst>
                  <a:ext uri="{FF2B5EF4-FFF2-40B4-BE49-F238E27FC236}">
                    <a16:creationId xmlns:a16="http://schemas.microsoft.com/office/drawing/2014/main" id="{C9F632B6-55C6-A880-B3E7-42A08E525414}"/>
                  </a:ext>
                </a:extLst>
              </p:cNvPr>
              <p:cNvSpPr/>
              <p:nvPr/>
            </p:nvSpPr>
            <p:spPr>
              <a:xfrm rot="10800000" flipH="1">
                <a:off x="9299012" y="3486755"/>
                <a:ext cx="4034295" cy="1678889"/>
              </a:xfrm>
              <a:prstGeom prst="triangle">
                <a:avLst/>
              </a:prstGeom>
              <a:gradFill>
                <a:gsLst>
                  <a:gs pos="0">
                    <a:srgbClr val="C00000"/>
                  </a:gs>
                  <a:gs pos="100000">
                    <a:srgbClr val="9A0079"/>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Poppins" panose="00000500000000000000" pitchFamily="2" charset="0"/>
                  <a:cs typeface="Poppins" panose="00000500000000000000" pitchFamily="2" charset="0"/>
                </a:endParaRPr>
              </a:p>
            </p:txBody>
          </p:sp>
          <p:sp>
            <p:nvSpPr>
              <p:cNvPr id="11" name="Elipsa 13">
                <a:extLst>
                  <a:ext uri="{FF2B5EF4-FFF2-40B4-BE49-F238E27FC236}">
                    <a16:creationId xmlns:a16="http://schemas.microsoft.com/office/drawing/2014/main" id="{2A770658-581C-15A3-3B22-93C8A4C1425C}"/>
                  </a:ext>
                </a:extLst>
              </p:cNvPr>
              <p:cNvSpPr/>
              <p:nvPr/>
            </p:nvSpPr>
            <p:spPr>
              <a:xfrm rot="10800000" flipH="1">
                <a:off x="10242615" y="1675691"/>
                <a:ext cx="2088000" cy="1811063"/>
              </a:xfrm>
              <a:prstGeom prst="ellipse">
                <a:avLst/>
              </a:prstGeom>
              <a:solidFill>
                <a:schemeClr val="bg1"/>
              </a:solidFill>
              <a:ln w="254000">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white"/>
                    </a:solidFill>
                    <a:effectLst/>
                    <a:uLnTx/>
                    <a:uFillTx/>
                    <a:latin typeface="Poppins" panose="00000500000000000000" pitchFamily="2" charset="0"/>
                    <a:cs typeface="Poppins" panose="00000500000000000000" pitchFamily="2" charset="0"/>
                  </a:rPr>
                  <a:t>,</a:t>
                </a:r>
              </a:p>
            </p:txBody>
          </p:sp>
        </p:grpSp>
        <p:sp>
          <p:nvSpPr>
            <p:cNvPr id="8" name="Pravokotnik 9">
              <a:extLst>
                <a:ext uri="{FF2B5EF4-FFF2-40B4-BE49-F238E27FC236}">
                  <a16:creationId xmlns:a16="http://schemas.microsoft.com/office/drawing/2014/main" id="{FE3E65A8-304A-5C97-6804-C185CD330488}"/>
                </a:ext>
              </a:extLst>
            </p:cNvPr>
            <p:cNvSpPr/>
            <p:nvPr/>
          </p:nvSpPr>
          <p:spPr>
            <a:xfrm>
              <a:off x="8213772" y="3484650"/>
              <a:ext cx="2291012" cy="1200329"/>
            </a:xfrm>
            <a:prstGeom prst="rect">
              <a:avLst/>
            </a:prstGeom>
          </p:spPr>
          <p:txBody>
            <a:bodyPr wrap="none">
              <a:spAutoFit/>
            </a:bodyPr>
            <a:lstStyle/>
            <a:p>
              <a:pPr marL="342900" marR="0" lvl="0" indent="-342900" algn="ctr" defTabSz="457200" rtl="0" eaLnBrk="0" fontAlgn="auto" latinLnBrk="0" hangingPunct="0">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prstClr val="white"/>
                  </a:solidFill>
                  <a:effectLst/>
                  <a:uLnTx/>
                  <a:uFillTx/>
                  <a:latin typeface="Poppins" panose="00000500000000000000" pitchFamily="2" charset="0"/>
                  <a:ea typeface="+mn-ea"/>
                  <a:cs typeface="Poppins" panose="00000500000000000000" pitchFamily="2" charset="0"/>
                </a:rPr>
                <a:t>CVD risk reduction</a:t>
              </a:r>
            </a:p>
            <a:p>
              <a:pPr marL="342900" marR="0" lvl="0" indent="-342900" algn="ctr" defTabSz="45720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a:ln>
                    <a:noFill/>
                  </a:ln>
                  <a:solidFill>
                    <a:prstClr val="white"/>
                  </a:solidFill>
                  <a:effectLst/>
                  <a:uLnTx/>
                  <a:uFillTx/>
                  <a:latin typeface="Poppins" panose="00000500000000000000" pitchFamily="2" charset="0"/>
                  <a:ea typeface="+mn-ea"/>
                  <a:cs typeface="Poppins" panose="00000500000000000000" pitchFamily="2" charset="0"/>
                </a:rPr>
                <a:t>10 years </a:t>
              </a:r>
            </a:p>
            <a:p>
              <a:pPr marL="342900" marR="0" lvl="0" indent="-342900" algn="ctr" defTabSz="457200" rtl="0" eaLnBrk="0" fontAlgn="auto" latinLnBrk="0" hangingPunct="0">
                <a:lnSpc>
                  <a:spcPct val="100000"/>
                </a:lnSpc>
                <a:spcBef>
                  <a:spcPts val="0"/>
                </a:spcBef>
                <a:spcAft>
                  <a:spcPts val="0"/>
                </a:spcAft>
                <a:buClrTx/>
                <a:buSzTx/>
                <a:buFontTx/>
                <a:buNone/>
                <a:tabLst/>
                <a:defRPr/>
              </a:pPr>
              <a:r>
                <a:rPr kumimoji="0" lang="en-GB" sz="4000" b="1" i="0" u="none" strike="noStrike" kern="0" cap="none" spc="0" normalizeH="0" baseline="0" noProof="0">
                  <a:ln>
                    <a:noFill/>
                  </a:ln>
                  <a:solidFill>
                    <a:prstClr val="white"/>
                  </a:solidFill>
                  <a:effectLst/>
                  <a:uLnTx/>
                  <a:uFillTx/>
                  <a:latin typeface="Poppins" panose="00000500000000000000" pitchFamily="2" charset="0"/>
                  <a:ea typeface="+mn-ea"/>
                  <a:cs typeface="Poppins" panose="00000500000000000000" pitchFamily="2" charset="0"/>
                </a:rPr>
                <a:t> -45</a:t>
              </a:r>
              <a:r>
                <a:rPr kumimoji="0" lang="en-GB" sz="3200" b="0" i="0" u="none" strike="noStrike" kern="0" cap="none" spc="0" normalizeH="0" baseline="0" noProof="0">
                  <a:ln>
                    <a:noFill/>
                  </a:ln>
                  <a:solidFill>
                    <a:prstClr val="white"/>
                  </a:solidFill>
                  <a:effectLst/>
                  <a:uLnTx/>
                  <a:uFillTx/>
                  <a:latin typeface="Poppins" panose="00000500000000000000" pitchFamily="2" charset="0"/>
                  <a:ea typeface="+mn-ea"/>
                  <a:cs typeface="Poppins" panose="00000500000000000000" pitchFamily="2" charset="0"/>
                </a:rPr>
                <a:t>%</a:t>
              </a:r>
              <a:endParaRPr kumimoji="0" lang="en-GB" sz="4000" b="0" i="0" u="none" strike="noStrike" kern="0" cap="none" spc="0" normalizeH="0" baseline="0" noProof="0">
                <a:ln>
                  <a:noFill/>
                </a:ln>
                <a:solidFill>
                  <a:prstClr val="white"/>
                </a:solidFill>
                <a:effectLst/>
                <a:uLnTx/>
                <a:uFillTx/>
                <a:latin typeface="Poppins" panose="00000500000000000000" pitchFamily="2" charset="0"/>
                <a:ea typeface="+mn-ea"/>
                <a:cs typeface="Poppins" panose="00000500000000000000" pitchFamily="2" charset="0"/>
              </a:endParaRPr>
            </a:p>
          </p:txBody>
        </p:sp>
      </p:grpSp>
      <p:grpSp>
        <p:nvGrpSpPr>
          <p:cNvPr id="12" name="Group 11">
            <a:extLst>
              <a:ext uri="{FF2B5EF4-FFF2-40B4-BE49-F238E27FC236}">
                <a16:creationId xmlns:a16="http://schemas.microsoft.com/office/drawing/2014/main" id="{85DC763A-C74E-3839-60C8-80A8517E3514}"/>
              </a:ext>
            </a:extLst>
          </p:cNvPr>
          <p:cNvGrpSpPr/>
          <p:nvPr/>
        </p:nvGrpSpPr>
        <p:grpSpPr>
          <a:xfrm>
            <a:off x="967515" y="1711006"/>
            <a:ext cx="2811272" cy="2447744"/>
            <a:chOff x="781699" y="1923208"/>
            <a:chExt cx="2811272" cy="2447744"/>
          </a:xfrm>
        </p:grpSpPr>
        <p:sp>
          <p:nvSpPr>
            <p:cNvPr id="13" name="Enakokraki trikotnik 34">
              <a:extLst>
                <a:ext uri="{FF2B5EF4-FFF2-40B4-BE49-F238E27FC236}">
                  <a16:creationId xmlns:a16="http://schemas.microsoft.com/office/drawing/2014/main" id="{C1EC4C7E-56C9-DB96-F07D-5AE67A4B61AC}"/>
                </a:ext>
              </a:extLst>
            </p:cNvPr>
            <p:cNvSpPr/>
            <p:nvPr/>
          </p:nvSpPr>
          <p:spPr>
            <a:xfrm rot="10800000" flipH="1">
              <a:off x="1035989" y="3367772"/>
              <a:ext cx="2302693" cy="1003180"/>
            </a:xfrm>
            <a:prstGeom prst="triangle">
              <a:avLst/>
            </a:prstGeom>
            <a:solidFill>
              <a:srgbClr val="9A00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Poppins" panose="00000500000000000000" pitchFamily="2" charset="0"/>
                <a:cs typeface="Poppins" panose="00000500000000000000" pitchFamily="2" charset="0"/>
              </a:endParaRPr>
            </a:p>
          </p:txBody>
        </p:sp>
        <p:grpSp>
          <p:nvGrpSpPr>
            <p:cNvPr id="14" name="Skupina 15">
              <a:extLst>
                <a:ext uri="{FF2B5EF4-FFF2-40B4-BE49-F238E27FC236}">
                  <a16:creationId xmlns:a16="http://schemas.microsoft.com/office/drawing/2014/main" id="{1CD6452D-29C3-E28B-3935-9F40E434D9F5}"/>
                </a:ext>
              </a:extLst>
            </p:cNvPr>
            <p:cNvGrpSpPr>
              <a:grpSpLocks noChangeAspect="1"/>
            </p:cNvGrpSpPr>
            <p:nvPr/>
          </p:nvGrpSpPr>
          <p:grpSpPr>
            <a:xfrm>
              <a:off x="1443870" y="1923208"/>
              <a:ext cx="1486930" cy="1486930"/>
              <a:chOff x="10026615" y="1182755"/>
              <a:chExt cx="2520000" cy="2520000"/>
            </a:xfrm>
            <a:effectLst>
              <a:outerShdw blurRad="50800" dist="38100" dir="2700000" algn="tl" rotWithShape="0">
                <a:prstClr val="black">
                  <a:alpha val="40000"/>
                </a:prstClr>
              </a:outerShdw>
            </a:effectLst>
          </p:grpSpPr>
          <p:sp>
            <p:nvSpPr>
              <p:cNvPr id="17" name="Elipsa 18">
                <a:extLst>
                  <a:ext uri="{FF2B5EF4-FFF2-40B4-BE49-F238E27FC236}">
                    <a16:creationId xmlns:a16="http://schemas.microsoft.com/office/drawing/2014/main" id="{6442C185-17DD-FA82-D4D1-5870411ADB21}"/>
                  </a:ext>
                </a:extLst>
              </p:cNvPr>
              <p:cNvSpPr/>
              <p:nvPr/>
            </p:nvSpPr>
            <p:spPr>
              <a:xfrm rot="10800000" flipH="1">
                <a:off x="10026615" y="1182755"/>
                <a:ext cx="2520000" cy="2520000"/>
              </a:xfrm>
              <a:prstGeom prst="ellipse">
                <a:avLst/>
              </a:prstGeom>
              <a:solidFill>
                <a:srgbClr val="9A0079"/>
              </a:solidFill>
              <a:ln w="254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Poppins" panose="00000500000000000000" pitchFamily="2" charset="0"/>
                  <a:cs typeface="Poppins" panose="00000500000000000000" pitchFamily="2" charset="0"/>
                </a:endParaRPr>
              </a:p>
            </p:txBody>
          </p:sp>
          <p:sp>
            <p:nvSpPr>
              <p:cNvPr id="18" name="Elipsa 20">
                <a:extLst>
                  <a:ext uri="{FF2B5EF4-FFF2-40B4-BE49-F238E27FC236}">
                    <a16:creationId xmlns:a16="http://schemas.microsoft.com/office/drawing/2014/main" id="{61EC76D6-A3B2-0AD5-D890-986608EC8FA9}"/>
                  </a:ext>
                </a:extLst>
              </p:cNvPr>
              <p:cNvSpPr/>
              <p:nvPr/>
            </p:nvSpPr>
            <p:spPr>
              <a:xfrm rot="10800000" flipH="1">
                <a:off x="10242615" y="1398755"/>
                <a:ext cx="2088000" cy="2088000"/>
              </a:xfrm>
              <a:prstGeom prst="ellipse">
                <a:avLst/>
              </a:prstGeom>
              <a:solidFill>
                <a:schemeClr val="bg1"/>
              </a:solidFill>
              <a:ln w="254000">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white"/>
                    </a:solidFill>
                    <a:effectLst/>
                    <a:uLnTx/>
                    <a:uFillTx/>
                    <a:latin typeface="Poppins" panose="00000500000000000000" pitchFamily="2" charset="0"/>
                    <a:cs typeface="Poppins" panose="00000500000000000000" pitchFamily="2" charset="0"/>
                  </a:rPr>
                  <a:t>,</a:t>
                </a:r>
              </a:p>
            </p:txBody>
          </p:sp>
        </p:grpSp>
        <p:sp>
          <p:nvSpPr>
            <p:cNvPr id="15" name="Pravokotnik 31">
              <a:extLst>
                <a:ext uri="{FF2B5EF4-FFF2-40B4-BE49-F238E27FC236}">
                  <a16:creationId xmlns:a16="http://schemas.microsoft.com/office/drawing/2014/main" id="{FFD4B10E-4C2F-24B0-6625-3554B5A1D94F}"/>
                </a:ext>
              </a:extLst>
            </p:cNvPr>
            <p:cNvSpPr/>
            <p:nvPr/>
          </p:nvSpPr>
          <p:spPr>
            <a:xfrm>
              <a:off x="781699" y="3092109"/>
              <a:ext cx="2811272" cy="1200329"/>
            </a:xfrm>
            <a:prstGeom prst="rect">
              <a:avLst/>
            </a:prstGeom>
          </p:spPr>
          <p:txBody>
            <a:bodyPr wrap="square">
              <a:spAutoFit/>
            </a:bodyPr>
            <a:lstStyle/>
            <a:p>
              <a:pPr marL="342900" marR="0" lvl="0" indent="-342900" algn="ctr" defTabSz="457200" rtl="0" eaLnBrk="0" fontAlgn="auto" latinLnBrk="0" hangingPunct="0">
                <a:lnSpc>
                  <a:spcPct val="100000"/>
                </a:lnSpc>
                <a:spcBef>
                  <a:spcPts val="0"/>
                </a:spcBef>
                <a:spcAft>
                  <a:spcPts val="0"/>
                </a:spcAft>
                <a:buClrTx/>
                <a:buSzTx/>
                <a:buFontTx/>
                <a:buNone/>
                <a:tabLst/>
                <a:defRPr/>
              </a:pPr>
              <a:endParaRPr kumimoji="0" lang="en-GB" sz="1600" b="0" i="0" u="none" strike="noStrike" kern="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a:p>
              <a:pPr marL="342900" marR="0" lvl="0" indent="-342900" algn="ctr" defTabSz="457200" rtl="0" eaLnBrk="0" fontAlgn="auto" latinLnBrk="0" hangingPunct="0">
                <a:lnSpc>
                  <a:spcPct val="100000"/>
                </a:lnSpc>
                <a:spcBef>
                  <a:spcPts val="0"/>
                </a:spcBef>
                <a:spcAft>
                  <a:spcPts val="0"/>
                </a:spcAft>
                <a:buClrTx/>
                <a:buSzTx/>
                <a:buFontTx/>
                <a:buNone/>
                <a:tabLst/>
                <a:defRPr/>
              </a:pPr>
              <a:r>
                <a:rPr kumimoji="0" lang="en-GB" sz="1800" b="0" i="0" u="none" strike="noStrike" kern="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Cholesterol-</a:t>
              </a:r>
            </a:p>
            <a:p>
              <a:pPr marL="342900" marR="0" lvl="0" indent="-342900" algn="ctr" defTabSz="457200" rtl="0" eaLnBrk="0" fontAlgn="auto" latinLnBrk="0" hangingPunct="0">
                <a:lnSpc>
                  <a:spcPct val="100000"/>
                </a:lnSpc>
                <a:spcBef>
                  <a:spcPts val="0"/>
                </a:spcBef>
                <a:spcAft>
                  <a:spcPts val="0"/>
                </a:spcAft>
                <a:buClrTx/>
                <a:buSzTx/>
                <a:buFontTx/>
                <a:buNone/>
                <a:tabLst/>
                <a:defRPr/>
              </a:pPr>
              <a:r>
                <a:rPr kumimoji="0" lang="en-GB" sz="1800" b="0" i="0" u="none" strike="noStrike" kern="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lowering</a:t>
              </a:r>
            </a:p>
            <a:p>
              <a:pPr marL="342900" marR="0" lvl="0" indent="-342900" algn="ctr" defTabSz="457200" rtl="0" eaLnBrk="0" fontAlgn="auto" latinLnBrk="0" hangingPunct="0">
                <a:lnSpc>
                  <a:spcPct val="100000"/>
                </a:lnSpc>
                <a:spcBef>
                  <a:spcPts val="0"/>
                </a:spcBef>
                <a:spcAft>
                  <a:spcPts val="0"/>
                </a:spcAft>
                <a:buClrTx/>
                <a:buSzTx/>
                <a:buFontTx/>
                <a:buNone/>
                <a:tabLst/>
                <a:defRPr/>
              </a:pPr>
              <a:r>
                <a:rPr kumimoji="0" lang="en-GB" sz="2000" b="1" i="0" u="none" strike="noStrike" kern="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-10%</a:t>
              </a:r>
            </a:p>
          </p:txBody>
        </p:sp>
        <p:pic>
          <p:nvPicPr>
            <p:cNvPr id="16" name="Рисунок 3">
              <a:extLst>
                <a:ext uri="{FF2B5EF4-FFF2-40B4-BE49-F238E27FC236}">
                  <a16:creationId xmlns:a16="http://schemas.microsoft.com/office/drawing/2014/main" id="{5424B1FC-D416-4D95-CEF5-90ABC97BF378}"/>
                </a:ext>
              </a:extLst>
            </p:cNvPr>
            <p:cNvPicPr>
              <a:picLocks noChangeAspect="1"/>
            </p:cNvPicPr>
            <p:nvPr/>
          </p:nvPicPr>
          <p:blipFill rotWithShape="1">
            <a:blip r:embed="rId3" cstate="email">
              <a:duotone>
                <a:prstClr val="black"/>
                <a:srgbClr val="9A0079">
                  <a:tint val="45000"/>
                  <a:satMod val="400000"/>
                </a:srgbClr>
              </a:duotone>
              <a:extLst>
                <a:ext uri="{28A0092B-C50C-407E-A947-70E740481C1C}">
                  <a14:useLocalDpi xmlns:a14="http://schemas.microsoft.com/office/drawing/2010/main"/>
                </a:ext>
              </a:extLst>
            </a:blip>
            <a:srcRect/>
            <a:stretch/>
          </p:blipFill>
          <p:spPr>
            <a:xfrm rot="2734041">
              <a:off x="1720131" y="2128774"/>
              <a:ext cx="934409" cy="1001152"/>
            </a:xfrm>
            <a:prstGeom prst="rect">
              <a:avLst/>
            </a:prstGeom>
          </p:spPr>
        </p:pic>
      </p:grpSp>
      <p:grpSp>
        <p:nvGrpSpPr>
          <p:cNvPr id="19" name="Group 18">
            <a:extLst>
              <a:ext uri="{FF2B5EF4-FFF2-40B4-BE49-F238E27FC236}">
                <a16:creationId xmlns:a16="http://schemas.microsoft.com/office/drawing/2014/main" id="{AF2E33A6-8739-371D-363B-CE76FE855974}"/>
              </a:ext>
            </a:extLst>
          </p:cNvPr>
          <p:cNvGrpSpPr/>
          <p:nvPr/>
        </p:nvGrpSpPr>
        <p:grpSpPr>
          <a:xfrm>
            <a:off x="4550325" y="1762597"/>
            <a:ext cx="2170938" cy="2475648"/>
            <a:chOff x="4330827" y="1974799"/>
            <a:chExt cx="2170938" cy="2475648"/>
          </a:xfrm>
        </p:grpSpPr>
        <p:sp>
          <p:nvSpPr>
            <p:cNvPr id="20" name="Enakokraki trikotnik 33">
              <a:extLst>
                <a:ext uri="{FF2B5EF4-FFF2-40B4-BE49-F238E27FC236}">
                  <a16:creationId xmlns:a16="http://schemas.microsoft.com/office/drawing/2014/main" id="{6CE2B391-55B2-1F12-298D-AE0B957115CC}"/>
                </a:ext>
              </a:extLst>
            </p:cNvPr>
            <p:cNvSpPr/>
            <p:nvPr/>
          </p:nvSpPr>
          <p:spPr>
            <a:xfrm rot="10800000" flipH="1">
              <a:off x="4330827" y="3419363"/>
              <a:ext cx="2170938" cy="1031084"/>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Poppins" panose="00000500000000000000" pitchFamily="2" charset="0"/>
                <a:cs typeface="Poppins" panose="00000500000000000000" pitchFamily="2" charset="0"/>
              </a:endParaRPr>
            </a:p>
          </p:txBody>
        </p:sp>
        <p:grpSp>
          <p:nvGrpSpPr>
            <p:cNvPr id="21" name="Skupina 21">
              <a:extLst>
                <a:ext uri="{FF2B5EF4-FFF2-40B4-BE49-F238E27FC236}">
                  <a16:creationId xmlns:a16="http://schemas.microsoft.com/office/drawing/2014/main" id="{BFD705E3-BCD3-AE7D-17F2-AD28082FB762}"/>
                </a:ext>
              </a:extLst>
            </p:cNvPr>
            <p:cNvGrpSpPr/>
            <p:nvPr/>
          </p:nvGrpSpPr>
          <p:grpSpPr>
            <a:xfrm>
              <a:off x="4606304" y="1974799"/>
              <a:ext cx="1686680" cy="2139692"/>
              <a:chOff x="436909" y="2332127"/>
              <a:chExt cx="1686680" cy="2139692"/>
            </a:xfrm>
          </p:grpSpPr>
          <p:grpSp>
            <p:nvGrpSpPr>
              <p:cNvPr id="23" name="Skupina 22">
                <a:extLst>
                  <a:ext uri="{FF2B5EF4-FFF2-40B4-BE49-F238E27FC236}">
                    <a16:creationId xmlns:a16="http://schemas.microsoft.com/office/drawing/2014/main" id="{D6435334-7EDF-37B8-C298-45AC3BF590C8}"/>
                  </a:ext>
                </a:extLst>
              </p:cNvPr>
              <p:cNvGrpSpPr>
                <a:grpSpLocks noChangeAspect="1"/>
              </p:cNvGrpSpPr>
              <p:nvPr/>
            </p:nvGrpSpPr>
            <p:grpSpPr>
              <a:xfrm>
                <a:off x="503435" y="2332127"/>
                <a:ext cx="1486930" cy="1486931"/>
                <a:chOff x="10026616" y="1182755"/>
                <a:chExt cx="2520000" cy="2520000"/>
              </a:xfrm>
              <a:effectLst>
                <a:outerShdw blurRad="50800" dist="38100" dir="2700000" algn="tl" rotWithShape="0">
                  <a:prstClr val="black">
                    <a:alpha val="40000"/>
                  </a:prstClr>
                </a:outerShdw>
              </a:effectLst>
            </p:grpSpPr>
            <p:sp>
              <p:nvSpPr>
                <p:cNvPr id="25" name="Elipsa 25">
                  <a:extLst>
                    <a:ext uri="{FF2B5EF4-FFF2-40B4-BE49-F238E27FC236}">
                      <a16:creationId xmlns:a16="http://schemas.microsoft.com/office/drawing/2014/main" id="{25F36632-7E44-B4F7-82C2-832308F159F0}"/>
                    </a:ext>
                  </a:extLst>
                </p:cNvPr>
                <p:cNvSpPr/>
                <p:nvPr/>
              </p:nvSpPr>
              <p:spPr>
                <a:xfrm rot="10800000" flipH="1">
                  <a:off x="10026616" y="1182755"/>
                  <a:ext cx="2520000" cy="2520000"/>
                </a:xfrm>
                <a:prstGeom prst="ellipse">
                  <a:avLst/>
                </a:prstGeom>
                <a:solidFill>
                  <a:srgbClr val="C00000"/>
                </a:solidFill>
                <a:ln w="254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Poppins" panose="00000500000000000000" pitchFamily="2" charset="0"/>
                    <a:cs typeface="Poppins" panose="00000500000000000000" pitchFamily="2" charset="0"/>
                  </a:endParaRPr>
                </a:p>
              </p:txBody>
            </p:sp>
            <p:sp>
              <p:nvSpPr>
                <p:cNvPr id="26" name="Elipsa 27">
                  <a:extLst>
                    <a:ext uri="{FF2B5EF4-FFF2-40B4-BE49-F238E27FC236}">
                      <a16:creationId xmlns:a16="http://schemas.microsoft.com/office/drawing/2014/main" id="{B8701A9A-806A-D5A6-CBB0-F37262FF1C77}"/>
                    </a:ext>
                  </a:extLst>
                </p:cNvPr>
                <p:cNvSpPr/>
                <p:nvPr/>
              </p:nvSpPr>
              <p:spPr>
                <a:xfrm rot="10800000" flipH="1">
                  <a:off x="10242615" y="1398755"/>
                  <a:ext cx="2088000" cy="2088000"/>
                </a:xfrm>
                <a:prstGeom prst="ellipse">
                  <a:avLst/>
                </a:prstGeom>
                <a:solidFill>
                  <a:schemeClr val="bg1"/>
                </a:solidFill>
                <a:ln w="254000">
                  <a:noFill/>
                </a:ln>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white"/>
                      </a:solidFill>
                      <a:effectLst/>
                      <a:uLnTx/>
                      <a:uFillTx/>
                      <a:latin typeface="Poppins" panose="00000500000000000000" pitchFamily="2" charset="0"/>
                      <a:cs typeface="Poppins" panose="00000500000000000000" pitchFamily="2" charset="0"/>
                    </a:rPr>
                    <a:t>,</a:t>
                  </a:r>
                </a:p>
              </p:txBody>
            </p:sp>
          </p:grpSp>
          <p:sp>
            <p:nvSpPr>
              <p:cNvPr id="24" name="Pravokotnik 23">
                <a:extLst>
                  <a:ext uri="{FF2B5EF4-FFF2-40B4-BE49-F238E27FC236}">
                    <a16:creationId xmlns:a16="http://schemas.microsoft.com/office/drawing/2014/main" id="{71174366-D2A5-ECF6-B20B-800F74566903}"/>
                  </a:ext>
                </a:extLst>
              </p:cNvPr>
              <p:cNvSpPr/>
              <p:nvPr/>
            </p:nvSpPr>
            <p:spPr>
              <a:xfrm>
                <a:off x="436909" y="3794711"/>
                <a:ext cx="1686680" cy="677108"/>
              </a:xfrm>
              <a:prstGeom prst="rect">
                <a:avLst/>
              </a:prstGeom>
            </p:spPr>
            <p:txBody>
              <a:bodyPr wrap="none">
                <a:spAutoFit/>
              </a:bodyPr>
              <a:lstStyle/>
              <a:p>
                <a:pPr marL="342900" marR="0" lvl="0" indent="-342900" algn="ctr" defTabSz="457200" rtl="0" eaLnBrk="0" fontAlgn="auto" latinLnBrk="0" hangingPunct="0">
                  <a:lnSpc>
                    <a:spcPct val="100000"/>
                  </a:lnSpc>
                  <a:spcBef>
                    <a:spcPts val="0"/>
                  </a:spcBef>
                  <a:spcAft>
                    <a:spcPts val="0"/>
                  </a:spcAft>
                  <a:buClrTx/>
                  <a:buSzTx/>
                  <a:buFontTx/>
                  <a:buNone/>
                  <a:tabLst/>
                  <a:defRPr/>
                </a:pPr>
                <a:r>
                  <a:rPr kumimoji="0" lang="en-GB" sz="1800" b="0" i="0" u="none" strike="noStrike" kern="0" cap="none" spc="0" normalizeH="0" baseline="0" noProof="0">
                    <a:ln>
                      <a:noFill/>
                    </a:ln>
                    <a:solidFill>
                      <a:prstClr val="white"/>
                    </a:solidFill>
                    <a:effectLst/>
                    <a:uLnTx/>
                    <a:uFillTx/>
                    <a:latin typeface="Poppins" panose="00000500000000000000" pitchFamily="2" charset="0"/>
                    <a:ea typeface="+mn-ea"/>
                    <a:cs typeface="Poppins" panose="00000500000000000000" pitchFamily="2" charset="0"/>
                  </a:rPr>
                  <a:t>BP reduction </a:t>
                </a:r>
              </a:p>
              <a:p>
                <a:pPr marL="342900" marR="0" lvl="0" indent="-342900" algn="ctr" defTabSz="457200" rtl="0" eaLnBrk="0" fontAlgn="auto" latinLnBrk="0" hangingPunct="0">
                  <a:lnSpc>
                    <a:spcPct val="100000"/>
                  </a:lnSpc>
                  <a:spcBef>
                    <a:spcPts val="0"/>
                  </a:spcBef>
                  <a:spcAft>
                    <a:spcPts val="0"/>
                  </a:spcAft>
                  <a:buClrTx/>
                  <a:buSzTx/>
                  <a:buFontTx/>
                  <a:buNone/>
                  <a:tabLst/>
                  <a:defRPr/>
                </a:pPr>
                <a:r>
                  <a:rPr kumimoji="0" lang="en-GB" sz="2000" b="1" i="0" u="none" strike="noStrike" kern="0" cap="none" spc="0" normalizeH="0" baseline="0" noProof="0">
                    <a:ln>
                      <a:noFill/>
                    </a:ln>
                    <a:solidFill>
                      <a:prstClr val="white"/>
                    </a:solidFill>
                    <a:effectLst/>
                    <a:uLnTx/>
                    <a:uFillTx/>
                    <a:latin typeface="Poppins" panose="00000500000000000000" pitchFamily="2" charset="0"/>
                    <a:ea typeface="+mn-ea"/>
                    <a:cs typeface="Poppins" panose="00000500000000000000" pitchFamily="2" charset="0"/>
                  </a:rPr>
                  <a:t>-10%</a:t>
                </a:r>
                <a:endParaRPr kumimoji="0" lang="en-GB" sz="2800" b="1" i="0" u="none" strike="noStrike" kern="0" cap="none" spc="0" normalizeH="0" baseline="0" noProof="0">
                  <a:ln>
                    <a:noFill/>
                  </a:ln>
                  <a:solidFill>
                    <a:prstClr val="white"/>
                  </a:solidFill>
                  <a:effectLst/>
                  <a:uLnTx/>
                  <a:uFillTx/>
                  <a:latin typeface="Poppins" panose="00000500000000000000" pitchFamily="2" charset="0"/>
                  <a:ea typeface="+mn-ea"/>
                  <a:cs typeface="Poppins" panose="00000500000000000000" pitchFamily="2" charset="0"/>
                </a:endParaRPr>
              </a:p>
            </p:txBody>
          </p:sp>
        </p:grpSp>
        <p:pic>
          <p:nvPicPr>
            <p:cNvPr id="22" name="Рисунок 14">
              <a:extLst>
                <a:ext uri="{FF2B5EF4-FFF2-40B4-BE49-F238E27FC236}">
                  <a16:creationId xmlns:a16="http://schemas.microsoft.com/office/drawing/2014/main" id="{D18597F4-FCFC-BB7D-0274-707623CFBBD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4981618" y="2220373"/>
              <a:ext cx="869354" cy="953485"/>
            </a:xfrm>
            <a:prstGeom prst="rect">
              <a:avLst/>
            </a:prstGeom>
          </p:spPr>
        </p:pic>
      </p:grpSp>
      <p:sp>
        <p:nvSpPr>
          <p:cNvPr id="27" name="Объект 5">
            <a:extLst>
              <a:ext uri="{FF2B5EF4-FFF2-40B4-BE49-F238E27FC236}">
                <a16:creationId xmlns:a16="http://schemas.microsoft.com/office/drawing/2014/main" id="{B29B15E6-EE23-A6BD-BABF-510BFFF3B3B5}"/>
              </a:ext>
            </a:extLst>
          </p:cNvPr>
          <p:cNvSpPr txBox="1">
            <a:spLocks/>
          </p:cNvSpPr>
          <p:nvPr/>
        </p:nvSpPr>
        <p:spPr>
          <a:xfrm>
            <a:off x="1245692" y="5037669"/>
            <a:ext cx="9673502" cy="603890"/>
          </a:xfrm>
          <a:prstGeom prst="roundRect">
            <a:avLst/>
          </a:prstGeom>
          <a:gradFill>
            <a:gsLst>
              <a:gs pos="0">
                <a:schemeClr val="accent5">
                  <a:lumMod val="110000"/>
                  <a:satMod val="105000"/>
                  <a:tint val="67000"/>
                </a:schemeClr>
              </a:gs>
              <a:gs pos="0">
                <a:schemeClr val="accent3">
                  <a:lumMod val="75000"/>
                </a:schemeClr>
              </a:gs>
              <a:gs pos="66000">
                <a:srgbClr val="242269"/>
              </a:gs>
              <a:gs pos="100000">
                <a:srgbClr val="242269"/>
              </a:gs>
            </a:gsLst>
            <a:lin ang="6000000" scaled="0"/>
          </a:gradFill>
          <a:ln>
            <a:noFill/>
          </a:ln>
        </p:spPr>
        <p:style>
          <a:lnRef idx="1">
            <a:schemeClr val="accent5"/>
          </a:lnRef>
          <a:fillRef idx="2">
            <a:schemeClr val="accent5"/>
          </a:fillRef>
          <a:effectRef idx="1">
            <a:schemeClr val="accent5"/>
          </a:effectRef>
          <a:fontRef idx="minor">
            <a:schemeClr val="dk1"/>
          </a:fontRef>
        </p:style>
        <p:txBody>
          <a:bodyPr tIns="0" bIns="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2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zh-CN" sz="1600" b="1" i="0" u="none" strike="noStrike" kern="1200" cap="none" spc="0" normalizeH="0" baseline="0" noProof="0">
                <a:ln>
                  <a:noFill/>
                </a:ln>
                <a:solidFill>
                  <a:schemeClr val="bg1"/>
                </a:solidFill>
                <a:effectLst/>
                <a:uLnTx/>
                <a:uFillTx/>
                <a:latin typeface="Poppins" panose="00000500000000000000" pitchFamily="2" charset="0"/>
                <a:ea typeface="等线" panose="02010600030101010101" pitchFamily="2" charset="-122"/>
                <a:cs typeface="Poppins" panose="00000500000000000000" pitchFamily="2" charset="0"/>
              </a:rPr>
              <a:t>High-risk strategies need to be used widely to have a substantial effect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zh-CN" sz="1600" b="1" i="0" u="none" strike="noStrike" kern="1200" cap="none" spc="0" normalizeH="0" baseline="0" noProof="0">
                <a:ln>
                  <a:noFill/>
                </a:ln>
                <a:solidFill>
                  <a:schemeClr val="bg1"/>
                </a:solidFill>
                <a:effectLst/>
                <a:uLnTx/>
                <a:uFillTx/>
                <a:latin typeface="Poppins" panose="00000500000000000000" pitchFamily="2" charset="0"/>
                <a:ea typeface="等线" panose="02010600030101010101" pitchFamily="2" charset="-122"/>
                <a:cs typeface="Poppins" panose="00000500000000000000" pitchFamily="2" charset="0"/>
              </a:rPr>
              <a:t>on CVD in the population</a:t>
            </a:r>
          </a:p>
        </p:txBody>
      </p:sp>
      <p:pic>
        <p:nvPicPr>
          <p:cNvPr id="28" name="Picture 27">
            <a:extLst>
              <a:ext uri="{FF2B5EF4-FFF2-40B4-BE49-F238E27FC236}">
                <a16:creationId xmlns:a16="http://schemas.microsoft.com/office/drawing/2014/main" id="{414BE625-CCEF-1470-6EB2-96DE21AF3C9E}"/>
              </a:ext>
            </a:extLst>
          </p:cNvPr>
          <p:cNvPicPr>
            <a:picLocks noChangeAspect="1"/>
          </p:cNvPicPr>
          <p:nvPr/>
        </p:nvPicPr>
        <p:blipFill>
          <a:blip r:embed="rId5"/>
          <a:stretch>
            <a:fillRect/>
          </a:stretch>
        </p:blipFill>
        <p:spPr>
          <a:xfrm>
            <a:off x="8105254" y="1472583"/>
            <a:ext cx="2220259" cy="1788290"/>
          </a:xfrm>
          <a:prstGeom prst="rect">
            <a:avLst/>
          </a:prstGeom>
        </p:spPr>
      </p:pic>
    </p:spTree>
    <p:extLst>
      <p:ext uri="{BB962C8B-B14F-4D97-AF65-F5344CB8AC3E}">
        <p14:creationId xmlns:p14="http://schemas.microsoft.com/office/powerpoint/2010/main" val="5905541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itle 1">
            <a:extLst>
              <a:ext uri="{FF2B5EF4-FFF2-40B4-BE49-F238E27FC236}">
                <a16:creationId xmlns:a16="http://schemas.microsoft.com/office/drawing/2014/main" id="{AC59A29B-1FD8-A092-FA4D-53F5F44FB339}"/>
              </a:ext>
            </a:extLst>
          </p:cNvPr>
          <p:cNvSpPr txBox="1">
            <a:spLocks/>
          </p:cNvSpPr>
          <p:nvPr/>
        </p:nvSpPr>
        <p:spPr>
          <a:xfrm>
            <a:off x="508000" y="258168"/>
            <a:ext cx="10515600" cy="906935"/>
          </a:xfrm>
          <a:prstGeom prst="rect">
            <a:avLst/>
          </a:prstGeom>
        </p:spPr>
        <p:txBody>
          <a:bodyPr vert="horz" lIns="0" tIns="0" rIns="0" bIns="0" rtlCol="0" anchor="t" anchorCtr="0">
            <a:no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3200"/>
              </a:lnSpc>
              <a:spcBef>
                <a:spcPct val="0"/>
              </a:spcBef>
              <a:spcAft>
                <a:spcPts val="0"/>
              </a:spcAft>
              <a:buClrTx/>
              <a:buSzTx/>
              <a:buFontTx/>
              <a:buNone/>
              <a:tabLst/>
              <a:defRPr/>
            </a:pPr>
            <a:r>
              <a:rPr kumimoji="0" lang="en-US" sz="2800" b="1" i="0" u="none" strike="noStrike" kern="1200" cap="none" spc="0" normalizeH="0" baseline="0" noProof="0">
                <a:ln>
                  <a:noFill/>
                </a:ln>
                <a:solidFill>
                  <a:schemeClr val="tx2">
                    <a:lumMod val="75000"/>
                  </a:schemeClr>
                </a:solidFill>
                <a:effectLst/>
                <a:uLnTx/>
                <a:uFillTx/>
                <a:latin typeface="Poppins" panose="00000500000000000000" pitchFamily="2" charset="0"/>
                <a:cs typeface="Poppins" panose="00000500000000000000" pitchFamily="2" charset="0"/>
              </a:rPr>
              <a:t>Atorvastatin, Perindopril arginine and Amlodipine</a:t>
            </a:r>
            <a:br>
              <a:rPr kumimoji="0" lang="en-US" sz="2600" b="1" i="0" u="none" strike="noStrike" kern="1200" cap="none" spc="0" normalizeH="0" baseline="0" noProof="0">
                <a:ln>
                  <a:noFill/>
                </a:ln>
                <a:solidFill>
                  <a:schemeClr val="tx2">
                    <a:lumMod val="75000"/>
                  </a:schemeClr>
                </a:solidFill>
                <a:effectLst/>
                <a:uLnTx/>
                <a:uFillTx/>
                <a:latin typeface="Poppins" panose="00000500000000000000" pitchFamily="2" charset="0"/>
                <a:cs typeface="Poppins" panose="00000500000000000000" pitchFamily="2" charset="0"/>
              </a:rPr>
            </a:br>
            <a:r>
              <a:rPr kumimoji="0" lang="en-US" sz="2200" b="1" i="0" u="none" strike="noStrike" kern="1200" cap="none" spc="0" normalizeH="0" baseline="0" noProof="0">
                <a:ln>
                  <a:noFill/>
                </a:ln>
                <a:solidFill>
                  <a:schemeClr val="tx2">
                    <a:lumMod val="75000"/>
                  </a:schemeClr>
                </a:solidFill>
                <a:effectLst/>
                <a:uLnTx/>
                <a:uFillTx/>
                <a:latin typeface="Poppins" panose="00000500000000000000" pitchFamily="2" charset="0"/>
                <a:cs typeface="Poppins" panose="00000500000000000000" pitchFamily="2" charset="0"/>
              </a:rPr>
              <a:t>Effect on atherosclerosis</a:t>
            </a:r>
            <a:r>
              <a:rPr kumimoji="0" lang="en-US" sz="1800" b="1" i="0" u="none" strike="noStrike" kern="1200" cap="none" spc="0" normalizeH="0" baseline="30000" noProof="0">
                <a:ln>
                  <a:noFill/>
                </a:ln>
                <a:solidFill>
                  <a:schemeClr val="tx2">
                    <a:lumMod val="75000"/>
                  </a:schemeClr>
                </a:solidFill>
                <a:effectLst/>
                <a:uLnTx/>
                <a:uFillTx/>
                <a:latin typeface="Poppins" panose="00000500000000000000" pitchFamily="2" charset="0"/>
                <a:cs typeface="Poppins" panose="00000500000000000000" pitchFamily="2" charset="0"/>
              </a:rPr>
              <a:t>1-3* </a:t>
            </a:r>
            <a:r>
              <a:rPr kumimoji="0" lang="en-US" sz="2200" b="1" i="0" u="none" strike="noStrike" kern="1200" cap="none" spc="0" normalizeH="0" baseline="0" noProof="0">
                <a:ln>
                  <a:noFill/>
                </a:ln>
                <a:solidFill>
                  <a:schemeClr val="tx2">
                    <a:lumMod val="75000"/>
                  </a:schemeClr>
                </a:solidFill>
                <a:effectLst/>
                <a:uLnTx/>
                <a:uFillTx/>
                <a:latin typeface="Poppins" panose="00000500000000000000" pitchFamily="2" charset="0"/>
                <a:cs typeface="Poppins" panose="00000500000000000000" pitchFamily="2" charset="0"/>
              </a:rPr>
              <a:t>to reduce CV events</a:t>
            </a:r>
          </a:p>
        </p:txBody>
      </p:sp>
      <p:sp>
        <p:nvSpPr>
          <p:cNvPr id="84" name="TextBox 83">
            <a:extLst>
              <a:ext uri="{FF2B5EF4-FFF2-40B4-BE49-F238E27FC236}">
                <a16:creationId xmlns:a16="http://schemas.microsoft.com/office/drawing/2014/main" id="{A4B51EEC-19F1-D62D-CF37-E7967ED298CF}"/>
              </a:ext>
            </a:extLst>
          </p:cNvPr>
          <p:cNvSpPr txBox="1"/>
          <p:nvPr/>
        </p:nvSpPr>
        <p:spPr>
          <a:xfrm>
            <a:off x="328612" y="5858591"/>
            <a:ext cx="6647041" cy="338554"/>
          </a:xfrm>
          <a:prstGeom prst="rect">
            <a:avLst/>
          </a:prstGeom>
          <a:noFill/>
        </p:spPr>
        <p:txBody>
          <a:bodyPr wrap="square">
            <a:spAutoFit/>
          </a:bodyPr>
          <a:lstStyle/>
          <a:p>
            <a:pPr>
              <a:spcBef>
                <a:spcPts val="150"/>
              </a:spcBef>
            </a:pPr>
            <a:r>
              <a:rPr lang="fr-FR" sz="800">
                <a:solidFill>
                  <a:srgbClr val="E7E6E6">
                    <a:lumMod val="25000"/>
                  </a:srgbClr>
                </a:solidFill>
                <a:latin typeface="Poppins" panose="00000500000000000000" pitchFamily="2" charset="0"/>
                <a:cs typeface="Poppins" panose="00000500000000000000" pitchFamily="2" charset="0"/>
              </a:rPr>
              <a:t>* The </a:t>
            </a:r>
            <a:r>
              <a:rPr lang="fr-FR" sz="800" err="1">
                <a:solidFill>
                  <a:srgbClr val="E7E6E6">
                    <a:lumMod val="25000"/>
                  </a:srgbClr>
                </a:solidFill>
                <a:latin typeface="Poppins" panose="00000500000000000000" pitchFamily="2" charset="0"/>
                <a:cs typeface="Poppins" panose="00000500000000000000" pitchFamily="2" charset="0"/>
              </a:rPr>
              <a:t>properties</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were</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demonstrated</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with</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monocomponents</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taken</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separately</a:t>
            </a:r>
            <a:r>
              <a:rPr lang="fr-FR" sz="800">
                <a:solidFill>
                  <a:srgbClr val="E7E6E6">
                    <a:lumMod val="25000"/>
                  </a:srgbClr>
                </a:solidFill>
                <a:latin typeface="Poppins" panose="00000500000000000000" pitchFamily="2" charset="0"/>
                <a:cs typeface="Poppins" panose="00000500000000000000" pitchFamily="2" charset="0"/>
              </a:rPr>
              <a:t>.  † The </a:t>
            </a:r>
            <a:r>
              <a:rPr lang="fr-FR" sz="800" err="1">
                <a:solidFill>
                  <a:srgbClr val="E7E6E6">
                    <a:lumMod val="25000"/>
                  </a:srgbClr>
                </a:solidFill>
                <a:latin typeface="Poppins" panose="00000500000000000000" pitchFamily="2" charset="0"/>
                <a:cs typeface="Poppins" panose="00000500000000000000" pitchFamily="2" charset="0"/>
              </a:rPr>
              <a:t>properties</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were</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shown</a:t>
            </a:r>
            <a:r>
              <a:rPr lang="fr-FR" sz="800">
                <a:solidFill>
                  <a:srgbClr val="E7E6E6">
                    <a:lumMod val="25000"/>
                  </a:srgbClr>
                </a:solidFill>
                <a:latin typeface="Poppins" panose="00000500000000000000" pitchFamily="2" charset="0"/>
                <a:cs typeface="Poppins" panose="00000500000000000000" pitchFamily="2" charset="0"/>
              </a:rPr>
              <a:t> in CAD population.  LDL-C, </a:t>
            </a:r>
            <a:r>
              <a:rPr lang="fr-FR" sz="800" err="1">
                <a:solidFill>
                  <a:srgbClr val="E7E6E6">
                    <a:lumMod val="25000"/>
                  </a:srgbClr>
                </a:solidFill>
                <a:latin typeface="Poppins" panose="00000500000000000000" pitchFamily="2" charset="0"/>
                <a:cs typeface="Poppins" panose="00000500000000000000" pitchFamily="2" charset="0"/>
              </a:rPr>
              <a:t>low-density</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lipoprotein</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cholesterol</a:t>
            </a:r>
            <a:r>
              <a:rPr lang="fr-FR" sz="800">
                <a:solidFill>
                  <a:srgbClr val="E7E6E6">
                    <a:lumMod val="25000"/>
                  </a:srgbClr>
                </a:solidFill>
                <a:latin typeface="Poppins" panose="00000500000000000000" pitchFamily="2" charset="0"/>
                <a:cs typeface="Poppins" panose="00000500000000000000" pitchFamily="2" charset="0"/>
              </a:rPr>
              <a:t>; NO, </a:t>
            </a:r>
            <a:r>
              <a:rPr lang="fr-FR" sz="800" err="1">
                <a:solidFill>
                  <a:srgbClr val="E7E6E6">
                    <a:lumMod val="25000"/>
                  </a:srgbClr>
                </a:solidFill>
                <a:latin typeface="Poppins" panose="00000500000000000000" pitchFamily="2" charset="0"/>
                <a:cs typeface="Poppins" panose="00000500000000000000" pitchFamily="2" charset="0"/>
              </a:rPr>
              <a:t>nitric</a:t>
            </a:r>
            <a:r>
              <a:rPr lang="fr-FR" sz="800">
                <a:solidFill>
                  <a:srgbClr val="E7E6E6">
                    <a:lumMod val="25000"/>
                  </a:srgbClr>
                </a:solidFill>
                <a:latin typeface="Poppins" panose="00000500000000000000" pitchFamily="2" charset="0"/>
                <a:cs typeface="Poppins" panose="00000500000000000000" pitchFamily="2" charset="0"/>
              </a:rPr>
              <a:t> oxyde, CAD, </a:t>
            </a:r>
            <a:r>
              <a:rPr lang="fr-FR" sz="800" err="1">
                <a:solidFill>
                  <a:srgbClr val="E7E6E6">
                    <a:lumMod val="25000"/>
                  </a:srgbClr>
                </a:solidFill>
                <a:latin typeface="Poppins" panose="00000500000000000000" pitchFamily="2" charset="0"/>
                <a:cs typeface="Poppins" panose="00000500000000000000" pitchFamily="2" charset="0"/>
              </a:rPr>
              <a:t>coronary</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artery</a:t>
            </a:r>
            <a:r>
              <a:rPr lang="fr-FR" sz="800">
                <a:solidFill>
                  <a:srgbClr val="E7E6E6">
                    <a:lumMod val="25000"/>
                  </a:srgbClr>
                </a:solidFill>
                <a:latin typeface="Poppins" panose="00000500000000000000" pitchFamily="2" charset="0"/>
                <a:cs typeface="Poppins" panose="00000500000000000000" pitchFamily="2" charset="0"/>
              </a:rPr>
              <a:t> </a:t>
            </a:r>
            <a:r>
              <a:rPr lang="fr-FR" sz="800" err="1">
                <a:solidFill>
                  <a:srgbClr val="E7E6E6">
                    <a:lumMod val="25000"/>
                  </a:srgbClr>
                </a:solidFill>
                <a:latin typeface="Poppins" panose="00000500000000000000" pitchFamily="2" charset="0"/>
                <a:cs typeface="Poppins" panose="00000500000000000000" pitchFamily="2" charset="0"/>
              </a:rPr>
              <a:t>disease</a:t>
            </a:r>
            <a:endParaRPr lang="fr-FR" sz="800">
              <a:solidFill>
                <a:srgbClr val="E7E6E6">
                  <a:lumMod val="25000"/>
                </a:srgbClr>
              </a:solidFill>
              <a:latin typeface="Poppins" panose="00000500000000000000" pitchFamily="2" charset="0"/>
              <a:cs typeface="Poppins" panose="00000500000000000000" pitchFamily="2" charset="0"/>
            </a:endParaRPr>
          </a:p>
        </p:txBody>
      </p:sp>
      <p:sp>
        <p:nvSpPr>
          <p:cNvPr id="85" name="TextBox 84">
            <a:extLst>
              <a:ext uri="{FF2B5EF4-FFF2-40B4-BE49-F238E27FC236}">
                <a16:creationId xmlns:a16="http://schemas.microsoft.com/office/drawing/2014/main" id="{1CF3056F-F1E1-F3F2-536E-6420AE161C75}"/>
              </a:ext>
            </a:extLst>
          </p:cNvPr>
          <p:cNvSpPr txBox="1"/>
          <p:nvPr/>
        </p:nvSpPr>
        <p:spPr>
          <a:xfrm>
            <a:off x="328612" y="6408873"/>
            <a:ext cx="6519932" cy="338554"/>
          </a:xfrm>
          <a:prstGeom prst="rect">
            <a:avLst/>
          </a:prstGeom>
          <a:noFill/>
        </p:spPr>
        <p:txBody>
          <a:bodyPr wrap="square">
            <a:spAutoFit/>
          </a:bodyPr>
          <a:lstStyle/>
          <a:p>
            <a:pPr>
              <a:spcBef>
                <a:spcPts val="150"/>
              </a:spcBef>
            </a:pPr>
            <a:r>
              <a:rPr lang="en-US" sz="800">
                <a:solidFill>
                  <a:srgbClr val="E7E6E6">
                    <a:lumMod val="25000"/>
                  </a:srgbClr>
                </a:solidFill>
                <a:latin typeface="Poppins" panose="00000500000000000000" pitchFamily="2" charset="0"/>
                <a:cs typeface="Poppins" panose="00000500000000000000" pitchFamily="2" charset="0"/>
              </a:rPr>
              <a:t>1. </a:t>
            </a:r>
            <a:r>
              <a:rPr lang="en-US" sz="800" err="1">
                <a:solidFill>
                  <a:srgbClr val="E7E6E6">
                    <a:lumMod val="25000"/>
                  </a:srgbClr>
                </a:solidFill>
                <a:latin typeface="Poppins" panose="00000500000000000000" pitchFamily="2" charset="0"/>
                <a:cs typeface="Poppins" panose="00000500000000000000" pitchFamily="2" charset="0"/>
              </a:rPr>
              <a:t>Rubba</a:t>
            </a:r>
            <a:r>
              <a:rPr lang="en-US" sz="800">
                <a:solidFill>
                  <a:srgbClr val="E7E6E6">
                    <a:lumMod val="25000"/>
                  </a:srgbClr>
                </a:solidFill>
                <a:latin typeface="Poppins" panose="00000500000000000000" pitchFamily="2" charset="0"/>
                <a:cs typeface="Poppins" panose="00000500000000000000" pitchFamily="2" charset="0"/>
              </a:rPr>
              <a:t> P. </a:t>
            </a:r>
            <a:r>
              <a:rPr lang="en-US" sz="800" i="1">
                <a:solidFill>
                  <a:srgbClr val="E7E6E6">
                    <a:lumMod val="25000"/>
                  </a:srgbClr>
                </a:solidFill>
                <a:latin typeface="Poppins" panose="00000500000000000000" pitchFamily="2" charset="0"/>
                <a:cs typeface="Poppins" panose="00000500000000000000" pitchFamily="2" charset="0"/>
              </a:rPr>
              <a:t>Drugs</a:t>
            </a:r>
            <a:r>
              <a:rPr lang="en-US" sz="800">
                <a:solidFill>
                  <a:srgbClr val="E7E6E6">
                    <a:lumMod val="25000"/>
                  </a:srgbClr>
                </a:solidFill>
                <a:latin typeface="Poppins" panose="00000500000000000000" pitchFamily="2" charset="0"/>
                <a:cs typeface="Poppins" panose="00000500000000000000" pitchFamily="2" charset="0"/>
              </a:rPr>
              <a:t>. 2007;67(suppl 1):17-27. 2. Ferrari R et al. </a:t>
            </a:r>
            <a:r>
              <a:rPr lang="en-US" sz="800" i="1">
                <a:solidFill>
                  <a:srgbClr val="E7E6E6">
                    <a:lumMod val="25000"/>
                  </a:srgbClr>
                </a:solidFill>
                <a:latin typeface="Poppins" panose="00000500000000000000" pitchFamily="2" charset="0"/>
                <a:cs typeface="Poppins" panose="00000500000000000000" pitchFamily="2" charset="0"/>
              </a:rPr>
              <a:t>Cardiovasc Drugs Ther. </a:t>
            </a:r>
            <a:r>
              <a:rPr lang="en-US" sz="800">
                <a:solidFill>
                  <a:srgbClr val="E7E6E6">
                    <a:lumMod val="25000"/>
                  </a:srgbClr>
                </a:solidFill>
                <a:latin typeface="Poppins" panose="00000500000000000000" pitchFamily="2" charset="0"/>
                <a:cs typeface="Poppins" panose="00000500000000000000" pitchFamily="2" charset="0"/>
              </a:rPr>
              <a:t>2010;24(4):331-339. 3. Mason RP. </a:t>
            </a:r>
            <a:r>
              <a:rPr lang="en-US" sz="800" i="1">
                <a:solidFill>
                  <a:srgbClr val="E7E6E6">
                    <a:lumMod val="25000"/>
                  </a:srgbClr>
                </a:solidFill>
                <a:latin typeface="Poppins" panose="00000500000000000000" pitchFamily="2" charset="0"/>
                <a:cs typeface="Poppins" panose="00000500000000000000" pitchFamily="2" charset="0"/>
              </a:rPr>
              <a:t>Atherosclerosis</a:t>
            </a:r>
            <a:r>
              <a:rPr lang="en-US" sz="800">
                <a:solidFill>
                  <a:srgbClr val="E7E6E6">
                    <a:lumMod val="25000"/>
                  </a:srgbClr>
                </a:solidFill>
                <a:latin typeface="Poppins" panose="00000500000000000000" pitchFamily="2" charset="0"/>
                <a:cs typeface="Poppins" panose="00000500000000000000" pitchFamily="2" charset="0"/>
              </a:rPr>
              <a:t>. 2002;165(2):191-199. </a:t>
            </a:r>
            <a:endParaRPr lang="fr-FR" sz="800">
              <a:solidFill>
                <a:srgbClr val="E7E6E6">
                  <a:lumMod val="25000"/>
                </a:srgbClr>
              </a:solidFill>
              <a:latin typeface="Poppins" panose="00000500000000000000" pitchFamily="2" charset="0"/>
              <a:cs typeface="Poppins" panose="00000500000000000000" pitchFamily="2" charset="0"/>
            </a:endParaRPr>
          </a:p>
        </p:txBody>
      </p:sp>
      <p:pic>
        <p:nvPicPr>
          <p:cNvPr id="86" name="Picture 2">
            <a:extLst>
              <a:ext uri="{FF2B5EF4-FFF2-40B4-BE49-F238E27FC236}">
                <a16:creationId xmlns:a16="http://schemas.microsoft.com/office/drawing/2014/main" id="{6B0D48B9-2AA1-2A9B-F493-2B5F843322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p:blipFill>
        <p:spPr bwMode="auto">
          <a:xfrm>
            <a:off x="1754234" y="1165103"/>
            <a:ext cx="8366245" cy="4580498"/>
          </a:xfrm>
          <a:prstGeom prst="roundRect">
            <a:avLst>
              <a:gd name="adj" fmla="val 1450"/>
            </a:avLst>
          </a:prstGeom>
          <a:solidFill>
            <a:sysClr val="window" lastClr="FFFFFF"/>
          </a:solidFill>
          <a:ln>
            <a:noFill/>
          </a:ln>
          <a:effectLst>
            <a:outerShdw blurRad="190500" dist="38100" dir="10800000" algn="r" rotWithShape="0">
              <a:prstClr val="black">
                <a:alpha val="10000"/>
              </a:prstClr>
            </a:outerShdw>
          </a:effectLst>
        </p:spPr>
      </p:pic>
      <p:grpSp>
        <p:nvGrpSpPr>
          <p:cNvPr id="87" name="Group 86">
            <a:extLst>
              <a:ext uri="{FF2B5EF4-FFF2-40B4-BE49-F238E27FC236}">
                <a16:creationId xmlns:a16="http://schemas.microsoft.com/office/drawing/2014/main" id="{14BC0761-91E3-FFAF-55F1-B1EF79A53099}"/>
              </a:ext>
            </a:extLst>
          </p:cNvPr>
          <p:cNvGrpSpPr/>
          <p:nvPr/>
        </p:nvGrpSpPr>
        <p:grpSpPr>
          <a:xfrm>
            <a:off x="8378467" y="1394432"/>
            <a:ext cx="3036922" cy="2304287"/>
            <a:chOff x="7185900" y="1787387"/>
            <a:chExt cx="2206122" cy="1673911"/>
          </a:xfrm>
        </p:grpSpPr>
        <p:grpSp>
          <p:nvGrpSpPr>
            <p:cNvPr id="88" name="Grouper 4">
              <a:extLst>
                <a:ext uri="{FF2B5EF4-FFF2-40B4-BE49-F238E27FC236}">
                  <a16:creationId xmlns:a16="http://schemas.microsoft.com/office/drawing/2014/main" id="{3322EE7E-F686-2DC8-4CFB-677E2885311E}"/>
                </a:ext>
              </a:extLst>
            </p:cNvPr>
            <p:cNvGrpSpPr/>
            <p:nvPr/>
          </p:nvGrpSpPr>
          <p:grpSpPr>
            <a:xfrm>
              <a:off x="7207200" y="1787387"/>
              <a:ext cx="2184822" cy="1599318"/>
              <a:chOff x="-1218636" y="541498"/>
              <a:chExt cx="2513468" cy="1035796"/>
            </a:xfrm>
            <a:solidFill>
              <a:srgbClr val="3B8AA6"/>
            </a:solidFill>
          </p:grpSpPr>
          <p:sp>
            <p:nvSpPr>
              <p:cNvPr id="91" name="Rectangle à coins arrondis 23">
                <a:extLst>
                  <a:ext uri="{FF2B5EF4-FFF2-40B4-BE49-F238E27FC236}">
                    <a16:creationId xmlns:a16="http://schemas.microsoft.com/office/drawing/2014/main" id="{C78A8709-0ECE-30D4-8D9B-6C6B81559DBF}"/>
                  </a:ext>
                </a:extLst>
              </p:cNvPr>
              <p:cNvSpPr/>
              <p:nvPr/>
            </p:nvSpPr>
            <p:spPr>
              <a:xfrm>
                <a:off x="-1218636" y="541498"/>
                <a:ext cx="2513467" cy="1035796"/>
              </a:xfrm>
              <a:prstGeom prst="roundRect">
                <a:avLst>
                  <a:gd name="adj" fmla="val 5531"/>
                </a:avLst>
              </a:prstGeom>
              <a:solidFill>
                <a:srgbClr val="FFFFFF"/>
              </a:solidFill>
              <a:ln w="19050" cap="flat" cmpd="sng" algn="ctr">
                <a:solidFill>
                  <a:srgbClr val="3B8AA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EE0E73"/>
                  </a:solidFill>
                  <a:effectLst/>
                  <a:uLnTx/>
                  <a:uFillTx/>
                  <a:latin typeface="Poppins" panose="00000500000000000000" pitchFamily="2" charset="0"/>
                  <a:ea typeface="+mn-ea"/>
                  <a:cs typeface="Poppins" panose="00000500000000000000" pitchFamily="2" charset="0"/>
                </a:endParaRPr>
              </a:p>
            </p:txBody>
          </p:sp>
          <p:sp>
            <p:nvSpPr>
              <p:cNvPr id="92" name="Rectangle à coins arrondis 1">
                <a:extLst>
                  <a:ext uri="{FF2B5EF4-FFF2-40B4-BE49-F238E27FC236}">
                    <a16:creationId xmlns:a16="http://schemas.microsoft.com/office/drawing/2014/main" id="{D2AD44BD-554A-3192-76CF-2424933D145E}"/>
                  </a:ext>
                </a:extLst>
              </p:cNvPr>
              <p:cNvSpPr/>
              <p:nvPr/>
            </p:nvSpPr>
            <p:spPr>
              <a:xfrm>
                <a:off x="-1218636" y="542155"/>
                <a:ext cx="2513468" cy="215342"/>
              </a:xfrm>
              <a:prstGeom prst="roundRect">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EE0E73"/>
                  </a:solidFill>
                  <a:effectLst/>
                  <a:uLnTx/>
                  <a:uFillTx/>
                  <a:latin typeface="Poppins" panose="00000500000000000000" pitchFamily="2" charset="0"/>
                  <a:ea typeface="+mn-ea"/>
                  <a:cs typeface="Poppins" panose="00000500000000000000" pitchFamily="2" charset="0"/>
                </a:endParaRPr>
              </a:p>
            </p:txBody>
          </p:sp>
        </p:grpSp>
        <p:sp>
          <p:nvSpPr>
            <p:cNvPr id="89" name="Espace réservé du contenu 1">
              <a:extLst>
                <a:ext uri="{FF2B5EF4-FFF2-40B4-BE49-F238E27FC236}">
                  <a16:creationId xmlns:a16="http://schemas.microsoft.com/office/drawing/2014/main" id="{156CDF75-3B00-CF65-5CD2-D0E365282AED}"/>
                </a:ext>
              </a:extLst>
            </p:cNvPr>
            <p:cNvSpPr txBox="1">
              <a:spLocks/>
            </p:cNvSpPr>
            <p:nvPr/>
          </p:nvSpPr>
          <p:spPr>
            <a:xfrm>
              <a:off x="7185900" y="1788403"/>
              <a:ext cx="2184822" cy="370782"/>
            </a:xfrm>
            <a:prstGeom prst="rect">
              <a:avLst/>
            </a:prstGeom>
          </p:spPr>
          <p:txBody>
            <a:bodyPr vert="horz" lIns="91440" tIns="45720" rIns="91440" bIns="45720" rtlCol="0" anchor="ctr">
              <a:noAutofit/>
            </a:bodyPr>
            <a:lstStyle>
              <a:lvl1pPr marL="171450" indent="-171450" algn="l" defTabSz="685800" rtl="0" eaLnBrk="1" latinLnBrk="0" hangingPunct="1">
                <a:lnSpc>
                  <a:spcPct val="90000"/>
                </a:lnSpc>
                <a:spcBef>
                  <a:spcPts val="750"/>
                </a:spcBef>
                <a:buSzPct val="120000"/>
                <a:buFontTx/>
                <a:buBlip>
                  <a:blip r:embed="rId4"/>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4"/>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4"/>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350"/>
                </a:spcBef>
                <a:spcAft>
                  <a:spcPts val="0"/>
                </a:spcAft>
                <a:buClrTx/>
                <a:buSzPct val="120000"/>
                <a:buFontTx/>
                <a:buNone/>
                <a:tabLst/>
                <a:defRPr/>
              </a:pPr>
              <a:r>
                <a:rPr kumimoji="0" lang="fr-FR" sz="18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Perindopril</a:t>
              </a:r>
              <a:r>
                <a:rPr kumimoji="0" lang="fr-FR" sz="1800" b="1" i="0" u="none" strike="noStrike" kern="1200" cap="none" spc="0" normalizeH="0" baseline="30000" noProof="0">
                  <a:ln>
                    <a:noFill/>
                  </a:ln>
                  <a:solidFill>
                    <a:srgbClr val="FFFFFF"/>
                  </a:solidFill>
                  <a:effectLst/>
                  <a:uLnTx/>
                  <a:uFillTx/>
                  <a:latin typeface="Poppins" panose="00000500000000000000" pitchFamily="2" charset="0"/>
                  <a:cs typeface="Poppins" panose="00000500000000000000" pitchFamily="2" charset="0"/>
                </a:rPr>
                <a:t>2</a:t>
              </a:r>
            </a:p>
          </p:txBody>
        </p:sp>
        <p:sp>
          <p:nvSpPr>
            <p:cNvPr id="90" name="Espace réservé du contenu 1">
              <a:extLst>
                <a:ext uri="{FF2B5EF4-FFF2-40B4-BE49-F238E27FC236}">
                  <a16:creationId xmlns:a16="http://schemas.microsoft.com/office/drawing/2014/main" id="{95B64B87-278D-3D61-4AE4-24E1B15EA538}"/>
                </a:ext>
              </a:extLst>
            </p:cNvPr>
            <p:cNvSpPr txBox="1">
              <a:spLocks/>
            </p:cNvSpPr>
            <p:nvPr/>
          </p:nvSpPr>
          <p:spPr>
            <a:xfrm>
              <a:off x="7224070" y="2159845"/>
              <a:ext cx="2146651" cy="1301453"/>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750"/>
                </a:spcBef>
                <a:buSzPct val="120000"/>
                <a:buFontTx/>
                <a:buBlip>
                  <a:blip r:embed="rId4"/>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4"/>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4"/>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350"/>
                </a:spcBef>
                <a:spcAft>
                  <a:spcPts val="0"/>
                </a:spcAft>
                <a:buClrTx/>
                <a:buSzPct val="120000"/>
                <a:buFontTx/>
                <a:buNone/>
                <a:tabLst/>
                <a:defRPr/>
              </a:pPr>
              <a:r>
                <a:rPr kumimoji="0" lang="fr-FR" sz="1200" b="1"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Prevents</a:t>
              </a:r>
              <a:r>
                <a:rPr kumimoji="0" lang="fr-FR" sz="1200" b="1"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the </a:t>
              </a:r>
              <a:r>
                <a:rPr kumimoji="0" lang="fr-FR" sz="1200" b="1"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development</a:t>
              </a:r>
              <a:r>
                <a:rPr kumimoji="0" lang="fr-FR" sz="1200" b="1"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and </a:t>
              </a:r>
              <a:r>
                <a:rPr kumimoji="0" lang="fr-FR" sz="1200" b="1"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increases</a:t>
              </a:r>
              <a:r>
                <a:rPr kumimoji="0" lang="fr-FR" sz="1200" b="1"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the </a:t>
              </a:r>
              <a:r>
                <a:rPr kumimoji="0" lang="fr-FR" sz="1200" b="1"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stability</a:t>
              </a:r>
              <a:r>
                <a:rPr kumimoji="0" lang="fr-FR" sz="1200" b="1"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of </a:t>
              </a:r>
              <a:r>
                <a:rPr kumimoji="0" lang="fr-FR" sz="1200" b="1"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atherosclerotic</a:t>
              </a:r>
              <a:r>
                <a:rPr kumimoji="0" lang="fr-FR" sz="1200" b="1"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plaque due to: </a:t>
              </a:r>
            </a:p>
            <a:p>
              <a:pPr marL="0" marR="0" lvl="0" indent="0" algn="ctr" defTabSz="685800" rtl="0" eaLnBrk="1" fontAlgn="auto" latinLnBrk="0" hangingPunct="1">
                <a:lnSpc>
                  <a:spcPct val="90000"/>
                </a:lnSpc>
                <a:spcBef>
                  <a:spcPts val="400"/>
                </a:spcBef>
                <a:spcAft>
                  <a:spcPts val="0"/>
                </a:spcAft>
                <a:buClrTx/>
                <a:buSzPct val="120000"/>
                <a:buFontTx/>
                <a:buNone/>
                <a:tabLst/>
                <a:defRPr/>
              </a:pPr>
              <a:r>
                <a:rPr kumimoji="0" lang="fr-FR" sz="1200" b="0"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Antihypertensive </a:t>
              </a:r>
              <a:r>
                <a:rPr kumimoji="0" lang="fr-FR" sz="1200" b="0"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efficacy</a:t>
              </a:r>
              <a:endParaRPr kumimoji="0" lang="fr-FR" sz="1200" b="0"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endParaRPr>
            </a:p>
            <a:p>
              <a:pPr marL="0" marR="0" lvl="0" indent="0" algn="ctr" defTabSz="685800" rtl="0" eaLnBrk="1" fontAlgn="auto" latinLnBrk="0" hangingPunct="1">
                <a:lnSpc>
                  <a:spcPct val="90000"/>
                </a:lnSpc>
                <a:spcBef>
                  <a:spcPts val="400"/>
                </a:spcBef>
                <a:spcAft>
                  <a:spcPts val="0"/>
                </a:spcAft>
                <a:buClrTx/>
                <a:buSzPct val="120000"/>
                <a:buFontTx/>
                <a:buNone/>
                <a:tabLst/>
                <a:defRPr/>
              </a:pPr>
              <a:r>
                <a:rPr kumimoji="0" lang="fr-FR" sz="1200" b="0"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a:t>
              </a:r>
              <a:r>
                <a:rPr kumimoji="0" lang="fr-FR" sz="1200" b="0"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Endothelial</a:t>
              </a:r>
              <a:r>
                <a:rPr kumimoji="0" lang="fr-FR" sz="1200" b="0"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a:t>
              </a:r>
              <a:r>
                <a:rPr kumimoji="0" lang="fr-FR" sz="1200" b="0"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dysfunction</a:t>
              </a:r>
              <a:r>
                <a:rPr kumimoji="0" lang="fr-FR" sz="1200" b="0" i="0" u="none" strike="noStrike" kern="1200" cap="none" spc="0" normalizeH="0" baseline="30000" noProof="0">
                  <a:ln>
                    <a:noFill/>
                  </a:ln>
                  <a:solidFill>
                    <a:srgbClr val="3B8AA6"/>
                  </a:solidFill>
                  <a:effectLst/>
                  <a:uLnTx/>
                  <a:uFillTx/>
                  <a:latin typeface="Poppins" panose="00000500000000000000" pitchFamily="2" charset="0"/>
                  <a:cs typeface="Poppins" panose="00000500000000000000" pitchFamily="2" charset="0"/>
                </a:rPr>
                <a:t>†</a:t>
              </a:r>
            </a:p>
            <a:p>
              <a:pPr marL="0" marR="0" lvl="0" indent="0" algn="ctr" defTabSz="685800" rtl="0" eaLnBrk="1" fontAlgn="auto" latinLnBrk="0" hangingPunct="1">
                <a:lnSpc>
                  <a:spcPct val="90000"/>
                </a:lnSpc>
                <a:spcBef>
                  <a:spcPts val="400"/>
                </a:spcBef>
                <a:spcAft>
                  <a:spcPts val="0"/>
                </a:spcAft>
                <a:buClrTx/>
                <a:buSzPct val="120000"/>
                <a:buFontTx/>
                <a:buNone/>
                <a:tabLst/>
                <a:defRPr/>
              </a:pPr>
              <a:r>
                <a:rPr kumimoji="0" lang="fr-FR" sz="1200" b="0"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a:t>
              </a:r>
              <a:r>
                <a:rPr kumimoji="0" lang="fr-FR" sz="1200" b="0"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Cell</a:t>
              </a:r>
              <a:r>
                <a:rPr kumimoji="0" lang="fr-FR" sz="1200" b="0"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a:t>
              </a:r>
              <a:r>
                <a:rPr kumimoji="0" lang="fr-FR" sz="1200" b="0"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apoptosis</a:t>
              </a:r>
              <a:r>
                <a:rPr kumimoji="0" lang="fr-FR" sz="1200" b="0" i="0" u="none" strike="noStrike" kern="1200" cap="none" spc="0" normalizeH="0" baseline="30000" noProof="0">
                  <a:ln>
                    <a:noFill/>
                  </a:ln>
                  <a:solidFill>
                    <a:srgbClr val="3B8AA6"/>
                  </a:solidFill>
                  <a:effectLst/>
                  <a:uLnTx/>
                  <a:uFillTx/>
                  <a:latin typeface="Poppins" panose="00000500000000000000" pitchFamily="2" charset="0"/>
                  <a:cs typeface="Poppins" panose="00000500000000000000" pitchFamily="2" charset="0"/>
                </a:rPr>
                <a:t>†</a:t>
              </a:r>
            </a:p>
            <a:p>
              <a:pPr marL="0" marR="0" lvl="0" indent="0" algn="ctr" defTabSz="685800" rtl="0" eaLnBrk="1" fontAlgn="auto" latinLnBrk="0" hangingPunct="1">
                <a:lnSpc>
                  <a:spcPct val="90000"/>
                </a:lnSpc>
                <a:spcBef>
                  <a:spcPts val="400"/>
                </a:spcBef>
                <a:spcAft>
                  <a:spcPts val="0"/>
                </a:spcAft>
                <a:buClrTx/>
                <a:buSzPct val="120000"/>
                <a:buFontTx/>
                <a:buNone/>
                <a:tabLst/>
                <a:defRPr/>
              </a:pPr>
              <a:r>
                <a:rPr kumimoji="0" lang="fr-FR" sz="1200" b="0"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Antioxidant</a:t>
              </a:r>
              <a:r>
                <a:rPr kumimoji="0" lang="fr-FR" sz="1200" b="0" i="0" u="none" strike="noStrike" kern="1200" cap="none" spc="0" normalizeH="0" baseline="0" noProof="0">
                  <a:ln>
                    <a:noFill/>
                  </a:ln>
                  <a:solidFill>
                    <a:srgbClr val="3B8AA6"/>
                  </a:solidFill>
                  <a:effectLst/>
                  <a:uLnTx/>
                  <a:uFillTx/>
                  <a:latin typeface="Poppins" panose="00000500000000000000" pitchFamily="2" charset="0"/>
                  <a:cs typeface="Poppins" panose="00000500000000000000" pitchFamily="2" charset="0"/>
                </a:rPr>
                <a:t> </a:t>
              </a:r>
              <a:r>
                <a:rPr kumimoji="0" lang="fr-FR" sz="1200" b="0" i="0" u="none" strike="noStrike" kern="1200" cap="none" spc="0" normalizeH="0" baseline="0" noProof="0" err="1">
                  <a:ln>
                    <a:noFill/>
                  </a:ln>
                  <a:solidFill>
                    <a:srgbClr val="3B8AA6"/>
                  </a:solidFill>
                  <a:effectLst/>
                  <a:uLnTx/>
                  <a:uFillTx/>
                  <a:latin typeface="Poppins" panose="00000500000000000000" pitchFamily="2" charset="0"/>
                  <a:cs typeface="Poppins" panose="00000500000000000000" pitchFamily="2" charset="0"/>
                </a:rPr>
                <a:t>effects</a:t>
              </a:r>
              <a:r>
                <a:rPr kumimoji="0" lang="fr-FR" sz="1200" b="0" i="0" u="none" strike="noStrike" kern="1200" cap="none" spc="0" normalizeH="0" baseline="30000" noProof="0">
                  <a:ln>
                    <a:noFill/>
                  </a:ln>
                  <a:solidFill>
                    <a:srgbClr val="3B8AA6"/>
                  </a:solidFill>
                  <a:effectLst/>
                  <a:uLnTx/>
                  <a:uFillTx/>
                  <a:latin typeface="Poppins" panose="00000500000000000000" pitchFamily="2" charset="0"/>
                  <a:cs typeface="Poppins" panose="00000500000000000000" pitchFamily="2" charset="0"/>
                </a:rPr>
                <a:t>†</a:t>
              </a:r>
            </a:p>
          </p:txBody>
        </p:sp>
      </p:grpSp>
      <p:grpSp>
        <p:nvGrpSpPr>
          <p:cNvPr id="93" name="Grouper 69">
            <a:extLst>
              <a:ext uri="{FF2B5EF4-FFF2-40B4-BE49-F238E27FC236}">
                <a16:creationId xmlns:a16="http://schemas.microsoft.com/office/drawing/2014/main" id="{DBAD1A34-591C-7894-5C58-60D8B76632E1}"/>
              </a:ext>
            </a:extLst>
          </p:cNvPr>
          <p:cNvGrpSpPr/>
          <p:nvPr/>
        </p:nvGrpSpPr>
        <p:grpSpPr>
          <a:xfrm>
            <a:off x="8289801" y="3959881"/>
            <a:ext cx="3007602" cy="2067987"/>
            <a:chOff x="-1218637" y="542155"/>
            <a:chExt cx="2513469" cy="972933"/>
          </a:xfrm>
          <a:solidFill>
            <a:srgbClr val="113373"/>
          </a:solidFill>
        </p:grpSpPr>
        <p:sp>
          <p:nvSpPr>
            <p:cNvPr id="94" name="Rectangle à coins arrondis 81">
              <a:extLst>
                <a:ext uri="{FF2B5EF4-FFF2-40B4-BE49-F238E27FC236}">
                  <a16:creationId xmlns:a16="http://schemas.microsoft.com/office/drawing/2014/main" id="{42B0D7D7-E235-1207-5473-47591A6A1249}"/>
                </a:ext>
              </a:extLst>
            </p:cNvPr>
            <p:cNvSpPr/>
            <p:nvPr/>
          </p:nvSpPr>
          <p:spPr>
            <a:xfrm>
              <a:off x="-1218637" y="542155"/>
              <a:ext cx="2513467" cy="972933"/>
            </a:xfrm>
            <a:prstGeom prst="roundRect">
              <a:avLst>
                <a:gd name="adj" fmla="val 5531"/>
              </a:avLst>
            </a:prstGeom>
            <a:solidFill>
              <a:srgbClr val="FFFFFF"/>
            </a:solidFill>
            <a:ln w="19050" cap="flat" cmpd="sng" algn="ctr">
              <a:solidFill>
                <a:srgbClr val="FDC30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95" name="Rectangle à coins arrondis 82">
              <a:extLst>
                <a:ext uri="{FF2B5EF4-FFF2-40B4-BE49-F238E27FC236}">
                  <a16:creationId xmlns:a16="http://schemas.microsoft.com/office/drawing/2014/main" id="{91E4AA59-FD58-94D3-86AF-57457E1BEDBB}"/>
                </a:ext>
              </a:extLst>
            </p:cNvPr>
            <p:cNvSpPr/>
            <p:nvPr/>
          </p:nvSpPr>
          <p:spPr>
            <a:xfrm>
              <a:off x="-1218636" y="542155"/>
              <a:ext cx="2513468" cy="215342"/>
            </a:xfrm>
            <a:prstGeom prst="roundRect">
              <a:avLst/>
            </a:prstGeom>
            <a:solidFill>
              <a:srgbClr val="FDC300">
                <a:lumMod val="7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96" name="Rectangle 95">
              <a:extLst>
                <a:ext uri="{FF2B5EF4-FFF2-40B4-BE49-F238E27FC236}">
                  <a16:creationId xmlns:a16="http://schemas.microsoft.com/office/drawing/2014/main" id="{9CB9061A-9A05-25B7-F469-835617F70955}"/>
                </a:ext>
              </a:extLst>
            </p:cNvPr>
            <p:cNvSpPr/>
            <p:nvPr/>
          </p:nvSpPr>
          <p:spPr>
            <a:xfrm>
              <a:off x="-1218637" y="669700"/>
              <a:ext cx="2513468" cy="112591"/>
            </a:xfrm>
            <a:prstGeom prst="rect">
              <a:avLst/>
            </a:prstGeom>
            <a:solidFill>
              <a:srgbClr val="FDC300">
                <a:lumMod val="7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grpSp>
      <p:sp>
        <p:nvSpPr>
          <p:cNvPr id="97" name="Espace réservé du contenu 1">
            <a:extLst>
              <a:ext uri="{FF2B5EF4-FFF2-40B4-BE49-F238E27FC236}">
                <a16:creationId xmlns:a16="http://schemas.microsoft.com/office/drawing/2014/main" id="{537194B8-8939-F20B-4D6B-A0009FC54166}"/>
              </a:ext>
            </a:extLst>
          </p:cNvPr>
          <p:cNvSpPr txBox="1">
            <a:spLocks/>
          </p:cNvSpPr>
          <p:nvPr/>
        </p:nvSpPr>
        <p:spPr>
          <a:xfrm>
            <a:off x="8553770" y="4581420"/>
            <a:ext cx="2767233" cy="1232875"/>
          </a:xfrm>
          <a:prstGeom prst="rect">
            <a:avLst/>
          </a:prstGeom>
          <a:ln>
            <a:noFill/>
          </a:ln>
        </p:spPr>
        <p:txBody>
          <a:bodyPr vert="horz" lIns="91440" tIns="45720" rIns="91440" bIns="45720" rtlCol="0">
            <a:noAutofit/>
          </a:bodyPr>
          <a:lstStyle>
            <a:lvl1pPr marL="171450" indent="-171450" algn="l" defTabSz="685800" rtl="0" eaLnBrk="1" latinLnBrk="0" hangingPunct="1">
              <a:lnSpc>
                <a:spcPct val="90000"/>
              </a:lnSpc>
              <a:spcBef>
                <a:spcPts val="750"/>
              </a:spcBef>
              <a:buSzPct val="120000"/>
              <a:buFontTx/>
              <a:buBlip>
                <a:blip r:embed="rId4"/>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4"/>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4"/>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spcBef>
                <a:spcPts val="1350"/>
              </a:spcBef>
              <a:buFontTx/>
              <a:buNone/>
            </a:pPr>
            <a:r>
              <a:rPr lang="fr-FR" sz="1200" b="1">
                <a:solidFill>
                  <a:srgbClr val="FDC300">
                    <a:lumMod val="75000"/>
                  </a:srgbClr>
                </a:solidFill>
                <a:latin typeface="Poppins" panose="00000500000000000000" pitchFamily="2" charset="0"/>
                <a:cs typeface="Poppins" panose="00000500000000000000" pitchFamily="2" charset="0"/>
              </a:rPr>
              <a:t>Anti-</a:t>
            </a:r>
            <a:r>
              <a:rPr lang="fr-FR" sz="1200" b="1" err="1">
                <a:solidFill>
                  <a:srgbClr val="FDC300">
                    <a:lumMod val="75000"/>
                  </a:srgbClr>
                </a:solidFill>
                <a:latin typeface="Poppins" panose="00000500000000000000" pitchFamily="2" charset="0"/>
                <a:cs typeface="Poppins" panose="00000500000000000000" pitchFamily="2" charset="0"/>
              </a:rPr>
              <a:t>atherosclerotic</a:t>
            </a:r>
            <a:r>
              <a:rPr lang="fr-FR" sz="1200" b="1">
                <a:solidFill>
                  <a:srgbClr val="FDC300">
                    <a:lumMod val="75000"/>
                  </a:srgbClr>
                </a:solidFill>
                <a:latin typeface="Poppins" panose="00000500000000000000" pitchFamily="2" charset="0"/>
                <a:cs typeface="Poppins" panose="00000500000000000000" pitchFamily="2" charset="0"/>
              </a:rPr>
              <a:t> </a:t>
            </a:r>
            <a:r>
              <a:rPr lang="fr-FR" sz="1200" b="1" err="1">
                <a:solidFill>
                  <a:srgbClr val="FDC300">
                    <a:lumMod val="75000"/>
                  </a:srgbClr>
                </a:solidFill>
                <a:latin typeface="Poppins" panose="00000500000000000000" pitchFamily="2" charset="0"/>
                <a:cs typeface="Poppins" panose="00000500000000000000" pitchFamily="2" charset="0"/>
              </a:rPr>
              <a:t>properties</a:t>
            </a:r>
            <a:r>
              <a:rPr lang="fr-FR" sz="1200" b="1">
                <a:solidFill>
                  <a:srgbClr val="FDC300">
                    <a:lumMod val="75000"/>
                  </a:srgbClr>
                </a:solidFill>
                <a:latin typeface="Poppins" panose="00000500000000000000" pitchFamily="2" charset="0"/>
                <a:cs typeface="Poppins" panose="00000500000000000000" pitchFamily="2" charset="0"/>
              </a:rPr>
              <a:t> </a:t>
            </a:r>
            <a:r>
              <a:rPr lang="fr-FR" sz="1200" b="1" err="1">
                <a:solidFill>
                  <a:srgbClr val="FDC300">
                    <a:lumMod val="75000"/>
                  </a:srgbClr>
                </a:solidFill>
                <a:latin typeface="Poppins" panose="00000500000000000000" pitchFamily="2" charset="0"/>
                <a:cs typeface="Poppins" panose="00000500000000000000" pitchFamily="2" charset="0"/>
              </a:rPr>
              <a:t>related</a:t>
            </a:r>
            <a:r>
              <a:rPr lang="fr-FR" sz="1200" b="1">
                <a:solidFill>
                  <a:srgbClr val="FDC300">
                    <a:lumMod val="75000"/>
                  </a:srgbClr>
                </a:solidFill>
                <a:latin typeface="Poppins" panose="00000500000000000000" pitchFamily="2" charset="0"/>
                <a:cs typeface="Poppins" panose="00000500000000000000" pitchFamily="2" charset="0"/>
              </a:rPr>
              <a:t> to: </a:t>
            </a:r>
          </a:p>
          <a:p>
            <a:pPr marL="0" indent="0" algn="ctr">
              <a:spcBef>
                <a:spcPts val="400"/>
              </a:spcBef>
              <a:buFontTx/>
              <a:buNone/>
            </a:pPr>
            <a:r>
              <a:rPr lang="fr-FR" sz="1200">
                <a:solidFill>
                  <a:srgbClr val="FDC300">
                    <a:lumMod val="75000"/>
                  </a:srgbClr>
                </a:solidFill>
                <a:latin typeface="Poppins" panose="00000500000000000000" pitchFamily="2" charset="0"/>
                <a:cs typeface="Poppins" panose="00000500000000000000" pitchFamily="2" charset="0"/>
              </a:rPr>
              <a:t>Antihypertensive </a:t>
            </a:r>
            <a:r>
              <a:rPr lang="fr-FR" sz="1200" err="1">
                <a:solidFill>
                  <a:srgbClr val="FDC300">
                    <a:lumMod val="75000"/>
                  </a:srgbClr>
                </a:solidFill>
                <a:latin typeface="Poppins" panose="00000500000000000000" pitchFamily="2" charset="0"/>
                <a:cs typeface="Poppins" panose="00000500000000000000" pitchFamily="2" charset="0"/>
              </a:rPr>
              <a:t>efficacy</a:t>
            </a:r>
            <a:endParaRPr lang="fr-FR" sz="1200">
              <a:solidFill>
                <a:srgbClr val="FDC300">
                  <a:lumMod val="75000"/>
                </a:srgbClr>
              </a:solidFill>
              <a:latin typeface="Poppins" panose="00000500000000000000" pitchFamily="2" charset="0"/>
              <a:cs typeface="Poppins" panose="00000500000000000000" pitchFamily="2" charset="0"/>
            </a:endParaRPr>
          </a:p>
          <a:p>
            <a:pPr marL="0" indent="0" algn="ctr">
              <a:spcBef>
                <a:spcPts val="400"/>
              </a:spcBef>
              <a:buFontTx/>
              <a:buNone/>
            </a:pPr>
            <a:r>
              <a:rPr lang="fr-FR" sz="1200" err="1">
                <a:solidFill>
                  <a:srgbClr val="FDC300">
                    <a:lumMod val="75000"/>
                  </a:srgbClr>
                </a:solidFill>
                <a:latin typeface="Poppins" panose="00000500000000000000" pitchFamily="2" charset="0"/>
                <a:cs typeface="Poppins" panose="00000500000000000000" pitchFamily="2" charset="0"/>
              </a:rPr>
              <a:t>Antioxidant</a:t>
            </a:r>
            <a:r>
              <a:rPr lang="fr-FR" sz="1200">
                <a:solidFill>
                  <a:srgbClr val="FDC300">
                    <a:lumMod val="75000"/>
                  </a:srgbClr>
                </a:solidFill>
                <a:latin typeface="Poppins" panose="00000500000000000000" pitchFamily="2" charset="0"/>
                <a:cs typeface="Poppins" panose="00000500000000000000" pitchFamily="2" charset="0"/>
              </a:rPr>
              <a:t> </a:t>
            </a:r>
            <a:r>
              <a:rPr lang="fr-FR" sz="1200" err="1">
                <a:solidFill>
                  <a:srgbClr val="FDC300">
                    <a:lumMod val="75000"/>
                  </a:srgbClr>
                </a:solidFill>
                <a:latin typeface="Poppins" panose="00000500000000000000" pitchFamily="2" charset="0"/>
                <a:cs typeface="Poppins" panose="00000500000000000000" pitchFamily="2" charset="0"/>
              </a:rPr>
              <a:t>effects</a:t>
            </a:r>
            <a:endParaRPr lang="fr-FR" sz="1200">
              <a:solidFill>
                <a:srgbClr val="FDC300">
                  <a:lumMod val="75000"/>
                </a:srgbClr>
              </a:solidFill>
              <a:latin typeface="Poppins" panose="00000500000000000000" pitchFamily="2" charset="0"/>
              <a:cs typeface="Poppins" panose="00000500000000000000" pitchFamily="2" charset="0"/>
            </a:endParaRPr>
          </a:p>
          <a:p>
            <a:pPr marL="0" indent="0" algn="ctr">
              <a:spcBef>
                <a:spcPts val="400"/>
              </a:spcBef>
              <a:buFontTx/>
              <a:buNone/>
            </a:pPr>
            <a:r>
              <a:rPr lang="fr-FR" sz="1200">
                <a:solidFill>
                  <a:srgbClr val="FDC300">
                    <a:lumMod val="75000"/>
                  </a:srgbClr>
                </a:solidFill>
                <a:latin typeface="Poppins" panose="00000500000000000000" pitchFamily="2" charset="0"/>
                <a:cs typeface="Poppins" panose="00000500000000000000" pitchFamily="2" charset="0"/>
              </a:rPr>
              <a:t>      </a:t>
            </a:r>
            <a:r>
              <a:rPr lang="fr-FR" sz="1200" err="1">
                <a:solidFill>
                  <a:srgbClr val="FDC300">
                    <a:lumMod val="75000"/>
                  </a:srgbClr>
                </a:solidFill>
                <a:latin typeface="Poppins" panose="00000500000000000000" pitchFamily="2" charset="0"/>
                <a:cs typeface="Poppins" panose="00000500000000000000" pitchFamily="2" charset="0"/>
              </a:rPr>
              <a:t>Smooth</a:t>
            </a:r>
            <a:r>
              <a:rPr lang="fr-FR" sz="1200">
                <a:solidFill>
                  <a:srgbClr val="FDC300">
                    <a:lumMod val="75000"/>
                  </a:srgbClr>
                </a:solidFill>
                <a:latin typeface="Poppins" panose="00000500000000000000" pitchFamily="2" charset="0"/>
                <a:cs typeface="Poppins" panose="00000500000000000000" pitchFamily="2" charset="0"/>
              </a:rPr>
              <a:t> muscle </a:t>
            </a:r>
            <a:r>
              <a:rPr lang="fr-FR" sz="1200" err="1">
                <a:solidFill>
                  <a:srgbClr val="FDC300">
                    <a:lumMod val="75000"/>
                  </a:srgbClr>
                </a:solidFill>
                <a:latin typeface="Poppins" panose="00000500000000000000" pitchFamily="2" charset="0"/>
                <a:cs typeface="Poppins" panose="00000500000000000000" pitchFamily="2" charset="0"/>
              </a:rPr>
              <a:t>cell</a:t>
            </a:r>
            <a:r>
              <a:rPr lang="fr-FR" sz="1200">
                <a:solidFill>
                  <a:srgbClr val="FDC300">
                    <a:lumMod val="75000"/>
                  </a:srgbClr>
                </a:solidFill>
                <a:latin typeface="Poppins" panose="00000500000000000000" pitchFamily="2" charset="0"/>
                <a:cs typeface="Poppins" panose="00000500000000000000" pitchFamily="2" charset="0"/>
              </a:rPr>
              <a:t> </a:t>
            </a:r>
            <a:r>
              <a:rPr lang="fr-FR" sz="1200" err="1">
                <a:solidFill>
                  <a:srgbClr val="FDC300">
                    <a:lumMod val="75000"/>
                  </a:srgbClr>
                </a:solidFill>
                <a:latin typeface="Poppins" panose="00000500000000000000" pitchFamily="2" charset="0"/>
                <a:cs typeface="Poppins" panose="00000500000000000000" pitchFamily="2" charset="0"/>
              </a:rPr>
              <a:t>proliferation</a:t>
            </a:r>
            <a:br>
              <a:rPr lang="fr-FR" sz="1200">
                <a:solidFill>
                  <a:srgbClr val="FDC300">
                    <a:lumMod val="75000"/>
                  </a:srgbClr>
                </a:solidFill>
                <a:latin typeface="Poppins" panose="00000500000000000000" pitchFamily="2" charset="0"/>
                <a:cs typeface="Poppins" panose="00000500000000000000" pitchFamily="2" charset="0"/>
              </a:rPr>
            </a:br>
            <a:r>
              <a:rPr lang="fr-FR" sz="1200">
                <a:solidFill>
                  <a:srgbClr val="FDC300">
                    <a:lumMod val="75000"/>
                  </a:srgbClr>
                </a:solidFill>
                <a:latin typeface="Poppins" panose="00000500000000000000" pitchFamily="2" charset="0"/>
                <a:cs typeface="Poppins" panose="00000500000000000000" pitchFamily="2" charset="0"/>
              </a:rPr>
              <a:t>and migration.</a:t>
            </a:r>
          </a:p>
        </p:txBody>
      </p:sp>
      <p:sp>
        <p:nvSpPr>
          <p:cNvPr id="98" name="Espace réservé du contenu 1">
            <a:extLst>
              <a:ext uri="{FF2B5EF4-FFF2-40B4-BE49-F238E27FC236}">
                <a16:creationId xmlns:a16="http://schemas.microsoft.com/office/drawing/2014/main" id="{986B94F1-E618-5B90-D778-7CDCDB608BE8}"/>
              </a:ext>
            </a:extLst>
          </p:cNvPr>
          <p:cNvSpPr txBox="1">
            <a:spLocks/>
          </p:cNvSpPr>
          <p:nvPr/>
        </p:nvSpPr>
        <p:spPr>
          <a:xfrm>
            <a:off x="8431011" y="3994259"/>
            <a:ext cx="3007601" cy="467344"/>
          </a:xfrm>
          <a:prstGeom prst="rect">
            <a:avLst/>
          </a:prstGeom>
        </p:spPr>
        <p:txBody>
          <a:bodyPr vert="horz" lIns="91440" tIns="45720" rIns="91440" bIns="45720" rtlCol="0" anchor="ctr">
            <a:noAutofit/>
          </a:bodyPr>
          <a:lstStyle>
            <a:lvl1pPr marL="171450" indent="-171450" algn="l" defTabSz="685800" rtl="0" eaLnBrk="1" latinLnBrk="0" hangingPunct="1">
              <a:lnSpc>
                <a:spcPct val="90000"/>
              </a:lnSpc>
              <a:spcBef>
                <a:spcPts val="750"/>
              </a:spcBef>
              <a:buSzPct val="120000"/>
              <a:buFontTx/>
              <a:buBlip>
                <a:blip r:embed="rId4"/>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4"/>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4"/>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spcBef>
                <a:spcPts val="1350"/>
              </a:spcBef>
              <a:buFontTx/>
              <a:buNone/>
            </a:pPr>
            <a:r>
              <a:rPr lang="fr-FR" sz="1800" b="1">
                <a:solidFill>
                  <a:srgbClr val="FFFFFF"/>
                </a:solidFill>
                <a:latin typeface="Poppins" panose="00000500000000000000" pitchFamily="2" charset="0"/>
                <a:cs typeface="Poppins" panose="00000500000000000000" pitchFamily="2" charset="0"/>
              </a:rPr>
              <a:t>Amlodipine</a:t>
            </a:r>
            <a:r>
              <a:rPr lang="fr-FR" sz="1800" b="1" baseline="30000">
                <a:solidFill>
                  <a:srgbClr val="FFFFFF"/>
                </a:solidFill>
                <a:latin typeface="Poppins" panose="00000500000000000000" pitchFamily="2" charset="0"/>
                <a:cs typeface="Poppins" panose="00000500000000000000" pitchFamily="2" charset="0"/>
              </a:rPr>
              <a:t>3</a:t>
            </a:r>
          </a:p>
        </p:txBody>
      </p:sp>
      <p:grpSp>
        <p:nvGrpSpPr>
          <p:cNvPr id="99" name="Group 98">
            <a:extLst>
              <a:ext uri="{FF2B5EF4-FFF2-40B4-BE49-F238E27FC236}">
                <a16:creationId xmlns:a16="http://schemas.microsoft.com/office/drawing/2014/main" id="{15844415-8CB3-7E53-8EC4-727E64A2233F}"/>
              </a:ext>
            </a:extLst>
          </p:cNvPr>
          <p:cNvGrpSpPr/>
          <p:nvPr/>
        </p:nvGrpSpPr>
        <p:grpSpPr>
          <a:xfrm>
            <a:off x="625987" y="1394431"/>
            <a:ext cx="3036923" cy="2214652"/>
            <a:chOff x="633705" y="1560950"/>
            <a:chExt cx="3036923" cy="2214652"/>
          </a:xfrm>
        </p:grpSpPr>
        <p:grpSp>
          <p:nvGrpSpPr>
            <p:cNvPr id="100" name="Group 99">
              <a:extLst>
                <a:ext uri="{FF2B5EF4-FFF2-40B4-BE49-F238E27FC236}">
                  <a16:creationId xmlns:a16="http://schemas.microsoft.com/office/drawing/2014/main" id="{B8A5F319-E1B5-DADB-E999-4C6B7277367E}"/>
                </a:ext>
              </a:extLst>
            </p:cNvPr>
            <p:cNvGrpSpPr/>
            <p:nvPr/>
          </p:nvGrpSpPr>
          <p:grpSpPr>
            <a:xfrm>
              <a:off x="633705" y="1560950"/>
              <a:ext cx="3036923" cy="2214652"/>
              <a:chOff x="2415626" y="1615522"/>
              <a:chExt cx="2206123" cy="1608798"/>
            </a:xfrm>
          </p:grpSpPr>
          <p:grpSp>
            <p:nvGrpSpPr>
              <p:cNvPr id="102" name="Grouper 4">
                <a:extLst>
                  <a:ext uri="{FF2B5EF4-FFF2-40B4-BE49-F238E27FC236}">
                    <a16:creationId xmlns:a16="http://schemas.microsoft.com/office/drawing/2014/main" id="{81A694F2-85FA-0509-15FD-6DE131DA00FE}"/>
                  </a:ext>
                </a:extLst>
              </p:cNvPr>
              <p:cNvGrpSpPr/>
              <p:nvPr/>
            </p:nvGrpSpPr>
            <p:grpSpPr>
              <a:xfrm>
                <a:off x="2436927" y="1615522"/>
                <a:ext cx="2184822" cy="1599318"/>
                <a:chOff x="-1218636" y="541498"/>
                <a:chExt cx="2513468" cy="1035796"/>
              </a:xfrm>
            </p:grpSpPr>
            <p:sp>
              <p:nvSpPr>
                <p:cNvPr id="106" name="Rectangle à coins arrondis 23">
                  <a:extLst>
                    <a:ext uri="{FF2B5EF4-FFF2-40B4-BE49-F238E27FC236}">
                      <a16:creationId xmlns:a16="http://schemas.microsoft.com/office/drawing/2014/main" id="{DDA56D7D-FE99-35EA-62FE-5C199FFA795B}"/>
                    </a:ext>
                  </a:extLst>
                </p:cNvPr>
                <p:cNvSpPr/>
                <p:nvPr/>
              </p:nvSpPr>
              <p:spPr>
                <a:xfrm>
                  <a:off x="-1218636" y="541498"/>
                  <a:ext cx="2513467" cy="1035796"/>
                </a:xfrm>
                <a:prstGeom prst="roundRect">
                  <a:avLst>
                    <a:gd name="adj" fmla="val 5531"/>
                  </a:avLst>
                </a:prstGeom>
                <a:solidFill>
                  <a:srgbClr val="FFFFFF">
                    <a:alpha val="78113"/>
                  </a:srgbClr>
                </a:solidFill>
                <a:ln w="19050" cap="flat" cmpd="sng" algn="ctr">
                  <a:solidFill>
                    <a:srgbClr val="FDC300">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EE0E73"/>
                    </a:solidFill>
                    <a:effectLst/>
                    <a:uLnTx/>
                    <a:uFillTx/>
                    <a:latin typeface="Poppins" panose="00000500000000000000" pitchFamily="2" charset="0"/>
                    <a:ea typeface="+mn-ea"/>
                    <a:cs typeface="Poppins" panose="00000500000000000000" pitchFamily="2" charset="0"/>
                  </a:endParaRPr>
                </a:p>
              </p:txBody>
            </p:sp>
            <p:sp>
              <p:nvSpPr>
                <p:cNvPr id="107" name="Rectangle à coins arrondis 1">
                  <a:extLst>
                    <a:ext uri="{FF2B5EF4-FFF2-40B4-BE49-F238E27FC236}">
                      <a16:creationId xmlns:a16="http://schemas.microsoft.com/office/drawing/2014/main" id="{AA8E8FA6-A630-89CA-B49E-2AC74FC41A8E}"/>
                    </a:ext>
                  </a:extLst>
                </p:cNvPr>
                <p:cNvSpPr/>
                <p:nvPr/>
              </p:nvSpPr>
              <p:spPr>
                <a:xfrm>
                  <a:off x="-1218636" y="542155"/>
                  <a:ext cx="2513468" cy="215342"/>
                </a:xfrm>
                <a:prstGeom prst="roundRect">
                  <a:avLst/>
                </a:prstGeom>
                <a:solidFill>
                  <a:srgbClr val="FDC300">
                    <a:lumMod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EE0E73"/>
                    </a:solidFill>
                    <a:effectLst/>
                    <a:uLnTx/>
                    <a:uFillTx/>
                    <a:latin typeface="Poppins" panose="00000500000000000000" pitchFamily="2" charset="0"/>
                    <a:ea typeface="+mn-ea"/>
                    <a:cs typeface="Poppins" panose="00000500000000000000" pitchFamily="2" charset="0"/>
                  </a:endParaRPr>
                </a:p>
              </p:txBody>
            </p:sp>
          </p:grpSp>
          <p:sp>
            <p:nvSpPr>
              <p:cNvPr id="103" name="Espace réservé du contenu 1">
                <a:extLst>
                  <a:ext uri="{FF2B5EF4-FFF2-40B4-BE49-F238E27FC236}">
                    <a16:creationId xmlns:a16="http://schemas.microsoft.com/office/drawing/2014/main" id="{0442FE5E-C157-E7CF-A899-7D15F1A56CB9}"/>
                  </a:ext>
                </a:extLst>
              </p:cNvPr>
              <p:cNvSpPr txBox="1">
                <a:spLocks/>
              </p:cNvSpPr>
              <p:nvPr/>
            </p:nvSpPr>
            <p:spPr>
              <a:xfrm>
                <a:off x="2436926" y="1616538"/>
                <a:ext cx="2184822" cy="326878"/>
              </a:xfrm>
              <a:prstGeom prst="rect">
                <a:avLst/>
              </a:prstGeom>
            </p:spPr>
            <p:txBody>
              <a:bodyPr vert="horz" lIns="91440" tIns="45720" rIns="91440" bIns="45720" rtlCol="0" anchor="ctr">
                <a:noAutofit/>
              </a:bodyPr>
              <a:lstStyle>
                <a:lvl1pPr marL="171450" indent="-171450" algn="l" defTabSz="685800" rtl="0" eaLnBrk="1" latinLnBrk="0" hangingPunct="1">
                  <a:lnSpc>
                    <a:spcPct val="90000"/>
                  </a:lnSpc>
                  <a:spcBef>
                    <a:spcPts val="750"/>
                  </a:spcBef>
                  <a:buSzPct val="120000"/>
                  <a:buFontTx/>
                  <a:buBlip>
                    <a:blip r:embed="rId4"/>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4"/>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4"/>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350"/>
                  </a:spcBef>
                  <a:spcAft>
                    <a:spcPts val="0"/>
                  </a:spcAft>
                  <a:buClrTx/>
                  <a:buSzPct val="120000"/>
                  <a:buFontTx/>
                  <a:buNone/>
                  <a:tabLst/>
                  <a:defRPr/>
                </a:pPr>
                <a:r>
                  <a:rPr kumimoji="0" lang="fr-FR" sz="18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Atorvastatin</a:t>
                </a:r>
                <a:r>
                  <a:rPr kumimoji="0" lang="fr-FR" sz="1800" b="1" i="0" u="none" strike="noStrike" kern="1200" cap="none" spc="0" normalizeH="0" baseline="30000" noProof="0">
                    <a:ln>
                      <a:noFill/>
                    </a:ln>
                    <a:solidFill>
                      <a:srgbClr val="FFFFFF"/>
                    </a:solidFill>
                    <a:effectLst/>
                    <a:uLnTx/>
                    <a:uFillTx/>
                    <a:latin typeface="Poppins" panose="00000500000000000000" pitchFamily="2" charset="0"/>
                    <a:cs typeface="Poppins" panose="00000500000000000000" pitchFamily="2" charset="0"/>
                  </a:rPr>
                  <a:t>1</a:t>
                </a:r>
              </a:p>
            </p:txBody>
          </p:sp>
          <p:sp>
            <p:nvSpPr>
              <p:cNvPr id="104" name="Espace réservé du contenu 1">
                <a:extLst>
                  <a:ext uri="{FF2B5EF4-FFF2-40B4-BE49-F238E27FC236}">
                    <a16:creationId xmlns:a16="http://schemas.microsoft.com/office/drawing/2014/main" id="{B8C2D801-2C4E-CBFD-F962-D7864CB2C5B3}"/>
                  </a:ext>
                </a:extLst>
              </p:cNvPr>
              <p:cNvSpPr txBox="1">
                <a:spLocks/>
              </p:cNvSpPr>
              <p:nvPr/>
            </p:nvSpPr>
            <p:spPr>
              <a:xfrm>
                <a:off x="2415626" y="1991405"/>
                <a:ext cx="2181284" cy="1232915"/>
              </a:xfrm>
              <a:prstGeom prst="rect">
                <a:avLst/>
              </a:prstGeom>
            </p:spPr>
            <p:txBody>
              <a:bodyPr vert="horz" lIns="91440" tIns="45720" rIns="91440" bIns="45720" rtlCol="0">
                <a:noAutofit/>
              </a:bodyPr>
              <a:lstStyle>
                <a:lvl1pPr marL="171450" indent="-171450" algn="l" defTabSz="685800" rtl="0" eaLnBrk="1" latinLnBrk="0" hangingPunct="1">
                  <a:lnSpc>
                    <a:spcPct val="90000"/>
                  </a:lnSpc>
                  <a:spcBef>
                    <a:spcPts val="750"/>
                  </a:spcBef>
                  <a:buSzPct val="120000"/>
                  <a:buFontTx/>
                  <a:buBlip>
                    <a:blip r:embed="rId4"/>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4"/>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4"/>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4"/>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350"/>
                  </a:spcBef>
                  <a:spcAft>
                    <a:spcPts val="0"/>
                  </a:spcAft>
                  <a:buClrTx/>
                  <a:buSzPct val="120000"/>
                  <a:buFontTx/>
                  <a:buNone/>
                  <a:tabLst/>
                  <a:defRPr/>
                </a:pPr>
                <a:r>
                  <a:rPr kumimoji="0" lang="fr-FR" sz="1200" b="1"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Modifies the composition of </a:t>
                </a:r>
                <a:r>
                  <a:rPr kumimoji="0" lang="fr-FR" sz="1200" b="1"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atherosclerotic</a:t>
                </a:r>
                <a:r>
                  <a:rPr kumimoji="0" lang="fr-FR" sz="1200" b="1"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 plaques and </a:t>
                </a:r>
                <a:r>
                  <a:rPr kumimoji="0" lang="fr-FR" sz="1200" b="1"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their</a:t>
                </a:r>
                <a:r>
                  <a:rPr kumimoji="0" lang="fr-FR" sz="1200" b="1"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 </a:t>
                </a:r>
                <a:r>
                  <a:rPr kumimoji="0" lang="fr-FR" sz="1200" b="1"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inflammatory</a:t>
                </a:r>
                <a:r>
                  <a:rPr kumimoji="0" lang="fr-FR" sz="1200" b="1"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 </a:t>
                </a:r>
                <a:r>
                  <a:rPr kumimoji="0" lang="fr-FR" sz="1200" b="1"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status</a:t>
                </a:r>
                <a:r>
                  <a:rPr kumimoji="0" lang="fr-FR" sz="1200" b="1"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 via</a:t>
                </a:r>
                <a:br>
                  <a:rPr kumimoji="0" lang="fr-FR" sz="1200" b="1"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br>
                <a:r>
                  <a:rPr kumimoji="0" lang="fr-FR" sz="1200" b="1"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a </a:t>
                </a:r>
                <a:r>
                  <a:rPr kumimoji="0" lang="fr-FR" sz="1200" b="1"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series</a:t>
                </a:r>
                <a:r>
                  <a:rPr kumimoji="0" lang="fr-FR" sz="1200" b="1"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 of </a:t>
                </a:r>
                <a:r>
                  <a:rPr kumimoji="0" lang="fr-FR" sz="1200" b="1"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effects</a:t>
                </a:r>
                <a:r>
                  <a:rPr kumimoji="0" lang="fr-FR" sz="1200" b="1"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a:t>
                </a:r>
              </a:p>
              <a:p>
                <a:pPr marL="0" marR="0" lvl="0" indent="0" algn="ctr" defTabSz="685800" rtl="0" eaLnBrk="1" fontAlgn="auto" latinLnBrk="0" hangingPunct="1">
                  <a:lnSpc>
                    <a:spcPct val="90000"/>
                  </a:lnSpc>
                  <a:spcBef>
                    <a:spcPts val="400"/>
                  </a:spcBef>
                  <a:spcAft>
                    <a:spcPts val="0"/>
                  </a:spcAft>
                  <a:buClrTx/>
                  <a:buSzPct val="120000"/>
                  <a:buFontTx/>
                  <a:buNone/>
                  <a:tabLst>
                    <a:tab pos="85725" algn="l"/>
                  </a:tabLst>
                  <a:defRPr/>
                </a:pPr>
                <a:r>
                  <a:rPr kumimoji="0" lang="fr-FR" sz="1200" b="0"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LDL-C,</a:t>
                </a:r>
              </a:p>
              <a:p>
                <a:pPr marL="0" marR="0" lvl="0" indent="0" algn="ctr" defTabSz="685800" rtl="0" eaLnBrk="1" fontAlgn="auto" latinLnBrk="0" hangingPunct="1">
                  <a:lnSpc>
                    <a:spcPct val="90000"/>
                  </a:lnSpc>
                  <a:spcBef>
                    <a:spcPts val="400"/>
                  </a:spcBef>
                  <a:spcAft>
                    <a:spcPts val="0"/>
                  </a:spcAft>
                  <a:buClrTx/>
                  <a:buSzPct val="120000"/>
                  <a:buFontTx/>
                  <a:buNone/>
                  <a:tabLst>
                    <a:tab pos="85725" algn="l"/>
                  </a:tabLst>
                  <a:defRPr/>
                </a:pPr>
                <a:r>
                  <a:rPr kumimoji="0" lang="fr-FR" sz="1200" b="0"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Antioxidant</a:t>
                </a:r>
                <a:r>
                  <a:rPr kumimoji="0" lang="fr-FR" sz="1200" b="0"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 </a:t>
                </a:r>
                <a:r>
                  <a:rPr kumimoji="0" lang="fr-FR" sz="1200" b="0"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effects</a:t>
                </a:r>
                <a:endParaRPr kumimoji="0" lang="fr-FR" sz="1200" b="0"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endParaRPr>
              </a:p>
              <a:p>
                <a:pPr marL="0" marR="0" lvl="0" indent="0" algn="ctr" defTabSz="685800" rtl="0" eaLnBrk="1" fontAlgn="auto" latinLnBrk="0" hangingPunct="1">
                  <a:lnSpc>
                    <a:spcPct val="90000"/>
                  </a:lnSpc>
                  <a:spcBef>
                    <a:spcPts val="400"/>
                  </a:spcBef>
                  <a:spcAft>
                    <a:spcPts val="0"/>
                  </a:spcAft>
                  <a:buClrTx/>
                  <a:buSzPct val="120000"/>
                  <a:buFontTx/>
                  <a:buNone/>
                  <a:tabLst>
                    <a:tab pos="85725" algn="l"/>
                  </a:tabLst>
                  <a:defRPr/>
                </a:pPr>
                <a:r>
                  <a:rPr kumimoji="0" lang="fr-FR" sz="1200" b="0"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Anti-</a:t>
                </a:r>
                <a:r>
                  <a:rPr kumimoji="0" lang="fr-FR" sz="1200" b="0"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inflammatory</a:t>
                </a:r>
                <a:r>
                  <a:rPr kumimoji="0" lang="fr-FR" sz="1200" b="0"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 </a:t>
                </a:r>
                <a:r>
                  <a:rPr kumimoji="0" lang="fr-FR" sz="1200" b="0"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effects</a:t>
                </a:r>
                <a:endParaRPr kumimoji="0" lang="fr-FR" sz="1200" b="0"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endParaRPr>
              </a:p>
              <a:p>
                <a:pPr marL="0" marR="0" lvl="0" indent="0" algn="ctr" defTabSz="685800" rtl="0" eaLnBrk="1" fontAlgn="auto" latinLnBrk="0" hangingPunct="1">
                  <a:lnSpc>
                    <a:spcPct val="90000"/>
                  </a:lnSpc>
                  <a:spcBef>
                    <a:spcPts val="400"/>
                  </a:spcBef>
                  <a:spcAft>
                    <a:spcPts val="0"/>
                  </a:spcAft>
                  <a:buClrTx/>
                  <a:buSzPct val="120000"/>
                  <a:buFontTx/>
                  <a:buNone/>
                  <a:tabLst>
                    <a:tab pos="85725" algn="l"/>
                  </a:tabLst>
                  <a:defRPr/>
                </a:pPr>
                <a:r>
                  <a:rPr kumimoji="0" lang="fr-FR" sz="1200" b="0"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Improvement</a:t>
                </a:r>
                <a:r>
                  <a:rPr kumimoji="0" lang="fr-FR" sz="1200" b="0"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 </a:t>
                </a:r>
                <a:r>
                  <a:rPr kumimoji="0" lang="fr-FR" sz="1200" b="0"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endothelial</a:t>
                </a:r>
                <a:r>
                  <a:rPr kumimoji="0" lang="fr-FR" sz="1200" b="0"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rPr>
                  <a:t> </a:t>
                </a:r>
                <a:r>
                  <a:rPr kumimoji="0" lang="fr-FR" sz="1200" b="0" i="0" u="none" strike="noStrike" kern="1200" cap="none" spc="0" normalizeH="0" baseline="0" noProof="0" dirty="0" err="1">
                    <a:ln>
                      <a:noFill/>
                    </a:ln>
                    <a:solidFill>
                      <a:srgbClr val="FDC300">
                        <a:lumMod val="50000"/>
                      </a:srgbClr>
                    </a:solidFill>
                    <a:effectLst/>
                    <a:uLnTx/>
                    <a:uFillTx/>
                    <a:latin typeface="Poppins" panose="00000500000000000000" pitchFamily="2" charset="0"/>
                    <a:cs typeface="Poppins" panose="00000500000000000000" pitchFamily="2" charset="0"/>
                  </a:rPr>
                  <a:t>function</a:t>
                </a:r>
                <a:endParaRPr kumimoji="0" lang="fr-FR" sz="1200" b="0" i="0" u="none" strike="noStrike" kern="1200" cap="none" spc="0" normalizeH="0" baseline="0" noProof="0" dirty="0">
                  <a:ln>
                    <a:noFill/>
                  </a:ln>
                  <a:solidFill>
                    <a:srgbClr val="FDC300">
                      <a:lumMod val="50000"/>
                    </a:srgbClr>
                  </a:solidFill>
                  <a:effectLst/>
                  <a:uLnTx/>
                  <a:uFillTx/>
                  <a:latin typeface="Poppins" panose="00000500000000000000" pitchFamily="2" charset="0"/>
                  <a:cs typeface="Poppins" panose="00000500000000000000" pitchFamily="2" charset="0"/>
                </a:endParaRPr>
              </a:p>
            </p:txBody>
          </p:sp>
          <p:cxnSp>
            <p:nvCxnSpPr>
              <p:cNvPr id="105" name="Connecteur droit 46">
                <a:extLst>
                  <a:ext uri="{FF2B5EF4-FFF2-40B4-BE49-F238E27FC236}">
                    <a16:creationId xmlns:a16="http://schemas.microsoft.com/office/drawing/2014/main" id="{BA62B01F-4961-CA12-104C-717F49370EEA}"/>
                  </a:ext>
                </a:extLst>
              </p:cNvPr>
              <p:cNvCxnSpPr/>
              <p:nvPr/>
            </p:nvCxnSpPr>
            <p:spPr>
              <a:xfrm rot="10800000">
                <a:off x="3305946" y="2469976"/>
                <a:ext cx="1" cy="60836"/>
              </a:xfrm>
              <a:prstGeom prst="line">
                <a:avLst/>
              </a:prstGeom>
              <a:noFill/>
              <a:ln w="6350" cap="flat" cmpd="sng" algn="ctr">
                <a:solidFill>
                  <a:srgbClr val="FFFFFF"/>
                </a:solidFill>
                <a:prstDash val="solid"/>
                <a:miter lim="800000"/>
              </a:ln>
              <a:effectLst/>
            </p:spPr>
          </p:cxnSp>
        </p:grpSp>
        <p:cxnSp>
          <p:nvCxnSpPr>
            <p:cNvPr id="101" name="Straight Arrow Connector 100">
              <a:extLst>
                <a:ext uri="{FF2B5EF4-FFF2-40B4-BE49-F238E27FC236}">
                  <a16:creationId xmlns:a16="http://schemas.microsoft.com/office/drawing/2014/main" id="{F0722866-B454-9815-4B61-72AA7AF2C3AE}"/>
                </a:ext>
              </a:extLst>
            </p:cNvPr>
            <p:cNvCxnSpPr>
              <a:cxnSpLocks/>
            </p:cNvCxnSpPr>
            <p:nvPr/>
          </p:nvCxnSpPr>
          <p:spPr>
            <a:xfrm>
              <a:off x="1798896" y="2830163"/>
              <a:ext cx="0" cy="173263"/>
            </a:xfrm>
            <a:prstGeom prst="straightConnector1">
              <a:avLst/>
            </a:prstGeom>
            <a:noFill/>
            <a:ln w="28575" cap="flat" cmpd="sng" algn="ctr">
              <a:solidFill>
                <a:srgbClr val="FDC300">
                  <a:lumMod val="50000"/>
                </a:srgbClr>
              </a:solidFill>
              <a:prstDash val="solid"/>
              <a:miter lim="800000"/>
              <a:tailEnd type="triangle"/>
            </a:ln>
            <a:effectLst/>
          </p:spPr>
        </p:cxnSp>
      </p:grpSp>
    </p:spTree>
    <p:extLst>
      <p:ext uri="{BB962C8B-B14F-4D97-AF65-F5344CB8AC3E}">
        <p14:creationId xmlns:p14="http://schemas.microsoft.com/office/powerpoint/2010/main" val="150672941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8647E8BB-C4BC-494E-3B17-DB356C8AC1C6}"/>
              </a:ext>
            </a:extLst>
          </p:cNvPr>
          <p:cNvSpPr/>
          <p:nvPr/>
        </p:nvSpPr>
        <p:spPr>
          <a:xfrm>
            <a:off x="660034" y="1826882"/>
            <a:ext cx="5704934" cy="3657002"/>
          </a:xfrm>
          <a:prstGeom prst="roundRect">
            <a:avLst/>
          </a:prstGeom>
          <a:solidFill>
            <a:srgbClr val="E12487">
              <a:alpha val="2000"/>
            </a:srgbClr>
          </a:solidFill>
          <a:ln w="19050">
            <a:gradFill flip="none" rotWithShape="1">
              <a:gsLst>
                <a:gs pos="0">
                  <a:srgbClr val="E12487"/>
                </a:gs>
                <a:gs pos="100000">
                  <a:srgbClr val="30708D"/>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144000" rIns="144000" rtlCol="0" anchor="ctr"/>
          <a:lstStyle/>
          <a:p>
            <a:pPr>
              <a:lnSpc>
                <a:spcPct val="110000"/>
              </a:lnSpc>
              <a:buClr>
                <a:srgbClr val="E12487"/>
              </a:buClr>
            </a:pPr>
            <a:endParaRPr lang="en-US" sz="1200">
              <a:solidFill>
                <a:srgbClr val="212121"/>
              </a:solidFill>
              <a:latin typeface="Arial" panose="020B0604020202020204" pitchFamily="34" charset="0"/>
              <a:cs typeface="Arial" panose="020B0604020202020204" pitchFamily="34" charset="0"/>
            </a:endParaRPr>
          </a:p>
        </p:txBody>
      </p:sp>
      <p:sp>
        <p:nvSpPr>
          <p:cNvPr id="3" name="Titre 3">
            <a:extLst>
              <a:ext uri="{FF2B5EF4-FFF2-40B4-BE49-F238E27FC236}">
                <a16:creationId xmlns:a16="http://schemas.microsoft.com/office/drawing/2014/main" id="{6746B92B-9474-6C23-24A8-5DC51057E55D}"/>
              </a:ext>
            </a:extLst>
          </p:cNvPr>
          <p:cNvSpPr txBox="1">
            <a:spLocks/>
          </p:cNvSpPr>
          <p:nvPr/>
        </p:nvSpPr>
        <p:spPr>
          <a:xfrm>
            <a:off x="443999" y="396543"/>
            <a:ext cx="10898256" cy="1259319"/>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b="1">
                <a:solidFill>
                  <a:schemeClr val="tx2">
                    <a:lumMod val="75000"/>
                  </a:schemeClr>
                </a:solidFill>
                <a:latin typeface="Poppins" panose="00000500000000000000" pitchFamily="2" charset="0"/>
                <a:cs typeface="Poppins" panose="00000500000000000000" pitchFamily="2" charset="0"/>
              </a:rPr>
              <a:t>Perindopril, Amlodipine, Atorvastatin:  well proven molecules in primary and secondary cardiovascular prevention</a:t>
            </a:r>
            <a:endParaRPr lang="en-US" sz="2800" b="1" baseline="30000">
              <a:solidFill>
                <a:schemeClr val="tx2">
                  <a:lumMod val="75000"/>
                </a:schemeClr>
              </a:solidFill>
              <a:latin typeface="Poppins" panose="00000500000000000000" pitchFamily="2" charset="0"/>
              <a:cs typeface="Poppins" panose="00000500000000000000" pitchFamily="2" charset="0"/>
            </a:endParaRPr>
          </a:p>
        </p:txBody>
      </p:sp>
      <p:sp>
        <p:nvSpPr>
          <p:cNvPr id="4" name="Espace réservé du texte 3">
            <a:extLst>
              <a:ext uri="{FF2B5EF4-FFF2-40B4-BE49-F238E27FC236}">
                <a16:creationId xmlns:a16="http://schemas.microsoft.com/office/drawing/2014/main" id="{D3BCB701-CF15-7F41-827A-E46B2454C5A5}"/>
              </a:ext>
            </a:extLst>
          </p:cNvPr>
          <p:cNvSpPr txBox="1">
            <a:spLocks/>
          </p:cNvSpPr>
          <p:nvPr/>
        </p:nvSpPr>
        <p:spPr>
          <a:xfrm>
            <a:off x="184788" y="6115653"/>
            <a:ext cx="11751573" cy="552429"/>
          </a:xfrm>
          <a:prstGeom prst="rect">
            <a:avLst/>
          </a:prstGeom>
        </p:spPr>
        <p:txBody>
          <a:bodyPr anchor="ctr"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200"/>
              </a:spcBef>
              <a:buNone/>
            </a:pPr>
            <a:r>
              <a:rPr lang="da-DK" sz="800">
                <a:solidFill>
                  <a:schemeClr val="tx2">
                    <a:lumMod val="75000"/>
                  </a:schemeClr>
                </a:solidFill>
                <a:latin typeface="Poppins" panose="00000500000000000000" pitchFamily="2" charset="0"/>
                <a:cs typeface="Poppins" panose="00000500000000000000" pitchFamily="2" charset="0"/>
              </a:rPr>
              <a:t>ACS, </a:t>
            </a:r>
            <a:r>
              <a:rPr lang="da-DK" sz="800" err="1">
                <a:solidFill>
                  <a:schemeClr val="tx2">
                    <a:lumMod val="75000"/>
                  </a:schemeClr>
                </a:solidFill>
                <a:latin typeface="Poppins" panose="00000500000000000000" pitchFamily="2" charset="0"/>
                <a:cs typeface="Poppins" panose="00000500000000000000" pitchFamily="2" charset="0"/>
              </a:rPr>
              <a:t>acute</a:t>
            </a:r>
            <a:r>
              <a:rPr lang="da-DK" sz="800">
                <a:solidFill>
                  <a:schemeClr val="tx2">
                    <a:lumMod val="75000"/>
                  </a:schemeClr>
                </a:solidFill>
                <a:latin typeface="Poppins" panose="00000500000000000000" pitchFamily="2" charset="0"/>
                <a:cs typeface="Poppins" panose="00000500000000000000" pitchFamily="2" charset="0"/>
              </a:rPr>
              <a:t> </a:t>
            </a:r>
            <a:r>
              <a:rPr lang="da-DK" sz="800" err="1">
                <a:solidFill>
                  <a:schemeClr val="tx2">
                    <a:lumMod val="75000"/>
                  </a:schemeClr>
                </a:solidFill>
                <a:latin typeface="Poppins" panose="00000500000000000000" pitchFamily="2" charset="0"/>
                <a:cs typeface="Poppins" panose="00000500000000000000" pitchFamily="2" charset="0"/>
              </a:rPr>
              <a:t>conronary</a:t>
            </a:r>
            <a:r>
              <a:rPr lang="da-DK" sz="800">
                <a:solidFill>
                  <a:schemeClr val="tx2">
                    <a:lumMod val="75000"/>
                  </a:schemeClr>
                </a:solidFill>
                <a:latin typeface="Poppins" panose="00000500000000000000" pitchFamily="2" charset="0"/>
                <a:cs typeface="Poppins" panose="00000500000000000000" pitchFamily="2" charset="0"/>
              </a:rPr>
              <a:t> </a:t>
            </a:r>
            <a:r>
              <a:rPr lang="da-DK" sz="800" err="1">
                <a:solidFill>
                  <a:schemeClr val="tx2">
                    <a:lumMod val="75000"/>
                  </a:schemeClr>
                </a:solidFill>
                <a:latin typeface="Poppins" panose="00000500000000000000" pitchFamily="2" charset="0"/>
                <a:cs typeface="Poppins" panose="00000500000000000000" pitchFamily="2" charset="0"/>
              </a:rPr>
              <a:t>syndromes</a:t>
            </a:r>
            <a:r>
              <a:rPr lang="da-DK" sz="800">
                <a:solidFill>
                  <a:schemeClr val="tx2">
                    <a:lumMod val="75000"/>
                  </a:schemeClr>
                </a:solidFill>
                <a:latin typeface="Poppins" panose="00000500000000000000" pitchFamily="2" charset="0"/>
                <a:cs typeface="Poppins" panose="00000500000000000000" pitchFamily="2" charset="0"/>
              </a:rPr>
              <a:t>. CAD, </a:t>
            </a:r>
            <a:r>
              <a:rPr lang="da-DK" sz="800" err="1">
                <a:solidFill>
                  <a:schemeClr val="tx2">
                    <a:lumMod val="75000"/>
                  </a:schemeClr>
                </a:solidFill>
                <a:latin typeface="Poppins" panose="00000500000000000000" pitchFamily="2" charset="0"/>
                <a:cs typeface="Poppins" panose="00000500000000000000" pitchFamily="2" charset="0"/>
              </a:rPr>
              <a:t>coronary</a:t>
            </a:r>
            <a:r>
              <a:rPr lang="da-DK" sz="800">
                <a:solidFill>
                  <a:schemeClr val="tx2">
                    <a:lumMod val="75000"/>
                  </a:schemeClr>
                </a:solidFill>
                <a:latin typeface="Poppins" panose="00000500000000000000" pitchFamily="2" charset="0"/>
                <a:cs typeface="Poppins" panose="00000500000000000000" pitchFamily="2" charset="0"/>
              </a:rPr>
              <a:t> </a:t>
            </a:r>
            <a:r>
              <a:rPr lang="da-DK" sz="800" err="1">
                <a:solidFill>
                  <a:schemeClr val="tx2">
                    <a:lumMod val="75000"/>
                  </a:schemeClr>
                </a:solidFill>
                <a:latin typeface="Poppins" panose="00000500000000000000" pitchFamily="2" charset="0"/>
                <a:cs typeface="Poppins" panose="00000500000000000000" pitchFamily="2" charset="0"/>
              </a:rPr>
              <a:t>artery</a:t>
            </a:r>
            <a:r>
              <a:rPr lang="da-DK" sz="800">
                <a:solidFill>
                  <a:schemeClr val="tx2">
                    <a:lumMod val="75000"/>
                  </a:schemeClr>
                </a:solidFill>
                <a:latin typeface="Poppins" panose="00000500000000000000" pitchFamily="2" charset="0"/>
                <a:cs typeface="Poppins" panose="00000500000000000000" pitchFamily="2" charset="0"/>
              </a:rPr>
              <a:t> </a:t>
            </a:r>
            <a:r>
              <a:rPr lang="da-DK" sz="800" err="1">
                <a:solidFill>
                  <a:schemeClr val="tx2">
                    <a:lumMod val="75000"/>
                  </a:schemeClr>
                </a:solidFill>
                <a:latin typeface="Poppins" panose="00000500000000000000" pitchFamily="2" charset="0"/>
                <a:cs typeface="Poppins" panose="00000500000000000000" pitchFamily="2" charset="0"/>
              </a:rPr>
              <a:t>disease</a:t>
            </a:r>
            <a:r>
              <a:rPr lang="da-DK" sz="800">
                <a:solidFill>
                  <a:schemeClr val="tx2">
                    <a:lumMod val="75000"/>
                  </a:schemeClr>
                </a:solidFill>
                <a:latin typeface="Poppins" panose="00000500000000000000" pitchFamily="2" charset="0"/>
                <a:cs typeface="Poppins" panose="00000500000000000000" pitchFamily="2" charset="0"/>
              </a:rPr>
              <a:t>. CV, </a:t>
            </a:r>
            <a:r>
              <a:rPr lang="da-DK" sz="800" err="1">
                <a:solidFill>
                  <a:schemeClr val="tx2">
                    <a:lumMod val="75000"/>
                  </a:schemeClr>
                </a:solidFill>
                <a:latin typeface="Poppins" panose="00000500000000000000" pitchFamily="2" charset="0"/>
                <a:cs typeface="Poppins" panose="00000500000000000000" pitchFamily="2" charset="0"/>
              </a:rPr>
              <a:t>cardiovascular</a:t>
            </a:r>
            <a:r>
              <a:rPr lang="da-DK" sz="800">
                <a:solidFill>
                  <a:schemeClr val="tx2">
                    <a:lumMod val="75000"/>
                  </a:schemeClr>
                </a:solidFill>
                <a:latin typeface="Poppins" panose="00000500000000000000" pitchFamily="2" charset="0"/>
                <a:cs typeface="Poppins" panose="00000500000000000000" pitchFamily="2" charset="0"/>
              </a:rPr>
              <a:t>. DM, diabetes mellitus. HT, hypertension. MI, </a:t>
            </a:r>
            <a:r>
              <a:rPr lang="da-DK" sz="800" err="1">
                <a:solidFill>
                  <a:schemeClr val="tx2">
                    <a:lumMod val="75000"/>
                  </a:schemeClr>
                </a:solidFill>
                <a:latin typeface="Poppins" panose="00000500000000000000" pitchFamily="2" charset="0"/>
                <a:cs typeface="Poppins" panose="00000500000000000000" pitchFamily="2" charset="0"/>
              </a:rPr>
              <a:t>myocardial</a:t>
            </a:r>
            <a:r>
              <a:rPr lang="da-DK" sz="800">
                <a:solidFill>
                  <a:schemeClr val="tx2">
                    <a:lumMod val="75000"/>
                  </a:schemeClr>
                </a:solidFill>
                <a:latin typeface="Poppins" panose="00000500000000000000" pitchFamily="2" charset="0"/>
                <a:cs typeface="Poppins" panose="00000500000000000000" pitchFamily="2" charset="0"/>
              </a:rPr>
              <a:t> </a:t>
            </a:r>
            <a:r>
              <a:rPr lang="da-DK" sz="800" err="1">
                <a:solidFill>
                  <a:schemeClr val="tx2">
                    <a:lumMod val="75000"/>
                  </a:schemeClr>
                </a:solidFill>
                <a:latin typeface="Poppins" panose="00000500000000000000" pitchFamily="2" charset="0"/>
                <a:cs typeface="Poppins" panose="00000500000000000000" pitchFamily="2" charset="0"/>
              </a:rPr>
              <a:t>infarction</a:t>
            </a:r>
            <a:r>
              <a:rPr lang="da-DK" sz="800">
                <a:solidFill>
                  <a:schemeClr val="tx2">
                    <a:lumMod val="75000"/>
                  </a:schemeClr>
                </a:solidFill>
                <a:latin typeface="Poppins" panose="00000500000000000000" pitchFamily="2" charset="0"/>
                <a:cs typeface="Poppins" panose="00000500000000000000" pitchFamily="2" charset="0"/>
              </a:rPr>
              <a:t>. TIA, transient </a:t>
            </a:r>
            <a:r>
              <a:rPr lang="da-DK" sz="800" err="1">
                <a:solidFill>
                  <a:schemeClr val="tx2">
                    <a:lumMod val="75000"/>
                  </a:schemeClr>
                </a:solidFill>
                <a:latin typeface="Poppins" panose="00000500000000000000" pitchFamily="2" charset="0"/>
                <a:cs typeface="Poppins" panose="00000500000000000000" pitchFamily="2" charset="0"/>
              </a:rPr>
              <a:t>ischemic</a:t>
            </a:r>
            <a:r>
              <a:rPr lang="da-DK" sz="800">
                <a:solidFill>
                  <a:schemeClr val="tx2">
                    <a:lumMod val="75000"/>
                  </a:schemeClr>
                </a:solidFill>
                <a:latin typeface="Poppins" panose="00000500000000000000" pitchFamily="2" charset="0"/>
                <a:cs typeface="Poppins" panose="00000500000000000000" pitchFamily="2" charset="0"/>
              </a:rPr>
              <a:t> </a:t>
            </a:r>
            <a:r>
              <a:rPr lang="da-DK" sz="800" err="1">
                <a:solidFill>
                  <a:schemeClr val="tx2">
                    <a:lumMod val="75000"/>
                  </a:schemeClr>
                </a:solidFill>
                <a:latin typeface="Poppins" panose="00000500000000000000" pitchFamily="2" charset="0"/>
                <a:cs typeface="Poppins" panose="00000500000000000000" pitchFamily="2" charset="0"/>
              </a:rPr>
              <a:t>attack</a:t>
            </a:r>
            <a:r>
              <a:rPr lang="da-DK" sz="800">
                <a:solidFill>
                  <a:schemeClr val="tx2">
                    <a:lumMod val="75000"/>
                  </a:schemeClr>
                </a:solidFill>
                <a:latin typeface="Poppins" panose="00000500000000000000" pitchFamily="2" charset="0"/>
                <a:cs typeface="Poppins" panose="00000500000000000000" pitchFamily="2" charset="0"/>
              </a:rPr>
              <a:t>.</a:t>
            </a:r>
          </a:p>
          <a:p>
            <a:pPr marL="0" indent="0">
              <a:spcBef>
                <a:spcPts val="200"/>
              </a:spcBef>
              <a:buNone/>
            </a:pPr>
            <a:endParaRPr lang="da-DK" sz="800">
              <a:solidFill>
                <a:schemeClr val="tx2">
                  <a:lumMod val="75000"/>
                </a:schemeClr>
              </a:solidFill>
              <a:latin typeface="Poppins" panose="00000500000000000000" pitchFamily="2" charset="0"/>
              <a:cs typeface="Poppins" panose="00000500000000000000" pitchFamily="2" charset="0"/>
            </a:endParaRPr>
          </a:p>
          <a:p>
            <a:pPr marL="0" indent="0">
              <a:spcBef>
                <a:spcPts val="200"/>
              </a:spcBef>
              <a:buNone/>
            </a:pPr>
            <a:r>
              <a:rPr lang="da-DK" sz="800">
                <a:solidFill>
                  <a:schemeClr val="tx2">
                    <a:lumMod val="75000"/>
                  </a:schemeClr>
                </a:solidFill>
                <a:latin typeface="Poppins" panose="00000500000000000000" pitchFamily="2" charset="0"/>
                <a:cs typeface="Poppins" panose="00000500000000000000" pitchFamily="2" charset="0"/>
              </a:rPr>
              <a:t>1. </a:t>
            </a:r>
            <a:r>
              <a:rPr lang="da-DK" sz="800" err="1">
                <a:solidFill>
                  <a:schemeClr val="tx2">
                    <a:lumMod val="75000"/>
                  </a:schemeClr>
                </a:solidFill>
                <a:latin typeface="Poppins" panose="00000500000000000000" pitchFamily="2" charset="0"/>
                <a:cs typeface="Poppins" panose="00000500000000000000" pitchFamily="2" charset="0"/>
              </a:rPr>
              <a:t>Dahlöf</a:t>
            </a:r>
            <a:r>
              <a:rPr lang="da-DK" sz="800">
                <a:solidFill>
                  <a:schemeClr val="tx2">
                    <a:lumMod val="75000"/>
                  </a:schemeClr>
                </a:solidFill>
                <a:latin typeface="Poppins" panose="00000500000000000000" pitchFamily="2" charset="0"/>
                <a:cs typeface="Poppins" panose="00000500000000000000" pitchFamily="2" charset="0"/>
              </a:rPr>
              <a:t> B et al</a:t>
            </a:r>
            <a:r>
              <a:rPr lang="da-DK" sz="800" i="1">
                <a:solidFill>
                  <a:schemeClr val="tx2">
                    <a:lumMod val="75000"/>
                  </a:schemeClr>
                </a:solidFill>
                <a:latin typeface="Poppins" panose="00000500000000000000" pitchFamily="2" charset="0"/>
                <a:cs typeface="Poppins" panose="00000500000000000000" pitchFamily="2" charset="0"/>
              </a:rPr>
              <a:t>. Lancet</a:t>
            </a:r>
            <a:r>
              <a:rPr lang="da-DK" sz="800">
                <a:solidFill>
                  <a:schemeClr val="tx2">
                    <a:lumMod val="75000"/>
                  </a:schemeClr>
                </a:solidFill>
                <a:latin typeface="Poppins" panose="00000500000000000000" pitchFamily="2" charset="0"/>
                <a:cs typeface="Poppins" panose="00000500000000000000" pitchFamily="2" charset="0"/>
              </a:rPr>
              <a:t>. 2005;366(9489):895-906. 2. Fox KM et al. </a:t>
            </a:r>
            <a:r>
              <a:rPr lang="da-DK" sz="800" i="1">
                <a:solidFill>
                  <a:schemeClr val="tx2">
                    <a:lumMod val="75000"/>
                  </a:schemeClr>
                </a:solidFill>
                <a:latin typeface="Poppins" panose="00000500000000000000" pitchFamily="2" charset="0"/>
                <a:cs typeface="Poppins" panose="00000500000000000000" pitchFamily="2" charset="0"/>
              </a:rPr>
              <a:t>Lancet</a:t>
            </a:r>
            <a:r>
              <a:rPr lang="da-DK" sz="800">
                <a:solidFill>
                  <a:schemeClr val="tx2">
                    <a:lumMod val="75000"/>
                  </a:schemeClr>
                </a:solidFill>
                <a:latin typeface="Poppins" panose="00000500000000000000" pitchFamily="2" charset="0"/>
                <a:cs typeface="Poppins" panose="00000500000000000000" pitchFamily="2" charset="0"/>
              </a:rPr>
              <a:t>. 2003;362(9386):782–788. 3. ALLHAT. JAMA. 2002; 288:2981-2997. 4. Patel A et al. </a:t>
            </a:r>
            <a:r>
              <a:rPr lang="da-DK" sz="800" i="1">
                <a:solidFill>
                  <a:schemeClr val="tx2">
                    <a:lumMod val="75000"/>
                  </a:schemeClr>
                </a:solidFill>
                <a:latin typeface="Poppins" panose="00000500000000000000" pitchFamily="2" charset="0"/>
                <a:cs typeface="Poppins" panose="00000500000000000000" pitchFamily="2" charset="0"/>
              </a:rPr>
              <a:t>Lancet.</a:t>
            </a:r>
            <a:r>
              <a:rPr lang="da-DK" sz="800">
                <a:solidFill>
                  <a:schemeClr val="tx2">
                    <a:lumMod val="75000"/>
                  </a:schemeClr>
                </a:solidFill>
                <a:latin typeface="Poppins" panose="00000500000000000000" pitchFamily="2" charset="0"/>
                <a:cs typeface="Poppins" panose="00000500000000000000" pitchFamily="2" charset="0"/>
              </a:rPr>
              <a:t> 2007;370(9590):829–840. 5. Beckett NS et al. </a:t>
            </a:r>
            <a:r>
              <a:rPr lang="da-DK" sz="800" i="1">
                <a:solidFill>
                  <a:schemeClr val="tx2">
                    <a:lumMod val="75000"/>
                  </a:schemeClr>
                </a:solidFill>
                <a:latin typeface="Poppins" panose="00000500000000000000" pitchFamily="2" charset="0"/>
                <a:cs typeface="Poppins" panose="00000500000000000000" pitchFamily="2" charset="0"/>
              </a:rPr>
              <a:t>N </a:t>
            </a:r>
            <a:r>
              <a:rPr lang="da-DK" sz="800" i="1" err="1">
                <a:solidFill>
                  <a:schemeClr val="tx2">
                    <a:lumMod val="75000"/>
                  </a:schemeClr>
                </a:solidFill>
                <a:latin typeface="Poppins" panose="00000500000000000000" pitchFamily="2" charset="0"/>
                <a:cs typeface="Poppins" panose="00000500000000000000" pitchFamily="2" charset="0"/>
              </a:rPr>
              <a:t>Engl</a:t>
            </a:r>
            <a:r>
              <a:rPr lang="da-DK" sz="800" i="1">
                <a:solidFill>
                  <a:schemeClr val="tx2">
                    <a:lumMod val="75000"/>
                  </a:schemeClr>
                </a:solidFill>
                <a:latin typeface="Poppins" panose="00000500000000000000" pitchFamily="2" charset="0"/>
                <a:cs typeface="Poppins" panose="00000500000000000000" pitchFamily="2" charset="0"/>
              </a:rPr>
              <a:t> J Med</a:t>
            </a:r>
            <a:r>
              <a:rPr lang="da-DK" sz="800">
                <a:solidFill>
                  <a:schemeClr val="tx2">
                    <a:lumMod val="75000"/>
                  </a:schemeClr>
                </a:solidFill>
                <a:latin typeface="Poppins" panose="00000500000000000000" pitchFamily="2" charset="0"/>
                <a:cs typeface="Poppins" panose="00000500000000000000" pitchFamily="2" charset="0"/>
              </a:rPr>
              <a:t>. 2008; 358:1887-1898. 6. PROGRESS. Lancet. 2001;358:1033-1041. 7. </a:t>
            </a:r>
            <a:r>
              <a:rPr lang="da-DK" sz="800" err="1">
                <a:solidFill>
                  <a:schemeClr val="tx2">
                    <a:lumMod val="75000"/>
                  </a:schemeClr>
                </a:solidFill>
                <a:latin typeface="Poppins" panose="00000500000000000000" pitchFamily="2" charset="0"/>
                <a:cs typeface="Poppins" panose="00000500000000000000" pitchFamily="2" charset="0"/>
              </a:rPr>
              <a:t>Sever</a:t>
            </a:r>
            <a:r>
              <a:rPr lang="da-DK" sz="800">
                <a:solidFill>
                  <a:schemeClr val="tx2">
                    <a:lumMod val="75000"/>
                  </a:schemeClr>
                </a:solidFill>
                <a:latin typeface="Poppins" panose="00000500000000000000" pitchFamily="2" charset="0"/>
                <a:cs typeface="Poppins" panose="00000500000000000000" pitchFamily="2" charset="0"/>
              </a:rPr>
              <a:t> P et al. </a:t>
            </a:r>
            <a:r>
              <a:rPr lang="da-DK" sz="800" i="1">
                <a:solidFill>
                  <a:schemeClr val="tx2">
                    <a:lumMod val="75000"/>
                  </a:schemeClr>
                </a:solidFill>
                <a:latin typeface="Poppins" panose="00000500000000000000" pitchFamily="2" charset="0"/>
                <a:cs typeface="Poppins" panose="00000500000000000000" pitchFamily="2" charset="0"/>
              </a:rPr>
              <a:t>Lancet</a:t>
            </a:r>
            <a:r>
              <a:rPr lang="da-DK" sz="800">
                <a:solidFill>
                  <a:schemeClr val="tx2">
                    <a:lumMod val="75000"/>
                  </a:schemeClr>
                </a:solidFill>
                <a:latin typeface="Poppins" panose="00000500000000000000" pitchFamily="2" charset="0"/>
                <a:cs typeface="Poppins" panose="00000500000000000000" pitchFamily="2" charset="0"/>
              </a:rPr>
              <a:t>. 2003;361:1149-1158. 8. </a:t>
            </a:r>
            <a:r>
              <a:rPr lang="da-DK" sz="800" err="1">
                <a:solidFill>
                  <a:schemeClr val="tx2">
                    <a:lumMod val="75000"/>
                  </a:schemeClr>
                </a:solidFill>
                <a:latin typeface="Poppins" panose="00000500000000000000" pitchFamily="2" charset="0"/>
                <a:cs typeface="Poppins" panose="00000500000000000000" pitchFamily="2" charset="0"/>
              </a:rPr>
              <a:t>Colhoun</a:t>
            </a:r>
            <a:r>
              <a:rPr lang="da-DK" sz="800">
                <a:solidFill>
                  <a:schemeClr val="tx2">
                    <a:lumMod val="75000"/>
                  </a:schemeClr>
                </a:solidFill>
                <a:latin typeface="Poppins" panose="00000500000000000000" pitchFamily="2" charset="0"/>
                <a:cs typeface="Poppins" panose="00000500000000000000" pitchFamily="2" charset="0"/>
              </a:rPr>
              <a:t> HM et al</a:t>
            </a:r>
            <a:r>
              <a:rPr lang="da-DK" sz="800" i="1">
                <a:solidFill>
                  <a:schemeClr val="tx2">
                    <a:lumMod val="75000"/>
                  </a:schemeClr>
                </a:solidFill>
                <a:latin typeface="Poppins" panose="00000500000000000000" pitchFamily="2" charset="0"/>
                <a:cs typeface="Poppins" panose="00000500000000000000" pitchFamily="2" charset="0"/>
              </a:rPr>
              <a:t>. Lancet</a:t>
            </a:r>
            <a:r>
              <a:rPr lang="da-DK" sz="800">
                <a:solidFill>
                  <a:schemeClr val="tx2">
                    <a:lumMod val="75000"/>
                  </a:schemeClr>
                </a:solidFill>
                <a:latin typeface="Poppins" panose="00000500000000000000" pitchFamily="2" charset="0"/>
                <a:cs typeface="Poppins" panose="00000500000000000000" pitchFamily="2" charset="0"/>
              </a:rPr>
              <a:t>. 2004;364(9435):685-696. 9. SPARCL. </a:t>
            </a:r>
            <a:r>
              <a:rPr lang="da-DK" sz="800" i="1">
                <a:solidFill>
                  <a:schemeClr val="tx2">
                    <a:lumMod val="75000"/>
                  </a:schemeClr>
                </a:solidFill>
                <a:latin typeface="Poppins" panose="00000500000000000000" pitchFamily="2" charset="0"/>
                <a:cs typeface="Poppins" panose="00000500000000000000" pitchFamily="2" charset="0"/>
              </a:rPr>
              <a:t>N </a:t>
            </a:r>
            <a:r>
              <a:rPr lang="da-DK" sz="800" i="1" err="1">
                <a:solidFill>
                  <a:schemeClr val="tx2">
                    <a:lumMod val="75000"/>
                  </a:schemeClr>
                </a:solidFill>
                <a:latin typeface="Poppins" panose="00000500000000000000" pitchFamily="2" charset="0"/>
                <a:cs typeface="Poppins" panose="00000500000000000000" pitchFamily="2" charset="0"/>
              </a:rPr>
              <a:t>Engl</a:t>
            </a:r>
            <a:r>
              <a:rPr lang="da-DK" sz="800" i="1">
                <a:solidFill>
                  <a:schemeClr val="tx2">
                    <a:lumMod val="75000"/>
                  </a:schemeClr>
                </a:solidFill>
                <a:latin typeface="Poppins" panose="00000500000000000000" pitchFamily="2" charset="0"/>
                <a:cs typeface="Poppins" panose="00000500000000000000" pitchFamily="2" charset="0"/>
              </a:rPr>
              <a:t> J Med</a:t>
            </a:r>
            <a:r>
              <a:rPr lang="da-DK" sz="800">
                <a:solidFill>
                  <a:schemeClr val="tx2">
                    <a:lumMod val="75000"/>
                  </a:schemeClr>
                </a:solidFill>
                <a:latin typeface="Poppins" panose="00000500000000000000" pitchFamily="2" charset="0"/>
                <a:cs typeface="Poppins" panose="00000500000000000000" pitchFamily="2" charset="0"/>
              </a:rPr>
              <a:t>. 2006;355:549-559. 10. Pedersen TR et al, </a:t>
            </a:r>
            <a:r>
              <a:rPr lang="da-DK" sz="800" i="1">
                <a:solidFill>
                  <a:schemeClr val="tx2">
                    <a:lumMod val="75000"/>
                  </a:schemeClr>
                </a:solidFill>
                <a:latin typeface="Poppins" panose="00000500000000000000" pitchFamily="2" charset="0"/>
                <a:cs typeface="Poppins" panose="00000500000000000000" pitchFamily="2" charset="0"/>
              </a:rPr>
              <a:t>JAMA. </a:t>
            </a:r>
            <a:r>
              <a:rPr lang="da-DK" sz="800">
                <a:solidFill>
                  <a:schemeClr val="tx2">
                    <a:lumMod val="75000"/>
                  </a:schemeClr>
                </a:solidFill>
                <a:latin typeface="Poppins" panose="00000500000000000000" pitchFamily="2" charset="0"/>
                <a:cs typeface="Poppins" panose="00000500000000000000" pitchFamily="2" charset="0"/>
              </a:rPr>
              <a:t>2005;294(19):2437-2445. 11. Cannon CP et al, </a:t>
            </a:r>
            <a:r>
              <a:rPr lang="da-DK" sz="800" i="1">
                <a:solidFill>
                  <a:schemeClr val="tx2">
                    <a:lumMod val="75000"/>
                  </a:schemeClr>
                </a:solidFill>
                <a:latin typeface="Poppins" panose="00000500000000000000" pitchFamily="2" charset="0"/>
                <a:cs typeface="Poppins" panose="00000500000000000000" pitchFamily="2" charset="0"/>
              </a:rPr>
              <a:t>N </a:t>
            </a:r>
            <a:r>
              <a:rPr lang="da-DK" sz="800" i="1" err="1">
                <a:solidFill>
                  <a:schemeClr val="tx2">
                    <a:lumMod val="75000"/>
                  </a:schemeClr>
                </a:solidFill>
                <a:latin typeface="Poppins" panose="00000500000000000000" pitchFamily="2" charset="0"/>
                <a:cs typeface="Poppins" panose="00000500000000000000" pitchFamily="2" charset="0"/>
              </a:rPr>
              <a:t>Engl</a:t>
            </a:r>
            <a:r>
              <a:rPr lang="da-DK" sz="800" i="1">
                <a:solidFill>
                  <a:schemeClr val="tx2">
                    <a:lumMod val="75000"/>
                  </a:schemeClr>
                </a:solidFill>
                <a:latin typeface="Poppins" panose="00000500000000000000" pitchFamily="2" charset="0"/>
                <a:cs typeface="Poppins" panose="00000500000000000000" pitchFamily="2" charset="0"/>
              </a:rPr>
              <a:t> J Med</a:t>
            </a:r>
            <a:r>
              <a:rPr lang="da-DK" sz="800">
                <a:solidFill>
                  <a:schemeClr val="tx2">
                    <a:lumMod val="75000"/>
                  </a:schemeClr>
                </a:solidFill>
                <a:latin typeface="Poppins" panose="00000500000000000000" pitchFamily="2" charset="0"/>
                <a:cs typeface="Poppins" panose="00000500000000000000" pitchFamily="2" charset="0"/>
              </a:rPr>
              <a:t>. 2004;350(15):1495-1504. 12. </a:t>
            </a:r>
            <a:r>
              <a:rPr lang="da-DK" sz="800" err="1">
                <a:solidFill>
                  <a:schemeClr val="tx2">
                    <a:lumMod val="75000"/>
                  </a:schemeClr>
                </a:solidFill>
                <a:latin typeface="Poppins" panose="00000500000000000000" pitchFamily="2" charset="0"/>
                <a:cs typeface="Poppins" panose="00000500000000000000" pitchFamily="2" charset="0"/>
              </a:rPr>
              <a:t>LaRosa</a:t>
            </a:r>
            <a:r>
              <a:rPr lang="da-DK" sz="800">
                <a:solidFill>
                  <a:schemeClr val="tx2">
                    <a:lumMod val="75000"/>
                  </a:schemeClr>
                </a:solidFill>
                <a:latin typeface="Poppins" panose="00000500000000000000" pitchFamily="2" charset="0"/>
                <a:cs typeface="Poppins" panose="00000500000000000000" pitchFamily="2" charset="0"/>
              </a:rPr>
              <a:t> JC et al. </a:t>
            </a:r>
            <a:r>
              <a:rPr lang="da-DK" sz="800" i="1">
                <a:solidFill>
                  <a:schemeClr val="tx2">
                    <a:lumMod val="75000"/>
                  </a:schemeClr>
                </a:solidFill>
                <a:latin typeface="Poppins" panose="00000500000000000000" pitchFamily="2" charset="0"/>
                <a:cs typeface="Poppins" panose="00000500000000000000" pitchFamily="2" charset="0"/>
              </a:rPr>
              <a:t>N </a:t>
            </a:r>
            <a:r>
              <a:rPr lang="da-DK" sz="800" i="1" err="1">
                <a:solidFill>
                  <a:schemeClr val="tx2">
                    <a:lumMod val="75000"/>
                  </a:schemeClr>
                </a:solidFill>
                <a:latin typeface="Poppins" panose="00000500000000000000" pitchFamily="2" charset="0"/>
                <a:cs typeface="Poppins" panose="00000500000000000000" pitchFamily="2" charset="0"/>
              </a:rPr>
              <a:t>Engl</a:t>
            </a:r>
            <a:r>
              <a:rPr lang="da-DK" sz="800" i="1">
                <a:solidFill>
                  <a:schemeClr val="tx2">
                    <a:lumMod val="75000"/>
                  </a:schemeClr>
                </a:solidFill>
                <a:latin typeface="Poppins" panose="00000500000000000000" pitchFamily="2" charset="0"/>
                <a:cs typeface="Poppins" panose="00000500000000000000" pitchFamily="2" charset="0"/>
              </a:rPr>
              <a:t> J Med</a:t>
            </a:r>
            <a:r>
              <a:rPr lang="da-DK" sz="800">
                <a:solidFill>
                  <a:schemeClr val="tx2">
                    <a:lumMod val="75000"/>
                  </a:schemeClr>
                </a:solidFill>
                <a:latin typeface="Poppins" panose="00000500000000000000" pitchFamily="2" charset="0"/>
                <a:cs typeface="Poppins" panose="00000500000000000000" pitchFamily="2" charset="0"/>
              </a:rPr>
              <a:t>. 2005;352:1425-1435. </a:t>
            </a:r>
          </a:p>
        </p:txBody>
      </p:sp>
      <p:grpSp>
        <p:nvGrpSpPr>
          <p:cNvPr id="5" name="Group 4">
            <a:extLst>
              <a:ext uri="{FF2B5EF4-FFF2-40B4-BE49-F238E27FC236}">
                <a16:creationId xmlns:a16="http://schemas.microsoft.com/office/drawing/2014/main" id="{47CD74A8-DA7F-AE9F-386F-C592B1FF7235}"/>
              </a:ext>
            </a:extLst>
          </p:cNvPr>
          <p:cNvGrpSpPr/>
          <p:nvPr/>
        </p:nvGrpSpPr>
        <p:grpSpPr>
          <a:xfrm>
            <a:off x="6570809" y="1928976"/>
            <a:ext cx="4979027" cy="3435734"/>
            <a:chOff x="6570809" y="1944114"/>
            <a:chExt cx="4979027" cy="3435734"/>
          </a:xfrm>
        </p:grpSpPr>
        <p:sp>
          <p:nvSpPr>
            <p:cNvPr id="6" name="Rectangle 5">
              <a:extLst>
                <a:ext uri="{FF2B5EF4-FFF2-40B4-BE49-F238E27FC236}">
                  <a16:creationId xmlns:a16="http://schemas.microsoft.com/office/drawing/2014/main" id="{35693938-1148-1CDD-1EE7-50991CC59AAE}"/>
                </a:ext>
              </a:extLst>
            </p:cNvPr>
            <p:cNvSpPr/>
            <p:nvPr/>
          </p:nvSpPr>
          <p:spPr>
            <a:xfrm>
              <a:off x="8288591" y="2866512"/>
              <a:ext cx="1511940" cy="1550469"/>
            </a:xfrm>
            <a:prstGeom prst="rect">
              <a:avLst/>
            </a:prstGeom>
            <a:gradFill flip="none" rotWithShape="1">
              <a:gsLst>
                <a:gs pos="15000">
                  <a:srgbClr val="E12487"/>
                </a:gs>
                <a:gs pos="92000">
                  <a:srgbClr val="30708D"/>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40">
                <a:defRPr/>
              </a:pPr>
              <a:endParaRPr lang="fr-FR" sz="2400">
                <a:solidFill>
                  <a:prstClr val="white"/>
                </a:solidFill>
                <a:latin typeface="Arial"/>
              </a:endParaRPr>
            </a:p>
          </p:txBody>
        </p:sp>
        <p:sp>
          <p:nvSpPr>
            <p:cNvPr id="7" name="TextBox 15">
              <a:extLst>
                <a:ext uri="{FF2B5EF4-FFF2-40B4-BE49-F238E27FC236}">
                  <a16:creationId xmlns:a16="http://schemas.microsoft.com/office/drawing/2014/main" id="{D27F9FA7-AAC5-FBC3-8862-726FC59BFE7C}"/>
                </a:ext>
              </a:extLst>
            </p:cNvPr>
            <p:cNvSpPr txBox="1"/>
            <p:nvPr/>
          </p:nvSpPr>
          <p:spPr>
            <a:xfrm>
              <a:off x="8342035" y="3455705"/>
              <a:ext cx="1405053" cy="338554"/>
            </a:xfrm>
            <a:prstGeom prst="rect">
              <a:avLst/>
            </a:prstGeom>
            <a:noFill/>
          </p:spPr>
          <p:txBody>
            <a:bodyPr wrap="square" rtlCol="0">
              <a:spAutoFit/>
            </a:bodyPr>
            <a:lstStyle/>
            <a:p>
              <a:pPr algn="ctr" defTabSz="1219140">
                <a:defRPr/>
              </a:pPr>
              <a:r>
                <a:rPr lang="en-GB" sz="1600" b="1">
                  <a:solidFill>
                    <a:schemeClr val="bg1"/>
                  </a:solidFill>
                  <a:latin typeface="Century Gothic" panose="020B0502020202020204" pitchFamily="34" charset="0"/>
                </a:rPr>
                <a:t>Atorvastatin</a:t>
              </a:r>
              <a:endParaRPr lang="fr-FR" sz="1600" b="1">
                <a:solidFill>
                  <a:schemeClr val="bg1"/>
                </a:solidFill>
                <a:latin typeface="Century Gothic" panose="020B0502020202020204" pitchFamily="34" charset="0"/>
              </a:endParaRPr>
            </a:p>
          </p:txBody>
        </p:sp>
        <p:sp>
          <p:nvSpPr>
            <p:cNvPr id="8" name="TextBox 30">
              <a:extLst>
                <a:ext uri="{FF2B5EF4-FFF2-40B4-BE49-F238E27FC236}">
                  <a16:creationId xmlns:a16="http://schemas.microsoft.com/office/drawing/2014/main" id="{5293E493-472D-6808-24EE-F2B4BD363D31}"/>
                </a:ext>
              </a:extLst>
            </p:cNvPr>
            <p:cNvSpPr txBox="1"/>
            <p:nvPr/>
          </p:nvSpPr>
          <p:spPr>
            <a:xfrm>
              <a:off x="7955939" y="1944114"/>
              <a:ext cx="2177244" cy="646332"/>
            </a:xfrm>
            <a:prstGeom prst="rect">
              <a:avLst/>
            </a:prstGeom>
            <a:noFill/>
          </p:spPr>
          <p:txBody>
            <a:bodyPr wrap="square" rtlCol="0">
              <a:spAutoFit/>
            </a:bodyPr>
            <a:lstStyle/>
            <a:p>
              <a:pPr algn="ctr" defTabSz="1219140">
                <a:defRPr/>
              </a:pPr>
              <a:r>
                <a:rPr lang="en-GB" sz="1200">
                  <a:latin typeface="Arial"/>
                </a:rPr>
                <a:t>10 305 HT patients </a:t>
              </a:r>
            </a:p>
            <a:p>
              <a:pPr algn="ctr" defTabSz="1219140">
                <a:defRPr/>
              </a:pPr>
              <a:r>
                <a:rPr lang="en-GB" sz="1200">
                  <a:latin typeface="Arial"/>
                </a:rPr>
                <a:t>with CV risk factors</a:t>
              </a:r>
            </a:p>
            <a:p>
              <a:pPr algn="ctr" defTabSz="1219140">
                <a:defRPr/>
              </a:pPr>
              <a:r>
                <a:rPr lang="en-GB" sz="1200" b="1" i="1">
                  <a:latin typeface="Arial"/>
                </a:rPr>
                <a:t>ASCOT-LLA </a:t>
              </a:r>
              <a:r>
                <a:rPr lang="en-GB" sz="1200" b="1" i="1" baseline="30000">
                  <a:latin typeface="Arial"/>
                </a:rPr>
                <a:t>7</a:t>
              </a:r>
            </a:p>
          </p:txBody>
        </p:sp>
        <p:sp>
          <p:nvSpPr>
            <p:cNvPr id="9" name="TextBox 31">
              <a:extLst>
                <a:ext uri="{FF2B5EF4-FFF2-40B4-BE49-F238E27FC236}">
                  <a16:creationId xmlns:a16="http://schemas.microsoft.com/office/drawing/2014/main" id="{9AC4EC41-A0C0-1380-93B4-82BA8AD3F10A}"/>
                </a:ext>
              </a:extLst>
            </p:cNvPr>
            <p:cNvSpPr txBox="1"/>
            <p:nvPr/>
          </p:nvSpPr>
          <p:spPr>
            <a:xfrm>
              <a:off x="9931998" y="2924492"/>
              <a:ext cx="1617837" cy="461665"/>
            </a:xfrm>
            <a:prstGeom prst="rect">
              <a:avLst/>
            </a:prstGeom>
            <a:noFill/>
          </p:spPr>
          <p:txBody>
            <a:bodyPr wrap="square" rtlCol="0">
              <a:spAutoFit/>
            </a:bodyPr>
            <a:lstStyle/>
            <a:p>
              <a:pPr algn="r" defTabSz="1219140">
                <a:defRPr/>
              </a:pPr>
              <a:r>
                <a:rPr lang="en-GB" sz="1200">
                  <a:latin typeface="Arial"/>
                </a:rPr>
                <a:t>2 838 DM patients </a:t>
              </a:r>
            </a:p>
            <a:p>
              <a:pPr algn="r" defTabSz="1219140">
                <a:defRPr/>
              </a:pPr>
              <a:r>
                <a:rPr lang="en-GB" sz="1200" b="1" i="1">
                  <a:latin typeface="Arial"/>
                </a:rPr>
                <a:t>CARDS </a:t>
              </a:r>
              <a:r>
                <a:rPr lang="en-GB" sz="1200" b="1" i="1" baseline="30000">
                  <a:latin typeface="Arial"/>
                </a:rPr>
                <a:t>8</a:t>
              </a:r>
            </a:p>
          </p:txBody>
        </p:sp>
        <p:sp>
          <p:nvSpPr>
            <p:cNvPr id="10" name="TextBox 34">
              <a:extLst>
                <a:ext uri="{FF2B5EF4-FFF2-40B4-BE49-F238E27FC236}">
                  <a16:creationId xmlns:a16="http://schemas.microsoft.com/office/drawing/2014/main" id="{E01A3F49-2F0D-7E74-A27C-780CBA3CA605}"/>
                </a:ext>
              </a:extLst>
            </p:cNvPr>
            <p:cNvSpPr txBox="1"/>
            <p:nvPr/>
          </p:nvSpPr>
          <p:spPr>
            <a:xfrm>
              <a:off x="6570809" y="2959948"/>
              <a:ext cx="1671095" cy="461665"/>
            </a:xfrm>
            <a:prstGeom prst="rect">
              <a:avLst/>
            </a:prstGeom>
            <a:noFill/>
          </p:spPr>
          <p:txBody>
            <a:bodyPr wrap="square" rtlCol="0">
              <a:spAutoFit/>
            </a:bodyPr>
            <a:lstStyle/>
            <a:p>
              <a:pPr defTabSz="1219140">
                <a:defRPr/>
              </a:pPr>
              <a:r>
                <a:rPr lang="en-GB" sz="1200">
                  <a:latin typeface="Arial"/>
                </a:rPr>
                <a:t>10 001 CAD patients </a:t>
              </a:r>
            </a:p>
            <a:p>
              <a:pPr defTabSz="1219140">
                <a:defRPr/>
              </a:pPr>
              <a:r>
                <a:rPr lang="en-GB" sz="1200" b="1" i="1">
                  <a:latin typeface="Arial"/>
                </a:rPr>
                <a:t>TNT </a:t>
              </a:r>
              <a:r>
                <a:rPr lang="en-GB" sz="1200" b="1" i="1" baseline="30000">
                  <a:latin typeface="Arial"/>
                </a:rPr>
                <a:t>12</a:t>
              </a:r>
            </a:p>
          </p:txBody>
        </p:sp>
        <p:sp>
          <p:nvSpPr>
            <p:cNvPr id="11" name="TextBox 37">
              <a:extLst>
                <a:ext uri="{FF2B5EF4-FFF2-40B4-BE49-F238E27FC236}">
                  <a16:creationId xmlns:a16="http://schemas.microsoft.com/office/drawing/2014/main" id="{618E3B70-1343-8EA2-2956-EBE3CB6DEF65}"/>
                </a:ext>
              </a:extLst>
            </p:cNvPr>
            <p:cNvSpPr txBox="1"/>
            <p:nvPr/>
          </p:nvSpPr>
          <p:spPr>
            <a:xfrm>
              <a:off x="6570809" y="3777545"/>
              <a:ext cx="1511941" cy="461665"/>
            </a:xfrm>
            <a:prstGeom prst="rect">
              <a:avLst/>
            </a:prstGeom>
            <a:noFill/>
          </p:spPr>
          <p:txBody>
            <a:bodyPr wrap="square" rtlCol="0">
              <a:spAutoFit/>
            </a:bodyPr>
            <a:lstStyle/>
            <a:p>
              <a:pPr defTabSz="1219140">
                <a:defRPr/>
              </a:pPr>
              <a:r>
                <a:rPr lang="en-GB" sz="1200">
                  <a:latin typeface="Arial"/>
                </a:rPr>
                <a:t>4 162 ACS patients </a:t>
              </a:r>
            </a:p>
            <a:p>
              <a:pPr defTabSz="1219140">
                <a:defRPr/>
              </a:pPr>
              <a:r>
                <a:rPr lang="en-GB" sz="1200" b="1" i="1">
                  <a:latin typeface="Arial"/>
                </a:rPr>
                <a:t>PROVE-IT </a:t>
              </a:r>
              <a:r>
                <a:rPr lang="en-GB" sz="1200" b="1" i="1" baseline="30000">
                  <a:latin typeface="Arial"/>
                </a:rPr>
                <a:t>11</a:t>
              </a:r>
            </a:p>
          </p:txBody>
        </p:sp>
        <p:sp>
          <p:nvSpPr>
            <p:cNvPr id="12" name="TextBox 38">
              <a:extLst>
                <a:ext uri="{FF2B5EF4-FFF2-40B4-BE49-F238E27FC236}">
                  <a16:creationId xmlns:a16="http://schemas.microsoft.com/office/drawing/2014/main" id="{9CAA8114-0D5E-CED9-44A7-7A20F6A755A5}"/>
                </a:ext>
              </a:extLst>
            </p:cNvPr>
            <p:cNvSpPr txBox="1"/>
            <p:nvPr/>
          </p:nvSpPr>
          <p:spPr>
            <a:xfrm>
              <a:off x="8220229" y="4733516"/>
              <a:ext cx="1648664" cy="646332"/>
            </a:xfrm>
            <a:prstGeom prst="rect">
              <a:avLst/>
            </a:prstGeom>
            <a:noFill/>
          </p:spPr>
          <p:txBody>
            <a:bodyPr wrap="square" rtlCol="0">
              <a:spAutoFit/>
            </a:bodyPr>
            <a:lstStyle/>
            <a:p>
              <a:pPr algn="ctr" defTabSz="1219140">
                <a:defRPr/>
              </a:pPr>
              <a:r>
                <a:rPr lang="en-GB" sz="1200">
                  <a:latin typeface="Arial"/>
                </a:rPr>
                <a:t>8 888 patients with previous MI </a:t>
              </a:r>
            </a:p>
            <a:p>
              <a:pPr algn="ctr" defTabSz="1219140">
                <a:defRPr/>
              </a:pPr>
              <a:r>
                <a:rPr lang="en-GB" sz="1200" b="1" i="1">
                  <a:latin typeface="Arial"/>
                </a:rPr>
                <a:t>IDEAL </a:t>
              </a:r>
              <a:r>
                <a:rPr lang="en-GB" sz="1200" b="1" i="1" baseline="30000">
                  <a:latin typeface="Arial"/>
                </a:rPr>
                <a:t>10</a:t>
              </a:r>
            </a:p>
          </p:txBody>
        </p:sp>
        <p:sp>
          <p:nvSpPr>
            <p:cNvPr id="13" name="TextBox 40">
              <a:extLst>
                <a:ext uri="{FF2B5EF4-FFF2-40B4-BE49-F238E27FC236}">
                  <a16:creationId xmlns:a16="http://schemas.microsoft.com/office/drawing/2014/main" id="{8919DD4B-0FB2-887C-8DE8-9ED9C6295A60}"/>
                </a:ext>
              </a:extLst>
            </p:cNvPr>
            <p:cNvSpPr txBox="1"/>
            <p:nvPr/>
          </p:nvSpPr>
          <p:spPr>
            <a:xfrm>
              <a:off x="9868893" y="3747912"/>
              <a:ext cx="1680943" cy="646330"/>
            </a:xfrm>
            <a:prstGeom prst="rect">
              <a:avLst/>
            </a:prstGeom>
            <a:noFill/>
          </p:spPr>
          <p:txBody>
            <a:bodyPr wrap="square" rtlCol="0">
              <a:spAutoFit/>
            </a:bodyPr>
            <a:lstStyle/>
            <a:p>
              <a:pPr algn="r" defTabSz="1219140">
                <a:defRPr/>
              </a:pPr>
              <a:r>
                <a:rPr lang="en-GB" sz="1200">
                  <a:latin typeface="Arial"/>
                </a:rPr>
                <a:t>4 731 patients with previous stroke or TIA </a:t>
              </a:r>
            </a:p>
            <a:p>
              <a:pPr algn="r" defTabSz="1219140">
                <a:defRPr/>
              </a:pPr>
              <a:r>
                <a:rPr lang="en-GB" sz="1200" b="1" i="1">
                  <a:latin typeface="Arial"/>
                </a:rPr>
                <a:t>SPARCL </a:t>
              </a:r>
              <a:r>
                <a:rPr lang="en-GB" sz="1200" b="1" i="1" baseline="30000">
                  <a:latin typeface="Arial"/>
                </a:rPr>
                <a:t>9</a:t>
              </a:r>
            </a:p>
          </p:txBody>
        </p:sp>
        <p:cxnSp>
          <p:nvCxnSpPr>
            <p:cNvPr id="14" name="Straight Arrow Connector 42">
              <a:extLst>
                <a:ext uri="{FF2B5EF4-FFF2-40B4-BE49-F238E27FC236}">
                  <a16:creationId xmlns:a16="http://schemas.microsoft.com/office/drawing/2014/main" id="{0267DF13-820F-63E4-C61A-DC7BB1F6A691}"/>
                </a:ext>
              </a:extLst>
            </p:cNvPr>
            <p:cNvCxnSpPr>
              <a:cxnSpLocks/>
            </p:cNvCxnSpPr>
            <p:nvPr/>
          </p:nvCxnSpPr>
          <p:spPr>
            <a:xfrm flipV="1">
              <a:off x="9044561" y="2613158"/>
              <a:ext cx="0" cy="466073"/>
            </a:xfrm>
            <a:prstGeom prst="straightConnector1">
              <a:avLst/>
            </a:prstGeom>
            <a:ln w="3175">
              <a:solidFill>
                <a:srgbClr val="E12487"/>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Straight Arrow Connector 43">
              <a:extLst>
                <a:ext uri="{FF2B5EF4-FFF2-40B4-BE49-F238E27FC236}">
                  <a16:creationId xmlns:a16="http://schemas.microsoft.com/office/drawing/2014/main" id="{377ADC15-5ADB-6397-49BF-E0C85B00FD84}"/>
                </a:ext>
              </a:extLst>
            </p:cNvPr>
            <p:cNvCxnSpPr>
              <a:cxnSpLocks/>
            </p:cNvCxnSpPr>
            <p:nvPr/>
          </p:nvCxnSpPr>
          <p:spPr>
            <a:xfrm>
              <a:off x="9044562" y="4239210"/>
              <a:ext cx="0" cy="453837"/>
            </a:xfrm>
            <a:prstGeom prst="straightConnector1">
              <a:avLst/>
            </a:prstGeom>
            <a:ln w="3175">
              <a:solidFill>
                <a:srgbClr val="E12487"/>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Arrow Connector 44">
              <a:extLst>
                <a:ext uri="{FF2B5EF4-FFF2-40B4-BE49-F238E27FC236}">
                  <a16:creationId xmlns:a16="http://schemas.microsoft.com/office/drawing/2014/main" id="{87D1723A-92F2-7345-8E8A-EE6CC549EB0F}"/>
                </a:ext>
              </a:extLst>
            </p:cNvPr>
            <p:cNvCxnSpPr>
              <a:cxnSpLocks/>
            </p:cNvCxnSpPr>
            <p:nvPr/>
          </p:nvCxnSpPr>
          <p:spPr>
            <a:xfrm>
              <a:off x="9676988" y="3614755"/>
              <a:ext cx="583633" cy="0"/>
            </a:xfrm>
            <a:prstGeom prst="straightConnector1">
              <a:avLst/>
            </a:prstGeom>
            <a:ln w="3175">
              <a:solidFill>
                <a:srgbClr val="E12487"/>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Arrow Connector 45">
              <a:extLst>
                <a:ext uri="{FF2B5EF4-FFF2-40B4-BE49-F238E27FC236}">
                  <a16:creationId xmlns:a16="http://schemas.microsoft.com/office/drawing/2014/main" id="{707BDFF9-26EF-CF00-DF94-96E6D530D6F4}"/>
                </a:ext>
              </a:extLst>
            </p:cNvPr>
            <p:cNvCxnSpPr>
              <a:cxnSpLocks/>
            </p:cNvCxnSpPr>
            <p:nvPr/>
          </p:nvCxnSpPr>
          <p:spPr>
            <a:xfrm flipH="1">
              <a:off x="7795716" y="3614755"/>
              <a:ext cx="510906" cy="0"/>
            </a:xfrm>
            <a:prstGeom prst="straightConnector1">
              <a:avLst/>
            </a:prstGeom>
            <a:ln w="3175">
              <a:solidFill>
                <a:srgbClr val="E12487"/>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5DBD0A25-493C-F762-8FEE-EA6F4FC848F8}"/>
              </a:ext>
            </a:extLst>
          </p:cNvPr>
          <p:cNvGrpSpPr/>
          <p:nvPr/>
        </p:nvGrpSpPr>
        <p:grpSpPr>
          <a:xfrm>
            <a:off x="860436" y="2009626"/>
            <a:ext cx="5235571" cy="3318787"/>
            <a:chOff x="846461" y="1990340"/>
            <a:chExt cx="5235571" cy="3318787"/>
          </a:xfrm>
        </p:grpSpPr>
        <p:sp>
          <p:nvSpPr>
            <p:cNvPr id="19" name="Oval 18">
              <a:extLst>
                <a:ext uri="{FF2B5EF4-FFF2-40B4-BE49-F238E27FC236}">
                  <a16:creationId xmlns:a16="http://schemas.microsoft.com/office/drawing/2014/main" id="{92AF4C2E-460D-DD6D-0A45-D1DA861950DA}"/>
                </a:ext>
              </a:extLst>
            </p:cNvPr>
            <p:cNvSpPr/>
            <p:nvPr/>
          </p:nvSpPr>
          <p:spPr>
            <a:xfrm rot="1770271">
              <a:off x="3270945" y="2309688"/>
              <a:ext cx="1599551" cy="1461565"/>
            </a:xfrm>
            <a:prstGeom prst="ellipse">
              <a:avLst/>
            </a:prstGeom>
            <a:gradFill>
              <a:gsLst>
                <a:gs pos="0">
                  <a:srgbClr val="346E8D"/>
                </a:gs>
                <a:gs pos="100000">
                  <a:srgbClr val="346E8D">
                    <a:alpha val="64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40">
                <a:defRPr/>
              </a:pPr>
              <a:endParaRPr lang="fr-FR" sz="2400">
                <a:solidFill>
                  <a:prstClr val="white"/>
                </a:solidFill>
                <a:latin typeface="Arial"/>
              </a:endParaRPr>
            </a:p>
          </p:txBody>
        </p:sp>
        <p:sp>
          <p:nvSpPr>
            <p:cNvPr id="20" name="Oval 9">
              <a:extLst>
                <a:ext uri="{FF2B5EF4-FFF2-40B4-BE49-F238E27FC236}">
                  <a16:creationId xmlns:a16="http://schemas.microsoft.com/office/drawing/2014/main" id="{D6FA2922-CD04-DC3E-C7BC-04238F89EE67}"/>
                </a:ext>
              </a:extLst>
            </p:cNvPr>
            <p:cNvSpPr/>
            <p:nvPr/>
          </p:nvSpPr>
          <p:spPr>
            <a:xfrm rot="1770271">
              <a:off x="3187773" y="3494393"/>
              <a:ext cx="1520977" cy="1578872"/>
            </a:xfrm>
            <a:prstGeom prst="ellipse">
              <a:avLst/>
            </a:prstGeom>
            <a:gradFill>
              <a:gsLst>
                <a:gs pos="1000">
                  <a:srgbClr val="E12487">
                    <a:alpha val="60000"/>
                  </a:srgbClr>
                </a:gs>
                <a:gs pos="100000">
                  <a:srgbClr val="E12487"/>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40">
                <a:defRPr/>
              </a:pPr>
              <a:endParaRPr lang="fr-FR" sz="2400">
                <a:solidFill>
                  <a:prstClr val="white"/>
                </a:solidFill>
                <a:latin typeface="Arial"/>
              </a:endParaRPr>
            </a:p>
          </p:txBody>
        </p:sp>
        <p:sp>
          <p:nvSpPr>
            <p:cNvPr id="21" name="TextBox 3">
              <a:extLst>
                <a:ext uri="{FF2B5EF4-FFF2-40B4-BE49-F238E27FC236}">
                  <a16:creationId xmlns:a16="http://schemas.microsoft.com/office/drawing/2014/main" id="{D6CDB319-D451-134B-E0D9-4D921108EB75}"/>
                </a:ext>
              </a:extLst>
            </p:cNvPr>
            <p:cNvSpPr txBox="1"/>
            <p:nvPr/>
          </p:nvSpPr>
          <p:spPr>
            <a:xfrm>
              <a:off x="3399650" y="2846074"/>
              <a:ext cx="1329323" cy="338554"/>
            </a:xfrm>
            <a:prstGeom prst="rect">
              <a:avLst/>
            </a:prstGeom>
            <a:noFill/>
          </p:spPr>
          <p:txBody>
            <a:bodyPr wrap="square" rtlCol="0">
              <a:spAutoFit/>
            </a:bodyPr>
            <a:lstStyle/>
            <a:p>
              <a:pPr algn="ctr" defTabSz="1219140">
                <a:defRPr/>
              </a:pPr>
              <a:r>
                <a:rPr lang="en-GB" sz="1600" b="1">
                  <a:solidFill>
                    <a:schemeClr val="bg1"/>
                  </a:solidFill>
                </a:rPr>
                <a:t>Perindopril</a:t>
              </a:r>
              <a:endParaRPr lang="fr-FR" sz="1600" b="1">
                <a:solidFill>
                  <a:schemeClr val="bg1"/>
                </a:solidFill>
              </a:endParaRPr>
            </a:p>
          </p:txBody>
        </p:sp>
        <p:sp>
          <p:nvSpPr>
            <p:cNvPr id="22" name="TextBox 13">
              <a:extLst>
                <a:ext uri="{FF2B5EF4-FFF2-40B4-BE49-F238E27FC236}">
                  <a16:creationId xmlns:a16="http://schemas.microsoft.com/office/drawing/2014/main" id="{CE688E14-CA29-2D2B-9167-FD5EEFA1764D}"/>
                </a:ext>
              </a:extLst>
            </p:cNvPr>
            <p:cNvSpPr txBox="1"/>
            <p:nvPr/>
          </p:nvSpPr>
          <p:spPr>
            <a:xfrm>
              <a:off x="3243696" y="4146510"/>
              <a:ext cx="1397879" cy="338554"/>
            </a:xfrm>
            <a:prstGeom prst="rect">
              <a:avLst/>
            </a:prstGeom>
            <a:noFill/>
          </p:spPr>
          <p:txBody>
            <a:bodyPr wrap="square" rtlCol="0">
              <a:spAutoFit/>
            </a:bodyPr>
            <a:lstStyle/>
            <a:p>
              <a:pPr algn="ctr" defTabSz="1219140">
                <a:defRPr/>
              </a:pPr>
              <a:r>
                <a:rPr lang="en-GB" sz="1600" b="1">
                  <a:solidFill>
                    <a:schemeClr val="bg1"/>
                  </a:solidFill>
                </a:rPr>
                <a:t>Amlodipine</a:t>
              </a:r>
              <a:endParaRPr lang="fr-FR" sz="1600" b="1">
                <a:solidFill>
                  <a:schemeClr val="bg1"/>
                </a:solidFill>
              </a:endParaRPr>
            </a:p>
          </p:txBody>
        </p:sp>
        <p:sp>
          <p:nvSpPr>
            <p:cNvPr id="23" name="TextBox 16">
              <a:extLst>
                <a:ext uri="{FF2B5EF4-FFF2-40B4-BE49-F238E27FC236}">
                  <a16:creationId xmlns:a16="http://schemas.microsoft.com/office/drawing/2014/main" id="{41C25536-4B49-EAC7-46A5-007430744E00}"/>
                </a:ext>
              </a:extLst>
            </p:cNvPr>
            <p:cNvSpPr txBox="1"/>
            <p:nvPr/>
          </p:nvSpPr>
          <p:spPr>
            <a:xfrm>
              <a:off x="3999504" y="1990340"/>
              <a:ext cx="2074315" cy="461665"/>
            </a:xfrm>
            <a:prstGeom prst="rect">
              <a:avLst/>
            </a:prstGeom>
            <a:noFill/>
          </p:spPr>
          <p:txBody>
            <a:bodyPr wrap="square" rtlCol="0">
              <a:spAutoFit/>
            </a:bodyPr>
            <a:lstStyle/>
            <a:p>
              <a:pPr algn="r" defTabSz="1219140">
                <a:defRPr/>
              </a:pPr>
              <a:r>
                <a:rPr lang="en-GB" sz="1200">
                  <a:solidFill>
                    <a:srgbClr val="346E8D"/>
                  </a:solidFill>
                  <a:latin typeface="Arial"/>
                </a:rPr>
                <a:t> 12 218 CAD patients</a:t>
              </a:r>
            </a:p>
            <a:p>
              <a:pPr algn="r" defTabSz="1219140">
                <a:defRPr/>
              </a:pPr>
              <a:r>
                <a:rPr lang="en-GB" sz="1200" b="1" i="1">
                  <a:solidFill>
                    <a:srgbClr val="346E8D"/>
                  </a:solidFill>
                  <a:latin typeface="Arial"/>
                </a:rPr>
                <a:t> EUROPA </a:t>
              </a:r>
              <a:r>
                <a:rPr lang="en-GB" sz="1200" b="1" i="1" baseline="30000">
                  <a:solidFill>
                    <a:srgbClr val="346E8D"/>
                  </a:solidFill>
                  <a:latin typeface="Arial"/>
                </a:rPr>
                <a:t>2</a:t>
              </a:r>
              <a:r>
                <a:rPr lang="en-GB" sz="1200" b="1" i="1">
                  <a:solidFill>
                    <a:srgbClr val="346E8D"/>
                  </a:solidFill>
                  <a:latin typeface="Arial"/>
                </a:rPr>
                <a:t> </a:t>
              </a:r>
              <a:endParaRPr lang="fr-FR" sz="1200" b="1" i="1">
                <a:solidFill>
                  <a:srgbClr val="346E8D"/>
                </a:solidFill>
                <a:latin typeface="Arial"/>
              </a:endParaRPr>
            </a:p>
          </p:txBody>
        </p:sp>
        <p:sp>
          <p:nvSpPr>
            <p:cNvPr id="24" name="TextBox 18">
              <a:extLst>
                <a:ext uri="{FF2B5EF4-FFF2-40B4-BE49-F238E27FC236}">
                  <a16:creationId xmlns:a16="http://schemas.microsoft.com/office/drawing/2014/main" id="{6ED3B2DB-5E95-0AE3-9A77-A8E00DE69811}"/>
                </a:ext>
              </a:extLst>
            </p:cNvPr>
            <p:cNvSpPr txBox="1"/>
            <p:nvPr/>
          </p:nvSpPr>
          <p:spPr>
            <a:xfrm>
              <a:off x="846461" y="3068730"/>
              <a:ext cx="1752714" cy="461665"/>
            </a:xfrm>
            <a:prstGeom prst="rect">
              <a:avLst/>
            </a:prstGeom>
            <a:noFill/>
          </p:spPr>
          <p:txBody>
            <a:bodyPr wrap="square" rtlCol="0">
              <a:spAutoFit/>
            </a:bodyPr>
            <a:lstStyle/>
            <a:p>
              <a:pPr defTabSz="1219140">
                <a:defRPr/>
              </a:pPr>
              <a:r>
                <a:rPr lang="en-GB" sz="1200">
                  <a:solidFill>
                    <a:srgbClr val="346E8D"/>
                  </a:solidFill>
                  <a:latin typeface="Arial"/>
                </a:rPr>
                <a:t>3 845 elderly patients</a:t>
              </a:r>
            </a:p>
            <a:p>
              <a:pPr defTabSz="1219140">
                <a:defRPr/>
              </a:pPr>
              <a:r>
                <a:rPr lang="en-GB" sz="1200" b="1" i="1">
                  <a:solidFill>
                    <a:srgbClr val="346E8D"/>
                  </a:solidFill>
                  <a:latin typeface="Arial"/>
                </a:rPr>
                <a:t>HYVET </a:t>
              </a:r>
              <a:r>
                <a:rPr lang="en-GB" sz="1200" b="1" i="1" baseline="30000">
                  <a:solidFill>
                    <a:srgbClr val="346E8D"/>
                  </a:solidFill>
                  <a:latin typeface="Arial"/>
                </a:rPr>
                <a:t>5</a:t>
              </a:r>
            </a:p>
          </p:txBody>
        </p:sp>
        <p:sp>
          <p:nvSpPr>
            <p:cNvPr id="25" name="TextBox 19">
              <a:extLst>
                <a:ext uri="{FF2B5EF4-FFF2-40B4-BE49-F238E27FC236}">
                  <a16:creationId xmlns:a16="http://schemas.microsoft.com/office/drawing/2014/main" id="{6FD05022-1B8E-5C51-6D9F-F4700645E3A2}"/>
                </a:ext>
              </a:extLst>
            </p:cNvPr>
            <p:cNvSpPr txBox="1"/>
            <p:nvPr/>
          </p:nvSpPr>
          <p:spPr>
            <a:xfrm>
              <a:off x="4318061" y="4662796"/>
              <a:ext cx="1763971" cy="646331"/>
            </a:xfrm>
            <a:prstGeom prst="rect">
              <a:avLst/>
            </a:prstGeom>
            <a:noFill/>
          </p:spPr>
          <p:txBody>
            <a:bodyPr wrap="square" rtlCol="0">
              <a:spAutoFit/>
            </a:bodyPr>
            <a:lstStyle/>
            <a:p>
              <a:pPr algn="r" defTabSz="1219140">
                <a:defRPr/>
              </a:pPr>
              <a:r>
                <a:rPr lang="en-GB" sz="1200">
                  <a:solidFill>
                    <a:srgbClr val="E12487"/>
                  </a:solidFill>
                  <a:latin typeface="Arial"/>
                </a:rPr>
                <a:t>33 357 </a:t>
              </a:r>
              <a:r>
                <a:rPr lang="en-US" sz="1200">
                  <a:solidFill>
                    <a:srgbClr val="E12487"/>
                  </a:solidFill>
                  <a:latin typeface="Arial"/>
                </a:rPr>
                <a:t>HT patients </a:t>
              </a:r>
            </a:p>
            <a:p>
              <a:pPr algn="r" defTabSz="1219140">
                <a:defRPr/>
              </a:pPr>
              <a:r>
                <a:rPr lang="en-US" sz="1200">
                  <a:solidFill>
                    <a:srgbClr val="E12487"/>
                  </a:solidFill>
                  <a:latin typeface="Arial"/>
                </a:rPr>
                <a:t>with CV risk factors</a:t>
              </a:r>
            </a:p>
            <a:p>
              <a:pPr algn="r" defTabSz="1219140">
                <a:defRPr/>
              </a:pPr>
              <a:r>
                <a:rPr lang="en-GB" sz="1200" b="1" i="1">
                  <a:solidFill>
                    <a:srgbClr val="E12487"/>
                  </a:solidFill>
                  <a:latin typeface="Arial"/>
                </a:rPr>
                <a:t>ALLHAT </a:t>
              </a:r>
              <a:r>
                <a:rPr lang="en-GB" sz="1200" b="1" i="1" baseline="30000">
                  <a:solidFill>
                    <a:srgbClr val="E12487"/>
                  </a:solidFill>
                  <a:latin typeface="Arial"/>
                </a:rPr>
                <a:t>3</a:t>
              </a:r>
              <a:r>
                <a:rPr lang="en-GB" sz="1200">
                  <a:solidFill>
                    <a:srgbClr val="E12487"/>
                  </a:solidFill>
                  <a:latin typeface="Arial"/>
                </a:rPr>
                <a:t> </a:t>
              </a:r>
            </a:p>
          </p:txBody>
        </p:sp>
        <p:sp>
          <p:nvSpPr>
            <p:cNvPr id="26" name="TextBox 22">
              <a:extLst>
                <a:ext uri="{FF2B5EF4-FFF2-40B4-BE49-F238E27FC236}">
                  <a16:creationId xmlns:a16="http://schemas.microsoft.com/office/drawing/2014/main" id="{6ADD2E6D-C6BF-CEA3-2091-C7ED2E5E3D94}"/>
                </a:ext>
              </a:extLst>
            </p:cNvPr>
            <p:cNvSpPr txBox="1"/>
            <p:nvPr/>
          </p:nvSpPr>
          <p:spPr>
            <a:xfrm>
              <a:off x="846461" y="4478119"/>
              <a:ext cx="1934171" cy="646331"/>
            </a:xfrm>
            <a:prstGeom prst="rect">
              <a:avLst/>
            </a:prstGeom>
            <a:noFill/>
          </p:spPr>
          <p:txBody>
            <a:bodyPr wrap="square" rtlCol="0">
              <a:spAutoFit/>
            </a:bodyPr>
            <a:lstStyle/>
            <a:p>
              <a:pPr defTabSz="1219140">
                <a:defRPr/>
              </a:pPr>
              <a:r>
                <a:rPr lang="en-GB" sz="1200">
                  <a:gradFill>
                    <a:gsLst>
                      <a:gs pos="84000">
                        <a:srgbClr val="346E8D"/>
                      </a:gs>
                      <a:gs pos="16000">
                        <a:srgbClr val="E12487"/>
                      </a:gs>
                    </a:gsLst>
                    <a:lin ang="0" scaled="0"/>
                  </a:gradFill>
                  <a:latin typeface="Arial"/>
                </a:rPr>
                <a:t>19 257 HT pts. </a:t>
              </a:r>
            </a:p>
            <a:p>
              <a:pPr defTabSz="1219140">
                <a:defRPr/>
              </a:pPr>
              <a:r>
                <a:rPr lang="en-GB" sz="1200">
                  <a:gradFill>
                    <a:gsLst>
                      <a:gs pos="84000">
                        <a:srgbClr val="346E8D"/>
                      </a:gs>
                      <a:gs pos="16000">
                        <a:srgbClr val="E12487"/>
                      </a:gs>
                    </a:gsLst>
                    <a:lin ang="0" scaled="0"/>
                  </a:gradFill>
                  <a:latin typeface="Arial"/>
                </a:rPr>
                <a:t>with CV risk factors</a:t>
              </a:r>
            </a:p>
            <a:p>
              <a:pPr defTabSz="1219140">
                <a:defRPr/>
              </a:pPr>
              <a:r>
                <a:rPr lang="en-GB" sz="1200" b="1" i="1">
                  <a:gradFill>
                    <a:gsLst>
                      <a:gs pos="84000">
                        <a:srgbClr val="346E8D"/>
                      </a:gs>
                      <a:gs pos="16000">
                        <a:srgbClr val="E12487"/>
                      </a:gs>
                    </a:gsLst>
                    <a:lin ang="0" scaled="0"/>
                  </a:gradFill>
                  <a:latin typeface="Arial"/>
                </a:rPr>
                <a:t>ASCOT-BPLA </a:t>
              </a:r>
              <a:r>
                <a:rPr lang="en-GB" sz="1200" b="1" i="1" baseline="30000">
                  <a:gradFill>
                    <a:gsLst>
                      <a:gs pos="84000">
                        <a:srgbClr val="346E8D"/>
                      </a:gs>
                      <a:gs pos="16000">
                        <a:srgbClr val="E12487"/>
                      </a:gs>
                    </a:gsLst>
                    <a:lin ang="0" scaled="0"/>
                  </a:gradFill>
                  <a:latin typeface="Arial"/>
                </a:rPr>
                <a:t>1</a:t>
              </a:r>
            </a:p>
          </p:txBody>
        </p:sp>
        <p:cxnSp>
          <p:nvCxnSpPr>
            <p:cNvPr id="27" name="Straight Arrow Connector 6">
              <a:extLst>
                <a:ext uri="{FF2B5EF4-FFF2-40B4-BE49-F238E27FC236}">
                  <a16:creationId xmlns:a16="http://schemas.microsoft.com/office/drawing/2014/main" id="{CE37E80C-2FB2-78C9-7FD1-656F5B3E1D91}"/>
                </a:ext>
              </a:extLst>
            </p:cNvPr>
            <p:cNvCxnSpPr>
              <a:cxnSpLocks/>
            </p:cNvCxnSpPr>
            <p:nvPr/>
          </p:nvCxnSpPr>
          <p:spPr>
            <a:xfrm flipH="1">
              <a:off x="2058176" y="3694736"/>
              <a:ext cx="1930156" cy="914921"/>
            </a:xfrm>
            <a:prstGeom prst="straightConnector1">
              <a:avLst/>
            </a:prstGeom>
            <a:ln w="3175">
              <a:gradFill>
                <a:gsLst>
                  <a:gs pos="84000">
                    <a:srgbClr val="346E8D"/>
                  </a:gs>
                  <a:gs pos="16000">
                    <a:srgbClr val="E12487"/>
                  </a:gs>
                </a:gsLst>
                <a:lin ang="5400000" scaled="1"/>
              </a:gra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Arrow Connector 23">
              <a:extLst>
                <a:ext uri="{FF2B5EF4-FFF2-40B4-BE49-F238E27FC236}">
                  <a16:creationId xmlns:a16="http://schemas.microsoft.com/office/drawing/2014/main" id="{740B0DF9-DC13-A709-1C11-4C9A4030BC78}"/>
                </a:ext>
              </a:extLst>
            </p:cNvPr>
            <p:cNvCxnSpPr>
              <a:cxnSpLocks/>
            </p:cNvCxnSpPr>
            <p:nvPr/>
          </p:nvCxnSpPr>
          <p:spPr>
            <a:xfrm flipV="1">
              <a:off x="4198522" y="2222708"/>
              <a:ext cx="361967" cy="397232"/>
            </a:xfrm>
            <a:prstGeom prst="straightConnector1">
              <a:avLst/>
            </a:prstGeom>
            <a:ln w="3175">
              <a:solidFill>
                <a:srgbClr val="346E8D"/>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Straight Arrow Connector 35">
              <a:extLst>
                <a:ext uri="{FF2B5EF4-FFF2-40B4-BE49-F238E27FC236}">
                  <a16:creationId xmlns:a16="http://schemas.microsoft.com/office/drawing/2014/main" id="{6664C1D2-5547-4D56-CC15-5140E32D3CB9}"/>
                </a:ext>
              </a:extLst>
            </p:cNvPr>
            <p:cNvCxnSpPr>
              <a:cxnSpLocks/>
            </p:cNvCxnSpPr>
            <p:nvPr/>
          </p:nvCxnSpPr>
          <p:spPr>
            <a:xfrm flipH="1">
              <a:off x="2492735" y="3191529"/>
              <a:ext cx="1004960" cy="0"/>
            </a:xfrm>
            <a:prstGeom prst="straightConnector1">
              <a:avLst/>
            </a:prstGeom>
            <a:ln w="3175">
              <a:solidFill>
                <a:srgbClr val="346E8D"/>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 name="TextBox 28">
              <a:extLst>
                <a:ext uri="{FF2B5EF4-FFF2-40B4-BE49-F238E27FC236}">
                  <a16:creationId xmlns:a16="http://schemas.microsoft.com/office/drawing/2014/main" id="{FE1DBC9A-7E06-C3BF-F676-5ED1FDFCA98F}"/>
                </a:ext>
              </a:extLst>
            </p:cNvPr>
            <p:cNvSpPr txBox="1"/>
            <p:nvPr/>
          </p:nvSpPr>
          <p:spPr>
            <a:xfrm>
              <a:off x="846461" y="2132190"/>
              <a:ext cx="1945681" cy="646331"/>
            </a:xfrm>
            <a:prstGeom prst="rect">
              <a:avLst/>
            </a:prstGeom>
            <a:noFill/>
          </p:spPr>
          <p:txBody>
            <a:bodyPr wrap="square" rtlCol="0">
              <a:spAutoFit/>
            </a:bodyPr>
            <a:lstStyle/>
            <a:p>
              <a:pPr defTabSz="1219140">
                <a:defRPr/>
              </a:pPr>
              <a:r>
                <a:rPr lang="en-GB" sz="1200">
                  <a:solidFill>
                    <a:srgbClr val="346E8D"/>
                  </a:solidFill>
                  <a:latin typeface="Arial"/>
                </a:rPr>
                <a:t>6 105 patients with previous stroke or TIA</a:t>
              </a:r>
            </a:p>
            <a:p>
              <a:pPr defTabSz="1219140">
                <a:defRPr/>
              </a:pPr>
              <a:r>
                <a:rPr lang="en-GB" sz="1200" b="1" i="1">
                  <a:solidFill>
                    <a:srgbClr val="346E8D"/>
                  </a:solidFill>
                  <a:latin typeface="Arial"/>
                </a:rPr>
                <a:t>PROGRESS </a:t>
              </a:r>
              <a:r>
                <a:rPr lang="en-GB" sz="1200" b="1" i="1" baseline="30000">
                  <a:solidFill>
                    <a:srgbClr val="346E8D"/>
                  </a:solidFill>
                  <a:latin typeface="Arial"/>
                </a:rPr>
                <a:t>6</a:t>
              </a:r>
              <a:r>
                <a:rPr lang="en-GB" sz="1200" b="1">
                  <a:solidFill>
                    <a:srgbClr val="346E8D"/>
                  </a:solidFill>
                  <a:latin typeface="Arial"/>
                </a:rPr>
                <a:t> </a:t>
              </a:r>
            </a:p>
          </p:txBody>
        </p:sp>
        <p:cxnSp>
          <p:nvCxnSpPr>
            <p:cNvPr id="31" name="Straight Arrow Connector 39">
              <a:extLst>
                <a:ext uri="{FF2B5EF4-FFF2-40B4-BE49-F238E27FC236}">
                  <a16:creationId xmlns:a16="http://schemas.microsoft.com/office/drawing/2014/main" id="{348E676D-5C56-2364-9C3B-3650F8EFA7CC}"/>
                </a:ext>
              </a:extLst>
            </p:cNvPr>
            <p:cNvCxnSpPr>
              <a:cxnSpLocks/>
            </p:cNvCxnSpPr>
            <p:nvPr/>
          </p:nvCxnSpPr>
          <p:spPr>
            <a:xfrm>
              <a:off x="4379506" y="4606112"/>
              <a:ext cx="277721" cy="215831"/>
            </a:xfrm>
            <a:prstGeom prst="straightConnector1">
              <a:avLst/>
            </a:prstGeom>
            <a:ln w="3175">
              <a:solidFill>
                <a:srgbClr val="E12487"/>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Arrow Connector 35">
              <a:extLst>
                <a:ext uri="{FF2B5EF4-FFF2-40B4-BE49-F238E27FC236}">
                  <a16:creationId xmlns:a16="http://schemas.microsoft.com/office/drawing/2014/main" id="{5221E297-FCBA-F02B-BE26-677C1C3501E2}"/>
                </a:ext>
              </a:extLst>
            </p:cNvPr>
            <p:cNvCxnSpPr>
              <a:cxnSpLocks/>
            </p:cNvCxnSpPr>
            <p:nvPr/>
          </p:nvCxnSpPr>
          <p:spPr>
            <a:xfrm flipH="1">
              <a:off x="2330987" y="3499544"/>
              <a:ext cx="1288985" cy="364960"/>
            </a:xfrm>
            <a:prstGeom prst="straightConnector1">
              <a:avLst/>
            </a:prstGeom>
            <a:ln w="3175">
              <a:solidFill>
                <a:srgbClr val="346E8D"/>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 name="Straight Arrow Connector 35">
              <a:extLst>
                <a:ext uri="{FF2B5EF4-FFF2-40B4-BE49-F238E27FC236}">
                  <a16:creationId xmlns:a16="http://schemas.microsoft.com/office/drawing/2014/main" id="{2C5759BF-03BC-1BD7-1FA4-F2D031D89B55}"/>
                </a:ext>
              </a:extLst>
            </p:cNvPr>
            <p:cNvCxnSpPr>
              <a:cxnSpLocks/>
            </p:cNvCxnSpPr>
            <p:nvPr/>
          </p:nvCxnSpPr>
          <p:spPr>
            <a:xfrm flipH="1" flipV="1">
              <a:off x="2492735" y="2493875"/>
              <a:ext cx="1004960" cy="338804"/>
            </a:xfrm>
            <a:prstGeom prst="straightConnector1">
              <a:avLst/>
            </a:prstGeom>
            <a:ln w="3175">
              <a:solidFill>
                <a:srgbClr val="346E8D"/>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TextBox 18">
              <a:extLst>
                <a:ext uri="{FF2B5EF4-FFF2-40B4-BE49-F238E27FC236}">
                  <a16:creationId xmlns:a16="http://schemas.microsoft.com/office/drawing/2014/main" id="{38327C3E-2F34-FF29-A008-3BF9A3AEE8A8}"/>
                </a:ext>
              </a:extLst>
            </p:cNvPr>
            <p:cNvSpPr txBox="1"/>
            <p:nvPr/>
          </p:nvSpPr>
          <p:spPr>
            <a:xfrm>
              <a:off x="846461" y="3699483"/>
              <a:ext cx="1516932" cy="646331"/>
            </a:xfrm>
            <a:prstGeom prst="rect">
              <a:avLst/>
            </a:prstGeom>
            <a:noFill/>
          </p:spPr>
          <p:txBody>
            <a:bodyPr wrap="square" rtlCol="0">
              <a:spAutoFit/>
            </a:bodyPr>
            <a:lstStyle/>
            <a:p>
              <a:pPr defTabSz="1219140">
                <a:defRPr/>
              </a:pPr>
              <a:r>
                <a:rPr lang="en-GB" sz="1200">
                  <a:solidFill>
                    <a:srgbClr val="346E8D"/>
                  </a:solidFill>
                  <a:latin typeface="Arial"/>
                </a:rPr>
                <a:t>11 140 DM patients </a:t>
              </a:r>
            </a:p>
            <a:p>
              <a:pPr defTabSz="1219140">
                <a:defRPr/>
              </a:pPr>
              <a:r>
                <a:rPr lang="en-GB" sz="1200" b="1" i="1">
                  <a:solidFill>
                    <a:srgbClr val="346E8D"/>
                  </a:solidFill>
                  <a:latin typeface="Arial"/>
                </a:rPr>
                <a:t>ADVANCE </a:t>
              </a:r>
              <a:r>
                <a:rPr lang="en-GB" sz="1200" b="1" i="1" baseline="30000">
                  <a:solidFill>
                    <a:srgbClr val="346E8D"/>
                  </a:solidFill>
                  <a:latin typeface="Arial"/>
                </a:rPr>
                <a:t>4</a:t>
              </a:r>
            </a:p>
            <a:p>
              <a:pPr defTabSz="1219140">
                <a:defRPr/>
              </a:pPr>
              <a:endParaRPr lang="fr-FR" sz="1200">
                <a:solidFill>
                  <a:srgbClr val="346E8D"/>
                </a:solidFill>
                <a:latin typeface="Arial"/>
              </a:endParaRPr>
            </a:p>
          </p:txBody>
        </p:sp>
      </p:grpSp>
    </p:spTree>
    <p:extLst>
      <p:ext uri="{BB962C8B-B14F-4D97-AF65-F5344CB8AC3E}">
        <p14:creationId xmlns:p14="http://schemas.microsoft.com/office/powerpoint/2010/main" val="196516806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Espace réservé du texte 3">
            <a:extLst>
              <a:ext uri="{FF2B5EF4-FFF2-40B4-BE49-F238E27FC236}">
                <a16:creationId xmlns:a16="http://schemas.microsoft.com/office/drawing/2014/main" id="{77BBFF63-F40C-F817-D4B9-68362A0D6619}"/>
              </a:ext>
            </a:extLst>
          </p:cNvPr>
          <p:cNvSpPr txBox="1">
            <a:spLocks/>
          </p:cNvSpPr>
          <p:nvPr/>
        </p:nvSpPr>
        <p:spPr>
          <a:xfrm>
            <a:off x="297999" y="5833496"/>
            <a:ext cx="11549871" cy="867930"/>
          </a:xfrm>
          <a:prstGeom prst="rect">
            <a:avLst/>
          </a:prstGeom>
        </p:spPr>
        <p:txBody>
          <a:bodyPr anchor="b"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200"/>
              </a:spcBef>
              <a:buFont typeface="Arial" panose="020B0604020202020204" pitchFamily="34" charset="0"/>
              <a:buNone/>
            </a:pPr>
            <a:r>
              <a:rPr lang="en-US" sz="700">
                <a:solidFill>
                  <a:srgbClr val="E7E6E6">
                    <a:lumMod val="25000"/>
                  </a:srgbClr>
                </a:solidFill>
                <a:latin typeface="Poppins" panose="00000500000000000000" pitchFamily="2" charset="0"/>
                <a:cs typeface="Poppins" panose="00000500000000000000" pitchFamily="2" charset="0"/>
              </a:rPr>
              <a:t>BP, blood pressure. LDL-C, low-density lipoprotein cholesterol. T/P, trough to peak.</a:t>
            </a:r>
          </a:p>
          <a:p>
            <a:pPr marL="0" indent="0">
              <a:spcBef>
                <a:spcPts val="200"/>
              </a:spcBef>
              <a:buFont typeface="Arial" panose="020B0604020202020204" pitchFamily="34" charset="0"/>
              <a:buNone/>
            </a:pPr>
            <a:r>
              <a:rPr lang="en-US" sz="700">
                <a:solidFill>
                  <a:srgbClr val="E7E6E6">
                    <a:lumMod val="25000"/>
                  </a:srgbClr>
                </a:solidFill>
                <a:latin typeface="Poppins" panose="00000500000000000000" pitchFamily="2" charset="0"/>
                <a:cs typeface="Poppins" panose="00000500000000000000" pitchFamily="2" charset="0"/>
              </a:rPr>
              <a:t>*The efficacy was demonstrated with mono-components taken separately: LDL-C with atorvastatin and BP with perindopril and amlodipine</a:t>
            </a:r>
          </a:p>
          <a:p>
            <a:pPr marL="0" indent="0">
              <a:spcBef>
                <a:spcPts val="200"/>
              </a:spcBef>
              <a:buFont typeface="Arial" panose="020B0604020202020204" pitchFamily="34" charset="0"/>
              <a:buNone/>
            </a:pPr>
            <a:endParaRPr lang="en-US" sz="700">
              <a:solidFill>
                <a:srgbClr val="E7E6E6">
                  <a:lumMod val="25000"/>
                </a:srgbClr>
              </a:solidFill>
              <a:latin typeface="Poppins" panose="00000500000000000000" pitchFamily="2" charset="0"/>
              <a:cs typeface="Poppins" panose="00000500000000000000" pitchFamily="2" charset="0"/>
            </a:endParaRPr>
          </a:p>
          <a:p>
            <a:pPr marL="0" indent="0">
              <a:spcBef>
                <a:spcPts val="200"/>
              </a:spcBef>
              <a:buFont typeface="Arial" panose="020B0604020202020204" pitchFamily="34" charset="0"/>
              <a:buNone/>
            </a:pPr>
            <a:endParaRPr lang="en-US" sz="700">
              <a:solidFill>
                <a:srgbClr val="E7E6E6">
                  <a:lumMod val="25000"/>
                </a:srgbClr>
              </a:solidFill>
              <a:latin typeface="Poppins" panose="00000500000000000000" pitchFamily="2" charset="0"/>
              <a:cs typeface="Poppins" panose="00000500000000000000" pitchFamily="2" charset="0"/>
            </a:endParaRPr>
          </a:p>
          <a:p>
            <a:pPr marL="0" indent="0">
              <a:spcBef>
                <a:spcPts val="200"/>
              </a:spcBef>
              <a:buFont typeface="Arial" panose="020B0604020202020204" pitchFamily="34" charset="0"/>
              <a:buNone/>
            </a:pPr>
            <a:r>
              <a:rPr lang="en-US" sz="700">
                <a:solidFill>
                  <a:srgbClr val="E7E6E6">
                    <a:lumMod val="25000"/>
                  </a:srgbClr>
                </a:solidFill>
                <a:latin typeface="Poppins" panose="00000500000000000000" pitchFamily="2" charset="0"/>
                <a:cs typeface="Poppins" panose="00000500000000000000" pitchFamily="2" charset="0"/>
              </a:rPr>
              <a:t>1. Perindopril SmPC. 2. </a:t>
            </a:r>
            <a:r>
              <a:rPr lang="en-US" sz="700" err="1">
                <a:solidFill>
                  <a:srgbClr val="E7E6E6">
                    <a:lumMod val="25000"/>
                  </a:srgbClr>
                </a:solidFill>
                <a:latin typeface="Poppins" panose="00000500000000000000" pitchFamily="2" charset="0"/>
                <a:cs typeface="Poppins" panose="00000500000000000000" pitchFamily="2" charset="0"/>
              </a:rPr>
              <a:t>Yasky</a:t>
            </a:r>
            <a:r>
              <a:rPr lang="en-US" sz="700">
                <a:solidFill>
                  <a:srgbClr val="E7E6E6">
                    <a:lumMod val="25000"/>
                  </a:srgbClr>
                </a:solidFill>
                <a:latin typeface="Poppins" panose="00000500000000000000" pitchFamily="2" charset="0"/>
                <a:cs typeface="Poppins" panose="00000500000000000000" pitchFamily="2" charset="0"/>
              </a:rPr>
              <a:t> J et al. </a:t>
            </a:r>
            <a:r>
              <a:rPr lang="en-US" sz="700" i="1">
                <a:solidFill>
                  <a:srgbClr val="E7E6E6">
                    <a:lumMod val="25000"/>
                  </a:srgbClr>
                </a:solidFill>
                <a:latin typeface="Poppins" panose="00000500000000000000" pitchFamily="2" charset="0"/>
                <a:cs typeface="Poppins" panose="00000500000000000000" pitchFamily="2" charset="0"/>
              </a:rPr>
              <a:t>Br J Clin </a:t>
            </a:r>
            <a:r>
              <a:rPr lang="en-US" sz="700" i="1" err="1">
                <a:solidFill>
                  <a:srgbClr val="E7E6E6">
                    <a:lumMod val="25000"/>
                  </a:srgbClr>
                </a:solidFill>
                <a:latin typeface="Poppins" panose="00000500000000000000" pitchFamily="2" charset="0"/>
                <a:cs typeface="Poppins" panose="00000500000000000000" pitchFamily="2" charset="0"/>
              </a:rPr>
              <a:t>Pract</a:t>
            </a:r>
            <a:r>
              <a:rPr lang="en-US" sz="700">
                <a:solidFill>
                  <a:srgbClr val="E7E6E6">
                    <a:lumMod val="25000"/>
                  </a:srgbClr>
                </a:solidFill>
                <a:latin typeface="Poppins" panose="00000500000000000000" pitchFamily="2" charset="0"/>
                <a:cs typeface="Poppins" panose="00000500000000000000" pitchFamily="2" charset="0"/>
              </a:rPr>
              <a:t>. 1996;50(6):302-310. 3. </a:t>
            </a:r>
            <a:r>
              <a:rPr lang="en-US" sz="700" err="1">
                <a:solidFill>
                  <a:srgbClr val="E7E6E6">
                    <a:lumMod val="25000"/>
                  </a:srgbClr>
                </a:solidFill>
                <a:latin typeface="Poppins" panose="00000500000000000000" pitchFamily="2" charset="0"/>
                <a:cs typeface="Poppins" panose="00000500000000000000" pitchFamily="2" charset="0"/>
              </a:rPr>
              <a:t>Oparil</a:t>
            </a:r>
            <a:r>
              <a:rPr lang="en-US" sz="700">
                <a:solidFill>
                  <a:srgbClr val="E7E6E6">
                    <a:lumMod val="25000"/>
                  </a:srgbClr>
                </a:solidFill>
                <a:latin typeface="Poppins" panose="00000500000000000000" pitchFamily="2" charset="0"/>
                <a:cs typeface="Poppins" panose="00000500000000000000" pitchFamily="2" charset="0"/>
              </a:rPr>
              <a:t> S et al. </a:t>
            </a:r>
            <a:r>
              <a:rPr lang="en-US" sz="700" i="1">
                <a:solidFill>
                  <a:srgbClr val="E7E6E6">
                    <a:lumMod val="25000"/>
                  </a:srgbClr>
                </a:solidFill>
                <a:latin typeface="Poppins" panose="00000500000000000000" pitchFamily="2" charset="0"/>
                <a:cs typeface="Poppins" panose="00000500000000000000" pitchFamily="2" charset="0"/>
              </a:rPr>
              <a:t>J Clin </a:t>
            </a:r>
            <a:r>
              <a:rPr lang="en-US" sz="700" i="1" err="1">
                <a:solidFill>
                  <a:srgbClr val="E7E6E6">
                    <a:lumMod val="25000"/>
                  </a:srgbClr>
                </a:solidFill>
                <a:latin typeface="Poppins" panose="00000500000000000000" pitchFamily="2" charset="0"/>
                <a:cs typeface="Poppins" panose="00000500000000000000" pitchFamily="2" charset="0"/>
              </a:rPr>
              <a:t>Hypertens</a:t>
            </a:r>
            <a:r>
              <a:rPr lang="en-US" sz="700">
                <a:solidFill>
                  <a:srgbClr val="E7E6E6">
                    <a:lumMod val="25000"/>
                  </a:srgbClr>
                </a:solidFill>
                <a:latin typeface="Poppins" panose="00000500000000000000" pitchFamily="2" charset="0"/>
                <a:cs typeface="Poppins" panose="00000500000000000000" pitchFamily="2" charset="0"/>
              </a:rPr>
              <a:t>. 2001;3:283–291. 4. Calvo C et al. </a:t>
            </a:r>
            <a:r>
              <a:rPr lang="en-US" sz="700" i="1">
                <a:solidFill>
                  <a:srgbClr val="E7E6E6">
                    <a:lumMod val="25000"/>
                  </a:srgbClr>
                </a:solidFill>
                <a:latin typeface="Poppins" panose="00000500000000000000" pitchFamily="2" charset="0"/>
                <a:cs typeface="Poppins" panose="00000500000000000000" pitchFamily="2" charset="0"/>
              </a:rPr>
              <a:t>J </a:t>
            </a:r>
            <a:r>
              <a:rPr lang="en-US" sz="700" i="1" err="1">
                <a:solidFill>
                  <a:srgbClr val="E7E6E6">
                    <a:lumMod val="25000"/>
                  </a:srgbClr>
                </a:solidFill>
                <a:latin typeface="Poppins" panose="00000500000000000000" pitchFamily="2" charset="0"/>
                <a:cs typeface="Poppins" panose="00000500000000000000" pitchFamily="2" charset="0"/>
              </a:rPr>
              <a:t>Hypertens</a:t>
            </a:r>
            <a:r>
              <a:rPr lang="en-US" sz="700">
                <a:solidFill>
                  <a:srgbClr val="E7E6E6">
                    <a:lumMod val="25000"/>
                  </a:srgbClr>
                </a:solidFill>
                <a:latin typeface="Poppins" panose="00000500000000000000" pitchFamily="2" charset="0"/>
                <a:cs typeface="Poppins" panose="00000500000000000000" pitchFamily="2" charset="0"/>
              </a:rPr>
              <a:t>. 2004;22:837–846. 5. Amlodipine SmPC. 6. Atorvastatin SmPC.  7. Rosuvastatin SmPC. 8. Simvastatin SmPC.</a:t>
            </a:r>
          </a:p>
        </p:txBody>
      </p:sp>
      <p:sp>
        <p:nvSpPr>
          <p:cNvPr id="70" name="Titre 3">
            <a:extLst>
              <a:ext uri="{FF2B5EF4-FFF2-40B4-BE49-F238E27FC236}">
                <a16:creationId xmlns:a16="http://schemas.microsoft.com/office/drawing/2014/main" id="{7FEB18E8-666A-BF7D-B845-0DF90972301B}"/>
              </a:ext>
            </a:extLst>
          </p:cNvPr>
          <p:cNvSpPr txBox="1">
            <a:spLocks/>
          </p:cNvSpPr>
          <p:nvPr/>
        </p:nvSpPr>
        <p:spPr>
          <a:xfrm>
            <a:off x="443999" y="327183"/>
            <a:ext cx="10958009" cy="867930"/>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b="1">
                <a:solidFill>
                  <a:schemeClr val="tx2">
                    <a:lumMod val="75000"/>
                  </a:schemeClr>
                </a:solidFill>
                <a:latin typeface="Poppins" panose="00000500000000000000" pitchFamily="2" charset="0"/>
                <a:cs typeface="Poppins" panose="00000500000000000000" pitchFamily="2" charset="0"/>
              </a:rPr>
              <a:t>Perindopril, amlodipine and atorvastatin</a:t>
            </a:r>
          </a:p>
          <a:p>
            <a:r>
              <a:rPr lang="en-US" sz="2800" b="1">
                <a:solidFill>
                  <a:schemeClr val="tx2">
                    <a:lumMod val="75000"/>
                  </a:schemeClr>
                </a:solidFill>
                <a:latin typeface="Poppins" panose="00000500000000000000" pitchFamily="2" charset="0"/>
                <a:cs typeface="Poppins" panose="00000500000000000000" pitchFamily="2" charset="0"/>
              </a:rPr>
              <a:t>24-hour BP and LDL-C control*</a:t>
            </a:r>
          </a:p>
        </p:txBody>
      </p:sp>
      <p:sp>
        <p:nvSpPr>
          <p:cNvPr id="71" name="Rounded Rectangle 70">
            <a:extLst>
              <a:ext uri="{FF2B5EF4-FFF2-40B4-BE49-F238E27FC236}">
                <a16:creationId xmlns:a16="http://schemas.microsoft.com/office/drawing/2014/main" id="{C3F21BB4-8ADB-BE50-243B-E836A56BBE42}"/>
              </a:ext>
            </a:extLst>
          </p:cNvPr>
          <p:cNvSpPr/>
          <p:nvPr/>
        </p:nvSpPr>
        <p:spPr>
          <a:xfrm>
            <a:off x="627529" y="4476924"/>
            <a:ext cx="3434598" cy="1051294"/>
          </a:xfrm>
          <a:prstGeom prst="roundRect">
            <a:avLst/>
          </a:prstGeom>
          <a:solidFill>
            <a:srgbClr val="E12487">
              <a:alpha val="1000"/>
            </a:srgbClr>
          </a:solidFill>
          <a:ln w="19050" cap="flat" cmpd="sng" algn="ctr">
            <a:gradFill>
              <a:gsLst>
                <a:gs pos="0">
                  <a:srgbClr val="E12487"/>
                </a:gs>
                <a:gs pos="100000">
                  <a:srgbClr val="30708D"/>
                </a:gs>
              </a:gsLst>
              <a:lin ang="5400000" scaled="1"/>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72" name="Rounded Rectangle 71">
            <a:extLst>
              <a:ext uri="{FF2B5EF4-FFF2-40B4-BE49-F238E27FC236}">
                <a16:creationId xmlns:a16="http://schemas.microsoft.com/office/drawing/2014/main" id="{7FA421C6-BB71-E2FD-BF07-05E2993F9745}"/>
              </a:ext>
            </a:extLst>
          </p:cNvPr>
          <p:cNvSpPr/>
          <p:nvPr/>
        </p:nvSpPr>
        <p:spPr>
          <a:xfrm>
            <a:off x="627529" y="1428900"/>
            <a:ext cx="3434598" cy="2559459"/>
          </a:xfrm>
          <a:prstGeom prst="roundRect">
            <a:avLst/>
          </a:prstGeom>
          <a:solidFill>
            <a:srgbClr val="E12487">
              <a:alpha val="1000"/>
            </a:srgbClr>
          </a:solidFill>
          <a:ln w="19050" cap="flat" cmpd="sng" algn="ctr">
            <a:gradFill>
              <a:gsLst>
                <a:gs pos="0">
                  <a:srgbClr val="3B8AA6"/>
                </a:gs>
                <a:gs pos="100000">
                  <a:srgbClr val="30708D"/>
                </a:gs>
              </a:gsLst>
              <a:lin ang="5400000" scaled="1"/>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grpSp>
        <p:nvGrpSpPr>
          <p:cNvPr id="73" name="Group 72">
            <a:extLst>
              <a:ext uri="{FF2B5EF4-FFF2-40B4-BE49-F238E27FC236}">
                <a16:creationId xmlns:a16="http://schemas.microsoft.com/office/drawing/2014/main" id="{E6FFF684-000D-DCEB-828F-792D216AADE7}"/>
              </a:ext>
            </a:extLst>
          </p:cNvPr>
          <p:cNvGrpSpPr/>
          <p:nvPr/>
        </p:nvGrpSpPr>
        <p:grpSpPr>
          <a:xfrm>
            <a:off x="4126548" y="1434340"/>
            <a:ext cx="7063755" cy="261610"/>
            <a:chOff x="4000662" y="1517948"/>
            <a:chExt cx="7063755" cy="261610"/>
          </a:xfrm>
        </p:grpSpPr>
        <p:sp>
          <p:nvSpPr>
            <p:cNvPr id="74" name="Organigramme : Alternative 3">
              <a:extLst>
                <a:ext uri="{FF2B5EF4-FFF2-40B4-BE49-F238E27FC236}">
                  <a16:creationId xmlns:a16="http://schemas.microsoft.com/office/drawing/2014/main" id="{CEFE2C6F-AEC7-03E2-6282-5B09D11552B2}"/>
                </a:ext>
              </a:extLst>
            </p:cNvPr>
            <p:cNvSpPr/>
            <p:nvPr/>
          </p:nvSpPr>
          <p:spPr>
            <a:xfrm>
              <a:off x="5391692" y="1533337"/>
              <a:ext cx="5652655" cy="246221"/>
            </a:xfrm>
            <a:prstGeom prst="flowChartAlternateProcess">
              <a:avLst/>
            </a:prstGeom>
            <a:solidFill>
              <a:srgbClr val="346E8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75" name="ZoneTexte 5">
              <a:extLst>
                <a:ext uri="{FF2B5EF4-FFF2-40B4-BE49-F238E27FC236}">
                  <a16:creationId xmlns:a16="http://schemas.microsoft.com/office/drawing/2014/main" id="{1A3878D7-83CB-1EA0-2E50-BC5D3060EA51}"/>
                </a:ext>
              </a:extLst>
            </p:cNvPr>
            <p:cNvSpPr txBox="1"/>
            <p:nvPr/>
          </p:nvSpPr>
          <p:spPr>
            <a:xfrm>
              <a:off x="4000662" y="1532354"/>
              <a:ext cx="1246909" cy="184666"/>
            </a:xfrm>
            <a:prstGeom prst="rect">
              <a:avLst/>
            </a:prstGeom>
            <a:noFill/>
          </p:spPr>
          <p:txBody>
            <a:bodyPr wrap="square" lIns="0" tIns="0" rIns="0" bIns="0"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rPr>
                <a:t>Perindopril</a:t>
              </a:r>
              <a:r>
                <a:rPr kumimoji="0" lang="en-GB" sz="1200" b="1" i="0" u="none" strike="noStrike" kern="0" cap="none" spc="0" normalizeH="0" baseline="30000" noProof="0">
                  <a:ln>
                    <a:noFill/>
                  </a:ln>
                  <a:solidFill>
                    <a:srgbClr val="346E8D"/>
                  </a:solidFill>
                  <a:effectLst/>
                  <a:uLnTx/>
                  <a:uFillTx/>
                  <a:latin typeface="Poppins" panose="00000500000000000000" pitchFamily="2" charset="0"/>
                  <a:cs typeface="Poppins" panose="00000500000000000000" pitchFamily="2" charset="0"/>
                </a:rPr>
                <a:t>1</a:t>
              </a:r>
              <a:endParaRPr kumimoji="0" lang="fr-FR" sz="1200" b="1" i="0" u="none" strike="noStrike" kern="0" cap="none" spc="0" normalizeH="0" baseline="30000" noProof="0">
                <a:ln>
                  <a:noFill/>
                </a:ln>
                <a:solidFill>
                  <a:srgbClr val="346E8D"/>
                </a:solidFill>
                <a:effectLst/>
                <a:uLnTx/>
                <a:uFillTx/>
                <a:latin typeface="Poppins" panose="00000500000000000000" pitchFamily="2" charset="0"/>
                <a:cs typeface="Poppins" panose="00000500000000000000" pitchFamily="2" charset="0"/>
              </a:endParaRPr>
            </a:p>
          </p:txBody>
        </p:sp>
        <p:sp>
          <p:nvSpPr>
            <p:cNvPr id="76" name="ZoneTexte 6">
              <a:extLst>
                <a:ext uri="{FF2B5EF4-FFF2-40B4-BE49-F238E27FC236}">
                  <a16:creationId xmlns:a16="http://schemas.microsoft.com/office/drawing/2014/main" id="{C583D712-FDF9-DB91-B928-3CD9D8C1C5F9}"/>
                </a:ext>
              </a:extLst>
            </p:cNvPr>
            <p:cNvSpPr txBox="1"/>
            <p:nvPr/>
          </p:nvSpPr>
          <p:spPr>
            <a:xfrm>
              <a:off x="10179675" y="1517948"/>
              <a:ext cx="884742"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FFFFFF"/>
                  </a:solidFill>
                  <a:effectLst/>
                  <a:uLnTx/>
                  <a:uFillTx/>
                  <a:latin typeface="Poppins" panose="00000500000000000000" pitchFamily="2" charset="0"/>
                  <a:cs typeface="Poppins" panose="00000500000000000000" pitchFamily="2" charset="0"/>
                </a:rPr>
                <a:t>87-100%</a:t>
              </a:r>
              <a:endParaRPr kumimoji="0" lang="fr-FR" sz="1100" b="0" i="0" u="none" strike="noStrike" kern="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p:txBody>
        </p:sp>
      </p:grpSp>
      <p:sp>
        <p:nvSpPr>
          <p:cNvPr id="77" name="Organigramme : Alternative 14">
            <a:extLst>
              <a:ext uri="{FF2B5EF4-FFF2-40B4-BE49-F238E27FC236}">
                <a16:creationId xmlns:a16="http://schemas.microsoft.com/office/drawing/2014/main" id="{C0BB2301-E355-949A-341E-6730746DFED3}"/>
              </a:ext>
            </a:extLst>
          </p:cNvPr>
          <p:cNvSpPr/>
          <p:nvPr/>
        </p:nvSpPr>
        <p:spPr>
          <a:xfrm>
            <a:off x="5517578" y="3742138"/>
            <a:ext cx="5652655" cy="246221"/>
          </a:xfrm>
          <a:prstGeom prst="flowChartAlternateProcess">
            <a:avLst/>
          </a:prstGeom>
          <a:solidFill>
            <a:srgbClr val="3D3D3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78" name="ZoneTexte 15">
            <a:extLst>
              <a:ext uri="{FF2B5EF4-FFF2-40B4-BE49-F238E27FC236}">
                <a16:creationId xmlns:a16="http://schemas.microsoft.com/office/drawing/2014/main" id="{A03CD189-2073-4D4D-4608-3A65B144C8E8}"/>
              </a:ext>
            </a:extLst>
          </p:cNvPr>
          <p:cNvSpPr txBox="1"/>
          <p:nvPr/>
        </p:nvSpPr>
        <p:spPr>
          <a:xfrm>
            <a:off x="4196392" y="3711360"/>
            <a:ext cx="1246909" cy="276999"/>
          </a:xfrm>
          <a:prstGeom prst="rect">
            <a:avLst/>
          </a:prstGeom>
          <a:noFill/>
        </p:spPr>
        <p:txBody>
          <a:bodyPr wrap="square" rtlCol="0">
            <a:spAutoFit/>
          </a:bodyPr>
          <a:lstStyle/>
          <a:p>
            <a:pPr algn="r"/>
            <a:r>
              <a:rPr lang="en-GB" sz="1200" b="1">
                <a:solidFill>
                  <a:srgbClr val="3D3D3D"/>
                </a:solidFill>
                <a:latin typeface="Poppins" panose="00000500000000000000" pitchFamily="2" charset="0"/>
                <a:cs typeface="Poppins" panose="00000500000000000000" pitchFamily="2" charset="0"/>
              </a:rPr>
              <a:t>Amlodipine</a:t>
            </a:r>
            <a:r>
              <a:rPr lang="en-GB" sz="1200" b="1" baseline="30000">
                <a:solidFill>
                  <a:srgbClr val="3D3D3D"/>
                </a:solidFill>
                <a:latin typeface="Poppins" panose="00000500000000000000" pitchFamily="2" charset="0"/>
                <a:cs typeface="Poppins" panose="00000500000000000000" pitchFamily="2" charset="0"/>
              </a:rPr>
              <a:t>5</a:t>
            </a:r>
            <a:endParaRPr lang="fr-FR" sz="1200" b="1" baseline="30000">
              <a:solidFill>
                <a:srgbClr val="3D3D3D"/>
              </a:solidFill>
              <a:latin typeface="Poppins" panose="00000500000000000000" pitchFamily="2" charset="0"/>
              <a:cs typeface="Poppins" panose="00000500000000000000" pitchFamily="2" charset="0"/>
            </a:endParaRPr>
          </a:p>
        </p:txBody>
      </p:sp>
      <p:sp>
        <p:nvSpPr>
          <p:cNvPr id="79" name="ZoneTexte 16">
            <a:extLst>
              <a:ext uri="{FF2B5EF4-FFF2-40B4-BE49-F238E27FC236}">
                <a16:creationId xmlns:a16="http://schemas.microsoft.com/office/drawing/2014/main" id="{C0EE0B79-720A-592A-1535-5A69307A0A6B}"/>
              </a:ext>
            </a:extLst>
          </p:cNvPr>
          <p:cNvSpPr txBox="1"/>
          <p:nvPr/>
        </p:nvSpPr>
        <p:spPr>
          <a:xfrm>
            <a:off x="10317563" y="3726749"/>
            <a:ext cx="1246909" cy="261610"/>
          </a:xfrm>
          <a:prstGeom prst="rect">
            <a:avLst/>
          </a:prstGeom>
          <a:noFill/>
        </p:spPr>
        <p:txBody>
          <a:bodyPr wrap="square" rtlCol="0">
            <a:spAutoFit/>
          </a:bodyPr>
          <a:lstStyle/>
          <a:p>
            <a:r>
              <a:rPr lang="en-GB" sz="1100">
                <a:solidFill>
                  <a:srgbClr val="FFFFFF"/>
                </a:solidFill>
                <a:latin typeface="Poppins" panose="00000500000000000000" pitchFamily="2" charset="0"/>
                <a:cs typeface="Poppins" panose="00000500000000000000" pitchFamily="2" charset="0"/>
              </a:rPr>
              <a:t>50-100%</a:t>
            </a:r>
            <a:endParaRPr lang="fr-FR" sz="1100">
              <a:solidFill>
                <a:srgbClr val="FFFFFF"/>
              </a:solidFill>
              <a:latin typeface="Poppins" panose="00000500000000000000" pitchFamily="2" charset="0"/>
              <a:cs typeface="Poppins" panose="00000500000000000000" pitchFamily="2" charset="0"/>
            </a:endParaRPr>
          </a:p>
        </p:txBody>
      </p:sp>
      <p:sp>
        <p:nvSpPr>
          <p:cNvPr id="80" name="Organigramme : Alternative 30">
            <a:extLst>
              <a:ext uri="{FF2B5EF4-FFF2-40B4-BE49-F238E27FC236}">
                <a16:creationId xmlns:a16="http://schemas.microsoft.com/office/drawing/2014/main" id="{18713E48-F49E-E171-C40A-330AD1EF9BED}"/>
              </a:ext>
            </a:extLst>
          </p:cNvPr>
          <p:cNvSpPr/>
          <p:nvPr/>
        </p:nvSpPr>
        <p:spPr>
          <a:xfrm>
            <a:off x="5517151" y="4548452"/>
            <a:ext cx="5652655" cy="272442"/>
          </a:xfrm>
          <a:prstGeom prst="flowChartAlternateProcess">
            <a:avLst/>
          </a:prstGeom>
          <a:solidFill>
            <a:srgbClr val="E97CB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81" name="ZoneTexte 31">
            <a:extLst>
              <a:ext uri="{FF2B5EF4-FFF2-40B4-BE49-F238E27FC236}">
                <a16:creationId xmlns:a16="http://schemas.microsoft.com/office/drawing/2014/main" id="{EA291C56-A7DC-53C4-4629-DD4642E52005}"/>
              </a:ext>
            </a:extLst>
          </p:cNvPr>
          <p:cNvSpPr txBox="1"/>
          <p:nvPr/>
        </p:nvSpPr>
        <p:spPr>
          <a:xfrm>
            <a:off x="4113268" y="4476924"/>
            <a:ext cx="1330033" cy="369332"/>
          </a:xfrm>
          <a:prstGeom prst="rect">
            <a:avLst/>
          </a:prstGeom>
          <a:noFill/>
        </p:spPr>
        <p:txBody>
          <a:bodyPr wrap="square" rtlCol="0">
            <a:spAutoFit/>
          </a:bodyPr>
          <a:lstStyle/>
          <a:p>
            <a:pPr algn="r"/>
            <a:r>
              <a:rPr lang="en-GB" sz="1200" b="1">
                <a:solidFill>
                  <a:srgbClr val="E97CB7"/>
                </a:solidFill>
                <a:latin typeface="Poppins" panose="00000500000000000000" pitchFamily="2" charset="0"/>
                <a:cs typeface="Poppins" panose="00000500000000000000" pitchFamily="2" charset="0"/>
              </a:rPr>
              <a:t>Atorvastatin</a:t>
            </a:r>
            <a:r>
              <a:rPr lang="en-GB" sz="1200" b="1" baseline="30000">
                <a:solidFill>
                  <a:srgbClr val="E97CB7"/>
                </a:solidFill>
                <a:latin typeface="Poppins" panose="00000500000000000000" pitchFamily="2" charset="0"/>
                <a:cs typeface="Poppins" panose="00000500000000000000" pitchFamily="2" charset="0"/>
              </a:rPr>
              <a:t>6</a:t>
            </a:r>
            <a:r>
              <a:rPr lang="en-GB" sz="1200" b="1">
                <a:solidFill>
                  <a:srgbClr val="E97CB7"/>
                </a:solidFill>
                <a:latin typeface="Poppins" panose="00000500000000000000" pitchFamily="2" charset="0"/>
                <a:cs typeface="Poppins" panose="00000500000000000000" pitchFamily="2" charset="0"/>
              </a:rPr>
              <a:t> </a:t>
            </a:r>
          </a:p>
          <a:p>
            <a:pPr algn="r"/>
            <a:r>
              <a:rPr lang="en-GB" sz="600" b="1">
                <a:solidFill>
                  <a:srgbClr val="E97CB7"/>
                </a:solidFill>
                <a:latin typeface="Poppins" panose="00000500000000000000" pitchFamily="2" charset="0"/>
                <a:cs typeface="Poppins" panose="00000500000000000000" pitchFamily="2" charset="0"/>
              </a:rPr>
              <a:t>         And its metabolites</a:t>
            </a:r>
            <a:endParaRPr lang="fr-FR" sz="600" b="1">
              <a:solidFill>
                <a:srgbClr val="E97CB7"/>
              </a:solidFill>
              <a:latin typeface="Poppins" panose="00000500000000000000" pitchFamily="2" charset="0"/>
              <a:cs typeface="Poppins" panose="00000500000000000000" pitchFamily="2" charset="0"/>
            </a:endParaRPr>
          </a:p>
        </p:txBody>
      </p:sp>
      <p:sp>
        <p:nvSpPr>
          <p:cNvPr id="82" name="ZoneTexte 32">
            <a:extLst>
              <a:ext uri="{FF2B5EF4-FFF2-40B4-BE49-F238E27FC236}">
                <a16:creationId xmlns:a16="http://schemas.microsoft.com/office/drawing/2014/main" id="{729C9206-32E9-AC19-45A6-AE421092C8B6}"/>
              </a:ext>
            </a:extLst>
          </p:cNvPr>
          <p:cNvSpPr txBox="1"/>
          <p:nvPr/>
        </p:nvSpPr>
        <p:spPr>
          <a:xfrm>
            <a:off x="10250823" y="4548146"/>
            <a:ext cx="984453" cy="253916"/>
          </a:xfrm>
          <a:prstGeom prst="rect">
            <a:avLst/>
          </a:prstGeom>
          <a:noFill/>
        </p:spPr>
        <p:txBody>
          <a:bodyPr wrap="square" rtlCol="0">
            <a:spAutoFit/>
          </a:bodyPr>
          <a:lstStyle/>
          <a:p>
            <a:r>
              <a:rPr lang="en-GB" sz="1050">
                <a:solidFill>
                  <a:srgbClr val="FFFFFF"/>
                </a:solidFill>
                <a:latin typeface="Poppins" panose="00000500000000000000" pitchFamily="2" charset="0"/>
                <a:cs typeface="Poppins" panose="00000500000000000000" pitchFamily="2" charset="0"/>
              </a:rPr>
              <a:t>up to 30 hrs</a:t>
            </a:r>
            <a:endParaRPr lang="fr-FR" sz="1050">
              <a:solidFill>
                <a:srgbClr val="FFFFFF"/>
              </a:solidFill>
              <a:latin typeface="Poppins" panose="00000500000000000000" pitchFamily="2" charset="0"/>
              <a:cs typeface="Poppins" panose="00000500000000000000" pitchFamily="2" charset="0"/>
            </a:endParaRPr>
          </a:p>
        </p:txBody>
      </p:sp>
      <p:sp>
        <p:nvSpPr>
          <p:cNvPr id="83" name="ZoneTexte 33">
            <a:extLst>
              <a:ext uri="{FF2B5EF4-FFF2-40B4-BE49-F238E27FC236}">
                <a16:creationId xmlns:a16="http://schemas.microsoft.com/office/drawing/2014/main" id="{E5347F4B-EA43-20D0-DE30-200E664F184F}"/>
              </a:ext>
            </a:extLst>
          </p:cNvPr>
          <p:cNvSpPr txBox="1"/>
          <p:nvPr/>
        </p:nvSpPr>
        <p:spPr>
          <a:xfrm>
            <a:off x="5562551" y="4553868"/>
            <a:ext cx="3283531" cy="261610"/>
          </a:xfrm>
          <a:prstGeom prst="rect">
            <a:avLst/>
          </a:prstGeom>
          <a:noFill/>
        </p:spPr>
        <p:txBody>
          <a:bodyPr wrap="square" rtlCol="0">
            <a:spAutoFit/>
          </a:bodyPr>
          <a:lstStyle/>
          <a:p>
            <a:r>
              <a:rPr lang="en-GB" sz="1050">
                <a:solidFill>
                  <a:srgbClr val="FFFFFF"/>
                </a:solidFill>
                <a:latin typeface="Poppins" panose="00000500000000000000" pitchFamily="2" charset="0"/>
                <a:cs typeface="Poppins" panose="00000500000000000000" pitchFamily="2" charset="0"/>
              </a:rPr>
              <a:t>Once daily at any time of the day</a:t>
            </a:r>
            <a:endParaRPr lang="fr-FR" sz="1050">
              <a:solidFill>
                <a:srgbClr val="FFFFFF"/>
              </a:solidFill>
              <a:latin typeface="Poppins" panose="00000500000000000000" pitchFamily="2" charset="0"/>
              <a:cs typeface="Poppins" panose="00000500000000000000" pitchFamily="2" charset="0"/>
            </a:endParaRPr>
          </a:p>
        </p:txBody>
      </p:sp>
      <p:sp>
        <p:nvSpPr>
          <p:cNvPr id="84" name="Organigramme : Alternative 36">
            <a:extLst>
              <a:ext uri="{FF2B5EF4-FFF2-40B4-BE49-F238E27FC236}">
                <a16:creationId xmlns:a16="http://schemas.microsoft.com/office/drawing/2014/main" id="{8B59C7C8-491B-B8AC-3C95-ABDE191AF40D}"/>
              </a:ext>
            </a:extLst>
          </p:cNvPr>
          <p:cNvSpPr/>
          <p:nvPr/>
        </p:nvSpPr>
        <p:spPr>
          <a:xfrm>
            <a:off x="5517151" y="4924839"/>
            <a:ext cx="4465769" cy="272442"/>
          </a:xfrm>
          <a:prstGeom prst="flowChartAlternateProcess">
            <a:avLst/>
          </a:prstGeom>
          <a:solidFill>
            <a:srgbClr val="E1248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85" name="ZoneTexte 37">
            <a:extLst>
              <a:ext uri="{FF2B5EF4-FFF2-40B4-BE49-F238E27FC236}">
                <a16:creationId xmlns:a16="http://schemas.microsoft.com/office/drawing/2014/main" id="{3D23C48E-E4D4-111C-2CF8-7FE50791F494}"/>
              </a:ext>
            </a:extLst>
          </p:cNvPr>
          <p:cNvSpPr txBox="1"/>
          <p:nvPr/>
        </p:nvSpPr>
        <p:spPr>
          <a:xfrm>
            <a:off x="4196400" y="4922561"/>
            <a:ext cx="1246901" cy="261610"/>
          </a:xfrm>
          <a:prstGeom prst="rect">
            <a:avLst/>
          </a:prstGeom>
          <a:noFill/>
        </p:spPr>
        <p:txBody>
          <a:bodyPr wrap="square" rtlCol="0">
            <a:spAutoFit/>
          </a:bodyPr>
          <a:lstStyle/>
          <a:p>
            <a:pPr algn="r"/>
            <a:r>
              <a:rPr lang="en-GB" sz="1100">
                <a:solidFill>
                  <a:srgbClr val="E12487"/>
                </a:solidFill>
                <a:latin typeface="Poppins" panose="00000500000000000000" pitchFamily="2" charset="0"/>
                <a:cs typeface="Poppins" panose="00000500000000000000" pitchFamily="2" charset="0"/>
              </a:rPr>
              <a:t>Rosuvastatin</a:t>
            </a:r>
            <a:r>
              <a:rPr lang="en-GB" sz="1100" baseline="30000">
                <a:solidFill>
                  <a:srgbClr val="E12487"/>
                </a:solidFill>
                <a:latin typeface="Poppins" panose="00000500000000000000" pitchFamily="2" charset="0"/>
                <a:cs typeface="Poppins" panose="00000500000000000000" pitchFamily="2" charset="0"/>
              </a:rPr>
              <a:t>7</a:t>
            </a:r>
            <a:r>
              <a:rPr lang="en-GB" sz="1100">
                <a:solidFill>
                  <a:srgbClr val="E12487"/>
                </a:solidFill>
                <a:latin typeface="Poppins" panose="00000500000000000000" pitchFamily="2" charset="0"/>
                <a:cs typeface="Poppins" panose="00000500000000000000" pitchFamily="2" charset="0"/>
              </a:rPr>
              <a:t> </a:t>
            </a:r>
          </a:p>
        </p:txBody>
      </p:sp>
      <p:sp>
        <p:nvSpPr>
          <p:cNvPr id="86" name="ZoneTexte 39">
            <a:extLst>
              <a:ext uri="{FF2B5EF4-FFF2-40B4-BE49-F238E27FC236}">
                <a16:creationId xmlns:a16="http://schemas.microsoft.com/office/drawing/2014/main" id="{6C837904-5FFA-EFEB-B10C-A893A441C9F7}"/>
              </a:ext>
            </a:extLst>
          </p:cNvPr>
          <p:cNvSpPr txBox="1"/>
          <p:nvPr/>
        </p:nvSpPr>
        <p:spPr>
          <a:xfrm>
            <a:off x="5562551" y="4930255"/>
            <a:ext cx="3283531" cy="261610"/>
          </a:xfrm>
          <a:prstGeom prst="rect">
            <a:avLst/>
          </a:prstGeom>
          <a:noFill/>
        </p:spPr>
        <p:txBody>
          <a:bodyPr wrap="square" rtlCol="0">
            <a:spAutoFit/>
          </a:bodyPr>
          <a:lstStyle/>
          <a:p>
            <a:r>
              <a:rPr lang="en-GB" sz="1050">
                <a:solidFill>
                  <a:srgbClr val="FFFFFF"/>
                </a:solidFill>
                <a:latin typeface="Poppins" panose="00000500000000000000" pitchFamily="2" charset="0"/>
                <a:cs typeface="Poppins" panose="00000500000000000000" pitchFamily="2" charset="0"/>
              </a:rPr>
              <a:t>Once daily at any time of the day</a:t>
            </a:r>
            <a:endParaRPr lang="fr-FR" sz="1050">
              <a:solidFill>
                <a:srgbClr val="FFFFFF"/>
              </a:solidFill>
              <a:latin typeface="Poppins" panose="00000500000000000000" pitchFamily="2" charset="0"/>
              <a:cs typeface="Poppins" panose="00000500000000000000" pitchFamily="2" charset="0"/>
            </a:endParaRPr>
          </a:p>
        </p:txBody>
      </p:sp>
      <p:sp>
        <p:nvSpPr>
          <p:cNvPr id="87" name="ZoneTexte 40">
            <a:extLst>
              <a:ext uri="{FF2B5EF4-FFF2-40B4-BE49-F238E27FC236}">
                <a16:creationId xmlns:a16="http://schemas.microsoft.com/office/drawing/2014/main" id="{DBAA7420-DD2B-6556-0F42-51EA9F7FA280}"/>
              </a:ext>
            </a:extLst>
          </p:cNvPr>
          <p:cNvSpPr txBox="1"/>
          <p:nvPr/>
        </p:nvSpPr>
        <p:spPr>
          <a:xfrm>
            <a:off x="9498486" y="4930255"/>
            <a:ext cx="466438" cy="253916"/>
          </a:xfrm>
          <a:prstGeom prst="rect">
            <a:avLst/>
          </a:prstGeom>
          <a:noFill/>
        </p:spPr>
        <p:txBody>
          <a:bodyPr wrap="square" rtlCol="0">
            <a:spAutoFit/>
          </a:bodyPr>
          <a:lstStyle/>
          <a:p>
            <a:pPr algn="ctr"/>
            <a:r>
              <a:rPr lang="en-GB" sz="1050">
                <a:solidFill>
                  <a:srgbClr val="FFFFFF"/>
                </a:solidFill>
                <a:latin typeface="Poppins" panose="00000500000000000000" pitchFamily="2" charset="0"/>
                <a:cs typeface="Poppins" panose="00000500000000000000" pitchFamily="2" charset="0"/>
              </a:rPr>
              <a:t>20 h</a:t>
            </a:r>
            <a:endParaRPr lang="fr-FR" sz="1050">
              <a:solidFill>
                <a:srgbClr val="FFFFFF"/>
              </a:solidFill>
              <a:latin typeface="Poppins" panose="00000500000000000000" pitchFamily="2" charset="0"/>
              <a:cs typeface="Poppins" panose="00000500000000000000" pitchFamily="2" charset="0"/>
            </a:endParaRPr>
          </a:p>
        </p:txBody>
      </p:sp>
      <p:grpSp>
        <p:nvGrpSpPr>
          <p:cNvPr id="88" name="Group 87">
            <a:extLst>
              <a:ext uri="{FF2B5EF4-FFF2-40B4-BE49-F238E27FC236}">
                <a16:creationId xmlns:a16="http://schemas.microsoft.com/office/drawing/2014/main" id="{4781CEFA-43ED-1C09-C718-BEFCAC60D5C5}"/>
              </a:ext>
            </a:extLst>
          </p:cNvPr>
          <p:cNvGrpSpPr/>
          <p:nvPr/>
        </p:nvGrpSpPr>
        <p:grpSpPr>
          <a:xfrm>
            <a:off x="8943785" y="5266608"/>
            <a:ext cx="1723731" cy="262522"/>
            <a:chOff x="8772926" y="5266118"/>
            <a:chExt cx="1723731" cy="262522"/>
          </a:xfrm>
        </p:grpSpPr>
        <p:sp>
          <p:nvSpPr>
            <p:cNvPr id="89" name="Organigramme : Alternative 41">
              <a:extLst>
                <a:ext uri="{FF2B5EF4-FFF2-40B4-BE49-F238E27FC236}">
                  <a16:creationId xmlns:a16="http://schemas.microsoft.com/office/drawing/2014/main" id="{4F72A01F-0CD9-6414-90B9-AB9F8DC4A292}"/>
                </a:ext>
              </a:extLst>
            </p:cNvPr>
            <p:cNvSpPr/>
            <p:nvPr/>
          </p:nvSpPr>
          <p:spPr>
            <a:xfrm>
              <a:off x="8772926" y="5267030"/>
              <a:ext cx="1588656" cy="261610"/>
            </a:xfrm>
            <a:prstGeom prst="flowChartAlternateProcess">
              <a:avLst/>
            </a:prstGeom>
            <a:solidFill>
              <a:srgbClr val="E12487"/>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2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90" name="ZoneTexte 42">
              <a:extLst>
                <a:ext uri="{FF2B5EF4-FFF2-40B4-BE49-F238E27FC236}">
                  <a16:creationId xmlns:a16="http://schemas.microsoft.com/office/drawing/2014/main" id="{64DE4BCD-AAFC-B504-F847-EF72ADE729E7}"/>
                </a:ext>
              </a:extLst>
            </p:cNvPr>
            <p:cNvSpPr txBox="1"/>
            <p:nvPr/>
          </p:nvSpPr>
          <p:spPr>
            <a:xfrm>
              <a:off x="8825092" y="5266118"/>
              <a:ext cx="662708" cy="2308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Poppins" panose="00000500000000000000" pitchFamily="2" charset="0"/>
                  <a:cs typeface="Poppins" panose="00000500000000000000" pitchFamily="2" charset="0"/>
                </a:rPr>
                <a:t>At night</a:t>
              </a:r>
              <a:endParaRPr kumimoji="0" lang="fr-FR" sz="900" b="0" i="0" u="none" strike="noStrike" kern="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p:txBody>
        </p:sp>
        <p:sp>
          <p:nvSpPr>
            <p:cNvPr id="91" name="ZoneTexte 43">
              <a:extLst>
                <a:ext uri="{FF2B5EF4-FFF2-40B4-BE49-F238E27FC236}">
                  <a16:creationId xmlns:a16="http://schemas.microsoft.com/office/drawing/2014/main" id="{36614038-9A7A-20A0-78CD-0335E8D9F77C}"/>
                </a:ext>
              </a:extLst>
            </p:cNvPr>
            <p:cNvSpPr txBox="1"/>
            <p:nvPr/>
          </p:nvSpPr>
          <p:spPr>
            <a:xfrm>
              <a:off x="9833949" y="5267030"/>
              <a:ext cx="662708"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FFFFFF"/>
                  </a:solidFill>
                  <a:effectLst/>
                  <a:uLnTx/>
                  <a:uFillTx/>
                  <a:latin typeface="Poppins" panose="00000500000000000000" pitchFamily="2" charset="0"/>
                  <a:cs typeface="Poppins" panose="00000500000000000000" pitchFamily="2" charset="0"/>
                </a:rPr>
                <a:t>2-5 h</a:t>
              </a:r>
              <a:endParaRPr kumimoji="0" lang="fr-FR" sz="900" b="0" i="0" u="none" strike="noStrike" kern="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p:txBody>
        </p:sp>
      </p:grpSp>
      <p:sp>
        <p:nvSpPr>
          <p:cNvPr id="92" name="ZoneTexte 44">
            <a:extLst>
              <a:ext uri="{FF2B5EF4-FFF2-40B4-BE49-F238E27FC236}">
                <a16:creationId xmlns:a16="http://schemas.microsoft.com/office/drawing/2014/main" id="{193AEC48-15CB-8100-5E00-022177003E31}"/>
              </a:ext>
            </a:extLst>
          </p:cNvPr>
          <p:cNvSpPr txBox="1"/>
          <p:nvPr/>
        </p:nvSpPr>
        <p:spPr>
          <a:xfrm>
            <a:off x="4196400" y="5287300"/>
            <a:ext cx="1246901" cy="261610"/>
          </a:xfrm>
          <a:prstGeom prst="rect">
            <a:avLst/>
          </a:prstGeom>
          <a:noFill/>
        </p:spPr>
        <p:txBody>
          <a:bodyPr wrap="square" rtlCol="0">
            <a:spAutoFit/>
          </a:bodyPr>
          <a:lstStyle/>
          <a:p>
            <a:pPr algn="r"/>
            <a:r>
              <a:rPr lang="en-GB" sz="1100">
                <a:solidFill>
                  <a:srgbClr val="E12487"/>
                </a:solidFill>
                <a:latin typeface="Poppins" panose="00000500000000000000" pitchFamily="2" charset="0"/>
                <a:cs typeface="Poppins" panose="00000500000000000000" pitchFamily="2" charset="0"/>
              </a:rPr>
              <a:t>Simvastatin</a:t>
            </a:r>
            <a:r>
              <a:rPr lang="en-GB" sz="1100" baseline="30000">
                <a:solidFill>
                  <a:srgbClr val="E12487"/>
                </a:solidFill>
                <a:latin typeface="Poppins" panose="00000500000000000000" pitchFamily="2" charset="0"/>
                <a:cs typeface="Poppins" panose="00000500000000000000" pitchFamily="2" charset="0"/>
              </a:rPr>
              <a:t>8</a:t>
            </a:r>
            <a:r>
              <a:rPr lang="en-GB" sz="1100">
                <a:solidFill>
                  <a:srgbClr val="E12487"/>
                </a:solidFill>
                <a:latin typeface="Poppins" panose="00000500000000000000" pitchFamily="2" charset="0"/>
                <a:cs typeface="Poppins" panose="00000500000000000000" pitchFamily="2" charset="0"/>
              </a:rPr>
              <a:t> </a:t>
            </a:r>
          </a:p>
        </p:txBody>
      </p:sp>
      <p:grpSp>
        <p:nvGrpSpPr>
          <p:cNvPr id="93" name="Group 92">
            <a:extLst>
              <a:ext uri="{FF2B5EF4-FFF2-40B4-BE49-F238E27FC236}">
                <a16:creationId xmlns:a16="http://schemas.microsoft.com/office/drawing/2014/main" id="{3180D3E8-B26C-D2F1-F737-835F2F8FB7E4}"/>
              </a:ext>
            </a:extLst>
          </p:cNvPr>
          <p:cNvGrpSpPr/>
          <p:nvPr/>
        </p:nvGrpSpPr>
        <p:grpSpPr>
          <a:xfrm>
            <a:off x="4105076" y="2305718"/>
            <a:ext cx="5348437" cy="230832"/>
            <a:chOff x="3979190" y="2491033"/>
            <a:chExt cx="5348437" cy="230832"/>
          </a:xfrm>
        </p:grpSpPr>
        <p:sp>
          <p:nvSpPr>
            <p:cNvPr id="94" name="ZoneTexte 9">
              <a:extLst>
                <a:ext uri="{FF2B5EF4-FFF2-40B4-BE49-F238E27FC236}">
                  <a16:creationId xmlns:a16="http://schemas.microsoft.com/office/drawing/2014/main" id="{70058375-B77C-300A-C571-634DEE740381}"/>
                </a:ext>
              </a:extLst>
            </p:cNvPr>
            <p:cNvSpPr txBox="1"/>
            <p:nvPr/>
          </p:nvSpPr>
          <p:spPr>
            <a:xfrm>
              <a:off x="3979190" y="2525290"/>
              <a:ext cx="1268381" cy="169277"/>
            </a:xfrm>
            <a:prstGeom prst="rect">
              <a:avLst/>
            </a:prstGeom>
            <a:noFill/>
          </p:spPr>
          <p:txBody>
            <a:bodyPr wrap="square" lIns="0" tIns="0" rIns="0" bIns="0"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rPr>
                <a:t>Losartan</a:t>
              </a:r>
              <a:r>
                <a:rPr kumimoji="0" lang="en-GB" sz="1100" b="0" i="0" u="none" strike="noStrike" kern="0" cap="none" spc="0" normalizeH="0" baseline="30000" noProof="0">
                  <a:ln>
                    <a:noFill/>
                  </a:ln>
                  <a:solidFill>
                    <a:srgbClr val="242269"/>
                  </a:solidFill>
                  <a:effectLst/>
                  <a:uLnTx/>
                  <a:uFillTx/>
                  <a:latin typeface="Poppins" panose="00000500000000000000" pitchFamily="2" charset="0"/>
                  <a:cs typeface="Poppins" panose="00000500000000000000" pitchFamily="2" charset="0"/>
                </a:rPr>
                <a:t>3</a:t>
              </a:r>
              <a:endParaRPr kumimoji="0" lang="fr-FR"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endParaRPr>
            </a:p>
          </p:txBody>
        </p:sp>
        <p:sp>
          <p:nvSpPr>
            <p:cNvPr id="95" name="Organigramme : Alternative 17">
              <a:extLst>
                <a:ext uri="{FF2B5EF4-FFF2-40B4-BE49-F238E27FC236}">
                  <a16:creationId xmlns:a16="http://schemas.microsoft.com/office/drawing/2014/main" id="{7C29C922-E55E-E5A4-1D9E-D7B334E127EB}"/>
                </a:ext>
              </a:extLst>
            </p:cNvPr>
            <p:cNvSpPr/>
            <p:nvPr/>
          </p:nvSpPr>
          <p:spPr>
            <a:xfrm>
              <a:off x="5391692" y="2524945"/>
              <a:ext cx="3505232" cy="185356"/>
            </a:xfrm>
            <a:prstGeom prst="flowChartAlternateProcess">
              <a:avLst/>
            </a:prstGeom>
            <a:solidFill>
              <a:srgbClr val="346E8D">
                <a:alpha val="19000"/>
              </a:srgbClr>
            </a:solidFill>
            <a:ln w="12700" cap="flat" cmpd="sng" algn="ctr">
              <a:solidFill>
                <a:srgbClr val="346E8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96" name="ZoneTexte 21">
              <a:extLst>
                <a:ext uri="{FF2B5EF4-FFF2-40B4-BE49-F238E27FC236}">
                  <a16:creationId xmlns:a16="http://schemas.microsoft.com/office/drawing/2014/main" id="{5D43D279-4572-9633-CEE9-B47E5094569C}"/>
                </a:ext>
              </a:extLst>
            </p:cNvPr>
            <p:cNvSpPr txBox="1"/>
            <p:nvPr/>
          </p:nvSpPr>
          <p:spPr>
            <a:xfrm>
              <a:off x="8059246" y="2491033"/>
              <a:ext cx="1268381" cy="2308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rPr>
                <a:t>64%</a:t>
              </a:r>
              <a:endParaRPr kumimoji="0" lang="fr-FR"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endParaRPr>
            </a:p>
          </p:txBody>
        </p:sp>
      </p:grpSp>
      <p:grpSp>
        <p:nvGrpSpPr>
          <p:cNvPr id="97" name="Group 96">
            <a:extLst>
              <a:ext uri="{FF2B5EF4-FFF2-40B4-BE49-F238E27FC236}">
                <a16:creationId xmlns:a16="http://schemas.microsoft.com/office/drawing/2014/main" id="{25B02AC0-3556-9FA2-EC73-D89927AD81F3}"/>
              </a:ext>
            </a:extLst>
          </p:cNvPr>
          <p:cNvGrpSpPr/>
          <p:nvPr/>
        </p:nvGrpSpPr>
        <p:grpSpPr>
          <a:xfrm>
            <a:off x="4105076" y="2588238"/>
            <a:ext cx="4845902" cy="230832"/>
            <a:chOff x="3979190" y="2750246"/>
            <a:chExt cx="4845902" cy="230832"/>
          </a:xfrm>
        </p:grpSpPr>
        <p:sp>
          <p:nvSpPr>
            <p:cNvPr id="98" name="ZoneTexte 10">
              <a:extLst>
                <a:ext uri="{FF2B5EF4-FFF2-40B4-BE49-F238E27FC236}">
                  <a16:creationId xmlns:a16="http://schemas.microsoft.com/office/drawing/2014/main" id="{F1D28F63-E76D-5BE7-DB7E-E17A44661F61}"/>
                </a:ext>
              </a:extLst>
            </p:cNvPr>
            <p:cNvSpPr txBox="1"/>
            <p:nvPr/>
          </p:nvSpPr>
          <p:spPr>
            <a:xfrm>
              <a:off x="3979190" y="2784503"/>
              <a:ext cx="1268381" cy="169277"/>
            </a:xfrm>
            <a:prstGeom prst="rect">
              <a:avLst/>
            </a:prstGeom>
            <a:noFill/>
          </p:spPr>
          <p:txBody>
            <a:bodyPr wrap="square" lIns="0" tIns="0" rIns="0" bIns="0"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rPr>
                <a:t>Valsartan</a:t>
              </a:r>
              <a:r>
                <a:rPr kumimoji="0" lang="en-GB" sz="1100" b="0" i="0" u="none" strike="noStrike" kern="0" cap="none" spc="0" normalizeH="0" baseline="30000" noProof="0">
                  <a:ln>
                    <a:noFill/>
                  </a:ln>
                  <a:solidFill>
                    <a:srgbClr val="242269"/>
                  </a:solidFill>
                  <a:effectLst/>
                  <a:uLnTx/>
                  <a:uFillTx/>
                  <a:latin typeface="Poppins" panose="00000500000000000000" pitchFamily="2" charset="0"/>
                  <a:cs typeface="Poppins" panose="00000500000000000000" pitchFamily="2" charset="0"/>
                </a:rPr>
                <a:t>3</a:t>
              </a:r>
              <a:endParaRPr kumimoji="0" lang="fr-FR"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endParaRPr>
            </a:p>
          </p:txBody>
        </p:sp>
        <p:sp>
          <p:nvSpPr>
            <p:cNvPr id="99" name="Organigramme : Alternative 22">
              <a:extLst>
                <a:ext uri="{FF2B5EF4-FFF2-40B4-BE49-F238E27FC236}">
                  <a16:creationId xmlns:a16="http://schemas.microsoft.com/office/drawing/2014/main" id="{E6B0F26E-A3CD-28B7-55E9-ACFD98695105}"/>
                </a:ext>
              </a:extLst>
            </p:cNvPr>
            <p:cNvSpPr/>
            <p:nvPr/>
          </p:nvSpPr>
          <p:spPr>
            <a:xfrm>
              <a:off x="5391692" y="2790238"/>
              <a:ext cx="2996533" cy="173196"/>
            </a:xfrm>
            <a:prstGeom prst="flowChartAlternateProcess">
              <a:avLst/>
            </a:prstGeom>
            <a:solidFill>
              <a:srgbClr val="346E8D">
                <a:alpha val="19000"/>
              </a:srgbClr>
            </a:solidFill>
            <a:ln w="12700" cap="flat" cmpd="sng" algn="ctr">
              <a:solidFill>
                <a:srgbClr val="346E8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100" name="ZoneTexte 23">
              <a:extLst>
                <a:ext uri="{FF2B5EF4-FFF2-40B4-BE49-F238E27FC236}">
                  <a16:creationId xmlns:a16="http://schemas.microsoft.com/office/drawing/2014/main" id="{85D23C2C-9901-CC99-02A5-757DA0C11AD4}"/>
                </a:ext>
              </a:extLst>
            </p:cNvPr>
            <p:cNvSpPr txBox="1"/>
            <p:nvPr/>
          </p:nvSpPr>
          <p:spPr>
            <a:xfrm>
              <a:off x="7648314" y="2750246"/>
              <a:ext cx="1176778" cy="2308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242269">
                      <a:lumMod val="75000"/>
                    </a:srgbClr>
                  </a:solidFill>
                  <a:effectLst/>
                  <a:uLnTx/>
                  <a:uFillTx/>
                  <a:latin typeface="Poppins" panose="00000500000000000000" pitchFamily="2" charset="0"/>
                  <a:cs typeface="Poppins" panose="00000500000000000000" pitchFamily="2" charset="0"/>
                </a:rPr>
                <a:t>55%</a:t>
              </a:r>
              <a:endParaRPr kumimoji="0" lang="fr-FR" sz="900" b="0" i="0" u="none" strike="noStrike" kern="0" cap="none" spc="0" normalizeH="0" baseline="0" noProof="0">
                <a:ln>
                  <a:noFill/>
                </a:ln>
                <a:solidFill>
                  <a:srgbClr val="242269">
                    <a:lumMod val="75000"/>
                  </a:srgbClr>
                </a:solidFill>
                <a:effectLst/>
                <a:uLnTx/>
                <a:uFillTx/>
                <a:latin typeface="Poppins" panose="00000500000000000000" pitchFamily="2" charset="0"/>
                <a:cs typeface="Poppins" panose="00000500000000000000" pitchFamily="2" charset="0"/>
              </a:endParaRPr>
            </a:p>
          </p:txBody>
        </p:sp>
      </p:grpSp>
      <p:grpSp>
        <p:nvGrpSpPr>
          <p:cNvPr id="101" name="Group 100">
            <a:extLst>
              <a:ext uri="{FF2B5EF4-FFF2-40B4-BE49-F238E27FC236}">
                <a16:creationId xmlns:a16="http://schemas.microsoft.com/office/drawing/2014/main" id="{69027002-E007-0926-5123-220ACAFE0854}"/>
              </a:ext>
            </a:extLst>
          </p:cNvPr>
          <p:cNvGrpSpPr/>
          <p:nvPr/>
        </p:nvGrpSpPr>
        <p:grpSpPr>
          <a:xfrm>
            <a:off x="4105076" y="3146318"/>
            <a:ext cx="5587769" cy="230832"/>
            <a:chOff x="3979190" y="3261712"/>
            <a:chExt cx="5587769" cy="230832"/>
          </a:xfrm>
        </p:grpSpPr>
        <p:sp>
          <p:nvSpPr>
            <p:cNvPr id="102" name="ZoneTexte 12">
              <a:extLst>
                <a:ext uri="{FF2B5EF4-FFF2-40B4-BE49-F238E27FC236}">
                  <a16:creationId xmlns:a16="http://schemas.microsoft.com/office/drawing/2014/main" id="{33FBF30A-649E-3DB1-48C0-BA80D699B76C}"/>
                </a:ext>
              </a:extLst>
            </p:cNvPr>
            <p:cNvSpPr txBox="1"/>
            <p:nvPr/>
          </p:nvSpPr>
          <p:spPr>
            <a:xfrm>
              <a:off x="3979190" y="3295969"/>
              <a:ext cx="1268381" cy="169277"/>
            </a:xfrm>
            <a:prstGeom prst="rect">
              <a:avLst/>
            </a:prstGeom>
            <a:noFill/>
          </p:spPr>
          <p:txBody>
            <a:bodyPr wrap="square" lIns="0" tIns="0" rIns="0" bIns="0"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rPr>
                <a:t>Olmesartan</a:t>
              </a:r>
              <a:r>
                <a:rPr kumimoji="0" lang="en-GB" sz="1100" b="0" i="0" u="none" strike="noStrike" kern="0" cap="none" spc="0" normalizeH="0" baseline="30000" noProof="0">
                  <a:ln>
                    <a:noFill/>
                  </a:ln>
                  <a:solidFill>
                    <a:srgbClr val="242269"/>
                  </a:solidFill>
                  <a:effectLst/>
                  <a:uLnTx/>
                  <a:uFillTx/>
                  <a:latin typeface="Poppins" panose="00000500000000000000" pitchFamily="2" charset="0"/>
                  <a:cs typeface="Poppins" panose="00000500000000000000" pitchFamily="2" charset="0"/>
                </a:rPr>
                <a:t>3</a:t>
              </a:r>
              <a:endParaRPr kumimoji="0" lang="fr-FR"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endParaRPr>
            </a:p>
          </p:txBody>
        </p:sp>
        <p:sp>
          <p:nvSpPr>
            <p:cNvPr id="103" name="Organigramme : Alternative 26">
              <a:extLst>
                <a:ext uri="{FF2B5EF4-FFF2-40B4-BE49-F238E27FC236}">
                  <a16:creationId xmlns:a16="http://schemas.microsoft.com/office/drawing/2014/main" id="{10B073EF-A400-2027-C3D9-3D62481CCBA1}"/>
                </a:ext>
              </a:extLst>
            </p:cNvPr>
            <p:cNvSpPr/>
            <p:nvPr/>
          </p:nvSpPr>
          <p:spPr>
            <a:xfrm>
              <a:off x="5391692" y="3301704"/>
              <a:ext cx="3750073" cy="173196"/>
            </a:xfrm>
            <a:prstGeom prst="flowChartAlternateProcess">
              <a:avLst/>
            </a:prstGeom>
            <a:solidFill>
              <a:srgbClr val="346E8D">
                <a:alpha val="19000"/>
              </a:srgbClr>
            </a:solidFill>
            <a:ln w="12700" cap="flat" cmpd="sng" algn="ctr">
              <a:solidFill>
                <a:srgbClr val="346E8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104" name="ZoneTexte 53">
              <a:extLst>
                <a:ext uri="{FF2B5EF4-FFF2-40B4-BE49-F238E27FC236}">
                  <a16:creationId xmlns:a16="http://schemas.microsoft.com/office/drawing/2014/main" id="{1604EDBE-B5B2-6562-D1A3-EEF2AF20A067}"/>
                </a:ext>
              </a:extLst>
            </p:cNvPr>
            <p:cNvSpPr txBox="1"/>
            <p:nvPr/>
          </p:nvSpPr>
          <p:spPr>
            <a:xfrm flipH="1">
              <a:off x="8298579" y="3261712"/>
              <a:ext cx="1268380" cy="2308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rPr>
                <a:t>69%</a:t>
              </a:r>
              <a:endParaRPr kumimoji="0" lang="fr-FR"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endParaRPr>
            </a:p>
          </p:txBody>
        </p:sp>
      </p:grpSp>
      <p:grpSp>
        <p:nvGrpSpPr>
          <p:cNvPr id="105" name="Group 104">
            <a:extLst>
              <a:ext uri="{FF2B5EF4-FFF2-40B4-BE49-F238E27FC236}">
                <a16:creationId xmlns:a16="http://schemas.microsoft.com/office/drawing/2014/main" id="{5D7889EC-B4B5-5DAE-6E14-08D609708E4A}"/>
              </a:ext>
            </a:extLst>
          </p:cNvPr>
          <p:cNvGrpSpPr/>
          <p:nvPr/>
        </p:nvGrpSpPr>
        <p:grpSpPr>
          <a:xfrm>
            <a:off x="4105076" y="3428838"/>
            <a:ext cx="5214517" cy="230832"/>
            <a:chOff x="3979190" y="3520927"/>
            <a:chExt cx="5214517" cy="230832"/>
          </a:xfrm>
        </p:grpSpPr>
        <p:sp>
          <p:nvSpPr>
            <p:cNvPr id="106" name="ZoneTexte 52">
              <a:extLst>
                <a:ext uri="{FF2B5EF4-FFF2-40B4-BE49-F238E27FC236}">
                  <a16:creationId xmlns:a16="http://schemas.microsoft.com/office/drawing/2014/main" id="{4407F627-BB48-399C-E8CA-9EE2D9F00CB6}"/>
                </a:ext>
              </a:extLst>
            </p:cNvPr>
            <p:cNvSpPr txBox="1"/>
            <p:nvPr/>
          </p:nvSpPr>
          <p:spPr>
            <a:xfrm>
              <a:off x="3979190" y="3555184"/>
              <a:ext cx="1268381" cy="169277"/>
            </a:xfrm>
            <a:prstGeom prst="rect">
              <a:avLst/>
            </a:prstGeom>
            <a:noFill/>
          </p:spPr>
          <p:txBody>
            <a:bodyPr wrap="square" lIns="0" tIns="0" rIns="0" bIns="0"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rgbClr val="242269"/>
                  </a:solidFill>
                  <a:effectLst/>
                  <a:uLnTx/>
                  <a:uFillTx/>
                  <a:latin typeface="Poppins" panose="00000500000000000000" pitchFamily="2" charset="0"/>
                  <a:cs typeface="Poppins" panose="00000500000000000000" pitchFamily="2" charset="0"/>
                </a:rPr>
                <a:t>Irbesartan</a:t>
              </a:r>
              <a:r>
                <a:rPr kumimoji="0" lang="en-GB" sz="1100" b="0" i="0" u="none" strike="noStrike" kern="0" cap="none" spc="0" normalizeH="0" baseline="30000" noProof="0" dirty="0">
                  <a:ln>
                    <a:noFill/>
                  </a:ln>
                  <a:solidFill>
                    <a:srgbClr val="242269"/>
                  </a:solidFill>
                  <a:effectLst/>
                  <a:uLnTx/>
                  <a:uFillTx/>
                  <a:latin typeface="Poppins" panose="00000500000000000000" pitchFamily="2" charset="0"/>
                  <a:cs typeface="Poppins" panose="00000500000000000000" pitchFamily="2" charset="0"/>
                </a:rPr>
                <a:t>3</a:t>
              </a:r>
              <a:endParaRPr kumimoji="0" lang="fr-FR" sz="1100" b="0" i="0" u="none" strike="noStrike" kern="0" cap="none" spc="0" normalizeH="0" baseline="0" noProof="0" dirty="0">
                <a:ln>
                  <a:noFill/>
                </a:ln>
                <a:solidFill>
                  <a:srgbClr val="242269"/>
                </a:solidFill>
                <a:effectLst/>
                <a:uLnTx/>
                <a:uFillTx/>
                <a:latin typeface="Poppins" panose="00000500000000000000" pitchFamily="2" charset="0"/>
                <a:cs typeface="Poppins" panose="00000500000000000000" pitchFamily="2" charset="0"/>
              </a:endParaRPr>
            </a:p>
          </p:txBody>
        </p:sp>
        <p:sp>
          <p:nvSpPr>
            <p:cNvPr id="107" name="Organigramme : Alternative 75">
              <a:extLst>
                <a:ext uri="{FF2B5EF4-FFF2-40B4-BE49-F238E27FC236}">
                  <a16:creationId xmlns:a16="http://schemas.microsoft.com/office/drawing/2014/main" id="{AF1775FC-7285-2B21-0A83-D9B130325DAE}"/>
                </a:ext>
              </a:extLst>
            </p:cNvPr>
            <p:cNvSpPr/>
            <p:nvPr/>
          </p:nvSpPr>
          <p:spPr>
            <a:xfrm>
              <a:off x="5391692" y="3559947"/>
              <a:ext cx="3359758" cy="175141"/>
            </a:xfrm>
            <a:prstGeom prst="flowChartAlternateProcess">
              <a:avLst/>
            </a:prstGeom>
            <a:solidFill>
              <a:srgbClr val="346E8D">
                <a:alpha val="19000"/>
              </a:srgbClr>
            </a:solidFill>
            <a:ln w="12700" cap="flat" cmpd="sng" algn="ctr">
              <a:solidFill>
                <a:srgbClr val="346E8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108" name="ZoneTexte 76">
              <a:extLst>
                <a:ext uri="{FF2B5EF4-FFF2-40B4-BE49-F238E27FC236}">
                  <a16:creationId xmlns:a16="http://schemas.microsoft.com/office/drawing/2014/main" id="{1BB5D7E3-3146-7632-5E01-1EF51456918C}"/>
                </a:ext>
              </a:extLst>
            </p:cNvPr>
            <p:cNvSpPr txBox="1"/>
            <p:nvPr/>
          </p:nvSpPr>
          <p:spPr>
            <a:xfrm>
              <a:off x="7925326" y="3520927"/>
              <a:ext cx="1268381" cy="2308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rPr>
                <a:t>62%</a:t>
              </a:r>
              <a:endParaRPr kumimoji="0" lang="fr-FR"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endParaRPr>
            </a:p>
          </p:txBody>
        </p:sp>
      </p:grpSp>
      <p:grpSp>
        <p:nvGrpSpPr>
          <p:cNvPr id="109" name="Group 108">
            <a:extLst>
              <a:ext uri="{FF2B5EF4-FFF2-40B4-BE49-F238E27FC236}">
                <a16:creationId xmlns:a16="http://schemas.microsoft.com/office/drawing/2014/main" id="{1DC3BD63-B399-82D0-78FF-EF0B2417B9B1}"/>
              </a:ext>
            </a:extLst>
          </p:cNvPr>
          <p:cNvGrpSpPr/>
          <p:nvPr/>
        </p:nvGrpSpPr>
        <p:grpSpPr>
          <a:xfrm>
            <a:off x="4105076" y="1740678"/>
            <a:ext cx="5510101" cy="230832"/>
            <a:chOff x="3979190" y="1818403"/>
            <a:chExt cx="5510101" cy="230832"/>
          </a:xfrm>
        </p:grpSpPr>
        <p:sp>
          <p:nvSpPr>
            <p:cNvPr id="110" name="ZoneTexte 7">
              <a:extLst>
                <a:ext uri="{FF2B5EF4-FFF2-40B4-BE49-F238E27FC236}">
                  <a16:creationId xmlns:a16="http://schemas.microsoft.com/office/drawing/2014/main" id="{307E0F26-D1F2-F04C-FAE2-5C0747CC8880}"/>
                </a:ext>
              </a:extLst>
            </p:cNvPr>
            <p:cNvSpPr txBox="1"/>
            <p:nvPr/>
          </p:nvSpPr>
          <p:spPr>
            <a:xfrm>
              <a:off x="3979190" y="1852660"/>
              <a:ext cx="1268381" cy="169277"/>
            </a:xfrm>
            <a:prstGeom prst="rect">
              <a:avLst/>
            </a:prstGeom>
            <a:noFill/>
          </p:spPr>
          <p:txBody>
            <a:bodyPr wrap="square" lIns="0" tIns="0" rIns="0" bIns="0"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rPr>
                <a:t>Ramipril</a:t>
              </a:r>
              <a:r>
                <a:rPr kumimoji="0" lang="en-GB" sz="1100" b="0" i="0" u="none" strike="noStrike" kern="0" cap="none" spc="0" normalizeH="0" baseline="30000" noProof="0">
                  <a:ln>
                    <a:noFill/>
                  </a:ln>
                  <a:solidFill>
                    <a:srgbClr val="242269"/>
                  </a:solidFill>
                  <a:effectLst/>
                  <a:uLnTx/>
                  <a:uFillTx/>
                  <a:latin typeface="Poppins" panose="00000500000000000000" pitchFamily="2" charset="0"/>
                  <a:cs typeface="Poppins" panose="00000500000000000000" pitchFamily="2" charset="0"/>
                </a:rPr>
                <a:t>2</a:t>
              </a:r>
              <a:endParaRPr kumimoji="0" lang="fr-FR" sz="1100" b="0" i="0" u="none" strike="noStrike" kern="0" cap="none" spc="0" normalizeH="0" baseline="30000" noProof="0">
                <a:ln>
                  <a:noFill/>
                </a:ln>
                <a:solidFill>
                  <a:srgbClr val="242269"/>
                </a:solidFill>
                <a:effectLst/>
                <a:uLnTx/>
                <a:uFillTx/>
                <a:latin typeface="Poppins" panose="00000500000000000000" pitchFamily="2" charset="0"/>
                <a:cs typeface="Poppins" panose="00000500000000000000" pitchFamily="2" charset="0"/>
              </a:endParaRPr>
            </a:p>
          </p:txBody>
        </p:sp>
        <p:sp>
          <p:nvSpPr>
            <p:cNvPr id="111" name="Organigramme : Alternative 13">
              <a:extLst>
                <a:ext uri="{FF2B5EF4-FFF2-40B4-BE49-F238E27FC236}">
                  <a16:creationId xmlns:a16="http://schemas.microsoft.com/office/drawing/2014/main" id="{7DC33E47-CC25-4F58-1CAE-56AB5EEB4F6B}"/>
                </a:ext>
              </a:extLst>
            </p:cNvPr>
            <p:cNvSpPr/>
            <p:nvPr/>
          </p:nvSpPr>
          <p:spPr>
            <a:xfrm>
              <a:off x="5391692" y="1842818"/>
              <a:ext cx="3505232" cy="204350"/>
            </a:xfrm>
            <a:prstGeom prst="flowChartAlternateProcess">
              <a:avLst/>
            </a:prstGeom>
            <a:solidFill>
              <a:srgbClr val="346E8D">
                <a:alpha val="19000"/>
              </a:srgbClr>
            </a:solidFill>
            <a:ln w="12700" cap="flat" cmpd="sng" algn="ctr">
              <a:solidFill>
                <a:srgbClr val="346E8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112" name="ZoneTexte 24">
              <a:extLst>
                <a:ext uri="{FF2B5EF4-FFF2-40B4-BE49-F238E27FC236}">
                  <a16:creationId xmlns:a16="http://schemas.microsoft.com/office/drawing/2014/main" id="{D8E52303-DE54-162B-F093-47E6F8B44C23}"/>
                </a:ext>
              </a:extLst>
            </p:cNvPr>
            <p:cNvSpPr txBox="1"/>
            <p:nvPr/>
          </p:nvSpPr>
          <p:spPr>
            <a:xfrm>
              <a:off x="8220910" y="1818403"/>
              <a:ext cx="1268381" cy="2308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rPr>
                <a:t>56-64%</a:t>
              </a:r>
              <a:endParaRPr kumimoji="0" lang="fr-FR"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endParaRPr>
            </a:p>
          </p:txBody>
        </p:sp>
      </p:grpSp>
      <p:grpSp>
        <p:nvGrpSpPr>
          <p:cNvPr id="113" name="Group 112">
            <a:extLst>
              <a:ext uri="{FF2B5EF4-FFF2-40B4-BE49-F238E27FC236}">
                <a16:creationId xmlns:a16="http://schemas.microsoft.com/office/drawing/2014/main" id="{3DF500A8-9103-BC64-8BFD-65368DDDD095}"/>
              </a:ext>
            </a:extLst>
          </p:cNvPr>
          <p:cNvGrpSpPr/>
          <p:nvPr/>
        </p:nvGrpSpPr>
        <p:grpSpPr>
          <a:xfrm>
            <a:off x="4105076" y="2023198"/>
            <a:ext cx="4622589" cy="230832"/>
            <a:chOff x="3979190" y="2095039"/>
            <a:chExt cx="4622589" cy="230832"/>
          </a:xfrm>
        </p:grpSpPr>
        <p:sp>
          <p:nvSpPr>
            <p:cNvPr id="114" name="ZoneTexte 8">
              <a:extLst>
                <a:ext uri="{FF2B5EF4-FFF2-40B4-BE49-F238E27FC236}">
                  <a16:creationId xmlns:a16="http://schemas.microsoft.com/office/drawing/2014/main" id="{197CC5CD-7BD4-8C4F-4705-C494B5DC9E33}"/>
                </a:ext>
              </a:extLst>
            </p:cNvPr>
            <p:cNvSpPr txBox="1"/>
            <p:nvPr/>
          </p:nvSpPr>
          <p:spPr>
            <a:xfrm>
              <a:off x="3979190" y="2129296"/>
              <a:ext cx="1268381" cy="169277"/>
            </a:xfrm>
            <a:prstGeom prst="rect">
              <a:avLst/>
            </a:prstGeom>
            <a:noFill/>
          </p:spPr>
          <p:txBody>
            <a:bodyPr wrap="square" lIns="0" tIns="0" rIns="0" bIns="0"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rPr>
                <a:t>Enalapril</a:t>
              </a:r>
              <a:r>
                <a:rPr kumimoji="0" lang="en-GB" sz="1100" b="0" i="0" u="none" strike="noStrike" kern="0" cap="none" spc="0" normalizeH="0" baseline="30000" noProof="0">
                  <a:ln>
                    <a:noFill/>
                  </a:ln>
                  <a:solidFill>
                    <a:srgbClr val="242269"/>
                  </a:solidFill>
                  <a:effectLst/>
                  <a:uLnTx/>
                  <a:uFillTx/>
                  <a:latin typeface="Poppins" panose="00000500000000000000" pitchFamily="2" charset="0"/>
                  <a:cs typeface="Poppins" panose="00000500000000000000" pitchFamily="2" charset="0"/>
                </a:rPr>
                <a:t> 2</a:t>
              </a:r>
              <a:endParaRPr kumimoji="0" lang="fr-FR"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endParaRPr>
            </a:p>
          </p:txBody>
        </p:sp>
        <p:sp>
          <p:nvSpPr>
            <p:cNvPr id="115" name="Organigramme : Alternative 19">
              <a:extLst>
                <a:ext uri="{FF2B5EF4-FFF2-40B4-BE49-F238E27FC236}">
                  <a16:creationId xmlns:a16="http://schemas.microsoft.com/office/drawing/2014/main" id="{E62A83CF-C775-A888-01C3-9FFEFE24E547}"/>
                </a:ext>
              </a:extLst>
            </p:cNvPr>
            <p:cNvSpPr/>
            <p:nvPr/>
          </p:nvSpPr>
          <p:spPr>
            <a:xfrm>
              <a:off x="5391692" y="2123955"/>
              <a:ext cx="2592872" cy="195349"/>
            </a:xfrm>
            <a:prstGeom prst="flowChartAlternateProcess">
              <a:avLst/>
            </a:prstGeom>
            <a:solidFill>
              <a:srgbClr val="346E8D">
                <a:alpha val="19000"/>
              </a:srgbClr>
            </a:solidFill>
            <a:ln w="12700" cap="flat" cmpd="sng" algn="ctr">
              <a:solidFill>
                <a:srgbClr val="346E8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116" name="ZoneTexte 25">
              <a:extLst>
                <a:ext uri="{FF2B5EF4-FFF2-40B4-BE49-F238E27FC236}">
                  <a16:creationId xmlns:a16="http://schemas.microsoft.com/office/drawing/2014/main" id="{77418DE3-74B7-1E77-994F-7D436B31BA4A}"/>
                </a:ext>
              </a:extLst>
            </p:cNvPr>
            <p:cNvSpPr txBox="1"/>
            <p:nvPr/>
          </p:nvSpPr>
          <p:spPr>
            <a:xfrm>
              <a:off x="7333398" y="2095039"/>
              <a:ext cx="1268381" cy="2308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rPr>
                <a:t>37-47%</a:t>
              </a:r>
              <a:endParaRPr kumimoji="0" lang="fr-FR"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endParaRPr>
            </a:p>
          </p:txBody>
        </p:sp>
      </p:grpSp>
      <p:grpSp>
        <p:nvGrpSpPr>
          <p:cNvPr id="117" name="Group 116">
            <a:extLst>
              <a:ext uri="{FF2B5EF4-FFF2-40B4-BE49-F238E27FC236}">
                <a16:creationId xmlns:a16="http://schemas.microsoft.com/office/drawing/2014/main" id="{50E558B6-D633-340D-79A9-5BE7F3FB393E}"/>
              </a:ext>
            </a:extLst>
          </p:cNvPr>
          <p:cNvGrpSpPr/>
          <p:nvPr/>
        </p:nvGrpSpPr>
        <p:grpSpPr>
          <a:xfrm>
            <a:off x="4105076" y="2870758"/>
            <a:ext cx="6609739" cy="230832"/>
            <a:chOff x="3979190" y="3009459"/>
            <a:chExt cx="6609739" cy="230832"/>
          </a:xfrm>
        </p:grpSpPr>
        <p:sp>
          <p:nvSpPr>
            <p:cNvPr id="118" name="ZoneTexte 11">
              <a:extLst>
                <a:ext uri="{FF2B5EF4-FFF2-40B4-BE49-F238E27FC236}">
                  <a16:creationId xmlns:a16="http://schemas.microsoft.com/office/drawing/2014/main" id="{82B98652-B5C1-A31B-D994-4EA8CAEED4F4}"/>
                </a:ext>
              </a:extLst>
            </p:cNvPr>
            <p:cNvSpPr txBox="1"/>
            <p:nvPr/>
          </p:nvSpPr>
          <p:spPr>
            <a:xfrm>
              <a:off x="3979190" y="3040236"/>
              <a:ext cx="1268381" cy="169277"/>
            </a:xfrm>
            <a:prstGeom prst="rect">
              <a:avLst/>
            </a:prstGeom>
            <a:noFill/>
          </p:spPr>
          <p:txBody>
            <a:bodyPr wrap="square" lIns="0" tIns="0" rIns="0" bIns="0"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a:ln>
                    <a:noFill/>
                  </a:ln>
                  <a:solidFill>
                    <a:srgbClr val="242269"/>
                  </a:solidFill>
                  <a:effectLst/>
                  <a:uLnTx/>
                  <a:uFillTx/>
                  <a:latin typeface="Poppins" panose="00000500000000000000" pitchFamily="2" charset="0"/>
                  <a:cs typeface="Poppins" panose="00000500000000000000" pitchFamily="2" charset="0"/>
                </a:rPr>
                <a:t>Telmisartan</a:t>
              </a:r>
              <a:r>
                <a:rPr kumimoji="0" lang="en-GB" sz="1100" b="0" i="0" u="none" strike="noStrike" kern="0" cap="none" spc="0" normalizeH="0" baseline="30000" noProof="0">
                  <a:ln>
                    <a:noFill/>
                  </a:ln>
                  <a:solidFill>
                    <a:srgbClr val="242269"/>
                  </a:solidFill>
                  <a:effectLst/>
                  <a:uLnTx/>
                  <a:uFillTx/>
                  <a:latin typeface="Poppins" panose="00000500000000000000" pitchFamily="2" charset="0"/>
                  <a:cs typeface="Poppins" panose="00000500000000000000" pitchFamily="2" charset="0"/>
                </a:rPr>
                <a:t>4</a:t>
              </a:r>
              <a:endParaRPr kumimoji="0" lang="fr-FR" sz="1100" b="0" i="0" u="none" strike="noStrike" kern="0" cap="none" spc="0" normalizeH="0" baseline="30000" noProof="0">
                <a:ln>
                  <a:noFill/>
                </a:ln>
                <a:solidFill>
                  <a:srgbClr val="242269"/>
                </a:solidFill>
                <a:effectLst/>
                <a:uLnTx/>
                <a:uFillTx/>
                <a:latin typeface="Poppins" panose="00000500000000000000" pitchFamily="2" charset="0"/>
                <a:cs typeface="Poppins" panose="00000500000000000000" pitchFamily="2" charset="0"/>
              </a:endParaRPr>
            </a:p>
          </p:txBody>
        </p:sp>
        <p:sp>
          <p:nvSpPr>
            <p:cNvPr id="119" name="Organigramme : Alternative 28">
              <a:extLst>
                <a:ext uri="{FF2B5EF4-FFF2-40B4-BE49-F238E27FC236}">
                  <a16:creationId xmlns:a16="http://schemas.microsoft.com/office/drawing/2014/main" id="{A0F66053-A159-0AB7-6500-E7B2C5712B51}"/>
                </a:ext>
              </a:extLst>
            </p:cNvPr>
            <p:cNvSpPr/>
            <p:nvPr/>
          </p:nvSpPr>
          <p:spPr>
            <a:xfrm>
              <a:off x="5391692" y="3032281"/>
              <a:ext cx="4743925" cy="200577"/>
            </a:xfrm>
            <a:prstGeom prst="flowChartAlternateProcess">
              <a:avLst/>
            </a:prstGeom>
            <a:solidFill>
              <a:srgbClr val="346E8D">
                <a:alpha val="19000"/>
              </a:srgbClr>
            </a:solidFill>
            <a:ln w="12700" cap="flat" cmpd="sng" algn="ctr">
              <a:solidFill>
                <a:srgbClr val="346E8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600" b="0" i="0" u="none" strike="noStrike" kern="0" cap="none" spc="0" normalizeH="0" baseline="0" noProof="0">
                <a:ln>
                  <a:noFill/>
                </a:ln>
                <a:solidFill>
                  <a:srgbClr val="FFFFFF"/>
                </a:solidFill>
                <a:effectLst/>
                <a:uLnTx/>
                <a:uFillTx/>
                <a:latin typeface="Poppins" panose="00000500000000000000" pitchFamily="2" charset="0"/>
                <a:ea typeface="+mn-ea"/>
                <a:cs typeface="Poppins" panose="00000500000000000000" pitchFamily="2" charset="0"/>
              </a:endParaRPr>
            </a:p>
          </p:txBody>
        </p:sp>
        <p:sp>
          <p:nvSpPr>
            <p:cNvPr id="120" name="ZoneTexte 29">
              <a:extLst>
                <a:ext uri="{FF2B5EF4-FFF2-40B4-BE49-F238E27FC236}">
                  <a16:creationId xmlns:a16="http://schemas.microsoft.com/office/drawing/2014/main" id="{2715FA8E-C648-6335-E4F7-0DE6E8A58640}"/>
                </a:ext>
              </a:extLst>
            </p:cNvPr>
            <p:cNvSpPr txBox="1"/>
            <p:nvPr/>
          </p:nvSpPr>
          <p:spPr>
            <a:xfrm flipH="1">
              <a:off x="9320548" y="3009459"/>
              <a:ext cx="1268381" cy="230832"/>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rPr>
                <a:t>85%</a:t>
              </a:r>
              <a:endParaRPr kumimoji="0" lang="fr-FR" sz="900" b="0" i="0" u="none" strike="noStrike" kern="0" cap="none" spc="0" normalizeH="0" baseline="0" noProof="0">
                <a:ln>
                  <a:noFill/>
                </a:ln>
                <a:solidFill>
                  <a:srgbClr val="346E8D"/>
                </a:solidFill>
                <a:effectLst/>
                <a:uLnTx/>
                <a:uFillTx/>
                <a:latin typeface="Poppins" panose="00000500000000000000" pitchFamily="2" charset="0"/>
                <a:cs typeface="Poppins" panose="00000500000000000000" pitchFamily="2" charset="0"/>
              </a:endParaRPr>
            </a:p>
          </p:txBody>
        </p:sp>
      </p:grpSp>
      <p:sp>
        <p:nvSpPr>
          <p:cNvPr id="121" name="Espace réservé du contenu 1">
            <a:extLst>
              <a:ext uri="{FF2B5EF4-FFF2-40B4-BE49-F238E27FC236}">
                <a16:creationId xmlns:a16="http://schemas.microsoft.com/office/drawing/2014/main" id="{AD1950E6-BC9D-CD46-658D-0EB969C3618C}"/>
              </a:ext>
            </a:extLst>
          </p:cNvPr>
          <p:cNvSpPr txBox="1">
            <a:spLocks/>
          </p:cNvSpPr>
          <p:nvPr/>
        </p:nvSpPr>
        <p:spPr>
          <a:xfrm>
            <a:off x="889309" y="2256757"/>
            <a:ext cx="2900266" cy="984885"/>
          </a:xfrm>
          <a:prstGeom prst="rect">
            <a:avLst/>
          </a:prstGeom>
        </p:spPr>
        <p:txBody>
          <a:bodyPr vert="horz" wrap="square" lIns="121920" tIns="60960" rIns="121920" bIns="60960" rtlCol="0" anchor="ctr">
            <a:spAutoFit/>
          </a:bodyPr>
          <a:lstStyle>
            <a:lvl1pPr marL="171450" indent="-171450" algn="l" defTabSz="685800" rtl="0" eaLnBrk="1" latinLnBrk="0" hangingPunct="1">
              <a:lnSpc>
                <a:spcPct val="90000"/>
              </a:lnSpc>
              <a:spcBef>
                <a:spcPts val="750"/>
              </a:spcBef>
              <a:buSzPct val="120000"/>
              <a:buFontTx/>
              <a:buBlip>
                <a:blip r:embed="rId2"/>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2"/>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2"/>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2"/>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2"/>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FontTx/>
              <a:buNone/>
            </a:pPr>
            <a:r>
              <a:rPr lang="fr-FR" sz="1400" b="1">
                <a:solidFill>
                  <a:srgbClr val="346E8D"/>
                </a:solidFill>
                <a:latin typeface="Poppins" panose="00000500000000000000" pitchFamily="2" charset="0"/>
                <a:cs typeface="Poppins" panose="00000500000000000000" pitchFamily="2" charset="0"/>
              </a:rPr>
              <a:t>PERINDOPRIL AND AMLODIPINE:</a:t>
            </a:r>
            <a:br>
              <a:rPr lang="fr-FR" sz="1400" b="1">
                <a:solidFill>
                  <a:srgbClr val="346E8D"/>
                </a:solidFill>
                <a:latin typeface="Poppins" panose="00000500000000000000" pitchFamily="2" charset="0"/>
                <a:cs typeface="Poppins" panose="00000500000000000000" pitchFamily="2" charset="0"/>
              </a:rPr>
            </a:br>
            <a:r>
              <a:rPr lang="fr-FR" sz="1400" err="1">
                <a:solidFill>
                  <a:srgbClr val="242269"/>
                </a:solidFill>
                <a:latin typeface="Poppins" panose="00000500000000000000" pitchFamily="2" charset="0"/>
                <a:cs typeface="Poppins" panose="00000500000000000000" pitchFamily="2" charset="0"/>
              </a:rPr>
              <a:t>T</a:t>
            </a:r>
            <a:r>
              <a:rPr lang="fr-FR" sz="1400">
                <a:solidFill>
                  <a:srgbClr val="242269"/>
                </a:solidFill>
                <a:latin typeface="Poppins" panose="00000500000000000000" pitchFamily="2" charset="0"/>
                <a:cs typeface="Poppins" panose="00000500000000000000" pitchFamily="2" charset="0"/>
              </a:rPr>
              <a:t>/P ratios </a:t>
            </a:r>
            <a:r>
              <a:rPr lang="fr-FR" sz="1400" err="1">
                <a:solidFill>
                  <a:srgbClr val="242269"/>
                </a:solidFill>
                <a:latin typeface="Poppins" panose="00000500000000000000" pitchFamily="2" charset="0"/>
                <a:cs typeface="Poppins" panose="00000500000000000000" pitchFamily="2" charset="0"/>
              </a:rPr>
              <a:t>among</a:t>
            </a:r>
            <a:r>
              <a:rPr lang="fr-FR" sz="1400">
                <a:solidFill>
                  <a:srgbClr val="242269"/>
                </a:solidFill>
                <a:latin typeface="Poppins" panose="00000500000000000000" pitchFamily="2" charset="0"/>
                <a:cs typeface="Poppins" panose="00000500000000000000" pitchFamily="2" charset="0"/>
              </a:rPr>
              <a:t> </a:t>
            </a:r>
            <a:r>
              <a:rPr lang="fr-FR" sz="1400" err="1">
                <a:solidFill>
                  <a:srgbClr val="242269"/>
                </a:solidFill>
                <a:latin typeface="Poppins" panose="00000500000000000000" pitchFamily="2" charset="0"/>
                <a:cs typeface="Poppins" panose="00000500000000000000" pitchFamily="2" charset="0"/>
              </a:rPr>
              <a:t>other</a:t>
            </a:r>
            <a:r>
              <a:rPr lang="fr-FR" sz="1400">
                <a:solidFill>
                  <a:srgbClr val="242269"/>
                </a:solidFill>
                <a:latin typeface="Poppins" panose="00000500000000000000" pitchFamily="2" charset="0"/>
                <a:cs typeface="Poppins" panose="00000500000000000000" pitchFamily="2" charset="0"/>
              </a:rPr>
              <a:t> antihypertensive agents</a:t>
            </a:r>
            <a:endParaRPr lang="fr-FR" sz="1400" baseline="30000">
              <a:solidFill>
                <a:srgbClr val="242269"/>
              </a:solidFill>
              <a:latin typeface="Poppins" panose="00000500000000000000" pitchFamily="2" charset="0"/>
              <a:cs typeface="Poppins" panose="00000500000000000000" pitchFamily="2" charset="0"/>
            </a:endParaRPr>
          </a:p>
        </p:txBody>
      </p:sp>
      <p:sp>
        <p:nvSpPr>
          <p:cNvPr id="122" name="Espace réservé du contenu 1">
            <a:extLst>
              <a:ext uri="{FF2B5EF4-FFF2-40B4-BE49-F238E27FC236}">
                <a16:creationId xmlns:a16="http://schemas.microsoft.com/office/drawing/2014/main" id="{D9FFC500-F869-B8E7-ABAC-70330D8CA529}"/>
              </a:ext>
            </a:extLst>
          </p:cNvPr>
          <p:cNvSpPr txBox="1">
            <a:spLocks/>
          </p:cNvSpPr>
          <p:nvPr/>
        </p:nvSpPr>
        <p:spPr>
          <a:xfrm>
            <a:off x="902583" y="4633299"/>
            <a:ext cx="2296441" cy="729164"/>
          </a:xfrm>
          <a:prstGeom prst="rect">
            <a:avLst/>
          </a:prstGeom>
        </p:spPr>
        <p:txBody>
          <a:bodyPr vert="horz" lIns="121920" tIns="60960" rIns="121920" bIns="60960" rtlCol="0" anchor="ctr">
            <a:noAutofit/>
          </a:bodyPr>
          <a:lstStyle>
            <a:lvl1pPr marL="171450" indent="-171450" algn="l" defTabSz="685800" rtl="0" eaLnBrk="1" latinLnBrk="0" hangingPunct="1">
              <a:lnSpc>
                <a:spcPct val="90000"/>
              </a:lnSpc>
              <a:spcBef>
                <a:spcPts val="750"/>
              </a:spcBef>
              <a:buSzPct val="120000"/>
              <a:buFontTx/>
              <a:buBlip>
                <a:blip r:embed="rId2"/>
              </a:buBlip>
              <a:defRPr sz="2100" kern="1200">
                <a:solidFill>
                  <a:srgbClr val="464749"/>
                </a:solidFill>
                <a:latin typeface="Arial" charset="0"/>
                <a:ea typeface="Arial" charset="0"/>
                <a:cs typeface="Arial" charset="0"/>
              </a:defRPr>
            </a:lvl1pPr>
            <a:lvl2pPr marL="514350" indent="-171450" algn="l" defTabSz="685800" rtl="0" eaLnBrk="1" latinLnBrk="0" hangingPunct="1">
              <a:lnSpc>
                <a:spcPct val="90000"/>
              </a:lnSpc>
              <a:spcBef>
                <a:spcPts val="375"/>
              </a:spcBef>
              <a:buSzPct val="120000"/>
              <a:buFontTx/>
              <a:buBlip>
                <a:blip r:embed="rId2"/>
              </a:buBlip>
              <a:defRPr sz="1800" kern="1200">
                <a:solidFill>
                  <a:srgbClr val="464749"/>
                </a:solidFill>
                <a:latin typeface="Arial" charset="0"/>
                <a:ea typeface="Arial" charset="0"/>
                <a:cs typeface="Arial" charset="0"/>
              </a:defRPr>
            </a:lvl2pPr>
            <a:lvl3pPr marL="857250" indent="-171450" algn="l" defTabSz="685800" rtl="0" eaLnBrk="1" latinLnBrk="0" hangingPunct="1">
              <a:lnSpc>
                <a:spcPct val="90000"/>
              </a:lnSpc>
              <a:spcBef>
                <a:spcPts val="375"/>
              </a:spcBef>
              <a:buSzPct val="120000"/>
              <a:buFontTx/>
              <a:buBlip>
                <a:blip r:embed="rId2"/>
              </a:buBlip>
              <a:defRPr sz="1500" kern="1200">
                <a:solidFill>
                  <a:srgbClr val="464749"/>
                </a:solidFill>
                <a:latin typeface="Arial" charset="0"/>
                <a:ea typeface="Arial" charset="0"/>
                <a:cs typeface="Arial" charset="0"/>
              </a:defRPr>
            </a:lvl3pPr>
            <a:lvl4pPr marL="1200150" indent="-171450" algn="l" defTabSz="685800" rtl="0" eaLnBrk="1" latinLnBrk="0" hangingPunct="1">
              <a:lnSpc>
                <a:spcPct val="90000"/>
              </a:lnSpc>
              <a:spcBef>
                <a:spcPts val="375"/>
              </a:spcBef>
              <a:buSzPct val="120000"/>
              <a:buFontTx/>
              <a:buBlip>
                <a:blip r:embed="rId2"/>
              </a:buBlip>
              <a:defRPr sz="1350" kern="1200">
                <a:solidFill>
                  <a:srgbClr val="464749"/>
                </a:solidFill>
                <a:latin typeface="Arial" charset="0"/>
                <a:ea typeface="Arial" charset="0"/>
                <a:cs typeface="Arial" charset="0"/>
              </a:defRPr>
            </a:lvl4pPr>
            <a:lvl5pPr marL="1543050" indent="-171450" algn="l" defTabSz="685800" rtl="0" eaLnBrk="1" latinLnBrk="0" hangingPunct="1">
              <a:lnSpc>
                <a:spcPct val="90000"/>
              </a:lnSpc>
              <a:spcBef>
                <a:spcPts val="375"/>
              </a:spcBef>
              <a:buSzPct val="120000"/>
              <a:buFontTx/>
              <a:buBlip>
                <a:blip r:embed="rId2"/>
              </a:buBlip>
              <a:defRPr sz="1350" kern="1200">
                <a:solidFill>
                  <a:srgbClr val="464749"/>
                </a:solidFill>
                <a:latin typeface="Arial" charset="0"/>
                <a:ea typeface="Arial" charset="0"/>
                <a:cs typeface="Arial"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FontTx/>
              <a:buNone/>
            </a:pPr>
            <a:r>
              <a:rPr lang="fr-FR" sz="1400" b="1">
                <a:solidFill>
                  <a:srgbClr val="E12487"/>
                </a:solidFill>
                <a:latin typeface="Poppins" panose="00000500000000000000" pitchFamily="2" charset="0"/>
                <a:cs typeface="Poppins" panose="00000500000000000000" pitchFamily="2" charset="0"/>
              </a:rPr>
              <a:t>ATORVASTATIN:</a:t>
            </a:r>
            <a:br>
              <a:rPr lang="fr-FR" sz="1400" b="1">
                <a:solidFill>
                  <a:srgbClr val="E12487"/>
                </a:solidFill>
                <a:latin typeface="Poppins" panose="00000500000000000000" pitchFamily="2" charset="0"/>
                <a:cs typeface="Poppins" panose="00000500000000000000" pitchFamily="2" charset="0"/>
              </a:rPr>
            </a:br>
            <a:r>
              <a:rPr lang="fr-FR" sz="1400">
                <a:solidFill>
                  <a:srgbClr val="242269"/>
                </a:solidFill>
                <a:latin typeface="Poppins" panose="00000500000000000000" pitchFamily="2" charset="0"/>
                <a:cs typeface="Poppins" panose="00000500000000000000" pitchFamily="2" charset="0"/>
              </a:rPr>
              <a:t>Half-life in comparison to other statins</a:t>
            </a:r>
            <a:endParaRPr lang="fr-FR" sz="1400" baseline="30000">
              <a:solidFill>
                <a:srgbClr val="242269"/>
              </a:solidFill>
              <a:latin typeface="Poppins" panose="00000500000000000000" pitchFamily="2" charset="0"/>
              <a:cs typeface="Poppins" panose="00000500000000000000" pitchFamily="2" charset="0"/>
            </a:endParaRPr>
          </a:p>
        </p:txBody>
      </p:sp>
      <p:grpSp>
        <p:nvGrpSpPr>
          <p:cNvPr id="123" name="Group 122">
            <a:extLst>
              <a:ext uri="{FF2B5EF4-FFF2-40B4-BE49-F238E27FC236}">
                <a16:creationId xmlns:a16="http://schemas.microsoft.com/office/drawing/2014/main" id="{2A603E81-C2E9-954A-87F2-3FC79AD48E6B}"/>
              </a:ext>
            </a:extLst>
          </p:cNvPr>
          <p:cNvGrpSpPr/>
          <p:nvPr/>
        </p:nvGrpSpPr>
        <p:grpSpPr>
          <a:xfrm>
            <a:off x="5425941" y="4010730"/>
            <a:ext cx="5975983" cy="200055"/>
            <a:chOff x="5300055" y="4212476"/>
            <a:chExt cx="5975983" cy="200055"/>
          </a:xfrm>
        </p:grpSpPr>
        <p:sp>
          <p:nvSpPr>
            <p:cNvPr id="124" name="TextBox 123">
              <a:extLst>
                <a:ext uri="{FF2B5EF4-FFF2-40B4-BE49-F238E27FC236}">
                  <a16:creationId xmlns:a16="http://schemas.microsoft.com/office/drawing/2014/main" id="{E27731DA-6252-71FE-1A12-1EAB7850C63E}"/>
                </a:ext>
              </a:extLst>
            </p:cNvPr>
            <p:cNvSpPr txBox="1"/>
            <p:nvPr/>
          </p:nvSpPr>
          <p:spPr>
            <a:xfrm>
              <a:off x="530005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25" name="TextBox 124">
              <a:extLst>
                <a:ext uri="{FF2B5EF4-FFF2-40B4-BE49-F238E27FC236}">
                  <a16:creationId xmlns:a16="http://schemas.microsoft.com/office/drawing/2014/main" id="{E66A09A3-B131-ED24-0659-4D0A014F5F08}"/>
                </a:ext>
              </a:extLst>
            </p:cNvPr>
            <p:cNvSpPr txBox="1"/>
            <p:nvPr/>
          </p:nvSpPr>
          <p:spPr>
            <a:xfrm>
              <a:off x="584223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10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26" name="TextBox 125">
              <a:extLst>
                <a:ext uri="{FF2B5EF4-FFF2-40B4-BE49-F238E27FC236}">
                  <a16:creationId xmlns:a16="http://schemas.microsoft.com/office/drawing/2014/main" id="{7E9EC647-5CBF-9532-07BE-842FFC2A3230}"/>
                </a:ext>
              </a:extLst>
            </p:cNvPr>
            <p:cNvSpPr txBox="1"/>
            <p:nvPr/>
          </p:nvSpPr>
          <p:spPr>
            <a:xfrm>
              <a:off x="638441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20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27" name="TextBox 126">
              <a:extLst>
                <a:ext uri="{FF2B5EF4-FFF2-40B4-BE49-F238E27FC236}">
                  <a16:creationId xmlns:a16="http://schemas.microsoft.com/office/drawing/2014/main" id="{ADC3F981-C28C-CE5E-450C-723115650632}"/>
                </a:ext>
              </a:extLst>
            </p:cNvPr>
            <p:cNvSpPr txBox="1"/>
            <p:nvPr/>
          </p:nvSpPr>
          <p:spPr>
            <a:xfrm>
              <a:off x="692659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30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28" name="TextBox 127">
              <a:extLst>
                <a:ext uri="{FF2B5EF4-FFF2-40B4-BE49-F238E27FC236}">
                  <a16:creationId xmlns:a16="http://schemas.microsoft.com/office/drawing/2014/main" id="{66B79A22-F658-8AAB-283C-DDA6BEF0D459}"/>
                </a:ext>
              </a:extLst>
            </p:cNvPr>
            <p:cNvSpPr txBox="1"/>
            <p:nvPr/>
          </p:nvSpPr>
          <p:spPr>
            <a:xfrm>
              <a:off x="746877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40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29" name="TextBox 128">
              <a:extLst>
                <a:ext uri="{FF2B5EF4-FFF2-40B4-BE49-F238E27FC236}">
                  <a16:creationId xmlns:a16="http://schemas.microsoft.com/office/drawing/2014/main" id="{B5A14B84-C183-6F09-76D3-7AC1EFBC4FAB}"/>
                </a:ext>
              </a:extLst>
            </p:cNvPr>
            <p:cNvSpPr txBox="1"/>
            <p:nvPr/>
          </p:nvSpPr>
          <p:spPr>
            <a:xfrm>
              <a:off x="855313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60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30" name="TextBox 129">
              <a:extLst>
                <a:ext uri="{FF2B5EF4-FFF2-40B4-BE49-F238E27FC236}">
                  <a16:creationId xmlns:a16="http://schemas.microsoft.com/office/drawing/2014/main" id="{FDCF87D7-1CD4-9723-5F41-68DDF7BC1A61}"/>
                </a:ext>
              </a:extLst>
            </p:cNvPr>
            <p:cNvSpPr txBox="1"/>
            <p:nvPr/>
          </p:nvSpPr>
          <p:spPr>
            <a:xfrm>
              <a:off x="801095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50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31" name="TextBox 130">
              <a:extLst>
                <a:ext uri="{FF2B5EF4-FFF2-40B4-BE49-F238E27FC236}">
                  <a16:creationId xmlns:a16="http://schemas.microsoft.com/office/drawing/2014/main" id="{0040CDC5-4143-454A-A955-34BB4E8A89B1}"/>
                </a:ext>
              </a:extLst>
            </p:cNvPr>
            <p:cNvSpPr txBox="1"/>
            <p:nvPr/>
          </p:nvSpPr>
          <p:spPr>
            <a:xfrm>
              <a:off x="909531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70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32" name="TextBox 131">
              <a:extLst>
                <a:ext uri="{FF2B5EF4-FFF2-40B4-BE49-F238E27FC236}">
                  <a16:creationId xmlns:a16="http://schemas.microsoft.com/office/drawing/2014/main" id="{C20BC431-20A5-D0F0-1C01-760B71BB5AC9}"/>
                </a:ext>
              </a:extLst>
            </p:cNvPr>
            <p:cNvSpPr txBox="1"/>
            <p:nvPr/>
          </p:nvSpPr>
          <p:spPr>
            <a:xfrm>
              <a:off x="963749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80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33" name="TextBox 132">
              <a:extLst>
                <a:ext uri="{FF2B5EF4-FFF2-40B4-BE49-F238E27FC236}">
                  <a16:creationId xmlns:a16="http://schemas.microsoft.com/office/drawing/2014/main" id="{0EB020C7-9214-A332-CF48-CEDA27351758}"/>
                </a:ext>
              </a:extLst>
            </p:cNvPr>
            <p:cNvSpPr txBox="1"/>
            <p:nvPr/>
          </p:nvSpPr>
          <p:spPr>
            <a:xfrm>
              <a:off x="10179675"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90</a:t>
              </a:r>
              <a:endParaRPr lang="en-US" sz="700">
                <a:solidFill>
                  <a:srgbClr val="FFFFFF">
                    <a:lumMod val="75000"/>
                  </a:srgbClr>
                </a:solidFill>
                <a:latin typeface="Poppins" panose="00000500000000000000" pitchFamily="2" charset="0"/>
                <a:cs typeface="Poppins" panose="00000500000000000000" pitchFamily="2" charset="0"/>
              </a:endParaRPr>
            </a:p>
          </p:txBody>
        </p:sp>
        <p:sp>
          <p:nvSpPr>
            <p:cNvPr id="134" name="TextBox 133">
              <a:extLst>
                <a:ext uri="{FF2B5EF4-FFF2-40B4-BE49-F238E27FC236}">
                  <a16:creationId xmlns:a16="http://schemas.microsoft.com/office/drawing/2014/main" id="{595CEC1C-4811-0E13-0DE7-E3C13E52E4BC}"/>
                </a:ext>
              </a:extLst>
            </p:cNvPr>
            <p:cNvSpPr txBox="1"/>
            <p:nvPr/>
          </p:nvSpPr>
          <p:spPr>
            <a:xfrm>
              <a:off x="10721856" y="4212476"/>
              <a:ext cx="554182" cy="200055"/>
            </a:xfrm>
            <a:prstGeom prst="rect">
              <a:avLst/>
            </a:prstGeom>
            <a:noFill/>
          </p:spPr>
          <p:txBody>
            <a:bodyPr wrap="square" rtlCol="0">
              <a:spAutoFit/>
            </a:bodyPr>
            <a:lstStyle/>
            <a:p>
              <a:r>
                <a:rPr lang="fr-FR" sz="700">
                  <a:solidFill>
                    <a:srgbClr val="FFFFFF">
                      <a:lumMod val="75000"/>
                    </a:srgbClr>
                  </a:solidFill>
                  <a:latin typeface="Poppins" panose="00000500000000000000" pitchFamily="2" charset="0"/>
                  <a:cs typeface="Poppins" panose="00000500000000000000" pitchFamily="2" charset="0"/>
                </a:rPr>
                <a:t>100</a:t>
              </a:r>
              <a:endParaRPr lang="en-US" sz="700">
                <a:solidFill>
                  <a:srgbClr val="FFFFFF">
                    <a:lumMod val="75000"/>
                  </a:srgbClr>
                </a:solidFill>
                <a:latin typeface="Poppins" panose="00000500000000000000" pitchFamily="2" charset="0"/>
                <a:cs typeface="Poppins" panose="00000500000000000000" pitchFamily="2" charset="0"/>
              </a:endParaRPr>
            </a:p>
          </p:txBody>
        </p:sp>
      </p:grpSp>
    </p:spTree>
    <p:extLst>
      <p:ext uri="{BB962C8B-B14F-4D97-AF65-F5344CB8AC3E}">
        <p14:creationId xmlns:p14="http://schemas.microsoft.com/office/powerpoint/2010/main" val="168132700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325403-2214-1431-87DF-84BDF1089AD8}"/>
            </a:ext>
          </a:extLst>
        </p:cNvPr>
        <p:cNvGrpSpPr/>
        <p:nvPr/>
      </p:nvGrpSpPr>
      <p:grpSpPr>
        <a:xfrm>
          <a:off x="0" y="0"/>
          <a:ext cx="0" cy="0"/>
          <a:chOff x="0" y="0"/>
          <a:chExt cx="0" cy="0"/>
        </a:xfrm>
      </p:grpSpPr>
      <p:sp>
        <p:nvSpPr>
          <p:cNvPr id="5" name="Title 5">
            <a:extLst>
              <a:ext uri="{FF2B5EF4-FFF2-40B4-BE49-F238E27FC236}">
                <a16:creationId xmlns:a16="http://schemas.microsoft.com/office/drawing/2014/main" id="{A9375AA5-9F07-908A-1605-E8F51DAA125A}"/>
              </a:ext>
            </a:extLst>
          </p:cNvPr>
          <p:cNvSpPr txBox="1">
            <a:spLocks/>
          </p:cNvSpPr>
          <p:nvPr/>
        </p:nvSpPr>
        <p:spPr>
          <a:xfrm>
            <a:off x="1598901" y="2438400"/>
            <a:ext cx="8994197" cy="1312538"/>
          </a:xfrm>
          <a:prstGeom prst="rect">
            <a:avLst/>
          </a:prstGeom>
        </p:spPr>
        <p:txBody>
          <a:bodyPr vert="horz" lIns="0" tIns="0" rIns="0" bIns="0" rtlCol="0" anchor="t" anchorCtr="0">
            <a:noAutofit/>
          </a:bodyPr>
          <a:lstStyle>
            <a:lvl1pPr algn="l" defTabSz="914400" rtl="0" eaLnBrk="1" latinLnBrk="0" hangingPunct="1">
              <a:lnSpc>
                <a:spcPts val="5200"/>
              </a:lnSpc>
              <a:spcBef>
                <a:spcPct val="0"/>
              </a:spcBef>
              <a:buNone/>
              <a:defRPr sz="4100" b="1" i="0" kern="1200">
                <a:solidFill>
                  <a:schemeClr val="accent1"/>
                </a:solidFill>
                <a:latin typeface="Century Gothic" panose="020B0502020202020204" pitchFamily="34" charset="0"/>
                <a:ea typeface="+mj-ea"/>
                <a:cs typeface="+mj-cs"/>
              </a:defRPr>
            </a:lvl1pPr>
          </a:lstStyle>
          <a:p>
            <a:pPr marL="0" marR="0" lvl="0" indent="0" algn="ctr" defTabSz="914400" rtl="0" eaLnBrk="1" fontAlgn="auto" latinLnBrk="0" hangingPunct="1">
              <a:lnSpc>
                <a:spcPts val="5200"/>
              </a:lnSpc>
              <a:spcBef>
                <a:spcPct val="0"/>
              </a:spcBef>
              <a:spcAft>
                <a:spcPts val="0"/>
              </a:spcAft>
              <a:buClrTx/>
              <a:buSzTx/>
              <a:buFontTx/>
              <a:buNone/>
              <a:tabLst/>
              <a:defRPr/>
            </a:pPr>
            <a:r>
              <a:rPr lang="en-US" sz="4400">
                <a:solidFill>
                  <a:schemeClr val="tx2">
                    <a:lumMod val="75000"/>
                  </a:schemeClr>
                </a:solidFill>
                <a:latin typeface="Poppins" panose="00000500000000000000" pitchFamily="2" charset="0"/>
                <a:cs typeface="Poppins" panose="00000500000000000000" pitchFamily="2" charset="0"/>
              </a:rPr>
              <a:t>The </a:t>
            </a:r>
            <a:r>
              <a:rPr kumimoji="0" lang="en-US" sz="4400" i="0" u="none" strike="noStrike" kern="1200" cap="none" spc="0" normalizeH="0" baseline="0" noProof="0">
                <a:ln>
                  <a:noFill/>
                </a:ln>
                <a:solidFill>
                  <a:schemeClr val="tx2">
                    <a:lumMod val="75000"/>
                  </a:schemeClr>
                </a:solidFill>
                <a:effectLst/>
                <a:uLnTx/>
                <a:uFillTx/>
                <a:latin typeface="Poppins" panose="00000500000000000000" pitchFamily="2" charset="0"/>
                <a:cs typeface="Poppins" panose="00000500000000000000" pitchFamily="2" charset="0"/>
              </a:rPr>
              <a:t>patient with hypertension and elevated resting heart rate</a:t>
            </a:r>
          </a:p>
        </p:txBody>
      </p:sp>
    </p:spTree>
    <p:extLst>
      <p:ext uri="{BB962C8B-B14F-4D97-AF65-F5344CB8AC3E}">
        <p14:creationId xmlns:p14="http://schemas.microsoft.com/office/powerpoint/2010/main" val="190276139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Espace réservé du texte 12">
            <a:extLst>
              <a:ext uri="{FF2B5EF4-FFF2-40B4-BE49-F238E27FC236}">
                <a16:creationId xmlns:a16="http://schemas.microsoft.com/office/drawing/2014/main" id="{6C5A51D5-5E38-463C-435C-5E5676CF71E4}"/>
              </a:ext>
            </a:extLst>
          </p:cNvPr>
          <p:cNvSpPr>
            <a:spLocks noGrp="1"/>
          </p:cNvSpPr>
          <p:nvPr>
            <p:ph type="body" sz="quarter" idx="15"/>
          </p:nvPr>
        </p:nvSpPr>
        <p:spPr>
          <a:xfrm>
            <a:off x="555478" y="3628096"/>
            <a:ext cx="11071331" cy="276999"/>
          </a:xfrm>
          <a:noFill/>
          <a:ln>
            <a:noFill/>
          </a:ln>
        </p:spPr>
        <p:txBody>
          <a:bodyPr>
            <a:normAutofit fontScale="85000" lnSpcReduction="20000"/>
          </a:bodyPr>
          <a:lstStyle/>
          <a:p>
            <a:endParaRPr lang="fr-FR">
              <a:latin typeface="Poppins" panose="00000500000000000000" pitchFamily="2" charset="0"/>
              <a:cs typeface="Poppins" panose="00000500000000000000" pitchFamily="2" charset="0"/>
            </a:endParaRPr>
          </a:p>
        </p:txBody>
      </p:sp>
      <p:sp>
        <p:nvSpPr>
          <p:cNvPr id="4" name="Espace réservé du numéro de diapositive 3">
            <a:extLst>
              <a:ext uri="{FF2B5EF4-FFF2-40B4-BE49-F238E27FC236}">
                <a16:creationId xmlns:a16="http://schemas.microsoft.com/office/drawing/2014/main" id="{7C788D25-DDC0-A852-4C01-B66CB3A7DB76}"/>
              </a:ext>
            </a:extLst>
          </p:cNvPr>
          <p:cNvSpPr>
            <a:spLocks noGrp="1"/>
          </p:cNvSpPr>
          <p:nvPr>
            <p:ph type="sldNum" sz="quarter" idx="12"/>
          </p:nvPr>
        </p:nvSpPr>
        <p:spPr/>
        <p:txBody>
          <a:bodyPr/>
          <a:lstStyle/>
          <a:p>
            <a:fld id="{72E0708C-8EE2-4F13-9819-89D73D8CE5C0}" type="slidenum">
              <a:rPr lang="fr-FR" smtClean="0">
                <a:latin typeface="Poppins" panose="00000500000000000000" pitchFamily="2" charset="0"/>
                <a:cs typeface="Poppins" panose="00000500000000000000" pitchFamily="2" charset="0"/>
              </a:rPr>
              <a:pPr/>
              <a:t>45</a:t>
            </a:fld>
            <a:endParaRPr lang="fr-FR">
              <a:latin typeface="Poppins" panose="00000500000000000000" pitchFamily="2" charset="0"/>
              <a:cs typeface="Poppins" panose="00000500000000000000" pitchFamily="2" charset="0"/>
            </a:endParaRPr>
          </a:p>
        </p:txBody>
      </p:sp>
      <p:sp>
        <p:nvSpPr>
          <p:cNvPr id="17" name="ZoneTexte 16">
            <a:extLst>
              <a:ext uri="{FF2B5EF4-FFF2-40B4-BE49-F238E27FC236}">
                <a16:creationId xmlns:a16="http://schemas.microsoft.com/office/drawing/2014/main" id="{EF3EF97F-13BB-094C-2562-5138CBCA3C73}"/>
              </a:ext>
            </a:extLst>
          </p:cNvPr>
          <p:cNvSpPr txBox="1"/>
          <p:nvPr/>
        </p:nvSpPr>
        <p:spPr>
          <a:xfrm>
            <a:off x="991474" y="1769879"/>
            <a:ext cx="4058018" cy="338554"/>
          </a:xfrm>
          <a:prstGeom prst="rect">
            <a:avLst/>
          </a:prstGeom>
          <a:noFill/>
          <a:ln>
            <a:noFill/>
          </a:ln>
        </p:spPr>
        <p:txBody>
          <a:bodyPr wrap="square" rtlCol="0">
            <a:spAutoFit/>
          </a:bodyPr>
          <a:lstStyle/>
          <a:p>
            <a:r>
              <a:rPr lang="fr-FR" sz="1600" b="1">
                <a:solidFill>
                  <a:schemeClr val="accent1"/>
                </a:solidFill>
                <a:latin typeface="Poppins" panose="00000500000000000000" pitchFamily="2" charset="0"/>
                <a:cs typeface="Poppins" panose="00000500000000000000" pitchFamily="2" charset="0"/>
              </a:rPr>
              <a:t>Post-hoc </a:t>
            </a:r>
            <a:r>
              <a:rPr lang="fr-FR" sz="1600" b="1" err="1">
                <a:solidFill>
                  <a:schemeClr val="accent1"/>
                </a:solidFill>
                <a:latin typeface="Poppins" panose="00000500000000000000" pitchFamily="2" charset="0"/>
                <a:cs typeface="Poppins" panose="00000500000000000000" pitchFamily="2" charset="0"/>
              </a:rPr>
              <a:t>analysis</a:t>
            </a:r>
            <a:r>
              <a:rPr lang="fr-FR" sz="1600" b="1">
                <a:solidFill>
                  <a:schemeClr val="accent1"/>
                </a:solidFill>
                <a:latin typeface="Poppins" panose="00000500000000000000" pitchFamily="2" charset="0"/>
                <a:cs typeface="Poppins" panose="00000500000000000000" pitchFamily="2" charset="0"/>
              </a:rPr>
              <a:t> of SPRINT trial</a:t>
            </a:r>
          </a:p>
        </p:txBody>
      </p:sp>
      <p:grpSp>
        <p:nvGrpSpPr>
          <p:cNvPr id="25" name="Groupe 24">
            <a:extLst>
              <a:ext uri="{FF2B5EF4-FFF2-40B4-BE49-F238E27FC236}">
                <a16:creationId xmlns:a16="http://schemas.microsoft.com/office/drawing/2014/main" id="{56D598A1-0DEB-F3EC-4572-F9A4EFD5BF36}"/>
              </a:ext>
            </a:extLst>
          </p:cNvPr>
          <p:cNvGrpSpPr/>
          <p:nvPr/>
        </p:nvGrpSpPr>
        <p:grpSpPr>
          <a:xfrm>
            <a:off x="5953946" y="1765919"/>
            <a:ext cx="4799594" cy="3908490"/>
            <a:chOff x="6815857" y="1707568"/>
            <a:chExt cx="4414602" cy="3594976"/>
          </a:xfrm>
        </p:grpSpPr>
        <p:pic>
          <p:nvPicPr>
            <p:cNvPr id="18" name="Image 17">
              <a:extLst>
                <a:ext uri="{FF2B5EF4-FFF2-40B4-BE49-F238E27FC236}">
                  <a16:creationId xmlns:a16="http://schemas.microsoft.com/office/drawing/2014/main" id="{DF1B38DF-6914-5A30-400C-56241385911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838340" y="2064406"/>
              <a:ext cx="4347147" cy="1349116"/>
            </a:xfrm>
            <a:prstGeom prst="rect">
              <a:avLst/>
            </a:prstGeom>
          </p:spPr>
        </p:pic>
        <p:sp>
          <p:nvSpPr>
            <p:cNvPr id="19" name="ZoneTexte 18">
              <a:extLst>
                <a:ext uri="{FF2B5EF4-FFF2-40B4-BE49-F238E27FC236}">
                  <a16:creationId xmlns:a16="http://schemas.microsoft.com/office/drawing/2014/main" id="{8318B670-24C7-D036-F281-7CA62589EC6C}"/>
                </a:ext>
              </a:extLst>
            </p:cNvPr>
            <p:cNvSpPr txBox="1"/>
            <p:nvPr/>
          </p:nvSpPr>
          <p:spPr>
            <a:xfrm>
              <a:off x="6815857" y="1707568"/>
              <a:ext cx="4414602" cy="313205"/>
            </a:xfrm>
            <a:prstGeom prst="roundRect">
              <a:avLst/>
            </a:prstGeom>
            <a:gradFill>
              <a:gsLst>
                <a:gs pos="2000">
                  <a:schemeClr val="accent1"/>
                </a:gs>
                <a:gs pos="100000">
                  <a:schemeClr val="accent2"/>
                </a:gs>
              </a:gsLst>
              <a:lin ang="0" scaled="1"/>
            </a:gradFill>
            <a:ln>
              <a:noFill/>
            </a:ln>
          </p:spPr>
          <p:txBody>
            <a:bodyPr wrap="square" rtlCol="0" anchor="b">
              <a:spAutoFit/>
            </a:bodyPr>
            <a:lstStyle/>
            <a:p>
              <a:pPr lvl="0" algn="ctr">
                <a:defRPr/>
              </a:pPr>
              <a:r>
                <a:rPr lang="en-US" sz="1400" b="1">
                  <a:solidFill>
                    <a:schemeClr val="bg1"/>
                  </a:solidFill>
                  <a:latin typeface="Poppins" panose="00000500000000000000" pitchFamily="2" charset="0"/>
                  <a:cs typeface="Poppins" panose="00000500000000000000" pitchFamily="2" charset="0"/>
                </a:rPr>
                <a:t>Clinical composite outcome</a:t>
              </a:r>
            </a:p>
          </p:txBody>
        </p:sp>
        <p:pic>
          <p:nvPicPr>
            <p:cNvPr id="20" name="Image 19">
              <a:extLst>
                <a:ext uri="{FF2B5EF4-FFF2-40B4-BE49-F238E27FC236}">
                  <a16:creationId xmlns:a16="http://schemas.microsoft.com/office/drawing/2014/main" id="{5EA2D8F9-643E-82A3-A793-A738A4D76B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838340" y="3893470"/>
              <a:ext cx="4347147" cy="1409074"/>
            </a:xfrm>
            <a:prstGeom prst="rect">
              <a:avLst/>
            </a:prstGeom>
          </p:spPr>
        </p:pic>
        <p:sp>
          <p:nvSpPr>
            <p:cNvPr id="21" name="ZoneTexte 20">
              <a:extLst>
                <a:ext uri="{FF2B5EF4-FFF2-40B4-BE49-F238E27FC236}">
                  <a16:creationId xmlns:a16="http://schemas.microsoft.com/office/drawing/2014/main" id="{363F3299-D352-7095-DBE5-CC4D6D65E68A}"/>
                </a:ext>
              </a:extLst>
            </p:cNvPr>
            <p:cNvSpPr txBox="1"/>
            <p:nvPr/>
          </p:nvSpPr>
          <p:spPr>
            <a:xfrm>
              <a:off x="6815857" y="3544123"/>
              <a:ext cx="4414602" cy="313205"/>
            </a:xfrm>
            <a:prstGeom prst="roundRect">
              <a:avLst/>
            </a:prstGeom>
            <a:gradFill>
              <a:gsLst>
                <a:gs pos="2000">
                  <a:schemeClr val="accent1"/>
                </a:gs>
                <a:gs pos="100000">
                  <a:schemeClr val="accent2"/>
                </a:gs>
              </a:gsLst>
              <a:lin ang="0" scaled="1"/>
            </a:gradFill>
            <a:ln>
              <a:noFill/>
            </a:ln>
          </p:spPr>
          <p:txBody>
            <a:bodyPr wrap="square" rtlCol="0" anchor="b">
              <a:spAutoFit/>
            </a:bodyPr>
            <a:lstStyle/>
            <a:p>
              <a:pPr lvl="0" algn="ctr">
                <a:defRPr/>
              </a:pPr>
              <a:r>
                <a:rPr lang="en-US" sz="1400" b="1">
                  <a:solidFill>
                    <a:schemeClr val="bg1"/>
                  </a:solidFill>
                  <a:latin typeface="Poppins" panose="00000500000000000000" pitchFamily="2" charset="0"/>
                  <a:cs typeface="Poppins" panose="00000500000000000000" pitchFamily="2" charset="0"/>
                </a:rPr>
                <a:t>Myocardial infarction</a:t>
              </a:r>
            </a:p>
          </p:txBody>
        </p:sp>
      </p:grpSp>
      <p:sp>
        <p:nvSpPr>
          <p:cNvPr id="31" name="Espace réservé du texte 13">
            <a:extLst>
              <a:ext uri="{FF2B5EF4-FFF2-40B4-BE49-F238E27FC236}">
                <a16:creationId xmlns:a16="http://schemas.microsoft.com/office/drawing/2014/main" id="{F6BEEE0D-ADD6-7E23-A17D-FF147F062882}"/>
              </a:ext>
            </a:extLst>
          </p:cNvPr>
          <p:cNvSpPr txBox="1">
            <a:spLocks/>
          </p:cNvSpPr>
          <p:nvPr/>
        </p:nvSpPr>
        <p:spPr>
          <a:xfrm>
            <a:off x="991474" y="2284117"/>
            <a:ext cx="4040310" cy="1789464"/>
          </a:xfrm>
          <a:prstGeom prst="rect">
            <a:avLst/>
          </a:prstGeom>
          <a:noFill/>
        </p:spPr>
        <p:txBody>
          <a:bodyPr vert="horz" wrap="square" lIns="90000" tIns="0" rIns="90000" bIns="0" rtlCol="0" anchor="t">
            <a:spAutoFit/>
          </a:bodyPr>
          <a:lstStyle>
            <a:lvl1pPr marL="0" indent="0" algn="l" defTabSz="914400" rtl="0" eaLnBrk="1" latinLnBrk="0" hangingPunct="1">
              <a:lnSpc>
                <a:spcPct val="120000"/>
              </a:lnSpc>
              <a:spcBef>
                <a:spcPts val="1200"/>
              </a:spcBef>
              <a:buFont typeface="Arial" panose="020B0604020202020204" pitchFamily="34" charset="0"/>
              <a:buNone/>
              <a:defRPr lang="fr-FR" sz="1400" b="0" kern="1200" baseline="0" smtClean="0">
                <a:solidFill>
                  <a:schemeClr val="tx1"/>
                </a:solidFill>
                <a:latin typeface="Montserrat" panose="00000500000000000000" pitchFamily="2" charset="0"/>
                <a:ea typeface="+mj-ea"/>
                <a:cs typeface="Arial" pitchFamily="34" charset="0"/>
              </a:defRPr>
            </a:lvl1pPr>
            <a:lvl2pPr marL="685800" indent="-228600" algn="l" defTabSz="914400" rtl="0" eaLnBrk="1" latinLnBrk="0" hangingPunct="1">
              <a:lnSpc>
                <a:spcPct val="120000"/>
              </a:lnSpc>
              <a:spcBef>
                <a:spcPts val="1200"/>
              </a:spcBef>
              <a:buFont typeface="Arial" panose="020B0604020202020204" pitchFamily="34" charset="0"/>
              <a:buChar char="•"/>
              <a:defRPr lang="fr-FR" sz="1400" b="0" kern="1200" baseline="0" smtClean="0">
                <a:solidFill>
                  <a:schemeClr val="tx1"/>
                </a:solidFill>
                <a:latin typeface="Montserrat" panose="00000500000000000000" pitchFamily="2" charset="0"/>
                <a:ea typeface="+mj-ea"/>
                <a:cs typeface="Arial" pitchFamily="34" charset="0"/>
              </a:defRPr>
            </a:lvl2pPr>
            <a:lvl3pPr marL="1143000" indent="-228600" algn="l" defTabSz="914400" rtl="0" eaLnBrk="1" latinLnBrk="0" hangingPunct="1">
              <a:lnSpc>
                <a:spcPct val="120000"/>
              </a:lnSpc>
              <a:spcBef>
                <a:spcPts val="1200"/>
              </a:spcBef>
              <a:buFont typeface="Arial" panose="020B0604020202020204" pitchFamily="34" charset="0"/>
              <a:buChar char="•"/>
              <a:defRPr lang="fr-FR" sz="1400" b="0" kern="1200" baseline="0" smtClean="0">
                <a:solidFill>
                  <a:schemeClr val="tx1"/>
                </a:solidFill>
                <a:latin typeface="Montserrat" panose="00000500000000000000" pitchFamily="2" charset="0"/>
                <a:ea typeface="+mj-ea"/>
                <a:cs typeface="Arial" pitchFamily="34" charset="0"/>
              </a:defRPr>
            </a:lvl3pPr>
            <a:lvl4pPr marL="1600200" indent="-228600" algn="l" defTabSz="914400" rtl="0" eaLnBrk="1" latinLnBrk="0" hangingPunct="1">
              <a:lnSpc>
                <a:spcPct val="120000"/>
              </a:lnSpc>
              <a:spcBef>
                <a:spcPts val="1200"/>
              </a:spcBef>
              <a:buFont typeface="Arial" panose="020B0604020202020204" pitchFamily="34" charset="0"/>
              <a:buChar char="•"/>
              <a:defRPr lang="fr-FR" sz="1400" b="0" kern="1200" baseline="0" smtClean="0">
                <a:solidFill>
                  <a:schemeClr val="tx1"/>
                </a:solidFill>
                <a:latin typeface="Montserrat" panose="00000500000000000000" pitchFamily="2" charset="0"/>
                <a:ea typeface="+mj-ea"/>
                <a:cs typeface="Arial" pitchFamily="34" charset="0"/>
              </a:defRPr>
            </a:lvl4pPr>
            <a:lvl5pPr marL="2057400" indent="-228600" algn="l" defTabSz="914400" rtl="0" eaLnBrk="1" latinLnBrk="0" hangingPunct="1">
              <a:lnSpc>
                <a:spcPct val="120000"/>
              </a:lnSpc>
              <a:spcBef>
                <a:spcPts val="1200"/>
              </a:spcBef>
              <a:buFont typeface="Arial" panose="020B0604020202020204" pitchFamily="34" charset="0"/>
              <a:buChar char="•"/>
              <a:defRPr lang="fr-FR" sz="1400" b="0" kern="1200" baseline="0">
                <a:solidFill>
                  <a:schemeClr val="tx1"/>
                </a:solidFill>
                <a:latin typeface="Montserrat" panose="00000500000000000000" pitchFamily="2" charset="0"/>
                <a:ea typeface="+mj-ea"/>
                <a:cs typeface="Arial"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atin typeface="Poppins" panose="00000500000000000000" pitchFamily="2" charset="0"/>
                <a:cs typeface="Poppins" panose="00000500000000000000" pitchFamily="2" charset="0"/>
              </a:rPr>
              <a:t>The multivariable Cox proportional hazard risk model revealed that RHR&gt;80b.p.m is an independent risk factor for CE in subjects without CVD (hazard ratio 1.37, 95% Cl 1.01-1.85, p=0.043) while not in subjects with CVD (hazard ratio 0.99, 95% Cl 0.57-1.71, p=0.98).</a:t>
            </a:r>
          </a:p>
        </p:txBody>
      </p:sp>
      <p:grpSp>
        <p:nvGrpSpPr>
          <p:cNvPr id="7" name="Group 6">
            <a:extLst>
              <a:ext uri="{FF2B5EF4-FFF2-40B4-BE49-F238E27FC236}">
                <a16:creationId xmlns:a16="http://schemas.microsoft.com/office/drawing/2014/main" id="{79BED65D-ADCE-AFF7-6A92-1FEBD95577C0}"/>
              </a:ext>
            </a:extLst>
          </p:cNvPr>
          <p:cNvGrpSpPr/>
          <p:nvPr/>
        </p:nvGrpSpPr>
        <p:grpSpPr>
          <a:xfrm>
            <a:off x="1092201" y="4414298"/>
            <a:ext cx="3595349" cy="191847"/>
            <a:chOff x="1092200" y="4571993"/>
            <a:chExt cx="3595349" cy="191847"/>
          </a:xfrm>
        </p:grpSpPr>
        <p:cxnSp>
          <p:nvCxnSpPr>
            <p:cNvPr id="3" name="Straight Connector 2">
              <a:extLst>
                <a:ext uri="{FF2B5EF4-FFF2-40B4-BE49-F238E27FC236}">
                  <a16:creationId xmlns:a16="http://schemas.microsoft.com/office/drawing/2014/main" id="{C6FCDF51-1A66-2E26-A6A7-2164B168A005}"/>
                </a:ext>
              </a:extLst>
            </p:cNvPr>
            <p:cNvCxnSpPr/>
            <p:nvPr/>
          </p:nvCxnSpPr>
          <p:spPr>
            <a:xfrm>
              <a:off x="1092200" y="4668520"/>
              <a:ext cx="441960" cy="0"/>
            </a:xfrm>
            <a:prstGeom prst="line">
              <a:avLst/>
            </a:prstGeom>
            <a:ln w="38100">
              <a:solidFill>
                <a:srgbClr val="2F31D0"/>
              </a:solidFill>
            </a:ln>
          </p:spPr>
          <p:style>
            <a:lnRef idx="1">
              <a:schemeClr val="accent1"/>
            </a:lnRef>
            <a:fillRef idx="0">
              <a:schemeClr val="accent1"/>
            </a:fillRef>
            <a:effectRef idx="0">
              <a:schemeClr val="accent1"/>
            </a:effectRef>
            <a:fontRef idx="minor">
              <a:schemeClr val="tx1"/>
            </a:fontRef>
          </p:style>
        </p:cxnSp>
        <p:sp>
          <p:nvSpPr>
            <p:cNvPr id="33" name="Espace réservé du texte 13">
              <a:extLst>
                <a:ext uri="{FF2B5EF4-FFF2-40B4-BE49-F238E27FC236}">
                  <a16:creationId xmlns:a16="http://schemas.microsoft.com/office/drawing/2014/main" id="{0174E1A3-4DB1-FB6C-E3B2-4BA4C61C2BC2}"/>
                </a:ext>
              </a:extLst>
            </p:cNvPr>
            <p:cNvSpPr txBox="1">
              <a:spLocks/>
            </p:cNvSpPr>
            <p:nvPr/>
          </p:nvSpPr>
          <p:spPr>
            <a:xfrm>
              <a:off x="1552723" y="4571993"/>
              <a:ext cx="3134826" cy="191847"/>
            </a:xfrm>
            <a:prstGeom prst="rect">
              <a:avLst/>
            </a:prstGeom>
            <a:noFill/>
          </p:spPr>
          <p:txBody>
            <a:bodyPr vert="horz" wrap="square" lIns="90000" tIns="0" rIns="90000" bIns="0" rtlCol="0" anchor="t">
              <a:spAutoFit/>
            </a:bodyPr>
            <a:lstStyle>
              <a:lvl1pPr marL="0" indent="0" algn="l" defTabSz="914400" rtl="0" eaLnBrk="1" latinLnBrk="0" hangingPunct="1">
                <a:lnSpc>
                  <a:spcPct val="120000"/>
                </a:lnSpc>
                <a:spcBef>
                  <a:spcPts val="1200"/>
                </a:spcBef>
                <a:buFont typeface="Arial" panose="020B0604020202020204" pitchFamily="34" charset="0"/>
                <a:buNone/>
                <a:defRPr lang="fr-FR" sz="1400" b="0" kern="1200" baseline="0" smtClean="0">
                  <a:solidFill>
                    <a:schemeClr val="tx1"/>
                  </a:solidFill>
                  <a:latin typeface="Montserrat" panose="00000500000000000000" pitchFamily="2" charset="0"/>
                  <a:ea typeface="+mj-ea"/>
                  <a:cs typeface="Arial" pitchFamily="34" charset="0"/>
                </a:defRPr>
              </a:lvl1pPr>
              <a:lvl2pPr marL="685800" indent="-228600" algn="l" defTabSz="914400" rtl="0" eaLnBrk="1" latinLnBrk="0" hangingPunct="1">
                <a:lnSpc>
                  <a:spcPct val="120000"/>
                </a:lnSpc>
                <a:spcBef>
                  <a:spcPts val="1200"/>
                </a:spcBef>
                <a:buFont typeface="Arial" panose="020B0604020202020204" pitchFamily="34" charset="0"/>
                <a:buChar char="•"/>
                <a:defRPr lang="fr-FR" sz="1400" b="0" kern="1200" baseline="0" smtClean="0">
                  <a:solidFill>
                    <a:schemeClr val="tx1"/>
                  </a:solidFill>
                  <a:latin typeface="Montserrat" panose="00000500000000000000" pitchFamily="2" charset="0"/>
                  <a:ea typeface="+mj-ea"/>
                  <a:cs typeface="Arial" pitchFamily="34" charset="0"/>
                </a:defRPr>
              </a:lvl2pPr>
              <a:lvl3pPr marL="1143000" indent="-228600" algn="l" defTabSz="914400" rtl="0" eaLnBrk="1" latinLnBrk="0" hangingPunct="1">
                <a:lnSpc>
                  <a:spcPct val="120000"/>
                </a:lnSpc>
                <a:spcBef>
                  <a:spcPts val="1200"/>
                </a:spcBef>
                <a:buFont typeface="Arial" panose="020B0604020202020204" pitchFamily="34" charset="0"/>
                <a:buChar char="•"/>
                <a:defRPr lang="fr-FR" sz="1400" b="0" kern="1200" baseline="0" smtClean="0">
                  <a:solidFill>
                    <a:schemeClr val="tx1"/>
                  </a:solidFill>
                  <a:latin typeface="Montserrat" panose="00000500000000000000" pitchFamily="2" charset="0"/>
                  <a:ea typeface="+mj-ea"/>
                  <a:cs typeface="Arial" pitchFamily="34" charset="0"/>
                </a:defRPr>
              </a:lvl3pPr>
              <a:lvl4pPr marL="1600200" indent="-228600" algn="l" defTabSz="914400" rtl="0" eaLnBrk="1" latinLnBrk="0" hangingPunct="1">
                <a:lnSpc>
                  <a:spcPct val="120000"/>
                </a:lnSpc>
                <a:spcBef>
                  <a:spcPts val="1200"/>
                </a:spcBef>
                <a:buFont typeface="Arial" panose="020B0604020202020204" pitchFamily="34" charset="0"/>
                <a:buChar char="•"/>
                <a:defRPr lang="fr-FR" sz="1400" b="0" kern="1200" baseline="0" smtClean="0">
                  <a:solidFill>
                    <a:schemeClr val="tx1"/>
                  </a:solidFill>
                  <a:latin typeface="Montserrat" panose="00000500000000000000" pitchFamily="2" charset="0"/>
                  <a:ea typeface="+mj-ea"/>
                  <a:cs typeface="Arial" pitchFamily="34" charset="0"/>
                </a:defRPr>
              </a:lvl4pPr>
              <a:lvl5pPr marL="2057400" indent="-228600" algn="l" defTabSz="914400" rtl="0" eaLnBrk="1" latinLnBrk="0" hangingPunct="1">
                <a:lnSpc>
                  <a:spcPct val="120000"/>
                </a:lnSpc>
                <a:spcBef>
                  <a:spcPts val="1200"/>
                </a:spcBef>
                <a:buFont typeface="Arial" panose="020B0604020202020204" pitchFamily="34" charset="0"/>
                <a:buChar char="•"/>
                <a:defRPr lang="fr-FR" sz="1400" b="0" kern="1200" baseline="0">
                  <a:solidFill>
                    <a:schemeClr val="tx1"/>
                  </a:solidFill>
                  <a:latin typeface="Montserrat" panose="00000500000000000000" pitchFamily="2" charset="0"/>
                  <a:ea typeface="+mj-ea"/>
                  <a:cs typeface="Arial"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a:solidFill>
                    <a:srgbClr val="2F31D0"/>
                  </a:solidFill>
                  <a:latin typeface="Poppins" panose="00000500000000000000" pitchFamily="2" charset="0"/>
                  <a:cs typeface="Poppins" panose="00000500000000000000" pitchFamily="2" charset="0"/>
                </a:rPr>
                <a:t>Subjects without CVD</a:t>
              </a:r>
            </a:p>
          </p:txBody>
        </p:sp>
      </p:grpSp>
      <p:grpSp>
        <p:nvGrpSpPr>
          <p:cNvPr id="6" name="Group 5">
            <a:extLst>
              <a:ext uri="{FF2B5EF4-FFF2-40B4-BE49-F238E27FC236}">
                <a16:creationId xmlns:a16="http://schemas.microsoft.com/office/drawing/2014/main" id="{77A3998F-FF56-676E-E62B-EB2AAA5DD01B}"/>
              </a:ext>
            </a:extLst>
          </p:cNvPr>
          <p:cNvGrpSpPr/>
          <p:nvPr/>
        </p:nvGrpSpPr>
        <p:grpSpPr>
          <a:xfrm>
            <a:off x="1092201" y="4592098"/>
            <a:ext cx="3595349" cy="191847"/>
            <a:chOff x="1092200" y="4749793"/>
            <a:chExt cx="3595349" cy="191847"/>
          </a:xfrm>
        </p:grpSpPr>
        <p:cxnSp>
          <p:nvCxnSpPr>
            <p:cNvPr id="34" name="Straight Connector 33">
              <a:extLst>
                <a:ext uri="{FF2B5EF4-FFF2-40B4-BE49-F238E27FC236}">
                  <a16:creationId xmlns:a16="http://schemas.microsoft.com/office/drawing/2014/main" id="{707503CA-36CA-4E99-4374-6F5457EF281A}"/>
                </a:ext>
              </a:extLst>
            </p:cNvPr>
            <p:cNvCxnSpPr/>
            <p:nvPr/>
          </p:nvCxnSpPr>
          <p:spPr>
            <a:xfrm>
              <a:off x="1092200" y="4846320"/>
              <a:ext cx="441960" cy="0"/>
            </a:xfrm>
            <a:prstGeom prst="line">
              <a:avLst/>
            </a:prstGeom>
            <a:ln w="38100">
              <a:solidFill>
                <a:srgbClr val="CC2C2D"/>
              </a:solidFill>
            </a:ln>
          </p:spPr>
          <p:style>
            <a:lnRef idx="1">
              <a:schemeClr val="accent1"/>
            </a:lnRef>
            <a:fillRef idx="0">
              <a:schemeClr val="accent1"/>
            </a:fillRef>
            <a:effectRef idx="0">
              <a:schemeClr val="accent1"/>
            </a:effectRef>
            <a:fontRef idx="minor">
              <a:schemeClr val="tx1"/>
            </a:fontRef>
          </p:style>
        </p:cxnSp>
        <p:sp>
          <p:nvSpPr>
            <p:cNvPr id="35" name="Espace réservé du texte 13">
              <a:extLst>
                <a:ext uri="{FF2B5EF4-FFF2-40B4-BE49-F238E27FC236}">
                  <a16:creationId xmlns:a16="http://schemas.microsoft.com/office/drawing/2014/main" id="{F18A89D3-3AAF-B433-BF2D-3D3690F54C49}"/>
                </a:ext>
              </a:extLst>
            </p:cNvPr>
            <p:cNvSpPr txBox="1">
              <a:spLocks/>
            </p:cNvSpPr>
            <p:nvPr/>
          </p:nvSpPr>
          <p:spPr>
            <a:xfrm>
              <a:off x="1552723" y="4749793"/>
              <a:ext cx="3134826" cy="191847"/>
            </a:xfrm>
            <a:prstGeom prst="rect">
              <a:avLst/>
            </a:prstGeom>
            <a:noFill/>
          </p:spPr>
          <p:txBody>
            <a:bodyPr vert="horz" wrap="square" lIns="90000" tIns="0" rIns="90000" bIns="0" rtlCol="0" anchor="t">
              <a:spAutoFit/>
            </a:bodyPr>
            <a:lstStyle>
              <a:lvl1pPr marL="0" indent="0" algn="l" defTabSz="914400" rtl="0" eaLnBrk="1" latinLnBrk="0" hangingPunct="1">
                <a:lnSpc>
                  <a:spcPct val="120000"/>
                </a:lnSpc>
                <a:spcBef>
                  <a:spcPts val="1200"/>
                </a:spcBef>
                <a:buFont typeface="Arial" panose="020B0604020202020204" pitchFamily="34" charset="0"/>
                <a:buNone/>
                <a:defRPr lang="fr-FR" sz="1400" b="0" kern="1200" baseline="0" smtClean="0">
                  <a:solidFill>
                    <a:schemeClr val="tx1"/>
                  </a:solidFill>
                  <a:latin typeface="Montserrat" panose="00000500000000000000" pitchFamily="2" charset="0"/>
                  <a:ea typeface="+mj-ea"/>
                  <a:cs typeface="Arial" pitchFamily="34" charset="0"/>
                </a:defRPr>
              </a:lvl1pPr>
              <a:lvl2pPr marL="685800" indent="-228600" algn="l" defTabSz="914400" rtl="0" eaLnBrk="1" latinLnBrk="0" hangingPunct="1">
                <a:lnSpc>
                  <a:spcPct val="120000"/>
                </a:lnSpc>
                <a:spcBef>
                  <a:spcPts val="1200"/>
                </a:spcBef>
                <a:buFont typeface="Arial" panose="020B0604020202020204" pitchFamily="34" charset="0"/>
                <a:buChar char="•"/>
                <a:defRPr lang="fr-FR" sz="1400" b="0" kern="1200" baseline="0" smtClean="0">
                  <a:solidFill>
                    <a:schemeClr val="tx1"/>
                  </a:solidFill>
                  <a:latin typeface="Montserrat" panose="00000500000000000000" pitchFamily="2" charset="0"/>
                  <a:ea typeface="+mj-ea"/>
                  <a:cs typeface="Arial" pitchFamily="34" charset="0"/>
                </a:defRPr>
              </a:lvl2pPr>
              <a:lvl3pPr marL="1143000" indent="-228600" algn="l" defTabSz="914400" rtl="0" eaLnBrk="1" latinLnBrk="0" hangingPunct="1">
                <a:lnSpc>
                  <a:spcPct val="120000"/>
                </a:lnSpc>
                <a:spcBef>
                  <a:spcPts val="1200"/>
                </a:spcBef>
                <a:buFont typeface="Arial" panose="020B0604020202020204" pitchFamily="34" charset="0"/>
                <a:buChar char="•"/>
                <a:defRPr lang="fr-FR" sz="1400" b="0" kern="1200" baseline="0" smtClean="0">
                  <a:solidFill>
                    <a:schemeClr val="tx1"/>
                  </a:solidFill>
                  <a:latin typeface="Montserrat" panose="00000500000000000000" pitchFamily="2" charset="0"/>
                  <a:ea typeface="+mj-ea"/>
                  <a:cs typeface="Arial" pitchFamily="34" charset="0"/>
                </a:defRPr>
              </a:lvl3pPr>
              <a:lvl4pPr marL="1600200" indent="-228600" algn="l" defTabSz="914400" rtl="0" eaLnBrk="1" latinLnBrk="0" hangingPunct="1">
                <a:lnSpc>
                  <a:spcPct val="120000"/>
                </a:lnSpc>
                <a:spcBef>
                  <a:spcPts val="1200"/>
                </a:spcBef>
                <a:buFont typeface="Arial" panose="020B0604020202020204" pitchFamily="34" charset="0"/>
                <a:buChar char="•"/>
                <a:defRPr lang="fr-FR" sz="1400" b="0" kern="1200" baseline="0" smtClean="0">
                  <a:solidFill>
                    <a:schemeClr val="tx1"/>
                  </a:solidFill>
                  <a:latin typeface="Montserrat" panose="00000500000000000000" pitchFamily="2" charset="0"/>
                  <a:ea typeface="+mj-ea"/>
                  <a:cs typeface="Arial" pitchFamily="34" charset="0"/>
                </a:defRPr>
              </a:lvl4pPr>
              <a:lvl5pPr marL="2057400" indent="-228600" algn="l" defTabSz="914400" rtl="0" eaLnBrk="1" latinLnBrk="0" hangingPunct="1">
                <a:lnSpc>
                  <a:spcPct val="120000"/>
                </a:lnSpc>
                <a:spcBef>
                  <a:spcPts val="1200"/>
                </a:spcBef>
                <a:buFont typeface="Arial" panose="020B0604020202020204" pitchFamily="34" charset="0"/>
                <a:buChar char="•"/>
                <a:defRPr lang="fr-FR" sz="1400" b="0" kern="1200" baseline="0">
                  <a:solidFill>
                    <a:schemeClr val="tx1"/>
                  </a:solidFill>
                  <a:latin typeface="Montserrat" panose="00000500000000000000" pitchFamily="2" charset="0"/>
                  <a:ea typeface="+mj-ea"/>
                  <a:cs typeface="Arial"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a:solidFill>
                    <a:srgbClr val="CC2C2D"/>
                  </a:solidFill>
                  <a:latin typeface="Poppins" panose="00000500000000000000" pitchFamily="2" charset="0"/>
                  <a:cs typeface="Poppins" panose="00000500000000000000" pitchFamily="2" charset="0"/>
                </a:rPr>
                <a:t>Subjects with prior CVD</a:t>
              </a:r>
            </a:p>
          </p:txBody>
        </p:sp>
      </p:grpSp>
      <p:sp>
        <p:nvSpPr>
          <p:cNvPr id="38" name="TextBox 37">
            <a:extLst>
              <a:ext uri="{FF2B5EF4-FFF2-40B4-BE49-F238E27FC236}">
                <a16:creationId xmlns:a16="http://schemas.microsoft.com/office/drawing/2014/main" id="{C38E28C8-D908-31DE-3FDF-F384F1CD5232}"/>
              </a:ext>
            </a:extLst>
          </p:cNvPr>
          <p:cNvSpPr txBox="1"/>
          <p:nvPr/>
        </p:nvSpPr>
        <p:spPr>
          <a:xfrm>
            <a:off x="991474" y="5466856"/>
            <a:ext cx="1985406" cy="461665"/>
          </a:xfrm>
          <a:prstGeom prst="rect">
            <a:avLst/>
          </a:prstGeom>
          <a:noFill/>
        </p:spPr>
        <p:txBody>
          <a:bodyPr wrap="square" rtlCol="0">
            <a:spAutoFit/>
          </a:bodyPr>
          <a:lstStyle/>
          <a:p>
            <a:r>
              <a:rPr lang="fr-FR" sz="1400">
                <a:solidFill>
                  <a:srgbClr val="002060"/>
                </a:solidFill>
                <a:latin typeface="Poppins" panose="00000500000000000000" pitchFamily="2" charset="0"/>
                <a:cs typeface="Poppins" panose="00000500000000000000" pitchFamily="2" charset="0"/>
              </a:rPr>
              <a:t>ESC </a:t>
            </a:r>
            <a:r>
              <a:rPr lang="fr-FR" sz="1400" err="1">
                <a:solidFill>
                  <a:srgbClr val="002060"/>
                </a:solidFill>
                <a:latin typeface="Poppins" panose="00000500000000000000" pitchFamily="2" charset="0"/>
                <a:cs typeface="Poppins" panose="00000500000000000000" pitchFamily="2" charset="0"/>
              </a:rPr>
              <a:t>congress</a:t>
            </a:r>
            <a:r>
              <a:rPr lang="fr-FR" sz="1400">
                <a:solidFill>
                  <a:srgbClr val="002060"/>
                </a:solidFill>
                <a:latin typeface="Poppins" panose="00000500000000000000" pitchFamily="2" charset="0"/>
                <a:cs typeface="Poppins" panose="00000500000000000000" pitchFamily="2" charset="0"/>
              </a:rPr>
              <a:t> 2020</a:t>
            </a:r>
            <a:br>
              <a:rPr lang="fr-FR" sz="1000">
                <a:solidFill>
                  <a:srgbClr val="002060"/>
                </a:solidFill>
                <a:latin typeface="Poppins" panose="00000500000000000000" pitchFamily="2" charset="0"/>
                <a:cs typeface="Poppins" panose="00000500000000000000" pitchFamily="2" charset="0"/>
              </a:rPr>
            </a:br>
            <a:r>
              <a:rPr lang="fr-FR" sz="1000">
                <a:solidFill>
                  <a:srgbClr val="002060"/>
                </a:solidFill>
                <a:latin typeface="Poppins" panose="00000500000000000000" pitchFamily="2" charset="0"/>
                <a:cs typeface="Poppins" panose="00000500000000000000" pitchFamily="2" charset="0"/>
              </a:rPr>
              <a:t>The Digital </a:t>
            </a:r>
            <a:r>
              <a:rPr lang="fr-FR" sz="1000" err="1">
                <a:solidFill>
                  <a:srgbClr val="002060"/>
                </a:solidFill>
                <a:latin typeface="Poppins" panose="00000500000000000000" pitchFamily="2" charset="0"/>
                <a:cs typeface="Poppins" panose="00000500000000000000" pitchFamily="2" charset="0"/>
              </a:rPr>
              <a:t>Experience</a:t>
            </a:r>
            <a:endParaRPr lang="en-US" sz="1000">
              <a:solidFill>
                <a:srgbClr val="002060"/>
              </a:solidFill>
              <a:latin typeface="Poppins" panose="00000500000000000000" pitchFamily="2" charset="0"/>
              <a:cs typeface="Poppins" panose="00000500000000000000" pitchFamily="2" charset="0"/>
            </a:endParaRPr>
          </a:p>
        </p:txBody>
      </p:sp>
      <p:sp>
        <p:nvSpPr>
          <p:cNvPr id="8" name="Title 1">
            <a:extLst>
              <a:ext uri="{FF2B5EF4-FFF2-40B4-BE49-F238E27FC236}">
                <a16:creationId xmlns:a16="http://schemas.microsoft.com/office/drawing/2014/main" id="{B2B118E9-6368-268E-010B-7B21641093D0}"/>
              </a:ext>
            </a:extLst>
          </p:cNvPr>
          <p:cNvSpPr txBox="1">
            <a:spLocks/>
          </p:cNvSpPr>
          <p:nvPr/>
        </p:nvSpPr>
        <p:spPr>
          <a:xfrm>
            <a:off x="388843" y="492619"/>
            <a:ext cx="11404600" cy="778668"/>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5400" b="1" i="0" kern="1200">
                <a:solidFill>
                  <a:schemeClr val="bg1"/>
                </a:solidFill>
                <a:latin typeface="+mj-lt"/>
                <a:ea typeface="+mj-ea"/>
                <a:cs typeface="+mj-cs"/>
              </a:defRPr>
            </a:lvl1pPr>
          </a:lstStyle>
          <a:p>
            <a:r>
              <a:rPr lang="en-US" sz="3600">
                <a:solidFill>
                  <a:schemeClr val="tx2">
                    <a:lumMod val="75000"/>
                  </a:schemeClr>
                </a:solidFill>
                <a:latin typeface="Poppins" panose="00000500000000000000" pitchFamily="2" charset="0"/>
                <a:cs typeface="Poppins" panose="00000500000000000000" pitchFamily="2" charset="0"/>
              </a:rPr>
              <a:t>In HT patients HR &gt;80 bpm is an independent risk factor for CV events in subjects without CVD</a:t>
            </a:r>
          </a:p>
        </p:txBody>
      </p:sp>
    </p:spTree>
    <p:extLst>
      <p:ext uri="{BB962C8B-B14F-4D97-AF65-F5344CB8AC3E}">
        <p14:creationId xmlns:p14="http://schemas.microsoft.com/office/powerpoint/2010/main" val="14326732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A1BC7337-8F5F-89DF-6A64-AA7D943F1D9D}"/>
              </a:ext>
            </a:extLst>
          </p:cNvPr>
          <p:cNvSpPr txBox="1">
            <a:spLocks/>
          </p:cNvSpPr>
          <p:nvPr/>
        </p:nvSpPr>
        <p:spPr>
          <a:xfrm>
            <a:off x="306931" y="555147"/>
            <a:ext cx="11578137"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pPr>
              <a:tabLst>
                <a:tab pos="295290" algn="l"/>
              </a:tabLst>
            </a:pPr>
            <a:r>
              <a:rPr lang="en-US" sz="3600">
                <a:solidFill>
                  <a:schemeClr val="tx2">
                    <a:lumMod val="75000"/>
                  </a:schemeClr>
                </a:solidFill>
                <a:latin typeface="Poppins" panose="00000500000000000000" pitchFamily="2" charset="0"/>
                <a:ea typeface="Helvetica" charset="0"/>
                <a:cs typeface="Poppins" panose="00000500000000000000" pitchFamily="2" charset="0"/>
              </a:rPr>
              <a:t>Elevated resting heart rate (RHR) is associated with adverse CV outcomes in the general population</a:t>
            </a:r>
            <a:r>
              <a:rPr lang="en-US" sz="3600" baseline="30000">
                <a:solidFill>
                  <a:schemeClr val="tx2">
                    <a:lumMod val="75000"/>
                  </a:schemeClr>
                </a:solidFill>
                <a:latin typeface="Poppins" panose="00000500000000000000" pitchFamily="2" charset="0"/>
                <a:ea typeface="Helvetica" charset="0"/>
                <a:cs typeface="Poppins" panose="00000500000000000000" pitchFamily="2" charset="0"/>
              </a:rPr>
              <a:t>1</a:t>
            </a:r>
          </a:p>
        </p:txBody>
      </p:sp>
      <p:sp>
        <p:nvSpPr>
          <p:cNvPr id="11" name="TextBox 10">
            <a:extLst>
              <a:ext uri="{FF2B5EF4-FFF2-40B4-BE49-F238E27FC236}">
                <a16:creationId xmlns:a16="http://schemas.microsoft.com/office/drawing/2014/main" id="{00800C9A-BF3C-0F33-9116-2BBD7CBDF0D6}"/>
              </a:ext>
            </a:extLst>
          </p:cNvPr>
          <p:cNvSpPr txBox="1"/>
          <p:nvPr/>
        </p:nvSpPr>
        <p:spPr>
          <a:xfrm>
            <a:off x="266701" y="6380851"/>
            <a:ext cx="11578137" cy="338554"/>
          </a:xfrm>
          <a:prstGeom prst="rect">
            <a:avLst/>
          </a:prstGeom>
          <a:noFill/>
        </p:spPr>
        <p:txBody>
          <a:bodyPr wrap="square" rtlCol="0">
            <a:spAutoFit/>
          </a:bodyPr>
          <a:lstStyle/>
          <a:p>
            <a:pPr defTabSz="914446">
              <a:defRPr/>
            </a:pPr>
            <a:r>
              <a:rPr lang="da-DK" sz="800">
                <a:solidFill>
                  <a:schemeClr val="tx2">
                    <a:lumMod val="75000"/>
                  </a:schemeClr>
                </a:solidFill>
                <a:latin typeface="Poppins" panose="00000500000000000000" pitchFamily="2" charset="0"/>
                <a:cs typeface="Poppins" panose="00000500000000000000" pitchFamily="2" charset="0"/>
              </a:rPr>
              <a:t>RHR: Resting Heart Rate</a:t>
            </a:r>
          </a:p>
          <a:p>
            <a:pPr defTabSz="914446">
              <a:defRPr/>
            </a:pPr>
            <a:r>
              <a:rPr lang="nl-NL" sz="800">
                <a:solidFill>
                  <a:schemeClr val="tx2">
                    <a:lumMod val="75000"/>
                  </a:schemeClr>
                </a:solidFill>
                <a:latin typeface="Poppins" panose="00000500000000000000" pitchFamily="2" charset="0"/>
                <a:cs typeface="Poppins" panose="00000500000000000000" pitchFamily="2" charset="0"/>
              </a:rPr>
              <a:t>1. Chen X et al. Open Heart. 2019;6:e000856.</a:t>
            </a:r>
          </a:p>
        </p:txBody>
      </p:sp>
      <p:sp>
        <p:nvSpPr>
          <p:cNvPr id="6" name="Rectangle 5">
            <a:extLst>
              <a:ext uri="{FF2B5EF4-FFF2-40B4-BE49-F238E27FC236}">
                <a16:creationId xmlns:a16="http://schemas.microsoft.com/office/drawing/2014/main" id="{8CBFDFC8-5CD9-3C6E-399F-CBABAC29ABA1}"/>
              </a:ext>
            </a:extLst>
          </p:cNvPr>
          <p:cNvSpPr/>
          <p:nvPr/>
        </p:nvSpPr>
        <p:spPr>
          <a:xfrm>
            <a:off x="1975423" y="5832805"/>
            <a:ext cx="9436168" cy="50152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630" rtl="0">
              <a:defRPr/>
            </a:pPr>
            <a:endParaRPr lang="en-US" sz="1200" kern="1200">
              <a:solidFill>
                <a:prstClr val="white"/>
              </a:solidFill>
              <a:latin typeface="Poppins" panose="00000500000000000000" pitchFamily="2" charset="0"/>
              <a:cs typeface="Poppins" panose="00000500000000000000" pitchFamily="2" charset="0"/>
            </a:endParaRPr>
          </a:p>
        </p:txBody>
      </p:sp>
      <p:sp>
        <p:nvSpPr>
          <p:cNvPr id="9" name="Rectangle : coins arrondis 54">
            <a:extLst>
              <a:ext uri="{FF2B5EF4-FFF2-40B4-BE49-F238E27FC236}">
                <a16:creationId xmlns:a16="http://schemas.microsoft.com/office/drawing/2014/main" id="{B8FE46BB-FFF0-6D7B-A50E-52F88ABF2BEA}"/>
              </a:ext>
            </a:extLst>
          </p:cNvPr>
          <p:cNvSpPr/>
          <p:nvPr/>
        </p:nvSpPr>
        <p:spPr>
          <a:xfrm>
            <a:off x="266701" y="1776253"/>
            <a:ext cx="3510798" cy="3974852"/>
          </a:xfrm>
          <a:prstGeom prst="roundRect">
            <a:avLst>
              <a:gd name="adj" fmla="val 3843"/>
            </a:avLst>
          </a:prstGeom>
          <a:solidFill>
            <a:schemeClr val="bg1"/>
          </a:solidFill>
          <a:ln>
            <a:noFill/>
          </a:ln>
          <a:effectLst>
            <a:outerShdw blurRad="635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900" kern="1200">
              <a:solidFill>
                <a:srgbClr val="FFFFFF"/>
              </a:solidFill>
              <a:latin typeface="Calibri"/>
            </a:endParaRPr>
          </a:p>
        </p:txBody>
      </p:sp>
      <p:sp>
        <p:nvSpPr>
          <p:cNvPr id="12" name="Rectangle : coins arrondis 54">
            <a:extLst>
              <a:ext uri="{FF2B5EF4-FFF2-40B4-BE49-F238E27FC236}">
                <a16:creationId xmlns:a16="http://schemas.microsoft.com/office/drawing/2014/main" id="{879AA60A-B79B-D7FD-E88E-69CA100B365D}"/>
              </a:ext>
            </a:extLst>
          </p:cNvPr>
          <p:cNvSpPr/>
          <p:nvPr/>
        </p:nvSpPr>
        <p:spPr>
          <a:xfrm>
            <a:off x="4108968" y="1776253"/>
            <a:ext cx="3510798" cy="3974852"/>
          </a:xfrm>
          <a:prstGeom prst="roundRect">
            <a:avLst>
              <a:gd name="adj" fmla="val 3843"/>
            </a:avLst>
          </a:prstGeom>
          <a:solidFill>
            <a:schemeClr val="bg1"/>
          </a:solidFill>
          <a:ln>
            <a:noFill/>
          </a:ln>
          <a:effectLst>
            <a:outerShdw blurRad="635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900" kern="1200">
              <a:solidFill>
                <a:srgbClr val="FFFFFF"/>
              </a:solidFill>
              <a:latin typeface="Calibri"/>
            </a:endParaRPr>
          </a:p>
        </p:txBody>
      </p:sp>
      <p:sp>
        <p:nvSpPr>
          <p:cNvPr id="13" name="Rectangle : coins arrondis 54">
            <a:extLst>
              <a:ext uri="{FF2B5EF4-FFF2-40B4-BE49-F238E27FC236}">
                <a16:creationId xmlns:a16="http://schemas.microsoft.com/office/drawing/2014/main" id="{64DA040F-CD1F-B8AD-820F-0FD6A839511B}"/>
              </a:ext>
            </a:extLst>
          </p:cNvPr>
          <p:cNvSpPr/>
          <p:nvPr/>
        </p:nvSpPr>
        <p:spPr>
          <a:xfrm>
            <a:off x="7866631" y="1776253"/>
            <a:ext cx="3510798" cy="3974852"/>
          </a:xfrm>
          <a:prstGeom prst="roundRect">
            <a:avLst>
              <a:gd name="adj" fmla="val 3843"/>
            </a:avLst>
          </a:prstGeom>
          <a:solidFill>
            <a:schemeClr val="bg1"/>
          </a:solidFill>
          <a:ln>
            <a:noFill/>
          </a:ln>
          <a:effectLst>
            <a:outerShdw blurRad="635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900" kern="1200">
              <a:solidFill>
                <a:srgbClr val="FFFFFF"/>
              </a:solidFill>
              <a:latin typeface="Calibri"/>
            </a:endParaRPr>
          </a:p>
        </p:txBody>
      </p:sp>
      <p:grpSp>
        <p:nvGrpSpPr>
          <p:cNvPr id="14" name="Groupe 202">
            <a:extLst>
              <a:ext uri="{FF2B5EF4-FFF2-40B4-BE49-F238E27FC236}">
                <a16:creationId xmlns:a16="http://schemas.microsoft.com/office/drawing/2014/main" id="{23FFC5B8-AF2C-A580-452A-B701AC5CD69E}"/>
              </a:ext>
            </a:extLst>
          </p:cNvPr>
          <p:cNvGrpSpPr/>
          <p:nvPr/>
        </p:nvGrpSpPr>
        <p:grpSpPr>
          <a:xfrm>
            <a:off x="429158" y="1911740"/>
            <a:ext cx="3181230" cy="3799987"/>
            <a:chOff x="414630" y="1452130"/>
            <a:chExt cx="2666250" cy="2801472"/>
          </a:xfrm>
        </p:grpSpPr>
        <p:sp>
          <p:nvSpPr>
            <p:cNvPr id="15" name="ZoneTexte 19">
              <a:extLst>
                <a:ext uri="{FF2B5EF4-FFF2-40B4-BE49-F238E27FC236}">
                  <a16:creationId xmlns:a16="http://schemas.microsoft.com/office/drawing/2014/main" id="{E22E916F-5E29-A4D8-1CEE-E9CE44FF9EB2}"/>
                </a:ext>
              </a:extLst>
            </p:cNvPr>
            <p:cNvSpPr txBox="1"/>
            <p:nvPr/>
          </p:nvSpPr>
          <p:spPr>
            <a:xfrm>
              <a:off x="566185" y="1452130"/>
              <a:ext cx="2514695" cy="173912"/>
            </a:xfrm>
            <a:prstGeom prst="rect">
              <a:avLst/>
            </a:prstGeom>
            <a:noFill/>
          </p:spPr>
          <p:txBody>
            <a:bodyPr wrap="square" rtlCol="0">
              <a:spAutoFit/>
            </a:bodyPr>
            <a:lstStyle/>
            <a:p>
              <a:pPr algn="ctr" defTabSz="609630" rtl="0">
                <a:defRPr/>
              </a:pPr>
              <a:r>
                <a:rPr lang="fr-FR" sz="933" b="1" kern="1200">
                  <a:solidFill>
                    <a:srgbClr val="3B95C4">
                      <a:lumMod val="50000"/>
                    </a:srgbClr>
                  </a:solidFill>
                  <a:latin typeface="Arial" panose="020B0604020202020204" pitchFamily="34" charset="0"/>
                  <a:ea typeface="+mn-ea"/>
                  <a:cs typeface="Arial" panose="020B0604020202020204" pitchFamily="34" charset="0"/>
                </a:rPr>
                <a:t>Cardiovascular disease</a:t>
              </a:r>
              <a:endParaRPr lang="en-US" sz="933" b="1" kern="1200">
                <a:solidFill>
                  <a:srgbClr val="3B95C4">
                    <a:lumMod val="50000"/>
                  </a:srgbClr>
                </a:solidFill>
                <a:latin typeface="Arial" panose="020B0604020202020204" pitchFamily="34" charset="0"/>
                <a:ea typeface="+mn-ea"/>
                <a:cs typeface="Arial" panose="020B0604020202020204" pitchFamily="34" charset="0"/>
              </a:endParaRPr>
            </a:p>
          </p:txBody>
        </p:sp>
        <p:grpSp>
          <p:nvGrpSpPr>
            <p:cNvPr id="16" name="Groupe 9">
              <a:extLst>
                <a:ext uri="{FF2B5EF4-FFF2-40B4-BE49-F238E27FC236}">
                  <a16:creationId xmlns:a16="http://schemas.microsoft.com/office/drawing/2014/main" id="{CFDB9C68-4AB2-0701-6EF7-22E3C9F66C7D}"/>
                </a:ext>
              </a:extLst>
            </p:cNvPr>
            <p:cNvGrpSpPr/>
            <p:nvPr/>
          </p:nvGrpSpPr>
          <p:grpSpPr>
            <a:xfrm>
              <a:off x="414630" y="1819741"/>
              <a:ext cx="2547703" cy="2433861"/>
              <a:chOff x="414630" y="1819741"/>
              <a:chExt cx="2547703" cy="2433861"/>
            </a:xfrm>
          </p:grpSpPr>
          <p:cxnSp>
            <p:nvCxnSpPr>
              <p:cNvPr id="21" name="Connecteur droit 51">
                <a:extLst>
                  <a:ext uri="{FF2B5EF4-FFF2-40B4-BE49-F238E27FC236}">
                    <a16:creationId xmlns:a16="http://schemas.microsoft.com/office/drawing/2014/main" id="{A901343D-C371-F81C-332B-1279A4546511}"/>
                  </a:ext>
                </a:extLst>
              </p:cNvPr>
              <p:cNvCxnSpPr>
                <a:cxnSpLocks/>
              </p:cNvCxnSpPr>
              <p:nvPr/>
            </p:nvCxnSpPr>
            <p:spPr>
              <a:xfrm flipH="1">
                <a:off x="766678" y="3861048"/>
                <a:ext cx="2195047" cy="0"/>
              </a:xfrm>
              <a:prstGeom prst="line">
                <a:avLst/>
              </a:prstGeom>
              <a:ln w="9525">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2" name="Connecteur droit 52">
                <a:extLst>
                  <a:ext uri="{FF2B5EF4-FFF2-40B4-BE49-F238E27FC236}">
                    <a16:creationId xmlns:a16="http://schemas.microsoft.com/office/drawing/2014/main" id="{1A26A8CE-2D12-51BA-BB0B-0AFAF3332893}"/>
                  </a:ext>
                </a:extLst>
              </p:cNvPr>
              <p:cNvCxnSpPr>
                <a:cxnSpLocks/>
              </p:cNvCxnSpPr>
              <p:nvPr/>
            </p:nvCxnSpPr>
            <p:spPr>
              <a:xfrm>
                <a:off x="766679" y="1819741"/>
                <a:ext cx="0" cy="2041307"/>
              </a:xfrm>
              <a:prstGeom prst="line">
                <a:avLst/>
              </a:prstGeom>
              <a:ln w="9525">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23" name="TextBox 22">
                <a:extLst>
                  <a:ext uri="{FF2B5EF4-FFF2-40B4-BE49-F238E27FC236}">
                    <a16:creationId xmlns:a16="http://schemas.microsoft.com/office/drawing/2014/main" id="{8682E025-FCA0-E2F8-E0C5-B3F0941E8DC3}"/>
                  </a:ext>
                </a:extLst>
              </p:cNvPr>
              <p:cNvSpPr txBox="1"/>
              <p:nvPr/>
            </p:nvSpPr>
            <p:spPr>
              <a:xfrm>
                <a:off x="1032596" y="3455095"/>
                <a:ext cx="1507435" cy="128531"/>
              </a:xfrm>
              <a:prstGeom prst="rect">
                <a:avLst/>
              </a:prstGeom>
              <a:noFill/>
            </p:spPr>
            <p:txBody>
              <a:bodyPr wrap="square" rtlCol="0">
                <a:spAutoFit/>
              </a:bodyPr>
              <a:lstStyle/>
              <a:p>
                <a:pPr algn="l" defTabSz="609630" rtl="0">
                  <a:defRPr/>
                </a:pPr>
                <a:r>
                  <a:rPr lang="en-AU" sz="533" kern="1200">
                    <a:solidFill>
                      <a:srgbClr val="004A5E"/>
                    </a:solidFill>
                    <a:latin typeface="Arial" panose="020B0604020202020204" pitchFamily="34" charset="0"/>
                    <a:ea typeface="+mn-ea"/>
                    <a:cs typeface="Arial" panose="020B0604020202020204" pitchFamily="34" charset="0"/>
                  </a:rPr>
                  <a:t>HR 1.8; CI 1.1-3.0, </a:t>
                </a:r>
                <a:r>
                  <a:rPr lang="en-AU" sz="533" i="1" kern="1200">
                    <a:solidFill>
                      <a:srgbClr val="004A5E"/>
                    </a:solidFill>
                    <a:latin typeface="Arial" panose="020B0604020202020204" pitchFamily="34" charset="0"/>
                    <a:ea typeface="+mn-ea"/>
                    <a:cs typeface="Arial" panose="020B0604020202020204" pitchFamily="34" charset="0"/>
                  </a:rPr>
                  <a:t>P</a:t>
                </a:r>
                <a:r>
                  <a:rPr lang="en-AU" sz="533" kern="1200">
                    <a:solidFill>
                      <a:srgbClr val="004A5E"/>
                    </a:solidFill>
                    <a:latin typeface="Arial" panose="020B0604020202020204" pitchFamily="34" charset="0"/>
                    <a:ea typeface="+mn-ea"/>
                    <a:cs typeface="Arial" panose="020B0604020202020204" pitchFamily="34" charset="0"/>
                  </a:rPr>
                  <a:t>=0.014</a:t>
                </a:r>
                <a:endParaRPr lang="en-US" sz="533" kern="1200">
                  <a:solidFill>
                    <a:srgbClr val="004A5E"/>
                  </a:solidFill>
                  <a:latin typeface="Arial" panose="020B0604020202020204" pitchFamily="34" charset="0"/>
                  <a:ea typeface="+mn-ea"/>
                  <a:cs typeface="Arial" panose="020B0604020202020204" pitchFamily="34" charset="0"/>
                </a:endParaRPr>
              </a:p>
            </p:txBody>
          </p:sp>
          <p:sp>
            <p:nvSpPr>
              <p:cNvPr id="24" name="Content Placeholder 2">
                <a:extLst>
                  <a:ext uri="{FF2B5EF4-FFF2-40B4-BE49-F238E27FC236}">
                    <a16:creationId xmlns:a16="http://schemas.microsoft.com/office/drawing/2014/main" id="{0D941CEF-4C55-3629-C883-7A2540A05023}"/>
                  </a:ext>
                </a:extLst>
              </p:cNvPr>
              <p:cNvSpPr txBox="1">
                <a:spLocks/>
              </p:cNvSpPr>
              <p:nvPr/>
            </p:nvSpPr>
            <p:spPr>
              <a:xfrm>
                <a:off x="791597" y="4041068"/>
                <a:ext cx="2170128" cy="212534"/>
              </a:xfrm>
              <a:prstGeom prst="rect">
                <a:avLst/>
              </a:prstGeom>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Time to cardiovascular disease (y)</a:t>
                </a:r>
              </a:p>
            </p:txBody>
          </p:sp>
          <p:sp>
            <p:nvSpPr>
              <p:cNvPr id="25" name="Content Placeholder 2">
                <a:extLst>
                  <a:ext uri="{FF2B5EF4-FFF2-40B4-BE49-F238E27FC236}">
                    <a16:creationId xmlns:a16="http://schemas.microsoft.com/office/drawing/2014/main" id="{75B5B8D5-F25E-AE9F-6928-8837388BEE2C}"/>
                  </a:ext>
                </a:extLst>
              </p:cNvPr>
              <p:cNvSpPr txBox="1">
                <a:spLocks/>
              </p:cNvSpPr>
              <p:nvPr/>
            </p:nvSpPr>
            <p:spPr>
              <a:xfrm rot="16200000">
                <a:off x="-499756" y="2734128"/>
                <a:ext cx="2041306" cy="212534"/>
              </a:xfrm>
              <a:prstGeom prst="rect">
                <a:avLst/>
              </a:prstGeom>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buClr>
                    <a:srgbClr val="EFA82B"/>
                  </a:buClr>
                  <a:buNone/>
                  <a:defRPr/>
                </a:pPr>
                <a:r>
                  <a:rPr lang="en-AU" sz="533" b="1">
                    <a:solidFill>
                      <a:srgbClr val="FFFFFF">
                        <a:lumMod val="50000"/>
                      </a:srgbClr>
                    </a:solidFill>
                    <a:latin typeface="Arial" panose="020B0604020202020204" pitchFamily="34" charset="0"/>
                    <a:cs typeface="Arial" panose="020B0604020202020204" pitchFamily="34" charset="0"/>
                  </a:rPr>
                  <a:t>Cum Survival</a:t>
                </a:r>
              </a:p>
            </p:txBody>
          </p:sp>
          <p:sp>
            <p:nvSpPr>
              <p:cNvPr id="26" name="Content Placeholder 2">
                <a:extLst>
                  <a:ext uri="{FF2B5EF4-FFF2-40B4-BE49-F238E27FC236}">
                    <a16:creationId xmlns:a16="http://schemas.microsoft.com/office/drawing/2014/main" id="{FC3FFED6-5055-859E-A351-5551CB669424}"/>
                  </a:ext>
                </a:extLst>
              </p:cNvPr>
              <p:cNvSpPr txBox="1">
                <a:spLocks/>
              </p:cNvSpPr>
              <p:nvPr/>
            </p:nvSpPr>
            <p:spPr>
              <a:xfrm>
                <a:off x="486621" y="3708293"/>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0,0</a:t>
                </a:r>
              </a:p>
            </p:txBody>
          </p:sp>
          <p:sp>
            <p:nvSpPr>
              <p:cNvPr id="27" name="Triangle 106">
                <a:extLst>
                  <a:ext uri="{FF2B5EF4-FFF2-40B4-BE49-F238E27FC236}">
                    <a16:creationId xmlns:a16="http://schemas.microsoft.com/office/drawing/2014/main" id="{BE58EB1A-2C39-042A-AF6B-0E868D527419}"/>
                  </a:ext>
                </a:extLst>
              </p:cNvPr>
              <p:cNvSpPr/>
              <p:nvPr/>
            </p:nvSpPr>
            <p:spPr>
              <a:xfrm rot="5400000">
                <a:off x="724821" y="3731730"/>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28" name="Content Placeholder 2">
                <a:extLst>
                  <a:ext uri="{FF2B5EF4-FFF2-40B4-BE49-F238E27FC236}">
                    <a16:creationId xmlns:a16="http://schemas.microsoft.com/office/drawing/2014/main" id="{D95940F0-D770-E54A-DC44-DA86A424AADD}"/>
                  </a:ext>
                </a:extLst>
              </p:cNvPr>
              <p:cNvSpPr txBox="1">
                <a:spLocks/>
              </p:cNvSpPr>
              <p:nvPr/>
            </p:nvSpPr>
            <p:spPr>
              <a:xfrm>
                <a:off x="486621" y="3353452"/>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0,2</a:t>
                </a:r>
              </a:p>
            </p:txBody>
          </p:sp>
          <p:sp>
            <p:nvSpPr>
              <p:cNvPr id="29" name="Triangle 108">
                <a:extLst>
                  <a:ext uri="{FF2B5EF4-FFF2-40B4-BE49-F238E27FC236}">
                    <a16:creationId xmlns:a16="http://schemas.microsoft.com/office/drawing/2014/main" id="{1A5A8C63-DD7E-DE06-2F75-F00386E35AA8}"/>
                  </a:ext>
                </a:extLst>
              </p:cNvPr>
              <p:cNvSpPr/>
              <p:nvPr/>
            </p:nvSpPr>
            <p:spPr>
              <a:xfrm rot="5400000">
                <a:off x="724821" y="3376889"/>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30" name="Content Placeholder 2">
                <a:extLst>
                  <a:ext uri="{FF2B5EF4-FFF2-40B4-BE49-F238E27FC236}">
                    <a16:creationId xmlns:a16="http://schemas.microsoft.com/office/drawing/2014/main" id="{45D2F782-DD40-8768-A8A3-F6A624C56E91}"/>
                  </a:ext>
                </a:extLst>
              </p:cNvPr>
              <p:cNvSpPr txBox="1">
                <a:spLocks/>
              </p:cNvSpPr>
              <p:nvPr/>
            </p:nvSpPr>
            <p:spPr>
              <a:xfrm>
                <a:off x="486621" y="2984963"/>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0,4</a:t>
                </a:r>
              </a:p>
            </p:txBody>
          </p:sp>
          <p:sp>
            <p:nvSpPr>
              <p:cNvPr id="31" name="Triangle 110">
                <a:extLst>
                  <a:ext uri="{FF2B5EF4-FFF2-40B4-BE49-F238E27FC236}">
                    <a16:creationId xmlns:a16="http://schemas.microsoft.com/office/drawing/2014/main" id="{C9BDDF0A-1F0D-208E-9562-AA0747E74992}"/>
                  </a:ext>
                </a:extLst>
              </p:cNvPr>
              <p:cNvSpPr/>
              <p:nvPr/>
            </p:nvSpPr>
            <p:spPr>
              <a:xfrm rot="5400000">
                <a:off x="724821" y="3008400"/>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32" name="Content Placeholder 2">
                <a:extLst>
                  <a:ext uri="{FF2B5EF4-FFF2-40B4-BE49-F238E27FC236}">
                    <a16:creationId xmlns:a16="http://schemas.microsoft.com/office/drawing/2014/main" id="{2E9B3724-A26E-A553-4427-A9D71F716BA0}"/>
                  </a:ext>
                </a:extLst>
              </p:cNvPr>
              <p:cNvSpPr txBox="1">
                <a:spLocks/>
              </p:cNvSpPr>
              <p:nvPr/>
            </p:nvSpPr>
            <p:spPr>
              <a:xfrm>
                <a:off x="486621" y="260737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0,6</a:t>
                </a:r>
              </a:p>
            </p:txBody>
          </p:sp>
          <p:sp>
            <p:nvSpPr>
              <p:cNvPr id="33" name="Triangle 112">
                <a:extLst>
                  <a:ext uri="{FF2B5EF4-FFF2-40B4-BE49-F238E27FC236}">
                    <a16:creationId xmlns:a16="http://schemas.microsoft.com/office/drawing/2014/main" id="{8ED039C9-E46A-65B8-A37C-4C5F0D1F3ACE}"/>
                  </a:ext>
                </a:extLst>
              </p:cNvPr>
              <p:cNvSpPr/>
              <p:nvPr/>
            </p:nvSpPr>
            <p:spPr>
              <a:xfrm rot="5400000">
                <a:off x="724821" y="263081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34" name="Content Placeholder 2">
                <a:extLst>
                  <a:ext uri="{FF2B5EF4-FFF2-40B4-BE49-F238E27FC236}">
                    <a16:creationId xmlns:a16="http://schemas.microsoft.com/office/drawing/2014/main" id="{8DDF8862-C63F-4CA4-BC74-83BEA3D1D870}"/>
                  </a:ext>
                </a:extLst>
              </p:cNvPr>
              <p:cNvSpPr txBox="1">
                <a:spLocks/>
              </p:cNvSpPr>
              <p:nvPr/>
            </p:nvSpPr>
            <p:spPr>
              <a:xfrm>
                <a:off x="486621" y="2234338"/>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0,8</a:t>
                </a:r>
              </a:p>
            </p:txBody>
          </p:sp>
          <p:sp>
            <p:nvSpPr>
              <p:cNvPr id="35" name="Triangle 114">
                <a:extLst>
                  <a:ext uri="{FF2B5EF4-FFF2-40B4-BE49-F238E27FC236}">
                    <a16:creationId xmlns:a16="http://schemas.microsoft.com/office/drawing/2014/main" id="{1BC0CC95-B926-13E3-F9C9-62644A2935D5}"/>
                  </a:ext>
                </a:extLst>
              </p:cNvPr>
              <p:cNvSpPr/>
              <p:nvPr/>
            </p:nvSpPr>
            <p:spPr>
              <a:xfrm rot="5400000">
                <a:off x="724821" y="2257775"/>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36" name="Content Placeholder 2">
                <a:extLst>
                  <a:ext uri="{FF2B5EF4-FFF2-40B4-BE49-F238E27FC236}">
                    <a16:creationId xmlns:a16="http://schemas.microsoft.com/office/drawing/2014/main" id="{078F3B90-595E-5FE1-FE48-31E9E7BCE5DF}"/>
                  </a:ext>
                </a:extLst>
              </p:cNvPr>
              <p:cNvSpPr txBox="1">
                <a:spLocks/>
              </p:cNvSpPr>
              <p:nvPr/>
            </p:nvSpPr>
            <p:spPr>
              <a:xfrm>
                <a:off x="486621" y="1861300"/>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1,0</a:t>
                </a:r>
              </a:p>
            </p:txBody>
          </p:sp>
          <p:sp>
            <p:nvSpPr>
              <p:cNvPr id="37" name="Triangle 116">
                <a:extLst>
                  <a:ext uri="{FF2B5EF4-FFF2-40B4-BE49-F238E27FC236}">
                    <a16:creationId xmlns:a16="http://schemas.microsoft.com/office/drawing/2014/main" id="{556AF05A-7634-22AE-B09E-17F97012D69E}"/>
                  </a:ext>
                </a:extLst>
              </p:cNvPr>
              <p:cNvSpPr/>
              <p:nvPr/>
            </p:nvSpPr>
            <p:spPr>
              <a:xfrm rot="5400000">
                <a:off x="724821" y="1884737"/>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38" name="Triangle 117">
                <a:extLst>
                  <a:ext uri="{FF2B5EF4-FFF2-40B4-BE49-F238E27FC236}">
                    <a16:creationId xmlns:a16="http://schemas.microsoft.com/office/drawing/2014/main" id="{398AA5A0-2EBB-3544-1EAD-B1065DBD7E7B}"/>
                  </a:ext>
                </a:extLst>
              </p:cNvPr>
              <p:cNvSpPr/>
              <p:nvPr/>
            </p:nvSpPr>
            <p:spPr>
              <a:xfrm>
                <a:off x="832317"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39" name="Content Placeholder 2">
                <a:extLst>
                  <a:ext uri="{FF2B5EF4-FFF2-40B4-BE49-F238E27FC236}">
                    <a16:creationId xmlns:a16="http://schemas.microsoft.com/office/drawing/2014/main" id="{67D65FF6-8047-9EB2-DACE-842399A09796}"/>
                  </a:ext>
                </a:extLst>
              </p:cNvPr>
              <p:cNvSpPr txBox="1">
                <a:spLocks/>
              </p:cNvSpPr>
              <p:nvPr/>
            </p:nvSpPr>
            <p:spPr>
              <a:xfrm>
                <a:off x="766677"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a:t>
                </a:r>
              </a:p>
            </p:txBody>
          </p:sp>
          <p:sp>
            <p:nvSpPr>
              <p:cNvPr id="40" name="Triangle 119">
                <a:extLst>
                  <a:ext uri="{FF2B5EF4-FFF2-40B4-BE49-F238E27FC236}">
                    <a16:creationId xmlns:a16="http://schemas.microsoft.com/office/drawing/2014/main" id="{3D87D31F-9B0A-B4C8-CC5E-71BE33A61BF9}"/>
                  </a:ext>
                </a:extLst>
              </p:cNvPr>
              <p:cNvSpPr/>
              <p:nvPr/>
            </p:nvSpPr>
            <p:spPr>
              <a:xfrm>
                <a:off x="1230470"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41" name="Content Placeholder 2">
                <a:extLst>
                  <a:ext uri="{FF2B5EF4-FFF2-40B4-BE49-F238E27FC236}">
                    <a16:creationId xmlns:a16="http://schemas.microsoft.com/office/drawing/2014/main" id="{25C28F68-FD99-FF7E-985F-C7921B4B5D52}"/>
                  </a:ext>
                </a:extLst>
              </p:cNvPr>
              <p:cNvSpPr txBox="1">
                <a:spLocks/>
              </p:cNvSpPr>
              <p:nvPr/>
            </p:nvSpPr>
            <p:spPr>
              <a:xfrm>
                <a:off x="1164830"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5</a:t>
                </a:r>
              </a:p>
            </p:txBody>
          </p:sp>
          <p:sp>
            <p:nvSpPr>
              <p:cNvPr id="42" name="Triangle 121">
                <a:extLst>
                  <a:ext uri="{FF2B5EF4-FFF2-40B4-BE49-F238E27FC236}">
                    <a16:creationId xmlns:a16="http://schemas.microsoft.com/office/drawing/2014/main" id="{B8CBA705-5FDA-64D1-3D67-433F9C6E034C}"/>
                  </a:ext>
                </a:extLst>
              </p:cNvPr>
              <p:cNvSpPr/>
              <p:nvPr/>
            </p:nvSpPr>
            <p:spPr>
              <a:xfrm>
                <a:off x="1631996"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43" name="Content Placeholder 2">
                <a:extLst>
                  <a:ext uri="{FF2B5EF4-FFF2-40B4-BE49-F238E27FC236}">
                    <a16:creationId xmlns:a16="http://schemas.microsoft.com/office/drawing/2014/main" id="{45C85B6F-B18F-2711-26E6-89377AF595FD}"/>
                  </a:ext>
                </a:extLst>
              </p:cNvPr>
              <p:cNvSpPr txBox="1">
                <a:spLocks/>
              </p:cNvSpPr>
              <p:nvPr/>
            </p:nvSpPr>
            <p:spPr>
              <a:xfrm>
                <a:off x="1566356"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10</a:t>
                </a:r>
              </a:p>
            </p:txBody>
          </p:sp>
          <p:sp>
            <p:nvSpPr>
              <p:cNvPr id="44" name="Triangle 123">
                <a:extLst>
                  <a:ext uri="{FF2B5EF4-FFF2-40B4-BE49-F238E27FC236}">
                    <a16:creationId xmlns:a16="http://schemas.microsoft.com/office/drawing/2014/main" id="{FF248DF4-052A-BC1A-C086-2A504068FF2B}"/>
                  </a:ext>
                </a:extLst>
              </p:cNvPr>
              <p:cNvSpPr/>
              <p:nvPr/>
            </p:nvSpPr>
            <p:spPr>
              <a:xfrm>
                <a:off x="2016651"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45" name="Content Placeholder 2">
                <a:extLst>
                  <a:ext uri="{FF2B5EF4-FFF2-40B4-BE49-F238E27FC236}">
                    <a16:creationId xmlns:a16="http://schemas.microsoft.com/office/drawing/2014/main" id="{33BB3C6E-4FC8-CAAD-7559-42E765F56BBE}"/>
                  </a:ext>
                </a:extLst>
              </p:cNvPr>
              <p:cNvSpPr txBox="1">
                <a:spLocks/>
              </p:cNvSpPr>
              <p:nvPr/>
            </p:nvSpPr>
            <p:spPr>
              <a:xfrm>
                <a:off x="1951011"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15</a:t>
                </a:r>
              </a:p>
            </p:txBody>
          </p:sp>
          <p:sp>
            <p:nvSpPr>
              <p:cNvPr id="46" name="Triangle 125">
                <a:extLst>
                  <a:ext uri="{FF2B5EF4-FFF2-40B4-BE49-F238E27FC236}">
                    <a16:creationId xmlns:a16="http://schemas.microsoft.com/office/drawing/2014/main" id="{AEFB5773-332F-3161-0DA9-B0A6BDE68B44}"/>
                  </a:ext>
                </a:extLst>
              </p:cNvPr>
              <p:cNvSpPr/>
              <p:nvPr/>
            </p:nvSpPr>
            <p:spPr>
              <a:xfrm>
                <a:off x="2418177"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47" name="Content Placeholder 2">
                <a:extLst>
                  <a:ext uri="{FF2B5EF4-FFF2-40B4-BE49-F238E27FC236}">
                    <a16:creationId xmlns:a16="http://schemas.microsoft.com/office/drawing/2014/main" id="{3D799441-B846-83C0-C8EC-E2B923B7140E}"/>
                  </a:ext>
                </a:extLst>
              </p:cNvPr>
              <p:cNvSpPr txBox="1">
                <a:spLocks/>
              </p:cNvSpPr>
              <p:nvPr/>
            </p:nvSpPr>
            <p:spPr>
              <a:xfrm>
                <a:off x="2352537"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20</a:t>
                </a:r>
              </a:p>
            </p:txBody>
          </p:sp>
          <p:sp>
            <p:nvSpPr>
              <p:cNvPr id="48" name="Triangle 127">
                <a:extLst>
                  <a:ext uri="{FF2B5EF4-FFF2-40B4-BE49-F238E27FC236}">
                    <a16:creationId xmlns:a16="http://schemas.microsoft.com/office/drawing/2014/main" id="{BF8A503B-213E-9375-D0CB-0DA538BD1CFC}"/>
                  </a:ext>
                </a:extLst>
              </p:cNvPr>
              <p:cNvSpPr/>
              <p:nvPr/>
            </p:nvSpPr>
            <p:spPr>
              <a:xfrm>
                <a:off x="2809580"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49" name="Content Placeholder 2">
                <a:extLst>
                  <a:ext uri="{FF2B5EF4-FFF2-40B4-BE49-F238E27FC236}">
                    <a16:creationId xmlns:a16="http://schemas.microsoft.com/office/drawing/2014/main" id="{156370F8-0B6C-85D0-8BB6-BD522D875BB9}"/>
                  </a:ext>
                </a:extLst>
              </p:cNvPr>
              <p:cNvSpPr txBox="1">
                <a:spLocks/>
              </p:cNvSpPr>
              <p:nvPr/>
            </p:nvSpPr>
            <p:spPr>
              <a:xfrm>
                <a:off x="2743940"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25</a:t>
                </a:r>
              </a:p>
            </p:txBody>
          </p:sp>
          <p:grpSp>
            <p:nvGrpSpPr>
              <p:cNvPr id="50" name="Groupe 8">
                <a:extLst>
                  <a:ext uri="{FF2B5EF4-FFF2-40B4-BE49-F238E27FC236}">
                    <a16:creationId xmlns:a16="http://schemas.microsoft.com/office/drawing/2014/main" id="{6F7E825D-AD9B-A5E9-1FDE-6F5A9F60D23D}"/>
                  </a:ext>
                </a:extLst>
              </p:cNvPr>
              <p:cNvGrpSpPr/>
              <p:nvPr/>
            </p:nvGrpSpPr>
            <p:grpSpPr>
              <a:xfrm>
                <a:off x="1129603" y="2932791"/>
                <a:ext cx="1082543" cy="469555"/>
                <a:chOff x="1428947" y="2823452"/>
                <a:chExt cx="1082543" cy="469555"/>
              </a:xfrm>
            </p:grpSpPr>
            <p:sp>
              <p:nvSpPr>
                <p:cNvPr id="51" name="Content Placeholder 2">
                  <a:extLst>
                    <a:ext uri="{FF2B5EF4-FFF2-40B4-BE49-F238E27FC236}">
                      <a16:creationId xmlns:a16="http://schemas.microsoft.com/office/drawing/2014/main" id="{D2498037-6EF7-BD06-6030-9348DAC8B3DD}"/>
                    </a:ext>
                  </a:extLst>
                </p:cNvPr>
                <p:cNvSpPr txBox="1">
                  <a:spLocks/>
                </p:cNvSpPr>
                <p:nvPr/>
              </p:nvSpPr>
              <p:spPr>
                <a:xfrm>
                  <a:off x="1673216" y="2823452"/>
                  <a:ext cx="838274" cy="469555"/>
                </a:xfrm>
                <a:prstGeom prst="rect">
                  <a:avLst/>
                </a:prstGeom>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304815">
                    <a:spcBef>
                      <a:spcPts val="0"/>
                    </a:spcBef>
                    <a:buClr>
                      <a:srgbClr val="EFA82B"/>
                    </a:buClr>
                    <a:buNone/>
                    <a:defRPr/>
                  </a:pPr>
                  <a:r>
                    <a:rPr lang="en-AU" sz="533">
                      <a:solidFill>
                        <a:srgbClr val="0077AF"/>
                      </a:solidFill>
                      <a:latin typeface="Arial" panose="020B0604020202020204" pitchFamily="34" charset="0"/>
                      <a:cs typeface="Arial" panose="020B0604020202020204" pitchFamily="34" charset="0"/>
                    </a:rPr>
                    <a:t>Heart rate&lt;55</a:t>
                  </a:r>
                </a:p>
                <a:p>
                  <a:pPr marL="0" indent="0" defTabSz="304815">
                    <a:spcBef>
                      <a:spcPts val="0"/>
                    </a:spcBef>
                    <a:buClr>
                      <a:srgbClr val="EFA82B"/>
                    </a:buClr>
                    <a:buNone/>
                    <a:defRPr/>
                  </a:pPr>
                  <a:r>
                    <a:rPr lang="en-AU" sz="533">
                      <a:solidFill>
                        <a:srgbClr val="0098A1"/>
                      </a:solidFill>
                      <a:latin typeface="Arial" panose="020B0604020202020204" pitchFamily="34" charset="0"/>
                      <a:cs typeface="Arial" panose="020B0604020202020204" pitchFamily="34" charset="0"/>
                    </a:rPr>
                    <a:t>55≤Heart rate&lt;65</a:t>
                  </a:r>
                </a:p>
                <a:p>
                  <a:pPr marL="0" indent="0" defTabSz="304815">
                    <a:spcBef>
                      <a:spcPts val="0"/>
                    </a:spcBef>
                    <a:buClr>
                      <a:srgbClr val="EFA82B"/>
                    </a:buClr>
                    <a:buNone/>
                    <a:defRPr/>
                  </a:pPr>
                  <a:r>
                    <a:rPr lang="en-AU" sz="533">
                      <a:solidFill>
                        <a:srgbClr val="7CB7D8"/>
                      </a:solidFill>
                      <a:latin typeface="Arial" panose="020B0604020202020204" pitchFamily="34" charset="0"/>
                      <a:cs typeface="Arial" panose="020B0604020202020204" pitchFamily="34" charset="0"/>
                    </a:rPr>
                    <a:t>65≤Heart rate&lt;75</a:t>
                  </a:r>
                </a:p>
                <a:p>
                  <a:pPr marL="0" indent="0" defTabSz="304815">
                    <a:spcBef>
                      <a:spcPts val="0"/>
                    </a:spcBef>
                    <a:buClr>
                      <a:srgbClr val="EFA82B"/>
                    </a:buClr>
                    <a:buNone/>
                    <a:defRPr/>
                  </a:pPr>
                  <a:r>
                    <a:rPr lang="en-AU" sz="533">
                      <a:solidFill>
                        <a:srgbClr val="DF5555"/>
                      </a:solidFill>
                      <a:latin typeface="Arial" panose="020B0604020202020204" pitchFamily="34" charset="0"/>
                      <a:cs typeface="Arial" panose="020B0604020202020204" pitchFamily="34" charset="0"/>
                    </a:rPr>
                    <a:t>Heart rate≥75</a:t>
                  </a:r>
                </a:p>
              </p:txBody>
            </p:sp>
            <p:cxnSp>
              <p:nvCxnSpPr>
                <p:cNvPr id="52" name="Connecteur droit 56">
                  <a:extLst>
                    <a:ext uri="{FF2B5EF4-FFF2-40B4-BE49-F238E27FC236}">
                      <a16:creationId xmlns:a16="http://schemas.microsoft.com/office/drawing/2014/main" id="{B69DFE3F-9647-6D19-2514-761C88583F33}"/>
                    </a:ext>
                  </a:extLst>
                </p:cNvPr>
                <p:cNvCxnSpPr>
                  <a:cxnSpLocks/>
                </p:cNvCxnSpPr>
                <p:nvPr/>
              </p:nvCxnSpPr>
              <p:spPr>
                <a:xfrm flipH="1">
                  <a:off x="1428947" y="3087718"/>
                  <a:ext cx="197324" cy="0"/>
                </a:xfrm>
                <a:prstGeom prst="line">
                  <a:avLst/>
                </a:prstGeom>
                <a:ln w="19050" cmpd="sng">
                  <a:solidFill>
                    <a:schemeClr val="accent5">
                      <a:lumMod val="60000"/>
                      <a:lumOff val="40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3" name="Connecteur droit 57">
                  <a:extLst>
                    <a:ext uri="{FF2B5EF4-FFF2-40B4-BE49-F238E27FC236}">
                      <a16:creationId xmlns:a16="http://schemas.microsoft.com/office/drawing/2014/main" id="{8CC33413-9572-39A2-CB97-5758F6154A75}"/>
                    </a:ext>
                  </a:extLst>
                </p:cNvPr>
                <p:cNvCxnSpPr>
                  <a:cxnSpLocks/>
                </p:cNvCxnSpPr>
                <p:nvPr/>
              </p:nvCxnSpPr>
              <p:spPr>
                <a:xfrm flipH="1">
                  <a:off x="1428947" y="2983817"/>
                  <a:ext cx="197324" cy="0"/>
                </a:xfrm>
                <a:prstGeom prst="line">
                  <a:avLst/>
                </a:prstGeom>
                <a:ln w="19050" cmpd="sng">
                  <a:solidFill>
                    <a:srgbClr val="3B8AA6"/>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4" name="Connecteur droit 58">
                  <a:extLst>
                    <a:ext uri="{FF2B5EF4-FFF2-40B4-BE49-F238E27FC236}">
                      <a16:creationId xmlns:a16="http://schemas.microsoft.com/office/drawing/2014/main" id="{381F95EA-916D-2D10-917C-54271E439D2A}"/>
                    </a:ext>
                  </a:extLst>
                </p:cNvPr>
                <p:cNvCxnSpPr>
                  <a:cxnSpLocks/>
                </p:cNvCxnSpPr>
                <p:nvPr/>
              </p:nvCxnSpPr>
              <p:spPr>
                <a:xfrm flipH="1">
                  <a:off x="1428947" y="2875623"/>
                  <a:ext cx="197324" cy="0"/>
                </a:xfrm>
                <a:prstGeom prst="line">
                  <a:avLst/>
                </a:prstGeom>
                <a:ln w="19050" cmpd="sng">
                  <a:solidFill>
                    <a:srgbClr val="0070C0"/>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5" name="Connecteur droit 59">
                  <a:extLst>
                    <a:ext uri="{FF2B5EF4-FFF2-40B4-BE49-F238E27FC236}">
                      <a16:creationId xmlns:a16="http://schemas.microsoft.com/office/drawing/2014/main" id="{0551C3B6-CAFC-D3AE-CE88-002B5F71B06C}"/>
                    </a:ext>
                  </a:extLst>
                </p:cNvPr>
                <p:cNvCxnSpPr>
                  <a:cxnSpLocks/>
                </p:cNvCxnSpPr>
                <p:nvPr/>
              </p:nvCxnSpPr>
              <p:spPr>
                <a:xfrm flipH="1">
                  <a:off x="1428947" y="3197060"/>
                  <a:ext cx="197324" cy="0"/>
                </a:xfrm>
                <a:prstGeom prst="line">
                  <a:avLst/>
                </a:prstGeom>
                <a:ln w="19050" cmpd="sng">
                  <a:solidFill>
                    <a:srgbClr val="FF0000"/>
                  </a:solidFill>
                  <a:prstDash val="solid"/>
                </a:ln>
                <a:effectLst/>
              </p:spPr>
              <p:style>
                <a:lnRef idx="2">
                  <a:schemeClr val="accent1"/>
                </a:lnRef>
                <a:fillRef idx="0">
                  <a:schemeClr val="accent1"/>
                </a:fillRef>
                <a:effectRef idx="1">
                  <a:schemeClr val="accent1"/>
                </a:effectRef>
                <a:fontRef idx="minor">
                  <a:schemeClr val="tx1"/>
                </a:fontRef>
              </p:style>
            </p:cxnSp>
          </p:grpSp>
        </p:grpSp>
        <mc:AlternateContent xmlns:mc="http://schemas.openxmlformats.org/markup-compatibility/2006" xmlns:p14="http://schemas.microsoft.com/office/powerpoint/2010/main">
          <mc:Choice Requires="p14">
            <p:contentPart p14:bwMode="auto" r:id="rId2">
              <p14:nvContentPartPr>
                <p14:cNvPr id="17" name="Encre 177">
                  <a:extLst>
                    <a:ext uri="{FF2B5EF4-FFF2-40B4-BE49-F238E27FC236}">
                      <a16:creationId xmlns:a16="http://schemas.microsoft.com/office/drawing/2014/main" id="{F8656A99-BCF1-81BC-7436-4FB3822BACAA}"/>
                    </a:ext>
                  </a:extLst>
                </p14:cNvPr>
                <p14:cNvContentPartPr/>
                <p14:nvPr/>
              </p14:nvContentPartPr>
              <p14:xfrm>
                <a:off x="978253" y="1942004"/>
                <a:ext cx="1598760" cy="560160"/>
              </p14:xfrm>
            </p:contentPart>
          </mc:Choice>
          <mc:Fallback xmlns="">
            <p:pic>
              <p:nvPicPr>
                <p:cNvPr id="17" name="Encre 177">
                  <a:extLst>
                    <a:ext uri="{FF2B5EF4-FFF2-40B4-BE49-F238E27FC236}">
                      <a16:creationId xmlns:a16="http://schemas.microsoft.com/office/drawing/2014/main" id="{F8656A99-BCF1-81BC-7436-4FB3822BACAA}"/>
                    </a:ext>
                  </a:extLst>
                </p:cNvPr>
                <p:cNvPicPr/>
                <p:nvPr/>
              </p:nvPicPr>
              <p:blipFill>
                <a:blip r:embed="rId3"/>
                <a:stretch>
                  <a:fillRect/>
                </a:stretch>
              </p:blipFill>
              <p:spPr>
                <a:xfrm>
                  <a:off x="972822" y="1937225"/>
                  <a:ext cx="1609018" cy="569186"/>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8" name="Encre 176">
                  <a:extLst>
                    <a:ext uri="{FF2B5EF4-FFF2-40B4-BE49-F238E27FC236}">
                      <a16:creationId xmlns:a16="http://schemas.microsoft.com/office/drawing/2014/main" id="{1119E335-0A1D-2BBD-5535-24C4915F5748}"/>
                    </a:ext>
                  </a:extLst>
                </p14:cNvPr>
                <p14:cNvContentPartPr/>
                <p14:nvPr/>
              </p14:nvContentPartPr>
              <p14:xfrm>
                <a:off x="986533" y="1939156"/>
                <a:ext cx="1617120" cy="540720"/>
              </p14:xfrm>
            </p:contentPart>
          </mc:Choice>
          <mc:Fallback xmlns="">
            <p:pic>
              <p:nvPicPr>
                <p:cNvPr id="18" name="Encre 176">
                  <a:extLst>
                    <a:ext uri="{FF2B5EF4-FFF2-40B4-BE49-F238E27FC236}">
                      <a16:creationId xmlns:a16="http://schemas.microsoft.com/office/drawing/2014/main" id="{1119E335-0A1D-2BBD-5535-24C4915F5748}"/>
                    </a:ext>
                  </a:extLst>
                </p:cNvPr>
                <p:cNvPicPr/>
                <p:nvPr/>
              </p:nvPicPr>
              <p:blipFill>
                <a:blip r:embed="rId5"/>
                <a:stretch>
                  <a:fillRect/>
                </a:stretch>
              </p:blipFill>
              <p:spPr>
                <a:xfrm>
                  <a:off x="981101" y="1934378"/>
                  <a:ext cx="1627380" cy="54974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9" name="Encre 174">
                  <a:extLst>
                    <a:ext uri="{FF2B5EF4-FFF2-40B4-BE49-F238E27FC236}">
                      <a16:creationId xmlns:a16="http://schemas.microsoft.com/office/drawing/2014/main" id="{87A8D9FD-2576-8A02-CF9F-F524006238D3}"/>
                    </a:ext>
                  </a:extLst>
                </p14:cNvPr>
                <p14:cNvContentPartPr/>
                <p14:nvPr/>
              </p14:nvContentPartPr>
              <p14:xfrm>
                <a:off x="894373" y="1920531"/>
                <a:ext cx="1688040" cy="466200"/>
              </p14:xfrm>
            </p:contentPart>
          </mc:Choice>
          <mc:Fallback xmlns="">
            <p:pic>
              <p:nvPicPr>
                <p:cNvPr id="19" name="Encre 174">
                  <a:extLst>
                    <a:ext uri="{FF2B5EF4-FFF2-40B4-BE49-F238E27FC236}">
                      <a16:creationId xmlns:a16="http://schemas.microsoft.com/office/drawing/2014/main" id="{87A8D9FD-2576-8A02-CF9F-F524006238D3}"/>
                    </a:ext>
                  </a:extLst>
                </p:cNvPr>
                <p:cNvPicPr/>
                <p:nvPr/>
              </p:nvPicPr>
              <p:blipFill>
                <a:blip r:embed="rId7"/>
                <a:stretch>
                  <a:fillRect/>
                </a:stretch>
              </p:blipFill>
              <p:spPr>
                <a:xfrm>
                  <a:off x="888941" y="1915752"/>
                  <a:ext cx="1698300" cy="47522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 name="Encre 175">
                  <a:extLst>
                    <a:ext uri="{FF2B5EF4-FFF2-40B4-BE49-F238E27FC236}">
                      <a16:creationId xmlns:a16="http://schemas.microsoft.com/office/drawing/2014/main" id="{912DCD9B-BFCC-BCE3-D52D-7A40A2AE8E64}"/>
                    </a:ext>
                  </a:extLst>
                </p14:cNvPr>
                <p14:cNvContentPartPr/>
                <p14:nvPr/>
              </p14:nvContentPartPr>
              <p14:xfrm>
                <a:off x="945133" y="1947171"/>
                <a:ext cx="1629000" cy="713520"/>
              </p14:xfrm>
            </p:contentPart>
          </mc:Choice>
          <mc:Fallback xmlns="">
            <p:pic>
              <p:nvPicPr>
                <p:cNvPr id="20" name="Encre 175">
                  <a:extLst>
                    <a:ext uri="{FF2B5EF4-FFF2-40B4-BE49-F238E27FC236}">
                      <a16:creationId xmlns:a16="http://schemas.microsoft.com/office/drawing/2014/main" id="{912DCD9B-BFCC-BCE3-D52D-7A40A2AE8E64}"/>
                    </a:ext>
                  </a:extLst>
                </p:cNvPr>
                <p:cNvPicPr/>
                <p:nvPr/>
              </p:nvPicPr>
              <p:blipFill>
                <a:blip r:embed="rId9"/>
                <a:stretch>
                  <a:fillRect/>
                </a:stretch>
              </p:blipFill>
              <p:spPr>
                <a:xfrm>
                  <a:off x="939702" y="1942397"/>
                  <a:ext cx="1639259" cy="722538"/>
                </a:xfrm>
                <a:prstGeom prst="rect">
                  <a:avLst/>
                </a:prstGeom>
              </p:spPr>
            </p:pic>
          </mc:Fallback>
        </mc:AlternateContent>
      </p:grpSp>
      <p:grpSp>
        <p:nvGrpSpPr>
          <p:cNvPr id="56" name="Groupe 201">
            <a:extLst>
              <a:ext uri="{FF2B5EF4-FFF2-40B4-BE49-F238E27FC236}">
                <a16:creationId xmlns:a16="http://schemas.microsoft.com/office/drawing/2014/main" id="{1576469B-00D0-C0D2-3F92-DA97CBEAE1EC}"/>
              </a:ext>
            </a:extLst>
          </p:cNvPr>
          <p:cNvGrpSpPr/>
          <p:nvPr/>
        </p:nvGrpSpPr>
        <p:grpSpPr>
          <a:xfrm>
            <a:off x="4246409" y="1905394"/>
            <a:ext cx="3185009" cy="3806337"/>
            <a:chOff x="3149574" y="1447451"/>
            <a:chExt cx="2669417" cy="2806151"/>
          </a:xfrm>
        </p:grpSpPr>
        <mc:AlternateContent xmlns:mc="http://schemas.openxmlformats.org/markup-compatibility/2006" xmlns:p14="http://schemas.microsoft.com/office/powerpoint/2010/main">
          <mc:Choice Requires="p14">
            <p:contentPart p14:bwMode="auto" r:id="rId10">
              <p14:nvContentPartPr>
                <p14:cNvPr id="57" name="Encre 187">
                  <a:extLst>
                    <a:ext uri="{FF2B5EF4-FFF2-40B4-BE49-F238E27FC236}">
                      <a16:creationId xmlns:a16="http://schemas.microsoft.com/office/drawing/2014/main" id="{5A8DFB1F-6DAB-D8BF-67DE-EE28FA6480D7}"/>
                    </a:ext>
                  </a:extLst>
                </p14:cNvPr>
                <p14:cNvContentPartPr/>
                <p14:nvPr/>
              </p14:nvContentPartPr>
              <p14:xfrm>
                <a:off x="3665941" y="1938535"/>
                <a:ext cx="1598040" cy="204480"/>
              </p14:xfrm>
            </p:contentPart>
          </mc:Choice>
          <mc:Fallback xmlns="">
            <p:pic>
              <p:nvPicPr>
                <p:cNvPr id="57" name="Encre 187">
                  <a:extLst>
                    <a:ext uri="{FF2B5EF4-FFF2-40B4-BE49-F238E27FC236}">
                      <a16:creationId xmlns:a16="http://schemas.microsoft.com/office/drawing/2014/main" id="{5A8DFB1F-6DAB-D8BF-67DE-EE28FA6480D7}"/>
                    </a:ext>
                  </a:extLst>
                </p:cNvPr>
                <p:cNvPicPr/>
                <p:nvPr/>
              </p:nvPicPr>
              <p:blipFill>
                <a:blip r:embed="rId11"/>
                <a:stretch>
                  <a:fillRect/>
                </a:stretch>
              </p:blipFill>
              <p:spPr>
                <a:xfrm>
                  <a:off x="3660510" y="1933755"/>
                  <a:ext cx="1608299" cy="213509"/>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58" name="Encre 188">
                  <a:extLst>
                    <a:ext uri="{FF2B5EF4-FFF2-40B4-BE49-F238E27FC236}">
                      <a16:creationId xmlns:a16="http://schemas.microsoft.com/office/drawing/2014/main" id="{02500B6E-4F2A-1A83-CEDE-DC700F43E6AD}"/>
                    </a:ext>
                  </a:extLst>
                </p14:cNvPr>
                <p14:cNvContentPartPr/>
                <p14:nvPr/>
              </p14:nvContentPartPr>
              <p14:xfrm>
                <a:off x="3635341" y="1926295"/>
                <a:ext cx="1627920" cy="199440"/>
              </p14:xfrm>
            </p:contentPart>
          </mc:Choice>
          <mc:Fallback xmlns="">
            <p:pic>
              <p:nvPicPr>
                <p:cNvPr id="58" name="Encre 188">
                  <a:extLst>
                    <a:ext uri="{FF2B5EF4-FFF2-40B4-BE49-F238E27FC236}">
                      <a16:creationId xmlns:a16="http://schemas.microsoft.com/office/drawing/2014/main" id="{02500B6E-4F2A-1A83-CEDE-DC700F43E6AD}"/>
                    </a:ext>
                  </a:extLst>
                </p:cNvPr>
                <p:cNvPicPr/>
                <p:nvPr/>
              </p:nvPicPr>
              <p:blipFill>
                <a:blip r:embed="rId13"/>
                <a:stretch>
                  <a:fillRect/>
                </a:stretch>
              </p:blipFill>
              <p:spPr>
                <a:xfrm>
                  <a:off x="3629911" y="1921521"/>
                  <a:ext cx="1638177" cy="208457"/>
                </a:xfrm>
                <a:prstGeom prst="rect">
                  <a:avLst/>
                </a:prstGeom>
              </p:spPr>
            </p:pic>
          </mc:Fallback>
        </mc:AlternateContent>
        <p:grpSp>
          <p:nvGrpSpPr>
            <p:cNvPr id="59" name="Groupe 97">
              <a:extLst>
                <a:ext uri="{FF2B5EF4-FFF2-40B4-BE49-F238E27FC236}">
                  <a16:creationId xmlns:a16="http://schemas.microsoft.com/office/drawing/2014/main" id="{7C302370-6C1B-8E3E-BC39-48AE1B1A9896}"/>
                </a:ext>
              </a:extLst>
            </p:cNvPr>
            <p:cNvGrpSpPr/>
            <p:nvPr/>
          </p:nvGrpSpPr>
          <p:grpSpPr>
            <a:xfrm>
              <a:off x="3149574" y="1819741"/>
              <a:ext cx="2547703" cy="2433861"/>
              <a:chOff x="414630" y="1819741"/>
              <a:chExt cx="2547703" cy="2433861"/>
            </a:xfrm>
          </p:grpSpPr>
          <p:cxnSp>
            <p:nvCxnSpPr>
              <p:cNvPr id="63" name="Connecteur droit 125">
                <a:extLst>
                  <a:ext uri="{FF2B5EF4-FFF2-40B4-BE49-F238E27FC236}">
                    <a16:creationId xmlns:a16="http://schemas.microsoft.com/office/drawing/2014/main" id="{C0D0076A-D2FC-47B8-42BB-386C2C55FE09}"/>
                  </a:ext>
                </a:extLst>
              </p:cNvPr>
              <p:cNvCxnSpPr>
                <a:cxnSpLocks/>
              </p:cNvCxnSpPr>
              <p:nvPr/>
            </p:nvCxnSpPr>
            <p:spPr>
              <a:xfrm flipH="1">
                <a:off x="766678" y="3861048"/>
                <a:ext cx="2195047" cy="0"/>
              </a:xfrm>
              <a:prstGeom prst="line">
                <a:avLst/>
              </a:prstGeom>
              <a:ln w="9525">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64" name="Connecteur droit 126">
                <a:extLst>
                  <a:ext uri="{FF2B5EF4-FFF2-40B4-BE49-F238E27FC236}">
                    <a16:creationId xmlns:a16="http://schemas.microsoft.com/office/drawing/2014/main" id="{43F0417F-7CB7-5DE1-7602-A6CF97660E90}"/>
                  </a:ext>
                </a:extLst>
              </p:cNvPr>
              <p:cNvCxnSpPr>
                <a:cxnSpLocks/>
              </p:cNvCxnSpPr>
              <p:nvPr/>
            </p:nvCxnSpPr>
            <p:spPr>
              <a:xfrm>
                <a:off x="766677" y="1819741"/>
                <a:ext cx="2" cy="2041307"/>
              </a:xfrm>
              <a:prstGeom prst="line">
                <a:avLst/>
              </a:prstGeom>
              <a:ln w="9525">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65" name="TextBox 12">
                <a:extLst>
                  <a:ext uri="{FF2B5EF4-FFF2-40B4-BE49-F238E27FC236}">
                    <a16:creationId xmlns:a16="http://schemas.microsoft.com/office/drawing/2014/main" id="{E45097DE-B77A-2223-8A68-C2E29EF951C8}"/>
                  </a:ext>
                </a:extLst>
              </p:cNvPr>
              <p:cNvSpPr txBox="1"/>
              <p:nvPr/>
            </p:nvSpPr>
            <p:spPr>
              <a:xfrm>
                <a:off x="1039471" y="3455095"/>
                <a:ext cx="1507435" cy="128531"/>
              </a:xfrm>
              <a:prstGeom prst="rect">
                <a:avLst/>
              </a:prstGeom>
              <a:noFill/>
            </p:spPr>
            <p:txBody>
              <a:bodyPr wrap="square" rtlCol="0">
                <a:spAutoFit/>
              </a:bodyPr>
              <a:lstStyle/>
              <a:p>
                <a:pPr algn="l" defTabSz="609630" rtl="0">
                  <a:defRPr/>
                </a:pPr>
                <a:r>
                  <a:rPr lang="en-AU" sz="533" kern="1200">
                    <a:solidFill>
                      <a:srgbClr val="004A5E"/>
                    </a:solidFill>
                    <a:latin typeface="Arial" panose="020B0604020202020204" pitchFamily="34" charset="0"/>
                    <a:ea typeface="+mn-ea"/>
                    <a:cs typeface="Arial" panose="020B0604020202020204" pitchFamily="34" charset="0"/>
                  </a:rPr>
                  <a:t>HR 2.2; CI 1.1-4.5, </a:t>
                </a:r>
                <a:r>
                  <a:rPr lang="en-AU" sz="533" i="1" kern="1200">
                    <a:solidFill>
                      <a:srgbClr val="004A5E"/>
                    </a:solidFill>
                    <a:latin typeface="Arial" panose="020B0604020202020204" pitchFamily="34" charset="0"/>
                    <a:ea typeface="+mn-ea"/>
                    <a:cs typeface="Arial" panose="020B0604020202020204" pitchFamily="34" charset="0"/>
                  </a:rPr>
                  <a:t>P</a:t>
                </a:r>
                <a:r>
                  <a:rPr lang="en-AU" sz="533" kern="1200">
                    <a:solidFill>
                      <a:srgbClr val="004A5E"/>
                    </a:solidFill>
                    <a:latin typeface="Arial" panose="020B0604020202020204" pitchFamily="34" charset="0"/>
                    <a:ea typeface="+mn-ea"/>
                    <a:cs typeface="Arial" panose="020B0604020202020204" pitchFamily="34" charset="0"/>
                  </a:rPr>
                  <a:t>=0.025</a:t>
                </a:r>
                <a:endParaRPr lang="en-US" sz="533" kern="1200">
                  <a:solidFill>
                    <a:srgbClr val="004A5E"/>
                  </a:solidFill>
                  <a:latin typeface="Arial" panose="020B0604020202020204" pitchFamily="34" charset="0"/>
                  <a:ea typeface="+mn-ea"/>
                  <a:cs typeface="Arial" panose="020B0604020202020204" pitchFamily="34" charset="0"/>
                </a:endParaRPr>
              </a:p>
            </p:txBody>
          </p:sp>
          <p:sp>
            <p:nvSpPr>
              <p:cNvPr id="66" name="Content Placeholder 2">
                <a:extLst>
                  <a:ext uri="{FF2B5EF4-FFF2-40B4-BE49-F238E27FC236}">
                    <a16:creationId xmlns:a16="http://schemas.microsoft.com/office/drawing/2014/main" id="{F4E9BFB7-A067-CF0A-D659-90D16A0FE730}"/>
                  </a:ext>
                </a:extLst>
              </p:cNvPr>
              <p:cNvSpPr txBox="1">
                <a:spLocks/>
              </p:cNvSpPr>
              <p:nvPr/>
            </p:nvSpPr>
            <p:spPr>
              <a:xfrm>
                <a:off x="791597" y="4041068"/>
                <a:ext cx="2170128" cy="212534"/>
              </a:xfrm>
              <a:prstGeom prst="rect">
                <a:avLst/>
              </a:prstGeom>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Time to coronary heart disease (y)</a:t>
                </a:r>
              </a:p>
            </p:txBody>
          </p:sp>
          <p:sp>
            <p:nvSpPr>
              <p:cNvPr id="67" name="Content Placeholder 2">
                <a:extLst>
                  <a:ext uri="{FF2B5EF4-FFF2-40B4-BE49-F238E27FC236}">
                    <a16:creationId xmlns:a16="http://schemas.microsoft.com/office/drawing/2014/main" id="{5DA13AA2-A3B4-6DF7-BBBF-994F5507AE11}"/>
                  </a:ext>
                </a:extLst>
              </p:cNvPr>
              <p:cNvSpPr txBox="1">
                <a:spLocks/>
              </p:cNvSpPr>
              <p:nvPr/>
            </p:nvSpPr>
            <p:spPr>
              <a:xfrm rot="16200000">
                <a:off x="-499756" y="2734128"/>
                <a:ext cx="2041306" cy="212534"/>
              </a:xfrm>
              <a:prstGeom prst="rect">
                <a:avLst/>
              </a:prstGeom>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buClr>
                    <a:srgbClr val="EFA82B"/>
                  </a:buClr>
                  <a:buNone/>
                  <a:defRPr/>
                </a:pPr>
                <a:r>
                  <a:rPr lang="en-AU" sz="533" b="1">
                    <a:solidFill>
                      <a:srgbClr val="FFFFFF">
                        <a:lumMod val="50000"/>
                      </a:srgbClr>
                    </a:solidFill>
                    <a:latin typeface="Arial" panose="020B0604020202020204" pitchFamily="34" charset="0"/>
                    <a:cs typeface="Arial" panose="020B0604020202020204" pitchFamily="34" charset="0"/>
                  </a:rPr>
                  <a:t>Cum Survival</a:t>
                </a:r>
              </a:p>
            </p:txBody>
          </p:sp>
          <p:sp>
            <p:nvSpPr>
              <p:cNvPr id="68" name="Content Placeholder 2">
                <a:extLst>
                  <a:ext uri="{FF2B5EF4-FFF2-40B4-BE49-F238E27FC236}">
                    <a16:creationId xmlns:a16="http://schemas.microsoft.com/office/drawing/2014/main" id="{4B902DBE-5CF1-9F6C-1CCA-9EFA50FD6CB2}"/>
                  </a:ext>
                </a:extLst>
              </p:cNvPr>
              <p:cNvSpPr txBox="1">
                <a:spLocks/>
              </p:cNvSpPr>
              <p:nvPr/>
            </p:nvSpPr>
            <p:spPr>
              <a:xfrm>
                <a:off x="486621" y="3708293"/>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0,0</a:t>
                </a:r>
              </a:p>
            </p:txBody>
          </p:sp>
          <p:sp>
            <p:nvSpPr>
              <p:cNvPr id="69" name="Triangle 65">
                <a:extLst>
                  <a:ext uri="{FF2B5EF4-FFF2-40B4-BE49-F238E27FC236}">
                    <a16:creationId xmlns:a16="http://schemas.microsoft.com/office/drawing/2014/main" id="{1B468E83-9FAA-5FEC-B12D-D9F95CD18470}"/>
                  </a:ext>
                </a:extLst>
              </p:cNvPr>
              <p:cNvSpPr/>
              <p:nvPr/>
            </p:nvSpPr>
            <p:spPr>
              <a:xfrm rot="5400000">
                <a:off x="724821" y="3731730"/>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70" name="Content Placeholder 2">
                <a:extLst>
                  <a:ext uri="{FF2B5EF4-FFF2-40B4-BE49-F238E27FC236}">
                    <a16:creationId xmlns:a16="http://schemas.microsoft.com/office/drawing/2014/main" id="{F9F2CD87-E451-BD00-2194-61D046CF6581}"/>
                  </a:ext>
                </a:extLst>
              </p:cNvPr>
              <p:cNvSpPr txBox="1">
                <a:spLocks/>
              </p:cNvSpPr>
              <p:nvPr/>
            </p:nvSpPr>
            <p:spPr>
              <a:xfrm>
                <a:off x="486621" y="3353452"/>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0,2</a:t>
                </a:r>
              </a:p>
            </p:txBody>
          </p:sp>
          <p:sp>
            <p:nvSpPr>
              <p:cNvPr id="71" name="Triangle 67">
                <a:extLst>
                  <a:ext uri="{FF2B5EF4-FFF2-40B4-BE49-F238E27FC236}">
                    <a16:creationId xmlns:a16="http://schemas.microsoft.com/office/drawing/2014/main" id="{1D1701C7-8D84-0C06-BB55-1F24CF2D4124}"/>
                  </a:ext>
                </a:extLst>
              </p:cNvPr>
              <p:cNvSpPr/>
              <p:nvPr/>
            </p:nvSpPr>
            <p:spPr>
              <a:xfrm rot="5400000">
                <a:off x="724821" y="3376889"/>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72" name="Content Placeholder 2">
                <a:extLst>
                  <a:ext uri="{FF2B5EF4-FFF2-40B4-BE49-F238E27FC236}">
                    <a16:creationId xmlns:a16="http://schemas.microsoft.com/office/drawing/2014/main" id="{C85EB12F-8F93-835B-0086-E94F850B8DC5}"/>
                  </a:ext>
                </a:extLst>
              </p:cNvPr>
              <p:cNvSpPr txBox="1">
                <a:spLocks/>
              </p:cNvSpPr>
              <p:nvPr/>
            </p:nvSpPr>
            <p:spPr>
              <a:xfrm>
                <a:off x="486621" y="2984963"/>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0,4</a:t>
                </a:r>
              </a:p>
            </p:txBody>
          </p:sp>
          <p:sp>
            <p:nvSpPr>
              <p:cNvPr id="73" name="Triangle 69">
                <a:extLst>
                  <a:ext uri="{FF2B5EF4-FFF2-40B4-BE49-F238E27FC236}">
                    <a16:creationId xmlns:a16="http://schemas.microsoft.com/office/drawing/2014/main" id="{D291C6F4-8A12-8477-70A7-292D7668B5DE}"/>
                  </a:ext>
                </a:extLst>
              </p:cNvPr>
              <p:cNvSpPr/>
              <p:nvPr/>
            </p:nvSpPr>
            <p:spPr>
              <a:xfrm rot="5400000">
                <a:off x="724821" y="3008400"/>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74" name="Content Placeholder 2">
                <a:extLst>
                  <a:ext uri="{FF2B5EF4-FFF2-40B4-BE49-F238E27FC236}">
                    <a16:creationId xmlns:a16="http://schemas.microsoft.com/office/drawing/2014/main" id="{6662ED3C-94CD-7F3E-677B-121D85D133A4}"/>
                  </a:ext>
                </a:extLst>
              </p:cNvPr>
              <p:cNvSpPr txBox="1">
                <a:spLocks/>
              </p:cNvSpPr>
              <p:nvPr/>
            </p:nvSpPr>
            <p:spPr>
              <a:xfrm>
                <a:off x="486621" y="260737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0,6</a:t>
                </a:r>
              </a:p>
            </p:txBody>
          </p:sp>
          <p:sp>
            <p:nvSpPr>
              <p:cNvPr id="75" name="Triangle 71">
                <a:extLst>
                  <a:ext uri="{FF2B5EF4-FFF2-40B4-BE49-F238E27FC236}">
                    <a16:creationId xmlns:a16="http://schemas.microsoft.com/office/drawing/2014/main" id="{F03132FE-66CE-CDB6-ACB6-07EABDC3EDE8}"/>
                  </a:ext>
                </a:extLst>
              </p:cNvPr>
              <p:cNvSpPr/>
              <p:nvPr/>
            </p:nvSpPr>
            <p:spPr>
              <a:xfrm rot="5400000">
                <a:off x="724821" y="263081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76" name="Content Placeholder 2">
                <a:extLst>
                  <a:ext uri="{FF2B5EF4-FFF2-40B4-BE49-F238E27FC236}">
                    <a16:creationId xmlns:a16="http://schemas.microsoft.com/office/drawing/2014/main" id="{DEC17F79-435D-F2BF-69B4-8EFB426A4CC3}"/>
                  </a:ext>
                </a:extLst>
              </p:cNvPr>
              <p:cNvSpPr txBox="1">
                <a:spLocks/>
              </p:cNvSpPr>
              <p:nvPr/>
            </p:nvSpPr>
            <p:spPr>
              <a:xfrm>
                <a:off x="486621" y="2234338"/>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0,8</a:t>
                </a:r>
              </a:p>
            </p:txBody>
          </p:sp>
          <p:sp>
            <p:nvSpPr>
              <p:cNvPr id="77" name="Triangle 73">
                <a:extLst>
                  <a:ext uri="{FF2B5EF4-FFF2-40B4-BE49-F238E27FC236}">
                    <a16:creationId xmlns:a16="http://schemas.microsoft.com/office/drawing/2014/main" id="{767C264E-361C-34B1-6F20-DECDB18DDFF7}"/>
                  </a:ext>
                </a:extLst>
              </p:cNvPr>
              <p:cNvSpPr/>
              <p:nvPr/>
            </p:nvSpPr>
            <p:spPr>
              <a:xfrm rot="5400000">
                <a:off x="724821" y="2257775"/>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78" name="Content Placeholder 2">
                <a:extLst>
                  <a:ext uri="{FF2B5EF4-FFF2-40B4-BE49-F238E27FC236}">
                    <a16:creationId xmlns:a16="http://schemas.microsoft.com/office/drawing/2014/main" id="{FAE277A2-69FB-8CF3-67AC-9ADED479713C}"/>
                  </a:ext>
                </a:extLst>
              </p:cNvPr>
              <p:cNvSpPr txBox="1">
                <a:spLocks/>
              </p:cNvSpPr>
              <p:nvPr/>
            </p:nvSpPr>
            <p:spPr>
              <a:xfrm>
                <a:off x="486621" y="1861300"/>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1,0</a:t>
                </a:r>
              </a:p>
            </p:txBody>
          </p:sp>
          <p:sp>
            <p:nvSpPr>
              <p:cNvPr id="79" name="Triangle 75">
                <a:extLst>
                  <a:ext uri="{FF2B5EF4-FFF2-40B4-BE49-F238E27FC236}">
                    <a16:creationId xmlns:a16="http://schemas.microsoft.com/office/drawing/2014/main" id="{6A2948CB-1800-7BD9-CB0C-C92359AF9B5B}"/>
                  </a:ext>
                </a:extLst>
              </p:cNvPr>
              <p:cNvSpPr/>
              <p:nvPr/>
            </p:nvSpPr>
            <p:spPr>
              <a:xfrm rot="5400000">
                <a:off x="724821" y="1884737"/>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80" name="Triangle 76">
                <a:extLst>
                  <a:ext uri="{FF2B5EF4-FFF2-40B4-BE49-F238E27FC236}">
                    <a16:creationId xmlns:a16="http://schemas.microsoft.com/office/drawing/2014/main" id="{D611BD31-9369-6A69-D926-256F94FBB066}"/>
                  </a:ext>
                </a:extLst>
              </p:cNvPr>
              <p:cNvSpPr/>
              <p:nvPr/>
            </p:nvSpPr>
            <p:spPr>
              <a:xfrm>
                <a:off x="832317"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81" name="Content Placeholder 2">
                <a:extLst>
                  <a:ext uri="{FF2B5EF4-FFF2-40B4-BE49-F238E27FC236}">
                    <a16:creationId xmlns:a16="http://schemas.microsoft.com/office/drawing/2014/main" id="{BF5DCA58-81FD-21DC-A585-60869CF7A2CC}"/>
                  </a:ext>
                </a:extLst>
              </p:cNvPr>
              <p:cNvSpPr txBox="1">
                <a:spLocks/>
              </p:cNvSpPr>
              <p:nvPr/>
            </p:nvSpPr>
            <p:spPr>
              <a:xfrm>
                <a:off x="766677"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a:t>
                </a:r>
              </a:p>
            </p:txBody>
          </p:sp>
          <p:sp>
            <p:nvSpPr>
              <p:cNvPr id="82" name="Triangle 78">
                <a:extLst>
                  <a:ext uri="{FF2B5EF4-FFF2-40B4-BE49-F238E27FC236}">
                    <a16:creationId xmlns:a16="http://schemas.microsoft.com/office/drawing/2014/main" id="{293671B7-D583-6556-81F9-84CF9061D10F}"/>
                  </a:ext>
                </a:extLst>
              </p:cNvPr>
              <p:cNvSpPr/>
              <p:nvPr/>
            </p:nvSpPr>
            <p:spPr>
              <a:xfrm>
                <a:off x="1230470"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83" name="Content Placeholder 2">
                <a:extLst>
                  <a:ext uri="{FF2B5EF4-FFF2-40B4-BE49-F238E27FC236}">
                    <a16:creationId xmlns:a16="http://schemas.microsoft.com/office/drawing/2014/main" id="{6E6F7308-5945-EBF2-97B8-69C930FF6C92}"/>
                  </a:ext>
                </a:extLst>
              </p:cNvPr>
              <p:cNvSpPr txBox="1">
                <a:spLocks/>
              </p:cNvSpPr>
              <p:nvPr/>
            </p:nvSpPr>
            <p:spPr>
              <a:xfrm>
                <a:off x="1164830"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5</a:t>
                </a:r>
              </a:p>
            </p:txBody>
          </p:sp>
          <p:sp>
            <p:nvSpPr>
              <p:cNvPr id="84" name="Triangle 80">
                <a:extLst>
                  <a:ext uri="{FF2B5EF4-FFF2-40B4-BE49-F238E27FC236}">
                    <a16:creationId xmlns:a16="http://schemas.microsoft.com/office/drawing/2014/main" id="{16D18C0F-262E-9EFA-AD5C-8EEF3F642420}"/>
                  </a:ext>
                </a:extLst>
              </p:cNvPr>
              <p:cNvSpPr/>
              <p:nvPr/>
            </p:nvSpPr>
            <p:spPr>
              <a:xfrm>
                <a:off x="1631996"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85" name="Content Placeholder 2">
                <a:extLst>
                  <a:ext uri="{FF2B5EF4-FFF2-40B4-BE49-F238E27FC236}">
                    <a16:creationId xmlns:a16="http://schemas.microsoft.com/office/drawing/2014/main" id="{0F546FF9-0BFF-93A8-0348-32D15ABD8DD5}"/>
                  </a:ext>
                </a:extLst>
              </p:cNvPr>
              <p:cNvSpPr txBox="1">
                <a:spLocks/>
              </p:cNvSpPr>
              <p:nvPr/>
            </p:nvSpPr>
            <p:spPr>
              <a:xfrm>
                <a:off x="1566356"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10</a:t>
                </a:r>
              </a:p>
            </p:txBody>
          </p:sp>
          <p:sp>
            <p:nvSpPr>
              <p:cNvPr id="86" name="Triangle 82">
                <a:extLst>
                  <a:ext uri="{FF2B5EF4-FFF2-40B4-BE49-F238E27FC236}">
                    <a16:creationId xmlns:a16="http://schemas.microsoft.com/office/drawing/2014/main" id="{99FC02CE-890A-6D0C-790E-6DAE22139D7D}"/>
                  </a:ext>
                </a:extLst>
              </p:cNvPr>
              <p:cNvSpPr/>
              <p:nvPr/>
            </p:nvSpPr>
            <p:spPr>
              <a:xfrm>
                <a:off x="2016651"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87" name="Content Placeholder 2">
                <a:extLst>
                  <a:ext uri="{FF2B5EF4-FFF2-40B4-BE49-F238E27FC236}">
                    <a16:creationId xmlns:a16="http://schemas.microsoft.com/office/drawing/2014/main" id="{6AF353E9-B143-AE36-52D5-6976EED98E57}"/>
                  </a:ext>
                </a:extLst>
              </p:cNvPr>
              <p:cNvSpPr txBox="1">
                <a:spLocks/>
              </p:cNvSpPr>
              <p:nvPr/>
            </p:nvSpPr>
            <p:spPr>
              <a:xfrm>
                <a:off x="1951011"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15</a:t>
                </a:r>
              </a:p>
            </p:txBody>
          </p:sp>
          <p:sp>
            <p:nvSpPr>
              <p:cNvPr id="88" name="Triangle 84">
                <a:extLst>
                  <a:ext uri="{FF2B5EF4-FFF2-40B4-BE49-F238E27FC236}">
                    <a16:creationId xmlns:a16="http://schemas.microsoft.com/office/drawing/2014/main" id="{DEF0E6A3-7EC5-897F-F784-FA34491331AC}"/>
                  </a:ext>
                </a:extLst>
              </p:cNvPr>
              <p:cNvSpPr/>
              <p:nvPr/>
            </p:nvSpPr>
            <p:spPr>
              <a:xfrm>
                <a:off x="2418177"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89" name="Content Placeholder 2">
                <a:extLst>
                  <a:ext uri="{FF2B5EF4-FFF2-40B4-BE49-F238E27FC236}">
                    <a16:creationId xmlns:a16="http://schemas.microsoft.com/office/drawing/2014/main" id="{4A3A32BB-57D1-CEB8-B2CC-6BC2A913B512}"/>
                  </a:ext>
                </a:extLst>
              </p:cNvPr>
              <p:cNvSpPr txBox="1">
                <a:spLocks/>
              </p:cNvSpPr>
              <p:nvPr/>
            </p:nvSpPr>
            <p:spPr>
              <a:xfrm>
                <a:off x="2352537"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20</a:t>
                </a:r>
              </a:p>
            </p:txBody>
          </p:sp>
          <p:sp>
            <p:nvSpPr>
              <p:cNvPr id="90" name="Triangle 86">
                <a:extLst>
                  <a:ext uri="{FF2B5EF4-FFF2-40B4-BE49-F238E27FC236}">
                    <a16:creationId xmlns:a16="http://schemas.microsoft.com/office/drawing/2014/main" id="{E3E5C5BD-189B-9012-D09A-06FB3DEC9872}"/>
                  </a:ext>
                </a:extLst>
              </p:cNvPr>
              <p:cNvSpPr/>
              <p:nvPr/>
            </p:nvSpPr>
            <p:spPr>
              <a:xfrm>
                <a:off x="2809580"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91" name="Content Placeholder 2">
                <a:extLst>
                  <a:ext uri="{FF2B5EF4-FFF2-40B4-BE49-F238E27FC236}">
                    <a16:creationId xmlns:a16="http://schemas.microsoft.com/office/drawing/2014/main" id="{57FB3CA0-990E-D632-AFE8-E06F8B2FDAC7}"/>
                  </a:ext>
                </a:extLst>
              </p:cNvPr>
              <p:cNvSpPr txBox="1">
                <a:spLocks/>
              </p:cNvSpPr>
              <p:nvPr/>
            </p:nvSpPr>
            <p:spPr>
              <a:xfrm>
                <a:off x="2743940"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25</a:t>
                </a:r>
              </a:p>
            </p:txBody>
          </p:sp>
          <p:grpSp>
            <p:nvGrpSpPr>
              <p:cNvPr id="92" name="Groupe 127">
                <a:extLst>
                  <a:ext uri="{FF2B5EF4-FFF2-40B4-BE49-F238E27FC236}">
                    <a16:creationId xmlns:a16="http://schemas.microsoft.com/office/drawing/2014/main" id="{3FE0C3EC-2616-2A92-2F2A-32CA4F82E5AD}"/>
                  </a:ext>
                </a:extLst>
              </p:cNvPr>
              <p:cNvGrpSpPr/>
              <p:nvPr/>
            </p:nvGrpSpPr>
            <p:grpSpPr>
              <a:xfrm>
                <a:off x="1136478" y="2932791"/>
                <a:ext cx="1082543" cy="469555"/>
                <a:chOff x="1435822" y="2823452"/>
                <a:chExt cx="1082543" cy="469555"/>
              </a:xfrm>
            </p:grpSpPr>
            <p:sp>
              <p:nvSpPr>
                <p:cNvPr id="93" name="Content Placeholder 2">
                  <a:extLst>
                    <a:ext uri="{FF2B5EF4-FFF2-40B4-BE49-F238E27FC236}">
                      <a16:creationId xmlns:a16="http://schemas.microsoft.com/office/drawing/2014/main" id="{5ECDAB95-C960-3865-3830-F6212CC910E5}"/>
                    </a:ext>
                  </a:extLst>
                </p:cNvPr>
                <p:cNvSpPr txBox="1">
                  <a:spLocks/>
                </p:cNvSpPr>
                <p:nvPr/>
              </p:nvSpPr>
              <p:spPr>
                <a:xfrm>
                  <a:off x="1680091" y="2823452"/>
                  <a:ext cx="838274" cy="469555"/>
                </a:xfrm>
                <a:prstGeom prst="rect">
                  <a:avLst/>
                </a:prstGeom>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304815">
                    <a:spcBef>
                      <a:spcPts val="0"/>
                    </a:spcBef>
                    <a:buClr>
                      <a:srgbClr val="EFA82B"/>
                    </a:buClr>
                    <a:buNone/>
                    <a:defRPr/>
                  </a:pPr>
                  <a:r>
                    <a:rPr lang="en-AU" sz="533">
                      <a:solidFill>
                        <a:srgbClr val="0077AF"/>
                      </a:solidFill>
                      <a:latin typeface="Arial" panose="020B0604020202020204" pitchFamily="34" charset="0"/>
                      <a:cs typeface="Arial" panose="020B0604020202020204" pitchFamily="34" charset="0"/>
                    </a:rPr>
                    <a:t>Heart rate&lt;55</a:t>
                  </a:r>
                </a:p>
                <a:p>
                  <a:pPr marL="0" indent="0" defTabSz="304815">
                    <a:spcBef>
                      <a:spcPts val="0"/>
                    </a:spcBef>
                    <a:buClr>
                      <a:srgbClr val="EFA82B"/>
                    </a:buClr>
                    <a:buNone/>
                    <a:defRPr/>
                  </a:pPr>
                  <a:r>
                    <a:rPr lang="en-AU" sz="533">
                      <a:solidFill>
                        <a:srgbClr val="0098A1"/>
                      </a:solidFill>
                      <a:latin typeface="Arial" panose="020B0604020202020204" pitchFamily="34" charset="0"/>
                      <a:cs typeface="Arial" panose="020B0604020202020204" pitchFamily="34" charset="0"/>
                    </a:rPr>
                    <a:t>55≤Heart rate&lt;65</a:t>
                  </a:r>
                </a:p>
                <a:p>
                  <a:pPr marL="0" indent="0" defTabSz="304815">
                    <a:spcBef>
                      <a:spcPts val="0"/>
                    </a:spcBef>
                    <a:buClr>
                      <a:srgbClr val="EFA82B"/>
                    </a:buClr>
                    <a:buNone/>
                    <a:defRPr/>
                  </a:pPr>
                  <a:r>
                    <a:rPr lang="en-AU" sz="533">
                      <a:solidFill>
                        <a:srgbClr val="7CB7D8"/>
                      </a:solidFill>
                      <a:latin typeface="Arial" panose="020B0604020202020204" pitchFamily="34" charset="0"/>
                      <a:cs typeface="Arial" panose="020B0604020202020204" pitchFamily="34" charset="0"/>
                    </a:rPr>
                    <a:t>65≤Heart rate&lt;75</a:t>
                  </a:r>
                </a:p>
                <a:p>
                  <a:pPr marL="0" indent="0" defTabSz="304815">
                    <a:spcBef>
                      <a:spcPts val="0"/>
                    </a:spcBef>
                    <a:buClr>
                      <a:srgbClr val="EFA82B"/>
                    </a:buClr>
                    <a:buNone/>
                    <a:defRPr/>
                  </a:pPr>
                  <a:r>
                    <a:rPr lang="en-AU" sz="533">
                      <a:solidFill>
                        <a:srgbClr val="DF5555"/>
                      </a:solidFill>
                      <a:latin typeface="Arial" panose="020B0604020202020204" pitchFamily="34" charset="0"/>
                      <a:cs typeface="Arial" panose="020B0604020202020204" pitchFamily="34" charset="0"/>
                    </a:rPr>
                    <a:t>Heart rate≥75</a:t>
                  </a:r>
                </a:p>
              </p:txBody>
            </p:sp>
            <p:cxnSp>
              <p:nvCxnSpPr>
                <p:cNvPr id="94" name="Connecteur droit 130">
                  <a:extLst>
                    <a:ext uri="{FF2B5EF4-FFF2-40B4-BE49-F238E27FC236}">
                      <a16:creationId xmlns:a16="http://schemas.microsoft.com/office/drawing/2014/main" id="{90CC43D0-293D-1AF7-2A23-608DF54FB944}"/>
                    </a:ext>
                  </a:extLst>
                </p:cNvPr>
                <p:cNvCxnSpPr>
                  <a:cxnSpLocks/>
                </p:cNvCxnSpPr>
                <p:nvPr/>
              </p:nvCxnSpPr>
              <p:spPr>
                <a:xfrm flipH="1">
                  <a:off x="1435822" y="3086172"/>
                  <a:ext cx="197324" cy="0"/>
                </a:xfrm>
                <a:prstGeom prst="line">
                  <a:avLst/>
                </a:prstGeom>
                <a:ln w="19050" cmpd="sng">
                  <a:solidFill>
                    <a:schemeClr val="accent5">
                      <a:lumMod val="60000"/>
                      <a:lumOff val="40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5" name="Connecteur droit 131">
                  <a:extLst>
                    <a:ext uri="{FF2B5EF4-FFF2-40B4-BE49-F238E27FC236}">
                      <a16:creationId xmlns:a16="http://schemas.microsoft.com/office/drawing/2014/main" id="{2A40CA32-5399-1B3E-CB07-3B7F7D9F1C21}"/>
                    </a:ext>
                  </a:extLst>
                </p:cNvPr>
                <p:cNvCxnSpPr>
                  <a:cxnSpLocks/>
                </p:cNvCxnSpPr>
                <p:nvPr/>
              </p:nvCxnSpPr>
              <p:spPr>
                <a:xfrm flipH="1">
                  <a:off x="1435822" y="2983815"/>
                  <a:ext cx="197324" cy="0"/>
                </a:xfrm>
                <a:prstGeom prst="line">
                  <a:avLst/>
                </a:prstGeom>
                <a:ln w="19050" cmpd="sng">
                  <a:solidFill>
                    <a:srgbClr val="3B8AA6"/>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6" name="Connecteur droit 132">
                  <a:extLst>
                    <a:ext uri="{FF2B5EF4-FFF2-40B4-BE49-F238E27FC236}">
                      <a16:creationId xmlns:a16="http://schemas.microsoft.com/office/drawing/2014/main" id="{E58ABE11-5594-D83F-B36F-D1D5CFCA860B}"/>
                    </a:ext>
                  </a:extLst>
                </p:cNvPr>
                <p:cNvCxnSpPr>
                  <a:cxnSpLocks/>
                </p:cNvCxnSpPr>
                <p:nvPr/>
              </p:nvCxnSpPr>
              <p:spPr>
                <a:xfrm flipH="1">
                  <a:off x="1435822" y="2898149"/>
                  <a:ext cx="197324" cy="0"/>
                </a:xfrm>
                <a:prstGeom prst="line">
                  <a:avLst/>
                </a:prstGeom>
                <a:ln w="19050" cmpd="sng">
                  <a:solidFill>
                    <a:srgbClr val="0070C0"/>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7" name="Connecteur droit 133">
                  <a:extLst>
                    <a:ext uri="{FF2B5EF4-FFF2-40B4-BE49-F238E27FC236}">
                      <a16:creationId xmlns:a16="http://schemas.microsoft.com/office/drawing/2014/main" id="{43D0BA8D-9956-C703-84AD-452EA2AB7D11}"/>
                    </a:ext>
                  </a:extLst>
                </p:cNvPr>
                <p:cNvCxnSpPr>
                  <a:cxnSpLocks/>
                </p:cNvCxnSpPr>
                <p:nvPr/>
              </p:nvCxnSpPr>
              <p:spPr>
                <a:xfrm flipH="1">
                  <a:off x="1435822" y="3186704"/>
                  <a:ext cx="197324" cy="0"/>
                </a:xfrm>
                <a:prstGeom prst="line">
                  <a:avLst/>
                </a:prstGeom>
                <a:ln w="19050" cmpd="sng">
                  <a:solidFill>
                    <a:srgbClr val="FF0000"/>
                  </a:solidFill>
                  <a:prstDash val="solid"/>
                </a:ln>
                <a:effectLst/>
              </p:spPr>
              <p:style>
                <a:lnRef idx="2">
                  <a:schemeClr val="accent1"/>
                </a:lnRef>
                <a:fillRef idx="0">
                  <a:schemeClr val="accent1"/>
                </a:fillRef>
                <a:effectRef idx="1">
                  <a:schemeClr val="accent1"/>
                </a:effectRef>
                <a:fontRef idx="minor">
                  <a:schemeClr val="tx1"/>
                </a:fontRef>
              </p:style>
            </p:cxnSp>
          </p:grpSp>
        </p:grpSp>
        <mc:AlternateContent xmlns:mc="http://schemas.openxmlformats.org/markup-compatibility/2006" xmlns:p14="http://schemas.microsoft.com/office/powerpoint/2010/main">
          <mc:Choice Requires="p14">
            <p:contentPart p14:bwMode="auto" r:id="rId14">
              <p14:nvContentPartPr>
                <p14:cNvPr id="60" name="Encre 180">
                  <a:extLst>
                    <a:ext uri="{FF2B5EF4-FFF2-40B4-BE49-F238E27FC236}">
                      <a16:creationId xmlns:a16="http://schemas.microsoft.com/office/drawing/2014/main" id="{27EE381C-C121-5C13-5330-D803B673AC78}"/>
                    </a:ext>
                  </a:extLst>
                </p14:cNvPr>
                <p14:cNvContentPartPr/>
                <p14:nvPr/>
              </p14:nvContentPartPr>
              <p14:xfrm>
                <a:off x="3629941" y="1919095"/>
                <a:ext cx="1621440" cy="189360"/>
              </p14:xfrm>
            </p:contentPart>
          </mc:Choice>
          <mc:Fallback xmlns="">
            <p:pic>
              <p:nvPicPr>
                <p:cNvPr id="60" name="Encre 180">
                  <a:extLst>
                    <a:ext uri="{FF2B5EF4-FFF2-40B4-BE49-F238E27FC236}">
                      <a16:creationId xmlns:a16="http://schemas.microsoft.com/office/drawing/2014/main" id="{27EE381C-C121-5C13-5330-D803B673AC78}"/>
                    </a:ext>
                  </a:extLst>
                </p:cNvPr>
                <p:cNvPicPr/>
                <p:nvPr/>
              </p:nvPicPr>
              <p:blipFill>
                <a:blip r:embed="rId15"/>
                <a:stretch>
                  <a:fillRect/>
                </a:stretch>
              </p:blipFill>
              <p:spPr>
                <a:xfrm>
                  <a:off x="3624509" y="1914315"/>
                  <a:ext cx="1631700" cy="19839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 name="Encre 183">
                  <a:extLst>
                    <a:ext uri="{FF2B5EF4-FFF2-40B4-BE49-F238E27FC236}">
                      <a16:creationId xmlns:a16="http://schemas.microsoft.com/office/drawing/2014/main" id="{8B2BBB31-4D58-6108-6324-2BDF65129B81}"/>
                    </a:ext>
                  </a:extLst>
                </p14:cNvPr>
                <p14:cNvContentPartPr/>
                <p14:nvPr/>
              </p14:nvContentPartPr>
              <p14:xfrm>
                <a:off x="3632461" y="1933135"/>
                <a:ext cx="1626480" cy="396000"/>
              </p14:xfrm>
            </p:contentPart>
          </mc:Choice>
          <mc:Fallback xmlns="">
            <p:pic>
              <p:nvPicPr>
                <p:cNvPr id="61" name="Encre 183">
                  <a:extLst>
                    <a:ext uri="{FF2B5EF4-FFF2-40B4-BE49-F238E27FC236}">
                      <a16:creationId xmlns:a16="http://schemas.microsoft.com/office/drawing/2014/main" id="{8B2BBB31-4D58-6108-6324-2BDF65129B81}"/>
                    </a:ext>
                  </a:extLst>
                </p:cNvPr>
                <p:cNvPicPr/>
                <p:nvPr/>
              </p:nvPicPr>
              <p:blipFill>
                <a:blip r:embed="rId17"/>
                <a:stretch>
                  <a:fillRect/>
                </a:stretch>
              </p:blipFill>
              <p:spPr>
                <a:xfrm>
                  <a:off x="3627030" y="1928358"/>
                  <a:ext cx="1636738" cy="405024"/>
                </a:xfrm>
                <a:prstGeom prst="rect">
                  <a:avLst/>
                </a:prstGeom>
              </p:spPr>
            </p:pic>
          </mc:Fallback>
        </mc:AlternateContent>
        <p:sp>
          <p:nvSpPr>
            <p:cNvPr id="62" name="ZoneTexte 20">
              <a:extLst>
                <a:ext uri="{FF2B5EF4-FFF2-40B4-BE49-F238E27FC236}">
                  <a16:creationId xmlns:a16="http://schemas.microsoft.com/office/drawing/2014/main" id="{EE789BF0-FA7D-0C9E-777E-650C704C6838}"/>
                </a:ext>
              </a:extLst>
            </p:cNvPr>
            <p:cNvSpPr txBox="1"/>
            <p:nvPr/>
          </p:nvSpPr>
          <p:spPr>
            <a:xfrm>
              <a:off x="3304297" y="1447451"/>
              <a:ext cx="2514694" cy="173911"/>
            </a:xfrm>
            <a:prstGeom prst="rect">
              <a:avLst/>
            </a:prstGeom>
            <a:noFill/>
          </p:spPr>
          <p:txBody>
            <a:bodyPr wrap="square" rtlCol="0">
              <a:spAutoFit/>
            </a:bodyPr>
            <a:lstStyle/>
            <a:p>
              <a:pPr algn="ctr" defTabSz="609630" rtl="0">
                <a:defRPr/>
              </a:pPr>
              <a:r>
                <a:rPr lang="fr-FR" sz="933" b="1" kern="1200" err="1">
                  <a:solidFill>
                    <a:srgbClr val="3B95C4">
                      <a:lumMod val="50000"/>
                    </a:srgbClr>
                  </a:solidFill>
                  <a:latin typeface="Arial" panose="020B0604020202020204" pitchFamily="34" charset="0"/>
                  <a:ea typeface="+mn-ea"/>
                  <a:cs typeface="Arial" panose="020B0604020202020204" pitchFamily="34" charset="0"/>
                </a:rPr>
                <a:t>Coronary</a:t>
              </a:r>
              <a:r>
                <a:rPr lang="fr-FR" sz="933" b="1" kern="1200">
                  <a:solidFill>
                    <a:srgbClr val="3B95C4">
                      <a:lumMod val="50000"/>
                    </a:srgbClr>
                  </a:solidFill>
                  <a:latin typeface="Arial" panose="020B0604020202020204" pitchFamily="34" charset="0"/>
                  <a:ea typeface="+mn-ea"/>
                  <a:cs typeface="Arial" panose="020B0604020202020204" pitchFamily="34" charset="0"/>
                </a:rPr>
                <a:t> </a:t>
              </a:r>
              <a:r>
                <a:rPr lang="fr-FR" sz="933" b="1" kern="1200" err="1">
                  <a:solidFill>
                    <a:srgbClr val="3B95C4">
                      <a:lumMod val="50000"/>
                    </a:srgbClr>
                  </a:solidFill>
                  <a:latin typeface="Arial" panose="020B0604020202020204" pitchFamily="34" charset="0"/>
                  <a:ea typeface="+mn-ea"/>
                  <a:cs typeface="Arial" panose="020B0604020202020204" pitchFamily="34" charset="0"/>
                </a:rPr>
                <a:t>heart</a:t>
              </a:r>
              <a:r>
                <a:rPr lang="fr-FR" sz="933" b="1" kern="1200">
                  <a:solidFill>
                    <a:srgbClr val="3B95C4">
                      <a:lumMod val="50000"/>
                    </a:srgbClr>
                  </a:solidFill>
                  <a:latin typeface="Arial" panose="020B0604020202020204" pitchFamily="34" charset="0"/>
                  <a:ea typeface="+mn-ea"/>
                  <a:cs typeface="Arial" panose="020B0604020202020204" pitchFamily="34" charset="0"/>
                </a:rPr>
                <a:t> </a:t>
              </a:r>
              <a:r>
                <a:rPr lang="fr-FR" sz="933" b="1" kern="1200" err="1">
                  <a:solidFill>
                    <a:srgbClr val="3B95C4">
                      <a:lumMod val="50000"/>
                    </a:srgbClr>
                  </a:solidFill>
                  <a:latin typeface="Arial" panose="020B0604020202020204" pitchFamily="34" charset="0"/>
                  <a:ea typeface="+mn-ea"/>
                  <a:cs typeface="Arial" panose="020B0604020202020204" pitchFamily="34" charset="0"/>
                </a:rPr>
                <a:t>disease</a:t>
              </a:r>
              <a:endParaRPr lang="en-US" sz="933" b="1" kern="1200">
                <a:solidFill>
                  <a:srgbClr val="3B95C4">
                    <a:lumMod val="50000"/>
                  </a:srgbClr>
                </a:solidFill>
                <a:latin typeface="Arial" panose="020B0604020202020204" pitchFamily="34" charset="0"/>
                <a:ea typeface="+mn-ea"/>
                <a:cs typeface="Arial" panose="020B0604020202020204" pitchFamily="34" charset="0"/>
              </a:endParaRPr>
            </a:p>
          </p:txBody>
        </p:sp>
      </p:grpSp>
      <p:grpSp>
        <p:nvGrpSpPr>
          <p:cNvPr id="98" name="Groupe 200">
            <a:extLst>
              <a:ext uri="{FF2B5EF4-FFF2-40B4-BE49-F238E27FC236}">
                <a16:creationId xmlns:a16="http://schemas.microsoft.com/office/drawing/2014/main" id="{0D066D7B-3B33-FB8B-03FB-C57C31F31794}"/>
              </a:ext>
            </a:extLst>
          </p:cNvPr>
          <p:cNvGrpSpPr/>
          <p:nvPr/>
        </p:nvGrpSpPr>
        <p:grpSpPr>
          <a:xfrm>
            <a:off x="8109331" y="1910504"/>
            <a:ext cx="3039785" cy="3801224"/>
            <a:chOff x="6155311" y="1451220"/>
            <a:chExt cx="2547703" cy="2802382"/>
          </a:xfrm>
        </p:grpSpPr>
        <mc:AlternateContent xmlns:mc="http://schemas.openxmlformats.org/markup-compatibility/2006" xmlns:p14="http://schemas.microsoft.com/office/powerpoint/2010/main">
          <mc:Choice Requires="p14">
            <p:contentPart p14:bwMode="auto" r:id="rId18">
              <p14:nvContentPartPr>
                <p14:cNvPr id="99" name="Encre 197">
                  <a:extLst>
                    <a:ext uri="{FF2B5EF4-FFF2-40B4-BE49-F238E27FC236}">
                      <a16:creationId xmlns:a16="http://schemas.microsoft.com/office/drawing/2014/main" id="{BBD2CFEE-01EC-C4A6-76B5-A1337649013F}"/>
                    </a:ext>
                  </a:extLst>
                </p14:cNvPr>
                <p14:cNvContentPartPr/>
                <p14:nvPr/>
              </p14:nvContentPartPr>
              <p14:xfrm>
                <a:off x="6652214" y="1884620"/>
                <a:ext cx="1791720" cy="244080"/>
              </p14:xfrm>
            </p:contentPart>
          </mc:Choice>
          <mc:Fallback xmlns="">
            <p:pic>
              <p:nvPicPr>
                <p:cNvPr id="99" name="Encre 197">
                  <a:extLst>
                    <a:ext uri="{FF2B5EF4-FFF2-40B4-BE49-F238E27FC236}">
                      <a16:creationId xmlns:a16="http://schemas.microsoft.com/office/drawing/2014/main" id="{BBD2CFEE-01EC-C4A6-76B5-A1337649013F}"/>
                    </a:ext>
                  </a:extLst>
                </p:cNvPr>
                <p:cNvPicPr/>
                <p:nvPr/>
              </p:nvPicPr>
              <p:blipFill>
                <a:blip r:embed="rId19"/>
                <a:stretch>
                  <a:fillRect/>
                </a:stretch>
              </p:blipFill>
              <p:spPr>
                <a:xfrm>
                  <a:off x="6646784" y="1879845"/>
                  <a:ext cx="1801977" cy="2531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00" name="Encre 196">
                  <a:extLst>
                    <a:ext uri="{FF2B5EF4-FFF2-40B4-BE49-F238E27FC236}">
                      <a16:creationId xmlns:a16="http://schemas.microsoft.com/office/drawing/2014/main" id="{39131D51-9B35-A77D-9D92-63A07F0C13B7}"/>
                    </a:ext>
                  </a:extLst>
                </p14:cNvPr>
                <p14:cNvContentPartPr/>
                <p14:nvPr/>
              </p14:nvContentPartPr>
              <p14:xfrm>
                <a:off x="6646454" y="1882100"/>
                <a:ext cx="1796040" cy="217800"/>
              </p14:xfrm>
            </p:contentPart>
          </mc:Choice>
          <mc:Fallback xmlns="">
            <p:pic>
              <p:nvPicPr>
                <p:cNvPr id="100" name="Encre 196">
                  <a:extLst>
                    <a:ext uri="{FF2B5EF4-FFF2-40B4-BE49-F238E27FC236}">
                      <a16:creationId xmlns:a16="http://schemas.microsoft.com/office/drawing/2014/main" id="{39131D51-9B35-A77D-9D92-63A07F0C13B7}"/>
                    </a:ext>
                  </a:extLst>
                </p:cNvPr>
                <p:cNvPicPr/>
                <p:nvPr/>
              </p:nvPicPr>
              <p:blipFill>
                <a:blip r:embed="rId21"/>
                <a:stretch>
                  <a:fillRect/>
                </a:stretch>
              </p:blipFill>
              <p:spPr>
                <a:xfrm>
                  <a:off x="6641022" y="1877319"/>
                  <a:ext cx="1806300" cy="226831"/>
                </a:xfrm>
                <a:prstGeom prst="rect">
                  <a:avLst/>
                </a:prstGeom>
              </p:spPr>
            </p:pic>
          </mc:Fallback>
        </mc:AlternateContent>
        <p:sp>
          <p:nvSpPr>
            <p:cNvPr id="101" name="ZoneTexte 21">
              <a:extLst>
                <a:ext uri="{FF2B5EF4-FFF2-40B4-BE49-F238E27FC236}">
                  <a16:creationId xmlns:a16="http://schemas.microsoft.com/office/drawing/2014/main" id="{91C7CA30-43BA-E518-D75B-F561A71BB5F9}"/>
                </a:ext>
              </a:extLst>
            </p:cNvPr>
            <p:cNvSpPr txBox="1"/>
            <p:nvPr/>
          </p:nvSpPr>
          <p:spPr>
            <a:xfrm>
              <a:off x="6308604" y="1451220"/>
              <a:ext cx="2393802" cy="173911"/>
            </a:xfrm>
            <a:prstGeom prst="rect">
              <a:avLst/>
            </a:prstGeom>
            <a:noFill/>
          </p:spPr>
          <p:txBody>
            <a:bodyPr wrap="square" rtlCol="0">
              <a:spAutoFit/>
            </a:bodyPr>
            <a:lstStyle/>
            <a:p>
              <a:pPr algn="ctr" defTabSz="609630" rtl="0">
                <a:defRPr/>
              </a:pPr>
              <a:r>
                <a:rPr lang="fr-FR" sz="933" b="1" kern="1200">
                  <a:solidFill>
                    <a:srgbClr val="3B95C4">
                      <a:lumMod val="50000"/>
                    </a:srgbClr>
                  </a:solidFill>
                  <a:latin typeface="Arial" panose="020B0604020202020204" pitchFamily="34" charset="0"/>
                  <a:ea typeface="+mn-ea"/>
                  <a:cs typeface="Arial" panose="020B0604020202020204" pitchFamily="34" charset="0"/>
                </a:rPr>
                <a:t>All-cause </a:t>
              </a:r>
              <a:r>
                <a:rPr lang="en-ZA" sz="933" b="1" kern="1200">
                  <a:solidFill>
                    <a:srgbClr val="3B95C4">
                      <a:lumMod val="50000"/>
                    </a:srgbClr>
                  </a:solidFill>
                  <a:latin typeface="Arial" panose="020B0604020202020204" pitchFamily="34" charset="0"/>
                  <a:ea typeface="+mn-ea"/>
                  <a:cs typeface="Arial" panose="020B0604020202020204" pitchFamily="34" charset="0"/>
                </a:rPr>
                <a:t>death</a:t>
              </a:r>
            </a:p>
          </p:txBody>
        </p:sp>
        <p:grpSp>
          <p:nvGrpSpPr>
            <p:cNvPr id="102" name="Groupe 134">
              <a:extLst>
                <a:ext uri="{FF2B5EF4-FFF2-40B4-BE49-F238E27FC236}">
                  <a16:creationId xmlns:a16="http://schemas.microsoft.com/office/drawing/2014/main" id="{813B78A4-9E37-F1AC-92B5-414B2FCB39E0}"/>
                </a:ext>
              </a:extLst>
            </p:cNvPr>
            <p:cNvGrpSpPr/>
            <p:nvPr/>
          </p:nvGrpSpPr>
          <p:grpSpPr>
            <a:xfrm>
              <a:off x="6155311" y="1819742"/>
              <a:ext cx="2547703" cy="2433860"/>
              <a:chOff x="414630" y="1819742"/>
              <a:chExt cx="2547703" cy="2433860"/>
            </a:xfrm>
          </p:grpSpPr>
          <p:cxnSp>
            <p:nvCxnSpPr>
              <p:cNvPr id="105" name="Connecteur droit 162">
                <a:extLst>
                  <a:ext uri="{FF2B5EF4-FFF2-40B4-BE49-F238E27FC236}">
                    <a16:creationId xmlns:a16="http://schemas.microsoft.com/office/drawing/2014/main" id="{C55D9BF2-4F0C-44B0-7E7A-C02E0BE7E1BE}"/>
                  </a:ext>
                </a:extLst>
              </p:cNvPr>
              <p:cNvCxnSpPr>
                <a:cxnSpLocks/>
              </p:cNvCxnSpPr>
              <p:nvPr/>
            </p:nvCxnSpPr>
            <p:spPr>
              <a:xfrm flipH="1">
                <a:off x="766678" y="3861048"/>
                <a:ext cx="2195047" cy="0"/>
              </a:xfrm>
              <a:prstGeom prst="line">
                <a:avLst/>
              </a:prstGeom>
              <a:ln w="9525">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6" name="Connecteur droit 163">
                <a:extLst>
                  <a:ext uri="{FF2B5EF4-FFF2-40B4-BE49-F238E27FC236}">
                    <a16:creationId xmlns:a16="http://schemas.microsoft.com/office/drawing/2014/main" id="{1E483142-5FAD-7471-95EC-5E2542AC5825}"/>
                  </a:ext>
                </a:extLst>
              </p:cNvPr>
              <p:cNvCxnSpPr>
                <a:cxnSpLocks/>
              </p:cNvCxnSpPr>
              <p:nvPr/>
            </p:nvCxnSpPr>
            <p:spPr>
              <a:xfrm>
                <a:off x="766679" y="1834189"/>
                <a:ext cx="0" cy="2026859"/>
              </a:xfrm>
              <a:prstGeom prst="line">
                <a:avLst/>
              </a:prstGeom>
              <a:ln w="9525">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107" name="TextBox 12">
                <a:extLst>
                  <a:ext uri="{FF2B5EF4-FFF2-40B4-BE49-F238E27FC236}">
                    <a16:creationId xmlns:a16="http://schemas.microsoft.com/office/drawing/2014/main" id="{D075C087-829A-4F67-F5AA-56EC9B640DBA}"/>
                  </a:ext>
                </a:extLst>
              </p:cNvPr>
              <p:cNvSpPr txBox="1"/>
              <p:nvPr/>
            </p:nvSpPr>
            <p:spPr>
              <a:xfrm>
                <a:off x="996291" y="3455095"/>
                <a:ext cx="1507435" cy="128531"/>
              </a:xfrm>
              <a:prstGeom prst="rect">
                <a:avLst/>
              </a:prstGeom>
              <a:noFill/>
            </p:spPr>
            <p:txBody>
              <a:bodyPr wrap="square" rtlCol="0">
                <a:spAutoFit/>
              </a:bodyPr>
              <a:lstStyle/>
              <a:p>
                <a:pPr algn="l" defTabSz="609630" rtl="0">
                  <a:defRPr/>
                </a:pPr>
                <a:r>
                  <a:rPr lang="en-AU" sz="533" kern="1200">
                    <a:solidFill>
                      <a:srgbClr val="004A5E"/>
                    </a:solidFill>
                    <a:latin typeface="Arial" panose="020B0604020202020204" pitchFamily="34" charset="0"/>
                    <a:ea typeface="+mn-ea"/>
                    <a:cs typeface="Arial" panose="020B0604020202020204" pitchFamily="34" charset="0"/>
                  </a:rPr>
                  <a:t>HR 2.3; CI 1.2-4.7, </a:t>
                </a:r>
                <a:r>
                  <a:rPr lang="en-AU" sz="533" i="1" kern="1200">
                    <a:solidFill>
                      <a:srgbClr val="004A5E"/>
                    </a:solidFill>
                    <a:latin typeface="Arial" panose="020B0604020202020204" pitchFamily="34" charset="0"/>
                    <a:ea typeface="+mn-ea"/>
                    <a:cs typeface="Arial" panose="020B0604020202020204" pitchFamily="34" charset="0"/>
                  </a:rPr>
                  <a:t>P</a:t>
                </a:r>
                <a:r>
                  <a:rPr lang="en-AU" sz="533" kern="1200">
                    <a:solidFill>
                      <a:srgbClr val="004A5E"/>
                    </a:solidFill>
                    <a:latin typeface="Arial" panose="020B0604020202020204" pitchFamily="34" charset="0"/>
                    <a:ea typeface="+mn-ea"/>
                    <a:cs typeface="Arial" panose="020B0604020202020204" pitchFamily="34" charset="0"/>
                  </a:rPr>
                  <a:t>=0.018</a:t>
                </a:r>
                <a:endParaRPr lang="en-US" sz="533" kern="1200">
                  <a:solidFill>
                    <a:srgbClr val="004A5E"/>
                  </a:solidFill>
                  <a:latin typeface="Arial" panose="020B0604020202020204" pitchFamily="34" charset="0"/>
                  <a:ea typeface="+mn-ea"/>
                  <a:cs typeface="Arial" panose="020B0604020202020204" pitchFamily="34" charset="0"/>
                </a:endParaRPr>
              </a:p>
            </p:txBody>
          </p:sp>
          <p:sp>
            <p:nvSpPr>
              <p:cNvPr id="108" name="Content Placeholder 2">
                <a:extLst>
                  <a:ext uri="{FF2B5EF4-FFF2-40B4-BE49-F238E27FC236}">
                    <a16:creationId xmlns:a16="http://schemas.microsoft.com/office/drawing/2014/main" id="{5A507136-3217-FD54-9CC5-5951B303FB97}"/>
                  </a:ext>
                </a:extLst>
              </p:cNvPr>
              <p:cNvSpPr txBox="1">
                <a:spLocks/>
              </p:cNvSpPr>
              <p:nvPr/>
            </p:nvSpPr>
            <p:spPr>
              <a:xfrm>
                <a:off x="791597" y="4041068"/>
                <a:ext cx="2170128" cy="212534"/>
              </a:xfrm>
              <a:prstGeom prst="rect">
                <a:avLst/>
              </a:prstGeom>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Time to all-cause death (y)</a:t>
                </a:r>
              </a:p>
            </p:txBody>
          </p:sp>
          <p:sp>
            <p:nvSpPr>
              <p:cNvPr id="109" name="Content Placeholder 2">
                <a:extLst>
                  <a:ext uri="{FF2B5EF4-FFF2-40B4-BE49-F238E27FC236}">
                    <a16:creationId xmlns:a16="http://schemas.microsoft.com/office/drawing/2014/main" id="{31D221F2-EEE9-AF35-7261-7E419662A551}"/>
                  </a:ext>
                </a:extLst>
              </p:cNvPr>
              <p:cNvSpPr txBox="1">
                <a:spLocks/>
              </p:cNvSpPr>
              <p:nvPr/>
            </p:nvSpPr>
            <p:spPr>
              <a:xfrm rot="16200000">
                <a:off x="-499756" y="2734128"/>
                <a:ext cx="2041306" cy="212534"/>
              </a:xfrm>
              <a:prstGeom prst="rect">
                <a:avLst/>
              </a:prstGeom>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buClr>
                    <a:srgbClr val="EFA82B"/>
                  </a:buClr>
                  <a:buNone/>
                  <a:defRPr/>
                </a:pPr>
                <a:r>
                  <a:rPr lang="en-AU" sz="533" b="1">
                    <a:solidFill>
                      <a:srgbClr val="FFFFFF">
                        <a:lumMod val="50000"/>
                      </a:srgbClr>
                    </a:solidFill>
                    <a:latin typeface="Arial" panose="020B0604020202020204" pitchFamily="34" charset="0"/>
                    <a:cs typeface="Arial" panose="020B0604020202020204" pitchFamily="34" charset="0"/>
                  </a:rPr>
                  <a:t>Cum Survival</a:t>
                </a:r>
              </a:p>
            </p:txBody>
          </p:sp>
          <p:sp>
            <p:nvSpPr>
              <p:cNvPr id="110" name="Content Placeholder 2">
                <a:extLst>
                  <a:ext uri="{FF2B5EF4-FFF2-40B4-BE49-F238E27FC236}">
                    <a16:creationId xmlns:a16="http://schemas.microsoft.com/office/drawing/2014/main" id="{6B6F7B13-F245-FF98-D63D-EE89936FD7DE}"/>
                  </a:ext>
                </a:extLst>
              </p:cNvPr>
              <p:cNvSpPr txBox="1">
                <a:spLocks/>
              </p:cNvSpPr>
              <p:nvPr/>
            </p:nvSpPr>
            <p:spPr>
              <a:xfrm>
                <a:off x="486621" y="3708293"/>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0,0</a:t>
                </a:r>
              </a:p>
            </p:txBody>
          </p:sp>
          <p:sp>
            <p:nvSpPr>
              <p:cNvPr id="111" name="Triangle 24">
                <a:extLst>
                  <a:ext uri="{FF2B5EF4-FFF2-40B4-BE49-F238E27FC236}">
                    <a16:creationId xmlns:a16="http://schemas.microsoft.com/office/drawing/2014/main" id="{3BDF91C8-EB28-87A4-F732-7730A9C6F3D8}"/>
                  </a:ext>
                </a:extLst>
              </p:cNvPr>
              <p:cNvSpPr/>
              <p:nvPr/>
            </p:nvSpPr>
            <p:spPr>
              <a:xfrm rot="5400000">
                <a:off x="724821" y="3731730"/>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12" name="Content Placeholder 2">
                <a:extLst>
                  <a:ext uri="{FF2B5EF4-FFF2-40B4-BE49-F238E27FC236}">
                    <a16:creationId xmlns:a16="http://schemas.microsoft.com/office/drawing/2014/main" id="{0ED2CF29-68E8-1F30-828E-9832D4194AE6}"/>
                  </a:ext>
                </a:extLst>
              </p:cNvPr>
              <p:cNvSpPr txBox="1">
                <a:spLocks/>
              </p:cNvSpPr>
              <p:nvPr/>
            </p:nvSpPr>
            <p:spPr>
              <a:xfrm>
                <a:off x="486621" y="3353452"/>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0,2</a:t>
                </a:r>
              </a:p>
            </p:txBody>
          </p:sp>
          <p:sp>
            <p:nvSpPr>
              <p:cNvPr id="113" name="Triangle 26">
                <a:extLst>
                  <a:ext uri="{FF2B5EF4-FFF2-40B4-BE49-F238E27FC236}">
                    <a16:creationId xmlns:a16="http://schemas.microsoft.com/office/drawing/2014/main" id="{2D79518D-CB4C-CDDD-F05F-B585859E2D88}"/>
                  </a:ext>
                </a:extLst>
              </p:cNvPr>
              <p:cNvSpPr/>
              <p:nvPr/>
            </p:nvSpPr>
            <p:spPr>
              <a:xfrm rot="5400000">
                <a:off x="724821" y="3376889"/>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14" name="Content Placeholder 2">
                <a:extLst>
                  <a:ext uri="{FF2B5EF4-FFF2-40B4-BE49-F238E27FC236}">
                    <a16:creationId xmlns:a16="http://schemas.microsoft.com/office/drawing/2014/main" id="{374A2F51-4AFC-A110-0FD0-A13C44270004}"/>
                  </a:ext>
                </a:extLst>
              </p:cNvPr>
              <p:cNvSpPr txBox="1">
                <a:spLocks/>
              </p:cNvSpPr>
              <p:nvPr/>
            </p:nvSpPr>
            <p:spPr>
              <a:xfrm>
                <a:off x="486621" y="2984963"/>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0,4</a:t>
                </a:r>
              </a:p>
            </p:txBody>
          </p:sp>
          <p:sp>
            <p:nvSpPr>
              <p:cNvPr id="115" name="Triangle 28">
                <a:extLst>
                  <a:ext uri="{FF2B5EF4-FFF2-40B4-BE49-F238E27FC236}">
                    <a16:creationId xmlns:a16="http://schemas.microsoft.com/office/drawing/2014/main" id="{19DA83E4-CC0F-C563-FF71-9AEFD6F10076}"/>
                  </a:ext>
                </a:extLst>
              </p:cNvPr>
              <p:cNvSpPr/>
              <p:nvPr/>
            </p:nvSpPr>
            <p:spPr>
              <a:xfrm rot="5400000">
                <a:off x="724821" y="3008400"/>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16" name="Content Placeholder 2">
                <a:extLst>
                  <a:ext uri="{FF2B5EF4-FFF2-40B4-BE49-F238E27FC236}">
                    <a16:creationId xmlns:a16="http://schemas.microsoft.com/office/drawing/2014/main" id="{42B86F04-9CCC-FFE3-3F9C-F06FE190DDE6}"/>
                  </a:ext>
                </a:extLst>
              </p:cNvPr>
              <p:cNvSpPr txBox="1">
                <a:spLocks/>
              </p:cNvSpPr>
              <p:nvPr/>
            </p:nvSpPr>
            <p:spPr>
              <a:xfrm>
                <a:off x="486621" y="260737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0,6</a:t>
                </a:r>
              </a:p>
            </p:txBody>
          </p:sp>
          <p:sp>
            <p:nvSpPr>
              <p:cNvPr id="117" name="Triangle 30">
                <a:extLst>
                  <a:ext uri="{FF2B5EF4-FFF2-40B4-BE49-F238E27FC236}">
                    <a16:creationId xmlns:a16="http://schemas.microsoft.com/office/drawing/2014/main" id="{CCAECC08-2C9E-F47F-A504-1A3C64924954}"/>
                  </a:ext>
                </a:extLst>
              </p:cNvPr>
              <p:cNvSpPr/>
              <p:nvPr/>
            </p:nvSpPr>
            <p:spPr>
              <a:xfrm rot="5400000">
                <a:off x="724821" y="263081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18" name="Content Placeholder 2">
                <a:extLst>
                  <a:ext uri="{FF2B5EF4-FFF2-40B4-BE49-F238E27FC236}">
                    <a16:creationId xmlns:a16="http://schemas.microsoft.com/office/drawing/2014/main" id="{719F48ED-23C7-CC1E-6BCD-0815840B6CD0}"/>
                  </a:ext>
                </a:extLst>
              </p:cNvPr>
              <p:cNvSpPr txBox="1">
                <a:spLocks/>
              </p:cNvSpPr>
              <p:nvPr/>
            </p:nvSpPr>
            <p:spPr>
              <a:xfrm>
                <a:off x="486621" y="2234338"/>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0,8</a:t>
                </a:r>
              </a:p>
            </p:txBody>
          </p:sp>
          <p:sp>
            <p:nvSpPr>
              <p:cNvPr id="119" name="Triangle 32">
                <a:extLst>
                  <a:ext uri="{FF2B5EF4-FFF2-40B4-BE49-F238E27FC236}">
                    <a16:creationId xmlns:a16="http://schemas.microsoft.com/office/drawing/2014/main" id="{954834A7-2BD4-B31C-40FD-A6C4D5855F16}"/>
                  </a:ext>
                </a:extLst>
              </p:cNvPr>
              <p:cNvSpPr/>
              <p:nvPr/>
            </p:nvSpPr>
            <p:spPr>
              <a:xfrm rot="5400000">
                <a:off x="724821" y="2257775"/>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20" name="Content Placeholder 2">
                <a:extLst>
                  <a:ext uri="{FF2B5EF4-FFF2-40B4-BE49-F238E27FC236}">
                    <a16:creationId xmlns:a16="http://schemas.microsoft.com/office/drawing/2014/main" id="{4826CA50-FB01-DC0B-C64E-49ACFE7114FF}"/>
                  </a:ext>
                </a:extLst>
              </p:cNvPr>
              <p:cNvSpPr txBox="1">
                <a:spLocks/>
              </p:cNvSpPr>
              <p:nvPr/>
            </p:nvSpPr>
            <p:spPr>
              <a:xfrm>
                <a:off x="486621" y="1861300"/>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1,0</a:t>
                </a:r>
              </a:p>
            </p:txBody>
          </p:sp>
          <p:sp>
            <p:nvSpPr>
              <p:cNvPr id="121" name="Triangle 34">
                <a:extLst>
                  <a:ext uri="{FF2B5EF4-FFF2-40B4-BE49-F238E27FC236}">
                    <a16:creationId xmlns:a16="http://schemas.microsoft.com/office/drawing/2014/main" id="{12C21428-397B-883A-73A8-8DC205109884}"/>
                  </a:ext>
                </a:extLst>
              </p:cNvPr>
              <p:cNvSpPr/>
              <p:nvPr/>
            </p:nvSpPr>
            <p:spPr>
              <a:xfrm rot="5400000">
                <a:off x="724821" y="1884737"/>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22" name="Triangle 35">
                <a:extLst>
                  <a:ext uri="{FF2B5EF4-FFF2-40B4-BE49-F238E27FC236}">
                    <a16:creationId xmlns:a16="http://schemas.microsoft.com/office/drawing/2014/main" id="{B76741DD-C837-EDF2-CB3A-24DDC2DBF5D1}"/>
                  </a:ext>
                </a:extLst>
              </p:cNvPr>
              <p:cNvSpPr/>
              <p:nvPr/>
            </p:nvSpPr>
            <p:spPr>
              <a:xfrm>
                <a:off x="832317"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23" name="Content Placeholder 2">
                <a:extLst>
                  <a:ext uri="{FF2B5EF4-FFF2-40B4-BE49-F238E27FC236}">
                    <a16:creationId xmlns:a16="http://schemas.microsoft.com/office/drawing/2014/main" id="{EEA8FA1B-26C9-86FB-CFF4-ACADC6FD6201}"/>
                  </a:ext>
                </a:extLst>
              </p:cNvPr>
              <p:cNvSpPr txBox="1">
                <a:spLocks/>
              </p:cNvSpPr>
              <p:nvPr/>
            </p:nvSpPr>
            <p:spPr>
              <a:xfrm>
                <a:off x="766677"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0</a:t>
                </a:r>
              </a:p>
            </p:txBody>
          </p:sp>
          <p:sp>
            <p:nvSpPr>
              <p:cNvPr id="124" name="Triangle 37">
                <a:extLst>
                  <a:ext uri="{FF2B5EF4-FFF2-40B4-BE49-F238E27FC236}">
                    <a16:creationId xmlns:a16="http://schemas.microsoft.com/office/drawing/2014/main" id="{01F555E6-0880-E97B-E279-215C135695C3}"/>
                  </a:ext>
                </a:extLst>
              </p:cNvPr>
              <p:cNvSpPr/>
              <p:nvPr/>
            </p:nvSpPr>
            <p:spPr>
              <a:xfrm>
                <a:off x="1230470"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25" name="Content Placeholder 2">
                <a:extLst>
                  <a:ext uri="{FF2B5EF4-FFF2-40B4-BE49-F238E27FC236}">
                    <a16:creationId xmlns:a16="http://schemas.microsoft.com/office/drawing/2014/main" id="{59C3EA10-7B4F-49D2-BE80-BF1CA2140203}"/>
                  </a:ext>
                </a:extLst>
              </p:cNvPr>
              <p:cNvSpPr txBox="1">
                <a:spLocks/>
              </p:cNvSpPr>
              <p:nvPr/>
            </p:nvSpPr>
            <p:spPr>
              <a:xfrm>
                <a:off x="1164830"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5</a:t>
                </a:r>
              </a:p>
            </p:txBody>
          </p:sp>
          <p:sp>
            <p:nvSpPr>
              <p:cNvPr id="126" name="Triangle 39">
                <a:extLst>
                  <a:ext uri="{FF2B5EF4-FFF2-40B4-BE49-F238E27FC236}">
                    <a16:creationId xmlns:a16="http://schemas.microsoft.com/office/drawing/2014/main" id="{5C04DC68-47D1-7BCC-A707-E23A9E2BE87F}"/>
                  </a:ext>
                </a:extLst>
              </p:cNvPr>
              <p:cNvSpPr/>
              <p:nvPr/>
            </p:nvSpPr>
            <p:spPr>
              <a:xfrm>
                <a:off x="1631996"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27" name="Content Placeholder 2">
                <a:extLst>
                  <a:ext uri="{FF2B5EF4-FFF2-40B4-BE49-F238E27FC236}">
                    <a16:creationId xmlns:a16="http://schemas.microsoft.com/office/drawing/2014/main" id="{FF864EE0-6FDF-3CB8-1263-F0D60F23AED6}"/>
                  </a:ext>
                </a:extLst>
              </p:cNvPr>
              <p:cNvSpPr txBox="1">
                <a:spLocks/>
              </p:cNvSpPr>
              <p:nvPr/>
            </p:nvSpPr>
            <p:spPr>
              <a:xfrm>
                <a:off x="1566356"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10</a:t>
                </a:r>
              </a:p>
            </p:txBody>
          </p:sp>
          <p:sp>
            <p:nvSpPr>
              <p:cNvPr id="128" name="Triangle 41">
                <a:extLst>
                  <a:ext uri="{FF2B5EF4-FFF2-40B4-BE49-F238E27FC236}">
                    <a16:creationId xmlns:a16="http://schemas.microsoft.com/office/drawing/2014/main" id="{FBC5B36D-E195-8D67-76B6-FEFD68191BAC}"/>
                  </a:ext>
                </a:extLst>
              </p:cNvPr>
              <p:cNvSpPr/>
              <p:nvPr/>
            </p:nvSpPr>
            <p:spPr>
              <a:xfrm>
                <a:off x="2016651"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29" name="Content Placeholder 2">
                <a:extLst>
                  <a:ext uri="{FF2B5EF4-FFF2-40B4-BE49-F238E27FC236}">
                    <a16:creationId xmlns:a16="http://schemas.microsoft.com/office/drawing/2014/main" id="{88A80717-8204-F067-5E4A-B4A834C1DB1C}"/>
                  </a:ext>
                </a:extLst>
              </p:cNvPr>
              <p:cNvSpPr txBox="1">
                <a:spLocks/>
              </p:cNvSpPr>
              <p:nvPr/>
            </p:nvSpPr>
            <p:spPr>
              <a:xfrm>
                <a:off x="1951011"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15</a:t>
                </a:r>
              </a:p>
            </p:txBody>
          </p:sp>
          <p:sp>
            <p:nvSpPr>
              <p:cNvPr id="130" name="Triangle 43">
                <a:extLst>
                  <a:ext uri="{FF2B5EF4-FFF2-40B4-BE49-F238E27FC236}">
                    <a16:creationId xmlns:a16="http://schemas.microsoft.com/office/drawing/2014/main" id="{44104861-B918-C236-DEB9-9A857BEBF43F}"/>
                  </a:ext>
                </a:extLst>
              </p:cNvPr>
              <p:cNvSpPr/>
              <p:nvPr/>
            </p:nvSpPr>
            <p:spPr>
              <a:xfrm>
                <a:off x="2418177"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31" name="Content Placeholder 2">
                <a:extLst>
                  <a:ext uri="{FF2B5EF4-FFF2-40B4-BE49-F238E27FC236}">
                    <a16:creationId xmlns:a16="http://schemas.microsoft.com/office/drawing/2014/main" id="{3BA4DBCF-7969-4B97-9329-476439BA3631}"/>
                  </a:ext>
                </a:extLst>
              </p:cNvPr>
              <p:cNvSpPr txBox="1">
                <a:spLocks/>
              </p:cNvSpPr>
              <p:nvPr/>
            </p:nvSpPr>
            <p:spPr>
              <a:xfrm>
                <a:off x="2352537"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20</a:t>
                </a:r>
              </a:p>
            </p:txBody>
          </p:sp>
          <p:sp>
            <p:nvSpPr>
              <p:cNvPr id="132" name="Triangle 45">
                <a:extLst>
                  <a:ext uri="{FF2B5EF4-FFF2-40B4-BE49-F238E27FC236}">
                    <a16:creationId xmlns:a16="http://schemas.microsoft.com/office/drawing/2014/main" id="{FF813FFB-44E1-7504-0DDA-826BF7FD5238}"/>
                  </a:ext>
                </a:extLst>
              </p:cNvPr>
              <p:cNvSpPr/>
              <p:nvPr/>
            </p:nvSpPr>
            <p:spPr>
              <a:xfrm>
                <a:off x="2809580" y="3834503"/>
                <a:ext cx="96859" cy="72654"/>
              </a:xfrm>
              <a:prstGeom prst="triangle">
                <a:avLst>
                  <a:gd name="adj" fmla="val 52205"/>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630" rtl="0">
                  <a:defRPr/>
                </a:pPr>
                <a:endParaRPr lang="fr-FR" sz="1067" kern="1200">
                  <a:solidFill>
                    <a:srgbClr val="FFFFFF"/>
                  </a:solidFill>
                  <a:latin typeface="Calibri"/>
                </a:endParaRPr>
              </a:p>
            </p:txBody>
          </p:sp>
          <p:sp>
            <p:nvSpPr>
              <p:cNvPr id="133" name="Content Placeholder 2">
                <a:extLst>
                  <a:ext uri="{FF2B5EF4-FFF2-40B4-BE49-F238E27FC236}">
                    <a16:creationId xmlns:a16="http://schemas.microsoft.com/office/drawing/2014/main" id="{80141FE4-5253-2886-42DF-2061C599E0C3}"/>
                  </a:ext>
                </a:extLst>
              </p:cNvPr>
              <p:cNvSpPr txBox="1">
                <a:spLocks/>
              </p:cNvSpPr>
              <p:nvPr/>
            </p:nvSpPr>
            <p:spPr>
              <a:xfrm>
                <a:off x="2743940" y="3928686"/>
                <a:ext cx="218393" cy="152756"/>
              </a:xfrm>
              <a:prstGeom prst="rect">
                <a:avLst/>
              </a:prstGeom>
              <a:effectLst/>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defTabSz="304815">
                  <a:spcBef>
                    <a:spcPts val="0"/>
                  </a:spcBef>
                  <a:spcAft>
                    <a:spcPts val="150"/>
                  </a:spcAft>
                  <a:buClr>
                    <a:srgbClr val="EFA82B"/>
                  </a:buClr>
                  <a:buNone/>
                  <a:defRPr/>
                </a:pPr>
                <a:r>
                  <a:rPr lang="en-AU" sz="533">
                    <a:solidFill>
                      <a:srgbClr val="FFFFFF">
                        <a:lumMod val="50000"/>
                      </a:srgbClr>
                    </a:solidFill>
                    <a:latin typeface="Arial" panose="020B0604020202020204" pitchFamily="34" charset="0"/>
                    <a:cs typeface="Arial" panose="020B0604020202020204" pitchFamily="34" charset="0"/>
                  </a:rPr>
                  <a:t>25</a:t>
                </a:r>
              </a:p>
            </p:txBody>
          </p:sp>
          <p:grpSp>
            <p:nvGrpSpPr>
              <p:cNvPr id="134" name="Groupe 164">
                <a:extLst>
                  <a:ext uri="{FF2B5EF4-FFF2-40B4-BE49-F238E27FC236}">
                    <a16:creationId xmlns:a16="http://schemas.microsoft.com/office/drawing/2014/main" id="{3298D108-7A4E-B441-575B-79ADD5BCDBE4}"/>
                  </a:ext>
                </a:extLst>
              </p:cNvPr>
              <p:cNvGrpSpPr/>
              <p:nvPr/>
            </p:nvGrpSpPr>
            <p:grpSpPr>
              <a:xfrm>
                <a:off x="1093298" y="2932791"/>
                <a:ext cx="1082543" cy="469555"/>
                <a:chOff x="1392642" y="2823452"/>
                <a:chExt cx="1082543" cy="469555"/>
              </a:xfrm>
            </p:grpSpPr>
            <p:sp>
              <p:nvSpPr>
                <p:cNvPr id="135" name="Content Placeholder 2">
                  <a:extLst>
                    <a:ext uri="{FF2B5EF4-FFF2-40B4-BE49-F238E27FC236}">
                      <a16:creationId xmlns:a16="http://schemas.microsoft.com/office/drawing/2014/main" id="{7AB4F5EA-2FF8-EE52-251B-A63260BB6C18}"/>
                    </a:ext>
                  </a:extLst>
                </p:cNvPr>
                <p:cNvSpPr txBox="1">
                  <a:spLocks/>
                </p:cNvSpPr>
                <p:nvPr/>
              </p:nvSpPr>
              <p:spPr>
                <a:xfrm>
                  <a:off x="1636911" y="2823452"/>
                  <a:ext cx="838274" cy="469555"/>
                </a:xfrm>
                <a:prstGeom prst="rect">
                  <a:avLst/>
                </a:prstGeom>
              </p:spPr>
              <p:txBody>
                <a:bodyPr lIns="0" tIns="0" rIns="0" b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304815">
                    <a:spcBef>
                      <a:spcPts val="0"/>
                    </a:spcBef>
                    <a:buClr>
                      <a:srgbClr val="EFA82B"/>
                    </a:buClr>
                    <a:buNone/>
                    <a:defRPr/>
                  </a:pPr>
                  <a:r>
                    <a:rPr lang="en-AU" sz="533">
                      <a:solidFill>
                        <a:srgbClr val="0077AF"/>
                      </a:solidFill>
                      <a:latin typeface="Arial" panose="020B0604020202020204" pitchFamily="34" charset="0"/>
                      <a:cs typeface="Arial" panose="020B0604020202020204" pitchFamily="34" charset="0"/>
                    </a:rPr>
                    <a:t>Heart rate&lt;55</a:t>
                  </a:r>
                </a:p>
                <a:p>
                  <a:pPr marL="0" indent="0" defTabSz="304815">
                    <a:spcBef>
                      <a:spcPts val="0"/>
                    </a:spcBef>
                    <a:buClr>
                      <a:srgbClr val="EFA82B"/>
                    </a:buClr>
                    <a:buNone/>
                    <a:defRPr/>
                  </a:pPr>
                  <a:r>
                    <a:rPr lang="en-AU" sz="533">
                      <a:solidFill>
                        <a:srgbClr val="0098A1"/>
                      </a:solidFill>
                      <a:latin typeface="Arial" panose="020B0604020202020204" pitchFamily="34" charset="0"/>
                      <a:cs typeface="Arial" panose="020B0604020202020204" pitchFamily="34" charset="0"/>
                    </a:rPr>
                    <a:t>55≤Heart rate&lt;65</a:t>
                  </a:r>
                </a:p>
                <a:p>
                  <a:pPr marL="0" indent="0" defTabSz="304815">
                    <a:spcBef>
                      <a:spcPts val="0"/>
                    </a:spcBef>
                    <a:buClr>
                      <a:srgbClr val="EFA82B"/>
                    </a:buClr>
                    <a:buNone/>
                    <a:defRPr/>
                  </a:pPr>
                  <a:r>
                    <a:rPr lang="en-AU" sz="533">
                      <a:solidFill>
                        <a:srgbClr val="7CB7D8"/>
                      </a:solidFill>
                      <a:latin typeface="Arial" panose="020B0604020202020204" pitchFamily="34" charset="0"/>
                      <a:cs typeface="Arial" panose="020B0604020202020204" pitchFamily="34" charset="0"/>
                    </a:rPr>
                    <a:t>65≤Heart rate&lt;75</a:t>
                  </a:r>
                </a:p>
                <a:p>
                  <a:pPr marL="0" indent="0" defTabSz="304815">
                    <a:spcBef>
                      <a:spcPts val="0"/>
                    </a:spcBef>
                    <a:buClr>
                      <a:srgbClr val="EFA82B"/>
                    </a:buClr>
                    <a:buNone/>
                    <a:defRPr/>
                  </a:pPr>
                  <a:r>
                    <a:rPr lang="en-AU" sz="533">
                      <a:solidFill>
                        <a:srgbClr val="DF5555"/>
                      </a:solidFill>
                      <a:latin typeface="Arial" panose="020B0604020202020204" pitchFamily="34" charset="0"/>
                      <a:cs typeface="Arial" panose="020B0604020202020204" pitchFamily="34" charset="0"/>
                    </a:rPr>
                    <a:t>Heart rate≥75</a:t>
                  </a:r>
                </a:p>
              </p:txBody>
            </p:sp>
            <p:cxnSp>
              <p:nvCxnSpPr>
                <p:cNvPr id="136" name="Connecteur droit 167">
                  <a:extLst>
                    <a:ext uri="{FF2B5EF4-FFF2-40B4-BE49-F238E27FC236}">
                      <a16:creationId xmlns:a16="http://schemas.microsoft.com/office/drawing/2014/main" id="{721CCF1E-7E38-0261-11B0-469499687F06}"/>
                    </a:ext>
                  </a:extLst>
                </p:cNvPr>
                <p:cNvCxnSpPr>
                  <a:cxnSpLocks/>
                </p:cNvCxnSpPr>
                <p:nvPr/>
              </p:nvCxnSpPr>
              <p:spPr>
                <a:xfrm flipH="1">
                  <a:off x="1392642" y="3082568"/>
                  <a:ext cx="197324" cy="0"/>
                </a:xfrm>
                <a:prstGeom prst="line">
                  <a:avLst/>
                </a:prstGeom>
                <a:ln w="19050" cmpd="sng">
                  <a:solidFill>
                    <a:schemeClr val="accent5">
                      <a:lumMod val="60000"/>
                      <a:lumOff val="40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37" name="Connecteur droit 168">
                  <a:extLst>
                    <a:ext uri="{FF2B5EF4-FFF2-40B4-BE49-F238E27FC236}">
                      <a16:creationId xmlns:a16="http://schemas.microsoft.com/office/drawing/2014/main" id="{D15CFD24-06D1-8382-ADD7-3A4F8ECC14C0}"/>
                    </a:ext>
                  </a:extLst>
                </p:cNvPr>
                <p:cNvCxnSpPr>
                  <a:cxnSpLocks/>
                </p:cNvCxnSpPr>
                <p:nvPr/>
              </p:nvCxnSpPr>
              <p:spPr>
                <a:xfrm flipH="1">
                  <a:off x="1392642" y="2981807"/>
                  <a:ext cx="197324" cy="0"/>
                </a:xfrm>
                <a:prstGeom prst="line">
                  <a:avLst/>
                </a:prstGeom>
                <a:ln w="19050" cmpd="sng">
                  <a:solidFill>
                    <a:srgbClr val="3B8AA6"/>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38" name="Connecteur droit 169">
                  <a:extLst>
                    <a:ext uri="{FF2B5EF4-FFF2-40B4-BE49-F238E27FC236}">
                      <a16:creationId xmlns:a16="http://schemas.microsoft.com/office/drawing/2014/main" id="{727F4464-3E5E-3C90-013E-FFC14E7A1761}"/>
                    </a:ext>
                  </a:extLst>
                </p:cNvPr>
                <p:cNvCxnSpPr>
                  <a:cxnSpLocks/>
                </p:cNvCxnSpPr>
                <p:nvPr/>
              </p:nvCxnSpPr>
              <p:spPr>
                <a:xfrm flipH="1">
                  <a:off x="1392642" y="2887795"/>
                  <a:ext cx="197324" cy="0"/>
                </a:xfrm>
                <a:prstGeom prst="line">
                  <a:avLst/>
                </a:prstGeom>
                <a:ln w="19050" cmpd="sng">
                  <a:solidFill>
                    <a:srgbClr val="0070C0"/>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39" name="Connecteur droit 170">
                  <a:extLst>
                    <a:ext uri="{FF2B5EF4-FFF2-40B4-BE49-F238E27FC236}">
                      <a16:creationId xmlns:a16="http://schemas.microsoft.com/office/drawing/2014/main" id="{CB699D91-6834-C61E-8F23-2EB5DDA5EE01}"/>
                    </a:ext>
                  </a:extLst>
                </p:cNvPr>
                <p:cNvCxnSpPr>
                  <a:cxnSpLocks/>
                </p:cNvCxnSpPr>
                <p:nvPr/>
              </p:nvCxnSpPr>
              <p:spPr>
                <a:xfrm flipH="1">
                  <a:off x="1392642" y="3186706"/>
                  <a:ext cx="197324" cy="0"/>
                </a:xfrm>
                <a:prstGeom prst="line">
                  <a:avLst/>
                </a:prstGeom>
                <a:ln w="19050" cmpd="sng">
                  <a:solidFill>
                    <a:srgbClr val="FF0000"/>
                  </a:solidFill>
                  <a:prstDash val="solid"/>
                </a:ln>
                <a:effectLst/>
              </p:spPr>
              <p:style>
                <a:lnRef idx="2">
                  <a:schemeClr val="accent1"/>
                </a:lnRef>
                <a:fillRef idx="0">
                  <a:schemeClr val="accent1"/>
                </a:fillRef>
                <a:effectRef idx="1">
                  <a:schemeClr val="accent1"/>
                </a:effectRef>
                <a:fontRef idx="minor">
                  <a:schemeClr val="tx1"/>
                </a:fontRef>
              </p:style>
            </p:cxnSp>
          </p:grpSp>
        </p:grpSp>
        <mc:AlternateContent xmlns:mc="http://schemas.openxmlformats.org/markup-compatibility/2006" xmlns:p14="http://schemas.microsoft.com/office/powerpoint/2010/main">
          <mc:Choice Requires="p14">
            <p:contentPart p14:bwMode="auto" r:id="rId22">
              <p14:nvContentPartPr>
                <p14:cNvPr id="103" name="Encre 189">
                  <a:extLst>
                    <a:ext uri="{FF2B5EF4-FFF2-40B4-BE49-F238E27FC236}">
                      <a16:creationId xmlns:a16="http://schemas.microsoft.com/office/drawing/2014/main" id="{F2F724DA-D46D-3C3E-315B-2B1EF28E7D6F}"/>
                    </a:ext>
                  </a:extLst>
                </p14:cNvPr>
                <p14:cNvContentPartPr/>
                <p14:nvPr/>
              </p14:nvContentPartPr>
              <p14:xfrm>
                <a:off x="6631334" y="1875620"/>
                <a:ext cx="1813320" cy="196920"/>
              </p14:xfrm>
            </p:contentPart>
          </mc:Choice>
          <mc:Fallback xmlns="">
            <p:pic>
              <p:nvPicPr>
                <p:cNvPr id="103" name="Encre 189">
                  <a:extLst>
                    <a:ext uri="{FF2B5EF4-FFF2-40B4-BE49-F238E27FC236}">
                      <a16:creationId xmlns:a16="http://schemas.microsoft.com/office/drawing/2014/main" id="{F2F724DA-D46D-3C3E-315B-2B1EF28E7D6F}"/>
                    </a:ext>
                  </a:extLst>
                </p:cNvPr>
                <p:cNvPicPr/>
                <p:nvPr/>
              </p:nvPicPr>
              <p:blipFill>
                <a:blip r:embed="rId23"/>
                <a:stretch>
                  <a:fillRect/>
                </a:stretch>
              </p:blipFill>
              <p:spPr>
                <a:xfrm>
                  <a:off x="6625903" y="1870843"/>
                  <a:ext cx="1823578" cy="20594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04" name="Encre 198">
                  <a:extLst>
                    <a:ext uri="{FF2B5EF4-FFF2-40B4-BE49-F238E27FC236}">
                      <a16:creationId xmlns:a16="http://schemas.microsoft.com/office/drawing/2014/main" id="{CDABFB14-366A-1838-B166-4BAC4E7B7AAC}"/>
                    </a:ext>
                  </a:extLst>
                </p14:cNvPr>
                <p14:cNvContentPartPr/>
                <p14:nvPr/>
              </p14:nvContentPartPr>
              <p14:xfrm>
                <a:off x="6637094" y="1885700"/>
                <a:ext cx="1802880" cy="416160"/>
              </p14:xfrm>
            </p:contentPart>
          </mc:Choice>
          <mc:Fallback xmlns="">
            <p:pic>
              <p:nvPicPr>
                <p:cNvPr id="104" name="Encre 198">
                  <a:extLst>
                    <a:ext uri="{FF2B5EF4-FFF2-40B4-BE49-F238E27FC236}">
                      <a16:creationId xmlns:a16="http://schemas.microsoft.com/office/drawing/2014/main" id="{CDABFB14-366A-1838-B166-4BAC4E7B7AAC}"/>
                    </a:ext>
                  </a:extLst>
                </p:cNvPr>
                <p:cNvPicPr/>
                <p:nvPr/>
              </p:nvPicPr>
              <p:blipFill>
                <a:blip r:embed="rId25"/>
                <a:stretch>
                  <a:fillRect/>
                </a:stretch>
              </p:blipFill>
              <p:spPr>
                <a:xfrm>
                  <a:off x="6631663" y="1880923"/>
                  <a:ext cx="1813139" cy="425184"/>
                </a:xfrm>
                <a:prstGeom prst="rect">
                  <a:avLst/>
                </a:prstGeom>
              </p:spPr>
            </p:pic>
          </mc:Fallback>
        </mc:AlternateContent>
      </p:grpSp>
      <p:grpSp>
        <p:nvGrpSpPr>
          <p:cNvPr id="140" name="Group 139">
            <a:extLst>
              <a:ext uri="{FF2B5EF4-FFF2-40B4-BE49-F238E27FC236}">
                <a16:creationId xmlns:a16="http://schemas.microsoft.com/office/drawing/2014/main" id="{56E17548-4222-B87B-8E10-683FDACBF779}"/>
              </a:ext>
            </a:extLst>
          </p:cNvPr>
          <p:cNvGrpSpPr/>
          <p:nvPr/>
        </p:nvGrpSpPr>
        <p:grpSpPr>
          <a:xfrm>
            <a:off x="826119" y="5819341"/>
            <a:ext cx="10585471" cy="570156"/>
            <a:chOff x="904899" y="4985449"/>
            <a:chExt cx="10309102" cy="576392"/>
          </a:xfrm>
        </p:grpSpPr>
        <p:sp>
          <p:nvSpPr>
            <p:cNvPr id="141" name="Triangle 137">
              <a:extLst>
                <a:ext uri="{FF2B5EF4-FFF2-40B4-BE49-F238E27FC236}">
                  <a16:creationId xmlns:a16="http://schemas.microsoft.com/office/drawing/2014/main" id="{6A3EAC3C-57DC-DC90-02EC-16C1CDC89F52}"/>
                </a:ext>
              </a:extLst>
            </p:cNvPr>
            <p:cNvSpPr/>
            <p:nvPr/>
          </p:nvSpPr>
          <p:spPr>
            <a:xfrm rot="5400000">
              <a:off x="1725265" y="5161152"/>
              <a:ext cx="576392" cy="224986"/>
            </a:xfrm>
            <a:prstGeom prst="triangl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630" rtl="0">
                <a:defRPr/>
              </a:pPr>
              <a:endParaRPr lang="en-US" sz="1200" kern="1200">
                <a:solidFill>
                  <a:prstClr val="white"/>
                </a:solidFill>
                <a:latin typeface="Rockwell" panose="02060603020205020403"/>
              </a:endParaRPr>
            </a:p>
          </p:txBody>
        </p:sp>
        <p:sp>
          <p:nvSpPr>
            <p:cNvPr id="142" name="Content Placeholder 2">
              <a:extLst>
                <a:ext uri="{FF2B5EF4-FFF2-40B4-BE49-F238E27FC236}">
                  <a16:creationId xmlns:a16="http://schemas.microsoft.com/office/drawing/2014/main" id="{2155FA15-6947-F00B-58E4-A2FC4F177BCA}"/>
                </a:ext>
              </a:extLst>
            </p:cNvPr>
            <p:cNvSpPr txBox="1">
              <a:spLocks/>
            </p:cNvSpPr>
            <p:nvPr/>
          </p:nvSpPr>
          <p:spPr>
            <a:xfrm>
              <a:off x="2230388" y="5098638"/>
              <a:ext cx="8983613" cy="407437"/>
            </a:xfrm>
            <a:prstGeom prst="rect">
              <a:avLst/>
            </a:prstGeom>
          </p:spPr>
          <p:txBody>
            <a:bodyPr lIns="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63453" indent="-63453" defTabSz="304815">
                <a:spcBef>
                  <a:spcPts val="0"/>
                </a:spcBef>
                <a:spcAft>
                  <a:spcPts val="150"/>
                </a:spcAft>
                <a:buClr>
                  <a:srgbClr val="3B95C4">
                    <a:lumMod val="50000"/>
                  </a:srgbClr>
                </a:buClr>
                <a:buFont typeface="Wingdings" pitchFamily="2" charset="2"/>
                <a:buChar char="§"/>
                <a:defRPr/>
              </a:pPr>
              <a:r>
                <a:rPr lang="en-AU" sz="867">
                  <a:solidFill>
                    <a:srgbClr val="3B95C4">
                      <a:lumMod val="50000"/>
                    </a:srgbClr>
                  </a:solidFill>
                  <a:latin typeface="Rockwell" panose="02060603020205020403"/>
                  <a:cs typeface="Arial" panose="020B0604020202020204" pitchFamily="34" charset="0"/>
                </a:rPr>
                <a:t>RHR ≥75 bpm doubled the risk of all-cause death, CVD, and CHD compared with &lt;55 bpm</a:t>
              </a:r>
            </a:p>
            <a:p>
              <a:pPr marL="63453" indent="-63453" defTabSz="304815">
                <a:spcBef>
                  <a:spcPts val="0"/>
                </a:spcBef>
                <a:spcAft>
                  <a:spcPts val="150"/>
                </a:spcAft>
                <a:buClr>
                  <a:srgbClr val="3B95C4">
                    <a:lumMod val="50000"/>
                  </a:srgbClr>
                </a:buClr>
                <a:buFont typeface="Wingdings" pitchFamily="2" charset="2"/>
                <a:buChar char="§"/>
                <a:defRPr/>
              </a:pPr>
              <a:r>
                <a:rPr lang="en-AU" sz="867">
                  <a:solidFill>
                    <a:srgbClr val="3B95C4">
                      <a:lumMod val="50000"/>
                    </a:srgbClr>
                  </a:solidFill>
                  <a:latin typeface="Rockwell" panose="02060603020205020403"/>
                  <a:cs typeface="Arial" panose="020B0604020202020204" pitchFamily="34" charset="0"/>
                </a:rPr>
                <a:t>Increased RHR over time, compared with no change, was associated with an increased risk of cardiovascular events (</a:t>
              </a:r>
              <a:r>
                <a:rPr lang="en-AU" sz="867" i="1">
                  <a:solidFill>
                    <a:srgbClr val="3B95C4">
                      <a:lumMod val="50000"/>
                    </a:srgbClr>
                  </a:solidFill>
                  <a:latin typeface="Rockwell" panose="02060603020205020403"/>
                  <a:cs typeface="Arial" panose="020B0604020202020204" pitchFamily="34" charset="0"/>
                </a:rPr>
                <a:t>P</a:t>
              </a:r>
              <a:r>
                <a:rPr lang="en-AU" sz="867">
                  <a:solidFill>
                    <a:srgbClr val="3B95C4">
                      <a:lumMod val="50000"/>
                    </a:srgbClr>
                  </a:solidFill>
                  <a:latin typeface="Rockwell" panose="02060603020205020403"/>
                  <a:cs typeface="Arial" panose="020B0604020202020204" pitchFamily="34" charset="0"/>
                </a:rPr>
                <a:t>=0.011) </a:t>
              </a:r>
            </a:p>
          </p:txBody>
        </p:sp>
        <p:sp>
          <p:nvSpPr>
            <p:cNvPr id="143" name="ZoneTexte 19">
              <a:extLst>
                <a:ext uri="{FF2B5EF4-FFF2-40B4-BE49-F238E27FC236}">
                  <a16:creationId xmlns:a16="http://schemas.microsoft.com/office/drawing/2014/main" id="{7E34F35E-8890-3430-7FA3-BD9D9C26C7AE}"/>
                </a:ext>
              </a:extLst>
            </p:cNvPr>
            <p:cNvSpPr txBox="1"/>
            <p:nvPr/>
          </p:nvSpPr>
          <p:spPr>
            <a:xfrm>
              <a:off x="904899" y="5114819"/>
              <a:ext cx="1059132" cy="238478"/>
            </a:xfrm>
            <a:prstGeom prst="rect">
              <a:avLst/>
            </a:prstGeom>
            <a:noFill/>
          </p:spPr>
          <p:txBody>
            <a:bodyPr wrap="square" rtlCol="0">
              <a:spAutoFit/>
            </a:bodyPr>
            <a:lstStyle/>
            <a:p>
              <a:pPr algn="ctr" defTabSz="609630" rtl="0">
                <a:defRPr/>
              </a:pPr>
              <a:r>
                <a:rPr lang="fr-FR" sz="933" kern="1200">
                  <a:solidFill>
                    <a:srgbClr val="3B95C4">
                      <a:lumMod val="50000"/>
                    </a:srgbClr>
                  </a:solidFill>
                  <a:latin typeface="Calibri Light" panose="020F0302020204030204"/>
                  <a:ea typeface="+mn-ea"/>
                  <a:cs typeface="Arial" panose="020B0604020202020204" pitchFamily="34" charset="0"/>
                </a:rPr>
                <a:t>RESULTS</a:t>
              </a:r>
              <a:endParaRPr lang="en-US" sz="933" kern="1200">
                <a:solidFill>
                  <a:srgbClr val="3B95C4">
                    <a:lumMod val="50000"/>
                  </a:srgbClr>
                </a:solidFill>
                <a:latin typeface="Calibri Light" panose="020F0302020204030204"/>
                <a:ea typeface="+mn-ea"/>
                <a:cs typeface="Arial" panose="020B0604020202020204" pitchFamily="34" charset="0"/>
              </a:endParaRPr>
            </a:p>
          </p:txBody>
        </p:sp>
      </p:grpSp>
    </p:spTree>
    <p:extLst>
      <p:ext uri="{BB962C8B-B14F-4D97-AF65-F5344CB8AC3E}">
        <p14:creationId xmlns:p14="http://schemas.microsoft.com/office/powerpoint/2010/main" val="33048833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C66F5BF2-9787-0AB2-8B46-323AB5E6691A}"/>
              </a:ext>
            </a:extLst>
          </p:cNvPr>
          <p:cNvSpPr/>
          <p:nvPr/>
        </p:nvSpPr>
        <p:spPr>
          <a:xfrm>
            <a:off x="6044573" y="1550457"/>
            <a:ext cx="4647031" cy="4328600"/>
          </a:xfrm>
          <a:prstGeom prst="rect">
            <a:avLst/>
          </a:prstGeom>
          <a:solidFill>
            <a:schemeClr val="bg1"/>
          </a:solidFill>
          <a:ln w="254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Slide Number Placeholder 1">
            <a:extLst>
              <a:ext uri="{FF2B5EF4-FFF2-40B4-BE49-F238E27FC236}">
                <a16:creationId xmlns:a16="http://schemas.microsoft.com/office/drawing/2014/main" id="{98309F75-21B8-BBD0-996D-75C3315820DC}"/>
              </a:ext>
            </a:extLst>
          </p:cNvPr>
          <p:cNvSpPr>
            <a:spLocks noGrp="1"/>
          </p:cNvSpPr>
          <p:nvPr>
            <p:ph type="sldNum" sz="quarter" idx="4294967295"/>
          </p:nvPr>
        </p:nvSpPr>
        <p:spPr>
          <a:xfrm>
            <a:off x="11830050" y="6435726"/>
            <a:ext cx="361950" cy="276999"/>
          </a:xfrm>
        </p:spPr>
        <p:txBody>
          <a:bodyPr/>
          <a:lstStyle/>
          <a:p>
            <a:fld id="{72E0708C-8EE2-4F13-9819-89D73D8CE5C0}" type="slidenum">
              <a:rPr lang="fr-FR" smtClean="0"/>
              <a:pPr/>
              <a:t>47</a:t>
            </a:fld>
            <a:endParaRPr lang="fr-FR"/>
          </a:p>
        </p:txBody>
      </p:sp>
      <p:cxnSp>
        <p:nvCxnSpPr>
          <p:cNvPr id="41" name="Straight Connector 40">
            <a:extLst>
              <a:ext uri="{FF2B5EF4-FFF2-40B4-BE49-F238E27FC236}">
                <a16:creationId xmlns:a16="http://schemas.microsoft.com/office/drawing/2014/main" id="{7DCF9913-8F46-E30E-A5B7-69ACB381F5FF}"/>
              </a:ext>
            </a:extLst>
          </p:cNvPr>
          <p:cNvCxnSpPr>
            <a:cxnSpLocks/>
          </p:cNvCxnSpPr>
          <p:nvPr/>
        </p:nvCxnSpPr>
        <p:spPr>
          <a:xfrm>
            <a:off x="6581449" y="2452439"/>
            <a:ext cx="35732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pic>
        <p:nvPicPr>
          <p:cNvPr id="18" name="Picture 3">
            <a:extLst>
              <a:ext uri="{FF2B5EF4-FFF2-40B4-BE49-F238E27FC236}">
                <a16:creationId xmlns:a16="http://schemas.microsoft.com/office/drawing/2014/main" id="{04D285D3-C4C5-460F-1257-3BE7A59864C5}"/>
              </a:ext>
            </a:extLst>
          </p:cNvPr>
          <p:cNvPicPr>
            <a:picLocks noChangeAspect="1" noChangeArrowheads="1"/>
          </p:cNvPicPr>
          <p:nvPr/>
        </p:nvPicPr>
        <p:blipFill>
          <a:blip r:embed="rId2" cstate="email">
            <a:alphaModFix/>
            <a:extLst>
              <a:ext uri="{28A0092B-C50C-407E-A947-70E740481C1C}">
                <a14:useLocalDpi xmlns:a14="http://schemas.microsoft.com/office/drawing/2010/main"/>
              </a:ext>
            </a:extLst>
          </a:blip>
          <a:srcRect/>
          <a:stretch>
            <a:fillRect/>
          </a:stretch>
        </p:blipFill>
        <p:spPr bwMode="auto">
          <a:xfrm>
            <a:off x="1266709" y="1674733"/>
            <a:ext cx="4446327" cy="119420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Rectangle 19">
            <a:extLst>
              <a:ext uri="{FF2B5EF4-FFF2-40B4-BE49-F238E27FC236}">
                <a16:creationId xmlns:a16="http://schemas.microsoft.com/office/drawing/2014/main" id="{0A0C4E7F-3953-8A6B-2BD6-D61F631B1266}"/>
              </a:ext>
            </a:extLst>
          </p:cNvPr>
          <p:cNvSpPr/>
          <p:nvPr/>
        </p:nvSpPr>
        <p:spPr>
          <a:xfrm>
            <a:off x="1176545" y="1550457"/>
            <a:ext cx="4647031" cy="4328600"/>
          </a:xfrm>
          <a:prstGeom prst="rect">
            <a:avLst/>
          </a:prstGeom>
          <a:solidFill>
            <a:schemeClr val="bg1"/>
          </a:solidFill>
          <a:ln w="254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6" name="Straight Connector 25">
            <a:extLst>
              <a:ext uri="{FF2B5EF4-FFF2-40B4-BE49-F238E27FC236}">
                <a16:creationId xmlns:a16="http://schemas.microsoft.com/office/drawing/2014/main" id="{A201CD2F-88F4-E140-393C-563D7B91DCD7}"/>
              </a:ext>
            </a:extLst>
          </p:cNvPr>
          <p:cNvCxnSpPr>
            <a:cxnSpLocks/>
          </p:cNvCxnSpPr>
          <p:nvPr/>
        </p:nvCxnSpPr>
        <p:spPr>
          <a:xfrm>
            <a:off x="1713421" y="3328976"/>
            <a:ext cx="35732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27" name="TextBox 8">
            <a:extLst>
              <a:ext uri="{FF2B5EF4-FFF2-40B4-BE49-F238E27FC236}">
                <a16:creationId xmlns:a16="http://schemas.microsoft.com/office/drawing/2014/main" id="{6EC5D76D-144F-277A-EBCB-94EA09CC83F3}"/>
              </a:ext>
            </a:extLst>
          </p:cNvPr>
          <p:cNvSpPr txBox="1"/>
          <p:nvPr/>
        </p:nvSpPr>
        <p:spPr>
          <a:xfrm>
            <a:off x="1291729" y="3440176"/>
            <a:ext cx="4299444" cy="2331121"/>
          </a:xfrm>
          <a:prstGeom prst="rect">
            <a:avLst/>
          </a:prstGeom>
          <a:noFill/>
          <a:ln>
            <a:noFill/>
          </a:ln>
        </p:spPr>
        <p:txBody>
          <a:bodyPr wrap="square" lIns="91438" tIns="45719" rIns="91438" bIns="45719" rtlCol="0">
            <a:noAutofit/>
          </a:bodyPr>
          <a:lstStyle/>
          <a:p>
            <a:pPr marL="285764" indent="-285764">
              <a:lnSpc>
                <a:spcPct val="120000"/>
              </a:lnSpc>
              <a:spcBef>
                <a:spcPts val="400"/>
              </a:spcBef>
              <a:buClr>
                <a:schemeClr val="tx1"/>
              </a:buClr>
              <a:buSzPct val="75000"/>
              <a:buFont typeface="Arial" panose="020B0604020202020204" pitchFamily="34" charset="0"/>
              <a:buChar char="•"/>
              <a:defRPr/>
            </a:pPr>
            <a:r>
              <a:rPr lang="en-GB" sz="1100">
                <a:latin typeface="Montserrat" panose="00000500000000000000" pitchFamily="2" charset="0"/>
                <a:ea typeface="+mj-ea"/>
                <a:cs typeface="Arial" pitchFamily="34" charset="0"/>
              </a:rPr>
              <a:t>ACEI and BBs combination is among the first line combinations  for HT patients with </a:t>
            </a:r>
            <a:r>
              <a:rPr lang="en-GB" sz="11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CAD, with a history of MI, with atrial fibrillation and </a:t>
            </a:r>
            <a:r>
              <a:rPr lang="en-GB" sz="1100" err="1">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HFrEF</a:t>
            </a:r>
            <a:endParaRPr lang="en-US" sz="11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endParaRPr>
          </a:p>
          <a:p>
            <a:pPr marL="285764" indent="-285764">
              <a:lnSpc>
                <a:spcPct val="120000"/>
              </a:lnSpc>
              <a:spcBef>
                <a:spcPts val="400"/>
              </a:spcBef>
              <a:buClr>
                <a:schemeClr val="tx1"/>
              </a:buClr>
              <a:buSzPct val="75000"/>
              <a:buFont typeface="Arial" panose="020B0604020202020204" pitchFamily="34" charset="0"/>
              <a:buChar char="•"/>
              <a:defRPr/>
            </a:pPr>
            <a:r>
              <a:rPr lang="en-US" sz="11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Heart rate &gt;80 b/min-among CV risk factors; </a:t>
            </a:r>
            <a:br>
              <a:rPr lang="en-US" sz="1100">
                <a:latin typeface="Montserrat" panose="00000500000000000000" pitchFamily="2" charset="0"/>
                <a:ea typeface="+mj-ea"/>
                <a:cs typeface="Arial" pitchFamily="34" charset="0"/>
              </a:rPr>
            </a:br>
            <a:r>
              <a:rPr lang="en-US" sz="1100">
                <a:latin typeface="Montserrat" panose="00000500000000000000" pitchFamily="2" charset="0"/>
                <a:ea typeface="+mj-ea"/>
                <a:cs typeface="Arial" pitchFamily="34" charset="0"/>
              </a:rPr>
              <a:t>BBs are recommended for HT patients with high HR</a:t>
            </a:r>
            <a:endParaRPr lang="en-GB" sz="1100">
              <a:latin typeface="Montserrat" panose="00000500000000000000" pitchFamily="2" charset="0"/>
              <a:ea typeface="+mj-ea"/>
              <a:cs typeface="Arial" pitchFamily="34" charset="0"/>
            </a:endParaRPr>
          </a:p>
          <a:p>
            <a:pPr marL="285764" indent="-285764">
              <a:lnSpc>
                <a:spcPct val="120000"/>
              </a:lnSpc>
              <a:spcBef>
                <a:spcPts val="400"/>
              </a:spcBef>
              <a:buClr>
                <a:schemeClr val="tx1"/>
              </a:buClr>
              <a:buSzPct val="75000"/>
              <a:buFont typeface="Arial" panose="020B0604020202020204" pitchFamily="34" charset="0"/>
              <a:buChar char="•"/>
              <a:defRPr/>
            </a:pPr>
            <a:r>
              <a:rPr lang="en-GB" sz="1100">
                <a:latin typeface="Montserrat" panose="00000500000000000000" pitchFamily="2" charset="0"/>
                <a:ea typeface="+mj-ea"/>
                <a:cs typeface="Arial" pitchFamily="34" charset="0"/>
              </a:rPr>
              <a:t>For the treatment of resistant HT bisoprolol is recommended as an alternative to spironolactone</a:t>
            </a:r>
          </a:p>
          <a:p>
            <a:pPr marL="285764" indent="-285764">
              <a:lnSpc>
                <a:spcPct val="120000"/>
              </a:lnSpc>
              <a:spcBef>
                <a:spcPts val="400"/>
              </a:spcBef>
              <a:buClr>
                <a:schemeClr val="tx1"/>
              </a:buClr>
              <a:buSzPct val="75000"/>
              <a:buFont typeface="Arial" panose="020B0604020202020204" pitchFamily="34" charset="0"/>
              <a:buChar char="•"/>
              <a:defRPr/>
            </a:pPr>
            <a:r>
              <a:rPr lang="en-GB" sz="1100">
                <a:latin typeface="Montserrat" panose="00000500000000000000" pitchFamily="2" charset="0"/>
                <a:ea typeface="+mj-ea"/>
                <a:cs typeface="Arial" pitchFamily="34" charset="0"/>
              </a:rPr>
              <a:t>A major emphasis to simplify the treatment </a:t>
            </a:r>
            <a:br>
              <a:rPr lang="en-GB" sz="1100">
                <a:latin typeface="Montserrat" panose="00000500000000000000" pitchFamily="2" charset="0"/>
                <a:ea typeface="+mj-ea"/>
                <a:cs typeface="Arial" pitchFamily="34" charset="0"/>
              </a:rPr>
            </a:br>
            <a:r>
              <a:rPr lang="en-GB" sz="1100">
                <a:latin typeface="Montserrat" panose="00000500000000000000" pitchFamily="2" charset="0"/>
                <a:ea typeface="+mj-ea"/>
                <a:cs typeface="Arial" pitchFamily="34" charset="0"/>
              </a:rPr>
              <a:t>by prescribing a </a:t>
            </a:r>
            <a:r>
              <a:rPr lang="en-GB" sz="11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SPC to most patients with HT</a:t>
            </a:r>
          </a:p>
        </p:txBody>
      </p:sp>
      <p:sp>
        <p:nvSpPr>
          <p:cNvPr id="30" name="TextBox 8">
            <a:extLst>
              <a:ext uri="{FF2B5EF4-FFF2-40B4-BE49-F238E27FC236}">
                <a16:creationId xmlns:a16="http://schemas.microsoft.com/office/drawing/2014/main" id="{3A8A0B16-A63D-0251-6EBB-5B8B9B422805}"/>
              </a:ext>
            </a:extLst>
          </p:cNvPr>
          <p:cNvSpPr txBox="1"/>
          <p:nvPr/>
        </p:nvSpPr>
        <p:spPr>
          <a:xfrm>
            <a:off x="6153097" y="2575996"/>
            <a:ext cx="4299444" cy="948278"/>
          </a:xfrm>
          <a:prstGeom prst="rect">
            <a:avLst/>
          </a:prstGeom>
          <a:noFill/>
          <a:ln>
            <a:noFill/>
          </a:ln>
        </p:spPr>
        <p:txBody>
          <a:bodyPr wrap="square" lIns="91438" tIns="45719" rIns="91438" bIns="45719" rtlCol="0">
            <a:noAutofit/>
          </a:bodyPr>
          <a:lstStyle/>
          <a:p>
            <a:pPr>
              <a:lnSpc>
                <a:spcPct val="120000"/>
              </a:lnSpc>
              <a:spcBef>
                <a:spcPts val="400"/>
              </a:spcBef>
              <a:buClr>
                <a:schemeClr val="tx1"/>
              </a:buClr>
              <a:buSzPct val="75000"/>
              <a:defRPr/>
            </a:pPr>
            <a:r>
              <a:rPr lang="fr-FR" sz="1100" err="1">
                <a:latin typeface="Montserrat" panose="00000500000000000000" pitchFamily="2" charset="0"/>
                <a:ea typeface="+mj-ea"/>
                <a:cs typeface="Arial" pitchFamily="34" charset="0"/>
              </a:rPr>
              <a:t>Consider</a:t>
            </a:r>
            <a:r>
              <a:rPr lang="fr-FR" sz="1100">
                <a:latin typeface="Montserrat" panose="00000500000000000000" pitchFamily="2" charset="0"/>
                <a:ea typeface="+mj-ea"/>
                <a:cs typeface="Arial" pitchFamily="34" charset="0"/>
              </a:rPr>
              <a:t> beta-</a:t>
            </a:r>
            <a:r>
              <a:rPr lang="fr-FR" sz="1100" err="1">
                <a:latin typeface="Montserrat" panose="00000500000000000000" pitchFamily="2" charset="0"/>
                <a:ea typeface="+mj-ea"/>
                <a:cs typeface="Arial" pitchFamily="34" charset="0"/>
              </a:rPr>
              <a:t>blockers</a:t>
            </a:r>
            <a:r>
              <a:rPr lang="fr-FR" sz="1100">
                <a:latin typeface="Montserrat" panose="00000500000000000000" pitchFamily="2" charset="0"/>
                <a:ea typeface="+mj-ea"/>
                <a:cs typeface="Arial" pitchFamily="34" charset="0"/>
              </a:rPr>
              <a:t> at </a:t>
            </a:r>
            <a:r>
              <a:rPr lang="fr-FR" sz="1100" err="1">
                <a:latin typeface="Montserrat" panose="00000500000000000000" pitchFamily="2" charset="0"/>
                <a:ea typeface="+mj-ea"/>
                <a:cs typeface="Arial" pitchFamily="34" charset="0"/>
              </a:rPr>
              <a:t>any</a:t>
            </a:r>
            <a:r>
              <a:rPr lang="fr-FR" sz="1100">
                <a:latin typeface="Montserrat" panose="00000500000000000000" pitchFamily="2" charset="0"/>
                <a:ea typeface="+mj-ea"/>
                <a:cs typeface="Arial" pitchFamily="34" charset="0"/>
              </a:rPr>
              <a:t> </a:t>
            </a:r>
            <a:r>
              <a:rPr lang="fr-FR" sz="1100" err="1">
                <a:latin typeface="Montserrat" panose="00000500000000000000" pitchFamily="2" charset="0"/>
                <a:ea typeface="+mj-ea"/>
                <a:cs typeface="Arial" pitchFamily="34" charset="0"/>
              </a:rPr>
              <a:t>treatment</a:t>
            </a:r>
            <a:r>
              <a:rPr lang="fr-FR" sz="1100">
                <a:latin typeface="Montserrat" panose="00000500000000000000" pitchFamily="2" charset="0"/>
                <a:ea typeface="+mj-ea"/>
                <a:cs typeface="Arial" pitchFamily="34" charset="0"/>
              </a:rPr>
              <a:t> </a:t>
            </a:r>
            <a:r>
              <a:rPr lang="fr-FR" sz="1100" err="1">
                <a:latin typeface="Montserrat" panose="00000500000000000000" pitchFamily="2" charset="0"/>
                <a:ea typeface="+mj-ea"/>
                <a:cs typeface="Arial" pitchFamily="34" charset="0"/>
              </a:rPr>
              <a:t>step</a:t>
            </a:r>
            <a:r>
              <a:rPr lang="fr-FR" sz="1100">
                <a:latin typeface="Montserrat" panose="00000500000000000000" pitchFamily="2" charset="0"/>
                <a:ea typeface="+mj-ea"/>
                <a:cs typeface="Arial" pitchFamily="34" charset="0"/>
              </a:rPr>
              <a:t> </a:t>
            </a:r>
            <a:r>
              <a:rPr lang="fr-FR" sz="1100" err="1">
                <a:latin typeface="Montserrat" panose="00000500000000000000" pitchFamily="2" charset="0"/>
                <a:ea typeface="+mj-ea"/>
                <a:cs typeface="Arial" pitchFamily="34" charset="0"/>
              </a:rPr>
              <a:t>when</a:t>
            </a:r>
            <a:r>
              <a:rPr lang="fr-FR" sz="1100">
                <a:latin typeface="Montserrat" panose="00000500000000000000" pitchFamily="2" charset="0"/>
                <a:ea typeface="+mj-ea"/>
                <a:cs typeface="Arial" pitchFamily="34" charset="0"/>
              </a:rPr>
              <a:t> </a:t>
            </a:r>
            <a:r>
              <a:rPr lang="fr-FR" sz="1100" err="1">
                <a:latin typeface="Montserrat" panose="00000500000000000000" pitchFamily="2" charset="0"/>
                <a:ea typeface="+mj-ea"/>
                <a:cs typeface="Arial" pitchFamily="34" charset="0"/>
              </a:rPr>
              <a:t>there</a:t>
            </a:r>
            <a:r>
              <a:rPr lang="fr-FR" sz="1100">
                <a:latin typeface="Montserrat" panose="00000500000000000000" pitchFamily="2" charset="0"/>
                <a:ea typeface="+mj-ea"/>
                <a:cs typeface="Arial" pitchFamily="34" charset="0"/>
              </a:rPr>
              <a:t> </a:t>
            </a:r>
            <a:r>
              <a:rPr lang="fr-FR" sz="1100" err="1">
                <a:latin typeface="Montserrat" panose="00000500000000000000" pitchFamily="2" charset="0"/>
                <a:ea typeface="+mj-ea"/>
                <a:cs typeface="Arial" pitchFamily="34" charset="0"/>
              </a:rPr>
              <a:t>is</a:t>
            </a:r>
            <a:r>
              <a:rPr lang="fr-FR" sz="1100">
                <a:latin typeface="Montserrat" panose="00000500000000000000" pitchFamily="2" charset="0"/>
                <a:ea typeface="+mj-ea"/>
                <a:cs typeface="Arial" pitchFamily="34" charset="0"/>
              </a:rPr>
              <a:t> a </a:t>
            </a:r>
            <a:r>
              <a:rPr lang="fr-FR" sz="1100" err="1">
                <a:latin typeface="Montserrat" panose="00000500000000000000" pitchFamily="2" charset="0"/>
                <a:ea typeface="+mj-ea"/>
                <a:cs typeface="Arial" pitchFamily="34" charset="0"/>
              </a:rPr>
              <a:t>specific</a:t>
            </a:r>
            <a:r>
              <a:rPr lang="fr-FR" sz="1100">
                <a:latin typeface="Montserrat" panose="00000500000000000000" pitchFamily="2" charset="0"/>
                <a:ea typeface="+mj-ea"/>
                <a:cs typeface="Arial" pitchFamily="34" charset="0"/>
              </a:rPr>
              <a:t> indication for </a:t>
            </a:r>
            <a:r>
              <a:rPr lang="fr-FR" sz="1100" err="1">
                <a:latin typeface="Montserrat" panose="00000500000000000000" pitchFamily="2" charset="0"/>
                <a:ea typeface="+mj-ea"/>
                <a:cs typeface="Arial" pitchFamily="34" charset="0"/>
              </a:rPr>
              <a:t>their</a:t>
            </a:r>
            <a:r>
              <a:rPr lang="fr-FR" sz="1100">
                <a:latin typeface="Montserrat" panose="00000500000000000000" pitchFamily="2" charset="0"/>
                <a:ea typeface="+mj-ea"/>
                <a:cs typeface="Arial" pitchFamily="34" charset="0"/>
              </a:rPr>
              <a:t> use, e.g. </a:t>
            </a:r>
            <a:r>
              <a:rPr lang="fr-FR" sz="1100" err="1">
                <a:latin typeface="Montserrat" panose="00000500000000000000" pitchFamily="2" charset="0"/>
                <a:ea typeface="+mj-ea"/>
                <a:cs typeface="Arial" pitchFamily="34" charset="0"/>
              </a:rPr>
              <a:t>heart</a:t>
            </a:r>
            <a:r>
              <a:rPr lang="fr-FR" sz="1100">
                <a:latin typeface="Montserrat" panose="00000500000000000000" pitchFamily="2" charset="0"/>
                <a:ea typeface="+mj-ea"/>
                <a:cs typeface="Arial" pitchFamily="34" charset="0"/>
              </a:rPr>
              <a:t> </a:t>
            </a:r>
            <a:r>
              <a:rPr lang="fr-FR" sz="1100" err="1">
                <a:latin typeface="Montserrat" panose="00000500000000000000" pitchFamily="2" charset="0"/>
                <a:ea typeface="+mj-ea"/>
                <a:cs typeface="Arial" pitchFamily="34" charset="0"/>
              </a:rPr>
              <a:t>failure</a:t>
            </a:r>
            <a:r>
              <a:rPr lang="fr-FR" sz="1100">
                <a:latin typeface="Montserrat" panose="00000500000000000000" pitchFamily="2" charset="0"/>
                <a:ea typeface="+mj-ea"/>
                <a:cs typeface="Arial" pitchFamily="34" charset="0"/>
              </a:rPr>
              <a:t>, </a:t>
            </a:r>
            <a:r>
              <a:rPr lang="fr-FR" sz="1100" err="1">
                <a:latin typeface="Montserrat" panose="00000500000000000000" pitchFamily="2" charset="0"/>
                <a:ea typeface="+mj-ea"/>
                <a:cs typeface="Arial" pitchFamily="34" charset="0"/>
              </a:rPr>
              <a:t>angina</a:t>
            </a:r>
            <a:r>
              <a:rPr lang="fr-FR" sz="1100">
                <a:latin typeface="Montserrat" panose="00000500000000000000" pitchFamily="2" charset="0"/>
                <a:ea typeface="+mj-ea"/>
                <a:cs typeface="Arial" pitchFamily="34" charset="0"/>
              </a:rPr>
              <a:t>, post-MI, atrial fibrillation, or </a:t>
            </a:r>
            <a:r>
              <a:rPr lang="fr-FR" sz="1100" err="1">
                <a:latin typeface="Montserrat" panose="00000500000000000000" pitchFamily="2" charset="0"/>
                <a:ea typeface="+mj-ea"/>
                <a:cs typeface="Arial" pitchFamily="34" charset="0"/>
              </a:rPr>
              <a:t>younger</a:t>
            </a:r>
            <a:r>
              <a:rPr lang="fr-FR" sz="1100">
                <a:latin typeface="Montserrat" panose="00000500000000000000" pitchFamily="2" charset="0"/>
                <a:ea typeface="+mj-ea"/>
                <a:cs typeface="Arial" pitchFamily="34" charset="0"/>
              </a:rPr>
              <a:t> </a:t>
            </a:r>
            <a:r>
              <a:rPr lang="fr-FR" sz="1100" err="1">
                <a:latin typeface="Montserrat" panose="00000500000000000000" pitchFamily="2" charset="0"/>
                <a:ea typeface="+mj-ea"/>
                <a:cs typeface="Arial" pitchFamily="34" charset="0"/>
              </a:rPr>
              <a:t>women</a:t>
            </a:r>
            <a:r>
              <a:rPr lang="fr-FR" sz="1100">
                <a:latin typeface="Montserrat" panose="00000500000000000000" pitchFamily="2" charset="0"/>
                <a:ea typeface="+mj-ea"/>
                <a:cs typeface="Arial" pitchFamily="34" charset="0"/>
              </a:rPr>
              <a:t> </a:t>
            </a:r>
            <a:r>
              <a:rPr lang="fr-FR" sz="1100" err="1">
                <a:latin typeface="Montserrat" panose="00000500000000000000" pitchFamily="2" charset="0"/>
                <a:ea typeface="+mj-ea"/>
                <a:cs typeface="Arial" pitchFamily="34" charset="0"/>
              </a:rPr>
              <a:t>with</a:t>
            </a:r>
            <a:r>
              <a:rPr lang="fr-FR" sz="1100">
                <a:latin typeface="Montserrat" panose="00000500000000000000" pitchFamily="2" charset="0"/>
                <a:ea typeface="+mj-ea"/>
                <a:cs typeface="Arial" pitchFamily="34" charset="0"/>
              </a:rPr>
              <a:t>, or planning </a:t>
            </a:r>
            <a:r>
              <a:rPr lang="fr-FR" sz="1100" err="1">
                <a:latin typeface="Montserrat" panose="00000500000000000000" pitchFamily="2" charset="0"/>
                <a:ea typeface="+mj-ea"/>
                <a:cs typeface="Arial" pitchFamily="34" charset="0"/>
              </a:rPr>
              <a:t>pregnancy</a:t>
            </a:r>
            <a:r>
              <a:rPr lang="fr-FR" sz="1100">
                <a:latin typeface="Montserrat" panose="00000500000000000000" pitchFamily="2" charset="0"/>
                <a:ea typeface="+mj-ea"/>
                <a:cs typeface="Arial" pitchFamily="34" charset="0"/>
              </a:rPr>
              <a:t> </a:t>
            </a:r>
            <a:endParaRPr lang="en-GB" sz="11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endParaRPr>
          </a:p>
        </p:txBody>
      </p:sp>
      <p:grpSp>
        <p:nvGrpSpPr>
          <p:cNvPr id="15" name="Group 14">
            <a:extLst>
              <a:ext uri="{FF2B5EF4-FFF2-40B4-BE49-F238E27FC236}">
                <a16:creationId xmlns:a16="http://schemas.microsoft.com/office/drawing/2014/main" id="{19CC8793-C818-EF1F-2F0E-E2350ABCA353}"/>
              </a:ext>
            </a:extLst>
          </p:cNvPr>
          <p:cNvGrpSpPr/>
          <p:nvPr/>
        </p:nvGrpSpPr>
        <p:grpSpPr>
          <a:xfrm>
            <a:off x="6302284" y="4234240"/>
            <a:ext cx="4131609" cy="844244"/>
            <a:chOff x="6464210" y="3325399"/>
            <a:chExt cx="4131609" cy="844244"/>
          </a:xfrm>
        </p:grpSpPr>
        <p:sp>
          <p:nvSpPr>
            <p:cNvPr id="47" name="Rectangle: Rounded Corners 2">
              <a:extLst>
                <a:ext uri="{FF2B5EF4-FFF2-40B4-BE49-F238E27FC236}">
                  <a16:creationId xmlns:a16="http://schemas.microsoft.com/office/drawing/2014/main" id="{8E03461F-00CE-97D1-DDFE-58FA500BE8FC}"/>
                </a:ext>
              </a:extLst>
            </p:cNvPr>
            <p:cNvSpPr/>
            <p:nvPr/>
          </p:nvSpPr>
          <p:spPr>
            <a:xfrm>
              <a:off x="6464210" y="3325399"/>
              <a:ext cx="4131609" cy="844244"/>
            </a:xfrm>
            <a:prstGeom prst="roundRect">
              <a:avLst>
                <a:gd name="adj" fmla="val 6744"/>
              </a:avLst>
            </a:prstGeom>
            <a:gradFill>
              <a:gsLst>
                <a:gs pos="0">
                  <a:srgbClr val="027C8B"/>
                </a:gs>
                <a:gs pos="100000">
                  <a:srgbClr val="00558B"/>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40091DC8-E2EB-019A-1D0E-C173A6A001A6}"/>
                </a:ext>
              </a:extLst>
            </p:cNvPr>
            <p:cNvGrpSpPr/>
            <p:nvPr/>
          </p:nvGrpSpPr>
          <p:grpSpPr>
            <a:xfrm>
              <a:off x="7051402" y="3453736"/>
              <a:ext cx="3099464" cy="640583"/>
              <a:chOff x="7217188" y="4213599"/>
              <a:chExt cx="3099464" cy="640583"/>
            </a:xfrm>
          </p:grpSpPr>
          <p:sp>
            <p:nvSpPr>
              <p:cNvPr id="31" name="Rectangle 30">
                <a:extLst>
                  <a:ext uri="{FF2B5EF4-FFF2-40B4-BE49-F238E27FC236}">
                    <a16:creationId xmlns:a16="http://schemas.microsoft.com/office/drawing/2014/main" id="{C5838888-FED2-6884-3CF4-DFFFA4388BFF}"/>
                  </a:ext>
                </a:extLst>
              </p:cNvPr>
              <p:cNvSpPr/>
              <p:nvPr/>
            </p:nvSpPr>
            <p:spPr>
              <a:xfrm>
                <a:off x="7806028" y="4238629"/>
                <a:ext cx="2510624" cy="615553"/>
              </a:xfrm>
              <a:prstGeom prst="rect">
                <a:avLst/>
              </a:prstGeom>
            </p:spPr>
            <p:txBody>
              <a:bodyPr wrap="none">
                <a:spAutoFit/>
              </a:bodyPr>
              <a:lstStyle/>
              <a:p>
                <a:pPr defTabSz="914424">
                  <a:defRPr/>
                </a:pPr>
                <a:r>
                  <a:rPr lang="en-US" sz="1600" dirty="0">
                    <a:solidFill>
                      <a:schemeClr val="bg1"/>
                    </a:solidFill>
                    <a:latin typeface="Montserrat SemiBold" panose="00000700000000000000" pitchFamily="2" charset="0"/>
                  </a:rPr>
                  <a:t>Heart rate &gt;80 b/min  </a:t>
                </a:r>
                <a:br>
                  <a:rPr lang="en-US" kern="0" dirty="0">
                    <a:solidFill>
                      <a:schemeClr val="bg1"/>
                    </a:solidFill>
                  </a:rPr>
                </a:br>
                <a:r>
                  <a:rPr lang="en-US" kern="0" dirty="0">
                    <a:solidFill>
                      <a:schemeClr val="bg1"/>
                    </a:solidFill>
                  </a:rPr>
                  <a:t>among CV risk factors</a:t>
                </a:r>
                <a:endParaRPr lang="fr-FR" dirty="0">
                  <a:solidFill>
                    <a:schemeClr val="bg1"/>
                  </a:solidFill>
                </a:endParaRPr>
              </a:p>
            </p:txBody>
          </p:sp>
          <p:pic>
            <p:nvPicPr>
              <p:cNvPr id="4" name="Graphic 3">
                <a:extLst>
                  <a:ext uri="{FF2B5EF4-FFF2-40B4-BE49-F238E27FC236}">
                    <a16:creationId xmlns:a16="http://schemas.microsoft.com/office/drawing/2014/main" id="{C16BDCE5-F76F-DC4F-356F-C8860547538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17188" y="4213599"/>
                <a:ext cx="556052" cy="556052"/>
              </a:xfrm>
              <a:prstGeom prst="rect">
                <a:avLst/>
              </a:prstGeom>
            </p:spPr>
          </p:pic>
        </p:grpSp>
      </p:grpSp>
      <p:cxnSp>
        <p:nvCxnSpPr>
          <p:cNvPr id="39" name="Straight Connector 38">
            <a:extLst>
              <a:ext uri="{FF2B5EF4-FFF2-40B4-BE49-F238E27FC236}">
                <a16:creationId xmlns:a16="http://schemas.microsoft.com/office/drawing/2014/main" id="{0B2AED33-3709-6F0E-B84C-984603763A82}"/>
              </a:ext>
            </a:extLst>
          </p:cNvPr>
          <p:cNvCxnSpPr>
            <a:cxnSpLocks/>
          </p:cNvCxnSpPr>
          <p:nvPr/>
        </p:nvCxnSpPr>
        <p:spPr>
          <a:xfrm>
            <a:off x="6581449" y="3614877"/>
            <a:ext cx="35732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95CC690-7F19-5C8B-B3AD-723AA96F9F8F}"/>
              </a:ext>
            </a:extLst>
          </p:cNvPr>
          <p:cNvCxnSpPr>
            <a:cxnSpLocks/>
          </p:cNvCxnSpPr>
          <p:nvPr/>
        </p:nvCxnSpPr>
        <p:spPr>
          <a:xfrm>
            <a:off x="1713421" y="5618265"/>
            <a:ext cx="3573276"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FB099071-E371-4045-A435-09338A18722F}"/>
              </a:ext>
            </a:extLst>
          </p:cNvPr>
          <p:cNvSpPr txBox="1"/>
          <p:nvPr/>
        </p:nvSpPr>
        <p:spPr>
          <a:xfrm>
            <a:off x="1347539" y="1759942"/>
            <a:ext cx="4365497" cy="1384995"/>
          </a:xfrm>
          <a:prstGeom prst="rect">
            <a:avLst/>
          </a:prstGeom>
          <a:noFill/>
          <a:ln>
            <a:solidFill>
              <a:schemeClr val="accent1"/>
            </a:solidFill>
          </a:ln>
        </p:spPr>
        <p:txBody>
          <a:bodyPr wrap="square" rtlCol="0">
            <a:spAutoFit/>
          </a:bodyPr>
          <a:lstStyle/>
          <a:p>
            <a:r>
              <a:rPr lang="fr-FR" sz="1400" dirty="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2018 ESC/ESH Guidelines for the management of </a:t>
            </a:r>
            <a:r>
              <a:rPr lang="fr-FR" sz="1400" dirty="0" err="1">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arterial</a:t>
            </a:r>
            <a:r>
              <a:rPr lang="fr-FR" sz="1400" dirty="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 hypertension :</a:t>
            </a:r>
            <a:br>
              <a:rPr lang="fr-FR" sz="1400" dirty="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br>
            <a:r>
              <a:rPr lang="en-US" sz="1400" b="1" dirty="0">
                <a:gradFill>
                  <a:gsLst>
                    <a:gs pos="0">
                      <a:srgbClr val="0B4887"/>
                    </a:gs>
                    <a:gs pos="80000">
                      <a:srgbClr val="027C8B"/>
                    </a:gs>
                    <a:gs pos="100000">
                      <a:srgbClr val="027C8B"/>
                    </a:gs>
                  </a:gsLst>
                  <a:path path="circle">
                    <a:fillToRect l="100000" t="100000"/>
                  </a:path>
                </a:gradFill>
                <a:latin typeface="Montserrat Bold" panose="00000800000000000000" charset="0"/>
              </a:rPr>
              <a:t>The Task Force for the management of arterial hypertension of the European Society of Cardiology (ESC) and the European Society of Hypertension (ESH) </a:t>
            </a:r>
            <a:endParaRPr lang="en-US" sz="1400" dirty="0">
              <a:gradFill>
                <a:gsLst>
                  <a:gs pos="0">
                    <a:srgbClr val="0B4887"/>
                  </a:gs>
                  <a:gs pos="80000">
                    <a:srgbClr val="027C8B"/>
                  </a:gs>
                  <a:gs pos="100000">
                    <a:srgbClr val="027C8B"/>
                  </a:gs>
                </a:gsLst>
                <a:path path="circle">
                  <a:fillToRect l="100000" t="100000"/>
                </a:path>
              </a:gradFill>
              <a:latin typeface="Montserrat Bold" panose="00000800000000000000" charset="0"/>
              <a:ea typeface="+mj-ea"/>
              <a:cs typeface="Arial" pitchFamily="34" charset="0"/>
            </a:endParaRPr>
          </a:p>
        </p:txBody>
      </p:sp>
      <p:sp>
        <p:nvSpPr>
          <p:cNvPr id="6" name="TextBox 11">
            <a:extLst>
              <a:ext uri="{FF2B5EF4-FFF2-40B4-BE49-F238E27FC236}">
                <a16:creationId xmlns:a16="http://schemas.microsoft.com/office/drawing/2014/main" id="{566C8E26-936D-C616-2A7C-7745F99876BC}"/>
              </a:ext>
            </a:extLst>
          </p:cNvPr>
          <p:cNvSpPr txBox="1"/>
          <p:nvPr/>
        </p:nvSpPr>
        <p:spPr>
          <a:xfrm>
            <a:off x="6181081" y="1759942"/>
            <a:ext cx="4374015" cy="523220"/>
          </a:xfrm>
          <a:prstGeom prst="rect">
            <a:avLst/>
          </a:prstGeom>
          <a:noFill/>
          <a:ln>
            <a:solidFill>
              <a:schemeClr val="accent1"/>
            </a:solidFill>
          </a:ln>
        </p:spPr>
        <p:txBody>
          <a:bodyPr wrap="square" rtlCol="0">
            <a:spAutoFit/>
          </a:bodyPr>
          <a:lstStyle>
            <a:defPPr>
              <a:defRPr lang="fr-FR"/>
            </a:defPPr>
            <a:lvl1pPr>
              <a:defRPr sz="14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defRPr>
            </a:lvl1pPr>
          </a:lstStyle>
          <a:p>
            <a:r>
              <a:rPr lang="fr-FR"/>
              <a:t>2020 International Society of Hypertension global hypertension practice guidelines</a:t>
            </a:r>
            <a:endParaRPr lang="en-US" baseline="30000"/>
          </a:p>
        </p:txBody>
      </p:sp>
      <p:sp>
        <p:nvSpPr>
          <p:cNvPr id="3" name="Title 1">
            <a:extLst>
              <a:ext uri="{FF2B5EF4-FFF2-40B4-BE49-F238E27FC236}">
                <a16:creationId xmlns:a16="http://schemas.microsoft.com/office/drawing/2014/main" id="{335B5DFD-1EF9-FF0F-155A-2F4E336ABCEC}"/>
              </a:ext>
            </a:extLst>
          </p:cNvPr>
          <p:cNvSpPr txBox="1">
            <a:spLocks/>
          </p:cNvSpPr>
          <p:nvPr/>
        </p:nvSpPr>
        <p:spPr>
          <a:xfrm>
            <a:off x="328181" y="571359"/>
            <a:ext cx="11432784" cy="906462"/>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r>
              <a:rPr lang="en-US" sz="3600">
                <a:solidFill>
                  <a:schemeClr val="tx2">
                    <a:lumMod val="75000"/>
                  </a:schemeClr>
                </a:solidFill>
                <a:latin typeface="Poppins" panose="00000500000000000000" pitchFamily="2" charset="0"/>
                <a:ea typeface="Helvetica" charset="0"/>
                <a:cs typeface="Poppins" panose="00000500000000000000" pitchFamily="2" charset="0"/>
              </a:rPr>
              <a:t>Patients with CAD, MI, AF and </a:t>
            </a:r>
            <a:r>
              <a:rPr lang="en-US" sz="3600" err="1">
                <a:solidFill>
                  <a:schemeClr val="tx2">
                    <a:lumMod val="75000"/>
                  </a:schemeClr>
                </a:solidFill>
                <a:latin typeface="Poppins" panose="00000500000000000000" pitchFamily="2" charset="0"/>
                <a:ea typeface="Helvetica" charset="0"/>
                <a:cs typeface="Poppins" panose="00000500000000000000" pitchFamily="2" charset="0"/>
              </a:rPr>
              <a:t>HFrEF</a:t>
            </a:r>
            <a:r>
              <a:rPr lang="en-US" sz="3600">
                <a:solidFill>
                  <a:schemeClr val="tx2">
                    <a:lumMod val="75000"/>
                  </a:schemeClr>
                </a:solidFill>
                <a:latin typeface="Poppins" panose="00000500000000000000" pitchFamily="2" charset="0"/>
                <a:ea typeface="Helvetica" charset="0"/>
                <a:cs typeface="Poppins" panose="00000500000000000000" pitchFamily="2" charset="0"/>
              </a:rPr>
              <a:t> : </a:t>
            </a:r>
          </a:p>
          <a:p>
            <a:r>
              <a:rPr lang="en-US" sz="3600">
                <a:solidFill>
                  <a:schemeClr val="tx2">
                    <a:lumMod val="75000"/>
                  </a:schemeClr>
                </a:solidFill>
                <a:latin typeface="Poppins" panose="00000500000000000000" pitchFamily="2" charset="0"/>
                <a:ea typeface="Helvetica" charset="0"/>
                <a:cs typeface="Poppins" panose="00000500000000000000" pitchFamily="2" charset="0"/>
              </a:rPr>
              <a:t>Hypertension guidelines recommend ACEI and BB</a:t>
            </a:r>
          </a:p>
        </p:txBody>
      </p:sp>
      <p:sp>
        <p:nvSpPr>
          <p:cNvPr id="5" name="TextBox 4">
            <a:extLst>
              <a:ext uri="{FF2B5EF4-FFF2-40B4-BE49-F238E27FC236}">
                <a16:creationId xmlns:a16="http://schemas.microsoft.com/office/drawing/2014/main" id="{B07EF6F4-CDD8-A210-DD47-1C70EEF89618}"/>
              </a:ext>
            </a:extLst>
          </p:cNvPr>
          <p:cNvSpPr txBox="1"/>
          <p:nvPr/>
        </p:nvSpPr>
        <p:spPr>
          <a:xfrm>
            <a:off x="266700" y="6380851"/>
            <a:ext cx="8928000" cy="338554"/>
          </a:xfrm>
          <a:prstGeom prst="rect">
            <a:avLst/>
          </a:prstGeom>
          <a:noFill/>
        </p:spPr>
        <p:txBody>
          <a:bodyPr wrap="square" rtlCol="0">
            <a:spAutoFit/>
          </a:bodyPr>
          <a:lstStyle/>
          <a:p>
            <a:pPr defTabSz="914446">
              <a:defRPr/>
            </a:pPr>
            <a:r>
              <a:rPr lang="en-US" sz="800">
                <a:solidFill>
                  <a:schemeClr val="tx2">
                    <a:lumMod val="75000"/>
                  </a:schemeClr>
                </a:solidFill>
                <a:latin typeface="Poppins" panose="00000500000000000000" pitchFamily="2" charset="0"/>
                <a:cs typeface="Poppins" panose="00000500000000000000" pitchFamily="2" charset="0"/>
              </a:rPr>
              <a:t>1. </a:t>
            </a:r>
            <a:r>
              <a:rPr lang="en-US" sz="800" err="1">
                <a:solidFill>
                  <a:schemeClr val="tx2">
                    <a:lumMod val="75000"/>
                  </a:schemeClr>
                </a:solidFill>
                <a:latin typeface="Poppins" panose="00000500000000000000" pitchFamily="2" charset="0"/>
                <a:cs typeface="Poppins" panose="00000500000000000000" pitchFamily="2" charset="0"/>
              </a:rPr>
              <a:t>B.Williams</a:t>
            </a:r>
            <a:r>
              <a:rPr lang="en-US" sz="800">
                <a:solidFill>
                  <a:schemeClr val="tx2">
                    <a:lumMod val="75000"/>
                  </a:schemeClr>
                </a:solidFill>
                <a:latin typeface="Poppins" panose="00000500000000000000" pitchFamily="2" charset="0"/>
                <a:cs typeface="Poppins" panose="00000500000000000000" pitchFamily="2" charset="0"/>
              </a:rPr>
              <a:t>; European Heart Journal, Volume 39, Issue 33, 01 September 2018, Pages 3021–3104. 2. Tomas Unger; Hypertension, Volume 75, Issue 6, June 2020; Pages 1334-1357.</a:t>
            </a:r>
          </a:p>
        </p:txBody>
      </p:sp>
    </p:spTree>
    <p:extLst>
      <p:ext uri="{BB962C8B-B14F-4D97-AF65-F5344CB8AC3E}">
        <p14:creationId xmlns:p14="http://schemas.microsoft.com/office/powerpoint/2010/main" val="1253307123"/>
      </p:ext>
    </p:extLst>
  </p:cSld>
  <p:clrMapOvr>
    <a:masterClrMapping/>
  </p:clrMapOvr>
  <mc:AlternateContent xmlns:mc="http://schemas.openxmlformats.org/markup-compatibility/2006">
    <mc:Choice xmlns:p14="http://schemas.microsoft.com/office/powerpoint/2010/main" Requires="p14">
      <p:transition p14:dur="10"/>
    </mc:Choice>
    <mc:Fallback>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a:extLst>
              <a:ext uri="{FF2B5EF4-FFF2-40B4-BE49-F238E27FC236}">
                <a16:creationId xmlns:a16="http://schemas.microsoft.com/office/drawing/2014/main" id="{1C2B2694-BD07-4C2D-0FC8-09C4F513EC9A}"/>
              </a:ext>
            </a:extLst>
          </p:cNvPr>
          <p:cNvSpPr/>
          <p:nvPr/>
        </p:nvSpPr>
        <p:spPr>
          <a:xfrm>
            <a:off x="6218854" y="1696538"/>
            <a:ext cx="5508000" cy="4579839"/>
          </a:xfrm>
          <a:prstGeom prst="rect">
            <a:avLst/>
          </a:prstGeom>
          <a:noFill/>
          <a:ln w="254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Slide Number Placeholder 1">
            <a:extLst>
              <a:ext uri="{FF2B5EF4-FFF2-40B4-BE49-F238E27FC236}">
                <a16:creationId xmlns:a16="http://schemas.microsoft.com/office/drawing/2014/main" id="{98309F75-21B8-BBD0-996D-75C3315820DC}"/>
              </a:ext>
            </a:extLst>
          </p:cNvPr>
          <p:cNvSpPr>
            <a:spLocks noGrp="1"/>
          </p:cNvSpPr>
          <p:nvPr>
            <p:ph type="sldNum" sz="quarter" idx="4294967295"/>
          </p:nvPr>
        </p:nvSpPr>
        <p:spPr>
          <a:xfrm>
            <a:off x="11830050" y="6435726"/>
            <a:ext cx="361950" cy="276999"/>
          </a:xfrm>
        </p:spPr>
        <p:txBody>
          <a:bodyPr/>
          <a:lstStyle/>
          <a:p>
            <a:fld id="{72E0708C-8EE2-4F13-9819-89D73D8CE5C0}" type="slidenum">
              <a:rPr lang="fr-FR" smtClean="0"/>
              <a:pPr/>
              <a:t>48</a:t>
            </a:fld>
            <a:endParaRPr lang="fr-FR"/>
          </a:p>
        </p:txBody>
      </p:sp>
      <p:pic>
        <p:nvPicPr>
          <p:cNvPr id="60" name="Picture 3">
            <a:extLst>
              <a:ext uri="{FF2B5EF4-FFF2-40B4-BE49-F238E27FC236}">
                <a16:creationId xmlns:a16="http://schemas.microsoft.com/office/drawing/2014/main" id="{B596ACE5-6403-4D5D-CA3A-74D41B4E424A}"/>
              </a:ext>
            </a:extLst>
          </p:cNvPr>
          <p:cNvPicPr>
            <a:picLocks noChangeAspect="1" noChangeArrowheads="1"/>
          </p:cNvPicPr>
          <p:nvPr/>
        </p:nvPicPr>
        <p:blipFill>
          <a:blip r:embed="rId2" cstate="email">
            <a:alphaModFix/>
            <a:extLst>
              <a:ext uri="{28A0092B-C50C-407E-A947-70E740481C1C}">
                <a14:useLocalDpi xmlns:a14="http://schemas.microsoft.com/office/drawing/2010/main"/>
              </a:ext>
            </a:extLst>
          </a:blip>
          <a:srcRect/>
          <a:stretch>
            <a:fillRect/>
          </a:stretch>
        </p:blipFill>
        <p:spPr bwMode="auto">
          <a:xfrm>
            <a:off x="1428636" y="1995208"/>
            <a:ext cx="4446327" cy="119420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1" name="Rectangle 60">
            <a:extLst>
              <a:ext uri="{FF2B5EF4-FFF2-40B4-BE49-F238E27FC236}">
                <a16:creationId xmlns:a16="http://schemas.microsoft.com/office/drawing/2014/main" id="{9C4F306D-3A88-A1FE-4112-96257E4EC2C0}"/>
              </a:ext>
            </a:extLst>
          </p:cNvPr>
          <p:cNvSpPr/>
          <p:nvPr/>
        </p:nvSpPr>
        <p:spPr>
          <a:xfrm>
            <a:off x="478442" y="1706440"/>
            <a:ext cx="5507060" cy="4579839"/>
          </a:xfrm>
          <a:prstGeom prst="rect">
            <a:avLst/>
          </a:prstGeom>
          <a:solidFill>
            <a:schemeClr val="bg1"/>
          </a:solidFill>
          <a:ln w="254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600"/>
          </a:p>
        </p:txBody>
      </p:sp>
      <p:sp>
        <p:nvSpPr>
          <p:cNvPr id="25" name="Rectangle 24">
            <a:extLst>
              <a:ext uri="{FF2B5EF4-FFF2-40B4-BE49-F238E27FC236}">
                <a16:creationId xmlns:a16="http://schemas.microsoft.com/office/drawing/2014/main" id="{2F0A3D0C-08BD-159F-0D45-7C00AE90E46B}"/>
              </a:ext>
            </a:extLst>
          </p:cNvPr>
          <p:cNvSpPr/>
          <p:nvPr/>
        </p:nvSpPr>
        <p:spPr>
          <a:xfrm>
            <a:off x="909030" y="3425722"/>
            <a:ext cx="5076472" cy="1015663"/>
          </a:xfrm>
          <a:prstGeom prst="rect">
            <a:avLst/>
          </a:prstGeom>
        </p:spPr>
        <p:txBody>
          <a:bodyPr wrap="square">
            <a:spAutoFit/>
          </a:bodyPr>
          <a:lstStyle/>
          <a:p>
            <a:r>
              <a:rPr lang="en-GB" sz="1200" b="1">
                <a:gradFill>
                  <a:gsLst>
                    <a:gs pos="0">
                      <a:srgbClr val="0B4887"/>
                    </a:gs>
                    <a:gs pos="80000">
                      <a:srgbClr val="027C8B"/>
                    </a:gs>
                    <a:gs pos="100000">
                      <a:srgbClr val="027C8B"/>
                    </a:gs>
                  </a:gsLst>
                  <a:path path="circle">
                    <a:fillToRect l="100000" t="100000"/>
                  </a:path>
                </a:gradFill>
                <a:latin typeface="Poppins" panose="00000500000000000000" pitchFamily="2" charset="0"/>
                <a:ea typeface="+mj-ea"/>
                <a:cs typeface="Poppins" panose="00000500000000000000" pitchFamily="2" charset="0"/>
              </a:rPr>
              <a:t>ACEI and BBs </a:t>
            </a:r>
            <a:r>
              <a:rPr lang="en-GB" sz="1200">
                <a:solidFill>
                  <a:schemeClr val="accent1">
                    <a:lumMod val="75000"/>
                  </a:schemeClr>
                </a:solidFill>
                <a:latin typeface="Poppins" panose="00000500000000000000" pitchFamily="2" charset="0"/>
                <a:cs typeface="Poppins" panose="00000500000000000000" pitchFamily="2" charset="0"/>
              </a:rPr>
              <a:t>combination is among the first line combinations  for HT patients with CAD, history </a:t>
            </a:r>
            <a:br>
              <a:rPr lang="en-GB" sz="1200">
                <a:solidFill>
                  <a:schemeClr val="accent1">
                    <a:lumMod val="75000"/>
                  </a:schemeClr>
                </a:solidFill>
                <a:latin typeface="Poppins" panose="00000500000000000000" pitchFamily="2" charset="0"/>
                <a:cs typeface="Poppins" panose="00000500000000000000" pitchFamily="2" charset="0"/>
              </a:rPr>
            </a:br>
            <a:r>
              <a:rPr lang="en-GB" sz="1200">
                <a:solidFill>
                  <a:schemeClr val="accent1">
                    <a:lumMod val="75000"/>
                  </a:schemeClr>
                </a:solidFill>
                <a:latin typeface="Poppins" panose="00000500000000000000" pitchFamily="2" charset="0"/>
                <a:cs typeface="Poppins" panose="00000500000000000000" pitchFamily="2" charset="0"/>
              </a:rPr>
              <a:t>of</a:t>
            </a:r>
            <a:r>
              <a:rPr lang="en-US" sz="1200">
                <a:solidFill>
                  <a:schemeClr val="accent1">
                    <a:lumMod val="75000"/>
                  </a:schemeClr>
                </a:solidFill>
                <a:latin typeface="Poppins" panose="00000500000000000000" pitchFamily="2" charset="0"/>
                <a:cs typeface="Poppins" panose="00000500000000000000" pitchFamily="2" charset="0"/>
              </a:rPr>
              <a:t> myocardial infarction</a:t>
            </a:r>
            <a:r>
              <a:rPr lang="en-GB" sz="1200">
                <a:solidFill>
                  <a:schemeClr val="accent1">
                    <a:lumMod val="75000"/>
                  </a:schemeClr>
                </a:solidFill>
                <a:latin typeface="Poppins" panose="00000500000000000000" pitchFamily="2" charset="0"/>
                <a:cs typeface="Poppins" panose="00000500000000000000" pitchFamily="2" charset="0"/>
              </a:rPr>
              <a:t>, </a:t>
            </a:r>
            <a:r>
              <a:rPr lang="en-GB" sz="1200" b="1">
                <a:gradFill>
                  <a:gsLst>
                    <a:gs pos="0">
                      <a:srgbClr val="0B4887"/>
                    </a:gs>
                    <a:gs pos="80000">
                      <a:srgbClr val="027C8B"/>
                    </a:gs>
                    <a:gs pos="100000">
                      <a:srgbClr val="027C8B"/>
                    </a:gs>
                  </a:gsLst>
                  <a:path path="circle">
                    <a:fillToRect l="100000" t="100000"/>
                  </a:path>
                </a:gradFill>
                <a:latin typeface="Poppins" panose="00000500000000000000" pitchFamily="2" charset="0"/>
                <a:ea typeface="+mj-ea"/>
                <a:cs typeface="Poppins" panose="00000500000000000000" pitchFamily="2" charset="0"/>
              </a:rPr>
              <a:t>atrial fibrillation</a:t>
            </a:r>
            <a:r>
              <a:rPr lang="en-GB" sz="1200" b="1">
                <a:solidFill>
                  <a:schemeClr val="accent1">
                    <a:lumMod val="75000"/>
                  </a:schemeClr>
                </a:solidFill>
                <a:latin typeface="Poppins" panose="00000500000000000000" pitchFamily="2" charset="0"/>
                <a:cs typeface="Poppins" panose="00000500000000000000" pitchFamily="2" charset="0"/>
              </a:rPr>
              <a:t> </a:t>
            </a:r>
            <a:r>
              <a:rPr lang="en-GB" sz="1200">
                <a:solidFill>
                  <a:schemeClr val="accent1">
                    <a:lumMod val="75000"/>
                  </a:schemeClr>
                </a:solidFill>
                <a:latin typeface="Poppins" panose="00000500000000000000" pitchFamily="2" charset="0"/>
                <a:cs typeface="Poppins" panose="00000500000000000000" pitchFamily="2" charset="0"/>
              </a:rPr>
              <a:t>and </a:t>
            </a:r>
            <a:r>
              <a:rPr lang="en-GB" sz="1200" err="1">
                <a:solidFill>
                  <a:schemeClr val="accent1">
                    <a:lumMod val="75000"/>
                  </a:schemeClr>
                </a:solidFill>
                <a:latin typeface="Poppins" panose="00000500000000000000" pitchFamily="2" charset="0"/>
                <a:cs typeface="Poppins" panose="00000500000000000000" pitchFamily="2" charset="0"/>
              </a:rPr>
              <a:t>HFrEF</a:t>
            </a:r>
            <a:br>
              <a:rPr lang="en-GB" sz="1200">
                <a:solidFill>
                  <a:schemeClr val="accent1">
                    <a:lumMod val="75000"/>
                  </a:schemeClr>
                </a:solidFill>
                <a:latin typeface="Poppins" panose="00000500000000000000" pitchFamily="2" charset="0"/>
                <a:cs typeface="Poppins" panose="00000500000000000000" pitchFamily="2" charset="0"/>
              </a:rPr>
            </a:br>
            <a:br>
              <a:rPr lang="en-GB" sz="1200">
                <a:solidFill>
                  <a:schemeClr val="accent1">
                    <a:lumMod val="75000"/>
                  </a:schemeClr>
                </a:solidFill>
                <a:latin typeface="Poppins" panose="00000500000000000000" pitchFamily="2" charset="0"/>
                <a:cs typeface="Poppins" panose="00000500000000000000" pitchFamily="2" charset="0"/>
              </a:rPr>
            </a:br>
            <a:r>
              <a:rPr lang="en-GB" sz="1200" b="1">
                <a:gradFill>
                  <a:gsLst>
                    <a:gs pos="0">
                      <a:srgbClr val="0B4887"/>
                    </a:gs>
                    <a:gs pos="80000">
                      <a:srgbClr val="027C8B"/>
                    </a:gs>
                    <a:gs pos="100000">
                      <a:srgbClr val="027C8B"/>
                    </a:gs>
                  </a:gsLst>
                  <a:path path="circle">
                    <a:fillToRect l="100000" t="100000"/>
                  </a:path>
                </a:gradFill>
                <a:latin typeface="Poppins" panose="00000500000000000000" pitchFamily="2" charset="0"/>
                <a:ea typeface="+mj-ea"/>
                <a:cs typeface="Poppins" panose="00000500000000000000" pitchFamily="2" charset="0"/>
              </a:rPr>
              <a:t>BBs are recommended for HT patients with high HR</a:t>
            </a:r>
          </a:p>
        </p:txBody>
      </p:sp>
      <p:sp>
        <p:nvSpPr>
          <p:cNvPr id="29" name="TextBox 8">
            <a:extLst>
              <a:ext uri="{FF2B5EF4-FFF2-40B4-BE49-F238E27FC236}">
                <a16:creationId xmlns:a16="http://schemas.microsoft.com/office/drawing/2014/main" id="{F64CD9B0-5332-7A43-74A4-623DDD283642}"/>
              </a:ext>
            </a:extLst>
          </p:cNvPr>
          <p:cNvSpPr txBox="1"/>
          <p:nvPr/>
        </p:nvSpPr>
        <p:spPr>
          <a:xfrm>
            <a:off x="6502400" y="3364296"/>
            <a:ext cx="5006290" cy="1873918"/>
          </a:xfrm>
          <a:prstGeom prst="rect">
            <a:avLst/>
          </a:prstGeom>
          <a:noFill/>
          <a:ln>
            <a:noFill/>
          </a:ln>
        </p:spPr>
        <p:txBody>
          <a:bodyPr wrap="square" lIns="91438" tIns="45719" rIns="91438" bIns="45719" rtlCol="0">
            <a:noAutofit/>
          </a:bodyPr>
          <a:lstStyle/>
          <a:p>
            <a:pPr marL="285764" indent="-285764">
              <a:lnSpc>
                <a:spcPct val="120000"/>
              </a:lnSpc>
              <a:spcBef>
                <a:spcPts val="400"/>
              </a:spcBef>
              <a:buClr>
                <a:schemeClr val="tx1"/>
              </a:buClr>
              <a:buSzPct val="75000"/>
              <a:buFont typeface="Arial" panose="020B0604020202020204" pitchFamily="34" charset="0"/>
              <a:buChar char="•"/>
              <a:defRPr/>
            </a:pPr>
            <a:r>
              <a:rPr lang="en-US" sz="11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Beta-blockers (incl. bisoprolol) are often first-line rate-controlling agents</a:t>
            </a:r>
            <a:endParaRPr lang="fr-FR" sz="11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endParaRPr>
          </a:p>
          <a:p>
            <a:pPr marL="285764" indent="-285764">
              <a:lnSpc>
                <a:spcPct val="120000"/>
              </a:lnSpc>
              <a:spcBef>
                <a:spcPts val="400"/>
              </a:spcBef>
              <a:buClr>
                <a:schemeClr val="tx1"/>
              </a:buClr>
              <a:buSzPct val="75000"/>
              <a:buFont typeface="Arial" panose="020B0604020202020204" pitchFamily="34" charset="0"/>
              <a:buChar char="•"/>
              <a:defRPr/>
            </a:pPr>
            <a:r>
              <a:rPr lang="en-US" sz="1100">
                <a:latin typeface="Montserrat" panose="00000500000000000000" pitchFamily="2" charset="0"/>
                <a:ea typeface="+mj-ea"/>
                <a:cs typeface="Arial" pitchFamily="34" charset="0"/>
              </a:rPr>
              <a:t>A resting HR of &lt;110 bpm should be considered as the initial HR target for rate control therapy</a:t>
            </a:r>
            <a:br>
              <a:rPr lang="en-US" sz="1100">
                <a:latin typeface="Montserrat" panose="00000500000000000000" pitchFamily="2" charset="0"/>
                <a:ea typeface="+mj-ea"/>
                <a:cs typeface="Arial" pitchFamily="34" charset="0"/>
              </a:rPr>
            </a:br>
            <a:endParaRPr lang="en-US" sz="1100">
              <a:latin typeface="Montserrat" panose="00000500000000000000" pitchFamily="2" charset="0"/>
              <a:ea typeface="+mj-ea"/>
              <a:cs typeface="Arial" pitchFamily="34" charset="0"/>
            </a:endParaRPr>
          </a:p>
          <a:p>
            <a:pPr marL="285764" indent="-285764">
              <a:lnSpc>
                <a:spcPct val="120000"/>
              </a:lnSpc>
              <a:spcBef>
                <a:spcPts val="400"/>
              </a:spcBef>
              <a:buClr>
                <a:schemeClr val="tx1"/>
              </a:buClr>
              <a:buSzPct val="75000"/>
              <a:buFont typeface="Arial" panose="020B0604020202020204" pitchFamily="34" charset="0"/>
              <a:buChar char="•"/>
              <a:defRPr/>
            </a:pPr>
            <a:endParaRPr lang="en-US" sz="1100">
              <a:latin typeface="Montserrat" panose="00000500000000000000" pitchFamily="2" charset="0"/>
              <a:ea typeface="+mj-ea"/>
              <a:cs typeface="Arial" pitchFamily="34" charset="0"/>
            </a:endParaRPr>
          </a:p>
          <a:p>
            <a:pPr marL="285764" indent="-285764">
              <a:lnSpc>
                <a:spcPct val="120000"/>
              </a:lnSpc>
              <a:spcBef>
                <a:spcPts val="400"/>
              </a:spcBef>
              <a:buClr>
                <a:schemeClr val="tx1"/>
              </a:buClr>
              <a:buSzPct val="75000"/>
              <a:buFont typeface="Arial" panose="020B0604020202020204" pitchFamily="34" charset="0"/>
              <a:buChar char="•"/>
              <a:defRPr/>
            </a:pPr>
            <a:r>
              <a:rPr lang="en-US" sz="1100">
                <a:latin typeface="Montserrat" panose="00000500000000000000" pitchFamily="2" charset="0"/>
                <a:ea typeface="+mj-ea"/>
                <a:cs typeface="Arial" pitchFamily="34" charset="0"/>
              </a:rPr>
              <a:t>Activated renin-angiotensin-aldosterone system is up-regulated in AF.  </a:t>
            </a:r>
            <a:r>
              <a:rPr lang="en-US" sz="1100" err="1">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ACEi</a:t>
            </a:r>
            <a:r>
              <a:rPr lang="en-US" sz="11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/ARBs could prevent new onset AF in patients</a:t>
            </a:r>
            <a:r>
              <a:rPr lang="en-US" sz="1100">
                <a:latin typeface="Montserrat" panose="00000500000000000000" pitchFamily="2" charset="0"/>
                <a:ea typeface="+mj-ea"/>
                <a:cs typeface="Arial" pitchFamily="34" charset="0"/>
              </a:rPr>
              <a:t> with LV dysfunction, LVH, or hypertension</a:t>
            </a:r>
          </a:p>
        </p:txBody>
      </p:sp>
      <p:pic>
        <p:nvPicPr>
          <p:cNvPr id="34" name="Image 48">
            <a:extLst>
              <a:ext uri="{FF2B5EF4-FFF2-40B4-BE49-F238E27FC236}">
                <a16:creationId xmlns:a16="http://schemas.microsoft.com/office/drawing/2014/main" id="{D7A5E0DD-0EF5-A5DF-5966-E4E2944A57A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672921" y="2156524"/>
            <a:ext cx="4525684" cy="1166530"/>
          </a:xfrm>
          <a:prstGeom prst="rect">
            <a:avLst/>
          </a:prstGeom>
          <a:ln>
            <a:solidFill>
              <a:schemeClr val="accent1"/>
            </a:solidFill>
          </a:ln>
        </p:spPr>
      </p:pic>
      <p:sp>
        <p:nvSpPr>
          <p:cNvPr id="3" name="TextBox 2">
            <a:extLst>
              <a:ext uri="{FF2B5EF4-FFF2-40B4-BE49-F238E27FC236}">
                <a16:creationId xmlns:a16="http://schemas.microsoft.com/office/drawing/2014/main" id="{E464DA50-08A7-1726-E5B2-6934AC7E0AEE}"/>
              </a:ext>
            </a:extLst>
          </p:cNvPr>
          <p:cNvSpPr txBox="1"/>
          <p:nvPr/>
        </p:nvSpPr>
        <p:spPr>
          <a:xfrm>
            <a:off x="886512" y="5050733"/>
            <a:ext cx="1737963" cy="261610"/>
          </a:xfrm>
          <a:prstGeom prst="rect">
            <a:avLst/>
          </a:prstGeom>
          <a:noFill/>
        </p:spPr>
        <p:txBody>
          <a:bodyPr wrap="square" rtlCol="0">
            <a:spAutoFit/>
          </a:bodyPr>
          <a:lstStyle/>
          <a:p>
            <a:r>
              <a:rPr lang="fr-FR" sz="1100" cap="all">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Initial </a:t>
            </a:r>
            <a:r>
              <a:rPr lang="fr-FR" sz="1100" cap="all" err="1">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therapy</a:t>
            </a:r>
            <a:endParaRPr lang="en-US" sz="1100" cap="all">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endParaRPr>
          </a:p>
        </p:txBody>
      </p:sp>
      <p:sp>
        <p:nvSpPr>
          <p:cNvPr id="36" name="TextBox 35">
            <a:extLst>
              <a:ext uri="{FF2B5EF4-FFF2-40B4-BE49-F238E27FC236}">
                <a16:creationId xmlns:a16="http://schemas.microsoft.com/office/drawing/2014/main" id="{1FEEEFEF-7852-EC03-4A0F-2174B21E1AD5}"/>
              </a:ext>
            </a:extLst>
          </p:cNvPr>
          <p:cNvSpPr txBox="1"/>
          <p:nvPr/>
        </p:nvSpPr>
        <p:spPr>
          <a:xfrm>
            <a:off x="886511" y="5802389"/>
            <a:ext cx="1301936" cy="261610"/>
          </a:xfrm>
          <a:prstGeom prst="rect">
            <a:avLst/>
          </a:prstGeom>
          <a:noFill/>
        </p:spPr>
        <p:txBody>
          <a:bodyPr wrap="square" rtlCol="0">
            <a:spAutoFit/>
          </a:bodyPr>
          <a:lstStyle/>
          <a:p>
            <a:r>
              <a:rPr lang="fr-FR" sz="1100" cap="all" err="1">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Step</a:t>
            </a:r>
            <a:r>
              <a:rPr lang="fr-FR" sz="1100" cap="all">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rPr>
              <a:t> 2</a:t>
            </a:r>
            <a:endParaRPr lang="en-US" sz="1100" cap="all">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endParaRPr>
          </a:p>
        </p:txBody>
      </p:sp>
      <p:sp>
        <p:nvSpPr>
          <p:cNvPr id="37" name="TextBox 36">
            <a:extLst>
              <a:ext uri="{FF2B5EF4-FFF2-40B4-BE49-F238E27FC236}">
                <a16:creationId xmlns:a16="http://schemas.microsoft.com/office/drawing/2014/main" id="{4A50A2D6-9318-1D0F-0347-BFB43487BA1A}"/>
              </a:ext>
            </a:extLst>
          </p:cNvPr>
          <p:cNvSpPr txBox="1"/>
          <p:nvPr/>
        </p:nvSpPr>
        <p:spPr>
          <a:xfrm>
            <a:off x="2514618" y="5060230"/>
            <a:ext cx="3358098" cy="523220"/>
          </a:xfrm>
          <a:prstGeom prst="rect">
            <a:avLst/>
          </a:prstGeom>
          <a:noFill/>
        </p:spPr>
        <p:txBody>
          <a:bodyPr wrap="square" rtlCol="0">
            <a:spAutoFit/>
          </a:bodyPr>
          <a:lstStyle/>
          <a:p>
            <a:pPr algn="ctr"/>
            <a:r>
              <a:rPr lang="fr-FR" sz="1400">
                <a:solidFill>
                  <a:schemeClr val="accent1">
                    <a:lumMod val="75000"/>
                  </a:schemeClr>
                </a:solidFill>
                <a:latin typeface="Poppins" panose="00000500000000000000" pitchFamily="2" charset="0"/>
                <a:cs typeface="Poppins" panose="00000500000000000000" pitchFamily="2" charset="0"/>
              </a:rPr>
              <a:t>ACEI or </a:t>
            </a:r>
            <a:r>
              <a:rPr lang="fr-FR" sz="1400" err="1">
                <a:solidFill>
                  <a:schemeClr val="accent1">
                    <a:lumMod val="75000"/>
                  </a:schemeClr>
                </a:solidFill>
                <a:latin typeface="Poppins" panose="00000500000000000000" pitchFamily="2" charset="0"/>
                <a:cs typeface="Poppins" panose="00000500000000000000" pitchFamily="2" charset="0"/>
              </a:rPr>
              <a:t>ARB</a:t>
            </a:r>
            <a:r>
              <a:rPr lang="fr-FR" sz="1400" baseline="30000" err="1">
                <a:solidFill>
                  <a:schemeClr val="accent1">
                    <a:lumMod val="75000"/>
                  </a:schemeClr>
                </a:solidFill>
                <a:latin typeface="Poppins" panose="00000500000000000000" pitchFamily="2" charset="0"/>
                <a:cs typeface="Poppins" panose="00000500000000000000" pitchFamily="2" charset="0"/>
              </a:rPr>
              <a:t>a</a:t>
            </a:r>
            <a:r>
              <a:rPr lang="fr-FR" sz="1400">
                <a:solidFill>
                  <a:schemeClr val="accent1">
                    <a:lumMod val="75000"/>
                  </a:schemeClr>
                </a:solidFill>
                <a:latin typeface="Poppins" panose="00000500000000000000" pitchFamily="2" charset="0"/>
                <a:cs typeface="Poppins" panose="00000500000000000000" pitchFamily="2" charset="0"/>
              </a:rPr>
              <a:t> + </a:t>
            </a:r>
            <a:r>
              <a:rPr lang="fr-FR" sz="1400" err="1">
                <a:solidFill>
                  <a:schemeClr val="accent1">
                    <a:lumMod val="75000"/>
                  </a:schemeClr>
                </a:solidFill>
                <a:latin typeface="Poppins" panose="00000500000000000000" pitchFamily="2" charset="0"/>
                <a:cs typeface="Poppins" panose="00000500000000000000" pitchFamily="2" charset="0"/>
              </a:rPr>
              <a:t>diuretic</a:t>
            </a:r>
            <a:r>
              <a:rPr lang="fr-FR" sz="1400" baseline="30000" err="1">
                <a:solidFill>
                  <a:schemeClr val="accent1">
                    <a:lumMod val="75000"/>
                  </a:schemeClr>
                </a:solidFill>
                <a:latin typeface="Poppins" panose="00000500000000000000" pitchFamily="2" charset="0"/>
                <a:cs typeface="Poppins" panose="00000500000000000000" pitchFamily="2" charset="0"/>
              </a:rPr>
              <a:t>b</a:t>
            </a:r>
            <a:r>
              <a:rPr lang="fr-FR" sz="1400">
                <a:solidFill>
                  <a:schemeClr val="accent1">
                    <a:lumMod val="75000"/>
                  </a:schemeClr>
                </a:solidFill>
                <a:latin typeface="Poppins" panose="00000500000000000000" pitchFamily="2" charset="0"/>
                <a:cs typeface="Poppins" panose="00000500000000000000" pitchFamily="2" charset="0"/>
              </a:rPr>
              <a:t> (or </a:t>
            </a:r>
            <a:r>
              <a:rPr lang="fr-FR" sz="1400" err="1">
                <a:solidFill>
                  <a:schemeClr val="accent1">
                    <a:lumMod val="75000"/>
                  </a:schemeClr>
                </a:solidFill>
                <a:latin typeface="Poppins" panose="00000500000000000000" pitchFamily="2" charset="0"/>
                <a:cs typeface="Poppins" panose="00000500000000000000" pitchFamily="2" charset="0"/>
              </a:rPr>
              <a:t>loop</a:t>
            </a:r>
            <a:r>
              <a:rPr lang="fr-FR" sz="1400">
                <a:solidFill>
                  <a:schemeClr val="accent1">
                    <a:lumMod val="75000"/>
                  </a:schemeClr>
                </a:solidFill>
                <a:latin typeface="Poppins" panose="00000500000000000000" pitchFamily="2" charset="0"/>
                <a:cs typeface="Poppins" panose="00000500000000000000" pitchFamily="2" charset="0"/>
              </a:rPr>
              <a:t> </a:t>
            </a:r>
            <a:r>
              <a:rPr lang="fr-FR" sz="1400" err="1">
                <a:solidFill>
                  <a:schemeClr val="accent1">
                    <a:lumMod val="75000"/>
                  </a:schemeClr>
                </a:solidFill>
                <a:latin typeface="Poppins" panose="00000500000000000000" pitchFamily="2" charset="0"/>
                <a:cs typeface="Poppins" panose="00000500000000000000" pitchFamily="2" charset="0"/>
              </a:rPr>
              <a:t>diuretic</a:t>
            </a:r>
            <a:r>
              <a:rPr lang="fr-FR" sz="1400">
                <a:solidFill>
                  <a:schemeClr val="accent1">
                    <a:lumMod val="75000"/>
                  </a:schemeClr>
                </a:solidFill>
                <a:latin typeface="Poppins" panose="00000500000000000000" pitchFamily="2" charset="0"/>
                <a:cs typeface="Poppins" panose="00000500000000000000" pitchFamily="2" charset="0"/>
              </a:rPr>
              <a:t>) + beta-</a:t>
            </a:r>
            <a:r>
              <a:rPr lang="fr-FR" sz="1400" err="1">
                <a:solidFill>
                  <a:schemeClr val="accent1">
                    <a:lumMod val="75000"/>
                  </a:schemeClr>
                </a:solidFill>
                <a:latin typeface="Poppins" panose="00000500000000000000" pitchFamily="2" charset="0"/>
                <a:cs typeface="Poppins" panose="00000500000000000000" pitchFamily="2" charset="0"/>
              </a:rPr>
              <a:t>blocker</a:t>
            </a:r>
            <a:endParaRPr lang="en-US" sz="1400">
              <a:solidFill>
                <a:schemeClr val="accent1">
                  <a:lumMod val="75000"/>
                </a:schemeClr>
              </a:solidFill>
              <a:latin typeface="Poppins" panose="00000500000000000000" pitchFamily="2" charset="0"/>
              <a:cs typeface="Poppins" panose="00000500000000000000" pitchFamily="2" charset="0"/>
            </a:endParaRPr>
          </a:p>
        </p:txBody>
      </p:sp>
      <p:sp>
        <p:nvSpPr>
          <p:cNvPr id="38" name="TextBox 37">
            <a:extLst>
              <a:ext uri="{FF2B5EF4-FFF2-40B4-BE49-F238E27FC236}">
                <a16:creationId xmlns:a16="http://schemas.microsoft.com/office/drawing/2014/main" id="{78453C24-A7D6-2E8E-D24F-D5D7B5B6D0B5}"/>
              </a:ext>
            </a:extLst>
          </p:cNvPr>
          <p:cNvSpPr txBox="1"/>
          <p:nvPr/>
        </p:nvSpPr>
        <p:spPr>
          <a:xfrm>
            <a:off x="2514618" y="5802389"/>
            <a:ext cx="3358098" cy="523220"/>
          </a:xfrm>
          <a:prstGeom prst="rect">
            <a:avLst/>
          </a:prstGeom>
          <a:noFill/>
        </p:spPr>
        <p:txBody>
          <a:bodyPr wrap="square" rtlCol="0">
            <a:spAutoFit/>
          </a:bodyPr>
          <a:lstStyle/>
          <a:p>
            <a:pPr algn="ctr"/>
            <a:r>
              <a:rPr lang="fr-FR" sz="1400">
                <a:solidFill>
                  <a:schemeClr val="accent1">
                    <a:lumMod val="75000"/>
                  </a:schemeClr>
                </a:solidFill>
                <a:latin typeface="Poppins" panose="00000500000000000000" pitchFamily="2" charset="0"/>
                <a:cs typeface="Poppins" panose="00000500000000000000" pitchFamily="2" charset="0"/>
              </a:rPr>
              <a:t>ACEI or </a:t>
            </a:r>
            <a:r>
              <a:rPr lang="fr-FR" sz="1400" err="1">
                <a:solidFill>
                  <a:schemeClr val="accent1">
                    <a:lumMod val="75000"/>
                  </a:schemeClr>
                </a:solidFill>
                <a:latin typeface="Poppins" panose="00000500000000000000" pitchFamily="2" charset="0"/>
                <a:cs typeface="Poppins" panose="00000500000000000000" pitchFamily="2" charset="0"/>
              </a:rPr>
              <a:t>ARB</a:t>
            </a:r>
            <a:r>
              <a:rPr lang="fr-FR" sz="1400" baseline="30000" err="1">
                <a:solidFill>
                  <a:schemeClr val="accent1">
                    <a:lumMod val="75000"/>
                  </a:schemeClr>
                </a:solidFill>
                <a:latin typeface="Poppins" panose="00000500000000000000" pitchFamily="2" charset="0"/>
                <a:cs typeface="Poppins" panose="00000500000000000000" pitchFamily="2" charset="0"/>
              </a:rPr>
              <a:t>a</a:t>
            </a:r>
            <a:r>
              <a:rPr lang="fr-FR" sz="1400">
                <a:solidFill>
                  <a:schemeClr val="accent1">
                    <a:lumMod val="75000"/>
                  </a:schemeClr>
                </a:solidFill>
                <a:latin typeface="Poppins" panose="00000500000000000000" pitchFamily="2" charset="0"/>
                <a:cs typeface="Poppins" panose="00000500000000000000" pitchFamily="2" charset="0"/>
              </a:rPr>
              <a:t> + </a:t>
            </a:r>
            <a:r>
              <a:rPr lang="fr-FR" sz="1400" err="1">
                <a:solidFill>
                  <a:schemeClr val="accent1">
                    <a:lumMod val="75000"/>
                  </a:schemeClr>
                </a:solidFill>
                <a:latin typeface="Poppins" panose="00000500000000000000" pitchFamily="2" charset="0"/>
                <a:cs typeface="Poppins" panose="00000500000000000000" pitchFamily="2" charset="0"/>
              </a:rPr>
              <a:t>diuretic</a:t>
            </a:r>
            <a:r>
              <a:rPr lang="fr-FR" sz="1400" baseline="30000" err="1">
                <a:solidFill>
                  <a:schemeClr val="accent1">
                    <a:lumMod val="75000"/>
                  </a:schemeClr>
                </a:solidFill>
                <a:latin typeface="Poppins" panose="00000500000000000000" pitchFamily="2" charset="0"/>
                <a:cs typeface="Poppins" panose="00000500000000000000" pitchFamily="2" charset="0"/>
              </a:rPr>
              <a:t>b</a:t>
            </a:r>
            <a:r>
              <a:rPr lang="fr-FR" sz="1400" baseline="30000">
                <a:solidFill>
                  <a:schemeClr val="accent1">
                    <a:lumMod val="75000"/>
                  </a:schemeClr>
                </a:solidFill>
                <a:latin typeface="Poppins" panose="00000500000000000000" pitchFamily="2" charset="0"/>
                <a:cs typeface="Poppins" panose="00000500000000000000" pitchFamily="2" charset="0"/>
              </a:rPr>
              <a:t> </a:t>
            </a:r>
            <a:r>
              <a:rPr lang="fr-FR" sz="1400">
                <a:solidFill>
                  <a:schemeClr val="accent1">
                    <a:lumMod val="75000"/>
                  </a:schemeClr>
                </a:solidFill>
                <a:latin typeface="Poppins" panose="00000500000000000000" pitchFamily="2" charset="0"/>
                <a:cs typeface="Poppins" panose="00000500000000000000" pitchFamily="2" charset="0"/>
              </a:rPr>
              <a:t>(or </a:t>
            </a:r>
            <a:r>
              <a:rPr lang="fr-FR" sz="1400" err="1">
                <a:solidFill>
                  <a:schemeClr val="accent1">
                    <a:lumMod val="75000"/>
                  </a:schemeClr>
                </a:solidFill>
                <a:latin typeface="Poppins" panose="00000500000000000000" pitchFamily="2" charset="0"/>
                <a:cs typeface="Poppins" panose="00000500000000000000" pitchFamily="2" charset="0"/>
              </a:rPr>
              <a:t>loop</a:t>
            </a:r>
            <a:r>
              <a:rPr lang="fr-FR" sz="1400">
                <a:solidFill>
                  <a:schemeClr val="accent1">
                    <a:lumMod val="75000"/>
                  </a:schemeClr>
                </a:solidFill>
                <a:latin typeface="Poppins" panose="00000500000000000000" pitchFamily="2" charset="0"/>
                <a:cs typeface="Poppins" panose="00000500000000000000" pitchFamily="2" charset="0"/>
              </a:rPr>
              <a:t> </a:t>
            </a:r>
            <a:r>
              <a:rPr lang="fr-FR" sz="1400" err="1">
                <a:solidFill>
                  <a:schemeClr val="accent1">
                    <a:lumMod val="75000"/>
                  </a:schemeClr>
                </a:solidFill>
                <a:latin typeface="Poppins" panose="00000500000000000000" pitchFamily="2" charset="0"/>
                <a:cs typeface="Poppins" panose="00000500000000000000" pitchFamily="2" charset="0"/>
              </a:rPr>
              <a:t>diuretic</a:t>
            </a:r>
            <a:r>
              <a:rPr lang="fr-FR" sz="1400">
                <a:solidFill>
                  <a:schemeClr val="accent1">
                    <a:lumMod val="75000"/>
                  </a:schemeClr>
                </a:solidFill>
                <a:latin typeface="Poppins" panose="00000500000000000000" pitchFamily="2" charset="0"/>
                <a:cs typeface="Poppins" panose="00000500000000000000" pitchFamily="2" charset="0"/>
              </a:rPr>
              <a:t>) + beta-</a:t>
            </a:r>
            <a:r>
              <a:rPr lang="fr-FR" sz="1400" err="1">
                <a:solidFill>
                  <a:schemeClr val="accent1">
                    <a:lumMod val="75000"/>
                  </a:schemeClr>
                </a:solidFill>
                <a:latin typeface="Poppins" panose="00000500000000000000" pitchFamily="2" charset="0"/>
                <a:cs typeface="Poppins" panose="00000500000000000000" pitchFamily="2" charset="0"/>
              </a:rPr>
              <a:t>blocker</a:t>
            </a:r>
            <a:r>
              <a:rPr lang="fr-FR" sz="1400">
                <a:solidFill>
                  <a:schemeClr val="accent1">
                    <a:lumMod val="75000"/>
                  </a:schemeClr>
                </a:solidFill>
                <a:latin typeface="Poppins" panose="00000500000000000000" pitchFamily="2" charset="0"/>
                <a:cs typeface="Poppins" panose="00000500000000000000" pitchFamily="2" charset="0"/>
              </a:rPr>
              <a:t> + </a:t>
            </a:r>
            <a:r>
              <a:rPr lang="fr-FR" sz="1400" err="1">
                <a:solidFill>
                  <a:schemeClr val="accent1">
                    <a:lumMod val="75000"/>
                  </a:schemeClr>
                </a:solidFill>
                <a:latin typeface="Poppins" panose="00000500000000000000" pitchFamily="2" charset="0"/>
                <a:cs typeface="Poppins" panose="00000500000000000000" pitchFamily="2" charset="0"/>
              </a:rPr>
              <a:t>MRA</a:t>
            </a:r>
            <a:r>
              <a:rPr lang="fr-FR" sz="1400" baseline="30000" err="1">
                <a:solidFill>
                  <a:schemeClr val="accent1">
                    <a:lumMod val="75000"/>
                  </a:schemeClr>
                </a:solidFill>
                <a:latin typeface="Poppins" panose="00000500000000000000" pitchFamily="2" charset="0"/>
                <a:cs typeface="Poppins" panose="00000500000000000000" pitchFamily="2" charset="0"/>
              </a:rPr>
              <a:t>c</a:t>
            </a:r>
            <a:endParaRPr lang="en-US" sz="1400" baseline="30000">
              <a:solidFill>
                <a:schemeClr val="accent1">
                  <a:lumMod val="75000"/>
                </a:schemeClr>
              </a:solidFill>
              <a:latin typeface="Poppins" panose="00000500000000000000" pitchFamily="2" charset="0"/>
              <a:cs typeface="Poppins" panose="00000500000000000000" pitchFamily="2" charset="0"/>
            </a:endParaRPr>
          </a:p>
        </p:txBody>
      </p:sp>
      <p:grpSp>
        <p:nvGrpSpPr>
          <p:cNvPr id="39" name="Group 38">
            <a:extLst>
              <a:ext uri="{FF2B5EF4-FFF2-40B4-BE49-F238E27FC236}">
                <a16:creationId xmlns:a16="http://schemas.microsoft.com/office/drawing/2014/main" id="{A5166DC4-D077-51FE-3EFD-FDF6E6FBB40D}"/>
              </a:ext>
            </a:extLst>
          </p:cNvPr>
          <p:cNvGrpSpPr/>
          <p:nvPr/>
        </p:nvGrpSpPr>
        <p:grpSpPr>
          <a:xfrm rot="5400000">
            <a:off x="4083256" y="5581526"/>
            <a:ext cx="220822" cy="220822"/>
            <a:chOff x="6873808" y="4710148"/>
            <a:chExt cx="697950" cy="697950"/>
          </a:xfrm>
        </p:grpSpPr>
        <p:sp>
          <p:nvSpPr>
            <p:cNvPr id="40" name="Oval 39">
              <a:extLst>
                <a:ext uri="{FF2B5EF4-FFF2-40B4-BE49-F238E27FC236}">
                  <a16:creationId xmlns:a16="http://schemas.microsoft.com/office/drawing/2014/main" id="{9E3BBCDB-02FD-666B-2A5F-6761B33CD92A}"/>
                </a:ext>
              </a:extLst>
            </p:cNvPr>
            <p:cNvSpPr/>
            <p:nvPr/>
          </p:nvSpPr>
          <p:spPr>
            <a:xfrm>
              <a:off x="6873808" y="4710148"/>
              <a:ext cx="697950" cy="697950"/>
            </a:xfrm>
            <a:prstGeom prst="ellipse">
              <a:avLst/>
            </a:prstGeom>
            <a:gradFill>
              <a:gsLst>
                <a:gs pos="0">
                  <a:srgbClr val="027C8B"/>
                </a:gs>
                <a:gs pos="100000">
                  <a:srgbClr val="00558B"/>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2F3BCF2A-5C3D-1BBF-FCCE-761D1CA87CF7}"/>
                </a:ext>
              </a:extLst>
            </p:cNvPr>
            <p:cNvSpPr/>
            <p:nvPr/>
          </p:nvSpPr>
          <p:spPr>
            <a:xfrm rot="18900000" flipV="1">
              <a:off x="7087944" y="4959204"/>
              <a:ext cx="199148" cy="199148"/>
            </a:xfrm>
            <a:custGeom>
              <a:avLst/>
              <a:gdLst>
                <a:gd name="connsiteX0" fmla="*/ 453041 w 468857"/>
                <a:gd name="connsiteY0" fmla="*/ 453042 h 468859"/>
                <a:gd name="connsiteX1" fmla="*/ 468857 w 468857"/>
                <a:gd name="connsiteY1" fmla="*/ 414859 h 468859"/>
                <a:gd name="connsiteX2" fmla="*/ 468857 w 468857"/>
                <a:gd name="connsiteY2" fmla="*/ 54859 h 468859"/>
                <a:gd name="connsiteX3" fmla="*/ 453041 w 468857"/>
                <a:gd name="connsiteY3" fmla="*/ 16675 h 468859"/>
                <a:gd name="connsiteX4" fmla="*/ 452531 w 468857"/>
                <a:gd name="connsiteY4" fmla="*/ 16331 h 468859"/>
                <a:gd name="connsiteX5" fmla="*/ 452184 w 468857"/>
                <a:gd name="connsiteY5" fmla="*/ 15816 h 468859"/>
                <a:gd name="connsiteX6" fmla="*/ 414000 w 468857"/>
                <a:gd name="connsiteY6" fmla="*/ 0 h 468859"/>
                <a:gd name="connsiteX7" fmla="*/ 54000 w 468857"/>
                <a:gd name="connsiteY7" fmla="*/ 0 h 468859"/>
                <a:gd name="connsiteX8" fmla="*/ 0 w 468857"/>
                <a:gd name="connsiteY8" fmla="*/ 54000 h 468859"/>
                <a:gd name="connsiteX9" fmla="*/ 54000 w 468857"/>
                <a:gd name="connsiteY9" fmla="*/ 108000 h 468859"/>
                <a:gd name="connsiteX10" fmla="*/ 360857 w 468857"/>
                <a:gd name="connsiteY10" fmla="*/ 108000 h 468859"/>
                <a:gd name="connsiteX11" fmla="*/ 360857 w 468857"/>
                <a:gd name="connsiteY11" fmla="*/ 414859 h 468859"/>
                <a:gd name="connsiteX12" fmla="*/ 414857 w 468857"/>
                <a:gd name="connsiteY12" fmla="*/ 468859 h 468859"/>
                <a:gd name="connsiteX13" fmla="*/ 453041 w 468857"/>
                <a:gd name="connsiteY13" fmla="*/ 453042 h 46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8857" h="468859">
                  <a:moveTo>
                    <a:pt x="453041" y="453042"/>
                  </a:moveTo>
                  <a:cubicBezTo>
                    <a:pt x="462813" y="443270"/>
                    <a:pt x="468857" y="429770"/>
                    <a:pt x="468857" y="414859"/>
                  </a:cubicBezTo>
                  <a:lnTo>
                    <a:pt x="468857" y="54859"/>
                  </a:lnTo>
                  <a:cubicBezTo>
                    <a:pt x="468857" y="39947"/>
                    <a:pt x="462813" y="26447"/>
                    <a:pt x="453041" y="16675"/>
                  </a:cubicBezTo>
                  <a:lnTo>
                    <a:pt x="452531" y="16331"/>
                  </a:lnTo>
                  <a:lnTo>
                    <a:pt x="452184" y="15816"/>
                  </a:lnTo>
                  <a:cubicBezTo>
                    <a:pt x="442411" y="6044"/>
                    <a:pt x="428912" y="0"/>
                    <a:pt x="414000" y="0"/>
                  </a:cubicBezTo>
                  <a:lnTo>
                    <a:pt x="54000" y="0"/>
                  </a:lnTo>
                  <a:cubicBezTo>
                    <a:pt x="24177" y="0"/>
                    <a:pt x="0" y="24177"/>
                    <a:pt x="0" y="54000"/>
                  </a:cubicBezTo>
                  <a:cubicBezTo>
                    <a:pt x="0" y="83823"/>
                    <a:pt x="24177" y="108000"/>
                    <a:pt x="54000" y="108000"/>
                  </a:cubicBezTo>
                  <a:lnTo>
                    <a:pt x="360857" y="108000"/>
                  </a:lnTo>
                  <a:lnTo>
                    <a:pt x="360857" y="414859"/>
                  </a:lnTo>
                  <a:cubicBezTo>
                    <a:pt x="360857" y="444682"/>
                    <a:pt x="385034" y="468859"/>
                    <a:pt x="414857" y="468859"/>
                  </a:cubicBezTo>
                  <a:cubicBezTo>
                    <a:pt x="429769" y="468859"/>
                    <a:pt x="443269" y="462814"/>
                    <a:pt x="453041" y="45304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3" name="Rectangle: Rounded Corners 42">
            <a:extLst>
              <a:ext uri="{FF2B5EF4-FFF2-40B4-BE49-F238E27FC236}">
                <a16:creationId xmlns:a16="http://schemas.microsoft.com/office/drawing/2014/main" id="{4421B0A6-6BEB-9DA1-06FC-2AEBAD885E70}"/>
              </a:ext>
            </a:extLst>
          </p:cNvPr>
          <p:cNvSpPr/>
          <p:nvPr/>
        </p:nvSpPr>
        <p:spPr>
          <a:xfrm>
            <a:off x="477502" y="4536302"/>
            <a:ext cx="5508001" cy="335188"/>
          </a:xfrm>
          <a:prstGeom prst="roundRect">
            <a:avLst>
              <a:gd name="adj" fmla="val 10610"/>
            </a:avLst>
          </a:prstGeom>
          <a:gradFill>
            <a:gsLst>
              <a:gs pos="0">
                <a:srgbClr val="027C8B"/>
              </a:gs>
              <a:gs pos="100000">
                <a:srgbClr val="00558B"/>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a:solidFill>
                  <a:schemeClr val="bg1"/>
                </a:solidFill>
                <a:latin typeface="Poppins" panose="00000500000000000000" pitchFamily="2" charset="0"/>
                <a:cs typeface="Poppins" panose="00000500000000000000" pitchFamily="2" charset="0"/>
              </a:rPr>
              <a:t>Treatment strategy for HT and atrial fibrillation</a:t>
            </a:r>
            <a:endParaRPr lang="fr-FR" sz="1100">
              <a:solidFill>
                <a:schemeClr val="bg1"/>
              </a:solidFill>
              <a:latin typeface="Poppins" panose="00000500000000000000" pitchFamily="2" charset="0"/>
              <a:cs typeface="Poppins" panose="00000500000000000000" pitchFamily="2" charset="0"/>
            </a:endParaRPr>
          </a:p>
        </p:txBody>
      </p:sp>
      <p:grpSp>
        <p:nvGrpSpPr>
          <p:cNvPr id="10" name="Group 9">
            <a:extLst>
              <a:ext uri="{FF2B5EF4-FFF2-40B4-BE49-F238E27FC236}">
                <a16:creationId xmlns:a16="http://schemas.microsoft.com/office/drawing/2014/main" id="{E0779B39-CF0B-C7CD-3144-D40D3A10879C}"/>
              </a:ext>
            </a:extLst>
          </p:cNvPr>
          <p:cNvGrpSpPr/>
          <p:nvPr/>
        </p:nvGrpSpPr>
        <p:grpSpPr>
          <a:xfrm>
            <a:off x="6358933" y="1334780"/>
            <a:ext cx="2287618" cy="674067"/>
            <a:chOff x="9425940" y="105164"/>
            <a:chExt cx="2287618" cy="674067"/>
          </a:xfrm>
        </p:grpSpPr>
        <p:sp>
          <p:nvSpPr>
            <p:cNvPr id="57" name="Rectangle: Rounded Corners 2">
              <a:extLst>
                <a:ext uri="{FF2B5EF4-FFF2-40B4-BE49-F238E27FC236}">
                  <a16:creationId xmlns:a16="http://schemas.microsoft.com/office/drawing/2014/main" id="{C9DF95A9-907F-6B79-A90F-83356137F3DE}"/>
                </a:ext>
              </a:extLst>
            </p:cNvPr>
            <p:cNvSpPr/>
            <p:nvPr/>
          </p:nvSpPr>
          <p:spPr>
            <a:xfrm>
              <a:off x="9425940" y="159337"/>
              <a:ext cx="2287617" cy="619894"/>
            </a:xfrm>
            <a:prstGeom prst="roundRect">
              <a:avLst>
                <a:gd name="adj" fmla="val 6744"/>
              </a:avLst>
            </a:prstGeom>
            <a:gradFill>
              <a:gsLst>
                <a:gs pos="0">
                  <a:srgbClr val="027C8B"/>
                </a:gs>
                <a:gs pos="100000">
                  <a:srgbClr val="00558B"/>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45" name="TextBox 8">
              <a:extLst>
                <a:ext uri="{FF2B5EF4-FFF2-40B4-BE49-F238E27FC236}">
                  <a16:creationId xmlns:a16="http://schemas.microsoft.com/office/drawing/2014/main" id="{8CD80E4E-9430-6918-F176-B1769B5ACFD8}"/>
                </a:ext>
              </a:extLst>
            </p:cNvPr>
            <p:cNvSpPr txBox="1"/>
            <p:nvPr/>
          </p:nvSpPr>
          <p:spPr>
            <a:xfrm>
              <a:off x="9514319" y="105164"/>
              <a:ext cx="857354" cy="619894"/>
            </a:xfrm>
            <a:prstGeom prst="rect">
              <a:avLst/>
            </a:prstGeom>
            <a:noFill/>
            <a:ln>
              <a:noFill/>
            </a:ln>
          </p:spPr>
          <p:txBody>
            <a:bodyPr wrap="square" lIns="91438" tIns="45719" rIns="91438" bIns="45719" rtlCol="0">
              <a:noAutofit/>
            </a:bodyPr>
            <a:lstStyle/>
            <a:p>
              <a:pPr>
                <a:lnSpc>
                  <a:spcPct val="120000"/>
                </a:lnSpc>
                <a:spcBef>
                  <a:spcPts val="400"/>
                </a:spcBef>
                <a:buClr>
                  <a:schemeClr val="tx1"/>
                </a:buClr>
                <a:buSzPct val="75000"/>
                <a:defRPr/>
              </a:pPr>
              <a:r>
                <a:rPr lang="en-US" sz="3200">
                  <a:solidFill>
                    <a:schemeClr val="bg1"/>
                  </a:solidFill>
                  <a:latin typeface="Montserrat Bold" panose="00000800000000000000" pitchFamily="2" charset="0"/>
                  <a:ea typeface="+mj-ea"/>
                  <a:cs typeface="Arial" pitchFamily="34" charset="0"/>
                </a:rPr>
                <a:t>30</a:t>
              </a:r>
              <a:r>
                <a:rPr lang="en-US" sz="1400">
                  <a:solidFill>
                    <a:schemeClr val="bg1"/>
                  </a:solidFill>
                  <a:latin typeface="Montserrat Bold" panose="00000800000000000000" pitchFamily="2" charset="0"/>
                  <a:ea typeface="+mj-ea"/>
                  <a:cs typeface="Arial" pitchFamily="34" charset="0"/>
                </a:rPr>
                <a:t>%</a:t>
              </a:r>
              <a:endParaRPr lang="fr-FR" sz="2400">
                <a:solidFill>
                  <a:schemeClr val="bg1"/>
                </a:solidFill>
                <a:latin typeface="Montserrat Bold" panose="00000800000000000000" pitchFamily="2" charset="0"/>
                <a:ea typeface="+mj-ea"/>
                <a:cs typeface="Arial" pitchFamily="34" charset="0"/>
              </a:endParaRPr>
            </a:p>
          </p:txBody>
        </p:sp>
        <p:sp>
          <p:nvSpPr>
            <p:cNvPr id="47" name="TextBox 46">
              <a:extLst>
                <a:ext uri="{FF2B5EF4-FFF2-40B4-BE49-F238E27FC236}">
                  <a16:creationId xmlns:a16="http://schemas.microsoft.com/office/drawing/2014/main" id="{727BBD37-E394-954E-4776-79FB05014040}"/>
                </a:ext>
              </a:extLst>
            </p:cNvPr>
            <p:cNvSpPr txBox="1"/>
            <p:nvPr/>
          </p:nvSpPr>
          <p:spPr>
            <a:xfrm>
              <a:off x="10278891" y="276202"/>
              <a:ext cx="1434667" cy="400110"/>
            </a:xfrm>
            <a:prstGeom prst="rect">
              <a:avLst/>
            </a:prstGeom>
            <a:noFill/>
          </p:spPr>
          <p:txBody>
            <a:bodyPr wrap="square">
              <a:spAutoFit/>
            </a:bodyPr>
            <a:lstStyle/>
            <a:p>
              <a:pPr defTabSz="914446">
                <a:defRPr/>
              </a:pPr>
              <a:r>
                <a:rPr lang="en-US" sz="1000">
                  <a:solidFill>
                    <a:schemeClr val="bg1"/>
                  </a:solidFill>
                  <a:latin typeface="Montserrat" panose="00000500000000000000" pitchFamily="2" charset="0"/>
                  <a:ea typeface="+mj-ea"/>
                  <a:cs typeface="Arial" pitchFamily="34" charset="0"/>
                </a:rPr>
                <a:t>of HT patients have </a:t>
              </a:r>
              <a:r>
                <a:rPr lang="fr-FR" sz="1000">
                  <a:solidFill>
                    <a:schemeClr val="bg1"/>
                  </a:solidFill>
                  <a:latin typeface="Montserrat" panose="00000500000000000000" pitchFamily="2" charset="0"/>
                  <a:ea typeface="+mj-ea"/>
                  <a:cs typeface="Arial" pitchFamily="34" charset="0"/>
                </a:rPr>
                <a:t>HR &gt;80-85 bpm</a:t>
              </a:r>
            </a:p>
          </p:txBody>
        </p:sp>
      </p:grpSp>
      <p:grpSp>
        <p:nvGrpSpPr>
          <p:cNvPr id="9" name="Group 8">
            <a:extLst>
              <a:ext uri="{FF2B5EF4-FFF2-40B4-BE49-F238E27FC236}">
                <a16:creationId xmlns:a16="http://schemas.microsoft.com/office/drawing/2014/main" id="{624AE58D-A70A-1A4A-4D93-FE0DED4DCFC3}"/>
              </a:ext>
            </a:extLst>
          </p:cNvPr>
          <p:cNvGrpSpPr/>
          <p:nvPr/>
        </p:nvGrpSpPr>
        <p:grpSpPr>
          <a:xfrm>
            <a:off x="3447266" y="1338737"/>
            <a:ext cx="2287618" cy="663436"/>
            <a:chOff x="9425940" y="1070581"/>
            <a:chExt cx="2287618" cy="663436"/>
          </a:xfrm>
        </p:grpSpPr>
        <p:sp>
          <p:nvSpPr>
            <p:cNvPr id="65" name="Rectangle: Rounded Corners 2">
              <a:extLst>
                <a:ext uri="{FF2B5EF4-FFF2-40B4-BE49-F238E27FC236}">
                  <a16:creationId xmlns:a16="http://schemas.microsoft.com/office/drawing/2014/main" id="{45AEA451-18FB-8D0B-AC38-A7D1A1643A81}"/>
                </a:ext>
              </a:extLst>
            </p:cNvPr>
            <p:cNvSpPr/>
            <p:nvPr/>
          </p:nvSpPr>
          <p:spPr>
            <a:xfrm>
              <a:off x="9425940" y="1128026"/>
              <a:ext cx="2287618" cy="605991"/>
            </a:xfrm>
            <a:prstGeom prst="roundRect">
              <a:avLst>
                <a:gd name="adj" fmla="val 6744"/>
              </a:avLst>
            </a:prstGeom>
            <a:gradFill>
              <a:gsLst>
                <a:gs pos="0">
                  <a:srgbClr val="027C8B"/>
                </a:gs>
                <a:gs pos="100000">
                  <a:srgbClr val="00558B"/>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46" name="TextBox 8">
              <a:extLst>
                <a:ext uri="{FF2B5EF4-FFF2-40B4-BE49-F238E27FC236}">
                  <a16:creationId xmlns:a16="http://schemas.microsoft.com/office/drawing/2014/main" id="{FF930F3A-4022-D24E-9E05-4474A7650DD8}"/>
                </a:ext>
              </a:extLst>
            </p:cNvPr>
            <p:cNvSpPr txBox="1"/>
            <p:nvPr/>
          </p:nvSpPr>
          <p:spPr>
            <a:xfrm>
              <a:off x="9607989" y="1070581"/>
              <a:ext cx="763684" cy="619894"/>
            </a:xfrm>
            <a:prstGeom prst="rect">
              <a:avLst/>
            </a:prstGeom>
            <a:noFill/>
            <a:ln>
              <a:noFill/>
            </a:ln>
          </p:spPr>
          <p:txBody>
            <a:bodyPr wrap="square" lIns="91438" tIns="45719" rIns="91438" bIns="45719" rtlCol="0">
              <a:noAutofit/>
            </a:bodyPr>
            <a:lstStyle/>
            <a:p>
              <a:pPr>
                <a:lnSpc>
                  <a:spcPct val="120000"/>
                </a:lnSpc>
                <a:spcBef>
                  <a:spcPts val="400"/>
                </a:spcBef>
                <a:buClr>
                  <a:schemeClr val="tx1"/>
                </a:buClr>
                <a:buSzPct val="75000"/>
                <a:defRPr/>
              </a:pPr>
              <a:r>
                <a:rPr lang="en-US" sz="3200">
                  <a:solidFill>
                    <a:schemeClr val="bg1"/>
                  </a:solidFill>
                  <a:latin typeface="Montserrat Bold" panose="00000800000000000000" pitchFamily="2" charset="0"/>
                  <a:ea typeface="+mj-ea"/>
                  <a:cs typeface="Arial" pitchFamily="34" charset="0"/>
                </a:rPr>
                <a:t>9</a:t>
              </a:r>
              <a:r>
                <a:rPr lang="en-US" sz="1400">
                  <a:solidFill>
                    <a:schemeClr val="bg1"/>
                  </a:solidFill>
                  <a:latin typeface="Montserrat Bold" panose="00000800000000000000" pitchFamily="2" charset="0"/>
                  <a:ea typeface="+mj-ea"/>
                  <a:cs typeface="Arial" pitchFamily="34" charset="0"/>
                </a:rPr>
                <a:t>%</a:t>
              </a:r>
              <a:endParaRPr lang="fr-FR" sz="2400">
                <a:solidFill>
                  <a:schemeClr val="bg1"/>
                </a:solidFill>
                <a:latin typeface="Montserrat Bold" panose="00000800000000000000" pitchFamily="2" charset="0"/>
                <a:ea typeface="+mj-ea"/>
                <a:cs typeface="Arial" pitchFamily="34" charset="0"/>
              </a:endParaRPr>
            </a:p>
          </p:txBody>
        </p:sp>
        <p:sp>
          <p:nvSpPr>
            <p:cNvPr id="48" name="TextBox 47">
              <a:extLst>
                <a:ext uri="{FF2B5EF4-FFF2-40B4-BE49-F238E27FC236}">
                  <a16:creationId xmlns:a16="http://schemas.microsoft.com/office/drawing/2014/main" id="{85FE100D-C299-79A9-56DB-9B06D58E49B9}"/>
                </a:ext>
              </a:extLst>
            </p:cNvPr>
            <p:cNvSpPr txBox="1"/>
            <p:nvPr/>
          </p:nvSpPr>
          <p:spPr>
            <a:xfrm>
              <a:off x="10278891" y="1227911"/>
              <a:ext cx="1148659" cy="400110"/>
            </a:xfrm>
            <a:prstGeom prst="rect">
              <a:avLst/>
            </a:prstGeom>
            <a:noFill/>
          </p:spPr>
          <p:txBody>
            <a:bodyPr wrap="square">
              <a:spAutoFit/>
            </a:bodyPr>
            <a:lstStyle/>
            <a:p>
              <a:pPr>
                <a:lnSpc>
                  <a:spcPts val="1200"/>
                </a:lnSpc>
                <a:defRPr/>
              </a:pPr>
              <a:r>
                <a:rPr lang="en-US" sz="1000">
                  <a:solidFill>
                    <a:schemeClr val="bg1"/>
                  </a:solidFill>
                  <a:latin typeface="Montserrat" panose="00000500000000000000" pitchFamily="2" charset="0"/>
                  <a:ea typeface="+mj-ea"/>
                  <a:cs typeface="Arial" pitchFamily="34" charset="0"/>
                </a:rPr>
                <a:t>of HT patients have </a:t>
              </a:r>
              <a:r>
                <a:rPr lang="fr-FR" sz="1000">
                  <a:solidFill>
                    <a:schemeClr val="bg1"/>
                  </a:solidFill>
                  <a:latin typeface="Montserrat" panose="00000500000000000000" pitchFamily="2" charset="0"/>
                  <a:ea typeface="+mj-ea"/>
                  <a:cs typeface="Arial" pitchFamily="34" charset="0"/>
                </a:rPr>
                <a:t>AF</a:t>
              </a:r>
            </a:p>
          </p:txBody>
        </p:sp>
      </p:grpSp>
      <p:pic>
        <p:nvPicPr>
          <p:cNvPr id="54" name="Image 4">
            <a:extLst>
              <a:ext uri="{FF2B5EF4-FFF2-40B4-BE49-F238E27FC236}">
                <a16:creationId xmlns:a16="http://schemas.microsoft.com/office/drawing/2014/main" id="{E77201E6-1E2E-5D90-EF58-F97E25E323B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93158" y="4456810"/>
            <a:ext cx="4060062" cy="264935"/>
          </a:xfrm>
          <a:prstGeom prst="rect">
            <a:avLst/>
          </a:prstGeom>
        </p:spPr>
      </p:pic>
      <p:sp>
        <p:nvSpPr>
          <p:cNvPr id="52" name="TextBox 51">
            <a:extLst>
              <a:ext uri="{FF2B5EF4-FFF2-40B4-BE49-F238E27FC236}">
                <a16:creationId xmlns:a16="http://schemas.microsoft.com/office/drawing/2014/main" id="{632B3C29-2CB1-EA20-5B58-CCF0B5D09254}"/>
              </a:ext>
            </a:extLst>
          </p:cNvPr>
          <p:cNvSpPr txBox="1"/>
          <p:nvPr/>
        </p:nvSpPr>
        <p:spPr>
          <a:xfrm>
            <a:off x="889124" y="2144139"/>
            <a:ext cx="4597277" cy="1169551"/>
          </a:xfrm>
          <a:prstGeom prst="rect">
            <a:avLst/>
          </a:prstGeom>
          <a:noFill/>
          <a:ln>
            <a:solidFill>
              <a:schemeClr val="accent1"/>
            </a:solidFill>
          </a:ln>
        </p:spPr>
        <p:txBody>
          <a:bodyPr wrap="square" rtlCol="0">
            <a:spAutoFit/>
          </a:bodyPr>
          <a:lstStyle>
            <a:defPPr>
              <a:defRPr lang="fr-FR"/>
            </a:defPPr>
            <a:lvl1pPr>
              <a:defRPr sz="1400">
                <a:gradFill>
                  <a:gsLst>
                    <a:gs pos="0">
                      <a:srgbClr val="0B4887"/>
                    </a:gs>
                    <a:gs pos="80000">
                      <a:srgbClr val="027C8B"/>
                    </a:gs>
                    <a:gs pos="100000">
                      <a:srgbClr val="027C8B"/>
                    </a:gs>
                  </a:gsLst>
                  <a:path path="circle">
                    <a:fillToRect l="100000" t="100000"/>
                  </a:path>
                </a:gradFill>
                <a:latin typeface="Montserrat Bold" panose="00000800000000000000" pitchFamily="2" charset="0"/>
                <a:ea typeface="+mj-ea"/>
                <a:cs typeface="Arial" pitchFamily="34" charset="0"/>
              </a:defRPr>
            </a:lvl1pPr>
          </a:lstStyle>
          <a:p>
            <a:r>
              <a:rPr lang="fr-FR"/>
              <a:t>2018 ESC/ESH Guidelines for the management of </a:t>
            </a:r>
            <a:r>
              <a:rPr lang="fr-FR" err="1"/>
              <a:t>arterial</a:t>
            </a:r>
            <a:r>
              <a:rPr lang="fr-FR"/>
              <a:t> hypertension : </a:t>
            </a:r>
            <a:r>
              <a:rPr lang="en-US"/>
              <a:t>The Task Force for the management of arterial hypertension of the European Society of Cardiology (ESC) and the European Society of Hypertension (ESH)</a:t>
            </a:r>
          </a:p>
        </p:txBody>
      </p:sp>
      <p:cxnSp>
        <p:nvCxnSpPr>
          <p:cNvPr id="6" name="Straight Connector 5">
            <a:extLst>
              <a:ext uri="{FF2B5EF4-FFF2-40B4-BE49-F238E27FC236}">
                <a16:creationId xmlns:a16="http://schemas.microsoft.com/office/drawing/2014/main" id="{2EBDBD59-F701-F752-2D25-8B414C72F261}"/>
              </a:ext>
            </a:extLst>
          </p:cNvPr>
          <p:cNvCxnSpPr>
            <a:cxnSpLocks/>
          </p:cNvCxnSpPr>
          <p:nvPr/>
        </p:nvCxnSpPr>
        <p:spPr>
          <a:xfrm>
            <a:off x="6534936" y="5629858"/>
            <a:ext cx="4318284"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pic>
        <p:nvPicPr>
          <p:cNvPr id="35" name="Graphic 34">
            <a:hlinkClick r:id="rId5"/>
            <a:extLst>
              <a:ext uri="{FF2B5EF4-FFF2-40B4-BE49-F238E27FC236}">
                <a16:creationId xmlns:a16="http://schemas.microsoft.com/office/drawing/2014/main" id="{3F05A606-A355-7C19-4166-BC7D33AB249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943018" y="6598752"/>
            <a:ext cx="108590" cy="108590"/>
          </a:xfrm>
          <a:prstGeom prst="rect">
            <a:avLst/>
          </a:prstGeom>
        </p:spPr>
      </p:pic>
      <p:pic>
        <p:nvPicPr>
          <p:cNvPr id="4" name="Graphic 3">
            <a:hlinkClick r:id="rId8"/>
            <a:extLst>
              <a:ext uri="{FF2B5EF4-FFF2-40B4-BE49-F238E27FC236}">
                <a16:creationId xmlns:a16="http://schemas.microsoft.com/office/drawing/2014/main" id="{515BCF84-16AA-D5A3-9C08-5BE9F13387C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011358" y="6608756"/>
            <a:ext cx="108590" cy="108590"/>
          </a:xfrm>
          <a:prstGeom prst="rect">
            <a:avLst/>
          </a:prstGeom>
        </p:spPr>
      </p:pic>
      <p:grpSp>
        <p:nvGrpSpPr>
          <p:cNvPr id="7" name="Group 6">
            <a:extLst>
              <a:ext uri="{FF2B5EF4-FFF2-40B4-BE49-F238E27FC236}">
                <a16:creationId xmlns:a16="http://schemas.microsoft.com/office/drawing/2014/main" id="{A004120E-7C10-DF83-39BD-9652B271F537}"/>
              </a:ext>
            </a:extLst>
          </p:cNvPr>
          <p:cNvGrpSpPr/>
          <p:nvPr/>
        </p:nvGrpSpPr>
        <p:grpSpPr>
          <a:xfrm>
            <a:off x="494149" y="1307609"/>
            <a:ext cx="957347" cy="508011"/>
            <a:chOff x="471288" y="1229063"/>
            <a:chExt cx="957347" cy="508011"/>
          </a:xfrm>
        </p:grpSpPr>
        <p:sp>
          <p:nvSpPr>
            <p:cNvPr id="8" name="Rectangle: Rounded Corners 7">
              <a:extLst>
                <a:ext uri="{FF2B5EF4-FFF2-40B4-BE49-F238E27FC236}">
                  <a16:creationId xmlns:a16="http://schemas.microsoft.com/office/drawing/2014/main" id="{B170DB9A-2793-8AD9-F6DA-058F56A7049E}"/>
                </a:ext>
              </a:extLst>
            </p:cNvPr>
            <p:cNvSpPr/>
            <p:nvPr/>
          </p:nvSpPr>
          <p:spPr>
            <a:xfrm>
              <a:off x="471288" y="1229063"/>
              <a:ext cx="957347" cy="508011"/>
            </a:xfrm>
            <a:prstGeom prst="roundRect">
              <a:avLst>
                <a:gd name="adj" fmla="val 10610"/>
              </a:avLst>
            </a:prstGeom>
            <a:gradFill>
              <a:gsLst>
                <a:gs pos="0">
                  <a:srgbClr val="027C8B"/>
                </a:gs>
                <a:gs pos="100000">
                  <a:srgbClr val="00558B"/>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re 1">
              <a:extLst>
                <a:ext uri="{FF2B5EF4-FFF2-40B4-BE49-F238E27FC236}">
                  <a16:creationId xmlns:a16="http://schemas.microsoft.com/office/drawing/2014/main" id="{F6D0AAA3-1979-57D6-70B1-E185AA823434}"/>
                </a:ext>
              </a:extLst>
            </p:cNvPr>
            <p:cNvSpPr txBox="1">
              <a:spLocks/>
            </p:cNvSpPr>
            <p:nvPr/>
          </p:nvSpPr>
          <p:spPr>
            <a:xfrm>
              <a:off x="687189" y="1359958"/>
              <a:ext cx="638691" cy="246221"/>
            </a:xfrm>
            <a:prstGeom prst="rect">
              <a:avLst/>
            </a:prstGeom>
            <a:noFill/>
          </p:spPr>
          <p:txBody>
            <a:bodyPr vert="horz" wrap="square" lIns="0" tIns="0" rIns="0" bIns="0" rtlCol="0" anchor="t">
              <a:spAutoFit/>
            </a:bodyPr>
            <a:lstStyle>
              <a:lvl1pPr algn="l" defTabSz="914400" rtl="0" eaLnBrk="1" latinLnBrk="0" hangingPunct="1">
                <a:lnSpc>
                  <a:spcPts val="2300"/>
                </a:lnSpc>
                <a:spcBef>
                  <a:spcPct val="0"/>
                </a:spcBef>
                <a:buNone/>
                <a:defRPr sz="2200" b="1" kern="1200" baseline="0">
                  <a:solidFill>
                    <a:schemeClr val="tx2">
                      <a:lumMod val="75000"/>
                    </a:schemeClr>
                  </a:solidFill>
                  <a:latin typeface="Arial" pitchFamily="34" charset="0"/>
                  <a:ea typeface="+mj-ea"/>
                  <a:cs typeface="Arial" pitchFamily="34" charset="0"/>
                </a:defRPr>
              </a:lvl1pPr>
            </a:lstStyle>
            <a:p>
              <a:pPr>
                <a:lnSpc>
                  <a:spcPct val="100000"/>
                </a:lnSpc>
                <a:spcBef>
                  <a:spcPts val="200"/>
                </a:spcBef>
              </a:pPr>
              <a:r>
                <a:rPr lang="en-US" sz="1600" b="0">
                  <a:solidFill>
                    <a:schemeClr val="bg1"/>
                  </a:solidFill>
                  <a:latin typeface="Montserrat Bold" panose="00000800000000000000" pitchFamily="2" charset="0"/>
                </a:rPr>
                <a:t>NEW</a:t>
              </a:r>
            </a:p>
          </p:txBody>
        </p:sp>
      </p:grpSp>
      <p:sp>
        <p:nvSpPr>
          <p:cNvPr id="14" name="Title 1">
            <a:extLst>
              <a:ext uri="{FF2B5EF4-FFF2-40B4-BE49-F238E27FC236}">
                <a16:creationId xmlns:a16="http://schemas.microsoft.com/office/drawing/2014/main" id="{6893ED5F-8F77-5917-F752-3FB122B11261}"/>
              </a:ext>
            </a:extLst>
          </p:cNvPr>
          <p:cNvSpPr txBox="1">
            <a:spLocks/>
          </p:cNvSpPr>
          <p:nvPr/>
        </p:nvSpPr>
        <p:spPr>
          <a:xfrm>
            <a:off x="266700" y="290305"/>
            <a:ext cx="11432784" cy="906462"/>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r>
              <a:rPr lang="en-US" sz="3600">
                <a:solidFill>
                  <a:schemeClr val="tx2">
                    <a:lumMod val="75000"/>
                  </a:schemeClr>
                </a:solidFill>
                <a:latin typeface="Poppins" panose="00000500000000000000" pitchFamily="2" charset="0"/>
                <a:ea typeface="Helvetica" charset="0"/>
                <a:cs typeface="Poppins" panose="00000500000000000000" pitchFamily="2" charset="0"/>
              </a:rPr>
              <a:t>Patients with HR &gt; 80 bpm: </a:t>
            </a:r>
          </a:p>
          <a:p>
            <a:r>
              <a:rPr lang="en-US" sz="3600">
                <a:solidFill>
                  <a:schemeClr val="tx2">
                    <a:lumMod val="75000"/>
                  </a:schemeClr>
                </a:solidFill>
                <a:latin typeface="Poppins" panose="00000500000000000000" pitchFamily="2" charset="0"/>
                <a:ea typeface="Helvetica" charset="0"/>
                <a:cs typeface="Poppins" panose="00000500000000000000" pitchFamily="2" charset="0"/>
              </a:rPr>
              <a:t>Guidelines recommend BBs and ACEI</a:t>
            </a:r>
          </a:p>
        </p:txBody>
      </p:sp>
      <p:sp>
        <p:nvSpPr>
          <p:cNvPr id="15" name="TextBox 14">
            <a:extLst>
              <a:ext uri="{FF2B5EF4-FFF2-40B4-BE49-F238E27FC236}">
                <a16:creationId xmlns:a16="http://schemas.microsoft.com/office/drawing/2014/main" id="{06EAFD21-5479-A71F-38D7-2129E35F0862}"/>
              </a:ext>
            </a:extLst>
          </p:cNvPr>
          <p:cNvSpPr txBox="1"/>
          <p:nvPr/>
        </p:nvSpPr>
        <p:spPr>
          <a:xfrm>
            <a:off x="266700" y="6380851"/>
            <a:ext cx="8928000" cy="215444"/>
          </a:xfrm>
          <a:prstGeom prst="rect">
            <a:avLst/>
          </a:prstGeom>
          <a:noFill/>
        </p:spPr>
        <p:txBody>
          <a:bodyPr wrap="square" rtlCol="0">
            <a:spAutoFit/>
          </a:bodyPr>
          <a:lstStyle/>
          <a:p>
            <a:pPr defTabSz="914446">
              <a:defRPr/>
            </a:pPr>
            <a:r>
              <a:rPr lang="fr-FR" sz="800">
                <a:solidFill>
                  <a:schemeClr val="tx2">
                    <a:lumMod val="75000"/>
                  </a:schemeClr>
                </a:solidFill>
                <a:latin typeface="Poppins" panose="00000500000000000000" pitchFamily="2" charset="0"/>
                <a:cs typeface="Poppins" panose="00000500000000000000" pitchFamily="2" charset="0"/>
              </a:rPr>
              <a:t>1. Williams B et al. </a:t>
            </a:r>
            <a:r>
              <a:rPr lang="fr-FR" sz="800" err="1">
                <a:solidFill>
                  <a:schemeClr val="tx2">
                    <a:lumMod val="75000"/>
                  </a:schemeClr>
                </a:solidFill>
                <a:latin typeface="Poppins" panose="00000500000000000000" pitchFamily="2" charset="0"/>
                <a:cs typeface="Poppins" panose="00000500000000000000" pitchFamily="2" charset="0"/>
              </a:rPr>
              <a:t>Eur</a:t>
            </a:r>
            <a:r>
              <a:rPr lang="fr-FR" sz="800">
                <a:solidFill>
                  <a:schemeClr val="tx2">
                    <a:lumMod val="75000"/>
                  </a:schemeClr>
                </a:solidFill>
                <a:latin typeface="Poppins" panose="00000500000000000000" pitchFamily="2" charset="0"/>
                <a:cs typeface="Poppins" panose="00000500000000000000" pitchFamily="2" charset="0"/>
              </a:rPr>
              <a:t> </a:t>
            </a:r>
            <a:r>
              <a:rPr lang="fr-FR" sz="800" err="1">
                <a:solidFill>
                  <a:schemeClr val="tx2">
                    <a:lumMod val="75000"/>
                  </a:schemeClr>
                </a:solidFill>
                <a:latin typeface="Poppins" panose="00000500000000000000" pitchFamily="2" charset="0"/>
                <a:cs typeface="Poppins" panose="00000500000000000000" pitchFamily="2" charset="0"/>
              </a:rPr>
              <a:t>Heart</a:t>
            </a:r>
            <a:r>
              <a:rPr lang="fr-FR" sz="800">
                <a:solidFill>
                  <a:schemeClr val="tx2">
                    <a:lumMod val="75000"/>
                  </a:schemeClr>
                </a:solidFill>
                <a:latin typeface="Poppins" panose="00000500000000000000" pitchFamily="2" charset="0"/>
                <a:cs typeface="Poppins" panose="00000500000000000000" pitchFamily="2" charset="0"/>
              </a:rPr>
              <a:t> J. 2018;39(33):3021-3104.  2. Paulus K. et al. </a:t>
            </a:r>
            <a:r>
              <a:rPr lang="fr-FR" sz="800" err="1">
                <a:solidFill>
                  <a:schemeClr val="tx2">
                    <a:lumMod val="75000"/>
                  </a:schemeClr>
                </a:solidFill>
                <a:latin typeface="Poppins" panose="00000500000000000000" pitchFamily="2" charset="0"/>
                <a:cs typeface="Poppins" panose="00000500000000000000" pitchFamily="2" charset="0"/>
              </a:rPr>
              <a:t>Eur</a:t>
            </a:r>
            <a:r>
              <a:rPr lang="fr-FR" sz="800">
                <a:solidFill>
                  <a:schemeClr val="tx2">
                    <a:lumMod val="75000"/>
                  </a:schemeClr>
                </a:solidFill>
                <a:latin typeface="Poppins" panose="00000500000000000000" pitchFamily="2" charset="0"/>
                <a:cs typeface="Poppins" panose="00000500000000000000" pitchFamily="2" charset="0"/>
              </a:rPr>
              <a:t> </a:t>
            </a:r>
            <a:r>
              <a:rPr lang="fr-FR" sz="800" err="1">
                <a:solidFill>
                  <a:schemeClr val="tx2">
                    <a:lumMod val="75000"/>
                  </a:schemeClr>
                </a:solidFill>
                <a:latin typeface="Poppins" panose="00000500000000000000" pitchFamily="2" charset="0"/>
                <a:cs typeface="Poppins" panose="00000500000000000000" pitchFamily="2" charset="0"/>
              </a:rPr>
              <a:t>Heart</a:t>
            </a:r>
            <a:r>
              <a:rPr lang="fr-FR" sz="800">
                <a:solidFill>
                  <a:schemeClr val="tx2">
                    <a:lumMod val="75000"/>
                  </a:schemeClr>
                </a:solidFill>
                <a:latin typeface="Poppins" panose="00000500000000000000" pitchFamily="2" charset="0"/>
                <a:cs typeface="Poppins" panose="00000500000000000000" pitchFamily="2" charset="0"/>
              </a:rPr>
              <a:t> J. (2016) 37, 2893–2962.</a:t>
            </a:r>
          </a:p>
        </p:txBody>
      </p:sp>
    </p:spTree>
    <p:extLst>
      <p:ext uri="{BB962C8B-B14F-4D97-AF65-F5344CB8AC3E}">
        <p14:creationId xmlns:p14="http://schemas.microsoft.com/office/powerpoint/2010/main" val="959540336"/>
      </p:ext>
    </p:extLst>
  </p:cSld>
  <p:clrMapOvr>
    <a:masterClrMapping/>
  </p:clrMapOvr>
  <mc:AlternateContent xmlns:mc="http://schemas.openxmlformats.org/markup-compatibility/2006">
    <mc:Choice xmlns:p14="http://schemas.microsoft.com/office/powerpoint/2010/main" Requires="p14">
      <p:transition p14:dur="10"/>
    </mc:Choice>
    <mc:Fallback>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E6C48F-CF85-3D32-193A-4B729CA2304C}"/>
            </a:ext>
          </a:extLst>
        </p:cNvPr>
        <p:cNvGrpSpPr/>
        <p:nvPr/>
      </p:nvGrpSpPr>
      <p:grpSpPr>
        <a:xfrm>
          <a:off x="0" y="0"/>
          <a:ext cx="0" cy="0"/>
          <a:chOff x="0" y="0"/>
          <a:chExt cx="0" cy="0"/>
        </a:xfrm>
      </p:grpSpPr>
      <p:sp>
        <p:nvSpPr>
          <p:cNvPr id="2" name="Title 5">
            <a:extLst>
              <a:ext uri="{FF2B5EF4-FFF2-40B4-BE49-F238E27FC236}">
                <a16:creationId xmlns:a16="http://schemas.microsoft.com/office/drawing/2014/main" id="{D1C56A44-A7F9-98E8-5418-90CD10F9BCCC}"/>
              </a:ext>
            </a:extLst>
          </p:cNvPr>
          <p:cNvSpPr txBox="1">
            <a:spLocks/>
          </p:cNvSpPr>
          <p:nvPr/>
        </p:nvSpPr>
        <p:spPr>
          <a:xfrm>
            <a:off x="1598901" y="2438400"/>
            <a:ext cx="8994197" cy="1312538"/>
          </a:xfrm>
          <a:prstGeom prst="rect">
            <a:avLst/>
          </a:prstGeom>
        </p:spPr>
        <p:txBody>
          <a:bodyPr vert="horz" lIns="0" tIns="0" rIns="0" bIns="0" rtlCol="0" anchor="t" anchorCtr="0">
            <a:noAutofit/>
          </a:bodyPr>
          <a:lstStyle>
            <a:lvl1pPr algn="l" defTabSz="914400" rtl="0" eaLnBrk="1" latinLnBrk="0" hangingPunct="1">
              <a:lnSpc>
                <a:spcPts val="5200"/>
              </a:lnSpc>
              <a:spcBef>
                <a:spcPct val="0"/>
              </a:spcBef>
              <a:buNone/>
              <a:defRPr sz="4100" b="1" i="0" kern="1200">
                <a:solidFill>
                  <a:schemeClr val="accent1"/>
                </a:solidFill>
                <a:latin typeface="Century Gothic" panose="020B0502020202020204" pitchFamily="34" charset="0"/>
                <a:ea typeface="+mj-ea"/>
                <a:cs typeface="+mj-cs"/>
              </a:defRPr>
            </a:lvl1pPr>
          </a:lstStyle>
          <a:p>
            <a:pPr marL="0" marR="0" lvl="0" indent="0" algn="ctr" defTabSz="914400" rtl="0" eaLnBrk="1" fontAlgn="auto" latinLnBrk="0" hangingPunct="1">
              <a:lnSpc>
                <a:spcPts val="5200"/>
              </a:lnSpc>
              <a:spcBef>
                <a:spcPct val="0"/>
              </a:spcBef>
              <a:spcAft>
                <a:spcPts val="0"/>
              </a:spcAft>
              <a:buClrTx/>
              <a:buSzTx/>
              <a:buFontTx/>
              <a:buNone/>
              <a:tabLst/>
              <a:defRPr/>
            </a:pPr>
            <a:r>
              <a:rPr lang="en-US" sz="4400">
                <a:solidFill>
                  <a:schemeClr val="tx2">
                    <a:lumMod val="75000"/>
                  </a:schemeClr>
                </a:solidFill>
                <a:latin typeface="Poppins" panose="00000500000000000000" pitchFamily="2" charset="0"/>
                <a:cs typeface="Poppins" panose="00000500000000000000" pitchFamily="2" charset="0"/>
              </a:rPr>
              <a:t>Which polypill?</a:t>
            </a:r>
          </a:p>
          <a:p>
            <a:pPr marL="0" marR="0" lvl="0" indent="0" algn="ctr" defTabSz="914400" rtl="0" eaLnBrk="1" fontAlgn="auto" latinLnBrk="0" hangingPunct="1">
              <a:lnSpc>
                <a:spcPts val="5200"/>
              </a:lnSpc>
              <a:spcBef>
                <a:spcPct val="0"/>
              </a:spcBef>
              <a:spcAft>
                <a:spcPts val="0"/>
              </a:spcAft>
              <a:buClrTx/>
              <a:buSzTx/>
              <a:buFontTx/>
              <a:buNone/>
              <a:tabLst/>
              <a:defRPr/>
            </a:pPr>
            <a:endParaRPr lang="en-US" sz="4400">
              <a:solidFill>
                <a:schemeClr val="tx2">
                  <a:lumMod val="75000"/>
                </a:schemeClr>
              </a:solidFill>
              <a:latin typeface="Poppins" panose="00000500000000000000" pitchFamily="2" charset="0"/>
              <a:cs typeface="Poppins" panose="00000500000000000000" pitchFamily="2" charset="0"/>
            </a:endParaRPr>
          </a:p>
          <a:p>
            <a:pPr marL="0" marR="0" lvl="0" indent="0" algn="ctr" defTabSz="914400" rtl="0" eaLnBrk="1" fontAlgn="auto" latinLnBrk="0" hangingPunct="1">
              <a:lnSpc>
                <a:spcPts val="5200"/>
              </a:lnSpc>
              <a:spcBef>
                <a:spcPct val="0"/>
              </a:spcBef>
              <a:spcAft>
                <a:spcPts val="0"/>
              </a:spcAft>
              <a:buClrTx/>
              <a:buSzTx/>
              <a:buFontTx/>
              <a:buNone/>
              <a:tabLst/>
              <a:defRPr/>
            </a:pPr>
            <a:r>
              <a:rPr lang="en-US" sz="4400">
                <a:solidFill>
                  <a:schemeClr val="tx2">
                    <a:lumMod val="75000"/>
                  </a:schemeClr>
                </a:solidFill>
                <a:latin typeface="Poppins" panose="00000500000000000000" pitchFamily="2" charset="0"/>
                <a:cs typeface="Poppins" panose="00000500000000000000" pitchFamily="2" charset="0"/>
              </a:rPr>
              <a:t>Molecule choice matters </a:t>
            </a:r>
            <a:endParaRPr kumimoji="0" lang="en-US" sz="4400" i="0" u="none" strike="noStrike" kern="1200" cap="none" spc="0" normalizeH="0" baseline="0" noProof="0">
              <a:ln>
                <a:noFill/>
              </a:ln>
              <a:solidFill>
                <a:schemeClr val="tx2">
                  <a:lumMod val="75000"/>
                </a:schemeClr>
              </a:solidFill>
              <a:effectLst/>
              <a:uLnTx/>
              <a:uFillTx/>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18893139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C4CF83-FE6F-8067-4856-4D5C4A16EF70}"/>
              </a:ext>
            </a:extLst>
          </p:cNvPr>
          <p:cNvSpPr>
            <a:spLocks noGrp="1"/>
          </p:cNvSpPr>
          <p:nvPr>
            <p:ph type="title"/>
          </p:nvPr>
        </p:nvSpPr>
        <p:spPr/>
        <p:txBody>
          <a:bodyPr>
            <a:normAutofit/>
          </a:bodyPr>
          <a:lstStyle/>
          <a:p>
            <a:r>
              <a:rPr lang="en-ZA" dirty="0"/>
              <a:t>What is Multimorbidity, and how is it different from comorbidity?</a:t>
            </a:r>
          </a:p>
        </p:txBody>
      </p:sp>
      <p:sp>
        <p:nvSpPr>
          <p:cNvPr id="4" name="Text Placeholder 3">
            <a:extLst>
              <a:ext uri="{FF2B5EF4-FFF2-40B4-BE49-F238E27FC236}">
                <a16:creationId xmlns:a16="http://schemas.microsoft.com/office/drawing/2014/main" id="{582CF7F5-09BA-BA51-431A-DB92D7B7010E}"/>
              </a:ext>
            </a:extLst>
          </p:cNvPr>
          <p:cNvSpPr>
            <a:spLocks noGrp="1"/>
          </p:cNvSpPr>
          <p:nvPr>
            <p:ph idx="1"/>
          </p:nvPr>
        </p:nvSpPr>
        <p:spPr/>
        <p:txBody>
          <a:bodyPr>
            <a:normAutofit fontScale="92500"/>
          </a:bodyPr>
          <a:lstStyle/>
          <a:p>
            <a:r>
              <a:rPr lang="en-ZA" dirty="0"/>
              <a:t>Multimorbidity is patient-centred</a:t>
            </a:r>
          </a:p>
          <a:p>
            <a:r>
              <a:rPr lang="en-ZA" dirty="0"/>
              <a:t>2 or more chronic diseases with no index disease</a:t>
            </a:r>
          </a:p>
          <a:p>
            <a:r>
              <a:rPr lang="en-ZA" dirty="0"/>
              <a:t>Conditions are co-equal</a:t>
            </a:r>
          </a:p>
          <a:p>
            <a:r>
              <a:rPr lang="en-ZA" dirty="0"/>
              <a:t>Focus is on the whole patient, their function and QOL</a:t>
            </a:r>
          </a:p>
          <a:p>
            <a:endParaRPr lang="en-ZA" dirty="0"/>
          </a:p>
          <a:p>
            <a:r>
              <a:rPr lang="en-ZA" dirty="0"/>
              <a:t>Comorbidity is disease-centred</a:t>
            </a:r>
          </a:p>
          <a:p>
            <a:r>
              <a:rPr lang="en-ZA" dirty="0"/>
              <a:t>Additional diseases alongside an index condition</a:t>
            </a:r>
          </a:p>
          <a:p>
            <a:r>
              <a:rPr lang="en-ZA" dirty="0"/>
              <a:t>Hierarchy of diseases</a:t>
            </a:r>
          </a:p>
          <a:p>
            <a:r>
              <a:rPr lang="en-ZA" dirty="0"/>
              <a:t>Fragmented, siloed care and greater treatment burden to the patient </a:t>
            </a:r>
          </a:p>
        </p:txBody>
      </p:sp>
    </p:spTree>
    <p:extLst>
      <p:ext uri="{BB962C8B-B14F-4D97-AF65-F5344CB8AC3E}">
        <p14:creationId xmlns:p14="http://schemas.microsoft.com/office/powerpoint/2010/main" val="376201465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2F40A06-08FF-0BE2-40D8-C9241066CE0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981200" y="1208541"/>
            <a:ext cx="7878683" cy="5091233"/>
          </a:xfrm>
          <a:prstGeom prst="rect">
            <a:avLst/>
          </a:prstGeom>
        </p:spPr>
      </p:pic>
      <p:sp>
        <p:nvSpPr>
          <p:cNvPr id="6" name="TextBox 5">
            <a:extLst>
              <a:ext uri="{FF2B5EF4-FFF2-40B4-BE49-F238E27FC236}">
                <a16:creationId xmlns:a16="http://schemas.microsoft.com/office/drawing/2014/main" id="{5B4A1765-48FB-58C0-F2F5-7F509A15D9E3}"/>
              </a:ext>
            </a:extLst>
          </p:cNvPr>
          <p:cNvSpPr txBox="1"/>
          <p:nvPr/>
        </p:nvSpPr>
        <p:spPr>
          <a:xfrm>
            <a:off x="266701" y="6380851"/>
            <a:ext cx="8369299" cy="215444"/>
          </a:xfrm>
          <a:prstGeom prst="rect">
            <a:avLst/>
          </a:prstGeom>
          <a:noFill/>
        </p:spPr>
        <p:txBody>
          <a:bodyPr wrap="square" rtlCol="0">
            <a:spAutoFit/>
          </a:bodyPr>
          <a:lstStyle/>
          <a:p>
            <a:pPr defTabSz="914446">
              <a:defRPr/>
            </a:pPr>
            <a:r>
              <a:rPr lang="en-US" sz="800">
                <a:solidFill>
                  <a:schemeClr val="tx2">
                    <a:lumMod val="75000"/>
                  </a:schemeClr>
                </a:solidFill>
                <a:latin typeface="Poppins" panose="00000500000000000000" pitchFamily="2" charset="0"/>
                <a:cs typeface="Poppins" panose="00000500000000000000" pitchFamily="2" charset="0"/>
              </a:rPr>
              <a:t>2023 ESH Guidelines for the management of arterial hypertension. </a:t>
            </a:r>
            <a:r>
              <a:rPr lang="en-US" sz="800" err="1">
                <a:solidFill>
                  <a:schemeClr val="tx2">
                    <a:lumMod val="75000"/>
                  </a:schemeClr>
                </a:solidFill>
                <a:latin typeface="Poppins" panose="00000500000000000000" pitchFamily="2" charset="0"/>
                <a:cs typeface="Poppins" panose="00000500000000000000" pitchFamily="2" charset="0"/>
              </a:rPr>
              <a:t>Mancia</a:t>
            </a:r>
            <a:r>
              <a:rPr lang="en-US" sz="800">
                <a:solidFill>
                  <a:schemeClr val="tx2">
                    <a:lumMod val="75000"/>
                  </a:schemeClr>
                </a:solidFill>
                <a:latin typeface="Poppins" panose="00000500000000000000" pitchFamily="2" charset="0"/>
                <a:cs typeface="Poppins" panose="00000500000000000000" pitchFamily="2" charset="0"/>
              </a:rPr>
              <a:t> G, et al. J of Hypertension. 2023;1-199.</a:t>
            </a:r>
          </a:p>
        </p:txBody>
      </p:sp>
      <p:sp>
        <p:nvSpPr>
          <p:cNvPr id="7" name="Title 1">
            <a:extLst>
              <a:ext uri="{FF2B5EF4-FFF2-40B4-BE49-F238E27FC236}">
                <a16:creationId xmlns:a16="http://schemas.microsoft.com/office/drawing/2014/main" id="{9F241368-9621-9DE8-4FC2-68C911B53FBD}"/>
              </a:ext>
            </a:extLst>
          </p:cNvPr>
          <p:cNvSpPr txBox="1">
            <a:spLocks/>
          </p:cNvSpPr>
          <p:nvPr/>
        </p:nvSpPr>
        <p:spPr>
          <a:xfrm>
            <a:off x="355600" y="228600"/>
            <a:ext cx="10998200" cy="762000"/>
          </a:xfrm>
          <a:prstGeom prst="rect">
            <a:avLst/>
          </a:prstGeom>
        </p:spPr>
        <p:txBody>
          <a:bodyPr vert="horz" lIns="60960" tIns="30480" rIns="60960" bIns="30480" rtlCol="0" anchor="ctr">
            <a:norm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r>
              <a:rPr lang="en-US" sz="3600">
                <a:solidFill>
                  <a:schemeClr val="tx2">
                    <a:lumMod val="75000"/>
                  </a:schemeClr>
                </a:solidFill>
                <a:latin typeface="Poppins" panose="00000500000000000000" pitchFamily="2" charset="0"/>
                <a:ea typeface="Helvetica" charset="0"/>
                <a:cs typeface="Poppins" panose="00000500000000000000" pitchFamily="2" charset="0"/>
              </a:rPr>
              <a:t>2023 ESH Guidelines molecule combinations</a:t>
            </a:r>
          </a:p>
        </p:txBody>
      </p:sp>
    </p:spTree>
    <p:extLst>
      <p:ext uri="{BB962C8B-B14F-4D97-AF65-F5344CB8AC3E}">
        <p14:creationId xmlns:p14="http://schemas.microsoft.com/office/powerpoint/2010/main" val="159954855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3">
            <a:extLst>
              <a:ext uri="{FF2B5EF4-FFF2-40B4-BE49-F238E27FC236}">
                <a16:creationId xmlns:a16="http://schemas.microsoft.com/office/drawing/2014/main" id="{B2F3D0B4-992A-7C26-868F-C920E2B2854C}"/>
              </a:ext>
            </a:extLst>
          </p:cNvPr>
          <p:cNvSpPr>
            <a:spLocks noGrp="1"/>
          </p:cNvSpPr>
          <p:nvPr>
            <p:ph type="ctrTitle"/>
          </p:nvPr>
        </p:nvSpPr>
        <p:spPr>
          <a:xfrm>
            <a:off x="1524000" y="1447800"/>
            <a:ext cx="9144000" cy="2387600"/>
          </a:xfrm>
        </p:spPr>
        <p:txBody>
          <a:bodyPr>
            <a:normAutofit/>
          </a:bodyPr>
          <a:lstStyle/>
          <a:p>
            <a:r>
              <a:rPr lang="en-US" sz="5334">
                <a:solidFill>
                  <a:schemeClr val="tx2">
                    <a:lumMod val="75000"/>
                  </a:schemeClr>
                </a:solidFill>
                <a:latin typeface="Poppins" panose="00000500000000000000" pitchFamily="2" charset="0"/>
                <a:cs typeface="Poppins" panose="00000500000000000000" pitchFamily="2" charset="0"/>
              </a:rPr>
              <a:t>WHICH A?</a:t>
            </a:r>
            <a:endParaRPr lang="en-ZA" sz="5334">
              <a:solidFill>
                <a:schemeClr val="tx2">
                  <a:lumMod val="75000"/>
                </a:schemeClr>
              </a:solidFill>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348834247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a:extLst>
              <a:ext uri="{FF2B5EF4-FFF2-40B4-BE49-F238E27FC236}">
                <a16:creationId xmlns:a16="http://schemas.microsoft.com/office/drawing/2014/main" id="{2B490123-E521-7262-5A49-31CB203A4D8C}"/>
              </a:ext>
            </a:extLst>
          </p:cNvPr>
          <p:cNvGrpSpPr/>
          <p:nvPr/>
        </p:nvGrpSpPr>
        <p:grpSpPr>
          <a:xfrm>
            <a:off x="5943600" y="1581320"/>
            <a:ext cx="5195547" cy="4550538"/>
            <a:chOff x="6367015" y="1050951"/>
            <a:chExt cx="5405559" cy="4596813"/>
          </a:xfrm>
        </p:grpSpPr>
        <p:pic>
          <p:nvPicPr>
            <p:cNvPr id="6" name="Image 5">
              <a:extLst>
                <a:ext uri="{FF2B5EF4-FFF2-40B4-BE49-F238E27FC236}">
                  <a16:creationId xmlns:a16="http://schemas.microsoft.com/office/drawing/2014/main" id="{1FE3F7EE-14BB-BC02-FC5F-1E92FD2D12DF}"/>
                </a:ext>
              </a:extLst>
            </p:cNvPr>
            <p:cNvPicPr>
              <a:picLocks noChangeAspect="1"/>
            </p:cNvPicPr>
            <p:nvPr/>
          </p:nvPicPr>
          <p:blipFill>
            <a:blip r:embed="rId3" cstate="email">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6792693" y="1050951"/>
              <a:ext cx="4979881" cy="4596813"/>
            </a:xfrm>
            <a:prstGeom prst="rect">
              <a:avLst/>
            </a:prstGeom>
            <a:ln w="19050">
              <a:solidFill>
                <a:srgbClr val="88DC8C"/>
              </a:solidFill>
            </a:ln>
            <a:effectLst/>
          </p:spPr>
        </p:pic>
        <p:sp>
          <p:nvSpPr>
            <p:cNvPr id="10" name="Ellipse 9">
              <a:extLst>
                <a:ext uri="{FF2B5EF4-FFF2-40B4-BE49-F238E27FC236}">
                  <a16:creationId xmlns:a16="http://schemas.microsoft.com/office/drawing/2014/main" id="{C87FEBC0-F982-1A36-D08D-956FE65B01C8}"/>
                </a:ext>
              </a:extLst>
            </p:cNvPr>
            <p:cNvSpPr/>
            <p:nvPr/>
          </p:nvSpPr>
          <p:spPr>
            <a:xfrm>
              <a:off x="6367015" y="1280865"/>
              <a:ext cx="564963" cy="5649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defTabSz="914446" eaLnBrk="0" fontAlgn="base" hangingPunct="0">
                <a:lnSpc>
                  <a:spcPts val="2200"/>
                </a:lnSpc>
                <a:spcBef>
                  <a:spcPct val="0"/>
                </a:spcBef>
                <a:spcAft>
                  <a:spcPct val="0"/>
                </a:spcAft>
                <a:defRPr/>
              </a:pPr>
              <a:endParaRPr lang="fr-FR" sz="1600" b="1" err="1">
                <a:solidFill>
                  <a:srgbClr val="FFFFFF"/>
                </a:solidFill>
                <a:latin typeface="Poppins" panose="00000500000000000000" pitchFamily="2" charset="0"/>
                <a:cs typeface="Poppins" panose="00000500000000000000" pitchFamily="2" charset="0"/>
              </a:endParaRPr>
            </a:p>
          </p:txBody>
        </p:sp>
      </p:grpSp>
      <p:grpSp>
        <p:nvGrpSpPr>
          <p:cNvPr id="19" name="Groupe 18">
            <a:extLst>
              <a:ext uri="{FF2B5EF4-FFF2-40B4-BE49-F238E27FC236}">
                <a16:creationId xmlns:a16="http://schemas.microsoft.com/office/drawing/2014/main" id="{C190A135-4FBC-18AD-B8DA-B2DAC62B644F}"/>
              </a:ext>
            </a:extLst>
          </p:cNvPr>
          <p:cNvGrpSpPr/>
          <p:nvPr/>
        </p:nvGrpSpPr>
        <p:grpSpPr>
          <a:xfrm>
            <a:off x="203200" y="1684357"/>
            <a:ext cx="5845176" cy="2726357"/>
            <a:chOff x="286683" y="1415337"/>
            <a:chExt cx="5845176" cy="2726357"/>
          </a:xfrm>
        </p:grpSpPr>
        <p:sp>
          <p:nvSpPr>
            <p:cNvPr id="12" name="Espace réservé du texte 327">
              <a:extLst>
                <a:ext uri="{FF2B5EF4-FFF2-40B4-BE49-F238E27FC236}">
                  <a16:creationId xmlns:a16="http://schemas.microsoft.com/office/drawing/2014/main" id="{45274269-8EC4-5BE0-4A03-97356EC08AED}"/>
                </a:ext>
              </a:extLst>
            </p:cNvPr>
            <p:cNvSpPr txBox="1">
              <a:spLocks/>
            </p:cNvSpPr>
            <p:nvPr/>
          </p:nvSpPr>
          <p:spPr>
            <a:xfrm>
              <a:off x="573010" y="2267512"/>
              <a:ext cx="5511796" cy="1273885"/>
            </a:xfrm>
            <a:prstGeom prst="rect">
              <a:avLst/>
            </a:prstGeom>
          </p:spPr>
          <p:txBody>
            <a:bodyPr/>
            <a:lstStyle>
              <a:lvl1pPr marL="265113" indent="-265113" algn="l" rtl="0" fontAlgn="base">
                <a:lnSpc>
                  <a:spcPct val="100000"/>
                </a:lnSpc>
                <a:spcBef>
                  <a:spcPts val="600"/>
                </a:spcBef>
                <a:spcAft>
                  <a:spcPct val="0"/>
                </a:spcAft>
                <a:buClr>
                  <a:schemeClr val="accent2"/>
                </a:buClr>
                <a:buSzPct val="75000"/>
                <a:buFont typeface="Wingdings" panose="05000000000000000000" pitchFamily="2" charset="2"/>
                <a:buChar char="l"/>
                <a:defRPr sz="2000" kern="1200">
                  <a:solidFill>
                    <a:schemeClr val="bg2">
                      <a:lumMod val="25000"/>
                    </a:schemeClr>
                  </a:solidFill>
                  <a:latin typeface="Century Gothic" panose="020B0502020202020204" pitchFamily="34" charset="0"/>
                  <a:ea typeface="+mn-ea"/>
                  <a:cs typeface="+mn-cs"/>
                </a:defRPr>
              </a:lvl1pPr>
              <a:lvl2pPr marL="520700" indent="-255588" algn="l" rtl="0" fontAlgn="base">
                <a:lnSpc>
                  <a:spcPct val="100000"/>
                </a:lnSpc>
                <a:spcBef>
                  <a:spcPts val="600"/>
                </a:spcBef>
                <a:spcAft>
                  <a:spcPct val="0"/>
                </a:spcAft>
                <a:buClrTx/>
                <a:buSzPct val="75000"/>
                <a:buFont typeface="Wingdings" panose="05000000000000000000" pitchFamily="2" charset="2"/>
                <a:buChar char="à"/>
                <a:defRPr kern="1200">
                  <a:solidFill>
                    <a:schemeClr val="accent1"/>
                  </a:solidFill>
                  <a:latin typeface="Century Gothic" panose="020B0502020202020204" pitchFamily="34" charset="0"/>
                  <a:ea typeface="+mn-ea"/>
                  <a:cs typeface="+mn-cs"/>
                </a:defRPr>
              </a:lvl2pPr>
              <a:lvl3pPr marL="727075" indent="-206375" algn="l" rtl="0" fontAlgn="base">
                <a:lnSpc>
                  <a:spcPct val="100000"/>
                </a:lnSpc>
                <a:spcBef>
                  <a:spcPts val="600"/>
                </a:spcBef>
                <a:spcAft>
                  <a:spcPct val="0"/>
                </a:spcAft>
                <a:buSzPct val="75000"/>
                <a:buFont typeface="Wingdings" panose="05000000000000000000" pitchFamily="2" charset="2"/>
                <a:buChar char="l"/>
                <a:defRPr sz="1600" kern="1200">
                  <a:solidFill>
                    <a:schemeClr val="accent1">
                      <a:lumMod val="60000"/>
                      <a:lumOff val="40000"/>
                    </a:schemeClr>
                  </a:solidFill>
                  <a:latin typeface="Century Gothic" panose="020B0502020202020204" pitchFamily="34" charset="0"/>
                  <a:ea typeface="+mn-ea"/>
                  <a:cs typeface="+mn-cs"/>
                </a:defRPr>
              </a:lvl3pPr>
              <a:lvl4pPr marL="719138" indent="-142875" algn="l" rtl="0" fontAlgn="base">
                <a:lnSpc>
                  <a:spcPts val="2000"/>
                </a:lnSpc>
                <a:spcBef>
                  <a:spcPct val="0"/>
                </a:spcBef>
                <a:spcAft>
                  <a:spcPct val="0"/>
                </a:spcAft>
                <a:buSzPct val="120000"/>
                <a:buFont typeface="Police système"/>
                <a:buChar char="-"/>
                <a:defRPr sz="1400" kern="1200">
                  <a:solidFill>
                    <a:schemeClr val="accent1"/>
                  </a:solidFill>
                  <a:latin typeface="Century Gothic" panose="020B0502020202020204" pitchFamily="34" charset="0"/>
                  <a:ea typeface="+mn-ea"/>
                  <a:cs typeface="+mn-cs"/>
                </a:defRPr>
              </a:lvl4pPr>
              <a:lvl5pPr marL="719138" algn="l" rtl="0" fontAlgn="base">
                <a:lnSpc>
                  <a:spcPts val="2000"/>
                </a:lnSpc>
                <a:spcBef>
                  <a:spcPct val="0"/>
                </a:spcBef>
                <a:spcAft>
                  <a:spcPct val="0"/>
                </a:spcAft>
                <a:buFont typeface="Arial" panose="020B0604020202020204" pitchFamily="34" charset="0"/>
                <a:defRPr sz="1200" kern="1200">
                  <a:solidFill>
                    <a:schemeClr val="accent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4159" indent="-184159" defTabSz="914446">
                <a:buClr>
                  <a:srgbClr val="F55B41"/>
                </a:buClr>
                <a:defRPr/>
              </a:pPr>
              <a:r>
                <a:rPr lang="fr-FR" sz="1400" b="1" err="1">
                  <a:solidFill>
                    <a:srgbClr val="C00000"/>
                  </a:solidFill>
                  <a:latin typeface="Poppins" panose="00000500000000000000" pitchFamily="2" charset="0"/>
                  <a:cs typeface="Poppins" panose="00000500000000000000" pitchFamily="2" charset="0"/>
                </a:rPr>
                <a:t>Larger</a:t>
              </a:r>
              <a:r>
                <a:rPr lang="fr-FR" sz="1400" b="1">
                  <a:solidFill>
                    <a:srgbClr val="C00000"/>
                  </a:solidFill>
                  <a:latin typeface="Poppins" panose="00000500000000000000" pitchFamily="2" charset="0"/>
                  <a:cs typeface="Poppins" panose="00000500000000000000" pitchFamily="2" charset="0"/>
                </a:rPr>
                <a:t> </a:t>
              </a:r>
              <a:r>
                <a:rPr lang="fr-FR" sz="1400" b="1" err="1">
                  <a:solidFill>
                    <a:srgbClr val="C00000"/>
                  </a:solidFill>
                  <a:latin typeface="Poppins" panose="00000500000000000000" pitchFamily="2" charset="0"/>
                  <a:cs typeface="Poppins" panose="00000500000000000000" pitchFamily="2" charset="0"/>
                </a:rPr>
                <a:t>evidence</a:t>
              </a:r>
              <a:r>
                <a:rPr lang="fr-FR" sz="1400" b="1">
                  <a:solidFill>
                    <a:srgbClr val="C00000"/>
                  </a:solidFill>
                  <a:latin typeface="Poppins" panose="00000500000000000000" pitchFamily="2" charset="0"/>
                  <a:cs typeface="Poppins" panose="00000500000000000000" pitchFamily="2" charset="0"/>
                </a:rPr>
                <a:t> (RCT) </a:t>
              </a:r>
              <a:r>
                <a:rPr lang="fr-FR" sz="1400" b="1" err="1">
                  <a:solidFill>
                    <a:srgbClr val="C00000"/>
                  </a:solidFill>
                  <a:latin typeface="Poppins" panose="00000500000000000000" pitchFamily="2" charset="0"/>
                  <a:cs typeface="Poppins" panose="00000500000000000000" pitchFamily="2" charset="0"/>
                </a:rPr>
                <a:t>with</a:t>
              </a:r>
              <a:r>
                <a:rPr lang="fr-FR" sz="1400" b="1">
                  <a:solidFill>
                    <a:srgbClr val="C00000"/>
                  </a:solidFill>
                  <a:latin typeface="Poppins" panose="00000500000000000000" pitchFamily="2" charset="0"/>
                  <a:cs typeface="Poppins" panose="00000500000000000000" pitchFamily="2" charset="0"/>
                </a:rPr>
                <a:t> </a:t>
              </a:r>
              <a:r>
                <a:rPr lang="fr-FR" sz="1400" b="1" err="1">
                  <a:solidFill>
                    <a:srgbClr val="C00000"/>
                  </a:solidFill>
                  <a:latin typeface="Poppins" panose="00000500000000000000" pitchFamily="2" charset="0"/>
                  <a:cs typeface="Poppins" panose="00000500000000000000" pitchFamily="2" charset="0"/>
                </a:rPr>
                <a:t>ACEi</a:t>
              </a:r>
              <a:r>
                <a:rPr lang="fr-FR" sz="1400" b="1">
                  <a:solidFill>
                    <a:srgbClr val="C00000"/>
                  </a:solidFill>
                  <a:latin typeface="Poppins" panose="00000500000000000000" pitchFamily="2" charset="0"/>
                  <a:cs typeface="Poppins" panose="00000500000000000000" pitchFamily="2" charset="0"/>
                </a:rPr>
                <a:t> </a:t>
              </a:r>
              <a:r>
                <a:rPr lang="fr-FR" sz="1400" err="1">
                  <a:solidFill>
                    <a:srgbClr val="E7E6E6">
                      <a:lumMod val="25000"/>
                    </a:srgbClr>
                  </a:solidFill>
                  <a:latin typeface="Poppins" panose="00000500000000000000" pitchFamily="2" charset="0"/>
                  <a:cs typeface="Poppins" panose="00000500000000000000" pitchFamily="2" charset="0"/>
                </a:rPr>
                <a:t>than</a:t>
              </a:r>
              <a:r>
                <a:rPr lang="fr-FR" sz="1400">
                  <a:solidFill>
                    <a:srgbClr val="E7E6E6">
                      <a:lumMod val="25000"/>
                    </a:srgbClr>
                  </a:solidFill>
                  <a:latin typeface="Poppins" panose="00000500000000000000" pitchFamily="2" charset="0"/>
                  <a:cs typeface="Poppins" panose="00000500000000000000" pitchFamily="2" charset="0"/>
                </a:rPr>
                <a:t> </a:t>
              </a:r>
              <a:r>
                <a:rPr lang="fr-FR" sz="1400" err="1">
                  <a:solidFill>
                    <a:srgbClr val="E7E6E6">
                      <a:lumMod val="25000"/>
                    </a:srgbClr>
                  </a:solidFill>
                  <a:latin typeface="Poppins" panose="00000500000000000000" pitchFamily="2" charset="0"/>
                  <a:cs typeface="Poppins" panose="00000500000000000000" pitchFamily="2" charset="0"/>
                </a:rPr>
                <a:t>with</a:t>
              </a:r>
              <a:r>
                <a:rPr lang="fr-FR" sz="1400">
                  <a:solidFill>
                    <a:srgbClr val="E7E6E6">
                      <a:lumMod val="25000"/>
                    </a:srgbClr>
                  </a:solidFill>
                  <a:latin typeface="Poppins" panose="00000500000000000000" pitchFamily="2" charset="0"/>
                  <a:cs typeface="Poppins" panose="00000500000000000000" pitchFamily="2" charset="0"/>
                </a:rPr>
                <a:t> ARB, </a:t>
              </a:r>
              <a:r>
                <a:rPr lang="fr-FR" sz="1400" b="1" err="1">
                  <a:solidFill>
                    <a:srgbClr val="E7E6E6">
                      <a:lumMod val="25000"/>
                    </a:srgbClr>
                  </a:solidFill>
                  <a:latin typeface="Poppins" panose="00000500000000000000" pitchFamily="2" charset="0"/>
                  <a:cs typeface="Poppins" panose="00000500000000000000" pitchFamily="2" charset="0"/>
                </a:rPr>
                <a:t>particularly</a:t>
              </a:r>
              <a:r>
                <a:rPr lang="fr-FR" sz="1400" b="1">
                  <a:solidFill>
                    <a:srgbClr val="E7E6E6">
                      <a:lumMod val="25000"/>
                    </a:srgbClr>
                  </a:solidFill>
                  <a:latin typeface="Poppins" panose="00000500000000000000" pitchFamily="2" charset="0"/>
                  <a:cs typeface="Poppins" panose="00000500000000000000" pitchFamily="2" charset="0"/>
                </a:rPr>
                <a:t> </a:t>
              </a:r>
              <a:r>
                <a:rPr lang="fr-FR" sz="1400">
                  <a:solidFill>
                    <a:srgbClr val="E7E6E6">
                      <a:lumMod val="25000"/>
                    </a:srgbClr>
                  </a:solidFill>
                  <a:latin typeface="Poppins" panose="00000500000000000000" pitchFamily="2" charset="0"/>
                  <a:cs typeface="Poppins" panose="00000500000000000000" pitchFamily="2" charset="0"/>
                </a:rPr>
                <a:t>in patients </a:t>
              </a:r>
              <a:r>
                <a:rPr lang="fr-FR" sz="1400" err="1">
                  <a:solidFill>
                    <a:srgbClr val="E7E6E6">
                      <a:lumMod val="25000"/>
                    </a:srgbClr>
                  </a:solidFill>
                  <a:latin typeface="Poppins" panose="00000500000000000000" pitchFamily="2" charset="0"/>
                  <a:cs typeface="Poppins" panose="00000500000000000000" pitchFamily="2" charset="0"/>
                </a:rPr>
                <a:t>with</a:t>
              </a:r>
              <a:r>
                <a:rPr lang="fr-FR" sz="1400">
                  <a:solidFill>
                    <a:srgbClr val="E7E6E6">
                      <a:lumMod val="25000"/>
                    </a:srgbClr>
                  </a:solidFill>
                  <a:latin typeface="Poppins" panose="00000500000000000000" pitchFamily="2" charset="0"/>
                  <a:cs typeface="Poppins" panose="00000500000000000000" pitchFamily="2" charset="0"/>
                </a:rPr>
                <a:t> </a:t>
              </a:r>
              <a:r>
                <a:rPr lang="fr-FR" sz="1400" b="1">
                  <a:solidFill>
                    <a:srgbClr val="E7E6E6">
                      <a:lumMod val="25000"/>
                    </a:srgbClr>
                  </a:solidFill>
                  <a:latin typeface="Poppins" panose="00000500000000000000" pitchFamily="2" charset="0"/>
                  <a:cs typeface="Poppins" panose="00000500000000000000" pitchFamily="2" charset="0"/>
                </a:rPr>
                <a:t>HF, CAD and at high CV </a:t>
              </a:r>
              <a:r>
                <a:rPr lang="fr-FR" sz="1400" b="1" err="1">
                  <a:solidFill>
                    <a:srgbClr val="E7E6E6">
                      <a:lumMod val="25000"/>
                    </a:srgbClr>
                  </a:solidFill>
                  <a:latin typeface="Poppins" panose="00000500000000000000" pitchFamily="2" charset="0"/>
                  <a:cs typeface="Poppins" panose="00000500000000000000" pitchFamily="2" charset="0"/>
                </a:rPr>
                <a:t>risk</a:t>
              </a:r>
              <a:endParaRPr lang="fr-FR" sz="1400" b="1">
                <a:solidFill>
                  <a:srgbClr val="E7E6E6">
                    <a:lumMod val="25000"/>
                  </a:srgbClr>
                </a:solidFill>
                <a:latin typeface="Poppins" panose="00000500000000000000" pitchFamily="2" charset="0"/>
                <a:cs typeface="Poppins" panose="00000500000000000000" pitchFamily="2" charset="0"/>
              </a:endParaRPr>
            </a:p>
            <a:p>
              <a:pPr marL="184159" indent="-184159" defTabSz="914446">
                <a:buClr>
                  <a:srgbClr val="F55B41"/>
                </a:buClr>
                <a:defRPr/>
              </a:pPr>
              <a:r>
                <a:rPr lang="fr-FR" sz="1400" b="1" err="1">
                  <a:solidFill>
                    <a:srgbClr val="C00000"/>
                  </a:solidFill>
                  <a:latin typeface="Poppins" panose="00000500000000000000" pitchFamily="2" charset="0"/>
                  <a:cs typeface="Poppins" panose="00000500000000000000" pitchFamily="2" charset="0"/>
                </a:rPr>
                <a:t>ACEis</a:t>
              </a:r>
              <a:r>
                <a:rPr lang="fr-FR" sz="1400" b="1">
                  <a:solidFill>
                    <a:srgbClr val="C00000"/>
                  </a:solidFill>
                  <a:latin typeface="Poppins" panose="00000500000000000000" pitchFamily="2" charset="0"/>
                  <a:cs typeface="Poppins" panose="00000500000000000000" pitchFamily="2" charset="0"/>
                </a:rPr>
                <a:t> (</a:t>
              </a:r>
              <a:r>
                <a:rPr lang="fr-FR" sz="1400" b="1" err="1">
                  <a:solidFill>
                    <a:srgbClr val="C00000"/>
                  </a:solidFill>
                  <a:latin typeface="Poppins" panose="00000500000000000000" pitchFamily="2" charset="0"/>
                  <a:cs typeface="Poppins" panose="00000500000000000000" pitchFamily="2" charset="0"/>
                </a:rPr>
                <a:t>ARBs</a:t>
              </a:r>
              <a:r>
                <a:rPr lang="fr-FR" sz="1400" b="1">
                  <a:solidFill>
                    <a:srgbClr val="C00000"/>
                  </a:solidFill>
                  <a:latin typeface="Poppins" panose="00000500000000000000" pitchFamily="2" charset="0"/>
                  <a:cs typeface="Poppins" panose="00000500000000000000" pitchFamily="2" charset="0"/>
                </a:rPr>
                <a:t> if not </a:t>
              </a:r>
              <a:r>
                <a:rPr lang="fr-FR" sz="1400" b="1" err="1">
                  <a:solidFill>
                    <a:srgbClr val="C00000"/>
                  </a:solidFill>
                  <a:latin typeface="Poppins" panose="00000500000000000000" pitchFamily="2" charset="0"/>
                  <a:cs typeface="Poppins" panose="00000500000000000000" pitchFamily="2" charset="0"/>
                </a:rPr>
                <a:t>tolerated</a:t>
              </a:r>
              <a:r>
                <a:rPr lang="fr-FR" sz="1400" b="1">
                  <a:solidFill>
                    <a:srgbClr val="C00000"/>
                  </a:solidFill>
                  <a:latin typeface="Poppins" panose="00000500000000000000" pitchFamily="2" charset="0"/>
                  <a:cs typeface="Poppins" panose="00000500000000000000" pitchFamily="2" charset="0"/>
                </a:rPr>
                <a:t>) </a:t>
              </a:r>
              <a:r>
                <a:rPr lang="fr-FR" sz="1400">
                  <a:solidFill>
                    <a:srgbClr val="E7E6E6">
                      <a:lumMod val="25000"/>
                    </a:srgbClr>
                  </a:solidFill>
                  <a:latin typeface="Poppins" panose="00000500000000000000" pitchFamily="2" charset="0"/>
                  <a:cs typeface="Poppins" panose="00000500000000000000" pitchFamily="2" charset="0"/>
                </a:rPr>
                <a:t>are </a:t>
              </a:r>
              <a:r>
                <a:rPr lang="fr-FR" sz="1400" err="1">
                  <a:solidFill>
                    <a:srgbClr val="E7E6E6">
                      <a:lumMod val="25000"/>
                    </a:srgbClr>
                  </a:solidFill>
                  <a:latin typeface="Poppins" panose="00000500000000000000" pitchFamily="2" charset="0"/>
                  <a:cs typeface="Poppins" panose="00000500000000000000" pitchFamily="2" charset="0"/>
                </a:rPr>
                <a:t>recommended</a:t>
              </a:r>
              <a:r>
                <a:rPr lang="fr-FR" sz="1400">
                  <a:solidFill>
                    <a:srgbClr val="E7E6E6">
                      <a:lumMod val="25000"/>
                    </a:srgbClr>
                  </a:solidFill>
                  <a:latin typeface="Poppins" panose="00000500000000000000" pitchFamily="2" charset="0"/>
                  <a:cs typeface="Poppins" panose="00000500000000000000" pitchFamily="2" charset="0"/>
                </a:rPr>
                <a:t> </a:t>
              </a:r>
            </a:p>
            <a:p>
              <a:pPr marL="439759" lvl="1" indent="-184159" defTabSz="914446">
                <a:spcBef>
                  <a:spcPts val="200"/>
                </a:spcBef>
                <a:defRPr/>
              </a:pPr>
              <a:r>
                <a:rPr lang="fr-FR">
                  <a:solidFill>
                    <a:prstClr val="black"/>
                  </a:solidFill>
                  <a:latin typeface="Poppins" panose="00000500000000000000" pitchFamily="2" charset="0"/>
                  <a:cs typeface="Poppins" panose="00000500000000000000" pitchFamily="2" charset="0"/>
                </a:rPr>
                <a:t>In patient </a:t>
              </a:r>
              <a:r>
                <a:rPr lang="fr-FR" err="1">
                  <a:solidFill>
                    <a:prstClr val="black"/>
                  </a:solidFill>
                  <a:latin typeface="Poppins" panose="00000500000000000000" pitchFamily="2" charset="0"/>
                  <a:cs typeface="Poppins" panose="00000500000000000000" pitchFamily="2" charset="0"/>
                </a:rPr>
                <a:t>with</a:t>
              </a:r>
              <a:r>
                <a:rPr lang="fr-FR">
                  <a:solidFill>
                    <a:prstClr val="black"/>
                  </a:solidFill>
                  <a:latin typeface="Poppins" panose="00000500000000000000" pitchFamily="2" charset="0"/>
                  <a:cs typeface="Poppins" panose="00000500000000000000" pitchFamily="2" charset="0"/>
                </a:rPr>
                <a:t> CAD</a:t>
              </a:r>
            </a:p>
            <a:p>
              <a:pPr marL="439759" lvl="1" indent="-184159" defTabSz="914446">
                <a:spcBef>
                  <a:spcPts val="200"/>
                </a:spcBef>
                <a:defRPr/>
              </a:pPr>
              <a:r>
                <a:rPr lang="fr-FR">
                  <a:solidFill>
                    <a:prstClr val="black"/>
                  </a:solidFill>
                  <a:latin typeface="Poppins" panose="00000500000000000000" pitchFamily="2" charset="0"/>
                  <a:cs typeface="Poppins" panose="00000500000000000000" pitchFamily="2" charset="0"/>
                </a:rPr>
                <a:t>In patients </a:t>
              </a:r>
              <a:r>
                <a:rPr lang="fr-FR" err="1">
                  <a:solidFill>
                    <a:prstClr val="black"/>
                  </a:solidFill>
                  <a:latin typeface="Poppins" panose="00000500000000000000" pitchFamily="2" charset="0"/>
                  <a:cs typeface="Poppins" panose="00000500000000000000" pitchFamily="2" charset="0"/>
                </a:rPr>
                <a:t>with</a:t>
              </a:r>
              <a:r>
                <a:rPr lang="fr-FR">
                  <a:solidFill>
                    <a:prstClr val="black"/>
                  </a:solidFill>
                  <a:latin typeface="Poppins" panose="00000500000000000000" pitchFamily="2" charset="0"/>
                  <a:cs typeface="Poppins" panose="00000500000000000000" pitchFamily="2" charset="0"/>
                </a:rPr>
                <a:t> </a:t>
              </a:r>
              <a:r>
                <a:rPr lang="fr-FR" err="1">
                  <a:solidFill>
                    <a:prstClr val="black"/>
                  </a:solidFill>
                  <a:latin typeface="Poppins" panose="00000500000000000000" pitchFamily="2" charset="0"/>
                  <a:cs typeface="Poppins" panose="00000500000000000000" pitchFamily="2" charset="0"/>
                </a:rPr>
                <a:t>HFrEF</a:t>
              </a:r>
              <a:endParaRPr lang="fr-FR">
                <a:solidFill>
                  <a:prstClr val="black"/>
                </a:solidFill>
                <a:latin typeface="Poppins" panose="00000500000000000000" pitchFamily="2" charset="0"/>
                <a:cs typeface="Poppins" panose="00000500000000000000" pitchFamily="2" charset="0"/>
              </a:endParaRPr>
            </a:p>
            <a:p>
              <a:pPr marL="0" indent="0" defTabSz="914446">
                <a:buClr>
                  <a:srgbClr val="F55B41"/>
                </a:buClr>
                <a:buNone/>
                <a:defRPr/>
              </a:pPr>
              <a:endParaRPr lang="fr-FR" sz="1400" b="1">
                <a:solidFill>
                  <a:srgbClr val="E7E6E6">
                    <a:lumMod val="25000"/>
                  </a:srgbClr>
                </a:solidFill>
                <a:latin typeface="Poppins" panose="00000500000000000000" pitchFamily="2" charset="0"/>
                <a:cs typeface="Poppins" panose="00000500000000000000" pitchFamily="2" charset="0"/>
              </a:endParaRPr>
            </a:p>
          </p:txBody>
        </p:sp>
        <p:sp>
          <p:nvSpPr>
            <p:cNvPr id="13" name="Forme libre 12">
              <a:extLst>
                <a:ext uri="{FF2B5EF4-FFF2-40B4-BE49-F238E27FC236}">
                  <a16:creationId xmlns:a16="http://schemas.microsoft.com/office/drawing/2014/main" id="{1D86E18C-1A2F-79D2-8A55-5B842052210B}"/>
                </a:ext>
              </a:extLst>
            </p:cNvPr>
            <p:cNvSpPr/>
            <p:nvPr/>
          </p:nvSpPr>
          <p:spPr>
            <a:xfrm>
              <a:off x="493057" y="2142564"/>
              <a:ext cx="5638802" cy="1999130"/>
            </a:xfrm>
            <a:custGeom>
              <a:avLst/>
              <a:gdLst>
                <a:gd name="connsiteX0" fmla="*/ 0 w 2814918"/>
                <a:gd name="connsiteY0" fmla="*/ 4455459 h 4455459"/>
                <a:gd name="connsiteX1" fmla="*/ 0 w 2814918"/>
                <a:gd name="connsiteY1" fmla="*/ 0 h 4455459"/>
                <a:gd name="connsiteX2" fmla="*/ 125506 w 2814918"/>
                <a:gd name="connsiteY2" fmla="*/ 0 h 4455459"/>
                <a:gd name="connsiteX3" fmla="*/ 2814918 w 2814918"/>
                <a:gd name="connsiteY3" fmla="*/ 0 h 4455459"/>
                <a:gd name="connsiteX4" fmla="*/ 2814918 w 2814918"/>
                <a:gd name="connsiteY4" fmla="*/ 4446494 h 445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918" h="4455459">
                  <a:moveTo>
                    <a:pt x="0" y="4455459"/>
                  </a:moveTo>
                  <a:lnTo>
                    <a:pt x="0" y="0"/>
                  </a:lnTo>
                  <a:lnTo>
                    <a:pt x="125506" y="0"/>
                  </a:lnTo>
                  <a:lnTo>
                    <a:pt x="2814918" y="0"/>
                  </a:lnTo>
                  <a:lnTo>
                    <a:pt x="2814918" y="4446494"/>
                  </a:lnTo>
                </a:path>
              </a:pathLst>
            </a:custGeom>
            <a:noFill/>
            <a:ln w="19050">
              <a:solidFill>
                <a:srgbClr val="88DC8C"/>
              </a:solid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defTabSz="914446" eaLnBrk="0" fontAlgn="base" hangingPunct="0">
                <a:lnSpc>
                  <a:spcPts val="2200"/>
                </a:lnSpc>
                <a:spcBef>
                  <a:spcPct val="0"/>
                </a:spcBef>
                <a:spcAft>
                  <a:spcPct val="0"/>
                </a:spcAft>
                <a:defRPr/>
              </a:pPr>
              <a:endParaRPr lang="fr-FR" sz="1600" b="1">
                <a:solidFill>
                  <a:srgbClr val="FFFFFF"/>
                </a:solidFill>
                <a:latin typeface="Poppins" panose="00000500000000000000" pitchFamily="2" charset="0"/>
                <a:cs typeface="Poppins" panose="00000500000000000000" pitchFamily="2" charset="0"/>
              </a:endParaRPr>
            </a:p>
          </p:txBody>
        </p:sp>
        <p:sp>
          <p:nvSpPr>
            <p:cNvPr id="14" name="Rectangle 13">
              <a:extLst>
                <a:ext uri="{FF2B5EF4-FFF2-40B4-BE49-F238E27FC236}">
                  <a16:creationId xmlns:a16="http://schemas.microsoft.com/office/drawing/2014/main" id="{F11EC6B6-6EAC-2DB7-62A1-1E9E02C78E3C}"/>
                </a:ext>
              </a:extLst>
            </p:cNvPr>
            <p:cNvSpPr/>
            <p:nvPr/>
          </p:nvSpPr>
          <p:spPr>
            <a:xfrm>
              <a:off x="824475" y="1420107"/>
              <a:ext cx="4509525" cy="584775"/>
            </a:xfrm>
            <a:prstGeom prst="rect">
              <a:avLst/>
            </a:prstGeom>
            <a:solidFill>
              <a:schemeClr val="bg1"/>
            </a:solidFill>
          </p:spPr>
          <p:txBody>
            <a:bodyPr wrap="square">
              <a:spAutoFit/>
            </a:bodyPr>
            <a:lstStyle/>
            <a:p>
              <a:pPr defTabSz="914446" eaLnBrk="0" fontAlgn="base" hangingPunct="0">
                <a:spcBef>
                  <a:spcPct val="0"/>
                </a:spcBef>
                <a:spcAft>
                  <a:spcPct val="0"/>
                </a:spcAft>
                <a:defRPr/>
              </a:pPr>
              <a:r>
                <a:rPr lang="en-GB" sz="1600" b="1">
                  <a:solidFill>
                    <a:prstClr val="black"/>
                  </a:solidFill>
                  <a:latin typeface="Poppins" panose="00000500000000000000" pitchFamily="2" charset="0"/>
                  <a:cs typeface="Poppins" panose="00000500000000000000" pitchFamily="2" charset="0"/>
                </a:rPr>
                <a:t>2023 ESH guidelines for the management </a:t>
              </a:r>
            </a:p>
            <a:p>
              <a:pPr defTabSz="914446" eaLnBrk="0" fontAlgn="base" hangingPunct="0">
                <a:spcBef>
                  <a:spcPct val="0"/>
                </a:spcBef>
                <a:spcAft>
                  <a:spcPct val="0"/>
                </a:spcAft>
                <a:defRPr/>
              </a:pPr>
              <a:r>
                <a:rPr lang="en-GB" sz="1600" b="1">
                  <a:solidFill>
                    <a:prstClr val="black"/>
                  </a:solidFill>
                  <a:latin typeface="Poppins" panose="00000500000000000000" pitchFamily="2" charset="0"/>
                  <a:cs typeface="Poppins" panose="00000500000000000000" pitchFamily="2" charset="0"/>
                </a:rPr>
                <a:t>of arterial hypertension </a:t>
              </a:r>
            </a:p>
          </p:txBody>
        </p:sp>
        <p:sp>
          <p:nvSpPr>
            <p:cNvPr id="16" name="Ellipse 15">
              <a:extLst>
                <a:ext uri="{FF2B5EF4-FFF2-40B4-BE49-F238E27FC236}">
                  <a16:creationId xmlns:a16="http://schemas.microsoft.com/office/drawing/2014/main" id="{00BD540C-0D24-A5A4-274B-34A8EC4AC199}"/>
                </a:ext>
              </a:extLst>
            </p:cNvPr>
            <p:cNvSpPr/>
            <p:nvPr/>
          </p:nvSpPr>
          <p:spPr>
            <a:xfrm>
              <a:off x="286683" y="1415337"/>
              <a:ext cx="564963" cy="5649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defTabSz="914446" eaLnBrk="0" fontAlgn="base" hangingPunct="0">
                <a:lnSpc>
                  <a:spcPts val="2200"/>
                </a:lnSpc>
                <a:spcBef>
                  <a:spcPct val="0"/>
                </a:spcBef>
                <a:spcAft>
                  <a:spcPct val="0"/>
                </a:spcAft>
                <a:defRPr/>
              </a:pPr>
              <a:endParaRPr lang="fr-FR" sz="1600" b="1" err="1">
                <a:solidFill>
                  <a:srgbClr val="FFFFFF"/>
                </a:solidFill>
                <a:latin typeface="Poppins" panose="00000500000000000000" pitchFamily="2" charset="0"/>
                <a:cs typeface="Poppins" panose="00000500000000000000" pitchFamily="2" charset="0"/>
              </a:endParaRPr>
            </a:p>
          </p:txBody>
        </p:sp>
        <p:pic>
          <p:nvPicPr>
            <p:cNvPr id="18" name="Image 17">
              <a:extLst>
                <a:ext uri="{FF2B5EF4-FFF2-40B4-BE49-F238E27FC236}">
                  <a16:creationId xmlns:a16="http://schemas.microsoft.com/office/drawing/2014/main" id="{09A24573-41EE-389A-B3FA-7277E682E94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t="-1657"/>
            <a:stretch/>
          </p:blipFill>
          <p:spPr>
            <a:xfrm>
              <a:off x="5120238" y="1644782"/>
              <a:ext cx="636856" cy="606048"/>
            </a:xfrm>
            <a:prstGeom prst="rect">
              <a:avLst/>
            </a:prstGeom>
          </p:spPr>
        </p:pic>
      </p:grpSp>
      <p:grpSp>
        <p:nvGrpSpPr>
          <p:cNvPr id="52" name="Groupe 51">
            <a:extLst>
              <a:ext uri="{FF2B5EF4-FFF2-40B4-BE49-F238E27FC236}">
                <a16:creationId xmlns:a16="http://schemas.microsoft.com/office/drawing/2014/main" id="{A585725A-6926-7D51-02B0-9DE331E142E8}"/>
              </a:ext>
            </a:extLst>
          </p:cNvPr>
          <p:cNvGrpSpPr/>
          <p:nvPr/>
        </p:nvGrpSpPr>
        <p:grpSpPr>
          <a:xfrm>
            <a:off x="225566" y="3914508"/>
            <a:ext cx="6007415" cy="1800492"/>
            <a:chOff x="380765" y="4124556"/>
            <a:chExt cx="6007415" cy="1800492"/>
          </a:xfrm>
        </p:grpSpPr>
        <p:sp>
          <p:nvSpPr>
            <p:cNvPr id="20" name="ZoneTexte 19">
              <a:extLst>
                <a:ext uri="{FF2B5EF4-FFF2-40B4-BE49-F238E27FC236}">
                  <a16:creationId xmlns:a16="http://schemas.microsoft.com/office/drawing/2014/main" id="{39925797-F4B8-922B-BAC5-8380DB995BAB}"/>
                </a:ext>
              </a:extLst>
            </p:cNvPr>
            <p:cNvSpPr txBox="1"/>
            <p:nvPr/>
          </p:nvSpPr>
          <p:spPr>
            <a:xfrm>
              <a:off x="481290" y="4572913"/>
              <a:ext cx="2862545" cy="408644"/>
            </a:xfrm>
            <a:prstGeom prst="rect">
              <a:avLst/>
            </a:prstGeom>
            <a:ln w="19050">
              <a:solidFill>
                <a:srgbClr val="88DC8C"/>
              </a:solidFill>
            </a:ln>
          </p:spPr>
          <p:style>
            <a:lnRef idx="2">
              <a:schemeClr val="accent1"/>
            </a:lnRef>
            <a:fillRef idx="1">
              <a:schemeClr val="lt1"/>
            </a:fillRef>
            <a:effectRef idx="0">
              <a:schemeClr val="accent1"/>
            </a:effectRef>
            <a:fontRef idx="minor">
              <a:schemeClr val="dk1"/>
            </a:fontRef>
          </p:style>
          <p:txBody>
            <a:bodyPr wrap="square" lIns="0" tIns="0" rIns="0" bIns="0" rtlCol="0" anchor="ctr" anchorCtr="0">
              <a:noAutofit/>
            </a:bodyPr>
            <a:lstStyle/>
            <a:p>
              <a:pPr algn="ctr" defTabSz="914446" eaLnBrk="0" fontAlgn="base" hangingPunct="0">
                <a:spcBef>
                  <a:spcPct val="0"/>
                </a:spcBef>
                <a:spcAft>
                  <a:spcPct val="0"/>
                </a:spcAft>
                <a:defRPr/>
              </a:pPr>
              <a:r>
                <a:rPr lang="en-GB" sz="900">
                  <a:solidFill>
                    <a:prstClr val="black"/>
                  </a:solidFill>
                  <a:latin typeface="Poppins" panose="00000500000000000000" pitchFamily="2" charset="0"/>
                  <a:cs typeface="Poppins" panose="00000500000000000000" pitchFamily="2" charset="0"/>
                </a:rPr>
                <a:t>2023 ESC Guidelines for the management</a:t>
              </a:r>
            </a:p>
            <a:p>
              <a:pPr algn="ctr" defTabSz="914446" eaLnBrk="0" fontAlgn="base" hangingPunct="0">
                <a:spcBef>
                  <a:spcPct val="0"/>
                </a:spcBef>
                <a:spcAft>
                  <a:spcPct val="0"/>
                </a:spcAft>
                <a:defRPr/>
              </a:pPr>
              <a:r>
                <a:rPr lang="en-GB" sz="900">
                  <a:solidFill>
                    <a:prstClr val="black"/>
                  </a:solidFill>
                  <a:latin typeface="Poppins" panose="00000500000000000000" pitchFamily="2" charset="0"/>
                  <a:cs typeface="Poppins" panose="00000500000000000000" pitchFamily="2" charset="0"/>
                </a:rPr>
                <a:t>of acute coronary syndromes</a:t>
              </a:r>
            </a:p>
          </p:txBody>
        </p:sp>
        <p:sp>
          <p:nvSpPr>
            <p:cNvPr id="25" name="Rectangle 24">
              <a:extLst>
                <a:ext uri="{FF2B5EF4-FFF2-40B4-BE49-F238E27FC236}">
                  <a16:creationId xmlns:a16="http://schemas.microsoft.com/office/drawing/2014/main" id="{DC23DEA6-D85D-910D-CF94-A44203CCC4C6}"/>
                </a:ext>
              </a:extLst>
            </p:cNvPr>
            <p:cNvSpPr/>
            <p:nvPr/>
          </p:nvSpPr>
          <p:spPr>
            <a:xfrm>
              <a:off x="1613648" y="4124556"/>
              <a:ext cx="3514164" cy="400110"/>
            </a:xfrm>
            <a:prstGeom prst="rect">
              <a:avLst/>
            </a:prstGeom>
          </p:spPr>
          <p:txBody>
            <a:bodyPr wrap="square">
              <a:spAutoFit/>
            </a:bodyPr>
            <a:lstStyle/>
            <a:p>
              <a:pPr algn="ctr" defTabSz="914446" eaLnBrk="0" fontAlgn="base" hangingPunct="0">
                <a:spcBef>
                  <a:spcPct val="0"/>
                </a:spcBef>
                <a:spcAft>
                  <a:spcPct val="0"/>
                </a:spcAft>
                <a:defRPr/>
              </a:pPr>
              <a:r>
                <a:rPr lang="en-GB" sz="2000" b="1">
                  <a:solidFill>
                    <a:prstClr val="black"/>
                  </a:solidFill>
                  <a:latin typeface="Poppins" panose="00000500000000000000" pitchFamily="2" charset="0"/>
                  <a:cs typeface="Poppins" panose="00000500000000000000" pitchFamily="2" charset="0"/>
                </a:rPr>
                <a:t>√ </a:t>
              </a:r>
              <a:r>
                <a:rPr lang="en-GB" sz="1600" b="1" err="1">
                  <a:solidFill>
                    <a:prstClr val="black"/>
                  </a:solidFill>
                  <a:latin typeface="Poppins" panose="00000500000000000000" pitchFamily="2" charset="0"/>
                  <a:cs typeface="Poppins" panose="00000500000000000000" pitchFamily="2" charset="0"/>
                </a:rPr>
                <a:t>ACEis</a:t>
              </a:r>
              <a:r>
                <a:rPr lang="en-GB" sz="1600" b="1">
                  <a:solidFill>
                    <a:prstClr val="black"/>
                  </a:solidFill>
                  <a:latin typeface="Poppins" panose="00000500000000000000" pitchFamily="2" charset="0"/>
                  <a:cs typeface="Poppins" panose="00000500000000000000" pitchFamily="2" charset="0"/>
                </a:rPr>
                <a:t> </a:t>
              </a:r>
              <a:r>
                <a:rPr lang="en-GB" sz="1400">
                  <a:solidFill>
                    <a:prstClr val="black"/>
                  </a:solidFill>
                  <a:latin typeface="Poppins" panose="00000500000000000000" pitchFamily="2" charset="0"/>
                  <a:cs typeface="Poppins" panose="00000500000000000000" pitchFamily="2" charset="0"/>
                </a:rPr>
                <a:t>(ARBs if not tolerated) </a:t>
              </a:r>
              <a:endParaRPr lang="en-GB" sz="1600">
                <a:solidFill>
                  <a:prstClr val="black"/>
                </a:solidFill>
                <a:latin typeface="Poppins" panose="00000500000000000000" pitchFamily="2" charset="0"/>
                <a:cs typeface="Poppins" panose="00000500000000000000" pitchFamily="2" charset="0"/>
              </a:endParaRPr>
            </a:p>
          </p:txBody>
        </p:sp>
        <p:sp>
          <p:nvSpPr>
            <p:cNvPr id="26" name="ZoneTexte 25">
              <a:extLst>
                <a:ext uri="{FF2B5EF4-FFF2-40B4-BE49-F238E27FC236}">
                  <a16:creationId xmlns:a16="http://schemas.microsoft.com/office/drawing/2014/main" id="{5F067FC9-CF5B-3FAA-4D08-1F2ABB5CA0A5}"/>
                </a:ext>
              </a:extLst>
            </p:cNvPr>
            <p:cNvSpPr txBox="1"/>
            <p:nvPr/>
          </p:nvSpPr>
          <p:spPr>
            <a:xfrm>
              <a:off x="481290" y="5044659"/>
              <a:ext cx="2862545" cy="408644"/>
            </a:xfrm>
            <a:prstGeom prst="rect">
              <a:avLst/>
            </a:prstGeom>
            <a:ln w="19050">
              <a:solidFill>
                <a:srgbClr val="88DC8C"/>
              </a:solidFill>
            </a:ln>
          </p:spPr>
          <p:style>
            <a:lnRef idx="2">
              <a:schemeClr val="accent1"/>
            </a:lnRef>
            <a:fillRef idx="1">
              <a:schemeClr val="lt1"/>
            </a:fillRef>
            <a:effectRef idx="0">
              <a:schemeClr val="accent1"/>
            </a:effectRef>
            <a:fontRef idx="minor">
              <a:schemeClr val="dk1"/>
            </a:fontRef>
          </p:style>
          <p:txBody>
            <a:bodyPr wrap="square" lIns="0" tIns="0" rIns="0" bIns="0" rtlCol="0" anchor="ctr" anchorCtr="0">
              <a:noAutofit/>
            </a:bodyPr>
            <a:lstStyle/>
            <a:p>
              <a:pPr algn="ctr" defTabSz="914446" eaLnBrk="0" fontAlgn="base" hangingPunct="0">
                <a:spcBef>
                  <a:spcPct val="0"/>
                </a:spcBef>
                <a:spcAft>
                  <a:spcPct val="0"/>
                </a:spcAft>
                <a:defRPr/>
              </a:pPr>
              <a:r>
                <a:rPr lang="en-GB" sz="900">
                  <a:solidFill>
                    <a:prstClr val="black"/>
                  </a:solidFill>
                  <a:latin typeface="Poppins" panose="00000500000000000000" pitchFamily="2" charset="0"/>
                  <a:cs typeface="Poppins" panose="00000500000000000000" pitchFamily="2" charset="0"/>
                </a:rPr>
                <a:t>2021 ESC Guidelines for the diagnosis &amp;</a:t>
              </a:r>
            </a:p>
            <a:p>
              <a:pPr algn="ctr" defTabSz="914446" eaLnBrk="0" fontAlgn="base" hangingPunct="0">
                <a:spcBef>
                  <a:spcPct val="0"/>
                </a:spcBef>
                <a:spcAft>
                  <a:spcPct val="0"/>
                </a:spcAft>
                <a:defRPr/>
              </a:pPr>
              <a:r>
                <a:rPr lang="en-GB" sz="900">
                  <a:solidFill>
                    <a:prstClr val="black"/>
                  </a:solidFill>
                  <a:latin typeface="Poppins" panose="00000500000000000000" pitchFamily="2" charset="0"/>
                  <a:cs typeface="Poppins" panose="00000500000000000000" pitchFamily="2" charset="0"/>
                </a:rPr>
                <a:t>treatment of acute &amp; chronic heart failure</a:t>
              </a:r>
            </a:p>
          </p:txBody>
        </p:sp>
        <p:sp>
          <p:nvSpPr>
            <p:cNvPr id="27" name="ZoneTexte 26">
              <a:extLst>
                <a:ext uri="{FF2B5EF4-FFF2-40B4-BE49-F238E27FC236}">
                  <a16:creationId xmlns:a16="http://schemas.microsoft.com/office/drawing/2014/main" id="{CF9BD9CB-69B0-420D-BD78-837745362893}"/>
                </a:ext>
              </a:extLst>
            </p:cNvPr>
            <p:cNvSpPr txBox="1"/>
            <p:nvPr/>
          </p:nvSpPr>
          <p:spPr>
            <a:xfrm>
              <a:off x="481290" y="5516404"/>
              <a:ext cx="2862545" cy="408644"/>
            </a:xfrm>
            <a:prstGeom prst="rect">
              <a:avLst/>
            </a:prstGeom>
            <a:ln w="19050">
              <a:solidFill>
                <a:srgbClr val="88DC8C"/>
              </a:solidFill>
            </a:ln>
          </p:spPr>
          <p:style>
            <a:lnRef idx="2">
              <a:schemeClr val="accent1"/>
            </a:lnRef>
            <a:fillRef idx="1">
              <a:schemeClr val="lt1"/>
            </a:fillRef>
            <a:effectRef idx="0">
              <a:schemeClr val="accent1"/>
            </a:effectRef>
            <a:fontRef idx="minor">
              <a:schemeClr val="dk1"/>
            </a:fontRef>
          </p:style>
          <p:txBody>
            <a:bodyPr wrap="square" lIns="0" tIns="0" rIns="0" bIns="0" rtlCol="0" anchor="ctr" anchorCtr="0">
              <a:noAutofit/>
            </a:bodyPr>
            <a:lstStyle>
              <a:defPPr>
                <a:defRPr lang="fr-FR"/>
              </a:defPPr>
              <a:lvl1pPr algn="ctr">
                <a:defRPr sz="1050">
                  <a:solidFill>
                    <a:schemeClr val="tx2"/>
                  </a:solidFill>
                  <a:latin typeface="Century Gothic" panose="020B0502020202020204" pitchFamily="34" charset="0"/>
                </a:defRPr>
              </a:lvl1pPr>
            </a:lstStyle>
            <a:p>
              <a:pPr defTabSz="914446" eaLnBrk="0" fontAlgn="base" hangingPunct="0">
                <a:spcBef>
                  <a:spcPct val="0"/>
                </a:spcBef>
                <a:spcAft>
                  <a:spcPct val="0"/>
                </a:spcAft>
                <a:defRPr/>
              </a:pPr>
              <a:r>
                <a:rPr lang="en-GB" sz="900">
                  <a:solidFill>
                    <a:prstClr val="black"/>
                  </a:solidFill>
                  <a:latin typeface="Poppins" panose="00000500000000000000" pitchFamily="2" charset="0"/>
                  <a:cs typeface="Poppins" panose="00000500000000000000" pitchFamily="2" charset="0"/>
                </a:rPr>
                <a:t>2019 ESC Guidelines for the diagnosis &amp;</a:t>
              </a:r>
            </a:p>
            <a:p>
              <a:pPr defTabSz="914446" eaLnBrk="0" fontAlgn="base" hangingPunct="0">
                <a:spcBef>
                  <a:spcPct val="0"/>
                </a:spcBef>
                <a:spcAft>
                  <a:spcPct val="0"/>
                </a:spcAft>
                <a:defRPr/>
              </a:pPr>
              <a:r>
                <a:rPr lang="en-GB" sz="900">
                  <a:solidFill>
                    <a:prstClr val="black"/>
                  </a:solidFill>
                  <a:latin typeface="Poppins" panose="00000500000000000000" pitchFamily="2" charset="0"/>
                  <a:cs typeface="Poppins" panose="00000500000000000000" pitchFamily="2" charset="0"/>
                </a:rPr>
                <a:t>management of chronic coronary syndromes</a:t>
              </a:r>
            </a:p>
          </p:txBody>
        </p:sp>
        <p:sp>
          <p:nvSpPr>
            <p:cNvPr id="28" name="ZoneTexte 27">
              <a:extLst>
                <a:ext uri="{FF2B5EF4-FFF2-40B4-BE49-F238E27FC236}">
                  <a16:creationId xmlns:a16="http://schemas.microsoft.com/office/drawing/2014/main" id="{15FD85DD-D767-667C-1DA2-D430EF0D0D32}"/>
                </a:ext>
              </a:extLst>
            </p:cNvPr>
            <p:cNvSpPr txBox="1"/>
            <p:nvPr/>
          </p:nvSpPr>
          <p:spPr>
            <a:xfrm>
              <a:off x="3431704" y="4572913"/>
              <a:ext cx="2862545" cy="408644"/>
            </a:xfrm>
            <a:prstGeom prst="rect">
              <a:avLst/>
            </a:prstGeom>
            <a:ln w="19050">
              <a:solidFill>
                <a:srgbClr val="88DC8C"/>
              </a:solidFill>
            </a:ln>
          </p:spPr>
          <p:style>
            <a:lnRef idx="2">
              <a:schemeClr val="accent1"/>
            </a:lnRef>
            <a:fillRef idx="1">
              <a:schemeClr val="lt1"/>
            </a:fillRef>
            <a:effectRef idx="0">
              <a:schemeClr val="accent1"/>
            </a:effectRef>
            <a:fontRef idx="minor">
              <a:schemeClr val="dk1"/>
            </a:fontRef>
          </p:style>
          <p:txBody>
            <a:bodyPr wrap="square" lIns="0" tIns="0" rIns="0" bIns="0" rtlCol="0" anchor="ctr" anchorCtr="0">
              <a:noAutofit/>
            </a:bodyPr>
            <a:lstStyle/>
            <a:p>
              <a:pPr algn="ctr" defTabSz="914446" eaLnBrk="0" fontAlgn="base" hangingPunct="0">
                <a:spcBef>
                  <a:spcPct val="0"/>
                </a:spcBef>
                <a:spcAft>
                  <a:spcPct val="0"/>
                </a:spcAft>
                <a:defRPr/>
              </a:pPr>
              <a:r>
                <a:rPr lang="en-GB" sz="900">
                  <a:solidFill>
                    <a:prstClr val="black"/>
                  </a:solidFill>
                  <a:latin typeface="Poppins" panose="00000500000000000000" pitchFamily="2" charset="0"/>
                  <a:cs typeface="Poppins" panose="00000500000000000000" pitchFamily="2" charset="0"/>
                </a:rPr>
                <a:t>2023 AHA/ACC Guideline for the Management </a:t>
              </a:r>
              <a:br>
                <a:rPr lang="en-GB" sz="900">
                  <a:solidFill>
                    <a:prstClr val="black"/>
                  </a:solidFill>
                  <a:latin typeface="Poppins" panose="00000500000000000000" pitchFamily="2" charset="0"/>
                  <a:cs typeface="Poppins" panose="00000500000000000000" pitchFamily="2" charset="0"/>
                </a:rPr>
              </a:br>
              <a:r>
                <a:rPr lang="en-GB" sz="900">
                  <a:solidFill>
                    <a:prstClr val="black"/>
                  </a:solidFill>
                  <a:latin typeface="Poppins" panose="00000500000000000000" pitchFamily="2" charset="0"/>
                  <a:cs typeface="Poppins" panose="00000500000000000000" pitchFamily="2" charset="0"/>
                </a:rPr>
                <a:t>of Patients With Chronic Coronary Disease</a:t>
              </a:r>
            </a:p>
          </p:txBody>
        </p:sp>
        <p:sp>
          <p:nvSpPr>
            <p:cNvPr id="29" name="ZoneTexte 28">
              <a:extLst>
                <a:ext uri="{FF2B5EF4-FFF2-40B4-BE49-F238E27FC236}">
                  <a16:creationId xmlns:a16="http://schemas.microsoft.com/office/drawing/2014/main" id="{4AB0FD06-2A61-FB3C-7017-0807760A76C7}"/>
                </a:ext>
              </a:extLst>
            </p:cNvPr>
            <p:cNvSpPr txBox="1"/>
            <p:nvPr/>
          </p:nvSpPr>
          <p:spPr>
            <a:xfrm>
              <a:off x="3431704" y="5044659"/>
              <a:ext cx="2862545" cy="408644"/>
            </a:xfrm>
            <a:prstGeom prst="rect">
              <a:avLst/>
            </a:prstGeom>
            <a:ln w="19050">
              <a:solidFill>
                <a:srgbClr val="88DC8C"/>
              </a:solidFill>
            </a:ln>
          </p:spPr>
          <p:style>
            <a:lnRef idx="2">
              <a:schemeClr val="accent1"/>
            </a:lnRef>
            <a:fillRef idx="1">
              <a:schemeClr val="lt1"/>
            </a:fillRef>
            <a:effectRef idx="0">
              <a:schemeClr val="accent1"/>
            </a:effectRef>
            <a:fontRef idx="minor">
              <a:schemeClr val="dk1"/>
            </a:fontRef>
          </p:style>
          <p:txBody>
            <a:bodyPr wrap="square" lIns="0" tIns="0" rIns="0" bIns="0" rtlCol="0" anchor="ctr" anchorCtr="0">
              <a:noAutofit/>
            </a:bodyPr>
            <a:lstStyle/>
            <a:p>
              <a:pPr algn="ctr" defTabSz="914446" eaLnBrk="0" fontAlgn="base" hangingPunct="0">
                <a:spcBef>
                  <a:spcPct val="0"/>
                </a:spcBef>
                <a:spcAft>
                  <a:spcPct val="0"/>
                </a:spcAft>
                <a:defRPr/>
              </a:pPr>
              <a:r>
                <a:rPr lang="en-GB" sz="900">
                  <a:solidFill>
                    <a:prstClr val="black"/>
                  </a:solidFill>
                  <a:latin typeface="Poppins" panose="00000500000000000000" pitchFamily="2" charset="0"/>
                  <a:cs typeface="Poppins" panose="00000500000000000000" pitchFamily="2" charset="0"/>
                </a:rPr>
                <a:t>2022 AHA/ACC/HFSA Guideline </a:t>
              </a:r>
              <a:br>
                <a:rPr lang="en-GB" sz="900">
                  <a:solidFill>
                    <a:prstClr val="black"/>
                  </a:solidFill>
                  <a:latin typeface="Poppins" panose="00000500000000000000" pitchFamily="2" charset="0"/>
                  <a:cs typeface="Poppins" panose="00000500000000000000" pitchFamily="2" charset="0"/>
                </a:rPr>
              </a:br>
              <a:r>
                <a:rPr lang="en-GB" sz="900">
                  <a:solidFill>
                    <a:prstClr val="black"/>
                  </a:solidFill>
                  <a:latin typeface="Poppins" panose="00000500000000000000" pitchFamily="2" charset="0"/>
                  <a:cs typeface="Poppins" panose="00000500000000000000" pitchFamily="2" charset="0"/>
                </a:rPr>
                <a:t>for the Management of Heart Failure</a:t>
              </a:r>
            </a:p>
          </p:txBody>
        </p:sp>
        <p:cxnSp>
          <p:nvCxnSpPr>
            <p:cNvPr id="32" name="Connecteur droit 31">
              <a:extLst>
                <a:ext uri="{FF2B5EF4-FFF2-40B4-BE49-F238E27FC236}">
                  <a16:creationId xmlns:a16="http://schemas.microsoft.com/office/drawing/2014/main" id="{A373EF8E-9ECD-D063-221A-8E74290840D9}"/>
                </a:ext>
              </a:extLst>
            </p:cNvPr>
            <p:cNvCxnSpPr>
              <a:cxnSpLocks/>
            </p:cNvCxnSpPr>
            <p:nvPr/>
          </p:nvCxnSpPr>
          <p:spPr>
            <a:xfrm>
              <a:off x="475129" y="4365813"/>
              <a:ext cx="1443318" cy="0"/>
            </a:xfrm>
            <a:prstGeom prst="line">
              <a:avLst/>
            </a:prstGeom>
            <a:ln w="25400">
              <a:solidFill>
                <a:schemeClr val="accent3">
                  <a:lumMod val="20000"/>
                  <a:lumOff val="8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34" name="Connecteur droit 33">
              <a:extLst>
                <a:ext uri="{FF2B5EF4-FFF2-40B4-BE49-F238E27FC236}">
                  <a16:creationId xmlns:a16="http://schemas.microsoft.com/office/drawing/2014/main" id="{C3B241DB-F9BB-80B2-3563-CC76A7511165}"/>
                </a:ext>
              </a:extLst>
            </p:cNvPr>
            <p:cNvCxnSpPr>
              <a:cxnSpLocks/>
            </p:cNvCxnSpPr>
            <p:nvPr/>
          </p:nvCxnSpPr>
          <p:spPr>
            <a:xfrm>
              <a:off x="4787153" y="4365813"/>
              <a:ext cx="1482334" cy="0"/>
            </a:xfrm>
            <a:prstGeom prst="line">
              <a:avLst/>
            </a:prstGeom>
            <a:ln w="25400">
              <a:solidFill>
                <a:schemeClr val="accent3">
                  <a:lumMod val="20000"/>
                  <a:lumOff val="80000"/>
                </a:schemeClr>
              </a:solidFill>
              <a:prstDash val="solid"/>
            </a:ln>
          </p:spPr>
          <p:style>
            <a:lnRef idx="1">
              <a:schemeClr val="accent1"/>
            </a:lnRef>
            <a:fillRef idx="0">
              <a:schemeClr val="accent1"/>
            </a:fillRef>
            <a:effectRef idx="0">
              <a:schemeClr val="accent1"/>
            </a:effectRef>
            <a:fontRef idx="minor">
              <a:schemeClr val="tx1"/>
            </a:fontRef>
          </p:style>
        </p:cxnSp>
        <p:sp>
          <p:nvSpPr>
            <p:cNvPr id="38" name="Ellipse 37">
              <a:extLst>
                <a:ext uri="{FF2B5EF4-FFF2-40B4-BE49-F238E27FC236}">
                  <a16:creationId xmlns:a16="http://schemas.microsoft.com/office/drawing/2014/main" id="{3789CDD9-7526-BB47-E330-F70C33182318}"/>
                </a:ext>
              </a:extLst>
            </p:cNvPr>
            <p:cNvSpPr/>
            <p:nvPr/>
          </p:nvSpPr>
          <p:spPr>
            <a:xfrm>
              <a:off x="380765" y="4211783"/>
              <a:ext cx="436196" cy="43619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defTabSz="914446" eaLnBrk="0" fontAlgn="base" hangingPunct="0">
                <a:lnSpc>
                  <a:spcPts val="2200"/>
                </a:lnSpc>
                <a:spcBef>
                  <a:spcPct val="0"/>
                </a:spcBef>
                <a:spcAft>
                  <a:spcPct val="0"/>
                </a:spcAft>
                <a:defRPr/>
              </a:pPr>
              <a:endParaRPr lang="fr-FR" sz="1600" b="1" err="1">
                <a:solidFill>
                  <a:srgbClr val="FFFFFF"/>
                </a:solidFill>
                <a:latin typeface="Poppins" panose="00000500000000000000" pitchFamily="2" charset="0"/>
                <a:cs typeface="Poppins" panose="00000500000000000000" pitchFamily="2" charset="0"/>
              </a:endParaRPr>
            </a:p>
          </p:txBody>
        </p:sp>
        <p:sp>
          <p:nvSpPr>
            <p:cNvPr id="44" name="Ellipse 43">
              <a:extLst>
                <a:ext uri="{FF2B5EF4-FFF2-40B4-BE49-F238E27FC236}">
                  <a16:creationId xmlns:a16="http://schemas.microsoft.com/office/drawing/2014/main" id="{D4D112CE-C7AF-2DCC-9363-030F6DAA6F34}"/>
                </a:ext>
              </a:extLst>
            </p:cNvPr>
            <p:cNvSpPr/>
            <p:nvPr/>
          </p:nvSpPr>
          <p:spPr>
            <a:xfrm>
              <a:off x="5951984" y="4211783"/>
              <a:ext cx="436196" cy="43619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defTabSz="914446" eaLnBrk="0" fontAlgn="base" hangingPunct="0">
                <a:lnSpc>
                  <a:spcPts val="2200"/>
                </a:lnSpc>
                <a:spcBef>
                  <a:spcPct val="0"/>
                </a:spcBef>
                <a:spcAft>
                  <a:spcPct val="0"/>
                </a:spcAft>
                <a:defRPr/>
              </a:pPr>
              <a:endParaRPr lang="fr-FR" sz="1600" b="1" err="1">
                <a:solidFill>
                  <a:srgbClr val="FFFFFF"/>
                </a:solidFill>
                <a:latin typeface="Poppins" panose="00000500000000000000" pitchFamily="2" charset="0"/>
                <a:cs typeface="Poppins" panose="00000500000000000000" pitchFamily="2" charset="0"/>
              </a:endParaRPr>
            </a:p>
          </p:txBody>
        </p:sp>
      </p:grpSp>
      <p:sp>
        <p:nvSpPr>
          <p:cNvPr id="2" name="Title 1">
            <a:extLst>
              <a:ext uri="{FF2B5EF4-FFF2-40B4-BE49-F238E27FC236}">
                <a16:creationId xmlns:a16="http://schemas.microsoft.com/office/drawing/2014/main" id="{38F9C4F6-D35E-8426-12F9-3E2B47D43CB1}"/>
              </a:ext>
            </a:extLst>
          </p:cNvPr>
          <p:cNvSpPr txBox="1">
            <a:spLocks/>
          </p:cNvSpPr>
          <p:nvPr/>
        </p:nvSpPr>
        <p:spPr>
          <a:xfrm>
            <a:off x="355600" y="457200"/>
            <a:ext cx="10058400"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r>
              <a:rPr lang="en-US" sz="3600">
                <a:solidFill>
                  <a:schemeClr val="tx2">
                    <a:lumMod val="75000"/>
                  </a:schemeClr>
                </a:solidFill>
                <a:latin typeface="Poppins" panose="00000500000000000000" pitchFamily="2" charset="0"/>
                <a:ea typeface="Helvetica" charset="0"/>
                <a:cs typeface="Poppins" panose="00000500000000000000" pitchFamily="2" charset="0"/>
              </a:rPr>
              <a:t>Continuous support of </a:t>
            </a:r>
            <a:r>
              <a:rPr lang="en-US" sz="3600" err="1">
                <a:solidFill>
                  <a:schemeClr val="tx2">
                    <a:lumMod val="75000"/>
                  </a:schemeClr>
                </a:solidFill>
                <a:latin typeface="Poppins" panose="00000500000000000000" pitchFamily="2" charset="0"/>
                <a:ea typeface="Helvetica" charset="0"/>
                <a:cs typeface="Poppins" panose="00000500000000000000" pitchFamily="2" charset="0"/>
              </a:rPr>
              <a:t>ACEi</a:t>
            </a:r>
            <a:r>
              <a:rPr lang="en-US" sz="3600">
                <a:solidFill>
                  <a:schemeClr val="tx2">
                    <a:lumMod val="75000"/>
                  </a:schemeClr>
                </a:solidFill>
                <a:latin typeface="Poppins" panose="00000500000000000000" pitchFamily="2" charset="0"/>
                <a:ea typeface="Helvetica" charset="0"/>
                <a:cs typeface="Poppins" panose="00000500000000000000" pitchFamily="2" charset="0"/>
              </a:rPr>
              <a:t> in cardiovascular guidelines</a:t>
            </a:r>
          </a:p>
        </p:txBody>
      </p:sp>
      <p:sp>
        <p:nvSpPr>
          <p:cNvPr id="5" name="TextBox 4">
            <a:extLst>
              <a:ext uri="{FF2B5EF4-FFF2-40B4-BE49-F238E27FC236}">
                <a16:creationId xmlns:a16="http://schemas.microsoft.com/office/drawing/2014/main" id="{E4739AF2-288B-DE21-E691-771E09030566}"/>
              </a:ext>
            </a:extLst>
          </p:cNvPr>
          <p:cNvSpPr txBox="1"/>
          <p:nvPr/>
        </p:nvSpPr>
        <p:spPr>
          <a:xfrm>
            <a:off x="266701" y="6380851"/>
            <a:ext cx="8369299" cy="215444"/>
          </a:xfrm>
          <a:prstGeom prst="rect">
            <a:avLst/>
          </a:prstGeom>
          <a:noFill/>
        </p:spPr>
        <p:txBody>
          <a:bodyPr wrap="square" rtlCol="0">
            <a:spAutoFit/>
          </a:bodyPr>
          <a:lstStyle/>
          <a:p>
            <a:pPr defTabSz="914446">
              <a:defRPr/>
            </a:pPr>
            <a:r>
              <a:rPr lang="en-US" sz="800">
                <a:latin typeface="Poppins" panose="00000500000000000000" pitchFamily="2" charset="0"/>
                <a:cs typeface="Poppins" panose="00000500000000000000" pitchFamily="2" charset="0"/>
              </a:rPr>
              <a:t>2023 ESH Guidelines for the management of arterial hypertension. </a:t>
            </a:r>
            <a:r>
              <a:rPr lang="en-US" sz="800" err="1">
                <a:latin typeface="Poppins" panose="00000500000000000000" pitchFamily="2" charset="0"/>
                <a:cs typeface="Poppins" panose="00000500000000000000" pitchFamily="2" charset="0"/>
              </a:rPr>
              <a:t>Mancia</a:t>
            </a:r>
            <a:r>
              <a:rPr lang="en-US" sz="800">
                <a:latin typeface="Poppins" panose="00000500000000000000" pitchFamily="2" charset="0"/>
                <a:cs typeface="Poppins" panose="00000500000000000000" pitchFamily="2" charset="0"/>
              </a:rPr>
              <a:t> G, et al. J of Hypertension. 2023;1-199.</a:t>
            </a:r>
          </a:p>
        </p:txBody>
      </p:sp>
    </p:spTree>
    <p:extLst>
      <p:ext uri="{BB962C8B-B14F-4D97-AF65-F5344CB8AC3E}">
        <p14:creationId xmlns:p14="http://schemas.microsoft.com/office/powerpoint/2010/main" val="52654212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Arrow Connector 27">
            <a:extLst>
              <a:ext uri="{FF2B5EF4-FFF2-40B4-BE49-F238E27FC236}">
                <a16:creationId xmlns:a16="http://schemas.microsoft.com/office/drawing/2014/main" id="{59927800-927D-4E51-8912-7DE5A2011CBA}"/>
              </a:ext>
            </a:extLst>
          </p:cNvPr>
          <p:cNvCxnSpPr>
            <a:cxnSpLocks/>
            <a:endCxn id="12" idx="0"/>
          </p:cNvCxnSpPr>
          <p:nvPr/>
        </p:nvCxnSpPr>
        <p:spPr>
          <a:xfrm>
            <a:off x="3619460" y="2719846"/>
            <a:ext cx="0" cy="499559"/>
          </a:xfrm>
          <a:prstGeom prst="straightConnector1">
            <a:avLst/>
          </a:prstGeom>
          <a:ln>
            <a:tailEnd type="triangle"/>
          </a:ln>
        </p:spPr>
        <p:style>
          <a:lnRef idx="2">
            <a:schemeClr val="accent3"/>
          </a:lnRef>
          <a:fillRef idx="0">
            <a:schemeClr val="accent3"/>
          </a:fillRef>
          <a:effectRef idx="1">
            <a:schemeClr val="accent3"/>
          </a:effectRef>
          <a:fontRef idx="minor">
            <a:schemeClr val="tx1"/>
          </a:fontRef>
        </p:style>
      </p:cxnSp>
      <p:cxnSp>
        <p:nvCxnSpPr>
          <p:cNvPr id="32" name="Straight Arrow Connector 31">
            <a:extLst>
              <a:ext uri="{FF2B5EF4-FFF2-40B4-BE49-F238E27FC236}">
                <a16:creationId xmlns:a16="http://schemas.microsoft.com/office/drawing/2014/main" id="{9930ECA0-ED7B-481E-9060-1CA738F4BEC2}"/>
              </a:ext>
            </a:extLst>
          </p:cNvPr>
          <p:cNvCxnSpPr>
            <a:cxnSpLocks/>
            <a:endCxn id="11" idx="0"/>
          </p:cNvCxnSpPr>
          <p:nvPr/>
        </p:nvCxnSpPr>
        <p:spPr>
          <a:xfrm>
            <a:off x="2522709" y="2719846"/>
            <a:ext cx="1" cy="499559"/>
          </a:xfrm>
          <a:prstGeom prst="straightConnector1">
            <a:avLst/>
          </a:prstGeom>
          <a:ln>
            <a:tailEnd type="triangle"/>
          </a:ln>
        </p:spPr>
        <p:style>
          <a:lnRef idx="2">
            <a:schemeClr val="accent3"/>
          </a:lnRef>
          <a:fillRef idx="0">
            <a:schemeClr val="accent3"/>
          </a:fillRef>
          <a:effectRef idx="1">
            <a:schemeClr val="accent3"/>
          </a:effectRef>
          <a:fontRef idx="minor">
            <a:schemeClr val="tx1"/>
          </a:fontRef>
        </p:style>
      </p:cxnSp>
      <p:cxnSp>
        <p:nvCxnSpPr>
          <p:cNvPr id="43" name="Straight Arrow Connector 42">
            <a:extLst>
              <a:ext uri="{FF2B5EF4-FFF2-40B4-BE49-F238E27FC236}">
                <a16:creationId xmlns:a16="http://schemas.microsoft.com/office/drawing/2014/main" id="{1759F56B-E568-4632-8834-A6BEED71F362}"/>
              </a:ext>
            </a:extLst>
          </p:cNvPr>
          <p:cNvCxnSpPr>
            <a:cxnSpLocks/>
          </p:cNvCxnSpPr>
          <p:nvPr/>
        </p:nvCxnSpPr>
        <p:spPr>
          <a:xfrm>
            <a:off x="8240463" y="2797013"/>
            <a:ext cx="0" cy="499559"/>
          </a:xfrm>
          <a:prstGeom prst="straightConnector1">
            <a:avLst/>
          </a:prstGeom>
          <a:ln>
            <a:tailEnd type="triangle"/>
          </a:ln>
        </p:spPr>
        <p:style>
          <a:lnRef idx="2">
            <a:schemeClr val="accent3"/>
          </a:lnRef>
          <a:fillRef idx="0">
            <a:schemeClr val="accent3"/>
          </a:fillRef>
          <a:effectRef idx="1">
            <a:schemeClr val="accent3"/>
          </a:effectRef>
          <a:fontRef idx="minor">
            <a:schemeClr val="tx1"/>
          </a:fontRef>
        </p:style>
      </p:cxnSp>
      <p:cxnSp>
        <p:nvCxnSpPr>
          <p:cNvPr id="44" name="Straight Arrow Connector 43">
            <a:extLst>
              <a:ext uri="{FF2B5EF4-FFF2-40B4-BE49-F238E27FC236}">
                <a16:creationId xmlns:a16="http://schemas.microsoft.com/office/drawing/2014/main" id="{8BD48328-0BB3-4A85-B005-A64A112AB333}"/>
              </a:ext>
            </a:extLst>
          </p:cNvPr>
          <p:cNvCxnSpPr>
            <a:cxnSpLocks/>
          </p:cNvCxnSpPr>
          <p:nvPr/>
        </p:nvCxnSpPr>
        <p:spPr>
          <a:xfrm>
            <a:off x="7423378" y="2803720"/>
            <a:ext cx="1" cy="499559"/>
          </a:xfrm>
          <a:prstGeom prst="straightConnector1">
            <a:avLst/>
          </a:prstGeom>
          <a:ln>
            <a:tailEnd type="triangle"/>
          </a:ln>
        </p:spPr>
        <p:style>
          <a:lnRef idx="2">
            <a:schemeClr val="accent3"/>
          </a:lnRef>
          <a:fillRef idx="0">
            <a:schemeClr val="accent3"/>
          </a:fillRef>
          <a:effectRef idx="1">
            <a:schemeClr val="accent3"/>
          </a:effectRef>
          <a:fontRef idx="minor">
            <a:schemeClr val="tx1"/>
          </a:fontRef>
        </p:style>
      </p:cxnSp>
      <p:sp>
        <p:nvSpPr>
          <p:cNvPr id="6" name="Rectangle: Rounded Corners 5">
            <a:extLst>
              <a:ext uri="{FF2B5EF4-FFF2-40B4-BE49-F238E27FC236}">
                <a16:creationId xmlns:a16="http://schemas.microsoft.com/office/drawing/2014/main" id="{65D2DAAD-6BA4-4960-945F-D8F833E355A1}"/>
              </a:ext>
            </a:extLst>
          </p:cNvPr>
          <p:cNvSpPr/>
          <p:nvPr/>
        </p:nvSpPr>
        <p:spPr>
          <a:xfrm>
            <a:off x="2326240" y="1571752"/>
            <a:ext cx="1498294" cy="638978"/>
          </a:xfrm>
          <a:prstGeom prst="roundRect">
            <a:avLst/>
          </a:prstGeom>
          <a:solidFill>
            <a:schemeClr val="accent3"/>
          </a:solidFill>
        </p:spPr>
        <p:style>
          <a:lnRef idx="1">
            <a:schemeClr val="accent3"/>
          </a:lnRef>
          <a:fillRef idx="3">
            <a:schemeClr val="accent3"/>
          </a:fillRef>
          <a:effectRef idx="2">
            <a:schemeClr val="accent3"/>
          </a:effectRef>
          <a:fontRef idx="minor">
            <a:schemeClr val="lt1"/>
          </a:fontRef>
        </p:style>
        <p:txBody>
          <a:bodyPr rtlCol="0" anchor="ctr"/>
          <a:lstStyle/>
          <a:p>
            <a:pPr algn="ctr" defTabSz="457223">
              <a:defRPr/>
            </a:pPr>
            <a:r>
              <a:rPr lang="en-GB">
                <a:solidFill>
                  <a:prstClr val="white"/>
                </a:solidFill>
                <a:latin typeface="Poppins" panose="00000500000000000000" pitchFamily="2" charset="0"/>
                <a:cs typeface="Poppins" panose="00000500000000000000" pitchFamily="2" charset="0"/>
              </a:rPr>
              <a:t>Inactive fragments</a:t>
            </a:r>
          </a:p>
        </p:txBody>
      </p:sp>
      <p:sp>
        <p:nvSpPr>
          <p:cNvPr id="7" name="Rectangle: Rounded Corners 6">
            <a:extLst>
              <a:ext uri="{FF2B5EF4-FFF2-40B4-BE49-F238E27FC236}">
                <a16:creationId xmlns:a16="http://schemas.microsoft.com/office/drawing/2014/main" id="{01F9DB8D-1325-41B7-BA6F-C03B7A1B20B2}"/>
              </a:ext>
            </a:extLst>
          </p:cNvPr>
          <p:cNvSpPr/>
          <p:nvPr/>
        </p:nvSpPr>
        <p:spPr>
          <a:xfrm>
            <a:off x="7191108" y="1848573"/>
            <a:ext cx="1282547" cy="365125"/>
          </a:xfrm>
          <a:prstGeom prst="roundRect">
            <a:avLst/>
          </a:prstGeom>
          <a:solidFill>
            <a:schemeClr val="accent3"/>
          </a:solidFill>
        </p:spPr>
        <p:style>
          <a:lnRef idx="1">
            <a:schemeClr val="accent3"/>
          </a:lnRef>
          <a:fillRef idx="3">
            <a:schemeClr val="accent3"/>
          </a:fillRef>
          <a:effectRef idx="2">
            <a:schemeClr val="accent3"/>
          </a:effectRef>
          <a:fontRef idx="minor">
            <a:schemeClr val="lt1"/>
          </a:fontRef>
        </p:style>
        <p:txBody>
          <a:bodyPr rtlCol="0" anchor="ctr"/>
          <a:lstStyle/>
          <a:p>
            <a:pPr algn="ctr" defTabSz="457223">
              <a:defRPr/>
            </a:pPr>
            <a:r>
              <a:rPr lang="en-GB">
                <a:solidFill>
                  <a:prstClr val="white"/>
                </a:solidFill>
                <a:latin typeface="Poppins" panose="00000500000000000000" pitchFamily="2" charset="0"/>
                <a:cs typeface="Poppins" panose="00000500000000000000" pitchFamily="2" charset="0"/>
              </a:rPr>
              <a:t>Ang I</a:t>
            </a:r>
          </a:p>
        </p:txBody>
      </p:sp>
      <p:sp>
        <p:nvSpPr>
          <p:cNvPr id="8" name="Rectangle: Rounded Corners 7">
            <a:extLst>
              <a:ext uri="{FF2B5EF4-FFF2-40B4-BE49-F238E27FC236}">
                <a16:creationId xmlns:a16="http://schemas.microsoft.com/office/drawing/2014/main" id="{8D71ED1D-899D-4A95-AD8E-1AC4B5192244}"/>
              </a:ext>
            </a:extLst>
          </p:cNvPr>
          <p:cNvSpPr/>
          <p:nvPr/>
        </p:nvSpPr>
        <p:spPr>
          <a:xfrm>
            <a:off x="7191108" y="2639707"/>
            <a:ext cx="1282547" cy="365125"/>
          </a:xfrm>
          <a:prstGeom prst="roundRect">
            <a:avLst/>
          </a:prstGeom>
          <a:solidFill>
            <a:schemeClr val="accent3"/>
          </a:solidFill>
        </p:spPr>
        <p:style>
          <a:lnRef idx="1">
            <a:schemeClr val="accent3"/>
          </a:lnRef>
          <a:fillRef idx="3">
            <a:schemeClr val="accent3"/>
          </a:fillRef>
          <a:effectRef idx="2">
            <a:schemeClr val="accent3"/>
          </a:effectRef>
          <a:fontRef idx="minor">
            <a:schemeClr val="lt1"/>
          </a:fontRef>
        </p:style>
        <p:txBody>
          <a:bodyPr rtlCol="0" anchor="ctr"/>
          <a:lstStyle/>
          <a:p>
            <a:pPr algn="ctr" defTabSz="457223">
              <a:defRPr/>
            </a:pPr>
            <a:r>
              <a:rPr lang="en-GB">
                <a:solidFill>
                  <a:prstClr val="white"/>
                </a:solidFill>
                <a:latin typeface="Poppins" panose="00000500000000000000" pitchFamily="2" charset="0"/>
                <a:cs typeface="Poppins" panose="00000500000000000000" pitchFamily="2" charset="0"/>
              </a:rPr>
              <a:t>Ang II</a:t>
            </a:r>
          </a:p>
        </p:txBody>
      </p:sp>
      <p:sp>
        <p:nvSpPr>
          <p:cNvPr id="9" name="Rectangle: Rounded Corners 8">
            <a:extLst>
              <a:ext uri="{FF2B5EF4-FFF2-40B4-BE49-F238E27FC236}">
                <a16:creationId xmlns:a16="http://schemas.microsoft.com/office/drawing/2014/main" id="{48B0647B-79DE-413C-9D25-E31F332806C7}"/>
              </a:ext>
            </a:extLst>
          </p:cNvPr>
          <p:cNvSpPr/>
          <p:nvPr/>
        </p:nvSpPr>
        <p:spPr>
          <a:xfrm>
            <a:off x="7091037" y="3318606"/>
            <a:ext cx="596747" cy="365125"/>
          </a:xfrm>
          <a:prstGeom prst="roundRect">
            <a:avLst/>
          </a:prstGeom>
          <a:solidFill>
            <a:schemeClr val="accent3"/>
          </a:solidFill>
        </p:spPr>
        <p:style>
          <a:lnRef idx="1">
            <a:schemeClr val="accent3"/>
          </a:lnRef>
          <a:fillRef idx="3">
            <a:schemeClr val="accent3"/>
          </a:fillRef>
          <a:effectRef idx="2">
            <a:schemeClr val="accent3"/>
          </a:effectRef>
          <a:fontRef idx="minor">
            <a:schemeClr val="lt1"/>
          </a:fontRef>
        </p:style>
        <p:txBody>
          <a:bodyPr rtlCol="0" anchor="ctr"/>
          <a:lstStyle/>
          <a:p>
            <a:pPr algn="ctr" defTabSz="457223">
              <a:defRPr/>
            </a:pPr>
            <a:r>
              <a:rPr lang="en-GB">
                <a:solidFill>
                  <a:prstClr val="white"/>
                </a:solidFill>
                <a:latin typeface="Poppins" panose="00000500000000000000" pitchFamily="2" charset="0"/>
                <a:cs typeface="Poppins" panose="00000500000000000000" pitchFamily="2" charset="0"/>
              </a:rPr>
              <a:t>AT</a:t>
            </a:r>
            <a:r>
              <a:rPr lang="en-GB" baseline="-25000">
                <a:solidFill>
                  <a:prstClr val="white"/>
                </a:solidFill>
                <a:latin typeface="Poppins" panose="00000500000000000000" pitchFamily="2" charset="0"/>
                <a:cs typeface="Poppins" panose="00000500000000000000" pitchFamily="2" charset="0"/>
              </a:rPr>
              <a:t>1</a:t>
            </a:r>
            <a:endParaRPr lang="en-GB">
              <a:solidFill>
                <a:prstClr val="white"/>
              </a:solidFill>
              <a:latin typeface="Poppins" panose="00000500000000000000" pitchFamily="2" charset="0"/>
              <a:cs typeface="Poppins" panose="00000500000000000000" pitchFamily="2" charset="0"/>
            </a:endParaRPr>
          </a:p>
        </p:txBody>
      </p:sp>
      <p:sp>
        <p:nvSpPr>
          <p:cNvPr id="10" name="Rectangle: Rounded Corners 9">
            <a:extLst>
              <a:ext uri="{FF2B5EF4-FFF2-40B4-BE49-F238E27FC236}">
                <a16:creationId xmlns:a16="http://schemas.microsoft.com/office/drawing/2014/main" id="{153FE237-F1E6-41E8-A68A-7CCF71A66D49}"/>
              </a:ext>
            </a:extLst>
          </p:cNvPr>
          <p:cNvSpPr/>
          <p:nvPr/>
        </p:nvSpPr>
        <p:spPr>
          <a:xfrm>
            <a:off x="7992580" y="3318606"/>
            <a:ext cx="596747" cy="365125"/>
          </a:xfrm>
          <a:prstGeom prst="roundRect">
            <a:avLst/>
          </a:prstGeom>
          <a:solidFill>
            <a:schemeClr val="accent3"/>
          </a:solidFill>
        </p:spPr>
        <p:style>
          <a:lnRef idx="1">
            <a:schemeClr val="accent3"/>
          </a:lnRef>
          <a:fillRef idx="3">
            <a:schemeClr val="accent3"/>
          </a:fillRef>
          <a:effectRef idx="2">
            <a:schemeClr val="accent3"/>
          </a:effectRef>
          <a:fontRef idx="minor">
            <a:schemeClr val="lt1"/>
          </a:fontRef>
        </p:style>
        <p:txBody>
          <a:bodyPr rtlCol="0" anchor="ctr"/>
          <a:lstStyle/>
          <a:p>
            <a:pPr algn="ctr" defTabSz="457223">
              <a:defRPr/>
            </a:pPr>
            <a:r>
              <a:rPr lang="en-GB">
                <a:solidFill>
                  <a:prstClr val="white"/>
                </a:solidFill>
                <a:latin typeface="Poppins" panose="00000500000000000000" pitchFamily="2" charset="0"/>
                <a:cs typeface="Poppins" panose="00000500000000000000" pitchFamily="2" charset="0"/>
              </a:rPr>
              <a:t>AT</a:t>
            </a:r>
            <a:r>
              <a:rPr lang="en-GB" baseline="-25000">
                <a:solidFill>
                  <a:prstClr val="white"/>
                </a:solidFill>
                <a:latin typeface="Poppins" panose="00000500000000000000" pitchFamily="2" charset="0"/>
                <a:cs typeface="Poppins" panose="00000500000000000000" pitchFamily="2" charset="0"/>
              </a:rPr>
              <a:t>2</a:t>
            </a:r>
            <a:endParaRPr lang="en-GB">
              <a:solidFill>
                <a:prstClr val="white"/>
              </a:solidFill>
              <a:latin typeface="Poppins" panose="00000500000000000000" pitchFamily="2" charset="0"/>
              <a:cs typeface="Poppins" panose="00000500000000000000" pitchFamily="2" charset="0"/>
            </a:endParaRPr>
          </a:p>
        </p:txBody>
      </p:sp>
      <p:sp>
        <p:nvSpPr>
          <p:cNvPr id="11" name="Rectangle: Rounded Corners 10">
            <a:extLst>
              <a:ext uri="{FF2B5EF4-FFF2-40B4-BE49-F238E27FC236}">
                <a16:creationId xmlns:a16="http://schemas.microsoft.com/office/drawing/2014/main" id="{EF83AB07-77D7-48F8-ACF8-77FEA8A02462}"/>
              </a:ext>
            </a:extLst>
          </p:cNvPr>
          <p:cNvSpPr/>
          <p:nvPr/>
        </p:nvSpPr>
        <p:spPr>
          <a:xfrm>
            <a:off x="2224336" y="3219405"/>
            <a:ext cx="596747" cy="365125"/>
          </a:xfrm>
          <a:prstGeom prst="roundRect">
            <a:avLst/>
          </a:prstGeom>
          <a:solidFill>
            <a:schemeClr val="accent3"/>
          </a:solidFill>
        </p:spPr>
        <p:style>
          <a:lnRef idx="1">
            <a:schemeClr val="accent3"/>
          </a:lnRef>
          <a:fillRef idx="3">
            <a:schemeClr val="accent3"/>
          </a:fillRef>
          <a:effectRef idx="2">
            <a:schemeClr val="accent3"/>
          </a:effectRef>
          <a:fontRef idx="minor">
            <a:schemeClr val="lt1"/>
          </a:fontRef>
        </p:style>
        <p:txBody>
          <a:bodyPr rtlCol="0" anchor="ctr"/>
          <a:lstStyle/>
          <a:p>
            <a:pPr algn="ctr" defTabSz="457223">
              <a:defRPr/>
            </a:pPr>
            <a:r>
              <a:rPr lang="en-GB" sz="1600">
                <a:solidFill>
                  <a:prstClr val="white"/>
                </a:solidFill>
                <a:latin typeface="Poppins" panose="00000500000000000000" pitchFamily="2" charset="0"/>
                <a:cs typeface="Poppins" panose="00000500000000000000" pitchFamily="2" charset="0"/>
              </a:rPr>
              <a:t>B1R</a:t>
            </a:r>
          </a:p>
        </p:txBody>
      </p:sp>
      <p:sp>
        <p:nvSpPr>
          <p:cNvPr id="12" name="Rectangle: Rounded Corners 11">
            <a:extLst>
              <a:ext uri="{FF2B5EF4-FFF2-40B4-BE49-F238E27FC236}">
                <a16:creationId xmlns:a16="http://schemas.microsoft.com/office/drawing/2014/main" id="{6CBEFB8B-7AEC-483D-89ED-7FD9D89E1E47}"/>
              </a:ext>
            </a:extLst>
          </p:cNvPr>
          <p:cNvSpPr/>
          <p:nvPr/>
        </p:nvSpPr>
        <p:spPr>
          <a:xfrm>
            <a:off x="3321088" y="3219405"/>
            <a:ext cx="596747" cy="365125"/>
          </a:xfrm>
          <a:prstGeom prst="roundRect">
            <a:avLst/>
          </a:prstGeom>
          <a:solidFill>
            <a:schemeClr val="accent3"/>
          </a:solidFill>
        </p:spPr>
        <p:style>
          <a:lnRef idx="1">
            <a:schemeClr val="accent3"/>
          </a:lnRef>
          <a:fillRef idx="3">
            <a:schemeClr val="accent3"/>
          </a:fillRef>
          <a:effectRef idx="2">
            <a:schemeClr val="accent3"/>
          </a:effectRef>
          <a:fontRef idx="minor">
            <a:schemeClr val="lt1"/>
          </a:fontRef>
        </p:style>
        <p:txBody>
          <a:bodyPr rtlCol="0" anchor="ctr"/>
          <a:lstStyle/>
          <a:p>
            <a:pPr algn="ctr" defTabSz="457223">
              <a:defRPr/>
            </a:pPr>
            <a:r>
              <a:rPr lang="en-GB" sz="1600">
                <a:solidFill>
                  <a:prstClr val="white"/>
                </a:solidFill>
                <a:latin typeface="Poppins" panose="00000500000000000000" pitchFamily="2" charset="0"/>
                <a:cs typeface="Poppins" panose="00000500000000000000" pitchFamily="2" charset="0"/>
              </a:rPr>
              <a:t>B2R</a:t>
            </a:r>
          </a:p>
        </p:txBody>
      </p:sp>
      <p:sp>
        <p:nvSpPr>
          <p:cNvPr id="13" name="Rectangle 12">
            <a:extLst>
              <a:ext uri="{FF2B5EF4-FFF2-40B4-BE49-F238E27FC236}">
                <a16:creationId xmlns:a16="http://schemas.microsoft.com/office/drawing/2014/main" id="{2F14549F-BC32-4339-B128-BB90FCC3BFAA}"/>
              </a:ext>
            </a:extLst>
          </p:cNvPr>
          <p:cNvSpPr/>
          <p:nvPr/>
        </p:nvSpPr>
        <p:spPr>
          <a:xfrm>
            <a:off x="2420343" y="2605923"/>
            <a:ext cx="1310091" cy="365125"/>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defTabSz="457223">
              <a:defRPr/>
            </a:pPr>
            <a:r>
              <a:rPr lang="en-GB" sz="1600" dirty="0">
                <a:solidFill>
                  <a:srgbClr val="3F3F3F"/>
                </a:solidFill>
                <a:latin typeface="Poppins" panose="00000500000000000000" pitchFamily="2" charset="0"/>
                <a:cs typeface="Poppins" panose="00000500000000000000" pitchFamily="2" charset="0"/>
              </a:rPr>
              <a:t>Bradykinin</a:t>
            </a:r>
          </a:p>
        </p:txBody>
      </p:sp>
      <p:sp>
        <p:nvSpPr>
          <p:cNvPr id="16" name="Rectangle 15">
            <a:extLst>
              <a:ext uri="{FF2B5EF4-FFF2-40B4-BE49-F238E27FC236}">
                <a16:creationId xmlns:a16="http://schemas.microsoft.com/office/drawing/2014/main" id="{7B6DBD1A-2B59-4023-AC80-ADD74ED337F0}"/>
              </a:ext>
            </a:extLst>
          </p:cNvPr>
          <p:cNvSpPr/>
          <p:nvPr/>
        </p:nvSpPr>
        <p:spPr>
          <a:xfrm>
            <a:off x="4985208" y="1398855"/>
            <a:ext cx="1172378" cy="497328"/>
          </a:xfrm>
          <a:prstGeom prst="rect">
            <a:avLst/>
          </a:prstGeom>
          <a:ln>
            <a:solidFill>
              <a:schemeClr val="accent2"/>
            </a:solidFill>
          </a:ln>
        </p:spPr>
        <p:style>
          <a:lnRef idx="2">
            <a:schemeClr val="dk1"/>
          </a:lnRef>
          <a:fillRef idx="1">
            <a:schemeClr val="lt1"/>
          </a:fillRef>
          <a:effectRef idx="0">
            <a:schemeClr val="dk1"/>
          </a:effectRef>
          <a:fontRef idx="minor">
            <a:schemeClr val="dk1"/>
          </a:fontRef>
        </p:style>
        <p:txBody>
          <a:bodyPr rtlCol="0" anchor="ctr"/>
          <a:lstStyle/>
          <a:p>
            <a:pPr algn="ctr" defTabSz="457223">
              <a:defRPr/>
            </a:pPr>
            <a:r>
              <a:rPr lang="en-GB">
                <a:solidFill>
                  <a:srgbClr val="3F3F3F"/>
                </a:solidFill>
                <a:latin typeface="Poppins" panose="00000500000000000000" pitchFamily="2" charset="0"/>
                <a:cs typeface="Poppins" panose="00000500000000000000" pitchFamily="2" charset="0"/>
              </a:rPr>
              <a:t>ACEi</a:t>
            </a:r>
          </a:p>
        </p:txBody>
      </p:sp>
      <p:sp>
        <p:nvSpPr>
          <p:cNvPr id="17" name="Rectangle 16">
            <a:extLst>
              <a:ext uri="{FF2B5EF4-FFF2-40B4-BE49-F238E27FC236}">
                <a16:creationId xmlns:a16="http://schemas.microsoft.com/office/drawing/2014/main" id="{1A43B889-00D9-4D7A-9EB6-F770863E845E}"/>
              </a:ext>
            </a:extLst>
          </p:cNvPr>
          <p:cNvSpPr/>
          <p:nvPr/>
        </p:nvSpPr>
        <p:spPr>
          <a:xfrm>
            <a:off x="5193612" y="2264088"/>
            <a:ext cx="755573" cy="365125"/>
          </a:xfrm>
          <a:prstGeom prst="rect">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457223">
              <a:defRPr/>
            </a:pPr>
            <a:r>
              <a:rPr lang="en-GB">
                <a:solidFill>
                  <a:srgbClr val="3F3F3F"/>
                </a:solidFill>
                <a:latin typeface="Poppins" panose="00000500000000000000" pitchFamily="2" charset="0"/>
                <a:cs typeface="Poppins" panose="00000500000000000000" pitchFamily="2" charset="0"/>
              </a:rPr>
              <a:t>ACE</a:t>
            </a:r>
          </a:p>
        </p:txBody>
      </p:sp>
      <p:sp>
        <p:nvSpPr>
          <p:cNvPr id="18" name="Rectangle 17">
            <a:extLst>
              <a:ext uri="{FF2B5EF4-FFF2-40B4-BE49-F238E27FC236}">
                <a16:creationId xmlns:a16="http://schemas.microsoft.com/office/drawing/2014/main" id="{F724419F-BFE7-4682-9A53-A10B1569E111}"/>
              </a:ext>
            </a:extLst>
          </p:cNvPr>
          <p:cNvSpPr/>
          <p:nvPr/>
        </p:nvSpPr>
        <p:spPr>
          <a:xfrm>
            <a:off x="5193612" y="3318605"/>
            <a:ext cx="755573" cy="365125"/>
          </a:xfrm>
          <a:prstGeom prst="rect">
            <a:avLst/>
          </a:prstGeom>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defTabSz="457223">
              <a:defRPr/>
            </a:pPr>
            <a:r>
              <a:rPr lang="en-GB">
                <a:solidFill>
                  <a:srgbClr val="3F3F3F"/>
                </a:solidFill>
                <a:latin typeface="Poppins" panose="00000500000000000000" pitchFamily="2" charset="0"/>
                <a:cs typeface="Poppins" panose="00000500000000000000" pitchFamily="2" charset="0"/>
              </a:rPr>
              <a:t>ARB</a:t>
            </a:r>
          </a:p>
        </p:txBody>
      </p:sp>
      <p:sp>
        <p:nvSpPr>
          <p:cNvPr id="19" name="TextBox 18">
            <a:extLst>
              <a:ext uri="{FF2B5EF4-FFF2-40B4-BE49-F238E27FC236}">
                <a16:creationId xmlns:a16="http://schemas.microsoft.com/office/drawing/2014/main" id="{568BFE80-7414-405F-AD3B-64ED696B9573}"/>
              </a:ext>
            </a:extLst>
          </p:cNvPr>
          <p:cNvSpPr txBox="1"/>
          <p:nvPr/>
        </p:nvSpPr>
        <p:spPr>
          <a:xfrm>
            <a:off x="6950572" y="1228704"/>
            <a:ext cx="1751682" cy="307777"/>
          </a:xfrm>
          <a:prstGeom prst="rect">
            <a:avLst/>
          </a:prstGeom>
          <a:noFill/>
        </p:spPr>
        <p:txBody>
          <a:bodyPr wrap="square" rtlCol="0">
            <a:spAutoFit/>
          </a:bodyPr>
          <a:lstStyle/>
          <a:p>
            <a:pPr defTabSz="457223">
              <a:defRPr/>
            </a:pPr>
            <a:r>
              <a:rPr lang="en-GB" sz="1400">
                <a:solidFill>
                  <a:srgbClr val="3F3F3F"/>
                </a:solidFill>
                <a:latin typeface="Poppins" panose="00000500000000000000" pitchFamily="2" charset="0"/>
                <a:cs typeface="Poppins" panose="00000500000000000000" pitchFamily="2" charset="0"/>
              </a:rPr>
              <a:t>Angiotensinogen</a:t>
            </a:r>
          </a:p>
        </p:txBody>
      </p:sp>
      <p:sp>
        <p:nvSpPr>
          <p:cNvPr id="20" name="TextBox 19">
            <a:extLst>
              <a:ext uri="{FF2B5EF4-FFF2-40B4-BE49-F238E27FC236}">
                <a16:creationId xmlns:a16="http://schemas.microsoft.com/office/drawing/2014/main" id="{9E271715-90A7-4156-8BFF-CBB05A329D78}"/>
              </a:ext>
            </a:extLst>
          </p:cNvPr>
          <p:cNvSpPr txBox="1"/>
          <p:nvPr/>
        </p:nvSpPr>
        <p:spPr>
          <a:xfrm>
            <a:off x="8755043" y="1521860"/>
            <a:ext cx="1049357" cy="369332"/>
          </a:xfrm>
          <a:prstGeom prst="rect">
            <a:avLst/>
          </a:prstGeom>
          <a:noFill/>
        </p:spPr>
        <p:txBody>
          <a:bodyPr wrap="square" rtlCol="0">
            <a:spAutoFit/>
          </a:bodyPr>
          <a:lstStyle/>
          <a:p>
            <a:pPr defTabSz="457223">
              <a:defRPr/>
            </a:pPr>
            <a:r>
              <a:rPr lang="en-GB">
                <a:solidFill>
                  <a:srgbClr val="3F3F3F"/>
                </a:solidFill>
                <a:latin typeface="Poppins" panose="00000500000000000000" pitchFamily="2" charset="0"/>
                <a:cs typeface="Poppins" panose="00000500000000000000" pitchFamily="2" charset="0"/>
              </a:rPr>
              <a:t>Renin</a:t>
            </a:r>
          </a:p>
        </p:txBody>
      </p:sp>
      <p:sp>
        <p:nvSpPr>
          <p:cNvPr id="22" name="Rectangle: Rounded Corners 21">
            <a:extLst>
              <a:ext uri="{FF2B5EF4-FFF2-40B4-BE49-F238E27FC236}">
                <a16:creationId xmlns:a16="http://schemas.microsoft.com/office/drawing/2014/main" id="{12575B55-A617-44CE-AE56-C99D5C151270}"/>
              </a:ext>
            </a:extLst>
          </p:cNvPr>
          <p:cNvSpPr/>
          <p:nvPr/>
        </p:nvSpPr>
        <p:spPr>
          <a:xfrm>
            <a:off x="1847694" y="4029938"/>
            <a:ext cx="2655066" cy="563527"/>
          </a:xfrm>
          <a:prstGeom prst="roundRect">
            <a:avLst/>
          </a:prstGeom>
        </p:spPr>
        <p:style>
          <a:lnRef idx="2">
            <a:schemeClr val="accent3"/>
          </a:lnRef>
          <a:fillRef idx="1">
            <a:schemeClr val="lt1"/>
          </a:fillRef>
          <a:effectRef idx="0">
            <a:schemeClr val="accent3"/>
          </a:effectRef>
          <a:fontRef idx="minor">
            <a:schemeClr val="dk1"/>
          </a:fontRef>
        </p:style>
        <p:txBody>
          <a:bodyPr lIns="0" tIns="0" rIns="0" bIns="0" rtlCol="0" anchor="ctr"/>
          <a:lstStyle/>
          <a:p>
            <a:pPr algn="ctr" defTabSz="457223">
              <a:defRPr/>
            </a:pPr>
            <a:r>
              <a:rPr lang="en-GB" sz="1400">
                <a:solidFill>
                  <a:srgbClr val="3F3F3F"/>
                </a:solidFill>
                <a:latin typeface="Poppins" panose="00000500000000000000" pitchFamily="2" charset="0"/>
                <a:cs typeface="Poppins" panose="00000500000000000000" pitchFamily="2" charset="0"/>
              </a:rPr>
              <a:t>Nitric oxide, EDHF, and prostaglandins production</a:t>
            </a:r>
          </a:p>
        </p:txBody>
      </p:sp>
      <p:sp>
        <p:nvSpPr>
          <p:cNvPr id="23" name="Rectangle: Rounded Corners 22">
            <a:extLst>
              <a:ext uri="{FF2B5EF4-FFF2-40B4-BE49-F238E27FC236}">
                <a16:creationId xmlns:a16="http://schemas.microsoft.com/office/drawing/2014/main" id="{7F176C30-45C8-43A2-9AFB-6B2B855C29BE}"/>
              </a:ext>
            </a:extLst>
          </p:cNvPr>
          <p:cNvSpPr/>
          <p:nvPr/>
        </p:nvSpPr>
        <p:spPr>
          <a:xfrm>
            <a:off x="1847694" y="4712705"/>
            <a:ext cx="2655066" cy="1408695"/>
          </a:xfrm>
          <a:prstGeom prst="roundRect">
            <a:avLst/>
          </a:prstGeom>
          <a:solidFill>
            <a:schemeClr val="accent4">
              <a:lumMod val="60000"/>
              <a:lumOff val="40000"/>
            </a:schemeClr>
          </a:solidFill>
          <a:ln>
            <a:solidFill>
              <a:schemeClr val="accent4">
                <a:lumMod val="75000"/>
              </a:schemeClr>
            </a:solidFill>
          </a:ln>
        </p:spPr>
        <p:style>
          <a:lnRef idx="1">
            <a:schemeClr val="accent3"/>
          </a:lnRef>
          <a:fillRef idx="2">
            <a:schemeClr val="accent3"/>
          </a:fillRef>
          <a:effectRef idx="1">
            <a:schemeClr val="accent3"/>
          </a:effectRef>
          <a:fontRef idx="minor">
            <a:schemeClr val="dk1"/>
          </a:fontRef>
        </p:style>
        <p:txBody>
          <a:bodyPr lIns="0" tIns="0" rIns="0" bIns="0" rtlCol="0" anchor="ctr"/>
          <a:lstStyle/>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Vasodilation</a:t>
            </a:r>
          </a:p>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Antifibrosis</a:t>
            </a:r>
          </a:p>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Anti-inflammation</a:t>
            </a:r>
          </a:p>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Anti-ROS</a:t>
            </a:r>
          </a:p>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Antithrombosis</a:t>
            </a:r>
          </a:p>
        </p:txBody>
      </p:sp>
      <p:sp>
        <p:nvSpPr>
          <p:cNvPr id="24" name="Rectangle: Rounded Corners 23">
            <a:extLst>
              <a:ext uri="{FF2B5EF4-FFF2-40B4-BE49-F238E27FC236}">
                <a16:creationId xmlns:a16="http://schemas.microsoft.com/office/drawing/2014/main" id="{AD0CA12D-B71D-448C-A4C9-EECE63218F51}"/>
              </a:ext>
            </a:extLst>
          </p:cNvPr>
          <p:cNvSpPr/>
          <p:nvPr/>
        </p:nvSpPr>
        <p:spPr>
          <a:xfrm>
            <a:off x="6538356" y="4636105"/>
            <a:ext cx="2511386" cy="1408695"/>
          </a:xfrm>
          <a:prstGeom prst="roundRect">
            <a:avLst/>
          </a:prstGeom>
          <a:solidFill>
            <a:schemeClr val="accent4">
              <a:lumMod val="60000"/>
              <a:lumOff val="40000"/>
            </a:schemeClr>
          </a:solidFill>
          <a:ln w="6350">
            <a:solidFill>
              <a:schemeClr val="accent4">
                <a:lumMod val="75000"/>
              </a:schemeClr>
            </a:solidFill>
          </a:ln>
        </p:spPr>
        <p:style>
          <a:lnRef idx="1">
            <a:schemeClr val="accent3"/>
          </a:lnRef>
          <a:fillRef idx="2">
            <a:schemeClr val="accent3"/>
          </a:fillRef>
          <a:effectRef idx="1">
            <a:schemeClr val="accent3"/>
          </a:effectRef>
          <a:fontRef idx="minor">
            <a:schemeClr val="dk1"/>
          </a:fontRef>
        </p:style>
        <p:txBody>
          <a:bodyPr lIns="0" tIns="0" rIns="0" bIns="0" rtlCol="0" anchor="ctr"/>
          <a:lstStyle/>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Vasoconstriction</a:t>
            </a:r>
          </a:p>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Pro-fibrosis</a:t>
            </a:r>
          </a:p>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Pro-inflammation</a:t>
            </a:r>
          </a:p>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ROS production</a:t>
            </a:r>
          </a:p>
          <a:p>
            <a:pPr marL="285764" indent="-285764" defTabSz="457223">
              <a:buFont typeface="Arial" panose="020B0604020202020204" pitchFamily="34" charset="0"/>
              <a:buChar char="•"/>
              <a:defRPr/>
            </a:pPr>
            <a:r>
              <a:rPr lang="en-GB">
                <a:solidFill>
                  <a:srgbClr val="3F3F3F"/>
                </a:solidFill>
                <a:latin typeface="Poppins" panose="00000500000000000000" pitchFamily="2" charset="0"/>
                <a:cs typeface="Poppins" panose="00000500000000000000" pitchFamily="2" charset="0"/>
              </a:rPr>
              <a:t>PAI-1 increase</a:t>
            </a:r>
          </a:p>
        </p:txBody>
      </p:sp>
      <p:cxnSp>
        <p:nvCxnSpPr>
          <p:cNvPr id="26" name="Straight Arrow Connector 25">
            <a:extLst>
              <a:ext uri="{FF2B5EF4-FFF2-40B4-BE49-F238E27FC236}">
                <a16:creationId xmlns:a16="http://schemas.microsoft.com/office/drawing/2014/main" id="{8621129E-0374-44CD-A2FD-331AD9D71E84}"/>
              </a:ext>
            </a:extLst>
          </p:cNvPr>
          <p:cNvCxnSpPr>
            <a:stCxn id="13" idx="0"/>
            <a:endCxn id="6" idx="2"/>
          </p:cNvCxnSpPr>
          <p:nvPr/>
        </p:nvCxnSpPr>
        <p:spPr>
          <a:xfrm flipV="1">
            <a:off x="3075387" y="2210732"/>
            <a:ext cx="0" cy="395191"/>
          </a:xfrm>
          <a:prstGeom prst="straightConnector1">
            <a:avLst/>
          </a:prstGeom>
          <a:ln>
            <a:tailEnd type="triangle"/>
          </a:ln>
        </p:spPr>
        <p:style>
          <a:lnRef idx="2">
            <a:schemeClr val="accent3"/>
          </a:lnRef>
          <a:fillRef idx="0">
            <a:schemeClr val="accent3"/>
          </a:fillRef>
          <a:effectRef idx="1">
            <a:schemeClr val="accent3"/>
          </a:effectRef>
          <a:fontRef idx="minor">
            <a:schemeClr val="tx1"/>
          </a:fontRef>
        </p:style>
      </p:cxnSp>
      <p:cxnSp>
        <p:nvCxnSpPr>
          <p:cNvPr id="36" name="Straight Arrow Connector 35">
            <a:extLst>
              <a:ext uri="{FF2B5EF4-FFF2-40B4-BE49-F238E27FC236}">
                <a16:creationId xmlns:a16="http://schemas.microsoft.com/office/drawing/2014/main" id="{E88134CE-68B8-4075-B15D-DBDDEE015ABA}"/>
              </a:ext>
            </a:extLst>
          </p:cNvPr>
          <p:cNvCxnSpPr>
            <a:cxnSpLocks/>
            <a:stCxn id="19" idx="2"/>
            <a:endCxn id="7" idx="0"/>
          </p:cNvCxnSpPr>
          <p:nvPr/>
        </p:nvCxnSpPr>
        <p:spPr>
          <a:xfrm>
            <a:off x="7826413" y="1536481"/>
            <a:ext cx="5969" cy="312092"/>
          </a:xfrm>
          <a:prstGeom prst="straightConnector1">
            <a:avLst/>
          </a:prstGeom>
          <a:ln>
            <a:tailEnd type="triangle"/>
          </a:ln>
        </p:spPr>
        <p:style>
          <a:lnRef idx="2">
            <a:schemeClr val="accent3"/>
          </a:lnRef>
          <a:fillRef idx="0">
            <a:schemeClr val="accent3"/>
          </a:fillRef>
          <a:effectRef idx="1">
            <a:schemeClr val="accent3"/>
          </a:effectRef>
          <a:fontRef idx="minor">
            <a:schemeClr val="tx1"/>
          </a:fontRef>
        </p:style>
      </p:cxnSp>
      <p:cxnSp>
        <p:nvCxnSpPr>
          <p:cNvPr id="40" name="Straight Arrow Connector 39">
            <a:extLst>
              <a:ext uri="{FF2B5EF4-FFF2-40B4-BE49-F238E27FC236}">
                <a16:creationId xmlns:a16="http://schemas.microsoft.com/office/drawing/2014/main" id="{A7C8671B-3948-4CCA-81EF-0CCBC66634EE}"/>
              </a:ext>
            </a:extLst>
          </p:cNvPr>
          <p:cNvCxnSpPr>
            <a:cxnSpLocks/>
            <a:stCxn id="7" idx="2"/>
            <a:endCxn id="8" idx="0"/>
          </p:cNvCxnSpPr>
          <p:nvPr/>
        </p:nvCxnSpPr>
        <p:spPr>
          <a:xfrm>
            <a:off x="7832380" y="2213698"/>
            <a:ext cx="0" cy="426009"/>
          </a:xfrm>
          <a:prstGeom prst="straightConnector1">
            <a:avLst/>
          </a:prstGeom>
          <a:ln>
            <a:tailEnd type="triangle"/>
          </a:ln>
        </p:spPr>
        <p:style>
          <a:lnRef idx="2">
            <a:schemeClr val="accent3"/>
          </a:lnRef>
          <a:fillRef idx="0">
            <a:schemeClr val="accent3"/>
          </a:fillRef>
          <a:effectRef idx="1">
            <a:schemeClr val="accent3"/>
          </a:effectRef>
          <a:fontRef idx="minor">
            <a:schemeClr val="tx1"/>
          </a:fontRef>
        </p:style>
      </p:cxnSp>
      <p:cxnSp>
        <p:nvCxnSpPr>
          <p:cNvPr id="49" name="Straight Arrow Connector 48">
            <a:extLst>
              <a:ext uri="{FF2B5EF4-FFF2-40B4-BE49-F238E27FC236}">
                <a16:creationId xmlns:a16="http://schemas.microsoft.com/office/drawing/2014/main" id="{44898274-5896-44A0-943F-56DA41F24E13}"/>
              </a:ext>
            </a:extLst>
          </p:cNvPr>
          <p:cNvCxnSpPr>
            <a:cxnSpLocks/>
          </p:cNvCxnSpPr>
          <p:nvPr/>
        </p:nvCxnSpPr>
        <p:spPr>
          <a:xfrm flipH="1">
            <a:off x="7832382" y="1723303"/>
            <a:ext cx="922661" cy="0"/>
          </a:xfrm>
          <a:prstGeom prst="straightConnector1">
            <a:avLst/>
          </a:prstGeom>
          <a:ln>
            <a:prstDash val="sysDash"/>
            <a:tailEnd type="triangle"/>
          </a:ln>
        </p:spPr>
        <p:style>
          <a:lnRef idx="2">
            <a:schemeClr val="accent3"/>
          </a:lnRef>
          <a:fillRef idx="0">
            <a:schemeClr val="accent3"/>
          </a:fillRef>
          <a:effectRef idx="1">
            <a:schemeClr val="accent3"/>
          </a:effectRef>
          <a:fontRef idx="minor">
            <a:schemeClr val="tx1"/>
          </a:fontRef>
        </p:style>
      </p:cxnSp>
      <p:cxnSp>
        <p:nvCxnSpPr>
          <p:cNvPr id="53" name="Straight Connector 52">
            <a:extLst>
              <a:ext uri="{FF2B5EF4-FFF2-40B4-BE49-F238E27FC236}">
                <a16:creationId xmlns:a16="http://schemas.microsoft.com/office/drawing/2014/main" id="{FBA3B6A7-463D-44C8-91AE-547DB0B292DF}"/>
              </a:ext>
            </a:extLst>
          </p:cNvPr>
          <p:cNvCxnSpPr>
            <a:cxnSpLocks/>
            <a:stCxn id="16" idx="2"/>
          </p:cNvCxnSpPr>
          <p:nvPr/>
        </p:nvCxnSpPr>
        <p:spPr>
          <a:xfrm>
            <a:off x="5571398" y="1896184"/>
            <a:ext cx="1" cy="250558"/>
          </a:xfrm>
          <a:prstGeom prst="line">
            <a:avLst/>
          </a:prstGeom>
          <a:ln>
            <a:solidFill>
              <a:schemeClr val="accent2"/>
            </a:solidFill>
          </a:ln>
        </p:spPr>
        <p:style>
          <a:lnRef idx="2">
            <a:schemeClr val="dk1"/>
          </a:lnRef>
          <a:fillRef idx="0">
            <a:schemeClr val="dk1"/>
          </a:fillRef>
          <a:effectRef idx="1">
            <a:schemeClr val="dk1"/>
          </a:effectRef>
          <a:fontRef idx="minor">
            <a:schemeClr val="tx1"/>
          </a:fontRef>
        </p:style>
      </p:cxnSp>
      <p:cxnSp>
        <p:nvCxnSpPr>
          <p:cNvPr id="56" name="Straight Connector 55">
            <a:extLst>
              <a:ext uri="{FF2B5EF4-FFF2-40B4-BE49-F238E27FC236}">
                <a16:creationId xmlns:a16="http://schemas.microsoft.com/office/drawing/2014/main" id="{A3675BA6-1F7D-4B3C-8E86-DF1F7F6E52DD}"/>
              </a:ext>
            </a:extLst>
          </p:cNvPr>
          <p:cNvCxnSpPr>
            <a:cxnSpLocks/>
          </p:cNvCxnSpPr>
          <p:nvPr/>
        </p:nvCxnSpPr>
        <p:spPr>
          <a:xfrm>
            <a:off x="5420913" y="2156789"/>
            <a:ext cx="290921" cy="0"/>
          </a:xfrm>
          <a:prstGeom prst="line">
            <a:avLst/>
          </a:prstGeom>
          <a:ln>
            <a:solidFill>
              <a:schemeClr val="accent2"/>
            </a:solidFill>
          </a:ln>
        </p:spPr>
        <p:style>
          <a:lnRef idx="2">
            <a:schemeClr val="dk1"/>
          </a:lnRef>
          <a:fillRef idx="0">
            <a:schemeClr val="dk1"/>
          </a:fillRef>
          <a:effectRef idx="1">
            <a:schemeClr val="dk1"/>
          </a:effectRef>
          <a:fontRef idx="minor">
            <a:schemeClr val="tx1"/>
          </a:fontRef>
        </p:style>
      </p:cxnSp>
      <p:cxnSp>
        <p:nvCxnSpPr>
          <p:cNvPr id="59" name="Straight Arrow Connector 58">
            <a:extLst>
              <a:ext uri="{FF2B5EF4-FFF2-40B4-BE49-F238E27FC236}">
                <a16:creationId xmlns:a16="http://schemas.microsoft.com/office/drawing/2014/main" id="{DB81BF1B-8F3F-4058-A997-1D9C1042ED7B}"/>
              </a:ext>
            </a:extLst>
          </p:cNvPr>
          <p:cNvCxnSpPr>
            <a:stCxn id="17" idx="3"/>
          </p:cNvCxnSpPr>
          <p:nvPr/>
        </p:nvCxnSpPr>
        <p:spPr>
          <a:xfrm>
            <a:off x="5949185" y="2446651"/>
            <a:ext cx="1877229" cy="6567"/>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60" name="Straight Arrow Connector 59">
            <a:extLst>
              <a:ext uri="{FF2B5EF4-FFF2-40B4-BE49-F238E27FC236}">
                <a16:creationId xmlns:a16="http://schemas.microsoft.com/office/drawing/2014/main" id="{54089E53-89DA-4216-AFB5-2D81461CB2A0}"/>
              </a:ext>
            </a:extLst>
          </p:cNvPr>
          <p:cNvCxnSpPr>
            <a:cxnSpLocks/>
            <a:stCxn id="17" idx="1"/>
          </p:cNvCxnSpPr>
          <p:nvPr/>
        </p:nvCxnSpPr>
        <p:spPr>
          <a:xfrm flipH="1">
            <a:off x="3197118" y="2446651"/>
            <a:ext cx="1996492" cy="6567"/>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grpSp>
        <p:nvGrpSpPr>
          <p:cNvPr id="65" name="Group 64">
            <a:extLst>
              <a:ext uri="{FF2B5EF4-FFF2-40B4-BE49-F238E27FC236}">
                <a16:creationId xmlns:a16="http://schemas.microsoft.com/office/drawing/2014/main" id="{BC98CFA9-71B6-4499-A2F5-33F4C1EA9F43}"/>
              </a:ext>
            </a:extLst>
          </p:cNvPr>
          <p:cNvGrpSpPr/>
          <p:nvPr/>
        </p:nvGrpSpPr>
        <p:grpSpPr>
          <a:xfrm rot="16200000">
            <a:off x="6319502" y="3001956"/>
            <a:ext cx="290921" cy="971245"/>
            <a:chOff x="5167102" y="3395439"/>
            <a:chExt cx="290921" cy="252762"/>
          </a:xfrm>
        </p:grpSpPr>
        <p:cxnSp>
          <p:nvCxnSpPr>
            <p:cNvPr id="63" name="Straight Connector 62">
              <a:extLst>
                <a:ext uri="{FF2B5EF4-FFF2-40B4-BE49-F238E27FC236}">
                  <a16:creationId xmlns:a16="http://schemas.microsoft.com/office/drawing/2014/main" id="{BB11B1AF-906A-4899-ACBA-EDE49BBAB1B2}"/>
                </a:ext>
              </a:extLst>
            </p:cNvPr>
            <p:cNvCxnSpPr>
              <a:cxnSpLocks/>
            </p:cNvCxnSpPr>
            <p:nvPr/>
          </p:nvCxnSpPr>
          <p:spPr>
            <a:xfrm>
              <a:off x="5317589" y="3395439"/>
              <a:ext cx="1" cy="250558"/>
            </a:xfrm>
            <a:prstGeom prst="line">
              <a:avLst/>
            </a:prstGeom>
            <a:ln>
              <a:solidFill>
                <a:schemeClr val="accent1"/>
              </a:solidFill>
            </a:ln>
          </p:spPr>
          <p:style>
            <a:lnRef idx="2">
              <a:schemeClr val="dk1"/>
            </a:lnRef>
            <a:fillRef idx="0">
              <a:schemeClr val="dk1"/>
            </a:fillRef>
            <a:effectRef idx="1">
              <a:schemeClr val="dk1"/>
            </a:effectRef>
            <a:fontRef idx="minor">
              <a:schemeClr val="tx1"/>
            </a:fontRef>
          </p:style>
        </p:cxnSp>
        <p:cxnSp>
          <p:nvCxnSpPr>
            <p:cNvPr id="64" name="Straight Connector 63">
              <a:extLst>
                <a:ext uri="{FF2B5EF4-FFF2-40B4-BE49-F238E27FC236}">
                  <a16:creationId xmlns:a16="http://schemas.microsoft.com/office/drawing/2014/main" id="{0CA1C8BD-5340-42DC-9C12-32A06D1AA755}"/>
                </a:ext>
              </a:extLst>
            </p:cNvPr>
            <p:cNvCxnSpPr>
              <a:cxnSpLocks/>
            </p:cNvCxnSpPr>
            <p:nvPr/>
          </p:nvCxnSpPr>
          <p:spPr>
            <a:xfrm>
              <a:off x="5167102" y="3648201"/>
              <a:ext cx="290921" cy="0"/>
            </a:xfrm>
            <a:prstGeom prst="line">
              <a:avLst/>
            </a:prstGeom>
            <a:ln>
              <a:solidFill>
                <a:schemeClr val="accent1"/>
              </a:solidFill>
            </a:ln>
          </p:spPr>
          <p:style>
            <a:lnRef idx="2">
              <a:schemeClr val="dk1"/>
            </a:lnRef>
            <a:fillRef idx="0">
              <a:schemeClr val="dk1"/>
            </a:fillRef>
            <a:effectRef idx="1">
              <a:schemeClr val="dk1"/>
            </a:effectRef>
            <a:fontRef idx="minor">
              <a:schemeClr val="tx1"/>
            </a:fontRef>
          </p:style>
        </p:cxnSp>
      </p:grpSp>
      <p:sp>
        <p:nvSpPr>
          <p:cNvPr id="66" name="Arrow: Down 65">
            <a:extLst>
              <a:ext uri="{FF2B5EF4-FFF2-40B4-BE49-F238E27FC236}">
                <a16:creationId xmlns:a16="http://schemas.microsoft.com/office/drawing/2014/main" id="{6543AA93-A531-4F16-928B-A75AAC54BE2E}"/>
              </a:ext>
            </a:extLst>
          </p:cNvPr>
          <p:cNvSpPr/>
          <p:nvPr/>
        </p:nvSpPr>
        <p:spPr>
          <a:xfrm>
            <a:off x="7601147" y="3780924"/>
            <a:ext cx="462469" cy="786447"/>
          </a:xfrm>
          <a:prstGeom prst="downArrow">
            <a:avLst>
              <a:gd name="adj1" fmla="val 42608"/>
              <a:gd name="adj2" fmla="val 38913"/>
            </a:avLst>
          </a:prstGeom>
          <a:solidFill>
            <a:schemeClr val="bg1">
              <a:lumMod val="50000"/>
            </a:schemeClr>
          </a:solidFill>
          <a:ln>
            <a:noFill/>
          </a:ln>
        </p:spPr>
        <p:style>
          <a:lnRef idx="1">
            <a:schemeClr val="dk1"/>
          </a:lnRef>
          <a:fillRef idx="3">
            <a:schemeClr val="dk1"/>
          </a:fillRef>
          <a:effectRef idx="2">
            <a:schemeClr val="dk1"/>
          </a:effectRef>
          <a:fontRef idx="minor">
            <a:schemeClr val="lt1"/>
          </a:fontRef>
        </p:style>
        <p:txBody>
          <a:bodyPr rtlCol="0" anchor="ctr"/>
          <a:lstStyle/>
          <a:p>
            <a:pPr algn="ctr" defTabSz="457223">
              <a:defRPr/>
            </a:pPr>
            <a:endParaRPr lang="en-GB">
              <a:solidFill>
                <a:prstClr val="white"/>
              </a:solidFill>
              <a:latin typeface="Poppins" panose="00000500000000000000" pitchFamily="2" charset="0"/>
              <a:cs typeface="Poppins" panose="00000500000000000000" pitchFamily="2" charset="0"/>
            </a:endParaRPr>
          </a:p>
        </p:txBody>
      </p:sp>
      <p:sp>
        <p:nvSpPr>
          <p:cNvPr id="67" name="Arrow: Down 66">
            <a:extLst>
              <a:ext uri="{FF2B5EF4-FFF2-40B4-BE49-F238E27FC236}">
                <a16:creationId xmlns:a16="http://schemas.microsoft.com/office/drawing/2014/main" id="{1551BB70-FC44-45B3-B9BF-6A560D490B5B}"/>
              </a:ext>
            </a:extLst>
          </p:cNvPr>
          <p:cNvSpPr/>
          <p:nvPr/>
        </p:nvSpPr>
        <p:spPr>
          <a:xfrm rot="19043190">
            <a:off x="2716305" y="3571841"/>
            <a:ext cx="364361" cy="486113"/>
          </a:xfrm>
          <a:prstGeom prst="downArrow">
            <a:avLst>
              <a:gd name="adj1" fmla="val 42608"/>
              <a:gd name="adj2" fmla="val 38913"/>
            </a:avLst>
          </a:prstGeom>
          <a:solidFill>
            <a:schemeClr val="bg1">
              <a:lumMod val="50000"/>
            </a:schemeClr>
          </a:solidFill>
          <a:ln>
            <a:noFill/>
          </a:ln>
        </p:spPr>
        <p:style>
          <a:lnRef idx="1">
            <a:schemeClr val="dk1"/>
          </a:lnRef>
          <a:fillRef idx="3">
            <a:schemeClr val="dk1"/>
          </a:fillRef>
          <a:effectRef idx="2">
            <a:schemeClr val="dk1"/>
          </a:effectRef>
          <a:fontRef idx="minor">
            <a:schemeClr val="lt1"/>
          </a:fontRef>
        </p:style>
        <p:txBody>
          <a:bodyPr rtlCol="0" anchor="ctr"/>
          <a:lstStyle/>
          <a:p>
            <a:pPr algn="ctr" defTabSz="457223">
              <a:defRPr/>
            </a:pPr>
            <a:endParaRPr lang="en-GB">
              <a:solidFill>
                <a:prstClr val="white"/>
              </a:solidFill>
              <a:latin typeface="Poppins" panose="00000500000000000000" pitchFamily="2" charset="0"/>
              <a:cs typeface="Poppins" panose="00000500000000000000" pitchFamily="2" charset="0"/>
            </a:endParaRPr>
          </a:p>
        </p:txBody>
      </p:sp>
      <p:sp>
        <p:nvSpPr>
          <p:cNvPr id="68" name="Arrow: Down 67">
            <a:extLst>
              <a:ext uri="{FF2B5EF4-FFF2-40B4-BE49-F238E27FC236}">
                <a16:creationId xmlns:a16="http://schemas.microsoft.com/office/drawing/2014/main" id="{EB2B82F0-5371-407E-BE4B-F173AF457C55}"/>
              </a:ext>
            </a:extLst>
          </p:cNvPr>
          <p:cNvSpPr/>
          <p:nvPr/>
        </p:nvSpPr>
        <p:spPr>
          <a:xfrm rot="2556810" flipH="1">
            <a:off x="3167340" y="3571271"/>
            <a:ext cx="364361" cy="486113"/>
          </a:xfrm>
          <a:prstGeom prst="downArrow">
            <a:avLst>
              <a:gd name="adj1" fmla="val 42608"/>
              <a:gd name="adj2" fmla="val 38913"/>
            </a:avLst>
          </a:prstGeom>
          <a:solidFill>
            <a:schemeClr val="bg1">
              <a:lumMod val="50000"/>
            </a:schemeClr>
          </a:solidFill>
          <a:ln>
            <a:noFill/>
          </a:ln>
        </p:spPr>
        <p:style>
          <a:lnRef idx="1">
            <a:schemeClr val="dk1"/>
          </a:lnRef>
          <a:fillRef idx="3">
            <a:schemeClr val="dk1"/>
          </a:fillRef>
          <a:effectRef idx="2">
            <a:schemeClr val="dk1"/>
          </a:effectRef>
          <a:fontRef idx="minor">
            <a:schemeClr val="lt1"/>
          </a:fontRef>
        </p:style>
        <p:txBody>
          <a:bodyPr rtlCol="0" anchor="ctr"/>
          <a:lstStyle/>
          <a:p>
            <a:pPr algn="ctr" defTabSz="457223">
              <a:defRPr/>
            </a:pPr>
            <a:endParaRPr lang="en-GB">
              <a:solidFill>
                <a:prstClr val="white"/>
              </a:solidFill>
              <a:latin typeface="Poppins" panose="00000500000000000000" pitchFamily="2" charset="0"/>
              <a:cs typeface="Poppins" panose="00000500000000000000" pitchFamily="2" charset="0"/>
            </a:endParaRPr>
          </a:p>
        </p:txBody>
      </p:sp>
      <p:sp>
        <p:nvSpPr>
          <p:cNvPr id="3" name="TextBox 2">
            <a:extLst>
              <a:ext uri="{FF2B5EF4-FFF2-40B4-BE49-F238E27FC236}">
                <a16:creationId xmlns:a16="http://schemas.microsoft.com/office/drawing/2014/main" id="{26EA77CE-916F-624C-DAA6-A54BBDFB559F}"/>
              </a:ext>
            </a:extLst>
          </p:cNvPr>
          <p:cNvSpPr txBox="1"/>
          <p:nvPr/>
        </p:nvSpPr>
        <p:spPr>
          <a:xfrm>
            <a:off x="266701" y="6380851"/>
            <a:ext cx="8369299" cy="461665"/>
          </a:xfrm>
          <a:prstGeom prst="rect">
            <a:avLst/>
          </a:prstGeom>
          <a:noFill/>
        </p:spPr>
        <p:txBody>
          <a:bodyPr wrap="square" rtlCol="0">
            <a:spAutoFit/>
          </a:bodyPr>
          <a:lstStyle/>
          <a:p>
            <a:pPr defTabSz="914446">
              <a:defRPr/>
            </a:pPr>
            <a:r>
              <a:rPr lang="en-US" sz="800">
                <a:solidFill>
                  <a:schemeClr val="tx2">
                    <a:lumMod val="75000"/>
                  </a:schemeClr>
                </a:solidFill>
                <a:latin typeface="Poppins" panose="00000500000000000000" pitchFamily="2" charset="0"/>
                <a:cs typeface="Poppins" panose="00000500000000000000" pitchFamily="2" charset="0"/>
              </a:rPr>
              <a:t>Ang - angiotensin;  AT - angiotensin II receptor type;  EDHF - endothelium-derived </a:t>
            </a:r>
            <a:r>
              <a:rPr lang="en-US" sz="800" err="1">
                <a:solidFill>
                  <a:schemeClr val="tx2">
                    <a:lumMod val="75000"/>
                  </a:schemeClr>
                </a:solidFill>
                <a:latin typeface="Poppins" panose="00000500000000000000" pitchFamily="2" charset="0"/>
                <a:cs typeface="Poppins" panose="00000500000000000000" pitchFamily="2" charset="0"/>
              </a:rPr>
              <a:t>hyperpolarising</a:t>
            </a:r>
            <a:r>
              <a:rPr lang="en-US" sz="800">
                <a:solidFill>
                  <a:schemeClr val="tx2">
                    <a:lumMod val="75000"/>
                  </a:schemeClr>
                </a:solidFill>
                <a:latin typeface="Poppins" panose="00000500000000000000" pitchFamily="2" charset="0"/>
                <a:cs typeface="Poppins" panose="00000500000000000000" pitchFamily="2" charset="0"/>
              </a:rPr>
              <a:t> factor;  PAI-1 - plasminogen activator inhibitor-1;  ROS -  reactive oxygen species. Adapted from </a:t>
            </a:r>
            <a:r>
              <a:rPr lang="en-US" sz="800" err="1">
                <a:solidFill>
                  <a:schemeClr val="tx2">
                    <a:lumMod val="75000"/>
                  </a:schemeClr>
                </a:solidFill>
                <a:latin typeface="Poppins" panose="00000500000000000000" pitchFamily="2" charset="0"/>
                <a:cs typeface="Poppins" panose="00000500000000000000" pitchFamily="2" charset="0"/>
              </a:rPr>
              <a:t>Taddei</a:t>
            </a:r>
            <a:r>
              <a:rPr lang="en-US" sz="800">
                <a:solidFill>
                  <a:schemeClr val="tx2">
                    <a:lumMod val="75000"/>
                  </a:schemeClr>
                </a:solidFill>
                <a:latin typeface="Poppins" panose="00000500000000000000" pitchFamily="2" charset="0"/>
                <a:cs typeface="Poppins" panose="00000500000000000000" pitchFamily="2" charset="0"/>
              </a:rPr>
              <a:t> S, </a:t>
            </a:r>
            <a:r>
              <a:rPr lang="en-US" sz="800" err="1">
                <a:solidFill>
                  <a:schemeClr val="tx2">
                    <a:lumMod val="75000"/>
                  </a:schemeClr>
                </a:solidFill>
                <a:latin typeface="Poppins" panose="00000500000000000000" pitchFamily="2" charset="0"/>
                <a:cs typeface="Poppins" panose="00000500000000000000" pitchFamily="2" charset="0"/>
              </a:rPr>
              <a:t>Bortolotto</a:t>
            </a:r>
            <a:r>
              <a:rPr lang="en-US" sz="800">
                <a:solidFill>
                  <a:schemeClr val="tx2">
                    <a:lumMod val="75000"/>
                  </a:schemeClr>
                </a:solidFill>
                <a:latin typeface="Poppins" panose="00000500000000000000" pitchFamily="2" charset="0"/>
                <a:cs typeface="Poppins" panose="00000500000000000000" pitchFamily="2" charset="0"/>
              </a:rPr>
              <a:t> L. Am J Cardiovasc Drugs 2016;16(5):309-21.</a:t>
            </a:r>
          </a:p>
          <a:p>
            <a:pPr defTabSz="914446">
              <a:defRPr/>
            </a:pPr>
            <a:endParaRPr lang="en-US" sz="800">
              <a:solidFill>
                <a:schemeClr val="tx2">
                  <a:lumMod val="75000"/>
                </a:schemeClr>
              </a:solidFill>
              <a:latin typeface="Poppins" panose="00000500000000000000" pitchFamily="2" charset="0"/>
              <a:cs typeface="Poppins" panose="00000500000000000000" pitchFamily="2" charset="0"/>
            </a:endParaRPr>
          </a:p>
        </p:txBody>
      </p:sp>
      <p:sp>
        <p:nvSpPr>
          <p:cNvPr id="15" name="Title 1">
            <a:extLst>
              <a:ext uri="{FF2B5EF4-FFF2-40B4-BE49-F238E27FC236}">
                <a16:creationId xmlns:a16="http://schemas.microsoft.com/office/drawing/2014/main" id="{F4892524-E291-4B0C-9F3C-208EE405E063}"/>
              </a:ext>
            </a:extLst>
          </p:cNvPr>
          <p:cNvSpPr txBox="1">
            <a:spLocks/>
          </p:cNvSpPr>
          <p:nvPr/>
        </p:nvSpPr>
        <p:spPr>
          <a:xfrm>
            <a:off x="355600" y="381000"/>
            <a:ext cx="10058400"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r>
              <a:rPr lang="en-US" sz="3600" err="1">
                <a:solidFill>
                  <a:schemeClr val="tx2">
                    <a:lumMod val="75000"/>
                  </a:schemeClr>
                </a:solidFill>
                <a:latin typeface="Poppins" panose="00000500000000000000" pitchFamily="2" charset="0"/>
                <a:ea typeface="Helvetica" charset="0"/>
                <a:cs typeface="Poppins" panose="00000500000000000000" pitchFamily="2" charset="0"/>
              </a:rPr>
              <a:t>ACEi</a:t>
            </a:r>
            <a:r>
              <a:rPr lang="en-US" sz="3600">
                <a:solidFill>
                  <a:schemeClr val="tx2">
                    <a:lumMod val="75000"/>
                  </a:schemeClr>
                </a:solidFill>
                <a:latin typeface="Poppins" panose="00000500000000000000" pitchFamily="2" charset="0"/>
                <a:ea typeface="Helvetica" charset="0"/>
                <a:cs typeface="Poppins" panose="00000500000000000000" pitchFamily="2" charset="0"/>
              </a:rPr>
              <a:t> and ARBs:  Different Mechanisms, Different Effects</a:t>
            </a:r>
          </a:p>
        </p:txBody>
      </p:sp>
    </p:spTree>
    <p:extLst>
      <p:ext uri="{BB962C8B-B14F-4D97-AF65-F5344CB8AC3E}">
        <p14:creationId xmlns:p14="http://schemas.microsoft.com/office/powerpoint/2010/main" val="209709976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Espace réservé du texte 18">
            <a:extLst>
              <a:ext uri="{FF2B5EF4-FFF2-40B4-BE49-F238E27FC236}">
                <a16:creationId xmlns:a16="http://schemas.microsoft.com/office/drawing/2014/main" id="{3F7BAFF0-95C8-4CCB-9C89-2ABEAD4BE003}"/>
              </a:ext>
            </a:extLst>
          </p:cNvPr>
          <p:cNvSpPr txBox="1">
            <a:spLocks/>
          </p:cNvSpPr>
          <p:nvPr/>
        </p:nvSpPr>
        <p:spPr>
          <a:xfrm>
            <a:off x="476974" y="1484314"/>
            <a:ext cx="3500510" cy="4204454"/>
          </a:xfrm>
          <a:prstGeom prst="rect">
            <a:avLst/>
          </a:prstGeom>
          <a:solidFill>
            <a:schemeClr val="bg1"/>
          </a:solidFill>
          <a:ln w="2540" cap="flat" cmpd="sng" algn="ctr">
            <a:solidFill>
              <a:schemeClr val="bg1">
                <a:lumMod val="95000"/>
              </a:schemeClr>
            </a:solidFill>
            <a:prstDash val="solid"/>
            <a:miter lim="800000"/>
          </a:ln>
          <a:effectLst/>
        </p:spPr>
        <p:txBody>
          <a:bodyPr vert="horz" lIns="91440" tIns="45720" rIns="91440" bIns="4572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lang="fr-FR" sz="1800" kern="1200">
                <a:solidFill>
                  <a:schemeClr val="lt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lt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lt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endParaRPr lang="fr-FR">
              <a:latin typeface="Poppins" panose="00000500000000000000" pitchFamily="2" charset="0"/>
              <a:cs typeface="Poppins" panose="00000500000000000000" pitchFamily="2" charset="0"/>
            </a:endParaRPr>
          </a:p>
        </p:txBody>
      </p:sp>
      <p:sp>
        <p:nvSpPr>
          <p:cNvPr id="4" name="Espace réservé du numéro de diapositive 3">
            <a:extLst>
              <a:ext uri="{FF2B5EF4-FFF2-40B4-BE49-F238E27FC236}">
                <a16:creationId xmlns:a16="http://schemas.microsoft.com/office/drawing/2014/main" id="{896A3ED9-E32A-46C4-B2E6-4E3F54AA3E17}"/>
              </a:ext>
            </a:extLst>
          </p:cNvPr>
          <p:cNvSpPr>
            <a:spLocks noGrp="1"/>
          </p:cNvSpPr>
          <p:nvPr>
            <p:ph type="sldNum" sz="quarter" idx="12"/>
          </p:nvPr>
        </p:nvSpPr>
        <p:spPr/>
        <p:txBody>
          <a:bodyPr/>
          <a:lstStyle/>
          <a:p>
            <a:fld id="{72E0708C-8EE2-4F13-9819-89D73D8CE5C0}" type="slidenum">
              <a:rPr lang="fr-FR" smtClean="0">
                <a:latin typeface="Poppins" panose="00000500000000000000" pitchFamily="2" charset="0"/>
                <a:cs typeface="Poppins" panose="00000500000000000000" pitchFamily="2" charset="0"/>
              </a:rPr>
              <a:pPr/>
              <a:t>54</a:t>
            </a:fld>
            <a:endParaRPr lang="fr-FR">
              <a:latin typeface="Poppins" panose="00000500000000000000" pitchFamily="2" charset="0"/>
              <a:cs typeface="Poppins" panose="00000500000000000000" pitchFamily="2" charset="0"/>
            </a:endParaRPr>
          </a:p>
        </p:txBody>
      </p:sp>
      <p:sp>
        <p:nvSpPr>
          <p:cNvPr id="68" name="Espace réservé du texte 18">
            <a:extLst>
              <a:ext uri="{FF2B5EF4-FFF2-40B4-BE49-F238E27FC236}">
                <a16:creationId xmlns:a16="http://schemas.microsoft.com/office/drawing/2014/main" id="{CE7DE9D4-EB5A-461D-9473-3054BD19C24B}"/>
              </a:ext>
            </a:extLst>
          </p:cNvPr>
          <p:cNvSpPr txBox="1">
            <a:spLocks/>
          </p:cNvSpPr>
          <p:nvPr/>
        </p:nvSpPr>
        <p:spPr>
          <a:xfrm>
            <a:off x="7764142" y="1484314"/>
            <a:ext cx="3500510" cy="4204454"/>
          </a:xfrm>
          <a:prstGeom prst="rect">
            <a:avLst/>
          </a:prstGeom>
          <a:solidFill>
            <a:schemeClr val="bg1"/>
          </a:solidFill>
          <a:ln w="2540" cap="flat" cmpd="sng" algn="ctr">
            <a:solidFill>
              <a:schemeClr val="bg1">
                <a:lumMod val="95000"/>
              </a:schemeClr>
            </a:solidFill>
            <a:prstDash val="solid"/>
            <a:miter lim="800000"/>
          </a:ln>
          <a:effectLst/>
        </p:spPr>
        <p:txBody>
          <a:bodyPr vert="horz" lIns="91440" tIns="45720" rIns="91440" bIns="4572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lang="fr-FR" sz="1800" kern="1200">
                <a:solidFill>
                  <a:schemeClr val="lt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lt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lt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endParaRPr lang="fr-FR">
              <a:latin typeface="Poppins" panose="00000500000000000000" pitchFamily="2" charset="0"/>
              <a:cs typeface="Poppins" panose="00000500000000000000" pitchFamily="2" charset="0"/>
            </a:endParaRPr>
          </a:p>
        </p:txBody>
      </p:sp>
      <p:sp>
        <p:nvSpPr>
          <p:cNvPr id="69" name="Espace réservé du texte 18">
            <a:extLst>
              <a:ext uri="{FF2B5EF4-FFF2-40B4-BE49-F238E27FC236}">
                <a16:creationId xmlns:a16="http://schemas.microsoft.com/office/drawing/2014/main" id="{C6951510-57CB-409B-93E7-2FC6D64272CC}"/>
              </a:ext>
            </a:extLst>
          </p:cNvPr>
          <p:cNvSpPr txBox="1">
            <a:spLocks/>
          </p:cNvSpPr>
          <p:nvPr/>
        </p:nvSpPr>
        <p:spPr>
          <a:xfrm>
            <a:off x="4129816" y="1484314"/>
            <a:ext cx="3500510" cy="4204454"/>
          </a:xfrm>
          <a:prstGeom prst="rect">
            <a:avLst/>
          </a:prstGeom>
          <a:solidFill>
            <a:schemeClr val="bg1"/>
          </a:solidFill>
          <a:ln w="2540" cap="flat" cmpd="sng" algn="ctr">
            <a:solidFill>
              <a:schemeClr val="bg1">
                <a:lumMod val="95000"/>
              </a:schemeClr>
            </a:solidFill>
            <a:prstDash val="solid"/>
            <a:miter lim="800000"/>
          </a:ln>
          <a:effectLst/>
        </p:spPr>
        <p:txBody>
          <a:bodyPr vert="horz" lIns="91440" tIns="45720" rIns="91440" bIns="45720" rtlCol="0" anchor="ctr">
            <a:normAutofit/>
          </a:bodyPr>
          <a:lstStyle>
            <a:lvl1pPr marL="0" indent="0" algn="l" defTabSz="914400" rtl="0" eaLnBrk="1" latinLnBrk="0" hangingPunct="1">
              <a:lnSpc>
                <a:spcPct val="90000"/>
              </a:lnSpc>
              <a:spcBef>
                <a:spcPts val="1000"/>
              </a:spcBef>
              <a:buFont typeface="Arial" panose="020B0604020202020204" pitchFamily="34" charset="0"/>
              <a:buNone/>
              <a:defRPr lang="fr-FR" sz="1800" kern="1200">
                <a:solidFill>
                  <a:schemeClr val="lt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lt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lt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endParaRPr lang="fr-FR">
              <a:latin typeface="Poppins" panose="00000500000000000000" pitchFamily="2" charset="0"/>
              <a:cs typeface="Poppins" panose="00000500000000000000" pitchFamily="2" charset="0"/>
            </a:endParaRPr>
          </a:p>
        </p:txBody>
      </p:sp>
      <p:cxnSp>
        <p:nvCxnSpPr>
          <p:cNvPr id="70" name="Connecteur droit 69">
            <a:extLst>
              <a:ext uri="{FF2B5EF4-FFF2-40B4-BE49-F238E27FC236}">
                <a16:creationId xmlns:a16="http://schemas.microsoft.com/office/drawing/2014/main" id="{737283A6-2EA2-4C25-875B-18098871C526}"/>
              </a:ext>
            </a:extLst>
          </p:cNvPr>
          <p:cNvCxnSpPr/>
          <p:nvPr/>
        </p:nvCxnSpPr>
        <p:spPr>
          <a:xfrm>
            <a:off x="4461912" y="4373122"/>
            <a:ext cx="2659344" cy="0"/>
          </a:xfrm>
          <a:prstGeom prst="line">
            <a:avLst/>
          </a:prstGeom>
          <a:ln w="254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1" name="Rectangle: Rounded Corners 50">
            <a:extLst>
              <a:ext uri="{FF2B5EF4-FFF2-40B4-BE49-F238E27FC236}">
                <a16:creationId xmlns:a16="http://schemas.microsoft.com/office/drawing/2014/main" id="{8749B0AA-8CF9-42E5-AC63-743CA31D76F3}"/>
              </a:ext>
            </a:extLst>
          </p:cNvPr>
          <p:cNvSpPr/>
          <p:nvPr/>
        </p:nvSpPr>
        <p:spPr>
          <a:xfrm>
            <a:off x="741246" y="1796538"/>
            <a:ext cx="2938841" cy="553005"/>
          </a:xfrm>
          <a:prstGeom prst="roundRect">
            <a:avLst>
              <a:gd name="adj" fmla="val 7738"/>
            </a:avLst>
          </a:prstGeom>
          <a:gradFill flip="none" rotWithShape="1">
            <a:gsLst>
              <a:gs pos="0">
                <a:srgbClr val="027C8B"/>
              </a:gs>
              <a:gs pos="100000">
                <a:srgbClr val="00558B"/>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spcBef>
                <a:spcPts val="200"/>
              </a:spcBef>
            </a:pPr>
            <a:r>
              <a:rPr lang="en-US" sz="1400">
                <a:solidFill>
                  <a:schemeClr val="bg1"/>
                </a:solidFill>
                <a:latin typeface="Poppins" panose="00000500000000000000" pitchFamily="2" charset="0"/>
                <a:cs typeface="Poppins" panose="00000500000000000000" pitchFamily="2" charset="0"/>
              </a:rPr>
              <a:t>Hypertensive patients</a:t>
            </a:r>
            <a:r>
              <a:rPr lang="en-US" sz="1400" baseline="30000">
                <a:solidFill>
                  <a:schemeClr val="bg1"/>
                </a:solidFill>
                <a:latin typeface="Poppins" panose="00000500000000000000" pitchFamily="2" charset="0"/>
                <a:cs typeface="Poppins" panose="00000500000000000000" pitchFamily="2" charset="0"/>
              </a:rPr>
              <a:t> 1</a:t>
            </a:r>
          </a:p>
        </p:txBody>
      </p:sp>
      <p:sp>
        <p:nvSpPr>
          <p:cNvPr id="72" name="Rectangle: Rounded Corners 50">
            <a:extLst>
              <a:ext uri="{FF2B5EF4-FFF2-40B4-BE49-F238E27FC236}">
                <a16:creationId xmlns:a16="http://schemas.microsoft.com/office/drawing/2014/main" id="{D144BB52-2B30-4E22-9BFE-F3F72C5C0E9C}"/>
              </a:ext>
            </a:extLst>
          </p:cNvPr>
          <p:cNvSpPr/>
          <p:nvPr/>
        </p:nvSpPr>
        <p:spPr>
          <a:xfrm>
            <a:off x="4431695" y="1796538"/>
            <a:ext cx="2938841" cy="553005"/>
          </a:xfrm>
          <a:prstGeom prst="roundRect">
            <a:avLst>
              <a:gd name="adj" fmla="val 6635"/>
            </a:avLst>
          </a:prstGeom>
          <a:gradFill flip="none" rotWithShape="1">
            <a:gsLst>
              <a:gs pos="0">
                <a:srgbClr val="027C8B"/>
              </a:gs>
              <a:gs pos="100000">
                <a:srgbClr val="00558B"/>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spcBef>
                <a:spcPts val="200"/>
              </a:spcBef>
            </a:pPr>
            <a:r>
              <a:rPr lang="en-US" sz="1400">
                <a:solidFill>
                  <a:schemeClr val="bg1"/>
                </a:solidFill>
                <a:latin typeface="Poppins" panose="00000500000000000000" pitchFamily="2" charset="0"/>
                <a:cs typeface="Poppins" panose="00000500000000000000" pitchFamily="2" charset="0"/>
              </a:rPr>
              <a:t>High-risk patients </a:t>
            </a:r>
            <a:r>
              <a:rPr lang="en-US" sz="1400" baseline="30000">
                <a:solidFill>
                  <a:schemeClr val="bg1"/>
                </a:solidFill>
                <a:latin typeface="Poppins" panose="00000500000000000000" pitchFamily="2" charset="0"/>
                <a:cs typeface="Poppins" panose="00000500000000000000" pitchFamily="2" charset="0"/>
              </a:rPr>
              <a:t>2</a:t>
            </a:r>
          </a:p>
        </p:txBody>
      </p:sp>
      <p:sp>
        <p:nvSpPr>
          <p:cNvPr id="73" name="Rectangle: Rounded Corners 50">
            <a:extLst>
              <a:ext uri="{FF2B5EF4-FFF2-40B4-BE49-F238E27FC236}">
                <a16:creationId xmlns:a16="http://schemas.microsoft.com/office/drawing/2014/main" id="{B1AE84CF-4AA6-4F17-BD9A-5132B84DB934}"/>
              </a:ext>
            </a:extLst>
          </p:cNvPr>
          <p:cNvSpPr/>
          <p:nvPr/>
        </p:nvSpPr>
        <p:spPr>
          <a:xfrm>
            <a:off x="8034069" y="1796538"/>
            <a:ext cx="2938841" cy="553005"/>
          </a:xfrm>
          <a:prstGeom prst="roundRect">
            <a:avLst>
              <a:gd name="adj" fmla="val 7738"/>
            </a:avLst>
          </a:prstGeom>
          <a:gradFill flip="none" rotWithShape="1">
            <a:gsLst>
              <a:gs pos="0">
                <a:srgbClr val="027C8B"/>
              </a:gs>
              <a:gs pos="100000">
                <a:srgbClr val="00558B"/>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spcBef>
                <a:spcPts val="200"/>
              </a:spcBef>
            </a:pPr>
            <a:r>
              <a:rPr lang="en-US" sz="1400">
                <a:solidFill>
                  <a:schemeClr val="bg1"/>
                </a:solidFill>
                <a:latin typeface="Poppins" panose="00000500000000000000" pitchFamily="2" charset="0"/>
                <a:cs typeface="Poppins" panose="00000500000000000000" pitchFamily="2" charset="0"/>
              </a:rPr>
              <a:t>Patients with history of ACS</a:t>
            </a:r>
            <a:r>
              <a:rPr lang="en-US" sz="1400" baseline="30000">
                <a:solidFill>
                  <a:schemeClr val="bg1"/>
                </a:solidFill>
                <a:latin typeface="Poppins" panose="00000500000000000000" pitchFamily="2" charset="0"/>
                <a:cs typeface="Poppins" panose="00000500000000000000" pitchFamily="2" charset="0"/>
              </a:rPr>
              <a:t> 3</a:t>
            </a:r>
          </a:p>
        </p:txBody>
      </p:sp>
      <p:sp>
        <p:nvSpPr>
          <p:cNvPr id="74" name="Rectangle 73">
            <a:extLst>
              <a:ext uri="{FF2B5EF4-FFF2-40B4-BE49-F238E27FC236}">
                <a16:creationId xmlns:a16="http://schemas.microsoft.com/office/drawing/2014/main" id="{E2A5FF6C-DF95-40DD-B0F0-0265B9BE005E}"/>
              </a:ext>
            </a:extLst>
          </p:cNvPr>
          <p:cNvSpPr/>
          <p:nvPr/>
        </p:nvSpPr>
        <p:spPr>
          <a:xfrm>
            <a:off x="5371204" y="2562672"/>
            <a:ext cx="1413849" cy="534776"/>
          </a:xfrm>
          <a:prstGeom prst="rect">
            <a:avLst/>
          </a:prstGeom>
        </p:spPr>
        <p:txBody>
          <a:bodyPr wrap="none" lIns="0" tIns="0" rIns="0" bIns="0" anchor="t">
            <a:noAutofit/>
          </a:bodyPr>
          <a:lstStyle/>
          <a:p>
            <a:pPr algn="ctr"/>
            <a:r>
              <a:rPr lang="fr-FR" sz="3600" b="1">
                <a:solidFill>
                  <a:srgbClr val="0095AF"/>
                </a:solidFill>
                <a:latin typeface="Poppins" panose="00000500000000000000" pitchFamily="2" charset="0"/>
                <a:cs typeface="Poppins" panose="00000500000000000000" pitchFamily="2" charset="0"/>
              </a:rPr>
              <a:t>28</a:t>
            </a:r>
            <a:r>
              <a:rPr lang="fr-FR" sz="2800" b="1">
                <a:solidFill>
                  <a:srgbClr val="0095AF"/>
                </a:solidFill>
                <a:latin typeface="Poppins" panose="00000500000000000000" pitchFamily="2" charset="0"/>
                <a:cs typeface="Poppins" panose="00000500000000000000" pitchFamily="2" charset="0"/>
              </a:rPr>
              <a:t>%</a:t>
            </a:r>
            <a:endParaRPr lang="en-US" sz="1050">
              <a:solidFill>
                <a:srgbClr val="0095AF"/>
              </a:solidFill>
              <a:latin typeface="Poppins" panose="00000500000000000000" pitchFamily="2" charset="0"/>
              <a:cs typeface="Poppins" panose="00000500000000000000" pitchFamily="2" charset="0"/>
            </a:endParaRPr>
          </a:p>
        </p:txBody>
      </p:sp>
      <p:sp>
        <p:nvSpPr>
          <p:cNvPr id="75" name="Rectangle 74">
            <a:extLst>
              <a:ext uri="{FF2B5EF4-FFF2-40B4-BE49-F238E27FC236}">
                <a16:creationId xmlns:a16="http://schemas.microsoft.com/office/drawing/2014/main" id="{29F575EA-DF7E-437E-8403-7D6F0D9FCD5A}"/>
              </a:ext>
            </a:extLst>
          </p:cNvPr>
          <p:cNvSpPr/>
          <p:nvPr/>
        </p:nvSpPr>
        <p:spPr>
          <a:xfrm>
            <a:off x="8880664" y="2562673"/>
            <a:ext cx="1598730" cy="5426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Autofit/>
          </a:bodyPr>
          <a:lstStyle/>
          <a:p>
            <a:pPr algn="ctr"/>
            <a:r>
              <a:rPr lang="fr-FR" sz="3600" b="1">
                <a:solidFill>
                  <a:srgbClr val="0095AF"/>
                </a:solidFill>
                <a:latin typeface="Poppins" panose="00000500000000000000" pitchFamily="2" charset="0"/>
                <a:cs typeface="Poppins" panose="00000500000000000000" pitchFamily="2" charset="0"/>
              </a:rPr>
              <a:t>30</a:t>
            </a:r>
            <a:r>
              <a:rPr lang="fr-FR" sz="2800" b="1">
                <a:solidFill>
                  <a:srgbClr val="0095AF"/>
                </a:solidFill>
                <a:latin typeface="Poppins" panose="00000500000000000000" pitchFamily="2" charset="0"/>
                <a:cs typeface="Poppins" panose="00000500000000000000" pitchFamily="2" charset="0"/>
              </a:rPr>
              <a:t>%</a:t>
            </a:r>
            <a:endParaRPr lang="en-US" sz="1050">
              <a:solidFill>
                <a:srgbClr val="0095AF"/>
              </a:solidFill>
              <a:latin typeface="Poppins" panose="00000500000000000000" pitchFamily="2" charset="0"/>
              <a:cs typeface="Poppins" panose="00000500000000000000" pitchFamily="2" charset="0"/>
            </a:endParaRPr>
          </a:p>
        </p:txBody>
      </p:sp>
      <p:sp>
        <p:nvSpPr>
          <p:cNvPr id="76" name="Rectangle 75">
            <a:extLst>
              <a:ext uri="{FF2B5EF4-FFF2-40B4-BE49-F238E27FC236}">
                <a16:creationId xmlns:a16="http://schemas.microsoft.com/office/drawing/2014/main" id="{AC04C689-35FA-4B85-A8B5-2112CFDEAF7C}"/>
              </a:ext>
            </a:extLst>
          </p:cNvPr>
          <p:cNvSpPr/>
          <p:nvPr/>
        </p:nvSpPr>
        <p:spPr>
          <a:xfrm>
            <a:off x="1676876" y="2562672"/>
            <a:ext cx="1413849" cy="534776"/>
          </a:xfrm>
          <a:prstGeom prst="rect">
            <a:avLst/>
          </a:prstGeom>
        </p:spPr>
        <p:txBody>
          <a:bodyPr wrap="none" lIns="0" tIns="0" rIns="0" bIns="0" anchor="t">
            <a:noAutofit/>
          </a:bodyPr>
          <a:lstStyle/>
          <a:p>
            <a:pPr algn="ctr"/>
            <a:r>
              <a:rPr lang="fr-FR" sz="3600" b="1">
                <a:solidFill>
                  <a:srgbClr val="0095AF"/>
                </a:solidFill>
                <a:latin typeface="Poppins" panose="00000500000000000000" pitchFamily="2" charset="0"/>
                <a:cs typeface="Poppins" panose="00000500000000000000" pitchFamily="2" charset="0"/>
              </a:rPr>
              <a:t>13</a:t>
            </a:r>
            <a:r>
              <a:rPr lang="fr-FR" sz="2800" b="1">
                <a:solidFill>
                  <a:srgbClr val="0095AF"/>
                </a:solidFill>
                <a:latin typeface="Poppins" panose="00000500000000000000" pitchFamily="2" charset="0"/>
                <a:cs typeface="Poppins" panose="00000500000000000000" pitchFamily="2" charset="0"/>
              </a:rPr>
              <a:t>%</a:t>
            </a:r>
            <a:endParaRPr lang="en-US" sz="1050">
              <a:solidFill>
                <a:srgbClr val="0095AF"/>
              </a:solidFill>
              <a:latin typeface="Poppins" panose="00000500000000000000" pitchFamily="2" charset="0"/>
              <a:cs typeface="Poppins" panose="00000500000000000000" pitchFamily="2" charset="0"/>
            </a:endParaRPr>
          </a:p>
        </p:txBody>
      </p:sp>
      <p:cxnSp>
        <p:nvCxnSpPr>
          <p:cNvPr id="77" name="Connecteur droit avec flèche 76">
            <a:extLst>
              <a:ext uri="{FF2B5EF4-FFF2-40B4-BE49-F238E27FC236}">
                <a16:creationId xmlns:a16="http://schemas.microsoft.com/office/drawing/2014/main" id="{37116F74-956B-4A8B-B18E-44F3852F33E7}"/>
              </a:ext>
            </a:extLst>
          </p:cNvPr>
          <p:cNvCxnSpPr/>
          <p:nvPr/>
        </p:nvCxnSpPr>
        <p:spPr>
          <a:xfrm>
            <a:off x="9052304" y="2688561"/>
            <a:ext cx="0" cy="336295"/>
          </a:xfrm>
          <a:prstGeom prst="straightConnector1">
            <a:avLst/>
          </a:prstGeom>
          <a:ln w="38100" cap="rnd">
            <a:solidFill>
              <a:srgbClr val="E00A51"/>
            </a:solidFill>
            <a:round/>
            <a:tailEnd type="triangle"/>
          </a:ln>
        </p:spPr>
        <p:style>
          <a:lnRef idx="1">
            <a:schemeClr val="accent1"/>
          </a:lnRef>
          <a:fillRef idx="0">
            <a:schemeClr val="accent1"/>
          </a:fillRef>
          <a:effectRef idx="0">
            <a:schemeClr val="accent1"/>
          </a:effectRef>
          <a:fontRef idx="minor">
            <a:schemeClr val="tx1"/>
          </a:fontRef>
        </p:style>
      </p:cxnSp>
      <p:cxnSp>
        <p:nvCxnSpPr>
          <p:cNvPr id="78" name="Connecteur droit avec flèche 77">
            <a:extLst>
              <a:ext uri="{FF2B5EF4-FFF2-40B4-BE49-F238E27FC236}">
                <a16:creationId xmlns:a16="http://schemas.microsoft.com/office/drawing/2014/main" id="{188C0E34-2E92-45BE-B4A3-106E1D856A87}"/>
              </a:ext>
            </a:extLst>
          </p:cNvPr>
          <p:cNvCxnSpPr/>
          <p:nvPr/>
        </p:nvCxnSpPr>
        <p:spPr>
          <a:xfrm>
            <a:off x="5490608" y="2638722"/>
            <a:ext cx="0" cy="358643"/>
          </a:xfrm>
          <a:prstGeom prst="straightConnector1">
            <a:avLst/>
          </a:prstGeom>
          <a:ln w="38100" cap="rnd">
            <a:solidFill>
              <a:srgbClr val="E00A51"/>
            </a:solidFill>
            <a:round/>
            <a:tailEnd type="triangle"/>
          </a:ln>
        </p:spPr>
        <p:style>
          <a:lnRef idx="1">
            <a:schemeClr val="accent1"/>
          </a:lnRef>
          <a:fillRef idx="0">
            <a:schemeClr val="accent1"/>
          </a:fillRef>
          <a:effectRef idx="0">
            <a:schemeClr val="accent1"/>
          </a:effectRef>
          <a:fontRef idx="minor">
            <a:schemeClr val="tx1"/>
          </a:fontRef>
        </p:style>
      </p:cxnSp>
      <p:cxnSp>
        <p:nvCxnSpPr>
          <p:cNvPr id="79" name="Connecteur droit avec flèche 78">
            <a:extLst>
              <a:ext uri="{FF2B5EF4-FFF2-40B4-BE49-F238E27FC236}">
                <a16:creationId xmlns:a16="http://schemas.microsoft.com/office/drawing/2014/main" id="{38A1BEEF-E3BF-43C4-ACDF-C55EF8133272}"/>
              </a:ext>
            </a:extLst>
          </p:cNvPr>
          <p:cNvCxnSpPr/>
          <p:nvPr/>
        </p:nvCxnSpPr>
        <p:spPr>
          <a:xfrm>
            <a:off x="1828975" y="2697384"/>
            <a:ext cx="0" cy="374318"/>
          </a:xfrm>
          <a:prstGeom prst="straightConnector1">
            <a:avLst/>
          </a:prstGeom>
          <a:ln w="38100" cap="rnd">
            <a:solidFill>
              <a:srgbClr val="E00A51"/>
            </a:solidFill>
            <a:round/>
            <a:tailEnd type="triangle"/>
          </a:ln>
        </p:spPr>
        <p:style>
          <a:lnRef idx="1">
            <a:schemeClr val="accent1"/>
          </a:lnRef>
          <a:fillRef idx="0">
            <a:schemeClr val="accent1"/>
          </a:fillRef>
          <a:effectRef idx="0">
            <a:schemeClr val="accent1"/>
          </a:effectRef>
          <a:fontRef idx="minor">
            <a:schemeClr val="tx1"/>
          </a:fontRef>
        </p:style>
      </p:cxnSp>
      <p:grpSp>
        <p:nvGrpSpPr>
          <p:cNvPr id="80" name="Groupe 79">
            <a:extLst>
              <a:ext uri="{FF2B5EF4-FFF2-40B4-BE49-F238E27FC236}">
                <a16:creationId xmlns:a16="http://schemas.microsoft.com/office/drawing/2014/main" id="{A494BD82-023C-4323-8A3B-277F94595BB7}"/>
              </a:ext>
            </a:extLst>
          </p:cNvPr>
          <p:cNvGrpSpPr/>
          <p:nvPr/>
        </p:nvGrpSpPr>
        <p:grpSpPr>
          <a:xfrm>
            <a:off x="1138100" y="2681886"/>
            <a:ext cx="415562" cy="415562"/>
            <a:chOff x="727691" y="2858279"/>
            <a:chExt cx="415562" cy="415562"/>
          </a:xfrm>
        </p:grpSpPr>
        <p:grpSp>
          <p:nvGrpSpPr>
            <p:cNvPr id="81" name="Group 1">
              <a:extLst>
                <a:ext uri="{FF2B5EF4-FFF2-40B4-BE49-F238E27FC236}">
                  <a16:creationId xmlns:a16="http://schemas.microsoft.com/office/drawing/2014/main" id="{C9E49036-BDA7-4FE5-A568-FDFC3BBECC72}"/>
                </a:ext>
              </a:extLst>
            </p:cNvPr>
            <p:cNvGrpSpPr/>
            <p:nvPr/>
          </p:nvGrpSpPr>
          <p:grpSpPr>
            <a:xfrm rot="5400000">
              <a:off x="727691" y="2858279"/>
              <a:ext cx="415562" cy="415562"/>
              <a:chOff x="7670590" y="1665529"/>
              <a:chExt cx="415562" cy="415562"/>
            </a:xfrm>
          </p:grpSpPr>
          <p:sp>
            <p:nvSpPr>
              <p:cNvPr id="84" name="Oval 1">
                <a:extLst>
                  <a:ext uri="{FF2B5EF4-FFF2-40B4-BE49-F238E27FC236}">
                    <a16:creationId xmlns:a16="http://schemas.microsoft.com/office/drawing/2014/main" id="{C316CADA-68C0-44AF-9B23-BB0B3CD17184}"/>
                  </a:ext>
                </a:extLst>
              </p:cNvPr>
              <p:cNvSpPr/>
              <p:nvPr/>
            </p:nvSpPr>
            <p:spPr>
              <a:xfrm>
                <a:off x="7670590" y="1665529"/>
                <a:ext cx="415562" cy="415562"/>
              </a:xfrm>
              <a:prstGeom prst="ellipse">
                <a:avLst/>
              </a:prstGeom>
              <a:solidFill>
                <a:srgbClr val="027C8B">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Poppins" panose="00000500000000000000" pitchFamily="2" charset="0"/>
                  <a:cs typeface="Poppins" panose="00000500000000000000" pitchFamily="2" charset="0"/>
                </a:endParaRPr>
              </a:p>
            </p:txBody>
          </p:sp>
          <p:sp>
            <p:nvSpPr>
              <p:cNvPr id="85" name="Freeform: Shape 16">
                <a:extLst>
                  <a:ext uri="{FF2B5EF4-FFF2-40B4-BE49-F238E27FC236}">
                    <a16:creationId xmlns:a16="http://schemas.microsoft.com/office/drawing/2014/main" id="{BE0A957F-6593-493A-80B4-CB69A19AA08E}"/>
                  </a:ext>
                </a:extLst>
              </p:cNvPr>
              <p:cNvSpPr/>
              <p:nvPr/>
            </p:nvSpPr>
            <p:spPr>
              <a:xfrm>
                <a:off x="7746807" y="1749280"/>
                <a:ext cx="257322" cy="257322"/>
              </a:xfrm>
              <a:custGeom>
                <a:avLst/>
                <a:gdLst>
                  <a:gd name="connsiteX0" fmla="*/ 133541 w 267084"/>
                  <a:gd name="connsiteY0" fmla="*/ 0 h 267084"/>
                  <a:gd name="connsiteX1" fmla="*/ 0 w 267084"/>
                  <a:gd name="connsiteY1" fmla="*/ 133541 h 267084"/>
                  <a:gd name="connsiteX2" fmla="*/ 133541 w 267084"/>
                  <a:gd name="connsiteY2" fmla="*/ 267084 h 267084"/>
                  <a:gd name="connsiteX3" fmla="*/ 267084 w 267084"/>
                  <a:gd name="connsiteY3" fmla="*/ 133541 h 267084"/>
                  <a:gd name="connsiteX4" fmla="*/ 133541 w 267084"/>
                  <a:gd name="connsiteY4" fmla="*/ 0 h 267084"/>
                  <a:gd name="connsiteX5" fmla="*/ 133541 w 267084"/>
                  <a:gd name="connsiteY5" fmla="*/ 253728 h 267084"/>
                  <a:gd name="connsiteX6" fmla="*/ 13353 w 267084"/>
                  <a:gd name="connsiteY6" fmla="*/ 133541 h 267084"/>
                  <a:gd name="connsiteX7" fmla="*/ 133541 w 267084"/>
                  <a:gd name="connsiteY7" fmla="*/ 13353 h 267084"/>
                  <a:gd name="connsiteX8" fmla="*/ 253728 w 267084"/>
                  <a:gd name="connsiteY8" fmla="*/ 133541 h 267084"/>
                  <a:gd name="connsiteX9" fmla="*/ 133541 w 267084"/>
                  <a:gd name="connsiteY9" fmla="*/ 253728 h 26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084" h="267084">
                    <a:moveTo>
                      <a:pt x="133541" y="0"/>
                    </a:moveTo>
                    <a:cubicBezTo>
                      <a:pt x="59788" y="0"/>
                      <a:pt x="0" y="59788"/>
                      <a:pt x="0" y="133541"/>
                    </a:cubicBezTo>
                    <a:cubicBezTo>
                      <a:pt x="0" y="207294"/>
                      <a:pt x="59788" y="267084"/>
                      <a:pt x="133541" y="267084"/>
                    </a:cubicBezTo>
                    <a:cubicBezTo>
                      <a:pt x="207294" y="267084"/>
                      <a:pt x="267084" y="207294"/>
                      <a:pt x="267084" y="133541"/>
                    </a:cubicBezTo>
                    <a:cubicBezTo>
                      <a:pt x="267001" y="59822"/>
                      <a:pt x="207262" y="83"/>
                      <a:pt x="133541" y="0"/>
                    </a:cubicBezTo>
                    <a:close/>
                    <a:moveTo>
                      <a:pt x="133541" y="253728"/>
                    </a:moveTo>
                    <a:cubicBezTo>
                      <a:pt x="67163" y="253728"/>
                      <a:pt x="13353" y="199919"/>
                      <a:pt x="13353" y="133541"/>
                    </a:cubicBezTo>
                    <a:cubicBezTo>
                      <a:pt x="13353" y="67163"/>
                      <a:pt x="67163" y="13353"/>
                      <a:pt x="133541" y="13353"/>
                    </a:cubicBezTo>
                    <a:cubicBezTo>
                      <a:pt x="199919" y="13353"/>
                      <a:pt x="253728" y="67163"/>
                      <a:pt x="253728" y="133541"/>
                    </a:cubicBezTo>
                    <a:cubicBezTo>
                      <a:pt x="253653" y="199887"/>
                      <a:pt x="199887" y="253653"/>
                      <a:pt x="133541" y="253728"/>
                    </a:cubicBezTo>
                    <a:close/>
                  </a:path>
                </a:pathLst>
              </a:custGeom>
              <a:solidFill>
                <a:srgbClr val="027C8B"/>
              </a:solidFill>
              <a:ln w="625" cap="flat">
                <a:noFill/>
                <a:prstDash val="solid"/>
                <a:miter/>
              </a:ln>
            </p:spPr>
            <p:txBody>
              <a:bodyPr rtlCol="0" anchor="ctr"/>
              <a:lstStyle/>
              <a:p>
                <a:endParaRPr lang="en-US">
                  <a:latin typeface="Poppins" panose="00000500000000000000" pitchFamily="2" charset="0"/>
                  <a:cs typeface="Poppins" panose="00000500000000000000" pitchFamily="2" charset="0"/>
                </a:endParaRPr>
              </a:p>
            </p:txBody>
          </p:sp>
        </p:grpSp>
        <p:sp>
          <p:nvSpPr>
            <p:cNvPr id="82" name="Ellipse 81">
              <a:extLst>
                <a:ext uri="{FF2B5EF4-FFF2-40B4-BE49-F238E27FC236}">
                  <a16:creationId xmlns:a16="http://schemas.microsoft.com/office/drawing/2014/main" id="{994F36DD-14A5-447F-8060-67FD43739C31}"/>
                </a:ext>
              </a:extLst>
            </p:cNvPr>
            <p:cNvSpPr/>
            <p:nvPr/>
          </p:nvSpPr>
          <p:spPr>
            <a:xfrm>
              <a:off x="982980" y="2952750"/>
              <a:ext cx="78427" cy="78427"/>
            </a:xfrm>
            <a:prstGeom prst="ellipse">
              <a:avLst/>
            </a:prstGeom>
            <a:solidFill>
              <a:srgbClr val="C9E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Poppins" panose="00000500000000000000" pitchFamily="2" charset="0"/>
                <a:cs typeface="Poppins" panose="00000500000000000000" pitchFamily="2" charset="0"/>
              </a:endParaRPr>
            </a:p>
          </p:txBody>
        </p:sp>
        <p:sp>
          <p:nvSpPr>
            <p:cNvPr id="83" name="Forme libre : forme 82">
              <a:extLst>
                <a:ext uri="{FF2B5EF4-FFF2-40B4-BE49-F238E27FC236}">
                  <a16:creationId xmlns:a16="http://schemas.microsoft.com/office/drawing/2014/main" id="{ADD16E93-CF53-4322-A613-57A6451C259D}"/>
                </a:ext>
              </a:extLst>
            </p:cNvPr>
            <p:cNvSpPr/>
            <p:nvPr/>
          </p:nvSpPr>
          <p:spPr>
            <a:xfrm>
              <a:off x="871442" y="2980944"/>
              <a:ext cx="160163" cy="120808"/>
            </a:xfrm>
            <a:custGeom>
              <a:avLst/>
              <a:gdLst>
                <a:gd name="connsiteX0" fmla="*/ 0 w 213360"/>
                <a:gd name="connsiteY0" fmla="*/ 79248 h 146304"/>
                <a:gd name="connsiteX1" fmla="*/ 67056 w 213360"/>
                <a:gd name="connsiteY1" fmla="*/ 146304 h 146304"/>
                <a:gd name="connsiteX2" fmla="*/ 213360 w 213360"/>
                <a:gd name="connsiteY2" fmla="*/ 0 h 146304"/>
              </a:gdLst>
              <a:ahLst/>
              <a:cxnLst>
                <a:cxn ang="0">
                  <a:pos x="connsiteX0" y="connsiteY0"/>
                </a:cxn>
                <a:cxn ang="0">
                  <a:pos x="connsiteX1" y="connsiteY1"/>
                </a:cxn>
                <a:cxn ang="0">
                  <a:pos x="connsiteX2" y="connsiteY2"/>
                </a:cxn>
              </a:cxnLst>
              <a:rect l="l" t="t" r="r" b="b"/>
              <a:pathLst>
                <a:path w="213360" h="146304">
                  <a:moveTo>
                    <a:pt x="0" y="79248"/>
                  </a:moveTo>
                  <a:lnTo>
                    <a:pt x="67056" y="146304"/>
                  </a:lnTo>
                  <a:lnTo>
                    <a:pt x="213360" y="0"/>
                  </a:lnTo>
                </a:path>
              </a:pathLst>
            </a:custGeom>
            <a:noFill/>
            <a:ln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Poppins" panose="00000500000000000000" pitchFamily="2" charset="0"/>
                <a:cs typeface="Poppins" panose="00000500000000000000" pitchFamily="2" charset="0"/>
              </a:endParaRPr>
            </a:p>
          </p:txBody>
        </p:sp>
      </p:grpSp>
      <p:grpSp>
        <p:nvGrpSpPr>
          <p:cNvPr id="86" name="Groupe 85">
            <a:extLst>
              <a:ext uri="{FF2B5EF4-FFF2-40B4-BE49-F238E27FC236}">
                <a16:creationId xmlns:a16="http://schemas.microsoft.com/office/drawing/2014/main" id="{400ADCF9-667A-45D5-A553-4AD20DECC20E}"/>
              </a:ext>
            </a:extLst>
          </p:cNvPr>
          <p:cNvGrpSpPr/>
          <p:nvPr/>
        </p:nvGrpSpPr>
        <p:grpSpPr>
          <a:xfrm>
            <a:off x="4773896" y="2681886"/>
            <a:ext cx="415562" cy="415562"/>
            <a:chOff x="727691" y="2858279"/>
            <a:chExt cx="415562" cy="415562"/>
          </a:xfrm>
        </p:grpSpPr>
        <p:grpSp>
          <p:nvGrpSpPr>
            <p:cNvPr id="87" name="Group 1">
              <a:extLst>
                <a:ext uri="{FF2B5EF4-FFF2-40B4-BE49-F238E27FC236}">
                  <a16:creationId xmlns:a16="http://schemas.microsoft.com/office/drawing/2014/main" id="{2BED0BCF-BE7F-4F5F-9456-CB0232CC1B8C}"/>
                </a:ext>
              </a:extLst>
            </p:cNvPr>
            <p:cNvGrpSpPr/>
            <p:nvPr/>
          </p:nvGrpSpPr>
          <p:grpSpPr>
            <a:xfrm rot="5400000">
              <a:off x="727691" y="2858279"/>
              <a:ext cx="415562" cy="415562"/>
              <a:chOff x="7670590" y="1665529"/>
              <a:chExt cx="415562" cy="415562"/>
            </a:xfrm>
          </p:grpSpPr>
          <p:sp>
            <p:nvSpPr>
              <p:cNvPr id="90" name="Oval 1">
                <a:extLst>
                  <a:ext uri="{FF2B5EF4-FFF2-40B4-BE49-F238E27FC236}">
                    <a16:creationId xmlns:a16="http://schemas.microsoft.com/office/drawing/2014/main" id="{29801C48-0CF8-4177-8FC4-E5BAACD177E7}"/>
                  </a:ext>
                </a:extLst>
              </p:cNvPr>
              <p:cNvSpPr/>
              <p:nvPr/>
            </p:nvSpPr>
            <p:spPr>
              <a:xfrm>
                <a:off x="7670590" y="1665529"/>
                <a:ext cx="415562" cy="415562"/>
              </a:xfrm>
              <a:prstGeom prst="ellipse">
                <a:avLst/>
              </a:prstGeom>
              <a:solidFill>
                <a:srgbClr val="027C8B">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Poppins" panose="00000500000000000000" pitchFamily="2" charset="0"/>
                  <a:cs typeface="Poppins" panose="00000500000000000000" pitchFamily="2" charset="0"/>
                </a:endParaRPr>
              </a:p>
            </p:txBody>
          </p:sp>
          <p:sp>
            <p:nvSpPr>
              <p:cNvPr id="91" name="Freeform: Shape 16">
                <a:extLst>
                  <a:ext uri="{FF2B5EF4-FFF2-40B4-BE49-F238E27FC236}">
                    <a16:creationId xmlns:a16="http://schemas.microsoft.com/office/drawing/2014/main" id="{4774E831-6D50-479C-8067-6D974620CD44}"/>
                  </a:ext>
                </a:extLst>
              </p:cNvPr>
              <p:cNvSpPr/>
              <p:nvPr/>
            </p:nvSpPr>
            <p:spPr>
              <a:xfrm>
                <a:off x="7746807" y="1749280"/>
                <a:ext cx="257322" cy="257322"/>
              </a:xfrm>
              <a:custGeom>
                <a:avLst/>
                <a:gdLst>
                  <a:gd name="connsiteX0" fmla="*/ 133541 w 267084"/>
                  <a:gd name="connsiteY0" fmla="*/ 0 h 267084"/>
                  <a:gd name="connsiteX1" fmla="*/ 0 w 267084"/>
                  <a:gd name="connsiteY1" fmla="*/ 133541 h 267084"/>
                  <a:gd name="connsiteX2" fmla="*/ 133541 w 267084"/>
                  <a:gd name="connsiteY2" fmla="*/ 267084 h 267084"/>
                  <a:gd name="connsiteX3" fmla="*/ 267084 w 267084"/>
                  <a:gd name="connsiteY3" fmla="*/ 133541 h 267084"/>
                  <a:gd name="connsiteX4" fmla="*/ 133541 w 267084"/>
                  <a:gd name="connsiteY4" fmla="*/ 0 h 267084"/>
                  <a:gd name="connsiteX5" fmla="*/ 133541 w 267084"/>
                  <a:gd name="connsiteY5" fmla="*/ 253728 h 267084"/>
                  <a:gd name="connsiteX6" fmla="*/ 13353 w 267084"/>
                  <a:gd name="connsiteY6" fmla="*/ 133541 h 267084"/>
                  <a:gd name="connsiteX7" fmla="*/ 133541 w 267084"/>
                  <a:gd name="connsiteY7" fmla="*/ 13353 h 267084"/>
                  <a:gd name="connsiteX8" fmla="*/ 253728 w 267084"/>
                  <a:gd name="connsiteY8" fmla="*/ 133541 h 267084"/>
                  <a:gd name="connsiteX9" fmla="*/ 133541 w 267084"/>
                  <a:gd name="connsiteY9" fmla="*/ 253728 h 26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084" h="267084">
                    <a:moveTo>
                      <a:pt x="133541" y="0"/>
                    </a:moveTo>
                    <a:cubicBezTo>
                      <a:pt x="59788" y="0"/>
                      <a:pt x="0" y="59788"/>
                      <a:pt x="0" y="133541"/>
                    </a:cubicBezTo>
                    <a:cubicBezTo>
                      <a:pt x="0" y="207294"/>
                      <a:pt x="59788" y="267084"/>
                      <a:pt x="133541" y="267084"/>
                    </a:cubicBezTo>
                    <a:cubicBezTo>
                      <a:pt x="207294" y="267084"/>
                      <a:pt x="267084" y="207294"/>
                      <a:pt x="267084" y="133541"/>
                    </a:cubicBezTo>
                    <a:cubicBezTo>
                      <a:pt x="267001" y="59822"/>
                      <a:pt x="207262" y="83"/>
                      <a:pt x="133541" y="0"/>
                    </a:cubicBezTo>
                    <a:close/>
                    <a:moveTo>
                      <a:pt x="133541" y="253728"/>
                    </a:moveTo>
                    <a:cubicBezTo>
                      <a:pt x="67163" y="253728"/>
                      <a:pt x="13353" y="199919"/>
                      <a:pt x="13353" y="133541"/>
                    </a:cubicBezTo>
                    <a:cubicBezTo>
                      <a:pt x="13353" y="67163"/>
                      <a:pt x="67163" y="13353"/>
                      <a:pt x="133541" y="13353"/>
                    </a:cubicBezTo>
                    <a:cubicBezTo>
                      <a:pt x="199919" y="13353"/>
                      <a:pt x="253728" y="67163"/>
                      <a:pt x="253728" y="133541"/>
                    </a:cubicBezTo>
                    <a:cubicBezTo>
                      <a:pt x="253653" y="199887"/>
                      <a:pt x="199887" y="253653"/>
                      <a:pt x="133541" y="253728"/>
                    </a:cubicBezTo>
                    <a:close/>
                  </a:path>
                </a:pathLst>
              </a:custGeom>
              <a:solidFill>
                <a:srgbClr val="027C8B"/>
              </a:solidFill>
              <a:ln w="625" cap="flat">
                <a:noFill/>
                <a:prstDash val="solid"/>
                <a:miter/>
              </a:ln>
            </p:spPr>
            <p:txBody>
              <a:bodyPr rtlCol="0" anchor="ctr"/>
              <a:lstStyle/>
              <a:p>
                <a:endParaRPr lang="en-US">
                  <a:latin typeface="Poppins" panose="00000500000000000000" pitchFamily="2" charset="0"/>
                  <a:cs typeface="Poppins" panose="00000500000000000000" pitchFamily="2" charset="0"/>
                </a:endParaRPr>
              </a:p>
            </p:txBody>
          </p:sp>
        </p:grpSp>
        <p:sp>
          <p:nvSpPr>
            <p:cNvPr id="88" name="Ellipse 87">
              <a:extLst>
                <a:ext uri="{FF2B5EF4-FFF2-40B4-BE49-F238E27FC236}">
                  <a16:creationId xmlns:a16="http://schemas.microsoft.com/office/drawing/2014/main" id="{EB19CC9B-E097-4E1C-A57A-158D0683517C}"/>
                </a:ext>
              </a:extLst>
            </p:cNvPr>
            <p:cNvSpPr/>
            <p:nvPr/>
          </p:nvSpPr>
          <p:spPr>
            <a:xfrm>
              <a:off x="982980" y="2952750"/>
              <a:ext cx="78427" cy="78427"/>
            </a:xfrm>
            <a:prstGeom prst="ellipse">
              <a:avLst/>
            </a:prstGeom>
            <a:solidFill>
              <a:srgbClr val="C9E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Poppins" panose="00000500000000000000" pitchFamily="2" charset="0"/>
                <a:cs typeface="Poppins" panose="00000500000000000000" pitchFamily="2" charset="0"/>
              </a:endParaRPr>
            </a:p>
          </p:txBody>
        </p:sp>
        <p:sp>
          <p:nvSpPr>
            <p:cNvPr id="89" name="Forme libre : forme 88">
              <a:extLst>
                <a:ext uri="{FF2B5EF4-FFF2-40B4-BE49-F238E27FC236}">
                  <a16:creationId xmlns:a16="http://schemas.microsoft.com/office/drawing/2014/main" id="{120E9BEE-53C3-4148-8173-C6D4DFD2A9ED}"/>
                </a:ext>
              </a:extLst>
            </p:cNvPr>
            <p:cNvSpPr/>
            <p:nvPr/>
          </p:nvSpPr>
          <p:spPr>
            <a:xfrm>
              <a:off x="871442" y="2980944"/>
              <a:ext cx="160163" cy="120808"/>
            </a:xfrm>
            <a:custGeom>
              <a:avLst/>
              <a:gdLst>
                <a:gd name="connsiteX0" fmla="*/ 0 w 213360"/>
                <a:gd name="connsiteY0" fmla="*/ 79248 h 146304"/>
                <a:gd name="connsiteX1" fmla="*/ 67056 w 213360"/>
                <a:gd name="connsiteY1" fmla="*/ 146304 h 146304"/>
                <a:gd name="connsiteX2" fmla="*/ 213360 w 213360"/>
                <a:gd name="connsiteY2" fmla="*/ 0 h 146304"/>
              </a:gdLst>
              <a:ahLst/>
              <a:cxnLst>
                <a:cxn ang="0">
                  <a:pos x="connsiteX0" y="connsiteY0"/>
                </a:cxn>
                <a:cxn ang="0">
                  <a:pos x="connsiteX1" y="connsiteY1"/>
                </a:cxn>
                <a:cxn ang="0">
                  <a:pos x="connsiteX2" y="connsiteY2"/>
                </a:cxn>
              </a:cxnLst>
              <a:rect l="l" t="t" r="r" b="b"/>
              <a:pathLst>
                <a:path w="213360" h="146304">
                  <a:moveTo>
                    <a:pt x="0" y="79248"/>
                  </a:moveTo>
                  <a:lnTo>
                    <a:pt x="67056" y="146304"/>
                  </a:lnTo>
                  <a:lnTo>
                    <a:pt x="213360" y="0"/>
                  </a:lnTo>
                </a:path>
              </a:pathLst>
            </a:custGeom>
            <a:noFill/>
            <a:ln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Poppins" panose="00000500000000000000" pitchFamily="2" charset="0"/>
                <a:cs typeface="Poppins" panose="00000500000000000000" pitchFamily="2" charset="0"/>
              </a:endParaRPr>
            </a:p>
          </p:txBody>
        </p:sp>
      </p:grpSp>
      <p:grpSp>
        <p:nvGrpSpPr>
          <p:cNvPr id="92" name="Groupe 91">
            <a:extLst>
              <a:ext uri="{FF2B5EF4-FFF2-40B4-BE49-F238E27FC236}">
                <a16:creationId xmlns:a16="http://schemas.microsoft.com/office/drawing/2014/main" id="{F52069B5-76BB-40C9-87AA-E5C34E18FCD0}"/>
              </a:ext>
            </a:extLst>
          </p:cNvPr>
          <p:cNvGrpSpPr/>
          <p:nvPr/>
        </p:nvGrpSpPr>
        <p:grpSpPr>
          <a:xfrm>
            <a:off x="8349224" y="2681886"/>
            <a:ext cx="415562" cy="415562"/>
            <a:chOff x="727691" y="2858279"/>
            <a:chExt cx="415562" cy="415562"/>
          </a:xfrm>
        </p:grpSpPr>
        <p:grpSp>
          <p:nvGrpSpPr>
            <p:cNvPr id="93" name="Group 1">
              <a:extLst>
                <a:ext uri="{FF2B5EF4-FFF2-40B4-BE49-F238E27FC236}">
                  <a16:creationId xmlns:a16="http://schemas.microsoft.com/office/drawing/2014/main" id="{39638252-DD0C-4AC5-AC2B-CA2AD2201AB6}"/>
                </a:ext>
              </a:extLst>
            </p:cNvPr>
            <p:cNvGrpSpPr/>
            <p:nvPr/>
          </p:nvGrpSpPr>
          <p:grpSpPr>
            <a:xfrm rot="5400000">
              <a:off x="727691" y="2858279"/>
              <a:ext cx="415562" cy="415562"/>
              <a:chOff x="7670590" y="1665529"/>
              <a:chExt cx="415562" cy="415562"/>
            </a:xfrm>
          </p:grpSpPr>
          <p:sp>
            <p:nvSpPr>
              <p:cNvPr id="96" name="Oval 1">
                <a:extLst>
                  <a:ext uri="{FF2B5EF4-FFF2-40B4-BE49-F238E27FC236}">
                    <a16:creationId xmlns:a16="http://schemas.microsoft.com/office/drawing/2014/main" id="{C6B24410-9111-4E0B-8DD0-493F713D5489}"/>
                  </a:ext>
                </a:extLst>
              </p:cNvPr>
              <p:cNvSpPr/>
              <p:nvPr/>
            </p:nvSpPr>
            <p:spPr>
              <a:xfrm>
                <a:off x="7670590" y="1665529"/>
                <a:ext cx="415562" cy="415562"/>
              </a:xfrm>
              <a:prstGeom prst="ellipse">
                <a:avLst/>
              </a:prstGeom>
              <a:solidFill>
                <a:srgbClr val="027C8B">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Poppins" panose="00000500000000000000" pitchFamily="2" charset="0"/>
                  <a:cs typeface="Poppins" panose="00000500000000000000" pitchFamily="2" charset="0"/>
                </a:endParaRPr>
              </a:p>
            </p:txBody>
          </p:sp>
          <p:sp>
            <p:nvSpPr>
              <p:cNvPr id="97" name="Freeform: Shape 16">
                <a:extLst>
                  <a:ext uri="{FF2B5EF4-FFF2-40B4-BE49-F238E27FC236}">
                    <a16:creationId xmlns:a16="http://schemas.microsoft.com/office/drawing/2014/main" id="{08FBC455-D4CE-4820-A233-C4D75DA749CA}"/>
                  </a:ext>
                </a:extLst>
              </p:cNvPr>
              <p:cNvSpPr/>
              <p:nvPr/>
            </p:nvSpPr>
            <p:spPr>
              <a:xfrm>
                <a:off x="7746807" y="1749280"/>
                <a:ext cx="257322" cy="257322"/>
              </a:xfrm>
              <a:custGeom>
                <a:avLst/>
                <a:gdLst>
                  <a:gd name="connsiteX0" fmla="*/ 133541 w 267084"/>
                  <a:gd name="connsiteY0" fmla="*/ 0 h 267084"/>
                  <a:gd name="connsiteX1" fmla="*/ 0 w 267084"/>
                  <a:gd name="connsiteY1" fmla="*/ 133541 h 267084"/>
                  <a:gd name="connsiteX2" fmla="*/ 133541 w 267084"/>
                  <a:gd name="connsiteY2" fmla="*/ 267084 h 267084"/>
                  <a:gd name="connsiteX3" fmla="*/ 267084 w 267084"/>
                  <a:gd name="connsiteY3" fmla="*/ 133541 h 267084"/>
                  <a:gd name="connsiteX4" fmla="*/ 133541 w 267084"/>
                  <a:gd name="connsiteY4" fmla="*/ 0 h 267084"/>
                  <a:gd name="connsiteX5" fmla="*/ 133541 w 267084"/>
                  <a:gd name="connsiteY5" fmla="*/ 253728 h 267084"/>
                  <a:gd name="connsiteX6" fmla="*/ 13353 w 267084"/>
                  <a:gd name="connsiteY6" fmla="*/ 133541 h 267084"/>
                  <a:gd name="connsiteX7" fmla="*/ 133541 w 267084"/>
                  <a:gd name="connsiteY7" fmla="*/ 13353 h 267084"/>
                  <a:gd name="connsiteX8" fmla="*/ 253728 w 267084"/>
                  <a:gd name="connsiteY8" fmla="*/ 133541 h 267084"/>
                  <a:gd name="connsiteX9" fmla="*/ 133541 w 267084"/>
                  <a:gd name="connsiteY9" fmla="*/ 253728 h 267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084" h="267084">
                    <a:moveTo>
                      <a:pt x="133541" y="0"/>
                    </a:moveTo>
                    <a:cubicBezTo>
                      <a:pt x="59788" y="0"/>
                      <a:pt x="0" y="59788"/>
                      <a:pt x="0" y="133541"/>
                    </a:cubicBezTo>
                    <a:cubicBezTo>
                      <a:pt x="0" y="207294"/>
                      <a:pt x="59788" y="267084"/>
                      <a:pt x="133541" y="267084"/>
                    </a:cubicBezTo>
                    <a:cubicBezTo>
                      <a:pt x="207294" y="267084"/>
                      <a:pt x="267084" y="207294"/>
                      <a:pt x="267084" y="133541"/>
                    </a:cubicBezTo>
                    <a:cubicBezTo>
                      <a:pt x="267001" y="59822"/>
                      <a:pt x="207262" y="83"/>
                      <a:pt x="133541" y="0"/>
                    </a:cubicBezTo>
                    <a:close/>
                    <a:moveTo>
                      <a:pt x="133541" y="253728"/>
                    </a:moveTo>
                    <a:cubicBezTo>
                      <a:pt x="67163" y="253728"/>
                      <a:pt x="13353" y="199919"/>
                      <a:pt x="13353" y="133541"/>
                    </a:cubicBezTo>
                    <a:cubicBezTo>
                      <a:pt x="13353" y="67163"/>
                      <a:pt x="67163" y="13353"/>
                      <a:pt x="133541" y="13353"/>
                    </a:cubicBezTo>
                    <a:cubicBezTo>
                      <a:pt x="199919" y="13353"/>
                      <a:pt x="253728" y="67163"/>
                      <a:pt x="253728" y="133541"/>
                    </a:cubicBezTo>
                    <a:cubicBezTo>
                      <a:pt x="253653" y="199887"/>
                      <a:pt x="199887" y="253653"/>
                      <a:pt x="133541" y="253728"/>
                    </a:cubicBezTo>
                    <a:close/>
                  </a:path>
                </a:pathLst>
              </a:custGeom>
              <a:solidFill>
                <a:srgbClr val="027C8B"/>
              </a:solidFill>
              <a:ln w="625" cap="flat">
                <a:noFill/>
                <a:prstDash val="solid"/>
                <a:miter/>
              </a:ln>
            </p:spPr>
            <p:txBody>
              <a:bodyPr rtlCol="0" anchor="ctr"/>
              <a:lstStyle/>
              <a:p>
                <a:endParaRPr lang="en-US">
                  <a:latin typeface="Poppins" panose="00000500000000000000" pitchFamily="2" charset="0"/>
                  <a:cs typeface="Poppins" panose="00000500000000000000" pitchFamily="2" charset="0"/>
                </a:endParaRPr>
              </a:p>
            </p:txBody>
          </p:sp>
        </p:grpSp>
        <p:sp>
          <p:nvSpPr>
            <p:cNvPr id="94" name="Ellipse 93">
              <a:extLst>
                <a:ext uri="{FF2B5EF4-FFF2-40B4-BE49-F238E27FC236}">
                  <a16:creationId xmlns:a16="http://schemas.microsoft.com/office/drawing/2014/main" id="{EC7EECC5-F72A-411E-AE0D-EF76897C94F3}"/>
                </a:ext>
              </a:extLst>
            </p:cNvPr>
            <p:cNvSpPr/>
            <p:nvPr/>
          </p:nvSpPr>
          <p:spPr>
            <a:xfrm>
              <a:off x="982980" y="2952750"/>
              <a:ext cx="78427" cy="78427"/>
            </a:xfrm>
            <a:prstGeom prst="ellipse">
              <a:avLst/>
            </a:prstGeom>
            <a:solidFill>
              <a:srgbClr val="C9E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Poppins" panose="00000500000000000000" pitchFamily="2" charset="0"/>
                <a:cs typeface="Poppins" panose="00000500000000000000" pitchFamily="2" charset="0"/>
              </a:endParaRPr>
            </a:p>
          </p:txBody>
        </p:sp>
        <p:sp>
          <p:nvSpPr>
            <p:cNvPr id="95" name="Forme libre : forme 94">
              <a:extLst>
                <a:ext uri="{FF2B5EF4-FFF2-40B4-BE49-F238E27FC236}">
                  <a16:creationId xmlns:a16="http://schemas.microsoft.com/office/drawing/2014/main" id="{FF0D1075-243C-4CDF-B61F-24B868D350D0}"/>
                </a:ext>
              </a:extLst>
            </p:cNvPr>
            <p:cNvSpPr/>
            <p:nvPr/>
          </p:nvSpPr>
          <p:spPr>
            <a:xfrm>
              <a:off x="871442" y="2980944"/>
              <a:ext cx="160163" cy="120808"/>
            </a:xfrm>
            <a:custGeom>
              <a:avLst/>
              <a:gdLst>
                <a:gd name="connsiteX0" fmla="*/ 0 w 213360"/>
                <a:gd name="connsiteY0" fmla="*/ 79248 h 146304"/>
                <a:gd name="connsiteX1" fmla="*/ 67056 w 213360"/>
                <a:gd name="connsiteY1" fmla="*/ 146304 h 146304"/>
                <a:gd name="connsiteX2" fmla="*/ 213360 w 213360"/>
                <a:gd name="connsiteY2" fmla="*/ 0 h 146304"/>
              </a:gdLst>
              <a:ahLst/>
              <a:cxnLst>
                <a:cxn ang="0">
                  <a:pos x="connsiteX0" y="connsiteY0"/>
                </a:cxn>
                <a:cxn ang="0">
                  <a:pos x="connsiteX1" y="connsiteY1"/>
                </a:cxn>
                <a:cxn ang="0">
                  <a:pos x="connsiteX2" y="connsiteY2"/>
                </a:cxn>
              </a:cxnLst>
              <a:rect l="l" t="t" r="r" b="b"/>
              <a:pathLst>
                <a:path w="213360" h="146304">
                  <a:moveTo>
                    <a:pt x="0" y="79248"/>
                  </a:moveTo>
                  <a:lnTo>
                    <a:pt x="67056" y="146304"/>
                  </a:lnTo>
                  <a:lnTo>
                    <a:pt x="213360" y="0"/>
                  </a:lnTo>
                </a:path>
              </a:pathLst>
            </a:custGeom>
            <a:noFill/>
            <a:ln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Poppins" panose="00000500000000000000" pitchFamily="2" charset="0"/>
                <a:cs typeface="Poppins" panose="00000500000000000000" pitchFamily="2" charset="0"/>
              </a:endParaRPr>
            </a:p>
          </p:txBody>
        </p:sp>
      </p:grpSp>
      <p:sp>
        <p:nvSpPr>
          <p:cNvPr id="98" name="Rectangle 97">
            <a:extLst>
              <a:ext uri="{FF2B5EF4-FFF2-40B4-BE49-F238E27FC236}">
                <a16:creationId xmlns:a16="http://schemas.microsoft.com/office/drawing/2014/main" id="{6E6BB946-0BC5-413B-8E1D-C40A9D890146}"/>
              </a:ext>
            </a:extLst>
          </p:cNvPr>
          <p:cNvSpPr/>
          <p:nvPr/>
        </p:nvSpPr>
        <p:spPr>
          <a:xfrm>
            <a:off x="5267590" y="3230512"/>
            <a:ext cx="1621078" cy="564827"/>
          </a:xfrm>
          <a:prstGeom prst="rect">
            <a:avLst/>
          </a:prstGeom>
        </p:spPr>
        <p:txBody>
          <a:bodyPr wrap="none" lIns="0" tIns="0" rIns="0" bIns="0" anchor="t">
            <a:noAutofit/>
          </a:bodyPr>
          <a:lstStyle/>
          <a:p>
            <a:pPr algn="ctr"/>
            <a:r>
              <a:rPr lang="en-US" sz="1400" b="1">
                <a:solidFill>
                  <a:srgbClr val="0095AF"/>
                </a:solidFill>
                <a:latin typeface="Poppins" panose="00000500000000000000" pitchFamily="2" charset="0"/>
                <a:cs typeface="Poppins" panose="00000500000000000000" pitchFamily="2" charset="0"/>
              </a:rPr>
              <a:t>myocardial infarction</a:t>
            </a:r>
          </a:p>
          <a:p>
            <a:pPr algn="ctr"/>
            <a:r>
              <a:rPr lang="en-US" sz="1400" b="1">
                <a:solidFill>
                  <a:srgbClr val="0095AF"/>
                </a:solidFill>
                <a:latin typeface="Poppins" panose="00000500000000000000" pitchFamily="2" charset="0"/>
                <a:cs typeface="Poppins" panose="00000500000000000000" pitchFamily="2" charset="0"/>
              </a:rPr>
              <a:t>with </a:t>
            </a:r>
            <a:r>
              <a:rPr lang="en-US" sz="1400" b="1">
                <a:solidFill>
                  <a:srgbClr val="E00A51"/>
                </a:solidFill>
                <a:latin typeface="Poppins" panose="00000500000000000000" pitchFamily="2" charset="0"/>
                <a:cs typeface="Poppins" panose="00000500000000000000" pitchFamily="2" charset="0"/>
              </a:rPr>
              <a:t>perindopril</a:t>
            </a:r>
          </a:p>
          <a:p>
            <a:pPr algn="ctr"/>
            <a:r>
              <a:rPr lang="en-US" sz="1050">
                <a:latin typeface="Poppins" panose="00000500000000000000" pitchFamily="2" charset="0"/>
                <a:cs typeface="Poppins" panose="00000500000000000000" pitchFamily="2" charset="0"/>
              </a:rPr>
              <a:t>(</a:t>
            </a:r>
            <a:r>
              <a:rPr lang="en-US" sz="1050" i="1">
                <a:latin typeface="Poppins" panose="00000500000000000000" pitchFamily="2" charset="0"/>
                <a:cs typeface="Poppins" panose="00000500000000000000" pitchFamily="2" charset="0"/>
              </a:rPr>
              <a:t>P</a:t>
            </a:r>
            <a:r>
              <a:rPr lang="en-US" sz="1050">
                <a:latin typeface="Poppins" panose="00000500000000000000" pitchFamily="2" charset="0"/>
                <a:cs typeface="Poppins" panose="00000500000000000000" pitchFamily="2" charset="0"/>
              </a:rPr>
              <a:t>=0.001)</a:t>
            </a:r>
          </a:p>
        </p:txBody>
      </p:sp>
      <p:sp>
        <p:nvSpPr>
          <p:cNvPr id="99" name="Rectangle 98">
            <a:extLst>
              <a:ext uri="{FF2B5EF4-FFF2-40B4-BE49-F238E27FC236}">
                <a16:creationId xmlns:a16="http://schemas.microsoft.com/office/drawing/2014/main" id="{8DE61380-3D5C-4154-9656-0AB185CFD4E4}"/>
              </a:ext>
            </a:extLst>
          </p:cNvPr>
          <p:cNvSpPr/>
          <p:nvPr/>
        </p:nvSpPr>
        <p:spPr>
          <a:xfrm>
            <a:off x="8562492" y="3230512"/>
            <a:ext cx="2235074" cy="573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Autofit/>
          </a:bodyPr>
          <a:lstStyle/>
          <a:p>
            <a:pPr algn="ctr"/>
            <a:r>
              <a:rPr lang="en-US" sz="1400" b="1">
                <a:solidFill>
                  <a:srgbClr val="0095AF"/>
                </a:solidFill>
                <a:latin typeface="Poppins" panose="00000500000000000000" pitchFamily="2" charset="0"/>
                <a:cs typeface="Poppins" panose="00000500000000000000" pitchFamily="2" charset="0"/>
              </a:rPr>
              <a:t>5-year mortality </a:t>
            </a:r>
          </a:p>
          <a:p>
            <a:pPr algn="ctr"/>
            <a:r>
              <a:rPr lang="en-US" sz="1400" b="1">
                <a:solidFill>
                  <a:srgbClr val="0095AF"/>
                </a:solidFill>
                <a:latin typeface="Poppins" panose="00000500000000000000" pitchFamily="2" charset="0"/>
                <a:cs typeface="Poppins" panose="00000500000000000000" pitchFamily="2" charset="0"/>
              </a:rPr>
              <a:t>with ACE inhibitor</a:t>
            </a:r>
          </a:p>
          <a:p>
            <a:pPr algn="ctr"/>
            <a:r>
              <a:rPr lang="en-US" sz="1050">
                <a:solidFill>
                  <a:schemeClr val="tx1"/>
                </a:solidFill>
                <a:latin typeface="Poppins" panose="00000500000000000000" pitchFamily="2" charset="0"/>
                <a:cs typeface="Poppins" panose="00000500000000000000" pitchFamily="2" charset="0"/>
              </a:rPr>
              <a:t>(</a:t>
            </a:r>
            <a:r>
              <a:rPr lang="en-US" sz="1050" i="1">
                <a:solidFill>
                  <a:schemeClr val="tx1"/>
                </a:solidFill>
                <a:latin typeface="Poppins" panose="00000500000000000000" pitchFamily="2" charset="0"/>
                <a:cs typeface="Poppins" panose="00000500000000000000" pitchFamily="2" charset="0"/>
              </a:rPr>
              <a:t>P</a:t>
            </a:r>
            <a:r>
              <a:rPr lang="en-US" sz="1050">
                <a:solidFill>
                  <a:schemeClr val="tx1"/>
                </a:solidFill>
                <a:latin typeface="Poppins" panose="00000500000000000000" pitchFamily="2" charset="0"/>
                <a:cs typeface="Poppins" panose="00000500000000000000" pitchFamily="2" charset="0"/>
              </a:rPr>
              <a:t> &lt;0.001)</a:t>
            </a:r>
          </a:p>
          <a:p>
            <a:pPr algn="ctr"/>
            <a:endParaRPr lang="en-US" sz="1050">
              <a:solidFill>
                <a:schemeClr val="tx1"/>
              </a:solidFill>
              <a:latin typeface="Poppins" panose="00000500000000000000" pitchFamily="2" charset="0"/>
              <a:cs typeface="Poppins" panose="00000500000000000000" pitchFamily="2" charset="0"/>
            </a:endParaRPr>
          </a:p>
        </p:txBody>
      </p:sp>
      <p:sp>
        <p:nvSpPr>
          <p:cNvPr id="100" name="Rectangle 99">
            <a:extLst>
              <a:ext uri="{FF2B5EF4-FFF2-40B4-BE49-F238E27FC236}">
                <a16:creationId xmlns:a16="http://schemas.microsoft.com/office/drawing/2014/main" id="{056BB535-DBB5-45E9-B579-EFDD011D52E6}"/>
              </a:ext>
            </a:extLst>
          </p:cNvPr>
          <p:cNvSpPr/>
          <p:nvPr/>
        </p:nvSpPr>
        <p:spPr>
          <a:xfrm>
            <a:off x="1573260" y="3230512"/>
            <a:ext cx="1621078" cy="564827"/>
          </a:xfrm>
          <a:prstGeom prst="rect">
            <a:avLst/>
          </a:prstGeom>
        </p:spPr>
        <p:txBody>
          <a:bodyPr wrap="none" lIns="0" tIns="0" rIns="0" bIns="0" anchor="t">
            <a:noAutofit/>
          </a:bodyPr>
          <a:lstStyle/>
          <a:p>
            <a:pPr algn="ctr"/>
            <a:r>
              <a:rPr lang="en-US" sz="1400" b="1">
                <a:solidFill>
                  <a:srgbClr val="0095AF"/>
                </a:solidFill>
                <a:latin typeface="Poppins" panose="00000500000000000000" pitchFamily="2" charset="0"/>
                <a:cs typeface="Poppins" panose="00000500000000000000" pitchFamily="2" charset="0"/>
              </a:rPr>
              <a:t>all-cause mortality </a:t>
            </a:r>
          </a:p>
          <a:p>
            <a:pPr algn="ctr"/>
            <a:r>
              <a:rPr lang="en-US" sz="1400" b="1">
                <a:solidFill>
                  <a:srgbClr val="0095AF"/>
                </a:solidFill>
                <a:latin typeface="Poppins" panose="00000500000000000000" pitchFamily="2" charset="0"/>
                <a:cs typeface="Poppins" panose="00000500000000000000" pitchFamily="2" charset="0"/>
              </a:rPr>
              <a:t>with </a:t>
            </a:r>
            <a:r>
              <a:rPr lang="en-US" sz="1400" b="1">
                <a:solidFill>
                  <a:srgbClr val="E00A51"/>
                </a:solidFill>
                <a:latin typeface="Poppins" panose="00000500000000000000" pitchFamily="2" charset="0"/>
                <a:cs typeface="Poppins" panose="00000500000000000000" pitchFamily="2" charset="0"/>
              </a:rPr>
              <a:t>perindopril</a:t>
            </a:r>
          </a:p>
          <a:p>
            <a:pPr algn="ctr"/>
            <a:r>
              <a:rPr lang="en-US" sz="1050">
                <a:latin typeface="Poppins" panose="00000500000000000000" pitchFamily="2" charset="0"/>
                <a:cs typeface="Poppins" panose="00000500000000000000" pitchFamily="2" charset="0"/>
              </a:rPr>
              <a:t>(</a:t>
            </a:r>
            <a:r>
              <a:rPr lang="en-US" sz="1050" i="1">
                <a:latin typeface="Poppins" panose="00000500000000000000" pitchFamily="2" charset="0"/>
                <a:cs typeface="Poppins" panose="00000500000000000000" pitchFamily="2" charset="0"/>
              </a:rPr>
              <a:t>P</a:t>
            </a:r>
            <a:r>
              <a:rPr lang="en-US" sz="1050">
                <a:latin typeface="Poppins" panose="00000500000000000000" pitchFamily="2" charset="0"/>
                <a:cs typeface="Poppins" panose="00000500000000000000" pitchFamily="2" charset="0"/>
              </a:rPr>
              <a:t>&lt;0.001)</a:t>
            </a:r>
          </a:p>
        </p:txBody>
      </p:sp>
      <p:sp>
        <p:nvSpPr>
          <p:cNvPr id="101" name="Rectangle 100">
            <a:extLst>
              <a:ext uri="{FF2B5EF4-FFF2-40B4-BE49-F238E27FC236}">
                <a16:creationId xmlns:a16="http://schemas.microsoft.com/office/drawing/2014/main" id="{E6E8A161-9AA7-4588-8D23-414E6A8CEF7A}"/>
              </a:ext>
            </a:extLst>
          </p:cNvPr>
          <p:cNvSpPr/>
          <p:nvPr/>
        </p:nvSpPr>
        <p:spPr>
          <a:xfrm>
            <a:off x="887746" y="4548376"/>
            <a:ext cx="2792340" cy="1020313"/>
          </a:xfrm>
          <a:prstGeom prst="rect">
            <a:avLst/>
          </a:prstGeom>
        </p:spPr>
        <p:txBody>
          <a:bodyPr wrap="square" lIns="0" tIns="0" rIns="0" bIns="0">
            <a:noAutofit/>
          </a:bodyPr>
          <a:lstStyle/>
          <a:p>
            <a:pPr>
              <a:defRPr/>
            </a:pPr>
            <a:r>
              <a:rPr lang="en-US" sz="1600">
                <a:latin typeface="Poppins" panose="00000500000000000000" pitchFamily="2" charset="0"/>
                <a:cs typeface="Poppins" panose="00000500000000000000" pitchFamily="2" charset="0"/>
              </a:rPr>
              <a:t>n=158 998. Meta-analysis of 20 cardiovascular morbidity and mortality trials with mainly hypertensive patients. Mean follow-up: 4.3 years.</a:t>
            </a:r>
          </a:p>
        </p:txBody>
      </p:sp>
      <p:sp>
        <p:nvSpPr>
          <p:cNvPr id="102" name="Rectangle 101">
            <a:extLst>
              <a:ext uri="{FF2B5EF4-FFF2-40B4-BE49-F238E27FC236}">
                <a16:creationId xmlns:a16="http://schemas.microsoft.com/office/drawing/2014/main" id="{74C21745-E645-42E5-ADE9-5CBB4DBE658E}"/>
              </a:ext>
            </a:extLst>
          </p:cNvPr>
          <p:cNvSpPr/>
          <p:nvPr/>
        </p:nvSpPr>
        <p:spPr>
          <a:xfrm>
            <a:off x="4471544" y="4548376"/>
            <a:ext cx="2814800" cy="553998"/>
          </a:xfrm>
          <a:prstGeom prst="rect">
            <a:avLst/>
          </a:prstGeom>
        </p:spPr>
        <p:txBody>
          <a:bodyPr wrap="square" lIns="0" tIns="0" rIns="0" bIns="0">
            <a:noAutofit/>
          </a:bodyPr>
          <a:lstStyle/>
          <a:p>
            <a:r>
              <a:rPr lang="en-US" sz="1600">
                <a:latin typeface="Poppins" panose="00000500000000000000" pitchFamily="2" charset="0"/>
                <a:cs typeface="Poppins" panose="00000500000000000000" pitchFamily="2" charset="0"/>
              </a:rPr>
              <a:t>n=108 212. Meta-analysis of 26 randomized trials. </a:t>
            </a:r>
          </a:p>
          <a:p>
            <a:r>
              <a:rPr lang="en-US" sz="1600">
                <a:latin typeface="Poppins" panose="00000500000000000000" pitchFamily="2" charset="0"/>
                <a:cs typeface="Poppins" panose="00000500000000000000" pitchFamily="2" charset="0"/>
              </a:rPr>
              <a:t>Mean follow-up: 3.68 years.</a:t>
            </a:r>
          </a:p>
        </p:txBody>
      </p:sp>
      <p:sp>
        <p:nvSpPr>
          <p:cNvPr id="103" name="Rectangle 102">
            <a:extLst>
              <a:ext uri="{FF2B5EF4-FFF2-40B4-BE49-F238E27FC236}">
                <a16:creationId xmlns:a16="http://schemas.microsoft.com/office/drawing/2014/main" id="{869A7CCC-098C-4779-828B-A9834C7F042B}"/>
              </a:ext>
            </a:extLst>
          </p:cNvPr>
          <p:cNvSpPr/>
          <p:nvPr/>
        </p:nvSpPr>
        <p:spPr>
          <a:xfrm>
            <a:off x="8071544" y="4546576"/>
            <a:ext cx="2759974" cy="574453"/>
          </a:xfrm>
          <a:prstGeom prst="rect">
            <a:avLst/>
          </a:prstGeom>
        </p:spPr>
        <p:txBody>
          <a:bodyPr wrap="square" lIns="0" tIns="0" rIns="0" bIns="0">
            <a:noAutofit/>
          </a:bodyPr>
          <a:lstStyle/>
          <a:p>
            <a:r>
              <a:rPr lang="en-US" sz="1600">
                <a:latin typeface="Poppins" panose="00000500000000000000" pitchFamily="2" charset="0"/>
                <a:cs typeface="Poppins" panose="00000500000000000000" pitchFamily="2" charset="0"/>
              </a:rPr>
              <a:t>Patients taking ACE inhibitor (n=4425), ARB (n=2158), or neither (n=2442). OACIS. 5-year follow-up.</a:t>
            </a:r>
          </a:p>
        </p:txBody>
      </p:sp>
      <p:cxnSp>
        <p:nvCxnSpPr>
          <p:cNvPr id="104" name="Connecteur droit 103">
            <a:extLst>
              <a:ext uri="{FF2B5EF4-FFF2-40B4-BE49-F238E27FC236}">
                <a16:creationId xmlns:a16="http://schemas.microsoft.com/office/drawing/2014/main" id="{DC44398A-8D84-4A5E-9ABC-377A9926EDF4}"/>
              </a:ext>
            </a:extLst>
          </p:cNvPr>
          <p:cNvCxnSpPr/>
          <p:nvPr/>
        </p:nvCxnSpPr>
        <p:spPr>
          <a:xfrm>
            <a:off x="869285" y="4373122"/>
            <a:ext cx="2659344" cy="0"/>
          </a:xfrm>
          <a:prstGeom prst="line">
            <a:avLst/>
          </a:prstGeom>
          <a:ln w="254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5" name="Connecteur droit 104">
            <a:extLst>
              <a:ext uri="{FF2B5EF4-FFF2-40B4-BE49-F238E27FC236}">
                <a16:creationId xmlns:a16="http://schemas.microsoft.com/office/drawing/2014/main" id="{963F08E2-A1EA-41AE-8B69-26D517B28BE8}"/>
              </a:ext>
            </a:extLst>
          </p:cNvPr>
          <p:cNvCxnSpPr>
            <a:cxnSpLocks/>
          </p:cNvCxnSpPr>
          <p:nvPr/>
        </p:nvCxnSpPr>
        <p:spPr>
          <a:xfrm>
            <a:off x="8071544" y="4373122"/>
            <a:ext cx="2819935" cy="0"/>
          </a:xfrm>
          <a:prstGeom prst="line">
            <a:avLst/>
          </a:prstGeom>
          <a:ln w="254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3" name="Graphic 2">
            <a:hlinkClick r:id="rId3"/>
            <a:extLst>
              <a:ext uri="{FF2B5EF4-FFF2-40B4-BE49-F238E27FC236}">
                <a16:creationId xmlns:a16="http://schemas.microsoft.com/office/drawing/2014/main" id="{2068CBCB-37B5-C414-64B3-9100B4D0BEA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596894" y="6669082"/>
            <a:ext cx="108590" cy="108590"/>
          </a:xfrm>
          <a:prstGeom prst="rect">
            <a:avLst/>
          </a:prstGeom>
        </p:spPr>
      </p:pic>
      <p:pic>
        <p:nvPicPr>
          <p:cNvPr id="6" name="Graphic 5">
            <a:hlinkClick r:id="rId6"/>
            <a:extLst>
              <a:ext uri="{FF2B5EF4-FFF2-40B4-BE49-F238E27FC236}">
                <a16:creationId xmlns:a16="http://schemas.microsoft.com/office/drawing/2014/main" id="{40A986E6-7FA2-951C-F0FE-7509FE127C9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475548" y="6669082"/>
            <a:ext cx="108590" cy="108590"/>
          </a:xfrm>
          <a:prstGeom prst="rect">
            <a:avLst/>
          </a:prstGeom>
        </p:spPr>
      </p:pic>
      <p:pic>
        <p:nvPicPr>
          <p:cNvPr id="7" name="Graphic 6">
            <a:hlinkClick r:id="rId7"/>
            <a:extLst>
              <a:ext uri="{FF2B5EF4-FFF2-40B4-BE49-F238E27FC236}">
                <a16:creationId xmlns:a16="http://schemas.microsoft.com/office/drawing/2014/main" id="{43EC8615-D541-9659-0171-C3E39250E13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726912" y="6669082"/>
            <a:ext cx="108590" cy="108590"/>
          </a:xfrm>
          <a:prstGeom prst="rect">
            <a:avLst/>
          </a:prstGeom>
        </p:spPr>
      </p:pic>
      <p:sp>
        <p:nvSpPr>
          <p:cNvPr id="2" name="Title 1">
            <a:extLst>
              <a:ext uri="{FF2B5EF4-FFF2-40B4-BE49-F238E27FC236}">
                <a16:creationId xmlns:a16="http://schemas.microsoft.com/office/drawing/2014/main" id="{80A83BF6-5250-825E-62F9-835DDF89E6DF}"/>
              </a:ext>
            </a:extLst>
          </p:cNvPr>
          <p:cNvSpPr txBox="1">
            <a:spLocks/>
          </p:cNvSpPr>
          <p:nvPr/>
        </p:nvSpPr>
        <p:spPr>
          <a:xfrm>
            <a:off x="355600" y="381000"/>
            <a:ext cx="10058400"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pPr>
              <a:tabLst>
                <a:tab pos="295290" algn="l"/>
              </a:tabLst>
            </a:pPr>
            <a:r>
              <a:rPr lang="en-US" sz="3600">
                <a:solidFill>
                  <a:schemeClr val="tx2">
                    <a:lumMod val="75000"/>
                  </a:schemeClr>
                </a:solidFill>
                <a:latin typeface="Poppins" panose="00000500000000000000" pitchFamily="2" charset="0"/>
                <a:ea typeface="Helvetica" charset="0"/>
                <a:cs typeface="Poppins" panose="00000500000000000000" pitchFamily="2" charset="0"/>
              </a:rPr>
              <a:t>ACE inhibitors are cardioprotective,</a:t>
            </a:r>
            <a:br>
              <a:rPr lang="en-US" sz="3600">
                <a:solidFill>
                  <a:schemeClr val="tx2">
                    <a:lumMod val="75000"/>
                  </a:schemeClr>
                </a:solidFill>
                <a:latin typeface="Poppins" panose="00000500000000000000" pitchFamily="2" charset="0"/>
                <a:ea typeface="Helvetica" charset="0"/>
                <a:cs typeface="Poppins" panose="00000500000000000000" pitchFamily="2" charset="0"/>
              </a:rPr>
            </a:br>
            <a:r>
              <a:rPr lang="en-US" sz="3600">
                <a:solidFill>
                  <a:schemeClr val="tx2">
                    <a:lumMod val="75000"/>
                  </a:schemeClr>
                </a:solidFill>
                <a:latin typeface="Poppins" panose="00000500000000000000" pitchFamily="2" charset="0"/>
                <a:ea typeface="Helvetica" charset="0"/>
                <a:cs typeface="Poppins" panose="00000500000000000000" pitchFamily="2" charset="0"/>
              </a:rPr>
              <a:t>particularly perindopril</a:t>
            </a:r>
          </a:p>
        </p:txBody>
      </p:sp>
      <p:sp>
        <p:nvSpPr>
          <p:cNvPr id="8" name="TextBox 7">
            <a:extLst>
              <a:ext uri="{FF2B5EF4-FFF2-40B4-BE49-F238E27FC236}">
                <a16:creationId xmlns:a16="http://schemas.microsoft.com/office/drawing/2014/main" id="{06119D60-6ED1-793B-CD82-55BC30D43105}"/>
              </a:ext>
            </a:extLst>
          </p:cNvPr>
          <p:cNvSpPr txBox="1"/>
          <p:nvPr/>
        </p:nvSpPr>
        <p:spPr>
          <a:xfrm>
            <a:off x="266700" y="6380851"/>
            <a:ext cx="10032000" cy="338554"/>
          </a:xfrm>
          <a:prstGeom prst="rect">
            <a:avLst/>
          </a:prstGeom>
          <a:noFill/>
        </p:spPr>
        <p:txBody>
          <a:bodyPr wrap="square" rtlCol="0">
            <a:spAutoFit/>
          </a:bodyPr>
          <a:lstStyle/>
          <a:p>
            <a:pPr defTabSz="914446">
              <a:defRPr/>
            </a:pPr>
            <a:r>
              <a:rPr lang="en-US" sz="800">
                <a:solidFill>
                  <a:schemeClr val="tx2">
                    <a:lumMod val="75000"/>
                  </a:schemeClr>
                </a:solidFill>
                <a:latin typeface="Poppins" panose="00000500000000000000" pitchFamily="2" charset="0"/>
                <a:cs typeface="Poppins" panose="00000500000000000000" pitchFamily="2" charset="0"/>
              </a:rPr>
              <a:t>ACS: acute coronary syndrome; OACIS: Osaka acute coronary insufficiency study</a:t>
            </a:r>
          </a:p>
          <a:p>
            <a:pPr defTabSz="914446">
              <a:defRPr/>
            </a:pPr>
            <a:r>
              <a:rPr lang="en-US" sz="800">
                <a:solidFill>
                  <a:schemeClr val="tx2">
                    <a:lumMod val="75000"/>
                  </a:schemeClr>
                </a:solidFill>
                <a:latin typeface="Poppins" panose="00000500000000000000" pitchFamily="2" charset="0"/>
                <a:cs typeface="Poppins" panose="00000500000000000000" pitchFamily="2" charset="0"/>
              </a:rPr>
              <a:t>1. van </a:t>
            </a:r>
            <a:r>
              <a:rPr lang="en-US" sz="800" err="1">
                <a:solidFill>
                  <a:schemeClr val="tx2">
                    <a:lumMod val="75000"/>
                  </a:schemeClr>
                </a:solidFill>
                <a:latin typeface="Poppins" panose="00000500000000000000" pitchFamily="2" charset="0"/>
                <a:cs typeface="Poppins" panose="00000500000000000000" pitchFamily="2" charset="0"/>
              </a:rPr>
              <a:t>Vark</a:t>
            </a:r>
            <a:r>
              <a:rPr lang="en-US" sz="800">
                <a:solidFill>
                  <a:schemeClr val="tx2">
                    <a:lumMod val="75000"/>
                  </a:schemeClr>
                </a:solidFill>
                <a:latin typeface="Poppins" panose="00000500000000000000" pitchFamily="2" charset="0"/>
                <a:cs typeface="Poppins" panose="00000500000000000000" pitchFamily="2" charset="0"/>
              </a:rPr>
              <a:t> LC et al. </a:t>
            </a:r>
            <a:r>
              <a:rPr lang="en-US" sz="800" err="1">
                <a:solidFill>
                  <a:schemeClr val="tx2">
                    <a:lumMod val="75000"/>
                  </a:schemeClr>
                </a:solidFill>
                <a:latin typeface="Poppins" panose="00000500000000000000" pitchFamily="2" charset="0"/>
                <a:cs typeface="Poppins" panose="00000500000000000000" pitchFamily="2" charset="0"/>
              </a:rPr>
              <a:t>Eur</a:t>
            </a:r>
            <a:r>
              <a:rPr lang="en-US" sz="800">
                <a:solidFill>
                  <a:schemeClr val="tx2">
                    <a:lumMod val="75000"/>
                  </a:schemeClr>
                </a:solidFill>
                <a:latin typeface="Poppins" panose="00000500000000000000" pitchFamily="2" charset="0"/>
                <a:cs typeface="Poppins" panose="00000500000000000000" pitchFamily="2" charset="0"/>
              </a:rPr>
              <a:t> Heart J. 2012;33:2088-2097.  2. Savarese G et al. J Am Coll </a:t>
            </a:r>
            <a:r>
              <a:rPr lang="en-US" sz="800" err="1">
                <a:solidFill>
                  <a:schemeClr val="tx2">
                    <a:lumMod val="75000"/>
                  </a:schemeClr>
                </a:solidFill>
                <a:latin typeface="Poppins" panose="00000500000000000000" pitchFamily="2" charset="0"/>
                <a:cs typeface="Poppins" panose="00000500000000000000" pitchFamily="2" charset="0"/>
              </a:rPr>
              <a:t>Cardiol</a:t>
            </a:r>
            <a:r>
              <a:rPr lang="en-US" sz="800">
                <a:solidFill>
                  <a:schemeClr val="tx2">
                    <a:lumMod val="75000"/>
                  </a:schemeClr>
                </a:solidFill>
                <a:latin typeface="Poppins" panose="00000500000000000000" pitchFamily="2" charset="0"/>
                <a:cs typeface="Poppins" panose="00000500000000000000" pitchFamily="2" charset="0"/>
              </a:rPr>
              <a:t>. 2013;61(2):131-142.  3. Hara M et al. Am J </a:t>
            </a:r>
            <a:r>
              <a:rPr lang="en-US" sz="800" err="1">
                <a:solidFill>
                  <a:schemeClr val="tx2">
                    <a:lumMod val="75000"/>
                  </a:schemeClr>
                </a:solidFill>
                <a:latin typeface="Poppins" panose="00000500000000000000" pitchFamily="2" charset="0"/>
                <a:cs typeface="Poppins" panose="00000500000000000000" pitchFamily="2" charset="0"/>
              </a:rPr>
              <a:t>Cardiol</a:t>
            </a:r>
            <a:r>
              <a:rPr lang="en-US" sz="800">
                <a:solidFill>
                  <a:schemeClr val="tx2">
                    <a:lumMod val="75000"/>
                  </a:schemeClr>
                </a:solidFill>
                <a:latin typeface="Poppins" panose="00000500000000000000" pitchFamily="2" charset="0"/>
                <a:cs typeface="Poppins" panose="00000500000000000000" pitchFamily="2" charset="0"/>
              </a:rPr>
              <a:t>. 2014;114:1-8.</a:t>
            </a:r>
          </a:p>
        </p:txBody>
      </p:sp>
    </p:spTree>
    <p:extLst>
      <p:ext uri="{BB962C8B-B14F-4D97-AF65-F5344CB8AC3E}">
        <p14:creationId xmlns:p14="http://schemas.microsoft.com/office/powerpoint/2010/main" val="317341724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7DF55A5-DDCC-41E0-85D4-F90EB6931B14}"/>
              </a:ext>
            </a:extLst>
          </p:cNvPr>
          <p:cNvSpPr>
            <a:spLocks noGrp="1"/>
          </p:cNvSpPr>
          <p:nvPr>
            <p:ph type="body" sz="quarter" idx="14"/>
          </p:nvPr>
        </p:nvSpPr>
        <p:spPr>
          <a:xfrm>
            <a:off x="503353" y="3675476"/>
            <a:ext cx="11104403" cy="276999"/>
          </a:xfrm>
          <a:noFill/>
          <a:ln>
            <a:noFill/>
          </a:ln>
        </p:spPr>
        <p:txBody>
          <a:bodyPr>
            <a:normAutofit fontScale="85000" lnSpcReduction="20000"/>
          </a:bodyPr>
          <a:lstStyle/>
          <a:p>
            <a:endParaRPr lang="fr-FR"/>
          </a:p>
        </p:txBody>
      </p:sp>
      <p:sp>
        <p:nvSpPr>
          <p:cNvPr id="4" name="Espace réservé du numéro de diapositive 3">
            <a:extLst>
              <a:ext uri="{FF2B5EF4-FFF2-40B4-BE49-F238E27FC236}">
                <a16:creationId xmlns:a16="http://schemas.microsoft.com/office/drawing/2014/main" id="{DF4B5B2D-C877-4113-A430-D7C0CBC5C4E4}"/>
              </a:ext>
            </a:extLst>
          </p:cNvPr>
          <p:cNvSpPr>
            <a:spLocks noGrp="1"/>
          </p:cNvSpPr>
          <p:nvPr>
            <p:ph type="sldNum" sz="quarter" idx="12"/>
          </p:nvPr>
        </p:nvSpPr>
        <p:spPr/>
        <p:txBody>
          <a:bodyPr/>
          <a:lstStyle/>
          <a:p>
            <a:fld id="{72E0708C-8EE2-4F13-9819-89D73D8CE5C0}" type="slidenum">
              <a:rPr lang="fr-FR" smtClean="0"/>
              <a:pPr/>
              <a:t>55</a:t>
            </a:fld>
            <a:endParaRPr lang="fr-FR"/>
          </a:p>
        </p:txBody>
      </p:sp>
      <p:sp>
        <p:nvSpPr>
          <p:cNvPr id="17" name="Rectangle 16">
            <a:extLst>
              <a:ext uri="{FF2B5EF4-FFF2-40B4-BE49-F238E27FC236}">
                <a16:creationId xmlns:a16="http://schemas.microsoft.com/office/drawing/2014/main" id="{A20BA725-BD04-412C-B466-167A8DD51E36}"/>
              </a:ext>
            </a:extLst>
          </p:cNvPr>
          <p:cNvSpPr/>
          <p:nvPr/>
        </p:nvSpPr>
        <p:spPr>
          <a:xfrm>
            <a:off x="8159063" y="4023147"/>
            <a:ext cx="1833688" cy="184666"/>
          </a:xfrm>
          <a:prstGeom prst="rect">
            <a:avLst/>
          </a:prstGeom>
          <a:solidFill>
            <a:schemeClr val="bg1"/>
          </a:solidFill>
        </p:spPr>
        <p:txBody>
          <a:bodyPr wrap="square">
            <a:spAutoFit/>
          </a:bodyPr>
          <a:lstStyle/>
          <a:p>
            <a:pPr defTabSz="685834">
              <a:defRPr/>
            </a:pPr>
            <a:endParaRPr lang="fr-FR" sz="600">
              <a:solidFill>
                <a:srgbClr val="000000"/>
              </a:solidFill>
            </a:endParaRPr>
          </a:p>
        </p:txBody>
      </p:sp>
      <p:graphicFrame>
        <p:nvGraphicFramePr>
          <p:cNvPr id="18" name="Tableau 2">
            <a:extLst>
              <a:ext uri="{FF2B5EF4-FFF2-40B4-BE49-F238E27FC236}">
                <a16:creationId xmlns:a16="http://schemas.microsoft.com/office/drawing/2014/main" id="{97AB866B-B654-48E7-8179-F162DA68A4FF}"/>
              </a:ext>
            </a:extLst>
          </p:cNvPr>
          <p:cNvGraphicFramePr>
            <a:graphicFrameLocks noGrp="1"/>
          </p:cNvGraphicFramePr>
          <p:nvPr/>
        </p:nvGraphicFramePr>
        <p:xfrm>
          <a:off x="6724967" y="2555477"/>
          <a:ext cx="4423846" cy="2453165"/>
        </p:xfrm>
        <a:graphic>
          <a:graphicData uri="http://schemas.openxmlformats.org/drawingml/2006/table">
            <a:tbl>
              <a:tblPr firstRow="1" bandRow="1">
                <a:tableStyleId>{5C22544A-7EE6-4342-B048-85BDC9FD1C3A}</a:tableStyleId>
              </a:tblPr>
              <a:tblGrid>
                <a:gridCol w="938191">
                  <a:extLst>
                    <a:ext uri="{9D8B030D-6E8A-4147-A177-3AD203B41FA5}">
                      <a16:colId xmlns:a16="http://schemas.microsoft.com/office/drawing/2014/main" val="4219862450"/>
                    </a:ext>
                  </a:extLst>
                </a:gridCol>
                <a:gridCol w="925819">
                  <a:extLst>
                    <a:ext uri="{9D8B030D-6E8A-4147-A177-3AD203B41FA5}">
                      <a16:colId xmlns:a16="http://schemas.microsoft.com/office/drawing/2014/main" val="22459948"/>
                    </a:ext>
                  </a:extLst>
                </a:gridCol>
                <a:gridCol w="2559836">
                  <a:extLst>
                    <a:ext uri="{9D8B030D-6E8A-4147-A177-3AD203B41FA5}">
                      <a16:colId xmlns:a16="http://schemas.microsoft.com/office/drawing/2014/main" val="3029900445"/>
                    </a:ext>
                  </a:extLst>
                </a:gridCol>
              </a:tblGrid>
              <a:tr h="316113">
                <a:tc gridSpan="3">
                  <a:txBody>
                    <a:bodyPr/>
                    <a:lstStyle/>
                    <a:p>
                      <a:pPr algn="ctr"/>
                      <a:endParaRPr lang="fr-FR" sz="1100">
                        <a:solidFill>
                          <a:srgbClr val="C00000"/>
                        </a:solidFill>
                      </a:endParaRPr>
                    </a:p>
                  </a:txBody>
                  <a:tcPr marL="68580" marR="68580" marT="34290" marB="34290">
                    <a:solidFill>
                      <a:schemeClr val="bg1"/>
                    </a:solidFill>
                  </a:tcPr>
                </a:tc>
                <a:tc hMerge="1">
                  <a:txBody>
                    <a:bodyPr/>
                    <a:lstStyle/>
                    <a:p>
                      <a:endParaRPr lang="fr-FR" sz="200"/>
                    </a:p>
                  </a:txBody>
                  <a:tcPr>
                    <a:solidFill>
                      <a:schemeClr val="tx1">
                        <a:lumMod val="50000"/>
                      </a:schemeClr>
                    </a:solidFill>
                  </a:tcPr>
                </a:tc>
                <a:tc hMerge="1">
                  <a:txBody>
                    <a:bodyPr/>
                    <a:lstStyle/>
                    <a:p>
                      <a:endParaRPr lang="fr-FR" sz="200"/>
                    </a:p>
                  </a:txBody>
                  <a:tcPr>
                    <a:solidFill>
                      <a:schemeClr val="tx1">
                        <a:lumMod val="50000"/>
                      </a:schemeClr>
                    </a:solidFill>
                  </a:tcPr>
                </a:tc>
                <a:extLst>
                  <a:ext uri="{0D108BD9-81ED-4DB2-BD59-A6C34878D82A}">
                    <a16:rowId xmlns:a16="http://schemas.microsoft.com/office/drawing/2014/main" val="2248832777"/>
                  </a:ext>
                </a:extLst>
              </a:tr>
              <a:tr h="251460">
                <a:tc rowSpan="3">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1200" b="1" kern="1200" baseline="0">
                          <a:solidFill>
                            <a:schemeClr val="accent1"/>
                          </a:solidFill>
                          <a:latin typeface="Montserrat" panose="00000500000000000000" pitchFamily="2" charset="0"/>
                          <a:ea typeface="+mj-ea"/>
                          <a:cs typeface="Arial" pitchFamily="34" charset="0"/>
                        </a:rPr>
                        <a:t>T2DM</a:t>
                      </a:r>
                    </a:p>
                  </a:txBody>
                  <a:tcPr marL="68580" marR="68580" marT="34290" marB="34290">
                    <a:solidFill>
                      <a:schemeClr val="bg1">
                        <a:lumMod val="95000"/>
                      </a:schemeClr>
                    </a:solidFill>
                  </a:tcPr>
                </a:tc>
                <a:tc>
                  <a:txBody>
                    <a:bodyPr/>
                    <a:lstStyle/>
                    <a:p>
                      <a:r>
                        <a:rPr lang="fr-FR" sz="800" b="0"/>
                        <a:t>ROADMAP </a:t>
                      </a:r>
                      <a:endParaRPr lang="fr-FR" sz="800"/>
                    </a:p>
                  </a:txBody>
                  <a:tcPr marL="68580" marR="68580" marT="34290" marB="34290">
                    <a:solidFill>
                      <a:schemeClr val="bg1">
                        <a:lumMod val="95000"/>
                      </a:schemeClr>
                    </a:solidFill>
                  </a:tcPr>
                </a:tc>
                <a:tc>
                  <a:txBody>
                    <a:bodyPr/>
                    <a:lstStyle/>
                    <a:p>
                      <a:r>
                        <a:rPr lang="en-US" sz="1200">
                          <a:solidFill>
                            <a:srgbClr val="E00A51"/>
                          </a:solidFill>
                        </a:rPr>
                        <a:t>CVD/ mortality: Significant Increase </a:t>
                      </a:r>
                    </a:p>
                  </a:txBody>
                  <a:tcPr marL="68580" marR="68580" marT="34290" marB="34290">
                    <a:solidFill>
                      <a:schemeClr val="bg1"/>
                    </a:solidFill>
                  </a:tcPr>
                </a:tc>
                <a:extLst>
                  <a:ext uri="{0D108BD9-81ED-4DB2-BD59-A6C34878D82A}">
                    <a16:rowId xmlns:a16="http://schemas.microsoft.com/office/drawing/2014/main" val="1623793199"/>
                  </a:ext>
                </a:extLst>
              </a:tr>
              <a:tr h="237083">
                <a:tc vMerge="1">
                  <a:txBody>
                    <a:bodyPr/>
                    <a:lstStyle/>
                    <a:p>
                      <a:endParaRPr lang="fr-FR" sz="800"/>
                    </a:p>
                  </a:txBody>
                  <a:tcPr>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b="0"/>
                        <a:t>RENAAL   </a:t>
                      </a:r>
                    </a:p>
                  </a:txBody>
                  <a:tcPr marL="68580" marR="68580" marT="34290" marB="34290">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800">
                          <a:solidFill>
                            <a:srgbClr val="000000"/>
                          </a:solidFill>
                        </a:rPr>
                        <a:t>NS</a:t>
                      </a:r>
                    </a:p>
                  </a:txBody>
                  <a:tcPr marL="68580" marR="68580" marT="34290" marB="34290">
                    <a:solidFill>
                      <a:schemeClr val="bg1"/>
                    </a:solidFill>
                  </a:tcPr>
                </a:tc>
                <a:extLst>
                  <a:ext uri="{0D108BD9-81ED-4DB2-BD59-A6C34878D82A}">
                    <a16:rowId xmlns:a16="http://schemas.microsoft.com/office/drawing/2014/main" val="199261819"/>
                  </a:ext>
                </a:extLst>
              </a:tr>
              <a:tr h="237083">
                <a:tc vMerge="1">
                  <a:txBody>
                    <a:bodyPr/>
                    <a:lstStyle/>
                    <a:p>
                      <a:endParaRPr lang="fr-FR" sz="800"/>
                    </a:p>
                  </a:txBody>
                  <a:tcPr>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b="0"/>
                        <a:t>IRMA  </a:t>
                      </a:r>
                      <a:endParaRPr lang="fr-FR" sz="800" b="0" kern="1200">
                        <a:solidFill>
                          <a:schemeClr val="dk1"/>
                        </a:solidFill>
                        <a:latin typeface="+mn-lt"/>
                        <a:ea typeface="+mn-ea"/>
                        <a:cs typeface="+mn-cs"/>
                      </a:endParaRPr>
                    </a:p>
                  </a:txBody>
                  <a:tcPr marL="68580" marR="68580" marT="34290" marB="34290">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a:solidFill>
                            <a:srgbClr val="000000"/>
                          </a:solidFill>
                        </a:rPr>
                        <a:t>NS</a:t>
                      </a:r>
                    </a:p>
                  </a:txBody>
                  <a:tcPr marL="68580" marR="68580" marT="34290" marB="34290">
                    <a:solidFill>
                      <a:schemeClr val="bg1"/>
                    </a:solidFill>
                  </a:tcPr>
                </a:tc>
                <a:extLst>
                  <a:ext uri="{0D108BD9-81ED-4DB2-BD59-A6C34878D82A}">
                    <a16:rowId xmlns:a16="http://schemas.microsoft.com/office/drawing/2014/main" val="4200321954"/>
                  </a:ext>
                </a:extLst>
              </a:tr>
              <a:tr h="237083">
                <a:tc rowSpan="4">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1200" b="1" kern="1200" baseline="0">
                          <a:solidFill>
                            <a:schemeClr val="accent1"/>
                          </a:solidFill>
                          <a:latin typeface="Montserrat" panose="00000500000000000000" pitchFamily="2" charset="0"/>
                          <a:ea typeface="+mj-ea"/>
                          <a:cs typeface="Arial" pitchFamily="34" charset="0"/>
                        </a:rPr>
                        <a:t>High </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sz="1200" b="1" kern="1200" baseline="0">
                          <a:solidFill>
                            <a:schemeClr val="accent1"/>
                          </a:solidFill>
                          <a:latin typeface="Montserrat" panose="00000500000000000000" pitchFamily="2" charset="0"/>
                          <a:ea typeface="+mj-ea"/>
                          <a:cs typeface="Arial" pitchFamily="34" charset="0"/>
                        </a:rPr>
                        <a:t>CV risk</a:t>
                      </a:r>
                    </a:p>
                  </a:txBody>
                  <a:tcPr marL="68580" marR="68580" marT="34290" marB="34290">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b="0"/>
                        <a:t>TRANSCEND </a:t>
                      </a:r>
                    </a:p>
                  </a:txBody>
                  <a:tcPr marL="68580" marR="68580" marT="34290" marB="34290">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dirty="0">
                          <a:solidFill>
                            <a:srgbClr val="000000"/>
                          </a:solidFill>
                        </a:rPr>
                        <a:t>NS</a:t>
                      </a:r>
                    </a:p>
                  </a:txBody>
                  <a:tcPr marL="68580" marR="68580" marT="34290" marB="34290">
                    <a:solidFill>
                      <a:schemeClr val="bg1"/>
                    </a:solidFill>
                  </a:tcPr>
                </a:tc>
                <a:extLst>
                  <a:ext uri="{0D108BD9-81ED-4DB2-BD59-A6C34878D82A}">
                    <a16:rowId xmlns:a16="http://schemas.microsoft.com/office/drawing/2014/main" val="1495535138"/>
                  </a:ext>
                </a:extLst>
              </a:tr>
              <a:tr h="251460">
                <a:tc vMerge="1">
                  <a:txBody>
                    <a:bodyPr/>
                    <a:lstStyle/>
                    <a:p>
                      <a:endParaRPr lang="fr-FR" sz="800"/>
                    </a:p>
                  </a:txBody>
                  <a:tcPr>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b="0"/>
                        <a:t>ONTARGET</a:t>
                      </a:r>
                      <a:r>
                        <a:rPr lang="fr-FR" sz="800" b="0" kern="1200">
                          <a:solidFill>
                            <a:schemeClr val="dk1"/>
                          </a:solidFill>
                          <a:latin typeface="+mn-lt"/>
                          <a:ea typeface="+mn-ea"/>
                          <a:cs typeface="+mn-cs"/>
                        </a:rPr>
                        <a:t> </a:t>
                      </a:r>
                    </a:p>
                  </a:txBody>
                  <a:tcPr marL="68580" marR="68580" marT="34290" marB="34290">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a:solidFill>
                            <a:srgbClr val="000000"/>
                          </a:solidFill>
                        </a:rPr>
                        <a:t>NS </a:t>
                      </a:r>
                      <a:r>
                        <a:rPr lang="fr-FR" sz="800">
                          <a:solidFill>
                            <a:srgbClr val="C00000"/>
                          </a:solidFill>
                        </a:rPr>
                        <a:t> </a:t>
                      </a:r>
                      <a:r>
                        <a:rPr lang="fr-FR" sz="1200" kern="1200">
                          <a:solidFill>
                            <a:srgbClr val="E00A51"/>
                          </a:solidFill>
                          <a:latin typeface="+mn-lt"/>
                          <a:ea typeface="+mn-ea"/>
                          <a:cs typeface="+mn-cs"/>
                        </a:rPr>
                        <a:t>+ </a:t>
                      </a:r>
                      <a:r>
                        <a:rPr lang="en-US" sz="1200" kern="1200" noProof="0">
                          <a:solidFill>
                            <a:srgbClr val="E00A51"/>
                          </a:solidFill>
                          <a:latin typeface="+mn-lt"/>
                          <a:ea typeface="+mn-ea"/>
                          <a:cs typeface="+mn-cs"/>
                        </a:rPr>
                        <a:t>MI :increased by 7% </a:t>
                      </a:r>
                      <a:endParaRPr lang="fr-FR" sz="1200" kern="1200">
                        <a:solidFill>
                          <a:srgbClr val="E00A51"/>
                        </a:solidFill>
                        <a:latin typeface="+mn-lt"/>
                        <a:ea typeface="+mn-ea"/>
                        <a:cs typeface="+mn-cs"/>
                      </a:endParaRPr>
                    </a:p>
                  </a:txBody>
                  <a:tcPr marL="68580" marR="68580" marT="34290" marB="34290">
                    <a:solidFill>
                      <a:schemeClr val="bg1"/>
                    </a:solidFill>
                  </a:tcPr>
                </a:tc>
                <a:extLst>
                  <a:ext uri="{0D108BD9-81ED-4DB2-BD59-A6C34878D82A}">
                    <a16:rowId xmlns:a16="http://schemas.microsoft.com/office/drawing/2014/main" val="2570511457"/>
                  </a:ext>
                </a:extLst>
              </a:tr>
              <a:tr h="251460">
                <a:tc vMerge="1">
                  <a:txBody>
                    <a:bodyPr/>
                    <a:lstStyle/>
                    <a:p>
                      <a:endParaRPr lang="fr-FR" sz="800"/>
                    </a:p>
                  </a:txBody>
                  <a:tcPr>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b="0"/>
                        <a:t>VALUE</a:t>
                      </a:r>
                      <a:endParaRPr lang="fr-FR" sz="800" b="0" kern="1200">
                        <a:solidFill>
                          <a:schemeClr val="dk1"/>
                        </a:solidFill>
                        <a:latin typeface="+mn-lt"/>
                        <a:ea typeface="+mn-ea"/>
                        <a:cs typeface="+mn-cs"/>
                      </a:endParaRPr>
                    </a:p>
                  </a:txBody>
                  <a:tcPr marL="68580" marR="68580" marT="34290" marB="34290">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a:solidFill>
                            <a:srgbClr val="000000"/>
                          </a:solidFill>
                        </a:rPr>
                        <a:t>NS </a:t>
                      </a:r>
                      <a:r>
                        <a:rPr lang="fr-FR" sz="1200" kern="1200">
                          <a:solidFill>
                            <a:srgbClr val="E00A51"/>
                          </a:solidFill>
                          <a:latin typeface="+mn-lt"/>
                          <a:ea typeface="+mn-ea"/>
                          <a:cs typeface="+mn-cs"/>
                        </a:rPr>
                        <a:t>+  </a:t>
                      </a:r>
                      <a:r>
                        <a:rPr lang="en-US" sz="1200" kern="1200">
                          <a:solidFill>
                            <a:srgbClr val="E00A51"/>
                          </a:solidFill>
                          <a:latin typeface="+mn-lt"/>
                          <a:ea typeface="+mn-ea"/>
                          <a:cs typeface="+mn-cs"/>
                        </a:rPr>
                        <a:t>MI : Significant increase</a:t>
                      </a:r>
                      <a:endParaRPr lang="fr-FR" sz="1200" kern="1200">
                        <a:solidFill>
                          <a:srgbClr val="E00A51"/>
                        </a:solidFill>
                        <a:latin typeface="+mn-lt"/>
                        <a:ea typeface="+mn-ea"/>
                        <a:cs typeface="+mn-cs"/>
                      </a:endParaRPr>
                    </a:p>
                  </a:txBody>
                  <a:tcPr marL="68580" marR="68580" marT="34290" marB="34290">
                    <a:solidFill>
                      <a:schemeClr val="bg1"/>
                    </a:solidFill>
                  </a:tcPr>
                </a:tc>
                <a:extLst>
                  <a:ext uri="{0D108BD9-81ED-4DB2-BD59-A6C34878D82A}">
                    <a16:rowId xmlns:a16="http://schemas.microsoft.com/office/drawing/2014/main" val="2478472497"/>
                  </a:ext>
                </a:extLst>
              </a:tr>
              <a:tr h="237083">
                <a:tc vMerge="1">
                  <a:txBody>
                    <a:bodyPr/>
                    <a:lstStyle/>
                    <a:p>
                      <a:endParaRPr lang="fr-FR"/>
                    </a:p>
                  </a:txBody>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b="0" kern="1200">
                          <a:solidFill>
                            <a:schemeClr val="dk1"/>
                          </a:solidFill>
                          <a:latin typeface="+mn-lt"/>
                          <a:ea typeface="+mn-ea"/>
                          <a:cs typeface="+mn-cs"/>
                        </a:rPr>
                        <a:t>NAVIGATOR</a:t>
                      </a:r>
                    </a:p>
                  </a:txBody>
                  <a:tcPr marL="68580" marR="68580" marT="34290" marB="34290">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800">
                          <a:solidFill>
                            <a:srgbClr val="000000"/>
                          </a:solidFill>
                        </a:rPr>
                        <a:t>NS</a:t>
                      </a:r>
                    </a:p>
                  </a:txBody>
                  <a:tcPr marL="68580" marR="68580" marT="34290" marB="34290">
                    <a:solidFill>
                      <a:schemeClr val="bg1"/>
                    </a:solidFill>
                  </a:tcPr>
                </a:tc>
                <a:extLst>
                  <a:ext uri="{0D108BD9-81ED-4DB2-BD59-A6C34878D82A}">
                    <a16:rowId xmlns:a16="http://schemas.microsoft.com/office/drawing/2014/main" val="2120778725"/>
                  </a:ext>
                </a:extLst>
              </a:tr>
              <a:tr h="434340">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1200" b="1" kern="1200" baseline="0">
                          <a:solidFill>
                            <a:schemeClr val="accent1"/>
                          </a:solidFill>
                          <a:latin typeface="Montserrat" panose="00000500000000000000" pitchFamily="2" charset="0"/>
                          <a:ea typeface="+mj-ea"/>
                          <a:cs typeface="Arial" pitchFamily="34" charset="0"/>
                        </a:rPr>
                        <a:t>Post-Stroke</a:t>
                      </a:r>
                    </a:p>
                  </a:txBody>
                  <a:tcPr marL="68580" marR="68580" marT="34290" marB="34290">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800" b="0"/>
                        <a:t>PROFESS</a:t>
                      </a:r>
                    </a:p>
                  </a:txBody>
                  <a:tcPr marL="68580" marR="68580" marT="34290" marB="34290">
                    <a:solidFill>
                      <a:schemeClr val="bg1">
                        <a:lumMod val="95000"/>
                      </a:schemeClr>
                    </a:solidFill>
                  </a:tcPr>
                </a:tc>
                <a:tc>
                  <a: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US" sz="800" dirty="0">
                          <a:solidFill>
                            <a:srgbClr val="000000"/>
                          </a:solidFill>
                        </a:rPr>
                        <a:t>NS</a:t>
                      </a:r>
                      <a:endParaRPr lang="en-US" sz="800" kern="1200" dirty="0">
                        <a:solidFill>
                          <a:srgbClr val="000000"/>
                        </a:solidFill>
                        <a:latin typeface="+mn-lt"/>
                        <a:ea typeface="+mn-ea"/>
                        <a:cs typeface="+mn-cs"/>
                      </a:endParaRPr>
                    </a:p>
                  </a:txBody>
                  <a:tcPr marL="68580" marR="68580" marT="34290" marB="34290">
                    <a:solidFill>
                      <a:schemeClr val="bg1"/>
                    </a:solidFill>
                  </a:tcPr>
                </a:tc>
                <a:extLst>
                  <a:ext uri="{0D108BD9-81ED-4DB2-BD59-A6C34878D82A}">
                    <a16:rowId xmlns:a16="http://schemas.microsoft.com/office/drawing/2014/main" val="3519308057"/>
                  </a:ext>
                </a:extLst>
              </a:tr>
            </a:tbl>
          </a:graphicData>
        </a:graphic>
      </p:graphicFrame>
      <p:pic>
        <p:nvPicPr>
          <p:cNvPr id="10" name="Image 9">
            <a:extLst>
              <a:ext uri="{FF2B5EF4-FFF2-40B4-BE49-F238E27FC236}">
                <a16:creationId xmlns:a16="http://schemas.microsoft.com/office/drawing/2014/main" id="{34FDD72E-BFC0-4F49-9316-75C97D6E53A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059775" y="2443812"/>
            <a:ext cx="3984844" cy="2726208"/>
          </a:xfrm>
          <a:prstGeom prst="rect">
            <a:avLst/>
          </a:prstGeom>
        </p:spPr>
      </p:pic>
      <p:sp>
        <p:nvSpPr>
          <p:cNvPr id="11" name="Rectangle 10">
            <a:extLst>
              <a:ext uri="{FF2B5EF4-FFF2-40B4-BE49-F238E27FC236}">
                <a16:creationId xmlns:a16="http://schemas.microsoft.com/office/drawing/2014/main" id="{0C7FED14-D5EC-4D76-B5CE-D57733413D61}"/>
              </a:ext>
            </a:extLst>
          </p:cNvPr>
          <p:cNvSpPr/>
          <p:nvPr/>
        </p:nvSpPr>
        <p:spPr>
          <a:xfrm>
            <a:off x="903149" y="2051510"/>
            <a:ext cx="721672" cy="369332"/>
          </a:xfrm>
          <a:prstGeom prst="rect">
            <a:avLst/>
          </a:prstGeom>
        </p:spPr>
        <p:txBody>
          <a:bodyPr wrap="none">
            <a:spAutoFit/>
          </a:bodyPr>
          <a:lstStyle/>
          <a:p>
            <a:pPr defTabSz="685834">
              <a:spcBef>
                <a:spcPts val="600"/>
              </a:spcBef>
              <a:spcAft>
                <a:spcPts val="600"/>
              </a:spcAft>
              <a:defRPr/>
            </a:pPr>
            <a:r>
              <a:rPr lang="fr-FR" b="1">
                <a:gradFill>
                  <a:gsLst>
                    <a:gs pos="2000">
                      <a:schemeClr val="accent1"/>
                    </a:gs>
                    <a:gs pos="100000">
                      <a:schemeClr val="accent2"/>
                    </a:gs>
                  </a:gsLst>
                  <a:lin ang="0" scaled="1"/>
                </a:gradFill>
                <a:latin typeface="Montserrat" panose="00000500000000000000" pitchFamily="2" charset="0"/>
                <a:ea typeface="+mj-ea"/>
                <a:cs typeface="Arial" pitchFamily="34" charset="0"/>
              </a:rPr>
              <a:t>CAD</a:t>
            </a:r>
          </a:p>
        </p:txBody>
      </p:sp>
      <p:sp>
        <p:nvSpPr>
          <p:cNvPr id="12" name="Rectangle 11">
            <a:extLst>
              <a:ext uri="{FF2B5EF4-FFF2-40B4-BE49-F238E27FC236}">
                <a16:creationId xmlns:a16="http://schemas.microsoft.com/office/drawing/2014/main" id="{BE3C99E8-9EED-45A2-833B-38EFE23B9266}"/>
              </a:ext>
            </a:extLst>
          </p:cNvPr>
          <p:cNvSpPr/>
          <p:nvPr/>
        </p:nvSpPr>
        <p:spPr>
          <a:xfrm>
            <a:off x="903149" y="2650730"/>
            <a:ext cx="875561" cy="369332"/>
          </a:xfrm>
          <a:prstGeom prst="rect">
            <a:avLst/>
          </a:prstGeom>
        </p:spPr>
        <p:txBody>
          <a:bodyPr wrap="none">
            <a:spAutoFit/>
          </a:bodyPr>
          <a:lstStyle/>
          <a:p>
            <a:pPr defTabSz="685834">
              <a:spcBef>
                <a:spcPts val="600"/>
              </a:spcBef>
              <a:spcAft>
                <a:spcPts val="600"/>
              </a:spcAft>
              <a:defRPr/>
            </a:pPr>
            <a:r>
              <a:rPr lang="fr-FR" b="1">
                <a:gradFill>
                  <a:gsLst>
                    <a:gs pos="2000">
                      <a:schemeClr val="accent1"/>
                    </a:gs>
                    <a:gs pos="100000">
                      <a:schemeClr val="accent2"/>
                    </a:gs>
                  </a:gsLst>
                  <a:lin ang="0" scaled="1"/>
                </a:gradFill>
                <a:latin typeface="Montserrat" panose="00000500000000000000" pitchFamily="2" charset="0"/>
                <a:ea typeface="+mj-ea"/>
                <a:cs typeface="Arial" pitchFamily="34" charset="0"/>
              </a:rPr>
              <a:t>T2DM</a:t>
            </a:r>
          </a:p>
        </p:txBody>
      </p:sp>
      <p:sp>
        <p:nvSpPr>
          <p:cNvPr id="13" name="Rectangle 12">
            <a:extLst>
              <a:ext uri="{FF2B5EF4-FFF2-40B4-BE49-F238E27FC236}">
                <a16:creationId xmlns:a16="http://schemas.microsoft.com/office/drawing/2014/main" id="{34D3C5DB-A35C-464C-A9F0-2C36AA1B4304}"/>
              </a:ext>
            </a:extLst>
          </p:cNvPr>
          <p:cNvSpPr/>
          <p:nvPr/>
        </p:nvSpPr>
        <p:spPr>
          <a:xfrm>
            <a:off x="903149" y="2850470"/>
            <a:ext cx="1563248" cy="369332"/>
          </a:xfrm>
          <a:prstGeom prst="rect">
            <a:avLst/>
          </a:prstGeom>
        </p:spPr>
        <p:txBody>
          <a:bodyPr wrap="none">
            <a:spAutoFit/>
          </a:bodyPr>
          <a:lstStyle/>
          <a:p>
            <a:pPr defTabSz="685834">
              <a:spcBef>
                <a:spcPts val="600"/>
              </a:spcBef>
              <a:spcAft>
                <a:spcPts val="600"/>
              </a:spcAft>
              <a:defRPr/>
            </a:pPr>
            <a:r>
              <a:rPr lang="fr-FR" b="1">
                <a:gradFill>
                  <a:gsLst>
                    <a:gs pos="2000">
                      <a:schemeClr val="accent1"/>
                    </a:gs>
                    <a:gs pos="100000">
                      <a:schemeClr val="accent2"/>
                    </a:gs>
                  </a:gsLst>
                  <a:lin ang="0" scaled="1"/>
                </a:gradFill>
                <a:latin typeface="Montserrat" panose="00000500000000000000" pitchFamily="2" charset="0"/>
                <a:ea typeface="+mj-ea"/>
                <a:cs typeface="Arial" pitchFamily="34" charset="0"/>
              </a:rPr>
              <a:t>Post stroke</a:t>
            </a:r>
          </a:p>
        </p:txBody>
      </p:sp>
      <p:sp>
        <p:nvSpPr>
          <p:cNvPr id="14" name="Rectangle 13">
            <a:extLst>
              <a:ext uri="{FF2B5EF4-FFF2-40B4-BE49-F238E27FC236}">
                <a16:creationId xmlns:a16="http://schemas.microsoft.com/office/drawing/2014/main" id="{6C44635C-1519-4413-B9F7-A189A99D6CD6}"/>
              </a:ext>
            </a:extLst>
          </p:cNvPr>
          <p:cNvSpPr/>
          <p:nvPr/>
        </p:nvSpPr>
        <p:spPr>
          <a:xfrm>
            <a:off x="903149" y="2450990"/>
            <a:ext cx="1641796" cy="369332"/>
          </a:xfrm>
          <a:prstGeom prst="rect">
            <a:avLst/>
          </a:prstGeom>
        </p:spPr>
        <p:txBody>
          <a:bodyPr wrap="none">
            <a:spAutoFit/>
          </a:bodyPr>
          <a:lstStyle/>
          <a:p>
            <a:pPr defTabSz="685834">
              <a:spcBef>
                <a:spcPts val="600"/>
              </a:spcBef>
              <a:spcAft>
                <a:spcPts val="600"/>
              </a:spcAft>
              <a:defRPr/>
            </a:pPr>
            <a:r>
              <a:rPr lang="fr-FR" b="1">
                <a:gradFill>
                  <a:gsLst>
                    <a:gs pos="2000">
                      <a:schemeClr val="accent1"/>
                    </a:gs>
                    <a:gs pos="100000">
                      <a:schemeClr val="accent2"/>
                    </a:gs>
                  </a:gsLst>
                  <a:lin ang="0" scaled="1"/>
                </a:gradFill>
                <a:latin typeface="Montserrat" panose="00000500000000000000" pitchFamily="2" charset="0"/>
                <a:ea typeface="+mj-ea"/>
                <a:cs typeface="Arial" pitchFamily="34" charset="0"/>
              </a:rPr>
              <a:t>Very Elderly</a:t>
            </a:r>
          </a:p>
        </p:txBody>
      </p:sp>
      <p:sp>
        <p:nvSpPr>
          <p:cNvPr id="16" name="Rectangle 15">
            <a:extLst>
              <a:ext uri="{FF2B5EF4-FFF2-40B4-BE49-F238E27FC236}">
                <a16:creationId xmlns:a16="http://schemas.microsoft.com/office/drawing/2014/main" id="{31AAD543-32C6-4A5E-8A03-B629C89D8A55}"/>
              </a:ext>
            </a:extLst>
          </p:cNvPr>
          <p:cNvSpPr/>
          <p:nvPr/>
        </p:nvSpPr>
        <p:spPr>
          <a:xfrm>
            <a:off x="903149" y="2260776"/>
            <a:ext cx="588169" cy="369332"/>
          </a:xfrm>
          <a:prstGeom prst="rect">
            <a:avLst/>
          </a:prstGeom>
        </p:spPr>
        <p:txBody>
          <a:bodyPr wrap="square">
            <a:spAutoFit/>
          </a:bodyPr>
          <a:lstStyle/>
          <a:p>
            <a:pPr defTabSz="685834">
              <a:spcBef>
                <a:spcPts val="600"/>
              </a:spcBef>
              <a:spcAft>
                <a:spcPts val="600"/>
              </a:spcAft>
              <a:defRPr/>
            </a:pPr>
            <a:r>
              <a:rPr lang="fr-FR" b="1">
                <a:gradFill>
                  <a:gsLst>
                    <a:gs pos="2000">
                      <a:schemeClr val="accent1"/>
                    </a:gs>
                    <a:gs pos="100000">
                      <a:schemeClr val="accent2"/>
                    </a:gs>
                  </a:gsLst>
                  <a:lin ang="0" scaled="1"/>
                </a:gradFill>
                <a:latin typeface="Montserrat" panose="00000500000000000000" pitchFamily="2" charset="0"/>
                <a:ea typeface="+mj-ea"/>
                <a:cs typeface="Arial" pitchFamily="34" charset="0"/>
              </a:rPr>
              <a:t>HF</a:t>
            </a:r>
          </a:p>
        </p:txBody>
      </p:sp>
      <p:sp>
        <p:nvSpPr>
          <p:cNvPr id="19" name="ZoneTexte 18">
            <a:extLst>
              <a:ext uri="{FF2B5EF4-FFF2-40B4-BE49-F238E27FC236}">
                <a16:creationId xmlns:a16="http://schemas.microsoft.com/office/drawing/2014/main" id="{B4EB6E68-3FE4-4C96-88BD-63C4FC75D984}"/>
              </a:ext>
            </a:extLst>
          </p:cNvPr>
          <p:cNvSpPr txBox="1"/>
          <p:nvPr/>
        </p:nvSpPr>
        <p:spPr>
          <a:xfrm>
            <a:off x="2868474" y="2545758"/>
            <a:ext cx="577534" cy="184666"/>
          </a:xfrm>
          <a:prstGeom prst="rect">
            <a:avLst/>
          </a:prstGeom>
          <a:noFill/>
        </p:spPr>
        <p:txBody>
          <a:bodyPr wrap="square" rtlCol="0">
            <a:spAutoFit/>
          </a:bodyPr>
          <a:lstStyle/>
          <a:p>
            <a:pPr defTabSz="685834">
              <a:defRPr/>
            </a:pPr>
            <a:r>
              <a:rPr lang="fr-FR" sz="600">
                <a:solidFill>
                  <a:srgbClr val="000000"/>
                </a:solidFill>
              </a:rPr>
              <a:t>PEP-CHF</a:t>
            </a:r>
          </a:p>
        </p:txBody>
      </p:sp>
      <p:sp>
        <p:nvSpPr>
          <p:cNvPr id="20" name="Rectangle 19">
            <a:extLst>
              <a:ext uri="{FF2B5EF4-FFF2-40B4-BE49-F238E27FC236}">
                <a16:creationId xmlns:a16="http://schemas.microsoft.com/office/drawing/2014/main" id="{BA930E7A-399C-423B-B044-4813BC656E46}"/>
              </a:ext>
            </a:extLst>
          </p:cNvPr>
          <p:cNvSpPr/>
          <p:nvPr/>
        </p:nvSpPr>
        <p:spPr>
          <a:xfrm>
            <a:off x="903149" y="3050212"/>
            <a:ext cx="1677062" cy="369332"/>
          </a:xfrm>
          <a:prstGeom prst="rect">
            <a:avLst/>
          </a:prstGeom>
        </p:spPr>
        <p:txBody>
          <a:bodyPr wrap="none">
            <a:spAutoFit/>
          </a:bodyPr>
          <a:lstStyle/>
          <a:p>
            <a:pPr defTabSz="685834">
              <a:spcBef>
                <a:spcPts val="600"/>
              </a:spcBef>
              <a:spcAft>
                <a:spcPts val="600"/>
              </a:spcAft>
              <a:defRPr/>
            </a:pPr>
            <a:r>
              <a:rPr lang="fr-FR" b="1" dirty="0">
                <a:gradFill>
                  <a:gsLst>
                    <a:gs pos="2000">
                      <a:schemeClr val="accent1"/>
                    </a:gs>
                    <a:gs pos="100000">
                      <a:schemeClr val="accent2"/>
                    </a:gs>
                  </a:gsLst>
                  <a:lin ang="0" scaled="1"/>
                </a:gradFill>
                <a:latin typeface="Montserrat" panose="00000500000000000000" pitchFamily="2" charset="0"/>
                <a:ea typeface="+mj-ea"/>
                <a:cs typeface="Arial" pitchFamily="34" charset="0"/>
              </a:rPr>
              <a:t>High CV </a:t>
            </a:r>
            <a:r>
              <a:rPr lang="fr-FR" b="1" dirty="0" err="1">
                <a:gradFill>
                  <a:gsLst>
                    <a:gs pos="2000">
                      <a:schemeClr val="accent1"/>
                    </a:gs>
                    <a:gs pos="100000">
                      <a:schemeClr val="accent2"/>
                    </a:gs>
                  </a:gsLst>
                  <a:lin ang="0" scaled="1"/>
                </a:gradFill>
                <a:latin typeface="Montserrat" panose="00000500000000000000" pitchFamily="2" charset="0"/>
                <a:ea typeface="+mj-ea"/>
                <a:cs typeface="Arial" pitchFamily="34" charset="0"/>
              </a:rPr>
              <a:t>risk</a:t>
            </a:r>
            <a:endParaRPr lang="fr-FR" b="1" dirty="0">
              <a:gradFill>
                <a:gsLst>
                  <a:gs pos="2000">
                    <a:schemeClr val="accent1"/>
                  </a:gs>
                  <a:gs pos="100000">
                    <a:schemeClr val="accent2"/>
                  </a:gs>
                </a:gsLst>
                <a:lin ang="0" scaled="1"/>
              </a:gradFill>
              <a:latin typeface="Montserrat" panose="00000500000000000000" pitchFamily="2" charset="0"/>
              <a:ea typeface="+mj-ea"/>
              <a:cs typeface="Arial" pitchFamily="34" charset="0"/>
            </a:endParaRPr>
          </a:p>
        </p:txBody>
      </p:sp>
      <p:sp>
        <p:nvSpPr>
          <p:cNvPr id="22" name="ZoneTexte 21">
            <a:extLst>
              <a:ext uri="{FF2B5EF4-FFF2-40B4-BE49-F238E27FC236}">
                <a16:creationId xmlns:a16="http://schemas.microsoft.com/office/drawing/2014/main" id="{255BAADD-ECD2-4FFC-842C-BD6C79D20DEA}"/>
              </a:ext>
            </a:extLst>
          </p:cNvPr>
          <p:cNvSpPr txBox="1"/>
          <p:nvPr/>
        </p:nvSpPr>
        <p:spPr>
          <a:xfrm>
            <a:off x="1994660" y="1964533"/>
            <a:ext cx="4221989" cy="646331"/>
          </a:xfrm>
          <a:prstGeom prst="rect">
            <a:avLst/>
          </a:prstGeom>
          <a:noFill/>
        </p:spPr>
        <p:txBody>
          <a:bodyPr wrap="square" rtlCol="0">
            <a:spAutoFit/>
          </a:bodyPr>
          <a:lstStyle/>
          <a:p>
            <a:pPr defTabSz="685834">
              <a:defRPr/>
            </a:pPr>
            <a:r>
              <a:rPr lang="fr-FR" b="1" cap="all">
                <a:solidFill>
                  <a:srgbClr val="00B050"/>
                </a:solidFill>
              </a:rPr>
              <a:t>ACEI/ Perindopril </a:t>
            </a:r>
            <a:r>
              <a:rPr lang="fr-FR" b="1">
                <a:solidFill>
                  <a:srgbClr val="033878"/>
                </a:solidFill>
              </a:rPr>
              <a:t>alone or in combination</a:t>
            </a:r>
          </a:p>
        </p:txBody>
      </p:sp>
      <p:sp>
        <p:nvSpPr>
          <p:cNvPr id="23" name="Rectangle 22">
            <a:extLst>
              <a:ext uri="{FF2B5EF4-FFF2-40B4-BE49-F238E27FC236}">
                <a16:creationId xmlns:a16="http://schemas.microsoft.com/office/drawing/2014/main" id="{F7372141-67F4-4661-8827-8AF6C271E424}"/>
              </a:ext>
            </a:extLst>
          </p:cNvPr>
          <p:cNvSpPr/>
          <p:nvPr/>
        </p:nvSpPr>
        <p:spPr>
          <a:xfrm>
            <a:off x="8256758" y="1643682"/>
            <a:ext cx="992580" cy="307777"/>
          </a:xfrm>
          <a:prstGeom prst="rect">
            <a:avLst/>
          </a:prstGeom>
        </p:spPr>
        <p:txBody>
          <a:bodyPr wrap="none">
            <a:spAutoFit/>
          </a:bodyPr>
          <a:lstStyle/>
          <a:p>
            <a:pPr algn="ctr" defTabSz="685834">
              <a:defRPr/>
            </a:pPr>
            <a:r>
              <a:rPr lang="fr-FR" sz="1400" b="1" cap="all">
                <a:solidFill>
                  <a:srgbClr val="E00A51"/>
                </a:solidFill>
              </a:rPr>
              <a:t>ARB: NS!</a:t>
            </a:r>
          </a:p>
        </p:txBody>
      </p:sp>
      <p:cxnSp>
        <p:nvCxnSpPr>
          <p:cNvPr id="24" name="Connecteur droit 23">
            <a:extLst>
              <a:ext uri="{FF2B5EF4-FFF2-40B4-BE49-F238E27FC236}">
                <a16:creationId xmlns:a16="http://schemas.microsoft.com/office/drawing/2014/main" id="{D96278E7-023F-4D03-B57B-F4679BC8BD9B}"/>
              </a:ext>
            </a:extLst>
          </p:cNvPr>
          <p:cNvCxnSpPr>
            <a:cxnSpLocks/>
          </p:cNvCxnSpPr>
          <p:nvPr/>
        </p:nvCxnSpPr>
        <p:spPr>
          <a:xfrm>
            <a:off x="865049" y="2127174"/>
            <a:ext cx="0" cy="1149433"/>
          </a:xfrm>
          <a:prstGeom prst="line">
            <a:avLst/>
          </a:prstGeom>
        </p:spPr>
        <p:style>
          <a:lnRef idx="1">
            <a:schemeClr val="accent1"/>
          </a:lnRef>
          <a:fillRef idx="0">
            <a:schemeClr val="accent1"/>
          </a:fillRef>
          <a:effectRef idx="0">
            <a:schemeClr val="accent1"/>
          </a:effectRef>
          <a:fontRef idx="minor">
            <a:schemeClr val="tx1"/>
          </a:fontRef>
        </p:style>
      </p:cxnSp>
      <p:sp>
        <p:nvSpPr>
          <p:cNvPr id="25" name="ZoneTexte 24">
            <a:extLst>
              <a:ext uri="{FF2B5EF4-FFF2-40B4-BE49-F238E27FC236}">
                <a16:creationId xmlns:a16="http://schemas.microsoft.com/office/drawing/2014/main" id="{152E6DD8-AE5D-4AF6-B25A-CDCD0B4B86DE}"/>
              </a:ext>
            </a:extLst>
          </p:cNvPr>
          <p:cNvSpPr txBox="1"/>
          <p:nvPr/>
        </p:nvSpPr>
        <p:spPr>
          <a:xfrm>
            <a:off x="3753401" y="1676113"/>
            <a:ext cx="857651" cy="338554"/>
          </a:xfrm>
          <a:prstGeom prst="rect">
            <a:avLst/>
          </a:prstGeom>
          <a:noFill/>
        </p:spPr>
        <p:txBody>
          <a:bodyPr wrap="square" rtlCol="0">
            <a:spAutoFit/>
          </a:bodyPr>
          <a:lstStyle/>
          <a:p>
            <a:pPr defTabSz="457223">
              <a:defRPr/>
            </a:pPr>
            <a:r>
              <a:rPr lang="fr-FR" sz="1600" b="1">
                <a:solidFill>
                  <a:srgbClr val="00B050"/>
                </a:solidFill>
              </a:rPr>
              <a:t>S!</a:t>
            </a:r>
          </a:p>
        </p:txBody>
      </p:sp>
      <p:sp>
        <p:nvSpPr>
          <p:cNvPr id="26" name="Flèche : droite à entaille 25">
            <a:extLst>
              <a:ext uri="{FF2B5EF4-FFF2-40B4-BE49-F238E27FC236}">
                <a16:creationId xmlns:a16="http://schemas.microsoft.com/office/drawing/2014/main" id="{DE7F77A1-01AC-42DD-985B-1FFFADA46C4E}"/>
              </a:ext>
            </a:extLst>
          </p:cNvPr>
          <p:cNvSpPr/>
          <p:nvPr/>
        </p:nvSpPr>
        <p:spPr>
          <a:xfrm rot="8048656">
            <a:off x="3342086" y="1516227"/>
            <a:ext cx="456950" cy="445855"/>
          </a:xfrm>
          <a:prstGeom prst="notched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defRPr/>
            </a:pPr>
            <a:endParaRPr lang="fr-FR">
              <a:solidFill>
                <a:srgbClr val="FFFFFF"/>
              </a:solidFill>
            </a:endParaRPr>
          </a:p>
        </p:txBody>
      </p:sp>
      <p:sp>
        <p:nvSpPr>
          <p:cNvPr id="27" name="Flèche : droite à entaille 26">
            <a:extLst>
              <a:ext uri="{FF2B5EF4-FFF2-40B4-BE49-F238E27FC236}">
                <a16:creationId xmlns:a16="http://schemas.microsoft.com/office/drawing/2014/main" id="{A78EB23B-1E08-43B7-BC69-914726F4358F}"/>
              </a:ext>
            </a:extLst>
          </p:cNvPr>
          <p:cNvSpPr/>
          <p:nvPr/>
        </p:nvSpPr>
        <p:spPr>
          <a:xfrm rot="8048656">
            <a:off x="7880928" y="1502695"/>
            <a:ext cx="456950" cy="445855"/>
          </a:xfrm>
          <a:prstGeom prst="notchedRightArrow">
            <a:avLst/>
          </a:prstGeom>
          <a:solidFill>
            <a:srgbClr val="E00A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defRPr/>
            </a:pPr>
            <a:endParaRPr lang="fr-FR">
              <a:solidFill>
                <a:srgbClr val="FFFFFF"/>
              </a:solidFill>
            </a:endParaRPr>
          </a:p>
        </p:txBody>
      </p:sp>
      <p:pic>
        <p:nvPicPr>
          <p:cNvPr id="28" name="Image 27">
            <a:extLst>
              <a:ext uri="{FF2B5EF4-FFF2-40B4-BE49-F238E27FC236}">
                <a16:creationId xmlns:a16="http://schemas.microsoft.com/office/drawing/2014/main" id="{D72A8FCA-B094-4B81-8D04-3988806727B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710569" y="5155796"/>
            <a:ext cx="4091146" cy="921161"/>
          </a:xfrm>
          <a:prstGeom prst="rect">
            <a:avLst/>
          </a:prstGeom>
        </p:spPr>
      </p:pic>
      <p:sp>
        <p:nvSpPr>
          <p:cNvPr id="30" name="Rectangle 29">
            <a:extLst>
              <a:ext uri="{FF2B5EF4-FFF2-40B4-BE49-F238E27FC236}">
                <a16:creationId xmlns:a16="http://schemas.microsoft.com/office/drawing/2014/main" id="{EFDC7B59-1375-4BEB-B888-6ED1DC5AA542}"/>
              </a:ext>
            </a:extLst>
          </p:cNvPr>
          <p:cNvSpPr/>
          <p:nvPr/>
        </p:nvSpPr>
        <p:spPr>
          <a:xfrm>
            <a:off x="6352185" y="5355862"/>
            <a:ext cx="4906364" cy="923330"/>
          </a:xfrm>
          <a:prstGeom prst="rect">
            <a:avLst/>
          </a:prstGeom>
        </p:spPr>
        <p:txBody>
          <a:bodyPr wrap="square">
            <a:spAutoFit/>
          </a:bodyPr>
          <a:lstStyle/>
          <a:p>
            <a:pPr algn="ctr">
              <a:spcBef>
                <a:spcPts val="450"/>
              </a:spcBef>
              <a:defRPr/>
            </a:pPr>
            <a:r>
              <a:rPr lang="en-US" b="1">
                <a:solidFill>
                  <a:srgbClr val="E00A51"/>
                </a:solidFill>
              </a:rPr>
              <a:t>ONTARGET Results: </a:t>
            </a:r>
            <a:r>
              <a:rPr lang="en-US">
                <a:solidFill>
                  <a:srgbClr val="E00A51"/>
                </a:solidFill>
              </a:rPr>
              <a:t>led to USA - FDA approval to telmisartan as a 2nd line therapy</a:t>
            </a:r>
            <a:r>
              <a:rPr lang="en-US"/>
              <a:t> for high-risk patients </a:t>
            </a:r>
            <a:r>
              <a:rPr lang="en-US">
                <a:solidFill>
                  <a:srgbClr val="E00A51"/>
                </a:solidFill>
              </a:rPr>
              <a:t>ACEI intolerant.</a:t>
            </a:r>
            <a:endParaRPr lang="fr-FR">
              <a:solidFill>
                <a:srgbClr val="E00A51"/>
              </a:solidFill>
            </a:endParaRPr>
          </a:p>
        </p:txBody>
      </p:sp>
      <p:sp>
        <p:nvSpPr>
          <p:cNvPr id="51" name="Rectangle: Rounded Corners 50">
            <a:extLst>
              <a:ext uri="{FF2B5EF4-FFF2-40B4-BE49-F238E27FC236}">
                <a16:creationId xmlns:a16="http://schemas.microsoft.com/office/drawing/2014/main" id="{58F2251F-BBF6-41C0-A91E-580E8A4568B8}"/>
              </a:ext>
            </a:extLst>
          </p:cNvPr>
          <p:cNvSpPr/>
          <p:nvPr/>
        </p:nvSpPr>
        <p:spPr>
          <a:xfrm>
            <a:off x="6724967" y="2328411"/>
            <a:ext cx="4019232" cy="553005"/>
          </a:xfrm>
          <a:prstGeom prst="roundRect">
            <a:avLst>
              <a:gd name="adj" fmla="val 6635"/>
            </a:avLst>
          </a:prstGeom>
          <a:gradFill flip="none" rotWithShape="1">
            <a:gsLst>
              <a:gs pos="0">
                <a:srgbClr val="027C8B"/>
              </a:gs>
              <a:gs pos="100000">
                <a:srgbClr val="00558B"/>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defRPr/>
            </a:pPr>
            <a:r>
              <a:rPr lang="en-US" dirty="0">
                <a:solidFill>
                  <a:schemeClr val="bg1"/>
                </a:solidFill>
              </a:rPr>
              <a:t>No head-to-head comparison between ACEI</a:t>
            </a:r>
            <a:br>
              <a:rPr lang="en-US" dirty="0">
                <a:solidFill>
                  <a:schemeClr val="bg1"/>
                </a:solidFill>
              </a:rPr>
            </a:br>
            <a:r>
              <a:rPr lang="en-US" dirty="0">
                <a:solidFill>
                  <a:schemeClr val="bg1"/>
                </a:solidFill>
              </a:rPr>
              <a:t>and ARB for assessing mortality outcome in HT</a:t>
            </a:r>
            <a:endParaRPr lang="fr-FR" dirty="0">
              <a:solidFill>
                <a:schemeClr val="bg1"/>
              </a:solidFill>
            </a:endParaRPr>
          </a:p>
        </p:txBody>
      </p:sp>
      <p:sp>
        <p:nvSpPr>
          <p:cNvPr id="15" name="Ellipse 14">
            <a:extLst>
              <a:ext uri="{FF2B5EF4-FFF2-40B4-BE49-F238E27FC236}">
                <a16:creationId xmlns:a16="http://schemas.microsoft.com/office/drawing/2014/main" id="{A0770440-945B-4F55-A33A-03DFB0D334A5}"/>
              </a:ext>
            </a:extLst>
          </p:cNvPr>
          <p:cNvSpPr/>
          <p:nvPr/>
        </p:nvSpPr>
        <p:spPr>
          <a:xfrm>
            <a:off x="1994659" y="4207814"/>
            <a:ext cx="1018948" cy="100726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834">
              <a:defRPr/>
            </a:pPr>
            <a:r>
              <a:rPr lang="fr-FR" sz="1000">
                <a:solidFill>
                  <a:srgbClr val="FFFFFF"/>
                </a:solidFill>
              </a:rPr>
              <a:t>HOPE</a:t>
            </a:r>
          </a:p>
          <a:p>
            <a:pPr algn="ctr" defTabSz="685834">
              <a:defRPr/>
            </a:pPr>
            <a:r>
              <a:rPr lang="fr-FR" sz="1000">
                <a:solidFill>
                  <a:srgbClr val="FFFFFF"/>
                </a:solidFill>
              </a:rPr>
              <a:t>Ramipril</a:t>
            </a:r>
          </a:p>
        </p:txBody>
      </p:sp>
      <p:sp>
        <p:nvSpPr>
          <p:cNvPr id="3" name="Title 1">
            <a:extLst>
              <a:ext uri="{FF2B5EF4-FFF2-40B4-BE49-F238E27FC236}">
                <a16:creationId xmlns:a16="http://schemas.microsoft.com/office/drawing/2014/main" id="{82DD9C12-02B6-F693-DF62-6302626DC341}"/>
              </a:ext>
            </a:extLst>
          </p:cNvPr>
          <p:cNvSpPr txBox="1">
            <a:spLocks/>
          </p:cNvSpPr>
          <p:nvPr/>
        </p:nvSpPr>
        <p:spPr>
          <a:xfrm>
            <a:off x="355599" y="381000"/>
            <a:ext cx="10464797"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pPr>
              <a:tabLst>
                <a:tab pos="295290" algn="l"/>
              </a:tabLst>
            </a:pPr>
            <a:r>
              <a:rPr lang="en-US" sz="3600">
                <a:solidFill>
                  <a:schemeClr val="tx2">
                    <a:lumMod val="75000"/>
                  </a:schemeClr>
                </a:solidFill>
                <a:latin typeface="Poppins" panose="00000500000000000000" pitchFamily="2" charset="0"/>
                <a:ea typeface="Helvetica" charset="0"/>
                <a:cs typeface="Poppins" panose="00000500000000000000" pitchFamily="2" charset="0"/>
              </a:rPr>
              <a:t>Weight of evidence in RCTs in </a:t>
            </a:r>
            <a:r>
              <a:rPr lang="en-US" sz="3600" err="1">
                <a:solidFill>
                  <a:schemeClr val="tx2">
                    <a:lumMod val="75000"/>
                  </a:schemeClr>
                </a:solidFill>
                <a:latin typeface="Poppins" panose="00000500000000000000" pitchFamily="2" charset="0"/>
                <a:ea typeface="Helvetica" charset="0"/>
                <a:cs typeface="Poppins" panose="00000500000000000000" pitchFamily="2" charset="0"/>
              </a:rPr>
              <a:t>favour</a:t>
            </a:r>
            <a:r>
              <a:rPr lang="en-US" sz="3600">
                <a:solidFill>
                  <a:schemeClr val="tx2">
                    <a:lumMod val="75000"/>
                  </a:schemeClr>
                </a:solidFill>
                <a:latin typeface="Poppins" panose="00000500000000000000" pitchFamily="2" charset="0"/>
                <a:ea typeface="Helvetica" charset="0"/>
                <a:cs typeface="Poppins" panose="00000500000000000000" pitchFamily="2" charset="0"/>
              </a:rPr>
              <a:t> of ACEI </a:t>
            </a:r>
          </a:p>
        </p:txBody>
      </p:sp>
    </p:spTree>
    <p:extLst>
      <p:ext uri="{BB962C8B-B14F-4D97-AF65-F5344CB8AC3E}">
        <p14:creationId xmlns:p14="http://schemas.microsoft.com/office/powerpoint/2010/main" val="1981258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3">
            <a:extLst>
              <a:ext uri="{FF2B5EF4-FFF2-40B4-BE49-F238E27FC236}">
                <a16:creationId xmlns:a16="http://schemas.microsoft.com/office/drawing/2014/main" id="{B2F3D0B4-992A-7C26-868F-C920E2B2854C}"/>
              </a:ext>
            </a:extLst>
          </p:cNvPr>
          <p:cNvSpPr>
            <a:spLocks noGrp="1"/>
          </p:cNvSpPr>
          <p:nvPr>
            <p:ph type="ctrTitle"/>
          </p:nvPr>
        </p:nvSpPr>
        <p:spPr>
          <a:xfrm>
            <a:off x="1524000" y="1498600"/>
            <a:ext cx="9144000" cy="2387600"/>
          </a:xfrm>
        </p:spPr>
        <p:txBody>
          <a:bodyPr>
            <a:normAutofit/>
          </a:bodyPr>
          <a:lstStyle/>
          <a:p>
            <a:r>
              <a:rPr lang="en-US" sz="5334">
                <a:solidFill>
                  <a:schemeClr val="tx2">
                    <a:lumMod val="75000"/>
                  </a:schemeClr>
                </a:solidFill>
                <a:latin typeface="Poppins" panose="00000500000000000000" pitchFamily="2" charset="0"/>
                <a:cs typeface="Poppins" panose="00000500000000000000" pitchFamily="2" charset="0"/>
              </a:rPr>
              <a:t>WHICH B?</a:t>
            </a:r>
            <a:endParaRPr lang="en-ZA" sz="5334">
              <a:solidFill>
                <a:schemeClr val="tx2">
                  <a:lumMod val="75000"/>
                </a:schemeClr>
              </a:solidFill>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3595753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Espace réservé du texte 29">
            <a:extLst>
              <a:ext uri="{FF2B5EF4-FFF2-40B4-BE49-F238E27FC236}">
                <a16:creationId xmlns:a16="http://schemas.microsoft.com/office/drawing/2014/main" id="{26DE3D93-B1B1-4599-8C0E-16045D9DE7C7}"/>
              </a:ext>
            </a:extLst>
          </p:cNvPr>
          <p:cNvSpPr>
            <a:spLocks noGrp="1"/>
          </p:cNvSpPr>
          <p:nvPr>
            <p:ph type="body" sz="quarter" idx="14"/>
          </p:nvPr>
        </p:nvSpPr>
        <p:spPr>
          <a:xfrm>
            <a:off x="522404" y="3310667"/>
            <a:ext cx="5490836" cy="276999"/>
          </a:xfrm>
          <a:noFill/>
          <a:ln>
            <a:noFill/>
          </a:ln>
        </p:spPr>
        <p:txBody>
          <a:bodyPr>
            <a:normAutofit fontScale="85000" lnSpcReduction="20000"/>
          </a:bodyPr>
          <a:lstStyle/>
          <a:p>
            <a:endParaRPr lang="fr-FR">
              <a:solidFill>
                <a:schemeClr val="tx2">
                  <a:lumMod val="75000"/>
                </a:schemeClr>
              </a:solidFill>
              <a:latin typeface="Poppins" panose="00000500000000000000" pitchFamily="2" charset="0"/>
              <a:cs typeface="Poppins" panose="00000500000000000000" pitchFamily="2" charset="0"/>
            </a:endParaRPr>
          </a:p>
        </p:txBody>
      </p:sp>
      <p:sp>
        <p:nvSpPr>
          <p:cNvPr id="31" name="Espace réservé du texte 30">
            <a:extLst>
              <a:ext uri="{FF2B5EF4-FFF2-40B4-BE49-F238E27FC236}">
                <a16:creationId xmlns:a16="http://schemas.microsoft.com/office/drawing/2014/main" id="{7B60DB92-778F-4AA2-96AB-2FE068848319}"/>
              </a:ext>
            </a:extLst>
          </p:cNvPr>
          <p:cNvSpPr>
            <a:spLocks noGrp="1"/>
          </p:cNvSpPr>
          <p:nvPr>
            <p:ph type="body" sz="quarter" idx="15"/>
          </p:nvPr>
        </p:nvSpPr>
        <p:spPr>
          <a:xfrm>
            <a:off x="6135972" y="3725749"/>
            <a:ext cx="5490836" cy="276999"/>
          </a:xfrm>
          <a:noFill/>
          <a:ln>
            <a:noFill/>
          </a:ln>
        </p:spPr>
        <p:txBody>
          <a:bodyPr>
            <a:normAutofit fontScale="85000" lnSpcReduction="20000"/>
          </a:bodyPr>
          <a:lstStyle/>
          <a:p>
            <a:endParaRPr lang="fr-FR">
              <a:solidFill>
                <a:schemeClr val="tx2">
                  <a:lumMod val="75000"/>
                </a:schemeClr>
              </a:solidFill>
              <a:latin typeface="Poppins" panose="00000500000000000000" pitchFamily="2" charset="0"/>
              <a:cs typeface="Poppins" panose="00000500000000000000" pitchFamily="2" charset="0"/>
            </a:endParaRPr>
          </a:p>
        </p:txBody>
      </p:sp>
      <p:sp>
        <p:nvSpPr>
          <p:cNvPr id="4" name="Espace réservé du numéro de diapositive 3">
            <a:extLst>
              <a:ext uri="{FF2B5EF4-FFF2-40B4-BE49-F238E27FC236}">
                <a16:creationId xmlns:a16="http://schemas.microsoft.com/office/drawing/2014/main" id="{A8AE784E-F49D-47D7-979A-F0414D813BD3}"/>
              </a:ext>
            </a:extLst>
          </p:cNvPr>
          <p:cNvSpPr>
            <a:spLocks noGrp="1"/>
          </p:cNvSpPr>
          <p:nvPr>
            <p:ph type="sldNum" sz="quarter" idx="12"/>
          </p:nvPr>
        </p:nvSpPr>
        <p:spPr/>
        <p:txBody>
          <a:bodyPr/>
          <a:lstStyle/>
          <a:p>
            <a:fld id="{72E0708C-8EE2-4F13-9819-89D73D8CE5C0}" type="slidenum">
              <a:rPr lang="fr-FR" smtClean="0">
                <a:solidFill>
                  <a:schemeClr val="tx2">
                    <a:lumMod val="75000"/>
                  </a:schemeClr>
                </a:solidFill>
                <a:latin typeface="Poppins" panose="00000500000000000000" pitchFamily="2" charset="0"/>
                <a:cs typeface="Poppins" panose="00000500000000000000" pitchFamily="2" charset="0"/>
              </a:rPr>
              <a:pPr/>
              <a:t>57</a:t>
            </a:fld>
            <a:endParaRPr lang="fr-FR">
              <a:solidFill>
                <a:schemeClr val="tx2">
                  <a:lumMod val="75000"/>
                </a:schemeClr>
              </a:solidFill>
              <a:latin typeface="Poppins" panose="00000500000000000000" pitchFamily="2" charset="0"/>
              <a:cs typeface="Poppins" panose="00000500000000000000" pitchFamily="2" charset="0"/>
            </a:endParaRPr>
          </a:p>
        </p:txBody>
      </p:sp>
      <p:sp>
        <p:nvSpPr>
          <p:cNvPr id="32" name="Espace réservé du texte 31">
            <a:extLst>
              <a:ext uri="{FF2B5EF4-FFF2-40B4-BE49-F238E27FC236}">
                <a16:creationId xmlns:a16="http://schemas.microsoft.com/office/drawing/2014/main" id="{B2979CC6-6A9A-4F06-9BAE-76826EC777D6}"/>
              </a:ext>
            </a:extLst>
          </p:cNvPr>
          <p:cNvSpPr>
            <a:spLocks noGrp="1"/>
          </p:cNvSpPr>
          <p:nvPr>
            <p:ph type="body" sz="quarter" idx="16"/>
          </p:nvPr>
        </p:nvSpPr>
        <p:spPr>
          <a:xfrm>
            <a:off x="732732" y="1977954"/>
            <a:ext cx="4631749" cy="2845907"/>
          </a:xfrm>
        </p:spPr>
        <p:txBody>
          <a:bodyPr/>
          <a:lstStyle/>
          <a:p>
            <a:pPr marL="285764" indent="-285764">
              <a:buFont typeface="Arial" panose="020B0604020202020204" pitchFamily="34" charset="0"/>
              <a:buChar char="•"/>
            </a:pPr>
            <a:r>
              <a:rPr lang="en-US">
                <a:solidFill>
                  <a:schemeClr val="tx2">
                    <a:lumMod val="75000"/>
                  </a:schemeClr>
                </a:solidFill>
                <a:latin typeface="Poppins" panose="00000500000000000000" pitchFamily="2" charset="0"/>
                <a:cs typeface="Poppins" panose="00000500000000000000" pitchFamily="2" charset="0"/>
              </a:rPr>
              <a:t>129 patients, mean age 46.5 years, 70 of them with basal total cholesterol (TC) &lt; or = 220 mg/dL</a:t>
            </a:r>
          </a:p>
          <a:p>
            <a:pPr marL="285764" indent="-285764">
              <a:buFont typeface="Arial" panose="020B0604020202020204" pitchFamily="34" charset="0"/>
              <a:buChar char="•"/>
            </a:pPr>
            <a:r>
              <a:rPr lang="en-US">
                <a:solidFill>
                  <a:schemeClr val="tx2">
                    <a:lumMod val="75000"/>
                  </a:schemeClr>
                </a:solidFill>
                <a:latin typeface="Poppins" panose="00000500000000000000" pitchFamily="2" charset="0"/>
                <a:cs typeface="Poppins" panose="00000500000000000000" pitchFamily="2" charset="0"/>
              </a:rPr>
              <a:t>1-month run-in period on placebo</a:t>
            </a:r>
          </a:p>
          <a:p>
            <a:pPr marL="285764" indent="-285764">
              <a:buFont typeface="Arial" panose="020B0604020202020204" pitchFamily="34" charset="0"/>
              <a:buChar char="•"/>
            </a:pPr>
            <a:r>
              <a:rPr lang="en-US">
                <a:solidFill>
                  <a:schemeClr val="tx2">
                    <a:lumMod val="75000"/>
                  </a:schemeClr>
                </a:solidFill>
                <a:latin typeface="Poppins" panose="00000500000000000000" pitchFamily="2" charset="0"/>
                <a:cs typeface="Poppins" panose="00000500000000000000" pitchFamily="2" charset="0"/>
              </a:rPr>
              <a:t>3 years’ treatment with propranolol 160 mg/day,</a:t>
            </a:r>
            <a:br>
              <a:rPr lang="en-US">
                <a:solidFill>
                  <a:schemeClr val="tx2">
                    <a:lumMod val="75000"/>
                  </a:schemeClr>
                </a:solidFill>
                <a:latin typeface="Poppins" panose="00000500000000000000" pitchFamily="2" charset="0"/>
                <a:cs typeface="Poppins" panose="00000500000000000000" pitchFamily="2" charset="0"/>
              </a:rPr>
            </a:br>
            <a:r>
              <a:rPr lang="en-US">
                <a:solidFill>
                  <a:schemeClr val="tx2">
                    <a:lumMod val="75000"/>
                  </a:schemeClr>
                </a:solidFill>
                <a:latin typeface="Poppins" panose="00000500000000000000" pitchFamily="2" charset="0"/>
                <a:cs typeface="Poppins" panose="00000500000000000000" pitchFamily="2" charset="0"/>
              </a:rPr>
              <a:t>atenolol 100 mg/day, bisoprolol 10 mg/day or mepindolol 10 mg/day</a:t>
            </a:r>
          </a:p>
          <a:p>
            <a:r>
              <a:rPr lang="en-US" sz="1600">
                <a:solidFill>
                  <a:schemeClr val="tx2">
                    <a:lumMod val="75000"/>
                  </a:schemeClr>
                </a:solidFill>
                <a:latin typeface="Poppins" panose="00000500000000000000" pitchFamily="2" charset="0"/>
                <a:cs typeface="Poppins" panose="00000500000000000000" pitchFamily="2" charset="0"/>
              </a:rPr>
              <a:t>After 3 years there was no significant changes in total cholesterol, HDL-C and TG.</a:t>
            </a:r>
          </a:p>
        </p:txBody>
      </p:sp>
      <p:sp>
        <p:nvSpPr>
          <p:cNvPr id="33" name="Espace réservé du texte 32">
            <a:extLst>
              <a:ext uri="{FF2B5EF4-FFF2-40B4-BE49-F238E27FC236}">
                <a16:creationId xmlns:a16="http://schemas.microsoft.com/office/drawing/2014/main" id="{6C4EB8AC-B778-497B-8065-C65F202D2A2A}"/>
              </a:ext>
            </a:extLst>
          </p:cNvPr>
          <p:cNvSpPr>
            <a:spLocks noGrp="1"/>
          </p:cNvSpPr>
          <p:nvPr>
            <p:ph type="body" sz="quarter" idx="17"/>
          </p:nvPr>
        </p:nvSpPr>
        <p:spPr>
          <a:xfrm>
            <a:off x="6297854" y="1977954"/>
            <a:ext cx="5135174" cy="754630"/>
          </a:xfrm>
        </p:spPr>
        <p:txBody>
          <a:bodyPr/>
          <a:lstStyle/>
          <a:p>
            <a:r>
              <a:rPr lang="en-US">
                <a:solidFill>
                  <a:schemeClr val="tx2">
                    <a:lumMod val="75000"/>
                  </a:schemeClr>
                </a:solidFill>
                <a:latin typeface="Poppins" panose="00000500000000000000" pitchFamily="2" charset="0"/>
                <a:cs typeface="Poppins" panose="00000500000000000000" pitchFamily="2" charset="0"/>
              </a:rPr>
              <a:t>Percentage change in plasma C-HDL in normocholesterolemic hypertensive patients receiving long-term treatment with four different </a:t>
            </a:r>
            <a:r>
              <a:rPr lang="el-GR">
                <a:solidFill>
                  <a:schemeClr val="tx2">
                    <a:lumMod val="75000"/>
                  </a:schemeClr>
                </a:solidFill>
                <a:cs typeface="Poppins" panose="00000500000000000000" pitchFamily="2" charset="0"/>
              </a:rPr>
              <a:t>β</a:t>
            </a:r>
            <a:r>
              <a:rPr lang="en-US">
                <a:solidFill>
                  <a:schemeClr val="tx2">
                    <a:lumMod val="75000"/>
                  </a:schemeClr>
                </a:solidFill>
                <a:latin typeface="Poppins" panose="00000500000000000000" pitchFamily="2" charset="0"/>
                <a:cs typeface="Poppins" panose="00000500000000000000" pitchFamily="2" charset="0"/>
              </a:rPr>
              <a:t>-blockers  </a:t>
            </a:r>
          </a:p>
        </p:txBody>
      </p:sp>
      <p:pic>
        <p:nvPicPr>
          <p:cNvPr id="35" name="Image 34">
            <a:extLst>
              <a:ext uri="{FF2B5EF4-FFF2-40B4-BE49-F238E27FC236}">
                <a16:creationId xmlns:a16="http://schemas.microsoft.com/office/drawing/2014/main" id="{FA18D22B-AD57-43FF-A112-ADB34192A51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592" r="-7882" b="-7661"/>
          <a:stretch/>
        </p:blipFill>
        <p:spPr>
          <a:xfrm>
            <a:off x="6135973" y="3009721"/>
            <a:ext cx="5490837" cy="3082383"/>
          </a:xfrm>
          <a:prstGeom prst="rect">
            <a:avLst/>
          </a:prstGeom>
          <a:solidFill>
            <a:srgbClr val="F6F6F6"/>
          </a:solidFill>
        </p:spPr>
      </p:pic>
      <p:pic>
        <p:nvPicPr>
          <p:cNvPr id="11" name="Graphic 10">
            <a:hlinkClick r:id="rId3"/>
            <a:extLst>
              <a:ext uri="{FF2B5EF4-FFF2-40B4-BE49-F238E27FC236}">
                <a16:creationId xmlns:a16="http://schemas.microsoft.com/office/drawing/2014/main" id="{7145D64E-E429-73CD-5F49-BEE5A49607C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07810" y="6609490"/>
            <a:ext cx="108590" cy="108590"/>
          </a:xfrm>
          <a:prstGeom prst="rect">
            <a:avLst/>
          </a:prstGeom>
        </p:spPr>
      </p:pic>
      <p:sp>
        <p:nvSpPr>
          <p:cNvPr id="2" name="Title 1">
            <a:extLst>
              <a:ext uri="{FF2B5EF4-FFF2-40B4-BE49-F238E27FC236}">
                <a16:creationId xmlns:a16="http://schemas.microsoft.com/office/drawing/2014/main" id="{80ACFF8E-BE37-5A53-7274-E4BA74C7D005}"/>
              </a:ext>
            </a:extLst>
          </p:cNvPr>
          <p:cNvSpPr txBox="1">
            <a:spLocks/>
          </p:cNvSpPr>
          <p:nvPr/>
        </p:nvSpPr>
        <p:spPr>
          <a:xfrm>
            <a:off x="381000" y="493239"/>
            <a:ext cx="11912600"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pPr>
              <a:tabLst>
                <a:tab pos="295290" algn="l"/>
              </a:tabLst>
            </a:pPr>
            <a:r>
              <a:rPr lang="en-US" sz="3600">
                <a:solidFill>
                  <a:schemeClr val="tx2">
                    <a:lumMod val="75000"/>
                  </a:schemeClr>
                </a:solidFill>
                <a:latin typeface="Poppins" panose="00000500000000000000" pitchFamily="2" charset="0"/>
                <a:ea typeface="Helvetica" charset="0"/>
                <a:cs typeface="Poppins" panose="00000500000000000000" pitchFamily="2" charset="0"/>
              </a:rPr>
              <a:t>Bisoprolol has a favorable tolerability profile</a:t>
            </a:r>
            <a:br>
              <a:rPr lang="en-US" sz="3600">
                <a:solidFill>
                  <a:schemeClr val="tx2">
                    <a:lumMod val="75000"/>
                  </a:schemeClr>
                </a:solidFill>
                <a:latin typeface="Poppins" panose="00000500000000000000" pitchFamily="2" charset="0"/>
                <a:ea typeface="Helvetica" charset="0"/>
                <a:cs typeface="Poppins" panose="00000500000000000000" pitchFamily="2" charset="0"/>
              </a:rPr>
            </a:br>
            <a:r>
              <a:rPr lang="en-US" sz="3600">
                <a:solidFill>
                  <a:schemeClr val="tx2">
                    <a:lumMod val="75000"/>
                  </a:schemeClr>
                </a:solidFill>
                <a:latin typeface="Poppins" panose="00000500000000000000" pitchFamily="2" charset="0"/>
                <a:ea typeface="Helvetica" charset="0"/>
                <a:cs typeface="Poppins" panose="00000500000000000000" pitchFamily="2" charset="0"/>
              </a:rPr>
              <a:t>with no significant changes on plasma lipids</a:t>
            </a:r>
          </a:p>
        </p:txBody>
      </p:sp>
      <p:sp>
        <p:nvSpPr>
          <p:cNvPr id="3" name="TextBox 2">
            <a:extLst>
              <a:ext uri="{FF2B5EF4-FFF2-40B4-BE49-F238E27FC236}">
                <a16:creationId xmlns:a16="http://schemas.microsoft.com/office/drawing/2014/main" id="{1073F90C-C936-9856-2A82-929499DA2653}"/>
              </a:ext>
            </a:extLst>
          </p:cNvPr>
          <p:cNvSpPr txBox="1"/>
          <p:nvPr/>
        </p:nvSpPr>
        <p:spPr>
          <a:xfrm>
            <a:off x="266701" y="6380851"/>
            <a:ext cx="10248899" cy="215444"/>
          </a:xfrm>
          <a:prstGeom prst="rect">
            <a:avLst/>
          </a:prstGeom>
          <a:noFill/>
        </p:spPr>
        <p:txBody>
          <a:bodyPr wrap="square" rtlCol="0">
            <a:spAutoFit/>
          </a:bodyPr>
          <a:lstStyle/>
          <a:p>
            <a:pPr defTabSz="914446">
              <a:defRPr/>
            </a:pPr>
            <a:r>
              <a:rPr lang="pt-BR" sz="800">
                <a:solidFill>
                  <a:schemeClr val="tx2">
                    <a:lumMod val="75000"/>
                  </a:schemeClr>
                </a:solidFill>
                <a:latin typeface="Poppins" panose="00000500000000000000" pitchFamily="2" charset="0"/>
                <a:cs typeface="Poppins" panose="00000500000000000000" pitchFamily="2" charset="0"/>
              </a:rPr>
              <a:t>Fogari R et al. J Cardiovasc Pharmacol. 1990;16(Suppl 5):S76 -S80.</a:t>
            </a:r>
          </a:p>
        </p:txBody>
      </p:sp>
    </p:spTree>
    <p:extLst>
      <p:ext uri="{BB962C8B-B14F-4D97-AF65-F5344CB8AC3E}">
        <p14:creationId xmlns:p14="http://schemas.microsoft.com/office/powerpoint/2010/main" val="207778045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4510AFCE-CB13-433A-8568-1D8C6E33FA9C}"/>
              </a:ext>
            </a:extLst>
          </p:cNvPr>
          <p:cNvSpPr>
            <a:spLocks noGrp="1"/>
          </p:cNvSpPr>
          <p:nvPr>
            <p:ph type="body" sz="quarter" idx="15"/>
          </p:nvPr>
        </p:nvSpPr>
        <p:spPr>
          <a:xfrm>
            <a:off x="4469129" y="3476905"/>
            <a:ext cx="7138628" cy="276999"/>
          </a:xfrm>
          <a:solidFill>
            <a:srgbClr val="DCECEF"/>
          </a:solidFill>
        </p:spPr>
        <p:txBody>
          <a:bodyPr>
            <a:normAutofit fontScale="85000" lnSpcReduction="20000"/>
          </a:bodyPr>
          <a:lstStyle/>
          <a:p>
            <a:endParaRPr lang="fr-FR">
              <a:solidFill>
                <a:schemeClr val="tx2">
                  <a:lumMod val="75000"/>
                </a:schemeClr>
              </a:solidFill>
              <a:latin typeface="Poppins" panose="00000500000000000000" pitchFamily="2" charset="0"/>
              <a:cs typeface="Poppins" panose="00000500000000000000" pitchFamily="2" charset="0"/>
            </a:endParaRPr>
          </a:p>
        </p:txBody>
      </p:sp>
      <p:sp>
        <p:nvSpPr>
          <p:cNvPr id="4" name="Espace réservé du numéro de diapositive 3">
            <a:extLst>
              <a:ext uri="{FF2B5EF4-FFF2-40B4-BE49-F238E27FC236}">
                <a16:creationId xmlns:a16="http://schemas.microsoft.com/office/drawing/2014/main" id="{2D459EB1-B241-4829-B1A0-950E90DF50B2}"/>
              </a:ext>
            </a:extLst>
          </p:cNvPr>
          <p:cNvSpPr>
            <a:spLocks noGrp="1"/>
          </p:cNvSpPr>
          <p:nvPr>
            <p:ph type="sldNum" sz="quarter" idx="12"/>
          </p:nvPr>
        </p:nvSpPr>
        <p:spPr/>
        <p:txBody>
          <a:bodyPr/>
          <a:lstStyle/>
          <a:p>
            <a:fld id="{72E0708C-8EE2-4F13-9819-89D73D8CE5C0}" type="slidenum">
              <a:rPr lang="fr-FR" smtClean="0"/>
              <a:pPr/>
              <a:t>58</a:t>
            </a:fld>
            <a:endParaRPr lang="fr-FR"/>
          </a:p>
        </p:txBody>
      </p:sp>
      <p:pic>
        <p:nvPicPr>
          <p:cNvPr id="18" name="Image 17">
            <a:extLst>
              <a:ext uri="{FF2B5EF4-FFF2-40B4-BE49-F238E27FC236}">
                <a16:creationId xmlns:a16="http://schemas.microsoft.com/office/drawing/2014/main" id="{1BF76962-DBD2-4567-8A2B-6BDDCEC441E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55811" y="2117281"/>
            <a:ext cx="3801068" cy="1935567"/>
          </a:xfrm>
          <a:prstGeom prst="rect">
            <a:avLst/>
          </a:prstGeom>
        </p:spPr>
      </p:pic>
      <p:grpSp>
        <p:nvGrpSpPr>
          <p:cNvPr id="21" name="Groupe 20">
            <a:extLst>
              <a:ext uri="{FF2B5EF4-FFF2-40B4-BE49-F238E27FC236}">
                <a16:creationId xmlns:a16="http://schemas.microsoft.com/office/drawing/2014/main" id="{61D79CBF-A066-4CAF-9DB9-6C00CE709648}"/>
              </a:ext>
            </a:extLst>
          </p:cNvPr>
          <p:cNvGrpSpPr/>
          <p:nvPr/>
        </p:nvGrpSpPr>
        <p:grpSpPr>
          <a:xfrm>
            <a:off x="4611791" y="2271268"/>
            <a:ext cx="6912147" cy="2426094"/>
            <a:chOff x="4358018" y="2327531"/>
            <a:chExt cx="5197568" cy="1824294"/>
          </a:xfrm>
        </p:grpSpPr>
        <p:pic>
          <p:nvPicPr>
            <p:cNvPr id="19" name="Picture 2">
              <a:extLst>
                <a:ext uri="{FF2B5EF4-FFF2-40B4-BE49-F238E27FC236}">
                  <a16:creationId xmlns:a16="http://schemas.microsoft.com/office/drawing/2014/main" id="{136AE9E3-CEE8-43E2-A02A-8A81648D2DE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37"/>
            <a:stretch/>
          </p:blipFill>
          <p:spPr>
            <a:xfrm>
              <a:off x="4358018" y="2347931"/>
              <a:ext cx="5197568" cy="1803894"/>
            </a:xfrm>
            <a:prstGeom prst="rect">
              <a:avLst/>
            </a:prstGeom>
          </p:spPr>
        </p:pic>
        <p:sp>
          <p:nvSpPr>
            <p:cNvPr id="20" name="ZoneTexte 19">
              <a:extLst>
                <a:ext uri="{FF2B5EF4-FFF2-40B4-BE49-F238E27FC236}">
                  <a16:creationId xmlns:a16="http://schemas.microsoft.com/office/drawing/2014/main" id="{A187EDAB-631A-4230-BAAA-C05620ABB351}"/>
                </a:ext>
              </a:extLst>
            </p:cNvPr>
            <p:cNvSpPr txBox="1"/>
            <p:nvPr/>
          </p:nvSpPr>
          <p:spPr>
            <a:xfrm>
              <a:off x="6641050" y="2327531"/>
              <a:ext cx="292894" cy="162002"/>
            </a:xfrm>
            <a:prstGeom prst="rect">
              <a:avLst/>
            </a:prstGeom>
            <a:noFill/>
          </p:spPr>
          <p:txBody>
            <a:bodyPr wrap="square" rtlCol="0">
              <a:spAutoFit/>
            </a:bodyPr>
            <a:lstStyle/>
            <a:p>
              <a:r>
                <a:rPr lang="fr-FR" sz="800"/>
                <a:t>4</a:t>
              </a:r>
            </a:p>
          </p:txBody>
        </p:sp>
      </p:grpSp>
      <p:sp>
        <p:nvSpPr>
          <p:cNvPr id="2" name="Title 1">
            <a:extLst>
              <a:ext uri="{FF2B5EF4-FFF2-40B4-BE49-F238E27FC236}">
                <a16:creationId xmlns:a16="http://schemas.microsoft.com/office/drawing/2014/main" id="{B010FC58-A3C6-F474-A3EC-5A748BDBFAF7}"/>
              </a:ext>
            </a:extLst>
          </p:cNvPr>
          <p:cNvSpPr txBox="1">
            <a:spLocks/>
          </p:cNvSpPr>
          <p:nvPr/>
        </p:nvSpPr>
        <p:spPr>
          <a:xfrm>
            <a:off x="355600" y="381000"/>
            <a:ext cx="10058400"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pPr>
              <a:tabLst>
                <a:tab pos="295290" algn="l"/>
              </a:tabLst>
            </a:pPr>
            <a:r>
              <a:rPr lang="en-US" sz="3600">
                <a:solidFill>
                  <a:schemeClr val="tx2">
                    <a:lumMod val="75000"/>
                  </a:schemeClr>
                </a:solidFill>
                <a:latin typeface="Poppins" panose="00000500000000000000" pitchFamily="2" charset="0"/>
                <a:ea typeface="Helvetica" charset="0"/>
                <a:cs typeface="Poppins" panose="00000500000000000000" pitchFamily="2" charset="0"/>
              </a:rPr>
              <a:t>Bisoprolol: Wide range of indications in CV disease</a:t>
            </a:r>
          </a:p>
        </p:txBody>
      </p:sp>
      <p:sp>
        <p:nvSpPr>
          <p:cNvPr id="11" name="TextBox 10">
            <a:extLst>
              <a:ext uri="{FF2B5EF4-FFF2-40B4-BE49-F238E27FC236}">
                <a16:creationId xmlns:a16="http://schemas.microsoft.com/office/drawing/2014/main" id="{13B0411F-CA4B-00C0-01C9-4B10DCC8747E}"/>
              </a:ext>
            </a:extLst>
          </p:cNvPr>
          <p:cNvSpPr txBox="1"/>
          <p:nvPr/>
        </p:nvSpPr>
        <p:spPr>
          <a:xfrm>
            <a:off x="266701" y="6171296"/>
            <a:ext cx="11341057" cy="584775"/>
          </a:xfrm>
          <a:prstGeom prst="rect">
            <a:avLst/>
          </a:prstGeom>
          <a:noFill/>
        </p:spPr>
        <p:txBody>
          <a:bodyPr wrap="square" rtlCol="0">
            <a:spAutoFit/>
          </a:bodyPr>
          <a:lstStyle/>
          <a:p>
            <a:pPr defTabSz="914446">
              <a:buAutoNum type="arabicPeriod"/>
              <a:defRPr/>
            </a:pPr>
            <a:r>
              <a:rPr lang="en-US" sz="800">
                <a:solidFill>
                  <a:schemeClr val="tx2">
                    <a:lumMod val="75000"/>
                  </a:schemeClr>
                </a:solidFill>
                <a:latin typeface="Poppins" panose="00000500000000000000" pitchFamily="2" charset="0"/>
                <a:cs typeface="Poppins" panose="00000500000000000000" pitchFamily="2" charset="0"/>
              </a:rPr>
              <a:t> </a:t>
            </a:r>
            <a:r>
              <a:rPr lang="en-US" sz="800" err="1">
                <a:solidFill>
                  <a:schemeClr val="tx2">
                    <a:lumMod val="75000"/>
                  </a:schemeClr>
                </a:solidFill>
                <a:latin typeface="Poppins" panose="00000500000000000000" pitchFamily="2" charset="0"/>
                <a:cs typeface="Poppins" panose="00000500000000000000" pitchFamily="2" charset="0"/>
              </a:rPr>
              <a:t>Klabunde</a:t>
            </a:r>
            <a:r>
              <a:rPr lang="en-US" sz="800">
                <a:solidFill>
                  <a:schemeClr val="tx2">
                    <a:lumMod val="75000"/>
                  </a:schemeClr>
                </a:solidFill>
                <a:latin typeface="Poppins" panose="00000500000000000000" pitchFamily="2" charset="0"/>
                <a:cs typeface="Poppins" panose="00000500000000000000" pitchFamily="2" charset="0"/>
              </a:rPr>
              <a:t> R. Image for Cardiovascular Pharmacology Concepts. Beta-Adrenoceptor Antagonists (Beta-Blockers). 2016. Accessed June 16th 2020.  2. Barry M.  Preferred Drugs Medicines Management </a:t>
            </a:r>
            <a:r>
              <a:rPr lang="en-US" sz="800" err="1">
                <a:solidFill>
                  <a:schemeClr val="tx2">
                    <a:lumMod val="75000"/>
                  </a:schemeClr>
                </a:solidFill>
                <a:latin typeface="Poppins" panose="00000500000000000000" pitchFamily="2" charset="0"/>
                <a:cs typeface="Poppins" panose="00000500000000000000" pitchFamily="2" charset="0"/>
              </a:rPr>
              <a:t>Programme</a:t>
            </a:r>
            <a:r>
              <a:rPr lang="en-US" sz="800">
                <a:solidFill>
                  <a:schemeClr val="tx2">
                    <a:lumMod val="75000"/>
                  </a:schemeClr>
                </a:solidFill>
                <a:latin typeface="Poppins" panose="00000500000000000000" pitchFamily="2" charset="0"/>
                <a:cs typeface="Poppins" panose="00000500000000000000" pitchFamily="2" charset="0"/>
              </a:rPr>
              <a:t>. Beta-Adrenoreceptor Blocking Drugs for the Treatment of Heart-Failure, Angina and Hypertension. 2016. Accessed June 16th 2020.  3. Magellan Rx Management. Therapeutic Class Review. Beta-Blockers. 2016. Accessed June 16th 2020.  4. </a:t>
            </a:r>
            <a:r>
              <a:rPr lang="en-US" sz="800" err="1">
                <a:solidFill>
                  <a:schemeClr val="tx2">
                    <a:lumMod val="75000"/>
                  </a:schemeClr>
                </a:solidFill>
                <a:latin typeface="Poppins" panose="00000500000000000000" pitchFamily="2" charset="0"/>
                <a:cs typeface="Poppins" panose="00000500000000000000" pitchFamily="2" charset="0"/>
              </a:rPr>
              <a:t>Kirchhof</a:t>
            </a:r>
            <a:r>
              <a:rPr lang="en-US" sz="800">
                <a:solidFill>
                  <a:schemeClr val="tx2">
                    <a:lumMod val="75000"/>
                  </a:schemeClr>
                </a:solidFill>
                <a:latin typeface="Poppins" panose="00000500000000000000" pitchFamily="2" charset="0"/>
                <a:cs typeface="Poppins" panose="00000500000000000000" pitchFamily="2" charset="0"/>
              </a:rPr>
              <a:t> P, et al. 2016 ESC Guidelines for the Management of Atrial Fibrillation Developed in Collaboration with EACTS. European Heart Journal. 2016; 37:2893–2962.  5. Bisoprolol. Summary of product characteristics.  6. Nebivolol. Summary of product characteristics.  7. Metoprolol. Summary of product characteristics.  8. Atenolol. Summary of product characteristics.</a:t>
            </a:r>
          </a:p>
        </p:txBody>
      </p:sp>
    </p:spTree>
    <p:extLst>
      <p:ext uri="{BB962C8B-B14F-4D97-AF65-F5344CB8AC3E}">
        <p14:creationId xmlns:p14="http://schemas.microsoft.com/office/powerpoint/2010/main" val="34505906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Espace réservé du texte 13">
            <a:extLst>
              <a:ext uri="{FF2B5EF4-FFF2-40B4-BE49-F238E27FC236}">
                <a16:creationId xmlns:a16="http://schemas.microsoft.com/office/drawing/2014/main" id="{EE1A0239-284D-49B8-B8AB-FC96C646DFC2}"/>
              </a:ext>
            </a:extLst>
          </p:cNvPr>
          <p:cNvSpPr>
            <a:spLocks noGrp="1"/>
          </p:cNvSpPr>
          <p:nvPr>
            <p:ph type="body" sz="quarter" idx="14"/>
          </p:nvPr>
        </p:nvSpPr>
        <p:spPr>
          <a:xfrm>
            <a:off x="512878" y="3728656"/>
            <a:ext cx="11104404" cy="276999"/>
          </a:xfrm>
          <a:solidFill>
            <a:srgbClr val="F6F6F6"/>
          </a:solidFill>
        </p:spPr>
        <p:txBody>
          <a:bodyPr>
            <a:normAutofit fontScale="85000" lnSpcReduction="20000"/>
          </a:bodyPr>
          <a:lstStyle/>
          <a:p>
            <a:endParaRPr lang="fr-FR"/>
          </a:p>
        </p:txBody>
      </p:sp>
      <p:sp>
        <p:nvSpPr>
          <p:cNvPr id="4" name="Espace réservé du numéro de diapositive 3">
            <a:extLst>
              <a:ext uri="{FF2B5EF4-FFF2-40B4-BE49-F238E27FC236}">
                <a16:creationId xmlns:a16="http://schemas.microsoft.com/office/drawing/2014/main" id="{493F4B44-9EA7-48C1-93E2-D50197DC1542}"/>
              </a:ext>
            </a:extLst>
          </p:cNvPr>
          <p:cNvSpPr>
            <a:spLocks noGrp="1"/>
          </p:cNvSpPr>
          <p:nvPr>
            <p:ph type="sldNum" sz="quarter" idx="12"/>
          </p:nvPr>
        </p:nvSpPr>
        <p:spPr/>
        <p:txBody>
          <a:bodyPr/>
          <a:lstStyle/>
          <a:p>
            <a:fld id="{72E0708C-8EE2-4F13-9819-89D73D8CE5C0}" type="slidenum">
              <a:rPr lang="fr-FR" smtClean="0"/>
              <a:pPr/>
              <a:t>59</a:t>
            </a:fld>
            <a:endParaRPr lang="fr-FR"/>
          </a:p>
        </p:txBody>
      </p:sp>
      <p:pic>
        <p:nvPicPr>
          <p:cNvPr id="19" name="Image 18">
            <a:extLst>
              <a:ext uri="{FF2B5EF4-FFF2-40B4-BE49-F238E27FC236}">
                <a16:creationId xmlns:a16="http://schemas.microsoft.com/office/drawing/2014/main" id="{74D4BF24-8B78-4717-BFFD-3F99B547AAB4}"/>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751069" y="2635332"/>
            <a:ext cx="5175387" cy="1015447"/>
          </a:xfrm>
          <a:prstGeom prst="rect">
            <a:avLst/>
          </a:prstGeom>
        </p:spPr>
      </p:pic>
      <p:pic>
        <p:nvPicPr>
          <p:cNvPr id="20" name="Image 19">
            <a:extLst>
              <a:ext uri="{FF2B5EF4-FFF2-40B4-BE49-F238E27FC236}">
                <a16:creationId xmlns:a16="http://schemas.microsoft.com/office/drawing/2014/main" id="{4FF134F8-8BA9-4809-B2A9-F44EF22DF34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26456" y="2570496"/>
            <a:ext cx="5380573" cy="905023"/>
          </a:xfrm>
          <a:prstGeom prst="rect">
            <a:avLst/>
          </a:prstGeom>
        </p:spPr>
      </p:pic>
      <p:pic>
        <p:nvPicPr>
          <p:cNvPr id="21" name="Image 20">
            <a:extLst>
              <a:ext uri="{FF2B5EF4-FFF2-40B4-BE49-F238E27FC236}">
                <a16:creationId xmlns:a16="http://schemas.microsoft.com/office/drawing/2014/main" id="{9201745E-3FB5-417B-97ED-6345F7B438A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751069" y="4032356"/>
            <a:ext cx="5175387" cy="810009"/>
          </a:xfrm>
          <a:prstGeom prst="rect">
            <a:avLst/>
          </a:prstGeom>
        </p:spPr>
      </p:pic>
      <p:pic>
        <p:nvPicPr>
          <p:cNvPr id="22" name="Image 21">
            <a:extLst>
              <a:ext uri="{FF2B5EF4-FFF2-40B4-BE49-F238E27FC236}">
                <a16:creationId xmlns:a16="http://schemas.microsoft.com/office/drawing/2014/main" id="{D9D31800-E935-48C8-BCEA-EA91355AA349}"/>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b="-3328"/>
          <a:stretch/>
        </p:blipFill>
        <p:spPr>
          <a:xfrm>
            <a:off x="5926456" y="4024736"/>
            <a:ext cx="5380573" cy="905023"/>
          </a:xfrm>
          <a:prstGeom prst="rect">
            <a:avLst/>
          </a:prstGeom>
        </p:spPr>
      </p:pic>
      <p:sp>
        <p:nvSpPr>
          <p:cNvPr id="2" name="TextBox 1">
            <a:extLst>
              <a:ext uri="{FF2B5EF4-FFF2-40B4-BE49-F238E27FC236}">
                <a16:creationId xmlns:a16="http://schemas.microsoft.com/office/drawing/2014/main" id="{A109F16E-F800-52B7-B1E0-5A8C9467E5AE}"/>
              </a:ext>
            </a:extLst>
          </p:cNvPr>
          <p:cNvSpPr txBox="1"/>
          <p:nvPr/>
        </p:nvSpPr>
        <p:spPr>
          <a:xfrm>
            <a:off x="266701" y="6380851"/>
            <a:ext cx="10248899" cy="215444"/>
          </a:xfrm>
          <a:prstGeom prst="rect">
            <a:avLst/>
          </a:prstGeom>
          <a:noFill/>
        </p:spPr>
        <p:txBody>
          <a:bodyPr wrap="square" rtlCol="0">
            <a:spAutoFit/>
          </a:bodyPr>
          <a:lstStyle/>
          <a:p>
            <a:pPr defTabSz="914446">
              <a:buAutoNum type="arabicPeriod"/>
              <a:defRPr/>
            </a:pPr>
            <a:r>
              <a:rPr lang="en-US" sz="800">
                <a:solidFill>
                  <a:schemeClr val="tx2">
                    <a:lumMod val="75000"/>
                  </a:schemeClr>
                </a:solidFill>
                <a:latin typeface="Poppins" panose="00000500000000000000" pitchFamily="2" charset="0"/>
                <a:cs typeface="Poppins" panose="00000500000000000000" pitchFamily="2" charset="0"/>
              </a:rPr>
              <a:t>https://list.essentialmeds.org/</a:t>
            </a:r>
          </a:p>
        </p:txBody>
      </p:sp>
      <p:sp>
        <p:nvSpPr>
          <p:cNvPr id="3" name="Title 1">
            <a:extLst>
              <a:ext uri="{FF2B5EF4-FFF2-40B4-BE49-F238E27FC236}">
                <a16:creationId xmlns:a16="http://schemas.microsoft.com/office/drawing/2014/main" id="{6EE6433E-F784-5584-A3D2-5FFBD202B060}"/>
              </a:ext>
            </a:extLst>
          </p:cNvPr>
          <p:cNvSpPr txBox="1">
            <a:spLocks/>
          </p:cNvSpPr>
          <p:nvPr/>
        </p:nvSpPr>
        <p:spPr>
          <a:xfrm>
            <a:off x="361950" y="434432"/>
            <a:ext cx="10058400"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pPr>
              <a:tabLst>
                <a:tab pos="295290" algn="l"/>
              </a:tabLst>
            </a:pPr>
            <a:r>
              <a:rPr lang="en-US" sz="3600">
                <a:solidFill>
                  <a:schemeClr val="tx2">
                    <a:lumMod val="75000"/>
                  </a:schemeClr>
                </a:solidFill>
                <a:latin typeface="Poppins" panose="00000500000000000000" pitchFamily="2" charset="0"/>
                <a:ea typeface="Helvetica" charset="0"/>
                <a:cs typeface="Poppins" panose="00000500000000000000" pitchFamily="2" charset="0"/>
              </a:rPr>
              <a:t>Bisoprolol included in the WHO list of Essential medicines</a:t>
            </a:r>
          </a:p>
        </p:txBody>
      </p:sp>
    </p:spTree>
    <p:extLst>
      <p:ext uri="{BB962C8B-B14F-4D97-AF65-F5344CB8AC3E}">
        <p14:creationId xmlns:p14="http://schemas.microsoft.com/office/powerpoint/2010/main" val="7085998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descr="A person silhouette and colorful circles&#10;&#10;AI-generated content may be incorrect.">
            <a:extLst>
              <a:ext uri="{FF2B5EF4-FFF2-40B4-BE49-F238E27FC236}">
                <a16:creationId xmlns:a16="http://schemas.microsoft.com/office/drawing/2014/main" id="{32C91EB1-8CC0-BECB-2774-3E83FCFFC2A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1617454" y="1346220"/>
            <a:ext cx="4257877" cy="4396902"/>
          </a:xfrm>
          <a:prstGeom prst="rect">
            <a:avLst/>
          </a:prstGeom>
        </p:spPr>
      </p:pic>
      <p:pic>
        <p:nvPicPr>
          <p:cNvPr id="18" name="Picture 17" descr="A person silhouette and colorful circles&#10;&#10;AI-generated content may be incorrect.">
            <a:extLst>
              <a:ext uri="{FF2B5EF4-FFF2-40B4-BE49-F238E27FC236}">
                <a16:creationId xmlns:a16="http://schemas.microsoft.com/office/drawing/2014/main" id="{204695B0-6D45-2801-B69F-0D28860B0A86}"/>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6037825" y="1346220"/>
            <a:ext cx="4257877" cy="4396902"/>
          </a:xfrm>
          <a:prstGeom prst="rect">
            <a:avLst/>
          </a:prstGeom>
        </p:spPr>
      </p:pic>
      <p:sp>
        <p:nvSpPr>
          <p:cNvPr id="19" name="Title 5">
            <a:extLst>
              <a:ext uri="{FF2B5EF4-FFF2-40B4-BE49-F238E27FC236}">
                <a16:creationId xmlns:a16="http://schemas.microsoft.com/office/drawing/2014/main" id="{DD4770BF-033B-6C71-889C-15D326778E12}"/>
              </a:ext>
            </a:extLst>
          </p:cNvPr>
          <p:cNvSpPr txBox="1">
            <a:spLocks/>
          </p:cNvSpPr>
          <p:nvPr/>
        </p:nvSpPr>
        <p:spPr>
          <a:xfrm>
            <a:off x="497682" y="351371"/>
            <a:ext cx="11282362" cy="460375"/>
          </a:xfrm>
          <a:prstGeom prst="rect">
            <a:avLst/>
          </a:prstGeom>
          <a:noFill/>
          <a:ln>
            <a:noFill/>
          </a:ln>
        </p:spPr>
        <p:txBody>
          <a:bodyPr vert="horz" lIns="0" tIns="0" rIns="0" bIns="0" rtlCol="0" anchor="t" anchorCtr="0">
            <a:no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3200"/>
              </a:lnSpc>
              <a:spcBef>
                <a:spcPct val="0"/>
              </a:spcBef>
              <a:spcAft>
                <a:spcPts val="0"/>
              </a:spcAft>
              <a:buClrTx/>
              <a:buSzTx/>
              <a:buFontTx/>
              <a:buNone/>
              <a:tabLst/>
              <a:defRPr/>
            </a:pPr>
            <a:r>
              <a:rPr kumimoji="0" lang="en-CA" sz="28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rPr>
              <a:t>Multimorbidity requires adoption of a patient-centric approach</a:t>
            </a:r>
          </a:p>
        </p:txBody>
      </p:sp>
      <p:sp>
        <p:nvSpPr>
          <p:cNvPr id="20" name="Footer Placeholder 3">
            <a:extLst>
              <a:ext uri="{FF2B5EF4-FFF2-40B4-BE49-F238E27FC236}">
                <a16:creationId xmlns:a16="http://schemas.microsoft.com/office/drawing/2014/main" id="{9799BC33-DFB9-8441-8FDA-1FF73C0A0E92}"/>
              </a:ext>
            </a:extLst>
          </p:cNvPr>
          <p:cNvSpPr txBox="1">
            <a:spLocks/>
          </p:cNvSpPr>
          <p:nvPr/>
        </p:nvSpPr>
        <p:spPr>
          <a:xfrm>
            <a:off x="468306" y="6509858"/>
            <a:ext cx="10814050" cy="215900"/>
          </a:xfrm>
          <a:prstGeom prst="rect">
            <a:avLst/>
          </a:prstGeom>
        </p:spPr>
        <p:txBody>
          <a:bodyPr vert="horz" lIns="0" tIns="0" rIns="0" bIns="0" rtlCol="0" anchor="t"/>
          <a:lstStyle>
            <a:defPPr>
              <a:defRPr lang="fr-FR"/>
            </a:defPPr>
            <a:lvl1pPr marL="0" algn="l" defTabSz="914400" rtl="0" eaLnBrk="1" latinLnBrk="0" hangingPunct="1">
              <a:defRPr sz="1300" b="1" i="0" kern="1200">
                <a:solidFill>
                  <a:schemeClr val="accent1"/>
                </a:solidFill>
                <a:latin typeface="Century Gothic" panose="020B0502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Harrison C, et al. </a:t>
            </a:r>
            <a:r>
              <a:rPr kumimoji="0" lang="en-US" sz="800" b="0" i="1"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J </a:t>
            </a:r>
            <a:r>
              <a:rPr kumimoji="0" lang="en-US" sz="800" b="0" i="1" u="none" strike="noStrike" kern="1200" cap="none" spc="0" normalizeH="0" baseline="0" noProof="0" err="1">
                <a:ln>
                  <a:noFill/>
                </a:ln>
                <a:solidFill>
                  <a:srgbClr val="E7E6E6">
                    <a:lumMod val="25000"/>
                  </a:srgbClr>
                </a:solidFill>
                <a:effectLst/>
                <a:uLnTx/>
                <a:uFillTx/>
                <a:latin typeface="Century Gothic" panose="020B0502020202020204" pitchFamily="34" charset="0"/>
                <a:ea typeface="+mn-ea"/>
                <a:cs typeface="+mn-cs"/>
              </a:rPr>
              <a:t>Multimorb</a:t>
            </a:r>
            <a:r>
              <a:rPr kumimoji="0" lang="en-US" sz="800" b="0" i="1"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 </a:t>
            </a:r>
            <a:r>
              <a:rPr kumimoji="0" lang="en-US" sz="800" b="0" i="1" u="none" strike="noStrike" kern="1200" cap="none" spc="0" normalizeH="0" baseline="0" noProof="0" err="1">
                <a:ln>
                  <a:noFill/>
                </a:ln>
                <a:solidFill>
                  <a:srgbClr val="E7E6E6">
                    <a:lumMod val="25000"/>
                  </a:srgbClr>
                </a:solidFill>
                <a:effectLst/>
                <a:uLnTx/>
                <a:uFillTx/>
                <a:latin typeface="Century Gothic" panose="020B0502020202020204" pitchFamily="34" charset="0"/>
                <a:ea typeface="+mn-ea"/>
                <a:cs typeface="+mn-cs"/>
              </a:rPr>
              <a:t>Comorb</a:t>
            </a:r>
            <a:r>
              <a:rPr kumimoji="0" lang="en-US" sz="800" b="0" i="1"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 </a:t>
            </a:r>
            <a:r>
              <a:rPr kumimoji="0" lang="en-US"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2021 Mar 2;11:2633556521993993.</a:t>
            </a:r>
          </a:p>
        </p:txBody>
      </p:sp>
      <p:sp>
        <p:nvSpPr>
          <p:cNvPr id="21" name="TextBox 20">
            <a:extLst>
              <a:ext uri="{FF2B5EF4-FFF2-40B4-BE49-F238E27FC236}">
                <a16:creationId xmlns:a16="http://schemas.microsoft.com/office/drawing/2014/main" id="{8352CC98-34B7-554C-7B6C-2E4E7E7E1C79}"/>
              </a:ext>
            </a:extLst>
          </p:cNvPr>
          <p:cNvSpPr txBox="1"/>
          <p:nvPr/>
        </p:nvSpPr>
        <p:spPr>
          <a:xfrm>
            <a:off x="2399919" y="1186222"/>
            <a:ext cx="2656451" cy="461665"/>
          </a:xfrm>
          <a:prstGeom prst="rect">
            <a:avLst/>
          </a:prstGeom>
          <a:noFill/>
        </p:spPr>
        <p:txBody>
          <a:bodyPr wrap="square" rtlCol="0">
            <a:spAutoFit/>
          </a:bodyPr>
          <a:lstStyle/>
          <a:p>
            <a:pPr algn="ctr"/>
            <a:r>
              <a:rPr lang="en-CA" sz="2400" b="1" cap="small">
                <a:solidFill>
                  <a:srgbClr val="242269"/>
                </a:solidFill>
                <a:latin typeface="Century Gothic" panose="020F0302020204030204"/>
              </a:rPr>
              <a:t>COMORBIDITY</a:t>
            </a:r>
          </a:p>
        </p:txBody>
      </p:sp>
      <p:sp>
        <p:nvSpPr>
          <p:cNvPr id="22" name="TextBox 21">
            <a:extLst>
              <a:ext uri="{FF2B5EF4-FFF2-40B4-BE49-F238E27FC236}">
                <a16:creationId xmlns:a16="http://schemas.microsoft.com/office/drawing/2014/main" id="{8D05FEA2-EB87-37BA-0AED-97A34CD5BF24}"/>
              </a:ext>
            </a:extLst>
          </p:cNvPr>
          <p:cNvSpPr txBox="1"/>
          <p:nvPr/>
        </p:nvSpPr>
        <p:spPr>
          <a:xfrm>
            <a:off x="6861758" y="1165891"/>
            <a:ext cx="2610010" cy="461665"/>
          </a:xfrm>
          <a:prstGeom prst="rect">
            <a:avLst/>
          </a:prstGeom>
          <a:noFill/>
        </p:spPr>
        <p:txBody>
          <a:bodyPr wrap="none" rtlCol="0">
            <a:spAutoFit/>
          </a:bodyPr>
          <a:lstStyle/>
          <a:p>
            <a:pPr algn="ctr"/>
            <a:r>
              <a:rPr lang="en-CA" sz="2400" b="1" cap="small">
                <a:solidFill>
                  <a:srgbClr val="242269"/>
                </a:solidFill>
                <a:latin typeface="Century Gothic" panose="020F0302020204030204"/>
              </a:rPr>
              <a:t>MULTIMORBIDITY</a:t>
            </a:r>
          </a:p>
        </p:txBody>
      </p:sp>
      <p:sp>
        <p:nvSpPr>
          <p:cNvPr id="23" name="TextBox 22">
            <a:extLst>
              <a:ext uri="{FF2B5EF4-FFF2-40B4-BE49-F238E27FC236}">
                <a16:creationId xmlns:a16="http://schemas.microsoft.com/office/drawing/2014/main" id="{5432F331-4849-64B8-68B7-3E92B7AAF291}"/>
              </a:ext>
            </a:extLst>
          </p:cNvPr>
          <p:cNvSpPr txBox="1"/>
          <p:nvPr/>
        </p:nvSpPr>
        <p:spPr>
          <a:xfrm>
            <a:off x="5631810" y="863056"/>
            <a:ext cx="649537" cy="1107996"/>
          </a:xfrm>
          <a:prstGeom prst="rect">
            <a:avLst/>
          </a:prstGeom>
          <a:noFill/>
        </p:spPr>
        <p:txBody>
          <a:bodyPr wrap="none" rtlCol="0">
            <a:spAutoFit/>
          </a:bodyPr>
          <a:lstStyle/>
          <a:p>
            <a:r>
              <a:rPr lang="en-CA" sz="6600">
                <a:solidFill>
                  <a:srgbClr val="242269"/>
                </a:solidFill>
                <a:latin typeface="Century Gothic" panose="020F0302020204030204"/>
              </a:rPr>
              <a:t>≠</a:t>
            </a:r>
          </a:p>
        </p:txBody>
      </p:sp>
      <p:sp>
        <p:nvSpPr>
          <p:cNvPr id="24" name="TextBox 23">
            <a:extLst>
              <a:ext uri="{FF2B5EF4-FFF2-40B4-BE49-F238E27FC236}">
                <a16:creationId xmlns:a16="http://schemas.microsoft.com/office/drawing/2014/main" id="{58C13DC5-7B08-36DF-1BB4-D301FD25BF92}"/>
              </a:ext>
            </a:extLst>
          </p:cNvPr>
          <p:cNvSpPr txBox="1"/>
          <p:nvPr/>
        </p:nvSpPr>
        <p:spPr>
          <a:xfrm>
            <a:off x="3199719" y="3492243"/>
            <a:ext cx="1088974" cy="646331"/>
          </a:xfrm>
          <a:prstGeom prst="rect">
            <a:avLst/>
          </a:prstGeom>
          <a:noFill/>
        </p:spPr>
        <p:txBody>
          <a:bodyPr wrap="square" rtlCol="0">
            <a:spAutoFit/>
          </a:bodyPr>
          <a:lstStyle/>
          <a:p>
            <a:pPr algn="ctr"/>
            <a:r>
              <a:rPr lang="en-CA" b="1">
                <a:solidFill>
                  <a:srgbClr val="FFFFFF"/>
                </a:solidFill>
                <a:latin typeface="Century Gothic" panose="020F0302020204030204"/>
              </a:rPr>
              <a:t>Index disease</a:t>
            </a:r>
          </a:p>
        </p:txBody>
      </p:sp>
      <p:sp>
        <p:nvSpPr>
          <p:cNvPr id="25" name="TextBox 24">
            <a:extLst>
              <a:ext uri="{FF2B5EF4-FFF2-40B4-BE49-F238E27FC236}">
                <a16:creationId xmlns:a16="http://schemas.microsoft.com/office/drawing/2014/main" id="{43FA6C7B-AF79-E209-48E1-5FA315BC485D}"/>
              </a:ext>
            </a:extLst>
          </p:cNvPr>
          <p:cNvSpPr txBox="1"/>
          <p:nvPr/>
        </p:nvSpPr>
        <p:spPr>
          <a:xfrm>
            <a:off x="1943911" y="4495067"/>
            <a:ext cx="1067920" cy="523220"/>
          </a:xfrm>
          <a:prstGeom prst="rect">
            <a:avLst/>
          </a:prstGeom>
          <a:noFill/>
        </p:spPr>
        <p:txBody>
          <a:bodyPr wrap="none" rtlCol="0">
            <a:spAutoFit/>
          </a:bodyPr>
          <a:lstStyle/>
          <a:p>
            <a:pPr algn="ctr"/>
            <a:r>
              <a:rPr lang="en-CA" sz="1400">
                <a:solidFill>
                  <a:srgbClr val="FFFFFF"/>
                </a:solidFill>
                <a:latin typeface="Century Gothic" panose="020B0502020202020204" pitchFamily="34" charset="0"/>
              </a:rPr>
              <a:t>Comorbid</a:t>
            </a:r>
          </a:p>
          <a:p>
            <a:pPr algn="ctr"/>
            <a:r>
              <a:rPr lang="en-CA" sz="1400">
                <a:solidFill>
                  <a:srgbClr val="FFFFFF"/>
                </a:solidFill>
                <a:latin typeface="Century Gothic" panose="020B0502020202020204" pitchFamily="34" charset="0"/>
              </a:rPr>
              <a:t>condition</a:t>
            </a:r>
          </a:p>
        </p:txBody>
      </p:sp>
      <p:sp>
        <p:nvSpPr>
          <p:cNvPr id="26" name="TextBox 25">
            <a:extLst>
              <a:ext uri="{FF2B5EF4-FFF2-40B4-BE49-F238E27FC236}">
                <a16:creationId xmlns:a16="http://schemas.microsoft.com/office/drawing/2014/main" id="{8C651DA0-0D78-CBD1-B4AC-56939A0C3CE2}"/>
              </a:ext>
            </a:extLst>
          </p:cNvPr>
          <p:cNvSpPr txBox="1"/>
          <p:nvPr/>
        </p:nvSpPr>
        <p:spPr>
          <a:xfrm>
            <a:off x="3189991" y="2067457"/>
            <a:ext cx="1112805" cy="523220"/>
          </a:xfrm>
          <a:prstGeom prst="rect">
            <a:avLst/>
          </a:prstGeom>
          <a:noFill/>
        </p:spPr>
        <p:txBody>
          <a:bodyPr wrap="square" rtlCol="0">
            <a:spAutoFit/>
          </a:bodyPr>
          <a:lstStyle/>
          <a:p>
            <a:pPr algn="ctr"/>
            <a:r>
              <a:rPr lang="en-CA" sz="1400">
                <a:solidFill>
                  <a:srgbClr val="FFFFFF"/>
                </a:solidFill>
                <a:latin typeface="Century Gothic" panose="020B0502020202020204" pitchFamily="34" charset="0"/>
              </a:rPr>
              <a:t>Comorbid</a:t>
            </a:r>
          </a:p>
          <a:p>
            <a:pPr algn="ctr"/>
            <a:r>
              <a:rPr lang="en-CA" sz="1400">
                <a:solidFill>
                  <a:srgbClr val="FFFFFF"/>
                </a:solidFill>
                <a:latin typeface="Century Gothic" panose="020B0502020202020204" pitchFamily="34" charset="0"/>
              </a:rPr>
              <a:t>condition</a:t>
            </a:r>
          </a:p>
        </p:txBody>
      </p:sp>
      <p:sp>
        <p:nvSpPr>
          <p:cNvPr id="27" name="TextBox 26">
            <a:extLst>
              <a:ext uri="{FF2B5EF4-FFF2-40B4-BE49-F238E27FC236}">
                <a16:creationId xmlns:a16="http://schemas.microsoft.com/office/drawing/2014/main" id="{339E14B9-4554-43C9-FA43-B90B8646D99C}"/>
              </a:ext>
            </a:extLst>
          </p:cNvPr>
          <p:cNvSpPr txBox="1"/>
          <p:nvPr/>
        </p:nvSpPr>
        <p:spPr>
          <a:xfrm>
            <a:off x="4474682" y="4495067"/>
            <a:ext cx="1067920" cy="523220"/>
          </a:xfrm>
          <a:prstGeom prst="rect">
            <a:avLst/>
          </a:prstGeom>
          <a:noFill/>
        </p:spPr>
        <p:txBody>
          <a:bodyPr wrap="none" rtlCol="0">
            <a:spAutoFit/>
          </a:bodyPr>
          <a:lstStyle/>
          <a:p>
            <a:pPr algn="ctr"/>
            <a:r>
              <a:rPr lang="en-CA" sz="1400">
                <a:solidFill>
                  <a:srgbClr val="FFFFFF"/>
                </a:solidFill>
                <a:latin typeface="Century Gothic" panose="020B0502020202020204" pitchFamily="34" charset="0"/>
              </a:rPr>
              <a:t>Comorbid</a:t>
            </a:r>
          </a:p>
          <a:p>
            <a:pPr algn="ctr"/>
            <a:r>
              <a:rPr lang="en-CA" sz="1400">
                <a:solidFill>
                  <a:srgbClr val="FFFFFF"/>
                </a:solidFill>
                <a:latin typeface="Century Gothic" panose="020B0502020202020204" pitchFamily="34" charset="0"/>
              </a:rPr>
              <a:t>condition</a:t>
            </a:r>
          </a:p>
        </p:txBody>
      </p:sp>
      <p:sp>
        <p:nvSpPr>
          <p:cNvPr id="28" name="TextBox 27">
            <a:extLst>
              <a:ext uri="{FF2B5EF4-FFF2-40B4-BE49-F238E27FC236}">
                <a16:creationId xmlns:a16="http://schemas.microsoft.com/office/drawing/2014/main" id="{736721A2-B5BC-9958-0FFD-D71004CF5E18}"/>
              </a:ext>
            </a:extLst>
          </p:cNvPr>
          <p:cNvSpPr txBox="1"/>
          <p:nvPr/>
        </p:nvSpPr>
        <p:spPr>
          <a:xfrm>
            <a:off x="7721232" y="2771337"/>
            <a:ext cx="1128853" cy="923330"/>
          </a:xfrm>
          <a:prstGeom prst="rect">
            <a:avLst/>
          </a:prstGeom>
          <a:noFill/>
        </p:spPr>
        <p:txBody>
          <a:bodyPr wrap="square" rtlCol="0">
            <a:spAutoFit/>
          </a:bodyPr>
          <a:lstStyle/>
          <a:p>
            <a:pPr algn="ctr"/>
            <a:r>
              <a:rPr lang="en-CA" b="1" dirty="0">
                <a:solidFill>
                  <a:srgbClr val="FFFFFF"/>
                </a:solidFill>
                <a:latin typeface="Century Gothic" panose="020F0302020204030204"/>
              </a:rPr>
              <a:t>Effect on the patient</a:t>
            </a:r>
          </a:p>
        </p:txBody>
      </p:sp>
      <p:sp>
        <p:nvSpPr>
          <p:cNvPr id="29" name="TextBox 28">
            <a:extLst>
              <a:ext uri="{FF2B5EF4-FFF2-40B4-BE49-F238E27FC236}">
                <a16:creationId xmlns:a16="http://schemas.microsoft.com/office/drawing/2014/main" id="{664547AF-EAFB-8C9D-FD56-A76290619ECF}"/>
              </a:ext>
            </a:extLst>
          </p:cNvPr>
          <p:cNvSpPr txBox="1"/>
          <p:nvPr/>
        </p:nvSpPr>
        <p:spPr>
          <a:xfrm>
            <a:off x="2057744" y="5546737"/>
            <a:ext cx="3245344" cy="369332"/>
          </a:xfrm>
          <a:prstGeom prst="rect">
            <a:avLst/>
          </a:prstGeom>
          <a:noFill/>
        </p:spPr>
        <p:txBody>
          <a:bodyPr wrap="square" rtlCol="0">
            <a:spAutoFit/>
          </a:bodyPr>
          <a:lstStyle/>
          <a:p>
            <a:pPr algn="ctr"/>
            <a:r>
              <a:rPr lang="en-CA" b="1">
                <a:solidFill>
                  <a:srgbClr val="242269"/>
                </a:solidFill>
                <a:latin typeface="Century Gothic" panose="020F0302020204030204"/>
              </a:rPr>
              <a:t>Specialist/disease-centric</a:t>
            </a:r>
          </a:p>
        </p:txBody>
      </p:sp>
      <p:sp>
        <p:nvSpPr>
          <p:cNvPr id="30" name="TextBox 29">
            <a:extLst>
              <a:ext uri="{FF2B5EF4-FFF2-40B4-BE49-F238E27FC236}">
                <a16:creationId xmlns:a16="http://schemas.microsoft.com/office/drawing/2014/main" id="{8BD7A719-8CA0-6597-8C26-0AD6F57E2F2F}"/>
              </a:ext>
            </a:extLst>
          </p:cNvPr>
          <p:cNvSpPr txBox="1"/>
          <p:nvPr/>
        </p:nvSpPr>
        <p:spPr>
          <a:xfrm>
            <a:off x="7370403" y="5546737"/>
            <a:ext cx="1821332" cy="369332"/>
          </a:xfrm>
          <a:prstGeom prst="rect">
            <a:avLst/>
          </a:prstGeom>
          <a:noFill/>
        </p:spPr>
        <p:txBody>
          <a:bodyPr wrap="none" rtlCol="0">
            <a:spAutoFit/>
          </a:bodyPr>
          <a:lstStyle/>
          <a:p>
            <a:pPr algn="ctr"/>
            <a:r>
              <a:rPr lang="en-CA" b="1">
                <a:solidFill>
                  <a:srgbClr val="242269"/>
                </a:solidFill>
                <a:latin typeface="Century Gothic" panose="020F0302020204030204"/>
              </a:rPr>
              <a:t>Patient-centric</a:t>
            </a:r>
          </a:p>
        </p:txBody>
      </p:sp>
    </p:spTree>
    <p:extLst>
      <p:ext uri="{BB962C8B-B14F-4D97-AF65-F5344CB8AC3E}">
        <p14:creationId xmlns:p14="http://schemas.microsoft.com/office/powerpoint/2010/main" val="70280109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3">
            <a:extLst>
              <a:ext uri="{FF2B5EF4-FFF2-40B4-BE49-F238E27FC236}">
                <a16:creationId xmlns:a16="http://schemas.microsoft.com/office/drawing/2014/main" id="{B2F3D0B4-992A-7C26-868F-C920E2B2854C}"/>
              </a:ext>
            </a:extLst>
          </p:cNvPr>
          <p:cNvSpPr>
            <a:spLocks noGrp="1"/>
          </p:cNvSpPr>
          <p:nvPr>
            <p:ph type="ctrTitle"/>
          </p:nvPr>
        </p:nvSpPr>
        <p:spPr>
          <a:xfrm>
            <a:off x="1524000" y="2235200"/>
            <a:ext cx="9144000" cy="2387600"/>
          </a:xfrm>
        </p:spPr>
        <p:txBody>
          <a:bodyPr>
            <a:normAutofit fontScale="90000"/>
          </a:bodyPr>
          <a:lstStyle/>
          <a:p>
            <a:r>
              <a:rPr lang="en-US" sz="5334">
                <a:solidFill>
                  <a:schemeClr val="tx2">
                    <a:lumMod val="75000"/>
                  </a:schemeClr>
                </a:solidFill>
                <a:latin typeface="Poppins" panose="00000500000000000000" pitchFamily="2" charset="0"/>
                <a:cs typeface="Poppins" panose="00000500000000000000" pitchFamily="2" charset="0"/>
              </a:rPr>
              <a:t>BETA-BLOCKERS </a:t>
            </a:r>
            <a:br>
              <a:rPr lang="en-US" sz="5334">
                <a:solidFill>
                  <a:schemeClr val="tx2">
                    <a:lumMod val="75000"/>
                  </a:schemeClr>
                </a:solidFill>
                <a:latin typeface="Poppins" panose="00000500000000000000" pitchFamily="2" charset="0"/>
                <a:cs typeface="Poppins" panose="00000500000000000000" pitchFamily="2" charset="0"/>
              </a:rPr>
            </a:br>
            <a:r>
              <a:rPr lang="en-US" sz="5334">
                <a:solidFill>
                  <a:schemeClr val="tx2">
                    <a:lumMod val="75000"/>
                  </a:schemeClr>
                </a:solidFill>
                <a:latin typeface="Poppins" panose="00000500000000000000" pitchFamily="2" charset="0"/>
                <a:cs typeface="Poppins" panose="00000500000000000000" pitchFamily="2" charset="0"/>
              </a:rPr>
              <a:t>+ ACE-INHIBITORS </a:t>
            </a:r>
            <a:br>
              <a:rPr lang="en-US" sz="5334">
                <a:solidFill>
                  <a:schemeClr val="tx2">
                    <a:lumMod val="75000"/>
                  </a:schemeClr>
                </a:solidFill>
                <a:latin typeface="Poppins" panose="00000500000000000000" pitchFamily="2" charset="0"/>
                <a:cs typeface="Poppins" panose="00000500000000000000" pitchFamily="2" charset="0"/>
              </a:rPr>
            </a:br>
            <a:br>
              <a:rPr lang="en-US" sz="5334">
                <a:solidFill>
                  <a:schemeClr val="tx2">
                    <a:lumMod val="75000"/>
                  </a:schemeClr>
                </a:solidFill>
                <a:latin typeface="Poppins" panose="00000500000000000000" pitchFamily="2" charset="0"/>
                <a:cs typeface="Poppins" panose="00000500000000000000" pitchFamily="2" charset="0"/>
              </a:rPr>
            </a:br>
            <a:r>
              <a:rPr lang="en-US" sz="5334">
                <a:solidFill>
                  <a:schemeClr val="tx2">
                    <a:lumMod val="75000"/>
                  </a:schemeClr>
                </a:solidFill>
                <a:latin typeface="Poppins" panose="00000500000000000000" pitchFamily="2" charset="0"/>
                <a:cs typeface="Poppins" panose="00000500000000000000" pitchFamily="2" charset="0"/>
              </a:rPr>
              <a:t>Combination benefits</a:t>
            </a:r>
            <a:endParaRPr lang="en-ZA" sz="5334">
              <a:solidFill>
                <a:schemeClr val="tx2">
                  <a:lumMod val="75000"/>
                </a:schemeClr>
              </a:solidFill>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227035252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06F56FE-CFE0-62B3-9514-4262B304401D}"/>
              </a:ext>
            </a:extLst>
          </p:cNvPr>
          <p:cNvSpPr/>
          <p:nvPr/>
        </p:nvSpPr>
        <p:spPr>
          <a:xfrm>
            <a:off x="1081976" y="3321988"/>
            <a:ext cx="4680520" cy="2308324"/>
          </a:xfrm>
          <a:prstGeom prst="rect">
            <a:avLst/>
          </a:prstGeom>
        </p:spPr>
        <p:txBody>
          <a:bodyPr wrap="square">
            <a:spAutoFit/>
          </a:bodyPr>
          <a:lstStyle/>
          <a:p>
            <a:pPr algn="ctr" defTabSz="914446">
              <a:defRPr/>
            </a:pPr>
            <a:r>
              <a:rPr lang="en-US" b="1">
                <a:solidFill>
                  <a:srgbClr val="3B95C4">
                    <a:lumMod val="50000"/>
                  </a:srgbClr>
                </a:solidFill>
                <a:latin typeface="Poppins" panose="00000500000000000000" pitchFamily="2" charset="0"/>
                <a:cs typeface="Poppins" panose="00000500000000000000" pitchFamily="2" charset="0"/>
              </a:rPr>
              <a:t>Inhibition of β1 receptors</a:t>
            </a:r>
          </a:p>
          <a:p>
            <a:pPr algn="ctr" defTabSz="914446">
              <a:defRPr/>
            </a:pPr>
            <a:r>
              <a:rPr lang="en-US" b="1">
                <a:solidFill>
                  <a:srgbClr val="3B95C4">
                    <a:lumMod val="50000"/>
                  </a:srgbClr>
                </a:solidFill>
                <a:latin typeface="Poppins" panose="00000500000000000000" pitchFamily="2" charset="0"/>
                <a:cs typeface="Poppins" panose="00000500000000000000" pitchFamily="2" charset="0"/>
              </a:rPr>
              <a:t>Cardioselectivity</a:t>
            </a:r>
          </a:p>
          <a:p>
            <a:pPr algn="ctr" defTabSz="914446">
              <a:defRPr/>
            </a:pPr>
            <a:r>
              <a:rPr lang="en-US" b="1">
                <a:solidFill>
                  <a:srgbClr val="3B95C4">
                    <a:lumMod val="50000"/>
                  </a:srgbClr>
                </a:solidFill>
                <a:latin typeface="Poppins" panose="00000500000000000000" pitchFamily="2" charset="0"/>
                <a:cs typeface="Poppins" panose="00000500000000000000" pitchFamily="2" charset="0"/>
              </a:rPr>
              <a:t>No intrinsic sympathomimetic activity </a:t>
            </a:r>
          </a:p>
          <a:p>
            <a:pPr algn="ctr" defTabSz="914446">
              <a:defRPr/>
            </a:pPr>
            <a:r>
              <a:rPr lang="en-US" b="1">
                <a:solidFill>
                  <a:srgbClr val="3B95C4">
                    <a:lumMod val="50000"/>
                  </a:srgbClr>
                </a:solidFill>
                <a:latin typeface="Poppins" panose="00000500000000000000" pitchFamily="2" charset="0"/>
                <a:cs typeface="Poppins" panose="00000500000000000000" pitchFamily="2" charset="0"/>
              </a:rPr>
              <a:t>No change in cholesterol</a:t>
            </a:r>
            <a:r>
              <a:rPr lang="en-US" b="1" baseline="30000">
                <a:solidFill>
                  <a:srgbClr val="3B95C4">
                    <a:lumMod val="50000"/>
                  </a:srgbClr>
                </a:solidFill>
                <a:latin typeface="Poppins" panose="00000500000000000000" pitchFamily="2" charset="0"/>
                <a:cs typeface="Poppins" panose="00000500000000000000" pitchFamily="2" charset="0"/>
              </a:rPr>
              <a:t>5</a:t>
            </a:r>
            <a:r>
              <a:rPr lang="en-US" b="1">
                <a:solidFill>
                  <a:srgbClr val="3B95C4">
                    <a:lumMod val="50000"/>
                  </a:srgbClr>
                </a:solidFill>
                <a:latin typeface="Poppins" panose="00000500000000000000" pitchFamily="2" charset="0"/>
                <a:cs typeface="Poppins" panose="00000500000000000000" pitchFamily="2" charset="0"/>
              </a:rPr>
              <a:t> or glucose metabolism</a:t>
            </a:r>
            <a:r>
              <a:rPr lang="en-US" b="1" baseline="30000">
                <a:solidFill>
                  <a:srgbClr val="3B95C4">
                    <a:lumMod val="50000"/>
                  </a:srgbClr>
                </a:solidFill>
                <a:latin typeface="Poppins" panose="00000500000000000000" pitchFamily="2" charset="0"/>
                <a:cs typeface="Poppins" panose="00000500000000000000" pitchFamily="2" charset="0"/>
              </a:rPr>
              <a:t>6</a:t>
            </a:r>
          </a:p>
          <a:p>
            <a:pPr algn="ctr" defTabSz="914446">
              <a:defRPr/>
            </a:pPr>
            <a:r>
              <a:rPr lang="en-US" b="1">
                <a:solidFill>
                  <a:srgbClr val="3B95C4">
                    <a:lumMod val="50000"/>
                  </a:srgbClr>
                </a:solidFill>
                <a:latin typeface="Poppins" panose="00000500000000000000" pitchFamily="2" charset="0"/>
                <a:cs typeface="Poppins" panose="00000500000000000000" pitchFamily="2" charset="0"/>
              </a:rPr>
              <a:t>Long plasma half-life: long-lasting efficacy</a:t>
            </a:r>
            <a:endParaRPr lang="en-US">
              <a:solidFill>
                <a:srgbClr val="3B95C4">
                  <a:lumMod val="50000"/>
                </a:srgbClr>
              </a:solidFill>
              <a:latin typeface="Poppins" panose="00000500000000000000" pitchFamily="2" charset="0"/>
              <a:cs typeface="Poppins" panose="00000500000000000000" pitchFamily="2" charset="0"/>
            </a:endParaRPr>
          </a:p>
        </p:txBody>
      </p:sp>
      <p:sp>
        <p:nvSpPr>
          <p:cNvPr id="5" name="Rectangle 4">
            <a:extLst>
              <a:ext uri="{FF2B5EF4-FFF2-40B4-BE49-F238E27FC236}">
                <a16:creationId xmlns:a16="http://schemas.microsoft.com/office/drawing/2014/main" id="{92D6C3C6-835F-CBD3-5E00-CBBEB55C16E1}"/>
              </a:ext>
            </a:extLst>
          </p:cNvPr>
          <p:cNvSpPr/>
          <p:nvPr/>
        </p:nvSpPr>
        <p:spPr>
          <a:xfrm>
            <a:off x="7393348" y="3345983"/>
            <a:ext cx="3190201" cy="1754326"/>
          </a:xfrm>
          <a:prstGeom prst="rect">
            <a:avLst/>
          </a:prstGeom>
        </p:spPr>
        <p:txBody>
          <a:bodyPr wrap="square">
            <a:spAutoFit/>
          </a:bodyPr>
          <a:lstStyle/>
          <a:p>
            <a:pPr algn="ctr" defTabSz="914446">
              <a:defRPr/>
            </a:pPr>
            <a:r>
              <a:rPr lang="en-US" b="1">
                <a:solidFill>
                  <a:srgbClr val="3B95C4">
                    <a:lumMod val="50000"/>
                  </a:srgbClr>
                </a:solidFill>
                <a:latin typeface="Poppins" panose="00000500000000000000" pitchFamily="2" charset="0"/>
                <a:cs typeface="Poppins" panose="00000500000000000000" pitchFamily="2" charset="0"/>
              </a:rPr>
              <a:t>Decreased level of angiotensin II</a:t>
            </a:r>
          </a:p>
          <a:p>
            <a:pPr algn="ctr" defTabSz="914446">
              <a:defRPr/>
            </a:pPr>
            <a:r>
              <a:rPr lang="en-US" b="1">
                <a:solidFill>
                  <a:srgbClr val="3B95C4">
                    <a:lumMod val="50000"/>
                  </a:srgbClr>
                </a:solidFill>
                <a:latin typeface="Poppins" panose="00000500000000000000" pitchFamily="2" charset="0"/>
                <a:cs typeface="Poppins" panose="00000500000000000000" pitchFamily="2" charset="0"/>
              </a:rPr>
              <a:t>Increased bradykinin activity</a:t>
            </a:r>
          </a:p>
          <a:p>
            <a:pPr algn="ctr" defTabSz="914446">
              <a:defRPr/>
            </a:pPr>
            <a:r>
              <a:rPr lang="en-US" b="1">
                <a:solidFill>
                  <a:srgbClr val="3B95C4">
                    <a:lumMod val="50000"/>
                  </a:srgbClr>
                </a:solidFill>
                <a:latin typeface="Poppins" panose="00000500000000000000" pitchFamily="2" charset="0"/>
                <a:cs typeface="Poppins" panose="00000500000000000000" pitchFamily="2" charset="0"/>
              </a:rPr>
              <a:t>Tissue selectivity </a:t>
            </a:r>
          </a:p>
          <a:p>
            <a:pPr algn="ctr" defTabSz="914446">
              <a:defRPr/>
            </a:pPr>
            <a:r>
              <a:rPr lang="en-US" b="1">
                <a:solidFill>
                  <a:srgbClr val="3B95C4">
                    <a:lumMod val="50000"/>
                  </a:srgbClr>
                </a:solidFill>
                <a:latin typeface="Poppins" panose="00000500000000000000" pitchFamily="2" charset="0"/>
                <a:cs typeface="Poppins" panose="00000500000000000000" pitchFamily="2" charset="0"/>
              </a:rPr>
              <a:t>Long-lasting efficacy</a:t>
            </a:r>
            <a:endParaRPr lang="en-US" sz="1400">
              <a:solidFill>
                <a:srgbClr val="3B95C4">
                  <a:lumMod val="50000"/>
                </a:srgbClr>
              </a:solidFill>
              <a:latin typeface="Poppins" panose="00000500000000000000" pitchFamily="2" charset="0"/>
              <a:cs typeface="Poppins" panose="00000500000000000000" pitchFamily="2" charset="0"/>
            </a:endParaRPr>
          </a:p>
        </p:txBody>
      </p:sp>
      <p:sp>
        <p:nvSpPr>
          <p:cNvPr id="12" name="Espace réservé du contenu 2">
            <a:extLst>
              <a:ext uri="{FF2B5EF4-FFF2-40B4-BE49-F238E27FC236}">
                <a16:creationId xmlns:a16="http://schemas.microsoft.com/office/drawing/2014/main" id="{6DEDE81A-B29C-63F5-B505-CBB65A88DE44}"/>
              </a:ext>
            </a:extLst>
          </p:cNvPr>
          <p:cNvSpPr txBox="1">
            <a:spLocks/>
          </p:cNvSpPr>
          <p:nvPr/>
        </p:nvSpPr>
        <p:spPr>
          <a:xfrm>
            <a:off x="188409" y="6380386"/>
            <a:ext cx="11505844" cy="4115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446">
              <a:buNone/>
              <a:defRPr/>
            </a:pPr>
            <a:endParaRPr lang="en-US" sz="800">
              <a:latin typeface="Poppins" panose="00000500000000000000" pitchFamily="2" charset="0"/>
              <a:cs typeface="Poppins" panose="00000500000000000000" pitchFamily="2" charset="0"/>
            </a:endParaRPr>
          </a:p>
        </p:txBody>
      </p:sp>
      <p:sp>
        <p:nvSpPr>
          <p:cNvPr id="13" name="Rounded Rectangle 2">
            <a:extLst>
              <a:ext uri="{FF2B5EF4-FFF2-40B4-BE49-F238E27FC236}">
                <a16:creationId xmlns:a16="http://schemas.microsoft.com/office/drawing/2014/main" id="{BC73A0FC-A057-5FF7-0E9B-84F543B38D9E}"/>
              </a:ext>
            </a:extLst>
          </p:cNvPr>
          <p:cNvSpPr/>
          <p:nvPr/>
        </p:nvSpPr>
        <p:spPr>
          <a:xfrm flipH="1">
            <a:off x="1270507" y="1970734"/>
            <a:ext cx="4303455" cy="1193800"/>
          </a:xfrm>
          <a:prstGeom prst="roundRect">
            <a:avLst/>
          </a:prstGeom>
          <a:gradFill>
            <a:gsLst>
              <a:gs pos="29000">
                <a:schemeClr val="accent5">
                  <a:lumMod val="50000"/>
                </a:schemeClr>
              </a:gs>
              <a:gs pos="100000">
                <a:schemeClr val="accent5">
                  <a:lumMod val="7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tIns="0" bIns="72000" rtlCol="0" anchor="t"/>
          <a:lstStyle/>
          <a:p>
            <a:pPr algn="ctr" defTabSz="914446">
              <a:defRPr/>
            </a:pPr>
            <a:r>
              <a:rPr lang="en-US" sz="3600" b="1" dirty="0">
                <a:solidFill>
                  <a:srgbClr val="FFFFFF"/>
                </a:solidFill>
                <a:latin typeface="Poppins" panose="00000500000000000000" pitchFamily="2" charset="0"/>
                <a:cs typeface="Poppins" panose="00000500000000000000" pitchFamily="2" charset="0"/>
              </a:rPr>
              <a:t>Bisoprolol</a:t>
            </a:r>
            <a:r>
              <a:rPr lang="en-US" sz="6000" b="1" dirty="0">
                <a:solidFill>
                  <a:srgbClr val="FFFFFF"/>
                </a:solidFill>
                <a:latin typeface="Poppins" panose="00000500000000000000" pitchFamily="2" charset="0"/>
                <a:cs typeface="Poppins" panose="00000500000000000000" pitchFamily="2" charset="0"/>
              </a:rPr>
              <a:t> </a:t>
            </a:r>
            <a:r>
              <a:rPr lang="fr-FR" baseline="30000" dirty="0">
                <a:solidFill>
                  <a:srgbClr val="FFFFFF"/>
                </a:solidFill>
                <a:latin typeface="Poppins" panose="00000500000000000000" pitchFamily="2" charset="0"/>
                <a:cs typeface="Poppins" panose="00000500000000000000" pitchFamily="2" charset="0"/>
              </a:rPr>
              <a:t>1-3</a:t>
            </a:r>
            <a:endParaRPr lang="en-US" baseline="30000" dirty="0">
              <a:solidFill>
                <a:srgbClr val="FFFFFF"/>
              </a:solidFill>
              <a:latin typeface="Poppins" panose="00000500000000000000" pitchFamily="2" charset="0"/>
              <a:cs typeface="Poppins" panose="00000500000000000000" pitchFamily="2" charset="0"/>
            </a:endParaRPr>
          </a:p>
        </p:txBody>
      </p:sp>
      <p:sp>
        <p:nvSpPr>
          <p:cNvPr id="14" name="Rounded Rectangle 3">
            <a:extLst>
              <a:ext uri="{FF2B5EF4-FFF2-40B4-BE49-F238E27FC236}">
                <a16:creationId xmlns:a16="http://schemas.microsoft.com/office/drawing/2014/main" id="{06277DE9-D6F4-950F-BA5E-1298CE94EF68}"/>
              </a:ext>
            </a:extLst>
          </p:cNvPr>
          <p:cNvSpPr/>
          <p:nvPr/>
        </p:nvSpPr>
        <p:spPr>
          <a:xfrm flipH="1">
            <a:off x="6617926" y="1970734"/>
            <a:ext cx="4263254" cy="1217794"/>
          </a:xfrm>
          <a:prstGeom prst="roundRect">
            <a:avLst/>
          </a:prstGeom>
          <a:gradFill>
            <a:gsLst>
              <a:gs pos="29000">
                <a:schemeClr val="accent5">
                  <a:lumMod val="50000"/>
                </a:schemeClr>
              </a:gs>
              <a:gs pos="100000">
                <a:schemeClr val="accent5">
                  <a:lumMod val="75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0" rtlCol="0" anchor="t"/>
          <a:lstStyle/>
          <a:p>
            <a:pPr algn="ctr" defTabSz="914446">
              <a:defRPr/>
            </a:pPr>
            <a:r>
              <a:rPr lang="en-US" sz="3600" b="1">
                <a:solidFill>
                  <a:srgbClr val="FFFFFF"/>
                </a:solidFill>
                <a:latin typeface="Poppins" panose="00000500000000000000" pitchFamily="2" charset="0"/>
                <a:cs typeface="Poppins" panose="00000500000000000000" pitchFamily="2" charset="0"/>
              </a:rPr>
              <a:t>Perindopril</a:t>
            </a:r>
            <a:r>
              <a:rPr lang="en-US" sz="6000" b="1">
                <a:solidFill>
                  <a:srgbClr val="FFFFFF"/>
                </a:solidFill>
                <a:latin typeface="Poppins" panose="00000500000000000000" pitchFamily="2" charset="0"/>
                <a:cs typeface="Poppins" panose="00000500000000000000" pitchFamily="2" charset="0"/>
              </a:rPr>
              <a:t> </a:t>
            </a:r>
            <a:r>
              <a:rPr lang="fr-FR" baseline="30000">
                <a:solidFill>
                  <a:srgbClr val="FFFFFF"/>
                </a:solidFill>
                <a:latin typeface="Poppins" panose="00000500000000000000" pitchFamily="2" charset="0"/>
                <a:cs typeface="Poppins" panose="00000500000000000000" pitchFamily="2" charset="0"/>
              </a:rPr>
              <a:t>6, 7</a:t>
            </a:r>
            <a:endParaRPr lang="en-US" baseline="30000">
              <a:solidFill>
                <a:srgbClr val="FFFFFF"/>
              </a:solidFill>
              <a:latin typeface="Poppins" panose="00000500000000000000" pitchFamily="2" charset="0"/>
              <a:cs typeface="Poppins" panose="00000500000000000000" pitchFamily="2" charset="0"/>
            </a:endParaRPr>
          </a:p>
        </p:txBody>
      </p:sp>
      <p:sp>
        <p:nvSpPr>
          <p:cNvPr id="3" name="Title 1">
            <a:extLst>
              <a:ext uri="{FF2B5EF4-FFF2-40B4-BE49-F238E27FC236}">
                <a16:creationId xmlns:a16="http://schemas.microsoft.com/office/drawing/2014/main" id="{E0142530-D2B6-CBAC-DE1C-1BB3E5844D61}"/>
              </a:ext>
            </a:extLst>
          </p:cNvPr>
          <p:cNvSpPr txBox="1">
            <a:spLocks/>
          </p:cNvSpPr>
          <p:nvPr/>
        </p:nvSpPr>
        <p:spPr>
          <a:xfrm>
            <a:off x="355600" y="381000"/>
            <a:ext cx="10058400"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pPr>
              <a:tabLst>
                <a:tab pos="295290" algn="l"/>
              </a:tabLst>
            </a:pPr>
            <a:r>
              <a:rPr lang="en-US" sz="3600">
                <a:solidFill>
                  <a:schemeClr val="tx2">
                    <a:lumMod val="75000"/>
                  </a:schemeClr>
                </a:solidFill>
                <a:latin typeface="Poppins" panose="00000500000000000000" pitchFamily="2" charset="0"/>
                <a:ea typeface="Helvetica" charset="0"/>
                <a:cs typeface="Poppins" panose="00000500000000000000" pitchFamily="2" charset="0"/>
              </a:rPr>
              <a:t>Advantages of a Beta-blocker/ACE inhibitor combination</a:t>
            </a:r>
          </a:p>
        </p:txBody>
      </p:sp>
      <p:sp>
        <p:nvSpPr>
          <p:cNvPr id="6" name="TextBox 5">
            <a:extLst>
              <a:ext uri="{FF2B5EF4-FFF2-40B4-BE49-F238E27FC236}">
                <a16:creationId xmlns:a16="http://schemas.microsoft.com/office/drawing/2014/main" id="{2F9C40E0-429B-3F28-262D-EF62B5DF828E}"/>
              </a:ext>
            </a:extLst>
          </p:cNvPr>
          <p:cNvSpPr txBox="1"/>
          <p:nvPr/>
        </p:nvSpPr>
        <p:spPr>
          <a:xfrm>
            <a:off x="266701" y="6380851"/>
            <a:ext cx="10248899" cy="338554"/>
          </a:xfrm>
          <a:prstGeom prst="rect">
            <a:avLst/>
          </a:prstGeom>
          <a:noFill/>
        </p:spPr>
        <p:txBody>
          <a:bodyPr wrap="square" rtlCol="0">
            <a:spAutoFit/>
          </a:bodyPr>
          <a:lstStyle/>
          <a:p>
            <a:pPr defTabSz="914446">
              <a:defRPr/>
            </a:pPr>
            <a:r>
              <a:rPr lang="en-US" sz="800">
                <a:solidFill>
                  <a:schemeClr val="tx2">
                    <a:lumMod val="75000"/>
                  </a:schemeClr>
                </a:solidFill>
                <a:latin typeface="Poppins" panose="00000500000000000000" pitchFamily="2" charset="0"/>
                <a:cs typeface="Poppins" panose="00000500000000000000" pitchFamily="2" charset="0"/>
              </a:rPr>
              <a:t>1. Reiter MJ. Prog  Cardiovasc Dis. 2004;47(1):11-33. 2. Davidov ME et al. Clin  </a:t>
            </a:r>
            <a:r>
              <a:rPr lang="en-US" sz="800" err="1">
                <a:solidFill>
                  <a:schemeClr val="tx2">
                    <a:lumMod val="75000"/>
                  </a:schemeClr>
                </a:solidFill>
                <a:latin typeface="Poppins" panose="00000500000000000000" pitchFamily="2" charset="0"/>
                <a:cs typeface="Poppins" panose="00000500000000000000" pitchFamily="2" charset="0"/>
              </a:rPr>
              <a:t>Cardiol</a:t>
            </a:r>
            <a:r>
              <a:rPr lang="en-US" sz="800">
                <a:solidFill>
                  <a:schemeClr val="tx2">
                    <a:lumMod val="75000"/>
                  </a:schemeClr>
                </a:solidFill>
                <a:latin typeface="Poppins" panose="00000500000000000000" pitchFamily="2" charset="0"/>
                <a:cs typeface="Poppins" panose="00000500000000000000" pitchFamily="2" charset="0"/>
              </a:rPr>
              <a:t>. 1994;17:263-268. 3. CIBIS II. Lancet. 1999;353:9-13. 4. </a:t>
            </a:r>
            <a:r>
              <a:rPr lang="en-US" sz="800" err="1">
                <a:solidFill>
                  <a:schemeClr val="tx2">
                    <a:lumMod val="75000"/>
                  </a:schemeClr>
                </a:solidFill>
                <a:latin typeface="Poppins" panose="00000500000000000000" pitchFamily="2" charset="0"/>
                <a:cs typeface="Poppins" panose="00000500000000000000" pitchFamily="2" charset="0"/>
              </a:rPr>
              <a:t>Frithz</a:t>
            </a:r>
            <a:r>
              <a:rPr lang="en-US" sz="800">
                <a:solidFill>
                  <a:schemeClr val="tx2">
                    <a:lumMod val="75000"/>
                  </a:schemeClr>
                </a:solidFill>
                <a:latin typeface="Poppins" panose="00000500000000000000" pitchFamily="2" charset="0"/>
                <a:cs typeface="Poppins" panose="00000500000000000000" pitchFamily="2" charset="0"/>
              </a:rPr>
              <a:t> G, Weiner LJ. Cardiovasc </a:t>
            </a:r>
            <a:r>
              <a:rPr lang="en-US" sz="800" err="1">
                <a:solidFill>
                  <a:schemeClr val="tx2">
                    <a:lumMod val="75000"/>
                  </a:schemeClr>
                </a:solidFill>
                <a:latin typeface="Poppins" panose="00000500000000000000" pitchFamily="2" charset="0"/>
                <a:cs typeface="Poppins" panose="00000500000000000000" pitchFamily="2" charset="0"/>
              </a:rPr>
              <a:t>Pharmacol</a:t>
            </a:r>
            <a:r>
              <a:rPr lang="en-US" sz="800">
                <a:solidFill>
                  <a:schemeClr val="tx2">
                    <a:lumMod val="75000"/>
                  </a:schemeClr>
                </a:solidFill>
                <a:latin typeface="Poppins" panose="00000500000000000000" pitchFamily="2" charset="0"/>
                <a:cs typeface="Poppins" panose="00000500000000000000" pitchFamily="2" charset="0"/>
              </a:rPr>
              <a:t>. 1986;8(Suppl 11):S134-138.  5. </a:t>
            </a:r>
            <a:r>
              <a:rPr lang="en-US" sz="800" err="1">
                <a:solidFill>
                  <a:schemeClr val="tx2">
                    <a:lumMod val="75000"/>
                  </a:schemeClr>
                </a:solidFill>
                <a:latin typeface="Poppins" panose="00000500000000000000" pitchFamily="2" charset="0"/>
                <a:cs typeface="Poppins" panose="00000500000000000000" pitchFamily="2" charset="0"/>
              </a:rPr>
              <a:t>Janka</a:t>
            </a:r>
            <a:r>
              <a:rPr lang="en-US" sz="800">
                <a:solidFill>
                  <a:schemeClr val="tx2">
                    <a:lumMod val="75000"/>
                  </a:schemeClr>
                </a:solidFill>
                <a:latin typeface="Poppins" panose="00000500000000000000" pitchFamily="2" charset="0"/>
                <a:cs typeface="Poppins" panose="00000500000000000000" pitchFamily="2" charset="0"/>
              </a:rPr>
              <a:t> HU et al. J Cardiovasc </a:t>
            </a:r>
            <a:r>
              <a:rPr lang="en-US" sz="800" err="1">
                <a:solidFill>
                  <a:schemeClr val="tx2">
                    <a:lumMod val="75000"/>
                  </a:schemeClr>
                </a:solidFill>
                <a:latin typeface="Poppins" panose="00000500000000000000" pitchFamily="2" charset="0"/>
                <a:cs typeface="Poppins" panose="00000500000000000000" pitchFamily="2" charset="0"/>
              </a:rPr>
              <a:t>Pharmacol</a:t>
            </a:r>
            <a:r>
              <a:rPr lang="en-US" sz="800">
                <a:solidFill>
                  <a:schemeClr val="tx2">
                    <a:lumMod val="75000"/>
                  </a:schemeClr>
                </a:solidFill>
                <a:latin typeface="Poppins" panose="00000500000000000000" pitchFamily="2" charset="0"/>
                <a:cs typeface="Poppins" panose="00000500000000000000" pitchFamily="2" charset="0"/>
              </a:rPr>
              <a:t>. 1986;8(Suppl 11):S96-9. 6. </a:t>
            </a:r>
            <a:r>
              <a:rPr lang="en-US" sz="800" err="1">
                <a:solidFill>
                  <a:schemeClr val="tx2">
                    <a:lumMod val="75000"/>
                  </a:schemeClr>
                </a:solidFill>
                <a:latin typeface="Poppins" panose="00000500000000000000" pitchFamily="2" charset="0"/>
                <a:cs typeface="Poppins" panose="00000500000000000000" pitchFamily="2" charset="0"/>
              </a:rPr>
              <a:t>Taddei</a:t>
            </a:r>
            <a:r>
              <a:rPr lang="en-US" sz="800">
                <a:solidFill>
                  <a:schemeClr val="tx2">
                    <a:lumMod val="75000"/>
                  </a:schemeClr>
                </a:solidFill>
                <a:latin typeface="Poppins" panose="00000500000000000000" pitchFamily="2" charset="0"/>
                <a:cs typeface="Poppins" panose="00000500000000000000" pitchFamily="2" charset="0"/>
              </a:rPr>
              <a:t> S. Curr Med Res </a:t>
            </a:r>
            <a:r>
              <a:rPr lang="en-US" sz="800" err="1">
                <a:solidFill>
                  <a:schemeClr val="tx2">
                    <a:lumMod val="75000"/>
                  </a:schemeClr>
                </a:solidFill>
                <a:latin typeface="Poppins" panose="00000500000000000000" pitchFamily="2" charset="0"/>
                <a:cs typeface="Poppins" panose="00000500000000000000" pitchFamily="2" charset="0"/>
              </a:rPr>
              <a:t>Opin</a:t>
            </a:r>
            <a:r>
              <a:rPr lang="en-US" sz="800">
                <a:solidFill>
                  <a:schemeClr val="tx2">
                    <a:lumMod val="75000"/>
                  </a:schemeClr>
                </a:solidFill>
                <a:latin typeface="Poppins" panose="00000500000000000000" pitchFamily="2" charset="0"/>
                <a:cs typeface="Poppins" panose="00000500000000000000" pitchFamily="2" charset="0"/>
              </a:rPr>
              <a:t>. 2015;31(7):1245-1256.  7. </a:t>
            </a:r>
            <a:r>
              <a:rPr lang="en-US" sz="800" err="1">
                <a:solidFill>
                  <a:schemeClr val="tx2">
                    <a:lumMod val="75000"/>
                  </a:schemeClr>
                </a:solidFill>
                <a:latin typeface="Poppins" panose="00000500000000000000" pitchFamily="2" charset="0"/>
                <a:cs typeface="Poppins" panose="00000500000000000000" pitchFamily="2" charset="0"/>
              </a:rPr>
              <a:t>DiNicolantonio</a:t>
            </a:r>
            <a:r>
              <a:rPr lang="en-US" sz="800">
                <a:solidFill>
                  <a:schemeClr val="tx2">
                    <a:lumMod val="75000"/>
                  </a:schemeClr>
                </a:solidFill>
                <a:latin typeface="Poppins" panose="00000500000000000000" pitchFamily="2" charset="0"/>
                <a:cs typeface="Poppins" panose="00000500000000000000" pitchFamily="2" charset="0"/>
              </a:rPr>
              <a:t> JJ et al. Postgrad Med. 2013;125;154-168.</a:t>
            </a:r>
          </a:p>
        </p:txBody>
      </p:sp>
    </p:spTree>
    <p:extLst>
      <p:ext uri="{BB962C8B-B14F-4D97-AF65-F5344CB8AC3E}">
        <p14:creationId xmlns:p14="http://schemas.microsoft.com/office/powerpoint/2010/main" val="240231282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45A57BE-2784-2DDA-7EBA-0B66FF3D92F0}"/>
              </a:ext>
            </a:extLst>
          </p:cNvPr>
          <p:cNvGrpSpPr/>
          <p:nvPr/>
        </p:nvGrpSpPr>
        <p:grpSpPr>
          <a:xfrm>
            <a:off x="1019358" y="2046841"/>
            <a:ext cx="9708647" cy="3812654"/>
            <a:chOff x="72008" y="952190"/>
            <a:chExt cx="8930072" cy="3506903"/>
          </a:xfrm>
        </p:grpSpPr>
        <p:sp>
          <p:nvSpPr>
            <p:cNvPr id="4" name="Rectangle 3">
              <a:extLst>
                <a:ext uri="{FF2B5EF4-FFF2-40B4-BE49-F238E27FC236}">
                  <a16:creationId xmlns:a16="http://schemas.microsoft.com/office/drawing/2014/main" id="{435F85E5-9FD3-DAA8-9F50-9EBA1BF9D38B}"/>
                </a:ext>
              </a:extLst>
            </p:cNvPr>
            <p:cNvSpPr/>
            <p:nvPr/>
          </p:nvSpPr>
          <p:spPr>
            <a:xfrm>
              <a:off x="4104457" y="2342326"/>
              <a:ext cx="1613495" cy="311404"/>
            </a:xfrm>
            <a:prstGeom prst="rect">
              <a:avLst/>
            </a:prstGeom>
            <a:solidFill>
              <a:schemeClr val="accent5">
                <a:lumMod val="75000"/>
              </a:schemeClr>
            </a:solidFill>
            <a:effectLst/>
          </p:spPr>
          <p:txBody>
            <a:bodyPr wrap="square" anchor="ctr">
              <a:spAutoFit/>
            </a:bodyPr>
            <a:lstStyle/>
            <a:p>
              <a:pPr algn="ctr">
                <a:defRPr/>
              </a:pPr>
              <a:r>
                <a:rPr lang="en-US" sz="1600">
                  <a:solidFill>
                    <a:schemeClr val="bg1"/>
                  </a:solidFill>
                  <a:latin typeface="Poppins" panose="00000500000000000000" pitchFamily="2" charset="0"/>
                  <a:cs typeface="Poppins" panose="00000500000000000000" pitchFamily="2" charset="0"/>
                </a:rPr>
                <a:t> Angiotensin II</a:t>
              </a:r>
            </a:p>
          </p:txBody>
        </p:sp>
        <p:sp>
          <p:nvSpPr>
            <p:cNvPr id="5" name="Rectangle 4">
              <a:extLst>
                <a:ext uri="{FF2B5EF4-FFF2-40B4-BE49-F238E27FC236}">
                  <a16:creationId xmlns:a16="http://schemas.microsoft.com/office/drawing/2014/main" id="{7B08A184-96F9-8F56-CE58-5685DB69B82F}"/>
                </a:ext>
              </a:extLst>
            </p:cNvPr>
            <p:cNvSpPr/>
            <p:nvPr/>
          </p:nvSpPr>
          <p:spPr>
            <a:xfrm>
              <a:off x="4104457" y="2697101"/>
              <a:ext cx="1613495" cy="283041"/>
            </a:xfrm>
            <a:prstGeom prst="rect">
              <a:avLst/>
            </a:prstGeom>
            <a:solidFill>
              <a:schemeClr val="accent5">
                <a:lumMod val="75000"/>
              </a:schemeClr>
            </a:solidFill>
            <a:effectLst/>
          </p:spPr>
          <p:txBody>
            <a:bodyPr wrap="square" anchor="ctr">
              <a:noAutofit/>
            </a:bodyPr>
            <a:lstStyle/>
            <a:p>
              <a:pPr>
                <a:defRPr/>
              </a:pPr>
              <a:r>
                <a:rPr lang="en-US" sz="1600">
                  <a:solidFill>
                    <a:srgbClr val="004D68"/>
                  </a:solidFill>
                  <a:latin typeface="Poppins" panose="00000500000000000000" pitchFamily="2" charset="0"/>
                  <a:cs typeface="Poppins" panose="00000500000000000000" pitchFamily="2" charset="0"/>
                </a:rPr>
                <a:t>    </a:t>
              </a:r>
              <a:r>
                <a:rPr lang="en-US" sz="1600">
                  <a:solidFill>
                    <a:schemeClr val="bg1"/>
                  </a:solidFill>
                  <a:latin typeface="Poppins" panose="00000500000000000000" pitchFamily="2" charset="0"/>
                  <a:cs typeface="Poppins" panose="00000500000000000000" pitchFamily="2" charset="0"/>
                </a:rPr>
                <a:t>Bradykinin</a:t>
              </a:r>
            </a:p>
          </p:txBody>
        </p:sp>
        <p:cxnSp>
          <p:nvCxnSpPr>
            <p:cNvPr id="6" name="Connecteur droit avec flèche 46">
              <a:extLst>
                <a:ext uri="{FF2B5EF4-FFF2-40B4-BE49-F238E27FC236}">
                  <a16:creationId xmlns:a16="http://schemas.microsoft.com/office/drawing/2014/main" id="{BF39C203-AA46-8926-062E-52F9B9275AB1}"/>
                </a:ext>
              </a:extLst>
            </p:cNvPr>
            <p:cNvCxnSpPr/>
            <p:nvPr/>
          </p:nvCxnSpPr>
          <p:spPr>
            <a:xfrm flipV="1">
              <a:off x="4259333" y="2705175"/>
              <a:ext cx="6934" cy="240284"/>
            </a:xfrm>
            <a:prstGeom prst="straightConnector1">
              <a:avLst/>
            </a:prstGeom>
            <a:ln w="28575">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7" name="Connecteur droit avec flèche 59">
              <a:extLst>
                <a:ext uri="{FF2B5EF4-FFF2-40B4-BE49-F238E27FC236}">
                  <a16:creationId xmlns:a16="http://schemas.microsoft.com/office/drawing/2014/main" id="{589451EE-DDA8-EB4A-1E76-0BC7BFA519C3}"/>
                </a:ext>
              </a:extLst>
            </p:cNvPr>
            <p:cNvCxnSpPr/>
            <p:nvPr/>
          </p:nvCxnSpPr>
          <p:spPr>
            <a:xfrm>
              <a:off x="4259333" y="2378513"/>
              <a:ext cx="1" cy="240483"/>
            </a:xfrm>
            <a:prstGeom prst="straightConnector1">
              <a:avLst/>
            </a:prstGeom>
            <a:ln w="28575">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F7FEE1CE-A2D1-6379-A86C-BEF5ADC24884}"/>
                </a:ext>
              </a:extLst>
            </p:cNvPr>
            <p:cNvSpPr/>
            <p:nvPr/>
          </p:nvSpPr>
          <p:spPr>
            <a:xfrm>
              <a:off x="5717951" y="2475579"/>
              <a:ext cx="3231220" cy="339714"/>
            </a:xfrm>
            <a:prstGeom prst="rect">
              <a:avLst/>
            </a:prstGeom>
            <a:solidFill>
              <a:schemeClr val="accent5">
                <a:lumMod val="50000"/>
              </a:schemeClr>
            </a:solidFill>
            <a:effectLst/>
          </p:spPr>
          <p:txBody>
            <a:bodyPr wrap="square" anchor="ctr">
              <a:spAutoFit/>
            </a:bodyPr>
            <a:lstStyle/>
            <a:p>
              <a:pPr algn="ctr">
                <a:defRPr/>
              </a:pPr>
              <a:r>
                <a:rPr lang="en-US" b="1">
                  <a:solidFill>
                    <a:srgbClr val="FFFFFF"/>
                  </a:solidFill>
                  <a:latin typeface="Poppins" panose="00000500000000000000" pitchFamily="2" charset="0"/>
                  <a:cs typeface="Poppins" panose="00000500000000000000" pitchFamily="2" charset="0"/>
                </a:rPr>
                <a:t>ACE inhibitor</a:t>
              </a:r>
              <a:r>
                <a:rPr lang="en-US" sz="1050" b="1" baseline="30000">
                  <a:solidFill>
                    <a:srgbClr val="FFFFFF"/>
                  </a:solidFill>
                  <a:latin typeface="Poppins" panose="00000500000000000000" pitchFamily="2" charset="0"/>
                  <a:cs typeface="Poppins" panose="00000500000000000000" pitchFamily="2" charset="0"/>
                </a:rPr>
                <a:t>1,3,4</a:t>
              </a:r>
            </a:p>
          </p:txBody>
        </p:sp>
        <p:sp>
          <p:nvSpPr>
            <p:cNvPr id="9" name="Rectangle 8">
              <a:extLst>
                <a:ext uri="{FF2B5EF4-FFF2-40B4-BE49-F238E27FC236}">
                  <a16:creationId xmlns:a16="http://schemas.microsoft.com/office/drawing/2014/main" id="{2D3070D2-653A-2F3E-22ED-72FD4DAD2F88}"/>
                </a:ext>
              </a:extLst>
            </p:cNvPr>
            <p:cNvSpPr/>
            <p:nvPr/>
          </p:nvSpPr>
          <p:spPr>
            <a:xfrm>
              <a:off x="72008" y="2527244"/>
              <a:ext cx="2664296" cy="339714"/>
            </a:xfrm>
            <a:prstGeom prst="rect">
              <a:avLst/>
            </a:prstGeom>
            <a:solidFill>
              <a:schemeClr val="accent5">
                <a:lumMod val="50000"/>
              </a:schemeClr>
            </a:solidFill>
            <a:effectLst/>
          </p:spPr>
          <p:txBody>
            <a:bodyPr wrap="square" anchor="ctr">
              <a:spAutoFit/>
            </a:bodyPr>
            <a:lstStyle/>
            <a:p>
              <a:pPr algn="ctr">
                <a:defRPr/>
              </a:pPr>
              <a:r>
                <a:rPr lang="el-GR" b="1">
                  <a:solidFill>
                    <a:srgbClr val="FFFFFF"/>
                  </a:solidFill>
                  <a:latin typeface="Arial" pitchFamily="34" charset="0"/>
                  <a:cs typeface="Poppins" panose="00000500000000000000" pitchFamily="2" charset="0"/>
                </a:rPr>
                <a:t>β</a:t>
              </a:r>
              <a:r>
                <a:rPr lang="fr-FR" b="1">
                  <a:solidFill>
                    <a:srgbClr val="FFFFFF"/>
                  </a:solidFill>
                  <a:latin typeface="Poppins" panose="00000500000000000000" pitchFamily="2" charset="0"/>
                  <a:cs typeface="Poppins" panose="00000500000000000000" pitchFamily="2" charset="0"/>
                </a:rPr>
                <a:t>-blocker</a:t>
              </a:r>
              <a:r>
                <a:rPr lang="fr-FR" sz="1050" b="1" baseline="30000">
                  <a:solidFill>
                    <a:srgbClr val="FFFFFF"/>
                  </a:solidFill>
                  <a:latin typeface="Poppins" panose="00000500000000000000" pitchFamily="2" charset="0"/>
                  <a:cs typeface="Poppins" panose="00000500000000000000" pitchFamily="2" charset="0"/>
                </a:rPr>
                <a:t>1,2</a:t>
              </a:r>
              <a:endParaRPr lang="en-US" sz="1050" b="1" baseline="30000">
                <a:solidFill>
                  <a:srgbClr val="FFFFFF"/>
                </a:solidFill>
                <a:latin typeface="Poppins" panose="00000500000000000000" pitchFamily="2" charset="0"/>
                <a:cs typeface="Poppins" panose="00000500000000000000" pitchFamily="2" charset="0"/>
              </a:endParaRPr>
            </a:p>
          </p:txBody>
        </p:sp>
        <p:sp>
          <p:nvSpPr>
            <p:cNvPr id="10" name="Rectangle 9">
              <a:extLst>
                <a:ext uri="{FF2B5EF4-FFF2-40B4-BE49-F238E27FC236}">
                  <a16:creationId xmlns:a16="http://schemas.microsoft.com/office/drawing/2014/main" id="{4E68D058-1BE9-5362-2CFF-A15530DD0E8C}"/>
                </a:ext>
              </a:extLst>
            </p:cNvPr>
            <p:cNvSpPr/>
            <p:nvPr/>
          </p:nvSpPr>
          <p:spPr>
            <a:xfrm>
              <a:off x="2694264" y="2342325"/>
              <a:ext cx="1354160" cy="636917"/>
            </a:xfrm>
            <a:prstGeom prst="rect">
              <a:avLst/>
            </a:prstGeom>
            <a:solidFill>
              <a:schemeClr val="accent5">
                <a:lumMod val="75000"/>
              </a:schemeClr>
            </a:solidFill>
            <a:effectLst/>
          </p:spPr>
          <p:txBody>
            <a:bodyPr wrap="square" anchor="ctr">
              <a:noAutofit/>
            </a:bodyPr>
            <a:lstStyle/>
            <a:p>
              <a:pPr algn="ctr">
                <a:defRPr/>
              </a:pPr>
              <a:r>
                <a:rPr lang="el-GR" sz="1600">
                  <a:solidFill>
                    <a:schemeClr val="bg1"/>
                  </a:solidFill>
                  <a:latin typeface="+mj-lt"/>
                  <a:cs typeface="Poppins" panose="00000500000000000000" pitchFamily="2" charset="0"/>
                </a:rPr>
                <a:t>β</a:t>
              </a:r>
              <a:r>
                <a:rPr lang="en-US" sz="1600">
                  <a:solidFill>
                    <a:schemeClr val="bg1"/>
                  </a:solidFill>
                  <a:latin typeface="Poppins" panose="00000500000000000000" pitchFamily="2" charset="0"/>
                  <a:cs typeface="Poppins" panose="00000500000000000000" pitchFamily="2" charset="0"/>
                </a:rPr>
                <a:t>1-receptor inhibition</a:t>
              </a:r>
            </a:p>
          </p:txBody>
        </p:sp>
        <p:grpSp>
          <p:nvGrpSpPr>
            <p:cNvPr id="11" name="Groupe 3">
              <a:extLst>
                <a:ext uri="{FF2B5EF4-FFF2-40B4-BE49-F238E27FC236}">
                  <a16:creationId xmlns:a16="http://schemas.microsoft.com/office/drawing/2014/main" id="{4C623896-9819-BD39-A812-AF2F21752F1A}"/>
                </a:ext>
              </a:extLst>
            </p:cNvPr>
            <p:cNvGrpSpPr/>
            <p:nvPr/>
          </p:nvGrpSpPr>
          <p:grpSpPr>
            <a:xfrm>
              <a:off x="469640" y="952190"/>
              <a:ext cx="8532440" cy="3506903"/>
              <a:chOff x="611560" y="1390723"/>
              <a:chExt cx="8532440" cy="4675870"/>
            </a:xfrm>
          </p:grpSpPr>
          <p:grpSp>
            <p:nvGrpSpPr>
              <p:cNvPr id="12" name="Groupe 15">
                <a:extLst>
                  <a:ext uri="{FF2B5EF4-FFF2-40B4-BE49-F238E27FC236}">
                    <a16:creationId xmlns:a16="http://schemas.microsoft.com/office/drawing/2014/main" id="{1E2CCCDC-F2EE-C945-03D7-2EF870A24739}"/>
                  </a:ext>
                </a:extLst>
              </p:cNvPr>
              <p:cNvGrpSpPr/>
              <p:nvPr/>
            </p:nvGrpSpPr>
            <p:grpSpPr>
              <a:xfrm>
                <a:off x="611560" y="1390723"/>
                <a:ext cx="8532440" cy="4675870"/>
                <a:chOff x="611560" y="1390723"/>
                <a:chExt cx="8532440" cy="4675870"/>
              </a:xfrm>
            </p:grpSpPr>
            <p:sp>
              <p:nvSpPr>
                <p:cNvPr id="19" name="Rectangle 18">
                  <a:extLst>
                    <a:ext uri="{FF2B5EF4-FFF2-40B4-BE49-F238E27FC236}">
                      <a16:creationId xmlns:a16="http://schemas.microsoft.com/office/drawing/2014/main" id="{4C0E3A9F-CBA0-2250-D36A-07EFAE32918E}"/>
                    </a:ext>
                  </a:extLst>
                </p:cNvPr>
                <p:cNvSpPr/>
                <p:nvPr/>
              </p:nvSpPr>
              <p:spPr>
                <a:xfrm>
                  <a:off x="3379311" y="5191570"/>
                  <a:ext cx="2072998" cy="875023"/>
                </a:xfrm>
                <a:prstGeom prst="rect">
                  <a:avLst/>
                </a:prstGeom>
                <a:solidFill>
                  <a:srgbClr val="3B8AA6"/>
                </a:solidFill>
              </p:spPr>
              <p:txBody>
                <a:bodyPr wrap="square" anchor="ctr">
                  <a:noAutofit/>
                </a:bodyPr>
                <a:lstStyle/>
                <a:p>
                  <a:pPr algn="ctr">
                    <a:spcBef>
                      <a:spcPct val="0"/>
                    </a:spcBef>
                    <a:buClr>
                      <a:srgbClr val="004D68"/>
                    </a:buClr>
                  </a:pPr>
                  <a:r>
                    <a:rPr lang="en-US" err="1">
                      <a:solidFill>
                        <a:schemeClr val="bg1"/>
                      </a:solidFill>
                      <a:latin typeface="Poppins" panose="00000500000000000000" pitchFamily="2" charset="0"/>
                      <a:cs typeface="Poppins" panose="00000500000000000000" pitchFamily="2" charset="0"/>
                    </a:rPr>
                    <a:t>Cardioprotection</a:t>
                  </a:r>
                  <a:endParaRPr lang="en-US">
                    <a:solidFill>
                      <a:schemeClr val="bg1"/>
                    </a:solidFill>
                    <a:latin typeface="Poppins" panose="00000500000000000000" pitchFamily="2" charset="0"/>
                    <a:cs typeface="Poppins" panose="00000500000000000000" pitchFamily="2" charset="0"/>
                  </a:endParaRPr>
                </a:p>
                <a:p>
                  <a:pPr algn="ctr">
                    <a:spcBef>
                      <a:spcPct val="0"/>
                    </a:spcBef>
                    <a:buClr>
                      <a:srgbClr val="004D68"/>
                    </a:buClr>
                  </a:pPr>
                  <a:r>
                    <a:rPr lang="en-US" sz="1100">
                      <a:solidFill>
                        <a:schemeClr val="bg1"/>
                      </a:solidFill>
                      <a:latin typeface="Poppins" panose="00000500000000000000" pitchFamily="2" charset="0"/>
                      <a:cs typeface="Poppins" panose="00000500000000000000" pitchFamily="2" charset="0"/>
                    </a:rPr>
                    <a:t>Decreased cardiac workload </a:t>
                  </a:r>
                </a:p>
                <a:p>
                  <a:pPr algn="ctr">
                    <a:spcBef>
                      <a:spcPct val="0"/>
                    </a:spcBef>
                    <a:buClr>
                      <a:srgbClr val="004D68"/>
                    </a:buClr>
                  </a:pPr>
                  <a:r>
                    <a:rPr lang="en-US" sz="1100">
                      <a:solidFill>
                        <a:schemeClr val="bg1"/>
                      </a:solidFill>
                      <a:latin typeface="Poppins" panose="00000500000000000000" pitchFamily="2" charset="0"/>
                      <a:cs typeface="Poppins" panose="00000500000000000000" pitchFamily="2" charset="0"/>
                    </a:rPr>
                    <a:t>Prevention of </a:t>
                  </a:r>
                  <a:r>
                    <a:rPr lang="en-US" sz="1100" err="1">
                      <a:solidFill>
                        <a:schemeClr val="bg1"/>
                      </a:solidFill>
                      <a:latin typeface="Poppins" panose="00000500000000000000" pitchFamily="2" charset="0"/>
                      <a:cs typeface="Poppins" panose="00000500000000000000" pitchFamily="2" charset="0"/>
                    </a:rPr>
                    <a:t>ischaemia</a:t>
                  </a:r>
                  <a:endParaRPr lang="en-US" sz="1100">
                    <a:solidFill>
                      <a:schemeClr val="bg1"/>
                    </a:solidFill>
                    <a:latin typeface="Poppins" panose="00000500000000000000" pitchFamily="2" charset="0"/>
                    <a:cs typeface="Poppins" panose="00000500000000000000" pitchFamily="2" charset="0"/>
                  </a:endParaRPr>
                </a:p>
              </p:txBody>
            </p:sp>
            <p:cxnSp>
              <p:nvCxnSpPr>
                <p:cNvPr id="20" name="Connecteur droit avec flèche 29">
                  <a:extLst>
                    <a:ext uri="{FF2B5EF4-FFF2-40B4-BE49-F238E27FC236}">
                      <a16:creationId xmlns:a16="http://schemas.microsoft.com/office/drawing/2014/main" id="{7BA13EAC-62FF-EB8E-9CF9-4F08AD1DCB04}"/>
                    </a:ext>
                  </a:extLst>
                </p:cNvPr>
                <p:cNvCxnSpPr>
                  <a:cxnSpLocks/>
                </p:cNvCxnSpPr>
                <p:nvPr/>
              </p:nvCxnSpPr>
              <p:spPr>
                <a:xfrm>
                  <a:off x="1531986" y="5691766"/>
                  <a:ext cx="1735240" cy="0"/>
                </a:xfrm>
                <a:prstGeom prst="straightConnector1">
                  <a:avLst/>
                </a:prstGeom>
                <a:ln w="28575">
                  <a:solidFill>
                    <a:schemeClr val="accent5">
                      <a:lumMod val="50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21" name="Groupe 14">
                  <a:extLst>
                    <a:ext uri="{FF2B5EF4-FFF2-40B4-BE49-F238E27FC236}">
                      <a16:creationId xmlns:a16="http://schemas.microsoft.com/office/drawing/2014/main" id="{E49F90D7-EEDD-95F5-454C-C4451B03C207}"/>
                    </a:ext>
                  </a:extLst>
                </p:cNvPr>
                <p:cNvGrpSpPr/>
                <p:nvPr/>
              </p:nvGrpSpPr>
              <p:grpSpPr>
                <a:xfrm>
                  <a:off x="611560" y="1390723"/>
                  <a:ext cx="8532440" cy="4516044"/>
                  <a:chOff x="611560" y="1390723"/>
                  <a:chExt cx="8532440" cy="4516044"/>
                </a:xfrm>
              </p:grpSpPr>
              <p:cxnSp>
                <p:nvCxnSpPr>
                  <p:cNvPr id="22" name="Connecteur en angle 4">
                    <a:extLst>
                      <a:ext uri="{FF2B5EF4-FFF2-40B4-BE49-F238E27FC236}">
                        <a16:creationId xmlns:a16="http://schemas.microsoft.com/office/drawing/2014/main" id="{C65947CC-90AC-664D-982F-AFB558D67CE7}"/>
                      </a:ext>
                    </a:extLst>
                  </p:cNvPr>
                  <p:cNvCxnSpPr>
                    <a:cxnSpLocks/>
                    <a:stCxn id="9" idx="0"/>
                  </p:cNvCxnSpPr>
                  <p:nvPr/>
                </p:nvCxnSpPr>
                <p:spPr>
                  <a:xfrm rot="5400000" flipH="1" flipV="1">
                    <a:off x="1761677" y="1661313"/>
                    <a:ext cx="1613882" cy="2045082"/>
                  </a:xfrm>
                  <a:prstGeom prst="bentConnector2">
                    <a:avLst/>
                  </a:prstGeom>
                  <a:ln w="28575">
                    <a:solidFill>
                      <a:schemeClr val="accent5">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3" name="Connecteur droit 67">
                    <a:extLst>
                      <a:ext uri="{FF2B5EF4-FFF2-40B4-BE49-F238E27FC236}">
                        <a16:creationId xmlns:a16="http://schemas.microsoft.com/office/drawing/2014/main" id="{C22F8A3B-1F5D-2260-1007-6B20A29C8A51}"/>
                      </a:ext>
                    </a:extLst>
                  </p:cNvPr>
                  <p:cNvCxnSpPr/>
                  <p:nvPr/>
                </p:nvCxnSpPr>
                <p:spPr>
                  <a:xfrm flipH="1">
                    <a:off x="7308304" y="3933713"/>
                    <a:ext cx="20391" cy="1973052"/>
                  </a:xfrm>
                  <a:prstGeom prst="line">
                    <a:avLst/>
                  </a:prstGeom>
                  <a:ln w="28575">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 name="Connecteur droit 91">
                    <a:extLst>
                      <a:ext uri="{FF2B5EF4-FFF2-40B4-BE49-F238E27FC236}">
                        <a16:creationId xmlns:a16="http://schemas.microsoft.com/office/drawing/2014/main" id="{24DEF436-02DA-022C-1D55-657E42E68B5E}"/>
                      </a:ext>
                    </a:extLst>
                  </p:cNvPr>
                  <p:cNvCxnSpPr/>
                  <p:nvPr/>
                </p:nvCxnSpPr>
                <p:spPr>
                  <a:xfrm flipH="1">
                    <a:off x="7325579" y="1876911"/>
                    <a:ext cx="14159" cy="1700540"/>
                  </a:xfrm>
                  <a:prstGeom prst="line">
                    <a:avLst/>
                  </a:prstGeom>
                  <a:ln w="28575">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25" name="Connecteur droit 26">
                    <a:extLst>
                      <a:ext uri="{FF2B5EF4-FFF2-40B4-BE49-F238E27FC236}">
                        <a16:creationId xmlns:a16="http://schemas.microsoft.com/office/drawing/2014/main" id="{60D49D3C-EB3A-A51D-35A2-8C194839A911}"/>
                      </a:ext>
                    </a:extLst>
                  </p:cNvPr>
                  <p:cNvCxnSpPr>
                    <a:cxnSpLocks/>
                    <a:stCxn id="9" idx="2"/>
                  </p:cNvCxnSpPr>
                  <p:nvPr/>
                </p:nvCxnSpPr>
                <p:spPr>
                  <a:xfrm flipH="1">
                    <a:off x="1546076" y="3943746"/>
                    <a:ext cx="1" cy="1764258"/>
                  </a:xfrm>
                  <a:prstGeom prst="line">
                    <a:avLst/>
                  </a:prstGeom>
                  <a:ln w="28575">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5029B61D-BAF0-9F39-367E-AA43DAA5650A}"/>
                      </a:ext>
                    </a:extLst>
                  </p:cNvPr>
                  <p:cNvSpPr/>
                  <p:nvPr/>
                </p:nvSpPr>
                <p:spPr>
                  <a:xfrm>
                    <a:off x="3744205" y="1390723"/>
                    <a:ext cx="1354160" cy="1132379"/>
                  </a:xfrm>
                  <a:prstGeom prst="rect">
                    <a:avLst/>
                  </a:prstGeom>
                  <a:solidFill>
                    <a:srgbClr val="3B8AA6"/>
                  </a:solidFill>
                </p:spPr>
                <p:txBody>
                  <a:bodyPr wrap="square">
                    <a:spAutoFit/>
                  </a:bodyPr>
                  <a:lstStyle/>
                  <a:p>
                    <a:pPr algn="ctr">
                      <a:spcBef>
                        <a:spcPct val="0"/>
                      </a:spcBef>
                      <a:buClr>
                        <a:srgbClr val="004D68"/>
                      </a:buClr>
                    </a:pPr>
                    <a:r>
                      <a:rPr lang="fr-FR">
                        <a:solidFill>
                          <a:schemeClr val="bg1"/>
                        </a:solidFill>
                        <a:latin typeface="Poppins" panose="00000500000000000000" pitchFamily="2" charset="0"/>
                        <a:cs typeface="Poppins" panose="00000500000000000000" pitchFamily="2" charset="0"/>
                      </a:rPr>
                      <a:t>Blood pressure control</a:t>
                    </a:r>
                  </a:p>
                </p:txBody>
              </p:sp>
              <p:grpSp>
                <p:nvGrpSpPr>
                  <p:cNvPr id="27" name="Groupe 12">
                    <a:extLst>
                      <a:ext uri="{FF2B5EF4-FFF2-40B4-BE49-F238E27FC236}">
                        <a16:creationId xmlns:a16="http://schemas.microsoft.com/office/drawing/2014/main" id="{1B2DFF12-F1BB-C9C9-4803-C2249FAADE10}"/>
                      </a:ext>
                    </a:extLst>
                  </p:cNvPr>
                  <p:cNvGrpSpPr/>
                  <p:nvPr/>
                </p:nvGrpSpPr>
                <p:grpSpPr>
                  <a:xfrm>
                    <a:off x="6228704" y="4528835"/>
                    <a:ext cx="2807792" cy="739384"/>
                    <a:chOff x="6228704" y="4528835"/>
                    <a:chExt cx="2807792" cy="739384"/>
                  </a:xfrm>
                </p:grpSpPr>
                <p:sp>
                  <p:nvSpPr>
                    <p:cNvPr id="40" name="Rectangle 39">
                      <a:extLst>
                        <a:ext uri="{FF2B5EF4-FFF2-40B4-BE49-F238E27FC236}">
                          <a16:creationId xmlns:a16="http://schemas.microsoft.com/office/drawing/2014/main" id="{018EEE77-A0D6-53F2-C981-8E865E6B9311}"/>
                        </a:ext>
                      </a:extLst>
                    </p:cNvPr>
                    <p:cNvSpPr/>
                    <p:nvPr/>
                  </p:nvSpPr>
                  <p:spPr>
                    <a:xfrm>
                      <a:off x="6444728" y="4528835"/>
                      <a:ext cx="2591768" cy="415205"/>
                    </a:xfrm>
                    <a:prstGeom prst="rect">
                      <a:avLst/>
                    </a:prstGeom>
                    <a:solidFill>
                      <a:schemeClr val="bg1"/>
                    </a:solidFill>
                  </p:spPr>
                  <p:txBody>
                    <a:bodyPr wrap="square">
                      <a:spAutoFit/>
                    </a:bodyPr>
                    <a:lstStyle/>
                    <a:p>
                      <a:pPr>
                        <a:spcBef>
                          <a:spcPct val="0"/>
                        </a:spcBef>
                        <a:buClr>
                          <a:srgbClr val="004D68"/>
                        </a:buClr>
                      </a:pPr>
                      <a:r>
                        <a:rPr lang="fr-FR" sz="1600">
                          <a:solidFill>
                            <a:schemeClr val="accent5">
                              <a:lumMod val="50000"/>
                            </a:schemeClr>
                          </a:solidFill>
                          <a:latin typeface="Poppins" panose="00000500000000000000" pitchFamily="2" charset="0"/>
                          <a:cs typeface="Poppins" panose="00000500000000000000" pitchFamily="2" charset="0"/>
                        </a:rPr>
                        <a:t>Inflammation</a:t>
                      </a:r>
                    </a:p>
                  </p:txBody>
                </p:sp>
                <p:sp>
                  <p:nvSpPr>
                    <p:cNvPr id="41" name="Rectangle 40">
                      <a:extLst>
                        <a:ext uri="{FF2B5EF4-FFF2-40B4-BE49-F238E27FC236}">
                          <a16:creationId xmlns:a16="http://schemas.microsoft.com/office/drawing/2014/main" id="{C3B7ED87-D6B3-9003-7C9C-E1F0FB594889}"/>
                        </a:ext>
                      </a:extLst>
                    </p:cNvPr>
                    <p:cNvSpPr/>
                    <p:nvPr/>
                  </p:nvSpPr>
                  <p:spPr>
                    <a:xfrm>
                      <a:off x="6228704" y="4853014"/>
                      <a:ext cx="2807792" cy="415205"/>
                    </a:xfrm>
                    <a:prstGeom prst="rect">
                      <a:avLst/>
                    </a:prstGeom>
                    <a:solidFill>
                      <a:schemeClr val="bg1"/>
                    </a:solidFill>
                  </p:spPr>
                  <p:txBody>
                    <a:bodyPr wrap="square">
                      <a:spAutoFit/>
                    </a:bodyPr>
                    <a:lstStyle/>
                    <a:p>
                      <a:pPr>
                        <a:spcBef>
                          <a:spcPct val="0"/>
                        </a:spcBef>
                        <a:buClr>
                          <a:srgbClr val="004D68"/>
                        </a:buClr>
                      </a:pPr>
                      <a:r>
                        <a:rPr lang="en-US" sz="1600">
                          <a:solidFill>
                            <a:schemeClr val="accent5">
                              <a:lumMod val="50000"/>
                            </a:schemeClr>
                          </a:solidFill>
                          <a:latin typeface="Poppins" panose="00000500000000000000" pitchFamily="2" charset="0"/>
                          <a:cs typeface="Poppins" panose="00000500000000000000" pitchFamily="2" charset="0"/>
                        </a:rPr>
                        <a:t>Endothelial dysfunction</a:t>
                      </a:r>
                    </a:p>
                  </p:txBody>
                </p:sp>
              </p:grpSp>
              <p:cxnSp>
                <p:nvCxnSpPr>
                  <p:cNvPr id="28" name="Connecteur droit avec flèche 68">
                    <a:extLst>
                      <a:ext uri="{FF2B5EF4-FFF2-40B4-BE49-F238E27FC236}">
                        <a16:creationId xmlns:a16="http://schemas.microsoft.com/office/drawing/2014/main" id="{C73C6B71-2A68-417E-24FB-0631CEC82602}"/>
                      </a:ext>
                    </a:extLst>
                  </p:cNvPr>
                  <p:cNvCxnSpPr/>
                  <p:nvPr/>
                </p:nvCxnSpPr>
                <p:spPr>
                  <a:xfrm flipH="1">
                    <a:off x="5569919" y="5906767"/>
                    <a:ext cx="1738385" cy="0"/>
                  </a:xfrm>
                  <a:prstGeom prst="straightConnector1">
                    <a:avLst/>
                  </a:prstGeom>
                  <a:ln w="28575">
                    <a:solidFill>
                      <a:schemeClr val="accent5">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9" name="Connecteur droit avec flèche 90">
                    <a:extLst>
                      <a:ext uri="{FF2B5EF4-FFF2-40B4-BE49-F238E27FC236}">
                        <a16:creationId xmlns:a16="http://schemas.microsoft.com/office/drawing/2014/main" id="{4364B6D4-94B0-C07B-3398-F906319F7182}"/>
                      </a:ext>
                    </a:extLst>
                  </p:cNvPr>
                  <p:cNvCxnSpPr>
                    <a:cxnSpLocks/>
                  </p:cNvCxnSpPr>
                  <p:nvPr/>
                </p:nvCxnSpPr>
                <p:spPr>
                  <a:xfrm flipH="1">
                    <a:off x="5236875" y="1886436"/>
                    <a:ext cx="2111791" cy="15521"/>
                  </a:xfrm>
                  <a:prstGeom prst="straightConnector1">
                    <a:avLst/>
                  </a:prstGeom>
                  <a:ln w="28575">
                    <a:solidFill>
                      <a:schemeClr val="accent5">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A712FFB7-C04E-D62B-D6EF-780790E7B046}"/>
                      </a:ext>
                    </a:extLst>
                  </p:cNvPr>
                  <p:cNvSpPr/>
                  <p:nvPr/>
                </p:nvSpPr>
                <p:spPr>
                  <a:xfrm>
                    <a:off x="946888" y="4898012"/>
                    <a:ext cx="2072998" cy="717173"/>
                  </a:xfrm>
                  <a:prstGeom prst="rect">
                    <a:avLst/>
                  </a:prstGeom>
                  <a:solidFill>
                    <a:schemeClr val="bg1"/>
                  </a:solidFill>
                </p:spPr>
                <p:txBody>
                  <a:bodyPr wrap="square">
                    <a:spAutoFit/>
                  </a:bodyPr>
                  <a:lstStyle/>
                  <a:p>
                    <a:pPr>
                      <a:spcBef>
                        <a:spcPct val="0"/>
                      </a:spcBef>
                      <a:buClr>
                        <a:srgbClr val="004D68"/>
                      </a:buClr>
                    </a:pPr>
                    <a:r>
                      <a:rPr lang="en-US" sz="1600">
                        <a:solidFill>
                          <a:schemeClr val="accent5">
                            <a:lumMod val="50000"/>
                          </a:schemeClr>
                        </a:solidFill>
                        <a:latin typeface="Poppins" panose="00000500000000000000" pitchFamily="2" charset="0"/>
                        <a:cs typeface="Poppins" panose="00000500000000000000" pitchFamily="2" charset="0"/>
                      </a:rPr>
                      <a:t>Oxygen consumption</a:t>
                    </a:r>
                  </a:p>
                </p:txBody>
              </p:sp>
              <p:grpSp>
                <p:nvGrpSpPr>
                  <p:cNvPr id="31" name="Groupe 9">
                    <a:extLst>
                      <a:ext uri="{FF2B5EF4-FFF2-40B4-BE49-F238E27FC236}">
                        <a16:creationId xmlns:a16="http://schemas.microsoft.com/office/drawing/2014/main" id="{CE565834-DBC1-FA45-59BA-8FB97E7D48BB}"/>
                      </a:ext>
                    </a:extLst>
                  </p:cNvPr>
                  <p:cNvGrpSpPr/>
                  <p:nvPr/>
                </p:nvGrpSpPr>
                <p:grpSpPr>
                  <a:xfrm>
                    <a:off x="611560" y="2251294"/>
                    <a:ext cx="2940284" cy="770070"/>
                    <a:chOff x="611560" y="2251294"/>
                    <a:chExt cx="2940284" cy="770070"/>
                  </a:xfrm>
                </p:grpSpPr>
                <p:sp>
                  <p:nvSpPr>
                    <p:cNvPr id="37" name="Rectangle 36">
                      <a:extLst>
                        <a:ext uri="{FF2B5EF4-FFF2-40B4-BE49-F238E27FC236}">
                          <a16:creationId xmlns:a16="http://schemas.microsoft.com/office/drawing/2014/main" id="{2E7F7359-231E-3B18-8FEC-C04606B0EF00}"/>
                        </a:ext>
                      </a:extLst>
                    </p:cNvPr>
                    <p:cNvSpPr/>
                    <p:nvPr/>
                  </p:nvSpPr>
                  <p:spPr>
                    <a:xfrm>
                      <a:off x="756096" y="2251294"/>
                      <a:ext cx="2591768" cy="415205"/>
                    </a:xfrm>
                    <a:prstGeom prst="rect">
                      <a:avLst/>
                    </a:prstGeom>
                    <a:solidFill>
                      <a:schemeClr val="bg1"/>
                    </a:solidFill>
                  </p:spPr>
                  <p:txBody>
                    <a:bodyPr wrap="square">
                      <a:spAutoFit/>
                    </a:bodyPr>
                    <a:lstStyle/>
                    <a:p>
                      <a:pPr>
                        <a:spcBef>
                          <a:spcPct val="0"/>
                        </a:spcBef>
                        <a:buClr>
                          <a:srgbClr val="004D68"/>
                        </a:buClr>
                      </a:pPr>
                      <a:r>
                        <a:rPr lang="en-US" sz="1600">
                          <a:solidFill>
                            <a:schemeClr val="accent5">
                              <a:lumMod val="50000"/>
                            </a:schemeClr>
                          </a:solidFill>
                          <a:latin typeface="Poppins" panose="00000500000000000000" pitchFamily="2" charset="0"/>
                          <a:cs typeface="Poppins" panose="00000500000000000000" pitchFamily="2" charset="0"/>
                        </a:rPr>
                        <a:t>Cardiac output</a:t>
                      </a:r>
                    </a:p>
                  </p:txBody>
                </p:sp>
                <p:sp>
                  <p:nvSpPr>
                    <p:cNvPr id="38" name="Rectangle 37">
                      <a:extLst>
                        <a:ext uri="{FF2B5EF4-FFF2-40B4-BE49-F238E27FC236}">
                          <a16:creationId xmlns:a16="http://schemas.microsoft.com/office/drawing/2014/main" id="{46125543-391C-EC0F-5057-1CC7AF8D07DA}"/>
                        </a:ext>
                      </a:extLst>
                    </p:cNvPr>
                    <p:cNvSpPr/>
                    <p:nvPr/>
                  </p:nvSpPr>
                  <p:spPr>
                    <a:xfrm>
                      <a:off x="960076" y="2606159"/>
                      <a:ext cx="2591768" cy="415205"/>
                    </a:xfrm>
                    <a:prstGeom prst="rect">
                      <a:avLst/>
                    </a:prstGeom>
                    <a:solidFill>
                      <a:schemeClr val="bg1"/>
                    </a:solidFill>
                  </p:spPr>
                  <p:txBody>
                    <a:bodyPr wrap="square">
                      <a:spAutoFit/>
                    </a:bodyPr>
                    <a:lstStyle/>
                    <a:p>
                      <a:pPr>
                        <a:spcBef>
                          <a:spcPct val="0"/>
                        </a:spcBef>
                        <a:buClr>
                          <a:srgbClr val="004D68"/>
                        </a:buClr>
                      </a:pPr>
                      <a:r>
                        <a:rPr lang="en-US" sz="1600">
                          <a:solidFill>
                            <a:schemeClr val="accent5">
                              <a:lumMod val="50000"/>
                            </a:schemeClr>
                          </a:solidFill>
                          <a:latin typeface="Poppins" panose="00000500000000000000" pitchFamily="2" charset="0"/>
                          <a:cs typeface="Poppins" panose="00000500000000000000" pitchFamily="2" charset="0"/>
                        </a:rPr>
                        <a:t>Renin release</a:t>
                      </a:r>
                    </a:p>
                  </p:txBody>
                </p:sp>
                <p:cxnSp>
                  <p:nvCxnSpPr>
                    <p:cNvPr id="39" name="Connecteur droit avec flèche 55">
                      <a:extLst>
                        <a:ext uri="{FF2B5EF4-FFF2-40B4-BE49-F238E27FC236}">
                          <a16:creationId xmlns:a16="http://schemas.microsoft.com/office/drawing/2014/main" id="{E79D3698-D130-6456-5496-FCD4524BCA18}"/>
                        </a:ext>
                      </a:extLst>
                    </p:cNvPr>
                    <p:cNvCxnSpPr/>
                    <p:nvPr/>
                  </p:nvCxnSpPr>
                  <p:spPr>
                    <a:xfrm>
                      <a:off x="611560" y="2251294"/>
                      <a:ext cx="144536" cy="357304"/>
                    </a:xfrm>
                    <a:prstGeom prst="straightConnector1">
                      <a:avLst/>
                    </a:prstGeom>
                    <a:ln w="38100">
                      <a:solidFill>
                        <a:srgbClr val="2795AC"/>
                      </a:solidFill>
                      <a:tailEnd type="arrow"/>
                    </a:ln>
                  </p:spPr>
                  <p:style>
                    <a:lnRef idx="1">
                      <a:schemeClr val="accent1"/>
                    </a:lnRef>
                    <a:fillRef idx="0">
                      <a:schemeClr val="accent1"/>
                    </a:fillRef>
                    <a:effectRef idx="0">
                      <a:schemeClr val="accent1"/>
                    </a:effectRef>
                    <a:fontRef idx="minor">
                      <a:schemeClr val="tx1"/>
                    </a:fontRef>
                  </p:style>
                </p:cxnSp>
              </p:grpSp>
              <p:grpSp>
                <p:nvGrpSpPr>
                  <p:cNvPr id="32" name="Groupe 13">
                    <a:extLst>
                      <a:ext uri="{FF2B5EF4-FFF2-40B4-BE49-F238E27FC236}">
                        <a16:creationId xmlns:a16="http://schemas.microsoft.com/office/drawing/2014/main" id="{C14FF217-EA65-A968-A6EA-86B7BCD6E673}"/>
                      </a:ext>
                    </a:extLst>
                  </p:cNvPr>
                  <p:cNvGrpSpPr/>
                  <p:nvPr/>
                </p:nvGrpSpPr>
                <p:grpSpPr>
                  <a:xfrm>
                    <a:off x="5796136" y="2066628"/>
                    <a:ext cx="3347864" cy="1148670"/>
                    <a:chOff x="5796136" y="2066628"/>
                    <a:chExt cx="3347864" cy="1148670"/>
                  </a:xfrm>
                </p:grpSpPr>
                <p:sp>
                  <p:nvSpPr>
                    <p:cNvPr id="33" name="Rectangle 32">
                      <a:extLst>
                        <a:ext uri="{FF2B5EF4-FFF2-40B4-BE49-F238E27FC236}">
                          <a16:creationId xmlns:a16="http://schemas.microsoft.com/office/drawing/2014/main" id="{27EBA644-156D-A1E8-687D-BB1CD44A23E7}"/>
                        </a:ext>
                      </a:extLst>
                    </p:cNvPr>
                    <p:cNvSpPr/>
                    <p:nvPr/>
                  </p:nvSpPr>
                  <p:spPr>
                    <a:xfrm>
                      <a:off x="5796136" y="2066628"/>
                      <a:ext cx="3188531" cy="415205"/>
                    </a:xfrm>
                    <a:prstGeom prst="rect">
                      <a:avLst/>
                    </a:prstGeom>
                    <a:solidFill>
                      <a:schemeClr val="bg1"/>
                    </a:solidFill>
                  </p:spPr>
                  <p:txBody>
                    <a:bodyPr wrap="square">
                      <a:spAutoFit/>
                    </a:bodyPr>
                    <a:lstStyle/>
                    <a:p>
                      <a:pPr>
                        <a:spcBef>
                          <a:spcPct val="0"/>
                        </a:spcBef>
                        <a:buClr>
                          <a:srgbClr val="004D68"/>
                        </a:buClr>
                      </a:pPr>
                      <a:r>
                        <a:rPr lang="en-US" sz="1600">
                          <a:solidFill>
                            <a:schemeClr val="accent5">
                              <a:lumMod val="50000"/>
                            </a:schemeClr>
                          </a:solidFill>
                          <a:latin typeface="Poppins" panose="00000500000000000000" pitchFamily="2" charset="0"/>
                          <a:cs typeface="Poppins" panose="00000500000000000000" pitchFamily="2" charset="0"/>
                        </a:rPr>
                        <a:t>Peripheral vascular resistance</a:t>
                      </a:r>
                    </a:p>
                  </p:txBody>
                </p:sp>
                <p:sp>
                  <p:nvSpPr>
                    <p:cNvPr id="34" name="Rectangle 33">
                      <a:extLst>
                        <a:ext uri="{FF2B5EF4-FFF2-40B4-BE49-F238E27FC236}">
                          <a16:creationId xmlns:a16="http://schemas.microsoft.com/office/drawing/2014/main" id="{FEFBE65D-90F6-ED74-E8A9-3FC5E1CDA2C5}"/>
                        </a:ext>
                      </a:extLst>
                    </p:cNvPr>
                    <p:cNvSpPr/>
                    <p:nvPr/>
                  </p:nvSpPr>
                  <p:spPr>
                    <a:xfrm>
                      <a:off x="6372200" y="2427347"/>
                      <a:ext cx="2771800" cy="415205"/>
                    </a:xfrm>
                    <a:prstGeom prst="rect">
                      <a:avLst/>
                    </a:prstGeom>
                    <a:solidFill>
                      <a:schemeClr val="bg1"/>
                    </a:solidFill>
                  </p:spPr>
                  <p:txBody>
                    <a:bodyPr wrap="square">
                      <a:spAutoFit/>
                    </a:bodyPr>
                    <a:lstStyle/>
                    <a:p>
                      <a:pPr>
                        <a:spcBef>
                          <a:spcPct val="0"/>
                        </a:spcBef>
                        <a:buClr>
                          <a:srgbClr val="004D68"/>
                        </a:buClr>
                      </a:pPr>
                      <a:r>
                        <a:rPr lang="en-US" sz="1600">
                          <a:solidFill>
                            <a:schemeClr val="accent5">
                              <a:lumMod val="50000"/>
                            </a:schemeClr>
                          </a:solidFill>
                          <a:latin typeface="Poppins" panose="00000500000000000000" pitchFamily="2" charset="0"/>
                          <a:cs typeface="Poppins" panose="00000500000000000000" pitchFamily="2" charset="0"/>
                        </a:rPr>
                        <a:t>Vasodilation</a:t>
                      </a:r>
                    </a:p>
                  </p:txBody>
                </p:sp>
                <p:sp>
                  <p:nvSpPr>
                    <p:cNvPr id="35" name="Rectangle 34">
                      <a:extLst>
                        <a:ext uri="{FF2B5EF4-FFF2-40B4-BE49-F238E27FC236}">
                          <a16:creationId xmlns:a16="http://schemas.microsoft.com/office/drawing/2014/main" id="{1056AEBB-678C-7B0C-1B9F-1AE50F90AE7C}"/>
                        </a:ext>
                      </a:extLst>
                    </p:cNvPr>
                    <p:cNvSpPr/>
                    <p:nvPr/>
                  </p:nvSpPr>
                  <p:spPr>
                    <a:xfrm>
                      <a:off x="6811445" y="2800093"/>
                      <a:ext cx="2332555" cy="415205"/>
                    </a:xfrm>
                    <a:prstGeom prst="rect">
                      <a:avLst/>
                    </a:prstGeom>
                    <a:solidFill>
                      <a:schemeClr val="bg1"/>
                    </a:solidFill>
                  </p:spPr>
                  <p:txBody>
                    <a:bodyPr wrap="square">
                      <a:spAutoFit/>
                    </a:bodyPr>
                    <a:lstStyle/>
                    <a:p>
                      <a:pPr>
                        <a:spcBef>
                          <a:spcPct val="0"/>
                        </a:spcBef>
                        <a:buClr>
                          <a:srgbClr val="004D68"/>
                        </a:buClr>
                      </a:pPr>
                      <a:r>
                        <a:rPr lang="en-US" sz="1600">
                          <a:solidFill>
                            <a:schemeClr val="accent5">
                              <a:lumMod val="50000"/>
                            </a:schemeClr>
                          </a:solidFill>
                          <a:latin typeface="Poppins" panose="00000500000000000000" pitchFamily="2" charset="0"/>
                          <a:cs typeface="Poppins" panose="00000500000000000000" pitchFamily="2" charset="0"/>
                        </a:rPr>
                        <a:t>Diuresis</a:t>
                      </a:r>
                    </a:p>
                  </p:txBody>
                </p:sp>
                <p:cxnSp>
                  <p:nvCxnSpPr>
                    <p:cNvPr id="36" name="Connecteur droit avec flèche 71">
                      <a:extLst>
                        <a:ext uri="{FF2B5EF4-FFF2-40B4-BE49-F238E27FC236}">
                          <a16:creationId xmlns:a16="http://schemas.microsoft.com/office/drawing/2014/main" id="{3BCA7B57-9CCD-FB71-92E7-74A473DCA4C9}"/>
                        </a:ext>
                      </a:extLst>
                    </p:cNvPr>
                    <p:cNvCxnSpPr/>
                    <p:nvPr/>
                  </p:nvCxnSpPr>
                  <p:spPr>
                    <a:xfrm flipV="1">
                      <a:off x="6594131" y="2812187"/>
                      <a:ext cx="217314" cy="348006"/>
                    </a:xfrm>
                    <a:prstGeom prst="straightConnector1">
                      <a:avLst/>
                    </a:prstGeom>
                    <a:ln w="38100">
                      <a:solidFill>
                        <a:srgbClr val="2795AC"/>
                      </a:solidFill>
                      <a:tailEnd type="arrow"/>
                    </a:ln>
                  </p:spPr>
                  <p:style>
                    <a:lnRef idx="1">
                      <a:schemeClr val="accent1"/>
                    </a:lnRef>
                    <a:fillRef idx="0">
                      <a:schemeClr val="accent1"/>
                    </a:fillRef>
                    <a:effectRef idx="0">
                      <a:schemeClr val="accent1"/>
                    </a:effectRef>
                    <a:fontRef idx="minor">
                      <a:schemeClr val="tx1"/>
                    </a:fontRef>
                  </p:style>
                </p:cxnSp>
              </p:grpSp>
            </p:grpSp>
          </p:grpSp>
          <p:cxnSp>
            <p:nvCxnSpPr>
              <p:cNvPr id="13" name="Connecteur droit avec flèche 60">
                <a:extLst>
                  <a:ext uri="{FF2B5EF4-FFF2-40B4-BE49-F238E27FC236}">
                    <a16:creationId xmlns:a16="http://schemas.microsoft.com/office/drawing/2014/main" id="{09D6FC63-12BF-AEF8-6B2F-C0584159053B}"/>
                  </a:ext>
                </a:extLst>
              </p:cNvPr>
              <p:cNvCxnSpPr/>
              <p:nvPr/>
            </p:nvCxnSpPr>
            <p:spPr>
              <a:xfrm>
                <a:off x="844590" y="2606158"/>
                <a:ext cx="144536" cy="357304"/>
              </a:xfrm>
              <a:prstGeom prst="straightConnector1">
                <a:avLst/>
              </a:prstGeom>
              <a:ln w="38100">
                <a:solidFill>
                  <a:srgbClr val="2795AC"/>
                </a:solidFill>
                <a:tailEnd type="arrow"/>
              </a:ln>
            </p:spPr>
            <p:style>
              <a:lnRef idx="1">
                <a:schemeClr val="accent1"/>
              </a:lnRef>
              <a:fillRef idx="0">
                <a:schemeClr val="accent1"/>
              </a:fillRef>
              <a:effectRef idx="0">
                <a:schemeClr val="accent1"/>
              </a:effectRef>
              <a:fontRef idx="minor">
                <a:schemeClr val="tx1"/>
              </a:fontRef>
            </p:style>
          </p:cxnSp>
          <p:cxnSp>
            <p:nvCxnSpPr>
              <p:cNvPr id="14" name="Connecteur droit avec flèche 61">
                <a:extLst>
                  <a:ext uri="{FF2B5EF4-FFF2-40B4-BE49-F238E27FC236}">
                    <a16:creationId xmlns:a16="http://schemas.microsoft.com/office/drawing/2014/main" id="{BC02072E-8796-F3D0-2B85-5353E342C667}"/>
                  </a:ext>
                </a:extLst>
              </p:cNvPr>
              <p:cNvCxnSpPr/>
              <p:nvPr/>
            </p:nvCxnSpPr>
            <p:spPr>
              <a:xfrm>
                <a:off x="5681179" y="2072642"/>
                <a:ext cx="144536" cy="357304"/>
              </a:xfrm>
              <a:prstGeom prst="straightConnector1">
                <a:avLst/>
              </a:prstGeom>
              <a:ln w="38100">
                <a:solidFill>
                  <a:srgbClr val="2795AC"/>
                </a:solidFill>
                <a:tailEnd type="arrow"/>
              </a:ln>
            </p:spPr>
            <p:style>
              <a:lnRef idx="1">
                <a:schemeClr val="accent1"/>
              </a:lnRef>
              <a:fillRef idx="0">
                <a:schemeClr val="accent1"/>
              </a:fillRef>
              <a:effectRef idx="0">
                <a:schemeClr val="accent1"/>
              </a:effectRef>
              <a:fontRef idx="minor">
                <a:schemeClr val="tx1"/>
              </a:fontRef>
            </p:style>
          </p:cxnSp>
          <p:cxnSp>
            <p:nvCxnSpPr>
              <p:cNvPr id="15" name="Connecteur droit avec flèche 62">
                <a:extLst>
                  <a:ext uri="{FF2B5EF4-FFF2-40B4-BE49-F238E27FC236}">
                    <a16:creationId xmlns:a16="http://schemas.microsoft.com/office/drawing/2014/main" id="{5227DCC5-9191-0FE0-8D3C-68945BC63528}"/>
                  </a:ext>
                </a:extLst>
              </p:cNvPr>
              <p:cNvCxnSpPr/>
              <p:nvPr/>
            </p:nvCxnSpPr>
            <p:spPr>
              <a:xfrm flipV="1">
                <a:off x="6188067" y="2422620"/>
                <a:ext cx="217314" cy="348006"/>
              </a:xfrm>
              <a:prstGeom prst="straightConnector1">
                <a:avLst/>
              </a:prstGeom>
              <a:ln w="38100">
                <a:solidFill>
                  <a:srgbClr val="2795AC"/>
                </a:solidFill>
                <a:tailEnd type="arrow"/>
              </a:ln>
            </p:spPr>
            <p:style>
              <a:lnRef idx="1">
                <a:schemeClr val="accent1"/>
              </a:lnRef>
              <a:fillRef idx="0">
                <a:schemeClr val="accent1"/>
              </a:fillRef>
              <a:effectRef idx="0">
                <a:schemeClr val="accent1"/>
              </a:effectRef>
              <a:fontRef idx="minor">
                <a:schemeClr val="tx1"/>
              </a:fontRef>
            </p:style>
          </p:cxnSp>
          <p:cxnSp>
            <p:nvCxnSpPr>
              <p:cNvPr id="16" name="Connecteur droit avec flèche 63">
                <a:extLst>
                  <a:ext uri="{FF2B5EF4-FFF2-40B4-BE49-F238E27FC236}">
                    <a16:creationId xmlns:a16="http://schemas.microsoft.com/office/drawing/2014/main" id="{5BC1A670-4F0F-58B6-DD51-6254A99FCCEB}"/>
                  </a:ext>
                </a:extLst>
              </p:cNvPr>
              <p:cNvCxnSpPr/>
              <p:nvPr/>
            </p:nvCxnSpPr>
            <p:spPr>
              <a:xfrm>
                <a:off x="837523" y="4883827"/>
                <a:ext cx="144536" cy="357304"/>
              </a:xfrm>
              <a:prstGeom prst="straightConnector1">
                <a:avLst/>
              </a:prstGeom>
              <a:ln w="38100">
                <a:solidFill>
                  <a:srgbClr val="2795AC"/>
                </a:solidFill>
                <a:tailEnd type="arrow"/>
              </a:ln>
            </p:spPr>
            <p:style>
              <a:lnRef idx="1">
                <a:schemeClr val="accent1"/>
              </a:lnRef>
              <a:fillRef idx="0">
                <a:schemeClr val="accent1"/>
              </a:fillRef>
              <a:effectRef idx="0">
                <a:schemeClr val="accent1"/>
              </a:effectRef>
              <a:fontRef idx="minor">
                <a:schemeClr val="tx1"/>
              </a:fontRef>
            </p:style>
          </p:cxnSp>
          <p:cxnSp>
            <p:nvCxnSpPr>
              <p:cNvPr id="17" name="Connecteur droit avec flèche 64">
                <a:extLst>
                  <a:ext uri="{FF2B5EF4-FFF2-40B4-BE49-F238E27FC236}">
                    <a16:creationId xmlns:a16="http://schemas.microsoft.com/office/drawing/2014/main" id="{D68803BE-8DB7-06FE-9D73-4CF9BE5E66D1}"/>
                  </a:ext>
                </a:extLst>
              </p:cNvPr>
              <p:cNvCxnSpPr/>
              <p:nvPr/>
            </p:nvCxnSpPr>
            <p:spPr>
              <a:xfrm>
                <a:off x="6302650" y="4510085"/>
                <a:ext cx="144536" cy="357304"/>
              </a:xfrm>
              <a:prstGeom prst="straightConnector1">
                <a:avLst/>
              </a:prstGeom>
              <a:ln w="38100">
                <a:solidFill>
                  <a:srgbClr val="2795AC"/>
                </a:solidFill>
                <a:tailEnd type="arrow"/>
              </a:ln>
            </p:spPr>
            <p:style>
              <a:lnRef idx="1">
                <a:schemeClr val="accent1"/>
              </a:lnRef>
              <a:fillRef idx="0">
                <a:schemeClr val="accent1"/>
              </a:fillRef>
              <a:effectRef idx="0">
                <a:schemeClr val="accent1"/>
              </a:effectRef>
              <a:fontRef idx="minor">
                <a:schemeClr val="tx1"/>
              </a:fontRef>
            </p:style>
          </p:cxnSp>
          <p:cxnSp>
            <p:nvCxnSpPr>
              <p:cNvPr id="18" name="Connecteur droit avec flèche 69">
                <a:extLst>
                  <a:ext uri="{FF2B5EF4-FFF2-40B4-BE49-F238E27FC236}">
                    <a16:creationId xmlns:a16="http://schemas.microsoft.com/office/drawing/2014/main" id="{A85D7173-13E9-97D2-8C4C-444F573F39E8}"/>
                  </a:ext>
                </a:extLst>
              </p:cNvPr>
              <p:cNvCxnSpPr/>
              <p:nvPr/>
            </p:nvCxnSpPr>
            <p:spPr>
              <a:xfrm>
                <a:off x="6084168" y="4834264"/>
                <a:ext cx="144536" cy="357304"/>
              </a:xfrm>
              <a:prstGeom prst="straightConnector1">
                <a:avLst/>
              </a:prstGeom>
              <a:ln w="38100">
                <a:solidFill>
                  <a:srgbClr val="2795AC"/>
                </a:solidFill>
                <a:tailEnd type="arrow"/>
              </a:ln>
            </p:spPr>
            <p:style>
              <a:lnRef idx="1">
                <a:schemeClr val="accent1"/>
              </a:lnRef>
              <a:fillRef idx="0">
                <a:schemeClr val="accent1"/>
              </a:fillRef>
              <a:effectRef idx="0">
                <a:schemeClr val="accent1"/>
              </a:effectRef>
              <a:fontRef idx="minor">
                <a:schemeClr val="tx1"/>
              </a:fontRef>
            </p:style>
          </p:cxnSp>
        </p:grpSp>
      </p:grpSp>
      <p:grpSp>
        <p:nvGrpSpPr>
          <p:cNvPr id="43" name="Group 42">
            <a:extLst>
              <a:ext uri="{FF2B5EF4-FFF2-40B4-BE49-F238E27FC236}">
                <a16:creationId xmlns:a16="http://schemas.microsoft.com/office/drawing/2014/main" id="{9E8587E3-A539-4879-523C-20FDF261B236}"/>
              </a:ext>
            </a:extLst>
          </p:cNvPr>
          <p:cNvGrpSpPr/>
          <p:nvPr/>
        </p:nvGrpSpPr>
        <p:grpSpPr>
          <a:xfrm>
            <a:off x="9208810" y="1761122"/>
            <a:ext cx="2530679" cy="1077391"/>
            <a:chOff x="6783454" y="1359"/>
            <a:chExt cx="2530679" cy="1077391"/>
          </a:xfrm>
        </p:grpSpPr>
        <p:pic>
          <p:nvPicPr>
            <p:cNvPr id="44" name="Image 75">
              <a:extLst>
                <a:ext uri="{FF2B5EF4-FFF2-40B4-BE49-F238E27FC236}">
                  <a16:creationId xmlns:a16="http://schemas.microsoft.com/office/drawing/2014/main" id="{B8D374A2-7B65-F07F-BF18-3B23A1034E5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416824" y="172665"/>
              <a:ext cx="1584176" cy="906085"/>
            </a:xfrm>
            <a:prstGeom prst="rect">
              <a:avLst/>
            </a:prstGeom>
          </p:spPr>
        </p:pic>
        <p:sp>
          <p:nvSpPr>
            <p:cNvPr id="45" name="Rectangle 44">
              <a:extLst>
                <a:ext uri="{FF2B5EF4-FFF2-40B4-BE49-F238E27FC236}">
                  <a16:creationId xmlns:a16="http://schemas.microsoft.com/office/drawing/2014/main" id="{10ACDB9D-34EC-43CE-1E86-75995277F939}"/>
                </a:ext>
              </a:extLst>
            </p:cNvPr>
            <p:cNvSpPr/>
            <p:nvPr/>
          </p:nvSpPr>
          <p:spPr>
            <a:xfrm>
              <a:off x="6783454" y="1359"/>
              <a:ext cx="1368152" cy="3198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800" b="1">
                  <a:solidFill>
                    <a:srgbClr val="0095AF"/>
                  </a:solidFill>
                  <a:latin typeface="Poppins" panose="00000500000000000000" pitchFamily="2" charset="0"/>
                  <a:cs typeface="Poppins" panose="00000500000000000000" pitchFamily="2" charset="0"/>
                </a:rPr>
                <a:t>SYMPATHETIC SYSTEM</a:t>
              </a:r>
              <a:endParaRPr lang="en-US" sz="800" b="1">
                <a:solidFill>
                  <a:srgbClr val="0095AF"/>
                </a:solidFill>
                <a:latin typeface="Poppins" panose="00000500000000000000" pitchFamily="2" charset="0"/>
                <a:cs typeface="Poppins" panose="00000500000000000000" pitchFamily="2" charset="0"/>
              </a:endParaRPr>
            </a:p>
          </p:txBody>
        </p:sp>
        <p:sp>
          <p:nvSpPr>
            <p:cNvPr id="46" name="Rectangle 45">
              <a:extLst>
                <a:ext uri="{FF2B5EF4-FFF2-40B4-BE49-F238E27FC236}">
                  <a16:creationId xmlns:a16="http://schemas.microsoft.com/office/drawing/2014/main" id="{3026568A-66B9-6105-830C-1926893C21E2}"/>
                </a:ext>
              </a:extLst>
            </p:cNvPr>
            <p:cNvSpPr/>
            <p:nvPr/>
          </p:nvSpPr>
          <p:spPr>
            <a:xfrm>
              <a:off x="8017989" y="161273"/>
              <a:ext cx="1296144" cy="3198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800" b="1">
                  <a:solidFill>
                    <a:srgbClr val="004D68"/>
                  </a:solidFill>
                  <a:latin typeface="Poppins" panose="00000500000000000000" pitchFamily="2" charset="0"/>
                  <a:cs typeface="Poppins" panose="00000500000000000000" pitchFamily="2" charset="0"/>
                </a:rPr>
                <a:t>RAAS SYSTEM</a:t>
              </a:r>
            </a:p>
          </p:txBody>
        </p:sp>
      </p:grpSp>
      <p:sp>
        <p:nvSpPr>
          <p:cNvPr id="2" name="TextBox 1">
            <a:extLst>
              <a:ext uri="{FF2B5EF4-FFF2-40B4-BE49-F238E27FC236}">
                <a16:creationId xmlns:a16="http://schemas.microsoft.com/office/drawing/2014/main" id="{98B6FA32-6E28-9074-0C3B-5E27B784D5F7}"/>
              </a:ext>
            </a:extLst>
          </p:cNvPr>
          <p:cNvSpPr txBox="1"/>
          <p:nvPr/>
        </p:nvSpPr>
        <p:spPr>
          <a:xfrm>
            <a:off x="266701" y="6380851"/>
            <a:ext cx="10248899" cy="338554"/>
          </a:xfrm>
          <a:prstGeom prst="rect">
            <a:avLst/>
          </a:prstGeom>
          <a:noFill/>
        </p:spPr>
        <p:txBody>
          <a:bodyPr wrap="square" rtlCol="0">
            <a:spAutoFit/>
          </a:bodyPr>
          <a:lstStyle/>
          <a:p>
            <a:pPr defTabSz="914446">
              <a:defRPr/>
            </a:pPr>
            <a:r>
              <a:rPr lang="en-US" sz="800">
                <a:solidFill>
                  <a:schemeClr val="tx2">
                    <a:lumMod val="75000"/>
                  </a:schemeClr>
                </a:solidFill>
                <a:latin typeface="Poppins" panose="00000500000000000000" pitchFamily="2" charset="0"/>
                <a:cs typeface="Poppins" panose="00000500000000000000" pitchFamily="2" charset="0"/>
              </a:rPr>
              <a:t>1. </a:t>
            </a:r>
            <a:r>
              <a:rPr lang="en-US" sz="800" err="1">
                <a:solidFill>
                  <a:schemeClr val="tx2">
                    <a:lumMod val="75000"/>
                  </a:schemeClr>
                </a:solidFill>
                <a:latin typeface="Poppins" panose="00000500000000000000" pitchFamily="2" charset="0"/>
                <a:cs typeface="Poppins" panose="00000500000000000000" pitchFamily="2" charset="0"/>
              </a:rPr>
              <a:t>Camm</a:t>
            </a:r>
            <a:r>
              <a:rPr lang="en-US" sz="800">
                <a:solidFill>
                  <a:schemeClr val="tx2">
                    <a:lumMod val="75000"/>
                  </a:schemeClr>
                </a:solidFill>
                <a:latin typeface="Poppins" panose="00000500000000000000" pitchFamily="2" charset="0"/>
                <a:cs typeface="Poppins" panose="00000500000000000000" pitchFamily="2" charset="0"/>
              </a:rPr>
              <a:t> AJ. </a:t>
            </a:r>
            <a:r>
              <a:rPr lang="en-US" sz="800" err="1">
                <a:solidFill>
                  <a:schemeClr val="tx2">
                    <a:lumMod val="75000"/>
                  </a:schemeClr>
                </a:solidFill>
                <a:latin typeface="Poppins" panose="00000500000000000000" pitchFamily="2" charset="0"/>
                <a:cs typeface="Poppins" panose="00000500000000000000" pitchFamily="2" charset="0"/>
              </a:rPr>
              <a:t>Lüscher</a:t>
            </a:r>
            <a:r>
              <a:rPr lang="en-US" sz="800">
                <a:solidFill>
                  <a:schemeClr val="tx2">
                    <a:lumMod val="75000"/>
                  </a:schemeClr>
                </a:solidFill>
                <a:latin typeface="Poppins" panose="00000500000000000000" pitchFamily="2" charset="0"/>
                <a:cs typeface="Poppins" panose="00000500000000000000" pitchFamily="2" charset="0"/>
              </a:rPr>
              <a:t> TF. </a:t>
            </a:r>
            <a:r>
              <a:rPr lang="en-US" sz="800" err="1">
                <a:solidFill>
                  <a:schemeClr val="tx2">
                    <a:lumMod val="75000"/>
                  </a:schemeClr>
                </a:solidFill>
                <a:latin typeface="Poppins" panose="00000500000000000000" pitchFamily="2" charset="0"/>
                <a:cs typeface="Poppins" panose="00000500000000000000" pitchFamily="2" charset="0"/>
              </a:rPr>
              <a:t>Serruys</a:t>
            </a:r>
            <a:r>
              <a:rPr lang="en-US" sz="800">
                <a:solidFill>
                  <a:schemeClr val="tx2">
                    <a:lumMod val="75000"/>
                  </a:schemeClr>
                </a:solidFill>
                <a:latin typeface="Poppins" panose="00000500000000000000" pitchFamily="2" charset="0"/>
                <a:cs typeface="Poppins" panose="00000500000000000000" pitchFamily="2" charset="0"/>
              </a:rPr>
              <a:t> PW eds. The ESC Textbook of Cardiovascular Medicine. 2nd edition. Oxford, UK: Blackwell Publishing; 2009:395-396. 2. Reiter MJ. Prog Cardiovasc Dis. 2004;47(1):11-33.  3. </a:t>
            </a:r>
            <a:r>
              <a:rPr lang="en-US" sz="800" err="1">
                <a:solidFill>
                  <a:schemeClr val="tx2">
                    <a:lumMod val="75000"/>
                  </a:schemeClr>
                </a:solidFill>
                <a:latin typeface="Poppins" panose="00000500000000000000" pitchFamily="2" charset="0"/>
                <a:cs typeface="Poppins" panose="00000500000000000000" pitchFamily="2" charset="0"/>
              </a:rPr>
              <a:t>Taddei</a:t>
            </a:r>
            <a:r>
              <a:rPr lang="en-US" sz="800">
                <a:solidFill>
                  <a:schemeClr val="tx2">
                    <a:lumMod val="75000"/>
                  </a:schemeClr>
                </a:solidFill>
                <a:latin typeface="Poppins" panose="00000500000000000000" pitchFamily="2" charset="0"/>
                <a:cs typeface="Poppins" panose="00000500000000000000" pitchFamily="2" charset="0"/>
              </a:rPr>
              <a:t> S. Curr Med Res </a:t>
            </a:r>
            <a:r>
              <a:rPr lang="en-US" sz="800" err="1">
                <a:solidFill>
                  <a:schemeClr val="tx2">
                    <a:lumMod val="75000"/>
                  </a:schemeClr>
                </a:solidFill>
                <a:latin typeface="Poppins" panose="00000500000000000000" pitchFamily="2" charset="0"/>
                <a:cs typeface="Poppins" panose="00000500000000000000" pitchFamily="2" charset="0"/>
              </a:rPr>
              <a:t>Opin</a:t>
            </a:r>
            <a:r>
              <a:rPr lang="en-US" sz="800">
                <a:solidFill>
                  <a:schemeClr val="tx2">
                    <a:lumMod val="75000"/>
                  </a:schemeClr>
                </a:solidFill>
                <a:latin typeface="Poppins" panose="00000500000000000000" pitchFamily="2" charset="0"/>
                <a:cs typeface="Poppins" panose="00000500000000000000" pitchFamily="2" charset="0"/>
              </a:rPr>
              <a:t>. 2015;31(7):1245-1256. 4. Ferrari R et al. Int J </a:t>
            </a:r>
            <a:r>
              <a:rPr lang="en-US" sz="800" err="1">
                <a:solidFill>
                  <a:schemeClr val="tx2">
                    <a:lumMod val="75000"/>
                  </a:schemeClr>
                </a:solidFill>
                <a:latin typeface="Poppins" panose="00000500000000000000" pitchFamily="2" charset="0"/>
                <a:cs typeface="Poppins" panose="00000500000000000000" pitchFamily="2" charset="0"/>
              </a:rPr>
              <a:t>Cardiol</a:t>
            </a:r>
            <a:r>
              <a:rPr lang="en-US" sz="800">
                <a:solidFill>
                  <a:schemeClr val="tx2">
                    <a:lumMod val="75000"/>
                  </a:schemeClr>
                </a:solidFill>
                <a:latin typeface="Poppins" panose="00000500000000000000" pitchFamily="2" charset="0"/>
                <a:cs typeface="Poppins" panose="00000500000000000000" pitchFamily="2" charset="0"/>
              </a:rPr>
              <a:t>. 2013;166:286-288.</a:t>
            </a:r>
          </a:p>
        </p:txBody>
      </p:sp>
      <p:sp>
        <p:nvSpPr>
          <p:cNvPr id="48" name="Title 1">
            <a:extLst>
              <a:ext uri="{FF2B5EF4-FFF2-40B4-BE49-F238E27FC236}">
                <a16:creationId xmlns:a16="http://schemas.microsoft.com/office/drawing/2014/main" id="{99E36335-4833-9581-4999-503FE5B217F9}"/>
              </a:ext>
            </a:extLst>
          </p:cNvPr>
          <p:cNvSpPr txBox="1">
            <a:spLocks/>
          </p:cNvSpPr>
          <p:nvPr/>
        </p:nvSpPr>
        <p:spPr>
          <a:xfrm>
            <a:off x="354465" y="365420"/>
            <a:ext cx="10058400"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pPr>
              <a:tabLst>
                <a:tab pos="295290" algn="l"/>
              </a:tabLst>
            </a:pPr>
            <a:r>
              <a:rPr lang="en-US" sz="3600">
                <a:solidFill>
                  <a:schemeClr val="tx2">
                    <a:lumMod val="75000"/>
                  </a:schemeClr>
                </a:solidFill>
                <a:latin typeface="Poppins" panose="00000500000000000000" pitchFamily="2" charset="0"/>
                <a:ea typeface="Helvetica" charset="0"/>
                <a:cs typeface="Poppins" panose="00000500000000000000" pitchFamily="2" charset="0"/>
              </a:rPr>
              <a:t>Beta-blockers and ACE inhibitors act at the core of cardiovascular disease</a:t>
            </a:r>
          </a:p>
        </p:txBody>
      </p:sp>
    </p:spTree>
    <p:extLst>
      <p:ext uri="{BB962C8B-B14F-4D97-AF65-F5344CB8AC3E}">
        <p14:creationId xmlns:p14="http://schemas.microsoft.com/office/powerpoint/2010/main" val="426464794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Espace réservé du texte 30">
            <a:extLst>
              <a:ext uri="{FF2B5EF4-FFF2-40B4-BE49-F238E27FC236}">
                <a16:creationId xmlns:a16="http://schemas.microsoft.com/office/drawing/2014/main" id="{7D01B2EC-58A3-4026-A642-0F1D6E63C35C}"/>
              </a:ext>
            </a:extLst>
          </p:cNvPr>
          <p:cNvSpPr>
            <a:spLocks noGrp="1"/>
          </p:cNvSpPr>
          <p:nvPr>
            <p:ph type="body" sz="quarter" idx="14"/>
          </p:nvPr>
        </p:nvSpPr>
        <p:spPr>
          <a:xfrm>
            <a:off x="522404" y="3732623"/>
            <a:ext cx="5490836" cy="276999"/>
          </a:xfrm>
          <a:ln>
            <a:noFill/>
          </a:ln>
        </p:spPr>
        <p:txBody>
          <a:bodyPr>
            <a:normAutofit fontScale="85000" lnSpcReduction="20000"/>
          </a:bodyPr>
          <a:lstStyle/>
          <a:p>
            <a:endParaRPr lang="fr-FR">
              <a:solidFill>
                <a:schemeClr val="tx2">
                  <a:lumMod val="75000"/>
                </a:schemeClr>
              </a:solidFill>
              <a:latin typeface="Poppins" panose="00000500000000000000" pitchFamily="2" charset="0"/>
              <a:cs typeface="Poppins" panose="00000500000000000000" pitchFamily="2" charset="0"/>
            </a:endParaRPr>
          </a:p>
        </p:txBody>
      </p:sp>
      <p:sp>
        <p:nvSpPr>
          <p:cNvPr id="32" name="Espace réservé du texte 31">
            <a:extLst>
              <a:ext uri="{FF2B5EF4-FFF2-40B4-BE49-F238E27FC236}">
                <a16:creationId xmlns:a16="http://schemas.microsoft.com/office/drawing/2014/main" id="{F468D2B0-0112-432B-A8DF-77B3394D1568}"/>
              </a:ext>
            </a:extLst>
          </p:cNvPr>
          <p:cNvSpPr>
            <a:spLocks noGrp="1"/>
          </p:cNvSpPr>
          <p:nvPr>
            <p:ph type="body" sz="quarter" idx="15"/>
          </p:nvPr>
        </p:nvSpPr>
        <p:spPr>
          <a:xfrm>
            <a:off x="6135972" y="3242087"/>
            <a:ext cx="5490836" cy="276999"/>
          </a:xfrm>
          <a:noFill/>
          <a:ln>
            <a:noFill/>
          </a:ln>
        </p:spPr>
        <p:txBody>
          <a:bodyPr>
            <a:normAutofit fontScale="85000" lnSpcReduction="20000"/>
          </a:bodyPr>
          <a:lstStyle/>
          <a:p>
            <a:endParaRPr lang="fr-FR">
              <a:solidFill>
                <a:schemeClr val="tx2">
                  <a:lumMod val="75000"/>
                </a:schemeClr>
              </a:solidFill>
              <a:latin typeface="Poppins" panose="00000500000000000000" pitchFamily="2" charset="0"/>
              <a:cs typeface="Poppins" panose="00000500000000000000" pitchFamily="2" charset="0"/>
            </a:endParaRPr>
          </a:p>
        </p:txBody>
      </p:sp>
      <p:sp>
        <p:nvSpPr>
          <p:cNvPr id="4" name="Espace réservé du numéro de diapositive 3">
            <a:extLst>
              <a:ext uri="{FF2B5EF4-FFF2-40B4-BE49-F238E27FC236}">
                <a16:creationId xmlns:a16="http://schemas.microsoft.com/office/drawing/2014/main" id="{AEA30564-2B60-42DB-A412-C0CD061C5FC8}"/>
              </a:ext>
            </a:extLst>
          </p:cNvPr>
          <p:cNvSpPr>
            <a:spLocks noGrp="1"/>
          </p:cNvSpPr>
          <p:nvPr>
            <p:ph type="sldNum" sz="quarter" idx="12"/>
          </p:nvPr>
        </p:nvSpPr>
        <p:spPr/>
        <p:txBody>
          <a:bodyPr/>
          <a:lstStyle/>
          <a:p>
            <a:fld id="{72E0708C-8EE2-4F13-9819-89D73D8CE5C0}" type="slidenum">
              <a:rPr lang="fr-FR" smtClean="0">
                <a:solidFill>
                  <a:schemeClr val="tx2">
                    <a:lumMod val="75000"/>
                  </a:schemeClr>
                </a:solidFill>
                <a:latin typeface="Poppins" panose="00000500000000000000" pitchFamily="2" charset="0"/>
                <a:cs typeface="Poppins" panose="00000500000000000000" pitchFamily="2" charset="0"/>
              </a:rPr>
              <a:pPr/>
              <a:t>63</a:t>
            </a:fld>
            <a:endParaRPr lang="fr-FR">
              <a:solidFill>
                <a:schemeClr val="tx2">
                  <a:lumMod val="75000"/>
                </a:schemeClr>
              </a:solidFill>
              <a:latin typeface="Poppins" panose="00000500000000000000" pitchFamily="2" charset="0"/>
              <a:cs typeface="Poppins" panose="00000500000000000000" pitchFamily="2" charset="0"/>
            </a:endParaRPr>
          </a:p>
        </p:txBody>
      </p:sp>
      <p:sp>
        <p:nvSpPr>
          <p:cNvPr id="24" name="Espace réservé du texte 23">
            <a:extLst>
              <a:ext uri="{FF2B5EF4-FFF2-40B4-BE49-F238E27FC236}">
                <a16:creationId xmlns:a16="http://schemas.microsoft.com/office/drawing/2014/main" id="{BBB1D50E-BCB0-46C6-99BE-33794845EDE6}"/>
              </a:ext>
            </a:extLst>
          </p:cNvPr>
          <p:cNvSpPr>
            <a:spLocks noGrp="1"/>
          </p:cNvSpPr>
          <p:nvPr>
            <p:ph type="body" sz="quarter" idx="16"/>
          </p:nvPr>
        </p:nvSpPr>
        <p:spPr>
          <a:xfrm>
            <a:off x="732731" y="1977959"/>
            <a:ext cx="5087044" cy="3839256"/>
          </a:xfrm>
        </p:spPr>
        <p:txBody>
          <a:bodyPr/>
          <a:lstStyle/>
          <a:p>
            <a:r>
              <a:rPr lang="en-GB" sz="1600" b="1">
                <a:solidFill>
                  <a:schemeClr val="tx2">
                    <a:lumMod val="75000"/>
                  </a:schemeClr>
                </a:solidFill>
                <a:latin typeface="Poppins" panose="00000500000000000000" pitchFamily="2" charset="0"/>
                <a:cs typeface="Poppins" panose="00000500000000000000" pitchFamily="2" charset="0"/>
              </a:rPr>
              <a:t>PEACH study: OGLIVIE 2008</a:t>
            </a:r>
          </a:p>
          <a:p>
            <a:r>
              <a:rPr lang="en-GB">
                <a:solidFill>
                  <a:schemeClr val="tx2">
                    <a:lumMod val="75000"/>
                  </a:schemeClr>
                </a:solidFill>
                <a:latin typeface="Poppins" panose="00000500000000000000" pitchFamily="2" charset="0"/>
                <a:cs typeface="Poppins" panose="00000500000000000000" pitchFamily="2" charset="0"/>
              </a:rPr>
              <a:t>Canadian prospective, </a:t>
            </a:r>
            <a:r>
              <a:rPr lang="en-GB" err="1">
                <a:solidFill>
                  <a:schemeClr val="tx2">
                    <a:lumMod val="75000"/>
                  </a:schemeClr>
                </a:solidFill>
                <a:latin typeface="Poppins" panose="00000500000000000000" pitchFamily="2" charset="0"/>
                <a:cs typeface="Poppins" panose="00000500000000000000" pitchFamily="2" charset="0"/>
              </a:rPr>
              <a:t>multicenter</a:t>
            </a:r>
            <a:r>
              <a:rPr lang="en-GB">
                <a:solidFill>
                  <a:schemeClr val="tx2">
                    <a:lumMod val="75000"/>
                  </a:schemeClr>
                </a:solidFill>
                <a:latin typeface="Poppins" panose="00000500000000000000" pitchFamily="2" charset="0"/>
                <a:cs typeface="Poppins" panose="00000500000000000000" pitchFamily="2" charset="0"/>
              </a:rPr>
              <a:t>, observational general practice based study. </a:t>
            </a:r>
          </a:p>
          <a:p>
            <a:r>
              <a:rPr lang="en-GB">
                <a:solidFill>
                  <a:schemeClr val="tx2">
                    <a:lumMod val="75000"/>
                  </a:schemeClr>
                </a:solidFill>
                <a:latin typeface="Poppins" panose="00000500000000000000" pitchFamily="2" charset="0"/>
                <a:cs typeface="Poppins" panose="00000500000000000000" pitchFamily="2" charset="0"/>
              </a:rPr>
              <a:t>Assess the efficacy and tolerability of perindopril, administered once daily for 10 weeks and </a:t>
            </a:r>
            <a:r>
              <a:rPr lang="en-GB" err="1">
                <a:solidFill>
                  <a:schemeClr val="tx2">
                    <a:lumMod val="75000"/>
                  </a:schemeClr>
                </a:solidFill>
                <a:latin typeface="Poppins" panose="00000500000000000000" pitchFamily="2" charset="0"/>
                <a:cs typeface="Poppins" panose="00000500000000000000" pitchFamily="2" charset="0"/>
              </a:rPr>
              <a:t>uptitrated</a:t>
            </a:r>
            <a:r>
              <a:rPr lang="en-GB">
                <a:solidFill>
                  <a:schemeClr val="tx2">
                    <a:lumMod val="75000"/>
                  </a:schemeClr>
                </a:solidFill>
                <a:latin typeface="Poppins" panose="00000500000000000000" pitchFamily="2" charset="0"/>
                <a:cs typeface="Poppins" panose="00000500000000000000" pitchFamily="2" charset="0"/>
              </a:rPr>
              <a:t> (after 2 weeks) to the maximal recommended dose (from 4 to 8 mg) of perindopril as required for BP control in newly diagnosed or previously treated patients with uncontrolled mild to moderate HT and at least 1 other CV risk factor.</a:t>
            </a:r>
            <a:endParaRPr lang="en-GB">
              <a:solidFill>
                <a:schemeClr val="tx2">
                  <a:lumMod val="75000"/>
                </a:schemeClr>
              </a:solidFill>
              <a:latin typeface="Poppins" panose="00000500000000000000" pitchFamily="2" charset="0"/>
              <a:ea typeface="SimSun" panose="02010600030101010101" pitchFamily="2" charset="-122"/>
              <a:cs typeface="Poppins" panose="00000500000000000000" pitchFamily="2" charset="0"/>
            </a:endParaRPr>
          </a:p>
          <a:p>
            <a:r>
              <a:rPr lang="en-GB">
                <a:solidFill>
                  <a:schemeClr val="tx2">
                    <a:lumMod val="75000"/>
                  </a:schemeClr>
                </a:solidFill>
                <a:latin typeface="Poppins" panose="00000500000000000000" pitchFamily="2" charset="0"/>
                <a:ea typeface="SimSun" panose="02010600030101010101" pitchFamily="2" charset="-122"/>
                <a:cs typeface="Poppins" panose="00000500000000000000" pitchFamily="2" charset="0"/>
              </a:rPr>
              <a:t>N= 1616</a:t>
            </a:r>
          </a:p>
          <a:p>
            <a:pPr marL="171459" indent="-171459">
              <a:spcBef>
                <a:spcPts val="0"/>
              </a:spcBef>
              <a:buFont typeface="Arial" panose="020B0604020202020204" pitchFamily="34" charset="0"/>
              <a:buChar char="•"/>
            </a:pPr>
            <a:r>
              <a:rPr lang="en-GB">
                <a:solidFill>
                  <a:schemeClr val="tx2">
                    <a:lumMod val="75000"/>
                  </a:schemeClr>
                </a:solidFill>
                <a:latin typeface="Poppins" panose="00000500000000000000" pitchFamily="2" charset="0"/>
                <a:ea typeface="SimSun" panose="02010600030101010101" pitchFamily="2" charset="-122"/>
                <a:cs typeface="Poppins" panose="00000500000000000000" pitchFamily="2" charset="0"/>
              </a:rPr>
              <a:t>537 previously treated:  240 with beta-blockers (44.7 %)</a:t>
            </a:r>
            <a:endParaRPr lang="fr-FR">
              <a:solidFill>
                <a:schemeClr val="tx2">
                  <a:lumMod val="75000"/>
                </a:schemeClr>
              </a:solidFill>
              <a:latin typeface="Poppins" panose="00000500000000000000" pitchFamily="2" charset="0"/>
              <a:ea typeface="SimSun" panose="02010600030101010101" pitchFamily="2" charset="-122"/>
              <a:cs typeface="Poppins" panose="00000500000000000000" pitchFamily="2" charset="0"/>
            </a:endParaRPr>
          </a:p>
          <a:p>
            <a:pPr marL="171459" indent="-171459">
              <a:spcBef>
                <a:spcPts val="0"/>
              </a:spcBef>
              <a:buFont typeface="Arial" panose="020B0604020202020204" pitchFamily="34" charset="0"/>
              <a:buChar char="•"/>
            </a:pPr>
            <a:r>
              <a:rPr lang="en-GB">
                <a:solidFill>
                  <a:schemeClr val="tx2">
                    <a:lumMod val="75000"/>
                  </a:schemeClr>
                </a:solidFill>
                <a:latin typeface="Poppins" panose="00000500000000000000" pitchFamily="2" charset="0"/>
                <a:ea typeface="SimSun" panose="02010600030101010101" pitchFamily="2" charset="-122"/>
                <a:cs typeface="Poppins" panose="00000500000000000000" pitchFamily="2" charset="0"/>
              </a:rPr>
              <a:t>76%≥ 1 associated cardiovascular risk factor</a:t>
            </a:r>
            <a:endParaRPr lang="fr-FR">
              <a:solidFill>
                <a:schemeClr val="tx2">
                  <a:lumMod val="75000"/>
                </a:schemeClr>
              </a:solidFill>
              <a:latin typeface="Poppins" panose="00000500000000000000" pitchFamily="2" charset="0"/>
              <a:cs typeface="Poppins" panose="00000500000000000000" pitchFamily="2" charset="0"/>
            </a:endParaRPr>
          </a:p>
        </p:txBody>
      </p:sp>
      <p:sp>
        <p:nvSpPr>
          <p:cNvPr id="33" name="Espace réservé du texte 32">
            <a:extLst>
              <a:ext uri="{FF2B5EF4-FFF2-40B4-BE49-F238E27FC236}">
                <a16:creationId xmlns:a16="http://schemas.microsoft.com/office/drawing/2014/main" id="{AA7FDD21-5399-4024-BD48-B8A62ED60CCA}"/>
              </a:ext>
            </a:extLst>
          </p:cNvPr>
          <p:cNvSpPr>
            <a:spLocks noGrp="1"/>
          </p:cNvSpPr>
          <p:nvPr>
            <p:ph type="body" sz="quarter" idx="17"/>
          </p:nvPr>
        </p:nvSpPr>
        <p:spPr>
          <a:xfrm>
            <a:off x="6297855" y="1977959"/>
            <a:ext cx="4095825" cy="502702"/>
          </a:xfrm>
        </p:spPr>
        <p:txBody>
          <a:bodyPr/>
          <a:lstStyle/>
          <a:p>
            <a:r>
              <a:rPr lang="en-US">
                <a:solidFill>
                  <a:schemeClr val="tx2">
                    <a:lumMod val="75000"/>
                  </a:schemeClr>
                </a:solidFill>
                <a:latin typeface="Poppins" panose="00000500000000000000" pitchFamily="2" charset="0"/>
                <a:cs typeface="Poppins" panose="00000500000000000000" pitchFamily="2" charset="0"/>
              </a:rPr>
              <a:t>240 patients were treated over 2. 5 months with perindopril on top of a beta-blocker. </a:t>
            </a:r>
          </a:p>
        </p:txBody>
      </p:sp>
      <p:graphicFrame>
        <p:nvGraphicFramePr>
          <p:cNvPr id="2" name="Table 2">
            <a:extLst>
              <a:ext uri="{FF2B5EF4-FFF2-40B4-BE49-F238E27FC236}">
                <a16:creationId xmlns:a16="http://schemas.microsoft.com/office/drawing/2014/main" id="{1B74B515-5B1F-3E36-B0CA-2E471B3AE6CD}"/>
              </a:ext>
            </a:extLst>
          </p:cNvPr>
          <p:cNvGraphicFramePr>
            <a:graphicFrameLocks noGrp="1"/>
          </p:cNvGraphicFramePr>
          <p:nvPr/>
        </p:nvGraphicFramePr>
        <p:xfrm>
          <a:off x="6309360" y="2668132"/>
          <a:ext cx="5083008" cy="2226410"/>
        </p:xfrm>
        <a:graphic>
          <a:graphicData uri="http://schemas.openxmlformats.org/drawingml/2006/table">
            <a:tbl>
              <a:tblPr firstRow="1" bandRow="1">
                <a:tableStyleId>{5C22544A-7EE6-4342-B048-85BDC9FD1C3A}</a:tableStyleId>
              </a:tblPr>
              <a:tblGrid>
                <a:gridCol w="2533034">
                  <a:extLst>
                    <a:ext uri="{9D8B030D-6E8A-4147-A177-3AD203B41FA5}">
                      <a16:colId xmlns:a16="http://schemas.microsoft.com/office/drawing/2014/main" val="1810239824"/>
                    </a:ext>
                  </a:extLst>
                </a:gridCol>
                <a:gridCol w="2549974">
                  <a:extLst>
                    <a:ext uri="{9D8B030D-6E8A-4147-A177-3AD203B41FA5}">
                      <a16:colId xmlns:a16="http://schemas.microsoft.com/office/drawing/2014/main" val="1247155759"/>
                    </a:ext>
                  </a:extLst>
                </a:gridCol>
              </a:tblGrid>
              <a:tr h="360000">
                <a:tc gridSpan="2">
                  <a:txBody>
                    <a:bodyPr/>
                    <a:lstStyle/>
                    <a:p>
                      <a:pPr algn="ctr"/>
                      <a:r>
                        <a:rPr lang="fr-FR" sz="1400" b="1" kern="1200" baseline="0">
                          <a:gradFill>
                            <a:gsLst>
                              <a:gs pos="2000">
                                <a:schemeClr val="accent1"/>
                              </a:gs>
                              <a:gs pos="100000">
                                <a:schemeClr val="accent2"/>
                              </a:gs>
                            </a:gsLst>
                            <a:lin ang="0" scaled="1"/>
                          </a:gradFill>
                          <a:latin typeface="Montserrat" panose="00000500000000000000" pitchFamily="2" charset="0"/>
                          <a:ea typeface="+mj-ea"/>
                          <a:cs typeface="Arial" pitchFamily="34" charset="0"/>
                        </a:rPr>
                        <a:t>Blood pressure changes after 2.5 months</a:t>
                      </a:r>
                      <a:endParaRPr lang="en-US" sz="1400" b="1" kern="1200" baseline="0">
                        <a:gradFill>
                          <a:gsLst>
                            <a:gs pos="2000">
                              <a:schemeClr val="accent1"/>
                            </a:gs>
                            <a:gs pos="100000">
                              <a:schemeClr val="accent2"/>
                            </a:gs>
                          </a:gsLst>
                          <a:lin ang="0" scaled="1"/>
                        </a:gradFill>
                        <a:latin typeface="Montserrat" panose="00000500000000000000" pitchFamily="2" charset="0"/>
                        <a:ea typeface="+mj-ea"/>
                        <a:cs typeface="Arial" pitchFamily="34" charset="0"/>
                      </a:endParaRPr>
                    </a:p>
                  </a:txBody>
                  <a:tcPr>
                    <a:lnL w="12700" cmpd="sng">
                      <a:noFill/>
                    </a:lnL>
                    <a:lnR w="12700" cmpd="sng">
                      <a:noFill/>
                    </a:lnR>
                    <a:lnT w="12700" cmpd="sng">
                      <a:noFill/>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sz="1400"/>
                    </a:p>
                  </a:txBody>
                  <a:tcPr/>
                </a:tc>
                <a:extLst>
                  <a:ext uri="{0D108BD9-81ED-4DB2-BD59-A6C34878D82A}">
                    <a16:rowId xmlns:a16="http://schemas.microsoft.com/office/drawing/2014/main" val="4195433859"/>
                  </a:ext>
                </a:extLst>
              </a:tr>
              <a:tr h="360000">
                <a:tc>
                  <a:txBody>
                    <a:bodyPr/>
                    <a:lstStyle/>
                    <a:p>
                      <a:r>
                        <a:rPr lang="fr-FR" sz="1300" b="0">
                          <a:solidFill>
                            <a:srgbClr val="027C8B"/>
                          </a:solidFill>
                          <a:latin typeface="Montserrat SemiBold" panose="00000700000000000000" pitchFamily="2" charset="0"/>
                        </a:rPr>
                        <a:t>Blood pressure (mmHg)</a:t>
                      </a:r>
                      <a:endParaRPr lang="en-US" sz="1300" b="0">
                        <a:solidFill>
                          <a:srgbClr val="027C8B"/>
                        </a:solidFill>
                        <a:latin typeface="Montserrat SemiBold" panose="00000700000000000000" pitchFamily="2" charset="0"/>
                      </a:endParaRPr>
                    </a:p>
                  </a:txBody>
                  <a:tcP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r-FR" sz="1300" b="0">
                          <a:solidFill>
                            <a:srgbClr val="00558B"/>
                          </a:solidFill>
                          <a:latin typeface="Montserrat SemiBold" panose="00000700000000000000" pitchFamily="2" charset="0"/>
                        </a:rPr>
                        <a:t>Perindopril + BB (n=240)</a:t>
                      </a:r>
                      <a:endParaRPr lang="en-US" sz="1300" b="0">
                        <a:solidFill>
                          <a:srgbClr val="00558B"/>
                        </a:solidFill>
                        <a:latin typeface="Montserrat SemiBold" panose="00000700000000000000" pitchFamily="2" charset="0"/>
                      </a:endParaRPr>
                    </a:p>
                  </a:txBody>
                  <a:tcP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8113661"/>
                  </a:ext>
                </a:extLst>
              </a:tr>
              <a:tr h="304800">
                <a:tc>
                  <a:txBody>
                    <a:bodyPr/>
                    <a:lstStyle/>
                    <a:p>
                      <a:r>
                        <a:rPr lang="fr-FR" sz="1200">
                          <a:solidFill>
                            <a:srgbClr val="027C8B"/>
                          </a:solidFill>
                        </a:rPr>
                        <a:t>Baseline SBP</a:t>
                      </a:r>
                      <a:endParaRPr lang="en-US" sz="1200">
                        <a:solidFill>
                          <a:srgbClr val="027C8B"/>
                        </a:solidFill>
                      </a:endParaRPr>
                    </a:p>
                  </a:txBody>
                  <a:tcP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a:solidFill>
                            <a:srgbClr val="00558B"/>
                          </a:solidFill>
                        </a:rPr>
                        <a:t>156.8 </a:t>
                      </a:r>
                      <a:r>
                        <a:rPr lang="en-US" sz="1400" kern="1200">
                          <a:solidFill>
                            <a:srgbClr val="00558B"/>
                          </a:solidFill>
                          <a:latin typeface="+mn-lt"/>
                          <a:ea typeface="+mn-ea"/>
                          <a:cs typeface="+mn-cs"/>
                        </a:rPr>
                        <a:t>± 13.6</a:t>
                      </a:r>
                      <a:endParaRPr lang="en-US" sz="1400">
                        <a:solidFill>
                          <a:srgbClr val="00558B"/>
                        </a:solidFill>
                      </a:endParaRPr>
                    </a:p>
                  </a:txBody>
                  <a:tcPr>
                    <a:lnL w="12700" cmpd="sng">
                      <a:noFill/>
                    </a:lnL>
                    <a:lnR w="12700" cmpd="sng">
                      <a:noFill/>
                    </a:lnR>
                    <a:lnT w="6350" cap="flat" cmpd="sng" algn="ctr">
                      <a:solidFill>
                        <a:schemeClr val="tx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4967512"/>
                  </a:ext>
                </a:extLst>
              </a:tr>
              <a:tr h="304800">
                <a:tc>
                  <a:txBody>
                    <a:bodyPr/>
                    <a:lstStyle/>
                    <a:p>
                      <a:r>
                        <a:rPr lang="fr-FR" sz="1200">
                          <a:solidFill>
                            <a:srgbClr val="027C8B"/>
                          </a:solidFill>
                        </a:rPr>
                        <a:t>SBP change (Mean </a:t>
                      </a:r>
                      <a:r>
                        <a:rPr lang="en-US" sz="1200" kern="1200">
                          <a:solidFill>
                            <a:srgbClr val="027C8B"/>
                          </a:solidFill>
                          <a:latin typeface="+mn-lt"/>
                          <a:ea typeface="+mn-ea"/>
                          <a:cs typeface="+mn-cs"/>
                        </a:rPr>
                        <a:t>± SD)</a:t>
                      </a:r>
                    </a:p>
                  </a:txBody>
                  <a:tcPr>
                    <a:lnL w="12700" cmpd="sng">
                      <a:noFill/>
                    </a:lnL>
                    <a:lnR w="12700" cmpd="sng">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a:solidFill>
                            <a:srgbClr val="00558B"/>
                          </a:solidFill>
                        </a:rPr>
                        <a:t>-22.1 </a:t>
                      </a:r>
                      <a:r>
                        <a:rPr lang="en-US" sz="1400" kern="1200">
                          <a:solidFill>
                            <a:srgbClr val="00558B"/>
                          </a:solidFill>
                          <a:latin typeface="+mn-lt"/>
                          <a:ea typeface="+mn-ea"/>
                          <a:cs typeface="+mn-cs"/>
                        </a:rPr>
                        <a:t>± 15.8</a:t>
                      </a:r>
                      <a:endParaRPr lang="en-US" sz="1400">
                        <a:solidFill>
                          <a:srgbClr val="00558B"/>
                        </a:solidFill>
                      </a:endParaRPr>
                    </a:p>
                  </a:txBody>
                  <a:tcPr>
                    <a:lnL w="12700" cmpd="sng">
                      <a:noFill/>
                    </a:lnL>
                    <a:lnR w="12700" cmpd="sng">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62286999"/>
                  </a:ext>
                </a:extLst>
              </a:tr>
              <a:tr h="304800">
                <a:tc>
                  <a:txBody>
                    <a:bodyPr/>
                    <a:lstStyle/>
                    <a:p>
                      <a:r>
                        <a:rPr lang="fr-FR" sz="1200">
                          <a:solidFill>
                            <a:srgbClr val="027C8B"/>
                          </a:solidFill>
                        </a:rPr>
                        <a:t>Baseline DBP</a:t>
                      </a:r>
                      <a:endParaRPr lang="en-US" sz="1200">
                        <a:solidFill>
                          <a:srgbClr val="027C8B"/>
                        </a:solidFill>
                      </a:endParaRPr>
                    </a:p>
                  </a:txBody>
                  <a:tcPr>
                    <a:lnL w="12700" cmpd="sng">
                      <a:noFill/>
                    </a:lnL>
                    <a:lnR w="12700" cmpd="sng">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a:solidFill>
                            <a:srgbClr val="00558B"/>
                          </a:solidFill>
                        </a:rPr>
                        <a:t>88.4 </a:t>
                      </a:r>
                      <a:r>
                        <a:rPr lang="en-US" sz="1400" kern="1200">
                          <a:solidFill>
                            <a:srgbClr val="00558B"/>
                          </a:solidFill>
                          <a:latin typeface="+mn-lt"/>
                          <a:ea typeface="+mn-ea"/>
                          <a:cs typeface="+mn-cs"/>
                        </a:rPr>
                        <a:t>± 9.5</a:t>
                      </a:r>
                      <a:endParaRPr lang="en-US" sz="1400">
                        <a:solidFill>
                          <a:srgbClr val="00558B"/>
                        </a:solidFill>
                      </a:endParaRPr>
                    </a:p>
                  </a:txBody>
                  <a:tcPr>
                    <a:lnL w="12700" cmpd="sng">
                      <a:noFill/>
                    </a:lnL>
                    <a:lnR w="12700" cmpd="sng">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2105902"/>
                  </a:ext>
                </a:extLst>
              </a:tr>
              <a:tr h="304800">
                <a:tc>
                  <a:txBody>
                    <a:bodyPr/>
                    <a:lstStyle/>
                    <a:p>
                      <a:r>
                        <a:rPr lang="fr-FR" sz="1200">
                          <a:solidFill>
                            <a:srgbClr val="027C8B"/>
                          </a:solidFill>
                        </a:rPr>
                        <a:t>DBP change (Mean </a:t>
                      </a:r>
                      <a:r>
                        <a:rPr lang="en-US" sz="1200" kern="1200">
                          <a:solidFill>
                            <a:srgbClr val="027C8B"/>
                          </a:solidFill>
                          <a:latin typeface="+mn-lt"/>
                          <a:ea typeface="+mn-ea"/>
                          <a:cs typeface="+mn-cs"/>
                        </a:rPr>
                        <a:t>± DBP)</a:t>
                      </a:r>
                      <a:endParaRPr lang="en-US" sz="1200">
                        <a:solidFill>
                          <a:srgbClr val="027C8B"/>
                        </a:solidFill>
                      </a:endParaRPr>
                    </a:p>
                  </a:txBody>
                  <a:tcPr>
                    <a:lnL w="12700" cmpd="sng">
                      <a:noFill/>
                    </a:lnL>
                    <a:lnR w="12700" cmpd="sng">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fr-FR" sz="1400">
                          <a:solidFill>
                            <a:srgbClr val="00558B"/>
                          </a:solidFill>
                        </a:rPr>
                        <a:t>-9.7 </a:t>
                      </a:r>
                      <a:r>
                        <a:rPr lang="en-US" sz="1400" kern="1200">
                          <a:solidFill>
                            <a:srgbClr val="00558B"/>
                          </a:solidFill>
                          <a:latin typeface="+mn-lt"/>
                          <a:ea typeface="+mn-ea"/>
                          <a:cs typeface="+mn-cs"/>
                        </a:rPr>
                        <a:t>± 9.6</a:t>
                      </a:r>
                      <a:endParaRPr lang="en-US" sz="1400">
                        <a:solidFill>
                          <a:srgbClr val="00558B"/>
                        </a:solidFill>
                      </a:endParaRPr>
                    </a:p>
                  </a:txBody>
                  <a:tcPr>
                    <a:lnL w="12700" cmpd="sng">
                      <a:noFill/>
                    </a:lnL>
                    <a:lnR w="12700" cmpd="sng">
                      <a:noFill/>
                    </a:lnR>
                    <a:lnT w="6350" cap="flat" cmpd="sng" algn="ctr">
                      <a:solidFill>
                        <a:schemeClr val="bg2"/>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79670203"/>
                  </a:ext>
                </a:extLst>
              </a:tr>
              <a:tr h="287210">
                <a:tc>
                  <a:txBody>
                    <a:bodyPr/>
                    <a:lstStyle/>
                    <a:p>
                      <a:r>
                        <a:rPr lang="fr-FR" sz="1200">
                          <a:solidFill>
                            <a:srgbClr val="027C8B"/>
                          </a:solidFill>
                        </a:rPr>
                        <a:t>Control rate (%)</a:t>
                      </a:r>
                      <a:endParaRPr lang="en-US" sz="1200">
                        <a:solidFill>
                          <a:srgbClr val="027C8B"/>
                        </a:solidFill>
                      </a:endParaRPr>
                    </a:p>
                  </a:txBody>
                  <a:tcPr>
                    <a:lnL w="12700" cmpd="sng">
                      <a:noFill/>
                    </a:lnL>
                    <a:lnR w="12700" cmpd="sng">
                      <a:noFill/>
                    </a:lnR>
                    <a:lnT w="635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fr-FR" sz="1200">
                          <a:solidFill>
                            <a:srgbClr val="00558B"/>
                          </a:solidFill>
                        </a:rPr>
                        <a:t>44.1%</a:t>
                      </a:r>
                      <a:endParaRPr lang="en-US" sz="1200">
                        <a:solidFill>
                          <a:srgbClr val="00558B"/>
                        </a:solidFill>
                      </a:endParaRPr>
                    </a:p>
                  </a:txBody>
                  <a:tcPr>
                    <a:lnL w="12700" cmpd="sng">
                      <a:noFill/>
                    </a:lnL>
                    <a:lnR w="12700" cmpd="sng">
                      <a:noFill/>
                    </a:lnR>
                    <a:lnT w="6350" cap="flat" cmpd="sng" algn="ctr">
                      <a:solidFill>
                        <a:schemeClr val="bg2"/>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81495907"/>
                  </a:ext>
                </a:extLst>
              </a:tr>
            </a:tbl>
          </a:graphicData>
        </a:graphic>
      </p:graphicFrame>
      <p:pic>
        <p:nvPicPr>
          <p:cNvPr id="8" name="Graphic 7">
            <a:hlinkClick r:id="rId2"/>
            <a:extLst>
              <a:ext uri="{FF2B5EF4-FFF2-40B4-BE49-F238E27FC236}">
                <a16:creationId xmlns:a16="http://schemas.microsoft.com/office/drawing/2014/main" id="{FC5CF744-B766-20A9-CCB7-5BCFE56E25D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081678" y="6659824"/>
            <a:ext cx="108590" cy="108590"/>
          </a:xfrm>
          <a:prstGeom prst="rect">
            <a:avLst/>
          </a:prstGeom>
        </p:spPr>
      </p:pic>
      <p:sp>
        <p:nvSpPr>
          <p:cNvPr id="3" name="Title 1">
            <a:extLst>
              <a:ext uri="{FF2B5EF4-FFF2-40B4-BE49-F238E27FC236}">
                <a16:creationId xmlns:a16="http://schemas.microsoft.com/office/drawing/2014/main" id="{DD5B60D7-82C2-8188-EDC0-B526F17E262E}"/>
              </a:ext>
            </a:extLst>
          </p:cNvPr>
          <p:cNvSpPr txBox="1">
            <a:spLocks/>
          </p:cNvSpPr>
          <p:nvPr/>
        </p:nvSpPr>
        <p:spPr>
          <a:xfrm>
            <a:off x="335280" y="647800"/>
            <a:ext cx="10058400" cy="762000"/>
          </a:xfrm>
          <a:prstGeom prst="rect">
            <a:avLst/>
          </a:prstGeom>
        </p:spPr>
        <p:txBody>
          <a:bodyPr vert="horz" lIns="60960" tIns="30480" rIns="60960" bIns="30480" rtlCol="0" anchor="ctr">
            <a:noAutofit/>
          </a:bodyPr>
          <a:lstStyle>
            <a:lvl1pPr algn="l" defTabSz="914400" rtl="0" eaLnBrk="1" latinLnBrk="0" hangingPunct="1">
              <a:lnSpc>
                <a:spcPct val="90000"/>
              </a:lnSpc>
              <a:spcBef>
                <a:spcPct val="0"/>
              </a:spcBef>
              <a:buNone/>
              <a:defRPr sz="4800" b="1" i="0" kern="1200">
                <a:solidFill>
                  <a:schemeClr val="bg1"/>
                </a:solidFill>
                <a:latin typeface="+mj-lt"/>
                <a:ea typeface="+mj-ea"/>
                <a:cs typeface="+mj-cs"/>
              </a:defRPr>
            </a:lvl1pPr>
          </a:lstStyle>
          <a:p>
            <a:pPr>
              <a:tabLst>
                <a:tab pos="295290" algn="l"/>
              </a:tabLst>
            </a:pPr>
            <a:r>
              <a:rPr lang="en-US" sz="3600">
                <a:solidFill>
                  <a:schemeClr val="tx2">
                    <a:lumMod val="75000"/>
                  </a:schemeClr>
                </a:solidFill>
                <a:latin typeface="Poppins" panose="00000500000000000000" pitchFamily="2" charset="0"/>
                <a:ea typeface="Helvetica" charset="0"/>
                <a:cs typeface="Poppins" panose="00000500000000000000" pitchFamily="2" charset="0"/>
              </a:rPr>
              <a:t>Additional BP lowering when Perindopril added to beta-blocker in patients with uncontrolled HTN</a:t>
            </a:r>
          </a:p>
        </p:txBody>
      </p:sp>
      <p:sp>
        <p:nvSpPr>
          <p:cNvPr id="6" name="TextBox 5">
            <a:extLst>
              <a:ext uri="{FF2B5EF4-FFF2-40B4-BE49-F238E27FC236}">
                <a16:creationId xmlns:a16="http://schemas.microsoft.com/office/drawing/2014/main" id="{D1CBF7B4-62FD-4C70-D504-10395CB08888}"/>
              </a:ext>
            </a:extLst>
          </p:cNvPr>
          <p:cNvSpPr txBox="1"/>
          <p:nvPr/>
        </p:nvSpPr>
        <p:spPr>
          <a:xfrm>
            <a:off x="266701" y="6380851"/>
            <a:ext cx="10248899" cy="338554"/>
          </a:xfrm>
          <a:prstGeom prst="rect">
            <a:avLst/>
          </a:prstGeom>
          <a:noFill/>
        </p:spPr>
        <p:txBody>
          <a:bodyPr wrap="square" rtlCol="0">
            <a:spAutoFit/>
          </a:bodyPr>
          <a:lstStyle/>
          <a:p>
            <a:pPr defTabSz="914446">
              <a:defRPr/>
            </a:pPr>
            <a:r>
              <a:rPr lang="en-US" sz="800">
                <a:solidFill>
                  <a:schemeClr val="tx2">
                    <a:lumMod val="75000"/>
                  </a:schemeClr>
                </a:solidFill>
                <a:latin typeface="Poppins" panose="00000500000000000000" pitchFamily="2" charset="0"/>
                <a:cs typeface="Poppins" panose="00000500000000000000" pitchFamily="2" charset="0"/>
              </a:rPr>
              <a:t>Ogilvie R, Sanjiv A, Roy P and De Souza S. Perindopril for Control of Blood Pressure in patients with Hypertension and Other Cardiovascular Risk Factors. An Open-</a:t>
            </a:r>
            <a:r>
              <a:rPr lang="en-US" sz="800" err="1">
                <a:solidFill>
                  <a:schemeClr val="tx2">
                    <a:lumMod val="75000"/>
                  </a:schemeClr>
                </a:solidFill>
                <a:latin typeface="Poppins" panose="00000500000000000000" pitchFamily="2" charset="0"/>
                <a:cs typeface="Poppins" panose="00000500000000000000" pitchFamily="2" charset="0"/>
              </a:rPr>
              <a:t>Labek</a:t>
            </a:r>
            <a:r>
              <a:rPr lang="en-US" sz="800">
                <a:solidFill>
                  <a:schemeClr val="tx2">
                    <a:lumMod val="75000"/>
                  </a:schemeClr>
                </a:solidFill>
                <a:latin typeface="Poppins" panose="00000500000000000000" pitchFamily="2" charset="0"/>
                <a:cs typeface="Poppins" panose="00000500000000000000" pitchFamily="2" charset="0"/>
              </a:rPr>
              <a:t>, Observational, </a:t>
            </a:r>
            <a:r>
              <a:rPr lang="en-US" sz="800" err="1">
                <a:solidFill>
                  <a:schemeClr val="tx2">
                    <a:lumMod val="75000"/>
                  </a:schemeClr>
                </a:solidFill>
                <a:latin typeface="Poppins" panose="00000500000000000000" pitchFamily="2" charset="0"/>
                <a:cs typeface="Poppins" panose="00000500000000000000" pitchFamily="2" charset="0"/>
              </a:rPr>
              <a:t>Multicentre</a:t>
            </a:r>
            <a:r>
              <a:rPr lang="en-US" sz="800">
                <a:solidFill>
                  <a:schemeClr val="tx2">
                    <a:lumMod val="75000"/>
                  </a:schemeClr>
                </a:solidFill>
                <a:latin typeface="Poppins" panose="00000500000000000000" pitchFamily="2" charset="0"/>
                <a:cs typeface="Poppins" panose="00000500000000000000" pitchFamily="2" charset="0"/>
              </a:rPr>
              <a:t>, General Practice-Based Study. Clin Drug Invest 2008: 28 (11): 673-686.</a:t>
            </a:r>
          </a:p>
        </p:txBody>
      </p:sp>
    </p:spTree>
    <p:extLst>
      <p:ext uri="{BB962C8B-B14F-4D97-AF65-F5344CB8AC3E}">
        <p14:creationId xmlns:p14="http://schemas.microsoft.com/office/powerpoint/2010/main" val="107443915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214CE-142B-4BB2-8EF9-EB3C24970ACB}"/>
              </a:ext>
            </a:extLst>
          </p:cNvPr>
          <p:cNvSpPr>
            <a:spLocks noGrp="1"/>
          </p:cNvSpPr>
          <p:nvPr>
            <p:ph type="title"/>
          </p:nvPr>
        </p:nvSpPr>
        <p:spPr>
          <a:xfrm>
            <a:off x="278401" y="336011"/>
            <a:ext cx="11432784" cy="906462"/>
          </a:xfrm>
          <a:prstGeom prst="rect">
            <a:avLst/>
          </a:prstGeom>
        </p:spPr>
        <p:txBody>
          <a:bodyPr>
            <a:normAutofit fontScale="90000"/>
          </a:bodyPr>
          <a:lstStyle/>
          <a:p>
            <a:r>
              <a:rPr lang="en-US" sz="3200">
                <a:latin typeface="Poppins" panose="00000500000000000000" pitchFamily="2" charset="0"/>
                <a:cs typeface="Poppins" panose="00000500000000000000" pitchFamily="2" charset="0"/>
              </a:rPr>
              <a:t>Criteria for the ideal single pill combination:  Improve adherence, BP control &amp; CV protection</a:t>
            </a:r>
            <a:endParaRPr lang="en-ZA" sz="3200">
              <a:latin typeface="Poppins" panose="00000500000000000000" pitchFamily="2" charset="0"/>
              <a:cs typeface="Poppins" panose="00000500000000000000" pitchFamily="2" charset="0"/>
            </a:endParaRPr>
          </a:p>
        </p:txBody>
      </p:sp>
      <p:sp>
        <p:nvSpPr>
          <p:cNvPr id="42" name="ZoneTexte 13">
            <a:extLst>
              <a:ext uri="{FF2B5EF4-FFF2-40B4-BE49-F238E27FC236}">
                <a16:creationId xmlns:a16="http://schemas.microsoft.com/office/drawing/2014/main" id="{4A8EEB3F-149A-49FA-9E80-0FB46481A751}"/>
              </a:ext>
            </a:extLst>
          </p:cNvPr>
          <p:cNvSpPr txBox="1"/>
          <p:nvPr/>
        </p:nvSpPr>
        <p:spPr>
          <a:xfrm>
            <a:off x="8830767" y="2318105"/>
            <a:ext cx="1600659" cy="461665"/>
          </a:xfrm>
          <a:prstGeom prst="rect">
            <a:avLst/>
          </a:prstGeom>
          <a:noFill/>
        </p:spPr>
        <p:txBody>
          <a:bodyPr wrap="square" rtlCol="0" anchor="b">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a:ln>
                  <a:noFill/>
                </a:ln>
                <a:solidFill>
                  <a:srgbClr val="91C361"/>
                </a:solidFill>
                <a:effectLst/>
                <a:uLnTx/>
                <a:uFillTx/>
                <a:latin typeface="Poppins" panose="00000500000000000000" pitchFamily="2" charset="0"/>
                <a:ea typeface="+mn-ea"/>
                <a:cs typeface="Poppins" panose="00000500000000000000" pitchFamily="2" charset="0"/>
              </a:rPr>
              <a:t>SPC</a:t>
            </a:r>
          </a:p>
        </p:txBody>
      </p:sp>
      <p:sp>
        <p:nvSpPr>
          <p:cNvPr id="44" name="Triangle isocèle 14">
            <a:extLst>
              <a:ext uri="{FF2B5EF4-FFF2-40B4-BE49-F238E27FC236}">
                <a16:creationId xmlns:a16="http://schemas.microsoft.com/office/drawing/2014/main" id="{C1BA49FB-67FE-4F55-8EB8-CB7E9FF55039}"/>
              </a:ext>
            </a:extLst>
          </p:cNvPr>
          <p:cNvSpPr/>
          <p:nvPr/>
        </p:nvSpPr>
        <p:spPr>
          <a:xfrm flipV="1">
            <a:off x="9341701" y="2779770"/>
            <a:ext cx="578789" cy="286291"/>
          </a:xfrm>
          <a:prstGeom prst="triangle">
            <a:avLst/>
          </a:prstGeom>
          <a:solidFill>
            <a:srgbClr val="4BACC6"/>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endParaRPr>
          </a:p>
        </p:txBody>
      </p:sp>
      <p:sp>
        <p:nvSpPr>
          <p:cNvPr id="35" name="Ellipse 17">
            <a:extLst>
              <a:ext uri="{FF2B5EF4-FFF2-40B4-BE49-F238E27FC236}">
                <a16:creationId xmlns:a16="http://schemas.microsoft.com/office/drawing/2014/main" id="{9004C9C6-076A-404F-8314-9B4BC9C50DCD}"/>
              </a:ext>
            </a:extLst>
          </p:cNvPr>
          <p:cNvSpPr/>
          <p:nvPr/>
        </p:nvSpPr>
        <p:spPr>
          <a:xfrm>
            <a:off x="7679173" y="3217515"/>
            <a:ext cx="239999" cy="240000"/>
          </a:xfrm>
          <a:prstGeom prst="ellipse">
            <a:avLst/>
          </a:prstGeom>
          <a:solidFill>
            <a:schemeClr val="accent4">
              <a:lumMod val="75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fr-FR" sz="1333" b="0"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1</a:t>
            </a:r>
          </a:p>
        </p:txBody>
      </p:sp>
      <p:sp>
        <p:nvSpPr>
          <p:cNvPr id="46" name="ZoneTexte 5">
            <a:extLst>
              <a:ext uri="{FF2B5EF4-FFF2-40B4-BE49-F238E27FC236}">
                <a16:creationId xmlns:a16="http://schemas.microsoft.com/office/drawing/2014/main" id="{579BFAD4-91F9-4122-946C-CA5C955AA8FE}"/>
              </a:ext>
            </a:extLst>
          </p:cNvPr>
          <p:cNvSpPr txBox="1"/>
          <p:nvPr/>
        </p:nvSpPr>
        <p:spPr>
          <a:xfrm>
            <a:off x="10826" y="6640480"/>
            <a:ext cx="6872574" cy="33855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a:ln>
                  <a:noFill/>
                </a:ln>
                <a:solidFill>
                  <a:srgbClr val="242269">
                    <a:lumMod val="65000"/>
                    <a:lumOff val="35000"/>
                  </a:srgbClr>
                </a:solidFill>
                <a:effectLst/>
                <a:uLnTx/>
                <a:uFillTx/>
                <a:latin typeface="Poppins" panose="00000500000000000000" pitchFamily="2" charset="0"/>
                <a:ea typeface="+mn-ea"/>
                <a:cs typeface="Poppins" panose="00000500000000000000" pitchFamily="2" charset="0"/>
              </a:rPr>
              <a:t>With permission </a:t>
            </a:r>
            <a:r>
              <a:rPr kumimoji="0" lang="fr-FR" sz="800" b="0" i="0" u="none" strike="noStrike" kern="1200" cap="none" spc="0" normalizeH="0" baseline="0" noProof="0" err="1">
                <a:ln>
                  <a:noFill/>
                </a:ln>
                <a:solidFill>
                  <a:srgbClr val="242269">
                    <a:lumMod val="65000"/>
                    <a:lumOff val="35000"/>
                  </a:srgbClr>
                </a:solidFill>
                <a:effectLst/>
                <a:uLnTx/>
                <a:uFillTx/>
                <a:latin typeface="Poppins" panose="00000500000000000000" pitchFamily="2" charset="0"/>
                <a:ea typeface="+mn-ea"/>
                <a:cs typeface="Poppins" panose="00000500000000000000" pitchFamily="2" charset="0"/>
              </a:rPr>
              <a:t>from</a:t>
            </a:r>
            <a:r>
              <a:rPr kumimoji="0" lang="fr-FR" sz="800" b="0" i="0" u="none" strike="noStrike" kern="1200" cap="none" spc="0" normalizeH="0" baseline="0" noProof="0">
                <a:ln>
                  <a:noFill/>
                </a:ln>
                <a:solidFill>
                  <a:srgbClr val="242269">
                    <a:lumMod val="65000"/>
                    <a:lumOff val="35000"/>
                  </a:srgbClr>
                </a:solidFill>
                <a:effectLst/>
                <a:uLnTx/>
                <a:uFillTx/>
                <a:latin typeface="Poppins" panose="00000500000000000000" pitchFamily="2" charset="0"/>
                <a:ea typeface="+mn-ea"/>
                <a:cs typeface="Poppins" panose="00000500000000000000" pitchFamily="2" charset="0"/>
              </a:rPr>
              <a:t> Prof </a:t>
            </a:r>
            <a:r>
              <a:rPr kumimoji="0" lang="fr-FR" sz="800" b="0" i="0" u="none" strike="noStrike" kern="1200" cap="none" spc="0" normalizeH="0" baseline="0" noProof="0" err="1">
                <a:ln>
                  <a:noFill/>
                </a:ln>
                <a:solidFill>
                  <a:srgbClr val="242269">
                    <a:lumMod val="65000"/>
                    <a:lumOff val="35000"/>
                  </a:srgbClr>
                </a:solidFill>
                <a:effectLst/>
                <a:uLnTx/>
                <a:uFillTx/>
                <a:latin typeface="Poppins" panose="00000500000000000000" pitchFamily="2" charset="0"/>
                <a:ea typeface="+mn-ea"/>
                <a:cs typeface="Poppins" panose="00000500000000000000" pitchFamily="2" charset="0"/>
              </a:rPr>
              <a:t>K.Narkiewicz</a:t>
            </a:r>
            <a:r>
              <a:rPr kumimoji="0" lang="fr-FR" sz="800" b="0" i="0" u="none" strike="noStrike" kern="1200" cap="none" spc="0" normalizeH="0" baseline="0" noProof="0">
                <a:ln>
                  <a:noFill/>
                </a:ln>
                <a:solidFill>
                  <a:srgbClr val="242269">
                    <a:lumMod val="65000"/>
                    <a:lumOff val="35000"/>
                  </a:srgbClr>
                </a:solidFill>
                <a:effectLst/>
                <a:uLnTx/>
                <a:uFillTx/>
                <a:latin typeface="Poppins" panose="00000500000000000000" pitchFamily="2" charset="0"/>
                <a:ea typeface="+mn-ea"/>
                <a:cs typeface="Poppins" panose="00000500000000000000" pitchFamily="2" charset="0"/>
              </a:rPr>
              <a:t>; </a:t>
            </a:r>
            <a:r>
              <a:rPr kumimoji="0" lang="fr-FR" sz="800" b="0" i="0" u="none" strike="noStrike" kern="1200" cap="none" spc="0" normalizeH="0" baseline="0" noProof="0">
                <a:ln>
                  <a:noFill/>
                </a:ln>
                <a:solidFill>
                  <a:srgbClr val="242269">
                    <a:lumMod val="75000"/>
                    <a:lumOff val="25000"/>
                  </a:srgbClr>
                </a:solidFill>
                <a:effectLst/>
                <a:uLnTx/>
                <a:uFillTx/>
                <a:latin typeface="Poppins" panose="00000500000000000000" pitchFamily="2" charset="0"/>
                <a:ea typeface="Calibri" panose="020F0502020204030204" pitchFamily="34" charset="0"/>
                <a:cs typeface="Poppins" panose="00000500000000000000" pitchFamily="2" charset="0"/>
              </a:rPr>
              <a:t>Unger T, et al. </a:t>
            </a:r>
            <a:r>
              <a:rPr kumimoji="0" lang="en-ZA" sz="800" b="0" i="0" u="none" strike="noStrike" kern="1200" cap="none" spc="0" normalizeH="0" baseline="0" noProof="0">
                <a:ln>
                  <a:noFill/>
                </a:ln>
                <a:solidFill>
                  <a:srgbClr val="242269">
                    <a:lumMod val="75000"/>
                    <a:lumOff val="25000"/>
                  </a:srgbClr>
                </a:solidFill>
                <a:effectLst/>
                <a:uLnTx/>
                <a:uFillTx/>
                <a:latin typeface="Poppins" panose="00000500000000000000" pitchFamily="2" charset="0"/>
                <a:ea typeface="Calibri" panose="020F0502020204030204" pitchFamily="34" charset="0"/>
                <a:cs typeface="Poppins" panose="00000500000000000000" pitchFamily="2" charset="0"/>
              </a:rPr>
              <a:t>ISH Guidelines 2020 – Hypertension  2020;75(6);1334-1357.</a:t>
            </a:r>
            <a:endParaRPr kumimoji="0" lang="en-ZA" sz="1100" b="0" i="0" u="none" strike="noStrike" kern="1200" cap="none" spc="0" normalizeH="0" baseline="0" noProof="0">
              <a:ln>
                <a:noFill/>
              </a:ln>
              <a:solidFill>
                <a:srgbClr val="242269">
                  <a:lumMod val="75000"/>
                  <a:lumOff val="25000"/>
                </a:srgbClr>
              </a:solidFill>
              <a:effectLst/>
              <a:uLnTx/>
              <a:uFillTx/>
              <a:latin typeface="Poppins" panose="00000500000000000000" pitchFamily="2" charset="0"/>
              <a:ea typeface="+mn-ea"/>
              <a:cs typeface="Poppins" panose="00000500000000000000" pitchFamily="2" charset="0"/>
            </a:endParaRP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242269">
                  <a:lumMod val="65000"/>
                  <a:lumOff val="35000"/>
                </a:srgbClr>
              </a:solidFill>
              <a:effectLst/>
              <a:uLnTx/>
              <a:uFillTx/>
              <a:latin typeface="Poppins" panose="00000500000000000000" pitchFamily="2" charset="0"/>
              <a:ea typeface="+mn-ea"/>
              <a:cs typeface="Poppins" panose="00000500000000000000" pitchFamily="2" charset="0"/>
            </a:endParaRPr>
          </a:p>
        </p:txBody>
      </p:sp>
      <p:grpSp>
        <p:nvGrpSpPr>
          <p:cNvPr id="12" name="Group 11">
            <a:extLst>
              <a:ext uri="{FF2B5EF4-FFF2-40B4-BE49-F238E27FC236}">
                <a16:creationId xmlns:a16="http://schemas.microsoft.com/office/drawing/2014/main" id="{23729C14-EFE2-4FA5-80DD-201FF9A3457E}"/>
              </a:ext>
            </a:extLst>
          </p:cNvPr>
          <p:cNvGrpSpPr/>
          <p:nvPr/>
        </p:nvGrpSpPr>
        <p:grpSpPr>
          <a:xfrm>
            <a:off x="85747" y="1565964"/>
            <a:ext cx="7516593" cy="4814088"/>
            <a:chOff x="379609" y="1348800"/>
            <a:chExt cx="7516593" cy="4814088"/>
          </a:xfrm>
        </p:grpSpPr>
        <p:sp>
          <p:nvSpPr>
            <p:cNvPr id="4" name="Arrow: Right 3">
              <a:extLst>
                <a:ext uri="{FF2B5EF4-FFF2-40B4-BE49-F238E27FC236}">
                  <a16:creationId xmlns:a16="http://schemas.microsoft.com/office/drawing/2014/main" id="{08FEAC83-8375-4193-8704-5F372ABA6AB0}"/>
                </a:ext>
              </a:extLst>
            </p:cNvPr>
            <p:cNvSpPr/>
            <p:nvPr/>
          </p:nvSpPr>
          <p:spPr>
            <a:xfrm>
              <a:off x="379609" y="1914525"/>
              <a:ext cx="4097142" cy="732127"/>
            </a:xfrm>
            <a:prstGeom prst="rightArrow">
              <a:avLst/>
            </a:prstGeom>
            <a:solidFill>
              <a:schemeClr val="tx2">
                <a:lumMod val="7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Office BP control</a:t>
              </a:r>
              <a:endParaRPr kumimoji="0" lang="en-ZA" sz="18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p:txBody>
        </p:sp>
        <p:sp>
          <p:nvSpPr>
            <p:cNvPr id="47" name="Arrow: Right 46">
              <a:extLst>
                <a:ext uri="{FF2B5EF4-FFF2-40B4-BE49-F238E27FC236}">
                  <a16:creationId xmlns:a16="http://schemas.microsoft.com/office/drawing/2014/main" id="{AD705B13-CAE5-4007-86D0-B73210062E76}"/>
                </a:ext>
              </a:extLst>
            </p:cNvPr>
            <p:cNvSpPr/>
            <p:nvPr/>
          </p:nvSpPr>
          <p:spPr>
            <a:xfrm>
              <a:off x="563390" y="2793583"/>
              <a:ext cx="3913361" cy="792000"/>
            </a:xfrm>
            <a:prstGeom prst="rightArrow">
              <a:avLst/>
            </a:prstGeom>
            <a:solidFill>
              <a:srgbClr val="00B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24h-BP control</a:t>
              </a:r>
              <a:endParaRPr kumimoji="0" lang="en-ZA" sz="18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p:txBody>
        </p:sp>
        <p:sp>
          <p:nvSpPr>
            <p:cNvPr id="48" name="Arrow: Right 47">
              <a:extLst>
                <a:ext uri="{FF2B5EF4-FFF2-40B4-BE49-F238E27FC236}">
                  <a16:creationId xmlns:a16="http://schemas.microsoft.com/office/drawing/2014/main" id="{66C1F6B4-C728-4638-883D-B5ADA40A586C}"/>
                </a:ext>
              </a:extLst>
            </p:cNvPr>
            <p:cNvSpPr/>
            <p:nvPr/>
          </p:nvSpPr>
          <p:spPr>
            <a:xfrm>
              <a:off x="742950" y="3672643"/>
              <a:ext cx="3733800" cy="732127"/>
            </a:xfrm>
            <a:prstGeom prst="rightArrow">
              <a:avLst/>
            </a:prstGeom>
            <a:solidFill>
              <a:srgbClr val="AE216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CV risk reduction</a:t>
              </a:r>
              <a:endParaRPr kumimoji="0" lang="en-ZA" sz="18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p:txBody>
        </p:sp>
        <p:sp>
          <p:nvSpPr>
            <p:cNvPr id="49" name="Arrow: Right 48">
              <a:extLst>
                <a:ext uri="{FF2B5EF4-FFF2-40B4-BE49-F238E27FC236}">
                  <a16:creationId xmlns:a16="http://schemas.microsoft.com/office/drawing/2014/main" id="{E3CF6326-7B43-4340-9C58-44382A672BBF}"/>
                </a:ext>
              </a:extLst>
            </p:cNvPr>
            <p:cNvSpPr/>
            <p:nvPr/>
          </p:nvSpPr>
          <p:spPr>
            <a:xfrm>
              <a:off x="861753" y="4551702"/>
              <a:ext cx="3614997" cy="732127"/>
            </a:xfrm>
            <a:prstGeom prst="rightArrow">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Good tolerability</a:t>
              </a:r>
              <a:endParaRPr kumimoji="0" lang="en-ZA" sz="16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ZA" sz="17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p:txBody>
        </p:sp>
        <p:sp>
          <p:nvSpPr>
            <p:cNvPr id="50" name="Arrow: Right 49">
              <a:extLst>
                <a:ext uri="{FF2B5EF4-FFF2-40B4-BE49-F238E27FC236}">
                  <a16:creationId xmlns:a16="http://schemas.microsoft.com/office/drawing/2014/main" id="{AED16523-A7F2-41E0-BD6B-DB7C45883506}"/>
                </a:ext>
              </a:extLst>
            </p:cNvPr>
            <p:cNvSpPr/>
            <p:nvPr/>
          </p:nvSpPr>
          <p:spPr>
            <a:xfrm>
              <a:off x="952500" y="5430761"/>
              <a:ext cx="3524249" cy="732127"/>
            </a:xfrm>
            <a:prstGeom prst="rightArrow">
              <a:avLst/>
            </a:prstGeom>
            <a:solidFill>
              <a:srgbClr val="2BBAB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Leading to better adherence</a:t>
              </a:r>
              <a:endParaRPr kumimoji="0" lang="en-ZA" sz="1600" b="1"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endParaRPr>
            </a:p>
          </p:txBody>
        </p:sp>
        <p:sp>
          <p:nvSpPr>
            <p:cNvPr id="6" name="Rectangle 5">
              <a:extLst>
                <a:ext uri="{FF2B5EF4-FFF2-40B4-BE49-F238E27FC236}">
                  <a16:creationId xmlns:a16="http://schemas.microsoft.com/office/drawing/2014/main" id="{F18F8568-5F8E-4693-AC61-FF3871D941B9}"/>
                </a:ext>
              </a:extLst>
            </p:cNvPr>
            <p:cNvSpPr/>
            <p:nvPr/>
          </p:nvSpPr>
          <p:spPr>
            <a:xfrm>
              <a:off x="4703088" y="2006715"/>
              <a:ext cx="1297662"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rPr>
                <a:t>YES</a:t>
              </a:r>
              <a:endParaRPr kumimoji="0" lang="en-ZA"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endParaRPr>
            </a:p>
          </p:txBody>
        </p:sp>
        <p:sp>
          <p:nvSpPr>
            <p:cNvPr id="60" name="Rectangle 59">
              <a:extLst>
                <a:ext uri="{FF2B5EF4-FFF2-40B4-BE49-F238E27FC236}">
                  <a16:creationId xmlns:a16="http://schemas.microsoft.com/office/drawing/2014/main" id="{FD72EC34-2594-42FC-9532-00CBC8A6E3B8}"/>
                </a:ext>
              </a:extLst>
            </p:cNvPr>
            <p:cNvSpPr/>
            <p:nvPr/>
          </p:nvSpPr>
          <p:spPr>
            <a:xfrm>
              <a:off x="6432104" y="2006715"/>
              <a:ext cx="1297662"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rPr>
                <a:t>YES</a:t>
              </a:r>
              <a:endParaRPr kumimoji="0" lang="en-ZA"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endParaRPr>
            </a:p>
          </p:txBody>
        </p:sp>
        <p:sp>
          <p:nvSpPr>
            <p:cNvPr id="7" name="TextBox 6">
              <a:extLst>
                <a:ext uri="{FF2B5EF4-FFF2-40B4-BE49-F238E27FC236}">
                  <a16:creationId xmlns:a16="http://schemas.microsoft.com/office/drawing/2014/main" id="{1B79E6FA-73E6-496E-9B0F-68F3EA930487}"/>
                </a:ext>
              </a:extLst>
            </p:cNvPr>
            <p:cNvSpPr txBox="1"/>
            <p:nvPr/>
          </p:nvSpPr>
          <p:spPr>
            <a:xfrm>
              <a:off x="6315007" y="1352121"/>
              <a:ext cx="1581195" cy="523220"/>
            </a:xfrm>
            <a:prstGeom prst="rect">
              <a:avLst/>
            </a:prstGeom>
            <a:noFill/>
            <a:ln>
              <a:solidFill>
                <a:srgbClr val="FF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42269"/>
                  </a:solidFill>
                  <a:effectLst/>
                  <a:uLnTx/>
                  <a:uFillTx/>
                  <a:latin typeface="Poppins" panose="00000500000000000000" pitchFamily="2" charset="0"/>
                  <a:ea typeface="+mn-ea"/>
                  <a:cs typeface="Poppins" panose="00000500000000000000" pitchFamily="2" charset="0"/>
                </a:rPr>
                <a:t>LONG-ACTING APPROACH</a:t>
              </a:r>
              <a:endParaRPr kumimoji="0" lang="en-ZA" sz="1400" b="0" i="0" u="none" strike="noStrike" kern="1200" cap="none" spc="0" normalizeH="0" baseline="0" noProof="0">
                <a:ln>
                  <a:noFill/>
                </a:ln>
                <a:solidFill>
                  <a:srgbClr val="242269"/>
                </a:solidFill>
                <a:effectLst/>
                <a:uLnTx/>
                <a:uFillTx/>
                <a:latin typeface="Poppins" panose="00000500000000000000" pitchFamily="2" charset="0"/>
                <a:ea typeface="+mn-ea"/>
                <a:cs typeface="Poppins" panose="00000500000000000000" pitchFamily="2" charset="0"/>
              </a:endParaRPr>
            </a:p>
          </p:txBody>
        </p:sp>
        <p:sp>
          <p:nvSpPr>
            <p:cNvPr id="61" name="TextBox 60">
              <a:extLst>
                <a:ext uri="{FF2B5EF4-FFF2-40B4-BE49-F238E27FC236}">
                  <a16:creationId xmlns:a16="http://schemas.microsoft.com/office/drawing/2014/main" id="{6372FF9E-189F-4D45-A983-69F2BB2D8AFA}"/>
                </a:ext>
              </a:extLst>
            </p:cNvPr>
            <p:cNvSpPr txBox="1"/>
            <p:nvPr/>
          </p:nvSpPr>
          <p:spPr>
            <a:xfrm>
              <a:off x="4581457" y="1348800"/>
              <a:ext cx="1581195" cy="523220"/>
            </a:xfrm>
            <a:prstGeom prst="rect">
              <a:avLst/>
            </a:prstGeom>
            <a:noFill/>
            <a:ln>
              <a:solidFill>
                <a:srgbClr val="FF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242269"/>
                  </a:solidFill>
                  <a:effectLst/>
                  <a:uLnTx/>
                  <a:uFillTx/>
                  <a:latin typeface="Poppins" panose="00000500000000000000" pitchFamily="2" charset="0"/>
                  <a:ea typeface="+mn-ea"/>
                  <a:cs typeface="Poppins" panose="00000500000000000000" pitchFamily="2" charset="0"/>
                </a:rPr>
                <a:t>TRADITIONAL APPROACH</a:t>
              </a:r>
              <a:endParaRPr kumimoji="0" lang="en-ZA" sz="1400" b="0" i="0" u="none" strike="noStrike" kern="1200" cap="none" spc="0" normalizeH="0" baseline="0" noProof="0">
                <a:ln>
                  <a:noFill/>
                </a:ln>
                <a:solidFill>
                  <a:srgbClr val="242269"/>
                </a:solidFill>
                <a:effectLst/>
                <a:uLnTx/>
                <a:uFillTx/>
                <a:latin typeface="Poppins" panose="00000500000000000000" pitchFamily="2" charset="0"/>
                <a:ea typeface="+mn-ea"/>
                <a:cs typeface="Poppins" panose="00000500000000000000" pitchFamily="2" charset="0"/>
              </a:endParaRPr>
            </a:p>
          </p:txBody>
        </p:sp>
        <p:sp>
          <p:nvSpPr>
            <p:cNvPr id="62" name="Rectangle 61">
              <a:extLst>
                <a:ext uri="{FF2B5EF4-FFF2-40B4-BE49-F238E27FC236}">
                  <a16:creationId xmlns:a16="http://schemas.microsoft.com/office/drawing/2014/main" id="{B1EAF52F-7B5D-4217-AC53-3ACA2DE64816}"/>
                </a:ext>
              </a:extLst>
            </p:cNvPr>
            <p:cNvSpPr/>
            <p:nvPr/>
          </p:nvSpPr>
          <p:spPr>
            <a:xfrm>
              <a:off x="4697131" y="2902332"/>
              <a:ext cx="1297662"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rPr>
                <a:t>VARIABLE</a:t>
              </a:r>
              <a:endParaRPr kumimoji="0" lang="en-ZA" sz="16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endParaRPr>
            </a:p>
          </p:txBody>
        </p:sp>
        <p:sp>
          <p:nvSpPr>
            <p:cNvPr id="63" name="Rectangle 62">
              <a:extLst>
                <a:ext uri="{FF2B5EF4-FFF2-40B4-BE49-F238E27FC236}">
                  <a16:creationId xmlns:a16="http://schemas.microsoft.com/office/drawing/2014/main" id="{2B9570DD-AF07-4574-BB7D-96A1B06C500C}"/>
                </a:ext>
              </a:extLst>
            </p:cNvPr>
            <p:cNvSpPr/>
            <p:nvPr/>
          </p:nvSpPr>
          <p:spPr>
            <a:xfrm>
              <a:off x="6426147" y="2902332"/>
              <a:ext cx="1302196"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rPr>
                <a:t>YES</a:t>
              </a:r>
              <a:endParaRPr kumimoji="0" lang="en-ZA"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endParaRPr>
            </a:p>
          </p:txBody>
        </p:sp>
        <p:sp>
          <p:nvSpPr>
            <p:cNvPr id="66" name="Rectangle 65">
              <a:extLst>
                <a:ext uri="{FF2B5EF4-FFF2-40B4-BE49-F238E27FC236}">
                  <a16:creationId xmlns:a16="http://schemas.microsoft.com/office/drawing/2014/main" id="{7E87F353-0471-4859-B057-F12D842974C4}"/>
                </a:ext>
              </a:extLst>
            </p:cNvPr>
            <p:cNvSpPr/>
            <p:nvPr/>
          </p:nvSpPr>
          <p:spPr>
            <a:xfrm>
              <a:off x="4697131" y="3765371"/>
              <a:ext cx="1297662"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rPr>
                <a:t>FREQUENTLY UNDETERMINED</a:t>
              </a:r>
              <a:endParaRPr kumimoji="0" lang="en-ZA" sz="11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rPr>
                <a:t> </a:t>
              </a:r>
              <a:endParaRPr kumimoji="0" lang="en-ZA" sz="14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endParaRPr>
            </a:p>
          </p:txBody>
        </p:sp>
        <p:sp>
          <p:nvSpPr>
            <p:cNvPr id="67" name="Rectangle 66">
              <a:extLst>
                <a:ext uri="{FF2B5EF4-FFF2-40B4-BE49-F238E27FC236}">
                  <a16:creationId xmlns:a16="http://schemas.microsoft.com/office/drawing/2014/main" id="{9DC2F697-851A-40D9-B4A7-01EBDA47C16B}"/>
                </a:ext>
              </a:extLst>
            </p:cNvPr>
            <p:cNvSpPr/>
            <p:nvPr/>
          </p:nvSpPr>
          <p:spPr>
            <a:xfrm>
              <a:off x="6426147" y="3765371"/>
              <a:ext cx="1302196"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rPr>
                <a:t>YES</a:t>
              </a:r>
              <a:endParaRPr kumimoji="0" lang="en-ZA"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endParaRPr>
            </a:p>
          </p:txBody>
        </p:sp>
        <p:sp>
          <p:nvSpPr>
            <p:cNvPr id="68" name="Rectangle 67">
              <a:extLst>
                <a:ext uri="{FF2B5EF4-FFF2-40B4-BE49-F238E27FC236}">
                  <a16:creationId xmlns:a16="http://schemas.microsoft.com/office/drawing/2014/main" id="{609A5D88-834C-4983-AA2A-1A2C025FFF31}"/>
                </a:ext>
              </a:extLst>
            </p:cNvPr>
            <p:cNvSpPr/>
            <p:nvPr/>
          </p:nvSpPr>
          <p:spPr>
            <a:xfrm>
              <a:off x="4697131" y="4645379"/>
              <a:ext cx="1297662"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rPr>
                <a:t>VARIABLE</a:t>
              </a:r>
              <a:endParaRPr kumimoji="0" lang="en-ZA" sz="16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endParaRPr>
            </a:p>
          </p:txBody>
        </p:sp>
        <p:sp>
          <p:nvSpPr>
            <p:cNvPr id="69" name="Rectangle 68">
              <a:extLst>
                <a:ext uri="{FF2B5EF4-FFF2-40B4-BE49-F238E27FC236}">
                  <a16:creationId xmlns:a16="http://schemas.microsoft.com/office/drawing/2014/main" id="{CDB64764-D4EB-4BEA-9FAA-50D3314AA071}"/>
                </a:ext>
              </a:extLst>
            </p:cNvPr>
            <p:cNvSpPr/>
            <p:nvPr/>
          </p:nvSpPr>
          <p:spPr>
            <a:xfrm>
              <a:off x="6426147" y="4645379"/>
              <a:ext cx="1302196"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rPr>
                <a:t>YES</a:t>
              </a:r>
              <a:endParaRPr kumimoji="0" lang="en-ZA"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endParaRPr>
            </a:p>
          </p:txBody>
        </p:sp>
        <p:sp>
          <p:nvSpPr>
            <p:cNvPr id="70" name="Rectangle 69">
              <a:extLst>
                <a:ext uri="{FF2B5EF4-FFF2-40B4-BE49-F238E27FC236}">
                  <a16:creationId xmlns:a16="http://schemas.microsoft.com/office/drawing/2014/main" id="{2FBAE91D-90CF-426C-BAB0-14D9B41987E9}"/>
                </a:ext>
              </a:extLst>
            </p:cNvPr>
            <p:cNvSpPr/>
            <p:nvPr/>
          </p:nvSpPr>
          <p:spPr>
            <a:xfrm>
              <a:off x="4697130" y="5555446"/>
              <a:ext cx="1465521"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rPr>
                <a:t>NO</a:t>
              </a:r>
              <a:endParaRPr kumimoji="0" lang="en-ZA" sz="1200" b="1" i="0" u="none" strike="noStrike" kern="1200" cap="none" spc="0" normalizeH="0" baseline="0" noProof="0">
                <a:ln>
                  <a:noFill/>
                </a:ln>
                <a:solidFill>
                  <a:srgbClr val="C00000"/>
                </a:solidFill>
                <a:effectLst/>
                <a:uLnTx/>
                <a:uFillTx/>
                <a:latin typeface="Poppins" panose="00000500000000000000" pitchFamily="2" charset="0"/>
                <a:cs typeface="Poppins" panose="00000500000000000000" pitchFamily="2" charset="0"/>
              </a:endParaRPr>
            </a:p>
          </p:txBody>
        </p:sp>
        <p:sp>
          <p:nvSpPr>
            <p:cNvPr id="71" name="Rectangle 70">
              <a:extLst>
                <a:ext uri="{FF2B5EF4-FFF2-40B4-BE49-F238E27FC236}">
                  <a16:creationId xmlns:a16="http://schemas.microsoft.com/office/drawing/2014/main" id="{02E24669-6225-42E2-9760-9BED49A572F6}"/>
                </a:ext>
              </a:extLst>
            </p:cNvPr>
            <p:cNvSpPr/>
            <p:nvPr/>
          </p:nvSpPr>
          <p:spPr>
            <a:xfrm>
              <a:off x="6426147" y="5555446"/>
              <a:ext cx="1302196" cy="547746"/>
            </a:xfrm>
            <a:prstGeom prst="rect">
              <a:avLst/>
            </a:prstGeom>
            <a:noFill/>
            <a:ln w="12700" cap="rnd">
              <a:solidFill>
                <a:srgbClr val="FF0000"/>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rPr>
                <a:t>YES</a:t>
              </a:r>
              <a:endParaRPr kumimoji="0" lang="en-ZA" sz="1600" b="1" i="0" u="none" strike="noStrike" kern="1200" cap="none" spc="0" normalizeH="0" baseline="0" noProof="0">
                <a:ln>
                  <a:noFill/>
                </a:ln>
                <a:solidFill>
                  <a:srgbClr val="91C361"/>
                </a:solidFill>
                <a:effectLst/>
                <a:uLnTx/>
                <a:uFillTx/>
                <a:latin typeface="Poppins" panose="00000500000000000000" pitchFamily="2" charset="0"/>
                <a:cs typeface="Poppins" panose="00000500000000000000" pitchFamily="2" charset="0"/>
              </a:endParaRPr>
            </a:p>
          </p:txBody>
        </p:sp>
      </p:grpSp>
      <p:sp>
        <p:nvSpPr>
          <p:cNvPr id="74" name="Ellipse 17">
            <a:extLst>
              <a:ext uri="{FF2B5EF4-FFF2-40B4-BE49-F238E27FC236}">
                <a16:creationId xmlns:a16="http://schemas.microsoft.com/office/drawing/2014/main" id="{CCE98F2B-7926-4803-9CC5-C966657EF8E3}"/>
              </a:ext>
            </a:extLst>
          </p:cNvPr>
          <p:cNvSpPr/>
          <p:nvPr/>
        </p:nvSpPr>
        <p:spPr>
          <a:xfrm>
            <a:off x="7679172" y="3850077"/>
            <a:ext cx="239999" cy="240000"/>
          </a:xfrm>
          <a:prstGeom prst="ellipse">
            <a:avLst/>
          </a:prstGeom>
          <a:solidFill>
            <a:schemeClr val="accent4">
              <a:lumMod val="75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fr-FR" sz="1333" b="0"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2</a:t>
            </a:r>
          </a:p>
        </p:txBody>
      </p:sp>
      <p:sp>
        <p:nvSpPr>
          <p:cNvPr id="75" name="Ellipse 17">
            <a:extLst>
              <a:ext uri="{FF2B5EF4-FFF2-40B4-BE49-F238E27FC236}">
                <a16:creationId xmlns:a16="http://schemas.microsoft.com/office/drawing/2014/main" id="{6DEF74C1-54FB-45C6-9558-094E8D89247E}"/>
              </a:ext>
            </a:extLst>
          </p:cNvPr>
          <p:cNvSpPr/>
          <p:nvPr/>
        </p:nvSpPr>
        <p:spPr>
          <a:xfrm>
            <a:off x="7679172" y="4472331"/>
            <a:ext cx="239999" cy="240000"/>
          </a:xfrm>
          <a:prstGeom prst="ellipse">
            <a:avLst/>
          </a:prstGeom>
          <a:solidFill>
            <a:schemeClr val="accent4">
              <a:lumMod val="75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fr-FR" sz="1333" b="0"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3</a:t>
            </a:r>
          </a:p>
        </p:txBody>
      </p:sp>
      <p:sp>
        <p:nvSpPr>
          <p:cNvPr id="76" name="Ellipse 17">
            <a:extLst>
              <a:ext uri="{FF2B5EF4-FFF2-40B4-BE49-F238E27FC236}">
                <a16:creationId xmlns:a16="http://schemas.microsoft.com/office/drawing/2014/main" id="{7F938C0A-83AA-4A92-9C8F-FC5BF32708CE}"/>
              </a:ext>
            </a:extLst>
          </p:cNvPr>
          <p:cNvSpPr/>
          <p:nvPr/>
        </p:nvSpPr>
        <p:spPr>
          <a:xfrm>
            <a:off x="7679873" y="5271279"/>
            <a:ext cx="239999" cy="240000"/>
          </a:xfrm>
          <a:prstGeom prst="ellipse">
            <a:avLst/>
          </a:prstGeom>
          <a:solidFill>
            <a:schemeClr val="accent4">
              <a:lumMod val="75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fr-FR" sz="1333" b="0"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4</a:t>
            </a:r>
          </a:p>
        </p:txBody>
      </p:sp>
      <p:sp>
        <p:nvSpPr>
          <p:cNvPr id="77" name="Ellipse 17">
            <a:extLst>
              <a:ext uri="{FF2B5EF4-FFF2-40B4-BE49-F238E27FC236}">
                <a16:creationId xmlns:a16="http://schemas.microsoft.com/office/drawing/2014/main" id="{5FE95863-56B5-4636-9659-313342B9BA79}"/>
              </a:ext>
            </a:extLst>
          </p:cNvPr>
          <p:cNvSpPr/>
          <p:nvPr/>
        </p:nvSpPr>
        <p:spPr>
          <a:xfrm>
            <a:off x="7679172" y="5782324"/>
            <a:ext cx="239999" cy="240000"/>
          </a:xfrm>
          <a:prstGeom prst="ellipse">
            <a:avLst/>
          </a:prstGeom>
          <a:solidFill>
            <a:schemeClr val="accent4">
              <a:lumMod val="75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fr-FR" sz="1333" b="0" i="0" u="none" strike="noStrike" kern="1200" cap="none" spc="0" normalizeH="0" baseline="0" noProof="0">
                <a:ln>
                  <a:noFill/>
                </a:ln>
                <a:solidFill>
                  <a:srgbClr val="FFFFFF"/>
                </a:solidFill>
                <a:effectLst/>
                <a:uLnTx/>
                <a:uFillTx/>
                <a:latin typeface="Poppins" panose="00000500000000000000" pitchFamily="2" charset="0"/>
                <a:cs typeface="Poppins" panose="00000500000000000000" pitchFamily="2" charset="0"/>
              </a:rPr>
              <a:t>5</a:t>
            </a:r>
          </a:p>
        </p:txBody>
      </p:sp>
      <p:sp>
        <p:nvSpPr>
          <p:cNvPr id="3" name="TextBox 2">
            <a:extLst>
              <a:ext uri="{FF2B5EF4-FFF2-40B4-BE49-F238E27FC236}">
                <a16:creationId xmlns:a16="http://schemas.microsoft.com/office/drawing/2014/main" id="{D40B236E-0B69-55AC-AAAB-2AB3905A0665}"/>
              </a:ext>
            </a:extLst>
          </p:cNvPr>
          <p:cNvSpPr txBox="1"/>
          <p:nvPr/>
        </p:nvSpPr>
        <p:spPr>
          <a:xfrm>
            <a:off x="8009114" y="3085885"/>
            <a:ext cx="4051510"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4BACC6"/>
              </a:buClr>
              <a:buSzTx/>
              <a:buFontTx/>
              <a:buNone/>
              <a:tabLst/>
              <a:defRPr/>
            </a:pPr>
            <a:r>
              <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Treatments should be </a:t>
            </a:r>
            <a:r>
              <a:rPr kumimoji="0" lang="en-US" sz="1400" b="1"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evidence-based in relation to </a:t>
            </a:r>
            <a:r>
              <a:rPr kumimoji="0" lang="en-US" sz="1400" b="1" i="0" u="none" strike="noStrike" kern="1200" cap="none" spc="0" normalizeH="0" baseline="0" noProof="0">
                <a:ln>
                  <a:noFill/>
                </a:ln>
                <a:solidFill>
                  <a:srgbClr val="002060"/>
                </a:solidFill>
                <a:effectLst/>
                <a:highlight>
                  <a:srgbClr val="FFFF00"/>
                </a:highlight>
                <a:uLnTx/>
                <a:uFillTx/>
                <a:latin typeface="Poppins" panose="00000500000000000000" pitchFamily="2" charset="0"/>
                <a:ea typeface="+mn-ea"/>
                <a:cs typeface="Poppins" panose="00000500000000000000" pitchFamily="2" charset="0"/>
              </a:rPr>
              <a:t>morbidity/mortality prevention</a:t>
            </a:r>
            <a:r>
              <a:rPr kumimoji="0" lang="en-US" sz="1400" b="1"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a:t>
            </a:r>
          </a:p>
          <a:p>
            <a:pPr marL="0" marR="0" lvl="0" indent="0" algn="l" defTabSz="914400" rtl="0" eaLnBrk="1" fontAlgn="auto" latinLnBrk="0" hangingPunct="1">
              <a:lnSpc>
                <a:spcPct val="100000"/>
              </a:lnSpc>
              <a:spcBef>
                <a:spcPts val="0"/>
              </a:spcBef>
              <a:spcAft>
                <a:spcPts val="0"/>
              </a:spcAft>
              <a:buClr>
                <a:srgbClr val="4BACC6"/>
              </a:buClr>
              <a:buSzTx/>
              <a:buFontTx/>
              <a:buNone/>
              <a:tabLst/>
              <a:defRPr/>
            </a:pPr>
            <a:endPar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
                <a:srgbClr val="4BACC6"/>
              </a:buClr>
              <a:buSzTx/>
              <a:buFontTx/>
              <a:buNone/>
              <a:tabLst/>
              <a:defRPr/>
            </a:pPr>
            <a:r>
              <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Use a </a:t>
            </a:r>
            <a:r>
              <a:rPr kumimoji="0" lang="en-US" sz="1400" b="1" i="0" u="none" strike="noStrike" kern="1200" cap="none" spc="0" normalizeH="0" baseline="0" noProof="0">
                <a:ln>
                  <a:noFill/>
                </a:ln>
                <a:solidFill>
                  <a:srgbClr val="002060"/>
                </a:solidFill>
                <a:effectLst/>
                <a:highlight>
                  <a:srgbClr val="FFFF00"/>
                </a:highlight>
                <a:uLnTx/>
                <a:uFillTx/>
                <a:latin typeface="Poppins" panose="00000500000000000000" pitchFamily="2" charset="0"/>
                <a:ea typeface="+mn-ea"/>
                <a:cs typeface="Poppins" panose="00000500000000000000" pitchFamily="2" charset="0"/>
              </a:rPr>
              <a:t>once-daily regimen</a:t>
            </a:r>
            <a:r>
              <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 which provides </a:t>
            </a:r>
            <a:r>
              <a:rPr kumimoji="0" lang="en-US" sz="1400" b="1" i="0" u="none" strike="noStrike" kern="1200" cap="none" spc="0" normalizeH="0" baseline="0" noProof="0">
                <a:ln>
                  <a:noFill/>
                </a:ln>
                <a:solidFill>
                  <a:srgbClr val="002060"/>
                </a:solidFill>
                <a:effectLst/>
                <a:highlight>
                  <a:srgbClr val="FFFF00"/>
                </a:highlight>
                <a:uLnTx/>
                <a:uFillTx/>
                <a:latin typeface="Poppins" panose="00000500000000000000" pitchFamily="2" charset="0"/>
                <a:ea typeface="+mn-ea"/>
                <a:cs typeface="Poppins" panose="00000500000000000000" pitchFamily="2" charset="0"/>
              </a:rPr>
              <a:t>24 h blood pressure control</a:t>
            </a:r>
            <a:r>
              <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a:t>
            </a:r>
          </a:p>
          <a:p>
            <a:pPr marL="0" marR="0" lvl="0" indent="0" algn="l" defTabSz="914400" rtl="0" eaLnBrk="1" fontAlgn="auto" latinLnBrk="0" hangingPunct="1">
              <a:lnSpc>
                <a:spcPct val="100000"/>
              </a:lnSpc>
              <a:spcBef>
                <a:spcPts val="0"/>
              </a:spcBef>
              <a:spcAft>
                <a:spcPts val="0"/>
              </a:spcAft>
              <a:buClr>
                <a:srgbClr val="4BACC6"/>
              </a:buClr>
              <a:buSzTx/>
              <a:buFontTx/>
              <a:buNone/>
              <a:tabLst/>
              <a:defRPr/>
            </a:pPr>
            <a:endPar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
                <a:srgbClr val="4BACC6"/>
              </a:buClr>
              <a:buSzTx/>
              <a:buFontTx/>
              <a:buNone/>
              <a:tabLst/>
              <a:defRPr/>
            </a:pPr>
            <a:r>
              <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Evidence of </a:t>
            </a:r>
            <a:r>
              <a:rPr kumimoji="0" lang="en-US" sz="1400" b="1"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benefits of use of the medication in populations to which it is to be applied</a:t>
            </a:r>
            <a:r>
              <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a:t>
            </a:r>
          </a:p>
          <a:p>
            <a:pPr marL="0" marR="0" lvl="0" indent="0" algn="l" defTabSz="914400" rtl="0" eaLnBrk="1" fontAlgn="auto" latinLnBrk="0" hangingPunct="1">
              <a:lnSpc>
                <a:spcPct val="100000"/>
              </a:lnSpc>
              <a:spcBef>
                <a:spcPts val="0"/>
              </a:spcBef>
              <a:spcAft>
                <a:spcPts val="0"/>
              </a:spcAft>
              <a:buClr>
                <a:srgbClr val="4BACC6"/>
              </a:buClr>
              <a:buSzTx/>
              <a:buFontTx/>
              <a:buNone/>
              <a:tabLst/>
              <a:defRPr/>
            </a:pPr>
            <a:endPar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
                <a:srgbClr val="4BACC6"/>
              </a:buClr>
              <a:buSzTx/>
              <a:buFontTx/>
              <a:buNone/>
              <a:tabLst/>
              <a:defRPr/>
            </a:pPr>
            <a:r>
              <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Treatments should be </a:t>
            </a:r>
            <a:r>
              <a:rPr kumimoji="0" lang="en-US" sz="1400" b="1" i="0" u="none" strike="noStrike" kern="1200" cap="none" spc="0" normalizeH="0" baseline="0" noProof="0">
                <a:ln>
                  <a:noFill/>
                </a:ln>
                <a:solidFill>
                  <a:srgbClr val="002060"/>
                </a:solidFill>
                <a:effectLst/>
                <a:highlight>
                  <a:srgbClr val="FFFF00"/>
                </a:highlight>
                <a:uLnTx/>
                <a:uFillTx/>
                <a:latin typeface="Poppins" panose="00000500000000000000" pitchFamily="2" charset="0"/>
                <a:ea typeface="+mn-ea"/>
                <a:cs typeface="Poppins" panose="00000500000000000000" pitchFamily="2" charset="0"/>
              </a:rPr>
              <a:t>well-tolerated</a:t>
            </a:r>
            <a:r>
              <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a:t>
            </a:r>
          </a:p>
          <a:p>
            <a:pPr marL="0" marR="0" lvl="0" indent="0" algn="l" defTabSz="914400" rtl="0" eaLnBrk="1" fontAlgn="auto" latinLnBrk="0" hangingPunct="1">
              <a:lnSpc>
                <a:spcPct val="100000"/>
              </a:lnSpc>
              <a:spcBef>
                <a:spcPts val="0"/>
              </a:spcBef>
              <a:spcAft>
                <a:spcPts val="0"/>
              </a:spcAft>
              <a:buClr>
                <a:srgbClr val="4BACC6"/>
              </a:buClr>
              <a:buSzTx/>
              <a:buFontTx/>
              <a:buNone/>
              <a:tabLst/>
              <a:defRPr/>
            </a:pPr>
            <a:endPar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
                <a:srgbClr val="4BACC6"/>
              </a:buClr>
              <a:buSzTx/>
              <a:buFontTx/>
              <a:buNone/>
              <a:tabLst/>
              <a:defRPr/>
            </a:pPr>
            <a:r>
              <a:rPr kumimoji="0" lang="en-US"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rPr>
              <a:t>Treatments should be affordable and/or cost-effective relative to other agents.</a:t>
            </a:r>
            <a:endParaRPr kumimoji="0" lang="en-ZA" sz="1400" b="0" i="0" u="none" strike="noStrike" kern="1200" cap="none" spc="0" normalizeH="0" baseline="0" noProof="0">
              <a:ln>
                <a:noFill/>
              </a:ln>
              <a:solidFill>
                <a:srgbClr val="002060"/>
              </a:solidFill>
              <a:effectLst/>
              <a:uLnTx/>
              <a:uFillTx/>
              <a:latin typeface="Poppins" panose="00000500000000000000" pitchFamily="2" charset="0"/>
              <a:ea typeface="+mn-ea"/>
              <a:cs typeface="Poppins" panose="00000500000000000000" pitchFamily="2" charset="0"/>
            </a:endParaRPr>
          </a:p>
        </p:txBody>
      </p:sp>
      <p:pic>
        <p:nvPicPr>
          <p:cNvPr id="5" name="Picture 4">
            <a:extLst>
              <a:ext uri="{FF2B5EF4-FFF2-40B4-BE49-F238E27FC236}">
                <a16:creationId xmlns:a16="http://schemas.microsoft.com/office/drawing/2014/main" id="{ADF42183-8B1F-9241-505C-F338AF919F5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47815" y="1464883"/>
            <a:ext cx="1563370" cy="1454928"/>
          </a:xfrm>
          <a:prstGeom prst="rect">
            <a:avLst/>
          </a:prstGeom>
        </p:spPr>
      </p:pic>
      <p:sp>
        <p:nvSpPr>
          <p:cNvPr id="9" name="TextBox 8">
            <a:extLst>
              <a:ext uri="{FF2B5EF4-FFF2-40B4-BE49-F238E27FC236}">
                <a16:creationId xmlns:a16="http://schemas.microsoft.com/office/drawing/2014/main" id="{081195AB-2EB1-20CB-C2FA-3854041EC211}"/>
              </a:ext>
            </a:extLst>
          </p:cNvPr>
          <p:cNvSpPr txBox="1"/>
          <p:nvPr/>
        </p:nvSpPr>
        <p:spPr>
          <a:xfrm>
            <a:off x="7817759" y="1651950"/>
            <a:ext cx="259881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26650"/>
                </a:solidFill>
                <a:effectLst/>
                <a:uLnTx/>
                <a:uFillTx/>
                <a:latin typeface="Poppins" panose="00000500000000000000" pitchFamily="2" charset="0"/>
                <a:ea typeface="+mn-ea"/>
                <a:cs typeface="Poppins" panose="00000500000000000000" pitchFamily="2" charset="0"/>
              </a:rPr>
              <a:t>2020 ISH Guideline recommends:</a:t>
            </a:r>
            <a:endParaRPr kumimoji="0" lang="en-ZA" sz="1800" b="1" i="0" u="none" strike="noStrike" kern="1200" cap="none" spc="0" normalizeH="0" baseline="0" noProof="0">
              <a:ln>
                <a:noFill/>
              </a:ln>
              <a:solidFill>
                <a:srgbClr val="F26650"/>
              </a:solidFill>
              <a:effectLst/>
              <a:uLnTx/>
              <a:uFillTx/>
              <a:latin typeface="Poppins" panose="00000500000000000000" pitchFamily="2" charset="0"/>
              <a:ea typeface="+mn-ea"/>
              <a:cs typeface="Poppins" panose="00000500000000000000" pitchFamily="2" charset="0"/>
            </a:endParaRPr>
          </a:p>
        </p:txBody>
      </p:sp>
    </p:spTree>
    <p:extLst>
      <p:ext uri="{BB962C8B-B14F-4D97-AF65-F5344CB8AC3E}">
        <p14:creationId xmlns:p14="http://schemas.microsoft.com/office/powerpoint/2010/main" val="38941854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95DDC4-327A-77C0-9817-B6D59BB334EF}"/>
            </a:ext>
          </a:extLst>
        </p:cNvPr>
        <p:cNvGrpSpPr/>
        <p:nvPr/>
      </p:nvGrpSpPr>
      <p:grpSpPr>
        <a:xfrm>
          <a:off x="0" y="0"/>
          <a:ext cx="0" cy="0"/>
          <a:chOff x="0" y="0"/>
          <a:chExt cx="0" cy="0"/>
        </a:xfrm>
      </p:grpSpPr>
      <p:sp>
        <p:nvSpPr>
          <p:cNvPr id="3" name="Titre 1">
            <a:extLst>
              <a:ext uri="{FF2B5EF4-FFF2-40B4-BE49-F238E27FC236}">
                <a16:creationId xmlns:a16="http://schemas.microsoft.com/office/drawing/2014/main" id="{888196A5-BEDC-01A2-D803-A266554299B7}"/>
              </a:ext>
            </a:extLst>
          </p:cNvPr>
          <p:cNvSpPr txBox="1">
            <a:spLocks/>
          </p:cNvSpPr>
          <p:nvPr/>
        </p:nvSpPr>
        <p:spPr>
          <a:xfrm>
            <a:off x="293026" y="294289"/>
            <a:ext cx="11898974" cy="989402"/>
          </a:xfrm>
          <a:prstGeom prst="rect">
            <a:avLst/>
          </a:prstGeom>
        </p:spPr>
        <p:txBody>
          <a:bodyPr lIns="91440" tIns="45720" rIns="91440" bIns="45720" anchor="t">
            <a:norm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GB" sz="2400" i="0" u="none" strike="noStrike" kern="1200" cap="none" spc="0" normalizeH="0" baseline="0" noProof="0" dirty="0">
                <a:ln>
                  <a:noFill/>
                </a:ln>
                <a:solidFill>
                  <a:srgbClr val="F26650"/>
                </a:solidFill>
                <a:effectLst/>
                <a:uLnTx/>
                <a:uFillTx/>
                <a:latin typeface="+mj-lt"/>
                <a:ea typeface="+mj-ea"/>
                <a:cs typeface="Poppins"/>
              </a:rPr>
              <a:t>ESC 2024 Guidelines: </a:t>
            </a:r>
            <a:r>
              <a:rPr kumimoji="0" lang="en-GB" sz="2400" i="0" u="none" strike="noStrike" kern="1200" cap="none" spc="0" normalizeH="0" baseline="0" noProof="0" dirty="0">
                <a:ln>
                  <a:noFill/>
                </a:ln>
                <a:solidFill>
                  <a:srgbClr val="0070C0"/>
                </a:solidFill>
                <a:effectLst/>
                <a:uLnTx/>
                <a:uFillTx/>
                <a:latin typeface="+mj-lt"/>
                <a:ea typeface="+mj-ea"/>
                <a:cs typeface="Poppins"/>
              </a:rPr>
              <a:t>Recommended Strategies to Improve Adherence to Antihypertensive Agents</a:t>
            </a:r>
          </a:p>
        </p:txBody>
      </p:sp>
      <p:sp>
        <p:nvSpPr>
          <p:cNvPr id="8" name="TextBox 7">
            <a:extLst>
              <a:ext uri="{FF2B5EF4-FFF2-40B4-BE49-F238E27FC236}">
                <a16:creationId xmlns:a16="http://schemas.microsoft.com/office/drawing/2014/main" id="{81230E2B-DDD2-2B8B-329E-DDA0E03FEF47}"/>
              </a:ext>
            </a:extLst>
          </p:cNvPr>
          <p:cNvSpPr txBox="1"/>
          <p:nvPr/>
        </p:nvSpPr>
        <p:spPr>
          <a:xfrm>
            <a:off x="1433219" y="6370687"/>
            <a:ext cx="10540138" cy="48731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200"/>
              </a:spcBef>
              <a:spcAft>
                <a:spcPts val="0"/>
              </a:spcAft>
              <a:buClrTx/>
              <a:buSzTx/>
              <a:buFontTx/>
              <a:buNone/>
              <a:tabLst/>
              <a:defRPr/>
            </a:pPr>
            <a:r>
              <a:rPr kumimoji="0" lang="en-US" sz="800" i="0"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rPr>
              <a:t>G. Mancia, et al. 2023 ESH Guidelines for the management of arterial hypertension The Task Force for the management of arterial hypertension of the European Society of Hypertension: endorsed by the International Society of Hypertension (ISH) and the European Renal Association (ERA) J </a:t>
            </a:r>
            <a:r>
              <a:rPr kumimoji="0" lang="en-US" sz="800" i="0" u="none" strike="noStrike" kern="1200" cap="none" spc="0" normalizeH="0" baseline="0" noProof="0" dirty="0" err="1">
                <a:ln>
                  <a:noFill/>
                </a:ln>
                <a:solidFill>
                  <a:srgbClr val="000000"/>
                </a:solidFill>
                <a:effectLst/>
                <a:uLnTx/>
                <a:uFillTx/>
                <a:latin typeface="Poppins" panose="00000500000000000000" pitchFamily="2" charset="0"/>
                <a:cs typeface="Poppins" panose="00000500000000000000" pitchFamily="2" charset="0"/>
              </a:rPr>
              <a:t>Hypertens</a:t>
            </a:r>
            <a:r>
              <a:rPr kumimoji="0" lang="en-US" sz="800" i="0"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rPr>
              <a:t>, 41 (2023), pp. 1874-2071.</a:t>
            </a:r>
          </a:p>
          <a:p>
            <a:pPr marL="0" marR="0" lvl="0" indent="0" algn="r" defTabSz="914400" rtl="0" eaLnBrk="1" fontAlgn="auto" latinLnBrk="0" hangingPunct="1">
              <a:lnSpc>
                <a:spcPct val="100000"/>
              </a:lnSpc>
              <a:spcBef>
                <a:spcPts val="200"/>
              </a:spcBef>
              <a:spcAft>
                <a:spcPts val="0"/>
              </a:spcAft>
              <a:buClrTx/>
              <a:buSzTx/>
              <a:buFontTx/>
              <a:buNone/>
              <a:tabLst/>
              <a:defRPr/>
            </a:pPr>
            <a:r>
              <a:rPr kumimoji="0" lang="en-GB" sz="800" i="0"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rPr>
              <a:t>. </a:t>
            </a:r>
            <a:endParaRPr kumimoji="0" lang="en-BE" sz="800" i="0"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endParaRPr>
          </a:p>
        </p:txBody>
      </p:sp>
      <p:pic>
        <p:nvPicPr>
          <p:cNvPr id="6" name="Picture 5">
            <a:extLst>
              <a:ext uri="{FF2B5EF4-FFF2-40B4-BE49-F238E27FC236}">
                <a16:creationId xmlns:a16="http://schemas.microsoft.com/office/drawing/2014/main" id="{AB53EF93-5CA0-B434-FEF6-0774D7B50C2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04658" y="1083293"/>
            <a:ext cx="6199318" cy="4813091"/>
          </a:xfrm>
          <a:prstGeom prst="rect">
            <a:avLst/>
          </a:prstGeom>
        </p:spPr>
      </p:pic>
      <p:sp>
        <p:nvSpPr>
          <p:cNvPr id="9" name="TextBox 8">
            <a:extLst>
              <a:ext uri="{FF2B5EF4-FFF2-40B4-BE49-F238E27FC236}">
                <a16:creationId xmlns:a16="http://schemas.microsoft.com/office/drawing/2014/main" id="{A2EF1EB7-20EB-01B7-0A07-00981ADB83D9}"/>
              </a:ext>
            </a:extLst>
          </p:cNvPr>
          <p:cNvSpPr txBox="1"/>
          <p:nvPr/>
        </p:nvSpPr>
        <p:spPr>
          <a:xfrm>
            <a:off x="694214" y="1782395"/>
            <a:ext cx="3145395" cy="3293209"/>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70C0"/>
                </a:solidFill>
                <a:effectLst/>
                <a:uLnTx/>
                <a:uFillTx/>
                <a:latin typeface="Century Gothic"/>
                <a:ea typeface="+mn-ea"/>
                <a:cs typeface="+mn-cs"/>
              </a:rPr>
              <a:t>Non-adherence to BP-lowering therapy depends on many factors.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70C0"/>
              </a:solidFill>
              <a:effectLst/>
              <a:uLnTx/>
              <a:uFillTx/>
              <a:latin typeface="Century Gothic"/>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n-US" sz="1600" b="1" i="0" u="none" strike="noStrike" kern="1200" cap="none" spc="0" normalizeH="0" baseline="0" noProof="0" dirty="0">
                <a:ln>
                  <a:noFill/>
                </a:ln>
                <a:solidFill>
                  <a:srgbClr val="0070C0"/>
                </a:solidFill>
                <a:effectLst/>
                <a:uLnTx/>
                <a:uFillTx/>
                <a:latin typeface="Century Gothic"/>
                <a:ea typeface="+mn-ea"/>
                <a:cs typeface="+mn-cs"/>
              </a:rPr>
              <a:t>Effective </a:t>
            </a:r>
            <a:r>
              <a:rPr kumimoji="0" lang="en-US" sz="1600" b="1" i="0" u="none" strike="noStrike" kern="1200" cap="none" spc="0" normalizeH="0" baseline="0" noProof="0" dirty="0">
                <a:ln>
                  <a:noFill/>
                </a:ln>
                <a:solidFill>
                  <a:srgbClr val="F26650"/>
                </a:solidFill>
                <a:effectLst/>
                <a:uLnTx/>
                <a:uFillTx/>
                <a:latin typeface="Century Gothic"/>
                <a:ea typeface="+mn-ea"/>
                <a:cs typeface="+mn-cs"/>
              </a:rPr>
              <a:t>patient–physician communication </a:t>
            </a:r>
            <a:r>
              <a:rPr kumimoji="0" lang="en-US" sz="1600" b="1" i="0" u="none" strike="noStrike" kern="1200" cap="none" spc="0" normalizeH="0" baseline="0" noProof="0" dirty="0">
                <a:ln>
                  <a:noFill/>
                </a:ln>
                <a:solidFill>
                  <a:srgbClr val="0070C0"/>
                </a:solidFill>
                <a:effectLst/>
                <a:uLnTx/>
                <a:uFillTx/>
                <a:latin typeface="Century Gothic"/>
                <a:ea typeface="+mn-ea"/>
                <a:cs typeface="+mn-cs"/>
              </a:rPr>
              <a:t>is crucial to improve adherence.</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lang="en-US" sz="1600" b="1" dirty="0">
                <a:solidFill>
                  <a:srgbClr val="F26650"/>
                </a:solidFill>
              </a:rPr>
              <a:t>Single-pill combinations </a:t>
            </a:r>
            <a:r>
              <a:rPr lang="en-US" sz="1600" b="1" dirty="0">
                <a:solidFill>
                  <a:srgbClr val="0070C0"/>
                </a:solidFill>
              </a:rPr>
              <a:t>improve persistence in BP-lowering treatment and are associated with lower all-cause mortality</a:t>
            </a:r>
          </a:p>
          <a:p>
            <a:pPr marL="285750" marR="0" lvl="0" indent="-285750" algn="l" defTabSz="914400" rtl="0" eaLnBrk="1" fontAlgn="auto" latinLnBrk="0" hangingPunct="1">
              <a:lnSpc>
                <a:spcPct val="100000"/>
              </a:lnSpc>
              <a:spcBef>
                <a:spcPts val="0"/>
              </a:spcBef>
              <a:spcAft>
                <a:spcPts val="0"/>
              </a:spcAft>
              <a:buClrTx/>
              <a:buSzTx/>
              <a:buFontTx/>
              <a:buChar char="-"/>
              <a:tabLst/>
              <a:defRPr/>
            </a:pPr>
            <a:endParaRPr kumimoji="0" lang="en-US" sz="1600" b="1" i="0" u="none" strike="noStrike" kern="1200" cap="none" spc="0" normalizeH="0" baseline="0" noProof="0" dirty="0">
              <a:ln>
                <a:noFill/>
              </a:ln>
              <a:solidFill>
                <a:srgbClr val="0070C0"/>
              </a:solidFill>
              <a:effectLst/>
              <a:uLnTx/>
              <a:uFillTx/>
              <a:latin typeface="Century Gothic"/>
              <a:ea typeface="+mn-ea"/>
              <a:cs typeface="+mn-cs"/>
            </a:endParaRPr>
          </a:p>
        </p:txBody>
      </p:sp>
    </p:spTree>
    <p:extLst>
      <p:ext uri="{BB962C8B-B14F-4D97-AF65-F5344CB8AC3E}">
        <p14:creationId xmlns:p14="http://schemas.microsoft.com/office/powerpoint/2010/main" val="338817651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ular Callout 10">
            <a:extLst>
              <a:ext uri="{FF2B5EF4-FFF2-40B4-BE49-F238E27FC236}">
                <a16:creationId xmlns:a16="http://schemas.microsoft.com/office/drawing/2014/main" id="{514CB40B-A00F-1E4F-A87F-BA5FED2FAD32}"/>
              </a:ext>
            </a:extLst>
          </p:cNvPr>
          <p:cNvSpPr/>
          <p:nvPr/>
        </p:nvSpPr>
        <p:spPr>
          <a:xfrm>
            <a:off x="635577" y="1695138"/>
            <a:ext cx="10920846" cy="1569539"/>
          </a:xfrm>
          <a:prstGeom prst="wedgeRoundRectCallout">
            <a:avLst>
              <a:gd name="adj1" fmla="val 52874"/>
              <a:gd name="adj2" fmla="val 35528"/>
              <a:gd name="adj3" fmla="val 16667"/>
            </a:avLst>
          </a:prstGeom>
          <a:solidFill>
            <a:schemeClr val="accent5"/>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4" name="TextBox 3">
            <a:extLst>
              <a:ext uri="{FF2B5EF4-FFF2-40B4-BE49-F238E27FC236}">
                <a16:creationId xmlns:a16="http://schemas.microsoft.com/office/drawing/2014/main" id="{75722602-6985-CB7F-D3C5-F0E8EC2FC4AF}"/>
              </a:ext>
            </a:extLst>
          </p:cNvPr>
          <p:cNvSpPr txBox="1"/>
          <p:nvPr/>
        </p:nvSpPr>
        <p:spPr>
          <a:xfrm>
            <a:off x="567816" y="4973553"/>
            <a:ext cx="10869441" cy="954107"/>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Maintaining a blame-free environment and providing patients with praise for goal achievement are essential for a trusting and effective relationship between patient and physician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Patients may have challenges communicating adherence barriers to their healthcare team or have difficulty understanding the health consequences of nonadherence</a:t>
            </a:r>
            <a:endParaRPr kumimoji="0" lang="fr-FR" sz="14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6" name="TextBox 5">
            <a:extLst>
              <a:ext uri="{FF2B5EF4-FFF2-40B4-BE49-F238E27FC236}">
                <a16:creationId xmlns:a16="http://schemas.microsoft.com/office/drawing/2014/main" id="{3F57EED1-5055-6DD7-606C-BE15D653E94C}"/>
              </a:ext>
            </a:extLst>
          </p:cNvPr>
          <p:cNvSpPr txBox="1"/>
          <p:nvPr/>
        </p:nvSpPr>
        <p:spPr>
          <a:xfrm>
            <a:off x="635577" y="1202127"/>
            <a:ext cx="616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Good questioning</a:t>
            </a:r>
          </a:p>
        </p:txBody>
      </p:sp>
      <p:sp>
        <p:nvSpPr>
          <p:cNvPr id="7" name="Chevron 6">
            <a:extLst>
              <a:ext uri="{FF2B5EF4-FFF2-40B4-BE49-F238E27FC236}">
                <a16:creationId xmlns:a16="http://schemas.microsoft.com/office/drawing/2014/main" id="{A1DA76D3-0F2B-CFE1-0761-C66B6FFCF859}"/>
              </a:ext>
            </a:extLst>
          </p:cNvPr>
          <p:cNvSpPr/>
          <p:nvPr/>
        </p:nvSpPr>
        <p:spPr>
          <a:xfrm>
            <a:off x="331154" y="1240632"/>
            <a:ext cx="304423" cy="304423"/>
          </a:xfrm>
          <a:prstGeom prst="chevron">
            <a:avLst/>
          </a:prstGeom>
          <a:solidFill>
            <a:schemeClr val="accent2"/>
          </a:solidFill>
          <a:ln>
            <a:solidFill>
              <a:schemeClr val="accent2"/>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91C361"/>
              </a:solidFill>
              <a:effectLst/>
              <a:uLnTx/>
              <a:uFillTx/>
              <a:latin typeface="Century Gothic" panose="020B0502020202020204" pitchFamily="34" charset="0"/>
              <a:ea typeface="+mn-ea"/>
              <a:cs typeface="+mn-cs"/>
            </a:endParaRPr>
          </a:p>
        </p:txBody>
      </p:sp>
      <p:sp>
        <p:nvSpPr>
          <p:cNvPr id="8" name="TextBox 7">
            <a:extLst>
              <a:ext uri="{FF2B5EF4-FFF2-40B4-BE49-F238E27FC236}">
                <a16:creationId xmlns:a16="http://schemas.microsoft.com/office/drawing/2014/main" id="{4BAFBA5E-E96D-548D-CAD3-06A347B29067}"/>
              </a:ext>
            </a:extLst>
          </p:cNvPr>
          <p:cNvSpPr txBox="1"/>
          <p:nvPr/>
        </p:nvSpPr>
        <p:spPr>
          <a:xfrm>
            <a:off x="635577" y="3481640"/>
            <a:ext cx="616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Bad questioning</a:t>
            </a:r>
          </a:p>
        </p:txBody>
      </p:sp>
      <p:sp>
        <p:nvSpPr>
          <p:cNvPr id="9" name="Chevron 8">
            <a:extLst>
              <a:ext uri="{FF2B5EF4-FFF2-40B4-BE49-F238E27FC236}">
                <a16:creationId xmlns:a16="http://schemas.microsoft.com/office/drawing/2014/main" id="{4BB34DBB-5D3B-5968-C5C4-CAA088701634}"/>
              </a:ext>
            </a:extLst>
          </p:cNvPr>
          <p:cNvSpPr/>
          <p:nvPr/>
        </p:nvSpPr>
        <p:spPr>
          <a:xfrm>
            <a:off x="331154" y="3520145"/>
            <a:ext cx="304423" cy="304423"/>
          </a:xfrm>
          <a:prstGeom prst="chevron">
            <a:avLst/>
          </a:prstGeom>
          <a:solidFill>
            <a:schemeClr val="accent2"/>
          </a:solidFill>
          <a:ln>
            <a:solidFill>
              <a:schemeClr val="accent2"/>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91C361"/>
              </a:solidFill>
              <a:effectLst/>
              <a:uLnTx/>
              <a:uFillTx/>
              <a:latin typeface="Century Gothic" panose="020B0502020202020204" pitchFamily="34" charset="0"/>
              <a:ea typeface="+mn-ea"/>
              <a:cs typeface="+mn-cs"/>
            </a:endParaRPr>
          </a:p>
        </p:txBody>
      </p:sp>
      <p:sp>
        <p:nvSpPr>
          <p:cNvPr id="10" name="TextBox 9">
            <a:extLst>
              <a:ext uri="{FF2B5EF4-FFF2-40B4-BE49-F238E27FC236}">
                <a16:creationId xmlns:a16="http://schemas.microsoft.com/office/drawing/2014/main" id="{BD689228-331C-6DC5-3369-77FF2F3E3C3C}"/>
              </a:ext>
            </a:extLst>
          </p:cNvPr>
          <p:cNvSpPr txBox="1"/>
          <p:nvPr/>
        </p:nvSpPr>
        <p:spPr>
          <a:xfrm>
            <a:off x="805563" y="1778831"/>
            <a:ext cx="10920846" cy="1276568"/>
          </a:xfrm>
          <a:prstGeom prst="rect">
            <a:avLst/>
          </a:prstGeom>
          <a:noFill/>
        </p:spPr>
        <p:txBody>
          <a:bodyPr wrap="square" rtlCol="0">
            <a:spAutoFit/>
          </a:bodyPr>
          <a:lstStyle/>
          <a:p>
            <a:pPr marL="285750" marR="0" lvl="0"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When you feel your blood pressure is under control, do you sometimes stop taking your medicine?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Taking medication every day is a real inconvenience for some people. Do you ever feel hassled about sticking to your blood pressure treatment plan?</a:t>
            </a:r>
          </a:p>
          <a:p>
            <a:pPr marL="285750" marR="0" lvl="0"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How often do you have difficulty remembering to take all your blood pressure medication?</a:t>
            </a:r>
          </a:p>
        </p:txBody>
      </p:sp>
      <p:sp>
        <p:nvSpPr>
          <p:cNvPr id="12" name="Rounded Rectangular Callout 11">
            <a:extLst>
              <a:ext uri="{FF2B5EF4-FFF2-40B4-BE49-F238E27FC236}">
                <a16:creationId xmlns:a16="http://schemas.microsoft.com/office/drawing/2014/main" id="{075008DD-654A-5840-2E99-1EFA255ABFD1}"/>
              </a:ext>
            </a:extLst>
          </p:cNvPr>
          <p:cNvSpPr/>
          <p:nvPr/>
        </p:nvSpPr>
        <p:spPr>
          <a:xfrm>
            <a:off x="695483" y="3972226"/>
            <a:ext cx="10920846" cy="830997"/>
          </a:xfrm>
          <a:prstGeom prst="wedgeRoundRectCallout">
            <a:avLst>
              <a:gd name="adj1" fmla="val -53184"/>
              <a:gd name="adj2" fmla="val 37473"/>
              <a:gd name="adj3" fmla="val 16667"/>
            </a:avLst>
          </a:prstGeom>
          <a:solidFill>
            <a:srgbClr val="0070C0"/>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13" name="TextBox 12">
            <a:extLst>
              <a:ext uri="{FF2B5EF4-FFF2-40B4-BE49-F238E27FC236}">
                <a16:creationId xmlns:a16="http://schemas.microsoft.com/office/drawing/2014/main" id="{08AE80CD-B57C-686F-7183-56DFC4C324B4}"/>
              </a:ext>
            </a:extLst>
          </p:cNvPr>
          <p:cNvSpPr txBox="1"/>
          <p:nvPr/>
        </p:nvSpPr>
        <p:spPr>
          <a:xfrm>
            <a:off x="827335" y="4206314"/>
            <a:ext cx="5067413"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You take your medicine every day, don't you?</a:t>
            </a:r>
          </a:p>
        </p:txBody>
      </p:sp>
      <p:sp>
        <p:nvSpPr>
          <p:cNvPr id="5" name="Titre 1">
            <a:extLst>
              <a:ext uri="{FF2B5EF4-FFF2-40B4-BE49-F238E27FC236}">
                <a16:creationId xmlns:a16="http://schemas.microsoft.com/office/drawing/2014/main" id="{713EF6AC-4B70-CB18-ABE5-AB0AD602FE48}"/>
              </a:ext>
            </a:extLst>
          </p:cNvPr>
          <p:cNvSpPr txBox="1">
            <a:spLocks/>
          </p:cNvSpPr>
          <p:nvPr/>
        </p:nvSpPr>
        <p:spPr>
          <a:xfrm>
            <a:off x="483365" y="123496"/>
            <a:ext cx="10475498" cy="989402"/>
          </a:xfrm>
          <a:prstGeom prst="rect">
            <a:avLst/>
          </a:prstGeom>
        </p:spPr>
        <p:txBody>
          <a:bodyPr lIns="91440" tIns="45720" rIns="91440" bIns="45720" anchor="t">
            <a:normAutofit lnSpcReduction="10000"/>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GB" sz="2800" i="0" u="none" strike="noStrike" kern="1200" cap="none" spc="0" normalizeH="0" baseline="0" noProof="0" dirty="0">
                <a:ln>
                  <a:noFill/>
                </a:ln>
                <a:solidFill>
                  <a:srgbClr val="0070C0"/>
                </a:solidFill>
                <a:effectLst/>
                <a:uLnTx/>
                <a:uFillTx/>
                <a:latin typeface="+mj-lt"/>
                <a:ea typeface="+mj-ea"/>
                <a:cs typeface="Poppins"/>
              </a:rPr>
              <a:t>Ask the Question in a Manner that Does not Embarrass or Shame the Patient (Blame Free Environment)</a:t>
            </a:r>
            <a:r>
              <a:rPr kumimoji="0" lang="en-GB" sz="2800" i="0" u="none" strike="noStrike" kern="1200" cap="none" spc="0" normalizeH="0" baseline="30000" noProof="0" dirty="0">
                <a:ln>
                  <a:noFill/>
                </a:ln>
                <a:solidFill>
                  <a:srgbClr val="0070C0"/>
                </a:solidFill>
                <a:effectLst/>
                <a:uLnTx/>
                <a:uFillTx/>
                <a:latin typeface="+mj-lt"/>
                <a:ea typeface="+mj-ea"/>
                <a:cs typeface="Poppins"/>
              </a:rPr>
              <a:t>1</a:t>
            </a:r>
            <a:r>
              <a:rPr kumimoji="0" lang="en-GB" sz="2800" i="0" u="none" strike="noStrike" kern="1200" cap="none" spc="0" normalizeH="0" baseline="0" noProof="0" dirty="0">
                <a:ln>
                  <a:noFill/>
                </a:ln>
                <a:solidFill>
                  <a:srgbClr val="0070C0"/>
                </a:solidFill>
                <a:effectLst/>
                <a:uLnTx/>
                <a:uFillTx/>
                <a:latin typeface="+mj-lt"/>
                <a:ea typeface="+mj-ea"/>
                <a:cs typeface="Poppins"/>
              </a:rPr>
              <a:t> </a:t>
            </a:r>
          </a:p>
        </p:txBody>
      </p:sp>
      <p:sp>
        <p:nvSpPr>
          <p:cNvPr id="14" name="TextBox 13">
            <a:extLst>
              <a:ext uri="{FF2B5EF4-FFF2-40B4-BE49-F238E27FC236}">
                <a16:creationId xmlns:a16="http://schemas.microsoft.com/office/drawing/2014/main" id="{EE38798B-DD1C-226E-983F-C1BFED3B7672}"/>
              </a:ext>
            </a:extLst>
          </p:cNvPr>
          <p:cNvSpPr txBox="1"/>
          <p:nvPr/>
        </p:nvSpPr>
        <p:spPr>
          <a:xfrm>
            <a:off x="100372" y="6513832"/>
            <a:ext cx="11804328" cy="230832"/>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Poppins" panose="00000500000000000000" pitchFamily="2" charset="0"/>
                <a:ea typeface="Roboto" panose="02000000000000000000" pitchFamily="2" charset="0"/>
                <a:cs typeface="Poppins" panose="00000500000000000000" pitchFamily="2" charset="0"/>
                <a:hlinkClick r:id="rId2">
                  <a:extLst>
                    <a:ext uri="{A12FA001-AC4F-418D-AE19-62706E023703}">
                      <ahyp:hlinkClr xmlns:ahyp="http://schemas.microsoft.com/office/drawing/2018/hyperlinkcolor" val="tx"/>
                    </a:ext>
                  </a:extLst>
                </a:hlinkClick>
              </a:rPr>
              <a:t>Brown MT, Sinsky CA</a:t>
            </a:r>
            <a:r>
              <a:rPr kumimoji="0" lang="en-GB" sz="900" b="0" i="1" u="none" strike="noStrike" kern="1200" cap="none" spc="0" normalizeH="0" baseline="0" noProof="0" dirty="0">
                <a:ln>
                  <a:noFill/>
                </a:ln>
                <a:solidFill>
                  <a:srgbClr val="000000"/>
                </a:solidFill>
                <a:effectLst/>
                <a:uLnTx/>
                <a:uFillTx/>
                <a:latin typeface="Poppins" panose="00000500000000000000" pitchFamily="2" charset="0"/>
                <a:ea typeface="Roboto" panose="02000000000000000000" pitchFamily="2" charset="0"/>
                <a:cs typeface="Poppins" panose="00000500000000000000" pitchFamily="2" charset="0"/>
                <a:hlinkClick r:id="rId2">
                  <a:extLst>
                    <a:ext uri="{A12FA001-AC4F-418D-AE19-62706E023703}">
                      <ahyp:hlinkClr xmlns:ahyp="http://schemas.microsoft.com/office/drawing/2018/hyperlinkcolor" val="tx"/>
                    </a:ext>
                  </a:extLst>
                </a:hlinkClick>
              </a:rPr>
              <a:t>. </a:t>
            </a:r>
            <a:r>
              <a:rPr kumimoji="0" lang="fr-FR" sz="900" b="0" i="1"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hlinkClick r:id="rId2">
                  <a:extLst>
                    <a:ext uri="{A12FA001-AC4F-418D-AE19-62706E023703}">
                      <ahyp:hlinkClr xmlns:ahyp="http://schemas.microsoft.com/office/drawing/2018/hyperlinkcolor" val="tx"/>
                    </a:ext>
                  </a:extLst>
                </a:hlinkClick>
              </a:rPr>
              <a:t>Fam </a:t>
            </a:r>
            <a:r>
              <a:rPr kumimoji="0" lang="fr-FR" sz="900" b="0" i="1" u="none" strike="noStrike" kern="1200" cap="none" spc="0" normalizeH="0" baseline="0" noProof="0" dirty="0" err="1">
                <a:ln>
                  <a:noFill/>
                </a:ln>
                <a:solidFill>
                  <a:srgbClr val="000000"/>
                </a:solidFill>
                <a:effectLst/>
                <a:uLnTx/>
                <a:uFillTx/>
                <a:latin typeface="Poppins" panose="00000500000000000000" pitchFamily="2" charset="0"/>
                <a:cs typeface="Poppins" panose="00000500000000000000" pitchFamily="2" charset="0"/>
                <a:hlinkClick r:id="rId2">
                  <a:extLst>
                    <a:ext uri="{A12FA001-AC4F-418D-AE19-62706E023703}">
                      <ahyp:hlinkClr xmlns:ahyp="http://schemas.microsoft.com/office/drawing/2018/hyperlinkcolor" val="tx"/>
                    </a:ext>
                  </a:extLst>
                </a:hlinkClick>
              </a:rPr>
              <a:t>Pract</a:t>
            </a:r>
            <a:r>
              <a:rPr kumimoji="0" lang="fr-FR" sz="900" b="0" i="1"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hlinkClick r:id="rId2">
                  <a:extLst>
                    <a:ext uri="{A12FA001-AC4F-418D-AE19-62706E023703}">
                      <ahyp:hlinkClr xmlns:ahyp="http://schemas.microsoft.com/office/drawing/2018/hyperlinkcolor" val="tx"/>
                    </a:ext>
                  </a:extLst>
                </a:hlinkClick>
              </a:rPr>
              <a:t> </a:t>
            </a:r>
            <a:r>
              <a:rPr kumimoji="0" lang="fr-FR" sz="900" b="0" i="1" u="none" strike="noStrike" kern="1200" cap="none" spc="0" normalizeH="0" baseline="0" noProof="0" dirty="0" err="1">
                <a:ln>
                  <a:noFill/>
                </a:ln>
                <a:solidFill>
                  <a:srgbClr val="000000"/>
                </a:solidFill>
                <a:effectLst/>
                <a:uLnTx/>
                <a:uFillTx/>
                <a:latin typeface="Poppins" panose="00000500000000000000" pitchFamily="2" charset="0"/>
                <a:cs typeface="Poppins" panose="00000500000000000000" pitchFamily="2" charset="0"/>
                <a:hlinkClick r:id="rId2">
                  <a:extLst>
                    <a:ext uri="{A12FA001-AC4F-418D-AE19-62706E023703}">
                      <ahyp:hlinkClr xmlns:ahyp="http://schemas.microsoft.com/office/drawing/2018/hyperlinkcolor" val="tx"/>
                    </a:ext>
                  </a:extLst>
                </a:hlinkClick>
              </a:rPr>
              <a:t>Manag</a:t>
            </a:r>
            <a:r>
              <a:rPr kumimoji="0" lang="fr-FR" sz="900" b="0" i="1"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hlinkClick r:id="rId2">
                  <a:extLst>
                    <a:ext uri="{A12FA001-AC4F-418D-AE19-62706E023703}">
                      <ahyp:hlinkClr xmlns:ahyp="http://schemas.microsoft.com/office/drawing/2018/hyperlinkcolor" val="tx"/>
                    </a:ext>
                  </a:extLst>
                </a:hlinkClick>
              </a:rPr>
              <a:t>.</a:t>
            </a:r>
            <a:r>
              <a:rPr kumimoji="0" lang="fr-FR" sz="900" b="0" i="0"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hlinkClick r:id="rId2">
                  <a:extLst>
                    <a:ext uri="{A12FA001-AC4F-418D-AE19-62706E023703}">
                      <ahyp:hlinkClr xmlns:ahyp="http://schemas.microsoft.com/office/drawing/2018/hyperlinkcolor" val="tx"/>
                    </a:ext>
                  </a:extLst>
                </a:hlinkClick>
              </a:rPr>
              <a:t> 2013;20(2):25-30</a:t>
            </a:r>
            <a:r>
              <a:rPr kumimoji="0" lang="fr-FR" sz="900" b="0" i="0"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rPr>
              <a:t>.</a:t>
            </a:r>
            <a:endParaRPr kumimoji="0" lang="en-US" sz="900" b="0" i="0"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endParaRPr>
          </a:p>
        </p:txBody>
      </p:sp>
    </p:spTree>
    <p:extLst>
      <p:ext uri="{BB962C8B-B14F-4D97-AF65-F5344CB8AC3E}">
        <p14:creationId xmlns:p14="http://schemas.microsoft.com/office/powerpoint/2010/main" val="225640368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
            <a:extLst>
              <a:ext uri="{FF2B5EF4-FFF2-40B4-BE49-F238E27FC236}">
                <a16:creationId xmlns:a16="http://schemas.microsoft.com/office/drawing/2014/main" id="{BE282937-A942-F522-B9C7-0D2FFE32F628}"/>
              </a:ext>
            </a:extLst>
          </p:cNvPr>
          <p:cNvSpPr txBox="1">
            <a:spLocks/>
          </p:cNvSpPr>
          <p:nvPr/>
        </p:nvSpPr>
        <p:spPr>
          <a:xfrm>
            <a:off x="131363" y="178518"/>
            <a:ext cx="12605290" cy="989402"/>
          </a:xfrm>
          <a:prstGeom prst="rect">
            <a:avLst/>
          </a:prstGeom>
        </p:spPr>
        <p:txBody>
          <a:bodyPr lIns="91440" tIns="45720" rIns="91440" bIns="45720" anchor="t">
            <a:norm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GB" sz="2400" i="0" u="none" strike="noStrike" kern="1200" cap="none" spc="0" normalizeH="0" baseline="0" noProof="0" dirty="0">
                <a:ln>
                  <a:noFill/>
                </a:ln>
                <a:solidFill>
                  <a:srgbClr val="0070C0"/>
                </a:solidFill>
                <a:effectLst/>
                <a:uLnTx/>
                <a:uFillTx/>
                <a:latin typeface="+mj-lt"/>
                <a:ea typeface="+mj-ea"/>
                <a:cs typeface="Poppins"/>
              </a:rPr>
              <a:t>10 Strategies to </a:t>
            </a:r>
            <a:r>
              <a:rPr kumimoji="0" lang="en-GB" sz="2400" i="0" u="none" strike="noStrike" kern="1200" cap="none" spc="0" normalizeH="0" baseline="0" noProof="0" dirty="0">
                <a:ln>
                  <a:noFill/>
                </a:ln>
                <a:solidFill>
                  <a:srgbClr val="F26650"/>
                </a:solidFill>
                <a:effectLst/>
                <a:uLnTx/>
                <a:uFillTx/>
                <a:latin typeface="+mj-lt"/>
                <a:ea typeface="+mj-ea"/>
                <a:cs typeface="Poppins"/>
              </a:rPr>
              <a:t>Improve Adherence </a:t>
            </a:r>
            <a:r>
              <a:rPr kumimoji="0" lang="en-GB" sz="2400" i="0" u="none" strike="noStrike" kern="1200" cap="none" spc="0" normalizeH="0" baseline="0" noProof="0" dirty="0">
                <a:ln>
                  <a:noFill/>
                </a:ln>
                <a:solidFill>
                  <a:srgbClr val="0070C0"/>
                </a:solidFill>
                <a:effectLst/>
                <a:uLnTx/>
                <a:uFillTx/>
                <a:latin typeface="+mj-lt"/>
                <a:ea typeface="+mj-ea"/>
                <a:cs typeface="Poppins"/>
              </a:rPr>
              <a:t>to Antihypertensive Agents</a:t>
            </a:r>
            <a:r>
              <a:rPr kumimoji="0" lang="en-GB" sz="2400" i="0" u="none" strike="noStrike" kern="1200" cap="none" spc="0" normalizeH="0" baseline="30000" noProof="0" dirty="0">
                <a:ln>
                  <a:noFill/>
                </a:ln>
                <a:solidFill>
                  <a:srgbClr val="0070C0"/>
                </a:solidFill>
                <a:effectLst/>
                <a:uLnTx/>
                <a:uFillTx/>
                <a:latin typeface="+mj-lt"/>
                <a:ea typeface="+mj-ea"/>
                <a:cs typeface="Poppins"/>
              </a:rPr>
              <a:t>1</a:t>
            </a:r>
            <a:endParaRPr kumimoji="0" lang="en-GB" sz="2400" i="0" u="none" strike="noStrike" kern="1200" cap="none" spc="0" normalizeH="0" baseline="0" noProof="0" dirty="0">
              <a:ln>
                <a:noFill/>
              </a:ln>
              <a:solidFill>
                <a:srgbClr val="0070C0"/>
              </a:solidFill>
              <a:effectLst/>
              <a:uLnTx/>
              <a:uFillTx/>
              <a:latin typeface="+mj-lt"/>
              <a:ea typeface="+mj-ea"/>
              <a:cs typeface="Poppins"/>
            </a:endParaRPr>
          </a:p>
        </p:txBody>
      </p:sp>
      <p:sp>
        <p:nvSpPr>
          <p:cNvPr id="8" name="TextBox 7">
            <a:extLst>
              <a:ext uri="{FF2B5EF4-FFF2-40B4-BE49-F238E27FC236}">
                <a16:creationId xmlns:a16="http://schemas.microsoft.com/office/drawing/2014/main" id="{D5394FF1-174C-D177-596B-5DC6D5B2C358}"/>
              </a:ext>
            </a:extLst>
          </p:cNvPr>
          <p:cNvSpPr txBox="1"/>
          <p:nvPr/>
        </p:nvSpPr>
        <p:spPr>
          <a:xfrm>
            <a:off x="2128987" y="6454906"/>
            <a:ext cx="9891200" cy="230832"/>
          </a:xfrm>
          <a:prstGeom prst="rect">
            <a:avLst/>
          </a:prstGeom>
          <a:noFill/>
          <a:ln>
            <a:solidFill>
              <a:srgbClr val="0070C0"/>
            </a:solidFill>
          </a:ln>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Roboto" panose="02000000000000000000" pitchFamily="2" charset="0"/>
              </a:rPr>
              <a:t>Resnick R. Available at: </a:t>
            </a:r>
            <a:r>
              <a:rPr kumimoji="0" lang="en-GB" sz="900" b="0"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Roboto" panose="02000000000000000000" pitchFamily="2" charset="0"/>
                <a:hlinkClick r:id="rId2">
                  <a:extLst>
                    <a:ext uri="{A12FA001-AC4F-418D-AE19-62706E023703}">
                      <ahyp:hlinkClr xmlns:ahyp="http://schemas.microsoft.com/office/drawing/2018/hyperlinkcolor" val="tx"/>
                    </a:ext>
                  </a:extLst>
                </a:hlinkClick>
              </a:rPr>
              <a:t>https://blog.cureatr.com/10-strategies-improve-patient-compliance-with-medication. Last accessed February 2024</a:t>
            </a:r>
            <a:r>
              <a:rPr kumimoji="0" lang="en-GB" sz="900" b="0"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Roboto" panose="02000000000000000000" pitchFamily="2" charset="0"/>
              </a:rPr>
              <a:t>. </a:t>
            </a:r>
            <a:endParaRPr kumimoji="0" lang="en-US" sz="9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38" name="Oval 37">
            <a:extLst>
              <a:ext uri="{FF2B5EF4-FFF2-40B4-BE49-F238E27FC236}">
                <a16:creationId xmlns:a16="http://schemas.microsoft.com/office/drawing/2014/main" id="{430C8CB0-FE4A-3FEB-5206-7603ADA743B9}"/>
              </a:ext>
            </a:extLst>
          </p:cNvPr>
          <p:cNvSpPr>
            <a:spLocks noChangeAspect="1"/>
          </p:cNvSpPr>
          <p:nvPr/>
        </p:nvSpPr>
        <p:spPr>
          <a:xfrm>
            <a:off x="3913933" y="1776394"/>
            <a:ext cx="3636000" cy="3636000"/>
          </a:xfrm>
          <a:prstGeom prst="ellipse">
            <a:avLst/>
          </a:prstGeom>
          <a:solidFill>
            <a:schemeClr val="bg1">
              <a:lumMod val="95000"/>
              <a:alpha val="53344"/>
            </a:schemeClr>
          </a:solidFill>
          <a:ln>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39" name="Oval 38">
            <a:extLst>
              <a:ext uri="{FF2B5EF4-FFF2-40B4-BE49-F238E27FC236}">
                <a16:creationId xmlns:a16="http://schemas.microsoft.com/office/drawing/2014/main" id="{B71F8D5A-6E35-B124-D464-AD82B9F1BDDD}"/>
              </a:ext>
            </a:extLst>
          </p:cNvPr>
          <p:cNvSpPr/>
          <p:nvPr/>
        </p:nvSpPr>
        <p:spPr>
          <a:xfrm>
            <a:off x="4368800" y="2269644"/>
            <a:ext cx="2726266" cy="2726266"/>
          </a:xfrm>
          <a:prstGeom prst="ellipse">
            <a:avLst/>
          </a:prstGeom>
          <a:solidFill>
            <a:schemeClr val="bg1"/>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41" name="Oval 40">
            <a:extLst>
              <a:ext uri="{FF2B5EF4-FFF2-40B4-BE49-F238E27FC236}">
                <a16:creationId xmlns:a16="http://schemas.microsoft.com/office/drawing/2014/main" id="{7F33500D-7386-0FB4-DA8B-FFA9E4C6DC76}"/>
              </a:ext>
            </a:extLst>
          </p:cNvPr>
          <p:cNvSpPr>
            <a:spLocks noChangeAspect="1"/>
          </p:cNvSpPr>
          <p:nvPr/>
        </p:nvSpPr>
        <p:spPr>
          <a:xfrm>
            <a:off x="5458824" y="1507778"/>
            <a:ext cx="432000" cy="432000"/>
          </a:xfrm>
          <a:prstGeom prst="ellipse">
            <a:avLst/>
          </a:prstGeom>
          <a:solidFill>
            <a:srgbClr val="0070C0"/>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42" name="TextBox 41">
            <a:extLst>
              <a:ext uri="{FF2B5EF4-FFF2-40B4-BE49-F238E27FC236}">
                <a16:creationId xmlns:a16="http://schemas.microsoft.com/office/drawing/2014/main" id="{730E4565-9B68-8630-77D3-0C65044D5996}"/>
              </a:ext>
            </a:extLst>
          </p:cNvPr>
          <p:cNvSpPr txBox="1"/>
          <p:nvPr/>
        </p:nvSpPr>
        <p:spPr>
          <a:xfrm>
            <a:off x="5515149" y="1544568"/>
            <a:ext cx="314510" cy="369332"/>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1</a:t>
            </a:r>
          </a:p>
        </p:txBody>
      </p:sp>
      <p:sp>
        <p:nvSpPr>
          <p:cNvPr id="43" name="Oval 42">
            <a:extLst>
              <a:ext uri="{FF2B5EF4-FFF2-40B4-BE49-F238E27FC236}">
                <a16:creationId xmlns:a16="http://schemas.microsoft.com/office/drawing/2014/main" id="{B33518B5-6E3C-0EC6-87F2-1818A0F6CE0D}"/>
              </a:ext>
            </a:extLst>
          </p:cNvPr>
          <p:cNvSpPr>
            <a:spLocks noChangeAspect="1"/>
          </p:cNvSpPr>
          <p:nvPr/>
        </p:nvSpPr>
        <p:spPr>
          <a:xfrm>
            <a:off x="6642587" y="1823661"/>
            <a:ext cx="432000" cy="432000"/>
          </a:xfrm>
          <a:prstGeom prst="ellipse">
            <a:avLst/>
          </a:prstGeom>
          <a:solidFill>
            <a:srgbClr val="0070C0"/>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44" name="TextBox 43">
            <a:extLst>
              <a:ext uri="{FF2B5EF4-FFF2-40B4-BE49-F238E27FC236}">
                <a16:creationId xmlns:a16="http://schemas.microsoft.com/office/drawing/2014/main" id="{08F112E1-1846-242D-2BAC-B06F62037679}"/>
              </a:ext>
            </a:extLst>
          </p:cNvPr>
          <p:cNvSpPr txBox="1"/>
          <p:nvPr/>
        </p:nvSpPr>
        <p:spPr>
          <a:xfrm>
            <a:off x="6698912" y="1860451"/>
            <a:ext cx="314510" cy="369332"/>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2</a:t>
            </a:r>
          </a:p>
        </p:txBody>
      </p:sp>
      <p:sp>
        <p:nvSpPr>
          <p:cNvPr id="45" name="Oval 44">
            <a:extLst>
              <a:ext uri="{FF2B5EF4-FFF2-40B4-BE49-F238E27FC236}">
                <a16:creationId xmlns:a16="http://schemas.microsoft.com/office/drawing/2014/main" id="{6BB718F2-01BE-F778-517B-5124E778B70D}"/>
              </a:ext>
            </a:extLst>
          </p:cNvPr>
          <p:cNvSpPr>
            <a:spLocks noChangeAspect="1"/>
          </p:cNvSpPr>
          <p:nvPr/>
        </p:nvSpPr>
        <p:spPr>
          <a:xfrm>
            <a:off x="7328858" y="2738628"/>
            <a:ext cx="432000" cy="432000"/>
          </a:xfrm>
          <a:prstGeom prst="ellipse">
            <a:avLst/>
          </a:prstGeom>
          <a:solidFill>
            <a:srgbClr val="0070C0"/>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46" name="TextBox 45">
            <a:extLst>
              <a:ext uri="{FF2B5EF4-FFF2-40B4-BE49-F238E27FC236}">
                <a16:creationId xmlns:a16="http://schemas.microsoft.com/office/drawing/2014/main" id="{AD572BAA-F0D8-9F9F-5E1C-3A052F4E3B05}"/>
              </a:ext>
            </a:extLst>
          </p:cNvPr>
          <p:cNvSpPr txBox="1"/>
          <p:nvPr/>
        </p:nvSpPr>
        <p:spPr>
          <a:xfrm>
            <a:off x="7385183" y="2775418"/>
            <a:ext cx="314510" cy="369332"/>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3</a:t>
            </a:r>
          </a:p>
        </p:txBody>
      </p:sp>
      <p:sp>
        <p:nvSpPr>
          <p:cNvPr id="47" name="Oval 46">
            <a:extLst>
              <a:ext uri="{FF2B5EF4-FFF2-40B4-BE49-F238E27FC236}">
                <a16:creationId xmlns:a16="http://schemas.microsoft.com/office/drawing/2014/main" id="{F66C5E83-C293-B1D4-A525-06B18A260C40}"/>
              </a:ext>
            </a:extLst>
          </p:cNvPr>
          <p:cNvSpPr>
            <a:spLocks noChangeAspect="1"/>
          </p:cNvSpPr>
          <p:nvPr/>
        </p:nvSpPr>
        <p:spPr>
          <a:xfrm>
            <a:off x="6741683" y="4860720"/>
            <a:ext cx="432000" cy="432000"/>
          </a:xfrm>
          <a:prstGeom prst="ellipse">
            <a:avLst/>
          </a:prstGeom>
          <a:solidFill>
            <a:srgbClr val="0070C0"/>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48" name="TextBox 47">
            <a:extLst>
              <a:ext uri="{FF2B5EF4-FFF2-40B4-BE49-F238E27FC236}">
                <a16:creationId xmlns:a16="http://schemas.microsoft.com/office/drawing/2014/main" id="{E7EEFD63-7BF8-3059-97EF-979AD0992AA4}"/>
              </a:ext>
            </a:extLst>
          </p:cNvPr>
          <p:cNvSpPr txBox="1"/>
          <p:nvPr/>
        </p:nvSpPr>
        <p:spPr>
          <a:xfrm>
            <a:off x="6798008" y="4897510"/>
            <a:ext cx="314510" cy="36933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5</a:t>
            </a:r>
          </a:p>
        </p:txBody>
      </p:sp>
      <p:sp>
        <p:nvSpPr>
          <p:cNvPr id="49" name="Oval 48">
            <a:extLst>
              <a:ext uri="{FF2B5EF4-FFF2-40B4-BE49-F238E27FC236}">
                <a16:creationId xmlns:a16="http://schemas.microsoft.com/office/drawing/2014/main" id="{2CF0A49D-1716-3CAB-E203-E4F7D156DE17}"/>
              </a:ext>
            </a:extLst>
          </p:cNvPr>
          <p:cNvSpPr>
            <a:spLocks noChangeAspect="1"/>
          </p:cNvSpPr>
          <p:nvPr/>
        </p:nvSpPr>
        <p:spPr>
          <a:xfrm>
            <a:off x="5677244" y="5242954"/>
            <a:ext cx="432000" cy="432000"/>
          </a:xfrm>
          <a:prstGeom prst="ellipse">
            <a:avLst/>
          </a:prstGeom>
          <a:solidFill>
            <a:srgbClr val="0070C0"/>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50" name="TextBox 49">
            <a:extLst>
              <a:ext uri="{FF2B5EF4-FFF2-40B4-BE49-F238E27FC236}">
                <a16:creationId xmlns:a16="http://schemas.microsoft.com/office/drawing/2014/main" id="{32372108-205A-BB5D-9128-B0C1AE55592D}"/>
              </a:ext>
            </a:extLst>
          </p:cNvPr>
          <p:cNvSpPr txBox="1"/>
          <p:nvPr/>
        </p:nvSpPr>
        <p:spPr>
          <a:xfrm>
            <a:off x="5733569" y="5279744"/>
            <a:ext cx="314510" cy="369332"/>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6</a:t>
            </a:r>
          </a:p>
        </p:txBody>
      </p:sp>
      <p:sp>
        <p:nvSpPr>
          <p:cNvPr id="51" name="Oval 50">
            <a:extLst>
              <a:ext uri="{FF2B5EF4-FFF2-40B4-BE49-F238E27FC236}">
                <a16:creationId xmlns:a16="http://schemas.microsoft.com/office/drawing/2014/main" id="{235F6508-ACEC-0B52-6138-8B74F83B3919}"/>
              </a:ext>
            </a:extLst>
          </p:cNvPr>
          <p:cNvSpPr>
            <a:spLocks noChangeAspect="1"/>
          </p:cNvSpPr>
          <p:nvPr/>
        </p:nvSpPr>
        <p:spPr>
          <a:xfrm>
            <a:off x="7283734" y="3939031"/>
            <a:ext cx="432000" cy="43200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52" name="TextBox 51">
            <a:extLst>
              <a:ext uri="{FF2B5EF4-FFF2-40B4-BE49-F238E27FC236}">
                <a16:creationId xmlns:a16="http://schemas.microsoft.com/office/drawing/2014/main" id="{0F3E1783-2671-3BD4-2609-4E4618BB89F7}"/>
              </a:ext>
            </a:extLst>
          </p:cNvPr>
          <p:cNvSpPr txBox="1"/>
          <p:nvPr/>
        </p:nvSpPr>
        <p:spPr>
          <a:xfrm>
            <a:off x="7340059" y="3975821"/>
            <a:ext cx="314510" cy="369332"/>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4</a:t>
            </a:r>
          </a:p>
        </p:txBody>
      </p:sp>
      <p:sp>
        <p:nvSpPr>
          <p:cNvPr id="53" name="Oval 52">
            <a:extLst>
              <a:ext uri="{FF2B5EF4-FFF2-40B4-BE49-F238E27FC236}">
                <a16:creationId xmlns:a16="http://schemas.microsoft.com/office/drawing/2014/main" id="{C12D2426-8B0F-2F18-C6FD-65111A940BA7}"/>
              </a:ext>
            </a:extLst>
          </p:cNvPr>
          <p:cNvSpPr>
            <a:spLocks noChangeAspect="1"/>
          </p:cNvSpPr>
          <p:nvPr/>
        </p:nvSpPr>
        <p:spPr>
          <a:xfrm>
            <a:off x="4520512" y="4894830"/>
            <a:ext cx="432000" cy="432000"/>
          </a:xfrm>
          <a:prstGeom prst="ellipse">
            <a:avLst/>
          </a:prstGeom>
          <a:solidFill>
            <a:srgbClr val="0070C0"/>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54" name="TextBox 53">
            <a:extLst>
              <a:ext uri="{FF2B5EF4-FFF2-40B4-BE49-F238E27FC236}">
                <a16:creationId xmlns:a16="http://schemas.microsoft.com/office/drawing/2014/main" id="{33A8FB73-FE02-00B5-3CA1-FF86C320DF79}"/>
              </a:ext>
            </a:extLst>
          </p:cNvPr>
          <p:cNvSpPr txBox="1"/>
          <p:nvPr/>
        </p:nvSpPr>
        <p:spPr>
          <a:xfrm>
            <a:off x="4576837" y="4931620"/>
            <a:ext cx="314510" cy="369332"/>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7</a:t>
            </a:r>
          </a:p>
        </p:txBody>
      </p:sp>
      <p:sp>
        <p:nvSpPr>
          <p:cNvPr id="55" name="Oval 54">
            <a:extLst>
              <a:ext uri="{FF2B5EF4-FFF2-40B4-BE49-F238E27FC236}">
                <a16:creationId xmlns:a16="http://schemas.microsoft.com/office/drawing/2014/main" id="{3E20ED84-6A1C-B2D7-1914-42207A0EF3DF}"/>
              </a:ext>
            </a:extLst>
          </p:cNvPr>
          <p:cNvSpPr>
            <a:spLocks noChangeAspect="1"/>
          </p:cNvSpPr>
          <p:nvPr/>
        </p:nvSpPr>
        <p:spPr>
          <a:xfrm>
            <a:off x="3874848" y="3939031"/>
            <a:ext cx="432000" cy="432000"/>
          </a:xfrm>
          <a:prstGeom prst="ellipse">
            <a:avLst/>
          </a:prstGeom>
          <a:solidFill>
            <a:srgbClr val="0070C0"/>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56" name="TextBox 55">
            <a:extLst>
              <a:ext uri="{FF2B5EF4-FFF2-40B4-BE49-F238E27FC236}">
                <a16:creationId xmlns:a16="http://schemas.microsoft.com/office/drawing/2014/main" id="{CF1364F6-23D9-9A3A-A89A-0153ACB2AA6F}"/>
              </a:ext>
            </a:extLst>
          </p:cNvPr>
          <p:cNvSpPr txBox="1"/>
          <p:nvPr/>
        </p:nvSpPr>
        <p:spPr>
          <a:xfrm>
            <a:off x="3931173" y="3975821"/>
            <a:ext cx="314510" cy="369332"/>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8</a:t>
            </a:r>
          </a:p>
        </p:txBody>
      </p:sp>
      <p:sp>
        <p:nvSpPr>
          <p:cNvPr id="57" name="Oval 56">
            <a:extLst>
              <a:ext uri="{FF2B5EF4-FFF2-40B4-BE49-F238E27FC236}">
                <a16:creationId xmlns:a16="http://schemas.microsoft.com/office/drawing/2014/main" id="{C647FD64-7337-EB6E-5ED7-21C244FC9776}"/>
              </a:ext>
            </a:extLst>
          </p:cNvPr>
          <p:cNvSpPr>
            <a:spLocks noChangeAspect="1"/>
          </p:cNvSpPr>
          <p:nvPr/>
        </p:nvSpPr>
        <p:spPr>
          <a:xfrm>
            <a:off x="3746032" y="2738628"/>
            <a:ext cx="432000" cy="432000"/>
          </a:xfrm>
          <a:prstGeom prst="ellipse">
            <a:avLst/>
          </a:prstGeom>
          <a:solidFill>
            <a:srgbClr val="0070C0"/>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58" name="TextBox 57">
            <a:extLst>
              <a:ext uri="{FF2B5EF4-FFF2-40B4-BE49-F238E27FC236}">
                <a16:creationId xmlns:a16="http://schemas.microsoft.com/office/drawing/2014/main" id="{856E558B-5B56-A2D2-266C-0A201324D050}"/>
              </a:ext>
            </a:extLst>
          </p:cNvPr>
          <p:cNvSpPr txBox="1"/>
          <p:nvPr/>
        </p:nvSpPr>
        <p:spPr>
          <a:xfrm>
            <a:off x="3802357" y="2775418"/>
            <a:ext cx="314510" cy="369332"/>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9</a:t>
            </a:r>
          </a:p>
        </p:txBody>
      </p:sp>
      <p:sp>
        <p:nvSpPr>
          <p:cNvPr id="59" name="Oval 58">
            <a:extLst>
              <a:ext uri="{FF2B5EF4-FFF2-40B4-BE49-F238E27FC236}">
                <a16:creationId xmlns:a16="http://schemas.microsoft.com/office/drawing/2014/main" id="{72C33AA4-AF84-E826-79E2-6DD53DD88AC4}"/>
              </a:ext>
            </a:extLst>
          </p:cNvPr>
          <p:cNvSpPr>
            <a:spLocks noChangeAspect="1"/>
          </p:cNvSpPr>
          <p:nvPr/>
        </p:nvSpPr>
        <p:spPr>
          <a:xfrm>
            <a:off x="4274802" y="1823661"/>
            <a:ext cx="432000" cy="432000"/>
          </a:xfrm>
          <a:prstGeom prst="ellipse">
            <a:avLst/>
          </a:prstGeom>
          <a:solidFill>
            <a:srgbClr val="0070C0"/>
          </a:solidFill>
          <a:ln>
            <a:solidFill>
              <a:srgbClr val="0070C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60" name="TextBox 59">
            <a:extLst>
              <a:ext uri="{FF2B5EF4-FFF2-40B4-BE49-F238E27FC236}">
                <a16:creationId xmlns:a16="http://schemas.microsoft.com/office/drawing/2014/main" id="{AE0B2BDA-A90E-FE67-A3F9-2CA7717B7ED1}"/>
              </a:ext>
            </a:extLst>
          </p:cNvPr>
          <p:cNvSpPr txBox="1"/>
          <p:nvPr/>
        </p:nvSpPr>
        <p:spPr>
          <a:xfrm>
            <a:off x="4262450" y="1847191"/>
            <a:ext cx="444352" cy="369332"/>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10</a:t>
            </a:r>
          </a:p>
        </p:txBody>
      </p:sp>
      <p:sp>
        <p:nvSpPr>
          <p:cNvPr id="61" name="Espace réservé du contenu 1">
            <a:extLst>
              <a:ext uri="{FF2B5EF4-FFF2-40B4-BE49-F238E27FC236}">
                <a16:creationId xmlns:a16="http://schemas.microsoft.com/office/drawing/2014/main" id="{5E3B2C0C-28C7-B863-7675-DE82E7076B81}"/>
              </a:ext>
            </a:extLst>
          </p:cNvPr>
          <p:cNvSpPr txBox="1">
            <a:spLocks/>
          </p:cNvSpPr>
          <p:nvPr/>
        </p:nvSpPr>
        <p:spPr>
          <a:xfrm>
            <a:off x="7152861" y="1749680"/>
            <a:ext cx="3853963" cy="635833"/>
          </a:xfrm>
          <a:prstGeom prst="rect">
            <a:avLst/>
          </a:prstGeom>
          <a:ln>
            <a:noFill/>
          </a:ln>
        </p:spPr>
        <p:txBody>
          <a:bodyPr>
            <a:noAutofit/>
          </a:bodyPr>
          <a:lstStyle>
            <a:lvl1pPr marL="216000" indent="-216000" algn="l" defTabSz="914400" rtl="0" eaLnBrk="1" latinLnBrk="0" hangingPunct="1">
              <a:lnSpc>
                <a:spcPct val="100000"/>
              </a:lnSpc>
              <a:spcBef>
                <a:spcPts val="600"/>
              </a:spcBef>
              <a:buSzPct val="90000"/>
              <a:buFont typeface="Arial" panose="020B0604020202020204" pitchFamily="34" charset="0"/>
              <a:buChar char="•"/>
              <a:defRPr sz="2000" b="0" i="0" kern="1200">
                <a:solidFill>
                  <a:schemeClr val="accent1"/>
                </a:solidFill>
                <a:latin typeface="Century Gothic" panose="020B0502020202020204" pitchFamily="34" charset="0"/>
                <a:ea typeface="+mn-ea"/>
                <a:cs typeface="+mn-cs"/>
              </a:defRPr>
            </a:lvl1pPr>
            <a:lvl2pPr marL="396000" indent="-180000" algn="l" defTabSz="914400" rtl="0" eaLnBrk="1" latinLnBrk="0" hangingPunct="1">
              <a:lnSpc>
                <a:spcPct val="100000"/>
              </a:lnSpc>
              <a:spcBef>
                <a:spcPts val="400"/>
              </a:spcBef>
              <a:buSzPct val="120000"/>
              <a:buFont typeface="Police système"/>
              <a:buChar char="-"/>
              <a:defRPr sz="1800" b="0" i="0" kern="1200">
                <a:solidFill>
                  <a:schemeClr val="accent1"/>
                </a:solidFill>
                <a:latin typeface="Century Gothic" panose="020B0502020202020204" pitchFamily="34" charset="0"/>
                <a:ea typeface="+mn-ea"/>
                <a:cs typeface="+mn-cs"/>
              </a:defRPr>
            </a:lvl2pPr>
            <a:lvl3pPr marL="576000" indent="-180000" algn="l" defTabSz="914400" rtl="0" eaLnBrk="1" latinLnBrk="0" hangingPunct="1">
              <a:lnSpc>
                <a:spcPts val="2200"/>
              </a:lnSpc>
              <a:spcBef>
                <a:spcPts val="0"/>
              </a:spcBef>
              <a:buSzPct val="90000"/>
              <a:buFont typeface="Arial" panose="020B0604020202020204" pitchFamily="34" charset="0"/>
              <a:buChar char="•"/>
              <a:defRPr sz="1600" b="0" i="0" kern="1200">
                <a:solidFill>
                  <a:schemeClr val="accent1"/>
                </a:solidFill>
                <a:latin typeface="Century Gothic" panose="020B0502020202020204" pitchFamily="34" charset="0"/>
                <a:ea typeface="+mn-ea"/>
                <a:cs typeface="+mn-cs"/>
              </a:defRPr>
            </a:lvl3pPr>
            <a:lvl4pPr marL="720000" indent="-144000" algn="l" defTabSz="914400" rtl="0" eaLnBrk="1" latinLnBrk="0" hangingPunct="1">
              <a:lnSpc>
                <a:spcPts val="2000"/>
              </a:lnSpc>
              <a:spcBef>
                <a:spcPts val="0"/>
              </a:spcBef>
              <a:buSzPct val="120000"/>
              <a:buFont typeface="Police système"/>
              <a:buChar char="-"/>
              <a:defRPr sz="1400" b="0" i="0" kern="1200">
                <a:solidFill>
                  <a:schemeClr val="accent1"/>
                </a:solidFill>
                <a:latin typeface="Century Gothic" panose="020B0502020202020204" pitchFamily="34" charset="0"/>
                <a:ea typeface="+mn-ea"/>
                <a:cs typeface="+mn-cs"/>
              </a:defRPr>
            </a:lvl4pPr>
            <a:lvl5pPr marL="720000" indent="0" algn="l" defTabSz="914400" rtl="0" eaLnBrk="1" latinLnBrk="0" hangingPunct="1">
              <a:lnSpc>
                <a:spcPts val="2000"/>
              </a:lnSpc>
              <a:spcBef>
                <a:spcPts val="0"/>
              </a:spcBef>
              <a:buFont typeface="Arial" panose="020B0604020202020204" pitchFamily="34" charset="0"/>
              <a:buNone/>
              <a:defRPr sz="1200" b="0" i="0" kern="1200">
                <a:solidFill>
                  <a:schemeClr val="accent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Tx/>
              <a:buSzPct val="90000"/>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Understand each patient’s medication-taking behaviors</a:t>
            </a:r>
          </a:p>
          <a:p>
            <a:pPr marL="0" marR="0" lvl="0" indent="0" algn="l" defTabSz="914400" rtl="0" eaLnBrk="1" fontAlgn="auto" latinLnBrk="0" hangingPunct="1">
              <a:lnSpc>
                <a:spcPct val="100000"/>
              </a:lnSpc>
              <a:spcBef>
                <a:spcPts val="600"/>
              </a:spcBef>
              <a:spcAft>
                <a:spcPts val="0"/>
              </a:spcAft>
              <a:buClrTx/>
              <a:buSzPct val="90000"/>
              <a:buFont typeface="Arial" panose="020B0604020202020204" pitchFamily="34" charset="0"/>
              <a:buNone/>
              <a:tabLst/>
              <a:defRPr/>
            </a:pPr>
            <a:endPar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600"/>
              </a:spcBef>
              <a:spcAft>
                <a:spcPts val="0"/>
              </a:spcAft>
              <a:buClrTx/>
              <a:buSzPct val="90000"/>
              <a:buFont typeface="Arial" panose="020B0604020202020204" pitchFamily="34" charset="0"/>
              <a:buNone/>
              <a:tabLst/>
              <a:defRPr/>
            </a:pPr>
            <a:endPar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a:p>
            <a:pPr marL="0" marR="0" lvl="0" indent="0" algn="l" defTabSz="914400" rtl="0" eaLnBrk="1" fontAlgn="auto" latinLnBrk="0" hangingPunct="1">
              <a:lnSpc>
                <a:spcPct val="100000"/>
              </a:lnSpc>
              <a:spcBef>
                <a:spcPts val="600"/>
              </a:spcBef>
              <a:spcAft>
                <a:spcPts val="0"/>
              </a:spcAft>
              <a:buClrTx/>
              <a:buSzPct val="90000"/>
              <a:buFont typeface="Arial" panose="020B0604020202020204" pitchFamily="34" charset="0"/>
              <a:buNone/>
              <a:tabLst/>
              <a:defRPr/>
            </a:pPr>
            <a:endParaRPr kumimoji="0" lang="fr-FR"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62" name="TextBox 61">
            <a:extLst>
              <a:ext uri="{FF2B5EF4-FFF2-40B4-BE49-F238E27FC236}">
                <a16:creationId xmlns:a16="http://schemas.microsoft.com/office/drawing/2014/main" id="{12525B5E-0CB5-7E09-4136-3F3758503CF4}"/>
              </a:ext>
            </a:extLst>
          </p:cNvPr>
          <p:cNvSpPr txBox="1"/>
          <p:nvPr/>
        </p:nvSpPr>
        <p:spPr>
          <a:xfrm>
            <a:off x="7972029" y="2785351"/>
            <a:ext cx="2404826"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Talk about side effects</a:t>
            </a:r>
          </a:p>
        </p:txBody>
      </p:sp>
      <p:sp>
        <p:nvSpPr>
          <p:cNvPr id="63" name="TextBox 62">
            <a:extLst>
              <a:ext uri="{FF2B5EF4-FFF2-40B4-BE49-F238E27FC236}">
                <a16:creationId xmlns:a16="http://schemas.microsoft.com/office/drawing/2014/main" id="{2F98DB89-22A5-5F05-A951-48EB469C9E03}"/>
              </a:ext>
            </a:extLst>
          </p:cNvPr>
          <p:cNvSpPr txBox="1"/>
          <p:nvPr/>
        </p:nvSpPr>
        <p:spPr>
          <a:xfrm>
            <a:off x="4952512" y="1143346"/>
            <a:ext cx="1481496"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Write </a:t>
            </a: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it</a:t>
            </a: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down</a:t>
            </a:r>
          </a:p>
        </p:txBody>
      </p:sp>
      <p:sp>
        <p:nvSpPr>
          <p:cNvPr id="64" name="TextBox 63">
            <a:extLst>
              <a:ext uri="{FF2B5EF4-FFF2-40B4-BE49-F238E27FC236}">
                <a16:creationId xmlns:a16="http://schemas.microsoft.com/office/drawing/2014/main" id="{B9210B79-EEC4-776C-F966-E1B012758875}"/>
              </a:ext>
            </a:extLst>
          </p:cNvPr>
          <p:cNvSpPr txBox="1"/>
          <p:nvPr/>
        </p:nvSpPr>
        <p:spPr>
          <a:xfrm>
            <a:off x="7867101" y="3998976"/>
            <a:ext cx="2701381"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Collaborate</a:t>
            </a: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a:t>
            </a: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with</a:t>
            </a: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patients</a:t>
            </a:r>
          </a:p>
        </p:txBody>
      </p:sp>
      <p:sp>
        <p:nvSpPr>
          <p:cNvPr id="65" name="TextBox 64">
            <a:extLst>
              <a:ext uri="{FF2B5EF4-FFF2-40B4-BE49-F238E27FC236}">
                <a16:creationId xmlns:a16="http://schemas.microsoft.com/office/drawing/2014/main" id="{6344F246-CC97-4CA3-FA8C-78704929863C}"/>
              </a:ext>
            </a:extLst>
          </p:cNvPr>
          <p:cNvSpPr txBox="1"/>
          <p:nvPr/>
        </p:nvSpPr>
        <p:spPr>
          <a:xfrm>
            <a:off x="7313316" y="4941553"/>
            <a:ext cx="4557658"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Consider the financial burden to the patient</a:t>
            </a:r>
          </a:p>
        </p:txBody>
      </p:sp>
      <p:sp>
        <p:nvSpPr>
          <p:cNvPr id="66" name="TextBox 65">
            <a:extLst>
              <a:ext uri="{FF2B5EF4-FFF2-40B4-BE49-F238E27FC236}">
                <a16:creationId xmlns:a16="http://schemas.microsoft.com/office/drawing/2014/main" id="{0B7C29CD-B53A-A4D7-7FD1-9CF981C02164}"/>
              </a:ext>
            </a:extLst>
          </p:cNvPr>
          <p:cNvSpPr txBox="1"/>
          <p:nvPr/>
        </p:nvSpPr>
        <p:spPr>
          <a:xfrm>
            <a:off x="4777989" y="5749868"/>
            <a:ext cx="2266967"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Assess</a:t>
            </a: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a:t>
            </a: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health</a:t>
            </a: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a:t>
            </a: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literacy</a:t>
            </a:r>
            <a:endPar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endParaRPr>
          </a:p>
        </p:txBody>
      </p:sp>
      <p:sp>
        <p:nvSpPr>
          <p:cNvPr id="67" name="TextBox 66">
            <a:extLst>
              <a:ext uri="{FF2B5EF4-FFF2-40B4-BE49-F238E27FC236}">
                <a16:creationId xmlns:a16="http://schemas.microsoft.com/office/drawing/2014/main" id="{BF31CCFC-2A26-A641-DF77-05ED836BFC3A}"/>
              </a:ext>
            </a:extLst>
          </p:cNvPr>
          <p:cNvSpPr txBox="1"/>
          <p:nvPr/>
        </p:nvSpPr>
        <p:spPr>
          <a:xfrm>
            <a:off x="2223242" y="5033181"/>
            <a:ext cx="2124299"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Reduce</a:t>
            </a: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a:t>
            </a: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complexity</a:t>
            </a:r>
            <a:endPar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endParaRPr>
          </a:p>
        </p:txBody>
      </p:sp>
      <p:sp>
        <p:nvSpPr>
          <p:cNvPr id="68" name="TextBox 67">
            <a:extLst>
              <a:ext uri="{FF2B5EF4-FFF2-40B4-BE49-F238E27FC236}">
                <a16:creationId xmlns:a16="http://schemas.microsoft.com/office/drawing/2014/main" id="{80C699DC-A0E4-3A85-F1CC-07B50E5E92EB}"/>
              </a:ext>
            </a:extLst>
          </p:cNvPr>
          <p:cNvSpPr txBox="1"/>
          <p:nvPr/>
        </p:nvSpPr>
        <p:spPr>
          <a:xfrm>
            <a:off x="1304338" y="3997510"/>
            <a:ext cx="2441694"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Follow up </a:t>
            </a: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with</a:t>
            </a: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patients</a:t>
            </a:r>
          </a:p>
        </p:txBody>
      </p:sp>
      <p:sp>
        <p:nvSpPr>
          <p:cNvPr id="69" name="TextBox 68">
            <a:extLst>
              <a:ext uri="{FF2B5EF4-FFF2-40B4-BE49-F238E27FC236}">
                <a16:creationId xmlns:a16="http://schemas.microsoft.com/office/drawing/2014/main" id="{D8BDD4F6-3E8C-9CEF-F35D-A39D9277406D}"/>
              </a:ext>
            </a:extLst>
          </p:cNvPr>
          <p:cNvSpPr txBox="1"/>
          <p:nvPr/>
        </p:nvSpPr>
        <p:spPr>
          <a:xfrm>
            <a:off x="316463" y="2785351"/>
            <a:ext cx="3406702"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Engage </a:t>
            </a: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community</a:t>
            </a: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a:t>
            </a: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pharmacists</a:t>
            </a:r>
            <a:endPar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endParaRPr>
          </a:p>
        </p:txBody>
      </p:sp>
      <p:sp>
        <p:nvSpPr>
          <p:cNvPr id="70" name="TextBox 69">
            <a:extLst>
              <a:ext uri="{FF2B5EF4-FFF2-40B4-BE49-F238E27FC236}">
                <a16:creationId xmlns:a16="http://schemas.microsoft.com/office/drawing/2014/main" id="{82B4F8CA-2238-2D80-4D02-9A1607FFA673}"/>
              </a:ext>
            </a:extLst>
          </p:cNvPr>
          <p:cNvSpPr txBox="1"/>
          <p:nvPr/>
        </p:nvSpPr>
        <p:spPr>
          <a:xfrm>
            <a:off x="2422726" y="1749680"/>
            <a:ext cx="1733167"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Use </a:t>
            </a:r>
            <a:r>
              <a:rPr kumimoji="0" lang="fr-FR" sz="1600" b="0"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rPr>
              <a:t>technology</a:t>
            </a:r>
            <a:endParaRPr kumimoji="0" lang="fr-FR"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endParaRPr>
          </a:p>
        </p:txBody>
      </p:sp>
      <p:pic>
        <p:nvPicPr>
          <p:cNvPr id="6" name="Picture 5" descr="A cartoon of a person sitting at a desk&#10;&#10;Description automatically generated">
            <a:extLst>
              <a:ext uri="{FF2B5EF4-FFF2-40B4-BE49-F238E27FC236}">
                <a16:creationId xmlns:a16="http://schemas.microsoft.com/office/drawing/2014/main" id="{7216E4D1-96D5-6F42-6AE1-92C6610CFF0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89466" y="2307337"/>
            <a:ext cx="2854033" cy="2854033"/>
          </a:xfrm>
          <a:prstGeom prst="rect">
            <a:avLst/>
          </a:prstGeom>
          <a:ln>
            <a:noFill/>
          </a:ln>
        </p:spPr>
      </p:pic>
    </p:spTree>
    <p:extLst>
      <p:ext uri="{BB962C8B-B14F-4D97-AF65-F5344CB8AC3E}">
        <p14:creationId xmlns:p14="http://schemas.microsoft.com/office/powerpoint/2010/main" val="104404325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3">
            <a:extLst>
              <a:ext uri="{FF2B5EF4-FFF2-40B4-BE49-F238E27FC236}">
                <a16:creationId xmlns:a16="http://schemas.microsoft.com/office/drawing/2014/main" id="{41302BA8-A2A3-7851-4EA9-3C482CB27A81}"/>
              </a:ext>
            </a:extLst>
          </p:cNvPr>
          <p:cNvSpPr txBox="1"/>
          <p:nvPr/>
        </p:nvSpPr>
        <p:spPr>
          <a:xfrm>
            <a:off x="690704" y="1347239"/>
            <a:ext cx="6952975"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Blood pressure </a:t>
            </a:r>
            <a:r>
              <a:rPr kumimoji="0" lang="en-US" sz="1600" b="1" i="0" u="none" strike="noStrike" kern="1200" cap="none" spc="0" normalizeH="0" baseline="0" noProof="0" dirty="0">
                <a:ln>
                  <a:noFill/>
                </a:ln>
                <a:solidFill>
                  <a:srgbClr val="F26650"/>
                </a:solidFill>
                <a:effectLst/>
                <a:uLnTx/>
                <a:uFillTx/>
                <a:latin typeface="Century Gothic" panose="020B0502020202020204" pitchFamily="34" charset="0"/>
                <a:ea typeface="+mn-ea"/>
                <a:cs typeface="+mn-cs"/>
              </a:rPr>
              <a:t>remains &gt;140/90 mmHg </a:t>
            </a:r>
            <a:r>
              <a:rPr kumimoji="0" lang="en-US"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despite optimal use of three antihypertensive medications of different classes</a:t>
            </a:r>
            <a:r>
              <a:rPr kumimoji="0" lang="en-US" sz="1600" b="0" i="0" u="none" strike="noStrike" kern="1200" cap="none" spc="0" normalizeH="0" baseline="30000" noProof="0" dirty="0">
                <a:ln>
                  <a:noFill/>
                </a:ln>
                <a:solidFill>
                  <a:srgbClr val="000000"/>
                </a:solidFill>
                <a:effectLst/>
                <a:uLnTx/>
                <a:uFillTx/>
                <a:latin typeface="Century Gothic" panose="020B0502020202020204" pitchFamily="34" charset="0"/>
                <a:ea typeface="+mn-ea"/>
                <a:cs typeface="+mn-cs"/>
              </a:rPr>
              <a:t>1</a:t>
            </a:r>
            <a:endParaRPr kumimoji="0" lang="fr-FR" sz="16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3" name="Titre 1">
            <a:extLst>
              <a:ext uri="{FF2B5EF4-FFF2-40B4-BE49-F238E27FC236}">
                <a16:creationId xmlns:a16="http://schemas.microsoft.com/office/drawing/2014/main" id="{2603B355-8099-6D8D-FCA3-6F1615CFE66B}"/>
              </a:ext>
            </a:extLst>
          </p:cNvPr>
          <p:cNvSpPr txBox="1">
            <a:spLocks/>
          </p:cNvSpPr>
          <p:nvPr/>
        </p:nvSpPr>
        <p:spPr>
          <a:xfrm>
            <a:off x="311242" y="206867"/>
            <a:ext cx="10515600" cy="989402"/>
          </a:xfrm>
          <a:prstGeom prst="rect">
            <a:avLst/>
          </a:prstGeom>
        </p:spPr>
        <p:txBody>
          <a:bodyPr lIns="91440" tIns="45720" rIns="91440" bIns="45720" anchor="t">
            <a:normAutofit lnSpcReduction="10000"/>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GB" sz="2800" i="0" u="none" strike="noStrike" kern="1200" cap="none" spc="0" normalizeH="0" baseline="0" noProof="0" dirty="0">
                <a:ln>
                  <a:noFill/>
                </a:ln>
                <a:solidFill>
                  <a:srgbClr val="0070C0"/>
                </a:solidFill>
                <a:effectLst/>
                <a:uLnTx/>
                <a:uFillTx/>
                <a:latin typeface="+mj-lt"/>
                <a:ea typeface="+mj-ea"/>
                <a:cs typeface="Poppins"/>
              </a:rPr>
              <a:t>Predictors That May Help to Identify Patients Struggling with Adherence to Antihypertensive Medication</a:t>
            </a:r>
          </a:p>
        </p:txBody>
      </p:sp>
      <p:sp>
        <p:nvSpPr>
          <p:cNvPr id="6" name="TextBox 5">
            <a:extLst>
              <a:ext uri="{FF2B5EF4-FFF2-40B4-BE49-F238E27FC236}">
                <a16:creationId xmlns:a16="http://schemas.microsoft.com/office/drawing/2014/main" id="{ABF7F803-4657-B691-8273-09AC217AD0C5}"/>
              </a:ext>
            </a:extLst>
          </p:cNvPr>
          <p:cNvSpPr txBox="1"/>
          <p:nvPr/>
        </p:nvSpPr>
        <p:spPr>
          <a:xfrm>
            <a:off x="1453135" y="6551251"/>
            <a:ext cx="1054013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200"/>
              </a:spcBef>
              <a:spcAft>
                <a:spcPts val="0"/>
              </a:spcAft>
              <a:buClrTx/>
              <a:buSzTx/>
              <a:buFontTx/>
              <a:buNone/>
              <a:tabLst/>
              <a:defRPr/>
            </a:pPr>
            <a:r>
              <a:rPr kumimoji="0" lang="en-GB" sz="9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1 </a:t>
            </a:r>
            <a:r>
              <a:rPr kumimoji="0" lang="fr-FR" sz="9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hlinkClick r:id="rId2">
                  <a:extLst>
                    <a:ext uri="{A12FA001-AC4F-418D-AE19-62706E023703}">
                      <ahyp:hlinkClr xmlns:ahyp="http://schemas.microsoft.com/office/drawing/2018/hyperlinkcolor" val="tx"/>
                    </a:ext>
                  </a:extLst>
                </a:hlinkClick>
              </a:rPr>
              <a:t>Ho PM et al. Circulation. 2009; 119(23): 3028-3035. </a:t>
            </a:r>
            <a:endParaRPr kumimoji="0" lang="en-BE" sz="9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8" name="TextBox 7">
            <a:extLst>
              <a:ext uri="{FF2B5EF4-FFF2-40B4-BE49-F238E27FC236}">
                <a16:creationId xmlns:a16="http://schemas.microsoft.com/office/drawing/2014/main" id="{BF3281A0-B616-136A-ACD0-CAC4FF6C160E}"/>
              </a:ext>
            </a:extLst>
          </p:cNvPr>
          <p:cNvSpPr txBox="1"/>
          <p:nvPr/>
        </p:nvSpPr>
        <p:spPr>
          <a:xfrm>
            <a:off x="57472" y="6130746"/>
            <a:ext cx="11804328"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err="1">
                <a:ln>
                  <a:noFill/>
                </a:ln>
                <a:solidFill>
                  <a:srgbClr val="000000"/>
                </a:solidFill>
                <a:effectLst/>
                <a:uLnTx/>
                <a:uFillTx/>
                <a:latin typeface="Century Gothic" panose="020B0502020202020204" pitchFamily="34" charset="0"/>
                <a:ea typeface="Roboto" panose="02000000000000000000" pitchFamily="2" charset="0"/>
                <a:cs typeface="Arial" panose="020B0604020202020204" pitchFamily="34" charset="0"/>
              </a:rPr>
              <a:t>mmHG</a:t>
            </a:r>
            <a:r>
              <a:rPr kumimoji="0" lang="en-GB" sz="900" b="1"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Arial" panose="020B0604020202020204" pitchFamily="34" charset="0"/>
              </a:rPr>
              <a:t>, </a:t>
            </a:r>
            <a:r>
              <a:rPr kumimoji="0" lang="en-GB" sz="900" b="0"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Arial" panose="020B0604020202020204" pitchFamily="34" charset="0"/>
              </a:rPr>
              <a:t>millimetre(s) of mercury </a:t>
            </a:r>
            <a:endParaRPr kumimoji="0" lang="en-US" sz="9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11" name="Rounded Rectangle 10">
            <a:extLst>
              <a:ext uri="{FF2B5EF4-FFF2-40B4-BE49-F238E27FC236}">
                <a16:creationId xmlns:a16="http://schemas.microsoft.com/office/drawing/2014/main" id="{CA8D4F17-4AD8-D100-FE57-D3E83C4A5727}"/>
              </a:ext>
            </a:extLst>
          </p:cNvPr>
          <p:cNvSpPr/>
          <p:nvPr/>
        </p:nvSpPr>
        <p:spPr>
          <a:xfrm>
            <a:off x="311242" y="3365669"/>
            <a:ext cx="5484440" cy="690498"/>
          </a:xfrm>
          <a:prstGeom prst="roundRect">
            <a:avLst>
              <a:gd name="adj" fmla="val 50000"/>
            </a:avLst>
          </a:prstGeom>
          <a:solidFill>
            <a:srgbClr val="F3F8F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12" name="Rounded Rectangle 11">
            <a:extLst>
              <a:ext uri="{FF2B5EF4-FFF2-40B4-BE49-F238E27FC236}">
                <a16:creationId xmlns:a16="http://schemas.microsoft.com/office/drawing/2014/main" id="{261E579E-150F-9C28-5F1D-687998007436}"/>
              </a:ext>
            </a:extLst>
          </p:cNvPr>
          <p:cNvSpPr/>
          <p:nvPr/>
        </p:nvSpPr>
        <p:spPr>
          <a:xfrm>
            <a:off x="311242" y="4097370"/>
            <a:ext cx="5484440" cy="690498"/>
          </a:xfrm>
          <a:prstGeom prst="roundRect">
            <a:avLst>
              <a:gd name="adj" fmla="val 50000"/>
            </a:avLst>
          </a:prstGeom>
          <a:solidFill>
            <a:srgbClr val="F3F8F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000000"/>
              </a:solidFill>
              <a:effectLst/>
              <a:uLnTx/>
              <a:uFillTx/>
              <a:latin typeface="Century Gothic" panose="020B0502020202020204" pitchFamily="34" charset="0"/>
              <a:ea typeface="+mn-ea"/>
              <a:cs typeface="+mn-cs"/>
            </a:endParaRPr>
          </a:p>
        </p:txBody>
      </p:sp>
      <p:sp>
        <p:nvSpPr>
          <p:cNvPr id="13" name="Rounded Rectangle 12">
            <a:extLst>
              <a:ext uri="{FF2B5EF4-FFF2-40B4-BE49-F238E27FC236}">
                <a16:creationId xmlns:a16="http://schemas.microsoft.com/office/drawing/2014/main" id="{F584B3A0-AEDA-1171-8132-4E8F7EB25407}"/>
              </a:ext>
            </a:extLst>
          </p:cNvPr>
          <p:cNvSpPr/>
          <p:nvPr/>
        </p:nvSpPr>
        <p:spPr>
          <a:xfrm>
            <a:off x="311242" y="4818929"/>
            <a:ext cx="5484440" cy="690498"/>
          </a:xfrm>
          <a:prstGeom prst="roundRect">
            <a:avLst>
              <a:gd name="adj" fmla="val 50000"/>
            </a:avLst>
          </a:prstGeom>
          <a:solidFill>
            <a:srgbClr val="F3F8F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14" name="Rounded Rectangle 13">
            <a:extLst>
              <a:ext uri="{FF2B5EF4-FFF2-40B4-BE49-F238E27FC236}">
                <a16:creationId xmlns:a16="http://schemas.microsoft.com/office/drawing/2014/main" id="{9E6D28D1-5EF8-F847-3924-5B1343FB44CE}"/>
              </a:ext>
            </a:extLst>
          </p:cNvPr>
          <p:cNvSpPr/>
          <p:nvPr/>
        </p:nvSpPr>
        <p:spPr>
          <a:xfrm>
            <a:off x="311242" y="2640557"/>
            <a:ext cx="5484440" cy="690498"/>
          </a:xfrm>
          <a:prstGeom prst="roundRect">
            <a:avLst>
              <a:gd name="adj" fmla="val 50000"/>
            </a:avLst>
          </a:prstGeom>
          <a:solidFill>
            <a:srgbClr val="F3F8F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15" name="TextBox 14">
            <a:extLst>
              <a:ext uri="{FF2B5EF4-FFF2-40B4-BE49-F238E27FC236}">
                <a16:creationId xmlns:a16="http://schemas.microsoft.com/office/drawing/2014/main" id="{B12F537F-763E-AA81-C8A8-19BE9CBB270F}"/>
              </a:ext>
            </a:extLst>
          </p:cNvPr>
          <p:cNvSpPr txBox="1"/>
          <p:nvPr/>
        </p:nvSpPr>
        <p:spPr>
          <a:xfrm>
            <a:off x="338411" y="2070040"/>
            <a:ext cx="1003204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uLnTx/>
                <a:uFillTx/>
                <a:latin typeface="Century Gothic" panose="020B0502020202020204" pitchFamily="34" charset="0"/>
                <a:ea typeface="+mn-ea"/>
                <a:cs typeface="+mn-cs"/>
              </a:rPr>
              <a:t>When discussing medications, be aware if your patient</a:t>
            </a:r>
            <a:r>
              <a:rPr kumimoji="0" lang="en-US" sz="1800" b="0" i="0" u="none" strike="noStrike" kern="1200" cap="none" spc="0" normalizeH="0" baseline="0" noProof="0" dirty="0">
                <a:ln>
                  <a:noFill/>
                </a:ln>
                <a:solidFill>
                  <a:srgbClr val="0070C0"/>
                </a:solidFill>
                <a:effectLst/>
                <a:uLnTx/>
                <a:uFillTx/>
                <a:latin typeface="Century Gothic" panose="020B0502020202020204" pitchFamily="34" charset="0"/>
                <a:ea typeface="+mn-ea"/>
                <a:cs typeface="+mn-cs"/>
              </a:rPr>
              <a:t>: </a:t>
            </a:r>
          </a:p>
        </p:txBody>
      </p:sp>
      <p:sp>
        <p:nvSpPr>
          <p:cNvPr id="16" name="TextBox 15">
            <a:extLst>
              <a:ext uri="{FF2B5EF4-FFF2-40B4-BE49-F238E27FC236}">
                <a16:creationId xmlns:a16="http://schemas.microsoft.com/office/drawing/2014/main" id="{F4FDC92C-2F4D-CC49-A5A0-B6D869616437}"/>
              </a:ext>
            </a:extLst>
          </p:cNvPr>
          <p:cNvSpPr txBox="1"/>
          <p:nvPr/>
        </p:nvSpPr>
        <p:spPr>
          <a:xfrm>
            <a:off x="914400" y="5608820"/>
            <a:ext cx="1036319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26650"/>
                </a:solidFill>
                <a:effectLst/>
                <a:uLnTx/>
                <a:uFillTx/>
                <a:latin typeface="Century Gothic" panose="020B0502020202020204" pitchFamily="34" charset="0"/>
                <a:ea typeface="+mn-ea"/>
                <a:cs typeface="+mn-cs"/>
              </a:rPr>
              <a:t>These can all be predictors of a patient who may struggle with adherence to medication</a:t>
            </a:r>
            <a:endParaRPr kumimoji="0" lang="fr-FR" sz="1800" b="0" i="1" u="none" strike="noStrike" kern="1200" cap="none" spc="0" normalizeH="0" baseline="0" noProof="0" dirty="0">
              <a:ln>
                <a:noFill/>
              </a:ln>
              <a:solidFill>
                <a:srgbClr val="F26650"/>
              </a:solidFill>
              <a:effectLst/>
              <a:uLnTx/>
              <a:uFillTx/>
              <a:latin typeface="Century Gothic" panose="020B0502020202020204" pitchFamily="34" charset="0"/>
              <a:ea typeface="+mn-ea"/>
              <a:cs typeface="+mn-cs"/>
            </a:endParaRPr>
          </a:p>
        </p:txBody>
      </p:sp>
      <p:sp>
        <p:nvSpPr>
          <p:cNvPr id="17" name="Oval 16">
            <a:extLst>
              <a:ext uri="{FF2B5EF4-FFF2-40B4-BE49-F238E27FC236}">
                <a16:creationId xmlns:a16="http://schemas.microsoft.com/office/drawing/2014/main" id="{FA35A3C4-A35B-A177-246C-79B680845BF5}"/>
              </a:ext>
            </a:extLst>
          </p:cNvPr>
          <p:cNvSpPr/>
          <p:nvPr/>
        </p:nvSpPr>
        <p:spPr>
          <a:xfrm>
            <a:off x="391636" y="2672334"/>
            <a:ext cx="614278" cy="614278"/>
          </a:xfrm>
          <a:prstGeom prst="ellipse">
            <a:avLst/>
          </a:prstGeom>
          <a:solidFill>
            <a:srgbClr val="F26650"/>
          </a:solidFill>
          <a:ln>
            <a:solidFill>
              <a:srgbClr val="F2665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18" name="Oval 17">
            <a:extLst>
              <a:ext uri="{FF2B5EF4-FFF2-40B4-BE49-F238E27FC236}">
                <a16:creationId xmlns:a16="http://schemas.microsoft.com/office/drawing/2014/main" id="{A0C34B2C-1AAE-15A3-FCDB-E493703E15BC}"/>
              </a:ext>
            </a:extLst>
          </p:cNvPr>
          <p:cNvSpPr/>
          <p:nvPr/>
        </p:nvSpPr>
        <p:spPr>
          <a:xfrm>
            <a:off x="391636" y="3400569"/>
            <a:ext cx="614278" cy="614278"/>
          </a:xfrm>
          <a:prstGeom prst="ellipse">
            <a:avLst/>
          </a:prstGeom>
          <a:solidFill>
            <a:srgbClr val="F26650"/>
          </a:solidFill>
          <a:ln>
            <a:solidFill>
              <a:srgbClr val="F2665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19" name="Oval 18">
            <a:extLst>
              <a:ext uri="{FF2B5EF4-FFF2-40B4-BE49-F238E27FC236}">
                <a16:creationId xmlns:a16="http://schemas.microsoft.com/office/drawing/2014/main" id="{EF9EA9C9-F784-71CB-5E4F-EFB1780CAFEE}"/>
              </a:ext>
            </a:extLst>
          </p:cNvPr>
          <p:cNvSpPr/>
          <p:nvPr/>
        </p:nvSpPr>
        <p:spPr>
          <a:xfrm>
            <a:off x="391636" y="4128804"/>
            <a:ext cx="614278" cy="614278"/>
          </a:xfrm>
          <a:prstGeom prst="ellipse">
            <a:avLst/>
          </a:prstGeom>
          <a:solidFill>
            <a:srgbClr val="F26650"/>
          </a:solidFill>
          <a:ln>
            <a:solidFill>
              <a:srgbClr val="F2665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 name="Oval 19">
            <a:extLst>
              <a:ext uri="{FF2B5EF4-FFF2-40B4-BE49-F238E27FC236}">
                <a16:creationId xmlns:a16="http://schemas.microsoft.com/office/drawing/2014/main" id="{ADB64ACB-195C-4615-5457-765D0AC1DBEB}"/>
              </a:ext>
            </a:extLst>
          </p:cNvPr>
          <p:cNvSpPr/>
          <p:nvPr/>
        </p:nvSpPr>
        <p:spPr>
          <a:xfrm>
            <a:off x="391636" y="4857039"/>
            <a:ext cx="614278" cy="614278"/>
          </a:xfrm>
          <a:prstGeom prst="ellipse">
            <a:avLst/>
          </a:prstGeom>
          <a:solidFill>
            <a:srgbClr val="F26650"/>
          </a:solidFill>
          <a:ln>
            <a:solidFill>
              <a:srgbClr val="F2665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1" name="Rounded Rectangle 20">
            <a:extLst>
              <a:ext uri="{FF2B5EF4-FFF2-40B4-BE49-F238E27FC236}">
                <a16:creationId xmlns:a16="http://schemas.microsoft.com/office/drawing/2014/main" id="{9DC6F3B4-0B20-BEFA-A345-D1BD2828C473}"/>
              </a:ext>
            </a:extLst>
          </p:cNvPr>
          <p:cNvSpPr/>
          <p:nvPr/>
        </p:nvSpPr>
        <p:spPr>
          <a:xfrm>
            <a:off x="6096000" y="3321226"/>
            <a:ext cx="5484440" cy="690498"/>
          </a:xfrm>
          <a:prstGeom prst="roundRect">
            <a:avLst>
              <a:gd name="adj" fmla="val 50000"/>
            </a:avLst>
          </a:prstGeom>
          <a:solidFill>
            <a:srgbClr val="F3F8F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2" name="Rounded Rectangle 21">
            <a:extLst>
              <a:ext uri="{FF2B5EF4-FFF2-40B4-BE49-F238E27FC236}">
                <a16:creationId xmlns:a16="http://schemas.microsoft.com/office/drawing/2014/main" id="{84351ADE-83F3-EDD5-08E1-8D5B9F6FE617}"/>
              </a:ext>
            </a:extLst>
          </p:cNvPr>
          <p:cNvSpPr/>
          <p:nvPr/>
        </p:nvSpPr>
        <p:spPr>
          <a:xfrm>
            <a:off x="6096000" y="4052927"/>
            <a:ext cx="5484440" cy="690498"/>
          </a:xfrm>
          <a:prstGeom prst="roundRect">
            <a:avLst>
              <a:gd name="adj" fmla="val 50000"/>
            </a:avLst>
          </a:prstGeom>
          <a:solidFill>
            <a:srgbClr val="F3F8F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3" name="Rounded Rectangle 22">
            <a:extLst>
              <a:ext uri="{FF2B5EF4-FFF2-40B4-BE49-F238E27FC236}">
                <a16:creationId xmlns:a16="http://schemas.microsoft.com/office/drawing/2014/main" id="{910A95AE-0CA8-225B-7F49-607F2C547BE5}"/>
              </a:ext>
            </a:extLst>
          </p:cNvPr>
          <p:cNvSpPr/>
          <p:nvPr/>
        </p:nvSpPr>
        <p:spPr>
          <a:xfrm>
            <a:off x="6096000" y="4774486"/>
            <a:ext cx="5484440" cy="690498"/>
          </a:xfrm>
          <a:prstGeom prst="roundRect">
            <a:avLst>
              <a:gd name="adj" fmla="val 50000"/>
            </a:avLst>
          </a:prstGeom>
          <a:solidFill>
            <a:srgbClr val="F3F8F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4" name="Rounded Rectangle 23">
            <a:extLst>
              <a:ext uri="{FF2B5EF4-FFF2-40B4-BE49-F238E27FC236}">
                <a16:creationId xmlns:a16="http://schemas.microsoft.com/office/drawing/2014/main" id="{3272E722-52E0-2AFF-C69F-3E82B3FCE4CC}"/>
              </a:ext>
            </a:extLst>
          </p:cNvPr>
          <p:cNvSpPr/>
          <p:nvPr/>
        </p:nvSpPr>
        <p:spPr>
          <a:xfrm>
            <a:off x="6096000" y="2596114"/>
            <a:ext cx="5484440" cy="690498"/>
          </a:xfrm>
          <a:prstGeom prst="roundRect">
            <a:avLst>
              <a:gd name="adj" fmla="val 50000"/>
            </a:avLst>
          </a:prstGeom>
          <a:solidFill>
            <a:srgbClr val="F3F8F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5" name="Oval 24">
            <a:extLst>
              <a:ext uri="{FF2B5EF4-FFF2-40B4-BE49-F238E27FC236}">
                <a16:creationId xmlns:a16="http://schemas.microsoft.com/office/drawing/2014/main" id="{BED65ECB-73E7-32D0-7855-670F76ADF534}"/>
              </a:ext>
            </a:extLst>
          </p:cNvPr>
          <p:cNvSpPr/>
          <p:nvPr/>
        </p:nvSpPr>
        <p:spPr>
          <a:xfrm>
            <a:off x="6176394" y="2627891"/>
            <a:ext cx="614278" cy="614278"/>
          </a:xfrm>
          <a:prstGeom prst="ellipse">
            <a:avLst/>
          </a:prstGeom>
          <a:solidFill>
            <a:srgbClr val="F26650"/>
          </a:solidFill>
          <a:ln>
            <a:solidFill>
              <a:srgbClr val="F2665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6" name="Oval 25">
            <a:extLst>
              <a:ext uri="{FF2B5EF4-FFF2-40B4-BE49-F238E27FC236}">
                <a16:creationId xmlns:a16="http://schemas.microsoft.com/office/drawing/2014/main" id="{8218B009-D9F5-91E0-9567-D0D421C2B7EB}"/>
              </a:ext>
            </a:extLst>
          </p:cNvPr>
          <p:cNvSpPr/>
          <p:nvPr/>
        </p:nvSpPr>
        <p:spPr>
          <a:xfrm>
            <a:off x="6176394" y="3356126"/>
            <a:ext cx="614278" cy="614278"/>
          </a:xfrm>
          <a:prstGeom prst="ellipse">
            <a:avLst/>
          </a:prstGeom>
          <a:solidFill>
            <a:srgbClr val="F26650"/>
          </a:solidFill>
          <a:ln>
            <a:solidFill>
              <a:srgbClr val="F2665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7" name="Oval 26">
            <a:extLst>
              <a:ext uri="{FF2B5EF4-FFF2-40B4-BE49-F238E27FC236}">
                <a16:creationId xmlns:a16="http://schemas.microsoft.com/office/drawing/2014/main" id="{96A0C341-3D09-3E60-1CAE-6FC054D60E19}"/>
              </a:ext>
            </a:extLst>
          </p:cNvPr>
          <p:cNvSpPr/>
          <p:nvPr/>
        </p:nvSpPr>
        <p:spPr>
          <a:xfrm>
            <a:off x="6176394" y="4084361"/>
            <a:ext cx="614278" cy="614278"/>
          </a:xfrm>
          <a:prstGeom prst="ellipse">
            <a:avLst/>
          </a:prstGeom>
          <a:solidFill>
            <a:srgbClr val="F26650"/>
          </a:solidFill>
          <a:ln>
            <a:solidFill>
              <a:srgbClr val="F2665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8" name="Oval 27">
            <a:extLst>
              <a:ext uri="{FF2B5EF4-FFF2-40B4-BE49-F238E27FC236}">
                <a16:creationId xmlns:a16="http://schemas.microsoft.com/office/drawing/2014/main" id="{2F93C0B5-E8FE-386D-2D72-8665FED39A50}"/>
              </a:ext>
            </a:extLst>
          </p:cNvPr>
          <p:cNvSpPr/>
          <p:nvPr/>
        </p:nvSpPr>
        <p:spPr>
          <a:xfrm>
            <a:off x="6176394" y="4812596"/>
            <a:ext cx="614278" cy="614278"/>
          </a:xfrm>
          <a:prstGeom prst="ellipse">
            <a:avLst/>
          </a:prstGeom>
          <a:solidFill>
            <a:srgbClr val="F26650"/>
          </a:solidFill>
          <a:ln>
            <a:solidFill>
              <a:srgbClr val="F2665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9" name="TextBox 28">
            <a:extLst>
              <a:ext uri="{FF2B5EF4-FFF2-40B4-BE49-F238E27FC236}">
                <a16:creationId xmlns:a16="http://schemas.microsoft.com/office/drawing/2014/main" id="{1D608F50-1AA4-B1D3-6891-EAE42A7E0025}"/>
              </a:ext>
            </a:extLst>
          </p:cNvPr>
          <p:cNvSpPr txBox="1"/>
          <p:nvPr/>
        </p:nvSpPr>
        <p:spPr>
          <a:xfrm>
            <a:off x="1005915" y="2662931"/>
            <a:ext cx="4023286"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Demonstrates </a:t>
            </a:r>
            <a:r>
              <a:rPr kumimoji="0" lang="en-US" sz="16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limited language proficiency</a:t>
            </a: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or low literacy</a:t>
            </a:r>
          </a:p>
        </p:txBody>
      </p:sp>
      <p:sp>
        <p:nvSpPr>
          <p:cNvPr id="30" name="TextBox 29">
            <a:extLst>
              <a:ext uri="{FF2B5EF4-FFF2-40B4-BE49-F238E27FC236}">
                <a16:creationId xmlns:a16="http://schemas.microsoft.com/office/drawing/2014/main" id="{E607614F-B3DD-5A6E-28C2-43B8A435A6DB}"/>
              </a:ext>
            </a:extLst>
          </p:cNvPr>
          <p:cNvSpPr txBox="1"/>
          <p:nvPr/>
        </p:nvSpPr>
        <p:spPr>
          <a:xfrm>
            <a:off x="1005914" y="3414274"/>
            <a:ext cx="444014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Has a history of </a:t>
            </a:r>
            <a:r>
              <a:rPr kumimoji="0" lang="en-US" sz="16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mental health issues </a:t>
            </a: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like depression, anxiety, or addiction</a:t>
            </a:r>
          </a:p>
        </p:txBody>
      </p:sp>
      <p:sp>
        <p:nvSpPr>
          <p:cNvPr id="31" name="TextBox 30">
            <a:extLst>
              <a:ext uri="{FF2B5EF4-FFF2-40B4-BE49-F238E27FC236}">
                <a16:creationId xmlns:a16="http://schemas.microsoft.com/office/drawing/2014/main" id="{63188195-9780-2063-800F-4AF138D9D26F}"/>
              </a:ext>
            </a:extLst>
          </p:cNvPr>
          <p:cNvSpPr txBox="1"/>
          <p:nvPr/>
        </p:nvSpPr>
        <p:spPr>
          <a:xfrm>
            <a:off x="1005914" y="4248146"/>
            <a:ext cx="163057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242269"/>
                </a:solidFill>
                <a:effectLst/>
                <a:uLnTx/>
                <a:uFillTx/>
                <a:latin typeface="Century Gothic" panose="020B0502020202020204" pitchFamily="34" charset="0"/>
                <a:ea typeface="+mn-ea"/>
                <a:cs typeface="+mn-cs"/>
              </a:rPr>
              <a:t>Has </a:t>
            </a:r>
            <a:r>
              <a:rPr kumimoji="0" lang="en-US" sz="1600" b="1" i="0" u="none" strike="noStrike" kern="1200" cap="none" spc="0" normalizeH="0" baseline="0" noProof="0">
                <a:ln>
                  <a:noFill/>
                </a:ln>
                <a:solidFill>
                  <a:srgbClr val="242269"/>
                </a:solidFill>
                <a:effectLst/>
                <a:uLnTx/>
                <a:uFillTx/>
                <a:latin typeface="Century Gothic" panose="020B0502020202020204" pitchFamily="34" charset="0"/>
                <a:ea typeface="+mn-ea"/>
                <a:cs typeface="+mn-cs"/>
              </a:rPr>
              <a:t>dementia </a:t>
            </a:r>
          </a:p>
        </p:txBody>
      </p:sp>
      <p:sp>
        <p:nvSpPr>
          <p:cNvPr id="32" name="TextBox 31">
            <a:extLst>
              <a:ext uri="{FF2B5EF4-FFF2-40B4-BE49-F238E27FC236}">
                <a16:creationId xmlns:a16="http://schemas.microsoft.com/office/drawing/2014/main" id="{51FCFB45-F792-59B8-7ECF-017489D352BB}"/>
              </a:ext>
            </a:extLst>
          </p:cNvPr>
          <p:cNvSpPr txBox="1"/>
          <p:nvPr/>
        </p:nvSpPr>
        <p:spPr>
          <a:xfrm>
            <a:off x="1005914" y="4854430"/>
            <a:ext cx="426271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Doesn’t believe in the benefits of treatment</a:t>
            </a: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especially if symptom-free</a:t>
            </a: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 name="TextBox 32">
            <a:extLst>
              <a:ext uri="{FF2B5EF4-FFF2-40B4-BE49-F238E27FC236}">
                <a16:creationId xmlns:a16="http://schemas.microsoft.com/office/drawing/2014/main" id="{005318E9-43B0-822C-4A40-02114C14B329}"/>
              </a:ext>
            </a:extLst>
          </p:cNvPr>
          <p:cNvSpPr txBox="1"/>
          <p:nvPr/>
        </p:nvSpPr>
        <p:spPr>
          <a:xfrm>
            <a:off x="6790672" y="2649139"/>
            <a:ext cx="4395413"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Believes medications</a:t>
            </a: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 are unnecessary or </a:t>
            </a:r>
            <a:r>
              <a:rPr kumimoji="0" lang="en-US" sz="16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harmful</a:t>
            </a:r>
            <a:endParaRPr kumimoji="0" lang="en-US" sz="1600" b="1"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5678F93E-4192-CCC7-8699-BC142E568B31}"/>
              </a:ext>
            </a:extLst>
          </p:cNvPr>
          <p:cNvSpPr txBox="1"/>
          <p:nvPr/>
        </p:nvSpPr>
        <p:spPr>
          <a:xfrm>
            <a:off x="6790672" y="3500783"/>
            <a:ext cx="469391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242269"/>
                </a:solidFill>
                <a:effectLst/>
                <a:uLnTx/>
                <a:uFillTx/>
                <a:latin typeface="Century Gothic" panose="020B0502020202020204" pitchFamily="34" charset="0"/>
                <a:ea typeface="+mn-ea"/>
                <a:cs typeface="+mn-cs"/>
              </a:rPr>
              <a:t>Has a concern about medication </a:t>
            </a:r>
            <a:r>
              <a:rPr kumimoji="0" lang="en-US" sz="1600" b="1" i="0" u="none" strike="noStrike" kern="1200" cap="none" spc="0" normalizeH="0" baseline="0" noProof="0">
                <a:ln>
                  <a:noFill/>
                </a:ln>
                <a:solidFill>
                  <a:srgbClr val="242269"/>
                </a:solidFill>
                <a:effectLst/>
                <a:uLnTx/>
                <a:uFillTx/>
                <a:latin typeface="Century Gothic" panose="020B0502020202020204" pitchFamily="34" charset="0"/>
                <a:ea typeface="+mn-ea"/>
                <a:cs typeface="+mn-cs"/>
              </a:rPr>
              <a:t>side effects</a:t>
            </a:r>
            <a:endParaRPr kumimoji="0" lang="en-US" sz="1600" b="1"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5" name="TextBox 34">
            <a:extLst>
              <a:ext uri="{FF2B5EF4-FFF2-40B4-BE49-F238E27FC236}">
                <a16:creationId xmlns:a16="http://schemas.microsoft.com/office/drawing/2014/main" id="{2882E4E9-0E6E-B410-47FC-7A4509316075}"/>
              </a:ext>
            </a:extLst>
          </p:cNvPr>
          <p:cNvSpPr txBox="1"/>
          <p:nvPr/>
        </p:nvSpPr>
        <p:spPr>
          <a:xfrm>
            <a:off x="6790672" y="4143269"/>
            <a:ext cx="4114893"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Expresses </a:t>
            </a:r>
            <a:r>
              <a:rPr kumimoji="0" lang="en-US" sz="16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concern over the cost </a:t>
            </a: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of medications</a:t>
            </a: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FD4D119C-B32F-6ED2-3F1E-736AF7E7A68E}"/>
              </a:ext>
            </a:extLst>
          </p:cNvPr>
          <p:cNvSpPr txBox="1"/>
          <p:nvPr/>
        </p:nvSpPr>
        <p:spPr>
          <a:xfrm>
            <a:off x="6871066" y="4937385"/>
            <a:ext cx="447430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Says he or she is </a:t>
            </a:r>
            <a:r>
              <a:rPr kumimoji="0" lang="en-US" sz="16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tired of taking medications</a:t>
            </a:r>
            <a:endParaRPr kumimoji="0" lang="en-US" sz="1600" b="1"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37" name="Google Shape;8571;p79">
            <a:extLst>
              <a:ext uri="{FF2B5EF4-FFF2-40B4-BE49-F238E27FC236}">
                <a16:creationId xmlns:a16="http://schemas.microsoft.com/office/drawing/2014/main" id="{26590307-E066-B8EF-24B6-73C1061FFD7F}"/>
              </a:ext>
            </a:extLst>
          </p:cNvPr>
          <p:cNvGrpSpPr/>
          <p:nvPr/>
        </p:nvGrpSpPr>
        <p:grpSpPr>
          <a:xfrm>
            <a:off x="519580" y="4306053"/>
            <a:ext cx="358390" cy="362320"/>
            <a:chOff x="6204958" y="3355575"/>
            <a:chExt cx="358390" cy="362320"/>
          </a:xfrm>
        </p:grpSpPr>
        <p:sp>
          <p:nvSpPr>
            <p:cNvPr id="38" name="Google Shape;8572;p79">
              <a:extLst>
                <a:ext uri="{FF2B5EF4-FFF2-40B4-BE49-F238E27FC236}">
                  <a16:creationId xmlns:a16="http://schemas.microsoft.com/office/drawing/2014/main" id="{908EC487-3C30-33F5-407B-DB6047566787}"/>
                </a:ext>
              </a:extLst>
            </p:cNvPr>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9" name="Google Shape;8573;p79">
              <a:extLst>
                <a:ext uri="{FF2B5EF4-FFF2-40B4-BE49-F238E27FC236}">
                  <a16:creationId xmlns:a16="http://schemas.microsoft.com/office/drawing/2014/main" id="{C252CB24-1BA4-FCA8-D6BC-282C04FD1C04}"/>
                </a:ext>
              </a:extLst>
            </p:cNvPr>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0" name="Google Shape;8574;p79">
              <a:extLst>
                <a:ext uri="{FF2B5EF4-FFF2-40B4-BE49-F238E27FC236}">
                  <a16:creationId xmlns:a16="http://schemas.microsoft.com/office/drawing/2014/main" id="{F849F418-560F-436D-F53E-880AE4246A3C}"/>
                </a:ext>
              </a:extLst>
            </p:cNvPr>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1" name="Google Shape;8575;p79">
              <a:extLst>
                <a:ext uri="{FF2B5EF4-FFF2-40B4-BE49-F238E27FC236}">
                  <a16:creationId xmlns:a16="http://schemas.microsoft.com/office/drawing/2014/main" id="{2DE74053-BFED-DCCC-044D-B52C1920EBF8}"/>
                </a:ext>
              </a:extLst>
            </p:cNvPr>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2" name="Google Shape;8576;p79">
              <a:extLst>
                <a:ext uri="{FF2B5EF4-FFF2-40B4-BE49-F238E27FC236}">
                  <a16:creationId xmlns:a16="http://schemas.microsoft.com/office/drawing/2014/main" id="{94E39A93-E5C7-CCAD-1D7F-E1924568BAAA}"/>
                </a:ext>
              </a:extLst>
            </p:cNvPr>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3" name="Google Shape;8577;p79">
              <a:extLst>
                <a:ext uri="{FF2B5EF4-FFF2-40B4-BE49-F238E27FC236}">
                  <a16:creationId xmlns:a16="http://schemas.microsoft.com/office/drawing/2014/main" id="{804E4725-24B5-420B-53D3-663A4EA6148C}"/>
                </a:ext>
              </a:extLst>
            </p:cNvPr>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4" name="Google Shape;8578;p79">
              <a:extLst>
                <a:ext uri="{FF2B5EF4-FFF2-40B4-BE49-F238E27FC236}">
                  <a16:creationId xmlns:a16="http://schemas.microsoft.com/office/drawing/2014/main" id="{C4359F05-4D1F-3495-964B-1E9E59140F1F}"/>
                </a:ext>
              </a:extLst>
            </p:cNvPr>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5" name="Google Shape;8579;p79">
              <a:extLst>
                <a:ext uri="{FF2B5EF4-FFF2-40B4-BE49-F238E27FC236}">
                  <a16:creationId xmlns:a16="http://schemas.microsoft.com/office/drawing/2014/main" id="{80C0D68E-159C-318C-8424-63CC0E7FC55F}"/>
                </a:ext>
              </a:extLst>
            </p:cNvPr>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6" name="Google Shape;8580;p79">
              <a:extLst>
                <a:ext uri="{FF2B5EF4-FFF2-40B4-BE49-F238E27FC236}">
                  <a16:creationId xmlns:a16="http://schemas.microsoft.com/office/drawing/2014/main" id="{0D29198E-7A7B-D503-F71C-ED3FA9FABF2D}"/>
                </a:ext>
              </a:extLst>
            </p:cNvPr>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7" name="Google Shape;8581;p79">
              <a:extLst>
                <a:ext uri="{FF2B5EF4-FFF2-40B4-BE49-F238E27FC236}">
                  <a16:creationId xmlns:a16="http://schemas.microsoft.com/office/drawing/2014/main" id="{8FBFEA90-1A98-AF95-04B7-0AE69EF3E01D}"/>
                </a:ext>
              </a:extLst>
            </p:cNvPr>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8" name="Google Shape;8582;p79">
              <a:extLst>
                <a:ext uri="{FF2B5EF4-FFF2-40B4-BE49-F238E27FC236}">
                  <a16:creationId xmlns:a16="http://schemas.microsoft.com/office/drawing/2014/main" id="{B5A0CB07-A74E-C8A2-23F8-47CA022325C8}"/>
                </a:ext>
              </a:extLst>
            </p:cNvPr>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9" name="Google Shape;8583;p79">
              <a:extLst>
                <a:ext uri="{FF2B5EF4-FFF2-40B4-BE49-F238E27FC236}">
                  <a16:creationId xmlns:a16="http://schemas.microsoft.com/office/drawing/2014/main" id="{7F6D39EF-57EB-C182-EE2F-079BAA6A7C64}"/>
                </a:ext>
              </a:extLst>
            </p:cNvPr>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50" name="Google Shape;8584;p79">
              <a:extLst>
                <a:ext uri="{FF2B5EF4-FFF2-40B4-BE49-F238E27FC236}">
                  <a16:creationId xmlns:a16="http://schemas.microsoft.com/office/drawing/2014/main" id="{2338E5F7-12D2-DEDE-EC26-72F812F30168}"/>
                </a:ext>
              </a:extLst>
            </p:cNvPr>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51" name="Google Shape;8585;p79">
              <a:extLst>
                <a:ext uri="{FF2B5EF4-FFF2-40B4-BE49-F238E27FC236}">
                  <a16:creationId xmlns:a16="http://schemas.microsoft.com/office/drawing/2014/main" id="{AE40DB54-AF0C-EC99-6F9B-75A99AE16FA8}"/>
                </a:ext>
              </a:extLst>
            </p:cNvPr>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52" name="Google Shape;8586;p79">
              <a:extLst>
                <a:ext uri="{FF2B5EF4-FFF2-40B4-BE49-F238E27FC236}">
                  <a16:creationId xmlns:a16="http://schemas.microsoft.com/office/drawing/2014/main" id="{FA7375FA-C663-C10E-36F1-7EB3B44BD61E}"/>
                </a:ext>
              </a:extLst>
            </p:cNvPr>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53" name="Google Shape;8587;p79">
              <a:extLst>
                <a:ext uri="{FF2B5EF4-FFF2-40B4-BE49-F238E27FC236}">
                  <a16:creationId xmlns:a16="http://schemas.microsoft.com/office/drawing/2014/main" id="{A438D3B0-8C86-B2A9-09F4-3E04288021D1}"/>
                </a:ext>
              </a:extLst>
            </p:cNvPr>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54" name="Google Shape;8801;p79">
            <a:extLst>
              <a:ext uri="{FF2B5EF4-FFF2-40B4-BE49-F238E27FC236}">
                <a16:creationId xmlns:a16="http://schemas.microsoft.com/office/drawing/2014/main" id="{4C518C3D-3FA9-2A83-0969-02F13C561BCD}"/>
              </a:ext>
            </a:extLst>
          </p:cNvPr>
          <p:cNvGrpSpPr/>
          <p:nvPr/>
        </p:nvGrpSpPr>
        <p:grpSpPr>
          <a:xfrm>
            <a:off x="538536" y="3518688"/>
            <a:ext cx="320478" cy="362110"/>
            <a:chOff x="6203465" y="2891206"/>
            <a:chExt cx="320478" cy="362110"/>
          </a:xfrm>
        </p:grpSpPr>
        <p:sp>
          <p:nvSpPr>
            <p:cNvPr id="55" name="Google Shape;8802;p79">
              <a:extLst>
                <a:ext uri="{FF2B5EF4-FFF2-40B4-BE49-F238E27FC236}">
                  <a16:creationId xmlns:a16="http://schemas.microsoft.com/office/drawing/2014/main" id="{989A18D4-AB75-C239-B17C-442CAA3188A3}"/>
                </a:ext>
              </a:extLst>
            </p:cNvPr>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56" name="Google Shape;8803;p79">
              <a:extLst>
                <a:ext uri="{FF2B5EF4-FFF2-40B4-BE49-F238E27FC236}">
                  <a16:creationId xmlns:a16="http://schemas.microsoft.com/office/drawing/2014/main" id="{A6F8470F-CE41-A5EB-A6DD-66BC3E7F3717}"/>
                </a:ext>
              </a:extLst>
            </p:cNvPr>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57" name="Google Shape;8804;p79">
              <a:extLst>
                <a:ext uri="{FF2B5EF4-FFF2-40B4-BE49-F238E27FC236}">
                  <a16:creationId xmlns:a16="http://schemas.microsoft.com/office/drawing/2014/main" id="{A358F766-33A5-8702-F6BB-0D942F4B8993}"/>
                </a:ext>
              </a:extLst>
            </p:cNvPr>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58" name="Google Shape;8805;p79">
              <a:extLst>
                <a:ext uri="{FF2B5EF4-FFF2-40B4-BE49-F238E27FC236}">
                  <a16:creationId xmlns:a16="http://schemas.microsoft.com/office/drawing/2014/main" id="{A6CC1155-82D3-523B-4078-5959E723E5DF}"/>
                </a:ext>
              </a:extLst>
            </p:cNvPr>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8999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59" name="Google Shape;8806;p79">
              <a:extLst>
                <a:ext uri="{FF2B5EF4-FFF2-40B4-BE49-F238E27FC236}">
                  <a16:creationId xmlns:a16="http://schemas.microsoft.com/office/drawing/2014/main" id="{981EE587-1731-DDDE-668F-D0D8AA2F6252}"/>
                </a:ext>
              </a:extLst>
            </p:cNvPr>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60" name="Google Shape;7947;p78">
            <a:extLst>
              <a:ext uri="{FF2B5EF4-FFF2-40B4-BE49-F238E27FC236}">
                <a16:creationId xmlns:a16="http://schemas.microsoft.com/office/drawing/2014/main" id="{10EEA5EB-6AEC-B8DB-A4EF-D00A17BE0F52}"/>
              </a:ext>
            </a:extLst>
          </p:cNvPr>
          <p:cNvGrpSpPr/>
          <p:nvPr/>
        </p:nvGrpSpPr>
        <p:grpSpPr>
          <a:xfrm>
            <a:off x="507559" y="4973476"/>
            <a:ext cx="395296" cy="371966"/>
            <a:chOff x="1908099" y="3682271"/>
            <a:chExt cx="395296" cy="371966"/>
          </a:xfrm>
        </p:grpSpPr>
        <p:sp>
          <p:nvSpPr>
            <p:cNvPr id="61" name="Google Shape;7948;p78">
              <a:extLst>
                <a:ext uri="{FF2B5EF4-FFF2-40B4-BE49-F238E27FC236}">
                  <a16:creationId xmlns:a16="http://schemas.microsoft.com/office/drawing/2014/main" id="{BC85519C-F878-764F-A8BE-0CD676594808}"/>
                </a:ext>
              </a:extLst>
            </p:cNvPr>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2" name="Google Shape;7949;p78">
              <a:extLst>
                <a:ext uri="{FF2B5EF4-FFF2-40B4-BE49-F238E27FC236}">
                  <a16:creationId xmlns:a16="http://schemas.microsoft.com/office/drawing/2014/main" id="{E689D911-07B6-4630-6FA6-72BFD64921E2}"/>
                </a:ext>
              </a:extLst>
            </p:cNvPr>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3" name="Google Shape;7950;p78">
              <a:extLst>
                <a:ext uri="{FF2B5EF4-FFF2-40B4-BE49-F238E27FC236}">
                  <a16:creationId xmlns:a16="http://schemas.microsoft.com/office/drawing/2014/main" id="{B5E23A0D-B6C1-33D7-3AE3-53D917960177}"/>
                </a:ext>
              </a:extLst>
            </p:cNvPr>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4" name="Google Shape;7951;p78">
              <a:extLst>
                <a:ext uri="{FF2B5EF4-FFF2-40B4-BE49-F238E27FC236}">
                  <a16:creationId xmlns:a16="http://schemas.microsoft.com/office/drawing/2014/main" id="{E8D82EA0-32E6-9129-5AE0-3554FF458425}"/>
                </a:ext>
              </a:extLst>
            </p:cNvPr>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5" name="Google Shape;7952;p78">
              <a:extLst>
                <a:ext uri="{FF2B5EF4-FFF2-40B4-BE49-F238E27FC236}">
                  <a16:creationId xmlns:a16="http://schemas.microsoft.com/office/drawing/2014/main" id="{0F00296A-A5A6-354A-7865-26A9E62BEC76}"/>
                </a:ext>
              </a:extLst>
            </p:cNvPr>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6" name="Google Shape;7953;p78">
              <a:extLst>
                <a:ext uri="{FF2B5EF4-FFF2-40B4-BE49-F238E27FC236}">
                  <a16:creationId xmlns:a16="http://schemas.microsoft.com/office/drawing/2014/main" id="{F88A1F15-FA38-2D82-8B20-0427F7166F2A}"/>
                </a:ext>
              </a:extLst>
            </p:cNvPr>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7" name="Google Shape;7954;p78">
              <a:extLst>
                <a:ext uri="{FF2B5EF4-FFF2-40B4-BE49-F238E27FC236}">
                  <a16:creationId xmlns:a16="http://schemas.microsoft.com/office/drawing/2014/main" id="{7FE7F404-73D3-D95B-DC3E-1BE146297486}"/>
                </a:ext>
              </a:extLst>
            </p:cNvPr>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71" name="Google Shape;8264;p79">
            <a:extLst>
              <a:ext uri="{FF2B5EF4-FFF2-40B4-BE49-F238E27FC236}">
                <a16:creationId xmlns:a16="http://schemas.microsoft.com/office/drawing/2014/main" id="{EA1397EA-3761-D9BD-C6A0-07420E3BEBDA}"/>
              </a:ext>
            </a:extLst>
          </p:cNvPr>
          <p:cNvGrpSpPr/>
          <p:nvPr/>
        </p:nvGrpSpPr>
        <p:grpSpPr>
          <a:xfrm>
            <a:off x="6312782" y="2739519"/>
            <a:ext cx="376366" cy="366219"/>
            <a:chOff x="6638175" y="2436584"/>
            <a:chExt cx="372198" cy="362163"/>
          </a:xfrm>
        </p:grpSpPr>
        <p:sp>
          <p:nvSpPr>
            <p:cNvPr id="72" name="Google Shape;8265;p79">
              <a:extLst>
                <a:ext uri="{FF2B5EF4-FFF2-40B4-BE49-F238E27FC236}">
                  <a16:creationId xmlns:a16="http://schemas.microsoft.com/office/drawing/2014/main" id="{7134C3C1-54C9-B612-042D-6E1194F73D06}"/>
                </a:ext>
              </a:extLst>
            </p:cNvPr>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3" name="Google Shape;8266;p79">
              <a:extLst>
                <a:ext uri="{FF2B5EF4-FFF2-40B4-BE49-F238E27FC236}">
                  <a16:creationId xmlns:a16="http://schemas.microsoft.com/office/drawing/2014/main" id="{4C2FD908-0199-68EF-9016-410C6A1B9A1F}"/>
                </a:ext>
              </a:extLst>
            </p:cNvPr>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4" name="Google Shape;8267;p79">
              <a:extLst>
                <a:ext uri="{FF2B5EF4-FFF2-40B4-BE49-F238E27FC236}">
                  <a16:creationId xmlns:a16="http://schemas.microsoft.com/office/drawing/2014/main" id="{27AF1E3D-0EC9-E91C-BABE-8FB31A65B1F6}"/>
                </a:ext>
              </a:extLst>
            </p:cNvPr>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8999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5" name="Google Shape;8268;p79">
              <a:extLst>
                <a:ext uri="{FF2B5EF4-FFF2-40B4-BE49-F238E27FC236}">
                  <a16:creationId xmlns:a16="http://schemas.microsoft.com/office/drawing/2014/main" id="{95B67EBC-4D75-50AC-B166-1AEEFCCDBADD}"/>
                </a:ext>
              </a:extLst>
            </p:cNvPr>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6" name="Google Shape;8269;p79">
              <a:extLst>
                <a:ext uri="{FF2B5EF4-FFF2-40B4-BE49-F238E27FC236}">
                  <a16:creationId xmlns:a16="http://schemas.microsoft.com/office/drawing/2014/main" id="{1A2A661A-8758-19F4-73C9-75FE091164F9}"/>
                </a:ext>
              </a:extLst>
            </p:cNvPr>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7" name="Google Shape;8270;p79">
              <a:extLst>
                <a:ext uri="{FF2B5EF4-FFF2-40B4-BE49-F238E27FC236}">
                  <a16:creationId xmlns:a16="http://schemas.microsoft.com/office/drawing/2014/main" id="{D9B99510-C8F9-AE12-D100-C3860EF1DD23}"/>
                </a:ext>
              </a:extLst>
            </p:cNvPr>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8" name="Google Shape;8271;p79">
              <a:extLst>
                <a:ext uri="{FF2B5EF4-FFF2-40B4-BE49-F238E27FC236}">
                  <a16:creationId xmlns:a16="http://schemas.microsoft.com/office/drawing/2014/main" id="{724C0067-8303-934F-0D3D-8E5778B36065}"/>
                </a:ext>
              </a:extLst>
            </p:cNvPr>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9" name="Google Shape;8272;p79">
              <a:extLst>
                <a:ext uri="{FF2B5EF4-FFF2-40B4-BE49-F238E27FC236}">
                  <a16:creationId xmlns:a16="http://schemas.microsoft.com/office/drawing/2014/main" id="{387FC493-2E7D-ED68-8750-D1D33F2746A0}"/>
                </a:ext>
              </a:extLst>
            </p:cNvPr>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80" name="Google Shape;8273;p79">
              <a:extLst>
                <a:ext uri="{FF2B5EF4-FFF2-40B4-BE49-F238E27FC236}">
                  <a16:creationId xmlns:a16="http://schemas.microsoft.com/office/drawing/2014/main" id="{995E1DF6-7A7A-A75E-1BC0-76B7806F1299}"/>
                </a:ext>
              </a:extLst>
            </p:cNvPr>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81" name="Google Shape;8274;p79">
              <a:extLst>
                <a:ext uri="{FF2B5EF4-FFF2-40B4-BE49-F238E27FC236}">
                  <a16:creationId xmlns:a16="http://schemas.microsoft.com/office/drawing/2014/main" id="{C73BEB56-50F3-C4F2-4B66-780D4C89F669}"/>
                </a:ext>
              </a:extLst>
            </p:cNvPr>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82" name="Google Shape;8275;p79">
              <a:extLst>
                <a:ext uri="{FF2B5EF4-FFF2-40B4-BE49-F238E27FC236}">
                  <a16:creationId xmlns:a16="http://schemas.microsoft.com/office/drawing/2014/main" id="{895DEA63-B7BF-7240-3445-D221192D2651}"/>
                </a:ext>
              </a:extLst>
            </p:cNvPr>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83" name="Google Shape;8276;p79">
              <a:extLst>
                <a:ext uri="{FF2B5EF4-FFF2-40B4-BE49-F238E27FC236}">
                  <a16:creationId xmlns:a16="http://schemas.microsoft.com/office/drawing/2014/main" id="{0951EB45-E44A-925E-2DB5-B136BB66F2F9}"/>
                </a:ext>
              </a:extLst>
            </p:cNvPr>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84" name="Google Shape;8277;p79">
              <a:extLst>
                <a:ext uri="{FF2B5EF4-FFF2-40B4-BE49-F238E27FC236}">
                  <a16:creationId xmlns:a16="http://schemas.microsoft.com/office/drawing/2014/main" id="{4F83A52D-1C30-3952-CE54-A82BF6E4BEB8}"/>
                </a:ext>
              </a:extLst>
            </p:cNvPr>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68" name="Google Shape;7974;p78">
            <a:extLst>
              <a:ext uri="{FF2B5EF4-FFF2-40B4-BE49-F238E27FC236}">
                <a16:creationId xmlns:a16="http://schemas.microsoft.com/office/drawing/2014/main" id="{CC9D2BCA-4C92-AD8A-77C9-C6630E3E0290}"/>
              </a:ext>
            </a:extLst>
          </p:cNvPr>
          <p:cNvGrpSpPr>
            <a:grpSpLocks noChangeAspect="1"/>
          </p:cNvGrpSpPr>
          <p:nvPr/>
        </p:nvGrpSpPr>
        <p:grpSpPr>
          <a:xfrm>
            <a:off x="6201640" y="2662931"/>
            <a:ext cx="563785" cy="540000"/>
            <a:chOff x="4111994" y="3682455"/>
            <a:chExt cx="387992" cy="371625"/>
          </a:xfrm>
        </p:grpSpPr>
        <p:sp>
          <p:nvSpPr>
            <p:cNvPr id="69" name="Google Shape;7975;p78">
              <a:extLst>
                <a:ext uri="{FF2B5EF4-FFF2-40B4-BE49-F238E27FC236}">
                  <a16:creationId xmlns:a16="http://schemas.microsoft.com/office/drawing/2014/main" id="{05D51435-1015-C3A7-89FC-9D9DEE9FB06B}"/>
                </a:ext>
              </a:extLst>
            </p:cNvPr>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D2D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0" name="Google Shape;7976;p78">
              <a:extLst>
                <a:ext uri="{FF2B5EF4-FFF2-40B4-BE49-F238E27FC236}">
                  <a16:creationId xmlns:a16="http://schemas.microsoft.com/office/drawing/2014/main" id="{2D4FCBA4-EC1B-98B9-EFCA-8F8CE5AADE3F}"/>
                </a:ext>
              </a:extLst>
            </p:cNvPr>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85" name="Google Shape;8595;p79">
            <a:extLst>
              <a:ext uri="{FF2B5EF4-FFF2-40B4-BE49-F238E27FC236}">
                <a16:creationId xmlns:a16="http://schemas.microsoft.com/office/drawing/2014/main" id="{6DB30587-E99F-F355-BAAD-D99A572E680B}"/>
              </a:ext>
            </a:extLst>
          </p:cNvPr>
          <p:cNvGrpSpPr/>
          <p:nvPr/>
        </p:nvGrpSpPr>
        <p:grpSpPr>
          <a:xfrm>
            <a:off x="6345417" y="3479989"/>
            <a:ext cx="284322" cy="362163"/>
            <a:chOff x="8023448" y="3355496"/>
            <a:chExt cx="284322" cy="362163"/>
          </a:xfrm>
        </p:grpSpPr>
        <p:sp>
          <p:nvSpPr>
            <p:cNvPr id="86" name="Google Shape;8596;p79">
              <a:extLst>
                <a:ext uri="{FF2B5EF4-FFF2-40B4-BE49-F238E27FC236}">
                  <a16:creationId xmlns:a16="http://schemas.microsoft.com/office/drawing/2014/main" id="{2D87455D-85F0-59C9-B4CE-52017EE7EBC7}"/>
                </a:ext>
              </a:extLst>
            </p:cNvPr>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87" name="Google Shape;8597;p79">
              <a:extLst>
                <a:ext uri="{FF2B5EF4-FFF2-40B4-BE49-F238E27FC236}">
                  <a16:creationId xmlns:a16="http://schemas.microsoft.com/office/drawing/2014/main" id="{7B89D3DB-A968-B587-2A95-33644E0D72CA}"/>
                </a:ext>
              </a:extLst>
            </p:cNvPr>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88" name="Google Shape;8598;p79">
              <a:extLst>
                <a:ext uri="{FF2B5EF4-FFF2-40B4-BE49-F238E27FC236}">
                  <a16:creationId xmlns:a16="http://schemas.microsoft.com/office/drawing/2014/main" id="{C4DD4380-E8EA-9CD9-B9F9-9D1654E3DE78}"/>
                </a:ext>
              </a:extLst>
            </p:cNvPr>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89" name="Google Shape;8599;p79">
              <a:extLst>
                <a:ext uri="{FF2B5EF4-FFF2-40B4-BE49-F238E27FC236}">
                  <a16:creationId xmlns:a16="http://schemas.microsoft.com/office/drawing/2014/main" id="{12728D42-B457-2207-151C-2FE3D84CCC51}"/>
                </a:ext>
              </a:extLst>
            </p:cNvPr>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90" name="Google Shape;8600;p79">
              <a:extLst>
                <a:ext uri="{FF2B5EF4-FFF2-40B4-BE49-F238E27FC236}">
                  <a16:creationId xmlns:a16="http://schemas.microsoft.com/office/drawing/2014/main" id="{5E4A2325-F193-0FAF-3DCE-9205D1243717}"/>
                </a:ext>
              </a:extLst>
            </p:cNvPr>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91" name="Google Shape;8601;p79">
              <a:extLst>
                <a:ext uri="{FF2B5EF4-FFF2-40B4-BE49-F238E27FC236}">
                  <a16:creationId xmlns:a16="http://schemas.microsoft.com/office/drawing/2014/main" id="{59B3BABD-82ED-F148-F116-71FD7B7965F4}"/>
                </a:ext>
              </a:extLst>
            </p:cNvPr>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92" name="Google Shape;8602;p79">
              <a:extLst>
                <a:ext uri="{FF2B5EF4-FFF2-40B4-BE49-F238E27FC236}">
                  <a16:creationId xmlns:a16="http://schemas.microsoft.com/office/drawing/2014/main" id="{54818E1F-B11F-2941-6700-58CE98BE0033}"/>
                </a:ext>
              </a:extLst>
            </p:cNvPr>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93" name="Google Shape;8603;p79">
              <a:extLst>
                <a:ext uri="{FF2B5EF4-FFF2-40B4-BE49-F238E27FC236}">
                  <a16:creationId xmlns:a16="http://schemas.microsoft.com/office/drawing/2014/main" id="{6E80DAB0-33EB-0480-C12E-9A87D1DE15C8}"/>
                </a:ext>
              </a:extLst>
            </p:cNvPr>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94" name="Google Shape;8604;p79">
              <a:extLst>
                <a:ext uri="{FF2B5EF4-FFF2-40B4-BE49-F238E27FC236}">
                  <a16:creationId xmlns:a16="http://schemas.microsoft.com/office/drawing/2014/main" id="{A7C93F5F-E731-4D64-CC96-4FE21008ECED}"/>
                </a:ext>
              </a:extLst>
            </p:cNvPr>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95" name="Google Shape;10238;p80">
            <a:extLst>
              <a:ext uri="{FF2B5EF4-FFF2-40B4-BE49-F238E27FC236}">
                <a16:creationId xmlns:a16="http://schemas.microsoft.com/office/drawing/2014/main" id="{262E2D33-76B5-699D-B4BE-393B857BC662}"/>
              </a:ext>
            </a:extLst>
          </p:cNvPr>
          <p:cNvGrpSpPr/>
          <p:nvPr/>
        </p:nvGrpSpPr>
        <p:grpSpPr>
          <a:xfrm>
            <a:off x="6237276" y="4169889"/>
            <a:ext cx="460446" cy="437465"/>
            <a:chOff x="3994400" y="4299932"/>
            <a:chExt cx="286759" cy="272447"/>
          </a:xfrm>
        </p:grpSpPr>
        <p:sp>
          <p:nvSpPr>
            <p:cNvPr id="96" name="Google Shape;10239;p80">
              <a:extLst>
                <a:ext uri="{FF2B5EF4-FFF2-40B4-BE49-F238E27FC236}">
                  <a16:creationId xmlns:a16="http://schemas.microsoft.com/office/drawing/2014/main" id="{12CB1FA8-D125-07B4-4E89-6E9161F8B3E6}"/>
                </a:ext>
              </a:extLst>
            </p:cNvPr>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97" name="Google Shape;10240;p80">
              <a:extLst>
                <a:ext uri="{FF2B5EF4-FFF2-40B4-BE49-F238E27FC236}">
                  <a16:creationId xmlns:a16="http://schemas.microsoft.com/office/drawing/2014/main" id="{CA3190E0-D77C-CCE1-EE23-40951B0E23C4}"/>
                </a:ext>
              </a:extLst>
            </p:cNvPr>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98" name="Google Shape;10241;p80">
              <a:extLst>
                <a:ext uri="{FF2B5EF4-FFF2-40B4-BE49-F238E27FC236}">
                  <a16:creationId xmlns:a16="http://schemas.microsoft.com/office/drawing/2014/main" id="{9EC38D25-285B-741C-640E-00BF0F1749A9}"/>
                </a:ext>
              </a:extLst>
            </p:cNvPr>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123" name="Group 122">
            <a:extLst>
              <a:ext uri="{FF2B5EF4-FFF2-40B4-BE49-F238E27FC236}">
                <a16:creationId xmlns:a16="http://schemas.microsoft.com/office/drawing/2014/main" id="{2F1F0F58-37B1-2410-58E8-DF2F78E67631}"/>
              </a:ext>
            </a:extLst>
          </p:cNvPr>
          <p:cNvGrpSpPr/>
          <p:nvPr/>
        </p:nvGrpSpPr>
        <p:grpSpPr>
          <a:xfrm>
            <a:off x="6290948" y="4913616"/>
            <a:ext cx="596048" cy="415944"/>
            <a:chOff x="6303996" y="4961181"/>
            <a:chExt cx="480033" cy="334984"/>
          </a:xfrm>
        </p:grpSpPr>
        <p:grpSp>
          <p:nvGrpSpPr>
            <p:cNvPr id="104" name="Google Shape;17127;p84">
              <a:extLst>
                <a:ext uri="{FF2B5EF4-FFF2-40B4-BE49-F238E27FC236}">
                  <a16:creationId xmlns:a16="http://schemas.microsoft.com/office/drawing/2014/main" id="{650EB64C-57CB-C1F4-BE94-8C610B9C79AD}"/>
                </a:ext>
              </a:extLst>
            </p:cNvPr>
            <p:cNvGrpSpPr/>
            <p:nvPr/>
          </p:nvGrpSpPr>
          <p:grpSpPr>
            <a:xfrm>
              <a:off x="6303996" y="4982791"/>
              <a:ext cx="373904" cy="313374"/>
              <a:chOff x="2769819" y="2943559"/>
              <a:chExt cx="373904" cy="313374"/>
            </a:xfrm>
          </p:grpSpPr>
          <p:sp>
            <p:nvSpPr>
              <p:cNvPr id="105" name="Google Shape;17128;p84">
                <a:extLst>
                  <a:ext uri="{FF2B5EF4-FFF2-40B4-BE49-F238E27FC236}">
                    <a16:creationId xmlns:a16="http://schemas.microsoft.com/office/drawing/2014/main" id="{15E0B25B-12D2-BF59-4513-7C9CB572DE6F}"/>
                  </a:ext>
                </a:extLst>
              </p:cNvPr>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06" name="Google Shape;17129;p84">
                <a:extLst>
                  <a:ext uri="{FF2B5EF4-FFF2-40B4-BE49-F238E27FC236}">
                    <a16:creationId xmlns:a16="http://schemas.microsoft.com/office/drawing/2014/main" id="{9AE825A4-EB09-648D-06A7-BE98DD126889}"/>
                  </a:ext>
                </a:extLst>
              </p:cNvPr>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09" name="Google Shape;17132;p84">
                <a:extLst>
                  <a:ext uri="{FF2B5EF4-FFF2-40B4-BE49-F238E27FC236}">
                    <a16:creationId xmlns:a16="http://schemas.microsoft.com/office/drawing/2014/main" id="{530FB051-3DAF-A4CD-F849-EB0A2BCBEB8B}"/>
                  </a:ext>
                </a:extLst>
              </p:cNvPr>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0" name="Google Shape;17133;p84">
                <a:extLst>
                  <a:ext uri="{FF2B5EF4-FFF2-40B4-BE49-F238E27FC236}">
                    <a16:creationId xmlns:a16="http://schemas.microsoft.com/office/drawing/2014/main" id="{D5A84096-49D6-27F3-EFC1-E68BE4C5CDDF}"/>
                  </a:ext>
                </a:extLst>
              </p:cNvPr>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1" name="Google Shape;17134;p84">
                <a:extLst>
                  <a:ext uri="{FF2B5EF4-FFF2-40B4-BE49-F238E27FC236}">
                    <a16:creationId xmlns:a16="http://schemas.microsoft.com/office/drawing/2014/main" id="{30100C75-9B7E-FCF7-C34F-6DAEE62BE988}"/>
                  </a:ext>
                </a:extLst>
              </p:cNvPr>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2" name="Google Shape;17135;p84">
                <a:extLst>
                  <a:ext uri="{FF2B5EF4-FFF2-40B4-BE49-F238E27FC236}">
                    <a16:creationId xmlns:a16="http://schemas.microsoft.com/office/drawing/2014/main" id="{717D7A81-899D-FC7C-9F85-2D503BDD35DE}"/>
                  </a:ext>
                </a:extLst>
              </p:cNvPr>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3" name="Google Shape;17136;p84">
                <a:extLst>
                  <a:ext uri="{FF2B5EF4-FFF2-40B4-BE49-F238E27FC236}">
                    <a16:creationId xmlns:a16="http://schemas.microsoft.com/office/drawing/2014/main" id="{EFEA2505-B444-E11F-0114-A546C4BF3058}"/>
                  </a:ext>
                </a:extLst>
              </p:cNvPr>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4" name="Google Shape;17137;p84">
                <a:extLst>
                  <a:ext uri="{FF2B5EF4-FFF2-40B4-BE49-F238E27FC236}">
                    <a16:creationId xmlns:a16="http://schemas.microsoft.com/office/drawing/2014/main" id="{E74704A8-F828-EFB5-B518-1646E4A7E969}"/>
                  </a:ext>
                </a:extLst>
              </p:cNvPr>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5" name="Google Shape;17138;p84">
                <a:extLst>
                  <a:ext uri="{FF2B5EF4-FFF2-40B4-BE49-F238E27FC236}">
                    <a16:creationId xmlns:a16="http://schemas.microsoft.com/office/drawing/2014/main" id="{154CFC9E-F50B-8D93-159E-C1E7CB68BB3A}"/>
                  </a:ext>
                </a:extLst>
              </p:cNvPr>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6" name="Google Shape;17139;p84">
                <a:extLst>
                  <a:ext uri="{FF2B5EF4-FFF2-40B4-BE49-F238E27FC236}">
                    <a16:creationId xmlns:a16="http://schemas.microsoft.com/office/drawing/2014/main" id="{F1DF21D7-9D67-C360-96CC-0C17AE1FD3C6}"/>
                  </a:ext>
                </a:extLst>
              </p:cNvPr>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7" name="Google Shape;17140;p84">
                <a:extLst>
                  <a:ext uri="{FF2B5EF4-FFF2-40B4-BE49-F238E27FC236}">
                    <a16:creationId xmlns:a16="http://schemas.microsoft.com/office/drawing/2014/main" id="{BFFF8714-E291-DBBB-8224-46A51E72CCC6}"/>
                  </a:ext>
                </a:extLst>
              </p:cNvPr>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8" name="Google Shape;17141;p84">
                <a:extLst>
                  <a:ext uri="{FF2B5EF4-FFF2-40B4-BE49-F238E27FC236}">
                    <a16:creationId xmlns:a16="http://schemas.microsoft.com/office/drawing/2014/main" id="{0DADCCE8-6A28-38E5-BE9F-499407B85532}"/>
                  </a:ext>
                </a:extLst>
              </p:cNvPr>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9" name="Google Shape;17142;p84">
                <a:extLst>
                  <a:ext uri="{FF2B5EF4-FFF2-40B4-BE49-F238E27FC236}">
                    <a16:creationId xmlns:a16="http://schemas.microsoft.com/office/drawing/2014/main" id="{6EF69341-926D-6432-D492-7FC7C3514AB6}"/>
                  </a:ext>
                </a:extLst>
              </p:cNvPr>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E7E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20" name="Google Shape;17143;p84">
                <a:extLst>
                  <a:ext uri="{FF2B5EF4-FFF2-40B4-BE49-F238E27FC236}">
                    <a16:creationId xmlns:a16="http://schemas.microsoft.com/office/drawing/2014/main" id="{9EA29595-A4F0-F2C3-D93E-5B2C3ACE75BF}"/>
                  </a:ext>
                </a:extLst>
              </p:cNvPr>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21" name="Google Shape;17144;p84">
                <a:extLst>
                  <a:ext uri="{FF2B5EF4-FFF2-40B4-BE49-F238E27FC236}">
                    <a16:creationId xmlns:a16="http://schemas.microsoft.com/office/drawing/2014/main" id="{0815D8C0-E217-A2C8-3FDA-088A3C38E429}"/>
                  </a:ext>
                </a:extLst>
              </p:cNvPr>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122" name="TextBox 121">
              <a:extLst>
                <a:ext uri="{FF2B5EF4-FFF2-40B4-BE49-F238E27FC236}">
                  <a16:creationId xmlns:a16="http://schemas.microsoft.com/office/drawing/2014/main" id="{A2857566-3AE0-6F99-95CB-D9A8B26B2BEC}"/>
                </a:ext>
              </a:extLst>
            </p:cNvPr>
            <p:cNvSpPr txBox="1"/>
            <p:nvPr/>
          </p:nvSpPr>
          <p:spPr>
            <a:xfrm>
              <a:off x="6464350" y="4961181"/>
              <a:ext cx="319679" cy="2000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rgbClr val="002A5A"/>
                  </a:solidFill>
                  <a:effectLst/>
                  <a:uLnTx/>
                  <a:uFillTx/>
                  <a:latin typeface="Century Gothic" panose="020B0502020202020204" pitchFamily="34" charset="0"/>
                  <a:ea typeface="+mn-ea"/>
                  <a:cs typeface="+mn-cs"/>
                </a:rPr>
                <a:t>Zzz</a:t>
              </a:r>
            </a:p>
          </p:txBody>
        </p:sp>
      </p:grpSp>
      <p:grpSp>
        <p:nvGrpSpPr>
          <p:cNvPr id="124" name="Google Shape;17734;p84">
            <a:extLst>
              <a:ext uri="{FF2B5EF4-FFF2-40B4-BE49-F238E27FC236}">
                <a16:creationId xmlns:a16="http://schemas.microsoft.com/office/drawing/2014/main" id="{408EF186-72C6-0DFF-F4A6-B2AECC063BAF}"/>
              </a:ext>
            </a:extLst>
          </p:cNvPr>
          <p:cNvGrpSpPr/>
          <p:nvPr/>
        </p:nvGrpSpPr>
        <p:grpSpPr>
          <a:xfrm>
            <a:off x="513203" y="2810586"/>
            <a:ext cx="366722" cy="353667"/>
            <a:chOff x="2786833" y="1512351"/>
            <a:chExt cx="366722" cy="353667"/>
          </a:xfrm>
        </p:grpSpPr>
        <p:sp>
          <p:nvSpPr>
            <p:cNvPr id="125" name="Google Shape;17735;p84">
              <a:extLst>
                <a:ext uri="{FF2B5EF4-FFF2-40B4-BE49-F238E27FC236}">
                  <a16:creationId xmlns:a16="http://schemas.microsoft.com/office/drawing/2014/main" id="{23A444F6-DCF3-B4A7-0EDF-C1D3E12155E2}"/>
                </a:ext>
              </a:extLst>
            </p:cNvPr>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26" name="Google Shape;17736;p84">
              <a:extLst>
                <a:ext uri="{FF2B5EF4-FFF2-40B4-BE49-F238E27FC236}">
                  <a16:creationId xmlns:a16="http://schemas.microsoft.com/office/drawing/2014/main" id="{F734F543-F5A4-07F2-61F5-2AFD6B40952F}"/>
                </a:ext>
              </a:extLst>
            </p:cNvPr>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27" name="Google Shape;17737;p84">
              <a:extLst>
                <a:ext uri="{FF2B5EF4-FFF2-40B4-BE49-F238E27FC236}">
                  <a16:creationId xmlns:a16="http://schemas.microsoft.com/office/drawing/2014/main" id="{1B350A21-EE3D-A894-2343-D0B3C521DB0A}"/>
                </a:ext>
              </a:extLst>
            </p:cNvPr>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28" name="Google Shape;17738;p84">
              <a:extLst>
                <a:ext uri="{FF2B5EF4-FFF2-40B4-BE49-F238E27FC236}">
                  <a16:creationId xmlns:a16="http://schemas.microsoft.com/office/drawing/2014/main" id="{672F5EB9-A6D1-C9F6-0A48-168504C9F50E}"/>
                </a:ext>
              </a:extLst>
            </p:cNvPr>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29" name="Google Shape;17739;p84">
              <a:extLst>
                <a:ext uri="{FF2B5EF4-FFF2-40B4-BE49-F238E27FC236}">
                  <a16:creationId xmlns:a16="http://schemas.microsoft.com/office/drawing/2014/main" id="{5280AC71-F52A-9A93-0D2A-AA6DCB2192EA}"/>
                </a:ext>
              </a:extLst>
            </p:cNvPr>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0" name="Google Shape;17740;p84">
              <a:extLst>
                <a:ext uri="{FF2B5EF4-FFF2-40B4-BE49-F238E27FC236}">
                  <a16:creationId xmlns:a16="http://schemas.microsoft.com/office/drawing/2014/main" id="{27380D94-1B1F-D34E-0394-812080DAB93C}"/>
                </a:ext>
              </a:extLst>
            </p:cNvPr>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1" name="Google Shape;17741;p84">
              <a:extLst>
                <a:ext uri="{FF2B5EF4-FFF2-40B4-BE49-F238E27FC236}">
                  <a16:creationId xmlns:a16="http://schemas.microsoft.com/office/drawing/2014/main" id="{75CDF29B-3B67-4DFD-499A-F416F1FD9244}"/>
                </a:ext>
              </a:extLst>
            </p:cNvPr>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2" name="Google Shape;17742;p84">
              <a:extLst>
                <a:ext uri="{FF2B5EF4-FFF2-40B4-BE49-F238E27FC236}">
                  <a16:creationId xmlns:a16="http://schemas.microsoft.com/office/drawing/2014/main" id="{B93D4A0A-D8F0-7CF7-494A-CF8BF4160B58}"/>
                </a:ext>
              </a:extLst>
            </p:cNvPr>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3" name="Google Shape;17743;p84">
              <a:extLst>
                <a:ext uri="{FF2B5EF4-FFF2-40B4-BE49-F238E27FC236}">
                  <a16:creationId xmlns:a16="http://schemas.microsoft.com/office/drawing/2014/main" id="{7D709B6E-B177-1F11-B896-C79ECDF681A1}"/>
                </a:ext>
              </a:extLst>
            </p:cNvPr>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4" name="Google Shape;17744;p84">
              <a:extLst>
                <a:ext uri="{FF2B5EF4-FFF2-40B4-BE49-F238E27FC236}">
                  <a16:creationId xmlns:a16="http://schemas.microsoft.com/office/drawing/2014/main" id="{9C9EADD4-9975-9DEA-63B5-7BE54BD844C6}"/>
                </a:ext>
              </a:extLst>
            </p:cNvPr>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5" name="Google Shape;17745;p84">
              <a:extLst>
                <a:ext uri="{FF2B5EF4-FFF2-40B4-BE49-F238E27FC236}">
                  <a16:creationId xmlns:a16="http://schemas.microsoft.com/office/drawing/2014/main" id="{6F1A63D2-CCB3-EC7B-E037-F0007C038B14}"/>
                </a:ext>
              </a:extLst>
            </p:cNvPr>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6" name="Google Shape;17746;p84">
              <a:extLst>
                <a:ext uri="{FF2B5EF4-FFF2-40B4-BE49-F238E27FC236}">
                  <a16:creationId xmlns:a16="http://schemas.microsoft.com/office/drawing/2014/main" id="{EAAC1F69-15B0-0EDC-52EF-DC9744F26FD4}"/>
                </a:ext>
              </a:extLst>
            </p:cNvPr>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7" name="Google Shape;17747;p84">
              <a:extLst>
                <a:ext uri="{FF2B5EF4-FFF2-40B4-BE49-F238E27FC236}">
                  <a16:creationId xmlns:a16="http://schemas.microsoft.com/office/drawing/2014/main" id="{288657AB-0C3F-E397-6D16-D20D7D596B5D}"/>
                </a:ext>
              </a:extLst>
            </p:cNvPr>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8" name="Google Shape;17748;p84">
              <a:extLst>
                <a:ext uri="{FF2B5EF4-FFF2-40B4-BE49-F238E27FC236}">
                  <a16:creationId xmlns:a16="http://schemas.microsoft.com/office/drawing/2014/main" id="{17667355-5E0F-7606-BAFE-29993F59E65E}"/>
                </a:ext>
              </a:extLst>
            </p:cNvPr>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9" name="Google Shape;17749;p84">
              <a:extLst>
                <a:ext uri="{FF2B5EF4-FFF2-40B4-BE49-F238E27FC236}">
                  <a16:creationId xmlns:a16="http://schemas.microsoft.com/office/drawing/2014/main" id="{33955B09-A17B-21D0-AE31-CBA690312BCB}"/>
                </a:ext>
              </a:extLst>
            </p:cNvPr>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40" name="Google Shape;17750;p84">
              <a:extLst>
                <a:ext uri="{FF2B5EF4-FFF2-40B4-BE49-F238E27FC236}">
                  <a16:creationId xmlns:a16="http://schemas.microsoft.com/office/drawing/2014/main" id="{46B494C6-FD86-E8E7-0B40-2292D5B94D03}"/>
                </a:ext>
              </a:extLst>
            </p:cNvPr>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41" name="Google Shape;17751;p84">
              <a:extLst>
                <a:ext uri="{FF2B5EF4-FFF2-40B4-BE49-F238E27FC236}">
                  <a16:creationId xmlns:a16="http://schemas.microsoft.com/office/drawing/2014/main" id="{89A56824-2C2B-E61E-28DD-89C6F8B15BEF}"/>
                </a:ext>
              </a:extLst>
            </p:cNvPr>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42" name="Google Shape;17752;p84">
              <a:extLst>
                <a:ext uri="{FF2B5EF4-FFF2-40B4-BE49-F238E27FC236}">
                  <a16:creationId xmlns:a16="http://schemas.microsoft.com/office/drawing/2014/main" id="{6D242297-DAA0-0B8B-7537-9F9E73449A32}"/>
                </a:ext>
              </a:extLst>
            </p:cNvPr>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43" name="Google Shape;17753;p84">
              <a:extLst>
                <a:ext uri="{FF2B5EF4-FFF2-40B4-BE49-F238E27FC236}">
                  <a16:creationId xmlns:a16="http://schemas.microsoft.com/office/drawing/2014/main" id="{1A767AE7-BE9F-13A2-3F06-1D720DF4758D}"/>
                </a:ext>
              </a:extLst>
            </p:cNvPr>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44" name="Google Shape;17754;p84">
              <a:extLst>
                <a:ext uri="{FF2B5EF4-FFF2-40B4-BE49-F238E27FC236}">
                  <a16:creationId xmlns:a16="http://schemas.microsoft.com/office/drawing/2014/main" id="{750B9564-0C74-EB2E-B83A-E0ECC60B840D}"/>
                </a:ext>
              </a:extLst>
            </p:cNvPr>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145" name="TextBox 144">
            <a:extLst>
              <a:ext uri="{FF2B5EF4-FFF2-40B4-BE49-F238E27FC236}">
                <a16:creationId xmlns:a16="http://schemas.microsoft.com/office/drawing/2014/main" id="{044C4522-9137-7906-20ED-9A8CA7FA8653}"/>
              </a:ext>
            </a:extLst>
          </p:cNvPr>
          <p:cNvSpPr txBox="1"/>
          <p:nvPr/>
        </p:nvSpPr>
        <p:spPr>
          <a:xfrm>
            <a:off x="632717" y="3030524"/>
            <a:ext cx="27122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entury Gothic" panose="020B0502020202020204" pitchFamily="34" charset="0"/>
                <a:ea typeface="+mn-ea"/>
                <a:cs typeface="+mn-cs"/>
              </a:rPr>
              <a:t>?</a:t>
            </a:r>
          </a:p>
        </p:txBody>
      </p:sp>
      <p:sp>
        <p:nvSpPr>
          <p:cNvPr id="146" name="TextBox 145">
            <a:extLst>
              <a:ext uri="{FF2B5EF4-FFF2-40B4-BE49-F238E27FC236}">
                <a16:creationId xmlns:a16="http://schemas.microsoft.com/office/drawing/2014/main" id="{3A2A28F5-873A-3091-2D7F-F4041FDA60A6}"/>
              </a:ext>
            </a:extLst>
          </p:cNvPr>
          <p:cNvSpPr txBox="1"/>
          <p:nvPr/>
        </p:nvSpPr>
        <p:spPr>
          <a:xfrm>
            <a:off x="475167" y="2675131"/>
            <a:ext cx="27122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entury Gothic" panose="020B0502020202020204" pitchFamily="34" charset="0"/>
                <a:ea typeface="+mn-ea"/>
                <a:cs typeface="+mn-cs"/>
              </a:rPr>
              <a:t>?</a:t>
            </a:r>
          </a:p>
        </p:txBody>
      </p:sp>
      <p:sp>
        <p:nvSpPr>
          <p:cNvPr id="2" name="Chevron 2">
            <a:extLst>
              <a:ext uri="{FF2B5EF4-FFF2-40B4-BE49-F238E27FC236}">
                <a16:creationId xmlns:a16="http://schemas.microsoft.com/office/drawing/2014/main" id="{7FA344A4-AB89-E5DE-2CED-D7D7D9E89638}"/>
              </a:ext>
            </a:extLst>
          </p:cNvPr>
          <p:cNvSpPr/>
          <p:nvPr/>
        </p:nvSpPr>
        <p:spPr>
          <a:xfrm>
            <a:off x="238494" y="1456720"/>
            <a:ext cx="369332" cy="369332"/>
          </a:xfrm>
          <a:prstGeom prst="chevron">
            <a:avLst/>
          </a:prstGeom>
          <a:solidFill>
            <a:schemeClr val="accent2"/>
          </a:solidFill>
          <a:ln>
            <a:solidFill>
              <a:schemeClr val="accent2"/>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chemeClr val="accent5"/>
              </a:solidFill>
              <a:effectLst/>
              <a:uLnTx/>
              <a:uFillTx/>
              <a:latin typeface="Century Gothic" panose="020B0502020202020204" pitchFamily="34" charset="0"/>
              <a:ea typeface="+mn-ea"/>
              <a:cs typeface="+mn-cs"/>
            </a:endParaRPr>
          </a:p>
        </p:txBody>
      </p:sp>
    </p:spTree>
    <p:extLst>
      <p:ext uri="{BB962C8B-B14F-4D97-AF65-F5344CB8AC3E}">
        <p14:creationId xmlns:p14="http://schemas.microsoft.com/office/powerpoint/2010/main" val="419680275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Table 35">
            <a:extLst>
              <a:ext uri="{FF2B5EF4-FFF2-40B4-BE49-F238E27FC236}">
                <a16:creationId xmlns:a16="http://schemas.microsoft.com/office/drawing/2014/main" id="{5C6AAEFA-D19F-9427-3FBC-A094278039A5}"/>
              </a:ext>
            </a:extLst>
          </p:cNvPr>
          <p:cNvGraphicFramePr>
            <a:graphicFrameLocks noGrp="1"/>
          </p:cNvGraphicFramePr>
          <p:nvPr/>
        </p:nvGraphicFramePr>
        <p:xfrm>
          <a:off x="1010441" y="1359838"/>
          <a:ext cx="9849498" cy="2772742"/>
        </p:xfrm>
        <a:graphic>
          <a:graphicData uri="http://schemas.openxmlformats.org/drawingml/2006/table">
            <a:tbl>
              <a:tblPr firstRow="1" bandRow="1">
                <a:effectLst>
                  <a:outerShdw blurRad="50800" dist="38100" dir="8100000" algn="tr" rotWithShape="0">
                    <a:prstClr val="black">
                      <a:alpha val="40000"/>
                    </a:prstClr>
                  </a:outerShdw>
                </a:effectLst>
                <a:tableStyleId>{5C22544A-7EE6-4342-B048-85BDC9FD1C3A}</a:tableStyleId>
              </a:tblPr>
              <a:tblGrid>
                <a:gridCol w="9849498">
                  <a:extLst>
                    <a:ext uri="{9D8B030D-6E8A-4147-A177-3AD203B41FA5}">
                      <a16:colId xmlns:a16="http://schemas.microsoft.com/office/drawing/2014/main" val="1491067990"/>
                    </a:ext>
                  </a:extLst>
                </a:gridCol>
              </a:tblGrid>
              <a:tr h="5578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chemeClr val="bg1"/>
                          </a:solidFill>
                          <a:latin typeface="Century Gothic" panose="020B0502020202020204" pitchFamily="34" charset="0"/>
                        </a:rPr>
                        <a:t>Physician Level</a:t>
                      </a:r>
                      <a:r>
                        <a:rPr lang="en-US" b="1" baseline="30000" dirty="0">
                          <a:solidFill>
                            <a:schemeClr val="bg1"/>
                          </a:solidFill>
                          <a:latin typeface="Century Gothic" panose="020B0502020202020204" pitchFamily="34" charset="0"/>
                        </a:rPr>
                        <a:t>1</a:t>
                      </a:r>
                      <a:endParaRPr lang="en-US" b="1" dirty="0">
                        <a:solidFill>
                          <a:schemeClr val="bg1"/>
                        </a:solidFill>
                        <a:latin typeface="Century Gothic" panose="020B0502020202020204" pitchFamily="34" charset="0"/>
                      </a:endParaRPr>
                    </a:p>
                  </a:txBody>
                  <a:tcPr anchor="ctr">
                    <a:solidFill>
                      <a:srgbClr val="0070C0"/>
                    </a:solidFill>
                  </a:tcPr>
                </a:tc>
                <a:extLst>
                  <a:ext uri="{0D108BD9-81ED-4DB2-BD59-A6C34878D82A}">
                    <a16:rowId xmlns:a16="http://schemas.microsoft.com/office/drawing/2014/main" val="2330833314"/>
                  </a:ext>
                </a:extLst>
              </a:tr>
              <a:tr h="370840">
                <a:tc>
                  <a:txBody>
                    <a:bodyPr/>
                    <a:lstStyle/>
                    <a:p>
                      <a:r>
                        <a:rPr lang="en-US" sz="1400">
                          <a:solidFill>
                            <a:schemeClr val="accent1"/>
                          </a:solidFill>
                          <a:latin typeface="Century Gothic"/>
                        </a:rPr>
                        <a:t>Provide </a:t>
                      </a:r>
                      <a:r>
                        <a:rPr lang="en-US" sz="1400" b="1">
                          <a:solidFill>
                            <a:schemeClr val="accent1"/>
                          </a:solidFill>
                          <a:latin typeface="Century Gothic"/>
                        </a:rPr>
                        <a:t>information on the risks of hypertension and the benefits of treatment,</a:t>
                      </a:r>
                      <a:r>
                        <a:rPr lang="en-US" sz="1400">
                          <a:solidFill>
                            <a:schemeClr val="accent1"/>
                          </a:solidFill>
                          <a:latin typeface="Century Gothic"/>
                        </a:rPr>
                        <a:t> as well as agreeing a treatment strategy to achieve and maintain BP control </a:t>
                      </a:r>
                      <a:r>
                        <a:rPr lang="en-US" sz="1400" b="1" i="0" u="none" strike="noStrike" noProof="0">
                          <a:solidFill>
                            <a:schemeClr val="accent1"/>
                          </a:solidFill>
                          <a:latin typeface="Century Gothic" panose="020B0502020202020204" pitchFamily="34" charset="0"/>
                        </a:rPr>
                        <a:t>using lifestyle measures and a single-pill-based treatment strategy when possible (information material, programmed learning, and computer-aided counselling)</a:t>
                      </a:r>
                      <a:endParaRPr lang="en-US" sz="1400" b="1">
                        <a:solidFill>
                          <a:schemeClr val="accent1"/>
                        </a:solidFill>
                        <a:latin typeface="Century Gothic" panose="020B0502020202020204" pitchFamily="34" charset="0"/>
                      </a:endParaRPr>
                    </a:p>
                  </a:txBody>
                  <a:tcPr anchor="ctr">
                    <a:solidFill>
                      <a:srgbClr val="DFE6F1"/>
                    </a:solidFill>
                  </a:tcPr>
                </a:tc>
                <a:extLst>
                  <a:ext uri="{0D108BD9-81ED-4DB2-BD59-A6C34878D82A}">
                    <a16:rowId xmlns:a16="http://schemas.microsoft.com/office/drawing/2014/main" val="2894852774"/>
                  </a:ext>
                </a:extLst>
              </a:tr>
              <a:tr h="370840">
                <a:tc>
                  <a:txBody>
                    <a:bodyPr/>
                    <a:lstStyle/>
                    <a:p>
                      <a:r>
                        <a:rPr lang="en-US" sz="1400" b="1">
                          <a:solidFill>
                            <a:schemeClr val="accent1"/>
                          </a:solidFill>
                          <a:latin typeface="Century Gothic"/>
                        </a:rPr>
                        <a:t>Empowerment of the patient </a:t>
                      </a:r>
                      <a:r>
                        <a:rPr lang="en-US" sz="1400">
                          <a:solidFill>
                            <a:schemeClr val="accent1"/>
                          </a:solidFill>
                          <a:latin typeface="Century Gothic"/>
                        </a:rPr>
                        <a:t>- share decisions</a:t>
                      </a:r>
                    </a:p>
                  </a:txBody>
                  <a:tcPr anchor="ctr">
                    <a:solidFill>
                      <a:srgbClr val="F3F8FE"/>
                    </a:solidFill>
                  </a:tcPr>
                </a:tc>
                <a:extLst>
                  <a:ext uri="{0D108BD9-81ED-4DB2-BD59-A6C34878D82A}">
                    <a16:rowId xmlns:a16="http://schemas.microsoft.com/office/drawing/2014/main" val="573865117"/>
                  </a:ext>
                </a:extLst>
              </a:tr>
              <a:tr h="370840">
                <a:tc>
                  <a:txBody>
                    <a:bodyPr/>
                    <a:lstStyle/>
                    <a:p>
                      <a:r>
                        <a:rPr lang="en-US" sz="1400" b="1">
                          <a:solidFill>
                            <a:schemeClr val="accent1"/>
                          </a:solidFill>
                          <a:latin typeface="Century Gothic"/>
                        </a:rPr>
                        <a:t>Feedback </a:t>
                      </a:r>
                      <a:r>
                        <a:rPr lang="en-US" sz="1400">
                          <a:solidFill>
                            <a:schemeClr val="accent1"/>
                          </a:solidFill>
                          <a:latin typeface="Century Gothic"/>
                        </a:rPr>
                        <a:t>on behavioral and clinical improvements.</a:t>
                      </a:r>
                    </a:p>
                  </a:txBody>
                  <a:tcPr anchor="ctr">
                    <a:solidFill>
                      <a:srgbClr val="DFE6F1"/>
                    </a:solidFill>
                  </a:tcPr>
                </a:tc>
                <a:extLst>
                  <a:ext uri="{0D108BD9-81ED-4DB2-BD59-A6C34878D82A}">
                    <a16:rowId xmlns:a16="http://schemas.microsoft.com/office/drawing/2014/main" val="1708278949"/>
                  </a:ext>
                </a:extLst>
              </a:tr>
              <a:tr h="370840">
                <a:tc>
                  <a:txBody>
                    <a:bodyPr/>
                    <a:lstStyle/>
                    <a:p>
                      <a:r>
                        <a:rPr lang="en-US" sz="1400">
                          <a:solidFill>
                            <a:schemeClr val="accent1"/>
                          </a:solidFill>
                          <a:latin typeface="Century Gothic"/>
                        </a:rPr>
                        <a:t>Assessment and resolution of</a:t>
                      </a:r>
                      <a:r>
                        <a:rPr lang="en-US" sz="1400" b="1">
                          <a:solidFill>
                            <a:schemeClr val="accent1"/>
                          </a:solidFill>
                          <a:latin typeface="Century Gothic"/>
                        </a:rPr>
                        <a:t> individual barriers to adherence</a:t>
                      </a:r>
                      <a:r>
                        <a:rPr lang="en-US" sz="1400">
                          <a:solidFill>
                            <a:schemeClr val="accent1"/>
                          </a:solidFill>
                          <a:latin typeface="Century Gothic"/>
                        </a:rPr>
                        <a:t>.</a:t>
                      </a:r>
                    </a:p>
                  </a:txBody>
                  <a:tcPr anchor="ctr">
                    <a:solidFill>
                      <a:srgbClr val="F3F8FE"/>
                    </a:solidFill>
                  </a:tcPr>
                </a:tc>
                <a:extLst>
                  <a:ext uri="{0D108BD9-81ED-4DB2-BD59-A6C34878D82A}">
                    <a16:rowId xmlns:a16="http://schemas.microsoft.com/office/drawing/2014/main" val="30681500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dirty="0">
                          <a:solidFill>
                            <a:schemeClr val="accent1"/>
                          </a:solidFill>
                          <a:latin typeface="Century Gothic"/>
                        </a:rPr>
                        <a:t>Collaboration with other healthcare providers</a:t>
                      </a:r>
                      <a:r>
                        <a:rPr lang="en-US" sz="1400" dirty="0">
                          <a:solidFill>
                            <a:schemeClr val="accent1"/>
                          </a:solidFill>
                          <a:latin typeface="Century Gothic"/>
                        </a:rPr>
                        <a:t>, especially nurses and pharmacists.</a:t>
                      </a:r>
                    </a:p>
                  </a:txBody>
                  <a:tcPr anchor="ctr">
                    <a:solidFill>
                      <a:srgbClr val="DFE6F1"/>
                    </a:solidFill>
                  </a:tcPr>
                </a:tc>
                <a:extLst>
                  <a:ext uri="{0D108BD9-81ED-4DB2-BD59-A6C34878D82A}">
                    <a16:rowId xmlns:a16="http://schemas.microsoft.com/office/drawing/2014/main" val="2644595163"/>
                  </a:ext>
                </a:extLst>
              </a:tr>
            </a:tbl>
          </a:graphicData>
        </a:graphic>
      </p:graphicFrame>
      <p:graphicFrame>
        <p:nvGraphicFramePr>
          <p:cNvPr id="36" name="Table 35">
            <a:extLst>
              <a:ext uri="{FF2B5EF4-FFF2-40B4-BE49-F238E27FC236}">
                <a16:creationId xmlns:a16="http://schemas.microsoft.com/office/drawing/2014/main" id="{21CCE428-0530-C878-87B0-DC53B96EF387}"/>
              </a:ext>
            </a:extLst>
          </p:cNvPr>
          <p:cNvGraphicFramePr>
            <a:graphicFrameLocks noGrp="1"/>
          </p:cNvGraphicFramePr>
          <p:nvPr/>
        </p:nvGraphicFramePr>
        <p:xfrm>
          <a:off x="1010441" y="4542088"/>
          <a:ext cx="9849498" cy="1315699"/>
        </p:xfrm>
        <a:graphic>
          <a:graphicData uri="http://schemas.openxmlformats.org/drawingml/2006/table">
            <a:tbl>
              <a:tblPr firstRow="1" bandRow="1">
                <a:effectLst>
                  <a:outerShdw blurRad="50800" dist="38100" dir="8100000" algn="tr" rotWithShape="0">
                    <a:prstClr val="black">
                      <a:alpha val="40000"/>
                    </a:prstClr>
                  </a:outerShdw>
                </a:effectLst>
                <a:tableStyleId>{5C22544A-7EE6-4342-B048-85BDC9FD1C3A}</a:tableStyleId>
              </a:tblPr>
              <a:tblGrid>
                <a:gridCol w="9849498">
                  <a:extLst>
                    <a:ext uri="{9D8B030D-6E8A-4147-A177-3AD203B41FA5}">
                      <a16:colId xmlns:a16="http://schemas.microsoft.com/office/drawing/2014/main" val="1491067990"/>
                    </a:ext>
                  </a:extLst>
                </a:gridCol>
              </a:tblGrid>
              <a:tr h="574019">
                <a:tc>
                  <a:txBody>
                    <a:bodyPr/>
                    <a:lstStyle/>
                    <a:p>
                      <a:r>
                        <a:rPr lang="en-US" b="1" dirty="0">
                          <a:solidFill>
                            <a:schemeClr val="bg1"/>
                          </a:solidFill>
                          <a:latin typeface="Century Gothic" panose="020B0502020202020204" pitchFamily="34" charset="0"/>
                        </a:rPr>
                        <a:t>Drug-Treatment Level</a:t>
                      </a:r>
                      <a:r>
                        <a:rPr lang="en-US" b="1" baseline="30000" dirty="0">
                          <a:solidFill>
                            <a:schemeClr val="bg1"/>
                          </a:solidFill>
                          <a:latin typeface="Century Gothic" panose="020B0502020202020204" pitchFamily="34" charset="0"/>
                        </a:rPr>
                        <a:t>1</a:t>
                      </a:r>
                      <a:endParaRPr lang="en-US" b="1" dirty="0">
                        <a:solidFill>
                          <a:schemeClr val="bg1"/>
                        </a:solidFill>
                        <a:latin typeface="Century Gothic" panose="020B0502020202020204" pitchFamily="34" charset="0"/>
                      </a:endParaRPr>
                    </a:p>
                  </a:txBody>
                  <a:tcPr anchor="ctr">
                    <a:solidFill>
                      <a:srgbClr val="F26650"/>
                    </a:solidFill>
                  </a:tcPr>
                </a:tc>
                <a:extLst>
                  <a:ext uri="{0D108BD9-81ED-4DB2-BD59-A6C34878D82A}">
                    <a16:rowId xmlns:a16="http://schemas.microsoft.com/office/drawing/2014/main" val="2330833314"/>
                  </a:ext>
                </a:extLst>
              </a:tr>
              <a:tr h="370840">
                <a:tc>
                  <a:txBody>
                    <a:bodyPr/>
                    <a:lstStyle/>
                    <a:p>
                      <a:r>
                        <a:rPr lang="en-US" sz="1400" kern="1200">
                          <a:solidFill>
                            <a:schemeClr val="accent1"/>
                          </a:solidFill>
                          <a:latin typeface="Century Gothic"/>
                          <a:ea typeface="+mn-ea"/>
                          <a:cs typeface="+mn-cs"/>
                        </a:rPr>
                        <a:t>Simplification of the drug regimen favoring the </a:t>
                      </a:r>
                      <a:r>
                        <a:rPr lang="en-US" sz="1400" b="1" kern="1200">
                          <a:solidFill>
                            <a:schemeClr val="accent1"/>
                          </a:solidFill>
                          <a:latin typeface="Century Gothic"/>
                          <a:ea typeface="+mn-ea"/>
                          <a:cs typeface="+mn-cs"/>
                        </a:rPr>
                        <a:t>use of SPC </a:t>
                      </a:r>
                      <a:r>
                        <a:rPr lang="en-US" sz="1400" kern="1200">
                          <a:solidFill>
                            <a:schemeClr val="accent1"/>
                          </a:solidFill>
                          <a:latin typeface="Century Gothic"/>
                          <a:ea typeface="+mn-ea"/>
                          <a:cs typeface="+mn-cs"/>
                        </a:rPr>
                        <a:t>therapy.</a:t>
                      </a:r>
                    </a:p>
                  </a:txBody>
                  <a:tcPr anchor="ctr">
                    <a:solidFill>
                      <a:srgbClr val="DFE6F1"/>
                    </a:solidFill>
                  </a:tcPr>
                </a:tc>
                <a:extLst>
                  <a:ext uri="{0D108BD9-81ED-4DB2-BD59-A6C34878D82A}">
                    <a16:rowId xmlns:a16="http://schemas.microsoft.com/office/drawing/2014/main" val="2894852774"/>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1" kern="1200" dirty="0">
                          <a:solidFill>
                            <a:schemeClr val="accent1"/>
                          </a:solidFill>
                          <a:latin typeface="Century Gothic"/>
                          <a:ea typeface="+mn-ea"/>
                          <a:cs typeface="+mn-cs"/>
                        </a:rPr>
                        <a:t>Reminder packaging.</a:t>
                      </a:r>
                    </a:p>
                  </a:txBody>
                  <a:tcPr anchor="ctr">
                    <a:solidFill>
                      <a:srgbClr val="F3F8FE"/>
                    </a:solidFill>
                  </a:tcPr>
                </a:tc>
                <a:extLst>
                  <a:ext uri="{0D108BD9-81ED-4DB2-BD59-A6C34878D82A}">
                    <a16:rowId xmlns:a16="http://schemas.microsoft.com/office/drawing/2014/main" val="573865117"/>
                  </a:ext>
                </a:extLst>
              </a:tr>
            </a:tbl>
          </a:graphicData>
        </a:graphic>
      </p:graphicFrame>
      <p:grpSp>
        <p:nvGrpSpPr>
          <p:cNvPr id="83" name="Group 82">
            <a:extLst>
              <a:ext uri="{FF2B5EF4-FFF2-40B4-BE49-F238E27FC236}">
                <a16:creationId xmlns:a16="http://schemas.microsoft.com/office/drawing/2014/main" id="{E2184909-74C0-21E7-9A92-9CB7873F7879}"/>
              </a:ext>
            </a:extLst>
          </p:cNvPr>
          <p:cNvGrpSpPr/>
          <p:nvPr/>
        </p:nvGrpSpPr>
        <p:grpSpPr>
          <a:xfrm>
            <a:off x="10484494" y="4267660"/>
            <a:ext cx="536027" cy="536027"/>
            <a:chOff x="454589" y="4388802"/>
            <a:chExt cx="536027" cy="536027"/>
          </a:xfrm>
        </p:grpSpPr>
        <p:sp>
          <p:nvSpPr>
            <p:cNvPr id="7" name="Oval 6">
              <a:extLst>
                <a:ext uri="{FF2B5EF4-FFF2-40B4-BE49-F238E27FC236}">
                  <a16:creationId xmlns:a16="http://schemas.microsoft.com/office/drawing/2014/main" id="{2C4C38E3-0C15-79B0-6F45-51CAB2BA4007}"/>
                </a:ext>
              </a:extLst>
            </p:cNvPr>
            <p:cNvSpPr/>
            <p:nvPr/>
          </p:nvSpPr>
          <p:spPr>
            <a:xfrm>
              <a:off x="454589" y="4388802"/>
              <a:ext cx="536027" cy="536027"/>
            </a:xfrm>
            <a:prstGeom prst="ellipse">
              <a:avLst/>
            </a:prstGeom>
            <a:solidFill>
              <a:srgbClr val="F55B4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grpSp>
          <p:nvGrpSpPr>
            <p:cNvPr id="5" name="Group 4">
              <a:extLst>
                <a:ext uri="{FF2B5EF4-FFF2-40B4-BE49-F238E27FC236}">
                  <a16:creationId xmlns:a16="http://schemas.microsoft.com/office/drawing/2014/main" id="{6AE8B10D-DA37-D2E0-907A-F5749C93FDEF}"/>
                </a:ext>
              </a:extLst>
            </p:cNvPr>
            <p:cNvGrpSpPr/>
            <p:nvPr/>
          </p:nvGrpSpPr>
          <p:grpSpPr>
            <a:xfrm>
              <a:off x="565709" y="4483048"/>
              <a:ext cx="318611" cy="310022"/>
              <a:chOff x="4673105" y="4054233"/>
              <a:chExt cx="230386" cy="224175"/>
            </a:xfrm>
          </p:grpSpPr>
          <p:grpSp>
            <p:nvGrpSpPr>
              <p:cNvPr id="37" name="Group 36">
                <a:extLst>
                  <a:ext uri="{FF2B5EF4-FFF2-40B4-BE49-F238E27FC236}">
                    <a16:creationId xmlns:a16="http://schemas.microsoft.com/office/drawing/2014/main" id="{F37C5071-5B39-773B-EC1F-959F9A51D3AA}"/>
                  </a:ext>
                </a:extLst>
              </p:cNvPr>
              <p:cNvGrpSpPr/>
              <p:nvPr/>
            </p:nvGrpSpPr>
            <p:grpSpPr>
              <a:xfrm>
                <a:off x="4673105" y="4054233"/>
                <a:ext cx="112712" cy="224175"/>
                <a:chOff x="4673105" y="4054233"/>
                <a:chExt cx="112712" cy="224175"/>
              </a:xfrm>
            </p:grpSpPr>
            <p:sp>
              <p:nvSpPr>
                <p:cNvPr id="47" name="Google Shape;7509;p63">
                  <a:extLst>
                    <a:ext uri="{FF2B5EF4-FFF2-40B4-BE49-F238E27FC236}">
                      <a16:creationId xmlns:a16="http://schemas.microsoft.com/office/drawing/2014/main" id="{AE9C5842-2CFC-D68F-A30F-C05034F41B80}"/>
                    </a:ext>
                  </a:extLst>
                </p:cNvPr>
                <p:cNvSpPr/>
                <p:nvPr/>
              </p:nvSpPr>
              <p:spPr>
                <a:xfrm>
                  <a:off x="4673105" y="4054233"/>
                  <a:ext cx="112712" cy="224175"/>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8" name="Google Shape;7510;p63">
                  <a:extLst>
                    <a:ext uri="{FF2B5EF4-FFF2-40B4-BE49-F238E27FC236}">
                      <a16:creationId xmlns:a16="http://schemas.microsoft.com/office/drawing/2014/main" id="{DA551676-7DE1-74B2-3119-661C8D4DE22B}"/>
                    </a:ext>
                  </a:extLst>
                </p:cNvPr>
                <p:cNvSpPr/>
                <p:nvPr/>
              </p:nvSpPr>
              <p:spPr>
                <a:xfrm>
                  <a:off x="4687863" y="4057493"/>
                  <a:ext cx="97954" cy="220850"/>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9" name="Google Shape;7511;p63">
                  <a:extLst>
                    <a:ext uri="{FF2B5EF4-FFF2-40B4-BE49-F238E27FC236}">
                      <a16:creationId xmlns:a16="http://schemas.microsoft.com/office/drawing/2014/main" id="{84DB6F80-F2FB-B23A-C1BB-595D552668F2}"/>
                    </a:ext>
                  </a:extLst>
                </p:cNvPr>
                <p:cNvSpPr/>
                <p:nvPr/>
              </p:nvSpPr>
              <p:spPr>
                <a:xfrm>
                  <a:off x="4673105" y="4166312"/>
                  <a:ext cx="112712" cy="112095"/>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50" name="Google Shape;7512;p63">
                  <a:extLst>
                    <a:ext uri="{FF2B5EF4-FFF2-40B4-BE49-F238E27FC236}">
                      <a16:creationId xmlns:a16="http://schemas.microsoft.com/office/drawing/2014/main" id="{82631CAF-357F-7F78-5AEC-900449D6F2FE}"/>
                    </a:ext>
                  </a:extLst>
                </p:cNvPr>
                <p:cNvSpPr/>
                <p:nvPr/>
              </p:nvSpPr>
              <p:spPr>
                <a:xfrm>
                  <a:off x="4687863" y="4166312"/>
                  <a:ext cx="97954" cy="112031"/>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38" name="Google Shape;7513;p63">
                <a:extLst>
                  <a:ext uri="{FF2B5EF4-FFF2-40B4-BE49-F238E27FC236}">
                    <a16:creationId xmlns:a16="http://schemas.microsoft.com/office/drawing/2014/main" id="{F1B2F9A7-DF52-0D93-EAAB-3036F723C121}"/>
                  </a:ext>
                </a:extLst>
              </p:cNvPr>
              <p:cNvSpPr/>
              <p:nvPr/>
            </p:nvSpPr>
            <p:spPr>
              <a:xfrm>
                <a:off x="4802132" y="4073532"/>
                <a:ext cx="99657" cy="95262"/>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9" name="Google Shape;7514;p63">
                <a:extLst>
                  <a:ext uri="{FF2B5EF4-FFF2-40B4-BE49-F238E27FC236}">
                    <a16:creationId xmlns:a16="http://schemas.microsoft.com/office/drawing/2014/main" id="{6B01AB36-14C5-B2C5-443D-566247644EFC}"/>
                  </a:ext>
                </a:extLst>
              </p:cNvPr>
              <p:cNvSpPr/>
              <p:nvPr/>
            </p:nvSpPr>
            <p:spPr>
              <a:xfrm>
                <a:off x="4808651" y="4080197"/>
                <a:ext cx="93753" cy="88872"/>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0" name="Google Shape;7515;p63">
                <a:extLst>
                  <a:ext uri="{FF2B5EF4-FFF2-40B4-BE49-F238E27FC236}">
                    <a16:creationId xmlns:a16="http://schemas.microsoft.com/office/drawing/2014/main" id="{8C30024D-47BC-22FD-0F1E-B1E51F16C132}"/>
                  </a:ext>
                </a:extLst>
              </p:cNvPr>
              <p:cNvSpPr/>
              <p:nvPr/>
            </p:nvSpPr>
            <p:spPr>
              <a:xfrm>
                <a:off x="4802132" y="4178054"/>
                <a:ext cx="99657" cy="95197"/>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1" name="Google Shape;7516;p63">
                <a:extLst>
                  <a:ext uri="{FF2B5EF4-FFF2-40B4-BE49-F238E27FC236}">
                    <a16:creationId xmlns:a16="http://schemas.microsoft.com/office/drawing/2014/main" id="{54339D61-8AB5-ED65-1847-B6F1AA8713B5}"/>
                  </a:ext>
                </a:extLst>
              </p:cNvPr>
              <p:cNvSpPr/>
              <p:nvPr/>
            </p:nvSpPr>
            <p:spPr>
              <a:xfrm>
                <a:off x="4808651" y="4184816"/>
                <a:ext cx="94840" cy="88385"/>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2" name="Google Shape;7517;p63">
                <a:extLst>
                  <a:ext uri="{FF2B5EF4-FFF2-40B4-BE49-F238E27FC236}">
                    <a16:creationId xmlns:a16="http://schemas.microsoft.com/office/drawing/2014/main" id="{D4265A0D-340A-80A5-3875-5C918E5EEEF8}"/>
                  </a:ext>
                </a:extLst>
              </p:cNvPr>
              <p:cNvSpPr/>
              <p:nvPr/>
            </p:nvSpPr>
            <p:spPr>
              <a:xfrm>
                <a:off x="4812852" y="4084544"/>
                <a:ext cx="73384" cy="73400"/>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3" name="Google Shape;7518;p63">
                <a:extLst>
                  <a:ext uri="{FF2B5EF4-FFF2-40B4-BE49-F238E27FC236}">
                    <a16:creationId xmlns:a16="http://schemas.microsoft.com/office/drawing/2014/main" id="{23D15550-D510-4902-5522-114258470494}"/>
                  </a:ext>
                </a:extLst>
              </p:cNvPr>
              <p:cNvSpPr/>
              <p:nvPr/>
            </p:nvSpPr>
            <p:spPr>
              <a:xfrm>
                <a:off x="4812852" y="4189017"/>
                <a:ext cx="73384" cy="73384"/>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4" name="Google Shape;7519;p63">
                <a:extLst>
                  <a:ext uri="{FF2B5EF4-FFF2-40B4-BE49-F238E27FC236}">
                    <a16:creationId xmlns:a16="http://schemas.microsoft.com/office/drawing/2014/main" id="{D08EAA20-B273-35A8-2CFC-0AEC510D5D54}"/>
                  </a:ext>
                </a:extLst>
              </p:cNvPr>
              <p:cNvSpPr/>
              <p:nvPr/>
            </p:nvSpPr>
            <p:spPr>
              <a:xfrm>
                <a:off x="4812852" y="4253368"/>
                <a:ext cx="12925" cy="903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5" name="Google Shape;7520;p63">
                <a:extLst>
                  <a:ext uri="{FF2B5EF4-FFF2-40B4-BE49-F238E27FC236}">
                    <a16:creationId xmlns:a16="http://schemas.microsoft.com/office/drawing/2014/main" id="{87A664FA-D573-F2E2-C212-E0CCAAC1680F}"/>
                  </a:ext>
                </a:extLst>
              </p:cNvPr>
              <p:cNvSpPr/>
              <p:nvPr/>
            </p:nvSpPr>
            <p:spPr>
              <a:xfrm>
                <a:off x="4877203" y="4189017"/>
                <a:ext cx="9033" cy="12763"/>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6" name="Google Shape;7521;p63">
                <a:extLst>
                  <a:ext uri="{FF2B5EF4-FFF2-40B4-BE49-F238E27FC236}">
                    <a16:creationId xmlns:a16="http://schemas.microsoft.com/office/drawing/2014/main" id="{1569C2B5-AE31-DC13-2930-25BE597C955A}"/>
                  </a:ext>
                </a:extLst>
              </p:cNvPr>
              <p:cNvSpPr/>
              <p:nvPr/>
            </p:nvSpPr>
            <p:spPr>
              <a:xfrm>
                <a:off x="4862915" y="4134445"/>
                <a:ext cx="23321" cy="23337"/>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sp>
        <p:nvSpPr>
          <p:cNvPr id="6" name="Oval 5">
            <a:extLst>
              <a:ext uri="{FF2B5EF4-FFF2-40B4-BE49-F238E27FC236}">
                <a16:creationId xmlns:a16="http://schemas.microsoft.com/office/drawing/2014/main" id="{8F29A57B-6987-ACC3-3BD7-D76969BB5600}"/>
              </a:ext>
            </a:extLst>
          </p:cNvPr>
          <p:cNvSpPr/>
          <p:nvPr/>
        </p:nvSpPr>
        <p:spPr>
          <a:xfrm>
            <a:off x="10533147" y="1154760"/>
            <a:ext cx="536027" cy="536027"/>
          </a:xfrm>
          <a:prstGeom prst="ellipse">
            <a:avLst/>
          </a:prstGeom>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grpSp>
        <p:nvGrpSpPr>
          <p:cNvPr id="51" name="Group 50">
            <a:extLst>
              <a:ext uri="{FF2B5EF4-FFF2-40B4-BE49-F238E27FC236}">
                <a16:creationId xmlns:a16="http://schemas.microsoft.com/office/drawing/2014/main" id="{057474DD-00B6-960B-626E-B4722CBB3D4E}"/>
              </a:ext>
            </a:extLst>
          </p:cNvPr>
          <p:cNvGrpSpPr/>
          <p:nvPr/>
        </p:nvGrpSpPr>
        <p:grpSpPr>
          <a:xfrm>
            <a:off x="10640886" y="1248538"/>
            <a:ext cx="318507" cy="366263"/>
            <a:chOff x="1868466" y="4386712"/>
            <a:chExt cx="867969" cy="998111"/>
          </a:xfrm>
        </p:grpSpPr>
        <p:grpSp>
          <p:nvGrpSpPr>
            <p:cNvPr id="52" name="Google Shape;11885;p80">
              <a:extLst>
                <a:ext uri="{FF2B5EF4-FFF2-40B4-BE49-F238E27FC236}">
                  <a16:creationId xmlns:a16="http://schemas.microsoft.com/office/drawing/2014/main" id="{F8DEE6CF-B88E-31E6-7348-CF781B57454D}"/>
                </a:ext>
              </a:extLst>
            </p:cNvPr>
            <p:cNvGrpSpPr/>
            <p:nvPr/>
          </p:nvGrpSpPr>
          <p:grpSpPr>
            <a:xfrm>
              <a:off x="2084894" y="4386712"/>
              <a:ext cx="451020" cy="622214"/>
              <a:chOff x="6671922" y="2981942"/>
              <a:chExt cx="138233" cy="190702"/>
            </a:xfrm>
          </p:grpSpPr>
          <p:sp>
            <p:nvSpPr>
              <p:cNvPr id="77" name="Google Shape;11894;p80">
                <a:extLst>
                  <a:ext uri="{FF2B5EF4-FFF2-40B4-BE49-F238E27FC236}">
                    <a16:creationId xmlns:a16="http://schemas.microsoft.com/office/drawing/2014/main" id="{5AEFB352-1D25-E790-9911-5E0058889B41}"/>
                  </a:ext>
                </a:extLst>
              </p:cNvPr>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11895;p80">
                <a:extLst>
                  <a:ext uri="{FF2B5EF4-FFF2-40B4-BE49-F238E27FC236}">
                    <a16:creationId xmlns:a16="http://schemas.microsoft.com/office/drawing/2014/main" id="{27465707-0EEF-F5FF-11C3-651BA155C145}"/>
                  </a:ext>
                </a:extLst>
              </p:cNvPr>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11896;p80">
                <a:extLst>
                  <a:ext uri="{FF2B5EF4-FFF2-40B4-BE49-F238E27FC236}">
                    <a16:creationId xmlns:a16="http://schemas.microsoft.com/office/drawing/2014/main" id="{13E4FBA3-F5F2-B9A5-FE60-23A50ECD0A33}"/>
                  </a:ext>
                </a:extLst>
              </p:cNvPr>
              <p:cNvSpPr/>
              <p:nvPr/>
            </p:nvSpPr>
            <p:spPr>
              <a:xfrm>
                <a:off x="6703066" y="3132727"/>
                <a:ext cx="75681" cy="39917"/>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11900;p80">
                <a:extLst>
                  <a:ext uri="{FF2B5EF4-FFF2-40B4-BE49-F238E27FC236}">
                    <a16:creationId xmlns:a16="http://schemas.microsoft.com/office/drawing/2014/main" id="{D3095A3C-727F-FA42-45A8-88A7341FF713}"/>
                  </a:ext>
                </a:extLst>
              </p:cNvPr>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11901;p80">
                <a:extLst>
                  <a:ext uri="{FF2B5EF4-FFF2-40B4-BE49-F238E27FC236}">
                    <a16:creationId xmlns:a16="http://schemas.microsoft.com/office/drawing/2014/main" id="{F0458314-286C-3D6D-DFCB-AF7CABC3E605}"/>
                  </a:ext>
                </a:extLst>
              </p:cNvPr>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 name="Group 52">
              <a:extLst>
                <a:ext uri="{FF2B5EF4-FFF2-40B4-BE49-F238E27FC236}">
                  <a16:creationId xmlns:a16="http://schemas.microsoft.com/office/drawing/2014/main" id="{74F983E5-879D-CC5D-B32B-67DD006A9F2D}"/>
                </a:ext>
              </a:extLst>
            </p:cNvPr>
            <p:cNvGrpSpPr/>
            <p:nvPr/>
          </p:nvGrpSpPr>
          <p:grpSpPr>
            <a:xfrm>
              <a:off x="1868466" y="4922285"/>
              <a:ext cx="867969" cy="462538"/>
              <a:chOff x="1431258" y="4710184"/>
              <a:chExt cx="209968" cy="201766"/>
            </a:xfrm>
          </p:grpSpPr>
          <p:sp>
            <p:nvSpPr>
              <p:cNvPr id="71" name="Google Shape;8409;p79">
                <a:extLst>
                  <a:ext uri="{FF2B5EF4-FFF2-40B4-BE49-F238E27FC236}">
                    <a16:creationId xmlns:a16="http://schemas.microsoft.com/office/drawing/2014/main" id="{8263AAFF-3DF4-AE08-0B93-0619A7EE00CD}"/>
                  </a:ext>
                </a:extLst>
              </p:cNvPr>
              <p:cNvSpPr/>
              <p:nvPr/>
            </p:nvSpPr>
            <p:spPr>
              <a:xfrm>
                <a:off x="1431258" y="4710184"/>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8410;p79">
                <a:extLst>
                  <a:ext uri="{FF2B5EF4-FFF2-40B4-BE49-F238E27FC236}">
                    <a16:creationId xmlns:a16="http://schemas.microsoft.com/office/drawing/2014/main" id="{A303F978-BC9D-63C8-E9D7-A096982EB9A7}"/>
                  </a:ext>
                </a:extLst>
              </p:cNvPr>
              <p:cNvSpPr/>
              <p:nvPr/>
            </p:nvSpPr>
            <p:spPr>
              <a:xfrm>
                <a:off x="1523169" y="4710184"/>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8411;p79">
                <a:extLst>
                  <a:ext uri="{FF2B5EF4-FFF2-40B4-BE49-F238E27FC236}">
                    <a16:creationId xmlns:a16="http://schemas.microsoft.com/office/drawing/2014/main" id="{34637F76-7CF2-7F54-D51D-60C71426A8C3}"/>
                  </a:ext>
                </a:extLst>
              </p:cNvPr>
              <p:cNvSpPr/>
              <p:nvPr/>
            </p:nvSpPr>
            <p:spPr>
              <a:xfrm>
                <a:off x="1516121" y="4710184"/>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8412;p79">
                <a:extLst>
                  <a:ext uri="{FF2B5EF4-FFF2-40B4-BE49-F238E27FC236}">
                    <a16:creationId xmlns:a16="http://schemas.microsoft.com/office/drawing/2014/main" id="{ECDE14B4-B6DA-920C-649D-1F64F4ED296A}"/>
                  </a:ext>
                </a:extLst>
              </p:cNvPr>
              <p:cNvSpPr/>
              <p:nvPr/>
            </p:nvSpPr>
            <p:spPr>
              <a:xfrm>
                <a:off x="1470769" y="4710184"/>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8413;p79">
                <a:extLst>
                  <a:ext uri="{FF2B5EF4-FFF2-40B4-BE49-F238E27FC236}">
                    <a16:creationId xmlns:a16="http://schemas.microsoft.com/office/drawing/2014/main" id="{67FEA67D-7594-DCAF-BFD3-BD8DCD14A5D9}"/>
                  </a:ext>
                </a:extLst>
              </p:cNvPr>
              <p:cNvSpPr/>
              <p:nvPr/>
            </p:nvSpPr>
            <p:spPr>
              <a:xfrm>
                <a:off x="1499065" y="4710184"/>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ACBD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8414;p79">
                <a:extLst>
                  <a:ext uri="{FF2B5EF4-FFF2-40B4-BE49-F238E27FC236}">
                    <a16:creationId xmlns:a16="http://schemas.microsoft.com/office/drawing/2014/main" id="{D8D1E4A1-07D6-5123-D023-197FEB658FDC}"/>
                  </a:ext>
                </a:extLst>
              </p:cNvPr>
              <p:cNvSpPr/>
              <p:nvPr/>
            </p:nvSpPr>
            <p:spPr>
              <a:xfrm>
                <a:off x="1499065" y="4723494"/>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CBD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4" name="Google Shape;8433;p79">
              <a:extLst>
                <a:ext uri="{FF2B5EF4-FFF2-40B4-BE49-F238E27FC236}">
                  <a16:creationId xmlns:a16="http://schemas.microsoft.com/office/drawing/2014/main" id="{FBD597FF-C3DA-1E72-5367-A830D032FDF7}"/>
                </a:ext>
              </a:extLst>
            </p:cNvPr>
            <p:cNvSpPr/>
            <p:nvPr/>
          </p:nvSpPr>
          <p:spPr>
            <a:xfrm rot="10605318" flipH="1">
              <a:off x="2032604" y="4988197"/>
              <a:ext cx="194793" cy="316543"/>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ACBD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8434;p79">
              <a:extLst>
                <a:ext uri="{FF2B5EF4-FFF2-40B4-BE49-F238E27FC236}">
                  <a16:creationId xmlns:a16="http://schemas.microsoft.com/office/drawing/2014/main" id="{085D9962-85BB-FEEB-9E97-0AC526228084}"/>
                </a:ext>
              </a:extLst>
            </p:cNvPr>
            <p:cNvSpPr/>
            <p:nvPr/>
          </p:nvSpPr>
          <p:spPr>
            <a:xfrm rot="10605318" flipH="1">
              <a:off x="2071627" y="5280370"/>
              <a:ext cx="25887" cy="4299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8435;p79">
              <a:extLst>
                <a:ext uri="{FF2B5EF4-FFF2-40B4-BE49-F238E27FC236}">
                  <a16:creationId xmlns:a16="http://schemas.microsoft.com/office/drawing/2014/main" id="{1ECE025D-E8FB-BA7E-DA70-79EC44B10A28}"/>
                </a:ext>
              </a:extLst>
            </p:cNvPr>
            <p:cNvSpPr/>
            <p:nvPr/>
          </p:nvSpPr>
          <p:spPr>
            <a:xfrm rot="10605318" flipH="1">
              <a:off x="2071640" y="5280819"/>
              <a:ext cx="14788" cy="43237"/>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8436;p79">
              <a:extLst>
                <a:ext uri="{FF2B5EF4-FFF2-40B4-BE49-F238E27FC236}">
                  <a16:creationId xmlns:a16="http://schemas.microsoft.com/office/drawing/2014/main" id="{E6F8E026-7997-AFC3-DEEE-289F3F5C861C}"/>
                </a:ext>
              </a:extLst>
            </p:cNvPr>
            <p:cNvSpPr/>
            <p:nvPr/>
          </p:nvSpPr>
          <p:spPr>
            <a:xfrm rot="10605318" flipH="1">
              <a:off x="2126968" y="5275882"/>
              <a:ext cx="25904" cy="4299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8437;p79">
              <a:extLst>
                <a:ext uri="{FF2B5EF4-FFF2-40B4-BE49-F238E27FC236}">
                  <a16:creationId xmlns:a16="http://schemas.microsoft.com/office/drawing/2014/main" id="{155154CF-5A1C-0900-C037-36FCD5238DF7}"/>
                </a:ext>
              </a:extLst>
            </p:cNvPr>
            <p:cNvSpPr/>
            <p:nvPr/>
          </p:nvSpPr>
          <p:spPr>
            <a:xfrm rot="10605318" flipH="1">
              <a:off x="2138063" y="5275432"/>
              <a:ext cx="14805" cy="43237"/>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8441;p79">
              <a:extLst>
                <a:ext uri="{FF2B5EF4-FFF2-40B4-BE49-F238E27FC236}">
                  <a16:creationId xmlns:a16="http://schemas.microsoft.com/office/drawing/2014/main" id="{207E997D-1BF1-AEAC-9E11-FC511012B148}"/>
                </a:ext>
              </a:extLst>
            </p:cNvPr>
            <p:cNvSpPr/>
            <p:nvPr/>
          </p:nvSpPr>
          <p:spPr>
            <a:xfrm rot="10605318" flipH="1">
              <a:off x="2028274" y="5075854"/>
              <a:ext cx="156431" cy="169206"/>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0" name="Group 59">
              <a:extLst>
                <a:ext uri="{FF2B5EF4-FFF2-40B4-BE49-F238E27FC236}">
                  <a16:creationId xmlns:a16="http://schemas.microsoft.com/office/drawing/2014/main" id="{3B96B479-F690-C6CB-F7E0-566C7334A78D}"/>
                </a:ext>
              </a:extLst>
            </p:cNvPr>
            <p:cNvGrpSpPr/>
            <p:nvPr/>
          </p:nvGrpSpPr>
          <p:grpSpPr>
            <a:xfrm>
              <a:off x="2098710" y="4653107"/>
              <a:ext cx="425455" cy="118901"/>
              <a:chOff x="-729904" y="4618433"/>
              <a:chExt cx="370824" cy="90089"/>
            </a:xfrm>
          </p:grpSpPr>
          <p:sp>
            <p:nvSpPr>
              <p:cNvPr id="66" name="Google Shape;13275;p81">
                <a:extLst>
                  <a:ext uri="{FF2B5EF4-FFF2-40B4-BE49-F238E27FC236}">
                    <a16:creationId xmlns:a16="http://schemas.microsoft.com/office/drawing/2014/main" id="{03F452B3-A8A0-BDF8-CD78-94399282C027}"/>
                  </a:ext>
                </a:extLst>
              </p:cNvPr>
              <p:cNvSpPr/>
              <p:nvPr/>
            </p:nvSpPr>
            <p:spPr>
              <a:xfrm>
                <a:off x="-580701" y="4631270"/>
                <a:ext cx="72637" cy="51523"/>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13278;p81">
                <a:extLst>
                  <a:ext uri="{FF2B5EF4-FFF2-40B4-BE49-F238E27FC236}">
                    <a16:creationId xmlns:a16="http://schemas.microsoft.com/office/drawing/2014/main" id="{F1339C44-1FD0-36C3-2F66-43900D3138A4}"/>
                  </a:ext>
                </a:extLst>
              </p:cNvPr>
              <p:cNvSpPr/>
              <p:nvPr/>
            </p:nvSpPr>
            <p:spPr>
              <a:xfrm>
                <a:off x="-729904" y="4631270"/>
                <a:ext cx="92457" cy="25789"/>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13279;p81">
                <a:extLst>
                  <a:ext uri="{FF2B5EF4-FFF2-40B4-BE49-F238E27FC236}">
                    <a16:creationId xmlns:a16="http://schemas.microsoft.com/office/drawing/2014/main" id="{2647B405-FB1A-79CC-DE83-2EDBCBDD9903}"/>
                  </a:ext>
                </a:extLst>
              </p:cNvPr>
              <p:cNvSpPr/>
              <p:nvPr/>
            </p:nvSpPr>
            <p:spPr>
              <a:xfrm>
                <a:off x="-451592" y="4631270"/>
                <a:ext cx="92512" cy="25789"/>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13280;p81">
                <a:extLst>
                  <a:ext uri="{FF2B5EF4-FFF2-40B4-BE49-F238E27FC236}">
                    <a16:creationId xmlns:a16="http://schemas.microsoft.com/office/drawing/2014/main" id="{DB7E98C0-E343-9D9F-A1D4-CB53B3842F68}"/>
                  </a:ext>
                </a:extLst>
              </p:cNvPr>
              <p:cNvSpPr/>
              <p:nvPr/>
            </p:nvSpPr>
            <p:spPr>
              <a:xfrm>
                <a:off x="-665461" y="4618433"/>
                <a:ext cx="108845" cy="90089"/>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13281;p81">
                <a:extLst>
                  <a:ext uri="{FF2B5EF4-FFF2-40B4-BE49-F238E27FC236}">
                    <a16:creationId xmlns:a16="http://schemas.microsoft.com/office/drawing/2014/main" id="{DB12AB59-C01B-42CC-ED58-991EDD2EAC5B}"/>
                  </a:ext>
                </a:extLst>
              </p:cNvPr>
              <p:cNvSpPr/>
              <p:nvPr/>
            </p:nvSpPr>
            <p:spPr>
              <a:xfrm>
                <a:off x="-532367" y="4618433"/>
                <a:ext cx="108845" cy="90089"/>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1" name="Chord 60">
              <a:extLst>
                <a:ext uri="{FF2B5EF4-FFF2-40B4-BE49-F238E27FC236}">
                  <a16:creationId xmlns:a16="http://schemas.microsoft.com/office/drawing/2014/main" id="{AB200CDE-224B-AAC8-4126-2B06EBD85421}"/>
                </a:ext>
              </a:extLst>
            </p:cNvPr>
            <p:cNvSpPr/>
            <p:nvPr/>
          </p:nvSpPr>
          <p:spPr>
            <a:xfrm rot="20791605">
              <a:off x="2132922" y="4616903"/>
              <a:ext cx="357950" cy="328070"/>
            </a:xfrm>
            <a:prstGeom prst="chord">
              <a:avLst>
                <a:gd name="adj1" fmla="val 2700000"/>
                <a:gd name="adj2" fmla="val 9826497"/>
              </a:avLst>
            </a:prstGeom>
            <a:solidFill>
              <a:srgbClr val="D4DDE4"/>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BE"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grpSp>
          <p:nvGrpSpPr>
            <p:cNvPr id="62" name="Group 61">
              <a:extLst>
                <a:ext uri="{FF2B5EF4-FFF2-40B4-BE49-F238E27FC236}">
                  <a16:creationId xmlns:a16="http://schemas.microsoft.com/office/drawing/2014/main" id="{F7FEAC05-7FA7-CFEB-0261-87185C6787A8}"/>
                </a:ext>
              </a:extLst>
            </p:cNvPr>
            <p:cNvGrpSpPr/>
            <p:nvPr/>
          </p:nvGrpSpPr>
          <p:grpSpPr>
            <a:xfrm>
              <a:off x="2235204" y="4812835"/>
              <a:ext cx="144637" cy="108671"/>
              <a:chOff x="756182" y="5016653"/>
              <a:chExt cx="144637" cy="108671"/>
            </a:xfrm>
          </p:grpSpPr>
          <p:sp>
            <p:nvSpPr>
              <p:cNvPr id="63" name="Google Shape;13277;p81">
                <a:extLst>
                  <a:ext uri="{FF2B5EF4-FFF2-40B4-BE49-F238E27FC236}">
                    <a16:creationId xmlns:a16="http://schemas.microsoft.com/office/drawing/2014/main" id="{D97177F8-CC0A-3A5D-5488-A6BD9A137307}"/>
                  </a:ext>
                </a:extLst>
              </p:cNvPr>
              <p:cNvSpPr/>
              <p:nvPr/>
            </p:nvSpPr>
            <p:spPr>
              <a:xfrm>
                <a:off x="804056" y="5103641"/>
                <a:ext cx="55974" cy="21683"/>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13283;p81">
                <a:extLst>
                  <a:ext uri="{FF2B5EF4-FFF2-40B4-BE49-F238E27FC236}">
                    <a16:creationId xmlns:a16="http://schemas.microsoft.com/office/drawing/2014/main" id="{CF6621B0-1A3A-5CD2-D004-A410A1686026}"/>
                  </a:ext>
                </a:extLst>
              </p:cNvPr>
              <p:cNvSpPr/>
              <p:nvPr/>
            </p:nvSpPr>
            <p:spPr>
              <a:xfrm>
                <a:off x="779971" y="5027496"/>
                <a:ext cx="97125" cy="32032"/>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13284;p81">
                <a:extLst>
                  <a:ext uri="{FF2B5EF4-FFF2-40B4-BE49-F238E27FC236}">
                    <a16:creationId xmlns:a16="http://schemas.microsoft.com/office/drawing/2014/main" id="{712986B3-5C0B-5AF7-2C5E-D083F4A0F80B}"/>
                  </a:ext>
                </a:extLst>
              </p:cNvPr>
              <p:cNvSpPr/>
              <p:nvPr/>
            </p:nvSpPr>
            <p:spPr>
              <a:xfrm>
                <a:off x="756182" y="5016653"/>
                <a:ext cx="144637" cy="32032"/>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82" name="Titre 1">
            <a:extLst>
              <a:ext uri="{FF2B5EF4-FFF2-40B4-BE49-F238E27FC236}">
                <a16:creationId xmlns:a16="http://schemas.microsoft.com/office/drawing/2014/main" id="{3280D597-7E5D-AE22-E5F2-175A7749EED4}"/>
              </a:ext>
            </a:extLst>
          </p:cNvPr>
          <p:cNvSpPr txBox="1">
            <a:spLocks/>
          </p:cNvSpPr>
          <p:nvPr/>
        </p:nvSpPr>
        <p:spPr>
          <a:xfrm>
            <a:off x="183612" y="224148"/>
            <a:ext cx="12605290" cy="989402"/>
          </a:xfrm>
          <a:prstGeom prst="rect">
            <a:avLst/>
          </a:prstGeom>
        </p:spPr>
        <p:txBody>
          <a:bodyPr lIns="91440" tIns="45720" rIns="91440" bIns="45720" anchor="t">
            <a:norm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GB" sz="2800" i="0" u="none" strike="noStrike" kern="1200" cap="none" spc="0" normalizeH="0" baseline="0" noProof="0" dirty="0">
                <a:ln>
                  <a:noFill/>
                </a:ln>
                <a:solidFill>
                  <a:srgbClr val="0070C0"/>
                </a:solidFill>
                <a:effectLst/>
                <a:uLnTx/>
                <a:uFillTx/>
                <a:latin typeface="+mj-lt"/>
                <a:ea typeface="+mj-ea"/>
                <a:cs typeface="Poppins"/>
              </a:rPr>
              <a:t>Interventions That May Improve Drug Adherence in Hypertension</a:t>
            </a:r>
          </a:p>
        </p:txBody>
      </p:sp>
      <p:sp>
        <p:nvSpPr>
          <p:cNvPr id="86" name="TextBox 85">
            <a:extLst>
              <a:ext uri="{FF2B5EF4-FFF2-40B4-BE49-F238E27FC236}">
                <a16:creationId xmlns:a16="http://schemas.microsoft.com/office/drawing/2014/main" id="{D1A51A4C-8CF7-F43C-91FB-2B42B03B8E6D}"/>
              </a:ext>
            </a:extLst>
          </p:cNvPr>
          <p:cNvSpPr txBox="1"/>
          <p:nvPr/>
        </p:nvSpPr>
        <p:spPr>
          <a:xfrm>
            <a:off x="1467535" y="6525362"/>
            <a:ext cx="10540138" cy="23083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20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Poppins" panose="00000500000000000000" pitchFamily="2" charset="0"/>
                <a:ea typeface="Roboto" panose="02000000000000000000" pitchFamily="2" charset="0"/>
                <a:cs typeface="Poppins" panose="00000500000000000000" pitchFamily="2" charset="0"/>
                <a:hlinkClick r:id="rId3">
                  <a:extLst>
                    <a:ext uri="{A12FA001-AC4F-418D-AE19-62706E023703}">
                      <ahyp:hlinkClr xmlns:ahyp="http://schemas.microsoft.com/office/drawing/2018/hyperlinkcolor" val="tx"/>
                    </a:ext>
                  </a:extLst>
                </a:hlinkClick>
              </a:rPr>
              <a:t>Williams B et al. Blood Press. 2018;27(6):314-340. </a:t>
            </a:r>
            <a:endParaRPr kumimoji="0" lang="en-BE" sz="900" b="0" i="0" u="none" strike="noStrike" kern="1200" cap="none" spc="0" normalizeH="0" baseline="0" noProof="0" dirty="0">
              <a:ln>
                <a:noFill/>
              </a:ln>
              <a:solidFill>
                <a:srgbClr val="000000"/>
              </a:solidFill>
              <a:effectLst/>
              <a:uLnTx/>
              <a:uFillTx/>
              <a:latin typeface="Poppins" panose="00000500000000000000" pitchFamily="2" charset="0"/>
              <a:cs typeface="Poppins" panose="00000500000000000000" pitchFamily="2" charset="0"/>
            </a:endParaRPr>
          </a:p>
        </p:txBody>
      </p:sp>
      <p:sp>
        <p:nvSpPr>
          <p:cNvPr id="87" name="TextBox 86">
            <a:extLst>
              <a:ext uri="{FF2B5EF4-FFF2-40B4-BE49-F238E27FC236}">
                <a16:creationId xmlns:a16="http://schemas.microsoft.com/office/drawing/2014/main" id="{AD2A80FB-B8AE-B063-901C-159A1101B7F4}"/>
              </a:ext>
            </a:extLst>
          </p:cNvPr>
          <p:cNvSpPr txBox="1"/>
          <p:nvPr/>
        </p:nvSpPr>
        <p:spPr>
          <a:xfrm>
            <a:off x="100748" y="6247789"/>
            <a:ext cx="11804328"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SPC</a:t>
            </a:r>
            <a:r>
              <a:rPr kumimoji="0" lang="en-US" sz="9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 single-pill combination</a:t>
            </a:r>
          </a:p>
        </p:txBody>
      </p:sp>
    </p:spTree>
    <p:extLst>
      <p:ext uri="{BB962C8B-B14F-4D97-AF65-F5344CB8AC3E}">
        <p14:creationId xmlns:p14="http://schemas.microsoft.com/office/powerpoint/2010/main" val="280680083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B1E678-79D8-2DF3-4D8F-9118CE4EBD9C}"/>
            </a:ext>
          </a:extLst>
        </p:cNvPr>
        <p:cNvGrpSpPr/>
        <p:nvPr/>
      </p:nvGrpSpPr>
      <p:grpSpPr>
        <a:xfrm>
          <a:off x="0" y="0"/>
          <a:ext cx="0" cy="0"/>
          <a:chOff x="0" y="0"/>
          <a:chExt cx="0" cy="0"/>
        </a:xfrm>
      </p:grpSpPr>
      <p:sp>
        <p:nvSpPr>
          <p:cNvPr id="4" name="Titre 2">
            <a:extLst>
              <a:ext uri="{FF2B5EF4-FFF2-40B4-BE49-F238E27FC236}">
                <a16:creationId xmlns:a16="http://schemas.microsoft.com/office/drawing/2014/main" id="{619C0990-10DB-9C30-FE97-46E8E4B97CF7}"/>
              </a:ext>
            </a:extLst>
          </p:cNvPr>
          <p:cNvSpPr>
            <a:spLocks noGrp="1"/>
          </p:cNvSpPr>
          <p:nvPr>
            <p:ph type="title"/>
          </p:nvPr>
        </p:nvSpPr>
        <p:spPr>
          <a:xfrm>
            <a:off x="314121" y="127528"/>
            <a:ext cx="12874936" cy="778666"/>
          </a:xfrm>
        </p:spPr>
        <p:txBody>
          <a:bodyPr anchor="ctr">
            <a:noAutofit/>
          </a:bodyPr>
          <a:lstStyle/>
          <a:p>
            <a:r>
              <a:rPr lang="fr-FR" sz="2800" b="1">
                <a:latin typeface="Century Gothic" panose="020B0502020202020204" pitchFamily="34" charset="0"/>
              </a:rPr>
              <a:t>FROM SHARED MECHANISMS TO SHARED FAILURES: </a:t>
            </a:r>
            <a:br>
              <a:rPr lang="fr-FR" sz="2800" b="1">
                <a:latin typeface="Century Gothic" panose="020B0502020202020204" pitchFamily="34" charset="0"/>
              </a:rPr>
            </a:br>
            <a:r>
              <a:rPr lang="fr-FR" sz="2800" b="1">
                <a:latin typeface="Century Gothic" panose="020B0502020202020204" pitchFamily="34" charset="0"/>
              </a:rPr>
              <a:t>WHY CURRENT STRATEGIES FALL SHORT</a:t>
            </a:r>
            <a:r>
              <a:rPr lang="fr-FR" sz="2800" b="1" baseline="30000">
                <a:latin typeface="Century Gothic" panose="020B0502020202020204" pitchFamily="34" charset="0"/>
              </a:rPr>
              <a:t>1</a:t>
            </a:r>
            <a:endParaRPr lang="fr-FR" sz="2800" b="1" baseline="30000">
              <a:solidFill>
                <a:srgbClr val="242269"/>
              </a:solidFill>
              <a:latin typeface="Century Gothic" panose="020B0502020202020204" pitchFamily="34" charset="0"/>
            </a:endParaRPr>
          </a:p>
        </p:txBody>
      </p:sp>
      <p:sp>
        <p:nvSpPr>
          <p:cNvPr id="7" name="Rectangle : coins arrondis 6">
            <a:extLst>
              <a:ext uri="{FF2B5EF4-FFF2-40B4-BE49-F238E27FC236}">
                <a16:creationId xmlns:a16="http://schemas.microsoft.com/office/drawing/2014/main" id="{A4B9092A-E7FB-24A3-3EC6-5860872946D4}"/>
              </a:ext>
            </a:extLst>
          </p:cNvPr>
          <p:cNvSpPr/>
          <p:nvPr/>
        </p:nvSpPr>
        <p:spPr>
          <a:xfrm>
            <a:off x="1808283" y="5600363"/>
            <a:ext cx="8253794" cy="1053752"/>
          </a:xfrm>
          <a:prstGeom prst="roundRect">
            <a:avLst>
              <a:gd name="adj" fmla="val 7012"/>
            </a:avLst>
          </a:prstGeom>
          <a:solidFill>
            <a:srgbClr val="E97132"/>
          </a:solidFill>
          <a:ln w="25400">
            <a:solidFill>
              <a:srgbClr val="E97132"/>
            </a:solidFill>
          </a:ln>
          <a:effectLst/>
          <a:scene3d>
            <a:camera prst="orthographicFront"/>
            <a:lightRig rig="threePt" dir="t"/>
          </a:scene3d>
          <a:sp3d>
            <a:bevelT w="114300" prst="artDeco"/>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solidFill>
                  <a:schemeClr val="bg1"/>
                </a:solidFill>
                <a:latin typeface="Century Gothic" panose="020B0502020202020204" pitchFamily="34" charset="0"/>
              </a:rPr>
              <a:t>There </a:t>
            </a:r>
            <a:r>
              <a:rPr lang="fr-FR" err="1">
                <a:solidFill>
                  <a:schemeClr val="bg1"/>
                </a:solidFill>
                <a:latin typeface="Century Gothic" panose="020B0502020202020204" pitchFamily="34" charset="0"/>
              </a:rPr>
              <a:t>is</a:t>
            </a:r>
            <a:r>
              <a:rPr lang="fr-FR">
                <a:solidFill>
                  <a:schemeClr val="bg1"/>
                </a:solidFill>
                <a:latin typeface="Century Gothic" panose="020B0502020202020204" pitchFamily="34" charset="0"/>
              </a:rPr>
              <a:t> a </a:t>
            </a:r>
            <a:r>
              <a:rPr lang="fr-FR" err="1">
                <a:solidFill>
                  <a:schemeClr val="bg1"/>
                </a:solidFill>
                <a:latin typeface="Century Gothic" panose="020B0502020202020204" pitchFamily="34" charset="0"/>
              </a:rPr>
              <a:t>clear</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need</a:t>
            </a:r>
            <a:r>
              <a:rPr lang="fr-FR">
                <a:solidFill>
                  <a:schemeClr val="bg1"/>
                </a:solidFill>
                <a:latin typeface="Century Gothic" panose="020B0502020202020204" pitchFamily="34" charset="0"/>
              </a:rPr>
              <a:t> to </a:t>
            </a:r>
            <a:r>
              <a:rPr lang="fr-FR" err="1">
                <a:solidFill>
                  <a:schemeClr val="bg1"/>
                </a:solidFill>
                <a:latin typeface="Century Gothic" panose="020B0502020202020204" pitchFamily="34" charset="0"/>
              </a:rPr>
              <a:t>intervene</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earlier</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simplify</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treatment</a:t>
            </a:r>
            <a:r>
              <a:rPr lang="fr-FR">
                <a:solidFill>
                  <a:schemeClr val="bg1"/>
                </a:solidFill>
                <a:latin typeface="Century Gothic" panose="020B0502020202020204" pitchFamily="34" charset="0"/>
              </a:rPr>
              <a:t>, and </a:t>
            </a:r>
            <a:r>
              <a:rPr lang="fr-FR" err="1">
                <a:solidFill>
                  <a:schemeClr val="bg1"/>
                </a:solidFill>
                <a:latin typeface="Century Gothic" panose="020B0502020202020204" pitchFamily="34" charset="0"/>
              </a:rPr>
              <a:t>improve</a:t>
            </a:r>
            <a:r>
              <a:rPr lang="fr-FR">
                <a:solidFill>
                  <a:schemeClr val="bg1"/>
                </a:solidFill>
                <a:latin typeface="Century Gothic" panose="020B0502020202020204" pitchFamily="34" charset="0"/>
              </a:rPr>
              <a:t> short and long-</a:t>
            </a:r>
            <a:r>
              <a:rPr lang="fr-FR" err="1">
                <a:solidFill>
                  <a:schemeClr val="bg1"/>
                </a:solidFill>
                <a:latin typeface="Century Gothic" panose="020B0502020202020204" pitchFamily="34" charset="0"/>
              </a:rPr>
              <a:t>term</a:t>
            </a:r>
            <a:r>
              <a:rPr lang="fr-FR">
                <a:solidFill>
                  <a:schemeClr val="bg1"/>
                </a:solidFill>
                <a:latin typeface="Century Gothic" panose="020B0502020202020204" pitchFamily="34" charset="0"/>
              </a:rPr>
              <a:t> control. </a:t>
            </a:r>
            <a:r>
              <a:rPr lang="fr-FR" err="1">
                <a:solidFill>
                  <a:schemeClr val="bg1"/>
                </a:solidFill>
                <a:latin typeface="Century Gothic" panose="020B0502020202020204" pitchFamily="34" charset="0"/>
              </a:rPr>
              <a:t>SPCs</a:t>
            </a:r>
            <a:r>
              <a:rPr lang="fr-FR">
                <a:solidFill>
                  <a:schemeClr val="bg1"/>
                </a:solidFill>
                <a:latin typeface="Century Gothic" panose="020B0502020202020204" pitchFamily="34" charset="0"/>
              </a:rPr>
              <a:t>* and </a:t>
            </a:r>
            <a:r>
              <a:rPr lang="fr-FR" err="1">
                <a:solidFill>
                  <a:schemeClr val="bg1"/>
                </a:solidFill>
                <a:latin typeface="Century Gothic" panose="020B0502020202020204" pitchFamily="34" charset="0"/>
              </a:rPr>
              <a:t>polypills</a:t>
            </a:r>
            <a:r>
              <a:rPr lang="fr-FR">
                <a:solidFill>
                  <a:schemeClr val="bg1"/>
                </a:solidFill>
                <a:latin typeface="Century Gothic" panose="020B0502020202020204" pitchFamily="34" charset="0"/>
              </a:rPr>
              <a:t> can </a:t>
            </a:r>
            <a:r>
              <a:rPr lang="fr-FR" err="1">
                <a:solidFill>
                  <a:schemeClr val="bg1"/>
                </a:solidFill>
                <a:latin typeface="Century Gothic" panose="020B0502020202020204" pitchFamily="34" charset="0"/>
              </a:rPr>
              <a:t>play</a:t>
            </a:r>
            <a:r>
              <a:rPr lang="fr-FR">
                <a:solidFill>
                  <a:schemeClr val="bg1"/>
                </a:solidFill>
                <a:latin typeface="Century Gothic" panose="020B0502020202020204" pitchFamily="34" charset="0"/>
              </a:rPr>
              <a:t> a key </a:t>
            </a:r>
            <a:r>
              <a:rPr lang="fr-FR" err="1">
                <a:solidFill>
                  <a:schemeClr val="bg1"/>
                </a:solidFill>
                <a:latin typeface="Century Gothic" panose="020B0502020202020204" pitchFamily="34" charset="0"/>
              </a:rPr>
              <a:t>role</a:t>
            </a:r>
            <a:r>
              <a:rPr lang="fr-FR">
                <a:solidFill>
                  <a:schemeClr val="bg1"/>
                </a:solidFill>
                <a:latin typeface="Century Gothic" panose="020B0502020202020204" pitchFamily="34" charset="0"/>
              </a:rPr>
              <a:t> in </a:t>
            </a:r>
            <a:r>
              <a:rPr lang="fr-FR" err="1">
                <a:solidFill>
                  <a:schemeClr val="bg1"/>
                </a:solidFill>
                <a:latin typeface="Century Gothic" panose="020B0502020202020204" pitchFamily="34" charset="0"/>
              </a:rPr>
              <a:t>disrupting</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this</a:t>
            </a:r>
            <a:r>
              <a:rPr lang="fr-FR">
                <a:solidFill>
                  <a:schemeClr val="bg1"/>
                </a:solidFill>
                <a:latin typeface="Century Gothic" panose="020B0502020202020204" pitchFamily="34" charset="0"/>
              </a:rPr>
              <a:t> </a:t>
            </a:r>
            <a:r>
              <a:rPr lang="fr-FR" err="1">
                <a:solidFill>
                  <a:schemeClr val="bg1"/>
                </a:solidFill>
                <a:latin typeface="Century Gothic" panose="020B0502020202020204" pitchFamily="34" charset="0"/>
              </a:rPr>
              <a:t>trajectory</a:t>
            </a:r>
            <a:r>
              <a:rPr lang="fr-FR">
                <a:solidFill>
                  <a:schemeClr val="bg1"/>
                </a:solidFill>
                <a:latin typeface="Century Gothic" panose="020B0502020202020204" pitchFamily="34" charset="0"/>
              </a:rPr>
              <a:t>.</a:t>
            </a:r>
          </a:p>
        </p:txBody>
      </p:sp>
      <p:sp>
        <p:nvSpPr>
          <p:cNvPr id="10" name="Rectangle : coins arrondis 9">
            <a:extLst>
              <a:ext uri="{FF2B5EF4-FFF2-40B4-BE49-F238E27FC236}">
                <a16:creationId xmlns:a16="http://schemas.microsoft.com/office/drawing/2014/main" id="{FCFA3C3D-1625-C20A-B613-EE17B580C760}"/>
              </a:ext>
            </a:extLst>
          </p:cNvPr>
          <p:cNvSpPr/>
          <p:nvPr/>
        </p:nvSpPr>
        <p:spPr>
          <a:xfrm>
            <a:off x="815377" y="1090186"/>
            <a:ext cx="10561245" cy="778666"/>
          </a:xfrm>
          <a:prstGeom prst="roundRect">
            <a:avLst/>
          </a:prstGeom>
          <a:solidFill>
            <a:schemeClr val="bg1"/>
          </a:solidFill>
          <a:ln w="28575">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a:solidFill>
                  <a:srgbClr val="56535A"/>
                </a:solidFill>
                <a:latin typeface="Century Gothic" panose="020B0502020202020204" pitchFamily="34" charset="0"/>
              </a:rPr>
              <a:t>Cardiometabolic and </a:t>
            </a:r>
            <a:r>
              <a:rPr lang="fr-FR" err="1">
                <a:solidFill>
                  <a:srgbClr val="56535A"/>
                </a:solidFill>
                <a:latin typeface="Century Gothic" panose="020B0502020202020204" pitchFamily="34" charset="0"/>
              </a:rPr>
              <a:t>venous</a:t>
            </a:r>
            <a:r>
              <a:rPr lang="fr-FR">
                <a:solidFill>
                  <a:srgbClr val="56535A"/>
                </a:solidFill>
                <a:latin typeface="Century Gothic" panose="020B0502020202020204" pitchFamily="34" charset="0"/>
              </a:rPr>
              <a:t> </a:t>
            </a:r>
            <a:r>
              <a:rPr lang="fr-FR" err="1">
                <a:solidFill>
                  <a:srgbClr val="56535A"/>
                </a:solidFill>
                <a:latin typeface="Century Gothic" panose="020B0502020202020204" pitchFamily="34" charset="0"/>
              </a:rPr>
              <a:t>diseases</a:t>
            </a:r>
            <a:r>
              <a:rPr lang="fr-FR">
                <a:solidFill>
                  <a:srgbClr val="56535A"/>
                </a:solidFill>
                <a:latin typeface="Century Gothic" panose="020B0502020202020204" pitchFamily="34" charset="0"/>
              </a:rPr>
              <a:t> are not </a:t>
            </a:r>
            <a:r>
              <a:rPr lang="fr-FR" err="1">
                <a:solidFill>
                  <a:srgbClr val="56535A"/>
                </a:solidFill>
                <a:latin typeface="Century Gothic" panose="020B0502020202020204" pitchFamily="34" charset="0"/>
              </a:rPr>
              <a:t>isolated</a:t>
            </a:r>
            <a:r>
              <a:rPr lang="fr-FR">
                <a:solidFill>
                  <a:srgbClr val="56535A"/>
                </a:solidFill>
                <a:latin typeface="Century Gothic" panose="020B0502020202020204" pitchFamily="34" charset="0"/>
              </a:rPr>
              <a:t>, </a:t>
            </a:r>
            <a:r>
              <a:rPr lang="fr-FR" err="1">
                <a:solidFill>
                  <a:srgbClr val="56535A"/>
                </a:solidFill>
                <a:latin typeface="Century Gothic" panose="020B0502020202020204" pitchFamily="34" charset="0"/>
              </a:rPr>
              <a:t>they</a:t>
            </a:r>
            <a:r>
              <a:rPr lang="fr-FR">
                <a:solidFill>
                  <a:srgbClr val="56535A"/>
                </a:solidFill>
                <a:latin typeface="Century Gothic" panose="020B0502020202020204" pitchFamily="34" charset="0"/>
              </a:rPr>
              <a:t> </a:t>
            </a:r>
            <a:r>
              <a:rPr lang="fr-FR" err="1">
                <a:solidFill>
                  <a:srgbClr val="56535A"/>
                </a:solidFill>
                <a:latin typeface="Century Gothic" panose="020B0502020202020204" pitchFamily="34" charset="0"/>
              </a:rPr>
              <a:t>evolve</a:t>
            </a:r>
            <a:r>
              <a:rPr lang="fr-FR">
                <a:solidFill>
                  <a:srgbClr val="56535A"/>
                </a:solidFill>
                <a:latin typeface="Century Gothic" panose="020B0502020202020204" pitchFamily="34" charset="0"/>
              </a:rPr>
              <a:t> </a:t>
            </a:r>
            <a:r>
              <a:rPr lang="fr-FR" err="1">
                <a:solidFill>
                  <a:srgbClr val="56535A"/>
                </a:solidFill>
                <a:latin typeface="Century Gothic" panose="020B0502020202020204" pitchFamily="34" charset="0"/>
              </a:rPr>
              <a:t>along</a:t>
            </a:r>
            <a:r>
              <a:rPr lang="fr-FR">
                <a:solidFill>
                  <a:srgbClr val="56535A"/>
                </a:solidFill>
                <a:latin typeface="Century Gothic" panose="020B0502020202020204" pitchFamily="34" charset="0"/>
              </a:rPr>
              <a:t> a continuum of </a:t>
            </a:r>
            <a:r>
              <a:rPr lang="fr-FR" err="1">
                <a:solidFill>
                  <a:srgbClr val="56535A"/>
                </a:solidFill>
                <a:latin typeface="Century Gothic" panose="020B0502020202020204" pitchFamily="34" charset="0"/>
              </a:rPr>
              <a:t>interrelated</a:t>
            </a:r>
            <a:r>
              <a:rPr lang="fr-FR">
                <a:solidFill>
                  <a:srgbClr val="56535A"/>
                </a:solidFill>
                <a:latin typeface="Century Gothic" panose="020B0502020202020204" pitchFamily="34" charset="0"/>
              </a:rPr>
              <a:t> </a:t>
            </a:r>
            <a:r>
              <a:rPr lang="fr-FR" err="1">
                <a:solidFill>
                  <a:srgbClr val="56535A"/>
                </a:solidFill>
                <a:latin typeface="Century Gothic" panose="020B0502020202020204" pitchFamily="34" charset="0"/>
              </a:rPr>
              <a:t>mechanisms</a:t>
            </a:r>
            <a:r>
              <a:rPr lang="fr-FR">
                <a:solidFill>
                  <a:srgbClr val="56535A"/>
                </a:solidFill>
                <a:latin typeface="Century Gothic" panose="020B0502020202020204" pitchFamily="34" charset="0"/>
              </a:rPr>
              <a:t>, </a:t>
            </a:r>
            <a:r>
              <a:rPr lang="fr-FR" err="1">
                <a:solidFill>
                  <a:srgbClr val="56535A"/>
                </a:solidFill>
                <a:latin typeface="Century Gothic" panose="020B0502020202020204" pitchFamily="34" charset="0"/>
              </a:rPr>
              <a:t>with</a:t>
            </a:r>
            <a:r>
              <a:rPr lang="fr-FR">
                <a:solidFill>
                  <a:srgbClr val="56535A"/>
                </a:solidFill>
                <a:latin typeface="Century Gothic" panose="020B0502020202020204" pitchFamily="34" charset="0"/>
              </a:rPr>
              <a:t> </a:t>
            </a:r>
            <a:r>
              <a:rPr lang="fr-FR" err="1">
                <a:solidFill>
                  <a:srgbClr val="56535A"/>
                </a:solidFill>
                <a:latin typeface="Century Gothic" panose="020B0502020202020204" pitchFamily="34" charset="0"/>
              </a:rPr>
              <a:t>endothelial</a:t>
            </a:r>
            <a:r>
              <a:rPr lang="fr-FR">
                <a:solidFill>
                  <a:srgbClr val="56535A"/>
                </a:solidFill>
                <a:latin typeface="Century Gothic" panose="020B0502020202020204" pitchFamily="34" charset="0"/>
              </a:rPr>
              <a:t> </a:t>
            </a:r>
            <a:r>
              <a:rPr lang="fr-FR" err="1">
                <a:solidFill>
                  <a:srgbClr val="56535A"/>
                </a:solidFill>
                <a:latin typeface="Century Gothic" panose="020B0502020202020204" pitchFamily="34" charset="0"/>
              </a:rPr>
              <a:t>dysfunction</a:t>
            </a:r>
            <a:r>
              <a:rPr lang="fr-FR">
                <a:solidFill>
                  <a:srgbClr val="56535A"/>
                </a:solidFill>
                <a:latin typeface="Century Gothic" panose="020B0502020202020204" pitchFamily="34" charset="0"/>
              </a:rPr>
              <a:t> as a </a:t>
            </a:r>
            <a:r>
              <a:rPr lang="fr-FR" err="1">
                <a:solidFill>
                  <a:srgbClr val="56535A"/>
                </a:solidFill>
                <a:latin typeface="Century Gothic" panose="020B0502020202020204" pitchFamily="34" charset="0"/>
              </a:rPr>
              <a:t>common</a:t>
            </a:r>
            <a:r>
              <a:rPr lang="fr-FR">
                <a:solidFill>
                  <a:srgbClr val="56535A"/>
                </a:solidFill>
                <a:latin typeface="Century Gothic" panose="020B0502020202020204" pitchFamily="34" charset="0"/>
              </a:rPr>
              <a:t> </a:t>
            </a:r>
            <a:r>
              <a:rPr lang="fr-FR" err="1">
                <a:solidFill>
                  <a:srgbClr val="56535A"/>
                </a:solidFill>
                <a:latin typeface="Century Gothic" panose="020B0502020202020204" pitchFamily="34" charset="0"/>
              </a:rPr>
              <a:t>gateway</a:t>
            </a:r>
            <a:r>
              <a:rPr lang="fr-FR">
                <a:solidFill>
                  <a:srgbClr val="56535A"/>
                </a:solidFill>
                <a:latin typeface="Century Gothic" panose="020B0502020202020204" pitchFamily="34" charset="0"/>
              </a:rPr>
              <a:t>.</a:t>
            </a:r>
          </a:p>
        </p:txBody>
      </p:sp>
      <p:pic>
        <p:nvPicPr>
          <p:cNvPr id="6" name="Image 5">
            <a:extLst>
              <a:ext uri="{FF2B5EF4-FFF2-40B4-BE49-F238E27FC236}">
                <a16:creationId xmlns:a16="http://schemas.microsoft.com/office/drawing/2014/main" id="{58786978-9AB4-D98B-956F-44568C96E56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311414" y="1341637"/>
            <a:ext cx="9345427" cy="4479574"/>
          </a:xfrm>
          <a:prstGeom prst="rect">
            <a:avLst/>
          </a:prstGeom>
        </p:spPr>
      </p:pic>
      <p:grpSp>
        <p:nvGrpSpPr>
          <p:cNvPr id="36" name="Groupe 35">
            <a:extLst>
              <a:ext uri="{FF2B5EF4-FFF2-40B4-BE49-F238E27FC236}">
                <a16:creationId xmlns:a16="http://schemas.microsoft.com/office/drawing/2014/main" id="{51C5E7D9-7286-CE19-CB6D-CC681114BAC3}"/>
              </a:ext>
            </a:extLst>
          </p:cNvPr>
          <p:cNvGrpSpPr/>
          <p:nvPr/>
        </p:nvGrpSpPr>
        <p:grpSpPr>
          <a:xfrm>
            <a:off x="1245793" y="2038095"/>
            <a:ext cx="8572959" cy="3478268"/>
            <a:chOff x="1245793" y="2038095"/>
            <a:chExt cx="8572959" cy="3478268"/>
          </a:xfrm>
        </p:grpSpPr>
        <p:sp>
          <p:nvSpPr>
            <p:cNvPr id="16" name="Rectangle : coins arrondis 15">
              <a:extLst>
                <a:ext uri="{FF2B5EF4-FFF2-40B4-BE49-F238E27FC236}">
                  <a16:creationId xmlns:a16="http://schemas.microsoft.com/office/drawing/2014/main" id="{9D258612-7F7F-CFE6-86DA-C1D6BE4EF386}"/>
                </a:ext>
              </a:extLst>
            </p:cNvPr>
            <p:cNvSpPr/>
            <p:nvPr/>
          </p:nvSpPr>
          <p:spPr>
            <a:xfrm>
              <a:off x="4942503" y="2267479"/>
              <a:ext cx="1237367" cy="357197"/>
            </a:xfrm>
            <a:prstGeom prst="roundRect">
              <a:avLst/>
            </a:prstGeom>
            <a:solidFill>
              <a:srgbClr val="1A65D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900" b="1">
                  <a:solidFill>
                    <a:schemeClr val="bg1"/>
                  </a:solidFill>
                  <a:latin typeface="Century Gothic" panose="020B0502020202020204" pitchFamily="34" charset="0"/>
                  <a:cs typeface="Poppins" pitchFamily="2" charset="77"/>
                </a:rPr>
                <a:t>CHRONIC </a:t>
              </a:r>
            </a:p>
            <a:p>
              <a:pPr algn="ctr"/>
              <a:r>
                <a:rPr lang="en-GB" sz="900" b="1">
                  <a:solidFill>
                    <a:schemeClr val="bg1"/>
                  </a:solidFill>
                  <a:latin typeface="Century Gothic" panose="020B0502020202020204" pitchFamily="34" charset="0"/>
                  <a:cs typeface="Poppins" pitchFamily="2" charset="77"/>
                </a:rPr>
                <a:t>VENOUS </a:t>
              </a:r>
              <a:r>
                <a:rPr lang="en-GB" sz="900" b="1">
                  <a:solidFill>
                    <a:schemeClr val="bg1"/>
                  </a:solidFill>
                  <a:latin typeface="Century Gothic" panose="020B0502020202020204" pitchFamily="34" charset="0"/>
                  <a:cs typeface="Poppins"/>
                </a:rPr>
                <a:t>DISEASE</a:t>
              </a:r>
              <a:endParaRPr lang="en-GB" sz="900" b="1">
                <a:solidFill>
                  <a:schemeClr val="bg1"/>
                </a:solidFill>
                <a:latin typeface="Century Gothic" panose="020B0502020202020204" pitchFamily="34" charset="0"/>
                <a:cs typeface="Poppins" pitchFamily="2" charset="77"/>
              </a:endParaRPr>
            </a:p>
          </p:txBody>
        </p:sp>
        <p:sp>
          <p:nvSpPr>
            <p:cNvPr id="17" name="Rectangle : coins arrondis 16">
              <a:extLst>
                <a:ext uri="{FF2B5EF4-FFF2-40B4-BE49-F238E27FC236}">
                  <a16:creationId xmlns:a16="http://schemas.microsoft.com/office/drawing/2014/main" id="{01BCC6A5-F6FC-5924-76C8-6458D28AAE34}"/>
                </a:ext>
              </a:extLst>
            </p:cNvPr>
            <p:cNvSpPr/>
            <p:nvPr/>
          </p:nvSpPr>
          <p:spPr>
            <a:xfrm>
              <a:off x="5348528" y="4233323"/>
              <a:ext cx="1982856" cy="478224"/>
            </a:xfrm>
            <a:prstGeom prst="roundRect">
              <a:avLst/>
            </a:prstGeom>
            <a:solidFill>
              <a:srgbClr val="DE2E2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defRPr/>
              </a:pPr>
              <a:r>
                <a:rPr lang="en-GB" sz="800" b="1">
                  <a:solidFill>
                    <a:schemeClr val="bg1"/>
                  </a:solidFill>
                  <a:latin typeface="Century Gothic" panose="020B0502020202020204" pitchFamily="34" charset="0"/>
                  <a:cs typeface="Poppins" pitchFamily="2" charset="77"/>
                </a:rPr>
                <a:t>CHRONIC CORONARY SYNDROM / PERIPHERAL ARTERY DISEASE / </a:t>
              </a:r>
            </a:p>
            <a:p>
              <a:pPr lvl="0" algn="ctr">
                <a:defRPr/>
              </a:pPr>
              <a:r>
                <a:rPr lang="en-GB" sz="800" b="1">
                  <a:solidFill>
                    <a:schemeClr val="bg1"/>
                  </a:solidFill>
                  <a:latin typeface="Century Gothic" panose="020B0502020202020204" pitchFamily="34" charset="0"/>
                  <a:cs typeface="Poppins" pitchFamily="2" charset="77"/>
                </a:rPr>
                <a:t>HEART FAILURE </a:t>
              </a:r>
            </a:p>
          </p:txBody>
        </p:sp>
        <p:sp>
          <p:nvSpPr>
            <p:cNvPr id="18" name="Rectangle : coins arrondis 17">
              <a:extLst>
                <a:ext uri="{FF2B5EF4-FFF2-40B4-BE49-F238E27FC236}">
                  <a16:creationId xmlns:a16="http://schemas.microsoft.com/office/drawing/2014/main" id="{3A74A924-8FE9-9873-AC28-E604E2B7CF75}"/>
                </a:ext>
              </a:extLst>
            </p:cNvPr>
            <p:cNvSpPr/>
            <p:nvPr/>
          </p:nvSpPr>
          <p:spPr>
            <a:xfrm>
              <a:off x="3949827" y="5278231"/>
              <a:ext cx="1113125" cy="238132"/>
            </a:xfrm>
            <a:prstGeom prst="roundRect">
              <a:avLst/>
            </a:prstGeom>
            <a:solidFill>
              <a:srgbClr val="48A67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000" b="1">
                  <a:solidFill>
                    <a:schemeClr val="bg1"/>
                  </a:solidFill>
                  <a:latin typeface="Century Gothic" panose="020B0502020202020204" pitchFamily="34" charset="0"/>
                  <a:cs typeface="Poppins" pitchFamily="2" charset="77"/>
                </a:rPr>
                <a:t>HYPERTENSION</a:t>
              </a:r>
              <a:endParaRPr lang="fr-FR" sz="1000">
                <a:solidFill>
                  <a:schemeClr val="bg1"/>
                </a:solidFill>
              </a:endParaRPr>
            </a:p>
          </p:txBody>
        </p:sp>
        <p:sp>
          <p:nvSpPr>
            <p:cNvPr id="19" name="Rectangle : coins arrondis 18">
              <a:extLst>
                <a:ext uri="{FF2B5EF4-FFF2-40B4-BE49-F238E27FC236}">
                  <a16:creationId xmlns:a16="http://schemas.microsoft.com/office/drawing/2014/main" id="{97A81CE6-DB26-CAD6-2AB3-5CD52FC522C4}"/>
                </a:ext>
              </a:extLst>
            </p:cNvPr>
            <p:cNvSpPr/>
            <p:nvPr/>
          </p:nvSpPr>
          <p:spPr>
            <a:xfrm>
              <a:off x="1245793" y="4523872"/>
              <a:ext cx="1058828" cy="238132"/>
            </a:xfrm>
            <a:prstGeom prst="roundRect">
              <a:avLst/>
            </a:prstGeom>
            <a:solidFill>
              <a:srgbClr val="FFC82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000" b="1">
                  <a:solidFill>
                    <a:schemeClr val="bg1"/>
                  </a:solidFill>
                  <a:latin typeface="Century Gothic" panose="020B0502020202020204" pitchFamily="34" charset="0"/>
                  <a:cs typeface="Poppins" pitchFamily="2" charset="77"/>
                </a:rPr>
                <a:t>DYSLIPIDEMIA</a:t>
              </a:r>
              <a:endParaRPr lang="fr-FR" sz="1000">
                <a:solidFill>
                  <a:schemeClr val="bg1"/>
                </a:solidFill>
              </a:endParaRPr>
            </a:p>
          </p:txBody>
        </p:sp>
        <p:sp>
          <p:nvSpPr>
            <p:cNvPr id="20" name="Rectangle : coins arrondis 19">
              <a:extLst>
                <a:ext uri="{FF2B5EF4-FFF2-40B4-BE49-F238E27FC236}">
                  <a16:creationId xmlns:a16="http://schemas.microsoft.com/office/drawing/2014/main" id="{77C21AC5-8E58-E6E9-ED71-171BCBCFE309}"/>
                </a:ext>
              </a:extLst>
            </p:cNvPr>
            <p:cNvSpPr/>
            <p:nvPr/>
          </p:nvSpPr>
          <p:spPr>
            <a:xfrm>
              <a:off x="1535159" y="2125508"/>
              <a:ext cx="992676" cy="238132"/>
            </a:xfrm>
            <a:prstGeom prst="roundRect">
              <a:avLst/>
            </a:prstGeom>
            <a:solidFill>
              <a:srgbClr val="EB94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000" b="1">
                  <a:solidFill>
                    <a:schemeClr val="bg1"/>
                  </a:solidFill>
                  <a:latin typeface="Century Gothic" panose="020B0502020202020204" pitchFamily="34" charset="0"/>
                  <a:cs typeface="Poppins" pitchFamily="2" charset="77"/>
                </a:rPr>
                <a:t>DIABETES</a:t>
              </a:r>
              <a:endParaRPr lang="fr-FR" sz="2400">
                <a:solidFill>
                  <a:schemeClr val="bg1"/>
                </a:solidFill>
              </a:endParaRPr>
            </a:p>
          </p:txBody>
        </p:sp>
        <p:sp>
          <p:nvSpPr>
            <p:cNvPr id="21" name="TextBox 16">
              <a:extLst>
                <a:ext uri="{FF2B5EF4-FFF2-40B4-BE49-F238E27FC236}">
                  <a16:creationId xmlns:a16="http://schemas.microsoft.com/office/drawing/2014/main" id="{8F98631A-62F8-AD5A-2AE6-80BE940607BC}"/>
                </a:ext>
              </a:extLst>
            </p:cNvPr>
            <p:cNvSpPr txBox="1"/>
            <p:nvPr/>
          </p:nvSpPr>
          <p:spPr>
            <a:xfrm>
              <a:off x="5935180" y="3151512"/>
              <a:ext cx="1867428" cy="475253"/>
            </a:xfrm>
            <a:prstGeom prst="rect">
              <a:avLst/>
            </a:prstGeom>
            <a:solidFill>
              <a:srgbClr val="000000">
                <a:alpha val="33333"/>
              </a:srgb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a:ln/>
                  <a:solidFill>
                    <a:schemeClr val="bg1"/>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~50% Not </a:t>
              </a:r>
              <a:r>
                <a:rPr kumimoji="0" lang="fr-FR" sz="1200" b="1" i="0" u="none" strike="noStrike" kern="1200" cap="none" spc="0" normalizeH="0" baseline="0" noProof="0" err="1">
                  <a:ln/>
                  <a:solidFill>
                    <a:schemeClr val="bg1"/>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Adherent</a:t>
              </a:r>
              <a:r>
                <a:rPr kumimoji="0" lang="fr-FR" sz="1200" b="1" i="0" u="none" strike="noStrike" kern="1200" cap="none" spc="0" normalizeH="0" baseline="0" noProof="0">
                  <a:ln/>
                  <a:solidFill>
                    <a:schemeClr val="bg1"/>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a:ln/>
                  <a:solidFill>
                    <a:schemeClr val="bg1"/>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45-70% Not </a:t>
              </a:r>
              <a:r>
                <a:rPr kumimoji="0" lang="fr-FR" sz="1200" b="1" i="0" u="none" strike="noStrike" kern="1200" cap="none" spc="0" normalizeH="0" baseline="0" noProof="0" err="1">
                  <a:ln/>
                  <a:solidFill>
                    <a:schemeClr val="bg1"/>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Controlled</a:t>
              </a:r>
              <a:r>
                <a:rPr kumimoji="0" lang="en-IT" sz="1200" b="1" i="0" u="none" strike="noStrike" kern="1200" cap="none" spc="0" normalizeH="0" baseline="0" noProof="0">
                  <a:ln/>
                  <a:solidFill>
                    <a:schemeClr val="bg1"/>
                  </a:solidFill>
                  <a:effectLst>
                    <a:outerShdw blurRad="38100" dist="19050" dir="2700000" algn="tl" rotWithShape="0">
                      <a:prstClr val="black">
                        <a:lumMod val="50000"/>
                        <a:alpha val="40000"/>
                      </a:prstClr>
                    </a:outerShdw>
                  </a:effectLst>
                  <a:uLnTx/>
                  <a:uFillTx/>
                  <a:latin typeface="Century Gothic" panose="020B0502020202020204" pitchFamily="34" charset="0"/>
                  <a:cs typeface="Poppins" pitchFamily="2" charset="77"/>
                </a:rPr>
                <a:t>​</a:t>
              </a:r>
            </a:p>
          </p:txBody>
        </p:sp>
        <p:sp>
          <p:nvSpPr>
            <p:cNvPr id="24" name="Rectangle : coins arrondis 23">
              <a:extLst>
                <a:ext uri="{FF2B5EF4-FFF2-40B4-BE49-F238E27FC236}">
                  <a16:creationId xmlns:a16="http://schemas.microsoft.com/office/drawing/2014/main" id="{FE82CBF2-1A99-1C64-879D-918E7176CCFD}"/>
                </a:ext>
              </a:extLst>
            </p:cNvPr>
            <p:cNvSpPr/>
            <p:nvPr/>
          </p:nvSpPr>
          <p:spPr>
            <a:xfrm>
              <a:off x="8190403" y="2038095"/>
              <a:ext cx="1628349" cy="2702086"/>
            </a:xfrm>
            <a:prstGeom prst="roundRect">
              <a:avLst/>
            </a:prstGeom>
            <a:solidFill>
              <a:schemeClr val="bg1"/>
            </a:solidFill>
            <a:ln w="28575">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TextBox 30">
              <a:extLst>
                <a:ext uri="{FF2B5EF4-FFF2-40B4-BE49-F238E27FC236}">
                  <a16:creationId xmlns:a16="http://schemas.microsoft.com/office/drawing/2014/main" id="{62602001-7849-B6A4-FC27-7786D2D53B47}"/>
                </a:ext>
              </a:extLst>
            </p:cNvPr>
            <p:cNvSpPr txBox="1"/>
            <p:nvPr/>
          </p:nvSpPr>
          <p:spPr>
            <a:xfrm>
              <a:off x="8208730" y="2729126"/>
              <a:ext cx="1591694" cy="56011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24226A"/>
                  </a:solidFill>
                  <a:effectLst/>
                  <a:uLnTx/>
                  <a:uFillTx/>
                  <a:latin typeface="Century Gothic" panose="020B0502020202020204" pitchFamily="34" charset="0"/>
                  <a:cs typeface="Poppins" pitchFamily="2" charset="77"/>
                </a:rPr>
                <a:t>INCREASED CARDIOVASCULAR EVENTS &amp; MORTALITY​</a:t>
              </a:r>
            </a:p>
          </p:txBody>
        </p:sp>
        <p:sp>
          <p:nvSpPr>
            <p:cNvPr id="26" name="TextBox 31">
              <a:extLst>
                <a:ext uri="{FF2B5EF4-FFF2-40B4-BE49-F238E27FC236}">
                  <a16:creationId xmlns:a16="http://schemas.microsoft.com/office/drawing/2014/main" id="{95E53458-28C0-E317-DA1B-6C2FA6A17218}"/>
                </a:ext>
              </a:extLst>
            </p:cNvPr>
            <p:cNvSpPr txBox="1"/>
            <p:nvPr/>
          </p:nvSpPr>
          <p:spPr>
            <a:xfrm>
              <a:off x="8208730" y="4219317"/>
              <a:ext cx="1591694" cy="40735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24226A"/>
                  </a:solidFill>
                  <a:effectLst/>
                  <a:uLnTx/>
                  <a:uFillTx/>
                  <a:latin typeface="Century Gothic" panose="020B0502020202020204" pitchFamily="34" charset="0"/>
                  <a:cs typeface="Poppins" pitchFamily="2" charset="77"/>
                </a:rPr>
                <a:t>DECREASED QUALITY OF LIFE</a:t>
              </a:r>
            </a:p>
          </p:txBody>
        </p:sp>
        <p:pic>
          <p:nvPicPr>
            <p:cNvPr id="30" name="Image 29" descr="Une image contenant dessin, clipart, dessin humoristique, croquis&#10;&#10;Le contenu généré par l’IA peut être incorrect.">
              <a:extLst>
                <a:ext uri="{FF2B5EF4-FFF2-40B4-BE49-F238E27FC236}">
                  <a16:creationId xmlns:a16="http://schemas.microsoft.com/office/drawing/2014/main" id="{F6066841-CE69-ADEA-2925-90EA5BA06AA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644577" y="2086077"/>
              <a:ext cx="720000" cy="720000"/>
            </a:xfrm>
            <a:prstGeom prst="rect">
              <a:avLst/>
            </a:prstGeom>
          </p:spPr>
        </p:pic>
        <p:pic>
          <p:nvPicPr>
            <p:cNvPr id="32" name="Image 31" descr="Une image contenant Graphique, symbole, Police, clipart&#10;&#10;Le contenu généré par l’IA peut être incorrect.">
              <a:extLst>
                <a:ext uri="{FF2B5EF4-FFF2-40B4-BE49-F238E27FC236}">
                  <a16:creationId xmlns:a16="http://schemas.microsoft.com/office/drawing/2014/main" id="{E562D6EE-5E61-77B7-68BA-4982FAEE30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644577" y="3428365"/>
              <a:ext cx="720000" cy="749696"/>
            </a:xfrm>
            <a:prstGeom prst="rect">
              <a:avLst/>
            </a:prstGeom>
          </p:spPr>
        </p:pic>
        <p:pic>
          <p:nvPicPr>
            <p:cNvPr id="33" name="Image 32">
              <a:extLst>
                <a:ext uri="{FF2B5EF4-FFF2-40B4-BE49-F238E27FC236}">
                  <a16:creationId xmlns:a16="http://schemas.microsoft.com/office/drawing/2014/main" id="{BA73C284-3FE6-1297-089E-508A3D6C6DC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926574" y="2825301"/>
              <a:ext cx="1800000" cy="1788263"/>
            </a:xfrm>
            <a:prstGeom prst="rect">
              <a:avLst/>
            </a:prstGeom>
          </p:spPr>
        </p:pic>
      </p:grpSp>
      <p:sp>
        <p:nvSpPr>
          <p:cNvPr id="2" name="ZoneTexte 1">
            <a:extLst>
              <a:ext uri="{FF2B5EF4-FFF2-40B4-BE49-F238E27FC236}">
                <a16:creationId xmlns:a16="http://schemas.microsoft.com/office/drawing/2014/main" id="{793C2A71-E3DD-DBD7-BFE4-B565D88DD72F}"/>
              </a:ext>
            </a:extLst>
          </p:cNvPr>
          <p:cNvSpPr txBox="1"/>
          <p:nvPr/>
        </p:nvSpPr>
        <p:spPr>
          <a:xfrm>
            <a:off x="1775207" y="6616956"/>
            <a:ext cx="4630691" cy="276999"/>
          </a:xfrm>
          <a:prstGeom prst="rect">
            <a:avLst/>
          </a:prstGeom>
          <a:noFill/>
        </p:spPr>
        <p:txBody>
          <a:bodyPr wrap="none" rtlCol="0">
            <a:spAutoFit/>
          </a:bodyPr>
          <a:lstStyle/>
          <a:p>
            <a:r>
              <a:rPr lang="fr-FR" sz="1200">
                <a:solidFill>
                  <a:srgbClr val="242269"/>
                </a:solidFill>
              </a:rPr>
              <a:t>∓ </a:t>
            </a:r>
            <a:r>
              <a:rPr lang="fr-FR" sz="1200" err="1">
                <a:solidFill>
                  <a:srgbClr val="242269"/>
                </a:solidFill>
              </a:rPr>
              <a:t>Renin-angiotensin-aldosterone</a:t>
            </a:r>
            <a:r>
              <a:rPr lang="fr-FR" sz="1200">
                <a:solidFill>
                  <a:srgbClr val="242269"/>
                </a:solidFill>
              </a:rPr>
              <a:t> system </a:t>
            </a:r>
            <a:r>
              <a:rPr lang="en-US" sz="1200">
                <a:solidFill>
                  <a:srgbClr val="242269"/>
                </a:solidFill>
              </a:rPr>
              <a:t>* Single pill combinations</a:t>
            </a:r>
          </a:p>
        </p:txBody>
      </p:sp>
      <p:sp>
        <p:nvSpPr>
          <p:cNvPr id="5" name="ZoneTexte 4">
            <a:extLst>
              <a:ext uri="{FF2B5EF4-FFF2-40B4-BE49-F238E27FC236}">
                <a16:creationId xmlns:a16="http://schemas.microsoft.com/office/drawing/2014/main" id="{0A4B0A51-91EE-8D82-A140-330D6D5744C9}"/>
              </a:ext>
            </a:extLst>
          </p:cNvPr>
          <p:cNvSpPr txBox="1"/>
          <p:nvPr/>
        </p:nvSpPr>
        <p:spPr>
          <a:xfrm>
            <a:off x="4052626" y="2585461"/>
            <a:ext cx="262460" cy="215444"/>
          </a:xfrm>
          <a:prstGeom prst="rect">
            <a:avLst/>
          </a:prstGeom>
          <a:noFill/>
        </p:spPr>
        <p:txBody>
          <a:bodyPr wrap="square">
            <a:spAutoFit/>
          </a:bodyPr>
          <a:lstStyle/>
          <a:p>
            <a:r>
              <a:rPr lang="fr-FR" sz="800">
                <a:solidFill>
                  <a:srgbClr val="242269"/>
                </a:solidFill>
              </a:rPr>
              <a:t>∓</a:t>
            </a:r>
            <a:endParaRPr lang="en-US" sz="800"/>
          </a:p>
        </p:txBody>
      </p:sp>
    </p:spTree>
    <p:extLst>
      <p:ext uri="{BB962C8B-B14F-4D97-AF65-F5344CB8AC3E}">
        <p14:creationId xmlns:p14="http://schemas.microsoft.com/office/powerpoint/2010/main" val="395668840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736E882-46C3-A5E9-F045-6EA9FABDFD9F}"/>
              </a:ext>
            </a:extLst>
          </p:cNvPr>
          <p:cNvSpPr txBox="1"/>
          <p:nvPr/>
        </p:nvSpPr>
        <p:spPr>
          <a:xfrm>
            <a:off x="4523601" y="3217792"/>
            <a:ext cx="201593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26650"/>
                </a:solidFill>
                <a:effectLst/>
                <a:uLnTx/>
                <a:uFillTx/>
                <a:latin typeface="Century Gothic" panose="020B0502020202020204" pitchFamily="34" charset="0"/>
                <a:ea typeface="+mn-ea"/>
                <a:cs typeface="+mn-cs"/>
              </a:rPr>
              <a:t>Patient</a:t>
            </a:r>
            <a:r>
              <a:rPr kumimoji="0" lang="en-US" sz="2000" b="1" i="0" u="none" strike="noStrike" kern="1200" cap="none" spc="0" normalizeH="0" baseline="0" noProof="0" dirty="0">
                <a:ln>
                  <a:noFill/>
                </a:ln>
                <a:solidFill>
                  <a:schemeClr val="accent5"/>
                </a:solidFill>
                <a:effectLst/>
                <a:uLnTx/>
                <a:uFillTx/>
                <a:latin typeface="Century Gothic" panose="020B0502020202020204" pitchFamily="34" charset="0"/>
                <a:ea typeface="+mn-ea"/>
                <a:cs typeface="+mn-cs"/>
              </a:rPr>
              <a:t> </a:t>
            </a:r>
            <a:r>
              <a:rPr kumimoji="0" lang="en-US" sz="2000" b="1" i="0" u="none" strike="noStrike" kern="1200" cap="none" spc="0" normalizeH="0" baseline="0" noProof="0" dirty="0">
                <a:ln>
                  <a:noFill/>
                </a:ln>
                <a:solidFill>
                  <a:srgbClr val="F26650"/>
                </a:solidFill>
                <a:effectLst/>
                <a:uLnTx/>
                <a:uFillTx/>
                <a:latin typeface="Century Gothic" panose="020B0502020202020204" pitchFamily="34" charset="0"/>
                <a:ea typeface="+mn-ea"/>
                <a:cs typeface="+mn-cs"/>
              </a:rPr>
              <a:t>Adherence</a:t>
            </a:r>
          </a:p>
        </p:txBody>
      </p:sp>
      <p:cxnSp>
        <p:nvCxnSpPr>
          <p:cNvPr id="21" name="Straight Connector 20">
            <a:extLst>
              <a:ext uri="{FF2B5EF4-FFF2-40B4-BE49-F238E27FC236}">
                <a16:creationId xmlns:a16="http://schemas.microsoft.com/office/drawing/2014/main" id="{6EE2C2A1-9DAE-5BE7-6658-4F714108C8C4}"/>
              </a:ext>
            </a:extLst>
          </p:cNvPr>
          <p:cNvCxnSpPr/>
          <p:nvPr/>
        </p:nvCxnSpPr>
        <p:spPr>
          <a:xfrm flipH="1">
            <a:off x="4009292" y="4041269"/>
            <a:ext cx="633046" cy="8564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41F5EF0-19E1-BF7A-2EA0-9F378D69B0BE}"/>
              </a:ext>
            </a:extLst>
          </p:cNvPr>
          <p:cNvCxnSpPr/>
          <p:nvPr/>
        </p:nvCxnSpPr>
        <p:spPr>
          <a:xfrm flipH="1">
            <a:off x="6096000" y="2353816"/>
            <a:ext cx="633046" cy="8564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C254BA2-0884-B3EC-8C72-5FDD8B1AD057}"/>
              </a:ext>
            </a:extLst>
          </p:cNvPr>
          <p:cNvCxnSpPr>
            <a:cxnSpLocks/>
          </p:cNvCxnSpPr>
          <p:nvPr/>
        </p:nvCxnSpPr>
        <p:spPr>
          <a:xfrm flipH="1" flipV="1">
            <a:off x="6226959" y="4041269"/>
            <a:ext cx="644769" cy="83099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3877C7F2-615A-A973-4ECD-72072A04175F}"/>
              </a:ext>
            </a:extLst>
          </p:cNvPr>
          <p:cNvCxnSpPr>
            <a:cxnSpLocks/>
          </p:cNvCxnSpPr>
          <p:nvPr/>
        </p:nvCxnSpPr>
        <p:spPr>
          <a:xfrm flipH="1" flipV="1">
            <a:off x="4325815" y="2379397"/>
            <a:ext cx="644769" cy="83099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46823D92-00D0-0AF7-F053-88BA326BC338}"/>
              </a:ext>
            </a:extLst>
          </p:cNvPr>
          <p:cNvCxnSpPr>
            <a:cxnSpLocks/>
          </p:cNvCxnSpPr>
          <p:nvPr/>
        </p:nvCxnSpPr>
        <p:spPr>
          <a:xfrm flipH="1" flipV="1">
            <a:off x="6549343" y="3625770"/>
            <a:ext cx="2301580" cy="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7606610-C1D9-05CE-9821-73221B4CE61F}"/>
              </a:ext>
            </a:extLst>
          </p:cNvPr>
          <p:cNvCxnSpPr>
            <a:cxnSpLocks/>
          </p:cNvCxnSpPr>
          <p:nvPr/>
        </p:nvCxnSpPr>
        <p:spPr>
          <a:xfrm flipH="1">
            <a:off x="2157046" y="3588465"/>
            <a:ext cx="233306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3EED29A7-EE8F-7C42-7962-86E2110F0396}"/>
              </a:ext>
            </a:extLst>
          </p:cNvPr>
          <p:cNvCxnSpPr>
            <a:cxnSpLocks/>
          </p:cNvCxnSpPr>
          <p:nvPr/>
        </p:nvCxnSpPr>
        <p:spPr>
          <a:xfrm flipH="1">
            <a:off x="6871728" y="4862132"/>
            <a:ext cx="51784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24E3157-F1CC-CF2E-05A5-88222942F8CD}"/>
              </a:ext>
            </a:extLst>
          </p:cNvPr>
          <p:cNvCxnSpPr>
            <a:cxnSpLocks/>
          </p:cNvCxnSpPr>
          <p:nvPr/>
        </p:nvCxnSpPr>
        <p:spPr>
          <a:xfrm flipH="1">
            <a:off x="3491447" y="4897725"/>
            <a:ext cx="51784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8F9CF278-441E-BD24-C3FA-5FA237519470}"/>
              </a:ext>
            </a:extLst>
          </p:cNvPr>
          <p:cNvCxnSpPr>
            <a:cxnSpLocks/>
          </p:cNvCxnSpPr>
          <p:nvPr/>
        </p:nvCxnSpPr>
        <p:spPr>
          <a:xfrm flipH="1">
            <a:off x="3811077" y="2391544"/>
            <a:ext cx="51784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FC96BD8-154C-1C1B-40AF-7B775BD36B20}"/>
              </a:ext>
            </a:extLst>
          </p:cNvPr>
          <p:cNvCxnSpPr>
            <a:cxnSpLocks/>
          </p:cNvCxnSpPr>
          <p:nvPr/>
        </p:nvCxnSpPr>
        <p:spPr>
          <a:xfrm flipH="1">
            <a:off x="6729046" y="2353816"/>
            <a:ext cx="51784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5F5A0638-498E-944F-0684-94612ED3D9C3}"/>
              </a:ext>
            </a:extLst>
          </p:cNvPr>
          <p:cNvCxnSpPr>
            <a:cxnSpLocks/>
          </p:cNvCxnSpPr>
          <p:nvPr/>
        </p:nvCxnSpPr>
        <p:spPr>
          <a:xfrm flipV="1">
            <a:off x="5467180" y="4052992"/>
            <a:ext cx="0" cy="69132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6" name="Oval 35">
            <a:extLst>
              <a:ext uri="{FF2B5EF4-FFF2-40B4-BE49-F238E27FC236}">
                <a16:creationId xmlns:a16="http://schemas.microsoft.com/office/drawing/2014/main" id="{F7D1C475-4D27-C22F-6A49-9B3DE9649756}"/>
              </a:ext>
            </a:extLst>
          </p:cNvPr>
          <p:cNvSpPr/>
          <p:nvPr/>
        </p:nvSpPr>
        <p:spPr>
          <a:xfrm>
            <a:off x="3253738" y="1868527"/>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37" name="Oval 36">
            <a:extLst>
              <a:ext uri="{FF2B5EF4-FFF2-40B4-BE49-F238E27FC236}">
                <a16:creationId xmlns:a16="http://schemas.microsoft.com/office/drawing/2014/main" id="{615997DD-8C2D-592F-7B79-3271BF7A4257}"/>
              </a:ext>
            </a:extLst>
          </p:cNvPr>
          <p:cNvSpPr/>
          <p:nvPr/>
        </p:nvSpPr>
        <p:spPr>
          <a:xfrm>
            <a:off x="7154096" y="1903696"/>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38" name="Oval 37">
            <a:extLst>
              <a:ext uri="{FF2B5EF4-FFF2-40B4-BE49-F238E27FC236}">
                <a16:creationId xmlns:a16="http://schemas.microsoft.com/office/drawing/2014/main" id="{EE14AE85-62EF-0560-A94D-37234AD55B70}"/>
              </a:ext>
            </a:extLst>
          </p:cNvPr>
          <p:cNvSpPr/>
          <p:nvPr/>
        </p:nvSpPr>
        <p:spPr>
          <a:xfrm>
            <a:off x="7342480" y="4456767"/>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39" name="Oval 38">
            <a:extLst>
              <a:ext uri="{FF2B5EF4-FFF2-40B4-BE49-F238E27FC236}">
                <a16:creationId xmlns:a16="http://schemas.microsoft.com/office/drawing/2014/main" id="{BA0E5B7A-9C9E-5EA1-C6E7-484A4548D917}"/>
              </a:ext>
            </a:extLst>
          </p:cNvPr>
          <p:cNvSpPr/>
          <p:nvPr/>
        </p:nvSpPr>
        <p:spPr>
          <a:xfrm>
            <a:off x="5047065" y="4568355"/>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40" name="Oval 39">
            <a:extLst>
              <a:ext uri="{FF2B5EF4-FFF2-40B4-BE49-F238E27FC236}">
                <a16:creationId xmlns:a16="http://schemas.microsoft.com/office/drawing/2014/main" id="{328ACD77-4D69-DB5E-9FF6-9486D8F3FC77}"/>
              </a:ext>
            </a:extLst>
          </p:cNvPr>
          <p:cNvSpPr/>
          <p:nvPr/>
        </p:nvSpPr>
        <p:spPr>
          <a:xfrm>
            <a:off x="2748948" y="4481571"/>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43" name="Oval 42">
            <a:extLst>
              <a:ext uri="{FF2B5EF4-FFF2-40B4-BE49-F238E27FC236}">
                <a16:creationId xmlns:a16="http://schemas.microsoft.com/office/drawing/2014/main" id="{F2A100EC-D197-6692-3D8C-B7E153A2B00D}"/>
              </a:ext>
            </a:extLst>
          </p:cNvPr>
          <p:cNvSpPr/>
          <p:nvPr/>
        </p:nvSpPr>
        <p:spPr>
          <a:xfrm>
            <a:off x="1557229" y="3156303"/>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44" name="Oval 43">
            <a:extLst>
              <a:ext uri="{FF2B5EF4-FFF2-40B4-BE49-F238E27FC236}">
                <a16:creationId xmlns:a16="http://schemas.microsoft.com/office/drawing/2014/main" id="{F2DC319C-3811-0141-6D76-95A72B05D79B}"/>
              </a:ext>
            </a:extLst>
          </p:cNvPr>
          <p:cNvSpPr/>
          <p:nvPr/>
        </p:nvSpPr>
        <p:spPr>
          <a:xfrm>
            <a:off x="8731078" y="3156303"/>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45" name="Oval 44">
            <a:extLst>
              <a:ext uri="{FF2B5EF4-FFF2-40B4-BE49-F238E27FC236}">
                <a16:creationId xmlns:a16="http://schemas.microsoft.com/office/drawing/2014/main" id="{1DDF807F-C8DA-D3E7-EB50-708BB89EAEFA}"/>
              </a:ext>
            </a:extLst>
          </p:cNvPr>
          <p:cNvSpPr>
            <a:spLocks noChangeAspect="1"/>
          </p:cNvSpPr>
          <p:nvPr/>
        </p:nvSpPr>
        <p:spPr>
          <a:xfrm>
            <a:off x="4867896" y="3083979"/>
            <a:ext cx="144000" cy="144000"/>
          </a:xfrm>
          <a:prstGeom prst="ellipse">
            <a:avLst/>
          </a:prstGeom>
          <a:solidFill>
            <a:schemeClr val="accent6">
              <a:lumMod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46" name="Oval 45">
            <a:extLst>
              <a:ext uri="{FF2B5EF4-FFF2-40B4-BE49-F238E27FC236}">
                <a16:creationId xmlns:a16="http://schemas.microsoft.com/office/drawing/2014/main" id="{1F92FDC4-306D-1165-B3AC-3597BCB5C1E5}"/>
              </a:ext>
            </a:extLst>
          </p:cNvPr>
          <p:cNvSpPr>
            <a:spLocks noChangeAspect="1"/>
          </p:cNvSpPr>
          <p:nvPr/>
        </p:nvSpPr>
        <p:spPr>
          <a:xfrm>
            <a:off x="4455493" y="3535559"/>
            <a:ext cx="144000" cy="144000"/>
          </a:xfrm>
          <a:prstGeom prst="ellipse">
            <a:avLst/>
          </a:prstGeom>
          <a:solidFill>
            <a:schemeClr val="accent6">
              <a:lumMod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47" name="Oval 46">
            <a:extLst>
              <a:ext uri="{FF2B5EF4-FFF2-40B4-BE49-F238E27FC236}">
                <a16:creationId xmlns:a16="http://schemas.microsoft.com/office/drawing/2014/main" id="{20C317C0-63C8-459C-9977-D7A6EAE04D53}"/>
              </a:ext>
            </a:extLst>
          </p:cNvPr>
          <p:cNvSpPr>
            <a:spLocks noChangeAspect="1"/>
          </p:cNvSpPr>
          <p:nvPr/>
        </p:nvSpPr>
        <p:spPr>
          <a:xfrm>
            <a:off x="4576252" y="3969149"/>
            <a:ext cx="144000" cy="144000"/>
          </a:xfrm>
          <a:prstGeom prst="ellipse">
            <a:avLst/>
          </a:prstGeom>
          <a:solidFill>
            <a:schemeClr val="accent6">
              <a:lumMod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48" name="Oval 47">
            <a:extLst>
              <a:ext uri="{FF2B5EF4-FFF2-40B4-BE49-F238E27FC236}">
                <a16:creationId xmlns:a16="http://schemas.microsoft.com/office/drawing/2014/main" id="{1CA12049-D35F-8912-AD89-1649AD82281A}"/>
              </a:ext>
            </a:extLst>
          </p:cNvPr>
          <p:cNvSpPr>
            <a:spLocks noChangeAspect="1"/>
          </p:cNvSpPr>
          <p:nvPr/>
        </p:nvSpPr>
        <p:spPr>
          <a:xfrm>
            <a:off x="5395180" y="3977055"/>
            <a:ext cx="144000" cy="144000"/>
          </a:xfrm>
          <a:prstGeom prst="ellipse">
            <a:avLst/>
          </a:prstGeom>
          <a:solidFill>
            <a:schemeClr val="accent6">
              <a:lumMod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49" name="Oval 48">
            <a:extLst>
              <a:ext uri="{FF2B5EF4-FFF2-40B4-BE49-F238E27FC236}">
                <a16:creationId xmlns:a16="http://schemas.microsoft.com/office/drawing/2014/main" id="{301FED1B-E43A-2B88-CC1B-27649BDC3CB6}"/>
              </a:ext>
            </a:extLst>
          </p:cNvPr>
          <p:cNvSpPr>
            <a:spLocks noChangeAspect="1"/>
          </p:cNvSpPr>
          <p:nvPr/>
        </p:nvSpPr>
        <p:spPr>
          <a:xfrm>
            <a:off x="6154960" y="3969070"/>
            <a:ext cx="144000" cy="144000"/>
          </a:xfrm>
          <a:prstGeom prst="ellipse">
            <a:avLst/>
          </a:prstGeom>
          <a:solidFill>
            <a:schemeClr val="accent6">
              <a:lumMod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50" name="Oval 49">
            <a:extLst>
              <a:ext uri="{FF2B5EF4-FFF2-40B4-BE49-F238E27FC236}">
                <a16:creationId xmlns:a16="http://schemas.microsoft.com/office/drawing/2014/main" id="{A342DDA7-E591-BE05-8C31-7D902BAC844A}"/>
              </a:ext>
            </a:extLst>
          </p:cNvPr>
          <p:cNvSpPr>
            <a:spLocks noChangeAspect="1"/>
          </p:cNvSpPr>
          <p:nvPr/>
        </p:nvSpPr>
        <p:spPr>
          <a:xfrm>
            <a:off x="6054688" y="3103103"/>
            <a:ext cx="144000" cy="144000"/>
          </a:xfrm>
          <a:prstGeom prst="ellipse">
            <a:avLst/>
          </a:prstGeom>
          <a:solidFill>
            <a:schemeClr val="accent6">
              <a:lumMod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51" name="Oval 50">
            <a:extLst>
              <a:ext uri="{FF2B5EF4-FFF2-40B4-BE49-F238E27FC236}">
                <a16:creationId xmlns:a16="http://schemas.microsoft.com/office/drawing/2014/main" id="{D4ACB37B-B1CB-9586-211D-0A11D2400BE7}"/>
              </a:ext>
            </a:extLst>
          </p:cNvPr>
          <p:cNvSpPr>
            <a:spLocks noChangeAspect="1"/>
          </p:cNvSpPr>
          <p:nvPr/>
        </p:nvSpPr>
        <p:spPr>
          <a:xfrm>
            <a:off x="6495195" y="3553770"/>
            <a:ext cx="144000" cy="144000"/>
          </a:xfrm>
          <a:prstGeom prst="ellipse">
            <a:avLst/>
          </a:prstGeom>
          <a:solidFill>
            <a:schemeClr val="accent6">
              <a:lumMod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52" name="TextBox 51">
            <a:extLst>
              <a:ext uri="{FF2B5EF4-FFF2-40B4-BE49-F238E27FC236}">
                <a16:creationId xmlns:a16="http://schemas.microsoft.com/office/drawing/2014/main" id="{035C89FB-EA7A-8DE6-14CB-4E65496F3E27}"/>
              </a:ext>
            </a:extLst>
          </p:cNvPr>
          <p:cNvSpPr txBox="1"/>
          <p:nvPr/>
        </p:nvSpPr>
        <p:spPr>
          <a:xfrm>
            <a:off x="380598" y="3357632"/>
            <a:ext cx="1110396"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Empowering self-care</a:t>
            </a:r>
          </a:p>
        </p:txBody>
      </p:sp>
      <p:sp>
        <p:nvSpPr>
          <p:cNvPr id="53" name="TextBox 52">
            <a:extLst>
              <a:ext uri="{FF2B5EF4-FFF2-40B4-BE49-F238E27FC236}">
                <a16:creationId xmlns:a16="http://schemas.microsoft.com/office/drawing/2014/main" id="{45B23A10-DFD0-AB76-A49A-5F0811030EDE}"/>
              </a:ext>
            </a:extLst>
          </p:cNvPr>
          <p:cNvSpPr txBox="1"/>
          <p:nvPr/>
        </p:nvSpPr>
        <p:spPr>
          <a:xfrm>
            <a:off x="1778469" y="4831770"/>
            <a:ext cx="9605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Gamifying</a:t>
            </a:r>
          </a:p>
        </p:txBody>
      </p:sp>
      <p:sp>
        <p:nvSpPr>
          <p:cNvPr id="54" name="TextBox 53">
            <a:extLst>
              <a:ext uri="{FF2B5EF4-FFF2-40B4-BE49-F238E27FC236}">
                <a16:creationId xmlns:a16="http://schemas.microsoft.com/office/drawing/2014/main" id="{86FB0544-BAC9-8F31-3802-FCFCB579357C}"/>
              </a:ext>
            </a:extLst>
          </p:cNvPr>
          <p:cNvSpPr txBox="1"/>
          <p:nvPr/>
        </p:nvSpPr>
        <p:spPr>
          <a:xfrm>
            <a:off x="1723854" y="2014564"/>
            <a:ext cx="1443545"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Encouraging self-monitoring</a:t>
            </a:r>
          </a:p>
        </p:txBody>
      </p:sp>
      <p:sp>
        <p:nvSpPr>
          <p:cNvPr id="55" name="TextBox 54">
            <a:extLst>
              <a:ext uri="{FF2B5EF4-FFF2-40B4-BE49-F238E27FC236}">
                <a16:creationId xmlns:a16="http://schemas.microsoft.com/office/drawing/2014/main" id="{D8DDEAE3-4F1E-F25E-F5EA-942F0FC0732D}"/>
              </a:ext>
            </a:extLst>
          </p:cNvPr>
          <p:cNvSpPr txBox="1"/>
          <p:nvPr/>
        </p:nvSpPr>
        <p:spPr>
          <a:xfrm>
            <a:off x="4559098" y="1117340"/>
            <a:ext cx="189943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Understanding the social context</a:t>
            </a:r>
          </a:p>
        </p:txBody>
      </p:sp>
      <p:sp>
        <p:nvSpPr>
          <p:cNvPr id="56" name="TextBox 55">
            <a:extLst>
              <a:ext uri="{FF2B5EF4-FFF2-40B4-BE49-F238E27FC236}">
                <a16:creationId xmlns:a16="http://schemas.microsoft.com/office/drawing/2014/main" id="{52452CF6-BB23-37D1-A1AE-DFFD9B15F9E0}"/>
              </a:ext>
            </a:extLst>
          </p:cNvPr>
          <p:cNvSpPr txBox="1"/>
          <p:nvPr/>
        </p:nvSpPr>
        <p:spPr>
          <a:xfrm>
            <a:off x="9571308" y="3357632"/>
            <a:ext cx="128164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Setting short-term goals</a:t>
            </a:r>
          </a:p>
        </p:txBody>
      </p:sp>
      <p:sp>
        <p:nvSpPr>
          <p:cNvPr id="57" name="TextBox 56">
            <a:extLst>
              <a:ext uri="{FF2B5EF4-FFF2-40B4-BE49-F238E27FC236}">
                <a16:creationId xmlns:a16="http://schemas.microsoft.com/office/drawing/2014/main" id="{12218B98-8991-4322-F48E-FA2D47F42738}"/>
              </a:ext>
            </a:extLst>
          </p:cNvPr>
          <p:cNvSpPr txBox="1"/>
          <p:nvPr/>
        </p:nvSpPr>
        <p:spPr>
          <a:xfrm>
            <a:off x="8254017" y="4635323"/>
            <a:ext cx="172336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rPr>
              <a:t>Discussing barriers and benefits</a:t>
            </a:r>
          </a:p>
        </p:txBody>
      </p:sp>
      <p:sp>
        <p:nvSpPr>
          <p:cNvPr id="58" name="TextBox 57">
            <a:extLst>
              <a:ext uri="{FF2B5EF4-FFF2-40B4-BE49-F238E27FC236}">
                <a16:creationId xmlns:a16="http://schemas.microsoft.com/office/drawing/2014/main" id="{87F3F721-4BB7-39A8-F2B2-4E65875E9652}"/>
              </a:ext>
            </a:extLst>
          </p:cNvPr>
          <p:cNvSpPr txBox="1"/>
          <p:nvPr/>
        </p:nvSpPr>
        <p:spPr>
          <a:xfrm>
            <a:off x="4585394" y="5456719"/>
            <a:ext cx="176357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Promoting health education</a:t>
            </a:r>
          </a:p>
        </p:txBody>
      </p:sp>
      <p:sp>
        <p:nvSpPr>
          <p:cNvPr id="59" name="TextBox 58">
            <a:extLst>
              <a:ext uri="{FF2B5EF4-FFF2-40B4-BE49-F238E27FC236}">
                <a16:creationId xmlns:a16="http://schemas.microsoft.com/office/drawing/2014/main" id="{591499D5-30A9-1CB0-40E5-9AA1F2587F16}"/>
              </a:ext>
            </a:extLst>
          </p:cNvPr>
          <p:cNvSpPr txBox="1"/>
          <p:nvPr/>
        </p:nvSpPr>
        <p:spPr>
          <a:xfrm>
            <a:off x="7965171" y="2053113"/>
            <a:ext cx="115052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Simplifying prescriptions</a:t>
            </a:r>
          </a:p>
        </p:txBody>
      </p:sp>
      <p:cxnSp>
        <p:nvCxnSpPr>
          <p:cNvPr id="60" name="Straight Connector 59">
            <a:extLst>
              <a:ext uri="{FF2B5EF4-FFF2-40B4-BE49-F238E27FC236}">
                <a16:creationId xmlns:a16="http://schemas.microsoft.com/office/drawing/2014/main" id="{0C6FE3C7-F8A4-89A8-D6E5-B30CC651C2E9}"/>
              </a:ext>
            </a:extLst>
          </p:cNvPr>
          <p:cNvCxnSpPr>
            <a:cxnSpLocks/>
          </p:cNvCxnSpPr>
          <p:nvPr/>
        </p:nvCxnSpPr>
        <p:spPr>
          <a:xfrm flipV="1">
            <a:off x="5539180" y="2391544"/>
            <a:ext cx="0" cy="691327"/>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DC39AFA1-444B-06DF-2860-F53BD2F9AF4C}"/>
              </a:ext>
            </a:extLst>
          </p:cNvPr>
          <p:cNvSpPr/>
          <p:nvPr/>
        </p:nvSpPr>
        <p:spPr>
          <a:xfrm>
            <a:off x="5126135" y="1608973"/>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62" name="Oval 61">
            <a:extLst>
              <a:ext uri="{FF2B5EF4-FFF2-40B4-BE49-F238E27FC236}">
                <a16:creationId xmlns:a16="http://schemas.microsoft.com/office/drawing/2014/main" id="{617A8CF7-3B3B-934D-B8AC-1C24E2789B28}"/>
              </a:ext>
            </a:extLst>
          </p:cNvPr>
          <p:cNvSpPr>
            <a:spLocks noChangeAspect="1"/>
          </p:cNvSpPr>
          <p:nvPr/>
        </p:nvSpPr>
        <p:spPr>
          <a:xfrm>
            <a:off x="5467180" y="3022923"/>
            <a:ext cx="144000" cy="144000"/>
          </a:xfrm>
          <a:prstGeom prst="ellipse">
            <a:avLst/>
          </a:prstGeom>
          <a:solidFill>
            <a:schemeClr val="accent6">
              <a:lumMod val="9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grpSp>
        <p:nvGrpSpPr>
          <p:cNvPr id="63" name="Google Shape;14255;p82">
            <a:extLst>
              <a:ext uri="{FF2B5EF4-FFF2-40B4-BE49-F238E27FC236}">
                <a16:creationId xmlns:a16="http://schemas.microsoft.com/office/drawing/2014/main" id="{04DCF218-9B0A-7D49-1883-9448535E3ACD}"/>
              </a:ext>
            </a:extLst>
          </p:cNvPr>
          <p:cNvGrpSpPr/>
          <p:nvPr/>
        </p:nvGrpSpPr>
        <p:grpSpPr>
          <a:xfrm>
            <a:off x="3420085" y="2061966"/>
            <a:ext cx="501106" cy="464901"/>
            <a:chOff x="3420379" y="4286557"/>
            <a:chExt cx="368939" cy="342283"/>
          </a:xfrm>
        </p:grpSpPr>
        <p:sp>
          <p:nvSpPr>
            <p:cNvPr id="64" name="Google Shape;14256;p82">
              <a:extLst>
                <a:ext uri="{FF2B5EF4-FFF2-40B4-BE49-F238E27FC236}">
                  <a16:creationId xmlns:a16="http://schemas.microsoft.com/office/drawing/2014/main" id="{3CAB3B2B-96E2-431C-943D-8551B77313C6}"/>
                </a:ext>
              </a:extLst>
            </p:cNvPr>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5" name="Google Shape;14257;p82">
              <a:extLst>
                <a:ext uri="{FF2B5EF4-FFF2-40B4-BE49-F238E27FC236}">
                  <a16:creationId xmlns:a16="http://schemas.microsoft.com/office/drawing/2014/main" id="{C415BF79-0052-FD35-2865-7AD53BA5B36A}"/>
                </a:ext>
              </a:extLst>
            </p:cNvPr>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6" name="Google Shape;14258;p82">
              <a:extLst>
                <a:ext uri="{FF2B5EF4-FFF2-40B4-BE49-F238E27FC236}">
                  <a16:creationId xmlns:a16="http://schemas.microsoft.com/office/drawing/2014/main" id="{7DEA3446-95F9-1150-CB9F-CAA00AA0019D}"/>
                </a:ext>
              </a:extLst>
            </p:cNvPr>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7" name="Google Shape;14259;p82">
              <a:extLst>
                <a:ext uri="{FF2B5EF4-FFF2-40B4-BE49-F238E27FC236}">
                  <a16:creationId xmlns:a16="http://schemas.microsoft.com/office/drawing/2014/main" id="{4EC41221-CF0F-0AC3-CB1D-87F34E4CFC61}"/>
                </a:ext>
              </a:extLst>
            </p:cNvPr>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8" name="Google Shape;14260;p82">
              <a:extLst>
                <a:ext uri="{FF2B5EF4-FFF2-40B4-BE49-F238E27FC236}">
                  <a16:creationId xmlns:a16="http://schemas.microsoft.com/office/drawing/2014/main" id="{9CEDF524-9C88-2434-65E7-1C6463900C50}"/>
                </a:ext>
              </a:extLst>
            </p:cNvPr>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F3F8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9" name="Google Shape;14261;p82">
              <a:extLst>
                <a:ext uri="{FF2B5EF4-FFF2-40B4-BE49-F238E27FC236}">
                  <a16:creationId xmlns:a16="http://schemas.microsoft.com/office/drawing/2014/main" id="{216E2E18-70E5-EB21-8A7F-7A466739FC0E}"/>
                </a:ext>
              </a:extLst>
            </p:cNvPr>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0" name="Google Shape;14262;p82">
              <a:extLst>
                <a:ext uri="{FF2B5EF4-FFF2-40B4-BE49-F238E27FC236}">
                  <a16:creationId xmlns:a16="http://schemas.microsoft.com/office/drawing/2014/main" id="{BC36466F-C664-6E0C-D6AC-7EA8031F5BCB}"/>
                </a:ext>
              </a:extLst>
            </p:cNvPr>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1" name="Google Shape;14263;p82">
              <a:extLst>
                <a:ext uri="{FF2B5EF4-FFF2-40B4-BE49-F238E27FC236}">
                  <a16:creationId xmlns:a16="http://schemas.microsoft.com/office/drawing/2014/main" id="{C36927DE-BF8A-B94A-AC85-844D47E3DFF5}"/>
                </a:ext>
              </a:extLst>
            </p:cNvPr>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2" name="Google Shape;14264;p82">
              <a:extLst>
                <a:ext uri="{FF2B5EF4-FFF2-40B4-BE49-F238E27FC236}">
                  <a16:creationId xmlns:a16="http://schemas.microsoft.com/office/drawing/2014/main" id="{6A73152F-7196-D5B4-DA15-9B3E1A47D041}"/>
                </a:ext>
              </a:extLst>
            </p:cNvPr>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3" name="Google Shape;14265;p82">
              <a:extLst>
                <a:ext uri="{FF2B5EF4-FFF2-40B4-BE49-F238E27FC236}">
                  <a16:creationId xmlns:a16="http://schemas.microsoft.com/office/drawing/2014/main" id="{6508F8C0-A7B9-D839-F5FF-FD67285A1EB4}"/>
                </a:ext>
              </a:extLst>
            </p:cNvPr>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4" name="Google Shape;14266;p82">
              <a:extLst>
                <a:ext uri="{FF2B5EF4-FFF2-40B4-BE49-F238E27FC236}">
                  <a16:creationId xmlns:a16="http://schemas.microsoft.com/office/drawing/2014/main" id="{908B851B-CA42-CFB1-E12F-861DBCD273A4}"/>
                </a:ext>
              </a:extLst>
            </p:cNvPr>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5" name="Google Shape;14267;p82">
              <a:extLst>
                <a:ext uri="{FF2B5EF4-FFF2-40B4-BE49-F238E27FC236}">
                  <a16:creationId xmlns:a16="http://schemas.microsoft.com/office/drawing/2014/main" id="{68C099B1-9335-D43E-0BAB-ED36DFED8C76}"/>
                </a:ext>
              </a:extLst>
            </p:cNvPr>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6" name="Google Shape;14268;p82">
              <a:extLst>
                <a:ext uri="{FF2B5EF4-FFF2-40B4-BE49-F238E27FC236}">
                  <a16:creationId xmlns:a16="http://schemas.microsoft.com/office/drawing/2014/main" id="{B3EEAAE4-A46D-E2F5-9AEC-B6991DA8F329}"/>
                </a:ext>
              </a:extLst>
            </p:cNvPr>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7" name="Google Shape;14269;p82">
              <a:extLst>
                <a:ext uri="{FF2B5EF4-FFF2-40B4-BE49-F238E27FC236}">
                  <a16:creationId xmlns:a16="http://schemas.microsoft.com/office/drawing/2014/main" id="{98E48C80-BEA1-EC56-211B-B67E31904E94}"/>
                </a:ext>
              </a:extLst>
            </p:cNvPr>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8" name="Google Shape;14270;p82">
              <a:extLst>
                <a:ext uri="{FF2B5EF4-FFF2-40B4-BE49-F238E27FC236}">
                  <a16:creationId xmlns:a16="http://schemas.microsoft.com/office/drawing/2014/main" id="{AA3E0534-8D4F-0C3D-D7C1-8BAF79A40D71}"/>
                </a:ext>
              </a:extLst>
            </p:cNvPr>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9" name="Google Shape;14271;p82">
              <a:extLst>
                <a:ext uri="{FF2B5EF4-FFF2-40B4-BE49-F238E27FC236}">
                  <a16:creationId xmlns:a16="http://schemas.microsoft.com/office/drawing/2014/main" id="{7A224138-9B4E-B467-5FC9-C5607105DA6A}"/>
                </a:ext>
              </a:extLst>
            </p:cNvPr>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3" name="Google Shape;9113;p64">
            <a:extLst>
              <a:ext uri="{FF2B5EF4-FFF2-40B4-BE49-F238E27FC236}">
                <a16:creationId xmlns:a16="http://schemas.microsoft.com/office/drawing/2014/main" id="{B599B93C-B57E-62F7-1E83-7063255731BC}"/>
              </a:ext>
            </a:extLst>
          </p:cNvPr>
          <p:cNvGrpSpPr/>
          <p:nvPr/>
        </p:nvGrpSpPr>
        <p:grpSpPr>
          <a:xfrm>
            <a:off x="7498761" y="4581554"/>
            <a:ext cx="527667" cy="528145"/>
            <a:chOff x="3111775" y="1993516"/>
            <a:chExt cx="318928" cy="319217"/>
          </a:xfrm>
        </p:grpSpPr>
        <p:sp>
          <p:nvSpPr>
            <p:cNvPr id="5" name="Google Shape;9114;p64">
              <a:extLst>
                <a:ext uri="{FF2B5EF4-FFF2-40B4-BE49-F238E27FC236}">
                  <a16:creationId xmlns:a16="http://schemas.microsoft.com/office/drawing/2014/main" id="{73BFC788-0E3F-E004-191C-BE54EE14ACDA}"/>
                </a:ext>
              </a:extLst>
            </p:cNvPr>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6" name="Google Shape;9115;p64">
              <a:extLst>
                <a:ext uri="{FF2B5EF4-FFF2-40B4-BE49-F238E27FC236}">
                  <a16:creationId xmlns:a16="http://schemas.microsoft.com/office/drawing/2014/main" id="{B64B6ABD-1256-C690-222B-076126E4309A}"/>
                </a:ext>
              </a:extLst>
            </p:cNvPr>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7" name="Google Shape;9116;p64">
              <a:extLst>
                <a:ext uri="{FF2B5EF4-FFF2-40B4-BE49-F238E27FC236}">
                  <a16:creationId xmlns:a16="http://schemas.microsoft.com/office/drawing/2014/main" id="{4918F57B-C015-B9FD-5077-12F0B79F91B2}"/>
                </a:ext>
              </a:extLst>
            </p:cNvPr>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F3F8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8" name="Google Shape;9117;p64">
              <a:extLst>
                <a:ext uri="{FF2B5EF4-FFF2-40B4-BE49-F238E27FC236}">
                  <a16:creationId xmlns:a16="http://schemas.microsoft.com/office/drawing/2014/main" id="{64E7E875-B17E-B280-1940-588F408A6289}"/>
                </a:ext>
              </a:extLst>
            </p:cNvPr>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F3F8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9" name="Google Shape;9118;p64">
              <a:extLst>
                <a:ext uri="{FF2B5EF4-FFF2-40B4-BE49-F238E27FC236}">
                  <a16:creationId xmlns:a16="http://schemas.microsoft.com/office/drawing/2014/main" id="{74DC7246-BD3D-6AB9-CE0C-E272FBA477B7}"/>
                </a:ext>
              </a:extLst>
            </p:cNvPr>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0" name="Google Shape;9119;p64">
              <a:extLst>
                <a:ext uri="{FF2B5EF4-FFF2-40B4-BE49-F238E27FC236}">
                  <a16:creationId xmlns:a16="http://schemas.microsoft.com/office/drawing/2014/main" id="{5C5598A1-7E67-55F5-1AAF-11B82223BB85}"/>
                </a:ext>
              </a:extLst>
            </p:cNvPr>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 name="Google Shape;9120;p64">
              <a:extLst>
                <a:ext uri="{FF2B5EF4-FFF2-40B4-BE49-F238E27FC236}">
                  <a16:creationId xmlns:a16="http://schemas.microsoft.com/office/drawing/2014/main" id="{7981746E-7D02-F703-CDC5-3643251EA324}"/>
                </a:ext>
              </a:extLst>
            </p:cNvPr>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F3F8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2" name="Google Shape;9121;p64">
              <a:extLst>
                <a:ext uri="{FF2B5EF4-FFF2-40B4-BE49-F238E27FC236}">
                  <a16:creationId xmlns:a16="http://schemas.microsoft.com/office/drawing/2014/main" id="{3189CCE8-088F-9921-70F4-C61E7289DF8D}"/>
                </a:ext>
              </a:extLst>
            </p:cNvPr>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 name="Google Shape;9122;p64">
              <a:extLst>
                <a:ext uri="{FF2B5EF4-FFF2-40B4-BE49-F238E27FC236}">
                  <a16:creationId xmlns:a16="http://schemas.microsoft.com/office/drawing/2014/main" id="{9630FC4C-38D4-A8B1-C243-707DD812F9CF}"/>
                </a:ext>
              </a:extLst>
            </p:cNvPr>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4" name="Google Shape;9123;p64">
              <a:extLst>
                <a:ext uri="{FF2B5EF4-FFF2-40B4-BE49-F238E27FC236}">
                  <a16:creationId xmlns:a16="http://schemas.microsoft.com/office/drawing/2014/main" id="{08F7474B-6811-9F9C-C735-EEC6DACC8B3A}"/>
                </a:ext>
              </a:extLst>
            </p:cNvPr>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5" name="Google Shape;9124;p64">
              <a:extLst>
                <a:ext uri="{FF2B5EF4-FFF2-40B4-BE49-F238E27FC236}">
                  <a16:creationId xmlns:a16="http://schemas.microsoft.com/office/drawing/2014/main" id="{31EF9FDE-AFA8-F708-4E9C-7BF476F23BBE}"/>
                </a:ext>
              </a:extLst>
            </p:cNvPr>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6" name="Google Shape;9125;p64">
              <a:extLst>
                <a:ext uri="{FF2B5EF4-FFF2-40B4-BE49-F238E27FC236}">
                  <a16:creationId xmlns:a16="http://schemas.microsoft.com/office/drawing/2014/main" id="{214E142D-A407-425F-96FD-B109169E43C6}"/>
                </a:ext>
              </a:extLst>
            </p:cNvPr>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F3F8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7" name="Google Shape;9126;p64">
              <a:extLst>
                <a:ext uri="{FF2B5EF4-FFF2-40B4-BE49-F238E27FC236}">
                  <a16:creationId xmlns:a16="http://schemas.microsoft.com/office/drawing/2014/main" id="{4A012ABA-7F4F-F49F-5AC1-701FBA144831}"/>
                </a:ext>
              </a:extLst>
            </p:cNvPr>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F3F8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8" name="Google Shape;9127;p64">
              <a:extLst>
                <a:ext uri="{FF2B5EF4-FFF2-40B4-BE49-F238E27FC236}">
                  <a16:creationId xmlns:a16="http://schemas.microsoft.com/office/drawing/2014/main" id="{1A23B4CC-59D0-F298-CFD2-690F2D744634}"/>
                </a:ext>
              </a:extLst>
            </p:cNvPr>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9" name="Google Shape;9128;p64">
              <a:extLst>
                <a:ext uri="{FF2B5EF4-FFF2-40B4-BE49-F238E27FC236}">
                  <a16:creationId xmlns:a16="http://schemas.microsoft.com/office/drawing/2014/main" id="{1402F4EC-0A0D-5AD9-CFA1-69A6D790DACD}"/>
                </a:ext>
              </a:extLst>
            </p:cNvPr>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0" name="Google Shape;9129;p64">
              <a:extLst>
                <a:ext uri="{FF2B5EF4-FFF2-40B4-BE49-F238E27FC236}">
                  <a16:creationId xmlns:a16="http://schemas.microsoft.com/office/drawing/2014/main" id="{FC310D66-9131-2594-8530-EA9C4E56C971}"/>
                </a:ext>
              </a:extLst>
            </p:cNvPr>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 name="Google Shape;9130;p64">
              <a:extLst>
                <a:ext uri="{FF2B5EF4-FFF2-40B4-BE49-F238E27FC236}">
                  <a16:creationId xmlns:a16="http://schemas.microsoft.com/office/drawing/2014/main" id="{DEF2BAD9-4DB0-3A54-88D5-D96068178A31}"/>
                </a:ext>
              </a:extLst>
            </p:cNvPr>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7" name="Google Shape;9131;p64">
              <a:extLst>
                <a:ext uri="{FF2B5EF4-FFF2-40B4-BE49-F238E27FC236}">
                  <a16:creationId xmlns:a16="http://schemas.microsoft.com/office/drawing/2014/main" id="{A9A8757F-38C2-494A-DC28-3EA5F2393545}"/>
                </a:ext>
              </a:extLst>
            </p:cNvPr>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 name="Google Shape;9132;p64">
              <a:extLst>
                <a:ext uri="{FF2B5EF4-FFF2-40B4-BE49-F238E27FC236}">
                  <a16:creationId xmlns:a16="http://schemas.microsoft.com/office/drawing/2014/main" id="{B351B8A3-44CC-312B-70DA-CC82864D0EC6}"/>
                </a:ext>
              </a:extLst>
            </p:cNvPr>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5" name="Google Shape;9133;p64">
              <a:extLst>
                <a:ext uri="{FF2B5EF4-FFF2-40B4-BE49-F238E27FC236}">
                  <a16:creationId xmlns:a16="http://schemas.microsoft.com/office/drawing/2014/main" id="{771D6AD7-B08E-05EB-AD36-F2E06E6D7CD9}"/>
                </a:ext>
              </a:extLst>
            </p:cNvPr>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1" name="Google Shape;9134;p64">
              <a:extLst>
                <a:ext uri="{FF2B5EF4-FFF2-40B4-BE49-F238E27FC236}">
                  <a16:creationId xmlns:a16="http://schemas.microsoft.com/office/drawing/2014/main" id="{57295A4A-ABE7-86BE-5A90-20C11B7EA9DC}"/>
                </a:ext>
              </a:extLst>
            </p:cNvPr>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2" name="Google Shape;9135;p64">
              <a:extLst>
                <a:ext uri="{FF2B5EF4-FFF2-40B4-BE49-F238E27FC236}">
                  <a16:creationId xmlns:a16="http://schemas.microsoft.com/office/drawing/2014/main" id="{DB5066D3-76D8-CC86-0521-23AC1093F37E}"/>
                </a:ext>
              </a:extLst>
            </p:cNvPr>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96" name="Google Shape;9136;p64">
              <a:extLst>
                <a:ext uri="{FF2B5EF4-FFF2-40B4-BE49-F238E27FC236}">
                  <a16:creationId xmlns:a16="http://schemas.microsoft.com/office/drawing/2014/main" id="{6416F48C-2968-0BB0-B503-3CC3C955E232}"/>
                </a:ext>
              </a:extLst>
            </p:cNvPr>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97" name="Google Shape;9137;p64">
              <a:extLst>
                <a:ext uri="{FF2B5EF4-FFF2-40B4-BE49-F238E27FC236}">
                  <a16:creationId xmlns:a16="http://schemas.microsoft.com/office/drawing/2014/main" id="{BE468920-814B-8FCD-E8E3-1BEA14B9654E}"/>
                </a:ext>
              </a:extLst>
            </p:cNvPr>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98" name="Google Shape;9138;p64">
              <a:extLst>
                <a:ext uri="{FF2B5EF4-FFF2-40B4-BE49-F238E27FC236}">
                  <a16:creationId xmlns:a16="http://schemas.microsoft.com/office/drawing/2014/main" id="{15D6B3FC-60C3-6BAE-8578-5B2BE62BC379}"/>
                </a:ext>
              </a:extLst>
            </p:cNvPr>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99" name="Google Shape;9139;p64">
              <a:extLst>
                <a:ext uri="{FF2B5EF4-FFF2-40B4-BE49-F238E27FC236}">
                  <a16:creationId xmlns:a16="http://schemas.microsoft.com/office/drawing/2014/main" id="{E4B1B4FA-E556-CFCA-92F6-95A8A308F3EA}"/>
                </a:ext>
              </a:extLst>
            </p:cNvPr>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00" name="Google Shape;9140;p64">
              <a:extLst>
                <a:ext uri="{FF2B5EF4-FFF2-40B4-BE49-F238E27FC236}">
                  <a16:creationId xmlns:a16="http://schemas.microsoft.com/office/drawing/2014/main" id="{97BBCF29-E2EE-3D50-DD48-0777BCCDDED6}"/>
                </a:ext>
              </a:extLst>
            </p:cNvPr>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01" name="Google Shape;9141;p64">
              <a:extLst>
                <a:ext uri="{FF2B5EF4-FFF2-40B4-BE49-F238E27FC236}">
                  <a16:creationId xmlns:a16="http://schemas.microsoft.com/office/drawing/2014/main" id="{B892DBC2-8673-9D56-098B-55DEC224A966}"/>
                </a:ext>
              </a:extLst>
            </p:cNvPr>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02" name="Google Shape;9142;p64">
              <a:extLst>
                <a:ext uri="{FF2B5EF4-FFF2-40B4-BE49-F238E27FC236}">
                  <a16:creationId xmlns:a16="http://schemas.microsoft.com/office/drawing/2014/main" id="{36146934-F1A9-0F89-0FDB-EBB4EB2AC5F0}"/>
                </a:ext>
              </a:extLst>
            </p:cNvPr>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03" name="Google Shape;9143;p64">
              <a:extLst>
                <a:ext uri="{FF2B5EF4-FFF2-40B4-BE49-F238E27FC236}">
                  <a16:creationId xmlns:a16="http://schemas.microsoft.com/office/drawing/2014/main" id="{1E4302A8-D28C-4B86-364E-13B4FEC3FF7B}"/>
                </a:ext>
              </a:extLst>
            </p:cNvPr>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204" name="TextBox 203">
            <a:extLst>
              <a:ext uri="{FF2B5EF4-FFF2-40B4-BE49-F238E27FC236}">
                <a16:creationId xmlns:a16="http://schemas.microsoft.com/office/drawing/2014/main" id="{DC8858A5-FE38-874B-F9C5-9B401C4D81A8}"/>
              </a:ext>
            </a:extLst>
          </p:cNvPr>
          <p:cNvSpPr txBox="1">
            <a:spLocks/>
          </p:cNvSpPr>
          <p:nvPr/>
        </p:nvSpPr>
        <p:spPr>
          <a:xfrm>
            <a:off x="57473" y="6386202"/>
            <a:ext cx="12490128"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Roboto" panose="02000000000000000000" pitchFamily="2" charset="0"/>
              </a:rPr>
              <a:t> </a:t>
            </a:r>
            <a:r>
              <a:rPr kumimoji="0" lang="en-GB" sz="900" b="0"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Roboto" panose="02000000000000000000" pitchFamily="2" charset="0"/>
                <a:hlinkClick r:id="rId2">
                  <a:extLst>
                    <a:ext uri="{A12FA001-AC4F-418D-AE19-62706E023703}">
                      <ahyp:hlinkClr xmlns:ahyp="http://schemas.microsoft.com/office/drawing/2018/hyperlinkcolor" val="tx"/>
                    </a:ext>
                  </a:extLst>
                </a:hlinkClick>
              </a:rPr>
              <a:t>Krakauer et al. </a:t>
            </a:r>
            <a:r>
              <a:rPr kumimoji="0" lang="en-GB" sz="900" b="0" i="1"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Roboto" panose="02000000000000000000" pitchFamily="2" charset="0"/>
                <a:hlinkClick r:id="rId2">
                  <a:extLst>
                    <a:ext uri="{A12FA001-AC4F-418D-AE19-62706E023703}">
                      <ahyp:hlinkClr xmlns:ahyp="http://schemas.microsoft.com/office/drawing/2018/hyperlinkcolor" val="tx"/>
                    </a:ext>
                  </a:extLst>
                </a:hlinkClick>
              </a:rPr>
              <a:t>Int J Cardiovasc Sci</a:t>
            </a:r>
            <a:r>
              <a:rPr kumimoji="0" lang="en-GB" sz="9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hlinkClick r:id="rId2">
                  <a:extLst>
                    <a:ext uri="{A12FA001-AC4F-418D-AE19-62706E023703}">
                      <ahyp:hlinkClr xmlns:ahyp="http://schemas.microsoft.com/office/drawing/2018/hyperlinkcolor" val="tx"/>
                    </a:ext>
                  </a:extLst>
                </a:hlinkClick>
              </a:rPr>
              <a:t>. 2023;36:</a:t>
            </a:r>
            <a:r>
              <a:rPr kumimoji="0" lang="en-GB" sz="900" b="0"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Roboto" panose="02000000000000000000" pitchFamily="2" charset="0"/>
                <a:hlinkClick r:id="rId2">
                  <a:extLst>
                    <a:ext uri="{A12FA001-AC4F-418D-AE19-62706E023703}">
                      <ahyp:hlinkClr xmlns:ahyp="http://schemas.microsoft.com/office/drawing/2018/hyperlinkcolor" val="tx"/>
                    </a:ext>
                  </a:extLst>
                </a:hlinkClick>
              </a:rPr>
              <a:t> e20230126</a:t>
            </a:r>
            <a:r>
              <a:rPr kumimoji="0" lang="en-GB" sz="900" b="0"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Roboto" panose="02000000000000000000" pitchFamily="2" charset="0"/>
              </a:rPr>
              <a:t>. </a:t>
            </a:r>
            <a:endParaRPr kumimoji="0" lang="en-GB" sz="10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sp>
        <p:nvSpPr>
          <p:cNvPr id="205" name="Titre 1">
            <a:extLst>
              <a:ext uri="{FF2B5EF4-FFF2-40B4-BE49-F238E27FC236}">
                <a16:creationId xmlns:a16="http://schemas.microsoft.com/office/drawing/2014/main" id="{7E321118-2BC8-D192-7D3D-5F2520F50E3C}"/>
              </a:ext>
            </a:extLst>
          </p:cNvPr>
          <p:cNvSpPr txBox="1">
            <a:spLocks/>
          </p:cNvSpPr>
          <p:nvPr/>
        </p:nvSpPr>
        <p:spPr>
          <a:xfrm>
            <a:off x="264550" y="192555"/>
            <a:ext cx="12605290" cy="989402"/>
          </a:xfrm>
          <a:prstGeom prst="rect">
            <a:avLst/>
          </a:prstGeom>
        </p:spPr>
        <p:txBody>
          <a:bodyPr lIns="91440" tIns="45720" rIns="91440" bIns="45720" anchor="t">
            <a:normAutofit/>
          </a:bodyPr>
          <a:lstStyle>
            <a:defPPr>
              <a:defRPr lang="en-US"/>
            </a:defPPr>
            <a:lvl1pPr marR="0" lvl="0" indent="0" fontAlgn="auto">
              <a:lnSpc>
                <a:spcPct val="110000"/>
              </a:lnSpc>
              <a:spcBef>
                <a:spcPts val="0"/>
              </a:spcBef>
              <a:spcAft>
                <a:spcPts val="0"/>
              </a:spcAft>
              <a:buClrTx/>
              <a:buSzTx/>
              <a:buFontTx/>
              <a:buNone/>
              <a:tabLst/>
              <a:defRPr kumimoji="0" sz="2800" b="1" i="0" u="none" strike="noStrike" cap="none" spc="0" normalizeH="0" baseline="0">
                <a:ln>
                  <a:noFill/>
                </a:ln>
                <a:solidFill>
                  <a:srgbClr val="0070C0"/>
                </a:solidFill>
                <a:effectLst/>
                <a:uLnTx/>
                <a:uFillTx/>
                <a:latin typeface="+mj-lt"/>
                <a:ea typeface="+mj-ea"/>
                <a:cs typeface="Poppins"/>
              </a:defRPr>
            </a:lvl1pPr>
          </a:lstStyle>
          <a:p>
            <a:r>
              <a:rPr lang="en-GB" dirty="0">
                <a:solidFill>
                  <a:srgbClr val="F26650"/>
                </a:solidFill>
              </a:rPr>
              <a:t>Patient-</a:t>
            </a:r>
            <a:r>
              <a:rPr lang="en-GB" dirty="0" err="1">
                <a:solidFill>
                  <a:srgbClr val="F26650"/>
                </a:solidFill>
              </a:rPr>
              <a:t>Centered</a:t>
            </a:r>
            <a:r>
              <a:rPr lang="en-GB" dirty="0">
                <a:solidFill>
                  <a:srgbClr val="F26650"/>
                </a:solidFill>
              </a:rPr>
              <a:t> Approaches </a:t>
            </a:r>
            <a:r>
              <a:rPr lang="en-GB" dirty="0"/>
              <a:t>to Improving Adherence</a:t>
            </a:r>
          </a:p>
        </p:txBody>
      </p:sp>
      <p:grpSp>
        <p:nvGrpSpPr>
          <p:cNvPr id="206" name="Google Shape;10184;p80">
            <a:extLst>
              <a:ext uri="{FF2B5EF4-FFF2-40B4-BE49-F238E27FC236}">
                <a16:creationId xmlns:a16="http://schemas.microsoft.com/office/drawing/2014/main" id="{EB8EE328-FC36-D9E5-E411-C891F725340C}"/>
              </a:ext>
            </a:extLst>
          </p:cNvPr>
          <p:cNvGrpSpPr/>
          <p:nvPr/>
        </p:nvGrpSpPr>
        <p:grpSpPr>
          <a:xfrm>
            <a:off x="8919400" y="3231075"/>
            <a:ext cx="583430" cy="579893"/>
            <a:chOff x="2180884" y="2888719"/>
            <a:chExt cx="376752" cy="374468"/>
          </a:xfrm>
        </p:grpSpPr>
        <p:sp>
          <p:nvSpPr>
            <p:cNvPr id="207" name="Google Shape;10185;p80">
              <a:extLst>
                <a:ext uri="{FF2B5EF4-FFF2-40B4-BE49-F238E27FC236}">
                  <a16:creationId xmlns:a16="http://schemas.microsoft.com/office/drawing/2014/main" id="{839C1EFC-F5E2-CB06-0E9B-FBA867036337}"/>
                </a:ext>
              </a:extLst>
            </p:cNvPr>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08" name="Google Shape;10186;p80">
              <a:extLst>
                <a:ext uri="{FF2B5EF4-FFF2-40B4-BE49-F238E27FC236}">
                  <a16:creationId xmlns:a16="http://schemas.microsoft.com/office/drawing/2014/main" id="{0AC1B7CC-F1F5-40E8-56C7-BC806D40CB3A}"/>
                </a:ext>
              </a:extLst>
            </p:cNvPr>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09" name="Google Shape;10187;p80">
              <a:extLst>
                <a:ext uri="{FF2B5EF4-FFF2-40B4-BE49-F238E27FC236}">
                  <a16:creationId xmlns:a16="http://schemas.microsoft.com/office/drawing/2014/main" id="{4828E495-085E-5E45-391C-0AE48664C17C}"/>
                </a:ext>
              </a:extLst>
            </p:cNvPr>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0" name="Google Shape;10188;p80">
              <a:extLst>
                <a:ext uri="{FF2B5EF4-FFF2-40B4-BE49-F238E27FC236}">
                  <a16:creationId xmlns:a16="http://schemas.microsoft.com/office/drawing/2014/main" id="{5D351A31-9883-6230-F1F6-F078FABCCF99}"/>
                </a:ext>
              </a:extLst>
            </p:cNvPr>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1" name="Google Shape;10189;p80">
              <a:extLst>
                <a:ext uri="{FF2B5EF4-FFF2-40B4-BE49-F238E27FC236}">
                  <a16:creationId xmlns:a16="http://schemas.microsoft.com/office/drawing/2014/main" id="{AD387CFC-2F9A-FD94-ACB6-DCD467E28996}"/>
                </a:ext>
              </a:extLst>
            </p:cNvPr>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2" name="Google Shape;10190;p80">
              <a:extLst>
                <a:ext uri="{FF2B5EF4-FFF2-40B4-BE49-F238E27FC236}">
                  <a16:creationId xmlns:a16="http://schemas.microsoft.com/office/drawing/2014/main" id="{4ECEDD3C-1779-DB26-30B7-245B54885F34}"/>
                </a:ext>
              </a:extLst>
            </p:cNvPr>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3" name="Google Shape;10191;p80">
              <a:extLst>
                <a:ext uri="{FF2B5EF4-FFF2-40B4-BE49-F238E27FC236}">
                  <a16:creationId xmlns:a16="http://schemas.microsoft.com/office/drawing/2014/main" id="{90CBEFE3-D6B2-95F7-43A8-D0709B86A943}"/>
                </a:ext>
              </a:extLst>
            </p:cNvPr>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4" name="Google Shape;10192;p80">
              <a:extLst>
                <a:ext uri="{FF2B5EF4-FFF2-40B4-BE49-F238E27FC236}">
                  <a16:creationId xmlns:a16="http://schemas.microsoft.com/office/drawing/2014/main" id="{2010692A-40B1-99E3-734B-455F3A7A9F96}"/>
                </a:ext>
              </a:extLst>
            </p:cNvPr>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5" name="Google Shape;10193;p80">
              <a:extLst>
                <a:ext uri="{FF2B5EF4-FFF2-40B4-BE49-F238E27FC236}">
                  <a16:creationId xmlns:a16="http://schemas.microsoft.com/office/drawing/2014/main" id="{8FCA1778-CABD-EEBC-5A80-4E2BAE7CC308}"/>
                </a:ext>
              </a:extLst>
            </p:cNvPr>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6" name="Google Shape;10194;p80">
              <a:extLst>
                <a:ext uri="{FF2B5EF4-FFF2-40B4-BE49-F238E27FC236}">
                  <a16:creationId xmlns:a16="http://schemas.microsoft.com/office/drawing/2014/main" id="{C0A27642-9CBE-6AB3-1F63-1E1797ADAE58}"/>
                </a:ext>
              </a:extLst>
            </p:cNvPr>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7" name="Google Shape;10195;p80">
              <a:extLst>
                <a:ext uri="{FF2B5EF4-FFF2-40B4-BE49-F238E27FC236}">
                  <a16:creationId xmlns:a16="http://schemas.microsoft.com/office/drawing/2014/main" id="{79DAF639-728A-7856-7D49-D21ED5285E70}"/>
                </a:ext>
              </a:extLst>
            </p:cNvPr>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8" name="Google Shape;10196;p80">
              <a:extLst>
                <a:ext uri="{FF2B5EF4-FFF2-40B4-BE49-F238E27FC236}">
                  <a16:creationId xmlns:a16="http://schemas.microsoft.com/office/drawing/2014/main" id="{D85103F0-D693-1A37-67B3-259321E754C4}"/>
                </a:ext>
              </a:extLst>
            </p:cNvPr>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19" name="Google Shape;10197;p80">
              <a:extLst>
                <a:ext uri="{FF2B5EF4-FFF2-40B4-BE49-F238E27FC236}">
                  <a16:creationId xmlns:a16="http://schemas.microsoft.com/office/drawing/2014/main" id="{B73BEECF-233C-CA23-59CE-91FFE34A0B01}"/>
                </a:ext>
              </a:extLst>
            </p:cNvPr>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20" name="Google Shape;10198;p80">
              <a:extLst>
                <a:ext uri="{FF2B5EF4-FFF2-40B4-BE49-F238E27FC236}">
                  <a16:creationId xmlns:a16="http://schemas.microsoft.com/office/drawing/2014/main" id="{F9B978E7-781B-1008-444F-E63A10339BD5}"/>
                </a:ext>
              </a:extLst>
            </p:cNvPr>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221" name="Group 220">
            <a:extLst>
              <a:ext uri="{FF2B5EF4-FFF2-40B4-BE49-F238E27FC236}">
                <a16:creationId xmlns:a16="http://schemas.microsoft.com/office/drawing/2014/main" id="{5C80ACDE-C9D5-CAC0-99B8-5397F9947C5B}"/>
              </a:ext>
            </a:extLst>
          </p:cNvPr>
          <p:cNvGrpSpPr/>
          <p:nvPr/>
        </p:nvGrpSpPr>
        <p:grpSpPr>
          <a:xfrm>
            <a:off x="7343912" y="2075410"/>
            <a:ext cx="482689" cy="469677"/>
            <a:chOff x="4673105" y="4054233"/>
            <a:chExt cx="230386" cy="224175"/>
          </a:xfrm>
        </p:grpSpPr>
        <p:grpSp>
          <p:nvGrpSpPr>
            <p:cNvPr id="222" name="Group 221">
              <a:extLst>
                <a:ext uri="{FF2B5EF4-FFF2-40B4-BE49-F238E27FC236}">
                  <a16:creationId xmlns:a16="http://schemas.microsoft.com/office/drawing/2014/main" id="{411B2794-B1D0-959E-7516-4B83D8BF52B5}"/>
                </a:ext>
              </a:extLst>
            </p:cNvPr>
            <p:cNvGrpSpPr/>
            <p:nvPr/>
          </p:nvGrpSpPr>
          <p:grpSpPr>
            <a:xfrm>
              <a:off x="4673105" y="4054233"/>
              <a:ext cx="112712" cy="224175"/>
              <a:chOff x="4673105" y="4054233"/>
              <a:chExt cx="112712" cy="224175"/>
            </a:xfrm>
          </p:grpSpPr>
          <p:sp>
            <p:nvSpPr>
              <p:cNvPr id="232" name="Google Shape;7509;p63">
                <a:extLst>
                  <a:ext uri="{FF2B5EF4-FFF2-40B4-BE49-F238E27FC236}">
                    <a16:creationId xmlns:a16="http://schemas.microsoft.com/office/drawing/2014/main" id="{77CB0A52-08C7-7C6C-E308-90E0957C9111}"/>
                  </a:ext>
                </a:extLst>
              </p:cNvPr>
              <p:cNvSpPr/>
              <p:nvPr/>
            </p:nvSpPr>
            <p:spPr>
              <a:xfrm>
                <a:off x="4673105" y="4054233"/>
                <a:ext cx="112712" cy="224175"/>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33" name="Google Shape;7510;p63">
                <a:extLst>
                  <a:ext uri="{FF2B5EF4-FFF2-40B4-BE49-F238E27FC236}">
                    <a16:creationId xmlns:a16="http://schemas.microsoft.com/office/drawing/2014/main" id="{CC571A73-21CB-2444-F5C5-2303836A09EE}"/>
                  </a:ext>
                </a:extLst>
              </p:cNvPr>
              <p:cNvSpPr/>
              <p:nvPr/>
            </p:nvSpPr>
            <p:spPr>
              <a:xfrm>
                <a:off x="4687863" y="4057493"/>
                <a:ext cx="97954" cy="220850"/>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34" name="Google Shape;7511;p63">
                <a:extLst>
                  <a:ext uri="{FF2B5EF4-FFF2-40B4-BE49-F238E27FC236}">
                    <a16:creationId xmlns:a16="http://schemas.microsoft.com/office/drawing/2014/main" id="{23AA6995-CEA9-73E7-EB3E-DC3AD28A21F6}"/>
                  </a:ext>
                </a:extLst>
              </p:cNvPr>
              <p:cNvSpPr/>
              <p:nvPr/>
            </p:nvSpPr>
            <p:spPr>
              <a:xfrm>
                <a:off x="4673105" y="4166312"/>
                <a:ext cx="112712" cy="112095"/>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35" name="Google Shape;7512;p63">
                <a:extLst>
                  <a:ext uri="{FF2B5EF4-FFF2-40B4-BE49-F238E27FC236}">
                    <a16:creationId xmlns:a16="http://schemas.microsoft.com/office/drawing/2014/main" id="{47BA2A0D-BB11-FCDA-35EF-35B031F598ED}"/>
                  </a:ext>
                </a:extLst>
              </p:cNvPr>
              <p:cNvSpPr/>
              <p:nvPr/>
            </p:nvSpPr>
            <p:spPr>
              <a:xfrm>
                <a:off x="4687863" y="4166312"/>
                <a:ext cx="97954" cy="112031"/>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223" name="Google Shape;7513;p63">
              <a:extLst>
                <a:ext uri="{FF2B5EF4-FFF2-40B4-BE49-F238E27FC236}">
                  <a16:creationId xmlns:a16="http://schemas.microsoft.com/office/drawing/2014/main" id="{AFCE5800-5223-8C09-DC70-C0EBC2D143BD}"/>
                </a:ext>
              </a:extLst>
            </p:cNvPr>
            <p:cNvSpPr/>
            <p:nvPr/>
          </p:nvSpPr>
          <p:spPr>
            <a:xfrm>
              <a:off x="4802132" y="4073532"/>
              <a:ext cx="99657" cy="95262"/>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24" name="Google Shape;7514;p63">
              <a:extLst>
                <a:ext uri="{FF2B5EF4-FFF2-40B4-BE49-F238E27FC236}">
                  <a16:creationId xmlns:a16="http://schemas.microsoft.com/office/drawing/2014/main" id="{DF04BABB-42B9-CF13-7CD8-317529BDC1CB}"/>
                </a:ext>
              </a:extLst>
            </p:cNvPr>
            <p:cNvSpPr/>
            <p:nvPr/>
          </p:nvSpPr>
          <p:spPr>
            <a:xfrm>
              <a:off x="4808651" y="4080197"/>
              <a:ext cx="93753" cy="88872"/>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25" name="Google Shape;7515;p63">
              <a:extLst>
                <a:ext uri="{FF2B5EF4-FFF2-40B4-BE49-F238E27FC236}">
                  <a16:creationId xmlns:a16="http://schemas.microsoft.com/office/drawing/2014/main" id="{19B09DAF-8043-C7CF-6567-53156C318508}"/>
                </a:ext>
              </a:extLst>
            </p:cNvPr>
            <p:cNvSpPr/>
            <p:nvPr/>
          </p:nvSpPr>
          <p:spPr>
            <a:xfrm>
              <a:off x="4802132" y="4178054"/>
              <a:ext cx="99657" cy="95197"/>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26" name="Google Shape;7516;p63">
              <a:extLst>
                <a:ext uri="{FF2B5EF4-FFF2-40B4-BE49-F238E27FC236}">
                  <a16:creationId xmlns:a16="http://schemas.microsoft.com/office/drawing/2014/main" id="{9DB708F2-4E2F-69CF-ADBD-46A8F3C6664E}"/>
                </a:ext>
              </a:extLst>
            </p:cNvPr>
            <p:cNvSpPr/>
            <p:nvPr/>
          </p:nvSpPr>
          <p:spPr>
            <a:xfrm>
              <a:off x="4808651" y="4184816"/>
              <a:ext cx="94840" cy="88385"/>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27" name="Google Shape;7517;p63">
              <a:extLst>
                <a:ext uri="{FF2B5EF4-FFF2-40B4-BE49-F238E27FC236}">
                  <a16:creationId xmlns:a16="http://schemas.microsoft.com/office/drawing/2014/main" id="{AB3AD204-7249-BB54-AB22-683B3DA2486B}"/>
                </a:ext>
              </a:extLst>
            </p:cNvPr>
            <p:cNvSpPr/>
            <p:nvPr/>
          </p:nvSpPr>
          <p:spPr>
            <a:xfrm>
              <a:off x="4812852" y="4084544"/>
              <a:ext cx="73384" cy="73400"/>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28" name="Google Shape;7518;p63">
              <a:extLst>
                <a:ext uri="{FF2B5EF4-FFF2-40B4-BE49-F238E27FC236}">
                  <a16:creationId xmlns:a16="http://schemas.microsoft.com/office/drawing/2014/main" id="{6677AF9B-6166-8305-CEE8-EF5F51DFE166}"/>
                </a:ext>
              </a:extLst>
            </p:cNvPr>
            <p:cNvSpPr/>
            <p:nvPr/>
          </p:nvSpPr>
          <p:spPr>
            <a:xfrm>
              <a:off x="4812852" y="4189017"/>
              <a:ext cx="73384" cy="73384"/>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29" name="Google Shape;7519;p63">
              <a:extLst>
                <a:ext uri="{FF2B5EF4-FFF2-40B4-BE49-F238E27FC236}">
                  <a16:creationId xmlns:a16="http://schemas.microsoft.com/office/drawing/2014/main" id="{123EFEAC-3527-8CC9-12A4-EA07EF7BCD99}"/>
                </a:ext>
              </a:extLst>
            </p:cNvPr>
            <p:cNvSpPr/>
            <p:nvPr/>
          </p:nvSpPr>
          <p:spPr>
            <a:xfrm>
              <a:off x="4812852" y="4253368"/>
              <a:ext cx="12925" cy="903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30" name="Google Shape;7520;p63">
              <a:extLst>
                <a:ext uri="{FF2B5EF4-FFF2-40B4-BE49-F238E27FC236}">
                  <a16:creationId xmlns:a16="http://schemas.microsoft.com/office/drawing/2014/main" id="{1AB870DA-3740-DA7A-F0E1-36B23C9DE6A0}"/>
                </a:ext>
              </a:extLst>
            </p:cNvPr>
            <p:cNvSpPr/>
            <p:nvPr/>
          </p:nvSpPr>
          <p:spPr>
            <a:xfrm>
              <a:off x="4877203" y="4189017"/>
              <a:ext cx="9033" cy="12763"/>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31" name="Google Shape;7521;p63">
              <a:extLst>
                <a:ext uri="{FF2B5EF4-FFF2-40B4-BE49-F238E27FC236}">
                  <a16:creationId xmlns:a16="http://schemas.microsoft.com/office/drawing/2014/main" id="{DE72C37A-B1BF-B139-5743-F9E13AAE73EC}"/>
                </a:ext>
              </a:extLst>
            </p:cNvPr>
            <p:cNvSpPr/>
            <p:nvPr/>
          </p:nvSpPr>
          <p:spPr>
            <a:xfrm>
              <a:off x="4862915" y="4134445"/>
              <a:ext cx="23321" cy="23337"/>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pic>
        <p:nvPicPr>
          <p:cNvPr id="97" name="Graphic 96" descr="Game controller with solid fill">
            <a:extLst>
              <a:ext uri="{FF2B5EF4-FFF2-40B4-BE49-F238E27FC236}">
                <a16:creationId xmlns:a16="http://schemas.microsoft.com/office/drawing/2014/main" id="{8B1BA0C6-51B3-FEAF-9160-99D3489BDD1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865992" y="4615379"/>
            <a:ext cx="586281" cy="586281"/>
          </a:xfrm>
          <a:prstGeom prst="rect">
            <a:avLst/>
          </a:prstGeom>
        </p:spPr>
      </p:pic>
      <p:grpSp>
        <p:nvGrpSpPr>
          <p:cNvPr id="236" name="Google Shape;9480;p79">
            <a:extLst>
              <a:ext uri="{FF2B5EF4-FFF2-40B4-BE49-F238E27FC236}">
                <a16:creationId xmlns:a16="http://schemas.microsoft.com/office/drawing/2014/main" id="{6E689DE6-E6B2-B478-7C14-2F3A34C8F2CC}"/>
              </a:ext>
            </a:extLst>
          </p:cNvPr>
          <p:cNvGrpSpPr/>
          <p:nvPr/>
        </p:nvGrpSpPr>
        <p:grpSpPr>
          <a:xfrm>
            <a:off x="5164418" y="4771359"/>
            <a:ext cx="600118" cy="445725"/>
            <a:chOff x="3486572" y="2433470"/>
            <a:chExt cx="379328" cy="281738"/>
          </a:xfrm>
        </p:grpSpPr>
        <p:sp>
          <p:nvSpPr>
            <p:cNvPr id="237" name="Google Shape;9481;p79">
              <a:extLst>
                <a:ext uri="{FF2B5EF4-FFF2-40B4-BE49-F238E27FC236}">
                  <a16:creationId xmlns:a16="http://schemas.microsoft.com/office/drawing/2014/main" id="{A847DA6B-169D-CD7E-D0B1-893FC447A632}"/>
                </a:ext>
              </a:extLst>
            </p:cNvPr>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38" name="Google Shape;9482;p79">
              <a:extLst>
                <a:ext uri="{FF2B5EF4-FFF2-40B4-BE49-F238E27FC236}">
                  <a16:creationId xmlns:a16="http://schemas.microsoft.com/office/drawing/2014/main" id="{08F77763-D189-DD48-E0DF-E44F59536932}"/>
                </a:ext>
              </a:extLst>
            </p:cNvPr>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F3F8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39" name="Google Shape;9483;p79">
              <a:extLst>
                <a:ext uri="{FF2B5EF4-FFF2-40B4-BE49-F238E27FC236}">
                  <a16:creationId xmlns:a16="http://schemas.microsoft.com/office/drawing/2014/main" id="{26094F62-90BE-1020-6420-872E75EC84E1}"/>
                </a:ext>
              </a:extLst>
            </p:cNvPr>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0" name="Google Shape;9484;p79">
              <a:extLst>
                <a:ext uri="{FF2B5EF4-FFF2-40B4-BE49-F238E27FC236}">
                  <a16:creationId xmlns:a16="http://schemas.microsoft.com/office/drawing/2014/main" id="{3FD6303E-F3B6-B2BD-0F6C-522C6EF97E3E}"/>
                </a:ext>
              </a:extLst>
            </p:cNvPr>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1" name="Google Shape;9485;p79">
              <a:extLst>
                <a:ext uri="{FF2B5EF4-FFF2-40B4-BE49-F238E27FC236}">
                  <a16:creationId xmlns:a16="http://schemas.microsoft.com/office/drawing/2014/main" id="{1E35D914-D70A-6C30-2712-1DD9A8776E54}"/>
                </a:ext>
              </a:extLst>
            </p:cNvPr>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DFE6F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2" name="Google Shape;9486;p79">
              <a:extLst>
                <a:ext uri="{FF2B5EF4-FFF2-40B4-BE49-F238E27FC236}">
                  <a16:creationId xmlns:a16="http://schemas.microsoft.com/office/drawing/2014/main" id="{5F60FCA3-2AD1-B930-5005-3B0D1189B695}"/>
                </a:ext>
              </a:extLst>
            </p:cNvPr>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DFE6F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3" name="Google Shape;9487;p79">
              <a:extLst>
                <a:ext uri="{FF2B5EF4-FFF2-40B4-BE49-F238E27FC236}">
                  <a16:creationId xmlns:a16="http://schemas.microsoft.com/office/drawing/2014/main" id="{499EE905-5DF8-15CC-83E8-4E5E3196D322}"/>
                </a:ext>
              </a:extLst>
            </p:cNvPr>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244" name="Google Shape;11759;p80">
            <a:extLst>
              <a:ext uri="{FF2B5EF4-FFF2-40B4-BE49-F238E27FC236}">
                <a16:creationId xmlns:a16="http://schemas.microsoft.com/office/drawing/2014/main" id="{4E734A6B-B7DE-DA4A-DE3A-61F8139F0B66}"/>
              </a:ext>
            </a:extLst>
          </p:cNvPr>
          <p:cNvGrpSpPr/>
          <p:nvPr/>
        </p:nvGrpSpPr>
        <p:grpSpPr>
          <a:xfrm>
            <a:off x="5237072" y="1710479"/>
            <a:ext cx="618952" cy="620163"/>
            <a:chOff x="4877760" y="2887459"/>
            <a:chExt cx="389567" cy="390329"/>
          </a:xfrm>
        </p:grpSpPr>
        <p:sp>
          <p:nvSpPr>
            <p:cNvPr id="245" name="Google Shape;11760;p80">
              <a:extLst>
                <a:ext uri="{FF2B5EF4-FFF2-40B4-BE49-F238E27FC236}">
                  <a16:creationId xmlns:a16="http://schemas.microsoft.com/office/drawing/2014/main" id="{198F3C6F-4DE9-8D77-4C9B-BE75930CD536}"/>
                </a:ext>
              </a:extLst>
            </p:cNvPr>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6" name="Google Shape;11761;p80">
              <a:extLst>
                <a:ext uri="{FF2B5EF4-FFF2-40B4-BE49-F238E27FC236}">
                  <a16:creationId xmlns:a16="http://schemas.microsoft.com/office/drawing/2014/main" id="{489433D2-1DF7-0CE6-F3BC-67DE2216C0F6}"/>
                </a:ext>
              </a:extLst>
            </p:cNvPr>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7" name="Google Shape;11762;p80">
              <a:extLst>
                <a:ext uri="{FF2B5EF4-FFF2-40B4-BE49-F238E27FC236}">
                  <a16:creationId xmlns:a16="http://schemas.microsoft.com/office/drawing/2014/main" id="{0870B94C-BCA6-CA20-2D82-CB9E758C990A}"/>
                </a:ext>
              </a:extLst>
            </p:cNvPr>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8" name="Google Shape;11763;p80">
              <a:extLst>
                <a:ext uri="{FF2B5EF4-FFF2-40B4-BE49-F238E27FC236}">
                  <a16:creationId xmlns:a16="http://schemas.microsoft.com/office/drawing/2014/main" id="{8B388960-7C08-9831-CD88-DABEF84FF305}"/>
                </a:ext>
              </a:extLst>
            </p:cNvPr>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9" name="Google Shape;11764;p80">
              <a:extLst>
                <a:ext uri="{FF2B5EF4-FFF2-40B4-BE49-F238E27FC236}">
                  <a16:creationId xmlns:a16="http://schemas.microsoft.com/office/drawing/2014/main" id="{C1942606-2058-1953-6345-E4799CF6A6EE}"/>
                </a:ext>
              </a:extLst>
            </p:cNvPr>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chemeClr val="bg1">
                <a:lumMod val="9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0" name="Google Shape;11765;p80">
              <a:extLst>
                <a:ext uri="{FF2B5EF4-FFF2-40B4-BE49-F238E27FC236}">
                  <a16:creationId xmlns:a16="http://schemas.microsoft.com/office/drawing/2014/main" id="{C2B628D1-6C77-9F9A-1E25-81F219F4F32F}"/>
                </a:ext>
              </a:extLst>
            </p:cNvPr>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1" name="Google Shape;11766;p80">
              <a:extLst>
                <a:ext uri="{FF2B5EF4-FFF2-40B4-BE49-F238E27FC236}">
                  <a16:creationId xmlns:a16="http://schemas.microsoft.com/office/drawing/2014/main" id="{BF753C5D-171D-006D-DDD8-668176C64D5D}"/>
                </a:ext>
              </a:extLst>
            </p:cNvPr>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2" name="Google Shape;11767;p80">
              <a:extLst>
                <a:ext uri="{FF2B5EF4-FFF2-40B4-BE49-F238E27FC236}">
                  <a16:creationId xmlns:a16="http://schemas.microsoft.com/office/drawing/2014/main" id="{F3B6F885-D0E3-E1D1-AD45-F58DD70C5E95}"/>
                </a:ext>
              </a:extLst>
            </p:cNvPr>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3" name="Google Shape;11768;p80">
              <a:extLst>
                <a:ext uri="{FF2B5EF4-FFF2-40B4-BE49-F238E27FC236}">
                  <a16:creationId xmlns:a16="http://schemas.microsoft.com/office/drawing/2014/main" id="{2C7543B8-5096-CA09-108F-C46B158BAD4F}"/>
                </a:ext>
              </a:extLst>
            </p:cNvPr>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4" name="Google Shape;11769;p80">
              <a:extLst>
                <a:ext uri="{FF2B5EF4-FFF2-40B4-BE49-F238E27FC236}">
                  <a16:creationId xmlns:a16="http://schemas.microsoft.com/office/drawing/2014/main" id="{CC322007-77F9-CEE6-1850-2F0CE1DEBCB2}"/>
                </a:ext>
              </a:extLst>
            </p:cNvPr>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5" name="Google Shape;11770;p80">
              <a:extLst>
                <a:ext uri="{FF2B5EF4-FFF2-40B4-BE49-F238E27FC236}">
                  <a16:creationId xmlns:a16="http://schemas.microsoft.com/office/drawing/2014/main" id="{5B95028D-440A-2690-3561-35A1548F23EC}"/>
                </a:ext>
              </a:extLst>
            </p:cNvPr>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6" name="Google Shape;11771;p80">
              <a:extLst>
                <a:ext uri="{FF2B5EF4-FFF2-40B4-BE49-F238E27FC236}">
                  <a16:creationId xmlns:a16="http://schemas.microsoft.com/office/drawing/2014/main" id="{400093D3-9BE5-ADAA-C5E2-75BEA183DAC0}"/>
                </a:ext>
              </a:extLst>
            </p:cNvPr>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7" name="Google Shape;11772;p80">
              <a:extLst>
                <a:ext uri="{FF2B5EF4-FFF2-40B4-BE49-F238E27FC236}">
                  <a16:creationId xmlns:a16="http://schemas.microsoft.com/office/drawing/2014/main" id="{AD2DC569-991B-65F5-82CA-18281DB569CE}"/>
                </a:ext>
              </a:extLst>
            </p:cNvPr>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8" name="Google Shape;11773;p80">
              <a:extLst>
                <a:ext uri="{FF2B5EF4-FFF2-40B4-BE49-F238E27FC236}">
                  <a16:creationId xmlns:a16="http://schemas.microsoft.com/office/drawing/2014/main" id="{8215C7F1-22B9-7972-5712-1FB2D8F3C6C6}"/>
                </a:ext>
              </a:extLst>
            </p:cNvPr>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9" name="Google Shape;11774;p80">
              <a:extLst>
                <a:ext uri="{FF2B5EF4-FFF2-40B4-BE49-F238E27FC236}">
                  <a16:creationId xmlns:a16="http://schemas.microsoft.com/office/drawing/2014/main" id="{EB190E80-D921-8931-7FF1-CB9E6CCE16E1}"/>
                </a:ext>
              </a:extLst>
            </p:cNvPr>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chemeClr val="bg1">
                <a:lumMod val="9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60" name="Google Shape;11775;p80">
              <a:extLst>
                <a:ext uri="{FF2B5EF4-FFF2-40B4-BE49-F238E27FC236}">
                  <a16:creationId xmlns:a16="http://schemas.microsoft.com/office/drawing/2014/main" id="{CA48B438-9EA1-6FE3-51AF-97DFBC7EFB99}"/>
                </a:ext>
              </a:extLst>
            </p:cNvPr>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61" name="Google Shape;11776;p80">
              <a:extLst>
                <a:ext uri="{FF2B5EF4-FFF2-40B4-BE49-F238E27FC236}">
                  <a16:creationId xmlns:a16="http://schemas.microsoft.com/office/drawing/2014/main" id="{50C78ADD-14C0-FEE3-C2FC-39B3753BA8FA}"/>
                </a:ext>
              </a:extLst>
            </p:cNvPr>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62" name="Google Shape;11777;p80">
              <a:extLst>
                <a:ext uri="{FF2B5EF4-FFF2-40B4-BE49-F238E27FC236}">
                  <a16:creationId xmlns:a16="http://schemas.microsoft.com/office/drawing/2014/main" id="{5D8F0D21-0106-A233-CCB4-97235BFF83B2}"/>
                </a:ext>
              </a:extLst>
            </p:cNvPr>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4" name="Google Shape;11778;p80">
              <a:extLst>
                <a:ext uri="{FF2B5EF4-FFF2-40B4-BE49-F238E27FC236}">
                  <a16:creationId xmlns:a16="http://schemas.microsoft.com/office/drawing/2014/main" id="{F301D6C5-7B39-9A74-B2B4-08C6B4D676B2}"/>
                </a:ext>
              </a:extLst>
            </p:cNvPr>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5" name="Google Shape;11779;p80">
              <a:extLst>
                <a:ext uri="{FF2B5EF4-FFF2-40B4-BE49-F238E27FC236}">
                  <a16:creationId xmlns:a16="http://schemas.microsoft.com/office/drawing/2014/main" id="{95D4A00A-4E4E-B886-7449-9EDB7548B778}"/>
                </a:ext>
              </a:extLst>
            </p:cNvPr>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6" name="Google Shape;11780;p80">
              <a:extLst>
                <a:ext uri="{FF2B5EF4-FFF2-40B4-BE49-F238E27FC236}">
                  <a16:creationId xmlns:a16="http://schemas.microsoft.com/office/drawing/2014/main" id="{090EEF67-808B-877D-4ED3-18D602A1D57F}"/>
                </a:ext>
              </a:extLst>
            </p:cNvPr>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7" name="Google Shape;11781;p80">
              <a:extLst>
                <a:ext uri="{FF2B5EF4-FFF2-40B4-BE49-F238E27FC236}">
                  <a16:creationId xmlns:a16="http://schemas.microsoft.com/office/drawing/2014/main" id="{6D5D0872-9284-3EA7-7234-2FECEB62B045}"/>
                </a:ext>
              </a:extLst>
            </p:cNvPr>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8" name="Google Shape;11782;p80">
              <a:extLst>
                <a:ext uri="{FF2B5EF4-FFF2-40B4-BE49-F238E27FC236}">
                  <a16:creationId xmlns:a16="http://schemas.microsoft.com/office/drawing/2014/main" id="{4EA0F61E-EAF2-0720-1BD8-3228EA37ECBA}"/>
                </a:ext>
              </a:extLst>
            </p:cNvPr>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9" name="Google Shape;11783;p80">
              <a:extLst>
                <a:ext uri="{FF2B5EF4-FFF2-40B4-BE49-F238E27FC236}">
                  <a16:creationId xmlns:a16="http://schemas.microsoft.com/office/drawing/2014/main" id="{486AB511-56E8-AB82-885E-98E8572E8C23}"/>
                </a:ext>
              </a:extLst>
            </p:cNvPr>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0" name="Google Shape;11784;p80">
              <a:extLst>
                <a:ext uri="{FF2B5EF4-FFF2-40B4-BE49-F238E27FC236}">
                  <a16:creationId xmlns:a16="http://schemas.microsoft.com/office/drawing/2014/main" id="{D982678A-32C1-AD6A-47F1-B4FDBE64BB79}"/>
                </a:ext>
              </a:extLst>
            </p:cNvPr>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chemeClr val="bg1">
                <a:lumMod val="9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1" name="Google Shape;11785;p80">
              <a:extLst>
                <a:ext uri="{FF2B5EF4-FFF2-40B4-BE49-F238E27FC236}">
                  <a16:creationId xmlns:a16="http://schemas.microsoft.com/office/drawing/2014/main" id="{E0F0220C-BFF6-1401-47D7-A39BD9D41609}"/>
                </a:ext>
              </a:extLst>
            </p:cNvPr>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2" name="Google Shape;11786;p80">
              <a:extLst>
                <a:ext uri="{FF2B5EF4-FFF2-40B4-BE49-F238E27FC236}">
                  <a16:creationId xmlns:a16="http://schemas.microsoft.com/office/drawing/2014/main" id="{3473B83C-8511-5646-A3A3-C653FE7020AD}"/>
                </a:ext>
              </a:extLst>
            </p:cNvPr>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3" name="Google Shape;11787;p80">
              <a:extLst>
                <a:ext uri="{FF2B5EF4-FFF2-40B4-BE49-F238E27FC236}">
                  <a16:creationId xmlns:a16="http://schemas.microsoft.com/office/drawing/2014/main" id="{3E1DB9DF-AF01-EFEA-E0A6-DA4F29F7E460}"/>
                </a:ext>
              </a:extLst>
            </p:cNvPr>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4" name="Google Shape;11788;p80">
              <a:extLst>
                <a:ext uri="{FF2B5EF4-FFF2-40B4-BE49-F238E27FC236}">
                  <a16:creationId xmlns:a16="http://schemas.microsoft.com/office/drawing/2014/main" id="{031BE724-DAE4-AC34-332E-C51134282692}"/>
                </a:ext>
              </a:extLst>
            </p:cNvPr>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5" name="Google Shape;11789;p80">
              <a:extLst>
                <a:ext uri="{FF2B5EF4-FFF2-40B4-BE49-F238E27FC236}">
                  <a16:creationId xmlns:a16="http://schemas.microsoft.com/office/drawing/2014/main" id="{F1BBAF28-F1C5-31AF-0E33-48DE60A71CE9}"/>
                </a:ext>
              </a:extLst>
            </p:cNvPr>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6" name="Google Shape;11790;p80">
              <a:extLst>
                <a:ext uri="{FF2B5EF4-FFF2-40B4-BE49-F238E27FC236}">
                  <a16:creationId xmlns:a16="http://schemas.microsoft.com/office/drawing/2014/main" id="{15D08A25-E556-B3C5-96D6-BA1582981D26}"/>
                </a:ext>
              </a:extLst>
            </p:cNvPr>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7" name="Google Shape;11791;p80">
              <a:extLst>
                <a:ext uri="{FF2B5EF4-FFF2-40B4-BE49-F238E27FC236}">
                  <a16:creationId xmlns:a16="http://schemas.microsoft.com/office/drawing/2014/main" id="{044CE732-C488-E022-D188-89C7D74F4187}"/>
                </a:ext>
              </a:extLst>
            </p:cNvPr>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8" name="Google Shape;11792;p80">
              <a:extLst>
                <a:ext uri="{FF2B5EF4-FFF2-40B4-BE49-F238E27FC236}">
                  <a16:creationId xmlns:a16="http://schemas.microsoft.com/office/drawing/2014/main" id="{25A20389-8AC3-6792-8279-FFF8966DC964}"/>
                </a:ext>
              </a:extLst>
            </p:cNvPr>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9" name="Google Shape;11793;p80">
              <a:extLst>
                <a:ext uri="{FF2B5EF4-FFF2-40B4-BE49-F238E27FC236}">
                  <a16:creationId xmlns:a16="http://schemas.microsoft.com/office/drawing/2014/main" id="{9B78AB2B-85AC-5575-DB1F-D31DF8A4DA72}"/>
                </a:ext>
              </a:extLst>
            </p:cNvPr>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0" name="Google Shape;11794;p80">
              <a:extLst>
                <a:ext uri="{FF2B5EF4-FFF2-40B4-BE49-F238E27FC236}">
                  <a16:creationId xmlns:a16="http://schemas.microsoft.com/office/drawing/2014/main" id="{5C8EA8C3-02EF-4CA1-A45F-074A063E7A2B}"/>
                </a:ext>
              </a:extLst>
            </p:cNvPr>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chemeClr val="bg1">
                <a:lumMod val="9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1" name="Google Shape;11795;p80">
              <a:extLst>
                <a:ext uri="{FF2B5EF4-FFF2-40B4-BE49-F238E27FC236}">
                  <a16:creationId xmlns:a16="http://schemas.microsoft.com/office/drawing/2014/main" id="{D8918FF6-6746-AB49-13E8-FDF6BCD4B040}"/>
                </a:ext>
              </a:extLst>
            </p:cNvPr>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2" name="Google Shape;11796;p80">
              <a:extLst>
                <a:ext uri="{FF2B5EF4-FFF2-40B4-BE49-F238E27FC236}">
                  <a16:creationId xmlns:a16="http://schemas.microsoft.com/office/drawing/2014/main" id="{7F37D37A-03F2-F28D-5847-D060BB052CA1}"/>
                </a:ext>
              </a:extLst>
            </p:cNvPr>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3" name="Google Shape;11797;p80">
              <a:extLst>
                <a:ext uri="{FF2B5EF4-FFF2-40B4-BE49-F238E27FC236}">
                  <a16:creationId xmlns:a16="http://schemas.microsoft.com/office/drawing/2014/main" id="{B0477293-4533-568B-140C-F9830AB5FBB1}"/>
                </a:ext>
              </a:extLst>
            </p:cNvPr>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4" name="Google Shape;11798;p80">
              <a:extLst>
                <a:ext uri="{FF2B5EF4-FFF2-40B4-BE49-F238E27FC236}">
                  <a16:creationId xmlns:a16="http://schemas.microsoft.com/office/drawing/2014/main" id="{42396105-3987-1C45-370D-8C533E3EA498}"/>
                </a:ext>
              </a:extLst>
            </p:cNvPr>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5" name="Google Shape;11799;p80">
              <a:extLst>
                <a:ext uri="{FF2B5EF4-FFF2-40B4-BE49-F238E27FC236}">
                  <a16:creationId xmlns:a16="http://schemas.microsoft.com/office/drawing/2014/main" id="{1A91236C-8519-3C3C-D784-E2F4BBA07A5F}"/>
                </a:ext>
              </a:extLst>
            </p:cNvPr>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6" name="Google Shape;11800;p80">
              <a:extLst>
                <a:ext uri="{FF2B5EF4-FFF2-40B4-BE49-F238E27FC236}">
                  <a16:creationId xmlns:a16="http://schemas.microsoft.com/office/drawing/2014/main" id="{611BAB85-D632-DC07-0834-8A3E1BE12D93}"/>
                </a:ext>
              </a:extLst>
            </p:cNvPr>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7" name="Google Shape;11801;p80">
              <a:extLst>
                <a:ext uri="{FF2B5EF4-FFF2-40B4-BE49-F238E27FC236}">
                  <a16:creationId xmlns:a16="http://schemas.microsoft.com/office/drawing/2014/main" id="{7D0B6ADC-4898-737F-A8D9-B53F8DDD8124}"/>
                </a:ext>
              </a:extLst>
            </p:cNvPr>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8" name="Google Shape;11802;p80">
              <a:extLst>
                <a:ext uri="{FF2B5EF4-FFF2-40B4-BE49-F238E27FC236}">
                  <a16:creationId xmlns:a16="http://schemas.microsoft.com/office/drawing/2014/main" id="{DA5AC24D-CB36-8ED3-48ED-BADD8B34DAA5}"/>
                </a:ext>
              </a:extLst>
            </p:cNvPr>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19" name="Google Shape;11803;p80">
              <a:extLst>
                <a:ext uri="{FF2B5EF4-FFF2-40B4-BE49-F238E27FC236}">
                  <a16:creationId xmlns:a16="http://schemas.microsoft.com/office/drawing/2014/main" id="{62AC69B5-8916-A39B-2676-11D67F9E1BDD}"/>
                </a:ext>
              </a:extLst>
            </p:cNvPr>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331" name="Google Shape;9965;p80">
            <a:extLst>
              <a:ext uri="{FF2B5EF4-FFF2-40B4-BE49-F238E27FC236}">
                <a16:creationId xmlns:a16="http://schemas.microsoft.com/office/drawing/2014/main" id="{2209E308-BC55-A959-8332-2A10E4FF6C42}"/>
              </a:ext>
            </a:extLst>
          </p:cNvPr>
          <p:cNvSpPr/>
          <p:nvPr/>
        </p:nvSpPr>
        <p:spPr>
          <a:xfrm>
            <a:off x="1685119" y="3589454"/>
            <a:ext cx="200370" cy="225549"/>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chemeClr val="bg1">
              <a:lumMod val="9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2" name="Google Shape;9966;p80">
            <a:extLst>
              <a:ext uri="{FF2B5EF4-FFF2-40B4-BE49-F238E27FC236}">
                <a16:creationId xmlns:a16="http://schemas.microsoft.com/office/drawing/2014/main" id="{11FCA44E-154C-85B9-B14D-8F5231C7A1E8}"/>
              </a:ext>
            </a:extLst>
          </p:cNvPr>
          <p:cNvSpPr/>
          <p:nvPr/>
        </p:nvSpPr>
        <p:spPr>
          <a:xfrm>
            <a:off x="1740242" y="3741715"/>
            <a:ext cx="145247" cy="73288"/>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3" name="Google Shape;9967;p80">
            <a:extLst>
              <a:ext uri="{FF2B5EF4-FFF2-40B4-BE49-F238E27FC236}">
                <a16:creationId xmlns:a16="http://schemas.microsoft.com/office/drawing/2014/main" id="{91D7ADE3-0403-D5F2-FBE3-74D5F11B55C8}"/>
              </a:ext>
            </a:extLst>
          </p:cNvPr>
          <p:cNvSpPr/>
          <p:nvPr/>
        </p:nvSpPr>
        <p:spPr>
          <a:xfrm>
            <a:off x="1879433" y="3487515"/>
            <a:ext cx="390143" cy="240835"/>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chemeClr val="bg1">
              <a:lumMod val="9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4" name="Google Shape;9968;p80">
            <a:extLst>
              <a:ext uri="{FF2B5EF4-FFF2-40B4-BE49-F238E27FC236}">
                <a16:creationId xmlns:a16="http://schemas.microsoft.com/office/drawing/2014/main" id="{DE00B66D-188A-1FFD-9EBD-7E6F5AC2C36C}"/>
              </a:ext>
            </a:extLst>
          </p:cNvPr>
          <p:cNvSpPr/>
          <p:nvPr/>
        </p:nvSpPr>
        <p:spPr>
          <a:xfrm>
            <a:off x="1879433" y="3578820"/>
            <a:ext cx="79196" cy="149530"/>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5" name="Google Shape;9969;p80">
            <a:extLst>
              <a:ext uri="{FF2B5EF4-FFF2-40B4-BE49-F238E27FC236}">
                <a16:creationId xmlns:a16="http://schemas.microsoft.com/office/drawing/2014/main" id="{D019BD85-3690-2CB5-4248-599B62F5F0C4}"/>
              </a:ext>
            </a:extLst>
          </p:cNvPr>
          <p:cNvSpPr/>
          <p:nvPr/>
        </p:nvSpPr>
        <p:spPr>
          <a:xfrm>
            <a:off x="1982258" y="3558330"/>
            <a:ext cx="112425" cy="71626"/>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6" name="Google Shape;9970;p80">
            <a:extLst>
              <a:ext uri="{FF2B5EF4-FFF2-40B4-BE49-F238E27FC236}">
                <a16:creationId xmlns:a16="http://schemas.microsoft.com/office/drawing/2014/main" id="{22F107ED-927E-7301-5CB8-55F9684FC4E4}"/>
              </a:ext>
            </a:extLst>
          </p:cNvPr>
          <p:cNvSpPr/>
          <p:nvPr/>
        </p:nvSpPr>
        <p:spPr>
          <a:xfrm>
            <a:off x="1816890" y="3572138"/>
            <a:ext cx="121617" cy="196493"/>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7" name="Google Shape;9971;p80">
            <a:extLst>
              <a:ext uri="{FF2B5EF4-FFF2-40B4-BE49-F238E27FC236}">
                <a16:creationId xmlns:a16="http://schemas.microsoft.com/office/drawing/2014/main" id="{BE477575-2C99-1F7E-44AD-873F28BFEB76}"/>
              </a:ext>
            </a:extLst>
          </p:cNvPr>
          <p:cNvSpPr/>
          <p:nvPr/>
        </p:nvSpPr>
        <p:spPr>
          <a:xfrm>
            <a:off x="1873785" y="3719821"/>
            <a:ext cx="64723" cy="48810"/>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pic>
        <p:nvPicPr>
          <p:cNvPr id="100" name="Graphic 99" descr="Heart with solid fill">
            <a:extLst>
              <a:ext uri="{FF2B5EF4-FFF2-40B4-BE49-F238E27FC236}">
                <a16:creationId xmlns:a16="http://schemas.microsoft.com/office/drawing/2014/main" id="{052950A8-B89E-E89B-5749-6BB945021AD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866816" y="3241355"/>
            <a:ext cx="308070" cy="308070"/>
          </a:xfrm>
          <a:prstGeom prst="rect">
            <a:avLst/>
          </a:prstGeom>
        </p:spPr>
      </p:pic>
    </p:spTree>
    <p:extLst>
      <p:ext uri="{BB962C8B-B14F-4D97-AF65-F5344CB8AC3E}">
        <p14:creationId xmlns:p14="http://schemas.microsoft.com/office/powerpoint/2010/main" val="251013117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 name="TextBox 177">
            <a:extLst>
              <a:ext uri="{FF2B5EF4-FFF2-40B4-BE49-F238E27FC236}">
                <a16:creationId xmlns:a16="http://schemas.microsoft.com/office/drawing/2014/main" id="{DEE229AA-6D53-6494-A328-0C7AD614C70E}"/>
              </a:ext>
            </a:extLst>
          </p:cNvPr>
          <p:cNvSpPr txBox="1"/>
          <p:nvPr/>
        </p:nvSpPr>
        <p:spPr>
          <a:xfrm>
            <a:off x="4670884" y="3481350"/>
            <a:ext cx="2309446"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26650"/>
                </a:solidFill>
                <a:effectLst/>
                <a:uLnTx/>
                <a:uFillTx/>
                <a:latin typeface="Century Gothic" panose="020B0502020202020204" pitchFamily="34" charset="0"/>
                <a:ea typeface="+mn-ea"/>
                <a:cs typeface="+mn-cs"/>
              </a:rPr>
              <a:t>Strategies to improve patient adherence</a:t>
            </a:r>
          </a:p>
        </p:txBody>
      </p:sp>
      <p:cxnSp>
        <p:nvCxnSpPr>
          <p:cNvPr id="185" name="Straight Connector 184">
            <a:extLst>
              <a:ext uri="{FF2B5EF4-FFF2-40B4-BE49-F238E27FC236}">
                <a16:creationId xmlns:a16="http://schemas.microsoft.com/office/drawing/2014/main" id="{D210E270-4F8F-F248-621E-86117913C062}"/>
              </a:ext>
            </a:extLst>
          </p:cNvPr>
          <p:cNvCxnSpPr>
            <a:cxnSpLocks/>
          </p:cNvCxnSpPr>
          <p:nvPr/>
        </p:nvCxnSpPr>
        <p:spPr>
          <a:xfrm flipH="1">
            <a:off x="4324336" y="4361868"/>
            <a:ext cx="590201" cy="73934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2AF73304-6340-91BC-9CF8-9C6C73438662}"/>
              </a:ext>
            </a:extLst>
          </p:cNvPr>
          <p:cNvCxnSpPr/>
          <p:nvPr/>
        </p:nvCxnSpPr>
        <p:spPr>
          <a:xfrm flipH="1">
            <a:off x="6411044" y="2557304"/>
            <a:ext cx="633046" cy="8564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3C6F2D7F-422B-DA92-6384-D444620F8087}"/>
              </a:ext>
            </a:extLst>
          </p:cNvPr>
          <p:cNvCxnSpPr>
            <a:cxnSpLocks/>
          </p:cNvCxnSpPr>
          <p:nvPr/>
        </p:nvCxnSpPr>
        <p:spPr>
          <a:xfrm flipH="1" flipV="1">
            <a:off x="6622454" y="4336779"/>
            <a:ext cx="564318" cy="73897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375EC7EC-B137-79E1-1EFE-E33B4EF7C4FE}"/>
              </a:ext>
            </a:extLst>
          </p:cNvPr>
          <p:cNvCxnSpPr>
            <a:cxnSpLocks/>
          </p:cNvCxnSpPr>
          <p:nvPr/>
        </p:nvCxnSpPr>
        <p:spPr>
          <a:xfrm flipH="1" flipV="1">
            <a:off x="4640859" y="2582885"/>
            <a:ext cx="644769" cy="830997"/>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BCCAF641-21CA-4281-1239-0B205CDC216C}"/>
              </a:ext>
            </a:extLst>
          </p:cNvPr>
          <p:cNvCxnSpPr>
            <a:cxnSpLocks/>
          </p:cNvCxnSpPr>
          <p:nvPr/>
        </p:nvCxnSpPr>
        <p:spPr>
          <a:xfrm flipH="1" flipV="1">
            <a:off x="6864387" y="3829258"/>
            <a:ext cx="2301580" cy="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76ACFAC1-29F0-0E23-D7C4-CB87932625B6}"/>
              </a:ext>
            </a:extLst>
          </p:cNvPr>
          <p:cNvCxnSpPr>
            <a:cxnSpLocks/>
          </p:cNvCxnSpPr>
          <p:nvPr/>
        </p:nvCxnSpPr>
        <p:spPr>
          <a:xfrm flipH="1">
            <a:off x="2472090" y="3791953"/>
            <a:ext cx="233306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12677116-0C3D-EE43-B18E-9FADDE174FEC}"/>
              </a:ext>
            </a:extLst>
          </p:cNvPr>
          <p:cNvCxnSpPr>
            <a:cxnSpLocks/>
          </p:cNvCxnSpPr>
          <p:nvPr/>
        </p:nvCxnSpPr>
        <p:spPr>
          <a:xfrm flipH="1">
            <a:off x="7186772" y="5065620"/>
            <a:ext cx="51784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5419C1C8-FE9D-9C9C-ACFA-215252C7EEA0}"/>
              </a:ext>
            </a:extLst>
          </p:cNvPr>
          <p:cNvCxnSpPr>
            <a:cxnSpLocks/>
          </p:cNvCxnSpPr>
          <p:nvPr/>
        </p:nvCxnSpPr>
        <p:spPr>
          <a:xfrm flipH="1">
            <a:off x="3806491" y="5101213"/>
            <a:ext cx="51784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94046F1-C060-6B7D-0C15-03FB5C23521A}"/>
              </a:ext>
            </a:extLst>
          </p:cNvPr>
          <p:cNvCxnSpPr>
            <a:cxnSpLocks/>
          </p:cNvCxnSpPr>
          <p:nvPr/>
        </p:nvCxnSpPr>
        <p:spPr>
          <a:xfrm flipH="1">
            <a:off x="4126121" y="2595032"/>
            <a:ext cx="517845"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C8D51B8A-8AE9-EE92-3170-4586365F7B3C}"/>
              </a:ext>
            </a:extLst>
          </p:cNvPr>
          <p:cNvCxnSpPr>
            <a:cxnSpLocks/>
          </p:cNvCxnSpPr>
          <p:nvPr/>
        </p:nvCxnSpPr>
        <p:spPr>
          <a:xfrm flipH="1">
            <a:off x="7044090" y="2557304"/>
            <a:ext cx="517845"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7965B15D-B2D8-EAB6-6F79-50FBA263F453}"/>
              </a:ext>
            </a:extLst>
          </p:cNvPr>
          <p:cNvSpPr/>
          <p:nvPr/>
        </p:nvSpPr>
        <p:spPr>
          <a:xfrm>
            <a:off x="3568782" y="2072015"/>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197" name="Oval 196">
            <a:extLst>
              <a:ext uri="{FF2B5EF4-FFF2-40B4-BE49-F238E27FC236}">
                <a16:creationId xmlns:a16="http://schemas.microsoft.com/office/drawing/2014/main" id="{6265371E-B926-A436-E672-EA7E8FE6A098}"/>
              </a:ext>
            </a:extLst>
          </p:cNvPr>
          <p:cNvSpPr/>
          <p:nvPr/>
        </p:nvSpPr>
        <p:spPr>
          <a:xfrm>
            <a:off x="7469140" y="2107184"/>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198" name="Oval 197">
            <a:extLst>
              <a:ext uri="{FF2B5EF4-FFF2-40B4-BE49-F238E27FC236}">
                <a16:creationId xmlns:a16="http://schemas.microsoft.com/office/drawing/2014/main" id="{6313D5DF-DC62-7460-3006-D78C6F77F917}"/>
              </a:ext>
            </a:extLst>
          </p:cNvPr>
          <p:cNvSpPr/>
          <p:nvPr/>
        </p:nvSpPr>
        <p:spPr>
          <a:xfrm>
            <a:off x="7657524" y="4660255"/>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0" name="Oval 199">
            <a:extLst>
              <a:ext uri="{FF2B5EF4-FFF2-40B4-BE49-F238E27FC236}">
                <a16:creationId xmlns:a16="http://schemas.microsoft.com/office/drawing/2014/main" id="{B09F13ED-6AD2-B21D-A1D9-4DE59E3AF55A}"/>
              </a:ext>
            </a:extLst>
          </p:cNvPr>
          <p:cNvSpPr/>
          <p:nvPr/>
        </p:nvSpPr>
        <p:spPr>
          <a:xfrm>
            <a:off x="3063992" y="4685059"/>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1" name="Oval 200">
            <a:extLst>
              <a:ext uri="{FF2B5EF4-FFF2-40B4-BE49-F238E27FC236}">
                <a16:creationId xmlns:a16="http://schemas.microsoft.com/office/drawing/2014/main" id="{3139F18C-EBB4-D82A-5A05-819E8F312344}"/>
              </a:ext>
            </a:extLst>
          </p:cNvPr>
          <p:cNvSpPr/>
          <p:nvPr/>
        </p:nvSpPr>
        <p:spPr>
          <a:xfrm>
            <a:off x="1872273" y="3359791"/>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2" name="Oval 201">
            <a:extLst>
              <a:ext uri="{FF2B5EF4-FFF2-40B4-BE49-F238E27FC236}">
                <a16:creationId xmlns:a16="http://schemas.microsoft.com/office/drawing/2014/main" id="{5AD5E5E8-181D-3CE6-54D4-D5F587081ABA}"/>
              </a:ext>
            </a:extLst>
          </p:cNvPr>
          <p:cNvSpPr/>
          <p:nvPr/>
        </p:nvSpPr>
        <p:spPr>
          <a:xfrm>
            <a:off x="9046122" y="3359791"/>
            <a:ext cx="840230" cy="840230"/>
          </a:xfrm>
          <a:prstGeom prst="ellipse">
            <a:avLst/>
          </a:prstGeom>
          <a:solidFill>
            <a:srgbClr val="0070C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3" name="Oval 202">
            <a:extLst>
              <a:ext uri="{FF2B5EF4-FFF2-40B4-BE49-F238E27FC236}">
                <a16:creationId xmlns:a16="http://schemas.microsoft.com/office/drawing/2014/main" id="{58766238-6900-2AF1-43DA-0AA44F9D8D73}"/>
              </a:ext>
            </a:extLst>
          </p:cNvPr>
          <p:cNvSpPr>
            <a:spLocks noChangeAspect="1"/>
          </p:cNvSpPr>
          <p:nvPr/>
        </p:nvSpPr>
        <p:spPr>
          <a:xfrm>
            <a:off x="5182940" y="3287467"/>
            <a:ext cx="144000" cy="144000"/>
          </a:xfrm>
          <a:prstGeom prst="ellipse">
            <a:avLst/>
          </a:prstGeom>
          <a:solidFill>
            <a:schemeClr val="accent6"/>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4" name="Oval 203">
            <a:extLst>
              <a:ext uri="{FF2B5EF4-FFF2-40B4-BE49-F238E27FC236}">
                <a16:creationId xmlns:a16="http://schemas.microsoft.com/office/drawing/2014/main" id="{AE8EBDA3-1B09-DD7B-B0D9-162D2BF5111B}"/>
              </a:ext>
            </a:extLst>
          </p:cNvPr>
          <p:cNvSpPr>
            <a:spLocks noChangeAspect="1"/>
          </p:cNvSpPr>
          <p:nvPr/>
        </p:nvSpPr>
        <p:spPr>
          <a:xfrm>
            <a:off x="4770537" y="3739047"/>
            <a:ext cx="144000" cy="144000"/>
          </a:xfrm>
          <a:prstGeom prst="ellipse">
            <a:avLst/>
          </a:prstGeom>
          <a:solidFill>
            <a:schemeClr val="accent6"/>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5" name="Oval 204">
            <a:extLst>
              <a:ext uri="{FF2B5EF4-FFF2-40B4-BE49-F238E27FC236}">
                <a16:creationId xmlns:a16="http://schemas.microsoft.com/office/drawing/2014/main" id="{4A9CC04D-C75F-A4E4-2DAB-CB67ADA148C1}"/>
              </a:ext>
            </a:extLst>
          </p:cNvPr>
          <p:cNvSpPr>
            <a:spLocks noChangeAspect="1"/>
          </p:cNvSpPr>
          <p:nvPr/>
        </p:nvSpPr>
        <p:spPr>
          <a:xfrm>
            <a:off x="4857209" y="4269309"/>
            <a:ext cx="144000" cy="144000"/>
          </a:xfrm>
          <a:prstGeom prst="ellipse">
            <a:avLst/>
          </a:prstGeom>
          <a:solidFill>
            <a:schemeClr val="accent6"/>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7" name="Oval 206">
            <a:extLst>
              <a:ext uri="{FF2B5EF4-FFF2-40B4-BE49-F238E27FC236}">
                <a16:creationId xmlns:a16="http://schemas.microsoft.com/office/drawing/2014/main" id="{BAEF23CA-A8A3-4953-15EF-48C11C3DC31D}"/>
              </a:ext>
            </a:extLst>
          </p:cNvPr>
          <p:cNvSpPr>
            <a:spLocks noChangeAspect="1"/>
          </p:cNvSpPr>
          <p:nvPr/>
        </p:nvSpPr>
        <p:spPr>
          <a:xfrm>
            <a:off x="6556368" y="4254195"/>
            <a:ext cx="144000" cy="144000"/>
          </a:xfrm>
          <a:prstGeom prst="ellipse">
            <a:avLst/>
          </a:prstGeom>
          <a:solidFill>
            <a:schemeClr val="accent6"/>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8" name="Oval 207">
            <a:extLst>
              <a:ext uri="{FF2B5EF4-FFF2-40B4-BE49-F238E27FC236}">
                <a16:creationId xmlns:a16="http://schemas.microsoft.com/office/drawing/2014/main" id="{DC30DDBF-8A9C-F789-9E3B-068AAD877EC7}"/>
              </a:ext>
            </a:extLst>
          </p:cNvPr>
          <p:cNvSpPr>
            <a:spLocks noChangeAspect="1"/>
          </p:cNvSpPr>
          <p:nvPr/>
        </p:nvSpPr>
        <p:spPr>
          <a:xfrm>
            <a:off x="6369732" y="3306591"/>
            <a:ext cx="144000" cy="144000"/>
          </a:xfrm>
          <a:prstGeom prst="ellipse">
            <a:avLst/>
          </a:prstGeom>
          <a:solidFill>
            <a:schemeClr val="accent6"/>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09" name="Oval 208">
            <a:extLst>
              <a:ext uri="{FF2B5EF4-FFF2-40B4-BE49-F238E27FC236}">
                <a16:creationId xmlns:a16="http://schemas.microsoft.com/office/drawing/2014/main" id="{65B12136-9F5A-E86D-3C4E-6A375FB1775D}"/>
              </a:ext>
            </a:extLst>
          </p:cNvPr>
          <p:cNvSpPr>
            <a:spLocks noChangeAspect="1"/>
          </p:cNvSpPr>
          <p:nvPr/>
        </p:nvSpPr>
        <p:spPr>
          <a:xfrm>
            <a:off x="6810239" y="3757258"/>
            <a:ext cx="144000" cy="144000"/>
          </a:xfrm>
          <a:prstGeom prst="ellipse">
            <a:avLst/>
          </a:prstGeom>
          <a:solidFill>
            <a:schemeClr val="accent6"/>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0" tIns="756000" rIns="648000" bIns="0"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endParaRPr kumimoji="0" lang="en-US" sz="1600" b="1" i="0" u="none" strike="noStrike" kern="1200" cap="none" spc="0" normalizeH="0" baseline="0" noProof="0" err="1">
              <a:ln>
                <a:noFill/>
              </a:ln>
              <a:solidFill>
                <a:srgbClr val="FFFFFF"/>
              </a:solidFill>
              <a:effectLst/>
              <a:uLnTx/>
              <a:uFillTx/>
              <a:latin typeface="Century Gothic" panose="020B0502020202020204" pitchFamily="34" charset="0"/>
              <a:ea typeface="+mn-ea"/>
              <a:cs typeface="+mn-cs"/>
            </a:endParaRPr>
          </a:p>
        </p:txBody>
      </p:sp>
      <p:sp>
        <p:nvSpPr>
          <p:cNvPr id="210" name="TextBox 209">
            <a:extLst>
              <a:ext uri="{FF2B5EF4-FFF2-40B4-BE49-F238E27FC236}">
                <a16:creationId xmlns:a16="http://schemas.microsoft.com/office/drawing/2014/main" id="{84203044-E0DA-17A0-2E40-5E66FE454D75}"/>
              </a:ext>
            </a:extLst>
          </p:cNvPr>
          <p:cNvSpPr txBox="1"/>
          <p:nvPr/>
        </p:nvSpPr>
        <p:spPr>
          <a:xfrm>
            <a:off x="-6590" y="3413760"/>
            <a:ext cx="1829467"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70C0"/>
                </a:solidFill>
                <a:effectLst/>
                <a:uLnTx/>
                <a:uFillTx/>
                <a:latin typeface="Century Gothic" panose="020B0502020202020204" pitchFamily="34" charset="0"/>
                <a:ea typeface="+mn-ea"/>
                <a:cs typeface="+mn-cs"/>
              </a:rPr>
              <a:t>Routinely check for nonadherence</a:t>
            </a:r>
          </a:p>
        </p:txBody>
      </p:sp>
      <p:sp>
        <p:nvSpPr>
          <p:cNvPr id="211" name="TextBox 210">
            <a:extLst>
              <a:ext uri="{FF2B5EF4-FFF2-40B4-BE49-F238E27FC236}">
                <a16:creationId xmlns:a16="http://schemas.microsoft.com/office/drawing/2014/main" id="{1F024BF1-49DA-CD10-4BA5-FA061341C32D}"/>
              </a:ext>
            </a:extLst>
          </p:cNvPr>
          <p:cNvSpPr txBox="1"/>
          <p:nvPr/>
        </p:nvSpPr>
        <p:spPr>
          <a:xfrm>
            <a:off x="9992915" y="3442988"/>
            <a:ext cx="173702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70C0"/>
                </a:solidFill>
                <a:effectLst/>
                <a:uLnTx/>
                <a:uFillTx/>
                <a:latin typeface="Century Gothic" panose="020B0502020202020204" pitchFamily="34" charset="0"/>
                <a:ea typeface="+mn-ea"/>
                <a:cs typeface="+mn-cs"/>
              </a:rPr>
              <a:t>Early follow-up visits and short-term treatment goals</a:t>
            </a:r>
          </a:p>
        </p:txBody>
      </p:sp>
      <p:sp>
        <p:nvSpPr>
          <p:cNvPr id="212" name="TextBox 211">
            <a:extLst>
              <a:ext uri="{FF2B5EF4-FFF2-40B4-BE49-F238E27FC236}">
                <a16:creationId xmlns:a16="http://schemas.microsoft.com/office/drawing/2014/main" id="{AE20F594-7015-DDCC-7B86-CD0F25B48A74}"/>
              </a:ext>
            </a:extLst>
          </p:cNvPr>
          <p:cNvSpPr txBox="1"/>
          <p:nvPr/>
        </p:nvSpPr>
        <p:spPr>
          <a:xfrm>
            <a:off x="765930" y="1965835"/>
            <a:ext cx="2786801"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70C0"/>
                </a:solidFill>
                <a:effectLst/>
                <a:uLnTx/>
                <a:uFillTx/>
                <a:latin typeface="Century Gothic" panose="020B0502020202020204" pitchFamily="34" charset="0"/>
                <a:ea typeface="+mn-ea"/>
                <a:cs typeface="+mn-cs"/>
              </a:rPr>
              <a:t>Therapeutic Patient Education</a:t>
            </a:r>
          </a:p>
        </p:txBody>
      </p:sp>
      <p:sp>
        <p:nvSpPr>
          <p:cNvPr id="214" name="TextBox 213">
            <a:extLst>
              <a:ext uri="{FF2B5EF4-FFF2-40B4-BE49-F238E27FC236}">
                <a16:creationId xmlns:a16="http://schemas.microsoft.com/office/drawing/2014/main" id="{B5DD7E9A-1B80-D0D5-0B5A-A59051438847}"/>
              </a:ext>
            </a:extLst>
          </p:cNvPr>
          <p:cNvSpPr txBox="1"/>
          <p:nvPr/>
        </p:nvSpPr>
        <p:spPr>
          <a:xfrm>
            <a:off x="8569060" y="4838811"/>
            <a:ext cx="244068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70C0"/>
                </a:solidFill>
                <a:effectLst/>
                <a:uLnTx/>
                <a:uFillTx/>
                <a:latin typeface="Century Gothic" panose="020B0502020202020204" pitchFamily="34" charset="0"/>
                <a:ea typeface="+mn-ea"/>
                <a:cs typeface="+mn-cs"/>
              </a:rPr>
              <a:t>Minimizing treatment costs</a:t>
            </a:r>
          </a:p>
        </p:txBody>
      </p:sp>
      <p:sp>
        <p:nvSpPr>
          <p:cNvPr id="215" name="TextBox 214">
            <a:extLst>
              <a:ext uri="{FF2B5EF4-FFF2-40B4-BE49-F238E27FC236}">
                <a16:creationId xmlns:a16="http://schemas.microsoft.com/office/drawing/2014/main" id="{825770BF-2A55-4474-26BF-C901DBB087FF}"/>
              </a:ext>
            </a:extLst>
          </p:cNvPr>
          <p:cNvSpPr txBox="1"/>
          <p:nvPr/>
        </p:nvSpPr>
        <p:spPr>
          <a:xfrm>
            <a:off x="1247084" y="4800570"/>
            <a:ext cx="1763571"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70C0"/>
                </a:solidFill>
                <a:effectLst/>
                <a:uLnTx/>
                <a:uFillTx/>
                <a:latin typeface="Century Gothic" panose="020B0502020202020204" pitchFamily="34" charset="0"/>
                <a:ea typeface="+mn-ea"/>
                <a:cs typeface="+mn-cs"/>
              </a:rPr>
              <a:t>Reminder programs</a:t>
            </a:r>
          </a:p>
        </p:txBody>
      </p:sp>
      <p:sp>
        <p:nvSpPr>
          <p:cNvPr id="216" name="TextBox 215">
            <a:extLst>
              <a:ext uri="{FF2B5EF4-FFF2-40B4-BE49-F238E27FC236}">
                <a16:creationId xmlns:a16="http://schemas.microsoft.com/office/drawing/2014/main" id="{9C6FB057-D9C4-E9B6-4D8E-CEDBBED4CEC6}"/>
              </a:ext>
            </a:extLst>
          </p:cNvPr>
          <p:cNvSpPr txBox="1"/>
          <p:nvPr/>
        </p:nvSpPr>
        <p:spPr>
          <a:xfrm>
            <a:off x="8280215" y="2123246"/>
            <a:ext cx="39442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70C0"/>
                </a:solidFill>
                <a:effectLst/>
                <a:uLnTx/>
                <a:uFillTx/>
                <a:latin typeface="Century Gothic" panose="020B0502020202020204" pitchFamily="34" charset="0"/>
                <a:ea typeface="+mn-ea"/>
                <a:cs typeface="+mn-cs"/>
              </a:rPr>
              <a:t>Simplifying Treatment Regimens</a:t>
            </a:r>
          </a:p>
        </p:txBody>
      </p:sp>
      <p:grpSp>
        <p:nvGrpSpPr>
          <p:cNvPr id="290" name="Google Shape;10184;p80">
            <a:extLst>
              <a:ext uri="{FF2B5EF4-FFF2-40B4-BE49-F238E27FC236}">
                <a16:creationId xmlns:a16="http://schemas.microsoft.com/office/drawing/2014/main" id="{23E58237-70AA-A577-9204-105DA3F5592A}"/>
              </a:ext>
            </a:extLst>
          </p:cNvPr>
          <p:cNvGrpSpPr/>
          <p:nvPr/>
        </p:nvGrpSpPr>
        <p:grpSpPr>
          <a:xfrm>
            <a:off x="9272530" y="3508281"/>
            <a:ext cx="500990" cy="497953"/>
            <a:chOff x="2180884" y="2888719"/>
            <a:chExt cx="376752" cy="374468"/>
          </a:xfrm>
        </p:grpSpPr>
        <p:sp>
          <p:nvSpPr>
            <p:cNvPr id="291" name="Google Shape;10185;p80">
              <a:extLst>
                <a:ext uri="{FF2B5EF4-FFF2-40B4-BE49-F238E27FC236}">
                  <a16:creationId xmlns:a16="http://schemas.microsoft.com/office/drawing/2014/main" id="{9A95A4FD-5419-C60C-94E2-146EA9CBB667}"/>
                </a:ext>
              </a:extLst>
            </p:cNvPr>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2" name="Google Shape;10186;p80">
              <a:extLst>
                <a:ext uri="{FF2B5EF4-FFF2-40B4-BE49-F238E27FC236}">
                  <a16:creationId xmlns:a16="http://schemas.microsoft.com/office/drawing/2014/main" id="{8708904C-CE3E-57B4-4197-BEB79ECD1BA7}"/>
                </a:ext>
              </a:extLst>
            </p:cNvPr>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3" name="Google Shape;10187;p80">
              <a:extLst>
                <a:ext uri="{FF2B5EF4-FFF2-40B4-BE49-F238E27FC236}">
                  <a16:creationId xmlns:a16="http://schemas.microsoft.com/office/drawing/2014/main" id="{19FA9434-BA83-30F5-675B-3D1FF8F801E3}"/>
                </a:ext>
              </a:extLst>
            </p:cNvPr>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4" name="Google Shape;10188;p80">
              <a:extLst>
                <a:ext uri="{FF2B5EF4-FFF2-40B4-BE49-F238E27FC236}">
                  <a16:creationId xmlns:a16="http://schemas.microsoft.com/office/drawing/2014/main" id="{8943A39B-755D-21F1-97E5-D04C5A62EB98}"/>
                </a:ext>
              </a:extLst>
            </p:cNvPr>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5" name="Google Shape;10189;p80">
              <a:extLst>
                <a:ext uri="{FF2B5EF4-FFF2-40B4-BE49-F238E27FC236}">
                  <a16:creationId xmlns:a16="http://schemas.microsoft.com/office/drawing/2014/main" id="{BD1F1715-A7A0-8CFC-FB6F-1FED227856EF}"/>
                </a:ext>
              </a:extLst>
            </p:cNvPr>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6" name="Google Shape;10190;p80">
              <a:extLst>
                <a:ext uri="{FF2B5EF4-FFF2-40B4-BE49-F238E27FC236}">
                  <a16:creationId xmlns:a16="http://schemas.microsoft.com/office/drawing/2014/main" id="{3E787428-73EF-7237-4748-19183D4001AF}"/>
                </a:ext>
              </a:extLst>
            </p:cNvPr>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7" name="Google Shape;10191;p80">
              <a:extLst>
                <a:ext uri="{FF2B5EF4-FFF2-40B4-BE49-F238E27FC236}">
                  <a16:creationId xmlns:a16="http://schemas.microsoft.com/office/drawing/2014/main" id="{9BDCA8FE-6FA5-BE47-D63A-34A61CDF1272}"/>
                </a:ext>
              </a:extLst>
            </p:cNvPr>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8" name="Google Shape;10192;p80">
              <a:extLst>
                <a:ext uri="{FF2B5EF4-FFF2-40B4-BE49-F238E27FC236}">
                  <a16:creationId xmlns:a16="http://schemas.microsoft.com/office/drawing/2014/main" id="{93D2240F-690F-5FAE-1770-64905DF249AC}"/>
                </a:ext>
              </a:extLst>
            </p:cNvPr>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99" name="Google Shape;10193;p80">
              <a:extLst>
                <a:ext uri="{FF2B5EF4-FFF2-40B4-BE49-F238E27FC236}">
                  <a16:creationId xmlns:a16="http://schemas.microsoft.com/office/drawing/2014/main" id="{E2D84F2B-A12A-07CD-4C45-C32140254300}"/>
                </a:ext>
              </a:extLst>
            </p:cNvPr>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0" name="Google Shape;10194;p80">
              <a:extLst>
                <a:ext uri="{FF2B5EF4-FFF2-40B4-BE49-F238E27FC236}">
                  <a16:creationId xmlns:a16="http://schemas.microsoft.com/office/drawing/2014/main" id="{686815CA-2037-C474-57F2-D2CBC4BFA00B}"/>
                </a:ext>
              </a:extLst>
            </p:cNvPr>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1" name="Google Shape;10195;p80">
              <a:extLst>
                <a:ext uri="{FF2B5EF4-FFF2-40B4-BE49-F238E27FC236}">
                  <a16:creationId xmlns:a16="http://schemas.microsoft.com/office/drawing/2014/main" id="{64267B58-E21A-EA2D-3675-524BF50FDA6B}"/>
                </a:ext>
              </a:extLst>
            </p:cNvPr>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2" name="Google Shape;10196;p80">
              <a:extLst>
                <a:ext uri="{FF2B5EF4-FFF2-40B4-BE49-F238E27FC236}">
                  <a16:creationId xmlns:a16="http://schemas.microsoft.com/office/drawing/2014/main" id="{DBE313CE-1561-3FD0-045D-99FB55886904}"/>
                </a:ext>
              </a:extLst>
            </p:cNvPr>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3" name="Google Shape;10197;p80">
              <a:extLst>
                <a:ext uri="{FF2B5EF4-FFF2-40B4-BE49-F238E27FC236}">
                  <a16:creationId xmlns:a16="http://schemas.microsoft.com/office/drawing/2014/main" id="{BB17BB9B-F096-9049-E9BC-9EE81BA6384C}"/>
                </a:ext>
              </a:extLst>
            </p:cNvPr>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04" name="Google Shape;10198;p80">
              <a:extLst>
                <a:ext uri="{FF2B5EF4-FFF2-40B4-BE49-F238E27FC236}">
                  <a16:creationId xmlns:a16="http://schemas.microsoft.com/office/drawing/2014/main" id="{992395FB-3874-E343-8B2F-0D7FADD89C64}"/>
                </a:ext>
              </a:extLst>
            </p:cNvPr>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320" name="TextBox 319">
            <a:extLst>
              <a:ext uri="{FF2B5EF4-FFF2-40B4-BE49-F238E27FC236}">
                <a16:creationId xmlns:a16="http://schemas.microsoft.com/office/drawing/2014/main" id="{3CF3D332-0897-08AE-B6D6-61891ED49062}"/>
              </a:ext>
            </a:extLst>
          </p:cNvPr>
          <p:cNvSpPr txBox="1"/>
          <p:nvPr/>
        </p:nvSpPr>
        <p:spPr>
          <a:xfrm>
            <a:off x="194564" y="3892639"/>
            <a:ext cx="1829468" cy="707886"/>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Develop differential diagnosis of non-adherence and tailor solution to problem</a:t>
            </a:r>
            <a:endParaRPr kumimoji="0" lang="fr-FR"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endParaRPr>
          </a:p>
        </p:txBody>
      </p:sp>
      <p:sp>
        <p:nvSpPr>
          <p:cNvPr id="321" name="TextBox 320">
            <a:extLst>
              <a:ext uri="{FF2B5EF4-FFF2-40B4-BE49-F238E27FC236}">
                <a16:creationId xmlns:a16="http://schemas.microsoft.com/office/drawing/2014/main" id="{C8CAF395-074A-459F-7A27-4D3BC12992CC}"/>
              </a:ext>
            </a:extLst>
          </p:cNvPr>
          <p:cNvSpPr txBox="1"/>
          <p:nvPr/>
        </p:nvSpPr>
        <p:spPr>
          <a:xfrm>
            <a:off x="1189515" y="2209325"/>
            <a:ext cx="2131463" cy="553998"/>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Written actions plans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Use of drawings, photographs, videos</a:t>
            </a:r>
          </a:p>
        </p:txBody>
      </p:sp>
      <p:sp>
        <p:nvSpPr>
          <p:cNvPr id="322" name="TextBox 321">
            <a:extLst>
              <a:ext uri="{FF2B5EF4-FFF2-40B4-BE49-F238E27FC236}">
                <a16:creationId xmlns:a16="http://schemas.microsoft.com/office/drawing/2014/main" id="{81604C86-A94A-E17C-515B-392E117B48F3}"/>
              </a:ext>
            </a:extLst>
          </p:cNvPr>
          <p:cNvSpPr txBox="1"/>
          <p:nvPr/>
        </p:nvSpPr>
        <p:spPr>
          <a:xfrm>
            <a:off x="8309370" y="2378020"/>
            <a:ext cx="3348994" cy="400110"/>
          </a:xfrm>
          <a:prstGeom prst="rect">
            <a:avLst/>
          </a:prstGeom>
          <a:noFill/>
        </p:spPr>
        <p:txBody>
          <a:bodyPr wrap="non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Once-daily combined pharmacological agents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Tailored to patient’s preferences and lifestyle</a:t>
            </a:r>
          </a:p>
        </p:txBody>
      </p:sp>
      <p:sp>
        <p:nvSpPr>
          <p:cNvPr id="323" name="TextBox 322">
            <a:extLst>
              <a:ext uri="{FF2B5EF4-FFF2-40B4-BE49-F238E27FC236}">
                <a16:creationId xmlns:a16="http://schemas.microsoft.com/office/drawing/2014/main" id="{F9BE541A-8457-AB44-3FD5-91536A40CEE3}"/>
              </a:ext>
            </a:extLst>
          </p:cNvPr>
          <p:cNvSpPr txBox="1"/>
          <p:nvPr/>
        </p:nvSpPr>
        <p:spPr>
          <a:xfrm>
            <a:off x="1479155" y="5115810"/>
            <a:ext cx="1588897" cy="70788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Emails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Phone calls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Text messages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Smartphone apps</a:t>
            </a:r>
          </a:p>
        </p:txBody>
      </p:sp>
      <p:grpSp>
        <p:nvGrpSpPr>
          <p:cNvPr id="324" name="Google Shape;9045;p79">
            <a:extLst>
              <a:ext uri="{FF2B5EF4-FFF2-40B4-BE49-F238E27FC236}">
                <a16:creationId xmlns:a16="http://schemas.microsoft.com/office/drawing/2014/main" id="{F12B0150-6240-3C25-6872-70572E5E74BC}"/>
              </a:ext>
            </a:extLst>
          </p:cNvPr>
          <p:cNvGrpSpPr/>
          <p:nvPr/>
        </p:nvGrpSpPr>
        <p:grpSpPr>
          <a:xfrm>
            <a:off x="3793247" y="2307393"/>
            <a:ext cx="373983" cy="363622"/>
            <a:chOff x="3512070" y="1956222"/>
            <a:chExt cx="373983" cy="363622"/>
          </a:xfrm>
        </p:grpSpPr>
        <p:sp>
          <p:nvSpPr>
            <p:cNvPr id="325" name="Google Shape;9046;p79">
              <a:extLst>
                <a:ext uri="{FF2B5EF4-FFF2-40B4-BE49-F238E27FC236}">
                  <a16:creationId xmlns:a16="http://schemas.microsoft.com/office/drawing/2014/main" id="{51CA9A30-33FA-DE22-3951-95CFF5A54432}"/>
                </a:ext>
              </a:extLst>
            </p:cNvPr>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26" name="Google Shape;9047;p79">
              <a:extLst>
                <a:ext uri="{FF2B5EF4-FFF2-40B4-BE49-F238E27FC236}">
                  <a16:creationId xmlns:a16="http://schemas.microsoft.com/office/drawing/2014/main" id="{00907866-DB42-2650-4098-6B6E9F9E4582}"/>
                </a:ext>
              </a:extLst>
            </p:cNvPr>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27" name="Google Shape;9048;p79">
              <a:extLst>
                <a:ext uri="{FF2B5EF4-FFF2-40B4-BE49-F238E27FC236}">
                  <a16:creationId xmlns:a16="http://schemas.microsoft.com/office/drawing/2014/main" id="{22E3EB2C-95AB-AB4A-BB3B-581CB135C467}"/>
                </a:ext>
              </a:extLst>
            </p:cNvPr>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28" name="Google Shape;9049;p79">
              <a:extLst>
                <a:ext uri="{FF2B5EF4-FFF2-40B4-BE49-F238E27FC236}">
                  <a16:creationId xmlns:a16="http://schemas.microsoft.com/office/drawing/2014/main" id="{E4F0B2DA-77E0-E1F1-788D-F296543A4B87}"/>
                </a:ext>
              </a:extLst>
            </p:cNvPr>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29" name="Google Shape;9050;p79">
              <a:extLst>
                <a:ext uri="{FF2B5EF4-FFF2-40B4-BE49-F238E27FC236}">
                  <a16:creationId xmlns:a16="http://schemas.microsoft.com/office/drawing/2014/main" id="{F834A1FE-564D-DD1A-B6B5-93C9B0888488}"/>
                </a:ext>
              </a:extLst>
            </p:cNvPr>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0" name="Google Shape;9051;p79">
              <a:extLst>
                <a:ext uri="{FF2B5EF4-FFF2-40B4-BE49-F238E27FC236}">
                  <a16:creationId xmlns:a16="http://schemas.microsoft.com/office/drawing/2014/main" id="{DCD5C90D-9F63-3811-F06E-AF82892F86A1}"/>
                </a:ext>
              </a:extLst>
            </p:cNvPr>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1" name="Google Shape;9052;p79">
              <a:extLst>
                <a:ext uri="{FF2B5EF4-FFF2-40B4-BE49-F238E27FC236}">
                  <a16:creationId xmlns:a16="http://schemas.microsoft.com/office/drawing/2014/main" id="{EB5F0326-59B9-D472-6F64-1C8D4A903B6C}"/>
                </a:ext>
              </a:extLst>
            </p:cNvPr>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2" name="Google Shape;9053;p79">
              <a:extLst>
                <a:ext uri="{FF2B5EF4-FFF2-40B4-BE49-F238E27FC236}">
                  <a16:creationId xmlns:a16="http://schemas.microsoft.com/office/drawing/2014/main" id="{F8A95078-395C-5F02-A673-02B3387226AC}"/>
                </a:ext>
              </a:extLst>
            </p:cNvPr>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3" name="Google Shape;9054;p79">
              <a:extLst>
                <a:ext uri="{FF2B5EF4-FFF2-40B4-BE49-F238E27FC236}">
                  <a16:creationId xmlns:a16="http://schemas.microsoft.com/office/drawing/2014/main" id="{8D419D3B-DEFB-8C58-9806-92483224FF34}"/>
                </a:ext>
              </a:extLst>
            </p:cNvPr>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4" name="Google Shape;9055;p79">
              <a:extLst>
                <a:ext uri="{FF2B5EF4-FFF2-40B4-BE49-F238E27FC236}">
                  <a16:creationId xmlns:a16="http://schemas.microsoft.com/office/drawing/2014/main" id="{CC07975D-76CA-F1EF-10A1-B1918877EE1F}"/>
                </a:ext>
              </a:extLst>
            </p:cNvPr>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5" name="Google Shape;9056;p79">
              <a:extLst>
                <a:ext uri="{FF2B5EF4-FFF2-40B4-BE49-F238E27FC236}">
                  <a16:creationId xmlns:a16="http://schemas.microsoft.com/office/drawing/2014/main" id="{2BB2768B-37C2-1C10-C759-021219416675}"/>
                </a:ext>
              </a:extLst>
            </p:cNvPr>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6" name="Google Shape;9057;p79">
              <a:extLst>
                <a:ext uri="{FF2B5EF4-FFF2-40B4-BE49-F238E27FC236}">
                  <a16:creationId xmlns:a16="http://schemas.microsoft.com/office/drawing/2014/main" id="{F808D3CE-D71D-A3FC-02D2-4040FDEB3ABE}"/>
                </a:ext>
              </a:extLst>
            </p:cNvPr>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7" name="Google Shape;9058;p79">
              <a:extLst>
                <a:ext uri="{FF2B5EF4-FFF2-40B4-BE49-F238E27FC236}">
                  <a16:creationId xmlns:a16="http://schemas.microsoft.com/office/drawing/2014/main" id="{3DF344FE-90BA-B518-7E76-93BE9D9DFDAB}"/>
                </a:ext>
              </a:extLst>
            </p:cNvPr>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8" name="Google Shape;9059;p79">
              <a:extLst>
                <a:ext uri="{FF2B5EF4-FFF2-40B4-BE49-F238E27FC236}">
                  <a16:creationId xmlns:a16="http://schemas.microsoft.com/office/drawing/2014/main" id="{449DBA0F-5DE3-4BFF-0EDE-FA7837CC6173}"/>
                </a:ext>
              </a:extLst>
            </p:cNvPr>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9" name="Google Shape;9060;p79">
              <a:extLst>
                <a:ext uri="{FF2B5EF4-FFF2-40B4-BE49-F238E27FC236}">
                  <a16:creationId xmlns:a16="http://schemas.microsoft.com/office/drawing/2014/main" id="{6908DF16-BBB1-417E-FF54-043A245CED27}"/>
                </a:ext>
              </a:extLst>
            </p:cNvPr>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40" name="Google Shape;9061;p79">
              <a:extLst>
                <a:ext uri="{FF2B5EF4-FFF2-40B4-BE49-F238E27FC236}">
                  <a16:creationId xmlns:a16="http://schemas.microsoft.com/office/drawing/2014/main" id="{BF2204A6-8641-DEBC-6D57-925C2A1C4039}"/>
                </a:ext>
              </a:extLst>
            </p:cNvPr>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41" name="Google Shape;9062;p79">
              <a:extLst>
                <a:ext uri="{FF2B5EF4-FFF2-40B4-BE49-F238E27FC236}">
                  <a16:creationId xmlns:a16="http://schemas.microsoft.com/office/drawing/2014/main" id="{B7014873-3A71-90CE-88B1-A5981FC3ADFB}"/>
                </a:ext>
              </a:extLst>
            </p:cNvPr>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41" name="Group 40">
            <a:extLst>
              <a:ext uri="{FF2B5EF4-FFF2-40B4-BE49-F238E27FC236}">
                <a16:creationId xmlns:a16="http://schemas.microsoft.com/office/drawing/2014/main" id="{AFD644B3-4983-F14F-2F6B-B353A289DE39}"/>
              </a:ext>
            </a:extLst>
          </p:cNvPr>
          <p:cNvGrpSpPr/>
          <p:nvPr/>
        </p:nvGrpSpPr>
        <p:grpSpPr>
          <a:xfrm>
            <a:off x="3292945" y="4856714"/>
            <a:ext cx="390441" cy="417811"/>
            <a:chOff x="3319547" y="4584339"/>
            <a:chExt cx="324938" cy="347716"/>
          </a:xfrm>
        </p:grpSpPr>
        <p:sp>
          <p:nvSpPr>
            <p:cNvPr id="359" name="Google Shape;7849;p78">
              <a:extLst>
                <a:ext uri="{FF2B5EF4-FFF2-40B4-BE49-F238E27FC236}">
                  <a16:creationId xmlns:a16="http://schemas.microsoft.com/office/drawing/2014/main" id="{B0CCF823-A404-3526-AEDD-3CA98A21E0BF}"/>
                </a:ext>
              </a:extLst>
            </p:cNvPr>
            <p:cNvSpPr/>
            <p:nvPr/>
          </p:nvSpPr>
          <p:spPr>
            <a:xfrm>
              <a:off x="3323540" y="4734854"/>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0" name="Google Shape;7850;p78">
              <a:extLst>
                <a:ext uri="{FF2B5EF4-FFF2-40B4-BE49-F238E27FC236}">
                  <a16:creationId xmlns:a16="http://schemas.microsoft.com/office/drawing/2014/main" id="{AA6D2D4D-6FCA-D8D9-C220-F8DDF7C06085}"/>
                </a:ext>
              </a:extLst>
            </p:cNvPr>
            <p:cNvSpPr/>
            <p:nvPr/>
          </p:nvSpPr>
          <p:spPr>
            <a:xfrm>
              <a:off x="3421037" y="4584339"/>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1" name="Google Shape;7851;p78">
              <a:extLst>
                <a:ext uri="{FF2B5EF4-FFF2-40B4-BE49-F238E27FC236}">
                  <a16:creationId xmlns:a16="http://schemas.microsoft.com/office/drawing/2014/main" id="{9D463C9F-33CC-D8BF-E29E-15D914054C0B}"/>
                </a:ext>
              </a:extLst>
            </p:cNvPr>
            <p:cNvSpPr/>
            <p:nvPr/>
          </p:nvSpPr>
          <p:spPr>
            <a:xfrm>
              <a:off x="3421037" y="4620043"/>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2" name="Google Shape;7852;p78">
              <a:extLst>
                <a:ext uri="{FF2B5EF4-FFF2-40B4-BE49-F238E27FC236}">
                  <a16:creationId xmlns:a16="http://schemas.microsoft.com/office/drawing/2014/main" id="{16BADCC7-2634-929A-B56A-E7EEA2E3B3D6}"/>
                </a:ext>
              </a:extLst>
            </p:cNvPr>
            <p:cNvSpPr/>
            <p:nvPr/>
          </p:nvSpPr>
          <p:spPr>
            <a:xfrm>
              <a:off x="3342877" y="4637357"/>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3" name="Google Shape;7853;p78">
              <a:extLst>
                <a:ext uri="{FF2B5EF4-FFF2-40B4-BE49-F238E27FC236}">
                  <a16:creationId xmlns:a16="http://schemas.microsoft.com/office/drawing/2014/main" id="{8E30344F-0377-EC23-6A3C-1FB6A70B9086}"/>
                </a:ext>
              </a:extLst>
            </p:cNvPr>
            <p:cNvSpPr/>
            <p:nvPr/>
          </p:nvSpPr>
          <p:spPr>
            <a:xfrm>
              <a:off x="3601818" y="4637173"/>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4" name="Google Shape;7854;p78">
              <a:extLst>
                <a:ext uri="{FF2B5EF4-FFF2-40B4-BE49-F238E27FC236}">
                  <a16:creationId xmlns:a16="http://schemas.microsoft.com/office/drawing/2014/main" id="{1DEA0A1C-A47A-37E2-2A46-FADFB8B78850}"/>
                </a:ext>
              </a:extLst>
            </p:cNvPr>
            <p:cNvSpPr/>
            <p:nvPr/>
          </p:nvSpPr>
          <p:spPr>
            <a:xfrm>
              <a:off x="3342877" y="4724844"/>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5" name="Google Shape;7855;p78">
              <a:extLst>
                <a:ext uri="{FF2B5EF4-FFF2-40B4-BE49-F238E27FC236}">
                  <a16:creationId xmlns:a16="http://schemas.microsoft.com/office/drawing/2014/main" id="{5C1CEB48-183D-BFF4-58F8-736D0D9EFFC5}"/>
                </a:ext>
              </a:extLst>
            </p:cNvPr>
            <p:cNvSpPr/>
            <p:nvPr/>
          </p:nvSpPr>
          <p:spPr>
            <a:xfrm>
              <a:off x="3383310" y="4776049"/>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6" name="Google Shape;7856;p78">
              <a:extLst>
                <a:ext uri="{FF2B5EF4-FFF2-40B4-BE49-F238E27FC236}">
                  <a16:creationId xmlns:a16="http://schemas.microsoft.com/office/drawing/2014/main" id="{EE11B466-E4F8-0F30-2C38-C28388242028}"/>
                </a:ext>
              </a:extLst>
            </p:cNvPr>
            <p:cNvSpPr/>
            <p:nvPr/>
          </p:nvSpPr>
          <p:spPr>
            <a:xfrm>
              <a:off x="3417202" y="4798643"/>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7" name="Google Shape;7857;p78">
              <a:extLst>
                <a:ext uri="{FF2B5EF4-FFF2-40B4-BE49-F238E27FC236}">
                  <a16:creationId xmlns:a16="http://schemas.microsoft.com/office/drawing/2014/main" id="{6C77530A-DBE8-83FF-657C-B5955D5686A8}"/>
                </a:ext>
              </a:extLst>
            </p:cNvPr>
            <p:cNvSpPr/>
            <p:nvPr/>
          </p:nvSpPr>
          <p:spPr>
            <a:xfrm>
              <a:off x="3446180" y="4821054"/>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8" name="Google Shape;7858;p78">
              <a:extLst>
                <a:ext uri="{FF2B5EF4-FFF2-40B4-BE49-F238E27FC236}">
                  <a16:creationId xmlns:a16="http://schemas.microsoft.com/office/drawing/2014/main" id="{198717AC-0BD0-C246-7178-94B5F1902932}"/>
                </a:ext>
              </a:extLst>
            </p:cNvPr>
            <p:cNvSpPr/>
            <p:nvPr/>
          </p:nvSpPr>
          <p:spPr>
            <a:xfrm>
              <a:off x="3319547" y="4734775"/>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9" name="Google Shape;7859;p78">
              <a:extLst>
                <a:ext uri="{FF2B5EF4-FFF2-40B4-BE49-F238E27FC236}">
                  <a16:creationId xmlns:a16="http://schemas.microsoft.com/office/drawing/2014/main" id="{D21DD577-9396-0F9F-C2D7-08DB863C4E8B}"/>
                </a:ext>
              </a:extLst>
            </p:cNvPr>
            <p:cNvSpPr/>
            <p:nvPr/>
          </p:nvSpPr>
          <p:spPr>
            <a:xfrm>
              <a:off x="3627145" y="4734906"/>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70" name="Google Shape;7860;p78">
              <a:extLst>
                <a:ext uri="{FF2B5EF4-FFF2-40B4-BE49-F238E27FC236}">
                  <a16:creationId xmlns:a16="http://schemas.microsoft.com/office/drawing/2014/main" id="{526B710D-510E-FD7D-C1E9-B83961FC6F6D}"/>
                </a:ext>
              </a:extLst>
            </p:cNvPr>
            <p:cNvSpPr/>
            <p:nvPr/>
          </p:nvSpPr>
          <p:spPr>
            <a:xfrm>
              <a:off x="3380052" y="4675636"/>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71" name="Google Shape;7861;p78">
              <a:extLst>
                <a:ext uri="{FF2B5EF4-FFF2-40B4-BE49-F238E27FC236}">
                  <a16:creationId xmlns:a16="http://schemas.microsoft.com/office/drawing/2014/main" id="{7683F219-E0E0-B6AB-7500-8AE18CB2B781}"/>
                </a:ext>
              </a:extLst>
            </p:cNvPr>
            <p:cNvSpPr/>
            <p:nvPr/>
          </p:nvSpPr>
          <p:spPr>
            <a:xfrm>
              <a:off x="3433806" y="4670355"/>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72" name="Google Shape;7862;p78">
              <a:extLst>
                <a:ext uri="{FF2B5EF4-FFF2-40B4-BE49-F238E27FC236}">
                  <a16:creationId xmlns:a16="http://schemas.microsoft.com/office/drawing/2014/main" id="{F6C7FDB2-068B-2169-9D5F-6F183E7C3137}"/>
                </a:ext>
              </a:extLst>
            </p:cNvPr>
            <p:cNvSpPr/>
            <p:nvPr/>
          </p:nvSpPr>
          <p:spPr>
            <a:xfrm>
              <a:off x="3433806" y="4698414"/>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73" name="Google Shape;7863;p78">
              <a:extLst>
                <a:ext uri="{FF2B5EF4-FFF2-40B4-BE49-F238E27FC236}">
                  <a16:creationId xmlns:a16="http://schemas.microsoft.com/office/drawing/2014/main" id="{98CFC03D-9A04-0A5D-06FD-6C38EEF145AA}"/>
                </a:ext>
              </a:extLst>
            </p:cNvPr>
            <p:cNvSpPr/>
            <p:nvPr/>
          </p:nvSpPr>
          <p:spPr>
            <a:xfrm>
              <a:off x="3385701" y="4742499"/>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74" name="Google Shape;7864;p78">
              <a:extLst>
                <a:ext uri="{FF2B5EF4-FFF2-40B4-BE49-F238E27FC236}">
                  <a16:creationId xmlns:a16="http://schemas.microsoft.com/office/drawing/2014/main" id="{14FFC057-5420-C373-45AE-73145235CBDD}"/>
                </a:ext>
              </a:extLst>
            </p:cNvPr>
            <p:cNvSpPr/>
            <p:nvPr/>
          </p:nvSpPr>
          <p:spPr>
            <a:xfrm>
              <a:off x="3346134" y="4896325"/>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4" name="Titre 1">
            <a:extLst>
              <a:ext uri="{FF2B5EF4-FFF2-40B4-BE49-F238E27FC236}">
                <a16:creationId xmlns:a16="http://schemas.microsoft.com/office/drawing/2014/main" id="{C90C777D-8DE8-3C14-297F-19034F471F90}"/>
              </a:ext>
            </a:extLst>
          </p:cNvPr>
          <p:cNvSpPr txBox="1">
            <a:spLocks/>
          </p:cNvSpPr>
          <p:nvPr/>
        </p:nvSpPr>
        <p:spPr>
          <a:xfrm>
            <a:off x="82010" y="62641"/>
            <a:ext cx="10516140" cy="989402"/>
          </a:xfrm>
          <a:prstGeom prst="rect">
            <a:avLst/>
          </a:prstGeom>
        </p:spPr>
        <p:txBody>
          <a:bodyPr lIns="91440" tIns="45720" rIns="91440" bIns="45720" anchor="t">
            <a:normAutofit lnSpcReduction="10000"/>
          </a:bodyPr>
          <a:lstStyle>
            <a:defPPr>
              <a:defRPr lang="en-US"/>
            </a:defPPr>
            <a:lvl1pPr marR="0" lvl="0" indent="0" fontAlgn="auto">
              <a:lnSpc>
                <a:spcPct val="110000"/>
              </a:lnSpc>
              <a:spcBef>
                <a:spcPts val="0"/>
              </a:spcBef>
              <a:spcAft>
                <a:spcPts val="0"/>
              </a:spcAft>
              <a:buClrTx/>
              <a:buSzTx/>
              <a:buFontTx/>
              <a:buNone/>
              <a:tabLst/>
              <a:defRPr kumimoji="0" sz="2800" b="1" i="0" u="none" strike="noStrike" cap="none" spc="0" normalizeH="0" baseline="0">
                <a:ln>
                  <a:noFill/>
                </a:ln>
                <a:solidFill>
                  <a:srgbClr val="0070C0"/>
                </a:solidFill>
                <a:effectLst/>
                <a:uLnTx/>
                <a:uFillTx/>
                <a:latin typeface="+mj-lt"/>
                <a:ea typeface="+mj-ea"/>
                <a:cs typeface="Poppins"/>
              </a:defRPr>
            </a:lvl1pPr>
          </a:lstStyle>
          <a:p>
            <a:r>
              <a:rPr lang="en-GB" dirty="0"/>
              <a:t>Medication Adherence</a:t>
            </a:r>
            <a:r>
              <a:rPr lang="en-GB" dirty="0">
                <a:solidFill>
                  <a:srgbClr val="F26650"/>
                </a:solidFill>
              </a:rPr>
              <a:t> is Modifiable </a:t>
            </a:r>
            <a:r>
              <a:rPr lang="en-GB" dirty="0"/>
              <a:t>with the Implementation of Appropriate Interventions</a:t>
            </a:r>
            <a:endParaRPr lang="en-GB" baseline="30000" dirty="0"/>
          </a:p>
        </p:txBody>
      </p:sp>
      <p:sp>
        <p:nvSpPr>
          <p:cNvPr id="5" name="TextBox 4">
            <a:extLst>
              <a:ext uri="{FF2B5EF4-FFF2-40B4-BE49-F238E27FC236}">
                <a16:creationId xmlns:a16="http://schemas.microsoft.com/office/drawing/2014/main" id="{6BE4A21A-0B36-98AD-02AC-DBF18D75484A}"/>
              </a:ext>
            </a:extLst>
          </p:cNvPr>
          <p:cNvSpPr txBox="1"/>
          <p:nvPr/>
        </p:nvSpPr>
        <p:spPr>
          <a:xfrm>
            <a:off x="82010" y="6439666"/>
            <a:ext cx="11804328"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Century Gothic" panose="020B0502020202020204" pitchFamily="34" charset="0"/>
                <a:ea typeface="Roboto" panose="02000000000000000000" pitchFamily="2" charset="0"/>
                <a:cs typeface="Roboto" panose="02000000000000000000" pitchFamily="2" charset="0"/>
                <a:hlinkClick r:id="rId2">
                  <a:extLst>
                    <a:ext uri="{A12FA001-AC4F-418D-AE19-62706E023703}">
                      <ahyp:hlinkClr xmlns:ahyp="http://schemas.microsoft.com/office/drawing/2018/hyperlinkcolor" val="tx"/>
                    </a:ext>
                  </a:extLst>
                </a:hlinkClick>
              </a:rPr>
              <a:t>McDermott J, Granger BB. </a:t>
            </a:r>
            <a:r>
              <a:rPr kumimoji="0" lang="fr-FR" sz="900" b="0" i="1"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hlinkClick r:id="rId2">
                  <a:extLst>
                    <a:ext uri="{A12FA001-AC4F-418D-AE19-62706E023703}">
                      <ahyp:hlinkClr xmlns:ahyp="http://schemas.microsoft.com/office/drawing/2018/hyperlinkcolor" val="tx"/>
                    </a:ext>
                  </a:extLst>
                </a:hlinkClick>
              </a:rPr>
              <a:t>American Nurse Journal. </a:t>
            </a:r>
            <a:r>
              <a:rPr kumimoji="0" lang="fr-FR" sz="9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hlinkClick r:id="rId2">
                  <a:extLst>
                    <a:ext uri="{A12FA001-AC4F-418D-AE19-62706E023703}">
                      <ahyp:hlinkClr xmlns:ahyp="http://schemas.microsoft.com/office/drawing/2018/hyperlinkcolor" val="tx"/>
                    </a:ext>
                  </a:extLst>
                </a:hlinkClick>
              </a:rPr>
              <a:t>2022;17(12). </a:t>
            </a:r>
            <a:endParaRPr kumimoji="0" lang="en-US" sz="9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mn-cs"/>
            </a:endParaRPr>
          </a:p>
        </p:txBody>
      </p:sp>
      <p:grpSp>
        <p:nvGrpSpPr>
          <p:cNvPr id="6" name="Group 5">
            <a:extLst>
              <a:ext uri="{FF2B5EF4-FFF2-40B4-BE49-F238E27FC236}">
                <a16:creationId xmlns:a16="http://schemas.microsoft.com/office/drawing/2014/main" id="{9D3A4BB4-4A4D-2E81-CFF6-7E02752927E5}"/>
              </a:ext>
            </a:extLst>
          </p:cNvPr>
          <p:cNvGrpSpPr/>
          <p:nvPr/>
        </p:nvGrpSpPr>
        <p:grpSpPr>
          <a:xfrm>
            <a:off x="7699634" y="2301396"/>
            <a:ext cx="396319" cy="385635"/>
            <a:chOff x="4673105" y="4054233"/>
            <a:chExt cx="230386" cy="224175"/>
          </a:xfrm>
        </p:grpSpPr>
        <p:grpSp>
          <p:nvGrpSpPr>
            <p:cNvPr id="7" name="Group 6">
              <a:extLst>
                <a:ext uri="{FF2B5EF4-FFF2-40B4-BE49-F238E27FC236}">
                  <a16:creationId xmlns:a16="http://schemas.microsoft.com/office/drawing/2014/main" id="{2CC0BCCD-D275-5538-D3B4-93D5CF6CC55D}"/>
                </a:ext>
              </a:extLst>
            </p:cNvPr>
            <p:cNvGrpSpPr/>
            <p:nvPr/>
          </p:nvGrpSpPr>
          <p:grpSpPr>
            <a:xfrm>
              <a:off x="4673105" y="4054233"/>
              <a:ext cx="112712" cy="224175"/>
              <a:chOff x="4673105" y="4054233"/>
              <a:chExt cx="112712" cy="224175"/>
            </a:xfrm>
          </p:grpSpPr>
          <p:sp>
            <p:nvSpPr>
              <p:cNvPr id="17" name="Google Shape;7509;p63">
                <a:extLst>
                  <a:ext uri="{FF2B5EF4-FFF2-40B4-BE49-F238E27FC236}">
                    <a16:creationId xmlns:a16="http://schemas.microsoft.com/office/drawing/2014/main" id="{C4EBCE53-FD5A-A2EA-3F27-AF393BA8F09B}"/>
                  </a:ext>
                </a:extLst>
              </p:cNvPr>
              <p:cNvSpPr/>
              <p:nvPr/>
            </p:nvSpPr>
            <p:spPr>
              <a:xfrm>
                <a:off x="4673105" y="4054233"/>
                <a:ext cx="112712" cy="224175"/>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8" name="Google Shape;7510;p63">
                <a:extLst>
                  <a:ext uri="{FF2B5EF4-FFF2-40B4-BE49-F238E27FC236}">
                    <a16:creationId xmlns:a16="http://schemas.microsoft.com/office/drawing/2014/main" id="{754A3072-80CC-5E67-2C4B-90B6EEFBB7CD}"/>
                  </a:ext>
                </a:extLst>
              </p:cNvPr>
              <p:cNvSpPr/>
              <p:nvPr/>
            </p:nvSpPr>
            <p:spPr>
              <a:xfrm>
                <a:off x="4687863" y="4057493"/>
                <a:ext cx="97954" cy="220850"/>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9" name="Google Shape;7511;p63">
                <a:extLst>
                  <a:ext uri="{FF2B5EF4-FFF2-40B4-BE49-F238E27FC236}">
                    <a16:creationId xmlns:a16="http://schemas.microsoft.com/office/drawing/2014/main" id="{7E62BD92-C404-CDF7-57CA-D6F151BCC58B}"/>
                  </a:ext>
                </a:extLst>
              </p:cNvPr>
              <p:cNvSpPr/>
              <p:nvPr/>
            </p:nvSpPr>
            <p:spPr>
              <a:xfrm>
                <a:off x="4673105" y="4166312"/>
                <a:ext cx="112712" cy="112095"/>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0" name="Google Shape;7512;p63">
                <a:extLst>
                  <a:ext uri="{FF2B5EF4-FFF2-40B4-BE49-F238E27FC236}">
                    <a16:creationId xmlns:a16="http://schemas.microsoft.com/office/drawing/2014/main" id="{167C0EC3-8B2D-67F8-2C8D-6DFCAC1BFB21}"/>
                  </a:ext>
                </a:extLst>
              </p:cNvPr>
              <p:cNvSpPr/>
              <p:nvPr/>
            </p:nvSpPr>
            <p:spPr>
              <a:xfrm>
                <a:off x="4687863" y="4166312"/>
                <a:ext cx="97954" cy="112031"/>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8" name="Google Shape;7513;p63">
              <a:extLst>
                <a:ext uri="{FF2B5EF4-FFF2-40B4-BE49-F238E27FC236}">
                  <a16:creationId xmlns:a16="http://schemas.microsoft.com/office/drawing/2014/main" id="{F591A2AD-4BA9-7A83-A551-790318A92BD2}"/>
                </a:ext>
              </a:extLst>
            </p:cNvPr>
            <p:cNvSpPr/>
            <p:nvPr/>
          </p:nvSpPr>
          <p:spPr>
            <a:xfrm>
              <a:off x="4802132" y="4073532"/>
              <a:ext cx="99657" cy="95262"/>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9" name="Google Shape;7514;p63">
              <a:extLst>
                <a:ext uri="{FF2B5EF4-FFF2-40B4-BE49-F238E27FC236}">
                  <a16:creationId xmlns:a16="http://schemas.microsoft.com/office/drawing/2014/main" id="{1E6F36C6-5B5A-FC18-05AF-030BB670B120}"/>
                </a:ext>
              </a:extLst>
            </p:cNvPr>
            <p:cNvSpPr/>
            <p:nvPr/>
          </p:nvSpPr>
          <p:spPr>
            <a:xfrm>
              <a:off x="4808651" y="4080197"/>
              <a:ext cx="93753" cy="88872"/>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0" name="Google Shape;7515;p63">
              <a:extLst>
                <a:ext uri="{FF2B5EF4-FFF2-40B4-BE49-F238E27FC236}">
                  <a16:creationId xmlns:a16="http://schemas.microsoft.com/office/drawing/2014/main" id="{6DC644E5-6B46-7723-41BB-69AF1F3EF36D}"/>
                </a:ext>
              </a:extLst>
            </p:cNvPr>
            <p:cNvSpPr/>
            <p:nvPr/>
          </p:nvSpPr>
          <p:spPr>
            <a:xfrm>
              <a:off x="4802132" y="4178054"/>
              <a:ext cx="99657" cy="95197"/>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1" name="Google Shape;7516;p63">
              <a:extLst>
                <a:ext uri="{FF2B5EF4-FFF2-40B4-BE49-F238E27FC236}">
                  <a16:creationId xmlns:a16="http://schemas.microsoft.com/office/drawing/2014/main" id="{473D063F-7C80-379F-450A-4264B94523C9}"/>
                </a:ext>
              </a:extLst>
            </p:cNvPr>
            <p:cNvSpPr/>
            <p:nvPr/>
          </p:nvSpPr>
          <p:spPr>
            <a:xfrm>
              <a:off x="4808651" y="4184816"/>
              <a:ext cx="94840" cy="88385"/>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2" name="Google Shape;7517;p63">
              <a:extLst>
                <a:ext uri="{FF2B5EF4-FFF2-40B4-BE49-F238E27FC236}">
                  <a16:creationId xmlns:a16="http://schemas.microsoft.com/office/drawing/2014/main" id="{F1067FC6-F207-E579-A174-629BFA3CFB96}"/>
                </a:ext>
              </a:extLst>
            </p:cNvPr>
            <p:cNvSpPr/>
            <p:nvPr/>
          </p:nvSpPr>
          <p:spPr>
            <a:xfrm>
              <a:off x="4812852" y="4084544"/>
              <a:ext cx="73384" cy="73400"/>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3" name="Google Shape;7518;p63">
              <a:extLst>
                <a:ext uri="{FF2B5EF4-FFF2-40B4-BE49-F238E27FC236}">
                  <a16:creationId xmlns:a16="http://schemas.microsoft.com/office/drawing/2014/main" id="{10B661C6-FAA0-447F-D78B-E165FEEC7E8A}"/>
                </a:ext>
              </a:extLst>
            </p:cNvPr>
            <p:cNvSpPr/>
            <p:nvPr/>
          </p:nvSpPr>
          <p:spPr>
            <a:xfrm>
              <a:off x="4812852" y="4189017"/>
              <a:ext cx="73384" cy="73384"/>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4" name="Google Shape;7519;p63">
              <a:extLst>
                <a:ext uri="{FF2B5EF4-FFF2-40B4-BE49-F238E27FC236}">
                  <a16:creationId xmlns:a16="http://schemas.microsoft.com/office/drawing/2014/main" id="{7131C774-2E13-12C8-9411-0563CF4D1096}"/>
                </a:ext>
              </a:extLst>
            </p:cNvPr>
            <p:cNvSpPr/>
            <p:nvPr/>
          </p:nvSpPr>
          <p:spPr>
            <a:xfrm>
              <a:off x="4812852" y="4253368"/>
              <a:ext cx="12925" cy="903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5" name="Google Shape;7520;p63">
              <a:extLst>
                <a:ext uri="{FF2B5EF4-FFF2-40B4-BE49-F238E27FC236}">
                  <a16:creationId xmlns:a16="http://schemas.microsoft.com/office/drawing/2014/main" id="{C29C8B1C-FEF7-E669-5F10-CFD512AE15B7}"/>
                </a:ext>
              </a:extLst>
            </p:cNvPr>
            <p:cNvSpPr/>
            <p:nvPr/>
          </p:nvSpPr>
          <p:spPr>
            <a:xfrm>
              <a:off x="4877203" y="4189017"/>
              <a:ext cx="9033" cy="12763"/>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16" name="Google Shape;7521;p63">
              <a:extLst>
                <a:ext uri="{FF2B5EF4-FFF2-40B4-BE49-F238E27FC236}">
                  <a16:creationId xmlns:a16="http://schemas.microsoft.com/office/drawing/2014/main" id="{DE8C3830-BF6B-28CF-8046-3B6FFB55E0F4}"/>
                </a:ext>
              </a:extLst>
            </p:cNvPr>
            <p:cNvSpPr/>
            <p:nvPr/>
          </p:nvSpPr>
          <p:spPr>
            <a:xfrm>
              <a:off x="4862915" y="4134445"/>
              <a:ext cx="23321" cy="23337"/>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21" name="Google Shape;9182;p64">
            <a:extLst>
              <a:ext uri="{FF2B5EF4-FFF2-40B4-BE49-F238E27FC236}">
                <a16:creationId xmlns:a16="http://schemas.microsoft.com/office/drawing/2014/main" id="{EF1312FA-B33C-9495-6381-3C1D19E10E3F}"/>
              </a:ext>
            </a:extLst>
          </p:cNvPr>
          <p:cNvGrpSpPr/>
          <p:nvPr/>
        </p:nvGrpSpPr>
        <p:grpSpPr>
          <a:xfrm>
            <a:off x="7888533" y="4835737"/>
            <a:ext cx="425304" cy="472086"/>
            <a:chOff x="4038359" y="3341356"/>
            <a:chExt cx="321973" cy="352101"/>
          </a:xfrm>
        </p:grpSpPr>
        <p:sp>
          <p:nvSpPr>
            <p:cNvPr id="22" name="Google Shape;9192;p64">
              <a:extLst>
                <a:ext uri="{FF2B5EF4-FFF2-40B4-BE49-F238E27FC236}">
                  <a16:creationId xmlns:a16="http://schemas.microsoft.com/office/drawing/2014/main" id="{E99ABC91-BF58-72DC-FA79-0F044369E346}"/>
                </a:ext>
              </a:extLst>
            </p:cNvPr>
            <p:cNvSpPr/>
            <p:nvPr/>
          </p:nvSpPr>
          <p:spPr>
            <a:xfrm>
              <a:off x="4152477" y="3341356"/>
              <a:ext cx="86960" cy="149132"/>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3" name="Google Shape;9195;p64">
              <a:extLst>
                <a:ext uri="{FF2B5EF4-FFF2-40B4-BE49-F238E27FC236}">
                  <a16:creationId xmlns:a16="http://schemas.microsoft.com/office/drawing/2014/main" id="{C8F3D6A1-39C5-CA57-648E-6DE1BCBB785C}"/>
                </a:ext>
              </a:extLst>
            </p:cNvPr>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4" name="Google Shape;9196;p64">
              <a:extLst>
                <a:ext uri="{FF2B5EF4-FFF2-40B4-BE49-F238E27FC236}">
                  <a16:creationId xmlns:a16="http://schemas.microsoft.com/office/drawing/2014/main" id="{90205FDE-2EBF-BBEA-CD0B-1FCE761C045E}"/>
                </a:ext>
              </a:extLst>
            </p:cNvPr>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5" name="Google Shape;9197;p64">
              <a:extLst>
                <a:ext uri="{FF2B5EF4-FFF2-40B4-BE49-F238E27FC236}">
                  <a16:creationId xmlns:a16="http://schemas.microsoft.com/office/drawing/2014/main" id="{CFD8E22C-2AE3-5826-D538-95D31080B3A9}"/>
                </a:ext>
              </a:extLst>
            </p:cNvPr>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6" name="Google Shape;9198;p64">
              <a:extLst>
                <a:ext uri="{FF2B5EF4-FFF2-40B4-BE49-F238E27FC236}">
                  <a16:creationId xmlns:a16="http://schemas.microsoft.com/office/drawing/2014/main" id="{3590C024-DCA7-0232-4551-8339E5E63E62}"/>
                </a:ext>
              </a:extLst>
            </p:cNvPr>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27" name="Google Shape;9199;p64">
              <a:extLst>
                <a:ext uri="{FF2B5EF4-FFF2-40B4-BE49-F238E27FC236}">
                  <a16:creationId xmlns:a16="http://schemas.microsoft.com/office/drawing/2014/main" id="{08C8F941-B581-EEF6-B175-A359EC9B1E5A}"/>
                </a:ext>
              </a:extLst>
            </p:cNvPr>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grpSp>
        <p:nvGrpSpPr>
          <p:cNvPr id="31" name="Google Shape;8363;p63">
            <a:extLst>
              <a:ext uri="{FF2B5EF4-FFF2-40B4-BE49-F238E27FC236}">
                <a16:creationId xmlns:a16="http://schemas.microsoft.com/office/drawing/2014/main" id="{1F6B452B-769B-1720-DCC9-42AF724E033F}"/>
              </a:ext>
            </a:extLst>
          </p:cNvPr>
          <p:cNvGrpSpPr/>
          <p:nvPr/>
        </p:nvGrpSpPr>
        <p:grpSpPr>
          <a:xfrm>
            <a:off x="2062231" y="3565383"/>
            <a:ext cx="422744" cy="404724"/>
            <a:chOff x="3943638" y="3815072"/>
            <a:chExt cx="357933" cy="342676"/>
          </a:xfrm>
        </p:grpSpPr>
        <p:sp>
          <p:nvSpPr>
            <p:cNvPr id="32" name="Google Shape;8364;p63">
              <a:extLst>
                <a:ext uri="{FF2B5EF4-FFF2-40B4-BE49-F238E27FC236}">
                  <a16:creationId xmlns:a16="http://schemas.microsoft.com/office/drawing/2014/main" id="{CB6F9797-8D4B-07F1-4FC7-60DD8ADAF7F7}"/>
                </a:ext>
              </a:extLst>
            </p:cNvPr>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3" name="Google Shape;8365;p63">
              <a:extLst>
                <a:ext uri="{FF2B5EF4-FFF2-40B4-BE49-F238E27FC236}">
                  <a16:creationId xmlns:a16="http://schemas.microsoft.com/office/drawing/2014/main" id="{27869F65-0B96-E93C-F1CA-F425B18428B7}"/>
                </a:ext>
              </a:extLst>
            </p:cNvPr>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4" name="Google Shape;8366;p63">
              <a:extLst>
                <a:ext uri="{FF2B5EF4-FFF2-40B4-BE49-F238E27FC236}">
                  <a16:creationId xmlns:a16="http://schemas.microsoft.com/office/drawing/2014/main" id="{E9716E12-9856-AF0F-5EEB-A7647E125BA2}"/>
                </a:ext>
              </a:extLst>
            </p:cNvPr>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E6EB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5" name="Google Shape;8367;p63">
              <a:extLst>
                <a:ext uri="{FF2B5EF4-FFF2-40B4-BE49-F238E27FC236}">
                  <a16:creationId xmlns:a16="http://schemas.microsoft.com/office/drawing/2014/main" id="{5DB2ED07-B285-D883-4C95-9DD47A774F82}"/>
                </a:ext>
              </a:extLst>
            </p:cNvPr>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6" name="Google Shape;8368;p63">
              <a:extLst>
                <a:ext uri="{FF2B5EF4-FFF2-40B4-BE49-F238E27FC236}">
                  <a16:creationId xmlns:a16="http://schemas.microsoft.com/office/drawing/2014/main" id="{22D397EB-8FEA-2124-6663-58D016163EAB}"/>
                </a:ext>
              </a:extLst>
            </p:cNvPr>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7" name="Google Shape;8369;p63">
              <a:extLst>
                <a:ext uri="{FF2B5EF4-FFF2-40B4-BE49-F238E27FC236}">
                  <a16:creationId xmlns:a16="http://schemas.microsoft.com/office/drawing/2014/main" id="{3E4FED3F-AAD9-D2F7-2BE8-20B180D13F50}"/>
                </a:ext>
              </a:extLst>
            </p:cNvPr>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8" name="Google Shape;8370;p63">
              <a:extLst>
                <a:ext uri="{FF2B5EF4-FFF2-40B4-BE49-F238E27FC236}">
                  <a16:creationId xmlns:a16="http://schemas.microsoft.com/office/drawing/2014/main" id="{13FC3013-C250-D1AB-E64C-28F25424A833}"/>
                </a:ext>
              </a:extLst>
            </p:cNvPr>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002A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39" name="Google Shape;8371;p63">
              <a:extLst>
                <a:ext uri="{FF2B5EF4-FFF2-40B4-BE49-F238E27FC236}">
                  <a16:creationId xmlns:a16="http://schemas.microsoft.com/office/drawing/2014/main" id="{97F5DE9F-7F1D-D3B2-EB97-F35861DE2439}"/>
                </a:ext>
              </a:extLst>
            </p:cNvPr>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sp>
          <p:nvSpPr>
            <p:cNvPr id="40" name="Google Shape;8372;p63">
              <a:extLst>
                <a:ext uri="{FF2B5EF4-FFF2-40B4-BE49-F238E27FC236}">
                  <a16:creationId xmlns:a16="http://schemas.microsoft.com/office/drawing/2014/main" id="{C32316B1-063A-4D2A-8F8D-A5D24587BB5D}"/>
                </a:ext>
              </a:extLst>
            </p:cNvPr>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91C361"/>
                </a:solidFill>
                <a:effectLst/>
                <a:uLnTx/>
                <a:uFillTx/>
                <a:latin typeface="Calibri" panose="020F0502020204030204"/>
                <a:ea typeface="+mn-ea"/>
                <a:cs typeface="+mn-cs"/>
              </a:endParaRPr>
            </a:p>
          </p:txBody>
        </p:sp>
      </p:grpSp>
      <p:sp>
        <p:nvSpPr>
          <p:cNvPr id="29" name="TextBox 28">
            <a:extLst>
              <a:ext uri="{FF2B5EF4-FFF2-40B4-BE49-F238E27FC236}">
                <a16:creationId xmlns:a16="http://schemas.microsoft.com/office/drawing/2014/main" id="{E743FC99-52FE-7622-4F81-79C526B18A50}"/>
              </a:ext>
            </a:extLst>
          </p:cNvPr>
          <p:cNvSpPr txBox="1"/>
          <p:nvPr/>
        </p:nvSpPr>
        <p:spPr>
          <a:xfrm>
            <a:off x="1125463" y="1193864"/>
            <a:ext cx="966834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ZA" sz="1800" b="1" i="0" u="none" strike="noStrike" kern="1200" cap="none" spc="0" normalizeH="0" baseline="0" noProof="0">
                <a:ln>
                  <a:noFill/>
                </a:ln>
                <a:solidFill>
                  <a:srgbClr val="000000"/>
                </a:solidFill>
                <a:effectLst/>
                <a:uLnTx/>
                <a:uFillTx/>
                <a:latin typeface="Century Gothic" panose="020B0502020202020204" pitchFamily="34" charset="0"/>
                <a:ea typeface="+mn-ea"/>
                <a:cs typeface="+mn-cs"/>
              </a:rPr>
              <a:t>Successful medication adherence requires thorough assessment, barrier identification, individualized interventions, and patient engagement </a:t>
            </a:r>
          </a:p>
        </p:txBody>
      </p:sp>
    </p:spTree>
    <p:extLst>
      <p:ext uri="{BB962C8B-B14F-4D97-AF65-F5344CB8AC3E}">
        <p14:creationId xmlns:p14="http://schemas.microsoft.com/office/powerpoint/2010/main" val="87280621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3665AC-2BA7-8335-9391-10173AE9EC24}"/>
              </a:ext>
            </a:extLst>
          </p:cNvPr>
          <p:cNvSpPr>
            <a:spLocks noGrp="1"/>
          </p:cNvSpPr>
          <p:nvPr>
            <p:ph type="title"/>
          </p:nvPr>
        </p:nvSpPr>
        <p:spPr/>
        <p:txBody>
          <a:bodyPr/>
          <a:lstStyle/>
          <a:p>
            <a:r>
              <a:rPr lang="en-ZA" dirty="0"/>
              <a:t>Conclusions</a:t>
            </a:r>
          </a:p>
        </p:txBody>
      </p:sp>
      <p:sp>
        <p:nvSpPr>
          <p:cNvPr id="3" name="Content Placeholder 2">
            <a:extLst>
              <a:ext uri="{FF2B5EF4-FFF2-40B4-BE49-F238E27FC236}">
                <a16:creationId xmlns:a16="http://schemas.microsoft.com/office/drawing/2014/main" id="{B24C848C-8981-5547-3579-F907E22F5F39}"/>
              </a:ext>
            </a:extLst>
          </p:cNvPr>
          <p:cNvSpPr>
            <a:spLocks noGrp="1"/>
          </p:cNvSpPr>
          <p:nvPr>
            <p:ph idx="1"/>
          </p:nvPr>
        </p:nvSpPr>
        <p:spPr/>
        <p:txBody>
          <a:bodyPr/>
          <a:lstStyle/>
          <a:p>
            <a:r>
              <a:rPr lang="en-ZA" dirty="0"/>
              <a:t>Multimorbidity focuses on individual </a:t>
            </a:r>
            <a:r>
              <a:rPr lang="en-ZA" dirty="0" err="1"/>
              <a:t>paitents</a:t>
            </a:r>
            <a:endParaRPr lang="en-ZA" dirty="0"/>
          </a:p>
          <a:p>
            <a:r>
              <a:rPr lang="en-ZA" dirty="0"/>
              <a:t>It is the rule, not the exception</a:t>
            </a:r>
          </a:p>
          <a:p>
            <a:r>
              <a:rPr lang="en-ZA" dirty="0"/>
              <a:t>Endothelial damage is central to CV risk </a:t>
            </a:r>
          </a:p>
          <a:p>
            <a:r>
              <a:rPr lang="en-ZA" dirty="0"/>
              <a:t>CV risk increases with multimorbid conditions</a:t>
            </a:r>
          </a:p>
          <a:p>
            <a:r>
              <a:rPr lang="en-ZA" dirty="0"/>
              <a:t>Adherence is complex and worsened by polypharmacy</a:t>
            </a:r>
          </a:p>
          <a:p>
            <a:r>
              <a:rPr lang="en-ZA" dirty="0"/>
              <a:t>The solution is simple: simplify, engage, integrate</a:t>
            </a:r>
          </a:p>
          <a:p>
            <a:r>
              <a:rPr lang="en-ZA" dirty="0"/>
              <a:t>SPCs are WHO approved interventions to improve compliance and synergy</a:t>
            </a:r>
          </a:p>
          <a:p>
            <a:r>
              <a:rPr lang="en-ZA" dirty="0"/>
              <a:t>SPCs should be chosen for the correct disease, correct patient profile and correct indications</a:t>
            </a:r>
          </a:p>
          <a:p>
            <a:r>
              <a:rPr lang="en-ZA" dirty="0"/>
              <a:t>Addressing multimorbidity in a patient-centric environment is key to improving compliance</a:t>
            </a:r>
          </a:p>
          <a:p>
            <a:r>
              <a:rPr lang="en-ZA" dirty="0"/>
              <a:t>The future of cardiometabolic care is simple, integrated, patient-centred care</a:t>
            </a:r>
          </a:p>
          <a:p>
            <a:endParaRPr lang="en-ZA" dirty="0"/>
          </a:p>
          <a:p>
            <a:endParaRPr lang="en-ZA" dirty="0"/>
          </a:p>
          <a:p>
            <a:endParaRPr lang="en-ZA" dirty="0"/>
          </a:p>
        </p:txBody>
      </p:sp>
    </p:spTree>
    <p:extLst>
      <p:ext uri="{BB962C8B-B14F-4D97-AF65-F5344CB8AC3E}">
        <p14:creationId xmlns:p14="http://schemas.microsoft.com/office/powerpoint/2010/main" val="24518599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 name="Picture 77">
            <a:extLst>
              <a:ext uri="{FF2B5EF4-FFF2-40B4-BE49-F238E27FC236}">
                <a16:creationId xmlns:a16="http://schemas.microsoft.com/office/drawing/2014/main" id="{6C2F33E6-E591-F5A5-5CC0-3892EA669F9E}"/>
              </a:ext>
            </a:extLst>
          </p:cNvPr>
          <p:cNvPicPr>
            <a:picLocks noChangeAspect="1"/>
          </p:cNvPicPr>
          <p:nvPr/>
        </p:nvPicPr>
        <p:blipFill>
          <a:blip r:embed="rId3"/>
          <a:stretch>
            <a:fillRect/>
          </a:stretch>
        </p:blipFill>
        <p:spPr>
          <a:xfrm>
            <a:off x="1254170" y="760538"/>
            <a:ext cx="9484975" cy="5336923"/>
          </a:xfrm>
          <a:prstGeom prst="rect">
            <a:avLst/>
          </a:prstGeom>
        </p:spPr>
      </p:pic>
      <p:sp>
        <p:nvSpPr>
          <p:cNvPr id="50" name="Title 1">
            <a:extLst>
              <a:ext uri="{FF2B5EF4-FFF2-40B4-BE49-F238E27FC236}">
                <a16:creationId xmlns:a16="http://schemas.microsoft.com/office/drawing/2014/main" id="{21717802-4CBC-A86A-5ECB-B39BDDFCCE70}"/>
              </a:ext>
            </a:extLst>
          </p:cNvPr>
          <p:cNvSpPr txBox="1">
            <a:spLocks/>
          </p:cNvSpPr>
          <p:nvPr/>
        </p:nvSpPr>
        <p:spPr>
          <a:xfrm>
            <a:off x="172801" y="174009"/>
            <a:ext cx="10134600" cy="534988"/>
          </a:xfrm>
          <a:prstGeom prst="rect">
            <a:avLst/>
          </a:prstGeom>
        </p:spPr>
        <p:txBody>
          <a:bodyPr vert="horz" lIns="0" tIns="0" rIns="0" bIns="0" rtlCol="0" anchor="t" anchorCtr="0">
            <a:norm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3200"/>
              </a:lnSpc>
              <a:spcBef>
                <a:spcPct val="0"/>
              </a:spcBef>
              <a:spcAft>
                <a:spcPts val="0"/>
              </a:spcAft>
              <a:buClrTx/>
              <a:buSzTx/>
              <a:buFontTx/>
              <a:buNone/>
              <a:tabLst/>
              <a:defRPr/>
            </a:pPr>
            <a:r>
              <a:rPr kumimoji="0" lang="en-CA" sz="2800" b="1" i="0" u="none" strike="noStrike" kern="1200" cap="none" spc="0" normalizeH="0" baseline="0" noProof="0">
                <a:ln>
                  <a:noFill/>
                </a:ln>
                <a:solidFill>
                  <a:schemeClr val="accent2"/>
                </a:solidFill>
                <a:effectLst/>
                <a:uLnTx/>
                <a:uFillTx/>
                <a:latin typeface="Century Gothic" panose="020B0502020202020204" pitchFamily="34" charset="0"/>
                <a:ea typeface="+mj-ea"/>
                <a:cs typeface="+mj-cs"/>
              </a:rPr>
              <a:t>Co-occurrence</a:t>
            </a:r>
            <a:r>
              <a:rPr kumimoji="0" lang="en-CA" sz="2800" b="1" i="0" u="none" strike="noStrike" kern="1200" cap="none" spc="0" normalizeH="0" baseline="0" noProof="0">
                <a:ln>
                  <a:noFill/>
                </a:ln>
                <a:solidFill>
                  <a:schemeClr val="bg1"/>
                </a:solidFill>
                <a:effectLst/>
                <a:uLnTx/>
                <a:uFillTx/>
                <a:latin typeface="Century Gothic" panose="020B0502020202020204" pitchFamily="34" charset="0"/>
                <a:ea typeface="+mj-ea"/>
                <a:cs typeface="+mj-cs"/>
              </a:rPr>
              <a:t> </a:t>
            </a:r>
            <a:r>
              <a:rPr kumimoji="0" lang="en-CA" sz="2800" b="1" i="0" u="none" strike="noStrike" kern="1200" cap="none" spc="0" normalizeH="0" baseline="0" noProof="0">
                <a:ln>
                  <a:noFill/>
                </a:ln>
                <a:effectLst/>
                <a:uLnTx/>
                <a:uFillTx/>
                <a:latin typeface="Century Gothic" panose="020B0502020202020204" pitchFamily="34" charset="0"/>
                <a:ea typeface="+mj-ea"/>
                <a:cs typeface="+mj-cs"/>
              </a:rPr>
              <a:t>of chronic conditions is common</a:t>
            </a:r>
          </a:p>
        </p:txBody>
      </p:sp>
      <p:sp>
        <p:nvSpPr>
          <p:cNvPr id="51" name="Footer Placeholder 4">
            <a:extLst>
              <a:ext uri="{FF2B5EF4-FFF2-40B4-BE49-F238E27FC236}">
                <a16:creationId xmlns:a16="http://schemas.microsoft.com/office/drawing/2014/main" id="{E990B848-63D2-9805-01CD-A52D256A9FC7}"/>
              </a:ext>
            </a:extLst>
          </p:cNvPr>
          <p:cNvSpPr txBox="1">
            <a:spLocks/>
          </p:cNvSpPr>
          <p:nvPr/>
        </p:nvSpPr>
        <p:spPr>
          <a:xfrm>
            <a:off x="604545" y="6462416"/>
            <a:ext cx="11353800" cy="214312"/>
          </a:xfrm>
          <a:prstGeom prst="rect">
            <a:avLst/>
          </a:prstGeom>
        </p:spPr>
        <p:txBody>
          <a:bodyPr vert="horz" lIns="0" tIns="0" rIns="0" bIns="0" rtlCol="0" anchor="ctr"/>
          <a:lstStyle>
            <a:defPPr>
              <a:defRPr lang="fr-FR"/>
            </a:defPPr>
            <a:lvl1pPr marL="0" algn="l" defTabSz="914400" rtl="0" eaLnBrk="1" latinLnBrk="0" hangingPunct="1">
              <a:defRPr sz="1300" b="1" i="0" kern="1200">
                <a:solidFill>
                  <a:schemeClr val="accent1"/>
                </a:solidFill>
                <a:latin typeface="Century Gothic" panose="020B0502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CA" sz="800" b="0">
                <a:solidFill>
                  <a:srgbClr val="E7E6E6">
                    <a:lumMod val="25000"/>
                  </a:srgbClr>
                </a:solidFill>
                <a:latin typeface="Century Gothic" panose="020F0302020204030204"/>
              </a:rPr>
              <a:t>Guthrie B, et al. </a:t>
            </a:r>
            <a:r>
              <a:rPr lang="en-CA" sz="800" b="0" i="1">
                <a:solidFill>
                  <a:srgbClr val="E7E6E6">
                    <a:lumMod val="25000"/>
                  </a:srgbClr>
                </a:solidFill>
                <a:latin typeface="Century Gothic" panose="020F0302020204030204"/>
              </a:rPr>
              <a:t>BMJ.</a:t>
            </a:r>
            <a:r>
              <a:rPr lang="en-CA" sz="800" b="0">
                <a:solidFill>
                  <a:srgbClr val="E7E6E6">
                    <a:lumMod val="25000"/>
                  </a:srgbClr>
                </a:solidFill>
                <a:latin typeface="Century Gothic" panose="020F0302020204030204"/>
              </a:rPr>
              <a:t> 2012 Oct 4;345:e6341. </a:t>
            </a:r>
          </a:p>
        </p:txBody>
      </p:sp>
      <p:grpSp>
        <p:nvGrpSpPr>
          <p:cNvPr id="52" name="Group 51">
            <a:extLst>
              <a:ext uri="{FF2B5EF4-FFF2-40B4-BE49-F238E27FC236}">
                <a16:creationId xmlns:a16="http://schemas.microsoft.com/office/drawing/2014/main" id="{DE41C1B6-6E57-D9AC-CD67-D3CD73B34ABB}"/>
              </a:ext>
            </a:extLst>
          </p:cNvPr>
          <p:cNvGrpSpPr/>
          <p:nvPr/>
        </p:nvGrpSpPr>
        <p:grpSpPr>
          <a:xfrm>
            <a:off x="1453183" y="534149"/>
            <a:ext cx="8973021" cy="5379769"/>
            <a:chOff x="1313979" y="937395"/>
            <a:chExt cx="9173008" cy="5499671"/>
          </a:xfrm>
        </p:grpSpPr>
        <p:sp>
          <p:nvSpPr>
            <p:cNvPr id="53" name="TextBox 52">
              <a:extLst>
                <a:ext uri="{FF2B5EF4-FFF2-40B4-BE49-F238E27FC236}">
                  <a16:creationId xmlns:a16="http://schemas.microsoft.com/office/drawing/2014/main" id="{386B8AFE-C6BD-31D3-65B5-783412AC8E3F}"/>
                </a:ext>
              </a:extLst>
            </p:cNvPr>
            <p:cNvSpPr txBox="1"/>
            <p:nvPr/>
          </p:nvSpPr>
          <p:spPr>
            <a:xfrm>
              <a:off x="1313979" y="1293192"/>
              <a:ext cx="2437953" cy="707886"/>
            </a:xfrm>
            <a:prstGeom prst="rect">
              <a:avLst/>
            </a:prstGeom>
            <a:noFill/>
          </p:spPr>
          <p:txBody>
            <a:bodyPr wrap="square" rtlCol="0">
              <a:spAutoFit/>
            </a:bodyPr>
            <a:lstStyle/>
            <a:p>
              <a:pPr marL="0" marR="0" lvl="0" indent="0" defTabSz="914400" eaLnBrk="1" fontAlgn="auto" latinLnBrk="0" hangingPunct="1">
                <a:lnSpc>
                  <a:spcPts val="1600"/>
                </a:lnSpc>
                <a:spcBef>
                  <a:spcPts val="0"/>
                </a:spcBef>
                <a:spcAft>
                  <a:spcPts val="0"/>
                </a:spcAft>
                <a:buClrTx/>
                <a:buSzTx/>
                <a:buFontTx/>
                <a:buNone/>
                <a:tabLst/>
                <a:defRPr/>
              </a:pPr>
              <a:r>
                <a:rPr kumimoji="0" lang="en-US" sz="1600" b="1" i="0" u="none" strike="noStrike" kern="0" cap="none" spc="0" normalizeH="0" baseline="0" noProof="0">
                  <a:ln>
                    <a:noFill/>
                  </a:ln>
                  <a:solidFill>
                    <a:srgbClr val="242269"/>
                  </a:solidFill>
                  <a:effectLst/>
                  <a:uLnTx/>
                  <a:uFillTx/>
                  <a:latin typeface="Arial Narrow" panose="020B0606020202030204" pitchFamily="34" charset="0"/>
                </a:rPr>
                <a:t>Percentage of patients with the row condition who also have the column condition</a:t>
              </a:r>
              <a:endParaRPr kumimoji="0" lang="en-CA" sz="1600" b="1" i="0" u="none" strike="noStrike" kern="0" cap="none" spc="0" normalizeH="0" baseline="0" noProof="0">
                <a:ln>
                  <a:noFill/>
                </a:ln>
                <a:solidFill>
                  <a:srgbClr val="242269"/>
                </a:solidFill>
                <a:effectLst/>
                <a:uLnTx/>
                <a:uFillTx/>
                <a:latin typeface="Arial Narrow" panose="020B0606020202030204" pitchFamily="34" charset="0"/>
              </a:endParaRPr>
            </a:p>
          </p:txBody>
        </p:sp>
        <p:sp>
          <p:nvSpPr>
            <p:cNvPr id="54" name="TextBox 53">
              <a:extLst>
                <a:ext uri="{FF2B5EF4-FFF2-40B4-BE49-F238E27FC236}">
                  <a16:creationId xmlns:a16="http://schemas.microsoft.com/office/drawing/2014/main" id="{78741232-2B90-DA04-4CC1-4059DCF89C82}"/>
                </a:ext>
              </a:extLst>
            </p:cNvPr>
            <p:cNvSpPr txBox="1"/>
            <p:nvPr/>
          </p:nvSpPr>
          <p:spPr>
            <a:xfrm>
              <a:off x="7311902" y="1585109"/>
              <a:ext cx="933449" cy="810478"/>
            </a:xfrm>
            <a:prstGeom prst="rect">
              <a:avLst/>
            </a:prstGeom>
            <a:solidFill>
              <a:srgbClr val="FFFFFF"/>
            </a:solidFill>
          </p:spPr>
          <p:txBody>
            <a:bodyPr wrap="square" lIns="0" rIns="0" rtlCol="0">
              <a:spAutoFit/>
            </a:bodyPr>
            <a:lstStyle/>
            <a:p>
              <a:pPr marL="0" marR="0" lvl="0" indent="0" algn="ctr" defTabSz="914400" eaLnBrk="1" fontAlgn="auto" latinLnBrk="0" hangingPunct="1">
                <a:lnSpc>
                  <a:spcPts val="1400"/>
                </a:lnSpc>
                <a:spcBef>
                  <a:spcPts val="0"/>
                </a:spcBef>
                <a:spcAft>
                  <a:spcPts val="0"/>
                </a:spcAft>
                <a:buClrTx/>
                <a:buSzTx/>
                <a:buFontTx/>
                <a:buNone/>
                <a:tabLst/>
                <a:defRPr/>
              </a:pPr>
              <a:r>
                <a:rPr kumimoji="0" lang="en-US" sz="1400" b="1" i="0" u="none" strike="noStrike" kern="0" cap="none" spc="0" normalizeH="0" baseline="0" noProof="0">
                  <a:ln>
                    <a:noFill/>
                  </a:ln>
                  <a:solidFill>
                    <a:srgbClr val="242269"/>
                  </a:solidFill>
                  <a:effectLst/>
                  <a:uLnTx/>
                  <a:uFillTx/>
                  <a:latin typeface="Arial Narrow" panose="020B0606020202030204" pitchFamily="34" charset="0"/>
                </a:rPr>
                <a:t>Percentage who only have the row condition</a:t>
              </a:r>
              <a:r>
                <a:rPr kumimoji="0" lang="en-US" sz="1400" b="1" i="0" u="none" strike="noStrike" kern="0" cap="none" spc="0" normalizeH="0" baseline="30000" noProof="0">
                  <a:ln>
                    <a:noFill/>
                  </a:ln>
                  <a:solidFill>
                    <a:srgbClr val="242269"/>
                  </a:solidFill>
                  <a:effectLst/>
                  <a:uLnTx/>
                  <a:uFillTx/>
                  <a:latin typeface="Arial Narrow" panose="020B0606020202030204" pitchFamily="34" charset="0"/>
                </a:rPr>
                <a:t>*</a:t>
              </a:r>
              <a:endParaRPr kumimoji="0" lang="en-CA" sz="1400" b="1" i="0" u="none" strike="noStrike" kern="0" cap="none" spc="0" normalizeH="0" baseline="0" noProof="0">
                <a:ln>
                  <a:noFill/>
                </a:ln>
                <a:solidFill>
                  <a:srgbClr val="242269"/>
                </a:solidFill>
                <a:effectLst/>
                <a:uLnTx/>
                <a:uFillTx/>
                <a:latin typeface="Arial Narrow" panose="020B0606020202030204" pitchFamily="34" charset="0"/>
              </a:endParaRPr>
            </a:p>
          </p:txBody>
        </p:sp>
        <p:sp>
          <p:nvSpPr>
            <p:cNvPr id="55" name="TextBox 54">
              <a:extLst>
                <a:ext uri="{FF2B5EF4-FFF2-40B4-BE49-F238E27FC236}">
                  <a16:creationId xmlns:a16="http://schemas.microsoft.com/office/drawing/2014/main" id="{25FC7701-FE75-2E16-D50C-5C43BC3B3D44}"/>
                </a:ext>
              </a:extLst>
            </p:cNvPr>
            <p:cNvSpPr txBox="1"/>
            <p:nvPr/>
          </p:nvSpPr>
          <p:spPr>
            <a:xfrm>
              <a:off x="1886004" y="2485354"/>
              <a:ext cx="1549219" cy="3490699"/>
            </a:xfrm>
            <a:prstGeom prst="rect">
              <a:avLst/>
            </a:prstGeom>
            <a:noFill/>
          </p:spPr>
          <p:txBody>
            <a:bodyPr wrap="square" lIns="36000" rIns="36000" rtlCol="0">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Coronary heart disease</a:t>
              </a:r>
            </a:p>
            <a:p>
              <a:pPr marL="0" marR="0" lvl="0" indent="0" defTabSz="914400" eaLnBrk="1" fontAlgn="auto" latinLnBrk="0" hangingPunct="1">
                <a:lnSpc>
                  <a:spcPts val="1400"/>
                </a:lnSpc>
                <a:spcBef>
                  <a:spcPts val="0"/>
                </a:spcBef>
                <a:spcAft>
                  <a:spcPts val="0"/>
                </a:spcAft>
                <a:buClrTx/>
                <a:buSzTx/>
                <a:buFontTx/>
                <a:buNone/>
                <a:tabLst/>
                <a:defRPr/>
              </a:pPr>
              <a:endParaRPr kumimoji="0" lang="en-US" sz="1200" b="1" i="0" u="none" strike="noStrike" kern="0" cap="none" spc="0" normalizeH="0" baseline="0" noProof="0">
                <a:ln>
                  <a:noFill/>
                </a:ln>
                <a:solidFill>
                  <a:srgbClr val="242269"/>
                </a:solidFill>
                <a:effectLst/>
                <a:uLnTx/>
                <a:uFillTx/>
                <a:latin typeface="Arial Narrow" panose="020B0606020202030204" pitchFamily="34" charset="0"/>
              </a:endParaRPr>
            </a:p>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Hypertension</a:t>
              </a:r>
            </a:p>
            <a:p>
              <a:pPr marL="0" marR="0" lvl="0" indent="0" defTabSz="914400" eaLnBrk="1" fontAlgn="auto" latinLnBrk="0" hangingPunct="1">
                <a:lnSpc>
                  <a:spcPts val="1400"/>
                </a:lnSpc>
                <a:spcBef>
                  <a:spcPts val="0"/>
                </a:spcBef>
                <a:spcAft>
                  <a:spcPts val="0"/>
                </a:spcAft>
                <a:buClrTx/>
                <a:buSzTx/>
                <a:buFontTx/>
                <a:buNone/>
                <a:tabLst/>
                <a:defRPr/>
              </a:pPr>
              <a:endParaRPr kumimoji="0" lang="en-US" sz="1200" b="1" i="0" u="none" strike="noStrike" kern="0" cap="none" spc="0" normalizeH="0" baseline="0" noProof="0">
                <a:ln>
                  <a:noFill/>
                </a:ln>
                <a:solidFill>
                  <a:srgbClr val="242269"/>
                </a:solidFill>
                <a:effectLst/>
                <a:uLnTx/>
                <a:uFillTx/>
                <a:latin typeface="Arial Narrow" panose="020B0606020202030204" pitchFamily="34" charset="0"/>
              </a:endParaRPr>
            </a:p>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Heart failure</a:t>
              </a:r>
            </a:p>
            <a:p>
              <a:pPr marL="0" marR="0" lvl="0" indent="0" defTabSz="914400" eaLnBrk="1" fontAlgn="auto" latinLnBrk="0" hangingPunct="1">
                <a:lnSpc>
                  <a:spcPts val="1400"/>
                </a:lnSpc>
                <a:spcBef>
                  <a:spcPts val="0"/>
                </a:spcBef>
                <a:spcAft>
                  <a:spcPts val="0"/>
                </a:spcAft>
                <a:buClrTx/>
                <a:buSzTx/>
                <a:buFontTx/>
                <a:buNone/>
                <a:tabLst/>
                <a:defRPr/>
              </a:pPr>
              <a:endParaRPr kumimoji="0" lang="en-US" sz="1200" b="1" i="0" u="none" strike="noStrike" kern="0" cap="none" spc="0" normalizeH="0" baseline="0" noProof="0">
                <a:ln>
                  <a:noFill/>
                </a:ln>
                <a:solidFill>
                  <a:srgbClr val="242269"/>
                </a:solidFill>
                <a:effectLst/>
                <a:uLnTx/>
                <a:uFillTx/>
                <a:latin typeface="Arial Narrow" panose="020B0606020202030204" pitchFamily="34" charset="0"/>
              </a:endParaRPr>
            </a:p>
            <a:p>
              <a:pPr marL="0" marR="0" lvl="0" indent="0" defTabSz="914400" eaLnBrk="1" fontAlgn="auto" latinLnBrk="0" hangingPunct="1">
                <a:lnSpc>
                  <a:spcPts val="10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Stroke/transient </a:t>
              </a:r>
            </a:p>
            <a:p>
              <a:pPr marL="0" marR="0" lvl="0" indent="0" defTabSz="914400" eaLnBrk="1" fontAlgn="auto" latinLnBrk="0" hangingPunct="1">
                <a:lnSpc>
                  <a:spcPts val="10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ischemic attack</a:t>
              </a:r>
            </a:p>
            <a:p>
              <a:pPr marL="0" marR="0" lvl="0" indent="0" defTabSz="914400" eaLnBrk="1" fontAlgn="auto" latinLnBrk="0" hangingPunct="1">
                <a:lnSpc>
                  <a:spcPts val="400"/>
                </a:lnSpc>
                <a:spcBef>
                  <a:spcPts val="0"/>
                </a:spcBef>
                <a:spcAft>
                  <a:spcPts val="0"/>
                </a:spcAft>
                <a:buClrTx/>
                <a:buSzTx/>
                <a:buFontTx/>
                <a:buNone/>
                <a:tabLst/>
                <a:defRPr/>
              </a:pPr>
              <a:endParaRPr kumimoji="0" lang="en-US" sz="600" b="1" i="0" u="none" strike="noStrike" kern="0" cap="none" spc="0" normalizeH="0" baseline="0" noProof="0">
                <a:ln>
                  <a:noFill/>
                </a:ln>
                <a:solidFill>
                  <a:srgbClr val="242269"/>
                </a:solidFill>
                <a:effectLst/>
                <a:uLnTx/>
                <a:uFillTx/>
                <a:latin typeface="Arial Narrow" panose="020B0606020202030204" pitchFamily="34" charset="0"/>
              </a:endParaRPr>
            </a:p>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Atrial fibrillation</a:t>
              </a:r>
            </a:p>
            <a:p>
              <a:pPr marL="0" marR="0" lvl="0" indent="0" defTabSz="914400" eaLnBrk="1" fontAlgn="auto" latinLnBrk="0" hangingPunct="1">
                <a:lnSpc>
                  <a:spcPts val="1400"/>
                </a:lnSpc>
                <a:spcBef>
                  <a:spcPts val="0"/>
                </a:spcBef>
                <a:spcAft>
                  <a:spcPts val="0"/>
                </a:spcAft>
                <a:buClrTx/>
                <a:buSzTx/>
                <a:buFontTx/>
                <a:buNone/>
                <a:tabLst/>
                <a:defRPr/>
              </a:pPr>
              <a:endParaRPr kumimoji="0" lang="en-US" sz="1200" b="1" i="0" u="none" strike="noStrike" kern="0" cap="none" spc="0" normalizeH="0" baseline="0" noProof="0">
                <a:ln>
                  <a:noFill/>
                </a:ln>
                <a:solidFill>
                  <a:srgbClr val="242269"/>
                </a:solidFill>
                <a:effectLst/>
                <a:uLnTx/>
                <a:uFillTx/>
                <a:latin typeface="Arial Narrow" panose="020B0606020202030204" pitchFamily="34" charset="0"/>
              </a:endParaRPr>
            </a:p>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Diabetes</a:t>
              </a:r>
            </a:p>
            <a:p>
              <a:pPr marL="0" marR="0" lvl="0" indent="0" defTabSz="914400" eaLnBrk="1" fontAlgn="auto" latinLnBrk="0" hangingPunct="1">
                <a:lnSpc>
                  <a:spcPts val="1400"/>
                </a:lnSpc>
                <a:spcBef>
                  <a:spcPts val="0"/>
                </a:spcBef>
                <a:spcAft>
                  <a:spcPts val="0"/>
                </a:spcAft>
                <a:buClrTx/>
                <a:buSzTx/>
                <a:buFontTx/>
                <a:buNone/>
                <a:tabLst/>
                <a:defRPr/>
              </a:pPr>
              <a:endParaRPr kumimoji="0" lang="en-US" sz="1200" b="1" i="0" u="none" strike="noStrike" kern="0" cap="none" spc="0" normalizeH="0" baseline="0" noProof="0">
                <a:ln>
                  <a:noFill/>
                </a:ln>
                <a:solidFill>
                  <a:srgbClr val="242269"/>
                </a:solidFill>
                <a:effectLst/>
                <a:uLnTx/>
                <a:uFillTx/>
                <a:latin typeface="Arial Narrow" panose="020B0606020202030204" pitchFamily="34" charset="0"/>
              </a:endParaRPr>
            </a:p>
            <a:p>
              <a:pPr marL="0" marR="0" lvl="0" indent="0" defTabSz="914400" eaLnBrk="1" fontAlgn="auto" latinLnBrk="0" hangingPunct="1">
                <a:lnSpc>
                  <a:spcPts val="11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Chronic obstructive pulmonary disease</a:t>
              </a:r>
            </a:p>
            <a:p>
              <a:pPr marL="0" marR="0" lvl="0" indent="0" defTabSz="914400" eaLnBrk="1" fontAlgn="auto" latinLnBrk="0" hangingPunct="1">
                <a:lnSpc>
                  <a:spcPts val="400"/>
                </a:lnSpc>
                <a:spcBef>
                  <a:spcPts val="0"/>
                </a:spcBef>
                <a:spcAft>
                  <a:spcPts val="0"/>
                </a:spcAft>
                <a:buClrTx/>
                <a:buSzTx/>
                <a:buFontTx/>
                <a:buNone/>
                <a:tabLst/>
                <a:defRPr/>
              </a:pPr>
              <a:endParaRPr kumimoji="0" lang="en-US" sz="1200" b="1" i="0" u="none" strike="noStrike" kern="0" cap="none" spc="0" normalizeH="0" baseline="0" noProof="0">
                <a:ln>
                  <a:noFill/>
                </a:ln>
                <a:solidFill>
                  <a:srgbClr val="242269"/>
                </a:solidFill>
                <a:effectLst/>
                <a:uLnTx/>
                <a:uFillTx/>
                <a:latin typeface="Arial Narrow" panose="020B0606020202030204" pitchFamily="34" charset="0"/>
              </a:endParaRPr>
            </a:p>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Painful condition</a:t>
              </a:r>
            </a:p>
            <a:p>
              <a:pPr marL="0" marR="0" lvl="0" indent="0" defTabSz="914400" eaLnBrk="1" fontAlgn="auto" latinLnBrk="0" hangingPunct="1">
                <a:lnSpc>
                  <a:spcPts val="1400"/>
                </a:lnSpc>
                <a:spcBef>
                  <a:spcPts val="0"/>
                </a:spcBef>
                <a:spcAft>
                  <a:spcPts val="0"/>
                </a:spcAft>
                <a:buClrTx/>
                <a:buSzTx/>
                <a:buFontTx/>
                <a:buNone/>
                <a:tabLst/>
                <a:defRPr/>
              </a:pPr>
              <a:endParaRPr kumimoji="0" lang="en-US" sz="1200" b="1" i="0" u="none" strike="noStrike" kern="0" cap="none" spc="0" normalizeH="0" baseline="0" noProof="0">
                <a:ln>
                  <a:noFill/>
                </a:ln>
                <a:solidFill>
                  <a:srgbClr val="242269"/>
                </a:solidFill>
                <a:effectLst/>
                <a:uLnTx/>
                <a:uFillTx/>
                <a:latin typeface="Arial Narrow" panose="020B0606020202030204" pitchFamily="34" charset="0"/>
              </a:endParaRPr>
            </a:p>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Depression</a:t>
              </a:r>
            </a:p>
            <a:p>
              <a:pPr marL="0" marR="0" lvl="0" indent="0" defTabSz="914400" eaLnBrk="1" fontAlgn="auto" latinLnBrk="0" hangingPunct="1">
                <a:lnSpc>
                  <a:spcPts val="1400"/>
                </a:lnSpc>
                <a:spcBef>
                  <a:spcPts val="0"/>
                </a:spcBef>
                <a:spcAft>
                  <a:spcPts val="0"/>
                </a:spcAft>
                <a:buClrTx/>
                <a:buSzTx/>
                <a:buFontTx/>
                <a:buNone/>
                <a:tabLst/>
                <a:defRPr/>
              </a:pPr>
              <a:endParaRPr kumimoji="0" lang="en-US" sz="1200" b="1" i="0" u="none" strike="noStrike" kern="0" cap="none" spc="0" normalizeH="0" baseline="0" noProof="0">
                <a:ln>
                  <a:noFill/>
                </a:ln>
                <a:solidFill>
                  <a:srgbClr val="242269"/>
                </a:solidFill>
                <a:effectLst/>
                <a:uLnTx/>
                <a:uFillTx/>
                <a:latin typeface="Arial Narrow" panose="020B0606020202030204" pitchFamily="34" charset="0"/>
              </a:endParaRPr>
            </a:p>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Dementia</a:t>
              </a:r>
              <a:endParaRPr kumimoji="0" lang="en-CA" sz="1200" b="1" i="0" u="none" strike="noStrike" kern="0" cap="none" spc="0" normalizeH="0" baseline="0" noProof="0">
                <a:ln>
                  <a:noFill/>
                </a:ln>
                <a:solidFill>
                  <a:srgbClr val="242269"/>
                </a:solidFill>
                <a:effectLst/>
                <a:uLnTx/>
                <a:uFillTx/>
                <a:latin typeface="Arial Narrow" panose="020B0606020202030204" pitchFamily="34" charset="0"/>
              </a:endParaRPr>
            </a:p>
          </p:txBody>
        </p:sp>
        <p:sp>
          <p:nvSpPr>
            <p:cNvPr id="56" name="TextBox 55">
              <a:extLst>
                <a:ext uri="{FF2B5EF4-FFF2-40B4-BE49-F238E27FC236}">
                  <a16:creationId xmlns:a16="http://schemas.microsoft.com/office/drawing/2014/main" id="{080B5C79-45DF-A924-4AC9-7493C335EB73}"/>
                </a:ext>
              </a:extLst>
            </p:cNvPr>
            <p:cNvSpPr txBox="1"/>
            <p:nvPr/>
          </p:nvSpPr>
          <p:spPr>
            <a:xfrm>
              <a:off x="3380904" y="6156861"/>
              <a:ext cx="5741099" cy="280205"/>
            </a:xfrm>
            <a:prstGeom prst="rect">
              <a:avLst/>
            </a:prstGeom>
            <a:solidFill>
              <a:srgbClr val="FFFFFF"/>
            </a:solidFill>
          </p:spPr>
          <p:txBody>
            <a:bodyPr wrap="square" rtlCol="0">
              <a:spAutoFit/>
            </a:bodyPr>
            <a:lstStyle/>
            <a:p>
              <a:pPr marL="0" marR="0" lvl="0" indent="0" defTabSz="914400" eaLnBrk="1" fontAlgn="auto" latinLnBrk="0" hangingPunct="1">
                <a:lnSpc>
                  <a:spcPts val="1600"/>
                </a:lnSpc>
                <a:spcBef>
                  <a:spcPts val="0"/>
                </a:spcBef>
                <a:spcAft>
                  <a:spcPts val="0"/>
                </a:spcAft>
                <a:buClrTx/>
                <a:buSzTx/>
                <a:buFontTx/>
                <a:buNone/>
                <a:tabLst/>
                <a:defRPr/>
              </a:pPr>
              <a:r>
                <a:rPr kumimoji="0" lang="en-US" sz="1200" b="0" i="0" u="none" strike="noStrike" kern="0" cap="none" spc="0" normalizeH="0" baseline="0" noProof="0">
                  <a:ln>
                    <a:noFill/>
                  </a:ln>
                  <a:solidFill>
                    <a:srgbClr val="242269"/>
                  </a:solidFill>
                  <a:effectLst/>
                  <a:uLnTx/>
                  <a:uFillTx/>
                  <a:latin typeface="Arial Narrow" panose="020B0606020202030204" pitchFamily="34" charset="0"/>
                </a:rPr>
                <a:t>*Percentage who do not have one of 39 other conditions in the full count</a:t>
              </a:r>
              <a:endParaRPr kumimoji="0" lang="en-CA" sz="1200" b="0" i="0" u="none" strike="noStrike" kern="0" cap="none" spc="0" normalizeH="0" baseline="0" noProof="0">
                <a:ln>
                  <a:noFill/>
                </a:ln>
                <a:solidFill>
                  <a:srgbClr val="242269"/>
                </a:solidFill>
                <a:effectLst/>
                <a:uLnTx/>
                <a:uFillTx/>
                <a:latin typeface="Arial Narrow" panose="020B0606020202030204" pitchFamily="34" charset="0"/>
              </a:endParaRPr>
            </a:p>
          </p:txBody>
        </p:sp>
        <p:sp>
          <p:nvSpPr>
            <p:cNvPr id="57" name="TextBox 56">
              <a:extLst>
                <a:ext uri="{FF2B5EF4-FFF2-40B4-BE49-F238E27FC236}">
                  <a16:creationId xmlns:a16="http://schemas.microsoft.com/office/drawing/2014/main" id="{F7C0E7B3-0758-218A-A643-84F88CE5A1B8}"/>
                </a:ext>
              </a:extLst>
            </p:cNvPr>
            <p:cNvSpPr txBox="1"/>
            <p:nvPr/>
          </p:nvSpPr>
          <p:spPr>
            <a:xfrm rot="18831485">
              <a:off x="3545737" y="1657779"/>
              <a:ext cx="1549219" cy="179536"/>
            </a:xfrm>
            <a:prstGeom prst="rect">
              <a:avLst/>
            </a:prstGeom>
            <a:noFill/>
          </p:spPr>
          <p:txBody>
            <a:bodyPr wrap="square" lIns="36000" tIns="0" rIns="36000" bIns="0" rtlCol="0">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Coronary heart disease</a:t>
              </a:r>
            </a:p>
          </p:txBody>
        </p:sp>
        <p:sp>
          <p:nvSpPr>
            <p:cNvPr id="58" name="TextBox 57">
              <a:extLst>
                <a:ext uri="{FF2B5EF4-FFF2-40B4-BE49-F238E27FC236}">
                  <a16:creationId xmlns:a16="http://schemas.microsoft.com/office/drawing/2014/main" id="{2F73A203-10E8-12E6-D095-7CF83D812A00}"/>
                </a:ext>
              </a:extLst>
            </p:cNvPr>
            <p:cNvSpPr txBox="1"/>
            <p:nvPr/>
          </p:nvSpPr>
          <p:spPr>
            <a:xfrm rot="18831485">
              <a:off x="3809253" y="1657779"/>
              <a:ext cx="1549219" cy="179536"/>
            </a:xfrm>
            <a:prstGeom prst="rect">
              <a:avLst/>
            </a:prstGeom>
            <a:noFill/>
          </p:spPr>
          <p:txBody>
            <a:bodyPr wrap="square" lIns="36000" tIns="0" rIns="36000" bIns="0" rtlCol="0">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Hypertension</a:t>
              </a:r>
            </a:p>
          </p:txBody>
        </p:sp>
        <p:sp>
          <p:nvSpPr>
            <p:cNvPr id="59" name="TextBox 58">
              <a:extLst>
                <a:ext uri="{FF2B5EF4-FFF2-40B4-BE49-F238E27FC236}">
                  <a16:creationId xmlns:a16="http://schemas.microsoft.com/office/drawing/2014/main" id="{E637C81C-67D0-AB56-0A65-ED1801A7AABA}"/>
                </a:ext>
              </a:extLst>
            </p:cNvPr>
            <p:cNvSpPr txBox="1"/>
            <p:nvPr/>
          </p:nvSpPr>
          <p:spPr>
            <a:xfrm rot="18831485">
              <a:off x="4172535" y="1657779"/>
              <a:ext cx="1549219" cy="179536"/>
            </a:xfrm>
            <a:prstGeom prst="rect">
              <a:avLst/>
            </a:prstGeom>
            <a:noFill/>
          </p:spPr>
          <p:txBody>
            <a:bodyPr wrap="square" lIns="36000" tIns="0" rIns="36000" bIns="0" rtlCol="0">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Heart failure</a:t>
              </a:r>
            </a:p>
          </p:txBody>
        </p:sp>
        <p:sp>
          <p:nvSpPr>
            <p:cNvPr id="60" name="TextBox 59">
              <a:extLst>
                <a:ext uri="{FF2B5EF4-FFF2-40B4-BE49-F238E27FC236}">
                  <a16:creationId xmlns:a16="http://schemas.microsoft.com/office/drawing/2014/main" id="{7C9A9D0E-27F3-58B0-E23D-1700829BCAD8}"/>
                </a:ext>
              </a:extLst>
            </p:cNvPr>
            <p:cNvSpPr txBox="1"/>
            <p:nvPr/>
          </p:nvSpPr>
          <p:spPr>
            <a:xfrm rot="18831485">
              <a:off x="4554238" y="1591022"/>
              <a:ext cx="1549219" cy="258404"/>
            </a:xfrm>
            <a:prstGeom prst="rect">
              <a:avLst/>
            </a:prstGeom>
            <a:noFill/>
          </p:spPr>
          <p:txBody>
            <a:bodyPr wrap="square" lIns="36000" tIns="0" rIns="36000" bIns="0" rtlCol="0">
              <a:spAutoFit/>
            </a:bodyPr>
            <a:lstStyle/>
            <a:p>
              <a:pPr marL="0" marR="0" lvl="0" indent="0" defTabSz="914400" eaLnBrk="1" fontAlgn="auto" latinLnBrk="0" hangingPunct="1">
                <a:lnSpc>
                  <a:spcPts val="10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Stroke/transient </a:t>
              </a:r>
            </a:p>
            <a:p>
              <a:pPr marL="0" marR="0" lvl="0" indent="0" defTabSz="914400" eaLnBrk="1" fontAlgn="auto" latinLnBrk="0" hangingPunct="1">
                <a:lnSpc>
                  <a:spcPts val="10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ischemic attack</a:t>
              </a:r>
            </a:p>
          </p:txBody>
        </p:sp>
        <p:sp>
          <p:nvSpPr>
            <p:cNvPr id="61" name="TextBox 60">
              <a:extLst>
                <a:ext uri="{FF2B5EF4-FFF2-40B4-BE49-F238E27FC236}">
                  <a16:creationId xmlns:a16="http://schemas.microsoft.com/office/drawing/2014/main" id="{16003A8E-1AD8-99BC-B85C-A84C8E548E9F}"/>
                </a:ext>
              </a:extLst>
            </p:cNvPr>
            <p:cNvSpPr txBox="1"/>
            <p:nvPr/>
          </p:nvSpPr>
          <p:spPr>
            <a:xfrm rot="18831485">
              <a:off x="4834843" y="1657779"/>
              <a:ext cx="1549219" cy="179536"/>
            </a:xfrm>
            <a:prstGeom prst="rect">
              <a:avLst/>
            </a:prstGeom>
            <a:noFill/>
          </p:spPr>
          <p:txBody>
            <a:bodyPr wrap="square" lIns="36000" tIns="0" rIns="36000" bIns="0" rtlCol="0">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Atrial fibrillation</a:t>
              </a:r>
            </a:p>
          </p:txBody>
        </p:sp>
        <p:sp>
          <p:nvSpPr>
            <p:cNvPr id="62" name="TextBox 61">
              <a:extLst>
                <a:ext uri="{FF2B5EF4-FFF2-40B4-BE49-F238E27FC236}">
                  <a16:creationId xmlns:a16="http://schemas.microsoft.com/office/drawing/2014/main" id="{21151FDE-0AED-3799-23F5-E80EE5AA798A}"/>
                </a:ext>
              </a:extLst>
            </p:cNvPr>
            <p:cNvSpPr txBox="1"/>
            <p:nvPr/>
          </p:nvSpPr>
          <p:spPr>
            <a:xfrm rot="18831485">
              <a:off x="5157615" y="1657779"/>
              <a:ext cx="1549219" cy="179536"/>
            </a:xfrm>
            <a:prstGeom prst="rect">
              <a:avLst/>
            </a:prstGeom>
            <a:noFill/>
          </p:spPr>
          <p:txBody>
            <a:bodyPr wrap="square" lIns="36000" tIns="0" rIns="36000" bIns="0" rtlCol="0">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Diabetes</a:t>
              </a:r>
            </a:p>
          </p:txBody>
        </p:sp>
        <p:sp>
          <p:nvSpPr>
            <p:cNvPr id="63" name="TextBox 62">
              <a:extLst>
                <a:ext uri="{FF2B5EF4-FFF2-40B4-BE49-F238E27FC236}">
                  <a16:creationId xmlns:a16="http://schemas.microsoft.com/office/drawing/2014/main" id="{0E7B0A93-2E81-0008-C6A6-C4216503EBDD}"/>
                </a:ext>
              </a:extLst>
            </p:cNvPr>
            <p:cNvSpPr txBox="1"/>
            <p:nvPr/>
          </p:nvSpPr>
          <p:spPr>
            <a:xfrm rot="18831485">
              <a:off x="5506836" y="1570940"/>
              <a:ext cx="1549219" cy="282129"/>
            </a:xfrm>
            <a:prstGeom prst="rect">
              <a:avLst/>
            </a:prstGeom>
            <a:noFill/>
          </p:spPr>
          <p:txBody>
            <a:bodyPr wrap="square" lIns="36000" tIns="0" rIns="36000" bIns="0" rtlCol="0">
              <a:spAutoFit/>
            </a:bodyPr>
            <a:lstStyle/>
            <a:p>
              <a:pPr marL="0" marR="0" lvl="0" indent="0" defTabSz="914400" eaLnBrk="1" fontAlgn="auto" latinLnBrk="0" hangingPunct="1">
                <a:lnSpc>
                  <a:spcPts val="11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Chronic obstructive pulmonary disease</a:t>
              </a:r>
            </a:p>
          </p:txBody>
        </p:sp>
        <p:sp>
          <p:nvSpPr>
            <p:cNvPr id="64" name="TextBox 63">
              <a:extLst>
                <a:ext uri="{FF2B5EF4-FFF2-40B4-BE49-F238E27FC236}">
                  <a16:creationId xmlns:a16="http://schemas.microsoft.com/office/drawing/2014/main" id="{71829B47-8931-570F-3C8B-7BE8D23F9BA2}"/>
                </a:ext>
              </a:extLst>
            </p:cNvPr>
            <p:cNvSpPr txBox="1"/>
            <p:nvPr/>
          </p:nvSpPr>
          <p:spPr>
            <a:xfrm rot="18831485">
              <a:off x="5864935" y="1657779"/>
              <a:ext cx="1549219" cy="179536"/>
            </a:xfrm>
            <a:prstGeom prst="rect">
              <a:avLst/>
            </a:prstGeom>
            <a:noFill/>
          </p:spPr>
          <p:txBody>
            <a:bodyPr wrap="square" lIns="36000" tIns="0" rIns="36000" bIns="0" rtlCol="0">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Painful condition</a:t>
              </a:r>
            </a:p>
          </p:txBody>
        </p:sp>
        <p:sp>
          <p:nvSpPr>
            <p:cNvPr id="65" name="TextBox 64">
              <a:extLst>
                <a:ext uri="{FF2B5EF4-FFF2-40B4-BE49-F238E27FC236}">
                  <a16:creationId xmlns:a16="http://schemas.microsoft.com/office/drawing/2014/main" id="{1369CA1B-3223-87C3-3E0D-4E9F32EA2B6B}"/>
                </a:ext>
              </a:extLst>
            </p:cNvPr>
            <p:cNvSpPr txBox="1"/>
            <p:nvPr/>
          </p:nvSpPr>
          <p:spPr>
            <a:xfrm rot="18831485">
              <a:off x="6308915" y="1891498"/>
              <a:ext cx="900953" cy="179536"/>
            </a:xfrm>
            <a:prstGeom prst="rect">
              <a:avLst/>
            </a:prstGeom>
            <a:noFill/>
          </p:spPr>
          <p:txBody>
            <a:bodyPr wrap="square" lIns="36000" tIns="0" rIns="36000" bIns="0" rtlCol="0">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Depression</a:t>
              </a:r>
            </a:p>
          </p:txBody>
        </p:sp>
        <p:sp>
          <p:nvSpPr>
            <p:cNvPr id="66" name="TextBox 65">
              <a:extLst>
                <a:ext uri="{FF2B5EF4-FFF2-40B4-BE49-F238E27FC236}">
                  <a16:creationId xmlns:a16="http://schemas.microsoft.com/office/drawing/2014/main" id="{FF2849F4-F61E-8EBB-4756-522643A4066C}"/>
                </a:ext>
              </a:extLst>
            </p:cNvPr>
            <p:cNvSpPr txBox="1"/>
            <p:nvPr/>
          </p:nvSpPr>
          <p:spPr>
            <a:xfrm rot="18831485">
              <a:off x="6636032" y="1939039"/>
              <a:ext cx="769087" cy="179536"/>
            </a:xfrm>
            <a:prstGeom prst="rect">
              <a:avLst/>
            </a:prstGeom>
            <a:noFill/>
          </p:spPr>
          <p:txBody>
            <a:bodyPr wrap="square" lIns="36000" tIns="0" rIns="36000" bIns="0" rtlCol="0">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en-US" sz="1200" b="1" i="0" u="none" strike="noStrike" kern="0" cap="none" spc="0" normalizeH="0" baseline="0" noProof="0">
                  <a:ln>
                    <a:noFill/>
                  </a:ln>
                  <a:solidFill>
                    <a:srgbClr val="242269"/>
                  </a:solidFill>
                  <a:effectLst/>
                  <a:uLnTx/>
                  <a:uFillTx/>
                  <a:latin typeface="Arial Narrow" panose="020B0606020202030204" pitchFamily="34" charset="0"/>
                </a:rPr>
                <a:t>Dementia</a:t>
              </a:r>
              <a:endParaRPr kumimoji="0" lang="en-CA" sz="1200" b="1" i="0" u="none" strike="noStrike" kern="0" cap="none" spc="0" normalizeH="0" baseline="0" noProof="0">
                <a:ln>
                  <a:noFill/>
                </a:ln>
                <a:solidFill>
                  <a:srgbClr val="242269"/>
                </a:solidFill>
                <a:effectLst/>
                <a:uLnTx/>
                <a:uFillTx/>
                <a:latin typeface="Arial Narrow" panose="020B0606020202030204" pitchFamily="34" charset="0"/>
              </a:endParaRPr>
            </a:p>
          </p:txBody>
        </p:sp>
        <p:sp>
          <p:nvSpPr>
            <p:cNvPr id="67" name="Arrow: Right 27">
              <a:extLst>
                <a:ext uri="{FF2B5EF4-FFF2-40B4-BE49-F238E27FC236}">
                  <a16:creationId xmlns:a16="http://schemas.microsoft.com/office/drawing/2014/main" id="{B90257F3-8AFC-C505-0A25-671430FEE46E}"/>
                </a:ext>
              </a:extLst>
            </p:cNvPr>
            <p:cNvSpPr/>
            <p:nvPr/>
          </p:nvSpPr>
          <p:spPr>
            <a:xfrm>
              <a:off x="3696145" y="1571696"/>
              <a:ext cx="383182" cy="175851"/>
            </a:xfrm>
            <a:prstGeom prst="rightArrow">
              <a:avLst/>
            </a:prstGeom>
            <a:solidFill>
              <a:srgbClr val="247A6F"/>
            </a:solidFill>
            <a:ln w="12700" cap="flat" cmpd="sng" algn="ctr">
              <a:solidFill>
                <a:srgbClr val="242269">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entury Gothic" panose="020F0302020204030204"/>
                <a:ea typeface="+mn-ea"/>
                <a:cs typeface="+mn-cs"/>
              </a:endParaRPr>
            </a:p>
          </p:txBody>
        </p:sp>
        <p:sp>
          <p:nvSpPr>
            <p:cNvPr id="68" name="Arrow: Right 28">
              <a:extLst>
                <a:ext uri="{FF2B5EF4-FFF2-40B4-BE49-F238E27FC236}">
                  <a16:creationId xmlns:a16="http://schemas.microsoft.com/office/drawing/2014/main" id="{A33904F1-788A-CCF3-2DD9-20C3CCCBEAA8}"/>
                </a:ext>
              </a:extLst>
            </p:cNvPr>
            <p:cNvSpPr/>
            <p:nvPr/>
          </p:nvSpPr>
          <p:spPr>
            <a:xfrm rot="5400000">
              <a:off x="2339056" y="2194799"/>
              <a:ext cx="328779" cy="166732"/>
            </a:xfrm>
            <a:prstGeom prst="rightArrow">
              <a:avLst/>
            </a:prstGeom>
            <a:solidFill>
              <a:srgbClr val="247A6F"/>
            </a:solidFill>
            <a:ln w="12700" cap="flat" cmpd="sng" algn="ctr">
              <a:solidFill>
                <a:srgbClr val="242269">
                  <a:shade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entury Gothic" panose="020F0302020204030204"/>
                <a:ea typeface="+mn-ea"/>
                <a:cs typeface="+mn-cs"/>
              </a:endParaRPr>
            </a:p>
          </p:txBody>
        </p:sp>
        <p:pic>
          <p:nvPicPr>
            <p:cNvPr id="69" name="Picture 68">
              <a:extLst>
                <a:ext uri="{FF2B5EF4-FFF2-40B4-BE49-F238E27FC236}">
                  <a16:creationId xmlns:a16="http://schemas.microsoft.com/office/drawing/2014/main" id="{6C92A2FA-A4C8-12FF-EBE4-972FAE7D662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3435223" y="2352646"/>
              <a:ext cx="7035622" cy="3761414"/>
            </a:xfrm>
            <a:prstGeom prst="rect">
              <a:avLst/>
            </a:prstGeom>
          </p:spPr>
        </p:pic>
        <p:sp>
          <p:nvSpPr>
            <p:cNvPr id="70" name="TextBox 69">
              <a:extLst>
                <a:ext uri="{FF2B5EF4-FFF2-40B4-BE49-F238E27FC236}">
                  <a16:creationId xmlns:a16="http://schemas.microsoft.com/office/drawing/2014/main" id="{07C7C15C-1F6E-3EA8-DCE8-259687696FB8}"/>
                </a:ext>
              </a:extLst>
            </p:cNvPr>
            <p:cNvSpPr txBox="1"/>
            <p:nvPr/>
          </p:nvSpPr>
          <p:spPr>
            <a:xfrm>
              <a:off x="8277634" y="1495340"/>
              <a:ext cx="1112746" cy="990015"/>
            </a:xfrm>
            <a:prstGeom prst="rect">
              <a:avLst/>
            </a:prstGeom>
            <a:solidFill>
              <a:srgbClr val="FFFFFF"/>
            </a:solidFill>
          </p:spPr>
          <p:txBody>
            <a:bodyPr wrap="square" lIns="36000" rIns="36000" rtlCol="0">
              <a:spAutoFit/>
            </a:bodyPr>
            <a:lstStyle/>
            <a:p>
              <a:pPr marL="0" marR="0" lvl="0" indent="0" algn="ctr" defTabSz="914400" eaLnBrk="1" fontAlgn="auto" latinLnBrk="0" hangingPunct="1">
                <a:lnSpc>
                  <a:spcPts val="1400"/>
                </a:lnSpc>
                <a:spcBef>
                  <a:spcPts val="0"/>
                </a:spcBef>
                <a:spcAft>
                  <a:spcPts val="0"/>
                </a:spcAft>
                <a:buClrTx/>
                <a:buSzTx/>
                <a:buFontTx/>
                <a:buNone/>
                <a:tabLst/>
                <a:defRPr/>
              </a:pPr>
              <a:r>
                <a:rPr kumimoji="0" lang="en-US" sz="1400" b="1" i="0" u="none" strike="noStrike" kern="0" cap="none" spc="0" normalizeH="0" baseline="0" noProof="0">
                  <a:ln>
                    <a:noFill/>
                  </a:ln>
                  <a:solidFill>
                    <a:srgbClr val="242269"/>
                  </a:solidFill>
                  <a:effectLst/>
                  <a:uLnTx/>
                  <a:uFillTx/>
                  <a:latin typeface="Arial Narrow" panose="020B0606020202030204" pitchFamily="34" charset="0"/>
                </a:rPr>
                <a:t>Mean No of conditions in people aged &lt;65 years with row condition</a:t>
              </a:r>
              <a:endParaRPr kumimoji="0" lang="en-CA" sz="1400" b="1" i="0" u="none" strike="noStrike" kern="0" cap="none" spc="0" normalizeH="0" baseline="0" noProof="0">
                <a:ln>
                  <a:noFill/>
                </a:ln>
                <a:solidFill>
                  <a:srgbClr val="242269"/>
                </a:solidFill>
                <a:effectLst/>
                <a:uLnTx/>
                <a:uFillTx/>
                <a:latin typeface="Arial Narrow" panose="020B0606020202030204" pitchFamily="34" charset="0"/>
              </a:endParaRPr>
            </a:p>
          </p:txBody>
        </p:sp>
        <p:sp>
          <p:nvSpPr>
            <p:cNvPr id="71" name="TextBox 70">
              <a:extLst>
                <a:ext uri="{FF2B5EF4-FFF2-40B4-BE49-F238E27FC236}">
                  <a16:creationId xmlns:a16="http://schemas.microsoft.com/office/drawing/2014/main" id="{14D67B10-764D-E44A-3150-9209C89E252B}"/>
                </a:ext>
              </a:extLst>
            </p:cNvPr>
            <p:cNvSpPr txBox="1"/>
            <p:nvPr/>
          </p:nvSpPr>
          <p:spPr>
            <a:xfrm>
              <a:off x="9374241" y="1495339"/>
              <a:ext cx="1112746" cy="990015"/>
            </a:xfrm>
            <a:prstGeom prst="rect">
              <a:avLst/>
            </a:prstGeom>
            <a:solidFill>
              <a:srgbClr val="FFFFFF"/>
            </a:solidFill>
          </p:spPr>
          <p:txBody>
            <a:bodyPr wrap="square" lIns="36000" rIns="36000" rtlCol="0">
              <a:spAutoFit/>
            </a:bodyPr>
            <a:lstStyle/>
            <a:p>
              <a:pPr marL="0" marR="0" lvl="0" indent="0" algn="ctr" defTabSz="914400" eaLnBrk="1" fontAlgn="auto" latinLnBrk="0" hangingPunct="1">
                <a:lnSpc>
                  <a:spcPts val="1400"/>
                </a:lnSpc>
                <a:spcBef>
                  <a:spcPts val="0"/>
                </a:spcBef>
                <a:spcAft>
                  <a:spcPts val="0"/>
                </a:spcAft>
                <a:buClrTx/>
                <a:buSzTx/>
                <a:buFontTx/>
                <a:buNone/>
                <a:tabLst/>
                <a:defRPr/>
              </a:pPr>
              <a:r>
                <a:rPr kumimoji="0" lang="en-US" sz="1400" b="1" i="0" u="none" strike="noStrike" kern="0" cap="none" spc="0" normalizeH="0" baseline="0" noProof="0">
                  <a:ln>
                    <a:noFill/>
                  </a:ln>
                  <a:solidFill>
                    <a:srgbClr val="242269"/>
                  </a:solidFill>
                  <a:effectLst/>
                  <a:uLnTx/>
                  <a:uFillTx/>
                  <a:latin typeface="Arial Narrow" panose="020B0606020202030204" pitchFamily="34" charset="0"/>
                </a:rPr>
                <a:t>Mean No of conditions in people aged </a:t>
              </a:r>
              <a:r>
                <a:rPr kumimoji="0" lang="en-US" sz="1400" b="1" i="0" u="none" strike="noStrike" kern="0" cap="none" spc="0" normalizeH="0" baseline="0" noProof="0">
                  <a:ln>
                    <a:noFill/>
                  </a:ln>
                  <a:solidFill>
                    <a:srgbClr val="242269"/>
                  </a:solidFill>
                  <a:effectLst/>
                  <a:uLnTx/>
                  <a:uFillTx/>
                  <a:latin typeface="Calibri" panose="020F0502020204030204" pitchFamily="34" charset="0"/>
                  <a:cs typeface="Calibri" panose="020F0502020204030204" pitchFamily="34" charset="0"/>
                </a:rPr>
                <a:t>≥</a:t>
              </a:r>
              <a:r>
                <a:rPr kumimoji="0" lang="en-US" sz="1400" b="1" i="0" u="none" strike="noStrike" kern="0" cap="none" spc="0" normalizeH="0" baseline="0" noProof="0">
                  <a:ln>
                    <a:noFill/>
                  </a:ln>
                  <a:solidFill>
                    <a:srgbClr val="242269"/>
                  </a:solidFill>
                  <a:effectLst/>
                  <a:uLnTx/>
                  <a:uFillTx/>
                  <a:latin typeface="Arial Narrow" panose="020B0606020202030204" pitchFamily="34" charset="0"/>
                </a:rPr>
                <a:t>65 years with row condition</a:t>
              </a:r>
              <a:endParaRPr kumimoji="0" lang="en-CA" sz="1400" b="1" i="0" u="none" strike="noStrike" kern="0" cap="none" spc="0" normalizeH="0" baseline="0" noProof="0">
                <a:ln>
                  <a:noFill/>
                </a:ln>
                <a:solidFill>
                  <a:srgbClr val="242269"/>
                </a:solidFill>
                <a:effectLst/>
                <a:uLnTx/>
                <a:uFillTx/>
                <a:latin typeface="Arial Narrow" panose="020B0606020202030204" pitchFamily="34" charset="0"/>
              </a:endParaRPr>
            </a:p>
          </p:txBody>
        </p:sp>
      </p:grpSp>
    </p:spTree>
    <p:extLst>
      <p:ext uri="{BB962C8B-B14F-4D97-AF65-F5344CB8AC3E}">
        <p14:creationId xmlns:p14="http://schemas.microsoft.com/office/powerpoint/2010/main" val="122514212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221FDBBD-D10C-3CBA-72AE-0B37B2C19E35}"/>
              </a:ext>
            </a:extLst>
          </p:cNvPr>
          <p:cNvGrpSpPr/>
          <p:nvPr/>
        </p:nvGrpSpPr>
        <p:grpSpPr>
          <a:xfrm>
            <a:off x="2836137" y="1115363"/>
            <a:ext cx="9344977" cy="4834297"/>
            <a:chOff x="2847023" y="1189627"/>
            <a:chExt cx="9344977" cy="4834297"/>
          </a:xfrm>
        </p:grpSpPr>
        <p:grpSp>
          <p:nvGrpSpPr>
            <p:cNvPr id="20" name="Group 19">
              <a:extLst>
                <a:ext uri="{FF2B5EF4-FFF2-40B4-BE49-F238E27FC236}">
                  <a16:creationId xmlns:a16="http://schemas.microsoft.com/office/drawing/2014/main" id="{F594A480-49D1-6835-4B0E-DC608D4DBE5F}"/>
                </a:ext>
              </a:extLst>
            </p:cNvPr>
            <p:cNvGrpSpPr/>
            <p:nvPr/>
          </p:nvGrpSpPr>
          <p:grpSpPr>
            <a:xfrm>
              <a:off x="2847023" y="1189627"/>
              <a:ext cx="9344977" cy="4834297"/>
              <a:chOff x="3440041" y="1196965"/>
              <a:chExt cx="8751959" cy="4527520"/>
            </a:xfrm>
          </p:grpSpPr>
          <p:pic>
            <p:nvPicPr>
              <p:cNvPr id="22" name="Content Placeholder 6" descr="A map of the world&#10;&#10;Description automatically generated">
                <a:extLst>
                  <a:ext uri="{FF2B5EF4-FFF2-40B4-BE49-F238E27FC236}">
                    <a16:creationId xmlns:a16="http://schemas.microsoft.com/office/drawing/2014/main" id="{2EF0AA3C-EC4D-CC96-DC03-A54692BE77A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440041" y="1196965"/>
                <a:ext cx="8751959" cy="4527520"/>
              </a:xfrm>
              <a:prstGeom prst="rect">
                <a:avLst/>
              </a:prstGeom>
            </p:spPr>
          </p:pic>
          <p:sp>
            <p:nvSpPr>
              <p:cNvPr id="23" name="TextBox 22">
                <a:extLst>
                  <a:ext uri="{FF2B5EF4-FFF2-40B4-BE49-F238E27FC236}">
                    <a16:creationId xmlns:a16="http://schemas.microsoft.com/office/drawing/2014/main" id="{9CB9DCC6-DE01-AC44-E1B0-29446A473A32}"/>
                  </a:ext>
                </a:extLst>
              </p:cNvPr>
              <p:cNvSpPr txBox="1"/>
              <p:nvPr/>
            </p:nvSpPr>
            <p:spPr>
              <a:xfrm>
                <a:off x="4568937" y="2611488"/>
                <a:ext cx="758541"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CA" sz="1800" b="1" i="0" u="none" strike="noStrike" kern="0" cap="none" spc="0" normalizeH="0" baseline="0" noProof="0">
                    <a:ln>
                      <a:noFill/>
                    </a:ln>
                    <a:solidFill>
                      <a:srgbClr val="FFFFFF"/>
                    </a:solidFill>
                    <a:effectLst/>
                    <a:uLnTx/>
                    <a:uFillTx/>
                    <a:latin typeface="Century Gothic" panose="020F0302020204030204"/>
                  </a:rPr>
                  <a:t>43.1%</a:t>
                </a:r>
              </a:p>
            </p:txBody>
          </p:sp>
          <p:sp>
            <p:nvSpPr>
              <p:cNvPr id="24" name="TextBox 23">
                <a:extLst>
                  <a:ext uri="{FF2B5EF4-FFF2-40B4-BE49-F238E27FC236}">
                    <a16:creationId xmlns:a16="http://schemas.microsoft.com/office/drawing/2014/main" id="{9D1CBFAD-447F-E998-574F-AA17A222BF4B}"/>
                  </a:ext>
                </a:extLst>
              </p:cNvPr>
              <p:cNvSpPr txBox="1"/>
              <p:nvPr/>
            </p:nvSpPr>
            <p:spPr>
              <a:xfrm>
                <a:off x="5990564" y="4268597"/>
                <a:ext cx="764953"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CA" sz="1800" b="1" i="0" u="none" strike="noStrike" kern="0" cap="none" spc="0" normalizeH="0" baseline="0" noProof="0">
                    <a:ln>
                      <a:noFill/>
                    </a:ln>
                    <a:solidFill>
                      <a:srgbClr val="FFFFFF"/>
                    </a:solidFill>
                    <a:effectLst/>
                    <a:uLnTx/>
                    <a:uFillTx/>
                    <a:latin typeface="Century Gothic" panose="020F0302020204030204"/>
                  </a:rPr>
                  <a:t>45.7%</a:t>
                </a:r>
              </a:p>
            </p:txBody>
          </p:sp>
          <p:sp>
            <p:nvSpPr>
              <p:cNvPr id="25" name="TextBox 24">
                <a:extLst>
                  <a:ext uri="{FF2B5EF4-FFF2-40B4-BE49-F238E27FC236}">
                    <a16:creationId xmlns:a16="http://schemas.microsoft.com/office/drawing/2014/main" id="{12E3970B-E20E-4BA2-637E-B68DD7B7C11F}"/>
                  </a:ext>
                </a:extLst>
              </p:cNvPr>
              <p:cNvSpPr txBox="1"/>
              <p:nvPr/>
            </p:nvSpPr>
            <p:spPr>
              <a:xfrm>
                <a:off x="7793380" y="3580596"/>
                <a:ext cx="764953"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CA" sz="1800" b="1" i="0" u="none" strike="noStrike" kern="0" cap="none" spc="0" normalizeH="0" baseline="0" noProof="0">
                    <a:ln>
                      <a:noFill/>
                    </a:ln>
                    <a:solidFill>
                      <a:srgbClr val="FFFFFF"/>
                    </a:solidFill>
                    <a:effectLst/>
                    <a:uLnTx/>
                    <a:uFillTx/>
                    <a:latin typeface="Century Gothic" panose="020F0302020204030204"/>
                  </a:rPr>
                  <a:t>28.2%</a:t>
                </a:r>
              </a:p>
            </p:txBody>
          </p:sp>
          <p:sp>
            <p:nvSpPr>
              <p:cNvPr id="26" name="TextBox 25">
                <a:extLst>
                  <a:ext uri="{FF2B5EF4-FFF2-40B4-BE49-F238E27FC236}">
                    <a16:creationId xmlns:a16="http://schemas.microsoft.com/office/drawing/2014/main" id="{B527418E-8414-38FE-E333-1827478689E6}"/>
                  </a:ext>
                </a:extLst>
              </p:cNvPr>
              <p:cNvSpPr txBox="1"/>
              <p:nvPr/>
            </p:nvSpPr>
            <p:spPr>
              <a:xfrm>
                <a:off x="7667094" y="2667268"/>
                <a:ext cx="764953"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CA" sz="1800" b="1" i="0" u="none" strike="noStrike" kern="0" cap="none" spc="0" normalizeH="0" baseline="0" noProof="0">
                    <a:ln>
                      <a:noFill/>
                    </a:ln>
                    <a:solidFill>
                      <a:srgbClr val="FFFFFF"/>
                    </a:solidFill>
                    <a:effectLst/>
                    <a:uLnTx/>
                    <a:uFillTx/>
                    <a:latin typeface="Century Gothic" panose="020F0302020204030204"/>
                  </a:rPr>
                  <a:t>39.2%</a:t>
                </a:r>
              </a:p>
            </p:txBody>
          </p:sp>
          <p:sp>
            <p:nvSpPr>
              <p:cNvPr id="27" name="TextBox 26">
                <a:extLst>
                  <a:ext uri="{FF2B5EF4-FFF2-40B4-BE49-F238E27FC236}">
                    <a16:creationId xmlns:a16="http://schemas.microsoft.com/office/drawing/2014/main" id="{28B98389-125E-457E-26EC-32681145FA8A}"/>
                  </a:ext>
                </a:extLst>
              </p:cNvPr>
              <p:cNvSpPr txBox="1"/>
              <p:nvPr/>
            </p:nvSpPr>
            <p:spPr>
              <a:xfrm>
                <a:off x="9295644" y="2667268"/>
                <a:ext cx="764953"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CA" sz="1800" b="1" i="0" u="none" strike="noStrike" kern="0" cap="none" spc="0" normalizeH="0" baseline="0" noProof="0">
                    <a:ln>
                      <a:noFill/>
                    </a:ln>
                    <a:solidFill>
                      <a:srgbClr val="FFFFFF"/>
                    </a:solidFill>
                    <a:effectLst/>
                    <a:uLnTx/>
                    <a:uFillTx/>
                    <a:latin typeface="Century Gothic" panose="020F0302020204030204"/>
                  </a:rPr>
                  <a:t>35.0%</a:t>
                </a:r>
              </a:p>
            </p:txBody>
          </p:sp>
          <p:sp>
            <p:nvSpPr>
              <p:cNvPr id="28" name="TextBox 27">
                <a:extLst>
                  <a:ext uri="{FF2B5EF4-FFF2-40B4-BE49-F238E27FC236}">
                    <a16:creationId xmlns:a16="http://schemas.microsoft.com/office/drawing/2014/main" id="{F0FD60ED-4058-FFF4-CEE0-7F6239F4343B}"/>
                  </a:ext>
                </a:extLst>
              </p:cNvPr>
              <p:cNvSpPr txBox="1"/>
              <p:nvPr/>
            </p:nvSpPr>
            <p:spPr>
              <a:xfrm>
                <a:off x="10709684" y="4637929"/>
                <a:ext cx="764953"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CA" sz="1800" b="1" i="0" u="none" strike="noStrike" kern="0" cap="none" spc="0" normalizeH="0" baseline="0" noProof="0">
                    <a:ln>
                      <a:noFill/>
                    </a:ln>
                    <a:solidFill>
                      <a:srgbClr val="FFFFFF"/>
                    </a:solidFill>
                    <a:effectLst/>
                    <a:uLnTx/>
                    <a:uFillTx/>
                    <a:latin typeface="Century Gothic" panose="020F0302020204030204"/>
                  </a:rPr>
                  <a:t>32.5%</a:t>
                </a:r>
              </a:p>
            </p:txBody>
          </p:sp>
        </p:grpSp>
        <p:sp>
          <p:nvSpPr>
            <p:cNvPr id="21" name="Rectangle 20">
              <a:extLst>
                <a:ext uri="{FF2B5EF4-FFF2-40B4-BE49-F238E27FC236}">
                  <a16:creationId xmlns:a16="http://schemas.microsoft.com/office/drawing/2014/main" id="{1C92B6BE-5D12-EA17-00E1-1F40D12D36C6}"/>
                </a:ext>
              </a:extLst>
            </p:cNvPr>
            <p:cNvSpPr/>
            <p:nvPr/>
          </p:nvSpPr>
          <p:spPr>
            <a:xfrm>
              <a:off x="3015344" y="3722914"/>
              <a:ext cx="794656" cy="1650806"/>
            </a:xfrm>
            <a:prstGeom prst="rect">
              <a:avLst/>
            </a:prstGeom>
            <a:solidFill>
              <a:srgbClr val="FFFFFF"/>
            </a:solidFill>
            <a:ln w="12700" cap="flat" cmpd="sng" algn="ctr">
              <a:noFill/>
              <a:prstDash val="solid"/>
              <a:miter lim="800000"/>
            </a:ln>
            <a:effectLst/>
          </p:spPr>
          <p:txBody>
            <a:bodyPr lIns="360000" tIns="108000" rIns="360000" b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err="1">
                <a:ln>
                  <a:noFill/>
                </a:ln>
                <a:solidFill>
                  <a:srgbClr val="FFFFFF"/>
                </a:solidFill>
                <a:effectLst/>
                <a:uLnTx/>
                <a:uFillTx/>
                <a:latin typeface="Century Gothic" panose="020B0502020202020204" pitchFamily="34" charset="0"/>
                <a:ea typeface="+mn-ea"/>
                <a:cs typeface="+mn-cs"/>
              </a:endParaRPr>
            </a:p>
          </p:txBody>
        </p:sp>
      </p:grpSp>
      <p:sp>
        <p:nvSpPr>
          <p:cNvPr id="30" name="Title 1">
            <a:extLst>
              <a:ext uri="{FF2B5EF4-FFF2-40B4-BE49-F238E27FC236}">
                <a16:creationId xmlns:a16="http://schemas.microsoft.com/office/drawing/2014/main" id="{2077FFF0-8F64-20C6-AED1-A78FFD9C17C1}"/>
              </a:ext>
            </a:extLst>
          </p:cNvPr>
          <p:cNvSpPr txBox="1">
            <a:spLocks/>
          </p:cNvSpPr>
          <p:nvPr/>
        </p:nvSpPr>
        <p:spPr>
          <a:xfrm>
            <a:off x="500398" y="373571"/>
            <a:ext cx="10134600" cy="533400"/>
          </a:xfrm>
          <a:prstGeom prst="rect">
            <a:avLst/>
          </a:prstGeom>
        </p:spPr>
        <p:txBody>
          <a:bodyPr vert="horz" lIns="0" tIns="0" rIns="0" bIns="0" rtlCol="0" anchor="t" anchorCtr="0">
            <a:normAutofit/>
          </a:bodyPr>
          <a:lstStyle>
            <a:lvl1pPr algn="l" defTabSz="914400" rtl="0" eaLnBrk="1" latinLnBrk="0" hangingPunct="1">
              <a:lnSpc>
                <a:spcPts val="3200"/>
              </a:lnSpc>
              <a:spcBef>
                <a:spcPct val="0"/>
              </a:spcBef>
              <a:buNone/>
              <a:defRPr sz="2600" b="1" i="0" kern="1200">
                <a:solidFill>
                  <a:schemeClr val="accent1"/>
                </a:solidFill>
                <a:latin typeface="Century Gothic" panose="020B0502020202020204" pitchFamily="34" charset="0"/>
                <a:ea typeface="+mj-ea"/>
                <a:cs typeface="+mj-cs"/>
              </a:defRPr>
            </a:lvl1pPr>
          </a:lstStyle>
          <a:p>
            <a:pPr marL="0" marR="0" lvl="0" indent="0" algn="l" defTabSz="914400" rtl="0" eaLnBrk="1" fontAlgn="auto" latinLnBrk="0" hangingPunct="1">
              <a:lnSpc>
                <a:spcPts val="3200"/>
              </a:lnSpc>
              <a:spcBef>
                <a:spcPct val="0"/>
              </a:spcBef>
              <a:spcAft>
                <a:spcPts val="0"/>
              </a:spcAft>
              <a:buClrTx/>
              <a:buSzTx/>
              <a:buFontTx/>
              <a:buNone/>
              <a:tabLst/>
              <a:defRPr/>
            </a:pPr>
            <a:r>
              <a:rPr kumimoji="0" lang="en-CA" sz="2800" b="1" i="0" u="none" strike="noStrike" kern="1200" cap="none" spc="0" normalizeH="0" baseline="0" noProof="0">
                <a:ln>
                  <a:noFill/>
                </a:ln>
                <a:solidFill>
                  <a:srgbClr val="EA5C47"/>
                </a:solidFill>
                <a:effectLst/>
                <a:uLnTx/>
                <a:uFillTx/>
                <a:latin typeface="Century Gothic" panose="020B0502020202020204" pitchFamily="34" charset="0"/>
                <a:ea typeface="+mj-ea"/>
                <a:cs typeface="+mj-cs"/>
              </a:rPr>
              <a:t>Multimorbidity</a:t>
            </a:r>
            <a:r>
              <a:rPr kumimoji="0" lang="en-CA" sz="2800" b="1" i="0" u="none" strike="noStrike" kern="1200" cap="none" spc="0" normalizeH="0" baseline="0" noProof="0">
                <a:ln>
                  <a:noFill/>
                </a:ln>
                <a:solidFill>
                  <a:srgbClr val="242269"/>
                </a:solidFill>
                <a:effectLst/>
                <a:uLnTx/>
                <a:uFillTx/>
                <a:latin typeface="Century Gothic" panose="020B0502020202020204" pitchFamily="34" charset="0"/>
                <a:ea typeface="+mj-ea"/>
                <a:cs typeface="+mj-cs"/>
              </a:rPr>
              <a:t> is highly prevalent worldwide</a:t>
            </a:r>
          </a:p>
        </p:txBody>
      </p:sp>
      <p:sp>
        <p:nvSpPr>
          <p:cNvPr id="31" name="Footer Placeholder 4">
            <a:extLst>
              <a:ext uri="{FF2B5EF4-FFF2-40B4-BE49-F238E27FC236}">
                <a16:creationId xmlns:a16="http://schemas.microsoft.com/office/drawing/2014/main" id="{9854AAAE-70AB-5763-C169-42659A43EC23}"/>
              </a:ext>
            </a:extLst>
          </p:cNvPr>
          <p:cNvSpPr txBox="1">
            <a:spLocks/>
          </p:cNvSpPr>
          <p:nvPr/>
        </p:nvSpPr>
        <p:spPr>
          <a:xfrm>
            <a:off x="500398" y="6477217"/>
            <a:ext cx="11353800" cy="214312"/>
          </a:xfrm>
          <a:prstGeom prst="rect">
            <a:avLst/>
          </a:prstGeom>
        </p:spPr>
        <p:txBody>
          <a:bodyPr vert="horz" lIns="0" tIns="0" rIns="0" bIns="0" rtlCol="0" anchor="t"/>
          <a:lstStyle>
            <a:defPPr>
              <a:defRPr lang="fr-FR"/>
            </a:defPPr>
            <a:lvl1pPr marL="0" algn="l" defTabSz="914400" rtl="0" eaLnBrk="1" latinLnBrk="0" hangingPunct="1">
              <a:defRPr sz="1300" b="1" i="0" kern="1200">
                <a:solidFill>
                  <a:schemeClr val="accent1"/>
                </a:solidFill>
                <a:latin typeface="Century Gothic" panose="020B0502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Chowdhury SR, et al. </a:t>
            </a:r>
            <a:r>
              <a:rPr kumimoji="0" lang="en-CA"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rPr>
              <a:t>eClinicalMedicine. 2023 Feb 16;57:101860.</a:t>
            </a:r>
            <a:endParaRPr kumimoji="0" lang="en-GB" sz="800" b="0" i="0" u="none" strike="noStrike" kern="1200" cap="none" spc="0" normalizeH="0" baseline="0" noProof="0">
              <a:ln>
                <a:noFill/>
              </a:ln>
              <a:solidFill>
                <a:srgbClr val="E7E6E6">
                  <a:lumMod val="25000"/>
                </a:srgbClr>
              </a:solidFill>
              <a:effectLst/>
              <a:uLnTx/>
              <a:uFillTx/>
              <a:latin typeface="Century Gothic" panose="020B0502020202020204" pitchFamily="34" charset="0"/>
              <a:ea typeface="+mn-ea"/>
              <a:cs typeface="+mn-cs"/>
            </a:endParaRPr>
          </a:p>
        </p:txBody>
      </p:sp>
      <p:sp>
        <p:nvSpPr>
          <p:cNvPr id="32" name="TextBox 31">
            <a:extLst>
              <a:ext uri="{FF2B5EF4-FFF2-40B4-BE49-F238E27FC236}">
                <a16:creationId xmlns:a16="http://schemas.microsoft.com/office/drawing/2014/main" id="{AA628C21-DD7D-2E81-7259-B2E2956D9890}"/>
              </a:ext>
            </a:extLst>
          </p:cNvPr>
          <p:cNvSpPr txBox="1"/>
          <p:nvPr/>
        </p:nvSpPr>
        <p:spPr>
          <a:xfrm>
            <a:off x="1113801" y="1202790"/>
            <a:ext cx="2249374" cy="2043113"/>
          </a:xfrm>
          <a:prstGeom prst="roundRect">
            <a:avLst/>
          </a:prstGeom>
          <a:solidFill>
            <a:srgbClr val="FFFFFF"/>
          </a:solidFill>
          <a:ln w="19050" cap="flat" cmpd="sng" algn="ctr">
            <a:solidFill>
              <a:srgbClr val="EA5C47"/>
            </a:solidFill>
            <a:prstDash val="solid"/>
            <a:miter lim="800000"/>
          </a:ln>
          <a:effectLst/>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rgbClr val="242269"/>
                </a:solidFill>
                <a:effectLst/>
                <a:uLnTx/>
                <a:uFillTx/>
                <a:latin typeface="Century Gothic" panose="020F0302020204030204"/>
                <a:ea typeface="+mn-ea"/>
                <a:cs typeface="+mn-cs"/>
              </a:rPr>
              <a:t>126 peer-reviewed studies that included nearly </a:t>
            </a:r>
            <a:br>
              <a:rPr kumimoji="0" lang="en-US" sz="1600" b="1" i="0" u="none" strike="noStrike" kern="0" cap="none" spc="0" normalizeH="0" baseline="0" noProof="0">
                <a:ln>
                  <a:noFill/>
                </a:ln>
                <a:solidFill>
                  <a:srgbClr val="242269"/>
                </a:solidFill>
                <a:effectLst/>
                <a:uLnTx/>
                <a:uFillTx/>
                <a:latin typeface="Century Gothic" panose="020F0302020204030204"/>
                <a:ea typeface="+mn-ea"/>
                <a:cs typeface="+mn-cs"/>
              </a:rPr>
            </a:br>
            <a:r>
              <a:rPr kumimoji="0" lang="en-US" sz="1600" b="1" i="0" u="none" strike="noStrike" kern="0" cap="none" spc="0" normalizeH="0" baseline="0" noProof="0">
                <a:ln>
                  <a:noFill/>
                </a:ln>
                <a:solidFill>
                  <a:srgbClr val="242269"/>
                </a:solidFill>
                <a:effectLst/>
                <a:uLnTx/>
                <a:uFillTx/>
                <a:latin typeface="Century Gothic" panose="020F0302020204030204"/>
                <a:ea typeface="+mn-ea"/>
                <a:cs typeface="+mn-cs"/>
              </a:rPr>
              <a:t>15.4 million people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CA" sz="1600" b="0" i="0" u="none" strike="noStrike" kern="0" cap="none" spc="0" normalizeH="0" baseline="0" noProof="0">
                <a:ln>
                  <a:noFill/>
                </a:ln>
                <a:solidFill>
                  <a:srgbClr val="242269"/>
                </a:solidFill>
                <a:effectLst/>
                <a:uLnTx/>
                <a:uFillTx/>
                <a:latin typeface="Century Gothic" panose="020F0302020204030204"/>
                <a:ea typeface="+mn-ea"/>
                <a:cs typeface="+mn-cs"/>
              </a:rPr>
              <a:t>(adult population, community setting</a:t>
            </a:r>
            <a:r>
              <a:rPr kumimoji="0" lang="en-CA" sz="1800" b="0" i="0" u="none" strike="noStrike" kern="0" cap="none" spc="0" normalizeH="0" baseline="0" noProof="0">
                <a:ln>
                  <a:noFill/>
                </a:ln>
                <a:solidFill>
                  <a:srgbClr val="242269"/>
                </a:solidFill>
                <a:effectLst/>
                <a:uLnTx/>
                <a:uFillTx/>
                <a:latin typeface="Century Gothic" panose="020F0302020204030204"/>
                <a:ea typeface="+mn-ea"/>
                <a:cs typeface="+mn-cs"/>
              </a:rPr>
              <a:t>)</a:t>
            </a:r>
            <a:r>
              <a:rPr kumimoji="0" lang="en-US" sz="1800" b="0" i="0" u="none" strike="noStrike" kern="0" cap="none" spc="0" normalizeH="0" baseline="0" noProof="0">
                <a:ln>
                  <a:noFill/>
                </a:ln>
                <a:solidFill>
                  <a:srgbClr val="212121"/>
                </a:solidFill>
                <a:effectLst/>
                <a:uLnTx/>
                <a:uFillTx/>
                <a:latin typeface="Century Gothic" panose="020F0302020204030204"/>
                <a:ea typeface="+mn-ea"/>
                <a:cs typeface="+mn-cs"/>
              </a:rPr>
              <a:t> </a:t>
            </a:r>
            <a:endParaRPr kumimoji="0" lang="en-CA" sz="1800" b="0" i="0" u="none" strike="noStrike" kern="0" cap="none" spc="0" normalizeH="0" baseline="0" noProof="0">
              <a:ln>
                <a:noFill/>
              </a:ln>
              <a:solidFill>
                <a:srgbClr val="242269"/>
              </a:solidFill>
              <a:effectLst/>
              <a:uLnTx/>
              <a:uFillTx/>
              <a:latin typeface="Century Gothic" panose="020F0302020204030204"/>
              <a:ea typeface="+mn-ea"/>
              <a:cs typeface="+mn-cs"/>
            </a:endParaRPr>
          </a:p>
        </p:txBody>
      </p:sp>
      <p:pic>
        <p:nvPicPr>
          <p:cNvPr id="33" name="Picture 32">
            <a:extLst>
              <a:ext uri="{FF2B5EF4-FFF2-40B4-BE49-F238E27FC236}">
                <a16:creationId xmlns:a16="http://schemas.microsoft.com/office/drawing/2014/main" id="{6CEAAF56-AFAD-6C40-B570-BE53029FFE6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113801" y="3499774"/>
            <a:ext cx="2180126" cy="2180126"/>
          </a:xfrm>
          <a:prstGeom prst="rect">
            <a:avLst/>
          </a:prstGeom>
        </p:spPr>
      </p:pic>
      <p:sp>
        <p:nvSpPr>
          <p:cNvPr id="34" name="TextBox 33">
            <a:extLst>
              <a:ext uri="{FF2B5EF4-FFF2-40B4-BE49-F238E27FC236}">
                <a16:creationId xmlns:a16="http://schemas.microsoft.com/office/drawing/2014/main" id="{ADE70ACD-701C-58E6-05FC-8A0308FE313C}"/>
              </a:ext>
            </a:extLst>
          </p:cNvPr>
          <p:cNvSpPr txBox="1"/>
          <p:nvPr/>
        </p:nvSpPr>
        <p:spPr>
          <a:xfrm>
            <a:off x="1352489" y="3814833"/>
            <a:ext cx="1686393" cy="1477328"/>
          </a:xfrm>
          <a:prstGeom prst="rect">
            <a:avLst/>
          </a:prstGeom>
          <a:noFill/>
        </p:spPr>
        <p:txBody>
          <a:bodyPr wrap="square" rtlCol="0">
            <a:spAutoFit/>
          </a:bodyPr>
          <a:lstStyle/>
          <a:p>
            <a:pPr algn="ctr"/>
            <a:r>
              <a:rPr lang="en-CA" b="1" dirty="0">
                <a:solidFill>
                  <a:srgbClr val="242269"/>
                </a:solidFill>
                <a:latin typeface="Century Gothic" panose="020F0302020204030204"/>
              </a:rPr>
              <a:t>Overall global prevalence:</a:t>
            </a:r>
          </a:p>
          <a:p>
            <a:pPr algn="ctr"/>
            <a:r>
              <a:rPr lang="en-CA" sz="3600" b="1" dirty="0">
                <a:solidFill>
                  <a:srgbClr val="EA5C47"/>
                </a:solidFill>
                <a:latin typeface="Century Gothic" panose="020B0502020202020204" pitchFamily="34" charset="0"/>
              </a:rPr>
              <a:t>37.2%</a:t>
            </a:r>
          </a:p>
        </p:txBody>
      </p:sp>
    </p:spTree>
    <p:extLst>
      <p:ext uri="{BB962C8B-B14F-4D97-AF65-F5344CB8AC3E}">
        <p14:creationId xmlns:p14="http://schemas.microsoft.com/office/powerpoint/2010/main" val="3769076550"/>
      </p:ext>
    </p:extLst>
  </p:cSld>
  <p:clrMapOvr>
    <a:masterClrMapping/>
  </p:clrMapOvr>
</p:sld>
</file>

<file path=ppt/theme/theme1.xml><?xml version="1.0" encoding="utf-8"?>
<a:theme xmlns:a="http://schemas.openxmlformats.org/drawingml/2006/main" name="Office Theme">
  <a:themeElements>
    <a:clrScheme name="Custom 22">
      <a:dk1>
        <a:srgbClr val="232269"/>
      </a:dk1>
      <a:lt1>
        <a:srgbClr val="FFFFFF"/>
      </a:lt1>
      <a:dk2>
        <a:srgbClr val="323C8D"/>
      </a:dk2>
      <a:lt2>
        <a:srgbClr val="E8E8E8"/>
      </a:lt2>
      <a:accent1>
        <a:srgbClr val="232269"/>
      </a:accent1>
      <a:accent2>
        <a:srgbClr val="E85C45"/>
      </a:accent2>
      <a:accent3>
        <a:srgbClr val="323C8D"/>
      </a:accent3>
      <a:accent4>
        <a:srgbClr val="335EAF"/>
      </a:accent4>
      <a:accent5>
        <a:srgbClr val="FAC21E"/>
      </a:accent5>
      <a:accent6>
        <a:srgbClr val="323C8D"/>
      </a:accent6>
      <a:hlink>
        <a:srgbClr val="335EAF"/>
      </a:hlink>
      <a:folHlink>
        <a:srgbClr val="E95C46"/>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Override1.xml><?xml version="1.0" encoding="utf-8"?>
<a:themeOverride xmlns:a="http://schemas.openxmlformats.org/drawingml/2006/main">
  <a:clrScheme name="Custom 18">
    <a:dk1>
      <a:srgbClr val="242269"/>
    </a:dk1>
    <a:lt1>
      <a:srgbClr val="FFFFFF"/>
    </a:lt1>
    <a:dk2>
      <a:srgbClr val="91C361"/>
    </a:dk2>
    <a:lt2>
      <a:srgbClr val="E7E6E6"/>
    </a:lt2>
    <a:accent1>
      <a:srgbClr val="242269"/>
    </a:accent1>
    <a:accent2>
      <a:srgbClr val="F55B41"/>
    </a:accent2>
    <a:accent3>
      <a:srgbClr val="323C8E"/>
    </a:accent3>
    <a:accent4>
      <a:srgbClr val="9B7DCD"/>
    </a:accent4>
    <a:accent5>
      <a:srgbClr val="FDC300"/>
    </a:accent5>
    <a:accent6>
      <a:srgbClr val="D3DEF2"/>
    </a:accent6>
    <a:hlink>
      <a:srgbClr val="47BFD9"/>
    </a:hlink>
    <a:folHlink>
      <a:srgbClr val="91C361"/>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Custom 18">
    <a:dk1>
      <a:srgbClr val="242269"/>
    </a:dk1>
    <a:lt1>
      <a:srgbClr val="FFFFFF"/>
    </a:lt1>
    <a:dk2>
      <a:srgbClr val="91C361"/>
    </a:dk2>
    <a:lt2>
      <a:srgbClr val="E7E6E6"/>
    </a:lt2>
    <a:accent1>
      <a:srgbClr val="242269"/>
    </a:accent1>
    <a:accent2>
      <a:srgbClr val="F55B41"/>
    </a:accent2>
    <a:accent3>
      <a:srgbClr val="323C8E"/>
    </a:accent3>
    <a:accent4>
      <a:srgbClr val="9B7DCD"/>
    </a:accent4>
    <a:accent5>
      <a:srgbClr val="FDC300"/>
    </a:accent5>
    <a:accent6>
      <a:srgbClr val="D3DEF2"/>
    </a:accent6>
    <a:hlink>
      <a:srgbClr val="47BFD9"/>
    </a:hlink>
    <a:folHlink>
      <a:srgbClr val="91C361"/>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Custom 18">
    <a:dk1>
      <a:srgbClr val="242269"/>
    </a:dk1>
    <a:lt1>
      <a:srgbClr val="FFFFFF"/>
    </a:lt1>
    <a:dk2>
      <a:srgbClr val="91C361"/>
    </a:dk2>
    <a:lt2>
      <a:srgbClr val="E7E6E6"/>
    </a:lt2>
    <a:accent1>
      <a:srgbClr val="242269"/>
    </a:accent1>
    <a:accent2>
      <a:srgbClr val="F55B41"/>
    </a:accent2>
    <a:accent3>
      <a:srgbClr val="323C8E"/>
    </a:accent3>
    <a:accent4>
      <a:srgbClr val="9B7DCD"/>
    </a:accent4>
    <a:accent5>
      <a:srgbClr val="FDC300"/>
    </a:accent5>
    <a:accent6>
      <a:srgbClr val="D3DEF2"/>
    </a:accent6>
    <a:hlink>
      <a:srgbClr val="47BFD9"/>
    </a:hlink>
    <a:folHlink>
      <a:srgbClr val="91C361"/>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Custom 18">
    <a:dk1>
      <a:srgbClr val="242269"/>
    </a:dk1>
    <a:lt1>
      <a:srgbClr val="FFFFFF"/>
    </a:lt1>
    <a:dk2>
      <a:srgbClr val="91C361"/>
    </a:dk2>
    <a:lt2>
      <a:srgbClr val="E7E6E6"/>
    </a:lt2>
    <a:accent1>
      <a:srgbClr val="242269"/>
    </a:accent1>
    <a:accent2>
      <a:srgbClr val="F55B41"/>
    </a:accent2>
    <a:accent3>
      <a:srgbClr val="323C8E"/>
    </a:accent3>
    <a:accent4>
      <a:srgbClr val="9B7DCD"/>
    </a:accent4>
    <a:accent5>
      <a:srgbClr val="FDC300"/>
    </a:accent5>
    <a:accent6>
      <a:srgbClr val="D3DEF2"/>
    </a:accent6>
    <a:hlink>
      <a:srgbClr val="47BFD9"/>
    </a:hlink>
    <a:folHlink>
      <a:srgbClr val="91C361"/>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Custom 18">
    <a:dk1>
      <a:srgbClr val="242269"/>
    </a:dk1>
    <a:lt1>
      <a:srgbClr val="FFFFFF"/>
    </a:lt1>
    <a:dk2>
      <a:srgbClr val="91C361"/>
    </a:dk2>
    <a:lt2>
      <a:srgbClr val="E7E6E6"/>
    </a:lt2>
    <a:accent1>
      <a:srgbClr val="242269"/>
    </a:accent1>
    <a:accent2>
      <a:srgbClr val="F55B41"/>
    </a:accent2>
    <a:accent3>
      <a:srgbClr val="323C8E"/>
    </a:accent3>
    <a:accent4>
      <a:srgbClr val="9B7DCD"/>
    </a:accent4>
    <a:accent5>
      <a:srgbClr val="FDC300"/>
    </a:accent5>
    <a:accent6>
      <a:srgbClr val="D3DEF2"/>
    </a:accent6>
    <a:hlink>
      <a:srgbClr val="47BFD9"/>
    </a:hlink>
    <a:folHlink>
      <a:srgbClr val="91C361"/>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a9be0976-ae04-4dcb-a357-1a7873a08d5c">
      <Terms xmlns="http://schemas.microsoft.com/office/infopath/2007/PartnerControls"/>
    </lcf76f155ced4ddcb4097134ff3c332f>
    <TaxCatchAll xmlns="73319b9e-eb00-4748-a101-092e298c990a"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479AE10C97F09B4AB94D14AED50C0C6C" ma:contentTypeVersion="16" ma:contentTypeDescription="Create a new document." ma:contentTypeScope="" ma:versionID="8cba725dba1725afe5ba1a7f8efd6231">
  <xsd:schema xmlns:xsd="http://www.w3.org/2001/XMLSchema" xmlns:xs="http://www.w3.org/2001/XMLSchema" xmlns:p="http://schemas.microsoft.com/office/2006/metadata/properties" xmlns:ns2="a9be0976-ae04-4dcb-a357-1a7873a08d5c" xmlns:ns3="73319b9e-eb00-4748-a101-092e298c990a" targetNamespace="http://schemas.microsoft.com/office/2006/metadata/properties" ma:root="true" ma:fieldsID="f43c51b0472c2a7f394ea07181378f0d" ns2:_="" ns3:_="">
    <xsd:import namespace="a9be0976-ae04-4dcb-a357-1a7873a08d5c"/>
    <xsd:import namespace="73319b9e-eb00-4748-a101-092e298c990a"/>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element ref="ns2:MediaServiceGenerationTime" minOccurs="0"/>
                <xsd:element ref="ns2:MediaServiceEventHashCode" minOccurs="0"/>
                <xsd:element ref="ns2:MediaLengthInSeconds" minOccurs="0"/>
                <xsd:element ref="ns2:MediaServiceDateTaken" minOccurs="0"/>
                <xsd:element ref="ns3:SharedWithUsers" minOccurs="0"/>
                <xsd:element ref="ns3:SharedWithDetails" minOccurs="0"/>
                <xsd:element ref="ns2:lcf76f155ced4ddcb4097134ff3c332f" minOccurs="0"/>
                <xsd:element ref="ns3:TaxCatchAll" minOccurs="0"/>
                <xsd:element ref="ns2:MediaServiceOCR" minOccurs="0"/>
                <xsd:element ref="ns2:MediaServiceLoca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9be0976-ae04-4dcb-a357-1a7873a08d5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LengthInSeconds" ma:index="14" nillable="true" ma:displayName="MediaLengthInSeconds" ma:hidden="true" ma:internalName="MediaLengthInSeconds" ma:readOnly="true">
      <xsd:simpleType>
        <xsd:restriction base="dms:Unknown"/>
      </xsd:simpleType>
    </xsd:element>
    <xsd:element name="MediaServiceDateTaken" ma:index="15" nillable="true" ma:displayName="MediaServiceDateTaken" ma:hidden="true" ma:indexed="true" ma:internalName="MediaServiceDateTaken" ma:readOnly="true">
      <xsd:simpleType>
        <xsd:restriction base="dms:Text"/>
      </xsd:simpleType>
    </xsd:element>
    <xsd:element name="lcf76f155ced4ddcb4097134ff3c332f" ma:index="19" nillable="true" ma:taxonomy="true" ma:internalName="lcf76f155ced4ddcb4097134ff3c332f" ma:taxonomyFieldName="MediaServiceImageTags" ma:displayName="Image Tags" ma:readOnly="false" ma:fieldId="{5cf76f15-5ced-4ddc-b409-7134ff3c332f}" ma:taxonomyMulti="true" ma:sspId="ea06dc81-7351-40b9-acc0-3b5a169b4e4e" ma:termSetId="09814cd3-568e-fe90-9814-8d621ff8fb84" ma:anchorId="fba54fb3-c3e1-fe81-a776-ca4b69148c4d" ma:open="true" ma:isKeyword="false">
      <xsd:complexType>
        <xsd:sequence>
          <xsd:element ref="pc:Terms" minOccurs="0" maxOccurs="1"/>
        </xsd:sequence>
      </xsd:complexType>
    </xsd:element>
    <xsd:element name="MediaServiceOCR" ma:index="21" nillable="true" ma:displayName="Extracted Text" ma:internalName="MediaServiceOCR" ma:readOnly="true">
      <xsd:simpleType>
        <xsd:restriction base="dms:Note">
          <xsd:maxLength value="255"/>
        </xsd:restriction>
      </xsd:simpleType>
    </xsd:element>
    <xsd:element name="MediaServiceLocation" ma:index="22" nillable="true" ma:displayName="Location" ma:description="" ma:indexed="true" ma:internalName="MediaServiceLocation" ma:readOnly="true">
      <xsd:simpleType>
        <xsd:restriction base="dms:Text"/>
      </xsd:simpleType>
    </xsd:element>
    <xsd:element name="MediaServiceBillingMetadata" ma:index="23"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73319b9e-eb00-4748-a101-092e298c990a"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element name="TaxCatchAll" ma:index="20" nillable="true" ma:displayName="Taxonomy Catch All Column" ma:hidden="true" ma:list="{5b07dbdf-3052-4c92-a2c0-3a7b5a82ef09}" ma:internalName="TaxCatchAll" ma:showField="CatchAllData" ma:web="73319b9e-eb00-4748-a101-092e298c990a">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426D917-A2ED-4B96-99A0-95F8B85C8BF4}">
  <ds:schemaRefs>
    <ds:schemaRef ds:uri="73319b9e-eb00-4748-a101-092e298c990a"/>
    <ds:schemaRef ds:uri="a9be0976-ae04-4dcb-a357-1a7873a08d5c"/>
    <ds:schemaRef ds:uri="http://schemas.microsoft.com/office/2006/metadata/properties"/>
    <ds:schemaRef ds:uri="http://schemas.microsoft.com/office/infopath/2007/PartnerControls"/>
    <ds:schemaRef ds:uri="http://www.w3.org/2000/xmlns/"/>
    <ds:schemaRef ds:uri="http://www.w3.org/2001/XMLSchema-instance"/>
  </ds:schemaRefs>
</ds:datastoreItem>
</file>

<file path=customXml/itemProps2.xml><?xml version="1.0" encoding="utf-8"?>
<ds:datastoreItem xmlns:ds="http://schemas.openxmlformats.org/officeDocument/2006/customXml" ds:itemID="{DB081255-33DE-45E8-83B5-00B5EFC9486E}">
  <ds:schemaRefs>
    <ds:schemaRef ds:uri="http://schemas.microsoft.com/sharepoint/v3/contenttype/forms"/>
  </ds:schemaRefs>
</ds:datastoreItem>
</file>

<file path=customXml/itemProps3.xml><?xml version="1.0" encoding="utf-8"?>
<ds:datastoreItem xmlns:ds="http://schemas.openxmlformats.org/officeDocument/2006/customXml" ds:itemID="{12062D44-5D96-400A-BCF4-E791134C2379}">
  <ds:schemaRefs>
    <ds:schemaRef ds:uri="73319b9e-eb00-4748-a101-092e298c990a"/>
    <ds:schemaRef ds:uri="a9be0976-ae04-4dcb-a357-1a7873a08d5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0/xmln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
  <TotalTime>3029</TotalTime>
  <Words>10832</Words>
  <Application>Microsoft Office PowerPoint</Application>
  <PresentationFormat>Widescreen</PresentationFormat>
  <Paragraphs>1407</Paragraphs>
  <Slides>72</Slides>
  <Notes>41</Notes>
  <HiddenSlides>0</HiddenSlides>
  <MMClips>0</MMClips>
  <ScaleCrop>false</ScaleCrop>
  <HeadingPairs>
    <vt:vector size="6" baseType="variant">
      <vt:variant>
        <vt:lpstr>Fonts Used</vt:lpstr>
      </vt:variant>
      <vt:variant>
        <vt:i4>18</vt:i4>
      </vt:variant>
      <vt:variant>
        <vt:lpstr>Theme</vt:lpstr>
      </vt:variant>
      <vt:variant>
        <vt:i4>1</vt:i4>
      </vt:variant>
      <vt:variant>
        <vt:lpstr>Slide Titles</vt:lpstr>
      </vt:variant>
      <vt:variant>
        <vt:i4>72</vt:i4>
      </vt:variant>
    </vt:vector>
  </HeadingPairs>
  <TitlesOfParts>
    <vt:vector size="91" baseType="lpstr">
      <vt:lpstr>Aptos</vt:lpstr>
      <vt:lpstr>Aptos Display</vt:lpstr>
      <vt:lpstr>Arial</vt:lpstr>
      <vt:lpstr>Arial Narrow</vt:lpstr>
      <vt:lpstr>Be Vietnam</vt:lpstr>
      <vt:lpstr>Calibri</vt:lpstr>
      <vt:lpstr>Calibri Light</vt:lpstr>
      <vt:lpstr>Century Gothic</vt:lpstr>
      <vt:lpstr>Century Gothic </vt:lpstr>
      <vt:lpstr>Franklin Gothic Book</vt:lpstr>
      <vt:lpstr>Franklin Gothic Medium</vt:lpstr>
      <vt:lpstr>Montserrat</vt:lpstr>
      <vt:lpstr>Montserrat Bold</vt:lpstr>
      <vt:lpstr>Montserrat SemiBold</vt:lpstr>
      <vt:lpstr>Poppins</vt:lpstr>
      <vt:lpstr>Rockwell</vt:lpstr>
      <vt:lpstr>Wingdings</vt:lpstr>
      <vt:lpstr>ヒラギノ角ゴ Pro W3</vt:lpstr>
      <vt:lpstr>Office Theme</vt:lpstr>
      <vt:lpstr>PowerPoint Presentation</vt:lpstr>
      <vt:lpstr>PowerPoint Presentation</vt:lpstr>
      <vt:lpstr>PowerPoint Presentation</vt:lpstr>
      <vt:lpstr>Objectives</vt:lpstr>
      <vt:lpstr>What is Multimorbidity, and how is it different from comorbidity?</vt:lpstr>
      <vt:lpstr>PowerPoint Presentation</vt:lpstr>
      <vt:lpstr>FROM SHARED MECHANISMS TO SHARED FAILURES:  WHY CURRENT STRATEGIES FALL SHORT1</vt:lpstr>
      <vt:lpstr>PowerPoint Presentation</vt:lpstr>
      <vt:lpstr>PowerPoint Presentation</vt:lpstr>
      <vt:lpstr>PowerPoint Presentation</vt:lpstr>
      <vt:lpstr>PowerPoint Presentation</vt:lpstr>
      <vt:lpstr>MULTIPLE RISK FACTORS, ONE COMMON PATH12</vt:lpstr>
      <vt:lpstr>ENDOTHELIAL DYSFUNCTION: THE CONVERGING PATHWAY OF CARDIOMETABOLIC AND VENOUS DISEASES14-15</vt:lpstr>
      <vt:lpstr>CARDIO-RENAL CROSSTALK IN DIABETES:  A VICIOUS CIRCLE16 </vt:lpstr>
      <vt:lpstr>PowerPoint Presentation</vt:lpstr>
      <vt:lpstr>PowerPoint Presentation</vt:lpstr>
      <vt:lpstr>ADHERENCE IN PROSPECTIVE STUDIES17</vt:lpstr>
      <vt:lpstr>NON-ADHERENCE HAS VISIBLE CLINICAL CONSEQUENCES</vt:lpstr>
      <vt:lpstr>1 IN 2 PATIENTS ARE NOT ADHERENT &amp; NOT CONTROLLED ACROSS CARDIOMETABOLIC DISEASES</vt:lpstr>
      <vt:lpstr>UNCONTROLLED CARDIOMETABOLIC CONDITIONS LEAD TO SEVERE HEALTH CONSEQUENCES</vt:lpstr>
      <vt:lpstr>PowerPoint Presentation</vt:lpstr>
      <vt:lpstr>PATIENTS ARE KEY PARTNERS</vt:lpstr>
      <vt:lpstr>THE IMPORTANCE OF PREVENTION: LIFE’S ESSENTIAL 835</vt:lpstr>
      <vt:lpstr>MULTIDISCIPLINARY APPROACH AND COMBINATION PHARMACOTHERAPY FOR THE MANAGEMENT OF CARDIOMETABOLIC PATIENTS1</vt:lpstr>
      <vt:lpstr>FROM FRAGMENTED CARE TO COORDINATED CARDIOMETABOLIC MEDICINE36</vt:lpstr>
      <vt:lpstr>FROM SILOED GUIDELINES TO INTEGRATED JOURNEYS37,38</vt:lpstr>
      <vt:lpstr>SPCs MAKE TREATMENT MORE ACCURATE IN HYPERTENSION</vt:lpstr>
      <vt:lpstr>PowerPoint Presentation</vt:lpstr>
      <vt:lpstr>GAP vs. Y-1: SPC &amp; DIGITAL SOLUTION ARE INCREASINGLY RECOGNIZED IN GUIDELINES AS SOLUTIONS FOR ADHERENCE41,43</vt:lpstr>
      <vt:lpstr>EVIDENCE SHOW CLEAR EFFECT OF MOBILE APP ON ADHERENCE ACROSS CHRONIC DISEASE44  </vt:lpstr>
      <vt:lpstr>PowerPoint Presentation</vt:lpstr>
      <vt:lpstr>PERINDOPRIL-BASED THERAPY:  PROVEN IMPACT ACROSS PATIENTS CONDITIONS</vt:lpstr>
      <vt:lpstr>THE COMBINATION OF PERINDOPRIL, INDAPAMIDE AND AMLODIPINE PROVIDES SUSTAINED BP CONTROL OVER THE LONG TERM.47</vt:lpstr>
      <vt:lpstr>PERINDOPRIL-BASED: PROVEN EFFICACY IN ROBUST LANDMARK TRIALS INVOLVING OVER 60,000 PATIENTS</vt:lpstr>
      <vt:lpstr>PERINDOPRIL-BASED SPC: FROM SIMPLIFIED THERAPY TO REAL-WORLD VALUE</vt:lpstr>
      <vt:lpstr>SPC OF PER/IND/AML IS ASSOCIATED WITH HIGHER ADHERENCE, AND LOWER INCIDENCE OF CV EVENTS AND MORTALITY59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WHICH A?</vt:lpstr>
      <vt:lpstr>PowerPoint Presentation</vt:lpstr>
      <vt:lpstr>PowerPoint Presentation</vt:lpstr>
      <vt:lpstr>PowerPoint Presentation</vt:lpstr>
      <vt:lpstr>PowerPoint Presentation</vt:lpstr>
      <vt:lpstr>WHICH B?</vt:lpstr>
      <vt:lpstr>PowerPoint Presentation</vt:lpstr>
      <vt:lpstr>PowerPoint Presentation</vt:lpstr>
      <vt:lpstr>PowerPoint Presentation</vt:lpstr>
      <vt:lpstr>BETA-BLOCKERS  + ACE-INHIBITORS   Combination benefits</vt:lpstr>
      <vt:lpstr>PowerPoint Presentation</vt:lpstr>
      <vt:lpstr>PowerPoint Presentation</vt:lpstr>
      <vt:lpstr>PowerPoint Presentation</vt:lpstr>
      <vt:lpstr>Criteria for the ideal single pill combination:  Improve adherence, BP control &amp; CV protection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Conclusions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Maxine Tong</dc:creator>
  <cp:lastModifiedBy>Jacqueline Goldswain</cp:lastModifiedBy>
  <cp:revision>8</cp:revision>
  <dcterms:created xsi:type="dcterms:W3CDTF">2025-05-06T06:16:12Z</dcterms:created>
  <dcterms:modified xsi:type="dcterms:W3CDTF">2026-04-19T08:00:38Z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0x010100479AE10C97F09B4AB94D14AED50C0C6C</vt:lpwstr>
  </property>
  <property fmtid="{D5CDD505-2E9C-101B-9397-08002B2CF9AE}" pid="3" name="MediaServiceImageTags">
    <vt:lpwstr/>
  </property>
</Properties>
</file>